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80"/>
  </p:notesMasterIdLst>
  <p:handoutMasterIdLst>
    <p:handoutMasterId r:id="rId81"/>
  </p:handoutMasterIdLst>
  <p:sldIdLst>
    <p:sldId id="287" r:id="rId2"/>
    <p:sldId id="288" r:id="rId3"/>
    <p:sldId id="289" r:id="rId4"/>
    <p:sldId id="436" r:id="rId5"/>
    <p:sldId id="1326" r:id="rId6"/>
    <p:sldId id="391" r:id="rId7"/>
    <p:sldId id="1576" r:id="rId8"/>
    <p:sldId id="1499" r:id="rId9"/>
    <p:sldId id="1578" r:id="rId10"/>
    <p:sldId id="1325" r:id="rId11"/>
    <p:sldId id="440" r:id="rId12"/>
    <p:sldId id="301" r:id="rId13"/>
    <p:sldId id="303" r:id="rId14"/>
    <p:sldId id="1417" r:id="rId15"/>
    <p:sldId id="1500" r:id="rId16"/>
    <p:sldId id="1419" r:id="rId17"/>
    <p:sldId id="393" r:id="rId18"/>
    <p:sldId id="1420" r:id="rId19"/>
    <p:sldId id="1584" r:id="rId20"/>
    <p:sldId id="310" r:id="rId21"/>
    <p:sldId id="311" r:id="rId22"/>
    <p:sldId id="378" r:id="rId23"/>
    <p:sldId id="313" r:id="rId24"/>
    <p:sldId id="314" r:id="rId25"/>
    <p:sldId id="315" r:id="rId26"/>
    <p:sldId id="316" r:id="rId27"/>
    <p:sldId id="413" r:id="rId28"/>
    <p:sldId id="402" r:id="rId29"/>
    <p:sldId id="319" r:id="rId30"/>
    <p:sldId id="451" r:id="rId31"/>
    <p:sldId id="452" r:id="rId32"/>
    <p:sldId id="373" r:id="rId33"/>
    <p:sldId id="323" r:id="rId34"/>
    <p:sldId id="324" r:id="rId35"/>
    <p:sldId id="325" r:id="rId36"/>
    <p:sldId id="326" r:id="rId37"/>
    <p:sldId id="327" r:id="rId38"/>
    <p:sldId id="328" r:id="rId39"/>
    <p:sldId id="329" r:id="rId40"/>
    <p:sldId id="330" r:id="rId41"/>
    <p:sldId id="331" r:id="rId42"/>
    <p:sldId id="332" r:id="rId43"/>
    <p:sldId id="333" r:id="rId44"/>
    <p:sldId id="334" r:id="rId45"/>
    <p:sldId id="335" r:id="rId46"/>
    <p:sldId id="336" r:id="rId47"/>
    <p:sldId id="337" r:id="rId48"/>
    <p:sldId id="338" r:id="rId49"/>
    <p:sldId id="339" r:id="rId50"/>
    <p:sldId id="340" r:id="rId51"/>
    <p:sldId id="341" r:id="rId52"/>
    <p:sldId id="342" r:id="rId53"/>
    <p:sldId id="343" r:id="rId54"/>
    <p:sldId id="344" r:id="rId55"/>
    <p:sldId id="345" r:id="rId56"/>
    <p:sldId id="346" r:id="rId57"/>
    <p:sldId id="408" r:id="rId58"/>
    <p:sldId id="427" r:id="rId59"/>
    <p:sldId id="348" r:id="rId60"/>
    <p:sldId id="449" r:id="rId61"/>
    <p:sldId id="431" r:id="rId62"/>
    <p:sldId id="409" r:id="rId63"/>
    <p:sldId id="424" r:id="rId64"/>
    <p:sldId id="397" r:id="rId65"/>
    <p:sldId id="398" r:id="rId66"/>
    <p:sldId id="399" r:id="rId67"/>
    <p:sldId id="400" r:id="rId68"/>
    <p:sldId id="351" r:id="rId69"/>
    <p:sldId id="352" r:id="rId70"/>
    <p:sldId id="450" r:id="rId71"/>
    <p:sldId id="354" r:id="rId72"/>
    <p:sldId id="355" r:id="rId73"/>
    <p:sldId id="353" r:id="rId74"/>
    <p:sldId id="411" r:id="rId75"/>
    <p:sldId id="447" r:id="rId76"/>
    <p:sldId id="362" r:id="rId77"/>
    <p:sldId id="574" r:id="rId78"/>
    <p:sldId id="1427" r:id="rId79"/>
  </p:sldIdLst>
  <p:sldSz cx="9144000" cy="5143500" type="screen16x9"/>
  <p:notesSz cx="6794500" cy="99187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8"/>
    <a:srgbClr val="F18F60"/>
    <a:srgbClr val="7526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16EB81-B537-4C37-B34B-CC4021A8AFD4}" v="1" dt="2026-02-06T01:04:06.3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7" d="100"/>
          <a:sy n="97" d="100"/>
        </p:scale>
        <p:origin x="970" y="6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 Id="rId86"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387CEB-ADA9-485A-9249-F64C91EACCE4}" type="doc">
      <dgm:prSet loTypeId="urn:microsoft.com/office/officeart/2005/8/layout/hChevron3" loCatId="process" qsTypeId="urn:microsoft.com/office/officeart/2005/8/quickstyle/simple1" qsCatId="simple" csTypeId="urn:microsoft.com/office/officeart/2005/8/colors/accent1_2" csCatId="accent1" phldr="1"/>
      <dgm:spPr/>
    </dgm:pt>
    <dgm:pt modelId="{6E61F770-B3D6-44BB-BEE8-C7CD6EACFF6E}">
      <dgm:prSet phldrT="[テキスト]" custT="1"/>
      <dgm:spPr>
        <a:xfrm>
          <a:off x="953" y="510167"/>
          <a:ext cx="833449" cy="333379"/>
        </a:xfrm>
        <a:prstGeom prst="homePlate">
          <a:avLst/>
        </a:prstGeom>
        <a:solidFill>
          <a:srgbClr val="EE5500">
            <a:lumMod val="50000"/>
          </a:srgbClr>
        </a:solidFill>
        <a:ln w="25400" cap="flat" cmpd="sng" algn="ctr">
          <a:solidFill>
            <a:sysClr val="window" lastClr="FFFFFF">
              <a:hueOff val="0"/>
              <a:satOff val="0"/>
              <a:lumOff val="0"/>
              <a:alphaOff val="0"/>
            </a:sysClr>
          </a:solidFill>
          <a:prstDash val="solid"/>
        </a:ln>
        <a:effectLst/>
      </dgm:spPr>
      <dgm:t>
        <a:bodyPr/>
        <a:lstStyle/>
        <a:p>
          <a:r>
            <a:rPr kumimoji="1" lang="ja-JP" altLang="en-US" sz="900" b="1">
              <a:solidFill>
                <a:sysClr val="window" lastClr="FFFFFF"/>
              </a:solidFill>
              <a:latin typeface="メイリオ"/>
              <a:ea typeface="メイリオ"/>
              <a:cs typeface="+mn-cs"/>
            </a:rPr>
            <a:t>過去</a:t>
          </a:r>
        </a:p>
      </dgm:t>
    </dgm:pt>
    <dgm:pt modelId="{8C8788BC-4F1F-4D84-AB65-23D872CA47A8}" type="parTrans" cxnId="{3DC400CC-DDC4-414F-B0DE-7173DB79C52F}">
      <dgm:prSet/>
      <dgm:spPr/>
      <dgm:t>
        <a:bodyPr/>
        <a:lstStyle/>
        <a:p>
          <a:endParaRPr kumimoji="1" lang="ja-JP" altLang="en-US"/>
        </a:p>
      </dgm:t>
    </dgm:pt>
    <dgm:pt modelId="{AB1BB652-37D5-4480-ACC9-F22F9D620FC9}" type="sibTrans" cxnId="{3DC400CC-DDC4-414F-B0DE-7173DB79C52F}">
      <dgm:prSet/>
      <dgm:spPr/>
      <dgm:t>
        <a:bodyPr/>
        <a:lstStyle/>
        <a:p>
          <a:endParaRPr kumimoji="1" lang="ja-JP" altLang="en-US"/>
        </a:p>
      </dgm:t>
    </dgm:pt>
    <dgm:pt modelId="{BAF08942-6F10-453F-9531-48B6BEF326FA}">
      <dgm:prSet phldrT="[テキスト]" custT="1"/>
      <dgm:spPr>
        <a:xfrm>
          <a:off x="667713" y="510167"/>
          <a:ext cx="833449" cy="333379"/>
        </a:xfrm>
        <a:prstGeom prst="chevron">
          <a:avLst/>
        </a:prstGeom>
        <a:solidFill>
          <a:srgbClr val="EE5500">
            <a:lumMod val="75000"/>
          </a:srgbClr>
        </a:solidFill>
        <a:ln w="25400" cap="flat" cmpd="sng" algn="ctr">
          <a:solidFill>
            <a:sysClr val="window" lastClr="FFFFFF">
              <a:hueOff val="0"/>
              <a:satOff val="0"/>
              <a:lumOff val="0"/>
              <a:alphaOff val="0"/>
            </a:sysClr>
          </a:solidFill>
          <a:prstDash val="solid"/>
        </a:ln>
        <a:effectLst/>
      </dgm:spPr>
      <dgm:t>
        <a:bodyPr/>
        <a:lstStyle/>
        <a:p>
          <a:r>
            <a:rPr kumimoji="1" lang="ja-JP" altLang="en-US" sz="900" b="1">
              <a:solidFill>
                <a:sysClr val="window" lastClr="FFFFFF"/>
              </a:solidFill>
              <a:latin typeface="メイリオ"/>
              <a:ea typeface="メイリオ"/>
              <a:cs typeface="+mn-cs"/>
            </a:rPr>
            <a:t>現在</a:t>
          </a:r>
        </a:p>
      </dgm:t>
    </dgm:pt>
    <dgm:pt modelId="{D1C3EA5A-91A0-4029-A0F8-58290684329F}" type="parTrans" cxnId="{5CC6F817-9252-4535-B6D2-22C0F820B83A}">
      <dgm:prSet/>
      <dgm:spPr/>
      <dgm:t>
        <a:bodyPr/>
        <a:lstStyle/>
        <a:p>
          <a:endParaRPr kumimoji="1" lang="ja-JP" altLang="en-US"/>
        </a:p>
      </dgm:t>
    </dgm:pt>
    <dgm:pt modelId="{CDDC3F48-10A6-4D6E-BC08-34C8A5FFEAF7}" type="sibTrans" cxnId="{5CC6F817-9252-4535-B6D2-22C0F820B83A}">
      <dgm:prSet/>
      <dgm:spPr/>
      <dgm:t>
        <a:bodyPr/>
        <a:lstStyle/>
        <a:p>
          <a:endParaRPr kumimoji="1" lang="ja-JP" altLang="en-US"/>
        </a:p>
      </dgm:t>
    </dgm:pt>
    <dgm:pt modelId="{38CEC643-4DC5-4ADE-A59A-59ADEFF77B9C}">
      <dgm:prSet phldrT="[テキスト]" custT="1"/>
      <dgm:spPr>
        <a:xfrm>
          <a:off x="1325925" y="500372"/>
          <a:ext cx="833449" cy="333379"/>
        </a:xfrm>
        <a:prstGeom prst="chevron">
          <a:avLst/>
        </a:prstGeom>
        <a:solidFill>
          <a:srgbClr val="EE5500">
            <a:lumMod val="60000"/>
            <a:lumOff val="40000"/>
          </a:srgbClr>
        </a:solidFill>
        <a:ln w="25400" cap="flat" cmpd="sng" algn="ctr">
          <a:solidFill>
            <a:sysClr val="window" lastClr="FFFFFF">
              <a:hueOff val="0"/>
              <a:satOff val="0"/>
              <a:lumOff val="0"/>
              <a:alphaOff val="0"/>
            </a:sysClr>
          </a:solidFill>
          <a:prstDash val="solid"/>
        </a:ln>
        <a:effectLst/>
      </dgm:spPr>
      <dgm:t>
        <a:bodyPr/>
        <a:lstStyle/>
        <a:p>
          <a:r>
            <a:rPr kumimoji="1" lang="ja-JP" altLang="en-US" sz="900" b="1">
              <a:solidFill>
                <a:sysClr val="window" lastClr="FFFFFF"/>
              </a:solidFill>
              <a:latin typeface="メイリオ"/>
              <a:ea typeface="メイリオ"/>
              <a:cs typeface="+mn-cs"/>
            </a:rPr>
            <a:t>未来</a:t>
          </a:r>
        </a:p>
      </dgm:t>
    </dgm:pt>
    <dgm:pt modelId="{FE1A3763-FC95-4631-97F7-D4F72B2D85CA}" type="parTrans" cxnId="{0D170CBF-A3E4-480B-A925-95F2F7FC42A0}">
      <dgm:prSet/>
      <dgm:spPr/>
      <dgm:t>
        <a:bodyPr/>
        <a:lstStyle/>
        <a:p>
          <a:endParaRPr kumimoji="1" lang="ja-JP" altLang="en-US"/>
        </a:p>
      </dgm:t>
    </dgm:pt>
    <dgm:pt modelId="{B6E6ED3E-DC82-42E2-809D-E8DFAC8C155F}" type="sibTrans" cxnId="{0D170CBF-A3E4-480B-A925-95F2F7FC42A0}">
      <dgm:prSet/>
      <dgm:spPr/>
      <dgm:t>
        <a:bodyPr/>
        <a:lstStyle/>
        <a:p>
          <a:endParaRPr kumimoji="1" lang="ja-JP" altLang="en-US"/>
        </a:p>
      </dgm:t>
    </dgm:pt>
    <dgm:pt modelId="{865ECF2B-2FC8-45E3-A0C4-D3E66645BDD6}" type="pres">
      <dgm:prSet presAssocID="{97387CEB-ADA9-485A-9249-F64C91EACCE4}" presName="Name0" presStyleCnt="0">
        <dgm:presLayoutVars>
          <dgm:dir/>
          <dgm:resizeHandles val="exact"/>
        </dgm:presLayoutVars>
      </dgm:prSet>
      <dgm:spPr/>
    </dgm:pt>
    <dgm:pt modelId="{092ECF0F-D756-4F91-942B-67127D4539F3}" type="pres">
      <dgm:prSet presAssocID="{6E61F770-B3D6-44BB-BEE8-C7CD6EACFF6E}" presName="parTxOnly" presStyleLbl="node1" presStyleIdx="0" presStyleCnt="3" custScaleY="68253">
        <dgm:presLayoutVars>
          <dgm:bulletEnabled val="1"/>
        </dgm:presLayoutVars>
      </dgm:prSet>
      <dgm:spPr/>
    </dgm:pt>
    <dgm:pt modelId="{59BBBE23-8BD3-4E88-9872-095CE7E709DF}" type="pres">
      <dgm:prSet presAssocID="{AB1BB652-37D5-4480-ACC9-F22F9D620FC9}" presName="parSpace" presStyleCnt="0"/>
      <dgm:spPr/>
    </dgm:pt>
    <dgm:pt modelId="{5DE8F904-898A-417A-A3BB-2551054E971F}" type="pres">
      <dgm:prSet presAssocID="{BAF08942-6F10-453F-9531-48B6BEF326FA}" presName="parTxOnly" presStyleLbl="node1" presStyleIdx="1" presStyleCnt="3" custScaleY="68253">
        <dgm:presLayoutVars>
          <dgm:bulletEnabled val="1"/>
        </dgm:presLayoutVars>
      </dgm:prSet>
      <dgm:spPr/>
    </dgm:pt>
    <dgm:pt modelId="{1293C893-F2FD-4D4C-9008-60AEC6AF3F62}" type="pres">
      <dgm:prSet presAssocID="{CDDC3F48-10A6-4D6E-BC08-34C8A5FFEAF7}" presName="parSpace" presStyleCnt="0"/>
      <dgm:spPr/>
    </dgm:pt>
    <dgm:pt modelId="{B5557085-A4FD-43A0-B958-92858FDBDF9A}" type="pres">
      <dgm:prSet presAssocID="{38CEC643-4DC5-4ADE-A59A-59ADEFF77B9C}" presName="parTxOnly" presStyleLbl="node1" presStyleIdx="2" presStyleCnt="3" custScaleY="68253" custLinFactNeighborX="-11423" custLinFactNeighborY="493">
        <dgm:presLayoutVars>
          <dgm:bulletEnabled val="1"/>
        </dgm:presLayoutVars>
      </dgm:prSet>
      <dgm:spPr/>
    </dgm:pt>
  </dgm:ptLst>
  <dgm:cxnLst>
    <dgm:cxn modelId="{6C200314-FC20-431C-A549-3CA07EF0FB6D}" type="presOf" srcId="{6E61F770-B3D6-44BB-BEE8-C7CD6EACFF6E}" destId="{092ECF0F-D756-4F91-942B-67127D4539F3}" srcOrd="0" destOrd="0" presId="urn:microsoft.com/office/officeart/2005/8/layout/hChevron3"/>
    <dgm:cxn modelId="{5CC6F817-9252-4535-B6D2-22C0F820B83A}" srcId="{97387CEB-ADA9-485A-9249-F64C91EACCE4}" destId="{BAF08942-6F10-453F-9531-48B6BEF326FA}" srcOrd="1" destOrd="0" parTransId="{D1C3EA5A-91A0-4029-A0F8-58290684329F}" sibTransId="{CDDC3F48-10A6-4D6E-BC08-34C8A5FFEAF7}"/>
    <dgm:cxn modelId="{A5F19F6E-FCA0-46B0-8DBB-F21440035929}" type="presOf" srcId="{97387CEB-ADA9-485A-9249-F64C91EACCE4}" destId="{865ECF2B-2FC8-45E3-A0C4-D3E66645BDD6}" srcOrd="0" destOrd="0" presId="urn:microsoft.com/office/officeart/2005/8/layout/hChevron3"/>
    <dgm:cxn modelId="{3E64058C-3C7F-44AB-A20C-48846BBC5013}" type="presOf" srcId="{38CEC643-4DC5-4ADE-A59A-59ADEFF77B9C}" destId="{B5557085-A4FD-43A0-B958-92858FDBDF9A}" srcOrd="0" destOrd="0" presId="urn:microsoft.com/office/officeart/2005/8/layout/hChevron3"/>
    <dgm:cxn modelId="{0D170CBF-A3E4-480B-A925-95F2F7FC42A0}" srcId="{97387CEB-ADA9-485A-9249-F64C91EACCE4}" destId="{38CEC643-4DC5-4ADE-A59A-59ADEFF77B9C}" srcOrd="2" destOrd="0" parTransId="{FE1A3763-FC95-4631-97F7-D4F72B2D85CA}" sibTransId="{B6E6ED3E-DC82-42E2-809D-E8DFAC8C155F}"/>
    <dgm:cxn modelId="{3DC400CC-DDC4-414F-B0DE-7173DB79C52F}" srcId="{97387CEB-ADA9-485A-9249-F64C91EACCE4}" destId="{6E61F770-B3D6-44BB-BEE8-C7CD6EACFF6E}" srcOrd="0" destOrd="0" parTransId="{8C8788BC-4F1F-4D84-AB65-23D872CA47A8}" sibTransId="{AB1BB652-37D5-4480-ACC9-F22F9D620FC9}"/>
    <dgm:cxn modelId="{7C6926E8-1FD3-4027-9869-8DD6A83FFF56}" type="presOf" srcId="{BAF08942-6F10-453F-9531-48B6BEF326FA}" destId="{5DE8F904-898A-417A-A3BB-2551054E971F}" srcOrd="0" destOrd="0" presId="urn:microsoft.com/office/officeart/2005/8/layout/hChevron3"/>
    <dgm:cxn modelId="{CD58607B-7286-408F-A327-B16806081DCF}" type="presParOf" srcId="{865ECF2B-2FC8-45E3-A0C4-D3E66645BDD6}" destId="{092ECF0F-D756-4F91-942B-67127D4539F3}" srcOrd="0" destOrd="0" presId="urn:microsoft.com/office/officeart/2005/8/layout/hChevron3"/>
    <dgm:cxn modelId="{522B0AA6-F32A-4C16-833D-75305E149C8C}" type="presParOf" srcId="{865ECF2B-2FC8-45E3-A0C4-D3E66645BDD6}" destId="{59BBBE23-8BD3-4E88-9872-095CE7E709DF}" srcOrd="1" destOrd="0" presId="urn:microsoft.com/office/officeart/2005/8/layout/hChevron3"/>
    <dgm:cxn modelId="{1E07134F-4743-4272-AD2C-17948145F7E5}" type="presParOf" srcId="{865ECF2B-2FC8-45E3-A0C4-D3E66645BDD6}" destId="{5DE8F904-898A-417A-A3BB-2551054E971F}" srcOrd="2" destOrd="0" presId="urn:microsoft.com/office/officeart/2005/8/layout/hChevron3"/>
    <dgm:cxn modelId="{2707372D-2A98-4E12-8C03-7A78C73F4563}" type="presParOf" srcId="{865ECF2B-2FC8-45E3-A0C4-D3E66645BDD6}" destId="{1293C893-F2FD-4D4C-9008-60AEC6AF3F62}" srcOrd="3" destOrd="0" presId="urn:microsoft.com/office/officeart/2005/8/layout/hChevron3"/>
    <dgm:cxn modelId="{FD8C0B9E-731A-4BB5-A9DE-04F6AB06ED9A}" type="presParOf" srcId="{865ECF2B-2FC8-45E3-A0C4-D3E66645BDD6}" destId="{B5557085-A4FD-43A0-B958-92858FDBDF9A}"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2ECF0F-D756-4F91-942B-67127D4539F3}">
      <dsp:nvSpPr>
        <dsp:cNvPr id="0" name=""/>
        <dsp:cNvSpPr/>
      </dsp:nvSpPr>
      <dsp:spPr>
        <a:xfrm>
          <a:off x="1027" y="184996"/>
          <a:ext cx="898722" cy="245361"/>
        </a:xfrm>
        <a:prstGeom prst="homePlate">
          <a:avLst/>
        </a:prstGeom>
        <a:solidFill>
          <a:srgbClr val="EE5500">
            <a:lumMod val="50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24003" rIns="12002" bIns="24003" numCol="1" spcCol="1270" anchor="ctr" anchorCtr="0">
          <a:noAutofit/>
        </a:bodyPr>
        <a:lstStyle/>
        <a:p>
          <a:pPr marL="0" lvl="0" indent="0" algn="ctr" defTabSz="400050">
            <a:lnSpc>
              <a:spcPct val="90000"/>
            </a:lnSpc>
            <a:spcBef>
              <a:spcPct val="0"/>
            </a:spcBef>
            <a:spcAft>
              <a:spcPct val="35000"/>
            </a:spcAft>
            <a:buNone/>
          </a:pPr>
          <a:r>
            <a:rPr kumimoji="1" lang="ja-JP" altLang="en-US" sz="900" b="1" kern="1200">
              <a:solidFill>
                <a:sysClr val="window" lastClr="FFFFFF"/>
              </a:solidFill>
              <a:latin typeface="メイリオ"/>
              <a:ea typeface="メイリオ"/>
              <a:cs typeface="+mn-cs"/>
            </a:rPr>
            <a:t>過去</a:t>
          </a:r>
        </a:p>
      </dsp:txBody>
      <dsp:txXfrm>
        <a:off x="1027" y="184996"/>
        <a:ext cx="837382" cy="245361"/>
      </dsp:txXfrm>
    </dsp:sp>
    <dsp:sp modelId="{5DE8F904-898A-417A-A3BB-2551054E971F}">
      <dsp:nvSpPr>
        <dsp:cNvPr id="0" name=""/>
        <dsp:cNvSpPr/>
      </dsp:nvSpPr>
      <dsp:spPr>
        <a:xfrm>
          <a:off x="720005" y="184996"/>
          <a:ext cx="898722" cy="245361"/>
        </a:xfrm>
        <a:prstGeom prst="chevron">
          <a:avLst/>
        </a:prstGeom>
        <a:solidFill>
          <a:srgbClr val="EE5500">
            <a:lumMod val="75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kumimoji="1" lang="ja-JP" altLang="en-US" sz="900" b="1" kern="1200">
              <a:solidFill>
                <a:sysClr val="window" lastClr="FFFFFF"/>
              </a:solidFill>
              <a:latin typeface="メイリオ"/>
              <a:ea typeface="メイリオ"/>
              <a:cs typeface="+mn-cs"/>
            </a:rPr>
            <a:t>現在</a:t>
          </a:r>
        </a:p>
      </dsp:txBody>
      <dsp:txXfrm>
        <a:off x="842686" y="184996"/>
        <a:ext cx="653361" cy="245361"/>
      </dsp:txXfrm>
    </dsp:sp>
    <dsp:sp modelId="{B5557085-A4FD-43A0-B958-92858FDBDF9A}">
      <dsp:nvSpPr>
        <dsp:cNvPr id="0" name=""/>
        <dsp:cNvSpPr/>
      </dsp:nvSpPr>
      <dsp:spPr>
        <a:xfrm>
          <a:off x="1418450" y="186768"/>
          <a:ext cx="898722" cy="245361"/>
        </a:xfrm>
        <a:prstGeom prst="chevron">
          <a:avLst/>
        </a:prstGeom>
        <a:solidFill>
          <a:srgbClr val="EE5500">
            <a:lumMod val="60000"/>
            <a:lumOff val="40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kumimoji="1" lang="ja-JP" altLang="en-US" sz="900" b="1" kern="1200">
              <a:solidFill>
                <a:sysClr val="window" lastClr="FFFFFF"/>
              </a:solidFill>
              <a:latin typeface="メイリオ"/>
              <a:ea typeface="メイリオ"/>
              <a:cs typeface="+mn-cs"/>
            </a:rPr>
            <a:t>未来</a:t>
          </a:r>
        </a:p>
      </dsp:txBody>
      <dsp:txXfrm>
        <a:off x="1541131" y="186768"/>
        <a:ext cx="653361" cy="245361"/>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8100" y="0"/>
            <a:ext cx="2944813" cy="496888"/>
          </a:xfrm>
          <a:prstGeom prst="rect">
            <a:avLst/>
          </a:prstGeom>
        </p:spPr>
        <p:txBody>
          <a:bodyPr vert="horz" lIns="91440" tIns="45720" rIns="91440" bIns="45720" rtlCol="0"/>
          <a:lstStyle>
            <a:lvl1pPr algn="r">
              <a:defRPr sz="1200"/>
            </a:lvl1pPr>
          </a:lstStyle>
          <a:p>
            <a:fld id="{844D968F-01DC-455B-B5C9-2408D4ACAB73}" type="datetimeFigureOut">
              <a:rPr kumimoji="1" lang="ja-JP" altLang="en-US" smtClean="0"/>
              <a:t>2026/2/9</a:t>
            </a:fld>
            <a:endParaRPr kumimoji="1" lang="ja-JP" altLang="en-US"/>
          </a:p>
        </p:txBody>
      </p:sp>
      <p:sp>
        <p:nvSpPr>
          <p:cNvPr id="4" name="フッター プレースホルダー 3"/>
          <p:cNvSpPr>
            <a:spLocks noGrp="1"/>
          </p:cNvSpPr>
          <p:nvPr>
            <p:ph type="ftr" sz="quarter" idx="2"/>
          </p:nvPr>
        </p:nvSpPr>
        <p:spPr>
          <a:xfrm>
            <a:off x="0" y="9421813"/>
            <a:ext cx="2944813"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8100" y="9421813"/>
            <a:ext cx="2944813" cy="496887"/>
          </a:xfrm>
          <a:prstGeom prst="rect">
            <a:avLst/>
          </a:prstGeom>
        </p:spPr>
        <p:txBody>
          <a:bodyPr vert="horz" lIns="91440" tIns="45720" rIns="91440" bIns="45720" rtlCol="0" anchor="b"/>
          <a:lstStyle>
            <a:lvl1pPr algn="r">
              <a:defRPr sz="1200"/>
            </a:lvl1pPr>
          </a:lstStyle>
          <a:p>
            <a:fld id="{B0F32C5D-B12B-4FE2-9CDE-530407AD397E}" type="slidenum">
              <a:rPr kumimoji="1" lang="ja-JP" altLang="en-US" smtClean="0"/>
              <a:t>‹#›</a:t>
            </a:fld>
            <a:endParaRPr kumimoji="1" lang="ja-JP" altLang="en-US"/>
          </a:p>
        </p:txBody>
      </p:sp>
    </p:spTree>
    <p:extLst>
      <p:ext uri="{BB962C8B-B14F-4D97-AF65-F5344CB8AC3E}">
        <p14:creationId xmlns:p14="http://schemas.microsoft.com/office/powerpoint/2010/main" val="38707929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4283" cy="49593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8645" y="0"/>
            <a:ext cx="2944283" cy="495935"/>
          </a:xfrm>
          <a:prstGeom prst="rect">
            <a:avLst/>
          </a:prstGeom>
        </p:spPr>
        <p:txBody>
          <a:bodyPr vert="horz" lIns="91440" tIns="45720" rIns="91440" bIns="45720" rtlCol="0"/>
          <a:lstStyle>
            <a:lvl1pPr algn="r">
              <a:defRPr sz="1200"/>
            </a:lvl1pPr>
          </a:lstStyle>
          <a:p>
            <a:fld id="{B150248C-AF63-4BD2-AD88-4B686589BEBC}" type="datetimeFigureOut">
              <a:rPr kumimoji="1" lang="ja-JP" altLang="en-US" smtClean="0"/>
              <a:t>2026/2/9</a:t>
            </a:fld>
            <a:endParaRPr kumimoji="1" lang="ja-JP" altLang="en-US"/>
          </a:p>
        </p:txBody>
      </p:sp>
      <p:sp>
        <p:nvSpPr>
          <p:cNvPr id="4" name="スライド イメージ プレースホルダー 3"/>
          <p:cNvSpPr>
            <a:spLocks noGrp="1" noRot="1" noChangeAspect="1"/>
          </p:cNvSpPr>
          <p:nvPr>
            <p:ph type="sldImg" idx="2"/>
          </p:nvPr>
        </p:nvSpPr>
        <p:spPr>
          <a:xfrm>
            <a:off x="92075" y="744538"/>
            <a:ext cx="6610350" cy="3719512"/>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450" y="4711383"/>
            <a:ext cx="5435600" cy="446341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1044"/>
            <a:ext cx="2944283" cy="49593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8645" y="9421044"/>
            <a:ext cx="2944283" cy="495935"/>
          </a:xfrm>
          <a:prstGeom prst="rect">
            <a:avLst/>
          </a:prstGeom>
        </p:spPr>
        <p:txBody>
          <a:bodyPr vert="horz" lIns="91440" tIns="45720" rIns="91440" bIns="45720" rtlCol="0" anchor="b"/>
          <a:lstStyle>
            <a:lvl1pPr algn="r">
              <a:defRPr sz="1200"/>
            </a:lvl1pPr>
          </a:lstStyle>
          <a:p>
            <a:fld id="{BF87BCA9-3BA0-4426-9EA6-B6C30ED0242E}" type="slidenum">
              <a:rPr kumimoji="1" lang="ja-JP" altLang="en-US" smtClean="0"/>
              <a:t>‹#›</a:t>
            </a:fld>
            <a:endParaRPr kumimoji="1" lang="ja-JP" altLang="en-US"/>
          </a:p>
        </p:txBody>
      </p:sp>
    </p:spTree>
    <p:extLst>
      <p:ext uri="{BB962C8B-B14F-4D97-AF65-F5344CB8AC3E}">
        <p14:creationId xmlns:p14="http://schemas.microsoft.com/office/powerpoint/2010/main" val="259952717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3</a:t>
            </a:fld>
            <a:endParaRPr kumimoji="1" lang="ja-JP" altLang="en-US"/>
          </a:p>
        </p:txBody>
      </p:sp>
    </p:spTree>
    <p:extLst>
      <p:ext uri="{BB962C8B-B14F-4D97-AF65-F5344CB8AC3E}">
        <p14:creationId xmlns:p14="http://schemas.microsoft.com/office/powerpoint/2010/main" val="36957169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21</a:t>
            </a:fld>
            <a:endParaRPr kumimoji="1" lang="ja-JP" altLang="en-US"/>
          </a:p>
        </p:txBody>
      </p:sp>
    </p:spTree>
    <p:extLst>
      <p:ext uri="{BB962C8B-B14F-4D97-AF65-F5344CB8AC3E}">
        <p14:creationId xmlns:p14="http://schemas.microsoft.com/office/powerpoint/2010/main" val="722492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22</a:t>
            </a:fld>
            <a:endParaRPr kumimoji="1" lang="ja-JP" altLang="en-US"/>
          </a:p>
        </p:txBody>
      </p:sp>
    </p:spTree>
    <p:extLst>
      <p:ext uri="{BB962C8B-B14F-4D97-AF65-F5344CB8AC3E}">
        <p14:creationId xmlns:p14="http://schemas.microsoft.com/office/powerpoint/2010/main" val="3905896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23</a:t>
            </a:fld>
            <a:endParaRPr kumimoji="1" lang="ja-JP" altLang="en-US"/>
          </a:p>
        </p:txBody>
      </p:sp>
    </p:spTree>
    <p:extLst>
      <p:ext uri="{BB962C8B-B14F-4D97-AF65-F5344CB8AC3E}">
        <p14:creationId xmlns:p14="http://schemas.microsoft.com/office/powerpoint/2010/main" val="2077646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24</a:t>
            </a:fld>
            <a:endParaRPr kumimoji="1" lang="ja-JP" altLang="en-US"/>
          </a:p>
        </p:txBody>
      </p:sp>
    </p:spTree>
    <p:extLst>
      <p:ext uri="{BB962C8B-B14F-4D97-AF65-F5344CB8AC3E}">
        <p14:creationId xmlns:p14="http://schemas.microsoft.com/office/powerpoint/2010/main" val="17442924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25</a:t>
            </a:fld>
            <a:endParaRPr kumimoji="1" lang="ja-JP" altLang="en-US"/>
          </a:p>
        </p:txBody>
      </p:sp>
    </p:spTree>
    <p:extLst>
      <p:ext uri="{BB962C8B-B14F-4D97-AF65-F5344CB8AC3E}">
        <p14:creationId xmlns:p14="http://schemas.microsoft.com/office/powerpoint/2010/main" val="11651930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26</a:t>
            </a:fld>
            <a:endParaRPr kumimoji="1" lang="ja-JP" altLang="en-US"/>
          </a:p>
        </p:txBody>
      </p:sp>
    </p:spTree>
    <p:extLst>
      <p:ext uri="{BB962C8B-B14F-4D97-AF65-F5344CB8AC3E}">
        <p14:creationId xmlns:p14="http://schemas.microsoft.com/office/powerpoint/2010/main" val="8664947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27</a:t>
            </a:fld>
            <a:endParaRPr kumimoji="1" lang="ja-JP" altLang="en-US"/>
          </a:p>
        </p:txBody>
      </p:sp>
    </p:spTree>
    <p:extLst>
      <p:ext uri="{BB962C8B-B14F-4D97-AF65-F5344CB8AC3E}">
        <p14:creationId xmlns:p14="http://schemas.microsoft.com/office/powerpoint/2010/main" val="36148259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28</a:t>
            </a:fld>
            <a:endParaRPr kumimoji="1" lang="ja-JP" altLang="en-US"/>
          </a:p>
        </p:txBody>
      </p:sp>
    </p:spTree>
    <p:extLst>
      <p:ext uri="{BB962C8B-B14F-4D97-AF65-F5344CB8AC3E}">
        <p14:creationId xmlns:p14="http://schemas.microsoft.com/office/powerpoint/2010/main" val="24363819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29</a:t>
            </a:fld>
            <a:endParaRPr kumimoji="1" lang="ja-JP" altLang="en-US"/>
          </a:p>
        </p:txBody>
      </p:sp>
    </p:spTree>
    <p:extLst>
      <p:ext uri="{BB962C8B-B14F-4D97-AF65-F5344CB8AC3E}">
        <p14:creationId xmlns:p14="http://schemas.microsoft.com/office/powerpoint/2010/main" val="9104775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30</a:t>
            </a:fld>
            <a:endParaRPr kumimoji="1" lang="ja-JP" altLang="en-US"/>
          </a:p>
        </p:txBody>
      </p:sp>
    </p:spTree>
    <p:extLst>
      <p:ext uri="{BB962C8B-B14F-4D97-AF65-F5344CB8AC3E}">
        <p14:creationId xmlns:p14="http://schemas.microsoft.com/office/powerpoint/2010/main" val="2695326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4</a:t>
            </a:fld>
            <a:endParaRPr kumimoji="1" lang="ja-JP" altLang="en-US"/>
          </a:p>
        </p:txBody>
      </p:sp>
    </p:spTree>
    <p:extLst>
      <p:ext uri="{BB962C8B-B14F-4D97-AF65-F5344CB8AC3E}">
        <p14:creationId xmlns:p14="http://schemas.microsoft.com/office/powerpoint/2010/main" val="14685262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31</a:t>
            </a:fld>
            <a:endParaRPr kumimoji="1" lang="ja-JP" altLang="en-US"/>
          </a:p>
        </p:txBody>
      </p:sp>
    </p:spTree>
    <p:extLst>
      <p:ext uri="{BB962C8B-B14F-4D97-AF65-F5344CB8AC3E}">
        <p14:creationId xmlns:p14="http://schemas.microsoft.com/office/powerpoint/2010/main" val="4944825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32</a:t>
            </a:fld>
            <a:endParaRPr kumimoji="1" lang="ja-JP" altLang="en-US"/>
          </a:p>
        </p:txBody>
      </p:sp>
    </p:spTree>
    <p:extLst>
      <p:ext uri="{BB962C8B-B14F-4D97-AF65-F5344CB8AC3E}">
        <p14:creationId xmlns:p14="http://schemas.microsoft.com/office/powerpoint/2010/main" val="4935303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64</a:t>
            </a:fld>
            <a:endParaRPr kumimoji="1" lang="ja-JP" altLang="en-US"/>
          </a:p>
        </p:txBody>
      </p:sp>
    </p:spTree>
    <p:extLst>
      <p:ext uri="{BB962C8B-B14F-4D97-AF65-F5344CB8AC3E}">
        <p14:creationId xmlns:p14="http://schemas.microsoft.com/office/powerpoint/2010/main" val="20569292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65</a:t>
            </a:fld>
            <a:endParaRPr kumimoji="1" lang="ja-JP" altLang="en-US"/>
          </a:p>
        </p:txBody>
      </p:sp>
    </p:spTree>
    <p:extLst>
      <p:ext uri="{BB962C8B-B14F-4D97-AF65-F5344CB8AC3E}">
        <p14:creationId xmlns:p14="http://schemas.microsoft.com/office/powerpoint/2010/main" val="12877931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66</a:t>
            </a:fld>
            <a:endParaRPr kumimoji="1" lang="ja-JP" altLang="en-US"/>
          </a:p>
        </p:txBody>
      </p:sp>
    </p:spTree>
    <p:extLst>
      <p:ext uri="{BB962C8B-B14F-4D97-AF65-F5344CB8AC3E}">
        <p14:creationId xmlns:p14="http://schemas.microsoft.com/office/powerpoint/2010/main" val="5071446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67</a:t>
            </a:fld>
            <a:endParaRPr kumimoji="1" lang="ja-JP" altLang="en-US"/>
          </a:p>
        </p:txBody>
      </p:sp>
    </p:spTree>
    <p:extLst>
      <p:ext uri="{BB962C8B-B14F-4D97-AF65-F5344CB8AC3E}">
        <p14:creationId xmlns:p14="http://schemas.microsoft.com/office/powerpoint/2010/main" val="276766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87BCA9-3BA0-4426-9EA6-B6C30ED0242E}"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712249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8</a:t>
            </a:fld>
            <a:endParaRPr kumimoji="1" lang="ja-JP" altLang="en-US"/>
          </a:p>
        </p:txBody>
      </p:sp>
    </p:spTree>
    <p:extLst>
      <p:ext uri="{BB962C8B-B14F-4D97-AF65-F5344CB8AC3E}">
        <p14:creationId xmlns:p14="http://schemas.microsoft.com/office/powerpoint/2010/main" val="3387586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13</a:t>
            </a:fld>
            <a:endParaRPr kumimoji="1" lang="ja-JP" altLang="en-US"/>
          </a:p>
        </p:txBody>
      </p:sp>
    </p:spTree>
    <p:extLst>
      <p:ext uri="{BB962C8B-B14F-4D97-AF65-F5344CB8AC3E}">
        <p14:creationId xmlns:p14="http://schemas.microsoft.com/office/powerpoint/2010/main" val="2359715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15</a:t>
            </a:fld>
            <a:endParaRPr kumimoji="1" lang="ja-JP" altLang="en-US"/>
          </a:p>
        </p:txBody>
      </p:sp>
    </p:spTree>
    <p:extLst>
      <p:ext uri="{BB962C8B-B14F-4D97-AF65-F5344CB8AC3E}">
        <p14:creationId xmlns:p14="http://schemas.microsoft.com/office/powerpoint/2010/main" val="1440558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16</a:t>
            </a:fld>
            <a:endParaRPr kumimoji="1" lang="ja-JP" altLang="en-US"/>
          </a:p>
        </p:txBody>
      </p:sp>
    </p:spTree>
    <p:extLst>
      <p:ext uri="{BB962C8B-B14F-4D97-AF65-F5344CB8AC3E}">
        <p14:creationId xmlns:p14="http://schemas.microsoft.com/office/powerpoint/2010/main" val="474821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87BCA9-3BA0-4426-9EA6-B6C30ED0242E}"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900154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20</a:t>
            </a:fld>
            <a:endParaRPr kumimoji="1" lang="ja-JP" altLang="en-US"/>
          </a:p>
        </p:txBody>
      </p:sp>
    </p:spTree>
    <p:extLst>
      <p:ext uri="{BB962C8B-B14F-4D97-AF65-F5344CB8AC3E}">
        <p14:creationId xmlns:p14="http://schemas.microsoft.com/office/powerpoint/2010/main" val="6389094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emf"/><Relationship Id="rId7" Type="http://schemas.openxmlformats.org/officeDocument/2006/relationships/image" Target="../media/image8.emf"/><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image" Target="../media/image7.emf"/><Relationship Id="rId5" Type="http://schemas.openxmlformats.org/officeDocument/2006/relationships/image" Target="../media/image6.emf"/><Relationship Id="rId10" Type="http://schemas.openxmlformats.org/officeDocument/2006/relationships/image" Target="../media/image11.png"/><Relationship Id="rId4" Type="http://schemas.openxmlformats.org/officeDocument/2006/relationships/image" Target="../media/image5.emf"/><Relationship Id="rId9" Type="http://schemas.openxmlformats.org/officeDocument/2006/relationships/image" Target="../media/image10.emf"/></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13.wmf"/><Relationship Id="rId7" Type="http://schemas.openxmlformats.org/officeDocument/2006/relationships/image" Target="../media/image17.emf"/><Relationship Id="rId2" Type="http://schemas.openxmlformats.org/officeDocument/2006/relationships/image" Target="../media/image12.emf"/><Relationship Id="rId1" Type="http://schemas.openxmlformats.org/officeDocument/2006/relationships/slideMaster" Target="../slideMasters/slideMaster1.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 Id="rId9" Type="http://schemas.openxmlformats.org/officeDocument/2006/relationships/image" Target="../media/image19.pn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image" Target="../media/image13.wmf"/><Relationship Id="rId7" Type="http://schemas.openxmlformats.org/officeDocument/2006/relationships/image" Target="../media/image24.emf"/><Relationship Id="rId2" Type="http://schemas.openxmlformats.org/officeDocument/2006/relationships/image" Target="../media/image20.emf"/><Relationship Id="rId1" Type="http://schemas.openxmlformats.org/officeDocument/2006/relationships/slideMaster" Target="../slideMasters/slideMaster1.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 Id="rId9" Type="http://schemas.openxmlformats.org/officeDocument/2006/relationships/image" Target="../media/image19.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7.emf"/><Relationship Id="rId7" Type="http://schemas.openxmlformats.org/officeDocument/2006/relationships/image" Target="../media/image31.emf"/><Relationship Id="rId2" Type="http://schemas.openxmlformats.org/officeDocument/2006/relationships/image" Target="../media/image26.emf"/><Relationship Id="rId1" Type="http://schemas.openxmlformats.org/officeDocument/2006/relationships/slideMaster" Target="../slideMasters/slideMaster1.xml"/><Relationship Id="rId6" Type="http://schemas.openxmlformats.org/officeDocument/2006/relationships/image" Target="../media/image30.emf"/><Relationship Id="rId5" Type="http://schemas.openxmlformats.org/officeDocument/2006/relationships/image" Target="../media/image29.emf"/><Relationship Id="rId4" Type="http://schemas.openxmlformats.org/officeDocument/2006/relationships/image" Target="../media/image28.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38.emf"/><Relationship Id="rId3" Type="http://schemas.openxmlformats.org/officeDocument/2006/relationships/image" Target="../media/image34.emf"/><Relationship Id="rId7" Type="http://schemas.openxmlformats.org/officeDocument/2006/relationships/image" Target="../media/image28.emf"/><Relationship Id="rId2" Type="http://schemas.openxmlformats.org/officeDocument/2006/relationships/image" Target="../media/image33.emf"/><Relationship Id="rId1" Type="http://schemas.openxmlformats.org/officeDocument/2006/relationships/slideMaster" Target="../slideMasters/slideMaster1.xml"/><Relationship Id="rId6" Type="http://schemas.openxmlformats.org/officeDocument/2006/relationships/image" Target="../media/image37.emf"/><Relationship Id="rId5" Type="http://schemas.openxmlformats.org/officeDocument/2006/relationships/image" Target="../media/image36.emf"/><Relationship Id="rId4" Type="http://schemas.openxmlformats.org/officeDocument/2006/relationships/image" Target="../media/image35.emf"/><Relationship Id="rId9" Type="http://schemas.openxmlformats.org/officeDocument/2006/relationships/image" Target="../media/image39.pn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38.emf"/><Relationship Id="rId3" Type="http://schemas.openxmlformats.org/officeDocument/2006/relationships/image" Target="../media/image34.emf"/><Relationship Id="rId7" Type="http://schemas.openxmlformats.org/officeDocument/2006/relationships/image" Target="../media/image28.emf"/><Relationship Id="rId2" Type="http://schemas.openxmlformats.org/officeDocument/2006/relationships/image" Target="../media/image33.emf"/><Relationship Id="rId1" Type="http://schemas.openxmlformats.org/officeDocument/2006/relationships/slideMaster" Target="../slideMasters/slideMaster1.xml"/><Relationship Id="rId6" Type="http://schemas.openxmlformats.org/officeDocument/2006/relationships/image" Target="../media/image37.emf"/><Relationship Id="rId5" Type="http://schemas.openxmlformats.org/officeDocument/2006/relationships/image" Target="../media/image36.emf"/><Relationship Id="rId4" Type="http://schemas.openxmlformats.org/officeDocument/2006/relationships/image" Target="../media/image35.emf"/><Relationship Id="rId9" Type="http://schemas.openxmlformats.org/officeDocument/2006/relationships/image" Target="../media/image39.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emf"/><Relationship Id="rId7" Type="http://schemas.openxmlformats.org/officeDocument/2006/relationships/image" Target="../media/image8.emf"/><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image" Target="../media/image7.emf"/><Relationship Id="rId5" Type="http://schemas.openxmlformats.org/officeDocument/2006/relationships/image" Target="../media/image6.emf"/><Relationship Id="rId10" Type="http://schemas.openxmlformats.org/officeDocument/2006/relationships/image" Target="../media/image11.png"/><Relationship Id="rId4" Type="http://schemas.openxmlformats.org/officeDocument/2006/relationships/image" Target="../media/image5.emf"/><Relationship Id="rId9" Type="http://schemas.openxmlformats.org/officeDocument/2006/relationships/image" Target="../media/image10.emf"/></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13.wmf"/><Relationship Id="rId7" Type="http://schemas.openxmlformats.org/officeDocument/2006/relationships/image" Target="../media/image17.emf"/><Relationship Id="rId2" Type="http://schemas.openxmlformats.org/officeDocument/2006/relationships/image" Target="../media/image12.emf"/><Relationship Id="rId1" Type="http://schemas.openxmlformats.org/officeDocument/2006/relationships/slideMaster" Target="../slideMasters/slideMaster1.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 Id="rId9" Type="http://schemas.openxmlformats.org/officeDocument/2006/relationships/image" Target="../media/image19.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image" Target="../media/image13.wmf"/><Relationship Id="rId7" Type="http://schemas.openxmlformats.org/officeDocument/2006/relationships/image" Target="../media/image24.emf"/><Relationship Id="rId2" Type="http://schemas.openxmlformats.org/officeDocument/2006/relationships/image" Target="../media/image20.emf"/><Relationship Id="rId1" Type="http://schemas.openxmlformats.org/officeDocument/2006/relationships/slideMaster" Target="../slideMasters/slideMaster1.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 Id="rId9" Type="http://schemas.openxmlformats.org/officeDocument/2006/relationships/image" Target="../media/image19.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7.emf"/><Relationship Id="rId7" Type="http://schemas.openxmlformats.org/officeDocument/2006/relationships/image" Target="../media/image31.emf"/><Relationship Id="rId2" Type="http://schemas.openxmlformats.org/officeDocument/2006/relationships/image" Target="../media/image26.emf"/><Relationship Id="rId1" Type="http://schemas.openxmlformats.org/officeDocument/2006/relationships/slideMaster" Target="../slideMasters/slideMaster1.xml"/><Relationship Id="rId6" Type="http://schemas.openxmlformats.org/officeDocument/2006/relationships/image" Target="../media/image30.emf"/><Relationship Id="rId5" Type="http://schemas.openxmlformats.org/officeDocument/2006/relationships/image" Target="../media/image29.emf"/><Relationship Id="rId4" Type="http://schemas.openxmlformats.org/officeDocument/2006/relationships/image" Target="../media/image28.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38.emf"/><Relationship Id="rId3" Type="http://schemas.openxmlformats.org/officeDocument/2006/relationships/image" Target="../media/image34.emf"/><Relationship Id="rId7" Type="http://schemas.openxmlformats.org/officeDocument/2006/relationships/image" Target="../media/image28.emf"/><Relationship Id="rId2" Type="http://schemas.openxmlformats.org/officeDocument/2006/relationships/image" Target="../media/image33.emf"/><Relationship Id="rId1" Type="http://schemas.openxmlformats.org/officeDocument/2006/relationships/slideMaster" Target="../slideMasters/slideMaster1.xml"/><Relationship Id="rId6" Type="http://schemas.openxmlformats.org/officeDocument/2006/relationships/image" Target="../media/image37.emf"/><Relationship Id="rId5" Type="http://schemas.openxmlformats.org/officeDocument/2006/relationships/image" Target="../media/image36.emf"/><Relationship Id="rId4" Type="http://schemas.openxmlformats.org/officeDocument/2006/relationships/image" Target="../media/image35.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General_AC">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sp>
        <p:nvSpPr>
          <p:cNvPr id="9" name="スライド番号プレースホルダー 5"/>
          <p:cNvSpPr>
            <a:spLocks noGrp="1"/>
          </p:cNvSpPr>
          <p:nvPr>
            <p:ph type="sldNum" sz="quarter" idx="12"/>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black">
                  <a:lumMod val="50000"/>
                  <a:lumOff val="50000"/>
                </a:prstClr>
              </a:solidFill>
              <a:effectLst/>
              <a:uLnTx/>
              <a:uFillTx/>
              <a:latin typeface="メイリオ"/>
              <a:ea typeface="メイリオ"/>
              <a:cs typeface="+mn-cs"/>
            </a:endParaRPr>
          </a:p>
        </p:txBody>
      </p:sp>
      <p:sp>
        <p:nvSpPr>
          <p:cNvPr id="10"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tx2"/>
                </a:solidFill>
                <a:latin typeface="+mj-lt"/>
              </a:defRPr>
            </a:lvl1pPr>
          </a:lstStyle>
          <a:p>
            <a:r>
              <a:rPr kumimoji="1" lang="ja-JP" altLang="en-US"/>
              <a:t>フォントサイズ</a:t>
            </a:r>
            <a:r>
              <a:rPr kumimoji="1" lang="en-US" altLang="ja-JP"/>
              <a:t>24 </a:t>
            </a:r>
            <a:r>
              <a:rPr kumimoji="1" lang="ja-JP" altLang="en-US"/>
              <a:t>（メイリオ見出し）</a:t>
            </a:r>
          </a:p>
        </p:txBody>
      </p:sp>
      <p:sp>
        <p:nvSpPr>
          <p:cNvPr id="11"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solidFill>
                <a:prstClr val="black">
                  <a:tint val="75000"/>
                </a:prstClr>
              </a:solidFill>
              <a:effectLst/>
              <a:uLnTx/>
              <a:uFillTx/>
              <a:latin typeface="メイリオ"/>
              <a:ea typeface="メイリオ"/>
              <a:cs typeface="+mn-cs"/>
            </a:endParaRPr>
          </a:p>
        </p:txBody>
      </p:sp>
      <p:pic>
        <p:nvPicPr>
          <p:cNvPr id="3" name="図 2" descr="ロゴ&#10;&#10;AI によって生成されたコンテンツは間違っている可能性があります。">
            <a:extLst>
              <a:ext uri="{FF2B5EF4-FFF2-40B4-BE49-F238E27FC236}">
                <a16:creationId xmlns:a16="http://schemas.microsoft.com/office/drawing/2014/main" id="{1611EFC2-BF09-6947-0503-91CDD1B7D50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97113" y="216000"/>
            <a:ext cx="1238282" cy="215146"/>
          </a:xfrm>
          <a:prstGeom prst="rect">
            <a:avLst/>
          </a:prstGeom>
        </p:spPr>
      </p:pic>
    </p:spTree>
    <p:extLst>
      <p:ext uri="{BB962C8B-B14F-4D97-AF65-F5344CB8AC3E}">
        <p14:creationId xmlns:p14="http://schemas.microsoft.com/office/powerpoint/2010/main" val="3828270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op">
    <p:bg>
      <p:bgPr>
        <a:solidFill>
          <a:schemeClr val="tx2"/>
        </a:solidFill>
        <a:effectLst/>
      </p:bgPr>
    </p:bg>
    <p:spTree>
      <p:nvGrpSpPr>
        <p:cNvPr id="1" name=""/>
        <p:cNvGrpSpPr/>
        <p:nvPr/>
      </p:nvGrpSpPr>
      <p:grpSpPr>
        <a:xfrm>
          <a:off x="0" y="0"/>
          <a:ext cx="0" cy="0"/>
          <a:chOff x="0" y="0"/>
          <a:chExt cx="0" cy="0"/>
        </a:xfrm>
      </p:grpSpPr>
      <p:sp>
        <p:nvSpPr>
          <p:cNvPr id="4" name="正方形/長方形 3"/>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userDrawn="1"/>
        </p:nvPicPr>
        <p:blipFill rotWithShape="1">
          <a:blip r:embed="rId2">
            <a:extLst>
              <a:ext uri="{28A0092B-C50C-407E-A947-70E740481C1C}">
                <a14:useLocalDpi xmlns:a14="http://schemas.microsoft.com/office/drawing/2010/main" val="0"/>
              </a:ext>
            </a:extLst>
          </a:blip>
          <a:srcRect t="17418" r="3269"/>
          <a:stretch/>
        </p:blipFill>
        <p:spPr>
          <a:xfrm>
            <a:off x="5364088" y="0"/>
            <a:ext cx="3780420" cy="1123630"/>
          </a:xfrm>
          <a:prstGeom prst="rect">
            <a:avLst/>
          </a:prstGeom>
        </p:spPr>
      </p:pic>
      <p:pic>
        <p:nvPicPr>
          <p:cNvPr id="19" name="図 18"/>
          <p:cNvPicPr>
            <a:picLocks noChangeAspect="1"/>
          </p:cNvPicPr>
          <p:nvPr userDrawn="1"/>
        </p:nvPicPr>
        <p:blipFill rotWithShape="1">
          <a:blip r:embed="rId3">
            <a:extLst>
              <a:ext uri="{28A0092B-C50C-407E-A947-70E740481C1C}">
                <a14:useLocalDpi xmlns:a14="http://schemas.microsoft.com/office/drawing/2010/main" val="0"/>
              </a:ext>
            </a:extLst>
          </a:blip>
          <a:srcRect r="22655"/>
          <a:stretch/>
        </p:blipFill>
        <p:spPr>
          <a:xfrm>
            <a:off x="7092281" y="954854"/>
            <a:ext cx="2052228" cy="3017319"/>
          </a:xfrm>
          <a:prstGeom prst="rect">
            <a:avLst/>
          </a:prstGeom>
        </p:spPr>
      </p:pic>
      <p:sp>
        <p:nvSpPr>
          <p:cNvPr id="5"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dirty="0"/>
              <a:t>©Canon IT Solutions Inc.  All rights reserved.</a:t>
            </a:r>
            <a:endParaRPr lang="ja-JP" altLang="en-US" dirty="0"/>
          </a:p>
        </p:txBody>
      </p:sp>
      <p:pic>
        <p:nvPicPr>
          <p:cNvPr id="7" name="図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26369" y="2294080"/>
            <a:ext cx="558856" cy="368708"/>
          </a:xfrm>
          <a:prstGeom prst="rect">
            <a:avLst/>
          </a:prstGeom>
        </p:spPr>
      </p:pic>
      <p:pic>
        <p:nvPicPr>
          <p:cNvPr id="8" name="図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89643" y="1563638"/>
            <a:ext cx="268324" cy="506660"/>
          </a:xfrm>
          <a:prstGeom prst="rect">
            <a:avLst/>
          </a:prstGeom>
        </p:spPr>
      </p:pic>
      <p:pic>
        <p:nvPicPr>
          <p:cNvPr id="9" name="図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416316" y="1326874"/>
            <a:ext cx="491409" cy="599380"/>
          </a:xfrm>
          <a:prstGeom prst="rect">
            <a:avLst/>
          </a:prstGeom>
        </p:spPr>
      </p:pic>
      <p:pic>
        <p:nvPicPr>
          <p:cNvPr id="10" name="図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136396" y="3316474"/>
            <a:ext cx="518382" cy="638008"/>
          </a:xfrm>
          <a:prstGeom prst="rect">
            <a:avLst/>
          </a:prstGeom>
        </p:spPr>
      </p:pic>
      <p:pic>
        <p:nvPicPr>
          <p:cNvPr id="11" name="図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732240" y="2230025"/>
            <a:ext cx="1242338" cy="855563"/>
          </a:xfrm>
          <a:prstGeom prst="rect">
            <a:avLst/>
          </a:prstGeom>
        </p:spPr>
      </p:pic>
      <p:sp>
        <p:nvSpPr>
          <p:cNvPr id="2" name="タイトル 1"/>
          <p:cNvSpPr>
            <a:spLocks noGrp="1"/>
          </p:cNvSpPr>
          <p:nvPr>
            <p:ph type="title"/>
          </p:nvPr>
        </p:nvSpPr>
        <p:spPr>
          <a:xfrm>
            <a:off x="358775" y="1670176"/>
            <a:ext cx="6193445" cy="1476164"/>
          </a:xfrm>
          <a:prstGeom prst="rect">
            <a:avLst/>
          </a:prstGeom>
        </p:spPr>
        <p:txBody>
          <a:bodyPr lIns="0" tIns="0" rIns="0" bIns="0" anchor="ctr" anchorCtr="0"/>
          <a:lstStyle>
            <a:lvl1pPr algn="l">
              <a:lnSpc>
                <a:spcPct val="110000"/>
              </a:lnSpc>
              <a:defRPr sz="2800" b="1">
                <a:solidFill>
                  <a:schemeClr val="tx2"/>
                </a:solidFill>
              </a:defRPr>
            </a:lvl1pPr>
          </a:lstStyle>
          <a:p>
            <a:r>
              <a:rPr kumimoji="1" lang="ja-JP" altLang="en-US" dirty="0"/>
              <a:t>マスター タイトルの書式設定</a:t>
            </a:r>
          </a:p>
        </p:txBody>
      </p:sp>
      <p:grpSp>
        <p:nvGrpSpPr>
          <p:cNvPr id="18" name="グループ化 17"/>
          <p:cNvGrpSpPr/>
          <p:nvPr userDrawn="1"/>
        </p:nvGrpSpPr>
        <p:grpSpPr>
          <a:xfrm>
            <a:off x="5285767" y="182770"/>
            <a:ext cx="978421" cy="192736"/>
            <a:chOff x="5220072" y="159482"/>
            <a:chExt cx="978421" cy="192736"/>
          </a:xfrm>
        </p:grpSpPr>
        <p:pic>
          <p:nvPicPr>
            <p:cNvPr id="12" name="図 11">
              <a:extLst>
                <a:ext uri="{FF2B5EF4-FFF2-40B4-BE49-F238E27FC236}">
                  <a16:creationId xmlns:a16="http://schemas.microsoft.com/office/drawing/2014/main" id="{4D1CD444-5459-AA4B-A08B-5554E81CFD1F}"/>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220072" y="159482"/>
              <a:ext cx="720941" cy="192736"/>
            </a:xfrm>
            <a:prstGeom prst="rect">
              <a:avLst/>
            </a:prstGeom>
          </p:spPr>
        </p:pic>
        <p:grpSp>
          <p:nvGrpSpPr>
            <p:cNvPr id="17" name="グループ化 16"/>
            <p:cNvGrpSpPr/>
            <p:nvPr userDrawn="1"/>
          </p:nvGrpSpPr>
          <p:grpSpPr>
            <a:xfrm>
              <a:off x="5976156" y="159482"/>
              <a:ext cx="222337" cy="72008"/>
              <a:chOff x="5976156" y="159482"/>
              <a:chExt cx="222337" cy="72008"/>
            </a:xfrm>
          </p:grpSpPr>
          <p:sp>
            <p:nvSpPr>
              <p:cNvPr id="14" name="円/楕円 13"/>
              <p:cNvSpPr/>
              <p:nvPr userDrawn="1"/>
            </p:nvSpPr>
            <p:spPr>
              <a:xfrm>
                <a:off x="5976156" y="159482"/>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userDrawn="1"/>
            </p:nvSpPr>
            <p:spPr>
              <a:xfrm>
                <a:off x="6083306" y="170286"/>
                <a:ext cx="50400" cy="50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userDrawn="1"/>
            </p:nvSpPr>
            <p:spPr>
              <a:xfrm>
                <a:off x="6162493" y="177486"/>
                <a:ext cx="36000" cy="3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0"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tx2"/>
                </a:solidFill>
              </a:defRPr>
            </a:lvl1pPr>
          </a:lstStyle>
          <a:p>
            <a:fld id="{78AE49ED-73EF-499C-8307-28EB0E7CF529}" type="slidenum">
              <a:rPr lang="ja-JP" altLang="en-US" smtClean="0"/>
              <a:pPr/>
              <a:t>‹#›</a:t>
            </a:fld>
            <a:endParaRPr lang="ja-JP" altLang="en-US" dirty="0"/>
          </a:p>
        </p:txBody>
      </p:sp>
      <p:pic>
        <p:nvPicPr>
          <p:cNvPr id="21" name="図 20" descr="ロゴ">
            <a:extLst>
              <a:ext uri="{FF2B5EF4-FFF2-40B4-BE49-F238E27FC236}">
                <a16:creationId xmlns:a16="http://schemas.microsoft.com/office/drawing/2014/main" id="{EB1B75BA-F9E5-E33C-F853-824BD7EE54AF}"/>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420698" y="60721"/>
            <a:ext cx="1483871" cy="949720"/>
          </a:xfrm>
          <a:prstGeom prst="rect">
            <a:avLst/>
          </a:prstGeom>
        </p:spPr>
      </p:pic>
    </p:spTree>
    <p:extLst>
      <p:ext uri="{BB962C8B-B14F-4D97-AF65-F5344CB8AC3E}">
        <p14:creationId xmlns:p14="http://schemas.microsoft.com/office/powerpoint/2010/main" val="1425941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Agenda">
    <p:bg>
      <p:bgPr>
        <a:solidFill>
          <a:schemeClr val="bg1"/>
        </a:solidFill>
        <a:effectLst/>
      </p:bgPr>
    </p:bg>
    <p:spTree>
      <p:nvGrpSpPr>
        <p:cNvPr id="1" name=""/>
        <p:cNvGrpSpPr/>
        <p:nvPr/>
      </p:nvGrpSpPr>
      <p:grpSpPr>
        <a:xfrm>
          <a:off x="0" y="0"/>
          <a:ext cx="0" cy="0"/>
          <a:chOff x="0" y="0"/>
          <a:chExt cx="0" cy="0"/>
        </a:xfrm>
      </p:grpSpPr>
      <p:sp>
        <p:nvSpPr>
          <p:cNvPr id="3" name="正方形/長方形 2"/>
          <p:cNvSpPr/>
          <p:nvPr userDrawn="1"/>
        </p:nvSpPr>
        <p:spPr>
          <a:xfrm>
            <a:off x="0" y="0"/>
            <a:ext cx="432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a:extLst>
              <a:ext uri="{28A0092B-C50C-407E-A947-70E740481C1C}">
                <a14:useLocalDpi xmlns:a14="http://schemas.microsoft.com/office/drawing/2010/main" val="0"/>
              </a:ext>
            </a:extLst>
          </a:blip>
          <a:srcRect l="15347" r="1" b="29513"/>
          <a:stretch/>
        </p:blipFill>
        <p:spPr>
          <a:xfrm>
            <a:off x="0" y="3471501"/>
            <a:ext cx="2792392" cy="1692187"/>
          </a:xfrm>
          <a:prstGeom prst="rect">
            <a:avLst/>
          </a:prstGeom>
        </p:spPr>
      </p:pic>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9"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sp>
        <p:nvSpPr>
          <p:cNvPr id="10" name="テキスト プレースホルダー 13"/>
          <p:cNvSpPr>
            <a:spLocks noGrp="1"/>
          </p:cNvSpPr>
          <p:nvPr>
            <p:ph type="body" sz="quarter" idx="14"/>
          </p:nvPr>
        </p:nvSpPr>
        <p:spPr>
          <a:xfrm>
            <a:off x="3167843" y="807554"/>
            <a:ext cx="5631095" cy="3727637"/>
          </a:xfrm>
          <a:prstGeom prst="rect">
            <a:avLst/>
          </a:prstGeom>
        </p:spPr>
        <p:txBody>
          <a:bodyPr lIns="0" tIns="0" rIns="0" bIns="0" anchor="t" anchorCtr="0"/>
          <a:lstStyle>
            <a:lvl1pPr marL="0" indent="0">
              <a:lnSpc>
                <a:spcPct val="100000"/>
              </a:lnSpc>
              <a:spcBef>
                <a:spcPts val="0"/>
              </a:spcBef>
              <a:spcAft>
                <a:spcPts val="0"/>
              </a:spcAft>
              <a:buFontTx/>
              <a:buNone/>
              <a:tabLst/>
              <a:defRPr sz="1800" b="1">
                <a:solidFill>
                  <a:schemeClr val="tx2"/>
                </a:solidFill>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dirty="0"/>
              <a:t>マスター テキストの書式設定</a:t>
            </a:r>
            <a:endParaRPr kumimoji="1" lang="en-US" altLang="ja-JP" dirty="0"/>
          </a:p>
        </p:txBody>
      </p:sp>
      <p:pic>
        <p:nvPicPr>
          <p:cNvPr id="11" name="図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581" y="2794363"/>
            <a:ext cx="330128" cy="321104"/>
          </a:xfrm>
          <a:prstGeom prst="rect">
            <a:avLst/>
          </a:prstGeom>
        </p:spPr>
      </p:pic>
      <p:pic>
        <p:nvPicPr>
          <p:cNvPr id="12" name="図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264642">
            <a:off x="317732" y="3810908"/>
            <a:ext cx="290393" cy="413662"/>
          </a:xfrm>
          <a:prstGeom prst="rect">
            <a:avLst/>
          </a:prstGeom>
        </p:spPr>
      </p:pic>
      <p:pic>
        <p:nvPicPr>
          <p:cNvPr id="13" name="図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0687" y="4197219"/>
            <a:ext cx="458341" cy="384385"/>
          </a:xfrm>
          <a:prstGeom prst="rect">
            <a:avLst/>
          </a:prstGeom>
        </p:spPr>
      </p:pic>
      <p:pic>
        <p:nvPicPr>
          <p:cNvPr id="14" name="図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87724" y="4011910"/>
            <a:ext cx="336509" cy="523281"/>
          </a:xfrm>
          <a:prstGeom prst="rect">
            <a:avLst/>
          </a:prstGeom>
        </p:spPr>
      </p:pic>
      <p:pic>
        <p:nvPicPr>
          <p:cNvPr id="15" name="図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27584" y="3003798"/>
            <a:ext cx="950255" cy="853634"/>
          </a:xfrm>
          <a:prstGeom prst="rect">
            <a:avLst/>
          </a:prstGeom>
        </p:spPr>
      </p:pic>
      <p:sp>
        <p:nvSpPr>
          <p:cNvPr id="18"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fld id="{78AE49ED-73EF-499C-8307-28EB0E7CF529}" type="slidenum">
              <a:rPr lang="ja-JP" altLang="en-US" smtClean="0"/>
              <a:pPr/>
              <a:t>‹#›</a:t>
            </a:fld>
            <a:endParaRPr lang="ja-JP" altLang="en-US" dirty="0"/>
          </a:p>
        </p:txBody>
      </p:sp>
      <p:pic>
        <p:nvPicPr>
          <p:cNvPr id="4" name="図 3" descr="ロゴ&#10;&#10;AI によって生成されたコンテンツは間違っている可能性があります。">
            <a:extLst>
              <a:ext uri="{FF2B5EF4-FFF2-40B4-BE49-F238E27FC236}">
                <a16:creationId xmlns:a16="http://schemas.microsoft.com/office/drawing/2014/main" id="{BA42586C-3721-424B-0E77-0696846504CF}"/>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814746" y="238783"/>
            <a:ext cx="1986678" cy="345178"/>
          </a:xfrm>
          <a:prstGeom prst="rect">
            <a:avLst/>
          </a:prstGeom>
        </p:spPr>
      </p:pic>
    </p:spTree>
    <p:extLst>
      <p:ext uri="{BB962C8B-B14F-4D97-AF65-F5344CB8AC3E}">
        <p14:creationId xmlns:p14="http://schemas.microsoft.com/office/powerpoint/2010/main" val="1359829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hapter">
    <p:spTree>
      <p:nvGrpSpPr>
        <p:cNvPr id="1" name=""/>
        <p:cNvGrpSpPr/>
        <p:nvPr/>
      </p:nvGrpSpPr>
      <p:grpSpPr>
        <a:xfrm>
          <a:off x="0" y="0"/>
          <a:ext cx="0" cy="0"/>
          <a:chOff x="0" y="0"/>
          <a:chExt cx="0" cy="0"/>
        </a:xfrm>
      </p:grpSpPr>
      <p:sp>
        <p:nvSpPr>
          <p:cNvPr id="7" name="正方形/長方形 6"/>
          <p:cNvSpPr/>
          <p:nvPr userDrawn="1"/>
        </p:nvSpPr>
        <p:spPr>
          <a:xfrm>
            <a:off x="0" y="0"/>
            <a:ext cx="1440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a:extLst>
              <a:ext uri="{28A0092B-C50C-407E-A947-70E740481C1C}">
                <a14:useLocalDpi xmlns:a14="http://schemas.microsoft.com/office/drawing/2010/main" val="0"/>
              </a:ext>
            </a:extLst>
          </a:blip>
          <a:srcRect l="33463" b="24413"/>
          <a:stretch/>
        </p:blipFill>
        <p:spPr>
          <a:xfrm>
            <a:off x="-508" y="1437624"/>
            <a:ext cx="2434051" cy="3708411"/>
          </a:xfrm>
          <a:prstGeom prst="rect">
            <a:avLst/>
          </a:prstGeom>
        </p:spPr>
      </p:pic>
      <p:sp>
        <p:nvSpPr>
          <p:cNvPr id="3" name="スライド番号プレースホルダー 2"/>
          <p:cNvSpPr>
            <a:spLocks noGrp="1"/>
          </p:cNvSpPr>
          <p:nvPr>
            <p:ph type="sldNum" sz="quarter" idx="10"/>
          </p:nvPr>
        </p:nvSpPr>
        <p:spPr>
          <a:xfrm>
            <a:off x="8532000" y="4932000"/>
            <a:ext cx="360000" cy="135000"/>
          </a:xfrm>
        </p:spPr>
        <p:txBody>
          <a:bodyPr/>
          <a:lstStyle/>
          <a:p>
            <a:fld id="{78AE49ED-73EF-499C-8307-28EB0E7CF529}" type="slidenum">
              <a:rPr lang="ja-JP" altLang="en-US" smtClean="0"/>
              <a:pPr/>
              <a:t>‹#›</a:t>
            </a:fld>
            <a:endParaRPr lang="ja-JP" altLang="en-US" dirty="0"/>
          </a:p>
        </p:txBody>
      </p:sp>
      <p:sp>
        <p:nvSpPr>
          <p:cNvPr id="6" name="タイトル 1"/>
          <p:cNvSpPr>
            <a:spLocks noGrp="1"/>
          </p:cNvSpPr>
          <p:nvPr>
            <p:ph type="title" hasCustomPrompt="1"/>
          </p:nvPr>
        </p:nvSpPr>
        <p:spPr>
          <a:xfrm>
            <a:off x="1871700" y="1275605"/>
            <a:ext cx="6840500" cy="2016225"/>
          </a:xfrm>
          <a:prstGeom prst="rect">
            <a:avLst/>
          </a:prstGeom>
        </p:spPr>
        <p:txBody>
          <a:bodyPr lIns="0" tIns="0" rIns="0" bIns="0" anchor="ctr" anchorCtr="0"/>
          <a:lstStyle>
            <a:lvl1pPr algn="l">
              <a:lnSpc>
                <a:spcPct val="100000"/>
              </a:lnSpc>
              <a:defRPr sz="2800" b="1">
                <a:solidFill>
                  <a:schemeClr val="tx2"/>
                </a:solidFill>
                <a:latin typeface="+mj-lt"/>
              </a:defRPr>
            </a:lvl1pPr>
          </a:lstStyle>
          <a:p>
            <a:r>
              <a:rPr kumimoji="1" lang="ja-JP" altLang="en-US" dirty="0"/>
              <a:t>フォントサイズ </a:t>
            </a:r>
            <a:r>
              <a:rPr kumimoji="1" lang="en-US" altLang="ja-JP" dirty="0"/>
              <a:t>28</a:t>
            </a:r>
            <a:br>
              <a:rPr kumimoji="1" lang="en-US" altLang="ja-JP" dirty="0"/>
            </a:br>
            <a:r>
              <a:rPr kumimoji="1" lang="ja-JP" altLang="en-US" dirty="0"/>
              <a:t>　　　　（メイリオ見出し）</a:t>
            </a:r>
          </a:p>
        </p:txBody>
      </p:sp>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11"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7991" y="749002"/>
            <a:ext cx="590787" cy="550580"/>
          </a:xfrm>
          <a:prstGeom prst="rect">
            <a:avLst/>
          </a:prstGeom>
        </p:spPr>
      </p:pic>
      <p:pic>
        <p:nvPicPr>
          <p:cNvPr id="10" name="図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3090" y="2823778"/>
            <a:ext cx="335554" cy="512746"/>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9084" y="1934005"/>
            <a:ext cx="478408" cy="410715"/>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03548" y="4271353"/>
            <a:ext cx="472936" cy="35138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23628" y="3829750"/>
            <a:ext cx="515904" cy="304006"/>
          </a:xfrm>
          <a:prstGeom prst="rect">
            <a:avLst/>
          </a:prstGeom>
        </p:spPr>
      </p:pic>
      <p:pic>
        <p:nvPicPr>
          <p:cNvPr id="5" name="図 4" descr="ロゴ&#10;&#10;AI によって生成されたコンテンツは間違っている可能性があります。">
            <a:extLst>
              <a:ext uri="{FF2B5EF4-FFF2-40B4-BE49-F238E27FC236}">
                <a16:creationId xmlns:a16="http://schemas.microsoft.com/office/drawing/2014/main" id="{ED8BEDA2-D308-95B7-EBA8-9A018D1AF3B7}"/>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814746" y="238783"/>
            <a:ext cx="1986678" cy="345178"/>
          </a:xfrm>
          <a:prstGeom prst="rect">
            <a:avLst/>
          </a:prstGeom>
        </p:spPr>
      </p:pic>
    </p:spTree>
    <p:extLst>
      <p:ext uri="{BB962C8B-B14F-4D97-AF65-F5344CB8AC3E}">
        <p14:creationId xmlns:p14="http://schemas.microsoft.com/office/powerpoint/2010/main" val="20929713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Section">
    <p:spTree>
      <p:nvGrpSpPr>
        <p:cNvPr id="1" name=""/>
        <p:cNvGrpSpPr/>
        <p:nvPr/>
      </p:nvGrpSpPr>
      <p:grpSpPr>
        <a:xfrm>
          <a:off x="0" y="0"/>
          <a:ext cx="0" cy="0"/>
          <a:chOff x="0" y="0"/>
          <a:chExt cx="0" cy="0"/>
        </a:xfrm>
      </p:grpSpPr>
      <p:sp>
        <p:nvSpPr>
          <p:cNvPr id="6" name="正方形/長方形 5"/>
          <p:cNvSpPr/>
          <p:nvPr userDrawn="1"/>
        </p:nvSpPr>
        <p:spPr>
          <a:xfrm>
            <a:off x="0" y="4583498"/>
            <a:ext cx="9144000" cy="57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a:extLst>
              <a:ext uri="{28A0092B-C50C-407E-A947-70E740481C1C}">
                <a14:useLocalDpi xmlns:a14="http://schemas.microsoft.com/office/drawing/2010/main" val="0"/>
              </a:ext>
            </a:extLst>
          </a:blip>
          <a:srcRect r="27795" b="36032"/>
          <a:stretch/>
        </p:blipFill>
        <p:spPr>
          <a:xfrm>
            <a:off x="5903640" y="3028747"/>
            <a:ext cx="3240360" cy="2137488"/>
          </a:xfrm>
          <a:prstGeom prst="rect">
            <a:avLst/>
          </a:prstGeom>
        </p:spPr>
      </p:pic>
      <p:sp>
        <p:nvSpPr>
          <p:cNvPr id="7"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dirty="0"/>
              <a:t>©Canon IT Solutions Inc.  All rights reserved.</a:t>
            </a:r>
            <a:endParaRPr lang="ja-JP" altLang="en-US" dirty="0"/>
          </a:p>
        </p:txBody>
      </p:sp>
      <p:sp>
        <p:nvSpPr>
          <p:cNvPr id="3" name="スライド番号プレースホルダー 2"/>
          <p:cNvSpPr>
            <a:spLocks noGrp="1"/>
          </p:cNvSpPr>
          <p:nvPr>
            <p:ph type="sldNum" sz="quarter" idx="10"/>
          </p:nvPr>
        </p:nvSpPr>
        <p:spPr>
          <a:xfrm>
            <a:off x="8532000" y="4932000"/>
            <a:ext cx="360000" cy="135000"/>
          </a:xfrm>
        </p:spPr>
        <p:txBody>
          <a:bodyPr/>
          <a:lstStyle/>
          <a:p>
            <a:fld id="{78AE49ED-73EF-499C-8307-28EB0E7CF529}" type="slidenum">
              <a:rPr lang="ja-JP" altLang="en-US" smtClean="0"/>
              <a:pPr/>
              <a:t>‹#›</a:t>
            </a:fld>
            <a:endParaRPr lang="ja-JP" altLang="en-US" dirty="0"/>
          </a:p>
        </p:txBody>
      </p:sp>
      <p:pic>
        <p:nvPicPr>
          <p:cNvPr id="8" name="図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82236" y="4434845"/>
            <a:ext cx="326068" cy="524890"/>
          </a:xfrm>
          <a:prstGeom prst="rect">
            <a:avLst/>
          </a:prstGeom>
        </p:spPr>
      </p:pic>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68444" y="3972363"/>
            <a:ext cx="298228" cy="368132"/>
          </a:xfrm>
          <a:prstGeom prst="rect">
            <a:avLst/>
          </a:prstGeom>
        </p:spPr>
      </p:pic>
      <p:pic>
        <p:nvPicPr>
          <p:cNvPr id="11" name="図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560309" y="3142113"/>
            <a:ext cx="415869" cy="515148"/>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33020" y="3595673"/>
            <a:ext cx="328501" cy="501818"/>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048746" y="2592668"/>
            <a:ext cx="460056" cy="685890"/>
          </a:xfrm>
          <a:prstGeom prst="rect">
            <a:avLst/>
          </a:prstGeom>
        </p:spPr>
      </p:pic>
      <p:sp>
        <p:nvSpPr>
          <p:cNvPr id="10" name="タイトル 1"/>
          <p:cNvSpPr>
            <a:spLocks noGrp="1"/>
          </p:cNvSpPr>
          <p:nvPr>
            <p:ph type="title" hasCustomPrompt="1"/>
          </p:nvPr>
        </p:nvSpPr>
        <p:spPr>
          <a:xfrm>
            <a:off x="358775" y="1311610"/>
            <a:ext cx="7093285" cy="1980220"/>
          </a:xfrm>
          <a:prstGeom prst="rect">
            <a:avLst/>
          </a:prstGeom>
        </p:spPr>
        <p:txBody>
          <a:bodyPr lIns="0" tIns="0" rIns="0" bIns="0" anchor="ctr" anchorCtr="0"/>
          <a:lstStyle>
            <a:lvl1pPr algn="l">
              <a:lnSpc>
                <a:spcPct val="110000"/>
              </a:lnSpc>
              <a:spcAft>
                <a:spcPts val="0"/>
              </a:spcAft>
              <a:defRPr sz="2800" b="1">
                <a:solidFill>
                  <a:schemeClr val="tx2"/>
                </a:solidFill>
                <a:latin typeface="+mj-lt"/>
              </a:defRPr>
            </a:lvl1pPr>
          </a:lstStyle>
          <a:p>
            <a:r>
              <a:rPr kumimoji="1" lang="ja-JP" altLang="en-US" dirty="0"/>
              <a:t>フォントサイズ </a:t>
            </a:r>
            <a:r>
              <a:rPr kumimoji="1" lang="en-US" altLang="ja-JP" dirty="0"/>
              <a:t>28</a:t>
            </a:r>
            <a:br>
              <a:rPr kumimoji="1" lang="en-US" altLang="ja-JP" dirty="0"/>
            </a:br>
            <a:r>
              <a:rPr kumimoji="1" lang="ja-JP" altLang="en-US" dirty="0"/>
              <a:t>　　　　（メイリオ見出し）</a:t>
            </a:r>
          </a:p>
        </p:txBody>
      </p:sp>
      <p:pic>
        <p:nvPicPr>
          <p:cNvPr id="15" name="図 14" descr="ロゴ&#10;&#10;AI によって生成されたコンテンツは間違っている可能性があります。">
            <a:extLst>
              <a:ext uri="{FF2B5EF4-FFF2-40B4-BE49-F238E27FC236}">
                <a16:creationId xmlns:a16="http://schemas.microsoft.com/office/drawing/2014/main" id="{FE2AD9A2-188E-575F-84C1-392DEECC05D4}"/>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814746" y="238783"/>
            <a:ext cx="1986678" cy="345178"/>
          </a:xfrm>
          <a:prstGeom prst="rect">
            <a:avLst/>
          </a:prstGeom>
        </p:spPr>
      </p:pic>
    </p:spTree>
    <p:extLst>
      <p:ext uri="{BB962C8B-B14F-4D97-AF65-F5344CB8AC3E}">
        <p14:creationId xmlns:p14="http://schemas.microsoft.com/office/powerpoint/2010/main" val="16487855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General_AC">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userDrawn="1"/>
        </p:nvPicPr>
        <p:blipFill rotWithShape="1">
          <a:blip r:embed="rId2">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sp>
        <p:nvSpPr>
          <p:cNvPr id="9" name="スライド番号プレースホルダー 5"/>
          <p:cNvSpPr>
            <a:spLocks noGrp="1"/>
          </p:cNvSpPr>
          <p:nvPr>
            <p:ph type="sldNum" sz="quarter" idx="12"/>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0"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tx2"/>
                </a:solidFill>
                <a:latin typeface="+mj-lt"/>
              </a:defRPr>
            </a:lvl1pPr>
          </a:lstStyle>
          <a:p>
            <a:r>
              <a:rPr kumimoji="1" lang="ja-JP" altLang="en-US" dirty="0"/>
              <a:t>フォントサイズ</a:t>
            </a:r>
            <a:r>
              <a:rPr kumimoji="1" lang="en-US" altLang="ja-JP" dirty="0"/>
              <a:t>24 </a:t>
            </a:r>
            <a:r>
              <a:rPr kumimoji="1" lang="ja-JP" altLang="en-US" dirty="0"/>
              <a:t>（メイリオ見出し）</a:t>
            </a:r>
          </a:p>
        </p:txBody>
      </p:sp>
      <p:sp>
        <p:nvSpPr>
          <p:cNvPr id="11"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pic>
        <p:nvPicPr>
          <p:cNvPr id="2" name="図 1" descr="ロゴ&#10;&#10;AI によって生成されたコンテンツは間違っている可能性があります。">
            <a:extLst>
              <a:ext uri="{FF2B5EF4-FFF2-40B4-BE49-F238E27FC236}">
                <a16:creationId xmlns:a16="http://schemas.microsoft.com/office/drawing/2014/main" id="{E3BC8F92-B767-BE89-A9FA-1F63F1B4B51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48832" y="207611"/>
            <a:ext cx="1334844" cy="231924"/>
          </a:xfrm>
          <a:prstGeom prst="rect">
            <a:avLst/>
          </a:prstGeom>
        </p:spPr>
      </p:pic>
    </p:spTree>
    <p:extLst>
      <p:ext uri="{BB962C8B-B14F-4D97-AF65-F5344CB8AC3E}">
        <p14:creationId xmlns:p14="http://schemas.microsoft.com/office/powerpoint/2010/main" val="8082499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General_AC">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userDrawn="1"/>
        </p:nvPicPr>
        <p:blipFill rotWithShape="1">
          <a:blip r:embed="rId2">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sp>
        <p:nvSpPr>
          <p:cNvPr id="9" name="スライド番号プレースホルダー 5"/>
          <p:cNvSpPr>
            <a:spLocks noGrp="1"/>
          </p:cNvSpPr>
          <p:nvPr>
            <p:ph type="sldNum" sz="quarter" idx="12"/>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0" name="テキスト プレースホルダー 13"/>
          <p:cNvSpPr>
            <a:spLocks noGrp="1"/>
          </p:cNvSpPr>
          <p:nvPr>
            <p:ph type="body" sz="quarter" idx="14" hasCustomPrompt="1"/>
          </p:nvPr>
        </p:nvSpPr>
        <p:spPr>
          <a:xfrm>
            <a:off x="358775" y="972000"/>
            <a:ext cx="8460000" cy="3780420"/>
          </a:xfrm>
          <a:prstGeom prst="rect">
            <a:avLst/>
          </a:prstGeom>
        </p:spPr>
        <p:txBody>
          <a:bodyPr lIns="0" tIns="0" rIns="0" bIns="0"/>
          <a:lstStyle>
            <a:lvl1pPr marL="0" indent="0">
              <a:lnSpc>
                <a:spcPts val="1700"/>
              </a:lnSpc>
              <a:spcBef>
                <a:spcPts val="0"/>
              </a:spcBef>
              <a:buNone/>
              <a:defRPr sz="1600">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dirty="0"/>
              <a:t>文章（必要な場合のみ）　フォントサイズ </a:t>
            </a:r>
            <a:r>
              <a:rPr kumimoji="1" lang="en-US" altLang="ja-JP" dirty="0"/>
              <a:t>16P</a:t>
            </a:r>
          </a:p>
        </p:txBody>
      </p:sp>
      <p:sp>
        <p:nvSpPr>
          <p:cNvPr id="11"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tx2"/>
                </a:solidFill>
                <a:latin typeface="+mj-lt"/>
              </a:defRPr>
            </a:lvl1pPr>
          </a:lstStyle>
          <a:p>
            <a:r>
              <a:rPr kumimoji="1" lang="ja-JP" altLang="en-US" dirty="0"/>
              <a:t>フォントサイズ</a:t>
            </a:r>
            <a:r>
              <a:rPr kumimoji="1" lang="en-US" altLang="ja-JP" dirty="0"/>
              <a:t>24 </a:t>
            </a:r>
            <a:r>
              <a:rPr kumimoji="1" lang="ja-JP" altLang="en-US" dirty="0"/>
              <a:t>（メイリオ見出し）</a:t>
            </a:r>
          </a:p>
        </p:txBody>
      </p:sp>
      <p:sp>
        <p:nvSpPr>
          <p:cNvPr id="13"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pic>
        <p:nvPicPr>
          <p:cNvPr id="3" name="図 2" descr="ロゴ&#10;&#10;AI によって生成されたコンテンツは間違っている可能性があります。">
            <a:extLst>
              <a:ext uri="{FF2B5EF4-FFF2-40B4-BE49-F238E27FC236}">
                <a16:creationId xmlns:a16="http://schemas.microsoft.com/office/drawing/2014/main" id="{32DD5FE3-7415-0EB7-A8DD-3BDC728B03E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48832" y="207611"/>
            <a:ext cx="1334844" cy="231924"/>
          </a:xfrm>
          <a:prstGeom prst="rect">
            <a:avLst/>
          </a:prstGeom>
        </p:spPr>
      </p:pic>
    </p:spTree>
    <p:extLst>
      <p:ext uri="{BB962C8B-B14F-4D97-AF65-F5344CB8AC3E}">
        <p14:creationId xmlns:p14="http://schemas.microsoft.com/office/powerpoint/2010/main" val="3462533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General_AC">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userDrawn="1"/>
        </p:nvPicPr>
        <p:blipFill rotWithShape="1">
          <a:blip r:embed="rId2">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sp>
        <p:nvSpPr>
          <p:cNvPr id="11" name="スライド番号プレースホルダー 5"/>
          <p:cNvSpPr>
            <a:spLocks noGrp="1"/>
          </p:cNvSpPr>
          <p:nvPr>
            <p:ph type="sldNum" sz="quarter" idx="12"/>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4"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tx2"/>
                </a:solidFill>
                <a:latin typeface="+mj-lt"/>
              </a:defRPr>
            </a:lvl1pPr>
          </a:lstStyle>
          <a:p>
            <a:r>
              <a:rPr kumimoji="1" lang="ja-JP" altLang="en-US" dirty="0"/>
              <a:t>フォントサイズ</a:t>
            </a:r>
            <a:r>
              <a:rPr kumimoji="1" lang="en-US" altLang="ja-JP" dirty="0"/>
              <a:t>24 </a:t>
            </a:r>
            <a:r>
              <a:rPr kumimoji="1" lang="ja-JP" altLang="en-US" dirty="0"/>
              <a:t>（メイリオ見出し）</a:t>
            </a:r>
          </a:p>
        </p:txBody>
      </p:sp>
      <p:sp>
        <p:nvSpPr>
          <p:cNvPr id="17"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18" name="テキスト プレースホルダー 8"/>
          <p:cNvSpPr>
            <a:spLocks noGrp="1"/>
          </p:cNvSpPr>
          <p:nvPr>
            <p:ph type="body" sz="quarter" idx="16" hasCustomPrompt="1"/>
          </p:nvPr>
        </p:nvSpPr>
        <p:spPr>
          <a:xfrm>
            <a:off x="198000" y="576000"/>
            <a:ext cx="6120680" cy="3240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b="1">
                <a:solidFill>
                  <a:schemeClr val="tx2"/>
                </a:solidFill>
                <a:latin typeface="+mj-ea"/>
                <a:ea typeface="+mj-ea"/>
              </a:defRPr>
            </a:lvl1pPr>
          </a:lstStyle>
          <a:p>
            <a:pPr lvl="0"/>
            <a:r>
              <a:rPr kumimoji="1" lang="ja-JP" altLang="en-US"/>
              <a:t>サブタイトル（メイリオ見出し </a:t>
            </a:r>
            <a:r>
              <a:rPr kumimoji="1" lang="en-US" altLang="ja-JP"/>
              <a:t>18Pt)</a:t>
            </a:r>
            <a:endParaRPr kumimoji="1" lang="ja-JP" altLang="en-US"/>
          </a:p>
        </p:txBody>
      </p:sp>
      <p:sp>
        <p:nvSpPr>
          <p:cNvPr id="19" name="テキスト プレースホルダー 10"/>
          <p:cNvSpPr>
            <a:spLocks noGrp="1"/>
          </p:cNvSpPr>
          <p:nvPr>
            <p:ph type="body" sz="quarter" idx="17" hasCustomPrompt="1"/>
          </p:nvPr>
        </p:nvSpPr>
        <p:spPr>
          <a:xfrm>
            <a:off x="359729" y="864000"/>
            <a:ext cx="8640763" cy="279306"/>
          </a:xfrm>
          <a:prstGeom prst="rect">
            <a:avLst/>
          </a:prstGeom>
        </p:spPr>
        <p:txBody>
          <a:bodyPr/>
          <a:lstStyle>
            <a:lvl1pPr marL="0" indent="0">
              <a:lnSpc>
                <a:spcPts val="1800"/>
              </a:lnSpc>
              <a:spcBef>
                <a:spcPts val="0"/>
              </a:spcBef>
              <a:buNone/>
              <a:defRPr sz="1600">
                <a:latin typeface="+mn-ea"/>
                <a:ea typeface="+mn-ea"/>
              </a:defRPr>
            </a:lvl1pPr>
          </a:lstStyle>
          <a:p>
            <a:pPr lvl="0"/>
            <a:r>
              <a:rPr kumimoji="1" lang="ja-JP" altLang="en-US" dirty="0"/>
              <a:t>説明文（フォント</a:t>
            </a:r>
            <a:r>
              <a:rPr kumimoji="1" lang="en-US" altLang="ja-JP" dirty="0"/>
              <a:t>16Pt)</a:t>
            </a:r>
            <a:endParaRPr kumimoji="1" lang="ja-JP" altLang="en-US" dirty="0"/>
          </a:p>
        </p:txBody>
      </p:sp>
      <p:cxnSp>
        <p:nvCxnSpPr>
          <p:cNvPr id="20" name="直線コネクタ 19"/>
          <p:cNvCxnSpPr/>
          <p:nvPr userDrawn="1"/>
        </p:nvCxnSpPr>
        <p:spPr>
          <a:xfrm>
            <a:off x="252000" y="864000"/>
            <a:ext cx="6264696" cy="0"/>
          </a:xfrm>
          <a:prstGeom prst="line">
            <a:avLst/>
          </a:prstGeom>
          <a:ln>
            <a:solidFill>
              <a:srgbClr val="008CCF"/>
            </a:solidFill>
            <a:headEnd type="none"/>
            <a:tailEnd type="none"/>
          </a:ln>
        </p:spPr>
        <p:style>
          <a:lnRef idx="2">
            <a:schemeClr val="accent2"/>
          </a:lnRef>
          <a:fillRef idx="0">
            <a:schemeClr val="accent2"/>
          </a:fillRef>
          <a:effectRef idx="1">
            <a:schemeClr val="accent2"/>
          </a:effectRef>
          <a:fontRef idx="minor">
            <a:schemeClr val="tx1"/>
          </a:fontRef>
        </p:style>
      </p:cxnSp>
      <p:pic>
        <p:nvPicPr>
          <p:cNvPr id="2" name="図 1" descr="ロゴ&#10;&#10;AI によって生成されたコンテンツは間違っている可能性があります。">
            <a:extLst>
              <a:ext uri="{FF2B5EF4-FFF2-40B4-BE49-F238E27FC236}">
                <a16:creationId xmlns:a16="http://schemas.microsoft.com/office/drawing/2014/main" id="{58B38DC5-8002-FA1F-3373-177A094E40E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48832" y="207611"/>
            <a:ext cx="1334844" cy="231924"/>
          </a:xfrm>
          <a:prstGeom prst="rect">
            <a:avLst/>
          </a:prstGeom>
        </p:spPr>
      </p:pic>
    </p:spTree>
    <p:extLst>
      <p:ext uri="{BB962C8B-B14F-4D97-AF65-F5344CB8AC3E}">
        <p14:creationId xmlns:p14="http://schemas.microsoft.com/office/powerpoint/2010/main" val="659130279"/>
      </p:ext>
    </p:extLst>
  </p:cSld>
  <p:clrMapOvr>
    <a:masterClrMapping/>
  </p:clrMapOvr>
  <p:extLst>
    <p:ext uri="{DCECCB84-F9BA-43D5-87BE-67443E8EF086}">
      <p15:sldGuideLst xmlns:p15="http://schemas.microsoft.com/office/powerpoint/2012/main">
        <p15:guide id="1" orient="horz" pos="577">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Back Cover">
    <p:bg>
      <p:bgPr>
        <a:solidFill>
          <a:schemeClr val="accent3"/>
        </a:solidFill>
        <a:effectLst/>
      </p:bgPr>
    </p:bg>
    <p:spTree>
      <p:nvGrpSpPr>
        <p:cNvPr id="1" name=""/>
        <p:cNvGrpSpPr/>
        <p:nvPr/>
      </p:nvGrpSpPr>
      <p:grpSpPr>
        <a:xfrm>
          <a:off x="0" y="0"/>
          <a:ext cx="0" cy="0"/>
          <a:chOff x="0" y="0"/>
          <a:chExt cx="0" cy="0"/>
        </a:xfrm>
      </p:grpSpPr>
      <p:sp>
        <p:nvSpPr>
          <p:cNvPr id="5" name="正方形/長方形 4"/>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a:extLst>
              <a:ext uri="{28A0092B-C50C-407E-A947-70E740481C1C}">
                <a14:useLocalDpi xmlns:a14="http://schemas.microsoft.com/office/drawing/2010/main" val="0"/>
              </a:ext>
            </a:extLst>
          </a:blip>
          <a:srcRect t="16938" r="30206"/>
          <a:stretch/>
        </p:blipFill>
        <p:spPr>
          <a:xfrm>
            <a:off x="6155795" y="0"/>
            <a:ext cx="2988332" cy="2112802"/>
          </a:xfrm>
          <a:prstGeom prst="rect">
            <a:avLst/>
          </a:prstGeom>
        </p:spPr>
      </p:pic>
      <p:pic>
        <p:nvPicPr>
          <p:cNvPr id="11" name="図 10"/>
          <p:cNvPicPr>
            <a:picLocks noChangeAspect="1"/>
          </p:cNvPicPr>
          <p:nvPr userDrawn="1"/>
        </p:nvPicPr>
        <p:blipFill rotWithShape="1">
          <a:blip r:embed="rId3" cstate="print">
            <a:extLst>
              <a:ext uri="{28A0092B-C50C-407E-A947-70E740481C1C}">
                <a14:useLocalDpi xmlns:a14="http://schemas.microsoft.com/office/drawing/2010/main" val="0"/>
              </a:ext>
            </a:extLst>
          </a:blip>
          <a:srcRect r="24315" b="28117"/>
          <a:stretch/>
        </p:blipFill>
        <p:spPr>
          <a:xfrm>
            <a:off x="6263933" y="3019264"/>
            <a:ext cx="2880321" cy="2124236"/>
          </a:xfrm>
          <a:prstGeom prst="rect">
            <a:avLst/>
          </a:prstGeom>
        </p:spPr>
      </p:pic>
      <p:sp>
        <p:nvSpPr>
          <p:cNvPr id="4"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dirty="0"/>
              <a:t>©Canon IT Solutions Inc.  All rights reserved.</a:t>
            </a:r>
            <a:endParaRPr lang="ja-JP" altLang="en-US" dirty="0"/>
          </a:p>
        </p:txBody>
      </p:sp>
      <p:pic>
        <p:nvPicPr>
          <p:cNvPr id="6" name="図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812360" y="483518"/>
            <a:ext cx="337945" cy="222249"/>
          </a:xfrm>
          <a:prstGeom prst="rect">
            <a:avLst/>
          </a:prstGeom>
        </p:spPr>
      </p:pic>
      <p:pic>
        <p:nvPicPr>
          <p:cNvPr id="7" name="図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68444" y="771550"/>
            <a:ext cx="307200" cy="485559"/>
          </a:xfrm>
          <a:prstGeom prst="rect">
            <a:avLst/>
          </a:prstGeom>
        </p:spPr>
      </p:pic>
      <p:pic>
        <p:nvPicPr>
          <p:cNvPr id="8" name="図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443469" y="3948039"/>
            <a:ext cx="504310" cy="481551"/>
          </a:xfrm>
          <a:prstGeom prst="rect">
            <a:avLst/>
          </a:prstGeom>
        </p:spPr>
      </p:pic>
      <p:pic>
        <p:nvPicPr>
          <p:cNvPr id="9" name="図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272300" y="4429590"/>
            <a:ext cx="311641" cy="384689"/>
          </a:xfrm>
          <a:prstGeom prst="rect">
            <a:avLst/>
          </a:prstGeom>
        </p:spPr>
      </p:pic>
      <p:pic>
        <p:nvPicPr>
          <p:cNvPr id="10" name="図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7324344" y="3687874"/>
            <a:ext cx="519193" cy="551406"/>
          </a:xfrm>
          <a:prstGeom prst="rect">
            <a:avLst/>
          </a:prstGeom>
        </p:spPr>
      </p:pic>
      <p:sp>
        <p:nvSpPr>
          <p:cNvPr id="12"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bg1"/>
                </a:solidFill>
              </a:defRPr>
            </a:lvl1pPr>
          </a:lstStyle>
          <a:p>
            <a:fld id="{78AE49ED-73EF-499C-8307-28EB0E7CF529}" type="slidenum">
              <a:rPr lang="ja-JP" altLang="en-US" smtClean="0"/>
              <a:pPr/>
              <a:t>‹#›</a:t>
            </a:fld>
            <a:endParaRPr lang="ja-JP" altLang="en-US" dirty="0"/>
          </a:p>
        </p:txBody>
      </p:sp>
      <p:pic>
        <p:nvPicPr>
          <p:cNvPr id="3" name="図 2" descr="ロゴ&#10;&#10;AI によって生成されたコンテンツは間違っている可能性があります。">
            <a:extLst>
              <a:ext uri="{FF2B5EF4-FFF2-40B4-BE49-F238E27FC236}">
                <a16:creationId xmlns:a16="http://schemas.microsoft.com/office/drawing/2014/main" id="{7993F17C-8FF9-EF4D-F88D-928DA8158A1A}"/>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500912" y="1986690"/>
            <a:ext cx="2401811" cy="417305"/>
          </a:xfrm>
          <a:prstGeom prst="rect">
            <a:avLst/>
          </a:prstGeom>
        </p:spPr>
      </p:pic>
    </p:spTree>
    <p:extLst>
      <p:ext uri="{BB962C8B-B14F-4D97-AF65-F5344CB8AC3E}">
        <p14:creationId xmlns:p14="http://schemas.microsoft.com/office/powerpoint/2010/main" val="6927993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Back Cover">
    <p:bg>
      <p:bgPr>
        <a:solidFill>
          <a:schemeClr val="tx2"/>
        </a:solidFill>
        <a:effectLst/>
      </p:bgPr>
    </p:bg>
    <p:spTree>
      <p:nvGrpSpPr>
        <p:cNvPr id="1" name=""/>
        <p:cNvGrpSpPr/>
        <p:nvPr/>
      </p:nvGrpSpPr>
      <p:grpSpPr>
        <a:xfrm>
          <a:off x="0" y="0"/>
          <a:ext cx="0" cy="0"/>
          <a:chOff x="0" y="0"/>
          <a:chExt cx="0" cy="0"/>
        </a:xfrm>
      </p:grpSpPr>
      <p:sp>
        <p:nvSpPr>
          <p:cNvPr id="5" name="正方形/長方形 4"/>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a:extLst>
              <a:ext uri="{28A0092B-C50C-407E-A947-70E740481C1C}">
                <a14:useLocalDpi xmlns:a14="http://schemas.microsoft.com/office/drawing/2010/main" val="0"/>
              </a:ext>
            </a:extLst>
          </a:blip>
          <a:srcRect t="16938" r="30206"/>
          <a:stretch/>
        </p:blipFill>
        <p:spPr>
          <a:xfrm>
            <a:off x="6155795" y="0"/>
            <a:ext cx="2988332" cy="2112802"/>
          </a:xfrm>
          <a:prstGeom prst="rect">
            <a:avLst/>
          </a:prstGeom>
        </p:spPr>
      </p:pic>
      <p:pic>
        <p:nvPicPr>
          <p:cNvPr id="11" name="図 10"/>
          <p:cNvPicPr>
            <a:picLocks noChangeAspect="1"/>
          </p:cNvPicPr>
          <p:nvPr userDrawn="1"/>
        </p:nvPicPr>
        <p:blipFill rotWithShape="1">
          <a:blip r:embed="rId3" cstate="print">
            <a:extLst>
              <a:ext uri="{28A0092B-C50C-407E-A947-70E740481C1C}">
                <a14:useLocalDpi xmlns:a14="http://schemas.microsoft.com/office/drawing/2010/main" val="0"/>
              </a:ext>
            </a:extLst>
          </a:blip>
          <a:srcRect r="24315" b="28117"/>
          <a:stretch/>
        </p:blipFill>
        <p:spPr>
          <a:xfrm>
            <a:off x="6263933" y="3019264"/>
            <a:ext cx="2880321" cy="2124236"/>
          </a:xfrm>
          <a:prstGeom prst="rect">
            <a:avLst/>
          </a:prstGeom>
        </p:spPr>
      </p:pic>
      <p:sp>
        <p:nvSpPr>
          <p:cNvPr id="4"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dirty="0"/>
              <a:t>©Canon IT Solutions Inc.  All rights reserved.</a:t>
            </a:r>
            <a:endParaRPr lang="ja-JP" altLang="en-US" dirty="0"/>
          </a:p>
        </p:txBody>
      </p:sp>
      <p:pic>
        <p:nvPicPr>
          <p:cNvPr id="6" name="図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812360" y="483518"/>
            <a:ext cx="337945" cy="222249"/>
          </a:xfrm>
          <a:prstGeom prst="rect">
            <a:avLst/>
          </a:prstGeom>
        </p:spPr>
      </p:pic>
      <p:pic>
        <p:nvPicPr>
          <p:cNvPr id="7" name="図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68444" y="771550"/>
            <a:ext cx="307200" cy="485559"/>
          </a:xfrm>
          <a:prstGeom prst="rect">
            <a:avLst/>
          </a:prstGeom>
        </p:spPr>
      </p:pic>
      <p:pic>
        <p:nvPicPr>
          <p:cNvPr id="8" name="図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443469" y="3948039"/>
            <a:ext cx="504310" cy="481551"/>
          </a:xfrm>
          <a:prstGeom prst="rect">
            <a:avLst/>
          </a:prstGeom>
        </p:spPr>
      </p:pic>
      <p:pic>
        <p:nvPicPr>
          <p:cNvPr id="9" name="図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272300" y="4429590"/>
            <a:ext cx="311641" cy="384689"/>
          </a:xfrm>
          <a:prstGeom prst="rect">
            <a:avLst/>
          </a:prstGeom>
        </p:spPr>
      </p:pic>
      <p:pic>
        <p:nvPicPr>
          <p:cNvPr id="10" name="図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7324344" y="3687874"/>
            <a:ext cx="519193" cy="551406"/>
          </a:xfrm>
          <a:prstGeom prst="rect">
            <a:avLst/>
          </a:prstGeom>
        </p:spPr>
      </p:pic>
      <p:sp>
        <p:nvSpPr>
          <p:cNvPr id="12"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bg1"/>
                </a:solidFill>
              </a:defRPr>
            </a:lvl1pPr>
          </a:lstStyle>
          <a:p>
            <a:fld id="{78AE49ED-73EF-499C-8307-28EB0E7CF529}" type="slidenum">
              <a:rPr lang="ja-JP" altLang="en-US" smtClean="0"/>
              <a:pPr/>
              <a:t>‹#›</a:t>
            </a:fld>
            <a:endParaRPr lang="ja-JP" altLang="en-US" dirty="0"/>
          </a:p>
        </p:txBody>
      </p:sp>
      <p:pic>
        <p:nvPicPr>
          <p:cNvPr id="3" name="図 2" descr="ロゴ&#10;&#10;AI によって生成されたコンテンツは間違っている可能性があります。">
            <a:extLst>
              <a:ext uri="{FF2B5EF4-FFF2-40B4-BE49-F238E27FC236}">
                <a16:creationId xmlns:a16="http://schemas.microsoft.com/office/drawing/2014/main" id="{62D54F0D-1B4A-7E02-1F27-7214B6A4170B}"/>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500912" y="1986690"/>
            <a:ext cx="2401811" cy="417305"/>
          </a:xfrm>
          <a:prstGeom prst="rect">
            <a:avLst/>
          </a:prstGeom>
        </p:spPr>
      </p:pic>
    </p:spTree>
    <p:extLst>
      <p:ext uri="{BB962C8B-B14F-4D97-AF65-F5344CB8AC3E}">
        <p14:creationId xmlns:p14="http://schemas.microsoft.com/office/powerpoint/2010/main" val="3976011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op">
    <p:bg>
      <p:bgPr>
        <a:solidFill>
          <a:schemeClr val="accent3"/>
        </a:solidFill>
        <a:effectLst/>
      </p:bgPr>
    </p:bg>
    <p:spTree>
      <p:nvGrpSpPr>
        <p:cNvPr id="1" name=""/>
        <p:cNvGrpSpPr/>
        <p:nvPr/>
      </p:nvGrpSpPr>
      <p:grpSpPr>
        <a:xfrm>
          <a:off x="0" y="0"/>
          <a:ext cx="0" cy="0"/>
          <a:chOff x="0" y="0"/>
          <a:chExt cx="0" cy="0"/>
        </a:xfrm>
      </p:grpSpPr>
      <p:sp>
        <p:nvSpPr>
          <p:cNvPr id="4" name="正方形/長方形 3"/>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3"/>
              </a:solidFill>
            </a:endParaRPr>
          </a:p>
        </p:txBody>
      </p:sp>
      <p:pic>
        <p:nvPicPr>
          <p:cNvPr id="3" name="図 2"/>
          <p:cNvPicPr>
            <a:picLocks noChangeAspect="1"/>
          </p:cNvPicPr>
          <p:nvPr userDrawn="1"/>
        </p:nvPicPr>
        <p:blipFill rotWithShape="1">
          <a:blip r:embed="rId2" cstate="print">
            <a:extLst>
              <a:ext uri="{28A0092B-C50C-407E-A947-70E740481C1C}">
                <a14:useLocalDpi xmlns:a14="http://schemas.microsoft.com/office/drawing/2010/main" val="0"/>
              </a:ext>
            </a:extLst>
          </a:blip>
          <a:srcRect t="17418" r="3269"/>
          <a:stretch/>
        </p:blipFill>
        <p:spPr>
          <a:xfrm>
            <a:off x="5364088" y="0"/>
            <a:ext cx="3780420" cy="1123630"/>
          </a:xfrm>
          <a:prstGeom prst="rect">
            <a:avLst/>
          </a:prstGeom>
        </p:spPr>
      </p:pic>
      <p:pic>
        <p:nvPicPr>
          <p:cNvPr id="19" name="図 18"/>
          <p:cNvPicPr>
            <a:picLocks noChangeAspect="1"/>
          </p:cNvPicPr>
          <p:nvPr userDrawn="1"/>
        </p:nvPicPr>
        <p:blipFill rotWithShape="1">
          <a:blip r:embed="rId3" cstate="print">
            <a:extLst>
              <a:ext uri="{28A0092B-C50C-407E-A947-70E740481C1C}">
                <a14:useLocalDpi xmlns:a14="http://schemas.microsoft.com/office/drawing/2010/main" val="0"/>
              </a:ext>
            </a:extLst>
          </a:blip>
          <a:srcRect r="22655"/>
          <a:stretch/>
        </p:blipFill>
        <p:spPr>
          <a:xfrm>
            <a:off x="7092281" y="954854"/>
            <a:ext cx="2052228" cy="3017319"/>
          </a:xfrm>
          <a:prstGeom prst="rect">
            <a:avLst/>
          </a:prstGeom>
        </p:spPr>
      </p:pic>
      <p:sp>
        <p:nvSpPr>
          <p:cNvPr id="5"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a:t>©Canon IT Solutions Inc.  All rights reserved.</a:t>
            </a:r>
            <a:endParaRPr lang="ja-JP" altLang="en-US"/>
          </a:p>
        </p:txBody>
      </p:sp>
      <p:pic>
        <p:nvPicPr>
          <p:cNvPr id="7" name="図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26369" y="2294080"/>
            <a:ext cx="558856" cy="368708"/>
          </a:xfrm>
          <a:prstGeom prst="rect">
            <a:avLst/>
          </a:prstGeom>
        </p:spPr>
      </p:pic>
      <p:pic>
        <p:nvPicPr>
          <p:cNvPr id="8" name="図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89643" y="1563638"/>
            <a:ext cx="268324" cy="506660"/>
          </a:xfrm>
          <a:prstGeom prst="rect">
            <a:avLst/>
          </a:prstGeom>
        </p:spPr>
      </p:pic>
      <p:pic>
        <p:nvPicPr>
          <p:cNvPr id="9" name="図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416316" y="1326874"/>
            <a:ext cx="491409" cy="599380"/>
          </a:xfrm>
          <a:prstGeom prst="rect">
            <a:avLst/>
          </a:prstGeom>
        </p:spPr>
      </p:pic>
      <p:pic>
        <p:nvPicPr>
          <p:cNvPr id="10" name="図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136396" y="3316474"/>
            <a:ext cx="518382" cy="638008"/>
          </a:xfrm>
          <a:prstGeom prst="rect">
            <a:avLst/>
          </a:prstGeom>
        </p:spPr>
      </p:pic>
      <p:pic>
        <p:nvPicPr>
          <p:cNvPr id="11" name="図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732240" y="2230025"/>
            <a:ext cx="1242338" cy="855563"/>
          </a:xfrm>
          <a:prstGeom prst="rect">
            <a:avLst/>
          </a:prstGeom>
        </p:spPr>
      </p:pic>
      <p:sp>
        <p:nvSpPr>
          <p:cNvPr id="2" name="タイトル 1"/>
          <p:cNvSpPr>
            <a:spLocks noGrp="1"/>
          </p:cNvSpPr>
          <p:nvPr>
            <p:ph type="title"/>
          </p:nvPr>
        </p:nvSpPr>
        <p:spPr>
          <a:xfrm>
            <a:off x="358775" y="1670176"/>
            <a:ext cx="6193445" cy="1476164"/>
          </a:xfrm>
          <a:prstGeom prst="rect">
            <a:avLst/>
          </a:prstGeom>
        </p:spPr>
        <p:txBody>
          <a:bodyPr lIns="0" tIns="0" rIns="0" bIns="0" anchor="ctr" anchorCtr="0"/>
          <a:lstStyle>
            <a:lvl1pPr algn="l">
              <a:lnSpc>
                <a:spcPct val="110000"/>
              </a:lnSpc>
              <a:defRPr sz="2800" b="1">
                <a:solidFill>
                  <a:schemeClr val="accent3"/>
                </a:solidFill>
              </a:defRPr>
            </a:lvl1pPr>
          </a:lstStyle>
          <a:p>
            <a:r>
              <a:rPr kumimoji="1" lang="ja-JP" altLang="en-US"/>
              <a:t>マスター タイトルの書式設定</a:t>
            </a:r>
          </a:p>
        </p:txBody>
      </p:sp>
      <p:grpSp>
        <p:nvGrpSpPr>
          <p:cNvPr id="18" name="グループ化 17"/>
          <p:cNvGrpSpPr/>
          <p:nvPr userDrawn="1"/>
        </p:nvGrpSpPr>
        <p:grpSpPr>
          <a:xfrm>
            <a:off x="5285767" y="182770"/>
            <a:ext cx="978421" cy="192736"/>
            <a:chOff x="5220072" y="159482"/>
            <a:chExt cx="978421" cy="192736"/>
          </a:xfrm>
        </p:grpSpPr>
        <p:pic>
          <p:nvPicPr>
            <p:cNvPr id="12" name="図 11">
              <a:extLst>
                <a:ext uri="{FF2B5EF4-FFF2-40B4-BE49-F238E27FC236}">
                  <a16:creationId xmlns:a16="http://schemas.microsoft.com/office/drawing/2014/main" id="{4D1CD444-5459-AA4B-A08B-5554E81CFD1F}"/>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220072" y="159482"/>
              <a:ext cx="720941" cy="192736"/>
            </a:xfrm>
            <a:prstGeom prst="rect">
              <a:avLst/>
            </a:prstGeom>
          </p:spPr>
        </p:pic>
        <p:grpSp>
          <p:nvGrpSpPr>
            <p:cNvPr id="17" name="グループ化 16"/>
            <p:cNvGrpSpPr/>
            <p:nvPr userDrawn="1"/>
          </p:nvGrpSpPr>
          <p:grpSpPr>
            <a:xfrm>
              <a:off x="5976156" y="159482"/>
              <a:ext cx="222337" cy="72008"/>
              <a:chOff x="5976156" y="159482"/>
              <a:chExt cx="222337" cy="72008"/>
            </a:xfrm>
          </p:grpSpPr>
          <p:sp>
            <p:nvSpPr>
              <p:cNvPr id="14" name="円/楕円 13"/>
              <p:cNvSpPr/>
              <p:nvPr userDrawn="1"/>
            </p:nvSpPr>
            <p:spPr>
              <a:xfrm>
                <a:off x="5976156" y="159482"/>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userDrawn="1"/>
            </p:nvSpPr>
            <p:spPr>
              <a:xfrm>
                <a:off x="6083306" y="170286"/>
                <a:ext cx="50400" cy="50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userDrawn="1"/>
            </p:nvSpPr>
            <p:spPr>
              <a:xfrm>
                <a:off x="6162493" y="177486"/>
                <a:ext cx="36000" cy="3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0"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bg1"/>
                </a:solidFill>
              </a:defRPr>
            </a:lvl1pPr>
          </a:lstStyle>
          <a:p>
            <a:fld id="{78AE49ED-73EF-499C-8307-28EB0E7CF529}" type="slidenum">
              <a:rPr lang="ja-JP" altLang="en-US" smtClean="0"/>
              <a:pPr/>
              <a:t>‹#›</a:t>
            </a:fld>
            <a:endParaRPr lang="ja-JP" altLang="en-US"/>
          </a:p>
        </p:txBody>
      </p:sp>
      <p:pic>
        <p:nvPicPr>
          <p:cNvPr id="6" name="図 5" descr="ロゴ">
            <a:extLst>
              <a:ext uri="{FF2B5EF4-FFF2-40B4-BE49-F238E27FC236}">
                <a16:creationId xmlns:a16="http://schemas.microsoft.com/office/drawing/2014/main" id="{62757ED0-BB25-4E34-5292-E1C820C0C2A0}"/>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420698" y="60721"/>
            <a:ext cx="1483871" cy="949720"/>
          </a:xfrm>
          <a:prstGeom prst="rect">
            <a:avLst/>
          </a:prstGeom>
        </p:spPr>
      </p:pic>
    </p:spTree>
    <p:extLst>
      <p:ext uri="{BB962C8B-B14F-4D97-AF65-F5344CB8AC3E}">
        <p14:creationId xmlns:p14="http://schemas.microsoft.com/office/powerpoint/2010/main" val="389869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Agenda">
    <p:bg>
      <p:bgPr>
        <a:solidFill>
          <a:schemeClr val="bg1"/>
        </a:solidFill>
        <a:effectLst/>
      </p:bgPr>
    </p:bg>
    <p:spTree>
      <p:nvGrpSpPr>
        <p:cNvPr id="1" name=""/>
        <p:cNvGrpSpPr/>
        <p:nvPr/>
      </p:nvGrpSpPr>
      <p:grpSpPr>
        <a:xfrm>
          <a:off x="0" y="0"/>
          <a:ext cx="0" cy="0"/>
          <a:chOff x="0" y="0"/>
          <a:chExt cx="0" cy="0"/>
        </a:xfrm>
      </p:grpSpPr>
      <p:sp>
        <p:nvSpPr>
          <p:cNvPr id="3" name="正方形/長方形 2"/>
          <p:cNvSpPr/>
          <p:nvPr userDrawn="1"/>
        </p:nvSpPr>
        <p:spPr>
          <a:xfrm>
            <a:off x="0" y="0"/>
            <a:ext cx="43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15347" r="1" b="29513"/>
          <a:stretch/>
        </p:blipFill>
        <p:spPr>
          <a:xfrm>
            <a:off x="0" y="3471501"/>
            <a:ext cx="2792392" cy="1692187"/>
          </a:xfrm>
          <a:prstGeom prst="rect">
            <a:avLst/>
          </a:prstGeom>
        </p:spPr>
      </p:pic>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9"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a:p>
        </p:txBody>
      </p:sp>
      <p:sp>
        <p:nvSpPr>
          <p:cNvPr id="10" name="テキスト プレースホルダー 13"/>
          <p:cNvSpPr>
            <a:spLocks noGrp="1"/>
          </p:cNvSpPr>
          <p:nvPr>
            <p:ph type="body" sz="quarter" idx="14"/>
          </p:nvPr>
        </p:nvSpPr>
        <p:spPr>
          <a:xfrm>
            <a:off x="3167843" y="807554"/>
            <a:ext cx="5631095" cy="3727637"/>
          </a:xfrm>
          <a:prstGeom prst="rect">
            <a:avLst/>
          </a:prstGeom>
        </p:spPr>
        <p:txBody>
          <a:bodyPr lIns="0" tIns="0" rIns="0" bIns="0" anchor="t" anchorCtr="0"/>
          <a:lstStyle>
            <a:lvl1pPr marL="0" indent="0">
              <a:lnSpc>
                <a:spcPct val="100000"/>
              </a:lnSpc>
              <a:spcBef>
                <a:spcPts val="0"/>
              </a:spcBef>
              <a:spcAft>
                <a:spcPts val="0"/>
              </a:spcAft>
              <a:buFontTx/>
              <a:buNone/>
              <a:tabLst/>
              <a:defRPr sz="1800" b="1">
                <a:solidFill>
                  <a:schemeClr val="accent3"/>
                </a:solidFill>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a:t>マスター テキストの書式設定</a:t>
            </a:r>
            <a:endParaRPr kumimoji="1" lang="en-US" altLang="ja-JP"/>
          </a:p>
        </p:txBody>
      </p:sp>
      <p:pic>
        <p:nvPicPr>
          <p:cNvPr id="11" name="図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581" y="2794363"/>
            <a:ext cx="330128" cy="321104"/>
          </a:xfrm>
          <a:prstGeom prst="rect">
            <a:avLst/>
          </a:prstGeom>
        </p:spPr>
      </p:pic>
      <p:pic>
        <p:nvPicPr>
          <p:cNvPr id="12" name="図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264642">
            <a:off x="317732" y="3810908"/>
            <a:ext cx="290393" cy="413662"/>
          </a:xfrm>
          <a:prstGeom prst="rect">
            <a:avLst/>
          </a:prstGeom>
        </p:spPr>
      </p:pic>
      <p:pic>
        <p:nvPicPr>
          <p:cNvPr id="13" name="図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0687" y="4197219"/>
            <a:ext cx="458341" cy="384385"/>
          </a:xfrm>
          <a:prstGeom prst="rect">
            <a:avLst/>
          </a:prstGeom>
        </p:spPr>
      </p:pic>
      <p:pic>
        <p:nvPicPr>
          <p:cNvPr id="14" name="図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87724" y="4011910"/>
            <a:ext cx="336509" cy="523281"/>
          </a:xfrm>
          <a:prstGeom prst="rect">
            <a:avLst/>
          </a:prstGeom>
        </p:spPr>
      </p:pic>
      <p:pic>
        <p:nvPicPr>
          <p:cNvPr id="15" name="図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27584" y="3003798"/>
            <a:ext cx="950255" cy="853634"/>
          </a:xfrm>
          <a:prstGeom prst="rect">
            <a:avLst/>
          </a:prstGeom>
        </p:spPr>
      </p:pic>
      <p:sp>
        <p:nvSpPr>
          <p:cNvPr id="18"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fld id="{78AE49ED-73EF-499C-8307-28EB0E7CF529}" type="slidenum">
              <a:rPr lang="ja-JP" altLang="en-US" smtClean="0"/>
              <a:pPr/>
              <a:t>‹#›</a:t>
            </a:fld>
            <a:endParaRPr lang="ja-JP" altLang="en-US"/>
          </a:p>
        </p:txBody>
      </p:sp>
      <p:pic>
        <p:nvPicPr>
          <p:cNvPr id="5" name="図 4" descr="ロゴ&#10;&#10;AI によって生成されたコンテンツは間違っている可能性があります。">
            <a:extLst>
              <a:ext uri="{FF2B5EF4-FFF2-40B4-BE49-F238E27FC236}">
                <a16:creationId xmlns:a16="http://schemas.microsoft.com/office/drawing/2014/main" id="{9989A1BC-53BB-96EC-6524-EF2FA69895C0}"/>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814746" y="238783"/>
            <a:ext cx="1986678" cy="345178"/>
          </a:xfrm>
          <a:prstGeom prst="rect">
            <a:avLst/>
          </a:prstGeom>
        </p:spPr>
      </p:pic>
    </p:spTree>
    <p:extLst>
      <p:ext uri="{BB962C8B-B14F-4D97-AF65-F5344CB8AC3E}">
        <p14:creationId xmlns:p14="http://schemas.microsoft.com/office/powerpoint/2010/main" val="1684352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p:spTree>
      <p:nvGrpSpPr>
        <p:cNvPr id="1" name=""/>
        <p:cNvGrpSpPr/>
        <p:nvPr/>
      </p:nvGrpSpPr>
      <p:grpSpPr>
        <a:xfrm>
          <a:off x="0" y="0"/>
          <a:ext cx="0" cy="0"/>
          <a:chOff x="0" y="0"/>
          <a:chExt cx="0" cy="0"/>
        </a:xfrm>
      </p:grpSpPr>
      <p:sp>
        <p:nvSpPr>
          <p:cNvPr id="7" name="正方形/長方形 6"/>
          <p:cNvSpPr/>
          <p:nvPr userDrawn="1"/>
        </p:nvSpPr>
        <p:spPr>
          <a:xfrm>
            <a:off x="0" y="0"/>
            <a:ext cx="1440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463" b="24413"/>
          <a:stretch/>
        </p:blipFill>
        <p:spPr>
          <a:xfrm>
            <a:off x="-508" y="1437624"/>
            <a:ext cx="2434051" cy="3708411"/>
          </a:xfrm>
          <a:prstGeom prst="rect">
            <a:avLst/>
          </a:prstGeom>
        </p:spPr>
      </p:pic>
      <p:sp>
        <p:nvSpPr>
          <p:cNvPr id="3" name="スライド番号プレースホルダー 2"/>
          <p:cNvSpPr>
            <a:spLocks noGrp="1"/>
          </p:cNvSpPr>
          <p:nvPr>
            <p:ph type="sldNum" sz="quarter" idx="10"/>
          </p:nvPr>
        </p:nvSpPr>
        <p:spPr>
          <a:xfrm>
            <a:off x="8532000" y="4932000"/>
            <a:ext cx="360000" cy="135000"/>
          </a:xfrm>
        </p:spPr>
        <p:txBody>
          <a:bodyPr/>
          <a:lstStyle/>
          <a:p>
            <a:fld id="{78AE49ED-73EF-499C-8307-28EB0E7CF529}" type="slidenum">
              <a:rPr lang="ja-JP" altLang="en-US" smtClean="0"/>
              <a:pPr/>
              <a:t>‹#›</a:t>
            </a:fld>
            <a:endParaRPr lang="ja-JP" altLang="en-US"/>
          </a:p>
        </p:txBody>
      </p:sp>
      <p:sp>
        <p:nvSpPr>
          <p:cNvPr id="6" name="タイトル 1"/>
          <p:cNvSpPr>
            <a:spLocks noGrp="1"/>
          </p:cNvSpPr>
          <p:nvPr>
            <p:ph type="title" hasCustomPrompt="1"/>
          </p:nvPr>
        </p:nvSpPr>
        <p:spPr>
          <a:xfrm>
            <a:off x="1871700" y="1275605"/>
            <a:ext cx="6840500" cy="2016225"/>
          </a:xfrm>
          <a:prstGeom prst="rect">
            <a:avLst/>
          </a:prstGeom>
        </p:spPr>
        <p:txBody>
          <a:bodyPr lIns="0" tIns="0" rIns="0" bIns="0" anchor="ctr" anchorCtr="0"/>
          <a:lstStyle>
            <a:lvl1pPr algn="l">
              <a:lnSpc>
                <a:spcPct val="100000"/>
              </a:lnSpc>
              <a:defRPr sz="2800" b="1">
                <a:solidFill>
                  <a:schemeClr val="accent3"/>
                </a:solidFill>
                <a:latin typeface="+mj-lt"/>
              </a:defRPr>
            </a:lvl1pPr>
          </a:lstStyle>
          <a:p>
            <a:r>
              <a:rPr kumimoji="1" lang="ja-JP" altLang="en-US"/>
              <a:t>フォントサイズ </a:t>
            </a:r>
            <a:r>
              <a:rPr kumimoji="1" lang="en-US" altLang="ja-JP"/>
              <a:t>28</a:t>
            </a:r>
            <a:br>
              <a:rPr kumimoji="1" lang="en-US" altLang="ja-JP"/>
            </a:br>
            <a:r>
              <a:rPr kumimoji="1" lang="ja-JP" altLang="en-US"/>
              <a:t>　　　　（メイリオ見出し）</a:t>
            </a:r>
          </a:p>
        </p:txBody>
      </p:sp>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11"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a:p>
        </p:txBody>
      </p:sp>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7991" y="749002"/>
            <a:ext cx="590787" cy="550580"/>
          </a:xfrm>
          <a:prstGeom prst="rect">
            <a:avLst/>
          </a:prstGeom>
        </p:spPr>
      </p:pic>
      <p:pic>
        <p:nvPicPr>
          <p:cNvPr id="10" name="図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3090" y="2823778"/>
            <a:ext cx="335554" cy="512746"/>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9084" y="1934005"/>
            <a:ext cx="478408" cy="410715"/>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03548" y="4271353"/>
            <a:ext cx="472936" cy="35138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23628" y="3829750"/>
            <a:ext cx="515904" cy="304006"/>
          </a:xfrm>
          <a:prstGeom prst="rect">
            <a:avLst/>
          </a:prstGeom>
        </p:spPr>
      </p:pic>
      <p:pic>
        <p:nvPicPr>
          <p:cNvPr id="4" name="図 3" descr="ロゴ&#10;&#10;AI によって生成されたコンテンツは間違っている可能性があります。">
            <a:extLst>
              <a:ext uri="{FF2B5EF4-FFF2-40B4-BE49-F238E27FC236}">
                <a16:creationId xmlns:a16="http://schemas.microsoft.com/office/drawing/2014/main" id="{7B677CE4-0916-2D5D-A682-3B323B06E29B}"/>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814746" y="238783"/>
            <a:ext cx="1986678" cy="345178"/>
          </a:xfrm>
          <a:prstGeom prst="rect">
            <a:avLst/>
          </a:prstGeom>
        </p:spPr>
      </p:pic>
    </p:spTree>
    <p:extLst>
      <p:ext uri="{BB962C8B-B14F-4D97-AF65-F5344CB8AC3E}">
        <p14:creationId xmlns:p14="http://schemas.microsoft.com/office/powerpoint/2010/main" val="2197667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p:spTree>
      <p:nvGrpSpPr>
        <p:cNvPr id="1" name=""/>
        <p:cNvGrpSpPr/>
        <p:nvPr/>
      </p:nvGrpSpPr>
      <p:grpSpPr>
        <a:xfrm>
          <a:off x="0" y="0"/>
          <a:ext cx="0" cy="0"/>
          <a:chOff x="0" y="0"/>
          <a:chExt cx="0" cy="0"/>
        </a:xfrm>
      </p:grpSpPr>
      <p:sp>
        <p:nvSpPr>
          <p:cNvPr id="6" name="正方形/長方形 5"/>
          <p:cNvSpPr/>
          <p:nvPr userDrawn="1"/>
        </p:nvSpPr>
        <p:spPr>
          <a:xfrm>
            <a:off x="0" y="4583498"/>
            <a:ext cx="9144000" cy="57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r="27795" b="36032"/>
          <a:stretch/>
        </p:blipFill>
        <p:spPr>
          <a:xfrm>
            <a:off x="5903640" y="3028747"/>
            <a:ext cx="3240360" cy="2137488"/>
          </a:xfrm>
          <a:prstGeom prst="rect">
            <a:avLst/>
          </a:prstGeom>
        </p:spPr>
      </p:pic>
      <p:sp>
        <p:nvSpPr>
          <p:cNvPr id="7"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a:t>©Canon IT Solutions Inc.  All rights reserved.</a:t>
            </a:r>
            <a:endParaRPr lang="ja-JP" altLang="en-US"/>
          </a:p>
        </p:txBody>
      </p:sp>
      <p:sp>
        <p:nvSpPr>
          <p:cNvPr id="3" name="スライド番号プレースホルダー 2"/>
          <p:cNvSpPr>
            <a:spLocks noGrp="1"/>
          </p:cNvSpPr>
          <p:nvPr>
            <p:ph type="sldNum" sz="quarter" idx="10"/>
          </p:nvPr>
        </p:nvSpPr>
        <p:spPr/>
        <p:txBody>
          <a:bodyPr/>
          <a:lstStyle/>
          <a:p>
            <a:fld id="{78AE49ED-73EF-499C-8307-28EB0E7CF529}" type="slidenum">
              <a:rPr lang="ja-JP" altLang="en-US" smtClean="0"/>
              <a:pPr/>
              <a:t>‹#›</a:t>
            </a:fld>
            <a:endParaRPr lang="ja-JP" altLang="en-US"/>
          </a:p>
        </p:txBody>
      </p:sp>
      <p:pic>
        <p:nvPicPr>
          <p:cNvPr id="8" name="図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82236" y="4434845"/>
            <a:ext cx="326068" cy="524890"/>
          </a:xfrm>
          <a:prstGeom prst="rect">
            <a:avLst/>
          </a:prstGeom>
        </p:spPr>
      </p:pic>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68444" y="3972363"/>
            <a:ext cx="298228" cy="368132"/>
          </a:xfrm>
          <a:prstGeom prst="rect">
            <a:avLst/>
          </a:prstGeom>
        </p:spPr>
      </p:pic>
      <p:pic>
        <p:nvPicPr>
          <p:cNvPr id="11" name="図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560309" y="3142113"/>
            <a:ext cx="415869" cy="515148"/>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33020" y="3595673"/>
            <a:ext cx="328501" cy="501818"/>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048746" y="2592668"/>
            <a:ext cx="460056" cy="685890"/>
          </a:xfrm>
          <a:prstGeom prst="rect">
            <a:avLst/>
          </a:prstGeom>
        </p:spPr>
      </p:pic>
      <p:sp>
        <p:nvSpPr>
          <p:cNvPr id="10" name="タイトル 1"/>
          <p:cNvSpPr>
            <a:spLocks noGrp="1"/>
          </p:cNvSpPr>
          <p:nvPr>
            <p:ph type="title" hasCustomPrompt="1"/>
          </p:nvPr>
        </p:nvSpPr>
        <p:spPr>
          <a:xfrm>
            <a:off x="358775" y="1311610"/>
            <a:ext cx="7093285" cy="1980220"/>
          </a:xfrm>
          <a:prstGeom prst="rect">
            <a:avLst/>
          </a:prstGeom>
        </p:spPr>
        <p:txBody>
          <a:bodyPr lIns="0" tIns="0" rIns="0" bIns="0" anchor="ctr" anchorCtr="0"/>
          <a:lstStyle>
            <a:lvl1pPr algn="l">
              <a:lnSpc>
                <a:spcPct val="110000"/>
              </a:lnSpc>
              <a:spcAft>
                <a:spcPts val="0"/>
              </a:spcAft>
              <a:defRPr sz="2800" b="1">
                <a:solidFill>
                  <a:schemeClr val="accent3"/>
                </a:solidFill>
                <a:latin typeface="+mj-lt"/>
              </a:defRPr>
            </a:lvl1pPr>
          </a:lstStyle>
          <a:p>
            <a:r>
              <a:rPr kumimoji="1" lang="ja-JP" altLang="en-US"/>
              <a:t>フォントサイズ </a:t>
            </a:r>
            <a:r>
              <a:rPr kumimoji="1" lang="en-US" altLang="ja-JP"/>
              <a:t>28</a:t>
            </a:r>
            <a:br>
              <a:rPr kumimoji="1" lang="en-US" altLang="ja-JP"/>
            </a:br>
            <a:r>
              <a:rPr kumimoji="1" lang="ja-JP" altLang="en-US"/>
              <a:t>　　　　（メイリオ見出し）</a:t>
            </a:r>
          </a:p>
        </p:txBody>
      </p:sp>
      <p:pic>
        <p:nvPicPr>
          <p:cNvPr id="4" name="図 3" descr="ロゴ&#10;&#10;AI によって生成されたコンテンツは間違っている可能性があります。">
            <a:extLst>
              <a:ext uri="{FF2B5EF4-FFF2-40B4-BE49-F238E27FC236}">
                <a16:creationId xmlns:a16="http://schemas.microsoft.com/office/drawing/2014/main" id="{AE3A2514-B993-D93C-6470-250A1CE5F4F2}"/>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814746" y="238783"/>
            <a:ext cx="1986678" cy="345178"/>
          </a:xfrm>
          <a:prstGeom prst="rect">
            <a:avLst/>
          </a:prstGeom>
        </p:spPr>
      </p:pic>
    </p:spTree>
    <p:extLst>
      <p:ext uri="{BB962C8B-B14F-4D97-AF65-F5344CB8AC3E}">
        <p14:creationId xmlns:p14="http://schemas.microsoft.com/office/powerpoint/2010/main" val="3148194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General_HR">
    <p:spTree>
      <p:nvGrpSpPr>
        <p:cNvPr id="1" name=""/>
        <p:cNvGrpSpPr/>
        <p:nvPr/>
      </p:nvGrpSpPr>
      <p:grpSpPr>
        <a:xfrm>
          <a:off x="0" y="0"/>
          <a:ext cx="0" cy="0"/>
          <a:chOff x="0" y="0"/>
          <a:chExt cx="0" cy="0"/>
        </a:xfrm>
      </p:grpSpPr>
      <p:sp>
        <p:nvSpPr>
          <p:cNvPr id="11" name="正方形/長方形 10"/>
          <p:cNvSpPr/>
          <p:nvPr userDrawn="1"/>
        </p:nvSpPr>
        <p:spPr>
          <a:xfrm>
            <a:off x="0" y="0"/>
            <a:ext cx="9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sp>
        <p:nvSpPr>
          <p:cNvPr id="6" name="スライド番号プレースホルダー 5"/>
          <p:cNvSpPr>
            <a:spLocks noGrp="1"/>
          </p:cNvSpPr>
          <p:nvPr>
            <p:ph type="sldNum" sz="quarter" idx="12"/>
          </p:nvPr>
        </p:nvSpPr>
        <p:spPr>
          <a:xfrm>
            <a:off x="8532000" y="4932000"/>
            <a:ext cx="360000" cy="135000"/>
          </a:xfrm>
        </p:spPr>
        <p:txBody>
          <a:bodyPr/>
          <a:lstStyle/>
          <a:p>
            <a:fld id="{78AE49ED-73EF-499C-8307-28EB0E7CF529}" type="slidenum">
              <a:rPr kumimoji="1" lang="ja-JP" altLang="en-US" smtClean="0"/>
              <a:t>‹#›</a:t>
            </a:fld>
            <a:endParaRPr kumimoji="1" lang="ja-JP" altLang="en-US"/>
          </a:p>
        </p:txBody>
      </p:sp>
      <p:sp>
        <p:nvSpPr>
          <p:cNvPr id="8"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a:p>
        </p:txBody>
      </p:sp>
      <p:sp>
        <p:nvSpPr>
          <p:cNvPr id="9"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accent3"/>
                </a:solidFill>
                <a:latin typeface="+mj-lt"/>
              </a:defRPr>
            </a:lvl1pPr>
          </a:lstStyle>
          <a:p>
            <a:r>
              <a:rPr kumimoji="1" lang="ja-JP" altLang="en-US"/>
              <a:t>フォントサイズ</a:t>
            </a:r>
            <a:r>
              <a:rPr kumimoji="1" lang="en-US" altLang="ja-JP"/>
              <a:t>24 </a:t>
            </a:r>
            <a:r>
              <a:rPr kumimoji="1" lang="ja-JP" altLang="en-US"/>
              <a:t>（メイリオ見出し）</a:t>
            </a:r>
          </a:p>
        </p:txBody>
      </p:sp>
      <p:pic>
        <p:nvPicPr>
          <p:cNvPr id="2" name="図 1" descr="ロゴ&#10;&#10;AI によって生成されたコンテンツは間違っている可能性があります。">
            <a:extLst>
              <a:ext uri="{FF2B5EF4-FFF2-40B4-BE49-F238E27FC236}">
                <a16:creationId xmlns:a16="http://schemas.microsoft.com/office/drawing/2014/main" id="{48A99807-B164-5F77-C91B-68D17B85959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48832" y="207611"/>
            <a:ext cx="1334844" cy="231924"/>
          </a:xfrm>
          <a:prstGeom prst="rect">
            <a:avLst/>
          </a:prstGeom>
        </p:spPr>
      </p:pic>
    </p:spTree>
    <p:extLst>
      <p:ext uri="{BB962C8B-B14F-4D97-AF65-F5344CB8AC3E}">
        <p14:creationId xmlns:p14="http://schemas.microsoft.com/office/powerpoint/2010/main" val="3095886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eneral_HR">
    <p:spTree>
      <p:nvGrpSpPr>
        <p:cNvPr id="1" name=""/>
        <p:cNvGrpSpPr/>
        <p:nvPr/>
      </p:nvGrpSpPr>
      <p:grpSpPr>
        <a:xfrm>
          <a:off x="0" y="0"/>
          <a:ext cx="0" cy="0"/>
          <a:chOff x="0" y="0"/>
          <a:chExt cx="0" cy="0"/>
        </a:xfrm>
      </p:grpSpPr>
      <p:sp>
        <p:nvSpPr>
          <p:cNvPr id="11" name="正方形/長方形 10"/>
          <p:cNvSpPr/>
          <p:nvPr userDrawn="1"/>
        </p:nvSpPr>
        <p:spPr>
          <a:xfrm>
            <a:off x="0" y="0"/>
            <a:ext cx="9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sp>
        <p:nvSpPr>
          <p:cNvPr id="6" name="スライド番号プレースホルダー 5"/>
          <p:cNvSpPr>
            <a:spLocks noGrp="1"/>
          </p:cNvSpPr>
          <p:nvPr>
            <p:ph type="sldNum" sz="quarter" idx="12"/>
          </p:nvPr>
        </p:nvSpPr>
        <p:spPr>
          <a:xfrm>
            <a:off x="8532000" y="4932000"/>
            <a:ext cx="360000" cy="135000"/>
          </a:xfrm>
        </p:spPr>
        <p:txBody>
          <a:bodyPr/>
          <a:lstStyle/>
          <a:p>
            <a:fld id="{78AE49ED-73EF-499C-8307-28EB0E7CF529}" type="slidenum">
              <a:rPr kumimoji="1" lang="ja-JP" altLang="en-US" smtClean="0"/>
              <a:t>‹#›</a:t>
            </a:fld>
            <a:endParaRPr kumimoji="1" lang="ja-JP" altLang="en-US"/>
          </a:p>
        </p:txBody>
      </p:sp>
      <p:sp>
        <p:nvSpPr>
          <p:cNvPr id="14" name="テキスト プレースホルダー 13"/>
          <p:cNvSpPr>
            <a:spLocks noGrp="1"/>
          </p:cNvSpPr>
          <p:nvPr>
            <p:ph type="body" sz="quarter" idx="14" hasCustomPrompt="1"/>
          </p:nvPr>
        </p:nvSpPr>
        <p:spPr>
          <a:xfrm>
            <a:off x="358775" y="951570"/>
            <a:ext cx="8426450" cy="3780420"/>
          </a:xfrm>
          <a:prstGeom prst="rect">
            <a:avLst/>
          </a:prstGeom>
        </p:spPr>
        <p:txBody>
          <a:bodyPr lIns="0" tIns="0" rIns="0" bIns="0"/>
          <a:lstStyle>
            <a:lvl1pPr marL="0" indent="0">
              <a:lnSpc>
                <a:spcPts val="1700"/>
              </a:lnSpc>
              <a:spcBef>
                <a:spcPts val="0"/>
              </a:spcBef>
              <a:buNone/>
              <a:defRPr sz="1600">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a:t>文章（必要な場合のみ）　フォントサイズ </a:t>
            </a:r>
            <a:r>
              <a:rPr kumimoji="1" lang="en-US" altLang="ja-JP"/>
              <a:t>16P</a:t>
            </a:r>
          </a:p>
        </p:txBody>
      </p:sp>
      <p:sp>
        <p:nvSpPr>
          <p:cNvPr id="8"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a:p>
        </p:txBody>
      </p:sp>
      <p:sp>
        <p:nvSpPr>
          <p:cNvPr id="9"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accent3"/>
                </a:solidFill>
                <a:latin typeface="+mj-lt"/>
              </a:defRPr>
            </a:lvl1pPr>
          </a:lstStyle>
          <a:p>
            <a:r>
              <a:rPr kumimoji="1" lang="ja-JP" altLang="en-US"/>
              <a:t>フォントサイズ</a:t>
            </a:r>
            <a:r>
              <a:rPr kumimoji="1" lang="en-US" altLang="ja-JP"/>
              <a:t>24 </a:t>
            </a:r>
            <a:r>
              <a:rPr kumimoji="1" lang="ja-JP" altLang="en-US"/>
              <a:t>（メイリオ見出し）</a:t>
            </a:r>
          </a:p>
        </p:txBody>
      </p:sp>
      <p:pic>
        <p:nvPicPr>
          <p:cNvPr id="2" name="図 1" descr="ロゴ&#10;&#10;AI によって生成されたコンテンツは間違っている可能性があります。">
            <a:extLst>
              <a:ext uri="{FF2B5EF4-FFF2-40B4-BE49-F238E27FC236}">
                <a16:creationId xmlns:a16="http://schemas.microsoft.com/office/drawing/2014/main" id="{CC1954EF-16AC-27D6-A186-B75FF6437D1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48832" y="207611"/>
            <a:ext cx="1334844" cy="231924"/>
          </a:xfrm>
          <a:prstGeom prst="rect">
            <a:avLst/>
          </a:prstGeom>
        </p:spPr>
      </p:pic>
    </p:spTree>
    <p:extLst>
      <p:ext uri="{BB962C8B-B14F-4D97-AF65-F5344CB8AC3E}">
        <p14:creationId xmlns:p14="http://schemas.microsoft.com/office/powerpoint/2010/main" val="4074571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General_HR">
    <p:spTree>
      <p:nvGrpSpPr>
        <p:cNvPr id="1" name=""/>
        <p:cNvGrpSpPr/>
        <p:nvPr/>
      </p:nvGrpSpPr>
      <p:grpSpPr>
        <a:xfrm>
          <a:off x="0" y="0"/>
          <a:ext cx="0" cy="0"/>
          <a:chOff x="0" y="0"/>
          <a:chExt cx="0" cy="0"/>
        </a:xfrm>
      </p:grpSpPr>
      <p:sp>
        <p:nvSpPr>
          <p:cNvPr id="11" name="正方形/長方形 10"/>
          <p:cNvSpPr/>
          <p:nvPr userDrawn="1"/>
        </p:nvSpPr>
        <p:spPr>
          <a:xfrm>
            <a:off x="0" y="0"/>
            <a:ext cx="9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sp>
        <p:nvSpPr>
          <p:cNvPr id="6" name="スライド番号プレースホルダー 5"/>
          <p:cNvSpPr>
            <a:spLocks noGrp="1"/>
          </p:cNvSpPr>
          <p:nvPr>
            <p:ph type="sldNum" sz="quarter" idx="12"/>
          </p:nvPr>
        </p:nvSpPr>
        <p:spPr>
          <a:xfrm>
            <a:off x="8532000" y="4932000"/>
            <a:ext cx="360000" cy="135000"/>
          </a:xfrm>
        </p:spPr>
        <p:txBody>
          <a:bodyPr/>
          <a:lstStyle/>
          <a:p>
            <a:fld id="{78AE49ED-73EF-499C-8307-28EB0E7CF529}" type="slidenum">
              <a:rPr kumimoji="1" lang="ja-JP" altLang="en-US" smtClean="0"/>
              <a:t>‹#›</a:t>
            </a:fld>
            <a:endParaRPr kumimoji="1" lang="ja-JP" altLang="en-US"/>
          </a:p>
        </p:txBody>
      </p:sp>
      <p:sp>
        <p:nvSpPr>
          <p:cNvPr id="8"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a:p>
        </p:txBody>
      </p:sp>
      <p:sp>
        <p:nvSpPr>
          <p:cNvPr id="9" name="テキスト プレースホルダー 8"/>
          <p:cNvSpPr>
            <a:spLocks noGrp="1"/>
          </p:cNvSpPr>
          <p:nvPr>
            <p:ph type="body" sz="quarter" idx="16" hasCustomPrompt="1"/>
          </p:nvPr>
        </p:nvSpPr>
        <p:spPr>
          <a:xfrm>
            <a:off x="179512" y="591530"/>
            <a:ext cx="6120680" cy="31531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b="1">
                <a:solidFill>
                  <a:srgbClr val="EE7B48"/>
                </a:solidFill>
                <a:latin typeface="+mj-ea"/>
                <a:ea typeface="+mj-ea"/>
              </a:defRPr>
            </a:lvl1pPr>
          </a:lstStyle>
          <a:p>
            <a:pPr lvl="0"/>
            <a:r>
              <a:rPr kumimoji="1" lang="ja-JP" altLang="en-US"/>
              <a:t>サブタイトル（メイリオ見出し </a:t>
            </a:r>
            <a:r>
              <a:rPr kumimoji="1" lang="en-US" altLang="ja-JP"/>
              <a:t>18Pt)</a:t>
            </a:r>
            <a:endParaRPr kumimoji="1" lang="ja-JP" altLang="en-US"/>
          </a:p>
        </p:txBody>
      </p:sp>
      <p:sp>
        <p:nvSpPr>
          <p:cNvPr id="13" name="テキスト プレースホルダー 10"/>
          <p:cNvSpPr>
            <a:spLocks noGrp="1"/>
          </p:cNvSpPr>
          <p:nvPr>
            <p:ph type="body" sz="quarter" idx="17" hasCustomPrompt="1"/>
          </p:nvPr>
        </p:nvSpPr>
        <p:spPr>
          <a:xfrm>
            <a:off x="251618" y="917812"/>
            <a:ext cx="8640763" cy="279306"/>
          </a:xfrm>
          <a:prstGeom prst="rect">
            <a:avLst/>
          </a:prstGeom>
        </p:spPr>
        <p:txBody>
          <a:bodyPr/>
          <a:lstStyle>
            <a:lvl1pPr marL="0" indent="0">
              <a:buNone/>
              <a:defRPr sz="1600"/>
            </a:lvl1pPr>
          </a:lstStyle>
          <a:p>
            <a:pPr lvl="0"/>
            <a:r>
              <a:rPr kumimoji="1" lang="ja-JP" altLang="en-US"/>
              <a:t>説明文（フォント</a:t>
            </a:r>
            <a:r>
              <a:rPr kumimoji="1" lang="en-US" altLang="ja-JP"/>
              <a:t>16Pt)</a:t>
            </a:r>
            <a:endParaRPr kumimoji="1" lang="ja-JP" altLang="en-US"/>
          </a:p>
        </p:txBody>
      </p:sp>
      <p:cxnSp>
        <p:nvCxnSpPr>
          <p:cNvPr id="15" name="直線コネクタ 14"/>
          <p:cNvCxnSpPr/>
          <p:nvPr userDrawn="1"/>
        </p:nvCxnSpPr>
        <p:spPr>
          <a:xfrm>
            <a:off x="252000" y="866278"/>
            <a:ext cx="6264696" cy="0"/>
          </a:xfrm>
          <a:prstGeom prst="line">
            <a:avLst/>
          </a:prstGeom>
          <a:ln>
            <a:solidFill>
              <a:srgbClr val="EE7B48"/>
            </a:solidFill>
            <a:headEnd type="none"/>
            <a:tailEnd type="none"/>
          </a:ln>
        </p:spPr>
        <p:style>
          <a:lnRef idx="2">
            <a:schemeClr val="accent2"/>
          </a:lnRef>
          <a:fillRef idx="0">
            <a:schemeClr val="accent2"/>
          </a:fillRef>
          <a:effectRef idx="1">
            <a:schemeClr val="accent2"/>
          </a:effectRef>
          <a:fontRef idx="minor">
            <a:schemeClr val="tx1"/>
          </a:fontRef>
        </p:style>
      </p:cxnSp>
      <p:sp>
        <p:nvSpPr>
          <p:cNvPr id="16"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accent3"/>
                </a:solidFill>
                <a:latin typeface="+mj-lt"/>
              </a:defRPr>
            </a:lvl1pPr>
          </a:lstStyle>
          <a:p>
            <a:r>
              <a:rPr kumimoji="1" lang="ja-JP" altLang="en-US"/>
              <a:t>フォントサイズ</a:t>
            </a:r>
            <a:r>
              <a:rPr kumimoji="1" lang="en-US" altLang="ja-JP"/>
              <a:t>24 </a:t>
            </a:r>
            <a:r>
              <a:rPr kumimoji="1" lang="ja-JP" altLang="en-US"/>
              <a:t>（メイリオ見出し）</a:t>
            </a:r>
          </a:p>
        </p:txBody>
      </p:sp>
      <p:pic>
        <p:nvPicPr>
          <p:cNvPr id="3" name="図 2" descr="ロゴ&#10;&#10;AI によって生成されたコンテンツは間違っている可能性があります。">
            <a:extLst>
              <a:ext uri="{FF2B5EF4-FFF2-40B4-BE49-F238E27FC236}">
                <a16:creationId xmlns:a16="http://schemas.microsoft.com/office/drawing/2014/main" id="{DC5F3F0B-C47D-C635-9C90-A9389F50F72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48832" y="207611"/>
            <a:ext cx="1334844" cy="231924"/>
          </a:xfrm>
          <a:prstGeom prst="rect">
            <a:avLst/>
          </a:prstGeom>
        </p:spPr>
      </p:pic>
    </p:spTree>
    <p:extLst>
      <p:ext uri="{BB962C8B-B14F-4D97-AF65-F5344CB8AC3E}">
        <p14:creationId xmlns:p14="http://schemas.microsoft.com/office/powerpoint/2010/main" val="3567773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ack Cover">
    <p:bg>
      <p:bgPr>
        <a:solidFill>
          <a:schemeClr val="accent3"/>
        </a:solidFill>
        <a:effectLst/>
      </p:bgPr>
    </p:bg>
    <p:spTree>
      <p:nvGrpSpPr>
        <p:cNvPr id="1" name=""/>
        <p:cNvGrpSpPr/>
        <p:nvPr/>
      </p:nvGrpSpPr>
      <p:grpSpPr>
        <a:xfrm>
          <a:off x="0" y="0"/>
          <a:ext cx="0" cy="0"/>
          <a:chOff x="0" y="0"/>
          <a:chExt cx="0" cy="0"/>
        </a:xfrm>
      </p:grpSpPr>
      <p:sp>
        <p:nvSpPr>
          <p:cNvPr id="5" name="正方形/長方形 4"/>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t="16938" r="30206"/>
          <a:stretch/>
        </p:blipFill>
        <p:spPr>
          <a:xfrm>
            <a:off x="6155795" y="0"/>
            <a:ext cx="2988332" cy="2112802"/>
          </a:xfrm>
          <a:prstGeom prst="rect">
            <a:avLst/>
          </a:prstGeom>
        </p:spPr>
      </p:pic>
      <p:pic>
        <p:nvPicPr>
          <p:cNvPr id="11" name="図 10"/>
          <p:cNvPicPr>
            <a:picLocks noChangeAspect="1"/>
          </p:cNvPicPr>
          <p:nvPr userDrawn="1"/>
        </p:nvPicPr>
        <p:blipFill rotWithShape="1">
          <a:blip r:embed="rId3" cstate="print">
            <a:extLst>
              <a:ext uri="{28A0092B-C50C-407E-A947-70E740481C1C}">
                <a14:useLocalDpi xmlns:a14="http://schemas.microsoft.com/office/drawing/2010/main" val="0"/>
              </a:ext>
            </a:extLst>
          </a:blip>
          <a:srcRect r="24315" b="28117"/>
          <a:stretch/>
        </p:blipFill>
        <p:spPr>
          <a:xfrm>
            <a:off x="6263933" y="3019264"/>
            <a:ext cx="2880321" cy="2124236"/>
          </a:xfrm>
          <a:prstGeom prst="rect">
            <a:avLst/>
          </a:prstGeom>
        </p:spPr>
      </p:pic>
      <p:sp>
        <p:nvSpPr>
          <p:cNvPr id="4"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a:t>©Canon IT Solutions Inc.  All rights reserved.</a:t>
            </a:r>
            <a:endParaRPr lang="ja-JP" altLang="en-US"/>
          </a:p>
        </p:txBody>
      </p:sp>
      <p:pic>
        <p:nvPicPr>
          <p:cNvPr id="6" name="図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812360" y="483518"/>
            <a:ext cx="337945" cy="222249"/>
          </a:xfrm>
          <a:prstGeom prst="rect">
            <a:avLst/>
          </a:prstGeom>
        </p:spPr>
      </p:pic>
      <p:pic>
        <p:nvPicPr>
          <p:cNvPr id="7" name="図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68444" y="771550"/>
            <a:ext cx="307200" cy="485559"/>
          </a:xfrm>
          <a:prstGeom prst="rect">
            <a:avLst/>
          </a:prstGeom>
        </p:spPr>
      </p:pic>
      <p:pic>
        <p:nvPicPr>
          <p:cNvPr id="8" name="図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443469" y="3948039"/>
            <a:ext cx="504310" cy="481551"/>
          </a:xfrm>
          <a:prstGeom prst="rect">
            <a:avLst/>
          </a:prstGeom>
        </p:spPr>
      </p:pic>
      <p:pic>
        <p:nvPicPr>
          <p:cNvPr id="9" name="図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272300" y="4429590"/>
            <a:ext cx="311641" cy="384689"/>
          </a:xfrm>
          <a:prstGeom prst="rect">
            <a:avLst/>
          </a:prstGeom>
        </p:spPr>
      </p:pic>
      <p:pic>
        <p:nvPicPr>
          <p:cNvPr id="10" name="図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7324344" y="3687874"/>
            <a:ext cx="519193" cy="551406"/>
          </a:xfrm>
          <a:prstGeom prst="rect">
            <a:avLst/>
          </a:prstGeom>
        </p:spPr>
      </p:pic>
      <p:sp>
        <p:nvSpPr>
          <p:cNvPr id="12"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bg1"/>
                </a:solidFill>
              </a:defRPr>
            </a:lvl1pPr>
          </a:lstStyle>
          <a:p>
            <a:fld id="{78AE49ED-73EF-499C-8307-28EB0E7CF529}" type="slidenum">
              <a:rPr lang="ja-JP" altLang="en-US" smtClean="0"/>
              <a:pPr/>
              <a:t>‹#›</a:t>
            </a:fld>
            <a:endParaRPr lang="ja-JP" altLang="en-US"/>
          </a:p>
        </p:txBody>
      </p:sp>
    </p:spTree>
    <p:extLst>
      <p:ext uri="{BB962C8B-B14F-4D97-AF65-F5344CB8AC3E}">
        <p14:creationId xmlns:p14="http://schemas.microsoft.com/office/powerpoint/2010/main" val="391047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fld id="{78AE49ED-73EF-499C-8307-28EB0E7CF529}" type="slidenum">
              <a:rPr lang="ja-JP" altLang="en-US" smtClean="0"/>
              <a:pPr/>
              <a:t>‹#›</a:t>
            </a:fld>
            <a:endParaRPr lang="ja-JP" altLang="en-US"/>
          </a:p>
        </p:txBody>
      </p:sp>
      <p:sp>
        <p:nvSpPr>
          <p:cNvPr id="2"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a:p>
        </p:txBody>
      </p:sp>
    </p:spTree>
    <p:extLst>
      <p:ext uri="{BB962C8B-B14F-4D97-AF65-F5344CB8AC3E}">
        <p14:creationId xmlns:p14="http://schemas.microsoft.com/office/powerpoint/2010/main" val="4284632236"/>
      </p:ext>
    </p:extLst>
  </p:cSld>
  <p:clrMap bg1="lt1" tx1="dk1" bg2="lt2" tx2="dk2" accent1="accent1" accent2="accent2" accent3="accent3" accent4="accent4" accent5="accent5" accent6="accent6" hlink="hlink" folHlink="folHlink"/>
  <p:sldLayoutIdLst>
    <p:sldLayoutId id="2147483656" r:id="rId1"/>
    <p:sldLayoutId id="2147483660" r:id="rId2"/>
    <p:sldLayoutId id="2147483661" r:id="rId3"/>
    <p:sldLayoutId id="2147483659" r:id="rId4"/>
    <p:sldLayoutId id="2147483665" r:id="rId5"/>
    <p:sldLayoutId id="2147483663" r:id="rId6"/>
    <p:sldLayoutId id="2147483655" r:id="rId7"/>
    <p:sldLayoutId id="2147483664" r:id="rId8"/>
    <p:sldLayoutId id="2147483662" r:id="rId9"/>
    <p:sldLayoutId id="2147483666" r:id="rId10"/>
    <p:sldLayoutId id="2147483667" r:id="rId11"/>
    <p:sldLayoutId id="2147483668" r:id="rId12"/>
    <p:sldLayoutId id="2147483669" r:id="rId13"/>
    <p:sldLayoutId id="2147483670" r:id="rId14"/>
    <p:sldLayoutId id="2147483671" r:id="rId15"/>
    <p:sldLayoutId id="2147483672" r:id="rId16"/>
    <p:sldLayoutId id="2147483679" r:id="rId17"/>
    <p:sldLayoutId id="2147483680" r:id="rId18"/>
  </p:sldLayoutIdLst>
  <p:hf hd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userDrawn="1">
          <p15:clr>
            <a:srgbClr val="F26B43"/>
          </p15:clr>
        </p15:guide>
        <p15:guide id="2" pos="553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xml"/><Relationship Id="rId6" Type="http://schemas.openxmlformats.org/officeDocument/2006/relationships/image" Target="../media/image55.png"/><Relationship Id="rId5" Type="http://schemas.openxmlformats.org/officeDocument/2006/relationships/hyperlink" Target="https://www.superstream.canon-its.co.jp/member/register" TargetMode="External"/><Relationship Id="rId4" Type="http://schemas.openxmlformats.org/officeDocument/2006/relationships/image" Target="../media/image54.png"/></Relationships>
</file>

<file path=ppt/slides/_rels/slide11.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56.png"/><Relationship Id="rId1" Type="http://schemas.openxmlformats.org/officeDocument/2006/relationships/slideLayout" Target="../slideLayouts/slideLayout1.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65.png"/><Relationship Id="rId4" Type="http://schemas.openxmlformats.org/officeDocument/2006/relationships/image" Target="../media/image64.png"/></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image" Target="../media/image66.png"/><Relationship Id="rId1" Type="http://schemas.openxmlformats.org/officeDocument/2006/relationships/slideLayout" Target="../slideLayouts/slideLayout1.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1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1.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19.xml.rels><?xml version="1.0" encoding="UTF-8" standalone="yes"?>
<Relationships xmlns="http://schemas.openxmlformats.org/package/2006/relationships"><Relationship Id="rId26" Type="http://schemas.openxmlformats.org/officeDocument/2006/relationships/image" Target="../media/image100.png"/><Relationship Id="rId21" Type="http://schemas.openxmlformats.org/officeDocument/2006/relationships/image" Target="../media/image95.png"/><Relationship Id="rId42" Type="http://schemas.openxmlformats.org/officeDocument/2006/relationships/image" Target="../media/image116.png"/><Relationship Id="rId47" Type="http://schemas.openxmlformats.org/officeDocument/2006/relationships/image" Target="../media/image121.png"/><Relationship Id="rId63" Type="http://schemas.openxmlformats.org/officeDocument/2006/relationships/image" Target="../media/image137.png"/><Relationship Id="rId68" Type="http://schemas.openxmlformats.org/officeDocument/2006/relationships/image" Target="../media/image142.png"/><Relationship Id="rId84" Type="http://schemas.openxmlformats.org/officeDocument/2006/relationships/image" Target="../media/image157.jpeg"/><Relationship Id="rId89" Type="http://schemas.openxmlformats.org/officeDocument/2006/relationships/image" Target="../media/image162.png"/><Relationship Id="rId112" Type="http://schemas.openxmlformats.org/officeDocument/2006/relationships/image" Target="../media/image184.png"/><Relationship Id="rId16" Type="http://schemas.openxmlformats.org/officeDocument/2006/relationships/image" Target="../media/image90.png"/><Relationship Id="rId107" Type="http://schemas.openxmlformats.org/officeDocument/2006/relationships/image" Target="../media/image180.jpeg"/><Relationship Id="rId11" Type="http://schemas.openxmlformats.org/officeDocument/2006/relationships/image" Target="../media/image85.png"/><Relationship Id="rId32" Type="http://schemas.openxmlformats.org/officeDocument/2006/relationships/image" Target="../media/image106.png"/><Relationship Id="rId37" Type="http://schemas.openxmlformats.org/officeDocument/2006/relationships/image" Target="../media/image111.png"/><Relationship Id="rId53" Type="http://schemas.openxmlformats.org/officeDocument/2006/relationships/image" Target="../media/image127.png"/><Relationship Id="rId58" Type="http://schemas.openxmlformats.org/officeDocument/2006/relationships/image" Target="../media/image132.png"/><Relationship Id="rId74" Type="http://schemas.openxmlformats.org/officeDocument/2006/relationships/image" Target="../media/image148.png"/><Relationship Id="rId79" Type="http://schemas.openxmlformats.org/officeDocument/2006/relationships/image" Target="../media/image152.png"/><Relationship Id="rId102" Type="http://schemas.openxmlformats.org/officeDocument/2006/relationships/image" Target="../media/image175.png"/><Relationship Id="rId5" Type="http://schemas.openxmlformats.org/officeDocument/2006/relationships/image" Target="../media/image79.jpeg"/><Relationship Id="rId90" Type="http://schemas.openxmlformats.org/officeDocument/2006/relationships/image" Target="../media/image163.png"/><Relationship Id="rId95" Type="http://schemas.openxmlformats.org/officeDocument/2006/relationships/image" Target="../media/image168.png"/><Relationship Id="rId22" Type="http://schemas.openxmlformats.org/officeDocument/2006/relationships/image" Target="../media/image96.png"/><Relationship Id="rId27" Type="http://schemas.openxmlformats.org/officeDocument/2006/relationships/image" Target="../media/image101.png"/><Relationship Id="rId43" Type="http://schemas.openxmlformats.org/officeDocument/2006/relationships/image" Target="../media/image117.png"/><Relationship Id="rId48" Type="http://schemas.openxmlformats.org/officeDocument/2006/relationships/image" Target="../media/image122.jpeg"/><Relationship Id="rId64" Type="http://schemas.openxmlformats.org/officeDocument/2006/relationships/image" Target="../media/image138.jpeg"/><Relationship Id="rId69" Type="http://schemas.openxmlformats.org/officeDocument/2006/relationships/image" Target="../media/image143.jpeg"/><Relationship Id="rId80" Type="http://schemas.openxmlformats.org/officeDocument/2006/relationships/image" Target="../media/image153.png"/><Relationship Id="rId85" Type="http://schemas.openxmlformats.org/officeDocument/2006/relationships/image" Target="../media/image158.png"/><Relationship Id="rId12" Type="http://schemas.openxmlformats.org/officeDocument/2006/relationships/image" Target="../media/image86.png"/><Relationship Id="rId17" Type="http://schemas.openxmlformats.org/officeDocument/2006/relationships/image" Target="../media/image91.png"/><Relationship Id="rId33" Type="http://schemas.openxmlformats.org/officeDocument/2006/relationships/image" Target="../media/image107.png"/><Relationship Id="rId38" Type="http://schemas.openxmlformats.org/officeDocument/2006/relationships/image" Target="../media/image112.png"/><Relationship Id="rId59" Type="http://schemas.openxmlformats.org/officeDocument/2006/relationships/image" Target="../media/image133.jpeg"/><Relationship Id="rId103" Type="http://schemas.openxmlformats.org/officeDocument/2006/relationships/image" Target="../media/image176.gif"/><Relationship Id="rId108" Type="http://schemas.openxmlformats.org/officeDocument/2006/relationships/hyperlink" Target="https://www.canon-its.co.jp/solution/industry/cross-industry/superstream/alliance" TargetMode="External"/><Relationship Id="rId54" Type="http://schemas.openxmlformats.org/officeDocument/2006/relationships/image" Target="../media/image128.png"/><Relationship Id="rId70" Type="http://schemas.openxmlformats.org/officeDocument/2006/relationships/image" Target="../media/image144.png"/><Relationship Id="rId75" Type="http://schemas.openxmlformats.org/officeDocument/2006/relationships/image" Target="../media/image149.png"/><Relationship Id="rId91" Type="http://schemas.openxmlformats.org/officeDocument/2006/relationships/image" Target="../media/image164.png"/><Relationship Id="rId96" Type="http://schemas.openxmlformats.org/officeDocument/2006/relationships/image" Target="../media/image169.png"/><Relationship Id="rId1" Type="http://schemas.openxmlformats.org/officeDocument/2006/relationships/slideLayout" Target="../slideLayouts/slideLayout1.xml"/><Relationship Id="rId6" Type="http://schemas.openxmlformats.org/officeDocument/2006/relationships/image" Target="../media/image80.png"/><Relationship Id="rId15" Type="http://schemas.openxmlformats.org/officeDocument/2006/relationships/image" Target="../media/image89.jpeg"/><Relationship Id="rId23" Type="http://schemas.openxmlformats.org/officeDocument/2006/relationships/image" Target="../media/image97.png"/><Relationship Id="rId28" Type="http://schemas.openxmlformats.org/officeDocument/2006/relationships/image" Target="../media/image102.png"/><Relationship Id="rId36" Type="http://schemas.openxmlformats.org/officeDocument/2006/relationships/image" Target="../media/image110.png"/><Relationship Id="rId49" Type="http://schemas.openxmlformats.org/officeDocument/2006/relationships/image" Target="../media/image123.png"/><Relationship Id="rId57" Type="http://schemas.openxmlformats.org/officeDocument/2006/relationships/image" Target="../media/image131.png"/><Relationship Id="rId106" Type="http://schemas.openxmlformats.org/officeDocument/2006/relationships/image" Target="../media/image179.png"/><Relationship Id="rId10" Type="http://schemas.openxmlformats.org/officeDocument/2006/relationships/image" Target="../media/image84.png"/><Relationship Id="rId31" Type="http://schemas.openxmlformats.org/officeDocument/2006/relationships/image" Target="../media/image105.png"/><Relationship Id="rId44" Type="http://schemas.openxmlformats.org/officeDocument/2006/relationships/image" Target="../media/image118.png"/><Relationship Id="rId52" Type="http://schemas.openxmlformats.org/officeDocument/2006/relationships/image" Target="../media/image126.png"/><Relationship Id="rId60" Type="http://schemas.openxmlformats.org/officeDocument/2006/relationships/image" Target="../media/image134.png"/><Relationship Id="rId65" Type="http://schemas.openxmlformats.org/officeDocument/2006/relationships/image" Target="../media/image139.png"/><Relationship Id="rId73" Type="http://schemas.openxmlformats.org/officeDocument/2006/relationships/image" Target="../media/image147.jpeg"/><Relationship Id="rId78" Type="http://schemas.openxmlformats.org/officeDocument/2006/relationships/image" Target="../media/image76.png"/><Relationship Id="rId81" Type="http://schemas.openxmlformats.org/officeDocument/2006/relationships/image" Target="../media/image154.png"/><Relationship Id="rId86" Type="http://schemas.openxmlformats.org/officeDocument/2006/relationships/image" Target="../media/image159.jpeg"/><Relationship Id="rId94" Type="http://schemas.openxmlformats.org/officeDocument/2006/relationships/image" Target="../media/image167.png"/><Relationship Id="rId99" Type="http://schemas.openxmlformats.org/officeDocument/2006/relationships/image" Target="../media/image172.png"/><Relationship Id="rId101" Type="http://schemas.openxmlformats.org/officeDocument/2006/relationships/image" Target="../media/image174.png"/><Relationship Id="rId4" Type="http://schemas.openxmlformats.org/officeDocument/2006/relationships/image" Target="../media/image78.png"/><Relationship Id="rId9" Type="http://schemas.openxmlformats.org/officeDocument/2006/relationships/image" Target="../media/image83.png"/><Relationship Id="rId13" Type="http://schemas.openxmlformats.org/officeDocument/2006/relationships/image" Target="../media/image87.png"/><Relationship Id="rId18" Type="http://schemas.openxmlformats.org/officeDocument/2006/relationships/image" Target="../media/image92.png"/><Relationship Id="rId39" Type="http://schemas.openxmlformats.org/officeDocument/2006/relationships/image" Target="../media/image113.jpeg"/><Relationship Id="rId109" Type="http://schemas.openxmlformats.org/officeDocument/2006/relationships/image" Target="../media/image181.png"/><Relationship Id="rId34" Type="http://schemas.openxmlformats.org/officeDocument/2006/relationships/image" Target="../media/image108.png"/><Relationship Id="rId50" Type="http://schemas.openxmlformats.org/officeDocument/2006/relationships/image" Target="../media/image124.png"/><Relationship Id="rId55" Type="http://schemas.openxmlformats.org/officeDocument/2006/relationships/image" Target="../media/image129.jpeg"/><Relationship Id="rId76" Type="http://schemas.openxmlformats.org/officeDocument/2006/relationships/image" Target="../media/image150.png"/><Relationship Id="rId97" Type="http://schemas.openxmlformats.org/officeDocument/2006/relationships/image" Target="../media/image170.gif"/><Relationship Id="rId104" Type="http://schemas.openxmlformats.org/officeDocument/2006/relationships/image" Target="../media/image177.png"/><Relationship Id="rId7" Type="http://schemas.openxmlformats.org/officeDocument/2006/relationships/image" Target="../media/image81.png"/><Relationship Id="rId71" Type="http://schemas.openxmlformats.org/officeDocument/2006/relationships/image" Target="../media/image145.png"/><Relationship Id="rId92" Type="http://schemas.openxmlformats.org/officeDocument/2006/relationships/image" Target="../media/image165.png"/><Relationship Id="rId2" Type="http://schemas.openxmlformats.org/officeDocument/2006/relationships/notesSlide" Target="../notesSlides/notesSlide8.xml"/><Relationship Id="rId29" Type="http://schemas.openxmlformats.org/officeDocument/2006/relationships/image" Target="../media/image103.png"/><Relationship Id="rId24" Type="http://schemas.openxmlformats.org/officeDocument/2006/relationships/image" Target="../media/image98.png"/><Relationship Id="rId40" Type="http://schemas.openxmlformats.org/officeDocument/2006/relationships/image" Target="../media/image114.png"/><Relationship Id="rId45" Type="http://schemas.openxmlformats.org/officeDocument/2006/relationships/image" Target="../media/image119.png"/><Relationship Id="rId66" Type="http://schemas.openxmlformats.org/officeDocument/2006/relationships/image" Target="../media/image140.png"/><Relationship Id="rId87" Type="http://schemas.openxmlformats.org/officeDocument/2006/relationships/image" Target="../media/image160.png"/><Relationship Id="rId110" Type="http://schemas.openxmlformats.org/officeDocument/2006/relationships/image" Target="../media/image182.png"/><Relationship Id="rId61" Type="http://schemas.openxmlformats.org/officeDocument/2006/relationships/image" Target="../media/image135.png"/><Relationship Id="rId82" Type="http://schemas.openxmlformats.org/officeDocument/2006/relationships/image" Target="../media/image155.jpeg"/><Relationship Id="rId19" Type="http://schemas.openxmlformats.org/officeDocument/2006/relationships/image" Target="../media/image93.png"/><Relationship Id="rId14" Type="http://schemas.openxmlformats.org/officeDocument/2006/relationships/image" Target="../media/image88.png"/><Relationship Id="rId30" Type="http://schemas.openxmlformats.org/officeDocument/2006/relationships/image" Target="../media/image104.png"/><Relationship Id="rId35" Type="http://schemas.openxmlformats.org/officeDocument/2006/relationships/image" Target="../media/image109.png"/><Relationship Id="rId56" Type="http://schemas.openxmlformats.org/officeDocument/2006/relationships/image" Target="../media/image130.jpeg"/><Relationship Id="rId77" Type="http://schemas.openxmlformats.org/officeDocument/2006/relationships/image" Target="../media/image151.png"/><Relationship Id="rId100" Type="http://schemas.openxmlformats.org/officeDocument/2006/relationships/image" Target="../media/image173.png"/><Relationship Id="rId105" Type="http://schemas.openxmlformats.org/officeDocument/2006/relationships/image" Target="../media/image178.png"/><Relationship Id="rId8" Type="http://schemas.openxmlformats.org/officeDocument/2006/relationships/image" Target="../media/image82.jpeg"/><Relationship Id="rId51" Type="http://schemas.openxmlformats.org/officeDocument/2006/relationships/image" Target="../media/image125.png"/><Relationship Id="rId72" Type="http://schemas.openxmlformats.org/officeDocument/2006/relationships/image" Target="../media/image146.png"/><Relationship Id="rId93" Type="http://schemas.openxmlformats.org/officeDocument/2006/relationships/image" Target="../media/image166.png"/><Relationship Id="rId98" Type="http://schemas.openxmlformats.org/officeDocument/2006/relationships/image" Target="../media/image171.png"/><Relationship Id="rId3" Type="http://schemas.openxmlformats.org/officeDocument/2006/relationships/image" Target="../media/image77.png"/><Relationship Id="rId25" Type="http://schemas.openxmlformats.org/officeDocument/2006/relationships/image" Target="../media/image99.png"/><Relationship Id="rId46" Type="http://schemas.openxmlformats.org/officeDocument/2006/relationships/image" Target="../media/image120.png"/><Relationship Id="rId67" Type="http://schemas.openxmlformats.org/officeDocument/2006/relationships/image" Target="../media/image141.png"/><Relationship Id="rId20" Type="http://schemas.openxmlformats.org/officeDocument/2006/relationships/image" Target="../media/image94.png"/><Relationship Id="rId41" Type="http://schemas.openxmlformats.org/officeDocument/2006/relationships/image" Target="../media/image115.png"/><Relationship Id="rId62" Type="http://schemas.openxmlformats.org/officeDocument/2006/relationships/image" Target="../media/image136.png"/><Relationship Id="rId83" Type="http://schemas.openxmlformats.org/officeDocument/2006/relationships/image" Target="../media/image156.jpeg"/><Relationship Id="rId88" Type="http://schemas.openxmlformats.org/officeDocument/2006/relationships/image" Target="../media/image161.png"/><Relationship Id="rId111" Type="http://schemas.openxmlformats.org/officeDocument/2006/relationships/image" Target="../media/image183.png"/></Relationships>
</file>

<file path=ppt/slides/_rels/slide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85.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86.png"/></Relationships>
</file>

<file path=ppt/slides/_rels/slide24.xml.rels><?xml version="1.0" encoding="UTF-8" standalone="yes"?>
<Relationships xmlns="http://schemas.openxmlformats.org/package/2006/relationships"><Relationship Id="rId3" Type="http://schemas.openxmlformats.org/officeDocument/2006/relationships/image" Target="../media/image187.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185.png"/><Relationship Id="rId4" Type="http://schemas.openxmlformats.org/officeDocument/2006/relationships/image" Target="../media/image188.png"/></Relationships>
</file>

<file path=ppt/slides/_rels/slide25.xml.rels><?xml version="1.0" encoding="UTF-8" standalone="yes"?>
<Relationships xmlns="http://schemas.openxmlformats.org/package/2006/relationships"><Relationship Id="rId3" Type="http://schemas.openxmlformats.org/officeDocument/2006/relationships/image" Target="../media/image189.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190.png"/><Relationship Id="rId4" Type="http://schemas.openxmlformats.org/officeDocument/2006/relationships/image" Target="../media/image18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92.png"/><Relationship Id="rId2" Type="http://schemas.openxmlformats.org/officeDocument/2006/relationships/image" Target="../media/image191.png"/><Relationship Id="rId1" Type="http://schemas.openxmlformats.org/officeDocument/2006/relationships/slideLayout" Target="../slideLayouts/slideLayout8.xml"/><Relationship Id="rId6" Type="http://schemas.openxmlformats.org/officeDocument/2006/relationships/image" Target="../media/image195.png"/><Relationship Id="rId5" Type="http://schemas.openxmlformats.org/officeDocument/2006/relationships/image" Target="../media/image194.png"/><Relationship Id="rId4" Type="http://schemas.openxmlformats.org/officeDocument/2006/relationships/image" Target="../media/image193.png"/></Relationships>
</file>

<file path=ppt/slides/_rels/slide35.xml.rels><?xml version="1.0" encoding="UTF-8" standalone="yes"?>
<Relationships xmlns="http://schemas.openxmlformats.org/package/2006/relationships"><Relationship Id="rId3" Type="http://schemas.openxmlformats.org/officeDocument/2006/relationships/image" Target="../media/image197.png"/><Relationship Id="rId7" Type="http://schemas.openxmlformats.org/officeDocument/2006/relationships/image" Target="../media/image201.png"/><Relationship Id="rId2" Type="http://schemas.openxmlformats.org/officeDocument/2006/relationships/image" Target="../media/image196.png"/><Relationship Id="rId1" Type="http://schemas.openxmlformats.org/officeDocument/2006/relationships/slideLayout" Target="../slideLayouts/slideLayout8.xml"/><Relationship Id="rId6" Type="http://schemas.openxmlformats.org/officeDocument/2006/relationships/image" Target="../media/image200.png"/><Relationship Id="rId5" Type="http://schemas.openxmlformats.org/officeDocument/2006/relationships/image" Target="../media/image199.png"/><Relationship Id="rId4" Type="http://schemas.openxmlformats.org/officeDocument/2006/relationships/image" Target="../media/image198.png"/></Relationships>
</file>

<file path=ppt/slides/_rels/slide36.xml.rels><?xml version="1.0" encoding="UTF-8" standalone="yes"?>
<Relationships xmlns="http://schemas.openxmlformats.org/package/2006/relationships"><Relationship Id="rId2" Type="http://schemas.openxmlformats.org/officeDocument/2006/relationships/image" Target="../media/image202.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2.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8" Type="http://schemas.openxmlformats.org/officeDocument/2006/relationships/image" Target="../media/image209.png"/><Relationship Id="rId13" Type="http://schemas.openxmlformats.org/officeDocument/2006/relationships/image" Target="../media/image214.png"/><Relationship Id="rId3" Type="http://schemas.openxmlformats.org/officeDocument/2006/relationships/image" Target="../media/image204.png"/><Relationship Id="rId7" Type="http://schemas.openxmlformats.org/officeDocument/2006/relationships/image" Target="../media/image208.png"/><Relationship Id="rId12" Type="http://schemas.openxmlformats.org/officeDocument/2006/relationships/image" Target="../media/image213.png"/><Relationship Id="rId2" Type="http://schemas.openxmlformats.org/officeDocument/2006/relationships/image" Target="../media/image203.png"/><Relationship Id="rId1" Type="http://schemas.openxmlformats.org/officeDocument/2006/relationships/slideLayout" Target="../slideLayouts/slideLayout8.xml"/><Relationship Id="rId6" Type="http://schemas.openxmlformats.org/officeDocument/2006/relationships/image" Target="../media/image207.png"/><Relationship Id="rId11" Type="http://schemas.openxmlformats.org/officeDocument/2006/relationships/image" Target="../media/image212.png"/><Relationship Id="rId5" Type="http://schemas.openxmlformats.org/officeDocument/2006/relationships/image" Target="../media/image206.png"/><Relationship Id="rId10" Type="http://schemas.openxmlformats.org/officeDocument/2006/relationships/image" Target="../media/image211.png"/><Relationship Id="rId4" Type="http://schemas.openxmlformats.org/officeDocument/2006/relationships/image" Target="../media/image205.png"/><Relationship Id="rId9" Type="http://schemas.openxmlformats.org/officeDocument/2006/relationships/image" Target="../media/image21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image" Target="../media/image216.png"/><Relationship Id="rId7" Type="http://schemas.openxmlformats.org/officeDocument/2006/relationships/image" Target="../media/image188.png"/><Relationship Id="rId2" Type="http://schemas.openxmlformats.org/officeDocument/2006/relationships/image" Target="../media/image215.png"/><Relationship Id="rId1" Type="http://schemas.openxmlformats.org/officeDocument/2006/relationships/slideLayout" Target="../slideLayouts/slideLayout8.xml"/><Relationship Id="rId6" Type="http://schemas.openxmlformats.org/officeDocument/2006/relationships/image" Target="../media/image219.png"/><Relationship Id="rId5" Type="http://schemas.openxmlformats.org/officeDocument/2006/relationships/image" Target="../media/image218.png"/><Relationship Id="rId4" Type="http://schemas.openxmlformats.org/officeDocument/2006/relationships/image" Target="../media/image217.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image" Target="../media/image221.png"/><Relationship Id="rId2" Type="http://schemas.openxmlformats.org/officeDocument/2006/relationships/image" Target="../media/image220.pn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image" Target="../media/image223.png"/><Relationship Id="rId2" Type="http://schemas.openxmlformats.org/officeDocument/2006/relationships/image" Target="../media/image222.png"/><Relationship Id="rId1" Type="http://schemas.openxmlformats.org/officeDocument/2006/relationships/slideLayout" Target="../slideLayouts/slideLayout8.xml"/><Relationship Id="rId5" Type="http://schemas.openxmlformats.org/officeDocument/2006/relationships/image" Target="../media/image225.png"/><Relationship Id="rId4" Type="http://schemas.openxmlformats.org/officeDocument/2006/relationships/image" Target="../media/image224.png"/></Relationships>
</file>

<file path=ppt/slides/_rels/slide56.xml.rels><?xml version="1.0" encoding="UTF-8" standalone="yes"?>
<Relationships xmlns="http://schemas.openxmlformats.org/package/2006/relationships"><Relationship Id="rId3" Type="http://schemas.openxmlformats.org/officeDocument/2006/relationships/image" Target="../media/image227.png"/><Relationship Id="rId2" Type="http://schemas.openxmlformats.org/officeDocument/2006/relationships/image" Target="../media/image226.png"/><Relationship Id="rId1" Type="http://schemas.openxmlformats.org/officeDocument/2006/relationships/slideLayout" Target="../slideLayouts/slideLayout8.xml"/><Relationship Id="rId4" Type="http://schemas.openxmlformats.org/officeDocument/2006/relationships/image" Target="../media/image228.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image" Target="../media/image229.png"/><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231.jpg"/></Relationships>
</file>

<file path=ppt/slides/_rels/slide65.xml.rels><?xml version="1.0" encoding="UTF-8" standalone="yes"?>
<Relationships xmlns="http://schemas.openxmlformats.org/package/2006/relationships"><Relationship Id="rId3" Type="http://schemas.openxmlformats.org/officeDocument/2006/relationships/image" Target="../media/image232.jpg"/><Relationship Id="rId2" Type="http://schemas.openxmlformats.org/officeDocument/2006/relationships/notesSlide" Target="../notesSlides/notesSlide23.xml"/><Relationship Id="rId1" Type="http://schemas.openxmlformats.org/officeDocument/2006/relationships/slideLayout" Target="../slideLayouts/slideLayout8.xml"/><Relationship Id="rId5" Type="http://schemas.openxmlformats.org/officeDocument/2006/relationships/image" Target="../media/image234.png"/><Relationship Id="rId4" Type="http://schemas.openxmlformats.org/officeDocument/2006/relationships/image" Target="../media/image233.png"/></Relationships>
</file>

<file path=ppt/slides/_rels/slide66.xml.rels><?xml version="1.0" encoding="UTF-8" standalone="yes"?>
<Relationships xmlns="http://schemas.openxmlformats.org/package/2006/relationships"><Relationship Id="rId3" Type="http://schemas.openxmlformats.org/officeDocument/2006/relationships/image" Target="../media/image235.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3" Type="http://schemas.openxmlformats.org/officeDocument/2006/relationships/image" Target="../media/image236.wmf"/><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238.png"/><Relationship Id="rId2" Type="http://schemas.openxmlformats.org/officeDocument/2006/relationships/image" Target="../media/image237.jpeg"/><Relationship Id="rId1" Type="http://schemas.openxmlformats.org/officeDocument/2006/relationships/slideLayout" Target="../slideLayouts/slideLayout6.xml"/><Relationship Id="rId5" Type="http://schemas.openxmlformats.org/officeDocument/2006/relationships/image" Target="../media/image240.png"/><Relationship Id="rId4" Type="http://schemas.openxmlformats.org/officeDocument/2006/relationships/image" Target="../media/image239.png"/></Relationships>
</file>

<file path=ppt/slides/_rels/slide71.xml.rels><?xml version="1.0" encoding="UTF-8" standalone="yes"?>
<Relationships xmlns="http://schemas.openxmlformats.org/package/2006/relationships"><Relationship Id="rId3" Type="http://schemas.openxmlformats.org/officeDocument/2006/relationships/image" Target="../media/image241.png"/><Relationship Id="rId2" Type="http://schemas.openxmlformats.org/officeDocument/2006/relationships/image" Target="../media/image238.png"/><Relationship Id="rId1" Type="http://schemas.openxmlformats.org/officeDocument/2006/relationships/slideLayout" Target="../slideLayouts/slideLayout8.xml"/><Relationship Id="rId5" Type="http://schemas.openxmlformats.org/officeDocument/2006/relationships/image" Target="../media/image243.png"/><Relationship Id="rId4" Type="http://schemas.openxmlformats.org/officeDocument/2006/relationships/image" Target="../media/image242.png"/></Relationships>
</file>

<file path=ppt/slides/_rels/slide72.xml.rels><?xml version="1.0" encoding="UTF-8" standalone="yes"?>
<Relationships xmlns="http://schemas.openxmlformats.org/package/2006/relationships"><Relationship Id="rId8" Type="http://schemas.openxmlformats.org/officeDocument/2006/relationships/image" Target="../media/image250.png"/><Relationship Id="rId3" Type="http://schemas.openxmlformats.org/officeDocument/2006/relationships/image" Target="../media/image245.png"/><Relationship Id="rId7" Type="http://schemas.openxmlformats.org/officeDocument/2006/relationships/image" Target="../media/image249.jpeg"/><Relationship Id="rId2" Type="http://schemas.openxmlformats.org/officeDocument/2006/relationships/image" Target="../media/image244.png"/><Relationship Id="rId1" Type="http://schemas.openxmlformats.org/officeDocument/2006/relationships/slideLayout" Target="../slideLayouts/slideLayout8.xml"/><Relationship Id="rId6" Type="http://schemas.openxmlformats.org/officeDocument/2006/relationships/image" Target="../media/image248.png"/><Relationship Id="rId5" Type="http://schemas.openxmlformats.org/officeDocument/2006/relationships/image" Target="../media/image247.png"/><Relationship Id="rId10" Type="http://schemas.openxmlformats.org/officeDocument/2006/relationships/image" Target="../media/image252.png"/><Relationship Id="rId4" Type="http://schemas.openxmlformats.org/officeDocument/2006/relationships/image" Target="../media/image246.png"/><Relationship Id="rId9" Type="http://schemas.openxmlformats.org/officeDocument/2006/relationships/image" Target="../media/image251.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image" Target="../media/image254.png"/><Relationship Id="rId2" Type="http://schemas.openxmlformats.org/officeDocument/2006/relationships/image" Target="../media/image253.emf"/><Relationship Id="rId1" Type="http://schemas.openxmlformats.org/officeDocument/2006/relationships/slideLayout" Target="../slideLayouts/slideLayout9.xml"/><Relationship Id="rId6" Type="http://schemas.openxmlformats.org/officeDocument/2006/relationships/image" Target="../media/image39.png"/><Relationship Id="rId5" Type="http://schemas.openxmlformats.org/officeDocument/2006/relationships/image" Target="../media/image256.png"/><Relationship Id="rId4" Type="http://schemas.openxmlformats.org/officeDocument/2006/relationships/image" Target="../media/image255.png"/></Relationships>
</file>

<file path=ppt/slides/_rels/slide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3.png"/><Relationship Id="rId1" Type="http://schemas.openxmlformats.org/officeDocument/2006/relationships/slideLayout" Target="../slideLayouts/slideLayout1.xml"/><Relationship Id="rId5" Type="http://schemas.openxmlformats.org/officeDocument/2006/relationships/hyperlink" Target="https://www.canon-its.co.jp/solution/industry/cross-industry/superstream/partnerinfo/list" TargetMode="External"/><Relationship Id="rId4" Type="http://schemas.openxmlformats.org/officeDocument/2006/relationships/image" Target="../media/image5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5" name="タイトル 6"/>
          <p:cNvSpPr>
            <a:spLocks noGrp="1"/>
          </p:cNvSpPr>
          <p:nvPr>
            <p:ph type="title"/>
          </p:nvPr>
        </p:nvSpPr>
        <p:spPr>
          <a:xfrm>
            <a:off x="251520" y="1383618"/>
            <a:ext cx="7021537" cy="1816192"/>
          </a:xfrm>
        </p:spPr>
        <p:txBody>
          <a:bodyPr/>
          <a:lstStyle/>
          <a:p>
            <a:r>
              <a:rPr lang="en-US" altLang="ja-JP"/>
              <a:t>SuperStream-NX</a:t>
            </a:r>
            <a:br>
              <a:rPr lang="en-US" altLang="ja-JP"/>
            </a:br>
            <a:r>
              <a:rPr lang="ja-JP" altLang="en-US"/>
              <a:t>人事給与ソリューション ご紹介</a:t>
            </a:r>
            <a:endParaRPr kumimoji="1" lang="ja-JP" altLang="en-US"/>
          </a:p>
        </p:txBody>
      </p:sp>
      <p:sp>
        <p:nvSpPr>
          <p:cNvPr id="2" name="テキスト ボックス 1">
            <a:extLst>
              <a:ext uri="{FF2B5EF4-FFF2-40B4-BE49-F238E27FC236}">
                <a16:creationId xmlns:a16="http://schemas.microsoft.com/office/drawing/2014/main" id="{35BF25B7-68C9-94C9-CB74-00781490E5B8}"/>
              </a:ext>
            </a:extLst>
          </p:cNvPr>
          <p:cNvSpPr txBox="1"/>
          <p:nvPr/>
        </p:nvSpPr>
        <p:spPr>
          <a:xfrm>
            <a:off x="358775" y="3975906"/>
            <a:ext cx="2769989" cy="338554"/>
          </a:xfrm>
          <a:prstGeom prst="rect">
            <a:avLst/>
          </a:prstGeom>
          <a:noFill/>
        </p:spPr>
        <p:txBody>
          <a:bodyPr wrap="none" lIns="0" tIns="0" rIns="0" bIns="0" rtlCol="0">
            <a:spAutoFit/>
          </a:bodyPr>
          <a:lstStyle/>
          <a:p>
            <a:pPr>
              <a:lnSpc>
                <a:spcPct val="110000"/>
              </a:lnSpc>
            </a:pPr>
            <a:r>
              <a:rPr kumimoji="1" lang="en-US" altLang="ja-JP" sz="1000">
                <a:solidFill>
                  <a:schemeClr val="bg2">
                    <a:lumMod val="50000"/>
                  </a:schemeClr>
                </a:solidFill>
              </a:rPr>
              <a:t>2025-06-01</a:t>
            </a:r>
            <a:r>
              <a:rPr lang="ja-JP" altLang="en-US" sz="1000" dirty="0">
                <a:solidFill>
                  <a:schemeClr val="bg2">
                    <a:lumMod val="50000"/>
                  </a:schemeClr>
                </a:solidFill>
              </a:rPr>
              <a:t>版</a:t>
            </a:r>
            <a:endParaRPr lang="en-US" altLang="ja-JP" sz="1000" dirty="0">
              <a:solidFill>
                <a:schemeClr val="bg2">
                  <a:lumMod val="50000"/>
                </a:schemeClr>
              </a:solidFill>
            </a:endParaRPr>
          </a:p>
          <a:p>
            <a:pPr>
              <a:lnSpc>
                <a:spcPct val="110000"/>
              </a:lnSpc>
            </a:pPr>
            <a:r>
              <a:rPr lang="ja-JP" altLang="en-US" sz="1000" dirty="0">
                <a:solidFill>
                  <a:schemeClr val="bg2">
                    <a:lumMod val="50000"/>
                  </a:schemeClr>
                </a:solidFill>
              </a:rPr>
              <a:t>キヤノンＩＴソリューションズ株式会社</a:t>
            </a:r>
            <a:r>
              <a:rPr lang="en-US" altLang="ja-JP" sz="1000" dirty="0">
                <a:solidFill>
                  <a:schemeClr val="bg2">
                    <a:lumMod val="50000"/>
                  </a:schemeClr>
                </a:solidFill>
              </a:rPr>
              <a:t>	</a:t>
            </a:r>
            <a:endParaRPr kumimoji="1" lang="en-US" altLang="ja-JP" sz="1000" dirty="0">
              <a:solidFill>
                <a:schemeClr val="bg2">
                  <a:lumMod val="50000"/>
                </a:schemeClr>
              </a:solidFill>
            </a:endParaRPr>
          </a:p>
        </p:txBody>
      </p:sp>
    </p:spTree>
    <p:extLst>
      <p:ext uri="{BB962C8B-B14F-4D97-AF65-F5344CB8AC3E}">
        <p14:creationId xmlns:p14="http://schemas.microsoft.com/office/powerpoint/2010/main" val="1351991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10</a:t>
            </a:fld>
            <a:endParaRPr kumimoji="1" lang="ja-JP" altLang="en-US"/>
          </a:p>
        </p:txBody>
      </p:sp>
      <p:sp>
        <p:nvSpPr>
          <p:cNvPr id="3" name="タイトル 2"/>
          <p:cNvSpPr>
            <a:spLocks noGrp="1"/>
          </p:cNvSpPr>
          <p:nvPr>
            <p:ph type="title"/>
          </p:nvPr>
        </p:nvSpPr>
        <p:spPr/>
        <p:txBody>
          <a:bodyPr/>
          <a:lstStyle/>
          <a:p>
            <a:r>
              <a:rPr lang="en-US" altLang="ja-JP" err="1"/>
              <a:t>SuperStream</a:t>
            </a:r>
            <a:r>
              <a:rPr lang="ja-JP" altLang="en-US"/>
              <a:t>からお客様への取り組み</a:t>
            </a:r>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6" name="角丸四角形 2">
            <a:extLst>
              <a:ext uri="{FF2B5EF4-FFF2-40B4-BE49-F238E27FC236}">
                <a16:creationId xmlns:a16="http://schemas.microsoft.com/office/drawing/2014/main" id="{80A7094C-3BCB-78CE-D910-EBD5C5CA7BDD}"/>
              </a:ext>
            </a:extLst>
          </p:cNvPr>
          <p:cNvSpPr/>
          <p:nvPr/>
        </p:nvSpPr>
        <p:spPr>
          <a:xfrm>
            <a:off x="1007604" y="2849213"/>
            <a:ext cx="7200799" cy="947362"/>
          </a:xfrm>
          <a:prstGeom prst="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00">
              <a:solidFill>
                <a:srgbClr val="070B4C"/>
              </a:solidFill>
            </a:endParaRPr>
          </a:p>
        </p:txBody>
      </p:sp>
      <p:sp>
        <p:nvSpPr>
          <p:cNvPr id="15" name="正方形/長方形 14">
            <a:extLst>
              <a:ext uri="{FF2B5EF4-FFF2-40B4-BE49-F238E27FC236}">
                <a16:creationId xmlns:a16="http://schemas.microsoft.com/office/drawing/2014/main" id="{FDE9DE86-C84C-A96A-908E-08989383DD32}"/>
              </a:ext>
            </a:extLst>
          </p:cNvPr>
          <p:cNvSpPr/>
          <p:nvPr/>
        </p:nvSpPr>
        <p:spPr>
          <a:xfrm>
            <a:off x="1547664" y="638555"/>
            <a:ext cx="6509464" cy="338554"/>
          </a:xfrm>
          <a:prstGeom prst="rect">
            <a:avLst/>
          </a:prstGeom>
        </p:spPr>
        <p:txBody>
          <a:bodyPr wrap="square">
            <a:spAutoFit/>
          </a:bodyPr>
          <a:lstStyle/>
          <a:p>
            <a:pPr>
              <a:spcBef>
                <a:spcPct val="0"/>
              </a:spcBef>
            </a:pPr>
            <a:r>
              <a:rPr lang="en-US" altLang="ja-JP" sz="1600" b="1" err="1">
                <a:solidFill>
                  <a:srgbClr val="020644"/>
                </a:solidFill>
                <a:latin typeface="+mn-ea"/>
                <a:cs typeface="メイリオ" pitchFamily="50" charset="-128"/>
              </a:rPr>
              <a:t>SuperStream</a:t>
            </a:r>
            <a:r>
              <a:rPr lang="ja-JP" altLang="en-US" sz="1600" b="1">
                <a:solidFill>
                  <a:srgbClr val="020644"/>
                </a:solidFill>
                <a:latin typeface="+mn-ea"/>
                <a:cs typeface="メイリオ" pitchFamily="50" charset="-128"/>
              </a:rPr>
              <a:t>ユーザ会（</a:t>
            </a:r>
            <a:r>
              <a:rPr lang="en-US" altLang="ja-JP" sz="1600" b="1">
                <a:solidFill>
                  <a:srgbClr val="020644"/>
                </a:solidFill>
                <a:latin typeface="+mn-ea"/>
                <a:cs typeface="メイリオ" pitchFamily="50" charset="-128"/>
              </a:rPr>
              <a:t>SuperStream</a:t>
            </a:r>
            <a:r>
              <a:rPr lang="ja-JP" altLang="en-US" sz="1600" b="1">
                <a:solidFill>
                  <a:srgbClr val="020644"/>
                </a:solidFill>
                <a:latin typeface="+mn-ea"/>
                <a:cs typeface="メイリオ" pitchFamily="50" charset="-128"/>
              </a:rPr>
              <a:t> </a:t>
            </a:r>
            <a:r>
              <a:rPr lang="en-US" altLang="ja-JP" sz="1600" b="1">
                <a:solidFill>
                  <a:srgbClr val="020644"/>
                </a:solidFill>
                <a:latin typeface="+mn-ea"/>
                <a:cs typeface="メイリオ" pitchFamily="50" charset="-128"/>
              </a:rPr>
              <a:t>Users</a:t>
            </a:r>
            <a:r>
              <a:rPr lang="ja-JP" altLang="en-US" sz="1600" b="1">
                <a:solidFill>
                  <a:srgbClr val="020644"/>
                </a:solidFill>
                <a:latin typeface="+mn-ea"/>
                <a:cs typeface="メイリオ" pitchFamily="50" charset="-128"/>
              </a:rPr>
              <a:t> </a:t>
            </a:r>
            <a:r>
              <a:rPr lang="en-US" altLang="ja-JP" sz="1600" b="1">
                <a:solidFill>
                  <a:srgbClr val="020644"/>
                </a:solidFill>
                <a:latin typeface="+mn-ea"/>
                <a:cs typeface="メイリオ" pitchFamily="50" charset="-128"/>
              </a:rPr>
              <a:t>Community</a:t>
            </a:r>
            <a:r>
              <a:rPr lang="ja-JP" altLang="en-US" sz="1600" b="1">
                <a:solidFill>
                  <a:srgbClr val="020644"/>
                </a:solidFill>
                <a:latin typeface="+mn-ea"/>
                <a:cs typeface="メイリオ" pitchFamily="50" charset="-128"/>
              </a:rPr>
              <a:t>）</a:t>
            </a:r>
            <a:endParaRPr kumimoji="0" lang="ja-JP" altLang="en-US" sz="1600" b="1" kern="0">
              <a:solidFill>
                <a:srgbClr val="020644"/>
              </a:solidFill>
              <a:latin typeface="+mn-ea"/>
              <a:cs typeface="メイリオ" pitchFamily="50" charset="-128"/>
            </a:endParaRPr>
          </a:p>
        </p:txBody>
      </p:sp>
      <p:grpSp>
        <p:nvGrpSpPr>
          <p:cNvPr id="21" name="グループ化 20">
            <a:extLst>
              <a:ext uri="{FF2B5EF4-FFF2-40B4-BE49-F238E27FC236}">
                <a16:creationId xmlns:a16="http://schemas.microsoft.com/office/drawing/2014/main" id="{E3379E8C-DBCD-F98C-E3CA-A997FF12DB52}"/>
              </a:ext>
            </a:extLst>
          </p:cNvPr>
          <p:cNvGrpSpPr/>
          <p:nvPr/>
        </p:nvGrpSpPr>
        <p:grpSpPr>
          <a:xfrm>
            <a:off x="1115616" y="2859782"/>
            <a:ext cx="303468" cy="232420"/>
            <a:chOff x="3338513" y="649288"/>
            <a:chExt cx="381000" cy="381000"/>
          </a:xfrm>
          <a:solidFill>
            <a:srgbClr val="070B4C"/>
          </a:solidFill>
        </p:grpSpPr>
        <p:sp>
          <p:nvSpPr>
            <p:cNvPr id="22" name="Freeform 123">
              <a:extLst>
                <a:ext uri="{FF2B5EF4-FFF2-40B4-BE49-F238E27FC236}">
                  <a16:creationId xmlns:a16="http://schemas.microsoft.com/office/drawing/2014/main" id="{C2838901-819B-83AE-872F-290CAAB93F32}"/>
                </a:ext>
              </a:extLst>
            </p:cNvPr>
            <p:cNvSpPr>
              <a:spLocks/>
            </p:cNvSpPr>
            <p:nvPr/>
          </p:nvSpPr>
          <p:spPr bwMode="auto">
            <a:xfrm>
              <a:off x="3363913" y="6492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sz="1400">
                <a:solidFill>
                  <a:srgbClr val="070B4C"/>
                </a:solidFill>
              </a:endParaRPr>
            </a:p>
          </p:txBody>
        </p:sp>
        <p:sp>
          <p:nvSpPr>
            <p:cNvPr id="23" name="Freeform 124">
              <a:extLst>
                <a:ext uri="{FF2B5EF4-FFF2-40B4-BE49-F238E27FC236}">
                  <a16:creationId xmlns:a16="http://schemas.microsoft.com/office/drawing/2014/main" id="{9883F556-455A-18F6-E19D-33A9F92553E0}"/>
                </a:ext>
              </a:extLst>
            </p:cNvPr>
            <p:cNvSpPr>
              <a:spLocks/>
            </p:cNvSpPr>
            <p:nvPr/>
          </p:nvSpPr>
          <p:spPr bwMode="auto">
            <a:xfrm>
              <a:off x="3630613" y="649288"/>
              <a:ext cx="63500" cy="76200"/>
            </a:xfrm>
            <a:custGeom>
              <a:avLst/>
              <a:gdLst/>
              <a:ahLst/>
              <a:cxnLst>
                <a:cxn ang="0">
                  <a:pos x="34" y="34"/>
                </a:cxn>
                <a:cxn ang="0">
                  <a:pos x="34" y="34"/>
                </a:cxn>
                <a:cxn ang="0">
                  <a:pos x="32" y="40"/>
                </a:cxn>
                <a:cxn ang="0">
                  <a:pos x="30" y="44"/>
                </a:cxn>
                <a:cxn ang="0">
                  <a:pos x="24" y="46"/>
                </a:cxn>
                <a:cxn ang="0">
                  <a:pos x="20" y="48"/>
                </a:cxn>
                <a:cxn ang="0">
                  <a:pos x="20" y="48"/>
                </a:cxn>
                <a:cxn ang="0">
                  <a:pos x="16" y="46"/>
                </a:cxn>
                <a:cxn ang="0">
                  <a:pos x="10" y="44"/>
                </a:cxn>
                <a:cxn ang="0">
                  <a:pos x="8" y="40"/>
                </a:cxn>
                <a:cxn ang="0">
                  <a:pos x="6" y="34"/>
                </a:cxn>
                <a:cxn ang="0">
                  <a:pos x="6" y="34"/>
                </a:cxn>
                <a:cxn ang="0">
                  <a:pos x="2" y="32"/>
                </a:cxn>
                <a:cxn ang="0">
                  <a:pos x="0" y="28"/>
                </a:cxn>
                <a:cxn ang="0">
                  <a:pos x="0" y="28"/>
                </a:cxn>
                <a:cxn ang="0">
                  <a:pos x="2" y="24"/>
                </a:cxn>
                <a:cxn ang="0">
                  <a:pos x="4" y="22"/>
                </a:cxn>
                <a:cxn ang="0">
                  <a:pos x="4" y="14"/>
                </a:cxn>
                <a:cxn ang="0">
                  <a:pos x="4" y="14"/>
                </a:cxn>
                <a:cxn ang="0">
                  <a:pos x="4" y="8"/>
                </a:cxn>
                <a:cxn ang="0">
                  <a:pos x="8" y="4"/>
                </a:cxn>
                <a:cxn ang="0">
                  <a:pos x="12" y="2"/>
                </a:cxn>
                <a:cxn ang="0">
                  <a:pos x="20" y="0"/>
                </a:cxn>
                <a:cxn ang="0">
                  <a:pos x="20" y="0"/>
                </a:cxn>
                <a:cxn ang="0">
                  <a:pos x="28" y="2"/>
                </a:cxn>
                <a:cxn ang="0">
                  <a:pos x="32" y="4"/>
                </a:cxn>
                <a:cxn ang="0">
                  <a:pos x="36" y="8"/>
                </a:cxn>
                <a:cxn ang="0">
                  <a:pos x="36" y="14"/>
                </a:cxn>
                <a:cxn ang="0">
                  <a:pos x="36" y="22"/>
                </a:cxn>
                <a:cxn ang="0">
                  <a:pos x="36" y="22"/>
                </a:cxn>
                <a:cxn ang="0">
                  <a:pos x="38" y="24"/>
                </a:cxn>
                <a:cxn ang="0">
                  <a:pos x="40" y="28"/>
                </a:cxn>
                <a:cxn ang="0">
                  <a:pos x="40" y="28"/>
                </a:cxn>
                <a:cxn ang="0">
                  <a:pos x="38" y="32"/>
                </a:cxn>
                <a:cxn ang="0">
                  <a:pos x="34" y="34"/>
                </a:cxn>
                <a:cxn ang="0">
                  <a:pos x="34" y="34"/>
                </a:cxn>
              </a:cxnLst>
              <a:rect l="0" t="0" r="r" b="b"/>
              <a:pathLst>
                <a:path w="40" h="48">
                  <a:moveTo>
                    <a:pt x="34" y="34"/>
                  </a:moveTo>
                  <a:lnTo>
                    <a:pt x="34" y="34"/>
                  </a:lnTo>
                  <a:lnTo>
                    <a:pt x="32" y="40"/>
                  </a:lnTo>
                  <a:lnTo>
                    <a:pt x="30" y="44"/>
                  </a:lnTo>
                  <a:lnTo>
                    <a:pt x="24" y="46"/>
                  </a:lnTo>
                  <a:lnTo>
                    <a:pt x="20" y="48"/>
                  </a:lnTo>
                  <a:lnTo>
                    <a:pt x="20" y="48"/>
                  </a:lnTo>
                  <a:lnTo>
                    <a:pt x="16" y="46"/>
                  </a:lnTo>
                  <a:lnTo>
                    <a:pt x="10" y="44"/>
                  </a:lnTo>
                  <a:lnTo>
                    <a:pt x="8" y="40"/>
                  </a:lnTo>
                  <a:lnTo>
                    <a:pt x="6" y="34"/>
                  </a:lnTo>
                  <a:lnTo>
                    <a:pt x="6" y="34"/>
                  </a:lnTo>
                  <a:lnTo>
                    <a:pt x="2" y="32"/>
                  </a:lnTo>
                  <a:lnTo>
                    <a:pt x="0" y="28"/>
                  </a:lnTo>
                  <a:lnTo>
                    <a:pt x="0" y="28"/>
                  </a:lnTo>
                  <a:lnTo>
                    <a:pt x="2" y="24"/>
                  </a:lnTo>
                  <a:lnTo>
                    <a:pt x="4" y="22"/>
                  </a:lnTo>
                  <a:lnTo>
                    <a:pt x="4" y="14"/>
                  </a:lnTo>
                  <a:lnTo>
                    <a:pt x="4" y="14"/>
                  </a:lnTo>
                  <a:lnTo>
                    <a:pt x="4" y="8"/>
                  </a:lnTo>
                  <a:lnTo>
                    <a:pt x="8" y="4"/>
                  </a:lnTo>
                  <a:lnTo>
                    <a:pt x="12" y="2"/>
                  </a:lnTo>
                  <a:lnTo>
                    <a:pt x="20" y="0"/>
                  </a:lnTo>
                  <a:lnTo>
                    <a:pt x="20" y="0"/>
                  </a:lnTo>
                  <a:lnTo>
                    <a:pt x="28" y="2"/>
                  </a:lnTo>
                  <a:lnTo>
                    <a:pt x="32" y="4"/>
                  </a:lnTo>
                  <a:lnTo>
                    <a:pt x="36" y="8"/>
                  </a:lnTo>
                  <a:lnTo>
                    <a:pt x="36" y="14"/>
                  </a:lnTo>
                  <a:lnTo>
                    <a:pt x="36" y="22"/>
                  </a:lnTo>
                  <a:lnTo>
                    <a:pt x="36" y="22"/>
                  </a:lnTo>
                  <a:lnTo>
                    <a:pt x="38" y="24"/>
                  </a:lnTo>
                  <a:lnTo>
                    <a:pt x="40" y="28"/>
                  </a:lnTo>
                  <a:lnTo>
                    <a:pt x="40" y="28"/>
                  </a:lnTo>
                  <a:lnTo>
                    <a:pt x="38" y="32"/>
                  </a:lnTo>
                  <a:lnTo>
                    <a:pt x="34" y="34"/>
                  </a:lnTo>
                  <a:lnTo>
                    <a:pt x="34"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sz="1400">
                <a:solidFill>
                  <a:srgbClr val="070B4C"/>
                </a:solidFill>
              </a:endParaRPr>
            </a:p>
          </p:txBody>
        </p:sp>
        <p:sp>
          <p:nvSpPr>
            <p:cNvPr id="24" name="Freeform 125">
              <a:extLst>
                <a:ext uri="{FF2B5EF4-FFF2-40B4-BE49-F238E27FC236}">
                  <a16:creationId xmlns:a16="http://schemas.microsoft.com/office/drawing/2014/main" id="{882DF1FE-AE05-50C9-8AEC-DB94DD757FF8}"/>
                </a:ext>
              </a:extLst>
            </p:cNvPr>
            <p:cNvSpPr>
              <a:spLocks/>
            </p:cNvSpPr>
            <p:nvPr/>
          </p:nvSpPr>
          <p:spPr bwMode="auto">
            <a:xfrm>
              <a:off x="3338513" y="728663"/>
              <a:ext cx="381000" cy="301625"/>
            </a:xfrm>
            <a:custGeom>
              <a:avLst/>
              <a:gdLst/>
              <a:ahLst/>
              <a:cxnLst>
                <a:cxn ang="0">
                  <a:pos x="230" y="2"/>
                </a:cxn>
                <a:cxn ang="0">
                  <a:pos x="230" y="2"/>
                </a:cxn>
                <a:cxn ang="0">
                  <a:pos x="218" y="0"/>
                </a:cxn>
                <a:cxn ang="0">
                  <a:pos x="204" y="18"/>
                </a:cxn>
                <a:cxn ang="0">
                  <a:pos x="190" y="0"/>
                </a:cxn>
                <a:cxn ang="0">
                  <a:pos x="190" y="0"/>
                </a:cxn>
                <a:cxn ang="0">
                  <a:pos x="180" y="2"/>
                </a:cxn>
                <a:cxn ang="0">
                  <a:pos x="120" y="58"/>
                </a:cxn>
                <a:cxn ang="0">
                  <a:pos x="60" y="2"/>
                </a:cxn>
                <a:cxn ang="0">
                  <a:pos x="60"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 ang="0">
                  <a:pos x="12" y="190"/>
                </a:cxn>
                <a:cxn ang="0">
                  <a:pos x="60" y="190"/>
                </a:cxn>
                <a:cxn ang="0">
                  <a:pos x="60" y="94"/>
                </a:cxn>
                <a:cxn ang="0">
                  <a:pos x="60" y="86"/>
                </a:cxn>
                <a:cxn ang="0">
                  <a:pos x="60" y="26"/>
                </a:cxn>
                <a:cxn ang="0">
                  <a:pos x="120" y="82"/>
                </a:cxn>
                <a:cxn ang="0">
                  <a:pos x="180" y="26"/>
                </a:cxn>
                <a:cxn ang="0">
                  <a:pos x="180" y="86"/>
                </a:cxn>
                <a:cxn ang="0">
                  <a:pos x="180" y="94"/>
                </a:cxn>
                <a:cxn ang="0">
                  <a:pos x="180" y="190"/>
                </a:cxn>
                <a:cxn ang="0">
                  <a:pos x="228" y="190"/>
                </a:cxn>
                <a:cxn ang="0">
                  <a:pos x="228" y="86"/>
                </a:cxn>
                <a:cxn ang="0">
                  <a:pos x="240" y="86"/>
                </a:cxn>
                <a:cxn ang="0">
                  <a:pos x="240" y="22"/>
                </a:cxn>
                <a:cxn ang="0">
                  <a:pos x="240" y="20"/>
                </a:cxn>
                <a:cxn ang="0">
                  <a:pos x="240" y="12"/>
                </a:cxn>
                <a:cxn ang="0">
                  <a:pos x="240" y="12"/>
                </a:cxn>
                <a:cxn ang="0">
                  <a:pos x="240" y="8"/>
                </a:cxn>
                <a:cxn ang="0">
                  <a:pos x="236" y="6"/>
                </a:cxn>
                <a:cxn ang="0">
                  <a:pos x="230" y="2"/>
                </a:cxn>
                <a:cxn ang="0">
                  <a:pos x="230" y="2"/>
                </a:cxn>
              </a:cxnLst>
              <a:rect l="0" t="0" r="r" b="b"/>
              <a:pathLst>
                <a:path w="240" h="190">
                  <a:moveTo>
                    <a:pt x="230" y="2"/>
                  </a:moveTo>
                  <a:lnTo>
                    <a:pt x="230" y="2"/>
                  </a:lnTo>
                  <a:lnTo>
                    <a:pt x="218" y="0"/>
                  </a:lnTo>
                  <a:lnTo>
                    <a:pt x="204" y="18"/>
                  </a:lnTo>
                  <a:lnTo>
                    <a:pt x="190" y="0"/>
                  </a:lnTo>
                  <a:lnTo>
                    <a:pt x="190" y="0"/>
                  </a:lnTo>
                  <a:lnTo>
                    <a:pt x="180" y="2"/>
                  </a:lnTo>
                  <a:lnTo>
                    <a:pt x="120" y="58"/>
                  </a:lnTo>
                  <a:lnTo>
                    <a:pt x="60" y="2"/>
                  </a:lnTo>
                  <a:lnTo>
                    <a:pt x="60"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lnTo>
                    <a:pt x="12" y="190"/>
                  </a:lnTo>
                  <a:lnTo>
                    <a:pt x="60" y="190"/>
                  </a:lnTo>
                  <a:lnTo>
                    <a:pt x="60" y="94"/>
                  </a:lnTo>
                  <a:lnTo>
                    <a:pt x="60" y="86"/>
                  </a:lnTo>
                  <a:lnTo>
                    <a:pt x="60" y="26"/>
                  </a:lnTo>
                  <a:lnTo>
                    <a:pt x="120" y="82"/>
                  </a:lnTo>
                  <a:lnTo>
                    <a:pt x="180" y="26"/>
                  </a:lnTo>
                  <a:lnTo>
                    <a:pt x="180" y="86"/>
                  </a:lnTo>
                  <a:lnTo>
                    <a:pt x="180" y="94"/>
                  </a:lnTo>
                  <a:lnTo>
                    <a:pt x="180" y="190"/>
                  </a:lnTo>
                  <a:lnTo>
                    <a:pt x="228" y="190"/>
                  </a:lnTo>
                  <a:lnTo>
                    <a:pt x="228" y="86"/>
                  </a:lnTo>
                  <a:lnTo>
                    <a:pt x="240" y="86"/>
                  </a:lnTo>
                  <a:lnTo>
                    <a:pt x="240" y="22"/>
                  </a:lnTo>
                  <a:lnTo>
                    <a:pt x="240" y="20"/>
                  </a:lnTo>
                  <a:lnTo>
                    <a:pt x="240" y="12"/>
                  </a:lnTo>
                  <a:lnTo>
                    <a:pt x="240" y="12"/>
                  </a:lnTo>
                  <a:lnTo>
                    <a:pt x="240" y="8"/>
                  </a:lnTo>
                  <a:lnTo>
                    <a:pt x="236" y="6"/>
                  </a:lnTo>
                  <a:lnTo>
                    <a:pt x="230" y="2"/>
                  </a:lnTo>
                  <a:lnTo>
                    <a:pt x="230"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sz="1400">
                <a:solidFill>
                  <a:srgbClr val="070B4C"/>
                </a:solidFill>
              </a:endParaRPr>
            </a:p>
          </p:txBody>
        </p:sp>
      </p:grpSp>
      <p:sp>
        <p:nvSpPr>
          <p:cNvPr id="25" name="テキスト ボックス 24">
            <a:extLst>
              <a:ext uri="{FF2B5EF4-FFF2-40B4-BE49-F238E27FC236}">
                <a16:creationId xmlns:a16="http://schemas.microsoft.com/office/drawing/2014/main" id="{56CDDE35-E78F-260B-EE9C-8C4A309512FB}"/>
              </a:ext>
            </a:extLst>
          </p:cNvPr>
          <p:cNvSpPr txBox="1"/>
          <p:nvPr/>
        </p:nvSpPr>
        <p:spPr>
          <a:xfrm>
            <a:off x="1387748" y="2861969"/>
            <a:ext cx="1388688" cy="338554"/>
          </a:xfrm>
          <a:prstGeom prst="rect">
            <a:avLst/>
          </a:prstGeom>
          <a:noFill/>
        </p:spPr>
        <p:txBody>
          <a:bodyPr wrap="square" rtlCol="0">
            <a:spAutoFit/>
          </a:bodyPr>
          <a:lstStyle>
            <a:defPPr>
              <a:defRPr lang="ja-JP"/>
            </a:defPPr>
            <a:lvl1pPr marR="0" lvl="0" indent="0" fontAlgn="auto">
              <a:lnSpc>
                <a:spcPct val="100000"/>
              </a:lnSpc>
              <a:spcBef>
                <a:spcPts val="0"/>
              </a:spcBef>
              <a:spcAft>
                <a:spcPts val="0"/>
              </a:spcAft>
              <a:buClrTx/>
              <a:buSzTx/>
              <a:buFontTx/>
              <a:buNone/>
              <a:tabLst/>
              <a:defRPr sz="1400" b="1" i="0" u="sng" strike="noStrike" cap="none" spc="0" normalizeH="0" baseline="0">
                <a:ln>
                  <a:noFill/>
                </a:ln>
                <a:solidFill>
                  <a:srgbClr val="008CCF"/>
                </a:solidFill>
                <a:effectLst/>
                <a:uLnTx/>
                <a:uFillTx/>
                <a:latin typeface="メイリオ"/>
                <a:ea typeface="メイリオ"/>
              </a:defRPr>
            </a:lvl1pPr>
          </a:lstStyle>
          <a:p>
            <a:r>
              <a:rPr lang="ja-JP" altLang="en-US" sz="1600">
                <a:solidFill>
                  <a:srgbClr val="070B4C"/>
                </a:solidFill>
              </a:rPr>
              <a:t>会員特典</a:t>
            </a:r>
          </a:p>
        </p:txBody>
      </p:sp>
      <p:sp>
        <p:nvSpPr>
          <p:cNvPr id="27" name="角丸四角形 2">
            <a:extLst>
              <a:ext uri="{FF2B5EF4-FFF2-40B4-BE49-F238E27FC236}">
                <a16:creationId xmlns:a16="http://schemas.microsoft.com/office/drawing/2014/main" id="{A65FE167-15BF-01AB-6EE4-19D3774AEBC7}"/>
              </a:ext>
            </a:extLst>
          </p:cNvPr>
          <p:cNvSpPr/>
          <p:nvPr/>
        </p:nvSpPr>
        <p:spPr>
          <a:xfrm>
            <a:off x="1007604" y="951570"/>
            <a:ext cx="2031326" cy="1824602"/>
          </a:xfrm>
          <a:prstGeom prst="roundRect">
            <a:avLst/>
          </a:prstGeom>
          <a:solidFill>
            <a:srgbClr val="C2EBFF"/>
          </a:solidFill>
          <a:ln w="38100">
            <a:solidFill>
              <a:srgbClr val="070B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00"/>
          </a:p>
        </p:txBody>
      </p:sp>
      <p:sp>
        <p:nvSpPr>
          <p:cNvPr id="28" name="角丸四角形 8">
            <a:extLst>
              <a:ext uri="{FF2B5EF4-FFF2-40B4-BE49-F238E27FC236}">
                <a16:creationId xmlns:a16="http://schemas.microsoft.com/office/drawing/2014/main" id="{714B5D4D-C0DC-7E18-F603-E37C0881B18B}"/>
              </a:ext>
            </a:extLst>
          </p:cNvPr>
          <p:cNvSpPr/>
          <p:nvPr/>
        </p:nvSpPr>
        <p:spPr>
          <a:xfrm>
            <a:off x="3527884" y="963172"/>
            <a:ext cx="2031326" cy="1824602"/>
          </a:xfrm>
          <a:prstGeom prst="roundRect">
            <a:avLst/>
          </a:prstGeom>
          <a:solidFill>
            <a:srgbClr val="C2EBFF"/>
          </a:solidFill>
          <a:ln w="38100">
            <a:solidFill>
              <a:srgbClr val="070B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00"/>
          </a:p>
        </p:txBody>
      </p:sp>
      <p:sp>
        <p:nvSpPr>
          <p:cNvPr id="29" name="角丸四角形 9">
            <a:extLst>
              <a:ext uri="{FF2B5EF4-FFF2-40B4-BE49-F238E27FC236}">
                <a16:creationId xmlns:a16="http://schemas.microsoft.com/office/drawing/2014/main" id="{E02CC222-F94B-FF80-16B5-C37D99F9C1E1}"/>
              </a:ext>
            </a:extLst>
          </p:cNvPr>
          <p:cNvSpPr/>
          <p:nvPr/>
        </p:nvSpPr>
        <p:spPr>
          <a:xfrm>
            <a:off x="6105070" y="963172"/>
            <a:ext cx="2031326" cy="1824602"/>
          </a:xfrm>
          <a:prstGeom prst="roundRect">
            <a:avLst/>
          </a:prstGeom>
          <a:solidFill>
            <a:srgbClr val="C2EBFF"/>
          </a:solidFill>
          <a:ln w="38100">
            <a:solidFill>
              <a:srgbClr val="070B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00"/>
          </a:p>
        </p:txBody>
      </p:sp>
      <p:sp>
        <p:nvSpPr>
          <p:cNvPr id="30" name="正方形/長方形 29">
            <a:extLst>
              <a:ext uri="{FF2B5EF4-FFF2-40B4-BE49-F238E27FC236}">
                <a16:creationId xmlns:a16="http://schemas.microsoft.com/office/drawing/2014/main" id="{A5EDC45E-EB49-04AA-0781-0C40784DA0E5}"/>
              </a:ext>
            </a:extLst>
          </p:cNvPr>
          <p:cNvSpPr/>
          <p:nvPr/>
        </p:nvSpPr>
        <p:spPr>
          <a:xfrm>
            <a:off x="1067533" y="2134322"/>
            <a:ext cx="1872208" cy="523220"/>
          </a:xfrm>
          <a:prstGeom prst="rect">
            <a:avLst/>
          </a:prstGeom>
        </p:spPr>
        <p:txBody>
          <a:bodyPr wrap="square">
            <a:spAutoFit/>
          </a:bodyPr>
          <a:lstStyle/>
          <a:p>
            <a:r>
              <a:rPr lang="ja-JP" altLang="en-US" sz="1400" b="1">
                <a:solidFill>
                  <a:srgbClr val="020644"/>
                </a:solidFill>
              </a:rPr>
              <a:t>多くの方々に</a:t>
            </a:r>
            <a:endParaRPr lang="en-US" altLang="ja-JP" sz="1400" b="1">
              <a:solidFill>
                <a:srgbClr val="020644"/>
              </a:solidFill>
            </a:endParaRPr>
          </a:p>
          <a:p>
            <a:r>
              <a:rPr lang="ja-JP" altLang="en-US" sz="1400" b="1">
                <a:solidFill>
                  <a:srgbClr val="020644"/>
                </a:solidFill>
              </a:rPr>
              <a:t>参加していただく</a:t>
            </a:r>
          </a:p>
        </p:txBody>
      </p:sp>
      <p:pic>
        <p:nvPicPr>
          <p:cNvPr id="31" name="図 30">
            <a:extLst>
              <a:ext uri="{FF2B5EF4-FFF2-40B4-BE49-F238E27FC236}">
                <a16:creationId xmlns:a16="http://schemas.microsoft.com/office/drawing/2014/main" id="{F076C029-01AA-809A-ED38-2E82743C2A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09425" y="1124484"/>
            <a:ext cx="1345484" cy="957616"/>
          </a:xfrm>
          <a:prstGeom prst="rect">
            <a:avLst/>
          </a:prstGeom>
        </p:spPr>
      </p:pic>
      <p:pic>
        <p:nvPicPr>
          <p:cNvPr id="32" name="図 31">
            <a:extLst>
              <a:ext uri="{FF2B5EF4-FFF2-40B4-BE49-F238E27FC236}">
                <a16:creationId xmlns:a16="http://schemas.microsoft.com/office/drawing/2014/main" id="{9D8AF2A6-5CA9-9CAB-BAF5-3A561E4DE5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6665" y="1116927"/>
            <a:ext cx="1333202" cy="986916"/>
          </a:xfrm>
          <a:prstGeom prst="rect">
            <a:avLst/>
          </a:prstGeom>
        </p:spPr>
      </p:pic>
      <p:sp>
        <p:nvSpPr>
          <p:cNvPr id="33" name="正方形/長方形 32">
            <a:extLst>
              <a:ext uri="{FF2B5EF4-FFF2-40B4-BE49-F238E27FC236}">
                <a16:creationId xmlns:a16="http://schemas.microsoft.com/office/drawing/2014/main" id="{6A336C95-5901-0CDB-1FC9-DC25FECD63A8}"/>
              </a:ext>
            </a:extLst>
          </p:cNvPr>
          <p:cNvSpPr/>
          <p:nvPr/>
        </p:nvSpPr>
        <p:spPr>
          <a:xfrm>
            <a:off x="3550165" y="2145924"/>
            <a:ext cx="2009045" cy="523220"/>
          </a:xfrm>
          <a:prstGeom prst="rect">
            <a:avLst/>
          </a:prstGeom>
        </p:spPr>
        <p:txBody>
          <a:bodyPr wrap="square">
            <a:spAutoFit/>
          </a:bodyPr>
          <a:lstStyle/>
          <a:p>
            <a:r>
              <a:rPr lang="ja-JP" altLang="en-US" sz="1400" b="1">
                <a:solidFill>
                  <a:srgbClr val="020644"/>
                </a:solidFill>
              </a:rPr>
              <a:t>ユーザ様同士の</a:t>
            </a:r>
            <a:endParaRPr lang="en-US" altLang="ja-JP" sz="1400" b="1">
              <a:solidFill>
                <a:srgbClr val="020644"/>
              </a:solidFill>
            </a:endParaRPr>
          </a:p>
          <a:p>
            <a:r>
              <a:rPr lang="ja-JP" altLang="en-US" sz="1400" b="1">
                <a:solidFill>
                  <a:srgbClr val="020644"/>
                </a:solidFill>
              </a:rPr>
              <a:t>情報交換や交流を促進</a:t>
            </a:r>
          </a:p>
        </p:txBody>
      </p:sp>
      <p:pic>
        <p:nvPicPr>
          <p:cNvPr id="34" name="図 33">
            <a:extLst>
              <a:ext uri="{FF2B5EF4-FFF2-40B4-BE49-F238E27FC236}">
                <a16:creationId xmlns:a16="http://schemas.microsoft.com/office/drawing/2014/main" id="{1947E8E5-9E7E-2371-372F-46F1A01AC7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5920" y="1128529"/>
            <a:ext cx="1289626" cy="986916"/>
          </a:xfrm>
          <a:prstGeom prst="rect">
            <a:avLst/>
          </a:prstGeom>
        </p:spPr>
      </p:pic>
      <p:sp>
        <p:nvSpPr>
          <p:cNvPr id="36" name="正方形/長方形 35">
            <a:extLst>
              <a:ext uri="{FF2B5EF4-FFF2-40B4-BE49-F238E27FC236}">
                <a16:creationId xmlns:a16="http://schemas.microsoft.com/office/drawing/2014/main" id="{4DF6EF21-F424-F9E3-B712-37A20CC22D17}"/>
              </a:ext>
            </a:extLst>
          </p:cNvPr>
          <p:cNvSpPr/>
          <p:nvPr/>
        </p:nvSpPr>
        <p:spPr>
          <a:xfrm>
            <a:off x="6118134" y="2145924"/>
            <a:ext cx="2010711" cy="523220"/>
          </a:xfrm>
          <a:prstGeom prst="rect">
            <a:avLst/>
          </a:prstGeom>
        </p:spPr>
        <p:txBody>
          <a:bodyPr wrap="square">
            <a:spAutoFit/>
          </a:bodyPr>
          <a:lstStyle/>
          <a:p>
            <a:r>
              <a:rPr lang="ja-JP" altLang="en-US" sz="1400" b="1">
                <a:solidFill>
                  <a:srgbClr val="020644"/>
                </a:solidFill>
              </a:rPr>
              <a:t>ユーザ様に寄り添った、製品開発</a:t>
            </a:r>
          </a:p>
        </p:txBody>
      </p:sp>
      <p:pic>
        <p:nvPicPr>
          <p:cNvPr id="37" name="図 36" descr="テキスト&#10;&#10;自動的に生成された説明">
            <a:hlinkClick r:id="rId5"/>
            <a:extLst>
              <a:ext uri="{FF2B5EF4-FFF2-40B4-BE49-F238E27FC236}">
                <a16:creationId xmlns:a16="http://schemas.microsoft.com/office/drawing/2014/main" id="{CF76092E-592B-D3A0-7EA1-4D09B8CC6EB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67744" y="3867894"/>
            <a:ext cx="4802643" cy="1146388"/>
          </a:xfrm>
          <a:prstGeom prst="rect">
            <a:avLst/>
          </a:prstGeom>
        </p:spPr>
      </p:pic>
      <p:sp>
        <p:nvSpPr>
          <p:cNvPr id="38" name="テキスト ボックス 37">
            <a:extLst>
              <a:ext uri="{FF2B5EF4-FFF2-40B4-BE49-F238E27FC236}">
                <a16:creationId xmlns:a16="http://schemas.microsoft.com/office/drawing/2014/main" id="{191FF022-671A-91FF-E8ED-13B72879EE9D}"/>
              </a:ext>
            </a:extLst>
          </p:cNvPr>
          <p:cNvSpPr txBox="1"/>
          <p:nvPr/>
        </p:nvSpPr>
        <p:spPr>
          <a:xfrm>
            <a:off x="2699792" y="2796991"/>
            <a:ext cx="5303465" cy="1034899"/>
          </a:xfrm>
          <a:prstGeom prst="rect">
            <a:avLst/>
          </a:prstGeom>
          <a:noFill/>
        </p:spPr>
        <p:txBody>
          <a:bodyPr wrap="square" rtlCol="0">
            <a:spAutoFit/>
          </a:bodyPr>
          <a:lstStyle/>
          <a:p>
            <a:pPr>
              <a:lnSpc>
                <a:spcPct val="150000"/>
              </a:lnSpc>
              <a:defRPr/>
            </a:pPr>
            <a:r>
              <a:rPr kumimoji="1" lang="ja-JP" altLang="en-US" sz="1400" b="1" i="0" u="none" strike="noStrike" kern="1200" cap="none" spc="0" normalizeH="0" baseline="0" noProof="0">
                <a:ln>
                  <a:noFill/>
                </a:ln>
                <a:solidFill>
                  <a:srgbClr val="070B4C"/>
                </a:solidFill>
                <a:effectLst/>
                <a:uLnTx/>
                <a:uFillTx/>
                <a:latin typeface="メイリオ" panose="020B0604030504040204" pitchFamily="50" charset="-128"/>
                <a:ea typeface="メイリオ" panose="020B0604030504040204" pitchFamily="50" charset="-128"/>
                <a:cs typeface="+mn-cs"/>
              </a:rPr>
              <a:t>❶</a:t>
            </a:r>
            <a:r>
              <a:rPr lang="ja-JP" altLang="en-US" sz="1400" b="1">
                <a:solidFill>
                  <a:srgbClr val="070B4C"/>
                </a:solidFill>
                <a:latin typeface="メイリオ" panose="020B0604030504040204" pitchFamily="50" charset="-128"/>
                <a:ea typeface="メイリオ" panose="020B0604030504040204" pitchFamily="50" charset="-128"/>
              </a:rPr>
              <a:t>コミュニティサイト利用</a:t>
            </a:r>
            <a:r>
              <a:rPr lang="en-US" altLang="ja-JP" sz="1400" b="1">
                <a:solidFill>
                  <a:srgbClr val="070B4C"/>
                </a:solidFill>
                <a:latin typeface="メイリオ" panose="020B0604030504040204" pitchFamily="50" charset="-128"/>
                <a:ea typeface="メイリオ" panose="020B0604030504040204" pitchFamily="50" charset="-128"/>
              </a:rPr>
              <a:t>(</a:t>
            </a:r>
            <a:r>
              <a:rPr lang="ja-JP" altLang="en-US" sz="1400" b="1">
                <a:solidFill>
                  <a:srgbClr val="070B4C"/>
                </a:solidFill>
                <a:latin typeface="メイリオ" panose="020B0604030504040204" pitchFamily="50" charset="-128"/>
                <a:ea typeface="メイリオ" panose="020B0604030504040204" pitchFamily="50" charset="-128"/>
              </a:rPr>
              <a:t>無料</a:t>
            </a:r>
            <a:r>
              <a:rPr lang="en-US" altLang="ja-JP" sz="1400" b="1">
                <a:solidFill>
                  <a:srgbClr val="070B4C"/>
                </a:solidFill>
                <a:latin typeface="メイリオ" panose="020B0604030504040204" pitchFamily="50" charset="-128"/>
                <a:ea typeface="メイリオ" panose="020B0604030504040204" pitchFamily="50" charset="-128"/>
              </a:rPr>
              <a:t>)</a:t>
            </a:r>
            <a:r>
              <a:rPr lang="ja-JP" altLang="en-US" sz="1400" b="1">
                <a:solidFill>
                  <a:srgbClr val="070B4C"/>
                </a:solidFill>
                <a:latin typeface="メイリオ" panose="020B0604030504040204" pitchFamily="50" charset="-128"/>
                <a:ea typeface="メイリオ" panose="020B0604030504040204" pitchFamily="50" charset="-128"/>
              </a:rPr>
              <a:t>　</a:t>
            </a:r>
            <a:endParaRPr lang="en-US" altLang="ja-JP" sz="1400" b="1">
              <a:solidFill>
                <a:srgbClr val="070B4C"/>
              </a:solidFill>
              <a:latin typeface="メイリオ" panose="020B0604030504040204" pitchFamily="50" charset="-128"/>
              <a:ea typeface="メイリオ" panose="020B0604030504040204" pitchFamily="50" charset="-128"/>
            </a:endParaRPr>
          </a:p>
          <a:p>
            <a:pPr>
              <a:lnSpc>
                <a:spcPct val="150000"/>
              </a:lnSpc>
              <a:defRPr/>
            </a:pPr>
            <a:r>
              <a:rPr lang="ja-JP" altLang="en-US" sz="1400">
                <a:solidFill>
                  <a:srgbClr val="070B4C"/>
                </a:solidFill>
                <a:latin typeface="メイリオ" pitchFamily="50" charset="-128"/>
                <a:ea typeface="メイリオ" pitchFamily="50" charset="-128"/>
                <a:cs typeface="メイリオ" pitchFamily="50" charset="-128"/>
              </a:rPr>
              <a:t>❷</a:t>
            </a:r>
            <a:r>
              <a:rPr lang="ja-JP" altLang="en-US" sz="1400" b="1">
                <a:solidFill>
                  <a:srgbClr val="070B4C"/>
                </a:solidFill>
                <a:latin typeface="メイリオ" panose="020B0604030504040204" pitchFamily="50" charset="-128"/>
                <a:ea typeface="メイリオ" panose="020B0604030504040204" pitchFamily="50" charset="-128"/>
              </a:rPr>
              <a:t>製品説明会　</a:t>
            </a:r>
            <a:r>
              <a:rPr lang="ja-JP" altLang="en-US" sz="1400">
                <a:solidFill>
                  <a:srgbClr val="070B4C"/>
                </a:solidFill>
              </a:rPr>
              <a:t>❸ </a:t>
            </a:r>
            <a:r>
              <a:rPr lang="ja-JP" altLang="en-US" sz="1400" b="1">
                <a:solidFill>
                  <a:srgbClr val="070B4C"/>
                </a:solidFill>
                <a:latin typeface="メイリオ" panose="020B0604030504040204" pitchFamily="50" charset="-128"/>
                <a:ea typeface="メイリオ" panose="020B0604030504040204" pitchFamily="50" charset="-128"/>
              </a:rPr>
              <a:t>製品要望検討会　</a:t>
            </a:r>
            <a:r>
              <a:rPr lang="ja-JP" altLang="en-US" sz="1400" b="1">
                <a:solidFill>
                  <a:srgbClr val="070B4C"/>
                </a:solidFill>
                <a:latin typeface="メイリオ" panose="020B0604030504040204" pitchFamily="50" charset="-128"/>
                <a:ea typeface="メイリオ" panose="020B0604030504040204" pitchFamily="50" charset="-128"/>
                <a:cs typeface="メイリオ" pitchFamily="50" charset="-128"/>
              </a:rPr>
              <a:t>❹</a:t>
            </a:r>
            <a:r>
              <a:rPr lang="ja-JP" altLang="en-US" sz="1400" b="1">
                <a:solidFill>
                  <a:srgbClr val="070B4C"/>
                </a:solidFill>
                <a:latin typeface="メイリオ" panose="020B0604030504040204" pitchFamily="50" charset="-128"/>
                <a:ea typeface="メイリオ" panose="020B0604030504040204" pitchFamily="50" charset="-128"/>
              </a:rPr>
              <a:t>実務トレーニング</a:t>
            </a:r>
            <a:endParaRPr lang="en-US" altLang="ja-JP" sz="1400" b="1">
              <a:solidFill>
                <a:srgbClr val="070B4C"/>
              </a:solidFill>
              <a:latin typeface="メイリオ" panose="020B0604030504040204" pitchFamily="50" charset="-128"/>
              <a:ea typeface="メイリオ" panose="020B0604030504040204" pitchFamily="50" charset="-128"/>
            </a:endParaRPr>
          </a:p>
          <a:p>
            <a:pPr>
              <a:lnSpc>
                <a:spcPct val="150000"/>
              </a:lnSpc>
              <a:defRPr/>
            </a:pPr>
            <a:r>
              <a:rPr lang="ja-JP" altLang="en-US" sz="1400">
                <a:solidFill>
                  <a:srgbClr val="070B4C"/>
                </a:solidFill>
              </a:rPr>
              <a:t>❺</a:t>
            </a:r>
            <a:r>
              <a:rPr lang="ja-JP" altLang="en-US" sz="1400" b="1">
                <a:solidFill>
                  <a:srgbClr val="070B4C"/>
                </a:solidFill>
                <a:latin typeface="メイリオ" panose="020B0604030504040204" pitchFamily="50" charset="-128"/>
                <a:ea typeface="メイリオ" panose="020B0604030504040204" pitchFamily="50" charset="-128"/>
                <a:cs typeface="メイリオ" pitchFamily="50" charset="-128"/>
              </a:rPr>
              <a:t>お役立ちコンテンツ配信</a:t>
            </a:r>
            <a:r>
              <a:rPr lang="ja-JP" altLang="en-US" sz="1400" b="1">
                <a:solidFill>
                  <a:srgbClr val="070B4C"/>
                </a:solidFill>
                <a:latin typeface="メイリオ" panose="020B0604030504040204" pitchFamily="50" charset="-128"/>
                <a:ea typeface="メイリオ" panose="020B0604030504040204" pitchFamily="50" charset="-128"/>
              </a:rPr>
              <a:t>　❻</a:t>
            </a:r>
            <a:r>
              <a:rPr lang="ja-JP" altLang="en-US" sz="1400" b="1">
                <a:solidFill>
                  <a:srgbClr val="070B4C"/>
                </a:solidFill>
                <a:latin typeface="メイリオ" panose="020B0604030504040204" pitchFamily="50" charset="-128"/>
                <a:ea typeface="メイリオ" panose="020B0604030504040204" pitchFamily="50" charset="-128"/>
                <a:cs typeface="メイリオ" pitchFamily="50" charset="-128"/>
              </a:rPr>
              <a:t>オフラインイベント</a:t>
            </a:r>
            <a:r>
              <a:rPr lang="ja-JP" altLang="en-US" sz="1400" b="1">
                <a:solidFill>
                  <a:srgbClr val="070B4C"/>
                </a:solidFill>
                <a:latin typeface="メイリオ" panose="020B0604030504040204" pitchFamily="50" charset="-128"/>
                <a:ea typeface="メイリオ" panose="020B0604030504040204" pitchFamily="50" charset="-128"/>
              </a:rPr>
              <a:t>　　　   </a:t>
            </a:r>
            <a:endParaRPr lang="ja-JP" altLang="en-US" sz="1400">
              <a:solidFill>
                <a:srgbClr val="070B4C"/>
              </a:solidFill>
            </a:endParaRPr>
          </a:p>
        </p:txBody>
      </p:sp>
      <p:cxnSp>
        <p:nvCxnSpPr>
          <p:cNvPr id="39" name="直線コネクタ 38">
            <a:extLst>
              <a:ext uri="{FF2B5EF4-FFF2-40B4-BE49-F238E27FC236}">
                <a16:creationId xmlns:a16="http://schemas.microsoft.com/office/drawing/2014/main" id="{A08458B6-7C90-1280-6BE9-5E3DDA6B8722}"/>
              </a:ext>
            </a:extLst>
          </p:cNvPr>
          <p:cNvCxnSpPr/>
          <p:nvPr/>
        </p:nvCxnSpPr>
        <p:spPr>
          <a:xfrm>
            <a:off x="4046798" y="879562"/>
            <a:ext cx="180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3618BFC1-17E3-9D8A-92F0-074166507BBF}"/>
              </a:ext>
            </a:extLst>
          </p:cNvPr>
          <p:cNvCxnSpPr/>
          <p:nvPr/>
        </p:nvCxnSpPr>
        <p:spPr>
          <a:xfrm>
            <a:off x="4680032" y="879562"/>
            <a:ext cx="180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3055FE4D-7007-2EE4-4CD5-6688BBFA7457}"/>
              </a:ext>
            </a:extLst>
          </p:cNvPr>
          <p:cNvCxnSpPr/>
          <p:nvPr/>
        </p:nvCxnSpPr>
        <p:spPr>
          <a:xfrm>
            <a:off x="5537530" y="882342"/>
            <a:ext cx="180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D522B986-CAB8-B0E9-15F2-2E956D87FA2D}"/>
              </a:ext>
            </a:extLst>
          </p:cNvPr>
          <p:cNvCxnSpPr/>
          <p:nvPr/>
        </p:nvCxnSpPr>
        <p:spPr>
          <a:xfrm>
            <a:off x="6201705" y="879562"/>
            <a:ext cx="1800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9425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11</a:t>
            </a:fld>
            <a:endParaRPr kumimoji="1" lang="ja-JP" altLang="en-US"/>
          </a:p>
        </p:txBody>
      </p:sp>
      <p:sp>
        <p:nvSpPr>
          <p:cNvPr id="3" name="タイトル 2"/>
          <p:cNvSpPr>
            <a:spLocks noGrp="1"/>
          </p:cNvSpPr>
          <p:nvPr>
            <p:ph type="title"/>
          </p:nvPr>
        </p:nvSpPr>
        <p:spPr/>
        <p:txBody>
          <a:bodyPr/>
          <a:lstStyle/>
          <a:p>
            <a:r>
              <a:rPr lang="en-US" altLang="ja-JP" err="1"/>
              <a:t>SuperStream</a:t>
            </a:r>
            <a:r>
              <a:rPr lang="ja-JP" altLang="en-US"/>
              <a:t>からお客様への取り組み</a:t>
            </a:r>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5" name="テキスト プレースホルダー 2">
            <a:extLst>
              <a:ext uri="{FF2B5EF4-FFF2-40B4-BE49-F238E27FC236}">
                <a16:creationId xmlns:a16="http://schemas.microsoft.com/office/drawing/2014/main" id="{E5F632BD-A1A0-2283-D994-F28DF9BD9E55}"/>
              </a:ext>
            </a:extLst>
          </p:cNvPr>
          <p:cNvSpPr txBox="1">
            <a:spLocks/>
          </p:cNvSpPr>
          <p:nvPr/>
        </p:nvSpPr>
        <p:spPr>
          <a:xfrm>
            <a:off x="432476" y="915566"/>
            <a:ext cx="8424000" cy="367318"/>
          </a:xfrm>
          <a:prstGeom prst="rect">
            <a:avLst/>
          </a:prstGeom>
        </p:spPr>
        <p:txBody>
          <a:bodyPr/>
          <a:lstStyle>
            <a:lvl1pPr marL="342892" indent="-342892" algn="l" defTabSz="914378"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31" indent="-285743" algn="l" defTabSz="914378"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2972" indent="-228594" algn="l" defTabSz="914378"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160" indent="-228594" algn="l" defTabSz="91437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348" indent="-228594" algn="l" defTabSz="91437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r>
              <a:rPr lang="ja-JP" altLang="en-US"/>
              <a:t>　</a:t>
            </a:r>
          </a:p>
        </p:txBody>
      </p:sp>
      <p:sp>
        <p:nvSpPr>
          <p:cNvPr id="7" name="AutoShape 7">
            <a:extLst>
              <a:ext uri="{FF2B5EF4-FFF2-40B4-BE49-F238E27FC236}">
                <a16:creationId xmlns:a16="http://schemas.microsoft.com/office/drawing/2014/main" id="{B8F2817E-E69A-C4F1-AB93-54D9579DB907}"/>
              </a:ext>
            </a:extLst>
          </p:cNvPr>
          <p:cNvSpPr>
            <a:spLocks noChangeArrowheads="1"/>
          </p:cNvSpPr>
          <p:nvPr/>
        </p:nvSpPr>
        <p:spPr bwMode="auto">
          <a:xfrm>
            <a:off x="418518" y="1102549"/>
            <a:ext cx="3865922" cy="452437"/>
          </a:xfrm>
          <a:prstGeom prst="roundRect">
            <a:avLst>
              <a:gd name="adj" fmla="val 5310"/>
            </a:avLst>
          </a:prstGeom>
          <a:solidFill>
            <a:srgbClr val="070B4C"/>
          </a:solidFill>
          <a:ln>
            <a:headEnd/>
            <a:tailEn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anchor="ctr"/>
          <a:lstStyle/>
          <a:p>
            <a:pPr>
              <a:buClr>
                <a:srgbClr val="F0AB00"/>
              </a:buClr>
              <a:buFont typeface="Wingdings" pitchFamily="2" charset="2"/>
              <a:buNone/>
            </a:pPr>
            <a:r>
              <a:rPr lang="ja-JP" altLang="en-US" sz="1600" b="1">
                <a:solidFill>
                  <a:schemeClr val="bg1"/>
                </a:solidFill>
                <a:latin typeface="メイリオ" pitchFamily="50" charset="-128"/>
                <a:ea typeface="メイリオ" pitchFamily="50" charset="-128"/>
                <a:cs typeface="Arial Unicode MS" pitchFamily="50" charset="-128"/>
              </a:rPr>
              <a:t>　　　コミュニティサイト利用</a:t>
            </a:r>
            <a:r>
              <a:rPr lang="en-US" altLang="ja-JP" sz="1600" b="1">
                <a:solidFill>
                  <a:schemeClr val="bg1"/>
                </a:solidFill>
                <a:latin typeface="メイリオ" pitchFamily="50" charset="-128"/>
                <a:ea typeface="メイリオ" pitchFamily="50" charset="-128"/>
                <a:cs typeface="Arial Unicode MS" pitchFamily="50" charset="-128"/>
              </a:rPr>
              <a:t>(</a:t>
            </a:r>
            <a:r>
              <a:rPr lang="ja-JP" altLang="en-US" sz="1600" b="1">
                <a:solidFill>
                  <a:schemeClr val="bg1"/>
                </a:solidFill>
                <a:latin typeface="メイリオ" pitchFamily="50" charset="-128"/>
                <a:ea typeface="メイリオ" pitchFamily="50" charset="-128"/>
                <a:cs typeface="Arial Unicode MS" pitchFamily="50" charset="-128"/>
              </a:rPr>
              <a:t>無料</a:t>
            </a:r>
            <a:r>
              <a:rPr lang="en-US" altLang="ja-JP" sz="1600" b="1">
                <a:solidFill>
                  <a:schemeClr val="bg1"/>
                </a:solidFill>
                <a:latin typeface="メイリオ" pitchFamily="50" charset="-128"/>
                <a:ea typeface="メイリオ" pitchFamily="50" charset="-128"/>
                <a:cs typeface="Arial Unicode MS" pitchFamily="50" charset="-128"/>
              </a:rPr>
              <a:t>)</a:t>
            </a:r>
            <a:endParaRPr lang="ja-JP" altLang="en-US" sz="1600" b="1">
              <a:solidFill>
                <a:schemeClr val="bg1"/>
              </a:solidFill>
              <a:latin typeface="メイリオ" pitchFamily="50" charset="-128"/>
              <a:ea typeface="メイリオ" pitchFamily="50" charset="-128"/>
              <a:cs typeface="Arial Unicode MS" pitchFamily="50" charset="-128"/>
            </a:endParaRPr>
          </a:p>
        </p:txBody>
      </p:sp>
      <p:sp>
        <p:nvSpPr>
          <p:cNvPr id="8" name="AutoShape 7">
            <a:extLst>
              <a:ext uri="{FF2B5EF4-FFF2-40B4-BE49-F238E27FC236}">
                <a16:creationId xmlns:a16="http://schemas.microsoft.com/office/drawing/2014/main" id="{D0FF53EB-926D-B9DF-F083-C09973D9066D}"/>
              </a:ext>
            </a:extLst>
          </p:cNvPr>
          <p:cNvSpPr>
            <a:spLocks noChangeArrowheads="1"/>
          </p:cNvSpPr>
          <p:nvPr/>
        </p:nvSpPr>
        <p:spPr bwMode="auto">
          <a:xfrm>
            <a:off x="4768664" y="1105489"/>
            <a:ext cx="3865922" cy="452437"/>
          </a:xfrm>
          <a:prstGeom prst="roundRect">
            <a:avLst>
              <a:gd name="adj" fmla="val 5310"/>
            </a:avLst>
          </a:prstGeom>
          <a:solidFill>
            <a:srgbClr val="020644"/>
          </a:solidFill>
          <a:ln>
            <a:headEnd/>
            <a:tailEn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anchor="ctr"/>
          <a:lstStyle/>
          <a:p>
            <a:pPr>
              <a:buClr>
                <a:srgbClr val="F0AB00"/>
              </a:buClr>
              <a:buFont typeface="Wingdings" pitchFamily="2" charset="2"/>
              <a:buNone/>
            </a:pPr>
            <a:r>
              <a:rPr lang="ja-JP" altLang="en-US" sz="1600" b="1">
                <a:solidFill>
                  <a:schemeClr val="bg1"/>
                </a:solidFill>
                <a:latin typeface="メイリオ" pitchFamily="50" charset="-128"/>
                <a:ea typeface="メイリオ" pitchFamily="50" charset="-128"/>
                <a:cs typeface="Arial Unicode MS" pitchFamily="50" charset="-128"/>
              </a:rPr>
              <a:t>　　製品説明会・製品要望検討会</a:t>
            </a:r>
          </a:p>
        </p:txBody>
      </p:sp>
      <p:sp>
        <p:nvSpPr>
          <p:cNvPr id="9" name="AutoShape 7">
            <a:extLst>
              <a:ext uri="{FF2B5EF4-FFF2-40B4-BE49-F238E27FC236}">
                <a16:creationId xmlns:a16="http://schemas.microsoft.com/office/drawing/2014/main" id="{EFEA1EDA-128F-374F-8F4F-FFF8E9E64936}"/>
              </a:ext>
            </a:extLst>
          </p:cNvPr>
          <p:cNvSpPr>
            <a:spLocks noChangeArrowheads="1"/>
          </p:cNvSpPr>
          <p:nvPr/>
        </p:nvSpPr>
        <p:spPr bwMode="auto">
          <a:xfrm>
            <a:off x="399059" y="3401093"/>
            <a:ext cx="3865922" cy="452437"/>
          </a:xfrm>
          <a:prstGeom prst="roundRect">
            <a:avLst>
              <a:gd name="adj" fmla="val 5310"/>
            </a:avLst>
          </a:prstGeom>
          <a:solidFill>
            <a:srgbClr val="020644"/>
          </a:solidFill>
          <a:ln>
            <a:headEnd/>
            <a:tailEn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anchor="ctr"/>
          <a:lstStyle/>
          <a:p>
            <a:pPr>
              <a:buClr>
                <a:srgbClr val="F0AB00"/>
              </a:buClr>
              <a:buFont typeface="Wingdings" pitchFamily="2" charset="2"/>
              <a:buNone/>
            </a:pPr>
            <a:r>
              <a:rPr lang="ja-JP" altLang="en-US" sz="1600" b="1">
                <a:solidFill>
                  <a:schemeClr val="bg1"/>
                </a:solidFill>
                <a:latin typeface="メイリオ" pitchFamily="50" charset="-128"/>
                <a:ea typeface="メイリオ" pitchFamily="50" charset="-128"/>
                <a:cs typeface="Arial Unicode MS" pitchFamily="50" charset="-128"/>
              </a:rPr>
              <a:t>　　　お役立ちコンテンツ配信</a:t>
            </a:r>
          </a:p>
        </p:txBody>
      </p:sp>
      <p:sp>
        <p:nvSpPr>
          <p:cNvPr id="10" name="AutoShape 7">
            <a:extLst>
              <a:ext uri="{FF2B5EF4-FFF2-40B4-BE49-F238E27FC236}">
                <a16:creationId xmlns:a16="http://schemas.microsoft.com/office/drawing/2014/main" id="{AC0A9E4D-5F89-CDC7-DEDF-7D25CFFE2B87}"/>
              </a:ext>
            </a:extLst>
          </p:cNvPr>
          <p:cNvSpPr>
            <a:spLocks noChangeArrowheads="1"/>
          </p:cNvSpPr>
          <p:nvPr/>
        </p:nvSpPr>
        <p:spPr bwMode="auto">
          <a:xfrm>
            <a:off x="4768664" y="3418488"/>
            <a:ext cx="3865922" cy="452437"/>
          </a:xfrm>
          <a:prstGeom prst="roundRect">
            <a:avLst>
              <a:gd name="adj" fmla="val 5310"/>
            </a:avLst>
          </a:prstGeom>
          <a:solidFill>
            <a:srgbClr val="020644"/>
          </a:solidFill>
          <a:ln>
            <a:headEnd/>
            <a:tailEn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anchor="ctr"/>
          <a:lstStyle/>
          <a:p>
            <a:pPr>
              <a:buClr>
                <a:srgbClr val="F0AB00"/>
              </a:buClr>
              <a:buFont typeface="Wingdings" pitchFamily="2" charset="2"/>
              <a:buNone/>
            </a:pPr>
            <a:r>
              <a:rPr lang="ja-JP" altLang="en-US" sz="1600" b="1">
                <a:solidFill>
                  <a:schemeClr val="bg1"/>
                </a:solidFill>
                <a:latin typeface="メイリオ" pitchFamily="50" charset="-128"/>
                <a:ea typeface="メイリオ" pitchFamily="50" charset="-128"/>
                <a:cs typeface="Arial Unicode MS" pitchFamily="50" charset="-128"/>
              </a:rPr>
              <a:t>　　　オフラインイベント開催</a:t>
            </a:r>
          </a:p>
        </p:txBody>
      </p:sp>
      <p:sp>
        <p:nvSpPr>
          <p:cNvPr id="11" name="Freeform 549">
            <a:extLst>
              <a:ext uri="{FF2B5EF4-FFF2-40B4-BE49-F238E27FC236}">
                <a16:creationId xmlns:a16="http://schemas.microsoft.com/office/drawing/2014/main" id="{5B15C8CF-CD16-4477-5539-A1C80C491084}"/>
              </a:ext>
            </a:extLst>
          </p:cNvPr>
          <p:cNvSpPr>
            <a:spLocks noEditPoints="1"/>
          </p:cNvSpPr>
          <p:nvPr/>
        </p:nvSpPr>
        <p:spPr bwMode="auto">
          <a:xfrm>
            <a:off x="4866905" y="1191771"/>
            <a:ext cx="335215" cy="335215"/>
          </a:xfrm>
          <a:custGeom>
            <a:avLst/>
            <a:gdLst/>
            <a:ahLst/>
            <a:cxnLst>
              <a:cxn ang="0">
                <a:pos x="152" y="0"/>
              </a:cxn>
              <a:cxn ang="0">
                <a:pos x="152" y="0"/>
              </a:cxn>
              <a:cxn ang="0">
                <a:pos x="142" y="0"/>
              </a:cxn>
              <a:cxn ang="0">
                <a:pos x="134" y="4"/>
              </a:cxn>
              <a:cxn ang="0">
                <a:pos x="126" y="8"/>
              </a:cxn>
              <a:cxn ang="0">
                <a:pos x="120" y="12"/>
              </a:cxn>
              <a:cxn ang="0">
                <a:pos x="120" y="12"/>
              </a:cxn>
              <a:cxn ang="0">
                <a:pos x="114" y="8"/>
              </a:cxn>
              <a:cxn ang="0">
                <a:pos x="106" y="4"/>
              </a:cxn>
              <a:cxn ang="0">
                <a:pos x="98" y="0"/>
              </a:cxn>
              <a:cxn ang="0">
                <a:pos x="88" y="0"/>
              </a:cxn>
              <a:cxn ang="0">
                <a:pos x="0" y="0"/>
              </a:cxn>
              <a:cxn ang="0">
                <a:pos x="0" y="224"/>
              </a:cxn>
              <a:cxn ang="0">
                <a:pos x="88" y="224"/>
              </a:cxn>
              <a:cxn ang="0">
                <a:pos x="88" y="224"/>
              </a:cxn>
              <a:cxn ang="0">
                <a:pos x="98" y="226"/>
              </a:cxn>
              <a:cxn ang="0">
                <a:pos x="104" y="230"/>
              </a:cxn>
              <a:cxn ang="0">
                <a:pos x="108" y="236"/>
              </a:cxn>
              <a:cxn ang="0">
                <a:pos x="108" y="240"/>
              </a:cxn>
              <a:cxn ang="0">
                <a:pos x="132" y="240"/>
              </a:cxn>
              <a:cxn ang="0">
                <a:pos x="132" y="240"/>
              </a:cxn>
              <a:cxn ang="0">
                <a:pos x="132" y="236"/>
              </a:cxn>
              <a:cxn ang="0">
                <a:pos x="134" y="230"/>
              </a:cxn>
              <a:cxn ang="0">
                <a:pos x="140" y="226"/>
              </a:cxn>
              <a:cxn ang="0">
                <a:pos x="146" y="224"/>
              </a:cxn>
              <a:cxn ang="0">
                <a:pos x="152" y="224"/>
              </a:cxn>
              <a:cxn ang="0">
                <a:pos x="240" y="224"/>
              </a:cxn>
              <a:cxn ang="0">
                <a:pos x="240" y="0"/>
              </a:cxn>
              <a:cxn ang="0">
                <a:pos x="152" y="0"/>
              </a:cxn>
              <a:cxn ang="0">
                <a:pos x="108" y="204"/>
              </a:cxn>
              <a:cxn ang="0">
                <a:pos x="108" y="204"/>
              </a:cxn>
              <a:cxn ang="0">
                <a:pos x="98" y="200"/>
              </a:cxn>
              <a:cxn ang="0">
                <a:pos x="88" y="200"/>
              </a:cxn>
              <a:cxn ang="0">
                <a:pos x="24" y="200"/>
              </a:cxn>
              <a:cxn ang="0">
                <a:pos x="24" y="24"/>
              </a:cxn>
              <a:cxn ang="0">
                <a:pos x="88" y="24"/>
              </a:cxn>
              <a:cxn ang="0">
                <a:pos x="88" y="24"/>
              </a:cxn>
              <a:cxn ang="0">
                <a:pos x="98" y="26"/>
              </a:cxn>
              <a:cxn ang="0">
                <a:pos x="104" y="30"/>
              </a:cxn>
              <a:cxn ang="0">
                <a:pos x="108" y="36"/>
              </a:cxn>
              <a:cxn ang="0">
                <a:pos x="108" y="40"/>
              </a:cxn>
              <a:cxn ang="0">
                <a:pos x="108" y="204"/>
              </a:cxn>
              <a:cxn ang="0">
                <a:pos x="216" y="200"/>
              </a:cxn>
              <a:cxn ang="0">
                <a:pos x="152" y="200"/>
              </a:cxn>
              <a:cxn ang="0">
                <a:pos x="152" y="200"/>
              </a:cxn>
              <a:cxn ang="0">
                <a:pos x="142" y="200"/>
              </a:cxn>
              <a:cxn ang="0">
                <a:pos x="132" y="204"/>
              </a:cxn>
              <a:cxn ang="0">
                <a:pos x="132" y="40"/>
              </a:cxn>
              <a:cxn ang="0">
                <a:pos x="132" y="40"/>
              </a:cxn>
              <a:cxn ang="0">
                <a:pos x="132" y="36"/>
              </a:cxn>
              <a:cxn ang="0">
                <a:pos x="134" y="30"/>
              </a:cxn>
              <a:cxn ang="0">
                <a:pos x="140" y="26"/>
              </a:cxn>
              <a:cxn ang="0">
                <a:pos x="146" y="24"/>
              </a:cxn>
              <a:cxn ang="0">
                <a:pos x="152" y="24"/>
              </a:cxn>
              <a:cxn ang="0">
                <a:pos x="216" y="24"/>
              </a:cxn>
              <a:cxn ang="0">
                <a:pos x="216" y="200"/>
              </a:cxn>
            </a:cxnLst>
            <a:rect l="0" t="0" r="r" b="b"/>
            <a:pathLst>
              <a:path w="240" h="240">
                <a:moveTo>
                  <a:pt x="152" y="0"/>
                </a:moveTo>
                <a:lnTo>
                  <a:pt x="152" y="0"/>
                </a:lnTo>
                <a:lnTo>
                  <a:pt x="142" y="0"/>
                </a:lnTo>
                <a:lnTo>
                  <a:pt x="134" y="4"/>
                </a:lnTo>
                <a:lnTo>
                  <a:pt x="126" y="8"/>
                </a:lnTo>
                <a:lnTo>
                  <a:pt x="120" y="12"/>
                </a:lnTo>
                <a:lnTo>
                  <a:pt x="120" y="12"/>
                </a:lnTo>
                <a:lnTo>
                  <a:pt x="114" y="8"/>
                </a:lnTo>
                <a:lnTo>
                  <a:pt x="106" y="4"/>
                </a:lnTo>
                <a:lnTo>
                  <a:pt x="98" y="0"/>
                </a:lnTo>
                <a:lnTo>
                  <a:pt x="88" y="0"/>
                </a:lnTo>
                <a:lnTo>
                  <a:pt x="0" y="0"/>
                </a:lnTo>
                <a:lnTo>
                  <a:pt x="0" y="224"/>
                </a:lnTo>
                <a:lnTo>
                  <a:pt x="88" y="224"/>
                </a:lnTo>
                <a:lnTo>
                  <a:pt x="88" y="224"/>
                </a:lnTo>
                <a:lnTo>
                  <a:pt x="98" y="226"/>
                </a:lnTo>
                <a:lnTo>
                  <a:pt x="104" y="230"/>
                </a:lnTo>
                <a:lnTo>
                  <a:pt x="108" y="236"/>
                </a:lnTo>
                <a:lnTo>
                  <a:pt x="108" y="240"/>
                </a:lnTo>
                <a:lnTo>
                  <a:pt x="132" y="240"/>
                </a:lnTo>
                <a:lnTo>
                  <a:pt x="132" y="240"/>
                </a:lnTo>
                <a:lnTo>
                  <a:pt x="132" y="236"/>
                </a:lnTo>
                <a:lnTo>
                  <a:pt x="134" y="230"/>
                </a:lnTo>
                <a:lnTo>
                  <a:pt x="140" y="226"/>
                </a:lnTo>
                <a:lnTo>
                  <a:pt x="146" y="224"/>
                </a:lnTo>
                <a:lnTo>
                  <a:pt x="152" y="224"/>
                </a:lnTo>
                <a:lnTo>
                  <a:pt x="240" y="224"/>
                </a:lnTo>
                <a:lnTo>
                  <a:pt x="240" y="0"/>
                </a:lnTo>
                <a:lnTo>
                  <a:pt x="152" y="0"/>
                </a:lnTo>
                <a:close/>
                <a:moveTo>
                  <a:pt x="108" y="204"/>
                </a:moveTo>
                <a:lnTo>
                  <a:pt x="108" y="204"/>
                </a:lnTo>
                <a:lnTo>
                  <a:pt x="98" y="200"/>
                </a:lnTo>
                <a:lnTo>
                  <a:pt x="88" y="200"/>
                </a:lnTo>
                <a:lnTo>
                  <a:pt x="24" y="200"/>
                </a:lnTo>
                <a:lnTo>
                  <a:pt x="24" y="24"/>
                </a:lnTo>
                <a:lnTo>
                  <a:pt x="88" y="24"/>
                </a:lnTo>
                <a:lnTo>
                  <a:pt x="88" y="24"/>
                </a:lnTo>
                <a:lnTo>
                  <a:pt x="98" y="26"/>
                </a:lnTo>
                <a:lnTo>
                  <a:pt x="104" y="30"/>
                </a:lnTo>
                <a:lnTo>
                  <a:pt x="108" y="36"/>
                </a:lnTo>
                <a:lnTo>
                  <a:pt x="108" y="40"/>
                </a:lnTo>
                <a:lnTo>
                  <a:pt x="108" y="204"/>
                </a:lnTo>
                <a:close/>
                <a:moveTo>
                  <a:pt x="216" y="200"/>
                </a:moveTo>
                <a:lnTo>
                  <a:pt x="152" y="200"/>
                </a:lnTo>
                <a:lnTo>
                  <a:pt x="152" y="200"/>
                </a:lnTo>
                <a:lnTo>
                  <a:pt x="142" y="200"/>
                </a:lnTo>
                <a:lnTo>
                  <a:pt x="132" y="204"/>
                </a:lnTo>
                <a:lnTo>
                  <a:pt x="132" y="40"/>
                </a:lnTo>
                <a:lnTo>
                  <a:pt x="132" y="40"/>
                </a:lnTo>
                <a:lnTo>
                  <a:pt x="132" y="36"/>
                </a:lnTo>
                <a:lnTo>
                  <a:pt x="134" y="30"/>
                </a:lnTo>
                <a:lnTo>
                  <a:pt x="140" y="26"/>
                </a:lnTo>
                <a:lnTo>
                  <a:pt x="146" y="24"/>
                </a:lnTo>
                <a:lnTo>
                  <a:pt x="152" y="24"/>
                </a:lnTo>
                <a:lnTo>
                  <a:pt x="216" y="24"/>
                </a:lnTo>
                <a:lnTo>
                  <a:pt x="216" y="20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 name="AutoShape 5">
            <a:extLst>
              <a:ext uri="{FF2B5EF4-FFF2-40B4-BE49-F238E27FC236}">
                <a16:creationId xmlns:a16="http://schemas.microsoft.com/office/drawing/2014/main" id="{ABABA260-13F7-F42C-F220-32F85D726955}"/>
              </a:ext>
            </a:extLst>
          </p:cNvPr>
          <p:cNvSpPr>
            <a:spLocks noChangeArrowheads="1"/>
          </p:cNvSpPr>
          <p:nvPr/>
        </p:nvSpPr>
        <p:spPr bwMode="auto">
          <a:xfrm>
            <a:off x="399059" y="1691882"/>
            <a:ext cx="3728364" cy="1194927"/>
          </a:xfrm>
          <a:prstGeom prst="roundRect">
            <a:avLst>
              <a:gd name="adj" fmla="val 2028"/>
            </a:avLst>
          </a:prstGeom>
          <a:noFill/>
          <a:ln>
            <a:noFill/>
            <a:headEnd/>
            <a:tailEnd/>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72000" tIns="0" rIns="0" bIns="0"/>
          <a:lstStyle/>
          <a:p>
            <a:pPr>
              <a:spcBef>
                <a:spcPct val="20000"/>
              </a:spcBef>
              <a:buClr>
                <a:srgbClr val="054681"/>
              </a:buClr>
              <a:defRPr/>
            </a:pPr>
            <a:r>
              <a:rPr lang="ja-JP" altLang="en-US" sz="1400" b="1">
                <a:solidFill>
                  <a:srgbClr val="070B4C"/>
                </a:solidFill>
                <a:latin typeface="メイリオ" pitchFamily="50" charset="-128"/>
                <a:ea typeface="メイリオ" pitchFamily="50" charset="-128"/>
              </a:rPr>
              <a:t>ユーザ様同士の情報交換や共有の場を提供</a:t>
            </a:r>
            <a:endParaRPr lang="en-US" altLang="ja-JP" sz="1400" b="1">
              <a:solidFill>
                <a:srgbClr val="070B4C"/>
              </a:solidFill>
              <a:latin typeface="メイリオ" pitchFamily="50" charset="-128"/>
              <a:ea typeface="メイリオ" pitchFamily="50" charset="-128"/>
            </a:endParaRPr>
          </a:p>
          <a:p>
            <a:pPr>
              <a:spcBef>
                <a:spcPct val="20000"/>
              </a:spcBef>
              <a:buClr>
                <a:srgbClr val="054681"/>
              </a:buClr>
              <a:defRPr/>
            </a:pPr>
            <a:r>
              <a:rPr lang="ja-JP" altLang="en-US" sz="1400">
                <a:solidFill>
                  <a:srgbClr val="070B4C"/>
                </a:solidFill>
                <a:latin typeface="メイリオ" pitchFamily="50" charset="-128"/>
                <a:ea typeface="メイリオ" pitchFamily="50" charset="-128"/>
              </a:rPr>
              <a:t>　　　　　　　　　　</a:t>
            </a:r>
            <a:endParaRPr lang="en-US" altLang="ja-JP" sz="1400">
              <a:solidFill>
                <a:srgbClr val="070B4C"/>
              </a:solidFill>
              <a:latin typeface="メイリオ" pitchFamily="50" charset="-128"/>
              <a:ea typeface="メイリオ" pitchFamily="50" charset="-128"/>
            </a:endParaRPr>
          </a:p>
        </p:txBody>
      </p:sp>
      <p:sp>
        <p:nvSpPr>
          <p:cNvPr id="13" name="正方形/長方形 12">
            <a:extLst>
              <a:ext uri="{FF2B5EF4-FFF2-40B4-BE49-F238E27FC236}">
                <a16:creationId xmlns:a16="http://schemas.microsoft.com/office/drawing/2014/main" id="{A707F49E-BC53-4E64-9283-33070EF393A5}"/>
              </a:ext>
            </a:extLst>
          </p:cNvPr>
          <p:cNvSpPr/>
          <p:nvPr/>
        </p:nvSpPr>
        <p:spPr>
          <a:xfrm>
            <a:off x="215516" y="735546"/>
            <a:ext cx="7344816" cy="400110"/>
          </a:xfrm>
          <a:prstGeom prst="rect">
            <a:avLst/>
          </a:prstGeom>
        </p:spPr>
        <p:txBody>
          <a:bodyPr wrap="square">
            <a:spAutoFit/>
          </a:bodyPr>
          <a:lstStyle/>
          <a:p>
            <a:pPr>
              <a:spcBef>
                <a:spcPct val="0"/>
              </a:spcBef>
            </a:pPr>
            <a:r>
              <a:rPr lang="ja-JP" altLang="en-US" sz="2000" b="1">
                <a:solidFill>
                  <a:srgbClr val="070B4C"/>
                </a:solidFill>
                <a:latin typeface="+mn-ea"/>
                <a:cs typeface="メイリオ" pitchFamily="50" charset="-128"/>
              </a:rPr>
              <a:t>ユーザ会員特典</a:t>
            </a:r>
            <a:endParaRPr kumimoji="0" lang="ja-JP" altLang="en-US" sz="2000" b="1" kern="0">
              <a:solidFill>
                <a:srgbClr val="070B4C"/>
              </a:solidFill>
              <a:latin typeface="+mn-ea"/>
              <a:cs typeface="メイリオ" pitchFamily="50" charset="-128"/>
            </a:endParaRPr>
          </a:p>
        </p:txBody>
      </p:sp>
      <p:sp>
        <p:nvSpPr>
          <p:cNvPr id="14" name="Freeform 23">
            <a:extLst>
              <a:ext uri="{FF2B5EF4-FFF2-40B4-BE49-F238E27FC236}">
                <a16:creationId xmlns:a16="http://schemas.microsoft.com/office/drawing/2014/main" id="{F3E592F2-6A97-A80A-ADDA-B29363ADCD3F}"/>
              </a:ext>
            </a:extLst>
          </p:cNvPr>
          <p:cNvSpPr>
            <a:spLocks noEditPoints="1"/>
          </p:cNvSpPr>
          <p:nvPr/>
        </p:nvSpPr>
        <p:spPr bwMode="auto">
          <a:xfrm>
            <a:off x="511517" y="1195594"/>
            <a:ext cx="396875" cy="306388"/>
          </a:xfrm>
          <a:custGeom>
            <a:avLst/>
            <a:gdLst>
              <a:gd name="T0" fmla="*/ 416 w 416"/>
              <a:gd name="T1" fmla="*/ 42 h 323"/>
              <a:gd name="T2" fmla="*/ 416 w 416"/>
              <a:gd name="T3" fmla="*/ 165 h 323"/>
              <a:gd name="T4" fmla="*/ 374 w 416"/>
              <a:gd name="T5" fmla="*/ 207 h 323"/>
              <a:gd name="T6" fmla="*/ 335 w 416"/>
              <a:gd name="T7" fmla="*/ 207 h 323"/>
              <a:gd name="T8" fmla="*/ 357 w 416"/>
              <a:gd name="T9" fmla="*/ 268 h 323"/>
              <a:gd name="T10" fmla="*/ 287 w 416"/>
              <a:gd name="T11" fmla="*/ 207 h 323"/>
              <a:gd name="T12" fmla="*/ 143 w 416"/>
              <a:gd name="T13" fmla="*/ 207 h 323"/>
              <a:gd name="T14" fmla="*/ 101 w 416"/>
              <a:gd name="T15" fmla="*/ 165 h 323"/>
              <a:gd name="T16" fmla="*/ 101 w 416"/>
              <a:gd name="T17" fmla="*/ 42 h 323"/>
              <a:gd name="T18" fmla="*/ 143 w 416"/>
              <a:gd name="T19" fmla="*/ 0 h 323"/>
              <a:gd name="T20" fmla="*/ 374 w 416"/>
              <a:gd name="T21" fmla="*/ 0 h 323"/>
              <a:gd name="T22" fmla="*/ 416 w 416"/>
              <a:gd name="T23" fmla="*/ 42 h 323"/>
              <a:gd name="T24" fmla="*/ 91 w 416"/>
              <a:gd name="T25" fmla="*/ 165 h 323"/>
              <a:gd name="T26" fmla="*/ 91 w 416"/>
              <a:gd name="T27" fmla="*/ 122 h 323"/>
              <a:gd name="T28" fmla="*/ 42 w 416"/>
              <a:gd name="T29" fmla="*/ 122 h 323"/>
              <a:gd name="T30" fmla="*/ 0 w 416"/>
              <a:gd name="T31" fmla="*/ 164 h 323"/>
              <a:gd name="T32" fmla="*/ 0 w 416"/>
              <a:gd name="T33" fmla="*/ 235 h 323"/>
              <a:gd name="T34" fmla="*/ 42 w 416"/>
              <a:gd name="T35" fmla="*/ 277 h 323"/>
              <a:gd name="T36" fmla="*/ 61 w 416"/>
              <a:gd name="T37" fmla="*/ 277 h 323"/>
              <a:gd name="T38" fmla="*/ 45 w 416"/>
              <a:gd name="T39" fmla="*/ 323 h 323"/>
              <a:gd name="T40" fmla="*/ 97 w 416"/>
              <a:gd name="T41" fmla="*/ 277 h 323"/>
              <a:gd name="T42" fmla="*/ 194 w 416"/>
              <a:gd name="T43" fmla="*/ 277 h 323"/>
              <a:gd name="T44" fmla="*/ 236 w 416"/>
              <a:gd name="T45" fmla="*/ 235 h 323"/>
              <a:gd name="T46" fmla="*/ 236 w 416"/>
              <a:gd name="T47" fmla="*/ 218 h 323"/>
              <a:gd name="T48" fmla="*/ 143 w 416"/>
              <a:gd name="T49" fmla="*/ 218 h 323"/>
              <a:gd name="T50" fmla="*/ 91 w 416"/>
              <a:gd name="T51" fmla="*/ 165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16" h="323">
                <a:moveTo>
                  <a:pt x="416" y="42"/>
                </a:moveTo>
                <a:cubicBezTo>
                  <a:pt x="416" y="165"/>
                  <a:pt x="416" y="165"/>
                  <a:pt x="416" y="165"/>
                </a:cubicBezTo>
                <a:cubicBezTo>
                  <a:pt x="416" y="189"/>
                  <a:pt x="397" y="207"/>
                  <a:pt x="374" y="207"/>
                </a:cubicBezTo>
                <a:cubicBezTo>
                  <a:pt x="335" y="207"/>
                  <a:pt x="335" y="207"/>
                  <a:pt x="335" y="207"/>
                </a:cubicBezTo>
                <a:cubicBezTo>
                  <a:pt x="337" y="231"/>
                  <a:pt x="343" y="253"/>
                  <a:pt x="357" y="268"/>
                </a:cubicBezTo>
                <a:cubicBezTo>
                  <a:pt x="339" y="268"/>
                  <a:pt x="296" y="249"/>
                  <a:pt x="287" y="207"/>
                </a:cubicBezTo>
                <a:cubicBezTo>
                  <a:pt x="143" y="207"/>
                  <a:pt x="143" y="207"/>
                  <a:pt x="143" y="207"/>
                </a:cubicBezTo>
                <a:cubicBezTo>
                  <a:pt x="120" y="207"/>
                  <a:pt x="101" y="189"/>
                  <a:pt x="101" y="165"/>
                </a:cubicBezTo>
                <a:cubicBezTo>
                  <a:pt x="101" y="42"/>
                  <a:pt x="101" y="42"/>
                  <a:pt x="101" y="42"/>
                </a:cubicBezTo>
                <a:cubicBezTo>
                  <a:pt x="101" y="19"/>
                  <a:pt x="120" y="0"/>
                  <a:pt x="143" y="0"/>
                </a:cubicBezTo>
                <a:cubicBezTo>
                  <a:pt x="374" y="0"/>
                  <a:pt x="374" y="0"/>
                  <a:pt x="374" y="0"/>
                </a:cubicBezTo>
                <a:cubicBezTo>
                  <a:pt x="397" y="0"/>
                  <a:pt x="416" y="19"/>
                  <a:pt x="416" y="42"/>
                </a:cubicBezTo>
                <a:close/>
                <a:moveTo>
                  <a:pt x="91" y="165"/>
                </a:moveTo>
                <a:cubicBezTo>
                  <a:pt x="91" y="122"/>
                  <a:pt x="91" y="122"/>
                  <a:pt x="91" y="122"/>
                </a:cubicBezTo>
                <a:cubicBezTo>
                  <a:pt x="42" y="122"/>
                  <a:pt x="42" y="122"/>
                  <a:pt x="42" y="122"/>
                </a:cubicBezTo>
                <a:cubicBezTo>
                  <a:pt x="19" y="122"/>
                  <a:pt x="0" y="141"/>
                  <a:pt x="0" y="164"/>
                </a:cubicBezTo>
                <a:cubicBezTo>
                  <a:pt x="0" y="235"/>
                  <a:pt x="0" y="235"/>
                  <a:pt x="0" y="235"/>
                </a:cubicBezTo>
                <a:cubicBezTo>
                  <a:pt x="0" y="259"/>
                  <a:pt x="19" y="277"/>
                  <a:pt x="42" y="277"/>
                </a:cubicBezTo>
                <a:cubicBezTo>
                  <a:pt x="61" y="277"/>
                  <a:pt x="61" y="277"/>
                  <a:pt x="61" y="277"/>
                </a:cubicBezTo>
                <a:cubicBezTo>
                  <a:pt x="60" y="295"/>
                  <a:pt x="55" y="311"/>
                  <a:pt x="45" y="323"/>
                </a:cubicBezTo>
                <a:cubicBezTo>
                  <a:pt x="58" y="323"/>
                  <a:pt x="90" y="309"/>
                  <a:pt x="97" y="277"/>
                </a:cubicBezTo>
                <a:cubicBezTo>
                  <a:pt x="194" y="277"/>
                  <a:pt x="194" y="277"/>
                  <a:pt x="194" y="277"/>
                </a:cubicBezTo>
                <a:cubicBezTo>
                  <a:pt x="217" y="277"/>
                  <a:pt x="236" y="259"/>
                  <a:pt x="236" y="235"/>
                </a:cubicBezTo>
                <a:cubicBezTo>
                  <a:pt x="236" y="218"/>
                  <a:pt x="236" y="218"/>
                  <a:pt x="236" y="218"/>
                </a:cubicBezTo>
                <a:cubicBezTo>
                  <a:pt x="143" y="218"/>
                  <a:pt x="143" y="218"/>
                  <a:pt x="143" y="218"/>
                </a:cubicBezTo>
                <a:cubicBezTo>
                  <a:pt x="114" y="218"/>
                  <a:pt x="91" y="194"/>
                  <a:pt x="91" y="1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grpSp>
        <p:nvGrpSpPr>
          <p:cNvPr id="16" name="グループ化 15">
            <a:extLst>
              <a:ext uri="{FF2B5EF4-FFF2-40B4-BE49-F238E27FC236}">
                <a16:creationId xmlns:a16="http://schemas.microsoft.com/office/drawing/2014/main" id="{EA3CB584-F3BB-C201-0298-3F42C4D7A313}"/>
              </a:ext>
            </a:extLst>
          </p:cNvPr>
          <p:cNvGrpSpPr/>
          <p:nvPr/>
        </p:nvGrpSpPr>
        <p:grpSpPr>
          <a:xfrm>
            <a:off x="1396958" y="1961579"/>
            <a:ext cx="2887010" cy="874989"/>
            <a:chOff x="1043608" y="1049131"/>
            <a:chExt cx="7952751" cy="2460551"/>
          </a:xfrm>
        </p:grpSpPr>
        <p:grpSp>
          <p:nvGrpSpPr>
            <p:cNvPr id="17" name="グループ化 16">
              <a:extLst>
                <a:ext uri="{FF2B5EF4-FFF2-40B4-BE49-F238E27FC236}">
                  <a16:creationId xmlns:a16="http://schemas.microsoft.com/office/drawing/2014/main" id="{A52E860A-911C-87E1-E0EE-83AD141D4302}"/>
                </a:ext>
              </a:extLst>
            </p:cNvPr>
            <p:cNvGrpSpPr/>
            <p:nvPr/>
          </p:nvGrpSpPr>
          <p:grpSpPr>
            <a:xfrm>
              <a:off x="1043608" y="1049131"/>
              <a:ext cx="7952751" cy="1800200"/>
              <a:chOff x="-14372" y="1131590"/>
              <a:chExt cx="7952751" cy="1800200"/>
            </a:xfrm>
          </p:grpSpPr>
          <p:pic>
            <p:nvPicPr>
              <p:cNvPr id="19" name="図 18" descr="テキスト, アプリケーション&#10;&#10;中程度の精度で自動的に生成された説明">
                <a:extLst>
                  <a:ext uri="{FF2B5EF4-FFF2-40B4-BE49-F238E27FC236}">
                    <a16:creationId xmlns:a16="http://schemas.microsoft.com/office/drawing/2014/main" id="{5B76A9C3-A6D9-102D-A897-BFADA7F3A4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76156" y="2148834"/>
                <a:ext cx="1962223" cy="782956"/>
              </a:xfrm>
              <a:prstGeom prst="rect">
                <a:avLst/>
              </a:prstGeom>
            </p:spPr>
          </p:pic>
          <p:pic>
            <p:nvPicPr>
              <p:cNvPr id="20" name="図 19" descr="グラフィカル ユーザー インターフェイス&#10;&#10;低い精度で自動的に生成された説明">
                <a:extLst>
                  <a:ext uri="{FF2B5EF4-FFF2-40B4-BE49-F238E27FC236}">
                    <a16:creationId xmlns:a16="http://schemas.microsoft.com/office/drawing/2014/main" id="{882675A4-D485-129C-36D9-01C07A9B1F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9712" y="2148834"/>
                <a:ext cx="1962223" cy="782956"/>
              </a:xfrm>
              <a:prstGeom prst="rect">
                <a:avLst/>
              </a:prstGeom>
            </p:spPr>
          </p:pic>
          <p:pic>
            <p:nvPicPr>
              <p:cNvPr id="26" name="図 25" descr="グラフィカル ユーザー インターフェイス, アプリケーション&#10;&#10;自動的に生成された説明">
                <a:extLst>
                  <a:ext uri="{FF2B5EF4-FFF2-40B4-BE49-F238E27FC236}">
                    <a16:creationId xmlns:a16="http://schemas.microsoft.com/office/drawing/2014/main" id="{1FE74486-478C-6FC8-8AC6-2D886F9755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2148834"/>
                <a:ext cx="1952558" cy="782956"/>
              </a:xfrm>
              <a:prstGeom prst="rect">
                <a:avLst/>
              </a:prstGeom>
            </p:spPr>
          </p:pic>
          <p:pic>
            <p:nvPicPr>
              <p:cNvPr id="35" name="図 34" descr="グラフィカル ユーザー インターフェイス が含まれている画像&#10;&#10;自動的に生成された説明">
                <a:extLst>
                  <a:ext uri="{FF2B5EF4-FFF2-40B4-BE49-F238E27FC236}">
                    <a16:creationId xmlns:a16="http://schemas.microsoft.com/office/drawing/2014/main" id="{6FACD254-AF80-4653-D858-972B8D99FA8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77929" y="2148834"/>
                <a:ext cx="1962223" cy="782956"/>
              </a:xfrm>
              <a:prstGeom prst="rect">
                <a:avLst/>
              </a:prstGeom>
            </p:spPr>
          </p:pic>
          <p:pic>
            <p:nvPicPr>
              <p:cNvPr id="43" name="図 42">
                <a:extLst>
                  <a:ext uri="{FF2B5EF4-FFF2-40B4-BE49-F238E27FC236}">
                    <a16:creationId xmlns:a16="http://schemas.microsoft.com/office/drawing/2014/main" id="{7CCE33A0-B669-3064-1E61-135CD6A1D62C}"/>
                  </a:ext>
                </a:extLst>
              </p:cNvPr>
              <p:cNvPicPr>
                <a:picLocks noChangeAspect="1"/>
              </p:cNvPicPr>
              <p:nvPr/>
            </p:nvPicPr>
            <p:blipFill>
              <a:blip r:embed="rId6"/>
              <a:stretch>
                <a:fillRect/>
              </a:stretch>
            </p:blipFill>
            <p:spPr>
              <a:xfrm>
                <a:off x="-14372" y="1131590"/>
                <a:ext cx="7952751" cy="943647"/>
              </a:xfrm>
              <a:prstGeom prst="rect">
                <a:avLst/>
              </a:prstGeom>
            </p:spPr>
          </p:pic>
        </p:grpSp>
        <p:pic>
          <p:nvPicPr>
            <p:cNvPr id="18" name="図 17">
              <a:extLst>
                <a:ext uri="{FF2B5EF4-FFF2-40B4-BE49-F238E27FC236}">
                  <a16:creationId xmlns:a16="http://schemas.microsoft.com/office/drawing/2014/main" id="{34FA17F9-0115-DD6B-C739-8102AEC0FD2A}"/>
                </a:ext>
              </a:extLst>
            </p:cNvPr>
            <p:cNvPicPr>
              <a:picLocks noChangeAspect="1"/>
            </p:cNvPicPr>
            <p:nvPr/>
          </p:nvPicPr>
          <p:blipFill>
            <a:blip r:embed="rId7"/>
            <a:stretch>
              <a:fillRect/>
            </a:stretch>
          </p:blipFill>
          <p:spPr>
            <a:xfrm>
              <a:off x="1056524" y="2892492"/>
              <a:ext cx="2953693" cy="617190"/>
            </a:xfrm>
            <a:prstGeom prst="rect">
              <a:avLst/>
            </a:prstGeom>
          </p:spPr>
        </p:pic>
      </p:grpSp>
      <p:sp>
        <p:nvSpPr>
          <p:cNvPr id="44" name="正方形/長方形 43">
            <a:extLst>
              <a:ext uri="{FF2B5EF4-FFF2-40B4-BE49-F238E27FC236}">
                <a16:creationId xmlns:a16="http://schemas.microsoft.com/office/drawing/2014/main" id="{E5661BB4-2F03-E666-58A8-FB3EB3F6454A}"/>
              </a:ext>
            </a:extLst>
          </p:cNvPr>
          <p:cNvSpPr/>
          <p:nvPr/>
        </p:nvSpPr>
        <p:spPr>
          <a:xfrm>
            <a:off x="1396958" y="1959682"/>
            <a:ext cx="2887010" cy="853837"/>
          </a:xfrm>
          <a:prstGeom prst="rect">
            <a:avLst/>
          </a:prstGeom>
          <a:no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5" name="グループ化 44">
            <a:extLst>
              <a:ext uri="{FF2B5EF4-FFF2-40B4-BE49-F238E27FC236}">
                <a16:creationId xmlns:a16="http://schemas.microsoft.com/office/drawing/2014/main" id="{25B9AC94-3903-5861-D15C-B74DEB404C9C}"/>
              </a:ext>
            </a:extLst>
          </p:cNvPr>
          <p:cNvGrpSpPr/>
          <p:nvPr/>
        </p:nvGrpSpPr>
        <p:grpSpPr>
          <a:xfrm>
            <a:off x="399824" y="2276904"/>
            <a:ext cx="1267391" cy="1015831"/>
            <a:chOff x="6806172" y="1002957"/>
            <a:chExt cx="2161852" cy="1722226"/>
          </a:xfrm>
        </p:grpSpPr>
        <p:pic>
          <p:nvPicPr>
            <p:cNvPr id="46" name="図 45">
              <a:extLst>
                <a:ext uri="{FF2B5EF4-FFF2-40B4-BE49-F238E27FC236}">
                  <a16:creationId xmlns:a16="http://schemas.microsoft.com/office/drawing/2014/main" id="{4DE846D3-22A1-7982-3182-63202AD2E12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19600" y="1007477"/>
              <a:ext cx="2140353" cy="1665564"/>
            </a:xfrm>
            <a:prstGeom prst="rect">
              <a:avLst/>
            </a:prstGeom>
          </p:spPr>
        </p:pic>
        <p:sp>
          <p:nvSpPr>
            <p:cNvPr id="47" name="正方形/長方形 46">
              <a:extLst>
                <a:ext uri="{FF2B5EF4-FFF2-40B4-BE49-F238E27FC236}">
                  <a16:creationId xmlns:a16="http://schemas.microsoft.com/office/drawing/2014/main" id="{BF4468DE-86B7-4B23-7FE1-80A97FF1B3C8}"/>
                </a:ext>
              </a:extLst>
            </p:cNvPr>
            <p:cNvSpPr/>
            <p:nvPr/>
          </p:nvSpPr>
          <p:spPr>
            <a:xfrm>
              <a:off x="6806172" y="1002957"/>
              <a:ext cx="2161852" cy="1722226"/>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600"/>
            </a:p>
          </p:txBody>
        </p:sp>
      </p:grpSp>
      <p:sp>
        <p:nvSpPr>
          <p:cNvPr id="48" name="Freeform 408">
            <a:extLst>
              <a:ext uri="{FF2B5EF4-FFF2-40B4-BE49-F238E27FC236}">
                <a16:creationId xmlns:a16="http://schemas.microsoft.com/office/drawing/2014/main" id="{8AFBB10D-6EB0-2862-62C4-EA73CD352C8B}"/>
              </a:ext>
            </a:extLst>
          </p:cNvPr>
          <p:cNvSpPr>
            <a:spLocks noEditPoints="1"/>
          </p:cNvSpPr>
          <p:nvPr/>
        </p:nvSpPr>
        <p:spPr bwMode="auto">
          <a:xfrm>
            <a:off x="509414" y="3459829"/>
            <a:ext cx="450850" cy="334963"/>
          </a:xfrm>
          <a:custGeom>
            <a:avLst/>
            <a:gdLst>
              <a:gd name="T0" fmla="*/ 249 w 853"/>
              <a:gd name="T1" fmla="*/ 280 h 632"/>
              <a:gd name="T2" fmla="*/ 0 w 853"/>
              <a:gd name="T3" fmla="*/ 88 h 632"/>
              <a:gd name="T4" fmla="*/ 0 w 853"/>
              <a:gd name="T5" fmla="*/ 530 h 632"/>
              <a:gd name="T6" fmla="*/ 249 w 853"/>
              <a:gd name="T7" fmla="*/ 280 h 632"/>
              <a:gd name="T8" fmla="*/ 850 w 853"/>
              <a:gd name="T9" fmla="*/ 0 h 632"/>
              <a:gd name="T10" fmla="*/ 3 w 853"/>
              <a:gd name="T11" fmla="*/ 0 h 632"/>
              <a:gd name="T12" fmla="*/ 427 w 853"/>
              <a:gd name="T13" fmla="*/ 325 h 632"/>
              <a:gd name="T14" fmla="*/ 850 w 853"/>
              <a:gd name="T15" fmla="*/ 0 h 632"/>
              <a:gd name="T16" fmla="*/ 546 w 853"/>
              <a:gd name="T17" fmla="*/ 325 h 632"/>
              <a:gd name="T18" fmla="*/ 427 w 853"/>
              <a:gd name="T19" fmla="*/ 416 h 632"/>
              <a:gd name="T20" fmla="*/ 307 w 853"/>
              <a:gd name="T21" fmla="*/ 325 h 632"/>
              <a:gd name="T22" fmla="*/ 1 w 853"/>
              <a:gd name="T23" fmla="*/ 632 h 632"/>
              <a:gd name="T24" fmla="*/ 852 w 853"/>
              <a:gd name="T25" fmla="*/ 632 h 632"/>
              <a:gd name="T26" fmla="*/ 546 w 853"/>
              <a:gd name="T27" fmla="*/ 325 h 632"/>
              <a:gd name="T28" fmla="*/ 603 w 853"/>
              <a:gd name="T29" fmla="*/ 280 h 632"/>
              <a:gd name="T30" fmla="*/ 853 w 853"/>
              <a:gd name="T31" fmla="*/ 531 h 632"/>
              <a:gd name="T32" fmla="*/ 853 w 853"/>
              <a:gd name="T33" fmla="*/ 90 h 632"/>
              <a:gd name="T34" fmla="*/ 603 w 853"/>
              <a:gd name="T35" fmla="*/ 28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3" h="632">
                <a:moveTo>
                  <a:pt x="249" y="280"/>
                </a:moveTo>
                <a:lnTo>
                  <a:pt x="0" y="88"/>
                </a:lnTo>
                <a:lnTo>
                  <a:pt x="0" y="530"/>
                </a:lnTo>
                <a:lnTo>
                  <a:pt x="249" y="280"/>
                </a:lnTo>
                <a:close/>
                <a:moveTo>
                  <a:pt x="850" y="0"/>
                </a:moveTo>
                <a:lnTo>
                  <a:pt x="3" y="0"/>
                </a:lnTo>
                <a:lnTo>
                  <a:pt x="427" y="325"/>
                </a:lnTo>
                <a:lnTo>
                  <a:pt x="850" y="0"/>
                </a:lnTo>
                <a:close/>
                <a:moveTo>
                  <a:pt x="546" y="325"/>
                </a:moveTo>
                <a:lnTo>
                  <a:pt x="427" y="416"/>
                </a:lnTo>
                <a:lnTo>
                  <a:pt x="307" y="325"/>
                </a:lnTo>
                <a:lnTo>
                  <a:pt x="1" y="632"/>
                </a:lnTo>
                <a:lnTo>
                  <a:pt x="852" y="632"/>
                </a:lnTo>
                <a:lnTo>
                  <a:pt x="546" y="325"/>
                </a:lnTo>
                <a:close/>
                <a:moveTo>
                  <a:pt x="603" y="280"/>
                </a:moveTo>
                <a:lnTo>
                  <a:pt x="853" y="531"/>
                </a:lnTo>
                <a:lnTo>
                  <a:pt x="853" y="90"/>
                </a:lnTo>
                <a:lnTo>
                  <a:pt x="603" y="28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 name="Freeform 358">
            <a:extLst>
              <a:ext uri="{FF2B5EF4-FFF2-40B4-BE49-F238E27FC236}">
                <a16:creationId xmlns:a16="http://schemas.microsoft.com/office/drawing/2014/main" id="{7EB67CDA-D4C3-85FB-5316-E3A456056F8F}"/>
              </a:ext>
            </a:extLst>
          </p:cNvPr>
          <p:cNvSpPr>
            <a:spLocks noEditPoints="1"/>
          </p:cNvSpPr>
          <p:nvPr/>
        </p:nvSpPr>
        <p:spPr bwMode="auto">
          <a:xfrm>
            <a:off x="4859940" y="3442914"/>
            <a:ext cx="449287" cy="393438"/>
          </a:xfrm>
          <a:custGeom>
            <a:avLst/>
            <a:gdLst>
              <a:gd name="T0" fmla="*/ 558 w 985"/>
              <a:gd name="T1" fmla="*/ 615 h 876"/>
              <a:gd name="T2" fmla="*/ 597 w 985"/>
              <a:gd name="T3" fmla="*/ 539 h 876"/>
              <a:gd name="T4" fmla="*/ 693 w 985"/>
              <a:gd name="T5" fmla="*/ 383 h 876"/>
              <a:gd name="T6" fmla="*/ 738 w 985"/>
              <a:gd name="T7" fmla="*/ 275 h 876"/>
              <a:gd name="T8" fmla="*/ 763 w 985"/>
              <a:gd name="T9" fmla="*/ 168 h 876"/>
              <a:gd name="T10" fmla="*/ 776 w 985"/>
              <a:gd name="T11" fmla="*/ 36 h 876"/>
              <a:gd name="T12" fmla="*/ 210 w 985"/>
              <a:gd name="T13" fmla="*/ 36 h 876"/>
              <a:gd name="T14" fmla="*/ 222 w 985"/>
              <a:gd name="T15" fmla="*/ 168 h 876"/>
              <a:gd name="T16" fmla="*/ 248 w 985"/>
              <a:gd name="T17" fmla="*/ 275 h 876"/>
              <a:gd name="T18" fmla="*/ 291 w 985"/>
              <a:gd name="T19" fmla="*/ 383 h 876"/>
              <a:gd name="T20" fmla="*/ 387 w 985"/>
              <a:gd name="T21" fmla="*/ 539 h 876"/>
              <a:gd name="T22" fmla="*/ 428 w 985"/>
              <a:gd name="T23" fmla="*/ 615 h 876"/>
              <a:gd name="T24" fmla="*/ 372 w 985"/>
              <a:gd name="T25" fmla="*/ 67 h 876"/>
              <a:gd name="T26" fmla="*/ 375 w 985"/>
              <a:gd name="T27" fmla="*/ 151 h 876"/>
              <a:gd name="T28" fmla="*/ 391 w 985"/>
              <a:gd name="T29" fmla="*/ 265 h 876"/>
              <a:gd name="T30" fmla="*/ 421 w 985"/>
              <a:gd name="T31" fmla="*/ 377 h 876"/>
              <a:gd name="T32" fmla="*/ 465 w 985"/>
              <a:gd name="T33" fmla="*/ 484 h 876"/>
              <a:gd name="T34" fmla="*/ 445 w 985"/>
              <a:gd name="T35" fmla="*/ 466 h 876"/>
              <a:gd name="T36" fmla="*/ 384 w 985"/>
              <a:gd name="T37" fmla="*/ 371 h 876"/>
              <a:gd name="T38" fmla="*/ 336 w 985"/>
              <a:gd name="T39" fmla="*/ 262 h 876"/>
              <a:gd name="T40" fmla="*/ 308 w 985"/>
              <a:gd name="T41" fmla="*/ 136 h 876"/>
              <a:gd name="T42" fmla="*/ 549 w 985"/>
              <a:gd name="T43" fmla="*/ 693 h 876"/>
              <a:gd name="T44" fmla="*/ 434 w 985"/>
              <a:gd name="T45" fmla="*/ 713 h 876"/>
              <a:gd name="T46" fmla="*/ 416 w 985"/>
              <a:gd name="T47" fmla="*/ 766 h 876"/>
              <a:gd name="T48" fmla="*/ 385 w 985"/>
              <a:gd name="T49" fmla="*/ 801 h 876"/>
              <a:gd name="T50" fmla="*/ 334 w 985"/>
              <a:gd name="T51" fmla="*/ 819 h 876"/>
              <a:gd name="T52" fmla="*/ 667 w 985"/>
              <a:gd name="T53" fmla="*/ 820 h 876"/>
              <a:gd name="T54" fmla="*/ 622 w 985"/>
              <a:gd name="T55" fmla="*/ 813 h 876"/>
              <a:gd name="T56" fmla="*/ 582 w 985"/>
              <a:gd name="T57" fmla="*/ 785 h 876"/>
              <a:gd name="T58" fmla="*/ 559 w 985"/>
              <a:gd name="T59" fmla="*/ 744 h 876"/>
              <a:gd name="T60" fmla="*/ 549 w 985"/>
              <a:gd name="T61" fmla="*/ 693 h 876"/>
              <a:gd name="T62" fmla="*/ 182 w 985"/>
              <a:gd name="T63" fmla="*/ 327 h 876"/>
              <a:gd name="T64" fmla="*/ 129 w 985"/>
              <a:gd name="T65" fmla="*/ 269 h 876"/>
              <a:gd name="T66" fmla="*/ 92 w 985"/>
              <a:gd name="T67" fmla="*/ 205 h 876"/>
              <a:gd name="T68" fmla="*/ 63 w 985"/>
              <a:gd name="T69" fmla="*/ 114 h 876"/>
              <a:gd name="T70" fmla="*/ 154 w 985"/>
              <a:gd name="T71" fmla="*/ 60 h 876"/>
              <a:gd name="T72" fmla="*/ 9 w 985"/>
              <a:gd name="T73" fmla="*/ 120 h 876"/>
              <a:gd name="T74" fmla="*/ 48 w 985"/>
              <a:gd name="T75" fmla="*/ 232 h 876"/>
              <a:gd name="T76" fmla="*/ 112 w 985"/>
              <a:gd name="T77" fmla="*/ 329 h 876"/>
              <a:gd name="T78" fmla="*/ 201 w 985"/>
              <a:gd name="T79" fmla="*/ 406 h 876"/>
              <a:gd name="T80" fmla="*/ 235 w 985"/>
              <a:gd name="T81" fmla="*/ 395 h 876"/>
              <a:gd name="T82" fmla="*/ 830 w 985"/>
              <a:gd name="T83" fmla="*/ 60 h 876"/>
              <a:gd name="T84" fmla="*/ 914 w 985"/>
              <a:gd name="T85" fmla="*/ 143 h 876"/>
              <a:gd name="T86" fmla="*/ 876 w 985"/>
              <a:gd name="T87" fmla="*/ 237 h 876"/>
              <a:gd name="T88" fmla="*/ 831 w 985"/>
              <a:gd name="T89" fmla="*/ 298 h 876"/>
              <a:gd name="T90" fmla="*/ 769 w 985"/>
              <a:gd name="T91" fmla="*/ 352 h 876"/>
              <a:gd name="T92" fmla="*/ 730 w 985"/>
              <a:gd name="T93" fmla="*/ 433 h 876"/>
              <a:gd name="T94" fmla="*/ 831 w 985"/>
              <a:gd name="T95" fmla="*/ 371 h 876"/>
              <a:gd name="T96" fmla="*/ 908 w 985"/>
              <a:gd name="T97" fmla="*/ 282 h 876"/>
              <a:gd name="T98" fmla="*/ 960 w 985"/>
              <a:gd name="T99" fmla="*/ 177 h 876"/>
              <a:gd name="T100" fmla="*/ 985 w 985"/>
              <a:gd name="T101" fmla="*/ 6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85" h="876">
                <a:moveTo>
                  <a:pt x="550" y="640"/>
                </a:moveTo>
                <a:lnTo>
                  <a:pt x="550" y="640"/>
                </a:lnTo>
                <a:lnTo>
                  <a:pt x="553" y="627"/>
                </a:lnTo>
                <a:lnTo>
                  <a:pt x="558" y="615"/>
                </a:lnTo>
                <a:lnTo>
                  <a:pt x="562" y="603"/>
                </a:lnTo>
                <a:lnTo>
                  <a:pt x="567" y="591"/>
                </a:lnTo>
                <a:lnTo>
                  <a:pt x="582" y="565"/>
                </a:lnTo>
                <a:lnTo>
                  <a:pt x="597" y="539"/>
                </a:lnTo>
                <a:lnTo>
                  <a:pt x="633" y="484"/>
                </a:lnTo>
                <a:lnTo>
                  <a:pt x="654" y="454"/>
                </a:lnTo>
                <a:lnTo>
                  <a:pt x="674" y="420"/>
                </a:lnTo>
                <a:lnTo>
                  <a:pt x="693" y="383"/>
                </a:lnTo>
                <a:lnTo>
                  <a:pt x="712" y="343"/>
                </a:lnTo>
                <a:lnTo>
                  <a:pt x="721" y="322"/>
                </a:lnTo>
                <a:lnTo>
                  <a:pt x="729" y="299"/>
                </a:lnTo>
                <a:lnTo>
                  <a:pt x="738" y="275"/>
                </a:lnTo>
                <a:lnTo>
                  <a:pt x="745" y="251"/>
                </a:lnTo>
                <a:lnTo>
                  <a:pt x="752" y="225"/>
                </a:lnTo>
                <a:lnTo>
                  <a:pt x="758" y="197"/>
                </a:lnTo>
                <a:lnTo>
                  <a:pt x="763" y="168"/>
                </a:lnTo>
                <a:lnTo>
                  <a:pt x="768" y="137"/>
                </a:lnTo>
                <a:lnTo>
                  <a:pt x="771" y="106"/>
                </a:lnTo>
                <a:lnTo>
                  <a:pt x="774" y="72"/>
                </a:lnTo>
                <a:lnTo>
                  <a:pt x="776" y="36"/>
                </a:lnTo>
                <a:lnTo>
                  <a:pt x="776" y="0"/>
                </a:lnTo>
                <a:lnTo>
                  <a:pt x="208" y="0"/>
                </a:lnTo>
                <a:lnTo>
                  <a:pt x="208" y="0"/>
                </a:lnTo>
                <a:lnTo>
                  <a:pt x="210" y="36"/>
                </a:lnTo>
                <a:lnTo>
                  <a:pt x="211" y="72"/>
                </a:lnTo>
                <a:lnTo>
                  <a:pt x="213" y="106"/>
                </a:lnTo>
                <a:lnTo>
                  <a:pt x="217" y="137"/>
                </a:lnTo>
                <a:lnTo>
                  <a:pt x="222" y="168"/>
                </a:lnTo>
                <a:lnTo>
                  <a:pt x="228" y="197"/>
                </a:lnTo>
                <a:lnTo>
                  <a:pt x="234" y="225"/>
                </a:lnTo>
                <a:lnTo>
                  <a:pt x="240" y="251"/>
                </a:lnTo>
                <a:lnTo>
                  <a:pt x="248" y="275"/>
                </a:lnTo>
                <a:lnTo>
                  <a:pt x="255" y="299"/>
                </a:lnTo>
                <a:lnTo>
                  <a:pt x="264" y="322"/>
                </a:lnTo>
                <a:lnTo>
                  <a:pt x="273" y="343"/>
                </a:lnTo>
                <a:lnTo>
                  <a:pt x="291" y="383"/>
                </a:lnTo>
                <a:lnTo>
                  <a:pt x="312" y="420"/>
                </a:lnTo>
                <a:lnTo>
                  <a:pt x="331" y="454"/>
                </a:lnTo>
                <a:lnTo>
                  <a:pt x="351" y="484"/>
                </a:lnTo>
                <a:lnTo>
                  <a:pt x="387" y="539"/>
                </a:lnTo>
                <a:lnTo>
                  <a:pt x="404" y="565"/>
                </a:lnTo>
                <a:lnTo>
                  <a:pt x="417" y="591"/>
                </a:lnTo>
                <a:lnTo>
                  <a:pt x="423" y="603"/>
                </a:lnTo>
                <a:lnTo>
                  <a:pt x="428" y="615"/>
                </a:lnTo>
                <a:lnTo>
                  <a:pt x="432" y="627"/>
                </a:lnTo>
                <a:lnTo>
                  <a:pt x="435" y="640"/>
                </a:lnTo>
                <a:lnTo>
                  <a:pt x="550" y="640"/>
                </a:lnTo>
                <a:close/>
                <a:moveTo>
                  <a:pt x="372" y="67"/>
                </a:moveTo>
                <a:lnTo>
                  <a:pt x="372" y="67"/>
                </a:lnTo>
                <a:lnTo>
                  <a:pt x="372" y="95"/>
                </a:lnTo>
                <a:lnTo>
                  <a:pt x="373" y="123"/>
                </a:lnTo>
                <a:lnTo>
                  <a:pt x="375" y="151"/>
                </a:lnTo>
                <a:lnTo>
                  <a:pt x="378" y="180"/>
                </a:lnTo>
                <a:lnTo>
                  <a:pt x="381" y="208"/>
                </a:lnTo>
                <a:lnTo>
                  <a:pt x="385" y="237"/>
                </a:lnTo>
                <a:lnTo>
                  <a:pt x="391" y="265"/>
                </a:lnTo>
                <a:lnTo>
                  <a:pt x="397" y="294"/>
                </a:lnTo>
                <a:lnTo>
                  <a:pt x="404" y="322"/>
                </a:lnTo>
                <a:lnTo>
                  <a:pt x="411" y="349"/>
                </a:lnTo>
                <a:lnTo>
                  <a:pt x="421" y="377"/>
                </a:lnTo>
                <a:lnTo>
                  <a:pt x="430" y="405"/>
                </a:lnTo>
                <a:lnTo>
                  <a:pt x="441" y="431"/>
                </a:lnTo>
                <a:lnTo>
                  <a:pt x="453" y="457"/>
                </a:lnTo>
                <a:lnTo>
                  <a:pt x="465" y="484"/>
                </a:lnTo>
                <a:lnTo>
                  <a:pt x="480" y="509"/>
                </a:lnTo>
                <a:lnTo>
                  <a:pt x="480" y="509"/>
                </a:lnTo>
                <a:lnTo>
                  <a:pt x="462" y="487"/>
                </a:lnTo>
                <a:lnTo>
                  <a:pt x="445" y="466"/>
                </a:lnTo>
                <a:lnTo>
                  <a:pt x="428" y="443"/>
                </a:lnTo>
                <a:lnTo>
                  <a:pt x="412" y="420"/>
                </a:lnTo>
                <a:lnTo>
                  <a:pt x="397" y="396"/>
                </a:lnTo>
                <a:lnTo>
                  <a:pt x="384" y="371"/>
                </a:lnTo>
                <a:lnTo>
                  <a:pt x="370" y="345"/>
                </a:lnTo>
                <a:lnTo>
                  <a:pt x="357" y="318"/>
                </a:lnTo>
                <a:lnTo>
                  <a:pt x="346" y="291"/>
                </a:lnTo>
                <a:lnTo>
                  <a:pt x="336" y="262"/>
                </a:lnTo>
                <a:lnTo>
                  <a:pt x="327" y="232"/>
                </a:lnTo>
                <a:lnTo>
                  <a:pt x="319" y="201"/>
                </a:lnTo>
                <a:lnTo>
                  <a:pt x="313" y="169"/>
                </a:lnTo>
                <a:lnTo>
                  <a:pt x="308" y="136"/>
                </a:lnTo>
                <a:lnTo>
                  <a:pt x="303" y="102"/>
                </a:lnTo>
                <a:lnTo>
                  <a:pt x="302" y="67"/>
                </a:lnTo>
                <a:lnTo>
                  <a:pt x="372" y="67"/>
                </a:lnTo>
                <a:close/>
                <a:moveTo>
                  <a:pt x="549" y="693"/>
                </a:moveTo>
                <a:lnTo>
                  <a:pt x="549" y="693"/>
                </a:lnTo>
                <a:lnTo>
                  <a:pt x="436" y="693"/>
                </a:lnTo>
                <a:lnTo>
                  <a:pt x="436" y="693"/>
                </a:lnTo>
                <a:lnTo>
                  <a:pt x="434" y="713"/>
                </a:lnTo>
                <a:lnTo>
                  <a:pt x="428" y="735"/>
                </a:lnTo>
                <a:lnTo>
                  <a:pt x="426" y="744"/>
                </a:lnTo>
                <a:lnTo>
                  <a:pt x="421" y="755"/>
                </a:lnTo>
                <a:lnTo>
                  <a:pt x="416" y="766"/>
                </a:lnTo>
                <a:lnTo>
                  <a:pt x="409" y="775"/>
                </a:lnTo>
                <a:lnTo>
                  <a:pt x="402" y="785"/>
                </a:lnTo>
                <a:lnTo>
                  <a:pt x="394" y="793"/>
                </a:lnTo>
                <a:lnTo>
                  <a:pt x="385" y="801"/>
                </a:lnTo>
                <a:lnTo>
                  <a:pt x="374" y="807"/>
                </a:lnTo>
                <a:lnTo>
                  <a:pt x="362" y="813"/>
                </a:lnTo>
                <a:lnTo>
                  <a:pt x="349" y="816"/>
                </a:lnTo>
                <a:lnTo>
                  <a:pt x="334" y="819"/>
                </a:lnTo>
                <a:lnTo>
                  <a:pt x="318" y="820"/>
                </a:lnTo>
                <a:lnTo>
                  <a:pt x="318" y="876"/>
                </a:lnTo>
                <a:lnTo>
                  <a:pt x="667" y="876"/>
                </a:lnTo>
                <a:lnTo>
                  <a:pt x="667" y="820"/>
                </a:lnTo>
                <a:lnTo>
                  <a:pt x="667" y="820"/>
                </a:lnTo>
                <a:lnTo>
                  <a:pt x="650" y="819"/>
                </a:lnTo>
                <a:lnTo>
                  <a:pt x="636" y="816"/>
                </a:lnTo>
                <a:lnTo>
                  <a:pt x="622" y="813"/>
                </a:lnTo>
                <a:lnTo>
                  <a:pt x="610" y="807"/>
                </a:lnTo>
                <a:lnTo>
                  <a:pt x="600" y="801"/>
                </a:lnTo>
                <a:lnTo>
                  <a:pt x="590" y="793"/>
                </a:lnTo>
                <a:lnTo>
                  <a:pt x="582" y="785"/>
                </a:lnTo>
                <a:lnTo>
                  <a:pt x="574" y="775"/>
                </a:lnTo>
                <a:lnTo>
                  <a:pt x="568" y="766"/>
                </a:lnTo>
                <a:lnTo>
                  <a:pt x="564" y="755"/>
                </a:lnTo>
                <a:lnTo>
                  <a:pt x="559" y="744"/>
                </a:lnTo>
                <a:lnTo>
                  <a:pt x="556" y="735"/>
                </a:lnTo>
                <a:lnTo>
                  <a:pt x="552" y="713"/>
                </a:lnTo>
                <a:lnTo>
                  <a:pt x="549" y="693"/>
                </a:lnTo>
                <a:lnTo>
                  <a:pt x="549" y="693"/>
                </a:lnTo>
                <a:close/>
                <a:moveTo>
                  <a:pt x="216" y="353"/>
                </a:moveTo>
                <a:lnTo>
                  <a:pt x="216" y="353"/>
                </a:lnTo>
                <a:lnTo>
                  <a:pt x="199" y="340"/>
                </a:lnTo>
                <a:lnTo>
                  <a:pt x="182" y="327"/>
                </a:lnTo>
                <a:lnTo>
                  <a:pt x="168" y="313"/>
                </a:lnTo>
                <a:lnTo>
                  <a:pt x="153" y="299"/>
                </a:lnTo>
                <a:lnTo>
                  <a:pt x="140" y="283"/>
                </a:lnTo>
                <a:lnTo>
                  <a:pt x="129" y="269"/>
                </a:lnTo>
                <a:lnTo>
                  <a:pt x="118" y="253"/>
                </a:lnTo>
                <a:lnTo>
                  <a:pt x="109" y="237"/>
                </a:lnTo>
                <a:lnTo>
                  <a:pt x="100" y="221"/>
                </a:lnTo>
                <a:lnTo>
                  <a:pt x="92" y="205"/>
                </a:lnTo>
                <a:lnTo>
                  <a:pt x="86" y="190"/>
                </a:lnTo>
                <a:lnTo>
                  <a:pt x="80" y="174"/>
                </a:lnTo>
                <a:lnTo>
                  <a:pt x="70" y="143"/>
                </a:lnTo>
                <a:lnTo>
                  <a:pt x="63" y="114"/>
                </a:lnTo>
                <a:lnTo>
                  <a:pt x="158" y="114"/>
                </a:lnTo>
                <a:lnTo>
                  <a:pt x="158" y="114"/>
                </a:lnTo>
                <a:lnTo>
                  <a:pt x="156" y="88"/>
                </a:lnTo>
                <a:lnTo>
                  <a:pt x="154" y="60"/>
                </a:lnTo>
                <a:lnTo>
                  <a:pt x="0" y="60"/>
                </a:lnTo>
                <a:lnTo>
                  <a:pt x="0" y="60"/>
                </a:lnTo>
                <a:lnTo>
                  <a:pt x="3" y="90"/>
                </a:lnTo>
                <a:lnTo>
                  <a:pt x="9" y="120"/>
                </a:lnTo>
                <a:lnTo>
                  <a:pt x="16" y="149"/>
                </a:lnTo>
                <a:lnTo>
                  <a:pt x="25" y="177"/>
                </a:lnTo>
                <a:lnTo>
                  <a:pt x="36" y="204"/>
                </a:lnTo>
                <a:lnTo>
                  <a:pt x="48" y="232"/>
                </a:lnTo>
                <a:lnTo>
                  <a:pt x="61" y="258"/>
                </a:lnTo>
                <a:lnTo>
                  <a:pt x="76" y="283"/>
                </a:lnTo>
                <a:lnTo>
                  <a:pt x="93" y="307"/>
                </a:lnTo>
                <a:lnTo>
                  <a:pt x="112" y="329"/>
                </a:lnTo>
                <a:lnTo>
                  <a:pt x="132" y="351"/>
                </a:lnTo>
                <a:lnTo>
                  <a:pt x="153" y="371"/>
                </a:lnTo>
                <a:lnTo>
                  <a:pt x="177" y="389"/>
                </a:lnTo>
                <a:lnTo>
                  <a:pt x="201" y="406"/>
                </a:lnTo>
                <a:lnTo>
                  <a:pt x="228" y="420"/>
                </a:lnTo>
                <a:lnTo>
                  <a:pt x="255" y="433"/>
                </a:lnTo>
                <a:lnTo>
                  <a:pt x="255" y="433"/>
                </a:lnTo>
                <a:lnTo>
                  <a:pt x="235" y="395"/>
                </a:lnTo>
                <a:lnTo>
                  <a:pt x="216" y="353"/>
                </a:lnTo>
                <a:lnTo>
                  <a:pt x="216" y="353"/>
                </a:lnTo>
                <a:close/>
                <a:moveTo>
                  <a:pt x="830" y="60"/>
                </a:moveTo>
                <a:lnTo>
                  <a:pt x="830" y="60"/>
                </a:lnTo>
                <a:lnTo>
                  <a:pt x="826" y="114"/>
                </a:lnTo>
                <a:lnTo>
                  <a:pt x="921" y="114"/>
                </a:lnTo>
                <a:lnTo>
                  <a:pt x="921" y="114"/>
                </a:lnTo>
                <a:lnTo>
                  <a:pt x="914" y="143"/>
                </a:lnTo>
                <a:lnTo>
                  <a:pt x="904" y="173"/>
                </a:lnTo>
                <a:lnTo>
                  <a:pt x="892" y="205"/>
                </a:lnTo>
                <a:lnTo>
                  <a:pt x="884" y="221"/>
                </a:lnTo>
                <a:lnTo>
                  <a:pt x="876" y="237"/>
                </a:lnTo>
                <a:lnTo>
                  <a:pt x="866" y="252"/>
                </a:lnTo>
                <a:lnTo>
                  <a:pt x="855" y="268"/>
                </a:lnTo>
                <a:lnTo>
                  <a:pt x="844" y="283"/>
                </a:lnTo>
                <a:lnTo>
                  <a:pt x="831" y="298"/>
                </a:lnTo>
                <a:lnTo>
                  <a:pt x="818" y="312"/>
                </a:lnTo>
                <a:lnTo>
                  <a:pt x="802" y="327"/>
                </a:lnTo>
                <a:lnTo>
                  <a:pt x="787" y="340"/>
                </a:lnTo>
                <a:lnTo>
                  <a:pt x="769" y="352"/>
                </a:lnTo>
                <a:lnTo>
                  <a:pt x="769" y="352"/>
                </a:lnTo>
                <a:lnTo>
                  <a:pt x="750" y="395"/>
                </a:lnTo>
                <a:lnTo>
                  <a:pt x="730" y="433"/>
                </a:lnTo>
                <a:lnTo>
                  <a:pt x="730" y="433"/>
                </a:lnTo>
                <a:lnTo>
                  <a:pt x="758" y="420"/>
                </a:lnTo>
                <a:lnTo>
                  <a:pt x="783" y="406"/>
                </a:lnTo>
                <a:lnTo>
                  <a:pt x="808" y="389"/>
                </a:lnTo>
                <a:lnTo>
                  <a:pt x="831" y="371"/>
                </a:lnTo>
                <a:lnTo>
                  <a:pt x="853" y="351"/>
                </a:lnTo>
                <a:lnTo>
                  <a:pt x="873" y="329"/>
                </a:lnTo>
                <a:lnTo>
                  <a:pt x="891" y="306"/>
                </a:lnTo>
                <a:lnTo>
                  <a:pt x="908" y="282"/>
                </a:lnTo>
                <a:lnTo>
                  <a:pt x="924" y="257"/>
                </a:lnTo>
                <a:lnTo>
                  <a:pt x="937" y="232"/>
                </a:lnTo>
                <a:lnTo>
                  <a:pt x="949" y="204"/>
                </a:lnTo>
                <a:lnTo>
                  <a:pt x="960" y="177"/>
                </a:lnTo>
                <a:lnTo>
                  <a:pt x="968" y="149"/>
                </a:lnTo>
                <a:lnTo>
                  <a:pt x="975" y="119"/>
                </a:lnTo>
                <a:lnTo>
                  <a:pt x="981" y="90"/>
                </a:lnTo>
                <a:lnTo>
                  <a:pt x="985" y="60"/>
                </a:lnTo>
                <a:lnTo>
                  <a:pt x="830" y="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 name="AutoShape 5">
            <a:extLst>
              <a:ext uri="{FF2B5EF4-FFF2-40B4-BE49-F238E27FC236}">
                <a16:creationId xmlns:a16="http://schemas.microsoft.com/office/drawing/2014/main" id="{ECA190B6-5726-919D-D81F-3C09F34F4D20}"/>
              </a:ext>
            </a:extLst>
          </p:cNvPr>
          <p:cNvSpPr>
            <a:spLocks noChangeArrowheads="1"/>
          </p:cNvSpPr>
          <p:nvPr/>
        </p:nvSpPr>
        <p:spPr bwMode="auto">
          <a:xfrm>
            <a:off x="395611" y="3998052"/>
            <a:ext cx="3979726" cy="788239"/>
          </a:xfrm>
          <a:prstGeom prst="roundRect">
            <a:avLst>
              <a:gd name="adj" fmla="val 2028"/>
            </a:avLst>
          </a:prstGeom>
          <a:noFill/>
          <a:ln>
            <a:noFill/>
            <a:headEnd/>
            <a:tailEnd/>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72000" tIns="0" rIns="0" bIns="0"/>
          <a:lstStyle/>
          <a:p>
            <a:pPr marL="285750" indent="-285750">
              <a:spcBef>
                <a:spcPct val="20000"/>
              </a:spcBef>
              <a:buClr>
                <a:schemeClr val="accent1"/>
              </a:buClr>
              <a:buFont typeface="Wingdings" panose="05000000000000000000" pitchFamily="2" charset="2"/>
              <a:buChar char="l"/>
              <a:defRPr/>
            </a:pPr>
            <a:r>
              <a:rPr lang="ja-JP" altLang="en-US" sz="1400" b="1">
                <a:solidFill>
                  <a:srgbClr val="070B4C"/>
                </a:solidFill>
                <a:latin typeface="メイリオ" pitchFamily="50" charset="-128"/>
                <a:ea typeface="メイリオ" pitchFamily="50" charset="-128"/>
              </a:rPr>
              <a:t>実務トレーニングセミナーを定期開催</a:t>
            </a:r>
            <a:endParaRPr lang="en-US" altLang="ja-JP" sz="1400" b="1">
              <a:solidFill>
                <a:srgbClr val="070B4C"/>
              </a:solidFill>
              <a:latin typeface="メイリオ" pitchFamily="50" charset="-128"/>
              <a:ea typeface="メイリオ" pitchFamily="50" charset="-128"/>
            </a:endParaRPr>
          </a:p>
          <a:p>
            <a:pPr marL="285750" indent="-285750">
              <a:spcBef>
                <a:spcPct val="20000"/>
              </a:spcBef>
              <a:buClr>
                <a:schemeClr val="accent1"/>
              </a:buClr>
              <a:buFont typeface="Wingdings" panose="05000000000000000000" pitchFamily="2" charset="2"/>
              <a:buChar char="l"/>
              <a:defRPr/>
            </a:pPr>
            <a:r>
              <a:rPr lang="ja-JP" altLang="en-US" sz="1400" b="1">
                <a:solidFill>
                  <a:srgbClr val="070B4C"/>
                </a:solidFill>
                <a:latin typeface="メイリオ" pitchFamily="50" charset="-128"/>
                <a:ea typeface="メイリオ" pitchFamily="50" charset="-128"/>
              </a:rPr>
              <a:t>お役立ち情報のご案内</a:t>
            </a:r>
            <a:endParaRPr lang="en-US" altLang="ja-JP" sz="1400" b="1">
              <a:solidFill>
                <a:srgbClr val="070B4C"/>
              </a:solidFill>
              <a:latin typeface="メイリオ" pitchFamily="50" charset="-128"/>
              <a:ea typeface="メイリオ" pitchFamily="50" charset="-128"/>
            </a:endParaRPr>
          </a:p>
          <a:p>
            <a:pPr marL="285750" indent="-285750">
              <a:spcBef>
                <a:spcPct val="20000"/>
              </a:spcBef>
              <a:buClr>
                <a:schemeClr val="accent1"/>
              </a:buClr>
              <a:buFont typeface="Wingdings" panose="05000000000000000000" pitchFamily="2" charset="2"/>
              <a:buChar char="l"/>
              <a:defRPr/>
            </a:pPr>
            <a:r>
              <a:rPr lang="ja-JP" altLang="en-US" sz="1400" b="1">
                <a:solidFill>
                  <a:srgbClr val="070B4C"/>
                </a:solidFill>
                <a:latin typeface="メイリオ" pitchFamily="50" charset="-128"/>
                <a:ea typeface="メイリオ" pitchFamily="50" charset="-128"/>
              </a:rPr>
              <a:t>主催セミナーへ優先申込のご案内</a:t>
            </a:r>
            <a:endParaRPr lang="en-US" altLang="ja-JP" sz="1400">
              <a:solidFill>
                <a:srgbClr val="070B4C"/>
              </a:solidFill>
              <a:latin typeface="メイリオ" pitchFamily="50" charset="-128"/>
              <a:ea typeface="メイリオ" pitchFamily="50" charset="-128"/>
            </a:endParaRPr>
          </a:p>
        </p:txBody>
      </p:sp>
      <p:sp>
        <p:nvSpPr>
          <p:cNvPr id="51" name="AutoShape 5">
            <a:extLst>
              <a:ext uri="{FF2B5EF4-FFF2-40B4-BE49-F238E27FC236}">
                <a16:creationId xmlns:a16="http://schemas.microsoft.com/office/drawing/2014/main" id="{086351C5-8C9A-95CF-8D61-C7B5CBC3570E}"/>
              </a:ext>
            </a:extLst>
          </p:cNvPr>
          <p:cNvSpPr>
            <a:spLocks noChangeArrowheads="1"/>
          </p:cNvSpPr>
          <p:nvPr/>
        </p:nvSpPr>
        <p:spPr bwMode="auto">
          <a:xfrm>
            <a:off x="4768738" y="4004481"/>
            <a:ext cx="3979726" cy="788239"/>
          </a:xfrm>
          <a:prstGeom prst="roundRect">
            <a:avLst>
              <a:gd name="adj" fmla="val 2028"/>
            </a:avLst>
          </a:prstGeom>
          <a:noFill/>
          <a:ln>
            <a:noFill/>
            <a:headEnd/>
            <a:tailEnd/>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72000" tIns="0" rIns="0" bIns="0"/>
          <a:lstStyle/>
          <a:p>
            <a:pPr marL="285750" indent="-285750">
              <a:spcBef>
                <a:spcPct val="20000"/>
              </a:spcBef>
              <a:buClr>
                <a:schemeClr val="accent1"/>
              </a:buClr>
              <a:buFont typeface="Wingdings" panose="05000000000000000000" pitchFamily="2" charset="2"/>
              <a:buChar char="l"/>
              <a:defRPr/>
            </a:pPr>
            <a:r>
              <a:rPr lang="ja-JP" altLang="en-US" sz="1400" b="1">
                <a:solidFill>
                  <a:srgbClr val="070B4C"/>
                </a:solidFill>
                <a:latin typeface="メイリオ" pitchFamily="50" charset="-128"/>
                <a:ea typeface="メイリオ" pitchFamily="50" charset="-128"/>
              </a:rPr>
              <a:t>年に</a:t>
            </a:r>
            <a:r>
              <a:rPr lang="en-US" altLang="ja-JP" sz="1400" b="1">
                <a:solidFill>
                  <a:srgbClr val="070B4C"/>
                </a:solidFill>
                <a:latin typeface="メイリオ" pitchFamily="50" charset="-128"/>
                <a:ea typeface="メイリオ" pitchFamily="50" charset="-128"/>
              </a:rPr>
              <a:t>1</a:t>
            </a:r>
            <a:r>
              <a:rPr lang="ja-JP" altLang="en-US" sz="1400" b="1">
                <a:solidFill>
                  <a:srgbClr val="070B4C"/>
                </a:solidFill>
                <a:latin typeface="メイリオ" pitchFamily="50" charset="-128"/>
                <a:ea typeface="メイリオ" pitchFamily="50" charset="-128"/>
              </a:rPr>
              <a:t>～</a:t>
            </a:r>
            <a:r>
              <a:rPr lang="en-US" altLang="ja-JP" sz="1400" b="1">
                <a:solidFill>
                  <a:srgbClr val="070B4C"/>
                </a:solidFill>
                <a:latin typeface="メイリオ" pitchFamily="50" charset="-128"/>
                <a:ea typeface="メイリオ" pitchFamily="50" charset="-128"/>
              </a:rPr>
              <a:t>2</a:t>
            </a:r>
            <a:r>
              <a:rPr lang="ja-JP" altLang="en-US" sz="1400" b="1">
                <a:solidFill>
                  <a:srgbClr val="070B4C"/>
                </a:solidFill>
                <a:latin typeface="メイリオ" pitchFamily="50" charset="-128"/>
                <a:ea typeface="メイリオ" pitchFamily="50" charset="-128"/>
              </a:rPr>
              <a:t>回開催予定</a:t>
            </a:r>
            <a:endParaRPr lang="en-US" altLang="ja-JP" sz="1400" b="1">
              <a:solidFill>
                <a:srgbClr val="070B4C"/>
              </a:solidFill>
              <a:latin typeface="メイリオ" pitchFamily="50" charset="-128"/>
              <a:ea typeface="メイリオ" pitchFamily="50" charset="-128"/>
            </a:endParaRPr>
          </a:p>
          <a:p>
            <a:pPr marL="285750" indent="-285750">
              <a:spcBef>
                <a:spcPct val="20000"/>
              </a:spcBef>
              <a:buClr>
                <a:schemeClr val="accent1"/>
              </a:buClr>
              <a:buFont typeface="Wingdings" panose="05000000000000000000" pitchFamily="2" charset="2"/>
              <a:buChar char="l"/>
              <a:defRPr/>
            </a:pPr>
            <a:r>
              <a:rPr lang="ja-JP" altLang="en-US" sz="1400" b="1">
                <a:solidFill>
                  <a:srgbClr val="070B4C"/>
                </a:solidFill>
                <a:latin typeface="メイリオ" pitchFamily="50" charset="-128"/>
                <a:ea typeface="メイリオ" pitchFamily="50" charset="-128"/>
              </a:rPr>
              <a:t>オンラインイベントや東京以外の開催も検討</a:t>
            </a:r>
            <a:endParaRPr lang="en-US" altLang="ja-JP" sz="1400">
              <a:solidFill>
                <a:srgbClr val="070B4C"/>
              </a:solidFill>
              <a:latin typeface="メイリオ" pitchFamily="50" charset="-128"/>
              <a:ea typeface="メイリオ" pitchFamily="50" charset="-128"/>
            </a:endParaRPr>
          </a:p>
        </p:txBody>
      </p:sp>
      <p:sp>
        <p:nvSpPr>
          <p:cNvPr id="52" name="AutoShape 5">
            <a:extLst>
              <a:ext uri="{FF2B5EF4-FFF2-40B4-BE49-F238E27FC236}">
                <a16:creationId xmlns:a16="http://schemas.microsoft.com/office/drawing/2014/main" id="{9C98B289-97AE-1A56-20B5-DF3006BB742D}"/>
              </a:ext>
            </a:extLst>
          </p:cNvPr>
          <p:cNvSpPr>
            <a:spLocks noChangeArrowheads="1"/>
          </p:cNvSpPr>
          <p:nvPr/>
        </p:nvSpPr>
        <p:spPr bwMode="auto">
          <a:xfrm>
            <a:off x="4774343" y="1671650"/>
            <a:ext cx="3979726" cy="788239"/>
          </a:xfrm>
          <a:prstGeom prst="roundRect">
            <a:avLst>
              <a:gd name="adj" fmla="val 2028"/>
            </a:avLst>
          </a:prstGeom>
          <a:noFill/>
          <a:ln>
            <a:noFill/>
            <a:headEnd/>
            <a:tailEnd/>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72000" tIns="0" rIns="0" bIns="0"/>
          <a:lstStyle/>
          <a:p>
            <a:pPr marL="285750" indent="-285750">
              <a:spcBef>
                <a:spcPct val="20000"/>
              </a:spcBef>
              <a:buClr>
                <a:schemeClr val="accent1"/>
              </a:buClr>
              <a:buFont typeface="Wingdings" panose="05000000000000000000" pitchFamily="2" charset="2"/>
              <a:buChar char="l"/>
              <a:defRPr/>
            </a:pPr>
            <a:r>
              <a:rPr lang="ja-JP" altLang="en-US" sz="1400" b="1">
                <a:solidFill>
                  <a:srgbClr val="070B4C"/>
                </a:solidFill>
                <a:latin typeface="メイリオ" pitchFamily="50" charset="-128"/>
                <a:ea typeface="メイリオ" pitchFamily="50" charset="-128"/>
              </a:rPr>
              <a:t>製品説明会を例年開催</a:t>
            </a:r>
            <a:endParaRPr lang="en-US" altLang="ja-JP" sz="1400" b="1">
              <a:solidFill>
                <a:srgbClr val="070B4C"/>
              </a:solidFill>
              <a:latin typeface="メイリオ" pitchFamily="50" charset="-128"/>
              <a:ea typeface="メイリオ" pitchFamily="50" charset="-128"/>
            </a:endParaRPr>
          </a:p>
          <a:p>
            <a:pPr marL="285750" indent="-285750">
              <a:spcBef>
                <a:spcPct val="20000"/>
              </a:spcBef>
              <a:buClr>
                <a:schemeClr val="accent1"/>
              </a:buClr>
              <a:buFont typeface="Wingdings" panose="05000000000000000000" pitchFamily="2" charset="2"/>
              <a:buChar char="l"/>
              <a:defRPr/>
            </a:pPr>
            <a:r>
              <a:rPr lang="ja-JP" altLang="en-US" sz="1400" b="1">
                <a:solidFill>
                  <a:srgbClr val="070B4C"/>
                </a:solidFill>
                <a:latin typeface="メイリオ" pitchFamily="50" charset="-128"/>
                <a:ea typeface="メイリオ" pitchFamily="50" charset="-128"/>
              </a:rPr>
              <a:t>ユーザ様目線で取り組む機能改善に貢献</a:t>
            </a:r>
            <a:endParaRPr lang="en-US" altLang="ja-JP" sz="1400" b="1">
              <a:solidFill>
                <a:srgbClr val="070B4C"/>
              </a:solidFill>
              <a:latin typeface="メイリオ" pitchFamily="50" charset="-128"/>
              <a:ea typeface="メイリオ" pitchFamily="50" charset="-128"/>
            </a:endParaRPr>
          </a:p>
          <a:p>
            <a:pPr>
              <a:spcBef>
                <a:spcPct val="20000"/>
              </a:spcBef>
              <a:buClr>
                <a:schemeClr val="accent1"/>
              </a:buClr>
              <a:defRPr/>
            </a:pPr>
            <a:r>
              <a:rPr lang="ja-JP" altLang="en-US" sz="1400" b="1">
                <a:solidFill>
                  <a:srgbClr val="070B4C"/>
                </a:solidFill>
                <a:latin typeface="メイリオ" pitchFamily="50" charset="-128"/>
                <a:ea typeface="メイリオ" pitchFamily="50" charset="-128"/>
              </a:rPr>
              <a:t>　  製品要望検討会を例年開催</a:t>
            </a:r>
            <a:endParaRPr lang="en-US" altLang="ja-JP" sz="1400">
              <a:solidFill>
                <a:srgbClr val="070B4C"/>
              </a:solidFill>
              <a:latin typeface="メイリオ" pitchFamily="50" charset="-128"/>
              <a:ea typeface="メイリオ" pitchFamily="50" charset="-128"/>
            </a:endParaRPr>
          </a:p>
        </p:txBody>
      </p:sp>
    </p:spTree>
    <p:extLst>
      <p:ext uri="{BB962C8B-B14F-4D97-AF65-F5344CB8AC3E}">
        <p14:creationId xmlns:p14="http://schemas.microsoft.com/office/powerpoint/2010/main" val="2723645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en-US" altLang="ja-JP" sz="3200" b="0">
                <a:solidFill>
                  <a:schemeClr val="accent1"/>
                </a:solidFill>
              </a:rPr>
              <a:t>02</a:t>
            </a:r>
            <a:br>
              <a:rPr lang="en-US" altLang="ja-JP"/>
            </a:br>
            <a:r>
              <a:rPr lang="en-US" altLang="ja-JP"/>
              <a:t>SuperStream-NX</a:t>
            </a:r>
            <a:r>
              <a:rPr lang="ja-JP" altLang="en-US"/>
              <a:t> 概要</a:t>
            </a:r>
            <a:endParaRPr kumimoji="1" lang="ja-JP" altLang="en-US"/>
          </a:p>
        </p:txBody>
      </p:sp>
      <p:sp>
        <p:nvSpPr>
          <p:cNvPr id="4" name="フッター プレースホルダー 3"/>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solidFill>
                <a:prstClr val="black">
                  <a:tint val="75000"/>
                </a:prstClr>
              </a:solidFill>
              <a:effectLst/>
              <a:uLnTx/>
              <a:uFillTx/>
              <a:latin typeface="メイリオ"/>
              <a:ea typeface="メイリオ"/>
              <a:cs typeface="+mn-cs"/>
            </a:endParaRPr>
          </a:p>
        </p:txBody>
      </p:sp>
      <p:sp>
        <p:nvSpPr>
          <p:cNvPr id="6" name="スライド番号プレースホルダー 3"/>
          <p:cNvSpPr>
            <a:spLocks noGrp="1"/>
          </p:cNvSpPr>
          <p:nvPr>
            <p:ph type="sldNum" sz="quarter" idx="10"/>
          </p:nvPr>
        </p:nvSpPr>
        <p:spPr>
          <a:xfrm>
            <a:off x="8532000" y="4932000"/>
            <a:ext cx="360000" cy="135000"/>
          </a:xfrm>
        </p:spPr>
        <p:txBody>
          <a:bodyPr/>
          <a:lstStyle/>
          <a:p>
            <a:fld id="{78AE49ED-73EF-499C-8307-28EB0E7CF529}" type="slidenum">
              <a:rPr lang="ja-JP" altLang="en-US" smtClean="0"/>
              <a:pPr/>
              <a:t>12</a:t>
            </a:fld>
            <a:endParaRPr lang="ja-JP" altLang="en-US"/>
          </a:p>
        </p:txBody>
      </p:sp>
    </p:spTree>
    <p:extLst>
      <p:ext uri="{BB962C8B-B14F-4D97-AF65-F5344CB8AC3E}">
        <p14:creationId xmlns:p14="http://schemas.microsoft.com/office/powerpoint/2010/main" val="542846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lang="ja-JP" altLang="en-US" smtClean="0"/>
              <a:pPr/>
              <a:t>13</a:t>
            </a:fld>
            <a:endParaRPr lang="ja-JP" altLang="en-US"/>
          </a:p>
        </p:txBody>
      </p:sp>
      <p:sp>
        <p:nvSpPr>
          <p:cNvPr id="6" name="タイトル 5"/>
          <p:cNvSpPr>
            <a:spLocks noGrp="1"/>
          </p:cNvSpPr>
          <p:nvPr>
            <p:ph type="title"/>
          </p:nvPr>
        </p:nvSpPr>
        <p:spPr/>
        <p:txBody>
          <a:bodyPr/>
          <a:lstStyle/>
          <a:p>
            <a:r>
              <a:rPr lang="en-US" altLang="ja-JP" err="1"/>
              <a:t>SuperStream</a:t>
            </a:r>
            <a:r>
              <a:rPr lang="en-US" altLang="ja-JP"/>
              <a:t>-NX </a:t>
            </a:r>
            <a:r>
              <a:rPr lang="ja-JP" altLang="en-US"/>
              <a:t>コンセプト</a:t>
            </a:r>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7" name="楕円 6"/>
          <p:cNvSpPr/>
          <p:nvPr/>
        </p:nvSpPr>
        <p:spPr>
          <a:xfrm>
            <a:off x="2627784" y="1561032"/>
            <a:ext cx="3960439" cy="3298968"/>
          </a:xfrm>
          <a:prstGeom prst="ellipse">
            <a:avLst/>
          </a:prstGeom>
          <a:noFill/>
          <a:ln w="3333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3412377" y="591530"/>
            <a:ext cx="3190202" cy="369332"/>
          </a:xfrm>
          <a:prstGeom prst="rect">
            <a:avLst/>
          </a:prstGeom>
          <a:noFill/>
        </p:spPr>
        <p:txBody>
          <a:bodyPr wrap="square" rtlCol="0">
            <a:spAutoFit/>
          </a:bodyPr>
          <a:lstStyle/>
          <a:p>
            <a:r>
              <a:rPr kumimoji="1" lang="ja-JP" altLang="en-US" b="1">
                <a:solidFill>
                  <a:srgbClr val="008CCF"/>
                </a:solidFill>
              </a:rPr>
              <a:t>会計</a:t>
            </a:r>
            <a:r>
              <a:rPr lang="en-US" altLang="ja-JP" b="1">
                <a:solidFill>
                  <a:srgbClr val="008CCF"/>
                </a:solidFill>
              </a:rPr>
              <a:t>/</a:t>
            </a:r>
            <a:r>
              <a:rPr kumimoji="1" lang="ja-JP" altLang="en-US" b="1">
                <a:solidFill>
                  <a:srgbClr val="008CCF"/>
                </a:solidFill>
              </a:rPr>
              <a:t>人事業務に特化</a:t>
            </a:r>
          </a:p>
        </p:txBody>
      </p:sp>
      <p:sp>
        <p:nvSpPr>
          <p:cNvPr id="10" name="円/楕円 15"/>
          <p:cNvSpPr/>
          <p:nvPr/>
        </p:nvSpPr>
        <p:spPr bwMode="gray">
          <a:xfrm>
            <a:off x="3522154" y="915566"/>
            <a:ext cx="2124000" cy="1800000"/>
          </a:xfrm>
          <a:prstGeom prst="ellipse">
            <a:avLst/>
          </a:prstGeom>
          <a:solidFill>
            <a:schemeClr val="tx2"/>
          </a:solidFill>
          <a:ln>
            <a:noFill/>
          </a:ln>
          <a:effectLst/>
        </p:spPr>
        <p:txBody>
          <a:bodyPr anchor="ctr"/>
          <a:lstStyle/>
          <a:p>
            <a:pPr algn="ctr">
              <a:defRPr/>
            </a:pPr>
            <a:r>
              <a:rPr kumimoji="0" lang="en-US" altLang="ja-JP" sz="1600" b="1" kern="0">
                <a:solidFill>
                  <a:srgbClr val="FFFFFF"/>
                </a:solidFill>
                <a:cs typeface="メイリオ" pitchFamily="50" charset="-128"/>
              </a:rPr>
              <a:t>Back</a:t>
            </a:r>
            <a:r>
              <a:rPr kumimoji="0" lang="ja-JP" altLang="en-US" sz="1600" b="1" kern="0">
                <a:solidFill>
                  <a:srgbClr val="FFFFFF"/>
                </a:solidFill>
                <a:cs typeface="メイリオ" pitchFamily="50" charset="-128"/>
              </a:rPr>
              <a:t> </a:t>
            </a:r>
            <a:r>
              <a:rPr kumimoji="0" lang="en-US" altLang="ja-JP" sz="1600" b="1" kern="0">
                <a:solidFill>
                  <a:srgbClr val="FFFFFF"/>
                </a:solidFill>
                <a:cs typeface="メイリオ" pitchFamily="50" charset="-128"/>
              </a:rPr>
              <a:t>Office</a:t>
            </a:r>
          </a:p>
          <a:p>
            <a:pPr algn="ctr">
              <a:defRPr/>
            </a:pPr>
            <a:r>
              <a:rPr kumimoji="0" lang="en-US" altLang="ja-JP" sz="1600" b="1" kern="0">
                <a:solidFill>
                  <a:srgbClr val="FFFFFF"/>
                </a:solidFill>
                <a:cs typeface="メイリオ" pitchFamily="50" charset="-128"/>
              </a:rPr>
              <a:t>Service</a:t>
            </a:r>
            <a:endParaRPr kumimoji="0" lang="en-US" altLang="ja-JP" sz="1400" b="1" kern="0">
              <a:solidFill>
                <a:srgbClr val="FFFFFF"/>
              </a:solidFill>
              <a:cs typeface="メイリオ" pitchFamily="50" charset="-128"/>
            </a:endParaRPr>
          </a:p>
          <a:p>
            <a:pPr algn="ctr">
              <a:defRPr/>
            </a:pPr>
            <a:endParaRPr kumimoji="0" lang="en-US" altLang="ja-JP" sz="1400" b="1" kern="0">
              <a:solidFill>
                <a:srgbClr val="FFFFFF"/>
              </a:solidFill>
              <a:cs typeface="メイリオ" pitchFamily="50" charset="-128"/>
            </a:endParaRPr>
          </a:p>
          <a:p>
            <a:pPr algn="ctr">
              <a:defRPr/>
            </a:pPr>
            <a:endParaRPr kumimoji="0" lang="ja-JP" altLang="en-US" sz="1400" b="1" kern="0">
              <a:solidFill>
                <a:srgbClr val="FFFFFF"/>
              </a:solidFill>
              <a:cs typeface="メイリオ" pitchFamily="50" charset="-128"/>
            </a:endParaRPr>
          </a:p>
        </p:txBody>
      </p:sp>
      <p:grpSp>
        <p:nvGrpSpPr>
          <p:cNvPr id="11" name="グループ化 315"/>
          <p:cNvGrpSpPr/>
          <p:nvPr/>
        </p:nvGrpSpPr>
        <p:grpSpPr>
          <a:xfrm>
            <a:off x="4373277" y="1863919"/>
            <a:ext cx="367812" cy="403871"/>
            <a:chOff x="4887516" y="3387725"/>
            <a:chExt cx="381000" cy="381000"/>
          </a:xfrm>
          <a:solidFill>
            <a:schemeClr val="bg1"/>
          </a:solidFill>
        </p:grpSpPr>
        <p:sp>
          <p:nvSpPr>
            <p:cNvPr id="17" name="Freeform 239"/>
            <p:cNvSpPr>
              <a:spLocks/>
            </p:cNvSpPr>
            <p:nvPr/>
          </p:nvSpPr>
          <p:spPr bwMode="auto">
            <a:xfrm>
              <a:off x="4916091" y="3413125"/>
              <a:ext cx="73025" cy="69850"/>
            </a:xfrm>
            <a:custGeom>
              <a:avLst/>
              <a:gdLst/>
              <a:ahLst/>
              <a:cxnLst>
                <a:cxn ang="0">
                  <a:pos x="46" y="22"/>
                </a:cxn>
                <a:cxn ang="0">
                  <a:pos x="46" y="22"/>
                </a:cxn>
                <a:cxn ang="0">
                  <a:pos x="44" y="32"/>
                </a:cxn>
                <a:cxn ang="0">
                  <a:pos x="38" y="38"/>
                </a:cxn>
                <a:cxn ang="0">
                  <a:pos x="32" y="44"/>
                </a:cxn>
                <a:cxn ang="0">
                  <a:pos x="24" y="44"/>
                </a:cxn>
                <a:cxn ang="0">
                  <a:pos x="24" y="44"/>
                </a:cxn>
                <a:cxn ang="0">
                  <a:pos x="14" y="44"/>
                </a:cxn>
                <a:cxn ang="0">
                  <a:pos x="8" y="38"/>
                </a:cxn>
                <a:cxn ang="0">
                  <a:pos x="2" y="32"/>
                </a:cxn>
                <a:cxn ang="0">
                  <a:pos x="0" y="22"/>
                </a:cxn>
                <a:cxn ang="0">
                  <a:pos x="0" y="22"/>
                </a:cxn>
                <a:cxn ang="0">
                  <a:pos x="2" y="14"/>
                </a:cxn>
                <a:cxn ang="0">
                  <a:pos x="8" y="6"/>
                </a:cxn>
                <a:cxn ang="0">
                  <a:pos x="14" y="2"/>
                </a:cxn>
                <a:cxn ang="0">
                  <a:pos x="24" y="0"/>
                </a:cxn>
                <a:cxn ang="0">
                  <a:pos x="24"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4" y="44"/>
                  </a:lnTo>
                  <a:lnTo>
                    <a:pt x="24" y="44"/>
                  </a:lnTo>
                  <a:lnTo>
                    <a:pt x="14" y="44"/>
                  </a:lnTo>
                  <a:lnTo>
                    <a:pt x="8" y="38"/>
                  </a:lnTo>
                  <a:lnTo>
                    <a:pt x="2" y="32"/>
                  </a:lnTo>
                  <a:lnTo>
                    <a:pt x="0" y="22"/>
                  </a:lnTo>
                  <a:lnTo>
                    <a:pt x="0" y="22"/>
                  </a:lnTo>
                  <a:lnTo>
                    <a:pt x="2" y="14"/>
                  </a:lnTo>
                  <a:lnTo>
                    <a:pt x="8" y="6"/>
                  </a:lnTo>
                  <a:lnTo>
                    <a:pt x="14" y="2"/>
                  </a:lnTo>
                  <a:lnTo>
                    <a:pt x="24" y="0"/>
                  </a:lnTo>
                  <a:lnTo>
                    <a:pt x="24" y="0"/>
                  </a:lnTo>
                  <a:lnTo>
                    <a:pt x="32" y="2"/>
                  </a:lnTo>
                  <a:lnTo>
                    <a:pt x="38" y="6"/>
                  </a:lnTo>
                  <a:lnTo>
                    <a:pt x="44" y="14"/>
                  </a:lnTo>
                  <a:lnTo>
                    <a:pt x="46" y="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18" name="Freeform 240"/>
            <p:cNvSpPr>
              <a:spLocks/>
            </p:cNvSpPr>
            <p:nvPr/>
          </p:nvSpPr>
          <p:spPr bwMode="auto">
            <a:xfrm>
              <a:off x="4916091" y="3413125"/>
              <a:ext cx="73025" cy="69850"/>
            </a:xfrm>
            <a:custGeom>
              <a:avLst/>
              <a:gdLst/>
              <a:ahLst/>
              <a:cxnLst>
                <a:cxn ang="0">
                  <a:pos x="46" y="22"/>
                </a:cxn>
                <a:cxn ang="0">
                  <a:pos x="46" y="22"/>
                </a:cxn>
                <a:cxn ang="0">
                  <a:pos x="44" y="32"/>
                </a:cxn>
                <a:cxn ang="0">
                  <a:pos x="38" y="38"/>
                </a:cxn>
                <a:cxn ang="0">
                  <a:pos x="32" y="44"/>
                </a:cxn>
                <a:cxn ang="0">
                  <a:pos x="24" y="44"/>
                </a:cxn>
                <a:cxn ang="0">
                  <a:pos x="24" y="44"/>
                </a:cxn>
                <a:cxn ang="0">
                  <a:pos x="14" y="44"/>
                </a:cxn>
                <a:cxn ang="0">
                  <a:pos x="8" y="38"/>
                </a:cxn>
                <a:cxn ang="0">
                  <a:pos x="2" y="32"/>
                </a:cxn>
                <a:cxn ang="0">
                  <a:pos x="0" y="22"/>
                </a:cxn>
                <a:cxn ang="0">
                  <a:pos x="0" y="22"/>
                </a:cxn>
                <a:cxn ang="0">
                  <a:pos x="2" y="14"/>
                </a:cxn>
                <a:cxn ang="0">
                  <a:pos x="8" y="6"/>
                </a:cxn>
                <a:cxn ang="0">
                  <a:pos x="14" y="2"/>
                </a:cxn>
                <a:cxn ang="0">
                  <a:pos x="24" y="0"/>
                </a:cxn>
                <a:cxn ang="0">
                  <a:pos x="24"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4" y="44"/>
                  </a:lnTo>
                  <a:lnTo>
                    <a:pt x="24" y="44"/>
                  </a:lnTo>
                  <a:lnTo>
                    <a:pt x="14" y="44"/>
                  </a:lnTo>
                  <a:lnTo>
                    <a:pt x="8" y="38"/>
                  </a:lnTo>
                  <a:lnTo>
                    <a:pt x="2" y="32"/>
                  </a:lnTo>
                  <a:lnTo>
                    <a:pt x="0" y="22"/>
                  </a:lnTo>
                  <a:lnTo>
                    <a:pt x="0" y="22"/>
                  </a:lnTo>
                  <a:lnTo>
                    <a:pt x="2" y="14"/>
                  </a:lnTo>
                  <a:lnTo>
                    <a:pt x="8" y="6"/>
                  </a:lnTo>
                  <a:lnTo>
                    <a:pt x="14" y="2"/>
                  </a:lnTo>
                  <a:lnTo>
                    <a:pt x="24" y="0"/>
                  </a:lnTo>
                  <a:lnTo>
                    <a:pt x="24" y="0"/>
                  </a:lnTo>
                  <a:lnTo>
                    <a:pt x="32" y="2"/>
                  </a:lnTo>
                  <a:lnTo>
                    <a:pt x="38" y="6"/>
                  </a:lnTo>
                  <a:lnTo>
                    <a:pt x="44" y="14"/>
                  </a:lnTo>
                  <a:lnTo>
                    <a:pt x="46" y="22"/>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19" name="Freeform 241"/>
            <p:cNvSpPr>
              <a:spLocks/>
            </p:cNvSpPr>
            <p:nvPr/>
          </p:nvSpPr>
          <p:spPr bwMode="auto">
            <a:xfrm>
              <a:off x="4887516" y="3495675"/>
              <a:ext cx="101600" cy="273050"/>
            </a:xfrm>
            <a:custGeom>
              <a:avLst/>
              <a:gdLst/>
              <a:ahLst/>
              <a:cxnLst>
                <a:cxn ang="0">
                  <a:pos x="60" y="84"/>
                </a:cxn>
                <a:cxn ang="0">
                  <a:pos x="60" y="12"/>
                </a:cxn>
                <a:cxn ang="0">
                  <a:pos x="60" y="12"/>
                </a:cxn>
                <a:cxn ang="0">
                  <a:pos x="62" y="0"/>
                </a:cxn>
                <a:cxn ang="0">
                  <a:pos x="62" y="0"/>
                </a:cxn>
                <a:cxn ang="0">
                  <a:pos x="60" y="0"/>
                </a:cxn>
                <a:cxn ang="0">
                  <a:pos x="22" y="0"/>
                </a:cxn>
                <a:cxn ang="0">
                  <a:pos x="22" y="0"/>
                </a:cxn>
                <a:cxn ang="0">
                  <a:pos x="14" y="2"/>
                </a:cxn>
                <a:cxn ang="0">
                  <a:pos x="6" y="6"/>
                </a:cxn>
                <a:cxn ang="0">
                  <a:pos x="2" y="14"/>
                </a:cxn>
                <a:cxn ang="0">
                  <a:pos x="0" y="22"/>
                </a:cxn>
                <a:cxn ang="0">
                  <a:pos x="0" y="38"/>
                </a:cxn>
                <a:cxn ang="0">
                  <a:pos x="0" y="74"/>
                </a:cxn>
                <a:cxn ang="0">
                  <a:pos x="18" y="74"/>
                </a:cxn>
                <a:cxn ang="0">
                  <a:pos x="18" y="172"/>
                </a:cxn>
                <a:cxn ang="0">
                  <a:pos x="64" y="172"/>
                </a:cxn>
                <a:cxn ang="0">
                  <a:pos x="64" y="84"/>
                </a:cxn>
                <a:cxn ang="0">
                  <a:pos x="60" y="84"/>
                </a:cxn>
              </a:cxnLst>
              <a:rect l="0" t="0" r="r" b="b"/>
              <a:pathLst>
                <a:path w="64" h="172">
                  <a:moveTo>
                    <a:pt x="60" y="84"/>
                  </a:moveTo>
                  <a:lnTo>
                    <a:pt x="60" y="12"/>
                  </a:lnTo>
                  <a:lnTo>
                    <a:pt x="60" y="12"/>
                  </a:lnTo>
                  <a:lnTo>
                    <a:pt x="62" y="0"/>
                  </a:lnTo>
                  <a:lnTo>
                    <a:pt x="62" y="0"/>
                  </a:lnTo>
                  <a:lnTo>
                    <a:pt x="60" y="0"/>
                  </a:lnTo>
                  <a:lnTo>
                    <a:pt x="22" y="0"/>
                  </a:lnTo>
                  <a:lnTo>
                    <a:pt x="22" y="0"/>
                  </a:lnTo>
                  <a:lnTo>
                    <a:pt x="14" y="2"/>
                  </a:lnTo>
                  <a:lnTo>
                    <a:pt x="6" y="6"/>
                  </a:lnTo>
                  <a:lnTo>
                    <a:pt x="2" y="14"/>
                  </a:lnTo>
                  <a:lnTo>
                    <a:pt x="0" y="22"/>
                  </a:lnTo>
                  <a:lnTo>
                    <a:pt x="0" y="38"/>
                  </a:lnTo>
                  <a:lnTo>
                    <a:pt x="0" y="74"/>
                  </a:lnTo>
                  <a:lnTo>
                    <a:pt x="18" y="74"/>
                  </a:lnTo>
                  <a:lnTo>
                    <a:pt x="18" y="172"/>
                  </a:lnTo>
                  <a:lnTo>
                    <a:pt x="64" y="172"/>
                  </a:lnTo>
                  <a:lnTo>
                    <a:pt x="64" y="84"/>
                  </a:lnTo>
                  <a:lnTo>
                    <a:pt x="60" y="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20" name="Freeform 242"/>
            <p:cNvSpPr>
              <a:spLocks/>
            </p:cNvSpPr>
            <p:nvPr/>
          </p:nvSpPr>
          <p:spPr bwMode="auto">
            <a:xfrm>
              <a:off x="5166916" y="3413125"/>
              <a:ext cx="73025" cy="69850"/>
            </a:xfrm>
            <a:custGeom>
              <a:avLst/>
              <a:gdLst/>
              <a:ahLst/>
              <a:cxnLst>
                <a:cxn ang="0">
                  <a:pos x="46" y="22"/>
                </a:cxn>
                <a:cxn ang="0">
                  <a:pos x="46" y="22"/>
                </a:cxn>
                <a:cxn ang="0">
                  <a:pos x="44" y="32"/>
                </a:cxn>
                <a:cxn ang="0">
                  <a:pos x="38" y="38"/>
                </a:cxn>
                <a:cxn ang="0">
                  <a:pos x="32" y="44"/>
                </a:cxn>
                <a:cxn ang="0">
                  <a:pos x="22" y="44"/>
                </a:cxn>
                <a:cxn ang="0">
                  <a:pos x="22" y="44"/>
                </a:cxn>
                <a:cxn ang="0">
                  <a:pos x="14" y="44"/>
                </a:cxn>
                <a:cxn ang="0">
                  <a:pos x="8" y="38"/>
                </a:cxn>
                <a:cxn ang="0">
                  <a:pos x="2" y="32"/>
                </a:cxn>
                <a:cxn ang="0">
                  <a:pos x="0" y="22"/>
                </a:cxn>
                <a:cxn ang="0">
                  <a:pos x="0" y="22"/>
                </a:cxn>
                <a:cxn ang="0">
                  <a:pos x="2" y="14"/>
                </a:cxn>
                <a:cxn ang="0">
                  <a:pos x="8" y="6"/>
                </a:cxn>
                <a:cxn ang="0">
                  <a:pos x="14" y="2"/>
                </a:cxn>
                <a:cxn ang="0">
                  <a:pos x="22" y="0"/>
                </a:cxn>
                <a:cxn ang="0">
                  <a:pos x="22"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2" y="44"/>
                  </a:lnTo>
                  <a:lnTo>
                    <a:pt x="22" y="44"/>
                  </a:lnTo>
                  <a:lnTo>
                    <a:pt x="14" y="44"/>
                  </a:lnTo>
                  <a:lnTo>
                    <a:pt x="8" y="38"/>
                  </a:lnTo>
                  <a:lnTo>
                    <a:pt x="2" y="32"/>
                  </a:lnTo>
                  <a:lnTo>
                    <a:pt x="0" y="22"/>
                  </a:lnTo>
                  <a:lnTo>
                    <a:pt x="0" y="22"/>
                  </a:lnTo>
                  <a:lnTo>
                    <a:pt x="2" y="14"/>
                  </a:lnTo>
                  <a:lnTo>
                    <a:pt x="8" y="6"/>
                  </a:lnTo>
                  <a:lnTo>
                    <a:pt x="14" y="2"/>
                  </a:lnTo>
                  <a:lnTo>
                    <a:pt x="22" y="0"/>
                  </a:lnTo>
                  <a:lnTo>
                    <a:pt x="22" y="0"/>
                  </a:lnTo>
                  <a:lnTo>
                    <a:pt x="32" y="2"/>
                  </a:lnTo>
                  <a:lnTo>
                    <a:pt x="38" y="6"/>
                  </a:lnTo>
                  <a:lnTo>
                    <a:pt x="44" y="14"/>
                  </a:lnTo>
                  <a:lnTo>
                    <a:pt x="46" y="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21" name="Freeform 243"/>
            <p:cNvSpPr>
              <a:spLocks/>
            </p:cNvSpPr>
            <p:nvPr/>
          </p:nvSpPr>
          <p:spPr bwMode="auto">
            <a:xfrm>
              <a:off x="5166916" y="3413125"/>
              <a:ext cx="73025" cy="69850"/>
            </a:xfrm>
            <a:custGeom>
              <a:avLst/>
              <a:gdLst/>
              <a:ahLst/>
              <a:cxnLst>
                <a:cxn ang="0">
                  <a:pos x="46" y="22"/>
                </a:cxn>
                <a:cxn ang="0">
                  <a:pos x="46" y="22"/>
                </a:cxn>
                <a:cxn ang="0">
                  <a:pos x="44" y="32"/>
                </a:cxn>
                <a:cxn ang="0">
                  <a:pos x="38" y="38"/>
                </a:cxn>
                <a:cxn ang="0">
                  <a:pos x="32" y="44"/>
                </a:cxn>
                <a:cxn ang="0">
                  <a:pos x="22" y="44"/>
                </a:cxn>
                <a:cxn ang="0">
                  <a:pos x="22" y="44"/>
                </a:cxn>
                <a:cxn ang="0">
                  <a:pos x="14" y="44"/>
                </a:cxn>
                <a:cxn ang="0">
                  <a:pos x="8" y="38"/>
                </a:cxn>
                <a:cxn ang="0">
                  <a:pos x="2" y="32"/>
                </a:cxn>
                <a:cxn ang="0">
                  <a:pos x="0" y="22"/>
                </a:cxn>
                <a:cxn ang="0">
                  <a:pos x="0" y="22"/>
                </a:cxn>
                <a:cxn ang="0">
                  <a:pos x="2" y="14"/>
                </a:cxn>
                <a:cxn ang="0">
                  <a:pos x="8" y="6"/>
                </a:cxn>
                <a:cxn ang="0">
                  <a:pos x="14" y="2"/>
                </a:cxn>
                <a:cxn ang="0">
                  <a:pos x="22" y="0"/>
                </a:cxn>
                <a:cxn ang="0">
                  <a:pos x="22"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2" y="44"/>
                  </a:lnTo>
                  <a:lnTo>
                    <a:pt x="22" y="44"/>
                  </a:lnTo>
                  <a:lnTo>
                    <a:pt x="14" y="44"/>
                  </a:lnTo>
                  <a:lnTo>
                    <a:pt x="8" y="38"/>
                  </a:lnTo>
                  <a:lnTo>
                    <a:pt x="2" y="32"/>
                  </a:lnTo>
                  <a:lnTo>
                    <a:pt x="0" y="22"/>
                  </a:lnTo>
                  <a:lnTo>
                    <a:pt x="0" y="22"/>
                  </a:lnTo>
                  <a:lnTo>
                    <a:pt x="2" y="14"/>
                  </a:lnTo>
                  <a:lnTo>
                    <a:pt x="8" y="6"/>
                  </a:lnTo>
                  <a:lnTo>
                    <a:pt x="14" y="2"/>
                  </a:lnTo>
                  <a:lnTo>
                    <a:pt x="22" y="0"/>
                  </a:lnTo>
                  <a:lnTo>
                    <a:pt x="22" y="0"/>
                  </a:lnTo>
                  <a:lnTo>
                    <a:pt x="32" y="2"/>
                  </a:lnTo>
                  <a:lnTo>
                    <a:pt x="38" y="6"/>
                  </a:lnTo>
                  <a:lnTo>
                    <a:pt x="44" y="14"/>
                  </a:lnTo>
                  <a:lnTo>
                    <a:pt x="46" y="22"/>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22" name="Freeform 244"/>
            <p:cNvSpPr>
              <a:spLocks/>
            </p:cNvSpPr>
            <p:nvPr/>
          </p:nvSpPr>
          <p:spPr bwMode="auto">
            <a:xfrm>
              <a:off x="5166916" y="3495675"/>
              <a:ext cx="101600" cy="273050"/>
            </a:xfrm>
            <a:custGeom>
              <a:avLst/>
              <a:gdLst/>
              <a:ahLst/>
              <a:cxnLst>
                <a:cxn ang="0">
                  <a:pos x="42" y="0"/>
                </a:cxn>
                <a:cxn ang="0">
                  <a:pos x="4" y="0"/>
                </a:cxn>
                <a:cxn ang="0">
                  <a:pos x="4" y="0"/>
                </a:cxn>
                <a:cxn ang="0">
                  <a:pos x="2" y="0"/>
                </a:cxn>
                <a:cxn ang="0">
                  <a:pos x="2" y="0"/>
                </a:cxn>
                <a:cxn ang="0">
                  <a:pos x="4" y="12"/>
                </a:cxn>
                <a:cxn ang="0">
                  <a:pos x="4" y="84"/>
                </a:cxn>
                <a:cxn ang="0">
                  <a:pos x="0" y="84"/>
                </a:cxn>
                <a:cxn ang="0">
                  <a:pos x="0" y="172"/>
                </a:cxn>
                <a:cxn ang="0">
                  <a:pos x="46" y="172"/>
                </a:cxn>
                <a:cxn ang="0">
                  <a:pos x="46" y="74"/>
                </a:cxn>
                <a:cxn ang="0">
                  <a:pos x="64" y="74"/>
                </a:cxn>
                <a:cxn ang="0">
                  <a:pos x="64" y="38"/>
                </a:cxn>
                <a:cxn ang="0">
                  <a:pos x="64" y="22"/>
                </a:cxn>
                <a:cxn ang="0">
                  <a:pos x="64" y="22"/>
                </a:cxn>
                <a:cxn ang="0">
                  <a:pos x="62" y="14"/>
                </a:cxn>
                <a:cxn ang="0">
                  <a:pos x="58" y="6"/>
                </a:cxn>
                <a:cxn ang="0">
                  <a:pos x="50" y="2"/>
                </a:cxn>
                <a:cxn ang="0">
                  <a:pos x="42" y="0"/>
                </a:cxn>
              </a:cxnLst>
              <a:rect l="0" t="0" r="r" b="b"/>
              <a:pathLst>
                <a:path w="64" h="172">
                  <a:moveTo>
                    <a:pt x="42" y="0"/>
                  </a:moveTo>
                  <a:lnTo>
                    <a:pt x="4" y="0"/>
                  </a:lnTo>
                  <a:lnTo>
                    <a:pt x="4" y="0"/>
                  </a:lnTo>
                  <a:lnTo>
                    <a:pt x="2" y="0"/>
                  </a:lnTo>
                  <a:lnTo>
                    <a:pt x="2" y="0"/>
                  </a:lnTo>
                  <a:lnTo>
                    <a:pt x="4" y="12"/>
                  </a:lnTo>
                  <a:lnTo>
                    <a:pt x="4" y="84"/>
                  </a:lnTo>
                  <a:lnTo>
                    <a:pt x="0" y="84"/>
                  </a:lnTo>
                  <a:lnTo>
                    <a:pt x="0" y="172"/>
                  </a:lnTo>
                  <a:lnTo>
                    <a:pt x="46" y="172"/>
                  </a:lnTo>
                  <a:lnTo>
                    <a:pt x="46" y="74"/>
                  </a:lnTo>
                  <a:lnTo>
                    <a:pt x="64" y="74"/>
                  </a:lnTo>
                  <a:lnTo>
                    <a:pt x="64" y="38"/>
                  </a:lnTo>
                  <a:lnTo>
                    <a:pt x="64" y="22"/>
                  </a:lnTo>
                  <a:lnTo>
                    <a:pt x="64" y="22"/>
                  </a:lnTo>
                  <a:lnTo>
                    <a:pt x="62" y="14"/>
                  </a:lnTo>
                  <a:lnTo>
                    <a:pt x="58" y="6"/>
                  </a:lnTo>
                  <a:lnTo>
                    <a:pt x="50" y="2"/>
                  </a:lnTo>
                  <a:lnTo>
                    <a:pt x="4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23" name="Freeform 245"/>
            <p:cNvSpPr>
              <a:spLocks/>
            </p:cNvSpPr>
            <p:nvPr/>
          </p:nvSpPr>
          <p:spPr bwMode="auto">
            <a:xfrm>
              <a:off x="5166916" y="3495675"/>
              <a:ext cx="101600" cy="273050"/>
            </a:xfrm>
            <a:custGeom>
              <a:avLst/>
              <a:gdLst/>
              <a:ahLst/>
              <a:cxnLst>
                <a:cxn ang="0">
                  <a:pos x="42" y="0"/>
                </a:cxn>
                <a:cxn ang="0">
                  <a:pos x="4" y="0"/>
                </a:cxn>
                <a:cxn ang="0">
                  <a:pos x="4" y="0"/>
                </a:cxn>
                <a:cxn ang="0">
                  <a:pos x="2" y="0"/>
                </a:cxn>
                <a:cxn ang="0">
                  <a:pos x="2" y="0"/>
                </a:cxn>
                <a:cxn ang="0">
                  <a:pos x="4" y="12"/>
                </a:cxn>
                <a:cxn ang="0">
                  <a:pos x="4" y="84"/>
                </a:cxn>
                <a:cxn ang="0">
                  <a:pos x="0" y="84"/>
                </a:cxn>
                <a:cxn ang="0">
                  <a:pos x="0" y="172"/>
                </a:cxn>
                <a:cxn ang="0">
                  <a:pos x="46" y="172"/>
                </a:cxn>
                <a:cxn ang="0">
                  <a:pos x="46" y="74"/>
                </a:cxn>
                <a:cxn ang="0">
                  <a:pos x="64" y="74"/>
                </a:cxn>
                <a:cxn ang="0">
                  <a:pos x="64" y="38"/>
                </a:cxn>
                <a:cxn ang="0">
                  <a:pos x="64" y="22"/>
                </a:cxn>
                <a:cxn ang="0">
                  <a:pos x="64" y="22"/>
                </a:cxn>
                <a:cxn ang="0">
                  <a:pos x="62" y="14"/>
                </a:cxn>
                <a:cxn ang="0">
                  <a:pos x="58" y="6"/>
                </a:cxn>
                <a:cxn ang="0">
                  <a:pos x="50" y="2"/>
                </a:cxn>
                <a:cxn ang="0">
                  <a:pos x="42" y="0"/>
                </a:cxn>
              </a:cxnLst>
              <a:rect l="0" t="0" r="r" b="b"/>
              <a:pathLst>
                <a:path w="64" h="172">
                  <a:moveTo>
                    <a:pt x="42" y="0"/>
                  </a:moveTo>
                  <a:lnTo>
                    <a:pt x="4" y="0"/>
                  </a:lnTo>
                  <a:lnTo>
                    <a:pt x="4" y="0"/>
                  </a:lnTo>
                  <a:lnTo>
                    <a:pt x="2" y="0"/>
                  </a:lnTo>
                  <a:lnTo>
                    <a:pt x="2" y="0"/>
                  </a:lnTo>
                  <a:lnTo>
                    <a:pt x="4" y="12"/>
                  </a:lnTo>
                  <a:lnTo>
                    <a:pt x="4" y="84"/>
                  </a:lnTo>
                  <a:lnTo>
                    <a:pt x="0" y="84"/>
                  </a:lnTo>
                  <a:lnTo>
                    <a:pt x="0" y="172"/>
                  </a:lnTo>
                  <a:lnTo>
                    <a:pt x="46" y="172"/>
                  </a:lnTo>
                  <a:lnTo>
                    <a:pt x="46" y="74"/>
                  </a:lnTo>
                  <a:lnTo>
                    <a:pt x="64" y="74"/>
                  </a:lnTo>
                  <a:lnTo>
                    <a:pt x="64" y="38"/>
                  </a:lnTo>
                  <a:lnTo>
                    <a:pt x="64" y="22"/>
                  </a:lnTo>
                  <a:lnTo>
                    <a:pt x="64" y="22"/>
                  </a:lnTo>
                  <a:lnTo>
                    <a:pt x="62" y="14"/>
                  </a:lnTo>
                  <a:lnTo>
                    <a:pt x="58" y="6"/>
                  </a:lnTo>
                  <a:lnTo>
                    <a:pt x="50" y="2"/>
                  </a:lnTo>
                  <a:lnTo>
                    <a:pt x="42"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24" name="Freeform 246"/>
            <p:cNvSpPr>
              <a:spLocks/>
            </p:cNvSpPr>
            <p:nvPr/>
          </p:nvSpPr>
          <p:spPr bwMode="auto">
            <a:xfrm>
              <a:off x="5039916" y="3387725"/>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25" name="Freeform 247"/>
            <p:cNvSpPr>
              <a:spLocks/>
            </p:cNvSpPr>
            <p:nvPr/>
          </p:nvSpPr>
          <p:spPr bwMode="auto">
            <a:xfrm>
              <a:off x="5039916" y="3387725"/>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26" name="Freeform 248"/>
            <p:cNvSpPr>
              <a:spLocks/>
            </p:cNvSpPr>
            <p:nvPr/>
          </p:nvSpPr>
          <p:spPr bwMode="auto">
            <a:xfrm>
              <a:off x="5008166" y="3476625"/>
              <a:ext cx="139700" cy="292100"/>
            </a:xfrm>
            <a:custGeom>
              <a:avLst/>
              <a:gdLst/>
              <a:ahLst/>
              <a:cxnLst>
                <a:cxn ang="0">
                  <a:pos x="64" y="0"/>
                </a:cxn>
                <a:cxn ang="0">
                  <a:pos x="24" y="0"/>
                </a:cxn>
                <a:cxn ang="0">
                  <a:pos x="24" y="0"/>
                </a:cxn>
                <a:cxn ang="0">
                  <a:pos x="14" y="2"/>
                </a:cxn>
                <a:cxn ang="0">
                  <a:pos x="8" y="8"/>
                </a:cxn>
                <a:cxn ang="0">
                  <a:pos x="2" y="14"/>
                </a:cxn>
                <a:cxn ang="0">
                  <a:pos x="0" y="24"/>
                </a:cxn>
                <a:cxn ang="0">
                  <a:pos x="0" y="40"/>
                </a:cxn>
                <a:cxn ang="0">
                  <a:pos x="0" y="80"/>
                </a:cxn>
                <a:cxn ang="0">
                  <a:pos x="20" y="80"/>
                </a:cxn>
                <a:cxn ang="0">
                  <a:pos x="20" y="184"/>
                </a:cxn>
                <a:cxn ang="0">
                  <a:pos x="68" y="184"/>
                </a:cxn>
                <a:cxn ang="0">
                  <a:pos x="68" y="80"/>
                </a:cxn>
                <a:cxn ang="0">
                  <a:pos x="88" y="80"/>
                </a:cxn>
                <a:cxn ang="0">
                  <a:pos x="88" y="40"/>
                </a:cxn>
                <a:cxn ang="0">
                  <a:pos x="88" y="24"/>
                </a:cxn>
                <a:cxn ang="0">
                  <a:pos x="88" y="24"/>
                </a:cxn>
                <a:cxn ang="0">
                  <a:pos x="86" y="14"/>
                </a:cxn>
                <a:cxn ang="0">
                  <a:pos x="80" y="8"/>
                </a:cxn>
                <a:cxn ang="0">
                  <a:pos x="74" y="2"/>
                </a:cxn>
                <a:cxn ang="0">
                  <a:pos x="64" y="0"/>
                </a:cxn>
              </a:cxnLst>
              <a:rect l="0" t="0" r="r" b="b"/>
              <a:pathLst>
                <a:path w="88" h="184">
                  <a:moveTo>
                    <a:pt x="64" y="0"/>
                  </a:moveTo>
                  <a:lnTo>
                    <a:pt x="24" y="0"/>
                  </a:lnTo>
                  <a:lnTo>
                    <a:pt x="24" y="0"/>
                  </a:lnTo>
                  <a:lnTo>
                    <a:pt x="14" y="2"/>
                  </a:lnTo>
                  <a:lnTo>
                    <a:pt x="8" y="8"/>
                  </a:lnTo>
                  <a:lnTo>
                    <a:pt x="2" y="14"/>
                  </a:lnTo>
                  <a:lnTo>
                    <a:pt x="0" y="24"/>
                  </a:lnTo>
                  <a:lnTo>
                    <a:pt x="0" y="40"/>
                  </a:lnTo>
                  <a:lnTo>
                    <a:pt x="0" y="80"/>
                  </a:lnTo>
                  <a:lnTo>
                    <a:pt x="20" y="80"/>
                  </a:lnTo>
                  <a:lnTo>
                    <a:pt x="20" y="184"/>
                  </a:lnTo>
                  <a:lnTo>
                    <a:pt x="68" y="184"/>
                  </a:lnTo>
                  <a:lnTo>
                    <a:pt x="68" y="80"/>
                  </a:lnTo>
                  <a:lnTo>
                    <a:pt x="88" y="80"/>
                  </a:lnTo>
                  <a:lnTo>
                    <a:pt x="88" y="40"/>
                  </a:lnTo>
                  <a:lnTo>
                    <a:pt x="88" y="24"/>
                  </a:lnTo>
                  <a:lnTo>
                    <a:pt x="88" y="24"/>
                  </a:lnTo>
                  <a:lnTo>
                    <a:pt x="86" y="14"/>
                  </a:lnTo>
                  <a:lnTo>
                    <a:pt x="80" y="8"/>
                  </a:lnTo>
                  <a:lnTo>
                    <a:pt x="74" y="2"/>
                  </a:lnTo>
                  <a:lnTo>
                    <a:pt x="6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27" name="Freeform 249"/>
            <p:cNvSpPr>
              <a:spLocks/>
            </p:cNvSpPr>
            <p:nvPr/>
          </p:nvSpPr>
          <p:spPr bwMode="auto">
            <a:xfrm>
              <a:off x="5008166" y="3476625"/>
              <a:ext cx="139700" cy="292100"/>
            </a:xfrm>
            <a:custGeom>
              <a:avLst/>
              <a:gdLst/>
              <a:ahLst/>
              <a:cxnLst>
                <a:cxn ang="0">
                  <a:pos x="64" y="0"/>
                </a:cxn>
                <a:cxn ang="0">
                  <a:pos x="24" y="0"/>
                </a:cxn>
                <a:cxn ang="0">
                  <a:pos x="24" y="0"/>
                </a:cxn>
                <a:cxn ang="0">
                  <a:pos x="14" y="2"/>
                </a:cxn>
                <a:cxn ang="0">
                  <a:pos x="8" y="8"/>
                </a:cxn>
                <a:cxn ang="0">
                  <a:pos x="2" y="14"/>
                </a:cxn>
                <a:cxn ang="0">
                  <a:pos x="0" y="24"/>
                </a:cxn>
                <a:cxn ang="0">
                  <a:pos x="0" y="40"/>
                </a:cxn>
                <a:cxn ang="0">
                  <a:pos x="0" y="80"/>
                </a:cxn>
                <a:cxn ang="0">
                  <a:pos x="20" y="80"/>
                </a:cxn>
                <a:cxn ang="0">
                  <a:pos x="20" y="184"/>
                </a:cxn>
                <a:cxn ang="0">
                  <a:pos x="68" y="184"/>
                </a:cxn>
                <a:cxn ang="0">
                  <a:pos x="68" y="80"/>
                </a:cxn>
                <a:cxn ang="0">
                  <a:pos x="88" y="80"/>
                </a:cxn>
                <a:cxn ang="0">
                  <a:pos x="88" y="40"/>
                </a:cxn>
                <a:cxn ang="0">
                  <a:pos x="88" y="24"/>
                </a:cxn>
                <a:cxn ang="0">
                  <a:pos x="88" y="24"/>
                </a:cxn>
                <a:cxn ang="0">
                  <a:pos x="86" y="14"/>
                </a:cxn>
                <a:cxn ang="0">
                  <a:pos x="80" y="8"/>
                </a:cxn>
                <a:cxn ang="0">
                  <a:pos x="74" y="2"/>
                </a:cxn>
                <a:cxn ang="0">
                  <a:pos x="64" y="0"/>
                </a:cxn>
              </a:cxnLst>
              <a:rect l="0" t="0" r="r" b="b"/>
              <a:pathLst>
                <a:path w="88" h="184">
                  <a:moveTo>
                    <a:pt x="64" y="0"/>
                  </a:moveTo>
                  <a:lnTo>
                    <a:pt x="24" y="0"/>
                  </a:lnTo>
                  <a:lnTo>
                    <a:pt x="24" y="0"/>
                  </a:lnTo>
                  <a:lnTo>
                    <a:pt x="14" y="2"/>
                  </a:lnTo>
                  <a:lnTo>
                    <a:pt x="8" y="8"/>
                  </a:lnTo>
                  <a:lnTo>
                    <a:pt x="2" y="14"/>
                  </a:lnTo>
                  <a:lnTo>
                    <a:pt x="0" y="24"/>
                  </a:lnTo>
                  <a:lnTo>
                    <a:pt x="0" y="40"/>
                  </a:lnTo>
                  <a:lnTo>
                    <a:pt x="0" y="80"/>
                  </a:lnTo>
                  <a:lnTo>
                    <a:pt x="20" y="80"/>
                  </a:lnTo>
                  <a:lnTo>
                    <a:pt x="20" y="184"/>
                  </a:lnTo>
                  <a:lnTo>
                    <a:pt x="68" y="184"/>
                  </a:lnTo>
                  <a:lnTo>
                    <a:pt x="68" y="80"/>
                  </a:lnTo>
                  <a:lnTo>
                    <a:pt x="88" y="80"/>
                  </a:lnTo>
                  <a:lnTo>
                    <a:pt x="88" y="40"/>
                  </a:lnTo>
                  <a:lnTo>
                    <a:pt x="88" y="24"/>
                  </a:lnTo>
                  <a:lnTo>
                    <a:pt x="88" y="24"/>
                  </a:lnTo>
                  <a:lnTo>
                    <a:pt x="86" y="14"/>
                  </a:lnTo>
                  <a:lnTo>
                    <a:pt x="80" y="8"/>
                  </a:lnTo>
                  <a:lnTo>
                    <a:pt x="74" y="2"/>
                  </a:lnTo>
                  <a:lnTo>
                    <a:pt x="64"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grpSp>
      <p:sp>
        <p:nvSpPr>
          <p:cNvPr id="12" name="Freeform 204"/>
          <p:cNvSpPr>
            <a:spLocks noEditPoints="1"/>
          </p:cNvSpPr>
          <p:nvPr/>
        </p:nvSpPr>
        <p:spPr bwMode="auto">
          <a:xfrm>
            <a:off x="4139952" y="2067040"/>
            <a:ext cx="198482" cy="216678"/>
          </a:xfrm>
          <a:custGeom>
            <a:avLst/>
            <a:gdLst/>
            <a:ahLst/>
            <a:cxnLst>
              <a:cxn ang="0">
                <a:pos x="0" y="240"/>
              </a:cxn>
              <a:cxn ang="0">
                <a:pos x="176" y="240"/>
              </a:cxn>
              <a:cxn ang="0">
                <a:pos x="176" y="0"/>
              </a:cxn>
              <a:cxn ang="0">
                <a:pos x="0" y="0"/>
              </a:cxn>
              <a:cxn ang="0">
                <a:pos x="0" y="240"/>
              </a:cxn>
              <a:cxn ang="0">
                <a:pos x="56" y="224"/>
              </a:cxn>
              <a:cxn ang="0">
                <a:pos x="24" y="224"/>
              </a:cxn>
              <a:cxn ang="0">
                <a:pos x="24" y="192"/>
              </a:cxn>
              <a:cxn ang="0">
                <a:pos x="56" y="192"/>
              </a:cxn>
              <a:cxn ang="0">
                <a:pos x="56" y="224"/>
              </a:cxn>
              <a:cxn ang="0">
                <a:pos x="56" y="176"/>
              </a:cxn>
              <a:cxn ang="0">
                <a:pos x="24" y="176"/>
              </a:cxn>
              <a:cxn ang="0">
                <a:pos x="24" y="144"/>
              </a:cxn>
              <a:cxn ang="0">
                <a:pos x="56" y="144"/>
              </a:cxn>
              <a:cxn ang="0">
                <a:pos x="56" y="176"/>
              </a:cxn>
              <a:cxn ang="0">
                <a:pos x="56" y="128"/>
              </a:cxn>
              <a:cxn ang="0">
                <a:pos x="24" y="128"/>
              </a:cxn>
              <a:cxn ang="0">
                <a:pos x="24" y="96"/>
              </a:cxn>
              <a:cxn ang="0">
                <a:pos x="56" y="96"/>
              </a:cxn>
              <a:cxn ang="0">
                <a:pos x="56" y="128"/>
              </a:cxn>
              <a:cxn ang="0">
                <a:pos x="104" y="224"/>
              </a:cxn>
              <a:cxn ang="0">
                <a:pos x="72" y="224"/>
              </a:cxn>
              <a:cxn ang="0">
                <a:pos x="72" y="192"/>
              </a:cxn>
              <a:cxn ang="0">
                <a:pos x="104" y="192"/>
              </a:cxn>
              <a:cxn ang="0">
                <a:pos x="104" y="224"/>
              </a:cxn>
              <a:cxn ang="0">
                <a:pos x="104" y="176"/>
              </a:cxn>
              <a:cxn ang="0">
                <a:pos x="72" y="176"/>
              </a:cxn>
              <a:cxn ang="0">
                <a:pos x="72" y="144"/>
              </a:cxn>
              <a:cxn ang="0">
                <a:pos x="104" y="144"/>
              </a:cxn>
              <a:cxn ang="0">
                <a:pos x="104" y="176"/>
              </a:cxn>
              <a:cxn ang="0">
                <a:pos x="104" y="128"/>
              </a:cxn>
              <a:cxn ang="0">
                <a:pos x="72" y="128"/>
              </a:cxn>
              <a:cxn ang="0">
                <a:pos x="72" y="96"/>
              </a:cxn>
              <a:cxn ang="0">
                <a:pos x="104" y="96"/>
              </a:cxn>
              <a:cxn ang="0">
                <a:pos x="104" y="128"/>
              </a:cxn>
              <a:cxn ang="0">
                <a:pos x="152" y="224"/>
              </a:cxn>
              <a:cxn ang="0">
                <a:pos x="120" y="224"/>
              </a:cxn>
              <a:cxn ang="0">
                <a:pos x="120" y="192"/>
              </a:cxn>
              <a:cxn ang="0">
                <a:pos x="152" y="192"/>
              </a:cxn>
              <a:cxn ang="0">
                <a:pos x="152" y="224"/>
              </a:cxn>
              <a:cxn ang="0">
                <a:pos x="152" y="176"/>
              </a:cxn>
              <a:cxn ang="0">
                <a:pos x="120" y="176"/>
              </a:cxn>
              <a:cxn ang="0">
                <a:pos x="120" y="144"/>
              </a:cxn>
              <a:cxn ang="0">
                <a:pos x="152" y="144"/>
              </a:cxn>
              <a:cxn ang="0">
                <a:pos x="152" y="176"/>
              </a:cxn>
              <a:cxn ang="0">
                <a:pos x="152" y="128"/>
              </a:cxn>
              <a:cxn ang="0">
                <a:pos x="120" y="128"/>
              </a:cxn>
              <a:cxn ang="0">
                <a:pos x="120" y="96"/>
              </a:cxn>
              <a:cxn ang="0">
                <a:pos x="152" y="96"/>
              </a:cxn>
              <a:cxn ang="0">
                <a:pos x="152" y="128"/>
              </a:cxn>
              <a:cxn ang="0">
                <a:pos x="152" y="72"/>
              </a:cxn>
              <a:cxn ang="0">
                <a:pos x="24" y="72"/>
              </a:cxn>
              <a:cxn ang="0">
                <a:pos x="24" y="24"/>
              </a:cxn>
              <a:cxn ang="0">
                <a:pos x="152" y="24"/>
              </a:cxn>
              <a:cxn ang="0">
                <a:pos x="152" y="72"/>
              </a:cxn>
            </a:cxnLst>
            <a:rect l="0" t="0" r="r" b="b"/>
            <a:pathLst>
              <a:path w="176" h="240">
                <a:moveTo>
                  <a:pt x="0" y="240"/>
                </a:moveTo>
                <a:lnTo>
                  <a:pt x="176" y="240"/>
                </a:lnTo>
                <a:lnTo>
                  <a:pt x="176" y="0"/>
                </a:lnTo>
                <a:lnTo>
                  <a:pt x="0" y="0"/>
                </a:lnTo>
                <a:lnTo>
                  <a:pt x="0" y="240"/>
                </a:lnTo>
                <a:close/>
                <a:moveTo>
                  <a:pt x="56" y="224"/>
                </a:moveTo>
                <a:lnTo>
                  <a:pt x="24" y="224"/>
                </a:lnTo>
                <a:lnTo>
                  <a:pt x="24" y="192"/>
                </a:lnTo>
                <a:lnTo>
                  <a:pt x="56" y="192"/>
                </a:lnTo>
                <a:lnTo>
                  <a:pt x="56" y="224"/>
                </a:lnTo>
                <a:close/>
                <a:moveTo>
                  <a:pt x="56" y="176"/>
                </a:moveTo>
                <a:lnTo>
                  <a:pt x="24" y="176"/>
                </a:lnTo>
                <a:lnTo>
                  <a:pt x="24" y="144"/>
                </a:lnTo>
                <a:lnTo>
                  <a:pt x="56" y="144"/>
                </a:lnTo>
                <a:lnTo>
                  <a:pt x="56" y="176"/>
                </a:lnTo>
                <a:close/>
                <a:moveTo>
                  <a:pt x="56" y="128"/>
                </a:moveTo>
                <a:lnTo>
                  <a:pt x="24" y="128"/>
                </a:lnTo>
                <a:lnTo>
                  <a:pt x="24" y="96"/>
                </a:lnTo>
                <a:lnTo>
                  <a:pt x="56" y="96"/>
                </a:lnTo>
                <a:lnTo>
                  <a:pt x="56" y="128"/>
                </a:lnTo>
                <a:close/>
                <a:moveTo>
                  <a:pt x="104" y="224"/>
                </a:moveTo>
                <a:lnTo>
                  <a:pt x="72" y="224"/>
                </a:lnTo>
                <a:lnTo>
                  <a:pt x="72" y="192"/>
                </a:lnTo>
                <a:lnTo>
                  <a:pt x="104" y="192"/>
                </a:lnTo>
                <a:lnTo>
                  <a:pt x="104" y="224"/>
                </a:lnTo>
                <a:close/>
                <a:moveTo>
                  <a:pt x="104" y="176"/>
                </a:moveTo>
                <a:lnTo>
                  <a:pt x="72" y="176"/>
                </a:lnTo>
                <a:lnTo>
                  <a:pt x="72" y="144"/>
                </a:lnTo>
                <a:lnTo>
                  <a:pt x="104" y="144"/>
                </a:lnTo>
                <a:lnTo>
                  <a:pt x="104" y="176"/>
                </a:lnTo>
                <a:close/>
                <a:moveTo>
                  <a:pt x="104" y="128"/>
                </a:moveTo>
                <a:lnTo>
                  <a:pt x="72" y="128"/>
                </a:lnTo>
                <a:lnTo>
                  <a:pt x="72" y="96"/>
                </a:lnTo>
                <a:lnTo>
                  <a:pt x="104" y="96"/>
                </a:lnTo>
                <a:lnTo>
                  <a:pt x="104" y="128"/>
                </a:lnTo>
                <a:close/>
                <a:moveTo>
                  <a:pt x="152" y="224"/>
                </a:moveTo>
                <a:lnTo>
                  <a:pt x="120" y="224"/>
                </a:lnTo>
                <a:lnTo>
                  <a:pt x="120" y="192"/>
                </a:lnTo>
                <a:lnTo>
                  <a:pt x="152" y="192"/>
                </a:lnTo>
                <a:lnTo>
                  <a:pt x="152" y="224"/>
                </a:lnTo>
                <a:close/>
                <a:moveTo>
                  <a:pt x="152" y="176"/>
                </a:moveTo>
                <a:lnTo>
                  <a:pt x="120" y="176"/>
                </a:lnTo>
                <a:lnTo>
                  <a:pt x="120" y="144"/>
                </a:lnTo>
                <a:lnTo>
                  <a:pt x="152" y="144"/>
                </a:lnTo>
                <a:lnTo>
                  <a:pt x="152" y="176"/>
                </a:lnTo>
                <a:close/>
                <a:moveTo>
                  <a:pt x="152" y="128"/>
                </a:moveTo>
                <a:lnTo>
                  <a:pt x="120" y="128"/>
                </a:lnTo>
                <a:lnTo>
                  <a:pt x="120" y="96"/>
                </a:lnTo>
                <a:lnTo>
                  <a:pt x="152" y="96"/>
                </a:lnTo>
                <a:lnTo>
                  <a:pt x="152" y="128"/>
                </a:lnTo>
                <a:close/>
                <a:moveTo>
                  <a:pt x="152" y="72"/>
                </a:moveTo>
                <a:lnTo>
                  <a:pt x="24" y="72"/>
                </a:lnTo>
                <a:lnTo>
                  <a:pt x="24" y="24"/>
                </a:lnTo>
                <a:lnTo>
                  <a:pt x="152" y="24"/>
                </a:lnTo>
                <a:lnTo>
                  <a:pt x="152" y="7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grpSp>
        <p:nvGrpSpPr>
          <p:cNvPr id="13" name="グループ化 250"/>
          <p:cNvGrpSpPr/>
          <p:nvPr/>
        </p:nvGrpSpPr>
        <p:grpSpPr>
          <a:xfrm>
            <a:off x="4769403" y="2033660"/>
            <a:ext cx="197127" cy="224837"/>
            <a:chOff x="2182416" y="3387725"/>
            <a:chExt cx="381000" cy="381000"/>
          </a:xfrm>
          <a:solidFill>
            <a:schemeClr val="bg1"/>
          </a:solidFill>
        </p:grpSpPr>
        <p:sp>
          <p:nvSpPr>
            <p:cNvPr id="14" name="Freeform 220"/>
            <p:cNvSpPr>
              <a:spLocks/>
            </p:cNvSpPr>
            <p:nvPr/>
          </p:nvSpPr>
          <p:spPr bwMode="auto">
            <a:xfrm>
              <a:off x="2341166" y="3394075"/>
              <a:ext cx="215900" cy="215900"/>
            </a:xfrm>
            <a:custGeom>
              <a:avLst/>
              <a:gdLst/>
              <a:ahLst/>
              <a:cxnLst>
                <a:cxn ang="0">
                  <a:pos x="34" y="136"/>
                </a:cxn>
                <a:cxn ang="0">
                  <a:pos x="0" y="102"/>
                </a:cxn>
                <a:cxn ang="0">
                  <a:pos x="102" y="0"/>
                </a:cxn>
                <a:cxn ang="0">
                  <a:pos x="136" y="34"/>
                </a:cxn>
                <a:cxn ang="0">
                  <a:pos x="34" y="136"/>
                </a:cxn>
              </a:cxnLst>
              <a:rect l="0" t="0" r="r" b="b"/>
              <a:pathLst>
                <a:path w="136" h="136">
                  <a:moveTo>
                    <a:pt x="34" y="136"/>
                  </a:moveTo>
                  <a:lnTo>
                    <a:pt x="0" y="102"/>
                  </a:lnTo>
                  <a:lnTo>
                    <a:pt x="102" y="0"/>
                  </a:lnTo>
                  <a:lnTo>
                    <a:pt x="136" y="34"/>
                  </a:lnTo>
                  <a:lnTo>
                    <a:pt x="34"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15" name="Freeform 221"/>
            <p:cNvSpPr>
              <a:spLocks/>
            </p:cNvSpPr>
            <p:nvPr/>
          </p:nvSpPr>
          <p:spPr bwMode="auto">
            <a:xfrm>
              <a:off x="2296716" y="3581400"/>
              <a:ext cx="73025" cy="73025"/>
            </a:xfrm>
            <a:custGeom>
              <a:avLst/>
              <a:gdLst/>
              <a:ahLst/>
              <a:cxnLst>
                <a:cxn ang="0">
                  <a:pos x="0" y="46"/>
                </a:cxn>
                <a:cxn ang="0">
                  <a:pos x="0" y="46"/>
                </a:cxn>
                <a:cxn ang="0">
                  <a:pos x="12" y="0"/>
                </a:cxn>
                <a:cxn ang="0">
                  <a:pos x="46" y="34"/>
                </a:cxn>
                <a:cxn ang="0">
                  <a:pos x="0" y="46"/>
                </a:cxn>
              </a:cxnLst>
              <a:rect l="0" t="0" r="r" b="b"/>
              <a:pathLst>
                <a:path w="46" h="46">
                  <a:moveTo>
                    <a:pt x="0" y="46"/>
                  </a:moveTo>
                  <a:lnTo>
                    <a:pt x="0" y="46"/>
                  </a:lnTo>
                  <a:lnTo>
                    <a:pt x="12" y="0"/>
                  </a:lnTo>
                  <a:lnTo>
                    <a:pt x="46" y="34"/>
                  </a:lnTo>
                  <a:lnTo>
                    <a:pt x="0" y="4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16" name="Freeform 222"/>
            <p:cNvSpPr>
              <a:spLocks/>
            </p:cNvSpPr>
            <p:nvPr/>
          </p:nvSpPr>
          <p:spPr bwMode="auto">
            <a:xfrm>
              <a:off x="2182416" y="3387725"/>
              <a:ext cx="381000" cy="381000"/>
            </a:xfrm>
            <a:custGeom>
              <a:avLst/>
              <a:gdLst/>
              <a:ahLst/>
              <a:cxnLst>
                <a:cxn ang="0">
                  <a:pos x="216" y="92"/>
                </a:cxn>
                <a:cxn ang="0">
                  <a:pos x="216" y="216"/>
                </a:cxn>
                <a:cxn ang="0">
                  <a:pos x="24" y="216"/>
                </a:cxn>
                <a:cxn ang="0">
                  <a:pos x="24" y="24"/>
                </a:cxn>
                <a:cxn ang="0">
                  <a:pos x="148" y="24"/>
                </a:cxn>
                <a:cxn ang="0">
                  <a:pos x="172" y="0"/>
                </a:cxn>
                <a:cxn ang="0">
                  <a:pos x="0" y="0"/>
                </a:cxn>
                <a:cxn ang="0">
                  <a:pos x="0" y="240"/>
                </a:cxn>
                <a:cxn ang="0">
                  <a:pos x="240" y="240"/>
                </a:cxn>
                <a:cxn ang="0">
                  <a:pos x="240" y="68"/>
                </a:cxn>
                <a:cxn ang="0">
                  <a:pos x="216" y="92"/>
                </a:cxn>
              </a:cxnLst>
              <a:rect l="0" t="0" r="r" b="b"/>
              <a:pathLst>
                <a:path w="240" h="240">
                  <a:moveTo>
                    <a:pt x="216" y="92"/>
                  </a:moveTo>
                  <a:lnTo>
                    <a:pt x="216" y="216"/>
                  </a:lnTo>
                  <a:lnTo>
                    <a:pt x="24" y="216"/>
                  </a:lnTo>
                  <a:lnTo>
                    <a:pt x="24" y="24"/>
                  </a:lnTo>
                  <a:lnTo>
                    <a:pt x="148" y="24"/>
                  </a:lnTo>
                  <a:lnTo>
                    <a:pt x="172" y="0"/>
                  </a:lnTo>
                  <a:lnTo>
                    <a:pt x="0" y="0"/>
                  </a:lnTo>
                  <a:lnTo>
                    <a:pt x="0" y="240"/>
                  </a:lnTo>
                  <a:lnTo>
                    <a:pt x="240" y="240"/>
                  </a:lnTo>
                  <a:lnTo>
                    <a:pt x="240" y="68"/>
                  </a:lnTo>
                  <a:lnTo>
                    <a:pt x="216" y="9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grpSp>
      <p:grpSp>
        <p:nvGrpSpPr>
          <p:cNvPr id="28" name="グループ化 27"/>
          <p:cNvGrpSpPr/>
          <p:nvPr/>
        </p:nvGrpSpPr>
        <p:grpSpPr>
          <a:xfrm>
            <a:off x="1010636" y="2823978"/>
            <a:ext cx="2124000" cy="1800000"/>
            <a:chOff x="5202574" y="1100013"/>
            <a:chExt cx="2626701" cy="2112963"/>
          </a:xfrm>
        </p:grpSpPr>
        <p:sp>
          <p:nvSpPr>
            <p:cNvPr id="29" name="円/楕円 13"/>
            <p:cNvSpPr/>
            <p:nvPr/>
          </p:nvSpPr>
          <p:spPr bwMode="auto">
            <a:xfrm>
              <a:off x="5202574" y="1100013"/>
              <a:ext cx="2626701" cy="2112963"/>
            </a:xfrm>
            <a:prstGeom prst="ellipse">
              <a:avLst/>
            </a:prstGeom>
            <a:solidFill>
              <a:schemeClr val="tx2">
                <a:lumMod val="60000"/>
                <a:lumOff val="40000"/>
              </a:schemeClr>
            </a:solidFill>
            <a:ln>
              <a:noFill/>
            </a:ln>
            <a:effectLst/>
          </p:spPr>
          <p:txBody>
            <a:bodyPr anchor="ctr"/>
            <a:lstStyle/>
            <a:p>
              <a:pPr algn="ctr">
                <a:defRPr/>
              </a:pPr>
              <a:endParaRPr kumimoji="0" lang="ja-JP" altLang="en-US" b="1" kern="0">
                <a:solidFill>
                  <a:srgbClr val="FFFFFF"/>
                </a:solidFill>
                <a:cs typeface="メイリオ" pitchFamily="50" charset="-128"/>
              </a:endParaRPr>
            </a:p>
          </p:txBody>
        </p:sp>
        <p:pic>
          <p:nvPicPr>
            <p:cNvPr id="30" name="図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7182" y="2072993"/>
              <a:ext cx="577484" cy="647605"/>
            </a:xfrm>
            <a:prstGeom prst="rect">
              <a:avLst/>
            </a:prstGeom>
          </p:spPr>
        </p:pic>
      </p:grpSp>
      <p:sp>
        <p:nvSpPr>
          <p:cNvPr id="31" name="テキスト ボックス 30"/>
          <p:cNvSpPr txBox="1"/>
          <p:nvPr/>
        </p:nvSpPr>
        <p:spPr>
          <a:xfrm>
            <a:off x="1037079" y="3236662"/>
            <a:ext cx="2071111" cy="523220"/>
          </a:xfrm>
          <a:prstGeom prst="rect">
            <a:avLst/>
          </a:prstGeom>
          <a:noFill/>
        </p:spPr>
        <p:txBody>
          <a:bodyPr wrap="square" rtlCol="0">
            <a:spAutoFit/>
          </a:bodyPr>
          <a:lstStyle/>
          <a:p>
            <a:pPr algn="ctr">
              <a:defRPr/>
            </a:pPr>
            <a:r>
              <a:rPr kumimoji="0" lang="en-US" altLang="ja-JP" sz="1400" b="1" kern="0">
                <a:solidFill>
                  <a:srgbClr val="FFFFFF"/>
                </a:solidFill>
                <a:cs typeface="メイリオ" pitchFamily="50" charset="-128"/>
              </a:rPr>
              <a:t>Work </a:t>
            </a:r>
          </a:p>
          <a:p>
            <a:pPr algn="ctr">
              <a:defRPr/>
            </a:pPr>
            <a:r>
              <a:rPr kumimoji="0" lang="en-US" altLang="ja-JP" sz="1400" b="1" kern="0">
                <a:solidFill>
                  <a:srgbClr val="FFFFFF"/>
                </a:solidFill>
                <a:cs typeface="メイリオ" pitchFamily="50" charset="-128"/>
              </a:rPr>
              <a:t>Efficiency</a:t>
            </a:r>
          </a:p>
        </p:txBody>
      </p:sp>
      <p:pic>
        <p:nvPicPr>
          <p:cNvPr id="32" name="図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6013" y="2852062"/>
            <a:ext cx="2948174" cy="564506"/>
          </a:xfrm>
          <a:prstGeom prst="rect">
            <a:avLst/>
          </a:prstGeom>
        </p:spPr>
      </p:pic>
      <p:grpSp>
        <p:nvGrpSpPr>
          <p:cNvPr id="33" name="グループ化 32"/>
          <p:cNvGrpSpPr/>
          <p:nvPr/>
        </p:nvGrpSpPr>
        <p:grpSpPr>
          <a:xfrm>
            <a:off x="6050415" y="2822400"/>
            <a:ext cx="2124000" cy="1800000"/>
            <a:chOff x="5148064" y="3363942"/>
            <a:chExt cx="2737738" cy="1953822"/>
          </a:xfrm>
        </p:grpSpPr>
        <p:sp>
          <p:nvSpPr>
            <p:cNvPr id="34" name="円/楕円 15"/>
            <p:cNvSpPr/>
            <p:nvPr/>
          </p:nvSpPr>
          <p:spPr bwMode="gray">
            <a:xfrm>
              <a:off x="5148064" y="3363942"/>
              <a:ext cx="2737738" cy="1953822"/>
            </a:xfrm>
            <a:prstGeom prst="ellipse">
              <a:avLst/>
            </a:prstGeom>
            <a:solidFill>
              <a:srgbClr val="FF9900"/>
            </a:solidFill>
            <a:ln>
              <a:noFill/>
            </a:ln>
            <a:effectLst/>
          </p:spPr>
          <p:txBody>
            <a:bodyPr anchor="ctr"/>
            <a:lstStyle/>
            <a:p>
              <a:pPr algn="ctr">
                <a:defRPr/>
              </a:pPr>
              <a:r>
                <a:rPr kumimoji="0" lang="en-US" altLang="ja-JP" sz="1400" b="1" kern="0">
                  <a:solidFill>
                    <a:srgbClr val="FFFFFF"/>
                  </a:solidFill>
                  <a:cs typeface="メイリオ" pitchFamily="50" charset="-128"/>
                </a:rPr>
                <a:t>Other</a:t>
              </a:r>
              <a:r>
                <a:rPr kumimoji="0" lang="ja-JP" altLang="en-US" sz="1400" b="1" kern="0">
                  <a:solidFill>
                    <a:srgbClr val="FFFFFF"/>
                  </a:solidFill>
                  <a:cs typeface="メイリオ" pitchFamily="50" charset="-128"/>
                </a:rPr>
                <a:t> </a:t>
              </a:r>
              <a:r>
                <a:rPr kumimoji="0" lang="en-US" altLang="ja-JP" sz="1400" b="1" kern="0">
                  <a:solidFill>
                    <a:srgbClr val="FFFFFF"/>
                  </a:solidFill>
                  <a:cs typeface="メイリオ" pitchFamily="50" charset="-128"/>
                </a:rPr>
                <a:t>System</a:t>
              </a:r>
              <a:r>
                <a:rPr kumimoji="0" lang="ja-JP" altLang="en-US" sz="1400" b="1" kern="0">
                  <a:solidFill>
                    <a:srgbClr val="FFFFFF"/>
                  </a:solidFill>
                  <a:cs typeface="メイリオ" pitchFamily="50" charset="-128"/>
                </a:rPr>
                <a:t> </a:t>
              </a:r>
              <a:r>
                <a:rPr kumimoji="0" lang="en-US" altLang="ja-JP" sz="1400" b="1" kern="0">
                  <a:solidFill>
                    <a:srgbClr val="FFFFFF"/>
                  </a:solidFill>
                  <a:cs typeface="メイリオ" pitchFamily="50" charset="-128"/>
                </a:rPr>
                <a:t>Cooperation</a:t>
              </a:r>
            </a:p>
            <a:p>
              <a:pPr algn="ctr">
                <a:defRPr/>
              </a:pPr>
              <a:endParaRPr kumimoji="0" lang="en-US" altLang="ja-JP" sz="1400" b="1" kern="0">
                <a:solidFill>
                  <a:srgbClr val="FFFFFF"/>
                </a:solidFill>
                <a:cs typeface="メイリオ" pitchFamily="50" charset="-128"/>
              </a:endParaRPr>
            </a:p>
            <a:p>
              <a:pPr algn="ctr">
                <a:defRPr/>
              </a:pPr>
              <a:endParaRPr kumimoji="0" lang="en-US" altLang="ja-JP" sz="1400" b="1" kern="0">
                <a:solidFill>
                  <a:srgbClr val="FFFFFF"/>
                </a:solidFill>
                <a:cs typeface="メイリオ" pitchFamily="50" charset="-128"/>
              </a:endParaRPr>
            </a:p>
          </p:txBody>
        </p:sp>
        <p:pic>
          <p:nvPicPr>
            <p:cNvPr id="35" name="図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35524" y="4358089"/>
              <a:ext cx="762817" cy="542447"/>
            </a:xfrm>
            <a:prstGeom prst="rect">
              <a:avLst/>
            </a:prstGeom>
          </p:spPr>
        </p:pic>
      </p:grpSp>
      <p:sp>
        <p:nvSpPr>
          <p:cNvPr id="36" name="テキスト ボックス 35"/>
          <p:cNvSpPr txBox="1"/>
          <p:nvPr/>
        </p:nvSpPr>
        <p:spPr>
          <a:xfrm>
            <a:off x="5940152" y="4618800"/>
            <a:ext cx="2632559" cy="369332"/>
          </a:xfrm>
          <a:prstGeom prst="rect">
            <a:avLst/>
          </a:prstGeom>
          <a:noFill/>
        </p:spPr>
        <p:txBody>
          <a:bodyPr wrap="square" rtlCol="0">
            <a:spAutoFit/>
          </a:bodyPr>
          <a:lstStyle/>
          <a:p>
            <a:r>
              <a:rPr lang="ja-JP" altLang="en-US" b="1">
                <a:solidFill>
                  <a:srgbClr val="FF9900"/>
                </a:solidFill>
              </a:rPr>
              <a:t>他システムとの親和性</a:t>
            </a:r>
            <a:endParaRPr kumimoji="1" lang="ja-JP" altLang="en-US" b="1">
              <a:solidFill>
                <a:srgbClr val="FF9900"/>
              </a:solidFill>
            </a:endParaRPr>
          </a:p>
        </p:txBody>
      </p:sp>
      <p:sp>
        <p:nvSpPr>
          <p:cNvPr id="37" name="テキスト ボックス 36"/>
          <p:cNvSpPr txBox="1"/>
          <p:nvPr/>
        </p:nvSpPr>
        <p:spPr>
          <a:xfrm>
            <a:off x="755576" y="4617794"/>
            <a:ext cx="2845595" cy="369332"/>
          </a:xfrm>
          <a:prstGeom prst="rect">
            <a:avLst/>
          </a:prstGeom>
          <a:noFill/>
        </p:spPr>
        <p:txBody>
          <a:bodyPr wrap="square" rtlCol="0">
            <a:spAutoFit/>
          </a:bodyPr>
          <a:lstStyle/>
          <a:p>
            <a:r>
              <a:rPr kumimoji="1" lang="ja-JP" altLang="en-US" b="1">
                <a:solidFill>
                  <a:srgbClr val="49C4FF"/>
                </a:solidFill>
              </a:rPr>
              <a:t>業務効率化</a:t>
            </a:r>
            <a:r>
              <a:rPr kumimoji="1" lang="en-US" altLang="ja-JP" b="1">
                <a:solidFill>
                  <a:srgbClr val="49C4FF"/>
                </a:solidFill>
              </a:rPr>
              <a:t>/</a:t>
            </a:r>
            <a:r>
              <a:rPr kumimoji="1" lang="ja-JP" altLang="en-US" b="1">
                <a:solidFill>
                  <a:srgbClr val="49C4FF"/>
                </a:solidFill>
              </a:rPr>
              <a:t>生産性向上</a:t>
            </a:r>
          </a:p>
        </p:txBody>
      </p:sp>
    </p:spTree>
    <p:extLst>
      <p:ext uri="{BB962C8B-B14F-4D97-AF65-F5344CB8AC3E}">
        <p14:creationId xmlns:p14="http://schemas.microsoft.com/office/powerpoint/2010/main" val="1444187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85966" y="3195542"/>
            <a:ext cx="8582738" cy="1670867"/>
          </a:xfrm>
          <a:prstGeom prst="rect">
            <a:avLst/>
          </a:prstGeom>
          <a:solidFill>
            <a:sysClr val="window" lastClr="FFFFFF">
              <a:lumMod val="9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1" lang="ja-JP" altLang="en-US" sz="900" b="0" i="0" u="none" strike="noStrike" kern="1200" cap="none" spc="0" normalizeH="0" baseline="0" noProof="0">
              <a:ln>
                <a:noFill/>
              </a:ln>
              <a:solidFill>
                <a:prstClr val="black">
                  <a:lumMod val="50000"/>
                  <a:lumOff val="50000"/>
                </a:prstClr>
              </a:solidFill>
              <a:effectLst/>
              <a:uLnTx/>
              <a:uFillTx/>
              <a:latin typeface="メイリオ"/>
              <a:ea typeface="メイリオ"/>
              <a:cs typeface="+mn-cs"/>
            </a:endParaRPr>
          </a:p>
        </p:txBody>
      </p:sp>
      <p:sp>
        <p:nvSpPr>
          <p:cNvPr id="3" name="タイトル 2"/>
          <p:cNvSpPr>
            <a:spLocks noGrp="1"/>
          </p:cNvSpPr>
          <p:nvPr>
            <p:ph type="title"/>
          </p:nvPr>
        </p:nvSpPr>
        <p:spPr/>
        <p:txBody>
          <a:bodyPr/>
          <a:lstStyle/>
          <a:p>
            <a:r>
              <a:rPr lang="ja-JP" altLang="en-US"/>
              <a:t>会計</a:t>
            </a:r>
            <a:r>
              <a:rPr lang="en-US" altLang="ja-JP"/>
              <a:t>/</a:t>
            </a:r>
            <a:r>
              <a:rPr lang="ja-JP" altLang="en-US"/>
              <a:t>人事業務に特化（ラインナップ）</a:t>
            </a:r>
            <a:endParaRPr kumimoji="1" lang="ja-JP" altLang="en-US"/>
          </a:p>
        </p:txBody>
      </p:sp>
      <p:sp>
        <p:nvSpPr>
          <p:cNvPr id="4" name="フッター プレースホルダー 3"/>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solidFill>
                <a:prstClr val="black">
                  <a:tint val="75000"/>
                </a:prstClr>
              </a:solidFill>
              <a:effectLst/>
              <a:uLnTx/>
              <a:uFillTx/>
              <a:latin typeface="メイリオ"/>
              <a:ea typeface="メイリオ"/>
              <a:cs typeface="+mn-cs"/>
            </a:endParaRPr>
          </a:p>
        </p:txBody>
      </p:sp>
      <p:sp>
        <p:nvSpPr>
          <p:cNvPr id="6" name="正方形/長方形 5"/>
          <p:cNvSpPr/>
          <p:nvPr/>
        </p:nvSpPr>
        <p:spPr>
          <a:xfrm>
            <a:off x="4941129" y="925102"/>
            <a:ext cx="3843339" cy="2114699"/>
          </a:xfrm>
          <a:prstGeom prst="rect">
            <a:avLst/>
          </a:prstGeom>
          <a:solidFill>
            <a:srgbClr val="EE5500">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prstClr val="white"/>
                </a:solidFill>
                <a:effectLst/>
                <a:uLnTx/>
                <a:uFillTx/>
                <a:latin typeface="メイリオ"/>
                <a:ea typeface="メイリオ"/>
                <a:cs typeface="+mn-cs"/>
              </a:rPr>
              <a:t>　　</a:t>
            </a:r>
          </a:p>
        </p:txBody>
      </p:sp>
      <p:sp>
        <p:nvSpPr>
          <p:cNvPr id="7" name="正方形/長方形 6"/>
          <p:cNvSpPr/>
          <p:nvPr/>
        </p:nvSpPr>
        <p:spPr>
          <a:xfrm>
            <a:off x="201262" y="915566"/>
            <a:ext cx="4659239" cy="2124236"/>
          </a:xfrm>
          <a:prstGeom prst="rect">
            <a:avLst/>
          </a:prstGeom>
          <a:solidFill>
            <a:srgbClr val="008CCF">
              <a:lumMod val="20000"/>
              <a:lumOff val="8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pic>
        <p:nvPicPr>
          <p:cNvPr id="8" name="図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0072" y="2393903"/>
            <a:ext cx="171893" cy="196334"/>
          </a:xfrm>
          <a:prstGeom prst="rect">
            <a:avLst/>
          </a:prstGeom>
        </p:spPr>
      </p:pic>
      <p:sp>
        <p:nvSpPr>
          <p:cNvPr id="9" name="角丸四角形 8"/>
          <p:cNvSpPr/>
          <p:nvPr/>
        </p:nvSpPr>
        <p:spPr>
          <a:xfrm>
            <a:off x="275262" y="1446971"/>
            <a:ext cx="1795370" cy="1538636"/>
          </a:xfrm>
          <a:prstGeom prst="roundRect">
            <a:avLst>
              <a:gd name="adj" fmla="val 7909"/>
            </a:avLst>
          </a:prstGeom>
          <a:solidFill>
            <a:srgbClr val="00B7EE"/>
          </a:solidFill>
          <a:ln w="25400" cap="flat" cmpd="sng" algn="ctr">
            <a:noFill/>
            <a:prstDash val="solid"/>
          </a:ln>
          <a:effectLst/>
        </p:spPr>
        <p:txBody>
          <a:bodyPr lIns="91436" tIns="72000" rIns="91436" bIns="0" rtlCol="0" anchor="t"/>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1"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0" name="角丸四角形 9"/>
          <p:cNvSpPr/>
          <p:nvPr/>
        </p:nvSpPr>
        <p:spPr>
          <a:xfrm>
            <a:off x="2141098" y="1446970"/>
            <a:ext cx="1300056" cy="1538636"/>
          </a:xfrm>
          <a:prstGeom prst="roundRect">
            <a:avLst>
              <a:gd name="adj" fmla="val 7909"/>
            </a:avLst>
          </a:prstGeom>
          <a:solidFill>
            <a:srgbClr val="00B7EE"/>
          </a:solidFill>
          <a:ln w="25400" cap="flat" cmpd="sng" algn="ctr">
            <a:noFill/>
            <a:prstDash val="solid"/>
          </a:ln>
          <a:effectLst/>
        </p:spPr>
        <p:txBody>
          <a:bodyPr lIns="91436" tIns="72000" rIns="91436" bIns="0" rtlCol="0" anchor="t"/>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11" name="角丸四角形 10"/>
          <p:cNvSpPr/>
          <p:nvPr/>
        </p:nvSpPr>
        <p:spPr>
          <a:xfrm>
            <a:off x="5047307" y="1435003"/>
            <a:ext cx="846140" cy="1537558"/>
          </a:xfrm>
          <a:prstGeom prst="roundRect">
            <a:avLst>
              <a:gd name="adj" fmla="val 7909"/>
            </a:avLst>
          </a:prstGeom>
          <a:solidFill>
            <a:srgbClr val="EE7B48"/>
          </a:solidFill>
          <a:ln w="25400" cap="flat" cmpd="sng" algn="ctr">
            <a:noFill/>
            <a:prstDash val="solid"/>
          </a:ln>
          <a:effectLst/>
        </p:spPr>
        <p:txBody>
          <a:bodyPr lIns="91436" tIns="72000" rIns="91436" bIns="0" rtlCol="0" anchor="t"/>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14" name="角丸四角形 13"/>
          <p:cNvSpPr/>
          <p:nvPr/>
        </p:nvSpPr>
        <p:spPr>
          <a:xfrm>
            <a:off x="3522751" y="1439367"/>
            <a:ext cx="1237843" cy="1544039"/>
          </a:xfrm>
          <a:prstGeom prst="roundRect">
            <a:avLst>
              <a:gd name="adj" fmla="val 7909"/>
            </a:avLst>
          </a:prstGeom>
          <a:solidFill>
            <a:srgbClr val="00B7EE"/>
          </a:solidFill>
          <a:ln w="25400" cap="flat" cmpd="sng" algn="ctr">
            <a:noFill/>
            <a:prstDash val="solid"/>
          </a:ln>
          <a:effectLst/>
        </p:spPr>
        <p:txBody>
          <a:bodyPr lIns="91436" tIns="72000" rIns="91436" bIns="0" rtlCol="0" anchor="t"/>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15" name="Freeform 75"/>
          <p:cNvSpPr>
            <a:spLocks noEditPoints="1"/>
          </p:cNvSpPr>
          <p:nvPr/>
        </p:nvSpPr>
        <p:spPr bwMode="auto">
          <a:xfrm>
            <a:off x="1208906" y="1024320"/>
            <a:ext cx="276938" cy="241951"/>
          </a:xfrm>
          <a:custGeom>
            <a:avLst/>
            <a:gdLst>
              <a:gd name="T0" fmla="*/ 625 w 813"/>
              <a:gd name="T1" fmla="*/ 466 h 756"/>
              <a:gd name="T2" fmla="*/ 524 w 813"/>
              <a:gd name="T3" fmla="*/ 528 h 756"/>
              <a:gd name="T4" fmla="*/ 545 w 813"/>
              <a:gd name="T5" fmla="*/ 551 h 756"/>
              <a:gd name="T6" fmla="*/ 544 w 813"/>
              <a:gd name="T7" fmla="*/ 574 h 756"/>
              <a:gd name="T8" fmla="*/ 524 w 813"/>
              <a:gd name="T9" fmla="*/ 597 h 756"/>
              <a:gd name="T10" fmla="*/ 626 w 813"/>
              <a:gd name="T11" fmla="*/ 660 h 756"/>
              <a:gd name="T12" fmla="*/ 668 w 813"/>
              <a:gd name="T13" fmla="*/ 605 h 756"/>
              <a:gd name="T14" fmla="*/ 583 w 813"/>
              <a:gd name="T15" fmla="*/ 597 h 756"/>
              <a:gd name="T16" fmla="*/ 641 w 813"/>
              <a:gd name="T17" fmla="*/ 574 h 756"/>
              <a:gd name="T18" fmla="*/ 578 w 813"/>
              <a:gd name="T19" fmla="*/ 563 h 756"/>
              <a:gd name="T20" fmla="*/ 641 w 813"/>
              <a:gd name="T21" fmla="*/ 551 h 756"/>
              <a:gd name="T22" fmla="*/ 583 w 813"/>
              <a:gd name="T23" fmla="*/ 528 h 756"/>
              <a:gd name="T24" fmla="*/ 666 w 813"/>
              <a:gd name="T25" fmla="*/ 520 h 756"/>
              <a:gd name="T26" fmla="*/ 771 w 813"/>
              <a:gd name="T27" fmla="*/ 564 h 756"/>
              <a:gd name="T28" fmla="*/ 471 w 813"/>
              <a:gd name="T29" fmla="*/ 564 h 756"/>
              <a:gd name="T30" fmla="*/ 771 w 813"/>
              <a:gd name="T31" fmla="*/ 564 h 756"/>
              <a:gd name="T32" fmla="*/ 458 w 813"/>
              <a:gd name="T33" fmla="*/ 564 h 756"/>
              <a:gd name="T34" fmla="*/ 784 w 813"/>
              <a:gd name="T35" fmla="*/ 564 h 756"/>
              <a:gd name="T36" fmla="*/ 621 w 813"/>
              <a:gd name="T37" fmla="*/ 372 h 756"/>
              <a:gd name="T38" fmla="*/ 621 w 813"/>
              <a:gd name="T39" fmla="*/ 756 h 756"/>
              <a:gd name="T40" fmla="*/ 621 w 813"/>
              <a:gd name="T41" fmla="*/ 372 h 756"/>
              <a:gd name="T42" fmla="*/ 202 w 813"/>
              <a:gd name="T43" fmla="*/ 624 h 756"/>
              <a:gd name="T44" fmla="*/ 228 w 813"/>
              <a:gd name="T45" fmla="*/ 601 h 756"/>
              <a:gd name="T46" fmla="*/ 182 w 813"/>
              <a:gd name="T47" fmla="*/ 541 h 756"/>
              <a:gd name="T48" fmla="*/ 157 w 813"/>
              <a:gd name="T49" fmla="*/ 516 h 756"/>
              <a:gd name="T50" fmla="*/ 182 w 813"/>
              <a:gd name="T51" fmla="*/ 541 h 756"/>
              <a:gd name="T52" fmla="*/ 203 w 813"/>
              <a:gd name="T53" fmla="*/ 469 h 756"/>
              <a:gd name="T54" fmla="*/ 181 w 813"/>
              <a:gd name="T55" fmla="*/ 453 h 756"/>
              <a:gd name="T56" fmla="*/ 126 w 813"/>
              <a:gd name="T57" fmla="*/ 518 h 756"/>
              <a:gd name="T58" fmla="*/ 182 w 813"/>
              <a:gd name="T59" fmla="*/ 572 h 756"/>
              <a:gd name="T60" fmla="*/ 136 w 813"/>
              <a:gd name="T61" fmla="*/ 600 h 756"/>
              <a:gd name="T62" fmla="*/ 181 w 813"/>
              <a:gd name="T63" fmla="*/ 650 h 756"/>
              <a:gd name="T64" fmla="*/ 203 w 813"/>
              <a:gd name="T65" fmla="*/ 675 h 756"/>
              <a:gd name="T66" fmla="*/ 259 w 813"/>
              <a:gd name="T67" fmla="*/ 600 h 756"/>
              <a:gd name="T68" fmla="*/ 202 w 813"/>
              <a:gd name="T69" fmla="*/ 546 h 756"/>
              <a:gd name="T70" fmla="*/ 238 w 813"/>
              <a:gd name="T71" fmla="*/ 513 h 756"/>
              <a:gd name="T72" fmla="*/ 342 w 813"/>
              <a:gd name="T73" fmla="*/ 564 h 756"/>
              <a:gd name="T74" fmla="*/ 43 w 813"/>
              <a:gd name="T75" fmla="*/ 564 h 756"/>
              <a:gd name="T76" fmla="*/ 342 w 813"/>
              <a:gd name="T77" fmla="*/ 564 h 756"/>
              <a:gd name="T78" fmla="*/ 29 w 813"/>
              <a:gd name="T79" fmla="*/ 564 h 756"/>
              <a:gd name="T80" fmla="*/ 355 w 813"/>
              <a:gd name="T81" fmla="*/ 564 h 756"/>
              <a:gd name="T82" fmla="*/ 192 w 813"/>
              <a:gd name="T83" fmla="*/ 372 h 756"/>
              <a:gd name="T84" fmla="*/ 192 w 813"/>
              <a:gd name="T85" fmla="*/ 756 h 756"/>
              <a:gd name="T86" fmla="*/ 192 w 813"/>
              <a:gd name="T87" fmla="*/ 372 h 756"/>
              <a:gd name="T88" fmla="*/ 381 w 813"/>
              <a:gd name="T89" fmla="*/ 198 h 756"/>
              <a:gd name="T90" fmla="*/ 358 w 813"/>
              <a:gd name="T91" fmla="*/ 105 h 756"/>
              <a:gd name="T92" fmla="*/ 456 w 813"/>
              <a:gd name="T93" fmla="*/ 105 h 756"/>
              <a:gd name="T94" fmla="*/ 431 w 813"/>
              <a:gd name="T95" fmla="*/ 198 h 756"/>
              <a:gd name="T96" fmla="*/ 474 w 813"/>
              <a:gd name="T97" fmla="*/ 222 h 756"/>
              <a:gd name="T98" fmla="*/ 422 w 813"/>
              <a:gd name="T99" fmla="*/ 242 h 756"/>
              <a:gd name="T100" fmla="*/ 474 w 813"/>
              <a:gd name="T101" fmla="*/ 266 h 756"/>
              <a:gd name="T102" fmla="*/ 422 w 813"/>
              <a:gd name="T103" fmla="*/ 293 h 756"/>
              <a:gd name="T104" fmla="*/ 390 w 813"/>
              <a:gd name="T105" fmla="*/ 266 h 756"/>
              <a:gd name="T106" fmla="*/ 339 w 813"/>
              <a:gd name="T107" fmla="*/ 242 h 756"/>
              <a:gd name="T108" fmla="*/ 390 w 813"/>
              <a:gd name="T109" fmla="*/ 222 h 756"/>
              <a:gd name="T110" fmla="*/ 339 w 813"/>
              <a:gd name="T111" fmla="*/ 198 h 756"/>
              <a:gd name="T112" fmla="*/ 257 w 813"/>
              <a:gd name="T113" fmla="*/ 192 h 756"/>
              <a:gd name="T114" fmla="*/ 556 w 813"/>
              <a:gd name="T115" fmla="*/ 192 h 756"/>
              <a:gd name="T116" fmla="*/ 407 w 813"/>
              <a:gd name="T117" fmla="*/ 356 h 756"/>
              <a:gd name="T118" fmla="*/ 407 w 813"/>
              <a:gd name="T119" fmla="*/ 29 h 756"/>
              <a:gd name="T120" fmla="*/ 407 w 813"/>
              <a:gd name="T121" fmla="*/ 356 h 756"/>
              <a:gd name="T122" fmla="*/ 214 w 813"/>
              <a:gd name="T123" fmla="*/ 192 h 756"/>
              <a:gd name="T124" fmla="*/ 599 w 813"/>
              <a:gd name="T125" fmla="*/ 192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13" h="756">
                <a:moveTo>
                  <a:pt x="691" y="501"/>
                </a:moveTo>
                <a:cubicBezTo>
                  <a:pt x="677" y="481"/>
                  <a:pt x="658" y="466"/>
                  <a:pt x="625" y="466"/>
                </a:cubicBezTo>
                <a:cubicBezTo>
                  <a:pt x="587" y="466"/>
                  <a:pt x="560" y="492"/>
                  <a:pt x="549" y="528"/>
                </a:cubicBezTo>
                <a:cubicBezTo>
                  <a:pt x="524" y="528"/>
                  <a:pt x="524" y="528"/>
                  <a:pt x="524" y="528"/>
                </a:cubicBezTo>
                <a:cubicBezTo>
                  <a:pt x="524" y="551"/>
                  <a:pt x="524" y="551"/>
                  <a:pt x="524" y="551"/>
                </a:cubicBezTo>
                <a:cubicBezTo>
                  <a:pt x="545" y="551"/>
                  <a:pt x="545" y="551"/>
                  <a:pt x="545" y="551"/>
                </a:cubicBezTo>
                <a:cubicBezTo>
                  <a:pt x="544" y="555"/>
                  <a:pt x="544" y="559"/>
                  <a:pt x="544" y="563"/>
                </a:cubicBezTo>
                <a:cubicBezTo>
                  <a:pt x="544" y="567"/>
                  <a:pt x="544" y="570"/>
                  <a:pt x="544" y="574"/>
                </a:cubicBezTo>
                <a:cubicBezTo>
                  <a:pt x="524" y="574"/>
                  <a:pt x="524" y="574"/>
                  <a:pt x="524" y="574"/>
                </a:cubicBezTo>
                <a:cubicBezTo>
                  <a:pt x="524" y="597"/>
                  <a:pt x="524" y="597"/>
                  <a:pt x="524" y="597"/>
                </a:cubicBezTo>
                <a:cubicBezTo>
                  <a:pt x="548" y="597"/>
                  <a:pt x="548" y="597"/>
                  <a:pt x="548" y="597"/>
                </a:cubicBezTo>
                <a:cubicBezTo>
                  <a:pt x="559" y="635"/>
                  <a:pt x="587" y="660"/>
                  <a:pt x="626" y="660"/>
                </a:cubicBezTo>
                <a:cubicBezTo>
                  <a:pt x="657" y="660"/>
                  <a:pt x="676" y="645"/>
                  <a:pt x="692" y="622"/>
                </a:cubicBezTo>
                <a:cubicBezTo>
                  <a:pt x="668" y="605"/>
                  <a:pt x="668" y="605"/>
                  <a:pt x="668" y="605"/>
                </a:cubicBezTo>
                <a:cubicBezTo>
                  <a:pt x="656" y="621"/>
                  <a:pt x="645" y="631"/>
                  <a:pt x="627" y="631"/>
                </a:cubicBezTo>
                <a:cubicBezTo>
                  <a:pt x="606" y="631"/>
                  <a:pt x="590" y="618"/>
                  <a:pt x="583" y="597"/>
                </a:cubicBezTo>
                <a:cubicBezTo>
                  <a:pt x="641" y="597"/>
                  <a:pt x="641" y="597"/>
                  <a:pt x="641" y="597"/>
                </a:cubicBezTo>
                <a:cubicBezTo>
                  <a:pt x="641" y="574"/>
                  <a:pt x="641" y="574"/>
                  <a:pt x="641" y="574"/>
                </a:cubicBezTo>
                <a:cubicBezTo>
                  <a:pt x="578" y="574"/>
                  <a:pt x="578" y="574"/>
                  <a:pt x="578" y="574"/>
                </a:cubicBezTo>
                <a:cubicBezTo>
                  <a:pt x="578" y="570"/>
                  <a:pt x="578" y="566"/>
                  <a:pt x="578" y="563"/>
                </a:cubicBezTo>
                <a:cubicBezTo>
                  <a:pt x="578" y="559"/>
                  <a:pt x="578" y="555"/>
                  <a:pt x="578" y="551"/>
                </a:cubicBezTo>
                <a:cubicBezTo>
                  <a:pt x="641" y="551"/>
                  <a:pt x="641" y="551"/>
                  <a:pt x="641" y="551"/>
                </a:cubicBezTo>
                <a:cubicBezTo>
                  <a:pt x="641" y="528"/>
                  <a:pt x="641" y="528"/>
                  <a:pt x="641" y="528"/>
                </a:cubicBezTo>
                <a:cubicBezTo>
                  <a:pt x="583" y="528"/>
                  <a:pt x="583" y="528"/>
                  <a:pt x="583" y="528"/>
                </a:cubicBezTo>
                <a:cubicBezTo>
                  <a:pt x="591" y="508"/>
                  <a:pt x="606" y="495"/>
                  <a:pt x="625" y="495"/>
                </a:cubicBezTo>
                <a:cubicBezTo>
                  <a:pt x="643" y="495"/>
                  <a:pt x="654" y="504"/>
                  <a:pt x="666" y="520"/>
                </a:cubicBezTo>
                <a:lnTo>
                  <a:pt x="691" y="501"/>
                </a:lnTo>
                <a:close/>
                <a:moveTo>
                  <a:pt x="771" y="564"/>
                </a:moveTo>
                <a:cubicBezTo>
                  <a:pt x="771" y="646"/>
                  <a:pt x="704" y="713"/>
                  <a:pt x="621" y="713"/>
                </a:cubicBezTo>
                <a:cubicBezTo>
                  <a:pt x="539" y="713"/>
                  <a:pt x="471" y="646"/>
                  <a:pt x="471" y="564"/>
                </a:cubicBezTo>
                <a:cubicBezTo>
                  <a:pt x="471" y="481"/>
                  <a:pt x="539" y="414"/>
                  <a:pt x="621" y="414"/>
                </a:cubicBezTo>
                <a:cubicBezTo>
                  <a:pt x="704" y="414"/>
                  <a:pt x="771" y="481"/>
                  <a:pt x="771" y="564"/>
                </a:cubicBezTo>
                <a:moveTo>
                  <a:pt x="621" y="727"/>
                </a:moveTo>
                <a:cubicBezTo>
                  <a:pt x="531" y="727"/>
                  <a:pt x="458" y="654"/>
                  <a:pt x="458" y="564"/>
                </a:cubicBezTo>
                <a:cubicBezTo>
                  <a:pt x="458" y="474"/>
                  <a:pt x="531" y="400"/>
                  <a:pt x="621" y="400"/>
                </a:cubicBezTo>
                <a:cubicBezTo>
                  <a:pt x="711" y="400"/>
                  <a:pt x="784" y="474"/>
                  <a:pt x="784" y="564"/>
                </a:cubicBezTo>
                <a:cubicBezTo>
                  <a:pt x="784" y="654"/>
                  <a:pt x="711" y="727"/>
                  <a:pt x="621" y="727"/>
                </a:cubicBezTo>
                <a:moveTo>
                  <a:pt x="621" y="372"/>
                </a:moveTo>
                <a:cubicBezTo>
                  <a:pt x="515" y="372"/>
                  <a:pt x="429" y="458"/>
                  <a:pt x="429" y="564"/>
                </a:cubicBezTo>
                <a:cubicBezTo>
                  <a:pt x="429" y="670"/>
                  <a:pt x="515" y="756"/>
                  <a:pt x="621" y="756"/>
                </a:cubicBezTo>
                <a:cubicBezTo>
                  <a:pt x="727" y="756"/>
                  <a:pt x="813" y="670"/>
                  <a:pt x="813" y="564"/>
                </a:cubicBezTo>
                <a:cubicBezTo>
                  <a:pt x="813" y="458"/>
                  <a:pt x="727" y="372"/>
                  <a:pt x="621" y="372"/>
                </a:cubicBezTo>
                <a:moveTo>
                  <a:pt x="202" y="577"/>
                </a:moveTo>
                <a:cubicBezTo>
                  <a:pt x="202" y="624"/>
                  <a:pt x="202" y="624"/>
                  <a:pt x="202" y="624"/>
                </a:cubicBezTo>
                <a:cubicBezTo>
                  <a:pt x="219" y="622"/>
                  <a:pt x="228" y="614"/>
                  <a:pt x="228" y="602"/>
                </a:cubicBezTo>
                <a:cubicBezTo>
                  <a:pt x="228" y="601"/>
                  <a:pt x="228" y="601"/>
                  <a:pt x="228" y="601"/>
                </a:cubicBezTo>
                <a:cubicBezTo>
                  <a:pt x="228" y="590"/>
                  <a:pt x="222" y="583"/>
                  <a:pt x="202" y="577"/>
                </a:cubicBezTo>
                <a:moveTo>
                  <a:pt x="182" y="541"/>
                </a:moveTo>
                <a:cubicBezTo>
                  <a:pt x="182" y="495"/>
                  <a:pt x="182" y="495"/>
                  <a:pt x="182" y="495"/>
                </a:cubicBezTo>
                <a:cubicBezTo>
                  <a:pt x="165" y="496"/>
                  <a:pt x="157" y="505"/>
                  <a:pt x="157" y="516"/>
                </a:cubicBezTo>
                <a:cubicBezTo>
                  <a:pt x="157" y="516"/>
                  <a:pt x="157" y="516"/>
                  <a:pt x="157" y="516"/>
                </a:cubicBezTo>
                <a:cubicBezTo>
                  <a:pt x="157" y="527"/>
                  <a:pt x="162" y="534"/>
                  <a:pt x="182" y="541"/>
                </a:cubicBezTo>
                <a:moveTo>
                  <a:pt x="252" y="489"/>
                </a:moveTo>
                <a:cubicBezTo>
                  <a:pt x="238" y="478"/>
                  <a:pt x="222" y="471"/>
                  <a:pt x="203" y="469"/>
                </a:cubicBezTo>
                <a:cubicBezTo>
                  <a:pt x="203" y="453"/>
                  <a:pt x="203" y="453"/>
                  <a:pt x="203" y="453"/>
                </a:cubicBezTo>
                <a:cubicBezTo>
                  <a:pt x="181" y="453"/>
                  <a:pt x="181" y="453"/>
                  <a:pt x="181" y="453"/>
                </a:cubicBezTo>
                <a:cubicBezTo>
                  <a:pt x="181" y="468"/>
                  <a:pt x="181" y="468"/>
                  <a:pt x="181" y="468"/>
                </a:cubicBezTo>
                <a:cubicBezTo>
                  <a:pt x="148" y="471"/>
                  <a:pt x="126" y="490"/>
                  <a:pt x="126" y="518"/>
                </a:cubicBezTo>
                <a:cubicBezTo>
                  <a:pt x="126" y="518"/>
                  <a:pt x="126" y="518"/>
                  <a:pt x="126" y="518"/>
                </a:cubicBezTo>
                <a:cubicBezTo>
                  <a:pt x="126" y="548"/>
                  <a:pt x="144" y="562"/>
                  <a:pt x="182" y="572"/>
                </a:cubicBezTo>
                <a:cubicBezTo>
                  <a:pt x="182" y="623"/>
                  <a:pt x="182" y="623"/>
                  <a:pt x="182" y="623"/>
                </a:cubicBezTo>
                <a:cubicBezTo>
                  <a:pt x="165" y="620"/>
                  <a:pt x="151" y="612"/>
                  <a:pt x="136" y="600"/>
                </a:cubicBezTo>
                <a:cubicBezTo>
                  <a:pt x="120" y="624"/>
                  <a:pt x="120" y="624"/>
                  <a:pt x="120" y="624"/>
                </a:cubicBezTo>
                <a:cubicBezTo>
                  <a:pt x="137" y="638"/>
                  <a:pt x="158" y="647"/>
                  <a:pt x="181" y="650"/>
                </a:cubicBezTo>
                <a:cubicBezTo>
                  <a:pt x="181" y="675"/>
                  <a:pt x="181" y="675"/>
                  <a:pt x="181" y="675"/>
                </a:cubicBezTo>
                <a:cubicBezTo>
                  <a:pt x="203" y="675"/>
                  <a:pt x="203" y="675"/>
                  <a:pt x="203" y="675"/>
                </a:cubicBezTo>
                <a:cubicBezTo>
                  <a:pt x="203" y="650"/>
                  <a:pt x="203" y="650"/>
                  <a:pt x="203" y="650"/>
                </a:cubicBezTo>
                <a:cubicBezTo>
                  <a:pt x="236" y="647"/>
                  <a:pt x="259" y="628"/>
                  <a:pt x="259" y="600"/>
                </a:cubicBezTo>
                <a:cubicBezTo>
                  <a:pt x="259" y="599"/>
                  <a:pt x="259" y="599"/>
                  <a:pt x="259" y="599"/>
                </a:cubicBezTo>
                <a:cubicBezTo>
                  <a:pt x="259" y="571"/>
                  <a:pt x="242" y="556"/>
                  <a:pt x="202" y="546"/>
                </a:cubicBezTo>
                <a:cubicBezTo>
                  <a:pt x="202" y="496"/>
                  <a:pt x="202" y="496"/>
                  <a:pt x="202" y="496"/>
                </a:cubicBezTo>
                <a:cubicBezTo>
                  <a:pt x="214" y="499"/>
                  <a:pt x="226" y="505"/>
                  <a:pt x="238" y="513"/>
                </a:cubicBezTo>
                <a:lnTo>
                  <a:pt x="252" y="489"/>
                </a:lnTo>
                <a:close/>
                <a:moveTo>
                  <a:pt x="342" y="564"/>
                </a:moveTo>
                <a:cubicBezTo>
                  <a:pt x="342" y="646"/>
                  <a:pt x="275" y="713"/>
                  <a:pt x="192" y="713"/>
                </a:cubicBezTo>
                <a:cubicBezTo>
                  <a:pt x="110" y="713"/>
                  <a:pt x="43" y="646"/>
                  <a:pt x="43" y="564"/>
                </a:cubicBezTo>
                <a:cubicBezTo>
                  <a:pt x="43" y="481"/>
                  <a:pt x="110" y="414"/>
                  <a:pt x="192" y="414"/>
                </a:cubicBezTo>
                <a:cubicBezTo>
                  <a:pt x="275" y="414"/>
                  <a:pt x="342" y="481"/>
                  <a:pt x="342" y="564"/>
                </a:cubicBezTo>
                <a:moveTo>
                  <a:pt x="192" y="727"/>
                </a:moveTo>
                <a:cubicBezTo>
                  <a:pt x="102" y="727"/>
                  <a:pt x="29" y="654"/>
                  <a:pt x="29" y="564"/>
                </a:cubicBezTo>
                <a:cubicBezTo>
                  <a:pt x="29" y="474"/>
                  <a:pt x="102" y="400"/>
                  <a:pt x="192" y="400"/>
                </a:cubicBezTo>
                <a:cubicBezTo>
                  <a:pt x="282" y="400"/>
                  <a:pt x="355" y="474"/>
                  <a:pt x="355" y="564"/>
                </a:cubicBezTo>
                <a:cubicBezTo>
                  <a:pt x="355" y="654"/>
                  <a:pt x="282" y="727"/>
                  <a:pt x="192" y="727"/>
                </a:cubicBezTo>
                <a:moveTo>
                  <a:pt x="192" y="372"/>
                </a:moveTo>
                <a:cubicBezTo>
                  <a:pt x="86" y="372"/>
                  <a:pt x="0" y="458"/>
                  <a:pt x="0" y="564"/>
                </a:cubicBezTo>
                <a:cubicBezTo>
                  <a:pt x="0" y="670"/>
                  <a:pt x="86" y="756"/>
                  <a:pt x="192" y="756"/>
                </a:cubicBezTo>
                <a:cubicBezTo>
                  <a:pt x="298" y="756"/>
                  <a:pt x="384" y="670"/>
                  <a:pt x="384" y="564"/>
                </a:cubicBezTo>
                <a:cubicBezTo>
                  <a:pt x="384" y="458"/>
                  <a:pt x="298" y="372"/>
                  <a:pt x="192" y="372"/>
                </a:cubicBezTo>
                <a:moveTo>
                  <a:pt x="339" y="198"/>
                </a:moveTo>
                <a:cubicBezTo>
                  <a:pt x="381" y="198"/>
                  <a:pt x="381" y="198"/>
                  <a:pt x="381" y="198"/>
                </a:cubicBezTo>
                <a:cubicBezTo>
                  <a:pt x="319" y="105"/>
                  <a:pt x="319" y="105"/>
                  <a:pt x="319" y="105"/>
                </a:cubicBezTo>
                <a:cubicBezTo>
                  <a:pt x="358" y="105"/>
                  <a:pt x="358" y="105"/>
                  <a:pt x="358" y="105"/>
                </a:cubicBezTo>
                <a:cubicBezTo>
                  <a:pt x="407" y="184"/>
                  <a:pt x="407" y="184"/>
                  <a:pt x="407" y="184"/>
                </a:cubicBezTo>
                <a:cubicBezTo>
                  <a:pt x="456" y="105"/>
                  <a:pt x="456" y="105"/>
                  <a:pt x="456" y="105"/>
                </a:cubicBezTo>
                <a:cubicBezTo>
                  <a:pt x="493" y="105"/>
                  <a:pt x="493" y="105"/>
                  <a:pt x="493" y="105"/>
                </a:cubicBezTo>
                <a:cubicBezTo>
                  <a:pt x="431" y="198"/>
                  <a:pt x="431" y="198"/>
                  <a:pt x="431" y="198"/>
                </a:cubicBezTo>
                <a:cubicBezTo>
                  <a:pt x="474" y="198"/>
                  <a:pt x="474" y="198"/>
                  <a:pt x="474" y="198"/>
                </a:cubicBezTo>
                <a:cubicBezTo>
                  <a:pt x="474" y="222"/>
                  <a:pt x="474" y="222"/>
                  <a:pt x="474" y="222"/>
                </a:cubicBezTo>
                <a:cubicBezTo>
                  <a:pt x="422" y="222"/>
                  <a:pt x="422" y="222"/>
                  <a:pt x="422" y="222"/>
                </a:cubicBezTo>
                <a:cubicBezTo>
                  <a:pt x="422" y="242"/>
                  <a:pt x="422" y="242"/>
                  <a:pt x="422" y="242"/>
                </a:cubicBezTo>
                <a:cubicBezTo>
                  <a:pt x="474" y="242"/>
                  <a:pt x="474" y="242"/>
                  <a:pt x="474" y="242"/>
                </a:cubicBezTo>
                <a:cubicBezTo>
                  <a:pt x="474" y="266"/>
                  <a:pt x="474" y="266"/>
                  <a:pt x="474" y="266"/>
                </a:cubicBezTo>
                <a:cubicBezTo>
                  <a:pt x="422" y="266"/>
                  <a:pt x="422" y="266"/>
                  <a:pt x="422" y="266"/>
                </a:cubicBezTo>
                <a:cubicBezTo>
                  <a:pt x="422" y="293"/>
                  <a:pt x="422" y="293"/>
                  <a:pt x="422" y="293"/>
                </a:cubicBezTo>
                <a:cubicBezTo>
                  <a:pt x="390" y="293"/>
                  <a:pt x="390" y="293"/>
                  <a:pt x="390" y="293"/>
                </a:cubicBezTo>
                <a:cubicBezTo>
                  <a:pt x="390" y="266"/>
                  <a:pt x="390" y="266"/>
                  <a:pt x="390" y="266"/>
                </a:cubicBezTo>
                <a:cubicBezTo>
                  <a:pt x="339" y="266"/>
                  <a:pt x="339" y="266"/>
                  <a:pt x="339" y="266"/>
                </a:cubicBezTo>
                <a:cubicBezTo>
                  <a:pt x="339" y="242"/>
                  <a:pt x="339" y="242"/>
                  <a:pt x="339" y="242"/>
                </a:cubicBezTo>
                <a:cubicBezTo>
                  <a:pt x="390" y="242"/>
                  <a:pt x="390" y="242"/>
                  <a:pt x="390" y="242"/>
                </a:cubicBezTo>
                <a:cubicBezTo>
                  <a:pt x="390" y="222"/>
                  <a:pt x="390" y="222"/>
                  <a:pt x="390" y="222"/>
                </a:cubicBezTo>
                <a:cubicBezTo>
                  <a:pt x="339" y="222"/>
                  <a:pt x="339" y="222"/>
                  <a:pt x="339" y="222"/>
                </a:cubicBezTo>
                <a:lnTo>
                  <a:pt x="339" y="198"/>
                </a:lnTo>
                <a:close/>
                <a:moveTo>
                  <a:pt x="407" y="43"/>
                </a:moveTo>
                <a:cubicBezTo>
                  <a:pt x="324" y="43"/>
                  <a:pt x="257" y="110"/>
                  <a:pt x="257" y="192"/>
                </a:cubicBezTo>
                <a:cubicBezTo>
                  <a:pt x="257" y="275"/>
                  <a:pt x="324" y="342"/>
                  <a:pt x="407" y="342"/>
                </a:cubicBezTo>
                <a:cubicBezTo>
                  <a:pt x="489" y="342"/>
                  <a:pt x="556" y="275"/>
                  <a:pt x="556" y="192"/>
                </a:cubicBezTo>
                <a:cubicBezTo>
                  <a:pt x="556" y="110"/>
                  <a:pt x="489" y="43"/>
                  <a:pt x="407" y="43"/>
                </a:cubicBezTo>
                <a:moveTo>
                  <a:pt x="407" y="356"/>
                </a:moveTo>
                <a:cubicBezTo>
                  <a:pt x="316" y="356"/>
                  <a:pt x="243" y="282"/>
                  <a:pt x="243" y="192"/>
                </a:cubicBezTo>
                <a:cubicBezTo>
                  <a:pt x="243" y="102"/>
                  <a:pt x="316" y="29"/>
                  <a:pt x="407" y="29"/>
                </a:cubicBezTo>
                <a:cubicBezTo>
                  <a:pt x="497" y="29"/>
                  <a:pt x="570" y="102"/>
                  <a:pt x="570" y="192"/>
                </a:cubicBezTo>
                <a:cubicBezTo>
                  <a:pt x="570" y="282"/>
                  <a:pt x="497" y="356"/>
                  <a:pt x="407" y="356"/>
                </a:cubicBezTo>
                <a:moveTo>
                  <a:pt x="407" y="0"/>
                </a:moveTo>
                <a:cubicBezTo>
                  <a:pt x="300" y="0"/>
                  <a:pt x="214" y="86"/>
                  <a:pt x="214" y="192"/>
                </a:cubicBezTo>
                <a:cubicBezTo>
                  <a:pt x="214" y="299"/>
                  <a:pt x="300" y="385"/>
                  <a:pt x="407" y="385"/>
                </a:cubicBezTo>
                <a:cubicBezTo>
                  <a:pt x="513" y="385"/>
                  <a:pt x="599" y="299"/>
                  <a:pt x="599" y="192"/>
                </a:cubicBezTo>
                <a:cubicBezTo>
                  <a:pt x="599" y="86"/>
                  <a:pt x="513" y="0"/>
                  <a:pt x="407" y="0"/>
                </a:cubicBezTo>
              </a:path>
            </a:pathLst>
          </a:custGeom>
          <a:solidFill>
            <a:srgbClr val="008CCF">
              <a:lumMod val="5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6" name="Freeform 64"/>
          <p:cNvSpPr>
            <a:spLocks noEditPoints="1"/>
          </p:cNvSpPr>
          <p:nvPr/>
        </p:nvSpPr>
        <p:spPr bwMode="auto">
          <a:xfrm>
            <a:off x="1048345" y="2433576"/>
            <a:ext cx="287338" cy="395288"/>
          </a:xfrm>
          <a:custGeom>
            <a:avLst/>
            <a:gdLst>
              <a:gd name="T0" fmla="*/ 605 w 605"/>
              <a:gd name="T1" fmla="*/ 832 h 832"/>
              <a:gd name="T2" fmla="*/ 76 w 605"/>
              <a:gd name="T3" fmla="*/ 76 h 832"/>
              <a:gd name="T4" fmla="*/ 280 w 605"/>
              <a:gd name="T5" fmla="*/ 308 h 832"/>
              <a:gd name="T6" fmla="*/ 529 w 605"/>
              <a:gd name="T7" fmla="*/ 308 h 832"/>
              <a:gd name="T8" fmla="*/ 280 w 605"/>
              <a:gd name="T9" fmla="*/ 557 h 832"/>
              <a:gd name="T10" fmla="*/ 529 w 605"/>
              <a:gd name="T11" fmla="*/ 557 h 832"/>
              <a:gd name="T12" fmla="*/ 253 w 605"/>
              <a:gd name="T13" fmla="*/ 642 h 832"/>
              <a:gd name="T14" fmla="*/ 503 w 605"/>
              <a:gd name="T15" fmla="*/ 393 h 832"/>
              <a:gd name="T16" fmla="*/ 161 w 605"/>
              <a:gd name="T17" fmla="*/ 393 h 832"/>
              <a:gd name="T18" fmla="*/ 195 w 605"/>
              <a:gd name="T19" fmla="*/ 485 h 832"/>
              <a:gd name="T20" fmla="*/ 155 w 605"/>
              <a:gd name="T21" fmla="*/ 604 h 832"/>
              <a:gd name="T22" fmla="*/ 178 w 605"/>
              <a:gd name="T23" fmla="*/ 692 h 832"/>
              <a:gd name="T24" fmla="*/ 469 w 605"/>
              <a:gd name="T25" fmla="*/ 594 h 832"/>
              <a:gd name="T26" fmla="*/ 362 w 605"/>
              <a:gd name="T27" fmla="*/ 701 h 832"/>
              <a:gd name="T28" fmla="*/ 451 w 605"/>
              <a:gd name="T29" fmla="*/ 659 h 832"/>
              <a:gd name="T30" fmla="*/ 117 w 605"/>
              <a:gd name="T31" fmla="*/ 202 h 832"/>
              <a:gd name="T32" fmla="*/ 124 w 605"/>
              <a:gd name="T33" fmla="*/ 151 h 832"/>
              <a:gd name="T34" fmla="*/ 130 w 605"/>
              <a:gd name="T35" fmla="*/ 114 h 832"/>
              <a:gd name="T36" fmla="*/ 127 w 605"/>
              <a:gd name="T37" fmla="*/ 211 h 832"/>
              <a:gd name="T38" fmla="*/ 178 w 605"/>
              <a:gd name="T39" fmla="*/ 108 h 832"/>
              <a:gd name="T40" fmla="*/ 177 w 605"/>
              <a:gd name="T41" fmla="*/ 160 h 832"/>
              <a:gd name="T42" fmla="*/ 166 w 605"/>
              <a:gd name="T43" fmla="*/ 170 h 832"/>
              <a:gd name="T44" fmla="*/ 169 w 605"/>
              <a:gd name="T45" fmla="*/ 149 h 832"/>
              <a:gd name="T46" fmla="*/ 205 w 605"/>
              <a:gd name="T47" fmla="*/ 197 h 832"/>
              <a:gd name="T48" fmla="*/ 210 w 605"/>
              <a:gd name="T49" fmla="*/ 169 h 832"/>
              <a:gd name="T50" fmla="*/ 217 w 605"/>
              <a:gd name="T51" fmla="*/ 120 h 832"/>
              <a:gd name="T52" fmla="*/ 243 w 605"/>
              <a:gd name="T53" fmla="*/ 208 h 832"/>
              <a:gd name="T54" fmla="*/ 217 w 605"/>
              <a:gd name="T55" fmla="*/ 107 h 832"/>
              <a:gd name="T56" fmla="*/ 213 w 605"/>
              <a:gd name="T57" fmla="*/ 110 h 832"/>
              <a:gd name="T58" fmla="*/ 245 w 605"/>
              <a:gd name="T59" fmla="*/ 206 h 832"/>
              <a:gd name="T60" fmla="*/ 257 w 605"/>
              <a:gd name="T61" fmla="*/ 154 h 832"/>
              <a:gd name="T62" fmla="*/ 263 w 605"/>
              <a:gd name="T63" fmla="*/ 117 h 832"/>
              <a:gd name="T64" fmla="*/ 273 w 605"/>
              <a:gd name="T65" fmla="*/ 164 h 832"/>
              <a:gd name="T66" fmla="*/ 279 w 605"/>
              <a:gd name="T67" fmla="*/ 157 h 832"/>
              <a:gd name="T68" fmla="*/ 284 w 605"/>
              <a:gd name="T69" fmla="*/ 199 h 832"/>
              <a:gd name="T70" fmla="*/ 275 w 605"/>
              <a:gd name="T71" fmla="*/ 208 h 832"/>
              <a:gd name="T72" fmla="*/ 321 w 605"/>
              <a:gd name="T73" fmla="*/ 119 h 832"/>
              <a:gd name="T74" fmla="*/ 330 w 605"/>
              <a:gd name="T75" fmla="*/ 163 h 832"/>
              <a:gd name="T76" fmla="*/ 327 w 605"/>
              <a:gd name="T77" fmla="*/ 160 h 832"/>
              <a:gd name="T78" fmla="*/ 324 w 605"/>
              <a:gd name="T79" fmla="*/ 120 h 832"/>
              <a:gd name="T80" fmla="*/ 347 w 605"/>
              <a:gd name="T81" fmla="*/ 206 h 832"/>
              <a:gd name="T82" fmla="*/ 356 w 605"/>
              <a:gd name="T83" fmla="*/ 114 h 832"/>
              <a:gd name="T84" fmla="*/ 360 w 605"/>
              <a:gd name="T85" fmla="*/ 111 h 832"/>
              <a:gd name="T86" fmla="*/ 391 w 605"/>
              <a:gd name="T87" fmla="*/ 211 h 832"/>
              <a:gd name="T88" fmla="*/ 403 w 605"/>
              <a:gd name="T89" fmla="*/ 107 h 832"/>
              <a:gd name="T90" fmla="*/ 368 w 605"/>
              <a:gd name="T91" fmla="*/ 107 h 832"/>
              <a:gd name="T92" fmla="*/ 388 w 605"/>
              <a:gd name="T93" fmla="*/ 196 h 832"/>
              <a:gd name="T94" fmla="*/ 403 w 605"/>
              <a:gd name="T95" fmla="*/ 157 h 832"/>
              <a:gd name="T96" fmla="*/ 436 w 605"/>
              <a:gd name="T97" fmla="*/ 169 h 832"/>
              <a:gd name="T98" fmla="*/ 430 w 605"/>
              <a:gd name="T99" fmla="*/ 160 h 832"/>
              <a:gd name="T100" fmla="*/ 439 w 605"/>
              <a:gd name="T101" fmla="*/ 149 h 832"/>
              <a:gd name="T102" fmla="*/ 461 w 605"/>
              <a:gd name="T103" fmla="*/ 199 h 832"/>
              <a:gd name="T104" fmla="*/ 434 w 605"/>
              <a:gd name="T105" fmla="*/ 199 h 832"/>
              <a:gd name="T106" fmla="*/ 446 w 605"/>
              <a:gd name="T107" fmla="*/ 119 h 832"/>
              <a:gd name="T108" fmla="*/ 475 w 605"/>
              <a:gd name="T109" fmla="*/ 202 h 832"/>
              <a:gd name="T110" fmla="*/ 488 w 605"/>
              <a:gd name="T111" fmla="*/ 117 h 832"/>
              <a:gd name="T112" fmla="*/ 482 w 605"/>
              <a:gd name="T113" fmla="*/ 111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5" h="832">
                <a:moveTo>
                  <a:pt x="605" y="832"/>
                </a:moveTo>
                <a:cubicBezTo>
                  <a:pt x="0" y="832"/>
                  <a:pt x="0" y="832"/>
                  <a:pt x="0" y="832"/>
                </a:cubicBezTo>
                <a:cubicBezTo>
                  <a:pt x="0" y="0"/>
                  <a:pt x="0" y="0"/>
                  <a:pt x="0" y="0"/>
                </a:cubicBezTo>
                <a:cubicBezTo>
                  <a:pt x="605" y="0"/>
                  <a:pt x="605" y="0"/>
                  <a:pt x="605" y="0"/>
                </a:cubicBezTo>
                <a:lnTo>
                  <a:pt x="605" y="832"/>
                </a:lnTo>
                <a:close/>
                <a:moveTo>
                  <a:pt x="76" y="76"/>
                </a:moveTo>
                <a:cubicBezTo>
                  <a:pt x="76" y="242"/>
                  <a:pt x="76" y="242"/>
                  <a:pt x="76" y="242"/>
                </a:cubicBezTo>
                <a:cubicBezTo>
                  <a:pt x="529" y="242"/>
                  <a:pt x="529" y="242"/>
                  <a:pt x="529" y="242"/>
                </a:cubicBezTo>
                <a:cubicBezTo>
                  <a:pt x="529" y="76"/>
                  <a:pt x="529" y="76"/>
                  <a:pt x="529" y="76"/>
                </a:cubicBezTo>
                <a:lnTo>
                  <a:pt x="76" y="76"/>
                </a:lnTo>
                <a:close/>
                <a:moveTo>
                  <a:pt x="280" y="308"/>
                </a:moveTo>
                <a:cubicBezTo>
                  <a:pt x="76" y="308"/>
                  <a:pt x="76" y="308"/>
                  <a:pt x="76" y="308"/>
                </a:cubicBezTo>
                <a:cubicBezTo>
                  <a:pt x="76" y="512"/>
                  <a:pt x="76" y="512"/>
                  <a:pt x="76" y="512"/>
                </a:cubicBezTo>
                <a:cubicBezTo>
                  <a:pt x="280" y="512"/>
                  <a:pt x="280" y="512"/>
                  <a:pt x="280" y="512"/>
                </a:cubicBezTo>
                <a:lnTo>
                  <a:pt x="280" y="308"/>
                </a:lnTo>
                <a:close/>
                <a:moveTo>
                  <a:pt x="529" y="308"/>
                </a:moveTo>
                <a:cubicBezTo>
                  <a:pt x="325" y="308"/>
                  <a:pt x="325" y="308"/>
                  <a:pt x="325" y="308"/>
                </a:cubicBezTo>
                <a:cubicBezTo>
                  <a:pt x="325" y="512"/>
                  <a:pt x="325" y="512"/>
                  <a:pt x="325" y="512"/>
                </a:cubicBezTo>
                <a:cubicBezTo>
                  <a:pt x="529" y="512"/>
                  <a:pt x="529" y="512"/>
                  <a:pt x="529" y="512"/>
                </a:cubicBezTo>
                <a:lnTo>
                  <a:pt x="529" y="308"/>
                </a:lnTo>
                <a:close/>
                <a:moveTo>
                  <a:pt x="280" y="557"/>
                </a:moveTo>
                <a:cubicBezTo>
                  <a:pt x="76" y="557"/>
                  <a:pt x="76" y="557"/>
                  <a:pt x="76" y="557"/>
                </a:cubicBezTo>
                <a:cubicBezTo>
                  <a:pt x="76" y="761"/>
                  <a:pt x="76" y="761"/>
                  <a:pt x="76" y="761"/>
                </a:cubicBezTo>
                <a:cubicBezTo>
                  <a:pt x="280" y="761"/>
                  <a:pt x="280" y="761"/>
                  <a:pt x="280" y="761"/>
                </a:cubicBezTo>
                <a:lnTo>
                  <a:pt x="280" y="557"/>
                </a:lnTo>
                <a:close/>
                <a:moveTo>
                  <a:pt x="529" y="557"/>
                </a:moveTo>
                <a:cubicBezTo>
                  <a:pt x="325" y="557"/>
                  <a:pt x="325" y="557"/>
                  <a:pt x="325" y="557"/>
                </a:cubicBezTo>
                <a:cubicBezTo>
                  <a:pt x="325" y="761"/>
                  <a:pt x="325" y="761"/>
                  <a:pt x="325" y="761"/>
                </a:cubicBezTo>
                <a:cubicBezTo>
                  <a:pt x="529" y="761"/>
                  <a:pt x="529" y="761"/>
                  <a:pt x="529" y="761"/>
                </a:cubicBezTo>
                <a:lnTo>
                  <a:pt x="529" y="557"/>
                </a:lnTo>
                <a:close/>
                <a:moveTo>
                  <a:pt x="253" y="642"/>
                </a:moveTo>
                <a:cubicBezTo>
                  <a:pt x="102" y="642"/>
                  <a:pt x="102" y="642"/>
                  <a:pt x="102" y="642"/>
                </a:cubicBezTo>
                <a:cubicBezTo>
                  <a:pt x="102" y="676"/>
                  <a:pt x="102" y="676"/>
                  <a:pt x="102" y="676"/>
                </a:cubicBezTo>
                <a:cubicBezTo>
                  <a:pt x="253" y="676"/>
                  <a:pt x="253" y="676"/>
                  <a:pt x="253" y="676"/>
                </a:cubicBezTo>
                <a:lnTo>
                  <a:pt x="253" y="642"/>
                </a:lnTo>
                <a:close/>
                <a:moveTo>
                  <a:pt x="503" y="393"/>
                </a:moveTo>
                <a:cubicBezTo>
                  <a:pt x="352" y="393"/>
                  <a:pt x="352" y="393"/>
                  <a:pt x="352" y="393"/>
                </a:cubicBezTo>
                <a:cubicBezTo>
                  <a:pt x="352" y="427"/>
                  <a:pt x="352" y="427"/>
                  <a:pt x="352" y="427"/>
                </a:cubicBezTo>
                <a:cubicBezTo>
                  <a:pt x="503" y="427"/>
                  <a:pt x="503" y="427"/>
                  <a:pt x="503" y="427"/>
                </a:cubicBezTo>
                <a:lnTo>
                  <a:pt x="503" y="393"/>
                </a:lnTo>
                <a:close/>
                <a:moveTo>
                  <a:pt x="253" y="393"/>
                </a:moveTo>
                <a:cubicBezTo>
                  <a:pt x="195" y="393"/>
                  <a:pt x="195" y="393"/>
                  <a:pt x="195" y="393"/>
                </a:cubicBezTo>
                <a:cubicBezTo>
                  <a:pt x="195" y="334"/>
                  <a:pt x="195" y="334"/>
                  <a:pt x="195" y="334"/>
                </a:cubicBezTo>
                <a:cubicBezTo>
                  <a:pt x="161" y="334"/>
                  <a:pt x="161" y="334"/>
                  <a:pt x="161" y="334"/>
                </a:cubicBezTo>
                <a:cubicBezTo>
                  <a:pt x="161" y="393"/>
                  <a:pt x="161" y="393"/>
                  <a:pt x="161" y="393"/>
                </a:cubicBezTo>
                <a:cubicBezTo>
                  <a:pt x="102" y="393"/>
                  <a:pt x="102" y="393"/>
                  <a:pt x="102" y="393"/>
                </a:cubicBezTo>
                <a:cubicBezTo>
                  <a:pt x="102" y="427"/>
                  <a:pt x="102" y="427"/>
                  <a:pt x="102" y="427"/>
                </a:cubicBezTo>
                <a:cubicBezTo>
                  <a:pt x="161" y="427"/>
                  <a:pt x="161" y="427"/>
                  <a:pt x="161" y="427"/>
                </a:cubicBezTo>
                <a:cubicBezTo>
                  <a:pt x="161" y="485"/>
                  <a:pt x="161" y="485"/>
                  <a:pt x="161" y="485"/>
                </a:cubicBezTo>
                <a:cubicBezTo>
                  <a:pt x="195" y="485"/>
                  <a:pt x="195" y="485"/>
                  <a:pt x="195" y="485"/>
                </a:cubicBezTo>
                <a:cubicBezTo>
                  <a:pt x="195" y="427"/>
                  <a:pt x="195" y="427"/>
                  <a:pt x="195" y="427"/>
                </a:cubicBezTo>
                <a:cubicBezTo>
                  <a:pt x="253" y="427"/>
                  <a:pt x="253" y="427"/>
                  <a:pt x="253" y="427"/>
                </a:cubicBezTo>
                <a:lnTo>
                  <a:pt x="253" y="393"/>
                </a:lnTo>
                <a:close/>
                <a:moveTo>
                  <a:pt x="178" y="581"/>
                </a:moveTo>
                <a:cubicBezTo>
                  <a:pt x="165" y="581"/>
                  <a:pt x="155" y="591"/>
                  <a:pt x="155" y="604"/>
                </a:cubicBezTo>
                <a:cubicBezTo>
                  <a:pt x="155" y="616"/>
                  <a:pt x="165" y="626"/>
                  <a:pt x="178" y="626"/>
                </a:cubicBezTo>
                <a:cubicBezTo>
                  <a:pt x="190" y="626"/>
                  <a:pt x="200" y="616"/>
                  <a:pt x="200" y="604"/>
                </a:cubicBezTo>
                <a:cubicBezTo>
                  <a:pt x="200" y="591"/>
                  <a:pt x="190" y="581"/>
                  <a:pt x="178" y="581"/>
                </a:cubicBezTo>
                <a:close/>
                <a:moveTo>
                  <a:pt x="200" y="714"/>
                </a:moveTo>
                <a:cubicBezTo>
                  <a:pt x="200" y="702"/>
                  <a:pt x="190" y="692"/>
                  <a:pt x="178" y="692"/>
                </a:cubicBezTo>
                <a:cubicBezTo>
                  <a:pt x="165" y="692"/>
                  <a:pt x="155" y="702"/>
                  <a:pt x="155" y="714"/>
                </a:cubicBezTo>
                <a:cubicBezTo>
                  <a:pt x="155" y="727"/>
                  <a:pt x="165" y="737"/>
                  <a:pt x="178" y="737"/>
                </a:cubicBezTo>
                <a:cubicBezTo>
                  <a:pt x="190" y="737"/>
                  <a:pt x="200" y="727"/>
                  <a:pt x="200" y="714"/>
                </a:cubicBezTo>
                <a:close/>
                <a:moveTo>
                  <a:pt x="493" y="618"/>
                </a:moveTo>
                <a:cubicBezTo>
                  <a:pt x="469" y="594"/>
                  <a:pt x="469" y="594"/>
                  <a:pt x="469" y="594"/>
                </a:cubicBezTo>
                <a:cubicBezTo>
                  <a:pt x="427" y="635"/>
                  <a:pt x="427" y="635"/>
                  <a:pt x="427" y="635"/>
                </a:cubicBezTo>
                <a:cubicBezTo>
                  <a:pt x="386" y="594"/>
                  <a:pt x="386" y="594"/>
                  <a:pt x="386" y="594"/>
                </a:cubicBezTo>
                <a:cubicBezTo>
                  <a:pt x="362" y="618"/>
                  <a:pt x="362" y="618"/>
                  <a:pt x="362" y="618"/>
                </a:cubicBezTo>
                <a:cubicBezTo>
                  <a:pt x="403" y="659"/>
                  <a:pt x="403" y="659"/>
                  <a:pt x="403" y="659"/>
                </a:cubicBezTo>
                <a:cubicBezTo>
                  <a:pt x="362" y="701"/>
                  <a:pt x="362" y="701"/>
                  <a:pt x="362" y="701"/>
                </a:cubicBezTo>
                <a:cubicBezTo>
                  <a:pt x="386" y="725"/>
                  <a:pt x="386" y="725"/>
                  <a:pt x="386" y="725"/>
                </a:cubicBezTo>
                <a:cubicBezTo>
                  <a:pt x="427" y="683"/>
                  <a:pt x="427" y="683"/>
                  <a:pt x="427" y="683"/>
                </a:cubicBezTo>
                <a:cubicBezTo>
                  <a:pt x="469" y="725"/>
                  <a:pt x="469" y="725"/>
                  <a:pt x="469" y="725"/>
                </a:cubicBezTo>
                <a:cubicBezTo>
                  <a:pt x="493" y="701"/>
                  <a:pt x="493" y="701"/>
                  <a:pt x="493" y="701"/>
                </a:cubicBezTo>
                <a:cubicBezTo>
                  <a:pt x="451" y="659"/>
                  <a:pt x="451" y="659"/>
                  <a:pt x="451" y="659"/>
                </a:cubicBezTo>
                <a:lnTo>
                  <a:pt x="493" y="618"/>
                </a:lnTo>
                <a:close/>
                <a:moveTo>
                  <a:pt x="135" y="169"/>
                </a:moveTo>
                <a:cubicBezTo>
                  <a:pt x="130" y="197"/>
                  <a:pt x="130" y="197"/>
                  <a:pt x="130" y="197"/>
                </a:cubicBezTo>
                <a:cubicBezTo>
                  <a:pt x="121" y="206"/>
                  <a:pt x="121" y="206"/>
                  <a:pt x="121" y="206"/>
                </a:cubicBezTo>
                <a:cubicBezTo>
                  <a:pt x="117" y="202"/>
                  <a:pt x="117" y="202"/>
                  <a:pt x="117" y="202"/>
                </a:cubicBezTo>
                <a:cubicBezTo>
                  <a:pt x="123" y="164"/>
                  <a:pt x="123" y="164"/>
                  <a:pt x="123" y="164"/>
                </a:cubicBezTo>
                <a:cubicBezTo>
                  <a:pt x="129" y="160"/>
                  <a:pt x="129" y="160"/>
                  <a:pt x="129" y="160"/>
                </a:cubicBezTo>
                <a:lnTo>
                  <a:pt x="135" y="169"/>
                </a:lnTo>
                <a:close/>
                <a:moveTo>
                  <a:pt x="130" y="114"/>
                </a:moveTo>
                <a:cubicBezTo>
                  <a:pt x="124" y="151"/>
                  <a:pt x="124" y="151"/>
                  <a:pt x="124" y="151"/>
                </a:cubicBezTo>
                <a:cubicBezTo>
                  <a:pt x="129" y="157"/>
                  <a:pt x="129" y="157"/>
                  <a:pt x="129" y="157"/>
                </a:cubicBezTo>
                <a:cubicBezTo>
                  <a:pt x="138" y="149"/>
                  <a:pt x="138" y="149"/>
                  <a:pt x="138" y="149"/>
                </a:cubicBezTo>
                <a:cubicBezTo>
                  <a:pt x="142" y="120"/>
                  <a:pt x="142" y="120"/>
                  <a:pt x="142" y="120"/>
                </a:cubicBezTo>
                <a:cubicBezTo>
                  <a:pt x="135" y="111"/>
                  <a:pt x="135" y="111"/>
                  <a:pt x="135" y="111"/>
                </a:cubicBezTo>
                <a:lnTo>
                  <a:pt x="130" y="114"/>
                </a:lnTo>
                <a:close/>
                <a:moveTo>
                  <a:pt x="133" y="199"/>
                </a:moveTo>
                <a:cubicBezTo>
                  <a:pt x="160" y="199"/>
                  <a:pt x="160" y="199"/>
                  <a:pt x="160" y="199"/>
                </a:cubicBezTo>
                <a:cubicBezTo>
                  <a:pt x="168" y="208"/>
                  <a:pt x="168" y="208"/>
                  <a:pt x="168" y="208"/>
                </a:cubicBezTo>
                <a:cubicBezTo>
                  <a:pt x="165" y="211"/>
                  <a:pt x="165" y="211"/>
                  <a:pt x="165" y="211"/>
                </a:cubicBezTo>
                <a:cubicBezTo>
                  <a:pt x="127" y="211"/>
                  <a:pt x="127" y="211"/>
                  <a:pt x="127" y="211"/>
                </a:cubicBezTo>
                <a:cubicBezTo>
                  <a:pt x="124" y="208"/>
                  <a:pt x="124" y="208"/>
                  <a:pt x="124" y="208"/>
                </a:cubicBezTo>
                <a:lnTo>
                  <a:pt x="133" y="199"/>
                </a:lnTo>
                <a:close/>
                <a:moveTo>
                  <a:pt x="142" y="107"/>
                </a:moveTo>
                <a:cubicBezTo>
                  <a:pt x="177" y="107"/>
                  <a:pt x="177" y="107"/>
                  <a:pt x="177" y="107"/>
                </a:cubicBezTo>
                <a:cubicBezTo>
                  <a:pt x="178" y="108"/>
                  <a:pt x="178" y="108"/>
                  <a:pt x="178" y="108"/>
                </a:cubicBezTo>
                <a:cubicBezTo>
                  <a:pt x="171" y="119"/>
                  <a:pt x="171" y="119"/>
                  <a:pt x="171" y="119"/>
                </a:cubicBezTo>
                <a:cubicBezTo>
                  <a:pt x="145" y="119"/>
                  <a:pt x="145" y="119"/>
                  <a:pt x="145" y="119"/>
                </a:cubicBezTo>
                <a:cubicBezTo>
                  <a:pt x="138" y="110"/>
                  <a:pt x="138" y="110"/>
                  <a:pt x="138" y="110"/>
                </a:cubicBezTo>
                <a:lnTo>
                  <a:pt x="142" y="107"/>
                </a:lnTo>
                <a:close/>
                <a:moveTo>
                  <a:pt x="177" y="160"/>
                </a:moveTo>
                <a:cubicBezTo>
                  <a:pt x="180" y="163"/>
                  <a:pt x="180" y="163"/>
                  <a:pt x="180" y="163"/>
                </a:cubicBezTo>
                <a:cubicBezTo>
                  <a:pt x="174" y="202"/>
                  <a:pt x="174" y="202"/>
                  <a:pt x="174" y="202"/>
                </a:cubicBezTo>
                <a:cubicBezTo>
                  <a:pt x="169" y="206"/>
                  <a:pt x="169" y="206"/>
                  <a:pt x="169" y="206"/>
                </a:cubicBezTo>
                <a:cubicBezTo>
                  <a:pt x="162" y="196"/>
                  <a:pt x="162" y="196"/>
                  <a:pt x="162" y="196"/>
                </a:cubicBezTo>
                <a:cubicBezTo>
                  <a:pt x="166" y="170"/>
                  <a:pt x="166" y="170"/>
                  <a:pt x="166" y="170"/>
                </a:cubicBezTo>
                <a:lnTo>
                  <a:pt x="177" y="160"/>
                </a:lnTo>
                <a:close/>
                <a:moveTo>
                  <a:pt x="187" y="117"/>
                </a:moveTo>
                <a:cubicBezTo>
                  <a:pt x="181" y="154"/>
                  <a:pt x="181" y="154"/>
                  <a:pt x="181" y="154"/>
                </a:cubicBezTo>
                <a:cubicBezTo>
                  <a:pt x="177" y="157"/>
                  <a:pt x="177" y="157"/>
                  <a:pt x="177" y="157"/>
                </a:cubicBezTo>
                <a:cubicBezTo>
                  <a:pt x="169" y="149"/>
                  <a:pt x="169" y="149"/>
                  <a:pt x="169" y="149"/>
                </a:cubicBezTo>
                <a:cubicBezTo>
                  <a:pt x="174" y="120"/>
                  <a:pt x="174" y="120"/>
                  <a:pt x="174" y="120"/>
                </a:cubicBezTo>
                <a:cubicBezTo>
                  <a:pt x="181" y="111"/>
                  <a:pt x="181" y="111"/>
                  <a:pt x="181" y="111"/>
                </a:cubicBezTo>
                <a:lnTo>
                  <a:pt x="187" y="117"/>
                </a:lnTo>
                <a:close/>
                <a:moveTo>
                  <a:pt x="210" y="169"/>
                </a:moveTo>
                <a:cubicBezTo>
                  <a:pt x="205" y="197"/>
                  <a:pt x="205" y="197"/>
                  <a:pt x="205" y="197"/>
                </a:cubicBezTo>
                <a:cubicBezTo>
                  <a:pt x="196" y="206"/>
                  <a:pt x="196" y="206"/>
                  <a:pt x="196" y="206"/>
                </a:cubicBezTo>
                <a:cubicBezTo>
                  <a:pt x="192" y="202"/>
                  <a:pt x="192" y="202"/>
                  <a:pt x="192" y="202"/>
                </a:cubicBezTo>
                <a:cubicBezTo>
                  <a:pt x="198" y="164"/>
                  <a:pt x="198" y="164"/>
                  <a:pt x="198" y="164"/>
                </a:cubicBezTo>
                <a:cubicBezTo>
                  <a:pt x="204" y="160"/>
                  <a:pt x="204" y="160"/>
                  <a:pt x="204" y="160"/>
                </a:cubicBezTo>
                <a:lnTo>
                  <a:pt x="210" y="169"/>
                </a:lnTo>
                <a:close/>
                <a:moveTo>
                  <a:pt x="205" y="114"/>
                </a:moveTo>
                <a:cubicBezTo>
                  <a:pt x="199" y="151"/>
                  <a:pt x="199" y="151"/>
                  <a:pt x="199" y="151"/>
                </a:cubicBezTo>
                <a:cubicBezTo>
                  <a:pt x="204" y="157"/>
                  <a:pt x="204" y="157"/>
                  <a:pt x="204" y="157"/>
                </a:cubicBezTo>
                <a:cubicBezTo>
                  <a:pt x="213" y="149"/>
                  <a:pt x="213" y="149"/>
                  <a:pt x="213" y="149"/>
                </a:cubicBezTo>
                <a:cubicBezTo>
                  <a:pt x="217" y="120"/>
                  <a:pt x="217" y="120"/>
                  <a:pt x="217" y="120"/>
                </a:cubicBezTo>
                <a:cubicBezTo>
                  <a:pt x="210" y="111"/>
                  <a:pt x="210" y="111"/>
                  <a:pt x="210" y="111"/>
                </a:cubicBezTo>
                <a:lnTo>
                  <a:pt x="205" y="114"/>
                </a:lnTo>
                <a:close/>
                <a:moveTo>
                  <a:pt x="208" y="199"/>
                </a:moveTo>
                <a:cubicBezTo>
                  <a:pt x="235" y="199"/>
                  <a:pt x="235" y="199"/>
                  <a:pt x="235" y="199"/>
                </a:cubicBezTo>
                <a:cubicBezTo>
                  <a:pt x="243" y="208"/>
                  <a:pt x="243" y="208"/>
                  <a:pt x="243" y="208"/>
                </a:cubicBezTo>
                <a:cubicBezTo>
                  <a:pt x="240" y="211"/>
                  <a:pt x="240" y="211"/>
                  <a:pt x="240" y="211"/>
                </a:cubicBezTo>
                <a:cubicBezTo>
                  <a:pt x="202" y="211"/>
                  <a:pt x="202" y="211"/>
                  <a:pt x="202" y="211"/>
                </a:cubicBezTo>
                <a:cubicBezTo>
                  <a:pt x="199" y="208"/>
                  <a:pt x="199" y="208"/>
                  <a:pt x="199" y="208"/>
                </a:cubicBezTo>
                <a:lnTo>
                  <a:pt x="208" y="199"/>
                </a:lnTo>
                <a:close/>
                <a:moveTo>
                  <a:pt x="217" y="107"/>
                </a:moveTo>
                <a:cubicBezTo>
                  <a:pt x="252" y="107"/>
                  <a:pt x="252" y="107"/>
                  <a:pt x="252" y="107"/>
                </a:cubicBezTo>
                <a:cubicBezTo>
                  <a:pt x="254" y="108"/>
                  <a:pt x="254" y="108"/>
                  <a:pt x="254" y="108"/>
                </a:cubicBezTo>
                <a:cubicBezTo>
                  <a:pt x="246" y="119"/>
                  <a:pt x="246" y="119"/>
                  <a:pt x="246" y="119"/>
                </a:cubicBezTo>
                <a:cubicBezTo>
                  <a:pt x="220" y="119"/>
                  <a:pt x="220" y="119"/>
                  <a:pt x="220" y="119"/>
                </a:cubicBezTo>
                <a:cubicBezTo>
                  <a:pt x="213" y="110"/>
                  <a:pt x="213" y="110"/>
                  <a:pt x="213" y="110"/>
                </a:cubicBezTo>
                <a:lnTo>
                  <a:pt x="217" y="107"/>
                </a:lnTo>
                <a:close/>
                <a:moveTo>
                  <a:pt x="252" y="160"/>
                </a:moveTo>
                <a:cubicBezTo>
                  <a:pt x="255" y="163"/>
                  <a:pt x="255" y="163"/>
                  <a:pt x="255" y="163"/>
                </a:cubicBezTo>
                <a:cubicBezTo>
                  <a:pt x="249" y="202"/>
                  <a:pt x="249" y="202"/>
                  <a:pt x="249" y="202"/>
                </a:cubicBezTo>
                <a:cubicBezTo>
                  <a:pt x="245" y="206"/>
                  <a:pt x="245" y="206"/>
                  <a:pt x="245" y="206"/>
                </a:cubicBezTo>
                <a:cubicBezTo>
                  <a:pt x="237" y="196"/>
                  <a:pt x="237" y="196"/>
                  <a:pt x="237" y="196"/>
                </a:cubicBezTo>
                <a:cubicBezTo>
                  <a:pt x="242" y="170"/>
                  <a:pt x="242" y="170"/>
                  <a:pt x="242" y="170"/>
                </a:cubicBezTo>
                <a:lnTo>
                  <a:pt x="252" y="160"/>
                </a:lnTo>
                <a:close/>
                <a:moveTo>
                  <a:pt x="263" y="117"/>
                </a:moveTo>
                <a:cubicBezTo>
                  <a:pt x="257" y="154"/>
                  <a:pt x="257" y="154"/>
                  <a:pt x="257" y="154"/>
                </a:cubicBezTo>
                <a:cubicBezTo>
                  <a:pt x="252" y="157"/>
                  <a:pt x="252" y="157"/>
                  <a:pt x="252" y="157"/>
                </a:cubicBezTo>
                <a:cubicBezTo>
                  <a:pt x="245" y="149"/>
                  <a:pt x="245" y="149"/>
                  <a:pt x="245" y="149"/>
                </a:cubicBezTo>
                <a:cubicBezTo>
                  <a:pt x="249" y="120"/>
                  <a:pt x="249" y="120"/>
                  <a:pt x="249" y="120"/>
                </a:cubicBezTo>
                <a:cubicBezTo>
                  <a:pt x="257" y="111"/>
                  <a:pt x="257" y="111"/>
                  <a:pt x="257" y="111"/>
                </a:cubicBezTo>
                <a:lnTo>
                  <a:pt x="263" y="117"/>
                </a:lnTo>
                <a:close/>
                <a:moveTo>
                  <a:pt x="285" y="169"/>
                </a:moveTo>
                <a:cubicBezTo>
                  <a:pt x="281" y="197"/>
                  <a:pt x="281" y="197"/>
                  <a:pt x="281" y="197"/>
                </a:cubicBezTo>
                <a:cubicBezTo>
                  <a:pt x="272" y="206"/>
                  <a:pt x="272" y="206"/>
                  <a:pt x="272" y="206"/>
                </a:cubicBezTo>
                <a:cubicBezTo>
                  <a:pt x="267" y="202"/>
                  <a:pt x="267" y="202"/>
                  <a:pt x="267" y="202"/>
                </a:cubicBezTo>
                <a:cubicBezTo>
                  <a:pt x="273" y="164"/>
                  <a:pt x="273" y="164"/>
                  <a:pt x="273" y="164"/>
                </a:cubicBezTo>
                <a:cubicBezTo>
                  <a:pt x="279" y="160"/>
                  <a:pt x="279" y="160"/>
                  <a:pt x="279" y="160"/>
                </a:cubicBezTo>
                <a:lnTo>
                  <a:pt x="285" y="169"/>
                </a:lnTo>
                <a:close/>
                <a:moveTo>
                  <a:pt x="281" y="114"/>
                </a:moveTo>
                <a:cubicBezTo>
                  <a:pt x="275" y="151"/>
                  <a:pt x="275" y="151"/>
                  <a:pt x="275" y="151"/>
                </a:cubicBezTo>
                <a:cubicBezTo>
                  <a:pt x="279" y="157"/>
                  <a:pt x="279" y="157"/>
                  <a:pt x="279" y="157"/>
                </a:cubicBezTo>
                <a:cubicBezTo>
                  <a:pt x="288" y="149"/>
                  <a:pt x="288" y="149"/>
                  <a:pt x="288" y="149"/>
                </a:cubicBezTo>
                <a:cubicBezTo>
                  <a:pt x="293" y="120"/>
                  <a:pt x="293" y="120"/>
                  <a:pt x="293" y="120"/>
                </a:cubicBezTo>
                <a:cubicBezTo>
                  <a:pt x="285" y="111"/>
                  <a:pt x="285" y="111"/>
                  <a:pt x="285" y="111"/>
                </a:cubicBezTo>
                <a:lnTo>
                  <a:pt x="281" y="114"/>
                </a:lnTo>
                <a:close/>
                <a:moveTo>
                  <a:pt x="284" y="199"/>
                </a:moveTo>
                <a:cubicBezTo>
                  <a:pt x="311" y="199"/>
                  <a:pt x="311" y="199"/>
                  <a:pt x="311" y="199"/>
                </a:cubicBezTo>
                <a:cubicBezTo>
                  <a:pt x="318" y="208"/>
                  <a:pt x="318" y="208"/>
                  <a:pt x="318" y="208"/>
                </a:cubicBezTo>
                <a:cubicBezTo>
                  <a:pt x="315" y="211"/>
                  <a:pt x="315" y="211"/>
                  <a:pt x="315" y="211"/>
                </a:cubicBezTo>
                <a:cubicBezTo>
                  <a:pt x="278" y="211"/>
                  <a:pt x="278" y="211"/>
                  <a:pt x="278" y="211"/>
                </a:cubicBezTo>
                <a:cubicBezTo>
                  <a:pt x="275" y="208"/>
                  <a:pt x="275" y="208"/>
                  <a:pt x="275" y="208"/>
                </a:cubicBezTo>
                <a:lnTo>
                  <a:pt x="284" y="199"/>
                </a:lnTo>
                <a:close/>
                <a:moveTo>
                  <a:pt x="293" y="107"/>
                </a:moveTo>
                <a:cubicBezTo>
                  <a:pt x="327" y="107"/>
                  <a:pt x="327" y="107"/>
                  <a:pt x="327" y="107"/>
                </a:cubicBezTo>
                <a:cubicBezTo>
                  <a:pt x="329" y="108"/>
                  <a:pt x="329" y="108"/>
                  <a:pt x="329" y="108"/>
                </a:cubicBezTo>
                <a:cubicBezTo>
                  <a:pt x="321" y="119"/>
                  <a:pt x="321" y="119"/>
                  <a:pt x="321" y="119"/>
                </a:cubicBezTo>
                <a:cubicBezTo>
                  <a:pt x="296" y="119"/>
                  <a:pt x="296" y="119"/>
                  <a:pt x="296" y="119"/>
                </a:cubicBezTo>
                <a:cubicBezTo>
                  <a:pt x="288" y="110"/>
                  <a:pt x="288" y="110"/>
                  <a:pt x="288" y="110"/>
                </a:cubicBezTo>
                <a:lnTo>
                  <a:pt x="293" y="107"/>
                </a:lnTo>
                <a:close/>
                <a:moveTo>
                  <a:pt x="327" y="160"/>
                </a:moveTo>
                <a:cubicBezTo>
                  <a:pt x="330" y="163"/>
                  <a:pt x="330" y="163"/>
                  <a:pt x="330" y="163"/>
                </a:cubicBezTo>
                <a:cubicBezTo>
                  <a:pt x="324" y="202"/>
                  <a:pt x="324" y="202"/>
                  <a:pt x="324" y="202"/>
                </a:cubicBezTo>
                <a:cubicBezTo>
                  <a:pt x="320" y="206"/>
                  <a:pt x="320" y="206"/>
                  <a:pt x="320" y="206"/>
                </a:cubicBezTo>
                <a:cubicBezTo>
                  <a:pt x="312" y="196"/>
                  <a:pt x="312" y="196"/>
                  <a:pt x="312" y="196"/>
                </a:cubicBezTo>
                <a:cubicBezTo>
                  <a:pt x="317" y="170"/>
                  <a:pt x="317" y="170"/>
                  <a:pt x="317" y="170"/>
                </a:cubicBezTo>
                <a:lnTo>
                  <a:pt x="327" y="160"/>
                </a:lnTo>
                <a:close/>
                <a:moveTo>
                  <a:pt x="338" y="117"/>
                </a:moveTo>
                <a:cubicBezTo>
                  <a:pt x="332" y="154"/>
                  <a:pt x="332" y="154"/>
                  <a:pt x="332" y="154"/>
                </a:cubicBezTo>
                <a:cubicBezTo>
                  <a:pt x="327" y="157"/>
                  <a:pt x="327" y="157"/>
                  <a:pt x="327" y="157"/>
                </a:cubicBezTo>
                <a:cubicBezTo>
                  <a:pt x="320" y="149"/>
                  <a:pt x="320" y="149"/>
                  <a:pt x="320" y="149"/>
                </a:cubicBezTo>
                <a:cubicBezTo>
                  <a:pt x="324" y="120"/>
                  <a:pt x="324" y="120"/>
                  <a:pt x="324" y="120"/>
                </a:cubicBezTo>
                <a:cubicBezTo>
                  <a:pt x="332" y="111"/>
                  <a:pt x="332" y="111"/>
                  <a:pt x="332" y="111"/>
                </a:cubicBezTo>
                <a:lnTo>
                  <a:pt x="338" y="117"/>
                </a:lnTo>
                <a:close/>
                <a:moveTo>
                  <a:pt x="360" y="169"/>
                </a:moveTo>
                <a:cubicBezTo>
                  <a:pt x="356" y="197"/>
                  <a:pt x="356" y="197"/>
                  <a:pt x="356" y="197"/>
                </a:cubicBezTo>
                <a:cubicBezTo>
                  <a:pt x="347" y="206"/>
                  <a:pt x="347" y="206"/>
                  <a:pt x="347" y="206"/>
                </a:cubicBezTo>
                <a:cubicBezTo>
                  <a:pt x="342" y="202"/>
                  <a:pt x="342" y="202"/>
                  <a:pt x="342" y="202"/>
                </a:cubicBezTo>
                <a:cubicBezTo>
                  <a:pt x="348" y="164"/>
                  <a:pt x="348" y="164"/>
                  <a:pt x="348" y="164"/>
                </a:cubicBezTo>
                <a:cubicBezTo>
                  <a:pt x="354" y="160"/>
                  <a:pt x="354" y="160"/>
                  <a:pt x="354" y="160"/>
                </a:cubicBezTo>
                <a:lnTo>
                  <a:pt x="360" y="169"/>
                </a:lnTo>
                <a:close/>
                <a:moveTo>
                  <a:pt x="356" y="114"/>
                </a:moveTo>
                <a:cubicBezTo>
                  <a:pt x="350" y="151"/>
                  <a:pt x="350" y="151"/>
                  <a:pt x="350" y="151"/>
                </a:cubicBezTo>
                <a:cubicBezTo>
                  <a:pt x="354" y="157"/>
                  <a:pt x="354" y="157"/>
                  <a:pt x="354" y="157"/>
                </a:cubicBezTo>
                <a:cubicBezTo>
                  <a:pt x="363" y="149"/>
                  <a:pt x="363" y="149"/>
                  <a:pt x="363" y="149"/>
                </a:cubicBezTo>
                <a:cubicBezTo>
                  <a:pt x="368" y="120"/>
                  <a:pt x="368" y="120"/>
                  <a:pt x="368" y="120"/>
                </a:cubicBezTo>
                <a:cubicBezTo>
                  <a:pt x="360" y="111"/>
                  <a:pt x="360" y="111"/>
                  <a:pt x="360" y="111"/>
                </a:cubicBezTo>
                <a:lnTo>
                  <a:pt x="356" y="114"/>
                </a:lnTo>
                <a:close/>
                <a:moveTo>
                  <a:pt x="359" y="199"/>
                </a:moveTo>
                <a:cubicBezTo>
                  <a:pt x="386" y="199"/>
                  <a:pt x="386" y="199"/>
                  <a:pt x="386" y="199"/>
                </a:cubicBezTo>
                <a:cubicBezTo>
                  <a:pt x="394" y="208"/>
                  <a:pt x="394" y="208"/>
                  <a:pt x="394" y="208"/>
                </a:cubicBezTo>
                <a:cubicBezTo>
                  <a:pt x="391" y="211"/>
                  <a:pt x="391" y="211"/>
                  <a:pt x="391" y="211"/>
                </a:cubicBezTo>
                <a:cubicBezTo>
                  <a:pt x="353" y="211"/>
                  <a:pt x="353" y="211"/>
                  <a:pt x="353" y="211"/>
                </a:cubicBezTo>
                <a:cubicBezTo>
                  <a:pt x="350" y="208"/>
                  <a:pt x="350" y="208"/>
                  <a:pt x="350" y="208"/>
                </a:cubicBezTo>
                <a:lnTo>
                  <a:pt x="359" y="199"/>
                </a:lnTo>
                <a:close/>
                <a:moveTo>
                  <a:pt x="368" y="107"/>
                </a:moveTo>
                <a:cubicBezTo>
                  <a:pt x="403" y="107"/>
                  <a:pt x="403" y="107"/>
                  <a:pt x="403" y="107"/>
                </a:cubicBezTo>
                <a:cubicBezTo>
                  <a:pt x="404" y="108"/>
                  <a:pt x="404" y="108"/>
                  <a:pt x="404" y="108"/>
                </a:cubicBezTo>
                <a:cubicBezTo>
                  <a:pt x="397" y="119"/>
                  <a:pt x="397" y="119"/>
                  <a:pt x="397" y="119"/>
                </a:cubicBezTo>
                <a:cubicBezTo>
                  <a:pt x="371" y="119"/>
                  <a:pt x="371" y="119"/>
                  <a:pt x="371" y="119"/>
                </a:cubicBezTo>
                <a:cubicBezTo>
                  <a:pt x="363" y="110"/>
                  <a:pt x="363" y="110"/>
                  <a:pt x="363" y="110"/>
                </a:cubicBezTo>
                <a:lnTo>
                  <a:pt x="368" y="107"/>
                </a:lnTo>
                <a:close/>
                <a:moveTo>
                  <a:pt x="403" y="160"/>
                </a:moveTo>
                <a:cubicBezTo>
                  <a:pt x="406" y="163"/>
                  <a:pt x="406" y="163"/>
                  <a:pt x="406" y="163"/>
                </a:cubicBezTo>
                <a:cubicBezTo>
                  <a:pt x="400" y="202"/>
                  <a:pt x="400" y="202"/>
                  <a:pt x="400" y="202"/>
                </a:cubicBezTo>
                <a:cubicBezTo>
                  <a:pt x="395" y="206"/>
                  <a:pt x="395" y="206"/>
                  <a:pt x="395" y="206"/>
                </a:cubicBezTo>
                <a:cubicBezTo>
                  <a:pt x="388" y="196"/>
                  <a:pt x="388" y="196"/>
                  <a:pt x="388" y="196"/>
                </a:cubicBezTo>
                <a:cubicBezTo>
                  <a:pt x="392" y="170"/>
                  <a:pt x="392" y="170"/>
                  <a:pt x="392" y="170"/>
                </a:cubicBezTo>
                <a:lnTo>
                  <a:pt x="403" y="160"/>
                </a:lnTo>
                <a:close/>
                <a:moveTo>
                  <a:pt x="413" y="117"/>
                </a:moveTo>
                <a:cubicBezTo>
                  <a:pt x="407" y="154"/>
                  <a:pt x="407" y="154"/>
                  <a:pt x="407" y="154"/>
                </a:cubicBezTo>
                <a:cubicBezTo>
                  <a:pt x="403" y="157"/>
                  <a:pt x="403" y="157"/>
                  <a:pt x="403" y="157"/>
                </a:cubicBezTo>
                <a:cubicBezTo>
                  <a:pt x="395" y="149"/>
                  <a:pt x="395" y="149"/>
                  <a:pt x="395" y="149"/>
                </a:cubicBezTo>
                <a:cubicBezTo>
                  <a:pt x="400" y="120"/>
                  <a:pt x="400" y="120"/>
                  <a:pt x="400" y="120"/>
                </a:cubicBezTo>
                <a:cubicBezTo>
                  <a:pt x="407" y="111"/>
                  <a:pt x="407" y="111"/>
                  <a:pt x="407" y="111"/>
                </a:cubicBezTo>
                <a:lnTo>
                  <a:pt x="413" y="117"/>
                </a:lnTo>
                <a:close/>
                <a:moveTo>
                  <a:pt x="436" y="169"/>
                </a:moveTo>
                <a:cubicBezTo>
                  <a:pt x="431" y="197"/>
                  <a:pt x="431" y="197"/>
                  <a:pt x="431" y="197"/>
                </a:cubicBezTo>
                <a:cubicBezTo>
                  <a:pt x="422" y="206"/>
                  <a:pt x="422" y="206"/>
                  <a:pt x="422" y="206"/>
                </a:cubicBezTo>
                <a:cubicBezTo>
                  <a:pt x="418" y="202"/>
                  <a:pt x="418" y="202"/>
                  <a:pt x="418" y="202"/>
                </a:cubicBezTo>
                <a:cubicBezTo>
                  <a:pt x="424" y="164"/>
                  <a:pt x="424" y="164"/>
                  <a:pt x="424" y="164"/>
                </a:cubicBezTo>
                <a:cubicBezTo>
                  <a:pt x="430" y="160"/>
                  <a:pt x="430" y="160"/>
                  <a:pt x="430" y="160"/>
                </a:cubicBezTo>
                <a:lnTo>
                  <a:pt x="436" y="169"/>
                </a:lnTo>
                <a:close/>
                <a:moveTo>
                  <a:pt x="431" y="114"/>
                </a:moveTo>
                <a:cubicBezTo>
                  <a:pt x="425" y="151"/>
                  <a:pt x="425" y="151"/>
                  <a:pt x="425" y="151"/>
                </a:cubicBezTo>
                <a:cubicBezTo>
                  <a:pt x="430" y="157"/>
                  <a:pt x="430" y="157"/>
                  <a:pt x="430" y="157"/>
                </a:cubicBezTo>
                <a:cubicBezTo>
                  <a:pt x="439" y="149"/>
                  <a:pt x="439" y="149"/>
                  <a:pt x="439" y="149"/>
                </a:cubicBezTo>
                <a:cubicBezTo>
                  <a:pt x="443" y="120"/>
                  <a:pt x="443" y="120"/>
                  <a:pt x="443" y="120"/>
                </a:cubicBezTo>
                <a:cubicBezTo>
                  <a:pt x="436" y="111"/>
                  <a:pt x="436" y="111"/>
                  <a:pt x="436" y="111"/>
                </a:cubicBezTo>
                <a:lnTo>
                  <a:pt x="431" y="114"/>
                </a:lnTo>
                <a:close/>
                <a:moveTo>
                  <a:pt x="434" y="199"/>
                </a:moveTo>
                <a:cubicBezTo>
                  <a:pt x="461" y="199"/>
                  <a:pt x="461" y="199"/>
                  <a:pt x="461" y="199"/>
                </a:cubicBezTo>
                <a:cubicBezTo>
                  <a:pt x="469" y="208"/>
                  <a:pt x="469" y="208"/>
                  <a:pt x="469" y="208"/>
                </a:cubicBezTo>
                <a:cubicBezTo>
                  <a:pt x="466" y="211"/>
                  <a:pt x="466" y="211"/>
                  <a:pt x="466" y="211"/>
                </a:cubicBezTo>
                <a:cubicBezTo>
                  <a:pt x="428" y="211"/>
                  <a:pt x="428" y="211"/>
                  <a:pt x="428" y="211"/>
                </a:cubicBezTo>
                <a:cubicBezTo>
                  <a:pt x="425" y="208"/>
                  <a:pt x="425" y="208"/>
                  <a:pt x="425" y="208"/>
                </a:cubicBezTo>
                <a:lnTo>
                  <a:pt x="434" y="199"/>
                </a:lnTo>
                <a:close/>
                <a:moveTo>
                  <a:pt x="443" y="107"/>
                </a:moveTo>
                <a:cubicBezTo>
                  <a:pt x="478" y="107"/>
                  <a:pt x="478" y="107"/>
                  <a:pt x="478" y="107"/>
                </a:cubicBezTo>
                <a:cubicBezTo>
                  <a:pt x="479" y="108"/>
                  <a:pt x="479" y="108"/>
                  <a:pt x="479" y="108"/>
                </a:cubicBezTo>
                <a:cubicBezTo>
                  <a:pt x="472" y="119"/>
                  <a:pt x="472" y="119"/>
                  <a:pt x="472" y="119"/>
                </a:cubicBezTo>
                <a:cubicBezTo>
                  <a:pt x="446" y="119"/>
                  <a:pt x="446" y="119"/>
                  <a:pt x="446" y="119"/>
                </a:cubicBezTo>
                <a:cubicBezTo>
                  <a:pt x="439" y="110"/>
                  <a:pt x="439" y="110"/>
                  <a:pt x="439" y="110"/>
                </a:cubicBezTo>
                <a:lnTo>
                  <a:pt x="443" y="107"/>
                </a:lnTo>
                <a:close/>
                <a:moveTo>
                  <a:pt x="478" y="160"/>
                </a:moveTo>
                <a:cubicBezTo>
                  <a:pt x="481" y="163"/>
                  <a:pt x="481" y="163"/>
                  <a:pt x="481" y="163"/>
                </a:cubicBezTo>
                <a:cubicBezTo>
                  <a:pt x="475" y="202"/>
                  <a:pt x="475" y="202"/>
                  <a:pt x="475" y="202"/>
                </a:cubicBezTo>
                <a:cubicBezTo>
                  <a:pt x="470" y="206"/>
                  <a:pt x="470" y="206"/>
                  <a:pt x="470" y="206"/>
                </a:cubicBezTo>
                <a:cubicBezTo>
                  <a:pt x="463" y="196"/>
                  <a:pt x="463" y="196"/>
                  <a:pt x="463" y="196"/>
                </a:cubicBezTo>
                <a:cubicBezTo>
                  <a:pt x="467" y="170"/>
                  <a:pt x="467" y="170"/>
                  <a:pt x="467" y="170"/>
                </a:cubicBezTo>
                <a:lnTo>
                  <a:pt x="478" y="160"/>
                </a:lnTo>
                <a:close/>
                <a:moveTo>
                  <a:pt x="488" y="117"/>
                </a:moveTo>
                <a:cubicBezTo>
                  <a:pt x="482" y="154"/>
                  <a:pt x="482" y="154"/>
                  <a:pt x="482" y="154"/>
                </a:cubicBezTo>
                <a:cubicBezTo>
                  <a:pt x="478" y="157"/>
                  <a:pt x="478" y="157"/>
                  <a:pt x="478" y="157"/>
                </a:cubicBezTo>
                <a:cubicBezTo>
                  <a:pt x="470" y="149"/>
                  <a:pt x="470" y="149"/>
                  <a:pt x="470" y="149"/>
                </a:cubicBezTo>
                <a:cubicBezTo>
                  <a:pt x="475" y="120"/>
                  <a:pt x="475" y="120"/>
                  <a:pt x="475" y="120"/>
                </a:cubicBezTo>
                <a:cubicBezTo>
                  <a:pt x="482" y="111"/>
                  <a:pt x="482" y="111"/>
                  <a:pt x="482" y="111"/>
                </a:cubicBezTo>
                <a:lnTo>
                  <a:pt x="488" y="117"/>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7" name="Freeform 54"/>
          <p:cNvSpPr>
            <a:spLocks noEditPoints="1"/>
          </p:cNvSpPr>
          <p:nvPr/>
        </p:nvSpPr>
        <p:spPr bwMode="auto">
          <a:xfrm>
            <a:off x="396005" y="2429989"/>
            <a:ext cx="558800" cy="395288"/>
          </a:xfrm>
          <a:custGeom>
            <a:avLst/>
            <a:gdLst>
              <a:gd name="T0" fmla="*/ 904 w 1172"/>
              <a:gd name="T1" fmla="*/ 423 h 832"/>
              <a:gd name="T2" fmla="*/ 875 w 1172"/>
              <a:gd name="T3" fmla="*/ 308 h 832"/>
              <a:gd name="T4" fmla="*/ 996 w 1172"/>
              <a:gd name="T5" fmla="*/ 308 h 832"/>
              <a:gd name="T6" fmla="*/ 965 w 1172"/>
              <a:gd name="T7" fmla="*/ 423 h 832"/>
              <a:gd name="T8" fmla="*/ 1018 w 1172"/>
              <a:gd name="T9" fmla="*/ 453 h 832"/>
              <a:gd name="T10" fmla="*/ 954 w 1172"/>
              <a:gd name="T11" fmla="*/ 477 h 832"/>
              <a:gd name="T12" fmla="*/ 1018 w 1172"/>
              <a:gd name="T13" fmla="*/ 506 h 832"/>
              <a:gd name="T14" fmla="*/ 954 w 1172"/>
              <a:gd name="T15" fmla="*/ 540 h 832"/>
              <a:gd name="T16" fmla="*/ 915 w 1172"/>
              <a:gd name="T17" fmla="*/ 506 h 832"/>
              <a:gd name="T18" fmla="*/ 852 w 1172"/>
              <a:gd name="T19" fmla="*/ 477 h 832"/>
              <a:gd name="T20" fmla="*/ 915 w 1172"/>
              <a:gd name="T21" fmla="*/ 453 h 832"/>
              <a:gd name="T22" fmla="*/ 852 w 1172"/>
              <a:gd name="T23" fmla="*/ 423 h 832"/>
              <a:gd name="T24" fmla="*/ 751 w 1172"/>
              <a:gd name="T25" fmla="*/ 416 h 832"/>
              <a:gd name="T26" fmla="*/ 1119 w 1172"/>
              <a:gd name="T27" fmla="*/ 416 h 832"/>
              <a:gd name="T28" fmla="*/ 935 w 1172"/>
              <a:gd name="T29" fmla="*/ 617 h 832"/>
              <a:gd name="T30" fmla="*/ 935 w 1172"/>
              <a:gd name="T31" fmla="*/ 215 h 832"/>
              <a:gd name="T32" fmla="*/ 935 w 1172"/>
              <a:gd name="T33" fmla="*/ 617 h 832"/>
              <a:gd name="T34" fmla="*/ 699 w 1172"/>
              <a:gd name="T35" fmla="*/ 416 h 832"/>
              <a:gd name="T36" fmla="*/ 1172 w 1172"/>
              <a:gd name="T37" fmla="*/ 416 h 832"/>
              <a:gd name="T38" fmla="*/ 599 w 1172"/>
              <a:gd name="T39" fmla="*/ 330 h 832"/>
              <a:gd name="T40" fmla="*/ 605 w 1172"/>
              <a:gd name="T41" fmla="*/ 396 h 832"/>
              <a:gd name="T42" fmla="*/ 472 w 1172"/>
              <a:gd name="T43" fmla="*/ 0 h 832"/>
              <a:gd name="T44" fmla="*/ 0 w 1172"/>
              <a:gd name="T45" fmla="*/ 832 h 832"/>
              <a:gd name="T46" fmla="*/ 145 w 1172"/>
              <a:gd name="T47" fmla="*/ 692 h 832"/>
              <a:gd name="T48" fmla="*/ 327 w 1172"/>
              <a:gd name="T49" fmla="*/ 832 h 832"/>
              <a:gd name="T50" fmla="*/ 472 w 1172"/>
              <a:gd name="T51" fmla="*/ 436 h 832"/>
              <a:gd name="T52" fmla="*/ 540 w 1172"/>
              <a:gd name="T53" fmla="*/ 501 h 832"/>
              <a:gd name="T54" fmla="*/ 684 w 1172"/>
              <a:gd name="T55" fmla="*/ 416 h 832"/>
              <a:gd name="T56" fmla="*/ 149 w 1172"/>
              <a:gd name="T57" fmla="*/ 632 h 832"/>
              <a:gd name="T58" fmla="*/ 66 w 1172"/>
              <a:gd name="T59" fmla="*/ 526 h 832"/>
              <a:gd name="T60" fmla="*/ 149 w 1172"/>
              <a:gd name="T61" fmla="*/ 632 h 832"/>
              <a:gd name="T62" fmla="*/ 66 w 1172"/>
              <a:gd name="T63" fmla="*/ 480 h 832"/>
              <a:gd name="T64" fmla="*/ 149 w 1172"/>
              <a:gd name="T65" fmla="*/ 375 h 832"/>
              <a:gd name="T66" fmla="*/ 149 w 1172"/>
              <a:gd name="T67" fmla="*/ 329 h 832"/>
              <a:gd name="T68" fmla="*/ 66 w 1172"/>
              <a:gd name="T69" fmla="*/ 223 h 832"/>
              <a:gd name="T70" fmla="*/ 149 w 1172"/>
              <a:gd name="T71" fmla="*/ 329 h 832"/>
              <a:gd name="T72" fmla="*/ 66 w 1172"/>
              <a:gd name="T73" fmla="*/ 178 h 832"/>
              <a:gd name="T74" fmla="*/ 149 w 1172"/>
              <a:gd name="T75" fmla="*/ 72 h 832"/>
              <a:gd name="T76" fmla="*/ 278 w 1172"/>
              <a:gd name="T77" fmla="*/ 632 h 832"/>
              <a:gd name="T78" fmla="*/ 194 w 1172"/>
              <a:gd name="T79" fmla="*/ 526 h 832"/>
              <a:gd name="T80" fmla="*/ 278 w 1172"/>
              <a:gd name="T81" fmla="*/ 632 h 832"/>
              <a:gd name="T82" fmla="*/ 194 w 1172"/>
              <a:gd name="T83" fmla="*/ 480 h 832"/>
              <a:gd name="T84" fmla="*/ 278 w 1172"/>
              <a:gd name="T85" fmla="*/ 375 h 832"/>
              <a:gd name="T86" fmla="*/ 278 w 1172"/>
              <a:gd name="T87" fmla="*/ 329 h 832"/>
              <a:gd name="T88" fmla="*/ 194 w 1172"/>
              <a:gd name="T89" fmla="*/ 223 h 832"/>
              <a:gd name="T90" fmla="*/ 278 w 1172"/>
              <a:gd name="T91" fmla="*/ 329 h 832"/>
              <a:gd name="T92" fmla="*/ 194 w 1172"/>
              <a:gd name="T93" fmla="*/ 178 h 832"/>
              <a:gd name="T94" fmla="*/ 278 w 1172"/>
              <a:gd name="T95" fmla="*/ 72 h 832"/>
              <a:gd name="T96" fmla="*/ 406 w 1172"/>
              <a:gd name="T97" fmla="*/ 632 h 832"/>
              <a:gd name="T98" fmla="*/ 323 w 1172"/>
              <a:gd name="T99" fmla="*/ 526 h 832"/>
              <a:gd name="T100" fmla="*/ 406 w 1172"/>
              <a:gd name="T101" fmla="*/ 632 h 832"/>
              <a:gd name="T102" fmla="*/ 323 w 1172"/>
              <a:gd name="T103" fmla="*/ 480 h 832"/>
              <a:gd name="T104" fmla="*/ 406 w 1172"/>
              <a:gd name="T105" fmla="*/ 375 h 832"/>
              <a:gd name="T106" fmla="*/ 406 w 1172"/>
              <a:gd name="T107" fmla="*/ 329 h 832"/>
              <a:gd name="T108" fmla="*/ 323 w 1172"/>
              <a:gd name="T109" fmla="*/ 223 h 832"/>
              <a:gd name="T110" fmla="*/ 406 w 1172"/>
              <a:gd name="T111" fmla="*/ 329 h 832"/>
              <a:gd name="T112" fmla="*/ 323 w 1172"/>
              <a:gd name="T113" fmla="*/ 178 h 832"/>
              <a:gd name="T114" fmla="*/ 406 w 1172"/>
              <a:gd name="T115" fmla="*/ 7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72" h="832">
                <a:moveTo>
                  <a:pt x="852" y="423"/>
                </a:moveTo>
                <a:cubicBezTo>
                  <a:pt x="904" y="423"/>
                  <a:pt x="904" y="423"/>
                  <a:pt x="904" y="423"/>
                </a:cubicBezTo>
                <a:cubicBezTo>
                  <a:pt x="828" y="308"/>
                  <a:pt x="828" y="308"/>
                  <a:pt x="828" y="308"/>
                </a:cubicBezTo>
                <a:cubicBezTo>
                  <a:pt x="875" y="308"/>
                  <a:pt x="875" y="308"/>
                  <a:pt x="875" y="308"/>
                </a:cubicBezTo>
                <a:cubicBezTo>
                  <a:pt x="935" y="405"/>
                  <a:pt x="935" y="405"/>
                  <a:pt x="935" y="405"/>
                </a:cubicBezTo>
                <a:cubicBezTo>
                  <a:pt x="996" y="308"/>
                  <a:pt x="996" y="308"/>
                  <a:pt x="996" y="308"/>
                </a:cubicBezTo>
                <a:cubicBezTo>
                  <a:pt x="1042" y="308"/>
                  <a:pt x="1042" y="308"/>
                  <a:pt x="1042" y="308"/>
                </a:cubicBezTo>
                <a:cubicBezTo>
                  <a:pt x="965" y="423"/>
                  <a:pt x="965" y="423"/>
                  <a:pt x="965" y="423"/>
                </a:cubicBezTo>
                <a:cubicBezTo>
                  <a:pt x="1018" y="423"/>
                  <a:pt x="1018" y="423"/>
                  <a:pt x="1018" y="423"/>
                </a:cubicBezTo>
                <a:cubicBezTo>
                  <a:pt x="1018" y="453"/>
                  <a:pt x="1018" y="453"/>
                  <a:pt x="1018" y="453"/>
                </a:cubicBezTo>
                <a:cubicBezTo>
                  <a:pt x="954" y="453"/>
                  <a:pt x="954" y="453"/>
                  <a:pt x="954" y="453"/>
                </a:cubicBezTo>
                <a:cubicBezTo>
                  <a:pt x="954" y="477"/>
                  <a:pt x="954" y="477"/>
                  <a:pt x="954" y="477"/>
                </a:cubicBezTo>
                <a:cubicBezTo>
                  <a:pt x="1018" y="477"/>
                  <a:pt x="1018" y="477"/>
                  <a:pt x="1018" y="477"/>
                </a:cubicBezTo>
                <a:cubicBezTo>
                  <a:pt x="1018" y="506"/>
                  <a:pt x="1018" y="506"/>
                  <a:pt x="1018" y="506"/>
                </a:cubicBezTo>
                <a:cubicBezTo>
                  <a:pt x="954" y="506"/>
                  <a:pt x="954" y="506"/>
                  <a:pt x="954" y="506"/>
                </a:cubicBezTo>
                <a:cubicBezTo>
                  <a:pt x="954" y="540"/>
                  <a:pt x="954" y="540"/>
                  <a:pt x="954" y="540"/>
                </a:cubicBezTo>
                <a:cubicBezTo>
                  <a:pt x="915" y="540"/>
                  <a:pt x="915" y="540"/>
                  <a:pt x="915" y="540"/>
                </a:cubicBezTo>
                <a:cubicBezTo>
                  <a:pt x="915" y="506"/>
                  <a:pt x="915" y="506"/>
                  <a:pt x="915" y="506"/>
                </a:cubicBezTo>
                <a:cubicBezTo>
                  <a:pt x="852" y="506"/>
                  <a:pt x="852" y="506"/>
                  <a:pt x="852" y="506"/>
                </a:cubicBezTo>
                <a:cubicBezTo>
                  <a:pt x="852" y="477"/>
                  <a:pt x="852" y="477"/>
                  <a:pt x="852" y="477"/>
                </a:cubicBezTo>
                <a:cubicBezTo>
                  <a:pt x="915" y="477"/>
                  <a:pt x="915" y="477"/>
                  <a:pt x="915" y="477"/>
                </a:cubicBezTo>
                <a:cubicBezTo>
                  <a:pt x="915" y="453"/>
                  <a:pt x="915" y="453"/>
                  <a:pt x="915" y="453"/>
                </a:cubicBezTo>
                <a:cubicBezTo>
                  <a:pt x="852" y="453"/>
                  <a:pt x="852" y="453"/>
                  <a:pt x="852" y="453"/>
                </a:cubicBezTo>
                <a:lnTo>
                  <a:pt x="852" y="423"/>
                </a:lnTo>
                <a:close/>
                <a:moveTo>
                  <a:pt x="935" y="232"/>
                </a:moveTo>
                <a:cubicBezTo>
                  <a:pt x="834" y="232"/>
                  <a:pt x="751" y="314"/>
                  <a:pt x="751" y="416"/>
                </a:cubicBezTo>
                <a:cubicBezTo>
                  <a:pt x="751" y="517"/>
                  <a:pt x="834" y="600"/>
                  <a:pt x="935" y="600"/>
                </a:cubicBezTo>
                <a:cubicBezTo>
                  <a:pt x="1037" y="600"/>
                  <a:pt x="1119" y="517"/>
                  <a:pt x="1119" y="416"/>
                </a:cubicBezTo>
                <a:cubicBezTo>
                  <a:pt x="1119" y="314"/>
                  <a:pt x="1037" y="232"/>
                  <a:pt x="935" y="232"/>
                </a:cubicBezTo>
                <a:moveTo>
                  <a:pt x="935" y="617"/>
                </a:moveTo>
                <a:cubicBezTo>
                  <a:pt x="825" y="617"/>
                  <a:pt x="734" y="526"/>
                  <a:pt x="734" y="416"/>
                </a:cubicBezTo>
                <a:cubicBezTo>
                  <a:pt x="734" y="305"/>
                  <a:pt x="825" y="215"/>
                  <a:pt x="935" y="215"/>
                </a:cubicBezTo>
                <a:cubicBezTo>
                  <a:pt x="1046" y="215"/>
                  <a:pt x="1136" y="305"/>
                  <a:pt x="1136" y="416"/>
                </a:cubicBezTo>
                <a:cubicBezTo>
                  <a:pt x="1136" y="526"/>
                  <a:pt x="1046" y="617"/>
                  <a:pt x="935" y="617"/>
                </a:cubicBezTo>
                <a:moveTo>
                  <a:pt x="935" y="180"/>
                </a:moveTo>
                <a:cubicBezTo>
                  <a:pt x="805" y="180"/>
                  <a:pt x="699" y="285"/>
                  <a:pt x="699" y="416"/>
                </a:cubicBezTo>
                <a:cubicBezTo>
                  <a:pt x="699" y="546"/>
                  <a:pt x="805" y="652"/>
                  <a:pt x="935" y="652"/>
                </a:cubicBezTo>
                <a:cubicBezTo>
                  <a:pt x="1066" y="652"/>
                  <a:pt x="1172" y="546"/>
                  <a:pt x="1172" y="416"/>
                </a:cubicBezTo>
                <a:cubicBezTo>
                  <a:pt x="1172" y="285"/>
                  <a:pt x="1066" y="180"/>
                  <a:pt x="935" y="180"/>
                </a:cubicBezTo>
                <a:moveTo>
                  <a:pt x="599" y="330"/>
                </a:moveTo>
                <a:cubicBezTo>
                  <a:pt x="540" y="330"/>
                  <a:pt x="540" y="330"/>
                  <a:pt x="540" y="330"/>
                </a:cubicBezTo>
                <a:cubicBezTo>
                  <a:pt x="605" y="396"/>
                  <a:pt x="605" y="396"/>
                  <a:pt x="605" y="396"/>
                </a:cubicBezTo>
                <a:cubicBezTo>
                  <a:pt x="472" y="396"/>
                  <a:pt x="472" y="396"/>
                  <a:pt x="472" y="396"/>
                </a:cubicBezTo>
                <a:cubicBezTo>
                  <a:pt x="472" y="0"/>
                  <a:pt x="472" y="0"/>
                  <a:pt x="472" y="0"/>
                </a:cubicBezTo>
                <a:cubicBezTo>
                  <a:pt x="0" y="0"/>
                  <a:pt x="0" y="0"/>
                  <a:pt x="0" y="0"/>
                </a:cubicBezTo>
                <a:cubicBezTo>
                  <a:pt x="0" y="832"/>
                  <a:pt x="0" y="832"/>
                  <a:pt x="0" y="832"/>
                </a:cubicBezTo>
                <a:cubicBezTo>
                  <a:pt x="145" y="832"/>
                  <a:pt x="145" y="832"/>
                  <a:pt x="145" y="832"/>
                </a:cubicBezTo>
                <a:cubicBezTo>
                  <a:pt x="145" y="692"/>
                  <a:pt x="145" y="692"/>
                  <a:pt x="145" y="692"/>
                </a:cubicBezTo>
                <a:cubicBezTo>
                  <a:pt x="327" y="692"/>
                  <a:pt x="327" y="692"/>
                  <a:pt x="327" y="692"/>
                </a:cubicBezTo>
                <a:cubicBezTo>
                  <a:pt x="327" y="832"/>
                  <a:pt x="327" y="832"/>
                  <a:pt x="327" y="832"/>
                </a:cubicBezTo>
                <a:cubicBezTo>
                  <a:pt x="472" y="832"/>
                  <a:pt x="472" y="832"/>
                  <a:pt x="472" y="832"/>
                </a:cubicBezTo>
                <a:cubicBezTo>
                  <a:pt x="472" y="436"/>
                  <a:pt x="472" y="436"/>
                  <a:pt x="472" y="436"/>
                </a:cubicBezTo>
                <a:cubicBezTo>
                  <a:pt x="605" y="436"/>
                  <a:pt x="605" y="436"/>
                  <a:pt x="605" y="436"/>
                </a:cubicBezTo>
                <a:cubicBezTo>
                  <a:pt x="540" y="501"/>
                  <a:pt x="540" y="501"/>
                  <a:pt x="540" y="501"/>
                </a:cubicBezTo>
                <a:cubicBezTo>
                  <a:pt x="599" y="501"/>
                  <a:pt x="599" y="501"/>
                  <a:pt x="599" y="501"/>
                </a:cubicBezTo>
                <a:cubicBezTo>
                  <a:pt x="684" y="416"/>
                  <a:pt x="684" y="416"/>
                  <a:pt x="684" y="416"/>
                </a:cubicBezTo>
                <a:lnTo>
                  <a:pt x="599" y="330"/>
                </a:lnTo>
                <a:close/>
                <a:moveTo>
                  <a:pt x="149" y="632"/>
                </a:moveTo>
                <a:cubicBezTo>
                  <a:pt x="66" y="632"/>
                  <a:pt x="66" y="632"/>
                  <a:pt x="66" y="632"/>
                </a:cubicBezTo>
                <a:cubicBezTo>
                  <a:pt x="66" y="526"/>
                  <a:pt x="66" y="526"/>
                  <a:pt x="66" y="526"/>
                </a:cubicBezTo>
                <a:cubicBezTo>
                  <a:pt x="149" y="526"/>
                  <a:pt x="149" y="526"/>
                  <a:pt x="149" y="526"/>
                </a:cubicBezTo>
                <a:lnTo>
                  <a:pt x="149" y="632"/>
                </a:lnTo>
                <a:close/>
                <a:moveTo>
                  <a:pt x="149" y="480"/>
                </a:moveTo>
                <a:cubicBezTo>
                  <a:pt x="66" y="480"/>
                  <a:pt x="66" y="480"/>
                  <a:pt x="66" y="480"/>
                </a:cubicBezTo>
                <a:cubicBezTo>
                  <a:pt x="66" y="375"/>
                  <a:pt x="66" y="375"/>
                  <a:pt x="66" y="375"/>
                </a:cubicBezTo>
                <a:cubicBezTo>
                  <a:pt x="149" y="375"/>
                  <a:pt x="149" y="375"/>
                  <a:pt x="149" y="375"/>
                </a:cubicBezTo>
                <a:lnTo>
                  <a:pt x="149" y="480"/>
                </a:lnTo>
                <a:close/>
                <a:moveTo>
                  <a:pt x="149" y="329"/>
                </a:moveTo>
                <a:cubicBezTo>
                  <a:pt x="66" y="329"/>
                  <a:pt x="66" y="329"/>
                  <a:pt x="66" y="329"/>
                </a:cubicBezTo>
                <a:cubicBezTo>
                  <a:pt x="66" y="223"/>
                  <a:pt x="66" y="223"/>
                  <a:pt x="66" y="223"/>
                </a:cubicBezTo>
                <a:cubicBezTo>
                  <a:pt x="149" y="223"/>
                  <a:pt x="149" y="223"/>
                  <a:pt x="149" y="223"/>
                </a:cubicBezTo>
                <a:lnTo>
                  <a:pt x="149" y="329"/>
                </a:lnTo>
                <a:close/>
                <a:moveTo>
                  <a:pt x="149" y="178"/>
                </a:moveTo>
                <a:cubicBezTo>
                  <a:pt x="66" y="178"/>
                  <a:pt x="66" y="178"/>
                  <a:pt x="66" y="178"/>
                </a:cubicBezTo>
                <a:cubicBezTo>
                  <a:pt x="66" y="72"/>
                  <a:pt x="66" y="72"/>
                  <a:pt x="66" y="72"/>
                </a:cubicBezTo>
                <a:cubicBezTo>
                  <a:pt x="149" y="72"/>
                  <a:pt x="149" y="72"/>
                  <a:pt x="149" y="72"/>
                </a:cubicBezTo>
                <a:lnTo>
                  <a:pt x="149" y="178"/>
                </a:lnTo>
                <a:close/>
                <a:moveTo>
                  <a:pt x="278" y="632"/>
                </a:moveTo>
                <a:cubicBezTo>
                  <a:pt x="194" y="632"/>
                  <a:pt x="194" y="632"/>
                  <a:pt x="194" y="632"/>
                </a:cubicBezTo>
                <a:cubicBezTo>
                  <a:pt x="194" y="526"/>
                  <a:pt x="194" y="526"/>
                  <a:pt x="194" y="526"/>
                </a:cubicBezTo>
                <a:cubicBezTo>
                  <a:pt x="278" y="526"/>
                  <a:pt x="278" y="526"/>
                  <a:pt x="278" y="526"/>
                </a:cubicBezTo>
                <a:lnTo>
                  <a:pt x="278" y="632"/>
                </a:lnTo>
                <a:close/>
                <a:moveTo>
                  <a:pt x="278" y="480"/>
                </a:moveTo>
                <a:cubicBezTo>
                  <a:pt x="194" y="480"/>
                  <a:pt x="194" y="480"/>
                  <a:pt x="194" y="480"/>
                </a:cubicBezTo>
                <a:cubicBezTo>
                  <a:pt x="194" y="375"/>
                  <a:pt x="194" y="375"/>
                  <a:pt x="194" y="375"/>
                </a:cubicBezTo>
                <a:cubicBezTo>
                  <a:pt x="278" y="375"/>
                  <a:pt x="278" y="375"/>
                  <a:pt x="278" y="375"/>
                </a:cubicBezTo>
                <a:lnTo>
                  <a:pt x="278" y="480"/>
                </a:lnTo>
                <a:close/>
                <a:moveTo>
                  <a:pt x="278" y="329"/>
                </a:moveTo>
                <a:cubicBezTo>
                  <a:pt x="194" y="329"/>
                  <a:pt x="194" y="329"/>
                  <a:pt x="194" y="329"/>
                </a:cubicBezTo>
                <a:cubicBezTo>
                  <a:pt x="194" y="223"/>
                  <a:pt x="194" y="223"/>
                  <a:pt x="194" y="223"/>
                </a:cubicBezTo>
                <a:cubicBezTo>
                  <a:pt x="278" y="223"/>
                  <a:pt x="278" y="223"/>
                  <a:pt x="278" y="223"/>
                </a:cubicBezTo>
                <a:lnTo>
                  <a:pt x="278" y="329"/>
                </a:lnTo>
                <a:close/>
                <a:moveTo>
                  <a:pt x="278" y="178"/>
                </a:moveTo>
                <a:cubicBezTo>
                  <a:pt x="194" y="178"/>
                  <a:pt x="194" y="178"/>
                  <a:pt x="194" y="178"/>
                </a:cubicBezTo>
                <a:cubicBezTo>
                  <a:pt x="194" y="72"/>
                  <a:pt x="194" y="72"/>
                  <a:pt x="194" y="72"/>
                </a:cubicBezTo>
                <a:cubicBezTo>
                  <a:pt x="278" y="72"/>
                  <a:pt x="278" y="72"/>
                  <a:pt x="278" y="72"/>
                </a:cubicBezTo>
                <a:lnTo>
                  <a:pt x="278" y="178"/>
                </a:lnTo>
                <a:close/>
                <a:moveTo>
                  <a:pt x="406" y="632"/>
                </a:moveTo>
                <a:cubicBezTo>
                  <a:pt x="323" y="632"/>
                  <a:pt x="323" y="632"/>
                  <a:pt x="323" y="632"/>
                </a:cubicBezTo>
                <a:cubicBezTo>
                  <a:pt x="323" y="526"/>
                  <a:pt x="323" y="526"/>
                  <a:pt x="323" y="526"/>
                </a:cubicBezTo>
                <a:cubicBezTo>
                  <a:pt x="406" y="526"/>
                  <a:pt x="406" y="526"/>
                  <a:pt x="406" y="526"/>
                </a:cubicBezTo>
                <a:lnTo>
                  <a:pt x="406" y="632"/>
                </a:lnTo>
                <a:close/>
                <a:moveTo>
                  <a:pt x="406" y="480"/>
                </a:moveTo>
                <a:cubicBezTo>
                  <a:pt x="323" y="480"/>
                  <a:pt x="323" y="480"/>
                  <a:pt x="323" y="480"/>
                </a:cubicBezTo>
                <a:cubicBezTo>
                  <a:pt x="323" y="375"/>
                  <a:pt x="323" y="375"/>
                  <a:pt x="323" y="375"/>
                </a:cubicBezTo>
                <a:cubicBezTo>
                  <a:pt x="406" y="375"/>
                  <a:pt x="406" y="375"/>
                  <a:pt x="406" y="375"/>
                </a:cubicBezTo>
                <a:lnTo>
                  <a:pt x="406" y="480"/>
                </a:lnTo>
                <a:close/>
                <a:moveTo>
                  <a:pt x="406" y="329"/>
                </a:moveTo>
                <a:cubicBezTo>
                  <a:pt x="323" y="329"/>
                  <a:pt x="323" y="329"/>
                  <a:pt x="323" y="329"/>
                </a:cubicBezTo>
                <a:cubicBezTo>
                  <a:pt x="323" y="223"/>
                  <a:pt x="323" y="223"/>
                  <a:pt x="323" y="223"/>
                </a:cubicBezTo>
                <a:cubicBezTo>
                  <a:pt x="406" y="223"/>
                  <a:pt x="406" y="223"/>
                  <a:pt x="406" y="223"/>
                </a:cubicBezTo>
                <a:lnTo>
                  <a:pt x="406" y="329"/>
                </a:lnTo>
                <a:close/>
                <a:moveTo>
                  <a:pt x="406" y="178"/>
                </a:moveTo>
                <a:cubicBezTo>
                  <a:pt x="323" y="178"/>
                  <a:pt x="323" y="178"/>
                  <a:pt x="323" y="178"/>
                </a:cubicBezTo>
                <a:cubicBezTo>
                  <a:pt x="323" y="72"/>
                  <a:pt x="323" y="72"/>
                  <a:pt x="323" y="72"/>
                </a:cubicBezTo>
                <a:cubicBezTo>
                  <a:pt x="406" y="72"/>
                  <a:pt x="406" y="72"/>
                  <a:pt x="406" y="72"/>
                </a:cubicBezTo>
                <a:lnTo>
                  <a:pt x="406" y="178"/>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8" name="Freeform 61"/>
          <p:cNvSpPr>
            <a:spLocks noEditPoints="1"/>
          </p:cNvSpPr>
          <p:nvPr/>
        </p:nvSpPr>
        <p:spPr bwMode="auto">
          <a:xfrm>
            <a:off x="1406970" y="2427734"/>
            <a:ext cx="558800" cy="395288"/>
          </a:xfrm>
          <a:custGeom>
            <a:avLst/>
            <a:gdLst>
              <a:gd name="T0" fmla="*/ 699 w 1172"/>
              <a:gd name="T1" fmla="*/ 832 h 832"/>
              <a:gd name="T2" fmla="*/ 845 w 1172"/>
              <a:gd name="T3" fmla="*/ 692 h 832"/>
              <a:gd name="T4" fmla="*/ 1026 w 1172"/>
              <a:gd name="T5" fmla="*/ 832 h 832"/>
              <a:gd name="T6" fmla="*/ 1172 w 1172"/>
              <a:gd name="T7" fmla="*/ 0 h 832"/>
              <a:gd name="T8" fmla="*/ 1022 w 1172"/>
              <a:gd name="T9" fmla="*/ 72 h 832"/>
              <a:gd name="T10" fmla="*/ 1106 w 1172"/>
              <a:gd name="T11" fmla="*/ 178 h 832"/>
              <a:gd name="T12" fmla="*/ 1022 w 1172"/>
              <a:gd name="T13" fmla="*/ 72 h 832"/>
              <a:gd name="T14" fmla="*/ 977 w 1172"/>
              <a:gd name="T15" fmla="*/ 72 h 832"/>
              <a:gd name="T16" fmla="*/ 894 w 1172"/>
              <a:gd name="T17" fmla="*/ 178 h 832"/>
              <a:gd name="T18" fmla="*/ 765 w 1172"/>
              <a:gd name="T19" fmla="*/ 72 h 832"/>
              <a:gd name="T20" fmla="*/ 849 w 1172"/>
              <a:gd name="T21" fmla="*/ 178 h 832"/>
              <a:gd name="T22" fmla="*/ 765 w 1172"/>
              <a:gd name="T23" fmla="*/ 72 h 832"/>
              <a:gd name="T24" fmla="*/ 1106 w 1172"/>
              <a:gd name="T25" fmla="*/ 223 h 832"/>
              <a:gd name="T26" fmla="*/ 1022 w 1172"/>
              <a:gd name="T27" fmla="*/ 329 h 832"/>
              <a:gd name="T28" fmla="*/ 894 w 1172"/>
              <a:gd name="T29" fmla="*/ 223 h 832"/>
              <a:gd name="T30" fmla="*/ 977 w 1172"/>
              <a:gd name="T31" fmla="*/ 329 h 832"/>
              <a:gd name="T32" fmla="*/ 894 w 1172"/>
              <a:gd name="T33" fmla="*/ 223 h 832"/>
              <a:gd name="T34" fmla="*/ 849 w 1172"/>
              <a:gd name="T35" fmla="*/ 223 h 832"/>
              <a:gd name="T36" fmla="*/ 765 w 1172"/>
              <a:gd name="T37" fmla="*/ 329 h 832"/>
              <a:gd name="T38" fmla="*/ 1022 w 1172"/>
              <a:gd name="T39" fmla="*/ 375 h 832"/>
              <a:gd name="T40" fmla="*/ 1106 w 1172"/>
              <a:gd name="T41" fmla="*/ 480 h 832"/>
              <a:gd name="T42" fmla="*/ 1022 w 1172"/>
              <a:gd name="T43" fmla="*/ 375 h 832"/>
              <a:gd name="T44" fmla="*/ 977 w 1172"/>
              <a:gd name="T45" fmla="*/ 375 h 832"/>
              <a:gd name="T46" fmla="*/ 894 w 1172"/>
              <a:gd name="T47" fmla="*/ 480 h 832"/>
              <a:gd name="T48" fmla="*/ 765 w 1172"/>
              <a:gd name="T49" fmla="*/ 375 h 832"/>
              <a:gd name="T50" fmla="*/ 849 w 1172"/>
              <a:gd name="T51" fmla="*/ 480 h 832"/>
              <a:gd name="T52" fmla="*/ 765 w 1172"/>
              <a:gd name="T53" fmla="*/ 375 h 832"/>
              <a:gd name="T54" fmla="*/ 1106 w 1172"/>
              <a:gd name="T55" fmla="*/ 526 h 832"/>
              <a:gd name="T56" fmla="*/ 1022 w 1172"/>
              <a:gd name="T57" fmla="*/ 632 h 832"/>
              <a:gd name="T58" fmla="*/ 894 w 1172"/>
              <a:gd name="T59" fmla="*/ 526 h 832"/>
              <a:gd name="T60" fmla="*/ 977 w 1172"/>
              <a:gd name="T61" fmla="*/ 632 h 832"/>
              <a:gd name="T62" fmla="*/ 894 w 1172"/>
              <a:gd name="T63" fmla="*/ 526 h 832"/>
              <a:gd name="T64" fmla="*/ 849 w 1172"/>
              <a:gd name="T65" fmla="*/ 526 h 832"/>
              <a:gd name="T66" fmla="*/ 765 w 1172"/>
              <a:gd name="T67" fmla="*/ 632 h 832"/>
              <a:gd name="T68" fmla="*/ 236 w 1172"/>
              <a:gd name="T69" fmla="*/ 232 h 832"/>
              <a:gd name="T70" fmla="*/ 236 w 1172"/>
              <a:gd name="T71" fmla="*/ 600 h 832"/>
              <a:gd name="T72" fmla="*/ 236 w 1172"/>
              <a:gd name="T73" fmla="*/ 232 h 832"/>
              <a:gd name="T74" fmla="*/ 320 w 1172"/>
              <a:gd name="T75" fmla="*/ 453 h 832"/>
              <a:gd name="T76" fmla="*/ 256 w 1172"/>
              <a:gd name="T77" fmla="*/ 477 h 832"/>
              <a:gd name="T78" fmla="*/ 320 w 1172"/>
              <a:gd name="T79" fmla="*/ 506 h 832"/>
              <a:gd name="T80" fmla="*/ 256 w 1172"/>
              <a:gd name="T81" fmla="*/ 540 h 832"/>
              <a:gd name="T82" fmla="*/ 217 w 1172"/>
              <a:gd name="T83" fmla="*/ 506 h 832"/>
              <a:gd name="T84" fmla="*/ 153 w 1172"/>
              <a:gd name="T85" fmla="*/ 477 h 832"/>
              <a:gd name="T86" fmla="*/ 217 w 1172"/>
              <a:gd name="T87" fmla="*/ 453 h 832"/>
              <a:gd name="T88" fmla="*/ 153 w 1172"/>
              <a:gd name="T89" fmla="*/ 423 h 832"/>
              <a:gd name="T90" fmla="*/ 130 w 1172"/>
              <a:gd name="T91" fmla="*/ 308 h 832"/>
              <a:gd name="T92" fmla="*/ 236 w 1172"/>
              <a:gd name="T93" fmla="*/ 405 h 832"/>
              <a:gd name="T94" fmla="*/ 344 w 1172"/>
              <a:gd name="T95" fmla="*/ 308 h 832"/>
              <a:gd name="T96" fmla="*/ 320 w 1172"/>
              <a:gd name="T97" fmla="*/ 423 h 832"/>
              <a:gd name="T98" fmla="*/ 540 w 1172"/>
              <a:gd name="T99" fmla="*/ 330 h 832"/>
              <a:gd name="T100" fmla="*/ 471 w 1172"/>
              <a:gd name="T101" fmla="*/ 396 h 832"/>
              <a:gd name="T102" fmla="*/ 0 w 1172"/>
              <a:gd name="T103" fmla="*/ 416 h 832"/>
              <a:gd name="T104" fmla="*/ 471 w 1172"/>
              <a:gd name="T105" fmla="*/ 436 h 832"/>
              <a:gd name="T106" fmla="*/ 540 w 1172"/>
              <a:gd name="T107" fmla="*/ 501 h 832"/>
              <a:gd name="T108" fmla="*/ 684 w 1172"/>
              <a:gd name="T109" fmla="*/ 416 h 832"/>
              <a:gd name="T110" fmla="*/ 236 w 1172"/>
              <a:gd name="T111" fmla="*/ 617 h 832"/>
              <a:gd name="T112" fmla="*/ 236 w 1172"/>
              <a:gd name="T113" fmla="*/ 215 h 832"/>
              <a:gd name="T114" fmla="*/ 236 w 1172"/>
              <a:gd name="T115" fmla="*/ 617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72" h="832">
                <a:moveTo>
                  <a:pt x="699" y="0"/>
                </a:moveTo>
                <a:cubicBezTo>
                  <a:pt x="699" y="832"/>
                  <a:pt x="699" y="832"/>
                  <a:pt x="699" y="832"/>
                </a:cubicBezTo>
                <a:cubicBezTo>
                  <a:pt x="845" y="832"/>
                  <a:pt x="845" y="832"/>
                  <a:pt x="845" y="832"/>
                </a:cubicBezTo>
                <a:cubicBezTo>
                  <a:pt x="845" y="692"/>
                  <a:pt x="845" y="692"/>
                  <a:pt x="845" y="692"/>
                </a:cubicBezTo>
                <a:cubicBezTo>
                  <a:pt x="1026" y="692"/>
                  <a:pt x="1026" y="692"/>
                  <a:pt x="1026" y="692"/>
                </a:cubicBezTo>
                <a:cubicBezTo>
                  <a:pt x="1026" y="832"/>
                  <a:pt x="1026" y="832"/>
                  <a:pt x="1026" y="832"/>
                </a:cubicBezTo>
                <a:cubicBezTo>
                  <a:pt x="1172" y="832"/>
                  <a:pt x="1172" y="832"/>
                  <a:pt x="1172" y="832"/>
                </a:cubicBezTo>
                <a:cubicBezTo>
                  <a:pt x="1172" y="0"/>
                  <a:pt x="1172" y="0"/>
                  <a:pt x="1172" y="0"/>
                </a:cubicBezTo>
                <a:lnTo>
                  <a:pt x="699" y="0"/>
                </a:lnTo>
                <a:close/>
                <a:moveTo>
                  <a:pt x="1022" y="72"/>
                </a:moveTo>
                <a:cubicBezTo>
                  <a:pt x="1106" y="72"/>
                  <a:pt x="1106" y="72"/>
                  <a:pt x="1106" y="72"/>
                </a:cubicBezTo>
                <a:cubicBezTo>
                  <a:pt x="1106" y="178"/>
                  <a:pt x="1106" y="178"/>
                  <a:pt x="1106" y="178"/>
                </a:cubicBezTo>
                <a:cubicBezTo>
                  <a:pt x="1022" y="178"/>
                  <a:pt x="1022" y="178"/>
                  <a:pt x="1022" y="178"/>
                </a:cubicBezTo>
                <a:lnTo>
                  <a:pt x="1022" y="72"/>
                </a:lnTo>
                <a:close/>
                <a:moveTo>
                  <a:pt x="894" y="72"/>
                </a:moveTo>
                <a:cubicBezTo>
                  <a:pt x="977" y="72"/>
                  <a:pt x="977" y="72"/>
                  <a:pt x="977" y="72"/>
                </a:cubicBezTo>
                <a:cubicBezTo>
                  <a:pt x="977" y="178"/>
                  <a:pt x="977" y="178"/>
                  <a:pt x="977" y="178"/>
                </a:cubicBezTo>
                <a:cubicBezTo>
                  <a:pt x="894" y="178"/>
                  <a:pt x="894" y="178"/>
                  <a:pt x="894" y="178"/>
                </a:cubicBezTo>
                <a:lnTo>
                  <a:pt x="894" y="72"/>
                </a:lnTo>
                <a:close/>
                <a:moveTo>
                  <a:pt x="765" y="72"/>
                </a:moveTo>
                <a:cubicBezTo>
                  <a:pt x="849" y="72"/>
                  <a:pt x="849" y="72"/>
                  <a:pt x="849" y="72"/>
                </a:cubicBezTo>
                <a:cubicBezTo>
                  <a:pt x="849" y="178"/>
                  <a:pt x="849" y="178"/>
                  <a:pt x="849" y="178"/>
                </a:cubicBezTo>
                <a:cubicBezTo>
                  <a:pt x="765" y="178"/>
                  <a:pt x="765" y="178"/>
                  <a:pt x="765" y="178"/>
                </a:cubicBezTo>
                <a:lnTo>
                  <a:pt x="765" y="72"/>
                </a:lnTo>
                <a:close/>
                <a:moveTo>
                  <a:pt x="1022" y="223"/>
                </a:moveTo>
                <a:cubicBezTo>
                  <a:pt x="1106" y="223"/>
                  <a:pt x="1106" y="223"/>
                  <a:pt x="1106" y="223"/>
                </a:cubicBezTo>
                <a:cubicBezTo>
                  <a:pt x="1106" y="329"/>
                  <a:pt x="1106" y="329"/>
                  <a:pt x="1106" y="329"/>
                </a:cubicBezTo>
                <a:cubicBezTo>
                  <a:pt x="1022" y="329"/>
                  <a:pt x="1022" y="329"/>
                  <a:pt x="1022" y="329"/>
                </a:cubicBezTo>
                <a:lnTo>
                  <a:pt x="1022" y="223"/>
                </a:lnTo>
                <a:close/>
                <a:moveTo>
                  <a:pt x="894" y="223"/>
                </a:moveTo>
                <a:cubicBezTo>
                  <a:pt x="977" y="223"/>
                  <a:pt x="977" y="223"/>
                  <a:pt x="977" y="223"/>
                </a:cubicBezTo>
                <a:cubicBezTo>
                  <a:pt x="977" y="329"/>
                  <a:pt x="977" y="329"/>
                  <a:pt x="977" y="329"/>
                </a:cubicBezTo>
                <a:cubicBezTo>
                  <a:pt x="894" y="329"/>
                  <a:pt x="894" y="329"/>
                  <a:pt x="894" y="329"/>
                </a:cubicBezTo>
                <a:lnTo>
                  <a:pt x="894" y="223"/>
                </a:lnTo>
                <a:close/>
                <a:moveTo>
                  <a:pt x="765" y="223"/>
                </a:moveTo>
                <a:cubicBezTo>
                  <a:pt x="849" y="223"/>
                  <a:pt x="849" y="223"/>
                  <a:pt x="849" y="223"/>
                </a:cubicBezTo>
                <a:cubicBezTo>
                  <a:pt x="849" y="329"/>
                  <a:pt x="849" y="329"/>
                  <a:pt x="849" y="329"/>
                </a:cubicBezTo>
                <a:cubicBezTo>
                  <a:pt x="765" y="329"/>
                  <a:pt x="765" y="329"/>
                  <a:pt x="765" y="329"/>
                </a:cubicBezTo>
                <a:lnTo>
                  <a:pt x="765" y="223"/>
                </a:lnTo>
                <a:close/>
                <a:moveTo>
                  <a:pt x="1022" y="375"/>
                </a:moveTo>
                <a:cubicBezTo>
                  <a:pt x="1106" y="375"/>
                  <a:pt x="1106" y="375"/>
                  <a:pt x="1106" y="375"/>
                </a:cubicBezTo>
                <a:cubicBezTo>
                  <a:pt x="1106" y="480"/>
                  <a:pt x="1106" y="480"/>
                  <a:pt x="1106" y="480"/>
                </a:cubicBezTo>
                <a:cubicBezTo>
                  <a:pt x="1022" y="480"/>
                  <a:pt x="1022" y="480"/>
                  <a:pt x="1022" y="480"/>
                </a:cubicBezTo>
                <a:lnTo>
                  <a:pt x="1022" y="375"/>
                </a:lnTo>
                <a:close/>
                <a:moveTo>
                  <a:pt x="894" y="375"/>
                </a:moveTo>
                <a:cubicBezTo>
                  <a:pt x="977" y="375"/>
                  <a:pt x="977" y="375"/>
                  <a:pt x="977" y="375"/>
                </a:cubicBezTo>
                <a:cubicBezTo>
                  <a:pt x="977" y="480"/>
                  <a:pt x="977" y="480"/>
                  <a:pt x="977" y="480"/>
                </a:cubicBezTo>
                <a:cubicBezTo>
                  <a:pt x="894" y="480"/>
                  <a:pt x="894" y="480"/>
                  <a:pt x="894" y="480"/>
                </a:cubicBezTo>
                <a:lnTo>
                  <a:pt x="894" y="375"/>
                </a:lnTo>
                <a:close/>
                <a:moveTo>
                  <a:pt x="765" y="375"/>
                </a:moveTo>
                <a:cubicBezTo>
                  <a:pt x="849" y="375"/>
                  <a:pt x="849" y="375"/>
                  <a:pt x="849" y="375"/>
                </a:cubicBezTo>
                <a:cubicBezTo>
                  <a:pt x="849" y="480"/>
                  <a:pt x="849" y="480"/>
                  <a:pt x="849" y="480"/>
                </a:cubicBezTo>
                <a:cubicBezTo>
                  <a:pt x="765" y="480"/>
                  <a:pt x="765" y="480"/>
                  <a:pt x="765" y="480"/>
                </a:cubicBezTo>
                <a:lnTo>
                  <a:pt x="765" y="375"/>
                </a:lnTo>
                <a:close/>
                <a:moveTo>
                  <a:pt x="1022" y="526"/>
                </a:moveTo>
                <a:cubicBezTo>
                  <a:pt x="1106" y="526"/>
                  <a:pt x="1106" y="526"/>
                  <a:pt x="1106" y="526"/>
                </a:cubicBezTo>
                <a:cubicBezTo>
                  <a:pt x="1106" y="632"/>
                  <a:pt x="1106" y="632"/>
                  <a:pt x="1106" y="632"/>
                </a:cubicBezTo>
                <a:cubicBezTo>
                  <a:pt x="1022" y="632"/>
                  <a:pt x="1022" y="632"/>
                  <a:pt x="1022" y="632"/>
                </a:cubicBezTo>
                <a:lnTo>
                  <a:pt x="1022" y="526"/>
                </a:lnTo>
                <a:close/>
                <a:moveTo>
                  <a:pt x="894" y="526"/>
                </a:moveTo>
                <a:cubicBezTo>
                  <a:pt x="977" y="526"/>
                  <a:pt x="977" y="526"/>
                  <a:pt x="977" y="526"/>
                </a:cubicBezTo>
                <a:cubicBezTo>
                  <a:pt x="977" y="632"/>
                  <a:pt x="977" y="632"/>
                  <a:pt x="977" y="632"/>
                </a:cubicBezTo>
                <a:cubicBezTo>
                  <a:pt x="894" y="632"/>
                  <a:pt x="894" y="632"/>
                  <a:pt x="894" y="632"/>
                </a:cubicBezTo>
                <a:lnTo>
                  <a:pt x="894" y="526"/>
                </a:lnTo>
                <a:close/>
                <a:moveTo>
                  <a:pt x="765" y="526"/>
                </a:moveTo>
                <a:cubicBezTo>
                  <a:pt x="849" y="526"/>
                  <a:pt x="849" y="526"/>
                  <a:pt x="849" y="526"/>
                </a:cubicBezTo>
                <a:cubicBezTo>
                  <a:pt x="849" y="632"/>
                  <a:pt x="849" y="632"/>
                  <a:pt x="849" y="632"/>
                </a:cubicBezTo>
                <a:cubicBezTo>
                  <a:pt x="765" y="632"/>
                  <a:pt x="765" y="632"/>
                  <a:pt x="765" y="632"/>
                </a:cubicBezTo>
                <a:lnTo>
                  <a:pt x="765" y="526"/>
                </a:lnTo>
                <a:close/>
                <a:moveTo>
                  <a:pt x="236" y="232"/>
                </a:moveTo>
                <a:cubicBezTo>
                  <a:pt x="135" y="232"/>
                  <a:pt x="52" y="314"/>
                  <a:pt x="52" y="416"/>
                </a:cubicBezTo>
                <a:cubicBezTo>
                  <a:pt x="52" y="517"/>
                  <a:pt x="135" y="600"/>
                  <a:pt x="236" y="600"/>
                </a:cubicBezTo>
                <a:cubicBezTo>
                  <a:pt x="338" y="600"/>
                  <a:pt x="420" y="517"/>
                  <a:pt x="420" y="416"/>
                </a:cubicBezTo>
                <a:cubicBezTo>
                  <a:pt x="420" y="314"/>
                  <a:pt x="338" y="232"/>
                  <a:pt x="236" y="232"/>
                </a:cubicBezTo>
                <a:close/>
                <a:moveTo>
                  <a:pt x="320" y="423"/>
                </a:moveTo>
                <a:cubicBezTo>
                  <a:pt x="320" y="453"/>
                  <a:pt x="320" y="453"/>
                  <a:pt x="320" y="453"/>
                </a:cubicBezTo>
                <a:cubicBezTo>
                  <a:pt x="256" y="453"/>
                  <a:pt x="256" y="453"/>
                  <a:pt x="256" y="453"/>
                </a:cubicBezTo>
                <a:cubicBezTo>
                  <a:pt x="256" y="477"/>
                  <a:pt x="256" y="477"/>
                  <a:pt x="256" y="477"/>
                </a:cubicBezTo>
                <a:cubicBezTo>
                  <a:pt x="320" y="477"/>
                  <a:pt x="320" y="477"/>
                  <a:pt x="320" y="477"/>
                </a:cubicBezTo>
                <a:cubicBezTo>
                  <a:pt x="320" y="506"/>
                  <a:pt x="320" y="506"/>
                  <a:pt x="320" y="506"/>
                </a:cubicBezTo>
                <a:cubicBezTo>
                  <a:pt x="256" y="506"/>
                  <a:pt x="256" y="506"/>
                  <a:pt x="256" y="506"/>
                </a:cubicBezTo>
                <a:cubicBezTo>
                  <a:pt x="256" y="540"/>
                  <a:pt x="256" y="540"/>
                  <a:pt x="256" y="540"/>
                </a:cubicBezTo>
                <a:cubicBezTo>
                  <a:pt x="217" y="540"/>
                  <a:pt x="217" y="540"/>
                  <a:pt x="217" y="540"/>
                </a:cubicBezTo>
                <a:cubicBezTo>
                  <a:pt x="217" y="506"/>
                  <a:pt x="217" y="506"/>
                  <a:pt x="217" y="506"/>
                </a:cubicBezTo>
                <a:cubicBezTo>
                  <a:pt x="153" y="506"/>
                  <a:pt x="153" y="506"/>
                  <a:pt x="153" y="506"/>
                </a:cubicBezTo>
                <a:cubicBezTo>
                  <a:pt x="153" y="477"/>
                  <a:pt x="153" y="477"/>
                  <a:pt x="153" y="477"/>
                </a:cubicBezTo>
                <a:cubicBezTo>
                  <a:pt x="217" y="477"/>
                  <a:pt x="217" y="477"/>
                  <a:pt x="217" y="477"/>
                </a:cubicBezTo>
                <a:cubicBezTo>
                  <a:pt x="217" y="453"/>
                  <a:pt x="217" y="453"/>
                  <a:pt x="217" y="453"/>
                </a:cubicBezTo>
                <a:cubicBezTo>
                  <a:pt x="153" y="453"/>
                  <a:pt x="153" y="453"/>
                  <a:pt x="153" y="453"/>
                </a:cubicBezTo>
                <a:cubicBezTo>
                  <a:pt x="153" y="423"/>
                  <a:pt x="153" y="423"/>
                  <a:pt x="153" y="423"/>
                </a:cubicBezTo>
                <a:cubicBezTo>
                  <a:pt x="206" y="423"/>
                  <a:pt x="206" y="423"/>
                  <a:pt x="206" y="423"/>
                </a:cubicBezTo>
                <a:cubicBezTo>
                  <a:pt x="130" y="308"/>
                  <a:pt x="130" y="308"/>
                  <a:pt x="130" y="308"/>
                </a:cubicBezTo>
                <a:cubicBezTo>
                  <a:pt x="175" y="308"/>
                  <a:pt x="175" y="308"/>
                  <a:pt x="175" y="308"/>
                </a:cubicBezTo>
                <a:cubicBezTo>
                  <a:pt x="236" y="405"/>
                  <a:pt x="236" y="405"/>
                  <a:pt x="236" y="405"/>
                </a:cubicBezTo>
                <a:cubicBezTo>
                  <a:pt x="296" y="308"/>
                  <a:pt x="296" y="308"/>
                  <a:pt x="296" y="308"/>
                </a:cubicBezTo>
                <a:cubicBezTo>
                  <a:pt x="344" y="308"/>
                  <a:pt x="344" y="308"/>
                  <a:pt x="344" y="308"/>
                </a:cubicBezTo>
                <a:cubicBezTo>
                  <a:pt x="268" y="423"/>
                  <a:pt x="268" y="423"/>
                  <a:pt x="268" y="423"/>
                </a:cubicBezTo>
                <a:lnTo>
                  <a:pt x="320" y="423"/>
                </a:lnTo>
                <a:close/>
                <a:moveTo>
                  <a:pt x="599" y="330"/>
                </a:moveTo>
                <a:cubicBezTo>
                  <a:pt x="540" y="330"/>
                  <a:pt x="540" y="330"/>
                  <a:pt x="540" y="330"/>
                </a:cubicBezTo>
                <a:cubicBezTo>
                  <a:pt x="605" y="396"/>
                  <a:pt x="605" y="396"/>
                  <a:pt x="605" y="396"/>
                </a:cubicBezTo>
                <a:cubicBezTo>
                  <a:pt x="471" y="396"/>
                  <a:pt x="471" y="396"/>
                  <a:pt x="471" y="396"/>
                </a:cubicBezTo>
                <a:cubicBezTo>
                  <a:pt x="461" y="275"/>
                  <a:pt x="360" y="180"/>
                  <a:pt x="236" y="180"/>
                </a:cubicBezTo>
                <a:cubicBezTo>
                  <a:pt x="106" y="180"/>
                  <a:pt x="0" y="285"/>
                  <a:pt x="0" y="416"/>
                </a:cubicBezTo>
                <a:cubicBezTo>
                  <a:pt x="0" y="546"/>
                  <a:pt x="106" y="652"/>
                  <a:pt x="236" y="652"/>
                </a:cubicBezTo>
                <a:cubicBezTo>
                  <a:pt x="360" y="652"/>
                  <a:pt x="461" y="557"/>
                  <a:pt x="471" y="436"/>
                </a:cubicBezTo>
                <a:cubicBezTo>
                  <a:pt x="605" y="436"/>
                  <a:pt x="605" y="436"/>
                  <a:pt x="605" y="436"/>
                </a:cubicBezTo>
                <a:cubicBezTo>
                  <a:pt x="540" y="501"/>
                  <a:pt x="540" y="501"/>
                  <a:pt x="540" y="501"/>
                </a:cubicBezTo>
                <a:cubicBezTo>
                  <a:pt x="599" y="501"/>
                  <a:pt x="599" y="501"/>
                  <a:pt x="599" y="501"/>
                </a:cubicBezTo>
                <a:cubicBezTo>
                  <a:pt x="684" y="416"/>
                  <a:pt x="684" y="416"/>
                  <a:pt x="684" y="416"/>
                </a:cubicBezTo>
                <a:lnTo>
                  <a:pt x="599" y="330"/>
                </a:lnTo>
                <a:close/>
                <a:moveTo>
                  <a:pt x="236" y="617"/>
                </a:moveTo>
                <a:cubicBezTo>
                  <a:pt x="126" y="617"/>
                  <a:pt x="35" y="526"/>
                  <a:pt x="35" y="416"/>
                </a:cubicBezTo>
                <a:cubicBezTo>
                  <a:pt x="35" y="305"/>
                  <a:pt x="126" y="215"/>
                  <a:pt x="236" y="215"/>
                </a:cubicBezTo>
                <a:cubicBezTo>
                  <a:pt x="347" y="215"/>
                  <a:pt x="437" y="305"/>
                  <a:pt x="437" y="416"/>
                </a:cubicBezTo>
                <a:cubicBezTo>
                  <a:pt x="437" y="526"/>
                  <a:pt x="347" y="617"/>
                  <a:pt x="236" y="617"/>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9" name="Freeform 66"/>
          <p:cNvSpPr>
            <a:spLocks noEditPoints="1"/>
          </p:cNvSpPr>
          <p:nvPr/>
        </p:nvSpPr>
        <p:spPr bwMode="auto">
          <a:xfrm>
            <a:off x="2501138" y="2448363"/>
            <a:ext cx="539750" cy="395288"/>
          </a:xfrm>
          <a:custGeom>
            <a:avLst/>
            <a:gdLst>
              <a:gd name="T0" fmla="*/ 0 w 1133"/>
              <a:gd name="T1" fmla="*/ 832 h 832"/>
              <a:gd name="T2" fmla="*/ 145 w 1133"/>
              <a:gd name="T3" fmla="*/ 693 h 832"/>
              <a:gd name="T4" fmla="*/ 326 w 1133"/>
              <a:gd name="T5" fmla="*/ 832 h 832"/>
              <a:gd name="T6" fmla="*/ 472 w 1133"/>
              <a:gd name="T7" fmla="*/ 0 h 832"/>
              <a:gd name="T8" fmla="*/ 149 w 1133"/>
              <a:gd name="T9" fmla="*/ 178 h 832"/>
              <a:gd name="T10" fmla="*/ 66 w 1133"/>
              <a:gd name="T11" fmla="*/ 73 h 832"/>
              <a:gd name="T12" fmla="*/ 149 w 1133"/>
              <a:gd name="T13" fmla="*/ 178 h 832"/>
              <a:gd name="T14" fmla="*/ 194 w 1133"/>
              <a:gd name="T15" fmla="*/ 178 h 832"/>
              <a:gd name="T16" fmla="*/ 277 w 1133"/>
              <a:gd name="T17" fmla="*/ 73 h 832"/>
              <a:gd name="T18" fmla="*/ 406 w 1133"/>
              <a:gd name="T19" fmla="*/ 178 h 832"/>
              <a:gd name="T20" fmla="*/ 323 w 1133"/>
              <a:gd name="T21" fmla="*/ 73 h 832"/>
              <a:gd name="T22" fmla="*/ 406 w 1133"/>
              <a:gd name="T23" fmla="*/ 178 h 832"/>
              <a:gd name="T24" fmla="*/ 66 w 1133"/>
              <a:gd name="T25" fmla="*/ 330 h 832"/>
              <a:gd name="T26" fmla="*/ 149 w 1133"/>
              <a:gd name="T27" fmla="*/ 224 h 832"/>
              <a:gd name="T28" fmla="*/ 277 w 1133"/>
              <a:gd name="T29" fmla="*/ 330 h 832"/>
              <a:gd name="T30" fmla="*/ 194 w 1133"/>
              <a:gd name="T31" fmla="*/ 224 h 832"/>
              <a:gd name="T32" fmla="*/ 277 w 1133"/>
              <a:gd name="T33" fmla="*/ 330 h 832"/>
              <a:gd name="T34" fmla="*/ 323 w 1133"/>
              <a:gd name="T35" fmla="*/ 330 h 832"/>
              <a:gd name="T36" fmla="*/ 406 w 1133"/>
              <a:gd name="T37" fmla="*/ 224 h 832"/>
              <a:gd name="T38" fmla="*/ 149 w 1133"/>
              <a:gd name="T39" fmla="*/ 481 h 832"/>
              <a:gd name="T40" fmla="*/ 66 w 1133"/>
              <a:gd name="T41" fmla="*/ 375 h 832"/>
              <a:gd name="T42" fmla="*/ 149 w 1133"/>
              <a:gd name="T43" fmla="*/ 481 h 832"/>
              <a:gd name="T44" fmla="*/ 194 w 1133"/>
              <a:gd name="T45" fmla="*/ 481 h 832"/>
              <a:gd name="T46" fmla="*/ 277 w 1133"/>
              <a:gd name="T47" fmla="*/ 375 h 832"/>
              <a:gd name="T48" fmla="*/ 406 w 1133"/>
              <a:gd name="T49" fmla="*/ 481 h 832"/>
              <a:gd name="T50" fmla="*/ 323 w 1133"/>
              <a:gd name="T51" fmla="*/ 375 h 832"/>
              <a:gd name="T52" fmla="*/ 406 w 1133"/>
              <a:gd name="T53" fmla="*/ 481 h 832"/>
              <a:gd name="T54" fmla="*/ 66 w 1133"/>
              <a:gd name="T55" fmla="*/ 632 h 832"/>
              <a:gd name="T56" fmla="*/ 149 w 1133"/>
              <a:gd name="T57" fmla="*/ 526 h 832"/>
              <a:gd name="T58" fmla="*/ 277 w 1133"/>
              <a:gd name="T59" fmla="*/ 632 h 832"/>
              <a:gd name="T60" fmla="*/ 194 w 1133"/>
              <a:gd name="T61" fmla="*/ 526 h 832"/>
              <a:gd name="T62" fmla="*/ 277 w 1133"/>
              <a:gd name="T63" fmla="*/ 632 h 832"/>
              <a:gd name="T64" fmla="*/ 323 w 1133"/>
              <a:gd name="T65" fmla="*/ 632 h 832"/>
              <a:gd name="T66" fmla="*/ 406 w 1133"/>
              <a:gd name="T67" fmla="*/ 526 h 832"/>
              <a:gd name="T68" fmla="*/ 1093 w 1133"/>
              <a:gd name="T69" fmla="*/ 665 h 832"/>
              <a:gd name="T70" fmla="*/ 1012 w 1133"/>
              <a:gd name="T71" fmla="*/ 623 h 832"/>
              <a:gd name="T72" fmla="*/ 1093 w 1133"/>
              <a:gd name="T73" fmla="*/ 665 h 832"/>
              <a:gd name="T74" fmla="*/ 851 w 1133"/>
              <a:gd name="T75" fmla="*/ 665 h 832"/>
              <a:gd name="T76" fmla="*/ 932 w 1133"/>
              <a:gd name="T77" fmla="*/ 623 h 832"/>
              <a:gd name="T78" fmla="*/ 770 w 1133"/>
              <a:gd name="T79" fmla="*/ 665 h 832"/>
              <a:gd name="T80" fmla="*/ 689 w 1133"/>
              <a:gd name="T81" fmla="*/ 623 h 832"/>
              <a:gd name="T82" fmla="*/ 770 w 1133"/>
              <a:gd name="T83" fmla="*/ 665 h 832"/>
              <a:gd name="T84" fmla="*/ 972 w 1133"/>
              <a:gd name="T85" fmla="*/ 455 h 832"/>
              <a:gd name="T86" fmla="*/ 810 w 1133"/>
              <a:gd name="T87" fmla="*/ 455 h 832"/>
              <a:gd name="T88" fmla="*/ 649 w 1133"/>
              <a:gd name="T89" fmla="*/ 455 h 832"/>
              <a:gd name="T90" fmla="*/ 559 w 1133"/>
              <a:gd name="T91" fmla="*/ 832 h 832"/>
              <a:gd name="T92" fmla="*/ 1133 w 1133"/>
              <a:gd name="T93" fmla="*/ 455 h 832"/>
              <a:gd name="T94" fmla="*/ 972 w 1133"/>
              <a:gd name="T95" fmla="*/ 125 h 832"/>
              <a:gd name="T96" fmla="*/ 782 w 1133"/>
              <a:gd name="T97" fmla="*/ 221 h 832"/>
              <a:gd name="T98" fmla="*/ 665 w 1133"/>
              <a:gd name="T99" fmla="*/ 310 h 832"/>
              <a:gd name="T100" fmla="*/ 604 w 1133"/>
              <a:gd name="T101" fmla="*/ 394 h 832"/>
              <a:gd name="T102" fmla="*/ 604 w 1133"/>
              <a:gd name="T103" fmla="*/ 265 h 832"/>
              <a:gd name="T104" fmla="*/ 594 w 1133"/>
              <a:gd name="T105" fmla="*/ 219 h 832"/>
              <a:gd name="T106" fmla="*/ 734 w 1133"/>
              <a:gd name="T107" fmla="*/ 138 h 832"/>
              <a:gd name="T108" fmla="*/ 853 w 1133"/>
              <a:gd name="T109" fmla="*/ 5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33" h="832">
                <a:moveTo>
                  <a:pt x="0" y="0"/>
                </a:moveTo>
                <a:cubicBezTo>
                  <a:pt x="0" y="832"/>
                  <a:pt x="0" y="832"/>
                  <a:pt x="0" y="832"/>
                </a:cubicBezTo>
                <a:cubicBezTo>
                  <a:pt x="145" y="832"/>
                  <a:pt x="145" y="832"/>
                  <a:pt x="145" y="832"/>
                </a:cubicBezTo>
                <a:cubicBezTo>
                  <a:pt x="145" y="693"/>
                  <a:pt x="145" y="693"/>
                  <a:pt x="145" y="693"/>
                </a:cubicBezTo>
                <a:cubicBezTo>
                  <a:pt x="326" y="693"/>
                  <a:pt x="326" y="693"/>
                  <a:pt x="326" y="693"/>
                </a:cubicBezTo>
                <a:cubicBezTo>
                  <a:pt x="326" y="832"/>
                  <a:pt x="326" y="832"/>
                  <a:pt x="326" y="832"/>
                </a:cubicBezTo>
                <a:cubicBezTo>
                  <a:pt x="472" y="832"/>
                  <a:pt x="472" y="832"/>
                  <a:pt x="472" y="832"/>
                </a:cubicBezTo>
                <a:cubicBezTo>
                  <a:pt x="472" y="0"/>
                  <a:pt x="472" y="0"/>
                  <a:pt x="472" y="0"/>
                </a:cubicBezTo>
                <a:lnTo>
                  <a:pt x="0" y="0"/>
                </a:lnTo>
                <a:close/>
                <a:moveTo>
                  <a:pt x="149" y="178"/>
                </a:moveTo>
                <a:cubicBezTo>
                  <a:pt x="66" y="178"/>
                  <a:pt x="66" y="178"/>
                  <a:pt x="66" y="178"/>
                </a:cubicBezTo>
                <a:cubicBezTo>
                  <a:pt x="66" y="73"/>
                  <a:pt x="66" y="73"/>
                  <a:pt x="66" y="73"/>
                </a:cubicBezTo>
                <a:cubicBezTo>
                  <a:pt x="149" y="73"/>
                  <a:pt x="149" y="73"/>
                  <a:pt x="149" y="73"/>
                </a:cubicBezTo>
                <a:lnTo>
                  <a:pt x="149" y="178"/>
                </a:lnTo>
                <a:close/>
                <a:moveTo>
                  <a:pt x="277" y="178"/>
                </a:moveTo>
                <a:cubicBezTo>
                  <a:pt x="194" y="178"/>
                  <a:pt x="194" y="178"/>
                  <a:pt x="194" y="178"/>
                </a:cubicBezTo>
                <a:cubicBezTo>
                  <a:pt x="194" y="73"/>
                  <a:pt x="194" y="73"/>
                  <a:pt x="194" y="73"/>
                </a:cubicBezTo>
                <a:cubicBezTo>
                  <a:pt x="277" y="73"/>
                  <a:pt x="277" y="73"/>
                  <a:pt x="277" y="73"/>
                </a:cubicBezTo>
                <a:lnTo>
                  <a:pt x="277" y="178"/>
                </a:lnTo>
                <a:close/>
                <a:moveTo>
                  <a:pt x="406" y="178"/>
                </a:moveTo>
                <a:cubicBezTo>
                  <a:pt x="323" y="178"/>
                  <a:pt x="323" y="178"/>
                  <a:pt x="323" y="178"/>
                </a:cubicBezTo>
                <a:cubicBezTo>
                  <a:pt x="323" y="73"/>
                  <a:pt x="323" y="73"/>
                  <a:pt x="323" y="73"/>
                </a:cubicBezTo>
                <a:cubicBezTo>
                  <a:pt x="406" y="73"/>
                  <a:pt x="406" y="73"/>
                  <a:pt x="406" y="73"/>
                </a:cubicBezTo>
                <a:lnTo>
                  <a:pt x="406" y="178"/>
                </a:lnTo>
                <a:close/>
                <a:moveTo>
                  <a:pt x="149" y="330"/>
                </a:moveTo>
                <a:cubicBezTo>
                  <a:pt x="66" y="330"/>
                  <a:pt x="66" y="330"/>
                  <a:pt x="66" y="330"/>
                </a:cubicBezTo>
                <a:cubicBezTo>
                  <a:pt x="66" y="224"/>
                  <a:pt x="66" y="224"/>
                  <a:pt x="66" y="224"/>
                </a:cubicBezTo>
                <a:cubicBezTo>
                  <a:pt x="149" y="224"/>
                  <a:pt x="149" y="224"/>
                  <a:pt x="149" y="224"/>
                </a:cubicBezTo>
                <a:lnTo>
                  <a:pt x="149" y="330"/>
                </a:lnTo>
                <a:close/>
                <a:moveTo>
                  <a:pt x="277" y="330"/>
                </a:moveTo>
                <a:cubicBezTo>
                  <a:pt x="194" y="330"/>
                  <a:pt x="194" y="330"/>
                  <a:pt x="194" y="330"/>
                </a:cubicBezTo>
                <a:cubicBezTo>
                  <a:pt x="194" y="224"/>
                  <a:pt x="194" y="224"/>
                  <a:pt x="194" y="224"/>
                </a:cubicBezTo>
                <a:cubicBezTo>
                  <a:pt x="277" y="224"/>
                  <a:pt x="277" y="224"/>
                  <a:pt x="277" y="224"/>
                </a:cubicBezTo>
                <a:lnTo>
                  <a:pt x="277" y="330"/>
                </a:lnTo>
                <a:close/>
                <a:moveTo>
                  <a:pt x="406" y="330"/>
                </a:moveTo>
                <a:cubicBezTo>
                  <a:pt x="323" y="330"/>
                  <a:pt x="323" y="330"/>
                  <a:pt x="323" y="330"/>
                </a:cubicBezTo>
                <a:cubicBezTo>
                  <a:pt x="323" y="224"/>
                  <a:pt x="323" y="224"/>
                  <a:pt x="323" y="224"/>
                </a:cubicBezTo>
                <a:cubicBezTo>
                  <a:pt x="406" y="224"/>
                  <a:pt x="406" y="224"/>
                  <a:pt x="406" y="224"/>
                </a:cubicBezTo>
                <a:lnTo>
                  <a:pt x="406" y="330"/>
                </a:lnTo>
                <a:close/>
                <a:moveTo>
                  <a:pt x="149" y="481"/>
                </a:moveTo>
                <a:cubicBezTo>
                  <a:pt x="66" y="481"/>
                  <a:pt x="66" y="481"/>
                  <a:pt x="66" y="481"/>
                </a:cubicBezTo>
                <a:cubicBezTo>
                  <a:pt x="66" y="375"/>
                  <a:pt x="66" y="375"/>
                  <a:pt x="66" y="375"/>
                </a:cubicBezTo>
                <a:cubicBezTo>
                  <a:pt x="149" y="375"/>
                  <a:pt x="149" y="375"/>
                  <a:pt x="149" y="375"/>
                </a:cubicBezTo>
                <a:lnTo>
                  <a:pt x="149" y="481"/>
                </a:lnTo>
                <a:close/>
                <a:moveTo>
                  <a:pt x="277" y="481"/>
                </a:moveTo>
                <a:cubicBezTo>
                  <a:pt x="194" y="481"/>
                  <a:pt x="194" y="481"/>
                  <a:pt x="194" y="481"/>
                </a:cubicBezTo>
                <a:cubicBezTo>
                  <a:pt x="194" y="375"/>
                  <a:pt x="194" y="375"/>
                  <a:pt x="194" y="375"/>
                </a:cubicBezTo>
                <a:cubicBezTo>
                  <a:pt x="277" y="375"/>
                  <a:pt x="277" y="375"/>
                  <a:pt x="277" y="375"/>
                </a:cubicBezTo>
                <a:lnTo>
                  <a:pt x="277" y="481"/>
                </a:lnTo>
                <a:close/>
                <a:moveTo>
                  <a:pt x="406" y="481"/>
                </a:moveTo>
                <a:cubicBezTo>
                  <a:pt x="323" y="481"/>
                  <a:pt x="323" y="481"/>
                  <a:pt x="323" y="481"/>
                </a:cubicBezTo>
                <a:cubicBezTo>
                  <a:pt x="323" y="375"/>
                  <a:pt x="323" y="375"/>
                  <a:pt x="323" y="375"/>
                </a:cubicBezTo>
                <a:cubicBezTo>
                  <a:pt x="406" y="375"/>
                  <a:pt x="406" y="375"/>
                  <a:pt x="406" y="375"/>
                </a:cubicBezTo>
                <a:lnTo>
                  <a:pt x="406" y="481"/>
                </a:lnTo>
                <a:close/>
                <a:moveTo>
                  <a:pt x="149" y="632"/>
                </a:moveTo>
                <a:cubicBezTo>
                  <a:pt x="66" y="632"/>
                  <a:pt x="66" y="632"/>
                  <a:pt x="66" y="632"/>
                </a:cubicBezTo>
                <a:cubicBezTo>
                  <a:pt x="66" y="526"/>
                  <a:pt x="66" y="526"/>
                  <a:pt x="66" y="526"/>
                </a:cubicBezTo>
                <a:cubicBezTo>
                  <a:pt x="149" y="526"/>
                  <a:pt x="149" y="526"/>
                  <a:pt x="149" y="526"/>
                </a:cubicBezTo>
                <a:lnTo>
                  <a:pt x="149" y="632"/>
                </a:lnTo>
                <a:close/>
                <a:moveTo>
                  <a:pt x="277" y="632"/>
                </a:moveTo>
                <a:cubicBezTo>
                  <a:pt x="194" y="632"/>
                  <a:pt x="194" y="632"/>
                  <a:pt x="194" y="632"/>
                </a:cubicBezTo>
                <a:cubicBezTo>
                  <a:pt x="194" y="526"/>
                  <a:pt x="194" y="526"/>
                  <a:pt x="194" y="526"/>
                </a:cubicBezTo>
                <a:cubicBezTo>
                  <a:pt x="277" y="526"/>
                  <a:pt x="277" y="526"/>
                  <a:pt x="277" y="526"/>
                </a:cubicBezTo>
                <a:lnTo>
                  <a:pt x="277" y="632"/>
                </a:lnTo>
                <a:close/>
                <a:moveTo>
                  <a:pt x="406" y="632"/>
                </a:moveTo>
                <a:cubicBezTo>
                  <a:pt x="323" y="632"/>
                  <a:pt x="323" y="632"/>
                  <a:pt x="323" y="632"/>
                </a:cubicBezTo>
                <a:cubicBezTo>
                  <a:pt x="323" y="526"/>
                  <a:pt x="323" y="526"/>
                  <a:pt x="323" y="526"/>
                </a:cubicBezTo>
                <a:cubicBezTo>
                  <a:pt x="406" y="526"/>
                  <a:pt x="406" y="526"/>
                  <a:pt x="406" y="526"/>
                </a:cubicBezTo>
                <a:lnTo>
                  <a:pt x="406" y="632"/>
                </a:lnTo>
                <a:close/>
                <a:moveTo>
                  <a:pt x="1093" y="665"/>
                </a:moveTo>
                <a:cubicBezTo>
                  <a:pt x="1012" y="665"/>
                  <a:pt x="1012" y="665"/>
                  <a:pt x="1012" y="665"/>
                </a:cubicBezTo>
                <a:cubicBezTo>
                  <a:pt x="1012" y="623"/>
                  <a:pt x="1012" y="623"/>
                  <a:pt x="1012" y="623"/>
                </a:cubicBezTo>
                <a:cubicBezTo>
                  <a:pt x="1093" y="623"/>
                  <a:pt x="1093" y="623"/>
                  <a:pt x="1093" y="623"/>
                </a:cubicBezTo>
                <a:lnTo>
                  <a:pt x="1093" y="665"/>
                </a:lnTo>
                <a:close/>
                <a:moveTo>
                  <a:pt x="932" y="665"/>
                </a:moveTo>
                <a:cubicBezTo>
                  <a:pt x="851" y="665"/>
                  <a:pt x="851" y="665"/>
                  <a:pt x="851" y="665"/>
                </a:cubicBezTo>
                <a:cubicBezTo>
                  <a:pt x="851" y="623"/>
                  <a:pt x="851" y="623"/>
                  <a:pt x="851" y="623"/>
                </a:cubicBezTo>
                <a:cubicBezTo>
                  <a:pt x="932" y="623"/>
                  <a:pt x="932" y="623"/>
                  <a:pt x="932" y="623"/>
                </a:cubicBezTo>
                <a:lnTo>
                  <a:pt x="932" y="665"/>
                </a:lnTo>
                <a:close/>
                <a:moveTo>
                  <a:pt x="770" y="665"/>
                </a:moveTo>
                <a:cubicBezTo>
                  <a:pt x="689" y="665"/>
                  <a:pt x="689" y="665"/>
                  <a:pt x="689" y="665"/>
                </a:cubicBezTo>
                <a:cubicBezTo>
                  <a:pt x="689" y="623"/>
                  <a:pt x="689" y="623"/>
                  <a:pt x="689" y="623"/>
                </a:cubicBezTo>
                <a:cubicBezTo>
                  <a:pt x="770" y="623"/>
                  <a:pt x="770" y="623"/>
                  <a:pt x="770" y="623"/>
                </a:cubicBezTo>
                <a:lnTo>
                  <a:pt x="770" y="665"/>
                </a:lnTo>
                <a:close/>
                <a:moveTo>
                  <a:pt x="972" y="565"/>
                </a:moveTo>
                <a:cubicBezTo>
                  <a:pt x="972" y="455"/>
                  <a:pt x="972" y="455"/>
                  <a:pt x="972" y="455"/>
                </a:cubicBezTo>
                <a:cubicBezTo>
                  <a:pt x="810" y="565"/>
                  <a:pt x="810" y="565"/>
                  <a:pt x="810" y="565"/>
                </a:cubicBezTo>
                <a:cubicBezTo>
                  <a:pt x="810" y="455"/>
                  <a:pt x="810" y="455"/>
                  <a:pt x="810" y="455"/>
                </a:cubicBezTo>
                <a:cubicBezTo>
                  <a:pt x="649" y="565"/>
                  <a:pt x="649" y="565"/>
                  <a:pt x="649" y="565"/>
                </a:cubicBezTo>
                <a:cubicBezTo>
                  <a:pt x="649" y="455"/>
                  <a:pt x="649" y="455"/>
                  <a:pt x="649" y="455"/>
                </a:cubicBezTo>
                <a:cubicBezTo>
                  <a:pt x="559" y="455"/>
                  <a:pt x="559" y="455"/>
                  <a:pt x="559" y="455"/>
                </a:cubicBezTo>
                <a:cubicBezTo>
                  <a:pt x="559" y="832"/>
                  <a:pt x="559" y="832"/>
                  <a:pt x="559" y="832"/>
                </a:cubicBezTo>
                <a:cubicBezTo>
                  <a:pt x="1133" y="832"/>
                  <a:pt x="1133" y="832"/>
                  <a:pt x="1133" y="832"/>
                </a:cubicBezTo>
                <a:cubicBezTo>
                  <a:pt x="1133" y="455"/>
                  <a:pt x="1133" y="455"/>
                  <a:pt x="1133" y="455"/>
                </a:cubicBezTo>
                <a:lnTo>
                  <a:pt x="972" y="565"/>
                </a:lnTo>
                <a:close/>
                <a:moveTo>
                  <a:pt x="972" y="125"/>
                </a:moveTo>
                <a:cubicBezTo>
                  <a:pt x="972" y="191"/>
                  <a:pt x="919" y="245"/>
                  <a:pt x="853" y="245"/>
                </a:cubicBezTo>
                <a:cubicBezTo>
                  <a:pt x="826" y="245"/>
                  <a:pt x="802" y="236"/>
                  <a:pt x="782" y="221"/>
                </a:cubicBezTo>
                <a:cubicBezTo>
                  <a:pt x="781" y="272"/>
                  <a:pt x="739" y="313"/>
                  <a:pt x="688" y="313"/>
                </a:cubicBezTo>
                <a:cubicBezTo>
                  <a:pt x="680" y="313"/>
                  <a:pt x="673" y="312"/>
                  <a:pt x="665" y="310"/>
                </a:cubicBezTo>
                <a:cubicBezTo>
                  <a:pt x="667" y="316"/>
                  <a:pt x="668" y="323"/>
                  <a:pt x="668" y="329"/>
                </a:cubicBezTo>
                <a:cubicBezTo>
                  <a:pt x="668" y="365"/>
                  <a:pt x="639" y="394"/>
                  <a:pt x="604" y="394"/>
                </a:cubicBezTo>
                <a:cubicBezTo>
                  <a:pt x="568" y="394"/>
                  <a:pt x="539" y="365"/>
                  <a:pt x="539" y="329"/>
                </a:cubicBezTo>
                <a:cubicBezTo>
                  <a:pt x="539" y="294"/>
                  <a:pt x="568" y="265"/>
                  <a:pt x="604" y="265"/>
                </a:cubicBezTo>
                <a:cubicBezTo>
                  <a:pt x="605" y="265"/>
                  <a:pt x="605" y="265"/>
                  <a:pt x="606" y="265"/>
                </a:cubicBezTo>
                <a:cubicBezTo>
                  <a:pt x="598" y="251"/>
                  <a:pt x="594" y="236"/>
                  <a:pt x="594" y="219"/>
                </a:cubicBezTo>
                <a:cubicBezTo>
                  <a:pt x="594" y="167"/>
                  <a:pt x="636" y="125"/>
                  <a:pt x="688" y="125"/>
                </a:cubicBezTo>
                <a:cubicBezTo>
                  <a:pt x="705" y="125"/>
                  <a:pt x="720" y="130"/>
                  <a:pt x="734" y="138"/>
                </a:cubicBezTo>
                <a:cubicBezTo>
                  <a:pt x="734" y="134"/>
                  <a:pt x="733" y="129"/>
                  <a:pt x="733" y="125"/>
                </a:cubicBezTo>
                <a:cubicBezTo>
                  <a:pt x="733" y="59"/>
                  <a:pt x="786" y="5"/>
                  <a:pt x="853" y="5"/>
                </a:cubicBezTo>
                <a:cubicBezTo>
                  <a:pt x="919" y="5"/>
                  <a:pt x="972" y="59"/>
                  <a:pt x="972" y="125"/>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20" name="Freeform 67"/>
          <p:cNvSpPr>
            <a:spLocks noEditPoints="1"/>
          </p:cNvSpPr>
          <p:nvPr/>
        </p:nvSpPr>
        <p:spPr bwMode="auto">
          <a:xfrm>
            <a:off x="3888393" y="2370008"/>
            <a:ext cx="501650" cy="384175"/>
          </a:xfrm>
          <a:custGeom>
            <a:avLst/>
            <a:gdLst>
              <a:gd name="T0" fmla="*/ 0 w 1052"/>
              <a:gd name="T1" fmla="*/ 353 h 807"/>
              <a:gd name="T2" fmla="*/ 140 w 1052"/>
              <a:gd name="T3" fmla="*/ 353 h 807"/>
              <a:gd name="T4" fmla="*/ 70 w 1052"/>
              <a:gd name="T5" fmla="*/ 685 h 807"/>
              <a:gd name="T6" fmla="*/ 70 w 1052"/>
              <a:gd name="T7" fmla="*/ 710 h 807"/>
              <a:gd name="T8" fmla="*/ 70 w 1052"/>
              <a:gd name="T9" fmla="*/ 807 h 807"/>
              <a:gd name="T10" fmla="*/ 920 w 1052"/>
              <a:gd name="T11" fmla="*/ 771 h 807"/>
              <a:gd name="T12" fmla="*/ 140 w 1052"/>
              <a:gd name="T13" fmla="*/ 758 h 807"/>
              <a:gd name="T14" fmla="*/ 940 w 1052"/>
              <a:gd name="T15" fmla="*/ 432 h 807"/>
              <a:gd name="T16" fmla="*/ 851 w 1052"/>
              <a:gd name="T17" fmla="*/ 558 h 807"/>
              <a:gd name="T18" fmla="*/ 851 w 1052"/>
              <a:gd name="T19" fmla="*/ 403 h 807"/>
              <a:gd name="T20" fmla="*/ 163 w 1052"/>
              <a:gd name="T21" fmla="*/ 364 h 807"/>
              <a:gd name="T22" fmla="*/ 1035 w 1052"/>
              <a:gd name="T23" fmla="*/ 747 h 807"/>
              <a:gd name="T24" fmla="*/ 961 w 1052"/>
              <a:gd name="T25" fmla="*/ 364 h 807"/>
              <a:gd name="T26" fmla="*/ 999 w 1052"/>
              <a:gd name="T27" fmla="*/ 0 h 807"/>
              <a:gd name="T28" fmla="*/ 870 w 1052"/>
              <a:gd name="T29" fmla="*/ 498 h 807"/>
              <a:gd name="T30" fmla="*/ 1052 w 1052"/>
              <a:gd name="T31" fmla="*/ 17 h 807"/>
              <a:gd name="T32" fmla="*/ 806 w 1052"/>
              <a:gd name="T33" fmla="*/ 567 h 807"/>
              <a:gd name="T34" fmla="*/ 777 w 1052"/>
              <a:gd name="T35" fmla="*/ 486 h 807"/>
              <a:gd name="T36" fmla="*/ 806 w 1052"/>
              <a:gd name="T37" fmla="*/ 567 h 807"/>
              <a:gd name="T38" fmla="*/ 713 w 1052"/>
              <a:gd name="T39" fmla="*/ 567 h 807"/>
              <a:gd name="T40" fmla="*/ 742 w 1052"/>
              <a:gd name="T41" fmla="*/ 486 h 807"/>
              <a:gd name="T42" fmla="*/ 678 w 1052"/>
              <a:gd name="T43" fmla="*/ 567 h 807"/>
              <a:gd name="T44" fmla="*/ 648 w 1052"/>
              <a:gd name="T45" fmla="*/ 486 h 807"/>
              <a:gd name="T46" fmla="*/ 678 w 1052"/>
              <a:gd name="T47" fmla="*/ 567 h 807"/>
              <a:gd name="T48" fmla="*/ 584 w 1052"/>
              <a:gd name="T49" fmla="*/ 567 h 807"/>
              <a:gd name="T50" fmla="*/ 614 w 1052"/>
              <a:gd name="T51" fmla="*/ 486 h 807"/>
              <a:gd name="T52" fmla="*/ 550 w 1052"/>
              <a:gd name="T53" fmla="*/ 567 h 807"/>
              <a:gd name="T54" fmla="*/ 520 w 1052"/>
              <a:gd name="T55" fmla="*/ 486 h 807"/>
              <a:gd name="T56" fmla="*/ 550 w 1052"/>
              <a:gd name="T57" fmla="*/ 567 h 807"/>
              <a:gd name="T58" fmla="*/ 456 w 1052"/>
              <a:gd name="T59" fmla="*/ 567 h 807"/>
              <a:gd name="T60" fmla="*/ 485 w 1052"/>
              <a:gd name="T61" fmla="*/ 486 h 807"/>
              <a:gd name="T62" fmla="*/ 421 w 1052"/>
              <a:gd name="T63" fmla="*/ 567 h 807"/>
              <a:gd name="T64" fmla="*/ 391 w 1052"/>
              <a:gd name="T65" fmla="*/ 486 h 807"/>
              <a:gd name="T66" fmla="*/ 421 w 1052"/>
              <a:gd name="T67" fmla="*/ 567 h 807"/>
              <a:gd name="T68" fmla="*/ 273 w 1052"/>
              <a:gd name="T69" fmla="*/ 632 h 807"/>
              <a:gd name="T70" fmla="*/ 925 w 1052"/>
              <a:gd name="T71" fmla="*/ 607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52" h="807">
                <a:moveTo>
                  <a:pt x="0" y="709"/>
                </a:moveTo>
                <a:cubicBezTo>
                  <a:pt x="0" y="353"/>
                  <a:pt x="0" y="353"/>
                  <a:pt x="0" y="353"/>
                </a:cubicBezTo>
                <a:cubicBezTo>
                  <a:pt x="0" y="327"/>
                  <a:pt x="31" y="305"/>
                  <a:pt x="70" y="305"/>
                </a:cubicBezTo>
                <a:cubicBezTo>
                  <a:pt x="108" y="305"/>
                  <a:pt x="140" y="327"/>
                  <a:pt x="140" y="353"/>
                </a:cubicBezTo>
                <a:cubicBezTo>
                  <a:pt x="140" y="710"/>
                  <a:pt x="140" y="710"/>
                  <a:pt x="140" y="710"/>
                </a:cubicBezTo>
                <a:cubicBezTo>
                  <a:pt x="122" y="695"/>
                  <a:pt x="98" y="685"/>
                  <a:pt x="70" y="685"/>
                </a:cubicBezTo>
                <a:cubicBezTo>
                  <a:pt x="42" y="685"/>
                  <a:pt x="17" y="694"/>
                  <a:pt x="0" y="709"/>
                </a:cubicBezTo>
                <a:moveTo>
                  <a:pt x="70" y="710"/>
                </a:moveTo>
                <a:cubicBezTo>
                  <a:pt x="31" y="710"/>
                  <a:pt x="0" y="731"/>
                  <a:pt x="0" y="758"/>
                </a:cubicBezTo>
                <a:cubicBezTo>
                  <a:pt x="0" y="785"/>
                  <a:pt x="31" y="807"/>
                  <a:pt x="70" y="807"/>
                </a:cubicBezTo>
                <a:cubicBezTo>
                  <a:pt x="920" y="807"/>
                  <a:pt x="920" y="807"/>
                  <a:pt x="920" y="807"/>
                </a:cubicBezTo>
                <a:cubicBezTo>
                  <a:pt x="920" y="771"/>
                  <a:pt x="920" y="771"/>
                  <a:pt x="920" y="771"/>
                </a:cubicBezTo>
                <a:cubicBezTo>
                  <a:pt x="140" y="771"/>
                  <a:pt x="140" y="771"/>
                  <a:pt x="140" y="771"/>
                </a:cubicBezTo>
                <a:cubicBezTo>
                  <a:pt x="140" y="758"/>
                  <a:pt x="140" y="758"/>
                  <a:pt x="140" y="758"/>
                </a:cubicBezTo>
                <a:cubicBezTo>
                  <a:pt x="140" y="731"/>
                  <a:pt x="108" y="710"/>
                  <a:pt x="70" y="710"/>
                </a:cubicBezTo>
                <a:moveTo>
                  <a:pt x="940" y="432"/>
                </a:moveTo>
                <a:cubicBezTo>
                  <a:pt x="885" y="509"/>
                  <a:pt x="885" y="509"/>
                  <a:pt x="885" y="509"/>
                </a:cubicBezTo>
                <a:cubicBezTo>
                  <a:pt x="851" y="558"/>
                  <a:pt x="851" y="558"/>
                  <a:pt x="851" y="558"/>
                </a:cubicBezTo>
                <a:cubicBezTo>
                  <a:pt x="851" y="498"/>
                  <a:pt x="851" y="498"/>
                  <a:pt x="851" y="498"/>
                </a:cubicBezTo>
                <a:cubicBezTo>
                  <a:pt x="851" y="403"/>
                  <a:pt x="851" y="403"/>
                  <a:pt x="851" y="403"/>
                </a:cubicBezTo>
                <a:cubicBezTo>
                  <a:pt x="863" y="364"/>
                  <a:pt x="863" y="364"/>
                  <a:pt x="863" y="364"/>
                </a:cubicBezTo>
                <a:cubicBezTo>
                  <a:pt x="163" y="364"/>
                  <a:pt x="163" y="364"/>
                  <a:pt x="163" y="364"/>
                </a:cubicBezTo>
                <a:cubicBezTo>
                  <a:pt x="163" y="747"/>
                  <a:pt x="163" y="747"/>
                  <a:pt x="163" y="747"/>
                </a:cubicBezTo>
                <a:cubicBezTo>
                  <a:pt x="1035" y="747"/>
                  <a:pt x="1035" y="747"/>
                  <a:pt x="1035" y="747"/>
                </a:cubicBezTo>
                <a:cubicBezTo>
                  <a:pt x="1035" y="364"/>
                  <a:pt x="1035" y="364"/>
                  <a:pt x="1035" y="364"/>
                </a:cubicBezTo>
                <a:cubicBezTo>
                  <a:pt x="961" y="364"/>
                  <a:pt x="961" y="364"/>
                  <a:pt x="961" y="364"/>
                </a:cubicBezTo>
                <a:lnTo>
                  <a:pt x="940" y="432"/>
                </a:lnTo>
                <a:close/>
                <a:moveTo>
                  <a:pt x="999" y="0"/>
                </a:moveTo>
                <a:cubicBezTo>
                  <a:pt x="870" y="406"/>
                  <a:pt x="870" y="406"/>
                  <a:pt x="870" y="406"/>
                </a:cubicBezTo>
                <a:cubicBezTo>
                  <a:pt x="870" y="498"/>
                  <a:pt x="870" y="498"/>
                  <a:pt x="870" y="498"/>
                </a:cubicBezTo>
                <a:cubicBezTo>
                  <a:pt x="923" y="423"/>
                  <a:pt x="923" y="423"/>
                  <a:pt x="923" y="423"/>
                </a:cubicBezTo>
                <a:cubicBezTo>
                  <a:pt x="1052" y="17"/>
                  <a:pt x="1052" y="17"/>
                  <a:pt x="1052" y="17"/>
                </a:cubicBezTo>
                <a:lnTo>
                  <a:pt x="999" y="0"/>
                </a:lnTo>
                <a:close/>
                <a:moveTo>
                  <a:pt x="806" y="567"/>
                </a:moveTo>
                <a:cubicBezTo>
                  <a:pt x="777" y="567"/>
                  <a:pt x="777" y="567"/>
                  <a:pt x="777" y="567"/>
                </a:cubicBezTo>
                <a:cubicBezTo>
                  <a:pt x="777" y="486"/>
                  <a:pt x="777" y="486"/>
                  <a:pt x="777" y="486"/>
                </a:cubicBezTo>
                <a:cubicBezTo>
                  <a:pt x="806" y="486"/>
                  <a:pt x="806" y="486"/>
                  <a:pt x="806" y="486"/>
                </a:cubicBezTo>
                <a:lnTo>
                  <a:pt x="806" y="567"/>
                </a:lnTo>
                <a:close/>
                <a:moveTo>
                  <a:pt x="742" y="567"/>
                </a:moveTo>
                <a:cubicBezTo>
                  <a:pt x="713" y="567"/>
                  <a:pt x="713" y="567"/>
                  <a:pt x="713" y="567"/>
                </a:cubicBezTo>
                <a:cubicBezTo>
                  <a:pt x="713" y="486"/>
                  <a:pt x="713" y="486"/>
                  <a:pt x="713" y="486"/>
                </a:cubicBezTo>
                <a:cubicBezTo>
                  <a:pt x="742" y="486"/>
                  <a:pt x="742" y="486"/>
                  <a:pt x="742" y="486"/>
                </a:cubicBezTo>
                <a:lnTo>
                  <a:pt x="742" y="567"/>
                </a:lnTo>
                <a:close/>
                <a:moveTo>
                  <a:pt x="678" y="567"/>
                </a:moveTo>
                <a:cubicBezTo>
                  <a:pt x="648" y="567"/>
                  <a:pt x="648" y="567"/>
                  <a:pt x="648" y="567"/>
                </a:cubicBezTo>
                <a:cubicBezTo>
                  <a:pt x="648" y="486"/>
                  <a:pt x="648" y="486"/>
                  <a:pt x="648" y="486"/>
                </a:cubicBezTo>
                <a:cubicBezTo>
                  <a:pt x="678" y="486"/>
                  <a:pt x="678" y="486"/>
                  <a:pt x="678" y="486"/>
                </a:cubicBezTo>
                <a:lnTo>
                  <a:pt x="678" y="567"/>
                </a:lnTo>
                <a:close/>
                <a:moveTo>
                  <a:pt x="614" y="567"/>
                </a:moveTo>
                <a:cubicBezTo>
                  <a:pt x="584" y="567"/>
                  <a:pt x="584" y="567"/>
                  <a:pt x="584" y="567"/>
                </a:cubicBezTo>
                <a:cubicBezTo>
                  <a:pt x="584" y="486"/>
                  <a:pt x="584" y="486"/>
                  <a:pt x="584" y="486"/>
                </a:cubicBezTo>
                <a:cubicBezTo>
                  <a:pt x="614" y="486"/>
                  <a:pt x="614" y="486"/>
                  <a:pt x="614" y="486"/>
                </a:cubicBezTo>
                <a:lnTo>
                  <a:pt x="614" y="567"/>
                </a:lnTo>
                <a:close/>
                <a:moveTo>
                  <a:pt x="550" y="567"/>
                </a:moveTo>
                <a:cubicBezTo>
                  <a:pt x="520" y="567"/>
                  <a:pt x="520" y="567"/>
                  <a:pt x="520" y="567"/>
                </a:cubicBezTo>
                <a:cubicBezTo>
                  <a:pt x="520" y="486"/>
                  <a:pt x="520" y="486"/>
                  <a:pt x="520" y="486"/>
                </a:cubicBezTo>
                <a:cubicBezTo>
                  <a:pt x="550" y="486"/>
                  <a:pt x="550" y="486"/>
                  <a:pt x="550" y="486"/>
                </a:cubicBezTo>
                <a:lnTo>
                  <a:pt x="550" y="567"/>
                </a:lnTo>
                <a:close/>
                <a:moveTo>
                  <a:pt x="485" y="567"/>
                </a:moveTo>
                <a:cubicBezTo>
                  <a:pt x="456" y="567"/>
                  <a:pt x="456" y="567"/>
                  <a:pt x="456" y="567"/>
                </a:cubicBezTo>
                <a:cubicBezTo>
                  <a:pt x="456" y="486"/>
                  <a:pt x="456" y="486"/>
                  <a:pt x="456" y="486"/>
                </a:cubicBezTo>
                <a:cubicBezTo>
                  <a:pt x="485" y="486"/>
                  <a:pt x="485" y="486"/>
                  <a:pt x="485" y="486"/>
                </a:cubicBezTo>
                <a:lnTo>
                  <a:pt x="485" y="567"/>
                </a:lnTo>
                <a:close/>
                <a:moveTo>
                  <a:pt x="421" y="567"/>
                </a:moveTo>
                <a:cubicBezTo>
                  <a:pt x="391" y="567"/>
                  <a:pt x="391" y="567"/>
                  <a:pt x="391" y="567"/>
                </a:cubicBezTo>
                <a:cubicBezTo>
                  <a:pt x="391" y="486"/>
                  <a:pt x="391" y="486"/>
                  <a:pt x="391" y="486"/>
                </a:cubicBezTo>
                <a:cubicBezTo>
                  <a:pt x="421" y="486"/>
                  <a:pt x="421" y="486"/>
                  <a:pt x="421" y="486"/>
                </a:cubicBezTo>
                <a:lnTo>
                  <a:pt x="421" y="567"/>
                </a:lnTo>
                <a:close/>
                <a:moveTo>
                  <a:pt x="925" y="632"/>
                </a:moveTo>
                <a:cubicBezTo>
                  <a:pt x="273" y="632"/>
                  <a:pt x="273" y="632"/>
                  <a:pt x="273" y="632"/>
                </a:cubicBezTo>
                <a:cubicBezTo>
                  <a:pt x="273" y="607"/>
                  <a:pt x="273" y="607"/>
                  <a:pt x="273" y="607"/>
                </a:cubicBezTo>
                <a:cubicBezTo>
                  <a:pt x="925" y="607"/>
                  <a:pt x="925" y="607"/>
                  <a:pt x="925" y="607"/>
                </a:cubicBezTo>
                <a:lnTo>
                  <a:pt x="925" y="632"/>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21" name="Freeform 68"/>
          <p:cNvSpPr>
            <a:spLocks noEditPoints="1"/>
          </p:cNvSpPr>
          <p:nvPr/>
        </p:nvSpPr>
        <p:spPr bwMode="auto">
          <a:xfrm>
            <a:off x="5472569" y="1075777"/>
            <a:ext cx="254328" cy="199829"/>
          </a:xfrm>
          <a:custGeom>
            <a:avLst/>
            <a:gdLst>
              <a:gd name="T0" fmla="*/ 736 w 842"/>
              <a:gd name="T1" fmla="*/ 262 h 661"/>
              <a:gd name="T2" fmla="*/ 729 w 842"/>
              <a:gd name="T3" fmla="*/ 262 h 661"/>
              <a:gd name="T4" fmla="*/ 647 w 842"/>
              <a:gd name="T5" fmla="*/ 286 h 661"/>
              <a:gd name="T6" fmla="*/ 564 w 842"/>
              <a:gd name="T7" fmla="*/ 262 h 661"/>
              <a:gd name="T8" fmla="*/ 557 w 842"/>
              <a:gd name="T9" fmla="*/ 262 h 661"/>
              <a:gd name="T10" fmla="*/ 451 w 842"/>
              <a:gd name="T11" fmla="*/ 364 h 661"/>
              <a:gd name="T12" fmla="*/ 451 w 842"/>
              <a:gd name="T13" fmla="*/ 661 h 661"/>
              <a:gd name="T14" fmla="*/ 512 w 842"/>
              <a:gd name="T15" fmla="*/ 661 h 661"/>
              <a:gd name="T16" fmla="*/ 512 w 842"/>
              <a:gd name="T17" fmla="*/ 377 h 661"/>
              <a:gd name="T18" fmla="*/ 527 w 842"/>
              <a:gd name="T19" fmla="*/ 377 h 661"/>
              <a:gd name="T20" fmla="*/ 527 w 842"/>
              <a:gd name="T21" fmla="*/ 661 h 661"/>
              <a:gd name="T22" fmla="*/ 766 w 842"/>
              <a:gd name="T23" fmla="*/ 661 h 661"/>
              <a:gd name="T24" fmla="*/ 766 w 842"/>
              <a:gd name="T25" fmla="*/ 377 h 661"/>
              <a:gd name="T26" fmla="*/ 781 w 842"/>
              <a:gd name="T27" fmla="*/ 377 h 661"/>
              <a:gd name="T28" fmla="*/ 781 w 842"/>
              <a:gd name="T29" fmla="*/ 661 h 661"/>
              <a:gd name="T30" fmla="*/ 842 w 842"/>
              <a:gd name="T31" fmla="*/ 661 h 661"/>
              <a:gd name="T32" fmla="*/ 842 w 842"/>
              <a:gd name="T33" fmla="*/ 364 h 661"/>
              <a:gd name="T34" fmla="*/ 736 w 842"/>
              <a:gd name="T35" fmla="*/ 262 h 661"/>
              <a:gd name="T36" fmla="*/ 647 w 842"/>
              <a:gd name="T37" fmla="*/ 235 h 661"/>
              <a:gd name="T38" fmla="*/ 718 w 842"/>
              <a:gd name="T39" fmla="*/ 210 h 661"/>
              <a:gd name="T40" fmla="*/ 764 w 842"/>
              <a:gd name="T41" fmla="*/ 229 h 661"/>
              <a:gd name="T42" fmla="*/ 764 w 842"/>
              <a:gd name="T43" fmla="*/ 210 h 661"/>
              <a:gd name="T44" fmla="*/ 764 w 842"/>
              <a:gd name="T45" fmla="*/ 194 h 661"/>
              <a:gd name="T46" fmla="*/ 764 w 842"/>
              <a:gd name="T47" fmla="*/ 117 h 661"/>
              <a:gd name="T48" fmla="*/ 647 w 842"/>
              <a:gd name="T49" fmla="*/ 0 h 661"/>
              <a:gd name="T50" fmla="*/ 529 w 842"/>
              <a:gd name="T51" fmla="*/ 117 h 661"/>
              <a:gd name="T52" fmla="*/ 529 w 842"/>
              <a:gd name="T53" fmla="*/ 194 h 661"/>
              <a:gd name="T54" fmla="*/ 529 w 842"/>
              <a:gd name="T55" fmla="*/ 210 h 661"/>
              <a:gd name="T56" fmla="*/ 529 w 842"/>
              <a:gd name="T57" fmla="*/ 229 h 661"/>
              <a:gd name="T58" fmla="*/ 575 w 842"/>
              <a:gd name="T59" fmla="*/ 210 h 661"/>
              <a:gd name="T60" fmla="*/ 647 w 842"/>
              <a:gd name="T61" fmla="*/ 235 h 661"/>
              <a:gd name="T62" fmla="*/ 285 w 842"/>
              <a:gd name="T63" fmla="*/ 262 h 661"/>
              <a:gd name="T64" fmla="*/ 231 w 842"/>
              <a:gd name="T65" fmla="*/ 262 h 661"/>
              <a:gd name="T66" fmla="*/ 201 w 842"/>
              <a:gd name="T67" fmla="*/ 314 h 661"/>
              <a:gd name="T68" fmla="*/ 240 w 842"/>
              <a:gd name="T69" fmla="*/ 450 h 661"/>
              <a:gd name="T70" fmla="*/ 196 w 842"/>
              <a:gd name="T71" fmla="*/ 497 h 661"/>
              <a:gd name="T72" fmla="*/ 151 w 842"/>
              <a:gd name="T73" fmla="*/ 450 h 661"/>
              <a:gd name="T74" fmla="*/ 190 w 842"/>
              <a:gd name="T75" fmla="*/ 314 h 661"/>
              <a:gd name="T76" fmla="*/ 160 w 842"/>
              <a:gd name="T77" fmla="*/ 262 h 661"/>
              <a:gd name="T78" fmla="*/ 106 w 842"/>
              <a:gd name="T79" fmla="*/ 262 h 661"/>
              <a:gd name="T80" fmla="*/ 0 w 842"/>
              <a:gd name="T81" fmla="*/ 364 h 661"/>
              <a:gd name="T82" fmla="*/ 0 w 842"/>
              <a:gd name="T83" fmla="*/ 661 h 661"/>
              <a:gd name="T84" fmla="*/ 61 w 842"/>
              <a:gd name="T85" fmla="*/ 661 h 661"/>
              <a:gd name="T86" fmla="*/ 61 w 842"/>
              <a:gd name="T87" fmla="*/ 377 h 661"/>
              <a:gd name="T88" fmla="*/ 76 w 842"/>
              <a:gd name="T89" fmla="*/ 377 h 661"/>
              <a:gd name="T90" fmla="*/ 76 w 842"/>
              <a:gd name="T91" fmla="*/ 661 h 661"/>
              <a:gd name="T92" fmla="*/ 315 w 842"/>
              <a:gd name="T93" fmla="*/ 661 h 661"/>
              <a:gd name="T94" fmla="*/ 315 w 842"/>
              <a:gd name="T95" fmla="*/ 377 h 661"/>
              <a:gd name="T96" fmla="*/ 330 w 842"/>
              <a:gd name="T97" fmla="*/ 377 h 661"/>
              <a:gd name="T98" fmla="*/ 330 w 842"/>
              <a:gd name="T99" fmla="*/ 661 h 661"/>
              <a:gd name="T100" fmla="*/ 391 w 842"/>
              <a:gd name="T101" fmla="*/ 661 h 661"/>
              <a:gd name="T102" fmla="*/ 391 w 842"/>
              <a:gd name="T103" fmla="*/ 364 h 661"/>
              <a:gd name="T104" fmla="*/ 285 w 842"/>
              <a:gd name="T105" fmla="*/ 262 h 661"/>
              <a:gd name="T106" fmla="*/ 196 w 842"/>
              <a:gd name="T107" fmla="*/ 0 h 661"/>
              <a:gd name="T108" fmla="*/ 78 w 842"/>
              <a:gd name="T109" fmla="*/ 117 h 661"/>
              <a:gd name="T110" fmla="*/ 196 w 842"/>
              <a:gd name="T111" fmla="*/ 235 h 661"/>
              <a:gd name="T112" fmla="*/ 313 w 842"/>
              <a:gd name="T113" fmla="*/ 117 h 661"/>
              <a:gd name="T114" fmla="*/ 196 w 842"/>
              <a:gd name="T11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42" h="661">
                <a:moveTo>
                  <a:pt x="736" y="262"/>
                </a:moveTo>
                <a:cubicBezTo>
                  <a:pt x="729" y="262"/>
                  <a:pt x="729" y="262"/>
                  <a:pt x="729" y="262"/>
                </a:cubicBezTo>
                <a:cubicBezTo>
                  <a:pt x="734" y="313"/>
                  <a:pt x="701" y="358"/>
                  <a:pt x="647" y="286"/>
                </a:cubicBezTo>
                <a:cubicBezTo>
                  <a:pt x="592" y="358"/>
                  <a:pt x="559" y="313"/>
                  <a:pt x="564" y="262"/>
                </a:cubicBezTo>
                <a:cubicBezTo>
                  <a:pt x="557" y="262"/>
                  <a:pt x="557" y="262"/>
                  <a:pt x="557" y="262"/>
                </a:cubicBezTo>
                <a:cubicBezTo>
                  <a:pt x="501" y="262"/>
                  <a:pt x="455" y="308"/>
                  <a:pt x="451" y="364"/>
                </a:cubicBezTo>
                <a:cubicBezTo>
                  <a:pt x="451" y="661"/>
                  <a:pt x="451" y="661"/>
                  <a:pt x="451" y="661"/>
                </a:cubicBezTo>
                <a:cubicBezTo>
                  <a:pt x="512" y="661"/>
                  <a:pt x="512" y="661"/>
                  <a:pt x="512" y="661"/>
                </a:cubicBezTo>
                <a:cubicBezTo>
                  <a:pt x="512" y="377"/>
                  <a:pt x="512" y="377"/>
                  <a:pt x="512" y="377"/>
                </a:cubicBezTo>
                <a:cubicBezTo>
                  <a:pt x="527" y="377"/>
                  <a:pt x="527" y="377"/>
                  <a:pt x="527" y="377"/>
                </a:cubicBezTo>
                <a:cubicBezTo>
                  <a:pt x="527" y="661"/>
                  <a:pt x="527" y="661"/>
                  <a:pt x="527" y="661"/>
                </a:cubicBezTo>
                <a:cubicBezTo>
                  <a:pt x="766" y="661"/>
                  <a:pt x="766" y="661"/>
                  <a:pt x="766" y="661"/>
                </a:cubicBezTo>
                <a:cubicBezTo>
                  <a:pt x="766" y="377"/>
                  <a:pt x="766" y="377"/>
                  <a:pt x="766" y="377"/>
                </a:cubicBezTo>
                <a:cubicBezTo>
                  <a:pt x="781" y="377"/>
                  <a:pt x="781" y="377"/>
                  <a:pt x="781" y="377"/>
                </a:cubicBezTo>
                <a:cubicBezTo>
                  <a:pt x="781" y="661"/>
                  <a:pt x="781" y="661"/>
                  <a:pt x="781" y="661"/>
                </a:cubicBezTo>
                <a:cubicBezTo>
                  <a:pt x="842" y="661"/>
                  <a:pt x="842" y="661"/>
                  <a:pt x="842" y="661"/>
                </a:cubicBezTo>
                <a:cubicBezTo>
                  <a:pt x="842" y="364"/>
                  <a:pt x="842" y="364"/>
                  <a:pt x="842" y="364"/>
                </a:cubicBezTo>
                <a:cubicBezTo>
                  <a:pt x="838" y="308"/>
                  <a:pt x="792" y="262"/>
                  <a:pt x="736" y="262"/>
                </a:cubicBezTo>
                <a:moveTo>
                  <a:pt x="647" y="235"/>
                </a:moveTo>
                <a:cubicBezTo>
                  <a:pt x="673" y="235"/>
                  <a:pt x="698" y="225"/>
                  <a:pt x="718" y="210"/>
                </a:cubicBezTo>
                <a:cubicBezTo>
                  <a:pt x="764" y="229"/>
                  <a:pt x="764" y="229"/>
                  <a:pt x="764" y="229"/>
                </a:cubicBezTo>
                <a:cubicBezTo>
                  <a:pt x="764" y="210"/>
                  <a:pt x="764" y="210"/>
                  <a:pt x="764" y="210"/>
                </a:cubicBezTo>
                <a:cubicBezTo>
                  <a:pt x="764" y="194"/>
                  <a:pt x="764" y="194"/>
                  <a:pt x="764" y="194"/>
                </a:cubicBezTo>
                <a:cubicBezTo>
                  <a:pt x="764" y="117"/>
                  <a:pt x="764" y="117"/>
                  <a:pt x="764" y="117"/>
                </a:cubicBezTo>
                <a:cubicBezTo>
                  <a:pt x="764" y="52"/>
                  <a:pt x="711" y="0"/>
                  <a:pt x="647" y="0"/>
                </a:cubicBezTo>
                <a:cubicBezTo>
                  <a:pt x="582" y="0"/>
                  <a:pt x="529" y="52"/>
                  <a:pt x="529" y="117"/>
                </a:cubicBezTo>
                <a:cubicBezTo>
                  <a:pt x="529" y="194"/>
                  <a:pt x="529" y="194"/>
                  <a:pt x="529" y="194"/>
                </a:cubicBezTo>
                <a:cubicBezTo>
                  <a:pt x="529" y="210"/>
                  <a:pt x="529" y="210"/>
                  <a:pt x="529" y="210"/>
                </a:cubicBezTo>
                <a:cubicBezTo>
                  <a:pt x="529" y="229"/>
                  <a:pt x="529" y="229"/>
                  <a:pt x="529" y="229"/>
                </a:cubicBezTo>
                <a:cubicBezTo>
                  <a:pt x="575" y="210"/>
                  <a:pt x="575" y="210"/>
                  <a:pt x="575" y="210"/>
                </a:cubicBezTo>
                <a:cubicBezTo>
                  <a:pt x="595" y="225"/>
                  <a:pt x="619" y="235"/>
                  <a:pt x="647" y="235"/>
                </a:cubicBezTo>
                <a:moveTo>
                  <a:pt x="285" y="262"/>
                </a:moveTo>
                <a:cubicBezTo>
                  <a:pt x="231" y="262"/>
                  <a:pt x="231" y="262"/>
                  <a:pt x="231" y="262"/>
                </a:cubicBezTo>
                <a:cubicBezTo>
                  <a:pt x="201" y="314"/>
                  <a:pt x="201" y="314"/>
                  <a:pt x="201" y="314"/>
                </a:cubicBezTo>
                <a:cubicBezTo>
                  <a:pt x="240" y="450"/>
                  <a:pt x="240" y="450"/>
                  <a:pt x="240" y="450"/>
                </a:cubicBezTo>
                <a:cubicBezTo>
                  <a:pt x="196" y="497"/>
                  <a:pt x="196" y="497"/>
                  <a:pt x="196" y="497"/>
                </a:cubicBezTo>
                <a:cubicBezTo>
                  <a:pt x="151" y="450"/>
                  <a:pt x="151" y="450"/>
                  <a:pt x="151" y="450"/>
                </a:cubicBezTo>
                <a:cubicBezTo>
                  <a:pt x="190" y="314"/>
                  <a:pt x="190" y="314"/>
                  <a:pt x="190" y="314"/>
                </a:cubicBezTo>
                <a:cubicBezTo>
                  <a:pt x="160" y="262"/>
                  <a:pt x="160" y="262"/>
                  <a:pt x="160" y="262"/>
                </a:cubicBezTo>
                <a:cubicBezTo>
                  <a:pt x="106" y="262"/>
                  <a:pt x="106" y="262"/>
                  <a:pt x="106" y="262"/>
                </a:cubicBezTo>
                <a:cubicBezTo>
                  <a:pt x="50" y="262"/>
                  <a:pt x="5" y="308"/>
                  <a:pt x="0" y="364"/>
                </a:cubicBezTo>
                <a:cubicBezTo>
                  <a:pt x="0" y="661"/>
                  <a:pt x="0" y="661"/>
                  <a:pt x="0" y="661"/>
                </a:cubicBezTo>
                <a:cubicBezTo>
                  <a:pt x="61" y="661"/>
                  <a:pt x="61" y="661"/>
                  <a:pt x="61" y="661"/>
                </a:cubicBezTo>
                <a:cubicBezTo>
                  <a:pt x="61" y="377"/>
                  <a:pt x="61" y="377"/>
                  <a:pt x="61" y="377"/>
                </a:cubicBezTo>
                <a:cubicBezTo>
                  <a:pt x="76" y="377"/>
                  <a:pt x="76" y="377"/>
                  <a:pt x="76" y="377"/>
                </a:cubicBezTo>
                <a:cubicBezTo>
                  <a:pt x="76" y="661"/>
                  <a:pt x="76" y="661"/>
                  <a:pt x="76" y="661"/>
                </a:cubicBezTo>
                <a:cubicBezTo>
                  <a:pt x="315" y="661"/>
                  <a:pt x="315" y="661"/>
                  <a:pt x="315" y="661"/>
                </a:cubicBezTo>
                <a:cubicBezTo>
                  <a:pt x="315" y="377"/>
                  <a:pt x="315" y="377"/>
                  <a:pt x="315" y="377"/>
                </a:cubicBezTo>
                <a:cubicBezTo>
                  <a:pt x="330" y="377"/>
                  <a:pt x="330" y="377"/>
                  <a:pt x="330" y="377"/>
                </a:cubicBezTo>
                <a:cubicBezTo>
                  <a:pt x="330" y="661"/>
                  <a:pt x="330" y="661"/>
                  <a:pt x="330" y="661"/>
                </a:cubicBezTo>
                <a:cubicBezTo>
                  <a:pt x="391" y="661"/>
                  <a:pt x="391" y="661"/>
                  <a:pt x="391" y="661"/>
                </a:cubicBezTo>
                <a:cubicBezTo>
                  <a:pt x="391" y="364"/>
                  <a:pt x="391" y="364"/>
                  <a:pt x="391" y="364"/>
                </a:cubicBezTo>
                <a:cubicBezTo>
                  <a:pt x="387" y="308"/>
                  <a:pt x="341" y="262"/>
                  <a:pt x="285" y="262"/>
                </a:cubicBezTo>
                <a:moveTo>
                  <a:pt x="196" y="0"/>
                </a:moveTo>
                <a:cubicBezTo>
                  <a:pt x="131" y="0"/>
                  <a:pt x="78" y="52"/>
                  <a:pt x="78" y="117"/>
                </a:cubicBezTo>
                <a:cubicBezTo>
                  <a:pt x="78" y="182"/>
                  <a:pt x="131" y="235"/>
                  <a:pt x="196" y="235"/>
                </a:cubicBezTo>
                <a:cubicBezTo>
                  <a:pt x="260" y="235"/>
                  <a:pt x="313" y="182"/>
                  <a:pt x="313" y="117"/>
                </a:cubicBezTo>
                <a:cubicBezTo>
                  <a:pt x="313" y="52"/>
                  <a:pt x="260" y="0"/>
                  <a:pt x="196" y="0"/>
                </a:cubicBezTo>
              </a:path>
            </a:pathLst>
          </a:custGeom>
          <a:solidFill>
            <a:srgbClr val="EE55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22" name="Freeform 61"/>
          <p:cNvSpPr>
            <a:spLocks noEditPoints="1"/>
          </p:cNvSpPr>
          <p:nvPr/>
        </p:nvSpPr>
        <p:spPr bwMode="auto">
          <a:xfrm>
            <a:off x="5203114" y="2355726"/>
            <a:ext cx="492125" cy="468313"/>
          </a:xfrm>
          <a:custGeom>
            <a:avLst/>
            <a:gdLst>
              <a:gd name="T0" fmla="*/ 658 w 1034"/>
              <a:gd name="T1" fmla="*/ 420 h 982"/>
              <a:gd name="T2" fmla="*/ 603 w 1034"/>
              <a:gd name="T3" fmla="*/ 281 h 982"/>
              <a:gd name="T4" fmla="*/ 430 w 1034"/>
              <a:gd name="T5" fmla="*/ 281 h 982"/>
              <a:gd name="T6" fmla="*/ 376 w 1034"/>
              <a:gd name="T7" fmla="*/ 420 h 982"/>
              <a:gd name="T8" fmla="*/ 491 w 1034"/>
              <a:gd name="T9" fmla="*/ 189 h 982"/>
              <a:gd name="T10" fmla="*/ 517 w 1034"/>
              <a:gd name="T11" fmla="*/ 359 h 982"/>
              <a:gd name="T12" fmla="*/ 543 w 1034"/>
              <a:gd name="T13" fmla="*/ 189 h 982"/>
              <a:gd name="T14" fmla="*/ 432 w 1034"/>
              <a:gd name="T15" fmla="*/ 85 h 982"/>
              <a:gd name="T16" fmla="*/ 517 w 1034"/>
              <a:gd name="T17" fmla="*/ 0 h 982"/>
              <a:gd name="T18" fmla="*/ 506 w 1034"/>
              <a:gd name="T19" fmla="*/ 438 h 982"/>
              <a:gd name="T20" fmla="*/ 130 w 1034"/>
              <a:gd name="T21" fmla="*/ 544 h 982"/>
              <a:gd name="T22" fmla="*/ 506 w 1034"/>
              <a:gd name="T23" fmla="*/ 502 h 982"/>
              <a:gd name="T24" fmla="*/ 528 w 1034"/>
              <a:gd name="T25" fmla="*/ 502 h 982"/>
              <a:gd name="T26" fmla="*/ 904 w 1034"/>
              <a:gd name="T27" fmla="*/ 544 h 982"/>
              <a:gd name="T28" fmla="*/ 957 w 1034"/>
              <a:gd name="T29" fmla="*/ 752 h 982"/>
              <a:gd name="T30" fmla="*/ 924 w 1034"/>
              <a:gd name="T31" fmla="*/ 888 h 982"/>
              <a:gd name="T32" fmla="*/ 888 w 1034"/>
              <a:gd name="T33" fmla="*/ 789 h 982"/>
              <a:gd name="T34" fmla="*/ 751 w 1034"/>
              <a:gd name="T35" fmla="*/ 825 h 982"/>
              <a:gd name="T36" fmla="*/ 795 w 1034"/>
              <a:gd name="T37" fmla="*/ 844 h 982"/>
              <a:gd name="T38" fmla="*/ 979 w 1034"/>
              <a:gd name="T39" fmla="*/ 982 h 982"/>
              <a:gd name="T40" fmla="*/ 990 w 1034"/>
              <a:gd name="T41" fmla="*/ 982 h 982"/>
              <a:gd name="T42" fmla="*/ 957 w 1034"/>
              <a:gd name="T43" fmla="*/ 752 h 982"/>
              <a:gd name="T44" fmla="*/ 892 w 1034"/>
              <a:gd name="T45" fmla="*/ 732 h 982"/>
              <a:gd name="T46" fmla="*/ 206 w 1034"/>
              <a:gd name="T47" fmla="*/ 752 h 982"/>
              <a:gd name="T48" fmla="*/ 173 w 1034"/>
              <a:gd name="T49" fmla="*/ 888 h 982"/>
              <a:gd name="T50" fmla="*/ 137 w 1034"/>
              <a:gd name="T51" fmla="*/ 789 h 982"/>
              <a:gd name="T52" fmla="*/ 0 w 1034"/>
              <a:gd name="T53" fmla="*/ 825 h 982"/>
              <a:gd name="T54" fmla="*/ 44 w 1034"/>
              <a:gd name="T55" fmla="*/ 844 h 982"/>
              <a:gd name="T56" fmla="*/ 228 w 1034"/>
              <a:gd name="T57" fmla="*/ 982 h 982"/>
              <a:gd name="T58" fmla="*/ 238 w 1034"/>
              <a:gd name="T59" fmla="*/ 982 h 982"/>
              <a:gd name="T60" fmla="*/ 206 w 1034"/>
              <a:gd name="T61" fmla="*/ 752 h 982"/>
              <a:gd name="T62" fmla="*/ 141 w 1034"/>
              <a:gd name="T63" fmla="*/ 732 h 982"/>
              <a:gd name="T64" fmla="*/ 582 w 1034"/>
              <a:gd name="T65" fmla="*/ 752 h 982"/>
              <a:gd name="T66" fmla="*/ 457 w 1034"/>
              <a:gd name="T67" fmla="*/ 752 h 982"/>
              <a:gd name="T68" fmla="*/ 376 w 1034"/>
              <a:gd name="T69" fmla="*/ 982 h 982"/>
              <a:gd name="T70" fmla="*/ 430 w 1034"/>
              <a:gd name="T71" fmla="*/ 844 h 982"/>
              <a:gd name="T72" fmla="*/ 603 w 1034"/>
              <a:gd name="T73" fmla="*/ 844 h 982"/>
              <a:gd name="T74" fmla="*/ 658 w 1034"/>
              <a:gd name="T75" fmla="*/ 982 h 982"/>
              <a:gd name="T76" fmla="*/ 517 w 1034"/>
              <a:gd name="T77" fmla="*/ 732 h 982"/>
              <a:gd name="T78" fmla="*/ 602 w 1034"/>
              <a:gd name="T79" fmla="*/ 714 h 982"/>
              <a:gd name="T80" fmla="*/ 517 w 1034"/>
              <a:gd name="T81" fmla="*/ 562 h 982"/>
              <a:gd name="T82" fmla="*/ 432 w 1034"/>
              <a:gd name="T83" fmla="*/ 714 h 982"/>
              <a:gd name="T84" fmla="*/ 517 w 1034"/>
              <a:gd name="T85" fmla="*/ 732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34" h="982">
                <a:moveTo>
                  <a:pt x="582" y="189"/>
                </a:moveTo>
                <a:cubicBezTo>
                  <a:pt x="622" y="189"/>
                  <a:pt x="655" y="222"/>
                  <a:pt x="658" y="263"/>
                </a:cubicBezTo>
                <a:cubicBezTo>
                  <a:pt x="658" y="420"/>
                  <a:pt x="658" y="420"/>
                  <a:pt x="658" y="420"/>
                </a:cubicBezTo>
                <a:cubicBezTo>
                  <a:pt x="614" y="420"/>
                  <a:pt x="614" y="420"/>
                  <a:pt x="614" y="420"/>
                </a:cubicBezTo>
                <a:cubicBezTo>
                  <a:pt x="614" y="281"/>
                  <a:pt x="614" y="281"/>
                  <a:pt x="614" y="281"/>
                </a:cubicBezTo>
                <a:cubicBezTo>
                  <a:pt x="603" y="281"/>
                  <a:pt x="603" y="281"/>
                  <a:pt x="603" y="281"/>
                </a:cubicBezTo>
                <a:cubicBezTo>
                  <a:pt x="603" y="420"/>
                  <a:pt x="603" y="420"/>
                  <a:pt x="603" y="420"/>
                </a:cubicBezTo>
                <a:cubicBezTo>
                  <a:pt x="430" y="420"/>
                  <a:pt x="430" y="420"/>
                  <a:pt x="430" y="420"/>
                </a:cubicBezTo>
                <a:cubicBezTo>
                  <a:pt x="430" y="281"/>
                  <a:pt x="430" y="281"/>
                  <a:pt x="430" y="281"/>
                </a:cubicBezTo>
                <a:cubicBezTo>
                  <a:pt x="420" y="281"/>
                  <a:pt x="420" y="281"/>
                  <a:pt x="420" y="281"/>
                </a:cubicBezTo>
                <a:cubicBezTo>
                  <a:pt x="420" y="420"/>
                  <a:pt x="420" y="420"/>
                  <a:pt x="420" y="420"/>
                </a:cubicBezTo>
                <a:cubicBezTo>
                  <a:pt x="376" y="420"/>
                  <a:pt x="376" y="420"/>
                  <a:pt x="376" y="420"/>
                </a:cubicBezTo>
                <a:cubicBezTo>
                  <a:pt x="376" y="263"/>
                  <a:pt x="376" y="263"/>
                  <a:pt x="376" y="263"/>
                </a:cubicBezTo>
                <a:cubicBezTo>
                  <a:pt x="379" y="222"/>
                  <a:pt x="412" y="189"/>
                  <a:pt x="452" y="189"/>
                </a:cubicBezTo>
                <a:cubicBezTo>
                  <a:pt x="491" y="189"/>
                  <a:pt x="491" y="189"/>
                  <a:pt x="491" y="189"/>
                </a:cubicBezTo>
                <a:cubicBezTo>
                  <a:pt x="513" y="227"/>
                  <a:pt x="513" y="227"/>
                  <a:pt x="513" y="227"/>
                </a:cubicBezTo>
                <a:cubicBezTo>
                  <a:pt x="485" y="325"/>
                  <a:pt x="485" y="325"/>
                  <a:pt x="485" y="325"/>
                </a:cubicBezTo>
                <a:cubicBezTo>
                  <a:pt x="517" y="359"/>
                  <a:pt x="517" y="359"/>
                  <a:pt x="517" y="359"/>
                </a:cubicBezTo>
                <a:cubicBezTo>
                  <a:pt x="549" y="325"/>
                  <a:pt x="549" y="325"/>
                  <a:pt x="549" y="325"/>
                </a:cubicBezTo>
                <a:cubicBezTo>
                  <a:pt x="521" y="227"/>
                  <a:pt x="521" y="227"/>
                  <a:pt x="521" y="227"/>
                </a:cubicBezTo>
                <a:cubicBezTo>
                  <a:pt x="543" y="189"/>
                  <a:pt x="543" y="189"/>
                  <a:pt x="543" y="189"/>
                </a:cubicBezTo>
                <a:cubicBezTo>
                  <a:pt x="582" y="189"/>
                  <a:pt x="582" y="189"/>
                  <a:pt x="582" y="189"/>
                </a:cubicBezTo>
                <a:moveTo>
                  <a:pt x="517" y="0"/>
                </a:moveTo>
                <a:cubicBezTo>
                  <a:pt x="470" y="0"/>
                  <a:pt x="432" y="38"/>
                  <a:pt x="432" y="85"/>
                </a:cubicBezTo>
                <a:cubicBezTo>
                  <a:pt x="432" y="131"/>
                  <a:pt x="470" y="170"/>
                  <a:pt x="517" y="170"/>
                </a:cubicBezTo>
                <a:cubicBezTo>
                  <a:pt x="564" y="170"/>
                  <a:pt x="602" y="131"/>
                  <a:pt x="602" y="85"/>
                </a:cubicBezTo>
                <a:cubicBezTo>
                  <a:pt x="602" y="38"/>
                  <a:pt x="564" y="0"/>
                  <a:pt x="517" y="0"/>
                </a:cubicBezTo>
                <a:moveTo>
                  <a:pt x="528" y="480"/>
                </a:moveTo>
                <a:cubicBezTo>
                  <a:pt x="528" y="438"/>
                  <a:pt x="528" y="438"/>
                  <a:pt x="528" y="438"/>
                </a:cubicBezTo>
                <a:cubicBezTo>
                  <a:pt x="506" y="438"/>
                  <a:pt x="506" y="438"/>
                  <a:pt x="506" y="438"/>
                </a:cubicBezTo>
                <a:cubicBezTo>
                  <a:pt x="506" y="480"/>
                  <a:pt x="506" y="480"/>
                  <a:pt x="506" y="480"/>
                </a:cubicBezTo>
                <a:cubicBezTo>
                  <a:pt x="130" y="480"/>
                  <a:pt x="130" y="480"/>
                  <a:pt x="130" y="480"/>
                </a:cubicBezTo>
                <a:cubicBezTo>
                  <a:pt x="130" y="544"/>
                  <a:pt x="130" y="544"/>
                  <a:pt x="130" y="544"/>
                </a:cubicBezTo>
                <a:cubicBezTo>
                  <a:pt x="153" y="544"/>
                  <a:pt x="153" y="544"/>
                  <a:pt x="153" y="544"/>
                </a:cubicBezTo>
                <a:cubicBezTo>
                  <a:pt x="153" y="502"/>
                  <a:pt x="153" y="502"/>
                  <a:pt x="153" y="502"/>
                </a:cubicBezTo>
                <a:cubicBezTo>
                  <a:pt x="506" y="502"/>
                  <a:pt x="506" y="502"/>
                  <a:pt x="506" y="502"/>
                </a:cubicBezTo>
                <a:cubicBezTo>
                  <a:pt x="506" y="544"/>
                  <a:pt x="506" y="544"/>
                  <a:pt x="506" y="544"/>
                </a:cubicBezTo>
                <a:cubicBezTo>
                  <a:pt x="528" y="544"/>
                  <a:pt x="528" y="544"/>
                  <a:pt x="528" y="544"/>
                </a:cubicBezTo>
                <a:cubicBezTo>
                  <a:pt x="528" y="502"/>
                  <a:pt x="528" y="502"/>
                  <a:pt x="528" y="502"/>
                </a:cubicBezTo>
                <a:cubicBezTo>
                  <a:pt x="881" y="502"/>
                  <a:pt x="881" y="502"/>
                  <a:pt x="881" y="502"/>
                </a:cubicBezTo>
                <a:cubicBezTo>
                  <a:pt x="881" y="544"/>
                  <a:pt x="881" y="544"/>
                  <a:pt x="881" y="544"/>
                </a:cubicBezTo>
                <a:cubicBezTo>
                  <a:pt x="904" y="544"/>
                  <a:pt x="904" y="544"/>
                  <a:pt x="904" y="544"/>
                </a:cubicBezTo>
                <a:cubicBezTo>
                  <a:pt x="904" y="480"/>
                  <a:pt x="904" y="480"/>
                  <a:pt x="904" y="480"/>
                </a:cubicBezTo>
                <a:lnTo>
                  <a:pt x="528" y="480"/>
                </a:lnTo>
                <a:close/>
                <a:moveTo>
                  <a:pt x="957" y="752"/>
                </a:moveTo>
                <a:cubicBezTo>
                  <a:pt x="918" y="752"/>
                  <a:pt x="918" y="752"/>
                  <a:pt x="918" y="752"/>
                </a:cubicBezTo>
                <a:cubicBezTo>
                  <a:pt x="897" y="789"/>
                  <a:pt x="897" y="789"/>
                  <a:pt x="897" y="789"/>
                </a:cubicBezTo>
                <a:cubicBezTo>
                  <a:pt x="924" y="888"/>
                  <a:pt x="924" y="888"/>
                  <a:pt x="924" y="888"/>
                </a:cubicBezTo>
                <a:cubicBezTo>
                  <a:pt x="892" y="922"/>
                  <a:pt x="892" y="922"/>
                  <a:pt x="892" y="922"/>
                </a:cubicBezTo>
                <a:cubicBezTo>
                  <a:pt x="860" y="888"/>
                  <a:pt x="860" y="888"/>
                  <a:pt x="860" y="888"/>
                </a:cubicBezTo>
                <a:cubicBezTo>
                  <a:pt x="888" y="789"/>
                  <a:pt x="888" y="789"/>
                  <a:pt x="888" y="789"/>
                </a:cubicBezTo>
                <a:cubicBezTo>
                  <a:pt x="867" y="752"/>
                  <a:pt x="867" y="752"/>
                  <a:pt x="867" y="752"/>
                </a:cubicBezTo>
                <a:cubicBezTo>
                  <a:pt x="828" y="752"/>
                  <a:pt x="828" y="752"/>
                  <a:pt x="828" y="752"/>
                </a:cubicBezTo>
                <a:cubicBezTo>
                  <a:pt x="787" y="752"/>
                  <a:pt x="754" y="785"/>
                  <a:pt x="751" y="825"/>
                </a:cubicBezTo>
                <a:cubicBezTo>
                  <a:pt x="751" y="982"/>
                  <a:pt x="751" y="982"/>
                  <a:pt x="751" y="982"/>
                </a:cubicBezTo>
                <a:cubicBezTo>
                  <a:pt x="795" y="982"/>
                  <a:pt x="795" y="982"/>
                  <a:pt x="795" y="982"/>
                </a:cubicBezTo>
                <a:cubicBezTo>
                  <a:pt x="795" y="844"/>
                  <a:pt x="795" y="844"/>
                  <a:pt x="795" y="844"/>
                </a:cubicBezTo>
                <a:cubicBezTo>
                  <a:pt x="806" y="844"/>
                  <a:pt x="806" y="844"/>
                  <a:pt x="806" y="844"/>
                </a:cubicBezTo>
                <a:cubicBezTo>
                  <a:pt x="806" y="982"/>
                  <a:pt x="806" y="982"/>
                  <a:pt x="806" y="982"/>
                </a:cubicBezTo>
                <a:cubicBezTo>
                  <a:pt x="979" y="982"/>
                  <a:pt x="979" y="982"/>
                  <a:pt x="979" y="982"/>
                </a:cubicBezTo>
                <a:cubicBezTo>
                  <a:pt x="979" y="844"/>
                  <a:pt x="979" y="844"/>
                  <a:pt x="979" y="844"/>
                </a:cubicBezTo>
                <a:cubicBezTo>
                  <a:pt x="990" y="844"/>
                  <a:pt x="990" y="844"/>
                  <a:pt x="990" y="844"/>
                </a:cubicBezTo>
                <a:cubicBezTo>
                  <a:pt x="990" y="982"/>
                  <a:pt x="990" y="982"/>
                  <a:pt x="990" y="982"/>
                </a:cubicBezTo>
                <a:cubicBezTo>
                  <a:pt x="1034" y="982"/>
                  <a:pt x="1034" y="982"/>
                  <a:pt x="1034" y="982"/>
                </a:cubicBezTo>
                <a:cubicBezTo>
                  <a:pt x="1034" y="825"/>
                  <a:pt x="1034" y="825"/>
                  <a:pt x="1034" y="825"/>
                </a:cubicBezTo>
                <a:cubicBezTo>
                  <a:pt x="1031" y="785"/>
                  <a:pt x="998" y="752"/>
                  <a:pt x="957" y="752"/>
                </a:cubicBezTo>
                <a:moveTo>
                  <a:pt x="892" y="562"/>
                </a:moveTo>
                <a:cubicBezTo>
                  <a:pt x="846" y="562"/>
                  <a:pt x="808" y="600"/>
                  <a:pt x="808" y="647"/>
                </a:cubicBezTo>
                <a:cubicBezTo>
                  <a:pt x="808" y="694"/>
                  <a:pt x="846" y="732"/>
                  <a:pt x="892" y="732"/>
                </a:cubicBezTo>
                <a:cubicBezTo>
                  <a:pt x="939" y="732"/>
                  <a:pt x="977" y="694"/>
                  <a:pt x="977" y="647"/>
                </a:cubicBezTo>
                <a:cubicBezTo>
                  <a:pt x="977" y="600"/>
                  <a:pt x="939" y="562"/>
                  <a:pt x="892" y="562"/>
                </a:cubicBezTo>
                <a:moveTo>
                  <a:pt x="206" y="752"/>
                </a:moveTo>
                <a:cubicBezTo>
                  <a:pt x="167" y="752"/>
                  <a:pt x="167" y="752"/>
                  <a:pt x="167" y="752"/>
                </a:cubicBezTo>
                <a:cubicBezTo>
                  <a:pt x="146" y="789"/>
                  <a:pt x="146" y="789"/>
                  <a:pt x="146" y="789"/>
                </a:cubicBezTo>
                <a:cubicBezTo>
                  <a:pt x="173" y="888"/>
                  <a:pt x="173" y="888"/>
                  <a:pt x="173" y="888"/>
                </a:cubicBezTo>
                <a:cubicBezTo>
                  <a:pt x="141" y="922"/>
                  <a:pt x="141" y="922"/>
                  <a:pt x="141" y="922"/>
                </a:cubicBezTo>
                <a:cubicBezTo>
                  <a:pt x="109" y="888"/>
                  <a:pt x="109" y="888"/>
                  <a:pt x="109" y="888"/>
                </a:cubicBezTo>
                <a:cubicBezTo>
                  <a:pt x="137" y="789"/>
                  <a:pt x="137" y="789"/>
                  <a:pt x="137" y="789"/>
                </a:cubicBezTo>
                <a:cubicBezTo>
                  <a:pt x="116" y="752"/>
                  <a:pt x="116" y="752"/>
                  <a:pt x="116" y="752"/>
                </a:cubicBezTo>
                <a:cubicBezTo>
                  <a:pt x="77" y="752"/>
                  <a:pt x="77" y="752"/>
                  <a:pt x="77" y="752"/>
                </a:cubicBezTo>
                <a:cubicBezTo>
                  <a:pt x="36" y="752"/>
                  <a:pt x="3" y="785"/>
                  <a:pt x="0" y="825"/>
                </a:cubicBezTo>
                <a:cubicBezTo>
                  <a:pt x="0" y="982"/>
                  <a:pt x="0" y="982"/>
                  <a:pt x="0" y="982"/>
                </a:cubicBezTo>
                <a:cubicBezTo>
                  <a:pt x="44" y="982"/>
                  <a:pt x="44" y="982"/>
                  <a:pt x="44" y="982"/>
                </a:cubicBezTo>
                <a:cubicBezTo>
                  <a:pt x="44" y="844"/>
                  <a:pt x="44" y="844"/>
                  <a:pt x="44" y="844"/>
                </a:cubicBezTo>
                <a:cubicBezTo>
                  <a:pt x="55" y="844"/>
                  <a:pt x="55" y="844"/>
                  <a:pt x="55" y="844"/>
                </a:cubicBezTo>
                <a:cubicBezTo>
                  <a:pt x="55" y="982"/>
                  <a:pt x="55" y="982"/>
                  <a:pt x="55" y="982"/>
                </a:cubicBezTo>
                <a:cubicBezTo>
                  <a:pt x="228" y="982"/>
                  <a:pt x="228" y="982"/>
                  <a:pt x="228" y="982"/>
                </a:cubicBezTo>
                <a:cubicBezTo>
                  <a:pt x="228" y="844"/>
                  <a:pt x="228" y="844"/>
                  <a:pt x="228" y="844"/>
                </a:cubicBezTo>
                <a:cubicBezTo>
                  <a:pt x="238" y="844"/>
                  <a:pt x="238" y="844"/>
                  <a:pt x="238" y="844"/>
                </a:cubicBezTo>
                <a:cubicBezTo>
                  <a:pt x="238" y="982"/>
                  <a:pt x="238" y="982"/>
                  <a:pt x="238" y="982"/>
                </a:cubicBezTo>
                <a:cubicBezTo>
                  <a:pt x="283" y="982"/>
                  <a:pt x="283" y="982"/>
                  <a:pt x="283" y="982"/>
                </a:cubicBezTo>
                <a:cubicBezTo>
                  <a:pt x="283" y="825"/>
                  <a:pt x="283" y="825"/>
                  <a:pt x="283" y="825"/>
                </a:cubicBezTo>
                <a:cubicBezTo>
                  <a:pt x="279" y="785"/>
                  <a:pt x="247" y="752"/>
                  <a:pt x="206" y="752"/>
                </a:cubicBezTo>
                <a:moveTo>
                  <a:pt x="141" y="562"/>
                </a:moveTo>
                <a:cubicBezTo>
                  <a:pt x="94" y="562"/>
                  <a:pt x="56" y="600"/>
                  <a:pt x="56" y="647"/>
                </a:cubicBezTo>
                <a:cubicBezTo>
                  <a:pt x="56" y="694"/>
                  <a:pt x="94" y="732"/>
                  <a:pt x="141" y="732"/>
                </a:cubicBezTo>
                <a:cubicBezTo>
                  <a:pt x="188" y="732"/>
                  <a:pt x="226" y="694"/>
                  <a:pt x="226" y="647"/>
                </a:cubicBezTo>
                <a:cubicBezTo>
                  <a:pt x="226" y="600"/>
                  <a:pt x="188" y="562"/>
                  <a:pt x="141" y="562"/>
                </a:cubicBezTo>
                <a:moveTo>
                  <a:pt x="582" y="752"/>
                </a:moveTo>
                <a:cubicBezTo>
                  <a:pt x="576" y="752"/>
                  <a:pt x="576" y="752"/>
                  <a:pt x="576" y="752"/>
                </a:cubicBezTo>
                <a:cubicBezTo>
                  <a:pt x="580" y="789"/>
                  <a:pt x="556" y="822"/>
                  <a:pt x="517" y="769"/>
                </a:cubicBezTo>
                <a:cubicBezTo>
                  <a:pt x="478" y="822"/>
                  <a:pt x="453" y="789"/>
                  <a:pt x="457" y="752"/>
                </a:cubicBezTo>
                <a:cubicBezTo>
                  <a:pt x="452" y="752"/>
                  <a:pt x="452" y="752"/>
                  <a:pt x="452" y="752"/>
                </a:cubicBezTo>
                <a:cubicBezTo>
                  <a:pt x="412" y="752"/>
                  <a:pt x="379" y="785"/>
                  <a:pt x="376" y="826"/>
                </a:cubicBezTo>
                <a:cubicBezTo>
                  <a:pt x="376" y="982"/>
                  <a:pt x="376" y="982"/>
                  <a:pt x="376" y="982"/>
                </a:cubicBezTo>
                <a:cubicBezTo>
                  <a:pt x="420" y="982"/>
                  <a:pt x="420" y="982"/>
                  <a:pt x="420" y="982"/>
                </a:cubicBezTo>
                <a:cubicBezTo>
                  <a:pt x="420" y="844"/>
                  <a:pt x="420" y="844"/>
                  <a:pt x="420" y="844"/>
                </a:cubicBezTo>
                <a:cubicBezTo>
                  <a:pt x="430" y="844"/>
                  <a:pt x="430" y="844"/>
                  <a:pt x="430" y="844"/>
                </a:cubicBezTo>
                <a:cubicBezTo>
                  <a:pt x="430" y="982"/>
                  <a:pt x="430" y="982"/>
                  <a:pt x="430" y="982"/>
                </a:cubicBezTo>
                <a:cubicBezTo>
                  <a:pt x="603" y="982"/>
                  <a:pt x="603" y="982"/>
                  <a:pt x="603" y="982"/>
                </a:cubicBezTo>
                <a:cubicBezTo>
                  <a:pt x="603" y="844"/>
                  <a:pt x="603" y="844"/>
                  <a:pt x="603" y="844"/>
                </a:cubicBezTo>
                <a:cubicBezTo>
                  <a:pt x="614" y="844"/>
                  <a:pt x="614" y="844"/>
                  <a:pt x="614" y="844"/>
                </a:cubicBezTo>
                <a:cubicBezTo>
                  <a:pt x="614" y="982"/>
                  <a:pt x="614" y="982"/>
                  <a:pt x="614" y="982"/>
                </a:cubicBezTo>
                <a:cubicBezTo>
                  <a:pt x="658" y="982"/>
                  <a:pt x="658" y="982"/>
                  <a:pt x="658" y="982"/>
                </a:cubicBezTo>
                <a:cubicBezTo>
                  <a:pt x="658" y="826"/>
                  <a:pt x="658" y="826"/>
                  <a:pt x="658" y="826"/>
                </a:cubicBezTo>
                <a:cubicBezTo>
                  <a:pt x="655" y="785"/>
                  <a:pt x="622" y="752"/>
                  <a:pt x="582" y="752"/>
                </a:cubicBezTo>
                <a:moveTo>
                  <a:pt x="517" y="732"/>
                </a:moveTo>
                <a:cubicBezTo>
                  <a:pt x="536" y="732"/>
                  <a:pt x="554" y="726"/>
                  <a:pt x="569" y="714"/>
                </a:cubicBezTo>
                <a:cubicBezTo>
                  <a:pt x="602" y="728"/>
                  <a:pt x="602" y="728"/>
                  <a:pt x="602" y="728"/>
                </a:cubicBezTo>
                <a:cubicBezTo>
                  <a:pt x="602" y="714"/>
                  <a:pt x="602" y="714"/>
                  <a:pt x="602" y="714"/>
                </a:cubicBezTo>
                <a:cubicBezTo>
                  <a:pt x="602" y="703"/>
                  <a:pt x="602" y="703"/>
                  <a:pt x="602" y="703"/>
                </a:cubicBezTo>
                <a:cubicBezTo>
                  <a:pt x="602" y="647"/>
                  <a:pt x="602" y="647"/>
                  <a:pt x="602" y="647"/>
                </a:cubicBezTo>
                <a:cubicBezTo>
                  <a:pt x="602" y="600"/>
                  <a:pt x="564" y="562"/>
                  <a:pt x="517" y="562"/>
                </a:cubicBezTo>
                <a:cubicBezTo>
                  <a:pt x="470" y="562"/>
                  <a:pt x="432" y="600"/>
                  <a:pt x="432" y="647"/>
                </a:cubicBezTo>
                <a:cubicBezTo>
                  <a:pt x="432" y="703"/>
                  <a:pt x="432" y="703"/>
                  <a:pt x="432" y="703"/>
                </a:cubicBezTo>
                <a:cubicBezTo>
                  <a:pt x="432" y="714"/>
                  <a:pt x="432" y="714"/>
                  <a:pt x="432" y="714"/>
                </a:cubicBezTo>
                <a:cubicBezTo>
                  <a:pt x="432" y="728"/>
                  <a:pt x="432" y="728"/>
                  <a:pt x="432" y="728"/>
                </a:cubicBezTo>
                <a:cubicBezTo>
                  <a:pt x="465" y="714"/>
                  <a:pt x="465" y="714"/>
                  <a:pt x="465" y="714"/>
                </a:cubicBezTo>
                <a:cubicBezTo>
                  <a:pt x="479" y="726"/>
                  <a:pt x="497" y="732"/>
                  <a:pt x="517" y="732"/>
                </a:cubicBezTo>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nvGrpSpPr>
          <p:cNvPr id="71" name="グループ化 70">
            <a:extLst>
              <a:ext uri="{FF2B5EF4-FFF2-40B4-BE49-F238E27FC236}">
                <a16:creationId xmlns:a16="http://schemas.microsoft.com/office/drawing/2014/main" id="{D4F16853-A663-EE3A-96F0-394CE7802AE4}"/>
              </a:ext>
            </a:extLst>
          </p:cNvPr>
          <p:cNvGrpSpPr/>
          <p:nvPr/>
        </p:nvGrpSpPr>
        <p:grpSpPr>
          <a:xfrm>
            <a:off x="3177923" y="3610380"/>
            <a:ext cx="2654217" cy="509542"/>
            <a:chOff x="3177923" y="3615866"/>
            <a:chExt cx="2654217" cy="509542"/>
          </a:xfrm>
        </p:grpSpPr>
        <p:sp>
          <p:nvSpPr>
            <p:cNvPr id="25" name="正方形/長方形 24"/>
            <p:cNvSpPr/>
            <p:nvPr/>
          </p:nvSpPr>
          <p:spPr>
            <a:xfrm>
              <a:off x="3177923" y="3615866"/>
              <a:ext cx="2654217" cy="509542"/>
            </a:xfrm>
            <a:prstGeom prst="rect">
              <a:avLst/>
            </a:prstGeom>
            <a:solidFill>
              <a:srgbClr val="CE67A4"/>
            </a:solidFill>
            <a:ln w="25400" cap="flat" cmpd="sng" algn="ctr">
              <a:noFill/>
              <a:prstDash val="solid"/>
            </a:ln>
            <a:effectLst/>
          </p:spPr>
          <p:txBody>
            <a:bodyPr rtlCol="0" anchor="ctr"/>
            <a:lstStyle/>
            <a:p>
              <a:pPr marL="0" marR="0" lvl="0" indent="0" algn="ctr" defTabSz="914378"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prstClr val="white"/>
                  </a:solidFill>
                  <a:effectLst/>
                  <a:uLnTx/>
                  <a:uFillTx/>
                  <a:latin typeface="メイリオ"/>
                  <a:ea typeface="メイリオ"/>
                  <a:cs typeface="+mn-cs"/>
                </a:rPr>
                <a:t>　　</a:t>
              </a:r>
              <a:r>
                <a:rPr kumimoji="0" lang="ja-JP" altLang="en-US" sz="1400" b="1" i="0" u="none" strike="noStrike" kern="0" cap="none" spc="0" normalizeH="0" baseline="0" noProof="0">
                  <a:ln>
                    <a:noFill/>
                  </a:ln>
                  <a:solidFill>
                    <a:prstClr val="white"/>
                  </a:solidFill>
                  <a:effectLst/>
                  <a:uLnTx/>
                  <a:uFillTx/>
                  <a:latin typeface="メイリオ"/>
                  <a:ea typeface="メイリオ"/>
                  <a:cs typeface="+mn-cs"/>
                </a:rPr>
                <a:t>グループ経営管理</a:t>
              </a:r>
              <a:r>
                <a:rPr kumimoji="0" lang="en-US" altLang="ja-JP" sz="1400" b="1" kern="0">
                  <a:solidFill>
                    <a:prstClr val="white"/>
                  </a:solidFill>
                  <a:latin typeface="メイリオ"/>
                  <a:ea typeface="メイリオ"/>
                </a:rPr>
                <a:t>(BI)</a:t>
              </a:r>
              <a:endParaRPr kumimoji="0" lang="ja-JP" altLang="en-US" sz="14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28" name="Freeform 336"/>
            <p:cNvSpPr>
              <a:spLocks noEditPoints="1"/>
            </p:cNvSpPr>
            <p:nvPr/>
          </p:nvSpPr>
          <p:spPr bwMode="auto">
            <a:xfrm>
              <a:off x="3332381" y="3733270"/>
              <a:ext cx="281742" cy="228458"/>
            </a:xfrm>
            <a:custGeom>
              <a:avLst/>
              <a:gdLst>
                <a:gd name="T0" fmla="*/ 881 w 946"/>
                <a:gd name="T1" fmla="*/ 110 h 705"/>
                <a:gd name="T2" fmla="*/ 688 w 946"/>
                <a:gd name="T3" fmla="*/ 675 h 705"/>
                <a:gd name="T4" fmla="*/ 574 w 946"/>
                <a:gd name="T5" fmla="*/ 263 h 705"/>
                <a:gd name="T6" fmla="*/ 380 w 946"/>
                <a:gd name="T7" fmla="*/ 675 h 705"/>
                <a:gd name="T8" fmla="*/ 266 w 946"/>
                <a:gd name="T9" fmla="*/ 415 h 705"/>
                <a:gd name="T10" fmla="*/ 72 w 946"/>
                <a:gd name="T11" fmla="*/ 675 h 705"/>
                <a:gd name="T12" fmla="*/ 0 w 946"/>
                <a:gd name="T13" fmla="*/ 705 h 705"/>
                <a:gd name="T14" fmla="*/ 946 w 946"/>
                <a:gd name="T15" fmla="*/ 675 h 705"/>
                <a:gd name="T16" fmla="*/ 170 w 946"/>
                <a:gd name="T17" fmla="*/ 381 h 705"/>
                <a:gd name="T18" fmla="*/ 177 w 946"/>
                <a:gd name="T19" fmla="*/ 380 h 705"/>
                <a:gd name="T20" fmla="*/ 190 w 946"/>
                <a:gd name="T21" fmla="*/ 375 h 705"/>
                <a:gd name="T22" fmla="*/ 201 w 946"/>
                <a:gd name="T23" fmla="*/ 365 h 705"/>
                <a:gd name="T24" fmla="*/ 207 w 946"/>
                <a:gd name="T25" fmla="*/ 351 h 705"/>
                <a:gd name="T26" fmla="*/ 207 w 946"/>
                <a:gd name="T27" fmla="*/ 343 h 705"/>
                <a:gd name="T28" fmla="*/ 204 w 946"/>
                <a:gd name="T29" fmla="*/ 329 h 705"/>
                <a:gd name="T30" fmla="*/ 455 w 946"/>
                <a:gd name="T31" fmla="*/ 123 h 705"/>
                <a:gd name="T32" fmla="*/ 466 w 946"/>
                <a:gd name="T33" fmla="*/ 128 h 705"/>
                <a:gd name="T34" fmla="*/ 477 w 946"/>
                <a:gd name="T35" fmla="*/ 129 h 705"/>
                <a:gd name="T36" fmla="*/ 484 w 946"/>
                <a:gd name="T37" fmla="*/ 129 h 705"/>
                <a:gd name="T38" fmla="*/ 497 w 946"/>
                <a:gd name="T39" fmla="*/ 125 h 705"/>
                <a:gd name="T40" fmla="*/ 507 w 946"/>
                <a:gd name="T41" fmla="*/ 115 h 705"/>
                <a:gd name="T42" fmla="*/ 513 w 946"/>
                <a:gd name="T43" fmla="*/ 103 h 705"/>
                <a:gd name="T44" fmla="*/ 750 w 946"/>
                <a:gd name="T45" fmla="*/ 55 h 705"/>
                <a:gd name="T46" fmla="*/ 756 w 946"/>
                <a:gd name="T47" fmla="*/ 63 h 705"/>
                <a:gd name="T48" fmla="*/ 768 w 946"/>
                <a:gd name="T49" fmla="*/ 73 h 705"/>
                <a:gd name="T50" fmla="*/ 779 w 946"/>
                <a:gd name="T51" fmla="*/ 75 h 705"/>
                <a:gd name="T52" fmla="*/ 785 w 946"/>
                <a:gd name="T53" fmla="*/ 77 h 705"/>
                <a:gd name="T54" fmla="*/ 800 w 946"/>
                <a:gd name="T55" fmla="*/ 73 h 705"/>
                <a:gd name="T56" fmla="*/ 812 w 946"/>
                <a:gd name="T57" fmla="*/ 65 h 705"/>
                <a:gd name="T58" fmla="*/ 820 w 946"/>
                <a:gd name="T59" fmla="*/ 53 h 705"/>
                <a:gd name="T60" fmla="*/ 822 w 946"/>
                <a:gd name="T61" fmla="*/ 38 h 705"/>
                <a:gd name="T62" fmla="*/ 822 w 946"/>
                <a:gd name="T63" fmla="*/ 30 h 705"/>
                <a:gd name="T64" fmla="*/ 816 w 946"/>
                <a:gd name="T65" fmla="*/ 17 h 705"/>
                <a:gd name="T66" fmla="*/ 806 w 946"/>
                <a:gd name="T67" fmla="*/ 6 h 705"/>
                <a:gd name="T68" fmla="*/ 792 w 946"/>
                <a:gd name="T69" fmla="*/ 1 h 705"/>
                <a:gd name="T70" fmla="*/ 785 w 946"/>
                <a:gd name="T71" fmla="*/ 0 h 705"/>
                <a:gd name="T72" fmla="*/ 771 w 946"/>
                <a:gd name="T73" fmla="*/ 2 h 705"/>
                <a:gd name="T74" fmla="*/ 759 w 946"/>
                <a:gd name="T75" fmla="*/ 9 h 705"/>
                <a:gd name="T76" fmla="*/ 750 w 946"/>
                <a:gd name="T77" fmla="*/ 20 h 705"/>
                <a:gd name="T78" fmla="*/ 747 w 946"/>
                <a:gd name="T79" fmla="*/ 33 h 705"/>
                <a:gd name="T80" fmla="*/ 510 w 946"/>
                <a:gd name="T81" fmla="*/ 74 h 705"/>
                <a:gd name="T82" fmla="*/ 497 w 946"/>
                <a:gd name="T83" fmla="*/ 59 h 705"/>
                <a:gd name="T84" fmla="*/ 488 w 946"/>
                <a:gd name="T85" fmla="*/ 55 h 705"/>
                <a:gd name="T86" fmla="*/ 477 w 946"/>
                <a:gd name="T87" fmla="*/ 54 h 705"/>
                <a:gd name="T88" fmla="*/ 470 w 946"/>
                <a:gd name="T89" fmla="*/ 54 h 705"/>
                <a:gd name="T90" fmla="*/ 455 w 946"/>
                <a:gd name="T91" fmla="*/ 60 h 705"/>
                <a:gd name="T92" fmla="*/ 446 w 946"/>
                <a:gd name="T93" fmla="*/ 71 h 705"/>
                <a:gd name="T94" fmla="*/ 440 w 946"/>
                <a:gd name="T95" fmla="*/ 84 h 705"/>
                <a:gd name="T96" fmla="*/ 438 w 946"/>
                <a:gd name="T97" fmla="*/ 91 h 705"/>
                <a:gd name="T98" fmla="*/ 441 w 946"/>
                <a:gd name="T99" fmla="*/ 105 h 705"/>
                <a:gd name="T100" fmla="*/ 190 w 946"/>
                <a:gd name="T101" fmla="*/ 312 h 705"/>
                <a:gd name="T102" fmla="*/ 180 w 946"/>
                <a:gd name="T103" fmla="*/ 307 h 705"/>
                <a:gd name="T104" fmla="*/ 170 w 946"/>
                <a:gd name="T105" fmla="*/ 305 h 705"/>
                <a:gd name="T106" fmla="*/ 161 w 946"/>
                <a:gd name="T107" fmla="*/ 306 h 705"/>
                <a:gd name="T108" fmla="*/ 148 w 946"/>
                <a:gd name="T109" fmla="*/ 312 h 705"/>
                <a:gd name="T110" fmla="*/ 137 w 946"/>
                <a:gd name="T111" fmla="*/ 321 h 705"/>
                <a:gd name="T112" fmla="*/ 131 w 946"/>
                <a:gd name="T113" fmla="*/ 336 h 705"/>
                <a:gd name="T114" fmla="*/ 131 w 946"/>
                <a:gd name="T115" fmla="*/ 343 h 705"/>
                <a:gd name="T116" fmla="*/ 134 w 946"/>
                <a:gd name="T117" fmla="*/ 359 h 705"/>
                <a:gd name="T118" fmla="*/ 142 w 946"/>
                <a:gd name="T119" fmla="*/ 371 h 705"/>
                <a:gd name="T120" fmla="*/ 154 w 946"/>
                <a:gd name="T121" fmla="*/ 379 h 705"/>
                <a:gd name="T122" fmla="*/ 170 w 946"/>
                <a:gd name="T123" fmla="*/ 381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46" h="705">
                  <a:moveTo>
                    <a:pt x="881" y="675"/>
                  </a:moveTo>
                  <a:lnTo>
                    <a:pt x="881" y="110"/>
                  </a:lnTo>
                  <a:lnTo>
                    <a:pt x="688" y="110"/>
                  </a:lnTo>
                  <a:lnTo>
                    <a:pt x="688" y="675"/>
                  </a:lnTo>
                  <a:lnTo>
                    <a:pt x="574" y="675"/>
                  </a:lnTo>
                  <a:lnTo>
                    <a:pt x="574" y="263"/>
                  </a:lnTo>
                  <a:lnTo>
                    <a:pt x="380" y="263"/>
                  </a:lnTo>
                  <a:lnTo>
                    <a:pt x="380" y="675"/>
                  </a:lnTo>
                  <a:lnTo>
                    <a:pt x="266" y="675"/>
                  </a:lnTo>
                  <a:lnTo>
                    <a:pt x="266" y="415"/>
                  </a:lnTo>
                  <a:lnTo>
                    <a:pt x="72" y="415"/>
                  </a:lnTo>
                  <a:lnTo>
                    <a:pt x="72" y="675"/>
                  </a:lnTo>
                  <a:lnTo>
                    <a:pt x="0" y="675"/>
                  </a:lnTo>
                  <a:lnTo>
                    <a:pt x="0" y="705"/>
                  </a:lnTo>
                  <a:lnTo>
                    <a:pt x="946" y="705"/>
                  </a:lnTo>
                  <a:lnTo>
                    <a:pt x="946" y="675"/>
                  </a:lnTo>
                  <a:lnTo>
                    <a:pt x="881" y="675"/>
                  </a:lnTo>
                  <a:close/>
                  <a:moveTo>
                    <a:pt x="170" y="381"/>
                  </a:moveTo>
                  <a:lnTo>
                    <a:pt x="170" y="381"/>
                  </a:lnTo>
                  <a:lnTo>
                    <a:pt x="177" y="380"/>
                  </a:lnTo>
                  <a:lnTo>
                    <a:pt x="184" y="379"/>
                  </a:lnTo>
                  <a:lnTo>
                    <a:pt x="190" y="375"/>
                  </a:lnTo>
                  <a:lnTo>
                    <a:pt x="196" y="371"/>
                  </a:lnTo>
                  <a:lnTo>
                    <a:pt x="201" y="365"/>
                  </a:lnTo>
                  <a:lnTo>
                    <a:pt x="204" y="359"/>
                  </a:lnTo>
                  <a:lnTo>
                    <a:pt x="207" y="351"/>
                  </a:lnTo>
                  <a:lnTo>
                    <a:pt x="207" y="343"/>
                  </a:lnTo>
                  <a:lnTo>
                    <a:pt x="207" y="343"/>
                  </a:lnTo>
                  <a:lnTo>
                    <a:pt x="207" y="336"/>
                  </a:lnTo>
                  <a:lnTo>
                    <a:pt x="204" y="329"/>
                  </a:lnTo>
                  <a:lnTo>
                    <a:pt x="455" y="123"/>
                  </a:lnTo>
                  <a:lnTo>
                    <a:pt x="455" y="123"/>
                  </a:lnTo>
                  <a:lnTo>
                    <a:pt x="460" y="126"/>
                  </a:lnTo>
                  <a:lnTo>
                    <a:pt x="466" y="128"/>
                  </a:lnTo>
                  <a:lnTo>
                    <a:pt x="471" y="129"/>
                  </a:lnTo>
                  <a:lnTo>
                    <a:pt x="477" y="129"/>
                  </a:lnTo>
                  <a:lnTo>
                    <a:pt x="477" y="129"/>
                  </a:lnTo>
                  <a:lnTo>
                    <a:pt x="484" y="129"/>
                  </a:lnTo>
                  <a:lnTo>
                    <a:pt x="491" y="127"/>
                  </a:lnTo>
                  <a:lnTo>
                    <a:pt x="497" y="125"/>
                  </a:lnTo>
                  <a:lnTo>
                    <a:pt x="502" y="120"/>
                  </a:lnTo>
                  <a:lnTo>
                    <a:pt x="507" y="115"/>
                  </a:lnTo>
                  <a:lnTo>
                    <a:pt x="510" y="109"/>
                  </a:lnTo>
                  <a:lnTo>
                    <a:pt x="513" y="103"/>
                  </a:lnTo>
                  <a:lnTo>
                    <a:pt x="515" y="96"/>
                  </a:lnTo>
                  <a:lnTo>
                    <a:pt x="750" y="55"/>
                  </a:lnTo>
                  <a:lnTo>
                    <a:pt x="750" y="55"/>
                  </a:lnTo>
                  <a:lnTo>
                    <a:pt x="756" y="63"/>
                  </a:lnTo>
                  <a:lnTo>
                    <a:pt x="765" y="71"/>
                  </a:lnTo>
                  <a:lnTo>
                    <a:pt x="768" y="73"/>
                  </a:lnTo>
                  <a:lnTo>
                    <a:pt x="774" y="75"/>
                  </a:lnTo>
                  <a:lnTo>
                    <a:pt x="779" y="75"/>
                  </a:lnTo>
                  <a:lnTo>
                    <a:pt x="785" y="77"/>
                  </a:lnTo>
                  <a:lnTo>
                    <a:pt x="785" y="77"/>
                  </a:lnTo>
                  <a:lnTo>
                    <a:pt x="792" y="75"/>
                  </a:lnTo>
                  <a:lnTo>
                    <a:pt x="800" y="73"/>
                  </a:lnTo>
                  <a:lnTo>
                    <a:pt x="806" y="69"/>
                  </a:lnTo>
                  <a:lnTo>
                    <a:pt x="812" y="65"/>
                  </a:lnTo>
                  <a:lnTo>
                    <a:pt x="816" y="60"/>
                  </a:lnTo>
                  <a:lnTo>
                    <a:pt x="820" y="53"/>
                  </a:lnTo>
                  <a:lnTo>
                    <a:pt x="822" y="45"/>
                  </a:lnTo>
                  <a:lnTo>
                    <a:pt x="822" y="38"/>
                  </a:lnTo>
                  <a:lnTo>
                    <a:pt x="822" y="38"/>
                  </a:lnTo>
                  <a:lnTo>
                    <a:pt x="822" y="30"/>
                  </a:lnTo>
                  <a:lnTo>
                    <a:pt x="820" y="23"/>
                  </a:lnTo>
                  <a:lnTo>
                    <a:pt x="816" y="17"/>
                  </a:lnTo>
                  <a:lnTo>
                    <a:pt x="812" y="11"/>
                  </a:lnTo>
                  <a:lnTo>
                    <a:pt x="806" y="6"/>
                  </a:lnTo>
                  <a:lnTo>
                    <a:pt x="800" y="2"/>
                  </a:lnTo>
                  <a:lnTo>
                    <a:pt x="792" y="1"/>
                  </a:lnTo>
                  <a:lnTo>
                    <a:pt x="785" y="0"/>
                  </a:lnTo>
                  <a:lnTo>
                    <a:pt x="785" y="0"/>
                  </a:lnTo>
                  <a:lnTo>
                    <a:pt x="778" y="1"/>
                  </a:lnTo>
                  <a:lnTo>
                    <a:pt x="771" y="2"/>
                  </a:lnTo>
                  <a:lnTo>
                    <a:pt x="765" y="6"/>
                  </a:lnTo>
                  <a:lnTo>
                    <a:pt x="759" y="9"/>
                  </a:lnTo>
                  <a:lnTo>
                    <a:pt x="755" y="14"/>
                  </a:lnTo>
                  <a:lnTo>
                    <a:pt x="750" y="20"/>
                  </a:lnTo>
                  <a:lnTo>
                    <a:pt x="748" y="26"/>
                  </a:lnTo>
                  <a:lnTo>
                    <a:pt x="747" y="33"/>
                  </a:lnTo>
                  <a:lnTo>
                    <a:pt x="510" y="74"/>
                  </a:lnTo>
                  <a:lnTo>
                    <a:pt x="510" y="74"/>
                  </a:lnTo>
                  <a:lnTo>
                    <a:pt x="504" y="66"/>
                  </a:lnTo>
                  <a:lnTo>
                    <a:pt x="497" y="59"/>
                  </a:lnTo>
                  <a:lnTo>
                    <a:pt x="492" y="56"/>
                  </a:lnTo>
                  <a:lnTo>
                    <a:pt x="488" y="55"/>
                  </a:lnTo>
                  <a:lnTo>
                    <a:pt x="483" y="54"/>
                  </a:lnTo>
                  <a:lnTo>
                    <a:pt x="477" y="54"/>
                  </a:lnTo>
                  <a:lnTo>
                    <a:pt x="477" y="54"/>
                  </a:lnTo>
                  <a:lnTo>
                    <a:pt x="470" y="54"/>
                  </a:lnTo>
                  <a:lnTo>
                    <a:pt x="462" y="56"/>
                  </a:lnTo>
                  <a:lnTo>
                    <a:pt x="455" y="60"/>
                  </a:lnTo>
                  <a:lnTo>
                    <a:pt x="449" y="65"/>
                  </a:lnTo>
                  <a:lnTo>
                    <a:pt x="446" y="71"/>
                  </a:lnTo>
                  <a:lnTo>
                    <a:pt x="442" y="77"/>
                  </a:lnTo>
                  <a:lnTo>
                    <a:pt x="440" y="84"/>
                  </a:lnTo>
                  <a:lnTo>
                    <a:pt x="438" y="91"/>
                  </a:lnTo>
                  <a:lnTo>
                    <a:pt x="438" y="91"/>
                  </a:lnTo>
                  <a:lnTo>
                    <a:pt x="440" y="99"/>
                  </a:lnTo>
                  <a:lnTo>
                    <a:pt x="441" y="105"/>
                  </a:lnTo>
                  <a:lnTo>
                    <a:pt x="190" y="312"/>
                  </a:lnTo>
                  <a:lnTo>
                    <a:pt x="190" y="312"/>
                  </a:lnTo>
                  <a:lnTo>
                    <a:pt x="185" y="308"/>
                  </a:lnTo>
                  <a:lnTo>
                    <a:pt x="180" y="307"/>
                  </a:lnTo>
                  <a:lnTo>
                    <a:pt x="174" y="306"/>
                  </a:lnTo>
                  <a:lnTo>
                    <a:pt x="170" y="305"/>
                  </a:lnTo>
                  <a:lnTo>
                    <a:pt x="170" y="305"/>
                  </a:lnTo>
                  <a:lnTo>
                    <a:pt x="161" y="306"/>
                  </a:lnTo>
                  <a:lnTo>
                    <a:pt x="154" y="308"/>
                  </a:lnTo>
                  <a:lnTo>
                    <a:pt x="148" y="312"/>
                  </a:lnTo>
                  <a:lnTo>
                    <a:pt x="142" y="317"/>
                  </a:lnTo>
                  <a:lnTo>
                    <a:pt x="137" y="321"/>
                  </a:lnTo>
                  <a:lnTo>
                    <a:pt x="134" y="329"/>
                  </a:lnTo>
                  <a:lnTo>
                    <a:pt x="131" y="336"/>
                  </a:lnTo>
                  <a:lnTo>
                    <a:pt x="131" y="343"/>
                  </a:lnTo>
                  <a:lnTo>
                    <a:pt x="131" y="343"/>
                  </a:lnTo>
                  <a:lnTo>
                    <a:pt x="131" y="351"/>
                  </a:lnTo>
                  <a:lnTo>
                    <a:pt x="134" y="359"/>
                  </a:lnTo>
                  <a:lnTo>
                    <a:pt x="137" y="365"/>
                  </a:lnTo>
                  <a:lnTo>
                    <a:pt x="142" y="371"/>
                  </a:lnTo>
                  <a:lnTo>
                    <a:pt x="148" y="375"/>
                  </a:lnTo>
                  <a:lnTo>
                    <a:pt x="154" y="379"/>
                  </a:lnTo>
                  <a:lnTo>
                    <a:pt x="161" y="380"/>
                  </a:lnTo>
                  <a:lnTo>
                    <a:pt x="170" y="381"/>
                  </a:lnTo>
                  <a:lnTo>
                    <a:pt x="170" y="3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grpSp>
        <p:nvGrpSpPr>
          <p:cNvPr id="70" name="グループ化 69">
            <a:extLst>
              <a:ext uri="{FF2B5EF4-FFF2-40B4-BE49-F238E27FC236}">
                <a16:creationId xmlns:a16="http://schemas.microsoft.com/office/drawing/2014/main" id="{8C3F4C5C-0669-A3BD-5364-4E861752CB03}"/>
              </a:ext>
            </a:extLst>
          </p:cNvPr>
          <p:cNvGrpSpPr/>
          <p:nvPr/>
        </p:nvGrpSpPr>
        <p:grpSpPr>
          <a:xfrm>
            <a:off x="3186788" y="4263938"/>
            <a:ext cx="2645352" cy="507566"/>
            <a:chOff x="3177924" y="4233816"/>
            <a:chExt cx="2645352" cy="507566"/>
          </a:xfrm>
        </p:grpSpPr>
        <p:sp>
          <p:nvSpPr>
            <p:cNvPr id="26" name="正方形/長方形 25"/>
            <p:cNvSpPr/>
            <p:nvPr/>
          </p:nvSpPr>
          <p:spPr>
            <a:xfrm>
              <a:off x="3177924" y="4233816"/>
              <a:ext cx="2645352" cy="507566"/>
            </a:xfrm>
            <a:prstGeom prst="rect">
              <a:avLst/>
            </a:prstGeom>
            <a:solidFill>
              <a:srgbClr val="8FC31F"/>
            </a:solidFill>
            <a:ln w="25400" cap="flat" cmpd="sng" algn="ctr">
              <a:noFill/>
              <a:prstDash val="solid"/>
            </a:ln>
            <a:effectLst/>
          </p:spPr>
          <p:txBody>
            <a:bodyPr rtlCol="0" anchor="ctr"/>
            <a:lstStyle/>
            <a:p>
              <a:pPr marL="0" marR="0" lvl="0" indent="0" algn="ctr" defTabSz="914378"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prstClr val="white"/>
                  </a:solidFill>
                  <a:effectLst/>
                  <a:uLnTx/>
                  <a:uFillTx/>
                  <a:latin typeface="メイリオ"/>
                  <a:ea typeface="メイリオ"/>
                  <a:cs typeface="+mn-cs"/>
                </a:rPr>
                <a:t>　　</a:t>
              </a:r>
              <a:r>
                <a:rPr kumimoji="0" lang="ja-JP" altLang="en-US" sz="1400" b="1" i="0" u="none" strike="noStrike" kern="0" cap="none" spc="0" normalizeH="0" baseline="0" noProof="0">
                  <a:ln>
                    <a:noFill/>
                  </a:ln>
                  <a:solidFill>
                    <a:prstClr val="white"/>
                  </a:solidFill>
                  <a:effectLst/>
                  <a:uLnTx/>
                  <a:uFillTx/>
                  <a:latin typeface="メイリオ"/>
                  <a:ea typeface="メイリオ"/>
                  <a:cs typeface="+mn-cs"/>
                </a:rPr>
                <a:t>システム連携ツール</a:t>
              </a:r>
            </a:p>
          </p:txBody>
        </p:sp>
        <p:pic>
          <p:nvPicPr>
            <p:cNvPr id="31" name="図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32381" y="4373500"/>
              <a:ext cx="272204" cy="193567"/>
            </a:xfrm>
            <a:prstGeom prst="rect">
              <a:avLst/>
            </a:prstGeom>
          </p:spPr>
        </p:pic>
      </p:grpSp>
      <p:sp>
        <p:nvSpPr>
          <p:cNvPr id="32" name="テキスト ボックス 31"/>
          <p:cNvSpPr txBox="1"/>
          <p:nvPr/>
        </p:nvSpPr>
        <p:spPr>
          <a:xfrm>
            <a:off x="590101" y="1763641"/>
            <a:ext cx="1501726"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prstClr val="white"/>
                </a:solidFill>
                <a:effectLst/>
                <a:uLnTx/>
                <a:uFillTx/>
              </a:rPr>
              <a:t>統合会計</a:t>
            </a:r>
          </a:p>
        </p:txBody>
      </p:sp>
      <p:sp>
        <p:nvSpPr>
          <p:cNvPr id="33" name="テキスト ボックス 32"/>
          <p:cNvSpPr txBox="1"/>
          <p:nvPr/>
        </p:nvSpPr>
        <p:spPr>
          <a:xfrm>
            <a:off x="2250140" y="1798359"/>
            <a:ext cx="1174558"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prstClr val="white"/>
                </a:solidFill>
                <a:effectLst/>
                <a:uLnTx/>
                <a:uFillTx/>
              </a:rPr>
              <a:t>固定資産</a:t>
            </a:r>
          </a:p>
        </p:txBody>
      </p:sp>
      <p:sp>
        <p:nvSpPr>
          <p:cNvPr id="34" name="テキスト ボックス 33"/>
          <p:cNvSpPr txBox="1"/>
          <p:nvPr/>
        </p:nvSpPr>
        <p:spPr>
          <a:xfrm>
            <a:off x="3837198" y="1797456"/>
            <a:ext cx="8056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prstClr val="white"/>
                </a:solidFill>
                <a:effectLst/>
                <a:uLnTx/>
                <a:uFillTx/>
              </a:rPr>
              <a:t>手形</a:t>
            </a:r>
          </a:p>
        </p:txBody>
      </p:sp>
      <p:sp>
        <p:nvSpPr>
          <p:cNvPr id="35" name="テキスト ボックス 34"/>
          <p:cNvSpPr txBox="1"/>
          <p:nvPr/>
        </p:nvSpPr>
        <p:spPr>
          <a:xfrm>
            <a:off x="5118976" y="1665604"/>
            <a:ext cx="915947"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prstClr val="white"/>
                </a:solidFill>
                <a:effectLst/>
                <a:uLnTx/>
                <a:uFillTx/>
              </a:rPr>
              <a:t>人事</a:t>
            </a:r>
          </a:p>
        </p:txBody>
      </p:sp>
      <p:sp>
        <p:nvSpPr>
          <p:cNvPr id="38" name="テキスト ボックス 37"/>
          <p:cNvSpPr txBox="1"/>
          <p:nvPr/>
        </p:nvSpPr>
        <p:spPr>
          <a:xfrm>
            <a:off x="1689553" y="998266"/>
            <a:ext cx="2295731"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srgbClr val="008CCF">
                    <a:lumMod val="50000"/>
                  </a:srgbClr>
                </a:solidFill>
                <a:effectLst/>
                <a:uLnTx/>
                <a:uFillTx/>
              </a:rPr>
              <a:t>会計ソリューション</a:t>
            </a:r>
          </a:p>
        </p:txBody>
      </p:sp>
      <p:sp>
        <p:nvSpPr>
          <p:cNvPr id="39" name="テキスト ボックス 38"/>
          <p:cNvSpPr txBox="1"/>
          <p:nvPr/>
        </p:nvSpPr>
        <p:spPr>
          <a:xfrm>
            <a:off x="5883217" y="998266"/>
            <a:ext cx="2900784"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srgbClr val="EE5500"/>
                </a:solidFill>
                <a:effectLst/>
                <a:uLnTx/>
                <a:uFillTx/>
              </a:rPr>
              <a:t>人事給与ソリューション</a:t>
            </a:r>
          </a:p>
        </p:txBody>
      </p:sp>
      <p:sp>
        <p:nvSpPr>
          <p:cNvPr id="40" name="テキスト ボックス 39"/>
          <p:cNvSpPr txBox="1"/>
          <p:nvPr/>
        </p:nvSpPr>
        <p:spPr>
          <a:xfrm>
            <a:off x="3512828" y="3214581"/>
            <a:ext cx="2295731"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prstClr val="black">
                    <a:lumMod val="65000"/>
                    <a:lumOff val="35000"/>
                  </a:prstClr>
                </a:solidFill>
                <a:effectLst/>
                <a:uLnTx/>
                <a:uFillTx/>
              </a:rPr>
              <a:t>オプション製品</a:t>
            </a:r>
          </a:p>
        </p:txBody>
      </p:sp>
      <p:sp>
        <p:nvSpPr>
          <p:cNvPr id="41" name="Freeform 20"/>
          <p:cNvSpPr>
            <a:spLocks noEditPoints="1"/>
          </p:cNvSpPr>
          <p:nvPr/>
        </p:nvSpPr>
        <p:spPr bwMode="auto">
          <a:xfrm>
            <a:off x="3157554" y="3234734"/>
            <a:ext cx="267144" cy="270730"/>
          </a:xfrm>
          <a:custGeom>
            <a:avLst/>
            <a:gdLst>
              <a:gd name="T0" fmla="*/ 321 w 496"/>
              <a:gd name="T1" fmla="*/ 288 h 503"/>
              <a:gd name="T2" fmla="*/ 330 w 496"/>
              <a:gd name="T3" fmla="*/ 279 h 503"/>
              <a:gd name="T4" fmla="*/ 316 w 496"/>
              <a:gd name="T5" fmla="*/ 265 h 503"/>
              <a:gd name="T6" fmla="*/ 290 w 496"/>
              <a:gd name="T7" fmla="*/ 290 h 503"/>
              <a:gd name="T8" fmla="*/ 277 w 496"/>
              <a:gd name="T9" fmla="*/ 276 h 503"/>
              <a:gd name="T10" fmla="*/ 336 w 496"/>
              <a:gd name="T11" fmla="*/ 214 h 503"/>
              <a:gd name="T12" fmla="*/ 336 w 496"/>
              <a:gd name="T13" fmla="*/ 214 h 503"/>
              <a:gd name="T14" fmla="*/ 378 w 496"/>
              <a:gd name="T15" fmla="*/ 203 h 503"/>
              <a:gd name="T16" fmla="*/ 378 w 496"/>
              <a:gd name="T17" fmla="*/ 203 h 503"/>
              <a:gd name="T18" fmla="*/ 381 w 496"/>
              <a:gd name="T19" fmla="*/ 203 h 503"/>
              <a:gd name="T20" fmla="*/ 381 w 496"/>
              <a:gd name="T21" fmla="*/ 203 h 503"/>
              <a:gd name="T22" fmla="*/ 467 w 496"/>
              <a:gd name="T23" fmla="*/ 176 h 503"/>
              <a:gd name="T24" fmla="*/ 495 w 496"/>
              <a:gd name="T25" fmla="*/ 102 h 503"/>
              <a:gd name="T26" fmla="*/ 433 w 496"/>
              <a:gd name="T27" fmla="*/ 146 h 503"/>
              <a:gd name="T28" fmla="*/ 377 w 496"/>
              <a:gd name="T29" fmla="*/ 119 h 503"/>
              <a:gd name="T30" fmla="*/ 372 w 496"/>
              <a:gd name="T31" fmla="*/ 58 h 503"/>
              <a:gd name="T32" fmla="*/ 435 w 496"/>
              <a:gd name="T33" fmla="*/ 15 h 503"/>
              <a:gd name="T34" fmla="*/ 327 w 496"/>
              <a:gd name="T35" fmla="*/ 36 h 503"/>
              <a:gd name="T36" fmla="*/ 299 w 496"/>
              <a:gd name="T37" fmla="*/ 122 h 503"/>
              <a:gd name="T38" fmla="*/ 299 w 496"/>
              <a:gd name="T39" fmla="*/ 122 h 503"/>
              <a:gd name="T40" fmla="*/ 300 w 496"/>
              <a:gd name="T41" fmla="*/ 124 h 503"/>
              <a:gd name="T42" fmla="*/ 300 w 496"/>
              <a:gd name="T43" fmla="*/ 125 h 503"/>
              <a:gd name="T44" fmla="*/ 289 w 496"/>
              <a:gd name="T45" fmla="*/ 167 h 503"/>
              <a:gd name="T46" fmla="*/ 226 w 496"/>
              <a:gd name="T47" fmla="*/ 226 h 503"/>
              <a:gd name="T48" fmla="*/ 115 w 496"/>
              <a:gd name="T49" fmla="*/ 114 h 503"/>
              <a:gd name="T50" fmla="*/ 100 w 496"/>
              <a:gd name="T51" fmla="*/ 74 h 503"/>
              <a:gd name="T52" fmla="*/ 31 w 496"/>
              <a:gd name="T53" fmla="*/ 28 h 503"/>
              <a:gd name="T54" fmla="*/ 14 w 496"/>
              <a:gd name="T55" fmla="*/ 44 h 503"/>
              <a:gd name="T56" fmla="*/ 60 w 496"/>
              <a:gd name="T57" fmla="*/ 114 h 503"/>
              <a:gd name="T58" fmla="*/ 101 w 496"/>
              <a:gd name="T59" fmla="*/ 128 h 503"/>
              <a:gd name="T60" fmla="*/ 212 w 496"/>
              <a:gd name="T61" fmla="*/ 239 h 503"/>
              <a:gd name="T62" fmla="*/ 17 w 496"/>
              <a:gd name="T63" fmla="*/ 421 h 503"/>
              <a:gd name="T64" fmla="*/ 17 w 496"/>
              <a:gd name="T65" fmla="*/ 485 h 503"/>
              <a:gd name="T66" fmla="*/ 82 w 496"/>
              <a:gd name="T67" fmla="*/ 485 h 503"/>
              <a:gd name="T68" fmla="*/ 264 w 496"/>
              <a:gd name="T69" fmla="*/ 291 h 503"/>
              <a:gd name="T70" fmla="*/ 277 w 496"/>
              <a:gd name="T71" fmla="*/ 304 h 503"/>
              <a:gd name="T72" fmla="*/ 251 w 496"/>
              <a:gd name="T73" fmla="*/ 329 h 503"/>
              <a:gd name="T74" fmla="*/ 266 w 496"/>
              <a:gd name="T75" fmla="*/ 343 h 503"/>
              <a:gd name="T76" fmla="*/ 275 w 496"/>
              <a:gd name="T77" fmla="*/ 334 h 503"/>
              <a:gd name="T78" fmla="*/ 408 w 496"/>
              <a:gd name="T79" fmla="*/ 485 h 503"/>
              <a:gd name="T80" fmla="*/ 472 w 496"/>
              <a:gd name="T81" fmla="*/ 485 h 503"/>
              <a:gd name="T82" fmla="*/ 472 w 496"/>
              <a:gd name="T83" fmla="*/ 421 h 503"/>
              <a:gd name="T84" fmla="*/ 321 w 496"/>
              <a:gd name="T85" fmla="*/ 288 h 503"/>
              <a:gd name="T86" fmla="*/ 63 w 496"/>
              <a:gd name="T87" fmla="*/ 467 h 503"/>
              <a:gd name="T88" fmla="*/ 36 w 496"/>
              <a:gd name="T89" fmla="*/ 467 h 503"/>
              <a:gd name="T90" fmla="*/ 36 w 496"/>
              <a:gd name="T91" fmla="*/ 440 h 503"/>
              <a:gd name="T92" fmla="*/ 63 w 496"/>
              <a:gd name="T93" fmla="*/ 440 h 503"/>
              <a:gd name="T94" fmla="*/ 63 w 496"/>
              <a:gd name="T95" fmla="*/ 467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96" h="503">
                <a:moveTo>
                  <a:pt x="321" y="288"/>
                </a:moveTo>
                <a:cubicBezTo>
                  <a:pt x="330" y="279"/>
                  <a:pt x="330" y="279"/>
                  <a:pt x="330" y="279"/>
                </a:cubicBezTo>
                <a:cubicBezTo>
                  <a:pt x="316" y="265"/>
                  <a:pt x="316" y="265"/>
                  <a:pt x="316" y="265"/>
                </a:cubicBezTo>
                <a:cubicBezTo>
                  <a:pt x="290" y="290"/>
                  <a:pt x="290" y="290"/>
                  <a:pt x="290" y="290"/>
                </a:cubicBezTo>
                <a:cubicBezTo>
                  <a:pt x="277" y="276"/>
                  <a:pt x="277" y="276"/>
                  <a:pt x="277" y="276"/>
                </a:cubicBezTo>
                <a:cubicBezTo>
                  <a:pt x="336" y="214"/>
                  <a:pt x="336" y="214"/>
                  <a:pt x="336" y="214"/>
                </a:cubicBezTo>
                <a:cubicBezTo>
                  <a:pt x="336" y="214"/>
                  <a:pt x="336" y="214"/>
                  <a:pt x="336" y="214"/>
                </a:cubicBezTo>
                <a:cubicBezTo>
                  <a:pt x="346" y="202"/>
                  <a:pt x="362" y="200"/>
                  <a:pt x="378" y="203"/>
                </a:cubicBezTo>
                <a:cubicBezTo>
                  <a:pt x="378" y="203"/>
                  <a:pt x="378" y="203"/>
                  <a:pt x="378" y="203"/>
                </a:cubicBezTo>
                <a:cubicBezTo>
                  <a:pt x="379" y="203"/>
                  <a:pt x="380" y="203"/>
                  <a:pt x="381" y="203"/>
                </a:cubicBezTo>
                <a:cubicBezTo>
                  <a:pt x="381" y="203"/>
                  <a:pt x="381" y="203"/>
                  <a:pt x="381" y="203"/>
                </a:cubicBezTo>
                <a:cubicBezTo>
                  <a:pt x="411" y="208"/>
                  <a:pt x="443" y="199"/>
                  <a:pt x="467" y="176"/>
                </a:cubicBezTo>
                <a:cubicBezTo>
                  <a:pt x="487" y="155"/>
                  <a:pt x="496" y="129"/>
                  <a:pt x="495" y="102"/>
                </a:cubicBezTo>
                <a:cubicBezTo>
                  <a:pt x="433" y="146"/>
                  <a:pt x="433" y="146"/>
                  <a:pt x="433" y="146"/>
                </a:cubicBezTo>
                <a:cubicBezTo>
                  <a:pt x="377" y="119"/>
                  <a:pt x="377" y="119"/>
                  <a:pt x="377" y="119"/>
                </a:cubicBezTo>
                <a:cubicBezTo>
                  <a:pt x="372" y="58"/>
                  <a:pt x="372" y="58"/>
                  <a:pt x="372" y="58"/>
                </a:cubicBezTo>
                <a:cubicBezTo>
                  <a:pt x="435" y="15"/>
                  <a:pt x="435" y="15"/>
                  <a:pt x="435" y="15"/>
                </a:cubicBezTo>
                <a:cubicBezTo>
                  <a:pt x="399" y="0"/>
                  <a:pt x="356" y="7"/>
                  <a:pt x="327" y="36"/>
                </a:cubicBezTo>
                <a:cubicBezTo>
                  <a:pt x="304" y="59"/>
                  <a:pt x="294" y="92"/>
                  <a:pt x="299" y="122"/>
                </a:cubicBezTo>
                <a:cubicBezTo>
                  <a:pt x="299" y="122"/>
                  <a:pt x="299" y="122"/>
                  <a:pt x="299" y="122"/>
                </a:cubicBezTo>
                <a:cubicBezTo>
                  <a:pt x="300" y="123"/>
                  <a:pt x="300" y="123"/>
                  <a:pt x="300" y="124"/>
                </a:cubicBezTo>
                <a:cubicBezTo>
                  <a:pt x="300" y="124"/>
                  <a:pt x="300" y="125"/>
                  <a:pt x="300" y="125"/>
                </a:cubicBezTo>
                <a:cubicBezTo>
                  <a:pt x="303" y="141"/>
                  <a:pt x="300" y="157"/>
                  <a:pt x="289" y="167"/>
                </a:cubicBezTo>
                <a:cubicBezTo>
                  <a:pt x="226" y="226"/>
                  <a:pt x="226" y="226"/>
                  <a:pt x="226" y="226"/>
                </a:cubicBezTo>
                <a:cubicBezTo>
                  <a:pt x="115" y="114"/>
                  <a:pt x="115" y="114"/>
                  <a:pt x="115" y="114"/>
                </a:cubicBezTo>
                <a:cubicBezTo>
                  <a:pt x="100" y="74"/>
                  <a:pt x="100" y="74"/>
                  <a:pt x="100" y="74"/>
                </a:cubicBezTo>
                <a:cubicBezTo>
                  <a:pt x="31" y="28"/>
                  <a:pt x="31" y="28"/>
                  <a:pt x="31" y="28"/>
                </a:cubicBezTo>
                <a:cubicBezTo>
                  <a:pt x="14" y="44"/>
                  <a:pt x="14" y="44"/>
                  <a:pt x="14" y="44"/>
                </a:cubicBezTo>
                <a:cubicBezTo>
                  <a:pt x="60" y="114"/>
                  <a:pt x="60" y="114"/>
                  <a:pt x="60" y="114"/>
                </a:cubicBezTo>
                <a:cubicBezTo>
                  <a:pt x="101" y="128"/>
                  <a:pt x="101" y="128"/>
                  <a:pt x="101" y="128"/>
                </a:cubicBezTo>
                <a:cubicBezTo>
                  <a:pt x="212" y="239"/>
                  <a:pt x="212" y="239"/>
                  <a:pt x="212" y="239"/>
                </a:cubicBezTo>
                <a:cubicBezTo>
                  <a:pt x="17" y="421"/>
                  <a:pt x="17" y="421"/>
                  <a:pt x="17" y="421"/>
                </a:cubicBezTo>
                <a:cubicBezTo>
                  <a:pt x="0" y="439"/>
                  <a:pt x="0" y="468"/>
                  <a:pt x="17" y="485"/>
                </a:cubicBezTo>
                <a:cubicBezTo>
                  <a:pt x="35" y="503"/>
                  <a:pt x="64" y="503"/>
                  <a:pt x="82" y="485"/>
                </a:cubicBezTo>
                <a:cubicBezTo>
                  <a:pt x="264" y="291"/>
                  <a:pt x="264" y="291"/>
                  <a:pt x="264" y="291"/>
                </a:cubicBezTo>
                <a:cubicBezTo>
                  <a:pt x="277" y="304"/>
                  <a:pt x="277" y="304"/>
                  <a:pt x="277" y="304"/>
                </a:cubicBezTo>
                <a:cubicBezTo>
                  <a:pt x="251" y="329"/>
                  <a:pt x="251" y="329"/>
                  <a:pt x="251" y="329"/>
                </a:cubicBezTo>
                <a:cubicBezTo>
                  <a:pt x="266" y="343"/>
                  <a:pt x="266" y="343"/>
                  <a:pt x="266" y="343"/>
                </a:cubicBezTo>
                <a:cubicBezTo>
                  <a:pt x="275" y="334"/>
                  <a:pt x="275" y="334"/>
                  <a:pt x="275" y="334"/>
                </a:cubicBezTo>
                <a:cubicBezTo>
                  <a:pt x="408" y="485"/>
                  <a:pt x="408" y="485"/>
                  <a:pt x="408" y="485"/>
                </a:cubicBezTo>
                <a:cubicBezTo>
                  <a:pt x="426" y="503"/>
                  <a:pt x="454" y="503"/>
                  <a:pt x="472" y="485"/>
                </a:cubicBezTo>
                <a:cubicBezTo>
                  <a:pt x="490" y="468"/>
                  <a:pt x="490" y="439"/>
                  <a:pt x="472" y="421"/>
                </a:cubicBezTo>
                <a:lnTo>
                  <a:pt x="321" y="288"/>
                </a:lnTo>
                <a:close/>
                <a:moveTo>
                  <a:pt x="63" y="467"/>
                </a:moveTo>
                <a:cubicBezTo>
                  <a:pt x="56" y="474"/>
                  <a:pt x="43" y="474"/>
                  <a:pt x="36" y="467"/>
                </a:cubicBezTo>
                <a:cubicBezTo>
                  <a:pt x="28" y="459"/>
                  <a:pt x="28" y="447"/>
                  <a:pt x="36" y="440"/>
                </a:cubicBezTo>
                <a:cubicBezTo>
                  <a:pt x="43" y="432"/>
                  <a:pt x="56" y="432"/>
                  <a:pt x="63" y="440"/>
                </a:cubicBezTo>
                <a:cubicBezTo>
                  <a:pt x="71" y="447"/>
                  <a:pt x="71" y="459"/>
                  <a:pt x="63" y="467"/>
                </a:cubicBezTo>
                <a:close/>
              </a:path>
            </a:pathLst>
          </a:custGeom>
          <a:solidFill>
            <a:sysClr val="windowText" lastClr="000000">
              <a:lumMod val="65000"/>
              <a:lumOff val="35000"/>
            </a:sys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43" name="角丸四角形 42"/>
          <p:cNvSpPr/>
          <p:nvPr/>
        </p:nvSpPr>
        <p:spPr>
          <a:xfrm>
            <a:off x="5961979" y="1432654"/>
            <a:ext cx="846140" cy="1537558"/>
          </a:xfrm>
          <a:prstGeom prst="roundRect">
            <a:avLst>
              <a:gd name="adj" fmla="val 7909"/>
            </a:avLst>
          </a:prstGeom>
          <a:solidFill>
            <a:srgbClr val="EE7B48"/>
          </a:solidFill>
          <a:ln w="25400" cap="flat" cmpd="sng" algn="ctr">
            <a:noFill/>
            <a:prstDash val="solid"/>
          </a:ln>
          <a:effectLst/>
        </p:spPr>
        <p:txBody>
          <a:bodyPr lIns="91436" tIns="72000" rIns="91436" bIns="0" rtlCol="0" anchor="t"/>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44" name="角丸四角形 43"/>
          <p:cNvSpPr/>
          <p:nvPr/>
        </p:nvSpPr>
        <p:spPr>
          <a:xfrm>
            <a:off x="7794312" y="1435545"/>
            <a:ext cx="846140" cy="1537558"/>
          </a:xfrm>
          <a:prstGeom prst="roundRect">
            <a:avLst>
              <a:gd name="adj" fmla="val 7909"/>
            </a:avLst>
          </a:prstGeom>
          <a:solidFill>
            <a:srgbClr val="EE7B48"/>
          </a:solidFill>
          <a:ln w="25400" cap="flat" cmpd="sng" algn="ctr">
            <a:noFill/>
            <a:prstDash val="solid"/>
          </a:ln>
          <a:effectLst/>
        </p:spPr>
        <p:txBody>
          <a:bodyPr lIns="91436" tIns="72000" rIns="91436" bIns="0" rtlCol="0" anchor="t"/>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45" name="角丸四角形 44"/>
          <p:cNvSpPr/>
          <p:nvPr/>
        </p:nvSpPr>
        <p:spPr>
          <a:xfrm>
            <a:off x="6884309" y="1433126"/>
            <a:ext cx="846140" cy="1537558"/>
          </a:xfrm>
          <a:prstGeom prst="roundRect">
            <a:avLst>
              <a:gd name="adj" fmla="val 7909"/>
            </a:avLst>
          </a:prstGeom>
          <a:solidFill>
            <a:srgbClr val="EE7B48"/>
          </a:solidFill>
          <a:ln w="25400" cap="flat" cmpd="sng" algn="ctr">
            <a:noFill/>
            <a:prstDash val="solid"/>
          </a:ln>
          <a:effectLst/>
        </p:spPr>
        <p:txBody>
          <a:bodyPr lIns="91436" tIns="72000" rIns="91436" bIns="0" rtlCol="0" anchor="t"/>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23" name="Freeform 58"/>
          <p:cNvSpPr>
            <a:spLocks noEditPoints="1"/>
          </p:cNvSpPr>
          <p:nvPr/>
        </p:nvSpPr>
        <p:spPr bwMode="auto">
          <a:xfrm>
            <a:off x="6027710" y="2423938"/>
            <a:ext cx="539750" cy="395288"/>
          </a:xfrm>
          <a:custGeom>
            <a:avLst/>
            <a:gdLst>
              <a:gd name="T0" fmla="*/ 53 w 1132"/>
              <a:gd name="T1" fmla="*/ 416 h 832"/>
              <a:gd name="T2" fmla="*/ 420 w 1132"/>
              <a:gd name="T3" fmla="*/ 416 h 832"/>
              <a:gd name="T4" fmla="*/ 320 w 1132"/>
              <a:gd name="T5" fmla="*/ 423 h 832"/>
              <a:gd name="T6" fmla="*/ 256 w 1132"/>
              <a:gd name="T7" fmla="*/ 453 h 832"/>
              <a:gd name="T8" fmla="*/ 320 w 1132"/>
              <a:gd name="T9" fmla="*/ 477 h 832"/>
              <a:gd name="T10" fmla="*/ 256 w 1132"/>
              <a:gd name="T11" fmla="*/ 506 h 832"/>
              <a:gd name="T12" fmla="*/ 217 w 1132"/>
              <a:gd name="T13" fmla="*/ 540 h 832"/>
              <a:gd name="T14" fmla="*/ 154 w 1132"/>
              <a:gd name="T15" fmla="*/ 506 h 832"/>
              <a:gd name="T16" fmla="*/ 217 w 1132"/>
              <a:gd name="T17" fmla="*/ 477 h 832"/>
              <a:gd name="T18" fmla="*/ 154 w 1132"/>
              <a:gd name="T19" fmla="*/ 453 h 832"/>
              <a:gd name="T20" fmla="*/ 206 w 1132"/>
              <a:gd name="T21" fmla="*/ 423 h 832"/>
              <a:gd name="T22" fmla="*/ 176 w 1132"/>
              <a:gd name="T23" fmla="*/ 309 h 832"/>
              <a:gd name="T24" fmla="*/ 297 w 1132"/>
              <a:gd name="T25" fmla="*/ 309 h 832"/>
              <a:gd name="T26" fmla="*/ 268 w 1132"/>
              <a:gd name="T27" fmla="*/ 423 h 832"/>
              <a:gd name="T28" fmla="*/ 554 w 1132"/>
              <a:gd name="T29" fmla="*/ 330 h 832"/>
              <a:gd name="T30" fmla="*/ 560 w 1132"/>
              <a:gd name="T31" fmla="*/ 396 h 832"/>
              <a:gd name="T32" fmla="*/ 237 w 1132"/>
              <a:gd name="T33" fmla="*/ 180 h 832"/>
              <a:gd name="T34" fmla="*/ 237 w 1132"/>
              <a:gd name="T35" fmla="*/ 652 h 832"/>
              <a:gd name="T36" fmla="*/ 560 w 1132"/>
              <a:gd name="T37" fmla="*/ 436 h 832"/>
              <a:gd name="T38" fmla="*/ 554 w 1132"/>
              <a:gd name="T39" fmla="*/ 501 h 832"/>
              <a:gd name="T40" fmla="*/ 554 w 1132"/>
              <a:gd name="T41" fmla="*/ 330 h 832"/>
              <a:gd name="T42" fmla="*/ 36 w 1132"/>
              <a:gd name="T43" fmla="*/ 416 h 832"/>
              <a:gd name="T44" fmla="*/ 437 w 1132"/>
              <a:gd name="T45" fmla="*/ 416 h 832"/>
              <a:gd name="T46" fmla="*/ 999 w 1132"/>
              <a:gd name="T47" fmla="*/ 330 h 832"/>
              <a:gd name="T48" fmla="*/ 1132 w 1132"/>
              <a:gd name="T49" fmla="*/ 832 h 832"/>
              <a:gd name="T50" fmla="*/ 1055 w 1132"/>
              <a:gd name="T51" fmla="*/ 474 h 832"/>
              <a:gd name="T52" fmla="*/ 1037 w 1132"/>
              <a:gd name="T53" fmla="*/ 832 h 832"/>
              <a:gd name="T54" fmla="*/ 735 w 1132"/>
              <a:gd name="T55" fmla="*/ 474 h 832"/>
              <a:gd name="T56" fmla="*/ 717 w 1132"/>
              <a:gd name="T57" fmla="*/ 832 h 832"/>
              <a:gd name="T58" fmla="*/ 641 w 1132"/>
              <a:gd name="T59" fmla="*/ 458 h 832"/>
              <a:gd name="T60" fmla="*/ 842 w 1132"/>
              <a:gd name="T61" fmla="*/ 330 h 832"/>
              <a:gd name="T62" fmla="*/ 831 w 1132"/>
              <a:gd name="T63" fmla="*/ 567 h 832"/>
              <a:gd name="T64" fmla="*/ 942 w 1132"/>
              <a:gd name="T65" fmla="*/ 567 h 832"/>
              <a:gd name="T66" fmla="*/ 931 w 1132"/>
              <a:gd name="T67" fmla="*/ 330 h 832"/>
              <a:gd name="T68" fmla="*/ 886 w 1132"/>
              <a:gd name="T69" fmla="*/ 0 h 832"/>
              <a:gd name="T70" fmla="*/ 886 w 1132"/>
              <a:gd name="T71" fmla="*/ 296 h 832"/>
              <a:gd name="T72" fmla="*/ 886 w 1132"/>
              <a:gd name="T73" fmla="*/ 0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32" h="832">
                <a:moveTo>
                  <a:pt x="237" y="232"/>
                </a:moveTo>
                <a:cubicBezTo>
                  <a:pt x="135" y="232"/>
                  <a:pt x="53" y="314"/>
                  <a:pt x="53" y="416"/>
                </a:cubicBezTo>
                <a:cubicBezTo>
                  <a:pt x="53" y="517"/>
                  <a:pt x="135" y="600"/>
                  <a:pt x="237" y="600"/>
                </a:cubicBezTo>
                <a:cubicBezTo>
                  <a:pt x="338" y="600"/>
                  <a:pt x="420" y="517"/>
                  <a:pt x="420" y="416"/>
                </a:cubicBezTo>
                <a:cubicBezTo>
                  <a:pt x="420" y="314"/>
                  <a:pt x="338" y="232"/>
                  <a:pt x="237" y="232"/>
                </a:cubicBezTo>
                <a:close/>
                <a:moveTo>
                  <a:pt x="320" y="423"/>
                </a:moveTo>
                <a:cubicBezTo>
                  <a:pt x="320" y="453"/>
                  <a:pt x="320" y="453"/>
                  <a:pt x="320" y="453"/>
                </a:cubicBezTo>
                <a:cubicBezTo>
                  <a:pt x="256" y="453"/>
                  <a:pt x="256" y="453"/>
                  <a:pt x="256" y="453"/>
                </a:cubicBezTo>
                <a:cubicBezTo>
                  <a:pt x="256" y="477"/>
                  <a:pt x="256" y="477"/>
                  <a:pt x="256" y="477"/>
                </a:cubicBezTo>
                <a:cubicBezTo>
                  <a:pt x="320" y="477"/>
                  <a:pt x="320" y="477"/>
                  <a:pt x="320" y="477"/>
                </a:cubicBezTo>
                <a:cubicBezTo>
                  <a:pt x="320" y="506"/>
                  <a:pt x="320" y="506"/>
                  <a:pt x="320" y="506"/>
                </a:cubicBezTo>
                <a:cubicBezTo>
                  <a:pt x="256" y="506"/>
                  <a:pt x="256" y="506"/>
                  <a:pt x="256" y="506"/>
                </a:cubicBezTo>
                <a:cubicBezTo>
                  <a:pt x="256" y="540"/>
                  <a:pt x="256" y="540"/>
                  <a:pt x="256" y="540"/>
                </a:cubicBezTo>
                <a:cubicBezTo>
                  <a:pt x="217" y="540"/>
                  <a:pt x="217" y="540"/>
                  <a:pt x="217" y="540"/>
                </a:cubicBezTo>
                <a:cubicBezTo>
                  <a:pt x="217" y="506"/>
                  <a:pt x="217" y="506"/>
                  <a:pt x="217" y="506"/>
                </a:cubicBezTo>
                <a:cubicBezTo>
                  <a:pt x="154" y="506"/>
                  <a:pt x="154" y="506"/>
                  <a:pt x="154" y="506"/>
                </a:cubicBezTo>
                <a:cubicBezTo>
                  <a:pt x="154" y="477"/>
                  <a:pt x="154" y="477"/>
                  <a:pt x="154" y="477"/>
                </a:cubicBezTo>
                <a:cubicBezTo>
                  <a:pt x="217" y="477"/>
                  <a:pt x="217" y="477"/>
                  <a:pt x="217" y="477"/>
                </a:cubicBezTo>
                <a:cubicBezTo>
                  <a:pt x="217" y="453"/>
                  <a:pt x="217" y="453"/>
                  <a:pt x="217" y="453"/>
                </a:cubicBezTo>
                <a:cubicBezTo>
                  <a:pt x="154" y="453"/>
                  <a:pt x="154" y="453"/>
                  <a:pt x="154" y="453"/>
                </a:cubicBezTo>
                <a:cubicBezTo>
                  <a:pt x="154" y="423"/>
                  <a:pt x="154" y="423"/>
                  <a:pt x="154" y="423"/>
                </a:cubicBezTo>
                <a:cubicBezTo>
                  <a:pt x="206" y="423"/>
                  <a:pt x="206" y="423"/>
                  <a:pt x="206" y="423"/>
                </a:cubicBezTo>
                <a:cubicBezTo>
                  <a:pt x="130" y="309"/>
                  <a:pt x="130" y="309"/>
                  <a:pt x="130" y="309"/>
                </a:cubicBezTo>
                <a:cubicBezTo>
                  <a:pt x="176" y="309"/>
                  <a:pt x="176" y="309"/>
                  <a:pt x="176" y="309"/>
                </a:cubicBezTo>
                <a:cubicBezTo>
                  <a:pt x="237" y="406"/>
                  <a:pt x="237" y="406"/>
                  <a:pt x="237" y="406"/>
                </a:cubicBezTo>
                <a:cubicBezTo>
                  <a:pt x="297" y="309"/>
                  <a:pt x="297" y="309"/>
                  <a:pt x="297" y="309"/>
                </a:cubicBezTo>
                <a:cubicBezTo>
                  <a:pt x="344" y="309"/>
                  <a:pt x="344" y="309"/>
                  <a:pt x="344" y="309"/>
                </a:cubicBezTo>
                <a:cubicBezTo>
                  <a:pt x="268" y="423"/>
                  <a:pt x="268" y="423"/>
                  <a:pt x="268" y="423"/>
                </a:cubicBezTo>
                <a:lnTo>
                  <a:pt x="320" y="423"/>
                </a:lnTo>
                <a:close/>
                <a:moveTo>
                  <a:pt x="554" y="330"/>
                </a:moveTo>
                <a:cubicBezTo>
                  <a:pt x="495" y="330"/>
                  <a:pt x="495" y="330"/>
                  <a:pt x="495" y="330"/>
                </a:cubicBezTo>
                <a:cubicBezTo>
                  <a:pt x="560" y="396"/>
                  <a:pt x="560" y="396"/>
                  <a:pt x="560" y="396"/>
                </a:cubicBezTo>
                <a:cubicBezTo>
                  <a:pt x="472" y="396"/>
                  <a:pt x="472" y="396"/>
                  <a:pt x="472" y="396"/>
                </a:cubicBezTo>
                <a:cubicBezTo>
                  <a:pt x="462" y="275"/>
                  <a:pt x="360" y="180"/>
                  <a:pt x="237" y="180"/>
                </a:cubicBezTo>
                <a:cubicBezTo>
                  <a:pt x="106" y="180"/>
                  <a:pt x="0" y="285"/>
                  <a:pt x="0" y="416"/>
                </a:cubicBezTo>
                <a:cubicBezTo>
                  <a:pt x="0" y="546"/>
                  <a:pt x="106" y="652"/>
                  <a:pt x="237" y="652"/>
                </a:cubicBezTo>
                <a:cubicBezTo>
                  <a:pt x="360" y="652"/>
                  <a:pt x="462" y="557"/>
                  <a:pt x="472" y="436"/>
                </a:cubicBezTo>
                <a:cubicBezTo>
                  <a:pt x="560" y="436"/>
                  <a:pt x="560" y="436"/>
                  <a:pt x="560" y="436"/>
                </a:cubicBezTo>
                <a:cubicBezTo>
                  <a:pt x="495" y="501"/>
                  <a:pt x="495" y="501"/>
                  <a:pt x="495" y="501"/>
                </a:cubicBezTo>
                <a:cubicBezTo>
                  <a:pt x="554" y="501"/>
                  <a:pt x="554" y="501"/>
                  <a:pt x="554" y="501"/>
                </a:cubicBezTo>
                <a:cubicBezTo>
                  <a:pt x="639" y="416"/>
                  <a:pt x="639" y="416"/>
                  <a:pt x="639" y="416"/>
                </a:cubicBezTo>
                <a:lnTo>
                  <a:pt x="554" y="330"/>
                </a:lnTo>
                <a:close/>
                <a:moveTo>
                  <a:pt x="237" y="617"/>
                </a:moveTo>
                <a:cubicBezTo>
                  <a:pt x="126" y="617"/>
                  <a:pt x="36" y="527"/>
                  <a:pt x="36" y="416"/>
                </a:cubicBezTo>
                <a:cubicBezTo>
                  <a:pt x="36" y="305"/>
                  <a:pt x="126" y="215"/>
                  <a:pt x="237" y="215"/>
                </a:cubicBezTo>
                <a:cubicBezTo>
                  <a:pt x="347" y="215"/>
                  <a:pt x="437" y="305"/>
                  <a:pt x="437" y="416"/>
                </a:cubicBezTo>
                <a:cubicBezTo>
                  <a:pt x="437" y="527"/>
                  <a:pt x="347" y="617"/>
                  <a:pt x="237" y="617"/>
                </a:cubicBezTo>
                <a:close/>
                <a:moveTo>
                  <a:pt x="999" y="330"/>
                </a:moveTo>
                <a:cubicBezTo>
                  <a:pt x="1069" y="330"/>
                  <a:pt x="1126" y="387"/>
                  <a:pt x="1132" y="458"/>
                </a:cubicBezTo>
                <a:cubicBezTo>
                  <a:pt x="1132" y="832"/>
                  <a:pt x="1132" y="832"/>
                  <a:pt x="1132" y="832"/>
                </a:cubicBezTo>
                <a:cubicBezTo>
                  <a:pt x="1055" y="832"/>
                  <a:pt x="1055" y="832"/>
                  <a:pt x="1055" y="832"/>
                </a:cubicBezTo>
                <a:cubicBezTo>
                  <a:pt x="1055" y="474"/>
                  <a:pt x="1055" y="474"/>
                  <a:pt x="1055" y="474"/>
                </a:cubicBezTo>
                <a:cubicBezTo>
                  <a:pt x="1037" y="474"/>
                  <a:pt x="1037" y="474"/>
                  <a:pt x="1037" y="474"/>
                </a:cubicBezTo>
                <a:cubicBezTo>
                  <a:pt x="1037" y="832"/>
                  <a:pt x="1037" y="832"/>
                  <a:pt x="1037" y="832"/>
                </a:cubicBezTo>
                <a:cubicBezTo>
                  <a:pt x="735" y="832"/>
                  <a:pt x="735" y="832"/>
                  <a:pt x="735" y="832"/>
                </a:cubicBezTo>
                <a:cubicBezTo>
                  <a:pt x="735" y="474"/>
                  <a:pt x="735" y="474"/>
                  <a:pt x="735" y="474"/>
                </a:cubicBezTo>
                <a:cubicBezTo>
                  <a:pt x="717" y="474"/>
                  <a:pt x="717" y="474"/>
                  <a:pt x="717" y="474"/>
                </a:cubicBezTo>
                <a:cubicBezTo>
                  <a:pt x="717" y="832"/>
                  <a:pt x="717" y="832"/>
                  <a:pt x="717" y="832"/>
                </a:cubicBezTo>
                <a:cubicBezTo>
                  <a:pt x="641" y="832"/>
                  <a:pt x="641" y="832"/>
                  <a:pt x="641" y="832"/>
                </a:cubicBezTo>
                <a:cubicBezTo>
                  <a:pt x="641" y="458"/>
                  <a:pt x="641" y="458"/>
                  <a:pt x="641" y="458"/>
                </a:cubicBezTo>
                <a:cubicBezTo>
                  <a:pt x="646" y="387"/>
                  <a:pt x="703" y="330"/>
                  <a:pt x="774" y="330"/>
                </a:cubicBezTo>
                <a:cubicBezTo>
                  <a:pt x="842" y="330"/>
                  <a:pt x="842" y="330"/>
                  <a:pt x="842" y="330"/>
                </a:cubicBezTo>
                <a:cubicBezTo>
                  <a:pt x="879" y="395"/>
                  <a:pt x="879" y="395"/>
                  <a:pt x="879" y="395"/>
                </a:cubicBezTo>
                <a:cubicBezTo>
                  <a:pt x="831" y="567"/>
                  <a:pt x="831" y="567"/>
                  <a:pt x="831" y="567"/>
                </a:cubicBezTo>
                <a:cubicBezTo>
                  <a:pt x="886" y="626"/>
                  <a:pt x="886" y="626"/>
                  <a:pt x="886" y="626"/>
                </a:cubicBezTo>
                <a:cubicBezTo>
                  <a:pt x="942" y="567"/>
                  <a:pt x="942" y="567"/>
                  <a:pt x="942" y="567"/>
                </a:cubicBezTo>
                <a:cubicBezTo>
                  <a:pt x="894" y="395"/>
                  <a:pt x="894" y="395"/>
                  <a:pt x="894" y="395"/>
                </a:cubicBezTo>
                <a:cubicBezTo>
                  <a:pt x="931" y="330"/>
                  <a:pt x="931" y="330"/>
                  <a:pt x="931" y="330"/>
                </a:cubicBezTo>
                <a:cubicBezTo>
                  <a:pt x="999" y="330"/>
                  <a:pt x="999" y="330"/>
                  <a:pt x="999" y="330"/>
                </a:cubicBezTo>
                <a:moveTo>
                  <a:pt x="886" y="0"/>
                </a:moveTo>
                <a:cubicBezTo>
                  <a:pt x="968" y="0"/>
                  <a:pt x="1034" y="66"/>
                  <a:pt x="1034" y="148"/>
                </a:cubicBezTo>
                <a:cubicBezTo>
                  <a:pt x="1034" y="230"/>
                  <a:pt x="968" y="296"/>
                  <a:pt x="886" y="296"/>
                </a:cubicBezTo>
                <a:cubicBezTo>
                  <a:pt x="805" y="296"/>
                  <a:pt x="739" y="230"/>
                  <a:pt x="739" y="148"/>
                </a:cubicBezTo>
                <a:cubicBezTo>
                  <a:pt x="739" y="66"/>
                  <a:pt x="805" y="0"/>
                  <a:pt x="886" y="0"/>
                </a:cubicBezTo>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36" name="テキスト ボックス 35"/>
          <p:cNvSpPr txBox="1"/>
          <p:nvPr/>
        </p:nvSpPr>
        <p:spPr>
          <a:xfrm>
            <a:off x="6064787" y="1649688"/>
            <a:ext cx="883477"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prstClr val="white"/>
                </a:solidFill>
                <a:effectLst/>
                <a:uLnTx/>
                <a:uFillTx/>
              </a:rPr>
              <a:t>給与</a:t>
            </a:r>
          </a:p>
        </p:txBody>
      </p:sp>
      <p:sp>
        <p:nvSpPr>
          <p:cNvPr id="37" name="テキスト ボックス 36"/>
          <p:cNvSpPr txBox="1"/>
          <p:nvPr/>
        </p:nvSpPr>
        <p:spPr>
          <a:xfrm>
            <a:off x="6840164" y="1623793"/>
            <a:ext cx="900188"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white"/>
                </a:solidFill>
                <a:effectLst/>
                <a:uLnTx/>
                <a:uFillTx/>
              </a:rPr>
              <a:t>人事諸届</a:t>
            </a:r>
            <a:endParaRPr kumimoji="0" lang="en-US" altLang="ja-JP" sz="1400" b="1" i="0" u="none" strike="noStrike" kern="0" cap="none" spc="0" normalizeH="0" baseline="0" noProof="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white"/>
                </a:solidFill>
                <a:effectLst/>
                <a:uLnTx/>
                <a:uFillTx/>
              </a:rPr>
              <a:t>・照会</a:t>
            </a:r>
          </a:p>
        </p:txBody>
      </p:sp>
      <p:sp>
        <p:nvSpPr>
          <p:cNvPr id="42" name="Freeform 6"/>
          <p:cNvSpPr>
            <a:spLocks noEditPoints="1"/>
          </p:cNvSpPr>
          <p:nvPr/>
        </p:nvSpPr>
        <p:spPr bwMode="auto">
          <a:xfrm>
            <a:off x="7130149" y="2432141"/>
            <a:ext cx="384175" cy="365125"/>
          </a:xfrm>
          <a:custGeom>
            <a:avLst/>
            <a:gdLst>
              <a:gd name="T0" fmla="*/ 323 w 403"/>
              <a:gd name="T1" fmla="*/ 382 h 382"/>
              <a:gd name="T2" fmla="*/ 76 w 403"/>
              <a:gd name="T3" fmla="*/ 378 h 382"/>
              <a:gd name="T4" fmla="*/ 79 w 403"/>
              <a:gd name="T5" fmla="*/ 364 h 382"/>
              <a:gd name="T6" fmla="*/ 327 w 403"/>
              <a:gd name="T7" fmla="*/ 368 h 382"/>
              <a:gd name="T8" fmla="*/ 315 w 403"/>
              <a:gd name="T9" fmla="*/ 370 h 382"/>
              <a:gd name="T10" fmla="*/ 296 w 403"/>
              <a:gd name="T11" fmla="*/ 376 h 382"/>
              <a:gd name="T12" fmla="*/ 315 w 403"/>
              <a:gd name="T13" fmla="*/ 370 h 382"/>
              <a:gd name="T14" fmla="*/ 266 w 403"/>
              <a:gd name="T15" fmla="*/ 370 h 382"/>
              <a:gd name="T16" fmla="*/ 285 w 403"/>
              <a:gd name="T17" fmla="*/ 376 h 382"/>
              <a:gd name="T18" fmla="*/ 326 w 403"/>
              <a:gd name="T19" fmla="*/ 227 h 382"/>
              <a:gd name="T20" fmla="*/ 84 w 403"/>
              <a:gd name="T21" fmla="*/ 220 h 382"/>
              <a:gd name="T22" fmla="*/ 77 w 403"/>
              <a:gd name="T23" fmla="*/ 349 h 382"/>
              <a:gd name="T24" fmla="*/ 318 w 403"/>
              <a:gd name="T25" fmla="*/ 356 h 382"/>
              <a:gd name="T26" fmla="*/ 326 w 403"/>
              <a:gd name="T27" fmla="*/ 227 h 382"/>
              <a:gd name="T28" fmla="*/ 128 w 403"/>
              <a:gd name="T29" fmla="*/ 74 h 382"/>
              <a:gd name="T30" fmla="*/ 275 w 403"/>
              <a:gd name="T31" fmla="*/ 74 h 382"/>
              <a:gd name="T32" fmla="*/ 177 w 403"/>
              <a:gd name="T33" fmla="*/ 161 h 382"/>
              <a:gd name="T34" fmla="*/ 55 w 403"/>
              <a:gd name="T35" fmla="*/ 208 h 382"/>
              <a:gd name="T36" fmla="*/ 47 w 403"/>
              <a:gd name="T37" fmla="*/ 355 h 382"/>
              <a:gd name="T38" fmla="*/ 69 w 403"/>
              <a:gd name="T39" fmla="*/ 349 h 382"/>
              <a:gd name="T40" fmla="*/ 52 w 403"/>
              <a:gd name="T41" fmla="*/ 296 h 382"/>
              <a:gd name="T42" fmla="*/ 69 w 403"/>
              <a:gd name="T43" fmla="*/ 285 h 382"/>
              <a:gd name="T44" fmla="*/ 84 w 403"/>
              <a:gd name="T45" fmla="*/ 212 h 382"/>
              <a:gd name="T46" fmla="*/ 193 w 403"/>
              <a:gd name="T47" fmla="*/ 197 h 382"/>
              <a:gd name="T48" fmla="*/ 392 w 403"/>
              <a:gd name="T49" fmla="*/ 306 h 382"/>
              <a:gd name="T50" fmla="*/ 275 w 403"/>
              <a:gd name="T51" fmla="*/ 161 h 382"/>
              <a:gd name="T52" fmla="*/ 210 w 403"/>
              <a:gd name="T53" fmla="*/ 197 h 382"/>
              <a:gd name="T54" fmla="*/ 318 w 403"/>
              <a:gd name="T55" fmla="*/ 212 h 382"/>
              <a:gd name="T56" fmla="*/ 334 w 403"/>
              <a:gd name="T57" fmla="*/ 285 h 382"/>
              <a:gd name="T58" fmla="*/ 351 w 403"/>
              <a:gd name="T59" fmla="*/ 296 h 382"/>
              <a:gd name="T60" fmla="*/ 334 w 403"/>
              <a:gd name="T61" fmla="*/ 349 h 382"/>
              <a:gd name="T62" fmla="*/ 355 w 403"/>
              <a:gd name="T63" fmla="*/ 355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3" h="382">
                <a:moveTo>
                  <a:pt x="327" y="378"/>
                </a:moveTo>
                <a:cubicBezTo>
                  <a:pt x="327" y="380"/>
                  <a:pt x="325" y="382"/>
                  <a:pt x="323" y="382"/>
                </a:cubicBezTo>
                <a:cubicBezTo>
                  <a:pt x="79" y="382"/>
                  <a:pt x="79" y="382"/>
                  <a:pt x="79" y="382"/>
                </a:cubicBezTo>
                <a:cubicBezTo>
                  <a:pt x="77" y="382"/>
                  <a:pt x="76" y="380"/>
                  <a:pt x="76" y="378"/>
                </a:cubicBezTo>
                <a:cubicBezTo>
                  <a:pt x="76" y="368"/>
                  <a:pt x="76" y="368"/>
                  <a:pt x="76" y="368"/>
                </a:cubicBezTo>
                <a:cubicBezTo>
                  <a:pt x="76" y="366"/>
                  <a:pt x="77" y="364"/>
                  <a:pt x="79" y="364"/>
                </a:cubicBezTo>
                <a:cubicBezTo>
                  <a:pt x="323" y="364"/>
                  <a:pt x="323" y="364"/>
                  <a:pt x="323" y="364"/>
                </a:cubicBezTo>
                <a:cubicBezTo>
                  <a:pt x="325" y="364"/>
                  <a:pt x="327" y="366"/>
                  <a:pt x="327" y="368"/>
                </a:cubicBezTo>
                <a:lnTo>
                  <a:pt x="327" y="378"/>
                </a:lnTo>
                <a:close/>
                <a:moveTo>
                  <a:pt x="315" y="370"/>
                </a:moveTo>
                <a:cubicBezTo>
                  <a:pt x="296" y="370"/>
                  <a:pt x="296" y="370"/>
                  <a:pt x="296" y="370"/>
                </a:cubicBezTo>
                <a:cubicBezTo>
                  <a:pt x="296" y="376"/>
                  <a:pt x="296" y="376"/>
                  <a:pt x="296" y="376"/>
                </a:cubicBezTo>
                <a:cubicBezTo>
                  <a:pt x="315" y="376"/>
                  <a:pt x="315" y="376"/>
                  <a:pt x="315" y="376"/>
                </a:cubicBezTo>
                <a:lnTo>
                  <a:pt x="315" y="370"/>
                </a:lnTo>
                <a:close/>
                <a:moveTo>
                  <a:pt x="285" y="370"/>
                </a:moveTo>
                <a:cubicBezTo>
                  <a:pt x="266" y="370"/>
                  <a:pt x="266" y="370"/>
                  <a:pt x="266" y="370"/>
                </a:cubicBezTo>
                <a:cubicBezTo>
                  <a:pt x="266" y="376"/>
                  <a:pt x="266" y="376"/>
                  <a:pt x="266" y="376"/>
                </a:cubicBezTo>
                <a:cubicBezTo>
                  <a:pt x="285" y="376"/>
                  <a:pt x="285" y="376"/>
                  <a:pt x="285" y="376"/>
                </a:cubicBezTo>
                <a:lnTo>
                  <a:pt x="285" y="370"/>
                </a:lnTo>
                <a:close/>
                <a:moveTo>
                  <a:pt x="326" y="227"/>
                </a:moveTo>
                <a:cubicBezTo>
                  <a:pt x="326" y="223"/>
                  <a:pt x="322" y="220"/>
                  <a:pt x="318" y="220"/>
                </a:cubicBezTo>
                <a:cubicBezTo>
                  <a:pt x="84" y="220"/>
                  <a:pt x="84" y="220"/>
                  <a:pt x="84" y="220"/>
                </a:cubicBezTo>
                <a:cubicBezTo>
                  <a:pt x="80" y="220"/>
                  <a:pt x="77" y="223"/>
                  <a:pt x="77" y="227"/>
                </a:cubicBezTo>
                <a:cubicBezTo>
                  <a:pt x="77" y="349"/>
                  <a:pt x="77" y="349"/>
                  <a:pt x="77" y="349"/>
                </a:cubicBezTo>
                <a:cubicBezTo>
                  <a:pt x="77" y="353"/>
                  <a:pt x="80" y="356"/>
                  <a:pt x="84" y="356"/>
                </a:cubicBezTo>
                <a:cubicBezTo>
                  <a:pt x="318" y="356"/>
                  <a:pt x="318" y="356"/>
                  <a:pt x="318" y="356"/>
                </a:cubicBezTo>
                <a:cubicBezTo>
                  <a:pt x="322" y="356"/>
                  <a:pt x="326" y="353"/>
                  <a:pt x="326" y="349"/>
                </a:cubicBezTo>
                <a:lnTo>
                  <a:pt x="326" y="227"/>
                </a:lnTo>
                <a:close/>
                <a:moveTo>
                  <a:pt x="201" y="0"/>
                </a:moveTo>
                <a:cubicBezTo>
                  <a:pt x="161" y="0"/>
                  <a:pt x="128" y="33"/>
                  <a:pt x="128" y="74"/>
                </a:cubicBezTo>
                <a:cubicBezTo>
                  <a:pt x="128" y="114"/>
                  <a:pt x="161" y="147"/>
                  <a:pt x="201" y="147"/>
                </a:cubicBezTo>
                <a:cubicBezTo>
                  <a:pt x="242" y="147"/>
                  <a:pt x="275" y="114"/>
                  <a:pt x="275" y="74"/>
                </a:cubicBezTo>
                <a:cubicBezTo>
                  <a:pt x="275" y="33"/>
                  <a:pt x="242" y="0"/>
                  <a:pt x="201" y="0"/>
                </a:cubicBezTo>
                <a:close/>
                <a:moveTo>
                  <a:pt x="177" y="161"/>
                </a:moveTo>
                <a:cubicBezTo>
                  <a:pt x="128" y="161"/>
                  <a:pt x="128" y="161"/>
                  <a:pt x="128" y="161"/>
                </a:cubicBezTo>
                <a:cubicBezTo>
                  <a:pt x="88" y="161"/>
                  <a:pt x="70" y="177"/>
                  <a:pt x="55" y="208"/>
                </a:cubicBezTo>
                <a:cubicBezTo>
                  <a:pt x="41" y="239"/>
                  <a:pt x="25" y="274"/>
                  <a:pt x="11" y="306"/>
                </a:cubicBezTo>
                <a:cubicBezTo>
                  <a:pt x="0" y="332"/>
                  <a:pt x="21" y="359"/>
                  <a:pt x="47" y="355"/>
                </a:cubicBezTo>
                <a:cubicBezTo>
                  <a:pt x="55" y="354"/>
                  <a:pt x="63" y="353"/>
                  <a:pt x="70" y="352"/>
                </a:cubicBezTo>
                <a:cubicBezTo>
                  <a:pt x="69" y="351"/>
                  <a:pt x="69" y="350"/>
                  <a:pt x="69" y="349"/>
                </a:cubicBezTo>
                <a:cubicBezTo>
                  <a:pt x="69" y="293"/>
                  <a:pt x="69" y="293"/>
                  <a:pt x="69" y="293"/>
                </a:cubicBezTo>
                <a:cubicBezTo>
                  <a:pt x="52" y="296"/>
                  <a:pt x="52" y="296"/>
                  <a:pt x="52" y="296"/>
                </a:cubicBezTo>
                <a:cubicBezTo>
                  <a:pt x="51" y="288"/>
                  <a:pt x="51" y="288"/>
                  <a:pt x="51" y="288"/>
                </a:cubicBezTo>
                <a:cubicBezTo>
                  <a:pt x="69" y="285"/>
                  <a:pt x="69" y="285"/>
                  <a:pt x="69" y="285"/>
                </a:cubicBezTo>
                <a:cubicBezTo>
                  <a:pt x="69" y="227"/>
                  <a:pt x="69" y="227"/>
                  <a:pt x="69" y="227"/>
                </a:cubicBezTo>
                <a:cubicBezTo>
                  <a:pt x="69" y="219"/>
                  <a:pt x="76" y="212"/>
                  <a:pt x="84" y="212"/>
                </a:cubicBezTo>
                <a:cubicBezTo>
                  <a:pt x="187" y="212"/>
                  <a:pt x="187" y="212"/>
                  <a:pt x="187" y="212"/>
                </a:cubicBezTo>
                <a:cubicBezTo>
                  <a:pt x="193" y="197"/>
                  <a:pt x="193" y="197"/>
                  <a:pt x="193" y="197"/>
                </a:cubicBezTo>
                <a:lnTo>
                  <a:pt x="177" y="161"/>
                </a:lnTo>
                <a:close/>
                <a:moveTo>
                  <a:pt x="392" y="306"/>
                </a:moveTo>
                <a:cubicBezTo>
                  <a:pt x="378" y="274"/>
                  <a:pt x="362" y="239"/>
                  <a:pt x="347" y="208"/>
                </a:cubicBezTo>
                <a:cubicBezTo>
                  <a:pt x="333" y="177"/>
                  <a:pt x="315" y="161"/>
                  <a:pt x="275" y="161"/>
                </a:cubicBezTo>
                <a:cubicBezTo>
                  <a:pt x="226" y="161"/>
                  <a:pt x="226" y="161"/>
                  <a:pt x="226" y="161"/>
                </a:cubicBezTo>
                <a:cubicBezTo>
                  <a:pt x="210" y="197"/>
                  <a:pt x="210" y="197"/>
                  <a:pt x="210" y="197"/>
                </a:cubicBezTo>
                <a:cubicBezTo>
                  <a:pt x="215" y="212"/>
                  <a:pt x="215" y="212"/>
                  <a:pt x="215" y="212"/>
                </a:cubicBezTo>
                <a:cubicBezTo>
                  <a:pt x="318" y="212"/>
                  <a:pt x="318" y="212"/>
                  <a:pt x="318" y="212"/>
                </a:cubicBezTo>
                <a:cubicBezTo>
                  <a:pt x="327" y="212"/>
                  <a:pt x="334" y="219"/>
                  <a:pt x="334" y="227"/>
                </a:cubicBezTo>
                <a:cubicBezTo>
                  <a:pt x="334" y="285"/>
                  <a:pt x="334" y="285"/>
                  <a:pt x="334" y="285"/>
                </a:cubicBezTo>
                <a:cubicBezTo>
                  <a:pt x="352" y="288"/>
                  <a:pt x="352" y="288"/>
                  <a:pt x="352" y="288"/>
                </a:cubicBezTo>
                <a:cubicBezTo>
                  <a:pt x="351" y="296"/>
                  <a:pt x="351" y="296"/>
                  <a:pt x="351" y="296"/>
                </a:cubicBezTo>
                <a:cubicBezTo>
                  <a:pt x="334" y="293"/>
                  <a:pt x="334" y="293"/>
                  <a:pt x="334" y="293"/>
                </a:cubicBezTo>
                <a:cubicBezTo>
                  <a:pt x="334" y="349"/>
                  <a:pt x="334" y="349"/>
                  <a:pt x="334" y="349"/>
                </a:cubicBezTo>
                <a:cubicBezTo>
                  <a:pt x="334" y="350"/>
                  <a:pt x="333" y="351"/>
                  <a:pt x="333" y="352"/>
                </a:cubicBezTo>
                <a:cubicBezTo>
                  <a:pt x="340" y="353"/>
                  <a:pt x="348" y="354"/>
                  <a:pt x="355" y="355"/>
                </a:cubicBezTo>
                <a:cubicBezTo>
                  <a:pt x="382" y="359"/>
                  <a:pt x="403" y="332"/>
                  <a:pt x="392" y="30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 name="テキスト ボックス 45"/>
          <p:cNvSpPr txBox="1"/>
          <p:nvPr/>
        </p:nvSpPr>
        <p:spPr>
          <a:xfrm>
            <a:off x="7864927" y="1660062"/>
            <a:ext cx="883477"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b="1" kern="0">
                <a:solidFill>
                  <a:prstClr val="white"/>
                </a:solidFill>
              </a:rPr>
              <a:t>勤怠</a:t>
            </a:r>
            <a:endParaRPr kumimoji="0" lang="ja-JP" altLang="en-US" sz="1800" b="1" i="0" u="none" strike="noStrike" kern="0" cap="none" spc="0" normalizeH="0" baseline="0" noProof="0">
              <a:ln>
                <a:noFill/>
              </a:ln>
              <a:solidFill>
                <a:prstClr val="white"/>
              </a:solidFill>
              <a:effectLst/>
              <a:uLnTx/>
              <a:uFillTx/>
            </a:endParaRPr>
          </a:p>
        </p:txBody>
      </p:sp>
      <p:sp>
        <p:nvSpPr>
          <p:cNvPr id="47" name="Freeform 13"/>
          <p:cNvSpPr>
            <a:spLocks noEditPoints="1"/>
          </p:cNvSpPr>
          <p:nvPr/>
        </p:nvSpPr>
        <p:spPr bwMode="auto">
          <a:xfrm>
            <a:off x="7981516" y="2391730"/>
            <a:ext cx="442912" cy="395288"/>
          </a:xfrm>
          <a:custGeom>
            <a:avLst/>
            <a:gdLst>
              <a:gd name="T0" fmla="*/ 336 w 466"/>
              <a:gd name="T1" fmla="*/ 261 h 416"/>
              <a:gd name="T2" fmla="*/ 336 w 466"/>
              <a:gd name="T3" fmla="*/ 0 h 416"/>
              <a:gd name="T4" fmla="*/ 336 w 466"/>
              <a:gd name="T5" fmla="*/ 15 h 416"/>
              <a:gd name="T6" fmla="*/ 336 w 466"/>
              <a:gd name="T7" fmla="*/ 246 h 416"/>
              <a:gd name="T8" fmla="*/ 336 w 466"/>
              <a:gd name="T9" fmla="*/ 15 h 416"/>
              <a:gd name="T10" fmla="*/ 394 w 466"/>
              <a:gd name="T11" fmla="*/ 64 h 416"/>
              <a:gd name="T12" fmla="*/ 336 w 466"/>
              <a:gd name="T13" fmla="*/ 117 h 416"/>
              <a:gd name="T14" fmla="*/ 298 w 466"/>
              <a:gd name="T15" fmla="*/ 80 h 416"/>
              <a:gd name="T16" fmla="*/ 286 w 466"/>
              <a:gd name="T17" fmla="*/ 93 h 416"/>
              <a:gd name="T18" fmla="*/ 322 w 466"/>
              <a:gd name="T19" fmla="*/ 130 h 416"/>
              <a:gd name="T20" fmla="*/ 349 w 466"/>
              <a:gd name="T21" fmla="*/ 130 h 416"/>
              <a:gd name="T22" fmla="*/ 402 w 466"/>
              <a:gd name="T23" fmla="*/ 72 h 416"/>
              <a:gd name="T24" fmla="*/ 342 w 466"/>
              <a:gd name="T25" fmla="*/ 130 h 416"/>
              <a:gd name="T26" fmla="*/ 329 w 466"/>
              <a:gd name="T27" fmla="*/ 130 h 416"/>
              <a:gd name="T28" fmla="*/ 342 w 466"/>
              <a:gd name="T29" fmla="*/ 130 h 416"/>
              <a:gd name="T30" fmla="*/ 164 w 466"/>
              <a:gd name="T31" fmla="*/ 185 h 416"/>
              <a:gd name="T32" fmla="*/ 44 w 466"/>
              <a:gd name="T33" fmla="*/ 185 h 416"/>
              <a:gd name="T34" fmla="*/ 233 w 466"/>
              <a:gd name="T35" fmla="*/ 384 h 416"/>
              <a:gd name="T36" fmla="*/ 186 w 466"/>
              <a:gd name="T37" fmla="*/ 390 h 416"/>
              <a:gd name="T38" fmla="*/ 186 w 466"/>
              <a:gd name="T39" fmla="*/ 405 h 416"/>
              <a:gd name="T40" fmla="*/ 208 w 466"/>
              <a:gd name="T41" fmla="*/ 416 h 416"/>
              <a:gd name="T42" fmla="*/ 224 w 466"/>
              <a:gd name="T43" fmla="*/ 405 h 416"/>
              <a:gd name="T44" fmla="*/ 397 w 466"/>
              <a:gd name="T45" fmla="*/ 416 h 416"/>
              <a:gd name="T46" fmla="*/ 412 w 466"/>
              <a:gd name="T47" fmla="*/ 405 h 416"/>
              <a:gd name="T48" fmla="*/ 446 w 466"/>
              <a:gd name="T49" fmla="*/ 397 h 416"/>
              <a:gd name="T50" fmla="*/ 347 w 466"/>
              <a:gd name="T51" fmla="*/ 390 h 416"/>
              <a:gd name="T52" fmla="*/ 379 w 466"/>
              <a:gd name="T53" fmla="*/ 290 h 416"/>
              <a:gd name="T54" fmla="*/ 338 w 466"/>
              <a:gd name="T55" fmla="*/ 380 h 416"/>
              <a:gd name="T56" fmla="*/ 233 w 466"/>
              <a:gd name="T57" fmla="*/ 384 h 416"/>
              <a:gd name="T58" fmla="*/ 16 w 466"/>
              <a:gd name="T59" fmla="*/ 308 h 416"/>
              <a:gd name="T60" fmla="*/ 1 w 466"/>
              <a:gd name="T61" fmla="*/ 309 h 416"/>
              <a:gd name="T62" fmla="*/ 22 w 466"/>
              <a:gd name="T63" fmla="*/ 416 h 416"/>
              <a:gd name="T64" fmla="*/ 159 w 466"/>
              <a:gd name="T65" fmla="*/ 344 h 416"/>
              <a:gd name="T66" fmla="*/ 201 w 466"/>
              <a:gd name="T67" fmla="*/ 366 h 416"/>
              <a:gd name="T68" fmla="*/ 290 w 466"/>
              <a:gd name="T69" fmla="*/ 345 h 416"/>
              <a:gd name="T70" fmla="*/ 207 w 466"/>
              <a:gd name="T71" fmla="*/ 323 h 416"/>
              <a:gd name="T72" fmla="*/ 92 w 466"/>
              <a:gd name="T73" fmla="*/ 259 h 416"/>
              <a:gd name="T74" fmla="*/ 40 w 466"/>
              <a:gd name="T75" fmla="*/ 416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6" h="416">
                <a:moveTo>
                  <a:pt x="466" y="130"/>
                </a:moveTo>
                <a:cubicBezTo>
                  <a:pt x="466" y="202"/>
                  <a:pt x="408" y="261"/>
                  <a:pt x="336" y="261"/>
                </a:cubicBezTo>
                <a:cubicBezTo>
                  <a:pt x="263" y="261"/>
                  <a:pt x="205" y="202"/>
                  <a:pt x="205" y="130"/>
                </a:cubicBezTo>
                <a:cubicBezTo>
                  <a:pt x="205" y="58"/>
                  <a:pt x="263" y="0"/>
                  <a:pt x="336" y="0"/>
                </a:cubicBezTo>
                <a:cubicBezTo>
                  <a:pt x="408" y="0"/>
                  <a:pt x="466" y="58"/>
                  <a:pt x="466" y="130"/>
                </a:cubicBezTo>
                <a:close/>
                <a:moveTo>
                  <a:pt x="336" y="15"/>
                </a:moveTo>
                <a:cubicBezTo>
                  <a:pt x="272" y="15"/>
                  <a:pt x="220" y="67"/>
                  <a:pt x="220" y="130"/>
                </a:cubicBezTo>
                <a:cubicBezTo>
                  <a:pt x="220" y="194"/>
                  <a:pt x="272" y="246"/>
                  <a:pt x="336" y="246"/>
                </a:cubicBezTo>
                <a:cubicBezTo>
                  <a:pt x="399" y="246"/>
                  <a:pt x="451" y="194"/>
                  <a:pt x="451" y="130"/>
                </a:cubicBezTo>
                <a:cubicBezTo>
                  <a:pt x="451" y="67"/>
                  <a:pt x="399" y="15"/>
                  <a:pt x="336" y="15"/>
                </a:cubicBezTo>
                <a:close/>
                <a:moveTo>
                  <a:pt x="402" y="64"/>
                </a:moveTo>
                <a:cubicBezTo>
                  <a:pt x="400" y="62"/>
                  <a:pt x="397" y="62"/>
                  <a:pt x="394" y="64"/>
                </a:cubicBezTo>
                <a:cubicBezTo>
                  <a:pt x="341" y="118"/>
                  <a:pt x="341" y="118"/>
                  <a:pt x="341" y="118"/>
                </a:cubicBezTo>
                <a:cubicBezTo>
                  <a:pt x="339" y="117"/>
                  <a:pt x="337" y="117"/>
                  <a:pt x="336" y="117"/>
                </a:cubicBezTo>
                <a:cubicBezTo>
                  <a:pt x="335" y="117"/>
                  <a:pt x="335" y="117"/>
                  <a:pt x="334" y="117"/>
                </a:cubicBezTo>
                <a:cubicBezTo>
                  <a:pt x="298" y="80"/>
                  <a:pt x="298" y="80"/>
                  <a:pt x="298" y="80"/>
                </a:cubicBezTo>
                <a:cubicBezTo>
                  <a:pt x="294" y="77"/>
                  <a:pt x="289" y="77"/>
                  <a:pt x="286" y="80"/>
                </a:cubicBezTo>
                <a:cubicBezTo>
                  <a:pt x="282" y="84"/>
                  <a:pt x="282" y="89"/>
                  <a:pt x="286" y="93"/>
                </a:cubicBezTo>
                <a:cubicBezTo>
                  <a:pt x="322" y="129"/>
                  <a:pt x="322" y="129"/>
                  <a:pt x="322" y="129"/>
                </a:cubicBezTo>
                <a:cubicBezTo>
                  <a:pt x="322" y="130"/>
                  <a:pt x="322" y="130"/>
                  <a:pt x="322" y="130"/>
                </a:cubicBezTo>
                <a:cubicBezTo>
                  <a:pt x="322" y="138"/>
                  <a:pt x="328" y="144"/>
                  <a:pt x="336" y="144"/>
                </a:cubicBezTo>
                <a:cubicBezTo>
                  <a:pt x="343" y="144"/>
                  <a:pt x="349" y="138"/>
                  <a:pt x="349" y="130"/>
                </a:cubicBezTo>
                <a:cubicBezTo>
                  <a:pt x="349" y="129"/>
                  <a:pt x="349" y="127"/>
                  <a:pt x="348" y="125"/>
                </a:cubicBezTo>
                <a:cubicBezTo>
                  <a:pt x="402" y="72"/>
                  <a:pt x="402" y="72"/>
                  <a:pt x="402" y="72"/>
                </a:cubicBezTo>
                <a:cubicBezTo>
                  <a:pt x="404" y="69"/>
                  <a:pt x="404" y="66"/>
                  <a:pt x="402" y="64"/>
                </a:cubicBezTo>
                <a:close/>
                <a:moveTo>
                  <a:pt x="342" y="130"/>
                </a:moveTo>
                <a:cubicBezTo>
                  <a:pt x="342" y="134"/>
                  <a:pt x="339" y="137"/>
                  <a:pt x="336" y="137"/>
                </a:cubicBezTo>
                <a:cubicBezTo>
                  <a:pt x="332" y="137"/>
                  <a:pt x="329" y="134"/>
                  <a:pt x="329" y="130"/>
                </a:cubicBezTo>
                <a:cubicBezTo>
                  <a:pt x="329" y="127"/>
                  <a:pt x="332" y="124"/>
                  <a:pt x="336" y="124"/>
                </a:cubicBezTo>
                <a:cubicBezTo>
                  <a:pt x="339" y="124"/>
                  <a:pt x="342" y="127"/>
                  <a:pt x="342" y="130"/>
                </a:cubicBezTo>
                <a:close/>
                <a:moveTo>
                  <a:pt x="104" y="245"/>
                </a:moveTo>
                <a:cubicBezTo>
                  <a:pt x="137" y="245"/>
                  <a:pt x="164" y="218"/>
                  <a:pt x="164" y="185"/>
                </a:cubicBezTo>
                <a:cubicBezTo>
                  <a:pt x="164" y="152"/>
                  <a:pt x="137" y="125"/>
                  <a:pt x="104" y="125"/>
                </a:cubicBezTo>
                <a:cubicBezTo>
                  <a:pt x="71" y="125"/>
                  <a:pt x="44" y="152"/>
                  <a:pt x="44" y="185"/>
                </a:cubicBezTo>
                <a:cubicBezTo>
                  <a:pt x="44" y="218"/>
                  <a:pt x="71" y="245"/>
                  <a:pt x="104" y="245"/>
                </a:cubicBezTo>
                <a:close/>
                <a:moveTo>
                  <a:pt x="233" y="384"/>
                </a:moveTo>
                <a:cubicBezTo>
                  <a:pt x="259" y="390"/>
                  <a:pt x="259" y="390"/>
                  <a:pt x="259" y="390"/>
                </a:cubicBezTo>
                <a:cubicBezTo>
                  <a:pt x="186" y="390"/>
                  <a:pt x="186" y="390"/>
                  <a:pt x="186" y="390"/>
                </a:cubicBezTo>
                <a:cubicBezTo>
                  <a:pt x="181" y="390"/>
                  <a:pt x="178" y="393"/>
                  <a:pt x="178" y="397"/>
                </a:cubicBezTo>
                <a:cubicBezTo>
                  <a:pt x="178" y="402"/>
                  <a:pt x="181" y="405"/>
                  <a:pt x="186" y="405"/>
                </a:cubicBezTo>
                <a:cubicBezTo>
                  <a:pt x="208" y="405"/>
                  <a:pt x="208" y="405"/>
                  <a:pt x="208" y="405"/>
                </a:cubicBezTo>
                <a:cubicBezTo>
                  <a:pt x="208" y="416"/>
                  <a:pt x="208" y="416"/>
                  <a:pt x="208" y="416"/>
                </a:cubicBezTo>
                <a:cubicBezTo>
                  <a:pt x="224" y="416"/>
                  <a:pt x="224" y="416"/>
                  <a:pt x="224" y="416"/>
                </a:cubicBezTo>
                <a:cubicBezTo>
                  <a:pt x="224" y="405"/>
                  <a:pt x="224" y="405"/>
                  <a:pt x="224" y="405"/>
                </a:cubicBezTo>
                <a:cubicBezTo>
                  <a:pt x="397" y="405"/>
                  <a:pt x="397" y="405"/>
                  <a:pt x="397" y="405"/>
                </a:cubicBezTo>
                <a:cubicBezTo>
                  <a:pt x="397" y="416"/>
                  <a:pt x="397" y="416"/>
                  <a:pt x="397" y="416"/>
                </a:cubicBezTo>
                <a:cubicBezTo>
                  <a:pt x="412" y="416"/>
                  <a:pt x="412" y="416"/>
                  <a:pt x="412" y="416"/>
                </a:cubicBezTo>
                <a:cubicBezTo>
                  <a:pt x="412" y="405"/>
                  <a:pt x="412" y="405"/>
                  <a:pt x="412" y="405"/>
                </a:cubicBezTo>
                <a:cubicBezTo>
                  <a:pt x="439" y="405"/>
                  <a:pt x="439" y="405"/>
                  <a:pt x="439" y="405"/>
                </a:cubicBezTo>
                <a:cubicBezTo>
                  <a:pt x="443" y="405"/>
                  <a:pt x="446" y="402"/>
                  <a:pt x="446" y="397"/>
                </a:cubicBezTo>
                <a:cubicBezTo>
                  <a:pt x="446" y="393"/>
                  <a:pt x="443" y="390"/>
                  <a:pt x="439" y="390"/>
                </a:cubicBezTo>
                <a:cubicBezTo>
                  <a:pt x="347" y="390"/>
                  <a:pt x="347" y="390"/>
                  <a:pt x="347" y="390"/>
                </a:cubicBezTo>
                <a:cubicBezTo>
                  <a:pt x="347" y="382"/>
                  <a:pt x="347" y="382"/>
                  <a:pt x="347" y="382"/>
                </a:cubicBezTo>
                <a:cubicBezTo>
                  <a:pt x="379" y="290"/>
                  <a:pt x="379" y="290"/>
                  <a:pt x="379" y="290"/>
                </a:cubicBezTo>
                <a:cubicBezTo>
                  <a:pt x="370" y="287"/>
                  <a:pt x="370" y="287"/>
                  <a:pt x="370" y="287"/>
                </a:cubicBezTo>
                <a:cubicBezTo>
                  <a:pt x="338" y="380"/>
                  <a:pt x="338" y="380"/>
                  <a:pt x="338" y="380"/>
                </a:cubicBezTo>
                <a:cubicBezTo>
                  <a:pt x="233" y="380"/>
                  <a:pt x="233" y="380"/>
                  <a:pt x="233" y="380"/>
                </a:cubicBezTo>
                <a:lnTo>
                  <a:pt x="233" y="384"/>
                </a:lnTo>
                <a:close/>
                <a:moveTo>
                  <a:pt x="22" y="416"/>
                </a:moveTo>
                <a:cubicBezTo>
                  <a:pt x="16" y="308"/>
                  <a:pt x="16" y="308"/>
                  <a:pt x="16" y="308"/>
                </a:cubicBezTo>
                <a:cubicBezTo>
                  <a:pt x="16" y="304"/>
                  <a:pt x="12" y="301"/>
                  <a:pt x="8" y="301"/>
                </a:cubicBezTo>
                <a:cubicBezTo>
                  <a:pt x="4" y="301"/>
                  <a:pt x="0" y="305"/>
                  <a:pt x="1" y="309"/>
                </a:cubicBezTo>
                <a:cubicBezTo>
                  <a:pt x="7" y="416"/>
                  <a:pt x="7" y="416"/>
                  <a:pt x="7" y="416"/>
                </a:cubicBezTo>
                <a:lnTo>
                  <a:pt x="22" y="416"/>
                </a:lnTo>
                <a:close/>
                <a:moveTo>
                  <a:pt x="163" y="416"/>
                </a:moveTo>
                <a:cubicBezTo>
                  <a:pt x="159" y="344"/>
                  <a:pt x="159" y="344"/>
                  <a:pt x="159" y="344"/>
                </a:cubicBezTo>
                <a:cubicBezTo>
                  <a:pt x="190" y="363"/>
                  <a:pt x="190" y="363"/>
                  <a:pt x="190" y="363"/>
                </a:cubicBezTo>
                <a:cubicBezTo>
                  <a:pt x="193" y="365"/>
                  <a:pt x="197" y="366"/>
                  <a:pt x="201" y="366"/>
                </a:cubicBezTo>
                <a:cubicBezTo>
                  <a:pt x="268" y="366"/>
                  <a:pt x="268" y="366"/>
                  <a:pt x="268" y="366"/>
                </a:cubicBezTo>
                <a:cubicBezTo>
                  <a:pt x="280" y="366"/>
                  <a:pt x="290" y="357"/>
                  <a:pt x="290" y="345"/>
                </a:cubicBezTo>
                <a:cubicBezTo>
                  <a:pt x="290" y="333"/>
                  <a:pt x="280" y="323"/>
                  <a:pt x="268" y="323"/>
                </a:cubicBezTo>
                <a:cubicBezTo>
                  <a:pt x="207" y="323"/>
                  <a:pt x="207" y="323"/>
                  <a:pt x="207" y="323"/>
                </a:cubicBezTo>
                <a:cubicBezTo>
                  <a:pt x="146" y="285"/>
                  <a:pt x="146" y="285"/>
                  <a:pt x="146" y="285"/>
                </a:cubicBezTo>
                <a:cubicBezTo>
                  <a:pt x="134" y="268"/>
                  <a:pt x="114" y="258"/>
                  <a:pt x="92" y="259"/>
                </a:cubicBezTo>
                <a:cubicBezTo>
                  <a:pt x="59" y="261"/>
                  <a:pt x="33" y="290"/>
                  <a:pt x="35" y="324"/>
                </a:cubicBezTo>
                <a:cubicBezTo>
                  <a:pt x="40" y="416"/>
                  <a:pt x="40" y="416"/>
                  <a:pt x="40" y="416"/>
                </a:cubicBezTo>
                <a:lnTo>
                  <a:pt x="163" y="4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grpSp>
        <p:nvGrpSpPr>
          <p:cNvPr id="68" name="グループ化 67">
            <a:extLst>
              <a:ext uri="{FF2B5EF4-FFF2-40B4-BE49-F238E27FC236}">
                <a16:creationId xmlns:a16="http://schemas.microsoft.com/office/drawing/2014/main" id="{5014DA9B-82E8-F844-7BDC-D7BA86497F3A}"/>
              </a:ext>
            </a:extLst>
          </p:cNvPr>
          <p:cNvGrpSpPr/>
          <p:nvPr/>
        </p:nvGrpSpPr>
        <p:grpSpPr>
          <a:xfrm>
            <a:off x="287524" y="3607487"/>
            <a:ext cx="2803085" cy="508529"/>
            <a:chOff x="287524" y="3607487"/>
            <a:chExt cx="2803085" cy="508529"/>
          </a:xfrm>
        </p:grpSpPr>
        <p:sp>
          <p:nvSpPr>
            <p:cNvPr id="51" name="正方形/長方形 50">
              <a:extLst>
                <a:ext uri="{FF2B5EF4-FFF2-40B4-BE49-F238E27FC236}">
                  <a16:creationId xmlns:a16="http://schemas.microsoft.com/office/drawing/2014/main" id="{608B169D-53FE-EB8D-CB91-8237ACD5D562}"/>
                </a:ext>
              </a:extLst>
            </p:cNvPr>
            <p:cNvSpPr/>
            <p:nvPr/>
          </p:nvSpPr>
          <p:spPr>
            <a:xfrm>
              <a:off x="287524" y="3607487"/>
              <a:ext cx="2803085" cy="508529"/>
            </a:xfrm>
            <a:prstGeom prst="rect">
              <a:avLst/>
            </a:prstGeom>
            <a:solidFill>
              <a:srgbClr val="2E7DC2"/>
            </a:solidFill>
            <a:ln w="25400" cap="flat" cmpd="sng" algn="ctr">
              <a:noFill/>
              <a:prstDash val="solid"/>
            </a:ln>
            <a:effectLst/>
          </p:spPr>
          <p:txBody>
            <a:bodyPr rtlCol="0" anchor="ctr"/>
            <a:lstStyle/>
            <a:p>
              <a:pPr marL="0" marR="0" lvl="0" indent="0" algn="ctr" defTabSz="914378"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a:ln>
                    <a:noFill/>
                  </a:ln>
                  <a:solidFill>
                    <a:prstClr val="white"/>
                  </a:solidFill>
                  <a:effectLst/>
                  <a:uLnTx/>
                  <a:uFillTx/>
                  <a:latin typeface="メイリオ"/>
                  <a:ea typeface="メイリオ"/>
                  <a:cs typeface="+mn-cs"/>
                </a:rPr>
                <a:t>AI-OCR</a:t>
              </a:r>
              <a:endParaRPr kumimoji="0" lang="ja-JP" altLang="en-US" sz="14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53" name="Freeform 56">
              <a:extLst>
                <a:ext uri="{FF2B5EF4-FFF2-40B4-BE49-F238E27FC236}">
                  <a16:creationId xmlns:a16="http://schemas.microsoft.com/office/drawing/2014/main" id="{41C73C48-DAB8-0943-BACE-D789B51B60BE}"/>
                </a:ext>
              </a:extLst>
            </p:cNvPr>
            <p:cNvSpPr>
              <a:spLocks noEditPoints="1"/>
            </p:cNvSpPr>
            <p:nvPr/>
          </p:nvSpPr>
          <p:spPr bwMode="auto">
            <a:xfrm>
              <a:off x="501454" y="3717862"/>
              <a:ext cx="254122" cy="250764"/>
            </a:xfrm>
            <a:custGeom>
              <a:avLst/>
              <a:gdLst>
                <a:gd name="T0" fmla="*/ 165 w 730"/>
                <a:gd name="T1" fmla="*/ 214 h 727"/>
                <a:gd name="T2" fmla="*/ 176 w 730"/>
                <a:gd name="T3" fmla="*/ 533 h 727"/>
                <a:gd name="T4" fmla="*/ 196 w 730"/>
                <a:gd name="T5" fmla="*/ 514 h 727"/>
                <a:gd name="T6" fmla="*/ 281 w 730"/>
                <a:gd name="T7" fmla="*/ 429 h 727"/>
                <a:gd name="T8" fmla="*/ 300 w 730"/>
                <a:gd name="T9" fmla="*/ 449 h 727"/>
                <a:gd name="T10" fmla="*/ 92 w 730"/>
                <a:gd name="T11" fmla="*/ 364 h 727"/>
                <a:gd name="T12" fmla="*/ 353 w 730"/>
                <a:gd name="T13" fmla="*/ 630 h 727"/>
                <a:gd name="T14" fmla="*/ 269 w 730"/>
                <a:gd name="T15" fmla="*/ 490 h 727"/>
                <a:gd name="T16" fmla="*/ 324 w 730"/>
                <a:gd name="T17" fmla="*/ 449 h 727"/>
                <a:gd name="T18" fmla="*/ 305 w 730"/>
                <a:gd name="T19" fmla="*/ 606 h 727"/>
                <a:gd name="T20" fmla="*/ 220 w 730"/>
                <a:gd name="T21" fmla="*/ 376 h 727"/>
                <a:gd name="T22" fmla="*/ 239 w 730"/>
                <a:gd name="T23" fmla="*/ 533 h 727"/>
                <a:gd name="T24" fmla="*/ 184 w 730"/>
                <a:gd name="T25" fmla="*/ 492 h 727"/>
                <a:gd name="T26" fmla="*/ 353 w 730"/>
                <a:gd name="T27" fmla="*/ 352 h 727"/>
                <a:gd name="T28" fmla="*/ 293 w 730"/>
                <a:gd name="T29" fmla="*/ 171 h 727"/>
                <a:gd name="T30" fmla="*/ 165 w 730"/>
                <a:gd name="T31" fmla="*/ 238 h 727"/>
                <a:gd name="T32" fmla="*/ 207 w 730"/>
                <a:gd name="T33" fmla="*/ 183 h 727"/>
                <a:gd name="T34" fmla="*/ 269 w 730"/>
                <a:gd name="T35" fmla="*/ 9 h 727"/>
                <a:gd name="T36" fmla="*/ 76 w 730"/>
                <a:gd name="T37" fmla="*/ 197 h 727"/>
                <a:gd name="T38" fmla="*/ 281 w 730"/>
                <a:gd name="T39" fmla="*/ 236 h 727"/>
                <a:gd name="T40" fmla="*/ 239 w 730"/>
                <a:gd name="T41" fmla="*/ 291 h 727"/>
                <a:gd name="T42" fmla="*/ 10 w 730"/>
                <a:gd name="T43" fmla="*/ 459 h 727"/>
                <a:gd name="T44" fmla="*/ 99 w 730"/>
                <a:gd name="T45" fmla="*/ 406 h 727"/>
                <a:gd name="T46" fmla="*/ 155 w 730"/>
                <a:gd name="T47" fmla="*/ 364 h 727"/>
                <a:gd name="T48" fmla="*/ 198 w 730"/>
                <a:gd name="T49" fmla="*/ 653 h 727"/>
                <a:gd name="T50" fmla="*/ 353 w 730"/>
                <a:gd name="T51" fmla="*/ 630 h 727"/>
                <a:gd name="T52" fmla="*/ 261 w 730"/>
                <a:gd name="T53" fmla="*/ 279 h 727"/>
                <a:gd name="T54" fmla="*/ 469 w 730"/>
                <a:gd name="T55" fmla="*/ 110 h 727"/>
                <a:gd name="T56" fmla="*/ 450 w 730"/>
                <a:gd name="T57" fmla="*/ 130 h 727"/>
                <a:gd name="T58" fmla="*/ 450 w 730"/>
                <a:gd name="T59" fmla="*/ 383 h 727"/>
                <a:gd name="T60" fmla="*/ 430 w 730"/>
                <a:gd name="T61" fmla="*/ 364 h 727"/>
                <a:gd name="T62" fmla="*/ 607 w 730"/>
                <a:gd name="T63" fmla="*/ 303 h 727"/>
                <a:gd name="T64" fmla="*/ 534 w 730"/>
                <a:gd name="T65" fmla="*/ 323 h 727"/>
                <a:gd name="T66" fmla="*/ 576 w 730"/>
                <a:gd name="T67" fmla="*/ 267 h 727"/>
                <a:gd name="T68" fmla="*/ 631 w 730"/>
                <a:gd name="T69" fmla="*/ 425 h 727"/>
                <a:gd name="T70" fmla="*/ 699 w 730"/>
                <a:gd name="T71" fmla="*/ 364 h 727"/>
                <a:gd name="T72" fmla="*/ 474 w 730"/>
                <a:gd name="T73" fmla="*/ 207 h 727"/>
                <a:gd name="T74" fmla="*/ 493 w 730"/>
                <a:gd name="T75" fmla="*/ 364 h 727"/>
                <a:gd name="T76" fmla="*/ 438 w 730"/>
                <a:gd name="T77" fmla="*/ 322 h 727"/>
                <a:gd name="T78" fmla="*/ 656 w 730"/>
                <a:gd name="T79" fmla="*/ 183 h 727"/>
                <a:gd name="T80" fmla="*/ 460 w 730"/>
                <a:gd name="T81" fmla="*/ 8 h 727"/>
                <a:gd name="T82" fmla="*/ 408 w 730"/>
                <a:gd name="T83" fmla="*/ 98 h 727"/>
                <a:gd name="T84" fmla="*/ 450 w 730"/>
                <a:gd name="T85" fmla="*/ 154 h 727"/>
                <a:gd name="T86" fmla="*/ 377 w 730"/>
                <a:gd name="T87" fmla="*/ 437 h 727"/>
                <a:gd name="T88" fmla="*/ 462 w 730"/>
                <a:gd name="T89" fmla="*/ 576 h 727"/>
                <a:gd name="T90" fmla="*/ 406 w 730"/>
                <a:gd name="T91" fmla="*/ 618 h 727"/>
                <a:gd name="T92" fmla="*/ 426 w 730"/>
                <a:gd name="T93" fmla="*/ 461 h 727"/>
                <a:gd name="T94" fmla="*/ 460 w 730"/>
                <a:gd name="T95" fmla="*/ 719 h 727"/>
                <a:gd name="T96" fmla="*/ 649 w 730"/>
                <a:gd name="T97" fmla="*/ 588 h 727"/>
                <a:gd name="T98" fmla="*/ 522 w 730"/>
                <a:gd name="T99" fmla="*/ 490 h 727"/>
                <a:gd name="T100" fmla="*/ 578 w 730"/>
                <a:gd name="T101" fmla="*/ 449 h 727"/>
                <a:gd name="T102" fmla="*/ 558 w 730"/>
                <a:gd name="T103" fmla="*/ 564 h 727"/>
                <a:gd name="T104" fmla="*/ 720 w 730"/>
                <a:gd name="T105" fmla="*/ 461 h 727"/>
                <a:gd name="T106" fmla="*/ 534 w 730"/>
                <a:gd name="T107" fmla="*/ 299 h 727"/>
                <a:gd name="T108" fmla="*/ 515 w 730"/>
                <a:gd name="T109" fmla="*/ 279 h 727"/>
                <a:gd name="T110" fmla="*/ 515 w 730"/>
                <a:gd name="T111" fmla="*/ 449 h 727"/>
                <a:gd name="T112" fmla="*/ 430 w 730"/>
                <a:gd name="T113" fmla="*/ 618 h 727"/>
                <a:gd name="T114" fmla="*/ 450 w 730"/>
                <a:gd name="T115" fmla="*/ 599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30" h="727">
                  <a:moveTo>
                    <a:pt x="165" y="175"/>
                  </a:moveTo>
                  <a:cubicBezTo>
                    <a:pt x="176" y="175"/>
                    <a:pt x="184" y="184"/>
                    <a:pt x="184" y="195"/>
                  </a:cubicBezTo>
                  <a:cubicBezTo>
                    <a:pt x="184" y="205"/>
                    <a:pt x="176" y="214"/>
                    <a:pt x="165" y="214"/>
                  </a:cubicBezTo>
                  <a:cubicBezTo>
                    <a:pt x="154" y="214"/>
                    <a:pt x="145" y="205"/>
                    <a:pt x="145" y="195"/>
                  </a:cubicBezTo>
                  <a:cubicBezTo>
                    <a:pt x="145" y="184"/>
                    <a:pt x="154" y="175"/>
                    <a:pt x="165" y="175"/>
                  </a:cubicBezTo>
                  <a:close/>
                  <a:moveTo>
                    <a:pt x="176" y="533"/>
                  </a:moveTo>
                  <a:cubicBezTo>
                    <a:pt x="176" y="544"/>
                    <a:pt x="185" y="553"/>
                    <a:pt x="196" y="553"/>
                  </a:cubicBezTo>
                  <a:cubicBezTo>
                    <a:pt x="207" y="553"/>
                    <a:pt x="215" y="544"/>
                    <a:pt x="215" y="533"/>
                  </a:cubicBezTo>
                  <a:cubicBezTo>
                    <a:pt x="215" y="523"/>
                    <a:pt x="207" y="514"/>
                    <a:pt x="196" y="514"/>
                  </a:cubicBezTo>
                  <a:cubicBezTo>
                    <a:pt x="185" y="514"/>
                    <a:pt x="176" y="523"/>
                    <a:pt x="176" y="533"/>
                  </a:cubicBezTo>
                  <a:close/>
                  <a:moveTo>
                    <a:pt x="300" y="449"/>
                  </a:moveTo>
                  <a:cubicBezTo>
                    <a:pt x="300" y="438"/>
                    <a:pt x="291" y="429"/>
                    <a:pt x="281" y="429"/>
                  </a:cubicBezTo>
                  <a:cubicBezTo>
                    <a:pt x="270" y="429"/>
                    <a:pt x="261" y="438"/>
                    <a:pt x="261" y="449"/>
                  </a:cubicBezTo>
                  <a:cubicBezTo>
                    <a:pt x="261" y="459"/>
                    <a:pt x="270" y="468"/>
                    <a:pt x="281" y="468"/>
                  </a:cubicBezTo>
                  <a:cubicBezTo>
                    <a:pt x="291" y="468"/>
                    <a:pt x="300" y="459"/>
                    <a:pt x="300" y="449"/>
                  </a:cubicBezTo>
                  <a:close/>
                  <a:moveTo>
                    <a:pt x="131" y="364"/>
                  </a:moveTo>
                  <a:cubicBezTo>
                    <a:pt x="131" y="353"/>
                    <a:pt x="122" y="345"/>
                    <a:pt x="111" y="345"/>
                  </a:cubicBezTo>
                  <a:cubicBezTo>
                    <a:pt x="100" y="345"/>
                    <a:pt x="92" y="353"/>
                    <a:pt x="92" y="364"/>
                  </a:cubicBezTo>
                  <a:cubicBezTo>
                    <a:pt x="92" y="375"/>
                    <a:pt x="100" y="383"/>
                    <a:pt x="111" y="383"/>
                  </a:cubicBezTo>
                  <a:cubicBezTo>
                    <a:pt x="122" y="383"/>
                    <a:pt x="131" y="375"/>
                    <a:pt x="131" y="364"/>
                  </a:cubicBezTo>
                  <a:close/>
                  <a:moveTo>
                    <a:pt x="353" y="630"/>
                  </a:moveTo>
                  <a:cubicBezTo>
                    <a:pt x="305" y="630"/>
                    <a:pt x="305" y="630"/>
                    <a:pt x="305" y="630"/>
                  </a:cubicBezTo>
                  <a:cubicBezTo>
                    <a:pt x="285" y="630"/>
                    <a:pt x="269" y="614"/>
                    <a:pt x="269" y="594"/>
                  </a:cubicBezTo>
                  <a:cubicBezTo>
                    <a:pt x="269" y="490"/>
                    <a:pt x="269" y="490"/>
                    <a:pt x="269" y="490"/>
                  </a:cubicBezTo>
                  <a:cubicBezTo>
                    <a:pt x="250" y="485"/>
                    <a:pt x="237" y="468"/>
                    <a:pt x="237" y="449"/>
                  </a:cubicBezTo>
                  <a:cubicBezTo>
                    <a:pt x="237" y="425"/>
                    <a:pt x="257" y="405"/>
                    <a:pt x="281" y="405"/>
                  </a:cubicBezTo>
                  <a:cubicBezTo>
                    <a:pt x="304" y="405"/>
                    <a:pt x="324" y="425"/>
                    <a:pt x="324" y="449"/>
                  </a:cubicBezTo>
                  <a:cubicBezTo>
                    <a:pt x="324" y="468"/>
                    <a:pt x="311" y="485"/>
                    <a:pt x="293" y="490"/>
                  </a:cubicBezTo>
                  <a:cubicBezTo>
                    <a:pt x="293" y="594"/>
                    <a:pt x="293" y="594"/>
                    <a:pt x="293" y="594"/>
                  </a:cubicBezTo>
                  <a:cubicBezTo>
                    <a:pt x="293" y="601"/>
                    <a:pt x="298" y="606"/>
                    <a:pt x="305" y="606"/>
                  </a:cubicBezTo>
                  <a:cubicBezTo>
                    <a:pt x="353" y="606"/>
                    <a:pt x="353" y="606"/>
                    <a:pt x="353" y="606"/>
                  </a:cubicBezTo>
                  <a:cubicBezTo>
                    <a:pt x="353" y="376"/>
                    <a:pt x="353" y="376"/>
                    <a:pt x="353" y="376"/>
                  </a:cubicBezTo>
                  <a:cubicBezTo>
                    <a:pt x="220" y="376"/>
                    <a:pt x="220" y="376"/>
                    <a:pt x="220" y="376"/>
                  </a:cubicBezTo>
                  <a:cubicBezTo>
                    <a:pt x="213" y="376"/>
                    <a:pt x="208" y="381"/>
                    <a:pt x="208" y="388"/>
                  </a:cubicBezTo>
                  <a:cubicBezTo>
                    <a:pt x="208" y="492"/>
                    <a:pt x="208" y="492"/>
                    <a:pt x="208" y="492"/>
                  </a:cubicBezTo>
                  <a:cubicBezTo>
                    <a:pt x="226" y="497"/>
                    <a:pt x="239" y="514"/>
                    <a:pt x="239" y="533"/>
                  </a:cubicBezTo>
                  <a:cubicBezTo>
                    <a:pt x="239" y="557"/>
                    <a:pt x="220" y="577"/>
                    <a:pt x="196" y="577"/>
                  </a:cubicBezTo>
                  <a:cubicBezTo>
                    <a:pt x="172" y="577"/>
                    <a:pt x="152" y="557"/>
                    <a:pt x="152" y="533"/>
                  </a:cubicBezTo>
                  <a:cubicBezTo>
                    <a:pt x="152" y="514"/>
                    <a:pt x="166" y="497"/>
                    <a:pt x="184" y="492"/>
                  </a:cubicBezTo>
                  <a:cubicBezTo>
                    <a:pt x="184" y="388"/>
                    <a:pt x="184" y="388"/>
                    <a:pt x="184" y="388"/>
                  </a:cubicBezTo>
                  <a:cubicBezTo>
                    <a:pt x="184" y="368"/>
                    <a:pt x="200" y="352"/>
                    <a:pt x="220" y="352"/>
                  </a:cubicBezTo>
                  <a:cubicBezTo>
                    <a:pt x="353" y="352"/>
                    <a:pt x="353" y="352"/>
                    <a:pt x="353" y="352"/>
                  </a:cubicBezTo>
                  <a:cubicBezTo>
                    <a:pt x="353" y="21"/>
                    <a:pt x="353" y="21"/>
                    <a:pt x="353" y="21"/>
                  </a:cubicBezTo>
                  <a:cubicBezTo>
                    <a:pt x="335" y="10"/>
                    <a:pt x="314" y="4"/>
                    <a:pt x="293" y="5"/>
                  </a:cubicBezTo>
                  <a:cubicBezTo>
                    <a:pt x="293" y="171"/>
                    <a:pt x="293" y="171"/>
                    <a:pt x="293" y="171"/>
                  </a:cubicBezTo>
                  <a:cubicBezTo>
                    <a:pt x="293" y="191"/>
                    <a:pt x="276" y="207"/>
                    <a:pt x="257" y="207"/>
                  </a:cubicBezTo>
                  <a:cubicBezTo>
                    <a:pt x="207" y="207"/>
                    <a:pt x="207" y="207"/>
                    <a:pt x="207" y="207"/>
                  </a:cubicBezTo>
                  <a:cubicBezTo>
                    <a:pt x="201" y="225"/>
                    <a:pt x="185" y="238"/>
                    <a:pt x="165" y="238"/>
                  </a:cubicBezTo>
                  <a:cubicBezTo>
                    <a:pt x="141" y="238"/>
                    <a:pt x="121" y="219"/>
                    <a:pt x="121" y="195"/>
                  </a:cubicBezTo>
                  <a:cubicBezTo>
                    <a:pt x="121" y="171"/>
                    <a:pt x="141" y="151"/>
                    <a:pt x="165" y="151"/>
                  </a:cubicBezTo>
                  <a:cubicBezTo>
                    <a:pt x="185" y="151"/>
                    <a:pt x="201" y="165"/>
                    <a:pt x="207" y="183"/>
                  </a:cubicBezTo>
                  <a:cubicBezTo>
                    <a:pt x="257" y="183"/>
                    <a:pt x="257" y="183"/>
                    <a:pt x="257" y="183"/>
                  </a:cubicBezTo>
                  <a:cubicBezTo>
                    <a:pt x="263" y="183"/>
                    <a:pt x="269" y="177"/>
                    <a:pt x="269" y="171"/>
                  </a:cubicBezTo>
                  <a:cubicBezTo>
                    <a:pt x="269" y="9"/>
                    <a:pt x="269" y="9"/>
                    <a:pt x="269" y="9"/>
                  </a:cubicBezTo>
                  <a:cubicBezTo>
                    <a:pt x="235" y="18"/>
                    <a:pt x="209" y="44"/>
                    <a:pt x="198" y="75"/>
                  </a:cubicBezTo>
                  <a:cubicBezTo>
                    <a:pt x="165" y="69"/>
                    <a:pt x="130" y="78"/>
                    <a:pt x="105" y="104"/>
                  </a:cubicBezTo>
                  <a:cubicBezTo>
                    <a:pt x="80" y="129"/>
                    <a:pt x="70" y="164"/>
                    <a:pt x="76" y="197"/>
                  </a:cubicBezTo>
                  <a:cubicBezTo>
                    <a:pt x="45" y="208"/>
                    <a:pt x="20" y="233"/>
                    <a:pt x="10" y="267"/>
                  </a:cubicBezTo>
                  <a:cubicBezTo>
                    <a:pt x="239" y="267"/>
                    <a:pt x="239" y="267"/>
                    <a:pt x="239" y="267"/>
                  </a:cubicBezTo>
                  <a:cubicBezTo>
                    <a:pt x="244" y="249"/>
                    <a:pt x="261" y="236"/>
                    <a:pt x="281" y="236"/>
                  </a:cubicBezTo>
                  <a:cubicBezTo>
                    <a:pt x="304" y="236"/>
                    <a:pt x="324" y="255"/>
                    <a:pt x="324" y="279"/>
                  </a:cubicBezTo>
                  <a:cubicBezTo>
                    <a:pt x="324" y="303"/>
                    <a:pt x="304" y="323"/>
                    <a:pt x="281" y="323"/>
                  </a:cubicBezTo>
                  <a:cubicBezTo>
                    <a:pt x="261" y="323"/>
                    <a:pt x="244" y="310"/>
                    <a:pt x="239" y="291"/>
                  </a:cubicBezTo>
                  <a:cubicBezTo>
                    <a:pt x="6" y="291"/>
                    <a:pt x="6" y="291"/>
                    <a:pt x="6" y="291"/>
                  </a:cubicBezTo>
                  <a:cubicBezTo>
                    <a:pt x="5" y="318"/>
                    <a:pt x="14" y="344"/>
                    <a:pt x="31" y="364"/>
                  </a:cubicBezTo>
                  <a:cubicBezTo>
                    <a:pt x="10" y="389"/>
                    <a:pt x="0" y="424"/>
                    <a:pt x="10" y="459"/>
                  </a:cubicBezTo>
                  <a:cubicBezTo>
                    <a:pt x="19" y="494"/>
                    <a:pt x="45" y="519"/>
                    <a:pt x="76" y="531"/>
                  </a:cubicBezTo>
                  <a:cubicBezTo>
                    <a:pt x="70" y="561"/>
                    <a:pt x="78" y="593"/>
                    <a:pt x="99" y="617"/>
                  </a:cubicBezTo>
                  <a:cubicBezTo>
                    <a:pt x="99" y="406"/>
                    <a:pt x="99" y="406"/>
                    <a:pt x="99" y="406"/>
                  </a:cubicBezTo>
                  <a:cubicBezTo>
                    <a:pt x="81" y="400"/>
                    <a:pt x="68" y="384"/>
                    <a:pt x="68" y="364"/>
                  </a:cubicBezTo>
                  <a:cubicBezTo>
                    <a:pt x="68" y="340"/>
                    <a:pt x="87" y="321"/>
                    <a:pt x="111" y="321"/>
                  </a:cubicBezTo>
                  <a:cubicBezTo>
                    <a:pt x="135" y="321"/>
                    <a:pt x="155" y="340"/>
                    <a:pt x="155" y="364"/>
                  </a:cubicBezTo>
                  <a:cubicBezTo>
                    <a:pt x="155" y="384"/>
                    <a:pt x="141" y="400"/>
                    <a:pt x="123" y="406"/>
                  </a:cubicBezTo>
                  <a:cubicBezTo>
                    <a:pt x="123" y="638"/>
                    <a:pt x="123" y="638"/>
                    <a:pt x="123" y="638"/>
                  </a:cubicBezTo>
                  <a:cubicBezTo>
                    <a:pt x="146" y="653"/>
                    <a:pt x="173" y="658"/>
                    <a:pt x="198" y="653"/>
                  </a:cubicBezTo>
                  <a:cubicBezTo>
                    <a:pt x="209" y="684"/>
                    <a:pt x="235" y="710"/>
                    <a:pt x="270" y="719"/>
                  </a:cubicBezTo>
                  <a:cubicBezTo>
                    <a:pt x="299" y="727"/>
                    <a:pt x="329" y="721"/>
                    <a:pt x="353" y="706"/>
                  </a:cubicBezTo>
                  <a:lnTo>
                    <a:pt x="353" y="630"/>
                  </a:lnTo>
                  <a:close/>
                  <a:moveTo>
                    <a:pt x="300" y="279"/>
                  </a:moveTo>
                  <a:cubicBezTo>
                    <a:pt x="300" y="269"/>
                    <a:pt x="291" y="260"/>
                    <a:pt x="281" y="260"/>
                  </a:cubicBezTo>
                  <a:cubicBezTo>
                    <a:pt x="270" y="260"/>
                    <a:pt x="261" y="269"/>
                    <a:pt x="261" y="279"/>
                  </a:cubicBezTo>
                  <a:cubicBezTo>
                    <a:pt x="261" y="290"/>
                    <a:pt x="270" y="299"/>
                    <a:pt x="281" y="299"/>
                  </a:cubicBezTo>
                  <a:cubicBezTo>
                    <a:pt x="291" y="299"/>
                    <a:pt x="300" y="290"/>
                    <a:pt x="300" y="279"/>
                  </a:cubicBezTo>
                  <a:close/>
                  <a:moveTo>
                    <a:pt x="469" y="110"/>
                  </a:moveTo>
                  <a:cubicBezTo>
                    <a:pt x="469" y="99"/>
                    <a:pt x="461" y="91"/>
                    <a:pt x="450" y="91"/>
                  </a:cubicBezTo>
                  <a:cubicBezTo>
                    <a:pt x="439" y="91"/>
                    <a:pt x="430" y="99"/>
                    <a:pt x="430" y="110"/>
                  </a:cubicBezTo>
                  <a:cubicBezTo>
                    <a:pt x="430" y="121"/>
                    <a:pt x="439" y="130"/>
                    <a:pt x="450" y="130"/>
                  </a:cubicBezTo>
                  <a:cubicBezTo>
                    <a:pt x="461" y="130"/>
                    <a:pt x="469" y="121"/>
                    <a:pt x="469" y="110"/>
                  </a:cubicBezTo>
                  <a:close/>
                  <a:moveTo>
                    <a:pt x="430" y="364"/>
                  </a:moveTo>
                  <a:cubicBezTo>
                    <a:pt x="430" y="375"/>
                    <a:pt x="439" y="383"/>
                    <a:pt x="450" y="383"/>
                  </a:cubicBezTo>
                  <a:cubicBezTo>
                    <a:pt x="461" y="383"/>
                    <a:pt x="469" y="375"/>
                    <a:pt x="469" y="364"/>
                  </a:cubicBezTo>
                  <a:cubicBezTo>
                    <a:pt x="469" y="353"/>
                    <a:pt x="461" y="345"/>
                    <a:pt x="450" y="345"/>
                  </a:cubicBezTo>
                  <a:cubicBezTo>
                    <a:pt x="439" y="345"/>
                    <a:pt x="430" y="353"/>
                    <a:pt x="430" y="364"/>
                  </a:cubicBezTo>
                  <a:close/>
                  <a:moveTo>
                    <a:pt x="643" y="461"/>
                  </a:moveTo>
                  <a:cubicBezTo>
                    <a:pt x="623" y="461"/>
                    <a:pt x="607" y="445"/>
                    <a:pt x="607" y="425"/>
                  </a:cubicBezTo>
                  <a:cubicBezTo>
                    <a:pt x="607" y="303"/>
                    <a:pt x="607" y="303"/>
                    <a:pt x="607" y="303"/>
                  </a:cubicBezTo>
                  <a:cubicBezTo>
                    <a:pt x="607" y="297"/>
                    <a:pt x="602" y="291"/>
                    <a:pt x="595" y="291"/>
                  </a:cubicBezTo>
                  <a:cubicBezTo>
                    <a:pt x="576" y="291"/>
                    <a:pt x="576" y="291"/>
                    <a:pt x="576" y="291"/>
                  </a:cubicBezTo>
                  <a:cubicBezTo>
                    <a:pt x="571" y="310"/>
                    <a:pt x="554" y="323"/>
                    <a:pt x="534" y="323"/>
                  </a:cubicBezTo>
                  <a:cubicBezTo>
                    <a:pt x="510" y="323"/>
                    <a:pt x="491" y="303"/>
                    <a:pt x="491" y="279"/>
                  </a:cubicBezTo>
                  <a:cubicBezTo>
                    <a:pt x="491" y="255"/>
                    <a:pt x="510" y="236"/>
                    <a:pt x="534" y="236"/>
                  </a:cubicBezTo>
                  <a:cubicBezTo>
                    <a:pt x="554" y="236"/>
                    <a:pt x="571" y="249"/>
                    <a:pt x="576" y="267"/>
                  </a:cubicBezTo>
                  <a:cubicBezTo>
                    <a:pt x="595" y="267"/>
                    <a:pt x="595" y="267"/>
                    <a:pt x="595" y="267"/>
                  </a:cubicBezTo>
                  <a:cubicBezTo>
                    <a:pt x="615" y="267"/>
                    <a:pt x="631" y="284"/>
                    <a:pt x="631" y="303"/>
                  </a:cubicBezTo>
                  <a:cubicBezTo>
                    <a:pt x="631" y="425"/>
                    <a:pt x="631" y="425"/>
                    <a:pt x="631" y="425"/>
                  </a:cubicBezTo>
                  <a:cubicBezTo>
                    <a:pt x="631" y="431"/>
                    <a:pt x="637" y="437"/>
                    <a:pt x="643" y="437"/>
                  </a:cubicBezTo>
                  <a:cubicBezTo>
                    <a:pt x="724" y="437"/>
                    <a:pt x="724" y="437"/>
                    <a:pt x="724" y="437"/>
                  </a:cubicBezTo>
                  <a:cubicBezTo>
                    <a:pt x="725" y="410"/>
                    <a:pt x="716" y="384"/>
                    <a:pt x="699" y="364"/>
                  </a:cubicBezTo>
                  <a:cubicBezTo>
                    <a:pt x="721" y="338"/>
                    <a:pt x="730" y="303"/>
                    <a:pt x="721" y="268"/>
                  </a:cubicBezTo>
                  <a:cubicBezTo>
                    <a:pt x="713" y="242"/>
                    <a:pt x="697" y="220"/>
                    <a:pt x="675" y="207"/>
                  </a:cubicBezTo>
                  <a:cubicBezTo>
                    <a:pt x="474" y="207"/>
                    <a:pt x="474" y="207"/>
                    <a:pt x="474" y="207"/>
                  </a:cubicBezTo>
                  <a:cubicBezTo>
                    <a:pt x="467" y="207"/>
                    <a:pt x="462" y="212"/>
                    <a:pt x="462" y="219"/>
                  </a:cubicBezTo>
                  <a:cubicBezTo>
                    <a:pt x="462" y="322"/>
                    <a:pt x="462" y="322"/>
                    <a:pt x="462" y="322"/>
                  </a:cubicBezTo>
                  <a:cubicBezTo>
                    <a:pt x="480" y="328"/>
                    <a:pt x="493" y="344"/>
                    <a:pt x="493" y="364"/>
                  </a:cubicBezTo>
                  <a:cubicBezTo>
                    <a:pt x="493" y="388"/>
                    <a:pt x="474" y="408"/>
                    <a:pt x="450" y="408"/>
                  </a:cubicBezTo>
                  <a:cubicBezTo>
                    <a:pt x="426" y="408"/>
                    <a:pt x="406" y="388"/>
                    <a:pt x="406" y="364"/>
                  </a:cubicBezTo>
                  <a:cubicBezTo>
                    <a:pt x="406" y="344"/>
                    <a:pt x="420" y="328"/>
                    <a:pt x="438" y="322"/>
                  </a:cubicBezTo>
                  <a:cubicBezTo>
                    <a:pt x="438" y="219"/>
                    <a:pt x="438" y="219"/>
                    <a:pt x="438" y="219"/>
                  </a:cubicBezTo>
                  <a:cubicBezTo>
                    <a:pt x="438" y="199"/>
                    <a:pt x="454" y="183"/>
                    <a:pt x="474" y="183"/>
                  </a:cubicBezTo>
                  <a:cubicBezTo>
                    <a:pt x="656" y="183"/>
                    <a:pt x="656" y="183"/>
                    <a:pt x="656" y="183"/>
                  </a:cubicBezTo>
                  <a:cubicBezTo>
                    <a:pt x="657" y="154"/>
                    <a:pt x="647" y="125"/>
                    <a:pt x="625" y="104"/>
                  </a:cubicBezTo>
                  <a:cubicBezTo>
                    <a:pt x="600" y="78"/>
                    <a:pt x="565" y="69"/>
                    <a:pt x="532" y="75"/>
                  </a:cubicBezTo>
                  <a:cubicBezTo>
                    <a:pt x="521" y="43"/>
                    <a:pt x="495" y="18"/>
                    <a:pt x="460" y="8"/>
                  </a:cubicBezTo>
                  <a:cubicBezTo>
                    <a:pt x="431" y="0"/>
                    <a:pt x="401" y="6"/>
                    <a:pt x="377" y="21"/>
                  </a:cubicBezTo>
                  <a:cubicBezTo>
                    <a:pt x="377" y="98"/>
                    <a:pt x="377" y="98"/>
                    <a:pt x="377" y="98"/>
                  </a:cubicBezTo>
                  <a:cubicBezTo>
                    <a:pt x="408" y="98"/>
                    <a:pt x="408" y="98"/>
                    <a:pt x="408" y="98"/>
                  </a:cubicBezTo>
                  <a:cubicBezTo>
                    <a:pt x="413" y="80"/>
                    <a:pt x="430" y="67"/>
                    <a:pt x="450" y="67"/>
                  </a:cubicBezTo>
                  <a:cubicBezTo>
                    <a:pt x="474" y="67"/>
                    <a:pt x="493" y="86"/>
                    <a:pt x="493" y="110"/>
                  </a:cubicBezTo>
                  <a:cubicBezTo>
                    <a:pt x="493" y="134"/>
                    <a:pt x="474" y="154"/>
                    <a:pt x="450" y="154"/>
                  </a:cubicBezTo>
                  <a:cubicBezTo>
                    <a:pt x="430" y="154"/>
                    <a:pt x="413" y="140"/>
                    <a:pt x="408" y="122"/>
                  </a:cubicBezTo>
                  <a:cubicBezTo>
                    <a:pt x="377" y="122"/>
                    <a:pt x="377" y="122"/>
                    <a:pt x="377" y="122"/>
                  </a:cubicBezTo>
                  <a:cubicBezTo>
                    <a:pt x="377" y="437"/>
                    <a:pt x="377" y="437"/>
                    <a:pt x="377" y="437"/>
                  </a:cubicBezTo>
                  <a:cubicBezTo>
                    <a:pt x="426" y="437"/>
                    <a:pt x="426" y="437"/>
                    <a:pt x="426" y="437"/>
                  </a:cubicBezTo>
                  <a:cubicBezTo>
                    <a:pt x="446" y="437"/>
                    <a:pt x="462" y="453"/>
                    <a:pt x="462" y="473"/>
                  </a:cubicBezTo>
                  <a:cubicBezTo>
                    <a:pt x="462" y="576"/>
                    <a:pt x="462" y="576"/>
                    <a:pt x="462" y="576"/>
                  </a:cubicBezTo>
                  <a:cubicBezTo>
                    <a:pt x="480" y="582"/>
                    <a:pt x="493" y="598"/>
                    <a:pt x="493" y="618"/>
                  </a:cubicBezTo>
                  <a:cubicBezTo>
                    <a:pt x="493" y="642"/>
                    <a:pt x="474" y="661"/>
                    <a:pt x="450" y="661"/>
                  </a:cubicBezTo>
                  <a:cubicBezTo>
                    <a:pt x="426" y="661"/>
                    <a:pt x="406" y="642"/>
                    <a:pt x="406" y="618"/>
                  </a:cubicBezTo>
                  <a:cubicBezTo>
                    <a:pt x="406" y="598"/>
                    <a:pt x="420" y="582"/>
                    <a:pt x="438" y="576"/>
                  </a:cubicBezTo>
                  <a:cubicBezTo>
                    <a:pt x="438" y="473"/>
                    <a:pt x="438" y="473"/>
                    <a:pt x="438" y="473"/>
                  </a:cubicBezTo>
                  <a:cubicBezTo>
                    <a:pt x="438" y="466"/>
                    <a:pt x="432" y="461"/>
                    <a:pt x="426" y="461"/>
                  </a:cubicBezTo>
                  <a:cubicBezTo>
                    <a:pt x="377" y="461"/>
                    <a:pt x="377" y="461"/>
                    <a:pt x="377" y="461"/>
                  </a:cubicBezTo>
                  <a:cubicBezTo>
                    <a:pt x="377" y="706"/>
                    <a:pt x="377" y="706"/>
                    <a:pt x="377" y="706"/>
                  </a:cubicBezTo>
                  <a:cubicBezTo>
                    <a:pt x="401" y="721"/>
                    <a:pt x="431" y="727"/>
                    <a:pt x="460" y="719"/>
                  </a:cubicBezTo>
                  <a:cubicBezTo>
                    <a:pt x="495" y="710"/>
                    <a:pt x="521" y="684"/>
                    <a:pt x="532" y="653"/>
                  </a:cubicBezTo>
                  <a:cubicBezTo>
                    <a:pt x="565" y="659"/>
                    <a:pt x="600" y="649"/>
                    <a:pt x="625" y="624"/>
                  </a:cubicBezTo>
                  <a:cubicBezTo>
                    <a:pt x="636" y="613"/>
                    <a:pt x="644" y="601"/>
                    <a:pt x="649" y="588"/>
                  </a:cubicBezTo>
                  <a:cubicBezTo>
                    <a:pt x="558" y="588"/>
                    <a:pt x="558" y="588"/>
                    <a:pt x="558" y="588"/>
                  </a:cubicBezTo>
                  <a:cubicBezTo>
                    <a:pt x="539" y="588"/>
                    <a:pt x="522" y="572"/>
                    <a:pt x="522" y="552"/>
                  </a:cubicBezTo>
                  <a:cubicBezTo>
                    <a:pt x="522" y="490"/>
                    <a:pt x="522" y="490"/>
                    <a:pt x="522" y="490"/>
                  </a:cubicBezTo>
                  <a:cubicBezTo>
                    <a:pt x="504" y="485"/>
                    <a:pt x="491" y="468"/>
                    <a:pt x="491" y="449"/>
                  </a:cubicBezTo>
                  <a:cubicBezTo>
                    <a:pt x="491" y="425"/>
                    <a:pt x="510" y="405"/>
                    <a:pt x="534" y="405"/>
                  </a:cubicBezTo>
                  <a:cubicBezTo>
                    <a:pt x="558" y="405"/>
                    <a:pt x="578" y="425"/>
                    <a:pt x="578" y="449"/>
                  </a:cubicBezTo>
                  <a:cubicBezTo>
                    <a:pt x="578" y="468"/>
                    <a:pt x="565" y="485"/>
                    <a:pt x="546" y="490"/>
                  </a:cubicBezTo>
                  <a:cubicBezTo>
                    <a:pt x="546" y="552"/>
                    <a:pt x="546" y="552"/>
                    <a:pt x="546" y="552"/>
                  </a:cubicBezTo>
                  <a:cubicBezTo>
                    <a:pt x="546" y="558"/>
                    <a:pt x="552" y="564"/>
                    <a:pt x="558" y="564"/>
                  </a:cubicBezTo>
                  <a:cubicBezTo>
                    <a:pt x="655" y="564"/>
                    <a:pt x="655" y="564"/>
                    <a:pt x="655" y="564"/>
                  </a:cubicBezTo>
                  <a:cubicBezTo>
                    <a:pt x="656" y="553"/>
                    <a:pt x="656" y="542"/>
                    <a:pt x="654" y="531"/>
                  </a:cubicBezTo>
                  <a:cubicBezTo>
                    <a:pt x="685" y="520"/>
                    <a:pt x="710" y="494"/>
                    <a:pt x="720" y="461"/>
                  </a:cubicBezTo>
                  <a:lnTo>
                    <a:pt x="643" y="461"/>
                  </a:lnTo>
                  <a:close/>
                  <a:moveTo>
                    <a:pt x="515" y="279"/>
                  </a:moveTo>
                  <a:cubicBezTo>
                    <a:pt x="515" y="290"/>
                    <a:pt x="524" y="299"/>
                    <a:pt x="534" y="299"/>
                  </a:cubicBezTo>
                  <a:cubicBezTo>
                    <a:pt x="545" y="299"/>
                    <a:pt x="554" y="290"/>
                    <a:pt x="554" y="279"/>
                  </a:cubicBezTo>
                  <a:cubicBezTo>
                    <a:pt x="554" y="269"/>
                    <a:pt x="545" y="260"/>
                    <a:pt x="534" y="260"/>
                  </a:cubicBezTo>
                  <a:cubicBezTo>
                    <a:pt x="524" y="260"/>
                    <a:pt x="515" y="269"/>
                    <a:pt x="515" y="279"/>
                  </a:cubicBezTo>
                  <a:close/>
                  <a:moveTo>
                    <a:pt x="554" y="449"/>
                  </a:moveTo>
                  <a:cubicBezTo>
                    <a:pt x="554" y="438"/>
                    <a:pt x="545" y="429"/>
                    <a:pt x="534" y="429"/>
                  </a:cubicBezTo>
                  <a:cubicBezTo>
                    <a:pt x="524" y="429"/>
                    <a:pt x="515" y="438"/>
                    <a:pt x="515" y="449"/>
                  </a:cubicBezTo>
                  <a:cubicBezTo>
                    <a:pt x="515" y="459"/>
                    <a:pt x="524" y="468"/>
                    <a:pt x="534" y="468"/>
                  </a:cubicBezTo>
                  <a:cubicBezTo>
                    <a:pt x="545" y="468"/>
                    <a:pt x="554" y="459"/>
                    <a:pt x="554" y="449"/>
                  </a:cubicBezTo>
                  <a:close/>
                  <a:moveTo>
                    <a:pt x="430" y="618"/>
                  </a:moveTo>
                  <a:cubicBezTo>
                    <a:pt x="430" y="629"/>
                    <a:pt x="439" y="637"/>
                    <a:pt x="450" y="637"/>
                  </a:cubicBezTo>
                  <a:cubicBezTo>
                    <a:pt x="461" y="637"/>
                    <a:pt x="469" y="629"/>
                    <a:pt x="469" y="618"/>
                  </a:cubicBezTo>
                  <a:cubicBezTo>
                    <a:pt x="469" y="607"/>
                    <a:pt x="461" y="599"/>
                    <a:pt x="450" y="599"/>
                  </a:cubicBezTo>
                  <a:cubicBezTo>
                    <a:pt x="439" y="599"/>
                    <a:pt x="430" y="607"/>
                    <a:pt x="430" y="618"/>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sp>
        <p:nvSpPr>
          <p:cNvPr id="66" name="正方形/長方形 65">
            <a:extLst>
              <a:ext uri="{FF2B5EF4-FFF2-40B4-BE49-F238E27FC236}">
                <a16:creationId xmlns:a16="http://schemas.microsoft.com/office/drawing/2014/main" id="{C803F7AB-25B2-8159-52D9-EA10C97D12EA}"/>
              </a:ext>
            </a:extLst>
          </p:cNvPr>
          <p:cNvSpPr/>
          <p:nvPr/>
        </p:nvSpPr>
        <p:spPr>
          <a:xfrm>
            <a:off x="5909375" y="4013287"/>
            <a:ext cx="2803085" cy="348755"/>
          </a:xfrm>
          <a:prstGeom prst="rect">
            <a:avLst/>
          </a:prstGeom>
          <a:solidFill>
            <a:srgbClr val="00ABC5"/>
          </a:solidFill>
          <a:ln w="25400" cap="flat" cmpd="sng" algn="ctr">
            <a:noFill/>
            <a:prstDash val="solid"/>
          </a:ln>
          <a:effectLst/>
        </p:spPr>
        <p:txBody>
          <a:bodyPr rtlCol="0" anchor="ctr"/>
          <a:lstStyle/>
          <a:p>
            <a:pPr marL="0" marR="0" lvl="0" indent="0" algn="ctr" defTabSz="914378"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white"/>
                </a:solidFill>
                <a:effectLst/>
                <a:uLnTx/>
                <a:uFillTx/>
                <a:latin typeface="メイリオ"/>
                <a:ea typeface="メイリオ"/>
                <a:cs typeface="+mn-cs"/>
              </a:rPr>
              <a:t>　銀行マスタ</a:t>
            </a:r>
            <a:r>
              <a:rPr kumimoji="0" lang="en-US" altLang="ja-JP" sz="1400" b="1" i="0" u="none" strike="noStrike" kern="0" cap="none" spc="0" normalizeH="0" baseline="0" noProof="0">
                <a:ln>
                  <a:noFill/>
                </a:ln>
                <a:solidFill>
                  <a:prstClr val="white"/>
                </a:solidFill>
                <a:effectLst/>
                <a:uLnTx/>
                <a:uFillTx/>
                <a:latin typeface="メイリオ"/>
                <a:ea typeface="メイリオ"/>
                <a:cs typeface="+mn-cs"/>
              </a:rPr>
              <a:t>API</a:t>
            </a:r>
            <a:endParaRPr kumimoji="0" lang="ja-JP" altLang="en-US" sz="14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24" name="Oval 104">
            <a:extLst>
              <a:ext uri="{FF2B5EF4-FFF2-40B4-BE49-F238E27FC236}">
                <a16:creationId xmlns:a16="http://schemas.microsoft.com/office/drawing/2014/main" id="{A12B9A33-DE03-8B90-963A-5D28514047D7}"/>
              </a:ext>
            </a:extLst>
          </p:cNvPr>
          <p:cNvSpPr>
            <a:spLocks noChangeArrowheads="1"/>
          </p:cNvSpPr>
          <p:nvPr/>
        </p:nvSpPr>
        <p:spPr bwMode="auto">
          <a:xfrm>
            <a:off x="605778" y="4501111"/>
            <a:ext cx="15925" cy="15925"/>
          </a:xfrm>
          <a:prstGeom prst="ellipse">
            <a:avLst/>
          </a:prstGeom>
          <a:solidFill>
            <a:srgbClr val="00B7EE"/>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 name="正方形/長方形 29">
            <a:extLst>
              <a:ext uri="{FF2B5EF4-FFF2-40B4-BE49-F238E27FC236}">
                <a16:creationId xmlns:a16="http://schemas.microsoft.com/office/drawing/2014/main" id="{A875D3E0-A673-350B-7F82-092B4914DA67}"/>
              </a:ext>
            </a:extLst>
          </p:cNvPr>
          <p:cNvSpPr/>
          <p:nvPr/>
        </p:nvSpPr>
        <p:spPr>
          <a:xfrm>
            <a:off x="287524" y="4263938"/>
            <a:ext cx="2803085" cy="507566"/>
          </a:xfrm>
          <a:prstGeom prst="rect">
            <a:avLst/>
          </a:prstGeom>
          <a:solidFill>
            <a:srgbClr val="00B7EE"/>
          </a:solidFill>
          <a:ln w="25400" cap="flat" cmpd="sng" algn="ctr">
            <a:noFill/>
            <a:prstDash val="solid"/>
          </a:ln>
          <a:effectLst/>
        </p:spPr>
        <p:txBody>
          <a:bodyPr rtlCol="0" anchor="ctr"/>
          <a:lstStyle/>
          <a:p>
            <a:pPr marL="0" marR="0" lvl="0" indent="0" algn="ctr" defTabSz="914378" eaLnBrk="1" fontAlgn="auto" latinLnBrk="0" hangingPunct="1">
              <a:lnSpc>
                <a:spcPct val="100000"/>
              </a:lnSpc>
              <a:spcBef>
                <a:spcPts val="0"/>
              </a:spcBef>
              <a:spcAft>
                <a:spcPts val="0"/>
              </a:spcAft>
              <a:buClrTx/>
              <a:buSzTx/>
              <a:buFontTx/>
              <a:buNone/>
              <a:tabLst/>
              <a:defRPr/>
            </a:pPr>
            <a:r>
              <a:rPr kumimoji="0" lang="ja-JP" altLang="en-US" sz="1400" b="1" kern="0">
                <a:solidFill>
                  <a:prstClr val="white"/>
                </a:solidFill>
                <a:latin typeface="メイリオ"/>
                <a:ea typeface="メイリオ"/>
              </a:rPr>
              <a:t>　デジタルインボイス</a:t>
            </a:r>
            <a:endParaRPr kumimoji="0" lang="ja-JP" altLang="en-US" sz="14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63" name="Freeform 86">
            <a:extLst>
              <a:ext uri="{FF2B5EF4-FFF2-40B4-BE49-F238E27FC236}">
                <a16:creationId xmlns:a16="http://schemas.microsoft.com/office/drawing/2014/main" id="{1FFBE62A-80CD-D10D-0DA2-9D33CC9202DD}"/>
              </a:ext>
            </a:extLst>
          </p:cNvPr>
          <p:cNvSpPr>
            <a:spLocks noEditPoints="1"/>
          </p:cNvSpPr>
          <p:nvPr/>
        </p:nvSpPr>
        <p:spPr bwMode="auto">
          <a:xfrm>
            <a:off x="494642" y="4323626"/>
            <a:ext cx="254122" cy="354970"/>
          </a:xfrm>
          <a:custGeom>
            <a:avLst/>
            <a:gdLst>
              <a:gd name="T0" fmla="*/ 410 w 410"/>
              <a:gd name="T1" fmla="*/ 102 h 538"/>
              <a:gd name="T2" fmla="*/ 0 w 410"/>
              <a:gd name="T3" fmla="*/ 538 h 538"/>
              <a:gd name="T4" fmla="*/ 307 w 410"/>
              <a:gd name="T5" fmla="*/ 0 h 538"/>
              <a:gd name="T6" fmla="*/ 318 w 410"/>
              <a:gd name="T7" fmla="*/ 0 h 538"/>
              <a:gd name="T8" fmla="*/ 410 w 410"/>
              <a:gd name="T9" fmla="*/ 92 h 538"/>
              <a:gd name="T10" fmla="*/ 365 w 410"/>
              <a:gd name="T11" fmla="*/ 139 h 538"/>
              <a:gd name="T12" fmla="*/ 45 w 410"/>
              <a:gd name="T13" fmla="*/ 147 h 538"/>
              <a:gd name="T14" fmla="*/ 365 w 410"/>
              <a:gd name="T15" fmla="*/ 139 h 538"/>
              <a:gd name="T16" fmla="*/ 45 w 410"/>
              <a:gd name="T17" fmla="*/ 324 h 538"/>
              <a:gd name="T18" fmla="*/ 365 w 410"/>
              <a:gd name="T19" fmla="*/ 331 h 538"/>
              <a:gd name="T20" fmla="*/ 99 w 410"/>
              <a:gd name="T21" fmla="*/ 292 h 538"/>
              <a:gd name="T22" fmla="*/ 68 w 410"/>
              <a:gd name="T23" fmla="*/ 179 h 538"/>
              <a:gd name="T24" fmla="*/ 99 w 410"/>
              <a:gd name="T25" fmla="*/ 292 h 538"/>
              <a:gd name="T26" fmla="*/ 204 w 410"/>
              <a:gd name="T27" fmla="*/ 179 h 538"/>
              <a:gd name="T28" fmla="*/ 205 w 410"/>
              <a:gd name="T29" fmla="*/ 257 h 538"/>
              <a:gd name="T30" fmla="*/ 163 w 410"/>
              <a:gd name="T31" fmla="*/ 179 h 538"/>
              <a:gd name="T32" fmla="*/ 123 w 410"/>
              <a:gd name="T33" fmla="*/ 292 h 538"/>
              <a:gd name="T34" fmla="*/ 150 w 410"/>
              <a:gd name="T35" fmla="*/ 241 h 538"/>
              <a:gd name="T36" fmla="*/ 150 w 410"/>
              <a:gd name="T37" fmla="*/ 212 h 538"/>
              <a:gd name="T38" fmla="*/ 231 w 410"/>
              <a:gd name="T39" fmla="*/ 292 h 538"/>
              <a:gd name="T40" fmla="*/ 304 w 410"/>
              <a:gd name="T41" fmla="*/ 236 h 538"/>
              <a:gd name="T42" fmla="*/ 299 w 410"/>
              <a:gd name="T43" fmla="*/ 263 h 538"/>
              <a:gd name="T44" fmla="*/ 278 w 410"/>
              <a:gd name="T45" fmla="*/ 179 h 538"/>
              <a:gd name="T46" fmla="*/ 281 w 410"/>
              <a:gd name="T47" fmla="*/ 292 h 538"/>
              <a:gd name="T48" fmla="*/ 354 w 410"/>
              <a:gd name="T49" fmla="*/ 179 h 538"/>
              <a:gd name="T50" fmla="*/ 304 w 410"/>
              <a:gd name="T51" fmla="*/ 236 h 538"/>
              <a:gd name="T52" fmla="*/ 365 w 410"/>
              <a:gd name="T53" fmla="*/ 378 h 538"/>
              <a:gd name="T54" fmla="*/ 57 w 410"/>
              <a:gd name="T55" fmla="*/ 365 h 538"/>
              <a:gd name="T56" fmla="*/ 45 w 410"/>
              <a:gd name="T57" fmla="*/ 481 h 538"/>
              <a:gd name="T58" fmla="*/ 352 w 410"/>
              <a:gd name="T59" fmla="*/ 493 h 538"/>
              <a:gd name="T60" fmla="*/ 178 w 410"/>
              <a:gd name="T61" fmla="*/ 429 h 538"/>
              <a:gd name="T62" fmla="*/ 138 w 410"/>
              <a:gd name="T63" fmla="*/ 465 h 538"/>
              <a:gd name="T64" fmla="*/ 118 w 410"/>
              <a:gd name="T65" fmla="*/ 393 h 538"/>
              <a:gd name="T66" fmla="*/ 168 w 410"/>
              <a:gd name="T67" fmla="*/ 403 h 538"/>
              <a:gd name="T68" fmla="*/ 162 w 410"/>
              <a:gd name="T69" fmla="*/ 429 h 538"/>
              <a:gd name="T70" fmla="*/ 133 w 410"/>
              <a:gd name="T71" fmla="*/ 406 h 538"/>
              <a:gd name="T72" fmla="*/ 140 w 410"/>
              <a:gd name="T73" fmla="*/ 453 h 538"/>
              <a:gd name="T74" fmla="*/ 198 w 410"/>
              <a:gd name="T75" fmla="*/ 465 h 538"/>
              <a:gd name="T76" fmla="*/ 213 w 410"/>
              <a:gd name="T77" fmla="*/ 393 h 538"/>
              <a:gd name="T78" fmla="*/ 198 w 410"/>
              <a:gd name="T79" fmla="*/ 465 h 538"/>
              <a:gd name="T80" fmla="*/ 292 w 410"/>
              <a:gd name="T81" fmla="*/ 425 h 538"/>
              <a:gd name="T82" fmla="*/ 279 w 410"/>
              <a:gd name="T83" fmla="*/ 465 h 538"/>
              <a:gd name="T84" fmla="*/ 241 w 410"/>
              <a:gd name="T85" fmla="*/ 457 h 538"/>
              <a:gd name="T86" fmla="*/ 243 w 410"/>
              <a:gd name="T87" fmla="*/ 402 h 538"/>
              <a:gd name="T88" fmla="*/ 292 w 410"/>
              <a:gd name="T89" fmla="*/ 397 h 538"/>
              <a:gd name="T90" fmla="*/ 270 w 410"/>
              <a:gd name="T91" fmla="*/ 405 h 538"/>
              <a:gd name="T92" fmla="*/ 248 w 410"/>
              <a:gd name="T93" fmla="*/ 430 h 538"/>
              <a:gd name="T94" fmla="*/ 267 w 410"/>
              <a:gd name="T95" fmla="*/ 454 h 538"/>
              <a:gd name="T96" fmla="*/ 277 w 410"/>
              <a:gd name="T97" fmla="*/ 438 h 538"/>
              <a:gd name="T98" fmla="*/ 263 w 410"/>
              <a:gd name="T99" fmla="*/ 425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0" h="538">
                <a:moveTo>
                  <a:pt x="307" y="102"/>
                </a:moveTo>
                <a:cubicBezTo>
                  <a:pt x="410" y="102"/>
                  <a:pt x="410" y="102"/>
                  <a:pt x="410" y="102"/>
                </a:cubicBezTo>
                <a:cubicBezTo>
                  <a:pt x="410" y="538"/>
                  <a:pt x="410" y="538"/>
                  <a:pt x="410" y="538"/>
                </a:cubicBezTo>
                <a:cubicBezTo>
                  <a:pt x="0" y="538"/>
                  <a:pt x="0" y="538"/>
                  <a:pt x="0" y="538"/>
                </a:cubicBezTo>
                <a:cubicBezTo>
                  <a:pt x="0" y="0"/>
                  <a:pt x="0" y="0"/>
                  <a:pt x="0" y="0"/>
                </a:cubicBezTo>
                <a:cubicBezTo>
                  <a:pt x="307" y="0"/>
                  <a:pt x="307" y="0"/>
                  <a:pt x="307" y="0"/>
                </a:cubicBezTo>
                <a:lnTo>
                  <a:pt x="307" y="102"/>
                </a:lnTo>
                <a:close/>
                <a:moveTo>
                  <a:pt x="318" y="0"/>
                </a:moveTo>
                <a:cubicBezTo>
                  <a:pt x="318" y="92"/>
                  <a:pt x="318" y="92"/>
                  <a:pt x="318" y="92"/>
                </a:cubicBezTo>
                <a:cubicBezTo>
                  <a:pt x="410" y="92"/>
                  <a:pt x="410" y="92"/>
                  <a:pt x="410" y="92"/>
                </a:cubicBezTo>
                <a:lnTo>
                  <a:pt x="318" y="0"/>
                </a:lnTo>
                <a:close/>
                <a:moveTo>
                  <a:pt x="365" y="139"/>
                </a:moveTo>
                <a:cubicBezTo>
                  <a:pt x="45" y="139"/>
                  <a:pt x="45" y="139"/>
                  <a:pt x="45" y="139"/>
                </a:cubicBezTo>
                <a:cubicBezTo>
                  <a:pt x="45" y="147"/>
                  <a:pt x="45" y="147"/>
                  <a:pt x="45" y="147"/>
                </a:cubicBezTo>
                <a:cubicBezTo>
                  <a:pt x="365" y="147"/>
                  <a:pt x="365" y="147"/>
                  <a:pt x="365" y="147"/>
                </a:cubicBezTo>
                <a:lnTo>
                  <a:pt x="365" y="139"/>
                </a:lnTo>
                <a:close/>
                <a:moveTo>
                  <a:pt x="365" y="324"/>
                </a:moveTo>
                <a:cubicBezTo>
                  <a:pt x="45" y="324"/>
                  <a:pt x="45" y="324"/>
                  <a:pt x="45" y="324"/>
                </a:cubicBezTo>
                <a:cubicBezTo>
                  <a:pt x="45" y="331"/>
                  <a:pt x="45" y="331"/>
                  <a:pt x="45" y="331"/>
                </a:cubicBezTo>
                <a:cubicBezTo>
                  <a:pt x="365" y="331"/>
                  <a:pt x="365" y="331"/>
                  <a:pt x="365" y="331"/>
                </a:cubicBezTo>
                <a:lnTo>
                  <a:pt x="365" y="324"/>
                </a:lnTo>
                <a:close/>
                <a:moveTo>
                  <a:pt x="99" y="292"/>
                </a:moveTo>
                <a:cubicBezTo>
                  <a:pt x="99" y="179"/>
                  <a:pt x="99" y="179"/>
                  <a:pt x="99" y="179"/>
                </a:cubicBezTo>
                <a:cubicBezTo>
                  <a:pt x="68" y="179"/>
                  <a:pt x="68" y="179"/>
                  <a:pt x="68" y="179"/>
                </a:cubicBezTo>
                <a:cubicBezTo>
                  <a:pt x="68" y="292"/>
                  <a:pt x="68" y="292"/>
                  <a:pt x="68" y="292"/>
                </a:cubicBezTo>
                <a:lnTo>
                  <a:pt x="99" y="292"/>
                </a:lnTo>
                <a:close/>
                <a:moveTo>
                  <a:pt x="231" y="179"/>
                </a:moveTo>
                <a:cubicBezTo>
                  <a:pt x="204" y="179"/>
                  <a:pt x="204" y="179"/>
                  <a:pt x="204" y="179"/>
                </a:cubicBezTo>
                <a:cubicBezTo>
                  <a:pt x="204" y="230"/>
                  <a:pt x="204" y="230"/>
                  <a:pt x="204" y="230"/>
                </a:cubicBezTo>
                <a:cubicBezTo>
                  <a:pt x="204" y="237"/>
                  <a:pt x="204" y="246"/>
                  <a:pt x="205" y="257"/>
                </a:cubicBezTo>
                <a:cubicBezTo>
                  <a:pt x="205" y="257"/>
                  <a:pt x="205" y="257"/>
                  <a:pt x="205" y="257"/>
                </a:cubicBezTo>
                <a:cubicBezTo>
                  <a:pt x="163" y="179"/>
                  <a:pt x="163" y="179"/>
                  <a:pt x="163" y="179"/>
                </a:cubicBezTo>
                <a:cubicBezTo>
                  <a:pt x="123" y="179"/>
                  <a:pt x="123" y="179"/>
                  <a:pt x="123" y="179"/>
                </a:cubicBezTo>
                <a:cubicBezTo>
                  <a:pt x="123" y="292"/>
                  <a:pt x="123" y="292"/>
                  <a:pt x="123" y="292"/>
                </a:cubicBezTo>
                <a:cubicBezTo>
                  <a:pt x="150" y="292"/>
                  <a:pt x="150" y="292"/>
                  <a:pt x="150" y="292"/>
                </a:cubicBezTo>
                <a:cubicBezTo>
                  <a:pt x="150" y="241"/>
                  <a:pt x="150" y="241"/>
                  <a:pt x="150" y="241"/>
                </a:cubicBezTo>
                <a:cubicBezTo>
                  <a:pt x="150" y="234"/>
                  <a:pt x="150" y="225"/>
                  <a:pt x="149" y="212"/>
                </a:cubicBezTo>
                <a:cubicBezTo>
                  <a:pt x="150" y="212"/>
                  <a:pt x="150" y="212"/>
                  <a:pt x="150" y="212"/>
                </a:cubicBezTo>
                <a:cubicBezTo>
                  <a:pt x="191" y="292"/>
                  <a:pt x="191" y="292"/>
                  <a:pt x="191" y="292"/>
                </a:cubicBezTo>
                <a:cubicBezTo>
                  <a:pt x="231" y="292"/>
                  <a:pt x="231" y="292"/>
                  <a:pt x="231" y="292"/>
                </a:cubicBezTo>
                <a:lnTo>
                  <a:pt x="231" y="179"/>
                </a:lnTo>
                <a:close/>
                <a:moveTo>
                  <a:pt x="304" y="236"/>
                </a:moveTo>
                <a:cubicBezTo>
                  <a:pt x="303" y="240"/>
                  <a:pt x="302" y="244"/>
                  <a:pt x="301" y="249"/>
                </a:cubicBezTo>
                <a:cubicBezTo>
                  <a:pt x="300" y="255"/>
                  <a:pt x="299" y="259"/>
                  <a:pt x="299" y="263"/>
                </a:cubicBezTo>
                <a:cubicBezTo>
                  <a:pt x="299" y="258"/>
                  <a:pt x="297" y="249"/>
                  <a:pt x="294" y="236"/>
                </a:cubicBezTo>
                <a:cubicBezTo>
                  <a:pt x="278" y="179"/>
                  <a:pt x="278" y="179"/>
                  <a:pt x="278" y="179"/>
                </a:cubicBezTo>
                <a:cubicBezTo>
                  <a:pt x="244" y="179"/>
                  <a:pt x="244" y="179"/>
                  <a:pt x="244" y="179"/>
                </a:cubicBezTo>
                <a:cubicBezTo>
                  <a:pt x="281" y="292"/>
                  <a:pt x="281" y="292"/>
                  <a:pt x="281" y="292"/>
                </a:cubicBezTo>
                <a:cubicBezTo>
                  <a:pt x="317" y="292"/>
                  <a:pt x="317" y="292"/>
                  <a:pt x="317" y="292"/>
                </a:cubicBezTo>
                <a:cubicBezTo>
                  <a:pt x="354" y="179"/>
                  <a:pt x="354" y="179"/>
                  <a:pt x="354" y="179"/>
                </a:cubicBezTo>
                <a:cubicBezTo>
                  <a:pt x="320" y="179"/>
                  <a:pt x="320" y="179"/>
                  <a:pt x="320" y="179"/>
                </a:cubicBezTo>
                <a:lnTo>
                  <a:pt x="304" y="236"/>
                </a:lnTo>
                <a:close/>
                <a:moveTo>
                  <a:pt x="365" y="481"/>
                </a:moveTo>
                <a:cubicBezTo>
                  <a:pt x="365" y="378"/>
                  <a:pt x="365" y="378"/>
                  <a:pt x="365" y="378"/>
                </a:cubicBezTo>
                <a:cubicBezTo>
                  <a:pt x="365" y="371"/>
                  <a:pt x="359" y="365"/>
                  <a:pt x="352" y="365"/>
                </a:cubicBezTo>
                <a:cubicBezTo>
                  <a:pt x="57" y="365"/>
                  <a:pt x="57" y="365"/>
                  <a:pt x="57" y="365"/>
                </a:cubicBezTo>
                <a:cubicBezTo>
                  <a:pt x="50" y="365"/>
                  <a:pt x="45" y="371"/>
                  <a:pt x="45" y="378"/>
                </a:cubicBezTo>
                <a:cubicBezTo>
                  <a:pt x="45" y="481"/>
                  <a:pt x="45" y="481"/>
                  <a:pt x="45" y="481"/>
                </a:cubicBezTo>
                <a:cubicBezTo>
                  <a:pt x="45" y="488"/>
                  <a:pt x="50" y="493"/>
                  <a:pt x="57" y="493"/>
                </a:cubicBezTo>
                <a:cubicBezTo>
                  <a:pt x="352" y="493"/>
                  <a:pt x="352" y="493"/>
                  <a:pt x="352" y="493"/>
                </a:cubicBezTo>
                <a:cubicBezTo>
                  <a:pt x="359" y="493"/>
                  <a:pt x="365" y="488"/>
                  <a:pt x="365" y="481"/>
                </a:cubicBezTo>
                <a:close/>
                <a:moveTo>
                  <a:pt x="178" y="429"/>
                </a:moveTo>
                <a:cubicBezTo>
                  <a:pt x="178" y="440"/>
                  <a:pt x="174" y="450"/>
                  <a:pt x="168" y="456"/>
                </a:cubicBezTo>
                <a:cubicBezTo>
                  <a:pt x="161" y="462"/>
                  <a:pt x="151" y="465"/>
                  <a:pt x="138" y="465"/>
                </a:cubicBezTo>
                <a:cubicBezTo>
                  <a:pt x="118" y="465"/>
                  <a:pt x="118" y="465"/>
                  <a:pt x="118" y="465"/>
                </a:cubicBezTo>
                <a:cubicBezTo>
                  <a:pt x="118" y="393"/>
                  <a:pt x="118" y="393"/>
                  <a:pt x="118" y="393"/>
                </a:cubicBezTo>
                <a:cubicBezTo>
                  <a:pt x="141" y="393"/>
                  <a:pt x="141" y="393"/>
                  <a:pt x="141" y="393"/>
                </a:cubicBezTo>
                <a:cubicBezTo>
                  <a:pt x="152" y="393"/>
                  <a:pt x="162" y="396"/>
                  <a:pt x="168" y="403"/>
                </a:cubicBezTo>
                <a:cubicBezTo>
                  <a:pt x="175" y="409"/>
                  <a:pt x="178" y="417"/>
                  <a:pt x="178" y="429"/>
                </a:cubicBezTo>
                <a:close/>
                <a:moveTo>
                  <a:pt x="162" y="429"/>
                </a:moveTo>
                <a:cubicBezTo>
                  <a:pt x="162" y="414"/>
                  <a:pt x="155" y="406"/>
                  <a:pt x="141" y="406"/>
                </a:cubicBezTo>
                <a:cubicBezTo>
                  <a:pt x="133" y="406"/>
                  <a:pt x="133" y="406"/>
                  <a:pt x="133" y="406"/>
                </a:cubicBezTo>
                <a:cubicBezTo>
                  <a:pt x="133" y="453"/>
                  <a:pt x="133" y="453"/>
                  <a:pt x="133" y="453"/>
                </a:cubicBezTo>
                <a:cubicBezTo>
                  <a:pt x="140" y="453"/>
                  <a:pt x="140" y="453"/>
                  <a:pt x="140" y="453"/>
                </a:cubicBezTo>
                <a:cubicBezTo>
                  <a:pt x="155" y="453"/>
                  <a:pt x="162" y="445"/>
                  <a:pt x="162" y="429"/>
                </a:cubicBezTo>
                <a:close/>
                <a:moveTo>
                  <a:pt x="198" y="465"/>
                </a:moveTo>
                <a:cubicBezTo>
                  <a:pt x="198" y="393"/>
                  <a:pt x="198" y="393"/>
                  <a:pt x="198" y="393"/>
                </a:cubicBezTo>
                <a:cubicBezTo>
                  <a:pt x="213" y="393"/>
                  <a:pt x="213" y="393"/>
                  <a:pt x="213" y="393"/>
                </a:cubicBezTo>
                <a:cubicBezTo>
                  <a:pt x="213" y="465"/>
                  <a:pt x="213" y="465"/>
                  <a:pt x="213" y="465"/>
                </a:cubicBezTo>
                <a:lnTo>
                  <a:pt x="198" y="465"/>
                </a:lnTo>
                <a:close/>
                <a:moveTo>
                  <a:pt x="263" y="425"/>
                </a:moveTo>
                <a:cubicBezTo>
                  <a:pt x="292" y="425"/>
                  <a:pt x="292" y="425"/>
                  <a:pt x="292" y="425"/>
                </a:cubicBezTo>
                <a:cubicBezTo>
                  <a:pt x="292" y="462"/>
                  <a:pt x="292" y="462"/>
                  <a:pt x="292" y="462"/>
                </a:cubicBezTo>
                <a:cubicBezTo>
                  <a:pt x="287" y="464"/>
                  <a:pt x="283" y="465"/>
                  <a:pt x="279" y="465"/>
                </a:cubicBezTo>
                <a:cubicBezTo>
                  <a:pt x="275" y="466"/>
                  <a:pt x="270" y="466"/>
                  <a:pt x="266" y="466"/>
                </a:cubicBezTo>
                <a:cubicBezTo>
                  <a:pt x="255" y="466"/>
                  <a:pt x="247" y="463"/>
                  <a:pt x="241" y="457"/>
                </a:cubicBezTo>
                <a:cubicBezTo>
                  <a:pt x="235" y="450"/>
                  <a:pt x="233" y="441"/>
                  <a:pt x="233" y="429"/>
                </a:cubicBezTo>
                <a:cubicBezTo>
                  <a:pt x="233" y="418"/>
                  <a:pt x="236" y="409"/>
                  <a:pt x="243" y="402"/>
                </a:cubicBezTo>
                <a:cubicBezTo>
                  <a:pt x="249" y="396"/>
                  <a:pt x="258" y="392"/>
                  <a:pt x="270" y="392"/>
                </a:cubicBezTo>
                <a:cubicBezTo>
                  <a:pt x="278" y="392"/>
                  <a:pt x="285" y="394"/>
                  <a:pt x="292" y="397"/>
                </a:cubicBezTo>
                <a:cubicBezTo>
                  <a:pt x="287" y="409"/>
                  <a:pt x="287" y="409"/>
                  <a:pt x="287" y="409"/>
                </a:cubicBezTo>
                <a:cubicBezTo>
                  <a:pt x="281" y="406"/>
                  <a:pt x="276" y="405"/>
                  <a:pt x="270" y="405"/>
                </a:cubicBezTo>
                <a:cubicBezTo>
                  <a:pt x="264" y="405"/>
                  <a:pt x="258" y="407"/>
                  <a:pt x="254" y="412"/>
                </a:cubicBezTo>
                <a:cubicBezTo>
                  <a:pt x="250" y="416"/>
                  <a:pt x="248" y="422"/>
                  <a:pt x="248" y="430"/>
                </a:cubicBezTo>
                <a:cubicBezTo>
                  <a:pt x="248" y="437"/>
                  <a:pt x="250" y="443"/>
                  <a:pt x="253" y="447"/>
                </a:cubicBezTo>
                <a:cubicBezTo>
                  <a:pt x="256" y="452"/>
                  <a:pt x="261" y="454"/>
                  <a:pt x="267" y="454"/>
                </a:cubicBezTo>
                <a:cubicBezTo>
                  <a:pt x="270" y="454"/>
                  <a:pt x="274" y="453"/>
                  <a:pt x="277" y="453"/>
                </a:cubicBezTo>
                <a:cubicBezTo>
                  <a:pt x="277" y="438"/>
                  <a:pt x="277" y="438"/>
                  <a:pt x="277" y="438"/>
                </a:cubicBezTo>
                <a:cubicBezTo>
                  <a:pt x="263" y="438"/>
                  <a:pt x="263" y="438"/>
                  <a:pt x="263" y="438"/>
                </a:cubicBezTo>
                <a:lnTo>
                  <a:pt x="263" y="42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solidFill>
                <a:schemeClr val="tx1">
                  <a:lumMod val="85000"/>
                  <a:lumOff val="15000"/>
                </a:schemeClr>
              </a:solidFill>
            </a:endParaRPr>
          </a:p>
        </p:txBody>
      </p:sp>
      <p:sp>
        <p:nvSpPr>
          <p:cNvPr id="13" name="正方形/長方形 12">
            <a:extLst>
              <a:ext uri="{FF2B5EF4-FFF2-40B4-BE49-F238E27FC236}">
                <a16:creationId xmlns:a16="http://schemas.microsoft.com/office/drawing/2014/main" id="{4CDAA650-CF8C-7E07-93EA-6472A0DC8229}"/>
              </a:ext>
            </a:extLst>
          </p:cNvPr>
          <p:cNvSpPr/>
          <p:nvPr/>
        </p:nvSpPr>
        <p:spPr>
          <a:xfrm>
            <a:off x="5910405" y="3610800"/>
            <a:ext cx="2803085" cy="348755"/>
          </a:xfrm>
          <a:prstGeom prst="rect">
            <a:avLst/>
          </a:prstGeom>
          <a:solidFill>
            <a:srgbClr val="00ABC5"/>
          </a:solidFill>
          <a:ln w="25400" cap="flat" cmpd="sng" algn="ctr">
            <a:noFill/>
            <a:prstDash val="solid"/>
          </a:ln>
          <a:effectLst/>
        </p:spPr>
        <p:txBody>
          <a:bodyPr rtlCol="0" anchor="ctr"/>
          <a:lstStyle/>
          <a:p>
            <a:pPr marL="0" marR="0" lvl="0" indent="0" algn="ctr" defTabSz="914378"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white"/>
                </a:solidFill>
                <a:effectLst/>
                <a:uLnTx/>
                <a:uFillTx/>
                <a:latin typeface="メイリオ"/>
                <a:ea typeface="メイリオ"/>
                <a:cs typeface="+mn-cs"/>
              </a:rPr>
              <a:t>　取引先マスタ</a:t>
            </a:r>
            <a:r>
              <a:rPr kumimoji="0" lang="en-US" altLang="ja-JP" sz="1400" b="1" i="0" u="none" strike="noStrike" kern="0" cap="none" spc="0" normalizeH="0" baseline="0" noProof="0">
                <a:ln>
                  <a:noFill/>
                </a:ln>
                <a:solidFill>
                  <a:prstClr val="white"/>
                </a:solidFill>
                <a:effectLst/>
                <a:uLnTx/>
                <a:uFillTx/>
                <a:latin typeface="メイリオ"/>
                <a:ea typeface="メイリオ"/>
                <a:cs typeface="+mn-cs"/>
              </a:rPr>
              <a:t>API</a:t>
            </a:r>
            <a:endParaRPr kumimoji="0" lang="ja-JP" altLang="en-US" sz="14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27" name="正方形/長方形 26">
            <a:extLst>
              <a:ext uri="{FF2B5EF4-FFF2-40B4-BE49-F238E27FC236}">
                <a16:creationId xmlns:a16="http://schemas.microsoft.com/office/drawing/2014/main" id="{3E42002B-F559-1F03-7EF8-386C34EA136E}"/>
              </a:ext>
            </a:extLst>
          </p:cNvPr>
          <p:cNvSpPr/>
          <p:nvPr/>
        </p:nvSpPr>
        <p:spPr>
          <a:xfrm>
            <a:off x="5905448" y="4422811"/>
            <a:ext cx="2803085" cy="348755"/>
          </a:xfrm>
          <a:prstGeom prst="rect">
            <a:avLst/>
          </a:prstGeom>
          <a:solidFill>
            <a:srgbClr val="00ABC5"/>
          </a:solidFill>
          <a:ln w="25400" cap="flat" cmpd="sng" algn="ctr">
            <a:noFill/>
            <a:prstDash val="solid"/>
          </a:ln>
          <a:effectLst/>
        </p:spPr>
        <p:txBody>
          <a:bodyPr rtlCol="0" anchor="ctr"/>
          <a:lstStyle/>
          <a:p>
            <a:pPr marL="0" marR="0" lvl="0" indent="0" algn="ctr" defTabSz="914378"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white"/>
                </a:solidFill>
                <a:effectLst/>
                <a:uLnTx/>
                <a:uFillTx/>
                <a:latin typeface="メイリオ"/>
                <a:ea typeface="メイリオ"/>
                <a:cs typeface="+mn-cs"/>
              </a:rPr>
              <a:t>　銀行口座</a:t>
            </a:r>
            <a:r>
              <a:rPr kumimoji="0" lang="en-US" altLang="ja-JP" sz="1400" b="1" i="0" u="none" strike="noStrike" kern="0" cap="none" spc="0" normalizeH="0" baseline="0" noProof="0">
                <a:ln>
                  <a:noFill/>
                </a:ln>
                <a:solidFill>
                  <a:prstClr val="white"/>
                </a:solidFill>
                <a:effectLst/>
                <a:uLnTx/>
                <a:uFillTx/>
                <a:latin typeface="メイリオ"/>
                <a:ea typeface="メイリオ"/>
                <a:cs typeface="+mn-cs"/>
              </a:rPr>
              <a:t>API</a:t>
            </a:r>
            <a:endParaRPr kumimoji="0" lang="ja-JP" altLang="en-US" sz="14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29" name="Freeform 15">
            <a:extLst>
              <a:ext uri="{FF2B5EF4-FFF2-40B4-BE49-F238E27FC236}">
                <a16:creationId xmlns:a16="http://schemas.microsoft.com/office/drawing/2014/main" id="{62FC90C0-305F-DCEF-6C98-9BD430ACD08B}"/>
              </a:ext>
            </a:extLst>
          </p:cNvPr>
          <p:cNvSpPr>
            <a:spLocks noEditPoints="1"/>
          </p:cNvSpPr>
          <p:nvPr/>
        </p:nvSpPr>
        <p:spPr bwMode="auto">
          <a:xfrm>
            <a:off x="6128286" y="3667451"/>
            <a:ext cx="252000" cy="252000"/>
          </a:xfrm>
          <a:custGeom>
            <a:avLst/>
            <a:gdLst>
              <a:gd name="T0" fmla="*/ 800 w 907"/>
              <a:gd name="T1" fmla="*/ 589 h 907"/>
              <a:gd name="T2" fmla="*/ 821 w 907"/>
              <a:gd name="T3" fmla="*/ 724 h 907"/>
              <a:gd name="T4" fmla="*/ 706 w 907"/>
              <a:gd name="T5" fmla="*/ 690 h 907"/>
              <a:gd name="T6" fmla="*/ 686 w 907"/>
              <a:gd name="T7" fmla="*/ 744 h 907"/>
              <a:gd name="T8" fmla="*/ 637 w 907"/>
              <a:gd name="T9" fmla="*/ 872 h 907"/>
              <a:gd name="T10" fmla="*/ 557 w 907"/>
              <a:gd name="T11" fmla="*/ 784 h 907"/>
              <a:gd name="T12" fmla="*/ 510 w 907"/>
              <a:gd name="T13" fmla="*/ 821 h 907"/>
              <a:gd name="T14" fmla="*/ 403 w 907"/>
              <a:gd name="T15" fmla="*/ 907 h 907"/>
              <a:gd name="T16" fmla="*/ 376 w 907"/>
              <a:gd name="T17" fmla="*/ 791 h 907"/>
              <a:gd name="T18" fmla="*/ 318 w 907"/>
              <a:gd name="T19" fmla="*/ 800 h 907"/>
              <a:gd name="T20" fmla="*/ 183 w 907"/>
              <a:gd name="T21" fmla="*/ 821 h 907"/>
              <a:gd name="T22" fmla="*/ 217 w 907"/>
              <a:gd name="T23" fmla="*/ 706 h 907"/>
              <a:gd name="T24" fmla="*/ 164 w 907"/>
              <a:gd name="T25" fmla="*/ 686 h 907"/>
              <a:gd name="T26" fmla="*/ 36 w 907"/>
              <a:gd name="T27" fmla="*/ 637 h 907"/>
              <a:gd name="T28" fmla="*/ 123 w 907"/>
              <a:gd name="T29" fmla="*/ 557 h 907"/>
              <a:gd name="T30" fmla="*/ 86 w 907"/>
              <a:gd name="T31" fmla="*/ 510 h 907"/>
              <a:gd name="T32" fmla="*/ 0 w 907"/>
              <a:gd name="T33" fmla="*/ 403 h 907"/>
              <a:gd name="T34" fmla="*/ 117 w 907"/>
              <a:gd name="T35" fmla="*/ 376 h 907"/>
              <a:gd name="T36" fmla="*/ 107 w 907"/>
              <a:gd name="T37" fmla="*/ 319 h 907"/>
              <a:gd name="T38" fmla="*/ 86 w 907"/>
              <a:gd name="T39" fmla="*/ 183 h 907"/>
              <a:gd name="T40" fmla="*/ 201 w 907"/>
              <a:gd name="T41" fmla="*/ 217 h 907"/>
              <a:gd name="T42" fmla="*/ 221 w 907"/>
              <a:gd name="T43" fmla="*/ 164 h 907"/>
              <a:gd name="T44" fmla="*/ 270 w 907"/>
              <a:gd name="T45" fmla="*/ 36 h 907"/>
              <a:gd name="T46" fmla="*/ 350 w 907"/>
              <a:gd name="T47" fmla="*/ 123 h 907"/>
              <a:gd name="T48" fmla="*/ 398 w 907"/>
              <a:gd name="T49" fmla="*/ 86 h 907"/>
              <a:gd name="T50" fmla="*/ 504 w 907"/>
              <a:gd name="T51" fmla="*/ 0 h 907"/>
              <a:gd name="T52" fmla="*/ 531 w 907"/>
              <a:gd name="T53" fmla="*/ 117 h 907"/>
              <a:gd name="T54" fmla="*/ 589 w 907"/>
              <a:gd name="T55" fmla="*/ 108 h 907"/>
              <a:gd name="T56" fmla="*/ 724 w 907"/>
              <a:gd name="T57" fmla="*/ 86 h 907"/>
              <a:gd name="T58" fmla="*/ 690 w 907"/>
              <a:gd name="T59" fmla="*/ 201 h 907"/>
              <a:gd name="T60" fmla="*/ 744 w 907"/>
              <a:gd name="T61" fmla="*/ 221 h 907"/>
              <a:gd name="T62" fmla="*/ 871 w 907"/>
              <a:gd name="T63" fmla="*/ 270 h 907"/>
              <a:gd name="T64" fmla="*/ 784 w 907"/>
              <a:gd name="T65" fmla="*/ 350 h 907"/>
              <a:gd name="T66" fmla="*/ 821 w 907"/>
              <a:gd name="T67" fmla="*/ 398 h 907"/>
              <a:gd name="T68" fmla="*/ 907 w 907"/>
              <a:gd name="T69" fmla="*/ 504 h 907"/>
              <a:gd name="T70" fmla="*/ 791 w 907"/>
              <a:gd name="T71" fmla="*/ 531 h 907"/>
              <a:gd name="T72" fmla="*/ 454 w 907"/>
              <a:gd name="T73" fmla="*/ 226 h 907"/>
              <a:gd name="T74" fmla="*/ 454 w 907"/>
              <a:gd name="T75" fmla="*/ 682 h 907"/>
              <a:gd name="T76" fmla="*/ 454 w 907"/>
              <a:gd name="T77" fmla="*/ 226 h 907"/>
              <a:gd name="T78" fmla="*/ 428 w 907"/>
              <a:gd name="T79" fmla="*/ 406 h 907"/>
              <a:gd name="T80" fmla="*/ 391 w 907"/>
              <a:gd name="T81" fmla="*/ 359 h 907"/>
              <a:gd name="T82" fmla="*/ 320 w 907"/>
              <a:gd name="T83" fmla="*/ 399 h 907"/>
              <a:gd name="T84" fmla="*/ 331 w 907"/>
              <a:gd name="T85" fmla="*/ 507 h 907"/>
              <a:gd name="T86" fmla="*/ 435 w 907"/>
              <a:gd name="T87" fmla="*/ 520 h 907"/>
              <a:gd name="T88" fmla="*/ 414 w 907"/>
              <a:gd name="T89" fmla="*/ 490 h 907"/>
              <a:gd name="T90" fmla="*/ 357 w 907"/>
              <a:gd name="T91" fmla="*/ 445 h 907"/>
              <a:gd name="T92" fmla="*/ 390 w 907"/>
              <a:gd name="T93" fmla="*/ 396 h 907"/>
              <a:gd name="T94" fmla="*/ 568 w 907"/>
              <a:gd name="T95" fmla="*/ 449 h 907"/>
              <a:gd name="T96" fmla="*/ 510 w 907"/>
              <a:gd name="T97" fmla="*/ 414 h 907"/>
              <a:gd name="T98" fmla="*/ 509 w 907"/>
              <a:gd name="T99" fmla="*/ 398 h 907"/>
              <a:gd name="T100" fmla="*/ 562 w 907"/>
              <a:gd name="T101" fmla="*/ 405 h 907"/>
              <a:gd name="T102" fmla="*/ 523 w 907"/>
              <a:gd name="T103" fmla="*/ 359 h 907"/>
              <a:gd name="T104" fmla="*/ 461 w 907"/>
              <a:gd name="T105" fmla="*/ 408 h 907"/>
              <a:gd name="T106" fmla="*/ 477 w 907"/>
              <a:gd name="T107" fmla="*/ 445 h 907"/>
              <a:gd name="T108" fmla="*/ 523 w 907"/>
              <a:gd name="T109" fmla="*/ 469 h 907"/>
              <a:gd name="T110" fmla="*/ 531 w 907"/>
              <a:gd name="T111" fmla="*/ 481 h 907"/>
              <a:gd name="T112" fmla="*/ 512 w 907"/>
              <a:gd name="T113" fmla="*/ 493 h 907"/>
              <a:gd name="T114" fmla="*/ 460 w 907"/>
              <a:gd name="T115" fmla="*/ 479 h 907"/>
              <a:gd name="T116" fmla="*/ 483 w 907"/>
              <a:gd name="T117" fmla="*/ 527 h 907"/>
              <a:gd name="T118" fmla="*/ 546 w 907"/>
              <a:gd name="T119" fmla="*/ 523 h 907"/>
              <a:gd name="T120" fmla="*/ 576 w 907"/>
              <a:gd name="T121" fmla="*/ 477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7" h="907">
                <a:moveTo>
                  <a:pt x="784" y="557"/>
                </a:moveTo>
                <a:cubicBezTo>
                  <a:pt x="782" y="569"/>
                  <a:pt x="787" y="580"/>
                  <a:pt x="800" y="589"/>
                </a:cubicBezTo>
                <a:cubicBezTo>
                  <a:pt x="871" y="637"/>
                  <a:pt x="871" y="637"/>
                  <a:pt x="871" y="637"/>
                </a:cubicBezTo>
                <a:cubicBezTo>
                  <a:pt x="821" y="724"/>
                  <a:pt x="821" y="724"/>
                  <a:pt x="821" y="724"/>
                </a:cubicBezTo>
                <a:cubicBezTo>
                  <a:pt x="744" y="686"/>
                  <a:pt x="744" y="686"/>
                  <a:pt x="744" y="686"/>
                </a:cubicBezTo>
                <a:cubicBezTo>
                  <a:pt x="729" y="678"/>
                  <a:pt x="715" y="680"/>
                  <a:pt x="706" y="690"/>
                </a:cubicBezTo>
                <a:cubicBezTo>
                  <a:pt x="701" y="695"/>
                  <a:pt x="695" y="701"/>
                  <a:pt x="690" y="706"/>
                </a:cubicBezTo>
                <a:cubicBezTo>
                  <a:pt x="680" y="715"/>
                  <a:pt x="678" y="729"/>
                  <a:pt x="686" y="744"/>
                </a:cubicBezTo>
                <a:cubicBezTo>
                  <a:pt x="724" y="821"/>
                  <a:pt x="724" y="821"/>
                  <a:pt x="724" y="821"/>
                </a:cubicBezTo>
                <a:cubicBezTo>
                  <a:pt x="637" y="872"/>
                  <a:pt x="637" y="872"/>
                  <a:pt x="637" y="872"/>
                </a:cubicBezTo>
                <a:cubicBezTo>
                  <a:pt x="589" y="800"/>
                  <a:pt x="589" y="800"/>
                  <a:pt x="589" y="800"/>
                </a:cubicBezTo>
                <a:cubicBezTo>
                  <a:pt x="580" y="787"/>
                  <a:pt x="569" y="782"/>
                  <a:pt x="557" y="784"/>
                </a:cubicBezTo>
                <a:cubicBezTo>
                  <a:pt x="549" y="786"/>
                  <a:pt x="540" y="789"/>
                  <a:pt x="531" y="791"/>
                </a:cubicBezTo>
                <a:cubicBezTo>
                  <a:pt x="518" y="794"/>
                  <a:pt x="510" y="805"/>
                  <a:pt x="510" y="821"/>
                </a:cubicBezTo>
                <a:cubicBezTo>
                  <a:pt x="504" y="907"/>
                  <a:pt x="504" y="907"/>
                  <a:pt x="504" y="907"/>
                </a:cubicBezTo>
                <a:cubicBezTo>
                  <a:pt x="403" y="907"/>
                  <a:pt x="403" y="907"/>
                  <a:pt x="403" y="907"/>
                </a:cubicBezTo>
                <a:cubicBezTo>
                  <a:pt x="398" y="821"/>
                  <a:pt x="398" y="821"/>
                  <a:pt x="398" y="821"/>
                </a:cubicBezTo>
                <a:cubicBezTo>
                  <a:pt x="397" y="805"/>
                  <a:pt x="389" y="794"/>
                  <a:pt x="376" y="791"/>
                </a:cubicBezTo>
                <a:cubicBezTo>
                  <a:pt x="367" y="789"/>
                  <a:pt x="359" y="786"/>
                  <a:pt x="350" y="784"/>
                </a:cubicBezTo>
                <a:cubicBezTo>
                  <a:pt x="338" y="782"/>
                  <a:pt x="327" y="787"/>
                  <a:pt x="318" y="800"/>
                </a:cubicBezTo>
                <a:cubicBezTo>
                  <a:pt x="270" y="872"/>
                  <a:pt x="270" y="872"/>
                  <a:pt x="270" y="872"/>
                </a:cubicBezTo>
                <a:cubicBezTo>
                  <a:pt x="183" y="821"/>
                  <a:pt x="183" y="821"/>
                  <a:pt x="183" y="821"/>
                </a:cubicBezTo>
                <a:cubicBezTo>
                  <a:pt x="221" y="744"/>
                  <a:pt x="221" y="744"/>
                  <a:pt x="221" y="744"/>
                </a:cubicBezTo>
                <a:cubicBezTo>
                  <a:pt x="229" y="729"/>
                  <a:pt x="227" y="715"/>
                  <a:pt x="217" y="706"/>
                </a:cubicBezTo>
                <a:cubicBezTo>
                  <a:pt x="212" y="701"/>
                  <a:pt x="206" y="695"/>
                  <a:pt x="201" y="690"/>
                </a:cubicBezTo>
                <a:cubicBezTo>
                  <a:pt x="192" y="680"/>
                  <a:pt x="178" y="678"/>
                  <a:pt x="164" y="686"/>
                </a:cubicBezTo>
                <a:cubicBezTo>
                  <a:pt x="86" y="724"/>
                  <a:pt x="86" y="724"/>
                  <a:pt x="86" y="724"/>
                </a:cubicBezTo>
                <a:cubicBezTo>
                  <a:pt x="36" y="637"/>
                  <a:pt x="36" y="637"/>
                  <a:pt x="36" y="637"/>
                </a:cubicBezTo>
                <a:cubicBezTo>
                  <a:pt x="107" y="589"/>
                  <a:pt x="107" y="589"/>
                  <a:pt x="107" y="589"/>
                </a:cubicBezTo>
                <a:cubicBezTo>
                  <a:pt x="121" y="580"/>
                  <a:pt x="125" y="569"/>
                  <a:pt x="123" y="557"/>
                </a:cubicBezTo>
                <a:cubicBezTo>
                  <a:pt x="121" y="549"/>
                  <a:pt x="119" y="540"/>
                  <a:pt x="117" y="531"/>
                </a:cubicBezTo>
                <a:cubicBezTo>
                  <a:pt x="113" y="519"/>
                  <a:pt x="103" y="510"/>
                  <a:pt x="86" y="510"/>
                </a:cubicBezTo>
                <a:cubicBezTo>
                  <a:pt x="0" y="504"/>
                  <a:pt x="0" y="504"/>
                  <a:pt x="0" y="504"/>
                </a:cubicBezTo>
                <a:cubicBezTo>
                  <a:pt x="0" y="403"/>
                  <a:pt x="0" y="403"/>
                  <a:pt x="0" y="403"/>
                </a:cubicBezTo>
                <a:cubicBezTo>
                  <a:pt x="86" y="398"/>
                  <a:pt x="86" y="398"/>
                  <a:pt x="86" y="398"/>
                </a:cubicBezTo>
                <a:cubicBezTo>
                  <a:pt x="103" y="397"/>
                  <a:pt x="113" y="389"/>
                  <a:pt x="117" y="376"/>
                </a:cubicBezTo>
                <a:cubicBezTo>
                  <a:pt x="119" y="367"/>
                  <a:pt x="121" y="359"/>
                  <a:pt x="123" y="350"/>
                </a:cubicBezTo>
                <a:cubicBezTo>
                  <a:pt x="125" y="338"/>
                  <a:pt x="121" y="327"/>
                  <a:pt x="107" y="319"/>
                </a:cubicBezTo>
                <a:cubicBezTo>
                  <a:pt x="36" y="270"/>
                  <a:pt x="36" y="270"/>
                  <a:pt x="36" y="270"/>
                </a:cubicBezTo>
                <a:cubicBezTo>
                  <a:pt x="86" y="183"/>
                  <a:pt x="86" y="183"/>
                  <a:pt x="86" y="183"/>
                </a:cubicBezTo>
                <a:cubicBezTo>
                  <a:pt x="164" y="221"/>
                  <a:pt x="164" y="221"/>
                  <a:pt x="164" y="221"/>
                </a:cubicBezTo>
                <a:cubicBezTo>
                  <a:pt x="178" y="229"/>
                  <a:pt x="192" y="227"/>
                  <a:pt x="201" y="217"/>
                </a:cubicBezTo>
                <a:cubicBezTo>
                  <a:pt x="206" y="212"/>
                  <a:pt x="212" y="206"/>
                  <a:pt x="217" y="201"/>
                </a:cubicBezTo>
                <a:cubicBezTo>
                  <a:pt x="227" y="192"/>
                  <a:pt x="229" y="178"/>
                  <a:pt x="221" y="164"/>
                </a:cubicBezTo>
                <a:cubicBezTo>
                  <a:pt x="183" y="86"/>
                  <a:pt x="183" y="86"/>
                  <a:pt x="183" y="86"/>
                </a:cubicBezTo>
                <a:cubicBezTo>
                  <a:pt x="270" y="36"/>
                  <a:pt x="270" y="36"/>
                  <a:pt x="270" y="36"/>
                </a:cubicBezTo>
                <a:cubicBezTo>
                  <a:pt x="318" y="108"/>
                  <a:pt x="318" y="108"/>
                  <a:pt x="318" y="108"/>
                </a:cubicBezTo>
                <a:cubicBezTo>
                  <a:pt x="327" y="121"/>
                  <a:pt x="338" y="125"/>
                  <a:pt x="350" y="123"/>
                </a:cubicBezTo>
                <a:cubicBezTo>
                  <a:pt x="359" y="121"/>
                  <a:pt x="367" y="119"/>
                  <a:pt x="376" y="117"/>
                </a:cubicBezTo>
                <a:cubicBezTo>
                  <a:pt x="389" y="113"/>
                  <a:pt x="397" y="103"/>
                  <a:pt x="398" y="86"/>
                </a:cubicBezTo>
                <a:cubicBezTo>
                  <a:pt x="403" y="0"/>
                  <a:pt x="403" y="0"/>
                  <a:pt x="403" y="0"/>
                </a:cubicBezTo>
                <a:cubicBezTo>
                  <a:pt x="504" y="0"/>
                  <a:pt x="504" y="0"/>
                  <a:pt x="504" y="0"/>
                </a:cubicBezTo>
                <a:cubicBezTo>
                  <a:pt x="510" y="86"/>
                  <a:pt x="510" y="86"/>
                  <a:pt x="510" y="86"/>
                </a:cubicBezTo>
                <a:cubicBezTo>
                  <a:pt x="510" y="103"/>
                  <a:pt x="518" y="113"/>
                  <a:pt x="531" y="117"/>
                </a:cubicBezTo>
                <a:cubicBezTo>
                  <a:pt x="540" y="119"/>
                  <a:pt x="549" y="121"/>
                  <a:pt x="557" y="123"/>
                </a:cubicBezTo>
                <a:cubicBezTo>
                  <a:pt x="569" y="125"/>
                  <a:pt x="580" y="121"/>
                  <a:pt x="589" y="108"/>
                </a:cubicBezTo>
                <a:cubicBezTo>
                  <a:pt x="637" y="36"/>
                  <a:pt x="637" y="36"/>
                  <a:pt x="637" y="36"/>
                </a:cubicBezTo>
                <a:cubicBezTo>
                  <a:pt x="724" y="86"/>
                  <a:pt x="724" y="86"/>
                  <a:pt x="724" y="86"/>
                </a:cubicBezTo>
                <a:cubicBezTo>
                  <a:pt x="686" y="164"/>
                  <a:pt x="686" y="164"/>
                  <a:pt x="686" y="164"/>
                </a:cubicBezTo>
                <a:cubicBezTo>
                  <a:pt x="678" y="178"/>
                  <a:pt x="680" y="192"/>
                  <a:pt x="690" y="201"/>
                </a:cubicBezTo>
                <a:cubicBezTo>
                  <a:pt x="695" y="206"/>
                  <a:pt x="701" y="212"/>
                  <a:pt x="706" y="217"/>
                </a:cubicBezTo>
                <a:cubicBezTo>
                  <a:pt x="715" y="227"/>
                  <a:pt x="729" y="229"/>
                  <a:pt x="744" y="221"/>
                </a:cubicBezTo>
                <a:cubicBezTo>
                  <a:pt x="821" y="183"/>
                  <a:pt x="821" y="183"/>
                  <a:pt x="821" y="183"/>
                </a:cubicBezTo>
                <a:cubicBezTo>
                  <a:pt x="871" y="270"/>
                  <a:pt x="871" y="270"/>
                  <a:pt x="871" y="270"/>
                </a:cubicBezTo>
                <a:cubicBezTo>
                  <a:pt x="800" y="319"/>
                  <a:pt x="800" y="319"/>
                  <a:pt x="800" y="319"/>
                </a:cubicBezTo>
                <a:cubicBezTo>
                  <a:pt x="787" y="327"/>
                  <a:pt x="782" y="338"/>
                  <a:pt x="784" y="350"/>
                </a:cubicBezTo>
                <a:cubicBezTo>
                  <a:pt x="786" y="359"/>
                  <a:pt x="789" y="367"/>
                  <a:pt x="791" y="376"/>
                </a:cubicBezTo>
                <a:cubicBezTo>
                  <a:pt x="794" y="389"/>
                  <a:pt x="805" y="397"/>
                  <a:pt x="821" y="398"/>
                </a:cubicBezTo>
                <a:cubicBezTo>
                  <a:pt x="907" y="403"/>
                  <a:pt x="907" y="403"/>
                  <a:pt x="907" y="403"/>
                </a:cubicBezTo>
                <a:cubicBezTo>
                  <a:pt x="907" y="504"/>
                  <a:pt x="907" y="504"/>
                  <a:pt x="907" y="504"/>
                </a:cubicBezTo>
                <a:cubicBezTo>
                  <a:pt x="821" y="510"/>
                  <a:pt x="821" y="510"/>
                  <a:pt x="821" y="510"/>
                </a:cubicBezTo>
                <a:cubicBezTo>
                  <a:pt x="805" y="510"/>
                  <a:pt x="794" y="519"/>
                  <a:pt x="791" y="531"/>
                </a:cubicBezTo>
                <a:cubicBezTo>
                  <a:pt x="789" y="540"/>
                  <a:pt x="786" y="549"/>
                  <a:pt x="784" y="557"/>
                </a:cubicBezTo>
                <a:close/>
                <a:moveTo>
                  <a:pt x="454" y="226"/>
                </a:moveTo>
                <a:cubicBezTo>
                  <a:pt x="328" y="226"/>
                  <a:pt x="226" y="328"/>
                  <a:pt x="226" y="454"/>
                </a:cubicBezTo>
                <a:cubicBezTo>
                  <a:pt x="226" y="580"/>
                  <a:pt x="328" y="682"/>
                  <a:pt x="454" y="682"/>
                </a:cubicBezTo>
                <a:cubicBezTo>
                  <a:pt x="579" y="682"/>
                  <a:pt x="682" y="580"/>
                  <a:pt x="682" y="454"/>
                </a:cubicBezTo>
                <a:cubicBezTo>
                  <a:pt x="682" y="328"/>
                  <a:pt x="579" y="226"/>
                  <a:pt x="454" y="226"/>
                </a:cubicBezTo>
                <a:close/>
                <a:moveTo>
                  <a:pt x="410" y="399"/>
                </a:moveTo>
                <a:cubicBezTo>
                  <a:pt x="416" y="401"/>
                  <a:pt x="422" y="403"/>
                  <a:pt x="428" y="406"/>
                </a:cubicBezTo>
                <a:cubicBezTo>
                  <a:pt x="442" y="371"/>
                  <a:pt x="442" y="371"/>
                  <a:pt x="442" y="371"/>
                </a:cubicBezTo>
                <a:cubicBezTo>
                  <a:pt x="426" y="363"/>
                  <a:pt x="409" y="359"/>
                  <a:pt x="391" y="359"/>
                </a:cubicBezTo>
                <a:cubicBezTo>
                  <a:pt x="374" y="359"/>
                  <a:pt x="360" y="363"/>
                  <a:pt x="348" y="370"/>
                </a:cubicBezTo>
                <a:cubicBezTo>
                  <a:pt x="336" y="377"/>
                  <a:pt x="327" y="387"/>
                  <a:pt x="320" y="399"/>
                </a:cubicBezTo>
                <a:cubicBezTo>
                  <a:pt x="314" y="412"/>
                  <a:pt x="311" y="428"/>
                  <a:pt x="311" y="445"/>
                </a:cubicBezTo>
                <a:cubicBezTo>
                  <a:pt x="311" y="472"/>
                  <a:pt x="317" y="493"/>
                  <a:pt x="331" y="507"/>
                </a:cubicBezTo>
                <a:cubicBezTo>
                  <a:pt x="344" y="522"/>
                  <a:pt x="363" y="529"/>
                  <a:pt x="388" y="529"/>
                </a:cubicBezTo>
                <a:cubicBezTo>
                  <a:pt x="405" y="529"/>
                  <a:pt x="421" y="526"/>
                  <a:pt x="435" y="520"/>
                </a:cubicBezTo>
                <a:cubicBezTo>
                  <a:pt x="435" y="482"/>
                  <a:pt x="435" y="482"/>
                  <a:pt x="435" y="482"/>
                </a:cubicBezTo>
                <a:cubicBezTo>
                  <a:pt x="428" y="485"/>
                  <a:pt x="421" y="488"/>
                  <a:pt x="414" y="490"/>
                </a:cubicBezTo>
                <a:cubicBezTo>
                  <a:pt x="407" y="492"/>
                  <a:pt x="400" y="493"/>
                  <a:pt x="393" y="493"/>
                </a:cubicBezTo>
                <a:cubicBezTo>
                  <a:pt x="369" y="493"/>
                  <a:pt x="357" y="477"/>
                  <a:pt x="357" y="445"/>
                </a:cubicBezTo>
                <a:cubicBezTo>
                  <a:pt x="357" y="430"/>
                  <a:pt x="360" y="418"/>
                  <a:pt x="365" y="409"/>
                </a:cubicBezTo>
                <a:cubicBezTo>
                  <a:pt x="371" y="400"/>
                  <a:pt x="380" y="396"/>
                  <a:pt x="390" y="396"/>
                </a:cubicBezTo>
                <a:cubicBezTo>
                  <a:pt x="397" y="396"/>
                  <a:pt x="404" y="397"/>
                  <a:pt x="410" y="399"/>
                </a:cubicBezTo>
                <a:close/>
                <a:moveTo>
                  <a:pt x="568" y="449"/>
                </a:moveTo>
                <a:cubicBezTo>
                  <a:pt x="562" y="442"/>
                  <a:pt x="552" y="435"/>
                  <a:pt x="538" y="428"/>
                </a:cubicBezTo>
                <a:cubicBezTo>
                  <a:pt x="523" y="421"/>
                  <a:pt x="514" y="417"/>
                  <a:pt x="510" y="414"/>
                </a:cubicBezTo>
                <a:cubicBezTo>
                  <a:pt x="507" y="412"/>
                  <a:pt x="505" y="409"/>
                  <a:pt x="505" y="405"/>
                </a:cubicBezTo>
                <a:cubicBezTo>
                  <a:pt x="505" y="402"/>
                  <a:pt x="507" y="400"/>
                  <a:pt x="509" y="398"/>
                </a:cubicBezTo>
                <a:cubicBezTo>
                  <a:pt x="512" y="396"/>
                  <a:pt x="516" y="395"/>
                  <a:pt x="522" y="395"/>
                </a:cubicBezTo>
                <a:cubicBezTo>
                  <a:pt x="533" y="395"/>
                  <a:pt x="547" y="398"/>
                  <a:pt x="562" y="405"/>
                </a:cubicBezTo>
                <a:cubicBezTo>
                  <a:pt x="576" y="371"/>
                  <a:pt x="576" y="371"/>
                  <a:pt x="576" y="371"/>
                </a:cubicBezTo>
                <a:cubicBezTo>
                  <a:pt x="558" y="363"/>
                  <a:pt x="541" y="359"/>
                  <a:pt x="523" y="359"/>
                </a:cubicBezTo>
                <a:cubicBezTo>
                  <a:pt x="504" y="359"/>
                  <a:pt x="489" y="363"/>
                  <a:pt x="478" y="372"/>
                </a:cubicBezTo>
                <a:cubicBezTo>
                  <a:pt x="467" y="380"/>
                  <a:pt x="461" y="392"/>
                  <a:pt x="461" y="408"/>
                </a:cubicBezTo>
                <a:cubicBezTo>
                  <a:pt x="461" y="416"/>
                  <a:pt x="462" y="423"/>
                  <a:pt x="465" y="429"/>
                </a:cubicBezTo>
                <a:cubicBezTo>
                  <a:pt x="468" y="435"/>
                  <a:pt x="472" y="440"/>
                  <a:pt x="477" y="445"/>
                </a:cubicBezTo>
                <a:cubicBezTo>
                  <a:pt x="482" y="449"/>
                  <a:pt x="490" y="454"/>
                  <a:pt x="501" y="459"/>
                </a:cubicBezTo>
                <a:cubicBezTo>
                  <a:pt x="513" y="464"/>
                  <a:pt x="521" y="468"/>
                  <a:pt x="523" y="469"/>
                </a:cubicBezTo>
                <a:cubicBezTo>
                  <a:pt x="526" y="471"/>
                  <a:pt x="528" y="473"/>
                  <a:pt x="529" y="475"/>
                </a:cubicBezTo>
                <a:cubicBezTo>
                  <a:pt x="531" y="476"/>
                  <a:pt x="531" y="478"/>
                  <a:pt x="531" y="481"/>
                </a:cubicBezTo>
                <a:cubicBezTo>
                  <a:pt x="531" y="484"/>
                  <a:pt x="530" y="487"/>
                  <a:pt x="526" y="489"/>
                </a:cubicBezTo>
                <a:cubicBezTo>
                  <a:pt x="523" y="492"/>
                  <a:pt x="519" y="493"/>
                  <a:pt x="512" y="493"/>
                </a:cubicBezTo>
                <a:cubicBezTo>
                  <a:pt x="504" y="493"/>
                  <a:pt x="496" y="492"/>
                  <a:pt x="487" y="489"/>
                </a:cubicBezTo>
                <a:cubicBezTo>
                  <a:pt x="477" y="487"/>
                  <a:pt x="468" y="483"/>
                  <a:pt x="460" y="479"/>
                </a:cubicBezTo>
                <a:cubicBezTo>
                  <a:pt x="460" y="519"/>
                  <a:pt x="460" y="519"/>
                  <a:pt x="460" y="519"/>
                </a:cubicBezTo>
                <a:cubicBezTo>
                  <a:pt x="468" y="523"/>
                  <a:pt x="476" y="525"/>
                  <a:pt x="483" y="527"/>
                </a:cubicBezTo>
                <a:cubicBezTo>
                  <a:pt x="491" y="528"/>
                  <a:pt x="500" y="529"/>
                  <a:pt x="511" y="529"/>
                </a:cubicBezTo>
                <a:cubicBezTo>
                  <a:pt x="524" y="529"/>
                  <a:pt x="536" y="527"/>
                  <a:pt x="546" y="523"/>
                </a:cubicBezTo>
                <a:cubicBezTo>
                  <a:pt x="555" y="518"/>
                  <a:pt x="563" y="512"/>
                  <a:pt x="568" y="504"/>
                </a:cubicBezTo>
                <a:cubicBezTo>
                  <a:pt x="573" y="496"/>
                  <a:pt x="576" y="487"/>
                  <a:pt x="576" y="477"/>
                </a:cubicBezTo>
                <a:cubicBezTo>
                  <a:pt x="576" y="466"/>
                  <a:pt x="573" y="456"/>
                  <a:pt x="568" y="44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dist"/>
            <a:endParaRPr lang="ja-JP" altLang="en-US"/>
          </a:p>
        </p:txBody>
      </p:sp>
      <p:sp>
        <p:nvSpPr>
          <p:cNvPr id="49" name="Freeform 105">
            <a:extLst>
              <a:ext uri="{FF2B5EF4-FFF2-40B4-BE49-F238E27FC236}">
                <a16:creationId xmlns:a16="http://schemas.microsoft.com/office/drawing/2014/main" id="{74FF7104-64F2-AF51-F763-9D3D6754ECEC}"/>
              </a:ext>
            </a:extLst>
          </p:cNvPr>
          <p:cNvSpPr>
            <a:spLocks noEditPoints="1"/>
          </p:cNvSpPr>
          <p:nvPr/>
        </p:nvSpPr>
        <p:spPr bwMode="auto">
          <a:xfrm>
            <a:off x="6125850" y="4479477"/>
            <a:ext cx="252000" cy="252000"/>
          </a:xfrm>
          <a:custGeom>
            <a:avLst/>
            <a:gdLst>
              <a:gd name="T0" fmla="*/ 400 w 454"/>
              <a:gd name="T1" fmla="*/ 295 h 454"/>
              <a:gd name="T2" fmla="*/ 411 w 454"/>
              <a:gd name="T3" fmla="*/ 362 h 454"/>
              <a:gd name="T4" fmla="*/ 353 w 454"/>
              <a:gd name="T5" fmla="*/ 345 h 454"/>
              <a:gd name="T6" fmla="*/ 343 w 454"/>
              <a:gd name="T7" fmla="*/ 372 h 454"/>
              <a:gd name="T8" fmla="*/ 319 w 454"/>
              <a:gd name="T9" fmla="*/ 436 h 454"/>
              <a:gd name="T10" fmla="*/ 279 w 454"/>
              <a:gd name="T11" fmla="*/ 392 h 454"/>
              <a:gd name="T12" fmla="*/ 255 w 454"/>
              <a:gd name="T13" fmla="*/ 411 h 454"/>
              <a:gd name="T14" fmla="*/ 202 w 454"/>
              <a:gd name="T15" fmla="*/ 454 h 454"/>
              <a:gd name="T16" fmla="*/ 188 w 454"/>
              <a:gd name="T17" fmla="*/ 396 h 454"/>
              <a:gd name="T18" fmla="*/ 159 w 454"/>
              <a:gd name="T19" fmla="*/ 400 h 454"/>
              <a:gd name="T20" fmla="*/ 92 w 454"/>
              <a:gd name="T21" fmla="*/ 411 h 454"/>
              <a:gd name="T22" fmla="*/ 109 w 454"/>
              <a:gd name="T23" fmla="*/ 353 h 454"/>
              <a:gd name="T24" fmla="*/ 82 w 454"/>
              <a:gd name="T25" fmla="*/ 343 h 454"/>
              <a:gd name="T26" fmla="*/ 18 w 454"/>
              <a:gd name="T27" fmla="*/ 319 h 454"/>
              <a:gd name="T28" fmla="*/ 62 w 454"/>
              <a:gd name="T29" fmla="*/ 279 h 454"/>
              <a:gd name="T30" fmla="*/ 43 w 454"/>
              <a:gd name="T31" fmla="*/ 255 h 454"/>
              <a:gd name="T32" fmla="*/ 0 w 454"/>
              <a:gd name="T33" fmla="*/ 202 h 454"/>
              <a:gd name="T34" fmla="*/ 58 w 454"/>
              <a:gd name="T35" fmla="*/ 188 h 454"/>
              <a:gd name="T36" fmla="*/ 54 w 454"/>
              <a:gd name="T37" fmla="*/ 160 h 454"/>
              <a:gd name="T38" fmla="*/ 43 w 454"/>
              <a:gd name="T39" fmla="*/ 92 h 454"/>
              <a:gd name="T40" fmla="*/ 101 w 454"/>
              <a:gd name="T41" fmla="*/ 109 h 454"/>
              <a:gd name="T42" fmla="*/ 111 w 454"/>
              <a:gd name="T43" fmla="*/ 82 h 454"/>
              <a:gd name="T44" fmla="*/ 135 w 454"/>
              <a:gd name="T45" fmla="*/ 18 h 454"/>
              <a:gd name="T46" fmla="*/ 175 w 454"/>
              <a:gd name="T47" fmla="*/ 62 h 454"/>
              <a:gd name="T48" fmla="*/ 199 w 454"/>
              <a:gd name="T49" fmla="*/ 44 h 454"/>
              <a:gd name="T50" fmla="*/ 252 w 454"/>
              <a:gd name="T51" fmla="*/ 0 h 454"/>
              <a:gd name="T52" fmla="*/ 266 w 454"/>
              <a:gd name="T53" fmla="*/ 59 h 454"/>
              <a:gd name="T54" fmla="*/ 294 w 454"/>
              <a:gd name="T55" fmla="*/ 54 h 454"/>
              <a:gd name="T56" fmla="*/ 362 w 454"/>
              <a:gd name="T57" fmla="*/ 43 h 454"/>
              <a:gd name="T58" fmla="*/ 345 w 454"/>
              <a:gd name="T59" fmla="*/ 101 h 454"/>
              <a:gd name="T60" fmla="*/ 372 w 454"/>
              <a:gd name="T61" fmla="*/ 111 h 454"/>
              <a:gd name="T62" fmla="*/ 436 w 454"/>
              <a:gd name="T63" fmla="*/ 136 h 454"/>
              <a:gd name="T64" fmla="*/ 392 w 454"/>
              <a:gd name="T65" fmla="*/ 175 h 454"/>
              <a:gd name="T66" fmla="*/ 411 w 454"/>
              <a:gd name="T67" fmla="*/ 199 h 454"/>
              <a:gd name="T68" fmla="*/ 454 w 454"/>
              <a:gd name="T69" fmla="*/ 252 h 454"/>
              <a:gd name="T70" fmla="*/ 395 w 454"/>
              <a:gd name="T71" fmla="*/ 266 h 454"/>
              <a:gd name="T72" fmla="*/ 227 w 454"/>
              <a:gd name="T73" fmla="*/ 113 h 454"/>
              <a:gd name="T74" fmla="*/ 227 w 454"/>
              <a:gd name="T75" fmla="*/ 341 h 454"/>
              <a:gd name="T76" fmla="*/ 227 w 454"/>
              <a:gd name="T77" fmla="*/ 113 h 454"/>
              <a:gd name="T78" fmla="*/ 184 w 454"/>
              <a:gd name="T79" fmla="*/ 181 h 454"/>
              <a:gd name="T80" fmla="*/ 217 w 454"/>
              <a:gd name="T81" fmla="*/ 202 h 454"/>
              <a:gd name="T82" fmla="*/ 204 w 454"/>
              <a:gd name="T83" fmla="*/ 220 h 454"/>
              <a:gd name="T84" fmla="*/ 215 w 454"/>
              <a:gd name="T85" fmla="*/ 227 h 454"/>
              <a:gd name="T86" fmla="*/ 210 w 454"/>
              <a:gd name="T87" fmla="*/ 257 h 454"/>
              <a:gd name="T88" fmla="*/ 155 w 454"/>
              <a:gd name="T89" fmla="*/ 264 h 454"/>
              <a:gd name="T90" fmla="*/ 177 w 454"/>
              <a:gd name="T91" fmla="*/ 213 h 454"/>
              <a:gd name="T92" fmla="*/ 191 w 454"/>
              <a:gd name="T93" fmla="*/ 211 h 454"/>
              <a:gd name="T94" fmla="*/ 183 w 454"/>
              <a:gd name="T95" fmla="*/ 198 h 454"/>
              <a:gd name="T96" fmla="*/ 177 w 454"/>
              <a:gd name="T97" fmla="*/ 213 h 454"/>
              <a:gd name="T98" fmla="*/ 177 w 454"/>
              <a:gd name="T99" fmla="*/ 247 h 454"/>
              <a:gd name="T100" fmla="*/ 195 w 454"/>
              <a:gd name="T101" fmla="*/ 238 h 454"/>
              <a:gd name="T102" fmla="*/ 184 w 454"/>
              <a:gd name="T103" fmla="*/ 229 h 454"/>
              <a:gd name="T104" fmla="*/ 284 w 454"/>
              <a:gd name="T105" fmla="*/ 264 h 454"/>
              <a:gd name="T106" fmla="*/ 253 w 454"/>
              <a:gd name="T107" fmla="*/ 248 h 454"/>
              <a:gd name="T108" fmla="*/ 224 w 454"/>
              <a:gd name="T109" fmla="*/ 264 h 454"/>
              <a:gd name="T110" fmla="*/ 281 w 454"/>
              <a:gd name="T111" fmla="*/ 181 h 454"/>
              <a:gd name="T112" fmla="*/ 284 w 454"/>
              <a:gd name="T113" fmla="*/ 264 h 454"/>
              <a:gd name="T114" fmla="*/ 271 w 454"/>
              <a:gd name="T115" fmla="*/ 216 h 454"/>
              <a:gd name="T116" fmla="*/ 266 w 454"/>
              <a:gd name="T117" fmla="*/ 194 h 454"/>
              <a:gd name="T118" fmla="*/ 257 w 454"/>
              <a:gd name="T119" fmla="*/ 23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54" h="454">
                <a:moveTo>
                  <a:pt x="392" y="279"/>
                </a:moveTo>
                <a:cubicBezTo>
                  <a:pt x="391" y="285"/>
                  <a:pt x="393" y="291"/>
                  <a:pt x="400" y="295"/>
                </a:cubicBezTo>
                <a:cubicBezTo>
                  <a:pt x="436" y="319"/>
                  <a:pt x="436" y="319"/>
                  <a:pt x="436" y="319"/>
                </a:cubicBezTo>
                <a:cubicBezTo>
                  <a:pt x="411" y="362"/>
                  <a:pt x="411" y="362"/>
                  <a:pt x="411" y="362"/>
                </a:cubicBezTo>
                <a:cubicBezTo>
                  <a:pt x="372" y="343"/>
                  <a:pt x="372" y="343"/>
                  <a:pt x="372" y="343"/>
                </a:cubicBezTo>
                <a:cubicBezTo>
                  <a:pt x="365" y="339"/>
                  <a:pt x="358" y="340"/>
                  <a:pt x="353" y="345"/>
                </a:cubicBezTo>
                <a:cubicBezTo>
                  <a:pt x="350" y="348"/>
                  <a:pt x="348" y="351"/>
                  <a:pt x="345" y="353"/>
                </a:cubicBezTo>
                <a:cubicBezTo>
                  <a:pt x="340" y="358"/>
                  <a:pt x="339" y="365"/>
                  <a:pt x="343" y="372"/>
                </a:cubicBezTo>
                <a:cubicBezTo>
                  <a:pt x="362" y="411"/>
                  <a:pt x="362" y="411"/>
                  <a:pt x="362" y="411"/>
                </a:cubicBezTo>
                <a:cubicBezTo>
                  <a:pt x="319" y="436"/>
                  <a:pt x="319" y="436"/>
                  <a:pt x="319" y="436"/>
                </a:cubicBezTo>
                <a:cubicBezTo>
                  <a:pt x="294" y="400"/>
                  <a:pt x="294" y="400"/>
                  <a:pt x="294" y="400"/>
                </a:cubicBezTo>
                <a:cubicBezTo>
                  <a:pt x="290" y="394"/>
                  <a:pt x="285" y="391"/>
                  <a:pt x="279" y="392"/>
                </a:cubicBezTo>
                <a:cubicBezTo>
                  <a:pt x="274" y="394"/>
                  <a:pt x="270" y="395"/>
                  <a:pt x="266" y="396"/>
                </a:cubicBezTo>
                <a:cubicBezTo>
                  <a:pt x="259" y="397"/>
                  <a:pt x="255" y="403"/>
                  <a:pt x="255" y="411"/>
                </a:cubicBezTo>
                <a:cubicBezTo>
                  <a:pt x="252" y="454"/>
                  <a:pt x="252" y="454"/>
                  <a:pt x="252" y="454"/>
                </a:cubicBezTo>
                <a:cubicBezTo>
                  <a:pt x="202" y="454"/>
                  <a:pt x="202" y="454"/>
                  <a:pt x="202" y="454"/>
                </a:cubicBezTo>
                <a:cubicBezTo>
                  <a:pt x="199" y="411"/>
                  <a:pt x="199" y="411"/>
                  <a:pt x="199" y="411"/>
                </a:cubicBezTo>
                <a:cubicBezTo>
                  <a:pt x="199" y="403"/>
                  <a:pt x="194" y="397"/>
                  <a:pt x="188" y="396"/>
                </a:cubicBezTo>
                <a:cubicBezTo>
                  <a:pt x="184" y="395"/>
                  <a:pt x="179" y="394"/>
                  <a:pt x="175" y="392"/>
                </a:cubicBezTo>
                <a:cubicBezTo>
                  <a:pt x="169" y="391"/>
                  <a:pt x="163" y="394"/>
                  <a:pt x="159" y="400"/>
                </a:cubicBezTo>
                <a:cubicBezTo>
                  <a:pt x="135" y="436"/>
                  <a:pt x="135" y="436"/>
                  <a:pt x="135" y="436"/>
                </a:cubicBezTo>
                <a:cubicBezTo>
                  <a:pt x="92" y="411"/>
                  <a:pt x="92" y="411"/>
                  <a:pt x="92" y="411"/>
                </a:cubicBezTo>
                <a:cubicBezTo>
                  <a:pt x="111" y="372"/>
                  <a:pt x="111" y="372"/>
                  <a:pt x="111" y="372"/>
                </a:cubicBezTo>
                <a:cubicBezTo>
                  <a:pt x="115" y="365"/>
                  <a:pt x="114" y="358"/>
                  <a:pt x="109" y="353"/>
                </a:cubicBezTo>
                <a:cubicBezTo>
                  <a:pt x="106" y="351"/>
                  <a:pt x="103" y="348"/>
                  <a:pt x="101" y="345"/>
                </a:cubicBezTo>
                <a:cubicBezTo>
                  <a:pt x="96" y="340"/>
                  <a:pt x="89" y="339"/>
                  <a:pt x="82" y="343"/>
                </a:cubicBezTo>
                <a:cubicBezTo>
                  <a:pt x="43" y="362"/>
                  <a:pt x="43" y="362"/>
                  <a:pt x="43" y="362"/>
                </a:cubicBezTo>
                <a:cubicBezTo>
                  <a:pt x="18" y="319"/>
                  <a:pt x="18" y="319"/>
                  <a:pt x="18" y="319"/>
                </a:cubicBezTo>
                <a:cubicBezTo>
                  <a:pt x="54" y="295"/>
                  <a:pt x="54" y="295"/>
                  <a:pt x="54" y="295"/>
                </a:cubicBezTo>
                <a:cubicBezTo>
                  <a:pt x="60" y="291"/>
                  <a:pt x="63" y="285"/>
                  <a:pt x="62" y="279"/>
                </a:cubicBezTo>
                <a:cubicBezTo>
                  <a:pt x="60" y="275"/>
                  <a:pt x="59" y="270"/>
                  <a:pt x="58" y="266"/>
                </a:cubicBezTo>
                <a:cubicBezTo>
                  <a:pt x="57" y="260"/>
                  <a:pt x="51" y="256"/>
                  <a:pt x="43" y="255"/>
                </a:cubicBezTo>
                <a:cubicBezTo>
                  <a:pt x="0" y="252"/>
                  <a:pt x="0" y="252"/>
                  <a:pt x="0" y="252"/>
                </a:cubicBezTo>
                <a:cubicBezTo>
                  <a:pt x="0" y="202"/>
                  <a:pt x="0" y="202"/>
                  <a:pt x="0" y="202"/>
                </a:cubicBezTo>
                <a:cubicBezTo>
                  <a:pt x="43" y="199"/>
                  <a:pt x="43" y="199"/>
                  <a:pt x="43" y="199"/>
                </a:cubicBezTo>
                <a:cubicBezTo>
                  <a:pt x="51" y="199"/>
                  <a:pt x="57" y="195"/>
                  <a:pt x="58" y="188"/>
                </a:cubicBezTo>
                <a:cubicBezTo>
                  <a:pt x="59" y="184"/>
                  <a:pt x="60" y="180"/>
                  <a:pt x="62" y="175"/>
                </a:cubicBezTo>
                <a:cubicBezTo>
                  <a:pt x="63" y="169"/>
                  <a:pt x="60" y="164"/>
                  <a:pt x="54" y="160"/>
                </a:cubicBezTo>
                <a:cubicBezTo>
                  <a:pt x="18" y="136"/>
                  <a:pt x="18" y="136"/>
                  <a:pt x="18" y="136"/>
                </a:cubicBezTo>
                <a:cubicBezTo>
                  <a:pt x="43" y="92"/>
                  <a:pt x="43" y="92"/>
                  <a:pt x="43" y="92"/>
                </a:cubicBezTo>
                <a:cubicBezTo>
                  <a:pt x="82" y="111"/>
                  <a:pt x="82" y="111"/>
                  <a:pt x="82" y="111"/>
                </a:cubicBezTo>
                <a:cubicBezTo>
                  <a:pt x="89" y="115"/>
                  <a:pt x="96" y="114"/>
                  <a:pt x="101" y="109"/>
                </a:cubicBezTo>
                <a:cubicBezTo>
                  <a:pt x="103" y="106"/>
                  <a:pt x="106" y="104"/>
                  <a:pt x="109" y="101"/>
                </a:cubicBezTo>
                <a:cubicBezTo>
                  <a:pt x="114" y="96"/>
                  <a:pt x="115" y="90"/>
                  <a:pt x="111" y="82"/>
                </a:cubicBezTo>
                <a:cubicBezTo>
                  <a:pt x="92" y="43"/>
                  <a:pt x="92" y="43"/>
                  <a:pt x="92" y="43"/>
                </a:cubicBezTo>
                <a:cubicBezTo>
                  <a:pt x="135" y="18"/>
                  <a:pt x="135" y="18"/>
                  <a:pt x="135" y="18"/>
                </a:cubicBezTo>
                <a:cubicBezTo>
                  <a:pt x="159" y="54"/>
                  <a:pt x="159" y="54"/>
                  <a:pt x="159" y="54"/>
                </a:cubicBezTo>
                <a:cubicBezTo>
                  <a:pt x="163" y="61"/>
                  <a:pt x="169" y="63"/>
                  <a:pt x="175" y="62"/>
                </a:cubicBezTo>
                <a:cubicBezTo>
                  <a:pt x="179" y="61"/>
                  <a:pt x="184" y="60"/>
                  <a:pt x="188" y="59"/>
                </a:cubicBezTo>
                <a:cubicBezTo>
                  <a:pt x="194" y="57"/>
                  <a:pt x="199" y="52"/>
                  <a:pt x="199" y="44"/>
                </a:cubicBezTo>
                <a:cubicBezTo>
                  <a:pt x="202" y="0"/>
                  <a:pt x="202" y="0"/>
                  <a:pt x="202" y="0"/>
                </a:cubicBezTo>
                <a:cubicBezTo>
                  <a:pt x="252" y="0"/>
                  <a:pt x="252" y="0"/>
                  <a:pt x="252" y="0"/>
                </a:cubicBezTo>
                <a:cubicBezTo>
                  <a:pt x="255" y="44"/>
                  <a:pt x="255" y="44"/>
                  <a:pt x="255" y="44"/>
                </a:cubicBezTo>
                <a:cubicBezTo>
                  <a:pt x="255" y="52"/>
                  <a:pt x="259" y="57"/>
                  <a:pt x="266" y="59"/>
                </a:cubicBezTo>
                <a:cubicBezTo>
                  <a:pt x="270" y="60"/>
                  <a:pt x="274" y="61"/>
                  <a:pt x="279" y="62"/>
                </a:cubicBezTo>
                <a:cubicBezTo>
                  <a:pt x="285" y="63"/>
                  <a:pt x="290" y="61"/>
                  <a:pt x="294" y="54"/>
                </a:cubicBezTo>
                <a:cubicBezTo>
                  <a:pt x="319" y="18"/>
                  <a:pt x="319" y="18"/>
                  <a:pt x="319" y="18"/>
                </a:cubicBezTo>
                <a:cubicBezTo>
                  <a:pt x="362" y="43"/>
                  <a:pt x="362" y="43"/>
                  <a:pt x="362" y="43"/>
                </a:cubicBezTo>
                <a:cubicBezTo>
                  <a:pt x="343" y="82"/>
                  <a:pt x="343" y="82"/>
                  <a:pt x="343" y="82"/>
                </a:cubicBezTo>
                <a:cubicBezTo>
                  <a:pt x="339" y="90"/>
                  <a:pt x="340" y="96"/>
                  <a:pt x="345" y="101"/>
                </a:cubicBezTo>
                <a:cubicBezTo>
                  <a:pt x="348" y="104"/>
                  <a:pt x="350" y="106"/>
                  <a:pt x="353" y="109"/>
                </a:cubicBezTo>
                <a:cubicBezTo>
                  <a:pt x="358" y="114"/>
                  <a:pt x="365" y="115"/>
                  <a:pt x="372" y="111"/>
                </a:cubicBezTo>
                <a:cubicBezTo>
                  <a:pt x="411" y="92"/>
                  <a:pt x="411" y="92"/>
                  <a:pt x="411" y="92"/>
                </a:cubicBezTo>
                <a:cubicBezTo>
                  <a:pt x="436" y="136"/>
                  <a:pt x="436" y="136"/>
                  <a:pt x="436" y="136"/>
                </a:cubicBezTo>
                <a:cubicBezTo>
                  <a:pt x="400" y="160"/>
                  <a:pt x="400" y="160"/>
                  <a:pt x="400" y="160"/>
                </a:cubicBezTo>
                <a:cubicBezTo>
                  <a:pt x="393" y="164"/>
                  <a:pt x="391" y="169"/>
                  <a:pt x="392" y="175"/>
                </a:cubicBezTo>
                <a:cubicBezTo>
                  <a:pt x="393" y="180"/>
                  <a:pt x="394" y="184"/>
                  <a:pt x="395" y="188"/>
                </a:cubicBezTo>
                <a:cubicBezTo>
                  <a:pt x="397" y="195"/>
                  <a:pt x="402" y="199"/>
                  <a:pt x="411" y="199"/>
                </a:cubicBezTo>
                <a:cubicBezTo>
                  <a:pt x="454" y="202"/>
                  <a:pt x="454" y="202"/>
                  <a:pt x="454" y="202"/>
                </a:cubicBezTo>
                <a:cubicBezTo>
                  <a:pt x="454" y="252"/>
                  <a:pt x="454" y="252"/>
                  <a:pt x="454" y="252"/>
                </a:cubicBezTo>
                <a:cubicBezTo>
                  <a:pt x="411" y="255"/>
                  <a:pt x="411" y="255"/>
                  <a:pt x="411" y="255"/>
                </a:cubicBezTo>
                <a:cubicBezTo>
                  <a:pt x="402" y="256"/>
                  <a:pt x="397" y="260"/>
                  <a:pt x="395" y="266"/>
                </a:cubicBezTo>
                <a:cubicBezTo>
                  <a:pt x="394" y="270"/>
                  <a:pt x="393" y="275"/>
                  <a:pt x="392" y="279"/>
                </a:cubicBezTo>
                <a:close/>
                <a:moveTo>
                  <a:pt x="227" y="113"/>
                </a:moveTo>
                <a:cubicBezTo>
                  <a:pt x="164" y="113"/>
                  <a:pt x="113" y="164"/>
                  <a:pt x="113" y="227"/>
                </a:cubicBezTo>
                <a:cubicBezTo>
                  <a:pt x="113" y="290"/>
                  <a:pt x="164" y="341"/>
                  <a:pt x="227" y="341"/>
                </a:cubicBezTo>
                <a:cubicBezTo>
                  <a:pt x="290" y="341"/>
                  <a:pt x="341" y="290"/>
                  <a:pt x="341" y="227"/>
                </a:cubicBezTo>
                <a:cubicBezTo>
                  <a:pt x="341" y="164"/>
                  <a:pt x="290" y="113"/>
                  <a:pt x="227" y="113"/>
                </a:cubicBezTo>
                <a:close/>
                <a:moveTo>
                  <a:pt x="155" y="181"/>
                </a:moveTo>
                <a:cubicBezTo>
                  <a:pt x="184" y="181"/>
                  <a:pt x="184" y="181"/>
                  <a:pt x="184" y="181"/>
                </a:cubicBezTo>
                <a:cubicBezTo>
                  <a:pt x="195" y="181"/>
                  <a:pt x="203" y="183"/>
                  <a:pt x="209" y="186"/>
                </a:cubicBezTo>
                <a:cubicBezTo>
                  <a:pt x="214" y="189"/>
                  <a:pt x="217" y="195"/>
                  <a:pt x="217" y="202"/>
                </a:cubicBezTo>
                <a:cubicBezTo>
                  <a:pt x="217" y="206"/>
                  <a:pt x="216" y="210"/>
                  <a:pt x="213" y="214"/>
                </a:cubicBezTo>
                <a:cubicBezTo>
                  <a:pt x="211" y="217"/>
                  <a:pt x="208" y="219"/>
                  <a:pt x="204" y="220"/>
                </a:cubicBezTo>
                <a:cubicBezTo>
                  <a:pt x="204" y="221"/>
                  <a:pt x="204" y="221"/>
                  <a:pt x="204" y="221"/>
                </a:cubicBezTo>
                <a:cubicBezTo>
                  <a:pt x="209" y="222"/>
                  <a:pt x="213" y="224"/>
                  <a:pt x="215" y="227"/>
                </a:cubicBezTo>
                <a:cubicBezTo>
                  <a:pt x="217" y="230"/>
                  <a:pt x="218" y="235"/>
                  <a:pt x="218" y="240"/>
                </a:cubicBezTo>
                <a:cubicBezTo>
                  <a:pt x="218" y="247"/>
                  <a:pt x="216" y="253"/>
                  <a:pt x="210" y="257"/>
                </a:cubicBezTo>
                <a:cubicBezTo>
                  <a:pt x="204" y="262"/>
                  <a:pt x="197" y="264"/>
                  <a:pt x="187" y="264"/>
                </a:cubicBezTo>
                <a:cubicBezTo>
                  <a:pt x="155" y="264"/>
                  <a:pt x="155" y="264"/>
                  <a:pt x="155" y="264"/>
                </a:cubicBezTo>
                <a:lnTo>
                  <a:pt x="155" y="181"/>
                </a:lnTo>
                <a:close/>
                <a:moveTo>
                  <a:pt x="177" y="213"/>
                </a:moveTo>
                <a:cubicBezTo>
                  <a:pt x="184" y="213"/>
                  <a:pt x="184" y="213"/>
                  <a:pt x="184" y="213"/>
                </a:cubicBezTo>
                <a:cubicBezTo>
                  <a:pt x="187" y="213"/>
                  <a:pt x="189" y="212"/>
                  <a:pt x="191" y="211"/>
                </a:cubicBezTo>
                <a:cubicBezTo>
                  <a:pt x="193" y="210"/>
                  <a:pt x="194" y="208"/>
                  <a:pt x="194" y="205"/>
                </a:cubicBezTo>
                <a:cubicBezTo>
                  <a:pt x="194" y="200"/>
                  <a:pt x="190" y="198"/>
                  <a:pt x="183" y="198"/>
                </a:cubicBezTo>
                <a:cubicBezTo>
                  <a:pt x="177" y="198"/>
                  <a:pt x="177" y="198"/>
                  <a:pt x="177" y="198"/>
                </a:cubicBezTo>
                <a:lnTo>
                  <a:pt x="177" y="213"/>
                </a:lnTo>
                <a:close/>
                <a:moveTo>
                  <a:pt x="177" y="229"/>
                </a:moveTo>
                <a:cubicBezTo>
                  <a:pt x="177" y="247"/>
                  <a:pt x="177" y="247"/>
                  <a:pt x="177" y="247"/>
                </a:cubicBezTo>
                <a:cubicBezTo>
                  <a:pt x="185" y="247"/>
                  <a:pt x="185" y="247"/>
                  <a:pt x="185" y="247"/>
                </a:cubicBezTo>
                <a:cubicBezTo>
                  <a:pt x="192" y="247"/>
                  <a:pt x="195" y="244"/>
                  <a:pt x="195" y="238"/>
                </a:cubicBezTo>
                <a:cubicBezTo>
                  <a:pt x="195" y="235"/>
                  <a:pt x="194" y="233"/>
                  <a:pt x="193" y="231"/>
                </a:cubicBezTo>
                <a:cubicBezTo>
                  <a:pt x="191" y="230"/>
                  <a:pt x="188" y="229"/>
                  <a:pt x="184" y="229"/>
                </a:cubicBezTo>
                <a:lnTo>
                  <a:pt x="177" y="229"/>
                </a:lnTo>
                <a:close/>
                <a:moveTo>
                  <a:pt x="284" y="264"/>
                </a:moveTo>
                <a:cubicBezTo>
                  <a:pt x="280" y="248"/>
                  <a:pt x="280" y="248"/>
                  <a:pt x="280" y="248"/>
                </a:cubicBezTo>
                <a:cubicBezTo>
                  <a:pt x="253" y="248"/>
                  <a:pt x="253" y="248"/>
                  <a:pt x="253" y="248"/>
                </a:cubicBezTo>
                <a:cubicBezTo>
                  <a:pt x="248" y="264"/>
                  <a:pt x="248" y="264"/>
                  <a:pt x="248" y="264"/>
                </a:cubicBezTo>
                <a:cubicBezTo>
                  <a:pt x="224" y="264"/>
                  <a:pt x="224" y="264"/>
                  <a:pt x="224" y="264"/>
                </a:cubicBezTo>
                <a:cubicBezTo>
                  <a:pt x="251" y="181"/>
                  <a:pt x="251" y="181"/>
                  <a:pt x="251" y="181"/>
                </a:cubicBezTo>
                <a:cubicBezTo>
                  <a:pt x="281" y="181"/>
                  <a:pt x="281" y="181"/>
                  <a:pt x="281" y="181"/>
                </a:cubicBezTo>
                <a:cubicBezTo>
                  <a:pt x="308" y="264"/>
                  <a:pt x="308" y="264"/>
                  <a:pt x="308" y="264"/>
                </a:cubicBezTo>
                <a:lnTo>
                  <a:pt x="284" y="264"/>
                </a:lnTo>
                <a:close/>
                <a:moveTo>
                  <a:pt x="275" y="230"/>
                </a:moveTo>
                <a:cubicBezTo>
                  <a:pt x="271" y="216"/>
                  <a:pt x="271" y="216"/>
                  <a:pt x="271" y="216"/>
                </a:cubicBezTo>
                <a:cubicBezTo>
                  <a:pt x="270" y="213"/>
                  <a:pt x="269" y="210"/>
                  <a:pt x="268" y="205"/>
                </a:cubicBezTo>
                <a:cubicBezTo>
                  <a:pt x="267" y="200"/>
                  <a:pt x="266" y="196"/>
                  <a:pt x="266" y="194"/>
                </a:cubicBezTo>
                <a:cubicBezTo>
                  <a:pt x="266" y="196"/>
                  <a:pt x="265" y="200"/>
                  <a:pt x="264" y="204"/>
                </a:cubicBezTo>
                <a:cubicBezTo>
                  <a:pt x="263" y="208"/>
                  <a:pt x="261" y="217"/>
                  <a:pt x="257" y="230"/>
                </a:cubicBezTo>
                <a:lnTo>
                  <a:pt x="275" y="23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dist"/>
            <a:endParaRPr lang="ja-JP" altLang="en-US"/>
          </a:p>
        </p:txBody>
      </p:sp>
      <p:sp>
        <p:nvSpPr>
          <p:cNvPr id="52" name="Freeform 14">
            <a:extLst>
              <a:ext uri="{FF2B5EF4-FFF2-40B4-BE49-F238E27FC236}">
                <a16:creationId xmlns:a16="http://schemas.microsoft.com/office/drawing/2014/main" id="{E7B3E159-4B6F-A726-422E-36F20CFC6BDF}"/>
              </a:ext>
            </a:extLst>
          </p:cNvPr>
          <p:cNvSpPr>
            <a:spLocks noEditPoints="1"/>
          </p:cNvSpPr>
          <p:nvPr/>
        </p:nvSpPr>
        <p:spPr bwMode="auto">
          <a:xfrm>
            <a:off x="6120172" y="4068706"/>
            <a:ext cx="252000" cy="252000"/>
          </a:xfrm>
          <a:custGeom>
            <a:avLst/>
            <a:gdLst>
              <a:gd name="T0" fmla="*/ 799 w 907"/>
              <a:gd name="T1" fmla="*/ 589 h 907"/>
              <a:gd name="T2" fmla="*/ 821 w 907"/>
              <a:gd name="T3" fmla="*/ 724 h 907"/>
              <a:gd name="T4" fmla="*/ 706 w 907"/>
              <a:gd name="T5" fmla="*/ 690 h 907"/>
              <a:gd name="T6" fmla="*/ 686 w 907"/>
              <a:gd name="T7" fmla="*/ 744 h 907"/>
              <a:gd name="T8" fmla="*/ 637 w 907"/>
              <a:gd name="T9" fmla="*/ 872 h 907"/>
              <a:gd name="T10" fmla="*/ 557 w 907"/>
              <a:gd name="T11" fmla="*/ 784 h 907"/>
              <a:gd name="T12" fmla="*/ 509 w 907"/>
              <a:gd name="T13" fmla="*/ 821 h 907"/>
              <a:gd name="T14" fmla="*/ 403 w 907"/>
              <a:gd name="T15" fmla="*/ 907 h 907"/>
              <a:gd name="T16" fmla="*/ 376 w 907"/>
              <a:gd name="T17" fmla="*/ 791 h 907"/>
              <a:gd name="T18" fmla="*/ 318 w 907"/>
              <a:gd name="T19" fmla="*/ 800 h 907"/>
              <a:gd name="T20" fmla="*/ 183 w 907"/>
              <a:gd name="T21" fmla="*/ 821 h 907"/>
              <a:gd name="T22" fmla="*/ 217 w 907"/>
              <a:gd name="T23" fmla="*/ 706 h 907"/>
              <a:gd name="T24" fmla="*/ 163 w 907"/>
              <a:gd name="T25" fmla="*/ 686 h 907"/>
              <a:gd name="T26" fmla="*/ 35 w 907"/>
              <a:gd name="T27" fmla="*/ 637 h 907"/>
              <a:gd name="T28" fmla="*/ 123 w 907"/>
              <a:gd name="T29" fmla="*/ 557 h 907"/>
              <a:gd name="T30" fmla="*/ 86 w 907"/>
              <a:gd name="T31" fmla="*/ 510 h 907"/>
              <a:gd name="T32" fmla="*/ 0 w 907"/>
              <a:gd name="T33" fmla="*/ 403 h 907"/>
              <a:gd name="T34" fmla="*/ 116 w 907"/>
              <a:gd name="T35" fmla="*/ 376 h 907"/>
              <a:gd name="T36" fmla="*/ 107 w 907"/>
              <a:gd name="T37" fmla="*/ 319 h 907"/>
              <a:gd name="T38" fmla="*/ 86 w 907"/>
              <a:gd name="T39" fmla="*/ 183 h 907"/>
              <a:gd name="T40" fmla="*/ 201 w 907"/>
              <a:gd name="T41" fmla="*/ 217 h 907"/>
              <a:gd name="T42" fmla="*/ 221 w 907"/>
              <a:gd name="T43" fmla="*/ 164 h 907"/>
              <a:gd name="T44" fmla="*/ 270 w 907"/>
              <a:gd name="T45" fmla="*/ 36 h 907"/>
              <a:gd name="T46" fmla="*/ 350 w 907"/>
              <a:gd name="T47" fmla="*/ 123 h 907"/>
              <a:gd name="T48" fmla="*/ 397 w 907"/>
              <a:gd name="T49" fmla="*/ 86 h 907"/>
              <a:gd name="T50" fmla="*/ 504 w 907"/>
              <a:gd name="T51" fmla="*/ 0 h 907"/>
              <a:gd name="T52" fmla="*/ 531 w 907"/>
              <a:gd name="T53" fmla="*/ 117 h 907"/>
              <a:gd name="T54" fmla="*/ 588 w 907"/>
              <a:gd name="T55" fmla="*/ 108 h 907"/>
              <a:gd name="T56" fmla="*/ 724 w 907"/>
              <a:gd name="T57" fmla="*/ 86 h 907"/>
              <a:gd name="T58" fmla="*/ 690 w 907"/>
              <a:gd name="T59" fmla="*/ 201 h 907"/>
              <a:gd name="T60" fmla="*/ 743 w 907"/>
              <a:gd name="T61" fmla="*/ 221 h 907"/>
              <a:gd name="T62" fmla="*/ 871 w 907"/>
              <a:gd name="T63" fmla="*/ 270 h 907"/>
              <a:gd name="T64" fmla="*/ 784 w 907"/>
              <a:gd name="T65" fmla="*/ 350 h 907"/>
              <a:gd name="T66" fmla="*/ 821 w 907"/>
              <a:gd name="T67" fmla="*/ 398 h 907"/>
              <a:gd name="T68" fmla="*/ 907 w 907"/>
              <a:gd name="T69" fmla="*/ 504 h 907"/>
              <a:gd name="T70" fmla="*/ 790 w 907"/>
              <a:gd name="T71" fmla="*/ 531 h 907"/>
              <a:gd name="T72" fmla="*/ 453 w 907"/>
              <a:gd name="T73" fmla="*/ 226 h 907"/>
              <a:gd name="T74" fmla="*/ 453 w 907"/>
              <a:gd name="T75" fmla="*/ 682 h 907"/>
              <a:gd name="T76" fmla="*/ 453 w 907"/>
              <a:gd name="T77" fmla="*/ 226 h 907"/>
              <a:gd name="T78" fmla="*/ 374 w 907"/>
              <a:gd name="T79" fmla="*/ 527 h 907"/>
              <a:gd name="T80" fmla="*/ 437 w 907"/>
              <a:gd name="T81" fmla="*/ 478 h 907"/>
              <a:gd name="T82" fmla="*/ 408 w 907"/>
              <a:gd name="T83" fmla="*/ 440 h 907"/>
              <a:gd name="T84" fmla="*/ 427 w 907"/>
              <a:gd name="T85" fmla="*/ 426 h 907"/>
              <a:gd name="T86" fmla="*/ 418 w 907"/>
              <a:gd name="T87" fmla="*/ 371 h 907"/>
              <a:gd name="T88" fmla="*/ 310 w 907"/>
              <a:gd name="T89" fmla="*/ 361 h 907"/>
              <a:gd name="T90" fmla="*/ 354 w 907"/>
              <a:gd name="T91" fmla="*/ 395 h 907"/>
              <a:gd name="T92" fmla="*/ 388 w 907"/>
              <a:gd name="T93" fmla="*/ 409 h 907"/>
              <a:gd name="T94" fmla="*/ 368 w 907"/>
              <a:gd name="T95" fmla="*/ 425 h 907"/>
              <a:gd name="T96" fmla="*/ 354 w 907"/>
              <a:gd name="T97" fmla="*/ 395 h 907"/>
              <a:gd name="T98" fmla="*/ 386 w 907"/>
              <a:gd name="T99" fmla="*/ 462 h 907"/>
              <a:gd name="T100" fmla="*/ 370 w 907"/>
              <a:gd name="T101" fmla="*/ 492 h 907"/>
              <a:gd name="T102" fmla="*/ 354 w 907"/>
              <a:gd name="T103" fmla="*/ 458 h 907"/>
              <a:gd name="T104" fmla="*/ 552 w 907"/>
              <a:gd name="T105" fmla="*/ 436 h 907"/>
              <a:gd name="T106" fmla="*/ 555 w 907"/>
              <a:gd name="T107" fmla="*/ 361 h 907"/>
              <a:gd name="T108" fmla="*/ 507 w 907"/>
              <a:gd name="T109" fmla="*/ 433 h 907"/>
              <a:gd name="T110" fmla="*/ 462 w 907"/>
              <a:gd name="T111" fmla="*/ 361 h 907"/>
              <a:gd name="T112" fmla="*/ 507 w 907"/>
              <a:gd name="T113" fmla="*/ 527 h 907"/>
              <a:gd name="T114" fmla="*/ 520 w 907"/>
              <a:gd name="T115" fmla="*/ 464 h 907"/>
              <a:gd name="T116" fmla="*/ 603 w 907"/>
              <a:gd name="T117" fmla="*/ 527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07" h="907">
                <a:moveTo>
                  <a:pt x="784" y="557"/>
                </a:moveTo>
                <a:cubicBezTo>
                  <a:pt x="781" y="569"/>
                  <a:pt x="786" y="580"/>
                  <a:pt x="799" y="589"/>
                </a:cubicBezTo>
                <a:cubicBezTo>
                  <a:pt x="871" y="637"/>
                  <a:pt x="871" y="637"/>
                  <a:pt x="871" y="637"/>
                </a:cubicBezTo>
                <a:cubicBezTo>
                  <a:pt x="821" y="724"/>
                  <a:pt x="821" y="724"/>
                  <a:pt x="821" y="724"/>
                </a:cubicBezTo>
                <a:cubicBezTo>
                  <a:pt x="743" y="686"/>
                  <a:pt x="743" y="686"/>
                  <a:pt x="743" y="686"/>
                </a:cubicBezTo>
                <a:cubicBezTo>
                  <a:pt x="729" y="678"/>
                  <a:pt x="715" y="680"/>
                  <a:pt x="706" y="690"/>
                </a:cubicBezTo>
                <a:cubicBezTo>
                  <a:pt x="701" y="695"/>
                  <a:pt x="695" y="701"/>
                  <a:pt x="690" y="706"/>
                </a:cubicBezTo>
                <a:cubicBezTo>
                  <a:pt x="680" y="715"/>
                  <a:pt x="678" y="729"/>
                  <a:pt x="686" y="744"/>
                </a:cubicBezTo>
                <a:cubicBezTo>
                  <a:pt x="724" y="821"/>
                  <a:pt x="724" y="821"/>
                  <a:pt x="724" y="821"/>
                </a:cubicBezTo>
                <a:cubicBezTo>
                  <a:pt x="637" y="872"/>
                  <a:pt x="637" y="872"/>
                  <a:pt x="637" y="872"/>
                </a:cubicBezTo>
                <a:cubicBezTo>
                  <a:pt x="588" y="800"/>
                  <a:pt x="588" y="800"/>
                  <a:pt x="588" y="800"/>
                </a:cubicBezTo>
                <a:cubicBezTo>
                  <a:pt x="580" y="787"/>
                  <a:pt x="569" y="782"/>
                  <a:pt x="557" y="784"/>
                </a:cubicBezTo>
                <a:cubicBezTo>
                  <a:pt x="548" y="786"/>
                  <a:pt x="540" y="789"/>
                  <a:pt x="531" y="791"/>
                </a:cubicBezTo>
                <a:cubicBezTo>
                  <a:pt x="518" y="794"/>
                  <a:pt x="510" y="805"/>
                  <a:pt x="509" y="821"/>
                </a:cubicBezTo>
                <a:cubicBezTo>
                  <a:pt x="504" y="907"/>
                  <a:pt x="504" y="907"/>
                  <a:pt x="504" y="907"/>
                </a:cubicBezTo>
                <a:cubicBezTo>
                  <a:pt x="403" y="907"/>
                  <a:pt x="403" y="907"/>
                  <a:pt x="403" y="907"/>
                </a:cubicBezTo>
                <a:cubicBezTo>
                  <a:pt x="397" y="821"/>
                  <a:pt x="397" y="821"/>
                  <a:pt x="397" y="821"/>
                </a:cubicBezTo>
                <a:cubicBezTo>
                  <a:pt x="397" y="805"/>
                  <a:pt x="388" y="794"/>
                  <a:pt x="376" y="791"/>
                </a:cubicBezTo>
                <a:cubicBezTo>
                  <a:pt x="367" y="789"/>
                  <a:pt x="358" y="786"/>
                  <a:pt x="350" y="784"/>
                </a:cubicBezTo>
                <a:cubicBezTo>
                  <a:pt x="338" y="782"/>
                  <a:pt x="326" y="787"/>
                  <a:pt x="318" y="800"/>
                </a:cubicBezTo>
                <a:cubicBezTo>
                  <a:pt x="270" y="872"/>
                  <a:pt x="270" y="872"/>
                  <a:pt x="270" y="872"/>
                </a:cubicBezTo>
                <a:cubicBezTo>
                  <a:pt x="183" y="821"/>
                  <a:pt x="183" y="821"/>
                  <a:pt x="183" y="821"/>
                </a:cubicBezTo>
                <a:cubicBezTo>
                  <a:pt x="221" y="744"/>
                  <a:pt x="221" y="744"/>
                  <a:pt x="221" y="744"/>
                </a:cubicBezTo>
                <a:cubicBezTo>
                  <a:pt x="229" y="729"/>
                  <a:pt x="227" y="715"/>
                  <a:pt x="217" y="706"/>
                </a:cubicBezTo>
                <a:cubicBezTo>
                  <a:pt x="212" y="701"/>
                  <a:pt x="206" y="695"/>
                  <a:pt x="201" y="690"/>
                </a:cubicBezTo>
                <a:cubicBezTo>
                  <a:pt x="192" y="680"/>
                  <a:pt x="178" y="678"/>
                  <a:pt x="163" y="686"/>
                </a:cubicBezTo>
                <a:cubicBezTo>
                  <a:pt x="86" y="724"/>
                  <a:pt x="86" y="724"/>
                  <a:pt x="86" y="724"/>
                </a:cubicBezTo>
                <a:cubicBezTo>
                  <a:pt x="35" y="637"/>
                  <a:pt x="35" y="637"/>
                  <a:pt x="35" y="637"/>
                </a:cubicBezTo>
                <a:cubicBezTo>
                  <a:pt x="107" y="589"/>
                  <a:pt x="107" y="589"/>
                  <a:pt x="107" y="589"/>
                </a:cubicBezTo>
                <a:cubicBezTo>
                  <a:pt x="120" y="580"/>
                  <a:pt x="125" y="569"/>
                  <a:pt x="123" y="557"/>
                </a:cubicBezTo>
                <a:cubicBezTo>
                  <a:pt x="121" y="549"/>
                  <a:pt x="118" y="540"/>
                  <a:pt x="116" y="531"/>
                </a:cubicBezTo>
                <a:cubicBezTo>
                  <a:pt x="113" y="519"/>
                  <a:pt x="102" y="510"/>
                  <a:pt x="86" y="510"/>
                </a:cubicBezTo>
                <a:cubicBezTo>
                  <a:pt x="0" y="504"/>
                  <a:pt x="0" y="504"/>
                  <a:pt x="0" y="504"/>
                </a:cubicBezTo>
                <a:cubicBezTo>
                  <a:pt x="0" y="403"/>
                  <a:pt x="0" y="403"/>
                  <a:pt x="0" y="403"/>
                </a:cubicBezTo>
                <a:cubicBezTo>
                  <a:pt x="86" y="398"/>
                  <a:pt x="86" y="398"/>
                  <a:pt x="86" y="398"/>
                </a:cubicBezTo>
                <a:cubicBezTo>
                  <a:pt x="102" y="397"/>
                  <a:pt x="113" y="389"/>
                  <a:pt x="116" y="376"/>
                </a:cubicBezTo>
                <a:cubicBezTo>
                  <a:pt x="118" y="367"/>
                  <a:pt x="121" y="359"/>
                  <a:pt x="123" y="350"/>
                </a:cubicBezTo>
                <a:cubicBezTo>
                  <a:pt x="125" y="338"/>
                  <a:pt x="120" y="327"/>
                  <a:pt x="107" y="319"/>
                </a:cubicBezTo>
                <a:cubicBezTo>
                  <a:pt x="35" y="270"/>
                  <a:pt x="35" y="270"/>
                  <a:pt x="35" y="270"/>
                </a:cubicBezTo>
                <a:cubicBezTo>
                  <a:pt x="86" y="183"/>
                  <a:pt x="86" y="183"/>
                  <a:pt x="86" y="183"/>
                </a:cubicBezTo>
                <a:cubicBezTo>
                  <a:pt x="163" y="221"/>
                  <a:pt x="163" y="221"/>
                  <a:pt x="163" y="221"/>
                </a:cubicBezTo>
                <a:cubicBezTo>
                  <a:pt x="178" y="229"/>
                  <a:pt x="192" y="227"/>
                  <a:pt x="201" y="217"/>
                </a:cubicBezTo>
                <a:cubicBezTo>
                  <a:pt x="206" y="212"/>
                  <a:pt x="212" y="206"/>
                  <a:pt x="217" y="201"/>
                </a:cubicBezTo>
                <a:cubicBezTo>
                  <a:pt x="227" y="192"/>
                  <a:pt x="229" y="178"/>
                  <a:pt x="221" y="164"/>
                </a:cubicBezTo>
                <a:cubicBezTo>
                  <a:pt x="183" y="86"/>
                  <a:pt x="183" y="86"/>
                  <a:pt x="183" y="86"/>
                </a:cubicBezTo>
                <a:cubicBezTo>
                  <a:pt x="270" y="36"/>
                  <a:pt x="270" y="36"/>
                  <a:pt x="270" y="36"/>
                </a:cubicBezTo>
                <a:cubicBezTo>
                  <a:pt x="318" y="108"/>
                  <a:pt x="318" y="108"/>
                  <a:pt x="318" y="108"/>
                </a:cubicBezTo>
                <a:cubicBezTo>
                  <a:pt x="326" y="121"/>
                  <a:pt x="338" y="125"/>
                  <a:pt x="350" y="123"/>
                </a:cubicBezTo>
                <a:cubicBezTo>
                  <a:pt x="358" y="121"/>
                  <a:pt x="367" y="119"/>
                  <a:pt x="376" y="117"/>
                </a:cubicBezTo>
                <a:cubicBezTo>
                  <a:pt x="388" y="113"/>
                  <a:pt x="397" y="103"/>
                  <a:pt x="397" y="86"/>
                </a:cubicBezTo>
                <a:cubicBezTo>
                  <a:pt x="403" y="0"/>
                  <a:pt x="403" y="0"/>
                  <a:pt x="403" y="0"/>
                </a:cubicBezTo>
                <a:cubicBezTo>
                  <a:pt x="504" y="0"/>
                  <a:pt x="504" y="0"/>
                  <a:pt x="504" y="0"/>
                </a:cubicBezTo>
                <a:cubicBezTo>
                  <a:pt x="509" y="86"/>
                  <a:pt x="509" y="86"/>
                  <a:pt x="509" y="86"/>
                </a:cubicBezTo>
                <a:cubicBezTo>
                  <a:pt x="510" y="103"/>
                  <a:pt x="518" y="113"/>
                  <a:pt x="531" y="117"/>
                </a:cubicBezTo>
                <a:cubicBezTo>
                  <a:pt x="540" y="119"/>
                  <a:pt x="548" y="121"/>
                  <a:pt x="557" y="123"/>
                </a:cubicBezTo>
                <a:cubicBezTo>
                  <a:pt x="569" y="125"/>
                  <a:pt x="580" y="121"/>
                  <a:pt x="588" y="108"/>
                </a:cubicBezTo>
                <a:cubicBezTo>
                  <a:pt x="637" y="36"/>
                  <a:pt x="637" y="36"/>
                  <a:pt x="637" y="36"/>
                </a:cubicBezTo>
                <a:cubicBezTo>
                  <a:pt x="724" y="86"/>
                  <a:pt x="724" y="86"/>
                  <a:pt x="724" y="86"/>
                </a:cubicBezTo>
                <a:cubicBezTo>
                  <a:pt x="686" y="164"/>
                  <a:pt x="686" y="164"/>
                  <a:pt x="686" y="164"/>
                </a:cubicBezTo>
                <a:cubicBezTo>
                  <a:pt x="678" y="178"/>
                  <a:pt x="680" y="192"/>
                  <a:pt x="690" y="201"/>
                </a:cubicBezTo>
                <a:cubicBezTo>
                  <a:pt x="695" y="206"/>
                  <a:pt x="701" y="212"/>
                  <a:pt x="706" y="217"/>
                </a:cubicBezTo>
                <a:cubicBezTo>
                  <a:pt x="715" y="227"/>
                  <a:pt x="729" y="229"/>
                  <a:pt x="743" y="221"/>
                </a:cubicBezTo>
                <a:cubicBezTo>
                  <a:pt x="821" y="183"/>
                  <a:pt x="821" y="183"/>
                  <a:pt x="821" y="183"/>
                </a:cubicBezTo>
                <a:cubicBezTo>
                  <a:pt x="871" y="270"/>
                  <a:pt x="871" y="270"/>
                  <a:pt x="871" y="270"/>
                </a:cubicBezTo>
                <a:cubicBezTo>
                  <a:pt x="799" y="319"/>
                  <a:pt x="799" y="319"/>
                  <a:pt x="799" y="319"/>
                </a:cubicBezTo>
                <a:cubicBezTo>
                  <a:pt x="786" y="327"/>
                  <a:pt x="781" y="338"/>
                  <a:pt x="784" y="350"/>
                </a:cubicBezTo>
                <a:cubicBezTo>
                  <a:pt x="786" y="359"/>
                  <a:pt x="788" y="367"/>
                  <a:pt x="790" y="376"/>
                </a:cubicBezTo>
                <a:cubicBezTo>
                  <a:pt x="794" y="389"/>
                  <a:pt x="804" y="397"/>
                  <a:pt x="821" y="398"/>
                </a:cubicBezTo>
                <a:cubicBezTo>
                  <a:pt x="907" y="403"/>
                  <a:pt x="907" y="403"/>
                  <a:pt x="907" y="403"/>
                </a:cubicBezTo>
                <a:cubicBezTo>
                  <a:pt x="907" y="504"/>
                  <a:pt x="907" y="504"/>
                  <a:pt x="907" y="504"/>
                </a:cubicBezTo>
                <a:cubicBezTo>
                  <a:pt x="821" y="510"/>
                  <a:pt x="821" y="510"/>
                  <a:pt x="821" y="510"/>
                </a:cubicBezTo>
                <a:cubicBezTo>
                  <a:pt x="804" y="510"/>
                  <a:pt x="794" y="519"/>
                  <a:pt x="790" y="531"/>
                </a:cubicBezTo>
                <a:cubicBezTo>
                  <a:pt x="788" y="540"/>
                  <a:pt x="786" y="549"/>
                  <a:pt x="784" y="557"/>
                </a:cubicBezTo>
                <a:close/>
                <a:moveTo>
                  <a:pt x="453" y="226"/>
                </a:moveTo>
                <a:cubicBezTo>
                  <a:pt x="327" y="226"/>
                  <a:pt x="225" y="328"/>
                  <a:pt x="225" y="454"/>
                </a:cubicBezTo>
                <a:cubicBezTo>
                  <a:pt x="225" y="580"/>
                  <a:pt x="327" y="682"/>
                  <a:pt x="453" y="682"/>
                </a:cubicBezTo>
                <a:cubicBezTo>
                  <a:pt x="579" y="682"/>
                  <a:pt x="681" y="580"/>
                  <a:pt x="681" y="454"/>
                </a:cubicBezTo>
                <a:cubicBezTo>
                  <a:pt x="681" y="328"/>
                  <a:pt x="579" y="226"/>
                  <a:pt x="453" y="226"/>
                </a:cubicBezTo>
                <a:close/>
                <a:moveTo>
                  <a:pt x="310" y="527"/>
                </a:moveTo>
                <a:cubicBezTo>
                  <a:pt x="374" y="527"/>
                  <a:pt x="374" y="527"/>
                  <a:pt x="374" y="527"/>
                </a:cubicBezTo>
                <a:cubicBezTo>
                  <a:pt x="394" y="527"/>
                  <a:pt x="409" y="523"/>
                  <a:pt x="420" y="514"/>
                </a:cubicBezTo>
                <a:cubicBezTo>
                  <a:pt x="432" y="505"/>
                  <a:pt x="437" y="494"/>
                  <a:pt x="437" y="478"/>
                </a:cubicBezTo>
                <a:cubicBezTo>
                  <a:pt x="437" y="468"/>
                  <a:pt x="435" y="460"/>
                  <a:pt x="430" y="454"/>
                </a:cubicBezTo>
                <a:cubicBezTo>
                  <a:pt x="426" y="447"/>
                  <a:pt x="418" y="443"/>
                  <a:pt x="408" y="440"/>
                </a:cubicBezTo>
                <a:cubicBezTo>
                  <a:pt x="408" y="439"/>
                  <a:pt x="408" y="439"/>
                  <a:pt x="408" y="439"/>
                </a:cubicBezTo>
                <a:cubicBezTo>
                  <a:pt x="416" y="437"/>
                  <a:pt x="422" y="433"/>
                  <a:pt x="427" y="426"/>
                </a:cubicBezTo>
                <a:cubicBezTo>
                  <a:pt x="432" y="420"/>
                  <a:pt x="434" y="412"/>
                  <a:pt x="434" y="403"/>
                </a:cubicBezTo>
                <a:cubicBezTo>
                  <a:pt x="434" y="389"/>
                  <a:pt x="428" y="378"/>
                  <a:pt x="418" y="371"/>
                </a:cubicBezTo>
                <a:cubicBezTo>
                  <a:pt x="407" y="365"/>
                  <a:pt x="390" y="361"/>
                  <a:pt x="368" y="361"/>
                </a:cubicBezTo>
                <a:cubicBezTo>
                  <a:pt x="310" y="361"/>
                  <a:pt x="310" y="361"/>
                  <a:pt x="310" y="361"/>
                </a:cubicBezTo>
                <a:lnTo>
                  <a:pt x="310" y="527"/>
                </a:lnTo>
                <a:close/>
                <a:moveTo>
                  <a:pt x="354" y="395"/>
                </a:moveTo>
                <a:cubicBezTo>
                  <a:pt x="367" y="395"/>
                  <a:pt x="367" y="395"/>
                  <a:pt x="367" y="395"/>
                </a:cubicBezTo>
                <a:cubicBezTo>
                  <a:pt x="381" y="395"/>
                  <a:pt x="388" y="400"/>
                  <a:pt x="388" y="409"/>
                </a:cubicBezTo>
                <a:cubicBezTo>
                  <a:pt x="388" y="414"/>
                  <a:pt x="386" y="418"/>
                  <a:pt x="383" y="421"/>
                </a:cubicBezTo>
                <a:cubicBezTo>
                  <a:pt x="379" y="424"/>
                  <a:pt x="374" y="425"/>
                  <a:pt x="368" y="425"/>
                </a:cubicBezTo>
                <a:cubicBezTo>
                  <a:pt x="354" y="425"/>
                  <a:pt x="354" y="425"/>
                  <a:pt x="354" y="425"/>
                </a:cubicBezTo>
                <a:lnTo>
                  <a:pt x="354" y="395"/>
                </a:lnTo>
                <a:close/>
                <a:moveTo>
                  <a:pt x="369" y="458"/>
                </a:moveTo>
                <a:cubicBezTo>
                  <a:pt x="376" y="458"/>
                  <a:pt x="382" y="459"/>
                  <a:pt x="386" y="462"/>
                </a:cubicBezTo>
                <a:cubicBezTo>
                  <a:pt x="389" y="465"/>
                  <a:pt x="391" y="469"/>
                  <a:pt x="391" y="475"/>
                </a:cubicBezTo>
                <a:cubicBezTo>
                  <a:pt x="391" y="487"/>
                  <a:pt x="384" y="492"/>
                  <a:pt x="370" y="492"/>
                </a:cubicBezTo>
                <a:cubicBezTo>
                  <a:pt x="354" y="492"/>
                  <a:pt x="354" y="492"/>
                  <a:pt x="354" y="492"/>
                </a:cubicBezTo>
                <a:cubicBezTo>
                  <a:pt x="354" y="458"/>
                  <a:pt x="354" y="458"/>
                  <a:pt x="354" y="458"/>
                </a:cubicBezTo>
                <a:lnTo>
                  <a:pt x="369" y="458"/>
                </a:lnTo>
                <a:close/>
                <a:moveTo>
                  <a:pt x="552" y="436"/>
                </a:moveTo>
                <a:cubicBezTo>
                  <a:pt x="604" y="361"/>
                  <a:pt x="604" y="361"/>
                  <a:pt x="604" y="361"/>
                </a:cubicBezTo>
                <a:cubicBezTo>
                  <a:pt x="555" y="361"/>
                  <a:pt x="555" y="361"/>
                  <a:pt x="555" y="361"/>
                </a:cubicBezTo>
                <a:cubicBezTo>
                  <a:pt x="521" y="412"/>
                  <a:pt x="521" y="412"/>
                  <a:pt x="521" y="412"/>
                </a:cubicBezTo>
                <a:cubicBezTo>
                  <a:pt x="514" y="422"/>
                  <a:pt x="509" y="429"/>
                  <a:pt x="507" y="433"/>
                </a:cubicBezTo>
                <a:cubicBezTo>
                  <a:pt x="507" y="361"/>
                  <a:pt x="507" y="361"/>
                  <a:pt x="507" y="361"/>
                </a:cubicBezTo>
                <a:cubicBezTo>
                  <a:pt x="462" y="361"/>
                  <a:pt x="462" y="361"/>
                  <a:pt x="462" y="361"/>
                </a:cubicBezTo>
                <a:cubicBezTo>
                  <a:pt x="462" y="527"/>
                  <a:pt x="462" y="527"/>
                  <a:pt x="462" y="527"/>
                </a:cubicBezTo>
                <a:cubicBezTo>
                  <a:pt x="507" y="527"/>
                  <a:pt x="507" y="527"/>
                  <a:pt x="507" y="527"/>
                </a:cubicBezTo>
                <a:cubicBezTo>
                  <a:pt x="507" y="472"/>
                  <a:pt x="507" y="472"/>
                  <a:pt x="507" y="472"/>
                </a:cubicBezTo>
                <a:cubicBezTo>
                  <a:pt x="520" y="464"/>
                  <a:pt x="520" y="464"/>
                  <a:pt x="520" y="464"/>
                </a:cubicBezTo>
                <a:cubicBezTo>
                  <a:pt x="553" y="527"/>
                  <a:pt x="553" y="527"/>
                  <a:pt x="553" y="527"/>
                </a:cubicBezTo>
                <a:cubicBezTo>
                  <a:pt x="603" y="527"/>
                  <a:pt x="603" y="527"/>
                  <a:pt x="603" y="527"/>
                </a:cubicBezTo>
                <a:lnTo>
                  <a:pt x="552" y="43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dist"/>
            <a:endParaRPr lang="ja-JP" altLang="en-US"/>
          </a:p>
        </p:txBody>
      </p:sp>
      <p:grpSp>
        <p:nvGrpSpPr>
          <p:cNvPr id="48" name="グループ化 47">
            <a:extLst>
              <a:ext uri="{FF2B5EF4-FFF2-40B4-BE49-F238E27FC236}">
                <a16:creationId xmlns:a16="http://schemas.microsoft.com/office/drawing/2014/main" id="{D1FED93E-BD4C-FFAF-97AC-2E4ADF94081C}"/>
              </a:ext>
            </a:extLst>
          </p:cNvPr>
          <p:cNvGrpSpPr/>
          <p:nvPr/>
        </p:nvGrpSpPr>
        <p:grpSpPr>
          <a:xfrm>
            <a:off x="6150373" y="555510"/>
            <a:ext cx="2647204" cy="216024"/>
            <a:chOff x="6150373" y="555510"/>
            <a:chExt cx="2647204" cy="216024"/>
          </a:xfrm>
        </p:grpSpPr>
        <p:sp>
          <p:nvSpPr>
            <p:cNvPr id="50" name="角丸四角形 40">
              <a:extLst>
                <a:ext uri="{FF2B5EF4-FFF2-40B4-BE49-F238E27FC236}">
                  <a16:creationId xmlns:a16="http://schemas.microsoft.com/office/drawing/2014/main" id="{9B7E7ACB-53AD-0019-74F6-83A6353092AA}"/>
                </a:ext>
              </a:extLst>
            </p:cNvPr>
            <p:cNvSpPr/>
            <p:nvPr/>
          </p:nvSpPr>
          <p:spPr>
            <a:xfrm>
              <a:off x="6150373" y="555510"/>
              <a:ext cx="2647204" cy="216024"/>
            </a:xfrm>
            <a:prstGeom prst="roundRect">
              <a:avLst/>
            </a:prstGeom>
            <a:solidFill>
              <a:schemeClr val="tx2"/>
            </a:solidFill>
            <a:ln>
              <a:noFill/>
            </a:ln>
            <a:effectLst/>
          </p:spPr>
          <p:style>
            <a:lnRef idx="3">
              <a:schemeClr val="lt1"/>
            </a:lnRef>
            <a:fillRef idx="1">
              <a:schemeClr val="accent6"/>
            </a:fillRef>
            <a:effectRef idx="1">
              <a:schemeClr val="accent6"/>
            </a:effectRef>
            <a:fontRef idx="minor">
              <a:schemeClr val="lt1"/>
            </a:fontRef>
          </p:style>
          <p:txBody>
            <a:bodyPr rtlCol="0" anchor="ctr"/>
            <a:lstStyle/>
            <a:p>
              <a:pPr algn="ctr">
                <a:defRPr/>
              </a:pPr>
              <a:r>
                <a:rPr kumimoji="0" lang="ja-JP" altLang="en-US" sz="1400" b="1" kern="0">
                  <a:solidFill>
                    <a:srgbClr val="FFFFFF"/>
                  </a:solidFill>
                  <a:cs typeface="メイリオ" pitchFamily="50" charset="-128"/>
                </a:rPr>
                <a:t>　　</a:t>
              </a:r>
              <a:r>
                <a:rPr kumimoji="0" lang="en-US" altLang="ja-JP" sz="1400" b="1" kern="0">
                  <a:solidFill>
                    <a:srgbClr val="FFFFFF"/>
                  </a:solidFill>
                  <a:cs typeface="メイリオ" pitchFamily="50" charset="-128"/>
                </a:rPr>
                <a:t>Back</a:t>
              </a:r>
              <a:r>
                <a:rPr kumimoji="0" lang="ja-JP" altLang="en-US" sz="1400" b="1" kern="0">
                  <a:solidFill>
                    <a:srgbClr val="FFFFFF"/>
                  </a:solidFill>
                  <a:cs typeface="メイリオ" pitchFamily="50" charset="-128"/>
                </a:rPr>
                <a:t> </a:t>
              </a:r>
              <a:r>
                <a:rPr kumimoji="0" lang="en-US" altLang="ja-JP" sz="1400" b="1" kern="0">
                  <a:solidFill>
                    <a:srgbClr val="FFFFFF"/>
                  </a:solidFill>
                  <a:cs typeface="メイリオ" pitchFamily="50" charset="-128"/>
                </a:rPr>
                <a:t>Office</a:t>
              </a:r>
              <a:r>
                <a:rPr kumimoji="0" lang="ja-JP" altLang="en-US" sz="1400" b="1" kern="0">
                  <a:solidFill>
                    <a:srgbClr val="FFFFFF"/>
                  </a:solidFill>
                  <a:cs typeface="メイリオ" pitchFamily="50" charset="-128"/>
                </a:rPr>
                <a:t> </a:t>
              </a:r>
              <a:r>
                <a:rPr kumimoji="0" lang="en-US" altLang="ja-JP" sz="1400" b="1" kern="0">
                  <a:solidFill>
                    <a:srgbClr val="FFFFFF"/>
                  </a:solidFill>
                  <a:cs typeface="メイリオ" pitchFamily="50" charset="-128"/>
                </a:rPr>
                <a:t>Service</a:t>
              </a:r>
              <a:endParaRPr kumimoji="0" lang="en-US" altLang="ja-JP" sz="1200" b="1" kern="0">
                <a:solidFill>
                  <a:srgbClr val="FFFFFF"/>
                </a:solidFill>
                <a:cs typeface="メイリオ" pitchFamily="50" charset="-128"/>
              </a:endParaRPr>
            </a:p>
          </p:txBody>
        </p:sp>
        <p:grpSp>
          <p:nvGrpSpPr>
            <p:cNvPr id="54" name="グループ化 53">
              <a:extLst>
                <a:ext uri="{FF2B5EF4-FFF2-40B4-BE49-F238E27FC236}">
                  <a16:creationId xmlns:a16="http://schemas.microsoft.com/office/drawing/2014/main" id="{4F56C184-5891-4BC2-03AB-240CE9221AAF}"/>
                </a:ext>
              </a:extLst>
            </p:cNvPr>
            <p:cNvGrpSpPr/>
            <p:nvPr/>
          </p:nvGrpSpPr>
          <p:grpSpPr>
            <a:xfrm>
              <a:off x="6299836" y="564228"/>
              <a:ext cx="360396" cy="171318"/>
              <a:chOff x="4225841" y="2227809"/>
              <a:chExt cx="889467" cy="422818"/>
            </a:xfrm>
          </p:grpSpPr>
          <p:grpSp>
            <p:nvGrpSpPr>
              <p:cNvPr id="55" name="グループ化 315">
                <a:extLst>
                  <a:ext uri="{FF2B5EF4-FFF2-40B4-BE49-F238E27FC236}">
                    <a16:creationId xmlns:a16="http://schemas.microsoft.com/office/drawing/2014/main" id="{1C306082-5B01-3112-55DA-C0FE48AC48F7}"/>
                  </a:ext>
                </a:extLst>
              </p:cNvPr>
              <p:cNvGrpSpPr/>
              <p:nvPr/>
            </p:nvGrpSpPr>
            <p:grpSpPr>
              <a:xfrm>
                <a:off x="4476918" y="2227809"/>
                <a:ext cx="395796" cy="406775"/>
                <a:chOff x="4887516" y="3387725"/>
                <a:chExt cx="381000" cy="381000"/>
              </a:xfrm>
              <a:solidFill>
                <a:schemeClr val="bg1"/>
              </a:solidFill>
            </p:grpSpPr>
            <p:sp>
              <p:nvSpPr>
                <p:cNvPr id="61" name="Freeform 239">
                  <a:extLst>
                    <a:ext uri="{FF2B5EF4-FFF2-40B4-BE49-F238E27FC236}">
                      <a16:creationId xmlns:a16="http://schemas.microsoft.com/office/drawing/2014/main" id="{A76C2C75-1B23-54EA-9F60-D5F2E6530727}"/>
                    </a:ext>
                  </a:extLst>
                </p:cNvPr>
                <p:cNvSpPr>
                  <a:spLocks/>
                </p:cNvSpPr>
                <p:nvPr/>
              </p:nvSpPr>
              <p:spPr bwMode="auto">
                <a:xfrm>
                  <a:off x="4916091" y="3413125"/>
                  <a:ext cx="73025" cy="69850"/>
                </a:xfrm>
                <a:custGeom>
                  <a:avLst/>
                  <a:gdLst/>
                  <a:ahLst/>
                  <a:cxnLst>
                    <a:cxn ang="0">
                      <a:pos x="46" y="22"/>
                    </a:cxn>
                    <a:cxn ang="0">
                      <a:pos x="46" y="22"/>
                    </a:cxn>
                    <a:cxn ang="0">
                      <a:pos x="44" y="32"/>
                    </a:cxn>
                    <a:cxn ang="0">
                      <a:pos x="38" y="38"/>
                    </a:cxn>
                    <a:cxn ang="0">
                      <a:pos x="32" y="44"/>
                    </a:cxn>
                    <a:cxn ang="0">
                      <a:pos x="24" y="44"/>
                    </a:cxn>
                    <a:cxn ang="0">
                      <a:pos x="24" y="44"/>
                    </a:cxn>
                    <a:cxn ang="0">
                      <a:pos x="14" y="44"/>
                    </a:cxn>
                    <a:cxn ang="0">
                      <a:pos x="8" y="38"/>
                    </a:cxn>
                    <a:cxn ang="0">
                      <a:pos x="2" y="32"/>
                    </a:cxn>
                    <a:cxn ang="0">
                      <a:pos x="0" y="22"/>
                    </a:cxn>
                    <a:cxn ang="0">
                      <a:pos x="0" y="22"/>
                    </a:cxn>
                    <a:cxn ang="0">
                      <a:pos x="2" y="14"/>
                    </a:cxn>
                    <a:cxn ang="0">
                      <a:pos x="8" y="6"/>
                    </a:cxn>
                    <a:cxn ang="0">
                      <a:pos x="14" y="2"/>
                    </a:cxn>
                    <a:cxn ang="0">
                      <a:pos x="24" y="0"/>
                    </a:cxn>
                    <a:cxn ang="0">
                      <a:pos x="24"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4" y="44"/>
                      </a:lnTo>
                      <a:lnTo>
                        <a:pt x="24" y="44"/>
                      </a:lnTo>
                      <a:lnTo>
                        <a:pt x="14" y="44"/>
                      </a:lnTo>
                      <a:lnTo>
                        <a:pt x="8" y="38"/>
                      </a:lnTo>
                      <a:lnTo>
                        <a:pt x="2" y="32"/>
                      </a:lnTo>
                      <a:lnTo>
                        <a:pt x="0" y="22"/>
                      </a:lnTo>
                      <a:lnTo>
                        <a:pt x="0" y="22"/>
                      </a:lnTo>
                      <a:lnTo>
                        <a:pt x="2" y="14"/>
                      </a:lnTo>
                      <a:lnTo>
                        <a:pt x="8" y="6"/>
                      </a:lnTo>
                      <a:lnTo>
                        <a:pt x="14" y="2"/>
                      </a:lnTo>
                      <a:lnTo>
                        <a:pt x="24" y="0"/>
                      </a:lnTo>
                      <a:lnTo>
                        <a:pt x="24" y="0"/>
                      </a:lnTo>
                      <a:lnTo>
                        <a:pt x="32" y="2"/>
                      </a:lnTo>
                      <a:lnTo>
                        <a:pt x="38" y="6"/>
                      </a:lnTo>
                      <a:lnTo>
                        <a:pt x="44" y="14"/>
                      </a:lnTo>
                      <a:lnTo>
                        <a:pt x="46" y="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62" name="Freeform 240">
                  <a:extLst>
                    <a:ext uri="{FF2B5EF4-FFF2-40B4-BE49-F238E27FC236}">
                      <a16:creationId xmlns:a16="http://schemas.microsoft.com/office/drawing/2014/main" id="{3D7CA16F-D583-C6EB-9DD7-DE1F2333EFE6}"/>
                    </a:ext>
                  </a:extLst>
                </p:cNvPr>
                <p:cNvSpPr>
                  <a:spLocks/>
                </p:cNvSpPr>
                <p:nvPr/>
              </p:nvSpPr>
              <p:spPr bwMode="auto">
                <a:xfrm>
                  <a:off x="4916091" y="3413125"/>
                  <a:ext cx="73025" cy="69850"/>
                </a:xfrm>
                <a:custGeom>
                  <a:avLst/>
                  <a:gdLst/>
                  <a:ahLst/>
                  <a:cxnLst>
                    <a:cxn ang="0">
                      <a:pos x="46" y="22"/>
                    </a:cxn>
                    <a:cxn ang="0">
                      <a:pos x="46" y="22"/>
                    </a:cxn>
                    <a:cxn ang="0">
                      <a:pos x="44" y="32"/>
                    </a:cxn>
                    <a:cxn ang="0">
                      <a:pos x="38" y="38"/>
                    </a:cxn>
                    <a:cxn ang="0">
                      <a:pos x="32" y="44"/>
                    </a:cxn>
                    <a:cxn ang="0">
                      <a:pos x="24" y="44"/>
                    </a:cxn>
                    <a:cxn ang="0">
                      <a:pos x="24" y="44"/>
                    </a:cxn>
                    <a:cxn ang="0">
                      <a:pos x="14" y="44"/>
                    </a:cxn>
                    <a:cxn ang="0">
                      <a:pos x="8" y="38"/>
                    </a:cxn>
                    <a:cxn ang="0">
                      <a:pos x="2" y="32"/>
                    </a:cxn>
                    <a:cxn ang="0">
                      <a:pos x="0" y="22"/>
                    </a:cxn>
                    <a:cxn ang="0">
                      <a:pos x="0" y="22"/>
                    </a:cxn>
                    <a:cxn ang="0">
                      <a:pos x="2" y="14"/>
                    </a:cxn>
                    <a:cxn ang="0">
                      <a:pos x="8" y="6"/>
                    </a:cxn>
                    <a:cxn ang="0">
                      <a:pos x="14" y="2"/>
                    </a:cxn>
                    <a:cxn ang="0">
                      <a:pos x="24" y="0"/>
                    </a:cxn>
                    <a:cxn ang="0">
                      <a:pos x="24"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4" y="44"/>
                      </a:lnTo>
                      <a:lnTo>
                        <a:pt x="24" y="44"/>
                      </a:lnTo>
                      <a:lnTo>
                        <a:pt x="14" y="44"/>
                      </a:lnTo>
                      <a:lnTo>
                        <a:pt x="8" y="38"/>
                      </a:lnTo>
                      <a:lnTo>
                        <a:pt x="2" y="32"/>
                      </a:lnTo>
                      <a:lnTo>
                        <a:pt x="0" y="22"/>
                      </a:lnTo>
                      <a:lnTo>
                        <a:pt x="0" y="22"/>
                      </a:lnTo>
                      <a:lnTo>
                        <a:pt x="2" y="14"/>
                      </a:lnTo>
                      <a:lnTo>
                        <a:pt x="8" y="6"/>
                      </a:lnTo>
                      <a:lnTo>
                        <a:pt x="14" y="2"/>
                      </a:lnTo>
                      <a:lnTo>
                        <a:pt x="24" y="0"/>
                      </a:lnTo>
                      <a:lnTo>
                        <a:pt x="24" y="0"/>
                      </a:lnTo>
                      <a:lnTo>
                        <a:pt x="32" y="2"/>
                      </a:lnTo>
                      <a:lnTo>
                        <a:pt x="38" y="6"/>
                      </a:lnTo>
                      <a:lnTo>
                        <a:pt x="44" y="14"/>
                      </a:lnTo>
                      <a:lnTo>
                        <a:pt x="46" y="22"/>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64" name="Freeform 241">
                  <a:extLst>
                    <a:ext uri="{FF2B5EF4-FFF2-40B4-BE49-F238E27FC236}">
                      <a16:creationId xmlns:a16="http://schemas.microsoft.com/office/drawing/2014/main" id="{DF86DA8E-3982-48B7-313F-869CCD967CB7}"/>
                    </a:ext>
                  </a:extLst>
                </p:cNvPr>
                <p:cNvSpPr>
                  <a:spLocks/>
                </p:cNvSpPr>
                <p:nvPr/>
              </p:nvSpPr>
              <p:spPr bwMode="auto">
                <a:xfrm>
                  <a:off x="4887516" y="3495675"/>
                  <a:ext cx="101600" cy="273050"/>
                </a:xfrm>
                <a:custGeom>
                  <a:avLst/>
                  <a:gdLst/>
                  <a:ahLst/>
                  <a:cxnLst>
                    <a:cxn ang="0">
                      <a:pos x="60" y="84"/>
                    </a:cxn>
                    <a:cxn ang="0">
                      <a:pos x="60" y="12"/>
                    </a:cxn>
                    <a:cxn ang="0">
                      <a:pos x="60" y="12"/>
                    </a:cxn>
                    <a:cxn ang="0">
                      <a:pos x="62" y="0"/>
                    </a:cxn>
                    <a:cxn ang="0">
                      <a:pos x="62" y="0"/>
                    </a:cxn>
                    <a:cxn ang="0">
                      <a:pos x="60" y="0"/>
                    </a:cxn>
                    <a:cxn ang="0">
                      <a:pos x="22" y="0"/>
                    </a:cxn>
                    <a:cxn ang="0">
                      <a:pos x="22" y="0"/>
                    </a:cxn>
                    <a:cxn ang="0">
                      <a:pos x="14" y="2"/>
                    </a:cxn>
                    <a:cxn ang="0">
                      <a:pos x="6" y="6"/>
                    </a:cxn>
                    <a:cxn ang="0">
                      <a:pos x="2" y="14"/>
                    </a:cxn>
                    <a:cxn ang="0">
                      <a:pos x="0" y="22"/>
                    </a:cxn>
                    <a:cxn ang="0">
                      <a:pos x="0" y="38"/>
                    </a:cxn>
                    <a:cxn ang="0">
                      <a:pos x="0" y="74"/>
                    </a:cxn>
                    <a:cxn ang="0">
                      <a:pos x="18" y="74"/>
                    </a:cxn>
                    <a:cxn ang="0">
                      <a:pos x="18" y="172"/>
                    </a:cxn>
                    <a:cxn ang="0">
                      <a:pos x="64" y="172"/>
                    </a:cxn>
                    <a:cxn ang="0">
                      <a:pos x="64" y="84"/>
                    </a:cxn>
                    <a:cxn ang="0">
                      <a:pos x="60" y="84"/>
                    </a:cxn>
                  </a:cxnLst>
                  <a:rect l="0" t="0" r="r" b="b"/>
                  <a:pathLst>
                    <a:path w="64" h="172">
                      <a:moveTo>
                        <a:pt x="60" y="84"/>
                      </a:moveTo>
                      <a:lnTo>
                        <a:pt x="60" y="12"/>
                      </a:lnTo>
                      <a:lnTo>
                        <a:pt x="60" y="12"/>
                      </a:lnTo>
                      <a:lnTo>
                        <a:pt x="62" y="0"/>
                      </a:lnTo>
                      <a:lnTo>
                        <a:pt x="62" y="0"/>
                      </a:lnTo>
                      <a:lnTo>
                        <a:pt x="60" y="0"/>
                      </a:lnTo>
                      <a:lnTo>
                        <a:pt x="22" y="0"/>
                      </a:lnTo>
                      <a:lnTo>
                        <a:pt x="22" y="0"/>
                      </a:lnTo>
                      <a:lnTo>
                        <a:pt x="14" y="2"/>
                      </a:lnTo>
                      <a:lnTo>
                        <a:pt x="6" y="6"/>
                      </a:lnTo>
                      <a:lnTo>
                        <a:pt x="2" y="14"/>
                      </a:lnTo>
                      <a:lnTo>
                        <a:pt x="0" y="22"/>
                      </a:lnTo>
                      <a:lnTo>
                        <a:pt x="0" y="38"/>
                      </a:lnTo>
                      <a:lnTo>
                        <a:pt x="0" y="74"/>
                      </a:lnTo>
                      <a:lnTo>
                        <a:pt x="18" y="74"/>
                      </a:lnTo>
                      <a:lnTo>
                        <a:pt x="18" y="172"/>
                      </a:lnTo>
                      <a:lnTo>
                        <a:pt x="64" y="172"/>
                      </a:lnTo>
                      <a:lnTo>
                        <a:pt x="64" y="84"/>
                      </a:lnTo>
                      <a:lnTo>
                        <a:pt x="60" y="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65" name="Freeform 242">
                  <a:extLst>
                    <a:ext uri="{FF2B5EF4-FFF2-40B4-BE49-F238E27FC236}">
                      <a16:creationId xmlns:a16="http://schemas.microsoft.com/office/drawing/2014/main" id="{1D178FC3-F093-5EAB-8ED9-72078D5E12A2}"/>
                    </a:ext>
                  </a:extLst>
                </p:cNvPr>
                <p:cNvSpPr>
                  <a:spLocks/>
                </p:cNvSpPr>
                <p:nvPr/>
              </p:nvSpPr>
              <p:spPr bwMode="auto">
                <a:xfrm>
                  <a:off x="5166916" y="3413125"/>
                  <a:ext cx="73025" cy="69850"/>
                </a:xfrm>
                <a:custGeom>
                  <a:avLst/>
                  <a:gdLst/>
                  <a:ahLst/>
                  <a:cxnLst>
                    <a:cxn ang="0">
                      <a:pos x="46" y="22"/>
                    </a:cxn>
                    <a:cxn ang="0">
                      <a:pos x="46" y="22"/>
                    </a:cxn>
                    <a:cxn ang="0">
                      <a:pos x="44" y="32"/>
                    </a:cxn>
                    <a:cxn ang="0">
                      <a:pos x="38" y="38"/>
                    </a:cxn>
                    <a:cxn ang="0">
                      <a:pos x="32" y="44"/>
                    </a:cxn>
                    <a:cxn ang="0">
                      <a:pos x="22" y="44"/>
                    </a:cxn>
                    <a:cxn ang="0">
                      <a:pos x="22" y="44"/>
                    </a:cxn>
                    <a:cxn ang="0">
                      <a:pos x="14" y="44"/>
                    </a:cxn>
                    <a:cxn ang="0">
                      <a:pos x="8" y="38"/>
                    </a:cxn>
                    <a:cxn ang="0">
                      <a:pos x="2" y="32"/>
                    </a:cxn>
                    <a:cxn ang="0">
                      <a:pos x="0" y="22"/>
                    </a:cxn>
                    <a:cxn ang="0">
                      <a:pos x="0" y="22"/>
                    </a:cxn>
                    <a:cxn ang="0">
                      <a:pos x="2" y="14"/>
                    </a:cxn>
                    <a:cxn ang="0">
                      <a:pos x="8" y="6"/>
                    </a:cxn>
                    <a:cxn ang="0">
                      <a:pos x="14" y="2"/>
                    </a:cxn>
                    <a:cxn ang="0">
                      <a:pos x="22" y="0"/>
                    </a:cxn>
                    <a:cxn ang="0">
                      <a:pos x="22"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2" y="44"/>
                      </a:lnTo>
                      <a:lnTo>
                        <a:pt x="22" y="44"/>
                      </a:lnTo>
                      <a:lnTo>
                        <a:pt x="14" y="44"/>
                      </a:lnTo>
                      <a:lnTo>
                        <a:pt x="8" y="38"/>
                      </a:lnTo>
                      <a:lnTo>
                        <a:pt x="2" y="32"/>
                      </a:lnTo>
                      <a:lnTo>
                        <a:pt x="0" y="22"/>
                      </a:lnTo>
                      <a:lnTo>
                        <a:pt x="0" y="22"/>
                      </a:lnTo>
                      <a:lnTo>
                        <a:pt x="2" y="14"/>
                      </a:lnTo>
                      <a:lnTo>
                        <a:pt x="8" y="6"/>
                      </a:lnTo>
                      <a:lnTo>
                        <a:pt x="14" y="2"/>
                      </a:lnTo>
                      <a:lnTo>
                        <a:pt x="22" y="0"/>
                      </a:lnTo>
                      <a:lnTo>
                        <a:pt x="22" y="0"/>
                      </a:lnTo>
                      <a:lnTo>
                        <a:pt x="32" y="2"/>
                      </a:lnTo>
                      <a:lnTo>
                        <a:pt x="38" y="6"/>
                      </a:lnTo>
                      <a:lnTo>
                        <a:pt x="44" y="14"/>
                      </a:lnTo>
                      <a:lnTo>
                        <a:pt x="46" y="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67" name="Freeform 243">
                  <a:extLst>
                    <a:ext uri="{FF2B5EF4-FFF2-40B4-BE49-F238E27FC236}">
                      <a16:creationId xmlns:a16="http://schemas.microsoft.com/office/drawing/2014/main" id="{89100619-C9C0-2FEC-FA6B-E69D1FF253B6}"/>
                    </a:ext>
                  </a:extLst>
                </p:cNvPr>
                <p:cNvSpPr>
                  <a:spLocks/>
                </p:cNvSpPr>
                <p:nvPr/>
              </p:nvSpPr>
              <p:spPr bwMode="auto">
                <a:xfrm>
                  <a:off x="5166916" y="3413125"/>
                  <a:ext cx="73025" cy="69850"/>
                </a:xfrm>
                <a:custGeom>
                  <a:avLst/>
                  <a:gdLst/>
                  <a:ahLst/>
                  <a:cxnLst>
                    <a:cxn ang="0">
                      <a:pos x="46" y="22"/>
                    </a:cxn>
                    <a:cxn ang="0">
                      <a:pos x="46" y="22"/>
                    </a:cxn>
                    <a:cxn ang="0">
                      <a:pos x="44" y="32"/>
                    </a:cxn>
                    <a:cxn ang="0">
                      <a:pos x="38" y="38"/>
                    </a:cxn>
                    <a:cxn ang="0">
                      <a:pos x="32" y="44"/>
                    </a:cxn>
                    <a:cxn ang="0">
                      <a:pos x="22" y="44"/>
                    </a:cxn>
                    <a:cxn ang="0">
                      <a:pos x="22" y="44"/>
                    </a:cxn>
                    <a:cxn ang="0">
                      <a:pos x="14" y="44"/>
                    </a:cxn>
                    <a:cxn ang="0">
                      <a:pos x="8" y="38"/>
                    </a:cxn>
                    <a:cxn ang="0">
                      <a:pos x="2" y="32"/>
                    </a:cxn>
                    <a:cxn ang="0">
                      <a:pos x="0" y="22"/>
                    </a:cxn>
                    <a:cxn ang="0">
                      <a:pos x="0" y="22"/>
                    </a:cxn>
                    <a:cxn ang="0">
                      <a:pos x="2" y="14"/>
                    </a:cxn>
                    <a:cxn ang="0">
                      <a:pos x="8" y="6"/>
                    </a:cxn>
                    <a:cxn ang="0">
                      <a:pos x="14" y="2"/>
                    </a:cxn>
                    <a:cxn ang="0">
                      <a:pos x="22" y="0"/>
                    </a:cxn>
                    <a:cxn ang="0">
                      <a:pos x="22"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2" y="44"/>
                      </a:lnTo>
                      <a:lnTo>
                        <a:pt x="22" y="44"/>
                      </a:lnTo>
                      <a:lnTo>
                        <a:pt x="14" y="44"/>
                      </a:lnTo>
                      <a:lnTo>
                        <a:pt x="8" y="38"/>
                      </a:lnTo>
                      <a:lnTo>
                        <a:pt x="2" y="32"/>
                      </a:lnTo>
                      <a:lnTo>
                        <a:pt x="0" y="22"/>
                      </a:lnTo>
                      <a:lnTo>
                        <a:pt x="0" y="22"/>
                      </a:lnTo>
                      <a:lnTo>
                        <a:pt x="2" y="14"/>
                      </a:lnTo>
                      <a:lnTo>
                        <a:pt x="8" y="6"/>
                      </a:lnTo>
                      <a:lnTo>
                        <a:pt x="14" y="2"/>
                      </a:lnTo>
                      <a:lnTo>
                        <a:pt x="22" y="0"/>
                      </a:lnTo>
                      <a:lnTo>
                        <a:pt x="22" y="0"/>
                      </a:lnTo>
                      <a:lnTo>
                        <a:pt x="32" y="2"/>
                      </a:lnTo>
                      <a:lnTo>
                        <a:pt x="38" y="6"/>
                      </a:lnTo>
                      <a:lnTo>
                        <a:pt x="44" y="14"/>
                      </a:lnTo>
                      <a:lnTo>
                        <a:pt x="46" y="22"/>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69" name="Freeform 244">
                  <a:extLst>
                    <a:ext uri="{FF2B5EF4-FFF2-40B4-BE49-F238E27FC236}">
                      <a16:creationId xmlns:a16="http://schemas.microsoft.com/office/drawing/2014/main" id="{A3245D99-91F0-4AA0-7AD0-C473A72C0DD2}"/>
                    </a:ext>
                  </a:extLst>
                </p:cNvPr>
                <p:cNvSpPr>
                  <a:spLocks/>
                </p:cNvSpPr>
                <p:nvPr/>
              </p:nvSpPr>
              <p:spPr bwMode="auto">
                <a:xfrm>
                  <a:off x="5166916" y="3495675"/>
                  <a:ext cx="101600" cy="273050"/>
                </a:xfrm>
                <a:custGeom>
                  <a:avLst/>
                  <a:gdLst/>
                  <a:ahLst/>
                  <a:cxnLst>
                    <a:cxn ang="0">
                      <a:pos x="42" y="0"/>
                    </a:cxn>
                    <a:cxn ang="0">
                      <a:pos x="4" y="0"/>
                    </a:cxn>
                    <a:cxn ang="0">
                      <a:pos x="4" y="0"/>
                    </a:cxn>
                    <a:cxn ang="0">
                      <a:pos x="2" y="0"/>
                    </a:cxn>
                    <a:cxn ang="0">
                      <a:pos x="2" y="0"/>
                    </a:cxn>
                    <a:cxn ang="0">
                      <a:pos x="4" y="12"/>
                    </a:cxn>
                    <a:cxn ang="0">
                      <a:pos x="4" y="84"/>
                    </a:cxn>
                    <a:cxn ang="0">
                      <a:pos x="0" y="84"/>
                    </a:cxn>
                    <a:cxn ang="0">
                      <a:pos x="0" y="172"/>
                    </a:cxn>
                    <a:cxn ang="0">
                      <a:pos x="46" y="172"/>
                    </a:cxn>
                    <a:cxn ang="0">
                      <a:pos x="46" y="74"/>
                    </a:cxn>
                    <a:cxn ang="0">
                      <a:pos x="64" y="74"/>
                    </a:cxn>
                    <a:cxn ang="0">
                      <a:pos x="64" y="38"/>
                    </a:cxn>
                    <a:cxn ang="0">
                      <a:pos x="64" y="22"/>
                    </a:cxn>
                    <a:cxn ang="0">
                      <a:pos x="64" y="22"/>
                    </a:cxn>
                    <a:cxn ang="0">
                      <a:pos x="62" y="14"/>
                    </a:cxn>
                    <a:cxn ang="0">
                      <a:pos x="58" y="6"/>
                    </a:cxn>
                    <a:cxn ang="0">
                      <a:pos x="50" y="2"/>
                    </a:cxn>
                    <a:cxn ang="0">
                      <a:pos x="42" y="0"/>
                    </a:cxn>
                  </a:cxnLst>
                  <a:rect l="0" t="0" r="r" b="b"/>
                  <a:pathLst>
                    <a:path w="64" h="172">
                      <a:moveTo>
                        <a:pt x="42" y="0"/>
                      </a:moveTo>
                      <a:lnTo>
                        <a:pt x="4" y="0"/>
                      </a:lnTo>
                      <a:lnTo>
                        <a:pt x="4" y="0"/>
                      </a:lnTo>
                      <a:lnTo>
                        <a:pt x="2" y="0"/>
                      </a:lnTo>
                      <a:lnTo>
                        <a:pt x="2" y="0"/>
                      </a:lnTo>
                      <a:lnTo>
                        <a:pt x="4" y="12"/>
                      </a:lnTo>
                      <a:lnTo>
                        <a:pt x="4" y="84"/>
                      </a:lnTo>
                      <a:lnTo>
                        <a:pt x="0" y="84"/>
                      </a:lnTo>
                      <a:lnTo>
                        <a:pt x="0" y="172"/>
                      </a:lnTo>
                      <a:lnTo>
                        <a:pt x="46" y="172"/>
                      </a:lnTo>
                      <a:lnTo>
                        <a:pt x="46" y="74"/>
                      </a:lnTo>
                      <a:lnTo>
                        <a:pt x="64" y="74"/>
                      </a:lnTo>
                      <a:lnTo>
                        <a:pt x="64" y="38"/>
                      </a:lnTo>
                      <a:lnTo>
                        <a:pt x="64" y="22"/>
                      </a:lnTo>
                      <a:lnTo>
                        <a:pt x="64" y="22"/>
                      </a:lnTo>
                      <a:lnTo>
                        <a:pt x="62" y="14"/>
                      </a:lnTo>
                      <a:lnTo>
                        <a:pt x="58" y="6"/>
                      </a:lnTo>
                      <a:lnTo>
                        <a:pt x="50" y="2"/>
                      </a:lnTo>
                      <a:lnTo>
                        <a:pt x="4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72" name="Freeform 245">
                  <a:extLst>
                    <a:ext uri="{FF2B5EF4-FFF2-40B4-BE49-F238E27FC236}">
                      <a16:creationId xmlns:a16="http://schemas.microsoft.com/office/drawing/2014/main" id="{7B79A232-AB31-C983-41CB-4D97C40F6D0C}"/>
                    </a:ext>
                  </a:extLst>
                </p:cNvPr>
                <p:cNvSpPr>
                  <a:spLocks/>
                </p:cNvSpPr>
                <p:nvPr/>
              </p:nvSpPr>
              <p:spPr bwMode="auto">
                <a:xfrm>
                  <a:off x="5166916" y="3495675"/>
                  <a:ext cx="101600" cy="273050"/>
                </a:xfrm>
                <a:custGeom>
                  <a:avLst/>
                  <a:gdLst/>
                  <a:ahLst/>
                  <a:cxnLst>
                    <a:cxn ang="0">
                      <a:pos x="42" y="0"/>
                    </a:cxn>
                    <a:cxn ang="0">
                      <a:pos x="4" y="0"/>
                    </a:cxn>
                    <a:cxn ang="0">
                      <a:pos x="4" y="0"/>
                    </a:cxn>
                    <a:cxn ang="0">
                      <a:pos x="2" y="0"/>
                    </a:cxn>
                    <a:cxn ang="0">
                      <a:pos x="2" y="0"/>
                    </a:cxn>
                    <a:cxn ang="0">
                      <a:pos x="4" y="12"/>
                    </a:cxn>
                    <a:cxn ang="0">
                      <a:pos x="4" y="84"/>
                    </a:cxn>
                    <a:cxn ang="0">
                      <a:pos x="0" y="84"/>
                    </a:cxn>
                    <a:cxn ang="0">
                      <a:pos x="0" y="172"/>
                    </a:cxn>
                    <a:cxn ang="0">
                      <a:pos x="46" y="172"/>
                    </a:cxn>
                    <a:cxn ang="0">
                      <a:pos x="46" y="74"/>
                    </a:cxn>
                    <a:cxn ang="0">
                      <a:pos x="64" y="74"/>
                    </a:cxn>
                    <a:cxn ang="0">
                      <a:pos x="64" y="38"/>
                    </a:cxn>
                    <a:cxn ang="0">
                      <a:pos x="64" y="22"/>
                    </a:cxn>
                    <a:cxn ang="0">
                      <a:pos x="64" y="22"/>
                    </a:cxn>
                    <a:cxn ang="0">
                      <a:pos x="62" y="14"/>
                    </a:cxn>
                    <a:cxn ang="0">
                      <a:pos x="58" y="6"/>
                    </a:cxn>
                    <a:cxn ang="0">
                      <a:pos x="50" y="2"/>
                    </a:cxn>
                    <a:cxn ang="0">
                      <a:pos x="42" y="0"/>
                    </a:cxn>
                  </a:cxnLst>
                  <a:rect l="0" t="0" r="r" b="b"/>
                  <a:pathLst>
                    <a:path w="64" h="172">
                      <a:moveTo>
                        <a:pt x="42" y="0"/>
                      </a:moveTo>
                      <a:lnTo>
                        <a:pt x="4" y="0"/>
                      </a:lnTo>
                      <a:lnTo>
                        <a:pt x="4" y="0"/>
                      </a:lnTo>
                      <a:lnTo>
                        <a:pt x="2" y="0"/>
                      </a:lnTo>
                      <a:lnTo>
                        <a:pt x="2" y="0"/>
                      </a:lnTo>
                      <a:lnTo>
                        <a:pt x="4" y="12"/>
                      </a:lnTo>
                      <a:lnTo>
                        <a:pt x="4" y="84"/>
                      </a:lnTo>
                      <a:lnTo>
                        <a:pt x="0" y="84"/>
                      </a:lnTo>
                      <a:lnTo>
                        <a:pt x="0" y="172"/>
                      </a:lnTo>
                      <a:lnTo>
                        <a:pt x="46" y="172"/>
                      </a:lnTo>
                      <a:lnTo>
                        <a:pt x="46" y="74"/>
                      </a:lnTo>
                      <a:lnTo>
                        <a:pt x="64" y="74"/>
                      </a:lnTo>
                      <a:lnTo>
                        <a:pt x="64" y="38"/>
                      </a:lnTo>
                      <a:lnTo>
                        <a:pt x="64" y="22"/>
                      </a:lnTo>
                      <a:lnTo>
                        <a:pt x="64" y="22"/>
                      </a:lnTo>
                      <a:lnTo>
                        <a:pt x="62" y="14"/>
                      </a:lnTo>
                      <a:lnTo>
                        <a:pt x="58" y="6"/>
                      </a:lnTo>
                      <a:lnTo>
                        <a:pt x="50" y="2"/>
                      </a:lnTo>
                      <a:lnTo>
                        <a:pt x="42"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73" name="Freeform 246">
                  <a:extLst>
                    <a:ext uri="{FF2B5EF4-FFF2-40B4-BE49-F238E27FC236}">
                      <a16:creationId xmlns:a16="http://schemas.microsoft.com/office/drawing/2014/main" id="{9C6C5465-D9E8-8D31-4811-0FBF5C5F5632}"/>
                    </a:ext>
                  </a:extLst>
                </p:cNvPr>
                <p:cNvSpPr>
                  <a:spLocks/>
                </p:cNvSpPr>
                <p:nvPr/>
              </p:nvSpPr>
              <p:spPr bwMode="auto">
                <a:xfrm>
                  <a:off x="5039916" y="3387725"/>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74" name="Freeform 247">
                  <a:extLst>
                    <a:ext uri="{FF2B5EF4-FFF2-40B4-BE49-F238E27FC236}">
                      <a16:creationId xmlns:a16="http://schemas.microsoft.com/office/drawing/2014/main" id="{02E66AC8-1180-8A76-C782-702A7737E44C}"/>
                    </a:ext>
                  </a:extLst>
                </p:cNvPr>
                <p:cNvSpPr>
                  <a:spLocks/>
                </p:cNvSpPr>
                <p:nvPr/>
              </p:nvSpPr>
              <p:spPr bwMode="auto">
                <a:xfrm>
                  <a:off x="5039916" y="3387725"/>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75" name="Freeform 248">
                  <a:extLst>
                    <a:ext uri="{FF2B5EF4-FFF2-40B4-BE49-F238E27FC236}">
                      <a16:creationId xmlns:a16="http://schemas.microsoft.com/office/drawing/2014/main" id="{F8A4E610-A174-3642-C940-FC2E5559262C}"/>
                    </a:ext>
                  </a:extLst>
                </p:cNvPr>
                <p:cNvSpPr>
                  <a:spLocks/>
                </p:cNvSpPr>
                <p:nvPr/>
              </p:nvSpPr>
              <p:spPr bwMode="auto">
                <a:xfrm>
                  <a:off x="5008166" y="3476625"/>
                  <a:ext cx="139700" cy="292100"/>
                </a:xfrm>
                <a:custGeom>
                  <a:avLst/>
                  <a:gdLst/>
                  <a:ahLst/>
                  <a:cxnLst>
                    <a:cxn ang="0">
                      <a:pos x="64" y="0"/>
                    </a:cxn>
                    <a:cxn ang="0">
                      <a:pos x="24" y="0"/>
                    </a:cxn>
                    <a:cxn ang="0">
                      <a:pos x="24" y="0"/>
                    </a:cxn>
                    <a:cxn ang="0">
                      <a:pos x="14" y="2"/>
                    </a:cxn>
                    <a:cxn ang="0">
                      <a:pos x="8" y="8"/>
                    </a:cxn>
                    <a:cxn ang="0">
                      <a:pos x="2" y="14"/>
                    </a:cxn>
                    <a:cxn ang="0">
                      <a:pos x="0" y="24"/>
                    </a:cxn>
                    <a:cxn ang="0">
                      <a:pos x="0" y="40"/>
                    </a:cxn>
                    <a:cxn ang="0">
                      <a:pos x="0" y="80"/>
                    </a:cxn>
                    <a:cxn ang="0">
                      <a:pos x="20" y="80"/>
                    </a:cxn>
                    <a:cxn ang="0">
                      <a:pos x="20" y="184"/>
                    </a:cxn>
                    <a:cxn ang="0">
                      <a:pos x="68" y="184"/>
                    </a:cxn>
                    <a:cxn ang="0">
                      <a:pos x="68" y="80"/>
                    </a:cxn>
                    <a:cxn ang="0">
                      <a:pos x="88" y="80"/>
                    </a:cxn>
                    <a:cxn ang="0">
                      <a:pos x="88" y="40"/>
                    </a:cxn>
                    <a:cxn ang="0">
                      <a:pos x="88" y="24"/>
                    </a:cxn>
                    <a:cxn ang="0">
                      <a:pos x="88" y="24"/>
                    </a:cxn>
                    <a:cxn ang="0">
                      <a:pos x="86" y="14"/>
                    </a:cxn>
                    <a:cxn ang="0">
                      <a:pos x="80" y="8"/>
                    </a:cxn>
                    <a:cxn ang="0">
                      <a:pos x="74" y="2"/>
                    </a:cxn>
                    <a:cxn ang="0">
                      <a:pos x="64" y="0"/>
                    </a:cxn>
                  </a:cxnLst>
                  <a:rect l="0" t="0" r="r" b="b"/>
                  <a:pathLst>
                    <a:path w="88" h="184">
                      <a:moveTo>
                        <a:pt x="64" y="0"/>
                      </a:moveTo>
                      <a:lnTo>
                        <a:pt x="24" y="0"/>
                      </a:lnTo>
                      <a:lnTo>
                        <a:pt x="24" y="0"/>
                      </a:lnTo>
                      <a:lnTo>
                        <a:pt x="14" y="2"/>
                      </a:lnTo>
                      <a:lnTo>
                        <a:pt x="8" y="8"/>
                      </a:lnTo>
                      <a:lnTo>
                        <a:pt x="2" y="14"/>
                      </a:lnTo>
                      <a:lnTo>
                        <a:pt x="0" y="24"/>
                      </a:lnTo>
                      <a:lnTo>
                        <a:pt x="0" y="40"/>
                      </a:lnTo>
                      <a:lnTo>
                        <a:pt x="0" y="80"/>
                      </a:lnTo>
                      <a:lnTo>
                        <a:pt x="20" y="80"/>
                      </a:lnTo>
                      <a:lnTo>
                        <a:pt x="20" y="184"/>
                      </a:lnTo>
                      <a:lnTo>
                        <a:pt x="68" y="184"/>
                      </a:lnTo>
                      <a:lnTo>
                        <a:pt x="68" y="80"/>
                      </a:lnTo>
                      <a:lnTo>
                        <a:pt x="88" y="80"/>
                      </a:lnTo>
                      <a:lnTo>
                        <a:pt x="88" y="40"/>
                      </a:lnTo>
                      <a:lnTo>
                        <a:pt x="88" y="24"/>
                      </a:lnTo>
                      <a:lnTo>
                        <a:pt x="88" y="24"/>
                      </a:lnTo>
                      <a:lnTo>
                        <a:pt x="86" y="14"/>
                      </a:lnTo>
                      <a:lnTo>
                        <a:pt x="80" y="8"/>
                      </a:lnTo>
                      <a:lnTo>
                        <a:pt x="74" y="2"/>
                      </a:lnTo>
                      <a:lnTo>
                        <a:pt x="6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76" name="Freeform 249">
                  <a:extLst>
                    <a:ext uri="{FF2B5EF4-FFF2-40B4-BE49-F238E27FC236}">
                      <a16:creationId xmlns:a16="http://schemas.microsoft.com/office/drawing/2014/main" id="{05028511-1362-BA1A-A7A8-570E92E50538}"/>
                    </a:ext>
                  </a:extLst>
                </p:cNvPr>
                <p:cNvSpPr>
                  <a:spLocks/>
                </p:cNvSpPr>
                <p:nvPr/>
              </p:nvSpPr>
              <p:spPr bwMode="auto">
                <a:xfrm>
                  <a:off x="5008166" y="3476625"/>
                  <a:ext cx="139700" cy="292100"/>
                </a:xfrm>
                <a:custGeom>
                  <a:avLst/>
                  <a:gdLst/>
                  <a:ahLst/>
                  <a:cxnLst>
                    <a:cxn ang="0">
                      <a:pos x="64" y="0"/>
                    </a:cxn>
                    <a:cxn ang="0">
                      <a:pos x="24" y="0"/>
                    </a:cxn>
                    <a:cxn ang="0">
                      <a:pos x="24" y="0"/>
                    </a:cxn>
                    <a:cxn ang="0">
                      <a:pos x="14" y="2"/>
                    </a:cxn>
                    <a:cxn ang="0">
                      <a:pos x="8" y="8"/>
                    </a:cxn>
                    <a:cxn ang="0">
                      <a:pos x="2" y="14"/>
                    </a:cxn>
                    <a:cxn ang="0">
                      <a:pos x="0" y="24"/>
                    </a:cxn>
                    <a:cxn ang="0">
                      <a:pos x="0" y="40"/>
                    </a:cxn>
                    <a:cxn ang="0">
                      <a:pos x="0" y="80"/>
                    </a:cxn>
                    <a:cxn ang="0">
                      <a:pos x="20" y="80"/>
                    </a:cxn>
                    <a:cxn ang="0">
                      <a:pos x="20" y="184"/>
                    </a:cxn>
                    <a:cxn ang="0">
                      <a:pos x="68" y="184"/>
                    </a:cxn>
                    <a:cxn ang="0">
                      <a:pos x="68" y="80"/>
                    </a:cxn>
                    <a:cxn ang="0">
                      <a:pos x="88" y="80"/>
                    </a:cxn>
                    <a:cxn ang="0">
                      <a:pos x="88" y="40"/>
                    </a:cxn>
                    <a:cxn ang="0">
                      <a:pos x="88" y="24"/>
                    </a:cxn>
                    <a:cxn ang="0">
                      <a:pos x="88" y="24"/>
                    </a:cxn>
                    <a:cxn ang="0">
                      <a:pos x="86" y="14"/>
                    </a:cxn>
                    <a:cxn ang="0">
                      <a:pos x="80" y="8"/>
                    </a:cxn>
                    <a:cxn ang="0">
                      <a:pos x="74" y="2"/>
                    </a:cxn>
                    <a:cxn ang="0">
                      <a:pos x="64" y="0"/>
                    </a:cxn>
                  </a:cxnLst>
                  <a:rect l="0" t="0" r="r" b="b"/>
                  <a:pathLst>
                    <a:path w="88" h="184">
                      <a:moveTo>
                        <a:pt x="64" y="0"/>
                      </a:moveTo>
                      <a:lnTo>
                        <a:pt x="24" y="0"/>
                      </a:lnTo>
                      <a:lnTo>
                        <a:pt x="24" y="0"/>
                      </a:lnTo>
                      <a:lnTo>
                        <a:pt x="14" y="2"/>
                      </a:lnTo>
                      <a:lnTo>
                        <a:pt x="8" y="8"/>
                      </a:lnTo>
                      <a:lnTo>
                        <a:pt x="2" y="14"/>
                      </a:lnTo>
                      <a:lnTo>
                        <a:pt x="0" y="24"/>
                      </a:lnTo>
                      <a:lnTo>
                        <a:pt x="0" y="40"/>
                      </a:lnTo>
                      <a:lnTo>
                        <a:pt x="0" y="80"/>
                      </a:lnTo>
                      <a:lnTo>
                        <a:pt x="20" y="80"/>
                      </a:lnTo>
                      <a:lnTo>
                        <a:pt x="20" y="184"/>
                      </a:lnTo>
                      <a:lnTo>
                        <a:pt x="68" y="184"/>
                      </a:lnTo>
                      <a:lnTo>
                        <a:pt x="68" y="80"/>
                      </a:lnTo>
                      <a:lnTo>
                        <a:pt x="88" y="80"/>
                      </a:lnTo>
                      <a:lnTo>
                        <a:pt x="88" y="40"/>
                      </a:lnTo>
                      <a:lnTo>
                        <a:pt x="88" y="24"/>
                      </a:lnTo>
                      <a:lnTo>
                        <a:pt x="88" y="24"/>
                      </a:lnTo>
                      <a:lnTo>
                        <a:pt x="86" y="14"/>
                      </a:lnTo>
                      <a:lnTo>
                        <a:pt x="80" y="8"/>
                      </a:lnTo>
                      <a:lnTo>
                        <a:pt x="74" y="2"/>
                      </a:lnTo>
                      <a:lnTo>
                        <a:pt x="64"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grpSp>
          <p:sp>
            <p:nvSpPr>
              <p:cNvPr id="56" name="Freeform 204">
                <a:extLst>
                  <a:ext uri="{FF2B5EF4-FFF2-40B4-BE49-F238E27FC236}">
                    <a16:creationId xmlns:a16="http://schemas.microsoft.com/office/drawing/2014/main" id="{165A37F6-EFFC-4D36-7A68-02F3F3398C25}"/>
                  </a:ext>
                </a:extLst>
              </p:cNvPr>
              <p:cNvSpPr>
                <a:spLocks noEditPoints="1"/>
              </p:cNvSpPr>
              <p:nvPr/>
            </p:nvSpPr>
            <p:spPr bwMode="auto">
              <a:xfrm>
                <a:off x="4225841" y="2432391"/>
                <a:ext cx="213583" cy="218236"/>
              </a:xfrm>
              <a:custGeom>
                <a:avLst/>
                <a:gdLst/>
                <a:ahLst/>
                <a:cxnLst>
                  <a:cxn ang="0">
                    <a:pos x="0" y="240"/>
                  </a:cxn>
                  <a:cxn ang="0">
                    <a:pos x="176" y="240"/>
                  </a:cxn>
                  <a:cxn ang="0">
                    <a:pos x="176" y="0"/>
                  </a:cxn>
                  <a:cxn ang="0">
                    <a:pos x="0" y="0"/>
                  </a:cxn>
                  <a:cxn ang="0">
                    <a:pos x="0" y="240"/>
                  </a:cxn>
                  <a:cxn ang="0">
                    <a:pos x="56" y="224"/>
                  </a:cxn>
                  <a:cxn ang="0">
                    <a:pos x="24" y="224"/>
                  </a:cxn>
                  <a:cxn ang="0">
                    <a:pos x="24" y="192"/>
                  </a:cxn>
                  <a:cxn ang="0">
                    <a:pos x="56" y="192"/>
                  </a:cxn>
                  <a:cxn ang="0">
                    <a:pos x="56" y="224"/>
                  </a:cxn>
                  <a:cxn ang="0">
                    <a:pos x="56" y="176"/>
                  </a:cxn>
                  <a:cxn ang="0">
                    <a:pos x="24" y="176"/>
                  </a:cxn>
                  <a:cxn ang="0">
                    <a:pos x="24" y="144"/>
                  </a:cxn>
                  <a:cxn ang="0">
                    <a:pos x="56" y="144"/>
                  </a:cxn>
                  <a:cxn ang="0">
                    <a:pos x="56" y="176"/>
                  </a:cxn>
                  <a:cxn ang="0">
                    <a:pos x="56" y="128"/>
                  </a:cxn>
                  <a:cxn ang="0">
                    <a:pos x="24" y="128"/>
                  </a:cxn>
                  <a:cxn ang="0">
                    <a:pos x="24" y="96"/>
                  </a:cxn>
                  <a:cxn ang="0">
                    <a:pos x="56" y="96"/>
                  </a:cxn>
                  <a:cxn ang="0">
                    <a:pos x="56" y="128"/>
                  </a:cxn>
                  <a:cxn ang="0">
                    <a:pos x="104" y="224"/>
                  </a:cxn>
                  <a:cxn ang="0">
                    <a:pos x="72" y="224"/>
                  </a:cxn>
                  <a:cxn ang="0">
                    <a:pos x="72" y="192"/>
                  </a:cxn>
                  <a:cxn ang="0">
                    <a:pos x="104" y="192"/>
                  </a:cxn>
                  <a:cxn ang="0">
                    <a:pos x="104" y="224"/>
                  </a:cxn>
                  <a:cxn ang="0">
                    <a:pos x="104" y="176"/>
                  </a:cxn>
                  <a:cxn ang="0">
                    <a:pos x="72" y="176"/>
                  </a:cxn>
                  <a:cxn ang="0">
                    <a:pos x="72" y="144"/>
                  </a:cxn>
                  <a:cxn ang="0">
                    <a:pos x="104" y="144"/>
                  </a:cxn>
                  <a:cxn ang="0">
                    <a:pos x="104" y="176"/>
                  </a:cxn>
                  <a:cxn ang="0">
                    <a:pos x="104" y="128"/>
                  </a:cxn>
                  <a:cxn ang="0">
                    <a:pos x="72" y="128"/>
                  </a:cxn>
                  <a:cxn ang="0">
                    <a:pos x="72" y="96"/>
                  </a:cxn>
                  <a:cxn ang="0">
                    <a:pos x="104" y="96"/>
                  </a:cxn>
                  <a:cxn ang="0">
                    <a:pos x="104" y="128"/>
                  </a:cxn>
                  <a:cxn ang="0">
                    <a:pos x="152" y="224"/>
                  </a:cxn>
                  <a:cxn ang="0">
                    <a:pos x="120" y="224"/>
                  </a:cxn>
                  <a:cxn ang="0">
                    <a:pos x="120" y="192"/>
                  </a:cxn>
                  <a:cxn ang="0">
                    <a:pos x="152" y="192"/>
                  </a:cxn>
                  <a:cxn ang="0">
                    <a:pos x="152" y="224"/>
                  </a:cxn>
                  <a:cxn ang="0">
                    <a:pos x="152" y="176"/>
                  </a:cxn>
                  <a:cxn ang="0">
                    <a:pos x="120" y="176"/>
                  </a:cxn>
                  <a:cxn ang="0">
                    <a:pos x="120" y="144"/>
                  </a:cxn>
                  <a:cxn ang="0">
                    <a:pos x="152" y="144"/>
                  </a:cxn>
                  <a:cxn ang="0">
                    <a:pos x="152" y="176"/>
                  </a:cxn>
                  <a:cxn ang="0">
                    <a:pos x="152" y="128"/>
                  </a:cxn>
                  <a:cxn ang="0">
                    <a:pos x="120" y="128"/>
                  </a:cxn>
                  <a:cxn ang="0">
                    <a:pos x="120" y="96"/>
                  </a:cxn>
                  <a:cxn ang="0">
                    <a:pos x="152" y="96"/>
                  </a:cxn>
                  <a:cxn ang="0">
                    <a:pos x="152" y="128"/>
                  </a:cxn>
                  <a:cxn ang="0">
                    <a:pos x="152" y="72"/>
                  </a:cxn>
                  <a:cxn ang="0">
                    <a:pos x="24" y="72"/>
                  </a:cxn>
                  <a:cxn ang="0">
                    <a:pos x="24" y="24"/>
                  </a:cxn>
                  <a:cxn ang="0">
                    <a:pos x="152" y="24"/>
                  </a:cxn>
                  <a:cxn ang="0">
                    <a:pos x="152" y="72"/>
                  </a:cxn>
                </a:cxnLst>
                <a:rect l="0" t="0" r="r" b="b"/>
                <a:pathLst>
                  <a:path w="176" h="240">
                    <a:moveTo>
                      <a:pt x="0" y="240"/>
                    </a:moveTo>
                    <a:lnTo>
                      <a:pt x="176" y="240"/>
                    </a:lnTo>
                    <a:lnTo>
                      <a:pt x="176" y="0"/>
                    </a:lnTo>
                    <a:lnTo>
                      <a:pt x="0" y="0"/>
                    </a:lnTo>
                    <a:lnTo>
                      <a:pt x="0" y="240"/>
                    </a:lnTo>
                    <a:close/>
                    <a:moveTo>
                      <a:pt x="56" y="224"/>
                    </a:moveTo>
                    <a:lnTo>
                      <a:pt x="24" y="224"/>
                    </a:lnTo>
                    <a:lnTo>
                      <a:pt x="24" y="192"/>
                    </a:lnTo>
                    <a:lnTo>
                      <a:pt x="56" y="192"/>
                    </a:lnTo>
                    <a:lnTo>
                      <a:pt x="56" y="224"/>
                    </a:lnTo>
                    <a:close/>
                    <a:moveTo>
                      <a:pt x="56" y="176"/>
                    </a:moveTo>
                    <a:lnTo>
                      <a:pt x="24" y="176"/>
                    </a:lnTo>
                    <a:lnTo>
                      <a:pt x="24" y="144"/>
                    </a:lnTo>
                    <a:lnTo>
                      <a:pt x="56" y="144"/>
                    </a:lnTo>
                    <a:lnTo>
                      <a:pt x="56" y="176"/>
                    </a:lnTo>
                    <a:close/>
                    <a:moveTo>
                      <a:pt x="56" y="128"/>
                    </a:moveTo>
                    <a:lnTo>
                      <a:pt x="24" y="128"/>
                    </a:lnTo>
                    <a:lnTo>
                      <a:pt x="24" y="96"/>
                    </a:lnTo>
                    <a:lnTo>
                      <a:pt x="56" y="96"/>
                    </a:lnTo>
                    <a:lnTo>
                      <a:pt x="56" y="128"/>
                    </a:lnTo>
                    <a:close/>
                    <a:moveTo>
                      <a:pt x="104" y="224"/>
                    </a:moveTo>
                    <a:lnTo>
                      <a:pt x="72" y="224"/>
                    </a:lnTo>
                    <a:lnTo>
                      <a:pt x="72" y="192"/>
                    </a:lnTo>
                    <a:lnTo>
                      <a:pt x="104" y="192"/>
                    </a:lnTo>
                    <a:lnTo>
                      <a:pt x="104" y="224"/>
                    </a:lnTo>
                    <a:close/>
                    <a:moveTo>
                      <a:pt x="104" y="176"/>
                    </a:moveTo>
                    <a:lnTo>
                      <a:pt x="72" y="176"/>
                    </a:lnTo>
                    <a:lnTo>
                      <a:pt x="72" y="144"/>
                    </a:lnTo>
                    <a:lnTo>
                      <a:pt x="104" y="144"/>
                    </a:lnTo>
                    <a:lnTo>
                      <a:pt x="104" y="176"/>
                    </a:lnTo>
                    <a:close/>
                    <a:moveTo>
                      <a:pt x="104" y="128"/>
                    </a:moveTo>
                    <a:lnTo>
                      <a:pt x="72" y="128"/>
                    </a:lnTo>
                    <a:lnTo>
                      <a:pt x="72" y="96"/>
                    </a:lnTo>
                    <a:lnTo>
                      <a:pt x="104" y="96"/>
                    </a:lnTo>
                    <a:lnTo>
                      <a:pt x="104" y="128"/>
                    </a:lnTo>
                    <a:close/>
                    <a:moveTo>
                      <a:pt x="152" y="224"/>
                    </a:moveTo>
                    <a:lnTo>
                      <a:pt x="120" y="224"/>
                    </a:lnTo>
                    <a:lnTo>
                      <a:pt x="120" y="192"/>
                    </a:lnTo>
                    <a:lnTo>
                      <a:pt x="152" y="192"/>
                    </a:lnTo>
                    <a:lnTo>
                      <a:pt x="152" y="224"/>
                    </a:lnTo>
                    <a:close/>
                    <a:moveTo>
                      <a:pt x="152" y="176"/>
                    </a:moveTo>
                    <a:lnTo>
                      <a:pt x="120" y="176"/>
                    </a:lnTo>
                    <a:lnTo>
                      <a:pt x="120" y="144"/>
                    </a:lnTo>
                    <a:lnTo>
                      <a:pt x="152" y="144"/>
                    </a:lnTo>
                    <a:lnTo>
                      <a:pt x="152" y="176"/>
                    </a:lnTo>
                    <a:close/>
                    <a:moveTo>
                      <a:pt x="152" y="128"/>
                    </a:moveTo>
                    <a:lnTo>
                      <a:pt x="120" y="128"/>
                    </a:lnTo>
                    <a:lnTo>
                      <a:pt x="120" y="96"/>
                    </a:lnTo>
                    <a:lnTo>
                      <a:pt x="152" y="96"/>
                    </a:lnTo>
                    <a:lnTo>
                      <a:pt x="152" y="128"/>
                    </a:lnTo>
                    <a:close/>
                    <a:moveTo>
                      <a:pt x="152" y="72"/>
                    </a:moveTo>
                    <a:lnTo>
                      <a:pt x="24" y="72"/>
                    </a:lnTo>
                    <a:lnTo>
                      <a:pt x="24" y="24"/>
                    </a:lnTo>
                    <a:lnTo>
                      <a:pt x="152" y="24"/>
                    </a:lnTo>
                    <a:lnTo>
                      <a:pt x="152" y="7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grpSp>
            <p:nvGrpSpPr>
              <p:cNvPr id="57" name="グループ化 250">
                <a:extLst>
                  <a:ext uri="{FF2B5EF4-FFF2-40B4-BE49-F238E27FC236}">
                    <a16:creationId xmlns:a16="http://schemas.microsoft.com/office/drawing/2014/main" id="{4D9DBC7B-F854-3037-E02F-E158FC9A2E17}"/>
                  </a:ext>
                </a:extLst>
              </p:cNvPr>
              <p:cNvGrpSpPr/>
              <p:nvPr/>
            </p:nvGrpSpPr>
            <p:grpSpPr>
              <a:xfrm>
                <a:off x="4903183" y="2398771"/>
                <a:ext cx="212125" cy="226453"/>
                <a:chOff x="2182416" y="3387725"/>
                <a:chExt cx="381000" cy="381000"/>
              </a:xfrm>
              <a:solidFill>
                <a:schemeClr val="bg1"/>
              </a:solidFill>
            </p:grpSpPr>
            <p:sp>
              <p:nvSpPr>
                <p:cNvPr id="58" name="Freeform 220">
                  <a:extLst>
                    <a:ext uri="{FF2B5EF4-FFF2-40B4-BE49-F238E27FC236}">
                      <a16:creationId xmlns:a16="http://schemas.microsoft.com/office/drawing/2014/main" id="{AC375651-F94B-C7C6-67D1-2B50C62E9907}"/>
                    </a:ext>
                  </a:extLst>
                </p:cNvPr>
                <p:cNvSpPr>
                  <a:spLocks/>
                </p:cNvSpPr>
                <p:nvPr/>
              </p:nvSpPr>
              <p:spPr bwMode="auto">
                <a:xfrm>
                  <a:off x="2341166" y="3394075"/>
                  <a:ext cx="215900" cy="215900"/>
                </a:xfrm>
                <a:custGeom>
                  <a:avLst/>
                  <a:gdLst/>
                  <a:ahLst/>
                  <a:cxnLst>
                    <a:cxn ang="0">
                      <a:pos x="34" y="136"/>
                    </a:cxn>
                    <a:cxn ang="0">
                      <a:pos x="0" y="102"/>
                    </a:cxn>
                    <a:cxn ang="0">
                      <a:pos x="102" y="0"/>
                    </a:cxn>
                    <a:cxn ang="0">
                      <a:pos x="136" y="34"/>
                    </a:cxn>
                    <a:cxn ang="0">
                      <a:pos x="34" y="136"/>
                    </a:cxn>
                  </a:cxnLst>
                  <a:rect l="0" t="0" r="r" b="b"/>
                  <a:pathLst>
                    <a:path w="136" h="136">
                      <a:moveTo>
                        <a:pt x="34" y="136"/>
                      </a:moveTo>
                      <a:lnTo>
                        <a:pt x="0" y="102"/>
                      </a:lnTo>
                      <a:lnTo>
                        <a:pt x="102" y="0"/>
                      </a:lnTo>
                      <a:lnTo>
                        <a:pt x="136" y="34"/>
                      </a:lnTo>
                      <a:lnTo>
                        <a:pt x="34"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59" name="Freeform 221">
                  <a:extLst>
                    <a:ext uri="{FF2B5EF4-FFF2-40B4-BE49-F238E27FC236}">
                      <a16:creationId xmlns:a16="http://schemas.microsoft.com/office/drawing/2014/main" id="{00F1749A-1E6B-950E-123B-3B0E456B22BC}"/>
                    </a:ext>
                  </a:extLst>
                </p:cNvPr>
                <p:cNvSpPr>
                  <a:spLocks/>
                </p:cNvSpPr>
                <p:nvPr/>
              </p:nvSpPr>
              <p:spPr bwMode="auto">
                <a:xfrm>
                  <a:off x="2296716" y="3581400"/>
                  <a:ext cx="73025" cy="73025"/>
                </a:xfrm>
                <a:custGeom>
                  <a:avLst/>
                  <a:gdLst/>
                  <a:ahLst/>
                  <a:cxnLst>
                    <a:cxn ang="0">
                      <a:pos x="0" y="46"/>
                    </a:cxn>
                    <a:cxn ang="0">
                      <a:pos x="0" y="46"/>
                    </a:cxn>
                    <a:cxn ang="0">
                      <a:pos x="12" y="0"/>
                    </a:cxn>
                    <a:cxn ang="0">
                      <a:pos x="46" y="34"/>
                    </a:cxn>
                    <a:cxn ang="0">
                      <a:pos x="0" y="46"/>
                    </a:cxn>
                  </a:cxnLst>
                  <a:rect l="0" t="0" r="r" b="b"/>
                  <a:pathLst>
                    <a:path w="46" h="46">
                      <a:moveTo>
                        <a:pt x="0" y="46"/>
                      </a:moveTo>
                      <a:lnTo>
                        <a:pt x="0" y="46"/>
                      </a:lnTo>
                      <a:lnTo>
                        <a:pt x="12" y="0"/>
                      </a:lnTo>
                      <a:lnTo>
                        <a:pt x="46" y="34"/>
                      </a:lnTo>
                      <a:lnTo>
                        <a:pt x="0" y="4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60" name="Freeform 222">
                  <a:extLst>
                    <a:ext uri="{FF2B5EF4-FFF2-40B4-BE49-F238E27FC236}">
                      <a16:creationId xmlns:a16="http://schemas.microsoft.com/office/drawing/2014/main" id="{DB38171E-866F-9E89-DC53-081451C7712D}"/>
                    </a:ext>
                  </a:extLst>
                </p:cNvPr>
                <p:cNvSpPr>
                  <a:spLocks/>
                </p:cNvSpPr>
                <p:nvPr/>
              </p:nvSpPr>
              <p:spPr bwMode="auto">
                <a:xfrm>
                  <a:off x="2182416" y="3387725"/>
                  <a:ext cx="381000" cy="381000"/>
                </a:xfrm>
                <a:custGeom>
                  <a:avLst/>
                  <a:gdLst/>
                  <a:ahLst/>
                  <a:cxnLst>
                    <a:cxn ang="0">
                      <a:pos x="216" y="92"/>
                    </a:cxn>
                    <a:cxn ang="0">
                      <a:pos x="216" y="216"/>
                    </a:cxn>
                    <a:cxn ang="0">
                      <a:pos x="24" y="216"/>
                    </a:cxn>
                    <a:cxn ang="0">
                      <a:pos x="24" y="24"/>
                    </a:cxn>
                    <a:cxn ang="0">
                      <a:pos x="148" y="24"/>
                    </a:cxn>
                    <a:cxn ang="0">
                      <a:pos x="172" y="0"/>
                    </a:cxn>
                    <a:cxn ang="0">
                      <a:pos x="0" y="0"/>
                    </a:cxn>
                    <a:cxn ang="0">
                      <a:pos x="0" y="240"/>
                    </a:cxn>
                    <a:cxn ang="0">
                      <a:pos x="240" y="240"/>
                    </a:cxn>
                    <a:cxn ang="0">
                      <a:pos x="240" y="68"/>
                    </a:cxn>
                    <a:cxn ang="0">
                      <a:pos x="216" y="92"/>
                    </a:cxn>
                  </a:cxnLst>
                  <a:rect l="0" t="0" r="r" b="b"/>
                  <a:pathLst>
                    <a:path w="240" h="240">
                      <a:moveTo>
                        <a:pt x="216" y="92"/>
                      </a:moveTo>
                      <a:lnTo>
                        <a:pt x="216" y="216"/>
                      </a:lnTo>
                      <a:lnTo>
                        <a:pt x="24" y="216"/>
                      </a:lnTo>
                      <a:lnTo>
                        <a:pt x="24" y="24"/>
                      </a:lnTo>
                      <a:lnTo>
                        <a:pt x="148" y="24"/>
                      </a:lnTo>
                      <a:lnTo>
                        <a:pt x="172" y="0"/>
                      </a:lnTo>
                      <a:lnTo>
                        <a:pt x="0" y="0"/>
                      </a:lnTo>
                      <a:lnTo>
                        <a:pt x="0" y="240"/>
                      </a:lnTo>
                      <a:lnTo>
                        <a:pt x="240" y="240"/>
                      </a:lnTo>
                      <a:lnTo>
                        <a:pt x="240" y="68"/>
                      </a:lnTo>
                      <a:lnTo>
                        <a:pt x="216" y="9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grpSp>
        </p:grpSp>
      </p:grpSp>
    </p:spTree>
    <p:extLst>
      <p:ext uri="{BB962C8B-B14F-4D97-AF65-F5344CB8AC3E}">
        <p14:creationId xmlns:p14="http://schemas.microsoft.com/office/powerpoint/2010/main" val="3834794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15</a:t>
            </a:fld>
            <a:endParaRPr kumimoji="1" lang="ja-JP" altLang="en-US"/>
          </a:p>
        </p:txBody>
      </p:sp>
      <p:sp>
        <p:nvSpPr>
          <p:cNvPr id="3" name="タイトル 2"/>
          <p:cNvSpPr>
            <a:spLocks noGrp="1"/>
          </p:cNvSpPr>
          <p:nvPr>
            <p:ph type="title"/>
          </p:nvPr>
        </p:nvSpPr>
        <p:spPr/>
        <p:txBody>
          <a:bodyPr/>
          <a:lstStyle/>
          <a:p>
            <a:r>
              <a:rPr lang="ja-JP" altLang="en-US"/>
              <a:t>会計</a:t>
            </a:r>
            <a:r>
              <a:rPr lang="en-US" altLang="ja-JP"/>
              <a:t>/</a:t>
            </a:r>
            <a:r>
              <a:rPr lang="ja-JP" altLang="en-US"/>
              <a:t>人事業務に特化（ロードマップ）</a:t>
            </a:r>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5" name="正方形/長方形 4"/>
          <p:cNvSpPr/>
          <p:nvPr/>
        </p:nvSpPr>
        <p:spPr>
          <a:xfrm>
            <a:off x="128793" y="915567"/>
            <a:ext cx="8871699" cy="18329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6" name="右矢印 5"/>
          <p:cNvSpPr/>
          <p:nvPr/>
        </p:nvSpPr>
        <p:spPr>
          <a:xfrm>
            <a:off x="1068026" y="2020264"/>
            <a:ext cx="2459858" cy="181115"/>
          </a:xfrm>
          <a:prstGeom prst="rightArrow">
            <a:avLst/>
          </a:prstGeom>
          <a:solidFill>
            <a:schemeClr val="tx2">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sz="1400"/>
          </a:p>
        </p:txBody>
      </p:sp>
      <p:sp>
        <p:nvSpPr>
          <p:cNvPr id="7" name="テキスト ボックス 6"/>
          <p:cNvSpPr txBox="1"/>
          <p:nvPr/>
        </p:nvSpPr>
        <p:spPr>
          <a:xfrm>
            <a:off x="107504" y="2539710"/>
            <a:ext cx="664504" cy="261610"/>
          </a:xfrm>
          <a:prstGeom prst="rect">
            <a:avLst/>
          </a:prstGeom>
          <a:noFill/>
        </p:spPr>
        <p:txBody>
          <a:bodyPr wrap="square" rtlCol="0">
            <a:spAutoFit/>
          </a:bodyPr>
          <a:lstStyle/>
          <a:p>
            <a:r>
              <a:rPr kumimoji="1" lang="en-US" altLang="ja-JP" sz="1100">
                <a:solidFill>
                  <a:schemeClr val="tx2">
                    <a:lumMod val="50000"/>
                  </a:schemeClr>
                </a:solidFill>
              </a:rPr>
              <a:t>1995</a:t>
            </a:r>
            <a:endParaRPr kumimoji="1" lang="ja-JP" altLang="en-US" sz="1100">
              <a:solidFill>
                <a:schemeClr val="tx2">
                  <a:lumMod val="50000"/>
                </a:schemeClr>
              </a:solidFill>
            </a:endParaRPr>
          </a:p>
        </p:txBody>
      </p:sp>
      <p:sp>
        <p:nvSpPr>
          <p:cNvPr id="8" name="角丸四角形 7"/>
          <p:cNvSpPr/>
          <p:nvPr/>
        </p:nvSpPr>
        <p:spPr>
          <a:xfrm>
            <a:off x="156003" y="2003556"/>
            <a:ext cx="912023" cy="240235"/>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a:t>GL</a:t>
            </a:r>
            <a:endParaRPr kumimoji="1" lang="ja-JP" altLang="en-US" sz="1400"/>
          </a:p>
        </p:txBody>
      </p:sp>
      <p:sp>
        <p:nvSpPr>
          <p:cNvPr id="9" name="角丸四角形 8"/>
          <p:cNvSpPr/>
          <p:nvPr/>
        </p:nvSpPr>
        <p:spPr>
          <a:xfrm>
            <a:off x="1471081" y="1611428"/>
            <a:ext cx="1047694" cy="240235"/>
          </a:xfrm>
          <a:prstGeom prst="round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a:latin typeface="Times New Roman" panose="02020603050405020304" pitchFamily="18" charset="0"/>
                <a:cs typeface="Times New Roman" panose="02020603050405020304" pitchFamily="18" charset="0"/>
              </a:rPr>
              <a:t>CORE</a:t>
            </a:r>
            <a:endParaRPr kumimoji="1" lang="ja-JP" altLang="en-US" sz="1400" b="1">
              <a:latin typeface="Times New Roman" panose="02020603050405020304" pitchFamily="18" charset="0"/>
              <a:cs typeface="Times New Roman" panose="02020603050405020304" pitchFamily="18" charset="0"/>
            </a:endParaRPr>
          </a:p>
        </p:txBody>
      </p:sp>
      <p:sp>
        <p:nvSpPr>
          <p:cNvPr id="10" name="角丸四角形 9"/>
          <p:cNvSpPr/>
          <p:nvPr/>
        </p:nvSpPr>
        <p:spPr>
          <a:xfrm>
            <a:off x="3924127" y="1095585"/>
            <a:ext cx="1267159" cy="350723"/>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a:t>NX</a:t>
            </a:r>
            <a:endParaRPr kumimoji="1" lang="ja-JP" altLang="en-US" b="1"/>
          </a:p>
        </p:txBody>
      </p:sp>
      <p:sp>
        <p:nvSpPr>
          <p:cNvPr id="11" name="テキスト ボックス 10"/>
          <p:cNvSpPr txBox="1"/>
          <p:nvPr/>
        </p:nvSpPr>
        <p:spPr>
          <a:xfrm>
            <a:off x="8005789" y="2535746"/>
            <a:ext cx="664504" cy="261610"/>
          </a:xfrm>
          <a:prstGeom prst="rect">
            <a:avLst/>
          </a:prstGeom>
          <a:noFill/>
        </p:spPr>
        <p:txBody>
          <a:bodyPr wrap="square" rtlCol="0">
            <a:spAutoFit/>
          </a:bodyPr>
          <a:lstStyle/>
          <a:p>
            <a:r>
              <a:rPr kumimoji="1" lang="en-US" altLang="ja-JP" sz="1100">
                <a:solidFill>
                  <a:schemeClr val="tx2">
                    <a:lumMod val="50000"/>
                  </a:schemeClr>
                </a:solidFill>
              </a:rPr>
              <a:t>2026</a:t>
            </a:r>
            <a:endParaRPr kumimoji="1" lang="ja-JP" altLang="en-US" sz="1100">
              <a:solidFill>
                <a:schemeClr val="tx2">
                  <a:lumMod val="50000"/>
                </a:schemeClr>
              </a:solidFill>
            </a:endParaRPr>
          </a:p>
        </p:txBody>
      </p:sp>
      <p:sp>
        <p:nvSpPr>
          <p:cNvPr id="12" name="テキスト ボックス 11"/>
          <p:cNvSpPr txBox="1"/>
          <p:nvPr/>
        </p:nvSpPr>
        <p:spPr>
          <a:xfrm>
            <a:off x="1511660" y="1842088"/>
            <a:ext cx="1116304" cy="261610"/>
          </a:xfrm>
          <a:prstGeom prst="rect">
            <a:avLst/>
          </a:prstGeom>
          <a:noFill/>
        </p:spPr>
        <p:txBody>
          <a:bodyPr wrap="square" rtlCol="0">
            <a:spAutoFit/>
          </a:bodyPr>
          <a:lstStyle/>
          <a:p>
            <a:r>
              <a:rPr lang="en-US" altLang="ja-JP" sz="1050">
                <a:solidFill>
                  <a:schemeClr val="tx2">
                    <a:lumMod val="50000"/>
                  </a:schemeClr>
                </a:solidFill>
              </a:rPr>
              <a:t>1999</a:t>
            </a:r>
            <a:r>
              <a:rPr lang="ja-JP" altLang="en-US" sz="1050">
                <a:solidFill>
                  <a:schemeClr val="tx2">
                    <a:lumMod val="50000"/>
                  </a:schemeClr>
                </a:solidFill>
              </a:rPr>
              <a:t>年販売</a:t>
            </a:r>
            <a:endParaRPr kumimoji="1" lang="ja-JP" altLang="en-US" sz="1050">
              <a:solidFill>
                <a:schemeClr val="tx2">
                  <a:lumMod val="50000"/>
                </a:schemeClr>
              </a:solidFill>
            </a:endParaRPr>
          </a:p>
        </p:txBody>
      </p:sp>
      <p:cxnSp>
        <p:nvCxnSpPr>
          <p:cNvPr id="13" name="直線矢印コネクタ 12"/>
          <p:cNvCxnSpPr/>
          <p:nvPr/>
        </p:nvCxnSpPr>
        <p:spPr>
          <a:xfrm>
            <a:off x="200137" y="2505186"/>
            <a:ext cx="8728347" cy="8090"/>
          </a:xfrm>
          <a:prstGeom prst="straightConnector1">
            <a:avLst/>
          </a:prstGeom>
          <a:ln w="41275">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右矢印 13"/>
          <p:cNvSpPr/>
          <p:nvPr/>
        </p:nvSpPr>
        <p:spPr>
          <a:xfrm>
            <a:off x="2498288" y="1658387"/>
            <a:ext cx="5185308" cy="175103"/>
          </a:xfrm>
          <a:prstGeom prst="rightArrow">
            <a:avLst/>
          </a:prstGeom>
          <a:solidFill>
            <a:srgbClr val="006666"/>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sz="1400"/>
          </a:p>
        </p:txBody>
      </p:sp>
      <p:sp>
        <p:nvSpPr>
          <p:cNvPr id="15" name="右矢印 14"/>
          <p:cNvSpPr/>
          <p:nvPr/>
        </p:nvSpPr>
        <p:spPr>
          <a:xfrm>
            <a:off x="5191286" y="1178998"/>
            <a:ext cx="3449166" cy="183896"/>
          </a:xfrm>
          <a:prstGeom prst="rightArrow">
            <a:avLst/>
          </a:prstGeom>
          <a:solidFill>
            <a:srgbClr val="008CCF"/>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sz="1400"/>
          </a:p>
        </p:txBody>
      </p:sp>
      <p:sp>
        <p:nvSpPr>
          <p:cNvPr id="16" name="正方形/長方形 15"/>
          <p:cNvSpPr/>
          <p:nvPr/>
        </p:nvSpPr>
        <p:spPr>
          <a:xfrm>
            <a:off x="142409" y="753021"/>
            <a:ext cx="3775012" cy="280521"/>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en-US" altLang="ja-JP" sz="1400" b="1" err="1"/>
              <a:t>SuperStream</a:t>
            </a:r>
            <a:r>
              <a:rPr lang="ja-JP" altLang="en-US" sz="1400" b="1"/>
              <a:t> </a:t>
            </a:r>
            <a:r>
              <a:rPr lang="en-US" altLang="ja-JP" sz="1400" b="1"/>
              <a:t>Series</a:t>
            </a:r>
            <a:r>
              <a:rPr lang="ja-JP" altLang="en-US" sz="1400" b="1"/>
              <a:t> </a:t>
            </a:r>
            <a:r>
              <a:rPr lang="en-US" altLang="ja-JP" sz="1400" b="1"/>
              <a:t>Roadmap</a:t>
            </a:r>
            <a:endParaRPr kumimoji="1" lang="ja-JP" altLang="en-US" sz="1400" b="1"/>
          </a:p>
        </p:txBody>
      </p:sp>
      <p:sp>
        <p:nvSpPr>
          <p:cNvPr id="17" name="テキスト ボックス 16"/>
          <p:cNvSpPr txBox="1"/>
          <p:nvPr/>
        </p:nvSpPr>
        <p:spPr>
          <a:xfrm>
            <a:off x="164309" y="2233120"/>
            <a:ext cx="1048310" cy="261610"/>
          </a:xfrm>
          <a:prstGeom prst="rect">
            <a:avLst/>
          </a:prstGeom>
          <a:noFill/>
        </p:spPr>
        <p:txBody>
          <a:bodyPr wrap="square" rtlCol="0">
            <a:spAutoFit/>
          </a:bodyPr>
          <a:lstStyle/>
          <a:p>
            <a:r>
              <a:rPr lang="en-US" altLang="ja-JP" sz="1050">
                <a:solidFill>
                  <a:srgbClr val="00699B"/>
                </a:solidFill>
              </a:rPr>
              <a:t>1995</a:t>
            </a:r>
            <a:r>
              <a:rPr lang="ja-JP" altLang="en-US" sz="1050">
                <a:solidFill>
                  <a:srgbClr val="00699B"/>
                </a:solidFill>
              </a:rPr>
              <a:t>年販売</a:t>
            </a:r>
            <a:endParaRPr kumimoji="1" lang="ja-JP" altLang="en-US" sz="1050">
              <a:solidFill>
                <a:srgbClr val="00699B"/>
              </a:solidFill>
            </a:endParaRPr>
          </a:p>
        </p:txBody>
      </p:sp>
      <p:sp>
        <p:nvSpPr>
          <p:cNvPr id="18" name="テキスト ボックス 17"/>
          <p:cNvSpPr txBox="1"/>
          <p:nvPr/>
        </p:nvSpPr>
        <p:spPr>
          <a:xfrm>
            <a:off x="4085177" y="1446309"/>
            <a:ext cx="1116304" cy="261610"/>
          </a:xfrm>
          <a:prstGeom prst="rect">
            <a:avLst/>
          </a:prstGeom>
          <a:noFill/>
        </p:spPr>
        <p:txBody>
          <a:bodyPr wrap="square" rtlCol="0">
            <a:spAutoFit/>
          </a:bodyPr>
          <a:lstStyle/>
          <a:p>
            <a:r>
              <a:rPr lang="en-US" altLang="ja-JP" sz="1050">
                <a:solidFill>
                  <a:schemeClr val="tx2">
                    <a:lumMod val="50000"/>
                  </a:schemeClr>
                </a:solidFill>
              </a:rPr>
              <a:t>2009</a:t>
            </a:r>
            <a:r>
              <a:rPr lang="ja-JP" altLang="en-US" sz="1050">
                <a:solidFill>
                  <a:schemeClr val="tx2">
                    <a:lumMod val="50000"/>
                  </a:schemeClr>
                </a:solidFill>
              </a:rPr>
              <a:t>年販売</a:t>
            </a:r>
            <a:endParaRPr kumimoji="1" lang="ja-JP" altLang="en-US" sz="1050">
              <a:solidFill>
                <a:schemeClr val="tx2">
                  <a:lumMod val="50000"/>
                </a:schemeClr>
              </a:solidFill>
            </a:endParaRPr>
          </a:p>
        </p:txBody>
      </p:sp>
      <p:sp>
        <p:nvSpPr>
          <p:cNvPr id="19" name="テキスト ボックス 18"/>
          <p:cNvSpPr txBox="1"/>
          <p:nvPr/>
        </p:nvSpPr>
        <p:spPr>
          <a:xfrm>
            <a:off x="2483768" y="2557725"/>
            <a:ext cx="664504" cy="261610"/>
          </a:xfrm>
          <a:prstGeom prst="rect">
            <a:avLst/>
          </a:prstGeom>
          <a:noFill/>
        </p:spPr>
        <p:txBody>
          <a:bodyPr wrap="square" rtlCol="0">
            <a:spAutoFit/>
          </a:bodyPr>
          <a:lstStyle/>
          <a:p>
            <a:r>
              <a:rPr lang="en-US" altLang="ja-JP" sz="1100">
                <a:solidFill>
                  <a:schemeClr val="tx2">
                    <a:lumMod val="50000"/>
                  </a:schemeClr>
                </a:solidFill>
              </a:rPr>
              <a:t>2000</a:t>
            </a:r>
            <a:endParaRPr kumimoji="1" lang="ja-JP" altLang="en-US" sz="1100">
              <a:solidFill>
                <a:schemeClr val="tx2">
                  <a:lumMod val="50000"/>
                </a:schemeClr>
              </a:solidFill>
            </a:endParaRPr>
          </a:p>
        </p:txBody>
      </p:sp>
      <p:sp>
        <p:nvSpPr>
          <p:cNvPr id="20" name="テキスト ボックス 19"/>
          <p:cNvSpPr txBox="1"/>
          <p:nvPr/>
        </p:nvSpPr>
        <p:spPr>
          <a:xfrm>
            <a:off x="5328084" y="2557725"/>
            <a:ext cx="664504" cy="261610"/>
          </a:xfrm>
          <a:prstGeom prst="rect">
            <a:avLst/>
          </a:prstGeom>
          <a:noFill/>
        </p:spPr>
        <p:txBody>
          <a:bodyPr wrap="square" rtlCol="0">
            <a:spAutoFit/>
          </a:bodyPr>
          <a:lstStyle/>
          <a:p>
            <a:r>
              <a:rPr lang="en-US" altLang="ja-JP" sz="1100">
                <a:solidFill>
                  <a:schemeClr val="tx2">
                    <a:lumMod val="50000"/>
                  </a:schemeClr>
                </a:solidFill>
              </a:rPr>
              <a:t>2010</a:t>
            </a:r>
            <a:endParaRPr kumimoji="1" lang="ja-JP" altLang="en-US" sz="1100">
              <a:solidFill>
                <a:schemeClr val="tx2">
                  <a:lumMod val="50000"/>
                </a:schemeClr>
              </a:solidFill>
            </a:endParaRPr>
          </a:p>
        </p:txBody>
      </p:sp>
      <p:grpSp>
        <p:nvGrpSpPr>
          <p:cNvPr id="70" name="グループ化 69"/>
          <p:cNvGrpSpPr/>
          <p:nvPr/>
        </p:nvGrpSpPr>
        <p:grpSpPr>
          <a:xfrm>
            <a:off x="6150373" y="555510"/>
            <a:ext cx="2647204" cy="216024"/>
            <a:chOff x="6150373" y="555510"/>
            <a:chExt cx="2647204" cy="216024"/>
          </a:xfrm>
        </p:grpSpPr>
        <p:sp>
          <p:nvSpPr>
            <p:cNvPr id="71" name="角丸四角形 70"/>
            <p:cNvSpPr/>
            <p:nvPr/>
          </p:nvSpPr>
          <p:spPr>
            <a:xfrm>
              <a:off x="6150373" y="555510"/>
              <a:ext cx="2647204" cy="216024"/>
            </a:xfrm>
            <a:prstGeom prst="roundRect">
              <a:avLst/>
            </a:prstGeom>
            <a:solidFill>
              <a:schemeClr val="tx2"/>
            </a:solidFill>
            <a:ln>
              <a:noFill/>
            </a:ln>
            <a:effectLst/>
          </p:spPr>
          <p:style>
            <a:lnRef idx="3">
              <a:schemeClr val="lt1"/>
            </a:lnRef>
            <a:fillRef idx="1">
              <a:schemeClr val="accent6"/>
            </a:fillRef>
            <a:effectRef idx="1">
              <a:schemeClr val="accent6"/>
            </a:effectRef>
            <a:fontRef idx="minor">
              <a:schemeClr val="lt1"/>
            </a:fontRef>
          </p:style>
          <p:txBody>
            <a:bodyPr rtlCol="0" anchor="ctr"/>
            <a:lstStyle/>
            <a:p>
              <a:pPr algn="ctr">
                <a:defRPr/>
              </a:pPr>
              <a:r>
                <a:rPr kumimoji="0" lang="ja-JP" altLang="en-US" sz="1400" b="1" kern="0">
                  <a:solidFill>
                    <a:srgbClr val="FFFFFF"/>
                  </a:solidFill>
                  <a:cs typeface="メイリオ" pitchFamily="50" charset="-128"/>
                </a:rPr>
                <a:t>　　</a:t>
              </a:r>
              <a:r>
                <a:rPr kumimoji="0" lang="en-US" altLang="ja-JP" sz="1400" b="1" kern="0">
                  <a:solidFill>
                    <a:srgbClr val="FFFFFF"/>
                  </a:solidFill>
                  <a:cs typeface="メイリオ" pitchFamily="50" charset="-128"/>
                </a:rPr>
                <a:t>Back</a:t>
              </a:r>
              <a:r>
                <a:rPr kumimoji="0" lang="ja-JP" altLang="en-US" sz="1400" b="1" kern="0">
                  <a:solidFill>
                    <a:srgbClr val="FFFFFF"/>
                  </a:solidFill>
                  <a:cs typeface="メイリオ" pitchFamily="50" charset="-128"/>
                </a:rPr>
                <a:t> </a:t>
              </a:r>
              <a:r>
                <a:rPr kumimoji="0" lang="en-US" altLang="ja-JP" sz="1400" b="1" kern="0">
                  <a:solidFill>
                    <a:srgbClr val="FFFFFF"/>
                  </a:solidFill>
                  <a:cs typeface="メイリオ" pitchFamily="50" charset="-128"/>
                </a:rPr>
                <a:t>Office</a:t>
              </a:r>
              <a:r>
                <a:rPr kumimoji="0" lang="ja-JP" altLang="en-US" sz="1400" b="1" kern="0">
                  <a:solidFill>
                    <a:srgbClr val="FFFFFF"/>
                  </a:solidFill>
                  <a:cs typeface="メイリオ" pitchFamily="50" charset="-128"/>
                </a:rPr>
                <a:t> </a:t>
              </a:r>
              <a:r>
                <a:rPr kumimoji="0" lang="en-US" altLang="ja-JP" sz="1400" b="1" kern="0">
                  <a:solidFill>
                    <a:srgbClr val="FFFFFF"/>
                  </a:solidFill>
                  <a:cs typeface="メイリオ" pitchFamily="50" charset="-128"/>
                </a:rPr>
                <a:t>Service</a:t>
              </a:r>
              <a:endParaRPr kumimoji="0" lang="en-US" altLang="ja-JP" sz="1200" b="1" kern="0">
                <a:solidFill>
                  <a:srgbClr val="FFFFFF"/>
                </a:solidFill>
                <a:cs typeface="メイリオ" pitchFamily="50" charset="-128"/>
              </a:endParaRPr>
            </a:p>
          </p:txBody>
        </p:sp>
        <p:grpSp>
          <p:nvGrpSpPr>
            <p:cNvPr id="72" name="グループ化 71"/>
            <p:cNvGrpSpPr/>
            <p:nvPr/>
          </p:nvGrpSpPr>
          <p:grpSpPr>
            <a:xfrm>
              <a:off x="6299836" y="564228"/>
              <a:ext cx="360396" cy="171318"/>
              <a:chOff x="4225841" y="2227809"/>
              <a:chExt cx="889467" cy="422818"/>
            </a:xfrm>
          </p:grpSpPr>
          <p:grpSp>
            <p:nvGrpSpPr>
              <p:cNvPr id="73" name="グループ化 315"/>
              <p:cNvGrpSpPr/>
              <p:nvPr/>
            </p:nvGrpSpPr>
            <p:grpSpPr>
              <a:xfrm>
                <a:off x="4476918" y="2227809"/>
                <a:ext cx="395796" cy="406775"/>
                <a:chOff x="4887516" y="3387725"/>
                <a:chExt cx="381000" cy="381000"/>
              </a:xfrm>
              <a:solidFill>
                <a:schemeClr val="bg1"/>
              </a:solidFill>
            </p:grpSpPr>
            <p:sp>
              <p:nvSpPr>
                <p:cNvPr id="79" name="Freeform 239"/>
                <p:cNvSpPr>
                  <a:spLocks/>
                </p:cNvSpPr>
                <p:nvPr/>
              </p:nvSpPr>
              <p:spPr bwMode="auto">
                <a:xfrm>
                  <a:off x="4916091" y="3413125"/>
                  <a:ext cx="73025" cy="69850"/>
                </a:xfrm>
                <a:custGeom>
                  <a:avLst/>
                  <a:gdLst/>
                  <a:ahLst/>
                  <a:cxnLst>
                    <a:cxn ang="0">
                      <a:pos x="46" y="22"/>
                    </a:cxn>
                    <a:cxn ang="0">
                      <a:pos x="46" y="22"/>
                    </a:cxn>
                    <a:cxn ang="0">
                      <a:pos x="44" y="32"/>
                    </a:cxn>
                    <a:cxn ang="0">
                      <a:pos x="38" y="38"/>
                    </a:cxn>
                    <a:cxn ang="0">
                      <a:pos x="32" y="44"/>
                    </a:cxn>
                    <a:cxn ang="0">
                      <a:pos x="24" y="44"/>
                    </a:cxn>
                    <a:cxn ang="0">
                      <a:pos x="24" y="44"/>
                    </a:cxn>
                    <a:cxn ang="0">
                      <a:pos x="14" y="44"/>
                    </a:cxn>
                    <a:cxn ang="0">
                      <a:pos x="8" y="38"/>
                    </a:cxn>
                    <a:cxn ang="0">
                      <a:pos x="2" y="32"/>
                    </a:cxn>
                    <a:cxn ang="0">
                      <a:pos x="0" y="22"/>
                    </a:cxn>
                    <a:cxn ang="0">
                      <a:pos x="0" y="22"/>
                    </a:cxn>
                    <a:cxn ang="0">
                      <a:pos x="2" y="14"/>
                    </a:cxn>
                    <a:cxn ang="0">
                      <a:pos x="8" y="6"/>
                    </a:cxn>
                    <a:cxn ang="0">
                      <a:pos x="14" y="2"/>
                    </a:cxn>
                    <a:cxn ang="0">
                      <a:pos x="24" y="0"/>
                    </a:cxn>
                    <a:cxn ang="0">
                      <a:pos x="24"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4" y="44"/>
                      </a:lnTo>
                      <a:lnTo>
                        <a:pt x="24" y="44"/>
                      </a:lnTo>
                      <a:lnTo>
                        <a:pt x="14" y="44"/>
                      </a:lnTo>
                      <a:lnTo>
                        <a:pt x="8" y="38"/>
                      </a:lnTo>
                      <a:lnTo>
                        <a:pt x="2" y="32"/>
                      </a:lnTo>
                      <a:lnTo>
                        <a:pt x="0" y="22"/>
                      </a:lnTo>
                      <a:lnTo>
                        <a:pt x="0" y="22"/>
                      </a:lnTo>
                      <a:lnTo>
                        <a:pt x="2" y="14"/>
                      </a:lnTo>
                      <a:lnTo>
                        <a:pt x="8" y="6"/>
                      </a:lnTo>
                      <a:lnTo>
                        <a:pt x="14" y="2"/>
                      </a:lnTo>
                      <a:lnTo>
                        <a:pt x="24" y="0"/>
                      </a:lnTo>
                      <a:lnTo>
                        <a:pt x="24" y="0"/>
                      </a:lnTo>
                      <a:lnTo>
                        <a:pt x="32" y="2"/>
                      </a:lnTo>
                      <a:lnTo>
                        <a:pt x="38" y="6"/>
                      </a:lnTo>
                      <a:lnTo>
                        <a:pt x="44" y="14"/>
                      </a:lnTo>
                      <a:lnTo>
                        <a:pt x="46" y="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80" name="Freeform 240"/>
                <p:cNvSpPr>
                  <a:spLocks/>
                </p:cNvSpPr>
                <p:nvPr/>
              </p:nvSpPr>
              <p:spPr bwMode="auto">
                <a:xfrm>
                  <a:off x="4916091" y="3413125"/>
                  <a:ext cx="73025" cy="69850"/>
                </a:xfrm>
                <a:custGeom>
                  <a:avLst/>
                  <a:gdLst/>
                  <a:ahLst/>
                  <a:cxnLst>
                    <a:cxn ang="0">
                      <a:pos x="46" y="22"/>
                    </a:cxn>
                    <a:cxn ang="0">
                      <a:pos x="46" y="22"/>
                    </a:cxn>
                    <a:cxn ang="0">
                      <a:pos x="44" y="32"/>
                    </a:cxn>
                    <a:cxn ang="0">
                      <a:pos x="38" y="38"/>
                    </a:cxn>
                    <a:cxn ang="0">
                      <a:pos x="32" y="44"/>
                    </a:cxn>
                    <a:cxn ang="0">
                      <a:pos x="24" y="44"/>
                    </a:cxn>
                    <a:cxn ang="0">
                      <a:pos x="24" y="44"/>
                    </a:cxn>
                    <a:cxn ang="0">
                      <a:pos x="14" y="44"/>
                    </a:cxn>
                    <a:cxn ang="0">
                      <a:pos x="8" y="38"/>
                    </a:cxn>
                    <a:cxn ang="0">
                      <a:pos x="2" y="32"/>
                    </a:cxn>
                    <a:cxn ang="0">
                      <a:pos x="0" y="22"/>
                    </a:cxn>
                    <a:cxn ang="0">
                      <a:pos x="0" y="22"/>
                    </a:cxn>
                    <a:cxn ang="0">
                      <a:pos x="2" y="14"/>
                    </a:cxn>
                    <a:cxn ang="0">
                      <a:pos x="8" y="6"/>
                    </a:cxn>
                    <a:cxn ang="0">
                      <a:pos x="14" y="2"/>
                    </a:cxn>
                    <a:cxn ang="0">
                      <a:pos x="24" y="0"/>
                    </a:cxn>
                    <a:cxn ang="0">
                      <a:pos x="24"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4" y="44"/>
                      </a:lnTo>
                      <a:lnTo>
                        <a:pt x="24" y="44"/>
                      </a:lnTo>
                      <a:lnTo>
                        <a:pt x="14" y="44"/>
                      </a:lnTo>
                      <a:lnTo>
                        <a:pt x="8" y="38"/>
                      </a:lnTo>
                      <a:lnTo>
                        <a:pt x="2" y="32"/>
                      </a:lnTo>
                      <a:lnTo>
                        <a:pt x="0" y="22"/>
                      </a:lnTo>
                      <a:lnTo>
                        <a:pt x="0" y="22"/>
                      </a:lnTo>
                      <a:lnTo>
                        <a:pt x="2" y="14"/>
                      </a:lnTo>
                      <a:lnTo>
                        <a:pt x="8" y="6"/>
                      </a:lnTo>
                      <a:lnTo>
                        <a:pt x="14" y="2"/>
                      </a:lnTo>
                      <a:lnTo>
                        <a:pt x="24" y="0"/>
                      </a:lnTo>
                      <a:lnTo>
                        <a:pt x="24" y="0"/>
                      </a:lnTo>
                      <a:lnTo>
                        <a:pt x="32" y="2"/>
                      </a:lnTo>
                      <a:lnTo>
                        <a:pt x="38" y="6"/>
                      </a:lnTo>
                      <a:lnTo>
                        <a:pt x="44" y="14"/>
                      </a:lnTo>
                      <a:lnTo>
                        <a:pt x="46" y="22"/>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81" name="Freeform 241"/>
                <p:cNvSpPr>
                  <a:spLocks/>
                </p:cNvSpPr>
                <p:nvPr/>
              </p:nvSpPr>
              <p:spPr bwMode="auto">
                <a:xfrm>
                  <a:off x="4887516" y="3495675"/>
                  <a:ext cx="101600" cy="273050"/>
                </a:xfrm>
                <a:custGeom>
                  <a:avLst/>
                  <a:gdLst/>
                  <a:ahLst/>
                  <a:cxnLst>
                    <a:cxn ang="0">
                      <a:pos x="60" y="84"/>
                    </a:cxn>
                    <a:cxn ang="0">
                      <a:pos x="60" y="12"/>
                    </a:cxn>
                    <a:cxn ang="0">
                      <a:pos x="60" y="12"/>
                    </a:cxn>
                    <a:cxn ang="0">
                      <a:pos x="62" y="0"/>
                    </a:cxn>
                    <a:cxn ang="0">
                      <a:pos x="62" y="0"/>
                    </a:cxn>
                    <a:cxn ang="0">
                      <a:pos x="60" y="0"/>
                    </a:cxn>
                    <a:cxn ang="0">
                      <a:pos x="22" y="0"/>
                    </a:cxn>
                    <a:cxn ang="0">
                      <a:pos x="22" y="0"/>
                    </a:cxn>
                    <a:cxn ang="0">
                      <a:pos x="14" y="2"/>
                    </a:cxn>
                    <a:cxn ang="0">
                      <a:pos x="6" y="6"/>
                    </a:cxn>
                    <a:cxn ang="0">
                      <a:pos x="2" y="14"/>
                    </a:cxn>
                    <a:cxn ang="0">
                      <a:pos x="0" y="22"/>
                    </a:cxn>
                    <a:cxn ang="0">
                      <a:pos x="0" y="38"/>
                    </a:cxn>
                    <a:cxn ang="0">
                      <a:pos x="0" y="74"/>
                    </a:cxn>
                    <a:cxn ang="0">
                      <a:pos x="18" y="74"/>
                    </a:cxn>
                    <a:cxn ang="0">
                      <a:pos x="18" y="172"/>
                    </a:cxn>
                    <a:cxn ang="0">
                      <a:pos x="64" y="172"/>
                    </a:cxn>
                    <a:cxn ang="0">
                      <a:pos x="64" y="84"/>
                    </a:cxn>
                    <a:cxn ang="0">
                      <a:pos x="60" y="84"/>
                    </a:cxn>
                  </a:cxnLst>
                  <a:rect l="0" t="0" r="r" b="b"/>
                  <a:pathLst>
                    <a:path w="64" h="172">
                      <a:moveTo>
                        <a:pt x="60" y="84"/>
                      </a:moveTo>
                      <a:lnTo>
                        <a:pt x="60" y="12"/>
                      </a:lnTo>
                      <a:lnTo>
                        <a:pt x="60" y="12"/>
                      </a:lnTo>
                      <a:lnTo>
                        <a:pt x="62" y="0"/>
                      </a:lnTo>
                      <a:lnTo>
                        <a:pt x="62" y="0"/>
                      </a:lnTo>
                      <a:lnTo>
                        <a:pt x="60" y="0"/>
                      </a:lnTo>
                      <a:lnTo>
                        <a:pt x="22" y="0"/>
                      </a:lnTo>
                      <a:lnTo>
                        <a:pt x="22" y="0"/>
                      </a:lnTo>
                      <a:lnTo>
                        <a:pt x="14" y="2"/>
                      </a:lnTo>
                      <a:lnTo>
                        <a:pt x="6" y="6"/>
                      </a:lnTo>
                      <a:lnTo>
                        <a:pt x="2" y="14"/>
                      </a:lnTo>
                      <a:lnTo>
                        <a:pt x="0" y="22"/>
                      </a:lnTo>
                      <a:lnTo>
                        <a:pt x="0" y="38"/>
                      </a:lnTo>
                      <a:lnTo>
                        <a:pt x="0" y="74"/>
                      </a:lnTo>
                      <a:lnTo>
                        <a:pt x="18" y="74"/>
                      </a:lnTo>
                      <a:lnTo>
                        <a:pt x="18" y="172"/>
                      </a:lnTo>
                      <a:lnTo>
                        <a:pt x="64" y="172"/>
                      </a:lnTo>
                      <a:lnTo>
                        <a:pt x="64" y="84"/>
                      </a:lnTo>
                      <a:lnTo>
                        <a:pt x="60" y="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82" name="Freeform 242"/>
                <p:cNvSpPr>
                  <a:spLocks/>
                </p:cNvSpPr>
                <p:nvPr/>
              </p:nvSpPr>
              <p:spPr bwMode="auto">
                <a:xfrm>
                  <a:off x="5166916" y="3413125"/>
                  <a:ext cx="73025" cy="69850"/>
                </a:xfrm>
                <a:custGeom>
                  <a:avLst/>
                  <a:gdLst/>
                  <a:ahLst/>
                  <a:cxnLst>
                    <a:cxn ang="0">
                      <a:pos x="46" y="22"/>
                    </a:cxn>
                    <a:cxn ang="0">
                      <a:pos x="46" y="22"/>
                    </a:cxn>
                    <a:cxn ang="0">
                      <a:pos x="44" y="32"/>
                    </a:cxn>
                    <a:cxn ang="0">
                      <a:pos x="38" y="38"/>
                    </a:cxn>
                    <a:cxn ang="0">
                      <a:pos x="32" y="44"/>
                    </a:cxn>
                    <a:cxn ang="0">
                      <a:pos x="22" y="44"/>
                    </a:cxn>
                    <a:cxn ang="0">
                      <a:pos x="22" y="44"/>
                    </a:cxn>
                    <a:cxn ang="0">
                      <a:pos x="14" y="44"/>
                    </a:cxn>
                    <a:cxn ang="0">
                      <a:pos x="8" y="38"/>
                    </a:cxn>
                    <a:cxn ang="0">
                      <a:pos x="2" y="32"/>
                    </a:cxn>
                    <a:cxn ang="0">
                      <a:pos x="0" y="22"/>
                    </a:cxn>
                    <a:cxn ang="0">
                      <a:pos x="0" y="22"/>
                    </a:cxn>
                    <a:cxn ang="0">
                      <a:pos x="2" y="14"/>
                    </a:cxn>
                    <a:cxn ang="0">
                      <a:pos x="8" y="6"/>
                    </a:cxn>
                    <a:cxn ang="0">
                      <a:pos x="14" y="2"/>
                    </a:cxn>
                    <a:cxn ang="0">
                      <a:pos x="22" y="0"/>
                    </a:cxn>
                    <a:cxn ang="0">
                      <a:pos x="22"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2" y="44"/>
                      </a:lnTo>
                      <a:lnTo>
                        <a:pt x="22" y="44"/>
                      </a:lnTo>
                      <a:lnTo>
                        <a:pt x="14" y="44"/>
                      </a:lnTo>
                      <a:lnTo>
                        <a:pt x="8" y="38"/>
                      </a:lnTo>
                      <a:lnTo>
                        <a:pt x="2" y="32"/>
                      </a:lnTo>
                      <a:lnTo>
                        <a:pt x="0" y="22"/>
                      </a:lnTo>
                      <a:lnTo>
                        <a:pt x="0" y="22"/>
                      </a:lnTo>
                      <a:lnTo>
                        <a:pt x="2" y="14"/>
                      </a:lnTo>
                      <a:lnTo>
                        <a:pt x="8" y="6"/>
                      </a:lnTo>
                      <a:lnTo>
                        <a:pt x="14" y="2"/>
                      </a:lnTo>
                      <a:lnTo>
                        <a:pt x="22" y="0"/>
                      </a:lnTo>
                      <a:lnTo>
                        <a:pt x="22" y="0"/>
                      </a:lnTo>
                      <a:lnTo>
                        <a:pt x="32" y="2"/>
                      </a:lnTo>
                      <a:lnTo>
                        <a:pt x="38" y="6"/>
                      </a:lnTo>
                      <a:lnTo>
                        <a:pt x="44" y="14"/>
                      </a:lnTo>
                      <a:lnTo>
                        <a:pt x="46" y="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83" name="Freeform 243"/>
                <p:cNvSpPr>
                  <a:spLocks/>
                </p:cNvSpPr>
                <p:nvPr/>
              </p:nvSpPr>
              <p:spPr bwMode="auto">
                <a:xfrm>
                  <a:off x="5166916" y="3413125"/>
                  <a:ext cx="73025" cy="69850"/>
                </a:xfrm>
                <a:custGeom>
                  <a:avLst/>
                  <a:gdLst/>
                  <a:ahLst/>
                  <a:cxnLst>
                    <a:cxn ang="0">
                      <a:pos x="46" y="22"/>
                    </a:cxn>
                    <a:cxn ang="0">
                      <a:pos x="46" y="22"/>
                    </a:cxn>
                    <a:cxn ang="0">
                      <a:pos x="44" y="32"/>
                    </a:cxn>
                    <a:cxn ang="0">
                      <a:pos x="38" y="38"/>
                    </a:cxn>
                    <a:cxn ang="0">
                      <a:pos x="32" y="44"/>
                    </a:cxn>
                    <a:cxn ang="0">
                      <a:pos x="22" y="44"/>
                    </a:cxn>
                    <a:cxn ang="0">
                      <a:pos x="22" y="44"/>
                    </a:cxn>
                    <a:cxn ang="0">
                      <a:pos x="14" y="44"/>
                    </a:cxn>
                    <a:cxn ang="0">
                      <a:pos x="8" y="38"/>
                    </a:cxn>
                    <a:cxn ang="0">
                      <a:pos x="2" y="32"/>
                    </a:cxn>
                    <a:cxn ang="0">
                      <a:pos x="0" y="22"/>
                    </a:cxn>
                    <a:cxn ang="0">
                      <a:pos x="0" y="22"/>
                    </a:cxn>
                    <a:cxn ang="0">
                      <a:pos x="2" y="14"/>
                    </a:cxn>
                    <a:cxn ang="0">
                      <a:pos x="8" y="6"/>
                    </a:cxn>
                    <a:cxn ang="0">
                      <a:pos x="14" y="2"/>
                    </a:cxn>
                    <a:cxn ang="0">
                      <a:pos x="22" y="0"/>
                    </a:cxn>
                    <a:cxn ang="0">
                      <a:pos x="22"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2" y="44"/>
                      </a:lnTo>
                      <a:lnTo>
                        <a:pt x="22" y="44"/>
                      </a:lnTo>
                      <a:lnTo>
                        <a:pt x="14" y="44"/>
                      </a:lnTo>
                      <a:lnTo>
                        <a:pt x="8" y="38"/>
                      </a:lnTo>
                      <a:lnTo>
                        <a:pt x="2" y="32"/>
                      </a:lnTo>
                      <a:lnTo>
                        <a:pt x="0" y="22"/>
                      </a:lnTo>
                      <a:lnTo>
                        <a:pt x="0" y="22"/>
                      </a:lnTo>
                      <a:lnTo>
                        <a:pt x="2" y="14"/>
                      </a:lnTo>
                      <a:lnTo>
                        <a:pt x="8" y="6"/>
                      </a:lnTo>
                      <a:lnTo>
                        <a:pt x="14" y="2"/>
                      </a:lnTo>
                      <a:lnTo>
                        <a:pt x="22" y="0"/>
                      </a:lnTo>
                      <a:lnTo>
                        <a:pt x="22" y="0"/>
                      </a:lnTo>
                      <a:lnTo>
                        <a:pt x="32" y="2"/>
                      </a:lnTo>
                      <a:lnTo>
                        <a:pt x="38" y="6"/>
                      </a:lnTo>
                      <a:lnTo>
                        <a:pt x="44" y="14"/>
                      </a:lnTo>
                      <a:lnTo>
                        <a:pt x="46" y="22"/>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84" name="Freeform 244"/>
                <p:cNvSpPr>
                  <a:spLocks/>
                </p:cNvSpPr>
                <p:nvPr/>
              </p:nvSpPr>
              <p:spPr bwMode="auto">
                <a:xfrm>
                  <a:off x="5166916" y="3495675"/>
                  <a:ext cx="101600" cy="273050"/>
                </a:xfrm>
                <a:custGeom>
                  <a:avLst/>
                  <a:gdLst/>
                  <a:ahLst/>
                  <a:cxnLst>
                    <a:cxn ang="0">
                      <a:pos x="42" y="0"/>
                    </a:cxn>
                    <a:cxn ang="0">
                      <a:pos x="4" y="0"/>
                    </a:cxn>
                    <a:cxn ang="0">
                      <a:pos x="4" y="0"/>
                    </a:cxn>
                    <a:cxn ang="0">
                      <a:pos x="2" y="0"/>
                    </a:cxn>
                    <a:cxn ang="0">
                      <a:pos x="2" y="0"/>
                    </a:cxn>
                    <a:cxn ang="0">
                      <a:pos x="4" y="12"/>
                    </a:cxn>
                    <a:cxn ang="0">
                      <a:pos x="4" y="84"/>
                    </a:cxn>
                    <a:cxn ang="0">
                      <a:pos x="0" y="84"/>
                    </a:cxn>
                    <a:cxn ang="0">
                      <a:pos x="0" y="172"/>
                    </a:cxn>
                    <a:cxn ang="0">
                      <a:pos x="46" y="172"/>
                    </a:cxn>
                    <a:cxn ang="0">
                      <a:pos x="46" y="74"/>
                    </a:cxn>
                    <a:cxn ang="0">
                      <a:pos x="64" y="74"/>
                    </a:cxn>
                    <a:cxn ang="0">
                      <a:pos x="64" y="38"/>
                    </a:cxn>
                    <a:cxn ang="0">
                      <a:pos x="64" y="22"/>
                    </a:cxn>
                    <a:cxn ang="0">
                      <a:pos x="64" y="22"/>
                    </a:cxn>
                    <a:cxn ang="0">
                      <a:pos x="62" y="14"/>
                    </a:cxn>
                    <a:cxn ang="0">
                      <a:pos x="58" y="6"/>
                    </a:cxn>
                    <a:cxn ang="0">
                      <a:pos x="50" y="2"/>
                    </a:cxn>
                    <a:cxn ang="0">
                      <a:pos x="42" y="0"/>
                    </a:cxn>
                  </a:cxnLst>
                  <a:rect l="0" t="0" r="r" b="b"/>
                  <a:pathLst>
                    <a:path w="64" h="172">
                      <a:moveTo>
                        <a:pt x="42" y="0"/>
                      </a:moveTo>
                      <a:lnTo>
                        <a:pt x="4" y="0"/>
                      </a:lnTo>
                      <a:lnTo>
                        <a:pt x="4" y="0"/>
                      </a:lnTo>
                      <a:lnTo>
                        <a:pt x="2" y="0"/>
                      </a:lnTo>
                      <a:lnTo>
                        <a:pt x="2" y="0"/>
                      </a:lnTo>
                      <a:lnTo>
                        <a:pt x="4" y="12"/>
                      </a:lnTo>
                      <a:lnTo>
                        <a:pt x="4" y="84"/>
                      </a:lnTo>
                      <a:lnTo>
                        <a:pt x="0" y="84"/>
                      </a:lnTo>
                      <a:lnTo>
                        <a:pt x="0" y="172"/>
                      </a:lnTo>
                      <a:lnTo>
                        <a:pt x="46" y="172"/>
                      </a:lnTo>
                      <a:lnTo>
                        <a:pt x="46" y="74"/>
                      </a:lnTo>
                      <a:lnTo>
                        <a:pt x="64" y="74"/>
                      </a:lnTo>
                      <a:lnTo>
                        <a:pt x="64" y="38"/>
                      </a:lnTo>
                      <a:lnTo>
                        <a:pt x="64" y="22"/>
                      </a:lnTo>
                      <a:lnTo>
                        <a:pt x="64" y="22"/>
                      </a:lnTo>
                      <a:lnTo>
                        <a:pt x="62" y="14"/>
                      </a:lnTo>
                      <a:lnTo>
                        <a:pt x="58" y="6"/>
                      </a:lnTo>
                      <a:lnTo>
                        <a:pt x="50" y="2"/>
                      </a:lnTo>
                      <a:lnTo>
                        <a:pt x="4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85" name="Freeform 245"/>
                <p:cNvSpPr>
                  <a:spLocks/>
                </p:cNvSpPr>
                <p:nvPr/>
              </p:nvSpPr>
              <p:spPr bwMode="auto">
                <a:xfrm>
                  <a:off x="5166916" y="3495675"/>
                  <a:ext cx="101600" cy="273050"/>
                </a:xfrm>
                <a:custGeom>
                  <a:avLst/>
                  <a:gdLst/>
                  <a:ahLst/>
                  <a:cxnLst>
                    <a:cxn ang="0">
                      <a:pos x="42" y="0"/>
                    </a:cxn>
                    <a:cxn ang="0">
                      <a:pos x="4" y="0"/>
                    </a:cxn>
                    <a:cxn ang="0">
                      <a:pos x="4" y="0"/>
                    </a:cxn>
                    <a:cxn ang="0">
                      <a:pos x="2" y="0"/>
                    </a:cxn>
                    <a:cxn ang="0">
                      <a:pos x="2" y="0"/>
                    </a:cxn>
                    <a:cxn ang="0">
                      <a:pos x="4" y="12"/>
                    </a:cxn>
                    <a:cxn ang="0">
                      <a:pos x="4" y="84"/>
                    </a:cxn>
                    <a:cxn ang="0">
                      <a:pos x="0" y="84"/>
                    </a:cxn>
                    <a:cxn ang="0">
                      <a:pos x="0" y="172"/>
                    </a:cxn>
                    <a:cxn ang="0">
                      <a:pos x="46" y="172"/>
                    </a:cxn>
                    <a:cxn ang="0">
                      <a:pos x="46" y="74"/>
                    </a:cxn>
                    <a:cxn ang="0">
                      <a:pos x="64" y="74"/>
                    </a:cxn>
                    <a:cxn ang="0">
                      <a:pos x="64" y="38"/>
                    </a:cxn>
                    <a:cxn ang="0">
                      <a:pos x="64" y="22"/>
                    </a:cxn>
                    <a:cxn ang="0">
                      <a:pos x="64" y="22"/>
                    </a:cxn>
                    <a:cxn ang="0">
                      <a:pos x="62" y="14"/>
                    </a:cxn>
                    <a:cxn ang="0">
                      <a:pos x="58" y="6"/>
                    </a:cxn>
                    <a:cxn ang="0">
                      <a:pos x="50" y="2"/>
                    </a:cxn>
                    <a:cxn ang="0">
                      <a:pos x="42" y="0"/>
                    </a:cxn>
                  </a:cxnLst>
                  <a:rect l="0" t="0" r="r" b="b"/>
                  <a:pathLst>
                    <a:path w="64" h="172">
                      <a:moveTo>
                        <a:pt x="42" y="0"/>
                      </a:moveTo>
                      <a:lnTo>
                        <a:pt x="4" y="0"/>
                      </a:lnTo>
                      <a:lnTo>
                        <a:pt x="4" y="0"/>
                      </a:lnTo>
                      <a:lnTo>
                        <a:pt x="2" y="0"/>
                      </a:lnTo>
                      <a:lnTo>
                        <a:pt x="2" y="0"/>
                      </a:lnTo>
                      <a:lnTo>
                        <a:pt x="4" y="12"/>
                      </a:lnTo>
                      <a:lnTo>
                        <a:pt x="4" y="84"/>
                      </a:lnTo>
                      <a:lnTo>
                        <a:pt x="0" y="84"/>
                      </a:lnTo>
                      <a:lnTo>
                        <a:pt x="0" y="172"/>
                      </a:lnTo>
                      <a:lnTo>
                        <a:pt x="46" y="172"/>
                      </a:lnTo>
                      <a:lnTo>
                        <a:pt x="46" y="74"/>
                      </a:lnTo>
                      <a:lnTo>
                        <a:pt x="64" y="74"/>
                      </a:lnTo>
                      <a:lnTo>
                        <a:pt x="64" y="38"/>
                      </a:lnTo>
                      <a:lnTo>
                        <a:pt x="64" y="22"/>
                      </a:lnTo>
                      <a:lnTo>
                        <a:pt x="64" y="22"/>
                      </a:lnTo>
                      <a:lnTo>
                        <a:pt x="62" y="14"/>
                      </a:lnTo>
                      <a:lnTo>
                        <a:pt x="58" y="6"/>
                      </a:lnTo>
                      <a:lnTo>
                        <a:pt x="50" y="2"/>
                      </a:lnTo>
                      <a:lnTo>
                        <a:pt x="42"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86" name="Freeform 246"/>
                <p:cNvSpPr>
                  <a:spLocks/>
                </p:cNvSpPr>
                <p:nvPr/>
              </p:nvSpPr>
              <p:spPr bwMode="auto">
                <a:xfrm>
                  <a:off x="5039916" y="3387725"/>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87" name="Freeform 247"/>
                <p:cNvSpPr>
                  <a:spLocks/>
                </p:cNvSpPr>
                <p:nvPr/>
              </p:nvSpPr>
              <p:spPr bwMode="auto">
                <a:xfrm>
                  <a:off x="5039916" y="3387725"/>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88" name="Freeform 248"/>
                <p:cNvSpPr>
                  <a:spLocks/>
                </p:cNvSpPr>
                <p:nvPr/>
              </p:nvSpPr>
              <p:spPr bwMode="auto">
                <a:xfrm>
                  <a:off x="5008166" y="3476625"/>
                  <a:ext cx="139700" cy="292100"/>
                </a:xfrm>
                <a:custGeom>
                  <a:avLst/>
                  <a:gdLst/>
                  <a:ahLst/>
                  <a:cxnLst>
                    <a:cxn ang="0">
                      <a:pos x="64" y="0"/>
                    </a:cxn>
                    <a:cxn ang="0">
                      <a:pos x="24" y="0"/>
                    </a:cxn>
                    <a:cxn ang="0">
                      <a:pos x="24" y="0"/>
                    </a:cxn>
                    <a:cxn ang="0">
                      <a:pos x="14" y="2"/>
                    </a:cxn>
                    <a:cxn ang="0">
                      <a:pos x="8" y="8"/>
                    </a:cxn>
                    <a:cxn ang="0">
                      <a:pos x="2" y="14"/>
                    </a:cxn>
                    <a:cxn ang="0">
                      <a:pos x="0" y="24"/>
                    </a:cxn>
                    <a:cxn ang="0">
                      <a:pos x="0" y="40"/>
                    </a:cxn>
                    <a:cxn ang="0">
                      <a:pos x="0" y="80"/>
                    </a:cxn>
                    <a:cxn ang="0">
                      <a:pos x="20" y="80"/>
                    </a:cxn>
                    <a:cxn ang="0">
                      <a:pos x="20" y="184"/>
                    </a:cxn>
                    <a:cxn ang="0">
                      <a:pos x="68" y="184"/>
                    </a:cxn>
                    <a:cxn ang="0">
                      <a:pos x="68" y="80"/>
                    </a:cxn>
                    <a:cxn ang="0">
                      <a:pos x="88" y="80"/>
                    </a:cxn>
                    <a:cxn ang="0">
                      <a:pos x="88" y="40"/>
                    </a:cxn>
                    <a:cxn ang="0">
                      <a:pos x="88" y="24"/>
                    </a:cxn>
                    <a:cxn ang="0">
                      <a:pos x="88" y="24"/>
                    </a:cxn>
                    <a:cxn ang="0">
                      <a:pos x="86" y="14"/>
                    </a:cxn>
                    <a:cxn ang="0">
                      <a:pos x="80" y="8"/>
                    </a:cxn>
                    <a:cxn ang="0">
                      <a:pos x="74" y="2"/>
                    </a:cxn>
                    <a:cxn ang="0">
                      <a:pos x="64" y="0"/>
                    </a:cxn>
                  </a:cxnLst>
                  <a:rect l="0" t="0" r="r" b="b"/>
                  <a:pathLst>
                    <a:path w="88" h="184">
                      <a:moveTo>
                        <a:pt x="64" y="0"/>
                      </a:moveTo>
                      <a:lnTo>
                        <a:pt x="24" y="0"/>
                      </a:lnTo>
                      <a:lnTo>
                        <a:pt x="24" y="0"/>
                      </a:lnTo>
                      <a:lnTo>
                        <a:pt x="14" y="2"/>
                      </a:lnTo>
                      <a:lnTo>
                        <a:pt x="8" y="8"/>
                      </a:lnTo>
                      <a:lnTo>
                        <a:pt x="2" y="14"/>
                      </a:lnTo>
                      <a:lnTo>
                        <a:pt x="0" y="24"/>
                      </a:lnTo>
                      <a:lnTo>
                        <a:pt x="0" y="40"/>
                      </a:lnTo>
                      <a:lnTo>
                        <a:pt x="0" y="80"/>
                      </a:lnTo>
                      <a:lnTo>
                        <a:pt x="20" y="80"/>
                      </a:lnTo>
                      <a:lnTo>
                        <a:pt x="20" y="184"/>
                      </a:lnTo>
                      <a:lnTo>
                        <a:pt x="68" y="184"/>
                      </a:lnTo>
                      <a:lnTo>
                        <a:pt x="68" y="80"/>
                      </a:lnTo>
                      <a:lnTo>
                        <a:pt x="88" y="80"/>
                      </a:lnTo>
                      <a:lnTo>
                        <a:pt x="88" y="40"/>
                      </a:lnTo>
                      <a:lnTo>
                        <a:pt x="88" y="24"/>
                      </a:lnTo>
                      <a:lnTo>
                        <a:pt x="88" y="24"/>
                      </a:lnTo>
                      <a:lnTo>
                        <a:pt x="86" y="14"/>
                      </a:lnTo>
                      <a:lnTo>
                        <a:pt x="80" y="8"/>
                      </a:lnTo>
                      <a:lnTo>
                        <a:pt x="74" y="2"/>
                      </a:lnTo>
                      <a:lnTo>
                        <a:pt x="6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89" name="Freeform 249"/>
                <p:cNvSpPr>
                  <a:spLocks/>
                </p:cNvSpPr>
                <p:nvPr/>
              </p:nvSpPr>
              <p:spPr bwMode="auto">
                <a:xfrm>
                  <a:off x="5008166" y="3476625"/>
                  <a:ext cx="139700" cy="292100"/>
                </a:xfrm>
                <a:custGeom>
                  <a:avLst/>
                  <a:gdLst/>
                  <a:ahLst/>
                  <a:cxnLst>
                    <a:cxn ang="0">
                      <a:pos x="64" y="0"/>
                    </a:cxn>
                    <a:cxn ang="0">
                      <a:pos x="24" y="0"/>
                    </a:cxn>
                    <a:cxn ang="0">
                      <a:pos x="24" y="0"/>
                    </a:cxn>
                    <a:cxn ang="0">
                      <a:pos x="14" y="2"/>
                    </a:cxn>
                    <a:cxn ang="0">
                      <a:pos x="8" y="8"/>
                    </a:cxn>
                    <a:cxn ang="0">
                      <a:pos x="2" y="14"/>
                    </a:cxn>
                    <a:cxn ang="0">
                      <a:pos x="0" y="24"/>
                    </a:cxn>
                    <a:cxn ang="0">
                      <a:pos x="0" y="40"/>
                    </a:cxn>
                    <a:cxn ang="0">
                      <a:pos x="0" y="80"/>
                    </a:cxn>
                    <a:cxn ang="0">
                      <a:pos x="20" y="80"/>
                    </a:cxn>
                    <a:cxn ang="0">
                      <a:pos x="20" y="184"/>
                    </a:cxn>
                    <a:cxn ang="0">
                      <a:pos x="68" y="184"/>
                    </a:cxn>
                    <a:cxn ang="0">
                      <a:pos x="68" y="80"/>
                    </a:cxn>
                    <a:cxn ang="0">
                      <a:pos x="88" y="80"/>
                    </a:cxn>
                    <a:cxn ang="0">
                      <a:pos x="88" y="40"/>
                    </a:cxn>
                    <a:cxn ang="0">
                      <a:pos x="88" y="24"/>
                    </a:cxn>
                    <a:cxn ang="0">
                      <a:pos x="88" y="24"/>
                    </a:cxn>
                    <a:cxn ang="0">
                      <a:pos x="86" y="14"/>
                    </a:cxn>
                    <a:cxn ang="0">
                      <a:pos x="80" y="8"/>
                    </a:cxn>
                    <a:cxn ang="0">
                      <a:pos x="74" y="2"/>
                    </a:cxn>
                    <a:cxn ang="0">
                      <a:pos x="64" y="0"/>
                    </a:cxn>
                  </a:cxnLst>
                  <a:rect l="0" t="0" r="r" b="b"/>
                  <a:pathLst>
                    <a:path w="88" h="184">
                      <a:moveTo>
                        <a:pt x="64" y="0"/>
                      </a:moveTo>
                      <a:lnTo>
                        <a:pt x="24" y="0"/>
                      </a:lnTo>
                      <a:lnTo>
                        <a:pt x="24" y="0"/>
                      </a:lnTo>
                      <a:lnTo>
                        <a:pt x="14" y="2"/>
                      </a:lnTo>
                      <a:lnTo>
                        <a:pt x="8" y="8"/>
                      </a:lnTo>
                      <a:lnTo>
                        <a:pt x="2" y="14"/>
                      </a:lnTo>
                      <a:lnTo>
                        <a:pt x="0" y="24"/>
                      </a:lnTo>
                      <a:lnTo>
                        <a:pt x="0" y="40"/>
                      </a:lnTo>
                      <a:lnTo>
                        <a:pt x="0" y="80"/>
                      </a:lnTo>
                      <a:lnTo>
                        <a:pt x="20" y="80"/>
                      </a:lnTo>
                      <a:lnTo>
                        <a:pt x="20" y="184"/>
                      </a:lnTo>
                      <a:lnTo>
                        <a:pt x="68" y="184"/>
                      </a:lnTo>
                      <a:lnTo>
                        <a:pt x="68" y="80"/>
                      </a:lnTo>
                      <a:lnTo>
                        <a:pt x="88" y="80"/>
                      </a:lnTo>
                      <a:lnTo>
                        <a:pt x="88" y="40"/>
                      </a:lnTo>
                      <a:lnTo>
                        <a:pt x="88" y="24"/>
                      </a:lnTo>
                      <a:lnTo>
                        <a:pt x="88" y="24"/>
                      </a:lnTo>
                      <a:lnTo>
                        <a:pt x="86" y="14"/>
                      </a:lnTo>
                      <a:lnTo>
                        <a:pt x="80" y="8"/>
                      </a:lnTo>
                      <a:lnTo>
                        <a:pt x="74" y="2"/>
                      </a:lnTo>
                      <a:lnTo>
                        <a:pt x="64"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grpSp>
          <p:sp>
            <p:nvSpPr>
              <p:cNvPr id="74" name="Freeform 204"/>
              <p:cNvSpPr>
                <a:spLocks noEditPoints="1"/>
              </p:cNvSpPr>
              <p:nvPr/>
            </p:nvSpPr>
            <p:spPr bwMode="auto">
              <a:xfrm>
                <a:off x="4225841" y="2432391"/>
                <a:ext cx="213583" cy="218236"/>
              </a:xfrm>
              <a:custGeom>
                <a:avLst/>
                <a:gdLst/>
                <a:ahLst/>
                <a:cxnLst>
                  <a:cxn ang="0">
                    <a:pos x="0" y="240"/>
                  </a:cxn>
                  <a:cxn ang="0">
                    <a:pos x="176" y="240"/>
                  </a:cxn>
                  <a:cxn ang="0">
                    <a:pos x="176" y="0"/>
                  </a:cxn>
                  <a:cxn ang="0">
                    <a:pos x="0" y="0"/>
                  </a:cxn>
                  <a:cxn ang="0">
                    <a:pos x="0" y="240"/>
                  </a:cxn>
                  <a:cxn ang="0">
                    <a:pos x="56" y="224"/>
                  </a:cxn>
                  <a:cxn ang="0">
                    <a:pos x="24" y="224"/>
                  </a:cxn>
                  <a:cxn ang="0">
                    <a:pos x="24" y="192"/>
                  </a:cxn>
                  <a:cxn ang="0">
                    <a:pos x="56" y="192"/>
                  </a:cxn>
                  <a:cxn ang="0">
                    <a:pos x="56" y="224"/>
                  </a:cxn>
                  <a:cxn ang="0">
                    <a:pos x="56" y="176"/>
                  </a:cxn>
                  <a:cxn ang="0">
                    <a:pos x="24" y="176"/>
                  </a:cxn>
                  <a:cxn ang="0">
                    <a:pos x="24" y="144"/>
                  </a:cxn>
                  <a:cxn ang="0">
                    <a:pos x="56" y="144"/>
                  </a:cxn>
                  <a:cxn ang="0">
                    <a:pos x="56" y="176"/>
                  </a:cxn>
                  <a:cxn ang="0">
                    <a:pos x="56" y="128"/>
                  </a:cxn>
                  <a:cxn ang="0">
                    <a:pos x="24" y="128"/>
                  </a:cxn>
                  <a:cxn ang="0">
                    <a:pos x="24" y="96"/>
                  </a:cxn>
                  <a:cxn ang="0">
                    <a:pos x="56" y="96"/>
                  </a:cxn>
                  <a:cxn ang="0">
                    <a:pos x="56" y="128"/>
                  </a:cxn>
                  <a:cxn ang="0">
                    <a:pos x="104" y="224"/>
                  </a:cxn>
                  <a:cxn ang="0">
                    <a:pos x="72" y="224"/>
                  </a:cxn>
                  <a:cxn ang="0">
                    <a:pos x="72" y="192"/>
                  </a:cxn>
                  <a:cxn ang="0">
                    <a:pos x="104" y="192"/>
                  </a:cxn>
                  <a:cxn ang="0">
                    <a:pos x="104" y="224"/>
                  </a:cxn>
                  <a:cxn ang="0">
                    <a:pos x="104" y="176"/>
                  </a:cxn>
                  <a:cxn ang="0">
                    <a:pos x="72" y="176"/>
                  </a:cxn>
                  <a:cxn ang="0">
                    <a:pos x="72" y="144"/>
                  </a:cxn>
                  <a:cxn ang="0">
                    <a:pos x="104" y="144"/>
                  </a:cxn>
                  <a:cxn ang="0">
                    <a:pos x="104" y="176"/>
                  </a:cxn>
                  <a:cxn ang="0">
                    <a:pos x="104" y="128"/>
                  </a:cxn>
                  <a:cxn ang="0">
                    <a:pos x="72" y="128"/>
                  </a:cxn>
                  <a:cxn ang="0">
                    <a:pos x="72" y="96"/>
                  </a:cxn>
                  <a:cxn ang="0">
                    <a:pos x="104" y="96"/>
                  </a:cxn>
                  <a:cxn ang="0">
                    <a:pos x="104" y="128"/>
                  </a:cxn>
                  <a:cxn ang="0">
                    <a:pos x="152" y="224"/>
                  </a:cxn>
                  <a:cxn ang="0">
                    <a:pos x="120" y="224"/>
                  </a:cxn>
                  <a:cxn ang="0">
                    <a:pos x="120" y="192"/>
                  </a:cxn>
                  <a:cxn ang="0">
                    <a:pos x="152" y="192"/>
                  </a:cxn>
                  <a:cxn ang="0">
                    <a:pos x="152" y="224"/>
                  </a:cxn>
                  <a:cxn ang="0">
                    <a:pos x="152" y="176"/>
                  </a:cxn>
                  <a:cxn ang="0">
                    <a:pos x="120" y="176"/>
                  </a:cxn>
                  <a:cxn ang="0">
                    <a:pos x="120" y="144"/>
                  </a:cxn>
                  <a:cxn ang="0">
                    <a:pos x="152" y="144"/>
                  </a:cxn>
                  <a:cxn ang="0">
                    <a:pos x="152" y="176"/>
                  </a:cxn>
                  <a:cxn ang="0">
                    <a:pos x="152" y="128"/>
                  </a:cxn>
                  <a:cxn ang="0">
                    <a:pos x="120" y="128"/>
                  </a:cxn>
                  <a:cxn ang="0">
                    <a:pos x="120" y="96"/>
                  </a:cxn>
                  <a:cxn ang="0">
                    <a:pos x="152" y="96"/>
                  </a:cxn>
                  <a:cxn ang="0">
                    <a:pos x="152" y="128"/>
                  </a:cxn>
                  <a:cxn ang="0">
                    <a:pos x="152" y="72"/>
                  </a:cxn>
                  <a:cxn ang="0">
                    <a:pos x="24" y="72"/>
                  </a:cxn>
                  <a:cxn ang="0">
                    <a:pos x="24" y="24"/>
                  </a:cxn>
                  <a:cxn ang="0">
                    <a:pos x="152" y="24"/>
                  </a:cxn>
                  <a:cxn ang="0">
                    <a:pos x="152" y="72"/>
                  </a:cxn>
                </a:cxnLst>
                <a:rect l="0" t="0" r="r" b="b"/>
                <a:pathLst>
                  <a:path w="176" h="240">
                    <a:moveTo>
                      <a:pt x="0" y="240"/>
                    </a:moveTo>
                    <a:lnTo>
                      <a:pt x="176" y="240"/>
                    </a:lnTo>
                    <a:lnTo>
                      <a:pt x="176" y="0"/>
                    </a:lnTo>
                    <a:lnTo>
                      <a:pt x="0" y="0"/>
                    </a:lnTo>
                    <a:lnTo>
                      <a:pt x="0" y="240"/>
                    </a:lnTo>
                    <a:close/>
                    <a:moveTo>
                      <a:pt x="56" y="224"/>
                    </a:moveTo>
                    <a:lnTo>
                      <a:pt x="24" y="224"/>
                    </a:lnTo>
                    <a:lnTo>
                      <a:pt x="24" y="192"/>
                    </a:lnTo>
                    <a:lnTo>
                      <a:pt x="56" y="192"/>
                    </a:lnTo>
                    <a:lnTo>
                      <a:pt x="56" y="224"/>
                    </a:lnTo>
                    <a:close/>
                    <a:moveTo>
                      <a:pt x="56" y="176"/>
                    </a:moveTo>
                    <a:lnTo>
                      <a:pt x="24" y="176"/>
                    </a:lnTo>
                    <a:lnTo>
                      <a:pt x="24" y="144"/>
                    </a:lnTo>
                    <a:lnTo>
                      <a:pt x="56" y="144"/>
                    </a:lnTo>
                    <a:lnTo>
                      <a:pt x="56" y="176"/>
                    </a:lnTo>
                    <a:close/>
                    <a:moveTo>
                      <a:pt x="56" y="128"/>
                    </a:moveTo>
                    <a:lnTo>
                      <a:pt x="24" y="128"/>
                    </a:lnTo>
                    <a:lnTo>
                      <a:pt x="24" y="96"/>
                    </a:lnTo>
                    <a:lnTo>
                      <a:pt x="56" y="96"/>
                    </a:lnTo>
                    <a:lnTo>
                      <a:pt x="56" y="128"/>
                    </a:lnTo>
                    <a:close/>
                    <a:moveTo>
                      <a:pt x="104" y="224"/>
                    </a:moveTo>
                    <a:lnTo>
                      <a:pt x="72" y="224"/>
                    </a:lnTo>
                    <a:lnTo>
                      <a:pt x="72" y="192"/>
                    </a:lnTo>
                    <a:lnTo>
                      <a:pt x="104" y="192"/>
                    </a:lnTo>
                    <a:lnTo>
                      <a:pt x="104" y="224"/>
                    </a:lnTo>
                    <a:close/>
                    <a:moveTo>
                      <a:pt x="104" y="176"/>
                    </a:moveTo>
                    <a:lnTo>
                      <a:pt x="72" y="176"/>
                    </a:lnTo>
                    <a:lnTo>
                      <a:pt x="72" y="144"/>
                    </a:lnTo>
                    <a:lnTo>
                      <a:pt x="104" y="144"/>
                    </a:lnTo>
                    <a:lnTo>
                      <a:pt x="104" y="176"/>
                    </a:lnTo>
                    <a:close/>
                    <a:moveTo>
                      <a:pt x="104" y="128"/>
                    </a:moveTo>
                    <a:lnTo>
                      <a:pt x="72" y="128"/>
                    </a:lnTo>
                    <a:lnTo>
                      <a:pt x="72" y="96"/>
                    </a:lnTo>
                    <a:lnTo>
                      <a:pt x="104" y="96"/>
                    </a:lnTo>
                    <a:lnTo>
                      <a:pt x="104" y="128"/>
                    </a:lnTo>
                    <a:close/>
                    <a:moveTo>
                      <a:pt x="152" y="224"/>
                    </a:moveTo>
                    <a:lnTo>
                      <a:pt x="120" y="224"/>
                    </a:lnTo>
                    <a:lnTo>
                      <a:pt x="120" y="192"/>
                    </a:lnTo>
                    <a:lnTo>
                      <a:pt x="152" y="192"/>
                    </a:lnTo>
                    <a:lnTo>
                      <a:pt x="152" y="224"/>
                    </a:lnTo>
                    <a:close/>
                    <a:moveTo>
                      <a:pt x="152" y="176"/>
                    </a:moveTo>
                    <a:lnTo>
                      <a:pt x="120" y="176"/>
                    </a:lnTo>
                    <a:lnTo>
                      <a:pt x="120" y="144"/>
                    </a:lnTo>
                    <a:lnTo>
                      <a:pt x="152" y="144"/>
                    </a:lnTo>
                    <a:lnTo>
                      <a:pt x="152" y="176"/>
                    </a:lnTo>
                    <a:close/>
                    <a:moveTo>
                      <a:pt x="152" y="128"/>
                    </a:moveTo>
                    <a:lnTo>
                      <a:pt x="120" y="128"/>
                    </a:lnTo>
                    <a:lnTo>
                      <a:pt x="120" y="96"/>
                    </a:lnTo>
                    <a:lnTo>
                      <a:pt x="152" y="96"/>
                    </a:lnTo>
                    <a:lnTo>
                      <a:pt x="152" y="128"/>
                    </a:lnTo>
                    <a:close/>
                    <a:moveTo>
                      <a:pt x="152" y="72"/>
                    </a:moveTo>
                    <a:lnTo>
                      <a:pt x="24" y="72"/>
                    </a:lnTo>
                    <a:lnTo>
                      <a:pt x="24" y="24"/>
                    </a:lnTo>
                    <a:lnTo>
                      <a:pt x="152" y="24"/>
                    </a:lnTo>
                    <a:lnTo>
                      <a:pt x="152" y="7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grpSp>
            <p:nvGrpSpPr>
              <p:cNvPr id="75" name="グループ化 250"/>
              <p:cNvGrpSpPr/>
              <p:nvPr/>
            </p:nvGrpSpPr>
            <p:grpSpPr>
              <a:xfrm>
                <a:off x="4903183" y="2398771"/>
                <a:ext cx="212125" cy="226453"/>
                <a:chOff x="2182416" y="3387725"/>
                <a:chExt cx="381000" cy="381000"/>
              </a:xfrm>
              <a:solidFill>
                <a:schemeClr val="bg1"/>
              </a:solidFill>
            </p:grpSpPr>
            <p:sp>
              <p:nvSpPr>
                <p:cNvPr id="76" name="Freeform 220"/>
                <p:cNvSpPr>
                  <a:spLocks/>
                </p:cNvSpPr>
                <p:nvPr/>
              </p:nvSpPr>
              <p:spPr bwMode="auto">
                <a:xfrm>
                  <a:off x="2341166" y="3394075"/>
                  <a:ext cx="215900" cy="215900"/>
                </a:xfrm>
                <a:custGeom>
                  <a:avLst/>
                  <a:gdLst/>
                  <a:ahLst/>
                  <a:cxnLst>
                    <a:cxn ang="0">
                      <a:pos x="34" y="136"/>
                    </a:cxn>
                    <a:cxn ang="0">
                      <a:pos x="0" y="102"/>
                    </a:cxn>
                    <a:cxn ang="0">
                      <a:pos x="102" y="0"/>
                    </a:cxn>
                    <a:cxn ang="0">
                      <a:pos x="136" y="34"/>
                    </a:cxn>
                    <a:cxn ang="0">
                      <a:pos x="34" y="136"/>
                    </a:cxn>
                  </a:cxnLst>
                  <a:rect l="0" t="0" r="r" b="b"/>
                  <a:pathLst>
                    <a:path w="136" h="136">
                      <a:moveTo>
                        <a:pt x="34" y="136"/>
                      </a:moveTo>
                      <a:lnTo>
                        <a:pt x="0" y="102"/>
                      </a:lnTo>
                      <a:lnTo>
                        <a:pt x="102" y="0"/>
                      </a:lnTo>
                      <a:lnTo>
                        <a:pt x="136" y="34"/>
                      </a:lnTo>
                      <a:lnTo>
                        <a:pt x="34"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77" name="Freeform 221"/>
                <p:cNvSpPr>
                  <a:spLocks/>
                </p:cNvSpPr>
                <p:nvPr/>
              </p:nvSpPr>
              <p:spPr bwMode="auto">
                <a:xfrm>
                  <a:off x="2296716" y="3581400"/>
                  <a:ext cx="73025" cy="73025"/>
                </a:xfrm>
                <a:custGeom>
                  <a:avLst/>
                  <a:gdLst/>
                  <a:ahLst/>
                  <a:cxnLst>
                    <a:cxn ang="0">
                      <a:pos x="0" y="46"/>
                    </a:cxn>
                    <a:cxn ang="0">
                      <a:pos x="0" y="46"/>
                    </a:cxn>
                    <a:cxn ang="0">
                      <a:pos x="12" y="0"/>
                    </a:cxn>
                    <a:cxn ang="0">
                      <a:pos x="46" y="34"/>
                    </a:cxn>
                    <a:cxn ang="0">
                      <a:pos x="0" y="46"/>
                    </a:cxn>
                  </a:cxnLst>
                  <a:rect l="0" t="0" r="r" b="b"/>
                  <a:pathLst>
                    <a:path w="46" h="46">
                      <a:moveTo>
                        <a:pt x="0" y="46"/>
                      </a:moveTo>
                      <a:lnTo>
                        <a:pt x="0" y="46"/>
                      </a:lnTo>
                      <a:lnTo>
                        <a:pt x="12" y="0"/>
                      </a:lnTo>
                      <a:lnTo>
                        <a:pt x="46" y="34"/>
                      </a:lnTo>
                      <a:lnTo>
                        <a:pt x="0" y="4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78" name="Freeform 222"/>
                <p:cNvSpPr>
                  <a:spLocks/>
                </p:cNvSpPr>
                <p:nvPr/>
              </p:nvSpPr>
              <p:spPr bwMode="auto">
                <a:xfrm>
                  <a:off x="2182416" y="3387725"/>
                  <a:ext cx="381000" cy="381000"/>
                </a:xfrm>
                <a:custGeom>
                  <a:avLst/>
                  <a:gdLst/>
                  <a:ahLst/>
                  <a:cxnLst>
                    <a:cxn ang="0">
                      <a:pos x="216" y="92"/>
                    </a:cxn>
                    <a:cxn ang="0">
                      <a:pos x="216" y="216"/>
                    </a:cxn>
                    <a:cxn ang="0">
                      <a:pos x="24" y="216"/>
                    </a:cxn>
                    <a:cxn ang="0">
                      <a:pos x="24" y="24"/>
                    </a:cxn>
                    <a:cxn ang="0">
                      <a:pos x="148" y="24"/>
                    </a:cxn>
                    <a:cxn ang="0">
                      <a:pos x="172" y="0"/>
                    </a:cxn>
                    <a:cxn ang="0">
                      <a:pos x="0" y="0"/>
                    </a:cxn>
                    <a:cxn ang="0">
                      <a:pos x="0" y="240"/>
                    </a:cxn>
                    <a:cxn ang="0">
                      <a:pos x="240" y="240"/>
                    </a:cxn>
                    <a:cxn ang="0">
                      <a:pos x="240" y="68"/>
                    </a:cxn>
                    <a:cxn ang="0">
                      <a:pos x="216" y="92"/>
                    </a:cxn>
                  </a:cxnLst>
                  <a:rect l="0" t="0" r="r" b="b"/>
                  <a:pathLst>
                    <a:path w="240" h="240">
                      <a:moveTo>
                        <a:pt x="216" y="92"/>
                      </a:moveTo>
                      <a:lnTo>
                        <a:pt x="216" y="216"/>
                      </a:lnTo>
                      <a:lnTo>
                        <a:pt x="24" y="216"/>
                      </a:lnTo>
                      <a:lnTo>
                        <a:pt x="24" y="24"/>
                      </a:lnTo>
                      <a:lnTo>
                        <a:pt x="148" y="24"/>
                      </a:lnTo>
                      <a:lnTo>
                        <a:pt x="172" y="0"/>
                      </a:lnTo>
                      <a:lnTo>
                        <a:pt x="0" y="0"/>
                      </a:lnTo>
                      <a:lnTo>
                        <a:pt x="0" y="240"/>
                      </a:lnTo>
                      <a:lnTo>
                        <a:pt x="240" y="240"/>
                      </a:lnTo>
                      <a:lnTo>
                        <a:pt x="240" y="68"/>
                      </a:lnTo>
                      <a:lnTo>
                        <a:pt x="216" y="9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grpSp>
        </p:grpSp>
      </p:grpSp>
      <p:sp>
        <p:nvSpPr>
          <p:cNvPr id="96" name="正方形/長方形 95"/>
          <p:cNvSpPr/>
          <p:nvPr/>
        </p:nvSpPr>
        <p:spPr>
          <a:xfrm>
            <a:off x="107935" y="3096912"/>
            <a:ext cx="8871698" cy="182771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cxnSp>
        <p:nvCxnSpPr>
          <p:cNvPr id="97" name="直線コネクタ 96"/>
          <p:cNvCxnSpPr/>
          <p:nvPr/>
        </p:nvCxnSpPr>
        <p:spPr>
          <a:xfrm flipH="1">
            <a:off x="1799692" y="3295957"/>
            <a:ext cx="11812" cy="1121351"/>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8" name="直線コネクタ 97"/>
          <p:cNvCxnSpPr/>
          <p:nvPr/>
        </p:nvCxnSpPr>
        <p:spPr>
          <a:xfrm>
            <a:off x="5254646" y="3259953"/>
            <a:ext cx="0" cy="1198696"/>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9" name="直線コネクタ 98"/>
          <p:cNvCxnSpPr/>
          <p:nvPr/>
        </p:nvCxnSpPr>
        <p:spPr>
          <a:xfrm>
            <a:off x="7123037" y="3295957"/>
            <a:ext cx="0" cy="1162692"/>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0" name="直線コネクタ 99"/>
          <p:cNvCxnSpPr/>
          <p:nvPr/>
        </p:nvCxnSpPr>
        <p:spPr>
          <a:xfrm flipH="1">
            <a:off x="3511494" y="3295957"/>
            <a:ext cx="6914" cy="1162692"/>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01" name="正方形/長方形 100"/>
          <p:cNvSpPr/>
          <p:nvPr/>
        </p:nvSpPr>
        <p:spPr>
          <a:xfrm>
            <a:off x="96439" y="2882217"/>
            <a:ext cx="3991636" cy="248349"/>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en-US" altLang="ja-JP" sz="1400" b="1"/>
              <a:t>SuperStream-NX</a:t>
            </a:r>
            <a:r>
              <a:rPr lang="en-US" altLang="ja-JP" sz="1400" b="1"/>
              <a:t> Series</a:t>
            </a:r>
            <a:r>
              <a:rPr lang="ja-JP" altLang="en-US" sz="1400" b="1"/>
              <a:t> </a:t>
            </a:r>
            <a:r>
              <a:rPr lang="en-US" altLang="ja-JP" sz="1400" b="1"/>
              <a:t>Roadmap</a:t>
            </a:r>
            <a:endParaRPr kumimoji="1" lang="ja-JP" altLang="en-US" sz="1400" b="1"/>
          </a:p>
        </p:txBody>
      </p:sp>
      <p:sp>
        <p:nvSpPr>
          <p:cNvPr id="102" name="右矢印 101"/>
          <p:cNvSpPr/>
          <p:nvPr/>
        </p:nvSpPr>
        <p:spPr>
          <a:xfrm>
            <a:off x="1697968" y="3311960"/>
            <a:ext cx="7236000" cy="127615"/>
          </a:xfrm>
          <a:prstGeom prst="rightArrow">
            <a:avLst/>
          </a:prstGeom>
          <a:solidFill>
            <a:srgbClr val="0097EC"/>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sz="1400"/>
          </a:p>
        </p:txBody>
      </p:sp>
      <p:sp>
        <p:nvSpPr>
          <p:cNvPr id="103" name="角丸四角形 102"/>
          <p:cNvSpPr/>
          <p:nvPr/>
        </p:nvSpPr>
        <p:spPr>
          <a:xfrm>
            <a:off x="224018" y="3219822"/>
            <a:ext cx="1436682" cy="372523"/>
          </a:xfrm>
          <a:prstGeom prst="roundRect">
            <a:avLst/>
          </a:prstGeom>
          <a:solidFill>
            <a:srgbClr val="0097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err="1"/>
              <a:t>SuperStream</a:t>
            </a:r>
            <a:r>
              <a:rPr kumimoji="1" lang="en-US" altLang="ja-JP" sz="1050"/>
              <a:t>-NX</a:t>
            </a:r>
            <a:endParaRPr kumimoji="1" lang="en-US" altLang="ja-JP" sz="1400"/>
          </a:p>
          <a:p>
            <a:pPr algn="ctr"/>
            <a:r>
              <a:rPr lang="ja-JP" altLang="en-US" sz="1100"/>
              <a:t>会計シリーズ</a:t>
            </a:r>
            <a:endParaRPr kumimoji="1" lang="ja-JP" altLang="en-US" sz="1100"/>
          </a:p>
        </p:txBody>
      </p:sp>
      <p:sp>
        <p:nvSpPr>
          <p:cNvPr id="104" name="角丸四角形 103"/>
          <p:cNvSpPr/>
          <p:nvPr/>
        </p:nvSpPr>
        <p:spPr>
          <a:xfrm>
            <a:off x="228346" y="3873538"/>
            <a:ext cx="1436682" cy="372523"/>
          </a:xfrm>
          <a:prstGeom prst="roundRect">
            <a:avLst/>
          </a:prstGeom>
          <a:solidFill>
            <a:srgbClr val="FB8F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err="1"/>
              <a:t>SuperStream</a:t>
            </a:r>
            <a:r>
              <a:rPr kumimoji="1" lang="en-US" altLang="ja-JP" sz="1050"/>
              <a:t>-NX</a:t>
            </a:r>
            <a:endParaRPr kumimoji="1" lang="en-US" altLang="ja-JP" sz="1400"/>
          </a:p>
          <a:p>
            <a:pPr algn="ctr"/>
            <a:r>
              <a:rPr lang="ja-JP" altLang="en-US" sz="1100"/>
              <a:t>人給シリーズ</a:t>
            </a:r>
            <a:endParaRPr kumimoji="1" lang="ja-JP" altLang="en-US" sz="1100"/>
          </a:p>
        </p:txBody>
      </p:sp>
      <p:sp>
        <p:nvSpPr>
          <p:cNvPr id="105" name="右矢印 104"/>
          <p:cNvSpPr/>
          <p:nvPr/>
        </p:nvSpPr>
        <p:spPr>
          <a:xfrm>
            <a:off x="1690962" y="3898954"/>
            <a:ext cx="7236000" cy="126000"/>
          </a:xfrm>
          <a:prstGeom prst="rightArrow">
            <a:avLst/>
          </a:prstGeom>
          <a:solidFill>
            <a:srgbClr val="FB8F6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sz="1400"/>
          </a:p>
        </p:txBody>
      </p:sp>
      <p:sp>
        <p:nvSpPr>
          <p:cNvPr id="106" name="二等辺三角形 87"/>
          <p:cNvSpPr>
            <a:spLocks noChangeArrowheads="1"/>
          </p:cNvSpPr>
          <p:nvPr/>
        </p:nvSpPr>
        <p:spPr bwMode="invGray">
          <a:xfrm flipV="1">
            <a:off x="2225962" y="3363838"/>
            <a:ext cx="114777" cy="101364"/>
          </a:xfrm>
          <a:prstGeom prst="triangle">
            <a:avLst>
              <a:gd name="adj" fmla="val 50000"/>
            </a:avLst>
          </a:prstGeom>
          <a:solidFill>
            <a:srgbClr val="CC0000"/>
          </a:solidFill>
          <a:ln w="25400" algn="ctr">
            <a:solidFill>
              <a:schemeClr val="bg1"/>
            </a:solidFill>
            <a:miter lim="800000"/>
            <a:headEnd/>
            <a:tailEnd/>
          </a:ln>
        </p:spPr>
        <p:txBody>
          <a:bodyPr rot="10800000" lIns="91428" tIns="45714" rIns="91428" bIns="45714" anchor="ctr"/>
          <a:lstStyle/>
          <a:p>
            <a:pPr algn="ctr"/>
            <a:endParaRPr lang="ja-JP" altLang="ja-JP" sz="1200">
              <a:solidFill>
                <a:prstClr val="black"/>
              </a:solidFill>
              <a:latin typeface="メイリオ"/>
              <a:ea typeface="メイリオ"/>
              <a:cs typeface="メイリオ" panose="020B0604030504040204" pitchFamily="50" charset="-128"/>
            </a:endParaRPr>
          </a:p>
        </p:txBody>
      </p:sp>
      <p:sp>
        <p:nvSpPr>
          <p:cNvPr id="107" name="二等辺三角形 87"/>
          <p:cNvSpPr>
            <a:spLocks noChangeArrowheads="1"/>
          </p:cNvSpPr>
          <p:nvPr/>
        </p:nvSpPr>
        <p:spPr bwMode="invGray">
          <a:xfrm flipV="1">
            <a:off x="4052956" y="3363838"/>
            <a:ext cx="114777" cy="101364"/>
          </a:xfrm>
          <a:prstGeom prst="triangle">
            <a:avLst>
              <a:gd name="adj" fmla="val 50000"/>
            </a:avLst>
          </a:prstGeom>
          <a:solidFill>
            <a:srgbClr val="CC0000"/>
          </a:solidFill>
          <a:ln w="25400" algn="ctr">
            <a:solidFill>
              <a:schemeClr val="bg1"/>
            </a:solidFill>
            <a:miter lim="800000"/>
            <a:headEnd/>
            <a:tailEnd/>
          </a:ln>
        </p:spPr>
        <p:txBody>
          <a:bodyPr rot="10800000" lIns="91428" tIns="45714" rIns="91428" bIns="45714" anchor="ctr"/>
          <a:lstStyle/>
          <a:p>
            <a:pPr algn="ctr"/>
            <a:endParaRPr lang="ja-JP" altLang="ja-JP" sz="1200">
              <a:solidFill>
                <a:prstClr val="black"/>
              </a:solidFill>
              <a:latin typeface="メイリオ"/>
              <a:ea typeface="メイリオ"/>
              <a:cs typeface="メイリオ" panose="020B0604030504040204" pitchFamily="50" charset="-128"/>
            </a:endParaRPr>
          </a:p>
        </p:txBody>
      </p:sp>
      <p:sp>
        <p:nvSpPr>
          <p:cNvPr id="108" name="二等辺三角形 87"/>
          <p:cNvSpPr>
            <a:spLocks noChangeArrowheads="1"/>
          </p:cNvSpPr>
          <p:nvPr/>
        </p:nvSpPr>
        <p:spPr bwMode="invGray">
          <a:xfrm flipV="1">
            <a:off x="6707708" y="2996361"/>
            <a:ext cx="114777" cy="101364"/>
          </a:xfrm>
          <a:prstGeom prst="triangle">
            <a:avLst>
              <a:gd name="adj" fmla="val 50000"/>
            </a:avLst>
          </a:prstGeom>
          <a:solidFill>
            <a:srgbClr val="CC0000"/>
          </a:solidFill>
          <a:ln w="25400" algn="ctr">
            <a:solidFill>
              <a:schemeClr val="bg1"/>
            </a:solidFill>
            <a:miter lim="800000"/>
            <a:headEnd/>
            <a:tailEnd/>
          </a:ln>
        </p:spPr>
        <p:txBody>
          <a:bodyPr rot="10800000" lIns="91428" tIns="45714" rIns="91428" bIns="45714" anchor="ctr"/>
          <a:lstStyle/>
          <a:p>
            <a:pPr algn="ctr"/>
            <a:endParaRPr lang="ja-JP" altLang="ja-JP" sz="1200">
              <a:solidFill>
                <a:prstClr val="black"/>
              </a:solidFill>
              <a:latin typeface="メイリオ"/>
              <a:ea typeface="メイリオ"/>
              <a:cs typeface="メイリオ" panose="020B0604030504040204" pitchFamily="50" charset="-128"/>
            </a:endParaRPr>
          </a:p>
        </p:txBody>
      </p:sp>
      <p:sp>
        <p:nvSpPr>
          <p:cNvPr id="109" name="二等辺三角形 87"/>
          <p:cNvSpPr>
            <a:spLocks noChangeArrowheads="1"/>
          </p:cNvSpPr>
          <p:nvPr/>
        </p:nvSpPr>
        <p:spPr bwMode="invGray">
          <a:xfrm flipV="1">
            <a:off x="8000215" y="2999188"/>
            <a:ext cx="114777" cy="101364"/>
          </a:xfrm>
          <a:prstGeom prst="triangle">
            <a:avLst>
              <a:gd name="adj" fmla="val 50000"/>
            </a:avLst>
          </a:prstGeom>
          <a:solidFill>
            <a:schemeClr val="accent2"/>
          </a:solidFill>
          <a:ln w="25400" algn="ctr">
            <a:solidFill>
              <a:schemeClr val="bg1"/>
            </a:solidFill>
            <a:miter lim="800000"/>
            <a:headEnd/>
            <a:tailEnd/>
          </a:ln>
        </p:spPr>
        <p:txBody>
          <a:bodyPr rot="10800000" lIns="91428" tIns="45714" rIns="91428" bIns="45714" anchor="ctr"/>
          <a:lstStyle/>
          <a:p>
            <a:pPr algn="ctr"/>
            <a:endParaRPr lang="ja-JP" altLang="ja-JP" sz="1200">
              <a:latin typeface="メイリオ"/>
              <a:ea typeface="メイリオ"/>
              <a:cs typeface="メイリオ" panose="020B0604030504040204" pitchFamily="50" charset="-128"/>
            </a:endParaRPr>
          </a:p>
        </p:txBody>
      </p:sp>
      <p:sp>
        <p:nvSpPr>
          <p:cNvPr id="110" name="テキスト ボックス 109"/>
          <p:cNvSpPr txBox="1"/>
          <p:nvPr/>
        </p:nvSpPr>
        <p:spPr>
          <a:xfrm>
            <a:off x="6780212" y="2931627"/>
            <a:ext cx="1344216" cy="230832"/>
          </a:xfrm>
          <a:prstGeom prst="rect">
            <a:avLst/>
          </a:prstGeom>
          <a:noFill/>
        </p:spPr>
        <p:txBody>
          <a:bodyPr wrap="square" rtlCol="0">
            <a:spAutoFit/>
          </a:bodyPr>
          <a:lstStyle/>
          <a:p>
            <a:r>
              <a:rPr kumimoji="1" lang="ja-JP" altLang="en-US" sz="900">
                <a:solidFill>
                  <a:srgbClr val="CC0000"/>
                </a:solidFill>
              </a:rPr>
              <a:t>バージョンアップ</a:t>
            </a:r>
          </a:p>
        </p:txBody>
      </p:sp>
      <p:sp>
        <p:nvSpPr>
          <p:cNvPr id="111" name="テキスト ボックス 110"/>
          <p:cNvSpPr txBox="1"/>
          <p:nvPr/>
        </p:nvSpPr>
        <p:spPr>
          <a:xfrm>
            <a:off x="8057604" y="2928836"/>
            <a:ext cx="1222083" cy="230832"/>
          </a:xfrm>
          <a:prstGeom prst="rect">
            <a:avLst/>
          </a:prstGeom>
          <a:noFill/>
        </p:spPr>
        <p:txBody>
          <a:bodyPr wrap="square" rtlCol="0">
            <a:spAutoFit/>
          </a:bodyPr>
          <a:lstStyle/>
          <a:p>
            <a:r>
              <a:rPr lang="ja-JP" altLang="en-US" sz="900">
                <a:solidFill>
                  <a:srgbClr val="008CCF"/>
                </a:solidFill>
              </a:rPr>
              <a:t>主な法改正対応</a:t>
            </a:r>
            <a:endParaRPr kumimoji="1" lang="ja-JP" altLang="en-US" sz="900">
              <a:solidFill>
                <a:srgbClr val="008CCF"/>
              </a:solidFill>
            </a:endParaRPr>
          </a:p>
        </p:txBody>
      </p:sp>
      <p:sp>
        <p:nvSpPr>
          <p:cNvPr id="112" name="二等辺三角形 87"/>
          <p:cNvSpPr>
            <a:spLocks noChangeArrowheads="1"/>
          </p:cNvSpPr>
          <p:nvPr/>
        </p:nvSpPr>
        <p:spPr bwMode="invGray">
          <a:xfrm flipV="1">
            <a:off x="2224357" y="3963791"/>
            <a:ext cx="114777" cy="101364"/>
          </a:xfrm>
          <a:prstGeom prst="triangle">
            <a:avLst>
              <a:gd name="adj" fmla="val 50000"/>
            </a:avLst>
          </a:prstGeom>
          <a:solidFill>
            <a:srgbClr val="CC0000"/>
          </a:solidFill>
          <a:ln w="25400" algn="ctr">
            <a:solidFill>
              <a:schemeClr val="bg1"/>
            </a:solidFill>
            <a:miter lim="800000"/>
            <a:headEnd/>
            <a:tailEnd/>
          </a:ln>
        </p:spPr>
        <p:txBody>
          <a:bodyPr rot="10800000" lIns="91428" tIns="45714" rIns="91428" bIns="45714" anchor="ctr"/>
          <a:lstStyle/>
          <a:p>
            <a:pPr algn="ctr"/>
            <a:endParaRPr lang="ja-JP" altLang="ja-JP" sz="1200">
              <a:solidFill>
                <a:prstClr val="black"/>
              </a:solidFill>
              <a:latin typeface="メイリオ"/>
              <a:ea typeface="メイリオ"/>
              <a:cs typeface="メイリオ" panose="020B0604030504040204" pitchFamily="50" charset="-128"/>
            </a:endParaRPr>
          </a:p>
        </p:txBody>
      </p:sp>
      <p:sp>
        <p:nvSpPr>
          <p:cNvPr id="113" name="二等辺三角形 87"/>
          <p:cNvSpPr>
            <a:spLocks noChangeArrowheads="1"/>
          </p:cNvSpPr>
          <p:nvPr/>
        </p:nvSpPr>
        <p:spPr bwMode="invGray">
          <a:xfrm flipV="1">
            <a:off x="4053323" y="3963791"/>
            <a:ext cx="114777" cy="101364"/>
          </a:xfrm>
          <a:prstGeom prst="triangle">
            <a:avLst>
              <a:gd name="adj" fmla="val 50000"/>
            </a:avLst>
          </a:prstGeom>
          <a:solidFill>
            <a:srgbClr val="CC0000"/>
          </a:solidFill>
          <a:ln w="25400" algn="ctr">
            <a:solidFill>
              <a:schemeClr val="bg1"/>
            </a:solidFill>
            <a:miter lim="800000"/>
            <a:headEnd/>
            <a:tailEnd/>
          </a:ln>
        </p:spPr>
        <p:txBody>
          <a:bodyPr rot="10800000" lIns="91428" tIns="45714" rIns="91428" bIns="45714" anchor="ctr"/>
          <a:lstStyle/>
          <a:p>
            <a:pPr algn="ctr"/>
            <a:endParaRPr lang="ja-JP" altLang="ja-JP" sz="1200">
              <a:solidFill>
                <a:prstClr val="black"/>
              </a:solidFill>
              <a:latin typeface="メイリオ"/>
              <a:ea typeface="メイリオ"/>
              <a:cs typeface="メイリオ" panose="020B0604030504040204" pitchFamily="50" charset="-128"/>
            </a:endParaRPr>
          </a:p>
        </p:txBody>
      </p:sp>
      <p:sp>
        <p:nvSpPr>
          <p:cNvPr id="130" name="テキスト ボックス 129"/>
          <p:cNvSpPr txBox="1"/>
          <p:nvPr/>
        </p:nvSpPr>
        <p:spPr>
          <a:xfrm>
            <a:off x="1972800" y="4124049"/>
            <a:ext cx="655515" cy="200055"/>
          </a:xfrm>
          <a:prstGeom prst="rect">
            <a:avLst/>
          </a:prstGeom>
          <a:noFill/>
        </p:spPr>
        <p:txBody>
          <a:bodyPr wrap="square" rtlCol="0">
            <a:spAutoFit/>
          </a:bodyPr>
          <a:lstStyle/>
          <a:p>
            <a:r>
              <a:rPr kumimoji="1" lang="en-US" altLang="ja-JP" sz="700">
                <a:solidFill>
                  <a:srgbClr val="CC0000"/>
                </a:solidFill>
              </a:rPr>
              <a:t>2023/06</a:t>
            </a:r>
          </a:p>
        </p:txBody>
      </p:sp>
      <p:sp>
        <p:nvSpPr>
          <p:cNvPr id="131" name="二等辺三角形 87"/>
          <p:cNvSpPr>
            <a:spLocks noChangeArrowheads="1"/>
          </p:cNvSpPr>
          <p:nvPr/>
        </p:nvSpPr>
        <p:spPr bwMode="invGray">
          <a:xfrm flipV="1">
            <a:off x="2929056" y="3963791"/>
            <a:ext cx="114777" cy="101364"/>
          </a:xfrm>
          <a:prstGeom prst="triangle">
            <a:avLst>
              <a:gd name="adj" fmla="val 50000"/>
            </a:avLst>
          </a:prstGeom>
          <a:solidFill>
            <a:schemeClr val="accent2"/>
          </a:solidFill>
          <a:ln w="25400" algn="ctr">
            <a:solidFill>
              <a:schemeClr val="bg1"/>
            </a:solidFill>
            <a:miter lim="800000"/>
            <a:headEnd/>
            <a:tailEnd/>
          </a:ln>
        </p:spPr>
        <p:txBody>
          <a:bodyPr rot="10800000" lIns="91428" tIns="45714" rIns="91428" bIns="45714" anchor="ctr"/>
          <a:lstStyle/>
          <a:p>
            <a:pPr algn="ctr"/>
            <a:endParaRPr lang="ja-JP" altLang="ja-JP" sz="1200">
              <a:latin typeface="メイリオ"/>
              <a:ea typeface="メイリオ"/>
              <a:cs typeface="メイリオ" panose="020B0604030504040204" pitchFamily="50" charset="-128"/>
            </a:endParaRPr>
          </a:p>
        </p:txBody>
      </p:sp>
      <p:sp>
        <p:nvSpPr>
          <p:cNvPr id="132" name="テキスト ボックス 131"/>
          <p:cNvSpPr txBox="1"/>
          <p:nvPr/>
        </p:nvSpPr>
        <p:spPr>
          <a:xfrm>
            <a:off x="2699792" y="4248000"/>
            <a:ext cx="827931" cy="184666"/>
          </a:xfrm>
          <a:prstGeom prst="rect">
            <a:avLst/>
          </a:prstGeom>
          <a:noFill/>
        </p:spPr>
        <p:txBody>
          <a:bodyPr wrap="square" rtlCol="0">
            <a:spAutoFit/>
          </a:bodyPr>
          <a:lstStyle/>
          <a:p>
            <a:r>
              <a:rPr lang="ja-JP" altLang="en-US" sz="600" dirty="0">
                <a:solidFill>
                  <a:srgbClr val="008CCF"/>
                </a:solidFill>
              </a:rPr>
              <a:t>年末調整対応</a:t>
            </a:r>
            <a:endParaRPr lang="en-US" altLang="ja-JP" sz="600" dirty="0">
              <a:solidFill>
                <a:srgbClr val="008CCF"/>
              </a:solidFill>
            </a:endParaRPr>
          </a:p>
        </p:txBody>
      </p:sp>
      <p:sp>
        <p:nvSpPr>
          <p:cNvPr id="135" name="二等辺三角形 87"/>
          <p:cNvSpPr>
            <a:spLocks noChangeArrowheads="1"/>
          </p:cNvSpPr>
          <p:nvPr/>
        </p:nvSpPr>
        <p:spPr bwMode="invGray">
          <a:xfrm flipV="1">
            <a:off x="7518538" y="3363838"/>
            <a:ext cx="114777" cy="101364"/>
          </a:xfrm>
          <a:prstGeom prst="triangle">
            <a:avLst>
              <a:gd name="adj" fmla="val 50000"/>
            </a:avLst>
          </a:prstGeom>
          <a:solidFill>
            <a:srgbClr val="CC0000"/>
          </a:solidFill>
          <a:ln w="25400" algn="ctr">
            <a:solidFill>
              <a:schemeClr val="bg1"/>
            </a:solidFill>
            <a:miter lim="800000"/>
            <a:headEnd/>
            <a:tailEnd/>
          </a:ln>
        </p:spPr>
        <p:txBody>
          <a:bodyPr rot="10800000" lIns="91428" tIns="45714" rIns="91428" bIns="45714" anchor="ctr"/>
          <a:lstStyle/>
          <a:p>
            <a:pPr algn="ctr"/>
            <a:endParaRPr lang="ja-JP" altLang="ja-JP" sz="1200">
              <a:solidFill>
                <a:prstClr val="black"/>
              </a:solidFill>
              <a:latin typeface="メイリオ"/>
              <a:ea typeface="メイリオ"/>
              <a:cs typeface="メイリオ" panose="020B0604030504040204" pitchFamily="50" charset="-128"/>
            </a:endParaRPr>
          </a:p>
        </p:txBody>
      </p:sp>
      <p:sp>
        <p:nvSpPr>
          <p:cNvPr id="136" name="二等辺三角形 87"/>
          <p:cNvSpPr>
            <a:spLocks noChangeArrowheads="1"/>
          </p:cNvSpPr>
          <p:nvPr/>
        </p:nvSpPr>
        <p:spPr bwMode="invGray">
          <a:xfrm flipV="1">
            <a:off x="7524328" y="3963791"/>
            <a:ext cx="114777" cy="101364"/>
          </a:xfrm>
          <a:prstGeom prst="triangle">
            <a:avLst>
              <a:gd name="adj" fmla="val 50000"/>
            </a:avLst>
          </a:prstGeom>
          <a:solidFill>
            <a:srgbClr val="CC0000"/>
          </a:solidFill>
          <a:ln w="25400" algn="ctr">
            <a:solidFill>
              <a:schemeClr val="bg1"/>
            </a:solidFill>
            <a:miter lim="800000"/>
            <a:headEnd/>
            <a:tailEnd/>
          </a:ln>
        </p:spPr>
        <p:txBody>
          <a:bodyPr rot="10800000" lIns="91428" tIns="45714" rIns="91428" bIns="45714" anchor="ctr"/>
          <a:lstStyle/>
          <a:p>
            <a:pPr algn="ctr"/>
            <a:endParaRPr lang="ja-JP" altLang="ja-JP" sz="1200">
              <a:solidFill>
                <a:prstClr val="black"/>
              </a:solidFill>
              <a:latin typeface="メイリオ"/>
              <a:ea typeface="メイリオ"/>
              <a:cs typeface="メイリオ" panose="020B0604030504040204" pitchFamily="50" charset="-128"/>
            </a:endParaRPr>
          </a:p>
        </p:txBody>
      </p:sp>
      <p:sp>
        <p:nvSpPr>
          <p:cNvPr id="137" name="テキスト ボックス 136"/>
          <p:cNvSpPr txBox="1"/>
          <p:nvPr/>
        </p:nvSpPr>
        <p:spPr>
          <a:xfrm>
            <a:off x="3802524" y="3513600"/>
            <a:ext cx="655515" cy="200055"/>
          </a:xfrm>
          <a:prstGeom prst="rect">
            <a:avLst/>
          </a:prstGeom>
          <a:noFill/>
        </p:spPr>
        <p:txBody>
          <a:bodyPr wrap="square" rtlCol="0">
            <a:spAutoFit/>
          </a:bodyPr>
          <a:lstStyle/>
          <a:p>
            <a:r>
              <a:rPr kumimoji="1" lang="en-US" altLang="ja-JP" sz="700">
                <a:solidFill>
                  <a:srgbClr val="CC0000"/>
                </a:solidFill>
              </a:rPr>
              <a:t>2024/06</a:t>
            </a:r>
            <a:endParaRPr kumimoji="1" lang="ja-JP" altLang="en-US" sz="1200">
              <a:solidFill>
                <a:srgbClr val="CC0000"/>
              </a:solidFill>
            </a:endParaRPr>
          </a:p>
        </p:txBody>
      </p:sp>
      <p:sp>
        <p:nvSpPr>
          <p:cNvPr id="138" name="テキスト ボックス 137"/>
          <p:cNvSpPr txBox="1"/>
          <p:nvPr/>
        </p:nvSpPr>
        <p:spPr>
          <a:xfrm>
            <a:off x="7296193" y="4118400"/>
            <a:ext cx="655515" cy="200055"/>
          </a:xfrm>
          <a:prstGeom prst="rect">
            <a:avLst/>
          </a:prstGeom>
          <a:noFill/>
        </p:spPr>
        <p:txBody>
          <a:bodyPr wrap="square" rtlCol="0">
            <a:spAutoFit/>
          </a:bodyPr>
          <a:lstStyle/>
          <a:p>
            <a:r>
              <a:rPr kumimoji="1" lang="en-US" altLang="ja-JP" sz="700">
                <a:solidFill>
                  <a:srgbClr val="CC0000"/>
                </a:solidFill>
              </a:rPr>
              <a:t>2026/06</a:t>
            </a:r>
          </a:p>
        </p:txBody>
      </p:sp>
      <p:sp>
        <p:nvSpPr>
          <p:cNvPr id="140" name="テキスト ボックス 139"/>
          <p:cNvSpPr txBox="1"/>
          <p:nvPr/>
        </p:nvSpPr>
        <p:spPr>
          <a:xfrm>
            <a:off x="1972800" y="4248000"/>
            <a:ext cx="938092" cy="276999"/>
          </a:xfrm>
          <a:prstGeom prst="rect">
            <a:avLst/>
          </a:prstGeom>
          <a:noFill/>
        </p:spPr>
        <p:txBody>
          <a:bodyPr wrap="square" rtlCol="0">
            <a:spAutoFit/>
          </a:bodyPr>
          <a:lstStyle/>
          <a:p>
            <a:r>
              <a:rPr lang="en-US" altLang="ja-JP" sz="600">
                <a:solidFill>
                  <a:srgbClr val="008CCF"/>
                </a:solidFill>
              </a:rPr>
              <a:t>field/HR</a:t>
            </a:r>
          </a:p>
          <a:p>
            <a:r>
              <a:rPr lang="ja-JP" altLang="en-US" sz="600">
                <a:solidFill>
                  <a:srgbClr val="008CCF"/>
                </a:solidFill>
              </a:rPr>
              <a:t>モバイル対応</a:t>
            </a:r>
            <a:endParaRPr lang="en-US" altLang="ja-JP" sz="600">
              <a:solidFill>
                <a:srgbClr val="008CCF"/>
              </a:solidFill>
            </a:endParaRPr>
          </a:p>
        </p:txBody>
      </p:sp>
      <p:sp>
        <p:nvSpPr>
          <p:cNvPr id="141" name="二等辺三角形 87"/>
          <p:cNvSpPr>
            <a:spLocks noChangeArrowheads="1"/>
          </p:cNvSpPr>
          <p:nvPr/>
        </p:nvSpPr>
        <p:spPr bwMode="invGray">
          <a:xfrm flipV="1">
            <a:off x="4776845" y="3963791"/>
            <a:ext cx="114777" cy="101364"/>
          </a:xfrm>
          <a:prstGeom prst="triangle">
            <a:avLst>
              <a:gd name="adj" fmla="val 50000"/>
            </a:avLst>
          </a:prstGeom>
          <a:solidFill>
            <a:schemeClr val="accent2"/>
          </a:solidFill>
          <a:ln w="25400" algn="ctr">
            <a:solidFill>
              <a:schemeClr val="bg1"/>
            </a:solidFill>
            <a:miter lim="800000"/>
            <a:headEnd/>
            <a:tailEnd/>
          </a:ln>
        </p:spPr>
        <p:txBody>
          <a:bodyPr rot="10800000" lIns="91428" tIns="45714" rIns="91428" bIns="45714" anchor="ctr"/>
          <a:lstStyle/>
          <a:p>
            <a:pPr algn="ctr"/>
            <a:endParaRPr lang="ja-JP" altLang="ja-JP" sz="1200">
              <a:latin typeface="メイリオ"/>
              <a:ea typeface="メイリオ"/>
              <a:cs typeface="メイリオ" panose="020B0604030504040204" pitchFamily="50" charset="-128"/>
            </a:endParaRPr>
          </a:p>
        </p:txBody>
      </p:sp>
      <p:sp>
        <p:nvSpPr>
          <p:cNvPr id="142" name="テキスト ボックス 141"/>
          <p:cNvSpPr txBox="1"/>
          <p:nvPr/>
        </p:nvSpPr>
        <p:spPr>
          <a:xfrm>
            <a:off x="4647428" y="4248000"/>
            <a:ext cx="932684" cy="276999"/>
          </a:xfrm>
          <a:prstGeom prst="rect">
            <a:avLst/>
          </a:prstGeom>
          <a:noFill/>
        </p:spPr>
        <p:txBody>
          <a:bodyPr wrap="square" rtlCol="0">
            <a:spAutoFit/>
          </a:bodyPr>
          <a:lstStyle/>
          <a:p>
            <a:r>
              <a:rPr lang="ja-JP" altLang="en-US" sz="600">
                <a:solidFill>
                  <a:srgbClr val="008CCF"/>
                </a:solidFill>
              </a:rPr>
              <a:t>年末調整対応</a:t>
            </a:r>
            <a:endParaRPr lang="en-US" altLang="ja-JP" sz="600">
              <a:solidFill>
                <a:srgbClr val="008CCF"/>
              </a:solidFill>
            </a:endParaRPr>
          </a:p>
          <a:p>
            <a:r>
              <a:rPr lang="ja-JP" altLang="en-US" sz="600">
                <a:solidFill>
                  <a:srgbClr val="008CCF"/>
                </a:solidFill>
              </a:rPr>
              <a:t>電子申請強化</a:t>
            </a:r>
            <a:endParaRPr lang="en-US" altLang="ja-JP" sz="600">
              <a:solidFill>
                <a:srgbClr val="008CCF"/>
              </a:solidFill>
            </a:endParaRPr>
          </a:p>
        </p:txBody>
      </p:sp>
      <p:sp>
        <p:nvSpPr>
          <p:cNvPr id="144" name="二等辺三角形 87"/>
          <p:cNvSpPr>
            <a:spLocks noChangeArrowheads="1"/>
          </p:cNvSpPr>
          <p:nvPr/>
        </p:nvSpPr>
        <p:spPr bwMode="invGray">
          <a:xfrm flipV="1">
            <a:off x="5763700" y="3963791"/>
            <a:ext cx="114777" cy="101364"/>
          </a:xfrm>
          <a:prstGeom prst="triangle">
            <a:avLst>
              <a:gd name="adj" fmla="val 50000"/>
            </a:avLst>
          </a:prstGeom>
          <a:solidFill>
            <a:srgbClr val="CC0000"/>
          </a:solidFill>
          <a:ln w="25400" algn="ctr">
            <a:solidFill>
              <a:schemeClr val="bg1"/>
            </a:solidFill>
            <a:miter lim="800000"/>
            <a:headEnd/>
            <a:tailEnd/>
          </a:ln>
        </p:spPr>
        <p:txBody>
          <a:bodyPr rot="10800000" lIns="91428" tIns="45714" rIns="91428" bIns="45714" anchor="ctr"/>
          <a:lstStyle/>
          <a:p>
            <a:pPr algn="ctr"/>
            <a:endParaRPr lang="ja-JP" altLang="ja-JP" sz="1200">
              <a:solidFill>
                <a:prstClr val="black"/>
              </a:solidFill>
              <a:latin typeface="メイリオ"/>
              <a:ea typeface="メイリオ"/>
              <a:cs typeface="メイリオ" panose="020B0604030504040204" pitchFamily="50" charset="-128"/>
            </a:endParaRPr>
          </a:p>
        </p:txBody>
      </p:sp>
      <p:sp>
        <p:nvSpPr>
          <p:cNvPr id="145" name="二等辺三角形 87"/>
          <p:cNvSpPr>
            <a:spLocks noChangeArrowheads="1"/>
          </p:cNvSpPr>
          <p:nvPr/>
        </p:nvSpPr>
        <p:spPr bwMode="invGray">
          <a:xfrm flipV="1">
            <a:off x="5757961" y="3363838"/>
            <a:ext cx="126255" cy="101364"/>
          </a:xfrm>
          <a:prstGeom prst="triangle">
            <a:avLst>
              <a:gd name="adj" fmla="val 50000"/>
            </a:avLst>
          </a:prstGeom>
          <a:solidFill>
            <a:srgbClr val="CC0000"/>
          </a:solidFill>
          <a:ln w="25400" algn="ctr">
            <a:solidFill>
              <a:schemeClr val="bg1"/>
            </a:solidFill>
            <a:miter lim="800000"/>
            <a:headEnd/>
            <a:tailEnd/>
          </a:ln>
        </p:spPr>
        <p:txBody>
          <a:bodyPr rot="10800000" lIns="91428" tIns="45714" rIns="91428" bIns="45714" anchor="ctr"/>
          <a:lstStyle/>
          <a:p>
            <a:pPr algn="ctr"/>
            <a:endParaRPr lang="ja-JP" altLang="ja-JP" sz="1200">
              <a:solidFill>
                <a:prstClr val="black"/>
              </a:solidFill>
              <a:latin typeface="メイリオ"/>
              <a:ea typeface="メイリオ"/>
              <a:cs typeface="メイリオ" panose="020B0604030504040204" pitchFamily="50" charset="-128"/>
            </a:endParaRPr>
          </a:p>
        </p:txBody>
      </p:sp>
      <p:sp>
        <p:nvSpPr>
          <p:cNvPr id="150" name="テキスト ボックス 149"/>
          <p:cNvSpPr txBox="1"/>
          <p:nvPr/>
        </p:nvSpPr>
        <p:spPr>
          <a:xfrm>
            <a:off x="1323334" y="4563243"/>
            <a:ext cx="908406" cy="307777"/>
          </a:xfrm>
          <a:prstGeom prst="rect">
            <a:avLst/>
          </a:prstGeom>
          <a:noFill/>
        </p:spPr>
        <p:txBody>
          <a:bodyPr wrap="square" rtlCol="0">
            <a:spAutoFit/>
          </a:bodyPr>
          <a:lstStyle/>
          <a:p>
            <a:r>
              <a:rPr kumimoji="1" lang="en-US" altLang="ja-JP" sz="1400">
                <a:solidFill>
                  <a:srgbClr val="008CCF"/>
                </a:solidFill>
              </a:rPr>
              <a:t>FY2023</a:t>
            </a:r>
            <a:endParaRPr kumimoji="1" lang="ja-JP" altLang="en-US" sz="1400">
              <a:solidFill>
                <a:srgbClr val="008CCF"/>
              </a:solidFill>
            </a:endParaRPr>
          </a:p>
        </p:txBody>
      </p:sp>
      <p:sp>
        <p:nvSpPr>
          <p:cNvPr id="151" name="テキスト ボックス 150"/>
          <p:cNvSpPr txBox="1"/>
          <p:nvPr/>
        </p:nvSpPr>
        <p:spPr>
          <a:xfrm>
            <a:off x="4810722" y="4563243"/>
            <a:ext cx="913406" cy="307777"/>
          </a:xfrm>
          <a:prstGeom prst="rect">
            <a:avLst/>
          </a:prstGeom>
          <a:noFill/>
        </p:spPr>
        <p:txBody>
          <a:bodyPr wrap="square" rtlCol="0">
            <a:spAutoFit/>
          </a:bodyPr>
          <a:lstStyle/>
          <a:p>
            <a:r>
              <a:rPr lang="en-US" altLang="ja-JP" sz="1400">
                <a:solidFill>
                  <a:srgbClr val="008CCF"/>
                </a:solidFill>
              </a:rPr>
              <a:t>FY2025</a:t>
            </a:r>
            <a:endParaRPr kumimoji="1" lang="ja-JP" altLang="en-US" sz="1400">
              <a:solidFill>
                <a:srgbClr val="008CCF"/>
              </a:solidFill>
            </a:endParaRPr>
          </a:p>
        </p:txBody>
      </p:sp>
      <p:sp>
        <p:nvSpPr>
          <p:cNvPr id="152" name="テキスト ボックス 151"/>
          <p:cNvSpPr txBox="1"/>
          <p:nvPr/>
        </p:nvSpPr>
        <p:spPr>
          <a:xfrm>
            <a:off x="6707708" y="4563243"/>
            <a:ext cx="906678" cy="307777"/>
          </a:xfrm>
          <a:prstGeom prst="rect">
            <a:avLst/>
          </a:prstGeom>
          <a:noFill/>
        </p:spPr>
        <p:txBody>
          <a:bodyPr wrap="square" rtlCol="0">
            <a:spAutoFit/>
          </a:bodyPr>
          <a:lstStyle/>
          <a:p>
            <a:r>
              <a:rPr kumimoji="1" lang="en-US" altLang="ja-JP" sz="1400">
                <a:solidFill>
                  <a:srgbClr val="008CCF"/>
                </a:solidFill>
              </a:rPr>
              <a:t>FY2026</a:t>
            </a:r>
            <a:endParaRPr kumimoji="1" lang="ja-JP" altLang="en-US" sz="1400">
              <a:solidFill>
                <a:srgbClr val="008CCF"/>
              </a:solidFill>
            </a:endParaRPr>
          </a:p>
        </p:txBody>
      </p:sp>
      <p:sp>
        <p:nvSpPr>
          <p:cNvPr id="153" name="テキスト ボックス 152"/>
          <p:cNvSpPr txBox="1"/>
          <p:nvPr/>
        </p:nvSpPr>
        <p:spPr>
          <a:xfrm>
            <a:off x="3063076" y="4563243"/>
            <a:ext cx="860852" cy="307777"/>
          </a:xfrm>
          <a:prstGeom prst="rect">
            <a:avLst/>
          </a:prstGeom>
          <a:noFill/>
        </p:spPr>
        <p:txBody>
          <a:bodyPr wrap="square" rtlCol="0">
            <a:spAutoFit/>
          </a:bodyPr>
          <a:lstStyle/>
          <a:p>
            <a:r>
              <a:rPr lang="en-US" altLang="ja-JP" sz="1400">
                <a:solidFill>
                  <a:srgbClr val="008CCF"/>
                </a:solidFill>
              </a:rPr>
              <a:t>FY2024</a:t>
            </a:r>
            <a:endParaRPr kumimoji="1" lang="ja-JP" altLang="en-US" sz="1400">
              <a:solidFill>
                <a:srgbClr val="008CCF"/>
              </a:solidFill>
            </a:endParaRPr>
          </a:p>
        </p:txBody>
      </p:sp>
      <p:cxnSp>
        <p:nvCxnSpPr>
          <p:cNvPr id="154" name="直線矢印コネクタ 153"/>
          <p:cNvCxnSpPr/>
          <p:nvPr/>
        </p:nvCxnSpPr>
        <p:spPr>
          <a:xfrm>
            <a:off x="1692444" y="4513363"/>
            <a:ext cx="7236000" cy="2603"/>
          </a:xfrm>
          <a:prstGeom prst="straightConnector1">
            <a:avLst/>
          </a:prstGeom>
          <a:ln w="41275">
            <a:solidFill>
              <a:srgbClr val="008CCF"/>
            </a:solidFill>
            <a:tailEnd type="triangle"/>
          </a:ln>
        </p:spPr>
        <p:style>
          <a:lnRef idx="1">
            <a:schemeClr val="accent1"/>
          </a:lnRef>
          <a:fillRef idx="0">
            <a:schemeClr val="accent1"/>
          </a:fillRef>
          <a:effectRef idx="0">
            <a:schemeClr val="accent1"/>
          </a:effectRef>
          <a:fontRef idx="minor">
            <a:schemeClr val="tx1"/>
          </a:fontRef>
        </p:style>
      </p:cxnSp>
      <p:sp>
        <p:nvSpPr>
          <p:cNvPr id="157" name="テキスト ボックス 156"/>
          <p:cNvSpPr txBox="1"/>
          <p:nvPr/>
        </p:nvSpPr>
        <p:spPr>
          <a:xfrm>
            <a:off x="7357048" y="4251600"/>
            <a:ext cx="938092" cy="184666"/>
          </a:xfrm>
          <a:prstGeom prst="rect">
            <a:avLst/>
          </a:prstGeom>
          <a:noFill/>
        </p:spPr>
        <p:txBody>
          <a:bodyPr wrap="square" rtlCol="0">
            <a:spAutoFit/>
          </a:bodyPr>
          <a:lstStyle/>
          <a:p>
            <a:r>
              <a:rPr lang="en-US" altLang="ja-JP" sz="600" err="1">
                <a:solidFill>
                  <a:srgbClr val="008CCF"/>
                </a:solidFill>
              </a:rPr>
              <a:t>VerUp</a:t>
            </a:r>
            <a:endParaRPr lang="en-US" altLang="ja-JP" sz="600">
              <a:solidFill>
                <a:srgbClr val="008CCF"/>
              </a:solidFill>
            </a:endParaRPr>
          </a:p>
        </p:txBody>
      </p:sp>
      <p:sp>
        <p:nvSpPr>
          <p:cNvPr id="202" name="テキスト ボックス 201"/>
          <p:cNvSpPr txBox="1"/>
          <p:nvPr/>
        </p:nvSpPr>
        <p:spPr>
          <a:xfrm>
            <a:off x="5415165" y="4924622"/>
            <a:ext cx="3240000" cy="200055"/>
          </a:xfrm>
          <a:prstGeom prst="rect">
            <a:avLst/>
          </a:prstGeom>
          <a:noFill/>
        </p:spPr>
        <p:txBody>
          <a:bodyPr wrap="square" rtlCol="0" anchor="ctr" anchorCtr="0">
            <a:spAutoFit/>
          </a:bodyPr>
          <a:lstStyle/>
          <a:p>
            <a:pPr algn="r"/>
            <a:r>
              <a:rPr lang="en-US" altLang="ja-JP" sz="700">
                <a:solidFill>
                  <a:srgbClr val="404040"/>
                </a:solidFill>
                <a:latin typeface="+mn-ea"/>
              </a:rPr>
              <a:t>※</a:t>
            </a:r>
            <a:r>
              <a:rPr lang="ja-JP" altLang="en-US" sz="700">
                <a:solidFill>
                  <a:srgbClr val="404040"/>
                </a:solidFill>
                <a:latin typeface="+mn-ea"/>
              </a:rPr>
              <a:t>予告なく変更になる場合がございます</a:t>
            </a:r>
          </a:p>
        </p:txBody>
      </p:sp>
      <p:sp>
        <p:nvSpPr>
          <p:cNvPr id="23" name="テキスト ボックス 22">
            <a:extLst>
              <a:ext uri="{FF2B5EF4-FFF2-40B4-BE49-F238E27FC236}">
                <a16:creationId xmlns:a16="http://schemas.microsoft.com/office/drawing/2014/main" id="{82BBBEE0-6883-6944-BE46-993CF5C336DC}"/>
              </a:ext>
            </a:extLst>
          </p:cNvPr>
          <p:cNvSpPr txBox="1"/>
          <p:nvPr/>
        </p:nvSpPr>
        <p:spPr>
          <a:xfrm>
            <a:off x="1972305" y="3513600"/>
            <a:ext cx="655515" cy="200055"/>
          </a:xfrm>
          <a:prstGeom prst="rect">
            <a:avLst/>
          </a:prstGeom>
          <a:noFill/>
        </p:spPr>
        <p:txBody>
          <a:bodyPr wrap="square" rtlCol="0">
            <a:spAutoFit/>
          </a:bodyPr>
          <a:lstStyle/>
          <a:p>
            <a:r>
              <a:rPr kumimoji="1" lang="en-US" altLang="ja-JP" sz="700">
                <a:solidFill>
                  <a:srgbClr val="CC0000"/>
                </a:solidFill>
              </a:rPr>
              <a:t>2023/06</a:t>
            </a:r>
            <a:endParaRPr kumimoji="1" lang="ja-JP" altLang="en-US" sz="1200">
              <a:solidFill>
                <a:srgbClr val="CC0000"/>
              </a:solidFill>
            </a:endParaRPr>
          </a:p>
        </p:txBody>
      </p:sp>
      <p:sp>
        <p:nvSpPr>
          <p:cNvPr id="24" name="テキスト ボックス 23">
            <a:extLst>
              <a:ext uri="{FF2B5EF4-FFF2-40B4-BE49-F238E27FC236}">
                <a16:creationId xmlns:a16="http://schemas.microsoft.com/office/drawing/2014/main" id="{996F6D42-7147-1FCB-471D-083E330912B4}"/>
              </a:ext>
            </a:extLst>
          </p:cNvPr>
          <p:cNvSpPr txBox="1"/>
          <p:nvPr/>
        </p:nvSpPr>
        <p:spPr>
          <a:xfrm>
            <a:off x="1972800" y="3627645"/>
            <a:ext cx="1306079" cy="276999"/>
          </a:xfrm>
          <a:prstGeom prst="rect">
            <a:avLst/>
          </a:prstGeom>
          <a:noFill/>
        </p:spPr>
        <p:txBody>
          <a:bodyPr wrap="square" rtlCol="0">
            <a:spAutoFit/>
          </a:bodyPr>
          <a:lstStyle/>
          <a:p>
            <a:r>
              <a:rPr lang="ja-JP" altLang="en-US" sz="600">
                <a:solidFill>
                  <a:srgbClr val="008CCF"/>
                </a:solidFill>
              </a:rPr>
              <a:t>インボイス対応 </a:t>
            </a:r>
            <a:r>
              <a:rPr lang="en-US" altLang="ja-JP" sz="600">
                <a:solidFill>
                  <a:schemeClr val="tx2"/>
                </a:solidFill>
                <a:latin typeface="メイリオ" pitchFamily="50" charset="-128"/>
                <a:ea typeface="メイリオ" pitchFamily="50" charset="-128"/>
                <a:cs typeface="メイリオ" pitchFamily="50" charset="-128"/>
              </a:rPr>
              <a:t>Phase.3</a:t>
            </a:r>
            <a:endParaRPr lang="en-US" altLang="ja-JP" sz="600">
              <a:solidFill>
                <a:schemeClr val="tx2"/>
              </a:solidFill>
            </a:endParaRPr>
          </a:p>
          <a:p>
            <a:r>
              <a:rPr lang="ja-JP" altLang="en-US" sz="600">
                <a:solidFill>
                  <a:srgbClr val="008CCF"/>
                </a:solidFill>
              </a:rPr>
              <a:t>電子取引対応 </a:t>
            </a:r>
            <a:r>
              <a:rPr lang="en-US" altLang="ja-JP" sz="600">
                <a:solidFill>
                  <a:schemeClr val="tx2"/>
                </a:solidFill>
                <a:latin typeface="メイリオ" pitchFamily="50" charset="-128"/>
                <a:ea typeface="メイリオ" pitchFamily="50" charset="-128"/>
                <a:cs typeface="メイリオ" pitchFamily="50" charset="-128"/>
              </a:rPr>
              <a:t>Phase.2</a:t>
            </a:r>
            <a:endParaRPr lang="en-US" altLang="ja-JP" sz="600">
              <a:solidFill>
                <a:schemeClr val="tx2"/>
              </a:solidFill>
            </a:endParaRPr>
          </a:p>
        </p:txBody>
      </p:sp>
      <p:sp>
        <p:nvSpPr>
          <p:cNvPr id="25" name="テキスト ボックス 24">
            <a:extLst>
              <a:ext uri="{FF2B5EF4-FFF2-40B4-BE49-F238E27FC236}">
                <a16:creationId xmlns:a16="http://schemas.microsoft.com/office/drawing/2014/main" id="{B08CF606-8FFA-A7F9-48E8-CFDB94EA616E}"/>
              </a:ext>
            </a:extLst>
          </p:cNvPr>
          <p:cNvSpPr txBox="1"/>
          <p:nvPr/>
        </p:nvSpPr>
        <p:spPr>
          <a:xfrm>
            <a:off x="3811885" y="3627645"/>
            <a:ext cx="1408187" cy="276999"/>
          </a:xfrm>
          <a:prstGeom prst="rect">
            <a:avLst/>
          </a:prstGeom>
          <a:noFill/>
        </p:spPr>
        <p:txBody>
          <a:bodyPr wrap="square" rtlCol="0">
            <a:spAutoFit/>
          </a:bodyPr>
          <a:lstStyle/>
          <a:p>
            <a:r>
              <a:rPr lang="ja-JP" altLang="en-US" sz="600">
                <a:solidFill>
                  <a:srgbClr val="008CCF"/>
                </a:solidFill>
              </a:rPr>
              <a:t>デジタルインボイス </a:t>
            </a:r>
            <a:r>
              <a:rPr lang="en-US" altLang="ja-JP" sz="600">
                <a:solidFill>
                  <a:schemeClr val="tx2"/>
                </a:solidFill>
                <a:latin typeface="メイリオ" pitchFamily="50" charset="-128"/>
                <a:ea typeface="メイリオ" pitchFamily="50" charset="-128"/>
                <a:cs typeface="メイリオ" pitchFamily="50" charset="-128"/>
              </a:rPr>
              <a:t>Phase.1</a:t>
            </a:r>
            <a:endParaRPr lang="en-US" altLang="ja-JP" sz="600">
              <a:solidFill>
                <a:schemeClr val="tx2"/>
              </a:solidFill>
            </a:endParaRPr>
          </a:p>
          <a:p>
            <a:r>
              <a:rPr lang="ja-JP" altLang="en-US" sz="600">
                <a:solidFill>
                  <a:srgbClr val="008CCF"/>
                </a:solidFill>
              </a:rPr>
              <a:t>月次更新・承認機能改善・予備入力</a:t>
            </a:r>
            <a:endParaRPr lang="en-US" altLang="ja-JP" sz="600">
              <a:solidFill>
                <a:schemeClr val="tx2"/>
              </a:solidFill>
            </a:endParaRPr>
          </a:p>
        </p:txBody>
      </p:sp>
      <p:sp>
        <p:nvSpPr>
          <p:cNvPr id="26" name="テキスト ボックス 25">
            <a:extLst>
              <a:ext uri="{FF2B5EF4-FFF2-40B4-BE49-F238E27FC236}">
                <a16:creationId xmlns:a16="http://schemas.microsoft.com/office/drawing/2014/main" id="{CEB46008-CB3E-18A1-F4EE-F1992065569B}"/>
              </a:ext>
            </a:extLst>
          </p:cNvPr>
          <p:cNvSpPr txBox="1"/>
          <p:nvPr/>
        </p:nvSpPr>
        <p:spPr>
          <a:xfrm>
            <a:off x="5530154" y="3513600"/>
            <a:ext cx="721067" cy="200055"/>
          </a:xfrm>
          <a:prstGeom prst="rect">
            <a:avLst/>
          </a:prstGeom>
          <a:noFill/>
        </p:spPr>
        <p:txBody>
          <a:bodyPr wrap="square" rtlCol="0">
            <a:spAutoFit/>
          </a:bodyPr>
          <a:lstStyle/>
          <a:p>
            <a:r>
              <a:rPr kumimoji="1" lang="en-US" altLang="ja-JP" sz="700">
                <a:solidFill>
                  <a:srgbClr val="CC0000"/>
                </a:solidFill>
              </a:rPr>
              <a:t>202</a:t>
            </a:r>
            <a:r>
              <a:rPr lang="en-US" altLang="ja-JP" sz="700">
                <a:solidFill>
                  <a:srgbClr val="CC0000"/>
                </a:solidFill>
              </a:rPr>
              <a:t>5</a:t>
            </a:r>
            <a:r>
              <a:rPr kumimoji="1" lang="en-US" altLang="ja-JP" sz="700">
                <a:solidFill>
                  <a:srgbClr val="CC0000"/>
                </a:solidFill>
              </a:rPr>
              <a:t>/06</a:t>
            </a:r>
            <a:endParaRPr kumimoji="1" lang="ja-JP" altLang="en-US" sz="1200">
              <a:solidFill>
                <a:srgbClr val="CC0000"/>
              </a:solidFill>
            </a:endParaRPr>
          </a:p>
        </p:txBody>
      </p:sp>
      <p:sp>
        <p:nvSpPr>
          <p:cNvPr id="27" name="テキスト ボックス 26">
            <a:extLst>
              <a:ext uri="{FF2B5EF4-FFF2-40B4-BE49-F238E27FC236}">
                <a16:creationId xmlns:a16="http://schemas.microsoft.com/office/drawing/2014/main" id="{BE0FA060-F00F-58DB-25F8-64AF835F8721}"/>
              </a:ext>
            </a:extLst>
          </p:cNvPr>
          <p:cNvSpPr txBox="1"/>
          <p:nvPr/>
        </p:nvSpPr>
        <p:spPr>
          <a:xfrm>
            <a:off x="5532153" y="3627645"/>
            <a:ext cx="1824895" cy="276999"/>
          </a:xfrm>
          <a:prstGeom prst="rect">
            <a:avLst/>
          </a:prstGeom>
          <a:noFill/>
        </p:spPr>
        <p:txBody>
          <a:bodyPr wrap="square" rtlCol="0">
            <a:spAutoFit/>
          </a:bodyPr>
          <a:lstStyle/>
          <a:p>
            <a:r>
              <a:rPr lang="ja-JP" altLang="en-US" sz="600">
                <a:solidFill>
                  <a:srgbClr val="008CCF"/>
                </a:solidFill>
              </a:rPr>
              <a:t>デジタルインボイス </a:t>
            </a:r>
            <a:r>
              <a:rPr lang="en-US" altLang="ja-JP" sz="600">
                <a:solidFill>
                  <a:schemeClr val="tx2"/>
                </a:solidFill>
                <a:latin typeface="メイリオ" pitchFamily="50" charset="-128"/>
                <a:ea typeface="メイリオ" pitchFamily="50" charset="-128"/>
                <a:cs typeface="メイリオ" pitchFamily="50" charset="-128"/>
              </a:rPr>
              <a:t>Phase.2</a:t>
            </a:r>
            <a:endParaRPr lang="en-US" altLang="ja-JP" sz="600">
              <a:solidFill>
                <a:schemeClr val="tx2"/>
              </a:solidFill>
            </a:endParaRPr>
          </a:p>
          <a:p>
            <a:r>
              <a:rPr lang="ja-JP" altLang="en-US" sz="600">
                <a:solidFill>
                  <a:srgbClr val="008CCF"/>
                </a:solidFill>
              </a:rPr>
              <a:t>承認機能改善・パスワード強化</a:t>
            </a:r>
            <a:endParaRPr lang="en-US" altLang="ja-JP" sz="600">
              <a:solidFill>
                <a:schemeClr val="tx2"/>
              </a:solidFill>
            </a:endParaRPr>
          </a:p>
        </p:txBody>
      </p:sp>
      <p:sp>
        <p:nvSpPr>
          <p:cNvPr id="28" name="テキスト ボックス 27">
            <a:extLst>
              <a:ext uri="{FF2B5EF4-FFF2-40B4-BE49-F238E27FC236}">
                <a16:creationId xmlns:a16="http://schemas.microsoft.com/office/drawing/2014/main" id="{F6B08788-7A6E-7AA3-5707-95FCD6FF96EE}"/>
              </a:ext>
            </a:extLst>
          </p:cNvPr>
          <p:cNvSpPr txBox="1"/>
          <p:nvPr/>
        </p:nvSpPr>
        <p:spPr>
          <a:xfrm>
            <a:off x="7313005" y="3513600"/>
            <a:ext cx="655515" cy="200055"/>
          </a:xfrm>
          <a:prstGeom prst="rect">
            <a:avLst/>
          </a:prstGeom>
          <a:noFill/>
        </p:spPr>
        <p:txBody>
          <a:bodyPr wrap="square" rtlCol="0">
            <a:spAutoFit/>
          </a:bodyPr>
          <a:lstStyle/>
          <a:p>
            <a:r>
              <a:rPr kumimoji="1" lang="en-US" altLang="ja-JP" sz="700">
                <a:solidFill>
                  <a:srgbClr val="CC0000"/>
                </a:solidFill>
              </a:rPr>
              <a:t>2026/06</a:t>
            </a:r>
            <a:endParaRPr kumimoji="1" lang="ja-JP" altLang="en-US" sz="1200">
              <a:solidFill>
                <a:srgbClr val="CC0000"/>
              </a:solidFill>
            </a:endParaRPr>
          </a:p>
        </p:txBody>
      </p:sp>
      <p:sp>
        <p:nvSpPr>
          <p:cNvPr id="29" name="テキスト ボックス 28">
            <a:extLst>
              <a:ext uri="{FF2B5EF4-FFF2-40B4-BE49-F238E27FC236}">
                <a16:creationId xmlns:a16="http://schemas.microsoft.com/office/drawing/2014/main" id="{648825E8-D4D1-6AFB-DCA1-33778360C8A8}"/>
              </a:ext>
            </a:extLst>
          </p:cNvPr>
          <p:cNvSpPr txBox="1"/>
          <p:nvPr/>
        </p:nvSpPr>
        <p:spPr>
          <a:xfrm>
            <a:off x="7312278" y="3627645"/>
            <a:ext cx="968134" cy="276999"/>
          </a:xfrm>
          <a:prstGeom prst="rect">
            <a:avLst/>
          </a:prstGeom>
          <a:noFill/>
        </p:spPr>
        <p:txBody>
          <a:bodyPr wrap="square" rtlCol="0">
            <a:spAutoFit/>
          </a:bodyPr>
          <a:lstStyle/>
          <a:p>
            <a:r>
              <a:rPr lang="ja-JP" altLang="en-US" sz="600">
                <a:solidFill>
                  <a:srgbClr val="008CCF"/>
                </a:solidFill>
              </a:rPr>
              <a:t>パフォーマンス改善</a:t>
            </a:r>
            <a:endParaRPr lang="en-US" altLang="ja-JP" sz="600">
              <a:solidFill>
                <a:schemeClr val="tx2"/>
              </a:solidFill>
            </a:endParaRPr>
          </a:p>
          <a:p>
            <a:r>
              <a:rPr lang="ja-JP" altLang="en-US" sz="600">
                <a:solidFill>
                  <a:srgbClr val="008CCF"/>
                </a:solidFill>
              </a:rPr>
              <a:t>品質改善</a:t>
            </a:r>
            <a:endParaRPr lang="zh-TW" altLang="en-US" sz="600">
              <a:solidFill>
                <a:srgbClr val="008CCF"/>
              </a:solidFill>
            </a:endParaRPr>
          </a:p>
        </p:txBody>
      </p:sp>
      <p:sp>
        <p:nvSpPr>
          <p:cNvPr id="30" name="テキスト ボックス 29">
            <a:extLst>
              <a:ext uri="{FF2B5EF4-FFF2-40B4-BE49-F238E27FC236}">
                <a16:creationId xmlns:a16="http://schemas.microsoft.com/office/drawing/2014/main" id="{176C214B-5719-C388-D174-CC75C6EACE95}"/>
              </a:ext>
            </a:extLst>
          </p:cNvPr>
          <p:cNvSpPr txBox="1"/>
          <p:nvPr/>
        </p:nvSpPr>
        <p:spPr>
          <a:xfrm>
            <a:off x="3800796" y="4119922"/>
            <a:ext cx="655515" cy="200055"/>
          </a:xfrm>
          <a:prstGeom prst="rect">
            <a:avLst/>
          </a:prstGeom>
          <a:noFill/>
        </p:spPr>
        <p:txBody>
          <a:bodyPr wrap="square" rtlCol="0">
            <a:spAutoFit/>
          </a:bodyPr>
          <a:lstStyle/>
          <a:p>
            <a:r>
              <a:rPr kumimoji="1" lang="en-US" altLang="ja-JP" sz="700">
                <a:solidFill>
                  <a:srgbClr val="CC0000"/>
                </a:solidFill>
              </a:rPr>
              <a:t>2024/06</a:t>
            </a:r>
          </a:p>
        </p:txBody>
      </p:sp>
      <p:sp>
        <p:nvSpPr>
          <p:cNvPr id="31" name="テキスト ボックス 30">
            <a:extLst>
              <a:ext uri="{FF2B5EF4-FFF2-40B4-BE49-F238E27FC236}">
                <a16:creationId xmlns:a16="http://schemas.microsoft.com/office/drawing/2014/main" id="{3ABDD215-2BB1-99FA-7128-20B894DF2176}"/>
              </a:ext>
            </a:extLst>
          </p:cNvPr>
          <p:cNvSpPr txBox="1"/>
          <p:nvPr/>
        </p:nvSpPr>
        <p:spPr>
          <a:xfrm>
            <a:off x="3780876" y="4248000"/>
            <a:ext cx="1169294" cy="276999"/>
          </a:xfrm>
          <a:prstGeom prst="rect">
            <a:avLst/>
          </a:prstGeom>
          <a:noFill/>
        </p:spPr>
        <p:txBody>
          <a:bodyPr wrap="square" rtlCol="0">
            <a:spAutoFit/>
          </a:bodyPr>
          <a:lstStyle/>
          <a:p>
            <a:r>
              <a:rPr lang="ja-JP" altLang="en-US" sz="600">
                <a:solidFill>
                  <a:srgbClr val="008CCF"/>
                </a:solidFill>
              </a:rPr>
              <a:t>地方税デジタル化対応</a:t>
            </a:r>
            <a:endParaRPr lang="en-US" altLang="ja-JP" sz="600">
              <a:solidFill>
                <a:srgbClr val="008CCF"/>
              </a:solidFill>
            </a:endParaRPr>
          </a:p>
          <a:p>
            <a:r>
              <a:rPr lang="en-US" altLang="ja-JP" sz="600">
                <a:solidFill>
                  <a:srgbClr val="008CCF"/>
                </a:solidFill>
              </a:rPr>
              <a:t>field/HR</a:t>
            </a:r>
            <a:r>
              <a:rPr lang="ja-JP" altLang="en-US" sz="600">
                <a:solidFill>
                  <a:srgbClr val="008CCF"/>
                </a:solidFill>
              </a:rPr>
              <a:t> 社員画面刷新</a:t>
            </a:r>
            <a:endParaRPr lang="en-US" altLang="ja-JP" sz="600">
              <a:solidFill>
                <a:srgbClr val="008CCF"/>
              </a:solidFill>
            </a:endParaRPr>
          </a:p>
        </p:txBody>
      </p:sp>
      <p:sp>
        <p:nvSpPr>
          <p:cNvPr id="32" name="テキスト ボックス 31">
            <a:extLst>
              <a:ext uri="{FF2B5EF4-FFF2-40B4-BE49-F238E27FC236}">
                <a16:creationId xmlns:a16="http://schemas.microsoft.com/office/drawing/2014/main" id="{8F5069F1-65A6-BB59-5BF5-4C33E7F67316}"/>
              </a:ext>
            </a:extLst>
          </p:cNvPr>
          <p:cNvSpPr txBox="1"/>
          <p:nvPr/>
        </p:nvSpPr>
        <p:spPr>
          <a:xfrm>
            <a:off x="5536665" y="4119922"/>
            <a:ext cx="655515" cy="200055"/>
          </a:xfrm>
          <a:prstGeom prst="rect">
            <a:avLst/>
          </a:prstGeom>
          <a:noFill/>
        </p:spPr>
        <p:txBody>
          <a:bodyPr wrap="square" rtlCol="0">
            <a:spAutoFit/>
          </a:bodyPr>
          <a:lstStyle/>
          <a:p>
            <a:r>
              <a:rPr kumimoji="1" lang="en-US" altLang="ja-JP" sz="700">
                <a:solidFill>
                  <a:srgbClr val="CC0000"/>
                </a:solidFill>
              </a:rPr>
              <a:t>2025/06</a:t>
            </a:r>
          </a:p>
        </p:txBody>
      </p:sp>
      <p:sp>
        <p:nvSpPr>
          <p:cNvPr id="33" name="テキスト ボックス 32">
            <a:extLst>
              <a:ext uri="{FF2B5EF4-FFF2-40B4-BE49-F238E27FC236}">
                <a16:creationId xmlns:a16="http://schemas.microsoft.com/office/drawing/2014/main" id="{BD9DFD3F-03A3-233A-4833-0AE09E7BDF91}"/>
              </a:ext>
            </a:extLst>
          </p:cNvPr>
          <p:cNvSpPr txBox="1"/>
          <p:nvPr/>
        </p:nvSpPr>
        <p:spPr>
          <a:xfrm>
            <a:off x="5541708" y="4248000"/>
            <a:ext cx="1190532" cy="276999"/>
          </a:xfrm>
          <a:prstGeom prst="rect">
            <a:avLst/>
          </a:prstGeom>
          <a:noFill/>
        </p:spPr>
        <p:txBody>
          <a:bodyPr wrap="square" lIns="91440" tIns="45720" rIns="91440" bIns="45720" rtlCol="0" anchor="t">
            <a:spAutoFit/>
          </a:bodyPr>
          <a:lstStyle/>
          <a:p>
            <a:r>
              <a:rPr lang="ja-JP" altLang="en-US" sz="600" dirty="0">
                <a:solidFill>
                  <a:srgbClr val="008CCF"/>
                </a:solidFill>
              </a:rPr>
              <a:t>パスワード強化</a:t>
            </a:r>
            <a:endParaRPr lang="en-US" altLang="ja-JP" sz="600" dirty="0">
              <a:solidFill>
                <a:srgbClr val="008CCF"/>
              </a:solidFill>
            </a:endParaRPr>
          </a:p>
          <a:p>
            <a:r>
              <a:rPr lang="ja-JP" altLang="en-US" sz="600" dirty="0">
                <a:solidFill>
                  <a:srgbClr val="008CCF"/>
                </a:solidFill>
              </a:rPr>
              <a:t>勤怠単独対応</a:t>
            </a:r>
          </a:p>
        </p:txBody>
      </p:sp>
      <p:sp>
        <p:nvSpPr>
          <p:cNvPr id="21" name="二等辺三角形 87">
            <a:extLst>
              <a:ext uri="{FF2B5EF4-FFF2-40B4-BE49-F238E27FC236}">
                <a16:creationId xmlns:a16="http://schemas.microsoft.com/office/drawing/2014/main" id="{5476FD44-5B98-C08D-544B-2E84ABA86DE4}"/>
              </a:ext>
            </a:extLst>
          </p:cNvPr>
          <p:cNvSpPr>
            <a:spLocks noChangeArrowheads="1"/>
          </p:cNvSpPr>
          <p:nvPr/>
        </p:nvSpPr>
        <p:spPr bwMode="invGray">
          <a:xfrm flipV="1">
            <a:off x="6743708" y="3963791"/>
            <a:ext cx="114777" cy="101364"/>
          </a:xfrm>
          <a:prstGeom prst="triangle">
            <a:avLst>
              <a:gd name="adj" fmla="val 50000"/>
            </a:avLst>
          </a:prstGeom>
          <a:solidFill>
            <a:schemeClr val="accent2"/>
          </a:solidFill>
          <a:ln w="25400" algn="ctr">
            <a:solidFill>
              <a:schemeClr val="bg1"/>
            </a:solidFill>
            <a:miter lim="800000"/>
            <a:headEnd/>
            <a:tailEnd/>
          </a:ln>
        </p:spPr>
        <p:txBody>
          <a:bodyPr rot="10800000" lIns="91428" tIns="45714" rIns="91428" bIns="45714" anchor="ctr"/>
          <a:lstStyle/>
          <a:p>
            <a:pPr algn="ctr"/>
            <a:endParaRPr lang="ja-JP" altLang="ja-JP" sz="1200">
              <a:latin typeface="メイリオ"/>
              <a:ea typeface="メイリオ"/>
              <a:cs typeface="メイリオ" panose="020B0604030504040204" pitchFamily="50" charset="-128"/>
            </a:endParaRPr>
          </a:p>
        </p:txBody>
      </p:sp>
      <p:sp>
        <p:nvSpPr>
          <p:cNvPr id="35" name="テキスト ボックス 34">
            <a:extLst>
              <a:ext uri="{FF2B5EF4-FFF2-40B4-BE49-F238E27FC236}">
                <a16:creationId xmlns:a16="http://schemas.microsoft.com/office/drawing/2014/main" id="{4066F659-6527-D619-82D9-A586EE563B97}"/>
              </a:ext>
            </a:extLst>
          </p:cNvPr>
          <p:cNvSpPr txBox="1"/>
          <p:nvPr/>
        </p:nvSpPr>
        <p:spPr>
          <a:xfrm>
            <a:off x="6447628" y="4248000"/>
            <a:ext cx="932684" cy="184666"/>
          </a:xfrm>
          <a:prstGeom prst="rect">
            <a:avLst/>
          </a:prstGeom>
          <a:noFill/>
        </p:spPr>
        <p:txBody>
          <a:bodyPr wrap="square" rtlCol="0">
            <a:spAutoFit/>
          </a:bodyPr>
          <a:lstStyle/>
          <a:p>
            <a:r>
              <a:rPr lang="ja-JP" altLang="en-US" sz="600" dirty="0">
                <a:solidFill>
                  <a:srgbClr val="008CCF"/>
                </a:solidFill>
              </a:rPr>
              <a:t>年末調整対応</a:t>
            </a:r>
            <a:endParaRPr lang="en-US" altLang="ja-JP" sz="600" dirty="0">
              <a:solidFill>
                <a:srgbClr val="008CCF"/>
              </a:solidFill>
            </a:endParaRPr>
          </a:p>
        </p:txBody>
      </p:sp>
      <p:sp>
        <p:nvSpPr>
          <p:cNvPr id="36" name="二等辺三角形 87">
            <a:extLst>
              <a:ext uri="{FF2B5EF4-FFF2-40B4-BE49-F238E27FC236}">
                <a16:creationId xmlns:a16="http://schemas.microsoft.com/office/drawing/2014/main" id="{907CCEF5-4858-241B-2E85-5EBADF767D51}"/>
              </a:ext>
            </a:extLst>
          </p:cNvPr>
          <p:cNvSpPr>
            <a:spLocks noChangeArrowheads="1"/>
          </p:cNvSpPr>
          <p:nvPr/>
        </p:nvSpPr>
        <p:spPr bwMode="invGray">
          <a:xfrm flipV="1">
            <a:off x="3551883" y="3963791"/>
            <a:ext cx="114777" cy="101364"/>
          </a:xfrm>
          <a:prstGeom prst="triangle">
            <a:avLst>
              <a:gd name="adj" fmla="val 50000"/>
            </a:avLst>
          </a:prstGeom>
          <a:solidFill>
            <a:schemeClr val="accent2"/>
          </a:solidFill>
          <a:ln w="25400" algn="ctr">
            <a:solidFill>
              <a:schemeClr val="bg1"/>
            </a:solidFill>
            <a:miter lim="800000"/>
            <a:headEnd/>
            <a:tailEnd/>
          </a:ln>
        </p:spPr>
        <p:txBody>
          <a:bodyPr rot="10800000" lIns="91428" tIns="45714" rIns="91428" bIns="45714" anchor="ctr"/>
          <a:lstStyle/>
          <a:p>
            <a:pPr algn="ctr"/>
            <a:endParaRPr lang="ja-JP" altLang="ja-JP" sz="1200">
              <a:latin typeface="メイリオ"/>
              <a:ea typeface="メイリオ"/>
              <a:cs typeface="メイリオ" panose="020B0604030504040204" pitchFamily="50" charset="-128"/>
            </a:endParaRPr>
          </a:p>
        </p:txBody>
      </p:sp>
      <p:sp>
        <p:nvSpPr>
          <p:cNvPr id="37" name="テキスト ボックス 36">
            <a:extLst>
              <a:ext uri="{FF2B5EF4-FFF2-40B4-BE49-F238E27FC236}">
                <a16:creationId xmlns:a16="http://schemas.microsoft.com/office/drawing/2014/main" id="{2C58716C-3FBE-C68B-ED49-7A3C398AB775}"/>
              </a:ext>
            </a:extLst>
          </p:cNvPr>
          <p:cNvSpPr txBox="1"/>
          <p:nvPr/>
        </p:nvSpPr>
        <p:spPr>
          <a:xfrm>
            <a:off x="3428930" y="4248000"/>
            <a:ext cx="551174" cy="276999"/>
          </a:xfrm>
          <a:prstGeom prst="rect">
            <a:avLst/>
          </a:prstGeom>
          <a:noFill/>
        </p:spPr>
        <p:txBody>
          <a:bodyPr wrap="square" rtlCol="0">
            <a:spAutoFit/>
          </a:bodyPr>
          <a:lstStyle/>
          <a:p>
            <a:r>
              <a:rPr lang="ja-JP" altLang="en-US" sz="600">
                <a:solidFill>
                  <a:srgbClr val="008CCF"/>
                </a:solidFill>
              </a:rPr>
              <a:t>定額減税対応</a:t>
            </a:r>
            <a:endParaRPr lang="en-US" altLang="ja-JP" sz="600">
              <a:solidFill>
                <a:srgbClr val="008CCF"/>
              </a:solidFill>
            </a:endParaRPr>
          </a:p>
        </p:txBody>
      </p:sp>
      <p:sp>
        <p:nvSpPr>
          <p:cNvPr id="34" name="二等辺三角形 87">
            <a:extLst>
              <a:ext uri="{FF2B5EF4-FFF2-40B4-BE49-F238E27FC236}">
                <a16:creationId xmlns:a16="http://schemas.microsoft.com/office/drawing/2014/main" id="{A83F00CD-81E2-65BE-68DA-CD17774DE3B5}"/>
              </a:ext>
            </a:extLst>
          </p:cNvPr>
          <p:cNvSpPr>
            <a:spLocks noChangeArrowheads="1"/>
          </p:cNvSpPr>
          <p:nvPr/>
        </p:nvSpPr>
        <p:spPr bwMode="invGray">
          <a:xfrm flipV="1">
            <a:off x="8424428" y="3963791"/>
            <a:ext cx="114777" cy="101364"/>
          </a:xfrm>
          <a:prstGeom prst="triangle">
            <a:avLst>
              <a:gd name="adj" fmla="val 50000"/>
            </a:avLst>
          </a:prstGeom>
          <a:solidFill>
            <a:schemeClr val="accent2"/>
          </a:solidFill>
          <a:ln w="25400" algn="ctr">
            <a:solidFill>
              <a:schemeClr val="bg1"/>
            </a:solidFill>
            <a:miter lim="800000"/>
            <a:headEnd/>
            <a:tailEnd/>
          </a:ln>
        </p:spPr>
        <p:txBody>
          <a:bodyPr rot="10800000" lIns="91428" tIns="45714" rIns="91428" bIns="45714" anchor="ctr"/>
          <a:lstStyle/>
          <a:p>
            <a:pPr algn="ctr"/>
            <a:endParaRPr lang="ja-JP" altLang="ja-JP" sz="1200">
              <a:latin typeface="メイリオ"/>
              <a:ea typeface="メイリオ"/>
              <a:cs typeface="メイリオ" panose="020B0604030504040204" pitchFamily="50" charset="-128"/>
            </a:endParaRPr>
          </a:p>
        </p:txBody>
      </p:sp>
      <p:sp>
        <p:nvSpPr>
          <p:cNvPr id="38" name="テキスト ボックス 37">
            <a:extLst>
              <a:ext uri="{FF2B5EF4-FFF2-40B4-BE49-F238E27FC236}">
                <a16:creationId xmlns:a16="http://schemas.microsoft.com/office/drawing/2014/main" id="{1720599C-166B-4998-BD5D-A601B9A54FF9}"/>
              </a:ext>
            </a:extLst>
          </p:cNvPr>
          <p:cNvSpPr txBox="1"/>
          <p:nvPr/>
        </p:nvSpPr>
        <p:spPr>
          <a:xfrm>
            <a:off x="8180588" y="4248106"/>
            <a:ext cx="932684" cy="184666"/>
          </a:xfrm>
          <a:prstGeom prst="rect">
            <a:avLst/>
          </a:prstGeom>
          <a:noFill/>
        </p:spPr>
        <p:txBody>
          <a:bodyPr wrap="square" rtlCol="0">
            <a:spAutoFit/>
          </a:bodyPr>
          <a:lstStyle/>
          <a:p>
            <a:r>
              <a:rPr lang="ja-JP" altLang="en-US" sz="600">
                <a:solidFill>
                  <a:srgbClr val="008CCF"/>
                </a:solidFill>
              </a:rPr>
              <a:t>年末調整対応</a:t>
            </a:r>
            <a:endParaRPr lang="en-US" altLang="ja-JP" sz="600">
              <a:solidFill>
                <a:srgbClr val="008CCF"/>
              </a:solidFill>
            </a:endParaRPr>
          </a:p>
        </p:txBody>
      </p:sp>
    </p:spTree>
    <p:extLst>
      <p:ext uri="{BB962C8B-B14F-4D97-AF65-F5344CB8AC3E}">
        <p14:creationId xmlns:p14="http://schemas.microsoft.com/office/powerpoint/2010/main" val="3681946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16</a:t>
            </a:fld>
            <a:endParaRPr kumimoji="1" lang="ja-JP" altLang="en-US"/>
          </a:p>
        </p:txBody>
      </p:sp>
      <p:sp>
        <p:nvSpPr>
          <p:cNvPr id="3" name="タイトル 2"/>
          <p:cNvSpPr>
            <a:spLocks noGrp="1"/>
          </p:cNvSpPr>
          <p:nvPr>
            <p:ph type="title"/>
          </p:nvPr>
        </p:nvSpPr>
        <p:spPr>
          <a:xfrm>
            <a:off x="302018" y="222767"/>
            <a:ext cx="7200000" cy="360000"/>
          </a:xfrm>
        </p:spPr>
        <p:txBody>
          <a:bodyPr/>
          <a:lstStyle/>
          <a:p>
            <a:r>
              <a:rPr lang="ja-JP" altLang="en-US"/>
              <a:t>会計</a:t>
            </a:r>
            <a:r>
              <a:rPr lang="en-US" altLang="ja-JP"/>
              <a:t>/</a:t>
            </a:r>
            <a:r>
              <a:rPr lang="ja-JP" altLang="en-US"/>
              <a:t>人事業務に特化（法改正対応一覧）</a:t>
            </a:r>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31" name="正方形/長方形 30"/>
          <p:cNvSpPr/>
          <p:nvPr/>
        </p:nvSpPr>
        <p:spPr>
          <a:xfrm>
            <a:off x="179999" y="1188000"/>
            <a:ext cx="5760000" cy="3744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2" name="正方形/長方形 31"/>
          <p:cNvSpPr/>
          <p:nvPr/>
        </p:nvSpPr>
        <p:spPr>
          <a:xfrm>
            <a:off x="180000" y="900000"/>
            <a:ext cx="5760000" cy="32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err="1">
                <a:latin typeface="+mn-ea"/>
              </a:rPr>
              <a:t>SuperStream</a:t>
            </a:r>
            <a:r>
              <a:rPr lang="en-US" altLang="ja-JP" sz="1400" b="1">
                <a:latin typeface="+mn-ea"/>
              </a:rPr>
              <a:t>-NX</a:t>
            </a:r>
            <a:r>
              <a:rPr lang="ja-JP" altLang="en-US" sz="1400" b="1">
                <a:latin typeface="+mn-ea"/>
              </a:rPr>
              <a:t>会計シリーズ</a:t>
            </a:r>
          </a:p>
        </p:txBody>
      </p:sp>
      <p:sp>
        <p:nvSpPr>
          <p:cNvPr id="33" name="Rectangle 3"/>
          <p:cNvSpPr>
            <a:spLocks noChangeArrowheads="1"/>
          </p:cNvSpPr>
          <p:nvPr/>
        </p:nvSpPr>
        <p:spPr bwMode="auto">
          <a:xfrm>
            <a:off x="288001" y="1635610"/>
            <a:ext cx="1080000" cy="2808000"/>
          </a:xfrm>
          <a:prstGeom prst="rect">
            <a:avLst/>
          </a:prstGeom>
          <a:noFill/>
          <a:ln w="9525">
            <a:noFill/>
            <a:miter lim="800000"/>
            <a:headEnd/>
            <a:tailEnd/>
          </a:ln>
          <a:effectLst/>
        </p:spPr>
        <p:txBody>
          <a:bodyPr wrap="none">
            <a:noAutofit/>
          </a:bodyPr>
          <a:lstStyle/>
          <a:p>
            <a:pPr>
              <a:spcBef>
                <a:spcPts val="300"/>
              </a:spcBef>
              <a:buClr>
                <a:prstClr val="black">
                  <a:lumMod val="75000"/>
                  <a:lumOff val="25000"/>
                </a:prstClr>
              </a:buClr>
              <a:buSzPct val="75000"/>
              <a:defRPr/>
            </a:pPr>
            <a:r>
              <a:rPr lang="en-US" altLang="ja-JP" sz="1000">
                <a:solidFill>
                  <a:prstClr val="black">
                    <a:lumMod val="75000"/>
                    <a:lumOff val="25000"/>
                  </a:prstClr>
                </a:solidFill>
                <a:latin typeface="メイリオ"/>
                <a:ea typeface="メイリオ"/>
                <a:cs typeface="メイリオ" pitchFamily="50" charset="-128"/>
              </a:rPr>
              <a:t> 1999</a:t>
            </a:r>
            <a:r>
              <a:rPr lang="ja-JP" altLang="en-US" sz="1000">
                <a:solidFill>
                  <a:prstClr val="black">
                    <a:lumMod val="75000"/>
                    <a:lumOff val="25000"/>
                  </a:prstClr>
                </a:solidFill>
                <a:latin typeface="メイリオ"/>
                <a:ea typeface="メイリオ"/>
                <a:cs typeface="メイリオ" pitchFamily="50" charset="-128"/>
              </a:rPr>
              <a:t>年</a:t>
            </a:r>
            <a:r>
              <a:rPr lang="en-US" altLang="ja-JP" sz="1000">
                <a:solidFill>
                  <a:prstClr val="black">
                    <a:lumMod val="75000"/>
                    <a:lumOff val="25000"/>
                  </a:prstClr>
                </a:solidFill>
                <a:latin typeface="メイリオ"/>
                <a:ea typeface="メイリオ"/>
                <a:cs typeface="メイリオ" pitchFamily="50" charset="-128"/>
              </a:rPr>
              <a:t>11</a:t>
            </a:r>
            <a:r>
              <a:rPr lang="ja-JP" altLang="en-US" sz="1000">
                <a:solidFill>
                  <a:prstClr val="black">
                    <a:lumMod val="75000"/>
                    <a:lumOff val="25000"/>
                  </a:prstClr>
                </a:solidFill>
                <a:latin typeface="メイリオ"/>
                <a:ea typeface="メイリオ"/>
                <a:cs typeface="メイリオ" pitchFamily="50" charset="-128"/>
              </a:rPr>
              <a:t>月</a:t>
            </a:r>
          </a:p>
          <a:p>
            <a:pPr>
              <a:spcBef>
                <a:spcPts val="300"/>
              </a:spcBef>
              <a:buClr>
                <a:prstClr val="black">
                  <a:lumMod val="75000"/>
                  <a:lumOff val="25000"/>
                </a:prstClr>
              </a:buClr>
              <a:buSzPct val="75000"/>
              <a:defRPr/>
            </a:pPr>
            <a:r>
              <a:rPr lang="en-US" altLang="ja-JP" sz="1000">
                <a:solidFill>
                  <a:prstClr val="black">
                    <a:lumMod val="75000"/>
                    <a:lumOff val="25000"/>
                  </a:prstClr>
                </a:solidFill>
                <a:latin typeface="メイリオ"/>
                <a:ea typeface="メイリオ"/>
                <a:cs typeface="メイリオ" pitchFamily="50" charset="-128"/>
              </a:rPr>
              <a:t> 1999</a:t>
            </a:r>
            <a:r>
              <a:rPr lang="ja-JP" altLang="en-US" sz="1000">
                <a:solidFill>
                  <a:prstClr val="black">
                    <a:lumMod val="75000"/>
                    <a:lumOff val="25000"/>
                  </a:prstClr>
                </a:solidFill>
                <a:latin typeface="メイリオ"/>
                <a:ea typeface="メイリオ"/>
                <a:cs typeface="メイリオ" pitchFamily="50" charset="-128"/>
              </a:rPr>
              <a:t>年</a:t>
            </a:r>
            <a:r>
              <a:rPr lang="en-US" altLang="ja-JP" sz="1000">
                <a:solidFill>
                  <a:prstClr val="black">
                    <a:lumMod val="75000"/>
                    <a:lumOff val="25000"/>
                  </a:prstClr>
                </a:solidFill>
                <a:latin typeface="メイリオ"/>
                <a:ea typeface="メイリオ"/>
                <a:cs typeface="メイリオ" pitchFamily="50" charset="-128"/>
              </a:rPr>
              <a:t>11</a:t>
            </a:r>
            <a:r>
              <a:rPr lang="ja-JP" altLang="en-US" sz="1000">
                <a:solidFill>
                  <a:prstClr val="black">
                    <a:lumMod val="75000"/>
                    <a:lumOff val="25000"/>
                  </a:prstClr>
                </a:solidFill>
                <a:latin typeface="メイリオ"/>
                <a:ea typeface="メイリオ"/>
                <a:cs typeface="メイリオ" pitchFamily="50" charset="-128"/>
              </a:rPr>
              <a:t>月</a:t>
            </a:r>
          </a:p>
          <a:p>
            <a:pPr>
              <a:spcBef>
                <a:spcPts val="300"/>
              </a:spcBef>
              <a:buClr>
                <a:prstClr val="black">
                  <a:lumMod val="75000"/>
                  <a:lumOff val="25000"/>
                </a:prstClr>
              </a:buClr>
              <a:buSzPct val="75000"/>
              <a:defRPr/>
            </a:pPr>
            <a:r>
              <a:rPr lang="en-US" altLang="ja-JP" sz="1000">
                <a:solidFill>
                  <a:prstClr val="black">
                    <a:lumMod val="75000"/>
                    <a:lumOff val="25000"/>
                  </a:prstClr>
                </a:solidFill>
                <a:latin typeface="メイリオ"/>
                <a:ea typeface="メイリオ"/>
                <a:cs typeface="メイリオ" pitchFamily="50" charset="-128"/>
              </a:rPr>
              <a:t> 2000</a:t>
            </a:r>
            <a:r>
              <a:rPr lang="ja-JP" altLang="en-US" sz="1000">
                <a:solidFill>
                  <a:prstClr val="black">
                    <a:lumMod val="75000"/>
                    <a:lumOff val="25000"/>
                  </a:prstClr>
                </a:solidFill>
                <a:latin typeface="メイリオ"/>
                <a:ea typeface="メイリオ"/>
                <a:cs typeface="メイリオ" pitchFamily="50" charset="-128"/>
              </a:rPr>
              <a:t>年  </a:t>
            </a:r>
            <a:r>
              <a:rPr lang="en-US" altLang="ja-JP" sz="1000">
                <a:solidFill>
                  <a:prstClr val="black">
                    <a:lumMod val="75000"/>
                    <a:lumOff val="25000"/>
                  </a:prstClr>
                </a:solidFill>
                <a:latin typeface="メイリオ"/>
                <a:ea typeface="メイリオ"/>
                <a:cs typeface="メイリオ" pitchFamily="50" charset="-128"/>
              </a:rPr>
              <a:t>2</a:t>
            </a:r>
            <a:r>
              <a:rPr lang="ja-JP" altLang="en-US" sz="1000">
                <a:solidFill>
                  <a:prstClr val="black">
                    <a:lumMod val="75000"/>
                    <a:lumOff val="25000"/>
                  </a:prstClr>
                </a:solidFill>
                <a:latin typeface="メイリオ"/>
                <a:ea typeface="メイリオ"/>
                <a:cs typeface="メイリオ" pitchFamily="50" charset="-128"/>
              </a:rPr>
              <a:t>月</a:t>
            </a:r>
          </a:p>
          <a:p>
            <a:pPr>
              <a:spcBef>
                <a:spcPts val="300"/>
              </a:spcBef>
              <a:buClr>
                <a:prstClr val="black">
                  <a:lumMod val="75000"/>
                  <a:lumOff val="25000"/>
                </a:prstClr>
              </a:buClr>
              <a:buSzPct val="75000"/>
              <a:defRPr/>
            </a:pPr>
            <a:r>
              <a:rPr lang="en-US" altLang="ja-JP" sz="1000">
                <a:solidFill>
                  <a:prstClr val="black">
                    <a:lumMod val="75000"/>
                    <a:lumOff val="25000"/>
                  </a:prstClr>
                </a:solidFill>
                <a:latin typeface="メイリオ"/>
                <a:ea typeface="メイリオ"/>
                <a:cs typeface="メイリオ" pitchFamily="50" charset="-128"/>
              </a:rPr>
              <a:t> 2000</a:t>
            </a:r>
            <a:r>
              <a:rPr lang="ja-JP" altLang="en-US" sz="1000">
                <a:solidFill>
                  <a:prstClr val="black">
                    <a:lumMod val="75000"/>
                    <a:lumOff val="25000"/>
                  </a:prstClr>
                </a:solidFill>
                <a:latin typeface="メイリオ"/>
                <a:ea typeface="メイリオ"/>
                <a:cs typeface="メイリオ" pitchFamily="50" charset="-128"/>
              </a:rPr>
              <a:t>年  </a:t>
            </a:r>
            <a:r>
              <a:rPr lang="en-US" altLang="ja-JP" sz="1000">
                <a:solidFill>
                  <a:prstClr val="black">
                    <a:lumMod val="75000"/>
                    <a:lumOff val="25000"/>
                  </a:prstClr>
                </a:solidFill>
                <a:latin typeface="メイリオ"/>
                <a:ea typeface="メイリオ"/>
                <a:cs typeface="メイリオ" pitchFamily="50" charset="-128"/>
              </a:rPr>
              <a:t>7</a:t>
            </a:r>
            <a:r>
              <a:rPr lang="ja-JP" altLang="en-US" sz="1000">
                <a:solidFill>
                  <a:prstClr val="black">
                    <a:lumMod val="75000"/>
                    <a:lumOff val="25000"/>
                  </a:prstClr>
                </a:solidFill>
                <a:latin typeface="メイリオ"/>
                <a:ea typeface="メイリオ"/>
                <a:cs typeface="メイリオ" pitchFamily="50" charset="-128"/>
              </a:rPr>
              <a:t>月</a:t>
            </a:r>
          </a:p>
          <a:p>
            <a:pPr>
              <a:spcBef>
                <a:spcPts val="300"/>
              </a:spcBef>
              <a:buClr>
                <a:prstClr val="black">
                  <a:lumMod val="75000"/>
                  <a:lumOff val="25000"/>
                </a:prstClr>
              </a:buClr>
              <a:buSzPct val="75000"/>
              <a:defRPr/>
            </a:pPr>
            <a:r>
              <a:rPr lang="en-US" altLang="ja-JP" sz="1000">
                <a:solidFill>
                  <a:prstClr val="black">
                    <a:lumMod val="75000"/>
                    <a:lumOff val="25000"/>
                  </a:prstClr>
                </a:solidFill>
                <a:latin typeface="メイリオ"/>
                <a:ea typeface="メイリオ"/>
                <a:cs typeface="メイリオ" pitchFamily="50" charset="-128"/>
              </a:rPr>
              <a:t> 2004</a:t>
            </a:r>
            <a:r>
              <a:rPr lang="ja-JP" altLang="en-US" sz="1000">
                <a:solidFill>
                  <a:prstClr val="black">
                    <a:lumMod val="75000"/>
                    <a:lumOff val="25000"/>
                  </a:prstClr>
                </a:solidFill>
                <a:latin typeface="メイリオ"/>
                <a:ea typeface="メイリオ"/>
                <a:cs typeface="メイリオ" pitchFamily="50" charset="-128"/>
              </a:rPr>
              <a:t>年  </a:t>
            </a:r>
            <a:r>
              <a:rPr lang="en-US" altLang="ja-JP" sz="1000">
                <a:solidFill>
                  <a:prstClr val="black">
                    <a:lumMod val="75000"/>
                    <a:lumOff val="25000"/>
                  </a:prstClr>
                </a:solidFill>
                <a:latin typeface="メイリオ"/>
                <a:ea typeface="メイリオ"/>
                <a:cs typeface="メイリオ" pitchFamily="50" charset="-128"/>
              </a:rPr>
              <a:t>8</a:t>
            </a:r>
            <a:r>
              <a:rPr lang="ja-JP" altLang="en-US" sz="1000">
                <a:solidFill>
                  <a:prstClr val="black">
                    <a:lumMod val="75000"/>
                    <a:lumOff val="25000"/>
                  </a:prstClr>
                </a:solidFill>
                <a:latin typeface="メイリオ"/>
                <a:ea typeface="メイリオ"/>
                <a:cs typeface="メイリオ" pitchFamily="50" charset="-128"/>
              </a:rPr>
              <a:t>月</a:t>
            </a:r>
          </a:p>
          <a:p>
            <a:pPr>
              <a:spcBef>
                <a:spcPts val="300"/>
              </a:spcBef>
              <a:buClr>
                <a:prstClr val="black">
                  <a:lumMod val="75000"/>
                  <a:lumOff val="25000"/>
                </a:prstClr>
              </a:buClr>
              <a:buSzPct val="75000"/>
              <a:defRPr/>
            </a:pPr>
            <a:r>
              <a:rPr lang="en-US" altLang="ja-JP" sz="1000">
                <a:solidFill>
                  <a:prstClr val="black">
                    <a:lumMod val="75000"/>
                    <a:lumOff val="25000"/>
                  </a:prstClr>
                </a:solidFill>
                <a:latin typeface="メイリオ"/>
                <a:ea typeface="メイリオ"/>
                <a:cs typeface="メイリオ" pitchFamily="50" charset="-128"/>
              </a:rPr>
              <a:t> 2007</a:t>
            </a:r>
            <a:r>
              <a:rPr lang="ja-JP" altLang="en-US" sz="1000">
                <a:solidFill>
                  <a:prstClr val="black">
                    <a:lumMod val="75000"/>
                    <a:lumOff val="25000"/>
                  </a:prstClr>
                </a:solidFill>
                <a:latin typeface="メイリオ"/>
                <a:ea typeface="メイリオ"/>
                <a:cs typeface="メイリオ" pitchFamily="50" charset="-128"/>
              </a:rPr>
              <a:t>年  </a:t>
            </a:r>
            <a:r>
              <a:rPr lang="en-US" altLang="ja-JP" sz="1000">
                <a:solidFill>
                  <a:prstClr val="black">
                    <a:lumMod val="75000"/>
                    <a:lumOff val="25000"/>
                  </a:prstClr>
                </a:solidFill>
                <a:latin typeface="メイリオ"/>
                <a:ea typeface="メイリオ"/>
                <a:cs typeface="メイリオ" pitchFamily="50" charset="-128"/>
              </a:rPr>
              <a:t>5</a:t>
            </a:r>
            <a:r>
              <a:rPr lang="ja-JP" altLang="en-US" sz="1000">
                <a:solidFill>
                  <a:prstClr val="black">
                    <a:lumMod val="75000"/>
                    <a:lumOff val="25000"/>
                  </a:prstClr>
                </a:solidFill>
                <a:latin typeface="メイリオ"/>
                <a:ea typeface="メイリオ"/>
                <a:cs typeface="メイリオ" pitchFamily="50" charset="-128"/>
              </a:rPr>
              <a:t>月</a:t>
            </a:r>
          </a:p>
          <a:p>
            <a:pPr>
              <a:spcBef>
                <a:spcPts val="300"/>
              </a:spcBef>
              <a:buClr>
                <a:prstClr val="black">
                  <a:lumMod val="75000"/>
                  <a:lumOff val="25000"/>
                </a:prstClr>
              </a:buClr>
              <a:buSzPct val="75000"/>
              <a:defRPr/>
            </a:pPr>
            <a:r>
              <a:rPr lang="en-US" altLang="ja-JP" sz="1000">
                <a:solidFill>
                  <a:prstClr val="black">
                    <a:lumMod val="75000"/>
                    <a:lumOff val="25000"/>
                  </a:prstClr>
                </a:solidFill>
                <a:latin typeface="メイリオ"/>
                <a:ea typeface="メイリオ"/>
                <a:cs typeface="メイリオ" pitchFamily="50" charset="-128"/>
              </a:rPr>
              <a:t> 2008</a:t>
            </a:r>
            <a:r>
              <a:rPr lang="ja-JP" altLang="en-US" sz="1000">
                <a:solidFill>
                  <a:prstClr val="black">
                    <a:lumMod val="75000"/>
                    <a:lumOff val="25000"/>
                  </a:prstClr>
                </a:solidFill>
                <a:latin typeface="メイリオ"/>
                <a:ea typeface="メイリオ"/>
                <a:cs typeface="メイリオ" pitchFamily="50" charset="-128"/>
              </a:rPr>
              <a:t>年  </a:t>
            </a:r>
            <a:r>
              <a:rPr lang="en-US" altLang="ja-JP" sz="1000">
                <a:solidFill>
                  <a:prstClr val="black">
                    <a:lumMod val="75000"/>
                    <a:lumOff val="25000"/>
                  </a:prstClr>
                </a:solidFill>
                <a:latin typeface="メイリオ"/>
                <a:ea typeface="メイリオ"/>
                <a:cs typeface="メイリオ" pitchFamily="50" charset="-128"/>
              </a:rPr>
              <a:t>1</a:t>
            </a:r>
            <a:r>
              <a:rPr lang="ja-JP" altLang="en-US" sz="1000">
                <a:solidFill>
                  <a:prstClr val="black">
                    <a:lumMod val="75000"/>
                    <a:lumOff val="25000"/>
                  </a:prstClr>
                </a:solidFill>
                <a:latin typeface="メイリオ"/>
                <a:ea typeface="メイリオ"/>
                <a:cs typeface="メイリオ" pitchFamily="50" charset="-128"/>
              </a:rPr>
              <a:t>月</a:t>
            </a:r>
          </a:p>
          <a:p>
            <a:pPr>
              <a:spcBef>
                <a:spcPts val="300"/>
              </a:spcBef>
              <a:buClr>
                <a:prstClr val="black">
                  <a:lumMod val="75000"/>
                  <a:lumOff val="25000"/>
                </a:prstClr>
              </a:buClr>
              <a:buSzPct val="75000"/>
              <a:defRPr/>
            </a:pPr>
            <a:r>
              <a:rPr lang="en-US" altLang="ja-JP" sz="1000">
                <a:solidFill>
                  <a:prstClr val="black">
                    <a:lumMod val="75000"/>
                    <a:lumOff val="25000"/>
                  </a:prstClr>
                </a:solidFill>
                <a:latin typeface="メイリオ"/>
                <a:ea typeface="メイリオ"/>
                <a:cs typeface="メイリオ" pitchFamily="50" charset="-128"/>
              </a:rPr>
              <a:t> 2010</a:t>
            </a:r>
            <a:r>
              <a:rPr lang="ja-JP" altLang="en-US" sz="1000">
                <a:solidFill>
                  <a:prstClr val="black">
                    <a:lumMod val="75000"/>
                    <a:lumOff val="25000"/>
                  </a:prstClr>
                </a:solidFill>
                <a:latin typeface="メイリオ"/>
                <a:ea typeface="メイリオ"/>
                <a:cs typeface="メイリオ" pitchFamily="50" charset="-128"/>
              </a:rPr>
              <a:t>年  </a:t>
            </a:r>
            <a:r>
              <a:rPr lang="en-US" altLang="ja-JP" sz="1000">
                <a:solidFill>
                  <a:prstClr val="black">
                    <a:lumMod val="75000"/>
                    <a:lumOff val="25000"/>
                  </a:prstClr>
                </a:solidFill>
                <a:latin typeface="メイリオ"/>
                <a:ea typeface="メイリオ"/>
                <a:cs typeface="メイリオ" pitchFamily="50" charset="-128"/>
              </a:rPr>
              <a:t>2</a:t>
            </a:r>
            <a:r>
              <a:rPr lang="ja-JP" altLang="en-US" sz="1000">
                <a:solidFill>
                  <a:prstClr val="black">
                    <a:lumMod val="75000"/>
                    <a:lumOff val="25000"/>
                  </a:prstClr>
                </a:solidFill>
                <a:latin typeface="メイリオ"/>
                <a:ea typeface="メイリオ"/>
                <a:cs typeface="メイリオ" pitchFamily="50" charset="-128"/>
              </a:rPr>
              <a:t>月</a:t>
            </a:r>
          </a:p>
          <a:p>
            <a:pPr>
              <a:spcBef>
                <a:spcPts val="300"/>
              </a:spcBef>
              <a:buClr>
                <a:prstClr val="black">
                  <a:lumMod val="75000"/>
                  <a:lumOff val="25000"/>
                </a:prstClr>
              </a:buClr>
              <a:buSzPct val="75000"/>
              <a:defRPr/>
            </a:pPr>
            <a:r>
              <a:rPr lang="en-US" altLang="ja-JP" sz="1000">
                <a:solidFill>
                  <a:prstClr val="black">
                    <a:lumMod val="75000"/>
                    <a:lumOff val="25000"/>
                  </a:prstClr>
                </a:solidFill>
                <a:latin typeface="メイリオ"/>
                <a:ea typeface="メイリオ"/>
                <a:cs typeface="メイリオ" pitchFamily="50" charset="-128"/>
              </a:rPr>
              <a:t> 2010</a:t>
            </a:r>
            <a:r>
              <a:rPr lang="ja-JP" altLang="en-US" sz="1000">
                <a:solidFill>
                  <a:prstClr val="black">
                    <a:lumMod val="75000"/>
                    <a:lumOff val="25000"/>
                  </a:prstClr>
                </a:solidFill>
                <a:latin typeface="メイリオ"/>
                <a:ea typeface="メイリオ"/>
                <a:cs typeface="メイリオ" pitchFamily="50" charset="-128"/>
              </a:rPr>
              <a:t>年  </a:t>
            </a:r>
            <a:r>
              <a:rPr lang="en-US" altLang="ja-JP" sz="1000">
                <a:solidFill>
                  <a:prstClr val="black">
                    <a:lumMod val="75000"/>
                    <a:lumOff val="25000"/>
                  </a:prstClr>
                </a:solidFill>
                <a:latin typeface="メイリオ"/>
                <a:ea typeface="メイリオ"/>
                <a:cs typeface="メイリオ" pitchFamily="50" charset="-128"/>
              </a:rPr>
              <a:t>8</a:t>
            </a:r>
            <a:r>
              <a:rPr lang="ja-JP" altLang="en-US" sz="1000">
                <a:solidFill>
                  <a:prstClr val="black">
                    <a:lumMod val="75000"/>
                    <a:lumOff val="25000"/>
                  </a:prstClr>
                </a:solidFill>
                <a:latin typeface="メイリオ"/>
                <a:ea typeface="メイリオ"/>
                <a:cs typeface="メイリオ" pitchFamily="50" charset="-128"/>
              </a:rPr>
              <a:t>月</a:t>
            </a:r>
          </a:p>
          <a:p>
            <a:pPr>
              <a:spcBef>
                <a:spcPts val="300"/>
              </a:spcBef>
              <a:buClr>
                <a:prstClr val="black">
                  <a:lumMod val="75000"/>
                  <a:lumOff val="25000"/>
                </a:prstClr>
              </a:buClr>
              <a:buSzPct val="75000"/>
              <a:defRPr/>
            </a:pPr>
            <a:r>
              <a:rPr lang="en-US" altLang="ja-JP" sz="1000">
                <a:solidFill>
                  <a:prstClr val="black">
                    <a:lumMod val="75000"/>
                    <a:lumOff val="25000"/>
                  </a:prstClr>
                </a:solidFill>
                <a:latin typeface="メイリオ"/>
                <a:ea typeface="メイリオ"/>
                <a:cs typeface="メイリオ" pitchFamily="50" charset="-128"/>
              </a:rPr>
              <a:t> 2011</a:t>
            </a:r>
            <a:r>
              <a:rPr lang="ja-JP" altLang="en-US" sz="1000">
                <a:solidFill>
                  <a:prstClr val="black">
                    <a:lumMod val="75000"/>
                    <a:lumOff val="25000"/>
                  </a:prstClr>
                </a:solidFill>
                <a:latin typeface="メイリオ"/>
                <a:ea typeface="メイリオ"/>
                <a:cs typeface="メイリオ" pitchFamily="50" charset="-128"/>
              </a:rPr>
              <a:t>年  </a:t>
            </a:r>
            <a:r>
              <a:rPr lang="en-US" altLang="ja-JP" sz="1000">
                <a:solidFill>
                  <a:prstClr val="black">
                    <a:lumMod val="75000"/>
                    <a:lumOff val="25000"/>
                  </a:prstClr>
                </a:solidFill>
                <a:latin typeface="メイリオ"/>
                <a:ea typeface="メイリオ"/>
                <a:cs typeface="メイリオ" pitchFamily="50" charset="-128"/>
              </a:rPr>
              <a:t>1</a:t>
            </a:r>
            <a:r>
              <a:rPr lang="ja-JP" altLang="en-US" sz="1000">
                <a:solidFill>
                  <a:prstClr val="black">
                    <a:lumMod val="75000"/>
                    <a:lumOff val="25000"/>
                  </a:prstClr>
                </a:solidFill>
                <a:latin typeface="メイリオ"/>
                <a:ea typeface="メイリオ"/>
                <a:cs typeface="メイリオ" pitchFamily="50" charset="-128"/>
              </a:rPr>
              <a:t>月</a:t>
            </a:r>
          </a:p>
          <a:p>
            <a:pPr>
              <a:spcBef>
                <a:spcPts val="300"/>
              </a:spcBef>
              <a:buClr>
                <a:prstClr val="black">
                  <a:lumMod val="75000"/>
                  <a:lumOff val="25000"/>
                </a:prstClr>
              </a:buClr>
              <a:buSzPct val="75000"/>
              <a:defRPr/>
            </a:pPr>
            <a:r>
              <a:rPr lang="en-US" altLang="ja-JP" sz="1000">
                <a:solidFill>
                  <a:prstClr val="black">
                    <a:lumMod val="75000"/>
                    <a:lumOff val="25000"/>
                  </a:prstClr>
                </a:solidFill>
                <a:latin typeface="メイリオ"/>
                <a:ea typeface="メイリオ"/>
                <a:cs typeface="メイリオ" pitchFamily="50" charset="-128"/>
              </a:rPr>
              <a:t> 2012</a:t>
            </a:r>
            <a:r>
              <a:rPr lang="ja-JP" altLang="en-US" sz="1000">
                <a:solidFill>
                  <a:prstClr val="black">
                    <a:lumMod val="75000"/>
                    <a:lumOff val="25000"/>
                  </a:prstClr>
                </a:solidFill>
                <a:latin typeface="メイリオ"/>
                <a:ea typeface="メイリオ"/>
                <a:cs typeface="メイリオ" pitchFamily="50" charset="-128"/>
              </a:rPr>
              <a:t>年  </a:t>
            </a:r>
            <a:r>
              <a:rPr lang="en-US" altLang="ja-JP" sz="1000">
                <a:solidFill>
                  <a:prstClr val="black">
                    <a:lumMod val="75000"/>
                    <a:lumOff val="25000"/>
                  </a:prstClr>
                </a:solidFill>
                <a:latin typeface="メイリオ"/>
                <a:ea typeface="メイリオ"/>
                <a:cs typeface="メイリオ" pitchFamily="50" charset="-128"/>
              </a:rPr>
              <a:t>6</a:t>
            </a:r>
            <a:r>
              <a:rPr lang="ja-JP" altLang="en-US" sz="1000">
                <a:solidFill>
                  <a:prstClr val="black">
                    <a:lumMod val="75000"/>
                    <a:lumOff val="25000"/>
                  </a:prstClr>
                </a:solidFill>
                <a:latin typeface="メイリオ"/>
                <a:ea typeface="メイリオ"/>
                <a:cs typeface="メイリオ" pitchFamily="50" charset="-128"/>
              </a:rPr>
              <a:t>月</a:t>
            </a:r>
            <a:endParaRPr lang="en-US" altLang="ja-JP" sz="1000">
              <a:solidFill>
                <a:prstClr val="black">
                  <a:lumMod val="75000"/>
                  <a:lumOff val="25000"/>
                </a:prstClr>
              </a:solidFill>
              <a:latin typeface="メイリオ"/>
              <a:ea typeface="メイリオ"/>
              <a:cs typeface="メイリオ" pitchFamily="50" charset="-128"/>
            </a:endParaRPr>
          </a:p>
          <a:p>
            <a:pPr>
              <a:spcBef>
                <a:spcPts val="300"/>
              </a:spcBef>
              <a:buClr>
                <a:prstClr val="black">
                  <a:lumMod val="75000"/>
                  <a:lumOff val="25000"/>
                </a:prstClr>
              </a:buClr>
              <a:buSzPct val="75000"/>
              <a:defRPr/>
            </a:pPr>
            <a:r>
              <a:rPr lang="en-US" altLang="ja-JP" sz="1000">
                <a:solidFill>
                  <a:prstClr val="black">
                    <a:lumMod val="75000"/>
                    <a:lumOff val="25000"/>
                  </a:prstClr>
                </a:solidFill>
                <a:latin typeface="メイリオ"/>
                <a:ea typeface="メイリオ"/>
                <a:cs typeface="メイリオ" pitchFamily="50" charset="-128"/>
              </a:rPr>
              <a:t> 2019</a:t>
            </a:r>
            <a:r>
              <a:rPr lang="ja-JP" altLang="en-US" sz="1000">
                <a:solidFill>
                  <a:prstClr val="black">
                    <a:lumMod val="75000"/>
                    <a:lumOff val="25000"/>
                  </a:prstClr>
                </a:solidFill>
                <a:latin typeface="メイリオ"/>
                <a:ea typeface="メイリオ"/>
                <a:cs typeface="メイリオ" pitchFamily="50" charset="-128"/>
              </a:rPr>
              <a:t>年</a:t>
            </a:r>
            <a:r>
              <a:rPr lang="en-US" altLang="ja-JP" sz="1000">
                <a:solidFill>
                  <a:prstClr val="black">
                    <a:lumMod val="75000"/>
                    <a:lumOff val="25000"/>
                  </a:prstClr>
                </a:solidFill>
                <a:latin typeface="メイリオ"/>
                <a:ea typeface="メイリオ"/>
                <a:cs typeface="メイリオ" pitchFamily="50" charset="-128"/>
              </a:rPr>
              <a:t>10</a:t>
            </a:r>
            <a:r>
              <a:rPr lang="ja-JP" altLang="en-US" sz="1000">
                <a:solidFill>
                  <a:prstClr val="black">
                    <a:lumMod val="75000"/>
                    <a:lumOff val="25000"/>
                  </a:prstClr>
                </a:solidFill>
                <a:latin typeface="メイリオ"/>
                <a:ea typeface="メイリオ"/>
                <a:cs typeface="メイリオ" pitchFamily="50" charset="-128"/>
              </a:rPr>
              <a:t>月</a:t>
            </a:r>
            <a:endParaRPr lang="en-US" altLang="ja-JP" sz="1000">
              <a:solidFill>
                <a:prstClr val="black">
                  <a:lumMod val="75000"/>
                  <a:lumOff val="25000"/>
                </a:prstClr>
              </a:solidFill>
              <a:latin typeface="メイリオ"/>
              <a:ea typeface="メイリオ"/>
              <a:cs typeface="メイリオ" pitchFamily="50" charset="-128"/>
            </a:endParaRPr>
          </a:p>
          <a:p>
            <a:pPr>
              <a:spcBef>
                <a:spcPts val="300"/>
              </a:spcBef>
              <a:buClr>
                <a:prstClr val="black">
                  <a:lumMod val="75000"/>
                  <a:lumOff val="25000"/>
                </a:prstClr>
              </a:buClr>
              <a:buSzPct val="75000"/>
              <a:defRPr/>
            </a:pPr>
            <a:r>
              <a:rPr lang="en-US" altLang="ja-JP" sz="1000">
                <a:solidFill>
                  <a:prstClr val="black">
                    <a:lumMod val="75000"/>
                    <a:lumOff val="25000"/>
                  </a:prstClr>
                </a:solidFill>
                <a:latin typeface="メイリオ"/>
                <a:ea typeface="メイリオ"/>
                <a:cs typeface="メイリオ" pitchFamily="50" charset="-128"/>
              </a:rPr>
              <a:t> 2020</a:t>
            </a:r>
            <a:r>
              <a:rPr lang="ja-JP" altLang="en-US" sz="1000">
                <a:solidFill>
                  <a:prstClr val="black">
                    <a:lumMod val="75000"/>
                    <a:lumOff val="25000"/>
                  </a:prstClr>
                </a:solidFill>
                <a:latin typeface="メイリオ"/>
                <a:ea typeface="メイリオ"/>
                <a:cs typeface="メイリオ" pitchFamily="50" charset="-128"/>
              </a:rPr>
              <a:t>年  </a:t>
            </a:r>
            <a:r>
              <a:rPr lang="en-US" altLang="ja-JP" sz="1000">
                <a:solidFill>
                  <a:prstClr val="black">
                    <a:lumMod val="75000"/>
                    <a:lumOff val="25000"/>
                  </a:prstClr>
                </a:solidFill>
                <a:latin typeface="メイリオ"/>
                <a:ea typeface="メイリオ"/>
                <a:cs typeface="メイリオ" pitchFamily="50" charset="-128"/>
              </a:rPr>
              <a:t>8</a:t>
            </a:r>
            <a:r>
              <a:rPr lang="ja-JP" altLang="en-US" sz="1000">
                <a:solidFill>
                  <a:prstClr val="black">
                    <a:lumMod val="75000"/>
                    <a:lumOff val="25000"/>
                  </a:prstClr>
                </a:solidFill>
                <a:latin typeface="メイリオ"/>
                <a:ea typeface="メイリオ"/>
                <a:cs typeface="メイリオ" pitchFamily="50" charset="-128"/>
              </a:rPr>
              <a:t>月</a:t>
            </a:r>
            <a:endParaRPr lang="en-US" altLang="ja-JP" sz="1000">
              <a:solidFill>
                <a:prstClr val="black">
                  <a:lumMod val="75000"/>
                  <a:lumOff val="25000"/>
                </a:prstClr>
              </a:solidFill>
              <a:latin typeface="メイリオ"/>
              <a:ea typeface="メイリオ"/>
              <a:cs typeface="メイリオ" pitchFamily="50" charset="-128"/>
            </a:endParaRPr>
          </a:p>
        </p:txBody>
      </p:sp>
      <p:sp>
        <p:nvSpPr>
          <p:cNvPr id="34" name="Rectangle 3"/>
          <p:cNvSpPr>
            <a:spLocks noChangeArrowheads="1"/>
          </p:cNvSpPr>
          <p:nvPr/>
        </p:nvSpPr>
        <p:spPr bwMode="auto">
          <a:xfrm>
            <a:off x="1241725" y="1640540"/>
            <a:ext cx="1871852" cy="2808000"/>
          </a:xfrm>
          <a:prstGeom prst="rect">
            <a:avLst/>
          </a:prstGeom>
          <a:noFill/>
          <a:ln w="9525">
            <a:noFill/>
            <a:miter lim="800000"/>
            <a:headEnd/>
            <a:tailEnd/>
          </a:ln>
          <a:effectLst/>
        </p:spPr>
        <p:txBody>
          <a:bodyPr wrap="none">
            <a:noAutofit/>
          </a:bodyPr>
          <a:lstStyle/>
          <a:p>
            <a:pPr>
              <a:spcBef>
                <a:spcPts val="300"/>
              </a:spcBef>
              <a:buClr>
                <a:prstClr val="black">
                  <a:lumMod val="75000"/>
                  <a:lumOff val="25000"/>
                </a:prstClr>
              </a:buClr>
              <a:buSzPct val="75000"/>
              <a:defRPr/>
            </a:pPr>
            <a:r>
              <a:rPr lang="ja-JP" altLang="en-US" sz="1000">
                <a:solidFill>
                  <a:prstClr val="black">
                    <a:lumMod val="75000"/>
                    <a:lumOff val="25000"/>
                  </a:prstClr>
                </a:solidFill>
                <a:latin typeface="メイリオ"/>
                <a:ea typeface="メイリオ"/>
                <a:cs typeface="メイリオ" pitchFamily="50" charset="-128"/>
              </a:rPr>
              <a:t>税効果会計対応</a:t>
            </a:r>
          </a:p>
          <a:p>
            <a:pPr>
              <a:spcBef>
                <a:spcPts val="300"/>
              </a:spcBef>
              <a:buClr>
                <a:prstClr val="black">
                  <a:lumMod val="75000"/>
                  <a:lumOff val="25000"/>
                </a:prstClr>
              </a:buClr>
              <a:buSzPct val="75000"/>
              <a:defRPr/>
            </a:pPr>
            <a:r>
              <a:rPr lang="ja-JP" altLang="en-US" sz="1000">
                <a:solidFill>
                  <a:prstClr val="black">
                    <a:lumMod val="75000"/>
                    <a:lumOff val="25000"/>
                  </a:prstClr>
                </a:solidFill>
                <a:latin typeface="メイリオ"/>
                <a:ea typeface="メイリオ"/>
                <a:cs typeface="メイリオ" pitchFamily="50" charset="-128"/>
              </a:rPr>
              <a:t>キャッシュフロー計算書対応</a:t>
            </a:r>
          </a:p>
          <a:p>
            <a:pPr>
              <a:spcBef>
                <a:spcPts val="300"/>
              </a:spcBef>
              <a:buClr>
                <a:prstClr val="black">
                  <a:lumMod val="75000"/>
                  <a:lumOff val="25000"/>
                </a:prstClr>
              </a:buClr>
              <a:buSzPct val="75000"/>
              <a:defRPr/>
            </a:pPr>
            <a:r>
              <a:rPr lang="ja-JP" altLang="en-US" sz="1000">
                <a:solidFill>
                  <a:prstClr val="black">
                    <a:lumMod val="75000"/>
                    <a:lumOff val="25000"/>
                  </a:prstClr>
                </a:solidFill>
                <a:latin typeface="メイリオ"/>
                <a:ea typeface="メイリオ"/>
                <a:cs typeface="メイリオ" pitchFamily="50" charset="-128"/>
              </a:rPr>
              <a:t>退職給付会計対応</a:t>
            </a:r>
          </a:p>
          <a:p>
            <a:pPr>
              <a:spcBef>
                <a:spcPts val="300"/>
              </a:spcBef>
              <a:buClr>
                <a:prstClr val="black">
                  <a:lumMod val="75000"/>
                  <a:lumOff val="25000"/>
                </a:prstClr>
              </a:buClr>
              <a:buSzPct val="75000"/>
              <a:defRPr/>
            </a:pPr>
            <a:r>
              <a:rPr lang="ja-JP" altLang="en-US" sz="1000">
                <a:solidFill>
                  <a:prstClr val="black">
                    <a:lumMod val="75000"/>
                    <a:lumOff val="25000"/>
                  </a:prstClr>
                </a:solidFill>
                <a:latin typeface="メイリオ"/>
                <a:ea typeface="メイリオ"/>
                <a:cs typeface="メイリオ" pitchFamily="50" charset="-128"/>
              </a:rPr>
              <a:t>有価証券時価会計対応</a:t>
            </a:r>
          </a:p>
          <a:p>
            <a:pPr>
              <a:spcBef>
                <a:spcPts val="300"/>
              </a:spcBef>
              <a:buClr>
                <a:prstClr val="black">
                  <a:lumMod val="75000"/>
                  <a:lumOff val="25000"/>
                </a:prstClr>
              </a:buClr>
              <a:buSzPct val="75000"/>
              <a:defRPr/>
            </a:pPr>
            <a:r>
              <a:rPr lang="ja-JP" altLang="en-US" sz="1000">
                <a:solidFill>
                  <a:prstClr val="black">
                    <a:lumMod val="75000"/>
                    <a:lumOff val="25000"/>
                  </a:prstClr>
                </a:solidFill>
                <a:latin typeface="メイリオ"/>
                <a:ea typeface="メイリオ"/>
                <a:cs typeface="メイリオ" pitchFamily="50" charset="-128"/>
              </a:rPr>
              <a:t>減損会計対応</a:t>
            </a:r>
          </a:p>
          <a:p>
            <a:pPr>
              <a:spcBef>
                <a:spcPts val="300"/>
              </a:spcBef>
              <a:buClr>
                <a:prstClr val="black">
                  <a:lumMod val="75000"/>
                  <a:lumOff val="25000"/>
                </a:prstClr>
              </a:buClr>
              <a:buSzPct val="75000"/>
              <a:defRPr/>
            </a:pPr>
            <a:r>
              <a:rPr lang="ja-JP" altLang="en-US" sz="1000">
                <a:solidFill>
                  <a:prstClr val="black">
                    <a:lumMod val="75000"/>
                    <a:lumOff val="25000"/>
                  </a:prstClr>
                </a:solidFill>
                <a:latin typeface="メイリオ"/>
                <a:ea typeface="メイリオ"/>
                <a:cs typeface="メイリオ" pitchFamily="50" charset="-128"/>
              </a:rPr>
              <a:t>減価償却制度改正対応</a:t>
            </a:r>
          </a:p>
          <a:p>
            <a:pPr>
              <a:spcBef>
                <a:spcPts val="300"/>
              </a:spcBef>
              <a:buClr>
                <a:prstClr val="black">
                  <a:lumMod val="75000"/>
                  <a:lumOff val="25000"/>
                </a:prstClr>
              </a:buClr>
              <a:buSzPct val="75000"/>
              <a:defRPr/>
            </a:pPr>
            <a:r>
              <a:rPr lang="ja-JP" altLang="en-US" sz="1000">
                <a:solidFill>
                  <a:prstClr val="black">
                    <a:lumMod val="75000"/>
                    <a:lumOff val="25000"/>
                  </a:prstClr>
                </a:solidFill>
                <a:latin typeface="メイリオ"/>
                <a:ea typeface="メイリオ"/>
                <a:cs typeface="メイリオ" pitchFamily="50" charset="-128"/>
              </a:rPr>
              <a:t>リースオンバランス対応</a:t>
            </a:r>
          </a:p>
          <a:p>
            <a:pPr>
              <a:spcBef>
                <a:spcPts val="300"/>
              </a:spcBef>
              <a:buClr>
                <a:prstClr val="black">
                  <a:lumMod val="75000"/>
                  <a:lumOff val="25000"/>
                </a:prstClr>
              </a:buClr>
              <a:buSzPct val="75000"/>
              <a:defRPr/>
            </a:pPr>
            <a:r>
              <a:rPr lang="ja-JP" altLang="en-US" sz="1000">
                <a:solidFill>
                  <a:prstClr val="black">
                    <a:lumMod val="75000"/>
                    <a:lumOff val="25000"/>
                  </a:prstClr>
                </a:solidFill>
                <a:latin typeface="メイリオ"/>
                <a:ea typeface="メイリオ"/>
                <a:cs typeface="メイリオ" pitchFamily="50" charset="-128"/>
              </a:rPr>
              <a:t>資産除去債務対応</a:t>
            </a:r>
          </a:p>
          <a:p>
            <a:pPr>
              <a:spcBef>
                <a:spcPts val="300"/>
              </a:spcBef>
              <a:buClr>
                <a:prstClr val="black">
                  <a:lumMod val="75000"/>
                  <a:lumOff val="25000"/>
                </a:prstClr>
              </a:buClr>
              <a:buSzPct val="75000"/>
              <a:defRPr/>
            </a:pPr>
            <a:r>
              <a:rPr lang="ja-JP" altLang="en-US" sz="1000">
                <a:solidFill>
                  <a:prstClr val="black">
                    <a:lumMod val="75000"/>
                    <a:lumOff val="25000"/>
                  </a:prstClr>
                </a:solidFill>
                <a:latin typeface="メイリオ"/>
                <a:ea typeface="メイリオ"/>
                <a:cs typeface="メイリオ" pitchFamily="50" charset="-128"/>
              </a:rPr>
              <a:t>包括利益対応</a:t>
            </a:r>
          </a:p>
          <a:p>
            <a:pPr>
              <a:spcBef>
                <a:spcPts val="300"/>
              </a:spcBef>
              <a:buClr>
                <a:prstClr val="black">
                  <a:lumMod val="75000"/>
                  <a:lumOff val="25000"/>
                </a:prstClr>
              </a:buClr>
              <a:buSzPct val="75000"/>
              <a:defRPr/>
            </a:pPr>
            <a:r>
              <a:rPr lang="ja-JP" altLang="en-US" sz="1000">
                <a:solidFill>
                  <a:prstClr val="black">
                    <a:lumMod val="75000"/>
                    <a:lumOff val="25000"/>
                  </a:prstClr>
                </a:solidFill>
                <a:latin typeface="メイリオ"/>
                <a:ea typeface="メイリオ"/>
                <a:cs typeface="メイリオ" pitchFamily="50" charset="-128"/>
              </a:rPr>
              <a:t>過年度遡及仕訳対応</a:t>
            </a:r>
          </a:p>
          <a:p>
            <a:pPr>
              <a:spcBef>
                <a:spcPts val="300"/>
              </a:spcBef>
              <a:buClr>
                <a:prstClr val="black">
                  <a:lumMod val="75000"/>
                  <a:lumOff val="25000"/>
                </a:prstClr>
              </a:buClr>
              <a:buSzPct val="75000"/>
              <a:defRPr/>
            </a:pPr>
            <a:r>
              <a:rPr lang="en-US" altLang="ja-JP" sz="1000">
                <a:solidFill>
                  <a:prstClr val="black">
                    <a:lumMod val="75000"/>
                    <a:lumOff val="25000"/>
                  </a:prstClr>
                </a:solidFill>
                <a:latin typeface="メイリオ"/>
                <a:ea typeface="メイリオ"/>
                <a:cs typeface="メイリオ" pitchFamily="50" charset="-128"/>
              </a:rPr>
              <a:t>IFRS</a:t>
            </a:r>
            <a:r>
              <a:rPr lang="ja-JP" altLang="en-US" sz="1000">
                <a:solidFill>
                  <a:prstClr val="black">
                    <a:lumMod val="75000"/>
                    <a:lumOff val="25000"/>
                  </a:prstClr>
                </a:solidFill>
                <a:latin typeface="メイリオ"/>
                <a:ea typeface="メイリオ"/>
                <a:cs typeface="メイリオ" pitchFamily="50" charset="-128"/>
              </a:rPr>
              <a:t>複数帳簿</a:t>
            </a:r>
            <a:endParaRPr lang="en-US" altLang="ja-JP" sz="1000">
              <a:solidFill>
                <a:prstClr val="black">
                  <a:lumMod val="75000"/>
                  <a:lumOff val="25000"/>
                </a:prstClr>
              </a:solidFill>
              <a:latin typeface="メイリオ"/>
              <a:ea typeface="メイリオ"/>
              <a:cs typeface="メイリオ" pitchFamily="50" charset="-128"/>
            </a:endParaRPr>
          </a:p>
          <a:p>
            <a:pPr>
              <a:spcBef>
                <a:spcPts val="300"/>
              </a:spcBef>
              <a:buClr>
                <a:prstClr val="black">
                  <a:lumMod val="75000"/>
                  <a:lumOff val="25000"/>
                </a:prstClr>
              </a:buClr>
              <a:buSzPct val="75000"/>
              <a:defRPr/>
            </a:pPr>
            <a:r>
              <a:rPr lang="en-US" altLang="ja-JP" sz="1000">
                <a:solidFill>
                  <a:prstClr val="black">
                    <a:lumMod val="75000"/>
                    <a:lumOff val="25000"/>
                  </a:prstClr>
                </a:solidFill>
                <a:latin typeface="メイリオ"/>
                <a:ea typeface="メイリオ"/>
                <a:cs typeface="メイリオ" pitchFamily="50" charset="-128"/>
              </a:rPr>
              <a:t>IFRS16</a:t>
            </a:r>
            <a:r>
              <a:rPr lang="ja-JP" altLang="en-US" sz="1000">
                <a:solidFill>
                  <a:prstClr val="black">
                    <a:lumMod val="75000"/>
                    <a:lumOff val="25000"/>
                  </a:prstClr>
                </a:solidFill>
                <a:latin typeface="メイリオ"/>
                <a:ea typeface="メイリオ"/>
                <a:cs typeface="メイリオ" pitchFamily="50" charset="-128"/>
              </a:rPr>
              <a:t>号対応（リース）</a:t>
            </a:r>
            <a:endParaRPr lang="en-US" altLang="ja-JP" sz="1000">
              <a:solidFill>
                <a:prstClr val="black">
                  <a:lumMod val="75000"/>
                  <a:lumOff val="25000"/>
                </a:prstClr>
              </a:solidFill>
              <a:latin typeface="メイリオ"/>
              <a:ea typeface="メイリオ"/>
              <a:cs typeface="メイリオ" pitchFamily="50" charset="-128"/>
            </a:endParaRPr>
          </a:p>
          <a:p>
            <a:pPr>
              <a:spcBef>
                <a:spcPts val="300"/>
              </a:spcBef>
              <a:buClr>
                <a:prstClr val="black">
                  <a:lumMod val="75000"/>
                  <a:lumOff val="25000"/>
                </a:prstClr>
              </a:buClr>
              <a:buSzPct val="75000"/>
              <a:defRPr/>
            </a:pPr>
            <a:r>
              <a:rPr lang="ja-JP" altLang="en-US" sz="1000">
                <a:solidFill>
                  <a:prstClr val="black">
                    <a:lumMod val="75000"/>
                    <a:lumOff val="25000"/>
                  </a:prstClr>
                </a:solidFill>
                <a:latin typeface="メイリオ"/>
                <a:ea typeface="メイリオ"/>
                <a:cs typeface="メイリオ" pitchFamily="50" charset="-128"/>
              </a:rPr>
              <a:t>新収益認識基準対応</a:t>
            </a:r>
            <a:endParaRPr lang="en-US" altLang="ja-JP" sz="1000">
              <a:solidFill>
                <a:prstClr val="black">
                  <a:lumMod val="75000"/>
                  <a:lumOff val="25000"/>
                </a:prstClr>
              </a:solidFill>
              <a:latin typeface="メイリオ"/>
              <a:ea typeface="メイリオ"/>
              <a:cs typeface="メイリオ" pitchFamily="50" charset="-128"/>
            </a:endParaRPr>
          </a:p>
        </p:txBody>
      </p:sp>
      <p:sp>
        <p:nvSpPr>
          <p:cNvPr id="35" name="正方形/長方形 34"/>
          <p:cNvSpPr/>
          <p:nvPr/>
        </p:nvSpPr>
        <p:spPr>
          <a:xfrm>
            <a:off x="252000" y="1332000"/>
            <a:ext cx="2808000" cy="252000"/>
          </a:xfrm>
          <a:prstGeom prst="rect">
            <a:avLst/>
          </a:prstGeom>
          <a:solidFill>
            <a:schemeClr val="tx2">
              <a:lumMod val="60000"/>
              <a:lumOff val="40000"/>
            </a:schemeClr>
          </a:solidFill>
          <a:ln w="63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ja-JP" altLang="en-US" sz="1200" b="1"/>
              <a:t>国際会計基準とのコンバージェンス</a:t>
            </a:r>
          </a:p>
        </p:txBody>
      </p:sp>
      <p:sp>
        <p:nvSpPr>
          <p:cNvPr id="36" name="正方形/長方形 35"/>
          <p:cNvSpPr/>
          <p:nvPr/>
        </p:nvSpPr>
        <p:spPr>
          <a:xfrm>
            <a:off x="252000" y="1548000"/>
            <a:ext cx="2808000" cy="3312000"/>
          </a:xfrm>
          <a:prstGeom prst="rect">
            <a:avLst/>
          </a:prstGeom>
          <a:noFill/>
          <a:ln w="63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7" name="Rectangle 3"/>
          <p:cNvSpPr>
            <a:spLocks noChangeArrowheads="1"/>
          </p:cNvSpPr>
          <p:nvPr/>
        </p:nvSpPr>
        <p:spPr bwMode="auto">
          <a:xfrm>
            <a:off x="3104083" y="1635646"/>
            <a:ext cx="1080000" cy="612000"/>
          </a:xfrm>
          <a:prstGeom prst="rect">
            <a:avLst/>
          </a:prstGeom>
          <a:noFill/>
          <a:ln w="9525">
            <a:noFill/>
            <a:miter lim="800000"/>
            <a:headEnd/>
            <a:tailEnd/>
          </a:ln>
          <a:effectLst/>
        </p:spPr>
        <p:txBody>
          <a:bodyPr wrap="none">
            <a:noAutofit/>
          </a:bodyPr>
          <a:lstStyle/>
          <a:p>
            <a:pPr>
              <a:spcBef>
                <a:spcPts val="200"/>
              </a:spcBef>
              <a:buClr>
                <a:sysClr val="windowText" lastClr="000000">
                  <a:lumMod val="75000"/>
                  <a:lumOff val="25000"/>
                </a:sysClr>
              </a:buClr>
              <a:buSzPct val="75000"/>
              <a:defRPr/>
            </a:pPr>
            <a:r>
              <a:rPr kumimoji="0" lang="en-US" altLang="ja-JP" sz="1050" kern="0">
                <a:solidFill>
                  <a:sysClr val="windowText" lastClr="000000">
                    <a:lumMod val="75000"/>
                    <a:lumOff val="25000"/>
                  </a:sysClr>
                </a:solidFill>
                <a:latin typeface="メイリオ" pitchFamily="50" charset="-128"/>
                <a:ea typeface="メイリオ" pitchFamily="50" charset="-128"/>
                <a:cs typeface="メイリオ" pitchFamily="50" charset="-128"/>
              </a:rPr>
              <a:t> </a:t>
            </a: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2007</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3</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 2007</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7</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 2008</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7</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u="sng" kern="0">
              <a:solidFill>
                <a:sysClr val="windowText" lastClr="000000">
                  <a:lumMod val="75000"/>
                  <a:lumOff val="25000"/>
                </a:sysClr>
              </a:solidFill>
              <a:latin typeface="メイリオ" pitchFamily="50" charset="-128"/>
              <a:ea typeface="メイリオ" pitchFamily="50" charset="-128"/>
              <a:cs typeface="メイリオ" pitchFamily="50" charset="-128"/>
            </a:endParaRPr>
          </a:p>
        </p:txBody>
      </p:sp>
      <p:sp>
        <p:nvSpPr>
          <p:cNvPr id="38" name="Rectangle 3"/>
          <p:cNvSpPr>
            <a:spLocks noChangeArrowheads="1"/>
          </p:cNvSpPr>
          <p:nvPr/>
        </p:nvSpPr>
        <p:spPr bwMode="auto">
          <a:xfrm>
            <a:off x="4103948" y="1635646"/>
            <a:ext cx="2196000" cy="612000"/>
          </a:xfrm>
          <a:prstGeom prst="rect">
            <a:avLst/>
          </a:prstGeom>
          <a:noFill/>
          <a:ln w="9525">
            <a:noFill/>
            <a:miter lim="800000"/>
            <a:headEnd/>
            <a:tailEnd/>
          </a:ln>
          <a:effectLst/>
        </p:spPr>
        <p:txBody>
          <a:bodyPr wrap="none">
            <a:noAutofit/>
          </a:bodyPr>
          <a:lstStyle/>
          <a:p>
            <a:pPr>
              <a:spcBef>
                <a:spcPts val="200"/>
              </a:spcBef>
              <a:buClr>
                <a:sysClr val="windowText" lastClr="000000">
                  <a:lumMod val="75000"/>
                  <a:lumOff val="25000"/>
                </a:sysClr>
              </a:buClr>
              <a:buSzPct val="75000"/>
              <a:defRPr/>
            </a:pP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文書化支援ドキュメント提供</a:t>
            </a:r>
          </a:p>
          <a:p>
            <a:pPr>
              <a:spcBef>
                <a:spcPts val="200"/>
              </a:spcBef>
              <a:buClr>
                <a:sysClr val="windowText" lastClr="000000">
                  <a:lumMod val="75000"/>
                  <a:lumOff val="25000"/>
                </a:sysClr>
              </a:buClr>
              <a:buSzPct val="75000"/>
              <a:defRPr/>
            </a:pP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ログ管理機能の強化</a:t>
            </a:r>
          </a:p>
          <a:p>
            <a:pPr>
              <a:spcBef>
                <a:spcPts val="200"/>
              </a:spcBef>
              <a:buClr>
                <a:sysClr val="windowText" lastClr="000000">
                  <a:lumMod val="75000"/>
                  <a:lumOff val="25000"/>
                </a:sysClr>
              </a:buClr>
              <a:buSzPct val="75000"/>
              <a:defRPr/>
            </a:pP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パスワード管理機能の強化</a:t>
            </a:r>
            <a:endParaRPr kumimoji="0" lang="en-US" altLang="ja-JP" sz="1000" u="sng" kern="0">
              <a:solidFill>
                <a:sysClr val="windowText" lastClr="000000">
                  <a:lumMod val="75000"/>
                  <a:lumOff val="25000"/>
                </a:sysClr>
              </a:solidFill>
              <a:latin typeface="メイリオ" pitchFamily="50" charset="-128"/>
              <a:ea typeface="メイリオ" pitchFamily="50" charset="-128"/>
              <a:cs typeface="メイリオ" pitchFamily="50" charset="-128"/>
            </a:endParaRPr>
          </a:p>
        </p:txBody>
      </p:sp>
      <p:sp>
        <p:nvSpPr>
          <p:cNvPr id="39" name="正方形/長方形 38"/>
          <p:cNvSpPr/>
          <p:nvPr/>
        </p:nvSpPr>
        <p:spPr>
          <a:xfrm>
            <a:off x="3096000" y="1548000"/>
            <a:ext cx="2808000" cy="720000"/>
          </a:xfrm>
          <a:prstGeom prst="rect">
            <a:avLst/>
          </a:prstGeom>
          <a:noFill/>
          <a:ln w="63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0" name="正方形/長方形 39"/>
          <p:cNvSpPr/>
          <p:nvPr/>
        </p:nvSpPr>
        <p:spPr>
          <a:xfrm>
            <a:off x="3096000" y="1332000"/>
            <a:ext cx="2808000" cy="252000"/>
          </a:xfrm>
          <a:prstGeom prst="rect">
            <a:avLst/>
          </a:prstGeom>
          <a:solidFill>
            <a:schemeClr val="accent4">
              <a:lumMod val="60000"/>
              <a:lumOff val="40000"/>
            </a:schemeClr>
          </a:solidFill>
          <a:ln w="63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ja-JP" altLang="en-US" sz="1400" b="1"/>
              <a:t>金融商品取引（</a:t>
            </a:r>
            <a:r>
              <a:rPr lang="en-US" altLang="ja-JP" sz="1400" b="1"/>
              <a:t>J-SOX</a:t>
            </a:r>
            <a:r>
              <a:rPr lang="ja-JP" altLang="en-US" sz="1400" b="1"/>
              <a:t>）</a:t>
            </a:r>
          </a:p>
        </p:txBody>
      </p:sp>
      <p:sp>
        <p:nvSpPr>
          <p:cNvPr id="41" name="正方形/長方形 40"/>
          <p:cNvSpPr/>
          <p:nvPr/>
        </p:nvSpPr>
        <p:spPr>
          <a:xfrm>
            <a:off x="3096000" y="2340000"/>
            <a:ext cx="2808000" cy="288000"/>
          </a:xfrm>
          <a:prstGeom prst="rect">
            <a:avLst/>
          </a:prstGeom>
          <a:solidFill>
            <a:schemeClr val="accent5">
              <a:lumMod val="60000"/>
              <a:lumOff val="40000"/>
            </a:schemeClr>
          </a:solidFill>
          <a:ln w="63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a:t>その他法改正</a:t>
            </a:r>
          </a:p>
        </p:txBody>
      </p:sp>
      <p:sp>
        <p:nvSpPr>
          <p:cNvPr id="42" name="Rectangle 3"/>
          <p:cNvSpPr>
            <a:spLocks noChangeArrowheads="1"/>
          </p:cNvSpPr>
          <p:nvPr/>
        </p:nvSpPr>
        <p:spPr bwMode="auto">
          <a:xfrm>
            <a:off x="3095836" y="2716237"/>
            <a:ext cx="1080000" cy="1800000"/>
          </a:xfrm>
          <a:prstGeom prst="rect">
            <a:avLst/>
          </a:prstGeom>
          <a:noFill/>
          <a:ln w="9525">
            <a:noFill/>
            <a:miter lim="800000"/>
            <a:headEnd/>
            <a:tailEnd/>
          </a:ln>
          <a:effectLst/>
        </p:spPr>
        <p:txBody>
          <a:bodyPr wrap="none">
            <a:noAutofit/>
          </a:bodyPr>
          <a:lstStyle/>
          <a:p>
            <a:pPr>
              <a:spcBef>
                <a:spcPts val="200"/>
              </a:spcBef>
              <a:buClr>
                <a:sysClr val="windowText" lastClr="000000">
                  <a:lumMod val="75000"/>
                  <a:lumOff val="25000"/>
                </a:sysClr>
              </a:buClr>
              <a:buSzPct val="75000"/>
              <a:defRPr/>
            </a:pPr>
            <a:r>
              <a:rPr kumimoji="0" lang="en-US" altLang="zh-CN" sz="1000" kern="0">
                <a:solidFill>
                  <a:sysClr val="windowText" lastClr="000000">
                    <a:lumMod val="75000"/>
                    <a:lumOff val="25000"/>
                  </a:sysClr>
                </a:solidFill>
                <a:latin typeface="メイリオ" pitchFamily="50" charset="-128"/>
                <a:ea typeface="メイリオ" pitchFamily="50" charset="-128"/>
                <a:cs typeface="メイリオ" pitchFamily="50" charset="-128"/>
              </a:rPr>
              <a:t> 2001</a:t>
            </a:r>
            <a:r>
              <a:rPr kumimoji="0" lang="zh-CN"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zh-CN" sz="1000" kern="0">
                <a:solidFill>
                  <a:sysClr val="windowText" lastClr="000000">
                    <a:lumMod val="75000"/>
                    <a:lumOff val="25000"/>
                  </a:sysClr>
                </a:solidFill>
                <a:latin typeface="メイリオ" pitchFamily="50" charset="-128"/>
                <a:ea typeface="メイリオ" pitchFamily="50" charset="-128"/>
                <a:cs typeface="メイリオ" pitchFamily="50" charset="-128"/>
              </a:rPr>
              <a:t>8</a:t>
            </a:r>
            <a:r>
              <a:rPr kumimoji="0" lang="zh-CN"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zh-CN"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zh-CN" sz="1000" kern="0">
                <a:solidFill>
                  <a:sysClr val="windowText" lastClr="000000">
                    <a:lumMod val="75000"/>
                    <a:lumOff val="25000"/>
                  </a:sysClr>
                </a:solidFill>
                <a:latin typeface="メイリオ" pitchFamily="50" charset="-128"/>
                <a:ea typeface="メイリオ" pitchFamily="50" charset="-128"/>
                <a:cs typeface="メイリオ" pitchFamily="50" charset="-128"/>
              </a:rPr>
              <a:t> 2006</a:t>
            </a:r>
            <a:r>
              <a:rPr kumimoji="0" lang="zh-CN"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zh-CN" sz="1000" kern="0">
                <a:solidFill>
                  <a:sysClr val="windowText" lastClr="000000">
                    <a:lumMod val="75000"/>
                    <a:lumOff val="25000"/>
                  </a:sysClr>
                </a:solidFill>
                <a:latin typeface="メイリオ" pitchFamily="50" charset="-128"/>
                <a:ea typeface="メイリオ" pitchFamily="50" charset="-128"/>
                <a:cs typeface="メイリオ" pitchFamily="50" charset="-128"/>
              </a:rPr>
              <a:t>5</a:t>
            </a:r>
            <a:r>
              <a:rPr kumimoji="0" lang="zh-CN"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zh-CN"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zh-CN" sz="1000" kern="0">
                <a:solidFill>
                  <a:sysClr val="windowText" lastClr="000000">
                    <a:lumMod val="75000"/>
                    <a:lumOff val="25000"/>
                  </a:sysClr>
                </a:solidFill>
                <a:latin typeface="メイリオ" pitchFamily="50" charset="-128"/>
                <a:ea typeface="メイリオ" pitchFamily="50" charset="-128"/>
                <a:cs typeface="メイリオ" pitchFamily="50" charset="-128"/>
              </a:rPr>
              <a:t> 2013</a:t>
            </a:r>
            <a:r>
              <a:rPr kumimoji="0" lang="zh-CN"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年</a:t>
            </a:r>
            <a:r>
              <a:rPr kumimoji="0" lang="en-US" altLang="zh-CN" sz="1000" kern="0">
                <a:solidFill>
                  <a:sysClr val="windowText" lastClr="000000">
                    <a:lumMod val="75000"/>
                    <a:lumOff val="25000"/>
                  </a:sysClr>
                </a:solidFill>
                <a:latin typeface="メイリオ" pitchFamily="50" charset="-128"/>
                <a:ea typeface="メイリオ" pitchFamily="50" charset="-128"/>
                <a:cs typeface="メイリオ" pitchFamily="50" charset="-128"/>
              </a:rPr>
              <a:t>12</a:t>
            </a:r>
            <a:r>
              <a:rPr kumimoji="0" lang="zh-CN"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zh-CN"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zh-CN" sz="1000" kern="0">
                <a:solidFill>
                  <a:sysClr val="windowText" lastClr="000000">
                    <a:lumMod val="75000"/>
                    <a:lumOff val="25000"/>
                  </a:sysClr>
                </a:solidFill>
                <a:latin typeface="メイリオ" pitchFamily="50" charset="-128"/>
                <a:ea typeface="メイリオ" pitchFamily="50" charset="-128"/>
                <a:cs typeface="メイリオ" pitchFamily="50" charset="-128"/>
              </a:rPr>
              <a:t> 2014</a:t>
            </a:r>
            <a:r>
              <a:rPr kumimoji="0" lang="zh-CN"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年</a:t>
            </a:r>
            <a:r>
              <a:rPr kumimoji="0" lang="en-US" altLang="zh-CN" sz="1000" kern="0">
                <a:solidFill>
                  <a:sysClr val="windowText" lastClr="000000">
                    <a:lumMod val="75000"/>
                    <a:lumOff val="25000"/>
                  </a:sysClr>
                </a:solidFill>
                <a:latin typeface="メイリオ" pitchFamily="50" charset="-128"/>
                <a:ea typeface="メイリオ" pitchFamily="50" charset="-128"/>
                <a:cs typeface="メイリオ" pitchFamily="50" charset="-128"/>
              </a:rPr>
              <a:t>12</a:t>
            </a:r>
            <a:r>
              <a:rPr kumimoji="0" lang="zh-CN"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zh-CN"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zh-CN" sz="1000" kern="0">
                <a:solidFill>
                  <a:sysClr val="windowText" lastClr="000000">
                    <a:lumMod val="75000"/>
                    <a:lumOff val="25000"/>
                  </a:sysClr>
                </a:solidFill>
                <a:latin typeface="メイリオ" pitchFamily="50" charset="-128"/>
                <a:ea typeface="メイリオ" pitchFamily="50" charset="-128"/>
                <a:cs typeface="メイリオ" pitchFamily="50" charset="-128"/>
              </a:rPr>
              <a:t> 2015</a:t>
            </a:r>
            <a:r>
              <a:rPr kumimoji="0" lang="zh-CN"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zh-CN" sz="1000" kern="0">
                <a:solidFill>
                  <a:sysClr val="windowText" lastClr="000000">
                    <a:lumMod val="75000"/>
                    <a:lumOff val="25000"/>
                  </a:sysClr>
                </a:solidFill>
                <a:latin typeface="メイリオ" pitchFamily="50" charset="-128"/>
                <a:ea typeface="メイリオ" pitchFamily="50" charset="-128"/>
                <a:cs typeface="メイリオ" pitchFamily="50" charset="-128"/>
              </a:rPr>
              <a:t>8</a:t>
            </a:r>
            <a:r>
              <a:rPr kumimoji="0" lang="zh-CN"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zh-CN"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 2017</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1</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 </a:t>
            </a: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2019</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4</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月</a:t>
            </a: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 </a:t>
            </a:r>
          </a:p>
          <a:p>
            <a:pPr>
              <a:spcBef>
                <a:spcPts val="200"/>
              </a:spcBef>
              <a:buClr>
                <a:sysClr val="windowText" lastClr="000000">
                  <a:lumMod val="75000"/>
                  <a:lumOff val="25000"/>
                </a:sysClr>
              </a:buClr>
              <a:buSzPct val="75000"/>
              <a:defRPr/>
            </a:pP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 2019</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年</a:t>
            </a: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10</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 2022</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6</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 </a:t>
            </a:r>
          </a:p>
          <a:p>
            <a:pPr>
              <a:spcBef>
                <a:spcPts val="200"/>
              </a:spcBef>
              <a:buClr>
                <a:sysClr val="windowText" lastClr="000000">
                  <a:lumMod val="75000"/>
                  <a:lumOff val="25000"/>
                </a:sysClr>
              </a:buClr>
              <a:buSzPct val="75000"/>
              <a:defRPr/>
            </a:pP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 2022</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6</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p:txBody>
      </p:sp>
      <p:sp>
        <p:nvSpPr>
          <p:cNvPr id="43" name="Rectangle 3"/>
          <p:cNvSpPr>
            <a:spLocks noChangeArrowheads="1"/>
          </p:cNvSpPr>
          <p:nvPr/>
        </p:nvSpPr>
        <p:spPr bwMode="auto">
          <a:xfrm>
            <a:off x="4094655" y="2719750"/>
            <a:ext cx="1728838" cy="1800000"/>
          </a:xfrm>
          <a:prstGeom prst="rect">
            <a:avLst/>
          </a:prstGeom>
          <a:noFill/>
          <a:ln w="9525">
            <a:noFill/>
            <a:miter lim="800000"/>
            <a:headEnd/>
            <a:tailEnd/>
          </a:ln>
          <a:effectLst/>
        </p:spPr>
        <p:txBody>
          <a:bodyPr wrap="none">
            <a:noAutofit/>
          </a:bodyPr>
          <a:lstStyle/>
          <a:p>
            <a:pPr>
              <a:spcBef>
                <a:spcPts val="200"/>
              </a:spcBef>
              <a:buClr>
                <a:sysClr val="windowText" lastClr="000000">
                  <a:lumMod val="75000"/>
                  <a:lumOff val="25000"/>
                </a:sysClr>
              </a:buClr>
              <a:buSzPct val="75000"/>
              <a:defRPr/>
            </a:pP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四半期決算対応</a:t>
            </a:r>
          </a:p>
          <a:p>
            <a:pPr>
              <a:spcBef>
                <a:spcPts val="200"/>
              </a:spcBef>
              <a:buClr>
                <a:sysClr val="windowText" lastClr="000000">
                  <a:lumMod val="75000"/>
                  <a:lumOff val="25000"/>
                </a:sysClr>
              </a:buClr>
              <a:buSzPct val="75000"/>
              <a:defRPr/>
            </a:pP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新会社法対応</a:t>
            </a:r>
          </a:p>
          <a:p>
            <a:pPr>
              <a:spcBef>
                <a:spcPts val="200"/>
              </a:spcBef>
              <a:buClr>
                <a:sysClr val="windowText" lastClr="000000">
                  <a:lumMod val="75000"/>
                  <a:lumOff val="25000"/>
                </a:sysClr>
              </a:buClr>
              <a:buSzPct val="75000"/>
              <a:defRPr/>
            </a:pP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消費税税率変更対応</a:t>
            </a:r>
          </a:p>
          <a:p>
            <a:pPr>
              <a:spcBef>
                <a:spcPts val="200"/>
              </a:spcBef>
              <a:buClr>
                <a:sysClr val="windowText" lastClr="000000">
                  <a:lumMod val="75000"/>
                  <a:lumOff val="25000"/>
                </a:sysClr>
              </a:buClr>
              <a:buSzPct val="75000"/>
              <a:defRPr/>
            </a:pP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消費税軽減税率対応</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マイナンバー制度対応</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e</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文書法対応</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新元号対応</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消費税税率変更対応</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lang="zh-TW" altLang="en-US" sz="1000">
                <a:solidFill>
                  <a:srgbClr val="404040"/>
                </a:solidFill>
                <a:latin typeface="メイリオ" panose="020B0604030504040204" pitchFamily="50" charset="-128"/>
                <a:ea typeface="メイリオ" panose="020B0604030504040204" pitchFamily="50" charset="-128"/>
              </a:rPr>
              <a:t>電子帳簿保存法</a:t>
            </a:r>
            <a:endParaRPr lang="en-US" altLang="zh-TW" sz="1000">
              <a:solidFill>
                <a:srgbClr val="404040"/>
              </a:solidFill>
              <a:latin typeface="メイリオ" panose="020B0604030504040204" pitchFamily="50" charset="-128"/>
              <a:ea typeface="メイリオ" panose="020B0604030504040204" pitchFamily="50" charset="-128"/>
            </a:endParaRPr>
          </a:p>
          <a:p>
            <a:pPr>
              <a:spcBef>
                <a:spcPts val="200"/>
              </a:spcBef>
              <a:buClr>
                <a:sysClr val="windowText" lastClr="000000">
                  <a:lumMod val="75000"/>
                  <a:lumOff val="25000"/>
                </a:sysClr>
              </a:buClr>
              <a:buSzPct val="75000"/>
              <a:defRPr/>
            </a:pPr>
            <a:r>
              <a:rPr lang="zh-TW" altLang="en-US" sz="1000">
                <a:solidFill>
                  <a:srgbClr val="404040"/>
                </a:solidFill>
                <a:latin typeface="メイリオ" panose="020B0604030504040204" pitchFamily="50" charset="-128"/>
                <a:ea typeface="メイリオ" panose="020B0604030504040204" pitchFamily="50" charset="-128"/>
              </a:rPr>
              <a:t>（令和</a:t>
            </a:r>
            <a:r>
              <a:rPr lang="en-US" altLang="zh-TW" sz="1000">
                <a:solidFill>
                  <a:srgbClr val="404040"/>
                </a:solidFill>
                <a:latin typeface="メイリオ" panose="020B0604030504040204" pitchFamily="50" charset="-128"/>
                <a:ea typeface="メイリオ" panose="020B0604030504040204" pitchFamily="50" charset="-128"/>
              </a:rPr>
              <a:t>3</a:t>
            </a:r>
            <a:r>
              <a:rPr lang="zh-TW" altLang="en-US" sz="1000">
                <a:solidFill>
                  <a:srgbClr val="404040"/>
                </a:solidFill>
                <a:latin typeface="メイリオ" panose="020B0604030504040204" pitchFamily="50" charset="-128"/>
                <a:ea typeface="メイリオ" panose="020B0604030504040204" pitchFamily="50" charset="-128"/>
              </a:rPr>
              <a:t>年税制改正）対応</a:t>
            </a:r>
          </a:p>
          <a:p>
            <a:pPr>
              <a:spcBef>
                <a:spcPts val="200"/>
              </a:spcBef>
              <a:buClr>
                <a:sysClr val="windowText" lastClr="000000">
                  <a:lumMod val="75000"/>
                  <a:lumOff val="25000"/>
                </a:sysClr>
              </a:buClr>
              <a:buSzPct val="75000"/>
              <a:defRPr/>
            </a:pPr>
            <a:r>
              <a:rPr lang="ja-JP" altLang="en-US" sz="1000">
                <a:solidFill>
                  <a:srgbClr val="404040"/>
                </a:solidFill>
                <a:latin typeface="メイリオ" panose="020B0604030504040204" pitchFamily="50" charset="-128"/>
                <a:ea typeface="メイリオ" panose="020B0604030504040204" pitchFamily="50" charset="-128"/>
              </a:rPr>
              <a:t>インボイス制度対応</a:t>
            </a:r>
            <a:endParaRPr lang="zh-TW" altLang="en-US" sz="1000">
              <a:solidFill>
                <a:srgbClr val="404040"/>
              </a:solidFill>
              <a:latin typeface="メイリオ" panose="020B0604030504040204" pitchFamily="50" charset="-128"/>
              <a:ea typeface="メイリオ" panose="020B0604030504040204" pitchFamily="50" charset="-128"/>
            </a:endParaRPr>
          </a:p>
        </p:txBody>
      </p:sp>
      <p:sp>
        <p:nvSpPr>
          <p:cNvPr id="44" name="正方形/長方形 43"/>
          <p:cNvSpPr/>
          <p:nvPr/>
        </p:nvSpPr>
        <p:spPr>
          <a:xfrm>
            <a:off x="3096000" y="2592000"/>
            <a:ext cx="2808000" cy="2268000"/>
          </a:xfrm>
          <a:prstGeom prst="rect">
            <a:avLst/>
          </a:prstGeom>
          <a:noFill/>
          <a:ln w="63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5" name="正方形/長方形 44"/>
          <p:cNvSpPr/>
          <p:nvPr/>
        </p:nvSpPr>
        <p:spPr>
          <a:xfrm>
            <a:off x="5976000" y="1188000"/>
            <a:ext cx="3024000" cy="373661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6" name="正方形/長方形 45"/>
          <p:cNvSpPr/>
          <p:nvPr/>
        </p:nvSpPr>
        <p:spPr>
          <a:xfrm>
            <a:off x="5976000" y="900000"/>
            <a:ext cx="3024000" cy="32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err="1">
                <a:latin typeface="+mn-ea"/>
              </a:rPr>
              <a:t>SuperStream</a:t>
            </a:r>
            <a:r>
              <a:rPr lang="en-US" altLang="ja-JP" sz="1400" b="1">
                <a:latin typeface="+mn-ea"/>
              </a:rPr>
              <a:t>-NX</a:t>
            </a:r>
            <a:r>
              <a:rPr lang="ja-JP" altLang="en-US" sz="1400" b="1">
                <a:latin typeface="+mn-ea"/>
              </a:rPr>
              <a:t>人給シリーズ</a:t>
            </a:r>
          </a:p>
        </p:txBody>
      </p:sp>
      <p:sp>
        <p:nvSpPr>
          <p:cNvPr id="47" name="テキスト ボックス 46"/>
          <p:cNvSpPr txBox="1"/>
          <p:nvPr/>
        </p:nvSpPr>
        <p:spPr>
          <a:xfrm>
            <a:off x="5652000" y="4680289"/>
            <a:ext cx="3240000" cy="200055"/>
          </a:xfrm>
          <a:prstGeom prst="rect">
            <a:avLst/>
          </a:prstGeom>
          <a:noFill/>
        </p:spPr>
        <p:txBody>
          <a:bodyPr wrap="square" rtlCol="0" anchor="ctr" anchorCtr="0">
            <a:spAutoFit/>
          </a:bodyPr>
          <a:lstStyle/>
          <a:p>
            <a:pPr algn="r"/>
            <a:r>
              <a:rPr lang="en-US" altLang="ja-JP" sz="700">
                <a:solidFill>
                  <a:srgbClr val="404040"/>
                </a:solidFill>
                <a:latin typeface="+mn-ea"/>
              </a:rPr>
              <a:t>※</a:t>
            </a:r>
            <a:r>
              <a:rPr lang="ja-JP" altLang="en-US" sz="700">
                <a:solidFill>
                  <a:srgbClr val="404040"/>
                </a:solidFill>
                <a:latin typeface="+mn-ea"/>
              </a:rPr>
              <a:t>年末調整や社会保険等の改正には、随時対応しております</a:t>
            </a:r>
          </a:p>
        </p:txBody>
      </p:sp>
      <p:sp>
        <p:nvSpPr>
          <p:cNvPr id="48" name="Rectangle 3"/>
          <p:cNvSpPr>
            <a:spLocks noChangeArrowheads="1"/>
          </p:cNvSpPr>
          <p:nvPr/>
        </p:nvSpPr>
        <p:spPr bwMode="auto">
          <a:xfrm>
            <a:off x="6016412" y="1383898"/>
            <a:ext cx="1080000" cy="2520000"/>
          </a:xfrm>
          <a:prstGeom prst="rect">
            <a:avLst/>
          </a:prstGeom>
          <a:noFill/>
          <a:ln w="9525">
            <a:noFill/>
            <a:miter lim="800000"/>
            <a:headEnd/>
            <a:tailEnd/>
          </a:ln>
          <a:effectLst/>
        </p:spPr>
        <p:txBody>
          <a:bodyPr wrap="none">
            <a:noAutofit/>
          </a:bodyPr>
          <a:lstStyle/>
          <a:p>
            <a:pPr>
              <a:spcBef>
                <a:spcPts val="200"/>
              </a:spcBef>
              <a:buClr>
                <a:sysClr val="windowText" lastClr="000000">
                  <a:lumMod val="75000"/>
                  <a:lumOff val="25000"/>
                </a:sysClr>
              </a:buClr>
              <a:buSzPct val="75000"/>
              <a:defRPr/>
            </a:pP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 2004</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3</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 2007</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3</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 2008</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2</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 2010</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2</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 2011</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1</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 2012</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年</a:t>
            </a: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12</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 2012</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年</a:t>
            </a: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12</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 2014</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3</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 2015</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8</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 2016</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6</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 2019</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4</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 2020</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5</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月　</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 2021</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8</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月　</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 2022</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6</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 2024</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4</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月　 定額減税対応</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p:txBody>
      </p:sp>
      <p:sp>
        <p:nvSpPr>
          <p:cNvPr id="49" name="Rectangle 3"/>
          <p:cNvSpPr>
            <a:spLocks noChangeArrowheads="1"/>
          </p:cNvSpPr>
          <p:nvPr/>
        </p:nvSpPr>
        <p:spPr bwMode="auto">
          <a:xfrm>
            <a:off x="6959866" y="1383898"/>
            <a:ext cx="2004622" cy="2520000"/>
          </a:xfrm>
          <a:prstGeom prst="rect">
            <a:avLst/>
          </a:prstGeom>
          <a:noFill/>
          <a:ln w="9525">
            <a:noFill/>
            <a:miter lim="800000"/>
            <a:headEnd/>
            <a:tailEnd/>
          </a:ln>
          <a:effectLst/>
        </p:spPr>
        <p:txBody>
          <a:bodyPr wrap="none">
            <a:noAutofit/>
          </a:bodyPr>
          <a:lstStyle/>
          <a:p>
            <a:pPr>
              <a:spcBef>
                <a:spcPts val="200"/>
              </a:spcBef>
              <a:buClr>
                <a:sysClr val="windowText" lastClr="000000">
                  <a:lumMod val="75000"/>
                  <a:lumOff val="25000"/>
                </a:sysClr>
              </a:buClr>
              <a:buSzPct val="75000"/>
              <a:defRPr/>
            </a:pP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マイカー通勤手当非課税</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限度額改正対応</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健康保険制度改正対応</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医療保険制度改正対応</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改正労働基準法対応</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源泉所得税改正対応</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給与所得控除の見直し対応</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復興特別所得税対応</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産前産後休業保険料免除制度</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対応</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マイナンバー制度対応</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通勤交通費非課税限度額の条件</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引上げ対応</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新元号対応</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雇用保険制度変更対応</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社会保険電子申請対応</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インボイス制度対応</a:t>
            </a:r>
          </a:p>
        </p:txBody>
      </p:sp>
      <p:sp>
        <p:nvSpPr>
          <p:cNvPr id="50" name="正方形/長方形 49"/>
          <p:cNvSpPr/>
          <p:nvPr/>
        </p:nvSpPr>
        <p:spPr>
          <a:xfrm>
            <a:off x="6048000" y="1332000"/>
            <a:ext cx="2880000" cy="3528392"/>
          </a:xfrm>
          <a:prstGeom prst="rect">
            <a:avLst/>
          </a:prstGeom>
          <a:no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5" name="グループ化 4">
            <a:extLst>
              <a:ext uri="{FF2B5EF4-FFF2-40B4-BE49-F238E27FC236}">
                <a16:creationId xmlns:a16="http://schemas.microsoft.com/office/drawing/2014/main" id="{7C882192-B371-85E8-9476-0726087F582C}"/>
              </a:ext>
            </a:extLst>
          </p:cNvPr>
          <p:cNvGrpSpPr/>
          <p:nvPr/>
        </p:nvGrpSpPr>
        <p:grpSpPr>
          <a:xfrm>
            <a:off x="6150373" y="555510"/>
            <a:ext cx="2647204" cy="216024"/>
            <a:chOff x="6150373" y="555510"/>
            <a:chExt cx="2647204" cy="216024"/>
          </a:xfrm>
        </p:grpSpPr>
        <p:sp>
          <p:nvSpPr>
            <p:cNvPr id="6" name="角丸四角形 40">
              <a:extLst>
                <a:ext uri="{FF2B5EF4-FFF2-40B4-BE49-F238E27FC236}">
                  <a16:creationId xmlns:a16="http://schemas.microsoft.com/office/drawing/2014/main" id="{20E43314-5C04-7D35-6DD2-264431CBE60C}"/>
                </a:ext>
              </a:extLst>
            </p:cNvPr>
            <p:cNvSpPr/>
            <p:nvPr/>
          </p:nvSpPr>
          <p:spPr>
            <a:xfrm>
              <a:off x="6150373" y="555510"/>
              <a:ext cx="2647204" cy="216024"/>
            </a:xfrm>
            <a:prstGeom prst="roundRect">
              <a:avLst/>
            </a:prstGeom>
            <a:solidFill>
              <a:schemeClr val="tx2"/>
            </a:solidFill>
            <a:ln>
              <a:noFill/>
            </a:ln>
            <a:effectLst/>
          </p:spPr>
          <p:style>
            <a:lnRef idx="3">
              <a:schemeClr val="lt1"/>
            </a:lnRef>
            <a:fillRef idx="1">
              <a:schemeClr val="accent6"/>
            </a:fillRef>
            <a:effectRef idx="1">
              <a:schemeClr val="accent6"/>
            </a:effectRef>
            <a:fontRef idx="minor">
              <a:schemeClr val="lt1"/>
            </a:fontRef>
          </p:style>
          <p:txBody>
            <a:bodyPr rtlCol="0" anchor="ctr"/>
            <a:lstStyle/>
            <a:p>
              <a:pPr algn="ctr">
                <a:defRPr/>
              </a:pPr>
              <a:r>
                <a:rPr kumimoji="0" lang="ja-JP" altLang="en-US" sz="1400" b="1" kern="0">
                  <a:solidFill>
                    <a:srgbClr val="FFFFFF"/>
                  </a:solidFill>
                  <a:cs typeface="メイリオ" pitchFamily="50" charset="-128"/>
                </a:rPr>
                <a:t>　　</a:t>
              </a:r>
              <a:r>
                <a:rPr kumimoji="0" lang="en-US" altLang="ja-JP" sz="1400" b="1" kern="0">
                  <a:solidFill>
                    <a:srgbClr val="FFFFFF"/>
                  </a:solidFill>
                  <a:cs typeface="メイリオ" pitchFamily="50" charset="-128"/>
                </a:rPr>
                <a:t>Back</a:t>
              </a:r>
              <a:r>
                <a:rPr kumimoji="0" lang="ja-JP" altLang="en-US" sz="1400" b="1" kern="0">
                  <a:solidFill>
                    <a:srgbClr val="FFFFFF"/>
                  </a:solidFill>
                  <a:cs typeface="メイリオ" pitchFamily="50" charset="-128"/>
                </a:rPr>
                <a:t> </a:t>
              </a:r>
              <a:r>
                <a:rPr kumimoji="0" lang="en-US" altLang="ja-JP" sz="1400" b="1" kern="0">
                  <a:solidFill>
                    <a:srgbClr val="FFFFFF"/>
                  </a:solidFill>
                  <a:cs typeface="メイリオ" pitchFamily="50" charset="-128"/>
                </a:rPr>
                <a:t>Office</a:t>
              </a:r>
              <a:r>
                <a:rPr kumimoji="0" lang="ja-JP" altLang="en-US" sz="1400" b="1" kern="0">
                  <a:solidFill>
                    <a:srgbClr val="FFFFFF"/>
                  </a:solidFill>
                  <a:cs typeface="メイリオ" pitchFamily="50" charset="-128"/>
                </a:rPr>
                <a:t> </a:t>
              </a:r>
              <a:r>
                <a:rPr kumimoji="0" lang="en-US" altLang="ja-JP" sz="1400" b="1" kern="0">
                  <a:solidFill>
                    <a:srgbClr val="FFFFFF"/>
                  </a:solidFill>
                  <a:cs typeface="メイリオ" pitchFamily="50" charset="-128"/>
                </a:rPr>
                <a:t>Service</a:t>
              </a:r>
              <a:endParaRPr kumimoji="0" lang="en-US" altLang="ja-JP" sz="1200" b="1" kern="0">
                <a:solidFill>
                  <a:srgbClr val="FFFFFF"/>
                </a:solidFill>
                <a:cs typeface="メイリオ" pitchFamily="50" charset="-128"/>
              </a:endParaRPr>
            </a:p>
          </p:txBody>
        </p:sp>
        <p:grpSp>
          <p:nvGrpSpPr>
            <p:cNvPr id="7" name="グループ化 6">
              <a:extLst>
                <a:ext uri="{FF2B5EF4-FFF2-40B4-BE49-F238E27FC236}">
                  <a16:creationId xmlns:a16="http://schemas.microsoft.com/office/drawing/2014/main" id="{D9522AAC-BC30-0F99-B913-725186929564}"/>
                </a:ext>
              </a:extLst>
            </p:cNvPr>
            <p:cNvGrpSpPr/>
            <p:nvPr/>
          </p:nvGrpSpPr>
          <p:grpSpPr>
            <a:xfrm>
              <a:off x="6299836" y="564228"/>
              <a:ext cx="360396" cy="171318"/>
              <a:chOff x="4225841" y="2227809"/>
              <a:chExt cx="889467" cy="422818"/>
            </a:xfrm>
          </p:grpSpPr>
          <p:grpSp>
            <p:nvGrpSpPr>
              <p:cNvPr id="8" name="グループ化 315">
                <a:extLst>
                  <a:ext uri="{FF2B5EF4-FFF2-40B4-BE49-F238E27FC236}">
                    <a16:creationId xmlns:a16="http://schemas.microsoft.com/office/drawing/2014/main" id="{5DBA1D89-428C-4660-4F39-BE3A4DA3F414}"/>
                  </a:ext>
                </a:extLst>
              </p:cNvPr>
              <p:cNvGrpSpPr/>
              <p:nvPr/>
            </p:nvGrpSpPr>
            <p:grpSpPr>
              <a:xfrm>
                <a:off x="4476918" y="2227809"/>
                <a:ext cx="395796" cy="406775"/>
                <a:chOff x="4887516" y="3387725"/>
                <a:chExt cx="381000" cy="381000"/>
              </a:xfrm>
              <a:solidFill>
                <a:schemeClr val="bg1"/>
              </a:solidFill>
            </p:grpSpPr>
            <p:sp>
              <p:nvSpPr>
                <p:cNvPr id="14" name="Freeform 239">
                  <a:extLst>
                    <a:ext uri="{FF2B5EF4-FFF2-40B4-BE49-F238E27FC236}">
                      <a16:creationId xmlns:a16="http://schemas.microsoft.com/office/drawing/2014/main" id="{A65C3A5E-90BE-C3BA-E6BE-1391F560DA7A}"/>
                    </a:ext>
                  </a:extLst>
                </p:cNvPr>
                <p:cNvSpPr>
                  <a:spLocks/>
                </p:cNvSpPr>
                <p:nvPr/>
              </p:nvSpPr>
              <p:spPr bwMode="auto">
                <a:xfrm>
                  <a:off x="4916091" y="3413125"/>
                  <a:ext cx="73025" cy="69850"/>
                </a:xfrm>
                <a:custGeom>
                  <a:avLst/>
                  <a:gdLst/>
                  <a:ahLst/>
                  <a:cxnLst>
                    <a:cxn ang="0">
                      <a:pos x="46" y="22"/>
                    </a:cxn>
                    <a:cxn ang="0">
                      <a:pos x="46" y="22"/>
                    </a:cxn>
                    <a:cxn ang="0">
                      <a:pos x="44" y="32"/>
                    </a:cxn>
                    <a:cxn ang="0">
                      <a:pos x="38" y="38"/>
                    </a:cxn>
                    <a:cxn ang="0">
                      <a:pos x="32" y="44"/>
                    </a:cxn>
                    <a:cxn ang="0">
                      <a:pos x="24" y="44"/>
                    </a:cxn>
                    <a:cxn ang="0">
                      <a:pos x="24" y="44"/>
                    </a:cxn>
                    <a:cxn ang="0">
                      <a:pos x="14" y="44"/>
                    </a:cxn>
                    <a:cxn ang="0">
                      <a:pos x="8" y="38"/>
                    </a:cxn>
                    <a:cxn ang="0">
                      <a:pos x="2" y="32"/>
                    </a:cxn>
                    <a:cxn ang="0">
                      <a:pos x="0" y="22"/>
                    </a:cxn>
                    <a:cxn ang="0">
                      <a:pos x="0" y="22"/>
                    </a:cxn>
                    <a:cxn ang="0">
                      <a:pos x="2" y="14"/>
                    </a:cxn>
                    <a:cxn ang="0">
                      <a:pos x="8" y="6"/>
                    </a:cxn>
                    <a:cxn ang="0">
                      <a:pos x="14" y="2"/>
                    </a:cxn>
                    <a:cxn ang="0">
                      <a:pos x="24" y="0"/>
                    </a:cxn>
                    <a:cxn ang="0">
                      <a:pos x="24"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4" y="44"/>
                      </a:lnTo>
                      <a:lnTo>
                        <a:pt x="24" y="44"/>
                      </a:lnTo>
                      <a:lnTo>
                        <a:pt x="14" y="44"/>
                      </a:lnTo>
                      <a:lnTo>
                        <a:pt x="8" y="38"/>
                      </a:lnTo>
                      <a:lnTo>
                        <a:pt x="2" y="32"/>
                      </a:lnTo>
                      <a:lnTo>
                        <a:pt x="0" y="22"/>
                      </a:lnTo>
                      <a:lnTo>
                        <a:pt x="0" y="22"/>
                      </a:lnTo>
                      <a:lnTo>
                        <a:pt x="2" y="14"/>
                      </a:lnTo>
                      <a:lnTo>
                        <a:pt x="8" y="6"/>
                      </a:lnTo>
                      <a:lnTo>
                        <a:pt x="14" y="2"/>
                      </a:lnTo>
                      <a:lnTo>
                        <a:pt x="24" y="0"/>
                      </a:lnTo>
                      <a:lnTo>
                        <a:pt x="24" y="0"/>
                      </a:lnTo>
                      <a:lnTo>
                        <a:pt x="32" y="2"/>
                      </a:lnTo>
                      <a:lnTo>
                        <a:pt x="38" y="6"/>
                      </a:lnTo>
                      <a:lnTo>
                        <a:pt x="44" y="14"/>
                      </a:lnTo>
                      <a:lnTo>
                        <a:pt x="46" y="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15" name="Freeform 240">
                  <a:extLst>
                    <a:ext uri="{FF2B5EF4-FFF2-40B4-BE49-F238E27FC236}">
                      <a16:creationId xmlns:a16="http://schemas.microsoft.com/office/drawing/2014/main" id="{3007373D-66D7-0E26-0883-C56A7104D329}"/>
                    </a:ext>
                  </a:extLst>
                </p:cNvPr>
                <p:cNvSpPr>
                  <a:spLocks/>
                </p:cNvSpPr>
                <p:nvPr/>
              </p:nvSpPr>
              <p:spPr bwMode="auto">
                <a:xfrm>
                  <a:off x="4916091" y="3413125"/>
                  <a:ext cx="73025" cy="69850"/>
                </a:xfrm>
                <a:custGeom>
                  <a:avLst/>
                  <a:gdLst/>
                  <a:ahLst/>
                  <a:cxnLst>
                    <a:cxn ang="0">
                      <a:pos x="46" y="22"/>
                    </a:cxn>
                    <a:cxn ang="0">
                      <a:pos x="46" y="22"/>
                    </a:cxn>
                    <a:cxn ang="0">
                      <a:pos x="44" y="32"/>
                    </a:cxn>
                    <a:cxn ang="0">
                      <a:pos x="38" y="38"/>
                    </a:cxn>
                    <a:cxn ang="0">
                      <a:pos x="32" y="44"/>
                    </a:cxn>
                    <a:cxn ang="0">
                      <a:pos x="24" y="44"/>
                    </a:cxn>
                    <a:cxn ang="0">
                      <a:pos x="24" y="44"/>
                    </a:cxn>
                    <a:cxn ang="0">
                      <a:pos x="14" y="44"/>
                    </a:cxn>
                    <a:cxn ang="0">
                      <a:pos x="8" y="38"/>
                    </a:cxn>
                    <a:cxn ang="0">
                      <a:pos x="2" y="32"/>
                    </a:cxn>
                    <a:cxn ang="0">
                      <a:pos x="0" y="22"/>
                    </a:cxn>
                    <a:cxn ang="0">
                      <a:pos x="0" y="22"/>
                    </a:cxn>
                    <a:cxn ang="0">
                      <a:pos x="2" y="14"/>
                    </a:cxn>
                    <a:cxn ang="0">
                      <a:pos x="8" y="6"/>
                    </a:cxn>
                    <a:cxn ang="0">
                      <a:pos x="14" y="2"/>
                    </a:cxn>
                    <a:cxn ang="0">
                      <a:pos x="24" y="0"/>
                    </a:cxn>
                    <a:cxn ang="0">
                      <a:pos x="24"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4" y="44"/>
                      </a:lnTo>
                      <a:lnTo>
                        <a:pt x="24" y="44"/>
                      </a:lnTo>
                      <a:lnTo>
                        <a:pt x="14" y="44"/>
                      </a:lnTo>
                      <a:lnTo>
                        <a:pt x="8" y="38"/>
                      </a:lnTo>
                      <a:lnTo>
                        <a:pt x="2" y="32"/>
                      </a:lnTo>
                      <a:lnTo>
                        <a:pt x="0" y="22"/>
                      </a:lnTo>
                      <a:lnTo>
                        <a:pt x="0" y="22"/>
                      </a:lnTo>
                      <a:lnTo>
                        <a:pt x="2" y="14"/>
                      </a:lnTo>
                      <a:lnTo>
                        <a:pt x="8" y="6"/>
                      </a:lnTo>
                      <a:lnTo>
                        <a:pt x="14" y="2"/>
                      </a:lnTo>
                      <a:lnTo>
                        <a:pt x="24" y="0"/>
                      </a:lnTo>
                      <a:lnTo>
                        <a:pt x="24" y="0"/>
                      </a:lnTo>
                      <a:lnTo>
                        <a:pt x="32" y="2"/>
                      </a:lnTo>
                      <a:lnTo>
                        <a:pt x="38" y="6"/>
                      </a:lnTo>
                      <a:lnTo>
                        <a:pt x="44" y="14"/>
                      </a:lnTo>
                      <a:lnTo>
                        <a:pt x="46" y="22"/>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16" name="Freeform 241">
                  <a:extLst>
                    <a:ext uri="{FF2B5EF4-FFF2-40B4-BE49-F238E27FC236}">
                      <a16:creationId xmlns:a16="http://schemas.microsoft.com/office/drawing/2014/main" id="{BBBC9C16-5285-261F-FB08-306E1A0F3909}"/>
                    </a:ext>
                  </a:extLst>
                </p:cNvPr>
                <p:cNvSpPr>
                  <a:spLocks/>
                </p:cNvSpPr>
                <p:nvPr/>
              </p:nvSpPr>
              <p:spPr bwMode="auto">
                <a:xfrm>
                  <a:off x="4887516" y="3495675"/>
                  <a:ext cx="101600" cy="273050"/>
                </a:xfrm>
                <a:custGeom>
                  <a:avLst/>
                  <a:gdLst/>
                  <a:ahLst/>
                  <a:cxnLst>
                    <a:cxn ang="0">
                      <a:pos x="60" y="84"/>
                    </a:cxn>
                    <a:cxn ang="0">
                      <a:pos x="60" y="12"/>
                    </a:cxn>
                    <a:cxn ang="0">
                      <a:pos x="60" y="12"/>
                    </a:cxn>
                    <a:cxn ang="0">
                      <a:pos x="62" y="0"/>
                    </a:cxn>
                    <a:cxn ang="0">
                      <a:pos x="62" y="0"/>
                    </a:cxn>
                    <a:cxn ang="0">
                      <a:pos x="60" y="0"/>
                    </a:cxn>
                    <a:cxn ang="0">
                      <a:pos x="22" y="0"/>
                    </a:cxn>
                    <a:cxn ang="0">
                      <a:pos x="22" y="0"/>
                    </a:cxn>
                    <a:cxn ang="0">
                      <a:pos x="14" y="2"/>
                    </a:cxn>
                    <a:cxn ang="0">
                      <a:pos x="6" y="6"/>
                    </a:cxn>
                    <a:cxn ang="0">
                      <a:pos x="2" y="14"/>
                    </a:cxn>
                    <a:cxn ang="0">
                      <a:pos x="0" y="22"/>
                    </a:cxn>
                    <a:cxn ang="0">
                      <a:pos x="0" y="38"/>
                    </a:cxn>
                    <a:cxn ang="0">
                      <a:pos x="0" y="74"/>
                    </a:cxn>
                    <a:cxn ang="0">
                      <a:pos x="18" y="74"/>
                    </a:cxn>
                    <a:cxn ang="0">
                      <a:pos x="18" y="172"/>
                    </a:cxn>
                    <a:cxn ang="0">
                      <a:pos x="64" y="172"/>
                    </a:cxn>
                    <a:cxn ang="0">
                      <a:pos x="64" y="84"/>
                    </a:cxn>
                    <a:cxn ang="0">
                      <a:pos x="60" y="84"/>
                    </a:cxn>
                  </a:cxnLst>
                  <a:rect l="0" t="0" r="r" b="b"/>
                  <a:pathLst>
                    <a:path w="64" h="172">
                      <a:moveTo>
                        <a:pt x="60" y="84"/>
                      </a:moveTo>
                      <a:lnTo>
                        <a:pt x="60" y="12"/>
                      </a:lnTo>
                      <a:lnTo>
                        <a:pt x="60" y="12"/>
                      </a:lnTo>
                      <a:lnTo>
                        <a:pt x="62" y="0"/>
                      </a:lnTo>
                      <a:lnTo>
                        <a:pt x="62" y="0"/>
                      </a:lnTo>
                      <a:lnTo>
                        <a:pt x="60" y="0"/>
                      </a:lnTo>
                      <a:lnTo>
                        <a:pt x="22" y="0"/>
                      </a:lnTo>
                      <a:lnTo>
                        <a:pt x="22" y="0"/>
                      </a:lnTo>
                      <a:lnTo>
                        <a:pt x="14" y="2"/>
                      </a:lnTo>
                      <a:lnTo>
                        <a:pt x="6" y="6"/>
                      </a:lnTo>
                      <a:lnTo>
                        <a:pt x="2" y="14"/>
                      </a:lnTo>
                      <a:lnTo>
                        <a:pt x="0" y="22"/>
                      </a:lnTo>
                      <a:lnTo>
                        <a:pt x="0" y="38"/>
                      </a:lnTo>
                      <a:lnTo>
                        <a:pt x="0" y="74"/>
                      </a:lnTo>
                      <a:lnTo>
                        <a:pt x="18" y="74"/>
                      </a:lnTo>
                      <a:lnTo>
                        <a:pt x="18" y="172"/>
                      </a:lnTo>
                      <a:lnTo>
                        <a:pt x="64" y="172"/>
                      </a:lnTo>
                      <a:lnTo>
                        <a:pt x="64" y="84"/>
                      </a:lnTo>
                      <a:lnTo>
                        <a:pt x="60" y="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17" name="Freeform 242">
                  <a:extLst>
                    <a:ext uri="{FF2B5EF4-FFF2-40B4-BE49-F238E27FC236}">
                      <a16:creationId xmlns:a16="http://schemas.microsoft.com/office/drawing/2014/main" id="{CF7E5148-BD76-64C6-69D1-B0D278E90D2A}"/>
                    </a:ext>
                  </a:extLst>
                </p:cNvPr>
                <p:cNvSpPr>
                  <a:spLocks/>
                </p:cNvSpPr>
                <p:nvPr/>
              </p:nvSpPr>
              <p:spPr bwMode="auto">
                <a:xfrm>
                  <a:off x="5166916" y="3413125"/>
                  <a:ext cx="73025" cy="69850"/>
                </a:xfrm>
                <a:custGeom>
                  <a:avLst/>
                  <a:gdLst/>
                  <a:ahLst/>
                  <a:cxnLst>
                    <a:cxn ang="0">
                      <a:pos x="46" y="22"/>
                    </a:cxn>
                    <a:cxn ang="0">
                      <a:pos x="46" y="22"/>
                    </a:cxn>
                    <a:cxn ang="0">
                      <a:pos x="44" y="32"/>
                    </a:cxn>
                    <a:cxn ang="0">
                      <a:pos x="38" y="38"/>
                    </a:cxn>
                    <a:cxn ang="0">
                      <a:pos x="32" y="44"/>
                    </a:cxn>
                    <a:cxn ang="0">
                      <a:pos x="22" y="44"/>
                    </a:cxn>
                    <a:cxn ang="0">
                      <a:pos x="22" y="44"/>
                    </a:cxn>
                    <a:cxn ang="0">
                      <a:pos x="14" y="44"/>
                    </a:cxn>
                    <a:cxn ang="0">
                      <a:pos x="8" y="38"/>
                    </a:cxn>
                    <a:cxn ang="0">
                      <a:pos x="2" y="32"/>
                    </a:cxn>
                    <a:cxn ang="0">
                      <a:pos x="0" y="22"/>
                    </a:cxn>
                    <a:cxn ang="0">
                      <a:pos x="0" y="22"/>
                    </a:cxn>
                    <a:cxn ang="0">
                      <a:pos x="2" y="14"/>
                    </a:cxn>
                    <a:cxn ang="0">
                      <a:pos x="8" y="6"/>
                    </a:cxn>
                    <a:cxn ang="0">
                      <a:pos x="14" y="2"/>
                    </a:cxn>
                    <a:cxn ang="0">
                      <a:pos x="22" y="0"/>
                    </a:cxn>
                    <a:cxn ang="0">
                      <a:pos x="22"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2" y="44"/>
                      </a:lnTo>
                      <a:lnTo>
                        <a:pt x="22" y="44"/>
                      </a:lnTo>
                      <a:lnTo>
                        <a:pt x="14" y="44"/>
                      </a:lnTo>
                      <a:lnTo>
                        <a:pt x="8" y="38"/>
                      </a:lnTo>
                      <a:lnTo>
                        <a:pt x="2" y="32"/>
                      </a:lnTo>
                      <a:lnTo>
                        <a:pt x="0" y="22"/>
                      </a:lnTo>
                      <a:lnTo>
                        <a:pt x="0" y="22"/>
                      </a:lnTo>
                      <a:lnTo>
                        <a:pt x="2" y="14"/>
                      </a:lnTo>
                      <a:lnTo>
                        <a:pt x="8" y="6"/>
                      </a:lnTo>
                      <a:lnTo>
                        <a:pt x="14" y="2"/>
                      </a:lnTo>
                      <a:lnTo>
                        <a:pt x="22" y="0"/>
                      </a:lnTo>
                      <a:lnTo>
                        <a:pt x="22" y="0"/>
                      </a:lnTo>
                      <a:lnTo>
                        <a:pt x="32" y="2"/>
                      </a:lnTo>
                      <a:lnTo>
                        <a:pt x="38" y="6"/>
                      </a:lnTo>
                      <a:lnTo>
                        <a:pt x="44" y="14"/>
                      </a:lnTo>
                      <a:lnTo>
                        <a:pt x="46" y="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18" name="Freeform 243">
                  <a:extLst>
                    <a:ext uri="{FF2B5EF4-FFF2-40B4-BE49-F238E27FC236}">
                      <a16:creationId xmlns:a16="http://schemas.microsoft.com/office/drawing/2014/main" id="{BCE22B4B-4D98-5D70-F137-CBED1D7069C0}"/>
                    </a:ext>
                  </a:extLst>
                </p:cNvPr>
                <p:cNvSpPr>
                  <a:spLocks/>
                </p:cNvSpPr>
                <p:nvPr/>
              </p:nvSpPr>
              <p:spPr bwMode="auto">
                <a:xfrm>
                  <a:off x="5166916" y="3413125"/>
                  <a:ext cx="73025" cy="69850"/>
                </a:xfrm>
                <a:custGeom>
                  <a:avLst/>
                  <a:gdLst/>
                  <a:ahLst/>
                  <a:cxnLst>
                    <a:cxn ang="0">
                      <a:pos x="46" y="22"/>
                    </a:cxn>
                    <a:cxn ang="0">
                      <a:pos x="46" y="22"/>
                    </a:cxn>
                    <a:cxn ang="0">
                      <a:pos x="44" y="32"/>
                    </a:cxn>
                    <a:cxn ang="0">
                      <a:pos x="38" y="38"/>
                    </a:cxn>
                    <a:cxn ang="0">
                      <a:pos x="32" y="44"/>
                    </a:cxn>
                    <a:cxn ang="0">
                      <a:pos x="22" y="44"/>
                    </a:cxn>
                    <a:cxn ang="0">
                      <a:pos x="22" y="44"/>
                    </a:cxn>
                    <a:cxn ang="0">
                      <a:pos x="14" y="44"/>
                    </a:cxn>
                    <a:cxn ang="0">
                      <a:pos x="8" y="38"/>
                    </a:cxn>
                    <a:cxn ang="0">
                      <a:pos x="2" y="32"/>
                    </a:cxn>
                    <a:cxn ang="0">
                      <a:pos x="0" y="22"/>
                    </a:cxn>
                    <a:cxn ang="0">
                      <a:pos x="0" y="22"/>
                    </a:cxn>
                    <a:cxn ang="0">
                      <a:pos x="2" y="14"/>
                    </a:cxn>
                    <a:cxn ang="0">
                      <a:pos x="8" y="6"/>
                    </a:cxn>
                    <a:cxn ang="0">
                      <a:pos x="14" y="2"/>
                    </a:cxn>
                    <a:cxn ang="0">
                      <a:pos x="22" y="0"/>
                    </a:cxn>
                    <a:cxn ang="0">
                      <a:pos x="22"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2" y="44"/>
                      </a:lnTo>
                      <a:lnTo>
                        <a:pt x="22" y="44"/>
                      </a:lnTo>
                      <a:lnTo>
                        <a:pt x="14" y="44"/>
                      </a:lnTo>
                      <a:lnTo>
                        <a:pt x="8" y="38"/>
                      </a:lnTo>
                      <a:lnTo>
                        <a:pt x="2" y="32"/>
                      </a:lnTo>
                      <a:lnTo>
                        <a:pt x="0" y="22"/>
                      </a:lnTo>
                      <a:lnTo>
                        <a:pt x="0" y="22"/>
                      </a:lnTo>
                      <a:lnTo>
                        <a:pt x="2" y="14"/>
                      </a:lnTo>
                      <a:lnTo>
                        <a:pt x="8" y="6"/>
                      </a:lnTo>
                      <a:lnTo>
                        <a:pt x="14" y="2"/>
                      </a:lnTo>
                      <a:lnTo>
                        <a:pt x="22" y="0"/>
                      </a:lnTo>
                      <a:lnTo>
                        <a:pt x="22" y="0"/>
                      </a:lnTo>
                      <a:lnTo>
                        <a:pt x="32" y="2"/>
                      </a:lnTo>
                      <a:lnTo>
                        <a:pt x="38" y="6"/>
                      </a:lnTo>
                      <a:lnTo>
                        <a:pt x="44" y="14"/>
                      </a:lnTo>
                      <a:lnTo>
                        <a:pt x="46" y="22"/>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19" name="Freeform 244">
                  <a:extLst>
                    <a:ext uri="{FF2B5EF4-FFF2-40B4-BE49-F238E27FC236}">
                      <a16:creationId xmlns:a16="http://schemas.microsoft.com/office/drawing/2014/main" id="{A17CC38D-EF00-4B2A-7E94-B521B07B5174}"/>
                    </a:ext>
                  </a:extLst>
                </p:cNvPr>
                <p:cNvSpPr>
                  <a:spLocks/>
                </p:cNvSpPr>
                <p:nvPr/>
              </p:nvSpPr>
              <p:spPr bwMode="auto">
                <a:xfrm>
                  <a:off x="5166916" y="3495675"/>
                  <a:ext cx="101600" cy="273050"/>
                </a:xfrm>
                <a:custGeom>
                  <a:avLst/>
                  <a:gdLst/>
                  <a:ahLst/>
                  <a:cxnLst>
                    <a:cxn ang="0">
                      <a:pos x="42" y="0"/>
                    </a:cxn>
                    <a:cxn ang="0">
                      <a:pos x="4" y="0"/>
                    </a:cxn>
                    <a:cxn ang="0">
                      <a:pos x="4" y="0"/>
                    </a:cxn>
                    <a:cxn ang="0">
                      <a:pos x="2" y="0"/>
                    </a:cxn>
                    <a:cxn ang="0">
                      <a:pos x="2" y="0"/>
                    </a:cxn>
                    <a:cxn ang="0">
                      <a:pos x="4" y="12"/>
                    </a:cxn>
                    <a:cxn ang="0">
                      <a:pos x="4" y="84"/>
                    </a:cxn>
                    <a:cxn ang="0">
                      <a:pos x="0" y="84"/>
                    </a:cxn>
                    <a:cxn ang="0">
                      <a:pos x="0" y="172"/>
                    </a:cxn>
                    <a:cxn ang="0">
                      <a:pos x="46" y="172"/>
                    </a:cxn>
                    <a:cxn ang="0">
                      <a:pos x="46" y="74"/>
                    </a:cxn>
                    <a:cxn ang="0">
                      <a:pos x="64" y="74"/>
                    </a:cxn>
                    <a:cxn ang="0">
                      <a:pos x="64" y="38"/>
                    </a:cxn>
                    <a:cxn ang="0">
                      <a:pos x="64" y="22"/>
                    </a:cxn>
                    <a:cxn ang="0">
                      <a:pos x="64" y="22"/>
                    </a:cxn>
                    <a:cxn ang="0">
                      <a:pos x="62" y="14"/>
                    </a:cxn>
                    <a:cxn ang="0">
                      <a:pos x="58" y="6"/>
                    </a:cxn>
                    <a:cxn ang="0">
                      <a:pos x="50" y="2"/>
                    </a:cxn>
                    <a:cxn ang="0">
                      <a:pos x="42" y="0"/>
                    </a:cxn>
                  </a:cxnLst>
                  <a:rect l="0" t="0" r="r" b="b"/>
                  <a:pathLst>
                    <a:path w="64" h="172">
                      <a:moveTo>
                        <a:pt x="42" y="0"/>
                      </a:moveTo>
                      <a:lnTo>
                        <a:pt x="4" y="0"/>
                      </a:lnTo>
                      <a:lnTo>
                        <a:pt x="4" y="0"/>
                      </a:lnTo>
                      <a:lnTo>
                        <a:pt x="2" y="0"/>
                      </a:lnTo>
                      <a:lnTo>
                        <a:pt x="2" y="0"/>
                      </a:lnTo>
                      <a:lnTo>
                        <a:pt x="4" y="12"/>
                      </a:lnTo>
                      <a:lnTo>
                        <a:pt x="4" y="84"/>
                      </a:lnTo>
                      <a:lnTo>
                        <a:pt x="0" y="84"/>
                      </a:lnTo>
                      <a:lnTo>
                        <a:pt x="0" y="172"/>
                      </a:lnTo>
                      <a:lnTo>
                        <a:pt x="46" y="172"/>
                      </a:lnTo>
                      <a:lnTo>
                        <a:pt x="46" y="74"/>
                      </a:lnTo>
                      <a:lnTo>
                        <a:pt x="64" y="74"/>
                      </a:lnTo>
                      <a:lnTo>
                        <a:pt x="64" y="38"/>
                      </a:lnTo>
                      <a:lnTo>
                        <a:pt x="64" y="22"/>
                      </a:lnTo>
                      <a:lnTo>
                        <a:pt x="64" y="22"/>
                      </a:lnTo>
                      <a:lnTo>
                        <a:pt x="62" y="14"/>
                      </a:lnTo>
                      <a:lnTo>
                        <a:pt x="58" y="6"/>
                      </a:lnTo>
                      <a:lnTo>
                        <a:pt x="50" y="2"/>
                      </a:lnTo>
                      <a:lnTo>
                        <a:pt x="4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20" name="Freeform 245">
                  <a:extLst>
                    <a:ext uri="{FF2B5EF4-FFF2-40B4-BE49-F238E27FC236}">
                      <a16:creationId xmlns:a16="http://schemas.microsoft.com/office/drawing/2014/main" id="{A988118D-F53B-D03A-81F6-94F2E4BA726D}"/>
                    </a:ext>
                  </a:extLst>
                </p:cNvPr>
                <p:cNvSpPr>
                  <a:spLocks/>
                </p:cNvSpPr>
                <p:nvPr/>
              </p:nvSpPr>
              <p:spPr bwMode="auto">
                <a:xfrm>
                  <a:off x="5166916" y="3495675"/>
                  <a:ext cx="101600" cy="273050"/>
                </a:xfrm>
                <a:custGeom>
                  <a:avLst/>
                  <a:gdLst/>
                  <a:ahLst/>
                  <a:cxnLst>
                    <a:cxn ang="0">
                      <a:pos x="42" y="0"/>
                    </a:cxn>
                    <a:cxn ang="0">
                      <a:pos x="4" y="0"/>
                    </a:cxn>
                    <a:cxn ang="0">
                      <a:pos x="4" y="0"/>
                    </a:cxn>
                    <a:cxn ang="0">
                      <a:pos x="2" y="0"/>
                    </a:cxn>
                    <a:cxn ang="0">
                      <a:pos x="2" y="0"/>
                    </a:cxn>
                    <a:cxn ang="0">
                      <a:pos x="4" y="12"/>
                    </a:cxn>
                    <a:cxn ang="0">
                      <a:pos x="4" y="84"/>
                    </a:cxn>
                    <a:cxn ang="0">
                      <a:pos x="0" y="84"/>
                    </a:cxn>
                    <a:cxn ang="0">
                      <a:pos x="0" y="172"/>
                    </a:cxn>
                    <a:cxn ang="0">
                      <a:pos x="46" y="172"/>
                    </a:cxn>
                    <a:cxn ang="0">
                      <a:pos x="46" y="74"/>
                    </a:cxn>
                    <a:cxn ang="0">
                      <a:pos x="64" y="74"/>
                    </a:cxn>
                    <a:cxn ang="0">
                      <a:pos x="64" y="38"/>
                    </a:cxn>
                    <a:cxn ang="0">
                      <a:pos x="64" y="22"/>
                    </a:cxn>
                    <a:cxn ang="0">
                      <a:pos x="64" y="22"/>
                    </a:cxn>
                    <a:cxn ang="0">
                      <a:pos x="62" y="14"/>
                    </a:cxn>
                    <a:cxn ang="0">
                      <a:pos x="58" y="6"/>
                    </a:cxn>
                    <a:cxn ang="0">
                      <a:pos x="50" y="2"/>
                    </a:cxn>
                    <a:cxn ang="0">
                      <a:pos x="42" y="0"/>
                    </a:cxn>
                  </a:cxnLst>
                  <a:rect l="0" t="0" r="r" b="b"/>
                  <a:pathLst>
                    <a:path w="64" h="172">
                      <a:moveTo>
                        <a:pt x="42" y="0"/>
                      </a:moveTo>
                      <a:lnTo>
                        <a:pt x="4" y="0"/>
                      </a:lnTo>
                      <a:lnTo>
                        <a:pt x="4" y="0"/>
                      </a:lnTo>
                      <a:lnTo>
                        <a:pt x="2" y="0"/>
                      </a:lnTo>
                      <a:lnTo>
                        <a:pt x="2" y="0"/>
                      </a:lnTo>
                      <a:lnTo>
                        <a:pt x="4" y="12"/>
                      </a:lnTo>
                      <a:lnTo>
                        <a:pt x="4" y="84"/>
                      </a:lnTo>
                      <a:lnTo>
                        <a:pt x="0" y="84"/>
                      </a:lnTo>
                      <a:lnTo>
                        <a:pt x="0" y="172"/>
                      </a:lnTo>
                      <a:lnTo>
                        <a:pt x="46" y="172"/>
                      </a:lnTo>
                      <a:lnTo>
                        <a:pt x="46" y="74"/>
                      </a:lnTo>
                      <a:lnTo>
                        <a:pt x="64" y="74"/>
                      </a:lnTo>
                      <a:lnTo>
                        <a:pt x="64" y="38"/>
                      </a:lnTo>
                      <a:lnTo>
                        <a:pt x="64" y="22"/>
                      </a:lnTo>
                      <a:lnTo>
                        <a:pt x="64" y="22"/>
                      </a:lnTo>
                      <a:lnTo>
                        <a:pt x="62" y="14"/>
                      </a:lnTo>
                      <a:lnTo>
                        <a:pt x="58" y="6"/>
                      </a:lnTo>
                      <a:lnTo>
                        <a:pt x="50" y="2"/>
                      </a:lnTo>
                      <a:lnTo>
                        <a:pt x="42"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21" name="Freeform 246">
                  <a:extLst>
                    <a:ext uri="{FF2B5EF4-FFF2-40B4-BE49-F238E27FC236}">
                      <a16:creationId xmlns:a16="http://schemas.microsoft.com/office/drawing/2014/main" id="{67269FFA-29E7-ECED-AEB8-2DF60D8CE98A}"/>
                    </a:ext>
                  </a:extLst>
                </p:cNvPr>
                <p:cNvSpPr>
                  <a:spLocks/>
                </p:cNvSpPr>
                <p:nvPr/>
              </p:nvSpPr>
              <p:spPr bwMode="auto">
                <a:xfrm>
                  <a:off x="5039916" y="3387725"/>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22" name="Freeform 247">
                  <a:extLst>
                    <a:ext uri="{FF2B5EF4-FFF2-40B4-BE49-F238E27FC236}">
                      <a16:creationId xmlns:a16="http://schemas.microsoft.com/office/drawing/2014/main" id="{D00591B2-1602-93F1-C38D-05AB9E124B19}"/>
                    </a:ext>
                  </a:extLst>
                </p:cNvPr>
                <p:cNvSpPr>
                  <a:spLocks/>
                </p:cNvSpPr>
                <p:nvPr/>
              </p:nvSpPr>
              <p:spPr bwMode="auto">
                <a:xfrm>
                  <a:off x="5039916" y="3387725"/>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23" name="Freeform 248">
                  <a:extLst>
                    <a:ext uri="{FF2B5EF4-FFF2-40B4-BE49-F238E27FC236}">
                      <a16:creationId xmlns:a16="http://schemas.microsoft.com/office/drawing/2014/main" id="{AA5F7FE9-3CA6-2A27-D361-A421F850DFE6}"/>
                    </a:ext>
                  </a:extLst>
                </p:cNvPr>
                <p:cNvSpPr>
                  <a:spLocks/>
                </p:cNvSpPr>
                <p:nvPr/>
              </p:nvSpPr>
              <p:spPr bwMode="auto">
                <a:xfrm>
                  <a:off x="5008166" y="3476625"/>
                  <a:ext cx="139700" cy="292100"/>
                </a:xfrm>
                <a:custGeom>
                  <a:avLst/>
                  <a:gdLst/>
                  <a:ahLst/>
                  <a:cxnLst>
                    <a:cxn ang="0">
                      <a:pos x="64" y="0"/>
                    </a:cxn>
                    <a:cxn ang="0">
                      <a:pos x="24" y="0"/>
                    </a:cxn>
                    <a:cxn ang="0">
                      <a:pos x="24" y="0"/>
                    </a:cxn>
                    <a:cxn ang="0">
                      <a:pos x="14" y="2"/>
                    </a:cxn>
                    <a:cxn ang="0">
                      <a:pos x="8" y="8"/>
                    </a:cxn>
                    <a:cxn ang="0">
                      <a:pos x="2" y="14"/>
                    </a:cxn>
                    <a:cxn ang="0">
                      <a:pos x="0" y="24"/>
                    </a:cxn>
                    <a:cxn ang="0">
                      <a:pos x="0" y="40"/>
                    </a:cxn>
                    <a:cxn ang="0">
                      <a:pos x="0" y="80"/>
                    </a:cxn>
                    <a:cxn ang="0">
                      <a:pos x="20" y="80"/>
                    </a:cxn>
                    <a:cxn ang="0">
                      <a:pos x="20" y="184"/>
                    </a:cxn>
                    <a:cxn ang="0">
                      <a:pos x="68" y="184"/>
                    </a:cxn>
                    <a:cxn ang="0">
                      <a:pos x="68" y="80"/>
                    </a:cxn>
                    <a:cxn ang="0">
                      <a:pos x="88" y="80"/>
                    </a:cxn>
                    <a:cxn ang="0">
                      <a:pos x="88" y="40"/>
                    </a:cxn>
                    <a:cxn ang="0">
                      <a:pos x="88" y="24"/>
                    </a:cxn>
                    <a:cxn ang="0">
                      <a:pos x="88" y="24"/>
                    </a:cxn>
                    <a:cxn ang="0">
                      <a:pos x="86" y="14"/>
                    </a:cxn>
                    <a:cxn ang="0">
                      <a:pos x="80" y="8"/>
                    </a:cxn>
                    <a:cxn ang="0">
                      <a:pos x="74" y="2"/>
                    </a:cxn>
                    <a:cxn ang="0">
                      <a:pos x="64" y="0"/>
                    </a:cxn>
                  </a:cxnLst>
                  <a:rect l="0" t="0" r="r" b="b"/>
                  <a:pathLst>
                    <a:path w="88" h="184">
                      <a:moveTo>
                        <a:pt x="64" y="0"/>
                      </a:moveTo>
                      <a:lnTo>
                        <a:pt x="24" y="0"/>
                      </a:lnTo>
                      <a:lnTo>
                        <a:pt x="24" y="0"/>
                      </a:lnTo>
                      <a:lnTo>
                        <a:pt x="14" y="2"/>
                      </a:lnTo>
                      <a:lnTo>
                        <a:pt x="8" y="8"/>
                      </a:lnTo>
                      <a:lnTo>
                        <a:pt x="2" y="14"/>
                      </a:lnTo>
                      <a:lnTo>
                        <a:pt x="0" y="24"/>
                      </a:lnTo>
                      <a:lnTo>
                        <a:pt x="0" y="40"/>
                      </a:lnTo>
                      <a:lnTo>
                        <a:pt x="0" y="80"/>
                      </a:lnTo>
                      <a:lnTo>
                        <a:pt x="20" y="80"/>
                      </a:lnTo>
                      <a:lnTo>
                        <a:pt x="20" y="184"/>
                      </a:lnTo>
                      <a:lnTo>
                        <a:pt x="68" y="184"/>
                      </a:lnTo>
                      <a:lnTo>
                        <a:pt x="68" y="80"/>
                      </a:lnTo>
                      <a:lnTo>
                        <a:pt x="88" y="80"/>
                      </a:lnTo>
                      <a:lnTo>
                        <a:pt x="88" y="40"/>
                      </a:lnTo>
                      <a:lnTo>
                        <a:pt x="88" y="24"/>
                      </a:lnTo>
                      <a:lnTo>
                        <a:pt x="88" y="24"/>
                      </a:lnTo>
                      <a:lnTo>
                        <a:pt x="86" y="14"/>
                      </a:lnTo>
                      <a:lnTo>
                        <a:pt x="80" y="8"/>
                      </a:lnTo>
                      <a:lnTo>
                        <a:pt x="74" y="2"/>
                      </a:lnTo>
                      <a:lnTo>
                        <a:pt x="6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24" name="Freeform 249">
                  <a:extLst>
                    <a:ext uri="{FF2B5EF4-FFF2-40B4-BE49-F238E27FC236}">
                      <a16:creationId xmlns:a16="http://schemas.microsoft.com/office/drawing/2014/main" id="{2DDB5BC1-5627-6121-5A18-4C30F02F8CB1}"/>
                    </a:ext>
                  </a:extLst>
                </p:cNvPr>
                <p:cNvSpPr>
                  <a:spLocks/>
                </p:cNvSpPr>
                <p:nvPr/>
              </p:nvSpPr>
              <p:spPr bwMode="auto">
                <a:xfrm>
                  <a:off x="5008166" y="3476625"/>
                  <a:ext cx="139700" cy="292100"/>
                </a:xfrm>
                <a:custGeom>
                  <a:avLst/>
                  <a:gdLst/>
                  <a:ahLst/>
                  <a:cxnLst>
                    <a:cxn ang="0">
                      <a:pos x="64" y="0"/>
                    </a:cxn>
                    <a:cxn ang="0">
                      <a:pos x="24" y="0"/>
                    </a:cxn>
                    <a:cxn ang="0">
                      <a:pos x="24" y="0"/>
                    </a:cxn>
                    <a:cxn ang="0">
                      <a:pos x="14" y="2"/>
                    </a:cxn>
                    <a:cxn ang="0">
                      <a:pos x="8" y="8"/>
                    </a:cxn>
                    <a:cxn ang="0">
                      <a:pos x="2" y="14"/>
                    </a:cxn>
                    <a:cxn ang="0">
                      <a:pos x="0" y="24"/>
                    </a:cxn>
                    <a:cxn ang="0">
                      <a:pos x="0" y="40"/>
                    </a:cxn>
                    <a:cxn ang="0">
                      <a:pos x="0" y="80"/>
                    </a:cxn>
                    <a:cxn ang="0">
                      <a:pos x="20" y="80"/>
                    </a:cxn>
                    <a:cxn ang="0">
                      <a:pos x="20" y="184"/>
                    </a:cxn>
                    <a:cxn ang="0">
                      <a:pos x="68" y="184"/>
                    </a:cxn>
                    <a:cxn ang="0">
                      <a:pos x="68" y="80"/>
                    </a:cxn>
                    <a:cxn ang="0">
                      <a:pos x="88" y="80"/>
                    </a:cxn>
                    <a:cxn ang="0">
                      <a:pos x="88" y="40"/>
                    </a:cxn>
                    <a:cxn ang="0">
                      <a:pos x="88" y="24"/>
                    </a:cxn>
                    <a:cxn ang="0">
                      <a:pos x="88" y="24"/>
                    </a:cxn>
                    <a:cxn ang="0">
                      <a:pos x="86" y="14"/>
                    </a:cxn>
                    <a:cxn ang="0">
                      <a:pos x="80" y="8"/>
                    </a:cxn>
                    <a:cxn ang="0">
                      <a:pos x="74" y="2"/>
                    </a:cxn>
                    <a:cxn ang="0">
                      <a:pos x="64" y="0"/>
                    </a:cxn>
                  </a:cxnLst>
                  <a:rect l="0" t="0" r="r" b="b"/>
                  <a:pathLst>
                    <a:path w="88" h="184">
                      <a:moveTo>
                        <a:pt x="64" y="0"/>
                      </a:moveTo>
                      <a:lnTo>
                        <a:pt x="24" y="0"/>
                      </a:lnTo>
                      <a:lnTo>
                        <a:pt x="24" y="0"/>
                      </a:lnTo>
                      <a:lnTo>
                        <a:pt x="14" y="2"/>
                      </a:lnTo>
                      <a:lnTo>
                        <a:pt x="8" y="8"/>
                      </a:lnTo>
                      <a:lnTo>
                        <a:pt x="2" y="14"/>
                      </a:lnTo>
                      <a:lnTo>
                        <a:pt x="0" y="24"/>
                      </a:lnTo>
                      <a:lnTo>
                        <a:pt x="0" y="40"/>
                      </a:lnTo>
                      <a:lnTo>
                        <a:pt x="0" y="80"/>
                      </a:lnTo>
                      <a:lnTo>
                        <a:pt x="20" y="80"/>
                      </a:lnTo>
                      <a:lnTo>
                        <a:pt x="20" y="184"/>
                      </a:lnTo>
                      <a:lnTo>
                        <a:pt x="68" y="184"/>
                      </a:lnTo>
                      <a:lnTo>
                        <a:pt x="68" y="80"/>
                      </a:lnTo>
                      <a:lnTo>
                        <a:pt x="88" y="80"/>
                      </a:lnTo>
                      <a:lnTo>
                        <a:pt x="88" y="40"/>
                      </a:lnTo>
                      <a:lnTo>
                        <a:pt x="88" y="24"/>
                      </a:lnTo>
                      <a:lnTo>
                        <a:pt x="88" y="24"/>
                      </a:lnTo>
                      <a:lnTo>
                        <a:pt x="86" y="14"/>
                      </a:lnTo>
                      <a:lnTo>
                        <a:pt x="80" y="8"/>
                      </a:lnTo>
                      <a:lnTo>
                        <a:pt x="74" y="2"/>
                      </a:lnTo>
                      <a:lnTo>
                        <a:pt x="64"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grpSp>
          <p:sp>
            <p:nvSpPr>
              <p:cNvPr id="9" name="Freeform 204">
                <a:extLst>
                  <a:ext uri="{FF2B5EF4-FFF2-40B4-BE49-F238E27FC236}">
                    <a16:creationId xmlns:a16="http://schemas.microsoft.com/office/drawing/2014/main" id="{19B86981-7D1B-5AC4-2C76-CC2D3E282436}"/>
                  </a:ext>
                </a:extLst>
              </p:cNvPr>
              <p:cNvSpPr>
                <a:spLocks noEditPoints="1"/>
              </p:cNvSpPr>
              <p:nvPr/>
            </p:nvSpPr>
            <p:spPr bwMode="auto">
              <a:xfrm>
                <a:off x="4225841" y="2432391"/>
                <a:ext cx="213583" cy="218236"/>
              </a:xfrm>
              <a:custGeom>
                <a:avLst/>
                <a:gdLst/>
                <a:ahLst/>
                <a:cxnLst>
                  <a:cxn ang="0">
                    <a:pos x="0" y="240"/>
                  </a:cxn>
                  <a:cxn ang="0">
                    <a:pos x="176" y="240"/>
                  </a:cxn>
                  <a:cxn ang="0">
                    <a:pos x="176" y="0"/>
                  </a:cxn>
                  <a:cxn ang="0">
                    <a:pos x="0" y="0"/>
                  </a:cxn>
                  <a:cxn ang="0">
                    <a:pos x="0" y="240"/>
                  </a:cxn>
                  <a:cxn ang="0">
                    <a:pos x="56" y="224"/>
                  </a:cxn>
                  <a:cxn ang="0">
                    <a:pos x="24" y="224"/>
                  </a:cxn>
                  <a:cxn ang="0">
                    <a:pos x="24" y="192"/>
                  </a:cxn>
                  <a:cxn ang="0">
                    <a:pos x="56" y="192"/>
                  </a:cxn>
                  <a:cxn ang="0">
                    <a:pos x="56" y="224"/>
                  </a:cxn>
                  <a:cxn ang="0">
                    <a:pos x="56" y="176"/>
                  </a:cxn>
                  <a:cxn ang="0">
                    <a:pos x="24" y="176"/>
                  </a:cxn>
                  <a:cxn ang="0">
                    <a:pos x="24" y="144"/>
                  </a:cxn>
                  <a:cxn ang="0">
                    <a:pos x="56" y="144"/>
                  </a:cxn>
                  <a:cxn ang="0">
                    <a:pos x="56" y="176"/>
                  </a:cxn>
                  <a:cxn ang="0">
                    <a:pos x="56" y="128"/>
                  </a:cxn>
                  <a:cxn ang="0">
                    <a:pos x="24" y="128"/>
                  </a:cxn>
                  <a:cxn ang="0">
                    <a:pos x="24" y="96"/>
                  </a:cxn>
                  <a:cxn ang="0">
                    <a:pos x="56" y="96"/>
                  </a:cxn>
                  <a:cxn ang="0">
                    <a:pos x="56" y="128"/>
                  </a:cxn>
                  <a:cxn ang="0">
                    <a:pos x="104" y="224"/>
                  </a:cxn>
                  <a:cxn ang="0">
                    <a:pos x="72" y="224"/>
                  </a:cxn>
                  <a:cxn ang="0">
                    <a:pos x="72" y="192"/>
                  </a:cxn>
                  <a:cxn ang="0">
                    <a:pos x="104" y="192"/>
                  </a:cxn>
                  <a:cxn ang="0">
                    <a:pos x="104" y="224"/>
                  </a:cxn>
                  <a:cxn ang="0">
                    <a:pos x="104" y="176"/>
                  </a:cxn>
                  <a:cxn ang="0">
                    <a:pos x="72" y="176"/>
                  </a:cxn>
                  <a:cxn ang="0">
                    <a:pos x="72" y="144"/>
                  </a:cxn>
                  <a:cxn ang="0">
                    <a:pos x="104" y="144"/>
                  </a:cxn>
                  <a:cxn ang="0">
                    <a:pos x="104" y="176"/>
                  </a:cxn>
                  <a:cxn ang="0">
                    <a:pos x="104" y="128"/>
                  </a:cxn>
                  <a:cxn ang="0">
                    <a:pos x="72" y="128"/>
                  </a:cxn>
                  <a:cxn ang="0">
                    <a:pos x="72" y="96"/>
                  </a:cxn>
                  <a:cxn ang="0">
                    <a:pos x="104" y="96"/>
                  </a:cxn>
                  <a:cxn ang="0">
                    <a:pos x="104" y="128"/>
                  </a:cxn>
                  <a:cxn ang="0">
                    <a:pos x="152" y="224"/>
                  </a:cxn>
                  <a:cxn ang="0">
                    <a:pos x="120" y="224"/>
                  </a:cxn>
                  <a:cxn ang="0">
                    <a:pos x="120" y="192"/>
                  </a:cxn>
                  <a:cxn ang="0">
                    <a:pos x="152" y="192"/>
                  </a:cxn>
                  <a:cxn ang="0">
                    <a:pos x="152" y="224"/>
                  </a:cxn>
                  <a:cxn ang="0">
                    <a:pos x="152" y="176"/>
                  </a:cxn>
                  <a:cxn ang="0">
                    <a:pos x="120" y="176"/>
                  </a:cxn>
                  <a:cxn ang="0">
                    <a:pos x="120" y="144"/>
                  </a:cxn>
                  <a:cxn ang="0">
                    <a:pos x="152" y="144"/>
                  </a:cxn>
                  <a:cxn ang="0">
                    <a:pos x="152" y="176"/>
                  </a:cxn>
                  <a:cxn ang="0">
                    <a:pos x="152" y="128"/>
                  </a:cxn>
                  <a:cxn ang="0">
                    <a:pos x="120" y="128"/>
                  </a:cxn>
                  <a:cxn ang="0">
                    <a:pos x="120" y="96"/>
                  </a:cxn>
                  <a:cxn ang="0">
                    <a:pos x="152" y="96"/>
                  </a:cxn>
                  <a:cxn ang="0">
                    <a:pos x="152" y="128"/>
                  </a:cxn>
                  <a:cxn ang="0">
                    <a:pos x="152" y="72"/>
                  </a:cxn>
                  <a:cxn ang="0">
                    <a:pos x="24" y="72"/>
                  </a:cxn>
                  <a:cxn ang="0">
                    <a:pos x="24" y="24"/>
                  </a:cxn>
                  <a:cxn ang="0">
                    <a:pos x="152" y="24"/>
                  </a:cxn>
                  <a:cxn ang="0">
                    <a:pos x="152" y="72"/>
                  </a:cxn>
                </a:cxnLst>
                <a:rect l="0" t="0" r="r" b="b"/>
                <a:pathLst>
                  <a:path w="176" h="240">
                    <a:moveTo>
                      <a:pt x="0" y="240"/>
                    </a:moveTo>
                    <a:lnTo>
                      <a:pt x="176" y="240"/>
                    </a:lnTo>
                    <a:lnTo>
                      <a:pt x="176" y="0"/>
                    </a:lnTo>
                    <a:lnTo>
                      <a:pt x="0" y="0"/>
                    </a:lnTo>
                    <a:lnTo>
                      <a:pt x="0" y="240"/>
                    </a:lnTo>
                    <a:close/>
                    <a:moveTo>
                      <a:pt x="56" y="224"/>
                    </a:moveTo>
                    <a:lnTo>
                      <a:pt x="24" y="224"/>
                    </a:lnTo>
                    <a:lnTo>
                      <a:pt x="24" y="192"/>
                    </a:lnTo>
                    <a:lnTo>
                      <a:pt x="56" y="192"/>
                    </a:lnTo>
                    <a:lnTo>
                      <a:pt x="56" y="224"/>
                    </a:lnTo>
                    <a:close/>
                    <a:moveTo>
                      <a:pt x="56" y="176"/>
                    </a:moveTo>
                    <a:lnTo>
                      <a:pt x="24" y="176"/>
                    </a:lnTo>
                    <a:lnTo>
                      <a:pt x="24" y="144"/>
                    </a:lnTo>
                    <a:lnTo>
                      <a:pt x="56" y="144"/>
                    </a:lnTo>
                    <a:lnTo>
                      <a:pt x="56" y="176"/>
                    </a:lnTo>
                    <a:close/>
                    <a:moveTo>
                      <a:pt x="56" y="128"/>
                    </a:moveTo>
                    <a:lnTo>
                      <a:pt x="24" y="128"/>
                    </a:lnTo>
                    <a:lnTo>
                      <a:pt x="24" y="96"/>
                    </a:lnTo>
                    <a:lnTo>
                      <a:pt x="56" y="96"/>
                    </a:lnTo>
                    <a:lnTo>
                      <a:pt x="56" y="128"/>
                    </a:lnTo>
                    <a:close/>
                    <a:moveTo>
                      <a:pt x="104" y="224"/>
                    </a:moveTo>
                    <a:lnTo>
                      <a:pt x="72" y="224"/>
                    </a:lnTo>
                    <a:lnTo>
                      <a:pt x="72" y="192"/>
                    </a:lnTo>
                    <a:lnTo>
                      <a:pt x="104" y="192"/>
                    </a:lnTo>
                    <a:lnTo>
                      <a:pt x="104" y="224"/>
                    </a:lnTo>
                    <a:close/>
                    <a:moveTo>
                      <a:pt x="104" y="176"/>
                    </a:moveTo>
                    <a:lnTo>
                      <a:pt x="72" y="176"/>
                    </a:lnTo>
                    <a:lnTo>
                      <a:pt x="72" y="144"/>
                    </a:lnTo>
                    <a:lnTo>
                      <a:pt x="104" y="144"/>
                    </a:lnTo>
                    <a:lnTo>
                      <a:pt x="104" y="176"/>
                    </a:lnTo>
                    <a:close/>
                    <a:moveTo>
                      <a:pt x="104" y="128"/>
                    </a:moveTo>
                    <a:lnTo>
                      <a:pt x="72" y="128"/>
                    </a:lnTo>
                    <a:lnTo>
                      <a:pt x="72" y="96"/>
                    </a:lnTo>
                    <a:lnTo>
                      <a:pt x="104" y="96"/>
                    </a:lnTo>
                    <a:lnTo>
                      <a:pt x="104" y="128"/>
                    </a:lnTo>
                    <a:close/>
                    <a:moveTo>
                      <a:pt x="152" y="224"/>
                    </a:moveTo>
                    <a:lnTo>
                      <a:pt x="120" y="224"/>
                    </a:lnTo>
                    <a:lnTo>
                      <a:pt x="120" y="192"/>
                    </a:lnTo>
                    <a:lnTo>
                      <a:pt x="152" y="192"/>
                    </a:lnTo>
                    <a:lnTo>
                      <a:pt x="152" y="224"/>
                    </a:lnTo>
                    <a:close/>
                    <a:moveTo>
                      <a:pt x="152" y="176"/>
                    </a:moveTo>
                    <a:lnTo>
                      <a:pt x="120" y="176"/>
                    </a:lnTo>
                    <a:lnTo>
                      <a:pt x="120" y="144"/>
                    </a:lnTo>
                    <a:lnTo>
                      <a:pt x="152" y="144"/>
                    </a:lnTo>
                    <a:lnTo>
                      <a:pt x="152" y="176"/>
                    </a:lnTo>
                    <a:close/>
                    <a:moveTo>
                      <a:pt x="152" y="128"/>
                    </a:moveTo>
                    <a:lnTo>
                      <a:pt x="120" y="128"/>
                    </a:lnTo>
                    <a:lnTo>
                      <a:pt x="120" y="96"/>
                    </a:lnTo>
                    <a:lnTo>
                      <a:pt x="152" y="96"/>
                    </a:lnTo>
                    <a:lnTo>
                      <a:pt x="152" y="128"/>
                    </a:lnTo>
                    <a:close/>
                    <a:moveTo>
                      <a:pt x="152" y="72"/>
                    </a:moveTo>
                    <a:lnTo>
                      <a:pt x="24" y="72"/>
                    </a:lnTo>
                    <a:lnTo>
                      <a:pt x="24" y="24"/>
                    </a:lnTo>
                    <a:lnTo>
                      <a:pt x="152" y="24"/>
                    </a:lnTo>
                    <a:lnTo>
                      <a:pt x="152" y="7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grpSp>
            <p:nvGrpSpPr>
              <p:cNvPr id="10" name="グループ化 250">
                <a:extLst>
                  <a:ext uri="{FF2B5EF4-FFF2-40B4-BE49-F238E27FC236}">
                    <a16:creationId xmlns:a16="http://schemas.microsoft.com/office/drawing/2014/main" id="{0B4ED7DE-861E-DE20-A4DF-4457C75ABC85}"/>
                  </a:ext>
                </a:extLst>
              </p:cNvPr>
              <p:cNvGrpSpPr/>
              <p:nvPr/>
            </p:nvGrpSpPr>
            <p:grpSpPr>
              <a:xfrm>
                <a:off x="4903183" y="2398771"/>
                <a:ext cx="212125" cy="226453"/>
                <a:chOff x="2182416" y="3387725"/>
                <a:chExt cx="381000" cy="381000"/>
              </a:xfrm>
              <a:solidFill>
                <a:schemeClr val="bg1"/>
              </a:solidFill>
            </p:grpSpPr>
            <p:sp>
              <p:nvSpPr>
                <p:cNvPr id="11" name="Freeform 220">
                  <a:extLst>
                    <a:ext uri="{FF2B5EF4-FFF2-40B4-BE49-F238E27FC236}">
                      <a16:creationId xmlns:a16="http://schemas.microsoft.com/office/drawing/2014/main" id="{861112AE-E249-DAD3-FEA6-F09172D8986D}"/>
                    </a:ext>
                  </a:extLst>
                </p:cNvPr>
                <p:cNvSpPr>
                  <a:spLocks/>
                </p:cNvSpPr>
                <p:nvPr/>
              </p:nvSpPr>
              <p:spPr bwMode="auto">
                <a:xfrm>
                  <a:off x="2341166" y="3394075"/>
                  <a:ext cx="215900" cy="215900"/>
                </a:xfrm>
                <a:custGeom>
                  <a:avLst/>
                  <a:gdLst/>
                  <a:ahLst/>
                  <a:cxnLst>
                    <a:cxn ang="0">
                      <a:pos x="34" y="136"/>
                    </a:cxn>
                    <a:cxn ang="0">
                      <a:pos x="0" y="102"/>
                    </a:cxn>
                    <a:cxn ang="0">
                      <a:pos x="102" y="0"/>
                    </a:cxn>
                    <a:cxn ang="0">
                      <a:pos x="136" y="34"/>
                    </a:cxn>
                    <a:cxn ang="0">
                      <a:pos x="34" y="136"/>
                    </a:cxn>
                  </a:cxnLst>
                  <a:rect l="0" t="0" r="r" b="b"/>
                  <a:pathLst>
                    <a:path w="136" h="136">
                      <a:moveTo>
                        <a:pt x="34" y="136"/>
                      </a:moveTo>
                      <a:lnTo>
                        <a:pt x="0" y="102"/>
                      </a:lnTo>
                      <a:lnTo>
                        <a:pt x="102" y="0"/>
                      </a:lnTo>
                      <a:lnTo>
                        <a:pt x="136" y="34"/>
                      </a:lnTo>
                      <a:lnTo>
                        <a:pt x="34"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12" name="Freeform 221">
                  <a:extLst>
                    <a:ext uri="{FF2B5EF4-FFF2-40B4-BE49-F238E27FC236}">
                      <a16:creationId xmlns:a16="http://schemas.microsoft.com/office/drawing/2014/main" id="{77A3E49E-3813-60FB-E4EB-65613BBE1B9D}"/>
                    </a:ext>
                  </a:extLst>
                </p:cNvPr>
                <p:cNvSpPr>
                  <a:spLocks/>
                </p:cNvSpPr>
                <p:nvPr/>
              </p:nvSpPr>
              <p:spPr bwMode="auto">
                <a:xfrm>
                  <a:off x="2296716" y="3581400"/>
                  <a:ext cx="73025" cy="73025"/>
                </a:xfrm>
                <a:custGeom>
                  <a:avLst/>
                  <a:gdLst/>
                  <a:ahLst/>
                  <a:cxnLst>
                    <a:cxn ang="0">
                      <a:pos x="0" y="46"/>
                    </a:cxn>
                    <a:cxn ang="0">
                      <a:pos x="0" y="46"/>
                    </a:cxn>
                    <a:cxn ang="0">
                      <a:pos x="12" y="0"/>
                    </a:cxn>
                    <a:cxn ang="0">
                      <a:pos x="46" y="34"/>
                    </a:cxn>
                    <a:cxn ang="0">
                      <a:pos x="0" y="46"/>
                    </a:cxn>
                  </a:cxnLst>
                  <a:rect l="0" t="0" r="r" b="b"/>
                  <a:pathLst>
                    <a:path w="46" h="46">
                      <a:moveTo>
                        <a:pt x="0" y="46"/>
                      </a:moveTo>
                      <a:lnTo>
                        <a:pt x="0" y="46"/>
                      </a:lnTo>
                      <a:lnTo>
                        <a:pt x="12" y="0"/>
                      </a:lnTo>
                      <a:lnTo>
                        <a:pt x="46" y="34"/>
                      </a:lnTo>
                      <a:lnTo>
                        <a:pt x="0" y="4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13" name="Freeform 222">
                  <a:extLst>
                    <a:ext uri="{FF2B5EF4-FFF2-40B4-BE49-F238E27FC236}">
                      <a16:creationId xmlns:a16="http://schemas.microsoft.com/office/drawing/2014/main" id="{60AF9B42-70F3-6FD2-7CE8-595698F9D68F}"/>
                    </a:ext>
                  </a:extLst>
                </p:cNvPr>
                <p:cNvSpPr>
                  <a:spLocks/>
                </p:cNvSpPr>
                <p:nvPr/>
              </p:nvSpPr>
              <p:spPr bwMode="auto">
                <a:xfrm>
                  <a:off x="2182416" y="3387725"/>
                  <a:ext cx="381000" cy="381000"/>
                </a:xfrm>
                <a:custGeom>
                  <a:avLst/>
                  <a:gdLst/>
                  <a:ahLst/>
                  <a:cxnLst>
                    <a:cxn ang="0">
                      <a:pos x="216" y="92"/>
                    </a:cxn>
                    <a:cxn ang="0">
                      <a:pos x="216" y="216"/>
                    </a:cxn>
                    <a:cxn ang="0">
                      <a:pos x="24" y="216"/>
                    </a:cxn>
                    <a:cxn ang="0">
                      <a:pos x="24" y="24"/>
                    </a:cxn>
                    <a:cxn ang="0">
                      <a:pos x="148" y="24"/>
                    </a:cxn>
                    <a:cxn ang="0">
                      <a:pos x="172" y="0"/>
                    </a:cxn>
                    <a:cxn ang="0">
                      <a:pos x="0" y="0"/>
                    </a:cxn>
                    <a:cxn ang="0">
                      <a:pos x="0" y="240"/>
                    </a:cxn>
                    <a:cxn ang="0">
                      <a:pos x="240" y="240"/>
                    </a:cxn>
                    <a:cxn ang="0">
                      <a:pos x="240" y="68"/>
                    </a:cxn>
                    <a:cxn ang="0">
                      <a:pos x="216" y="92"/>
                    </a:cxn>
                  </a:cxnLst>
                  <a:rect l="0" t="0" r="r" b="b"/>
                  <a:pathLst>
                    <a:path w="240" h="240">
                      <a:moveTo>
                        <a:pt x="216" y="92"/>
                      </a:moveTo>
                      <a:lnTo>
                        <a:pt x="216" y="216"/>
                      </a:lnTo>
                      <a:lnTo>
                        <a:pt x="24" y="216"/>
                      </a:lnTo>
                      <a:lnTo>
                        <a:pt x="24" y="24"/>
                      </a:lnTo>
                      <a:lnTo>
                        <a:pt x="148" y="24"/>
                      </a:lnTo>
                      <a:lnTo>
                        <a:pt x="172" y="0"/>
                      </a:lnTo>
                      <a:lnTo>
                        <a:pt x="0" y="0"/>
                      </a:lnTo>
                      <a:lnTo>
                        <a:pt x="0" y="240"/>
                      </a:lnTo>
                      <a:lnTo>
                        <a:pt x="240" y="240"/>
                      </a:lnTo>
                      <a:lnTo>
                        <a:pt x="240" y="68"/>
                      </a:lnTo>
                      <a:lnTo>
                        <a:pt x="216" y="9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grpSp>
        </p:grpSp>
      </p:grpSp>
    </p:spTree>
    <p:extLst>
      <p:ext uri="{BB962C8B-B14F-4D97-AF65-F5344CB8AC3E}">
        <p14:creationId xmlns:p14="http://schemas.microsoft.com/office/powerpoint/2010/main" val="14830831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17</a:t>
            </a:fld>
            <a:endParaRPr kumimoji="1" lang="ja-JP" altLang="en-US"/>
          </a:p>
        </p:txBody>
      </p:sp>
      <p:sp>
        <p:nvSpPr>
          <p:cNvPr id="3" name="タイトル 2"/>
          <p:cNvSpPr>
            <a:spLocks noGrp="1"/>
          </p:cNvSpPr>
          <p:nvPr>
            <p:ph type="title"/>
          </p:nvPr>
        </p:nvSpPr>
        <p:spPr/>
        <p:txBody>
          <a:bodyPr/>
          <a:lstStyle/>
          <a:p>
            <a:r>
              <a:rPr lang="ja-JP" altLang="en-US"/>
              <a:t>業務効率化</a:t>
            </a:r>
            <a:r>
              <a:rPr lang="en-US" altLang="ja-JP"/>
              <a:t>/</a:t>
            </a:r>
            <a:r>
              <a:rPr lang="ja-JP" altLang="en-US"/>
              <a:t>生産性向上（主な特長）</a:t>
            </a:r>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5" name="正方形/長方形 4"/>
          <p:cNvSpPr/>
          <p:nvPr/>
        </p:nvSpPr>
        <p:spPr>
          <a:xfrm>
            <a:off x="4895945" y="2907987"/>
            <a:ext cx="3696314" cy="1887000"/>
          </a:xfrm>
          <a:prstGeom prst="rect">
            <a:avLst/>
          </a:prstGeom>
          <a:solidFill>
            <a:srgbClr val="D580B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6" name="正方形/長方形 5"/>
          <p:cNvSpPr/>
          <p:nvPr/>
        </p:nvSpPr>
        <p:spPr>
          <a:xfrm>
            <a:off x="785410" y="2916998"/>
            <a:ext cx="3696314" cy="1887000"/>
          </a:xfrm>
          <a:prstGeom prst="rect">
            <a:avLst/>
          </a:prstGeom>
          <a:solidFill>
            <a:srgbClr val="008CC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7" name="楕円 6"/>
          <p:cNvSpPr/>
          <p:nvPr/>
        </p:nvSpPr>
        <p:spPr>
          <a:xfrm>
            <a:off x="431556" y="2789164"/>
            <a:ext cx="708170" cy="68665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8" name="テキスト ボックス 7"/>
          <p:cNvSpPr txBox="1"/>
          <p:nvPr/>
        </p:nvSpPr>
        <p:spPr>
          <a:xfrm>
            <a:off x="1937180" y="2931526"/>
            <a:ext cx="2310784" cy="307777"/>
          </a:xfrm>
          <a:prstGeom prst="rect">
            <a:avLst/>
          </a:prstGeom>
          <a:noFill/>
        </p:spPr>
        <p:txBody>
          <a:bodyPr wrap="square" rtlCol="0">
            <a:spAutoFit/>
          </a:bodyPr>
          <a:lstStyle/>
          <a:p>
            <a:r>
              <a:rPr lang="en-US" altLang="ja-JP" sz="1400" b="1">
                <a:solidFill>
                  <a:schemeClr val="tx2"/>
                </a:solidFill>
              </a:rPr>
              <a:t>API</a:t>
            </a:r>
            <a:r>
              <a:rPr lang="ja-JP" altLang="en-US" sz="1400" b="1">
                <a:solidFill>
                  <a:schemeClr val="tx2"/>
                </a:solidFill>
              </a:rPr>
              <a:t>サービス</a:t>
            </a:r>
            <a:endParaRPr lang="en-US" altLang="ja-JP" sz="1400" b="1">
              <a:solidFill>
                <a:schemeClr val="tx2"/>
              </a:solidFill>
            </a:endParaRPr>
          </a:p>
        </p:txBody>
      </p:sp>
      <p:sp>
        <p:nvSpPr>
          <p:cNvPr id="9" name="楕円 8"/>
          <p:cNvSpPr/>
          <p:nvPr/>
        </p:nvSpPr>
        <p:spPr>
          <a:xfrm>
            <a:off x="4643395" y="2755452"/>
            <a:ext cx="708170" cy="686656"/>
          </a:xfrm>
          <a:prstGeom prst="ellipse">
            <a:avLst/>
          </a:prstGeom>
          <a:solidFill>
            <a:srgbClr val="D580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0" name="テキスト ボックス 9"/>
          <p:cNvSpPr txBox="1"/>
          <p:nvPr/>
        </p:nvSpPr>
        <p:spPr>
          <a:xfrm>
            <a:off x="6071780" y="2930400"/>
            <a:ext cx="1956604" cy="307777"/>
          </a:xfrm>
          <a:prstGeom prst="rect">
            <a:avLst/>
          </a:prstGeom>
          <a:noFill/>
        </p:spPr>
        <p:txBody>
          <a:bodyPr wrap="square" rtlCol="0">
            <a:spAutoFit/>
          </a:bodyPr>
          <a:lstStyle/>
          <a:p>
            <a:r>
              <a:rPr kumimoji="1" lang="ja-JP" altLang="en-US" sz="1400" b="1">
                <a:solidFill>
                  <a:srgbClr val="D580B2"/>
                </a:solidFill>
              </a:rPr>
              <a:t>分析機能も充実</a:t>
            </a:r>
          </a:p>
        </p:txBody>
      </p:sp>
      <p:grpSp>
        <p:nvGrpSpPr>
          <p:cNvPr id="11" name="グループ化 259"/>
          <p:cNvGrpSpPr>
            <a:grpSpLocks noChangeAspect="1"/>
          </p:cNvGrpSpPr>
          <p:nvPr/>
        </p:nvGrpSpPr>
        <p:grpSpPr>
          <a:xfrm>
            <a:off x="4843956" y="2928918"/>
            <a:ext cx="302402" cy="302402"/>
            <a:chOff x="2710213" y="682625"/>
            <a:chExt cx="381001" cy="381000"/>
          </a:xfrm>
          <a:solidFill>
            <a:schemeClr val="bg1"/>
          </a:solidFill>
        </p:grpSpPr>
        <p:sp>
          <p:nvSpPr>
            <p:cNvPr id="12" name="Freeform 164"/>
            <p:cNvSpPr>
              <a:spLocks/>
            </p:cNvSpPr>
            <p:nvPr/>
          </p:nvSpPr>
          <p:spPr bwMode="auto">
            <a:xfrm>
              <a:off x="2919762" y="682625"/>
              <a:ext cx="171451" cy="171450"/>
            </a:xfrm>
            <a:custGeom>
              <a:avLst/>
              <a:gdLst/>
              <a:ahLst/>
              <a:cxnLst>
                <a:cxn ang="0">
                  <a:pos x="0" y="108"/>
                </a:cxn>
                <a:cxn ang="0">
                  <a:pos x="108" y="108"/>
                </a:cxn>
                <a:cxn ang="0">
                  <a:pos x="108" y="108"/>
                </a:cxn>
                <a:cxn ang="0">
                  <a:pos x="104" y="88"/>
                </a:cxn>
                <a:cxn ang="0">
                  <a:pos x="96" y="68"/>
                </a:cxn>
                <a:cxn ang="0">
                  <a:pos x="86" y="50"/>
                </a:cxn>
                <a:cxn ang="0">
                  <a:pos x="72" y="36"/>
                </a:cxn>
                <a:cxn ang="0">
                  <a:pos x="58" y="22"/>
                </a:cxn>
                <a:cxn ang="0">
                  <a:pos x="40" y="12"/>
                </a:cxn>
                <a:cxn ang="0">
                  <a:pos x="20" y="4"/>
                </a:cxn>
                <a:cxn ang="0">
                  <a:pos x="0" y="0"/>
                </a:cxn>
                <a:cxn ang="0">
                  <a:pos x="0" y="108"/>
                </a:cxn>
              </a:cxnLst>
              <a:rect l="0" t="0" r="r" b="b"/>
              <a:pathLst>
                <a:path w="108" h="108">
                  <a:moveTo>
                    <a:pt x="0" y="108"/>
                  </a:moveTo>
                  <a:lnTo>
                    <a:pt x="108" y="108"/>
                  </a:lnTo>
                  <a:lnTo>
                    <a:pt x="108" y="108"/>
                  </a:lnTo>
                  <a:lnTo>
                    <a:pt x="104" y="88"/>
                  </a:lnTo>
                  <a:lnTo>
                    <a:pt x="96" y="68"/>
                  </a:lnTo>
                  <a:lnTo>
                    <a:pt x="86" y="50"/>
                  </a:lnTo>
                  <a:lnTo>
                    <a:pt x="72" y="36"/>
                  </a:lnTo>
                  <a:lnTo>
                    <a:pt x="58" y="22"/>
                  </a:lnTo>
                  <a:lnTo>
                    <a:pt x="40" y="12"/>
                  </a:lnTo>
                  <a:lnTo>
                    <a:pt x="20" y="4"/>
                  </a:lnTo>
                  <a:lnTo>
                    <a:pt x="0" y="0"/>
                  </a:lnTo>
                  <a:lnTo>
                    <a:pt x="0" y="10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378">
                <a:defRPr/>
              </a:pPr>
              <a:endParaRPr lang="ja-JP" altLang="en-US" sz="1100" kern="0">
                <a:solidFill>
                  <a:sysClr val="windowText" lastClr="000000"/>
                </a:solidFill>
                <a:latin typeface="メイリオ" panose="020B0604030504040204" pitchFamily="50" charset="-128"/>
                <a:ea typeface="メイリオ" panose="020B0604030504040204" pitchFamily="50" charset="-128"/>
              </a:endParaRPr>
            </a:p>
          </p:txBody>
        </p:sp>
        <p:sp>
          <p:nvSpPr>
            <p:cNvPr id="13" name="Freeform 165"/>
            <p:cNvSpPr>
              <a:spLocks/>
            </p:cNvSpPr>
            <p:nvPr/>
          </p:nvSpPr>
          <p:spPr bwMode="auto">
            <a:xfrm>
              <a:off x="2710213" y="682625"/>
              <a:ext cx="171451" cy="311151"/>
            </a:xfrm>
            <a:custGeom>
              <a:avLst/>
              <a:gdLst/>
              <a:ahLst/>
              <a:cxnLst>
                <a:cxn ang="0">
                  <a:pos x="108" y="116"/>
                </a:cxn>
                <a:cxn ang="0">
                  <a:pos x="108" y="0"/>
                </a:cxn>
                <a:cxn ang="0">
                  <a:pos x="108" y="0"/>
                </a:cxn>
                <a:cxn ang="0">
                  <a:pos x="86" y="4"/>
                </a:cxn>
                <a:cxn ang="0">
                  <a:pos x="66" y="14"/>
                </a:cxn>
                <a:cxn ang="0">
                  <a:pos x="48" y="24"/>
                </a:cxn>
                <a:cxn ang="0">
                  <a:pos x="32" y="40"/>
                </a:cxn>
                <a:cxn ang="0">
                  <a:pos x="18" y="56"/>
                </a:cxn>
                <a:cxn ang="0">
                  <a:pos x="8" y="76"/>
                </a:cxn>
                <a:cxn ang="0">
                  <a:pos x="2" y="98"/>
                </a:cxn>
                <a:cxn ang="0">
                  <a:pos x="0" y="120"/>
                </a:cxn>
                <a:cxn ang="0">
                  <a:pos x="0" y="120"/>
                </a:cxn>
                <a:cxn ang="0">
                  <a:pos x="2" y="142"/>
                </a:cxn>
                <a:cxn ang="0">
                  <a:pos x="8" y="162"/>
                </a:cxn>
                <a:cxn ang="0">
                  <a:pos x="16" y="180"/>
                </a:cxn>
                <a:cxn ang="0">
                  <a:pos x="28" y="196"/>
                </a:cxn>
                <a:cxn ang="0">
                  <a:pos x="108" y="116"/>
                </a:cxn>
              </a:cxnLst>
              <a:rect l="0" t="0" r="r" b="b"/>
              <a:pathLst>
                <a:path w="108" h="196">
                  <a:moveTo>
                    <a:pt x="108" y="116"/>
                  </a:moveTo>
                  <a:lnTo>
                    <a:pt x="108" y="0"/>
                  </a:lnTo>
                  <a:lnTo>
                    <a:pt x="108" y="0"/>
                  </a:lnTo>
                  <a:lnTo>
                    <a:pt x="86" y="4"/>
                  </a:lnTo>
                  <a:lnTo>
                    <a:pt x="66" y="14"/>
                  </a:lnTo>
                  <a:lnTo>
                    <a:pt x="48" y="24"/>
                  </a:lnTo>
                  <a:lnTo>
                    <a:pt x="32" y="40"/>
                  </a:lnTo>
                  <a:lnTo>
                    <a:pt x="18" y="56"/>
                  </a:lnTo>
                  <a:lnTo>
                    <a:pt x="8" y="76"/>
                  </a:lnTo>
                  <a:lnTo>
                    <a:pt x="2" y="98"/>
                  </a:lnTo>
                  <a:lnTo>
                    <a:pt x="0" y="120"/>
                  </a:lnTo>
                  <a:lnTo>
                    <a:pt x="0" y="120"/>
                  </a:lnTo>
                  <a:lnTo>
                    <a:pt x="2" y="142"/>
                  </a:lnTo>
                  <a:lnTo>
                    <a:pt x="8" y="162"/>
                  </a:lnTo>
                  <a:lnTo>
                    <a:pt x="16" y="180"/>
                  </a:lnTo>
                  <a:lnTo>
                    <a:pt x="28" y="196"/>
                  </a:lnTo>
                  <a:lnTo>
                    <a:pt x="108" y="1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378">
                <a:defRPr/>
              </a:pPr>
              <a:endParaRPr lang="ja-JP" altLang="en-US" sz="1100" kern="0">
                <a:solidFill>
                  <a:sysClr val="windowText" lastClr="000000"/>
                </a:solidFill>
                <a:latin typeface="メイリオ" panose="020B0604030504040204" pitchFamily="50" charset="-128"/>
                <a:ea typeface="メイリオ" panose="020B0604030504040204" pitchFamily="50" charset="-128"/>
              </a:endParaRPr>
            </a:p>
          </p:txBody>
        </p:sp>
        <p:sp>
          <p:nvSpPr>
            <p:cNvPr id="14" name="Freeform 166"/>
            <p:cNvSpPr>
              <a:spLocks/>
            </p:cNvSpPr>
            <p:nvPr/>
          </p:nvSpPr>
          <p:spPr bwMode="auto">
            <a:xfrm>
              <a:off x="2780062" y="892175"/>
              <a:ext cx="311152" cy="171450"/>
            </a:xfrm>
            <a:custGeom>
              <a:avLst/>
              <a:gdLst/>
              <a:ahLst/>
              <a:cxnLst>
                <a:cxn ang="0">
                  <a:pos x="80" y="0"/>
                </a:cxn>
                <a:cxn ang="0">
                  <a:pos x="0" y="80"/>
                </a:cxn>
                <a:cxn ang="0">
                  <a:pos x="0" y="80"/>
                </a:cxn>
                <a:cxn ang="0">
                  <a:pos x="16" y="92"/>
                </a:cxn>
                <a:cxn ang="0">
                  <a:pos x="34" y="100"/>
                </a:cxn>
                <a:cxn ang="0">
                  <a:pos x="54" y="106"/>
                </a:cxn>
                <a:cxn ang="0">
                  <a:pos x="76" y="108"/>
                </a:cxn>
                <a:cxn ang="0">
                  <a:pos x="76" y="108"/>
                </a:cxn>
                <a:cxn ang="0">
                  <a:pos x="98" y="106"/>
                </a:cxn>
                <a:cxn ang="0">
                  <a:pos x="120" y="100"/>
                </a:cxn>
                <a:cxn ang="0">
                  <a:pos x="140" y="90"/>
                </a:cxn>
                <a:cxn ang="0">
                  <a:pos x="156" y="76"/>
                </a:cxn>
                <a:cxn ang="0">
                  <a:pos x="172" y="60"/>
                </a:cxn>
                <a:cxn ang="0">
                  <a:pos x="182" y="42"/>
                </a:cxn>
                <a:cxn ang="0">
                  <a:pos x="192" y="22"/>
                </a:cxn>
                <a:cxn ang="0">
                  <a:pos x="196" y="0"/>
                </a:cxn>
                <a:cxn ang="0">
                  <a:pos x="80" y="0"/>
                </a:cxn>
              </a:cxnLst>
              <a:rect l="0" t="0" r="r" b="b"/>
              <a:pathLst>
                <a:path w="196" h="108">
                  <a:moveTo>
                    <a:pt x="80" y="0"/>
                  </a:moveTo>
                  <a:lnTo>
                    <a:pt x="0" y="80"/>
                  </a:lnTo>
                  <a:lnTo>
                    <a:pt x="0" y="80"/>
                  </a:lnTo>
                  <a:lnTo>
                    <a:pt x="16" y="92"/>
                  </a:lnTo>
                  <a:lnTo>
                    <a:pt x="34" y="100"/>
                  </a:lnTo>
                  <a:lnTo>
                    <a:pt x="54" y="106"/>
                  </a:lnTo>
                  <a:lnTo>
                    <a:pt x="76" y="108"/>
                  </a:lnTo>
                  <a:lnTo>
                    <a:pt x="76" y="108"/>
                  </a:lnTo>
                  <a:lnTo>
                    <a:pt x="98" y="106"/>
                  </a:lnTo>
                  <a:lnTo>
                    <a:pt x="120" y="100"/>
                  </a:lnTo>
                  <a:lnTo>
                    <a:pt x="140" y="90"/>
                  </a:lnTo>
                  <a:lnTo>
                    <a:pt x="156" y="76"/>
                  </a:lnTo>
                  <a:lnTo>
                    <a:pt x="172" y="60"/>
                  </a:lnTo>
                  <a:lnTo>
                    <a:pt x="182" y="42"/>
                  </a:lnTo>
                  <a:lnTo>
                    <a:pt x="192" y="22"/>
                  </a:lnTo>
                  <a:lnTo>
                    <a:pt x="196" y="0"/>
                  </a:lnTo>
                  <a:lnTo>
                    <a:pt x="8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378">
                <a:defRPr/>
              </a:pPr>
              <a:endParaRPr lang="ja-JP" altLang="en-US" sz="1100" kern="0">
                <a:solidFill>
                  <a:sysClr val="windowText" lastClr="000000"/>
                </a:solidFill>
                <a:latin typeface="メイリオ" panose="020B0604030504040204" pitchFamily="50" charset="-128"/>
                <a:ea typeface="メイリオ" panose="020B0604030504040204" pitchFamily="50" charset="-128"/>
              </a:endParaRPr>
            </a:p>
          </p:txBody>
        </p:sp>
      </p:grpSp>
      <p:sp>
        <p:nvSpPr>
          <p:cNvPr id="15" name="Freeform 442"/>
          <p:cNvSpPr>
            <a:spLocks noEditPoints="1"/>
          </p:cNvSpPr>
          <p:nvPr/>
        </p:nvSpPr>
        <p:spPr bwMode="auto">
          <a:xfrm>
            <a:off x="3697878" y="3668007"/>
            <a:ext cx="470106" cy="302140"/>
          </a:xfrm>
          <a:custGeom>
            <a:avLst/>
            <a:gdLst>
              <a:gd name="T0" fmla="*/ 0 w 875"/>
              <a:gd name="T1" fmla="*/ 480 h 758"/>
              <a:gd name="T2" fmla="*/ 58 w 875"/>
              <a:gd name="T3" fmla="*/ 418 h 758"/>
              <a:gd name="T4" fmla="*/ 104 w 875"/>
              <a:gd name="T5" fmla="*/ 418 h 758"/>
              <a:gd name="T6" fmla="*/ 172 w 875"/>
              <a:gd name="T7" fmla="*/ 322 h 758"/>
              <a:gd name="T8" fmla="*/ 133 w 875"/>
              <a:gd name="T9" fmla="*/ 418 h 758"/>
              <a:gd name="T10" fmla="*/ 294 w 875"/>
              <a:gd name="T11" fmla="*/ 322 h 758"/>
              <a:gd name="T12" fmla="*/ 284 w 875"/>
              <a:gd name="T13" fmla="*/ 418 h 758"/>
              <a:gd name="T14" fmla="*/ 331 w 875"/>
              <a:gd name="T15" fmla="*/ 418 h 758"/>
              <a:gd name="T16" fmla="*/ 360 w 875"/>
              <a:gd name="T17" fmla="*/ 418 h 758"/>
              <a:gd name="T18" fmla="*/ 406 w 875"/>
              <a:gd name="T19" fmla="*/ 418 h 758"/>
              <a:gd name="T20" fmla="*/ 765 w 875"/>
              <a:gd name="T21" fmla="*/ 402 h 758"/>
              <a:gd name="T22" fmla="*/ 750 w 875"/>
              <a:gd name="T23" fmla="*/ 393 h 758"/>
              <a:gd name="T24" fmla="*/ 740 w 875"/>
              <a:gd name="T25" fmla="*/ 376 h 758"/>
              <a:gd name="T26" fmla="*/ 740 w 875"/>
              <a:gd name="T27" fmla="*/ 363 h 758"/>
              <a:gd name="T28" fmla="*/ 750 w 875"/>
              <a:gd name="T29" fmla="*/ 348 h 758"/>
              <a:gd name="T30" fmla="*/ 765 w 875"/>
              <a:gd name="T31" fmla="*/ 339 h 758"/>
              <a:gd name="T32" fmla="*/ 778 w 875"/>
              <a:gd name="T33" fmla="*/ 339 h 758"/>
              <a:gd name="T34" fmla="*/ 795 w 875"/>
              <a:gd name="T35" fmla="*/ 348 h 758"/>
              <a:gd name="T36" fmla="*/ 803 w 875"/>
              <a:gd name="T37" fmla="*/ 363 h 758"/>
              <a:gd name="T38" fmla="*/ 803 w 875"/>
              <a:gd name="T39" fmla="*/ 376 h 758"/>
              <a:gd name="T40" fmla="*/ 795 w 875"/>
              <a:gd name="T41" fmla="*/ 393 h 758"/>
              <a:gd name="T42" fmla="*/ 778 w 875"/>
              <a:gd name="T43" fmla="*/ 402 h 758"/>
              <a:gd name="T44" fmla="*/ 673 w 875"/>
              <a:gd name="T45" fmla="*/ 0 h 758"/>
              <a:gd name="T46" fmla="*/ 827 w 875"/>
              <a:gd name="T47" fmla="*/ 202 h 758"/>
              <a:gd name="T48" fmla="*/ 0 w 875"/>
              <a:gd name="T49" fmla="*/ 537 h 758"/>
              <a:gd name="T50" fmla="*/ 875 w 875"/>
              <a:gd name="T51" fmla="*/ 537 h 758"/>
              <a:gd name="T52" fmla="*/ 144 w 875"/>
              <a:gd name="T53" fmla="*/ 600 h 758"/>
              <a:gd name="T54" fmla="*/ 133 w 875"/>
              <a:gd name="T55" fmla="*/ 696 h 758"/>
              <a:gd name="T56" fmla="*/ 180 w 875"/>
              <a:gd name="T57" fmla="*/ 696 h 758"/>
              <a:gd name="T58" fmla="*/ 247 w 875"/>
              <a:gd name="T59" fmla="*/ 600 h 758"/>
              <a:gd name="T60" fmla="*/ 208 w 875"/>
              <a:gd name="T61" fmla="*/ 696 h 758"/>
              <a:gd name="T62" fmla="*/ 369 w 875"/>
              <a:gd name="T63" fmla="*/ 600 h 758"/>
              <a:gd name="T64" fmla="*/ 406 w 875"/>
              <a:gd name="T65" fmla="*/ 696 h 758"/>
              <a:gd name="T66" fmla="*/ 445 w 875"/>
              <a:gd name="T67" fmla="*/ 600 h 758"/>
              <a:gd name="T68" fmla="*/ 772 w 875"/>
              <a:gd name="T69" fmla="*/ 680 h 758"/>
              <a:gd name="T70" fmla="*/ 754 w 875"/>
              <a:gd name="T71" fmla="*/ 674 h 758"/>
              <a:gd name="T72" fmla="*/ 742 w 875"/>
              <a:gd name="T73" fmla="*/ 660 h 758"/>
              <a:gd name="T74" fmla="*/ 740 w 875"/>
              <a:gd name="T75" fmla="*/ 648 h 758"/>
              <a:gd name="T76" fmla="*/ 745 w 875"/>
              <a:gd name="T77" fmla="*/ 630 h 758"/>
              <a:gd name="T78" fmla="*/ 759 w 875"/>
              <a:gd name="T79" fmla="*/ 618 h 758"/>
              <a:gd name="T80" fmla="*/ 772 w 875"/>
              <a:gd name="T81" fmla="*/ 615 h 758"/>
              <a:gd name="T82" fmla="*/ 790 w 875"/>
              <a:gd name="T83" fmla="*/ 621 h 758"/>
              <a:gd name="T84" fmla="*/ 801 w 875"/>
              <a:gd name="T85" fmla="*/ 634 h 758"/>
              <a:gd name="T86" fmla="*/ 803 w 875"/>
              <a:gd name="T87" fmla="*/ 648 h 758"/>
              <a:gd name="T88" fmla="*/ 799 w 875"/>
              <a:gd name="T89" fmla="*/ 666 h 758"/>
              <a:gd name="T90" fmla="*/ 784 w 875"/>
              <a:gd name="T91" fmla="*/ 678 h 758"/>
              <a:gd name="T92" fmla="*/ 772 w 875"/>
              <a:gd name="T93" fmla="*/ 680 h 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5" h="758">
                <a:moveTo>
                  <a:pt x="875" y="260"/>
                </a:moveTo>
                <a:lnTo>
                  <a:pt x="0" y="260"/>
                </a:lnTo>
                <a:lnTo>
                  <a:pt x="0" y="480"/>
                </a:lnTo>
                <a:lnTo>
                  <a:pt x="875" y="480"/>
                </a:lnTo>
                <a:lnTo>
                  <a:pt x="875" y="260"/>
                </a:lnTo>
                <a:close/>
                <a:moveTo>
                  <a:pt x="58" y="418"/>
                </a:moveTo>
                <a:lnTo>
                  <a:pt x="97" y="322"/>
                </a:lnTo>
                <a:lnTo>
                  <a:pt x="144" y="322"/>
                </a:lnTo>
                <a:lnTo>
                  <a:pt x="104" y="418"/>
                </a:lnTo>
                <a:lnTo>
                  <a:pt x="58" y="418"/>
                </a:lnTo>
                <a:close/>
                <a:moveTo>
                  <a:pt x="133" y="418"/>
                </a:moveTo>
                <a:lnTo>
                  <a:pt x="172" y="322"/>
                </a:lnTo>
                <a:lnTo>
                  <a:pt x="218" y="322"/>
                </a:lnTo>
                <a:lnTo>
                  <a:pt x="180" y="418"/>
                </a:lnTo>
                <a:lnTo>
                  <a:pt x="133" y="418"/>
                </a:lnTo>
                <a:close/>
                <a:moveTo>
                  <a:pt x="208" y="418"/>
                </a:moveTo>
                <a:lnTo>
                  <a:pt x="247" y="322"/>
                </a:lnTo>
                <a:lnTo>
                  <a:pt x="294" y="322"/>
                </a:lnTo>
                <a:lnTo>
                  <a:pt x="255" y="418"/>
                </a:lnTo>
                <a:lnTo>
                  <a:pt x="208" y="418"/>
                </a:lnTo>
                <a:close/>
                <a:moveTo>
                  <a:pt x="284" y="418"/>
                </a:moveTo>
                <a:lnTo>
                  <a:pt x="322" y="322"/>
                </a:lnTo>
                <a:lnTo>
                  <a:pt x="369" y="322"/>
                </a:lnTo>
                <a:lnTo>
                  <a:pt x="331" y="418"/>
                </a:lnTo>
                <a:lnTo>
                  <a:pt x="284" y="418"/>
                </a:lnTo>
                <a:close/>
                <a:moveTo>
                  <a:pt x="406" y="418"/>
                </a:moveTo>
                <a:lnTo>
                  <a:pt x="360" y="418"/>
                </a:lnTo>
                <a:lnTo>
                  <a:pt x="398" y="322"/>
                </a:lnTo>
                <a:lnTo>
                  <a:pt x="445" y="322"/>
                </a:lnTo>
                <a:lnTo>
                  <a:pt x="406" y="418"/>
                </a:lnTo>
                <a:close/>
                <a:moveTo>
                  <a:pt x="772" y="403"/>
                </a:moveTo>
                <a:lnTo>
                  <a:pt x="772" y="403"/>
                </a:lnTo>
                <a:lnTo>
                  <a:pt x="765" y="402"/>
                </a:lnTo>
                <a:lnTo>
                  <a:pt x="759" y="399"/>
                </a:lnTo>
                <a:lnTo>
                  <a:pt x="754" y="397"/>
                </a:lnTo>
                <a:lnTo>
                  <a:pt x="750" y="393"/>
                </a:lnTo>
                <a:lnTo>
                  <a:pt x="745" y="388"/>
                </a:lnTo>
                <a:lnTo>
                  <a:pt x="742" y="382"/>
                </a:lnTo>
                <a:lnTo>
                  <a:pt x="740" y="376"/>
                </a:lnTo>
                <a:lnTo>
                  <a:pt x="740" y="370"/>
                </a:lnTo>
                <a:lnTo>
                  <a:pt x="740" y="370"/>
                </a:lnTo>
                <a:lnTo>
                  <a:pt x="740" y="363"/>
                </a:lnTo>
                <a:lnTo>
                  <a:pt x="742" y="357"/>
                </a:lnTo>
                <a:lnTo>
                  <a:pt x="745" y="352"/>
                </a:lnTo>
                <a:lnTo>
                  <a:pt x="750" y="348"/>
                </a:lnTo>
                <a:lnTo>
                  <a:pt x="754" y="344"/>
                </a:lnTo>
                <a:lnTo>
                  <a:pt x="759" y="340"/>
                </a:lnTo>
                <a:lnTo>
                  <a:pt x="765" y="339"/>
                </a:lnTo>
                <a:lnTo>
                  <a:pt x="772" y="338"/>
                </a:lnTo>
                <a:lnTo>
                  <a:pt x="772" y="338"/>
                </a:lnTo>
                <a:lnTo>
                  <a:pt x="778" y="339"/>
                </a:lnTo>
                <a:lnTo>
                  <a:pt x="784" y="340"/>
                </a:lnTo>
                <a:lnTo>
                  <a:pt x="790" y="344"/>
                </a:lnTo>
                <a:lnTo>
                  <a:pt x="795" y="348"/>
                </a:lnTo>
                <a:lnTo>
                  <a:pt x="799" y="352"/>
                </a:lnTo>
                <a:lnTo>
                  <a:pt x="801" y="357"/>
                </a:lnTo>
                <a:lnTo>
                  <a:pt x="803" y="363"/>
                </a:lnTo>
                <a:lnTo>
                  <a:pt x="803" y="370"/>
                </a:lnTo>
                <a:lnTo>
                  <a:pt x="803" y="370"/>
                </a:lnTo>
                <a:lnTo>
                  <a:pt x="803" y="376"/>
                </a:lnTo>
                <a:lnTo>
                  <a:pt x="801" y="382"/>
                </a:lnTo>
                <a:lnTo>
                  <a:pt x="799" y="388"/>
                </a:lnTo>
                <a:lnTo>
                  <a:pt x="795" y="393"/>
                </a:lnTo>
                <a:lnTo>
                  <a:pt x="790" y="397"/>
                </a:lnTo>
                <a:lnTo>
                  <a:pt x="784" y="399"/>
                </a:lnTo>
                <a:lnTo>
                  <a:pt x="778" y="402"/>
                </a:lnTo>
                <a:lnTo>
                  <a:pt x="772" y="403"/>
                </a:lnTo>
                <a:lnTo>
                  <a:pt x="772" y="403"/>
                </a:lnTo>
                <a:close/>
                <a:moveTo>
                  <a:pt x="673" y="0"/>
                </a:moveTo>
                <a:lnTo>
                  <a:pt x="204" y="0"/>
                </a:lnTo>
                <a:lnTo>
                  <a:pt x="50" y="202"/>
                </a:lnTo>
                <a:lnTo>
                  <a:pt x="827" y="202"/>
                </a:lnTo>
                <a:lnTo>
                  <a:pt x="673" y="0"/>
                </a:lnTo>
                <a:close/>
                <a:moveTo>
                  <a:pt x="875" y="537"/>
                </a:moveTo>
                <a:lnTo>
                  <a:pt x="0" y="537"/>
                </a:lnTo>
                <a:lnTo>
                  <a:pt x="0" y="758"/>
                </a:lnTo>
                <a:lnTo>
                  <a:pt x="875" y="758"/>
                </a:lnTo>
                <a:lnTo>
                  <a:pt x="875" y="537"/>
                </a:lnTo>
                <a:close/>
                <a:moveTo>
                  <a:pt x="58" y="696"/>
                </a:moveTo>
                <a:lnTo>
                  <a:pt x="97" y="600"/>
                </a:lnTo>
                <a:lnTo>
                  <a:pt x="144" y="600"/>
                </a:lnTo>
                <a:lnTo>
                  <a:pt x="104" y="696"/>
                </a:lnTo>
                <a:lnTo>
                  <a:pt x="58" y="696"/>
                </a:lnTo>
                <a:close/>
                <a:moveTo>
                  <a:pt x="133" y="696"/>
                </a:moveTo>
                <a:lnTo>
                  <a:pt x="172" y="600"/>
                </a:lnTo>
                <a:lnTo>
                  <a:pt x="218" y="600"/>
                </a:lnTo>
                <a:lnTo>
                  <a:pt x="180" y="696"/>
                </a:lnTo>
                <a:lnTo>
                  <a:pt x="133" y="696"/>
                </a:lnTo>
                <a:close/>
                <a:moveTo>
                  <a:pt x="208" y="696"/>
                </a:moveTo>
                <a:lnTo>
                  <a:pt x="247" y="600"/>
                </a:lnTo>
                <a:lnTo>
                  <a:pt x="294" y="600"/>
                </a:lnTo>
                <a:lnTo>
                  <a:pt x="255" y="696"/>
                </a:lnTo>
                <a:lnTo>
                  <a:pt x="208" y="696"/>
                </a:lnTo>
                <a:close/>
                <a:moveTo>
                  <a:pt x="284" y="696"/>
                </a:moveTo>
                <a:lnTo>
                  <a:pt x="322" y="600"/>
                </a:lnTo>
                <a:lnTo>
                  <a:pt x="369" y="600"/>
                </a:lnTo>
                <a:lnTo>
                  <a:pt x="331" y="696"/>
                </a:lnTo>
                <a:lnTo>
                  <a:pt x="284" y="696"/>
                </a:lnTo>
                <a:close/>
                <a:moveTo>
                  <a:pt x="406" y="696"/>
                </a:moveTo>
                <a:lnTo>
                  <a:pt x="360" y="696"/>
                </a:lnTo>
                <a:lnTo>
                  <a:pt x="398" y="600"/>
                </a:lnTo>
                <a:lnTo>
                  <a:pt x="445" y="600"/>
                </a:lnTo>
                <a:lnTo>
                  <a:pt x="406" y="696"/>
                </a:lnTo>
                <a:close/>
                <a:moveTo>
                  <a:pt x="772" y="680"/>
                </a:moveTo>
                <a:lnTo>
                  <a:pt x="772" y="680"/>
                </a:lnTo>
                <a:lnTo>
                  <a:pt x="765" y="679"/>
                </a:lnTo>
                <a:lnTo>
                  <a:pt x="759" y="678"/>
                </a:lnTo>
                <a:lnTo>
                  <a:pt x="754" y="674"/>
                </a:lnTo>
                <a:lnTo>
                  <a:pt x="750" y="670"/>
                </a:lnTo>
                <a:lnTo>
                  <a:pt x="745" y="666"/>
                </a:lnTo>
                <a:lnTo>
                  <a:pt x="742" y="660"/>
                </a:lnTo>
                <a:lnTo>
                  <a:pt x="740" y="654"/>
                </a:lnTo>
                <a:lnTo>
                  <a:pt x="740" y="648"/>
                </a:lnTo>
                <a:lnTo>
                  <a:pt x="740" y="648"/>
                </a:lnTo>
                <a:lnTo>
                  <a:pt x="740" y="642"/>
                </a:lnTo>
                <a:lnTo>
                  <a:pt x="742" y="634"/>
                </a:lnTo>
                <a:lnTo>
                  <a:pt x="745" y="630"/>
                </a:lnTo>
                <a:lnTo>
                  <a:pt x="750" y="625"/>
                </a:lnTo>
                <a:lnTo>
                  <a:pt x="754" y="621"/>
                </a:lnTo>
                <a:lnTo>
                  <a:pt x="759" y="618"/>
                </a:lnTo>
                <a:lnTo>
                  <a:pt x="765" y="616"/>
                </a:lnTo>
                <a:lnTo>
                  <a:pt x="772" y="615"/>
                </a:lnTo>
                <a:lnTo>
                  <a:pt x="772" y="615"/>
                </a:lnTo>
                <a:lnTo>
                  <a:pt x="778" y="616"/>
                </a:lnTo>
                <a:lnTo>
                  <a:pt x="784" y="618"/>
                </a:lnTo>
                <a:lnTo>
                  <a:pt x="790" y="621"/>
                </a:lnTo>
                <a:lnTo>
                  <a:pt x="795" y="625"/>
                </a:lnTo>
                <a:lnTo>
                  <a:pt x="799" y="630"/>
                </a:lnTo>
                <a:lnTo>
                  <a:pt x="801" y="634"/>
                </a:lnTo>
                <a:lnTo>
                  <a:pt x="803" y="642"/>
                </a:lnTo>
                <a:lnTo>
                  <a:pt x="803" y="648"/>
                </a:lnTo>
                <a:lnTo>
                  <a:pt x="803" y="648"/>
                </a:lnTo>
                <a:lnTo>
                  <a:pt x="803" y="654"/>
                </a:lnTo>
                <a:lnTo>
                  <a:pt x="801" y="660"/>
                </a:lnTo>
                <a:lnTo>
                  <a:pt x="799" y="666"/>
                </a:lnTo>
                <a:lnTo>
                  <a:pt x="795" y="670"/>
                </a:lnTo>
                <a:lnTo>
                  <a:pt x="790" y="674"/>
                </a:lnTo>
                <a:lnTo>
                  <a:pt x="784" y="678"/>
                </a:lnTo>
                <a:lnTo>
                  <a:pt x="778" y="679"/>
                </a:lnTo>
                <a:lnTo>
                  <a:pt x="772" y="680"/>
                </a:lnTo>
                <a:lnTo>
                  <a:pt x="772" y="68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sz="1200"/>
          </a:p>
        </p:txBody>
      </p:sp>
      <p:grpSp>
        <p:nvGrpSpPr>
          <p:cNvPr id="16" name="グループ化 311"/>
          <p:cNvGrpSpPr/>
          <p:nvPr/>
        </p:nvGrpSpPr>
        <p:grpSpPr>
          <a:xfrm>
            <a:off x="5400092" y="3356485"/>
            <a:ext cx="272716" cy="255194"/>
            <a:chOff x="3084116" y="1584325"/>
            <a:chExt cx="381000" cy="381000"/>
          </a:xfrm>
          <a:solidFill>
            <a:srgbClr val="D580B2"/>
          </a:solidFill>
        </p:grpSpPr>
        <p:sp>
          <p:nvSpPr>
            <p:cNvPr id="17" name="Rectangle 235"/>
            <p:cNvSpPr>
              <a:spLocks noChangeArrowheads="1"/>
            </p:cNvSpPr>
            <p:nvPr/>
          </p:nvSpPr>
          <p:spPr bwMode="auto">
            <a:xfrm>
              <a:off x="3084116" y="1800225"/>
              <a:ext cx="101600" cy="165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8" name="Rectangle 236"/>
            <p:cNvSpPr>
              <a:spLocks noChangeArrowheads="1"/>
            </p:cNvSpPr>
            <p:nvPr/>
          </p:nvSpPr>
          <p:spPr bwMode="auto">
            <a:xfrm>
              <a:off x="3223816" y="1698625"/>
              <a:ext cx="101600" cy="2667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9" name="Rectangle 237"/>
            <p:cNvSpPr>
              <a:spLocks noChangeArrowheads="1"/>
            </p:cNvSpPr>
            <p:nvPr/>
          </p:nvSpPr>
          <p:spPr bwMode="auto">
            <a:xfrm>
              <a:off x="3363516" y="1584325"/>
              <a:ext cx="101600" cy="3810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20" name="グループ化 259"/>
          <p:cNvGrpSpPr/>
          <p:nvPr/>
        </p:nvGrpSpPr>
        <p:grpSpPr>
          <a:xfrm>
            <a:off x="5861283" y="3377526"/>
            <a:ext cx="272716" cy="255194"/>
            <a:chOff x="3985816" y="682625"/>
            <a:chExt cx="381000" cy="381000"/>
          </a:xfrm>
          <a:solidFill>
            <a:srgbClr val="D580B2"/>
          </a:solidFill>
        </p:grpSpPr>
        <p:sp>
          <p:nvSpPr>
            <p:cNvPr id="21" name="Freeform 164"/>
            <p:cNvSpPr>
              <a:spLocks/>
            </p:cNvSpPr>
            <p:nvPr/>
          </p:nvSpPr>
          <p:spPr bwMode="auto">
            <a:xfrm>
              <a:off x="4195366" y="682625"/>
              <a:ext cx="171450" cy="171450"/>
            </a:xfrm>
            <a:custGeom>
              <a:avLst/>
              <a:gdLst/>
              <a:ahLst/>
              <a:cxnLst>
                <a:cxn ang="0">
                  <a:pos x="0" y="108"/>
                </a:cxn>
                <a:cxn ang="0">
                  <a:pos x="108" y="108"/>
                </a:cxn>
                <a:cxn ang="0">
                  <a:pos x="108" y="108"/>
                </a:cxn>
                <a:cxn ang="0">
                  <a:pos x="104" y="88"/>
                </a:cxn>
                <a:cxn ang="0">
                  <a:pos x="96" y="68"/>
                </a:cxn>
                <a:cxn ang="0">
                  <a:pos x="86" y="50"/>
                </a:cxn>
                <a:cxn ang="0">
                  <a:pos x="72" y="36"/>
                </a:cxn>
                <a:cxn ang="0">
                  <a:pos x="58" y="22"/>
                </a:cxn>
                <a:cxn ang="0">
                  <a:pos x="40" y="12"/>
                </a:cxn>
                <a:cxn ang="0">
                  <a:pos x="20" y="4"/>
                </a:cxn>
                <a:cxn ang="0">
                  <a:pos x="0" y="0"/>
                </a:cxn>
                <a:cxn ang="0">
                  <a:pos x="0" y="108"/>
                </a:cxn>
              </a:cxnLst>
              <a:rect l="0" t="0" r="r" b="b"/>
              <a:pathLst>
                <a:path w="108" h="108">
                  <a:moveTo>
                    <a:pt x="0" y="108"/>
                  </a:moveTo>
                  <a:lnTo>
                    <a:pt x="108" y="108"/>
                  </a:lnTo>
                  <a:lnTo>
                    <a:pt x="108" y="108"/>
                  </a:lnTo>
                  <a:lnTo>
                    <a:pt x="104" y="88"/>
                  </a:lnTo>
                  <a:lnTo>
                    <a:pt x="96" y="68"/>
                  </a:lnTo>
                  <a:lnTo>
                    <a:pt x="86" y="50"/>
                  </a:lnTo>
                  <a:lnTo>
                    <a:pt x="72" y="36"/>
                  </a:lnTo>
                  <a:lnTo>
                    <a:pt x="58" y="22"/>
                  </a:lnTo>
                  <a:lnTo>
                    <a:pt x="40" y="12"/>
                  </a:lnTo>
                  <a:lnTo>
                    <a:pt x="20" y="4"/>
                  </a:lnTo>
                  <a:lnTo>
                    <a:pt x="0" y="0"/>
                  </a:lnTo>
                  <a:lnTo>
                    <a:pt x="0" y="10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2" name="Freeform 165"/>
            <p:cNvSpPr>
              <a:spLocks/>
            </p:cNvSpPr>
            <p:nvPr/>
          </p:nvSpPr>
          <p:spPr bwMode="auto">
            <a:xfrm>
              <a:off x="3985816" y="682625"/>
              <a:ext cx="171450" cy="311150"/>
            </a:xfrm>
            <a:custGeom>
              <a:avLst/>
              <a:gdLst/>
              <a:ahLst/>
              <a:cxnLst>
                <a:cxn ang="0">
                  <a:pos x="108" y="116"/>
                </a:cxn>
                <a:cxn ang="0">
                  <a:pos x="108" y="0"/>
                </a:cxn>
                <a:cxn ang="0">
                  <a:pos x="108" y="0"/>
                </a:cxn>
                <a:cxn ang="0">
                  <a:pos x="86" y="4"/>
                </a:cxn>
                <a:cxn ang="0">
                  <a:pos x="66" y="14"/>
                </a:cxn>
                <a:cxn ang="0">
                  <a:pos x="48" y="24"/>
                </a:cxn>
                <a:cxn ang="0">
                  <a:pos x="32" y="40"/>
                </a:cxn>
                <a:cxn ang="0">
                  <a:pos x="18" y="56"/>
                </a:cxn>
                <a:cxn ang="0">
                  <a:pos x="8" y="76"/>
                </a:cxn>
                <a:cxn ang="0">
                  <a:pos x="2" y="98"/>
                </a:cxn>
                <a:cxn ang="0">
                  <a:pos x="0" y="120"/>
                </a:cxn>
                <a:cxn ang="0">
                  <a:pos x="0" y="120"/>
                </a:cxn>
                <a:cxn ang="0">
                  <a:pos x="2" y="142"/>
                </a:cxn>
                <a:cxn ang="0">
                  <a:pos x="8" y="162"/>
                </a:cxn>
                <a:cxn ang="0">
                  <a:pos x="16" y="180"/>
                </a:cxn>
                <a:cxn ang="0">
                  <a:pos x="28" y="196"/>
                </a:cxn>
                <a:cxn ang="0">
                  <a:pos x="108" y="116"/>
                </a:cxn>
              </a:cxnLst>
              <a:rect l="0" t="0" r="r" b="b"/>
              <a:pathLst>
                <a:path w="108" h="196">
                  <a:moveTo>
                    <a:pt x="108" y="116"/>
                  </a:moveTo>
                  <a:lnTo>
                    <a:pt x="108" y="0"/>
                  </a:lnTo>
                  <a:lnTo>
                    <a:pt x="108" y="0"/>
                  </a:lnTo>
                  <a:lnTo>
                    <a:pt x="86" y="4"/>
                  </a:lnTo>
                  <a:lnTo>
                    <a:pt x="66" y="14"/>
                  </a:lnTo>
                  <a:lnTo>
                    <a:pt x="48" y="24"/>
                  </a:lnTo>
                  <a:lnTo>
                    <a:pt x="32" y="40"/>
                  </a:lnTo>
                  <a:lnTo>
                    <a:pt x="18" y="56"/>
                  </a:lnTo>
                  <a:lnTo>
                    <a:pt x="8" y="76"/>
                  </a:lnTo>
                  <a:lnTo>
                    <a:pt x="2" y="98"/>
                  </a:lnTo>
                  <a:lnTo>
                    <a:pt x="0" y="120"/>
                  </a:lnTo>
                  <a:lnTo>
                    <a:pt x="0" y="120"/>
                  </a:lnTo>
                  <a:lnTo>
                    <a:pt x="2" y="142"/>
                  </a:lnTo>
                  <a:lnTo>
                    <a:pt x="8" y="162"/>
                  </a:lnTo>
                  <a:lnTo>
                    <a:pt x="16" y="180"/>
                  </a:lnTo>
                  <a:lnTo>
                    <a:pt x="28" y="196"/>
                  </a:lnTo>
                  <a:lnTo>
                    <a:pt x="108" y="1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3" name="Freeform 166"/>
            <p:cNvSpPr>
              <a:spLocks/>
            </p:cNvSpPr>
            <p:nvPr/>
          </p:nvSpPr>
          <p:spPr bwMode="auto">
            <a:xfrm>
              <a:off x="4055666" y="892175"/>
              <a:ext cx="311150" cy="171450"/>
            </a:xfrm>
            <a:custGeom>
              <a:avLst/>
              <a:gdLst/>
              <a:ahLst/>
              <a:cxnLst>
                <a:cxn ang="0">
                  <a:pos x="80" y="0"/>
                </a:cxn>
                <a:cxn ang="0">
                  <a:pos x="0" y="80"/>
                </a:cxn>
                <a:cxn ang="0">
                  <a:pos x="0" y="80"/>
                </a:cxn>
                <a:cxn ang="0">
                  <a:pos x="16" y="92"/>
                </a:cxn>
                <a:cxn ang="0">
                  <a:pos x="34" y="100"/>
                </a:cxn>
                <a:cxn ang="0">
                  <a:pos x="54" y="106"/>
                </a:cxn>
                <a:cxn ang="0">
                  <a:pos x="76" y="108"/>
                </a:cxn>
                <a:cxn ang="0">
                  <a:pos x="76" y="108"/>
                </a:cxn>
                <a:cxn ang="0">
                  <a:pos x="98" y="106"/>
                </a:cxn>
                <a:cxn ang="0">
                  <a:pos x="120" y="100"/>
                </a:cxn>
                <a:cxn ang="0">
                  <a:pos x="140" y="90"/>
                </a:cxn>
                <a:cxn ang="0">
                  <a:pos x="156" y="76"/>
                </a:cxn>
                <a:cxn ang="0">
                  <a:pos x="172" y="60"/>
                </a:cxn>
                <a:cxn ang="0">
                  <a:pos x="182" y="42"/>
                </a:cxn>
                <a:cxn ang="0">
                  <a:pos x="192" y="22"/>
                </a:cxn>
                <a:cxn ang="0">
                  <a:pos x="196" y="0"/>
                </a:cxn>
                <a:cxn ang="0">
                  <a:pos x="80" y="0"/>
                </a:cxn>
              </a:cxnLst>
              <a:rect l="0" t="0" r="r" b="b"/>
              <a:pathLst>
                <a:path w="196" h="108">
                  <a:moveTo>
                    <a:pt x="80" y="0"/>
                  </a:moveTo>
                  <a:lnTo>
                    <a:pt x="0" y="80"/>
                  </a:lnTo>
                  <a:lnTo>
                    <a:pt x="0" y="80"/>
                  </a:lnTo>
                  <a:lnTo>
                    <a:pt x="16" y="92"/>
                  </a:lnTo>
                  <a:lnTo>
                    <a:pt x="34" y="100"/>
                  </a:lnTo>
                  <a:lnTo>
                    <a:pt x="54" y="106"/>
                  </a:lnTo>
                  <a:lnTo>
                    <a:pt x="76" y="108"/>
                  </a:lnTo>
                  <a:lnTo>
                    <a:pt x="76" y="108"/>
                  </a:lnTo>
                  <a:lnTo>
                    <a:pt x="98" y="106"/>
                  </a:lnTo>
                  <a:lnTo>
                    <a:pt x="120" y="100"/>
                  </a:lnTo>
                  <a:lnTo>
                    <a:pt x="140" y="90"/>
                  </a:lnTo>
                  <a:lnTo>
                    <a:pt x="156" y="76"/>
                  </a:lnTo>
                  <a:lnTo>
                    <a:pt x="172" y="60"/>
                  </a:lnTo>
                  <a:lnTo>
                    <a:pt x="182" y="42"/>
                  </a:lnTo>
                  <a:lnTo>
                    <a:pt x="192" y="22"/>
                  </a:lnTo>
                  <a:lnTo>
                    <a:pt x="196" y="0"/>
                  </a:lnTo>
                  <a:lnTo>
                    <a:pt x="8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sp>
        <p:nvSpPr>
          <p:cNvPr id="24" name="Freeform 420"/>
          <p:cNvSpPr>
            <a:spLocks noEditPoints="1"/>
          </p:cNvSpPr>
          <p:nvPr/>
        </p:nvSpPr>
        <p:spPr bwMode="auto">
          <a:xfrm>
            <a:off x="7052065" y="3327834"/>
            <a:ext cx="300608" cy="308186"/>
          </a:xfrm>
          <a:custGeom>
            <a:avLst/>
            <a:gdLst>
              <a:gd name="T0" fmla="*/ 59 w 938"/>
              <a:gd name="T1" fmla="*/ 0 h 938"/>
              <a:gd name="T2" fmla="*/ 0 w 938"/>
              <a:gd name="T3" fmla="*/ 0 h 938"/>
              <a:gd name="T4" fmla="*/ 0 w 938"/>
              <a:gd name="T5" fmla="*/ 880 h 938"/>
              <a:gd name="T6" fmla="*/ 0 w 938"/>
              <a:gd name="T7" fmla="*/ 938 h 938"/>
              <a:gd name="T8" fmla="*/ 59 w 938"/>
              <a:gd name="T9" fmla="*/ 938 h 938"/>
              <a:gd name="T10" fmla="*/ 938 w 938"/>
              <a:gd name="T11" fmla="*/ 938 h 938"/>
              <a:gd name="T12" fmla="*/ 938 w 938"/>
              <a:gd name="T13" fmla="*/ 880 h 938"/>
              <a:gd name="T14" fmla="*/ 762 w 938"/>
              <a:gd name="T15" fmla="*/ 880 h 938"/>
              <a:gd name="T16" fmla="*/ 762 w 938"/>
              <a:gd name="T17" fmla="*/ 822 h 938"/>
              <a:gd name="T18" fmla="*/ 703 w 938"/>
              <a:gd name="T19" fmla="*/ 822 h 938"/>
              <a:gd name="T20" fmla="*/ 703 w 938"/>
              <a:gd name="T21" fmla="*/ 880 h 938"/>
              <a:gd name="T22" fmla="*/ 586 w 938"/>
              <a:gd name="T23" fmla="*/ 880 h 938"/>
              <a:gd name="T24" fmla="*/ 586 w 938"/>
              <a:gd name="T25" fmla="*/ 822 h 938"/>
              <a:gd name="T26" fmla="*/ 528 w 938"/>
              <a:gd name="T27" fmla="*/ 822 h 938"/>
              <a:gd name="T28" fmla="*/ 528 w 938"/>
              <a:gd name="T29" fmla="*/ 880 h 938"/>
              <a:gd name="T30" fmla="*/ 411 w 938"/>
              <a:gd name="T31" fmla="*/ 880 h 938"/>
              <a:gd name="T32" fmla="*/ 411 w 938"/>
              <a:gd name="T33" fmla="*/ 822 h 938"/>
              <a:gd name="T34" fmla="*/ 352 w 938"/>
              <a:gd name="T35" fmla="*/ 822 h 938"/>
              <a:gd name="T36" fmla="*/ 352 w 938"/>
              <a:gd name="T37" fmla="*/ 880 h 938"/>
              <a:gd name="T38" fmla="*/ 234 w 938"/>
              <a:gd name="T39" fmla="*/ 880 h 938"/>
              <a:gd name="T40" fmla="*/ 234 w 938"/>
              <a:gd name="T41" fmla="*/ 822 h 938"/>
              <a:gd name="T42" fmla="*/ 175 w 938"/>
              <a:gd name="T43" fmla="*/ 822 h 938"/>
              <a:gd name="T44" fmla="*/ 175 w 938"/>
              <a:gd name="T45" fmla="*/ 880 h 938"/>
              <a:gd name="T46" fmla="*/ 59 w 938"/>
              <a:gd name="T47" fmla="*/ 880 h 938"/>
              <a:gd name="T48" fmla="*/ 59 w 938"/>
              <a:gd name="T49" fmla="*/ 0 h 938"/>
              <a:gd name="T50" fmla="*/ 118 w 938"/>
              <a:gd name="T51" fmla="*/ 646 h 938"/>
              <a:gd name="T52" fmla="*/ 118 w 938"/>
              <a:gd name="T53" fmla="*/ 763 h 938"/>
              <a:gd name="T54" fmla="*/ 938 w 938"/>
              <a:gd name="T55" fmla="*/ 763 h 938"/>
              <a:gd name="T56" fmla="*/ 938 w 938"/>
              <a:gd name="T57" fmla="*/ 646 h 938"/>
              <a:gd name="T58" fmla="*/ 118 w 938"/>
              <a:gd name="T59" fmla="*/ 646 h 938"/>
              <a:gd name="T60" fmla="*/ 118 w 938"/>
              <a:gd name="T61" fmla="*/ 469 h 938"/>
              <a:gd name="T62" fmla="*/ 118 w 938"/>
              <a:gd name="T63" fmla="*/ 587 h 938"/>
              <a:gd name="T64" fmla="*/ 762 w 938"/>
              <a:gd name="T65" fmla="*/ 587 h 938"/>
              <a:gd name="T66" fmla="*/ 762 w 938"/>
              <a:gd name="T67" fmla="*/ 469 h 938"/>
              <a:gd name="T68" fmla="*/ 118 w 938"/>
              <a:gd name="T69" fmla="*/ 469 h 938"/>
              <a:gd name="T70" fmla="*/ 118 w 938"/>
              <a:gd name="T71" fmla="*/ 294 h 938"/>
              <a:gd name="T72" fmla="*/ 118 w 938"/>
              <a:gd name="T73" fmla="*/ 410 h 938"/>
              <a:gd name="T74" fmla="*/ 586 w 938"/>
              <a:gd name="T75" fmla="*/ 410 h 938"/>
              <a:gd name="T76" fmla="*/ 586 w 938"/>
              <a:gd name="T77" fmla="*/ 294 h 938"/>
              <a:gd name="T78" fmla="*/ 118 w 938"/>
              <a:gd name="T79" fmla="*/ 294 h 938"/>
              <a:gd name="T80" fmla="*/ 118 w 938"/>
              <a:gd name="T81" fmla="*/ 118 h 938"/>
              <a:gd name="T82" fmla="*/ 118 w 938"/>
              <a:gd name="T83" fmla="*/ 235 h 938"/>
              <a:gd name="T84" fmla="*/ 411 w 938"/>
              <a:gd name="T85" fmla="*/ 235 h 938"/>
              <a:gd name="T86" fmla="*/ 411 w 938"/>
              <a:gd name="T87" fmla="*/ 118 h 938"/>
              <a:gd name="T88" fmla="*/ 118 w 938"/>
              <a:gd name="T89" fmla="*/ 118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38" h="938">
                <a:moveTo>
                  <a:pt x="59" y="0"/>
                </a:moveTo>
                <a:lnTo>
                  <a:pt x="0" y="0"/>
                </a:lnTo>
                <a:lnTo>
                  <a:pt x="0" y="880"/>
                </a:lnTo>
                <a:lnTo>
                  <a:pt x="0" y="938"/>
                </a:lnTo>
                <a:lnTo>
                  <a:pt x="59" y="938"/>
                </a:lnTo>
                <a:lnTo>
                  <a:pt x="938" y="938"/>
                </a:lnTo>
                <a:lnTo>
                  <a:pt x="938" y="880"/>
                </a:lnTo>
                <a:lnTo>
                  <a:pt x="762" y="880"/>
                </a:lnTo>
                <a:lnTo>
                  <a:pt x="762" y="822"/>
                </a:lnTo>
                <a:lnTo>
                  <a:pt x="703" y="822"/>
                </a:lnTo>
                <a:lnTo>
                  <a:pt x="703" y="880"/>
                </a:lnTo>
                <a:lnTo>
                  <a:pt x="586" y="880"/>
                </a:lnTo>
                <a:lnTo>
                  <a:pt x="586" y="822"/>
                </a:lnTo>
                <a:lnTo>
                  <a:pt x="528" y="822"/>
                </a:lnTo>
                <a:lnTo>
                  <a:pt x="528" y="880"/>
                </a:lnTo>
                <a:lnTo>
                  <a:pt x="411" y="880"/>
                </a:lnTo>
                <a:lnTo>
                  <a:pt x="411" y="822"/>
                </a:lnTo>
                <a:lnTo>
                  <a:pt x="352" y="822"/>
                </a:lnTo>
                <a:lnTo>
                  <a:pt x="352" y="880"/>
                </a:lnTo>
                <a:lnTo>
                  <a:pt x="234" y="880"/>
                </a:lnTo>
                <a:lnTo>
                  <a:pt x="234" y="822"/>
                </a:lnTo>
                <a:lnTo>
                  <a:pt x="175" y="822"/>
                </a:lnTo>
                <a:lnTo>
                  <a:pt x="175" y="880"/>
                </a:lnTo>
                <a:lnTo>
                  <a:pt x="59" y="880"/>
                </a:lnTo>
                <a:lnTo>
                  <a:pt x="59" y="0"/>
                </a:lnTo>
                <a:close/>
                <a:moveTo>
                  <a:pt x="118" y="646"/>
                </a:moveTo>
                <a:lnTo>
                  <a:pt x="118" y="763"/>
                </a:lnTo>
                <a:lnTo>
                  <a:pt x="938" y="763"/>
                </a:lnTo>
                <a:lnTo>
                  <a:pt x="938" y="646"/>
                </a:lnTo>
                <a:lnTo>
                  <a:pt x="118" y="646"/>
                </a:lnTo>
                <a:close/>
                <a:moveTo>
                  <a:pt x="118" y="469"/>
                </a:moveTo>
                <a:lnTo>
                  <a:pt x="118" y="587"/>
                </a:lnTo>
                <a:lnTo>
                  <a:pt x="762" y="587"/>
                </a:lnTo>
                <a:lnTo>
                  <a:pt x="762" y="469"/>
                </a:lnTo>
                <a:lnTo>
                  <a:pt x="118" y="469"/>
                </a:lnTo>
                <a:close/>
                <a:moveTo>
                  <a:pt x="118" y="294"/>
                </a:moveTo>
                <a:lnTo>
                  <a:pt x="118" y="410"/>
                </a:lnTo>
                <a:lnTo>
                  <a:pt x="586" y="410"/>
                </a:lnTo>
                <a:lnTo>
                  <a:pt x="586" y="294"/>
                </a:lnTo>
                <a:lnTo>
                  <a:pt x="118" y="294"/>
                </a:lnTo>
                <a:close/>
                <a:moveTo>
                  <a:pt x="118" y="118"/>
                </a:moveTo>
                <a:lnTo>
                  <a:pt x="118" y="235"/>
                </a:lnTo>
                <a:lnTo>
                  <a:pt x="411" y="235"/>
                </a:lnTo>
                <a:lnTo>
                  <a:pt x="411" y="118"/>
                </a:lnTo>
                <a:lnTo>
                  <a:pt x="118" y="118"/>
                </a:lnTo>
                <a:close/>
              </a:path>
            </a:pathLst>
          </a:custGeom>
          <a:solidFill>
            <a:srgbClr val="D580B2"/>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25" name="Freeform 422"/>
          <p:cNvSpPr>
            <a:spLocks noEditPoints="1"/>
          </p:cNvSpPr>
          <p:nvPr/>
        </p:nvSpPr>
        <p:spPr bwMode="auto">
          <a:xfrm>
            <a:off x="7615938" y="3343642"/>
            <a:ext cx="334340" cy="323050"/>
          </a:xfrm>
          <a:custGeom>
            <a:avLst/>
            <a:gdLst>
              <a:gd name="T0" fmla="*/ 363 w 892"/>
              <a:gd name="T1" fmla="*/ 681 h 1002"/>
              <a:gd name="T2" fmla="*/ 395 w 892"/>
              <a:gd name="T3" fmla="*/ 722 h 1002"/>
              <a:gd name="T4" fmla="*/ 446 w 892"/>
              <a:gd name="T5" fmla="*/ 736 h 1002"/>
              <a:gd name="T6" fmla="*/ 489 w 892"/>
              <a:gd name="T7" fmla="*/ 725 h 1002"/>
              <a:gd name="T8" fmla="*/ 525 w 892"/>
              <a:gd name="T9" fmla="*/ 689 h 1002"/>
              <a:gd name="T10" fmla="*/ 537 w 892"/>
              <a:gd name="T11" fmla="*/ 646 h 1002"/>
              <a:gd name="T12" fmla="*/ 521 w 892"/>
              <a:gd name="T13" fmla="*/ 596 h 1002"/>
              <a:gd name="T14" fmla="*/ 482 w 892"/>
              <a:gd name="T15" fmla="*/ 563 h 1002"/>
              <a:gd name="T16" fmla="*/ 436 w 892"/>
              <a:gd name="T17" fmla="*/ 556 h 1002"/>
              <a:gd name="T18" fmla="*/ 388 w 892"/>
              <a:gd name="T19" fmla="*/ 576 h 1002"/>
              <a:gd name="T20" fmla="*/ 359 w 892"/>
              <a:gd name="T21" fmla="*/ 620 h 1002"/>
              <a:gd name="T22" fmla="*/ 374 w 892"/>
              <a:gd name="T23" fmla="*/ 752 h 1002"/>
              <a:gd name="T24" fmla="*/ 334 w 892"/>
              <a:gd name="T25" fmla="*/ 774 h 1002"/>
              <a:gd name="T26" fmla="*/ 327 w 892"/>
              <a:gd name="T27" fmla="*/ 960 h 1002"/>
              <a:gd name="T28" fmla="*/ 364 w 892"/>
              <a:gd name="T29" fmla="*/ 1001 h 1002"/>
              <a:gd name="T30" fmla="*/ 545 w 892"/>
              <a:gd name="T31" fmla="*/ 994 h 1002"/>
              <a:gd name="T32" fmla="*/ 566 w 892"/>
              <a:gd name="T33" fmla="*/ 804 h 1002"/>
              <a:gd name="T34" fmla="*/ 545 w 892"/>
              <a:gd name="T35" fmla="*/ 760 h 1002"/>
              <a:gd name="T36" fmla="*/ 29 w 892"/>
              <a:gd name="T37" fmla="*/ 646 h 1002"/>
              <a:gd name="T38" fmla="*/ 45 w 892"/>
              <a:gd name="T39" fmla="*/ 696 h 1002"/>
              <a:gd name="T40" fmla="*/ 84 w 892"/>
              <a:gd name="T41" fmla="*/ 730 h 1002"/>
              <a:gd name="T42" fmla="*/ 129 w 892"/>
              <a:gd name="T43" fmla="*/ 736 h 1002"/>
              <a:gd name="T44" fmla="*/ 177 w 892"/>
              <a:gd name="T45" fmla="*/ 716 h 1002"/>
              <a:gd name="T46" fmla="*/ 206 w 892"/>
              <a:gd name="T47" fmla="*/ 674 h 1002"/>
              <a:gd name="T48" fmla="*/ 208 w 892"/>
              <a:gd name="T49" fmla="*/ 628 h 1002"/>
              <a:gd name="T50" fmla="*/ 184 w 892"/>
              <a:gd name="T51" fmla="*/ 582 h 1002"/>
              <a:gd name="T52" fmla="*/ 138 w 892"/>
              <a:gd name="T53" fmla="*/ 557 h 1002"/>
              <a:gd name="T54" fmla="*/ 93 w 892"/>
              <a:gd name="T55" fmla="*/ 560 h 1002"/>
              <a:gd name="T56" fmla="*/ 50 w 892"/>
              <a:gd name="T57" fmla="*/ 588 h 1002"/>
              <a:gd name="T58" fmla="*/ 29 w 892"/>
              <a:gd name="T59" fmla="*/ 636 h 1002"/>
              <a:gd name="T60" fmla="*/ 38 w 892"/>
              <a:gd name="T61" fmla="*/ 753 h 1002"/>
              <a:gd name="T62" fmla="*/ 2 w 892"/>
              <a:gd name="T63" fmla="*/ 794 h 1002"/>
              <a:gd name="T64" fmla="*/ 9 w 892"/>
              <a:gd name="T65" fmla="*/ 980 h 1002"/>
              <a:gd name="T66" fmla="*/ 192 w 892"/>
              <a:gd name="T67" fmla="*/ 1002 h 1002"/>
              <a:gd name="T68" fmla="*/ 232 w 892"/>
              <a:gd name="T69" fmla="*/ 980 h 1002"/>
              <a:gd name="T70" fmla="*/ 238 w 892"/>
              <a:gd name="T71" fmla="*/ 794 h 1002"/>
              <a:gd name="T72" fmla="*/ 202 w 892"/>
              <a:gd name="T73" fmla="*/ 753 h 1002"/>
              <a:gd name="T74" fmla="*/ 690 w 892"/>
              <a:gd name="T75" fmla="*/ 753 h 1002"/>
              <a:gd name="T76" fmla="*/ 653 w 892"/>
              <a:gd name="T77" fmla="*/ 794 h 1002"/>
              <a:gd name="T78" fmla="*/ 660 w 892"/>
              <a:gd name="T79" fmla="*/ 980 h 1002"/>
              <a:gd name="T80" fmla="*/ 845 w 892"/>
              <a:gd name="T81" fmla="*/ 1002 h 1002"/>
              <a:gd name="T82" fmla="*/ 883 w 892"/>
              <a:gd name="T83" fmla="*/ 980 h 1002"/>
              <a:gd name="T84" fmla="*/ 891 w 892"/>
              <a:gd name="T85" fmla="*/ 794 h 1002"/>
              <a:gd name="T86" fmla="*/ 853 w 892"/>
              <a:gd name="T87" fmla="*/ 753 h 1002"/>
              <a:gd name="T88" fmla="*/ 683 w 892"/>
              <a:gd name="T89" fmla="*/ 664 h 1002"/>
              <a:gd name="T90" fmla="*/ 708 w 892"/>
              <a:gd name="T91" fmla="*/ 710 h 1002"/>
              <a:gd name="T92" fmla="*/ 754 w 892"/>
              <a:gd name="T93" fmla="*/ 735 h 1002"/>
              <a:gd name="T94" fmla="*/ 798 w 892"/>
              <a:gd name="T95" fmla="*/ 732 h 1002"/>
              <a:gd name="T96" fmla="*/ 841 w 892"/>
              <a:gd name="T97" fmla="*/ 704 h 1002"/>
              <a:gd name="T98" fmla="*/ 862 w 892"/>
              <a:gd name="T99" fmla="*/ 656 h 1002"/>
              <a:gd name="T100" fmla="*/ 856 w 892"/>
              <a:gd name="T101" fmla="*/ 611 h 1002"/>
              <a:gd name="T102" fmla="*/ 822 w 892"/>
              <a:gd name="T103" fmla="*/ 572 h 1002"/>
              <a:gd name="T104" fmla="*/ 772 w 892"/>
              <a:gd name="T105" fmla="*/ 556 h 1002"/>
              <a:gd name="T106" fmla="*/ 729 w 892"/>
              <a:gd name="T107" fmla="*/ 567 h 1002"/>
              <a:gd name="T108" fmla="*/ 693 w 892"/>
              <a:gd name="T109" fmla="*/ 603 h 1002"/>
              <a:gd name="T110" fmla="*/ 682 w 892"/>
              <a:gd name="T111" fmla="*/ 646 h 1002"/>
              <a:gd name="T112" fmla="*/ 461 w 892"/>
              <a:gd name="T113" fmla="*/ 371 h 1002"/>
              <a:gd name="T114" fmla="*/ 744 w 892"/>
              <a:gd name="T115" fmla="*/ 0 h 1002"/>
              <a:gd name="T116" fmla="*/ 182 w 892"/>
              <a:gd name="T117" fmla="*/ 129 h 1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92" h="1002">
                <a:moveTo>
                  <a:pt x="356" y="646"/>
                </a:moveTo>
                <a:lnTo>
                  <a:pt x="356" y="646"/>
                </a:lnTo>
                <a:lnTo>
                  <a:pt x="356" y="656"/>
                </a:lnTo>
                <a:lnTo>
                  <a:pt x="357" y="664"/>
                </a:lnTo>
                <a:lnTo>
                  <a:pt x="359" y="674"/>
                </a:lnTo>
                <a:lnTo>
                  <a:pt x="363" y="681"/>
                </a:lnTo>
                <a:lnTo>
                  <a:pt x="366" y="689"/>
                </a:lnTo>
                <a:lnTo>
                  <a:pt x="371" y="696"/>
                </a:lnTo>
                <a:lnTo>
                  <a:pt x="376" y="704"/>
                </a:lnTo>
                <a:lnTo>
                  <a:pt x="382" y="710"/>
                </a:lnTo>
                <a:lnTo>
                  <a:pt x="388" y="716"/>
                </a:lnTo>
                <a:lnTo>
                  <a:pt x="395" y="722"/>
                </a:lnTo>
                <a:lnTo>
                  <a:pt x="402" y="725"/>
                </a:lnTo>
                <a:lnTo>
                  <a:pt x="411" y="730"/>
                </a:lnTo>
                <a:lnTo>
                  <a:pt x="419" y="732"/>
                </a:lnTo>
                <a:lnTo>
                  <a:pt x="428" y="735"/>
                </a:lnTo>
                <a:lnTo>
                  <a:pt x="436" y="736"/>
                </a:lnTo>
                <a:lnTo>
                  <a:pt x="446" y="736"/>
                </a:lnTo>
                <a:lnTo>
                  <a:pt x="446" y="736"/>
                </a:lnTo>
                <a:lnTo>
                  <a:pt x="455" y="736"/>
                </a:lnTo>
                <a:lnTo>
                  <a:pt x="464" y="735"/>
                </a:lnTo>
                <a:lnTo>
                  <a:pt x="473" y="732"/>
                </a:lnTo>
                <a:lnTo>
                  <a:pt x="482" y="730"/>
                </a:lnTo>
                <a:lnTo>
                  <a:pt x="489" y="725"/>
                </a:lnTo>
                <a:lnTo>
                  <a:pt x="496" y="722"/>
                </a:lnTo>
                <a:lnTo>
                  <a:pt x="503" y="716"/>
                </a:lnTo>
                <a:lnTo>
                  <a:pt x="510" y="710"/>
                </a:lnTo>
                <a:lnTo>
                  <a:pt x="515" y="704"/>
                </a:lnTo>
                <a:lnTo>
                  <a:pt x="521" y="696"/>
                </a:lnTo>
                <a:lnTo>
                  <a:pt x="525" y="689"/>
                </a:lnTo>
                <a:lnTo>
                  <a:pt x="530" y="681"/>
                </a:lnTo>
                <a:lnTo>
                  <a:pt x="532" y="674"/>
                </a:lnTo>
                <a:lnTo>
                  <a:pt x="534" y="664"/>
                </a:lnTo>
                <a:lnTo>
                  <a:pt x="536" y="656"/>
                </a:lnTo>
                <a:lnTo>
                  <a:pt x="537" y="646"/>
                </a:lnTo>
                <a:lnTo>
                  <a:pt x="537" y="646"/>
                </a:lnTo>
                <a:lnTo>
                  <a:pt x="536" y="636"/>
                </a:lnTo>
                <a:lnTo>
                  <a:pt x="534" y="628"/>
                </a:lnTo>
                <a:lnTo>
                  <a:pt x="532" y="620"/>
                </a:lnTo>
                <a:lnTo>
                  <a:pt x="530" y="611"/>
                </a:lnTo>
                <a:lnTo>
                  <a:pt x="525" y="603"/>
                </a:lnTo>
                <a:lnTo>
                  <a:pt x="521" y="596"/>
                </a:lnTo>
                <a:lnTo>
                  <a:pt x="515" y="588"/>
                </a:lnTo>
                <a:lnTo>
                  <a:pt x="510" y="582"/>
                </a:lnTo>
                <a:lnTo>
                  <a:pt x="503" y="576"/>
                </a:lnTo>
                <a:lnTo>
                  <a:pt x="496" y="572"/>
                </a:lnTo>
                <a:lnTo>
                  <a:pt x="489" y="567"/>
                </a:lnTo>
                <a:lnTo>
                  <a:pt x="482" y="563"/>
                </a:lnTo>
                <a:lnTo>
                  <a:pt x="473" y="560"/>
                </a:lnTo>
                <a:lnTo>
                  <a:pt x="464" y="557"/>
                </a:lnTo>
                <a:lnTo>
                  <a:pt x="455" y="556"/>
                </a:lnTo>
                <a:lnTo>
                  <a:pt x="446" y="556"/>
                </a:lnTo>
                <a:lnTo>
                  <a:pt x="446" y="556"/>
                </a:lnTo>
                <a:lnTo>
                  <a:pt x="436" y="556"/>
                </a:lnTo>
                <a:lnTo>
                  <a:pt x="428" y="557"/>
                </a:lnTo>
                <a:lnTo>
                  <a:pt x="419" y="560"/>
                </a:lnTo>
                <a:lnTo>
                  <a:pt x="411" y="563"/>
                </a:lnTo>
                <a:lnTo>
                  <a:pt x="402" y="567"/>
                </a:lnTo>
                <a:lnTo>
                  <a:pt x="395" y="572"/>
                </a:lnTo>
                <a:lnTo>
                  <a:pt x="388" y="576"/>
                </a:lnTo>
                <a:lnTo>
                  <a:pt x="382" y="582"/>
                </a:lnTo>
                <a:lnTo>
                  <a:pt x="376" y="588"/>
                </a:lnTo>
                <a:lnTo>
                  <a:pt x="371" y="596"/>
                </a:lnTo>
                <a:lnTo>
                  <a:pt x="366" y="603"/>
                </a:lnTo>
                <a:lnTo>
                  <a:pt x="363" y="611"/>
                </a:lnTo>
                <a:lnTo>
                  <a:pt x="359" y="620"/>
                </a:lnTo>
                <a:lnTo>
                  <a:pt x="357" y="628"/>
                </a:lnTo>
                <a:lnTo>
                  <a:pt x="356" y="636"/>
                </a:lnTo>
                <a:lnTo>
                  <a:pt x="356" y="646"/>
                </a:lnTo>
                <a:lnTo>
                  <a:pt x="356" y="646"/>
                </a:lnTo>
                <a:close/>
                <a:moveTo>
                  <a:pt x="519" y="752"/>
                </a:moveTo>
                <a:lnTo>
                  <a:pt x="374" y="752"/>
                </a:lnTo>
                <a:lnTo>
                  <a:pt x="374" y="752"/>
                </a:lnTo>
                <a:lnTo>
                  <a:pt x="364" y="753"/>
                </a:lnTo>
                <a:lnTo>
                  <a:pt x="356" y="755"/>
                </a:lnTo>
                <a:lnTo>
                  <a:pt x="347" y="760"/>
                </a:lnTo>
                <a:lnTo>
                  <a:pt x="340" y="767"/>
                </a:lnTo>
                <a:lnTo>
                  <a:pt x="334" y="774"/>
                </a:lnTo>
                <a:lnTo>
                  <a:pt x="330" y="784"/>
                </a:lnTo>
                <a:lnTo>
                  <a:pt x="327" y="794"/>
                </a:lnTo>
                <a:lnTo>
                  <a:pt x="327" y="804"/>
                </a:lnTo>
                <a:lnTo>
                  <a:pt x="327" y="950"/>
                </a:lnTo>
                <a:lnTo>
                  <a:pt x="327" y="950"/>
                </a:lnTo>
                <a:lnTo>
                  <a:pt x="327" y="960"/>
                </a:lnTo>
                <a:lnTo>
                  <a:pt x="330" y="970"/>
                </a:lnTo>
                <a:lnTo>
                  <a:pt x="334" y="980"/>
                </a:lnTo>
                <a:lnTo>
                  <a:pt x="340" y="987"/>
                </a:lnTo>
                <a:lnTo>
                  <a:pt x="347" y="994"/>
                </a:lnTo>
                <a:lnTo>
                  <a:pt x="356" y="999"/>
                </a:lnTo>
                <a:lnTo>
                  <a:pt x="364" y="1001"/>
                </a:lnTo>
                <a:lnTo>
                  <a:pt x="374" y="1002"/>
                </a:lnTo>
                <a:lnTo>
                  <a:pt x="519" y="1002"/>
                </a:lnTo>
                <a:lnTo>
                  <a:pt x="519" y="1002"/>
                </a:lnTo>
                <a:lnTo>
                  <a:pt x="528" y="1001"/>
                </a:lnTo>
                <a:lnTo>
                  <a:pt x="537" y="999"/>
                </a:lnTo>
                <a:lnTo>
                  <a:pt x="545" y="994"/>
                </a:lnTo>
                <a:lnTo>
                  <a:pt x="551" y="987"/>
                </a:lnTo>
                <a:lnTo>
                  <a:pt x="557" y="980"/>
                </a:lnTo>
                <a:lnTo>
                  <a:pt x="562" y="970"/>
                </a:lnTo>
                <a:lnTo>
                  <a:pt x="564" y="960"/>
                </a:lnTo>
                <a:lnTo>
                  <a:pt x="566" y="950"/>
                </a:lnTo>
                <a:lnTo>
                  <a:pt x="566" y="804"/>
                </a:lnTo>
                <a:lnTo>
                  <a:pt x="566" y="804"/>
                </a:lnTo>
                <a:lnTo>
                  <a:pt x="564" y="794"/>
                </a:lnTo>
                <a:lnTo>
                  <a:pt x="562" y="784"/>
                </a:lnTo>
                <a:lnTo>
                  <a:pt x="557" y="774"/>
                </a:lnTo>
                <a:lnTo>
                  <a:pt x="551" y="767"/>
                </a:lnTo>
                <a:lnTo>
                  <a:pt x="545" y="760"/>
                </a:lnTo>
                <a:lnTo>
                  <a:pt x="537" y="755"/>
                </a:lnTo>
                <a:lnTo>
                  <a:pt x="528" y="753"/>
                </a:lnTo>
                <a:lnTo>
                  <a:pt x="519" y="752"/>
                </a:lnTo>
                <a:lnTo>
                  <a:pt x="519" y="752"/>
                </a:lnTo>
                <a:close/>
                <a:moveTo>
                  <a:pt x="29" y="646"/>
                </a:moveTo>
                <a:lnTo>
                  <a:pt x="29" y="646"/>
                </a:lnTo>
                <a:lnTo>
                  <a:pt x="29" y="656"/>
                </a:lnTo>
                <a:lnTo>
                  <a:pt x="32" y="664"/>
                </a:lnTo>
                <a:lnTo>
                  <a:pt x="33" y="674"/>
                </a:lnTo>
                <a:lnTo>
                  <a:pt x="36" y="681"/>
                </a:lnTo>
                <a:lnTo>
                  <a:pt x="40" y="689"/>
                </a:lnTo>
                <a:lnTo>
                  <a:pt x="45" y="696"/>
                </a:lnTo>
                <a:lnTo>
                  <a:pt x="50" y="704"/>
                </a:lnTo>
                <a:lnTo>
                  <a:pt x="56" y="710"/>
                </a:lnTo>
                <a:lnTo>
                  <a:pt x="62" y="716"/>
                </a:lnTo>
                <a:lnTo>
                  <a:pt x="69" y="722"/>
                </a:lnTo>
                <a:lnTo>
                  <a:pt x="76" y="725"/>
                </a:lnTo>
                <a:lnTo>
                  <a:pt x="84" y="730"/>
                </a:lnTo>
                <a:lnTo>
                  <a:pt x="93" y="732"/>
                </a:lnTo>
                <a:lnTo>
                  <a:pt x="101" y="735"/>
                </a:lnTo>
                <a:lnTo>
                  <a:pt x="111" y="736"/>
                </a:lnTo>
                <a:lnTo>
                  <a:pt x="119" y="736"/>
                </a:lnTo>
                <a:lnTo>
                  <a:pt x="119" y="736"/>
                </a:lnTo>
                <a:lnTo>
                  <a:pt x="129" y="736"/>
                </a:lnTo>
                <a:lnTo>
                  <a:pt x="138" y="735"/>
                </a:lnTo>
                <a:lnTo>
                  <a:pt x="147" y="732"/>
                </a:lnTo>
                <a:lnTo>
                  <a:pt x="155" y="730"/>
                </a:lnTo>
                <a:lnTo>
                  <a:pt x="162" y="725"/>
                </a:lnTo>
                <a:lnTo>
                  <a:pt x="171" y="722"/>
                </a:lnTo>
                <a:lnTo>
                  <a:pt x="177" y="716"/>
                </a:lnTo>
                <a:lnTo>
                  <a:pt x="184" y="710"/>
                </a:lnTo>
                <a:lnTo>
                  <a:pt x="190" y="704"/>
                </a:lnTo>
                <a:lnTo>
                  <a:pt x="195" y="696"/>
                </a:lnTo>
                <a:lnTo>
                  <a:pt x="200" y="689"/>
                </a:lnTo>
                <a:lnTo>
                  <a:pt x="203" y="681"/>
                </a:lnTo>
                <a:lnTo>
                  <a:pt x="206" y="674"/>
                </a:lnTo>
                <a:lnTo>
                  <a:pt x="208" y="664"/>
                </a:lnTo>
                <a:lnTo>
                  <a:pt x="209" y="656"/>
                </a:lnTo>
                <a:lnTo>
                  <a:pt x="210" y="646"/>
                </a:lnTo>
                <a:lnTo>
                  <a:pt x="210" y="646"/>
                </a:lnTo>
                <a:lnTo>
                  <a:pt x="209" y="636"/>
                </a:lnTo>
                <a:lnTo>
                  <a:pt x="208" y="628"/>
                </a:lnTo>
                <a:lnTo>
                  <a:pt x="206" y="620"/>
                </a:lnTo>
                <a:lnTo>
                  <a:pt x="203" y="611"/>
                </a:lnTo>
                <a:lnTo>
                  <a:pt x="200" y="603"/>
                </a:lnTo>
                <a:lnTo>
                  <a:pt x="195" y="596"/>
                </a:lnTo>
                <a:lnTo>
                  <a:pt x="190" y="588"/>
                </a:lnTo>
                <a:lnTo>
                  <a:pt x="184" y="582"/>
                </a:lnTo>
                <a:lnTo>
                  <a:pt x="177" y="576"/>
                </a:lnTo>
                <a:lnTo>
                  <a:pt x="171" y="572"/>
                </a:lnTo>
                <a:lnTo>
                  <a:pt x="162" y="567"/>
                </a:lnTo>
                <a:lnTo>
                  <a:pt x="155" y="563"/>
                </a:lnTo>
                <a:lnTo>
                  <a:pt x="147" y="560"/>
                </a:lnTo>
                <a:lnTo>
                  <a:pt x="138" y="557"/>
                </a:lnTo>
                <a:lnTo>
                  <a:pt x="129" y="556"/>
                </a:lnTo>
                <a:lnTo>
                  <a:pt x="119" y="556"/>
                </a:lnTo>
                <a:lnTo>
                  <a:pt x="119" y="556"/>
                </a:lnTo>
                <a:lnTo>
                  <a:pt x="111" y="556"/>
                </a:lnTo>
                <a:lnTo>
                  <a:pt x="101" y="557"/>
                </a:lnTo>
                <a:lnTo>
                  <a:pt x="93" y="560"/>
                </a:lnTo>
                <a:lnTo>
                  <a:pt x="84" y="563"/>
                </a:lnTo>
                <a:lnTo>
                  <a:pt x="76" y="567"/>
                </a:lnTo>
                <a:lnTo>
                  <a:pt x="69" y="572"/>
                </a:lnTo>
                <a:lnTo>
                  <a:pt x="62" y="576"/>
                </a:lnTo>
                <a:lnTo>
                  <a:pt x="56" y="582"/>
                </a:lnTo>
                <a:lnTo>
                  <a:pt x="50" y="588"/>
                </a:lnTo>
                <a:lnTo>
                  <a:pt x="45" y="596"/>
                </a:lnTo>
                <a:lnTo>
                  <a:pt x="40" y="603"/>
                </a:lnTo>
                <a:lnTo>
                  <a:pt x="36" y="611"/>
                </a:lnTo>
                <a:lnTo>
                  <a:pt x="33" y="620"/>
                </a:lnTo>
                <a:lnTo>
                  <a:pt x="32" y="628"/>
                </a:lnTo>
                <a:lnTo>
                  <a:pt x="29" y="636"/>
                </a:lnTo>
                <a:lnTo>
                  <a:pt x="29" y="646"/>
                </a:lnTo>
                <a:lnTo>
                  <a:pt x="29" y="646"/>
                </a:lnTo>
                <a:close/>
                <a:moveTo>
                  <a:pt x="192" y="752"/>
                </a:moveTo>
                <a:lnTo>
                  <a:pt x="47" y="752"/>
                </a:lnTo>
                <a:lnTo>
                  <a:pt x="47" y="752"/>
                </a:lnTo>
                <a:lnTo>
                  <a:pt x="38" y="753"/>
                </a:lnTo>
                <a:lnTo>
                  <a:pt x="29" y="755"/>
                </a:lnTo>
                <a:lnTo>
                  <a:pt x="21" y="760"/>
                </a:lnTo>
                <a:lnTo>
                  <a:pt x="14" y="767"/>
                </a:lnTo>
                <a:lnTo>
                  <a:pt x="9" y="774"/>
                </a:lnTo>
                <a:lnTo>
                  <a:pt x="4" y="784"/>
                </a:lnTo>
                <a:lnTo>
                  <a:pt x="2" y="794"/>
                </a:lnTo>
                <a:lnTo>
                  <a:pt x="0" y="804"/>
                </a:lnTo>
                <a:lnTo>
                  <a:pt x="0" y="950"/>
                </a:lnTo>
                <a:lnTo>
                  <a:pt x="0" y="950"/>
                </a:lnTo>
                <a:lnTo>
                  <a:pt x="2" y="960"/>
                </a:lnTo>
                <a:lnTo>
                  <a:pt x="4" y="970"/>
                </a:lnTo>
                <a:lnTo>
                  <a:pt x="9" y="980"/>
                </a:lnTo>
                <a:lnTo>
                  <a:pt x="14" y="987"/>
                </a:lnTo>
                <a:lnTo>
                  <a:pt x="21" y="994"/>
                </a:lnTo>
                <a:lnTo>
                  <a:pt x="29" y="999"/>
                </a:lnTo>
                <a:lnTo>
                  <a:pt x="38" y="1001"/>
                </a:lnTo>
                <a:lnTo>
                  <a:pt x="47" y="1002"/>
                </a:lnTo>
                <a:lnTo>
                  <a:pt x="192" y="1002"/>
                </a:lnTo>
                <a:lnTo>
                  <a:pt x="192" y="1002"/>
                </a:lnTo>
                <a:lnTo>
                  <a:pt x="202" y="1001"/>
                </a:lnTo>
                <a:lnTo>
                  <a:pt x="210" y="999"/>
                </a:lnTo>
                <a:lnTo>
                  <a:pt x="219" y="994"/>
                </a:lnTo>
                <a:lnTo>
                  <a:pt x="226" y="987"/>
                </a:lnTo>
                <a:lnTo>
                  <a:pt x="232" y="980"/>
                </a:lnTo>
                <a:lnTo>
                  <a:pt x="236" y="970"/>
                </a:lnTo>
                <a:lnTo>
                  <a:pt x="239" y="960"/>
                </a:lnTo>
                <a:lnTo>
                  <a:pt x="239" y="950"/>
                </a:lnTo>
                <a:lnTo>
                  <a:pt x="239" y="804"/>
                </a:lnTo>
                <a:lnTo>
                  <a:pt x="239" y="804"/>
                </a:lnTo>
                <a:lnTo>
                  <a:pt x="238" y="794"/>
                </a:lnTo>
                <a:lnTo>
                  <a:pt x="236" y="784"/>
                </a:lnTo>
                <a:lnTo>
                  <a:pt x="231" y="774"/>
                </a:lnTo>
                <a:lnTo>
                  <a:pt x="226" y="767"/>
                </a:lnTo>
                <a:lnTo>
                  <a:pt x="219" y="760"/>
                </a:lnTo>
                <a:lnTo>
                  <a:pt x="210" y="755"/>
                </a:lnTo>
                <a:lnTo>
                  <a:pt x="202" y="753"/>
                </a:lnTo>
                <a:lnTo>
                  <a:pt x="192" y="752"/>
                </a:lnTo>
                <a:lnTo>
                  <a:pt x="192" y="752"/>
                </a:lnTo>
                <a:close/>
                <a:moveTo>
                  <a:pt x="845" y="752"/>
                </a:moveTo>
                <a:lnTo>
                  <a:pt x="700" y="752"/>
                </a:lnTo>
                <a:lnTo>
                  <a:pt x="700" y="752"/>
                </a:lnTo>
                <a:lnTo>
                  <a:pt x="690" y="753"/>
                </a:lnTo>
                <a:lnTo>
                  <a:pt x="681" y="755"/>
                </a:lnTo>
                <a:lnTo>
                  <a:pt x="674" y="760"/>
                </a:lnTo>
                <a:lnTo>
                  <a:pt x="666" y="767"/>
                </a:lnTo>
                <a:lnTo>
                  <a:pt x="660" y="774"/>
                </a:lnTo>
                <a:lnTo>
                  <a:pt x="656" y="784"/>
                </a:lnTo>
                <a:lnTo>
                  <a:pt x="653" y="794"/>
                </a:lnTo>
                <a:lnTo>
                  <a:pt x="652" y="804"/>
                </a:lnTo>
                <a:lnTo>
                  <a:pt x="652" y="950"/>
                </a:lnTo>
                <a:lnTo>
                  <a:pt x="652" y="950"/>
                </a:lnTo>
                <a:lnTo>
                  <a:pt x="653" y="960"/>
                </a:lnTo>
                <a:lnTo>
                  <a:pt x="656" y="970"/>
                </a:lnTo>
                <a:lnTo>
                  <a:pt x="660" y="980"/>
                </a:lnTo>
                <a:lnTo>
                  <a:pt x="666" y="987"/>
                </a:lnTo>
                <a:lnTo>
                  <a:pt x="674" y="994"/>
                </a:lnTo>
                <a:lnTo>
                  <a:pt x="681" y="999"/>
                </a:lnTo>
                <a:lnTo>
                  <a:pt x="690" y="1001"/>
                </a:lnTo>
                <a:lnTo>
                  <a:pt x="700" y="1002"/>
                </a:lnTo>
                <a:lnTo>
                  <a:pt x="845" y="1002"/>
                </a:lnTo>
                <a:lnTo>
                  <a:pt x="845" y="1002"/>
                </a:lnTo>
                <a:lnTo>
                  <a:pt x="853" y="1001"/>
                </a:lnTo>
                <a:lnTo>
                  <a:pt x="863" y="999"/>
                </a:lnTo>
                <a:lnTo>
                  <a:pt x="870" y="994"/>
                </a:lnTo>
                <a:lnTo>
                  <a:pt x="877" y="987"/>
                </a:lnTo>
                <a:lnTo>
                  <a:pt x="883" y="980"/>
                </a:lnTo>
                <a:lnTo>
                  <a:pt x="888" y="970"/>
                </a:lnTo>
                <a:lnTo>
                  <a:pt x="891" y="960"/>
                </a:lnTo>
                <a:lnTo>
                  <a:pt x="892" y="950"/>
                </a:lnTo>
                <a:lnTo>
                  <a:pt x="892" y="804"/>
                </a:lnTo>
                <a:lnTo>
                  <a:pt x="892" y="804"/>
                </a:lnTo>
                <a:lnTo>
                  <a:pt x="891" y="794"/>
                </a:lnTo>
                <a:lnTo>
                  <a:pt x="888" y="784"/>
                </a:lnTo>
                <a:lnTo>
                  <a:pt x="883" y="774"/>
                </a:lnTo>
                <a:lnTo>
                  <a:pt x="877" y="767"/>
                </a:lnTo>
                <a:lnTo>
                  <a:pt x="870" y="760"/>
                </a:lnTo>
                <a:lnTo>
                  <a:pt x="863" y="755"/>
                </a:lnTo>
                <a:lnTo>
                  <a:pt x="853" y="753"/>
                </a:lnTo>
                <a:lnTo>
                  <a:pt x="845" y="752"/>
                </a:lnTo>
                <a:lnTo>
                  <a:pt x="845" y="752"/>
                </a:lnTo>
                <a:close/>
                <a:moveTo>
                  <a:pt x="682" y="646"/>
                </a:moveTo>
                <a:lnTo>
                  <a:pt x="682" y="646"/>
                </a:lnTo>
                <a:lnTo>
                  <a:pt x="682" y="656"/>
                </a:lnTo>
                <a:lnTo>
                  <a:pt x="683" y="664"/>
                </a:lnTo>
                <a:lnTo>
                  <a:pt x="686" y="674"/>
                </a:lnTo>
                <a:lnTo>
                  <a:pt x="689" y="681"/>
                </a:lnTo>
                <a:lnTo>
                  <a:pt x="693" y="689"/>
                </a:lnTo>
                <a:lnTo>
                  <a:pt x="698" y="696"/>
                </a:lnTo>
                <a:lnTo>
                  <a:pt x="702" y="704"/>
                </a:lnTo>
                <a:lnTo>
                  <a:pt x="708" y="710"/>
                </a:lnTo>
                <a:lnTo>
                  <a:pt x="714" y="716"/>
                </a:lnTo>
                <a:lnTo>
                  <a:pt x="722" y="722"/>
                </a:lnTo>
                <a:lnTo>
                  <a:pt x="729" y="725"/>
                </a:lnTo>
                <a:lnTo>
                  <a:pt x="737" y="730"/>
                </a:lnTo>
                <a:lnTo>
                  <a:pt x="746" y="732"/>
                </a:lnTo>
                <a:lnTo>
                  <a:pt x="754" y="735"/>
                </a:lnTo>
                <a:lnTo>
                  <a:pt x="762" y="736"/>
                </a:lnTo>
                <a:lnTo>
                  <a:pt x="772" y="736"/>
                </a:lnTo>
                <a:lnTo>
                  <a:pt x="772" y="736"/>
                </a:lnTo>
                <a:lnTo>
                  <a:pt x="781" y="736"/>
                </a:lnTo>
                <a:lnTo>
                  <a:pt x="790" y="735"/>
                </a:lnTo>
                <a:lnTo>
                  <a:pt x="798" y="732"/>
                </a:lnTo>
                <a:lnTo>
                  <a:pt x="807" y="730"/>
                </a:lnTo>
                <a:lnTo>
                  <a:pt x="815" y="725"/>
                </a:lnTo>
                <a:lnTo>
                  <a:pt x="822" y="722"/>
                </a:lnTo>
                <a:lnTo>
                  <a:pt x="829" y="716"/>
                </a:lnTo>
                <a:lnTo>
                  <a:pt x="835" y="710"/>
                </a:lnTo>
                <a:lnTo>
                  <a:pt x="841" y="704"/>
                </a:lnTo>
                <a:lnTo>
                  <a:pt x="847" y="696"/>
                </a:lnTo>
                <a:lnTo>
                  <a:pt x="851" y="689"/>
                </a:lnTo>
                <a:lnTo>
                  <a:pt x="856" y="681"/>
                </a:lnTo>
                <a:lnTo>
                  <a:pt x="858" y="674"/>
                </a:lnTo>
                <a:lnTo>
                  <a:pt x="861" y="664"/>
                </a:lnTo>
                <a:lnTo>
                  <a:pt x="862" y="656"/>
                </a:lnTo>
                <a:lnTo>
                  <a:pt x="862" y="646"/>
                </a:lnTo>
                <a:lnTo>
                  <a:pt x="862" y="646"/>
                </a:lnTo>
                <a:lnTo>
                  <a:pt x="862" y="636"/>
                </a:lnTo>
                <a:lnTo>
                  <a:pt x="861" y="628"/>
                </a:lnTo>
                <a:lnTo>
                  <a:pt x="858" y="620"/>
                </a:lnTo>
                <a:lnTo>
                  <a:pt x="856" y="611"/>
                </a:lnTo>
                <a:lnTo>
                  <a:pt x="851" y="603"/>
                </a:lnTo>
                <a:lnTo>
                  <a:pt x="847" y="596"/>
                </a:lnTo>
                <a:lnTo>
                  <a:pt x="841" y="588"/>
                </a:lnTo>
                <a:lnTo>
                  <a:pt x="835" y="582"/>
                </a:lnTo>
                <a:lnTo>
                  <a:pt x="829" y="576"/>
                </a:lnTo>
                <a:lnTo>
                  <a:pt x="822" y="572"/>
                </a:lnTo>
                <a:lnTo>
                  <a:pt x="815" y="567"/>
                </a:lnTo>
                <a:lnTo>
                  <a:pt x="807" y="563"/>
                </a:lnTo>
                <a:lnTo>
                  <a:pt x="798" y="560"/>
                </a:lnTo>
                <a:lnTo>
                  <a:pt x="790" y="557"/>
                </a:lnTo>
                <a:lnTo>
                  <a:pt x="781" y="556"/>
                </a:lnTo>
                <a:lnTo>
                  <a:pt x="772" y="556"/>
                </a:lnTo>
                <a:lnTo>
                  <a:pt x="772" y="556"/>
                </a:lnTo>
                <a:lnTo>
                  <a:pt x="762" y="556"/>
                </a:lnTo>
                <a:lnTo>
                  <a:pt x="754" y="557"/>
                </a:lnTo>
                <a:lnTo>
                  <a:pt x="746" y="560"/>
                </a:lnTo>
                <a:lnTo>
                  <a:pt x="737" y="563"/>
                </a:lnTo>
                <a:lnTo>
                  <a:pt x="729" y="567"/>
                </a:lnTo>
                <a:lnTo>
                  <a:pt x="722" y="572"/>
                </a:lnTo>
                <a:lnTo>
                  <a:pt x="714" y="576"/>
                </a:lnTo>
                <a:lnTo>
                  <a:pt x="708" y="582"/>
                </a:lnTo>
                <a:lnTo>
                  <a:pt x="702" y="588"/>
                </a:lnTo>
                <a:lnTo>
                  <a:pt x="698" y="596"/>
                </a:lnTo>
                <a:lnTo>
                  <a:pt x="693" y="603"/>
                </a:lnTo>
                <a:lnTo>
                  <a:pt x="689" y="611"/>
                </a:lnTo>
                <a:lnTo>
                  <a:pt x="686" y="620"/>
                </a:lnTo>
                <a:lnTo>
                  <a:pt x="683" y="628"/>
                </a:lnTo>
                <a:lnTo>
                  <a:pt x="682" y="636"/>
                </a:lnTo>
                <a:lnTo>
                  <a:pt x="682" y="646"/>
                </a:lnTo>
                <a:lnTo>
                  <a:pt x="682" y="646"/>
                </a:lnTo>
                <a:close/>
                <a:moveTo>
                  <a:pt x="156" y="515"/>
                </a:moveTo>
                <a:lnTo>
                  <a:pt x="300" y="371"/>
                </a:lnTo>
                <a:lnTo>
                  <a:pt x="431" y="371"/>
                </a:lnTo>
                <a:lnTo>
                  <a:pt x="431" y="536"/>
                </a:lnTo>
                <a:lnTo>
                  <a:pt x="461" y="536"/>
                </a:lnTo>
                <a:lnTo>
                  <a:pt x="461" y="371"/>
                </a:lnTo>
                <a:lnTo>
                  <a:pt x="592" y="371"/>
                </a:lnTo>
                <a:lnTo>
                  <a:pt x="735" y="515"/>
                </a:lnTo>
                <a:lnTo>
                  <a:pt x="756" y="495"/>
                </a:lnTo>
                <a:lnTo>
                  <a:pt x="634" y="371"/>
                </a:lnTo>
                <a:lnTo>
                  <a:pt x="744" y="371"/>
                </a:lnTo>
                <a:lnTo>
                  <a:pt x="744" y="0"/>
                </a:lnTo>
                <a:lnTo>
                  <a:pt x="147" y="0"/>
                </a:lnTo>
                <a:lnTo>
                  <a:pt x="147" y="371"/>
                </a:lnTo>
                <a:lnTo>
                  <a:pt x="258" y="371"/>
                </a:lnTo>
                <a:lnTo>
                  <a:pt x="136" y="495"/>
                </a:lnTo>
                <a:lnTo>
                  <a:pt x="156" y="515"/>
                </a:lnTo>
                <a:close/>
                <a:moveTo>
                  <a:pt x="182" y="129"/>
                </a:moveTo>
                <a:lnTo>
                  <a:pt x="704" y="129"/>
                </a:lnTo>
                <a:lnTo>
                  <a:pt x="704" y="321"/>
                </a:lnTo>
                <a:lnTo>
                  <a:pt x="182" y="321"/>
                </a:lnTo>
                <a:lnTo>
                  <a:pt x="182" y="129"/>
                </a:lnTo>
                <a:close/>
              </a:path>
            </a:pathLst>
          </a:custGeom>
          <a:solidFill>
            <a:srgbClr val="D580B2"/>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26" name="Freeform 370"/>
          <p:cNvSpPr>
            <a:spLocks noEditPoints="1"/>
          </p:cNvSpPr>
          <p:nvPr/>
        </p:nvSpPr>
        <p:spPr bwMode="auto">
          <a:xfrm>
            <a:off x="7464350" y="4099727"/>
            <a:ext cx="164894" cy="221060"/>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D580B2"/>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27" name="Freeform 368"/>
          <p:cNvSpPr>
            <a:spLocks noEditPoints="1"/>
          </p:cNvSpPr>
          <p:nvPr/>
        </p:nvSpPr>
        <p:spPr bwMode="auto">
          <a:xfrm>
            <a:off x="7833017" y="4032629"/>
            <a:ext cx="198944" cy="285190"/>
          </a:xfrm>
          <a:custGeom>
            <a:avLst/>
            <a:gdLst>
              <a:gd name="T0" fmla="*/ 356 w 800"/>
              <a:gd name="T1" fmla="*/ 544 h 933"/>
              <a:gd name="T2" fmla="*/ 134 w 800"/>
              <a:gd name="T3" fmla="*/ 322 h 933"/>
              <a:gd name="T4" fmla="*/ 134 w 800"/>
              <a:gd name="T5" fmla="*/ 933 h 933"/>
              <a:gd name="T6" fmla="*/ 578 w 800"/>
              <a:gd name="T7" fmla="*/ 544 h 933"/>
              <a:gd name="T8" fmla="*/ 189 w 800"/>
              <a:gd name="T9" fmla="*/ 601 h 933"/>
              <a:gd name="T10" fmla="*/ 523 w 800"/>
              <a:gd name="T11" fmla="*/ 667 h 933"/>
              <a:gd name="T12" fmla="*/ 523 w 800"/>
              <a:gd name="T13" fmla="*/ 601 h 933"/>
              <a:gd name="T14" fmla="*/ 633 w 800"/>
              <a:gd name="T15" fmla="*/ 667 h 933"/>
              <a:gd name="T16" fmla="*/ 745 w 800"/>
              <a:gd name="T17" fmla="*/ 667 h 933"/>
              <a:gd name="T18" fmla="*/ 417 w 800"/>
              <a:gd name="T19" fmla="*/ 0 h 933"/>
              <a:gd name="T20" fmla="*/ 379 w 800"/>
              <a:gd name="T21" fmla="*/ 7 h 933"/>
              <a:gd name="T22" fmla="*/ 346 w 800"/>
              <a:gd name="T23" fmla="*/ 22 h 933"/>
              <a:gd name="T24" fmla="*/ 320 w 800"/>
              <a:gd name="T25" fmla="*/ 43 h 933"/>
              <a:gd name="T26" fmla="*/ 303 w 800"/>
              <a:gd name="T27" fmla="*/ 69 h 933"/>
              <a:gd name="T28" fmla="*/ 297 w 800"/>
              <a:gd name="T29" fmla="*/ 99 h 933"/>
              <a:gd name="T30" fmla="*/ 298 w 800"/>
              <a:gd name="T31" fmla="*/ 103 h 933"/>
              <a:gd name="T32" fmla="*/ 274 w 800"/>
              <a:gd name="T33" fmla="*/ 90 h 933"/>
              <a:gd name="T34" fmla="*/ 247 w 800"/>
              <a:gd name="T35" fmla="*/ 82 h 933"/>
              <a:gd name="T36" fmla="*/ 228 w 800"/>
              <a:gd name="T37" fmla="*/ 81 h 933"/>
              <a:gd name="T38" fmla="*/ 196 w 800"/>
              <a:gd name="T39" fmla="*/ 85 h 933"/>
              <a:gd name="T40" fmla="*/ 169 w 800"/>
              <a:gd name="T41" fmla="*/ 94 h 933"/>
              <a:gd name="T42" fmla="*/ 147 w 800"/>
              <a:gd name="T43" fmla="*/ 110 h 933"/>
              <a:gd name="T44" fmla="*/ 132 w 800"/>
              <a:gd name="T45" fmla="*/ 129 h 933"/>
              <a:gd name="T46" fmla="*/ 124 w 800"/>
              <a:gd name="T47" fmla="*/ 152 h 933"/>
              <a:gd name="T48" fmla="*/ 124 w 800"/>
              <a:gd name="T49" fmla="*/ 166 h 933"/>
              <a:gd name="T50" fmla="*/ 129 w 800"/>
              <a:gd name="T51" fmla="*/ 186 h 933"/>
              <a:gd name="T52" fmla="*/ 98 w 800"/>
              <a:gd name="T53" fmla="*/ 181 h 933"/>
              <a:gd name="T54" fmla="*/ 55 w 800"/>
              <a:gd name="T55" fmla="*/ 190 h 933"/>
              <a:gd name="T56" fmla="*/ 27 w 800"/>
              <a:gd name="T57" fmla="*/ 216 h 933"/>
              <a:gd name="T58" fmla="*/ 21 w 800"/>
              <a:gd name="T59" fmla="*/ 232 h 933"/>
              <a:gd name="T60" fmla="*/ 21 w 800"/>
              <a:gd name="T61" fmla="*/ 244 h 933"/>
              <a:gd name="T62" fmla="*/ 27 w 800"/>
              <a:gd name="T63" fmla="*/ 260 h 933"/>
              <a:gd name="T64" fmla="*/ 55 w 800"/>
              <a:gd name="T65" fmla="*/ 286 h 933"/>
              <a:gd name="T66" fmla="*/ 98 w 800"/>
              <a:gd name="T67" fmla="*/ 296 h 933"/>
              <a:gd name="T68" fmla="*/ 129 w 800"/>
              <a:gd name="T69" fmla="*/ 291 h 933"/>
              <a:gd name="T70" fmla="*/ 163 w 800"/>
              <a:gd name="T71" fmla="*/ 271 h 933"/>
              <a:gd name="T72" fmla="*/ 175 w 800"/>
              <a:gd name="T73" fmla="*/ 249 h 933"/>
              <a:gd name="T74" fmla="*/ 176 w 800"/>
              <a:gd name="T75" fmla="*/ 238 h 933"/>
              <a:gd name="T76" fmla="*/ 175 w 800"/>
              <a:gd name="T77" fmla="*/ 226 h 933"/>
              <a:gd name="T78" fmla="*/ 213 w 800"/>
              <a:gd name="T79" fmla="*/ 237 h 933"/>
              <a:gd name="T80" fmla="*/ 237 w 800"/>
              <a:gd name="T81" fmla="*/ 237 h 933"/>
              <a:gd name="T82" fmla="*/ 266 w 800"/>
              <a:gd name="T83" fmla="*/ 232 h 933"/>
              <a:gd name="T84" fmla="*/ 291 w 800"/>
              <a:gd name="T85" fmla="*/ 222 h 933"/>
              <a:gd name="T86" fmla="*/ 312 w 800"/>
              <a:gd name="T87" fmla="*/ 205 h 933"/>
              <a:gd name="T88" fmla="*/ 325 w 800"/>
              <a:gd name="T89" fmla="*/ 186 h 933"/>
              <a:gd name="T90" fmla="*/ 330 w 800"/>
              <a:gd name="T91" fmla="*/ 163 h 933"/>
              <a:gd name="T92" fmla="*/ 350 w 800"/>
              <a:gd name="T93" fmla="*/ 177 h 933"/>
              <a:gd name="T94" fmla="*/ 388 w 800"/>
              <a:gd name="T95" fmla="*/ 193 h 933"/>
              <a:gd name="T96" fmla="*/ 432 w 800"/>
              <a:gd name="T97" fmla="*/ 198 h 933"/>
              <a:gd name="T98" fmla="*/ 458 w 800"/>
              <a:gd name="T99" fmla="*/ 196 h 933"/>
              <a:gd name="T100" fmla="*/ 495 w 800"/>
              <a:gd name="T101" fmla="*/ 186 h 933"/>
              <a:gd name="T102" fmla="*/ 526 w 800"/>
              <a:gd name="T103" fmla="*/ 169 h 933"/>
              <a:gd name="T104" fmla="*/ 549 w 800"/>
              <a:gd name="T105" fmla="*/ 146 h 933"/>
              <a:gd name="T106" fmla="*/ 562 w 800"/>
              <a:gd name="T107" fmla="*/ 118 h 933"/>
              <a:gd name="T108" fmla="*/ 565 w 800"/>
              <a:gd name="T109" fmla="*/ 99 h 933"/>
              <a:gd name="T110" fmla="*/ 559 w 800"/>
              <a:gd name="T111" fmla="*/ 69 h 933"/>
              <a:gd name="T112" fmla="*/ 542 w 800"/>
              <a:gd name="T113" fmla="*/ 43 h 933"/>
              <a:gd name="T114" fmla="*/ 517 w 800"/>
              <a:gd name="T115" fmla="*/ 22 h 933"/>
              <a:gd name="T116" fmla="*/ 483 w 800"/>
              <a:gd name="T117" fmla="*/ 7 h 933"/>
              <a:gd name="T118" fmla="*/ 445 w 800"/>
              <a:gd name="T119" fmla="*/ 0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0" h="933">
                <a:moveTo>
                  <a:pt x="578" y="544"/>
                </a:moveTo>
                <a:lnTo>
                  <a:pt x="578" y="378"/>
                </a:lnTo>
                <a:lnTo>
                  <a:pt x="356" y="544"/>
                </a:lnTo>
                <a:lnTo>
                  <a:pt x="356" y="378"/>
                </a:lnTo>
                <a:lnTo>
                  <a:pt x="134" y="544"/>
                </a:lnTo>
                <a:lnTo>
                  <a:pt x="134" y="322"/>
                </a:lnTo>
                <a:lnTo>
                  <a:pt x="0" y="322"/>
                </a:lnTo>
                <a:lnTo>
                  <a:pt x="0" y="933"/>
                </a:lnTo>
                <a:lnTo>
                  <a:pt x="134" y="933"/>
                </a:lnTo>
                <a:lnTo>
                  <a:pt x="800" y="933"/>
                </a:lnTo>
                <a:lnTo>
                  <a:pt x="800" y="378"/>
                </a:lnTo>
                <a:lnTo>
                  <a:pt x="578" y="544"/>
                </a:lnTo>
                <a:close/>
                <a:moveTo>
                  <a:pt x="301" y="667"/>
                </a:moveTo>
                <a:lnTo>
                  <a:pt x="189" y="667"/>
                </a:lnTo>
                <a:lnTo>
                  <a:pt x="189" y="601"/>
                </a:lnTo>
                <a:lnTo>
                  <a:pt x="301" y="601"/>
                </a:lnTo>
                <a:lnTo>
                  <a:pt x="301" y="667"/>
                </a:lnTo>
                <a:close/>
                <a:moveTo>
                  <a:pt x="523" y="667"/>
                </a:moveTo>
                <a:lnTo>
                  <a:pt x="411" y="667"/>
                </a:lnTo>
                <a:lnTo>
                  <a:pt x="411" y="601"/>
                </a:lnTo>
                <a:lnTo>
                  <a:pt x="523" y="601"/>
                </a:lnTo>
                <a:lnTo>
                  <a:pt x="523" y="667"/>
                </a:lnTo>
                <a:close/>
                <a:moveTo>
                  <a:pt x="745" y="667"/>
                </a:moveTo>
                <a:lnTo>
                  <a:pt x="633" y="667"/>
                </a:lnTo>
                <a:lnTo>
                  <a:pt x="633" y="601"/>
                </a:lnTo>
                <a:lnTo>
                  <a:pt x="745" y="601"/>
                </a:lnTo>
                <a:lnTo>
                  <a:pt x="745" y="667"/>
                </a:lnTo>
                <a:close/>
                <a:moveTo>
                  <a:pt x="432" y="0"/>
                </a:moveTo>
                <a:lnTo>
                  <a:pt x="432" y="0"/>
                </a:lnTo>
                <a:lnTo>
                  <a:pt x="417" y="0"/>
                </a:lnTo>
                <a:lnTo>
                  <a:pt x="404" y="1"/>
                </a:lnTo>
                <a:lnTo>
                  <a:pt x="392" y="4"/>
                </a:lnTo>
                <a:lnTo>
                  <a:pt x="379" y="7"/>
                </a:lnTo>
                <a:lnTo>
                  <a:pt x="368" y="12"/>
                </a:lnTo>
                <a:lnTo>
                  <a:pt x="356" y="16"/>
                </a:lnTo>
                <a:lnTo>
                  <a:pt x="346" y="22"/>
                </a:lnTo>
                <a:lnTo>
                  <a:pt x="337" y="28"/>
                </a:lnTo>
                <a:lnTo>
                  <a:pt x="328" y="36"/>
                </a:lnTo>
                <a:lnTo>
                  <a:pt x="320" y="43"/>
                </a:lnTo>
                <a:lnTo>
                  <a:pt x="314" y="51"/>
                </a:lnTo>
                <a:lnTo>
                  <a:pt x="308" y="60"/>
                </a:lnTo>
                <a:lnTo>
                  <a:pt x="303" y="69"/>
                </a:lnTo>
                <a:lnTo>
                  <a:pt x="301" y="79"/>
                </a:lnTo>
                <a:lnTo>
                  <a:pt x="298" y="88"/>
                </a:lnTo>
                <a:lnTo>
                  <a:pt x="297" y="99"/>
                </a:lnTo>
                <a:lnTo>
                  <a:pt x="297" y="99"/>
                </a:lnTo>
                <a:lnTo>
                  <a:pt x="298" y="103"/>
                </a:lnTo>
                <a:lnTo>
                  <a:pt x="298" y="103"/>
                </a:lnTo>
                <a:lnTo>
                  <a:pt x="291" y="98"/>
                </a:lnTo>
                <a:lnTo>
                  <a:pt x="283" y="94"/>
                </a:lnTo>
                <a:lnTo>
                  <a:pt x="274" y="90"/>
                </a:lnTo>
                <a:lnTo>
                  <a:pt x="266" y="87"/>
                </a:lnTo>
                <a:lnTo>
                  <a:pt x="256" y="85"/>
                </a:lnTo>
                <a:lnTo>
                  <a:pt x="247" y="82"/>
                </a:lnTo>
                <a:lnTo>
                  <a:pt x="237" y="81"/>
                </a:lnTo>
                <a:lnTo>
                  <a:pt x="228" y="81"/>
                </a:lnTo>
                <a:lnTo>
                  <a:pt x="228" y="81"/>
                </a:lnTo>
                <a:lnTo>
                  <a:pt x="217" y="81"/>
                </a:lnTo>
                <a:lnTo>
                  <a:pt x="206" y="82"/>
                </a:lnTo>
                <a:lnTo>
                  <a:pt x="196" y="85"/>
                </a:lnTo>
                <a:lnTo>
                  <a:pt x="187" y="87"/>
                </a:lnTo>
                <a:lnTo>
                  <a:pt x="177" y="91"/>
                </a:lnTo>
                <a:lnTo>
                  <a:pt x="169" y="94"/>
                </a:lnTo>
                <a:lnTo>
                  <a:pt x="162" y="99"/>
                </a:lnTo>
                <a:lnTo>
                  <a:pt x="153" y="104"/>
                </a:lnTo>
                <a:lnTo>
                  <a:pt x="147" y="110"/>
                </a:lnTo>
                <a:lnTo>
                  <a:pt x="141" y="116"/>
                </a:lnTo>
                <a:lnTo>
                  <a:pt x="136" y="122"/>
                </a:lnTo>
                <a:lnTo>
                  <a:pt x="132" y="129"/>
                </a:lnTo>
                <a:lnTo>
                  <a:pt x="128" y="136"/>
                </a:lnTo>
                <a:lnTo>
                  <a:pt x="126" y="144"/>
                </a:lnTo>
                <a:lnTo>
                  <a:pt x="124" y="152"/>
                </a:lnTo>
                <a:lnTo>
                  <a:pt x="123" y="159"/>
                </a:lnTo>
                <a:lnTo>
                  <a:pt x="123" y="159"/>
                </a:lnTo>
                <a:lnTo>
                  <a:pt x="124" y="166"/>
                </a:lnTo>
                <a:lnTo>
                  <a:pt x="126" y="172"/>
                </a:lnTo>
                <a:lnTo>
                  <a:pt x="129" y="186"/>
                </a:lnTo>
                <a:lnTo>
                  <a:pt x="129" y="186"/>
                </a:lnTo>
                <a:lnTo>
                  <a:pt x="115" y="182"/>
                </a:lnTo>
                <a:lnTo>
                  <a:pt x="98" y="181"/>
                </a:lnTo>
                <a:lnTo>
                  <a:pt x="98" y="181"/>
                </a:lnTo>
                <a:lnTo>
                  <a:pt x="82" y="182"/>
                </a:lnTo>
                <a:lnTo>
                  <a:pt x="68" y="186"/>
                </a:lnTo>
                <a:lnTo>
                  <a:pt x="55" y="190"/>
                </a:lnTo>
                <a:lnTo>
                  <a:pt x="44" y="198"/>
                </a:lnTo>
                <a:lnTo>
                  <a:pt x="34" y="206"/>
                </a:lnTo>
                <a:lnTo>
                  <a:pt x="27" y="216"/>
                </a:lnTo>
                <a:lnTo>
                  <a:pt x="25" y="220"/>
                </a:lnTo>
                <a:lnTo>
                  <a:pt x="22" y="226"/>
                </a:lnTo>
                <a:lnTo>
                  <a:pt x="21" y="232"/>
                </a:lnTo>
                <a:lnTo>
                  <a:pt x="21" y="238"/>
                </a:lnTo>
                <a:lnTo>
                  <a:pt x="21" y="238"/>
                </a:lnTo>
                <a:lnTo>
                  <a:pt x="21" y="244"/>
                </a:lnTo>
                <a:lnTo>
                  <a:pt x="22" y="249"/>
                </a:lnTo>
                <a:lnTo>
                  <a:pt x="25" y="255"/>
                </a:lnTo>
                <a:lnTo>
                  <a:pt x="27" y="260"/>
                </a:lnTo>
                <a:lnTo>
                  <a:pt x="34" y="271"/>
                </a:lnTo>
                <a:lnTo>
                  <a:pt x="44" y="279"/>
                </a:lnTo>
                <a:lnTo>
                  <a:pt x="55" y="286"/>
                </a:lnTo>
                <a:lnTo>
                  <a:pt x="68" y="291"/>
                </a:lnTo>
                <a:lnTo>
                  <a:pt x="82" y="295"/>
                </a:lnTo>
                <a:lnTo>
                  <a:pt x="98" y="296"/>
                </a:lnTo>
                <a:lnTo>
                  <a:pt x="98" y="296"/>
                </a:lnTo>
                <a:lnTo>
                  <a:pt x="114" y="295"/>
                </a:lnTo>
                <a:lnTo>
                  <a:pt x="129" y="291"/>
                </a:lnTo>
                <a:lnTo>
                  <a:pt x="142" y="286"/>
                </a:lnTo>
                <a:lnTo>
                  <a:pt x="153" y="279"/>
                </a:lnTo>
                <a:lnTo>
                  <a:pt x="163" y="271"/>
                </a:lnTo>
                <a:lnTo>
                  <a:pt x="170" y="260"/>
                </a:lnTo>
                <a:lnTo>
                  <a:pt x="172" y="255"/>
                </a:lnTo>
                <a:lnTo>
                  <a:pt x="175" y="249"/>
                </a:lnTo>
                <a:lnTo>
                  <a:pt x="176" y="244"/>
                </a:lnTo>
                <a:lnTo>
                  <a:pt x="176" y="238"/>
                </a:lnTo>
                <a:lnTo>
                  <a:pt x="176" y="238"/>
                </a:lnTo>
                <a:lnTo>
                  <a:pt x="176" y="232"/>
                </a:lnTo>
                <a:lnTo>
                  <a:pt x="175" y="226"/>
                </a:lnTo>
                <a:lnTo>
                  <a:pt x="175" y="226"/>
                </a:lnTo>
                <a:lnTo>
                  <a:pt x="187" y="231"/>
                </a:lnTo>
                <a:lnTo>
                  <a:pt x="199" y="235"/>
                </a:lnTo>
                <a:lnTo>
                  <a:pt x="213" y="237"/>
                </a:lnTo>
                <a:lnTo>
                  <a:pt x="228" y="238"/>
                </a:lnTo>
                <a:lnTo>
                  <a:pt x="228" y="238"/>
                </a:lnTo>
                <a:lnTo>
                  <a:pt x="237" y="237"/>
                </a:lnTo>
                <a:lnTo>
                  <a:pt x="247" y="236"/>
                </a:lnTo>
                <a:lnTo>
                  <a:pt x="258" y="235"/>
                </a:lnTo>
                <a:lnTo>
                  <a:pt x="266" y="232"/>
                </a:lnTo>
                <a:lnTo>
                  <a:pt x="276" y="229"/>
                </a:lnTo>
                <a:lnTo>
                  <a:pt x="284" y="225"/>
                </a:lnTo>
                <a:lnTo>
                  <a:pt x="291" y="222"/>
                </a:lnTo>
                <a:lnTo>
                  <a:pt x="298" y="216"/>
                </a:lnTo>
                <a:lnTo>
                  <a:pt x="306" y="211"/>
                </a:lnTo>
                <a:lnTo>
                  <a:pt x="312" y="205"/>
                </a:lnTo>
                <a:lnTo>
                  <a:pt x="316" y="199"/>
                </a:lnTo>
                <a:lnTo>
                  <a:pt x="321" y="193"/>
                </a:lnTo>
                <a:lnTo>
                  <a:pt x="325" y="186"/>
                </a:lnTo>
                <a:lnTo>
                  <a:pt x="327" y="178"/>
                </a:lnTo>
                <a:lnTo>
                  <a:pt x="330" y="171"/>
                </a:lnTo>
                <a:lnTo>
                  <a:pt x="330" y="163"/>
                </a:lnTo>
                <a:lnTo>
                  <a:pt x="330" y="163"/>
                </a:lnTo>
                <a:lnTo>
                  <a:pt x="340" y="170"/>
                </a:lnTo>
                <a:lnTo>
                  <a:pt x="350" y="177"/>
                </a:lnTo>
                <a:lnTo>
                  <a:pt x="362" y="183"/>
                </a:lnTo>
                <a:lnTo>
                  <a:pt x="375" y="188"/>
                </a:lnTo>
                <a:lnTo>
                  <a:pt x="388" y="193"/>
                </a:lnTo>
                <a:lnTo>
                  <a:pt x="402" y="195"/>
                </a:lnTo>
                <a:lnTo>
                  <a:pt x="416" y="198"/>
                </a:lnTo>
                <a:lnTo>
                  <a:pt x="432" y="198"/>
                </a:lnTo>
                <a:lnTo>
                  <a:pt x="432" y="198"/>
                </a:lnTo>
                <a:lnTo>
                  <a:pt x="445" y="198"/>
                </a:lnTo>
                <a:lnTo>
                  <a:pt x="458" y="196"/>
                </a:lnTo>
                <a:lnTo>
                  <a:pt x="471" y="194"/>
                </a:lnTo>
                <a:lnTo>
                  <a:pt x="483" y="190"/>
                </a:lnTo>
                <a:lnTo>
                  <a:pt x="495" y="186"/>
                </a:lnTo>
                <a:lnTo>
                  <a:pt x="506" y="181"/>
                </a:lnTo>
                <a:lnTo>
                  <a:pt x="517" y="176"/>
                </a:lnTo>
                <a:lnTo>
                  <a:pt x="526" y="169"/>
                </a:lnTo>
                <a:lnTo>
                  <a:pt x="535" y="162"/>
                </a:lnTo>
                <a:lnTo>
                  <a:pt x="542" y="154"/>
                </a:lnTo>
                <a:lnTo>
                  <a:pt x="549" y="146"/>
                </a:lnTo>
                <a:lnTo>
                  <a:pt x="554" y="138"/>
                </a:lnTo>
                <a:lnTo>
                  <a:pt x="559" y="128"/>
                </a:lnTo>
                <a:lnTo>
                  <a:pt x="562" y="118"/>
                </a:lnTo>
                <a:lnTo>
                  <a:pt x="565" y="109"/>
                </a:lnTo>
                <a:lnTo>
                  <a:pt x="565" y="99"/>
                </a:lnTo>
                <a:lnTo>
                  <a:pt x="565" y="99"/>
                </a:lnTo>
                <a:lnTo>
                  <a:pt x="565" y="88"/>
                </a:lnTo>
                <a:lnTo>
                  <a:pt x="562" y="79"/>
                </a:lnTo>
                <a:lnTo>
                  <a:pt x="559" y="69"/>
                </a:lnTo>
                <a:lnTo>
                  <a:pt x="554" y="60"/>
                </a:lnTo>
                <a:lnTo>
                  <a:pt x="549" y="51"/>
                </a:lnTo>
                <a:lnTo>
                  <a:pt x="542" y="43"/>
                </a:lnTo>
                <a:lnTo>
                  <a:pt x="535" y="36"/>
                </a:lnTo>
                <a:lnTo>
                  <a:pt x="526" y="28"/>
                </a:lnTo>
                <a:lnTo>
                  <a:pt x="517" y="22"/>
                </a:lnTo>
                <a:lnTo>
                  <a:pt x="506" y="16"/>
                </a:lnTo>
                <a:lnTo>
                  <a:pt x="495" y="12"/>
                </a:lnTo>
                <a:lnTo>
                  <a:pt x="483" y="7"/>
                </a:lnTo>
                <a:lnTo>
                  <a:pt x="471" y="4"/>
                </a:lnTo>
                <a:lnTo>
                  <a:pt x="458" y="1"/>
                </a:lnTo>
                <a:lnTo>
                  <a:pt x="445" y="0"/>
                </a:lnTo>
                <a:lnTo>
                  <a:pt x="432" y="0"/>
                </a:lnTo>
                <a:lnTo>
                  <a:pt x="432" y="0"/>
                </a:lnTo>
                <a:close/>
              </a:path>
            </a:pathLst>
          </a:custGeom>
          <a:solidFill>
            <a:srgbClr val="D580B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9" name="Freeform 364"/>
          <p:cNvSpPr>
            <a:spLocks noEditPoints="1"/>
          </p:cNvSpPr>
          <p:nvPr/>
        </p:nvSpPr>
        <p:spPr bwMode="auto">
          <a:xfrm>
            <a:off x="5823471" y="4253555"/>
            <a:ext cx="155014" cy="151666"/>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D580B2"/>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30" name="Freeform 364"/>
          <p:cNvSpPr>
            <a:spLocks noEditPoints="1"/>
          </p:cNvSpPr>
          <p:nvPr/>
        </p:nvSpPr>
        <p:spPr bwMode="auto">
          <a:xfrm>
            <a:off x="7192208" y="4274223"/>
            <a:ext cx="86474" cy="149976"/>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D580B2"/>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31" name="Freeform 364"/>
          <p:cNvSpPr>
            <a:spLocks noEditPoints="1"/>
          </p:cNvSpPr>
          <p:nvPr/>
        </p:nvSpPr>
        <p:spPr bwMode="auto">
          <a:xfrm>
            <a:off x="7603644" y="4299861"/>
            <a:ext cx="86474" cy="149976"/>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D580B2"/>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32" name="Freeform 364"/>
          <p:cNvSpPr>
            <a:spLocks noEditPoints="1"/>
          </p:cNvSpPr>
          <p:nvPr/>
        </p:nvSpPr>
        <p:spPr bwMode="auto">
          <a:xfrm>
            <a:off x="8075106" y="4282769"/>
            <a:ext cx="86474" cy="149976"/>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D580B2"/>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36" name="Freeform 370"/>
          <p:cNvSpPr>
            <a:spLocks noEditPoints="1"/>
          </p:cNvSpPr>
          <p:nvPr/>
        </p:nvSpPr>
        <p:spPr bwMode="auto">
          <a:xfrm>
            <a:off x="6967349" y="4099727"/>
            <a:ext cx="164894" cy="221060"/>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D580B2"/>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37" name="Freeform 370"/>
          <p:cNvSpPr>
            <a:spLocks noEditPoints="1"/>
          </p:cNvSpPr>
          <p:nvPr/>
        </p:nvSpPr>
        <p:spPr bwMode="auto">
          <a:xfrm>
            <a:off x="5608060" y="4143025"/>
            <a:ext cx="164894" cy="221060"/>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D580B2"/>
          </a:solidFill>
          <a:ln>
            <a:noFill/>
          </a:ln>
        </p:spPr>
        <p:txBody>
          <a:bodyPr vert="horz" wrap="square" lIns="91440" tIns="45720" rIns="91440" bIns="45720" numCol="1" anchor="t" anchorCtr="0" compatLnSpc="1">
            <a:prstTxWarp prst="textNoShape">
              <a:avLst/>
            </a:prstTxWarp>
          </a:bodyPr>
          <a:lstStyle/>
          <a:p>
            <a:endParaRPr lang="ja-JP" altLang="en-US" sz="1200"/>
          </a:p>
        </p:txBody>
      </p:sp>
      <p:pic>
        <p:nvPicPr>
          <p:cNvPr id="38" name="図 37"/>
          <p:cNvPicPr>
            <a:picLocks noChangeAspect="1"/>
          </p:cNvPicPr>
          <p:nvPr/>
        </p:nvPicPr>
        <p:blipFill>
          <a:blip r:embed="rId2"/>
          <a:stretch>
            <a:fillRect/>
          </a:stretch>
        </p:blipFill>
        <p:spPr>
          <a:xfrm>
            <a:off x="1024986" y="3820145"/>
            <a:ext cx="443840" cy="322792"/>
          </a:xfrm>
          <a:prstGeom prst="rect">
            <a:avLst/>
          </a:prstGeom>
        </p:spPr>
      </p:pic>
      <p:pic>
        <p:nvPicPr>
          <p:cNvPr id="39" name="図 38"/>
          <p:cNvPicPr>
            <a:picLocks noChangeAspect="1"/>
          </p:cNvPicPr>
          <p:nvPr/>
        </p:nvPicPr>
        <p:blipFill>
          <a:blip r:embed="rId3"/>
          <a:stretch>
            <a:fillRect/>
          </a:stretch>
        </p:blipFill>
        <p:spPr>
          <a:xfrm>
            <a:off x="899592" y="3530325"/>
            <a:ext cx="675818" cy="213820"/>
          </a:xfrm>
          <a:prstGeom prst="rect">
            <a:avLst/>
          </a:prstGeom>
        </p:spPr>
      </p:pic>
      <p:sp>
        <p:nvSpPr>
          <p:cNvPr id="40" name="テキスト ボックス 39"/>
          <p:cNvSpPr txBox="1"/>
          <p:nvPr/>
        </p:nvSpPr>
        <p:spPr>
          <a:xfrm>
            <a:off x="5427552" y="4449837"/>
            <a:ext cx="1023748" cy="276999"/>
          </a:xfrm>
          <a:prstGeom prst="rect">
            <a:avLst/>
          </a:prstGeom>
          <a:noFill/>
        </p:spPr>
        <p:txBody>
          <a:bodyPr wrap="square" rtlCol="0">
            <a:spAutoFit/>
          </a:bodyPr>
          <a:lstStyle/>
          <a:p>
            <a:r>
              <a:rPr lang="ja-JP" altLang="en-US" sz="1200">
                <a:solidFill>
                  <a:srgbClr val="D580B2"/>
                </a:solidFill>
              </a:rPr>
              <a:t>会社単位</a:t>
            </a:r>
            <a:endParaRPr kumimoji="1" lang="ja-JP" altLang="en-US" sz="1200">
              <a:solidFill>
                <a:srgbClr val="D580B2"/>
              </a:solidFill>
            </a:endParaRPr>
          </a:p>
        </p:txBody>
      </p:sp>
      <p:sp>
        <p:nvSpPr>
          <p:cNvPr id="41" name="テキスト ボックス 40"/>
          <p:cNvSpPr txBox="1"/>
          <p:nvPr/>
        </p:nvSpPr>
        <p:spPr>
          <a:xfrm>
            <a:off x="7056276" y="4477135"/>
            <a:ext cx="1258670" cy="276999"/>
          </a:xfrm>
          <a:prstGeom prst="rect">
            <a:avLst/>
          </a:prstGeom>
          <a:noFill/>
        </p:spPr>
        <p:txBody>
          <a:bodyPr wrap="square" rtlCol="0">
            <a:spAutoFit/>
          </a:bodyPr>
          <a:lstStyle/>
          <a:p>
            <a:r>
              <a:rPr lang="ja-JP" altLang="en-US" sz="1200">
                <a:solidFill>
                  <a:srgbClr val="D580B2"/>
                </a:solidFill>
              </a:rPr>
              <a:t>グループ会社</a:t>
            </a:r>
            <a:endParaRPr kumimoji="1" lang="ja-JP" altLang="en-US" sz="1200">
              <a:solidFill>
                <a:srgbClr val="D580B2"/>
              </a:solidFill>
            </a:endParaRPr>
          </a:p>
        </p:txBody>
      </p:sp>
      <p:sp>
        <p:nvSpPr>
          <p:cNvPr id="42" name="Freeform 344"/>
          <p:cNvSpPr>
            <a:spLocks noEditPoints="1"/>
          </p:cNvSpPr>
          <p:nvPr/>
        </p:nvSpPr>
        <p:spPr bwMode="auto">
          <a:xfrm>
            <a:off x="2279318" y="3616082"/>
            <a:ext cx="612886" cy="522050"/>
          </a:xfrm>
          <a:custGeom>
            <a:avLst/>
            <a:gdLst>
              <a:gd name="T0" fmla="*/ 758 w 982"/>
              <a:gd name="T1" fmla="*/ 259 h 881"/>
              <a:gd name="T2" fmla="*/ 757 w 982"/>
              <a:gd name="T3" fmla="*/ 180 h 881"/>
              <a:gd name="T4" fmla="*/ 709 w 982"/>
              <a:gd name="T5" fmla="*/ 81 h 881"/>
              <a:gd name="T6" fmla="*/ 623 w 982"/>
              <a:gd name="T7" fmla="*/ 18 h 881"/>
              <a:gd name="T8" fmla="*/ 535 w 982"/>
              <a:gd name="T9" fmla="*/ 0 h 881"/>
              <a:gd name="T10" fmla="*/ 440 w 982"/>
              <a:gd name="T11" fmla="*/ 20 h 881"/>
              <a:gd name="T12" fmla="*/ 365 w 982"/>
              <a:gd name="T13" fmla="*/ 77 h 881"/>
              <a:gd name="T14" fmla="*/ 319 w 982"/>
              <a:gd name="T15" fmla="*/ 159 h 881"/>
              <a:gd name="T16" fmla="*/ 271 w 982"/>
              <a:gd name="T17" fmla="*/ 163 h 881"/>
              <a:gd name="T18" fmla="*/ 219 w 982"/>
              <a:gd name="T19" fmla="*/ 167 h 881"/>
              <a:gd name="T20" fmla="*/ 170 w 982"/>
              <a:gd name="T21" fmla="*/ 197 h 881"/>
              <a:gd name="T22" fmla="*/ 140 w 982"/>
              <a:gd name="T23" fmla="*/ 246 h 881"/>
              <a:gd name="T24" fmla="*/ 135 w 982"/>
              <a:gd name="T25" fmla="*/ 291 h 881"/>
              <a:gd name="T26" fmla="*/ 127 w 982"/>
              <a:gd name="T27" fmla="*/ 321 h 881"/>
              <a:gd name="T28" fmla="*/ 62 w 982"/>
              <a:gd name="T29" fmla="*/ 349 h 881"/>
              <a:gd name="T30" fmla="*/ 17 w 982"/>
              <a:gd name="T31" fmla="*/ 401 h 881"/>
              <a:gd name="T32" fmla="*/ 0 w 982"/>
              <a:gd name="T33" fmla="*/ 470 h 881"/>
              <a:gd name="T34" fmla="*/ 12 w 982"/>
              <a:gd name="T35" fmla="*/ 529 h 881"/>
              <a:gd name="T36" fmla="*/ 54 w 982"/>
              <a:gd name="T37" fmla="*/ 588 h 881"/>
              <a:gd name="T38" fmla="*/ 120 w 982"/>
              <a:gd name="T39" fmla="*/ 619 h 881"/>
              <a:gd name="T40" fmla="*/ 817 w 982"/>
              <a:gd name="T41" fmla="*/ 621 h 881"/>
              <a:gd name="T42" fmla="*/ 901 w 982"/>
              <a:gd name="T43" fmla="*/ 590 h 881"/>
              <a:gd name="T44" fmla="*/ 960 w 982"/>
              <a:gd name="T45" fmla="*/ 525 h 881"/>
              <a:gd name="T46" fmla="*/ 982 w 982"/>
              <a:gd name="T47" fmla="*/ 438 h 881"/>
              <a:gd name="T48" fmla="*/ 967 w 982"/>
              <a:gd name="T49" fmla="*/ 367 h 881"/>
              <a:gd name="T50" fmla="*/ 915 w 982"/>
              <a:gd name="T51" fmla="*/ 296 h 881"/>
              <a:gd name="T52" fmla="*/ 835 w 982"/>
              <a:gd name="T53" fmla="*/ 258 h 881"/>
              <a:gd name="T54" fmla="*/ 437 w 982"/>
              <a:gd name="T55" fmla="*/ 872 h 881"/>
              <a:gd name="T56" fmla="*/ 343 w 982"/>
              <a:gd name="T57" fmla="*/ 831 h 881"/>
              <a:gd name="T58" fmla="*/ 263 w 982"/>
              <a:gd name="T59" fmla="*/ 740 h 881"/>
              <a:gd name="T60" fmla="*/ 233 w 982"/>
              <a:gd name="T61" fmla="*/ 620 h 881"/>
              <a:gd name="T62" fmla="*/ 253 w 982"/>
              <a:gd name="T63" fmla="*/ 523 h 881"/>
              <a:gd name="T64" fmla="*/ 318 w 982"/>
              <a:gd name="T65" fmla="*/ 431 h 881"/>
              <a:gd name="T66" fmla="*/ 372 w 982"/>
              <a:gd name="T67" fmla="*/ 486 h 881"/>
              <a:gd name="T68" fmla="*/ 336 w 982"/>
              <a:gd name="T69" fmla="*/ 529 h 881"/>
              <a:gd name="T70" fmla="*/ 314 w 982"/>
              <a:gd name="T71" fmla="*/ 584 h 881"/>
              <a:gd name="T72" fmla="*/ 318 w 982"/>
              <a:gd name="T73" fmla="*/ 672 h 881"/>
              <a:gd name="T74" fmla="*/ 361 w 982"/>
              <a:gd name="T75" fmla="*/ 746 h 881"/>
              <a:gd name="T76" fmla="*/ 434 w 982"/>
              <a:gd name="T77" fmla="*/ 793 h 881"/>
              <a:gd name="T78" fmla="*/ 471 w 982"/>
              <a:gd name="T79" fmla="*/ 865 h 881"/>
              <a:gd name="T80" fmla="*/ 627 w 982"/>
              <a:gd name="T81" fmla="*/ 737 h 881"/>
              <a:gd name="T82" fmla="*/ 662 w 982"/>
              <a:gd name="T83" fmla="*/ 673 h 881"/>
              <a:gd name="T84" fmla="*/ 668 w 982"/>
              <a:gd name="T85" fmla="*/ 605 h 881"/>
              <a:gd name="T86" fmla="*/ 641 w 982"/>
              <a:gd name="T87" fmla="*/ 523 h 881"/>
              <a:gd name="T88" fmla="*/ 578 w 982"/>
              <a:gd name="T89" fmla="*/ 464 h 881"/>
              <a:gd name="T90" fmla="*/ 543 w 982"/>
              <a:gd name="T91" fmla="*/ 371 h 881"/>
              <a:gd name="T92" fmla="*/ 656 w 982"/>
              <a:gd name="T93" fmla="*/ 426 h 881"/>
              <a:gd name="T94" fmla="*/ 727 w 982"/>
              <a:gd name="T95" fmla="*/ 525 h 881"/>
              <a:gd name="T96" fmla="*/ 745 w 982"/>
              <a:gd name="T97" fmla="*/ 649 h 881"/>
              <a:gd name="T98" fmla="*/ 716 w 982"/>
              <a:gd name="T99" fmla="*/ 740 h 881"/>
              <a:gd name="T100" fmla="*/ 644 w 982"/>
              <a:gd name="T101" fmla="*/ 825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82" h="881">
                <a:moveTo>
                  <a:pt x="798" y="254"/>
                </a:moveTo>
                <a:lnTo>
                  <a:pt x="798" y="254"/>
                </a:lnTo>
                <a:lnTo>
                  <a:pt x="778" y="255"/>
                </a:lnTo>
                <a:lnTo>
                  <a:pt x="758" y="259"/>
                </a:lnTo>
                <a:lnTo>
                  <a:pt x="758" y="259"/>
                </a:lnTo>
                <a:lnTo>
                  <a:pt x="760" y="242"/>
                </a:lnTo>
                <a:lnTo>
                  <a:pt x="760" y="225"/>
                </a:lnTo>
                <a:lnTo>
                  <a:pt x="760" y="225"/>
                </a:lnTo>
                <a:lnTo>
                  <a:pt x="759" y="203"/>
                </a:lnTo>
                <a:lnTo>
                  <a:pt x="757" y="180"/>
                </a:lnTo>
                <a:lnTo>
                  <a:pt x="751" y="158"/>
                </a:lnTo>
                <a:lnTo>
                  <a:pt x="744" y="138"/>
                </a:lnTo>
                <a:lnTo>
                  <a:pt x="734" y="117"/>
                </a:lnTo>
                <a:lnTo>
                  <a:pt x="722" y="99"/>
                </a:lnTo>
                <a:lnTo>
                  <a:pt x="709" y="81"/>
                </a:lnTo>
                <a:lnTo>
                  <a:pt x="695" y="66"/>
                </a:lnTo>
                <a:lnTo>
                  <a:pt x="679" y="51"/>
                </a:lnTo>
                <a:lnTo>
                  <a:pt x="661" y="38"/>
                </a:lnTo>
                <a:lnTo>
                  <a:pt x="643" y="26"/>
                </a:lnTo>
                <a:lnTo>
                  <a:pt x="623" y="18"/>
                </a:lnTo>
                <a:lnTo>
                  <a:pt x="602" y="9"/>
                </a:lnTo>
                <a:lnTo>
                  <a:pt x="581" y="5"/>
                </a:lnTo>
                <a:lnTo>
                  <a:pt x="558" y="1"/>
                </a:lnTo>
                <a:lnTo>
                  <a:pt x="535" y="0"/>
                </a:lnTo>
                <a:lnTo>
                  <a:pt x="535" y="0"/>
                </a:lnTo>
                <a:lnTo>
                  <a:pt x="515" y="0"/>
                </a:lnTo>
                <a:lnTo>
                  <a:pt x="495" y="3"/>
                </a:lnTo>
                <a:lnTo>
                  <a:pt x="476" y="7"/>
                </a:lnTo>
                <a:lnTo>
                  <a:pt x="458" y="13"/>
                </a:lnTo>
                <a:lnTo>
                  <a:pt x="440" y="20"/>
                </a:lnTo>
                <a:lnTo>
                  <a:pt x="423" y="29"/>
                </a:lnTo>
                <a:lnTo>
                  <a:pt x="408" y="39"/>
                </a:lnTo>
                <a:lnTo>
                  <a:pt x="392" y="50"/>
                </a:lnTo>
                <a:lnTo>
                  <a:pt x="378" y="63"/>
                </a:lnTo>
                <a:lnTo>
                  <a:pt x="365" y="77"/>
                </a:lnTo>
                <a:lnTo>
                  <a:pt x="354" y="91"/>
                </a:lnTo>
                <a:lnTo>
                  <a:pt x="343" y="107"/>
                </a:lnTo>
                <a:lnTo>
                  <a:pt x="333" y="123"/>
                </a:lnTo>
                <a:lnTo>
                  <a:pt x="325" y="140"/>
                </a:lnTo>
                <a:lnTo>
                  <a:pt x="319" y="159"/>
                </a:lnTo>
                <a:lnTo>
                  <a:pt x="314" y="177"/>
                </a:lnTo>
                <a:lnTo>
                  <a:pt x="314" y="177"/>
                </a:lnTo>
                <a:lnTo>
                  <a:pt x="301" y="171"/>
                </a:lnTo>
                <a:lnTo>
                  <a:pt x="285" y="165"/>
                </a:lnTo>
                <a:lnTo>
                  <a:pt x="271" y="163"/>
                </a:lnTo>
                <a:lnTo>
                  <a:pt x="254" y="162"/>
                </a:lnTo>
                <a:lnTo>
                  <a:pt x="254" y="162"/>
                </a:lnTo>
                <a:lnTo>
                  <a:pt x="242" y="162"/>
                </a:lnTo>
                <a:lnTo>
                  <a:pt x="230" y="164"/>
                </a:lnTo>
                <a:lnTo>
                  <a:pt x="219" y="167"/>
                </a:lnTo>
                <a:lnTo>
                  <a:pt x="209" y="171"/>
                </a:lnTo>
                <a:lnTo>
                  <a:pt x="198" y="176"/>
                </a:lnTo>
                <a:lnTo>
                  <a:pt x="188" y="182"/>
                </a:lnTo>
                <a:lnTo>
                  <a:pt x="179" y="189"/>
                </a:lnTo>
                <a:lnTo>
                  <a:pt x="170" y="197"/>
                </a:lnTo>
                <a:lnTo>
                  <a:pt x="163" y="205"/>
                </a:lnTo>
                <a:lnTo>
                  <a:pt x="156" y="215"/>
                </a:lnTo>
                <a:lnTo>
                  <a:pt x="150" y="224"/>
                </a:lnTo>
                <a:lnTo>
                  <a:pt x="145" y="235"/>
                </a:lnTo>
                <a:lnTo>
                  <a:pt x="140" y="246"/>
                </a:lnTo>
                <a:lnTo>
                  <a:pt x="138" y="257"/>
                </a:lnTo>
                <a:lnTo>
                  <a:pt x="135" y="269"/>
                </a:lnTo>
                <a:lnTo>
                  <a:pt x="135" y="281"/>
                </a:lnTo>
                <a:lnTo>
                  <a:pt x="135" y="281"/>
                </a:lnTo>
                <a:lnTo>
                  <a:pt x="135" y="291"/>
                </a:lnTo>
                <a:lnTo>
                  <a:pt x="137" y="301"/>
                </a:lnTo>
                <a:lnTo>
                  <a:pt x="139" y="311"/>
                </a:lnTo>
                <a:lnTo>
                  <a:pt x="143" y="320"/>
                </a:lnTo>
                <a:lnTo>
                  <a:pt x="143" y="320"/>
                </a:lnTo>
                <a:lnTo>
                  <a:pt x="127" y="321"/>
                </a:lnTo>
                <a:lnTo>
                  <a:pt x="113" y="325"/>
                </a:lnTo>
                <a:lnTo>
                  <a:pt x="99" y="329"/>
                </a:lnTo>
                <a:lnTo>
                  <a:pt x="86" y="335"/>
                </a:lnTo>
                <a:lnTo>
                  <a:pt x="74" y="341"/>
                </a:lnTo>
                <a:lnTo>
                  <a:pt x="62" y="349"/>
                </a:lnTo>
                <a:lnTo>
                  <a:pt x="51" y="357"/>
                </a:lnTo>
                <a:lnTo>
                  <a:pt x="41" y="367"/>
                </a:lnTo>
                <a:lnTo>
                  <a:pt x="32" y="378"/>
                </a:lnTo>
                <a:lnTo>
                  <a:pt x="24" y="389"/>
                </a:lnTo>
                <a:lnTo>
                  <a:pt x="17" y="401"/>
                </a:lnTo>
                <a:lnTo>
                  <a:pt x="11" y="414"/>
                </a:lnTo>
                <a:lnTo>
                  <a:pt x="6" y="427"/>
                </a:lnTo>
                <a:lnTo>
                  <a:pt x="2" y="441"/>
                </a:lnTo>
                <a:lnTo>
                  <a:pt x="0" y="456"/>
                </a:lnTo>
                <a:lnTo>
                  <a:pt x="0" y="470"/>
                </a:lnTo>
                <a:lnTo>
                  <a:pt x="0" y="470"/>
                </a:lnTo>
                <a:lnTo>
                  <a:pt x="0" y="486"/>
                </a:lnTo>
                <a:lnTo>
                  <a:pt x="2" y="501"/>
                </a:lnTo>
                <a:lnTo>
                  <a:pt x="6" y="516"/>
                </a:lnTo>
                <a:lnTo>
                  <a:pt x="12" y="529"/>
                </a:lnTo>
                <a:lnTo>
                  <a:pt x="18" y="542"/>
                </a:lnTo>
                <a:lnTo>
                  <a:pt x="25" y="555"/>
                </a:lnTo>
                <a:lnTo>
                  <a:pt x="33" y="567"/>
                </a:lnTo>
                <a:lnTo>
                  <a:pt x="44" y="578"/>
                </a:lnTo>
                <a:lnTo>
                  <a:pt x="54" y="588"/>
                </a:lnTo>
                <a:lnTo>
                  <a:pt x="66" y="596"/>
                </a:lnTo>
                <a:lnTo>
                  <a:pt x="79" y="603"/>
                </a:lnTo>
                <a:lnTo>
                  <a:pt x="92" y="609"/>
                </a:lnTo>
                <a:lnTo>
                  <a:pt x="105" y="615"/>
                </a:lnTo>
                <a:lnTo>
                  <a:pt x="120" y="619"/>
                </a:lnTo>
                <a:lnTo>
                  <a:pt x="135" y="621"/>
                </a:lnTo>
                <a:lnTo>
                  <a:pt x="151" y="621"/>
                </a:lnTo>
                <a:lnTo>
                  <a:pt x="798" y="621"/>
                </a:lnTo>
                <a:lnTo>
                  <a:pt x="798" y="621"/>
                </a:lnTo>
                <a:lnTo>
                  <a:pt x="817" y="621"/>
                </a:lnTo>
                <a:lnTo>
                  <a:pt x="835" y="618"/>
                </a:lnTo>
                <a:lnTo>
                  <a:pt x="853" y="613"/>
                </a:lnTo>
                <a:lnTo>
                  <a:pt x="870" y="607"/>
                </a:lnTo>
                <a:lnTo>
                  <a:pt x="885" y="600"/>
                </a:lnTo>
                <a:lnTo>
                  <a:pt x="901" y="590"/>
                </a:lnTo>
                <a:lnTo>
                  <a:pt x="915" y="579"/>
                </a:lnTo>
                <a:lnTo>
                  <a:pt x="928" y="569"/>
                </a:lnTo>
                <a:lnTo>
                  <a:pt x="940" y="555"/>
                </a:lnTo>
                <a:lnTo>
                  <a:pt x="950" y="541"/>
                </a:lnTo>
                <a:lnTo>
                  <a:pt x="960" y="525"/>
                </a:lnTo>
                <a:lnTo>
                  <a:pt x="967" y="510"/>
                </a:lnTo>
                <a:lnTo>
                  <a:pt x="974" y="493"/>
                </a:lnTo>
                <a:lnTo>
                  <a:pt x="978" y="475"/>
                </a:lnTo>
                <a:lnTo>
                  <a:pt x="981" y="457"/>
                </a:lnTo>
                <a:lnTo>
                  <a:pt x="982" y="438"/>
                </a:lnTo>
                <a:lnTo>
                  <a:pt x="982" y="438"/>
                </a:lnTo>
                <a:lnTo>
                  <a:pt x="981" y="420"/>
                </a:lnTo>
                <a:lnTo>
                  <a:pt x="978" y="401"/>
                </a:lnTo>
                <a:lnTo>
                  <a:pt x="974" y="384"/>
                </a:lnTo>
                <a:lnTo>
                  <a:pt x="967" y="367"/>
                </a:lnTo>
                <a:lnTo>
                  <a:pt x="960" y="350"/>
                </a:lnTo>
                <a:lnTo>
                  <a:pt x="950" y="336"/>
                </a:lnTo>
                <a:lnTo>
                  <a:pt x="940" y="321"/>
                </a:lnTo>
                <a:lnTo>
                  <a:pt x="928" y="308"/>
                </a:lnTo>
                <a:lnTo>
                  <a:pt x="915" y="296"/>
                </a:lnTo>
                <a:lnTo>
                  <a:pt x="901" y="285"/>
                </a:lnTo>
                <a:lnTo>
                  <a:pt x="885" y="277"/>
                </a:lnTo>
                <a:lnTo>
                  <a:pt x="870" y="269"/>
                </a:lnTo>
                <a:lnTo>
                  <a:pt x="853" y="263"/>
                </a:lnTo>
                <a:lnTo>
                  <a:pt x="835" y="258"/>
                </a:lnTo>
                <a:lnTo>
                  <a:pt x="817" y="255"/>
                </a:lnTo>
                <a:lnTo>
                  <a:pt x="798" y="254"/>
                </a:lnTo>
                <a:lnTo>
                  <a:pt x="798" y="254"/>
                </a:lnTo>
                <a:close/>
                <a:moveTo>
                  <a:pt x="452" y="797"/>
                </a:moveTo>
                <a:lnTo>
                  <a:pt x="437" y="872"/>
                </a:lnTo>
                <a:lnTo>
                  <a:pt x="437" y="872"/>
                </a:lnTo>
                <a:lnTo>
                  <a:pt x="411" y="865"/>
                </a:lnTo>
                <a:lnTo>
                  <a:pt x="387" y="857"/>
                </a:lnTo>
                <a:lnTo>
                  <a:pt x="365" y="845"/>
                </a:lnTo>
                <a:lnTo>
                  <a:pt x="343" y="831"/>
                </a:lnTo>
                <a:lnTo>
                  <a:pt x="323" y="817"/>
                </a:lnTo>
                <a:lnTo>
                  <a:pt x="305" y="800"/>
                </a:lnTo>
                <a:lnTo>
                  <a:pt x="289" y="781"/>
                </a:lnTo>
                <a:lnTo>
                  <a:pt x="275" y="761"/>
                </a:lnTo>
                <a:lnTo>
                  <a:pt x="263" y="740"/>
                </a:lnTo>
                <a:lnTo>
                  <a:pt x="252" y="717"/>
                </a:lnTo>
                <a:lnTo>
                  <a:pt x="243" y="695"/>
                </a:lnTo>
                <a:lnTo>
                  <a:pt x="237" y="669"/>
                </a:lnTo>
                <a:lnTo>
                  <a:pt x="234" y="645"/>
                </a:lnTo>
                <a:lnTo>
                  <a:pt x="233" y="620"/>
                </a:lnTo>
                <a:lnTo>
                  <a:pt x="235" y="594"/>
                </a:lnTo>
                <a:lnTo>
                  <a:pt x="239" y="569"/>
                </a:lnTo>
                <a:lnTo>
                  <a:pt x="239" y="569"/>
                </a:lnTo>
                <a:lnTo>
                  <a:pt x="245" y="545"/>
                </a:lnTo>
                <a:lnTo>
                  <a:pt x="253" y="523"/>
                </a:lnTo>
                <a:lnTo>
                  <a:pt x="263" y="503"/>
                </a:lnTo>
                <a:lnTo>
                  <a:pt x="275" y="482"/>
                </a:lnTo>
                <a:lnTo>
                  <a:pt x="288" y="464"/>
                </a:lnTo>
                <a:lnTo>
                  <a:pt x="302" y="447"/>
                </a:lnTo>
                <a:lnTo>
                  <a:pt x="318" y="431"/>
                </a:lnTo>
                <a:lnTo>
                  <a:pt x="336" y="417"/>
                </a:lnTo>
                <a:lnTo>
                  <a:pt x="307" y="362"/>
                </a:lnTo>
                <a:lnTo>
                  <a:pt x="507" y="378"/>
                </a:lnTo>
                <a:lnTo>
                  <a:pt x="398" y="537"/>
                </a:lnTo>
                <a:lnTo>
                  <a:pt x="372" y="486"/>
                </a:lnTo>
                <a:lnTo>
                  <a:pt x="372" y="486"/>
                </a:lnTo>
                <a:lnTo>
                  <a:pt x="361" y="495"/>
                </a:lnTo>
                <a:lnTo>
                  <a:pt x="351" y="506"/>
                </a:lnTo>
                <a:lnTo>
                  <a:pt x="343" y="518"/>
                </a:lnTo>
                <a:lnTo>
                  <a:pt x="336" y="529"/>
                </a:lnTo>
                <a:lnTo>
                  <a:pt x="329" y="542"/>
                </a:lnTo>
                <a:lnTo>
                  <a:pt x="323" y="555"/>
                </a:lnTo>
                <a:lnTo>
                  <a:pt x="318" y="570"/>
                </a:lnTo>
                <a:lnTo>
                  <a:pt x="314" y="584"/>
                </a:lnTo>
                <a:lnTo>
                  <a:pt x="314" y="584"/>
                </a:lnTo>
                <a:lnTo>
                  <a:pt x="311" y="602"/>
                </a:lnTo>
                <a:lnTo>
                  <a:pt x="309" y="620"/>
                </a:lnTo>
                <a:lnTo>
                  <a:pt x="311" y="638"/>
                </a:lnTo>
                <a:lnTo>
                  <a:pt x="313" y="655"/>
                </a:lnTo>
                <a:lnTo>
                  <a:pt x="318" y="672"/>
                </a:lnTo>
                <a:lnTo>
                  <a:pt x="323" y="689"/>
                </a:lnTo>
                <a:lnTo>
                  <a:pt x="330" y="704"/>
                </a:lnTo>
                <a:lnTo>
                  <a:pt x="339" y="720"/>
                </a:lnTo>
                <a:lnTo>
                  <a:pt x="349" y="733"/>
                </a:lnTo>
                <a:lnTo>
                  <a:pt x="361" y="746"/>
                </a:lnTo>
                <a:lnTo>
                  <a:pt x="373" y="758"/>
                </a:lnTo>
                <a:lnTo>
                  <a:pt x="387" y="769"/>
                </a:lnTo>
                <a:lnTo>
                  <a:pt x="402" y="779"/>
                </a:lnTo>
                <a:lnTo>
                  <a:pt x="417" y="786"/>
                </a:lnTo>
                <a:lnTo>
                  <a:pt x="434" y="793"/>
                </a:lnTo>
                <a:lnTo>
                  <a:pt x="452" y="797"/>
                </a:lnTo>
                <a:lnTo>
                  <a:pt x="452" y="797"/>
                </a:lnTo>
                <a:close/>
                <a:moveTo>
                  <a:pt x="644" y="825"/>
                </a:moveTo>
                <a:lnTo>
                  <a:pt x="673" y="881"/>
                </a:lnTo>
                <a:lnTo>
                  <a:pt x="471" y="865"/>
                </a:lnTo>
                <a:lnTo>
                  <a:pt x="581" y="705"/>
                </a:lnTo>
                <a:lnTo>
                  <a:pt x="608" y="757"/>
                </a:lnTo>
                <a:lnTo>
                  <a:pt x="608" y="757"/>
                </a:lnTo>
                <a:lnTo>
                  <a:pt x="618" y="747"/>
                </a:lnTo>
                <a:lnTo>
                  <a:pt x="627" y="737"/>
                </a:lnTo>
                <a:lnTo>
                  <a:pt x="636" y="725"/>
                </a:lnTo>
                <a:lnTo>
                  <a:pt x="644" y="713"/>
                </a:lnTo>
                <a:lnTo>
                  <a:pt x="651" y="701"/>
                </a:lnTo>
                <a:lnTo>
                  <a:pt x="657" y="687"/>
                </a:lnTo>
                <a:lnTo>
                  <a:pt x="662" y="673"/>
                </a:lnTo>
                <a:lnTo>
                  <a:pt x="666" y="659"/>
                </a:lnTo>
                <a:lnTo>
                  <a:pt x="666" y="659"/>
                </a:lnTo>
                <a:lnTo>
                  <a:pt x="668" y="641"/>
                </a:lnTo>
                <a:lnTo>
                  <a:pt x="669" y="623"/>
                </a:lnTo>
                <a:lnTo>
                  <a:pt x="668" y="605"/>
                </a:lnTo>
                <a:lnTo>
                  <a:pt x="666" y="588"/>
                </a:lnTo>
                <a:lnTo>
                  <a:pt x="662" y="571"/>
                </a:lnTo>
                <a:lnTo>
                  <a:pt x="656" y="554"/>
                </a:lnTo>
                <a:lnTo>
                  <a:pt x="649" y="539"/>
                </a:lnTo>
                <a:lnTo>
                  <a:pt x="641" y="523"/>
                </a:lnTo>
                <a:lnTo>
                  <a:pt x="630" y="510"/>
                </a:lnTo>
                <a:lnTo>
                  <a:pt x="619" y="497"/>
                </a:lnTo>
                <a:lnTo>
                  <a:pt x="606" y="485"/>
                </a:lnTo>
                <a:lnTo>
                  <a:pt x="593" y="474"/>
                </a:lnTo>
                <a:lnTo>
                  <a:pt x="578" y="464"/>
                </a:lnTo>
                <a:lnTo>
                  <a:pt x="561" y="457"/>
                </a:lnTo>
                <a:lnTo>
                  <a:pt x="545" y="450"/>
                </a:lnTo>
                <a:lnTo>
                  <a:pt x="527" y="446"/>
                </a:lnTo>
                <a:lnTo>
                  <a:pt x="543" y="371"/>
                </a:lnTo>
                <a:lnTo>
                  <a:pt x="543" y="371"/>
                </a:lnTo>
                <a:lnTo>
                  <a:pt x="569" y="378"/>
                </a:lnTo>
                <a:lnTo>
                  <a:pt x="593" y="386"/>
                </a:lnTo>
                <a:lnTo>
                  <a:pt x="615" y="398"/>
                </a:lnTo>
                <a:lnTo>
                  <a:pt x="637" y="411"/>
                </a:lnTo>
                <a:lnTo>
                  <a:pt x="656" y="426"/>
                </a:lnTo>
                <a:lnTo>
                  <a:pt x="674" y="443"/>
                </a:lnTo>
                <a:lnTo>
                  <a:pt x="690" y="462"/>
                </a:lnTo>
                <a:lnTo>
                  <a:pt x="704" y="482"/>
                </a:lnTo>
                <a:lnTo>
                  <a:pt x="717" y="503"/>
                </a:lnTo>
                <a:lnTo>
                  <a:pt x="727" y="525"/>
                </a:lnTo>
                <a:lnTo>
                  <a:pt x="735" y="548"/>
                </a:lnTo>
                <a:lnTo>
                  <a:pt x="741" y="573"/>
                </a:lnTo>
                <a:lnTo>
                  <a:pt x="745" y="597"/>
                </a:lnTo>
                <a:lnTo>
                  <a:pt x="746" y="623"/>
                </a:lnTo>
                <a:lnTo>
                  <a:pt x="745" y="649"/>
                </a:lnTo>
                <a:lnTo>
                  <a:pt x="740" y="674"/>
                </a:lnTo>
                <a:lnTo>
                  <a:pt x="740" y="674"/>
                </a:lnTo>
                <a:lnTo>
                  <a:pt x="734" y="698"/>
                </a:lnTo>
                <a:lnTo>
                  <a:pt x="727" y="720"/>
                </a:lnTo>
                <a:lnTo>
                  <a:pt x="716" y="740"/>
                </a:lnTo>
                <a:lnTo>
                  <a:pt x="705" y="761"/>
                </a:lnTo>
                <a:lnTo>
                  <a:pt x="692" y="779"/>
                </a:lnTo>
                <a:lnTo>
                  <a:pt x="678" y="795"/>
                </a:lnTo>
                <a:lnTo>
                  <a:pt x="661" y="811"/>
                </a:lnTo>
                <a:lnTo>
                  <a:pt x="644" y="825"/>
                </a:lnTo>
                <a:lnTo>
                  <a:pt x="644" y="825"/>
                </a:lnTo>
                <a:close/>
              </a:path>
            </a:pathLst>
          </a:custGeom>
          <a:solidFill>
            <a:srgbClr val="008CCF"/>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43" name="右矢印 42"/>
          <p:cNvSpPr/>
          <p:nvPr/>
        </p:nvSpPr>
        <p:spPr>
          <a:xfrm>
            <a:off x="1767760" y="3901214"/>
            <a:ext cx="278242" cy="104032"/>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45" name="正方形/長方形 44"/>
          <p:cNvSpPr/>
          <p:nvPr/>
        </p:nvSpPr>
        <p:spPr>
          <a:xfrm>
            <a:off x="4872130" y="859296"/>
            <a:ext cx="3696314" cy="1855028"/>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46" name="楕円 45"/>
          <p:cNvSpPr/>
          <p:nvPr/>
        </p:nvSpPr>
        <p:spPr>
          <a:xfrm>
            <a:off x="4549248" y="675816"/>
            <a:ext cx="708170" cy="6866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47" name="テキスト ボックス 46"/>
          <p:cNvSpPr txBox="1"/>
          <p:nvPr/>
        </p:nvSpPr>
        <p:spPr>
          <a:xfrm>
            <a:off x="6072078" y="874298"/>
            <a:ext cx="2028314" cy="307777"/>
          </a:xfrm>
          <a:prstGeom prst="rect">
            <a:avLst/>
          </a:prstGeom>
          <a:noFill/>
        </p:spPr>
        <p:txBody>
          <a:bodyPr wrap="square" rtlCol="0">
            <a:spAutoFit/>
          </a:bodyPr>
          <a:lstStyle/>
          <a:p>
            <a:r>
              <a:rPr kumimoji="1" lang="ja-JP" altLang="en-US" sz="1400" b="1">
                <a:solidFill>
                  <a:schemeClr val="accent1">
                    <a:lumMod val="75000"/>
                  </a:schemeClr>
                </a:solidFill>
              </a:rPr>
              <a:t>テレワーク対応</a:t>
            </a:r>
          </a:p>
        </p:txBody>
      </p:sp>
      <p:sp>
        <p:nvSpPr>
          <p:cNvPr id="48" name="Freeform 412"/>
          <p:cNvSpPr>
            <a:spLocks noEditPoints="1"/>
          </p:cNvSpPr>
          <p:nvPr/>
        </p:nvSpPr>
        <p:spPr bwMode="auto">
          <a:xfrm>
            <a:off x="4954037" y="1733820"/>
            <a:ext cx="398588" cy="313192"/>
          </a:xfrm>
          <a:custGeom>
            <a:avLst/>
            <a:gdLst>
              <a:gd name="T0" fmla="*/ 454 w 904"/>
              <a:gd name="T1" fmla="*/ 0 h 830"/>
              <a:gd name="T2" fmla="*/ 0 w 904"/>
              <a:gd name="T3" fmla="*/ 407 h 830"/>
              <a:gd name="T4" fmla="*/ 67 w 904"/>
              <a:gd name="T5" fmla="*/ 475 h 830"/>
              <a:gd name="T6" fmla="*/ 454 w 904"/>
              <a:gd name="T7" fmla="*/ 134 h 830"/>
              <a:gd name="T8" fmla="*/ 837 w 904"/>
              <a:gd name="T9" fmla="*/ 472 h 830"/>
              <a:gd name="T10" fmla="*/ 904 w 904"/>
              <a:gd name="T11" fmla="*/ 404 h 830"/>
              <a:gd name="T12" fmla="*/ 454 w 904"/>
              <a:gd name="T13" fmla="*/ 0 h 830"/>
              <a:gd name="T14" fmla="*/ 109 w 904"/>
              <a:gd name="T15" fmla="*/ 517 h 830"/>
              <a:gd name="T16" fmla="*/ 109 w 904"/>
              <a:gd name="T17" fmla="*/ 830 h 830"/>
              <a:gd name="T18" fmla="*/ 799 w 904"/>
              <a:gd name="T19" fmla="*/ 830 h 830"/>
              <a:gd name="T20" fmla="*/ 799 w 904"/>
              <a:gd name="T21" fmla="*/ 515 h 830"/>
              <a:gd name="T22" fmla="*/ 454 w 904"/>
              <a:gd name="T23" fmla="*/ 216 h 830"/>
              <a:gd name="T24" fmla="*/ 109 w 904"/>
              <a:gd name="T25" fmla="*/ 517 h 830"/>
              <a:gd name="T26" fmla="*/ 541 w 904"/>
              <a:gd name="T27" fmla="*/ 732 h 830"/>
              <a:gd name="T28" fmla="*/ 367 w 904"/>
              <a:gd name="T29" fmla="*/ 732 h 830"/>
              <a:gd name="T30" fmla="*/ 367 w 904"/>
              <a:gd name="T31" fmla="*/ 528 h 830"/>
              <a:gd name="T32" fmla="*/ 541 w 904"/>
              <a:gd name="T33" fmla="*/ 528 h 830"/>
              <a:gd name="T34" fmla="*/ 541 w 904"/>
              <a:gd name="T35" fmla="*/ 732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4" h="830">
                <a:moveTo>
                  <a:pt x="454" y="0"/>
                </a:moveTo>
                <a:lnTo>
                  <a:pt x="0" y="407"/>
                </a:lnTo>
                <a:lnTo>
                  <a:pt x="67" y="475"/>
                </a:lnTo>
                <a:lnTo>
                  <a:pt x="454" y="134"/>
                </a:lnTo>
                <a:lnTo>
                  <a:pt x="837" y="472"/>
                </a:lnTo>
                <a:lnTo>
                  <a:pt x="904" y="404"/>
                </a:lnTo>
                <a:lnTo>
                  <a:pt x="454" y="0"/>
                </a:lnTo>
                <a:close/>
                <a:moveTo>
                  <a:pt x="109" y="517"/>
                </a:moveTo>
                <a:lnTo>
                  <a:pt x="109" y="830"/>
                </a:lnTo>
                <a:lnTo>
                  <a:pt x="799" y="830"/>
                </a:lnTo>
                <a:lnTo>
                  <a:pt x="799" y="515"/>
                </a:lnTo>
                <a:lnTo>
                  <a:pt x="454" y="216"/>
                </a:lnTo>
                <a:lnTo>
                  <a:pt x="109" y="517"/>
                </a:lnTo>
                <a:close/>
                <a:moveTo>
                  <a:pt x="541" y="732"/>
                </a:moveTo>
                <a:lnTo>
                  <a:pt x="367" y="732"/>
                </a:lnTo>
                <a:lnTo>
                  <a:pt x="367" y="528"/>
                </a:lnTo>
                <a:lnTo>
                  <a:pt x="541" y="528"/>
                </a:lnTo>
                <a:lnTo>
                  <a:pt x="541" y="732"/>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ja-JP" altLang="en-US" sz="1200"/>
          </a:p>
        </p:txBody>
      </p:sp>
      <p:grpSp>
        <p:nvGrpSpPr>
          <p:cNvPr id="49" name="グループ化 48"/>
          <p:cNvGrpSpPr/>
          <p:nvPr/>
        </p:nvGrpSpPr>
        <p:grpSpPr>
          <a:xfrm>
            <a:off x="7942346" y="1723191"/>
            <a:ext cx="367706" cy="340254"/>
            <a:chOff x="395536" y="421753"/>
            <a:chExt cx="381000" cy="381000"/>
          </a:xfrm>
          <a:solidFill>
            <a:schemeClr val="accent1">
              <a:lumMod val="75000"/>
            </a:schemeClr>
          </a:solidFill>
        </p:grpSpPr>
        <p:sp>
          <p:nvSpPr>
            <p:cNvPr id="50" name="Freeform 29"/>
            <p:cNvSpPr>
              <a:spLocks/>
            </p:cNvSpPr>
            <p:nvPr/>
          </p:nvSpPr>
          <p:spPr bwMode="auto">
            <a:xfrm>
              <a:off x="446336" y="612253"/>
              <a:ext cx="279400" cy="190500"/>
            </a:xfrm>
            <a:custGeom>
              <a:avLst/>
              <a:gdLst/>
              <a:ahLst/>
              <a:cxnLst>
                <a:cxn ang="0">
                  <a:pos x="0" y="0"/>
                </a:cxn>
                <a:cxn ang="0">
                  <a:pos x="0" y="120"/>
                </a:cxn>
                <a:cxn ang="0">
                  <a:pos x="56" y="120"/>
                </a:cxn>
                <a:cxn ang="0">
                  <a:pos x="56" y="56"/>
                </a:cxn>
                <a:cxn ang="0">
                  <a:pos x="56" y="56"/>
                </a:cxn>
                <a:cxn ang="0">
                  <a:pos x="56" y="50"/>
                </a:cxn>
                <a:cxn ang="0">
                  <a:pos x="58" y="44"/>
                </a:cxn>
                <a:cxn ang="0">
                  <a:pos x="66" y="34"/>
                </a:cxn>
                <a:cxn ang="0">
                  <a:pos x="76" y="26"/>
                </a:cxn>
                <a:cxn ang="0">
                  <a:pos x="82" y="24"/>
                </a:cxn>
                <a:cxn ang="0">
                  <a:pos x="88" y="24"/>
                </a:cxn>
                <a:cxn ang="0">
                  <a:pos x="88" y="24"/>
                </a:cxn>
                <a:cxn ang="0">
                  <a:pos x="94" y="24"/>
                </a:cxn>
                <a:cxn ang="0">
                  <a:pos x="100" y="26"/>
                </a:cxn>
                <a:cxn ang="0">
                  <a:pos x="110" y="34"/>
                </a:cxn>
                <a:cxn ang="0">
                  <a:pos x="118" y="44"/>
                </a:cxn>
                <a:cxn ang="0">
                  <a:pos x="120" y="50"/>
                </a:cxn>
                <a:cxn ang="0">
                  <a:pos x="120" y="56"/>
                </a:cxn>
                <a:cxn ang="0">
                  <a:pos x="120" y="120"/>
                </a:cxn>
                <a:cxn ang="0">
                  <a:pos x="176" y="120"/>
                </a:cxn>
                <a:cxn ang="0">
                  <a:pos x="176" y="0"/>
                </a:cxn>
                <a:cxn ang="0">
                  <a:pos x="0" y="0"/>
                </a:cxn>
              </a:cxnLst>
              <a:rect l="0" t="0" r="r" b="b"/>
              <a:pathLst>
                <a:path w="176" h="120">
                  <a:moveTo>
                    <a:pt x="0" y="0"/>
                  </a:moveTo>
                  <a:lnTo>
                    <a:pt x="0" y="120"/>
                  </a:lnTo>
                  <a:lnTo>
                    <a:pt x="56" y="120"/>
                  </a:lnTo>
                  <a:lnTo>
                    <a:pt x="56" y="56"/>
                  </a:lnTo>
                  <a:lnTo>
                    <a:pt x="56" y="56"/>
                  </a:lnTo>
                  <a:lnTo>
                    <a:pt x="56" y="50"/>
                  </a:lnTo>
                  <a:lnTo>
                    <a:pt x="58" y="44"/>
                  </a:lnTo>
                  <a:lnTo>
                    <a:pt x="66" y="34"/>
                  </a:lnTo>
                  <a:lnTo>
                    <a:pt x="76" y="26"/>
                  </a:lnTo>
                  <a:lnTo>
                    <a:pt x="82" y="24"/>
                  </a:lnTo>
                  <a:lnTo>
                    <a:pt x="88" y="24"/>
                  </a:lnTo>
                  <a:lnTo>
                    <a:pt x="88" y="24"/>
                  </a:lnTo>
                  <a:lnTo>
                    <a:pt x="94" y="24"/>
                  </a:lnTo>
                  <a:lnTo>
                    <a:pt x="100" y="26"/>
                  </a:lnTo>
                  <a:lnTo>
                    <a:pt x="110" y="34"/>
                  </a:lnTo>
                  <a:lnTo>
                    <a:pt x="118" y="44"/>
                  </a:lnTo>
                  <a:lnTo>
                    <a:pt x="120" y="50"/>
                  </a:lnTo>
                  <a:lnTo>
                    <a:pt x="120" y="56"/>
                  </a:lnTo>
                  <a:lnTo>
                    <a:pt x="120" y="120"/>
                  </a:lnTo>
                  <a:lnTo>
                    <a:pt x="176" y="120"/>
                  </a:lnTo>
                  <a:lnTo>
                    <a:pt x="176"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sz="1200"/>
            </a:p>
          </p:txBody>
        </p:sp>
        <p:sp>
          <p:nvSpPr>
            <p:cNvPr id="51" name="Freeform 30"/>
            <p:cNvSpPr>
              <a:spLocks/>
            </p:cNvSpPr>
            <p:nvPr/>
          </p:nvSpPr>
          <p:spPr bwMode="auto">
            <a:xfrm>
              <a:off x="395536" y="421753"/>
              <a:ext cx="381000" cy="152400"/>
            </a:xfrm>
            <a:custGeom>
              <a:avLst/>
              <a:gdLst/>
              <a:ahLst/>
              <a:cxnLst>
                <a:cxn ang="0">
                  <a:pos x="200" y="64"/>
                </a:cxn>
                <a:cxn ang="0">
                  <a:pos x="200" y="16"/>
                </a:cxn>
                <a:cxn ang="0">
                  <a:pos x="168" y="16"/>
                </a:cxn>
                <a:cxn ang="0">
                  <a:pos x="168" y="38"/>
                </a:cxn>
                <a:cxn ang="0">
                  <a:pos x="120" y="0"/>
                </a:cxn>
                <a:cxn ang="0">
                  <a:pos x="0" y="96"/>
                </a:cxn>
                <a:cxn ang="0">
                  <a:pos x="240" y="96"/>
                </a:cxn>
                <a:cxn ang="0">
                  <a:pos x="200" y="64"/>
                </a:cxn>
              </a:cxnLst>
              <a:rect l="0" t="0" r="r" b="b"/>
              <a:pathLst>
                <a:path w="240" h="96">
                  <a:moveTo>
                    <a:pt x="200" y="64"/>
                  </a:moveTo>
                  <a:lnTo>
                    <a:pt x="200" y="16"/>
                  </a:lnTo>
                  <a:lnTo>
                    <a:pt x="168" y="16"/>
                  </a:lnTo>
                  <a:lnTo>
                    <a:pt x="168" y="38"/>
                  </a:lnTo>
                  <a:lnTo>
                    <a:pt x="120" y="0"/>
                  </a:lnTo>
                  <a:lnTo>
                    <a:pt x="0" y="96"/>
                  </a:lnTo>
                  <a:lnTo>
                    <a:pt x="240" y="96"/>
                  </a:lnTo>
                  <a:lnTo>
                    <a:pt x="200" y="6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sz="1200"/>
            </a:p>
          </p:txBody>
        </p:sp>
      </p:grpSp>
      <p:grpSp>
        <p:nvGrpSpPr>
          <p:cNvPr id="52" name="グループ化 51"/>
          <p:cNvGrpSpPr/>
          <p:nvPr/>
        </p:nvGrpSpPr>
        <p:grpSpPr>
          <a:xfrm>
            <a:off x="8293892" y="1985828"/>
            <a:ext cx="246322" cy="260386"/>
            <a:chOff x="646113" y="649288"/>
            <a:chExt cx="355600" cy="381000"/>
          </a:xfrm>
          <a:solidFill>
            <a:schemeClr val="accent1">
              <a:lumMod val="75000"/>
            </a:schemeClr>
          </a:solidFill>
        </p:grpSpPr>
        <p:sp>
          <p:nvSpPr>
            <p:cNvPr id="53"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sz="1200"/>
            </a:p>
          </p:txBody>
        </p:sp>
        <p:sp>
          <p:nvSpPr>
            <p:cNvPr id="54"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sz="1200"/>
            </a:p>
          </p:txBody>
        </p:sp>
      </p:grpSp>
      <p:sp>
        <p:nvSpPr>
          <p:cNvPr id="55" name="Freeform 123"/>
          <p:cNvSpPr>
            <a:spLocks noEditPoints="1"/>
          </p:cNvSpPr>
          <p:nvPr/>
        </p:nvSpPr>
        <p:spPr bwMode="auto">
          <a:xfrm>
            <a:off x="6435648" y="1607733"/>
            <a:ext cx="580354" cy="464284"/>
          </a:xfrm>
          <a:custGeom>
            <a:avLst/>
            <a:gdLst/>
            <a:ahLst/>
            <a:cxnLst>
              <a:cxn ang="0">
                <a:pos x="178" y="44"/>
              </a:cxn>
              <a:cxn ang="0">
                <a:pos x="148" y="16"/>
              </a:cxn>
              <a:cxn ang="0">
                <a:pos x="110" y="2"/>
              </a:cxn>
              <a:cxn ang="0">
                <a:pos x="76" y="2"/>
              </a:cxn>
              <a:cxn ang="0">
                <a:pos x="28" y="28"/>
              </a:cxn>
              <a:cxn ang="0">
                <a:pos x="2" y="76"/>
              </a:cxn>
              <a:cxn ang="0">
                <a:pos x="2" y="116"/>
              </a:cxn>
              <a:cxn ang="0">
                <a:pos x="28" y="164"/>
              </a:cxn>
              <a:cxn ang="0">
                <a:pos x="76" y="190"/>
              </a:cxn>
              <a:cxn ang="0">
                <a:pos x="172" y="192"/>
              </a:cxn>
              <a:cxn ang="0">
                <a:pos x="210" y="180"/>
              </a:cxn>
              <a:cxn ang="0">
                <a:pos x="234" y="150"/>
              </a:cxn>
              <a:cxn ang="0">
                <a:pos x="240" y="124"/>
              </a:cxn>
              <a:cxn ang="0">
                <a:pos x="230" y="90"/>
              </a:cxn>
              <a:cxn ang="0">
                <a:pos x="206" y="66"/>
              </a:cxn>
              <a:cxn ang="0">
                <a:pos x="184" y="58"/>
              </a:cxn>
              <a:cxn ang="0">
                <a:pos x="96" y="168"/>
              </a:cxn>
              <a:cxn ang="0">
                <a:pos x="56" y="156"/>
              </a:cxn>
              <a:cxn ang="0">
                <a:pos x="30" y="124"/>
              </a:cxn>
              <a:cxn ang="0">
                <a:pos x="24" y="96"/>
              </a:cxn>
              <a:cxn ang="0">
                <a:pos x="36" y="56"/>
              </a:cxn>
              <a:cxn ang="0">
                <a:pos x="68" y="30"/>
              </a:cxn>
              <a:cxn ang="0">
                <a:pos x="96" y="24"/>
              </a:cxn>
              <a:cxn ang="0">
                <a:pos x="106" y="24"/>
              </a:cxn>
              <a:cxn ang="0">
                <a:pos x="110" y="26"/>
              </a:cxn>
              <a:cxn ang="0">
                <a:pos x="116" y="26"/>
              </a:cxn>
              <a:cxn ang="0">
                <a:pos x="118" y="28"/>
              </a:cxn>
              <a:cxn ang="0">
                <a:pos x="124" y="30"/>
              </a:cxn>
              <a:cxn ang="0">
                <a:pos x="130" y="32"/>
              </a:cxn>
              <a:cxn ang="0">
                <a:pos x="136" y="36"/>
              </a:cxn>
              <a:cxn ang="0">
                <a:pos x="136" y="36"/>
              </a:cxn>
              <a:cxn ang="0">
                <a:pos x="142" y="40"/>
              </a:cxn>
              <a:cxn ang="0">
                <a:pos x="146" y="44"/>
              </a:cxn>
              <a:cxn ang="0">
                <a:pos x="150" y="50"/>
              </a:cxn>
              <a:cxn ang="0">
                <a:pos x="152" y="52"/>
              </a:cxn>
              <a:cxn ang="0">
                <a:pos x="156" y="56"/>
              </a:cxn>
              <a:cxn ang="0">
                <a:pos x="156" y="58"/>
              </a:cxn>
              <a:cxn ang="0">
                <a:pos x="126" y="74"/>
              </a:cxn>
              <a:cxn ang="0">
                <a:pos x="108" y="102"/>
              </a:cxn>
              <a:cxn ang="0">
                <a:pos x="128" y="124"/>
              </a:cxn>
              <a:cxn ang="0">
                <a:pos x="130" y="108"/>
              </a:cxn>
              <a:cxn ang="0">
                <a:pos x="144" y="90"/>
              </a:cxn>
              <a:cxn ang="0">
                <a:pos x="166" y="80"/>
              </a:cxn>
              <a:cxn ang="0">
                <a:pos x="172" y="80"/>
              </a:cxn>
              <a:cxn ang="0">
                <a:pos x="178" y="80"/>
              </a:cxn>
              <a:cxn ang="0">
                <a:pos x="182" y="82"/>
              </a:cxn>
              <a:cxn ang="0">
                <a:pos x="186" y="82"/>
              </a:cxn>
              <a:cxn ang="0">
                <a:pos x="188" y="82"/>
              </a:cxn>
              <a:cxn ang="0">
                <a:pos x="202" y="92"/>
              </a:cxn>
              <a:cxn ang="0">
                <a:pos x="216" y="124"/>
              </a:cxn>
              <a:cxn ang="0">
                <a:pos x="212" y="142"/>
              </a:cxn>
              <a:cxn ang="0">
                <a:pos x="196" y="160"/>
              </a:cxn>
              <a:cxn ang="0">
                <a:pos x="172" y="168"/>
              </a:cxn>
            </a:cxnLst>
            <a:rect l="0" t="0" r="r" b="b"/>
            <a:pathLst>
              <a:path w="240" h="192">
                <a:moveTo>
                  <a:pt x="184" y="58"/>
                </a:moveTo>
                <a:lnTo>
                  <a:pt x="184" y="58"/>
                </a:lnTo>
                <a:lnTo>
                  <a:pt x="178" y="44"/>
                </a:lnTo>
                <a:lnTo>
                  <a:pt x="170" y="34"/>
                </a:lnTo>
                <a:lnTo>
                  <a:pt x="160" y="24"/>
                </a:lnTo>
                <a:lnTo>
                  <a:pt x="148" y="16"/>
                </a:lnTo>
                <a:lnTo>
                  <a:pt x="136" y="10"/>
                </a:lnTo>
                <a:lnTo>
                  <a:pt x="124" y="4"/>
                </a:lnTo>
                <a:lnTo>
                  <a:pt x="110" y="2"/>
                </a:lnTo>
                <a:lnTo>
                  <a:pt x="96" y="0"/>
                </a:lnTo>
                <a:lnTo>
                  <a:pt x="96" y="0"/>
                </a:lnTo>
                <a:lnTo>
                  <a:pt x="76" y="2"/>
                </a:lnTo>
                <a:lnTo>
                  <a:pt x="58" y="8"/>
                </a:lnTo>
                <a:lnTo>
                  <a:pt x="42" y="16"/>
                </a:lnTo>
                <a:lnTo>
                  <a:pt x="28" y="28"/>
                </a:lnTo>
                <a:lnTo>
                  <a:pt x="16" y="42"/>
                </a:lnTo>
                <a:lnTo>
                  <a:pt x="8" y="58"/>
                </a:lnTo>
                <a:lnTo>
                  <a:pt x="2" y="76"/>
                </a:lnTo>
                <a:lnTo>
                  <a:pt x="0" y="96"/>
                </a:lnTo>
                <a:lnTo>
                  <a:pt x="0" y="96"/>
                </a:lnTo>
                <a:lnTo>
                  <a:pt x="2" y="116"/>
                </a:lnTo>
                <a:lnTo>
                  <a:pt x="8" y="134"/>
                </a:lnTo>
                <a:lnTo>
                  <a:pt x="16" y="150"/>
                </a:lnTo>
                <a:lnTo>
                  <a:pt x="28" y="164"/>
                </a:lnTo>
                <a:lnTo>
                  <a:pt x="42" y="176"/>
                </a:lnTo>
                <a:lnTo>
                  <a:pt x="58" y="184"/>
                </a:lnTo>
                <a:lnTo>
                  <a:pt x="76" y="190"/>
                </a:lnTo>
                <a:lnTo>
                  <a:pt x="96" y="192"/>
                </a:lnTo>
                <a:lnTo>
                  <a:pt x="172" y="192"/>
                </a:lnTo>
                <a:lnTo>
                  <a:pt x="172" y="192"/>
                </a:lnTo>
                <a:lnTo>
                  <a:pt x="186" y="190"/>
                </a:lnTo>
                <a:lnTo>
                  <a:pt x="198" y="186"/>
                </a:lnTo>
                <a:lnTo>
                  <a:pt x="210" y="180"/>
                </a:lnTo>
                <a:lnTo>
                  <a:pt x="220" y="172"/>
                </a:lnTo>
                <a:lnTo>
                  <a:pt x="228" y="162"/>
                </a:lnTo>
                <a:lnTo>
                  <a:pt x="234" y="150"/>
                </a:lnTo>
                <a:lnTo>
                  <a:pt x="238" y="138"/>
                </a:lnTo>
                <a:lnTo>
                  <a:pt x="240" y="124"/>
                </a:lnTo>
                <a:lnTo>
                  <a:pt x="240" y="124"/>
                </a:lnTo>
                <a:lnTo>
                  <a:pt x="238" y="112"/>
                </a:lnTo>
                <a:lnTo>
                  <a:pt x="236" y="100"/>
                </a:lnTo>
                <a:lnTo>
                  <a:pt x="230" y="90"/>
                </a:lnTo>
                <a:lnTo>
                  <a:pt x="224" y="80"/>
                </a:lnTo>
                <a:lnTo>
                  <a:pt x="216" y="72"/>
                </a:lnTo>
                <a:lnTo>
                  <a:pt x="206" y="66"/>
                </a:lnTo>
                <a:lnTo>
                  <a:pt x="196" y="60"/>
                </a:lnTo>
                <a:lnTo>
                  <a:pt x="184" y="58"/>
                </a:lnTo>
                <a:lnTo>
                  <a:pt x="184" y="58"/>
                </a:lnTo>
                <a:close/>
                <a:moveTo>
                  <a:pt x="172" y="168"/>
                </a:moveTo>
                <a:lnTo>
                  <a:pt x="96" y="168"/>
                </a:lnTo>
                <a:lnTo>
                  <a:pt x="96" y="168"/>
                </a:lnTo>
                <a:lnTo>
                  <a:pt x="82" y="166"/>
                </a:lnTo>
                <a:lnTo>
                  <a:pt x="68" y="162"/>
                </a:lnTo>
                <a:lnTo>
                  <a:pt x="56" y="156"/>
                </a:lnTo>
                <a:lnTo>
                  <a:pt x="46" y="146"/>
                </a:lnTo>
                <a:lnTo>
                  <a:pt x="36" y="136"/>
                </a:lnTo>
                <a:lnTo>
                  <a:pt x="30" y="124"/>
                </a:lnTo>
                <a:lnTo>
                  <a:pt x="26" y="110"/>
                </a:lnTo>
                <a:lnTo>
                  <a:pt x="24" y="96"/>
                </a:lnTo>
                <a:lnTo>
                  <a:pt x="24" y="96"/>
                </a:lnTo>
                <a:lnTo>
                  <a:pt x="26" y="82"/>
                </a:lnTo>
                <a:lnTo>
                  <a:pt x="30" y="68"/>
                </a:lnTo>
                <a:lnTo>
                  <a:pt x="36" y="56"/>
                </a:lnTo>
                <a:lnTo>
                  <a:pt x="46" y="46"/>
                </a:lnTo>
                <a:lnTo>
                  <a:pt x="56" y="36"/>
                </a:lnTo>
                <a:lnTo>
                  <a:pt x="68" y="30"/>
                </a:lnTo>
                <a:lnTo>
                  <a:pt x="82" y="26"/>
                </a:lnTo>
                <a:lnTo>
                  <a:pt x="96" y="24"/>
                </a:lnTo>
                <a:lnTo>
                  <a:pt x="96" y="24"/>
                </a:lnTo>
                <a:lnTo>
                  <a:pt x="102" y="24"/>
                </a:lnTo>
                <a:lnTo>
                  <a:pt x="102" y="24"/>
                </a:lnTo>
                <a:lnTo>
                  <a:pt x="106" y="24"/>
                </a:lnTo>
                <a:lnTo>
                  <a:pt x="106" y="24"/>
                </a:lnTo>
                <a:lnTo>
                  <a:pt x="110" y="26"/>
                </a:lnTo>
                <a:lnTo>
                  <a:pt x="110" y="26"/>
                </a:lnTo>
                <a:lnTo>
                  <a:pt x="112" y="26"/>
                </a:lnTo>
                <a:lnTo>
                  <a:pt x="112" y="26"/>
                </a:lnTo>
                <a:lnTo>
                  <a:pt x="116" y="26"/>
                </a:lnTo>
                <a:lnTo>
                  <a:pt x="116" y="26"/>
                </a:lnTo>
                <a:lnTo>
                  <a:pt x="118" y="28"/>
                </a:lnTo>
                <a:lnTo>
                  <a:pt x="118" y="28"/>
                </a:lnTo>
                <a:lnTo>
                  <a:pt x="122" y="30"/>
                </a:lnTo>
                <a:lnTo>
                  <a:pt x="122" y="30"/>
                </a:lnTo>
                <a:lnTo>
                  <a:pt x="124" y="30"/>
                </a:lnTo>
                <a:lnTo>
                  <a:pt x="124" y="30"/>
                </a:lnTo>
                <a:lnTo>
                  <a:pt x="130" y="32"/>
                </a:lnTo>
                <a:lnTo>
                  <a:pt x="130" y="32"/>
                </a:lnTo>
                <a:lnTo>
                  <a:pt x="130" y="32"/>
                </a:lnTo>
                <a:lnTo>
                  <a:pt x="130" y="32"/>
                </a:lnTo>
                <a:lnTo>
                  <a:pt x="136" y="36"/>
                </a:lnTo>
                <a:lnTo>
                  <a:pt x="136" y="36"/>
                </a:lnTo>
                <a:lnTo>
                  <a:pt x="136" y="36"/>
                </a:lnTo>
                <a:lnTo>
                  <a:pt x="136" y="36"/>
                </a:lnTo>
                <a:lnTo>
                  <a:pt x="142" y="40"/>
                </a:lnTo>
                <a:lnTo>
                  <a:pt x="142" y="40"/>
                </a:lnTo>
                <a:lnTo>
                  <a:pt x="142" y="40"/>
                </a:lnTo>
                <a:lnTo>
                  <a:pt x="142" y="40"/>
                </a:lnTo>
                <a:lnTo>
                  <a:pt x="146" y="44"/>
                </a:lnTo>
                <a:lnTo>
                  <a:pt x="146" y="44"/>
                </a:lnTo>
                <a:lnTo>
                  <a:pt x="148" y="46"/>
                </a:lnTo>
                <a:lnTo>
                  <a:pt x="148" y="46"/>
                </a:lnTo>
                <a:lnTo>
                  <a:pt x="150" y="50"/>
                </a:lnTo>
                <a:lnTo>
                  <a:pt x="150" y="50"/>
                </a:lnTo>
                <a:lnTo>
                  <a:pt x="152" y="52"/>
                </a:lnTo>
                <a:lnTo>
                  <a:pt x="152" y="52"/>
                </a:lnTo>
                <a:lnTo>
                  <a:pt x="154" y="54"/>
                </a:lnTo>
                <a:lnTo>
                  <a:pt x="154" y="54"/>
                </a:lnTo>
                <a:lnTo>
                  <a:pt x="156" y="56"/>
                </a:lnTo>
                <a:lnTo>
                  <a:pt x="156" y="56"/>
                </a:lnTo>
                <a:lnTo>
                  <a:pt x="156" y="58"/>
                </a:lnTo>
                <a:lnTo>
                  <a:pt x="156" y="58"/>
                </a:lnTo>
                <a:lnTo>
                  <a:pt x="146" y="62"/>
                </a:lnTo>
                <a:lnTo>
                  <a:pt x="136" y="66"/>
                </a:lnTo>
                <a:lnTo>
                  <a:pt x="126" y="74"/>
                </a:lnTo>
                <a:lnTo>
                  <a:pt x="120" y="82"/>
                </a:lnTo>
                <a:lnTo>
                  <a:pt x="112" y="90"/>
                </a:lnTo>
                <a:lnTo>
                  <a:pt x="108" y="102"/>
                </a:lnTo>
                <a:lnTo>
                  <a:pt x="106" y="112"/>
                </a:lnTo>
                <a:lnTo>
                  <a:pt x="104" y="124"/>
                </a:lnTo>
                <a:lnTo>
                  <a:pt x="128" y="124"/>
                </a:lnTo>
                <a:lnTo>
                  <a:pt x="128" y="124"/>
                </a:lnTo>
                <a:lnTo>
                  <a:pt x="128" y="116"/>
                </a:lnTo>
                <a:lnTo>
                  <a:pt x="130" y="108"/>
                </a:lnTo>
                <a:lnTo>
                  <a:pt x="134" y="102"/>
                </a:lnTo>
                <a:lnTo>
                  <a:pt x="140" y="94"/>
                </a:lnTo>
                <a:lnTo>
                  <a:pt x="144" y="90"/>
                </a:lnTo>
                <a:lnTo>
                  <a:pt x="152" y="86"/>
                </a:lnTo>
                <a:lnTo>
                  <a:pt x="158" y="82"/>
                </a:lnTo>
                <a:lnTo>
                  <a:pt x="166" y="80"/>
                </a:lnTo>
                <a:lnTo>
                  <a:pt x="166" y="80"/>
                </a:lnTo>
                <a:lnTo>
                  <a:pt x="172" y="80"/>
                </a:lnTo>
                <a:lnTo>
                  <a:pt x="172" y="80"/>
                </a:lnTo>
                <a:lnTo>
                  <a:pt x="176" y="80"/>
                </a:lnTo>
                <a:lnTo>
                  <a:pt x="176" y="80"/>
                </a:lnTo>
                <a:lnTo>
                  <a:pt x="178" y="80"/>
                </a:lnTo>
                <a:lnTo>
                  <a:pt x="178" y="80"/>
                </a:lnTo>
                <a:lnTo>
                  <a:pt x="182" y="82"/>
                </a:lnTo>
                <a:lnTo>
                  <a:pt x="182" y="82"/>
                </a:lnTo>
                <a:lnTo>
                  <a:pt x="182" y="82"/>
                </a:lnTo>
                <a:lnTo>
                  <a:pt x="182" y="82"/>
                </a:lnTo>
                <a:lnTo>
                  <a:pt x="186" y="82"/>
                </a:lnTo>
                <a:lnTo>
                  <a:pt x="186" y="82"/>
                </a:lnTo>
                <a:lnTo>
                  <a:pt x="188" y="82"/>
                </a:lnTo>
                <a:lnTo>
                  <a:pt x="188" y="82"/>
                </a:lnTo>
                <a:lnTo>
                  <a:pt x="192" y="84"/>
                </a:lnTo>
                <a:lnTo>
                  <a:pt x="192" y="84"/>
                </a:lnTo>
                <a:lnTo>
                  <a:pt x="202" y="92"/>
                </a:lnTo>
                <a:lnTo>
                  <a:pt x="210" y="100"/>
                </a:lnTo>
                <a:lnTo>
                  <a:pt x="214" y="112"/>
                </a:lnTo>
                <a:lnTo>
                  <a:pt x="216" y="124"/>
                </a:lnTo>
                <a:lnTo>
                  <a:pt x="216" y="124"/>
                </a:lnTo>
                <a:lnTo>
                  <a:pt x="216" y="132"/>
                </a:lnTo>
                <a:lnTo>
                  <a:pt x="212" y="142"/>
                </a:lnTo>
                <a:lnTo>
                  <a:pt x="208" y="148"/>
                </a:lnTo>
                <a:lnTo>
                  <a:pt x="204" y="156"/>
                </a:lnTo>
                <a:lnTo>
                  <a:pt x="196" y="160"/>
                </a:lnTo>
                <a:lnTo>
                  <a:pt x="190" y="164"/>
                </a:lnTo>
                <a:lnTo>
                  <a:pt x="180" y="168"/>
                </a:lnTo>
                <a:lnTo>
                  <a:pt x="172" y="168"/>
                </a:lnTo>
                <a:lnTo>
                  <a:pt x="172" y="168"/>
                </a:lnTo>
                <a:close/>
              </a:path>
            </a:pathLst>
          </a:custGeom>
          <a:solidFill>
            <a:schemeClr val="accent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1200"/>
          </a:p>
        </p:txBody>
      </p:sp>
      <p:sp>
        <p:nvSpPr>
          <p:cNvPr id="56" name="右矢印 55"/>
          <p:cNvSpPr/>
          <p:nvPr/>
        </p:nvSpPr>
        <p:spPr>
          <a:xfrm>
            <a:off x="5721374" y="1779991"/>
            <a:ext cx="328904" cy="67708"/>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57" name="右矢印 56"/>
          <p:cNvSpPr/>
          <p:nvPr/>
        </p:nvSpPr>
        <p:spPr>
          <a:xfrm>
            <a:off x="7378745" y="1758792"/>
            <a:ext cx="328904" cy="67708"/>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58" name="右矢印 57"/>
          <p:cNvSpPr/>
          <p:nvPr/>
        </p:nvSpPr>
        <p:spPr>
          <a:xfrm flipH="1">
            <a:off x="5713957" y="2000503"/>
            <a:ext cx="328902" cy="67708"/>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59" name="右矢印 58"/>
          <p:cNvSpPr/>
          <p:nvPr/>
        </p:nvSpPr>
        <p:spPr>
          <a:xfrm flipH="1">
            <a:off x="7371328" y="1979304"/>
            <a:ext cx="328902" cy="67708"/>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60" name="Freeform 393"/>
          <p:cNvSpPr>
            <a:spLocks noEditPoints="1"/>
          </p:cNvSpPr>
          <p:nvPr/>
        </p:nvSpPr>
        <p:spPr bwMode="auto">
          <a:xfrm>
            <a:off x="5758543" y="1357638"/>
            <a:ext cx="258818" cy="282412"/>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61" name="Freeform 393"/>
          <p:cNvSpPr>
            <a:spLocks noEditPoints="1"/>
          </p:cNvSpPr>
          <p:nvPr/>
        </p:nvSpPr>
        <p:spPr bwMode="auto">
          <a:xfrm>
            <a:off x="7407540" y="1347614"/>
            <a:ext cx="220746" cy="259776"/>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62" name="Freeform 393"/>
          <p:cNvSpPr>
            <a:spLocks noEditPoints="1"/>
          </p:cNvSpPr>
          <p:nvPr/>
        </p:nvSpPr>
        <p:spPr bwMode="auto">
          <a:xfrm>
            <a:off x="7486836" y="2191124"/>
            <a:ext cx="229190" cy="344778"/>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63" name="楕円 62"/>
          <p:cNvSpPr/>
          <p:nvPr/>
        </p:nvSpPr>
        <p:spPr>
          <a:xfrm>
            <a:off x="7622527" y="2393953"/>
            <a:ext cx="227906" cy="226560"/>
          </a:xfrm>
          <a:prstGeom prst="ellipse">
            <a:avLst/>
          </a:prstGeom>
          <a:solidFill>
            <a:schemeClr val="accent1"/>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900">
                <a:solidFill>
                  <a:schemeClr val="bg1"/>
                </a:solidFill>
              </a:rPr>
              <a:t>印</a:t>
            </a:r>
          </a:p>
        </p:txBody>
      </p:sp>
      <p:sp>
        <p:nvSpPr>
          <p:cNvPr id="64" name="Freeform 393"/>
          <p:cNvSpPr>
            <a:spLocks noEditPoints="1"/>
          </p:cNvSpPr>
          <p:nvPr/>
        </p:nvSpPr>
        <p:spPr bwMode="auto">
          <a:xfrm>
            <a:off x="5845053" y="2202326"/>
            <a:ext cx="216662" cy="347476"/>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65" name="楕円 64"/>
          <p:cNvSpPr/>
          <p:nvPr/>
        </p:nvSpPr>
        <p:spPr>
          <a:xfrm>
            <a:off x="5966343" y="2408257"/>
            <a:ext cx="227906" cy="226560"/>
          </a:xfrm>
          <a:prstGeom prst="ellipse">
            <a:avLst/>
          </a:prstGeom>
          <a:solidFill>
            <a:schemeClr val="accent1"/>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900">
                <a:solidFill>
                  <a:schemeClr val="bg1"/>
                </a:solidFill>
              </a:rPr>
              <a:t>印</a:t>
            </a:r>
          </a:p>
        </p:txBody>
      </p:sp>
      <p:grpSp>
        <p:nvGrpSpPr>
          <p:cNvPr id="66" name="グループ化 525"/>
          <p:cNvGrpSpPr/>
          <p:nvPr/>
        </p:nvGrpSpPr>
        <p:grpSpPr>
          <a:xfrm>
            <a:off x="4705327" y="898690"/>
            <a:ext cx="274560" cy="274560"/>
            <a:chOff x="3784104" y="1923678"/>
            <a:chExt cx="381000" cy="381000"/>
          </a:xfrm>
          <a:solidFill>
            <a:schemeClr val="bg1"/>
          </a:solidFill>
        </p:grpSpPr>
        <p:sp>
          <p:nvSpPr>
            <p:cNvPr id="67"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68"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69" name="グループ化 68"/>
          <p:cNvGrpSpPr/>
          <p:nvPr/>
        </p:nvGrpSpPr>
        <p:grpSpPr>
          <a:xfrm>
            <a:off x="5004048" y="741803"/>
            <a:ext cx="196962" cy="196962"/>
            <a:chOff x="4016375" y="3517900"/>
            <a:chExt cx="381000" cy="381000"/>
          </a:xfrm>
        </p:grpSpPr>
        <p:sp>
          <p:nvSpPr>
            <p:cNvPr id="70" name="Freeform 346"/>
            <p:cNvSpPr>
              <a:spLocks/>
            </p:cNvSpPr>
            <p:nvPr/>
          </p:nvSpPr>
          <p:spPr bwMode="auto">
            <a:xfrm>
              <a:off x="4016375" y="3822700"/>
              <a:ext cx="76200" cy="76200"/>
            </a:xfrm>
            <a:custGeom>
              <a:avLst/>
              <a:gdLst/>
              <a:ahLst/>
              <a:cxnLst>
                <a:cxn ang="0">
                  <a:pos x="48" y="24"/>
                </a:cxn>
                <a:cxn ang="0">
                  <a:pos x="48" y="24"/>
                </a:cxn>
                <a:cxn ang="0">
                  <a:pos x="46" y="14"/>
                </a:cxn>
                <a:cxn ang="0">
                  <a:pos x="40" y="8"/>
                </a:cxn>
                <a:cxn ang="0">
                  <a:pos x="34" y="2"/>
                </a:cxn>
                <a:cxn ang="0">
                  <a:pos x="24" y="0"/>
                </a:cxn>
                <a:cxn ang="0">
                  <a:pos x="24" y="0"/>
                </a:cxn>
                <a:cxn ang="0">
                  <a:pos x="14" y="2"/>
                </a:cxn>
                <a:cxn ang="0">
                  <a:pos x="8" y="8"/>
                </a:cxn>
                <a:cxn ang="0">
                  <a:pos x="2" y="14"/>
                </a:cxn>
                <a:cxn ang="0">
                  <a:pos x="0" y="24"/>
                </a:cxn>
                <a:cxn ang="0">
                  <a:pos x="0" y="24"/>
                </a:cxn>
                <a:cxn ang="0">
                  <a:pos x="2" y="34"/>
                </a:cxn>
                <a:cxn ang="0">
                  <a:pos x="8" y="40"/>
                </a:cxn>
                <a:cxn ang="0">
                  <a:pos x="14" y="46"/>
                </a:cxn>
                <a:cxn ang="0">
                  <a:pos x="24" y="48"/>
                </a:cxn>
                <a:cxn ang="0">
                  <a:pos x="24" y="48"/>
                </a:cxn>
                <a:cxn ang="0">
                  <a:pos x="34" y="46"/>
                </a:cxn>
                <a:cxn ang="0">
                  <a:pos x="40" y="40"/>
                </a:cxn>
                <a:cxn ang="0">
                  <a:pos x="46" y="34"/>
                </a:cxn>
                <a:cxn ang="0">
                  <a:pos x="48" y="24"/>
                </a:cxn>
                <a:cxn ang="0">
                  <a:pos x="48" y="24"/>
                </a:cxn>
              </a:cxnLst>
              <a:rect l="0" t="0" r="r" b="b"/>
              <a:pathLst>
                <a:path w="48" h="48">
                  <a:moveTo>
                    <a:pt x="48" y="24"/>
                  </a:moveTo>
                  <a:lnTo>
                    <a:pt x="48" y="24"/>
                  </a:lnTo>
                  <a:lnTo>
                    <a:pt x="46" y="14"/>
                  </a:lnTo>
                  <a:lnTo>
                    <a:pt x="40" y="8"/>
                  </a:lnTo>
                  <a:lnTo>
                    <a:pt x="34" y="2"/>
                  </a:lnTo>
                  <a:lnTo>
                    <a:pt x="24" y="0"/>
                  </a:lnTo>
                  <a:lnTo>
                    <a:pt x="24" y="0"/>
                  </a:lnTo>
                  <a:lnTo>
                    <a:pt x="14" y="2"/>
                  </a:lnTo>
                  <a:lnTo>
                    <a:pt x="8" y="8"/>
                  </a:lnTo>
                  <a:lnTo>
                    <a:pt x="2" y="14"/>
                  </a:lnTo>
                  <a:lnTo>
                    <a:pt x="0" y="24"/>
                  </a:lnTo>
                  <a:lnTo>
                    <a:pt x="0" y="24"/>
                  </a:lnTo>
                  <a:lnTo>
                    <a:pt x="2" y="34"/>
                  </a:lnTo>
                  <a:lnTo>
                    <a:pt x="8" y="40"/>
                  </a:lnTo>
                  <a:lnTo>
                    <a:pt x="14" y="46"/>
                  </a:lnTo>
                  <a:lnTo>
                    <a:pt x="24" y="48"/>
                  </a:lnTo>
                  <a:lnTo>
                    <a:pt x="24" y="48"/>
                  </a:lnTo>
                  <a:lnTo>
                    <a:pt x="34" y="46"/>
                  </a:lnTo>
                  <a:lnTo>
                    <a:pt x="40" y="40"/>
                  </a:lnTo>
                  <a:lnTo>
                    <a:pt x="46" y="34"/>
                  </a:lnTo>
                  <a:lnTo>
                    <a:pt x="48" y="24"/>
                  </a:lnTo>
                  <a:lnTo>
                    <a:pt x="48"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1200"/>
            </a:p>
          </p:txBody>
        </p:sp>
        <p:sp>
          <p:nvSpPr>
            <p:cNvPr id="71" name="Freeform 347"/>
            <p:cNvSpPr>
              <a:spLocks/>
            </p:cNvSpPr>
            <p:nvPr/>
          </p:nvSpPr>
          <p:spPr bwMode="auto">
            <a:xfrm>
              <a:off x="4016375" y="3517900"/>
              <a:ext cx="381000" cy="381000"/>
            </a:xfrm>
            <a:custGeom>
              <a:avLst/>
              <a:gdLst/>
              <a:ahLst/>
              <a:cxnLst>
                <a:cxn ang="0">
                  <a:pos x="192" y="240"/>
                </a:cxn>
                <a:cxn ang="0">
                  <a:pos x="240" y="240"/>
                </a:cxn>
                <a:cxn ang="0">
                  <a:pos x="240" y="240"/>
                </a:cxn>
                <a:cxn ang="0">
                  <a:pos x="238" y="216"/>
                </a:cxn>
                <a:cxn ang="0">
                  <a:pos x="236" y="192"/>
                </a:cxn>
                <a:cxn ang="0">
                  <a:pos x="230" y="168"/>
                </a:cxn>
                <a:cxn ang="0">
                  <a:pos x="222" y="146"/>
                </a:cxn>
                <a:cxn ang="0">
                  <a:pos x="210" y="126"/>
                </a:cxn>
                <a:cxn ang="0">
                  <a:pos x="198" y="106"/>
                </a:cxn>
                <a:cxn ang="0">
                  <a:pos x="186" y="88"/>
                </a:cxn>
                <a:cxn ang="0">
                  <a:pos x="170" y="70"/>
                </a:cxn>
                <a:cxn ang="0">
                  <a:pos x="152" y="54"/>
                </a:cxn>
                <a:cxn ang="0">
                  <a:pos x="134" y="42"/>
                </a:cxn>
                <a:cxn ang="0">
                  <a:pos x="114" y="30"/>
                </a:cxn>
                <a:cxn ang="0">
                  <a:pos x="94" y="18"/>
                </a:cxn>
                <a:cxn ang="0">
                  <a:pos x="72" y="10"/>
                </a:cxn>
                <a:cxn ang="0">
                  <a:pos x="48" y="4"/>
                </a:cxn>
                <a:cxn ang="0">
                  <a:pos x="24" y="2"/>
                </a:cxn>
                <a:cxn ang="0">
                  <a:pos x="0" y="0"/>
                </a:cxn>
                <a:cxn ang="0">
                  <a:pos x="0" y="48"/>
                </a:cxn>
                <a:cxn ang="0">
                  <a:pos x="0" y="48"/>
                </a:cxn>
                <a:cxn ang="0">
                  <a:pos x="20" y="48"/>
                </a:cxn>
                <a:cxn ang="0">
                  <a:pos x="38" y="52"/>
                </a:cxn>
                <a:cxn ang="0">
                  <a:pos x="56" y="56"/>
                </a:cxn>
                <a:cxn ang="0">
                  <a:pos x="74" y="64"/>
                </a:cxn>
                <a:cxn ang="0">
                  <a:pos x="92" y="72"/>
                </a:cxn>
                <a:cxn ang="0">
                  <a:pos x="108" y="80"/>
                </a:cxn>
                <a:cxn ang="0">
                  <a:pos x="122" y="92"/>
                </a:cxn>
                <a:cxn ang="0">
                  <a:pos x="136" y="104"/>
                </a:cxn>
                <a:cxn ang="0">
                  <a:pos x="148" y="118"/>
                </a:cxn>
                <a:cxn ang="0">
                  <a:pos x="160" y="132"/>
                </a:cxn>
                <a:cxn ang="0">
                  <a:pos x="168" y="148"/>
                </a:cxn>
                <a:cxn ang="0">
                  <a:pos x="176" y="166"/>
                </a:cxn>
                <a:cxn ang="0">
                  <a:pos x="184" y="184"/>
                </a:cxn>
                <a:cxn ang="0">
                  <a:pos x="188" y="202"/>
                </a:cxn>
                <a:cxn ang="0">
                  <a:pos x="192" y="220"/>
                </a:cxn>
                <a:cxn ang="0">
                  <a:pos x="192" y="240"/>
                </a:cxn>
                <a:cxn ang="0">
                  <a:pos x="192" y="240"/>
                </a:cxn>
              </a:cxnLst>
              <a:rect l="0" t="0" r="r" b="b"/>
              <a:pathLst>
                <a:path w="240" h="240">
                  <a:moveTo>
                    <a:pt x="192" y="240"/>
                  </a:moveTo>
                  <a:lnTo>
                    <a:pt x="240" y="240"/>
                  </a:lnTo>
                  <a:lnTo>
                    <a:pt x="240" y="240"/>
                  </a:lnTo>
                  <a:lnTo>
                    <a:pt x="238" y="216"/>
                  </a:lnTo>
                  <a:lnTo>
                    <a:pt x="236" y="192"/>
                  </a:lnTo>
                  <a:lnTo>
                    <a:pt x="230" y="168"/>
                  </a:lnTo>
                  <a:lnTo>
                    <a:pt x="222" y="146"/>
                  </a:lnTo>
                  <a:lnTo>
                    <a:pt x="210" y="126"/>
                  </a:lnTo>
                  <a:lnTo>
                    <a:pt x="198" y="106"/>
                  </a:lnTo>
                  <a:lnTo>
                    <a:pt x="186" y="88"/>
                  </a:lnTo>
                  <a:lnTo>
                    <a:pt x="170" y="70"/>
                  </a:lnTo>
                  <a:lnTo>
                    <a:pt x="152" y="54"/>
                  </a:lnTo>
                  <a:lnTo>
                    <a:pt x="134" y="42"/>
                  </a:lnTo>
                  <a:lnTo>
                    <a:pt x="114" y="30"/>
                  </a:lnTo>
                  <a:lnTo>
                    <a:pt x="94" y="18"/>
                  </a:lnTo>
                  <a:lnTo>
                    <a:pt x="72" y="10"/>
                  </a:lnTo>
                  <a:lnTo>
                    <a:pt x="48" y="4"/>
                  </a:lnTo>
                  <a:lnTo>
                    <a:pt x="24" y="2"/>
                  </a:lnTo>
                  <a:lnTo>
                    <a:pt x="0" y="0"/>
                  </a:lnTo>
                  <a:lnTo>
                    <a:pt x="0" y="48"/>
                  </a:lnTo>
                  <a:lnTo>
                    <a:pt x="0" y="48"/>
                  </a:lnTo>
                  <a:lnTo>
                    <a:pt x="20" y="48"/>
                  </a:lnTo>
                  <a:lnTo>
                    <a:pt x="38" y="52"/>
                  </a:lnTo>
                  <a:lnTo>
                    <a:pt x="56" y="56"/>
                  </a:lnTo>
                  <a:lnTo>
                    <a:pt x="74" y="64"/>
                  </a:lnTo>
                  <a:lnTo>
                    <a:pt x="92" y="72"/>
                  </a:lnTo>
                  <a:lnTo>
                    <a:pt x="108" y="80"/>
                  </a:lnTo>
                  <a:lnTo>
                    <a:pt x="122" y="92"/>
                  </a:lnTo>
                  <a:lnTo>
                    <a:pt x="136" y="104"/>
                  </a:lnTo>
                  <a:lnTo>
                    <a:pt x="148" y="118"/>
                  </a:lnTo>
                  <a:lnTo>
                    <a:pt x="160" y="132"/>
                  </a:lnTo>
                  <a:lnTo>
                    <a:pt x="168" y="148"/>
                  </a:lnTo>
                  <a:lnTo>
                    <a:pt x="176" y="166"/>
                  </a:lnTo>
                  <a:lnTo>
                    <a:pt x="184" y="184"/>
                  </a:lnTo>
                  <a:lnTo>
                    <a:pt x="188" y="202"/>
                  </a:lnTo>
                  <a:lnTo>
                    <a:pt x="192" y="220"/>
                  </a:lnTo>
                  <a:lnTo>
                    <a:pt x="192" y="240"/>
                  </a:lnTo>
                  <a:lnTo>
                    <a:pt x="192" y="24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1200"/>
            </a:p>
          </p:txBody>
        </p:sp>
        <p:sp>
          <p:nvSpPr>
            <p:cNvPr id="72" name="Freeform 348"/>
            <p:cNvSpPr>
              <a:spLocks/>
            </p:cNvSpPr>
            <p:nvPr/>
          </p:nvSpPr>
          <p:spPr bwMode="auto">
            <a:xfrm>
              <a:off x="4016375" y="3670300"/>
              <a:ext cx="228600" cy="228600"/>
            </a:xfrm>
            <a:custGeom>
              <a:avLst/>
              <a:gdLst/>
              <a:ahLst/>
              <a:cxnLst>
                <a:cxn ang="0">
                  <a:pos x="96" y="144"/>
                </a:cxn>
                <a:cxn ang="0">
                  <a:pos x="144" y="144"/>
                </a:cxn>
                <a:cxn ang="0">
                  <a:pos x="144" y="144"/>
                </a:cxn>
                <a:cxn ang="0">
                  <a:pos x="144" y="130"/>
                </a:cxn>
                <a:cxn ang="0">
                  <a:pos x="142" y="116"/>
                </a:cxn>
                <a:cxn ang="0">
                  <a:pos x="138" y="102"/>
                </a:cxn>
                <a:cxn ang="0">
                  <a:pos x="132" y="88"/>
                </a:cxn>
                <a:cxn ang="0">
                  <a:pos x="126" y="76"/>
                </a:cxn>
                <a:cxn ang="0">
                  <a:pos x="120" y="64"/>
                </a:cxn>
                <a:cxn ang="0">
                  <a:pos x="112" y="52"/>
                </a:cxn>
                <a:cxn ang="0">
                  <a:pos x="102" y="42"/>
                </a:cxn>
                <a:cxn ang="0">
                  <a:pos x="92" y="32"/>
                </a:cxn>
                <a:cxn ang="0">
                  <a:pos x="80" y="24"/>
                </a:cxn>
                <a:cxn ang="0">
                  <a:pos x="68" y="18"/>
                </a:cxn>
                <a:cxn ang="0">
                  <a:pos x="56" y="12"/>
                </a:cxn>
                <a:cxn ang="0">
                  <a:pos x="42" y="6"/>
                </a:cxn>
                <a:cxn ang="0">
                  <a:pos x="28" y="2"/>
                </a:cxn>
                <a:cxn ang="0">
                  <a:pos x="14" y="0"/>
                </a:cxn>
                <a:cxn ang="0">
                  <a:pos x="0" y="0"/>
                </a:cxn>
                <a:cxn ang="0">
                  <a:pos x="0" y="48"/>
                </a:cxn>
                <a:cxn ang="0">
                  <a:pos x="0" y="48"/>
                </a:cxn>
                <a:cxn ang="0">
                  <a:pos x="20" y="50"/>
                </a:cxn>
                <a:cxn ang="0">
                  <a:pos x="38" y="56"/>
                </a:cxn>
                <a:cxn ang="0">
                  <a:pos x="54" y="64"/>
                </a:cxn>
                <a:cxn ang="0">
                  <a:pos x="68" y="76"/>
                </a:cxn>
                <a:cxn ang="0">
                  <a:pos x="80" y="90"/>
                </a:cxn>
                <a:cxn ang="0">
                  <a:pos x="88" y="106"/>
                </a:cxn>
                <a:cxn ang="0">
                  <a:pos x="94" y="124"/>
                </a:cxn>
                <a:cxn ang="0">
                  <a:pos x="96" y="144"/>
                </a:cxn>
                <a:cxn ang="0">
                  <a:pos x="96" y="144"/>
                </a:cxn>
              </a:cxnLst>
              <a:rect l="0" t="0" r="r" b="b"/>
              <a:pathLst>
                <a:path w="144" h="144">
                  <a:moveTo>
                    <a:pt x="96" y="144"/>
                  </a:moveTo>
                  <a:lnTo>
                    <a:pt x="144" y="144"/>
                  </a:lnTo>
                  <a:lnTo>
                    <a:pt x="144" y="144"/>
                  </a:lnTo>
                  <a:lnTo>
                    <a:pt x="144" y="130"/>
                  </a:lnTo>
                  <a:lnTo>
                    <a:pt x="142" y="116"/>
                  </a:lnTo>
                  <a:lnTo>
                    <a:pt x="138" y="102"/>
                  </a:lnTo>
                  <a:lnTo>
                    <a:pt x="132" y="88"/>
                  </a:lnTo>
                  <a:lnTo>
                    <a:pt x="126" y="76"/>
                  </a:lnTo>
                  <a:lnTo>
                    <a:pt x="120" y="64"/>
                  </a:lnTo>
                  <a:lnTo>
                    <a:pt x="112" y="52"/>
                  </a:lnTo>
                  <a:lnTo>
                    <a:pt x="102" y="42"/>
                  </a:lnTo>
                  <a:lnTo>
                    <a:pt x="92" y="32"/>
                  </a:lnTo>
                  <a:lnTo>
                    <a:pt x="80" y="24"/>
                  </a:lnTo>
                  <a:lnTo>
                    <a:pt x="68" y="18"/>
                  </a:lnTo>
                  <a:lnTo>
                    <a:pt x="56" y="12"/>
                  </a:lnTo>
                  <a:lnTo>
                    <a:pt x="42" y="6"/>
                  </a:lnTo>
                  <a:lnTo>
                    <a:pt x="28" y="2"/>
                  </a:lnTo>
                  <a:lnTo>
                    <a:pt x="14" y="0"/>
                  </a:lnTo>
                  <a:lnTo>
                    <a:pt x="0" y="0"/>
                  </a:lnTo>
                  <a:lnTo>
                    <a:pt x="0" y="48"/>
                  </a:lnTo>
                  <a:lnTo>
                    <a:pt x="0" y="48"/>
                  </a:lnTo>
                  <a:lnTo>
                    <a:pt x="20" y="50"/>
                  </a:lnTo>
                  <a:lnTo>
                    <a:pt x="38" y="56"/>
                  </a:lnTo>
                  <a:lnTo>
                    <a:pt x="54" y="64"/>
                  </a:lnTo>
                  <a:lnTo>
                    <a:pt x="68" y="76"/>
                  </a:lnTo>
                  <a:lnTo>
                    <a:pt x="80" y="90"/>
                  </a:lnTo>
                  <a:lnTo>
                    <a:pt x="88" y="106"/>
                  </a:lnTo>
                  <a:lnTo>
                    <a:pt x="94" y="124"/>
                  </a:lnTo>
                  <a:lnTo>
                    <a:pt x="96" y="144"/>
                  </a:lnTo>
                  <a:lnTo>
                    <a:pt x="96" y="14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1200"/>
            </a:p>
          </p:txBody>
        </p:sp>
      </p:grpSp>
      <p:pic>
        <p:nvPicPr>
          <p:cNvPr id="74" name="図 7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1880" y="4084615"/>
            <a:ext cx="882302" cy="168940"/>
          </a:xfrm>
          <a:prstGeom prst="rect">
            <a:avLst/>
          </a:prstGeom>
        </p:spPr>
      </p:pic>
      <p:sp>
        <p:nvSpPr>
          <p:cNvPr id="75" name="正方形/長方形 74"/>
          <p:cNvSpPr/>
          <p:nvPr/>
        </p:nvSpPr>
        <p:spPr>
          <a:xfrm>
            <a:off x="746536" y="867316"/>
            <a:ext cx="3696314" cy="1855028"/>
          </a:xfrm>
          <a:prstGeom prst="rect">
            <a:avLst/>
          </a:prstGeom>
          <a:solidFill>
            <a:srgbClr val="3366C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76" name="楕円 75"/>
          <p:cNvSpPr/>
          <p:nvPr/>
        </p:nvSpPr>
        <p:spPr>
          <a:xfrm>
            <a:off x="377662" y="720125"/>
            <a:ext cx="708170" cy="686656"/>
          </a:xfrm>
          <a:prstGeom prst="ellipse">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77" name="テキスト ボックス 76"/>
          <p:cNvSpPr txBox="1"/>
          <p:nvPr/>
        </p:nvSpPr>
        <p:spPr>
          <a:xfrm>
            <a:off x="1563964" y="856090"/>
            <a:ext cx="2214346" cy="307777"/>
          </a:xfrm>
          <a:prstGeom prst="rect">
            <a:avLst/>
          </a:prstGeom>
          <a:noFill/>
          <a:ln>
            <a:noFill/>
          </a:ln>
        </p:spPr>
        <p:txBody>
          <a:bodyPr wrap="square" rtlCol="0">
            <a:spAutoFit/>
          </a:bodyPr>
          <a:lstStyle/>
          <a:p>
            <a:pPr algn="ctr"/>
            <a:r>
              <a:rPr lang="en-US" altLang="ja-JP" sz="1400" b="1">
                <a:solidFill>
                  <a:srgbClr val="3366CC"/>
                </a:solidFill>
              </a:rPr>
              <a:t>AI</a:t>
            </a:r>
            <a:r>
              <a:rPr lang="ja-JP" altLang="en-US" sz="1400" b="1">
                <a:solidFill>
                  <a:srgbClr val="3366CC"/>
                </a:solidFill>
              </a:rPr>
              <a:t>機能搭載</a:t>
            </a:r>
          </a:p>
        </p:txBody>
      </p:sp>
      <p:pic>
        <p:nvPicPr>
          <p:cNvPr id="116" name="図 115"/>
          <p:cNvPicPr>
            <a:picLocks noChangeAspect="1"/>
          </p:cNvPicPr>
          <p:nvPr/>
        </p:nvPicPr>
        <p:blipFill>
          <a:blip r:embed="rId5"/>
          <a:stretch>
            <a:fillRect/>
          </a:stretch>
        </p:blipFill>
        <p:spPr>
          <a:xfrm>
            <a:off x="5237971" y="2055976"/>
            <a:ext cx="224714" cy="362040"/>
          </a:xfrm>
          <a:prstGeom prst="rect">
            <a:avLst/>
          </a:prstGeom>
        </p:spPr>
      </p:pic>
      <p:sp>
        <p:nvSpPr>
          <p:cNvPr id="117" name="Freeform 56"/>
          <p:cNvSpPr>
            <a:spLocks noEditPoints="1"/>
          </p:cNvSpPr>
          <p:nvPr/>
        </p:nvSpPr>
        <p:spPr bwMode="auto">
          <a:xfrm>
            <a:off x="580096" y="885377"/>
            <a:ext cx="333348" cy="330444"/>
          </a:xfrm>
          <a:custGeom>
            <a:avLst/>
            <a:gdLst>
              <a:gd name="T0" fmla="*/ 165 w 730"/>
              <a:gd name="T1" fmla="*/ 214 h 727"/>
              <a:gd name="T2" fmla="*/ 176 w 730"/>
              <a:gd name="T3" fmla="*/ 533 h 727"/>
              <a:gd name="T4" fmla="*/ 196 w 730"/>
              <a:gd name="T5" fmla="*/ 514 h 727"/>
              <a:gd name="T6" fmla="*/ 281 w 730"/>
              <a:gd name="T7" fmla="*/ 429 h 727"/>
              <a:gd name="T8" fmla="*/ 300 w 730"/>
              <a:gd name="T9" fmla="*/ 449 h 727"/>
              <a:gd name="T10" fmla="*/ 92 w 730"/>
              <a:gd name="T11" fmla="*/ 364 h 727"/>
              <a:gd name="T12" fmla="*/ 353 w 730"/>
              <a:gd name="T13" fmla="*/ 630 h 727"/>
              <a:gd name="T14" fmla="*/ 269 w 730"/>
              <a:gd name="T15" fmla="*/ 490 h 727"/>
              <a:gd name="T16" fmla="*/ 324 w 730"/>
              <a:gd name="T17" fmla="*/ 449 h 727"/>
              <a:gd name="T18" fmla="*/ 305 w 730"/>
              <a:gd name="T19" fmla="*/ 606 h 727"/>
              <a:gd name="T20" fmla="*/ 220 w 730"/>
              <a:gd name="T21" fmla="*/ 376 h 727"/>
              <a:gd name="T22" fmla="*/ 239 w 730"/>
              <a:gd name="T23" fmla="*/ 533 h 727"/>
              <a:gd name="T24" fmla="*/ 184 w 730"/>
              <a:gd name="T25" fmla="*/ 492 h 727"/>
              <a:gd name="T26" fmla="*/ 353 w 730"/>
              <a:gd name="T27" fmla="*/ 352 h 727"/>
              <a:gd name="T28" fmla="*/ 293 w 730"/>
              <a:gd name="T29" fmla="*/ 171 h 727"/>
              <a:gd name="T30" fmla="*/ 165 w 730"/>
              <a:gd name="T31" fmla="*/ 238 h 727"/>
              <a:gd name="T32" fmla="*/ 207 w 730"/>
              <a:gd name="T33" fmla="*/ 183 h 727"/>
              <a:gd name="T34" fmla="*/ 269 w 730"/>
              <a:gd name="T35" fmla="*/ 9 h 727"/>
              <a:gd name="T36" fmla="*/ 76 w 730"/>
              <a:gd name="T37" fmla="*/ 197 h 727"/>
              <a:gd name="T38" fmla="*/ 281 w 730"/>
              <a:gd name="T39" fmla="*/ 236 h 727"/>
              <a:gd name="T40" fmla="*/ 239 w 730"/>
              <a:gd name="T41" fmla="*/ 291 h 727"/>
              <a:gd name="T42" fmla="*/ 10 w 730"/>
              <a:gd name="T43" fmla="*/ 459 h 727"/>
              <a:gd name="T44" fmla="*/ 99 w 730"/>
              <a:gd name="T45" fmla="*/ 406 h 727"/>
              <a:gd name="T46" fmla="*/ 155 w 730"/>
              <a:gd name="T47" fmla="*/ 364 h 727"/>
              <a:gd name="T48" fmla="*/ 198 w 730"/>
              <a:gd name="T49" fmla="*/ 653 h 727"/>
              <a:gd name="T50" fmla="*/ 353 w 730"/>
              <a:gd name="T51" fmla="*/ 630 h 727"/>
              <a:gd name="T52" fmla="*/ 261 w 730"/>
              <a:gd name="T53" fmla="*/ 279 h 727"/>
              <a:gd name="T54" fmla="*/ 469 w 730"/>
              <a:gd name="T55" fmla="*/ 110 h 727"/>
              <a:gd name="T56" fmla="*/ 450 w 730"/>
              <a:gd name="T57" fmla="*/ 130 h 727"/>
              <a:gd name="T58" fmla="*/ 450 w 730"/>
              <a:gd name="T59" fmla="*/ 383 h 727"/>
              <a:gd name="T60" fmla="*/ 430 w 730"/>
              <a:gd name="T61" fmla="*/ 364 h 727"/>
              <a:gd name="T62" fmla="*/ 607 w 730"/>
              <a:gd name="T63" fmla="*/ 303 h 727"/>
              <a:gd name="T64" fmla="*/ 534 w 730"/>
              <a:gd name="T65" fmla="*/ 323 h 727"/>
              <a:gd name="T66" fmla="*/ 576 w 730"/>
              <a:gd name="T67" fmla="*/ 267 h 727"/>
              <a:gd name="T68" fmla="*/ 631 w 730"/>
              <a:gd name="T69" fmla="*/ 425 h 727"/>
              <a:gd name="T70" fmla="*/ 699 w 730"/>
              <a:gd name="T71" fmla="*/ 364 h 727"/>
              <a:gd name="T72" fmla="*/ 474 w 730"/>
              <a:gd name="T73" fmla="*/ 207 h 727"/>
              <a:gd name="T74" fmla="*/ 493 w 730"/>
              <a:gd name="T75" fmla="*/ 364 h 727"/>
              <a:gd name="T76" fmla="*/ 438 w 730"/>
              <a:gd name="T77" fmla="*/ 322 h 727"/>
              <a:gd name="T78" fmla="*/ 656 w 730"/>
              <a:gd name="T79" fmla="*/ 183 h 727"/>
              <a:gd name="T80" fmla="*/ 460 w 730"/>
              <a:gd name="T81" fmla="*/ 8 h 727"/>
              <a:gd name="T82" fmla="*/ 408 w 730"/>
              <a:gd name="T83" fmla="*/ 98 h 727"/>
              <a:gd name="T84" fmla="*/ 450 w 730"/>
              <a:gd name="T85" fmla="*/ 154 h 727"/>
              <a:gd name="T86" fmla="*/ 377 w 730"/>
              <a:gd name="T87" fmla="*/ 437 h 727"/>
              <a:gd name="T88" fmla="*/ 462 w 730"/>
              <a:gd name="T89" fmla="*/ 576 h 727"/>
              <a:gd name="T90" fmla="*/ 406 w 730"/>
              <a:gd name="T91" fmla="*/ 618 h 727"/>
              <a:gd name="T92" fmla="*/ 426 w 730"/>
              <a:gd name="T93" fmla="*/ 461 h 727"/>
              <a:gd name="T94" fmla="*/ 460 w 730"/>
              <a:gd name="T95" fmla="*/ 719 h 727"/>
              <a:gd name="T96" fmla="*/ 649 w 730"/>
              <a:gd name="T97" fmla="*/ 588 h 727"/>
              <a:gd name="T98" fmla="*/ 522 w 730"/>
              <a:gd name="T99" fmla="*/ 490 h 727"/>
              <a:gd name="T100" fmla="*/ 578 w 730"/>
              <a:gd name="T101" fmla="*/ 449 h 727"/>
              <a:gd name="T102" fmla="*/ 558 w 730"/>
              <a:gd name="T103" fmla="*/ 564 h 727"/>
              <a:gd name="T104" fmla="*/ 720 w 730"/>
              <a:gd name="T105" fmla="*/ 461 h 727"/>
              <a:gd name="T106" fmla="*/ 534 w 730"/>
              <a:gd name="T107" fmla="*/ 299 h 727"/>
              <a:gd name="T108" fmla="*/ 515 w 730"/>
              <a:gd name="T109" fmla="*/ 279 h 727"/>
              <a:gd name="T110" fmla="*/ 515 w 730"/>
              <a:gd name="T111" fmla="*/ 449 h 727"/>
              <a:gd name="T112" fmla="*/ 430 w 730"/>
              <a:gd name="T113" fmla="*/ 618 h 727"/>
              <a:gd name="T114" fmla="*/ 450 w 730"/>
              <a:gd name="T115" fmla="*/ 599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30" h="727">
                <a:moveTo>
                  <a:pt x="165" y="175"/>
                </a:moveTo>
                <a:cubicBezTo>
                  <a:pt x="176" y="175"/>
                  <a:pt x="184" y="184"/>
                  <a:pt x="184" y="195"/>
                </a:cubicBezTo>
                <a:cubicBezTo>
                  <a:pt x="184" y="205"/>
                  <a:pt x="176" y="214"/>
                  <a:pt x="165" y="214"/>
                </a:cubicBezTo>
                <a:cubicBezTo>
                  <a:pt x="154" y="214"/>
                  <a:pt x="145" y="205"/>
                  <a:pt x="145" y="195"/>
                </a:cubicBezTo>
                <a:cubicBezTo>
                  <a:pt x="145" y="184"/>
                  <a:pt x="154" y="175"/>
                  <a:pt x="165" y="175"/>
                </a:cubicBezTo>
                <a:close/>
                <a:moveTo>
                  <a:pt x="176" y="533"/>
                </a:moveTo>
                <a:cubicBezTo>
                  <a:pt x="176" y="544"/>
                  <a:pt x="185" y="553"/>
                  <a:pt x="196" y="553"/>
                </a:cubicBezTo>
                <a:cubicBezTo>
                  <a:pt x="207" y="553"/>
                  <a:pt x="215" y="544"/>
                  <a:pt x="215" y="533"/>
                </a:cubicBezTo>
                <a:cubicBezTo>
                  <a:pt x="215" y="523"/>
                  <a:pt x="207" y="514"/>
                  <a:pt x="196" y="514"/>
                </a:cubicBezTo>
                <a:cubicBezTo>
                  <a:pt x="185" y="514"/>
                  <a:pt x="176" y="523"/>
                  <a:pt x="176" y="533"/>
                </a:cubicBezTo>
                <a:close/>
                <a:moveTo>
                  <a:pt x="300" y="449"/>
                </a:moveTo>
                <a:cubicBezTo>
                  <a:pt x="300" y="438"/>
                  <a:pt x="291" y="429"/>
                  <a:pt x="281" y="429"/>
                </a:cubicBezTo>
                <a:cubicBezTo>
                  <a:pt x="270" y="429"/>
                  <a:pt x="261" y="438"/>
                  <a:pt x="261" y="449"/>
                </a:cubicBezTo>
                <a:cubicBezTo>
                  <a:pt x="261" y="459"/>
                  <a:pt x="270" y="468"/>
                  <a:pt x="281" y="468"/>
                </a:cubicBezTo>
                <a:cubicBezTo>
                  <a:pt x="291" y="468"/>
                  <a:pt x="300" y="459"/>
                  <a:pt x="300" y="449"/>
                </a:cubicBezTo>
                <a:close/>
                <a:moveTo>
                  <a:pt x="131" y="364"/>
                </a:moveTo>
                <a:cubicBezTo>
                  <a:pt x="131" y="353"/>
                  <a:pt x="122" y="345"/>
                  <a:pt x="111" y="345"/>
                </a:cubicBezTo>
                <a:cubicBezTo>
                  <a:pt x="100" y="345"/>
                  <a:pt x="92" y="353"/>
                  <a:pt x="92" y="364"/>
                </a:cubicBezTo>
                <a:cubicBezTo>
                  <a:pt x="92" y="375"/>
                  <a:pt x="100" y="383"/>
                  <a:pt x="111" y="383"/>
                </a:cubicBezTo>
                <a:cubicBezTo>
                  <a:pt x="122" y="383"/>
                  <a:pt x="131" y="375"/>
                  <a:pt x="131" y="364"/>
                </a:cubicBezTo>
                <a:close/>
                <a:moveTo>
                  <a:pt x="353" y="630"/>
                </a:moveTo>
                <a:cubicBezTo>
                  <a:pt x="305" y="630"/>
                  <a:pt x="305" y="630"/>
                  <a:pt x="305" y="630"/>
                </a:cubicBezTo>
                <a:cubicBezTo>
                  <a:pt x="285" y="630"/>
                  <a:pt x="269" y="614"/>
                  <a:pt x="269" y="594"/>
                </a:cubicBezTo>
                <a:cubicBezTo>
                  <a:pt x="269" y="490"/>
                  <a:pt x="269" y="490"/>
                  <a:pt x="269" y="490"/>
                </a:cubicBezTo>
                <a:cubicBezTo>
                  <a:pt x="250" y="485"/>
                  <a:pt x="237" y="468"/>
                  <a:pt x="237" y="449"/>
                </a:cubicBezTo>
                <a:cubicBezTo>
                  <a:pt x="237" y="425"/>
                  <a:pt x="257" y="405"/>
                  <a:pt x="281" y="405"/>
                </a:cubicBezTo>
                <a:cubicBezTo>
                  <a:pt x="304" y="405"/>
                  <a:pt x="324" y="425"/>
                  <a:pt x="324" y="449"/>
                </a:cubicBezTo>
                <a:cubicBezTo>
                  <a:pt x="324" y="468"/>
                  <a:pt x="311" y="485"/>
                  <a:pt x="293" y="490"/>
                </a:cubicBezTo>
                <a:cubicBezTo>
                  <a:pt x="293" y="594"/>
                  <a:pt x="293" y="594"/>
                  <a:pt x="293" y="594"/>
                </a:cubicBezTo>
                <a:cubicBezTo>
                  <a:pt x="293" y="601"/>
                  <a:pt x="298" y="606"/>
                  <a:pt x="305" y="606"/>
                </a:cubicBezTo>
                <a:cubicBezTo>
                  <a:pt x="353" y="606"/>
                  <a:pt x="353" y="606"/>
                  <a:pt x="353" y="606"/>
                </a:cubicBezTo>
                <a:cubicBezTo>
                  <a:pt x="353" y="376"/>
                  <a:pt x="353" y="376"/>
                  <a:pt x="353" y="376"/>
                </a:cubicBezTo>
                <a:cubicBezTo>
                  <a:pt x="220" y="376"/>
                  <a:pt x="220" y="376"/>
                  <a:pt x="220" y="376"/>
                </a:cubicBezTo>
                <a:cubicBezTo>
                  <a:pt x="213" y="376"/>
                  <a:pt x="208" y="381"/>
                  <a:pt x="208" y="388"/>
                </a:cubicBezTo>
                <a:cubicBezTo>
                  <a:pt x="208" y="492"/>
                  <a:pt x="208" y="492"/>
                  <a:pt x="208" y="492"/>
                </a:cubicBezTo>
                <a:cubicBezTo>
                  <a:pt x="226" y="497"/>
                  <a:pt x="239" y="514"/>
                  <a:pt x="239" y="533"/>
                </a:cubicBezTo>
                <a:cubicBezTo>
                  <a:pt x="239" y="557"/>
                  <a:pt x="220" y="577"/>
                  <a:pt x="196" y="577"/>
                </a:cubicBezTo>
                <a:cubicBezTo>
                  <a:pt x="172" y="577"/>
                  <a:pt x="152" y="557"/>
                  <a:pt x="152" y="533"/>
                </a:cubicBezTo>
                <a:cubicBezTo>
                  <a:pt x="152" y="514"/>
                  <a:pt x="166" y="497"/>
                  <a:pt x="184" y="492"/>
                </a:cubicBezTo>
                <a:cubicBezTo>
                  <a:pt x="184" y="388"/>
                  <a:pt x="184" y="388"/>
                  <a:pt x="184" y="388"/>
                </a:cubicBezTo>
                <a:cubicBezTo>
                  <a:pt x="184" y="368"/>
                  <a:pt x="200" y="352"/>
                  <a:pt x="220" y="352"/>
                </a:cubicBezTo>
                <a:cubicBezTo>
                  <a:pt x="353" y="352"/>
                  <a:pt x="353" y="352"/>
                  <a:pt x="353" y="352"/>
                </a:cubicBezTo>
                <a:cubicBezTo>
                  <a:pt x="353" y="21"/>
                  <a:pt x="353" y="21"/>
                  <a:pt x="353" y="21"/>
                </a:cubicBezTo>
                <a:cubicBezTo>
                  <a:pt x="335" y="10"/>
                  <a:pt x="314" y="4"/>
                  <a:pt x="293" y="5"/>
                </a:cubicBezTo>
                <a:cubicBezTo>
                  <a:pt x="293" y="171"/>
                  <a:pt x="293" y="171"/>
                  <a:pt x="293" y="171"/>
                </a:cubicBezTo>
                <a:cubicBezTo>
                  <a:pt x="293" y="191"/>
                  <a:pt x="276" y="207"/>
                  <a:pt x="257" y="207"/>
                </a:cubicBezTo>
                <a:cubicBezTo>
                  <a:pt x="207" y="207"/>
                  <a:pt x="207" y="207"/>
                  <a:pt x="207" y="207"/>
                </a:cubicBezTo>
                <a:cubicBezTo>
                  <a:pt x="201" y="225"/>
                  <a:pt x="185" y="238"/>
                  <a:pt x="165" y="238"/>
                </a:cubicBezTo>
                <a:cubicBezTo>
                  <a:pt x="141" y="238"/>
                  <a:pt x="121" y="219"/>
                  <a:pt x="121" y="195"/>
                </a:cubicBezTo>
                <a:cubicBezTo>
                  <a:pt x="121" y="171"/>
                  <a:pt x="141" y="151"/>
                  <a:pt x="165" y="151"/>
                </a:cubicBezTo>
                <a:cubicBezTo>
                  <a:pt x="185" y="151"/>
                  <a:pt x="201" y="165"/>
                  <a:pt x="207" y="183"/>
                </a:cubicBezTo>
                <a:cubicBezTo>
                  <a:pt x="257" y="183"/>
                  <a:pt x="257" y="183"/>
                  <a:pt x="257" y="183"/>
                </a:cubicBezTo>
                <a:cubicBezTo>
                  <a:pt x="263" y="183"/>
                  <a:pt x="269" y="177"/>
                  <a:pt x="269" y="171"/>
                </a:cubicBezTo>
                <a:cubicBezTo>
                  <a:pt x="269" y="9"/>
                  <a:pt x="269" y="9"/>
                  <a:pt x="269" y="9"/>
                </a:cubicBezTo>
                <a:cubicBezTo>
                  <a:pt x="235" y="18"/>
                  <a:pt x="209" y="44"/>
                  <a:pt x="198" y="75"/>
                </a:cubicBezTo>
                <a:cubicBezTo>
                  <a:pt x="165" y="69"/>
                  <a:pt x="130" y="78"/>
                  <a:pt x="105" y="104"/>
                </a:cubicBezTo>
                <a:cubicBezTo>
                  <a:pt x="80" y="129"/>
                  <a:pt x="70" y="164"/>
                  <a:pt x="76" y="197"/>
                </a:cubicBezTo>
                <a:cubicBezTo>
                  <a:pt x="45" y="208"/>
                  <a:pt x="20" y="233"/>
                  <a:pt x="10" y="267"/>
                </a:cubicBezTo>
                <a:cubicBezTo>
                  <a:pt x="239" y="267"/>
                  <a:pt x="239" y="267"/>
                  <a:pt x="239" y="267"/>
                </a:cubicBezTo>
                <a:cubicBezTo>
                  <a:pt x="244" y="249"/>
                  <a:pt x="261" y="236"/>
                  <a:pt x="281" y="236"/>
                </a:cubicBezTo>
                <a:cubicBezTo>
                  <a:pt x="304" y="236"/>
                  <a:pt x="324" y="255"/>
                  <a:pt x="324" y="279"/>
                </a:cubicBezTo>
                <a:cubicBezTo>
                  <a:pt x="324" y="303"/>
                  <a:pt x="304" y="323"/>
                  <a:pt x="281" y="323"/>
                </a:cubicBezTo>
                <a:cubicBezTo>
                  <a:pt x="261" y="323"/>
                  <a:pt x="244" y="310"/>
                  <a:pt x="239" y="291"/>
                </a:cubicBezTo>
                <a:cubicBezTo>
                  <a:pt x="6" y="291"/>
                  <a:pt x="6" y="291"/>
                  <a:pt x="6" y="291"/>
                </a:cubicBezTo>
                <a:cubicBezTo>
                  <a:pt x="5" y="318"/>
                  <a:pt x="14" y="344"/>
                  <a:pt x="31" y="364"/>
                </a:cubicBezTo>
                <a:cubicBezTo>
                  <a:pt x="10" y="389"/>
                  <a:pt x="0" y="424"/>
                  <a:pt x="10" y="459"/>
                </a:cubicBezTo>
                <a:cubicBezTo>
                  <a:pt x="19" y="494"/>
                  <a:pt x="45" y="519"/>
                  <a:pt x="76" y="531"/>
                </a:cubicBezTo>
                <a:cubicBezTo>
                  <a:pt x="70" y="561"/>
                  <a:pt x="78" y="593"/>
                  <a:pt x="99" y="617"/>
                </a:cubicBezTo>
                <a:cubicBezTo>
                  <a:pt x="99" y="406"/>
                  <a:pt x="99" y="406"/>
                  <a:pt x="99" y="406"/>
                </a:cubicBezTo>
                <a:cubicBezTo>
                  <a:pt x="81" y="400"/>
                  <a:pt x="68" y="384"/>
                  <a:pt x="68" y="364"/>
                </a:cubicBezTo>
                <a:cubicBezTo>
                  <a:pt x="68" y="340"/>
                  <a:pt x="87" y="321"/>
                  <a:pt x="111" y="321"/>
                </a:cubicBezTo>
                <a:cubicBezTo>
                  <a:pt x="135" y="321"/>
                  <a:pt x="155" y="340"/>
                  <a:pt x="155" y="364"/>
                </a:cubicBezTo>
                <a:cubicBezTo>
                  <a:pt x="155" y="384"/>
                  <a:pt x="141" y="400"/>
                  <a:pt x="123" y="406"/>
                </a:cubicBezTo>
                <a:cubicBezTo>
                  <a:pt x="123" y="638"/>
                  <a:pt x="123" y="638"/>
                  <a:pt x="123" y="638"/>
                </a:cubicBezTo>
                <a:cubicBezTo>
                  <a:pt x="146" y="653"/>
                  <a:pt x="173" y="658"/>
                  <a:pt x="198" y="653"/>
                </a:cubicBezTo>
                <a:cubicBezTo>
                  <a:pt x="209" y="684"/>
                  <a:pt x="235" y="710"/>
                  <a:pt x="270" y="719"/>
                </a:cubicBezTo>
                <a:cubicBezTo>
                  <a:pt x="299" y="727"/>
                  <a:pt x="329" y="721"/>
                  <a:pt x="353" y="706"/>
                </a:cubicBezTo>
                <a:lnTo>
                  <a:pt x="353" y="630"/>
                </a:lnTo>
                <a:close/>
                <a:moveTo>
                  <a:pt x="300" y="279"/>
                </a:moveTo>
                <a:cubicBezTo>
                  <a:pt x="300" y="269"/>
                  <a:pt x="291" y="260"/>
                  <a:pt x="281" y="260"/>
                </a:cubicBezTo>
                <a:cubicBezTo>
                  <a:pt x="270" y="260"/>
                  <a:pt x="261" y="269"/>
                  <a:pt x="261" y="279"/>
                </a:cubicBezTo>
                <a:cubicBezTo>
                  <a:pt x="261" y="290"/>
                  <a:pt x="270" y="299"/>
                  <a:pt x="281" y="299"/>
                </a:cubicBezTo>
                <a:cubicBezTo>
                  <a:pt x="291" y="299"/>
                  <a:pt x="300" y="290"/>
                  <a:pt x="300" y="279"/>
                </a:cubicBezTo>
                <a:close/>
                <a:moveTo>
                  <a:pt x="469" y="110"/>
                </a:moveTo>
                <a:cubicBezTo>
                  <a:pt x="469" y="99"/>
                  <a:pt x="461" y="91"/>
                  <a:pt x="450" y="91"/>
                </a:cubicBezTo>
                <a:cubicBezTo>
                  <a:pt x="439" y="91"/>
                  <a:pt x="430" y="99"/>
                  <a:pt x="430" y="110"/>
                </a:cubicBezTo>
                <a:cubicBezTo>
                  <a:pt x="430" y="121"/>
                  <a:pt x="439" y="130"/>
                  <a:pt x="450" y="130"/>
                </a:cubicBezTo>
                <a:cubicBezTo>
                  <a:pt x="461" y="130"/>
                  <a:pt x="469" y="121"/>
                  <a:pt x="469" y="110"/>
                </a:cubicBezTo>
                <a:close/>
                <a:moveTo>
                  <a:pt x="430" y="364"/>
                </a:moveTo>
                <a:cubicBezTo>
                  <a:pt x="430" y="375"/>
                  <a:pt x="439" y="383"/>
                  <a:pt x="450" y="383"/>
                </a:cubicBezTo>
                <a:cubicBezTo>
                  <a:pt x="461" y="383"/>
                  <a:pt x="469" y="375"/>
                  <a:pt x="469" y="364"/>
                </a:cubicBezTo>
                <a:cubicBezTo>
                  <a:pt x="469" y="353"/>
                  <a:pt x="461" y="345"/>
                  <a:pt x="450" y="345"/>
                </a:cubicBezTo>
                <a:cubicBezTo>
                  <a:pt x="439" y="345"/>
                  <a:pt x="430" y="353"/>
                  <a:pt x="430" y="364"/>
                </a:cubicBezTo>
                <a:close/>
                <a:moveTo>
                  <a:pt x="643" y="461"/>
                </a:moveTo>
                <a:cubicBezTo>
                  <a:pt x="623" y="461"/>
                  <a:pt x="607" y="445"/>
                  <a:pt x="607" y="425"/>
                </a:cubicBezTo>
                <a:cubicBezTo>
                  <a:pt x="607" y="303"/>
                  <a:pt x="607" y="303"/>
                  <a:pt x="607" y="303"/>
                </a:cubicBezTo>
                <a:cubicBezTo>
                  <a:pt x="607" y="297"/>
                  <a:pt x="602" y="291"/>
                  <a:pt x="595" y="291"/>
                </a:cubicBezTo>
                <a:cubicBezTo>
                  <a:pt x="576" y="291"/>
                  <a:pt x="576" y="291"/>
                  <a:pt x="576" y="291"/>
                </a:cubicBezTo>
                <a:cubicBezTo>
                  <a:pt x="571" y="310"/>
                  <a:pt x="554" y="323"/>
                  <a:pt x="534" y="323"/>
                </a:cubicBezTo>
                <a:cubicBezTo>
                  <a:pt x="510" y="323"/>
                  <a:pt x="491" y="303"/>
                  <a:pt x="491" y="279"/>
                </a:cubicBezTo>
                <a:cubicBezTo>
                  <a:pt x="491" y="255"/>
                  <a:pt x="510" y="236"/>
                  <a:pt x="534" y="236"/>
                </a:cubicBezTo>
                <a:cubicBezTo>
                  <a:pt x="554" y="236"/>
                  <a:pt x="571" y="249"/>
                  <a:pt x="576" y="267"/>
                </a:cubicBezTo>
                <a:cubicBezTo>
                  <a:pt x="595" y="267"/>
                  <a:pt x="595" y="267"/>
                  <a:pt x="595" y="267"/>
                </a:cubicBezTo>
                <a:cubicBezTo>
                  <a:pt x="615" y="267"/>
                  <a:pt x="631" y="284"/>
                  <a:pt x="631" y="303"/>
                </a:cubicBezTo>
                <a:cubicBezTo>
                  <a:pt x="631" y="425"/>
                  <a:pt x="631" y="425"/>
                  <a:pt x="631" y="425"/>
                </a:cubicBezTo>
                <a:cubicBezTo>
                  <a:pt x="631" y="431"/>
                  <a:pt x="637" y="437"/>
                  <a:pt x="643" y="437"/>
                </a:cubicBezTo>
                <a:cubicBezTo>
                  <a:pt x="724" y="437"/>
                  <a:pt x="724" y="437"/>
                  <a:pt x="724" y="437"/>
                </a:cubicBezTo>
                <a:cubicBezTo>
                  <a:pt x="725" y="410"/>
                  <a:pt x="716" y="384"/>
                  <a:pt x="699" y="364"/>
                </a:cubicBezTo>
                <a:cubicBezTo>
                  <a:pt x="721" y="338"/>
                  <a:pt x="730" y="303"/>
                  <a:pt x="721" y="268"/>
                </a:cubicBezTo>
                <a:cubicBezTo>
                  <a:pt x="713" y="242"/>
                  <a:pt x="697" y="220"/>
                  <a:pt x="675" y="207"/>
                </a:cubicBezTo>
                <a:cubicBezTo>
                  <a:pt x="474" y="207"/>
                  <a:pt x="474" y="207"/>
                  <a:pt x="474" y="207"/>
                </a:cubicBezTo>
                <a:cubicBezTo>
                  <a:pt x="467" y="207"/>
                  <a:pt x="462" y="212"/>
                  <a:pt x="462" y="219"/>
                </a:cubicBezTo>
                <a:cubicBezTo>
                  <a:pt x="462" y="322"/>
                  <a:pt x="462" y="322"/>
                  <a:pt x="462" y="322"/>
                </a:cubicBezTo>
                <a:cubicBezTo>
                  <a:pt x="480" y="328"/>
                  <a:pt x="493" y="344"/>
                  <a:pt x="493" y="364"/>
                </a:cubicBezTo>
                <a:cubicBezTo>
                  <a:pt x="493" y="388"/>
                  <a:pt x="474" y="408"/>
                  <a:pt x="450" y="408"/>
                </a:cubicBezTo>
                <a:cubicBezTo>
                  <a:pt x="426" y="408"/>
                  <a:pt x="406" y="388"/>
                  <a:pt x="406" y="364"/>
                </a:cubicBezTo>
                <a:cubicBezTo>
                  <a:pt x="406" y="344"/>
                  <a:pt x="420" y="328"/>
                  <a:pt x="438" y="322"/>
                </a:cubicBezTo>
                <a:cubicBezTo>
                  <a:pt x="438" y="219"/>
                  <a:pt x="438" y="219"/>
                  <a:pt x="438" y="219"/>
                </a:cubicBezTo>
                <a:cubicBezTo>
                  <a:pt x="438" y="199"/>
                  <a:pt x="454" y="183"/>
                  <a:pt x="474" y="183"/>
                </a:cubicBezTo>
                <a:cubicBezTo>
                  <a:pt x="656" y="183"/>
                  <a:pt x="656" y="183"/>
                  <a:pt x="656" y="183"/>
                </a:cubicBezTo>
                <a:cubicBezTo>
                  <a:pt x="657" y="154"/>
                  <a:pt x="647" y="125"/>
                  <a:pt x="625" y="104"/>
                </a:cubicBezTo>
                <a:cubicBezTo>
                  <a:pt x="600" y="78"/>
                  <a:pt x="565" y="69"/>
                  <a:pt x="532" y="75"/>
                </a:cubicBezTo>
                <a:cubicBezTo>
                  <a:pt x="521" y="43"/>
                  <a:pt x="495" y="18"/>
                  <a:pt x="460" y="8"/>
                </a:cubicBezTo>
                <a:cubicBezTo>
                  <a:pt x="431" y="0"/>
                  <a:pt x="401" y="6"/>
                  <a:pt x="377" y="21"/>
                </a:cubicBezTo>
                <a:cubicBezTo>
                  <a:pt x="377" y="98"/>
                  <a:pt x="377" y="98"/>
                  <a:pt x="377" y="98"/>
                </a:cubicBezTo>
                <a:cubicBezTo>
                  <a:pt x="408" y="98"/>
                  <a:pt x="408" y="98"/>
                  <a:pt x="408" y="98"/>
                </a:cubicBezTo>
                <a:cubicBezTo>
                  <a:pt x="413" y="80"/>
                  <a:pt x="430" y="67"/>
                  <a:pt x="450" y="67"/>
                </a:cubicBezTo>
                <a:cubicBezTo>
                  <a:pt x="474" y="67"/>
                  <a:pt x="493" y="86"/>
                  <a:pt x="493" y="110"/>
                </a:cubicBezTo>
                <a:cubicBezTo>
                  <a:pt x="493" y="134"/>
                  <a:pt x="474" y="154"/>
                  <a:pt x="450" y="154"/>
                </a:cubicBezTo>
                <a:cubicBezTo>
                  <a:pt x="430" y="154"/>
                  <a:pt x="413" y="140"/>
                  <a:pt x="408" y="122"/>
                </a:cubicBezTo>
                <a:cubicBezTo>
                  <a:pt x="377" y="122"/>
                  <a:pt x="377" y="122"/>
                  <a:pt x="377" y="122"/>
                </a:cubicBezTo>
                <a:cubicBezTo>
                  <a:pt x="377" y="437"/>
                  <a:pt x="377" y="437"/>
                  <a:pt x="377" y="437"/>
                </a:cubicBezTo>
                <a:cubicBezTo>
                  <a:pt x="426" y="437"/>
                  <a:pt x="426" y="437"/>
                  <a:pt x="426" y="437"/>
                </a:cubicBezTo>
                <a:cubicBezTo>
                  <a:pt x="446" y="437"/>
                  <a:pt x="462" y="453"/>
                  <a:pt x="462" y="473"/>
                </a:cubicBezTo>
                <a:cubicBezTo>
                  <a:pt x="462" y="576"/>
                  <a:pt x="462" y="576"/>
                  <a:pt x="462" y="576"/>
                </a:cubicBezTo>
                <a:cubicBezTo>
                  <a:pt x="480" y="582"/>
                  <a:pt x="493" y="598"/>
                  <a:pt x="493" y="618"/>
                </a:cubicBezTo>
                <a:cubicBezTo>
                  <a:pt x="493" y="642"/>
                  <a:pt x="474" y="661"/>
                  <a:pt x="450" y="661"/>
                </a:cubicBezTo>
                <a:cubicBezTo>
                  <a:pt x="426" y="661"/>
                  <a:pt x="406" y="642"/>
                  <a:pt x="406" y="618"/>
                </a:cubicBezTo>
                <a:cubicBezTo>
                  <a:pt x="406" y="598"/>
                  <a:pt x="420" y="582"/>
                  <a:pt x="438" y="576"/>
                </a:cubicBezTo>
                <a:cubicBezTo>
                  <a:pt x="438" y="473"/>
                  <a:pt x="438" y="473"/>
                  <a:pt x="438" y="473"/>
                </a:cubicBezTo>
                <a:cubicBezTo>
                  <a:pt x="438" y="466"/>
                  <a:pt x="432" y="461"/>
                  <a:pt x="426" y="461"/>
                </a:cubicBezTo>
                <a:cubicBezTo>
                  <a:pt x="377" y="461"/>
                  <a:pt x="377" y="461"/>
                  <a:pt x="377" y="461"/>
                </a:cubicBezTo>
                <a:cubicBezTo>
                  <a:pt x="377" y="706"/>
                  <a:pt x="377" y="706"/>
                  <a:pt x="377" y="706"/>
                </a:cubicBezTo>
                <a:cubicBezTo>
                  <a:pt x="401" y="721"/>
                  <a:pt x="431" y="727"/>
                  <a:pt x="460" y="719"/>
                </a:cubicBezTo>
                <a:cubicBezTo>
                  <a:pt x="495" y="710"/>
                  <a:pt x="521" y="684"/>
                  <a:pt x="532" y="653"/>
                </a:cubicBezTo>
                <a:cubicBezTo>
                  <a:pt x="565" y="659"/>
                  <a:pt x="600" y="649"/>
                  <a:pt x="625" y="624"/>
                </a:cubicBezTo>
                <a:cubicBezTo>
                  <a:pt x="636" y="613"/>
                  <a:pt x="644" y="601"/>
                  <a:pt x="649" y="588"/>
                </a:cubicBezTo>
                <a:cubicBezTo>
                  <a:pt x="558" y="588"/>
                  <a:pt x="558" y="588"/>
                  <a:pt x="558" y="588"/>
                </a:cubicBezTo>
                <a:cubicBezTo>
                  <a:pt x="539" y="588"/>
                  <a:pt x="522" y="572"/>
                  <a:pt x="522" y="552"/>
                </a:cubicBezTo>
                <a:cubicBezTo>
                  <a:pt x="522" y="490"/>
                  <a:pt x="522" y="490"/>
                  <a:pt x="522" y="490"/>
                </a:cubicBezTo>
                <a:cubicBezTo>
                  <a:pt x="504" y="485"/>
                  <a:pt x="491" y="468"/>
                  <a:pt x="491" y="449"/>
                </a:cubicBezTo>
                <a:cubicBezTo>
                  <a:pt x="491" y="425"/>
                  <a:pt x="510" y="405"/>
                  <a:pt x="534" y="405"/>
                </a:cubicBezTo>
                <a:cubicBezTo>
                  <a:pt x="558" y="405"/>
                  <a:pt x="578" y="425"/>
                  <a:pt x="578" y="449"/>
                </a:cubicBezTo>
                <a:cubicBezTo>
                  <a:pt x="578" y="468"/>
                  <a:pt x="565" y="485"/>
                  <a:pt x="546" y="490"/>
                </a:cubicBezTo>
                <a:cubicBezTo>
                  <a:pt x="546" y="552"/>
                  <a:pt x="546" y="552"/>
                  <a:pt x="546" y="552"/>
                </a:cubicBezTo>
                <a:cubicBezTo>
                  <a:pt x="546" y="558"/>
                  <a:pt x="552" y="564"/>
                  <a:pt x="558" y="564"/>
                </a:cubicBezTo>
                <a:cubicBezTo>
                  <a:pt x="655" y="564"/>
                  <a:pt x="655" y="564"/>
                  <a:pt x="655" y="564"/>
                </a:cubicBezTo>
                <a:cubicBezTo>
                  <a:pt x="656" y="553"/>
                  <a:pt x="656" y="542"/>
                  <a:pt x="654" y="531"/>
                </a:cubicBezTo>
                <a:cubicBezTo>
                  <a:pt x="685" y="520"/>
                  <a:pt x="710" y="494"/>
                  <a:pt x="720" y="461"/>
                </a:cubicBezTo>
                <a:lnTo>
                  <a:pt x="643" y="461"/>
                </a:lnTo>
                <a:close/>
                <a:moveTo>
                  <a:pt x="515" y="279"/>
                </a:moveTo>
                <a:cubicBezTo>
                  <a:pt x="515" y="290"/>
                  <a:pt x="524" y="299"/>
                  <a:pt x="534" y="299"/>
                </a:cubicBezTo>
                <a:cubicBezTo>
                  <a:pt x="545" y="299"/>
                  <a:pt x="554" y="290"/>
                  <a:pt x="554" y="279"/>
                </a:cubicBezTo>
                <a:cubicBezTo>
                  <a:pt x="554" y="269"/>
                  <a:pt x="545" y="260"/>
                  <a:pt x="534" y="260"/>
                </a:cubicBezTo>
                <a:cubicBezTo>
                  <a:pt x="524" y="260"/>
                  <a:pt x="515" y="269"/>
                  <a:pt x="515" y="279"/>
                </a:cubicBezTo>
                <a:close/>
                <a:moveTo>
                  <a:pt x="554" y="449"/>
                </a:moveTo>
                <a:cubicBezTo>
                  <a:pt x="554" y="438"/>
                  <a:pt x="545" y="429"/>
                  <a:pt x="534" y="429"/>
                </a:cubicBezTo>
                <a:cubicBezTo>
                  <a:pt x="524" y="429"/>
                  <a:pt x="515" y="438"/>
                  <a:pt x="515" y="449"/>
                </a:cubicBezTo>
                <a:cubicBezTo>
                  <a:pt x="515" y="459"/>
                  <a:pt x="524" y="468"/>
                  <a:pt x="534" y="468"/>
                </a:cubicBezTo>
                <a:cubicBezTo>
                  <a:pt x="545" y="468"/>
                  <a:pt x="554" y="459"/>
                  <a:pt x="554" y="449"/>
                </a:cubicBezTo>
                <a:close/>
                <a:moveTo>
                  <a:pt x="430" y="618"/>
                </a:moveTo>
                <a:cubicBezTo>
                  <a:pt x="430" y="629"/>
                  <a:pt x="439" y="637"/>
                  <a:pt x="450" y="637"/>
                </a:cubicBezTo>
                <a:cubicBezTo>
                  <a:pt x="461" y="637"/>
                  <a:pt x="469" y="629"/>
                  <a:pt x="469" y="618"/>
                </a:cubicBezTo>
                <a:cubicBezTo>
                  <a:pt x="469" y="607"/>
                  <a:pt x="461" y="599"/>
                  <a:pt x="450" y="599"/>
                </a:cubicBezTo>
                <a:cubicBezTo>
                  <a:pt x="439" y="599"/>
                  <a:pt x="430" y="607"/>
                  <a:pt x="430" y="618"/>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120" name="Freeform 393"/>
          <p:cNvSpPr>
            <a:spLocks noEditPoints="1"/>
          </p:cNvSpPr>
          <p:nvPr/>
        </p:nvSpPr>
        <p:spPr bwMode="auto">
          <a:xfrm>
            <a:off x="1185392" y="1688059"/>
            <a:ext cx="263270" cy="281096"/>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3366CC"/>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121" name="テキスト ボックス 120"/>
          <p:cNvSpPr txBox="1"/>
          <p:nvPr/>
        </p:nvSpPr>
        <p:spPr>
          <a:xfrm>
            <a:off x="831240" y="2011125"/>
            <a:ext cx="942438" cy="246221"/>
          </a:xfrm>
          <a:prstGeom prst="rect">
            <a:avLst/>
          </a:prstGeom>
          <a:noFill/>
        </p:spPr>
        <p:txBody>
          <a:bodyPr wrap="square" rtlCol="0">
            <a:spAutoFit/>
          </a:bodyPr>
          <a:lstStyle/>
          <a:p>
            <a:pPr algn="ctr"/>
            <a:r>
              <a:rPr kumimoji="1" lang="ja-JP" altLang="en-US" sz="1000">
                <a:solidFill>
                  <a:srgbClr val="3366CC"/>
                </a:solidFill>
              </a:rPr>
              <a:t>請求書</a:t>
            </a:r>
          </a:p>
        </p:txBody>
      </p:sp>
      <p:sp>
        <p:nvSpPr>
          <p:cNvPr id="122" name="テキスト ボックス 121"/>
          <p:cNvSpPr txBox="1"/>
          <p:nvPr/>
        </p:nvSpPr>
        <p:spPr>
          <a:xfrm>
            <a:off x="2175069" y="2016610"/>
            <a:ext cx="942438" cy="246221"/>
          </a:xfrm>
          <a:prstGeom prst="rect">
            <a:avLst/>
          </a:prstGeom>
          <a:noFill/>
        </p:spPr>
        <p:txBody>
          <a:bodyPr wrap="square" rtlCol="0">
            <a:spAutoFit/>
          </a:bodyPr>
          <a:lstStyle/>
          <a:p>
            <a:pPr algn="ctr"/>
            <a:r>
              <a:rPr kumimoji="1" lang="en-US" altLang="ja-JP" sz="1000">
                <a:solidFill>
                  <a:srgbClr val="3366CC"/>
                </a:solidFill>
              </a:rPr>
              <a:t>AI-OCR</a:t>
            </a:r>
            <a:endParaRPr kumimoji="1" lang="ja-JP" altLang="en-US" sz="1000">
              <a:solidFill>
                <a:srgbClr val="3366CC"/>
              </a:solidFill>
            </a:endParaRPr>
          </a:p>
        </p:txBody>
      </p:sp>
      <p:sp>
        <p:nvSpPr>
          <p:cNvPr id="123" name="Freeform 364"/>
          <p:cNvSpPr>
            <a:spLocks noEditPoints="1"/>
          </p:cNvSpPr>
          <p:nvPr/>
        </p:nvSpPr>
        <p:spPr bwMode="auto">
          <a:xfrm>
            <a:off x="3759320" y="1707619"/>
            <a:ext cx="240190" cy="237038"/>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3366CC"/>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129" name="Freeform 19"/>
          <p:cNvSpPr>
            <a:spLocks noEditPoints="1"/>
          </p:cNvSpPr>
          <p:nvPr/>
        </p:nvSpPr>
        <p:spPr bwMode="auto">
          <a:xfrm>
            <a:off x="611560" y="2970781"/>
            <a:ext cx="335406" cy="336890"/>
          </a:xfrm>
          <a:custGeom>
            <a:avLst/>
            <a:gdLst>
              <a:gd name="T0" fmla="*/ 666 w 755"/>
              <a:gd name="T1" fmla="*/ 490 h 756"/>
              <a:gd name="T2" fmla="*/ 684 w 755"/>
              <a:gd name="T3" fmla="*/ 603 h 756"/>
              <a:gd name="T4" fmla="*/ 588 w 755"/>
              <a:gd name="T5" fmla="*/ 575 h 756"/>
              <a:gd name="T6" fmla="*/ 571 w 755"/>
              <a:gd name="T7" fmla="*/ 620 h 756"/>
              <a:gd name="T8" fmla="*/ 530 w 755"/>
              <a:gd name="T9" fmla="*/ 726 h 756"/>
              <a:gd name="T10" fmla="*/ 464 w 755"/>
              <a:gd name="T11" fmla="*/ 653 h 756"/>
              <a:gd name="T12" fmla="*/ 424 w 755"/>
              <a:gd name="T13" fmla="*/ 684 h 756"/>
              <a:gd name="T14" fmla="*/ 336 w 755"/>
              <a:gd name="T15" fmla="*/ 756 h 756"/>
              <a:gd name="T16" fmla="*/ 313 w 755"/>
              <a:gd name="T17" fmla="*/ 659 h 756"/>
              <a:gd name="T18" fmla="*/ 265 w 755"/>
              <a:gd name="T19" fmla="*/ 666 h 756"/>
              <a:gd name="T20" fmla="*/ 152 w 755"/>
              <a:gd name="T21" fmla="*/ 684 h 756"/>
              <a:gd name="T22" fmla="*/ 181 w 755"/>
              <a:gd name="T23" fmla="*/ 588 h 756"/>
              <a:gd name="T24" fmla="*/ 136 w 755"/>
              <a:gd name="T25" fmla="*/ 571 h 756"/>
              <a:gd name="T26" fmla="*/ 29 w 755"/>
              <a:gd name="T27" fmla="*/ 531 h 756"/>
              <a:gd name="T28" fmla="*/ 102 w 755"/>
              <a:gd name="T29" fmla="*/ 464 h 756"/>
              <a:gd name="T30" fmla="*/ 71 w 755"/>
              <a:gd name="T31" fmla="*/ 425 h 756"/>
              <a:gd name="T32" fmla="*/ 0 w 755"/>
              <a:gd name="T33" fmla="*/ 336 h 756"/>
              <a:gd name="T34" fmla="*/ 97 w 755"/>
              <a:gd name="T35" fmla="*/ 313 h 756"/>
              <a:gd name="T36" fmla="*/ 89 w 755"/>
              <a:gd name="T37" fmla="*/ 265 h 756"/>
              <a:gd name="T38" fmla="*/ 71 w 755"/>
              <a:gd name="T39" fmla="*/ 153 h 756"/>
              <a:gd name="T40" fmla="*/ 167 w 755"/>
              <a:gd name="T41" fmla="*/ 181 h 756"/>
              <a:gd name="T42" fmla="*/ 184 w 755"/>
              <a:gd name="T43" fmla="*/ 136 h 756"/>
              <a:gd name="T44" fmla="*/ 225 w 755"/>
              <a:gd name="T45" fmla="*/ 30 h 756"/>
              <a:gd name="T46" fmla="*/ 291 w 755"/>
              <a:gd name="T47" fmla="*/ 103 h 756"/>
              <a:gd name="T48" fmla="*/ 331 w 755"/>
              <a:gd name="T49" fmla="*/ 72 h 756"/>
              <a:gd name="T50" fmla="*/ 419 w 755"/>
              <a:gd name="T51" fmla="*/ 0 h 756"/>
              <a:gd name="T52" fmla="*/ 442 w 755"/>
              <a:gd name="T53" fmla="*/ 97 h 756"/>
              <a:gd name="T54" fmla="*/ 490 w 755"/>
              <a:gd name="T55" fmla="*/ 89 h 756"/>
              <a:gd name="T56" fmla="*/ 603 w 755"/>
              <a:gd name="T57" fmla="*/ 72 h 756"/>
              <a:gd name="T58" fmla="*/ 574 w 755"/>
              <a:gd name="T59" fmla="*/ 168 h 756"/>
              <a:gd name="T60" fmla="*/ 619 w 755"/>
              <a:gd name="T61" fmla="*/ 184 h 756"/>
              <a:gd name="T62" fmla="*/ 726 w 755"/>
              <a:gd name="T63" fmla="*/ 225 h 756"/>
              <a:gd name="T64" fmla="*/ 653 w 755"/>
              <a:gd name="T65" fmla="*/ 292 h 756"/>
              <a:gd name="T66" fmla="*/ 684 w 755"/>
              <a:gd name="T67" fmla="*/ 331 h 756"/>
              <a:gd name="T68" fmla="*/ 755 w 755"/>
              <a:gd name="T69" fmla="*/ 420 h 756"/>
              <a:gd name="T70" fmla="*/ 658 w 755"/>
              <a:gd name="T71" fmla="*/ 442 h 756"/>
              <a:gd name="T72" fmla="*/ 377 w 755"/>
              <a:gd name="T73" fmla="*/ 188 h 756"/>
              <a:gd name="T74" fmla="*/ 377 w 755"/>
              <a:gd name="T75" fmla="*/ 568 h 756"/>
              <a:gd name="T76" fmla="*/ 377 w 755"/>
              <a:gd name="T77" fmla="*/ 188 h 756"/>
              <a:gd name="T78" fmla="*/ 306 w 755"/>
              <a:gd name="T79" fmla="*/ 301 h 756"/>
              <a:gd name="T80" fmla="*/ 211 w 755"/>
              <a:gd name="T81" fmla="*/ 439 h 756"/>
              <a:gd name="T82" fmla="*/ 259 w 755"/>
              <a:gd name="T83" fmla="*/ 413 h 756"/>
              <a:gd name="T84" fmla="*/ 311 w 755"/>
              <a:gd name="T85" fmla="*/ 439 h 756"/>
              <a:gd name="T86" fmla="*/ 267 w 755"/>
              <a:gd name="T87" fmla="*/ 383 h 756"/>
              <a:gd name="T88" fmla="*/ 281 w 755"/>
              <a:gd name="T89" fmla="*/ 323 h 756"/>
              <a:gd name="T90" fmla="*/ 290 w 755"/>
              <a:gd name="T91" fmla="*/ 360 h 756"/>
              <a:gd name="T92" fmla="*/ 267 w 755"/>
              <a:gd name="T93" fmla="*/ 383 h 756"/>
              <a:gd name="T94" fmla="*/ 411 w 755"/>
              <a:gd name="T95" fmla="*/ 301 h 756"/>
              <a:gd name="T96" fmla="*/ 363 w 755"/>
              <a:gd name="T97" fmla="*/ 439 h 756"/>
              <a:gd name="T98" fmla="*/ 400 w 755"/>
              <a:gd name="T99" fmla="*/ 393 h 756"/>
              <a:gd name="T100" fmla="*/ 450 w 755"/>
              <a:gd name="T101" fmla="*/ 381 h 756"/>
              <a:gd name="T102" fmla="*/ 450 w 755"/>
              <a:gd name="T103" fmla="*/ 313 h 756"/>
              <a:gd name="T104" fmla="*/ 410 w 755"/>
              <a:gd name="T105" fmla="*/ 331 h 756"/>
              <a:gd name="T106" fmla="*/ 421 w 755"/>
              <a:gd name="T107" fmla="*/ 358 h 756"/>
              <a:gd name="T108" fmla="*/ 400 w 755"/>
              <a:gd name="T109" fmla="*/ 363 h 756"/>
              <a:gd name="T110" fmla="*/ 519 w 755"/>
              <a:gd name="T111" fmla="*/ 439 h 756"/>
              <a:gd name="T112" fmla="*/ 482 w 755"/>
              <a:gd name="T113" fmla="*/ 301 h 756"/>
              <a:gd name="T114" fmla="*/ 519 w 755"/>
              <a:gd name="T115" fmla="*/ 439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55" h="756">
                <a:moveTo>
                  <a:pt x="653" y="464"/>
                </a:moveTo>
                <a:cubicBezTo>
                  <a:pt x="651" y="474"/>
                  <a:pt x="655" y="484"/>
                  <a:pt x="666" y="490"/>
                </a:cubicBezTo>
                <a:cubicBezTo>
                  <a:pt x="726" y="531"/>
                  <a:pt x="726" y="531"/>
                  <a:pt x="726" y="531"/>
                </a:cubicBezTo>
                <a:cubicBezTo>
                  <a:pt x="684" y="603"/>
                  <a:pt x="684" y="603"/>
                  <a:pt x="684" y="603"/>
                </a:cubicBezTo>
                <a:cubicBezTo>
                  <a:pt x="619" y="571"/>
                  <a:pt x="619" y="571"/>
                  <a:pt x="619" y="571"/>
                </a:cubicBezTo>
                <a:cubicBezTo>
                  <a:pt x="607" y="565"/>
                  <a:pt x="596" y="567"/>
                  <a:pt x="588" y="575"/>
                </a:cubicBezTo>
                <a:cubicBezTo>
                  <a:pt x="583" y="579"/>
                  <a:pt x="579" y="584"/>
                  <a:pt x="574" y="588"/>
                </a:cubicBezTo>
                <a:cubicBezTo>
                  <a:pt x="566" y="596"/>
                  <a:pt x="564" y="607"/>
                  <a:pt x="571" y="620"/>
                </a:cubicBezTo>
                <a:cubicBezTo>
                  <a:pt x="603" y="684"/>
                  <a:pt x="603" y="684"/>
                  <a:pt x="603" y="684"/>
                </a:cubicBezTo>
                <a:cubicBezTo>
                  <a:pt x="530" y="726"/>
                  <a:pt x="530" y="726"/>
                  <a:pt x="530" y="726"/>
                </a:cubicBezTo>
                <a:cubicBezTo>
                  <a:pt x="490" y="666"/>
                  <a:pt x="490" y="666"/>
                  <a:pt x="490" y="666"/>
                </a:cubicBezTo>
                <a:cubicBezTo>
                  <a:pt x="483" y="655"/>
                  <a:pt x="474" y="651"/>
                  <a:pt x="464" y="653"/>
                </a:cubicBezTo>
                <a:cubicBezTo>
                  <a:pt x="457" y="655"/>
                  <a:pt x="449" y="657"/>
                  <a:pt x="442" y="659"/>
                </a:cubicBezTo>
                <a:cubicBezTo>
                  <a:pt x="432" y="662"/>
                  <a:pt x="425" y="670"/>
                  <a:pt x="424" y="684"/>
                </a:cubicBezTo>
                <a:cubicBezTo>
                  <a:pt x="419" y="756"/>
                  <a:pt x="419" y="756"/>
                  <a:pt x="419" y="756"/>
                </a:cubicBezTo>
                <a:cubicBezTo>
                  <a:pt x="336" y="756"/>
                  <a:pt x="336" y="756"/>
                  <a:pt x="336" y="756"/>
                </a:cubicBezTo>
                <a:cubicBezTo>
                  <a:pt x="331" y="684"/>
                  <a:pt x="331" y="684"/>
                  <a:pt x="331" y="684"/>
                </a:cubicBezTo>
                <a:cubicBezTo>
                  <a:pt x="330" y="670"/>
                  <a:pt x="323" y="662"/>
                  <a:pt x="313" y="659"/>
                </a:cubicBezTo>
                <a:cubicBezTo>
                  <a:pt x="306" y="657"/>
                  <a:pt x="298" y="655"/>
                  <a:pt x="291" y="653"/>
                </a:cubicBezTo>
                <a:cubicBezTo>
                  <a:pt x="281" y="651"/>
                  <a:pt x="272" y="655"/>
                  <a:pt x="265" y="666"/>
                </a:cubicBezTo>
                <a:cubicBezTo>
                  <a:pt x="225" y="726"/>
                  <a:pt x="225" y="726"/>
                  <a:pt x="225" y="726"/>
                </a:cubicBezTo>
                <a:cubicBezTo>
                  <a:pt x="152" y="684"/>
                  <a:pt x="152" y="684"/>
                  <a:pt x="152" y="684"/>
                </a:cubicBezTo>
                <a:cubicBezTo>
                  <a:pt x="184" y="620"/>
                  <a:pt x="184" y="620"/>
                  <a:pt x="184" y="620"/>
                </a:cubicBezTo>
                <a:cubicBezTo>
                  <a:pt x="191" y="607"/>
                  <a:pt x="189" y="596"/>
                  <a:pt x="181" y="588"/>
                </a:cubicBezTo>
                <a:cubicBezTo>
                  <a:pt x="176" y="584"/>
                  <a:pt x="172" y="579"/>
                  <a:pt x="167" y="575"/>
                </a:cubicBezTo>
                <a:cubicBezTo>
                  <a:pt x="159" y="567"/>
                  <a:pt x="148" y="565"/>
                  <a:pt x="136" y="571"/>
                </a:cubicBezTo>
                <a:cubicBezTo>
                  <a:pt x="71" y="603"/>
                  <a:pt x="71" y="603"/>
                  <a:pt x="71" y="603"/>
                </a:cubicBezTo>
                <a:cubicBezTo>
                  <a:pt x="29" y="531"/>
                  <a:pt x="29" y="531"/>
                  <a:pt x="29" y="531"/>
                </a:cubicBezTo>
                <a:cubicBezTo>
                  <a:pt x="89" y="490"/>
                  <a:pt x="89" y="490"/>
                  <a:pt x="89" y="490"/>
                </a:cubicBezTo>
                <a:cubicBezTo>
                  <a:pt x="100" y="484"/>
                  <a:pt x="104" y="474"/>
                  <a:pt x="102" y="464"/>
                </a:cubicBezTo>
                <a:cubicBezTo>
                  <a:pt x="100" y="457"/>
                  <a:pt x="98" y="450"/>
                  <a:pt x="97" y="442"/>
                </a:cubicBezTo>
                <a:cubicBezTo>
                  <a:pt x="94" y="432"/>
                  <a:pt x="85" y="425"/>
                  <a:pt x="71" y="425"/>
                </a:cubicBezTo>
                <a:cubicBezTo>
                  <a:pt x="0" y="420"/>
                  <a:pt x="0" y="420"/>
                  <a:pt x="0" y="420"/>
                </a:cubicBezTo>
                <a:cubicBezTo>
                  <a:pt x="0" y="336"/>
                  <a:pt x="0" y="336"/>
                  <a:pt x="0" y="336"/>
                </a:cubicBezTo>
                <a:cubicBezTo>
                  <a:pt x="71" y="331"/>
                  <a:pt x="71" y="331"/>
                  <a:pt x="71" y="331"/>
                </a:cubicBezTo>
                <a:cubicBezTo>
                  <a:pt x="85" y="331"/>
                  <a:pt x="94" y="324"/>
                  <a:pt x="97" y="313"/>
                </a:cubicBezTo>
                <a:cubicBezTo>
                  <a:pt x="98" y="306"/>
                  <a:pt x="100" y="299"/>
                  <a:pt x="102" y="292"/>
                </a:cubicBezTo>
                <a:cubicBezTo>
                  <a:pt x="104" y="282"/>
                  <a:pt x="100" y="272"/>
                  <a:pt x="89" y="265"/>
                </a:cubicBezTo>
                <a:cubicBezTo>
                  <a:pt x="29" y="225"/>
                  <a:pt x="29" y="225"/>
                  <a:pt x="29" y="225"/>
                </a:cubicBezTo>
                <a:cubicBezTo>
                  <a:pt x="71" y="153"/>
                  <a:pt x="71" y="153"/>
                  <a:pt x="71" y="153"/>
                </a:cubicBezTo>
                <a:cubicBezTo>
                  <a:pt x="136" y="184"/>
                  <a:pt x="136" y="184"/>
                  <a:pt x="136" y="184"/>
                </a:cubicBezTo>
                <a:cubicBezTo>
                  <a:pt x="148" y="191"/>
                  <a:pt x="159" y="189"/>
                  <a:pt x="167" y="181"/>
                </a:cubicBezTo>
                <a:cubicBezTo>
                  <a:pt x="172" y="176"/>
                  <a:pt x="176" y="172"/>
                  <a:pt x="181" y="168"/>
                </a:cubicBezTo>
                <a:cubicBezTo>
                  <a:pt x="189" y="160"/>
                  <a:pt x="191" y="149"/>
                  <a:pt x="184" y="136"/>
                </a:cubicBezTo>
                <a:cubicBezTo>
                  <a:pt x="152" y="72"/>
                  <a:pt x="152" y="72"/>
                  <a:pt x="152" y="72"/>
                </a:cubicBezTo>
                <a:cubicBezTo>
                  <a:pt x="225" y="30"/>
                  <a:pt x="225" y="30"/>
                  <a:pt x="225" y="30"/>
                </a:cubicBezTo>
                <a:cubicBezTo>
                  <a:pt x="265" y="89"/>
                  <a:pt x="265" y="89"/>
                  <a:pt x="265" y="89"/>
                </a:cubicBezTo>
                <a:cubicBezTo>
                  <a:pt x="272" y="100"/>
                  <a:pt x="281" y="104"/>
                  <a:pt x="291" y="103"/>
                </a:cubicBezTo>
                <a:cubicBezTo>
                  <a:pt x="298" y="101"/>
                  <a:pt x="306" y="99"/>
                  <a:pt x="313" y="97"/>
                </a:cubicBezTo>
                <a:cubicBezTo>
                  <a:pt x="323" y="94"/>
                  <a:pt x="330" y="85"/>
                  <a:pt x="331" y="72"/>
                </a:cubicBezTo>
                <a:cubicBezTo>
                  <a:pt x="336" y="0"/>
                  <a:pt x="336" y="0"/>
                  <a:pt x="336" y="0"/>
                </a:cubicBezTo>
                <a:cubicBezTo>
                  <a:pt x="419" y="0"/>
                  <a:pt x="419" y="0"/>
                  <a:pt x="419" y="0"/>
                </a:cubicBezTo>
                <a:cubicBezTo>
                  <a:pt x="424" y="72"/>
                  <a:pt x="424" y="72"/>
                  <a:pt x="424" y="72"/>
                </a:cubicBezTo>
                <a:cubicBezTo>
                  <a:pt x="425" y="85"/>
                  <a:pt x="432" y="94"/>
                  <a:pt x="442" y="97"/>
                </a:cubicBezTo>
                <a:cubicBezTo>
                  <a:pt x="449" y="99"/>
                  <a:pt x="457" y="101"/>
                  <a:pt x="464" y="103"/>
                </a:cubicBezTo>
                <a:cubicBezTo>
                  <a:pt x="474" y="104"/>
                  <a:pt x="483" y="100"/>
                  <a:pt x="490" y="89"/>
                </a:cubicBezTo>
                <a:cubicBezTo>
                  <a:pt x="530" y="30"/>
                  <a:pt x="530" y="30"/>
                  <a:pt x="530" y="30"/>
                </a:cubicBezTo>
                <a:cubicBezTo>
                  <a:pt x="603" y="72"/>
                  <a:pt x="603" y="72"/>
                  <a:pt x="603" y="72"/>
                </a:cubicBezTo>
                <a:cubicBezTo>
                  <a:pt x="571" y="136"/>
                  <a:pt x="571" y="136"/>
                  <a:pt x="571" y="136"/>
                </a:cubicBezTo>
                <a:cubicBezTo>
                  <a:pt x="564" y="149"/>
                  <a:pt x="566" y="160"/>
                  <a:pt x="574" y="168"/>
                </a:cubicBezTo>
                <a:cubicBezTo>
                  <a:pt x="579" y="172"/>
                  <a:pt x="583" y="176"/>
                  <a:pt x="588" y="181"/>
                </a:cubicBezTo>
                <a:cubicBezTo>
                  <a:pt x="596" y="189"/>
                  <a:pt x="607" y="191"/>
                  <a:pt x="619" y="184"/>
                </a:cubicBezTo>
                <a:cubicBezTo>
                  <a:pt x="684" y="153"/>
                  <a:pt x="684" y="153"/>
                  <a:pt x="684" y="153"/>
                </a:cubicBezTo>
                <a:cubicBezTo>
                  <a:pt x="726" y="225"/>
                  <a:pt x="726" y="225"/>
                  <a:pt x="726" y="225"/>
                </a:cubicBezTo>
                <a:cubicBezTo>
                  <a:pt x="666" y="265"/>
                  <a:pt x="666" y="265"/>
                  <a:pt x="666" y="265"/>
                </a:cubicBezTo>
                <a:cubicBezTo>
                  <a:pt x="655" y="272"/>
                  <a:pt x="651" y="282"/>
                  <a:pt x="653" y="292"/>
                </a:cubicBezTo>
                <a:cubicBezTo>
                  <a:pt x="655" y="299"/>
                  <a:pt x="657" y="306"/>
                  <a:pt x="658" y="313"/>
                </a:cubicBezTo>
                <a:cubicBezTo>
                  <a:pt x="661" y="324"/>
                  <a:pt x="670" y="331"/>
                  <a:pt x="684" y="331"/>
                </a:cubicBezTo>
                <a:cubicBezTo>
                  <a:pt x="755" y="336"/>
                  <a:pt x="755" y="336"/>
                  <a:pt x="755" y="336"/>
                </a:cubicBezTo>
                <a:cubicBezTo>
                  <a:pt x="755" y="420"/>
                  <a:pt x="755" y="420"/>
                  <a:pt x="755" y="420"/>
                </a:cubicBezTo>
                <a:cubicBezTo>
                  <a:pt x="684" y="425"/>
                  <a:pt x="684" y="425"/>
                  <a:pt x="684" y="425"/>
                </a:cubicBezTo>
                <a:cubicBezTo>
                  <a:pt x="670" y="425"/>
                  <a:pt x="661" y="432"/>
                  <a:pt x="658" y="442"/>
                </a:cubicBezTo>
                <a:cubicBezTo>
                  <a:pt x="657" y="450"/>
                  <a:pt x="655" y="457"/>
                  <a:pt x="653" y="464"/>
                </a:cubicBezTo>
                <a:close/>
                <a:moveTo>
                  <a:pt x="377" y="188"/>
                </a:moveTo>
                <a:cubicBezTo>
                  <a:pt x="273" y="188"/>
                  <a:pt x="187" y="273"/>
                  <a:pt x="187" y="378"/>
                </a:cubicBezTo>
                <a:cubicBezTo>
                  <a:pt x="187" y="483"/>
                  <a:pt x="273" y="568"/>
                  <a:pt x="377" y="568"/>
                </a:cubicBezTo>
                <a:cubicBezTo>
                  <a:pt x="482" y="568"/>
                  <a:pt x="567" y="483"/>
                  <a:pt x="567" y="378"/>
                </a:cubicBezTo>
                <a:cubicBezTo>
                  <a:pt x="567" y="273"/>
                  <a:pt x="482" y="188"/>
                  <a:pt x="377" y="188"/>
                </a:cubicBezTo>
                <a:close/>
                <a:moveTo>
                  <a:pt x="351" y="439"/>
                </a:moveTo>
                <a:cubicBezTo>
                  <a:pt x="306" y="301"/>
                  <a:pt x="306" y="301"/>
                  <a:pt x="306" y="301"/>
                </a:cubicBezTo>
                <a:cubicBezTo>
                  <a:pt x="256" y="301"/>
                  <a:pt x="256" y="301"/>
                  <a:pt x="256" y="301"/>
                </a:cubicBezTo>
                <a:cubicBezTo>
                  <a:pt x="211" y="439"/>
                  <a:pt x="211" y="439"/>
                  <a:pt x="211" y="439"/>
                </a:cubicBezTo>
                <a:cubicBezTo>
                  <a:pt x="252" y="439"/>
                  <a:pt x="252" y="439"/>
                  <a:pt x="252" y="439"/>
                </a:cubicBezTo>
                <a:cubicBezTo>
                  <a:pt x="259" y="413"/>
                  <a:pt x="259" y="413"/>
                  <a:pt x="259" y="413"/>
                </a:cubicBezTo>
                <a:cubicBezTo>
                  <a:pt x="304" y="413"/>
                  <a:pt x="304" y="413"/>
                  <a:pt x="304" y="413"/>
                </a:cubicBezTo>
                <a:cubicBezTo>
                  <a:pt x="311" y="439"/>
                  <a:pt x="311" y="439"/>
                  <a:pt x="311" y="439"/>
                </a:cubicBezTo>
                <a:lnTo>
                  <a:pt x="351" y="439"/>
                </a:lnTo>
                <a:close/>
                <a:moveTo>
                  <a:pt x="267" y="383"/>
                </a:moveTo>
                <a:cubicBezTo>
                  <a:pt x="273" y="361"/>
                  <a:pt x="276" y="346"/>
                  <a:pt x="278" y="339"/>
                </a:cubicBezTo>
                <a:cubicBezTo>
                  <a:pt x="280" y="332"/>
                  <a:pt x="281" y="326"/>
                  <a:pt x="281" y="323"/>
                </a:cubicBezTo>
                <a:cubicBezTo>
                  <a:pt x="282" y="327"/>
                  <a:pt x="283" y="332"/>
                  <a:pt x="285" y="340"/>
                </a:cubicBezTo>
                <a:cubicBezTo>
                  <a:pt x="287" y="348"/>
                  <a:pt x="289" y="355"/>
                  <a:pt x="290" y="360"/>
                </a:cubicBezTo>
                <a:cubicBezTo>
                  <a:pt x="296" y="383"/>
                  <a:pt x="296" y="383"/>
                  <a:pt x="296" y="383"/>
                </a:cubicBezTo>
                <a:lnTo>
                  <a:pt x="267" y="383"/>
                </a:lnTo>
                <a:close/>
                <a:moveTo>
                  <a:pt x="450" y="313"/>
                </a:moveTo>
                <a:cubicBezTo>
                  <a:pt x="441" y="305"/>
                  <a:pt x="428" y="301"/>
                  <a:pt x="411" y="301"/>
                </a:cubicBezTo>
                <a:cubicBezTo>
                  <a:pt x="363" y="301"/>
                  <a:pt x="363" y="301"/>
                  <a:pt x="363" y="301"/>
                </a:cubicBezTo>
                <a:cubicBezTo>
                  <a:pt x="363" y="439"/>
                  <a:pt x="363" y="439"/>
                  <a:pt x="363" y="439"/>
                </a:cubicBezTo>
                <a:cubicBezTo>
                  <a:pt x="400" y="439"/>
                  <a:pt x="400" y="439"/>
                  <a:pt x="400" y="439"/>
                </a:cubicBezTo>
                <a:cubicBezTo>
                  <a:pt x="400" y="393"/>
                  <a:pt x="400" y="393"/>
                  <a:pt x="400" y="393"/>
                </a:cubicBezTo>
                <a:cubicBezTo>
                  <a:pt x="411" y="393"/>
                  <a:pt x="411" y="393"/>
                  <a:pt x="411" y="393"/>
                </a:cubicBezTo>
                <a:cubicBezTo>
                  <a:pt x="428" y="393"/>
                  <a:pt x="440" y="389"/>
                  <a:pt x="450" y="381"/>
                </a:cubicBezTo>
                <a:cubicBezTo>
                  <a:pt x="459" y="372"/>
                  <a:pt x="463" y="360"/>
                  <a:pt x="463" y="345"/>
                </a:cubicBezTo>
                <a:cubicBezTo>
                  <a:pt x="463" y="331"/>
                  <a:pt x="459" y="320"/>
                  <a:pt x="450" y="313"/>
                </a:cubicBezTo>
                <a:close/>
                <a:moveTo>
                  <a:pt x="400" y="331"/>
                </a:moveTo>
                <a:cubicBezTo>
                  <a:pt x="410" y="331"/>
                  <a:pt x="410" y="331"/>
                  <a:pt x="410" y="331"/>
                </a:cubicBezTo>
                <a:cubicBezTo>
                  <a:pt x="420" y="331"/>
                  <a:pt x="425" y="336"/>
                  <a:pt x="425" y="345"/>
                </a:cubicBezTo>
                <a:cubicBezTo>
                  <a:pt x="425" y="351"/>
                  <a:pt x="424" y="355"/>
                  <a:pt x="421" y="358"/>
                </a:cubicBezTo>
                <a:cubicBezTo>
                  <a:pt x="417" y="361"/>
                  <a:pt x="413" y="363"/>
                  <a:pt x="407" y="363"/>
                </a:cubicBezTo>
                <a:cubicBezTo>
                  <a:pt x="400" y="363"/>
                  <a:pt x="400" y="363"/>
                  <a:pt x="400" y="363"/>
                </a:cubicBezTo>
                <a:lnTo>
                  <a:pt x="400" y="331"/>
                </a:lnTo>
                <a:close/>
                <a:moveTo>
                  <a:pt x="519" y="439"/>
                </a:moveTo>
                <a:cubicBezTo>
                  <a:pt x="519" y="301"/>
                  <a:pt x="519" y="301"/>
                  <a:pt x="519" y="301"/>
                </a:cubicBezTo>
                <a:cubicBezTo>
                  <a:pt x="482" y="301"/>
                  <a:pt x="482" y="301"/>
                  <a:pt x="482" y="301"/>
                </a:cubicBezTo>
                <a:cubicBezTo>
                  <a:pt x="482" y="439"/>
                  <a:pt x="482" y="439"/>
                  <a:pt x="482" y="439"/>
                </a:cubicBezTo>
                <a:lnTo>
                  <a:pt x="519" y="439"/>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130" name="Freeform 27"/>
          <p:cNvSpPr>
            <a:spLocks noEditPoints="1"/>
          </p:cNvSpPr>
          <p:nvPr/>
        </p:nvSpPr>
        <p:spPr bwMode="auto">
          <a:xfrm flipH="1">
            <a:off x="2520839" y="1635646"/>
            <a:ext cx="303038" cy="323812"/>
          </a:xfrm>
          <a:custGeom>
            <a:avLst/>
            <a:gdLst>
              <a:gd name="T0" fmla="*/ 346 w 413"/>
              <a:gd name="T1" fmla="*/ 324 h 442"/>
              <a:gd name="T2" fmla="*/ 165 w 413"/>
              <a:gd name="T3" fmla="*/ 442 h 442"/>
              <a:gd name="T4" fmla="*/ 106 w 413"/>
              <a:gd name="T5" fmla="*/ 400 h 442"/>
              <a:gd name="T6" fmla="*/ 62 w 413"/>
              <a:gd name="T7" fmla="*/ 275 h 442"/>
              <a:gd name="T8" fmla="*/ 12 w 413"/>
              <a:gd name="T9" fmla="*/ 241 h 442"/>
              <a:gd name="T10" fmla="*/ 62 w 413"/>
              <a:gd name="T11" fmla="*/ 176 h 442"/>
              <a:gd name="T12" fmla="*/ 413 w 413"/>
              <a:gd name="T13" fmla="*/ 176 h 442"/>
              <a:gd name="T14" fmla="*/ 388 w 413"/>
              <a:gd name="T15" fmla="*/ 265 h 442"/>
              <a:gd name="T16" fmla="*/ 387 w 413"/>
              <a:gd name="T17" fmla="*/ 267 h 442"/>
              <a:gd name="T18" fmla="*/ 133 w 413"/>
              <a:gd name="T19" fmla="*/ 143 h 442"/>
              <a:gd name="T20" fmla="*/ 148 w 413"/>
              <a:gd name="T21" fmla="*/ 143 h 442"/>
              <a:gd name="T22" fmla="*/ 237 w 413"/>
              <a:gd name="T23" fmla="*/ 151 h 442"/>
              <a:gd name="T24" fmla="*/ 237 w 413"/>
              <a:gd name="T25" fmla="*/ 136 h 442"/>
              <a:gd name="T26" fmla="*/ 237 w 413"/>
              <a:gd name="T27" fmla="*/ 151 h 442"/>
              <a:gd name="T28" fmla="*/ 261 w 413"/>
              <a:gd name="T29" fmla="*/ 83 h 442"/>
              <a:gd name="T30" fmla="*/ 210 w 413"/>
              <a:gd name="T31" fmla="*/ 88 h 442"/>
              <a:gd name="T32" fmla="*/ 222 w 413"/>
              <a:gd name="T33" fmla="*/ 111 h 442"/>
              <a:gd name="T34" fmla="*/ 189 w 413"/>
              <a:gd name="T35" fmla="*/ 111 h 442"/>
              <a:gd name="T36" fmla="*/ 201 w 413"/>
              <a:gd name="T37" fmla="*/ 88 h 442"/>
              <a:gd name="T38" fmla="*/ 261 w 413"/>
              <a:gd name="T39" fmla="*/ 74 h 442"/>
              <a:gd name="T40" fmla="*/ 265 w 413"/>
              <a:gd name="T41" fmla="*/ 39 h 442"/>
              <a:gd name="T42" fmla="*/ 201 w 413"/>
              <a:gd name="T43" fmla="*/ 40 h 442"/>
              <a:gd name="T44" fmla="*/ 177 w 413"/>
              <a:gd name="T45" fmla="*/ 134 h 442"/>
              <a:gd name="T46" fmla="*/ 222 w 413"/>
              <a:gd name="T47" fmla="*/ 139 h 442"/>
              <a:gd name="T48" fmla="*/ 254 w 413"/>
              <a:gd name="T49" fmla="*/ 143 h 442"/>
              <a:gd name="T50" fmla="*/ 222 w 413"/>
              <a:gd name="T51" fmla="*/ 148 h 442"/>
              <a:gd name="T52" fmla="*/ 168 w 413"/>
              <a:gd name="T53" fmla="*/ 134 h 442"/>
              <a:gd name="T54" fmla="*/ 138 w 413"/>
              <a:gd name="T55" fmla="*/ 76 h 442"/>
              <a:gd name="T56" fmla="*/ 102 w 413"/>
              <a:gd name="T57" fmla="*/ 139 h 442"/>
              <a:gd name="T58" fmla="*/ 136 w 413"/>
              <a:gd name="T59" fmla="*/ 171 h 442"/>
              <a:gd name="T60" fmla="*/ 124 w 413"/>
              <a:gd name="T61" fmla="*/ 143 h 442"/>
              <a:gd name="T62" fmla="*/ 157 w 413"/>
              <a:gd name="T63" fmla="*/ 143 h 442"/>
              <a:gd name="T64" fmla="*/ 145 w 413"/>
              <a:gd name="T65" fmla="*/ 171 h 442"/>
              <a:gd name="T66" fmla="*/ 265 w 413"/>
              <a:gd name="T67" fmla="*/ 152 h 442"/>
              <a:gd name="T68" fmla="*/ 318 w 413"/>
              <a:gd name="T69" fmla="*/ 139 h 442"/>
              <a:gd name="T70" fmla="*/ 351 w 413"/>
              <a:gd name="T71" fmla="*/ 143 h 442"/>
              <a:gd name="T72" fmla="*/ 318 w 413"/>
              <a:gd name="T73" fmla="*/ 148 h 442"/>
              <a:gd name="T74" fmla="*/ 274 w 413"/>
              <a:gd name="T75" fmla="*/ 152 h 442"/>
              <a:gd name="T76" fmla="*/ 368 w 413"/>
              <a:gd name="T77" fmla="*/ 171 h 442"/>
              <a:gd name="T78" fmla="*/ 348 w 413"/>
              <a:gd name="T79" fmla="*/ 112 h 442"/>
              <a:gd name="T80" fmla="*/ 323 w 413"/>
              <a:gd name="T81" fmla="*/ 67 h 442"/>
              <a:gd name="T82" fmla="*/ 309 w 413"/>
              <a:gd name="T83" fmla="*/ 116 h 442"/>
              <a:gd name="T84" fmla="*/ 270 w 413"/>
              <a:gd name="T85" fmla="*/ 128 h 442"/>
              <a:gd name="T86" fmla="*/ 270 w 413"/>
              <a:gd name="T87" fmla="*/ 94 h 442"/>
              <a:gd name="T88" fmla="*/ 309 w 413"/>
              <a:gd name="T89" fmla="*/ 106 h 442"/>
              <a:gd name="T90" fmla="*/ 314 w 413"/>
              <a:gd name="T91" fmla="*/ 65 h 442"/>
              <a:gd name="T92" fmla="*/ 274 w 413"/>
              <a:gd name="T93" fmla="*/ 40 h 442"/>
              <a:gd name="T94" fmla="*/ 205 w 413"/>
              <a:gd name="T95" fmla="*/ 118 h 442"/>
              <a:gd name="T96" fmla="*/ 205 w 413"/>
              <a:gd name="T97" fmla="*/ 104 h 442"/>
              <a:gd name="T98" fmla="*/ 205 w 413"/>
              <a:gd name="T99" fmla="*/ 118 h 442"/>
              <a:gd name="T100" fmla="*/ 262 w 413"/>
              <a:gd name="T101" fmla="*/ 111 h 442"/>
              <a:gd name="T102" fmla="*/ 277 w 413"/>
              <a:gd name="T103" fmla="*/ 111 h 442"/>
              <a:gd name="T104" fmla="*/ 334 w 413"/>
              <a:gd name="T105" fmla="*/ 151 h 442"/>
              <a:gd name="T106" fmla="*/ 334 w 413"/>
              <a:gd name="T107" fmla="*/ 136 h 442"/>
              <a:gd name="T108" fmla="*/ 334 w 413"/>
              <a:gd name="T109" fmla="*/ 151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13" h="442">
                <a:moveTo>
                  <a:pt x="387" y="267"/>
                </a:moveTo>
                <a:cubicBezTo>
                  <a:pt x="374" y="287"/>
                  <a:pt x="360" y="308"/>
                  <a:pt x="346" y="324"/>
                </a:cubicBezTo>
                <a:cubicBezTo>
                  <a:pt x="346" y="442"/>
                  <a:pt x="346" y="442"/>
                  <a:pt x="346" y="442"/>
                </a:cubicBezTo>
                <a:cubicBezTo>
                  <a:pt x="165" y="442"/>
                  <a:pt x="165" y="442"/>
                  <a:pt x="165" y="442"/>
                </a:cubicBezTo>
                <a:cubicBezTo>
                  <a:pt x="165" y="397"/>
                  <a:pt x="165" y="397"/>
                  <a:pt x="165" y="397"/>
                </a:cubicBezTo>
                <a:cubicBezTo>
                  <a:pt x="165" y="397"/>
                  <a:pt x="126" y="400"/>
                  <a:pt x="106" y="400"/>
                </a:cubicBezTo>
                <a:cubicBezTo>
                  <a:pt x="86" y="400"/>
                  <a:pt x="72" y="380"/>
                  <a:pt x="69" y="359"/>
                </a:cubicBezTo>
                <a:cubicBezTo>
                  <a:pt x="62" y="275"/>
                  <a:pt x="62" y="275"/>
                  <a:pt x="62" y="275"/>
                </a:cubicBezTo>
                <a:cubicBezTo>
                  <a:pt x="24" y="275"/>
                  <a:pt x="24" y="275"/>
                  <a:pt x="24" y="275"/>
                </a:cubicBezTo>
                <a:cubicBezTo>
                  <a:pt x="2" y="275"/>
                  <a:pt x="0" y="253"/>
                  <a:pt x="12" y="241"/>
                </a:cubicBezTo>
                <a:cubicBezTo>
                  <a:pt x="62" y="188"/>
                  <a:pt x="62" y="188"/>
                  <a:pt x="62" y="188"/>
                </a:cubicBezTo>
                <a:cubicBezTo>
                  <a:pt x="62" y="184"/>
                  <a:pt x="62" y="180"/>
                  <a:pt x="62" y="176"/>
                </a:cubicBezTo>
                <a:cubicBezTo>
                  <a:pt x="62" y="79"/>
                  <a:pt x="140" y="0"/>
                  <a:pt x="237" y="0"/>
                </a:cubicBezTo>
                <a:cubicBezTo>
                  <a:pt x="334" y="0"/>
                  <a:pt x="413" y="79"/>
                  <a:pt x="413" y="176"/>
                </a:cubicBezTo>
                <a:cubicBezTo>
                  <a:pt x="413" y="208"/>
                  <a:pt x="404" y="239"/>
                  <a:pt x="388" y="265"/>
                </a:cubicBezTo>
                <a:cubicBezTo>
                  <a:pt x="388" y="265"/>
                  <a:pt x="388" y="265"/>
                  <a:pt x="388" y="265"/>
                </a:cubicBezTo>
                <a:cubicBezTo>
                  <a:pt x="388" y="265"/>
                  <a:pt x="388" y="266"/>
                  <a:pt x="387" y="266"/>
                </a:cubicBezTo>
                <a:cubicBezTo>
                  <a:pt x="387" y="266"/>
                  <a:pt x="387" y="267"/>
                  <a:pt x="387" y="267"/>
                </a:cubicBezTo>
                <a:close/>
                <a:moveTo>
                  <a:pt x="141" y="136"/>
                </a:moveTo>
                <a:cubicBezTo>
                  <a:pt x="136" y="136"/>
                  <a:pt x="133" y="139"/>
                  <a:pt x="133" y="143"/>
                </a:cubicBezTo>
                <a:cubicBezTo>
                  <a:pt x="133" y="147"/>
                  <a:pt x="136" y="151"/>
                  <a:pt x="141" y="151"/>
                </a:cubicBezTo>
                <a:cubicBezTo>
                  <a:pt x="145" y="151"/>
                  <a:pt x="148" y="147"/>
                  <a:pt x="148" y="143"/>
                </a:cubicBezTo>
                <a:cubicBezTo>
                  <a:pt x="148" y="139"/>
                  <a:pt x="145" y="136"/>
                  <a:pt x="141" y="136"/>
                </a:cubicBezTo>
                <a:close/>
                <a:moveTo>
                  <a:pt x="237" y="151"/>
                </a:moveTo>
                <a:cubicBezTo>
                  <a:pt x="241" y="151"/>
                  <a:pt x="245" y="147"/>
                  <a:pt x="245" y="143"/>
                </a:cubicBezTo>
                <a:cubicBezTo>
                  <a:pt x="245" y="139"/>
                  <a:pt x="241" y="136"/>
                  <a:pt x="237" y="136"/>
                </a:cubicBezTo>
                <a:cubicBezTo>
                  <a:pt x="233" y="136"/>
                  <a:pt x="230" y="139"/>
                  <a:pt x="230" y="143"/>
                </a:cubicBezTo>
                <a:cubicBezTo>
                  <a:pt x="230" y="147"/>
                  <a:pt x="233" y="151"/>
                  <a:pt x="237" y="151"/>
                </a:cubicBezTo>
                <a:close/>
                <a:moveTo>
                  <a:pt x="274" y="70"/>
                </a:moveTo>
                <a:cubicBezTo>
                  <a:pt x="274" y="77"/>
                  <a:pt x="268" y="83"/>
                  <a:pt x="261" y="83"/>
                </a:cubicBezTo>
                <a:cubicBezTo>
                  <a:pt x="214" y="83"/>
                  <a:pt x="214" y="83"/>
                  <a:pt x="214" y="83"/>
                </a:cubicBezTo>
                <a:cubicBezTo>
                  <a:pt x="212" y="83"/>
                  <a:pt x="210" y="85"/>
                  <a:pt x="210" y="88"/>
                </a:cubicBezTo>
                <a:cubicBezTo>
                  <a:pt x="210" y="95"/>
                  <a:pt x="210" y="95"/>
                  <a:pt x="210" y="95"/>
                </a:cubicBezTo>
                <a:cubicBezTo>
                  <a:pt x="217" y="97"/>
                  <a:pt x="222" y="103"/>
                  <a:pt x="222" y="111"/>
                </a:cubicBezTo>
                <a:cubicBezTo>
                  <a:pt x="222" y="120"/>
                  <a:pt x="214" y="128"/>
                  <a:pt x="205" y="128"/>
                </a:cubicBezTo>
                <a:cubicBezTo>
                  <a:pt x="196" y="128"/>
                  <a:pt x="189" y="120"/>
                  <a:pt x="189" y="111"/>
                </a:cubicBezTo>
                <a:cubicBezTo>
                  <a:pt x="189" y="103"/>
                  <a:pt x="194" y="97"/>
                  <a:pt x="201" y="95"/>
                </a:cubicBezTo>
                <a:cubicBezTo>
                  <a:pt x="201" y="88"/>
                  <a:pt x="201" y="88"/>
                  <a:pt x="201" y="88"/>
                </a:cubicBezTo>
                <a:cubicBezTo>
                  <a:pt x="201" y="80"/>
                  <a:pt x="207" y="74"/>
                  <a:pt x="214" y="74"/>
                </a:cubicBezTo>
                <a:cubicBezTo>
                  <a:pt x="261" y="74"/>
                  <a:pt x="261" y="74"/>
                  <a:pt x="261" y="74"/>
                </a:cubicBezTo>
                <a:cubicBezTo>
                  <a:pt x="263" y="74"/>
                  <a:pt x="265" y="72"/>
                  <a:pt x="265" y="70"/>
                </a:cubicBezTo>
                <a:cubicBezTo>
                  <a:pt x="265" y="39"/>
                  <a:pt x="265" y="39"/>
                  <a:pt x="265" y="39"/>
                </a:cubicBezTo>
                <a:cubicBezTo>
                  <a:pt x="255" y="38"/>
                  <a:pt x="245" y="42"/>
                  <a:pt x="237" y="48"/>
                </a:cubicBezTo>
                <a:cubicBezTo>
                  <a:pt x="228" y="40"/>
                  <a:pt x="214" y="36"/>
                  <a:pt x="201" y="40"/>
                </a:cubicBezTo>
                <a:cubicBezTo>
                  <a:pt x="191" y="43"/>
                  <a:pt x="183" y="49"/>
                  <a:pt x="177" y="57"/>
                </a:cubicBezTo>
                <a:cubicBezTo>
                  <a:pt x="177" y="134"/>
                  <a:pt x="177" y="134"/>
                  <a:pt x="177" y="134"/>
                </a:cubicBezTo>
                <a:cubicBezTo>
                  <a:pt x="177" y="137"/>
                  <a:pt x="179" y="139"/>
                  <a:pt x="182" y="139"/>
                </a:cubicBezTo>
                <a:cubicBezTo>
                  <a:pt x="222" y="139"/>
                  <a:pt x="222" y="139"/>
                  <a:pt x="222" y="139"/>
                </a:cubicBezTo>
                <a:cubicBezTo>
                  <a:pt x="224" y="132"/>
                  <a:pt x="230" y="127"/>
                  <a:pt x="237" y="127"/>
                </a:cubicBezTo>
                <a:cubicBezTo>
                  <a:pt x="247" y="127"/>
                  <a:pt x="254" y="134"/>
                  <a:pt x="254" y="143"/>
                </a:cubicBezTo>
                <a:cubicBezTo>
                  <a:pt x="254" y="152"/>
                  <a:pt x="247" y="160"/>
                  <a:pt x="237" y="160"/>
                </a:cubicBezTo>
                <a:cubicBezTo>
                  <a:pt x="230" y="160"/>
                  <a:pt x="224" y="155"/>
                  <a:pt x="222" y="148"/>
                </a:cubicBezTo>
                <a:cubicBezTo>
                  <a:pt x="182" y="148"/>
                  <a:pt x="182" y="148"/>
                  <a:pt x="182" y="148"/>
                </a:cubicBezTo>
                <a:cubicBezTo>
                  <a:pt x="174" y="148"/>
                  <a:pt x="168" y="142"/>
                  <a:pt x="168" y="134"/>
                </a:cubicBezTo>
                <a:cubicBezTo>
                  <a:pt x="168" y="65"/>
                  <a:pt x="168" y="65"/>
                  <a:pt x="168" y="65"/>
                </a:cubicBezTo>
                <a:cubicBezTo>
                  <a:pt x="157" y="64"/>
                  <a:pt x="146" y="68"/>
                  <a:pt x="138" y="76"/>
                </a:cubicBezTo>
                <a:cubicBezTo>
                  <a:pt x="128" y="86"/>
                  <a:pt x="125" y="99"/>
                  <a:pt x="127" y="112"/>
                </a:cubicBezTo>
                <a:cubicBezTo>
                  <a:pt x="115" y="116"/>
                  <a:pt x="105" y="126"/>
                  <a:pt x="102" y="139"/>
                </a:cubicBezTo>
                <a:cubicBezTo>
                  <a:pt x="99" y="150"/>
                  <a:pt x="101" y="162"/>
                  <a:pt x="107" y="171"/>
                </a:cubicBezTo>
                <a:cubicBezTo>
                  <a:pt x="136" y="171"/>
                  <a:pt x="136" y="171"/>
                  <a:pt x="136" y="171"/>
                </a:cubicBezTo>
                <a:cubicBezTo>
                  <a:pt x="136" y="159"/>
                  <a:pt x="136" y="159"/>
                  <a:pt x="136" y="159"/>
                </a:cubicBezTo>
                <a:cubicBezTo>
                  <a:pt x="129" y="157"/>
                  <a:pt x="124" y="151"/>
                  <a:pt x="124" y="143"/>
                </a:cubicBezTo>
                <a:cubicBezTo>
                  <a:pt x="124" y="134"/>
                  <a:pt x="131" y="127"/>
                  <a:pt x="141" y="127"/>
                </a:cubicBezTo>
                <a:cubicBezTo>
                  <a:pt x="150" y="127"/>
                  <a:pt x="157" y="134"/>
                  <a:pt x="157" y="143"/>
                </a:cubicBezTo>
                <a:cubicBezTo>
                  <a:pt x="157" y="151"/>
                  <a:pt x="152" y="157"/>
                  <a:pt x="145" y="159"/>
                </a:cubicBezTo>
                <a:cubicBezTo>
                  <a:pt x="145" y="171"/>
                  <a:pt x="145" y="171"/>
                  <a:pt x="145" y="171"/>
                </a:cubicBezTo>
                <a:cubicBezTo>
                  <a:pt x="265" y="171"/>
                  <a:pt x="265" y="171"/>
                  <a:pt x="265" y="171"/>
                </a:cubicBezTo>
                <a:cubicBezTo>
                  <a:pt x="265" y="152"/>
                  <a:pt x="265" y="152"/>
                  <a:pt x="265" y="152"/>
                </a:cubicBezTo>
                <a:cubicBezTo>
                  <a:pt x="265" y="145"/>
                  <a:pt x="271" y="139"/>
                  <a:pt x="279" y="139"/>
                </a:cubicBezTo>
                <a:cubicBezTo>
                  <a:pt x="318" y="139"/>
                  <a:pt x="318" y="139"/>
                  <a:pt x="318" y="139"/>
                </a:cubicBezTo>
                <a:cubicBezTo>
                  <a:pt x="320" y="132"/>
                  <a:pt x="327" y="127"/>
                  <a:pt x="334" y="127"/>
                </a:cubicBezTo>
                <a:cubicBezTo>
                  <a:pt x="343" y="127"/>
                  <a:pt x="351" y="134"/>
                  <a:pt x="351" y="143"/>
                </a:cubicBezTo>
                <a:cubicBezTo>
                  <a:pt x="351" y="152"/>
                  <a:pt x="343" y="160"/>
                  <a:pt x="334" y="160"/>
                </a:cubicBezTo>
                <a:cubicBezTo>
                  <a:pt x="327" y="160"/>
                  <a:pt x="320" y="155"/>
                  <a:pt x="318" y="148"/>
                </a:cubicBezTo>
                <a:cubicBezTo>
                  <a:pt x="279" y="148"/>
                  <a:pt x="279" y="148"/>
                  <a:pt x="279" y="148"/>
                </a:cubicBezTo>
                <a:cubicBezTo>
                  <a:pt x="276" y="148"/>
                  <a:pt x="274" y="150"/>
                  <a:pt x="274" y="152"/>
                </a:cubicBezTo>
                <a:cubicBezTo>
                  <a:pt x="274" y="171"/>
                  <a:pt x="274" y="171"/>
                  <a:pt x="274" y="171"/>
                </a:cubicBezTo>
                <a:cubicBezTo>
                  <a:pt x="368" y="171"/>
                  <a:pt x="368" y="171"/>
                  <a:pt x="368" y="171"/>
                </a:cubicBezTo>
                <a:cubicBezTo>
                  <a:pt x="374" y="162"/>
                  <a:pt x="376" y="150"/>
                  <a:pt x="373" y="139"/>
                </a:cubicBezTo>
                <a:cubicBezTo>
                  <a:pt x="369" y="126"/>
                  <a:pt x="360" y="116"/>
                  <a:pt x="348" y="112"/>
                </a:cubicBezTo>
                <a:cubicBezTo>
                  <a:pt x="350" y="99"/>
                  <a:pt x="346" y="86"/>
                  <a:pt x="337" y="76"/>
                </a:cubicBezTo>
                <a:cubicBezTo>
                  <a:pt x="332" y="72"/>
                  <a:pt x="328" y="69"/>
                  <a:pt x="323" y="67"/>
                </a:cubicBezTo>
                <a:cubicBezTo>
                  <a:pt x="323" y="102"/>
                  <a:pt x="323" y="102"/>
                  <a:pt x="323" y="102"/>
                </a:cubicBezTo>
                <a:cubicBezTo>
                  <a:pt x="323" y="109"/>
                  <a:pt x="317" y="116"/>
                  <a:pt x="309" y="116"/>
                </a:cubicBezTo>
                <a:cubicBezTo>
                  <a:pt x="286" y="116"/>
                  <a:pt x="286" y="116"/>
                  <a:pt x="286" y="116"/>
                </a:cubicBezTo>
                <a:cubicBezTo>
                  <a:pt x="284" y="122"/>
                  <a:pt x="277" y="128"/>
                  <a:pt x="270" y="128"/>
                </a:cubicBezTo>
                <a:cubicBezTo>
                  <a:pt x="261" y="128"/>
                  <a:pt x="253" y="120"/>
                  <a:pt x="253" y="111"/>
                </a:cubicBezTo>
                <a:cubicBezTo>
                  <a:pt x="253" y="102"/>
                  <a:pt x="261" y="94"/>
                  <a:pt x="270" y="94"/>
                </a:cubicBezTo>
                <a:cubicBezTo>
                  <a:pt x="277" y="94"/>
                  <a:pt x="284" y="99"/>
                  <a:pt x="286" y="106"/>
                </a:cubicBezTo>
                <a:cubicBezTo>
                  <a:pt x="309" y="106"/>
                  <a:pt x="309" y="106"/>
                  <a:pt x="309" y="106"/>
                </a:cubicBezTo>
                <a:cubicBezTo>
                  <a:pt x="311" y="106"/>
                  <a:pt x="314" y="104"/>
                  <a:pt x="314" y="102"/>
                </a:cubicBezTo>
                <a:cubicBezTo>
                  <a:pt x="314" y="65"/>
                  <a:pt x="314" y="65"/>
                  <a:pt x="314" y="65"/>
                </a:cubicBezTo>
                <a:cubicBezTo>
                  <a:pt x="309" y="64"/>
                  <a:pt x="305" y="64"/>
                  <a:pt x="301" y="65"/>
                </a:cubicBezTo>
                <a:cubicBezTo>
                  <a:pt x="297" y="53"/>
                  <a:pt x="287" y="44"/>
                  <a:pt x="274" y="40"/>
                </a:cubicBezTo>
                <a:lnTo>
                  <a:pt x="274" y="70"/>
                </a:lnTo>
                <a:close/>
                <a:moveTo>
                  <a:pt x="205" y="118"/>
                </a:moveTo>
                <a:cubicBezTo>
                  <a:pt x="209" y="118"/>
                  <a:pt x="213" y="115"/>
                  <a:pt x="213" y="111"/>
                </a:cubicBezTo>
                <a:cubicBezTo>
                  <a:pt x="213" y="107"/>
                  <a:pt x="209" y="104"/>
                  <a:pt x="205" y="104"/>
                </a:cubicBezTo>
                <a:cubicBezTo>
                  <a:pt x="201" y="104"/>
                  <a:pt x="198" y="107"/>
                  <a:pt x="198" y="111"/>
                </a:cubicBezTo>
                <a:cubicBezTo>
                  <a:pt x="198" y="115"/>
                  <a:pt x="201" y="118"/>
                  <a:pt x="205" y="118"/>
                </a:cubicBezTo>
                <a:close/>
                <a:moveTo>
                  <a:pt x="270" y="104"/>
                </a:moveTo>
                <a:cubicBezTo>
                  <a:pt x="266" y="104"/>
                  <a:pt x="262" y="107"/>
                  <a:pt x="262" y="111"/>
                </a:cubicBezTo>
                <a:cubicBezTo>
                  <a:pt x="262" y="115"/>
                  <a:pt x="266" y="118"/>
                  <a:pt x="270" y="118"/>
                </a:cubicBezTo>
                <a:cubicBezTo>
                  <a:pt x="274" y="118"/>
                  <a:pt x="277" y="115"/>
                  <a:pt x="277" y="111"/>
                </a:cubicBezTo>
                <a:cubicBezTo>
                  <a:pt x="277" y="107"/>
                  <a:pt x="274" y="104"/>
                  <a:pt x="270" y="104"/>
                </a:cubicBezTo>
                <a:close/>
                <a:moveTo>
                  <a:pt x="334" y="151"/>
                </a:moveTo>
                <a:cubicBezTo>
                  <a:pt x="338" y="151"/>
                  <a:pt x="342" y="147"/>
                  <a:pt x="342" y="143"/>
                </a:cubicBezTo>
                <a:cubicBezTo>
                  <a:pt x="342" y="139"/>
                  <a:pt x="338" y="136"/>
                  <a:pt x="334" y="136"/>
                </a:cubicBezTo>
                <a:cubicBezTo>
                  <a:pt x="330" y="136"/>
                  <a:pt x="327" y="139"/>
                  <a:pt x="327" y="143"/>
                </a:cubicBezTo>
                <a:cubicBezTo>
                  <a:pt x="327" y="147"/>
                  <a:pt x="330" y="151"/>
                  <a:pt x="334" y="151"/>
                </a:cubicBezTo>
                <a:close/>
              </a:path>
            </a:pathLst>
          </a:custGeom>
          <a:solidFill>
            <a:srgbClr val="3366CC"/>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131" name="テキスト ボックス 130"/>
          <p:cNvSpPr txBox="1"/>
          <p:nvPr/>
        </p:nvSpPr>
        <p:spPr>
          <a:xfrm>
            <a:off x="1940479" y="4236349"/>
            <a:ext cx="1322247" cy="215444"/>
          </a:xfrm>
          <a:prstGeom prst="rect">
            <a:avLst/>
          </a:prstGeom>
          <a:noFill/>
        </p:spPr>
        <p:txBody>
          <a:bodyPr wrap="square" rtlCol="0">
            <a:spAutoFit/>
          </a:bodyPr>
          <a:lstStyle/>
          <a:p>
            <a:pPr algn="ctr"/>
            <a:r>
              <a:rPr lang="ja-JP" altLang="en-US" sz="800">
                <a:solidFill>
                  <a:srgbClr val="3366CC"/>
                </a:solidFill>
              </a:rPr>
              <a:t>インターネット</a:t>
            </a:r>
            <a:endParaRPr kumimoji="1" lang="ja-JP" altLang="en-US" sz="800">
              <a:solidFill>
                <a:srgbClr val="3366CC"/>
              </a:solidFill>
            </a:endParaRPr>
          </a:p>
        </p:txBody>
      </p:sp>
      <p:sp>
        <p:nvSpPr>
          <p:cNvPr id="132" name="角丸四角形 131"/>
          <p:cNvSpPr/>
          <p:nvPr/>
        </p:nvSpPr>
        <p:spPr>
          <a:xfrm>
            <a:off x="6150373" y="555510"/>
            <a:ext cx="2647204" cy="216024"/>
          </a:xfrm>
          <a:prstGeom prst="roundRect">
            <a:avLst/>
          </a:prstGeom>
          <a:solidFill>
            <a:srgbClr val="00B0F0"/>
          </a:solidFill>
          <a:ln>
            <a:noFill/>
          </a:ln>
          <a:effectLst/>
        </p:spPr>
        <p:style>
          <a:lnRef idx="3">
            <a:schemeClr val="lt1"/>
          </a:lnRef>
          <a:fillRef idx="1">
            <a:schemeClr val="accent6"/>
          </a:fillRef>
          <a:effectRef idx="1">
            <a:schemeClr val="accent6"/>
          </a:effectRef>
          <a:fontRef idx="minor">
            <a:schemeClr val="lt1"/>
          </a:fontRef>
        </p:style>
        <p:txBody>
          <a:bodyPr rtlCol="0" anchor="ctr"/>
          <a:lstStyle/>
          <a:p>
            <a:pPr algn="ctr">
              <a:defRPr/>
            </a:pPr>
            <a:r>
              <a:rPr kumimoji="0" lang="ja-JP" altLang="en-US" sz="1400" b="1" kern="0">
                <a:solidFill>
                  <a:srgbClr val="FFFFFF"/>
                </a:solidFill>
                <a:cs typeface="メイリオ" pitchFamily="50" charset="-128"/>
              </a:rPr>
              <a:t>　</a:t>
            </a:r>
            <a:r>
              <a:rPr kumimoji="0" lang="en-US" altLang="ja-JP" sz="1400" b="1" kern="0">
                <a:solidFill>
                  <a:srgbClr val="FFFFFF"/>
                </a:solidFill>
                <a:cs typeface="メイリオ" pitchFamily="50" charset="-128"/>
              </a:rPr>
              <a:t>Work</a:t>
            </a:r>
            <a:r>
              <a:rPr kumimoji="0" lang="ja-JP" altLang="en-US" sz="1400" b="1" kern="0">
                <a:solidFill>
                  <a:srgbClr val="FFFFFF"/>
                </a:solidFill>
                <a:cs typeface="メイリオ" pitchFamily="50" charset="-128"/>
              </a:rPr>
              <a:t> </a:t>
            </a:r>
            <a:r>
              <a:rPr kumimoji="0" lang="en-US" altLang="ja-JP" sz="1400" b="1" kern="0">
                <a:solidFill>
                  <a:srgbClr val="FFFFFF"/>
                </a:solidFill>
                <a:cs typeface="メイリオ" pitchFamily="50" charset="-128"/>
              </a:rPr>
              <a:t>Efficiency</a:t>
            </a:r>
          </a:p>
        </p:txBody>
      </p:sp>
      <p:pic>
        <p:nvPicPr>
          <p:cNvPr id="133" name="図 1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00408" y="555526"/>
            <a:ext cx="187816" cy="196204"/>
          </a:xfrm>
          <a:prstGeom prst="rect">
            <a:avLst/>
          </a:prstGeom>
        </p:spPr>
      </p:pic>
      <p:pic>
        <p:nvPicPr>
          <p:cNvPr id="134" name="図 133"/>
          <p:cNvPicPr>
            <a:picLocks noChangeAspect="1"/>
          </p:cNvPicPr>
          <p:nvPr/>
        </p:nvPicPr>
        <p:blipFill>
          <a:blip r:embed="rId7"/>
          <a:stretch>
            <a:fillRect/>
          </a:stretch>
        </p:blipFill>
        <p:spPr>
          <a:xfrm>
            <a:off x="1024986" y="4236983"/>
            <a:ext cx="478498" cy="385325"/>
          </a:xfrm>
          <a:prstGeom prst="rect">
            <a:avLst/>
          </a:prstGeom>
        </p:spPr>
      </p:pic>
      <p:pic>
        <p:nvPicPr>
          <p:cNvPr id="136" name="図 1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55876" y="2042770"/>
            <a:ext cx="882302" cy="168940"/>
          </a:xfrm>
          <a:prstGeom prst="rect">
            <a:avLst/>
          </a:prstGeom>
        </p:spPr>
      </p:pic>
      <p:sp>
        <p:nvSpPr>
          <p:cNvPr id="138" name="右矢印 137"/>
          <p:cNvSpPr/>
          <p:nvPr/>
        </p:nvSpPr>
        <p:spPr>
          <a:xfrm>
            <a:off x="1763688" y="1855650"/>
            <a:ext cx="278242" cy="104032"/>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40" name="右矢印 139"/>
          <p:cNvSpPr/>
          <p:nvPr/>
        </p:nvSpPr>
        <p:spPr>
          <a:xfrm>
            <a:off x="3131840" y="1855650"/>
            <a:ext cx="278242" cy="104032"/>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41" name="右矢印 140"/>
          <p:cNvSpPr/>
          <p:nvPr/>
        </p:nvSpPr>
        <p:spPr>
          <a:xfrm>
            <a:off x="3131840" y="3903898"/>
            <a:ext cx="278242" cy="104032"/>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pic>
        <p:nvPicPr>
          <p:cNvPr id="142" name="図 14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64188" y="2139702"/>
            <a:ext cx="882302" cy="168940"/>
          </a:xfrm>
          <a:prstGeom prst="rect">
            <a:avLst/>
          </a:prstGeom>
        </p:spPr>
      </p:pic>
      <p:sp>
        <p:nvSpPr>
          <p:cNvPr id="143" name="右矢印 142"/>
          <p:cNvSpPr/>
          <p:nvPr/>
        </p:nvSpPr>
        <p:spPr>
          <a:xfrm rot="16200000">
            <a:off x="5673027" y="3846988"/>
            <a:ext cx="278242" cy="104032"/>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45" name="右矢印 144"/>
          <p:cNvSpPr/>
          <p:nvPr/>
        </p:nvSpPr>
        <p:spPr>
          <a:xfrm rot="16200000">
            <a:off x="7365215" y="3846988"/>
            <a:ext cx="278242" cy="104032"/>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46" name="右矢印 145"/>
          <p:cNvSpPr/>
          <p:nvPr/>
        </p:nvSpPr>
        <p:spPr>
          <a:xfrm rot="13778560">
            <a:off x="7654962" y="3849003"/>
            <a:ext cx="278242" cy="104032"/>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47" name="右矢印 146"/>
          <p:cNvSpPr/>
          <p:nvPr/>
        </p:nvSpPr>
        <p:spPr>
          <a:xfrm rot="18753430">
            <a:off x="7041179" y="3846988"/>
            <a:ext cx="278242" cy="104032"/>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Tree>
    <p:extLst>
      <p:ext uri="{BB962C8B-B14F-4D97-AF65-F5344CB8AC3E}">
        <p14:creationId xmlns:p14="http://schemas.microsoft.com/office/powerpoint/2010/main" val="14030840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18</a:t>
            </a:fld>
            <a:endParaRPr kumimoji="1" lang="ja-JP" altLang="en-US"/>
          </a:p>
        </p:txBody>
      </p:sp>
      <p:sp>
        <p:nvSpPr>
          <p:cNvPr id="3" name="タイトル 2"/>
          <p:cNvSpPr>
            <a:spLocks noGrp="1"/>
          </p:cNvSpPr>
          <p:nvPr>
            <p:ph type="title"/>
          </p:nvPr>
        </p:nvSpPr>
        <p:spPr/>
        <p:txBody>
          <a:bodyPr/>
          <a:lstStyle/>
          <a:p>
            <a:r>
              <a:rPr lang="ja-JP" altLang="en-US"/>
              <a:t>他システムとの親和性</a:t>
            </a:r>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135" name="正方形/長方形 134"/>
          <p:cNvSpPr/>
          <p:nvPr/>
        </p:nvSpPr>
        <p:spPr>
          <a:xfrm>
            <a:off x="252000" y="3540520"/>
            <a:ext cx="8604476" cy="1245332"/>
          </a:xfrm>
          <a:prstGeom prst="rect">
            <a:avLst/>
          </a:prstGeom>
          <a:solidFill>
            <a:srgbClr val="F06A00">
              <a:alpha val="2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36" name="正方形/長方形 135"/>
          <p:cNvSpPr/>
          <p:nvPr/>
        </p:nvSpPr>
        <p:spPr>
          <a:xfrm>
            <a:off x="252000" y="2156266"/>
            <a:ext cx="8604389" cy="1245332"/>
          </a:xfrm>
          <a:prstGeom prst="rect">
            <a:avLst/>
          </a:prstGeom>
          <a:solidFill>
            <a:srgbClr val="F9BE00">
              <a:alpha val="2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37" name="正方形/長方形 136"/>
          <p:cNvSpPr/>
          <p:nvPr/>
        </p:nvSpPr>
        <p:spPr>
          <a:xfrm>
            <a:off x="252000" y="807554"/>
            <a:ext cx="8604389" cy="1245332"/>
          </a:xfrm>
          <a:prstGeom prst="rect">
            <a:avLst/>
          </a:prstGeom>
          <a:solidFill>
            <a:srgbClr val="AACE36">
              <a:alpha val="2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38" name="楕円 137"/>
          <p:cNvSpPr/>
          <p:nvPr/>
        </p:nvSpPr>
        <p:spPr>
          <a:xfrm>
            <a:off x="467356" y="1044237"/>
            <a:ext cx="749084" cy="726328"/>
          </a:xfrm>
          <a:prstGeom prst="ellipse">
            <a:avLst/>
          </a:prstGeom>
          <a:solidFill>
            <a:srgbClr val="AACE3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39" name="楕円 138"/>
          <p:cNvSpPr/>
          <p:nvPr/>
        </p:nvSpPr>
        <p:spPr>
          <a:xfrm>
            <a:off x="478999" y="3772397"/>
            <a:ext cx="749084" cy="726328"/>
          </a:xfrm>
          <a:prstGeom prst="ellipse">
            <a:avLst/>
          </a:prstGeom>
          <a:solidFill>
            <a:srgbClr val="EE55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40" name="テキスト ボックス 139"/>
          <p:cNvSpPr txBox="1"/>
          <p:nvPr/>
        </p:nvSpPr>
        <p:spPr>
          <a:xfrm>
            <a:off x="1214598" y="1298595"/>
            <a:ext cx="2367598"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a:ln>
                  <a:noFill/>
                </a:ln>
                <a:solidFill>
                  <a:srgbClr val="AACE36">
                    <a:lumMod val="50000"/>
                  </a:srgbClr>
                </a:solidFill>
                <a:effectLst/>
                <a:uLnTx/>
                <a:uFillTx/>
              </a:rPr>
              <a:t>DB</a:t>
            </a:r>
            <a:r>
              <a:rPr kumimoji="0" lang="ja-JP" altLang="en-US" sz="1400" b="1" i="0" u="none" strike="noStrike" kern="0" cap="none" spc="0" normalizeH="0" baseline="0" noProof="0">
                <a:ln>
                  <a:noFill/>
                </a:ln>
                <a:solidFill>
                  <a:srgbClr val="AACE36">
                    <a:lumMod val="50000"/>
                  </a:srgbClr>
                </a:solidFill>
                <a:effectLst/>
                <a:uLnTx/>
                <a:uFillTx/>
              </a:rPr>
              <a:t>レイアウト公開</a:t>
            </a:r>
            <a:endParaRPr kumimoji="0" lang="en-US" altLang="ja-JP" sz="1400" b="1" i="0" u="none" strike="noStrike" kern="0" cap="none" spc="0" normalizeH="0" baseline="0" noProof="0">
              <a:ln>
                <a:noFill/>
              </a:ln>
              <a:solidFill>
                <a:srgbClr val="AACE36">
                  <a:lumMod val="50000"/>
                </a:srgbClr>
              </a:solidFill>
              <a:effectLst/>
              <a:uLnTx/>
              <a:uFillTx/>
            </a:endParaRPr>
          </a:p>
        </p:txBody>
      </p:sp>
      <p:sp>
        <p:nvSpPr>
          <p:cNvPr id="141" name="テキスト ボックス 140"/>
          <p:cNvSpPr txBox="1"/>
          <p:nvPr/>
        </p:nvSpPr>
        <p:spPr>
          <a:xfrm>
            <a:off x="1192276" y="3949332"/>
            <a:ext cx="2089448"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EE5500"/>
                </a:solidFill>
                <a:effectLst/>
                <a:uLnTx/>
                <a:uFillTx/>
              </a:rPr>
              <a:t>アライアンス製品も</a:t>
            </a:r>
            <a:endParaRPr kumimoji="0" lang="en-US" altLang="ja-JP" sz="1400" b="1" i="0" u="none" strike="noStrike" kern="0" cap="none" spc="0" normalizeH="0" baseline="0" noProof="0">
              <a:ln>
                <a:noFill/>
              </a:ln>
              <a:solidFill>
                <a:srgbClr val="EE55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EE5500"/>
                </a:solidFill>
                <a:effectLst/>
                <a:uLnTx/>
                <a:uFillTx/>
              </a:rPr>
              <a:t>ご用意</a:t>
            </a:r>
            <a:endParaRPr kumimoji="0" lang="en-US" altLang="ja-JP" sz="1400" b="1" i="0" u="none" strike="noStrike" kern="0" cap="none" spc="0" normalizeH="0" baseline="0" noProof="0">
              <a:ln>
                <a:noFill/>
              </a:ln>
              <a:solidFill>
                <a:srgbClr val="EE5500"/>
              </a:solidFill>
              <a:effectLst/>
              <a:uLnTx/>
              <a:uFillTx/>
            </a:endParaRPr>
          </a:p>
        </p:txBody>
      </p:sp>
      <p:sp>
        <p:nvSpPr>
          <p:cNvPr id="142" name="楕円 141"/>
          <p:cNvSpPr/>
          <p:nvPr/>
        </p:nvSpPr>
        <p:spPr>
          <a:xfrm>
            <a:off x="510548" y="2309862"/>
            <a:ext cx="749084" cy="726328"/>
          </a:xfrm>
          <a:prstGeom prst="ellipse">
            <a:avLst/>
          </a:prstGeom>
          <a:solidFill>
            <a:srgbClr val="F9BE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43" name="テキスト ボックス 142"/>
          <p:cNvSpPr txBox="1"/>
          <p:nvPr/>
        </p:nvSpPr>
        <p:spPr>
          <a:xfrm>
            <a:off x="1223791" y="2486119"/>
            <a:ext cx="2069648"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F9BE00"/>
                </a:solidFill>
                <a:effectLst/>
                <a:uLnTx/>
                <a:uFillTx/>
              </a:rPr>
              <a:t>ニーズに応じた連携ツールをご用意</a:t>
            </a:r>
          </a:p>
        </p:txBody>
      </p:sp>
      <p:sp>
        <p:nvSpPr>
          <p:cNvPr id="144" name="Freeform 364"/>
          <p:cNvSpPr>
            <a:spLocks noEditPoints="1"/>
          </p:cNvSpPr>
          <p:nvPr/>
        </p:nvSpPr>
        <p:spPr bwMode="auto">
          <a:xfrm>
            <a:off x="677990" y="1173494"/>
            <a:ext cx="320544" cy="398094"/>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endParaRPr>
          </a:p>
        </p:txBody>
      </p:sp>
      <p:sp>
        <p:nvSpPr>
          <p:cNvPr id="145" name="Freeform 380"/>
          <p:cNvSpPr>
            <a:spLocks noEditPoints="1"/>
          </p:cNvSpPr>
          <p:nvPr/>
        </p:nvSpPr>
        <p:spPr bwMode="auto">
          <a:xfrm>
            <a:off x="625748" y="2445486"/>
            <a:ext cx="483404" cy="398096"/>
          </a:xfrm>
          <a:custGeom>
            <a:avLst/>
            <a:gdLst>
              <a:gd name="T0" fmla="*/ 695 w 1122"/>
              <a:gd name="T1" fmla="*/ 303 h 922"/>
              <a:gd name="T2" fmla="*/ 670 w 1122"/>
              <a:gd name="T3" fmla="*/ 269 h 922"/>
              <a:gd name="T4" fmla="*/ 669 w 1122"/>
              <a:gd name="T5" fmla="*/ 211 h 922"/>
              <a:gd name="T6" fmla="*/ 554 w 1122"/>
              <a:gd name="T7" fmla="*/ 107 h 922"/>
              <a:gd name="T8" fmla="*/ 504 w 1122"/>
              <a:gd name="T9" fmla="*/ 103 h 922"/>
              <a:gd name="T10" fmla="*/ 466 w 1122"/>
              <a:gd name="T11" fmla="*/ 71 h 922"/>
              <a:gd name="T12" fmla="*/ 311 w 1122"/>
              <a:gd name="T13" fmla="*/ 64 h 922"/>
              <a:gd name="T14" fmla="*/ 270 w 1122"/>
              <a:gd name="T15" fmla="*/ 103 h 922"/>
              <a:gd name="T16" fmla="*/ 228 w 1122"/>
              <a:gd name="T17" fmla="*/ 109 h 922"/>
              <a:gd name="T18" fmla="*/ 102 w 1122"/>
              <a:gd name="T19" fmla="*/ 204 h 922"/>
              <a:gd name="T20" fmla="*/ 107 w 1122"/>
              <a:gd name="T21" fmla="*/ 262 h 922"/>
              <a:gd name="T22" fmla="*/ 86 w 1122"/>
              <a:gd name="T23" fmla="*/ 297 h 922"/>
              <a:gd name="T24" fmla="*/ 57 w 1122"/>
              <a:gd name="T25" fmla="*/ 459 h 922"/>
              <a:gd name="T26" fmla="*/ 96 w 1122"/>
              <a:gd name="T27" fmla="*/ 489 h 922"/>
              <a:gd name="T28" fmla="*/ 111 w 1122"/>
              <a:gd name="T29" fmla="*/ 528 h 922"/>
              <a:gd name="T30" fmla="*/ 150 w 1122"/>
              <a:gd name="T31" fmla="*/ 696 h 922"/>
              <a:gd name="T32" fmla="*/ 245 w 1122"/>
              <a:gd name="T33" fmla="*/ 664 h 922"/>
              <a:gd name="T34" fmla="*/ 285 w 1122"/>
              <a:gd name="T35" fmla="*/ 677 h 922"/>
              <a:gd name="T36" fmla="*/ 335 w 1122"/>
              <a:gd name="T37" fmla="*/ 773 h 922"/>
              <a:gd name="T38" fmla="*/ 477 w 1122"/>
              <a:gd name="T39" fmla="*/ 688 h 922"/>
              <a:gd name="T40" fmla="*/ 513 w 1122"/>
              <a:gd name="T41" fmla="*/ 666 h 922"/>
              <a:gd name="T42" fmla="*/ 569 w 1122"/>
              <a:gd name="T43" fmla="*/ 671 h 922"/>
              <a:gd name="T44" fmla="*/ 664 w 1122"/>
              <a:gd name="T45" fmla="*/ 545 h 922"/>
              <a:gd name="T46" fmla="*/ 670 w 1122"/>
              <a:gd name="T47" fmla="*/ 503 h 922"/>
              <a:gd name="T48" fmla="*/ 710 w 1122"/>
              <a:gd name="T49" fmla="*/ 462 h 922"/>
              <a:gd name="T50" fmla="*/ 345 w 1122"/>
              <a:gd name="T51" fmla="*/ 522 h 922"/>
              <a:gd name="T52" fmla="*/ 269 w 1122"/>
              <a:gd name="T53" fmla="*/ 466 h 922"/>
              <a:gd name="T54" fmla="*/ 245 w 1122"/>
              <a:gd name="T55" fmla="*/ 387 h 922"/>
              <a:gd name="T56" fmla="*/ 278 w 1122"/>
              <a:gd name="T57" fmla="*/ 297 h 922"/>
              <a:gd name="T58" fmla="*/ 358 w 1122"/>
              <a:gd name="T59" fmla="*/ 247 h 922"/>
              <a:gd name="T60" fmla="*/ 442 w 1122"/>
              <a:gd name="T61" fmla="*/ 256 h 922"/>
              <a:gd name="T62" fmla="*/ 512 w 1122"/>
              <a:gd name="T63" fmla="*/ 319 h 922"/>
              <a:gd name="T64" fmla="*/ 528 w 1122"/>
              <a:gd name="T65" fmla="*/ 401 h 922"/>
              <a:gd name="T66" fmla="*/ 488 w 1122"/>
              <a:gd name="T67" fmla="*/ 486 h 922"/>
              <a:gd name="T68" fmla="*/ 401 w 1122"/>
              <a:gd name="T69" fmla="*/ 527 h 922"/>
              <a:gd name="T70" fmla="*/ 1085 w 1122"/>
              <a:gd name="T71" fmla="*/ 675 h 922"/>
              <a:gd name="T72" fmla="*/ 1065 w 1122"/>
              <a:gd name="T73" fmla="*/ 637 h 922"/>
              <a:gd name="T74" fmla="*/ 1006 w 1122"/>
              <a:gd name="T75" fmla="*/ 569 h 922"/>
              <a:gd name="T76" fmla="*/ 965 w 1122"/>
              <a:gd name="T77" fmla="*/ 557 h 922"/>
              <a:gd name="T78" fmla="*/ 875 w 1122"/>
              <a:gd name="T79" fmla="*/ 550 h 922"/>
              <a:gd name="T80" fmla="*/ 838 w 1122"/>
              <a:gd name="T81" fmla="*/ 570 h 922"/>
              <a:gd name="T82" fmla="*/ 770 w 1122"/>
              <a:gd name="T83" fmla="*/ 628 h 922"/>
              <a:gd name="T84" fmla="*/ 756 w 1122"/>
              <a:gd name="T85" fmla="*/ 670 h 922"/>
              <a:gd name="T86" fmla="*/ 750 w 1122"/>
              <a:gd name="T87" fmla="*/ 759 h 922"/>
              <a:gd name="T88" fmla="*/ 770 w 1122"/>
              <a:gd name="T89" fmla="*/ 797 h 922"/>
              <a:gd name="T90" fmla="*/ 828 w 1122"/>
              <a:gd name="T91" fmla="*/ 865 h 922"/>
              <a:gd name="T92" fmla="*/ 869 w 1122"/>
              <a:gd name="T93" fmla="*/ 877 h 922"/>
              <a:gd name="T94" fmla="*/ 959 w 1122"/>
              <a:gd name="T95" fmla="*/ 885 h 922"/>
              <a:gd name="T96" fmla="*/ 997 w 1122"/>
              <a:gd name="T97" fmla="*/ 864 h 922"/>
              <a:gd name="T98" fmla="*/ 1066 w 1122"/>
              <a:gd name="T99" fmla="*/ 805 h 922"/>
              <a:gd name="T100" fmla="*/ 1078 w 1122"/>
              <a:gd name="T101" fmla="*/ 765 h 922"/>
              <a:gd name="T102" fmla="*/ 901 w 1122"/>
              <a:gd name="T103" fmla="*/ 791 h 922"/>
              <a:gd name="T104" fmla="*/ 845 w 1122"/>
              <a:gd name="T105" fmla="*/ 739 h 922"/>
              <a:gd name="T106" fmla="*/ 845 w 1122"/>
              <a:gd name="T107" fmla="*/ 695 h 922"/>
              <a:gd name="T108" fmla="*/ 901 w 1122"/>
              <a:gd name="T109" fmla="*/ 643 h 922"/>
              <a:gd name="T110" fmla="*/ 947 w 1122"/>
              <a:gd name="T111" fmla="*/ 647 h 922"/>
              <a:gd name="T112" fmla="*/ 993 w 1122"/>
              <a:gd name="T113" fmla="*/ 709 h 922"/>
              <a:gd name="T114" fmla="*/ 979 w 1122"/>
              <a:gd name="T115" fmla="*/ 759 h 922"/>
              <a:gd name="T116" fmla="*/ 917 w 1122"/>
              <a:gd name="T117" fmla="*/ 79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22" h="922">
                <a:moveTo>
                  <a:pt x="773" y="438"/>
                </a:moveTo>
                <a:lnTo>
                  <a:pt x="773" y="335"/>
                </a:lnTo>
                <a:lnTo>
                  <a:pt x="717" y="315"/>
                </a:lnTo>
                <a:lnTo>
                  <a:pt x="717" y="315"/>
                </a:lnTo>
                <a:lnTo>
                  <a:pt x="710" y="311"/>
                </a:lnTo>
                <a:lnTo>
                  <a:pt x="702" y="307"/>
                </a:lnTo>
                <a:lnTo>
                  <a:pt x="695" y="303"/>
                </a:lnTo>
                <a:lnTo>
                  <a:pt x="689" y="297"/>
                </a:lnTo>
                <a:lnTo>
                  <a:pt x="683" y="291"/>
                </a:lnTo>
                <a:lnTo>
                  <a:pt x="678" y="285"/>
                </a:lnTo>
                <a:lnTo>
                  <a:pt x="674" y="277"/>
                </a:lnTo>
                <a:lnTo>
                  <a:pt x="670" y="269"/>
                </a:lnTo>
                <a:lnTo>
                  <a:pt x="670" y="269"/>
                </a:lnTo>
                <a:lnTo>
                  <a:pt x="670" y="269"/>
                </a:lnTo>
                <a:lnTo>
                  <a:pt x="668" y="262"/>
                </a:lnTo>
                <a:lnTo>
                  <a:pt x="665" y="253"/>
                </a:lnTo>
                <a:lnTo>
                  <a:pt x="664" y="245"/>
                </a:lnTo>
                <a:lnTo>
                  <a:pt x="664" y="237"/>
                </a:lnTo>
                <a:lnTo>
                  <a:pt x="664" y="228"/>
                </a:lnTo>
                <a:lnTo>
                  <a:pt x="666" y="220"/>
                </a:lnTo>
                <a:lnTo>
                  <a:pt x="669" y="211"/>
                </a:lnTo>
                <a:lnTo>
                  <a:pt x="671" y="204"/>
                </a:lnTo>
                <a:lnTo>
                  <a:pt x="698" y="150"/>
                </a:lnTo>
                <a:lnTo>
                  <a:pt x="623" y="76"/>
                </a:lnTo>
                <a:lnTo>
                  <a:pt x="569" y="102"/>
                </a:lnTo>
                <a:lnTo>
                  <a:pt x="569" y="102"/>
                </a:lnTo>
                <a:lnTo>
                  <a:pt x="562" y="106"/>
                </a:lnTo>
                <a:lnTo>
                  <a:pt x="554" y="107"/>
                </a:lnTo>
                <a:lnTo>
                  <a:pt x="545" y="109"/>
                </a:lnTo>
                <a:lnTo>
                  <a:pt x="537" y="109"/>
                </a:lnTo>
                <a:lnTo>
                  <a:pt x="528" y="109"/>
                </a:lnTo>
                <a:lnTo>
                  <a:pt x="520" y="108"/>
                </a:lnTo>
                <a:lnTo>
                  <a:pt x="513" y="106"/>
                </a:lnTo>
                <a:lnTo>
                  <a:pt x="504" y="103"/>
                </a:lnTo>
                <a:lnTo>
                  <a:pt x="504" y="103"/>
                </a:lnTo>
                <a:lnTo>
                  <a:pt x="504" y="103"/>
                </a:lnTo>
                <a:lnTo>
                  <a:pt x="496" y="100"/>
                </a:lnTo>
                <a:lnTo>
                  <a:pt x="489" y="95"/>
                </a:lnTo>
                <a:lnTo>
                  <a:pt x="483" y="90"/>
                </a:lnTo>
                <a:lnTo>
                  <a:pt x="477" y="84"/>
                </a:lnTo>
                <a:lnTo>
                  <a:pt x="471" y="78"/>
                </a:lnTo>
                <a:lnTo>
                  <a:pt x="466" y="71"/>
                </a:lnTo>
                <a:lnTo>
                  <a:pt x="462" y="64"/>
                </a:lnTo>
                <a:lnTo>
                  <a:pt x="459" y="57"/>
                </a:lnTo>
                <a:lnTo>
                  <a:pt x="440" y="0"/>
                </a:lnTo>
                <a:lnTo>
                  <a:pt x="335" y="0"/>
                </a:lnTo>
                <a:lnTo>
                  <a:pt x="315" y="57"/>
                </a:lnTo>
                <a:lnTo>
                  <a:pt x="315" y="57"/>
                </a:lnTo>
                <a:lnTo>
                  <a:pt x="311" y="64"/>
                </a:lnTo>
                <a:lnTo>
                  <a:pt x="308" y="71"/>
                </a:lnTo>
                <a:lnTo>
                  <a:pt x="303" y="78"/>
                </a:lnTo>
                <a:lnTo>
                  <a:pt x="298" y="84"/>
                </a:lnTo>
                <a:lnTo>
                  <a:pt x="292" y="90"/>
                </a:lnTo>
                <a:lnTo>
                  <a:pt x="285" y="95"/>
                </a:lnTo>
                <a:lnTo>
                  <a:pt x="278" y="100"/>
                </a:lnTo>
                <a:lnTo>
                  <a:pt x="270" y="103"/>
                </a:lnTo>
                <a:lnTo>
                  <a:pt x="270" y="103"/>
                </a:lnTo>
                <a:lnTo>
                  <a:pt x="270" y="103"/>
                </a:lnTo>
                <a:lnTo>
                  <a:pt x="262" y="106"/>
                </a:lnTo>
                <a:lnTo>
                  <a:pt x="254" y="108"/>
                </a:lnTo>
                <a:lnTo>
                  <a:pt x="245" y="109"/>
                </a:lnTo>
                <a:lnTo>
                  <a:pt x="237" y="109"/>
                </a:lnTo>
                <a:lnTo>
                  <a:pt x="228" y="109"/>
                </a:lnTo>
                <a:lnTo>
                  <a:pt x="220" y="107"/>
                </a:lnTo>
                <a:lnTo>
                  <a:pt x="213" y="106"/>
                </a:lnTo>
                <a:lnTo>
                  <a:pt x="204" y="102"/>
                </a:lnTo>
                <a:lnTo>
                  <a:pt x="150" y="76"/>
                </a:lnTo>
                <a:lnTo>
                  <a:pt x="77" y="150"/>
                </a:lnTo>
                <a:lnTo>
                  <a:pt x="102" y="204"/>
                </a:lnTo>
                <a:lnTo>
                  <a:pt x="102" y="204"/>
                </a:lnTo>
                <a:lnTo>
                  <a:pt x="106" y="211"/>
                </a:lnTo>
                <a:lnTo>
                  <a:pt x="108" y="220"/>
                </a:lnTo>
                <a:lnTo>
                  <a:pt x="110" y="228"/>
                </a:lnTo>
                <a:lnTo>
                  <a:pt x="111" y="237"/>
                </a:lnTo>
                <a:lnTo>
                  <a:pt x="111" y="245"/>
                </a:lnTo>
                <a:lnTo>
                  <a:pt x="110" y="253"/>
                </a:lnTo>
                <a:lnTo>
                  <a:pt x="107" y="262"/>
                </a:lnTo>
                <a:lnTo>
                  <a:pt x="105" y="269"/>
                </a:lnTo>
                <a:lnTo>
                  <a:pt x="105" y="269"/>
                </a:lnTo>
                <a:lnTo>
                  <a:pt x="105" y="269"/>
                </a:lnTo>
                <a:lnTo>
                  <a:pt x="101" y="277"/>
                </a:lnTo>
                <a:lnTo>
                  <a:pt x="96" y="285"/>
                </a:lnTo>
                <a:lnTo>
                  <a:pt x="92" y="291"/>
                </a:lnTo>
                <a:lnTo>
                  <a:pt x="86" y="297"/>
                </a:lnTo>
                <a:lnTo>
                  <a:pt x="80" y="303"/>
                </a:lnTo>
                <a:lnTo>
                  <a:pt x="72" y="307"/>
                </a:lnTo>
                <a:lnTo>
                  <a:pt x="65" y="311"/>
                </a:lnTo>
                <a:lnTo>
                  <a:pt x="57" y="315"/>
                </a:lnTo>
                <a:lnTo>
                  <a:pt x="0" y="335"/>
                </a:lnTo>
                <a:lnTo>
                  <a:pt x="0" y="438"/>
                </a:lnTo>
                <a:lnTo>
                  <a:pt x="57" y="459"/>
                </a:lnTo>
                <a:lnTo>
                  <a:pt x="57" y="459"/>
                </a:lnTo>
                <a:lnTo>
                  <a:pt x="65" y="462"/>
                </a:lnTo>
                <a:lnTo>
                  <a:pt x="72" y="466"/>
                </a:lnTo>
                <a:lnTo>
                  <a:pt x="78" y="471"/>
                </a:lnTo>
                <a:lnTo>
                  <a:pt x="86" y="475"/>
                </a:lnTo>
                <a:lnTo>
                  <a:pt x="92" y="483"/>
                </a:lnTo>
                <a:lnTo>
                  <a:pt x="96" y="489"/>
                </a:lnTo>
                <a:lnTo>
                  <a:pt x="101" y="496"/>
                </a:lnTo>
                <a:lnTo>
                  <a:pt x="105" y="503"/>
                </a:lnTo>
                <a:lnTo>
                  <a:pt x="105" y="503"/>
                </a:lnTo>
                <a:lnTo>
                  <a:pt x="105" y="503"/>
                </a:lnTo>
                <a:lnTo>
                  <a:pt x="107" y="511"/>
                </a:lnTo>
                <a:lnTo>
                  <a:pt x="110" y="520"/>
                </a:lnTo>
                <a:lnTo>
                  <a:pt x="111" y="528"/>
                </a:lnTo>
                <a:lnTo>
                  <a:pt x="111" y="537"/>
                </a:lnTo>
                <a:lnTo>
                  <a:pt x="110" y="545"/>
                </a:lnTo>
                <a:lnTo>
                  <a:pt x="108" y="553"/>
                </a:lnTo>
                <a:lnTo>
                  <a:pt x="106" y="561"/>
                </a:lnTo>
                <a:lnTo>
                  <a:pt x="102" y="569"/>
                </a:lnTo>
                <a:lnTo>
                  <a:pt x="77" y="623"/>
                </a:lnTo>
                <a:lnTo>
                  <a:pt x="150" y="696"/>
                </a:lnTo>
                <a:lnTo>
                  <a:pt x="204" y="671"/>
                </a:lnTo>
                <a:lnTo>
                  <a:pt x="204" y="671"/>
                </a:lnTo>
                <a:lnTo>
                  <a:pt x="213" y="667"/>
                </a:lnTo>
                <a:lnTo>
                  <a:pt x="220" y="665"/>
                </a:lnTo>
                <a:lnTo>
                  <a:pt x="228" y="664"/>
                </a:lnTo>
                <a:lnTo>
                  <a:pt x="237" y="663"/>
                </a:lnTo>
                <a:lnTo>
                  <a:pt x="245" y="664"/>
                </a:lnTo>
                <a:lnTo>
                  <a:pt x="254" y="665"/>
                </a:lnTo>
                <a:lnTo>
                  <a:pt x="262" y="666"/>
                </a:lnTo>
                <a:lnTo>
                  <a:pt x="270" y="670"/>
                </a:lnTo>
                <a:lnTo>
                  <a:pt x="270" y="670"/>
                </a:lnTo>
                <a:lnTo>
                  <a:pt x="270" y="670"/>
                </a:lnTo>
                <a:lnTo>
                  <a:pt x="278" y="673"/>
                </a:lnTo>
                <a:lnTo>
                  <a:pt x="285" y="677"/>
                </a:lnTo>
                <a:lnTo>
                  <a:pt x="292" y="683"/>
                </a:lnTo>
                <a:lnTo>
                  <a:pt x="298" y="688"/>
                </a:lnTo>
                <a:lnTo>
                  <a:pt x="303" y="695"/>
                </a:lnTo>
                <a:lnTo>
                  <a:pt x="308" y="701"/>
                </a:lnTo>
                <a:lnTo>
                  <a:pt x="311" y="709"/>
                </a:lnTo>
                <a:lnTo>
                  <a:pt x="315" y="717"/>
                </a:lnTo>
                <a:lnTo>
                  <a:pt x="335" y="773"/>
                </a:lnTo>
                <a:lnTo>
                  <a:pt x="440" y="773"/>
                </a:lnTo>
                <a:lnTo>
                  <a:pt x="459" y="717"/>
                </a:lnTo>
                <a:lnTo>
                  <a:pt x="459" y="717"/>
                </a:lnTo>
                <a:lnTo>
                  <a:pt x="462" y="709"/>
                </a:lnTo>
                <a:lnTo>
                  <a:pt x="466" y="702"/>
                </a:lnTo>
                <a:lnTo>
                  <a:pt x="471" y="695"/>
                </a:lnTo>
                <a:lnTo>
                  <a:pt x="477" y="688"/>
                </a:lnTo>
                <a:lnTo>
                  <a:pt x="483" y="683"/>
                </a:lnTo>
                <a:lnTo>
                  <a:pt x="490" y="677"/>
                </a:lnTo>
                <a:lnTo>
                  <a:pt x="497" y="673"/>
                </a:lnTo>
                <a:lnTo>
                  <a:pt x="504" y="669"/>
                </a:lnTo>
                <a:lnTo>
                  <a:pt x="504" y="669"/>
                </a:lnTo>
                <a:lnTo>
                  <a:pt x="504" y="669"/>
                </a:lnTo>
                <a:lnTo>
                  <a:pt x="513" y="666"/>
                </a:lnTo>
                <a:lnTo>
                  <a:pt x="520" y="664"/>
                </a:lnTo>
                <a:lnTo>
                  <a:pt x="528" y="664"/>
                </a:lnTo>
                <a:lnTo>
                  <a:pt x="537" y="663"/>
                </a:lnTo>
                <a:lnTo>
                  <a:pt x="545" y="664"/>
                </a:lnTo>
                <a:lnTo>
                  <a:pt x="554" y="665"/>
                </a:lnTo>
                <a:lnTo>
                  <a:pt x="562" y="667"/>
                </a:lnTo>
                <a:lnTo>
                  <a:pt x="569" y="671"/>
                </a:lnTo>
                <a:lnTo>
                  <a:pt x="623" y="696"/>
                </a:lnTo>
                <a:lnTo>
                  <a:pt x="698" y="623"/>
                </a:lnTo>
                <a:lnTo>
                  <a:pt x="671" y="569"/>
                </a:lnTo>
                <a:lnTo>
                  <a:pt x="671" y="569"/>
                </a:lnTo>
                <a:lnTo>
                  <a:pt x="669" y="561"/>
                </a:lnTo>
                <a:lnTo>
                  <a:pt x="666" y="553"/>
                </a:lnTo>
                <a:lnTo>
                  <a:pt x="664" y="545"/>
                </a:lnTo>
                <a:lnTo>
                  <a:pt x="664" y="537"/>
                </a:lnTo>
                <a:lnTo>
                  <a:pt x="664" y="528"/>
                </a:lnTo>
                <a:lnTo>
                  <a:pt x="665" y="520"/>
                </a:lnTo>
                <a:lnTo>
                  <a:pt x="668" y="511"/>
                </a:lnTo>
                <a:lnTo>
                  <a:pt x="670" y="503"/>
                </a:lnTo>
                <a:lnTo>
                  <a:pt x="670" y="503"/>
                </a:lnTo>
                <a:lnTo>
                  <a:pt x="670" y="503"/>
                </a:lnTo>
                <a:lnTo>
                  <a:pt x="674" y="496"/>
                </a:lnTo>
                <a:lnTo>
                  <a:pt x="678" y="489"/>
                </a:lnTo>
                <a:lnTo>
                  <a:pt x="683" y="483"/>
                </a:lnTo>
                <a:lnTo>
                  <a:pt x="689" y="475"/>
                </a:lnTo>
                <a:lnTo>
                  <a:pt x="695" y="471"/>
                </a:lnTo>
                <a:lnTo>
                  <a:pt x="702" y="466"/>
                </a:lnTo>
                <a:lnTo>
                  <a:pt x="710" y="462"/>
                </a:lnTo>
                <a:lnTo>
                  <a:pt x="717" y="459"/>
                </a:lnTo>
                <a:lnTo>
                  <a:pt x="773" y="438"/>
                </a:lnTo>
                <a:close/>
                <a:moveTo>
                  <a:pt x="387" y="528"/>
                </a:moveTo>
                <a:lnTo>
                  <a:pt x="387" y="528"/>
                </a:lnTo>
                <a:lnTo>
                  <a:pt x="372" y="527"/>
                </a:lnTo>
                <a:lnTo>
                  <a:pt x="358" y="526"/>
                </a:lnTo>
                <a:lnTo>
                  <a:pt x="345" y="522"/>
                </a:lnTo>
                <a:lnTo>
                  <a:pt x="332" y="517"/>
                </a:lnTo>
                <a:lnTo>
                  <a:pt x="320" y="511"/>
                </a:lnTo>
                <a:lnTo>
                  <a:pt x="308" y="504"/>
                </a:lnTo>
                <a:lnTo>
                  <a:pt x="297" y="496"/>
                </a:lnTo>
                <a:lnTo>
                  <a:pt x="287" y="486"/>
                </a:lnTo>
                <a:lnTo>
                  <a:pt x="278" y="477"/>
                </a:lnTo>
                <a:lnTo>
                  <a:pt x="269" y="466"/>
                </a:lnTo>
                <a:lnTo>
                  <a:pt x="262" y="454"/>
                </a:lnTo>
                <a:lnTo>
                  <a:pt x="256" y="442"/>
                </a:lnTo>
                <a:lnTo>
                  <a:pt x="251" y="429"/>
                </a:lnTo>
                <a:lnTo>
                  <a:pt x="249" y="415"/>
                </a:lnTo>
                <a:lnTo>
                  <a:pt x="246" y="401"/>
                </a:lnTo>
                <a:lnTo>
                  <a:pt x="245" y="387"/>
                </a:lnTo>
                <a:lnTo>
                  <a:pt x="245" y="387"/>
                </a:lnTo>
                <a:lnTo>
                  <a:pt x="246" y="372"/>
                </a:lnTo>
                <a:lnTo>
                  <a:pt x="249" y="358"/>
                </a:lnTo>
                <a:lnTo>
                  <a:pt x="251" y="345"/>
                </a:lnTo>
                <a:lnTo>
                  <a:pt x="256" y="331"/>
                </a:lnTo>
                <a:lnTo>
                  <a:pt x="262" y="319"/>
                </a:lnTo>
                <a:lnTo>
                  <a:pt x="269" y="307"/>
                </a:lnTo>
                <a:lnTo>
                  <a:pt x="278" y="297"/>
                </a:lnTo>
                <a:lnTo>
                  <a:pt x="287" y="286"/>
                </a:lnTo>
                <a:lnTo>
                  <a:pt x="297" y="277"/>
                </a:lnTo>
                <a:lnTo>
                  <a:pt x="308" y="269"/>
                </a:lnTo>
                <a:lnTo>
                  <a:pt x="320" y="262"/>
                </a:lnTo>
                <a:lnTo>
                  <a:pt x="332" y="256"/>
                </a:lnTo>
                <a:lnTo>
                  <a:pt x="345" y="251"/>
                </a:lnTo>
                <a:lnTo>
                  <a:pt x="358" y="247"/>
                </a:lnTo>
                <a:lnTo>
                  <a:pt x="372" y="245"/>
                </a:lnTo>
                <a:lnTo>
                  <a:pt x="387" y="245"/>
                </a:lnTo>
                <a:lnTo>
                  <a:pt x="387" y="245"/>
                </a:lnTo>
                <a:lnTo>
                  <a:pt x="401" y="245"/>
                </a:lnTo>
                <a:lnTo>
                  <a:pt x="416" y="247"/>
                </a:lnTo>
                <a:lnTo>
                  <a:pt x="429" y="251"/>
                </a:lnTo>
                <a:lnTo>
                  <a:pt x="442" y="256"/>
                </a:lnTo>
                <a:lnTo>
                  <a:pt x="455" y="262"/>
                </a:lnTo>
                <a:lnTo>
                  <a:pt x="466" y="269"/>
                </a:lnTo>
                <a:lnTo>
                  <a:pt x="477" y="277"/>
                </a:lnTo>
                <a:lnTo>
                  <a:pt x="488" y="286"/>
                </a:lnTo>
                <a:lnTo>
                  <a:pt x="496" y="297"/>
                </a:lnTo>
                <a:lnTo>
                  <a:pt x="504" y="307"/>
                </a:lnTo>
                <a:lnTo>
                  <a:pt x="512" y="319"/>
                </a:lnTo>
                <a:lnTo>
                  <a:pt x="518" y="331"/>
                </a:lnTo>
                <a:lnTo>
                  <a:pt x="522" y="345"/>
                </a:lnTo>
                <a:lnTo>
                  <a:pt x="526" y="358"/>
                </a:lnTo>
                <a:lnTo>
                  <a:pt x="528" y="372"/>
                </a:lnTo>
                <a:lnTo>
                  <a:pt x="528" y="387"/>
                </a:lnTo>
                <a:lnTo>
                  <a:pt x="528" y="387"/>
                </a:lnTo>
                <a:lnTo>
                  <a:pt x="528" y="401"/>
                </a:lnTo>
                <a:lnTo>
                  <a:pt x="526" y="415"/>
                </a:lnTo>
                <a:lnTo>
                  <a:pt x="522" y="429"/>
                </a:lnTo>
                <a:lnTo>
                  <a:pt x="518" y="442"/>
                </a:lnTo>
                <a:lnTo>
                  <a:pt x="512" y="454"/>
                </a:lnTo>
                <a:lnTo>
                  <a:pt x="504" y="466"/>
                </a:lnTo>
                <a:lnTo>
                  <a:pt x="496" y="477"/>
                </a:lnTo>
                <a:lnTo>
                  <a:pt x="488" y="486"/>
                </a:lnTo>
                <a:lnTo>
                  <a:pt x="477" y="496"/>
                </a:lnTo>
                <a:lnTo>
                  <a:pt x="466" y="504"/>
                </a:lnTo>
                <a:lnTo>
                  <a:pt x="455" y="511"/>
                </a:lnTo>
                <a:lnTo>
                  <a:pt x="442" y="517"/>
                </a:lnTo>
                <a:lnTo>
                  <a:pt x="429" y="522"/>
                </a:lnTo>
                <a:lnTo>
                  <a:pt x="416" y="526"/>
                </a:lnTo>
                <a:lnTo>
                  <a:pt x="401" y="527"/>
                </a:lnTo>
                <a:lnTo>
                  <a:pt x="387" y="528"/>
                </a:lnTo>
                <a:lnTo>
                  <a:pt x="387" y="528"/>
                </a:lnTo>
                <a:close/>
                <a:moveTo>
                  <a:pt x="1122" y="744"/>
                </a:moveTo>
                <a:lnTo>
                  <a:pt x="1122" y="689"/>
                </a:lnTo>
                <a:lnTo>
                  <a:pt x="1092" y="678"/>
                </a:lnTo>
                <a:lnTo>
                  <a:pt x="1092" y="678"/>
                </a:lnTo>
                <a:lnTo>
                  <a:pt x="1085" y="675"/>
                </a:lnTo>
                <a:lnTo>
                  <a:pt x="1078" y="670"/>
                </a:lnTo>
                <a:lnTo>
                  <a:pt x="1072" y="663"/>
                </a:lnTo>
                <a:lnTo>
                  <a:pt x="1067" y="654"/>
                </a:lnTo>
                <a:lnTo>
                  <a:pt x="1067" y="654"/>
                </a:lnTo>
                <a:lnTo>
                  <a:pt x="1067" y="654"/>
                </a:lnTo>
                <a:lnTo>
                  <a:pt x="1065" y="646"/>
                </a:lnTo>
                <a:lnTo>
                  <a:pt x="1065" y="637"/>
                </a:lnTo>
                <a:lnTo>
                  <a:pt x="1066" y="628"/>
                </a:lnTo>
                <a:lnTo>
                  <a:pt x="1068" y="619"/>
                </a:lnTo>
                <a:lnTo>
                  <a:pt x="1083" y="591"/>
                </a:lnTo>
                <a:lnTo>
                  <a:pt x="1043" y="552"/>
                </a:lnTo>
                <a:lnTo>
                  <a:pt x="1014" y="565"/>
                </a:lnTo>
                <a:lnTo>
                  <a:pt x="1014" y="565"/>
                </a:lnTo>
                <a:lnTo>
                  <a:pt x="1006" y="569"/>
                </a:lnTo>
                <a:lnTo>
                  <a:pt x="997" y="570"/>
                </a:lnTo>
                <a:lnTo>
                  <a:pt x="988" y="569"/>
                </a:lnTo>
                <a:lnTo>
                  <a:pt x="979" y="567"/>
                </a:lnTo>
                <a:lnTo>
                  <a:pt x="979" y="567"/>
                </a:lnTo>
                <a:lnTo>
                  <a:pt x="979" y="567"/>
                </a:lnTo>
                <a:lnTo>
                  <a:pt x="971" y="562"/>
                </a:lnTo>
                <a:lnTo>
                  <a:pt x="965" y="557"/>
                </a:lnTo>
                <a:lnTo>
                  <a:pt x="959" y="550"/>
                </a:lnTo>
                <a:lnTo>
                  <a:pt x="955" y="541"/>
                </a:lnTo>
                <a:lnTo>
                  <a:pt x="945" y="511"/>
                </a:lnTo>
                <a:lnTo>
                  <a:pt x="889" y="511"/>
                </a:lnTo>
                <a:lnTo>
                  <a:pt x="879" y="541"/>
                </a:lnTo>
                <a:lnTo>
                  <a:pt x="879" y="541"/>
                </a:lnTo>
                <a:lnTo>
                  <a:pt x="875" y="550"/>
                </a:lnTo>
                <a:lnTo>
                  <a:pt x="869" y="557"/>
                </a:lnTo>
                <a:lnTo>
                  <a:pt x="863" y="562"/>
                </a:lnTo>
                <a:lnTo>
                  <a:pt x="855" y="567"/>
                </a:lnTo>
                <a:lnTo>
                  <a:pt x="855" y="567"/>
                </a:lnTo>
                <a:lnTo>
                  <a:pt x="855" y="567"/>
                </a:lnTo>
                <a:lnTo>
                  <a:pt x="846" y="569"/>
                </a:lnTo>
                <a:lnTo>
                  <a:pt x="838" y="570"/>
                </a:lnTo>
                <a:lnTo>
                  <a:pt x="828" y="569"/>
                </a:lnTo>
                <a:lnTo>
                  <a:pt x="820" y="565"/>
                </a:lnTo>
                <a:lnTo>
                  <a:pt x="791" y="552"/>
                </a:lnTo>
                <a:lnTo>
                  <a:pt x="753" y="591"/>
                </a:lnTo>
                <a:lnTo>
                  <a:pt x="766" y="619"/>
                </a:lnTo>
                <a:lnTo>
                  <a:pt x="766" y="619"/>
                </a:lnTo>
                <a:lnTo>
                  <a:pt x="770" y="628"/>
                </a:lnTo>
                <a:lnTo>
                  <a:pt x="770" y="637"/>
                </a:lnTo>
                <a:lnTo>
                  <a:pt x="770" y="646"/>
                </a:lnTo>
                <a:lnTo>
                  <a:pt x="767" y="654"/>
                </a:lnTo>
                <a:lnTo>
                  <a:pt x="767" y="654"/>
                </a:lnTo>
                <a:lnTo>
                  <a:pt x="767" y="654"/>
                </a:lnTo>
                <a:lnTo>
                  <a:pt x="762" y="663"/>
                </a:lnTo>
                <a:lnTo>
                  <a:pt x="756" y="670"/>
                </a:lnTo>
                <a:lnTo>
                  <a:pt x="750" y="675"/>
                </a:lnTo>
                <a:lnTo>
                  <a:pt x="742" y="678"/>
                </a:lnTo>
                <a:lnTo>
                  <a:pt x="712" y="689"/>
                </a:lnTo>
                <a:lnTo>
                  <a:pt x="712" y="744"/>
                </a:lnTo>
                <a:lnTo>
                  <a:pt x="742" y="755"/>
                </a:lnTo>
                <a:lnTo>
                  <a:pt x="742" y="755"/>
                </a:lnTo>
                <a:lnTo>
                  <a:pt x="750" y="759"/>
                </a:lnTo>
                <a:lnTo>
                  <a:pt x="756" y="765"/>
                </a:lnTo>
                <a:lnTo>
                  <a:pt x="762" y="772"/>
                </a:lnTo>
                <a:lnTo>
                  <a:pt x="767" y="779"/>
                </a:lnTo>
                <a:lnTo>
                  <a:pt x="767" y="779"/>
                </a:lnTo>
                <a:lnTo>
                  <a:pt x="767" y="779"/>
                </a:lnTo>
                <a:lnTo>
                  <a:pt x="770" y="787"/>
                </a:lnTo>
                <a:lnTo>
                  <a:pt x="770" y="797"/>
                </a:lnTo>
                <a:lnTo>
                  <a:pt x="770" y="805"/>
                </a:lnTo>
                <a:lnTo>
                  <a:pt x="766" y="814"/>
                </a:lnTo>
                <a:lnTo>
                  <a:pt x="753" y="843"/>
                </a:lnTo>
                <a:lnTo>
                  <a:pt x="791" y="882"/>
                </a:lnTo>
                <a:lnTo>
                  <a:pt x="820" y="868"/>
                </a:lnTo>
                <a:lnTo>
                  <a:pt x="820" y="868"/>
                </a:lnTo>
                <a:lnTo>
                  <a:pt x="828" y="865"/>
                </a:lnTo>
                <a:lnTo>
                  <a:pt x="838" y="864"/>
                </a:lnTo>
                <a:lnTo>
                  <a:pt x="846" y="864"/>
                </a:lnTo>
                <a:lnTo>
                  <a:pt x="855" y="867"/>
                </a:lnTo>
                <a:lnTo>
                  <a:pt x="855" y="867"/>
                </a:lnTo>
                <a:lnTo>
                  <a:pt x="855" y="867"/>
                </a:lnTo>
                <a:lnTo>
                  <a:pt x="863" y="871"/>
                </a:lnTo>
                <a:lnTo>
                  <a:pt x="869" y="877"/>
                </a:lnTo>
                <a:lnTo>
                  <a:pt x="875" y="885"/>
                </a:lnTo>
                <a:lnTo>
                  <a:pt x="879" y="893"/>
                </a:lnTo>
                <a:lnTo>
                  <a:pt x="889" y="922"/>
                </a:lnTo>
                <a:lnTo>
                  <a:pt x="945" y="922"/>
                </a:lnTo>
                <a:lnTo>
                  <a:pt x="955" y="893"/>
                </a:lnTo>
                <a:lnTo>
                  <a:pt x="955" y="893"/>
                </a:lnTo>
                <a:lnTo>
                  <a:pt x="959" y="885"/>
                </a:lnTo>
                <a:lnTo>
                  <a:pt x="965" y="877"/>
                </a:lnTo>
                <a:lnTo>
                  <a:pt x="971" y="871"/>
                </a:lnTo>
                <a:lnTo>
                  <a:pt x="979" y="867"/>
                </a:lnTo>
                <a:lnTo>
                  <a:pt x="979" y="867"/>
                </a:lnTo>
                <a:lnTo>
                  <a:pt x="979" y="867"/>
                </a:lnTo>
                <a:lnTo>
                  <a:pt x="988" y="864"/>
                </a:lnTo>
                <a:lnTo>
                  <a:pt x="997" y="864"/>
                </a:lnTo>
                <a:lnTo>
                  <a:pt x="1006" y="865"/>
                </a:lnTo>
                <a:lnTo>
                  <a:pt x="1014" y="868"/>
                </a:lnTo>
                <a:lnTo>
                  <a:pt x="1043" y="882"/>
                </a:lnTo>
                <a:lnTo>
                  <a:pt x="1083" y="843"/>
                </a:lnTo>
                <a:lnTo>
                  <a:pt x="1068" y="814"/>
                </a:lnTo>
                <a:lnTo>
                  <a:pt x="1068" y="814"/>
                </a:lnTo>
                <a:lnTo>
                  <a:pt x="1066" y="805"/>
                </a:lnTo>
                <a:lnTo>
                  <a:pt x="1065" y="797"/>
                </a:lnTo>
                <a:lnTo>
                  <a:pt x="1065" y="787"/>
                </a:lnTo>
                <a:lnTo>
                  <a:pt x="1067" y="779"/>
                </a:lnTo>
                <a:lnTo>
                  <a:pt x="1067" y="779"/>
                </a:lnTo>
                <a:lnTo>
                  <a:pt x="1067" y="779"/>
                </a:lnTo>
                <a:lnTo>
                  <a:pt x="1072" y="772"/>
                </a:lnTo>
                <a:lnTo>
                  <a:pt x="1078" y="765"/>
                </a:lnTo>
                <a:lnTo>
                  <a:pt x="1085" y="759"/>
                </a:lnTo>
                <a:lnTo>
                  <a:pt x="1092" y="755"/>
                </a:lnTo>
                <a:lnTo>
                  <a:pt x="1122" y="744"/>
                </a:lnTo>
                <a:close/>
                <a:moveTo>
                  <a:pt x="917" y="792"/>
                </a:moveTo>
                <a:lnTo>
                  <a:pt x="917" y="792"/>
                </a:lnTo>
                <a:lnTo>
                  <a:pt x="910" y="792"/>
                </a:lnTo>
                <a:lnTo>
                  <a:pt x="901" y="791"/>
                </a:lnTo>
                <a:lnTo>
                  <a:pt x="894" y="789"/>
                </a:lnTo>
                <a:lnTo>
                  <a:pt x="888" y="786"/>
                </a:lnTo>
                <a:lnTo>
                  <a:pt x="875" y="779"/>
                </a:lnTo>
                <a:lnTo>
                  <a:pt x="864" y="771"/>
                </a:lnTo>
                <a:lnTo>
                  <a:pt x="855" y="759"/>
                </a:lnTo>
                <a:lnTo>
                  <a:pt x="847" y="747"/>
                </a:lnTo>
                <a:lnTo>
                  <a:pt x="845" y="739"/>
                </a:lnTo>
                <a:lnTo>
                  <a:pt x="844" y="732"/>
                </a:lnTo>
                <a:lnTo>
                  <a:pt x="843" y="725"/>
                </a:lnTo>
                <a:lnTo>
                  <a:pt x="841" y="717"/>
                </a:lnTo>
                <a:lnTo>
                  <a:pt x="841" y="717"/>
                </a:lnTo>
                <a:lnTo>
                  <a:pt x="843" y="709"/>
                </a:lnTo>
                <a:lnTo>
                  <a:pt x="844" y="702"/>
                </a:lnTo>
                <a:lnTo>
                  <a:pt x="845" y="695"/>
                </a:lnTo>
                <a:lnTo>
                  <a:pt x="847" y="688"/>
                </a:lnTo>
                <a:lnTo>
                  <a:pt x="855" y="675"/>
                </a:lnTo>
                <a:lnTo>
                  <a:pt x="864" y="664"/>
                </a:lnTo>
                <a:lnTo>
                  <a:pt x="875" y="654"/>
                </a:lnTo>
                <a:lnTo>
                  <a:pt x="888" y="647"/>
                </a:lnTo>
                <a:lnTo>
                  <a:pt x="894" y="645"/>
                </a:lnTo>
                <a:lnTo>
                  <a:pt x="901" y="643"/>
                </a:lnTo>
                <a:lnTo>
                  <a:pt x="910" y="642"/>
                </a:lnTo>
                <a:lnTo>
                  <a:pt x="917" y="641"/>
                </a:lnTo>
                <a:lnTo>
                  <a:pt x="917" y="641"/>
                </a:lnTo>
                <a:lnTo>
                  <a:pt x="925" y="642"/>
                </a:lnTo>
                <a:lnTo>
                  <a:pt x="933" y="643"/>
                </a:lnTo>
                <a:lnTo>
                  <a:pt x="940" y="645"/>
                </a:lnTo>
                <a:lnTo>
                  <a:pt x="947" y="647"/>
                </a:lnTo>
                <a:lnTo>
                  <a:pt x="959" y="654"/>
                </a:lnTo>
                <a:lnTo>
                  <a:pt x="970" y="664"/>
                </a:lnTo>
                <a:lnTo>
                  <a:pt x="979" y="675"/>
                </a:lnTo>
                <a:lnTo>
                  <a:pt x="987" y="688"/>
                </a:lnTo>
                <a:lnTo>
                  <a:pt x="989" y="695"/>
                </a:lnTo>
                <a:lnTo>
                  <a:pt x="991" y="702"/>
                </a:lnTo>
                <a:lnTo>
                  <a:pt x="993" y="709"/>
                </a:lnTo>
                <a:lnTo>
                  <a:pt x="993" y="717"/>
                </a:lnTo>
                <a:lnTo>
                  <a:pt x="993" y="717"/>
                </a:lnTo>
                <a:lnTo>
                  <a:pt x="993" y="725"/>
                </a:lnTo>
                <a:lnTo>
                  <a:pt x="991" y="732"/>
                </a:lnTo>
                <a:lnTo>
                  <a:pt x="989" y="739"/>
                </a:lnTo>
                <a:lnTo>
                  <a:pt x="987" y="747"/>
                </a:lnTo>
                <a:lnTo>
                  <a:pt x="979" y="759"/>
                </a:lnTo>
                <a:lnTo>
                  <a:pt x="970" y="771"/>
                </a:lnTo>
                <a:lnTo>
                  <a:pt x="959" y="779"/>
                </a:lnTo>
                <a:lnTo>
                  <a:pt x="947" y="786"/>
                </a:lnTo>
                <a:lnTo>
                  <a:pt x="940" y="789"/>
                </a:lnTo>
                <a:lnTo>
                  <a:pt x="933" y="791"/>
                </a:lnTo>
                <a:lnTo>
                  <a:pt x="925" y="792"/>
                </a:lnTo>
                <a:lnTo>
                  <a:pt x="917" y="792"/>
                </a:lnTo>
                <a:lnTo>
                  <a:pt x="917" y="792"/>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endParaRPr>
          </a:p>
        </p:txBody>
      </p:sp>
      <p:sp>
        <p:nvSpPr>
          <p:cNvPr id="146" name="Freeform 387"/>
          <p:cNvSpPr>
            <a:spLocks noEditPoints="1"/>
          </p:cNvSpPr>
          <p:nvPr/>
        </p:nvSpPr>
        <p:spPr bwMode="auto">
          <a:xfrm>
            <a:off x="684079" y="3915990"/>
            <a:ext cx="373148" cy="377416"/>
          </a:xfrm>
          <a:custGeom>
            <a:avLst/>
            <a:gdLst>
              <a:gd name="T0" fmla="*/ 413 w 929"/>
              <a:gd name="T1" fmla="*/ 281 h 876"/>
              <a:gd name="T2" fmla="*/ 394 w 929"/>
              <a:gd name="T3" fmla="*/ 242 h 876"/>
              <a:gd name="T4" fmla="*/ 391 w 929"/>
              <a:gd name="T5" fmla="*/ 211 h 876"/>
              <a:gd name="T6" fmla="*/ 381 w 929"/>
              <a:gd name="T7" fmla="*/ 130 h 876"/>
              <a:gd name="T8" fmla="*/ 335 w 929"/>
              <a:gd name="T9" fmla="*/ 58 h 876"/>
              <a:gd name="T10" fmla="*/ 301 w 929"/>
              <a:gd name="T11" fmla="*/ 31 h 876"/>
              <a:gd name="T12" fmla="*/ 252 w 929"/>
              <a:gd name="T13" fmla="*/ 8 h 876"/>
              <a:gd name="T14" fmla="*/ 198 w 929"/>
              <a:gd name="T15" fmla="*/ 0 h 876"/>
              <a:gd name="T16" fmla="*/ 145 w 929"/>
              <a:gd name="T17" fmla="*/ 7 h 876"/>
              <a:gd name="T18" fmla="*/ 256 w 929"/>
              <a:gd name="T19" fmla="*/ 145 h 876"/>
              <a:gd name="T20" fmla="*/ 240 w 929"/>
              <a:gd name="T21" fmla="*/ 185 h 876"/>
              <a:gd name="T22" fmla="*/ 207 w 929"/>
              <a:gd name="T23" fmla="*/ 224 h 876"/>
              <a:gd name="T24" fmla="*/ 166 w 929"/>
              <a:gd name="T25" fmla="*/ 251 h 876"/>
              <a:gd name="T26" fmla="*/ 11 w 929"/>
              <a:gd name="T27" fmla="*/ 132 h 876"/>
              <a:gd name="T28" fmla="*/ 3 w 929"/>
              <a:gd name="T29" fmla="*/ 172 h 876"/>
              <a:gd name="T30" fmla="*/ 3 w 929"/>
              <a:gd name="T31" fmla="*/ 224 h 876"/>
              <a:gd name="T32" fmla="*/ 18 w 929"/>
              <a:gd name="T33" fmla="*/ 277 h 876"/>
              <a:gd name="T34" fmla="*/ 48 w 929"/>
              <a:gd name="T35" fmla="*/ 324 h 876"/>
              <a:gd name="T36" fmla="*/ 91 w 929"/>
              <a:gd name="T37" fmla="*/ 361 h 876"/>
              <a:gd name="T38" fmla="*/ 171 w 929"/>
              <a:gd name="T39" fmla="*/ 390 h 876"/>
              <a:gd name="T40" fmla="*/ 222 w 929"/>
              <a:gd name="T41" fmla="*/ 390 h 876"/>
              <a:gd name="T42" fmla="*/ 263 w 929"/>
              <a:gd name="T43" fmla="*/ 401 h 876"/>
              <a:gd name="T44" fmla="*/ 718 w 929"/>
              <a:gd name="T45" fmla="*/ 848 h 876"/>
              <a:gd name="T46" fmla="*/ 741 w 929"/>
              <a:gd name="T47" fmla="*/ 864 h 876"/>
              <a:gd name="T48" fmla="*/ 774 w 929"/>
              <a:gd name="T49" fmla="*/ 875 h 876"/>
              <a:gd name="T50" fmla="*/ 810 w 929"/>
              <a:gd name="T51" fmla="*/ 871 h 876"/>
              <a:gd name="T52" fmla="*/ 841 w 929"/>
              <a:gd name="T53" fmla="*/ 854 h 876"/>
              <a:gd name="T54" fmla="*/ 860 w 929"/>
              <a:gd name="T55" fmla="*/ 834 h 876"/>
              <a:gd name="T56" fmla="*/ 874 w 929"/>
              <a:gd name="T57" fmla="*/ 800 h 876"/>
              <a:gd name="T58" fmla="*/ 874 w 929"/>
              <a:gd name="T59" fmla="*/ 766 h 876"/>
              <a:gd name="T60" fmla="*/ 860 w 929"/>
              <a:gd name="T61" fmla="*/ 732 h 876"/>
              <a:gd name="T62" fmla="*/ 779 w 929"/>
              <a:gd name="T63" fmla="*/ 815 h 876"/>
              <a:gd name="T64" fmla="*/ 757 w 929"/>
              <a:gd name="T65" fmla="*/ 809 h 876"/>
              <a:gd name="T66" fmla="*/ 742 w 929"/>
              <a:gd name="T67" fmla="*/ 785 h 876"/>
              <a:gd name="T68" fmla="*/ 744 w 929"/>
              <a:gd name="T69" fmla="*/ 762 h 876"/>
              <a:gd name="T70" fmla="*/ 763 w 929"/>
              <a:gd name="T71" fmla="*/ 742 h 876"/>
              <a:gd name="T72" fmla="*/ 786 w 929"/>
              <a:gd name="T73" fmla="*/ 739 h 876"/>
              <a:gd name="T74" fmla="*/ 810 w 929"/>
              <a:gd name="T75" fmla="*/ 756 h 876"/>
              <a:gd name="T76" fmla="*/ 817 w 929"/>
              <a:gd name="T77" fmla="*/ 778 h 876"/>
              <a:gd name="T78" fmla="*/ 805 w 929"/>
              <a:gd name="T79" fmla="*/ 804 h 876"/>
              <a:gd name="T80" fmla="*/ 779 w 929"/>
              <a:gd name="T81" fmla="*/ 815 h 876"/>
              <a:gd name="T82" fmla="*/ 763 w 929"/>
              <a:gd name="T83" fmla="*/ 116 h 876"/>
              <a:gd name="T84" fmla="*/ 787 w 929"/>
              <a:gd name="T85" fmla="*/ 116 h 876"/>
              <a:gd name="T86" fmla="*/ 791 w 929"/>
              <a:gd name="T87" fmla="*/ 134 h 876"/>
              <a:gd name="T88" fmla="*/ 821 w 929"/>
              <a:gd name="T89" fmla="*/ 174 h 876"/>
              <a:gd name="T90" fmla="*/ 839 w 929"/>
              <a:gd name="T91" fmla="*/ 170 h 876"/>
              <a:gd name="T92" fmla="*/ 850 w 929"/>
              <a:gd name="T93" fmla="*/ 186 h 876"/>
              <a:gd name="T94" fmla="*/ 675 w 929"/>
              <a:gd name="T95" fmla="*/ 449 h 876"/>
              <a:gd name="T96" fmla="*/ 910 w 929"/>
              <a:gd name="T97" fmla="*/ 210 h 876"/>
              <a:gd name="T98" fmla="*/ 926 w 929"/>
              <a:gd name="T99" fmla="*/ 168 h 876"/>
              <a:gd name="T100" fmla="*/ 926 w 929"/>
              <a:gd name="T101" fmla="*/ 124 h 876"/>
              <a:gd name="T102" fmla="*/ 910 w 929"/>
              <a:gd name="T103" fmla="*/ 83 h 876"/>
              <a:gd name="T104" fmla="*/ 886 w 929"/>
              <a:gd name="T105" fmla="*/ 56 h 876"/>
              <a:gd name="T106" fmla="*/ 846 w 929"/>
              <a:gd name="T107" fmla="*/ 35 h 876"/>
              <a:gd name="T108" fmla="*/ 802 w 929"/>
              <a:gd name="T109" fmla="*/ 31 h 876"/>
              <a:gd name="T110" fmla="*/ 760 w 929"/>
              <a:gd name="T111" fmla="*/ 43 h 876"/>
              <a:gd name="T112" fmla="*/ 510 w 929"/>
              <a:gd name="T113" fmla="*/ 284 h 876"/>
              <a:gd name="T114" fmla="*/ 177 w 929"/>
              <a:gd name="T115" fmla="*/ 727 h 876"/>
              <a:gd name="T116" fmla="*/ 125 w 929"/>
              <a:gd name="T117" fmla="*/ 761 h 876"/>
              <a:gd name="T118" fmla="*/ 210 w 929"/>
              <a:gd name="T119" fmla="*/ 812 h 876"/>
              <a:gd name="T120" fmla="*/ 232 w 929"/>
              <a:gd name="T121" fmla="*/ 782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29" h="876">
                <a:moveTo>
                  <a:pt x="848" y="718"/>
                </a:moveTo>
                <a:lnTo>
                  <a:pt x="420" y="289"/>
                </a:lnTo>
                <a:lnTo>
                  <a:pt x="420" y="289"/>
                </a:lnTo>
                <a:lnTo>
                  <a:pt x="413" y="281"/>
                </a:lnTo>
                <a:lnTo>
                  <a:pt x="407" y="272"/>
                </a:lnTo>
                <a:lnTo>
                  <a:pt x="401" y="263"/>
                </a:lnTo>
                <a:lnTo>
                  <a:pt x="397" y="253"/>
                </a:lnTo>
                <a:lnTo>
                  <a:pt x="394" y="242"/>
                </a:lnTo>
                <a:lnTo>
                  <a:pt x="393" y="233"/>
                </a:lnTo>
                <a:lnTo>
                  <a:pt x="391" y="222"/>
                </a:lnTo>
                <a:lnTo>
                  <a:pt x="391" y="211"/>
                </a:lnTo>
                <a:lnTo>
                  <a:pt x="391" y="211"/>
                </a:lnTo>
                <a:lnTo>
                  <a:pt x="391" y="191"/>
                </a:lnTo>
                <a:lnTo>
                  <a:pt x="390" y="169"/>
                </a:lnTo>
                <a:lnTo>
                  <a:pt x="387" y="149"/>
                </a:lnTo>
                <a:lnTo>
                  <a:pt x="381" y="130"/>
                </a:lnTo>
                <a:lnTo>
                  <a:pt x="372" y="110"/>
                </a:lnTo>
                <a:lnTo>
                  <a:pt x="361" y="91"/>
                </a:lnTo>
                <a:lnTo>
                  <a:pt x="349" y="73"/>
                </a:lnTo>
                <a:lnTo>
                  <a:pt x="335" y="58"/>
                </a:lnTo>
                <a:lnTo>
                  <a:pt x="335" y="58"/>
                </a:lnTo>
                <a:lnTo>
                  <a:pt x="324" y="48"/>
                </a:lnTo>
                <a:lnTo>
                  <a:pt x="313" y="38"/>
                </a:lnTo>
                <a:lnTo>
                  <a:pt x="301" y="31"/>
                </a:lnTo>
                <a:lnTo>
                  <a:pt x="289" y="24"/>
                </a:lnTo>
                <a:lnTo>
                  <a:pt x="277" y="18"/>
                </a:lnTo>
                <a:lnTo>
                  <a:pt x="264" y="12"/>
                </a:lnTo>
                <a:lnTo>
                  <a:pt x="252" y="8"/>
                </a:lnTo>
                <a:lnTo>
                  <a:pt x="239" y="5"/>
                </a:lnTo>
                <a:lnTo>
                  <a:pt x="226" y="2"/>
                </a:lnTo>
                <a:lnTo>
                  <a:pt x="211" y="1"/>
                </a:lnTo>
                <a:lnTo>
                  <a:pt x="198" y="0"/>
                </a:lnTo>
                <a:lnTo>
                  <a:pt x="185" y="0"/>
                </a:lnTo>
                <a:lnTo>
                  <a:pt x="172" y="1"/>
                </a:lnTo>
                <a:lnTo>
                  <a:pt x="159" y="4"/>
                </a:lnTo>
                <a:lnTo>
                  <a:pt x="145" y="7"/>
                </a:lnTo>
                <a:lnTo>
                  <a:pt x="132" y="11"/>
                </a:lnTo>
                <a:lnTo>
                  <a:pt x="257" y="136"/>
                </a:lnTo>
                <a:lnTo>
                  <a:pt x="257" y="136"/>
                </a:lnTo>
                <a:lnTo>
                  <a:pt x="256" y="145"/>
                </a:lnTo>
                <a:lnTo>
                  <a:pt x="255" y="155"/>
                </a:lnTo>
                <a:lnTo>
                  <a:pt x="251" y="164"/>
                </a:lnTo>
                <a:lnTo>
                  <a:pt x="246" y="175"/>
                </a:lnTo>
                <a:lnTo>
                  <a:pt x="240" y="185"/>
                </a:lnTo>
                <a:lnTo>
                  <a:pt x="233" y="196"/>
                </a:lnTo>
                <a:lnTo>
                  <a:pt x="225" y="205"/>
                </a:lnTo>
                <a:lnTo>
                  <a:pt x="215" y="215"/>
                </a:lnTo>
                <a:lnTo>
                  <a:pt x="207" y="224"/>
                </a:lnTo>
                <a:lnTo>
                  <a:pt x="196" y="232"/>
                </a:lnTo>
                <a:lnTo>
                  <a:pt x="186" y="239"/>
                </a:lnTo>
                <a:lnTo>
                  <a:pt x="175" y="245"/>
                </a:lnTo>
                <a:lnTo>
                  <a:pt x="166" y="251"/>
                </a:lnTo>
                <a:lnTo>
                  <a:pt x="155" y="253"/>
                </a:lnTo>
                <a:lnTo>
                  <a:pt x="145" y="256"/>
                </a:lnTo>
                <a:lnTo>
                  <a:pt x="136" y="256"/>
                </a:lnTo>
                <a:lnTo>
                  <a:pt x="11" y="132"/>
                </a:lnTo>
                <a:lnTo>
                  <a:pt x="11" y="132"/>
                </a:lnTo>
                <a:lnTo>
                  <a:pt x="7" y="144"/>
                </a:lnTo>
                <a:lnTo>
                  <a:pt x="4" y="157"/>
                </a:lnTo>
                <a:lnTo>
                  <a:pt x="3" y="172"/>
                </a:lnTo>
                <a:lnTo>
                  <a:pt x="1" y="185"/>
                </a:lnTo>
                <a:lnTo>
                  <a:pt x="0" y="198"/>
                </a:lnTo>
                <a:lnTo>
                  <a:pt x="1" y="211"/>
                </a:lnTo>
                <a:lnTo>
                  <a:pt x="3" y="224"/>
                </a:lnTo>
                <a:lnTo>
                  <a:pt x="5" y="238"/>
                </a:lnTo>
                <a:lnTo>
                  <a:pt x="9" y="251"/>
                </a:lnTo>
                <a:lnTo>
                  <a:pt x="13" y="264"/>
                </a:lnTo>
                <a:lnTo>
                  <a:pt x="18" y="277"/>
                </a:lnTo>
                <a:lnTo>
                  <a:pt x="24" y="289"/>
                </a:lnTo>
                <a:lnTo>
                  <a:pt x="31" y="301"/>
                </a:lnTo>
                <a:lnTo>
                  <a:pt x="40" y="312"/>
                </a:lnTo>
                <a:lnTo>
                  <a:pt x="48" y="324"/>
                </a:lnTo>
                <a:lnTo>
                  <a:pt x="58" y="334"/>
                </a:lnTo>
                <a:lnTo>
                  <a:pt x="58" y="334"/>
                </a:lnTo>
                <a:lnTo>
                  <a:pt x="75" y="349"/>
                </a:lnTo>
                <a:lnTo>
                  <a:pt x="91" y="361"/>
                </a:lnTo>
                <a:lnTo>
                  <a:pt x="111" y="372"/>
                </a:lnTo>
                <a:lnTo>
                  <a:pt x="130" y="379"/>
                </a:lnTo>
                <a:lnTo>
                  <a:pt x="150" y="385"/>
                </a:lnTo>
                <a:lnTo>
                  <a:pt x="171" y="390"/>
                </a:lnTo>
                <a:lnTo>
                  <a:pt x="191" y="391"/>
                </a:lnTo>
                <a:lnTo>
                  <a:pt x="211" y="391"/>
                </a:lnTo>
                <a:lnTo>
                  <a:pt x="211" y="391"/>
                </a:lnTo>
                <a:lnTo>
                  <a:pt x="222" y="390"/>
                </a:lnTo>
                <a:lnTo>
                  <a:pt x="233" y="391"/>
                </a:lnTo>
                <a:lnTo>
                  <a:pt x="244" y="394"/>
                </a:lnTo>
                <a:lnTo>
                  <a:pt x="253" y="397"/>
                </a:lnTo>
                <a:lnTo>
                  <a:pt x="263" y="401"/>
                </a:lnTo>
                <a:lnTo>
                  <a:pt x="273" y="407"/>
                </a:lnTo>
                <a:lnTo>
                  <a:pt x="282" y="413"/>
                </a:lnTo>
                <a:lnTo>
                  <a:pt x="289" y="420"/>
                </a:lnTo>
                <a:lnTo>
                  <a:pt x="718" y="848"/>
                </a:lnTo>
                <a:lnTo>
                  <a:pt x="718" y="848"/>
                </a:lnTo>
                <a:lnTo>
                  <a:pt x="725" y="854"/>
                </a:lnTo>
                <a:lnTo>
                  <a:pt x="732" y="860"/>
                </a:lnTo>
                <a:lnTo>
                  <a:pt x="741" y="864"/>
                </a:lnTo>
                <a:lnTo>
                  <a:pt x="749" y="869"/>
                </a:lnTo>
                <a:lnTo>
                  <a:pt x="757" y="871"/>
                </a:lnTo>
                <a:lnTo>
                  <a:pt x="766" y="874"/>
                </a:lnTo>
                <a:lnTo>
                  <a:pt x="774" y="875"/>
                </a:lnTo>
                <a:lnTo>
                  <a:pt x="784" y="875"/>
                </a:lnTo>
                <a:lnTo>
                  <a:pt x="792" y="875"/>
                </a:lnTo>
                <a:lnTo>
                  <a:pt x="800" y="874"/>
                </a:lnTo>
                <a:lnTo>
                  <a:pt x="810" y="871"/>
                </a:lnTo>
                <a:lnTo>
                  <a:pt x="818" y="869"/>
                </a:lnTo>
                <a:lnTo>
                  <a:pt x="826" y="864"/>
                </a:lnTo>
                <a:lnTo>
                  <a:pt x="834" y="860"/>
                </a:lnTo>
                <a:lnTo>
                  <a:pt x="841" y="854"/>
                </a:lnTo>
                <a:lnTo>
                  <a:pt x="848" y="848"/>
                </a:lnTo>
                <a:lnTo>
                  <a:pt x="848" y="848"/>
                </a:lnTo>
                <a:lnTo>
                  <a:pt x="854" y="841"/>
                </a:lnTo>
                <a:lnTo>
                  <a:pt x="860" y="834"/>
                </a:lnTo>
                <a:lnTo>
                  <a:pt x="865" y="826"/>
                </a:lnTo>
                <a:lnTo>
                  <a:pt x="869" y="817"/>
                </a:lnTo>
                <a:lnTo>
                  <a:pt x="871" y="809"/>
                </a:lnTo>
                <a:lnTo>
                  <a:pt x="874" y="800"/>
                </a:lnTo>
                <a:lnTo>
                  <a:pt x="875" y="792"/>
                </a:lnTo>
                <a:lnTo>
                  <a:pt x="876" y="782"/>
                </a:lnTo>
                <a:lnTo>
                  <a:pt x="875" y="774"/>
                </a:lnTo>
                <a:lnTo>
                  <a:pt x="874" y="766"/>
                </a:lnTo>
                <a:lnTo>
                  <a:pt x="871" y="756"/>
                </a:lnTo>
                <a:lnTo>
                  <a:pt x="869" y="748"/>
                </a:lnTo>
                <a:lnTo>
                  <a:pt x="865" y="739"/>
                </a:lnTo>
                <a:lnTo>
                  <a:pt x="860" y="732"/>
                </a:lnTo>
                <a:lnTo>
                  <a:pt x="854" y="725"/>
                </a:lnTo>
                <a:lnTo>
                  <a:pt x="848" y="718"/>
                </a:lnTo>
                <a:lnTo>
                  <a:pt x="848" y="718"/>
                </a:lnTo>
                <a:close/>
                <a:moveTo>
                  <a:pt x="779" y="815"/>
                </a:moveTo>
                <a:lnTo>
                  <a:pt x="779" y="815"/>
                </a:lnTo>
                <a:lnTo>
                  <a:pt x="771" y="815"/>
                </a:lnTo>
                <a:lnTo>
                  <a:pt x="763" y="812"/>
                </a:lnTo>
                <a:lnTo>
                  <a:pt x="757" y="809"/>
                </a:lnTo>
                <a:lnTo>
                  <a:pt x="751" y="804"/>
                </a:lnTo>
                <a:lnTo>
                  <a:pt x="748" y="798"/>
                </a:lnTo>
                <a:lnTo>
                  <a:pt x="744" y="792"/>
                </a:lnTo>
                <a:lnTo>
                  <a:pt x="742" y="785"/>
                </a:lnTo>
                <a:lnTo>
                  <a:pt x="741" y="778"/>
                </a:lnTo>
                <a:lnTo>
                  <a:pt x="741" y="778"/>
                </a:lnTo>
                <a:lnTo>
                  <a:pt x="742" y="769"/>
                </a:lnTo>
                <a:lnTo>
                  <a:pt x="744" y="762"/>
                </a:lnTo>
                <a:lnTo>
                  <a:pt x="748" y="756"/>
                </a:lnTo>
                <a:lnTo>
                  <a:pt x="751" y="750"/>
                </a:lnTo>
                <a:lnTo>
                  <a:pt x="757" y="745"/>
                </a:lnTo>
                <a:lnTo>
                  <a:pt x="763" y="742"/>
                </a:lnTo>
                <a:lnTo>
                  <a:pt x="771" y="739"/>
                </a:lnTo>
                <a:lnTo>
                  <a:pt x="779" y="739"/>
                </a:lnTo>
                <a:lnTo>
                  <a:pt x="779" y="739"/>
                </a:lnTo>
                <a:lnTo>
                  <a:pt x="786" y="739"/>
                </a:lnTo>
                <a:lnTo>
                  <a:pt x="793" y="742"/>
                </a:lnTo>
                <a:lnTo>
                  <a:pt x="800" y="745"/>
                </a:lnTo>
                <a:lnTo>
                  <a:pt x="805" y="750"/>
                </a:lnTo>
                <a:lnTo>
                  <a:pt x="810" y="756"/>
                </a:lnTo>
                <a:lnTo>
                  <a:pt x="814" y="762"/>
                </a:lnTo>
                <a:lnTo>
                  <a:pt x="816" y="769"/>
                </a:lnTo>
                <a:lnTo>
                  <a:pt x="817" y="778"/>
                </a:lnTo>
                <a:lnTo>
                  <a:pt x="817" y="778"/>
                </a:lnTo>
                <a:lnTo>
                  <a:pt x="816" y="785"/>
                </a:lnTo>
                <a:lnTo>
                  <a:pt x="814" y="792"/>
                </a:lnTo>
                <a:lnTo>
                  <a:pt x="810" y="798"/>
                </a:lnTo>
                <a:lnTo>
                  <a:pt x="805" y="804"/>
                </a:lnTo>
                <a:lnTo>
                  <a:pt x="800" y="809"/>
                </a:lnTo>
                <a:lnTo>
                  <a:pt x="793" y="812"/>
                </a:lnTo>
                <a:lnTo>
                  <a:pt x="786" y="815"/>
                </a:lnTo>
                <a:lnTo>
                  <a:pt x="779" y="815"/>
                </a:lnTo>
                <a:lnTo>
                  <a:pt x="779" y="815"/>
                </a:lnTo>
                <a:close/>
                <a:moveTo>
                  <a:pt x="553" y="328"/>
                </a:moveTo>
                <a:lnTo>
                  <a:pt x="763" y="116"/>
                </a:lnTo>
                <a:lnTo>
                  <a:pt x="763" y="116"/>
                </a:lnTo>
                <a:lnTo>
                  <a:pt x="769" y="113"/>
                </a:lnTo>
                <a:lnTo>
                  <a:pt x="775" y="112"/>
                </a:lnTo>
                <a:lnTo>
                  <a:pt x="781" y="113"/>
                </a:lnTo>
                <a:lnTo>
                  <a:pt x="787" y="116"/>
                </a:lnTo>
                <a:lnTo>
                  <a:pt x="787" y="116"/>
                </a:lnTo>
                <a:lnTo>
                  <a:pt x="791" y="121"/>
                </a:lnTo>
                <a:lnTo>
                  <a:pt x="792" y="128"/>
                </a:lnTo>
                <a:lnTo>
                  <a:pt x="791" y="134"/>
                </a:lnTo>
                <a:lnTo>
                  <a:pt x="787" y="140"/>
                </a:lnTo>
                <a:lnTo>
                  <a:pt x="576" y="350"/>
                </a:lnTo>
                <a:lnTo>
                  <a:pt x="611" y="385"/>
                </a:lnTo>
                <a:lnTo>
                  <a:pt x="821" y="174"/>
                </a:lnTo>
                <a:lnTo>
                  <a:pt x="821" y="174"/>
                </a:lnTo>
                <a:lnTo>
                  <a:pt x="827" y="170"/>
                </a:lnTo>
                <a:lnTo>
                  <a:pt x="833" y="169"/>
                </a:lnTo>
                <a:lnTo>
                  <a:pt x="839" y="170"/>
                </a:lnTo>
                <a:lnTo>
                  <a:pt x="845" y="174"/>
                </a:lnTo>
                <a:lnTo>
                  <a:pt x="845" y="174"/>
                </a:lnTo>
                <a:lnTo>
                  <a:pt x="848" y="180"/>
                </a:lnTo>
                <a:lnTo>
                  <a:pt x="850" y="186"/>
                </a:lnTo>
                <a:lnTo>
                  <a:pt x="848" y="192"/>
                </a:lnTo>
                <a:lnTo>
                  <a:pt x="845" y="198"/>
                </a:lnTo>
                <a:lnTo>
                  <a:pt x="634" y="408"/>
                </a:lnTo>
                <a:lnTo>
                  <a:pt x="675" y="449"/>
                </a:lnTo>
                <a:lnTo>
                  <a:pt x="895" y="228"/>
                </a:lnTo>
                <a:lnTo>
                  <a:pt x="895" y="228"/>
                </a:lnTo>
                <a:lnTo>
                  <a:pt x="902" y="218"/>
                </a:lnTo>
                <a:lnTo>
                  <a:pt x="910" y="210"/>
                </a:lnTo>
                <a:lnTo>
                  <a:pt x="916" y="199"/>
                </a:lnTo>
                <a:lnTo>
                  <a:pt x="920" y="190"/>
                </a:lnTo>
                <a:lnTo>
                  <a:pt x="924" y="179"/>
                </a:lnTo>
                <a:lnTo>
                  <a:pt x="926" y="168"/>
                </a:lnTo>
                <a:lnTo>
                  <a:pt x="929" y="157"/>
                </a:lnTo>
                <a:lnTo>
                  <a:pt x="929" y="146"/>
                </a:lnTo>
                <a:lnTo>
                  <a:pt x="929" y="134"/>
                </a:lnTo>
                <a:lnTo>
                  <a:pt x="926" y="124"/>
                </a:lnTo>
                <a:lnTo>
                  <a:pt x="924" y="113"/>
                </a:lnTo>
                <a:lnTo>
                  <a:pt x="920" y="102"/>
                </a:lnTo>
                <a:lnTo>
                  <a:pt x="916" y="92"/>
                </a:lnTo>
                <a:lnTo>
                  <a:pt x="910" y="83"/>
                </a:lnTo>
                <a:lnTo>
                  <a:pt x="902" y="73"/>
                </a:lnTo>
                <a:lnTo>
                  <a:pt x="895" y="65"/>
                </a:lnTo>
                <a:lnTo>
                  <a:pt x="895" y="65"/>
                </a:lnTo>
                <a:lnTo>
                  <a:pt x="886" y="56"/>
                </a:lnTo>
                <a:lnTo>
                  <a:pt x="877" y="49"/>
                </a:lnTo>
                <a:lnTo>
                  <a:pt x="866" y="43"/>
                </a:lnTo>
                <a:lnTo>
                  <a:pt x="857" y="38"/>
                </a:lnTo>
                <a:lnTo>
                  <a:pt x="846" y="35"/>
                </a:lnTo>
                <a:lnTo>
                  <a:pt x="835" y="32"/>
                </a:lnTo>
                <a:lnTo>
                  <a:pt x="824" y="31"/>
                </a:lnTo>
                <a:lnTo>
                  <a:pt x="814" y="30"/>
                </a:lnTo>
                <a:lnTo>
                  <a:pt x="802" y="31"/>
                </a:lnTo>
                <a:lnTo>
                  <a:pt x="791" y="32"/>
                </a:lnTo>
                <a:lnTo>
                  <a:pt x="780" y="35"/>
                </a:lnTo>
                <a:lnTo>
                  <a:pt x="769" y="38"/>
                </a:lnTo>
                <a:lnTo>
                  <a:pt x="760" y="43"/>
                </a:lnTo>
                <a:lnTo>
                  <a:pt x="750" y="49"/>
                </a:lnTo>
                <a:lnTo>
                  <a:pt x="741" y="56"/>
                </a:lnTo>
                <a:lnTo>
                  <a:pt x="732" y="65"/>
                </a:lnTo>
                <a:lnTo>
                  <a:pt x="510" y="284"/>
                </a:lnTo>
                <a:lnTo>
                  <a:pt x="553" y="328"/>
                </a:lnTo>
                <a:close/>
                <a:moveTo>
                  <a:pt x="340" y="564"/>
                </a:moveTo>
                <a:lnTo>
                  <a:pt x="177" y="727"/>
                </a:lnTo>
                <a:lnTo>
                  <a:pt x="177" y="727"/>
                </a:lnTo>
                <a:lnTo>
                  <a:pt x="162" y="739"/>
                </a:lnTo>
                <a:lnTo>
                  <a:pt x="155" y="745"/>
                </a:lnTo>
                <a:lnTo>
                  <a:pt x="147" y="750"/>
                </a:lnTo>
                <a:lnTo>
                  <a:pt x="125" y="761"/>
                </a:lnTo>
                <a:lnTo>
                  <a:pt x="84" y="844"/>
                </a:lnTo>
                <a:lnTo>
                  <a:pt x="117" y="876"/>
                </a:lnTo>
                <a:lnTo>
                  <a:pt x="198" y="835"/>
                </a:lnTo>
                <a:lnTo>
                  <a:pt x="210" y="812"/>
                </a:lnTo>
                <a:lnTo>
                  <a:pt x="210" y="812"/>
                </a:lnTo>
                <a:lnTo>
                  <a:pt x="214" y="804"/>
                </a:lnTo>
                <a:lnTo>
                  <a:pt x="220" y="797"/>
                </a:lnTo>
                <a:lnTo>
                  <a:pt x="232" y="782"/>
                </a:lnTo>
                <a:lnTo>
                  <a:pt x="395" y="619"/>
                </a:lnTo>
                <a:lnTo>
                  <a:pt x="340" y="564"/>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endParaRPr>
          </a:p>
        </p:txBody>
      </p:sp>
      <p:sp>
        <p:nvSpPr>
          <p:cNvPr id="147" name="右矢印 146"/>
          <p:cNvSpPr/>
          <p:nvPr/>
        </p:nvSpPr>
        <p:spPr>
          <a:xfrm>
            <a:off x="3685965" y="1087447"/>
            <a:ext cx="820790" cy="590594"/>
          </a:xfrm>
          <a:prstGeom prst="rightArrow">
            <a:avLst/>
          </a:prstGeom>
          <a:solidFill>
            <a:srgbClr val="AACE3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48" name="右矢印 147"/>
          <p:cNvSpPr/>
          <p:nvPr/>
        </p:nvSpPr>
        <p:spPr>
          <a:xfrm>
            <a:off x="3699961" y="2439576"/>
            <a:ext cx="820790" cy="590594"/>
          </a:xfrm>
          <a:prstGeom prst="rightArrow">
            <a:avLst/>
          </a:prstGeom>
          <a:solidFill>
            <a:srgbClr val="F9BE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49" name="右矢印 148"/>
          <p:cNvSpPr/>
          <p:nvPr/>
        </p:nvSpPr>
        <p:spPr>
          <a:xfrm>
            <a:off x="3686052" y="3949858"/>
            <a:ext cx="820790" cy="590594"/>
          </a:xfrm>
          <a:prstGeom prst="rightArrow">
            <a:avLst/>
          </a:prstGeom>
          <a:solidFill>
            <a:srgbClr val="EE55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50" name="円柱 149"/>
          <p:cNvSpPr/>
          <p:nvPr/>
        </p:nvSpPr>
        <p:spPr>
          <a:xfrm>
            <a:off x="5475525" y="1120106"/>
            <a:ext cx="679900" cy="561280"/>
          </a:xfrm>
          <a:prstGeom prst="can">
            <a:avLst/>
          </a:prstGeom>
          <a:solidFill>
            <a:srgbClr val="AACE36"/>
          </a:solidFill>
          <a:ln w="25400" cap="flat" cmpd="sng" algn="ctr">
            <a:solidFill>
              <a:srgbClr val="AACE3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cxnSp>
        <p:nvCxnSpPr>
          <p:cNvPr id="151" name="直線矢印コネクタ 150"/>
          <p:cNvCxnSpPr/>
          <p:nvPr/>
        </p:nvCxnSpPr>
        <p:spPr>
          <a:xfrm flipV="1">
            <a:off x="6514602" y="1344089"/>
            <a:ext cx="316515" cy="2"/>
          </a:xfrm>
          <a:prstGeom prst="straightConnector1">
            <a:avLst/>
          </a:prstGeom>
          <a:noFill/>
          <a:ln w="28575" cap="flat" cmpd="sng" algn="ctr">
            <a:solidFill>
              <a:sysClr val="window" lastClr="FFFFFF">
                <a:lumMod val="50000"/>
              </a:sysClr>
            </a:solidFill>
            <a:prstDash val="solid"/>
            <a:tailEnd type="triangle"/>
          </a:ln>
          <a:effectLst/>
        </p:spPr>
      </p:cxnSp>
      <p:sp>
        <p:nvSpPr>
          <p:cNvPr id="152" name="Freeform 549"/>
          <p:cNvSpPr>
            <a:spLocks noEditPoints="1"/>
          </p:cNvSpPr>
          <p:nvPr/>
        </p:nvSpPr>
        <p:spPr bwMode="auto">
          <a:xfrm>
            <a:off x="7126302" y="1200548"/>
            <a:ext cx="364650" cy="319680"/>
          </a:xfrm>
          <a:custGeom>
            <a:avLst/>
            <a:gdLst/>
            <a:ahLst/>
            <a:cxnLst>
              <a:cxn ang="0">
                <a:pos x="152" y="0"/>
              </a:cxn>
              <a:cxn ang="0">
                <a:pos x="152" y="0"/>
              </a:cxn>
              <a:cxn ang="0">
                <a:pos x="142" y="0"/>
              </a:cxn>
              <a:cxn ang="0">
                <a:pos x="134" y="4"/>
              </a:cxn>
              <a:cxn ang="0">
                <a:pos x="126" y="8"/>
              </a:cxn>
              <a:cxn ang="0">
                <a:pos x="120" y="12"/>
              </a:cxn>
              <a:cxn ang="0">
                <a:pos x="120" y="12"/>
              </a:cxn>
              <a:cxn ang="0">
                <a:pos x="114" y="8"/>
              </a:cxn>
              <a:cxn ang="0">
                <a:pos x="106" y="4"/>
              </a:cxn>
              <a:cxn ang="0">
                <a:pos x="98" y="0"/>
              </a:cxn>
              <a:cxn ang="0">
                <a:pos x="88" y="0"/>
              </a:cxn>
              <a:cxn ang="0">
                <a:pos x="0" y="0"/>
              </a:cxn>
              <a:cxn ang="0">
                <a:pos x="0" y="224"/>
              </a:cxn>
              <a:cxn ang="0">
                <a:pos x="88" y="224"/>
              </a:cxn>
              <a:cxn ang="0">
                <a:pos x="88" y="224"/>
              </a:cxn>
              <a:cxn ang="0">
                <a:pos x="98" y="226"/>
              </a:cxn>
              <a:cxn ang="0">
                <a:pos x="104" y="230"/>
              </a:cxn>
              <a:cxn ang="0">
                <a:pos x="108" y="236"/>
              </a:cxn>
              <a:cxn ang="0">
                <a:pos x="108" y="240"/>
              </a:cxn>
              <a:cxn ang="0">
                <a:pos x="132" y="240"/>
              </a:cxn>
              <a:cxn ang="0">
                <a:pos x="132" y="240"/>
              </a:cxn>
              <a:cxn ang="0">
                <a:pos x="132" y="236"/>
              </a:cxn>
              <a:cxn ang="0">
                <a:pos x="134" y="230"/>
              </a:cxn>
              <a:cxn ang="0">
                <a:pos x="140" y="226"/>
              </a:cxn>
              <a:cxn ang="0">
                <a:pos x="146" y="224"/>
              </a:cxn>
              <a:cxn ang="0">
                <a:pos x="152" y="224"/>
              </a:cxn>
              <a:cxn ang="0">
                <a:pos x="240" y="224"/>
              </a:cxn>
              <a:cxn ang="0">
                <a:pos x="240" y="0"/>
              </a:cxn>
              <a:cxn ang="0">
                <a:pos x="152" y="0"/>
              </a:cxn>
              <a:cxn ang="0">
                <a:pos x="108" y="204"/>
              </a:cxn>
              <a:cxn ang="0">
                <a:pos x="108" y="204"/>
              </a:cxn>
              <a:cxn ang="0">
                <a:pos x="98" y="200"/>
              </a:cxn>
              <a:cxn ang="0">
                <a:pos x="88" y="200"/>
              </a:cxn>
              <a:cxn ang="0">
                <a:pos x="24" y="200"/>
              </a:cxn>
              <a:cxn ang="0">
                <a:pos x="24" y="24"/>
              </a:cxn>
              <a:cxn ang="0">
                <a:pos x="88" y="24"/>
              </a:cxn>
              <a:cxn ang="0">
                <a:pos x="88" y="24"/>
              </a:cxn>
              <a:cxn ang="0">
                <a:pos x="98" y="26"/>
              </a:cxn>
              <a:cxn ang="0">
                <a:pos x="104" y="30"/>
              </a:cxn>
              <a:cxn ang="0">
                <a:pos x="108" y="36"/>
              </a:cxn>
              <a:cxn ang="0">
                <a:pos x="108" y="40"/>
              </a:cxn>
              <a:cxn ang="0">
                <a:pos x="108" y="204"/>
              </a:cxn>
              <a:cxn ang="0">
                <a:pos x="216" y="200"/>
              </a:cxn>
              <a:cxn ang="0">
                <a:pos x="152" y="200"/>
              </a:cxn>
              <a:cxn ang="0">
                <a:pos x="152" y="200"/>
              </a:cxn>
              <a:cxn ang="0">
                <a:pos x="142" y="200"/>
              </a:cxn>
              <a:cxn ang="0">
                <a:pos x="132" y="204"/>
              </a:cxn>
              <a:cxn ang="0">
                <a:pos x="132" y="40"/>
              </a:cxn>
              <a:cxn ang="0">
                <a:pos x="132" y="40"/>
              </a:cxn>
              <a:cxn ang="0">
                <a:pos x="132" y="36"/>
              </a:cxn>
              <a:cxn ang="0">
                <a:pos x="134" y="30"/>
              </a:cxn>
              <a:cxn ang="0">
                <a:pos x="140" y="26"/>
              </a:cxn>
              <a:cxn ang="0">
                <a:pos x="146" y="24"/>
              </a:cxn>
              <a:cxn ang="0">
                <a:pos x="152" y="24"/>
              </a:cxn>
              <a:cxn ang="0">
                <a:pos x="216" y="24"/>
              </a:cxn>
              <a:cxn ang="0">
                <a:pos x="216" y="200"/>
              </a:cxn>
            </a:cxnLst>
            <a:rect l="0" t="0" r="r" b="b"/>
            <a:pathLst>
              <a:path w="240" h="240">
                <a:moveTo>
                  <a:pt x="152" y="0"/>
                </a:moveTo>
                <a:lnTo>
                  <a:pt x="152" y="0"/>
                </a:lnTo>
                <a:lnTo>
                  <a:pt x="142" y="0"/>
                </a:lnTo>
                <a:lnTo>
                  <a:pt x="134" y="4"/>
                </a:lnTo>
                <a:lnTo>
                  <a:pt x="126" y="8"/>
                </a:lnTo>
                <a:lnTo>
                  <a:pt x="120" y="12"/>
                </a:lnTo>
                <a:lnTo>
                  <a:pt x="120" y="12"/>
                </a:lnTo>
                <a:lnTo>
                  <a:pt x="114" y="8"/>
                </a:lnTo>
                <a:lnTo>
                  <a:pt x="106" y="4"/>
                </a:lnTo>
                <a:lnTo>
                  <a:pt x="98" y="0"/>
                </a:lnTo>
                <a:lnTo>
                  <a:pt x="88" y="0"/>
                </a:lnTo>
                <a:lnTo>
                  <a:pt x="0" y="0"/>
                </a:lnTo>
                <a:lnTo>
                  <a:pt x="0" y="224"/>
                </a:lnTo>
                <a:lnTo>
                  <a:pt x="88" y="224"/>
                </a:lnTo>
                <a:lnTo>
                  <a:pt x="88" y="224"/>
                </a:lnTo>
                <a:lnTo>
                  <a:pt x="98" y="226"/>
                </a:lnTo>
                <a:lnTo>
                  <a:pt x="104" y="230"/>
                </a:lnTo>
                <a:lnTo>
                  <a:pt x="108" y="236"/>
                </a:lnTo>
                <a:lnTo>
                  <a:pt x="108" y="240"/>
                </a:lnTo>
                <a:lnTo>
                  <a:pt x="132" y="240"/>
                </a:lnTo>
                <a:lnTo>
                  <a:pt x="132" y="240"/>
                </a:lnTo>
                <a:lnTo>
                  <a:pt x="132" y="236"/>
                </a:lnTo>
                <a:lnTo>
                  <a:pt x="134" y="230"/>
                </a:lnTo>
                <a:lnTo>
                  <a:pt x="140" y="226"/>
                </a:lnTo>
                <a:lnTo>
                  <a:pt x="146" y="224"/>
                </a:lnTo>
                <a:lnTo>
                  <a:pt x="152" y="224"/>
                </a:lnTo>
                <a:lnTo>
                  <a:pt x="240" y="224"/>
                </a:lnTo>
                <a:lnTo>
                  <a:pt x="240" y="0"/>
                </a:lnTo>
                <a:lnTo>
                  <a:pt x="152" y="0"/>
                </a:lnTo>
                <a:close/>
                <a:moveTo>
                  <a:pt x="108" y="204"/>
                </a:moveTo>
                <a:lnTo>
                  <a:pt x="108" y="204"/>
                </a:lnTo>
                <a:lnTo>
                  <a:pt x="98" y="200"/>
                </a:lnTo>
                <a:lnTo>
                  <a:pt x="88" y="200"/>
                </a:lnTo>
                <a:lnTo>
                  <a:pt x="24" y="200"/>
                </a:lnTo>
                <a:lnTo>
                  <a:pt x="24" y="24"/>
                </a:lnTo>
                <a:lnTo>
                  <a:pt x="88" y="24"/>
                </a:lnTo>
                <a:lnTo>
                  <a:pt x="88" y="24"/>
                </a:lnTo>
                <a:lnTo>
                  <a:pt x="98" y="26"/>
                </a:lnTo>
                <a:lnTo>
                  <a:pt x="104" y="30"/>
                </a:lnTo>
                <a:lnTo>
                  <a:pt x="108" y="36"/>
                </a:lnTo>
                <a:lnTo>
                  <a:pt x="108" y="40"/>
                </a:lnTo>
                <a:lnTo>
                  <a:pt x="108" y="204"/>
                </a:lnTo>
                <a:close/>
                <a:moveTo>
                  <a:pt x="216" y="200"/>
                </a:moveTo>
                <a:lnTo>
                  <a:pt x="152" y="200"/>
                </a:lnTo>
                <a:lnTo>
                  <a:pt x="152" y="200"/>
                </a:lnTo>
                <a:lnTo>
                  <a:pt x="142" y="200"/>
                </a:lnTo>
                <a:lnTo>
                  <a:pt x="132" y="204"/>
                </a:lnTo>
                <a:lnTo>
                  <a:pt x="132" y="40"/>
                </a:lnTo>
                <a:lnTo>
                  <a:pt x="132" y="40"/>
                </a:lnTo>
                <a:lnTo>
                  <a:pt x="132" y="36"/>
                </a:lnTo>
                <a:lnTo>
                  <a:pt x="134" y="30"/>
                </a:lnTo>
                <a:lnTo>
                  <a:pt x="140" y="26"/>
                </a:lnTo>
                <a:lnTo>
                  <a:pt x="146" y="24"/>
                </a:lnTo>
                <a:lnTo>
                  <a:pt x="152" y="24"/>
                </a:lnTo>
                <a:lnTo>
                  <a:pt x="216" y="24"/>
                </a:lnTo>
                <a:lnTo>
                  <a:pt x="216" y="200"/>
                </a:lnTo>
                <a:close/>
              </a:path>
            </a:pathLst>
          </a:custGeom>
          <a:solidFill>
            <a:srgbClr val="AACE36"/>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53" name="テキスト ボックス 152"/>
          <p:cNvSpPr txBox="1"/>
          <p:nvPr/>
        </p:nvSpPr>
        <p:spPr>
          <a:xfrm>
            <a:off x="6939705" y="1621140"/>
            <a:ext cx="938046"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a:ln>
                  <a:noFill/>
                </a:ln>
                <a:solidFill>
                  <a:srgbClr val="AACE36">
                    <a:lumMod val="50000"/>
                  </a:srgbClr>
                </a:solidFill>
                <a:effectLst/>
                <a:uLnTx/>
                <a:uFillTx/>
              </a:rPr>
              <a:t>Manual</a:t>
            </a:r>
            <a:endParaRPr kumimoji="0" lang="ja-JP" altLang="en-US" sz="1200" b="0" i="0" u="none" strike="noStrike" kern="0" cap="none" spc="0" normalizeH="0" baseline="0" noProof="0">
              <a:ln>
                <a:noFill/>
              </a:ln>
              <a:solidFill>
                <a:srgbClr val="AACE36">
                  <a:lumMod val="50000"/>
                </a:srgbClr>
              </a:solidFill>
              <a:effectLst/>
              <a:uLnTx/>
              <a:uFillTx/>
            </a:endParaRPr>
          </a:p>
        </p:txBody>
      </p:sp>
      <p:sp>
        <p:nvSpPr>
          <p:cNvPr id="154" name="円柱 153"/>
          <p:cNvSpPr/>
          <p:nvPr/>
        </p:nvSpPr>
        <p:spPr>
          <a:xfrm>
            <a:off x="5715394" y="2520983"/>
            <a:ext cx="498338" cy="441679"/>
          </a:xfrm>
          <a:prstGeom prst="can">
            <a:avLst/>
          </a:prstGeom>
          <a:solidFill>
            <a:srgbClr val="F9BE00"/>
          </a:solidFill>
          <a:ln w="25400" cap="flat" cmpd="sng" algn="ctr">
            <a:solidFill>
              <a:srgbClr val="F9BE00">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55" name="Freeform 418"/>
          <p:cNvSpPr>
            <a:spLocks noEditPoints="1"/>
          </p:cNvSpPr>
          <p:nvPr/>
        </p:nvSpPr>
        <p:spPr bwMode="auto">
          <a:xfrm>
            <a:off x="4906029" y="2581665"/>
            <a:ext cx="403366" cy="310000"/>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rgbClr val="F9BE00">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endParaRPr>
          </a:p>
        </p:txBody>
      </p:sp>
      <p:cxnSp>
        <p:nvCxnSpPr>
          <p:cNvPr id="156" name="直線矢印コネクタ 155"/>
          <p:cNvCxnSpPr/>
          <p:nvPr/>
        </p:nvCxnSpPr>
        <p:spPr>
          <a:xfrm>
            <a:off x="7241879" y="3071025"/>
            <a:ext cx="586360" cy="1"/>
          </a:xfrm>
          <a:prstGeom prst="straightConnector1">
            <a:avLst/>
          </a:prstGeom>
          <a:noFill/>
          <a:ln w="28575" cap="flat" cmpd="sng" algn="ctr">
            <a:solidFill>
              <a:sysClr val="window" lastClr="FFFFFF">
                <a:lumMod val="50000"/>
              </a:sysClr>
            </a:solidFill>
            <a:prstDash val="solid"/>
            <a:headEnd type="triangle"/>
            <a:tailEnd type="triangle"/>
          </a:ln>
          <a:effectLst/>
        </p:spPr>
      </p:cxnSp>
      <p:sp>
        <p:nvSpPr>
          <p:cNvPr id="157" name="円柱 156"/>
          <p:cNvSpPr/>
          <p:nvPr/>
        </p:nvSpPr>
        <p:spPr>
          <a:xfrm>
            <a:off x="8045404" y="2163609"/>
            <a:ext cx="408518" cy="381084"/>
          </a:xfrm>
          <a:prstGeom prst="can">
            <a:avLst/>
          </a:prstGeom>
          <a:solidFill>
            <a:srgbClr val="F9BE00"/>
          </a:solidFill>
          <a:ln w="25400" cap="flat" cmpd="sng" algn="ctr">
            <a:solidFill>
              <a:srgbClr val="F9BE00">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58" name="Freeform 418"/>
          <p:cNvSpPr>
            <a:spLocks noEditPoints="1"/>
          </p:cNvSpPr>
          <p:nvPr/>
        </p:nvSpPr>
        <p:spPr bwMode="auto">
          <a:xfrm>
            <a:off x="7420225" y="2245494"/>
            <a:ext cx="260774" cy="242952"/>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rgbClr val="F9BE00">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endParaRPr>
          </a:p>
        </p:txBody>
      </p:sp>
      <p:cxnSp>
        <p:nvCxnSpPr>
          <p:cNvPr id="159" name="直線矢印コネクタ 158"/>
          <p:cNvCxnSpPr/>
          <p:nvPr/>
        </p:nvCxnSpPr>
        <p:spPr>
          <a:xfrm flipV="1">
            <a:off x="7148407" y="2366824"/>
            <a:ext cx="183513" cy="2"/>
          </a:xfrm>
          <a:prstGeom prst="straightConnector1">
            <a:avLst/>
          </a:prstGeom>
          <a:noFill/>
          <a:ln w="28575" cap="flat" cmpd="sng" algn="ctr">
            <a:solidFill>
              <a:sysClr val="window" lastClr="FFFFFF">
                <a:lumMod val="50000"/>
              </a:sysClr>
            </a:solidFill>
            <a:prstDash val="solid"/>
            <a:tailEnd type="triangle"/>
          </a:ln>
          <a:effectLst/>
        </p:spPr>
      </p:cxnSp>
      <p:cxnSp>
        <p:nvCxnSpPr>
          <p:cNvPr id="160" name="直線矢印コネクタ 159"/>
          <p:cNvCxnSpPr/>
          <p:nvPr/>
        </p:nvCxnSpPr>
        <p:spPr>
          <a:xfrm flipV="1">
            <a:off x="7748204" y="2371658"/>
            <a:ext cx="194644" cy="496"/>
          </a:xfrm>
          <a:prstGeom prst="straightConnector1">
            <a:avLst/>
          </a:prstGeom>
          <a:noFill/>
          <a:ln w="28575" cap="flat" cmpd="sng" algn="ctr">
            <a:solidFill>
              <a:sysClr val="window" lastClr="FFFFFF">
                <a:lumMod val="50000"/>
              </a:sysClr>
            </a:solidFill>
            <a:prstDash val="solid"/>
            <a:tailEnd type="triangle"/>
          </a:ln>
          <a:effectLst/>
        </p:spPr>
      </p:cxnSp>
      <p:cxnSp>
        <p:nvCxnSpPr>
          <p:cNvPr id="161" name="直線矢印コネクタ 160"/>
          <p:cNvCxnSpPr/>
          <p:nvPr/>
        </p:nvCxnSpPr>
        <p:spPr>
          <a:xfrm flipV="1">
            <a:off x="5414724" y="2741823"/>
            <a:ext cx="194644" cy="496"/>
          </a:xfrm>
          <a:prstGeom prst="straightConnector1">
            <a:avLst/>
          </a:prstGeom>
          <a:noFill/>
          <a:ln w="28575" cap="flat" cmpd="sng" algn="ctr">
            <a:solidFill>
              <a:sysClr val="window" lastClr="FFFFFF">
                <a:lumMod val="50000"/>
              </a:sysClr>
            </a:solidFill>
            <a:prstDash val="solid"/>
            <a:tailEnd type="triangle"/>
          </a:ln>
          <a:effectLst/>
        </p:spPr>
      </p:cxnSp>
      <p:sp>
        <p:nvSpPr>
          <p:cNvPr id="162" name="テキスト ボックス 161"/>
          <p:cNvSpPr txBox="1"/>
          <p:nvPr/>
        </p:nvSpPr>
        <p:spPr>
          <a:xfrm>
            <a:off x="4776126" y="3034948"/>
            <a:ext cx="1559490"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0" normalizeH="0" baseline="0" noProof="0">
                <a:ln>
                  <a:noFill/>
                </a:ln>
                <a:solidFill>
                  <a:srgbClr val="F9BE00">
                    <a:lumMod val="50000"/>
                  </a:srgbClr>
                </a:solidFill>
                <a:effectLst/>
                <a:uLnTx/>
                <a:uFillTx/>
              </a:rPr>
              <a:t>マスタ取込・データ取込</a:t>
            </a:r>
          </a:p>
        </p:txBody>
      </p:sp>
      <p:sp>
        <p:nvSpPr>
          <p:cNvPr id="163" name="テキスト ボックス 162"/>
          <p:cNvSpPr txBox="1"/>
          <p:nvPr/>
        </p:nvSpPr>
        <p:spPr>
          <a:xfrm>
            <a:off x="6842043" y="2577601"/>
            <a:ext cx="1611768"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0" normalizeH="0" baseline="0" noProof="0">
                <a:ln>
                  <a:noFill/>
                </a:ln>
                <a:solidFill>
                  <a:srgbClr val="F9BE00">
                    <a:lumMod val="50000"/>
                  </a:srgbClr>
                </a:solidFill>
                <a:effectLst/>
                <a:uLnTx/>
                <a:uFillTx/>
              </a:rPr>
              <a:t>スーパーインターフェース</a:t>
            </a:r>
          </a:p>
        </p:txBody>
      </p:sp>
      <p:sp>
        <p:nvSpPr>
          <p:cNvPr id="164" name="テキスト ボックス 163"/>
          <p:cNvSpPr txBox="1"/>
          <p:nvPr/>
        </p:nvSpPr>
        <p:spPr>
          <a:xfrm>
            <a:off x="6823613" y="3237232"/>
            <a:ext cx="1691140"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900" b="1" i="0" u="none" strike="noStrike" kern="0" cap="none" spc="0" normalizeH="0" baseline="0" noProof="0" err="1">
                <a:ln>
                  <a:noFill/>
                </a:ln>
                <a:solidFill>
                  <a:srgbClr val="F9BE00">
                    <a:lumMod val="50000"/>
                  </a:srgbClr>
                </a:solidFill>
                <a:effectLst/>
                <a:uLnTx/>
                <a:uFillTx/>
              </a:rPr>
              <a:t>NXConnect</a:t>
            </a:r>
            <a:r>
              <a:rPr kumimoji="0" lang="en-US" altLang="ja-JP" sz="900" b="1" i="0" u="none" strike="noStrike" kern="0" cap="none" spc="0" normalizeH="0" baseline="0" noProof="0">
                <a:ln>
                  <a:noFill/>
                </a:ln>
                <a:solidFill>
                  <a:srgbClr val="F9BE00">
                    <a:lumMod val="50000"/>
                  </a:srgbClr>
                </a:solidFill>
                <a:effectLst/>
                <a:uLnTx/>
                <a:uFillTx/>
              </a:rPr>
              <a:t>/EDI-Master</a:t>
            </a:r>
            <a:endParaRPr kumimoji="0" lang="ja-JP" altLang="en-US" sz="900" b="1" i="0" u="none" strike="noStrike" kern="0" cap="none" spc="0" normalizeH="0" baseline="0" noProof="0">
              <a:ln>
                <a:noFill/>
              </a:ln>
              <a:solidFill>
                <a:srgbClr val="F9BE00">
                  <a:lumMod val="50000"/>
                </a:srgbClr>
              </a:solidFill>
              <a:effectLst/>
              <a:uLnTx/>
              <a:uFillTx/>
            </a:endParaRPr>
          </a:p>
        </p:txBody>
      </p:sp>
      <p:sp>
        <p:nvSpPr>
          <p:cNvPr id="165" name="Freeform 354"/>
          <p:cNvSpPr>
            <a:spLocks noEditPoints="1"/>
          </p:cNvSpPr>
          <p:nvPr/>
        </p:nvSpPr>
        <p:spPr bwMode="auto">
          <a:xfrm>
            <a:off x="6388818" y="3976864"/>
            <a:ext cx="526884" cy="361614"/>
          </a:xfrm>
          <a:custGeom>
            <a:avLst/>
            <a:gdLst>
              <a:gd name="T0" fmla="*/ 95 w 938"/>
              <a:gd name="T1" fmla="*/ 5 h 608"/>
              <a:gd name="T2" fmla="*/ 50 w 938"/>
              <a:gd name="T3" fmla="*/ 31 h 608"/>
              <a:gd name="T4" fmla="*/ 24 w 938"/>
              <a:gd name="T5" fmla="*/ 75 h 608"/>
              <a:gd name="T6" fmla="*/ 19 w 938"/>
              <a:gd name="T7" fmla="*/ 119 h 608"/>
              <a:gd name="T8" fmla="*/ 37 w 938"/>
              <a:gd name="T9" fmla="*/ 168 h 608"/>
              <a:gd name="T10" fmla="*/ 76 w 938"/>
              <a:gd name="T11" fmla="*/ 201 h 608"/>
              <a:gd name="T12" fmla="*/ 127 w 938"/>
              <a:gd name="T13" fmla="*/ 215 h 608"/>
              <a:gd name="T14" fmla="*/ 168 w 938"/>
              <a:gd name="T15" fmla="*/ 206 h 608"/>
              <a:gd name="T16" fmla="*/ 210 w 938"/>
              <a:gd name="T17" fmla="*/ 176 h 608"/>
              <a:gd name="T18" fmla="*/ 232 w 938"/>
              <a:gd name="T19" fmla="*/ 129 h 608"/>
              <a:gd name="T20" fmla="*/ 232 w 938"/>
              <a:gd name="T21" fmla="*/ 86 h 608"/>
              <a:gd name="T22" fmla="*/ 210 w 938"/>
              <a:gd name="T23" fmla="*/ 39 h 608"/>
              <a:gd name="T24" fmla="*/ 168 w 938"/>
              <a:gd name="T25" fmla="*/ 8 h 608"/>
              <a:gd name="T26" fmla="*/ 127 w 938"/>
              <a:gd name="T27" fmla="*/ 0 h 608"/>
              <a:gd name="T28" fmla="*/ 709 w 938"/>
              <a:gd name="T29" fmla="*/ 139 h 608"/>
              <a:gd name="T30" fmla="*/ 736 w 938"/>
              <a:gd name="T31" fmla="*/ 183 h 608"/>
              <a:gd name="T32" fmla="*/ 780 w 938"/>
              <a:gd name="T33" fmla="*/ 210 h 608"/>
              <a:gd name="T34" fmla="*/ 822 w 938"/>
              <a:gd name="T35" fmla="*/ 215 h 608"/>
              <a:gd name="T36" fmla="*/ 871 w 938"/>
              <a:gd name="T37" fmla="*/ 197 h 608"/>
              <a:gd name="T38" fmla="*/ 906 w 938"/>
              <a:gd name="T39" fmla="*/ 158 h 608"/>
              <a:gd name="T40" fmla="*/ 919 w 938"/>
              <a:gd name="T41" fmla="*/ 108 h 608"/>
              <a:gd name="T42" fmla="*/ 911 w 938"/>
              <a:gd name="T43" fmla="*/ 66 h 608"/>
              <a:gd name="T44" fmla="*/ 880 w 938"/>
              <a:gd name="T45" fmla="*/ 25 h 608"/>
              <a:gd name="T46" fmla="*/ 833 w 938"/>
              <a:gd name="T47" fmla="*/ 2 h 608"/>
              <a:gd name="T48" fmla="*/ 790 w 938"/>
              <a:gd name="T49" fmla="*/ 2 h 608"/>
              <a:gd name="T50" fmla="*/ 743 w 938"/>
              <a:gd name="T51" fmla="*/ 25 h 608"/>
              <a:gd name="T52" fmla="*/ 713 w 938"/>
              <a:gd name="T53" fmla="*/ 66 h 608"/>
              <a:gd name="T54" fmla="*/ 704 w 938"/>
              <a:gd name="T55" fmla="*/ 108 h 608"/>
              <a:gd name="T56" fmla="*/ 412 w 938"/>
              <a:gd name="T57" fmla="*/ 452 h 608"/>
              <a:gd name="T58" fmla="*/ 431 w 938"/>
              <a:gd name="T59" fmla="*/ 417 h 608"/>
              <a:gd name="T60" fmla="*/ 372 w 938"/>
              <a:gd name="T61" fmla="*/ 399 h 608"/>
              <a:gd name="T62" fmla="*/ 296 w 938"/>
              <a:gd name="T63" fmla="*/ 345 h 608"/>
              <a:gd name="T64" fmla="*/ 246 w 938"/>
              <a:gd name="T65" fmla="*/ 288 h 608"/>
              <a:gd name="T66" fmla="*/ 218 w 938"/>
              <a:gd name="T67" fmla="*/ 263 h 608"/>
              <a:gd name="T68" fmla="*/ 164 w 938"/>
              <a:gd name="T69" fmla="*/ 240 h 608"/>
              <a:gd name="T70" fmla="*/ 78 w 938"/>
              <a:gd name="T71" fmla="*/ 242 h 608"/>
              <a:gd name="T72" fmla="*/ 36 w 938"/>
              <a:gd name="T73" fmla="*/ 263 h 608"/>
              <a:gd name="T74" fmla="*/ 7 w 938"/>
              <a:gd name="T75" fmla="*/ 300 h 608"/>
              <a:gd name="T76" fmla="*/ 0 w 938"/>
              <a:gd name="T77" fmla="*/ 608 h 608"/>
              <a:gd name="T78" fmla="*/ 284 w 938"/>
              <a:gd name="T79" fmla="*/ 457 h 608"/>
              <a:gd name="T80" fmla="*/ 395 w 938"/>
              <a:gd name="T81" fmla="*/ 504 h 608"/>
              <a:gd name="T82" fmla="*/ 412 w 938"/>
              <a:gd name="T83" fmla="*/ 486 h 608"/>
              <a:gd name="T84" fmla="*/ 782 w 938"/>
              <a:gd name="T85" fmla="*/ 240 h 608"/>
              <a:gd name="T86" fmla="*/ 734 w 938"/>
              <a:gd name="T87" fmla="*/ 253 h 608"/>
              <a:gd name="T88" fmla="*/ 704 w 938"/>
              <a:gd name="T89" fmla="*/ 275 h 608"/>
              <a:gd name="T90" fmla="*/ 654 w 938"/>
              <a:gd name="T91" fmla="*/ 332 h 608"/>
              <a:gd name="T92" fmla="*/ 592 w 938"/>
              <a:gd name="T93" fmla="*/ 387 h 608"/>
              <a:gd name="T94" fmla="*/ 518 w 938"/>
              <a:gd name="T95" fmla="*/ 416 h 608"/>
              <a:gd name="T96" fmla="*/ 462 w 938"/>
              <a:gd name="T97" fmla="*/ 428 h 608"/>
              <a:gd name="T98" fmla="*/ 438 w 938"/>
              <a:gd name="T99" fmla="*/ 464 h 608"/>
              <a:gd name="T100" fmla="*/ 448 w 938"/>
              <a:gd name="T101" fmla="*/ 497 h 608"/>
              <a:gd name="T102" fmla="*/ 485 w 938"/>
              <a:gd name="T103" fmla="*/ 515 h 608"/>
              <a:gd name="T104" fmla="*/ 554 w 938"/>
              <a:gd name="T105" fmla="*/ 503 h 608"/>
              <a:gd name="T106" fmla="*/ 668 w 938"/>
              <a:gd name="T107" fmla="*/ 447 h 608"/>
              <a:gd name="T108" fmla="*/ 938 w 938"/>
              <a:gd name="T109" fmla="*/ 337 h 608"/>
              <a:gd name="T110" fmla="*/ 926 w 938"/>
              <a:gd name="T111" fmla="*/ 291 h 608"/>
              <a:gd name="T112" fmla="*/ 895 w 938"/>
              <a:gd name="T113" fmla="*/ 257 h 608"/>
              <a:gd name="T114" fmla="*/ 851 w 938"/>
              <a:gd name="T115" fmla="*/ 241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38" h="608">
                <a:moveTo>
                  <a:pt x="127" y="0"/>
                </a:moveTo>
                <a:lnTo>
                  <a:pt x="127" y="0"/>
                </a:lnTo>
                <a:lnTo>
                  <a:pt x="115" y="1"/>
                </a:lnTo>
                <a:lnTo>
                  <a:pt x="106" y="2"/>
                </a:lnTo>
                <a:lnTo>
                  <a:pt x="95" y="5"/>
                </a:lnTo>
                <a:lnTo>
                  <a:pt x="85" y="8"/>
                </a:lnTo>
                <a:lnTo>
                  <a:pt x="76" y="13"/>
                </a:lnTo>
                <a:lnTo>
                  <a:pt x="66" y="19"/>
                </a:lnTo>
                <a:lnTo>
                  <a:pt x="59" y="25"/>
                </a:lnTo>
                <a:lnTo>
                  <a:pt x="50" y="31"/>
                </a:lnTo>
                <a:lnTo>
                  <a:pt x="43" y="39"/>
                </a:lnTo>
                <a:lnTo>
                  <a:pt x="37" y="48"/>
                </a:lnTo>
                <a:lnTo>
                  <a:pt x="32" y="56"/>
                </a:lnTo>
                <a:lnTo>
                  <a:pt x="28" y="66"/>
                </a:lnTo>
                <a:lnTo>
                  <a:pt x="24" y="75"/>
                </a:lnTo>
                <a:lnTo>
                  <a:pt x="22" y="86"/>
                </a:lnTo>
                <a:lnTo>
                  <a:pt x="19" y="97"/>
                </a:lnTo>
                <a:lnTo>
                  <a:pt x="19" y="108"/>
                </a:lnTo>
                <a:lnTo>
                  <a:pt x="19" y="108"/>
                </a:lnTo>
                <a:lnTo>
                  <a:pt x="19" y="119"/>
                </a:lnTo>
                <a:lnTo>
                  <a:pt x="22" y="129"/>
                </a:lnTo>
                <a:lnTo>
                  <a:pt x="24" y="139"/>
                </a:lnTo>
                <a:lnTo>
                  <a:pt x="28" y="150"/>
                </a:lnTo>
                <a:lnTo>
                  <a:pt x="32" y="158"/>
                </a:lnTo>
                <a:lnTo>
                  <a:pt x="37" y="168"/>
                </a:lnTo>
                <a:lnTo>
                  <a:pt x="43" y="176"/>
                </a:lnTo>
                <a:lnTo>
                  <a:pt x="50" y="183"/>
                </a:lnTo>
                <a:lnTo>
                  <a:pt x="59" y="191"/>
                </a:lnTo>
                <a:lnTo>
                  <a:pt x="66" y="197"/>
                </a:lnTo>
                <a:lnTo>
                  <a:pt x="76" y="201"/>
                </a:lnTo>
                <a:lnTo>
                  <a:pt x="85" y="206"/>
                </a:lnTo>
                <a:lnTo>
                  <a:pt x="95" y="210"/>
                </a:lnTo>
                <a:lnTo>
                  <a:pt x="106" y="212"/>
                </a:lnTo>
                <a:lnTo>
                  <a:pt x="115" y="215"/>
                </a:lnTo>
                <a:lnTo>
                  <a:pt x="127" y="215"/>
                </a:lnTo>
                <a:lnTo>
                  <a:pt x="127" y="215"/>
                </a:lnTo>
                <a:lnTo>
                  <a:pt x="138" y="215"/>
                </a:lnTo>
                <a:lnTo>
                  <a:pt x="149" y="212"/>
                </a:lnTo>
                <a:lnTo>
                  <a:pt x="158" y="210"/>
                </a:lnTo>
                <a:lnTo>
                  <a:pt x="168" y="206"/>
                </a:lnTo>
                <a:lnTo>
                  <a:pt x="178" y="201"/>
                </a:lnTo>
                <a:lnTo>
                  <a:pt x="187" y="197"/>
                </a:lnTo>
                <a:lnTo>
                  <a:pt x="194" y="191"/>
                </a:lnTo>
                <a:lnTo>
                  <a:pt x="203" y="183"/>
                </a:lnTo>
                <a:lnTo>
                  <a:pt x="210" y="176"/>
                </a:lnTo>
                <a:lnTo>
                  <a:pt x="216" y="168"/>
                </a:lnTo>
                <a:lnTo>
                  <a:pt x="221" y="158"/>
                </a:lnTo>
                <a:lnTo>
                  <a:pt x="226" y="150"/>
                </a:lnTo>
                <a:lnTo>
                  <a:pt x="229" y="139"/>
                </a:lnTo>
                <a:lnTo>
                  <a:pt x="232" y="129"/>
                </a:lnTo>
                <a:lnTo>
                  <a:pt x="234" y="119"/>
                </a:lnTo>
                <a:lnTo>
                  <a:pt x="234" y="108"/>
                </a:lnTo>
                <a:lnTo>
                  <a:pt x="234" y="108"/>
                </a:lnTo>
                <a:lnTo>
                  <a:pt x="234" y="97"/>
                </a:lnTo>
                <a:lnTo>
                  <a:pt x="232" y="86"/>
                </a:lnTo>
                <a:lnTo>
                  <a:pt x="229" y="75"/>
                </a:lnTo>
                <a:lnTo>
                  <a:pt x="226" y="66"/>
                </a:lnTo>
                <a:lnTo>
                  <a:pt x="221" y="56"/>
                </a:lnTo>
                <a:lnTo>
                  <a:pt x="216" y="48"/>
                </a:lnTo>
                <a:lnTo>
                  <a:pt x="210" y="39"/>
                </a:lnTo>
                <a:lnTo>
                  <a:pt x="203" y="31"/>
                </a:lnTo>
                <a:lnTo>
                  <a:pt x="194" y="25"/>
                </a:lnTo>
                <a:lnTo>
                  <a:pt x="187" y="19"/>
                </a:lnTo>
                <a:lnTo>
                  <a:pt x="178" y="13"/>
                </a:lnTo>
                <a:lnTo>
                  <a:pt x="168" y="8"/>
                </a:lnTo>
                <a:lnTo>
                  <a:pt x="158" y="5"/>
                </a:lnTo>
                <a:lnTo>
                  <a:pt x="149" y="2"/>
                </a:lnTo>
                <a:lnTo>
                  <a:pt x="138" y="1"/>
                </a:lnTo>
                <a:lnTo>
                  <a:pt x="127" y="0"/>
                </a:lnTo>
                <a:lnTo>
                  <a:pt x="127" y="0"/>
                </a:lnTo>
                <a:close/>
                <a:moveTo>
                  <a:pt x="704" y="108"/>
                </a:moveTo>
                <a:lnTo>
                  <a:pt x="704" y="108"/>
                </a:lnTo>
                <a:lnTo>
                  <a:pt x="704" y="119"/>
                </a:lnTo>
                <a:lnTo>
                  <a:pt x="707" y="129"/>
                </a:lnTo>
                <a:lnTo>
                  <a:pt x="709" y="139"/>
                </a:lnTo>
                <a:lnTo>
                  <a:pt x="713" y="150"/>
                </a:lnTo>
                <a:lnTo>
                  <a:pt x="718" y="158"/>
                </a:lnTo>
                <a:lnTo>
                  <a:pt x="722" y="168"/>
                </a:lnTo>
                <a:lnTo>
                  <a:pt x="728" y="176"/>
                </a:lnTo>
                <a:lnTo>
                  <a:pt x="736" y="183"/>
                </a:lnTo>
                <a:lnTo>
                  <a:pt x="743" y="191"/>
                </a:lnTo>
                <a:lnTo>
                  <a:pt x="751" y="197"/>
                </a:lnTo>
                <a:lnTo>
                  <a:pt x="761" y="201"/>
                </a:lnTo>
                <a:lnTo>
                  <a:pt x="769" y="206"/>
                </a:lnTo>
                <a:lnTo>
                  <a:pt x="780" y="210"/>
                </a:lnTo>
                <a:lnTo>
                  <a:pt x="790" y="212"/>
                </a:lnTo>
                <a:lnTo>
                  <a:pt x="800" y="215"/>
                </a:lnTo>
                <a:lnTo>
                  <a:pt x="811" y="215"/>
                </a:lnTo>
                <a:lnTo>
                  <a:pt x="811" y="215"/>
                </a:lnTo>
                <a:lnTo>
                  <a:pt x="822" y="215"/>
                </a:lnTo>
                <a:lnTo>
                  <a:pt x="833" y="212"/>
                </a:lnTo>
                <a:lnTo>
                  <a:pt x="844" y="210"/>
                </a:lnTo>
                <a:lnTo>
                  <a:pt x="853" y="206"/>
                </a:lnTo>
                <a:lnTo>
                  <a:pt x="863" y="201"/>
                </a:lnTo>
                <a:lnTo>
                  <a:pt x="871" y="197"/>
                </a:lnTo>
                <a:lnTo>
                  <a:pt x="880" y="191"/>
                </a:lnTo>
                <a:lnTo>
                  <a:pt x="888" y="183"/>
                </a:lnTo>
                <a:lnTo>
                  <a:pt x="894" y="176"/>
                </a:lnTo>
                <a:lnTo>
                  <a:pt x="901" y="168"/>
                </a:lnTo>
                <a:lnTo>
                  <a:pt x="906" y="158"/>
                </a:lnTo>
                <a:lnTo>
                  <a:pt x="911" y="150"/>
                </a:lnTo>
                <a:lnTo>
                  <a:pt x="914" y="139"/>
                </a:lnTo>
                <a:lnTo>
                  <a:pt x="917" y="129"/>
                </a:lnTo>
                <a:lnTo>
                  <a:pt x="918" y="119"/>
                </a:lnTo>
                <a:lnTo>
                  <a:pt x="919" y="108"/>
                </a:lnTo>
                <a:lnTo>
                  <a:pt x="919" y="108"/>
                </a:lnTo>
                <a:lnTo>
                  <a:pt x="918" y="97"/>
                </a:lnTo>
                <a:lnTo>
                  <a:pt x="917" y="86"/>
                </a:lnTo>
                <a:lnTo>
                  <a:pt x="914" y="75"/>
                </a:lnTo>
                <a:lnTo>
                  <a:pt x="911" y="66"/>
                </a:lnTo>
                <a:lnTo>
                  <a:pt x="906" y="56"/>
                </a:lnTo>
                <a:lnTo>
                  <a:pt x="901" y="48"/>
                </a:lnTo>
                <a:lnTo>
                  <a:pt x="894" y="39"/>
                </a:lnTo>
                <a:lnTo>
                  <a:pt x="888" y="31"/>
                </a:lnTo>
                <a:lnTo>
                  <a:pt x="880" y="25"/>
                </a:lnTo>
                <a:lnTo>
                  <a:pt x="871" y="19"/>
                </a:lnTo>
                <a:lnTo>
                  <a:pt x="863" y="13"/>
                </a:lnTo>
                <a:lnTo>
                  <a:pt x="853" y="8"/>
                </a:lnTo>
                <a:lnTo>
                  <a:pt x="844" y="5"/>
                </a:lnTo>
                <a:lnTo>
                  <a:pt x="833" y="2"/>
                </a:lnTo>
                <a:lnTo>
                  <a:pt x="822" y="1"/>
                </a:lnTo>
                <a:lnTo>
                  <a:pt x="811" y="0"/>
                </a:lnTo>
                <a:lnTo>
                  <a:pt x="811" y="0"/>
                </a:lnTo>
                <a:lnTo>
                  <a:pt x="800" y="1"/>
                </a:lnTo>
                <a:lnTo>
                  <a:pt x="790" y="2"/>
                </a:lnTo>
                <a:lnTo>
                  <a:pt x="780" y="5"/>
                </a:lnTo>
                <a:lnTo>
                  <a:pt x="769" y="8"/>
                </a:lnTo>
                <a:lnTo>
                  <a:pt x="761" y="13"/>
                </a:lnTo>
                <a:lnTo>
                  <a:pt x="751" y="19"/>
                </a:lnTo>
                <a:lnTo>
                  <a:pt x="743" y="25"/>
                </a:lnTo>
                <a:lnTo>
                  <a:pt x="736" y="31"/>
                </a:lnTo>
                <a:lnTo>
                  <a:pt x="728" y="39"/>
                </a:lnTo>
                <a:lnTo>
                  <a:pt x="722" y="48"/>
                </a:lnTo>
                <a:lnTo>
                  <a:pt x="718" y="56"/>
                </a:lnTo>
                <a:lnTo>
                  <a:pt x="713" y="66"/>
                </a:lnTo>
                <a:lnTo>
                  <a:pt x="709" y="75"/>
                </a:lnTo>
                <a:lnTo>
                  <a:pt x="707" y="86"/>
                </a:lnTo>
                <a:lnTo>
                  <a:pt x="704" y="97"/>
                </a:lnTo>
                <a:lnTo>
                  <a:pt x="704" y="108"/>
                </a:lnTo>
                <a:lnTo>
                  <a:pt x="704" y="108"/>
                </a:lnTo>
                <a:close/>
                <a:moveTo>
                  <a:pt x="409" y="476"/>
                </a:moveTo>
                <a:lnTo>
                  <a:pt x="409" y="476"/>
                </a:lnTo>
                <a:lnTo>
                  <a:pt x="409" y="468"/>
                </a:lnTo>
                <a:lnTo>
                  <a:pt x="410" y="459"/>
                </a:lnTo>
                <a:lnTo>
                  <a:pt x="412" y="452"/>
                </a:lnTo>
                <a:lnTo>
                  <a:pt x="414" y="444"/>
                </a:lnTo>
                <a:lnTo>
                  <a:pt x="418" y="437"/>
                </a:lnTo>
                <a:lnTo>
                  <a:pt x="421" y="429"/>
                </a:lnTo>
                <a:lnTo>
                  <a:pt x="426" y="423"/>
                </a:lnTo>
                <a:lnTo>
                  <a:pt x="431" y="417"/>
                </a:lnTo>
                <a:lnTo>
                  <a:pt x="431" y="417"/>
                </a:lnTo>
                <a:lnTo>
                  <a:pt x="414" y="414"/>
                </a:lnTo>
                <a:lnTo>
                  <a:pt x="400" y="409"/>
                </a:lnTo>
                <a:lnTo>
                  <a:pt x="385" y="405"/>
                </a:lnTo>
                <a:lnTo>
                  <a:pt x="372" y="399"/>
                </a:lnTo>
                <a:lnTo>
                  <a:pt x="360" y="393"/>
                </a:lnTo>
                <a:lnTo>
                  <a:pt x="349" y="387"/>
                </a:lnTo>
                <a:lnTo>
                  <a:pt x="329" y="375"/>
                </a:lnTo>
                <a:lnTo>
                  <a:pt x="312" y="361"/>
                </a:lnTo>
                <a:lnTo>
                  <a:pt x="296" y="345"/>
                </a:lnTo>
                <a:lnTo>
                  <a:pt x="283" y="331"/>
                </a:lnTo>
                <a:lnTo>
                  <a:pt x="270" y="315"/>
                </a:lnTo>
                <a:lnTo>
                  <a:pt x="270" y="315"/>
                </a:lnTo>
                <a:lnTo>
                  <a:pt x="259" y="301"/>
                </a:lnTo>
                <a:lnTo>
                  <a:pt x="246" y="288"/>
                </a:lnTo>
                <a:lnTo>
                  <a:pt x="234" y="275"/>
                </a:lnTo>
                <a:lnTo>
                  <a:pt x="220" y="264"/>
                </a:lnTo>
                <a:lnTo>
                  <a:pt x="220" y="264"/>
                </a:lnTo>
                <a:lnTo>
                  <a:pt x="218" y="263"/>
                </a:lnTo>
                <a:lnTo>
                  <a:pt x="218" y="263"/>
                </a:lnTo>
                <a:lnTo>
                  <a:pt x="204" y="253"/>
                </a:lnTo>
                <a:lnTo>
                  <a:pt x="190" y="246"/>
                </a:lnTo>
                <a:lnTo>
                  <a:pt x="181" y="243"/>
                </a:lnTo>
                <a:lnTo>
                  <a:pt x="173" y="241"/>
                </a:lnTo>
                <a:lnTo>
                  <a:pt x="164" y="240"/>
                </a:lnTo>
                <a:lnTo>
                  <a:pt x="156" y="240"/>
                </a:lnTo>
                <a:lnTo>
                  <a:pt x="97" y="240"/>
                </a:lnTo>
                <a:lnTo>
                  <a:pt x="97" y="240"/>
                </a:lnTo>
                <a:lnTo>
                  <a:pt x="88" y="241"/>
                </a:lnTo>
                <a:lnTo>
                  <a:pt x="78" y="242"/>
                </a:lnTo>
                <a:lnTo>
                  <a:pt x="68" y="245"/>
                </a:lnTo>
                <a:lnTo>
                  <a:pt x="60" y="248"/>
                </a:lnTo>
                <a:lnTo>
                  <a:pt x="52" y="252"/>
                </a:lnTo>
                <a:lnTo>
                  <a:pt x="43" y="257"/>
                </a:lnTo>
                <a:lnTo>
                  <a:pt x="36" y="263"/>
                </a:lnTo>
                <a:lnTo>
                  <a:pt x="29" y="269"/>
                </a:lnTo>
                <a:lnTo>
                  <a:pt x="23" y="276"/>
                </a:lnTo>
                <a:lnTo>
                  <a:pt x="17" y="283"/>
                </a:lnTo>
                <a:lnTo>
                  <a:pt x="12" y="291"/>
                </a:lnTo>
                <a:lnTo>
                  <a:pt x="7" y="300"/>
                </a:lnTo>
                <a:lnTo>
                  <a:pt x="5" y="308"/>
                </a:lnTo>
                <a:lnTo>
                  <a:pt x="2" y="318"/>
                </a:lnTo>
                <a:lnTo>
                  <a:pt x="0" y="327"/>
                </a:lnTo>
                <a:lnTo>
                  <a:pt x="0" y="337"/>
                </a:lnTo>
                <a:lnTo>
                  <a:pt x="0" y="608"/>
                </a:lnTo>
                <a:lnTo>
                  <a:pt x="253" y="608"/>
                </a:lnTo>
                <a:lnTo>
                  <a:pt x="253" y="433"/>
                </a:lnTo>
                <a:lnTo>
                  <a:pt x="253" y="433"/>
                </a:lnTo>
                <a:lnTo>
                  <a:pt x="268" y="445"/>
                </a:lnTo>
                <a:lnTo>
                  <a:pt x="284" y="457"/>
                </a:lnTo>
                <a:lnTo>
                  <a:pt x="302" y="468"/>
                </a:lnTo>
                <a:lnTo>
                  <a:pt x="322" y="479"/>
                </a:lnTo>
                <a:lnTo>
                  <a:pt x="344" y="488"/>
                </a:lnTo>
                <a:lnTo>
                  <a:pt x="368" y="497"/>
                </a:lnTo>
                <a:lnTo>
                  <a:pt x="395" y="504"/>
                </a:lnTo>
                <a:lnTo>
                  <a:pt x="424" y="510"/>
                </a:lnTo>
                <a:lnTo>
                  <a:pt x="424" y="510"/>
                </a:lnTo>
                <a:lnTo>
                  <a:pt x="419" y="503"/>
                </a:lnTo>
                <a:lnTo>
                  <a:pt x="414" y="494"/>
                </a:lnTo>
                <a:lnTo>
                  <a:pt x="412" y="486"/>
                </a:lnTo>
                <a:lnTo>
                  <a:pt x="409" y="476"/>
                </a:lnTo>
                <a:lnTo>
                  <a:pt x="409" y="476"/>
                </a:lnTo>
                <a:close/>
                <a:moveTo>
                  <a:pt x="840" y="240"/>
                </a:moveTo>
                <a:lnTo>
                  <a:pt x="782" y="240"/>
                </a:lnTo>
                <a:lnTo>
                  <a:pt x="782" y="240"/>
                </a:lnTo>
                <a:lnTo>
                  <a:pt x="774" y="240"/>
                </a:lnTo>
                <a:lnTo>
                  <a:pt x="766" y="241"/>
                </a:lnTo>
                <a:lnTo>
                  <a:pt x="757" y="243"/>
                </a:lnTo>
                <a:lnTo>
                  <a:pt x="749" y="246"/>
                </a:lnTo>
                <a:lnTo>
                  <a:pt x="734" y="253"/>
                </a:lnTo>
                <a:lnTo>
                  <a:pt x="720" y="263"/>
                </a:lnTo>
                <a:lnTo>
                  <a:pt x="720" y="263"/>
                </a:lnTo>
                <a:lnTo>
                  <a:pt x="719" y="264"/>
                </a:lnTo>
                <a:lnTo>
                  <a:pt x="719" y="264"/>
                </a:lnTo>
                <a:lnTo>
                  <a:pt x="704" y="275"/>
                </a:lnTo>
                <a:lnTo>
                  <a:pt x="691" y="287"/>
                </a:lnTo>
                <a:lnTo>
                  <a:pt x="679" y="301"/>
                </a:lnTo>
                <a:lnTo>
                  <a:pt x="667" y="315"/>
                </a:lnTo>
                <a:lnTo>
                  <a:pt x="667" y="315"/>
                </a:lnTo>
                <a:lnTo>
                  <a:pt x="654" y="332"/>
                </a:lnTo>
                <a:lnTo>
                  <a:pt x="640" y="349"/>
                </a:lnTo>
                <a:lnTo>
                  <a:pt x="622" y="366"/>
                </a:lnTo>
                <a:lnTo>
                  <a:pt x="613" y="373"/>
                </a:lnTo>
                <a:lnTo>
                  <a:pt x="602" y="380"/>
                </a:lnTo>
                <a:lnTo>
                  <a:pt x="592" y="387"/>
                </a:lnTo>
                <a:lnTo>
                  <a:pt x="578" y="395"/>
                </a:lnTo>
                <a:lnTo>
                  <a:pt x="565" y="401"/>
                </a:lnTo>
                <a:lnTo>
                  <a:pt x="551" y="407"/>
                </a:lnTo>
                <a:lnTo>
                  <a:pt x="535" y="411"/>
                </a:lnTo>
                <a:lnTo>
                  <a:pt x="518" y="416"/>
                </a:lnTo>
                <a:lnTo>
                  <a:pt x="499" y="420"/>
                </a:lnTo>
                <a:lnTo>
                  <a:pt x="479" y="422"/>
                </a:lnTo>
                <a:lnTo>
                  <a:pt x="479" y="422"/>
                </a:lnTo>
                <a:lnTo>
                  <a:pt x="470" y="425"/>
                </a:lnTo>
                <a:lnTo>
                  <a:pt x="462" y="428"/>
                </a:lnTo>
                <a:lnTo>
                  <a:pt x="454" y="433"/>
                </a:lnTo>
                <a:lnTo>
                  <a:pt x="448" y="439"/>
                </a:lnTo>
                <a:lnTo>
                  <a:pt x="443" y="447"/>
                </a:lnTo>
                <a:lnTo>
                  <a:pt x="439" y="455"/>
                </a:lnTo>
                <a:lnTo>
                  <a:pt x="438" y="464"/>
                </a:lnTo>
                <a:lnTo>
                  <a:pt x="438" y="474"/>
                </a:lnTo>
                <a:lnTo>
                  <a:pt x="438" y="474"/>
                </a:lnTo>
                <a:lnTo>
                  <a:pt x="440" y="482"/>
                </a:lnTo>
                <a:lnTo>
                  <a:pt x="443" y="491"/>
                </a:lnTo>
                <a:lnTo>
                  <a:pt x="448" y="497"/>
                </a:lnTo>
                <a:lnTo>
                  <a:pt x="454" y="503"/>
                </a:lnTo>
                <a:lnTo>
                  <a:pt x="460" y="509"/>
                </a:lnTo>
                <a:lnTo>
                  <a:pt x="468" y="512"/>
                </a:lnTo>
                <a:lnTo>
                  <a:pt x="475" y="515"/>
                </a:lnTo>
                <a:lnTo>
                  <a:pt x="485" y="515"/>
                </a:lnTo>
                <a:lnTo>
                  <a:pt x="485" y="515"/>
                </a:lnTo>
                <a:lnTo>
                  <a:pt x="490" y="515"/>
                </a:lnTo>
                <a:lnTo>
                  <a:pt x="490" y="515"/>
                </a:lnTo>
                <a:lnTo>
                  <a:pt x="523" y="510"/>
                </a:lnTo>
                <a:lnTo>
                  <a:pt x="554" y="503"/>
                </a:lnTo>
                <a:lnTo>
                  <a:pt x="582" y="494"/>
                </a:lnTo>
                <a:lnTo>
                  <a:pt x="607" y="483"/>
                </a:lnTo>
                <a:lnTo>
                  <a:pt x="630" y="473"/>
                </a:lnTo>
                <a:lnTo>
                  <a:pt x="650" y="461"/>
                </a:lnTo>
                <a:lnTo>
                  <a:pt x="668" y="447"/>
                </a:lnTo>
                <a:lnTo>
                  <a:pt x="685" y="434"/>
                </a:lnTo>
                <a:lnTo>
                  <a:pt x="685" y="608"/>
                </a:lnTo>
                <a:lnTo>
                  <a:pt x="938" y="608"/>
                </a:lnTo>
                <a:lnTo>
                  <a:pt x="938" y="337"/>
                </a:lnTo>
                <a:lnTo>
                  <a:pt x="938" y="337"/>
                </a:lnTo>
                <a:lnTo>
                  <a:pt x="937" y="327"/>
                </a:lnTo>
                <a:lnTo>
                  <a:pt x="936" y="318"/>
                </a:lnTo>
                <a:lnTo>
                  <a:pt x="934" y="308"/>
                </a:lnTo>
                <a:lnTo>
                  <a:pt x="930" y="300"/>
                </a:lnTo>
                <a:lnTo>
                  <a:pt x="926" y="291"/>
                </a:lnTo>
                <a:lnTo>
                  <a:pt x="922" y="283"/>
                </a:lnTo>
                <a:lnTo>
                  <a:pt x="916" y="276"/>
                </a:lnTo>
                <a:lnTo>
                  <a:pt x="910" y="269"/>
                </a:lnTo>
                <a:lnTo>
                  <a:pt x="902" y="263"/>
                </a:lnTo>
                <a:lnTo>
                  <a:pt x="895" y="257"/>
                </a:lnTo>
                <a:lnTo>
                  <a:pt x="887" y="252"/>
                </a:lnTo>
                <a:lnTo>
                  <a:pt x="878" y="248"/>
                </a:lnTo>
                <a:lnTo>
                  <a:pt x="870" y="245"/>
                </a:lnTo>
                <a:lnTo>
                  <a:pt x="860" y="242"/>
                </a:lnTo>
                <a:lnTo>
                  <a:pt x="851" y="241"/>
                </a:lnTo>
                <a:lnTo>
                  <a:pt x="840" y="240"/>
                </a:lnTo>
                <a:lnTo>
                  <a:pt x="840" y="240"/>
                </a:lnTo>
                <a:close/>
              </a:path>
            </a:pathLst>
          </a:custGeom>
          <a:solidFill>
            <a:srgbClr val="EE5500">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endParaRPr>
          </a:p>
        </p:txBody>
      </p:sp>
      <p:sp>
        <p:nvSpPr>
          <p:cNvPr id="166" name="円柱 165"/>
          <p:cNvSpPr/>
          <p:nvPr/>
        </p:nvSpPr>
        <p:spPr>
          <a:xfrm>
            <a:off x="5328923" y="3873425"/>
            <a:ext cx="606526" cy="593216"/>
          </a:xfrm>
          <a:prstGeom prst="can">
            <a:avLst/>
          </a:prstGeom>
          <a:solidFill>
            <a:srgbClr val="EE5500">
              <a:lumMod val="60000"/>
              <a:lumOff val="40000"/>
            </a:srgbClr>
          </a:solidFill>
          <a:ln w="25400" cap="flat" cmpd="sng" algn="ctr">
            <a:solidFill>
              <a:srgbClr val="EE5500">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67" name="テキスト ボックス 166"/>
          <p:cNvSpPr txBox="1"/>
          <p:nvPr/>
        </p:nvSpPr>
        <p:spPr>
          <a:xfrm>
            <a:off x="5419763" y="4528216"/>
            <a:ext cx="2684782"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900" b="1" i="0" u="none" strike="noStrike" kern="0" cap="none" spc="0" normalizeH="0" baseline="0" noProof="0">
                <a:ln>
                  <a:noFill/>
                </a:ln>
                <a:solidFill>
                  <a:srgbClr val="EE5500">
                    <a:lumMod val="50000"/>
                  </a:srgbClr>
                </a:solidFill>
                <a:effectLst/>
                <a:uLnTx/>
                <a:uFillTx/>
              </a:rPr>
              <a:t>SuperStream Applications Family</a:t>
            </a:r>
            <a:r>
              <a:rPr kumimoji="0" lang="ja-JP" altLang="en-US" sz="900" b="1" i="0" u="none" strike="noStrike" kern="0" cap="none" spc="0" normalizeH="0" baseline="0" noProof="0">
                <a:ln>
                  <a:noFill/>
                </a:ln>
                <a:solidFill>
                  <a:srgbClr val="EE5500">
                    <a:lumMod val="50000"/>
                  </a:srgbClr>
                </a:solidFill>
                <a:effectLst/>
                <a:uLnTx/>
                <a:uFillTx/>
              </a:rPr>
              <a:t>（</a:t>
            </a:r>
            <a:r>
              <a:rPr kumimoji="0" lang="en-US" altLang="ja-JP" sz="900" b="1" i="0" u="none" strike="noStrike" kern="0" cap="none" spc="0" normalizeH="0" baseline="0" noProof="0">
                <a:ln>
                  <a:noFill/>
                </a:ln>
                <a:solidFill>
                  <a:srgbClr val="EE5500">
                    <a:lumMod val="50000"/>
                  </a:srgbClr>
                </a:solidFill>
                <a:effectLst/>
                <a:uLnTx/>
                <a:uFillTx/>
              </a:rPr>
              <a:t>SAF)</a:t>
            </a:r>
            <a:endParaRPr kumimoji="0" lang="ja-JP" altLang="en-US" sz="900" b="1" i="0" u="none" strike="noStrike" kern="0" cap="none" spc="0" normalizeH="0" baseline="0" noProof="0">
              <a:ln>
                <a:noFill/>
              </a:ln>
              <a:solidFill>
                <a:srgbClr val="EE5500">
                  <a:lumMod val="50000"/>
                </a:srgbClr>
              </a:solidFill>
              <a:effectLst/>
              <a:uLnTx/>
              <a:uFillTx/>
            </a:endParaRPr>
          </a:p>
        </p:txBody>
      </p:sp>
      <p:sp>
        <p:nvSpPr>
          <p:cNvPr id="170" name="円柱 169"/>
          <p:cNvSpPr/>
          <p:nvPr/>
        </p:nvSpPr>
        <p:spPr>
          <a:xfrm>
            <a:off x="6650597" y="2201091"/>
            <a:ext cx="423700" cy="357892"/>
          </a:xfrm>
          <a:prstGeom prst="can">
            <a:avLst/>
          </a:prstGeom>
          <a:solidFill>
            <a:sysClr val="window" lastClr="FFFFFF">
              <a:lumMod val="65000"/>
            </a:sysClr>
          </a:solidFill>
          <a:ln w="25400" cap="flat" cmpd="sng" algn="ctr">
            <a:solidFill>
              <a:sysClr val="windowText" lastClr="000000">
                <a:lumMod val="75000"/>
                <a:lumOff val="2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71" name="テキスト ボックス 170"/>
          <p:cNvSpPr txBox="1"/>
          <p:nvPr/>
        </p:nvSpPr>
        <p:spPr>
          <a:xfrm>
            <a:off x="6640789" y="2308995"/>
            <a:ext cx="443316" cy="21544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400" b="0" i="0" u="none" strike="noStrike" kern="0" cap="none" spc="0" normalizeH="0" baseline="0" noProof="0">
                <a:ln>
                  <a:noFill/>
                </a:ln>
                <a:solidFill>
                  <a:prstClr val="white"/>
                </a:solidFill>
                <a:effectLst/>
                <a:uLnTx/>
                <a:uFillTx/>
              </a:rPr>
              <a:t>Other</a:t>
            </a:r>
            <a:br>
              <a:rPr kumimoji="0" lang="en-US" altLang="ja-JP" sz="400" b="0" i="0" u="none" strike="noStrike" kern="0" cap="none" spc="0" normalizeH="0" baseline="0" noProof="0">
                <a:ln>
                  <a:noFill/>
                </a:ln>
                <a:solidFill>
                  <a:prstClr val="white"/>
                </a:solidFill>
                <a:effectLst/>
                <a:uLnTx/>
                <a:uFillTx/>
              </a:rPr>
            </a:br>
            <a:r>
              <a:rPr kumimoji="0" lang="ja-JP" altLang="en-US" sz="400" b="0" i="0" u="none" strike="noStrike" kern="0" cap="none" spc="0" normalizeH="0" baseline="0" noProof="0">
                <a:ln>
                  <a:noFill/>
                </a:ln>
                <a:solidFill>
                  <a:prstClr val="white"/>
                </a:solidFill>
                <a:effectLst/>
                <a:uLnTx/>
                <a:uFillTx/>
              </a:rPr>
              <a:t> </a:t>
            </a:r>
            <a:r>
              <a:rPr kumimoji="0" lang="en-US" altLang="ja-JP" sz="400" b="0" i="0" u="none" strike="noStrike" kern="0" cap="none" spc="0" normalizeH="0" baseline="0" noProof="0">
                <a:ln>
                  <a:noFill/>
                </a:ln>
                <a:solidFill>
                  <a:prstClr val="white"/>
                </a:solidFill>
                <a:effectLst/>
                <a:uLnTx/>
                <a:uFillTx/>
              </a:rPr>
              <a:t>System</a:t>
            </a:r>
            <a:endParaRPr kumimoji="0" lang="ja-JP" altLang="en-US" sz="400" b="0" i="0" u="none" strike="noStrike" kern="0" cap="none" spc="0" normalizeH="0" baseline="0" noProof="0">
              <a:ln>
                <a:noFill/>
              </a:ln>
              <a:solidFill>
                <a:prstClr val="white"/>
              </a:solidFill>
              <a:effectLst/>
              <a:uLnTx/>
              <a:uFillTx/>
            </a:endParaRPr>
          </a:p>
        </p:txBody>
      </p:sp>
      <p:pic>
        <p:nvPicPr>
          <p:cNvPr id="173" name="図 17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00898" y="4069972"/>
            <a:ext cx="462576" cy="350366"/>
          </a:xfrm>
          <a:prstGeom prst="rect">
            <a:avLst/>
          </a:prstGeom>
        </p:spPr>
      </p:pic>
      <p:pic>
        <p:nvPicPr>
          <p:cNvPr id="174" name="図 17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12578" y="2304097"/>
            <a:ext cx="274170" cy="207662"/>
          </a:xfrm>
          <a:prstGeom prst="rect">
            <a:avLst/>
          </a:prstGeom>
        </p:spPr>
      </p:pic>
      <p:pic>
        <p:nvPicPr>
          <p:cNvPr id="176" name="図 17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0719" y="2649589"/>
            <a:ext cx="347688" cy="263346"/>
          </a:xfrm>
          <a:prstGeom prst="rect">
            <a:avLst/>
          </a:prstGeom>
        </p:spPr>
      </p:pic>
      <p:pic>
        <p:nvPicPr>
          <p:cNvPr id="177" name="図 17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16170" y="1336204"/>
            <a:ext cx="398610" cy="301916"/>
          </a:xfrm>
          <a:prstGeom prst="rect">
            <a:avLst/>
          </a:prstGeom>
        </p:spPr>
      </p:pic>
      <p:sp>
        <p:nvSpPr>
          <p:cNvPr id="178" name="円柱 177"/>
          <p:cNvSpPr/>
          <p:nvPr/>
        </p:nvSpPr>
        <p:spPr>
          <a:xfrm>
            <a:off x="7341310" y="3844207"/>
            <a:ext cx="575144" cy="619442"/>
          </a:xfrm>
          <a:prstGeom prst="can">
            <a:avLst/>
          </a:prstGeom>
          <a:solidFill>
            <a:sysClr val="window" lastClr="FFFFFF">
              <a:lumMod val="65000"/>
            </a:sysClr>
          </a:solidFill>
          <a:ln w="25400" cap="flat" cmpd="sng" algn="ctr">
            <a:solidFill>
              <a:sysClr val="windowText" lastClr="000000">
                <a:lumMod val="75000"/>
                <a:lumOff val="2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79" name="テキスト ボックス 178"/>
          <p:cNvSpPr txBox="1"/>
          <p:nvPr/>
        </p:nvSpPr>
        <p:spPr>
          <a:xfrm>
            <a:off x="7316813" y="4068593"/>
            <a:ext cx="624138"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800" b="0" i="0" u="none" strike="noStrike" kern="0" cap="none" spc="0" normalizeH="0" baseline="0" noProof="0">
                <a:ln>
                  <a:noFill/>
                </a:ln>
                <a:solidFill>
                  <a:prstClr val="white"/>
                </a:solidFill>
                <a:effectLst/>
                <a:uLnTx/>
                <a:uFillTx/>
              </a:rPr>
              <a:t>Other</a:t>
            </a:r>
            <a:br>
              <a:rPr kumimoji="0" lang="en-US" altLang="ja-JP" sz="800" b="0" i="0" u="none" strike="noStrike" kern="0" cap="none" spc="0" normalizeH="0" baseline="0" noProof="0">
                <a:ln>
                  <a:noFill/>
                </a:ln>
                <a:solidFill>
                  <a:prstClr val="white"/>
                </a:solidFill>
                <a:effectLst/>
                <a:uLnTx/>
                <a:uFillTx/>
              </a:rPr>
            </a:br>
            <a:r>
              <a:rPr kumimoji="0" lang="ja-JP" altLang="en-US" sz="800" b="0" i="0" u="none" strike="noStrike" kern="0" cap="none" spc="0" normalizeH="0" baseline="0" noProof="0">
                <a:ln>
                  <a:noFill/>
                </a:ln>
                <a:solidFill>
                  <a:prstClr val="white"/>
                </a:solidFill>
                <a:effectLst/>
                <a:uLnTx/>
                <a:uFillTx/>
              </a:rPr>
              <a:t> </a:t>
            </a:r>
            <a:r>
              <a:rPr kumimoji="0" lang="en-US" altLang="ja-JP" sz="800" b="0" i="0" u="none" strike="noStrike" kern="0" cap="none" spc="0" normalizeH="0" baseline="0" noProof="0">
                <a:ln>
                  <a:noFill/>
                </a:ln>
                <a:solidFill>
                  <a:prstClr val="white"/>
                </a:solidFill>
                <a:effectLst/>
                <a:uLnTx/>
                <a:uFillTx/>
              </a:rPr>
              <a:t>System</a:t>
            </a:r>
            <a:endParaRPr kumimoji="0" lang="ja-JP" altLang="en-US" sz="800" b="0" i="0" u="none" strike="noStrike" kern="0" cap="none" spc="0" normalizeH="0" baseline="0" noProof="0">
              <a:ln>
                <a:noFill/>
              </a:ln>
              <a:solidFill>
                <a:prstClr val="white"/>
              </a:solidFill>
              <a:effectLst/>
              <a:uLnTx/>
              <a:uFillTx/>
            </a:endParaRPr>
          </a:p>
        </p:txBody>
      </p:sp>
      <p:grpSp>
        <p:nvGrpSpPr>
          <p:cNvPr id="180" name="グループ化 179"/>
          <p:cNvGrpSpPr/>
          <p:nvPr/>
        </p:nvGrpSpPr>
        <p:grpSpPr>
          <a:xfrm>
            <a:off x="6150373" y="555510"/>
            <a:ext cx="2647204" cy="216024"/>
            <a:chOff x="6150373" y="555510"/>
            <a:chExt cx="2647204" cy="216024"/>
          </a:xfrm>
        </p:grpSpPr>
        <p:sp>
          <p:nvSpPr>
            <p:cNvPr id="181" name="角丸四角形 180"/>
            <p:cNvSpPr/>
            <p:nvPr/>
          </p:nvSpPr>
          <p:spPr>
            <a:xfrm>
              <a:off x="6150373" y="555510"/>
              <a:ext cx="2647204" cy="216024"/>
            </a:xfrm>
            <a:prstGeom prst="roundRect">
              <a:avLst/>
            </a:prstGeom>
            <a:solidFill>
              <a:schemeClr val="accent3"/>
            </a:solidFill>
            <a:ln>
              <a:noFill/>
            </a:ln>
            <a:effectLst/>
          </p:spPr>
          <p:style>
            <a:lnRef idx="3">
              <a:schemeClr val="lt1"/>
            </a:lnRef>
            <a:fillRef idx="1">
              <a:schemeClr val="accent6"/>
            </a:fillRef>
            <a:effectRef idx="1">
              <a:schemeClr val="accent6"/>
            </a:effectRef>
            <a:fontRef idx="minor">
              <a:schemeClr val="lt1"/>
            </a:fontRef>
          </p:style>
          <p:txBody>
            <a:bodyPr rtlCol="0" anchor="ctr"/>
            <a:lstStyle/>
            <a:p>
              <a:pPr algn="ctr">
                <a:defRPr/>
              </a:pPr>
              <a:r>
                <a:rPr kumimoji="0" lang="ja-JP" altLang="en-US" sz="1200" b="1" kern="0">
                  <a:solidFill>
                    <a:srgbClr val="FFFFFF"/>
                  </a:solidFill>
                  <a:cs typeface="メイリオ" pitchFamily="50" charset="-128"/>
                </a:rPr>
                <a:t>　</a:t>
              </a:r>
              <a:r>
                <a:rPr kumimoji="0" lang="en-US" altLang="ja-JP" sz="1200" b="1" kern="0">
                  <a:solidFill>
                    <a:srgbClr val="FFFFFF"/>
                  </a:solidFill>
                  <a:cs typeface="メイリオ" pitchFamily="50" charset="-128"/>
                </a:rPr>
                <a:t>Other</a:t>
              </a:r>
              <a:r>
                <a:rPr kumimoji="0" lang="ja-JP" altLang="en-US" sz="1200" b="1" kern="0">
                  <a:solidFill>
                    <a:srgbClr val="FFFFFF"/>
                  </a:solidFill>
                  <a:cs typeface="メイリオ" pitchFamily="50" charset="-128"/>
                </a:rPr>
                <a:t> </a:t>
              </a:r>
              <a:r>
                <a:rPr kumimoji="0" lang="en-US" altLang="ja-JP" sz="1200" b="1" kern="0">
                  <a:solidFill>
                    <a:srgbClr val="FFFFFF"/>
                  </a:solidFill>
                  <a:cs typeface="メイリオ" pitchFamily="50" charset="-128"/>
                </a:rPr>
                <a:t>System</a:t>
              </a:r>
              <a:r>
                <a:rPr kumimoji="0" lang="ja-JP" altLang="en-US" sz="1200" b="1" kern="0">
                  <a:solidFill>
                    <a:srgbClr val="FFFFFF"/>
                  </a:solidFill>
                  <a:cs typeface="メイリオ" pitchFamily="50" charset="-128"/>
                </a:rPr>
                <a:t> </a:t>
              </a:r>
              <a:r>
                <a:rPr kumimoji="0" lang="en-US" altLang="ja-JP" sz="1200" b="1" kern="0">
                  <a:solidFill>
                    <a:srgbClr val="FFFFFF"/>
                  </a:solidFill>
                  <a:cs typeface="メイリオ" pitchFamily="50" charset="-128"/>
                </a:rPr>
                <a:t>Cooperation</a:t>
              </a:r>
            </a:p>
          </p:txBody>
        </p:sp>
        <p:pic>
          <p:nvPicPr>
            <p:cNvPr id="182" name="図 18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36668" y="583437"/>
              <a:ext cx="197896" cy="152476"/>
            </a:xfrm>
            <a:prstGeom prst="rect">
              <a:avLst/>
            </a:prstGeom>
          </p:spPr>
        </p:pic>
      </p:grpSp>
      <p:sp>
        <p:nvSpPr>
          <p:cNvPr id="5" name="円柱 4">
            <a:extLst>
              <a:ext uri="{FF2B5EF4-FFF2-40B4-BE49-F238E27FC236}">
                <a16:creationId xmlns:a16="http://schemas.microsoft.com/office/drawing/2014/main" id="{30D10CF4-70FA-BE25-184E-76EB0B388A2D}"/>
              </a:ext>
            </a:extLst>
          </p:cNvPr>
          <p:cNvSpPr/>
          <p:nvPr/>
        </p:nvSpPr>
        <p:spPr>
          <a:xfrm>
            <a:off x="6650597" y="2845874"/>
            <a:ext cx="423700" cy="357892"/>
          </a:xfrm>
          <a:prstGeom prst="can">
            <a:avLst/>
          </a:prstGeom>
          <a:solidFill>
            <a:sysClr val="window" lastClr="FFFFFF">
              <a:lumMod val="65000"/>
            </a:sysClr>
          </a:solidFill>
          <a:ln w="25400" cap="flat" cmpd="sng" algn="ctr">
            <a:solidFill>
              <a:sysClr val="windowText" lastClr="000000">
                <a:lumMod val="75000"/>
                <a:lumOff val="2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6" name="テキスト ボックス 5">
            <a:extLst>
              <a:ext uri="{FF2B5EF4-FFF2-40B4-BE49-F238E27FC236}">
                <a16:creationId xmlns:a16="http://schemas.microsoft.com/office/drawing/2014/main" id="{21428DAF-E65A-090C-9F5E-33A87D65009C}"/>
              </a:ext>
            </a:extLst>
          </p:cNvPr>
          <p:cNvSpPr txBox="1"/>
          <p:nvPr/>
        </p:nvSpPr>
        <p:spPr>
          <a:xfrm>
            <a:off x="6640789" y="2953778"/>
            <a:ext cx="443316" cy="21544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400" b="0" i="0" u="none" strike="noStrike" kern="0" cap="none" spc="0" normalizeH="0" baseline="0" noProof="0">
                <a:ln>
                  <a:noFill/>
                </a:ln>
                <a:solidFill>
                  <a:prstClr val="white"/>
                </a:solidFill>
                <a:effectLst/>
                <a:uLnTx/>
                <a:uFillTx/>
              </a:rPr>
              <a:t>Other</a:t>
            </a:r>
            <a:br>
              <a:rPr kumimoji="0" lang="en-US" altLang="ja-JP" sz="400" b="0" i="0" u="none" strike="noStrike" kern="0" cap="none" spc="0" normalizeH="0" baseline="0" noProof="0">
                <a:ln>
                  <a:noFill/>
                </a:ln>
                <a:solidFill>
                  <a:prstClr val="white"/>
                </a:solidFill>
                <a:effectLst/>
                <a:uLnTx/>
                <a:uFillTx/>
              </a:rPr>
            </a:br>
            <a:r>
              <a:rPr kumimoji="0" lang="ja-JP" altLang="en-US" sz="400" b="0" i="0" u="none" strike="noStrike" kern="0" cap="none" spc="0" normalizeH="0" baseline="0" noProof="0">
                <a:ln>
                  <a:noFill/>
                </a:ln>
                <a:solidFill>
                  <a:prstClr val="white"/>
                </a:solidFill>
                <a:effectLst/>
                <a:uLnTx/>
                <a:uFillTx/>
              </a:rPr>
              <a:t> </a:t>
            </a:r>
            <a:r>
              <a:rPr kumimoji="0" lang="en-US" altLang="ja-JP" sz="400" b="0" i="0" u="none" strike="noStrike" kern="0" cap="none" spc="0" normalizeH="0" baseline="0" noProof="0">
                <a:ln>
                  <a:noFill/>
                </a:ln>
                <a:solidFill>
                  <a:prstClr val="white"/>
                </a:solidFill>
                <a:effectLst/>
                <a:uLnTx/>
                <a:uFillTx/>
              </a:rPr>
              <a:t>System</a:t>
            </a:r>
            <a:endParaRPr kumimoji="0" lang="ja-JP" altLang="en-US" sz="400" b="0" i="0" u="none" strike="noStrike" kern="0" cap="none" spc="0" normalizeH="0" baseline="0" noProof="0">
              <a:ln>
                <a:noFill/>
              </a:ln>
              <a:solidFill>
                <a:prstClr val="white"/>
              </a:solidFill>
              <a:effectLst/>
              <a:uLnTx/>
              <a:uFillTx/>
            </a:endParaRPr>
          </a:p>
        </p:txBody>
      </p:sp>
      <p:sp>
        <p:nvSpPr>
          <p:cNvPr id="7" name="円柱 6">
            <a:extLst>
              <a:ext uri="{FF2B5EF4-FFF2-40B4-BE49-F238E27FC236}">
                <a16:creationId xmlns:a16="http://schemas.microsoft.com/office/drawing/2014/main" id="{AF5171E6-0D42-8491-960E-2E5AA7B04168}"/>
              </a:ext>
            </a:extLst>
          </p:cNvPr>
          <p:cNvSpPr/>
          <p:nvPr/>
        </p:nvSpPr>
        <p:spPr>
          <a:xfrm>
            <a:off x="8045404" y="2827051"/>
            <a:ext cx="408518" cy="383450"/>
          </a:xfrm>
          <a:prstGeom prst="can">
            <a:avLst/>
          </a:prstGeom>
          <a:solidFill>
            <a:srgbClr val="F9BE00"/>
          </a:solidFill>
          <a:ln w="25400" cap="flat" cmpd="sng" algn="ctr">
            <a:solidFill>
              <a:srgbClr val="F9BE00">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pic>
        <p:nvPicPr>
          <p:cNvPr id="8" name="図 7">
            <a:extLst>
              <a:ext uri="{FF2B5EF4-FFF2-40B4-BE49-F238E27FC236}">
                <a16:creationId xmlns:a16="http://schemas.microsoft.com/office/drawing/2014/main" id="{B770FE55-0E6E-B5C9-8227-13807EE687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12578" y="2969905"/>
            <a:ext cx="274170" cy="207662"/>
          </a:xfrm>
          <a:prstGeom prst="rect">
            <a:avLst/>
          </a:prstGeom>
        </p:spPr>
      </p:pic>
    </p:spTree>
    <p:extLst>
      <p:ext uri="{BB962C8B-B14F-4D97-AF65-F5344CB8AC3E}">
        <p14:creationId xmlns:p14="http://schemas.microsoft.com/office/powerpoint/2010/main" val="3733335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C2D8DBE4-700D-2AE3-A87C-4FE27ECEB9F1}"/>
              </a:ext>
            </a:extLst>
          </p:cNvPr>
          <p:cNvPicPr>
            <a:picLocks noChangeAspect="1"/>
          </p:cNvPicPr>
          <p:nvPr/>
        </p:nvPicPr>
        <p:blipFill>
          <a:blip r:embed="rId3"/>
          <a:stretch>
            <a:fillRect/>
          </a:stretch>
        </p:blipFill>
        <p:spPr>
          <a:xfrm>
            <a:off x="290545" y="2454931"/>
            <a:ext cx="978652" cy="603502"/>
          </a:xfrm>
          <a:prstGeom prst="rect">
            <a:avLst/>
          </a:prstGeom>
        </p:spPr>
      </p:pic>
      <p:pic>
        <p:nvPicPr>
          <p:cNvPr id="33" name="図 32">
            <a:extLst>
              <a:ext uri="{FF2B5EF4-FFF2-40B4-BE49-F238E27FC236}">
                <a16:creationId xmlns:a16="http://schemas.microsoft.com/office/drawing/2014/main" id="{BF00A5BE-9A5F-A2A5-960A-CCAA3E9307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13873" y="2041345"/>
            <a:ext cx="962411" cy="403213"/>
          </a:xfrm>
          <a:prstGeom prst="rect">
            <a:avLst/>
          </a:prstGeom>
        </p:spPr>
      </p:pic>
      <p:pic>
        <p:nvPicPr>
          <p:cNvPr id="100" name="図 99">
            <a:extLst>
              <a:ext uri="{FF2B5EF4-FFF2-40B4-BE49-F238E27FC236}">
                <a16:creationId xmlns:a16="http://schemas.microsoft.com/office/drawing/2014/main" id="{CAA2E39A-002B-5D0D-C082-5C5EDE6B37C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04229" y="3842904"/>
            <a:ext cx="940284" cy="410605"/>
          </a:xfrm>
          <a:prstGeom prst="rect">
            <a:avLst/>
          </a:prstGeom>
        </p:spPr>
      </p:pic>
      <p:pic>
        <p:nvPicPr>
          <p:cNvPr id="149" name="Picture 10" descr="tis_alliance_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32000" y="831272"/>
            <a:ext cx="434777" cy="207244"/>
          </a:xfrm>
          <a:prstGeom prst="rect">
            <a:avLst/>
          </a:prstGeom>
          <a:noFill/>
          <a:extLst>
            <a:ext uri="{909E8E84-426E-40DD-AFC4-6F175D3DCCD1}">
              <a14:hiddenFill xmlns:a14="http://schemas.microsoft.com/office/drawing/2010/main">
                <a:solidFill>
                  <a:srgbClr val="FFFFFF"/>
                </a:solidFill>
              </a14:hiddenFill>
            </a:ext>
          </a:extLst>
        </p:spPr>
      </p:pic>
      <p:pic>
        <p:nvPicPr>
          <p:cNvPr id="6" name="図 5">
            <a:extLst>
              <a:ext uri="{FF2B5EF4-FFF2-40B4-BE49-F238E27FC236}">
                <a16:creationId xmlns:a16="http://schemas.microsoft.com/office/drawing/2014/main" id="{F075EF09-988F-AC56-FA1A-26F369464C0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38821" y="1701478"/>
            <a:ext cx="1183392" cy="363153"/>
          </a:xfrm>
          <a:prstGeom prst="rect">
            <a:avLst/>
          </a:prstGeom>
        </p:spPr>
      </p:pic>
      <p:pic>
        <p:nvPicPr>
          <p:cNvPr id="115" name="図 114">
            <a:extLst>
              <a:ext uri="{FF2B5EF4-FFF2-40B4-BE49-F238E27FC236}">
                <a16:creationId xmlns:a16="http://schemas.microsoft.com/office/drawing/2014/main" id="{6B10892C-D901-C303-1BC9-D4F5E93EBE5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117893" y="3505481"/>
            <a:ext cx="1161348" cy="385316"/>
          </a:xfrm>
          <a:prstGeom prst="rect">
            <a:avLst/>
          </a:prstGeom>
        </p:spPr>
      </p:pic>
      <p:pic>
        <p:nvPicPr>
          <p:cNvPr id="99" name="図 98">
            <a:extLst>
              <a:ext uri="{FF2B5EF4-FFF2-40B4-BE49-F238E27FC236}">
                <a16:creationId xmlns:a16="http://schemas.microsoft.com/office/drawing/2014/main" id="{E93EBB3E-C10E-3CDF-03F8-A76A8DE67D9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98964" y="3913133"/>
            <a:ext cx="890149" cy="388712"/>
          </a:xfrm>
          <a:prstGeom prst="rect">
            <a:avLst/>
          </a:prstGeom>
        </p:spPr>
      </p:pic>
      <p:pic>
        <p:nvPicPr>
          <p:cNvPr id="98" name="図 97">
            <a:extLst>
              <a:ext uri="{FF2B5EF4-FFF2-40B4-BE49-F238E27FC236}">
                <a16:creationId xmlns:a16="http://schemas.microsoft.com/office/drawing/2014/main" id="{87F94355-85AF-8BD5-AF9F-E57FCFD6871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464131" y="3397313"/>
            <a:ext cx="947291" cy="413664"/>
          </a:xfrm>
          <a:prstGeom prst="rect">
            <a:avLst/>
          </a:prstGeom>
        </p:spPr>
      </p:pic>
      <p:pic>
        <p:nvPicPr>
          <p:cNvPr id="7" name="図 6">
            <a:extLst>
              <a:ext uri="{FF2B5EF4-FFF2-40B4-BE49-F238E27FC236}">
                <a16:creationId xmlns:a16="http://schemas.microsoft.com/office/drawing/2014/main" id="{4A89BB48-58A5-C6CD-049B-D9AE56559B7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464042" y="2587516"/>
            <a:ext cx="1079794" cy="379062"/>
          </a:xfrm>
          <a:prstGeom prst="rect">
            <a:avLst/>
          </a:prstGeom>
        </p:spPr>
      </p:pic>
      <p:pic>
        <p:nvPicPr>
          <p:cNvPr id="86" name="図 85">
            <a:extLst>
              <a:ext uri="{FF2B5EF4-FFF2-40B4-BE49-F238E27FC236}">
                <a16:creationId xmlns:a16="http://schemas.microsoft.com/office/drawing/2014/main" id="{FCE8C9C2-D436-F6BA-CA90-26A607174CE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620747" y="711809"/>
            <a:ext cx="1109385" cy="624029"/>
          </a:xfrm>
          <a:prstGeom prst="rect">
            <a:avLst/>
          </a:prstGeom>
        </p:spPr>
      </p:pic>
      <p:pic>
        <p:nvPicPr>
          <p:cNvPr id="88" name="図 87"/>
          <p:cNvPicPr>
            <a:picLocks noChangeAspect="1"/>
          </p:cNvPicPr>
          <p:nvPr/>
        </p:nvPicPr>
        <p:blipFill>
          <a:blip r:embed="rId13"/>
          <a:stretch>
            <a:fillRect/>
          </a:stretch>
        </p:blipFill>
        <p:spPr>
          <a:xfrm>
            <a:off x="4664810" y="1586147"/>
            <a:ext cx="879026" cy="272990"/>
          </a:xfrm>
          <a:prstGeom prst="rect">
            <a:avLst/>
          </a:prstGeom>
        </p:spPr>
      </p:pic>
      <p:sp>
        <p:nvSpPr>
          <p:cNvPr id="152" name="スライド番号プレースホルダー 1"/>
          <p:cNvSpPr>
            <a:spLocks noGrp="1"/>
          </p:cNvSpPr>
          <p:nvPr>
            <p:ph type="sldNum" sz="quarter" idx="12"/>
          </p:nvPr>
        </p:nvSpPr>
        <p:spPr>
          <a:xfrm>
            <a:off x="8532000" y="500185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1" lang="ja-JP" altLang="en-US" sz="900" b="0" i="0" u="none" strike="noStrike" kern="1200" cap="none" spc="0" normalizeH="0" baseline="0" noProof="0">
              <a:ln>
                <a:noFill/>
              </a:ln>
              <a:solidFill>
                <a:prstClr val="black">
                  <a:lumMod val="50000"/>
                  <a:lumOff val="50000"/>
                </a:prstClr>
              </a:solidFill>
              <a:effectLst/>
              <a:uLnTx/>
              <a:uFillTx/>
              <a:latin typeface="メイリオ"/>
              <a:ea typeface="メイリオ"/>
              <a:cs typeface="+mn-cs"/>
            </a:endParaRPr>
          </a:p>
        </p:txBody>
      </p:sp>
      <p:sp>
        <p:nvSpPr>
          <p:cNvPr id="3" name="タイトル 2"/>
          <p:cNvSpPr>
            <a:spLocks noGrp="1"/>
          </p:cNvSpPr>
          <p:nvPr>
            <p:ph type="title"/>
          </p:nvPr>
        </p:nvSpPr>
        <p:spPr/>
        <p:txBody>
          <a:bodyPr/>
          <a:lstStyle/>
          <a:p>
            <a:r>
              <a:rPr lang="ja-JP" altLang="en-US"/>
              <a:t>他システムとの親和性（強固な連携製品）</a:t>
            </a:r>
            <a:endParaRPr kumimoji="1" lang="ja-JP" altLang="en-US"/>
          </a:p>
        </p:txBody>
      </p:sp>
      <p:sp>
        <p:nvSpPr>
          <p:cNvPr id="4" name="フッター プレースホルダー 3"/>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solidFill>
                <a:prstClr val="black">
                  <a:tint val="75000"/>
                </a:prstClr>
              </a:solidFill>
              <a:effectLst/>
              <a:uLnTx/>
              <a:uFillTx/>
              <a:latin typeface="メイリオ"/>
              <a:ea typeface="メイリオ"/>
              <a:cs typeface="+mn-cs"/>
            </a:endParaRPr>
          </a:p>
        </p:txBody>
      </p:sp>
      <p:pic>
        <p:nvPicPr>
          <p:cNvPr id="14" name="Picture 2" descr="DivaSystem"/>
          <p:cNvPicPr>
            <a:picLocks noChangeAspect="1" noChangeArrowheads="1"/>
          </p:cNvPicPr>
          <p:nvPr/>
        </p:nvPicPr>
        <p:blipFill rotWithShape="1">
          <a:blip r:embed="rId14" cstate="print"/>
          <a:srcRect l="5671"/>
          <a:stretch/>
        </p:blipFill>
        <p:spPr bwMode="auto">
          <a:xfrm>
            <a:off x="6497517" y="1595581"/>
            <a:ext cx="1206683" cy="608881"/>
          </a:xfrm>
          <a:prstGeom prst="rect">
            <a:avLst/>
          </a:prstGeom>
          <a:noFill/>
        </p:spPr>
      </p:pic>
      <p:pic>
        <p:nvPicPr>
          <p:cNvPr id="15" name="Picture 5" descr="C:\Documents and Settings\li0732\My Documents\マーケティング\ロゴ関連\STRAVIS_ｌogo(JPEG）.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gray">
          <a:xfrm>
            <a:off x="6621816" y="1529445"/>
            <a:ext cx="968147" cy="176741"/>
          </a:xfrm>
          <a:prstGeom prst="rect">
            <a:avLst/>
          </a:prstGeom>
          <a:noFill/>
          <a:extLst>
            <a:ext uri="{909E8E84-426E-40DD-AFC4-6F175D3DCCD1}">
              <a14:hiddenFill xmlns:a14="http://schemas.microsoft.com/office/drawing/2010/main">
                <a:solidFill>
                  <a:srgbClr val="FFFFFF"/>
                </a:solidFill>
              </a14:hiddenFill>
            </a:ext>
          </a:extLst>
        </p:spPr>
      </p:pic>
      <p:pic>
        <p:nvPicPr>
          <p:cNvPr id="16" name="図 15"/>
          <p:cNvPicPr>
            <a:picLocks noChangeAspect="1"/>
          </p:cNvPicPr>
          <p:nvPr/>
        </p:nvPicPr>
        <p:blipFill rotWithShape="1">
          <a:blip r:embed="rId16"/>
          <a:srcRect t="5223" r="6638" b="18051"/>
          <a:stretch/>
        </p:blipFill>
        <p:spPr>
          <a:xfrm>
            <a:off x="5659547" y="1578567"/>
            <a:ext cx="723733" cy="232109"/>
          </a:xfrm>
          <a:prstGeom prst="rect">
            <a:avLst/>
          </a:prstGeom>
        </p:spPr>
      </p:pic>
      <p:pic>
        <p:nvPicPr>
          <p:cNvPr id="20" name="Picture 4"/>
          <p:cNvPicPr>
            <a:picLocks noChangeAspect="1" noChangeArrowheads="1"/>
          </p:cNvPicPr>
          <p:nvPr/>
        </p:nvPicPr>
        <p:blipFill>
          <a:blip r:embed="rId17" cstate="print"/>
          <a:srcRect/>
          <a:stretch>
            <a:fillRect/>
          </a:stretch>
        </p:blipFill>
        <p:spPr bwMode="auto">
          <a:xfrm>
            <a:off x="967299" y="1921817"/>
            <a:ext cx="902941" cy="186173"/>
          </a:xfrm>
          <a:prstGeom prst="rect">
            <a:avLst/>
          </a:prstGeom>
          <a:noFill/>
          <a:ln w="9525">
            <a:noFill/>
            <a:miter lim="800000"/>
            <a:headEnd/>
            <a:tailEnd/>
          </a:ln>
        </p:spPr>
      </p:pic>
      <p:pic>
        <p:nvPicPr>
          <p:cNvPr id="21" name="Picture 5"/>
          <p:cNvPicPr>
            <a:picLocks noChangeAspect="1" noChangeArrowheads="1"/>
          </p:cNvPicPr>
          <p:nvPr/>
        </p:nvPicPr>
        <p:blipFill>
          <a:blip r:embed="rId18" cstate="print"/>
          <a:srcRect/>
          <a:stretch>
            <a:fillRect/>
          </a:stretch>
        </p:blipFill>
        <p:spPr bwMode="auto">
          <a:xfrm>
            <a:off x="883541" y="2397459"/>
            <a:ext cx="909842" cy="262297"/>
          </a:xfrm>
          <a:prstGeom prst="rect">
            <a:avLst/>
          </a:prstGeom>
          <a:noFill/>
          <a:ln w="9525">
            <a:noFill/>
            <a:miter lim="800000"/>
            <a:headEnd/>
            <a:tailEnd/>
          </a:ln>
        </p:spPr>
      </p:pic>
      <p:pic>
        <p:nvPicPr>
          <p:cNvPr id="24" name="Picture 3" descr="C:\Users\azp000243.CMJGWD\Desktop\R2_Marketing\R2_Promotion\R2_Web\R2_Alliance_Web\bbreak\bbreak.png"/>
          <p:cNvPicPr>
            <a:picLocks noChangeAspect="1" noChangeArrowheads="1"/>
          </p:cNvPicPr>
          <p:nvPr/>
        </p:nvPicPr>
        <p:blipFill>
          <a:blip r:embed="rId19" cstate="print"/>
          <a:srcRect/>
          <a:stretch>
            <a:fillRect/>
          </a:stretch>
        </p:blipFill>
        <p:spPr bwMode="auto">
          <a:xfrm>
            <a:off x="1672183" y="1171247"/>
            <a:ext cx="633657" cy="279307"/>
          </a:xfrm>
          <a:prstGeom prst="rect">
            <a:avLst/>
          </a:prstGeom>
          <a:noFill/>
        </p:spPr>
      </p:pic>
      <p:pic>
        <p:nvPicPr>
          <p:cNvPr id="27" name="図 26"/>
          <p:cNvPicPr>
            <a:picLocks noChangeAspect="1"/>
          </p:cNvPicPr>
          <p:nvPr/>
        </p:nvPicPr>
        <p:blipFill rotWithShape="1">
          <a:blip r:embed="rId20"/>
          <a:srcRect b="22345"/>
          <a:stretch/>
        </p:blipFill>
        <p:spPr>
          <a:xfrm>
            <a:off x="2314720" y="1271034"/>
            <a:ext cx="1156615" cy="182806"/>
          </a:xfrm>
          <a:prstGeom prst="rect">
            <a:avLst/>
          </a:prstGeom>
        </p:spPr>
      </p:pic>
      <p:pic>
        <p:nvPicPr>
          <p:cNvPr id="51" name="Picture 6"/>
          <p:cNvPicPr>
            <a:picLocks noChangeAspect="1" noChangeArrowheads="1"/>
          </p:cNvPicPr>
          <p:nvPr/>
        </p:nvPicPr>
        <p:blipFill>
          <a:blip r:embed="rId21" cstate="email">
            <a:clrChange>
              <a:clrFrom>
                <a:srgbClr val="FFFFFF"/>
              </a:clrFrom>
              <a:clrTo>
                <a:srgbClr val="FFFFFF">
                  <a:alpha val="0"/>
                </a:srgbClr>
              </a:clrTo>
            </a:clrChange>
          </a:blip>
          <a:srcRect/>
          <a:stretch>
            <a:fillRect/>
          </a:stretch>
        </p:blipFill>
        <p:spPr bwMode="gray">
          <a:xfrm>
            <a:off x="1261286" y="2714692"/>
            <a:ext cx="545756" cy="186709"/>
          </a:xfrm>
          <a:prstGeom prst="rect">
            <a:avLst/>
          </a:prstGeom>
          <a:noFill/>
          <a:ln w="9525">
            <a:noFill/>
            <a:miter lim="800000"/>
            <a:headEnd/>
            <a:tailEnd/>
          </a:ln>
          <a:effectLst/>
        </p:spPr>
      </p:pic>
      <p:pic>
        <p:nvPicPr>
          <p:cNvPr id="52" name="Picture 38" descr="NISMAIL"/>
          <p:cNvPicPr>
            <a:picLocks noChangeAspect="1" noChangeArrowheads="1"/>
          </p:cNvPicPr>
          <p:nvPr/>
        </p:nvPicPr>
        <p:blipFill>
          <a:blip r:embed="rId22" cstate="print"/>
          <a:srcRect/>
          <a:stretch>
            <a:fillRect/>
          </a:stretch>
        </p:blipFill>
        <p:spPr bwMode="auto">
          <a:xfrm>
            <a:off x="2543393" y="1848588"/>
            <a:ext cx="840048" cy="399840"/>
          </a:xfrm>
          <a:prstGeom prst="rect">
            <a:avLst/>
          </a:prstGeom>
          <a:noFill/>
        </p:spPr>
      </p:pic>
      <p:pic>
        <p:nvPicPr>
          <p:cNvPr id="57" name="Picture 8"/>
          <p:cNvPicPr>
            <a:picLocks noChangeAspect="1" noChangeArrowheads="1"/>
          </p:cNvPicPr>
          <p:nvPr/>
        </p:nvPicPr>
        <p:blipFill>
          <a:blip r:embed="rId23" cstate="print"/>
          <a:srcRect/>
          <a:stretch>
            <a:fillRect/>
          </a:stretch>
        </p:blipFill>
        <p:spPr bwMode="auto">
          <a:xfrm>
            <a:off x="7687749" y="1093586"/>
            <a:ext cx="1125132" cy="245175"/>
          </a:xfrm>
          <a:prstGeom prst="rect">
            <a:avLst/>
          </a:prstGeom>
          <a:noFill/>
          <a:ln w="9525">
            <a:noFill/>
            <a:miter lim="800000"/>
            <a:headEnd/>
            <a:tailEnd/>
          </a:ln>
        </p:spPr>
      </p:pic>
      <p:pic>
        <p:nvPicPr>
          <p:cNvPr id="58" name="図 57"/>
          <p:cNvPicPr>
            <a:picLocks noChangeAspect="1"/>
          </p:cNvPicPr>
          <p:nvPr/>
        </p:nvPicPr>
        <p:blipFill>
          <a:blip r:embed="rId2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72587" y="1210735"/>
            <a:ext cx="1321356" cy="586558"/>
          </a:xfrm>
          <a:prstGeom prst="rect">
            <a:avLst/>
          </a:prstGeom>
        </p:spPr>
      </p:pic>
      <p:pic>
        <p:nvPicPr>
          <p:cNvPr id="59" name="図 58"/>
          <p:cNvPicPr>
            <a:picLocks noChangeAspect="1"/>
          </p:cNvPicPr>
          <p:nvPr/>
        </p:nvPicPr>
        <p:blipFill rotWithShape="1">
          <a:blip r:embed="rId25"/>
          <a:srcRect b="22907"/>
          <a:stretch/>
        </p:blipFill>
        <p:spPr>
          <a:xfrm>
            <a:off x="6565527" y="952670"/>
            <a:ext cx="1122222" cy="232109"/>
          </a:xfrm>
          <a:prstGeom prst="rect">
            <a:avLst/>
          </a:prstGeom>
        </p:spPr>
      </p:pic>
      <p:pic>
        <p:nvPicPr>
          <p:cNvPr id="118" name="図 117"/>
          <p:cNvPicPr>
            <a:picLocks noChangeAspect="1"/>
          </p:cNvPicPr>
          <p:nvPr/>
        </p:nvPicPr>
        <p:blipFill>
          <a:blip r:embed="rId26"/>
          <a:stretch>
            <a:fillRect/>
          </a:stretch>
        </p:blipFill>
        <p:spPr>
          <a:xfrm>
            <a:off x="299941" y="1671111"/>
            <a:ext cx="1044574" cy="285942"/>
          </a:xfrm>
          <a:prstGeom prst="rect">
            <a:avLst/>
          </a:prstGeom>
        </p:spPr>
      </p:pic>
      <p:pic>
        <p:nvPicPr>
          <p:cNvPr id="77" name="Picture 7"/>
          <p:cNvPicPr>
            <a:picLocks noChangeAspect="1" noChangeArrowheads="1"/>
          </p:cNvPicPr>
          <p:nvPr/>
        </p:nvPicPr>
        <p:blipFill>
          <a:blip r:embed="rId27" cstate="email">
            <a:clrChange>
              <a:clrFrom>
                <a:srgbClr val="FFFFFF"/>
              </a:clrFrom>
              <a:clrTo>
                <a:srgbClr val="FFFFFF">
                  <a:alpha val="0"/>
                </a:srgbClr>
              </a:clrTo>
            </a:clrChange>
          </a:blip>
          <a:srcRect/>
          <a:stretch>
            <a:fillRect/>
          </a:stretch>
        </p:blipFill>
        <p:spPr bwMode="auto">
          <a:xfrm>
            <a:off x="5377704" y="2046176"/>
            <a:ext cx="867749" cy="258517"/>
          </a:xfrm>
          <a:prstGeom prst="rect">
            <a:avLst/>
          </a:prstGeom>
          <a:noFill/>
          <a:ln w="9525">
            <a:noFill/>
            <a:miter lim="800000"/>
            <a:headEnd/>
            <a:tailEnd/>
          </a:ln>
        </p:spPr>
      </p:pic>
      <p:pic>
        <p:nvPicPr>
          <p:cNvPr id="75" name="Picture 34" descr="BtoBプラットフォーム請求書"/>
          <p:cNvPicPr>
            <a:picLocks noChangeAspect="1" noChangeArrowheads="1"/>
          </p:cNvPicPr>
          <p:nvPr/>
        </p:nvPicPr>
        <p:blipFill>
          <a:blip r:embed="rId28" cstate="print">
            <a:clrChange>
              <a:clrFrom>
                <a:srgbClr val="FFFFFF"/>
              </a:clrFrom>
              <a:clrTo>
                <a:srgbClr val="FFFFFF">
                  <a:alpha val="0"/>
                </a:srgbClr>
              </a:clrTo>
            </a:clrChange>
          </a:blip>
          <a:srcRect/>
          <a:stretch>
            <a:fillRect/>
          </a:stretch>
        </p:blipFill>
        <p:spPr bwMode="auto">
          <a:xfrm>
            <a:off x="5574865" y="2267769"/>
            <a:ext cx="763618" cy="333468"/>
          </a:xfrm>
          <a:prstGeom prst="rect">
            <a:avLst/>
          </a:prstGeom>
          <a:noFill/>
        </p:spPr>
      </p:pic>
      <p:pic>
        <p:nvPicPr>
          <p:cNvPr id="112" name="図 111"/>
          <p:cNvPicPr>
            <a:picLocks noChangeAspect="1"/>
          </p:cNvPicPr>
          <p:nvPr/>
        </p:nvPicPr>
        <p:blipFill rotWithShape="1">
          <a:blip r:embed="rId29"/>
          <a:srcRect t="29598" b="12750"/>
          <a:stretch/>
        </p:blipFill>
        <p:spPr>
          <a:xfrm>
            <a:off x="6572956" y="1224840"/>
            <a:ext cx="1065865" cy="215805"/>
          </a:xfrm>
          <a:prstGeom prst="rect">
            <a:avLst/>
          </a:prstGeom>
        </p:spPr>
      </p:pic>
      <p:pic>
        <p:nvPicPr>
          <p:cNvPr id="83" name="図 82"/>
          <p:cNvPicPr>
            <a:picLocks noChangeAspect="1"/>
          </p:cNvPicPr>
          <p:nvPr/>
        </p:nvPicPr>
        <p:blipFill>
          <a:blip r:embed="rId3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71905" y="1593746"/>
            <a:ext cx="741967" cy="324003"/>
          </a:xfrm>
          <a:prstGeom prst="rect">
            <a:avLst/>
          </a:prstGeom>
        </p:spPr>
      </p:pic>
      <p:pic>
        <p:nvPicPr>
          <p:cNvPr id="92" name="Picture 11"/>
          <p:cNvPicPr>
            <a:picLocks noChangeAspect="1" noChangeArrowheads="1"/>
          </p:cNvPicPr>
          <p:nvPr/>
        </p:nvPicPr>
        <p:blipFill>
          <a:blip r:embed="rId31" cstate="print"/>
          <a:srcRect/>
          <a:stretch>
            <a:fillRect/>
          </a:stretch>
        </p:blipFill>
        <p:spPr bwMode="auto">
          <a:xfrm>
            <a:off x="4537485" y="1289365"/>
            <a:ext cx="613976" cy="254858"/>
          </a:xfrm>
          <a:prstGeom prst="rect">
            <a:avLst/>
          </a:prstGeom>
          <a:noFill/>
          <a:ln w="9525">
            <a:noFill/>
            <a:miter lim="800000"/>
            <a:headEnd/>
            <a:tailEnd/>
          </a:ln>
        </p:spPr>
      </p:pic>
      <p:pic>
        <p:nvPicPr>
          <p:cNvPr id="122" name="Picture 32" descr="BtoBプラットフォーム受発注"/>
          <p:cNvPicPr>
            <a:picLocks noChangeAspect="1" noChangeArrowheads="1"/>
          </p:cNvPicPr>
          <p:nvPr/>
        </p:nvPicPr>
        <p:blipFill>
          <a:blip r:embed="rId32" cstate="print">
            <a:clrChange>
              <a:clrFrom>
                <a:srgbClr val="FFFFFF"/>
              </a:clrFrom>
              <a:clrTo>
                <a:srgbClr val="FFFFFF">
                  <a:alpha val="0"/>
                </a:srgbClr>
              </a:clrTo>
            </a:clrChange>
          </a:blip>
          <a:srcRect/>
          <a:stretch>
            <a:fillRect/>
          </a:stretch>
        </p:blipFill>
        <p:spPr bwMode="auto">
          <a:xfrm>
            <a:off x="6279241" y="2241432"/>
            <a:ext cx="859560" cy="375364"/>
          </a:xfrm>
          <a:prstGeom prst="rect">
            <a:avLst/>
          </a:prstGeom>
          <a:noFill/>
        </p:spPr>
      </p:pic>
      <p:pic>
        <p:nvPicPr>
          <p:cNvPr id="119" name="図 118"/>
          <p:cNvPicPr>
            <a:picLocks noChangeAspect="1"/>
          </p:cNvPicPr>
          <p:nvPr/>
        </p:nvPicPr>
        <p:blipFill rotWithShape="1">
          <a:blip r:embed="rId33"/>
          <a:srcRect t="1" b="7813"/>
          <a:stretch/>
        </p:blipFill>
        <p:spPr>
          <a:xfrm>
            <a:off x="6332993" y="2027284"/>
            <a:ext cx="595138" cy="256828"/>
          </a:xfrm>
          <a:prstGeom prst="rect">
            <a:avLst/>
          </a:prstGeom>
        </p:spPr>
      </p:pic>
      <p:sp>
        <p:nvSpPr>
          <p:cNvPr id="125" name="テキスト ボックス 124"/>
          <p:cNvSpPr txBox="1"/>
          <p:nvPr/>
        </p:nvSpPr>
        <p:spPr>
          <a:xfrm>
            <a:off x="7874823" y="2368208"/>
            <a:ext cx="859561" cy="230540"/>
          </a:xfrm>
          <a:prstGeom prst="rect">
            <a:avLst/>
          </a:prstGeom>
          <a:noFill/>
        </p:spPr>
        <p:txBody>
          <a:bodyPr wrap="none" lIns="0" tIns="0" rIns="0" bIns="0" rtlCol="0" anchor="t"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1050" b="1" i="1" u="none" strike="noStrike" kern="1200" cap="none" spc="0" normalizeH="0" baseline="0" noProof="0" err="1">
                <a:ln>
                  <a:noFill/>
                </a:ln>
                <a:solidFill>
                  <a:prstClr val="black"/>
                </a:solidFill>
                <a:effectLst/>
                <a:uLnTx/>
                <a:uFillTx/>
                <a:latin typeface="Times New Roman" pitchFamily="18" charset="0"/>
                <a:ea typeface="メイリオ"/>
                <a:cs typeface="Times New Roman" pitchFamily="18" charset="0"/>
              </a:rPr>
              <a:t>SuperHospital</a:t>
            </a:r>
            <a:endParaRPr kumimoji="1" lang="ja-JP" altLang="en-US" sz="1050" b="1" i="1" u="none" strike="noStrike" kern="1200" cap="none" spc="0" normalizeH="0" baseline="0" noProof="0">
              <a:ln>
                <a:noFill/>
              </a:ln>
              <a:solidFill>
                <a:prstClr val="black"/>
              </a:solidFill>
              <a:effectLst/>
              <a:uLnTx/>
              <a:uFillTx/>
              <a:latin typeface="Times New Roman" pitchFamily="18" charset="0"/>
              <a:ea typeface="メイリオ"/>
              <a:cs typeface="Times New Roman" pitchFamily="18" charset="0"/>
            </a:endParaRPr>
          </a:p>
        </p:txBody>
      </p:sp>
      <p:pic>
        <p:nvPicPr>
          <p:cNvPr id="127" name="Picture 2" descr="ActualPROⅡ（プロジェクト別損益管理システム）"/>
          <p:cNvPicPr>
            <a:picLocks noChangeAspect="1" noChangeArrowheads="1"/>
          </p:cNvPicPr>
          <p:nvPr/>
        </p:nvPicPr>
        <p:blipFill>
          <a:blip r:embed="rId34" cstate="print">
            <a:clrChange>
              <a:clrFrom>
                <a:srgbClr val="FFFFFF"/>
              </a:clrFrom>
              <a:clrTo>
                <a:srgbClr val="FFFFFF">
                  <a:alpha val="0"/>
                </a:srgbClr>
              </a:clrTo>
            </a:clrChange>
          </a:blip>
          <a:srcRect/>
          <a:stretch>
            <a:fillRect/>
          </a:stretch>
        </p:blipFill>
        <p:spPr bwMode="auto">
          <a:xfrm>
            <a:off x="1897053" y="2274849"/>
            <a:ext cx="1065788" cy="507518"/>
          </a:xfrm>
          <a:prstGeom prst="rect">
            <a:avLst/>
          </a:prstGeom>
          <a:noFill/>
        </p:spPr>
      </p:pic>
      <p:sp>
        <p:nvSpPr>
          <p:cNvPr id="135" name="テキスト ボックス 134"/>
          <p:cNvSpPr txBox="1"/>
          <p:nvPr/>
        </p:nvSpPr>
        <p:spPr>
          <a:xfrm>
            <a:off x="3258664" y="1442032"/>
            <a:ext cx="1365898" cy="18748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600" b="1" i="0" u="none" strike="noStrike" kern="0" cap="none" spc="0" normalizeH="0" baseline="0" noProof="0">
                <a:ln>
                  <a:noFill/>
                </a:ln>
                <a:solidFill>
                  <a:prstClr val="black"/>
                </a:solidFill>
                <a:effectLst/>
                <a:uLnTx/>
                <a:uFillTx/>
                <a:latin typeface="メイリオ"/>
                <a:ea typeface="メイリオ"/>
                <a:cs typeface="+mn-cs"/>
              </a:rPr>
              <a:t>発行くん </a:t>
            </a:r>
            <a:r>
              <a:rPr kumimoji="0" lang="en-US" altLang="ja-JP" sz="600" b="1" i="0" u="none" strike="noStrike" kern="0" cap="none" spc="0" normalizeH="0" baseline="0" noProof="0">
                <a:ln>
                  <a:noFill/>
                </a:ln>
                <a:solidFill>
                  <a:prstClr val="black"/>
                </a:solidFill>
                <a:effectLst/>
                <a:uLnTx/>
                <a:uFillTx/>
                <a:latin typeface="メイリオ"/>
                <a:ea typeface="メイリオ"/>
                <a:cs typeface="+mn-cs"/>
              </a:rPr>
              <a:t>for </a:t>
            </a:r>
            <a:r>
              <a:rPr kumimoji="0" lang="en-US" altLang="ja-JP" sz="600" b="1" i="0" u="none" strike="noStrike" kern="0" cap="none" spc="0" normalizeH="0" baseline="0" noProof="0" err="1">
                <a:ln>
                  <a:noFill/>
                </a:ln>
                <a:solidFill>
                  <a:prstClr val="black"/>
                </a:solidFill>
                <a:effectLst/>
                <a:uLnTx/>
                <a:uFillTx/>
                <a:latin typeface="メイリオ"/>
                <a:ea typeface="メイリオ"/>
                <a:cs typeface="+mn-cs"/>
              </a:rPr>
              <a:t>SuperStream</a:t>
            </a:r>
            <a:r>
              <a:rPr kumimoji="0" lang="en-US" altLang="ja-JP" sz="600" b="1" i="0" u="none" strike="noStrike" kern="0" cap="none" spc="0" normalizeH="0" baseline="0" noProof="0">
                <a:ln>
                  <a:noFill/>
                </a:ln>
                <a:solidFill>
                  <a:prstClr val="black"/>
                </a:solidFill>
                <a:effectLst/>
                <a:uLnTx/>
                <a:uFillTx/>
                <a:latin typeface="メイリオ"/>
                <a:ea typeface="メイリオ"/>
                <a:cs typeface="+mn-cs"/>
              </a:rPr>
              <a:t>-NX</a:t>
            </a:r>
          </a:p>
        </p:txBody>
      </p:sp>
      <p:pic>
        <p:nvPicPr>
          <p:cNvPr id="140" name="図 139"/>
          <p:cNvPicPr>
            <a:picLocks noChangeAspect="1"/>
          </p:cNvPicPr>
          <p:nvPr/>
        </p:nvPicPr>
        <p:blipFill rotWithShape="1">
          <a:blip r:embed="rId35"/>
          <a:srcRect r="5776" b="17516"/>
          <a:stretch/>
        </p:blipFill>
        <p:spPr>
          <a:xfrm>
            <a:off x="1853312" y="1879536"/>
            <a:ext cx="743667" cy="282672"/>
          </a:xfrm>
          <a:prstGeom prst="rect">
            <a:avLst/>
          </a:prstGeom>
        </p:spPr>
      </p:pic>
      <p:pic>
        <p:nvPicPr>
          <p:cNvPr id="145" name="図 144"/>
          <p:cNvPicPr>
            <a:picLocks noChangeAspect="1"/>
          </p:cNvPicPr>
          <p:nvPr/>
        </p:nvPicPr>
        <p:blipFill>
          <a:blip r:embed="rId36"/>
          <a:stretch>
            <a:fillRect/>
          </a:stretch>
        </p:blipFill>
        <p:spPr>
          <a:xfrm>
            <a:off x="894798" y="2155766"/>
            <a:ext cx="650894" cy="231160"/>
          </a:xfrm>
          <a:prstGeom prst="rect">
            <a:avLst/>
          </a:prstGeom>
        </p:spPr>
      </p:pic>
      <p:pic>
        <p:nvPicPr>
          <p:cNvPr id="147" name="図 146"/>
          <p:cNvPicPr>
            <a:picLocks noChangeAspect="1"/>
          </p:cNvPicPr>
          <p:nvPr/>
        </p:nvPicPr>
        <p:blipFill>
          <a:blip r:embed="rId37"/>
          <a:stretch>
            <a:fillRect/>
          </a:stretch>
        </p:blipFill>
        <p:spPr>
          <a:xfrm>
            <a:off x="3519833" y="1242349"/>
            <a:ext cx="1011011" cy="230230"/>
          </a:xfrm>
          <a:prstGeom prst="rect">
            <a:avLst/>
          </a:prstGeom>
        </p:spPr>
      </p:pic>
      <p:pic>
        <p:nvPicPr>
          <p:cNvPr id="35" name="図 34"/>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3009344" y="1636435"/>
            <a:ext cx="1204173" cy="261253"/>
          </a:xfrm>
          <a:prstGeom prst="rect">
            <a:avLst/>
          </a:prstGeom>
        </p:spPr>
      </p:pic>
      <p:pic>
        <p:nvPicPr>
          <p:cNvPr id="54" name="Picture 2" descr="Workspro(工事原価管理システム)"/>
          <p:cNvPicPr>
            <a:picLocks noChangeAspect="1" noChangeArrowheads="1"/>
          </p:cNvPicPr>
          <p:nvPr/>
        </p:nvPicPr>
        <p:blipFill>
          <a:blip r:embed="rId39" cstate="print">
            <a:clrChange>
              <a:clrFrom>
                <a:srgbClr val="FFFFFF"/>
              </a:clrFrom>
              <a:clrTo>
                <a:srgbClr val="FFFFFF">
                  <a:alpha val="0"/>
                </a:srgbClr>
              </a:clrTo>
            </a:clrChange>
          </a:blip>
          <a:srcRect/>
          <a:stretch>
            <a:fillRect/>
          </a:stretch>
        </p:blipFill>
        <p:spPr bwMode="auto">
          <a:xfrm>
            <a:off x="1466532" y="2144401"/>
            <a:ext cx="646880" cy="282481"/>
          </a:xfrm>
          <a:prstGeom prst="rect">
            <a:avLst/>
          </a:prstGeom>
          <a:noFill/>
        </p:spPr>
      </p:pic>
      <p:pic>
        <p:nvPicPr>
          <p:cNvPr id="44" name="図 43" descr="テキスト&#10;&#10;自動的に生成された説明">
            <a:extLst>
              <a:ext uri="{FF2B5EF4-FFF2-40B4-BE49-F238E27FC236}">
                <a16:creationId xmlns:a16="http://schemas.microsoft.com/office/drawing/2014/main" id="{87D9003A-9E4F-B144-955B-B80F801A1B9F}"/>
              </a:ext>
            </a:extLst>
          </p:cNvPr>
          <p:cNvPicPr>
            <a:picLocks noChangeAspect="1"/>
          </p:cNvPicPr>
          <p:nvPr/>
        </p:nvPicPr>
        <p:blipFill>
          <a:blip r:embed="rId40" cstate="print">
            <a:extLst>
              <a:ext uri="{28A0092B-C50C-407E-A947-70E740481C1C}">
                <a14:useLocalDpi xmlns:a14="http://schemas.microsoft.com/office/drawing/2010/main" val="0"/>
              </a:ext>
            </a:extLst>
          </a:blip>
          <a:stretch>
            <a:fillRect/>
          </a:stretch>
        </p:blipFill>
        <p:spPr>
          <a:xfrm>
            <a:off x="4721602" y="900438"/>
            <a:ext cx="782765" cy="365291"/>
          </a:xfrm>
          <a:prstGeom prst="rect">
            <a:avLst/>
          </a:prstGeom>
        </p:spPr>
      </p:pic>
      <p:pic>
        <p:nvPicPr>
          <p:cNvPr id="48" name="図 47" descr="グラフィカル ユーザー インターフェイス, テキスト&#10;&#10;自動的に生成された説明">
            <a:extLst>
              <a:ext uri="{FF2B5EF4-FFF2-40B4-BE49-F238E27FC236}">
                <a16:creationId xmlns:a16="http://schemas.microsoft.com/office/drawing/2014/main" id="{DC67FA15-9A4A-7A1D-060B-DE032E97EE14}"/>
              </a:ext>
            </a:extLst>
          </p:cNvPr>
          <p:cNvPicPr>
            <a:picLocks noChangeAspect="1"/>
          </p:cNvPicPr>
          <p:nvPr/>
        </p:nvPicPr>
        <p:blipFill>
          <a:blip r:embed="rId41" cstate="print">
            <a:extLst>
              <a:ext uri="{28A0092B-C50C-407E-A947-70E740481C1C}">
                <a14:useLocalDpi xmlns:a14="http://schemas.microsoft.com/office/drawing/2010/main" val="0"/>
              </a:ext>
            </a:extLst>
          </a:blip>
          <a:stretch>
            <a:fillRect/>
          </a:stretch>
        </p:blipFill>
        <p:spPr>
          <a:xfrm>
            <a:off x="7117816" y="2268867"/>
            <a:ext cx="813643" cy="292911"/>
          </a:xfrm>
          <a:prstGeom prst="rect">
            <a:avLst/>
          </a:prstGeom>
        </p:spPr>
      </p:pic>
      <p:pic>
        <p:nvPicPr>
          <p:cNvPr id="62" name="図 61" descr="ロゴ, 会社名&#10;&#10;自動的に生成された説明">
            <a:extLst>
              <a:ext uri="{FF2B5EF4-FFF2-40B4-BE49-F238E27FC236}">
                <a16:creationId xmlns:a16="http://schemas.microsoft.com/office/drawing/2014/main" id="{BB705A95-C995-35CD-F26F-7AC0021A2134}"/>
              </a:ext>
            </a:extLst>
          </p:cNvPr>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a:xfrm>
            <a:off x="3167342" y="781994"/>
            <a:ext cx="539939" cy="453435"/>
          </a:xfrm>
          <a:prstGeom prst="rect">
            <a:avLst/>
          </a:prstGeom>
        </p:spPr>
      </p:pic>
      <p:pic>
        <p:nvPicPr>
          <p:cNvPr id="65" name="図 64" descr="テキスト&#10;&#10;低い精度で自動的に生成された説明">
            <a:extLst>
              <a:ext uri="{FF2B5EF4-FFF2-40B4-BE49-F238E27FC236}">
                <a16:creationId xmlns:a16="http://schemas.microsoft.com/office/drawing/2014/main" id="{8F463D52-0CEE-4F92-6F21-2B0B8D8810C3}"/>
              </a:ext>
            </a:extLst>
          </p:cNvPr>
          <p:cNvPicPr>
            <a:picLocks noChangeAspect="1"/>
          </p:cNvPicPr>
          <p:nvPr/>
        </p:nvPicPr>
        <p:blipFill>
          <a:blip r:embed="rId43" cstate="print">
            <a:extLst>
              <a:ext uri="{28A0092B-C50C-407E-A947-70E740481C1C}">
                <a14:useLocalDpi xmlns:a14="http://schemas.microsoft.com/office/drawing/2010/main" val="0"/>
              </a:ext>
            </a:extLst>
          </a:blip>
          <a:stretch>
            <a:fillRect/>
          </a:stretch>
        </p:blipFill>
        <p:spPr>
          <a:xfrm>
            <a:off x="5160468" y="1307097"/>
            <a:ext cx="1380852" cy="286305"/>
          </a:xfrm>
          <a:prstGeom prst="rect">
            <a:avLst/>
          </a:prstGeom>
        </p:spPr>
      </p:pic>
      <p:pic>
        <p:nvPicPr>
          <p:cNvPr id="67" name="図 66" descr="ロゴ, アイコン&#10;&#10;自動的に生成された説明">
            <a:extLst>
              <a:ext uri="{FF2B5EF4-FFF2-40B4-BE49-F238E27FC236}">
                <a16:creationId xmlns:a16="http://schemas.microsoft.com/office/drawing/2014/main" id="{4682E502-5DDD-0E65-929C-8ADE0C12B70C}"/>
              </a:ext>
            </a:extLst>
          </p:cNvPr>
          <p:cNvPicPr>
            <a:picLocks noChangeAspect="1"/>
          </p:cNvPicPr>
          <p:nvPr/>
        </p:nvPicPr>
        <p:blipFill>
          <a:blip r:embed="rId44" cstate="print">
            <a:extLst>
              <a:ext uri="{28A0092B-C50C-407E-A947-70E740481C1C}">
                <a14:useLocalDpi xmlns:a14="http://schemas.microsoft.com/office/drawing/2010/main" val="0"/>
              </a:ext>
            </a:extLst>
          </a:blip>
          <a:stretch>
            <a:fillRect/>
          </a:stretch>
        </p:blipFill>
        <p:spPr>
          <a:xfrm>
            <a:off x="6981084" y="2009101"/>
            <a:ext cx="789259" cy="264767"/>
          </a:xfrm>
          <a:prstGeom prst="rect">
            <a:avLst/>
          </a:prstGeom>
        </p:spPr>
      </p:pic>
      <p:pic>
        <p:nvPicPr>
          <p:cNvPr id="143" name="図 142"/>
          <p:cNvPicPr>
            <a:picLocks noChangeAspect="1"/>
          </p:cNvPicPr>
          <p:nvPr/>
        </p:nvPicPr>
        <p:blipFill>
          <a:blip r:embed="rId45" cstate="print">
            <a:extLst>
              <a:ext uri="{28A0092B-C50C-407E-A947-70E740481C1C}">
                <a14:useLocalDpi xmlns:a14="http://schemas.microsoft.com/office/drawing/2010/main" val="0"/>
              </a:ext>
            </a:extLst>
          </a:blip>
          <a:stretch>
            <a:fillRect/>
          </a:stretch>
        </p:blipFill>
        <p:spPr>
          <a:xfrm>
            <a:off x="5307481" y="1883036"/>
            <a:ext cx="957803" cy="245323"/>
          </a:xfrm>
          <a:prstGeom prst="rect">
            <a:avLst/>
          </a:prstGeom>
        </p:spPr>
      </p:pic>
      <p:pic>
        <p:nvPicPr>
          <p:cNvPr id="156" name="図 155">
            <a:extLst>
              <a:ext uri="{FF2B5EF4-FFF2-40B4-BE49-F238E27FC236}">
                <a16:creationId xmlns:a16="http://schemas.microsoft.com/office/drawing/2014/main" id="{C29F0EA1-553A-D752-FB6E-D677FAF96E97}"/>
              </a:ext>
            </a:extLst>
          </p:cNvPr>
          <p:cNvPicPr>
            <a:picLocks noChangeAspect="1"/>
          </p:cNvPicPr>
          <p:nvPr/>
        </p:nvPicPr>
        <p:blipFill>
          <a:blip r:embed="rId46"/>
          <a:stretch>
            <a:fillRect/>
          </a:stretch>
        </p:blipFill>
        <p:spPr>
          <a:xfrm>
            <a:off x="1425614" y="1690623"/>
            <a:ext cx="1528512" cy="219403"/>
          </a:xfrm>
          <a:prstGeom prst="rect">
            <a:avLst/>
          </a:prstGeom>
        </p:spPr>
      </p:pic>
      <p:pic>
        <p:nvPicPr>
          <p:cNvPr id="146" name="図 145"/>
          <p:cNvPicPr>
            <a:picLocks noChangeAspect="1"/>
          </p:cNvPicPr>
          <p:nvPr/>
        </p:nvPicPr>
        <p:blipFill>
          <a:blip r:embed="rId47"/>
          <a:stretch>
            <a:fillRect/>
          </a:stretch>
        </p:blipFill>
        <p:spPr>
          <a:xfrm>
            <a:off x="2048066" y="2179418"/>
            <a:ext cx="1013311" cy="236755"/>
          </a:xfrm>
          <a:prstGeom prst="rect">
            <a:avLst/>
          </a:prstGeom>
        </p:spPr>
      </p:pic>
      <p:pic>
        <p:nvPicPr>
          <p:cNvPr id="45" name="図 44"/>
          <p:cNvPicPr>
            <a:picLocks noChangeAspect="1"/>
          </p:cNvPicPr>
          <p:nvPr/>
        </p:nvPicPr>
        <p:blipFill rotWithShape="1">
          <a:blip r:embed="rId48" cstate="print">
            <a:extLst>
              <a:ext uri="{28A0092B-C50C-407E-A947-70E740481C1C}">
                <a14:useLocalDpi xmlns:a14="http://schemas.microsoft.com/office/drawing/2010/main" val="0"/>
              </a:ext>
            </a:extLst>
          </a:blip>
          <a:srcRect/>
          <a:stretch/>
        </p:blipFill>
        <p:spPr>
          <a:xfrm>
            <a:off x="1252666" y="1445620"/>
            <a:ext cx="1124478" cy="182602"/>
          </a:xfrm>
          <a:prstGeom prst="rect">
            <a:avLst/>
          </a:prstGeom>
        </p:spPr>
      </p:pic>
      <p:pic>
        <p:nvPicPr>
          <p:cNvPr id="38" name="Picture 13"/>
          <p:cNvPicPr>
            <a:picLocks noChangeAspect="1" noChangeArrowheads="1"/>
          </p:cNvPicPr>
          <p:nvPr/>
        </p:nvPicPr>
        <p:blipFill>
          <a:blip r:embed="rId49" cstate="print">
            <a:clrChange>
              <a:clrFrom>
                <a:srgbClr val="FFFFFF"/>
              </a:clrFrom>
              <a:clrTo>
                <a:srgbClr val="FFFFFF">
                  <a:alpha val="0"/>
                </a:srgbClr>
              </a:clrTo>
            </a:clrChange>
          </a:blip>
          <a:srcRect/>
          <a:stretch>
            <a:fillRect/>
          </a:stretch>
        </p:blipFill>
        <p:spPr bwMode="auto">
          <a:xfrm>
            <a:off x="288000" y="1432311"/>
            <a:ext cx="1028075" cy="218894"/>
          </a:xfrm>
          <a:prstGeom prst="rect">
            <a:avLst/>
          </a:prstGeom>
          <a:noFill/>
          <a:ln w="9525">
            <a:noFill/>
            <a:miter lim="800000"/>
            <a:headEnd/>
            <a:tailEnd/>
          </a:ln>
        </p:spPr>
      </p:pic>
      <p:pic>
        <p:nvPicPr>
          <p:cNvPr id="63" name="図 62" descr="ロゴ&#10;&#10;自動的に生成された説明">
            <a:extLst>
              <a:ext uri="{FF2B5EF4-FFF2-40B4-BE49-F238E27FC236}">
                <a16:creationId xmlns:a16="http://schemas.microsoft.com/office/drawing/2014/main" id="{0C67A5C0-19A4-9256-4792-A1AFC73DFEC1}"/>
              </a:ext>
            </a:extLst>
          </p:cNvPr>
          <p:cNvPicPr>
            <a:picLocks noChangeAspect="1"/>
          </p:cNvPicPr>
          <p:nvPr/>
        </p:nvPicPr>
        <p:blipFill>
          <a:blip r:embed="rId50" cstate="print">
            <a:extLst>
              <a:ext uri="{28A0092B-C50C-407E-A947-70E740481C1C}">
                <a14:useLocalDpi xmlns:a14="http://schemas.microsoft.com/office/drawing/2010/main" val="0"/>
              </a:ext>
            </a:extLst>
          </a:blip>
          <a:stretch>
            <a:fillRect/>
          </a:stretch>
        </p:blipFill>
        <p:spPr>
          <a:xfrm>
            <a:off x="99492" y="934925"/>
            <a:ext cx="638110" cy="229720"/>
          </a:xfrm>
          <a:prstGeom prst="rect">
            <a:avLst/>
          </a:prstGeom>
        </p:spPr>
      </p:pic>
      <p:pic>
        <p:nvPicPr>
          <p:cNvPr id="66" name="図 65">
            <a:extLst>
              <a:ext uri="{FF2B5EF4-FFF2-40B4-BE49-F238E27FC236}">
                <a16:creationId xmlns:a16="http://schemas.microsoft.com/office/drawing/2014/main" id="{A6DB08C1-A69F-BE4B-8400-6A22583914AC}"/>
              </a:ext>
            </a:extLst>
          </p:cNvPr>
          <p:cNvPicPr>
            <a:picLocks noChangeAspect="1"/>
          </p:cNvPicPr>
          <p:nvPr/>
        </p:nvPicPr>
        <p:blipFill>
          <a:blip r:embed="rId51" cstate="print">
            <a:extLst>
              <a:ext uri="{28A0092B-C50C-407E-A947-70E740481C1C}">
                <a14:useLocalDpi xmlns:a14="http://schemas.microsoft.com/office/drawing/2010/main" val="0"/>
              </a:ext>
            </a:extLst>
          </a:blip>
          <a:stretch>
            <a:fillRect/>
          </a:stretch>
        </p:blipFill>
        <p:spPr>
          <a:xfrm>
            <a:off x="316485" y="1223682"/>
            <a:ext cx="1276070" cy="172054"/>
          </a:xfrm>
          <a:prstGeom prst="rect">
            <a:avLst/>
          </a:prstGeom>
        </p:spPr>
      </p:pic>
      <p:pic>
        <p:nvPicPr>
          <p:cNvPr id="70" name="図 69">
            <a:extLst>
              <a:ext uri="{FF2B5EF4-FFF2-40B4-BE49-F238E27FC236}">
                <a16:creationId xmlns:a16="http://schemas.microsoft.com/office/drawing/2014/main" id="{C1788FBE-D1D7-9637-044F-CEE787E6606B}"/>
              </a:ext>
            </a:extLst>
          </p:cNvPr>
          <p:cNvPicPr>
            <a:picLocks noChangeAspect="1"/>
          </p:cNvPicPr>
          <p:nvPr/>
        </p:nvPicPr>
        <p:blipFill>
          <a:blip r:embed="rId52" cstate="print">
            <a:extLst>
              <a:ext uri="{28A0092B-C50C-407E-A947-70E740481C1C}">
                <a14:useLocalDpi xmlns:a14="http://schemas.microsoft.com/office/drawing/2010/main" val="0"/>
              </a:ext>
            </a:extLst>
          </a:blip>
          <a:stretch>
            <a:fillRect/>
          </a:stretch>
        </p:blipFill>
        <p:spPr>
          <a:xfrm>
            <a:off x="2300942" y="978818"/>
            <a:ext cx="794435" cy="264812"/>
          </a:xfrm>
          <a:prstGeom prst="rect">
            <a:avLst/>
          </a:prstGeom>
        </p:spPr>
      </p:pic>
      <p:pic>
        <p:nvPicPr>
          <p:cNvPr id="161" name="図 160" descr="ロゴ&#10;&#10;AI によって生成されたコンテンツは間違っている可能性があります。">
            <a:extLst>
              <a:ext uri="{FF2B5EF4-FFF2-40B4-BE49-F238E27FC236}">
                <a16:creationId xmlns:a16="http://schemas.microsoft.com/office/drawing/2014/main" id="{E9A67B8D-8014-0F19-04C7-39C941B2827E}"/>
              </a:ext>
            </a:extLst>
          </p:cNvPr>
          <p:cNvPicPr>
            <a:picLocks noChangeAspect="1"/>
          </p:cNvPicPr>
          <p:nvPr/>
        </p:nvPicPr>
        <p:blipFill>
          <a:blip r:embed="rId53" cstate="print">
            <a:extLst>
              <a:ext uri="{28A0092B-C50C-407E-A947-70E740481C1C}">
                <a14:useLocalDpi xmlns:a14="http://schemas.microsoft.com/office/drawing/2010/main" val="0"/>
              </a:ext>
            </a:extLst>
          </a:blip>
          <a:stretch>
            <a:fillRect/>
          </a:stretch>
        </p:blipFill>
        <p:spPr>
          <a:xfrm>
            <a:off x="1708592" y="448815"/>
            <a:ext cx="874284" cy="874496"/>
          </a:xfrm>
          <a:prstGeom prst="rect">
            <a:avLst/>
          </a:prstGeom>
        </p:spPr>
      </p:pic>
      <p:pic>
        <p:nvPicPr>
          <p:cNvPr id="5" name="Picture 10" descr="Paples / 電子帳簿保存法申請支援サービス">
            <a:extLst>
              <a:ext uri="{FF2B5EF4-FFF2-40B4-BE49-F238E27FC236}">
                <a16:creationId xmlns:a16="http://schemas.microsoft.com/office/drawing/2014/main" id="{AF11C4DC-701E-82FB-F601-D7B0AF059090}"/>
              </a:ext>
            </a:extLst>
          </p:cNvPr>
          <p:cNvPicPr>
            <a:picLocks noChangeAspect="1" noChangeArrowheads="1"/>
          </p:cNvPicPr>
          <p:nvPr/>
        </p:nvPicPr>
        <p:blipFill rotWithShape="1">
          <a:blip r:embed="rId54" cstate="print"/>
          <a:srcRect l="8673" r="7985"/>
          <a:stretch/>
        </p:blipFill>
        <p:spPr bwMode="auto">
          <a:xfrm>
            <a:off x="5439950" y="2556424"/>
            <a:ext cx="751751" cy="387179"/>
          </a:xfrm>
          <a:prstGeom prst="rect">
            <a:avLst/>
          </a:prstGeom>
          <a:noFill/>
        </p:spPr>
      </p:pic>
      <p:pic>
        <p:nvPicPr>
          <p:cNvPr id="8" name="Picture 15" descr="C:\Users\azp000243.CMJGWD\Desktop\R2_Marketing\R2_alliance\01_Active\11_SAFSAL更新確認\02_2014年版_カタログ掲載PPT\メール送付済\確定\14.SAF_電子帳簿_NEC_ReportFiling_ロゴ調整中\ReportFilingロゴ.jpg">
            <a:extLst>
              <a:ext uri="{FF2B5EF4-FFF2-40B4-BE49-F238E27FC236}">
                <a16:creationId xmlns:a16="http://schemas.microsoft.com/office/drawing/2014/main" id="{C3B5C0C1-A409-2C7D-9EF1-4230423FEC6F}"/>
              </a:ext>
            </a:extLst>
          </p:cNvPr>
          <p:cNvPicPr>
            <a:picLocks noChangeAspect="1" noChangeArrowheads="1"/>
          </p:cNvPicPr>
          <p:nvPr/>
        </p:nvPicPr>
        <p:blipFill>
          <a:blip r:embed="rId55" cstate="print"/>
          <a:srcRect/>
          <a:stretch>
            <a:fillRect/>
          </a:stretch>
        </p:blipFill>
        <p:spPr bwMode="auto">
          <a:xfrm>
            <a:off x="3708165" y="2666416"/>
            <a:ext cx="789250" cy="161988"/>
          </a:xfrm>
          <a:prstGeom prst="rect">
            <a:avLst/>
          </a:prstGeom>
          <a:noFill/>
        </p:spPr>
      </p:pic>
      <p:pic>
        <p:nvPicPr>
          <p:cNvPr id="10" name="Picture 16" descr="C:\Users\azp000243.CMJGWD\Desktop\R2_Marketing\R2_alliance\01_Active\11_SAFSAL更新確認\02_2014年版_カタログ掲載PPT\メール送付済\確定\12.SAF_電子帳簿_CMJ_ReportViewer\rvlogo.jpg">
            <a:extLst>
              <a:ext uri="{FF2B5EF4-FFF2-40B4-BE49-F238E27FC236}">
                <a16:creationId xmlns:a16="http://schemas.microsoft.com/office/drawing/2014/main" id="{F9CA1FE9-BA82-46FB-E0D4-E3A06ACC0B19}"/>
              </a:ext>
            </a:extLst>
          </p:cNvPr>
          <p:cNvPicPr>
            <a:picLocks noChangeAspect="1" noChangeArrowheads="1"/>
          </p:cNvPicPr>
          <p:nvPr/>
        </p:nvPicPr>
        <p:blipFill>
          <a:blip r:embed="rId56" cstate="print"/>
          <a:srcRect/>
          <a:stretch>
            <a:fillRect/>
          </a:stretch>
        </p:blipFill>
        <p:spPr bwMode="auto">
          <a:xfrm>
            <a:off x="3659245" y="2363784"/>
            <a:ext cx="1099922" cy="259299"/>
          </a:xfrm>
          <a:prstGeom prst="rect">
            <a:avLst/>
          </a:prstGeom>
          <a:noFill/>
        </p:spPr>
      </p:pic>
      <p:pic>
        <p:nvPicPr>
          <p:cNvPr id="11" name="Picture 2" descr="DataDelivery">
            <a:extLst>
              <a:ext uri="{FF2B5EF4-FFF2-40B4-BE49-F238E27FC236}">
                <a16:creationId xmlns:a16="http://schemas.microsoft.com/office/drawing/2014/main" id="{A838C588-AE43-2DA6-E061-410B39C68C52}"/>
              </a:ext>
            </a:extLst>
          </p:cNvPr>
          <p:cNvPicPr>
            <a:picLocks noChangeAspect="1" noChangeArrowheads="1"/>
          </p:cNvPicPr>
          <p:nvPr/>
        </p:nvPicPr>
        <p:blipFill>
          <a:blip r:embed="rId57" cstate="print"/>
          <a:srcRect/>
          <a:stretch>
            <a:fillRect/>
          </a:stretch>
        </p:blipFill>
        <p:spPr bwMode="auto">
          <a:xfrm>
            <a:off x="3617777" y="2104074"/>
            <a:ext cx="972298" cy="348835"/>
          </a:xfrm>
          <a:prstGeom prst="rect">
            <a:avLst/>
          </a:prstGeom>
          <a:noFill/>
        </p:spPr>
      </p:pic>
      <p:pic>
        <p:nvPicPr>
          <p:cNvPr id="12" name="Picture 9" descr="http://www.superstream.co.jp/image.jsp?id=14594">
            <a:extLst>
              <a:ext uri="{FF2B5EF4-FFF2-40B4-BE49-F238E27FC236}">
                <a16:creationId xmlns:a16="http://schemas.microsoft.com/office/drawing/2014/main" id="{7EFF523D-971D-ED20-94C3-79E6C6ADB409}"/>
              </a:ext>
            </a:extLst>
          </p:cNvPr>
          <p:cNvPicPr>
            <a:picLocks noChangeAspect="1" noChangeArrowheads="1"/>
          </p:cNvPicPr>
          <p:nvPr/>
        </p:nvPicPr>
        <p:blipFill>
          <a:blip r:embed="rId58" cstate="print"/>
          <a:srcRect/>
          <a:stretch>
            <a:fillRect/>
          </a:stretch>
        </p:blipFill>
        <p:spPr bwMode="auto">
          <a:xfrm>
            <a:off x="4751804" y="2371317"/>
            <a:ext cx="817328" cy="293236"/>
          </a:xfrm>
          <a:prstGeom prst="rect">
            <a:avLst/>
          </a:prstGeom>
          <a:noFill/>
        </p:spPr>
      </p:pic>
      <p:pic>
        <p:nvPicPr>
          <p:cNvPr id="13" name="図 12">
            <a:extLst>
              <a:ext uri="{FF2B5EF4-FFF2-40B4-BE49-F238E27FC236}">
                <a16:creationId xmlns:a16="http://schemas.microsoft.com/office/drawing/2014/main" id="{3E0A5BD7-4FE3-E86D-2EC7-349FE98304C1}"/>
              </a:ext>
            </a:extLst>
          </p:cNvPr>
          <p:cNvPicPr>
            <a:picLocks noChangeAspect="1"/>
          </p:cNvPicPr>
          <p:nvPr/>
        </p:nvPicPr>
        <p:blipFill rotWithShape="1">
          <a:blip r:embed="rId5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4249245" y="1839393"/>
            <a:ext cx="1050434" cy="353920"/>
          </a:xfrm>
          <a:prstGeom prst="rect">
            <a:avLst/>
          </a:prstGeom>
        </p:spPr>
      </p:pic>
      <p:pic>
        <p:nvPicPr>
          <p:cNvPr id="17" name="図 16">
            <a:extLst>
              <a:ext uri="{FF2B5EF4-FFF2-40B4-BE49-F238E27FC236}">
                <a16:creationId xmlns:a16="http://schemas.microsoft.com/office/drawing/2014/main" id="{F91C6FBE-00DF-207F-918C-33F05AC46DFD}"/>
              </a:ext>
            </a:extLst>
          </p:cNvPr>
          <p:cNvPicPr>
            <a:picLocks noChangeAspect="1"/>
          </p:cNvPicPr>
          <p:nvPr/>
        </p:nvPicPr>
        <p:blipFill>
          <a:blip r:embed="rId60"/>
          <a:stretch>
            <a:fillRect/>
          </a:stretch>
        </p:blipFill>
        <p:spPr>
          <a:xfrm>
            <a:off x="3210332" y="2475754"/>
            <a:ext cx="431090" cy="382396"/>
          </a:xfrm>
          <a:prstGeom prst="rect">
            <a:avLst/>
          </a:prstGeom>
        </p:spPr>
      </p:pic>
      <p:pic>
        <p:nvPicPr>
          <p:cNvPr id="40" name="Picture 2">
            <a:extLst>
              <a:ext uri="{FF2B5EF4-FFF2-40B4-BE49-F238E27FC236}">
                <a16:creationId xmlns:a16="http://schemas.microsoft.com/office/drawing/2014/main" id="{D02BB042-DA75-F2EE-027F-C0539B46517F}"/>
              </a:ext>
            </a:extLst>
          </p:cNvPr>
          <p:cNvPicPr>
            <a:picLocks noChangeAspect="1" noChangeArrowheads="1"/>
          </p:cNvPicPr>
          <p:nvPr/>
        </p:nvPicPr>
        <p:blipFill>
          <a:blip r:embed="rId61" cstate="print"/>
          <a:srcRect/>
          <a:stretch>
            <a:fillRect/>
          </a:stretch>
        </p:blipFill>
        <p:spPr bwMode="auto">
          <a:xfrm>
            <a:off x="3092894" y="2184301"/>
            <a:ext cx="545757" cy="261015"/>
          </a:xfrm>
          <a:prstGeom prst="rect">
            <a:avLst/>
          </a:prstGeom>
          <a:noFill/>
          <a:ln w="9525">
            <a:noFill/>
            <a:miter lim="800000"/>
            <a:headEnd/>
            <a:tailEnd/>
          </a:ln>
        </p:spPr>
      </p:pic>
      <p:pic>
        <p:nvPicPr>
          <p:cNvPr id="42" name="図 41">
            <a:extLst>
              <a:ext uri="{FF2B5EF4-FFF2-40B4-BE49-F238E27FC236}">
                <a16:creationId xmlns:a16="http://schemas.microsoft.com/office/drawing/2014/main" id="{4A6866FB-F042-D09C-C7A4-A2DE5A1655B1}"/>
              </a:ext>
            </a:extLst>
          </p:cNvPr>
          <p:cNvPicPr>
            <a:picLocks noChangeAspect="1"/>
          </p:cNvPicPr>
          <p:nvPr/>
        </p:nvPicPr>
        <p:blipFill>
          <a:blip r:embed="rId62"/>
          <a:stretch>
            <a:fillRect/>
          </a:stretch>
        </p:blipFill>
        <p:spPr>
          <a:xfrm>
            <a:off x="7823297" y="2155766"/>
            <a:ext cx="911087" cy="234489"/>
          </a:xfrm>
          <a:prstGeom prst="rect">
            <a:avLst/>
          </a:prstGeom>
        </p:spPr>
      </p:pic>
      <p:pic>
        <p:nvPicPr>
          <p:cNvPr id="9" name="Picture 20" descr="楽楽精算">
            <a:extLst>
              <a:ext uri="{FF2B5EF4-FFF2-40B4-BE49-F238E27FC236}">
                <a16:creationId xmlns:a16="http://schemas.microsoft.com/office/drawing/2014/main" id="{94C550A3-FC3A-ABB3-E2CE-83D9F55CBD2A}"/>
              </a:ext>
            </a:extLst>
          </p:cNvPr>
          <p:cNvPicPr>
            <a:picLocks noChangeAspect="1" noChangeArrowheads="1"/>
          </p:cNvPicPr>
          <p:nvPr/>
        </p:nvPicPr>
        <p:blipFill>
          <a:blip r:embed="rId63" cstate="print"/>
          <a:srcRect/>
          <a:stretch>
            <a:fillRect/>
          </a:stretch>
        </p:blipFill>
        <p:spPr bwMode="auto">
          <a:xfrm>
            <a:off x="1450681" y="3109395"/>
            <a:ext cx="1063644" cy="506265"/>
          </a:xfrm>
          <a:prstGeom prst="rect">
            <a:avLst/>
          </a:prstGeom>
          <a:noFill/>
        </p:spPr>
      </p:pic>
      <p:pic>
        <p:nvPicPr>
          <p:cNvPr id="18" name="図 17">
            <a:extLst>
              <a:ext uri="{FF2B5EF4-FFF2-40B4-BE49-F238E27FC236}">
                <a16:creationId xmlns:a16="http://schemas.microsoft.com/office/drawing/2014/main" id="{1D0FBE9A-1836-9091-4212-6DD4EAF432F5}"/>
              </a:ext>
            </a:extLst>
          </p:cNvPr>
          <p:cNvPicPr>
            <a:picLocks noChangeAspect="1"/>
          </p:cNvPicPr>
          <p:nvPr/>
        </p:nvPicPr>
        <p:blipFill>
          <a:blip r:embed="rId6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70555" y="2821310"/>
            <a:ext cx="1069508" cy="467035"/>
          </a:xfrm>
          <a:prstGeom prst="rect">
            <a:avLst/>
          </a:prstGeom>
        </p:spPr>
      </p:pic>
      <p:pic>
        <p:nvPicPr>
          <p:cNvPr id="25" name="図 24">
            <a:extLst>
              <a:ext uri="{FF2B5EF4-FFF2-40B4-BE49-F238E27FC236}">
                <a16:creationId xmlns:a16="http://schemas.microsoft.com/office/drawing/2014/main" id="{AFC3E88E-D395-9FBC-3B19-83C3E4D26DEC}"/>
              </a:ext>
            </a:extLst>
          </p:cNvPr>
          <p:cNvPicPr>
            <a:picLocks noChangeAspect="1"/>
          </p:cNvPicPr>
          <p:nvPr/>
        </p:nvPicPr>
        <p:blipFill>
          <a:blip r:embed="rId65" cstate="print">
            <a:extLst>
              <a:ext uri="{28A0092B-C50C-407E-A947-70E740481C1C}">
                <a14:useLocalDpi xmlns:a14="http://schemas.microsoft.com/office/drawing/2010/main" val="0"/>
              </a:ext>
            </a:extLst>
          </a:blip>
          <a:stretch>
            <a:fillRect/>
          </a:stretch>
        </p:blipFill>
        <p:spPr>
          <a:xfrm>
            <a:off x="5339732" y="3021557"/>
            <a:ext cx="670304" cy="292709"/>
          </a:xfrm>
          <a:prstGeom prst="rect">
            <a:avLst/>
          </a:prstGeom>
        </p:spPr>
      </p:pic>
      <p:pic>
        <p:nvPicPr>
          <p:cNvPr id="41" name="図 40">
            <a:extLst>
              <a:ext uri="{FF2B5EF4-FFF2-40B4-BE49-F238E27FC236}">
                <a16:creationId xmlns:a16="http://schemas.microsoft.com/office/drawing/2014/main" id="{FD9FEFF2-E4A9-0826-4D72-25D13F821F0E}"/>
              </a:ext>
            </a:extLst>
          </p:cNvPr>
          <p:cNvPicPr>
            <a:picLocks noChangeAspect="1"/>
          </p:cNvPicPr>
          <p:nvPr/>
        </p:nvPicPr>
        <p:blipFill>
          <a:blip r:embed="rId66"/>
          <a:stretch>
            <a:fillRect/>
          </a:stretch>
        </p:blipFill>
        <p:spPr>
          <a:xfrm>
            <a:off x="370578" y="3233017"/>
            <a:ext cx="1215380" cy="244708"/>
          </a:xfrm>
          <a:prstGeom prst="rect">
            <a:avLst/>
          </a:prstGeom>
        </p:spPr>
      </p:pic>
      <p:pic>
        <p:nvPicPr>
          <p:cNvPr id="47" name="図 46">
            <a:extLst>
              <a:ext uri="{FF2B5EF4-FFF2-40B4-BE49-F238E27FC236}">
                <a16:creationId xmlns:a16="http://schemas.microsoft.com/office/drawing/2014/main" id="{E7D922BD-1E0D-F317-8168-D97DD3AF97BB}"/>
              </a:ext>
            </a:extLst>
          </p:cNvPr>
          <p:cNvPicPr>
            <a:picLocks noChangeAspect="1"/>
          </p:cNvPicPr>
          <p:nvPr/>
        </p:nvPicPr>
        <p:blipFill>
          <a:blip r:embed="rId67"/>
          <a:stretch>
            <a:fillRect/>
          </a:stretch>
        </p:blipFill>
        <p:spPr>
          <a:xfrm>
            <a:off x="1842151" y="2911278"/>
            <a:ext cx="902495" cy="229095"/>
          </a:xfrm>
          <a:prstGeom prst="rect">
            <a:avLst/>
          </a:prstGeom>
        </p:spPr>
      </p:pic>
      <p:pic>
        <p:nvPicPr>
          <p:cNvPr id="49" name="図 48">
            <a:extLst>
              <a:ext uri="{FF2B5EF4-FFF2-40B4-BE49-F238E27FC236}">
                <a16:creationId xmlns:a16="http://schemas.microsoft.com/office/drawing/2014/main" id="{988A604F-BADD-BB2C-FD48-FA08877B4C0F}"/>
              </a:ext>
            </a:extLst>
          </p:cNvPr>
          <p:cNvPicPr>
            <a:picLocks noChangeAspect="1"/>
          </p:cNvPicPr>
          <p:nvPr/>
        </p:nvPicPr>
        <p:blipFill>
          <a:blip r:embed="rId68"/>
          <a:stretch>
            <a:fillRect/>
          </a:stretch>
        </p:blipFill>
        <p:spPr>
          <a:xfrm>
            <a:off x="4095380" y="2901401"/>
            <a:ext cx="1153135" cy="177342"/>
          </a:xfrm>
          <a:prstGeom prst="rect">
            <a:avLst/>
          </a:prstGeom>
        </p:spPr>
      </p:pic>
      <p:pic>
        <p:nvPicPr>
          <p:cNvPr id="55" name="Picture 22" descr="Traveler’sWAN (総合経費管理システム)">
            <a:extLst>
              <a:ext uri="{FF2B5EF4-FFF2-40B4-BE49-F238E27FC236}">
                <a16:creationId xmlns:a16="http://schemas.microsoft.com/office/drawing/2014/main" id="{194C3984-8BF1-89B6-B5FA-0283FF3A5174}"/>
              </a:ext>
            </a:extLst>
          </p:cNvPr>
          <p:cNvPicPr>
            <a:picLocks noChangeAspect="1" noChangeArrowheads="1"/>
          </p:cNvPicPr>
          <p:nvPr/>
        </p:nvPicPr>
        <p:blipFill>
          <a:blip r:embed="rId69" cstate="print">
            <a:clrChange>
              <a:clrFrom>
                <a:srgbClr val="FFFFFF"/>
              </a:clrFrom>
              <a:clrTo>
                <a:srgbClr val="FFFFFF">
                  <a:alpha val="0"/>
                </a:srgbClr>
              </a:clrTo>
            </a:clrChange>
          </a:blip>
          <a:srcRect/>
          <a:stretch>
            <a:fillRect/>
          </a:stretch>
        </p:blipFill>
        <p:spPr bwMode="auto">
          <a:xfrm>
            <a:off x="393441" y="3308633"/>
            <a:ext cx="1137928" cy="541622"/>
          </a:xfrm>
          <a:prstGeom prst="rect">
            <a:avLst/>
          </a:prstGeom>
          <a:noFill/>
        </p:spPr>
      </p:pic>
      <p:pic>
        <p:nvPicPr>
          <p:cNvPr id="60" name="Picture 14" descr="TeamSpirit">
            <a:extLst>
              <a:ext uri="{FF2B5EF4-FFF2-40B4-BE49-F238E27FC236}">
                <a16:creationId xmlns:a16="http://schemas.microsoft.com/office/drawing/2014/main" id="{CDB3081D-17B3-AF30-06F5-C4C14A6DC3C2}"/>
              </a:ext>
            </a:extLst>
          </p:cNvPr>
          <p:cNvPicPr>
            <a:picLocks noChangeAspect="1" noChangeArrowheads="1"/>
          </p:cNvPicPr>
          <p:nvPr/>
        </p:nvPicPr>
        <p:blipFill>
          <a:blip r:embed="rId70" cstate="print">
            <a:clrChange>
              <a:clrFrom>
                <a:srgbClr val="FFFFFF"/>
              </a:clrFrom>
              <a:clrTo>
                <a:srgbClr val="FFFFFF">
                  <a:alpha val="0"/>
                </a:srgbClr>
              </a:clrTo>
            </a:clrChange>
          </a:blip>
          <a:srcRect/>
          <a:stretch>
            <a:fillRect/>
          </a:stretch>
        </p:blipFill>
        <p:spPr bwMode="auto">
          <a:xfrm>
            <a:off x="1722963" y="2507879"/>
            <a:ext cx="1117757" cy="532020"/>
          </a:xfrm>
          <a:prstGeom prst="rect">
            <a:avLst/>
          </a:prstGeom>
          <a:noFill/>
        </p:spPr>
      </p:pic>
      <p:pic>
        <p:nvPicPr>
          <p:cNvPr id="61" name="図 60">
            <a:extLst>
              <a:ext uri="{FF2B5EF4-FFF2-40B4-BE49-F238E27FC236}">
                <a16:creationId xmlns:a16="http://schemas.microsoft.com/office/drawing/2014/main" id="{1DE38A2E-5AF0-D4B4-8328-639080B41CD5}"/>
              </a:ext>
            </a:extLst>
          </p:cNvPr>
          <p:cNvPicPr>
            <a:picLocks noChangeAspect="1"/>
          </p:cNvPicPr>
          <p:nvPr/>
        </p:nvPicPr>
        <p:blipFill>
          <a:blip r:embed="rId71"/>
          <a:stretch>
            <a:fillRect/>
          </a:stretch>
        </p:blipFill>
        <p:spPr>
          <a:xfrm>
            <a:off x="2736901" y="2607436"/>
            <a:ext cx="452016" cy="478605"/>
          </a:xfrm>
          <a:prstGeom prst="rect">
            <a:avLst/>
          </a:prstGeom>
        </p:spPr>
      </p:pic>
      <p:pic>
        <p:nvPicPr>
          <p:cNvPr id="64" name="図 63">
            <a:extLst>
              <a:ext uri="{FF2B5EF4-FFF2-40B4-BE49-F238E27FC236}">
                <a16:creationId xmlns:a16="http://schemas.microsoft.com/office/drawing/2014/main" id="{8683BE68-6FC2-86CA-11AE-D36657B3C259}"/>
              </a:ext>
            </a:extLst>
          </p:cNvPr>
          <p:cNvPicPr>
            <a:picLocks noChangeAspect="1"/>
          </p:cNvPicPr>
          <p:nvPr/>
        </p:nvPicPr>
        <p:blipFill>
          <a:blip r:embed="rId72"/>
          <a:stretch>
            <a:fillRect/>
          </a:stretch>
        </p:blipFill>
        <p:spPr>
          <a:xfrm>
            <a:off x="2479628" y="3103962"/>
            <a:ext cx="713664" cy="346637"/>
          </a:xfrm>
          <a:prstGeom prst="rect">
            <a:avLst/>
          </a:prstGeom>
        </p:spPr>
      </p:pic>
      <p:pic>
        <p:nvPicPr>
          <p:cNvPr id="19" name="図 18">
            <a:extLst>
              <a:ext uri="{FF2B5EF4-FFF2-40B4-BE49-F238E27FC236}">
                <a16:creationId xmlns:a16="http://schemas.microsoft.com/office/drawing/2014/main" id="{F0259062-8412-0403-4E25-D34238FEB36A}"/>
              </a:ext>
            </a:extLst>
          </p:cNvPr>
          <p:cNvPicPr>
            <a:picLocks noChangeAspect="1"/>
          </p:cNvPicPr>
          <p:nvPr/>
        </p:nvPicPr>
        <p:blipFill>
          <a:blip r:embed="rId7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73408" y="3059742"/>
            <a:ext cx="1029963" cy="449765"/>
          </a:xfrm>
          <a:prstGeom prst="rect">
            <a:avLst/>
          </a:prstGeom>
        </p:spPr>
      </p:pic>
      <p:pic>
        <p:nvPicPr>
          <p:cNvPr id="28" name="図 27">
            <a:extLst>
              <a:ext uri="{FF2B5EF4-FFF2-40B4-BE49-F238E27FC236}">
                <a16:creationId xmlns:a16="http://schemas.microsoft.com/office/drawing/2014/main" id="{CD308EE0-02FC-B013-1438-C59E8952EBDA}"/>
              </a:ext>
            </a:extLst>
          </p:cNvPr>
          <p:cNvPicPr>
            <a:picLocks noChangeAspect="1"/>
          </p:cNvPicPr>
          <p:nvPr/>
        </p:nvPicPr>
        <p:blipFill>
          <a:blip r:embed="rId74"/>
          <a:stretch>
            <a:fillRect/>
          </a:stretch>
        </p:blipFill>
        <p:spPr>
          <a:xfrm>
            <a:off x="5393414" y="2854743"/>
            <a:ext cx="1105100" cy="205018"/>
          </a:xfrm>
          <a:prstGeom prst="rect">
            <a:avLst/>
          </a:prstGeom>
        </p:spPr>
      </p:pic>
      <p:pic>
        <p:nvPicPr>
          <p:cNvPr id="68" name="図 67" descr="ロゴ&#10;&#10;AI によって生成されたコンテンツは間違っている可能性があります。">
            <a:extLst>
              <a:ext uri="{FF2B5EF4-FFF2-40B4-BE49-F238E27FC236}">
                <a16:creationId xmlns:a16="http://schemas.microsoft.com/office/drawing/2014/main" id="{D46CDC83-692C-2964-B905-0A9FDCA233EB}"/>
              </a:ext>
            </a:extLst>
          </p:cNvPr>
          <p:cNvPicPr>
            <a:picLocks noChangeAspect="1"/>
          </p:cNvPicPr>
          <p:nvPr/>
        </p:nvPicPr>
        <p:blipFill>
          <a:blip r:embed="rId75" cstate="print">
            <a:extLst>
              <a:ext uri="{28A0092B-C50C-407E-A947-70E740481C1C}">
                <a14:useLocalDpi xmlns:a14="http://schemas.microsoft.com/office/drawing/2010/main" val="0"/>
              </a:ext>
            </a:extLst>
          </a:blip>
          <a:stretch>
            <a:fillRect/>
          </a:stretch>
        </p:blipFill>
        <p:spPr>
          <a:xfrm>
            <a:off x="7746800" y="2814562"/>
            <a:ext cx="932097" cy="233024"/>
          </a:xfrm>
          <a:prstGeom prst="rect">
            <a:avLst/>
          </a:prstGeom>
        </p:spPr>
      </p:pic>
      <p:pic>
        <p:nvPicPr>
          <p:cNvPr id="69" name="図 68">
            <a:extLst>
              <a:ext uri="{FF2B5EF4-FFF2-40B4-BE49-F238E27FC236}">
                <a16:creationId xmlns:a16="http://schemas.microsoft.com/office/drawing/2014/main" id="{B67EF746-EA54-BCFE-26FA-539648415227}"/>
              </a:ext>
            </a:extLst>
          </p:cNvPr>
          <p:cNvPicPr>
            <a:picLocks noChangeAspect="1"/>
          </p:cNvPicPr>
          <p:nvPr/>
        </p:nvPicPr>
        <p:blipFill>
          <a:blip r:embed="rId76" cstate="print">
            <a:extLst>
              <a:ext uri="{28A0092B-C50C-407E-A947-70E740481C1C}">
                <a14:useLocalDpi xmlns:a14="http://schemas.microsoft.com/office/drawing/2010/main" val="0"/>
              </a:ext>
            </a:extLst>
          </a:blip>
          <a:stretch>
            <a:fillRect/>
          </a:stretch>
        </p:blipFill>
        <p:spPr>
          <a:xfrm>
            <a:off x="7373595" y="2569084"/>
            <a:ext cx="520314" cy="172206"/>
          </a:xfrm>
          <a:prstGeom prst="rect">
            <a:avLst/>
          </a:prstGeom>
        </p:spPr>
      </p:pic>
      <p:pic>
        <p:nvPicPr>
          <p:cNvPr id="71" name="図 70">
            <a:extLst>
              <a:ext uri="{FF2B5EF4-FFF2-40B4-BE49-F238E27FC236}">
                <a16:creationId xmlns:a16="http://schemas.microsoft.com/office/drawing/2014/main" id="{C482D0A1-2996-DFF1-BCF3-C1AB2FCACBF8}"/>
              </a:ext>
            </a:extLst>
          </p:cNvPr>
          <p:cNvPicPr>
            <a:picLocks noChangeAspect="1"/>
          </p:cNvPicPr>
          <p:nvPr/>
        </p:nvPicPr>
        <p:blipFill>
          <a:blip r:embed="rId77"/>
          <a:stretch>
            <a:fillRect/>
          </a:stretch>
        </p:blipFill>
        <p:spPr>
          <a:xfrm>
            <a:off x="7933965" y="2604086"/>
            <a:ext cx="778035" cy="160882"/>
          </a:xfrm>
          <a:prstGeom prst="rect">
            <a:avLst/>
          </a:prstGeom>
        </p:spPr>
      </p:pic>
      <p:grpSp>
        <p:nvGrpSpPr>
          <p:cNvPr id="80" name="グループ化 79">
            <a:extLst>
              <a:ext uri="{FF2B5EF4-FFF2-40B4-BE49-F238E27FC236}">
                <a16:creationId xmlns:a16="http://schemas.microsoft.com/office/drawing/2014/main" id="{283102A6-62C7-08BD-7163-F60E31596EC7}"/>
              </a:ext>
            </a:extLst>
          </p:cNvPr>
          <p:cNvGrpSpPr/>
          <p:nvPr/>
        </p:nvGrpSpPr>
        <p:grpSpPr>
          <a:xfrm>
            <a:off x="6181528" y="518942"/>
            <a:ext cx="2647204" cy="319298"/>
            <a:chOff x="6184499" y="592017"/>
            <a:chExt cx="2647204" cy="319298"/>
          </a:xfrm>
        </p:grpSpPr>
        <p:sp>
          <p:nvSpPr>
            <p:cNvPr id="73" name="角丸四角形 5">
              <a:extLst>
                <a:ext uri="{FF2B5EF4-FFF2-40B4-BE49-F238E27FC236}">
                  <a16:creationId xmlns:a16="http://schemas.microsoft.com/office/drawing/2014/main" id="{5EF3695B-9F45-5DF1-F91C-0E4D310E864C}"/>
                </a:ext>
              </a:extLst>
            </p:cNvPr>
            <p:cNvSpPr/>
            <p:nvPr/>
          </p:nvSpPr>
          <p:spPr>
            <a:xfrm>
              <a:off x="6184499" y="592017"/>
              <a:ext cx="2647204" cy="319298"/>
            </a:xfrm>
            <a:prstGeom prst="roundRect">
              <a:avLst/>
            </a:prstGeom>
            <a:solidFill>
              <a:schemeClr val="accent3"/>
            </a:solidFill>
            <a:ln>
              <a:noFill/>
            </a:ln>
            <a:effectLst/>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a:ln>
                    <a:noFill/>
                  </a:ln>
                  <a:solidFill>
                    <a:srgbClr val="FFFFFF"/>
                  </a:solidFill>
                  <a:effectLst/>
                  <a:uLnTx/>
                  <a:uFillTx/>
                  <a:latin typeface="メイリオ"/>
                  <a:ea typeface="メイリオ"/>
                  <a:cs typeface="メイリオ" pitchFamily="50" charset="-128"/>
                </a:rPr>
                <a:t>　</a:t>
              </a:r>
              <a:r>
                <a:rPr kumimoji="0" lang="en-US" altLang="ja-JP" sz="1200" b="1" i="0" u="none" strike="noStrike" kern="0" cap="none" spc="0" normalizeH="0" baseline="0" noProof="0">
                  <a:ln>
                    <a:noFill/>
                  </a:ln>
                  <a:solidFill>
                    <a:srgbClr val="FFFFFF"/>
                  </a:solidFill>
                  <a:effectLst/>
                  <a:uLnTx/>
                  <a:uFillTx/>
                  <a:latin typeface="メイリオ"/>
                  <a:ea typeface="メイリオ"/>
                  <a:cs typeface="メイリオ" pitchFamily="50" charset="-128"/>
                </a:rPr>
                <a:t>Other</a:t>
              </a:r>
              <a:r>
                <a:rPr kumimoji="0" lang="ja-JP" altLang="en-US" sz="1200" b="1" i="0" u="none" strike="noStrike" kern="0" cap="none" spc="0" normalizeH="0" baseline="0" noProof="0">
                  <a:ln>
                    <a:noFill/>
                  </a:ln>
                  <a:solidFill>
                    <a:srgbClr val="FFFFFF"/>
                  </a:solidFill>
                  <a:effectLst/>
                  <a:uLnTx/>
                  <a:uFillTx/>
                  <a:latin typeface="メイリオ"/>
                  <a:ea typeface="メイリオ"/>
                  <a:cs typeface="メイリオ" pitchFamily="50" charset="-128"/>
                </a:rPr>
                <a:t> </a:t>
              </a:r>
              <a:r>
                <a:rPr kumimoji="0" lang="en-US" altLang="ja-JP" sz="1200" b="1" i="0" u="none" strike="noStrike" kern="0" cap="none" spc="0" normalizeH="0" baseline="0" noProof="0">
                  <a:ln>
                    <a:noFill/>
                  </a:ln>
                  <a:solidFill>
                    <a:srgbClr val="FFFFFF"/>
                  </a:solidFill>
                  <a:effectLst/>
                  <a:uLnTx/>
                  <a:uFillTx/>
                  <a:latin typeface="メイリオ"/>
                  <a:ea typeface="メイリオ"/>
                  <a:cs typeface="メイリオ" pitchFamily="50" charset="-128"/>
                </a:rPr>
                <a:t>System</a:t>
              </a:r>
              <a:r>
                <a:rPr kumimoji="0" lang="ja-JP" altLang="en-US" sz="1200" b="1" i="0" u="none" strike="noStrike" kern="0" cap="none" spc="0" normalizeH="0" baseline="0" noProof="0">
                  <a:ln>
                    <a:noFill/>
                  </a:ln>
                  <a:solidFill>
                    <a:srgbClr val="FFFFFF"/>
                  </a:solidFill>
                  <a:effectLst/>
                  <a:uLnTx/>
                  <a:uFillTx/>
                  <a:latin typeface="メイリオ"/>
                  <a:ea typeface="メイリオ"/>
                  <a:cs typeface="メイリオ" pitchFamily="50" charset="-128"/>
                </a:rPr>
                <a:t> </a:t>
              </a:r>
              <a:r>
                <a:rPr kumimoji="0" lang="en-US" altLang="ja-JP" sz="1200" b="1" i="0" u="none" strike="noStrike" kern="0" cap="none" spc="0" normalizeH="0" baseline="0" noProof="0">
                  <a:ln>
                    <a:noFill/>
                  </a:ln>
                  <a:solidFill>
                    <a:srgbClr val="FFFFFF"/>
                  </a:solidFill>
                  <a:effectLst/>
                  <a:uLnTx/>
                  <a:uFillTx/>
                  <a:latin typeface="メイリオ"/>
                  <a:ea typeface="メイリオ"/>
                  <a:cs typeface="メイリオ" pitchFamily="50" charset="-128"/>
                </a:rPr>
                <a:t>Cooperation</a:t>
              </a:r>
            </a:p>
          </p:txBody>
        </p:sp>
        <p:pic>
          <p:nvPicPr>
            <p:cNvPr id="74" name="図 73">
              <a:extLst>
                <a:ext uri="{FF2B5EF4-FFF2-40B4-BE49-F238E27FC236}">
                  <a16:creationId xmlns:a16="http://schemas.microsoft.com/office/drawing/2014/main" id="{4FB57905-2CFC-D981-90F6-0E54433849F3}"/>
                </a:ext>
              </a:extLst>
            </p:cNvPr>
            <p:cNvPicPr>
              <a:picLocks noChangeAspect="1"/>
            </p:cNvPicPr>
            <p:nvPr/>
          </p:nvPicPr>
          <p:blipFill>
            <a:blip r:embed="rId78" cstate="print">
              <a:extLst>
                <a:ext uri="{28A0092B-C50C-407E-A947-70E740481C1C}">
                  <a14:useLocalDpi xmlns:a14="http://schemas.microsoft.com/office/drawing/2010/main" val="0"/>
                </a:ext>
              </a:extLst>
            </a:blip>
            <a:stretch>
              <a:fillRect/>
            </a:stretch>
          </p:blipFill>
          <p:spPr>
            <a:xfrm>
              <a:off x="6250314" y="657525"/>
              <a:ext cx="228269" cy="175878"/>
            </a:xfrm>
            <a:prstGeom prst="rect">
              <a:avLst/>
            </a:prstGeom>
          </p:spPr>
        </p:pic>
      </p:grpSp>
      <p:pic>
        <p:nvPicPr>
          <p:cNvPr id="81" name="図 80">
            <a:extLst>
              <a:ext uri="{FF2B5EF4-FFF2-40B4-BE49-F238E27FC236}">
                <a16:creationId xmlns:a16="http://schemas.microsoft.com/office/drawing/2014/main" id="{209FBD83-C9C8-5444-B57E-C7BC9E91016D}"/>
              </a:ext>
            </a:extLst>
          </p:cNvPr>
          <p:cNvPicPr/>
          <p:nvPr/>
        </p:nvPicPr>
        <p:blipFill>
          <a:blip r:embed="rId79" cstate="print">
            <a:extLst>
              <a:ext uri="{28A0092B-C50C-407E-A947-70E740481C1C}">
                <a14:useLocalDpi xmlns:a14="http://schemas.microsoft.com/office/drawing/2010/main" val="0"/>
              </a:ext>
            </a:extLst>
          </a:blip>
          <a:srcRect/>
          <a:stretch>
            <a:fillRect/>
          </a:stretch>
        </p:blipFill>
        <p:spPr bwMode="auto">
          <a:xfrm>
            <a:off x="5959635" y="3109849"/>
            <a:ext cx="857293" cy="147473"/>
          </a:xfrm>
          <a:prstGeom prst="rect">
            <a:avLst/>
          </a:prstGeom>
          <a:noFill/>
          <a:ln>
            <a:noFill/>
          </a:ln>
        </p:spPr>
      </p:pic>
      <p:pic>
        <p:nvPicPr>
          <p:cNvPr id="82" name="図 81">
            <a:extLst>
              <a:ext uri="{FF2B5EF4-FFF2-40B4-BE49-F238E27FC236}">
                <a16:creationId xmlns:a16="http://schemas.microsoft.com/office/drawing/2014/main" id="{B820359F-8286-8D0B-F090-DB6C242BC2CF}"/>
              </a:ext>
            </a:extLst>
          </p:cNvPr>
          <p:cNvPicPr>
            <a:picLocks noChangeAspect="1"/>
          </p:cNvPicPr>
          <p:nvPr/>
        </p:nvPicPr>
        <p:blipFill>
          <a:blip r:embed="rId80"/>
          <a:srcRect l="15602" t="-5135" b="-1"/>
          <a:stretch/>
        </p:blipFill>
        <p:spPr>
          <a:xfrm>
            <a:off x="6594737" y="2847835"/>
            <a:ext cx="1021370" cy="230556"/>
          </a:xfrm>
          <a:prstGeom prst="rect">
            <a:avLst/>
          </a:prstGeom>
          <a:ln>
            <a:noFill/>
          </a:ln>
        </p:spPr>
      </p:pic>
      <p:pic>
        <p:nvPicPr>
          <p:cNvPr id="84" name="図 83" descr="ロゴ&#10;&#10;自動的に生成された説明">
            <a:extLst>
              <a:ext uri="{FF2B5EF4-FFF2-40B4-BE49-F238E27FC236}">
                <a16:creationId xmlns:a16="http://schemas.microsoft.com/office/drawing/2014/main" id="{E5934147-1D9F-71D0-9A33-237605E328BA}"/>
              </a:ext>
            </a:extLst>
          </p:cNvPr>
          <p:cNvPicPr>
            <a:picLocks noChangeAspect="1"/>
          </p:cNvPicPr>
          <p:nvPr/>
        </p:nvPicPr>
        <p:blipFill>
          <a:blip r:embed="rId81" cstate="print">
            <a:extLst>
              <a:ext uri="{28A0092B-C50C-407E-A947-70E740481C1C}">
                <a14:useLocalDpi xmlns:a14="http://schemas.microsoft.com/office/drawing/2010/main" val="0"/>
              </a:ext>
            </a:extLst>
          </a:blip>
          <a:stretch>
            <a:fillRect/>
          </a:stretch>
        </p:blipFill>
        <p:spPr>
          <a:xfrm>
            <a:off x="5345247" y="3331946"/>
            <a:ext cx="645985" cy="303613"/>
          </a:xfrm>
          <a:prstGeom prst="rect">
            <a:avLst/>
          </a:prstGeom>
        </p:spPr>
      </p:pic>
      <p:pic>
        <p:nvPicPr>
          <p:cNvPr id="85" name="図 84">
            <a:extLst>
              <a:ext uri="{FF2B5EF4-FFF2-40B4-BE49-F238E27FC236}">
                <a16:creationId xmlns:a16="http://schemas.microsoft.com/office/drawing/2014/main" id="{3ED46D1F-7AD8-30DD-C108-1936F8DFF706}"/>
              </a:ext>
            </a:extLst>
          </p:cNvPr>
          <p:cNvPicPr>
            <a:picLocks noChangeAspect="1"/>
          </p:cNvPicPr>
          <p:nvPr/>
        </p:nvPicPr>
        <p:blipFill rotWithShape="1">
          <a:blip r:embed="rId82" cstate="print">
            <a:extLst>
              <a:ext uri="{28A0092B-C50C-407E-A947-70E740481C1C}">
                <a14:useLocalDpi xmlns:a14="http://schemas.microsoft.com/office/drawing/2010/main" val="0"/>
              </a:ext>
            </a:extLst>
          </a:blip>
          <a:srcRect/>
          <a:stretch/>
        </p:blipFill>
        <p:spPr>
          <a:xfrm>
            <a:off x="5980263" y="3313922"/>
            <a:ext cx="883263" cy="283906"/>
          </a:xfrm>
          <a:prstGeom prst="rect">
            <a:avLst/>
          </a:prstGeom>
        </p:spPr>
      </p:pic>
      <p:pic>
        <p:nvPicPr>
          <p:cNvPr id="87" name="図 86">
            <a:extLst>
              <a:ext uri="{FF2B5EF4-FFF2-40B4-BE49-F238E27FC236}">
                <a16:creationId xmlns:a16="http://schemas.microsoft.com/office/drawing/2014/main" id="{A05D4FB9-CB2C-74B3-AFA5-5CBF0D92AEF7}"/>
              </a:ext>
            </a:extLst>
          </p:cNvPr>
          <p:cNvPicPr>
            <a:picLocks noChangeAspect="1"/>
          </p:cNvPicPr>
          <p:nvPr/>
        </p:nvPicPr>
        <p:blipFill>
          <a:blip r:embed="rId83" cstate="print">
            <a:extLst>
              <a:ext uri="{28A0092B-C50C-407E-A947-70E740481C1C}">
                <a14:useLocalDpi xmlns:a14="http://schemas.microsoft.com/office/drawing/2010/main" val="0"/>
              </a:ext>
            </a:extLst>
          </a:blip>
          <a:stretch>
            <a:fillRect/>
          </a:stretch>
        </p:blipFill>
        <p:spPr>
          <a:xfrm>
            <a:off x="6922110" y="3244470"/>
            <a:ext cx="1015940" cy="443643"/>
          </a:xfrm>
          <a:prstGeom prst="rect">
            <a:avLst/>
          </a:prstGeom>
        </p:spPr>
      </p:pic>
      <p:pic>
        <p:nvPicPr>
          <p:cNvPr id="90" name="図 89">
            <a:extLst>
              <a:ext uri="{FF2B5EF4-FFF2-40B4-BE49-F238E27FC236}">
                <a16:creationId xmlns:a16="http://schemas.microsoft.com/office/drawing/2014/main" id="{1CA7313E-A9E2-DF78-F7BF-01F5AF8E8597}"/>
              </a:ext>
            </a:extLst>
          </p:cNvPr>
          <p:cNvPicPr>
            <a:picLocks noChangeAspect="1"/>
          </p:cNvPicPr>
          <p:nvPr/>
        </p:nvPicPr>
        <p:blipFill rotWithShape="1">
          <a:blip r:embed="rId84">
            <a:extLst>
              <a:ext uri="{28A0092B-C50C-407E-A947-70E740481C1C}">
                <a14:useLocalDpi xmlns:a14="http://schemas.microsoft.com/office/drawing/2010/main" val="0"/>
              </a:ext>
            </a:extLst>
          </a:blip>
          <a:srcRect/>
          <a:stretch/>
        </p:blipFill>
        <p:spPr>
          <a:xfrm>
            <a:off x="7308925" y="3645048"/>
            <a:ext cx="1616646" cy="214493"/>
          </a:xfrm>
          <a:prstGeom prst="rect">
            <a:avLst/>
          </a:prstGeom>
        </p:spPr>
      </p:pic>
      <p:pic>
        <p:nvPicPr>
          <p:cNvPr id="93" name="図 92">
            <a:extLst>
              <a:ext uri="{FF2B5EF4-FFF2-40B4-BE49-F238E27FC236}">
                <a16:creationId xmlns:a16="http://schemas.microsoft.com/office/drawing/2014/main" id="{6B9500A3-BE70-2794-816A-EFBD64A73AA1}"/>
              </a:ext>
            </a:extLst>
          </p:cNvPr>
          <p:cNvPicPr>
            <a:picLocks noChangeAspect="1"/>
          </p:cNvPicPr>
          <p:nvPr/>
        </p:nvPicPr>
        <p:blipFill>
          <a:blip r:embed="rId85" cstate="print">
            <a:extLst>
              <a:ext uri="{28A0092B-C50C-407E-A947-70E740481C1C}">
                <a14:useLocalDpi xmlns:a14="http://schemas.microsoft.com/office/drawing/2010/main" val="0"/>
              </a:ext>
            </a:extLst>
          </a:blip>
          <a:stretch>
            <a:fillRect/>
          </a:stretch>
        </p:blipFill>
        <p:spPr>
          <a:xfrm>
            <a:off x="7674490" y="3902627"/>
            <a:ext cx="626624" cy="261722"/>
          </a:xfrm>
          <a:prstGeom prst="rect">
            <a:avLst/>
          </a:prstGeom>
        </p:spPr>
      </p:pic>
      <p:pic>
        <p:nvPicPr>
          <p:cNvPr id="94" name="図 93">
            <a:extLst>
              <a:ext uri="{FF2B5EF4-FFF2-40B4-BE49-F238E27FC236}">
                <a16:creationId xmlns:a16="http://schemas.microsoft.com/office/drawing/2014/main" id="{09742C1E-A584-E054-2B7A-1E3956A4E125}"/>
              </a:ext>
            </a:extLst>
          </p:cNvPr>
          <p:cNvPicPr>
            <a:picLocks noChangeAspect="1"/>
          </p:cNvPicPr>
          <p:nvPr/>
        </p:nvPicPr>
        <p:blipFill rotWithShape="1">
          <a:blip r:embed="rId86" cstate="print">
            <a:extLst>
              <a:ext uri="{28A0092B-C50C-407E-A947-70E740481C1C}">
                <a14:useLocalDpi xmlns:a14="http://schemas.microsoft.com/office/drawing/2010/main" val="0"/>
              </a:ext>
            </a:extLst>
          </a:blip>
          <a:srcRect/>
          <a:stretch/>
        </p:blipFill>
        <p:spPr>
          <a:xfrm>
            <a:off x="7673917" y="3047645"/>
            <a:ext cx="1169893" cy="285532"/>
          </a:xfrm>
          <a:prstGeom prst="rect">
            <a:avLst/>
          </a:prstGeom>
        </p:spPr>
      </p:pic>
      <p:pic>
        <p:nvPicPr>
          <p:cNvPr id="95" name="図 94">
            <a:extLst>
              <a:ext uri="{FF2B5EF4-FFF2-40B4-BE49-F238E27FC236}">
                <a16:creationId xmlns:a16="http://schemas.microsoft.com/office/drawing/2014/main" id="{A6036FD8-1343-2AA8-C673-9D8D1BA6A2F9}"/>
              </a:ext>
            </a:extLst>
          </p:cNvPr>
          <p:cNvPicPr>
            <a:picLocks noChangeAspect="1"/>
          </p:cNvPicPr>
          <p:nvPr/>
        </p:nvPicPr>
        <p:blipFill>
          <a:blip r:embed="rId87"/>
          <a:stretch>
            <a:fillRect/>
          </a:stretch>
        </p:blipFill>
        <p:spPr>
          <a:xfrm>
            <a:off x="8399808" y="3912587"/>
            <a:ext cx="682440" cy="225136"/>
          </a:xfrm>
          <a:prstGeom prst="rect">
            <a:avLst/>
          </a:prstGeom>
        </p:spPr>
      </p:pic>
      <p:pic>
        <p:nvPicPr>
          <p:cNvPr id="91" name="図 90">
            <a:extLst>
              <a:ext uri="{FF2B5EF4-FFF2-40B4-BE49-F238E27FC236}">
                <a16:creationId xmlns:a16="http://schemas.microsoft.com/office/drawing/2014/main" id="{E0228F25-73EA-4765-D8CD-7D978A6D5475}"/>
              </a:ext>
            </a:extLst>
          </p:cNvPr>
          <p:cNvPicPr>
            <a:picLocks noChangeAspect="1"/>
          </p:cNvPicPr>
          <p:nvPr/>
        </p:nvPicPr>
        <p:blipFill>
          <a:blip r:embed="rId88" cstate="print">
            <a:extLst>
              <a:ext uri="{28A0092B-C50C-407E-A947-70E740481C1C}">
                <a14:useLocalDpi xmlns:a14="http://schemas.microsoft.com/office/drawing/2010/main" val="0"/>
              </a:ext>
            </a:extLst>
          </a:blip>
          <a:stretch>
            <a:fillRect/>
          </a:stretch>
        </p:blipFill>
        <p:spPr>
          <a:xfrm>
            <a:off x="7959096" y="3279435"/>
            <a:ext cx="946397" cy="412435"/>
          </a:xfrm>
          <a:prstGeom prst="rect">
            <a:avLst/>
          </a:prstGeom>
        </p:spPr>
      </p:pic>
      <p:pic>
        <p:nvPicPr>
          <p:cNvPr id="97" name="Picture 14" descr="TeamSpirit">
            <a:extLst>
              <a:ext uri="{FF2B5EF4-FFF2-40B4-BE49-F238E27FC236}">
                <a16:creationId xmlns:a16="http://schemas.microsoft.com/office/drawing/2014/main" id="{9728B990-B018-381E-74CD-63691EF7B812}"/>
              </a:ext>
            </a:extLst>
          </p:cNvPr>
          <p:cNvPicPr>
            <a:picLocks noChangeAspect="1" noChangeArrowheads="1"/>
          </p:cNvPicPr>
          <p:nvPr/>
        </p:nvPicPr>
        <p:blipFill>
          <a:blip r:embed="rId70" cstate="print">
            <a:clrChange>
              <a:clrFrom>
                <a:srgbClr val="FFFFFF"/>
              </a:clrFrom>
              <a:clrTo>
                <a:srgbClr val="FFFFFF">
                  <a:alpha val="0"/>
                </a:srgbClr>
              </a:clrTo>
            </a:clrChange>
          </a:blip>
          <a:srcRect/>
          <a:stretch>
            <a:fillRect/>
          </a:stretch>
        </p:blipFill>
        <p:spPr bwMode="auto">
          <a:xfrm>
            <a:off x="3915694" y="3648444"/>
            <a:ext cx="803072" cy="379001"/>
          </a:xfrm>
          <a:prstGeom prst="rect">
            <a:avLst/>
          </a:prstGeom>
          <a:noFill/>
        </p:spPr>
      </p:pic>
      <p:pic>
        <p:nvPicPr>
          <p:cNvPr id="101" name="図 100">
            <a:extLst>
              <a:ext uri="{FF2B5EF4-FFF2-40B4-BE49-F238E27FC236}">
                <a16:creationId xmlns:a16="http://schemas.microsoft.com/office/drawing/2014/main" id="{8F15199B-2178-88E8-B5E6-D0D82E9766D2}"/>
              </a:ext>
            </a:extLst>
          </p:cNvPr>
          <p:cNvPicPr>
            <a:picLocks noChangeAspect="1"/>
          </p:cNvPicPr>
          <p:nvPr/>
        </p:nvPicPr>
        <p:blipFill>
          <a:blip r:embed="rId89" cstate="print">
            <a:extLst>
              <a:ext uri="{28A0092B-C50C-407E-A947-70E740481C1C}">
                <a14:useLocalDpi xmlns:a14="http://schemas.microsoft.com/office/drawing/2010/main" val="0"/>
              </a:ext>
            </a:extLst>
          </a:blip>
          <a:stretch>
            <a:fillRect/>
          </a:stretch>
        </p:blipFill>
        <p:spPr>
          <a:xfrm>
            <a:off x="2340123" y="3473089"/>
            <a:ext cx="793555" cy="346531"/>
          </a:xfrm>
          <a:prstGeom prst="rect">
            <a:avLst/>
          </a:prstGeom>
        </p:spPr>
      </p:pic>
      <p:pic>
        <p:nvPicPr>
          <p:cNvPr id="102" name="図 101">
            <a:extLst>
              <a:ext uri="{FF2B5EF4-FFF2-40B4-BE49-F238E27FC236}">
                <a16:creationId xmlns:a16="http://schemas.microsoft.com/office/drawing/2014/main" id="{DC3B9BB4-CFF6-0B59-1E18-62E1A7C2B97D}"/>
              </a:ext>
            </a:extLst>
          </p:cNvPr>
          <p:cNvPicPr>
            <a:picLocks noChangeAspect="1"/>
          </p:cNvPicPr>
          <p:nvPr/>
        </p:nvPicPr>
        <p:blipFill>
          <a:blip r:embed="rId90"/>
          <a:stretch>
            <a:fillRect/>
          </a:stretch>
        </p:blipFill>
        <p:spPr>
          <a:xfrm>
            <a:off x="3166433" y="3809474"/>
            <a:ext cx="810363" cy="324145"/>
          </a:xfrm>
          <a:prstGeom prst="rect">
            <a:avLst/>
          </a:prstGeom>
        </p:spPr>
      </p:pic>
      <p:pic>
        <p:nvPicPr>
          <p:cNvPr id="103" name="図 102" descr="ロゴ&#10;&#10;自動的に生成された説明">
            <a:extLst>
              <a:ext uri="{FF2B5EF4-FFF2-40B4-BE49-F238E27FC236}">
                <a16:creationId xmlns:a16="http://schemas.microsoft.com/office/drawing/2014/main" id="{DF1BFF2B-3EA8-A634-BB77-27A744976E04}"/>
              </a:ext>
            </a:extLst>
          </p:cNvPr>
          <p:cNvPicPr>
            <a:picLocks noChangeAspect="1"/>
          </p:cNvPicPr>
          <p:nvPr/>
        </p:nvPicPr>
        <p:blipFill>
          <a:blip r:embed="rId91" cstate="print">
            <a:extLst>
              <a:ext uri="{28A0092B-C50C-407E-A947-70E740481C1C}">
                <a14:useLocalDpi xmlns:a14="http://schemas.microsoft.com/office/drawing/2010/main" val="0"/>
              </a:ext>
            </a:extLst>
          </a:blip>
          <a:stretch>
            <a:fillRect/>
          </a:stretch>
        </p:blipFill>
        <p:spPr>
          <a:xfrm>
            <a:off x="3028245" y="3471556"/>
            <a:ext cx="491588" cy="294952"/>
          </a:xfrm>
          <a:prstGeom prst="rect">
            <a:avLst/>
          </a:prstGeom>
        </p:spPr>
      </p:pic>
      <p:pic>
        <p:nvPicPr>
          <p:cNvPr id="104" name="図 103">
            <a:extLst>
              <a:ext uri="{FF2B5EF4-FFF2-40B4-BE49-F238E27FC236}">
                <a16:creationId xmlns:a16="http://schemas.microsoft.com/office/drawing/2014/main" id="{7A9028D9-FA45-9B51-163B-22F1FB8BDCA2}"/>
              </a:ext>
            </a:extLst>
          </p:cNvPr>
          <p:cNvPicPr>
            <a:picLocks noChangeAspect="1"/>
          </p:cNvPicPr>
          <p:nvPr/>
        </p:nvPicPr>
        <p:blipFill>
          <a:blip r:embed="rId92" cstate="print">
            <a:extLst>
              <a:ext uri="{28A0092B-C50C-407E-A947-70E740481C1C}">
                <a14:useLocalDpi xmlns:a14="http://schemas.microsoft.com/office/drawing/2010/main" val="0"/>
              </a:ext>
            </a:extLst>
          </a:blip>
          <a:stretch>
            <a:fillRect/>
          </a:stretch>
        </p:blipFill>
        <p:spPr>
          <a:xfrm>
            <a:off x="110642" y="3849731"/>
            <a:ext cx="936141" cy="408795"/>
          </a:xfrm>
          <a:prstGeom prst="rect">
            <a:avLst/>
          </a:prstGeom>
        </p:spPr>
      </p:pic>
      <p:pic>
        <p:nvPicPr>
          <p:cNvPr id="106" name="Picture 4" descr="お客様の声から生まれた、社会保険電子申請ソリューションCharlotte が電子申請の利便性をさらに向上させる技術を開発し特許取得へ｜株式会社ユー・エス・イーのプレスリリース">
            <a:extLst>
              <a:ext uri="{FF2B5EF4-FFF2-40B4-BE49-F238E27FC236}">
                <a16:creationId xmlns:a16="http://schemas.microsoft.com/office/drawing/2014/main" id="{A0BF52E0-503D-7165-4F32-061E50B4F1C8}"/>
              </a:ext>
            </a:extLst>
          </p:cNvPr>
          <p:cNvPicPr>
            <a:picLocks noChangeAspect="1" noChangeArrowheads="1"/>
          </p:cNvPicPr>
          <p:nvPr/>
        </p:nvPicPr>
        <p:blipFill>
          <a:blip r:embed="rId93" cstate="print">
            <a:extLst>
              <a:ext uri="{28A0092B-C50C-407E-A947-70E740481C1C}">
                <a14:useLocalDpi xmlns:a14="http://schemas.microsoft.com/office/drawing/2010/main" val="0"/>
              </a:ext>
            </a:extLst>
          </a:blip>
          <a:srcRect/>
          <a:stretch>
            <a:fillRect/>
          </a:stretch>
        </p:blipFill>
        <p:spPr bwMode="auto">
          <a:xfrm>
            <a:off x="206985" y="3767401"/>
            <a:ext cx="745688" cy="165708"/>
          </a:xfrm>
          <a:prstGeom prst="rect">
            <a:avLst/>
          </a:prstGeom>
          <a:noFill/>
          <a:extLst>
            <a:ext uri="{909E8E84-426E-40DD-AFC4-6F175D3DCCD1}">
              <a14:hiddenFill xmlns:a14="http://schemas.microsoft.com/office/drawing/2010/main">
                <a:solidFill>
                  <a:srgbClr val="FFFFFF"/>
                </a:solidFill>
              </a14:hiddenFill>
            </a:ext>
          </a:extLst>
        </p:spPr>
      </p:pic>
      <p:pic>
        <p:nvPicPr>
          <p:cNvPr id="110" name="図 109" descr="ロゴ&#10;&#10;自動的に生成された説明">
            <a:extLst>
              <a:ext uri="{FF2B5EF4-FFF2-40B4-BE49-F238E27FC236}">
                <a16:creationId xmlns:a16="http://schemas.microsoft.com/office/drawing/2014/main" id="{7E71A47E-505E-56B4-FFA5-5880FE9A3268}"/>
              </a:ext>
            </a:extLst>
          </p:cNvPr>
          <p:cNvPicPr>
            <a:picLocks noChangeAspect="1"/>
          </p:cNvPicPr>
          <p:nvPr/>
        </p:nvPicPr>
        <p:blipFill>
          <a:blip r:embed="rId94" cstate="print">
            <a:extLst>
              <a:ext uri="{28A0092B-C50C-407E-A947-70E740481C1C}">
                <a14:useLocalDpi xmlns:a14="http://schemas.microsoft.com/office/drawing/2010/main" val="0"/>
              </a:ext>
            </a:extLst>
          </a:blip>
          <a:stretch>
            <a:fillRect/>
          </a:stretch>
        </p:blipFill>
        <p:spPr>
          <a:xfrm>
            <a:off x="1606434" y="3501789"/>
            <a:ext cx="883263" cy="183776"/>
          </a:xfrm>
          <a:prstGeom prst="rect">
            <a:avLst/>
          </a:prstGeom>
        </p:spPr>
      </p:pic>
      <p:pic>
        <p:nvPicPr>
          <p:cNvPr id="113" name="図 112">
            <a:extLst>
              <a:ext uri="{FF2B5EF4-FFF2-40B4-BE49-F238E27FC236}">
                <a16:creationId xmlns:a16="http://schemas.microsoft.com/office/drawing/2014/main" id="{16BBDBEB-F26A-AB90-0F96-41DBAD2CAED0}"/>
              </a:ext>
            </a:extLst>
          </p:cNvPr>
          <p:cNvPicPr>
            <a:picLocks noChangeAspect="1"/>
          </p:cNvPicPr>
          <p:nvPr/>
        </p:nvPicPr>
        <p:blipFill>
          <a:blip r:embed="rId95" cstate="print">
            <a:extLst>
              <a:ext uri="{28A0092B-C50C-407E-A947-70E740481C1C}">
                <a14:useLocalDpi xmlns:a14="http://schemas.microsoft.com/office/drawing/2010/main" val="0"/>
              </a:ext>
            </a:extLst>
          </a:blip>
          <a:stretch>
            <a:fillRect/>
          </a:stretch>
        </p:blipFill>
        <p:spPr>
          <a:xfrm>
            <a:off x="1596547" y="3742884"/>
            <a:ext cx="718173" cy="418342"/>
          </a:xfrm>
          <a:prstGeom prst="rect">
            <a:avLst/>
          </a:prstGeom>
        </p:spPr>
      </p:pic>
      <p:pic>
        <p:nvPicPr>
          <p:cNvPr id="114" name="図 113">
            <a:extLst>
              <a:ext uri="{FF2B5EF4-FFF2-40B4-BE49-F238E27FC236}">
                <a16:creationId xmlns:a16="http://schemas.microsoft.com/office/drawing/2014/main" id="{743B2C51-26DD-EDEB-8A3B-715A0395FC91}"/>
              </a:ext>
            </a:extLst>
          </p:cNvPr>
          <p:cNvPicPr>
            <a:picLocks noChangeAspect="1"/>
          </p:cNvPicPr>
          <p:nvPr/>
        </p:nvPicPr>
        <p:blipFill>
          <a:blip r:embed="rId96"/>
          <a:stretch>
            <a:fillRect/>
          </a:stretch>
        </p:blipFill>
        <p:spPr>
          <a:xfrm>
            <a:off x="6184616" y="3619543"/>
            <a:ext cx="1189906" cy="271254"/>
          </a:xfrm>
          <a:prstGeom prst="rect">
            <a:avLst/>
          </a:prstGeom>
        </p:spPr>
      </p:pic>
      <p:pic>
        <p:nvPicPr>
          <p:cNvPr id="116" name="図 115">
            <a:extLst>
              <a:ext uri="{FF2B5EF4-FFF2-40B4-BE49-F238E27FC236}">
                <a16:creationId xmlns:a16="http://schemas.microsoft.com/office/drawing/2014/main" id="{7E454C7F-11CC-5D54-76CB-61A018AA0301}"/>
              </a:ext>
            </a:extLst>
          </p:cNvPr>
          <p:cNvPicPr>
            <a:picLocks noChangeAspect="1"/>
          </p:cNvPicPr>
          <p:nvPr/>
        </p:nvPicPr>
        <p:blipFill rotWithShape="1">
          <a:blip r:embed="rId97" cstate="print">
            <a:extLst>
              <a:ext uri="{28A0092B-C50C-407E-A947-70E740481C1C}">
                <a14:useLocalDpi xmlns:a14="http://schemas.microsoft.com/office/drawing/2010/main" val="0"/>
              </a:ext>
            </a:extLst>
          </a:blip>
          <a:srcRect t="28921" b="26610"/>
          <a:stretch/>
        </p:blipFill>
        <p:spPr>
          <a:xfrm>
            <a:off x="5765660" y="3916851"/>
            <a:ext cx="1112459" cy="216024"/>
          </a:xfrm>
          <a:prstGeom prst="rect">
            <a:avLst/>
          </a:prstGeom>
        </p:spPr>
      </p:pic>
      <p:pic>
        <p:nvPicPr>
          <p:cNvPr id="117" name="図 116" descr="グラフィカル ユーザー インターフェイス, テキスト&#10;&#10;自動的に生成された説明">
            <a:extLst>
              <a:ext uri="{FF2B5EF4-FFF2-40B4-BE49-F238E27FC236}">
                <a16:creationId xmlns:a16="http://schemas.microsoft.com/office/drawing/2014/main" id="{D44DAD21-1598-E330-AFBD-C011444F85A2}"/>
              </a:ext>
            </a:extLst>
          </p:cNvPr>
          <p:cNvPicPr>
            <a:picLocks noChangeAspect="1"/>
          </p:cNvPicPr>
          <p:nvPr/>
        </p:nvPicPr>
        <p:blipFill>
          <a:blip r:embed="rId41" cstate="print">
            <a:extLst>
              <a:ext uri="{28A0092B-C50C-407E-A947-70E740481C1C}">
                <a14:useLocalDpi xmlns:a14="http://schemas.microsoft.com/office/drawing/2010/main" val="0"/>
              </a:ext>
            </a:extLst>
          </a:blip>
          <a:stretch>
            <a:fillRect/>
          </a:stretch>
        </p:blipFill>
        <p:spPr>
          <a:xfrm>
            <a:off x="4444402" y="3472068"/>
            <a:ext cx="843883" cy="303798"/>
          </a:xfrm>
          <a:prstGeom prst="rect">
            <a:avLst/>
          </a:prstGeom>
        </p:spPr>
      </p:pic>
      <p:pic>
        <p:nvPicPr>
          <p:cNvPr id="120" name="図 119">
            <a:extLst>
              <a:ext uri="{FF2B5EF4-FFF2-40B4-BE49-F238E27FC236}">
                <a16:creationId xmlns:a16="http://schemas.microsoft.com/office/drawing/2014/main" id="{490236A3-F6DF-862C-3612-8885E471BA70}"/>
              </a:ext>
            </a:extLst>
          </p:cNvPr>
          <p:cNvPicPr>
            <a:picLocks noChangeAspect="1"/>
          </p:cNvPicPr>
          <p:nvPr/>
        </p:nvPicPr>
        <p:blipFill>
          <a:blip r:embed="rId98" cstate="print">
            <a:extLst>
              <a:ext uri="{28A0092B-C50C-407E-A947-70E740481C1C}">
                <a14:useLocalDpi xmlns:a14="http://schemas.microsoft.com/office/drawing/2010/main" val="0"/>
              </a:ext>
            </a:extLst>
          </a:blip>
          <a:stretch>
            <a:fillRect/>
          </a:stretch>
        </p:blipFill>
        <p:spPr>
          <a:xfrm>
            <a:off x="6630230" y="3874429"/>
            <a:ext cx="1140457" cy="342138"/>
          </a:xfrm>
          <a:prstGeom prst="rect">
            <a:avLst/>
          </a:prstGeom>
        </p:spPr>
      </p:pic>
      <p:pic>
        <p:nvPicPr>
          <p:cNvPr id="121" name="図 120" descr="挿絵 が含まれている画像&#10;&#10;自動的に生成された説明">
            <a:extLst>
              <a:ext uri="{FF2B5EF4-FFF2-40B4-BE49-F238E27FC236}">
                <a16:creationId xmlns:a16="http://schemas.microsoft.com/office/drawing/2014/main" id="{A41CCA28-1F83-71AC-E22B-06EDDA4C5165}"/>
              </a:ext>
            </a:extLst>
          </p:cNvPr>
          <p:cNvPicPr>
            <a:picLocks noChangeAspect="1"/>
          </p:cNvPicPr>
          <p:nvPr/>
        </p:nvPicPr>
        <p:blipFill>
          <a:blip r:embed="rId99" cstate="print">
            <a:extLst>
              <a:ext uri="{28A0092B-C50C-407E-A947-70E740481C1C}">
                <a14:useLocalDpi xmlns:a14="http://schemas.microsoft.com/office/drawing/2010/main" val="0"/>
              </a:ext>
            </a:extLst>
          </a:blip>
          <a:stretch>
            <a:fillRect/>
          </a:stretch>
        </p:blipFill>
        <p:spPr>
          <a:xfrm>
            <a:off x="4843545" y="3951213"/>
            <a:ext cx="985889" cy="147883"/>
          </a:xfrm>
          <a:prstGeom prst="rect">
            <a:avLst/>
          </a:prstGeom>
        </p:spPr>
      </p:pic>
      <p:pic>
        <p:nvPicPr>
          <p:cNvPr id="46" name="図 45"/>
          <p:cNvPicPr>
            <a:picLocks noChangeAspect="1"/>
          </p:cNvPicPr>
          <p:nvPr/>
        </p:nvPicPr>
        <p:blipFill rotWithShape="1">
          <a:blip r:embed="rId100" cstate="print">
            <a:extLst>
              <a:ext uri="{28A0092B-C50C-407E-A947-70E740481C1C}">
                <a14:useLocalDpi xmlns:a14="http://schemas.microsoft.com/office/drawing/2010/main" val="0"/>
              </a:ext>
            </a:extLst>
          </a:blip>
          <a:srcRect/>
          <a:stretch/>
        </p:blipFill>
        <p:spPr>
          <a:xfrm>
            <a:off x="251320" y="2015120"/>
            <a:ext cx="585899" cy="460349"/>
          </a:xfrm>
          <a:prstGeom prst="rect">
            <a:avLst/>
          </a:prstGeom>
        </p:spPr>
      </p:pic>
      <p:pic>
        <p:nvPicPr>
          <p:cNvPr id="76" name="Picture 12"/>
          <p:cNvPicPr>
            <a:picLocks noChangeAspect="1" noChangeArrowheads="1"/>
          </p:cNvPicPr>
          <p:nvPr/>
        </p:nvPicPr>
        <p:blipFill>
          <a:blip r:embed="rId101" cstate="print"/>
          <a:srcRect/>
          <a:stretch>
            <a:fillRect/>
          </a:stretch>
        </p:blipFill>
        <p:spPr bwMode="auto">
          <a:xfrm>
            <a:off x="3315716" y="1940875"/>
            <a:ext cx="1023698" cy="191944"/>
          </a:xfrm>
          <a:prstGeom prst="rect">
            <a:avLst/>
          </a:prstGeom>
          <a:noFill/>
          <a:ln w="9525">
            <a:noFill/>
            <a:miter lim="800000"/>
            <a:headEnd/>
            <a:tailEnd/>
          </a:ln>
        </p:spPr>
      </p:pic>
      <p:pic>
        <p:nvPicPr>
          <p:cNvPr id="26" name="図 25"/>
          <p:cNvPicPr>
            <a:picLocks noChangeAspect="1"/>
          </p:cNvPicPr>
          <p:nvPr/>
        </p:nvPicPr>
        <p:blipFill>
          <a:blip r:embed="rId102">
            <a:extLst>
              <a:ext uri="{28A0092B-C50C-407E-A947-70E740481C1C}">
                <a14:useLocalDpi xmlns:a14="http://schemas.microsoft.com/office/drawing/2010/main" val="0"/>
              </a:ext>
            </a:extLst>
          </a:blip>
          <a:stretch>
            <a:fillRect/>
          </a:stretch>
        </p:blipFill>
        <p:spPr>
          <a:xfrm>
            <a:off x="2269562" y="1346386"/>
            <a:ext cx="961493" cy="553072"/>
          </a:xfrm>
          <a:prstGeom prst="rect">
            <a:avLst/>
          </a:prstGeom>
        </p:spPr>
      </p:pic>
      <p:pic>
        <p:nvPicPr>
          <p:cNvPr id="37" name="Picture 36" descr="Attack Board"/>
          <p:cNvPicPr>
            <a:picLocks noChangeAspect="1" noChangeArrowheads="1"/>
          </p:cNvPicPr>
          <p:nvPr/>
        </p:nvPicPr>
        <p:blipFill rotWithShape="1">
          <a:blip r:embed="rId103" cstate="print">
            <a:clrChange>
              <a:clrFrom>
                <a:srgbClr val="FFFFFF"/>
              </a:clrFrom>
              <a:clrTo>
                <a:srgbClr val="FFFFFF">
                  <a:alpha val="0"/>
                </a:srgbClr>
              </a:clrTo>
            </a:clrChange>
          </a:blip>
          <a:srcRect l="16011" t="9140" r="23268" b="9068"/>
          <a:stretch/>
        </p:blipFill>
        <p:spPr bwMode="auto">
          <a:xfrm>
            <a:off x="2641938" y="740838"/>
            <a:ext cx="600207" cy="353062"/>
          </a:xfrm>
          <a:prstGeom prst="rect">
            <a:avLst/>
          </a:prstGeom>
          <a:noFill/>
        </p:spPr>
      </p:pic>
      <p:pic>
        <p:nvPicPr>
          <p:cNvPr id="36" name="図 35">
            <a:extLst>
              <a:ext uri="{FF2B5EF4-FFF2-40B4-BE49-F238E27FC236}">
                <a16:creationId xmlns:a16="http://schemas.microsoft.com/office/drawing/2014/main" id="{B0450442-44B5-61B1-7F3B-591B18B8A226}"/>
              </a:ext>
            </a:extLst>
          </p:cNvPr>
          <p:cNvPicPr>
            <a:picLocks noChangeAspect="1"/>
          </p:cNvPicPr>
          <p:nvPr/>
        </p:nvPicPr>
        <p:blipFill>
          <a:blip r:embed="rId104" cstate="print">
            <a:extLst>
              <a:ext uri="{28A0092B-C50C-407E-A947-70E740481C1C}">
                <a14:useLocalDpi xmlns:a14="http://schemas.microsoft.com/office/drawing/2010/main" val="0"/>
              </a:ext>
            </a:extLst>
          </a:blip>
          <a:stretch>
            <a:fillRect/>
          </a:stretch>
        </p:blipFill>
        <p:spPr>
          <a:xfrm>
            <a:off x="6797953" y="3097917"/>
            <a:ext cx="906247" cy="233812"/>
          </a:xfrm>
          <a:prstGeom prst="rect">
            <a:avLst/>
          </a:prstGeom>
        </p:spPr>
      </p:pic>
      <p:pic>
        <p:nvPicPr>
          <p:cNvPr id="43" name="図 42">
            <a:extLst>
              <a:ext uri="{FF2B5EF4-FFF2-40B4-BE49-F238E27FC236}">
                <a16:creationId xmlns:a16="http://schemas.microsoft.com/office/drawing/2014/main" id="{A6ED5239-EABA-B131-0FE8-A913EC1AAD05}"/>
              </a:ext>
            </a:extLst>
          </p:cNvPr>
          <p:cNvPicPr>
            <a:picLocks noChangeAspect="1"/>
          </p:cNvPicPr>
          <p:nvPr/>
        </p:nvPicPr>
        <p:blipFill>
          <a:blip r:embed="rId105"/>
          <a:stretch>
            <a:fillRect/>
          </a:stretch>
        </p:blipFill>
        <p:spPr>
          <a:xfrm>
            <a:off x="5619185" y="988490"/>
            <a:ext cx="879394" cy="322747"/>
          </a:xfrm>
          <a:prstGeom prst="rect">
            <a:avLst/>
          </a:prstGeom>
        </p:spPr>
      </p:pic>
      <p:pic>
        <p:nvPicPr>
          <p:cNvPr id="72" name="図 71">
            <a:extLst>
              <a:ext uri="{FF2B5EF4-FFF2-40B4-BE49-F238E27FC236}">
                <a16:creationId xmlns:a16="http://schemas.microsoft.com/office/drawing/2014/main" id="{4532B7C8-78BA-D8EE-361C-64E1AA816343}"/>
              </a:ext>
            </a:extLst>
          </p:cNvPr>
          <p:cNvPicPr>
            <a:picLocks noChangeAspect="1"/>
          </p:cNvPicPr>
          <p:nvPr/>
        </p:nvPicPr>
        <p:blipFill>
          <a:blip r:embed="rId106"/>
          <a:stretch>
            <a:fillRect/>
          </a:stretch>
        </p:blipFill>
        <p:spPr>
          <a:xfrm>
            <a:off x="734134" y="763632"/>
            <a:ext cx="417815" cy="341601"/>
          </a:xfrm>
          <a:prstGeom prst="rect">
            <a:avLst/>
          </a:prstGeom>
        </p:spPr>
      </p:pic>
      <p:pic>
        <p:nvPicPr>
          <p:cNvPr id="53" name="Picture 2" descr="logo-hrmoskeihi">
            <a:extLst>
              <a:ext uri="{FF2B5EF4-FFF2-40B4-BE49-F238E27FC236}">
                <a16:creationId xmlns:a16="http://schemas.microsoft.com/office/drawing/2014/main" id="{610E8FF1-0C97-B9FB-8AF5-45EF6B959662}"/>
              </a:ext>
            </a:extLst>
          </p:cNvPr>
          <p:cNvPicPr>
            <a:picLocks noChangeAspect="1" noChangeArrowheads="1"/>
          </p:cNvPicPr>
          <p:nvPr/>
        </p:nvPicPr>
        <p:blipFill>
          <a:blip r:embed="rId107" cstate="print">
            <a:extLst>
              <a:ext uri="{28A0092B-C50C-407E-A947-70E740481C1C}">
                <a14:useLocalDpi xmlns:a14="http://schemas.microsoft.com/office/drawing/2010/main" val="0"/>
              </a:ext>
            </a:extLst>
          </a:blip>
          <a:srcRect/>
          <a:stretch>
            <a:fillRect/>
          </a:stretch>
        </p:blipFill>
        <p:spPr bwMode="auto">
          <a:xfrm>
            <a:off x="366108" y="2900593"/>
            <a:ext cx="1453476" cy="329455"/>
          </a:xfrm>
          <a:prstGeom prst="rect">
            <a:avLst/>
          </a:prstGeom>
          <a:noFill/>
          <a:extLst>
            <a:ext uri="{909E8E84-426E-40DD-AFC4-6F175D3DCCD1}">
              <a14:hiddenFill xmlns:a14="http://schemas.microsoft.com/office/drawing/2010/main">
                <a:solidFill>
                  <a:srgbClr val="FFFFFF"/>
                </a:solidFill>
              </a14:hiddenFill>
            </a:ext>
          </a:extLst>
        </p:spPr>
      </p:pic>
      <p:sp>
        <p:nvSpPr>
          <p:cNvPr id="79" name="正方形/長方形 78">
            <a:extLst>
              <a:ext uri="{FF2B5EF4-FFF2-40B4-BE49-F238E27FC236}">
                <a16:creationId xmlns:a16="http://schemas.microsoft.com/office/drawing/2014/main" id="{C4AF45ED-E8B9-A49F-6748-72766BAB5AFA}"/>
              </a:ext>
            </a:extLst>
          </p:cNvPr>
          <p:cNvSpPr/>
          <p:nvPr/>
        </p:nvSpPr>
        <p:spPr>
          <a:xfrm>
            <a:off x="1902" y="4256020"/>
            <a:ext cx="9142098" cy="872344"/>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DAC4B32A-97DA-E66C-0D97-57B1628AE3E3}"/>
              </a:ext>
            </a:extLst>
          </p:cNvPr>
          <p:cNvSpPr txBox="1"/>
          <p:nvPr/>
        </p:nvSpPr>
        <p:spPr>
          <a:xfrm>
            <a:off x="-58723" y="4738367"/>
            <a:ext cx="8955493" cy="246221"/>
          </a:xfrm>
          <a:prstGeom prst="rect">
            <a:avLst/>
          </a:prstGeom>
          <a:noFill/>
        </p:spPr>
        <p:txBody>
          <a:bodyPr wrap="square" rtlCol="0">
            <a:spAutoFit/>
          </a:bodyPr>
          <a:lstStyle/>
          <a:p>
            <a:pPr algn="r"/>
            <a:r>
              <a:rPr lang="en-US" altLang="ja-JP" sz="1000">
                <a:solidFill>
                  <a:schemeClr val="bg2"/>
                </a:solidFill>
              </a:rPr>
              <a:t>※</a:t>
            </a:r>
            <a:r>
              <a:rPr lang="ja-JP" altLang="en-US" sz="1000">
                <a:solidFill>
                  <a:schemeClr val="bg2"/>
                </a:solidFill>
              </a:rPr>
              <a:t>具体的な連携方法や製品詳細は弊社</a:t>
            </a:r>
            <a:r>
              <a:rPr lang="en-US" altLang="ja-JP" sz="1000">
                <a:solidFill>
                  <a:schemeClr val="bg2"/>
                </a:solidFill>
              </a:rPr>
              <a:t>HP</a:t>
            </a:r>
            <a:r>
              <a:rPr lang="ja-JP" altLang="en-US" sz="1000">
                <a:solidFill>
                  <a:schemeClr val="bg2"/>
                </a:solidFill>
              </a:rPr>
              <a:t>をご確認下さい　</a:t>
            </a:r>
            <a:r>
              <a:rPr lang="en-US" altLang="ja-JP" sz="1000">
                <a:solidFill>
                  <a:schemeClr val="bg1"/>
                </a:solidFill>
                <a:hlinkClick r:id="rId108">
                  <a:extLst>
                    <a:ext uri="{A12FA001-AC4F-418D-AE19-62706E023703}">
                      <ahyp:hlinkClr xmlns:ahyp="http://schemas.microsoft.com/office/drawing/2018/hyperlinkcolor" val="tx"/>
                    </a:ext>
                  </a:extLst>
                </a:hlinkClick>
              </a:rPr>
              <a:t>https://www.canon-its.co.jp/solution/industry/cross-industry/superstream/alliance</a:t>
            </a:r>
            <a:endParaRPr lang="ja-JP" altLang="en-US" sz="1000">
              <a:solidFill>
                <a:schemeClr val="bg1"/>
              </a:solidFill>
            </a:endParaRPr>
          </a:p>
        </p:txBody>
      </p:sp>
      <p:sp>
        <p:nvSpPr>
          <p:cNvPr id="31" name="テキスト ボックス 30">
            <a:extLst>
              <a:ext uri="{FF2B5EF4-FFF2-40B4-BE49-F238E27FC236}">
                <a16:creationId xmlns:a16="http://schemas.microsoft.com/office/drawing/2014/main" id="{3F8A9E6E-6A63-900A-312A-BAC9B4E499C9}"/>
              </a:ext>
            </a:extLst>
          </p:cNvPr>
          <p:cNvSpPr txBox="1"/>
          <p:nvPr/>
        </p:nvSpPr>
        <p:spPr>
          <a:xfrm>
            <a:off x="218713" y="4372596"/>
            <a:ext cx="87262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a:ln>
                  <a:noFill/>
                </a:ln>
                <a:solidFill>
                  <a:schemeClr val="bg2"/>
                </a:solidFill>
                <a:effectLst/>
                <a:uLnTx/>
                <a:uFillTx/>
                <a:latin typeface="メイリオ"/>
                <a:ea typeface="メイリオ"/>
                <a:cs typeface="+mn-cs"/>
              </a:rPr>
              <a:t>取扱アライアンス製品・</a:t>
            </a:r>
            <a:r>
              <a:rPr kumimoji="1" lang="en-US" altLang="ja-JP" sz="2000" b="1" i="0" u="none" strike="noStrike" kern="1200" cap="none" spc="0" normalizeH="0" baseline="0" noProof="0">
                <a:ln>
                  <a:noFill/>
                </a:ln>
                <a:solidFill>
                  <a:schemeClr val="bg2"/>
                </a:solidFill>
                <a:effectLst/>
                <a:uLnTx/>
                <a:uFillTx/>
                <a:latin typeface="メイリオ"/>
                <a:ea typeface="メイリオ"/>
                <a:cs typeface="+mn-cs"/>
              </a:rPr>
              <a:t>SAF</a:t>
            </a:r>
            <a:r>
              <a:rPr kumimoji="1" lang="ja-JP" altLang="en-US" sz="2000" b="1" i="0" u="none" strike="noStrike" kern="1200" cap="none" spc="0" normalizeH="0" baseline="0" noProof="0">
                <a:ln>
                  <a:noFill/>
                </a:ln>
                <a:solidFill>
                  <a:schemeClr val="bg2"/>
                </a:solidFill>
                <a:effectLst/>
                <a:uLnTx/>
                <a:uFillTx/>
                <a:latin typeface="メイリオ"/>
                <a:ea typeface="メイリオ"/>
                <a:cs typeface="+mn-cs"/>
              </a:rPr>
              <a:t>（</a:t>
            </a:r>
            <a:r>
              <a:rPr kumimoji="1" lang="en-US" altLang="ja-JP" sz="2000" b="1" i="0" u="none" strike="noStrike" kern="1200" cap="none" spc="0" normalizeH="0" baseline="0" noProof="0" err="1">
                <a:ln>
                  <a:noFill/>
                </a:ln>
                <a:solidFill>
                  <a:schemeClr val="bg2"/>
                </a:solidFill>
                <a:effectLst/>
                <a:uLnTx/>
                <a:uFillTx/>
                <a:latin typeface="メイリオ"/>
                <a:ea typeface="メイリオ"/>
                <a:cs typeface="+mn-cs"/>
              </a:rPr>
              <a:t>SuperStream</a:t>
            </a:r>
            <a:r>
              <a:rPr kumimoji="1" lang="en-US" altLang="ja-JP" sz="2000" b="1" i="0" u="none" strike="noStrike" kern="1200" cap="none" spc="0" normalizeH="0" baseline="0" noProof="0">
                <a:ln>
                  <a:noFill/>
                </a:ln>
                <a:solidFill>
                  <a:schemeClr val="bg2"/>
                </a:solidFill>
                <a:effectLst/>
                <a:uLnTx/>
                <a:uFillTx/>
                <a:latin typeface="メイリオ"/>
                <a:ea typeface="メイリオ"/>
                <a:cs typeface="+mn-cs"/>
              </a:rPr>
              <a:t> Applications Family</a:t>
            </a:r>
            <a:r>
              <a:rPr kumimoji="1" lang="ja-JP" altLang="en-US" sz="2000" b="1" i="0" u="none" strike="noStrike" kern="1200" cap="none" spc="0" normalizeH="0" baseline="0" noProof="0">
                <a:ln>
                  <a:noFill/>
                </a:ln>
                <a:solidFill>
                  <a:schemeClr val="bg2"/>
                </a:solidFill>
                <a:effectLst/>
                <a:uLnTx/>
                <a:uFillTx/>
                <a:latin typeface="メイリオ"/>
                <a:ea typeface="メイリオ"/>
                <a:cs typeface="+mn-cs"/>
              </a:rPr>
              <a:t>）</a:t>
            </a:r>
          </a:p>
        </p:txBody>
      </p:sp>
      <p:pic>
        <p:nvPicPr>
          <p:cNvPr id="23" name="図 22" descr="ロゴ&#10;&#10;AI によって生成されたコンテンツは間違っている可能性があります。">
            <a:extLst>
              <a:ext uri="{FF2B5EF4-FFF2-40B4-BE49-F238E27FC236}">
                <a16:creationId xmlns:a16="http://schemas.microsoft.com/office/drawing/2014/main" id="{86917007-FCBD-9E07-6926-0C8C17FB899A}"/>
              </a:ext>
            </a:extLst>
          </p:cNvPr>
          <p:cNvPicPr>
            <a:picLocks noChangeAspect="1"/>
          </p:cNvPicPr>
          <p:nvPr/>
        </p:nvPicPr>
        <p:blipFill>
          <a:blip r:embed="rId109" cstate="print">
            <a:extLst>
              <a:ext uri="{28A0092B-C50C-407E-A947-70E740481C1C}">
                <a14:useLocalDpi xmlns:a14="http://schemas.microsoft.com/office/drawing/2010/main" val="0"/>
              </a:ext>
            </a:extLst>
          </a:blip>
          <a:stretch>
            <a:fillRect/>
          </a:stretch>
        </p:blipFill>
        <p:spPr>
          <a:xfrm>
            <a:off x="2314720" y="3808665"/>
            <a:ext cx="841204" cy="181221"/>
          </a:xfrm>
          <a:prstGeom prst="rect">
            <a:avLst/>
          </a:prstGeom>
        </p:spPr>
      </p:pic>
      <p:pic>
        <p:nvPicPr>
          <p:cNvPr id="32" name="図 31">
            <a:extLst>
              <a:ext uri="{FF2B5EF4-FFF2-40B4-BE49-F238E27FC236}">
                <a16:creationId xmlns:a16="http://schemas.microsoft.com/office/drawing/2014/main" id="{D8DAA0C6-EC88-BAAA-3C3A-F04890E76481}"/>
              </a:ext>
            </a:extLst>
          </p:cNvPr>
          <p:cNvPicPr>
            <a:picLocks noChangeAspect="1"/>
          </p:cNvPicPr>
          <p:nvPr/>
        </p:nvPicPr>
        <p:blipFill>
          <a:blip r:embed="rId110"/>
          <a:stretch>
            <a:fillRect/>
          </a:stretch>
        </p:blipFill>
        <p:spPr>
          <a:xfrm>
            <a:off x="981015" y="3713859"/>
            <a:ext cx="630585" cy="419292"/>
          </a:xfrm>
          <a:prstGeom prst="rect">
            <a:avLst/>
          </a:prstGeom>
        </p:spPr>
      </p:pic>
      <p:pic>
        <p:nvPicPr>
          <p:cNvPr id="39" name="図 38">
            <a:extLst>
              <a:ext uri="{FF2B5EF4-FFF2-40B4-BE49-F238E27FC236}">
                <a16:creationId xmlns:a16="http://schemas.microsoft.com/office/drawing/2014/main" id="{C23A8931-81A6-F904-3853-12E134B88C87}"/>
              </a:ext>
            </a:extLst>
          </p:cNvPr>
          <p:cNvPicPr>
            <a:picLocks noChangeAspect="1"/>
          </p:cNvPicPr>
          <p:nvPr/>
        </p:nvPicPr>
        <p:blipFill>
          <a:blip r:embed="rId111"/>
          <a:srcRect l="9861" r="2098" b="7939"/>
          <a:stretch/>
        </p:blipFill>
        <p:spPr>
          <a:xfrm>
            <a:off x="6191701" y="2598748"/>
            <a:ext cx="1161024" cy="220388"/>
          </a:xfrm>
          <a:prstGeom prst="rect">
            <a:avLst/>
          </a:prstGeom>
        </p:spPr>
      </p:pic>
      <p:pic>
        <p:nvPicPr>
          <p:cNvPr id="78" name="図 77">
            <a:extLst>
              <a:ext uri="{FF2B5EF4-FFF2-40B4-BE49-F238E27FC236}">
                <a16:creationId xmlns:a16="http://schemas.microsoft.com/office/drawing/2014/main" id="{06EFA7D2-BEEB-7350-614A-6B523D855305}"/>
              </a:ext>
            </a:extLst>
          </p:cNvPr>
          <p:cNvPicPr>
            <a:picLocks noChangeAspect="1"/>
          </p:cNvPicPr>
          <p:nvPr/>
        </p:nvPicPr>
        <p:blipFill>
          <a:blip r:embed="rId112"/>
          <a:stretch>
            <a:fillRect/>
          </a:stretch>
        </p:blipFill>
        <p:spPr>
          <a:xfrm>
            <a:off x="3197225" y="3211737"/>
            <a:ext cx="1194806" cy="183680"/>
          </a:xfrm>
          <a:prstGeom prst="rect">
            <a:avLst/>
          </a:prstGeom>
        </p:spPr>
      </p:pic>
      <p:sp>
        <p:nvSpPr>
          <p:cNvPr id="29" name="テキスト ボックス 28">
            <a:extLst>
              <a:ext uri="{FF2B5EF4-FFF2-40B4-BE49-F238E27FC236}">
                <a16:creationId xmlns:a16="http://schemas.microsoft.com/office/drawing/2014/main" id="{388709F0-16ED-6943-3D5F-AA0DDEA9FD88}"/>
              </a:ext>
            </a:extLst>
          </p:cNvPr>
          <p:cNvSpPr txBox="1"/>
          <p:nvPr/>
        </p:nvSpPr>
        <p:spPr>
          <a:xfrm>
            <a:off x="769238" y="954866"/>
            <a:ext cx="1566954" cy="276999"/>
          </a:xfrm>
          <a:prstGeom prst="rect">
            <a:avLst/>
          </a:prstGeom>
          <a:noFill/>
        </p:spPr>
        <p:txBody>
          <a:bodyPr wrap="square">
            <a:spAutoFit/>
          </a:bodyPr>
          <a:lstStyle/>
          <a:p>
            <a:pPr algn="ctr"/>
            <a:r>
              <a:rPr lang="ja-JP" altLang="en-US" sz="600" b="1" i="0" dirty="0">
                <a:solidFill>
                  <a:srgbClr val="222222"/>
                </a:solidFill>
                <a:effectLst/>
                <a:latin typeface="Noto Sans JP" panose="020B0200000000000000" pitchFamily="50" charset="-128"/>
                <a:ea typeface="Noto Sans JP" panose="020B0200000000000000" pitchFamily="50" charset="-128"/>
              </a:rPr>
              <a:t>経営管理システム</a:t>
            </a:r>
            <a:endParaRPr lang="en-US" altLang="ja-JP" sz="600" b="1" i="0" dirty="0">
              <a:solidFill>
                <a:srgbClr val="222222"/>
              </a:solidFill>
              <a:effectLst/>
              <a:latin typeface="Noto Sans JP" panose="020B0200000000000000" pitchFamily="50" charset="-128"/>
              <a:ea typeface="Noto Sans JP" panose="020B0200000000000000" pitchFamily="50" charset="-128"/>
            </a:endParaRPr>
          </a:p>
          <a:p>
            <a:pPr algn="ctr"/>
            <a:r>
              <a:rPr lang="en-US" altLang="ja-JP" sz="600" b="1" i="0" dirty="0">
                <a:solidFill>
                  <a:srgbClr val="222222"/>
                </a:solidFill>
                <a:effectLst/>
                <a:latin typeface="Noto Sans JP" panose="020B0200000000000000" pitchFamily="50" charset="-128"/>
                <a:ea typeface="Noto Sans JP" panose="020B0200000000000000" pitchFamily="50" charset="-128"/>
              </a:rPr>
              <a:t>Oracle Cloud EPM Planning</a:t>
            </a:r>
            <a:endParaRPr lang="ja-JP" altLang="en-US" sz="600" dirty="0"/>
          </a:p>
        </p:txBody>
      </p:sp>
    </p:spTree>
    <p:extLst>
      <p:ext uri="{BB962C8B-B14F-4D97-AF65-F5344CB8AC3E}">
        <p14:creationId xmlns:p14="http://schemas.microsoft.com/office/powerpoint/2010/main" val="3550369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3"/>
          </p:nvPr>
        </p:nvSpPr>
        <p:spPr/>
        <p:txBody>
          <a:bodyPr/>
          <a:lstStyle/>
          <a:p>
            <a:r>
              <a:rPr lang="en-US" altLang="ja-JP"/>
              <a:t>©Canon IT Solutions Inc.  All rights reserved.</a:t>
            </a:r>
            <a:endParaRPr lang="ja-JP" altLang="en-US"/>
          </a:p>
        </p:txBody>
      </p:sp>
      <p:sp>
        <p:nvSpPr>
          <p:cNvPr id="4" name="スライド番号プレースホルダー 3"/>
          <p:cNvSpPr>
            <a:spLocks noGrp="1"/>
          </p:cNvSpPr>
          <p:nvPr>
            <p:ph type="sldNum" sz="quarter" idx="4"/>
          </p:nvPr>
        </p:nvSpPr>
        <p:spPr/>
        <p:txBody>
          <a:bodyPr/>
          <a:lstStyle/>
          <a:p>
            <a:fld id="{78AE49ED-73EF-499C-8307-28EB0E7CF529}" type="slidenum">
              <a:rPr lang="ja-JP" altLang="en-US" smtClean="0"/>
              <a:pPr/>
              <a:t>2</a:t>
            </a:fld>
            <a:endParaRPr lang="ja-JP" altLang="en-US"/>
          </a:p>
        </p:txBody>
      </p:sp>
      <p:sp>
        <p:nvSpPr>
          <p:cNvPr id="5" name="テキスト プレースホルダー 2"/>
          <p:cNvSpPr>
            <a:spLocks noGrp="1"/>
          </p:cNvSpPr>
          <p:nvPr>
            <p:ph type="body" sz="quarter" idx="14"/>
          </p:nvPr>
        </p:nvSpPr>
        <p:spPr>
          <a:xfrm>
            <a:off x="3167843" y="807554"/>
            <a:ext cx="5631095" cy="3727637"/>
          </a:xfrm>
        </p:spPr>
        <p:txBody>
          <a:bodyPr/>
          <a:lstStyle/>
          <a:p>
            <a:pPr>
              <a:spcBef>
                <a:spcPts val="600"/>
              </a:spcBef>
            </a:pPr>
            <a:r>
              <a:rPr lang="en-US" altLang="ja-JP" sz="2200" b="0">
                <a:solidFill>
                  <a:schemeClr val="accent1"/>
                </a:solidFill>
              </a:rPr>
              <a:t>01</a:t>
            </a:r>
          </a:p>
          <a:p>
            <a:r>
              <a:rPr lang="ja-JP" altLang="en-US"/>
              <a:t>会社概要</a:t>
            </a:r>
          </a:p>
          <a:p>
            <a:pPr>
              <a:spcBef>
                <a:spcPts val="600"/>
              </a:spcBef>
            </a:pPr>
            <a:r>
              <a:rPr lang="en-US" altLang="ja-JP" sz="2200" b="0">
                <a:solidFill>
                  <a:schemeClr val="accent1"/>
                </a:solidFill>
              </a:rPr>
              <a:t>02</a:t>
            </a:r>
          </a:p>
          <a:p>
            <a:r>
              <a:rPr lang="en-US" altLang="ja-JP"/>
              <a:t>SuperStream-NX</a:t>
            </a:r>
            <a:r>
              <a:rPr lang="ja-JP" altLang="en-US"/>
              <a:t> 概要</a:t>
            </a:r>
          </a:p>
          <a:p>
            <a:pPr>
              <a:spcBef>
                <a:spcPts val="600"/>
              </a:spcBef>
            </a:pPr>
            <a:r>
              <a:rPr lang="en-US" altLang="ja-JP" sz="2200" b="0">
                <a:solidFill>
                  <a:schemeClr val="accent1"/>
                </a:solidFill>
              </a:rPr>
              <a:t>03</a:t>
            </a:r>
          </a:p>
          <a:p>
            <a:r>
              <a:rPr lang="en-US" altLang="ja-JP"/>
              <a:t>SuperStream-NX</a:t>
            </a:r>
            <a:r>
              <a:rPr lang="ja-JP" altLang="en-US"/>
              <a:t> 人事給与ソリューション</a:t>
            </a:r>
          </a:p>
          <a:p>
            <a:pPr>
              <a:spcBef>
                <a:spcPts val="600"/>
              </a:spcBef>
            </a:pPr>
            <a:r>
              <a:rPr lang="en-US" altLang="ja-JP" sz="2200" b="0">
                <a:solidFill>
                  <a:schemeClr val="accent1"/>
                </a:solidFill>
              </a:rPr>
              <a:t>04</a:t>
            </a:r>
          </a:p>
          <a:p>
            <a:r>
              <a:rPr lang="en-US" altLang="ja-JP"/>
              <a:t>SuperStream-NX</a:t>
            </a:r>
            <a:r>
              <a:rPr lang="ja-JP" altLang="en-US"/>
              <a:t> その他オプション</a:t>
            </a:r>
          </a:p>
          <a:p>
            <a:pPr>
              <a:spcBef>
                <a:spcPts val="600"/>
              </a:spcBef>
            </a:pPr>
            <a:r>
              <a:rPr lang="en-US" altLang="ja-JP" sz="2200" b="0">
                <a:solidFill>
                  <a:schemeClr val="accent1"/>
                </a:solidFill>
              </a:rPr>
              <a:t>05</a:t>
            </a:r>
          </a:p>
          <a:p>
            <a:r>
              <a:rPr lang="en-US" altLang="ja-JP"/>
              <a:t>SuperStream-NX</a:t>
            </a:r>
            <a:r>
              <a:rPr lang="ja-JP" altLang="en-US"/>
              <a:t> </a:t>
            </a:r>
            <a:endParaRPr lang="en-US" altLang="ja-JP"/>
          </a:p>
          <a:p>
            <a:r>
              <a:rPr lang="ja-JP" altLang="en-US"/>
              <a:t>　　　　　　　　人事給与ソリューション稼働環境</a:t>
            </a:r>
          </a:p>
          <a:p>
            <a:endParaRPr kumimoji="1" lang="ja-JP" altLang="en-US"/>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76" y="807554"/>
            <a:ext cx="2016224" cy="320157"/>
          </a:xfrm>
          <a:prstGeom prst="rect">
            <a:avLst/>
          </a:prstGeom>
        </p:spPr>
      </p:pic>
    </p:spTree>
    <p:extLst>
      <p:ext uri="{BB962C8B-B14F-4D97-AF65-F5344CB8AC3E}">
        <p14:creationId xmlns:p14="http://schemas.microsoft.com/office/powerpoint/2010/main" val="25535323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en-US" altLang="ja-JP" sz="3200" b="0">
                <a:solidFill>
                  <a:schemeClr val="accent1"/>
                </a:solidFill>
              </a:rPr>
              <a:t>03</a:t>
            </a:r>
            <a:br>
              <a:rPr lang="en-US" altLang="ja-JP"/>
            </a:br>
            <a:r>
              <a:rPr lang="en-US" altLang="ja-JP"/>
              <a:t>SuperStream-NX</a:t>
            </a:r>
            <a:r>
              <a:rPr lang="ja-JP" altLang="en-US"/>
              <a:t> </a:t>
            </a:r>
            <a:br>
              <a:rPr lang="en-US" altLang="ja-JP"/>
            </a:br>
            <a:r>
              <a:rPr lang="ja-JP" altLang="en-US"/>
              <a:t>　　人事給与ソリューション</a:t>
            </a:r>
            <a:endParaRPr kumimoji="1" lang="ja-JP" altLang="en-US"/>
          </a:p>
        </p:txBody>
      </p:sp>
      <p:sp>
        <p:nvSpPr>
          <p:cNvPr id="4" name="フッター プレースホルダー 3"/>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solidFill>
                <a:prstClr val="black">
                  <a:tint val="75000"/>
                </a:prstClr>
              </a:solidFill>
              <a:effectLst/>
              <a:uLnTx/>
              <a:uFillTx/>
              <a:latin typeface="メイリオ"/>
              <a:ea typeface="メイリオ"/>
              <a:cs typeface="+mn-cs"/>
            </a:endParaRPr>
          </a:p>
        </p:txBody>
      </p:sp>
      <p:sp>
        <p:nvSpPr>
          <p:cNvPr id="6" name="スライド番号プレースホルダー 3"/>
          <p:cNvSpPr>
            <a:spLocks noGrp="1"/>
          </p:cNvSpPr>
          <p:nvPr>
            <p:ph type="sldNum" sz="quarter" idx="10"/>
          </p:nvPr>
        </p:nvSpPr>
        <p:spPr>
          <a:xfrm>
            <a:off x="8532000" y="4932000"/>
            <a:ext cx="360000" cy="135000"/>
          </a:xfrm>
        </p:spPr>
        <p:txBody>
          <a:bodyPr/>
          <a:lstStyle/>
          <a:p>
            <a:fld id="{78AE49ED-73EF-499C-8307-28EB0E7CF529}" type="slidenum">
              <a:rPr lang="ja-JP" altLang="en-US" smtClean="0"/>
              <a:pPr/>
              <a:t>20</a:t>
            </a:fld>
            <a:endParaRPr lang="ja-JP" altLang="en-US"/>
          </a:p>
        </p:txBody>
      </p:sp>
    </p:spTree>
    <p:extLst>
      <p:ext uri="{BB962C8B-B14F-4D97-AF65-F5344CB8AC3E}">
        <p14:creationId xmlns:p14="http://schemas.microsoft.com/office/powerpoint/2010/main" val="21860693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21</a:t>
            </a:fld>
            <a:endParaRPr lang="ja-JP" altLang="en-US"/>
          </a:p>
        </p:txBody>
      </p:sp>
      <p:sp>
        <p:nvSpPr>
          <p:cNvPr id="7" name="タイトル 6"/>
          <p:cNvSpPr>
            <a:spLocks noGrp="1"/>
          </p:cNvSpPr>
          <p:nvPr>
            <p:ph type="title"/>
          </p:nvPr>
        </p:nvSpPr>
        <p:spPr>
          <a:prstGeom prst="rect">
            <a:avLst/>
          </a:prstGeom>
        </p:spPr>
        <p:txBody>
          <a:bodyPr/>
          <a:lstStyle/>
          <a:p>
            <a:r>
              <a:rPr lang="en-US" altLang="ja-JP" sz="1800">
                <a:solidFill>
                  <a:schemeClr val="accent1"/>
                </a:solidFill>
              </a:rPr>
              <a:t>03</a:t>
            </a:r>
            <a:r>
              <a:rPr lang="en-US" altLang="ja-JP" sz="1800"/>
              <a:t> SuperStream-NX</a:t>
            </a:r>
            <a:r>
              <a:rPr lang="ja-JP" altLang="en-US" sz="1800"/>
              <a:t> 人事給与ソリューション</a:t>
            </a:r>
            <a:br>
              <a:rPr lang="en-US" altLang="ja-JP"/>
            </a:br>
            <a:r>
              <a:rPr lang="ja-JP" altLang="en-US"/>
              <a:t>コンセプト</a:t>
            </a:r>
            <a:endParaRPr kumimoji="1" lang="ja-JP" altLang="en-US"/>
          </a:p>
        </p:txBody>
      </p:sp>
      <p:sp>
        <p:nvSpPr>
          <p:cNvPr id="5" name="フッター プレースホルダー 3"/>
          <p:cNvSpPr>
            <a:spLocks noGrp="1"/>
          </p:cNvSpPr>
          <p:nvPr>
            <p:ph type="ftr" sz="quarter" idx="3"/>
          </p:nvPr>
        </p:nvSpPr>
        <p:spPr>
          <a:xfrm>
            <a:off x="252000" y="4932000"/>
            <a:ext cx="2160000" cy="135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effectLst/>
              <a:uLnTx/>
              <a:uFillTx/>
              <a:latin typeface="メイリオ"/>
              <a:ea typeface="メイリオ"/>
              <a:cs typeface="+mn-cs"/>
            </a:endParaRPr>
          </a:p>
        </p:txBody>
      </p:sp>
    </p:spTree>
    <p:extLst>
      <p:ext uri="{BB962C8B-B14F-4D97-AF65-F5344CB8AC3E}">
        <p14:creationId xmlns:p14="http://schemas.microsoft.com/office/powerpoint/2010/main" val="9556916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lang="ja-JP" altLang="en-US" smtClean="0"/>
              <a:pPr/>
              <a:t>22</a:t>
            </a:fld>
            <a:endParaRPr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6" name="タイトル 5"/>
          <p:cNvSpPr>
            <a:spLocks noGrp="1"/>
          </p:cNvSpPr>
          <p:nvPr>
            <p:ph type="title"/>
          </p:nvPr>
        </p:nvSpPr>
        <p:spPr/>
        <p:txBody>
          <a:bodyPr/>
          <a:lstStyle/>
          <a:p>
            <a:r>
              <a:rPr lang="ja-JP" altLang="en-US"/>
              <a:t>人事給与ソリューションコンセプト</a:t>
            </a:r>
            <a:endParaRPr kumimoji="1" lang="ja-JP" altLang="en-US"/>
          </a:p>
        </p:txBody>
      </p:sp>
      <p:sp>
        <p:nvSpPr>
          <p:cNvPr id="7" name="楕円 6"/>
          <p:cNvSpPr/>
          <p:nvPr/>
        </p:nvSpPr>
        <p:spPr>
          <a:xfrm>
            <a:off x="2627784" y="1561032"/>
            <a:ext cx="3960439" cy="3298968"/>
          </a:xfrm>
          <a:prstGeom prst="ellipse">
            <a:avLst/>
          </a:prstGeom>
          <a:noFill/>
          <a:ln w="333375">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15"/>
          <p:cNvSpPr/>
          <p:nvPr/>
        </p:nvSpPr>
        <p:spPr bwMode="gray">
          <a:xfrm>
            <a:off x="3522154" y="915566"/>
            <a:ext cx="2124000" cy="1800000"/>
          </a:xfrm>
          <a:prstGeom prst="ellipse">
            <a:avLst/>
          </a:prstGeom>
          <a:solidFill>
            <a:schemeClr val="accent3"/>
          </a:solidFill>
          <a:ln>
            <a:noFill/>
          </a:ln>
          <a:effectLst/>
        </p:spPr>
        <p:txBody>
          <a:bodyPr anchor="ctr"/>
          <a:lstStyle/>
          <a:p>
            <a:pPr algn="ctr">
              <a:defRPr/>
            </a:pPr>
            <a:r>
              <a:rPr kumimoji="0" lang="en-US" altLang="ja-JP" sz="1600" b="1" kern="0">
                <a:solidFill>
                  <a:srgbClr val="FFFFFF"/>
                </a:solidFill>
                <a:cs typeface="メイリオ" pitchFamily="50" charset="-128"/>
              </a:rPr>
              <a:t>Good</a:t>
            </a:r>
            <a:r>
              <a:rPr kumimoji="0" lang="ja-JP" altLang="en-US" sz="1600" b="1" kern="0">
                <a:solidFill>
                  <a:srgbClr val="FFFFFF"/>
                </a:solidFill>
                <a:cs typeface="メイリオ" pitchFamily="50" charset="-128"/>
              </a:rPr>
              <a:t> </a:t>
            </a:r>
            <a:r>
              <a:rPr kumimoji="0" lang="en-US" altLang="ja-JP" sz="1600" b="1" kern="0">
                <a:solidFill>
                  <a:srgbClr val="FFFFFF"/>
                </a:solidFill>
                <a:cs typeface="メイリオ" pitchFamily="50" charset="-128"/>
              </a:rPr>
              <a:t>Operability</a:t>
            </a:r>
          </a:p>
          <a:p>
            <a:pPr algn="ctr">
              <a:defRPr/>
            </a:pPr>
            <a:endParaRPr kumimoji="0" lang="en-US" altLang="ja-JP" sz="1400" b="1" kern="0">
              <a:solidFill>
                <a:srgbClr val="FFFFFF"/>
              </a:solidFill>
              <a:cs typeface="メイリオ" pitchFamily="50" charset="-128"/>
            </a:endParaRPr>
          </a:p>
          <a:p>
            <a:pPr algn="ctr">
              <a:defRPr/>
            </a:pPr>
            <a:endParaRPr kumimoji="0" lang="ja-JP" altLang="en-US" sz="1400" b="1" kern="0">
              <a:solidFill>
                <a:srgbClr val="FFFFFF"/>
              </a:solidFill>
              <a:cs typeface="メイリオ" pitchFamily="50" charset="-128"/>
            </a:endParaRPr>
          </a:p>
        </p:txBody>
      </p:sp>
      <p:sp>
        <p:nvSpPr>
          <p:cNvPr id="29" name="円/楕円 13"/>
          <p:cNvSpPr/>
          <p:nvPr/>
        </p:nvSpPr>
        <p:spPr bwMode="auto">
          <a:xfrm>
            <a:off x="1114337" y="2751770"/>
            <a:ext cx="2055024" cy="1800000"/>
          </a:xfrm>
          <a:prstGeom prst="ellipse">
            <a:avLst/>
          </a:prstGeom>
          <a:solidFill>
            <a:schemeClr val="accent3">
              <a:lumMod val="75000"/>
            </a:schemeClr>
          </a:solidFill>
          <a:ln>
            <a:noFill/>
          </a:ln>
          <a:effectLst/>
        </p:spPr>
        <p:txBody>
          <a:bodyPr anchor="ctr"/>
          <a:lstStyle/>
          <a:p>
            <a:pPr algn="ctr">
              <a:defRPr/>
            </a:pPr>
            <a:endParaRPr kumimoji="0" lang="ja-JP" altLang="en-US" b="1" kern="0">
              <a:solidFill>
                <a:srgbClr val="FFFFFF"/>
              </a:solidFill>
              <a:cs typeface="メイリオ" pitchFamily="50" charset="-128"/>
            </a:endParaRPr>
          </a:p>
        </p:txBody>
      </p:sp>
      <p:sp>
        <p:nvSpPr>
          <p:cNvPr id="31" name="テキスト ボックス 30"/>
          <p:cNvSpPr txBox="1"/>
          <p:nvPr/>
        </p:nvSpPr>
        <p:spPr>
          <a:xfrm>
            <a:off x="1071804" y="3164454"/>
            <a:ext cx="2071111" cy="523220"/>
          </a:xfrm>
          <a:prstGeom prst="rect">
            <a:avLst/>
          </a:prstGeom>
          <a:noFill/>
        </p:spPr>
        <p:txBody>
          <a:bodyPr wrap="square" rtlCol="0">
            <a:spAutoFit/>
          </a:bodyPr>
          <a:lstStyle/>
          <a:p>
            <a:pPr algn="ctr">
              <a:defRPr/>
            </a:pPr>
            <a:r>
              <a:rPr kumimoji="0" lang="en-US" altLang="ja-JP" sz="1400" b="1" kern="0">
                <a:solidFill>
                  <a:srgbClr val="FFFFFF"/>
                </a:solidFill>
                <a:cs typeface="メイリオ" pitchFamily="50" charset="-128"/>
              </a:rPr>
              <a:t>Group</a:t>
            </a:r>
          </a:p>
          <a:p>
            <a:pPr algn="ctr">
              <a:defRPr/>
            </a:pPr>
            <a:r>
              <a:rPr kumimoji="0" lang="en-US" altLang="ja-JP" sz="1400" b="1" kern="0">
                <a:solidFill>
                  <a:srgbClr val="FFFFFF"/>
                </a:solidFill>
                <a:cs typeface="メイリオ" pitchFamily="50" charset="-128"/>
              </a:rPr>
              <a:t>Management</a:t>
            </a:r>
          </a:p>
        </p:txBody>
      </p:sp>
      <p:pic>
        <p:nvPicPr>
          <p:cNvPr id="32" name="図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9990" y="2977798"/>
            <a:ext cx="2948174" cy="564506"/>
          </a:xfrm>
          <a:prstGeom prst="rect">
            <a:avLst/>
          </a:prstGeom>
        </p:spPr>
      </p:pic>
      <p:sp>
        <p:nvSpPr>
          <p:cNvPr id="34" name="円/楕円 15"/>
          <p:cNvSpPr/>
          <p:nvPr/>
        </p:nvSpPr>
        <p:spPr bwMode="gray">
          <a:xfrm>
            <a:off x="6050415" y="2822400"/>
            <a:ext cx="2085980" cy="1800000"/>
          </a:xfrm>
          <a:prstGeom prst="ellipse">
            <a:avLst/>
          </a:prstGeom>
          <a:solidFill>
            <a:schemeClr val="accent1"/>
          </a:solidFill>
          <a:ln>
            <a:noFill/>
          </a:ln>
          <a:effectLst/>
        </p:spPr>
        <p:txBody>
          <a:bodyPr anchor="ctr"/>
          <a:lstStyle/>
          <a:p>
            <a:pPr algn="ctr">
              <a:defRPr/>
            </a:pPr>
            <a:r>
              <a:rPr kumimoji="0" lang="en-US" altLang="ja-JP" sz="1400" b="1" kern="0">
                <a:solidFill>
                  <a:srgbClr val="FFFFFF"/>
                </a:solidFill>
                <a:cs typeface="メイリオ" pitchFamily="50" charset="-128"/>
              </a:rPr>
              <a:t>Self</a:t>
            </a:r>
            <a:r>
              <a:rPr kumimoji="0" lang="ja-JP" altLang="en-US" sz="1400" b="1" kern="0">
                <a:solidFill>
                  <a:srgbClr val="FFFFFF"/>
                </a:solidFill>
                <a:cs typeface="メイリオ" pitchFamily="50" charset="-128"/>
              </a:rPr>
              <a:t> </a:t>
            </a:r>
            <a:endParaRPr kumimoji="0" lang="en-US" altLang="ja-JP" sz="1400" b="1" kern="0">
              <a:solidFill>
                <a:srgbClr val="FFFFFF"/>
              </a:solidFill>
              <a:cs typeface="メイリオ" pitchFamily="50" charset="-128"/>
            </a:endParaRPr>
          </a:p>
          <a:p>
            <a:pPr algn="ctr">
              <a:defRPr/>
            </a:pPr>
            <a:r>
              <a:rPr kumimoji="0" lang="en-US" altLang="ja-JP" sz="1400" b="1" kern="0">
                <a:solidFill>
                  <a:srgbClr val="FFFFFF"/>
                </a:solidFill>
                <a:cs typeface="メイリオ" pitchFamily="50" charset="-128"/>
              </a:rPr>
              <a:t>Management</a:t>
            </a:r>
          </a:p>
          <a:p>
            <a:pPr algn="ctr">
              <a:defRPr/>
            </a:pPr>
            <a:endParaRPr kumimoji="0" lang="en-US" altLang="ja-JP" sz="1400" b="1" kern="0">
              <a:solidFill>
                <a:srgbClr val="FFFFFF"/>
              </a:solidFill>
              <a:cs typeface="メイリオ" pitchFamily="50" charset="-128"/>
            </a:endParaRPr>
          </a:p>
          <a:p>
            <a:pPr algn="ctr">
              <a:defRPr/>
            </a:pPr>
            <a:endParaRPr kumimoji="0" lang="en-US" altLang="ja-JP" sz="1400" b="1" kern="0">
              <a:solidFill>
                <a:srgbClr val="FFFFFF"/>
              </a:solidFill>
              <a:cs typeface="メイリオ" pitchFamily="50" charset="-128"/>
            </a:endParaRPr>
          </a:p>
        </p:txBody>
      </p:sp>
      <p:sp>
        <p:nvSpPr>
          <p:cNvPr id="38" name="Freeform 370"/>
          <p:cNvSpPr>
            <a:spLocks noEditPoints="1"/>
          </p:cNvSpPr>
          <p:nvPr/>
        </p:nvSpPr>
        <p:spPr bwMode="auto">
          <a:xfrm>
            <a:off x="1667779" y="3689338"/>
            <a:ext cx="450850" cy="493713"/>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39" name="Freeform 370"/>
          <p:cNvSpPr>
            <a:spLocks noEditPoints="1"/>
          </p:cNvSpPr>
          <p:nvPr/>
        </p:nvSpPr>
        <p:spPr bwMode="auto">
          <a:xfrm>
            <a:off x="2171835" y="3699681"/>
            <a:ext cx="450850" cy="493713"/>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40" name="テキスト ボックス 39"/>
          <p:cNvSpPr txBox="1"/>
          <p:nvPr/>
        </p:nvSpPr>
        <p:spPr>
          <a:xfrm>
            <a:off x="3793520" y="553645"/>
            <a:ext cx="1797053" cy="369332"/>
          </a:xfrm>
          <a:prstGeom prst="rect">
            <a:avLst/>
          </a:prstGeom>
          <a:noFill/>
        </p:spPr>
        <p:txBody>
          <a:bodyPr wrap="square" rtlCol="0">
            <a:spAutoFit/>
          </a:bodyPr>
          <a:lstStyle/>
          <a:p>
            <a:r>
              <a:rPr lang="ja-JP" altLang="en-US" b="1">
                <a:solidFill>
                  <a:schemeClr val="accent3"/>
                </a:solidFill>
              </a:rPr>
              <a:t>操作性の良さ</a:t>
            </a:r>
          </a:p>
        </p:txBody>
      </p:sp>
      <p:sp>
        <p:nvSpPr>
          <p:cNvPr id="41" name="テキスト ボックス 40"/>
          <p:cNvSpPr txBox="1"/>
          <p:nvPr/>
        </p:nvSpPr>
        <p:spPr>
          <a:xfrm>
            <a:off x="6228184" y="4697668"/>
            <a:ext cx="2632559" cy="369332"/>
          </a:xfrm>
          <a:prstGeom prst="rect">
            <a:avLst/>
          </a:prstGeom>
          <a:noFill/>
        </p:spPr>
        <p:txBody>
          <a:bodyPr wrap="square" rtlCol="0">
            <a:spAutoFit/>
          </a:bodyPr>
          <a:lstStyle/>
          <a:p>
            <a:r>
              <a:rPr lang="ja-JP" altLang="en-US" b="1">
                <a:solidFill>
                  <a:srgbClr val="F9BE00"/>
                </a:solidFill>
              </a:rPr>
              <a:t>自立型社員の育成</a:t>
            </a:r>
          </a:p>
        </p:txBody>
      </p:sp>
      <p:sp>
        <p:nvSpPr>
          <p:cNvPr id="42" name="テキスト ボックス 41"/>
          <p:cNvSpPr txBox="1"/>
          <p:nvPr/>
        </p:nvSpPr>
        <p:spPr>
          <a:xfrm>
            <a:off x="898313" y="4603958"/>
            <a:ext cx="2845595" cy="369332"/>
          </a:xfrm>
          <a:prstGeom prst="rect">
            <a:avLst/>
          </a:prstGeom>
          <a:noFill/>
        </p:spPr>
        <p:txBody>
          <a:bodyPr wrap="square" rtlCol="0">
            <a:spAutoFit/>
          </a:bodyPr>
          <a:lstStyle/>
          <a:p>
            <a:r>
              <a:rPr lang="ja-JP" altLang="en-US" b="1">
                <a:solidFill>
                  <a:srgbClr val="E85914"/>
                </a:solidFill>
              </a:rPr>
              <a:t>グループ会社管理対応</a:t>
            </a:r>
          </a:p>
        </p:txBody>
      </p:sp>
      <p:sp>
        <p:nvSpPr>
          <p:cNvPr id="43" name="Freeform 440"/>
          <p:cNvSpPr>
            <a:spLocks/>
          </p:cNvSpPr>
          <p:nvPr/>
        </p:nvSpPr>
        <p:spPr bwMode="auto">
          <a:xfrm>
            <a:off x="4362091" y="1892658"/>
            <a:ext cx="414338" cy="488950"/>
          </a:xfrm>
          <a:custGeom>
            <a:avLst/>
            <a:gdLst>
              <a:gd name="T0" fmla="*/ 222 w 784"/>
              <a:gd name="T1" fmla="*/ 498 h 923"/>
              <a:gd name="T2" fmla="*/ 172 w 784"/>
              <a:gd name="T3" fmla="*/ 455 h 923"/>
              <a:gd name="T4" fmla="*/ 120 w 784"/>
              <a:gd name="T5" fmla="*/ 426 h 923"/>
              <a:gd name="T6" fmla="*/ 87 w 784"/>
              <a:gd name="T7" fmla="*/ 418 h 923"/>
              <a:gd name="T8" fmla="*/ 64 w 784"/>
              <a:gd name="T9" fmla="*/ 416 h 923"/>
              <a:gd name="T10" fmla="*/ 29 w 784"/>
              <a:gd name="T11" fmla="*/ 426 h 923"/>
              <a:gd name="T12" fmla="*/ 7 w 784"/>
              <a:gd name="T13" fmla="*/ 448 h 923"/>
              <a:gd name="T14" fmla="*/ 0 w 784"/>
              <a:gd name="T15" fmla="*/ 478 h 923"/>
              <a:gd name="T16" fmla="*/ 7 w 784"/>
              <a:gd name="T17" fmla="*/ 511 h 923"/>
              <a:gd name="T18" fmla="*/ 29 w 784"/>
              <a:gd name="T19" fmla="*/ 546 h 923"/>
              <a:gd name="T20" fmla="*/ 60 w 784"/>
              <a:gd name="T21" fmla="*/ 576 h 923"/>
              <a:gd name="T22" fmla="*/ 118 w 784"/>
              <a:gd name="T23" fmla="*/ 640 h 923"/>
              <a:gd name="T24" fmla="*/ 172 w 784"/>
              <a:gd name="T25" fmla="*/ 708 h 923"/>
              <a:gd name="T26" fmla="*/ 219 w 784"/>
              <a:gd name="T27" fmla="*/ 780 h 923"/>
              <a:gd name="T28" fmla="*/ 255 w 784"/>
              <a:gd name="T29" fmla="*/ 853 h 923"/>
              <a:gd name="T30" fmla="*/ 276 w 784"/>
              <a:gd name="T31" fmla="*/ 923 h 923"/>
              <a:gd name="T32" fmla="*/ 689 w 784"/>
              <a:gd name="T33" fmla="*/ 923 h 923"/>
              <a:gd name="T34" fmla="*/ 696 w 784"/>
              <a:gd name="T35" fmla="*/ 804 h 923"/>
              <a:gd name="T36" fmla="*/ 714 w 784"/>
              <a:gd name="T37" fmla="*/ 715 h 923"/>
              <a:gd name="T38" fmla="*/ 745 w 784"/>
              <a:gd name="T39" fmla="*/ 625 h 923"/>
              <a:gd name="T40" fmla="*/ 773 w 784"/>
              <a:gd name="T41" fmla="*/ 545 h 923"/>
              <a:gd name="T42" fmla="*/ 781 w 784"/>
              <a:gd name="T43" fmla="*/ 500 h 923"/>
              <a:gd name="T44" fmla="*/ 784 w 784"/>
              <a:gd name="T45" fmla="*/ 449 h 923"/>
              <a:gd name="T46" fmla="*/ 778 w 784"/>
              <a:gd name="T47" fmla="*/ 404 h 923"/>
              <a:gd name="T48" fmla="*/ 762 w 784"/>
              <a:gd name="T49" fmla="*/ 367 h 923"/>
              <a:gd name="T50" fmla="*/ 738 w 784"/>
              <a:gd name="T51" fmla="*/ 340 h 923"/>
              <a:gd name="T52" fmla="*/ 703 w 784"/>
              <a:gd name="T53" fmla="*/ 323 h 923"/>
              <a:gd name="T54" fmla="*/ 700 w 784"/>
              <a:gd name="T55" fmla="*/ 350 h 923"/>
              <a:gd name="T56" fmla="*/ 700 w 784"/>
              <a:gd name="T57" fmla="*/ 365 h 923"/>
              <a:gd name="T58" fmla="*/ 693 w 784"/>
              <a:gd name="T59" fmla="*/ 377 h 923"/>
              <a:gd name="T60" fmla="*/ 683 w 784"/>
              <a:gd name="T61" fmla="*/ 382 h 923"/>
              <a:gd name="T62" fmla="*/ 669 w 784"/>
              <a:gd name="T63" fmla="*/ 382 h 923"/>
              <a:gd name="T64" fmla="*/ 657 w 784"/>
              <a:gd name="T65" fmla="*/ 373 h 923"/>
              <a:gd name="T66" fmla="*/ 641 w 784"/>
              <a:gd name="T67" fmla="*/ 337 h 923"/>
              <a:gd name="T68" fmla="*/ 636 w 784"/>
              <a:gd name="T69" fmla="*/ 325 h 923"/>
              <a:gd name="T70" fmla="*/ 621 w 784"/>
              <a:gd name="T71" fmla="*/ 308 h 923"/>
              <a:gd name="T72" fmla="*/ 583 w 784"/>
              <a:gd name="T73" fmla="*/ 295 h 923"/>
              <a:gd name="T74" fmla="*/ 563 w 784"/>
              <a:gd name="T75" fmla="*/ 328 h 923"/>
              <a:gd name="T76" fmla="*/ 563 w 784"/>
              <a:gd name="T77" fmla="*/ 343 h 923"/>
              <a:gd name="T78" fmla="*/ 555 w 784"/>
              <a:gd name="T79" fmla="*/ 355 h 923"/>
              <a:gd name="T80" fmla="*/ 546 w 784"/>
              <a:gd name="T81" fmla="*/ 360 h 923"/>
              <a:gd name="T82" fmla="*/ 531 w 784"/>
              <a:gd name="T83" fmla="*/ 360 h 923"/>
              <a:gd name="T84" fmla="*/ 519 w 784"/>
              <a:gd name="T85" fmla="*/ 352 h 923"/>
              <a:gd name="T86" fmla="*/ 504 w 784"/>
              <a:gd name="T87" fmla="*/ 313 h 923"/>
              <a:gd name="T88" fmla="*/ 497 w 784"/>
              <a:gd name="T89" fmla="*/ 296 h 923"/>
              <a:gd name="T90" fmla="*/ 474 w 784"/>
              <a:gd name="T91" fmla="*/ 280 h 923"/>
              <a:gd name="T92" fmla="*/ 411 w 784"/>
              <a:gd name="T93" fmla="*/ 265 h 923"/>
              <a:gd name="T94" fmla="*/ 424 w 784"/>
              <a:gd name="T95" fmla="*/ 312 h 923"/>
              <a:gd name="T96" fmla="*/ 418 w 784"/>
              <a:gd name="T97" fmla="*/ 328 h 923"/>
              <a:gd name="T98" fmla="*/ 403 w 784"/>
              <a:gd name="T99" fmla="*/ 335 h 923"/>
              <a:gd name="T100" fmla="*/ 385 w 784"/>
              <a:gd name="T101" fmla="*/ 328 h 923"/>
              <a:gd name="T102" fmla="*/ 370 w 784"/>
              <a:gd name="T103" fmla="*/ 304 h 923"/>
              <a:gd name="T104" fmla="*/ 364 w 784"/>
              <a:gd name="T105" fmla="*/ 257 h 923"/>
              <a:gd name="T106" fmla="*/ 363 w 784"/>
              <a:gd name="T107" fmla="*/ 60 h 923"/>
              <a:gd name="T108" fmla="*/ 343 w 784"/>
              <a:gd name="T109" fmla="*/ 23 h 923"/>
              <a:gd name="T110" fmla="*/ 321 w 784"/>
              <a:gd name="T111" fmla="*/ 6 h 923"/>
              <a:gd name="T112" fmla="*/ 300 w 784"/>
              <a:gd name="T113" fmla="*/ 1 h 923"/>
              <a:gd name="T114" fmla="*/ 285 w 784"/>
              <a:gd name="T115" fmla="*/ 1 h 923"/>
              <a:gd name="T116" fmla="*/ 264 w 784"/>
              <a:gd name="T117" fmla="*/ 6 h 923"/>
              <a:gd name="T118" fmla="*/ 241 w 784"/>
              <a:gd name="T119" fmla="*/ 23 h 923"/>
              <a:gd name="T120" fmla="*/ 223 w 784"/>
              <a:gd name="T121" fmla="*/ 60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4" h="923">
                <a:moveTo>
                  <a:pt x="222" y="76"/>
                </a:moveTo>
                <a:lnTo>
                  <a:pt x="222" y="498"/>
                </a:lnTo>
                <a:lnTo>
                  <a:pt x="222" y="498"/>
                </a:lnTo>
                <a:lnTo>
                  <a:pt x="208" y="484"/>
                </a:lnTo>
                <a:lnTo>
                  <a:pt x="191" y="469"/>
                </a:lnTo>
                <a:lnTo>
                  <a:pt x="172" y="455"/>
                </a:lnTo>
                <a:lnTo>
                  <a:pt x="153" y="442"/>
                </a:lnTo>
                <a:lnTo>
                  <a:pt x="131" y="431"/>
                </a:lnTo>
                <a:lnTo>
                  <a:pt x="120" y="426"/>
                </a:lnTo>
                <a:lnTo>
                  <a:pt x="109" y="422"/>
                </a:lnTo>
                <a:lnTo>
                  <a:pt x="97" y="420"/>
                </a:lnTo>
                <a:lnTo>
                  <a:pt x="87" y="418"/>
                </a:lnTo>
                <a:lnTo>
                  <a:pt x="75" y="416"/>
                </a:lnTo>
                <a:lnTo>
                  <a:pt x="64" y="416"/>
                </a:lnTo>
                <a:lnTo>
                  <a:pt x="64" y="416"/>
                </a:lnTo>
                <a:lnTo>
                  <a:pt x="51" y="419"/>
                </a:lnTo>
                <a:lnTo>
                  <a:pt x="40" y="421"/>
                </a:lnTo>
                <a:lnTo>
                  <a:pt x="29" y="426"/>
                </a:lnTo>
                <a:lnTo>
                  <a:pt x="21" y="432"/>
                </a:lnTo>
                <a:lnTo>
                  <a:pt x="13" y="439"/>
                </a:lnTo>
                <a:lnTo>
                  <a:pt x="7" y="448"/>
                </a:lnTo>
                <a:lnTo>
                  <a:pt x="4" y="457"/>
                </a:lnTo>
                <a:lnTo>
                  <a:pt x="1" y="467"/>
                </a:lnTo>
                <a:lnTo>
                  <a:pt x="0" y="478"/>
                </a:lnTo>
                <a:lnTo>
                  <a:pt x="1" y="488"/>
                </a:lnTo>
                <a:lnTo>
                  <a:pt x="4" y="499"/>
                </a:lnTo>
                <a:lnTo>
                  <a:pt x="7" y="511"/>
                </a:lnTo>
                <a:lnTo>
                  <a:pt x="13" y="523"/>
                </a:lnTo>
                <a:lnTo>
                  <a:pt x="21" y="535"/>
                </a:lnTo>
                <a:lnTo>
                  <a:pt x="29" y="546"/>
                </a:lnTo>
                <a:lnTo>
                  <a:pt x="40" y="557"/>
                </a:lnTo>
                <a:lnTo>
                  <a:pt x="40" y="557"/>
                </a:lnTo>
                <a:lnTo>
                  <a:pt x="60" y="576"/>
                </a:lnTo>
                <a:lnTo>
                  <a:pt x="79" y="596"/>
                </a:lnTo>
                <a:lnTo>
                  <a:pt x="99" y="618"/>
                </a:lnTo>
                <a:lnTo>
                  <a:pt x="118" y="640"/>
                </a:lnTo>
                <a:lnTo>
                  <a:pt x="137" y="661"/>
                </a:lnTo>
                <a:lnTo>
                  <a:pt x="155" y="684"/>
                </a:lnTo>
                <a:lnTo>
                  <a:pt x="172" y="708"/>
                </a:lnTo>
                <a:lnTo>
                  <a:pt x="189" y="732"/>
                </a:lnTo>
                <a:lnTo>
                  <a:pt x="204" y="756"/>
                </a:lnTo>
                <a:lnTo>
                  <a:pt x="219" y="780"/>
                </a:lnTo>
                <a:lnTo>
                  <a:pt x="232" y="804"/>
                </a:lnTo>
                <a:lnTo>
                  <a:pt x="244" y="829"/>
                </a:lnTo>
                <a:lnTo>
                  <a:pt x="255" y="853"/>
                </a:lnTo>
                <a:lnTo>
                  <a:pt x="263" y="876"/>
                </a:lnTo>
                <a:lnTo>
                  <a:pt x="270" y="900"/>
                </a:lnTo>
                <a:lnTo>
                  <a:pt x="276" y="923"/>
                </a:lnTo>
                <a:lnTo>
                  <a:pt x="276" y="923"/>
                </a:lnTo>
                <a:lnTo>
                  <a:pt x="689" y="923"/>
                </a:lnTo>
                <a:lnTo>
                  <a:pt x="689" y="923"/>
                </a:lnTo>
                <a:lnTo>
                  <a:pt x="689" y="880"/>
                </a:lnTo>
                <a:lnTo>
                  <a:pt x="691" y="840"/>
                </a:lnTo>
                <a:lnTo>
                  <a:pt x="696" y="804"/>
                </a:lnTo>
                <a:lnTo>
                  <a:pt x="701" y="772"/>
                </a:lnTo>
                <a:lnTo>
                  <a:pt x="707" y="743"/>
                </a:lnTo>
                <a:lnTo>
                  <a:pt x="714" y="715"/>
                </a:lnTo>
                <a:lnTo>
                  <a:pt x="721" y="691"/>
                </a:lnTo>
                <a:lnTo>
                  <a:pt x="730" y="668"/>
                </a:lnTo>
                <a:lnTo>
                  <a:pt x="745" y="625"/>
                </a:lnTo>
                <a:lnTo>
                  <a:pt x="761" y="586"/>
                </a:lnTo>
                <a:lnTo>
                  <a:pt x="768" y="565"/>
                </a:lnTo>
                <a:lnTo>
                  <a:pt x="773" y="545"/>
                </a:lnTo>
                <a:lnTo>
                  <a:pt x="778" y="523"/>
                </a:lnTo>
                <a:lnTo>
                  <a:pt x="781" y="500"/>
                </a:lnTo>
                <a:lnTo>
                  <a:pt x="781" y="500"/>
                </a:lnTo>
                <a:lnTo>
                  <a:pt x="784" y="482"/>
                </a:lnTo>
                <a:lnTo>
                  <a:pt x="784" y="466"/>
                </a:lnTo>
                <a:lnTo>
                  <a:pt x="784" y="449"/>
                </a:lnTo>
                <a:lnTo>
                  <a:pt x="783" y="433"/>
                </a:lnTo>
                <a:lnTo>
                  <a:pt x="780" y="419"/>
                </a:lnTo>
                <a:lnTo>
                  <a:pt x="778" y="404"/>
                </a:lnTo>
                <a:lnTo>
                  <a:pt x="773" y="391"/>
                </a:lnTo>
                <a:lnTo>
                  <a:pt x="768" y="378"/>
                </a:lnTo>
                <a:lnTo>
                  <a:pt x="762" y="367"/>
                </a:lnTo>
                <a:lnTo>
                  <a:pt x="755" y="356"/>
                </a:lnTo>
                <a:lnTo>
                  <a:pt x="748" y="348"/>
                </a:lnTo>
                <a:lnTo>
                  <a:pt x="738" y="340"/>
                </a:lnTo>
                <a:lnTo>
                  <a:pt x="727" y="332"/>
                </a:lnTo>
                <a:lnTo>
                  <a:pt x="717" y="326"/>
                </a:lnTo>
                <a:lnTo>
                  <a:pt x="703" y="323"/>
                </a:lnTo>
                <a:lnTo>
                  <a:pt x="690" y="320"/>
                </a:lnTo>
                <a:lnTo>
                  <a:pt x="700" y="350"/>
                </a:lnTo>
                <a:lnTo>
                  <a:pt x="700" y="350"/>
                </a:lnTo>
                <a:lnTo>
                  <a:pt x="701" y="355"/>
                </a:lnTo>
                <a:lnTo>
                  <a:pt x="701" y="360"/>
                </a:lnTo>
                <a:lnTo>
                  <a:pt x="700" y="365"/>
                </a:lnTo>
                <a:lnTo>
                  <a:pt x="699" y="370"/>
                </a:lnTo>
                <a:lnTo>
                  <a:pt x="696" y="373"/>
                </a:lnTo>
                <a:lnTo>
                  <a:pt x="693" y="377"/>
                </a:lnTo>
                <a:lnTo>
                  <a:pt x="688" y="379"/>
                </a:lnTo>
                <a:lnTo>
                  <a:pt x="683" y="382"/>
                </a:lnTo>
                <a:lnTo>
                  <a:pt x="683" y="382"/>
                </a:lnTo>
                <a:lnTo>
                  <a:pt x="678" y="383"/>
                </a:lnTo>
                <a:lnTo>
                  <a:pt x="673" y="383"/>
                </a:lnTo>
                <a:lnTo>
                  <a:pt x="669" y="382"/>
                </a:lnTo>
                <a:lnTo>
                  <a:pt x="664" y="379"/>
                </a:lnTo>
                <a:lnTo>
                  <a:pt x="660" y="377"/>
                </a:lnTo>
                <a:lnTo>
                  <a:pt x="657" y="373"/>
                </a:lnTo>
                <a:lnTo>
                  <a:pt x="653" y="370"/>
                </a:lnTo>
                <a:lnTo>
                  <a:pt x="652" y="365"/>
                </a:lnTo>
                <a:lnTo>
                  <a:pt x="641" y="337"/>
                </a:lnTo>
                <a:lnTo>
                  <a:pt x="641" y="337"/>
                </a:lnTo>
                <a:lnTo>
                  <a:pt x="640" y="330"/>
                </a:lnTo>
                <a:lnTo>
                  <a:pt x="636" y="325"/>
                </a:lnTo>
                <a:lnTo>
                  <a:pt x="634" y="320"/>
                </a:lnTo>
                <a:lnTo>
                  <a:pt x="629" y="316"/>
                </a:lnTo>
                <a:lnTo>
                  <a:pt x="621" y="308"/>
                </a:lnTo>
                <a:lnTo>
                  <a:pt x="610" y="302"/>
                </a:lnTo>
                <a:lnTo>
                  <a:pt x="598" y="299"/>
                </a:lnTo>
                <a:lnTo>
                  <a:pt x="583" y="295"/>
                </a:lnTo>
                <a:lnTo>
                  <a:pt x="550" y="290"/>
                </a:lnTo>
                <a:lnTo>
                  <a:pt x="563" y="328"/>
                </a:lnTo>
                <a:lnTo>
                  <a:pt x="563" y="328"/>
                </a:lnTo>
                <a:lnTo>
                  <a:pt x="564" y="332"/>
                </a:lnTo>
                <a:lnTo>
                  <a:pt x="563" y="338"/>
                </a:lnTo>
                <a:lnTo>
                  <a:pt x="563" y="343"/>
                </a:lnTo>
                <a:lnTo>
                  <a:pt x="561" y="347"/>
                </a:lnTo>
                <a:lnTo>
                  <a:pt x="558" y="352"/>
                </a:lnTo>
                <a:lnTo>
                  <a:pt x="555" y="355"/>
                </a:lnTo>
                <a:lnTo>
                  <a:pt x="551" y="358"/>
                </a:lnTo>
                <a:lnTo>
                  <a:pt x="546" y="360"/>
                </a:lnTo>
                <a:lnTo>
                  <a:pt x="546" y="360"/>
                </a:lnTo>
                <a:lnTo>
                  <a:pt x="540" y="360"/>
                </a:lnTo>
                <a:lnTo>
                  <a:pt x="535" y="360"/>
                </a:lnTo>
                <a:lnTo>
                  <a:pt x="531" y="360"/>
                </a:lnTo>
                <a:lnTo>
                  <a:pt x="526" y="358"/>
                </a:lnTo>
                <a:lnTo>
                  <a:pt x="522" y="355"/>
                </a:lnTo>
                <a:lnTo>
                  <a:pt x="519" y="352"/>
                </a:lnTo>
                <a:lnTo>
                  <a:pt x="516" y="347"/>
                </a:lnTo>
                <a:lnTo>
                  <a:pt x="514" y="342"/>
                </a:lnTo>
                <a:lnTo>
                  <a:pt x="504" y="313"/>
                </a:lnTo>
                <a:lnTo>
                  <a:pt x="504" y="313"/>
                </a:lnTo>
                <a:lnTo>
                  <a:pt x="499" y="301"/>
                </a:lnTo>
                <a:lnTo>
                  <a:pt x="497" y="296"/>
                </a:lnTo>
                <a:lnTo>
                  <a:pt x="493" y="292"/>
                </a:lnTo>
                <a:lnTo>
                  <a:pt x="484" y="284"/>
                </a:lnTo>
                <a:lnTo>
                  <a:pt x="474" y="280"/>
                </a:lnTo>
                <a:lnTo>
                  <a:pt x="461" y="275"/>
                </a:lnTo>
                <a:lnTo>
                  <a:pt x="447" y="271"/>
                </a:lnTo>
                <a:lnTo>
                  <a:pt x="411" y="265"/>
                </a:lnTo>
                <a:lnTo>
                  <a:pt x="423" y="305"/>
                </a:lnTo>
                <a:lnTo>
                  <a:pt x="423" y="305"/>
                </a:lnTo>
                <a:lnTo>
                  <a:pt x="424" y="312"/>
                </a:lnTo>
                <a:lnTo>
                  <a:pt x="424" y="318"/>
                </a:lnTo>
                <a:lnTo>
                  <a:pt x="421" y="324"/>
                </a:lnTo>
                <a:lnTo>
                  <a:pt x="418" y="328"/>
                </a:lnTo>
                <a:lnTo>
                  <a:pt x="414" y="331"/>
                </a:lnTo>
                <a:lnTo>
                  <a:pt x="409" y="334"/>
                </a:lnTo>
                <a:lnTo>
                  <a:pt x="403" y="335"/>
                </a:lnTo>
                <a:lnTo>
                  <a:pt x="397" y="334"/>
                </a:lnTo>
                <a:lnTo>
                  <a:pt x="391" y="331"/>
                </a:lnTo>
                <a:lnTo>
                  <a:pt x="385" y="328"/>
                </a:lnTo>
                <a:lnTo>
                  <a:pt x="379" y="322"/>
                </a:lnTo>
                <a:lnTo>
                  <a:pt x="375" y="313"/>
                </a:lnTo>
                <a:lnTo>
                  <a:pt x="370" y="304"/>
                </a:lnTo>
                <a:lnTo>
                  <a:pt x="366" y="290"/>
                </a:lnTo>
                <a:lnTo>
                  <a:pt x="364" y="275"/>
                </a:lnTo>
                <a:lnTo>
                  <a:pt x="364" y="257"/>
                </a:lnTo>
                <a:lnTo>
                  <a:pt x="364" y="76"/>
                </a:lnTo>
                <a:lnTo>
                  <a:pt x="364" y="76"/>
                </a:lnTo>
                <a:lnTo>
                  <a:pt x="363" y="60"/>
                </a:lnTo>
                <a:lnTo>
                  <a:pt x="358" y="47"/>
                </a:lnTo>
                <a:lnTo>
                  <a:pt x="352" y="34"/>
                </a:lnTo>
                <a:lnTo>
                  <a:pt x="343" y="23"/>
                </a:lnTo>
                <a:lnTo>
                  <a:pt x="334" y="13"/>
                </a:lnTo>
                <a:lnTo>
                  <a:pt x="328" y="10"/>
                </a:lnTo>
                <a:lnTo>
                  <a:pt x="321" y="6"/>
                </a:lnTo>
                <a:lnTo>
                  <a:pt x="315" y="4"/>
                </a:lnTo>
                <a:lnTo>
                  <a:pt x="307" y="2"/>
                </a:lnTo>
                <a:lnTo>
                  <a:pt x="300" y="1"/>
                </a:lnTo>
                <a:lnTo>
                  <a:pt x="293" y="0"/>
                </a:lnTo>
                <a:lnTo>
                  <a:pt x="293" y="0"/>
                </a:lnTo>
                <a:lnTo>
                  <a:pt x="285" y="1"/>
                </a:lnTo>
                <a:lnTo>
                  <a:pt x="277" y="2"/>
                </a:lnTo>
                <a:lnTo>
                  <a:pt x="270" y="4"/>
                </a:lnTo>
                <a:lnTo>
                  <a:pt x="264" y="6"/>
                </a:lnTo>
                <a:lnTo>
                  <a:pt x="258" y="10"/>
                </a:lnTo>
                <a:lnTo>
                  <a:pt x="252" y="13"/>
                </a:lnTo>
                <a:lnTo>
                  <a:pt x="241" y="23"/>
                </a:lnTo>
                <a:lnTo>
                  <a:pt x="233" y="34"/>
                </a:lnTo>
                <a:lnTo>
                  <a:pt x="227" y="47"/>
                </a:lnTo>
                <a:lnTo>
                  <a:pt x="223" y="60"/>
                </a:lnTo>
                <a:lnTo>
                  <a:pt x="222" y="76"/>
                </a:lnTo>
                <a:lnTo>
                  <a:pt x="222"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34"/>
          <p:cNvSpPr>
            <a:spLocks noEditPoints="1"/>
          </p:cNvSpPr>
          <p:nvPr/>
        </p:nvSpPr>
        <p:spPr bwMode="auto">
          <a:xfrm>
            <a:off x="6772577" y="3762573"/>
            <a:ext cx="679675" cy="527141"/>
          </a:xfrm>
          <a:custGeom>
            <a:avLst/>
            <a:gdLst>
              <a:gd name="T0" fmla="*/ 174 w 908"/>
              <a:gd name="T1" fmla="*/ 6 h 707"/>
              <a:gd name="T2" fmla="*/ 123 w 908"/>
              <a:gd name="T3" fmla="*/ 38 h 707"/>
              <a:gd name="T4" fmla="*/ 90 w 908"/>
              <a:gd name="T5" fmla="*/ 90 h 707"/>
              <a:gd name="T6" fmla="*/ 86 w 908"/>
              <a:gd name="T7" fmla="*/ 141 h 707"/>
              <a:gd name="T8" fmla="*/ 107 w 908"/>
              <a:gd name="T9" fmla="*/ 200 h 707"/>
              <a:gd name="T10" fmla="*/ 152 w 908"/>
              <a:gd name="T11" fmla="*/ 240 h 707"/>
              <a:gd name="T12" fmla="*/ 213 w 908"/>
              <a:gd name="T13" fmla="*/ 256 h 707"/>
              <a:gd name="T14" fmla="*/ 263 w 908"/>
              <a:gd name="T15" fmla="*/ 246 h 707"/>
              <a:gd name="T16" fmla="*/ 311 w 908"/>
              <a:gd name="T17" fmla="*/ 209 h 707"/>
              <a:gd name="T18" fmla="*/ 338 w 908"/>
              <a:gd name="T19" fmla="*/ 154 h 707"/>
              <a:gd name="T20" fmla="*/ 338 w 908"/>
              <a:gd name="T21" fmla="*/ 102 h 707"/>
              <a:gd name="T22" fmla="*/ 311 w 908"/>
              <a:gd name="T23" fmla="*/ 47 h 707"/>
              <a:gd name="T24" fmla="*/ 263 w 908"/>
              <a:gd name="T25" fmla="*/ 10 h 707"/>
              <a:gd name="T26" fmla="*/ 213 w 908"/>
              <a:gd name="T27" fmla="*/ 0 h 707"/>
              <a:gd name="T28" fmla="*/ 213 w 908"/>
              <a:gd name="T29" fmla="*/ 542 h 707"/>
              <a:gd name="T30" fmla="*/ 116 w 908"/>
              <a:gd name="T31" fmla="*/ 286 h 707"/>
              <a:gd name="T32" fmla="*/ 63 w 908"/>
              <a:gd name="T33" fmla="*/ 299 h 707"/>
              <a:gd name="T34" fmla="*/ 23 w 908"/>
              <a:gd name="T35" fmla="*/ 335 h 707"/>
              <a:gd name="T36" fmla="*/ 2 w 908"/>
              <a:gd name="T37" fmla="*/ 386 h 707"/>
              <a:gd name="T38" fmla="*/ 82 w 908"/>
              <a:gd name="T39" fmla="*/ 424 h 707"/>
              <a:gd name="T40" fmla="*/ 359 w 908"/>
              <a:gd name="T41" fmla="*/ 707 h 707"/>
              <a:gd name="T42" fmla="*/ 422 w 908"/>
              <a:gd name="T43" fmla="*/ 375 h 707"/>
              <a:gd name="T44" fmla="*/ 396 w 908"/>
              <a:gd name="T45" fmla="*/ 327 h 707"/>
              <a:gd name="T46" fmla="*/ 353 w 908"/>
              <a:gd name="T47" fmla="*/ 294 h 707"/>
              <a:gd name="T48" fmla="*/ 310 w 908"/>
              <a:gd name="T49" fmla="*/ 286 h 707"/>
              <a:gd name="T50" fmla="*/ 726 w 908"/>
              <a:gd name="T51" fmla="*/ 252 h 707"/>
              <a:gd name="T52" fmla="*/ 773 w 908"/>
              <a:gd name="T53" fmla="*/ 230 h 707"/>
              <a:gd name="T54" fmla="*/ 822 w 908"/>
              <a:gd name="T55" fmla="*/ 129 h 707"/>
              <a:gd name="T56" fmla="*/ 813 w 908"/>
              <a:gd name="T57" fmla="*/ 78 h 707"/>
              <a:gd name="T58" fmla="*/ 776 w 908"/>
              <a:gd name="T59" fmla="*/ 29 h 707"/>
              <a:gd name="T60" fmla="*/ 720 w 908"/>
              <a:gd name="T61" fmla="*/ 3 h 707"/>
              <a:gd name="T62" fmla="*/ 669 w 908"/>
              <a:gd name="T63" fmla="*/ 3 h 707"/>
              <a:gd name="T64" fmla="*/ 614 w 908"/>
              <a:gd name="T65" fmla="*/ 29 h 707"/>
              <a:gd name="T66" fmla="*/ 576 w 908"/>
              <a:gd name="T67" fmla="*/ 78 h 707"/>
              <a:gd name="T68" fmla="*/ 567 w 908"/>
              <a:gd name="T69" fmla="*/ 212 h 707"/>
              <a:gd name="T70" fmla="*/ 624 w 908"/>
              <a:gd name="T71" fmla="*/ 236 h 707"/>
              <a:gd name="T72" fmla="*/ 674 w 908"/>
              <a:gd name="T73" fmla="*/ 255 h 707"/>
              <a:gd name="T74" fmla="*/ 784 w 908"/>
              <a:gd name="T75" fmla="*/ 286 h 707"/>
              <a:gd name="T76" fmla="*/ 782 w 908"/>
              <a:gd name="T77" fmla="*/ 324 h 707"/>
              <a:gd name="T78" fmla="*/ 758 w 908"/>
              <a:gd name="T79" fmla="*/ 352 h 707"/>
              <a:gd name="T80" fmla="*/ 716 w 908"/>
              <a:gd name="T81" fmla="*/ 336 h 707"/>
              <a:gd name="T82" fmla="*/ 674 w 908"/>
              <a:gd name="T83" fmla="*/ 336 h 707"/>
              <a:gd name="T84" fmla="*/ 632 w 908"/>
              <a:gd name="T85" fmla="*/ 352 h 707"/>
              <a:gd name="T86" fmla="*/ 609 w 908"/>
              <a:gd name="T87" fmla="*/ 324 h 707"/>
              <a:gd name="T88" fmla="*/ 597 w 908"/>
              <a:gd name="T89" fmla="*/ 286 h 707"/>
              <a:gd name="T90" fmla="*/ 554 w 908"/>
              <a:gd name="T91" fmla="*/ 294 h 707"/>
              <a:gd name="T92" fmla="*/ 512 w 908"/>
              <a:gd name="T93" fmla="*/ 327 h 707"/>
              <a:gd name="T94" fmla="*/ 485 w 908"/>
              <a:gd name="T95" fmla="*/ 375 h 707"/>
              <a:gd name="T96" fmla="*/ 549 w 908"/>
              <a:gd name="T97" fmla="*/ 424 h 707"/>
              <a:gd name="T98" fmla="*/ 840 w 908"/>
              <a:gd name="T99" fmla="*/ 424 h 707"/>
              <a:gd name="T100" fmla="*/ 906 w 908"/>
              <a:gd name="T101" fmla="*/ 386 h 707"/>
              <a:gd name="T102" fmla="*/ 885 w 908"/>
              <a:gd name="T103" fmla="*/ 335 h 707"/>
              <a:gd name="T104" fmla="*/ 845 w 908"/>
              <a:gd name="T105" fmla="*/ 299 h 707"/>
              <a:gd name="T106" fmla="*/ 792 w 908"/>
              <a:gd name="T107" fmla="*/ 28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8" h="707">
                <a:moveTo>
                  <a:pt x="213" y="0"/>
                </a:moveTo>
                <a:lnTo>
                  <a:pt x="213" y="0"/>
                </a:lnTo>
                <a:lnTo>
                  <a:pt x="200" y="2"/>
                </a:lnTo>
                <a:lnTo>
                  <a:pt x="188" y="3"/>
                </a:lnTo>
                <a:lnTo>
                  <a:pt x="174" y="6"/>
                </a:lnTo>
                <a:lnTo>
                  <a:pt x="164" y="10"/>
                </a:lnTo>
                <a:lnTo>
                  <a:pt x="152" y="16"/>
                </a:lnTo>
                <a:lnTo>
                  <a:pt x="141" y="22"/>
                </a:lnTo>
                <a:lnTo>
                  <a:pt x="131" y="29"/>
                </a:lnTo>
                <a:lnTo>
                  <a:pt x="123" y="38"/>
                </a:lnTo>
                <a:lnTo>
                  <a:pt x="114" y="47"/>
                </a:lnTo>
                <a:lnTo>
                  <a:pt x="107" y="57"/>
                </a:lnTo>
                <a:lnTo>
                  <a:pt x="100" y="68"/>
                </a:lnTo>
                <a:lnTo>
                  <a:pt x="95" y="78"/>
                </a:lnTo>
                <a:lnTo>
                  <a:pt x="90" y="90"/>
                </a:lnTo>
                <a:lnTo>
                  <a:pt x="88" y="102"/>
                </a:lnTo>
                <a:lnTo>
                  <a:pt x="86" y="116"/>
                </a:lnTo>
                <a:lnTo>
                  <a:pt x="86" y="129"/>
                </a:lnTo>
                <a:lnTo>
                  <a:pt x="86" y="129"/>
                </a:lnTo>
                <a:lnTo>
                  <a:pt x="86" y="141"/>
                </a:lnTo>
                <a:lnTo>
                  <a:pt x="88" y="154"/>
                </a:lnTo>
                <a:lnTo>
                  <a:pt x="90" y="166"/>
                </a:lnTo>
                <a:lnTo>
                  <a:pt x="95" y="178"/>
                </a:lnTo>
                <a:lnTo>
                  <a:pt x="100" y="189"/>
                </a:lnTo>
                <a:lnTo>
                  <a:pt x="107" y="200"/>
                </a:lnTo>
                <a:lnTo>
                  <a:pt x="114" y="209"/>
                </a:lnTo>
                <a:lnTo>
                  <a:pt x="123" y="219"/>
                </a:lnTo>
                <a:lnTo>
                  <a:pt x="131" y="227"/>
                </a:lnTo>
                <a:lnTo>
                  <a:pt x="141" y="234"/>
                </a:lnTo>
                <a:lnTo>
                  <a:pt x="152" y="240"/>
                </a:lnTo>
                <a:lnTo>
                  <a:pt x="164" y="246"/>
                </a:lnTo>
                <a:lnTo>
                  <a:pt x="174" y="250"/>
                </a:lnTo>
                <a:lnTo>
                  <a:pt x="188" y="254"/>
                </a:lnTo>
                <a:lnTo>
                  <a:pt x="200" y="256"/>
                </a:lnTo>
                <a:lnTo>
                  <a:pt x="213" y="256"/>
                </a:lnTo>
                <a:lnTo>
                  <a:pt x="213" y="256"/>
                </a:lnTo>
                <a:lnTo>
                  <a:pt x="226" y="256"/>
                </a:lnTo>
                <a:lnTo>
                  <a:pt x="239" y="254"/>
                </a:lnTo>
                <a:lnTo>
                  <a:pt x="251" y="250"/>
                </a:lnTo>
                <a:lnTo>
                  <a:pt x="263" y="246"/>
                </a:lnTo>
                <a:lnTo>
                  <a:pt x="274" y="240"/>
                </a:lnTo>
                <a:lnTo>
                  <a:pt x="285" y="234"/>
                </a:lnTo>
                <a:lnTo>
                  <a:pt x="294" y="227"/>
                </a:lnTo>
                <a:lnTo>
                  <a:pt x="303" y="219"/>
                </a:lnTo>
                <a:lnTo>
                  <a:pt x="311" y="209"/>
                </a:lnTo>
                <a:lnTo>
                  <a:pt x="318" y="200"/>
                </a:lnTo>
                <a:lnTo>
                  <a:pt x="326" y="189"/>
                </a:lnTo>
                <a:lnTo>
                  <a:pt x="330" y="178"/>
                </a:lnTo>
                <a:lnTo>
                  <a:pt x="335" y="166"/>
                </a:lnTo>
                <a:lnTo>
                  <a:pt x="338" y="154"/>
                </a:lnTo>
                <a:lnTo>
                  <a:pt x="340" y="141"/>
                </a:lnTo>
                <a:lnTo>
                  <a:pt x="341" y="129"/>
                </a:lnTo>
                <a:lnTo>
                  <a:pt x="341" y="129"/>
                </a:lnTo>
                <a:lnTo>
                  <a:pt x="340" y="116"/>
                </a:lnTo>
                <a:lnTo>
                  <a:pt x="338" y="102"/>
                </a:lnTo>
                <a:lnTo>
                  <a:pt x="335" y="90"/>
                </a:lnTo>
                <a:lnTo>
                  <a:pt x="330" y="78"/>
                </a:lnTo>
                <a:lnTo>
                  <a:pt x="326" y="68"/>
                </a:lnTo>
                <a:lnTo>
                  <a:pt x="318" y="57"/>
                </a:lnTo>
                <a:lnTo>
                  <a:pt x="311" y="47"/>
                </a:lnTo>
                <a:lnTo>
                  <a:pt x="303" y="38"/>
                </a:lnTo>
                <a:lnTo>
                  <a:pt x="294" y="29"/>
                </a:lnTo>
                <a:lnTo>
                  <a:pt x="285" y="22"/>
                </a:lnTo>
                <a:lnTo>
                  <a:pt x="274" y="16"/>
                </a:lnTo>
                <a:lnTo>
                  <a:pt x="263" y="10"/>
                </a:lnTo>
                <a:lnTo>
                  <a:pt x="251" y="6"/>
                </a:lnTo>
                <a:lnTo>
                  <a:pt x="239" y="3"/>
                </a:lnTo>
                <a:lnTo>
                  <a:pt x="226" y="2"/>
                </a:lnTo>
                <a:lnTo>
                  <a:pt x="213" y="0"/>
                </a:lnTo>
                <a:lnTo>
                  <a:pt x="213" y="0"/>
                </a:lnTo>
                <a:close/>
                <a:moveTo>
                  <a:pt x="310" y="286"/>
                </a:moveTo>
                <a:lnTo>
                  <a:pt x="251" y="286"/>
                </a:lnTo>
                <a:lnTo>
                  <a:pt x="219" y="342"/>
                </a:lnTo>
                <a:lnTo>
                  <a:pt x="261" y="491"/>
                </a:lnTo>
                <a:lnTo>
                  <a:pt x="213" y="542"/>
                </a:lnTo>
                <a:lnTo>
                  <a:pt x="165" y="491"/>
                </a:lnTo>
                <a:lnTo>
                  <a:pt x="207" y="342"/>
                </a:lnTo>
                <a:lnTo>
                  <a:pt x="174" y="286"/>
                </a:lnTo>
                <a:lnTo>
                  <a:pt x="116" y="286"/>
                </a:lnTo>
                <a:lnTo>
                  <a:pt x="116" y="286"/>
                </a:lnTo>
                <a:lnTo>
                  <a:pt x="105" y="287"/>
                </a:lnTo>
                <a:lnTo>
                  <a:pt x="93" y="288"/>
                </a:lnTo>
                <a:lnTo>
                  <a:pt x="83" y="291"/>
                </a:lnTo>
                <a:lnTo>
                  <a:pt x="72" y="294"/>
                </a:lnTo>
                <a:lnTo>
                  <a:pt x="63" y="299"/>
                </a:lnTo>
                <a:lnTo>
                  <a:pt x="53" y="305"/>
                </a:lnTo>
                <a:lnTo>
                  <a:pt x="45" y="311"/>
                </a:lnTo>
                <a:lnTo>
                  <a:pt x="36" y="318"/>
                </a:lnTo>
                <a:lnTo>
                  <a:pt x="29" y="327"/>
                </a:lnTo>
                <a:lnTo>
                  <a:pt x="23" y="335"/>
                </a:lnTo>
                <a:lnTo>
                  <a:pt x="17" y="344"/>
                </a:lnTo>
                <a:lnTo>
                  <a:pt x="11" y="353"/>
                </a:lnTo>
                <a:lnTo>
                  <a:pt x="8" y="364"/>
                </a:lnTo>
                <a:lnTo>
                  <a:pt x="4" y="375"/>
                </a:lnTo>
                <a:lnTo>
                  <a:pt x="2" y="386"/>
                </a:lnTo>
                <a:lnTo>
                  <a:pt x="0" y="396"/>
                </a:lnTo>
                <a:lnTo>
                  <a:pt x="0" y="707"/>
                </a:lnTo>
                <a:lnTo>
                  <a:pt x="66" y="707"/>
                </a:lnTo>
                <a:lnTo>
                  <a:pt x="66" y="424"/>
                </a:lnTo>
                <a:lnTo>
                  <a:pt x="82" y="424"/>
                </a:lnTo>
                <a:lnTo>
                  <a:pt x="82" y="707"/>
                </a:lnTo>
                <a:lnTo>
                  <a:pt x="344" y="707"/>
                </a:lnTo>
                <a:lnTo>
                  <a:pt x="344" y="424"/>
                </a:lnTo>
                <a:lnTo>
                  <a:pt x="359" y="424"/>
                </a:lnTo>
                <a:lnTo>
                  <a:pt x="359" y="707"/>
                </a:lnTo>
                <a:lnTo>
                  <a:pt x="425" y="707"/>
                </a:lnTo>
                <a:lnTo>
                  <a:pt x="425" y="396"/>
                </a:lnTo>
                <a:lnTo>
                  <a:pt x="425" y="396"/>
                </a:lnTo>
                <a:lnTo>
                  <a:pt x="424" y="386"/>
                </a:lnTo>
                <a:lnTo>
                  <a:pt x="422" y="375"/>
                </a:lnTo>
                <a:lnTo>
                  <a:pt x="418" y="364"/>
                </a:lnTo>
                <a:lnTo>
                  <a:pt x="414" y="353"/>
                </a:lnTo>
                <a:lnTo>
                  <a:pt x="410" y="344"/>
                </a:lnTo>
                <a:lnTo>
                  <a:pt x="404" y="335"/>
                </a:lnTo>
                <a:lnTo>
                  <a:pt x="396" y="327"/>
                </a:lnTo>
                <a:lnTo>
                  <a:pt x="389" y="318"/>
                </a:lnTo>
                <a:lnTo>
                  <a:pt x="381" y="311"/>
                </a:lnTo>
                <a:lnTo>
                  <a:pt x="372" y="305"/>
                </a:lnTo>
                <a:lnTo>
                  <a:pt x="363" y="299"/>
                </a:lnTo>
                <a:lnTo>
                  <a:pt x="353" y="294"/>
                </a:lnTo>
                <a:lnTo>
                  <a:pt x="344" y="291"/>
                </a:lnTo>
                <a:lnTo>
                  <a:pt x="333" y="288"/>
                </a:lnTo>
                <a:lnTo>
                  <a:pt x="322" y="287"/>
                </a:lnTo>
                <a:lnTo>
                  <a:pt x="310" y="286"/>
                </a:lnTo>
                <a:lnTo>
                  <a:pt x="310" y="286"/>
                </a:lnTo>
                <a:close/>
                <a:moveTo>
                  <a:pt x="695" y="256"/>
                </a:moveTo>
                <a:lnTo>
                  <a:pt x="695" y="256"/>
                </a:lnTo>
                <a:lnTo>
                  <a:pt x="706" y="256"/>
                </a:lnTo>
                <a:lnTo>
                  <a:pt x="716" y="255"/>
                </a:lnTo>
                <a:lnTo>
                  <a:pt x="726" y="252"/>
                </a:lnTo>
                <a:lnTo>
                  <a:pt x="736" y="249"/>
                </a:lnTo>
                <a:lnTo>
                  <a:pt x="747" y="245"/>
                </a:lnTo>
                <a:lnTo>
                  <a:pt x="755" y="240"/>
                </a:lnTo>
                <a:lnTo>
                  <a:pt x="765" y="236"/>
                </a:lnTo>
                <a:lnTo>
                  <a:pt x="773" y="230"/>
                </a:lnTo>
                <a:lnTo>
                  <a:pt x="773" y="230"/>
                </a:lnTo>
                <a:lnTo>
                  <a:pt x="822" y="250"/>
                </a:lnTo>
                <a:lnTo>
                  <a:pt x="822" y="230"/>
                </a:lnTo>
                <a:lnTo>
                  <a:pt x="822" y="212"/>
                </a:lnTo>
                <a:lnTo>
                  <a:pt x="822" y="129"/>
                </a:lnTo>
                <a:lnTo>
                  <a:pt x="822" y="129"/>
                </a:lnTo>
                <a:lnTo>
                  <a:pt x="822" y="116"/>
                </a:lnTo>
                <a:lnTo>
                  <a:pt x="820" y="102"/>
                </a:lnTo>
                <a:lnTo>
                  <a:pt x="816" y="90"/>
                </a:lnTo>
                <a:lnTo>
                  <a:pt x="813" y="78"/>
                </a:lnTo>
                <a:lnTo>
                  <a:pt x="807" y="68"/>
                </a:lnTo>
                <a:lnTo>
                  <a:pt x="801" y="57"/>
                </a:lnTo>
                <a:lnTo>
                  <a:pt x="794" y="47"/>
                </a:lnTo>
                <a:lnTo>
                  <a:pt x="785" y="38"/>
                </a:lnTo>
                <a:lnTo>
                  <a:pt x="776" y="29"/>
                </a:lnTo>
                <a:lnTo>
                  <a:pt x="766" y="22"/>
                </a:lnTo>
                <a:lnTo>
                  <a:pt x="755" y="16"/>
                </a:lnTo>
                <a:lnTo>
                  <a:pt x="744" y="10"/>
                </a:lnTo>
                <a:lnTo>
                  <a:pt x="732" y="6"/>
                </a:lnTo>
                <a:lnTo>
                  <a:pt x="720" y="3"/>
                </a:lnTo>
                <a:lnTo>
                  <a:pt x="707" y="2"/>
                </a:lnTo>
                <a:lnTo>
                  <a:pt x="695" y="0"/>
                </a:lnTo>
                <a:lnTo>
                  <a:pt x="695" y="0"/>
                </a:lnTo>
                <a:lnTo>
                  <a:pt x="682" y="2"/>
                </a:lnTo>
                <a:lnTo>
                  <a:pt x="669" y="3"/>
                </a:lnTo>
                <a:lnTo>
                  <a:pt x="657" y="6"/>
                </a:lnTo>
                <a:lnTo>
                  <a:pt x="645" y="10"/>
                </a:lnTo>
                <a:lnTo>
                  <a:pt x="634" y="16"/>
                </a:lnTo>
                <a:lnTo>
                  <a:pt x="623" y="22"/>
                </a:lnTo>
                <a:lnTo>
                  <a:pt x="614" y="29"/>
                </a:lnTo>
                <a:lnTo>
                  <a:pt x="604" y="38"/>
                </a:lnTo>
                <a:lnTo>
                  <a:pt x="596" y="47"/>
                </a:lnTo>
                <a:lnTo>
                  <a:pt x="588" y="57"/>
                </a:lnTo>
                <a:lnTo>
                  <a:pt x="582" y="68"/>
                </a:lnTo>
                <a:lnTo>
                  <a:pt x="576" y="78"/>
                </a:lnTo>
                <a:lnTo>
                  <a:pt x="573" y="90"/>
                </a:lnTo>
                <a:lnTo>
                  <a:pt x="569" y="102"/>
                </a:lnTo>
                <a:lnTo>
                  <a:pt x="568" y="116"/>
                </a:lnTo>
                <a:lnTo>
                  <a:pt x="567" y="129"/>
                </a:lnTo>
                <a:lnTo>
                  <a:pt x="567" y="212"/>
                </a:lnTo>
                <a:lnTo>
                  <a:pt x="567" y="230"/>
                </a:lnTo>
                <a:lnTo>
                  <a:pt x="567" y="250"/>
                </a:lnTo>
                <a:lnTo>
                  <a:pt x="617" y="230"/>
                </a:lnTo>
                <a:lnTo>
                  <a:pt x="617" y="230"/>
                </a:lnTo>
                <a:lnTo>
                  <a:pt x="624" y="236"/>
                </a:lnTo>
                <a:lnTo>
                  <a:pt x="634" y="240"/>
                </a:lnTo>
                <a:lnTo>
                  <a:pt x="644" y="245"/>
                </a:lnTo>
                <a:lnTo>
                  <a:pt x="653" y="249"/>
                </a:lnTo>
                <a:lnTo>
                  <a:pt x="663" y="252"/>
                </a:lnTo>
                <a:lnTo>
                  <a:pt x="674" y="255"/>
                </a:lnTo>
                <a:lnTo>
                  <a:pt x="683" y="256"/>
                </a:lnTo>
                <a:lnTo>
                  <a:pt x="695" y="256"/>
                </a:lnTo>
                <a:lnTo>
                  <a:pt x="695" y="256"/>
                </a:lnTo>
                <a:close/>
                <a:moveTo>
                  <a:pt x="792" y="286"/>
                </a:moveTo>
                <a:lnTo>
                  <a:pt x="784" y="286"/>
                </a:lnTo>
                <a:lnTo>
                  <a:pt x="784" y="286"/>
                </a:lnTo>
                <a:lnTo>
                  <a:pt x="785" y="297"/>
                </a:lnTo>
                <a:lnTo>
                  <a:pt x="784" y="306"/>
                </a:lnTo>
                <a:lnTo>
                  <a:pt x="783" y="316"/>
                </a:lnTo>
                <a:lnTo>
                  <a:pt x="782" y="324"/>
                </a:lnTo>
                <a:lnTo>
                  <a:pt x="778" y="333"/>
                </a:lnTo>
                <a:lnTo>
                  <a:pt x="774" y="339"/>
                </a:lnTo>
                <a:lnTo>
                  <a:pt x="770" y="345"/>
                </a:lnTo>
                <a:lnTo>
                  <a:pt x="764" y="350"/>
                </a:lnTo>
                <a:lnTo>
                  <a:pt x="758" y="352"/>
                </a:lnTo>
                <a:lnTo>
                  <a:pt x="750" y="353"/>
                </a:lnTo>
                <a:lnTo>
                  <a:pt x="743" y="352"/>
                </a:lnTo>
                <a:lnTo>
                  <a:pt x="735" y="350"/>
                </a:lnTo>
                <a:lnTo>
                  <a:pt x="725" y="344"/>
                </a:lnTo>
                <a:lnTo>
                  <a:pt x="716" y="336"/>
                </a:lnTo>
                <a:lnTo>
                  <a:pt x="706" y="326"/>
                </a:lnTo>
                <a:lnTo>
                  <a:pt x="695" y="312"/>
                </a:lnTo>
                <a:lnTo>
                  <a:pt x="695" y="312"/>
                </a:lnTo>
                <a:lnTo>
                  <a:pt x="684" y="326"/>
                </a:lnTo>
                <a:lnTo>
                  <a:pt x="674" y="336"/>
                </a:lnTo>
                <a:lnTo>
                  <a:pt x="664" y="344"/>
                </a:lnTo>
                <a:lnTo>
                  <a:pt x="654" y="350"/>
                </a:lnTo>
                <a:lnTo>
                  <a:pt x="646" y="352"/>
                </a:lnTo>
                <a:lnTo>
                  <a:pt x="639" y="353"/>
                </a:lnTo>
                <a:lnTo>
                  <a:pt x="632" y="352"/>
                </a:lnTo>
                <a:lnTo>
                  <a:pt x="626" y="350"/>
                </a:lnTo>
                <a:lnTo>
                  <a:pt x="620" y="345"/>
                </a:lnTo>
                <a:lnTo>
                  <a:pt x="615" y="339"/>
                </a:lnTo>
                <a:lnTo>
                  <a:pt x="611" y="333"/>
                </a:lnTo>
                <a:lnTo>
                  <a:pt x="609" y="324"/>
                </a:lnTo>
                <a:lnTo>
                  <a:pt x="606" y="316"/>
                </a:lnTo>
                <a:lnTo>
                  <a:pt x="605" y="306"/>
                </a:lnTo>
                <a:lnTo>
                  <a:pt x="604" y="297"/>
                </a:lnTo>
                <a:lnTo>
                  <a:pt x="605" y="286"/>
                </a:lnTo>
                <a:lnTo>
                  <a:pt x="597" y="286"/>
                </a:lnTo>
                <a:lnTo>
                  <a:pt x="597" y="286"/>
                </a:lnTo>
                <a:lnTo>
                  <a:pt x="586" y="287"/>
                </a:lnTo>
                <a:lnTo>
                  <a:pt x="575" y="288"/>
                </a:lnTo>
                <a:lnTo>
                  <a:pt x="564" y="291"/>
                </a:lnTo>
                <a:lnTo>
                  <a:pt x="554" y="294"/>
                </a:lnTo>
                <a:lnTo>
                  <a:pt x="544" y="299"/>
                </a:lnTo>
                <a:lnTo>
                  <a:pt x="536" y="305"/>
                </a:lnTo>
                <a:lnTo>
                  <a:pt x="526" y="311"/>
                </a:lnTo>
                <a:lnTo>
                  <a:pt x="519" y="318"/>
                </a:lnTo>
                <a:lnTo>
                  <a:pt x="512" y="327"/>
                </a:lnTo>
                <a:lnTo>
                  <a:pt x="504" y="335"/>
                </a:lnTo>
                <a:lnTo>
                  <a:pt x="498" y="344"/>
                </a:lnTo>
                <a:lnTo>
                  <a:pt x="494" y="353"/>
                </a:lnTo>
                <a:lnTo>
                  <a:pt x="489" y="364"/>
                </a:lnTo>
                <a:lnTo>
                  <a:pt x="485" y="375"/>
                </a:lnTo>
                <a:lnTo>
                  <a:pt x="483" y="386"/>
                </a:lnTo>
                <a:lnTo>
                  <a:pt x="482" y="396"/>
                </a:lnTo>
                <a:lnTo>
                  <a:pt x="482" y="707"/>
                </a:lnTo>
                <a:lnTo>
                  <a:pt x="549" y="707"/>
                </a:lnTo>
                <a:lnTo>
                  <a:pt x="549" y="424"/>
                </a:lnTo>
                <a:lnTo>
                  <a:pt x="564" y="424"/>
                </a:lnTo>
                <a:lnTo>
                  <a:pt x="564" y="707"/>
                </a:lnTo>
                <a:lnTo>
                  <a:pt x="825" y="707"/>
                </a:lnTo>
                <a:lnTo>
                  <a:pt x="825" y="424"/>
                </a:lnTo>
                <a:lnTo>
                  <a:pt x="840" y="424"/>
                </a:lnTo>
                <a:lnTo>
                  <a:pt x="840" y="707"/>
                </a:lnTo>
                <a:lnTo>
                  <a:pt x="908" y="707"/>
                </a:lnTo>
                <a:lnTo>
                  <a:pt x="908" y="396"/>
                </a:lnTo>
                <a:lnTo>
                  <a:pt x="908" y="396"/>
                </a:lnTo>
                <a:lnTo>
                  <a:pt x="906" y="386"/>
                </a:lnTo>
                <a:lnTo>
                  <a:pt x="904" y="375"/>
                </a:lnTo>
                <a:lnTo>
                  <a:pt x="900" y="364"/>
                </a:lnTo>
                <a:lnTo>
                  <a:pt x="896" y="353"/>
                </a:lnTo>
                <a:lnTo>
                  <a:pt x="891" y="344"/>
                </a:lnTo>
                <a:lnTo>
                  <a:pt x="885" y="335"/>
                </a:lnTo>
                <a:lnTo>
                  <a:pt x="878" y="327"/>
                </a:lnTo>
                <a:lnTo>
                  <a:pt x="870" y="318"/>
                </a:lnTo>
                <a:lnTo>
                  <a:pt x="863" y="311"/>
                </a:lnTo>
                <a:lnTo>
                  <a:pt x="854" y="305"/>
                </a:lnTo>
                <a:lnTo>
                  <a:pt x="845" y="299"/>
                </a:lnTo>
                <a:lnTo>
                  <a:pt x="836" y="294"/>
                </a:lnTo>
                <a:lnTo>
                  <a:pt x="825" y="291"/>
                </a:lnTo>
                <a:lnTo>
                  <a:pt x="814" y="288"/>
                </a:lnTo>
                <a:lnTo>
                  <a:pt x="803" y="287"/>
                </a:lnTo>
                <a:lnTo>
                  <a:pt x="792" y="286"/>
                </a:lnTo>
                <a:lnTo>
                  <a:pt x="792" y="28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11560906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23</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タイトル 3"/>
          <p:cNvSpPr>
            <a:spLocks noGrp="1"/>
          </p:cNvSpPr>
          <p:nvPr>
            <p:ph type="title"/>
          </p:nvPr>
        </p:nvSpPr>
        <p:spPr/>
        <p:txBody>
          <a:bodyPr/>
          <a:lstStyle/>
          <a:p>
            <a:r>
              <a:rPr lang="ja-JP" altLang="en-US"/>
              <a:t>人事給与ソリューションコンセプト</a:t>
            </a:r>
            <a:endParaRPr kumimoji="1" lang="ja-JP" altLang="en-US"/>
          </a:p>
        </p:txBody>
      </p:sp>
      <p:cxnSp>
        <p:nvCxnSpPr>
          <p:cNvPr id="5" name="直線コネクタ 4"/>
          <p:cNvCxnSpPr/>
          <p:nvPr/>
        </p:nvCxnSpPr>
        <p:spPr>
          <a:xfrm>
            <a:off x="1737689" y="1474491"/>
            <a:ext cx="5902863" cy="6824"/>
          </a:xfrm>
          <a:prstGeom prst="line">
            <a:avLst/>
          </a:prstGeom>
          <a:noFill/>
          <a:ln w="57150" cap="flat" cmpd="sng" algn="ctr">
            <a:solidFill>
              <a:srgbClr val="F18F60"/>
            </a:solidFill>
            <a:prstDash val="solid"/>
          </a:ln>
          <a:effectLst>
            <a:outerShdw blurRad="40000" dist="23000" dir="5400000" rotWithShape="0">
              <a:sysClr val="window" lastClr="FFFFFF">
                <a:lumMod val="75000"/>
                <a:alpha val="35000"/>
              </a:sysClr>
            </a:outerShdw>
          </a:effectLst>
        </p:spPr>
      </p:cxnSp>
      <p:sp>
        <p:nvSpPr>
          <p:cNvPr id="6" name="Freeform 418"/>
          <p:cNvSpPr>
            <a:spLocks noEditPoints="1"/>
          </p:cNvSpPr>
          <p:nvPr/>
        </p:nvSpPr>
        <p:spPr bwMode="auto">
          <a:xfrm>
            <a:off x="6690471" y="4140774"/>
            <a:ext cx="464374" cy="315196"/>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rgbClr val="EE5500">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endParaRPr>
          </a:p>
        </p:txBody>
      </p:sp>
      <p:sp>
        <p:nvSpPr>
          <p:cNvPr id="7" name="テキスト ボックス 6"/>
          <p:cNvSpPr txBox="1"/>
          <p:nvPr/>
        </p:nvSpPr>
        <p:spPr>
          <a:xfrm>
            <a:off x="6688791" y="4290744"/>
            <a:ext cx="319284" cy="169277"/>
          </a:xfrm>
          <a:prstGeom prst="rect">
            <a:avLst/>
          </a:prstGeom>
          <a:solidFill>
            <a:srgbClr val="EE5500">
              <a:lumMod val="60000"/>
              <a:lumOff val="40000"/>
            </a:srgbClr>
          </a:solid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500" b="0" i="0" u="none" strike="noStrike" kern="0" cap="none" spc="0" normalizeH="0" baseline="0" noProof="0">
                <a:ln>
                  <a:noFill/>
                </a:ln>
                <a:solidFill>
                  <a:prstClr val="white"/>
                </a:solidFill>
                <a:effectLst/>
                <a:uLnTx/>
                <a:uFillTx/>
              </a:rPr>
              <a:t>CSV</a:t>
            </a:r>
            <a:endParaRPr kumimoji="0" lang="ja-JP" altLang="en-US" sz="500" b="0" i="0" u="none" strike="noStrike" kern="0" cap="none" spc="0" normalizeH="0" baseline="0" noProof="0">
              <a:ln>
                <a:noFill/>
              </a:ln>
              <a:solidFill>
                <a:prstClr val="white"/>
              </a:solidFill>
              <a:effectLst/>
              <a:uLnTx/>
              <a:uFillTx/>
            </a:endParaRPr>
          </a:p>
        </p:txBody>
      </p:sp>
      <p:sp>
        <p:nvSpPr>
          <p:cNvPr id="8" name="角丸四角形 7"/>
          <p:cNvSpPr/>
          <p:nvPr/>
        </p:nvSpPr>
        <p:spPr>
          <a:xfrm>
            <a:off x="287524" y="1734697"/>
            <a:ext cx="2629935" cy="3019189"/>
          </a:xfrm>
          <a:prstGeom prst="roundRect">
            <a:avLst>
              <a:gd name="adj" fmla="val 7347"/>
            </a:avLst>
          </a:prstGeom>
          <a:noFill/>
          <a:ln w="25400" cap="flat" cmpd="sng" algn="ctr">
            <a:solidFill>
              <a:srgbClr val="F18F6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9" name="Freeform 406"/>
          <p:cNvSpPr>
            <a:spLocks noEditPoints="1"/>
          </p:cNvSpPr>
          <p:nvPr/>
        </p:nvSpPr>
        <p:spPr bwMode="auto">
          <a:xfrm>
            <a:off x="343938" y="1902607"/>
            <a:ext cx="357024" cy="295600"/>
          </a:xfrm>
          <a:custGeom>
            <a:avLst/>
            <a:gdLst>
              <a:gd name="T0" fmla="*/ 606 w 836"/>
              <a:gd name="T1" fmla="*/ 423 h 692"/>
              <a:gd name="T2" fmla="*/ 606 w 836"/>
              <a:gd name="T3" fmla="*/ 608 h 692"/>
              <a:gd name="T4" fmla="*/ 84 w 836"/>
              <a:gd name="T5" fmla="*/ 608 h 692"/>
              <a:gd name="T6" fmla="*/ 84 w 836"/>
              <a:gd name="T7" fmla="*/ 85 h 692"/>
              <a:gd name="T8" fmla="*/ 559 w 836"/>
              <a:gd name="T9" fmla="*/ 85 h 692"/>
              <a:gd name="T10" fmla="*/ 643 w 836"/>
              <a:gd name="T11" fmla="*/ 2 h 692"/>
              <a:gd name="T12" fmla="*/ 0 w 836"/>
              <a:gd name="T13" fmla="*/ 2 h 692"/>
              <a:gd name="T14" fmla="*/ 0 w 836"/>
              <a:gd name="T15" fmla="*/ 692 h 692"/>
              <a:gd name="T16" fmla="*/ 690 w 836"/>
              <a:gd name="T17" fmla="*/ 692 h 692"/>
              <a:gd name="T18" fmla="*/ 690 w 836"/>
              <a:gd name="T19" fmla="*/ 340 h 692"/>
              <a:gd name="T20" fmla="*/ 606 w 836"/>
              <a:gd name="T21" fmla="*/ 423 h 692"/>
              <a:gd name="T22" fmla="*/ 730 w 836"/>
              <a:gd name="T23" fmla="*/ 0 h 692"/>
              <a:gd name="T24" fmla="*/ 398 w 836"/>
              <a:gd name="T25" fmla="*/ 332 h 692"/>
              <a:gd name="T26" fmla="*/ 254 w 836"/>
              <a:gd name="T27" fmla="*/ 188 h 692"/>
              <a:gd name="T28" fmla="*/ 148 w 836"/>
              <a:gd name="T29" fmla="*/ 295 h 692"/>
              <a:gd name="T30" fmla="*/ 398 w 836"/>
              <a:gd name="T31" fmla="*/ 544 h 692"/>
              <a:gd name="T32" fmla="*/ 836 w 836"/>
              <a:gd name="T33" fmla="*/ 106 h 692"/>
              <a:gd name="T34" fmla="*/ 730 w 836"/>
              <a:gd name="T35"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6" h="692">
                <a:moveTo>
                  <a:pt x="606" y="423"/>
                </a:moveTo>
                <a:lnTo>
                  <a:pt x="606" y="608"/>
                </a:lnTo>
                <a:lnTo>
                  <a:pt x="84" y="608"/>
                </a:lnTo>
                <a:lnTo>
                  <a:pt x="84" y="85"/>
                </a:lnTo>
                <a:lnTo>
                  <a:pt x="559" y="85"/>
                </a:lnTo>
                <a:lnTo>
                  <a:pt x="643" y="2"/>
                </a:lnTo>
                <a:lnTo>
                  <a:pt x="0" y="2"/>
                </a:lnTo>
                <a:lnTo>
                  <a:pt x="0" y="692"/>
                </a:lnTo>
                <a:lnTo>
                  <a:pt x="690" y="692"/>
                </a:lnTo>
                <a:lnTo>
                  <a:pt x="690" y="340"/>
                </a:lnTo>
                <a:lnTo>
                  <a:pt x="606" y="423"/>
                </a:lnTo>
                <a:close/>
                <a:moveTo>
                  <a:pt x="730" y="0"/>
                </a:moveTo>
                <a:lnTo>
                  <a:pt x="398" y="332"/>
                </a:lnTo>
                <a:lnTo>
                  <a:pt x="254" y="188"/>
                </a:lnTo>
                <a:lnTo>
                  <a:pt x="148" y="295"/>
                </a:lnTo>
                <a:lnTo>
                  <a:pt x="398" y="544"/>
                </a:lnTo>
                <a:lnTo>
                  <a:pt x="836" y="106"/>
                </a:lnTo>
                <a:lnTo>
                  <a:pt x="730" y="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endParaRPr>
          </a:p>
        </p:txBody>
      </p:sp>
      <p:sp>
        <p:nvSpPr>
          <p:cNvPr id="10" name="テキスト ボックス 9"/>
          <p:cNvSpPr txBox="1"/>
          <p:nvPr/>
        </p:nvSpPr>
        <p:spPr>
          <a:xfrm>
            <a:off x="615393" y="1934020"/>
            <a:ext cx="2335532"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EE5500">
                    <a:lumMod val="50000"/>
                  </a:srgbClr>
                </a:solidFill>
                <a:effectLst/>
                <a:uLnTx/>
                <a:uFillTx/>
              </a:rPr>
              <a:t>ユーザーに優しい各種画面</a:t>
            </a:r>
          </a:p>
        </p:txBody>
      </p:sp>
      <p:sp>
        <p:nvSpPr>
          <p:cNvPr id="11" name="角丸四角形 10"/>
          <p:cNvSpPr/>
          <p:nvPr/>
        </p:nvSpPr>
        <p:spPr>
          <a:xfrm>
            <a:off x="3138560" y="1743657"/>
            <a:ext cx="2709032" cy="3019189"/>
          </a:xfrm>
          <a:prstGeom prst="roundRect">
            <a:avLst>
              <a:gd name="adj" fmla="val 7347"/>
            </a:avLst>
          </a:prstGeom>
          <a:noFill/>
          <a:ln w="25400" cap="flat" cmpd="sng" algn="ctr">
            <a:solidFill>
              <a:srgbClr val="F18F6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2" name="Freeform 406"/>
          <p:cNvSpPr>
            <a:spLocks noEditPoints="1"/>
          </p:cNvSpPr>
          <p:nvPr/>
        </p:nvSpPr>
        <p:spPr bwMode="auto">
          <a:xfrm>
            <a:off x="3246009" y="1887677"/>
            <a:ext cx="357024" cy="295600"/>
          </a:xfrm>
          <a:custGeom>
            <a:avLst/>
            <a:gdLst>
              <a:gd name="T0" fmla="*/ 606 w 836"/>
              <a:gd name="T1" fmla="*/ 423 h 692"/>
              <a:gd name="T2" fmla="*/ 606 w 836"/>
              <a:gd name="T3" fmla="*/ 608 h 692"/>
              <a:gd name="T4" fmla="*/ 84 w 836"/>
              <a:gd name="T5" fmla="*/ 608 h 692"/>
              <a:gd name="T6" fmla="*/ 84 w 836"/>
              <a:gd name="T7" fmla="*/ 85 h 692"/>
              <a:gd name="T8" fmla="*/ 559 w 836"/>
              <a:gd name="T9" fmla="*/ 85 h 692"/>
              <a:gd name="T10" fmla="*/ 643 w 836"/>
              <a:gd name="T11" fmla="*/ 2 h 692"/>
              <a:gd name="T12" fmla="*/ 0 w 836"/>
              <a:gd name="T13" fmla="*/ 2 h 692"/>
              <a:gd name="T14" fmla="*/ 0 w 836"/>
              <a:gd name="T15" fmla="*/ 692 h 692"/>
              <a:gd name="T16" fmla="*/ 690 w 836"/>
              <a:gd name="T17" fmla="*/ 692 h 692"/>
              <a:gd name="T18" fmla="*/ 690 w 836"/>
              <a:gd name="T19" fmla="*/ 340 h 692"/>
              <a:gd name="T20" fmla="*/ 606 w 836"/>
              <a:gd name="T21" fmla="*/ 423 h 692"/>
              <a:gd name="T22" fmla="*/ 730 w 836"/>
              <a:gd name="T23" fmla="*/ 0 h 692"/>
              <a:gd name="T24" fmla="*/ 398 w 836"/>
              <a:gd name="T25" fmla="*/ 332 h 692"/>
              <a:gd name="T26" fmla="*/ 254 w 836"/>
              <a:gd name="T27" fmla="*/ 188 h 692"/>
              <a:gd name="T28" fmla="*/ 148 w 836"/>
              <a:gd name="T29" fmla="*/ 295 h 692"/>
              <a:gd name="T30" fmla="*/ 398 w 836"/>
              <a:gd name="T31" fmla="*/ 544 h 692"/>
              <a:gd name="T32" fmla="*/ 836 w 836"/>
              <a:gd name="T33" fmla="*/ 106 h 692"/>
              <a:gd name="T34" fmla="*/ 730 w 836"/>
              <a:gd name="T35"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6" h="692">
                <a:moveTo>
                  <a:pt x="606" y="423"/>
                </a:moveTo>
                <a:lnTo>
                  <a:pt x="606" y="608"/>
                </a:lnTo>
                <a:lnTo>
                  <a:pt x="84" y="608"/>
                </a:lnTo>
                <a:lnTo>
                  <a:pt x="84" y="85"/>
                </a:lnTo>
                <a:lnTo>
                  <a:pt x="559" y="85"/>
                </a:lnTo>
                <a:lnTo>
                  <a:pt x="643" y="2"/>
                </a:lnTo>
                <a:lnTo>
                  <a:pt x="0" y="2"/>
                </a:lnTo>
                <a:lnTo>
                  <a:pt x="0" y="692"/>
                </a:lnTo>
                <a:lnTo>
                  <a:pt x="690" y="692"/>
                </a:lnTo>
                <a:lnTo>
                  <a:pt x="690" y="340"/>
                </a:lnTo>
                <a:lnTo>
                  <a:pt x="606" y="423"/>
                </a:lnTo>
                <a:close/>
                <a:moveTo>
                  <a:pt x="730" y="0"/>
                </a:moveTo>
                <a:lnTo>
                  <a:pt x="398" y="332"/>
                </a:lnTo>
                <a:lnTo>
                  <a:pt x="254" y="188"/>
                </a:lnTo>
                <a:lnTo>
                  <a:pt x="148" y="295"/>
                </a:lnTo>
                <a:lnTo>
                  <a:pt x="398" y="544"/>
                </a:lnTo>
                <a:lnTo>
                  <a:pt x="836" y="106"/>
                </a:lnTo>
                <a:lnTo>
                  <a:pt x="730" y="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endParaRPr>
          </a:p>
        </p:txBody>
      </p:sp>
      <p:sp>
        <p:nvSpPr>
          <p:cNvPr id="13" name="角丸四角形 12"/>
          <p:cNvSpPr/>
          <p:nvPr/>
        </p:nvSpPr>
        <p:spPr>
          <a:xfrm>
            <a:off x="6069327" y="1743654"/>
            <a:ext cx="2632039" cy="3019189"/>
          </a:xfrm>
          <a:prstGeom prst="roundRect">
            <a:avLst>
              <a:gd name="adj" fmla="val 7347"/>
            </a:avLst>
          </a:prstGeom>
          <a:noFill/>
          <a:ln w="25400" cap="flat" cmpd="sng" algn="ctr">
            <a:solidFill>
              <a:srgbClr val="F18F6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4" name="Freeform 406"/>
          <p:cNvSpPr>
            <a:spLocks noEditPoints="1"/>
          </p:cNvSpPr>
          <p:nvPr/>
        </p:nvSpPr>
        <p:spPr bwMode="auto">
          <a:xfrm>
            <a:off x="6114712" y="1887674"/>
            <a:ext cx="357024" cy="295600"/>
          </a:xfrm>
          <a:custGeom>
            <a:avLst/>
            <a:gdLst>
              <a:gd name="T0" fmla="*/ 606 w 836"/>
              <a:gd name="T1" fmla="*/ 423 h 692"/>
              <a:gd name="T2" fmla="*/ 606 w 836"/>
              <a:gd name="T3" fmla="*/ 608 h 692"/>
              <a:gd name="T4" fmla="*/ 84 w 836"/>
              <a:gd name="T5" fmla="*/ 608 h 692"/>
              <a:gd name="T6" fmla="*/ 84 w 836"/>
              <a:gd name="T7" fmla="*/ 85 h 692"/>
              <a:gd name="T8" fmla="*/ 559 w 836"/>
              <a:gd name="T9" fmla="*/ 85 h 692"/>
              <a:gd name="T10" fmla="*/ 643 w 836"/>
              <a:gd name="T11" fmla="*/ 2 h 692"/>
              <a:gd name="T12" fmla="*/ 0 w 836"/>
              <a:gd name="T13" fmla="*/ 2 h 692"/>
              <a:gd name="T14" fmla="*/ 0 w 836"/>
              <a:gd name="T15" fmla="*/ 692 h 692"/>
              <a:gd name="T16" fmla="*/ 690 w 836"/>
              <a:gd name="T17" fmla="*/ 692 h 692"/>
              <a:gd name="T18" fmla="*/ 690 w 836"/>
              <a:gd name="T19" fmla="*/ 340 h 692"/>
              <a:gd name="T20" fmla="*/ 606 w 836"/>
              <a:gd name="T21" fmla="*/ 423 h 692"/>
              <a:gd name="T22" fmla="*/ 730 w 836"/>
              <a:gd name="T23" fmla="*/ 0 h 692"/>
              <a:gd name="T24" fmla="*/ 398 w 836"/>
              <a:gd name="T25" fmla="*/ 332 h 692"/>
              <a:gd name="T26" fmla="*/ 254 w 836"/>
              <a:gd name="T27" fmla="*/ 188 h 692"/>
              <a:gd name="T28" fmla="*/ 148 w 836"/>
              <a:gd name="T29" fmla="*/ 295 h 692"/>
              <a:gd name="T30" fmla="*/ 398 w 836"/>
              <a:gd name="T31" fmla="*/ 544 h 692"/>
              <a:gd name="T32" fmla="*/ 836 w 836"/>
              <a:gd name="T33" fmla="*/ 106 h 692"/>
              <a:gd name="T34" fmla="*/ 730 w 836"/>
              <a:gd name="T35"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6" h="692">
                <a:moveTo>
                  <a:pt x="606" y="423"/>
                </a:moveTo>
                <a:lnTo>
                  <a:pt x="606" y="608"/>
                </a:lnTo>
                <a:lnTo>
                  <a:pt x="84" y="608"/>
                </a:lnTo>
                <a:lnTo>
                  <a:pt x="84" y="85"/>
                </a:lnTo>
                <a:lnTo>
                  <a:pt x="559" y="85"/>
                </a:lnTo>
                <a:lnTo>
                  <a:pt x="643" y="2"/>
                </a:lnTo>
                <a:lnTo>
                  <a:pt x="0" y="2"/>
                </a:lnTo>
                <a:lnTo>
                  <a:pt x="0" y="692"/>
                </a:lnTo>
                <a:lnTo>
                  <a:pt x="690" y="692"/>
                </a:lnTo>
                <a:lnTo>
                  <a:pt x="690" y="340"/>
                </a:lnTo>
                <a:lnTo>
                  <a:pt x="606" y="423"/>
                </a:lnTo>
                <a:close/>
                <a:moveTo>
                  <a:pt x="730" y="0"/>
                </a:moveTo>
                <a:lnTo>
                  <a:pt x="398" y="332"/>
                </a:lnTo>
                <a:lnTo>
                  <a:pt x="254" y="188"/>
                </a:lnTo>
                <a:lnTo>
                  <a:pt x="148" y="295"/>
                </a:lnTo>
                <a:lnTo>
                  <a:pt x="398" y="544"/>
                </a:lnTo>
                <a:lnTo>
                  <a:pt x="836" y="106"/>
                </a:lnTo>
                <a:lnTo>
                  <a:pt x="730" y="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endParaRPr>
          </a:p>
        </p:txBody>
      </p:sp>
      <p:sp>
        <p:nvSpPr>
          <p:cNvPr id="15" name="テキスト ボックス 14"/>
          <p:cNvSpPr txBox="1"/>
          <p:nvPr/>
        </p:nvSpPr>
        <p:spPr>
          <a:xfrm>
            <a:off x="6478333" y="1899864"/>
            <a:ext cx="2132698"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EE5500">
                    <a:lumMod val="50000"/>
                  </a:srgbClr>
                </a:solidFill>
                <a:effectLst/>
                <a:uLnTx/>
                <a:uFillTx/>
              </a:rPr>
              <a:t>データ出力機能の充実</a:t>
            </a:r>
          </a:p>
        </p:txBody>
      </p:sp>
      <p:sp>
        <p:nvSpPr>
          <p:cNvPr id="16" name="テキスト ボックス 15"/>
          <p:cNvSpPr txBox="1"/>
          <p:nvPr/>
        </p:nvSpPr>
        <p:spPr>
          <a:xfrm>
            <a:off x="3574947" y="1924639"/>
            <a:ext cx="2263283"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a:ln>
                  <a:noFill/>
                </a:ln>
                <a:solidFill>
                  <a:srgbClr val="EE5500">
                    <a:lumMod val="50000"/>
                  </a:srgbClr>
                </a:solidFill>
                <a:effectLst/>
                <a:uLnTx/>
                <a:uFillTx/>
              </a:rPr>
              <a:t>EXCEL</a:t>
            </a:r>
            <a:r>
              <a:rPr kumimoji="0" lang="ja-JP" altLang="en-US" sz="1400" b="1" i="0" u="none" strike="noStrike" kern="0" cap="none" spc="0" normalizeH="0" baseline="0" noProof="0">
                <a:ln>
                  <a:noFill/>
                </a:ln>
                <a:solidFill>
                  <a:srgbClr val="EE5500">
                    <a:lumMod val="50000"/>
                  </a:srgbClr>
                </a:solidFill>
                <a:effectLst/>
                <a:uLnTx/>
                <a:uFillTx/>
              </a:rPr>
              <a:t>ライクな照会画面</a:t>
            </a:r>
          </a:p>
        </p:txBody>
      </p:sp>
      <p:sp>
        <p:nvSpPr>
          <p:cNvPr id="17" name="Freeform 336"/>
          <p:cNvSpPr>
            <a:spLocks noEditPoints="1"/>
          </p:cNvSpPr>
          <p:nvPr/>
        </p:nvSpPr>
        <p:spPr bwMode="auto">
          <a:xfrm>
            <a:off x="6633558" y="2531714"/>
            <a:ext cx="461186" cy="373152"/>
          </a:xfrm>
          <a:custGeom>
            <a:avLst/>
            <a:gdLst>
              <a:gd name="T0" fmla="*/ 881 w 946"/>
              <a:gd name="T1" fmla="*/ 110 h 705"/>
              <a:gd name="T2" fmla="*/ 688 w 946"/>
              <a:gd name="T3" fmla="*/ 675 h 705"/>
              <a:gd name="T4" fmla="*/ 574 w 946"/>
              <a:gd name="T5" fmla="*/ 263 h 705"/>
              <a:gd name="T6" fmla="*/ 380 w 946"/>
              <a:gd name="T7" fmla="*/ 675 h 705"/>
              <a:gd name="T8" fmla="*/ 266 w 946"/>
              <a:gd name="T9" fmla="*/ 415 h 705"/>
              <a:gd name="T10" fmla="*/ 72 w 946"/>
              <a:gd name="T11" fmla="*/ 675 h 705"/>
              <a:gd name="T12" fmla="*/ 0 w 946"/>
              <a:gd name="T13" fmla="*/ 705 h 705"/>
              <a:gd name="T14" fmla="*/ 946 w 946"/>
              <a:gd name="T15" fmla="*/ 675 h 705"/>
              <a:gd name="T16" fmla="*/ 170 w 946"/>
              <a:gd name="T17" fmla="*/ 381 h 705"/>
              <a:gd name="T18" fmla="*/ 177 w 946"/>
              <a:gd name="T19" fmla="*/ 380 h 705"/>
              <a:gd name="T20" fmla="*/ 190 w 946"/>
              <a:gd name="T21" fmla="*/ 375 h 705"/>
              <a:gd name="T22" fmla="*/ 201 w 946"/>
              <a:gd name="T23" fmla="*/ 365 h 705"/>
              <a:gd name="T24" fmla="*/ 207 w 946"/>
              <a:gd name="T25" fmla="*/ 351 h 705"/>
              <a:gd name="T26" fmla="*/ 207 w 946"/>
              <a:gd name="T27" fmla="*/ 343 h 705"/>
              <a:gd name="T28" fmla="*/ 204 w 946"/>
              <a:gd name="T29" fmla="*/ 329 h 705"/>
              <a:gd name="T30" fmla="*/ 455 w 946"/>
              <a:gd name="T31" fmla="*/ 123 h 705"/>
              <a:gd name="T32" fmla="*/ 466 w 946"/>
              <a:gd name="T33" fmla="*/ 128 h 705"/>
              <a:gd name="T34" fmla="*/ 477 w 946"/>
              <a:gd name="T35" fmla="*/ 129 h 705"/>
              <a:gd name="T36" fmla="*/ 484 w 946"/>
              <a:gd name="T37" fmla="*/ 129 h 705"/>
              <a:gd name="T38" fmla="*/ 497 w 946"/>
              <a:gd name="T39" fmla="*/ 125 h 705"/>
              <a:gd name="T40" fmla="*/ 507 w 946"/>
              <a:gd name="T41" fmla="*/ 115 h 705"/>
              <a:gd name="T42" fmla="*/ 513 w 946"/>
              <a:gd name="T43" fmla="*/ 103 h 705"/>
              <a:gd name="T44" fmla="*/ 750 w 946"/>
              <a:gd name="T45" fmla="*/ 55 h 705"/>
              <a:gd name="T46" fmla="*/ 756 w 946"/>
              <a:gd name="T47" fmla="*/ 63 h 705"/>
              <a:gd name="T48" fmla="*/ 768 w 946"/>
              <a:gd name="T49" fmla="*/ 73 h 705"/>
              <a:gd name="T50" fmla="*/ 779 w 946"/>
              <a:gd name="T51" fmla="*/ 75 h 705"/>
              <a:gd name="T52" fmla="*/ 785 w 946"/>
              <a:gd name="T53" fmla="*/ 77 h 705"/>
              <a:gd name="T54" fmla="*/ 800 w 946"/>
              <a:gd name="T55" fmla="*/ 73 h 705"/>
              <a:gd name="T56" fmla="*/ 812 w 946"/>
              <a:gd name="T57" fmla="*/ 65 h 705"/>
              <a:gd name="T58" fmla="*/ 820 w 946"/>
              <a:gd name="T59" fmla="*/ 53 h 705"/>
              <a:gd name="T60" fmla="*/ 822 w 946"/>
              <a:gd name="T61" fmla="*/ 38 h 705"/>
              <a:gd name="T62" fmla="*/ 822 w 946"/>
              <a:gd name="T63" fmla="*/ 30 h 705"/>
              <a:gd name="T64" fmla="*/ 816 w 946"/>
              <a:gd name="T65" fmla="*/ 17 h 705"/>
              <a:gd name="T66" fmla="*/ 806 w 946"/>
              <a:gd name="T67" fmla="*/ 6 h 705"/>
              <a:gd name="T68" fmla="*/ 792 w 946"/>
              <a:gd name="T69" fmla="*/ 1 h 705"/>
              <a:gd name="T70" fmla="*/ 785 w 946"/>
              <a:gd name="T71" fmla="*/ 0 h 705"/>
              <a:gd name="T72" fmla="*/ 771 w 946"/>
              <a:gd name="T73" fmla="*/ 2 h 705"/>
              <a:gd name="T74" fmla="*/ 759 w 946"/>
              <a:gd name="T75" fmla="*/ 9 h 705"/>
              <a:gd name="T76" fmla="*/ 750 w 946"/>
              <a:gd name="T77" fmla="*/ 20 h 705"/>
              <a:gd name="T78" fmla="*/ 747 w 946"/>
              <a:gd name="T79" fmla="*/ 33 h 705"/>
              <a:gd name="T80" fmla="*/ 510 w 946"/>
              <a:gd name="T81" fmla="*/ 74 h 705"/>
              <a:gd name="T82" fmla="*/ 497 w 946"/>
              <a:gd name="T83" fmla="*/ 59 h 705"/>
              <a:gd name="T84" fmla="*/ 488 w 946"/>
              <a:gd name="T85" fmla="*/ 55 h 705"/>
              <a:gd name="T86" fmla="*/ 477 w 946"/>
              <a:gd name="T87" fmla="*/ 54 h 705"/>
              <a:gd name="T88" fmla="*/ 470 w 946"/>
              <a:gd name="T89" fmla="*/ 54 h 705"/>
              <a:gd name="T90" fmla="*/ 455 w 946"/>
              <a:gd name="T91" fmla="*/ 60 h 705"/>
              <a:gd name="T92" fmla="*/ 446 w 946"/>
              <a:gd name="T93" fmla="*/ 71 h 705"/>
              <a:gd name="T94" fmla="*/ 440 w 946"/>
              <a:gd name="T95" fmla="*/ 84 h 705"/>
              <a:gd name="T96" fmla="*/ 438 w 946"/>
              <a:gd name="T97" fmla="*/ 91 h 705"/>
              <a:gd name="T98" fmla="*/ 441 w 946"/>
              <a:gd name="T99" fmla="*/ 105 h 705"/>
              <a:gd name="T100" fmla="*/ 190 w 946"/>
              <a:gd name="T101" fmla="*/ 312 h 705"/>
              <a:gd name="T102" fmla="*/ 180 w 946"/>
              <a:gd name="T103" fmla="*/ 307 h 705"/>
              <a:gd name="T104" fmla="*/ 170 w 946"/>
              <a:gd name="T105" fmla="*/ 305 h 705"/>
              <a:gd name="T106" fmla="*/ 161 w 946"/>
              <a:gd name="T107" fmla="*/ 306 h 705"/>
              <a:gd name="T108" fmla="*/ 148 w 946"/>
              <a:gd name="T109" fmla="*/ 312 h 705"/>
              <a:gd name="T110" fmla="*/ 137 w 946"/>
              <a:gd name="T111" fmla="*/ 321 h 705"/>
              <a:gd name="T112" fmla="*/ 131 w 946"/>
              <a:gd name="T113" fmla="*/ 336 h 705"/>
              <a:gd name="T114" fmla="*/ 131 w 946"/>
              <a:gd name="T115" fmla="*/ 343 h 705"/>
              <a:gd name="T116" fmla="*/ 134 w 946"/>
              <a:gd name="T117" fmla="*/ 359 h 705"/>
              <a:gd name="T118" fmla="*/ 142 w 946"/>
              <a:gd name="T119" fmla="*/ 371 h 705"/>
              <a:gd name="T120" fmla="*/ 154 w 946"/>
              <a:gd name="T121" fmla="*/ 379 h 705"/>
              <a:gd name="T122" fmla="*/ 170 w 946"/>
              <a:gd name="T123" fmla="*/ 381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46" h="705">
                <a:moveTo>
                  <a:pt x="881" y="675"/>
                </a:moveTo>
                <a:lnTo>
                  <a:pt x="881" y="110"/>
                </a:lnTo>
                <a:lnTo>
                  <a:pt x="688" y="110"/>
                </a:lnTo>
                <a:lnTo>
                  <a:pt x="688" y="675"/>
                </a:lnTo>
                <a:lnTo>
                  <a:pt x="574" y="675"/>
                </a:lnTo>
                <a:lnTo>
                  <a:pt x="574" y="263"/>
                </a:lnTo>
                <a:lnTo>
                  <a:pt x="380" y="263"/>
                </a:lnTo>
                <a:lnTo>
                  <a:pt x="380" y="675"/>
                </a:lnTo>
                <a:lnTo>
                  <a:pt x="266" y="675"/>
                </a:lnTo>
                <a:lnTo>
                  <a:pt x="266" y="415"/>
                </a:lnTo>
                <a:lnTo>
                  <a:pt x="72" y="415"/>
                </a:lnTo>
                <a:lnTo>
                  <a:pt x="72" y="675"/>
                </a:lnTo>
                <a:lnTo>
                  <a:pt x="0" y="675"/>
                </a:lnTo>
                <a:lnTo>
                  <a:pt x="0" y="705"/>
                </a:lnTo>
                <a:lnTo>
                  <a:pt x="946" y="705"/>
                </a:lnTo>
                <a:lnTo>
                  <a:pt x="946" y="675"/>
                </a:lnTo>
                <a:lnTo>
                  <a:pt x="881" y="675"/>
                </a:lnTo>
                <a:close/>
                <a:moveTo>
                  <a:pt x="170" y="381"/>
                </a:moveTo>
                <a:lnTo>
                  <a:pt x="170" y="381"/>
                </a:lnTo>
                <a:lnTo>
                  <a:pt x="177" y="380"/>
                </a:lnTo>
                <a:lnTo>
                  <a:pt x="184" y="379"/>
                </a:lnTo>
                <a:lnTo>
                  <a:pt x="190" y="375"/>
                </a:lnTo>
                <a:lnTo>
                  <a:pt x="196" y="371"/>
                </a:lnTo>
                <a:lnTo>
                  <a:pt x="201" y="365"/>
                </a:lnTo>
                <a:lnTo>
                  <a:pt x="204" y="359"/>
                </a:lnTo>
                <a:lnTo>
                  <a:pt x="207" y="351"/>
                </a:lnTo>
                <a:lnTo>
                  <a:pt x="207" y="343"/>
                </a:lnTo>
                <a:lnTo>
                  <a:pt x="207" y="343"/>
                </a:lnTo>
                <a:lnTo>
                  <a:pt x="207" y="336"/>
                </a:lnTo>
                <a:lnTo>
                  <a:pt x="204" y="329"/>
                </a:lnTo>
                <a:lnTo>
                  <a:pt x="455" y="123"/>
                </a:lnTo>
                <a:lnTo>
                  <a:pt x="455" y="123"/>
                </a:lnTo>
                <a:lnTo>
                  <a:pt x="460" y="126"/>
                </a:lnTo>
                <a:lnTo>
                  <a:pt x="466" y="128"/>
                </a:lnTo>
                <a:lnTo>
                  <a:pt x="471" y="129"/>
                </a:lnTo>
                <a:lnTo>
                  <a:pt x="477" y="129"/>
                </a:lnTo>
                <a:lnTo>
                  <a:pt x="477" y="129"/>
                </a:lnTo>
                <a:lnTo>
                  <a:pt x="484" y="129"/>
                </a:lnTo>
                <a:lnTo>
                  <a:pt x="491" y="127"/>
                </a:lnTo>
                <a:lnTo>
                  <a:pt x="497" y="125"/>
                </a:lnTo>
                <a:lnTo>
                  <a:pt x="502" y="120"/>
                </a:lnTo>
                <a:lnTo>
                  <a:pt x="507" y="115"/>
                </a:lnTo>
                <a:lnTo>
                  <a:pt x="510" y="109"/>
                </a:lnTo>
                <a:lnTo>
                  <a:pt x="513" y="103"/>
                </a:lnTo>
                <a:lnTo>
                  <a:pt x="515" y="96"/>
                </a:lnTo>
                <a:lnTo>
                  <a:pt x="750" y="55"/>
                </a:lnTo>
                <a:lnTo>
                  <a:pt x="750" y="55"/>
                </a:lnTo>
                <a:lnTo>
                  <a:pt x="756" y="63"/>
                </a:lnTo>
                <a:lnTo>
                  <a:pt x="765" y="71"/>
                </a:lnTo>
                <a:lnTo>
                  <a:pt x="768" y="73"/>
                </a:lnTo>
                <a:lnTo>
                  <a:pt x="774" y="75"/>
                </a:lnTo>
                <a:lnTo>
                  <a:pt x="779" y="75"/>
                </a:lnTo>
                <a:lnTo>
                  <a:pt x="785" y="77"/>
                </a:lnTo>
                <a:lnTo>
                  <a:pt x="785" y="77"/>
                </a:lnTo>
                <a:lnTo>
                  <a:pt x="792" y="75"/>
                </a:lnTo>
                <a:lnTo>
                  <a:pt x="800" y="73"/>
                </a:lnTo>
                <a:lnTo>
                  <a:pt x="806" y="69"/>
                </a:lnTo>
                <a:lnTo>
                  <a:pt x="812" y="65"/>
                </a:lnTo>
                <a:lnTo>
                  <a:pt x="816" y="60"/>
                </a:lnTo>
                <a:lnTo>
                  <a:pt x="820" y="53"/>
                </a:lnTo>
                <a:lnTo>
                  <a:pt x="822" y="45"/>
                </a:lnTo>
                <a:lnTo>
                  <a:pt x="822" y="38"/>
                </a:lnTo>
                <a:lnTo>
                  <a:pt x="822" y="38"/>
                </a:lnTo>
                <a:lnTo>
                  <a:pt x="822" y="30"/>
                </a:lnTo>
                <a:lnTo>
                  <a:pt x="820" y="23"/>
                </a:lnTo>
                <a:lnTo>
                  <a:pt x="816" y="17"/>
                </a:lnTo>
                <a:lnTo>
                  <a:pt x="812" y="11"/>
                </a:lnTo>
                <a:lnTo>
                  <a:pt x="806" y="6"/>
                </a:lnTo>
                <a:lnTo>
                  <a:pt x="800" y="2"/>
                </a:lnTo>
                <a:lnTo>
                  <a:pt x="792" y="1"/>
                </a:lnTo>
                <a:lnTo>
                  <a:pt x="785" y="0"/>
                </a:lnTo>
                <a:lnTo>
                  <a:pt x="785" y="0"/>
                </a:lnTo>
                <a:lnTo>
                  <a:pt x="778" y="1"/>
                </a:lnTo>
                <a:lnTo>
                  <a:pt x="771" y="2"/>
                </a:lnTo>
                <a:lnTo>
                  <a:pt x="765" y="6"/>
                </a:lnTo>
                <a:lnTo>
                  <a:pt x="759" y="9"/>
                </a:lnTo>
                <a:lnTo>
                  <a:pt x="755" y="14"/>
                </a:lnTo>
                <a:lnTo>
                  <a:pt x="750" y="20"/>
                </a:lnTo>
                <a:lnTo>
                  <a:pt x="748" y="26"/>
                </a:lnTo>
                <a:lnTo>
                  <a:pt x="747" y="33"/>
                </a:lnTo>
                <a:lnTo>
                  <a:pt x="510" y="74"/>
                </a:lnTo>
                <a:lnTo>
                  <a:pt x="510" y="74"/>
                </a:lnTo>
                <a:lnTo>
                  <a:pt x="504" y="66"/>
                </a:lnTo>
                <a:lnTo>
                  <a:pt x="497" y="59"/>
                </a:lnTo>
                <a:lnTo>
                  <a:pt x="492" y="56"/>
                </a:lnTo>
                <a:lnTo>
                  <a:pt x="488" y="55"/>
                </a:lnTo>
                <a:lnTo>
                  <a:pt x="483" y="54"/>
                </a:lnTo>
                <a:lnTo>
                  <a:pt x="477" y="54"/>
                </a:lnTo>
                <a:lnTo>
                  <a:pt x="477" y="54"/>
                </a:lnTo>
                <a:lnTo>
                  <a:pt x="470" y="54"/>
                </a:lnTo>
                <a:lnTo>
                  <a:pt x="462" y="56"/>
                </a:lnTo>
                <a:lnTo>
                  <a:pt x="455" y="60"/>
                </a:lnTo>
                <a:lnTo>
                  <a:pt x="449" y="65"/>
                </a:lnTo>
                <a:lnTo>
                  <a:pt x="446" y="71"/>
                </a:lnTo>
                <a:lnTo>
                  <a:pt x="442" y="77"/>
                </a:lnTo>
                <a:lnTo>
                  <a:pt x="440" y="84"/>
                </a:lnTo>
                <a:lnTo>
                  <a:pt x="438" y="91"/>
                </a:lnTo>
                <a:lnTo>
                  <a:pt x="438" y="91"/>
                </a:lnTo>
                <a:lnTo>
                  <a:pt x="440" y="99"/>
                </a:lnTo>
                <a:lnTo>
                  <a:pt x="441" y="105"/>
                </a:lnTo>
                <a:lnTo>
                  <a:pt x="190" y="312"/>
                </a:lnTo>
                <a:lnTo>
                  <a:pt x="190" y="312"/>
                </a:lnTo>
                <a:lnTo>
                  <a:pt x="185" y="308"/>
                </a:lnTo>
                <a:lnTo>
                  <a:pt x="180" y="307"/>
                </a:lnTo>
                <a:lnTo>
                  <a:pt x="174" y="306"/>
                </a:lnTo>
                <a:lnTo>
                  <a:pt x="170" y="305"/>
                </a:lnTo>
                <a:lnTo>
                  <a:pt x="170" y="305"/>
                </a:lnTo>
                <a:lnTo>
                  <a:pt x="161" y="306"/>
                </a:lnTo>
                <a:lnTo>
                  <a:pt x="154" y="308"/>
                </a:lnTo>
                <a:lnTo>
                  <a:pt x="148" y="312"/>
                </a:lnTo>
                <a:lnTo>
                  <a:pt x="142" y="317"/>
                </a:lnTo>
                <a:lnTo>
                  <a:pt x="137" y="321"/>
                </a:lnTo>
                <a:lnTo>
                  <a:pt x="134" y="329"/>
                </a:lnTo>
                <a:lnTo>
                  <a:pt x="131" y="336"/>
                </a:lnTo>
                <a:lnTo>
                  <a:pt x="131" y="343"/>
                </a:lnTo>
                <a:lnTo>
                  <a:pt x="131" y="343"/>
                </a:lnTo>
                <a:lnTo>
                  <a:pt x="131" y="351"/>
                </a:lnTo>
                <a:lnTo>
                  <a:pt x="134" y="359"/>
                </a:lnTo>
                <a:lnTo>
                  <a:pt x="137" y="365"/>
                </a:lnTo>
                <a:lnTo>
                  <a:pt x="142" y="371"/>
                </a:lnTo>
                <a:lnTo>
                  <a:pt x="148" y="375"/>
                </a:lnTo>
                <a:lnTo>
                  <a:pt x="154" y="379"/>
                </a:lnTo>
                <a:lnTo>
                  <a:pt x="161" y="380"/>
                </a:lnTo>
                <a:lnTo>
                  <a:pt x="170" y="381"/>
                </a:lnTo>
                <a:lnTo>
                  <a:pt x="170" y="381"/>
                </a:lnTo>
                <a:close/>
              </a:path>
            </a:pathLst>
          </a:custGeom>
          <a:solidFill>
            <a:srgbClr val="EE5500">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endParaRPr>
          </a:p>
        </p:txBody>
      </p:sp>
      <p:grpSp>
        <p:nvGrpSpPr>
          <p:cNvPr id="18" name="グループ化 250"/>
          <p:cNvGrpSpPr/>
          <p:nvPr/>
        </p:nvGrpSpPr>
        <p:grpSpPr>
          <a:xfrm>
            <a:off x="6683276" y="3305720"/>
            <a:ext cx="382154" cy="382154"/>
            <a:chOff x="2182416" y="3387725"/>
            <a:chExt cx="381000" cy="381000"/>
          </a:xfrm>
          <a:solidFill>
            <a:srgbClr val="EE5500">
              <a:lumMod val="60000"/>
              <a:lumOff val="40000"/>
            </a:srgbClr>
          </a:solidFill>
        </p:grpSpPr>
        <p:sp>
          <p:nvSpPr>
            <p:cNvPr id="19" name="Freeform 220"/>
            <p:cNvSpPr>
              <a:spLocks/>
            </p:cNvSpPr>
            <p:nvPr/>
          </p:nvSpPr>
          <p:spPr bwMode="auto">
            <a:xfrm>
              <a:off x="2341166" y="3394075"/>
              <a:ext cx="215900" cy="215900"/>
            </a:xfrm>
            <a:custGeom>
              <a:avLst/>
              <a:gdLst/>
              <a:ahLst/>
              <a:cxnLst>
                <a:cxn ang="0">
                  <a:pos x="34" y="136"/>
                </a:cxn>
                <a:cxn ang="0">
                  <a:pos x="0" y="102"/>
                </a:cxn>
                <a:cxn ang="0">
                  <a:pos x="102" y="0"/>
                </a:cxn>
                <a:cxn ang="0">
                  <a:pos x="136" y="34"/>
                </a:cxn>
                <a:cxn ang="0">
                  <a:pos x="34" y="136"/>
                </a:cxn>
              </a:cxnLst>
              <a:rect l="0" t="0" r="r" b="b"/>
              <a:pathLst>
                <a:path w="136" h="136">
                  <a:moveTo>
                    <a:pt x="34" y="136"/>
                  </a:moveTo>
                  <a:lnTo>
                    <a:pt x="0" y="102"/>
                  </a:lnTo>
                  <a:lnTo>
                    <a:pt x="102" y="0"/>
                  </a:lnTo>
                  <a:lnTo>
                    <a:pt x="136" y="34"/>
                  </a:lnTo>
                  <a:lnTo>
                    <a:pt x="34"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0" name="Freeform 221"/>
            <p:cNvSpPr>
              <a:spLocks/>
            </p:cNvSpPr>
            <p:nvPr/>
          </p:nvSpPr>
          <p:spPr bwMode="auto">
            <a:xfrm>
              <a:off x="2296716" y="3581400"/>
              <a:ext cx="73025" cy="73025"/>
            </a:xfrm>
            <a:custGeom>
              <a:avLst/>
              <a:gdLst/>
              <a:ahLst/>
              <a:cxnLst>
                <a:cxn ang="0">
                  <a:pos x="0" y="46"/>
                </a:cxn>
                <a:cxn ang="0">
                  <a:pos x="0" y="46"/>
                </a:cxn>
                <a:cxn ang="0">
                  <a:pos x="12" y="0"/>
                </a:cxn>
                <a:cxn ang="0">
                  <a:pos x="46" y="34"/>
                </a:cxn>
                <a:cxn ang="0">
                  <a:pos x="0" y="46"/>
                </a:cxn>
              </a:cxnLst>
              <a:rect l="0" t="0" r="r" b="b"/>
              <a:pathLst>
                <a:path w="46" h="46">
                  <a:moveTo>
                    <a:pt x="0" y="46"/>
                  </a:moveTo>
                  <a:lnTo>
                    <a:pt x="0" y="46"/>
                  </a:lnTo>
                  <a:lnTo>
                    <a:pt x="12" y="0"/>
                  </a:lnTo>
                  <a:lnTo>
                    <a:pt x="46" y="34"/>
                  </a:lnTo>
                  <a:lnTo>
                    <a:pt x="0" y="4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1" name="Freeform 222"/>
            <p:cNvSpPr>
              <a:spLocks/>
            </p:cNvSpPr>
            <p:nvPr/>
          </p:nvSpPr>
          <p:spPr bwMode="auto">
            <a:xfrm>
              <a:off x="2182416" y="3387725"/>
              <a:ext cx="381000" cy="381000"/>
            </a:xfrm>
            <a:custGeom>
              <a:avLst/>
              <a:gdLst/>
              <a:ahLst/>
              <a:cxnLst>
                <a:cxn ang="0">
                  <a:pos x="216" y="92"/>
                </a:cxn>
                <a:cxn ang="0">
                  <a:pos x="216" y="216"/>
                </a:cxn>
                <a:cxn ang="0">
                  <a:pos x="24" y="216"/>
                </a:cxn>
                <a:cxn ang="0">
                  <a:pos x="24" y="24"/>
                </a:cxn>
                <a:cxn ang="0">
                  <a:pos x="148" y="24"/>
                </a:cxn>
                <a:cxn ang="0">
                  <a:pos x="172" y="0"/>
                </a:cxn>
                <a:cxn ang="0">
                  <a:pos x="0" y="0"/>
                </a:cxn>
                <a:cxn ang="0">
                  <a:pos x="0" y="240"/>
                </a:cxn>
                <a:cxn ang="0">
                  <a:pos x="240" y="240"/>
                </a:cxn>
                <a:cxn ang="0">
                  <a:pos x="240" y="68"/>
                </a:cxn>
                <a:cxn ang="0">
                  <a:pos x="216" y="92"/>
                </a:cxn>
              </a:cxnLst>
              <a:rect l="0" t="0" r="r" b="b"/>
              <a:pathLst>
                <a:path w="240" h="240">
                  <a:moveTo>
                    <a:pt x="216" y="92"/>
                  </a:moveTo>
                  <a:lnTo>
                    <a:pt x="216" y="216"/>
                  </a:lnTo>
                  <a:lnTo>
                    <a:pt x="24" y="216"/>
                  </a:lnTo>
                  <a:lnTo>
                    <a:pt x="24" y="24"/>
                  </a:lnTo>
                  <a:lnTo>
                    <a:pt x="148" y="24"/>
                  </a:lnTo>
                  <a:lnTo>
                    <a:pt x="172" y="0"/>
                  </a:lnTo>
                  <a:lnTo>
                    <a:pt x="0" y="0"/>
                  </a:lnTo>
                  <a:lnTo>
                    <a:pt x="0" y="240"/>
                  </a:lnTo>
                  <a:lnTo>
                    <a:pt x="240" y="240"/>
                  </a:lnTo>
                  <a:lnTo>
                    <a:pt x="240" y="68"/>
                  </a:lnTo>
                  <a:lnTo>
                    <a:pt x="216" y="9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sp>
        <p:nvSpPr>
          <p:cNvPr id="22" name="Freeform 418"/>
          <p:cNvSpPr>
            <a:spLocks noEditPoints="1"/>
          </p:cNvSpPr>
          <p:nvPr/>
        </p:nvSpPr>
        <p:spPr bwMode="auto">
          <a:xfrm>
            <a:off x="7703292" y="3334621"/>
            <a:ext cx="464374" cy="315196"/>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rgbClr val="EE5500">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endParaRPr>
          </a:p>
        </p:txBody>
      </p:sp>
      <p:sp>
        <p:nvSpPr>
          <p:cNvPr id="23" name="テキスト ボックス 22"/>
          <p:cNvSpPr txBox="1"/>
          <p:nvPr/>
        </p:nvSpPr>
        <p:spPr>
          <a:xfrm>
            <a:off x="6191988" y="2994216"/>
            <a:ext cx="1378540" cy="261610"/>
          </a:xfrm>
          <a:prstGeom prst="rect">
            <a:avLst/>
          </a:prstGeom>
          <a:noFill/>
          <a:ln w="28575">
            <a:noFill/>
          </a:ln>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050" b="1" i="0" u="none" strike="noStrike" kern="0" cap="none" spc="0" normalizeH="0" baseline="0" noProof="0" err="1">
                <a:ln>
                  <a:noFill/>
                </a:ln>
                <a:solidFill>
                  <a:srgbClr val="EE5500">
                    <a:lumMod val="75000"/>
                  </a:srgbClr>
                </a:solidFill>
                <a:effectLst/>
                <a:uLnTx/>
                <a:uFillTx/>
              </a:rPr>
              <a:t>ReportPlus</a:t>
            </a:r>
            <a:endParaRPr kumimoji="0" lang="en-US" altLang="ja-JP" sz="1050" b="1" i="0" u="none" strike="noStrike" kern="0" cap="none" spc="0" normalizeH="0" baseline="0" noProof="0">
              <a:ln>
                <a:noFill/>
              </a:ln>
              <a:solidFill>
                <a:srgbClr val="EE5500">
                  <a:lumMod val="75000"/>
                </a:srgbClr>
              </a:solidFill>
              <a:effectLst/>
              <a:uLnTx/>
              <a:uFillTx/>
            </a:endParaRPr>
          </a:p>
        </p:txBody>
      </p:sp>
      <p:sp>
        <p:nvSpPr>
          <p:cNvPr id="24" name="テキスト ボックス 23"/>
          <p:cNvSpPr txBox="1"/>
          <p:nvPr/>
        </p:nvSpPr>
        <p:spPr>
          <a:xfrm>
            <a:off x="7283290" y="2993175"/>
            <a:ext cx="1378540" cy="261610"/>
          </a:xfrm>
          <a:prstGeom prst="rect">
            <a:avLst/>
          </a:prstGeom>
          <a:noFill/>
          <a:ln w="28575">
            <a:noFill/>
          </a:ln>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50" b="1" i="0" u="none" strike="noStrike" kern="0" cap="none" spc="0" normalizeH="0" baseline="0" noProof="0">
                <a:ln>
                  <a:noFill/>
                </a:ln>
                <a:solidFill>
                  <a:srgbClr val="EE5500">
                    <a:lumMod val="75000"/>
                  </a:srgbClr>
                </a:solidFill>
                <a:effectLst/>
                <a:uLnTx/>
                <a:uFillTx/>
              </a:rPr>
              <a:t>ピボット</a:t>
            </a:r>
            <a:endParaRPr kumimoji="0" lang="en-US" altLang="ja-JP" sz="1050" b="1" i="0" u="none" strike="noStrike" kern="0" cap="none" spc="0" normalizeH="0" baseline="0" noProof="0">
              <a:ln>
                <a:noFill/>
              </a:ln>
              <a:solidFill>
                <a:srgbClr val="EE5500">
                  <a:lumMod val="75000"/>
                </a:srgbClr>
              </a:solidFill>
              <a:effectLst/>
              <a:uLnTx/>
              <a:uFillTx/>
            </a:endParaRPr>
          </a:p>
        </p:txBody>
      </p:sp>
      <p:sp>
        <p:nvSpPr>
          <p:cNvPr id="25" name="テキスト ボックス 24"/>
          <p:cNvSpPr txBox="1"/>
          <p:nvPr/>
        </p:nvSpPr>
        <p:spPr>
          <a:xfrm>
            <a:off x="7290093" y="3687874"/>
            <a:ext cx="1378540" cy="261610"/>
          </a:xfrm>
          <a:prstGeom prst="rect">
            <a:avLst/>
          </a:prstGeom>
          <a:noFill/>
          <a:ln w="28575">
            <a:noFill/>
          </a:ln>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050" b="1" i="0" u="none" strike="noStrike" kern="0" cap="none" spc="0" normalizeH="0" baseline="0" noProof="0">
                <a:ln>
                  <a:noFill/>
                </a:ln>
                <a:solidFill>
                  <a:srgbClr val="EE5500">
                    <a:lumMod val="75000"/>
                  </a:srgbClr>
                </a:solidFill>
                <a:effectLst/>
                <a:uLnTx/>
                <a:uFillTx/>
              </a:rPr>
              <a:t>EXCEL</a:t>
            </a:r>
          </a:p>
        </p:txBody>
      </p:sp>
      <p:sp>
        <p:nvSpPr>
          <p:cNvPr id="26" name="テキスト ボックス 25"/>
          <p:cNvSpPr txBox="1"/>
          <p:nvPr/>
        </p:nvSpPr>
        <p:spPr>
          <a:xfrm>
            <a:off x="6191988" y="3706241"/>
            <a:ext cx="1378540" cy="261610"/>
          </a:xfrm>
          <a:prstGeom prst="rect">
            <a:avLst/>
          </a:prstGeom>
          <a:noFill/>
          <a:ln w="28575">
            <a:noFill/>
          </a:ln>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050" b="1" i="0" u="none" strike="noStrike" kern="0" cap="none" spc="0" normalizeH="0" baseline="0" noProof="0">
                <a:ln>
                  <a:noFill/>
                </a:ln>
                <a:solidFill>
                  <a:srgbClr val="EE5500">
                    <a:lumMod val="75000"/>
                  </a:srgbClr>
                </a:solidFill>
                <a:effectLst/>
                <a:uLnTx/>
                <a:uFillTx/>
              </a:rPr>
              <a:t>EXCEL</a:t>
            </a:r>
            <a:r>
              <a:rPr kumimoji="0" lang="ja-JP" altLang="en-US" sz="1050" b="1" i="0" u="none" strike="noStrike" kern="0" cap="none" spc="0" normalizeH="0" baseline="0" noProof="0">
                <a:ln>
                  <a:noFill/>
                </a:ln>
                <a:solidFill>
                  <a:srgbClr val="EE5500">
                    <a:lumMod val="75000"/>
                  </a:srgbClr>
                </a:solidFill>
                <a:effectLst/>
                <a:uLnTx/>
                <a:uFillTx/>
              </a:rPr>
              <a:t>差込</a:t>
            </a:r>
            <a:endParaRPr kumimoji="0" lang="en-US" altLang="ja-JP" sz="1050" b="1" i="0" u="none" strike="noStrike" kern="0" cap="none" spc="0" normalizeH="0" baseline="0" noProof="0">
              <a:ln>
                <a:noFill/>
              </a:ln>
              <a:solidFill>
                <a:srgbClr val="EE5500">
                  <a:lumMod val="75000"/>
                </a:srgbClr>
              </a:solidFill>
              <a:effectLst/>
              <a:uLnTx/>
              <a:uFillTx/>
            </a:endParaRPr>
          </a:p>
        </p:txBody>
      </p:sp>
      <p:sp>
        <p:nvSpPr>
          <p:cNvPr id="27" name="テキスト ボックス 26"/>
          <p:cNvSpPr txBox="1"/>
          <p:nvPr/>
        </p:nvSpPr>
        <p:spPr>
          <a:xfrm>
            <a:off x="7272921" y="4479002"/>
            <a:ext cx="1378540" cy="261610"/>
          </a:xfrm>
          <a:prstGeom prst="rect">
            <a:avLst/>
          </a:prstGeom>
          <a:noFill/>
          <a:ln w="28575">
            <a:noFill/>
          </a:ln>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050" b="1" i="0" u="none" strike="noStrike" kern="0" cap="none" spc="0" normalizeH="0" baseline="0" noProof="0">
                <a:ln>
                  <a:noFill/>
                </a:ln>
                <a:solidFill>
                  <a:srgbClr val="EE5500">
                    <a:lumMod val="75000"/>
                  </a:srgbClr>
                </a:solidFill>
                <a:effectLst/>
                <a:uLnTx/>
                <a:uFillTx/>
              </a:rPr>
              <a:t>PDF</a:t>
            </a:r>
          </a:p>
        </p:txBody>
      </p:sp>
      <p:sp>
        <p:nvSpPr>
          <p:cNvPr id="28" name="テキスト ボックス 27"/>
          <p:cNvSpPr txBox="1"/>
          <p:nvPr/>
        </p:nvSpPr>
        <p:spPr>
          <a:xfrm>
            <a:off x="6257551" y="4479962"/>
            <a:ext cx="1378540" cy="261610"/>
          </a:xfrm>
          <a:prstGeom prst="rect">
            <a:avLst/>
          </a:prstGeom>
          <a:noFill/>
          <a:ln w="28575">
            <a:noFill/>
          </a:ln>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050" b="1" i="0" u="none" strike="noStrike" kern="0" cap="none" spc="0" normalizeH="0" baseline="0" noProof="0">
                <a:ln>
                  <a:noFill/>
                </a:ln>
                <a:solidFill>
                  <a:srgbClr val="EE5500">
                    <a:lumMod val="75000"/>
                  </a:srgbClr>
                </a:solidFill>
                <a:effectLst/>
                <a:uLnTx/>
                <a:uFillTx/>
              </a:rPr>
              <a:t>CSV</a:t>
            </a:r>
          </a:p>
        </p:txBody>
      </p:sp>
      <p:sp>
        <p:nvSpPr>
          <p:cNvPr id="29" name="Freeform 398"/>
          <p:cNvSpPr>
            <a:spLocks/>
          </p:cNvSpPr>
          <p:nvPr/>
        </p:nvSpPr>
        <p:spPr bwMode="auto">
          <a:xfrm>
            <a:off x="7831840" y="4106306"/>
            <a:ext cx="304556" cy="373656"/>
          </a:xfrm>
          <a:custGeom>
            <a:avLst/>
            <a:gdLst>
              <a:gd name="T0" fmla="*/ 500 w 714"/>
              <a:gd name="T1" fmla="*/ 0 h 876"/>
              <a:gd name="T2" fmla="*/ 0 w 714"/>
              <a:gd name="T3" fmla="*/ 0 h 876"/>
              <a:gd name="T4" fmla="*/ 0 w 714"/>
              <a:gd name="T5" fmla="*/ 876 h 876"/>
              <a:gd name="T6" fmla="*/ 714 w 714"/>
              <a:gd name="T7" fmla="*/ 876 h 876"/>
              <a:gd name="T8" fmla="*/ 714 w 714"/>
              <a:gd name="T9" fmla="*/ 215 h 876"/>
              <a:gd name="T10" fmla="*/ 500 w 714"/>
              <a:gd name="T11" fmla="*/ 0 h 876"/>
            </a:gdLst>
            <a:ahLst/>
            <a:cxnLst>
              <a:cxn ang="0">
                <a:pos x="T0" y="T1"/>
              </a:cxn>
              <a:cxn ang="0">
                <a:pos x="T2" y="T3"/>
              </a:cxn>
              <a:cxn ang="0">
                <a:pos x="T4" y="T5"/>
              </a:cxn>
              <a:cxn ang="0">
                <a:pos x="T6" y="T7"/>
              </a:cxn>
              <a:cxn ang="0">
                <a:pos x="T8" y="T9"/>
              </a:cxn>
              <a:cxn ang="0">
                <a:pos x="T10" y="T11"/>
              </a:cxn>
            </a:cxnLst>
            <a:rect l="0" t="0" r="r" b="b"/>
            <a:pathLst>
              <a:path w="714" h="876">
                <a:moveTo>
                  <a:pt x="500" y="0"/>
                </a:moveTo>
                <a:lnTo>
                  <a:pt x="0" y="0"/>
                </a:lnTo>
                <a:lnTo>
                  <a:pt x="0" y="876"/>
                </a:lnTo>
                <a:lnTo>
                  <a:pt x="714" y="876"/>
                </a:lnTo>
                <a:lnTo>
                  <a:pt x="714" y="215"/>
                </a:lnTo>
                <a:lnTo>
                  <a:pt x="500" y="0"/>
                </a:lnTo>
              </a:path>
            </a:pathLst>
          </a:custGeom>
          <a:solidFill>
            <a:srgbClr val="EE5500">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30" name="テキスト ボックス 29"/>
          <p:cNvSpPr txBox="1"/>
          <p:nvPr/>
        </p:nvSpPr>
        <p:spPr>
          <a:xfrm>
            <a:off x="7717191" y="4220549"/>
            <a:ext cx="319284" cy="169277"/>
          </a:xfrm>
          <a:prstGeom prst="rect">
            <a:avLst/>
          </a:prstGeom>
          <a:solidFill>
            <a:srgbClr val="EE5500">
              <a:lumMod val="60000"/>
              <a:lumOff val="40000"/>
            </a:srgbClr>
          </a:solidFill>
          <a:ln>
            <a:solidFill>
              <a:sysClr val="window" lastClr="FFFFFF"/>
            </a:solidFill>
          </a:ln>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500" b="0" i="0" u="none" strike="noStrike" kern="0" cap="none" spc="0" normalizeH="0" baseline="0" noProof="0">
                <a:ln>
                  <a:noFill/>
                </a:ln>
                <a:solidFill>
                  <a:prstClr val="white"/>
                </a:solidFill>
                <a:effectLst/>
                <a:uLnTx/>
                <a:uFillTx/>
              </a:rPr>
              <a:t>PDF</a:t>
            </a:r>
            <a:endParaRPr kumimoji="0" lang="ja-JP" altLang="en-US" sz="500" b="0" i="0" u="none" strike="noStrike" kern="0" cap="none" spc="0" normalizeH="0" baseline="0" noProof="0">
              <a:ln>
                <a:noFill/>
              </a:ln>
              <a:solidFill>
                <a:prstClr val="white"/>
              </a:solidFill>
              <a:effectLst/>
              <a:uLnTx/>
              <a:uFillTx/>
            </a:endParaRPr>
          </a:p>
        </p:txBody>
      </p:sp>
      <p:grpSp>
        <p:nvGrpSpPr>
          <p:cNvPr id="31" name="グループ化 30"/>
          <p:cNvGrpSpPr/>
          <p:nvPr/>
        </p:nvGrpSpPr>
        <p:grpSpPr>
          <a:xfrm>
            <a:off x="3380989" y="2467076"/>
            <a:ext cx="2230128" cy="2228910"/>
            <a:chOff x="3127169" y="3311982"/>
            <a:chExt cx="2766645" cy="2765136"/>
          </a:xfrm>
        </p:grpSpPr>
        <p:sp>
          <p:nvSpPr>
            <p:cNvPr id="32" name="六角形 31"/>
            <p:cNvSpPr>
              <a:spLocks noChangeAspect="1"/>
            </p:cNvSpPr>
            <p:nvPr/>
          </p:nvSpPr>
          <p:spPr>
            <a:xfrm>
              <a:off x="3127169" y="3791098"/>
              <a:ext cx="1031587" cy="889299"/>
            </a:xfrm>
            <a:prstGeom prst="hexagon">
              <a:avLst/>
            </a:prstGeom>
            <a:solidFill>
              <a:srgbClr val="EE5500">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a:ln>
                    <a:noFill/>
                  </a:ln>
                  <a:solidFill>
                    <a:prstClr val="white"/>
                  </a:solidFill>
                  <a:effectLst/>
                  <a:uLnTx/>
                  <a:uFillTx/>
                  <a:latin typeface="メイリオ"/>
                  <a:ea typeface="メイリオ"/>
                  <a:cs typeface="+mn-cs"/>
                </a:rPr>
                <a:t>集計</a:t>
              </a:r>
            </a:p>
          </p:txBody>
        </p:sp>
        <p:sp>
          <p:nvSpPr>
            <p:cNvPr id="33" name="六角形 32"/>
            <p:cNvSpPr>
              <a:spLocks noChangeAspect="1"/>
            </p:cNvSpPr>
            <p:nvPr/>
          </p:nvSpPr>
          <p:spPr>
            <a:xfrm>
              <a:off x="4862227" y="3785049"/>
              <a:ext cx="1031587" cy="889299"/>
            </a:xfrm>
            <a:prstGeom prst="hexagon">
              <a:avLst/>
            </a:prstGeom>
            <a:solidFill>
              <a:srgbClr val="EE5500">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a:ln>
                    <a:noFill/>
                  </a:ln>
                  <a:solidFill>
                    <a:prstClr val="white"/>
                  </a:solidFill>
                  <a:effectLst/>
                  <a:uLnTx/>
                  <a:uFillTx/>
                  <a:latin typeface="メイリオ"/>
                  <a:ea typeface="メイリオ"/>
                  <a:cs typeface="+mn-cs"/>
                </a:rPr>
                <a:t>固定</a:t>
              </a:r>
            </a:p>
          </p:txBody>
        </p:sp>
        <p:sp>
          <p:nvSpPr>
            <p:cNvPr id="34" name="六角形 33"/>
            <p:cNvSpPr>
              <a:spLocks noChangeAspect="1"/>
            </p:cNvSpPr>
            <p:nvPr/>
          </p:nvSpPr>
          <p:spPr>
            <a:xfrm>
              <a:off x="3992193" y="4245450"/>
              <a:ext cx="1031587" cy="889299"/>
            </a:xfrm>
            <a:prstGeom prst="hexagon">
              <a:avLst/>
            </a:prstGeom>
            <a:solidFill>
              <a:srgbClr val="EE5500">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a:ln>
                    <a:noFill/>
                  </a:ln>
                  <a:solidFill>
                    <a:prstClr val="white"/>
                  </a:solidFill>
                  <a:effectLst/>
                  <a:uLnTx/>
                  <a:uFillTx/>
                  <a:latin typeface="メイリオ"/>
                  <a:ea typeface="メイリオ"/>
                  <a:cs typeface="+mn-cs"/>
                </a:rPr>
                <a:t>選択</a:t>
              </a:r>
            </a:p>
          </p:txBody>
        </p:sp>
        <p:sp>
          <p:nvSpPr>
            <p:cNvPr id="35" name="六角形 34"/>
            <p:cNvSpPr>
              <a:spLocks noChangeAspect="1"/>
            </p:cNvSpPr>
            <p:nvPr/>
          </p:nvSpPr>
          <p:spPr>
            <a:xfrm>
              <a:off x="3129945" y="4739512"/>
              <a:ext cx="1031587" cy="889299"/>
            </a:xfrm>
            <a:prstGeom prst="hexagon">
              <a:avLst/>
            </a:prstGeom>
            <a:solidFill>
              <a:srgbClr val="EE5500">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7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36" name="六角形 35"/>
            <p:cNvSpPr>
              <a:spLocks noChangeAspect="1"/>
            </p:cNvSpPr>
            <p:nvPr/>
          </p:nvSpPr>
          <p:spPr>
            <a:xfrm>
              <a:off x="4848704" y="4734268"/>
              <a:ext cx="1031587" cy="889299"/>
            </a:xfrm>
            <a:prstGeom prst="hexagon">
              <a:avLst/>
            </a:prstGeom>
            <a:solidFill>
              <a:srgbClr val="EE5500">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0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37" name="六角形 36"/>
            <p:cNvSpPr>
              <a:spLocks noChangeAspect="1"/>
            </p:cNvSpPr>
            <p:nvPr/>
          </p:nvSpPr>
          <p:spPr>
            <a:xfrm>
              <a:off x="3992193" y="5187819"/>
              <a:ext cx="1031587" cy="889299"/>
            </a:xfrm>
            <a:prstGeom prst="hexagon">
              <a:avLst/>
            </a:prstGeom>
            <a:solidFill>
              <a:srgbClr val="EE5500">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7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38" name="六角形 37"/>
            <p:cNvSpPr>
              <a:spLocks noChangeAspect="1"/>
            </p:cNvSpPr>
            <p:nvPr/>
          </p:nvSpPr>
          <p:spPr>
            <a:xfrm>
              <a:off x="3979417" y="3311982"/>
              <a:ext cx="1031587" cy="889299"/>
            </a:xfrm>
            <a:prstGeom prst="hexagon">
              <a:avLst/>
            </a:prstGeom>
            <a:solidFill>
              <a:srgbClr val="EE5500">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a:ln>
                    <a:noFill/>
                  </a:ln>
                  <a:solidFill>
                    <a:prstClr val="white"/>
                  </a:solidFill>
                  <a:effectLst/>
                  <a:uLnTx/>
                  <a:uFillTx/>
                  <a:latin typeface="メイリオ"/>
                  <a:ea typeface="メイリオ"/>
                  <a:cs typeface="+mn-cs"/>
                </a:rPr>
                <a:t>移動</a:t>
              </a:r>
            </a:p>
          </p:txBody>
        </p:sp>
      </p:grpSp>
      <p:sp>
        <p:nvSpPr>
          <p:cNvPr id="39" name="テキスト ボックス 38"/>
          <p:cNvSpPr txBox="1"/>
          <p:nvPr/>
        </p:nvSpPr>
        <p:spPr>
          <a:xfrm>
            <a:off x="3347864" y="3825791"/>
            <a:ext cx="966848" cy="261610"/>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prstClr val="white"/>
                </a:solidFill>
                <a:effectLst/>
                <a:uLnTx/>
                <a:uFillTx/>
              </a:rPr>
              <a:t>グループ</a:t>
            </a:r>
          </a:p>
        </p:txBody>
      </p:sp>
      <p:sp>
        <p:nvSpPr>
          <p:cNvPr id="40" name="テキスト ボックス 39"/>
          <p:cNvSpPr txBox="1"/>
          <p:nvPr/>
        </p:nvSpPr>
        <p:spPr>
          <a:xfrm>
            <a:off x="4711924" y="3817781"/>
            <a:ext cx="966848" cy="261610"/>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prstClr val="white"/>
                </a:solidFill>
                <a:effectLst/>
                <a:uLnTx/>
                <a:uFillTx/>
              </a:rPr>
              <a:t>ソート</a:t>
            </a:r>
          </a:p>
        </p:txBody>
      </p:sp>
      <p:sp>
        <p:nvSpPr>
          <p:cNvPr id="41" name="テキスト ボックス 40"/>
          <p:cNvSpPr txBox="1"/>
          <p:nvPr/>
        </p:nvSpPr>
        <p:spPr>
          <a:xfrm>
            <a:off x="4010610" y="4196996"/>
            <a:ext cx="966848" cy="261610"/>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prstClr val="white"/>
                </a:solidFill>
                <a:effectLst/>
                <a:uLnTx/>
                <a:uFillTx/>
              </a:rPr>
              <a:t>フィルタ</a:t>
            </a:r>
          </a:p>
        </p:txBody>
      </p:sp>
      <p:sp>
        <p:nvSpPr>
          <p:cNvPr id="42" name="正方形/長方形 41"/>
          <p:cNvSpPr/>
          <p:nvPr/>
        </p:nvSpPr>
        <p:spPr>
          <a:xfrm>
            <a:off x="7664360" y="2564921"/>
            <a:ext cx="490432" cy="353510"/>
          </a:xfrm>
          <a:prstGeom prst="rect">
            <a:avLst/>
          </a:prstGeom>
          <a:solidFill>
            <a:srgbClr val="EE5500">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43" name="正方形/長方形 42"/>
          <p:cNvSpPr/>
          <p:nvPr/>
        </p:nvSpPr>
        <p:spPr>
          <a:xfrm>
            <a:off x="7688470" y="2581291"/>
            <a:ext cx="91708" cy="80532"/>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44" name="正方形/長方形 43"/>
          <p:cNvSpPr/>
          <p:nvPr/>
        </p:nvSpPr>
        <p:spPr>
          <a:xfrm>
            <a:off x="7812742" y="2593649"/>
            <a:ext cx="306180" cy="80532"/>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45" name="正方形/長方形 44"/>
          <p:cNvSpPr/>
          <p:nvPr/>
        </p:nvSpPr>
        <p:spPr>
          <a:xfrm>
            <a:off x="7680811" y="2694493"/>
            <a:ext cx="91708" cy="20226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46" name="円弧 45"/>
          <p:cNvSpPr/>
          <p:nvPr/>
        </p:nvSpPr>
        <p:spPr>
          <a:xfrm rot="5400000">
            <a:off x="7658176" y="2490464"/>
            <a:ext cx="350208" cy="367434"/>
          </a:xfrm>
          <a:prstGeom prst="arc">
            <a:avLst>
              <a:gd name="adj1" fmla="val 16283865"/>
              <a:gd name="adj2" fmla="val 604299"/>
            </a:avLst>
          </a:prstGeom>
          <a:noFill/>
          <a:ln w="38100" cap="flat" cmpd="sng" algn="ctr">
            <a:solidFill>
              <a:sysClr val="window" lastClr="FFFFFF"/>
            </a:solidFill>
            <a:prstDash val="solid"/>
            <a:headEnd type="stealth"/>
            <a:tailEnd type="stealt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latin typeface="メイリオ"/>
              <a:ea typeface="メイリオ"/>
              <a:cs typeface="+mn-cs"/>
            </a:endParaRPr>
          </a:p>
        </p:txBody>
      </p:sp>
      <p:grpSp>
        <p:nvGrpSpPr>
          <p:cNvPr id="47" name="グループ化 525"/>
          <p:cNvGrpSpPr/>
          <p:nvPr/>
        </p:nvGrpSpPr>
        <p:grpSpPr>
          <a:xfrm>
            <a:off x="836991" y="2690572"/>
            <a:ext cx="470634" cy="415176"/>
            <a:chOff x="3784104" y="1923678"/>
            <a:chExt cx="381000" cy="381000"/>
          </a:xfrm>
          <a:solidFill>
            <a:srgbClr val="EE5500">
              <a:lumMod val="60000"/>
              <a:lumOff val="40000"/>
            </a:srgbClr>
          </a:solidFill>
        </p:grpSpPr>
        <p:sp>
          <p:nvSpPr>
            <p:cNvPr id="48"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49"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sp>
        <p:nvSpPr>
          <p:cNvPr id="50" name="Freeform 330"/>
          <p:cNvSpPr>
            <a:spLocks noEditPoints="1"/>
          </p:cNvSpPr>
          <p:nvPr/>
        </p:nvSpPr>
        <p:spPr bwMode="auto">
          <a:xfrm>
            <a:off x="526100" y="2881822"/>
            <a:ext cx="261048" cy="432522"/>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EE5500">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51" name="テキスト ボックス 50"/>
          <p:cNvSpPr txBox="1"/>
          <p:nvPr/>
        </p:nvSpPr>
        <p:spPr>
          <a:xfrm>
            <a:off x="446205" y="2330755"/>
            <a:ext cx="1880074"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a:ln>
                  <a:noFill/>
                </a:ln>
                <a:solidFill>
                  <a:srgbClr val="EE5500">
                    <a:lumMod val="75000"/>
                  </a:srgbClr>
                </a:solidFill>
                <a:effectLst/>
                <a:uLnTx/>
                <a:uFillTx/>
              </a:rPr>
              <a:t>社員情報画面</a:t>
            </a:r>
          </a:p>
        </p:txBody>
      </p:sp>
      <p:grpSp>
        <p:nvGrpSpPr>
          <p:cNvPr id="52" name="グループ化 525"/>
          <p:cNvGrpSpPr/>
          <p:nvPr/>
        </p:nvGrpSpPr>
        <p:grpSpPr>
          <a:xfrm>
            <a:off x="714341" y="3921506"/>
            <a:ext cx="476116" cy="388548"/>
            <a:chOff x="3784104" y="1923678"/>
            <a:chExt cx="381000" cy="381000"/>
          </a:xfrm>
          <a:solidFill>
            <a:srgbClr val="EE5500">
              <a:lumMod val="60000"/>
              <a:lumOff val="40000"/>
            </a:srgbClr>
          </a:solidFill>
        </p:grpSpPr>
        <p:sp>
          <p:nvSpPr>
            <p:cNvPr id="53"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54"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sp>
        <p:nvSpPr>
          <p:cNvPr id="55" name="Freeform 330"/>
          <p:cNvSpPr>
            <a:spLocks noEditPoints="1"/>
          </p:cNvSpPr>
          <p:nvPr/>
        </p:nvSpPr>
        <p:spPr bwMode="auto">
          <a:xfrm>
            <a:off x="429947" y="4091091"/>
            <a:ext cx="261048" cy="432522"/>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EE5500">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56" name="テキスト ボックス 55"/>
          <p:cNvSpPr txBox="1"/>
          <p:nvPr/>
        </p:nvSpPr>
        <p:spPr>
          <a:xfrm>
            <a:off x="447872" y="3626899"/>
            <a:ext cx="1697872"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a:ln>
                  <a:noFill/>
                </a:ln>
                <a:solidFill>
                  <a:srgbClr val="EE5500">
                    <a:lumMod val="75000"/>
                  </a:srgbClr>
                </a:solidFill>
                <a:effectLst/>
                <a:uLnTx/>
                <a:uFillTx/>
              </a:rPr>
              <a:t>組織参照画面</a:t>
            </a:r>
          </a:p>
        </p:txBody>
      </p:sp>
      <p:sp>
        <p:nvSpPr>
          <p:cNvPr id="57" name="正方形/長方形 56"/>
          <p:cNvSpPr/>
          <p:nvPr/>
        </p:nvSpPr>
        <p:spPr>
          <a:xfrm>
            <a:off x="1481276" y="2571750"/>
            <a:ext cx="1038496" cy="836135"/>
          </a:xfrm>
          <a:prstGeom prst="rect">
            <a:avLst/>
          </a:prstGeom>
          <a:noFill/>
          <a:ln w="25400" cap="flat" cmpd="sng" algn="ctr">
            <a:solidFill>
              <a:srgbClr val="EE5500">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cxnSp>
        <p:nvCxnSpPr>
          <p:cNvPr id="58" name="直線矢印コネクタ 57"/>
          <p:cNvCxnSpPr/>
          <p:nvPr/>
        </p:nvCxnSpPr>
        <p:spPr>
          <a:xfrm>
            <a:off x="1527602" y="2990795"/>
            <a:ext cx="830872" cy="1"/>
          </a:xfrm>
          <a:prstGeom prst="straightConnector1">
            <a:avLst/>
          </a:prstGeom>
          <a:noFill/>
          <a:ln w="19050" cap="flat" cmpd="sng" algn="ctr">
            <a:solidFill>
              <a:sysClr val="window" lastClr="FFFFFF">
                <a:lumMod val="50000"/>
              </a:sysClr>
            </a:solidFill>
            <a:prstDash val="solid"/>
            <a:tailEnd type="triangle"/>
          </a:ln>
          <a:effectLst/>
        </p:spPr>
      </p:cxnSp>
      <p:cxnSp>
        <p:nvCxnSpPr>
          <p:cNvPr id="59" name="直線コネクタ 58"/>
          <p:cNvCxnSpPr/>
          <p:nvPr/>
        </p:nvCxnSpPr>
        <p:spPr>
          <a:xfrm>
            <a:off x="2087076" y="2768527"/>
            <a:ext cx="1" cy="219228"/>
          </a:xfrm>
          <a:prstGeom prst="line">
            <a:avLst/>
          </a:prstGeom>
          <a:noFill/>
          <a:ln w="9525" cap="flat" cmpd="sng" algn="ctr">
            <a:solidFill>
              <a:srgbClr val="F9BE00">
                <a:shade val="95000"/>
                <a:satMod val="105000"/>
              </a:srgbClr>
            </a:solidFill>
            <a:prstDash val="solid"/>
          </a:ln>
          <a:effectLst/>
        </p:spPr>
      </p:cxnSp>
      <p:cxnSp>
        <p:nvCxnSpPr>
          <p:cNvPr id="60" name="直線コネクタ 59"/>
          <p:cNvCxnSpPr/>
          <p:nvPr/>
        </p:nvCxnSpPr>
        <p:spPr>
          <a:xfrm>
            <a:off x="1763040" y="2768527"/>
            <a:ext cx="1" cy="219228"/>
          </a:xfrm>
          <a:prstGeom prst="line">
            <a:avLst/>
          </a:prstGeom>
          <a:noFill/>
          <a:ln w="9525" cap="flat" cmpd="sng" algn="ctr">
            <a:solidFill>
              <a:srgbClr val="F9BE00">
                <a:shade val="95000"/>
                <a:satMod val="105000"/>
              </a:srgbClr>
            </a:solidFill>
            <a:prstDash val="solid"/>
          </a:ln>
          <a:effectLst/>
        </p:spPr>
      </p:cxnSp>
      <p:cxnSp>
        <p:nvCxnSpPr>
          <p:cNvPr id="61" name="直線コネクタ 60"/>
          <p:cNvCxnSpPr/>
          <p:nvPr/>
        </p:nvCxnSpPr>
        <p:spPr>
          <a:xfrm>
            <a:off x="2258438" y="2992026"/>
            <a:ext cx="1" cy="219228"/>
          </a:xfrm>
          <a:prstGeom prst="line">
            <a:avLst/>
          </a:prstGeom>
          <a:noFill/>
          <a:ln w="9525" cap="flat" cmpd="sng" algn="ctr">
            <a:solidFill>
              <a:srgbClr val="0070C0"/>
            </a:solidFill>
            <a:prstDash val="solid"/>
          </a:ln>
          <a:effectLst/>
        </p:spPr>
      </p:cxnSp>
      <p:sp>
        <p:nvSpPr>
          <p:cNvPr id="62" name="正方形/長方形 61"/>
          <p:cNvSpPr/>
          <p:nvPr/>
        </p:nvSpPr>
        <p:spPr>
          <a:xfrm>
            <a:off x="1613737" y="2617824"/>
            <a:ext cx="255370" cy="135302"/>
          </a:xfrm>
          <a:prstGeom prst="rect">
            <a:avLst/>
          </a:prstGeom>
          <a:solidFill>
            <a:srgbClr val="F9BE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63" name="正方形/長方形 62"/>
          <p:cNvSpPr/>
          <p:nvPr/>
        </p:nvSpPr>
        <p:spPr>
          <a:xfrm>
            <a:off x="1991778" y="2623801"/>
            <a:ext cx="255370" cy="135302"/>
          </a:xfrm>
          <a:prstGeom prst="rect">
            <a:avLst/>
          </a:prstGeom>
          <a:solidFill>
            <a:srgbClr val="F9BE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64" name="テキスト ボックス 63"/>
          <p:cNvSpPr txBox="1"/>
          <p:nvPr/>
        </p:nvSpPr>
        <p:spPr>
          <a:xfrm>
            <a:off x="1567067" y="2607448"/>
            <a:ext cx="387882" cy="20005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700" b="1" i="0" u="none" strike="noStrike" kern="0" cap="none" spc="0" normalizeH="0" baseline="0" noProof="0">
                <a:ln>
                  <a:noFill/>
                </a:ln>
                <a:solidFill>
                  <a:prstClr val="white"/>
                </a:solidFill>
                <a:effectLst/>
                <a:uLnTx/>
                <a:uFillTx/>
              </a:rPr>
              <a:t>支部</a:t>
            </a:r>
          </a:p>
        </p:txBody>
      </p:sp>
      <p:sp>
        <p:nvSpPr>
          <p:cNvPr id="65" name="テキスト ボックス 64"/>
          <p:cNvSpPr txBox="1"/>
          <p:nvPr/>
        </p:nvSpPr>
        <p:spPr>
          <a:xfrm>
            <a:off x="1938397" y="2607447"/>
            <a:ext cx="387882" cy="20005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700" b="1" i="0" u="none" strike="noStrike" kern="0" cap="none" spc="0" normalizeH="0" baseline="0" noProof="0">
                <a:ln>
                  <a:noFill/>
                </a:ln>
                <a:solidFill>
                  <a:prstClr val="white"/>
                </a:solidFill>
                <a:effectLst/>
                <a:uLnTx/>
                <a:uFillTx/>
              </a:rPr>
              <a:t>本部</a:t>
            </a:r>
          </a:p>
        </p:txBody>
      </p:sp>
      <p:sp>
        <p:nvSpPr>
          <p:cNvPr id="66" name="正方形/長方形 65"/>
          <p:cNvSpPr/>
          <p:nvPr/>
        </p:nvSpPr>
        <p:spPr>
          <a:xfrm>
            <a:off x="2130753" y="3225658"/>
            <a:ext cx="255370" cy="135302"/>
          </a:xfrm>
          <a:prstGeom prst="rect">
            <a:avLst/>
          </a:prstGeom>
          <a:solidFill>
            <a:srgbClr val="008CC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67" name="テキスト ボックス 66"/>
          <p:cNvSpPr txBox="1"/>
          <p:nvPr/>
        </p:nvSpPr>
        <p:spPr>
          <a:xfrm>
            <a:off x="2096939" y="3196944"/>
            <a:ext cx="387882" cy="20005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700" b="1" i="0" u="none" strike="noStrike" kern="0" cap="none" spc="0" normalizeH="0" baseline="0" noProof="0">
                <a:ln>
                  <a:noFill/>
                </a:ln>
                <a:solidFill>
                  <a:prstClr val="white"/>
                </a:solidFill>
                <a:effectLst/>
                <a:uLnTx/>
                <a:uFillTx/>
              </a:rPr>
              <a:t>部長</a:t>
            </a:r>
          </a:p>
        </p:txBody>
      </p:sp>
      <p:cxnSp>
        <p:nvCxnSpPr>
          <p:cNvPr id="68" name="直線コネクタ 67"/>
          <p:cNvCxnSpPr/>
          <p:nvPr/>
        </p:nvCxnSpPr>
        <p:spPr>
          <a:xfrm>
            <a:off x="1899188" y="3001287"/>
            <a:ext cx="1" cy="219228"/>
          </a:xfrm>
          <a:prstGeom prst="line">
            <a:avLst/>
          </a:prstGeom>
          <a:noFill/>
          <a:ln w="9525" cap="flat" cmpd="sng" algn="ctr">
            <a:solidFill>
              <a:srgbClr val="0070C0"/>
            </a:solidFill>
            <a:prstDash val="solid"/>
          </a:ln>
          <a:effectLst/>
        </p:spPr>
      </p:cxnSp>
      <p:sp>
        <p:nvSpPr>
          <p:cNvPr id="69" name="正方形/長方形 68"/>
          <p:cNvSpPr/>
          <p:nvPr/>
        </p:nvSpPr>
        <p:spPr>
          <a:xfrm>
            <a:off x="1771503" y="3234919"/>
            <a:ext cx="255370" cy="135302"/>
          </a:xfrm>
          <a:prstGeom prst="rect">
            <a:avLst/>
          </a:prstGeom>
          <a:solidFill>
            <a:srgbClr val="008CC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70" name="テキスト ボックス 69"/>
          <p:cNvSpPr txBox="1"/>
          <p:nvPr/>
        </p:nvSpPr>
        <p:spPr>
          <a:xfrm>
            <a:off x="1737689" y="3206205"/>
            <a:ext cx="387882" cy="20005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700" b="1" i="0" u="none" strike="noStrike" kern="0" cap="none" spc="0" normalizeH="0" baseline="0" noProof="0">
                <a:ln>
                  <a:noFill/>
                </a:ln>
                <a:solidFill>
                  <a:prstClr val="white"/>
                </a:solidFill>
                <a:effectLst/>
                <a:uLnTx/>
                <a:uFillTx/>
              </a:rPr>
              <a:t>課長</a:t>
            </a:r>
          </a:p>
        </p:txBody>
      </p:sp>
      <p:sp>
        <p:nvSpPr>
          <p:cNvPr id="71" name="Freeform 543"/>
          <p:cNvSpPr>
            <a:spLocks noEditPoints="1"/>
          </p:cNvSpPr>
          <p:nvPr/>
        </p:nvSpPr>
        <p:spPr bwMode="auto">
          <a:xfrm rot="16200000">
            <a:off x="1536925" y="3817530"/>
            <a:ext cx="308364" cy="337084"/>
          </a:xfrm>
          <a:custGeom>
            <a:avLst/>
            <a:gdLst/>
            <a:ahLst/>
            <a:cxnLst>
              <a:cxn ang="0">
                <a:pos x="208" y="160"/>
              </a:cxn>
              <a:cxn ang="0">
                <a:pos x="208" y="136"/>
              </a:cxn>
              <a:cxn ang="0">
                <a:pos x="204" y="124"/>
              </a:cxn>
              <a:cxn ang="0">
                <a:pos x="192" y="120"/>
              </a:cxn>
              <a:cxn ang="0">
                <a:pos x="128" y="96"/>
              </a:cxn>
              <a:cxn ang="0">
                <a:pos x="152" y="96"/>
              </a:cxn>
              <a:cxn ang="0">
                <a:pos x="164" y="92"/>
              </a:cxn>
              <a:cxn ang="0">
                <a:pos x="168" y="80"/>
              </a:cxn>
              <a:cxn ang="0">
                <a:pos x="168" y="16"/>
              </a:cxn>
              <a:cxn ang="0">
                <a:pos x="164" y="4"/>
              </a:cxn>
              <a:cxn ang="0">
                <a:pos x="152" y="0"/>
              </a:cxn>
              <a:cxn ang="0">
                <a:pos x="88" y="0"/>
              </a:cxn>
              <a:cxn ang="0">
                <a:pos x="76" y="4"/>
              </a:cxn>
              <a:cxn ang="0">
                <a:pos x="72" y="16"/>
              </a:cxn>
              <a:cxn ang="0">
                <a:pos x="72" y="80"/>
              </a:cxn>
              <a:cxn ang="0">
                <a:pos x="76" y="92"/>
              </a:cxn>
              <a:cxn ang="0">
                <a:pos x="88" y="96"/>
              </a:cxn>
              <a:cxn ang="0">
                <a:pos x="112" y="120"/>
              </a:cxn>
              <a:cxn ang="0">
                <a:pos x="48" y="120"/>
              </a:cxn>
              <a:cxn ang="0">
                <a:pos x="36" y="124"/>
              </a:cxn>
              <a:cxn ang="0">
                <a:pos x="32" y="136"/>
              </a:cxn>
              <a:cxn ang="0">
                <a:pos x="8" y="160"/>
              </a:cxn>
              <a:cxn ang="0">
                <a:pos x="4" y="160"/>
              </a:cxn>
              <a:cxn ang="0">
                <a:pos x="0" y="164"/>
              </a:cxn>
              <a:cxn ang="0">
                <a:pos x="0" y="232"/>
              </a:cxn>
              <a:cxn ang="0">
                <a:pos x="0" y="236"/>
              </a:cxn>
              <a:cxn ang="0">
                <a:pos x="4" y="240"/>
              </a:cxn>
              <a:cxn ang="0">
                <a:pos x="72" y="240"/>
              </a:cxn>
              <a:cxn ang="0">
                <a:pos x="76" y="240"/>
              </a:cxn>
              <a:cxn ang="0">
                <a:pos x="80" y="236"/>
              </a:cxn>
              <a:cxn ang="0">
                <a:pos x="80" y="168"/>
              </a:cxn>
              <a:cxn ang="0">
                <a:pos x="80" y="164"/>
              </a:cxn>
              <a:cxn ang="0">
                <a:pos x="76" y="160"/>
              </a:cxn>
              <a:cxn ang="0">
                <a:pos x="48" y="160"/>
              </a:cxn>
              <a:cxn ang="0">
                <a:pos x="192" y="136"/>
              </a:cxn>
              <a:cxn ang="0">
                <a:pos x="168" y="160"/>
              </a:cxn>
              <a:cxn ang="0">
                <a:pos x="164" y="160"/>
              </a:cxn>
              <a:cxn ang="0">
                <a:pos x="160" y="164"/>
              </a:cxn>
              <a:cxn ang="0">
                <a:pos x="160" y="232"/>
              </a:cxn>
              <a:cxn ang="0">
                <a:pos x="160" y="236"/>
              </a:cxn>
              <a:cxn ang="0">
                <a:pos x="164" y="240"/>
              </a:cxn>
              <a:cxn ang="0">
                <a:pos x="232" y="240"/>
              </a:cxn>
              <a:cxn ang="0">
                <a:pos x="236" y="240"/>
              </a:cxn>
              <a:cxn ang="0">
                <a:pos x="240" y="236"/>
              </a:cxn>
              <a:cxn ang="0">
                <a:pos x="240" y="168"/>
              </a:cxn>
              <a:cxn ang="0">
                <a:pos x="240" y="164"/>
              </a:cxn>
              <a:cxn ang="0">
                <a:pos x="236" y="160"/>
              </a:cxn>
              <a:cxn ang="0">
                <a:pos x="232" y="160"/>
              </a:cxn>
              <a:cxn ang="0">
                <a:pos x="64" y="224"/>
              </a:cxn>
              <a:cxn ang="0">
                <a:pos x="16" y="176"/>
              </a:cxn>
              <a:cxn ang="0">
                <a:pos x="88" y="80"/>
              </a:cxn>
              <a:cxn ang="0">
                <a:pos x="152" y="16"/>
              </a:cxn>
              <a:cxn ang="0">
                <a:pos x="88" y="80"/>
              </a:cxn>
              <a:cxn ang="0">
                <a:pos x="176" y="224"/>
              </a:cxn>
              <a:cxn ang="0">
                <a:pos x="224" y="176"/>
              </a:cxn>
            </a:cxnLst>
            <a:rect l="0" t="0" r="r" b="b"/>
            <a:pathLst>
              <a:path w="240" h="240">
                <a:moveTo>
                  <a:pt x="232" y="160"/>
                </a:moveTo>
                <a:lnTo>
                  <a:pt x="208" y="160"/>
                </a:lnTo>
                <a:lnTo>
                  <a:pt x="208" y="136"/>
                </a:lnTo>
                <a:lnTo>
                  <a:pt x="208" y="136"/>
                </a:lnTo>
                <a:lnTo>
                  <a:pt x="206" y="130"/>
                </a:lnTo>
                <a:lnTo>
                  <a:pt x="204" y="124"/>
                </a:lnTo>
                <a:lnTo>
                  <a:pt x="198" y="122"/>
                </a:lnTo>
                <a:lnTo>
                  <a:pt x="192" y="120"/>
                </a:lnTo>
                <a:lnTo>
                  <a:pt x="128" y="120"/>
                </a:lnTo>
                <a:lnTo>
                  <a:pt x="128" y="96"/>
                </a:lnTo>
                <a:lnTo>
                  <a:pt x="152" y="96"/>
                </a:lnTo>
                <a:lnTo>
                  <a:pt x="152" y="96"/>
                </a:lnTo>
                <a:lnTo>
                  <a:pt x="158" y="94"/>
                </a:lnTo>
                <a:lnTo>
                  <a:pt x="164" y="92"/>
                </a:lnTo>
                <a:lnTo>
                  <a:pt x="166" y="86"/>
                </a:lnTo>
                <a:lnTo>
                  <a:pt x="168" y="80"/>
                </a:lnTo>
                <a:lnTo>
                  <a:pt x="168" y="16"/>
                </a:lnTo>
                <a:lnTo>
                  <a:pt x="168" y="16"/>
                </a:lnTo>
                <a:lnTo>
                  <a:pt x="166" y="10"/>
                </a:lnTo>
                <a:lnTo>
                  <a:pt x="164" y="4"/>
                </a:lnTo>
                <a:lnTo>
                  <a:pt x="158" y="2"/>
                </a:lnTo>
                <a:lnTo>
                  <a:pt x="152" y="0"/>
                </a:lnTo>
                <a:lnTo>
                  <a:pt x="88" y="0"/>
                </a:lnTo>
                <a:lnTo>
                  <a:pt x="88" y="0"/>
                </a:lnTo>
                <a:lnTo>
                  <a:pt x="82" y="2"/>
                </a:lnTo>
                <a:lnTo>
                  <a:pt x="76" y="4"/>
                </a:lnTo>
                <a:lnTo>
                  <a:pt x="74" y="10"/>
                </a:lnTo>
                <a:lnTo>
                  <a:pt x="72" y="16"/>
                </a:lnTo>
                <a:lnTo>
                  <a:pt x="72" y="80"/>
                </a:lnTo>
                <a:lnTo>
                  <a:pt x="72" y="80"/>
                </a:lnTo>
                <a:lnTo>
                  <a:pt x="74" y="86"/>
                </a:lnTo>
                <a:lnTo>
                  <a:pt x="76" y="92"/>
                </a:lnTo>
                <a:lnTo>
                  <a:pt x="82" y="94"/>
                </a:lnTo>
                <a:lnTo>
                  <a:pt x="88" y="96"/>
                </a:lnTo>
                <a:lnTo>
                  <a:pt x="112" y="96"/>
                </a:lnTo>
                <a:lnTo>
                  <a:pt x="112" y="120"/>
                </a:lnTo>
                <a:lnTo>
                  <a:pt x="48" y="120"/>
                </a:lnTo>
                <a:lnTo>
                  <a:pt x="48" y="120"/>
                </a:lnTo>
                <a:lnTo>
                  <a:pt x="42" y="122"/>
                </a:lnTo>
                <a:lnTo>
                  <a:pt x="36" y="124"/>
                </a:lnTo>
                <a:lnTo>
                  <a:pt x="34" y="130"/>
                </a:lnTo>
                <a:lnTo>
                  <a:pt x="32" y="136"/>
                </a:lnTo>
                <a:lnTo>
                  <a:pt x="32" y="160"/>
                </a:lnTo>
                <a:lnTo>
                  <a:pt x="8" y="160"/>
                </a:lnTo>
                <a:lnTo>
                  <a:pt x="8" y="160"/>
                </a:lnTo>
                <a:lnTo>
                  <a:pt x="4" y="160"/>
                </a:lnTo>
                <a:lnTo>
                  <a:pt x="2" y="162"/>
                </a:lnTo>
                <a:lnTo>
                  <a:pt x="0" y="164"/>
                </a:lnTo>
                <a:lnTo>
                  <a:pt x="0" y="168"/>
                </a:lnTo>
                <a:lnTo>
                  <a:pt x="0" y="232"/>
                </a:lnTo>
                <a:lnTo>
                  <a:pt x="0" y="232"/>
                </a:lnTo>
                <a:lnTo>
                  <a:pt x="0" y="236"/>
                </a:lnTo>
                <a:lnTo>
                  <a:pt x="2" y="238"/>
                </a:lnTo>
                <a:lnTo>
                  <a:pt x="4" y="240"/>
                </a:lnTo>
                <a:lnTo>
                  <a:pt x="8" y="240"/>
                </a:lnTo>
                <a:lnTo>
                  <a:pt x="72" y="240"/>
                </a:lnTo>
                <a:lnTo>
                  <a:pt x="72" y="240"/>
                </a:lnTo>
                <a:lnTo>
                  <a:pt x="76" y="240"/>
                </a:lnTo>
                <a:lnTo>
                  <a:pt x="78" y="238"/>
                </a:lnTo>
                <a:lnTo>
                  <a:pt x="80" y="236"/>
                </a:lnTo>
                <a:lnTo>
                  <a:pt x="80" y="232"/>
                </a:lnTo>
                <a:lnTo>
                  <a:pt x="80" y="168"/>
                </a:lnTo>
                <a:lnTo>
                  <a:pt x="80" y="168"/>
                </a:lnTo>
                <a:lnTo>
                  <a:pt x="80" y="164"/>
                </a:lnTo>
                <a:lnTo>
                  <a:pt x="78" y="162"/>
                </a:lnTo>
                <a:lnTo>
                  <a:pt x="76" y="160"/>
                </a:lnTo>
                <a:lnTo>
                  <a:pt x="72" y="160"/>
                </a:lnTo>
                <a:lnTo>
                  <a:pt x="48" y="160"/>
                </a:lnTo>
                <a:lnTo>
                  <a:pt x="48" y="136"/>
                </a:lnTo>
                <a:lnTo>
                  <a:pt x="192" y="136"/>
                </a:lnTo>
                <a:lnTo>
                  <a:pt x="192" y="160"/>
                </a:lnTo>
                <a:lnTo>
                  <a:pt x="168" y="160"/>
                </a:lnTo>
                <a:lnTo>
                  <a:pt x="168" y="160"/>
                </a:lnTo>
                <a:lnTo>
                  <a:pt x="164" y="160"/>
                </a:lnTo>
                <a:lnTo>
                  <a:pt x="162" y="162"/>
                </a:lnTo>
                <a:lnTo>
                  <a:pt x="160" y="164"/>
                </a:lnTo>
                <a:lnTo>
                  <a:pt x="160" y="168"/>
                </a:lnTo>
                <a:lnTo>
                  <a:pt x="160" y="232"/>
                </a:lnTo>
                <a:lnTo>
                  <a:pt x="160" y="232"/>
                </a:lnTo>
                <a:lnTo>
                  <a:pt x="160" y="236"/>
                </a:lnTo>
                <a:lnTo>
                  <a:pt x="162" y="238"/>
                </a:lnTo>
                <a:lnTo>
                  <a:pt x="164" y="240"/>
                </a:lnTo>
                <a:lnTo>
                  <a:pt x="168" y="240"/>
                </a:lnTo>
                <a:lnTo>
                  <a:pt x="232" y="240"/>
                </a:lnTo>
                <a:lnTo>
                  <a:pt x="232" y="240"/>
                </a:lnTo>
                <a:lnTo>
                  <a:pt x="236" y="240"/>
                </a:lnTo>
                <a:lnTo>
                  <a:pt x="238" y="238"/>
                </a:lnTo>
                <a:lnTo>
                  <a:pt x="240" y="236"/>
                </a:lnTo>
                <a:lnTo>
                  <a:pt x="240" y="232"/>
                </a:lnTo>
                <a:lnTo>
                  <a:pt x="240" y="168"/>
                </a:lnTo>
                <a:lnTo>
                  <a:pt x="240" y="168"/>
                </a:lnTo>
                <a:lnTo>
                  <a:pt x="240" y="164"/>
                </a:lnTo>
                <a:lnTo>
                  <a:pt x="238" y="162"/>
                </a:lnTo>
                <a:lnTo>
                  <a:pt x="236" y="160"/>
                </a:lnTo>
                <a:lnTo>
                  <a:pt x="232" y="160"/>
                </a:lnTo>
                <a:lnTo>
                  <a:pt x="232" y="160"/>
                </a:lnTo>
                <a:close/>
                <a:moveTo>
                  <a:pt x="64" y="176"/>
                </a:moveTo>
                <a:lnTo>
                  <a:pt x="64" y="224"/>
                </a:lnTo>
                <a:lnTo>
                  <a:pt x="16" y="224"/>
                </a:lnTo>
                <a:lnTo>
                  <a:pt x="16" y="176"/>
                </a:lnTo>
                <a:lnTo>
                  <a:pt x="64" y="176"/>
                </a:lnTo>
                <a:close/>
                <a:moveTo>
                  <a:pt x="88" y="80"/>
                </a:moveTo>
                <a:lnTo>
                  <a:pt x="88" y="16"/>
                </a:lnTo>
                <a:lnTo>
                  <a:pt x="152" y="16"/>
                </a:lnTo>
                <a:lnTo>
                  <a:pt x="152" y="80"/>
                </a:lnTo>
                <a:lnTo>
                  <a:pt x="88" y="80"/>
                </a:lnTo>
                <a:close/>
                <a:moveTo>
                  <a:pt x="224" y="224"/>
                </a:moveTo>
                <a:lnTo>
                  <a:pt x="176" y="224"/>
                </a:lnTo>
                <a:lnTo>
                  <a:pt x="176" y="176"/>
                </a:lnTo>
                <a:lnTo>
                  <a:pt x="224" y="176"/>
                </a:lnTo>
                <a:lnTo>
                  <a:pt x="224" y="224"/>
                </a:lnTo>
                <a:close/>
              </a:path>
            </a:pathLst>
          </a:custGeom>
          <a:solidFill>
            <a:srgbClr val="EE5500">
              <a:lumMod val="60000"/>
              <a:lumOff val="40000"/>
            </a:srgb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72" name="Freeform 543"/>
          <p:cNvSpPr>
            <a:spLocks noEditPoints="1"/>
          </p:cNvSpPr>
          <p:nvPr/>
        </p:nvSpPr>
        <p:spPr bwMode="auto">
          <a:xfrm>
            <a:off x="1544854" y="4359703"/>
            <a:ext cx="337084" cy="308366"/>
          </a:xfrm>
          <a:custGeom>
            <a:avLst/>
            <a:gdLst/>
            <a:ahLst/>
            <a:cxnLst>
              <a:cxn ang="0">
                <a:pos x="208" y="160"/>
              </a:cxn>
              <a:cxn ang="0">
                <a:pos x="208" y="136"/>
              </a:cxn>
              <a:cxn ang="0">
                <a:pos x="204" y="124"/>
              </a:cxn>
              <a:cxn ang="0">
                <a:pos x="192" y="120"/>
              </a:cxn>
              <a:cxn ang="0">
                <a:pos x="128" y="96"/>
              </a:cxn>
              <a:cxn ang="0">
                <a:pos x="152" y="96"/>
              </a:cxn>
              <a:cxn ang="0">
                <a:pos x="164" y="92"/>
              </a:cxn>
              <a:cxn ang="0">
                <a:pos x="168" y="80"/>
              </a:cxn>
              <a:cxn ang="0">
                <a:pos x="168" y="16"/>
              </a:cxn>
              <a:cxn ang="0">
                <a:pos x="164" y="4"/>
              </a:cxn>
              <a:cxn ang="0">
                <a:pos x="152" y="0"/>
              </a:cxn>
              <a:cxn ang="0">
                <a:pos x="88" y="0"/>
              </a:cxn>
              <a:cxn ang="0">
                <a:pos x="76" y="4"/>
              </a:cxn>
              <a:cxn ang="0">
                <a:pos x="72" y="16"/>
              </a:cxn>
              <a:cxn ang="0">
                <a:pos x="72" y="80"/>
              </a:cxn>
              <a:cxn ang="0">
                <a:pos x="76" y="92"/>
              </a:cxn>
              <a:cxn ang="0">
                <a:pos x="88" y="96"/>
              </a:cxn>
              <a:cxn ang="0">
                <a:pos x="112" y="120"/>
              </a:cxn>
              <a:cxn ang="0">
                <a:pos x="48" y="120"/>
              </a:cxn>
              <a:cxn ang="0">
                <a:pos x="36" y="124"/>
              </a:cxn>
              <a:cxn ang="0">
                <a:pos x="32" y="136"/>
              </a:cxn>
              <a:cxn ang="0">
                <a:pos x="8" y="160"/>
              </a:cxn>
              <a:cxn ang="0">
                <a:pos x="4" y="160"/>
              </a:cxn>
              <a:cxn ang="0">
                <a:pos x="0" y="164"/>
              </a:cxn>
              <a:cxn ang="0">
                <a:pos x="0" y="232"/>
              </a:cxn>
              <a:cxn ang="0">
                <a:pos x="0" y="236"/>
              </a:cxn>
              <a:cxn ang="0">
                <a:pos x="4" y="240"/>
              </a:cxn>
              <a:cxn ang="0">
                <a:pos x="72" y="240"/>
              </a:cxn>
              <a:cxn ang="0">
                <a:pos x="76" y="240"/>
              </a:cxn>
              <a:cxn ang="0">
                <a:pos x="80" y="236"/>
              </a:cxn>
              <a:cxn ang="0">
                <a:pos x="80" y="168"/>
              </a:cxn>
              <a:cxn ang="0">
                <a:pos x="80" y="164"/>
              </a:cxn>
              <a:cxn ang="0">
                <a:pos x="76" y="160"/>
              </a:cxn>
              <a:cxn ang="0">
                <a:pos x="48" y="160"/>
              </a:cxn>
              <a:cxn ang="0">
                <a:pos x="192" y="136"/>
              </a:cxn>
              <a:cxn ang="0">
                <a:pos x="168" y="160"/>
              </a:cxn>
              <a:cxn ang="0">
                <a:pos x="164" y="160"/>
              </a:cxn>
              <a:cxn ang="0">
                <a:pos x="160" y="164"/>
              </a:cxn>
              <a:cxn ang="0">
                <a:pos x="160" y="232"/>
              </a:cxn>
              <a:cxn ang="0">
                <a:pos x="160" y="236"/>
              </a:cxn>
              <a:cxn ang="0">
                <a:pos x="164" y="240"/>
              </a:cxn>
              <a:cxn ang="0">
                <a:pos x="232" y="240"/>
              </a:cxn>
              <a:cxn ang="0">
                <a:pos x="236" y="240"/>
              </a:cxn>
              <a:cxn ang="0">
                <a:pos x="240" y="236"/>
              </a:cxn>
              <a:cxn ang="0">
                <a:pos x="240" y="168"/>
              </a:cxn>
              <a:cxn ang="0">
                <a:pos x="240" y="164"/>
              </a:cxn>
              <a:cxn ang="0">
                <a:pos x="236" y="160"/>
              </a:cxn>
              <a:cxn ang="0">
                <a:pos x="232" y="160"/>
              </a:cxn>
              <a:cxn ang="0">
                <a:pos x="64" y="224"/>
              </a:cxn>
              <a:cxn ang="0">
                <a:pos x="16" y="176"/>
              </a:cxn>
              <a:cxn ang="0">
                <a:pos x="88" y="80"/>
              </a:cxn>
              <a:cxn ang="0">
                <a:pos x="152" y="16"/>
              </a:cxn>
              <a:cxn ang="0">
                <a:pos x="88" y="80"/>
              </a:cxn>
              <a:cxn ang="0">
                <a:pos x="176" y="224"/>
              </a:cxn>
              <a:cxn ang="0">
                <a:pos x="224" y="176"/>
              </a:cxn>
            </a:cxnLst>
            <a:rect l="0" t="0" r="r" b="b"/>
            <a:pathLst>
              <a:path w="240" h="240">
                <a:moveTo>
                  <a:pt x="232" y="160"/>
                </a:moveTo>
                <a:lnTo>
                  <a:pt x="208" y="160"/>
                </a:lnTo>
                <a:lnTo>
                  <a:pt x="208" y="136"/>
                </a:lnTo>
                <a:lnTo>
                  <a:pt x="208" y="136"/>
                </a:lnTo>
                <a:lnTo>
                  <a:pt x="206" y="130"/>
                </a:lnTo>
                <a:lnTo>
                  <a:pt x="204" y="124"/>
                </a:lnTo>
                <a:lnTo>
                  <a:pt x="198" y="122"/>
                </a:lnTo>
                <a:lnTo>
                  <a:pt x="192" y="120"/>
                </a:lnTo>
                <a:lnTo>
                  <a:pt x="128" y="120"/>
                </a:lnTo>
                <a:lnTo>
                  <a:pt x="128" y="96"/>
                </a:lnTo>
                <a:lnTo>
                  <a:pt x="152" y="96"/>
                </a:lnTo>
                <a:lnTo>
                  <a:pt x="152" y="96"/>
                </a:lnTo>
                <a:lnTo>
                  <a:pt x="158" y="94"/>
                </a:lnTo>
                <a:lnTo>
                  <a:pt x="164" y="92"/>
                </a:lnTo>
                <a:lnTo>
                  <a:pt x="166" y="86"/>
                </a:lnTo>
                <a:lnTo>
                  <a:pt x="168" y="80"/>
                </a:lnTo>
                <a:lnTo>
                  <a:pt x="168" y="16"/>
                </a:lnTo>
                <a:lnTo>
                  <a:pt x="168" y="16"/>
                </a:lnTo>
                <a:lnTo>
                  <a:pt x="166" y="10"/>
                </a:lnTo>
                <a:lnTo>
                  <a:pt x="164" y="4"/>
                </a:lnTo>
                <a:lnTo>
                  <a:pt x="158" y="2"/>
                </a:lnTo>
                <a:lnTo>
                  <a:pt x="152" y="0"/>
                </a:lnTo>
                <a:lnTo>
                  <a:pt x="88" y="0"/>
                </a:lnTo>
                <a:lnTo>
                  <a:pt x="88" y="0"/>
                </a:lnTo>
                <a:lnTo>
                  <a:pt x="82" y="2"/>
                </a:lnTo>
                <a:lnTo>
                  <a:pt x="76" y="4"/>
                </a:lnTo>
                <a:lnTo>
                  <a:pt x="74" y="10"/>
                </a:lnTo>
                <a:lnTo>
                  <a:pt x="72" y="16"/>
                </a:lnTo>
                <a:lnTo>
                  <a:pt x="72" y="80"/>
                </a:lnTo>
                <a:lnTo>
                  <a:pt x="72" y="80"/>
                </a:lnTo>
                <a:lnTo>
                  <a:pt x="74" y="86"/>
                </a:lnTo>
                <a:lnTo>
                  <a:pt x="76" y="92"/>
                </a:lnTo>
                <a:lnTo>
                  <a:pt x="82" y="94"/>
                </a:lnTo>
                <a:lnTo>
                  <a:pt x="88" y="96"/>
                </a:lnTo>
                <a:lnTo>
                  <a:pt x="112" y="96"/>
                </a:lnTo>
                <a:lnTo>
                  <a:pt x="112" y="120"/>
                </a:lnTo>
                <a:lnTo>
                  <a:pt x="48" y="120"/>
                </a:lnTo>
                <a:lnTo>
                  <a:pt x="48" y="120"/>
                </a:lnTo>
                <a:lnTo>
                  <a:pt x="42" y="122"/>
                </a:lnTo>
                <a:lnTo>
                  <a:pt x="36" y="124"/>
                </a:lnTo>
                <a:lnTo>
                  <a:pt x="34" y="130"/>
                </a:lnTo>
                <a:lnTo>
                  <a:pt x="32" y="136"/>
                </a:lnTo>
                <a:lnTo>
                  <a:pt x="32" y="160"/>
                </a:lnTo>
                <a:lnTo>
                  <a:pt x="8" y="160"/>
                </a:lnTo>
                <a:lnTo>
                  <a:pt x="8" y="160"/>
                </a:lnTo>
                <a:lnTo>
                  <a:pt x="4" y="160"/>
                </a:lnTo>
                <a:lnTo>
                  <a:pt x="2" y="162"/>
                </a:lnTo>
                <a:lnTo>
                  <a:pt x="0" y="164"/>
                </a:lnTo>
                <a:lnTo>
                  <a:pt x="0" y="168"/>
                </a:lnTo>
                <a:lnTo>
                  <a:pt x="0" y="232"/>
                </a:lnTo>
                <a:lnTo>
                  <a:pt x="0" y="232"/>
                </a:lnTo>
                <a:lnTo>
                  <a:pt x="0" y="236"/>
                </a:lnTo>
                <a:lnTo>
                  <a:pt x="2" y="238"/>
                </a:lnTo>
                <a:lnTo>
                  <a:pt x="4" y="240"/>
                </a:lnTo>
                <a:lnTo>
                  <a:pt x="8" y="240"/>
                </a:lnTo>
                <a:lnTo>
                  <a:pt x="72" y="240"/>
                </a:lnTo>
                <a:lnTo>
                  <a:pt x="72" y="240"/>
                </a:lnTo>
                <a:lnTo>
                  <a:pt x="76" y="240"/>
                </a:lnTo>
                <a:lnTo>
                  <a:pt x="78" y="238"/>
                </a:lnTo>
                <a:lnTo>
                  <a:pt x="80" y="236"/>
                </a:lnTo>
                <a:lnTo>
                  <a:pt x="80" y="232"/>
                </a:lnTo>
                <a:lnTo>
                  <a:pt x="80" y="168"/>
                </a:lnTo>
                <a:lnTo>
                  <a:pt x="80" y="168"/>
                </a:lnTo>
                <a:lnTo>
                  <a:pt x="80" y="164"/>
                </a:lnTo>
                <a:lnTo>
                  <a:pt x="78" y="162"/>
                </a:lnTo>
                <a:lnTo>
                  <a:pt x="76" y="160"/>
                </a:lnTo>
                <a:lnTo>
                  <a:pt x="72" y="160"/>
                </a:lnTo>
                <a:lnTo>
                  <a:pt x="48" y="160"/>
                </a:lnTo>
                <a:lnTo>
                  <a:pt x="48" y="136"/>
                </a:lnTo>
                <a:lnTo>
                  <a:pt x="192" y="136"/>
                </a:lnTo>
                <a:lnTo>
                  <a:pt x="192" y="160"/>
                </a:lnTo>
                <a:lnTo>
                  <a:pt x="168" y="160"/>
                </a:lnTo>
                <a:lnTo>
                  <a:pt x="168" y="160"/>
                </a:lnTo>
                <a:lnTo>
                  <a:pt x="164" y="160"/>
                </a:lnTo>
                <a:lnTo>
                  <a:pt x="162" y="162"/>
                </a:lnTo>
                <a:lnTo>
                  <a:pt x="160" y="164"/>
                </a:lnTo>
                <a:lnTo>
                  <a:pt x="160" y="168"/>
                </a:lnTo>
                <a:lnTo>
                  <a:pt x="160" y="232"/>
                </a:lnTo>
                <a:lnTo>
                  <a:pt x="160" y="232"/>
                </a:lnTo>
                <a:lnTo>
                  <a:pt x="160" y="236"/>
                </a:lnTo>
                <a:lnTo>
                  <a:pt x="162" y="238"/>
                </a:lnTo>
                <a:lnTo>
                  <a:pt x="164" y="240"/>
                </a:lnTo>
                <a:lnTo>
                  <a:pt x="168" y="240"/>
                </a:lnTo>
                <a:lnTo>
                  <a:pt x="232" y="240"/>
                </a:lnTo>
                <a:lnTo>
                  <a:pt x="232" y="240"/>
                </a:lnTo>
                <a:lnTo>
                  <a:pt x="236" y="240"/>
                </a:lnTo>
                <a:lnTo>
                  <a:pt x="238" y="238"/>
                </a:lnTo>
                <a:lnTo>
                  <a:pt x="240" y="236"/>
                </a:lnTo>
                <a:lnTo>
                  <a:pt x="240" y="232"/>
                </a:lnTo>
                <a:lnTo>
                  <a:pt x="240" y="168"/>
                </a:lnTo>
                <a:lnTo>
                  <a:pt x="240" y="168"/>
                </a:lnTo>
                <a:lnTo>
                  <a:pt x="240" y="164"/>
                </a:lnTo>
                <a:lnTo>
                  <a:pt x="238" y="162"/>
                </a:lnTo>
                <a:lnTo>
                  <a:pt x="236" y="160"/>
                </a:lnTo>
                <a:lnTo>
                  <a:pt x="232" y="160"/>
                </a:lnTo>
                <a:lnTo>
                  <a:pt x="232" y="160"/>
                </a:lnTo>
                <a:close/>
                <a:moveTo>
                  <a:pt x="64" y="176"/>
                </a:moveTo>
                <a:lnTo>
                  <a:pt x="64" y="224"/>
                </a:lnTo>
                <a:lnTo>
                  <a:pt x="16" y="224"/>
                </a:lnTo>
                <a:lnTo>
                  <a:pt x="16" y="176"/>
                </a:lnTo>
                <a:lnTo>
                  <a:pt x="64" y="176"/>
                </a:lnTo>
                <a:close/>
                <a:moveTo>
                  <a:pt x="88" y="80"/>
                </a:moveTo>
                <a:lnTo>
                  <a:pt x="88" y="16"/>
                </a:lnTo>
                <a:lnTo>
                  <a:pt x="152" y="16"/>
                </a:lnTo>
                <a:lnTo>
                  <a:pt x="152" y="80"/>
                </a:lnTo>
                <a:lnTo>
                  <a:pt x="88" y="80"/>
                </a:lnTo>
                <a:close/>
                <a:moveTo>
                  <a:pt x="224" y="224"/>
                </a:moveTo>
                <a:lnTo>
                  <a:pt x="176" y="224"/>
                </a:lnTo>
                <a:lnTo>
                  <a:pt x="176" y="176"/>
                </a:lnTo>
                <a:lnTo>
                  <a:pt x="224" y="176"/>
                </a:lnTo>
                <a:lnTo>
                  <a:pt x="224" y="224"/>
                </a:lnTo>
                <a:close/>
              </a:path>
            </a:pathLst>
          </a:custGeom>
          <a:solidFill>
            <a:srgbClr val="EE5500">
              <a:lumMod val="60000"/>
              <a:lumOff val="40000"/>
            </a:srgb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73" name="テキスト ボックス 72"/>
          <p:cNvSpPr txBox="1"/>
          <p:nvPr/>
        </p:nvSpPr>
        <p:spPr>
          <a:xfrm>
            <a:off x="1883617" y="4406393"/>
            <a:ext cx="852179" cy="18466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600" b="1" i="0" u="none" strike="noStrike" kern="0" cap="none" spc="0" normalizeH="0" baseline="0" noProof="0">
                <a:ln>
                  <a:noFill/>
                </a:ln>
                <a:solidFill>
                  <a:srgbClr val="EE5500">
                    <a:lumMod val="75000"/>
                  </a:srgbClr>
                </a:solidFill>
                <a:effectLst/>
                <a:uLnTx/>
                <a:uFillTx/>
              </a:rPr>
              <a:t>トーナメント形式</a:t>
            </a:r>
          </a:p>
        </p:txBody>
      </p:sp>
      <p:sp>
        <p:nvSpPr>
          <p:cNvPr id="74" name="テキスト ボックス 73"/>
          <p:cNvSpPr txBox="1"/>
          <p:nvPr/>
        </p:nvSpPr>
        <p:spPr>
          <a:xfrm>
            <a:off x="1938270" y="3905288"/>
            <a:ext cx="752428" cy="18466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600" b="1" i="0" u="none" strike="noStrike" kern="0" cap="none" spc="0" normalizeH="0" baseline="0" noProof="0">
                <a:ln>
                  <a:noFill/>
                </a:ln>
                <a:solidFill>
                  <a:srgbClr val="EE5500">
                    <a:lumMod val="75000"/>
                  </a:srgbClr>
                </a:solidFill>
                <a:effectLst/>
                <a:uLnTx/>
                <a:uFillTx/>
              </a:rPr>
              <a:t>ツリー形式</a:t>
            </a:r>
          </a:p>
        </p:txBody>
      </p:sp>
      <p:cxnSp>
        <p:nvCxnSpPr>
          <p:cNvPr id="75" name="直線矢印コネクタ 74"/>
          <p:cNvCxnSpPr/>
          <p:nvPr/>
        </p:nvCxnSpPr>
        <p:spPr>
          <a:xfrm flipV="1">
            <a:off x="1296808" y="4006432"/>
            <a:ext cx="101183" cy="3814"/>
          </a:xfrm>
          <a:prstGeom prst="straightConnector1">
            <a:avLst/>
          </a:prstGeom>
          <a:noFill/>
          <a:ln w="9525" cap="flat" cmpd="sng" algn="ctr">
            <a:solidFill>
              <a:srgbClr val="F9BE00">
                <a:shade val="95000"/>
                <a:satMod val="105000"/>
              </a:srgbClr>
            </a:solidFill>
            <a:prstDash val="solid"/>
            <a:tailEnd type="triangle"/>
          </a:ln>
          <a:effectLst/>
        </p:spPr>
      </p:cxnSp>
      <p:cxnSp>
        <p:nvCxnSpPr>
          <p:cNvPr id="76" name="直線矢印コネクタ 75"/>
          <p:cNvCxnSpPr/>
          <p:nvPr/>
        </p:nvCxnSpPr>
        <p:spPr>
          <a:xfrm>
            <a:off x="1263499" y="4159859"/>
            <a:ext cx="165294" cy="294987"/>
          </a:xfrm>
          <a:prstGeom prst="straightConnector1">
            <a:avLst/>
          </a:prstGeom>
          <a:noFill/>
          <a:ln w="9525" cap="flat" cmpd="sng" algn="ctr">
            <a:solidFill>
              <a:srgbClr val="F9BE00">
                <a:shade val="95000"/>
                <a:satMod val="105000"/>
              </a:srgbClr>
            </a:solidFill>
            <a:prstDash val="solid"/>
            <a:tailEnd type="triangle"/>
          </a:ln>
          <a:effectLst/>
        </p:spPr>
      </p:cxnSp>
      <p:pic>
        <p:nvPicPr>
          <p:cNvPr id="77" name="図 76"/>
          <p:cNvPicPr>
            <a:picLocks noChangeAspect="1"/>
          </p:cNvPicPr>
          <p:nvPr/>
        </p:nvPicPr>
        <p:blipFill>
          <a:blip r:embed="rId3"/>
          <a:stretch>
            <a:fillRect/>
          </a:stretch>
        </p:blipFill>
        <p:spPr>
          <a:xfrm>
            <a:off x="850178" y="3970955"/>
            <a:ext cx="207758" cy="157360"/>
          </a:xfrm>
          <a:prstGeom prst="rect">
            <a:avLst/>
          </a:prstGeom>
        </p:spPr>
      </p:pic>
      <p:pic>
        <p:nvPicPr>
          <p:cNvPr id="78" name="図 77"/>
          <p:cNvPicPr>
            <a:picLocks noChangeAspect="1"/>
          </p:cNvPicPr>
          <p:nvPr/>
        </p:nvPicPr>
        <p:blipFill>
          <a:blip r:embed="rId3"/>
          <a:stretch>
            <a:fillRect/>
          </a:stretch>
        </p:blipFill>
        <p:spPr>
          <a:xfrm>
            <a:off x="939517" y="2756906"/>
            <a:ext cx="215352" cy="163112"/>
          </a:xfrm>
          <a:prstGeom prst="rect">
            <a:avLst/>
          </a:prstGeom>
        </p:spPr>
      </p:pic>
      <p:sp>
        <p:nvSpPr>
          <p:cNvPr id="79" name="テキスト ボックス 78"/>
          <p:cNvSpPr txBox="1"/>
          <p:nvPr/>
        </p:nvSpPr>
        <p:spPr>
          <a:xfrm>
            <a:off x="1668220" y="3417129"/>
            <a:ext cx="752428" cy="18466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600" b="1" i="0" u="none" strike="noStrike" kern="0" cap="none" spc="0" normalizeH="0" baseline="0" noProof="0">
                <a:ln>
                  <a:noFill/>
                </a:ln>
                <a:solidFill>
                  <a:srgbClr val="EE5500">
                    <a:lumMod val="75000"/>
                  </a:srgbClr>
                </a:solidFill>
                <a:effectLst/>
                <a:uLnTx/>
                <a:uFillTx/>
              </a:rPr>
              <a:t>タイムライン</a:t>
            </a:r>
          </a:p>
        </p:txBody>
      </p:sp>
      <p:pic>
        <p:nvPicPr>
          <p:cNvPr id="80" name="図 79"/>
          <p:cNvPicPr>
            <a:picLocks noChangeAspect="1"/>
          </p:cNvPicPr>
          <p:nvPr/>
        </p:nvPicPr>
        <p:blipFill>
          <a:blip r:embed="rId4"/>
          <a:stretch>
            <a:fillRect/>
          </a:stretch>
        </p:blipFill>
        <p:spPr>
          <a:xfrm>
            <a:off x="309102" y="699341"/>
            <a:ext cx="1306614" cy="912068"/>
          </a:xfrm>
          <a:prstGeom prst="rect">
            <a:avLst/>
          </a:prstGeom>
        </p:spPr>
      </p:pic>
      <p:sp>
        <p:nvSpPr>
          <p:cNvPr id="81" name="テキスト ボックス 80"/>
          <p:cNvSpPr txBox="1"/>
          <p:nvPr/>
        </p:nvSpPr>
        <p:spPr>
          <a:xfrm>
            <a:off x="2220001" y="897096"/>
            <a:ext cx="6203999"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3200" b="1" i="0" u="none" strike="noStrike" kern="0" cap="none" spc="0" normalizeH="0" baseline="0" noProof="0">
                <a:ln>
                  <a:noFill/>
                </a:ln>
                <a:solidFill>
                  <a:srgbClr val="F18F60"/>
                </a:solidFill>
                <a:effectLst/>
                <a:uLnTx/>
                <a:uFillTx/>
              </a:rPr>
              <a:t>操作性の良さ</a:t>
            </a:r>
          </a:p>
        </p:txBody>
      </p:sp>
    </p:spTree>
    <p:extLst>
      <p:ext uri="{BB962C8B-B14F-4D97-AF65-F5344CB8AC3E}">
        <p14:creationId xmlns:p14="http://schemas.microsoft.com/office/powerpoint/2010/main" val="30219671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24</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タイトル 3"/>
          <p:cNvSpPr>
            <a:spLocks noGrp="1"/>
          </p:cNvSpPr>
          <p:nvPr>
            <p:ph type="title"/>
          </p:nvPr>
        </p:nvSpPr>
        <p:spPr/>
        <p:txBody>
          <a:bodyPr/>
          <a:lstStyle/>
          <a:p>
            <a:r>
              <a:rPr lang="ja-JP" altLang="en-US"/>
              <a:t>人事給与ソリューションコンセプト</a:t>
            </a:r>
            <a:endParaRPr kumimoji="1" lang="ja-JP" altLang="en-US"/>
          </a:p>
        </p:txBody>
      </p:sp>
      <p:cxnSp>
        <p:nvCxnSpPr>
          <p:cNvPr id="5" name="直線コネクタ 4"/>
          <p:cNvCxnSpPr/>
          <p:nvPr/>
        </p:nvCxnSpPr>
        <p:spPr>
          <a:xfrm>
            <a:off x="1737689" y="1474491"/>
            <a:ext cx="5902863" cy="6824"/>
          </a:xfrm>
          <a:prstGeom prst="line">
            <a:avLst/>
          </a:prstGeom>
          <a:noFill/>
          <a:ln w="57150" cap="flat" cmpd="sng" algn="ctr">
            <a:solidFill>
              <a:srgbClr val="F18F60"/>
            </a:solidFill>
            <a:prstDash val="solid"/>
          </a:ln>
          <a:effectLst>
            <a:outerShdw blurRad="40000" dist="23000" dir="5400000" rotWithShape="0">
              <a:sysClr val="window" lastClr="FFFFFF">
                <a:lumMod val="75000"/>
                <a:alpha val="35000"/>
              </a:sysClr>
            </a:outerShdw>
          </a:effectLst>
        </p:spPr>
      </p:cxnSp>
      <p:sp>
        <p:nvSpPr>
          <p:cNvPr id="6" name="角丸四角形 5"/>
          <p:cNvSpPr/>
          <p:nvPr/>
        </p:nvSpPr>
        <p:spPr>
          <a:xfrm>
            <a:off x="287524" y="1734697"/>
            <a:ext cx="2629935" cy="3019189"/>
          </a:xfrm>
          <a:prstGeom prst="roundRect">
            <a:avLst>
              <a:gd name="adj" fmla="val 7347"/>
            </a:avLst>
          </a:prstGeom>
          <a:noFill/>
          <a:ln w="25400" cap="flat" cmpd="sng" algn="ctr">
            <a:solidFill>
              <a:srgbClr val="F18F6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7" name="Freeform 406"/>
          <p:cNvSpPr>
            <a:spLocks noEditPoints="1"/>
          </p:cNvSpPr>
          <p:nvPr/>
        </p:nvSpPr>
        <p:spPr bwMode="auto">
          <a:xfrm>
            <a:off x="343938" y="1902607"/>
            <a:ext cx="357024" cy="295600"/>
          </a:xfrm>
          <a:custGeom>
            <a:avLst/>
            <a:gdLst>
              <a:gd name="T0" fmla="*/ 606 w 836"/>
              <a:gd name="T1" fmla="*/ 423 h 692"/>
              <a:gd name="T2" fmla="*/ 606 w 836"/>
              <a:gd name="T3" fmla="*/ 608 h 692"/>
              <a:gd name="T4" fmla="*/ 84 w 836"/>
              <a:gd name="T5" fmla="*/ 608 h 692"/>
              <a:gd name="T6" fmla="*/ 84 w 836"/>
              <a:gd name="T7" fmla="*/ 85 h 692"/>
              <a:gd name="T8" fmla="*/ 559 w 836"/>
              <a:gd name="T9" fmla="*/ 85 h 692"/>
              <a:gd name="T10" fmla="*/ 643 w 836"/>
              <a:gd name="T11" fmla="*/ 2 h 692"/>
              <a:gd name="T12" fmla="*/ 0 w 836"/>
              <a:gd name="T13" fmla="*/ 2 h 692"/>
              <a:gd name="T14" fmla="*/ 0 w 836"/>
              <a:gd name="T15" fmla="*/ 692 h 692"/>
              <a:gd name="T16" fmla="*/ 690 w 836"/>
              <a:gd name="T17" fmla="*/ 692 h 692"/>
              <a:gd name="T18" fmla="*/ 690 w 836"/>
              <a:gd name="T19" fmla="*/ 340 h 692"/>
              <a:gd name="T20" fmla="*/ 606 w 836"/>
              <a:gd name="T21" fmla="*/ 423 h 692"/>
              <a:gd name="T22" fmla="*/ 730 w 836"/>
              <a:gd name="T23" fmla="*/ 0 h 692"/>
              <a:gd name="T24" fmla="*/ 398 w 836"/>
              <a:gd name="T25" fmla="*/ 332 h 692"/>
              <a:gd name="T26" fmla="*/ 254 w 836"/>
              <a:gd name="T27" fmla="*/ 188 h 692"/>
              <a:gd name="T28" fmla="*/ 148 w 836"/>
              <a:gd name="T29" fmla="*/ 295 h 692"/>
              <a:gd name="T30" fmla="*/ 398 w 836"/>
              <a:gd name="T31" fmla="*/ 544 h 692"/>
              <a:gd name="T32" fmla="*/ 836 w 836"/>
              <a:gd name="T33" fmla="*/ 106 h 692"/>
              <a:gd name="T34" fmla="*/ 730 w 836"/>
              <a:gd name="T35"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6" h="692">
                <a:moveTo>
                  <a:pt x="606" y="423"/>
                </a:moveTo>
                <a:lnTo>
                  <a:pt x="606" y="608"/>
                </a:lnTo>
                <a:lnTo>
                  <a:pt x="84" y="608"/>
                </a:lnTo>
                <a:lnTo>
                  <a:pt x="84" y="85"/>
                </a:lnTo>
                <a:lnTo>
                  <a:pt x="559" y="85"/>
                </a:lnTo>
                <a:lnTo>
                  <a:pt x="643" y="2"/>
                </a:lnTo>
                <a:lnTo>
                  <a:pt x="0" y="2"/>
                </a:lnTo>
                <a:lnTo>
                  <a:pt x="0" y="692"/>
                </a:lnTo>
                <a:lnTo>
                  <a:pt x="690" y="692"/>
                </a:lnTo>
                <a:lnTo>
                  <a:pt x="690" y="340"/>
                </a:lnTo>
                <a:lnTo>
                  <a:pt x="606" y="423"/>
                </a:lnTo>
                <a:close/>
                <a:moveTo>
                  <a:pt x="730" y="0"/>
                </a:moveTo>
                <a:lnTo>
                  <a:pt x="398" y="332"/>
                </a:lnTo>
                <a:lnTo>
                  <a:pt x="254" y="188"/>
                </a:lnTo>
                <a:lnTo>
                  <a:pt x="148" y="295"/>
                </a:lnTo>
                <a:lnTo>
                  <a:pt x="398" y="544"/>
                </a:lnTo>
                <a:lnTo>
                  <a:pt x="836" y="106"/>
                </a:lnTo>
                <a:lnTo>
                  <a:pt x="730" y="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endParaRPr>
          </a:p>
        </p:txBody>
      </p:sp>
      <p:sp>
        <p:nvSpPr>
          <p:cNvPr id="8" name="テキスト ボックス 7"/>
          <p:cNvSpPr txBox="1"/>
          <p:nvPr/>
        </p:nvSpPr>
        <p:spPr>
          <a:xfrm>
            <a:off x="615393" y="1934020"/>
            <a:ext cx="2335532"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kern="0">
                <a:solidFill>
                  <a:srgbClr val="EE5500">
                    <a:lumMod val="50000"/>
                  </a:srgbClr>
                </a:solidFill>
              </a:rPr>
              <a:t>柔軟なマスタ設定</a:t>
            </a:r>
            <a:endParaRPr kumimoji="0" lang="ja-JP" altLang="en-US" sz="1400" b="1" i="0" u="none" strike="noStrike" kern="0" cap="none" spc="0" normalizeH="0" baseline="0" noProof="0">
              <a:ln>
                <a:noFill/>
              </a:ln>
              <a:solidFill>
                <a:srgbClr val="EE5500">
                  <a:lumMod val="50000"/>
                </a:srgbClr>
              </a:solidFill>
              <a:effectLst/>
              <a:uLnTx/>
              <a:uFillTx/>
            </a:endParaRPr>
          </a:p>
        </p:txBody>
      </p:sp>
      <p:sp>
        <p:nvSpPr>
          <p:cNvPr id="9" name="角丸四角形 8"/>
          <p:cNvSpPr/>
          <p:nvPr/>
        </p:nvSpPr>
        <p:spPr>
          <a:xfrm>
            <a:off x="3138560" y="1743657"/>
            <a:ext cx="2709032" cy="3019189"/>
          </a:xfrm>
          <a:prstGeom prst="roundRect">
            <a:avLst>
              <a:gd name="adj" fmla="val 7347"/>
            </a:avLst>
          </a:prstGeom>
          <a:noFill/>
          <a:ln w="25400" cap="flat" cmpd="sng" algn="ctr">
            <a:solidFill>
              <a:srgbClr val="F18F6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0" name="Freeform 406"/>
          <p:cNvSpPr>
            <a:spLocks noEditPoints="1"/>
          </p:cNvSpPr>
          <p:nvPr/>
        </p:nvSpPr>
        <p:spPr bwMode="auto">
          <a:xfrm>
            <a:off x="3246009" y="1887677"/>
            <a:ext cx="357024" cy="295600"/>
          </a:xfrm>
          <a:custGeom>
            <a:avLst/>
            <a:gdLst>
              <a:gd name="T0" fmla="*/ 606 w 836"/>
              <a:gd name="T1" fmla="*/ 423 h 692"/>
              <a:gd name="T2" fmla="*/ 606 w 836"/>
              <a:gd name="T3" fmla="*/ 608 h 692"/>
              <a:gd name="T4" fmla="*/ 84 w 836"/>
              <a:gd name="T5" fmla="*/ 608 h 692"/>
              <a:gd name="T6" fmla="*/ 84 w 836"/>
              <a:gd name="T7" fmla="*/ 85 h 692"/>
              <a:gd name="T8" fmla="*/ 559 w 836"/>
              <a:gd name="T9" fmla="*/ 85 h 692"/>
              <a:gd name="T10" fmla="*/ 643 w 836"/>
              <a:gd name="T11" fmla="*/ 2 h 692"/>
              <a:gd name="T12" fmla="*/ 0 w 836"/>
              <a:gd name="T13" fmla="*/ 2 h 692"/>
              <a:gd name="T14" fmla="*/ 0 w 836"/>
              <a:gd name="T15" fmla="*/ 692 h 692"/>
              <a:gd name="T16" fmla="*/ 690 w 836"/>
              <a:gd name="T17" fmla="*/ 692 h 692"/>
              <a:gd name="T18" fmla="*/ 690 w 836"/>
              <a:gd name="T19" fmla="*/ 340 h 692"/>
              <a:gd name="T20" fmla="*/ 606 w 836"/>
              <a:gd name="T21" fmla="*/ 423 h 692"/>
              <a:gd name="T22" fmla="*/ 730 w 836"/>
              <a:gd name="T23" fmla="*/ 0 h 692"/>
              <a:gd name="T24" fmla="*/ 398 w 836"/>
              <a:gd name="T25" fmla="*/ 332 h 692"/>
              <a:gd name="T26" fmla="*/ 254 w 836"/>
              <a:gd name="T27" fmla="*/ 188 h 692"/>
              <a:gd name="T28" fmla="*/ 148 w 836"/>
              <a:gd name="T29" fmla="*/ 295 h 692"/>
              <a:gd name="T30" fmla="*/ 398 w 836"/>
              <a:gd name="T31" fmla="*/ 544 h 692"/>
              <a:gd name="T32" fmla="*/ 836 w 836"/>
              <a:gd name="T33" fmla="*/ 106 h 692"/>
              <a:gd name="T34" fmla="*/ 730 w 836"/>
              <a:gd name="T35"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6" h="692">
                <a:moveTo>
                  <a:pt x="606" y="423"/>
                </a:moveTo>
                <a:lnTo>
                  <a:pt x="606" y="608"/>
                </a:lnTo>
                <a:lnTo>
                  <a:pt x="84" y="608"/>
                </a:lnTo>
                <a:lnTo>
                  <a:pt x="84" y="85"/>
                </a:lnTo>
                <a:lnTo>
                  <a:pt x="559" y="85"/>
                </a:lnTo>
                <a:lnTo>
                  <a:pt x="643" y="2"/>
                </a:lnTo>
                <a:lnTo>
                  <a:pt x="0" y="2"/>
                </a:lnTo>
                <a:lnTo>
                  <a:pt x="0" y="692"/>
                </a:lnTo>
                <a:lnTo>
                  <a:pt x="690" y="692"/>
                </a:lnTo>
                <a:lnTo>
                  <a:pt x="690" y="340"/>
                </a:lnTo>
                <a:lnTo>
                  <a:pt x="606" y="423"/>
                </a:lnTo>
                <a:close/>
                <a:moveTo>
                  <a:pt x="730" y="0"/>
                </a:moveTo>
                <a:lnTo>
                  <a:pt x="398" y="332"/>
                </a:lnTo>
                <a:lnTo>
                  <a:pt x="254" y="188"/>
                </a:lnTo>
                <a:lnTo>
                  <a:pt x="148" y="295"/>
                </a:lnTo>
                <a:lnTo>
                  <a:pt x="398" y="544"/>
                </a:lnTo>
                <a:lnTo>
                  <a:pt x="836" y="106"/>
                </a:lnTo>
                <a:lnTo>
                  <a:pt x="730" y="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endParaRPr>
          </a:p>
        </p:txBody>
      </p:sp>
      <p:sp>
        <p:nvSpPr>
          <p:cNvPr id="11" name="角丸四角形 10"/>
          <p:cNvSpPr/>
          <p:nvPr/>
        </p:nvSpPr>
        <p:spPr>
          <a:xfrm>
            <a:off x="6069327" y="1743654"/>
            <a:ext cx="2632039" cy="3019189"/>
          </a:xfrm>
          <a:prstGeom prst="roundRect">
            <a:avLst>
              <a:gd name="adj" fmla="val 7347"/>
            </a:avLst>
          </a:prstGeom>
          <a:noFill/>
          <a:ln w="25400" cap="flat" cmpd="sng" algn="ctr">
            <a:solidFill>
              <a:srgbClr val="F18F6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2" name="Freeform 406"/>
          <p:cNvSpPr>
            <a:spLocks noEditPoints="1"/>
          </p:cNvSpPr>
          <p:nvPr/>
        </p:nvSpPr>
        <p:spPr bwMode="auto">
          <a:xfrm>
            <a:off x="6114712" y="1887674"/>
            <a:ext cx="357024" cy="295600"/>
          </a:xfrm>
          <a:custGeom>
            <a:avLst/>
            <a:gdLst>
              <a:gd name="T0" fmla="*/ 606 w 836"/>
              <a:gd name="T1" fmla="*/ 423 h 692"/>
              <a:gd name="T2" fmla="*/ 606 w 836"/>
              <a:gd name="T3" fmla="*/ 608 h 692"/>
              <a:gd name="T4" fmla="*/ 84 w 836"/>
              <a:gd name="T5" fmla="*/ 608 h 692"/>
              <a:gd name="T6" fmla="*/ 84 w 836"/>
              <a:gd name="T7" fmla="*/ 85 h 692"/>
              <a:gd name="T8" fmla="*/ 559 w 836"/>
              <a:gd name="T9" fmla="*/ 85 h 692"/>
              <a:gd name="T10" fmla="*/ 643 w 836"/>
              <a:gd name="T11" fmla="*/ 2 h 692"/>
              <a:gd name="T12" fmla="*/ 0 w 836"/>
              <a:gd name="T13" fmla="*/ 2 h 692"/>
              <a:gd name="T14" fmla="*/ 0 w 836"/>
              <a:gd name="T15" fmla="*/ 692 h 692"/>
              <a:gd name="T16" fmla="*/ 690 w 836"/>
              <a:gd name="T17" fmla="*/ 692 h 692"/>
              <a:gd name="T18" fmla="*/ 690 w 836"/>
              <a:gd name="T19" fmla="*/ 340 h 692"/>
              <a:gd name="T20" fmla="*/ 606 w 836"/>
              <a:gd name="T21" fmla="*/ 423 h 692"/>
              <a:gd name="T22" fmla="*/ 730 w 836"/>
              <a:gd name="T23" fmla="*/ 0 h 692"/>
              <a:gd name="T24" fmla="*/ 398 w 836"/>
              <a:gd name="T25" fmla="*/ 332 h 692"/>
              <a:gd name="T26" fmla="*/ 254 w 836"/>
              <a:gd name="T27" fmla="*/ 188 h 692"/>
              <a:gd name="T28" fmla="*/ 148 w 836"/>
              <a:gd name="T29" fmla="*/ 295 h 692"/>
              <a:gd name="T30" fmla="*/ 398 w 836"/>
              <a:gd name="T31" fmla="*/ 544 h 692"/>
              <a:gd name="T32" fmla="*/ 836 w 836"/>
              <a:gd name="T33" fmla="*/ 106 h 692"/>
              <a:gd name="T34" fmla="*/ 730 w 836"/>
              <a:gd name="T35"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6" h="692">
                <a:moveTo>
                  <a:pt x="606" y="423"/>
                </a:moveTo>
                <a:lnTo>
                  <a:pt x="606" y="608"/>
                </a:lnTo>
                <a:lnTo>
                  <a:pt x="84" y="608"/>
                </a:lnTo>
                <a:lnTo>
                  <a:pt x="84" y="85"/>
                </a:lnTo>
                <a:lnTo>
                  <a:pt x="559" y="85"/>
                </a:lnTo>
                <a:lnTo>
                  <a:pt x="643" y="2"/>
                </a:lnTo>
                <a:lnTo>
                  <a:pt x="0" y="2"/>
                </a:lnTo>
                <a:lnTo>
                  <a:pt x="0" y="692"/>
                </a:lnTo>
                <a:lnTo>
                  <a:pt x="690" y="692"/>
                </a:lnTo>
                <a:lnTo>
                  <a:pt x="690" y="340"/>
                </a:lnTo>
                <a:lnTo>
                  <a:pt x="606" y="423"/>
                </a:lnTo>
                <a:close/>
                <a:moveTo>
                  <a:pt x="730" y="0"/>
                </a:moveTo>
                <a:lnTo>
                  <a:pt x="398" y="332"/>
                </a:lnTo>
                <a:lnTo>
                  <a:pt x="254" y="188"/>
                </a:lnTo>
                <a:lnTo>
                  <a:pt x="148" y="295"/>
                </a:lnTo>
                <a:lnTo>
                  <a:pt x="398" y="544"/>
                </a:lnTo>
                <a:lnTo>
                  <a:pt x="836" y="106"/>
                </a:lnTo>
                <a:lnTo>
                  <a:pt x="730" y="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endParaRPr>
          </a:p>
        </p:txBody>
      </p:sp>
      <p:sp>
        <p:nvSpPr>
          <p:cNvPr id="13" name="テキスト ボックス 12"/>
          <p:cNvSpPr txBox="1"/>
          <p:nvPr/>
        </p:nvSpPr>
        <p:spPr>
          <a:xfrm>
            <a:off x="6478333" y="1899864"/>
            <a:ext cx="2132698"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kern="0">
                <a:solidFill>
                  <a:srgbClr val="EE5500">
                    <a:lumMod val="50000"/>
                  </a:srgbClr>
                </a:solidFill>
              </a:rPr>
              <a:t>会社をまたいだ検索</a:t>
            </a:r>
            <a:endParaRPr kumimoji="0" lang="ja-JP" altLang="en-US" sz="1400" b="1" i="0" u="none" strike="noStrike" kern="0" cap="none" spc="0" normalizeH="0" baseline="0" noProof="0">
              <a:ln>
                <a:noFill/>
              </a:ln>
              <a:solidFill>
                <a:srgbClr val="EE5500">
                  <a:lumMod val="50000"/>
                </a:srgbClr>
              </a:solidFill>
              <a:effectLst/>
              <a:uLnTx/>
              <a:uFillTx/>
            </a:endParaRPr>
          </a:p>
        </p:txBody>
      </p:sp>
      <p:sp>
        <p:nvSpPr>
          <p:cNvPr id="14" name="テキスト ボックス 13"/>
          <p:cNvSpPr txBox="1"/>
          <p:nvPr/>
        </p:nvSpPr>
        <p:spPr>
          <a:xfrm>
            <a:off x="3574947" y="1924639"/>
            <a:ext cx="2263283"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kern="0">
                <a:solidFill>
                  <a:srgbClr val="EE5500">
                    <a:lumMod val="50000"/>
                  </a:srgbClr>
                </a:solidFill>
              </a:rPr>
              <a:t>柔軟なセキュリティ</a:t>
            </a:r>
            <a:endParaRPr kumimoji="0" lang="ja-JP" altLang="en-US" sz="1400" b="1" i="0" u="none" strike="noStrike" kern="0" cap="none" spc="0" normalizeH="0" baseline="0" noProof="0">
              <a:ln>
                <a:noFill/>
              </a:ln>
              <a:solidFill>
                <a:srgbClr val="EE5500">
                  <a:lumMod val="50000"/>
                </a:srgbClr>
              </a:solidFill>
              <a:effectLst/>
              <a:uLnTx/>
              <a:uFillTx/>
            </a:endParaRPr>
          </a:p>
        </p:txBody>
      </p:sp>
      <p:sp>
        <p:nvSpPr>
          <p:cNvPr id="15" name="テキスト ボックス 14"/>
          <p:cNvSpPr txBox="1"/>
          <p:nvPr/>
        </p:nvSpPr>
        <p:spPr>
          <a:xfrm>
            <a:off x="2220001" y="897096"/>
            <a:ext cx="6203999"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3200" b="1" kern="0">
                <a:solidFill>
                  <a:srgbClr val="F18F60"/>
                </a:solidFill>
              </a:rPr>
              <a:t>グループ会社管理対応</a:t>
            </a:r>
            <a:endParaRPr kumimoji="0" lang="ja-JP" altLang="en-US" sz="3200" b="1" i="0" u="none" strike="noStrike" kern="0" cap="none" spc="0" normalizeH="0" baseline="0" noProof="0">
              <a:ln>
                <a:noFill/>
              </a:ln>
              <a:solidFill>
                <a:srgbClr val="F18F60"/>
              </a:solidFill>
              <a:effectLst/>
              <a:uLnTx/>
              <a:uFillTx/>
            </a:endParaRPr>
          </a:p>
        </p:txBody>
      </p:sp>
      <p:pic>
        <p:nvPicPr>
          <p:cNvPr id="16" name="図 15"/>
          <p:cNvPicPr>
            <a:picLocks noChangeAspect="1"/>
          </p:cNvPicPr>
          <p:nvPr/>
        </p:nvPicPr>
        <p:blipFill>
          <a:blip r:embed="rId3"/>
          <a:stretch>
            <a:fillRect/>
          </a:stretch>
        </p:blipFill>
        <p:spPr>
          <a:xfrm>
            <a:off x="295191" y="635832"/>
            <a:ext cx="1288651" cy="970466"/>
          </a:xfrm>
          <a:prstGeom prst="rect">
            <a:avLst/>
          </a:prstGeom>
        </p:spPr>
      </p:pic>
      <p:sp>
        <p:nvSpPr>
          <p:cNvPr id="17" name="直方体 16"/>
          <p:cNvSpPr/>
          <p:nvPr/>
        </p:nvSpPr>
        <p:spPr>
          <a:xfrm>
            <a:off x="1263508" y="2509960"/>
            <a:ext cx="568952" cy="221894"/>
          </a:xfrm>
          <a:prstGeom prst="cube">
            <a:avLst/>
          </a:prstGeom>
          <a:solidFill>
            <a:srgbClr val="F9BE0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white"/>
              </a:solidFill>
              <a:effectLst/>
              <a:uLnTx/>
              <a:uFillTx/>
              <a:latin typeface="メイリオ"/>
              <a:ea typeface="メイリオ"/>
              <a:cs typeface="+mn-cs"/>
            </a:endParaRPr>
          </a:p>
        </p:txBody>
      </p:sp>
      <p:grpSp>
        <p:nvGrpSpPr>
          <p:cNvPr id="18" name="グループ化 17"/>
          <p:cNvGrpSpPr/>
          <p:nvPr/>
        </p:nvGrpSpPr>
        <p:grpSpPr>
          <a:xfrm>
            <a:off x="742078" y="2985846"/>
            <a:ext cx="1714256" cy="250982"/>
            <a:chOff x="267753" y="4251943"/>
            <a:chExt cx="3046261" cy="349976"/>
          </a:xfrm>
        </p:grpSpPr>
        <p:sp>
          <p:nvSpPr>
            <p:cNvPr id="19" name="直方体 18"/>
            <p:cNvSpPr/>
            <p:nvPr/>
          </p:nvSpPr>
          <p:spPr>
            <a:xfrm>
              <a:off x="2465466" y="4267352"/>
              <a:ext cx="844535" cy="304111"/>
            </a:xfrm>
            <a:prstGeom prst="cube">
              <a:avLst/>
            </a:prstGeom>
            <a:solidFill>
              <a:srgbClr val="F9BE0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0" name="直方体 19"/>
            <p:cNvSpPr/>
            <p:nvPr/>
          </p:nvSpPr>
          <p:spPr>
            <a:xfrm>
              <a:off x="1310495" y="4279244"/>
              <a:ext cx="844535" cy="304111"/>
            </a:xfrm>
            <a:prstGeom prst="cube">
              <a:avLst/>
            </a:prstGeom>
            <a:solidFill>
              <a:srgbClr val="F9BE0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1" name="直方体 20"/>
            <p:cNvSpPr/>
            <p:nvPr/>
          </p:nvSpPr>
          <p:spPr>
            <a:xfrm>
              <a:off x="267753" y="4297808"/>
              <a:ext cx="844535" cy="304111"/>
            </a:xfrm>
            <a:prstGeom prst="cube">
              <a:avLst/>
            </a:prstGeom>
            <a:solidFill>
              <a:srgbClr val="F9BE0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2" name="直方体 21"/>
            <p:cNvSpPr/>
            <p:nvPr/>
          </p:nvSpPr>
          <p:spPr>
            <a:xfrm>
              <a:off x="1930970" y="4279244"/>
              <a:ext cx="233883" cy="304111"/>
            </a:xfrm>
            <a:prstGeom prst="cube">
              <a:avLst/>
            </a:prstGeom>
            <a:solidFill>
              <a:srgbClr val="EE550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3" name="直方体 22"/>
            <p:cNvSpPr/>
            <p:nvPr/>
          </p:nvSpPr>
          <p:spPr>
            <a:xfrm>
              <a:off x="2861880" y="4251943"/>
              <a:ext cx="452134" cy="319520"/>
            </a:xfrm>
            <a:prstGeom prst="cube">
              <a:avLst/>
            </a:prstGeom>
            <a:solidFill>
              <a:srgbClr val="EE550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white"/>
                </a:solidFill>
                <a:effectLst/>
                <a:uLnTx/>
                <a:uFillTx/>
                <a:latin typeface="メイリオ"/>
                <a:ea typeface="メイリオ"/>
                <a:cs typeface="+mn-cs"/>
              </a:endParaRPr>
            </a:p>
          </p:txBody>
        </p:sp>
      </p:grpSp>
      <p:sp>
        <p:nvSpPr>
          <p:cNvPr id="24" name="フローチャート: 磁気ディスク 23"/>
          <p:cNvSpPr/>
          <p:nvPr/>
        </p:nvSpPr>
        <p:spPr>
          <a:xfrm>
            <a:off x="1351923" y="3711752"/>
            <a:ext cx="519954" cy="244644"/>
          </a:xfrm>
          <a:prstGeom prst="flowChartMagneticDisk">
            <a:avLst/>
          </a:prstGeom>
          <a:gradFill rotWithShape="1">
            <a:gsLst>
              <a:gs pos="0">
                <a:srgbClr val="54C2F0">
                  <a:tint val="50000"/>
                  <a:satMod val="300000"/>
                </a:srgbClr>
              </a:gs>
              <a:gs pos="35000">
                <a:srgbClr val="54C2F0">
                  <a:tint val="37000"/>
                  <a:satMod val="300000"/>
                </a:srgbClr>
              </a:gs>
              <a:gs pos="100000">
                <a:srgbClr val="54C2F0">
                  <a:tint val="15000"/>
                  <a:satMod val="350000"/>
                </a:srgbClr>
              </a:gs>
            </a:gsLst>
            <a:lin ang="16200000" scaled="1"/>
          </a:gradFill>
          <a:ln w="9525" cap="flat" cmpd="sng" algn="ctr">
            <a:solidFill>
              <a:srgbClr val="54C2F0">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25" name="フローチャート: 磁気ディスク 24"/>
          <p:cNvSpPr/>
          <p:nvPr/>
        </p:nvSpPr>
        <p:spPr>
          <a:xfrm>
            <a:off x="463374" y="4203137"/>
            <a:ext cx="527248" cy="244206"/>
          </a:xfrm>
          <a:prstGeom prst="flowChartMagneticDisk">
            <a:avLst/>
          </a:prstGeom>
          <a:gradFill rotWithShape="1">
            <a:gsLst>
              <a:gs pos="0">
                <a:srgbClr val="54C2F0">
                  <a:tint val="50000"/>
                  <a:satMod val="300000"/>
                </a:srgbClr>
              </a:gs>
              <a:gs pos="35000">
                <a:srgbClr val="54C2F0">
                  <a:tint val="37000"/>
                  <a:satMod val="300000"/>
                </a:srgbClr>
              </a:gs>
              <a:gs pos="100000">
                <a:srgbClr val="54C2F0">
                  <a:tint val="15000"/>
                  <a:satMod val="350000"/>
                </a:srgbClr>
              </a:gs>
            </a:gsLst>
            <a:lin ang="16200000" scaled="1"/>
          </a:gradFill>
          <a:ln w="9525" cap="flat" cmpd="sng" algn="ctr">
            <a:solidFill>
              <a:srgbClr val="54C2F0">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26" name="フローチャート: 磁気ディスク 25"/>
          <p:cNvSpPr/>
          <p:nvPr/>
        </p:nvSpPr>
        <p:spPr>
          <a:xfrm>
            <a:off x="1344629" y="4190277"/>
            <a:ext cx="527248" cy="244206"/>
          </a:xfrm>
          <a:prstGeom prst="flowChartMagneticDisk">
            <a:avLst/>
          </a:prstGeom>
          <a:gradFill rotWithShape="1">
            <a:gsLst>
              <a:gs pos="0">
                <a:srgbClr val="54C2F0">
                  <a:tint val="50000"/>
                  <a:satMod val="300000"/>
                </a:srgbClr>
              </a:gs>
              <a:gs pos="35000">
                <a:srgbClr val="54C2F0">
                  <a:tint val="37000"/>
                  <a:satMod val="300000"/>
                </a:srgbClr>
              </a:gs>
              <a:gs pos="100000">
                <a:srgbClr val="54C2F0">
                  <a:tint val="15000"/>
                  <a:satMod val="350000"/>
                </a:srgbClr>
              </a:gs>
            </a:gsLst>
            <a:lin ang="16200000" scaled="1"/>
          </a:gradFill>
          <a:ln w="9525" cap="flat" cmpd="sng" algn="ctr">
            <a:solidFill>
              <a:srgbClr val="54C2F0">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27" name="フローチャート: 磁気ディスク 26"/>
          <p:cNvSpPr/>
          <p:nvPr/>
        </p:nvSpPr>
        <p:spPr>
          <a:xfrm>
            <a:off x="2269682" y="4197342"/>
            <a:ext cx="527248" cy="244206"/>
          </a:xfrm>
          <a:prstGeom prst="flowChartMagneticDisk">
            <a:avLst/>
          </a:prstGeom>
          <a:gradFill rotWithShape="1">
            <a:gsLst>
              <a:gs pos="0">
                <a:srgbClr val="54C2F0">
                  <a:tint val="50000"/>
                  <a:satMod val="300000"/>
                </a:srgbClr>
              </a:gs>
              <a:gs pos="35000">
                <a:srgbClr val="54C2F0">
                  <a:tint val="37000"/>
                  <a:satMod val="300000"/>
                </a:srgbClr>
              </a:gs>
              <a:gs pos="100000">
                <a:srgbClr val="54C2F0">
                  <a:tint val="15000"/>
                  <a:satMod val="350000"/>
                </a:srgbClr>
              </a:gs>
            </a:gsLst>
            <a:lin ang="16200000" scaled="1"/>
          </a:gradFill>
          <a:ln w="9525" cap="flat" cmpd="sng" algn="ctr">
            <a:solidFill>
              <a:srgbClr val="54C2F0">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28" name="フローチャート: 磁気ディスク 27"/>
          <p:cNvSpPr/>
          <p:nvPr/>
        </p:nvSpPr>
        <p:spPr>
          <a:xfrm>
            <a:off x="1344627" y="4403866"/>
            <a:ext cx="527252" cy="76096"/>
          </a:xfrm>
          <a:prstGeom prst="flowChartMagneticDisk">
            <a:avLst/>
          </a:prstGeom>
          <a:gradFill rotWithShape="1">
            <a:gsLst>
              <a:gs pos="0">
                <a:srgbClr val="54C2F0">
                  <a:shade val="51000"/>
                  <a:satMod val="130000"/>
                </a:srgbClr>
              </a:gs>
              <a:gs pos="80000">
                <a:srgbClr val="54C2F0">
                  <a:shade val="93000"/>
                  <a:satMod val="130000"/>
                </a:srgbClr>
              </a:gs>
              <a:gs pos="100000">
                <a:srgbClr val="54C2F0">
                  <a:shade val="94000"/>
                  <a:satMod val="135000"/>
                </a:srgbClr>
              </a:gs>
            </a:gsLst>
            <a:lin ang="16200000" scaled="0"/>
          </a:gradFill>
          <a:ln w="9525" cap="flat" cmpd="sng" algn="ctr">
            <a:solidFill>
              <a:srgbClr val="004668"/>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9" name="フローチャート: 磁気ディスク 28"/>
          <p:cNvSpPr/>
          <p:nvPr/>
        </p:nvSpPr>
        <p:spPr>
          <a:xfrm>
            <a:off x="2269682" y="4321034"/>
            <a:ext cx="527248" cy="144588"/>
          </a:xfrm>
          <a:prstGeom prst="flowChartMagneticDisk">
            <a:avLst/>
          </a:prstGeom>
          <a:gradFill rotWithShape="1">
            <a:gsLst>
              <a:gs pos="0">
                <a:srgbClr val="54C2F0">
                  <a:shade val="51000"/>
                  <a:satMod val="130000"/>
                </a:srgbClr>
              </a:gs>
              <a:gs pos="80000">
                <a:srgbClr val="54C2F0">
                  <a:shade val="93000"/>
                  <a:satMod val="130000"/>
                </a:srgbClr>
              </a:gs>
              <a:gs pos="100000">
                <a:srgbClr val="54C2F0">
                  <a:shade val="94000"/>
                  <a:satMod val="135000"/>
                </a:srgbClr>
              </a:gs>
            </a:gsLst>
            <a:lin ang="16200000" scaled="0"/>
          </a:gradFill>
          <a:ln w="9525" cap="flat" cmpd="sng" algn="ctr">
            <a:solidFill>
              <a:srgbClr val="004668"/>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30" name="テキスト ボックス 29"/>
          <p:cNvSpPr txBox="1"/>
          <p:nvPr/>
        </p:nvSpPr>
        <p:spPr>
          <a:xfrm>
            <a:off x="767238" y="2211710"/>
            <a:ext cx="1693424"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EE5500">
                    <a:lumMod val="75000"/>
                  </a:srgbClr>
                </a:solidFill>
                <a:effectLst/>
                <a:uLnTx/>
                <a:uFillTx/>
              </a:rPr>
              <a:t>共通マスタ会社</a:t>
            </a:r>
          </a:p>
        </p:txBody>
      </p:sp>
      <p:sp>
        <p:nvSpPr>
          <p:cNvPr id="31" name="テキスト ボックス 30"/>
          <p:cNvSpPr txBox="1"/>
          <p:nvPr/>
        </p:nvSpPr>
        <p:spPr>
          <a:xfrm>
            <a:off x="321256" y="3288359"/>
            <a:ext cx="1140917"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000" b="1" i="0" u="none" strike="noStrike" kern="0" cap="none" spc="0" normalizeH="0" baseline="0" noProof="0">
                <a:ln>
                  <a:noFill/>
                </a:ln>
                <a:solidFill>
                  <a:srgbClr val="EE5500">
                    <a:lumMod val="75000"/>
                  </a:srgbClr>
                </a:solidFill>
                <a:effectLst/>
                <a:uLnTx/>
                <a:uFillTx/>
              </a:rPr>
              <a:t>100</a:t>
            </a:r>
            <a:r>
              <a:rPr kumimoji="0" lang="ja-JP" altLang="en-US" sz="1000" b="1" i="0" u="none" strike="noStrike" kern="0" cap="none" spc="0" normalizeH="0" baseline="0" noProof="0">
                <a:ln>
                  <a:noFill/>
                </a:ln>
                <a:solidFill>
                  <a:srgbClr val="EE5500">
                    <a:lumMod val="75000"/>
                  </a:srgbClr>
                </a:solidFill>
                <a:effectLst/>
                <a:uLnTx/>
                <a:uFillTx/>
              </a:rPr>
              <a:t>％コピー</a:t>
            </a:r>
            <a:endParaRPr kumimoji="0" lang="en-US" altLang="ja-JP" sz="1000" b="1" i="0" u="none" strike="noStrike" kern="0" cap="none" spc="0" normalizeH="0" baseline="0" noProof="0">
              <a:ln>
                <a:noFill/>
              </a:ln>
              <a:solidFill>
                <a:srgbClr val="EE5500">
                  <a:lumMod val="75000"/>
                </a:srgbClr>
              </a:solidFill>
              <a:effectLst/>
              <a:uLnTx/>
              <a:uFillTx/>
            </a:endParaRPr>
          </a:p>
        </p:txBody>
      </p:sp>
      <p:sp>
        <p:nvSpPr>
          <p:cNvPr id="32" name="テキスト ボックス 31"/>
          <p:cNvSpPr txBox="1"/>
          <p:nvPr/>
        </p:nvSpPr>
        <p:spPr>
          <a:xfrm>
            <a:off x="1215708" y="3285446"/>
            <a:ext cx="1272201"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000" b="1" i="0" u="none" strike="noStrike" kern="0" cap="none" spc="0" normalizeH="0" baseline="0" noProof="0">
                <a:ln>
                  <a:noFill/>
                </a:ln>
                <a:solidFill>
                  <a:srgbClr val="EE5500">
                    <a:lumMod val="75000"/>
                  </a:srgbClr>
                </a:solidFill>
                <a:effectLst/>
                <a:uLnTx/>
                <a:uFillTx/>
              </a:rPr>
              <a:t>80</a:t>
            </a:r>
            <a:r>
              <a:rPr kumimoji="0" lang="ja-JP" altLang="en-US" sz="1000" b="1" i="0" u="none" strike="noStrike" kern="0" cap="none" spc="0" normalizeH="0" baseline="0" noProof="0">
                <a:ln>
                  <a:noFill/>
                </a:ln>
                <a:solidFill>
                  <a:srgbClr val="EE5500">
                    <a:lumMod val="75000"/>
                  </a:srgbClr>
                </a:solidFill>
                <a:effectLst/>
                <a:uLnTx/>
                <a:uFillTx/>
              </a:rPr>
              <a:t>％コピー</a:t>
            </a:r>
            <a:endParaRPr kumimoji="0" lang="en-US" altLang="ja-JP" sz="1000" b="1" i="0" u="none" strike="noStrike" kern="0" cap="none" spc="0" normalizeH="0" baseline="0" noProof="0">
              <a:ln>
                <a:noFill/>
              </a:ln>
              <a:solidFill>
                <a:srgbClr val="EE5500">
                  <a:lumMod val="75000"/>
                </a:srgbClr>
              </a:solidFill>
              <a:effectLst/>
              <a:uLnTx/>
              <a:uFillTx/>
            </a:endParaRPr>
          </a:p>
        </p:txBody>
      </p:sp>
      <p:sp>
        <p:nvSpPr>
          <p:cNvPr id="33" name="テキスト ボックス 32"/>
          <p:cNvSpPr txBox="1"/>
          <p:nvPr/>
        </p:nvSpPr>
        <p:spPr>
          <a:xfrm>
            <a:off x="1963899" y="3283729"/>
            <a:ext cx="1014714"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000" b="1" i="0" u="none" strike="noStrike" kern="0" cap="none" spc="0" normalizeH="0" baseline="0" noProof="0">
                <a:ln>
                  <a:noFill/>
                </a:ln>
                <a:solidFill>
                  <a:srgbClr val="EE5500">
                    <a:lumMod val="75000"/>
                  </a:srgbClr>
                </a:solidFill>
                <a:effectLst/>
                <a:uLnTx/>
                <a:uFillTx/>
              </a:rPr>
              <a:t>60</a:t>
            </a:r>
            <a:r>
              <a:rPr kumimoji="0" lang="ja-JP" altLang="en-US" sz="1000" b="1" i="0" u="none" strike="noStrike" kern="0" cap="none" spc="0" normalizeH="0" baseline="0" noProof="0">
                <a:ln>
                  <a:noFill/>
                </a:ln>
                <a:solidFill>
                  <a:srgbClr val="EE5500">
                    <a:lumMod val="75000"/>
                  </a:srgbClr>
                </a:solidFill>
                <a:effectLst/>
                <a:uLnTx/>
                <a:uFillTx/>
              </a:rPr>
              <a:t>％コピー</a:t>
            </a:r>
          </a:p>
        </p:txBody>
      </p:sp>
      <p:cxnSp>
        <p:nvCxnSpPr>
          <p:cNvPr id="34" name="直線矢印コネクタ 33"/>
          <p:cNvCxnSpPr/>
          <p:nvPr/>
        </p:nvCxnSpPr>
        <p:spPr>
          <a:xfrm flipH="1">
            <a:off x="968869" y="2800157"/>
            <a:ext cx="187946" cy="154382"/>
          </a:xfrm>
          <a:prstGeom prst="straightConnector1">
            <a:avLst/>
          </a:prstGeom>
          <a:noFill/>
          <a:ln w="38100" cap="flat" cmpd="sng" algn="ctr">
            <a:solidFill>
              <a:srgbClr val="F9BE00">
                <a:shade val="95000"/>
                <a:satMod val="105000"/>
              </a:srgbClr>
            </a:solidFill>
            <a:prstDash val="solid"/>
            <a:tailEnd type="triangle"/>
          </a:ln>
          <a:effectLst/>
        </p:spPr>
      </p:cxnSp>
      <p:cxnSp>
        <p:nvCxnSpPr>
          <p:cNvPr id="35" name="直線矢印コネクタ 34"/>
          <p:cNvCxnSpPr/>
          <p:nvPr/>
        </p:nvCxnSpPr>
        <p:spPr>
          <a:xfrm flipH="1">
            <a:off x="1550980" y="2803329"/>
            <a:ext cx="2" cy="183136"/>
          </a:xfrm>
          <a:prstGeom prst="straightConnector1">
            <a:avLst/>
          </a:prstGeom>
          <a:noFill/>
          <a:ln w="38100" cap="flat" cmpd="sng" algn="ctr">
            <a:solidFill>
              <a:srgbClr val="F9BE00">
                <a:shade val="95000"/>
                <a:satMod val="105000"/>
              </a:srgbClr>
            </a:solidFill>
            <a:prstDash val="solid"/>
            <a:tailEnd type="triangle"/>
          </a:ln>
          <a:effectLst/>
        </p:spPr>
      </p:cxnSp>
      <p:cxnSp>
        <p:nvCxnSpPr>
          <p:cNvPr id="36" name="直線矢印コネクタ 35"/>
          <p:cNvCxnSpPr/>
          <p:nvPr/>
        </p:nvCxnSpPr>
        <p:spPr>
          <a:xfrm>
            <a:off x="1936096" y="2779265"/>
            <a:ext cx="181377" cy="135495"/>
          </a:xfrm>
          <a:prstGeom prst="straightConnector1">
            <a:avLst/>
          </a:prstGeom>
          <a:noFill/>
          <a:ln w="38100" cap="flat" cmpd="sng" algn="ctr">
            <a:solidFill>
              <a:srgbClr val="F9BE00">
                <a:shade val="95000"/>
                <a:satMod val="105000"/>
              </a:srgbClr>
            </a:solidFill>
            <a:prstDash val="solid"/>
            <a:tailEnd type="triangle"/>
          </a:ln>
          <a:effectLst/>
        </p:spPr>
      </p:cxnSp>
      <p:cxnSp>
        <p:nvCxnSpPr>
          <p:cNvPr id="37" name="直線矢印コネクタ 36"/>
          <p:cNvCxnSpPr/>
          <p:nvPr/>
        </p:nvCxnSpPr>
        <p:spPr>
          <a:xfrm flipH="1">
            <a:off x="1009331" y="3959124"/>
            <a:ext cx="187946" cy="154382"/>
          </a:xfrm>
          <a:prstGeom prst="straightConnector1">
            <a:avLst/>
          </a:prstGeom>
          <a:noFill/>
          <a:ln w="38100" cap="flat" cmpd="sng" algn="ctr">
            <a:solidFill>
              <a:srgbClr val="008CCF"/>
            </a:solidFill>
            <a:prstDash val="solid"/>
            <a:tailEnd type="triangle"/>
          </a:ln>
          <a:effectLst/>
        </p:spPr>
      </p:cxnSp>
      <p:cxnSp>
        <p:nvCxnSpPr>
          <p:cNvPr id="38" name="直線矢印コネクタ 37"/>
          <p:cNvCxnSpPr/>
          <p:nvPr/>
        </p:nvCxnSpPr>
        <p:spPr>
          <a:xfrm flipH="1">
            <a:off x="1629204" y="3983719"/>
            <a:ext cx="2" cy="183136"/>
          </a:xfrm>
          <a:prstGeom prst="straightConnector1">
            <a:avLst/>
          </a:prstGeom>
          <a:noFill/>
          <a:ln w="38100" cap="flat" cmpd="sng" algn="ctr">
            <a:solidFill>
              <a:srgbClr val="008CCF"/>
            </a:solidFill>
            <a:prstDash val="solid"/>
            <a:tailEnd type="triangle"/>
          </a:ln>
          <a:effectLst/>
        </p:spPr>
      </p:cxnSp>
      <p:cxnSp>
        <p:nvCxnSpPr>
          <p:cNvPr id="39" name="直線矢印コネクタ 38"/>
          <p:cNvCxnSpPr/>
          <p:nvPr/>
        </p:nvCxnSpPr>
        <p:spPr>
          <a:xfrm>
            <a:off x="1980381" y="3985363"/>
            <a:ext cx="181377" cy="135495"/>
          </a:xfrm>
          <a:prstGeom prst="straightConnector1">
            <a:avLst/>
          </a:prstGeom>
          <a:noFill/>
          <a:ln w="38100" cap="flat" cmpd="sng" algn="ctr">
            <a:solidFill>
              <a:srgbClr val="008CCF"/>
            </a:solidFill>
            <a:prstDash val="solid"/>
            <a:tailEnd type="triangle"/>
          </a:ln>
          <a:effectLst/>
        </p:spPr>
      </p:cxnSp>
      <p:sp>
        <p:nvSpPr>
          <p:cNvPr id="40" name="テキスト ボックス 39"/>
          <p:cNvSpPr txBox="1"/>
          <p:nvPr/>
        </p:nvSpPr>
        <p:spPr>
          <a:xfrm>
            <a:off x="649813" y="3460901"/>
            <a:ext cx="2056450"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008CCF">
                    <a:lumMod val="75000"/>
                  </a:srgbClr>
                </a:solidFill>
                <a:effectLst/>
                <a:uLnTx/>
                <a:uFillTx/>
              </a:rPr>
              <a:t>グループ共通コード</a:t>
            </a:r>
          </a:p>
        </p:txBody>
      </p:sp>
      <p:sp>
        <p:nvSpPr>
          <p:cNvPr id="41" name="AutoShape 5"/>
          <p:cNvSpPr>
            <a:spLocks noChangeArrowheads="1"/>
          </p:cNvSpPr>
          <p:nvPr/>
        </p:nvSpPr>
        <p:spPr bwMode="gray">
          <a:xfrm>
            <a:off x="3303212" y="2524232"/>
            <a:ext cx="1391613" cy="2034873"/>
          </a:xfrm>
          <a:prstGeom prst="roundRect">
            <a:avLst>
              <a:gd name="adj" fmla="val 6056"/>
            </a:avLst>
          </a:prstGeom>
          <a:gradFill rotWithShape="1">
            <a:gsLst>
              <a:gs pos="0">
                <a:srgbClr val="FFFFFF"/>
              </a:gs>
              <a:gs pos="100000">
                <a:srgbClr val="F3F3F3"/>
              </a:gs>
            </a:gsLst>
            <a:lin ang="5400000" scaled="1"/>
          </a:gradFill>
          <a:ln w="9525" algn="ctr">
            <a:solidFill>
              <a:srgbClr val="D3D3D3"/>
            </a:solidFill>
            <a:round/>
            <a:headEnd/>
            <a:tailEnd/>
          </a:ln>
        </p:spPr>
        <p:txBody>
          <a:bodyPr wrap="none" anchor="ctr"/>
          <a:lstStyle/>
          <a:p>
            <a:pPr marL="0" marR="0" lvl="0" indent="0" defTabSz="914400" eaLnBrk="1" fontAlgn="auto" latinLnBrk="0" hangingPunct="1">
              <a:lnSpc>
                <a:spcPct val="80000"/>
              </a:lnSpc>
              <a:spcBef>
                <a:spcPct val="20000"/>
              </a:spcBef>
              <a:spcAft>
                <a:spcPts val="0"/>
              </a:spcAft>
              <a:buClrTx/>
              <a:buSzTx/>
              <a:buFontTx/>
              <a:buNone/>
              <a:tabLst/>
              <a:defRPr/>
            </a:pPr>
            <a:endParaRPr kumimoji="0" lang="ja-JP" altLang="ja-JP" sz="800" b="0" i="0" u="none" strike="noStrike" kern="0" cap="none" spc="0" normalizeH="0" baseline="0" noProof="0">
              <a:ln>
                <a:noFill/>
              </a:ln>
              <a:solidFill>
                <a:srgbClr val="E27100"/>
              </a:solidFill>
              <a:effectLst/>
              <a:uLnTx/>
              <a:uFillTx/>
            </a:endParaRPr>
          </a:p>
        </p:txBody>
      </p:sp>
      <p:sp>
        <p:nvSpPr>
          <p:cNvPr id="42" name="角丸四角形 41"/>
          <p:cNvSpPr/>
          <p:nvPr/>
        </p:nvSpPr>
        <p:spPr bwMode="auto">
          <a:xfrm>
            <a:off x="4861763" y="4257543"/>
            <a:ext cx="842156" cy="337264"/>
          </a:xfrm>
          <a:prstGeom prst="roundRect">
            <a:avLst/>
          </a:prstGeom>
          <a:solidFill>
            <a:srgbClr val="FABF00">
              <a:lumMod val="40000"/>
              <a:lumOff val="60000"/>
            </a:srgbClr>
          </a:solidFill>
          <a:ln w="9525" cap="flat" cmpd="sng" algn="ctr">
            <a:solidFill>
              <a:srgbClr val="FABF00">
                <a:lumMod val="60000"/>
                <a:lumOff val="40000"/>
              </a:srgbClr>
            </a:solidFill>
            <a:prstDash val="solid"/>
            <a:headEnd/>
            <a:tailEnd/>
          </a:ln>
          <a:effectLst>
            <a:outerShdw blurRad="40000" dist="23000" dir="5400000" rotWithShape="0">
              <a:srgbClr val="000000">
                <a:alpha val="35000"/>
              </a:srgbClr>
            </a:outerShdw>
          </a:effectLst>
        </p:spPr>
        <p:txBody>
          <a:bodyPr wrap="none" rtlCol="0" anchor="ctr"/>
          <a:lstStyle/>
          <a:p>
            <a:pPr algn="ctr">
              <a:defRPr/>
            </a:pPr>
            <a:endParaRPr lang="ja-JP" altLang="en-US" sz="700" kern="0">
              <a:solidFill>
                <a:srgbClr val="FFFFFF"/>
              </a:solidFill>
              <a:effectLst>
                <a:outerShdw blurRad="38100" dist="38100" dir="2700000" algn="tl">
                  <a:srgbClr val="000000"/>
                </a:outerShdw>
              </a:effectLst>
              <a:latin typeface="Arial Black"/>
              <a:ea typeface="HGP創英角ｺﾞｼｯｸUB"/>
            </a:endParaRPr>
          </a:p>
        </p:txBody>
      </p:sp>
      <p:sp>
        <p:nvSpPr>
          <p:cNvPr id="43" name="テキスト ボックス 42"/>
          <p:cNvSpPr txBox="1"/>
          <p:nvPr/>
        </p:nvSpPr>
        <p:spPr bwMode="auto">
          <a:xfrm>
            <a:off x="3684028" y="2874290"/>
            <a:ext cx="790145" cy="123111"/>
          </a:xfrm>
          <a:prstGeom prst="rect">
            <a:avLst/>
          </a:prstGeom>
          <a:noFill/>
          <a:ln w="9525" algn="ctr">
            <a:noFill/>
            <a:miter lim="800000"/>
            <a:headEnd/>
            <a:tailEnd/>
          </a:ln>
          <a:effectLst/>
        </p:spPr>
        <p:txBody>
          <a:bodyPr wrap="square" lIns="0" tIns="0" rIns="0" bIns="0" rtlCol="0" anchor="ctr">
            <a:spAutoFit/>
          </a:bodyPr>
          <a:lstStyle/>
          <a:p>
            <a:pPr>
              <a:defRPr/>
            </a:pPr>
            <a:r>
              <a:rPr kumimoji="0" lang="en-US" altLang="ja-JP" sz="800" kern="0">
                <a:solidFill>
                  <a:srgbClr val="000000">
                    <a:lumMod val="75000"/>
                    <a:lumOff val="25000"/>
                  </a:srgbClr>
                </a:solidFill>
                <a:latin typeface="HGP創英角ｺﾞｼｯｸUB"/>
                <a:ea typeface="HGP創英角ｺﾞｼｯｸUB"/>
              </a:rPr>
              <a:t>A</a:t>
            </a:r>
            <a:r>
              <a:rPr kumimoji="0" lang="ja-JP" altLang="en-US" sz="800" kern="0">
                <a:solidFill>
                  <a:srgbClr val="000000">
                    <a:lumMod val="75000"/>
                    <a:lumOff val="25000"/>
                  </a:srgbClr>
                </a:solidFill>
                <a:latin typeface="HGP創英角ｺﾞｼｯｸUB"/>
                <a:ea typeface="HGP創英角ｺﾞｼｯｸUB"/>
              </a:rPr>
              <a:t>会社：</a:t>
            </a:r>
            <a:r>
              <a:rPr kumimoji="0" lang="ja-JP" altLang="en-US" sz="800" kern="0">
                <a:solidFill>
                  <a:srgbClr val="FF0000"/>
                </a:solidFill>
                <a:latin typeface="HGP創英角ｺﾞｼｯｸUB"/>
                <a:ea typeface="HGP創英角ｺﾞｼｯｸUB"/>
              </a:rPr>
              <a:t>統括会社</a:t>
            </a:r>
            <a:endParaRPr lang="ja-JP" altLang="en-US" sz="800" kern="0">
              <a:solidFill>
                <a:srgbClr val="FF0000"/>
              </a:solidFill>
              <a:latin typeface="HGP創英角ｺﾞｼｯｸUB"/>
              <a:ea typeface="HGP創英角ｺﾞｼｯｸUB"/>
            </a:endParaRPr>
          </a:p>
        </p:txBody>
      </p:sp>
      <p:sp>
        <p:nvSpPr>
          <p:cNvPr id="44" name="テキスト ボックス 43"/>
          <p:cNvSpPr txBox="1"/>
          <p:nvPr/>
        </p:nvSpPr>
        <p:spPr bwMode="auto">
          <a:xfrm>
            <a:off x="3679692" y="3542573"/>
            <a:ext cx="289234" cy="123111"/>
          </a:xfrm>
          <a:prstGeom prst="rect">
            <a:avLst/>
          </a:prstGeom>
          <a:noFill/>
          <a:ln w="9525" algn="ctr">
            <a:noFill/>
            <a:miter lim="800000"/>
            <a:headEnd/>
            <a:tailEnd/>
          </a:ln>
          <a:effectLst/>
        </p:spPr>
        <p:txBody>
          <a:bodyPr wrap="square" lIns="0" tIns="0" rIns="0" bIns="0" rtlCol="0" anchor="ctr">
            <a:spAutoFit/>
          </a:bodyPr>
          <a:lstStyle/>
          <a:p>
            <a:pPr>
              <a:defRPr/>
            </a:pPr>
            <a:r>
              <a:rPr kumimoji="0" lang="en-US" altLang="ja-JP" sz="800" kern="0">
                <a:solidFill>
                  <a:srgbClr val="000000">
                    <a:lumMod val="75000"/>
                    <a:lumOff val="25000"/>
                  </a:srgbClr>
                </a:solidFill>
                <a:latin typeface="HGP創英角ｺﾞｼｯｸUB"/>
                <a:ea typeface="HGP創英角ｺﾞｼｯｸUB"/>
              </a:rPr>
              <a:t>B</a:t>
            </a:r>
            <a:r>
              <a:rPr kumimoji="0" lang="ja-JP" altLang="en-US" sz="800" kern="0">
                <a:solidFill>
                  <a:srgbClr val="000000">
                    <a:lumMod val="75000"/>
                    <a:lumOff val="25000"/>
                  </a:srgbClr>
                </a:solidFill>
                <a:latin typeface="HGP創英角ｺﾞｼｯｸUB"/>
                <a:ea typeface="HGP創英角ｺﾞｼｯｸUB"/>
              </a:rPr>
              <a:t>会社</a:t>
            </a:r>
            <a:endParaRPr lang="ja-JP" altLang="en-US" sz="800" kern="0">
              <a:solidFill>
                <a:srgbClr val="000000">
                  <a:lumMod val="75000"/>
                  <a:lumOff val="25000"/>
                </a:srgbClr>
              </a:solidFill>
              <a:latin typeface="HGP創英角ｺﾞｼｯｸUB"/>
              <a:ea typeface="HGP創英角ｺﾞｼｯｸUB"/>
            </a:endParaRPr>
          </a:p>
        </p:txBody>
      </p:sp>
      <p:sp>
        <p:nvSpPr>
          <p:cNvPr id="45" name="テキスト ボックス 44"/>
          <p:cNvSpPr txBox="1"/>
          <p:nvPr/>
        </p:nvSpPr>
        <p:spPr bwMode="auto">
          <a:xfrm>
            <a:off x="4179504" y="3543298"/>
            <a:ext cx="289234" cy="123111"/>
          </a:xfrm>
          <a:prstGeom prst="rect">
            <a:avLst/>
          </a:prstGeom>
          <a:noFill/>
          <a:ln w="9525" algn="ctr">
            <a:noFill/>
            <a:miter lim="800000"/>
            <a:headEnd/>
            <a:tailEnd/>
          </a:ln>
          <a:effectLst/>
        </p:spPr>
        <p:txBody>
          <a:bodyPr wrap="square" lIns="0" tIns="0" rIns="0" bIns="0" rtlCol="0" anchor="ctr">
            <a:spAutoFit/>
          </a:bodyPr>
          <a:lstStyle/>
          <a:p>
            <a:pPr>
              <a:defRPr/>
            </a:pPr>
            <a:r>
              <a:rPr kumimoji="0" lang="en-US" altLang="ja-JP" sz="800" kern="0">
                <a:solidFill>
                  <a:srgbClr val="000000">
                    <a:lumMod val="75000"/>
                    <a:lumOff val="25000"/>
                  </a:srgbClr>
                </a:solidFill>
                <a:latin typeface="HGP創英角ｺﾞｼｯｸUB"/>
                <a:ea typeface="HGP創英角ｺﾞｼｯｸUB"/>
              </a:rPr>
              <a:t>C</a:t>
            </a:r>
            <a:r>
              <a:rPr kumimoji="0" lang="ja-JP" altLang="en-US" sz="800" kern="0">
                <a:solidFill>
                  <a:srgbClr val="000000">
                    <a:lumMod val="75000"/>
                    <a:lumOff val="25000"/>
                  </a:srgbClr>
                </a:solidFill>
                <a:latin typeface="HGP創英角ｺﾞｼｯｸUB"/>
                <a:ea typeface="HGP創英角ｺﾞｼｯｸUB"/>
              </a:rPr>
              <a:t>会社</a:t>
            </a:r>
            <a:endParaRPr lang="ja-JP" altLang="en-US" sz="800" kern="0">
              <a:solidFill>
                <a:srgbClr val="000000">
                  <a:lumMod val="75000"/>
                  <a:lumOff val="25000"/>
                </a:srgbClr>
              </a:solidFill>
              <a:latin typeface="HGP創英角ｺﾞｼｯｸUB"/>
              <a:ea typeface="HGP創英角ｺﾞｼｯｸUB"/>
            </a:endParaRPr>
          </a:p>
        </p:txBody>
      </p:sp>
      <p:sp>
        <p:nvSpPr>
          <p:cNvPr id="46" name="テキスト ボックス 45"/>
          <p:cNvSpPr txBox="1"/>
          <p:nvPr/>
        </p:nvSpPr>
        <p:spPr bwMode="auto">
          <a:xfrm>
            <a:off x="3519487" y="4215042"/>
            <a:ext cx="328047" cy="123111"/>
          </a:xfrm>
          <a:prstGeom prst="rect">
            <a:avLst/>
          </a:prstGeom>
          <a:noFill/>
          <a:ln w="9525" algn="ctr">
            <a:noFill/>
            <a:miter lim="800000"/>
            <a:headEnd/>
            <a:tailEnd/>
          </a:ln>
          <a:effectLst/>
        </p:spPr>
        <p:txBody>
          <a:bodyPr wrap="square" lIns="0" tIns="0" rIns="0" bIns="0" rtlCol="0" anchor="ctr">
            <a:spAutoFit/>
          </a:bodyPr>
          <a:lstStyle/>
          <a:p>
            <a:pPr>
              <a:defRPr/>
            </a:pPr>
            <a:r>
              <a:rPr kumimoji="0" lang="en-US" altLang="ja-JP" sz="800" kern="0">
                <a:solidFill>
                  <a:srgbClr val="000000">
                    <a:lumMod val="75000"/>
                    <a:lumOff val="25000"/>
                  </a:srgbClr>
                </a:solidFill>
                <a:latin typeface="HGP創英角ｺﾞｼｯｸUB"/>
                <a:ea typeface="HGP創英角ｺﾞｼｯｸUB"/>
              </a:rPr>
              <a:t>D</a:t>
            </a:r>
            <a:r>
              <a:rPr kumimoji="0" lang="ja-JP" altLang="en-US" sz="800" kern="0">
                <a:solidFill>
                  <a:srgbClr val="000000">
                    <a:lumMod val="75000"/>
                    <a:lumOff val="25000"/>
                  </a:srgbClr>
                </a:solidFill>
                <a:latin typeface="HGP創英角ｺﾞｼｯｸUB"/>
                <a:ea typeface="HGP創英角ｺﾞｼｯｸUB"/>
              </a:rPr>
              <a:t>会社</a:t>
            </a:r>
            <a:endParaRPr lang="ja-JP" altLang="en-US" sz="800" kern="0">
              <a:solidFill>
                <a:srgbClr val="000000">
                  <a:lumMod val="75000"/>
                  <a:lumOff val="25000"/>
                </a:srgbClr>
              </a:solidFill>
              <a:latin typeface="HGP創英角ｺﾞｼｯｸUB"/>
              <a:ea typeface="HGP創英角ｺﾞｼｯｸUB"/>
            </a:endParaRPr>
          </a:p>
        </p:txBody>
      </p:sp>
      <p:sp>
        <p:nvSpPr>
          <p:cNvPr id="47" name="テキスト ボックス 46"/>
          <p:cNvSpPr txBox="1"/>
          <p:nvPr/>
        </p:nvSpPr>
        <p:spPr bwMode="auto">
          <a:xfrm>
            <a:off x="3903006" y="4228914"/>
            <a:ext cx="328047" cy="123111"/>
          </a:xfrm>
          <a:prstGeom prst="rect">
            <a:avLst/>
          </a:prstGeom>
          <a:noFill/>
          <a:ln w="9525" algn="ctr">
            <a:noFill/>
            <a:miter lim="800000"/>
            <a:headEnd/>
            <a:tailEnd/>
          </a:ln>
          <a:effectLst/>
        </p:spPr>
        <p:txBody>
          <a:bodyPr wrap="square" lIns="0" tIns="0" rIns="0" bIns="0" rtlCol="0" anchor="ctr">
            <a:spAutoFit/>
          </a:bodyPr>
          <a:lstStyle/>
          <a:p>
            <a:pPr>
              <a:defRPr/>
            </a:pPr>
            <a:r>
              <a:rPr kumimoji="0" lang="en-US" altLang="ja-JP" sz="800" kern="0">
                <a:solidFill>
                  <a:srgbClr val="000000">
                    <a:lumMod val="75000"/>
                    <a:lumOff val="25000"/>
                  </a:srgbClr>
                </a:solidFill>
                <a:latin typeface="HGP創英角ｺﾞｼｯｸUB"/>
                <a:ea typeface="HGP創英角ｺﾞｼｯｸUB"/>
              </a:rPr>
              <a:t>E</a:t>
            </a:r>
            <a:r>
              <a:rPr kumimoji="0" lang="ja-JP" altLang="en-US" sz="800" kern="0">
                <a:solidFill>
                  <a:srgbClr val="000000">
                    <a:lumMod val="75000"/>
                    <a:lumOff val="25000"/>
                  </a:srgbClr>
                </a:solidFill>
                <a:latin typeface="HGP創英角ｺﾞｼｯｸUB"/>
                <a:ea typeface="HGP創英角ｺﾞｼｯｸUB"/>
              </a:rPr>
              <a:t>会社</a:t>
            </a:r>
            <a:endParaRPr lang="ja-JP" altLang="en-US" sz="800" kern="0">
              <a:solidFill>
                <a:srgbClr val="000000">
                  <a:lumMod val="75000"/>
                  <a:lumOff val="25000"/>
                </a:srgbClr>
              </a:solidFill>
              <a:latin typeface="HGP創英角ｺﾞｼｯｸUB"/>
              <a:ea typeface="HGP創英角ｺﾞｼｯｸUB"/>
            </a:endParaRPr>
          </a:p>
        </p:txBody>
      </p:sp>
      <p:sp>
        <p:nvSpPr>
          <p:cNvPr id="48" name="テキスト ボックス 47"/>
          <p:cNvSpPr txBox="1"/>
          <p:nvPr/>
        </p:nvSpPr>
        <p:spPr bwMode="auto">
          <a:xfrm>
            <a:off x="5081278" y="4370440"/>
            <a:ext cx="609752" cy="215444"/>
          </a:xfrm>
          <a:prstGeom prst="rect">
            <a:avLst/>
          </a:prstGeom>
          <a:noFill/>
          <a:ln w="9525" algn="ctr">
            <a:noFill/>
            <a:miter lim="800000"/>
            <a:headEnd/>
            <a:tailEnd/>
          </a:ln>
          <a:effectLst/>
        </p:spPr>
        <p:txBody>
          <a:bodyPr wrap="square" lIns="0" tIns="0" rIns="0" bIns="0" rtlCol="0" anchor="ctr">
            <a:spAutoFit/>
          </a:bodyPr>
          <a:lstStyle/>
          <a:p>
            <a:pPr>
              <a:defRPr/>
            </a:pPr>
            <a:r>
              <a:rPr kumimoji="0" lang="ja-JP" altLang="en-US" sz="700" kern="0">
                <a:solidFill>
                  <a:srgbClr val="000000"/>
                </a:solidFill>
                <a:latin typeface="HGP創英角ｺﾞｼｯｸUB"/>
                <a:ea typeface="HGP創英角ｺﾞｼｯｸUB"/>
              </a:rPr>
              <a:t>全権閲覧・修正可能</a:t>
            </a:r>
            <a:endParaRPr kumimoji="0" lang="en-US" altLang="ja-JP" sz="700" kern="0">
              <a:solidFill>
                <a:srgbClr val="000000"/>
              </a:solidFill>
              <a:latin typeface="HGP創英角ｺﾞｼｯｸUB"/>
              <a:ea typeface="HGP創英角ｺﾞｼｯｸUB"/>
            </a:endParaRPr>
          </a:p>
        </p:txBody>
      </p:sp>
      <p:sp>
        <p:nvSpPr>
          <p:cNvPr id="49" name="AutoShape 272"/>
          <p:cNvSpPr>
            <a:spLocks noChangeArrowheads="1"/>
          </p:cNvSpPr>
          <p:nvPr/>
        </p:nvSpPr>
        <p:spPr bwMode="auto">
          <a:xfrm>
            <a:off x="3659041" y="2315686"/>
            <a:ext cx="644730" cy="187904"/>
          </a:xfrm>
          <a:prstGeom prst="flowChartAlternateProcess">
            <a:avLst/>
          </a:prstGeom>
          <a:solidFill>
            <a:srgbClr val="F08300"/>
          </a:solidFill>
          <a:ln w="9525" cap="flat" cmpd="sng" algn="ctr">
            <a:solidFill>
              <a:srgbClr val="FABF00">
                <a:lumMod val="60000"/>
                <a:lumOff val="40000"/>
              </a:srgbClr>
            </a:solidFill>
            <a:prstDash val="solid"/>
            <a:headEnd/>
            <a:tailEnd/>
          </a:ln>
          <a:effectLst/>
        </p:spPr>
        <p:txBody>
          <a:bodyPr wrap="none" rtlCol="0" anchor="ctr"/>
          <a:lstStyle/>
          <a:p>
            <a:pPr algn="ctr"/>
            <a:r>
              <a:rPr lang="ja-JP" altLang="en-US" sz="700" kern="0">
                <a:solidFill>
                  <a:srgbClr val="FFFFFF"/>
                </a:solidFill>
                <a:latin typeface="Arial Black"/>
                <a:ea typeface="HGP創英角ｺﾞｼｯｸUB"/>
              </a:rPr>
              <a:t>会社レベル</a:t>
            </a:r>
          </a:p>
        </p:txBody>
      </p:sp>
      <p:sp>
        <p:nvSpPr>
          <p:cNvPr id="50" name="テキスト ボックス 49"/>
          <p:cNvSpPr txBox="1"/>
          <p:nvPr/>
        </p:nvSpPr>
        <p:spPr bwMode="auto">
          <a:xfrm>
            <a:off x="4978845" y="2238764"/>
            <a:ext cx="805796" cy="153888"/>
          </a:xfrm>
          <a:prstGeom prst="rect">
            <a:avLst/>
          </a:prstGeom>
          <a:noFill/>
          <a:ln w="9525" algn="ctr">
            <a:noFill/>
            <a:miter lim="800000"/>
            <a:headEnd/>
            <a:tailEnd/>
          </a:ln>
          <a:effectLst/>
        </p:spPr>
        <p:txBody>
          <a:bodyPr wrap="square" lIns="0" tIns="0" rIns="0" bIns="0" rtlCol="0" anchor="ctr">
            <a:spAutoFit/>
          </a:bodyPr>
          <a:lstStyle/>
          <a:p>
            <a:pPr>
              <a:defRPr/>
            </a:pPr>
            <a:r>
              <a:rPr kumimoji="0" lang="ja-JP" altLang="en-US" sz="1000" kern="0">
                <a:solidFill>
                  <a:srgbClr val="EE5500"/>
                </a:solidFill>
                <a:latin typeface="HGP創英角ｺﾞｼｯｸUB"/>
                <a:ea typeface="HGP創英角ｺﾞｼｯｸUB"/>
              </a:rPr>
              <a:t>閲覧権限</a:t>
            </a:r>
            <a:endParaRPr lang="ja-JP" altLang="en-US" sz="1000" kern="0">
              <a:solidFill>
                <a:srgbClr val="EE5500"/>
              </a:solidFill>
              <a:latin typeface="HGP創英角ｺﾞｼｯｸUB"/>
              <a:ea typeface="HGP創英角ｺﾞｼｯｸUB"/>
            </a:endParaRPr>
          </a:p>
        </p:txBody>
      </p:sp>
      <p:sp>
        <p:nvSpPr>
          <p:cNvPr id="51" name="角丸四角形 50"/>
          <p:cNvSpPr/>
          <p:nvPr/>
        </p:nvSpPr>
        <p:spPr bwMode="auto">
          <a:xfrm>
            <a:off x="4896574" y="4165763"/>
            <a:ext cx="759346" cy="102394"/>
          </a:xfrm>
          <a:prstGeom prst="roundRect">
            <a:avLst/>
          </a:prstGeom>
          <a:solidFill>
            <a:srgbClr val="F08300"/>
          </a:solidFill>
          <a:ln w="9525" cap="flat" cmpd="sng" algn="ctr">
            <a:solidFill>
              <a:srgbClr val="FABF00">
                <a:lumMod val="60000"/>
                <a:lumOff val="40000"/>
              </a:srgbClr>
            </a:solidFill>
            <a:prstDash val="solid"/>
            <a:headEnd/>
            <a:tailEnd/>
          </a:ln>
          <a:effectLst>
            <a:outerShdw blurRad="40000" dist="23000" dir="5400000" rotWithShape="0">
              <a:srgbClr val="000000">
                <a:alpha val="35000"/>
              </a:srgbClr>
            </a:outerShdw>
          </a:effectLst>
        </p:spPr>
        <p:txBody>
          <a:bodyPr wrap="none" rtlCol="0" anchor="ctr"/>
          <a:lstStyle/>
          <a:p>
            <a:pPr algn="ctr">
              <a:defRPr/>
            </a:pPr>
            <a:endParaRPr lang="ja-JP" altLang="en-US" sz="700" kern="0">
              <a:solidFill>
                <a:srgbClr val="FFFFFF"/>
              </a:solidFill>
              <a:effectLst>
                <a:outerShdw blurRad="38100" dist="38100" dir="2700000" algn="tl">
                  <a:srgbClr val="000000"/>
                </a:outerShdw>
              </a:effectLst>
              <a:latin typeface="Arial Black"/>
              <a:ea typeface="HGP創英角ｺﾞｼｯｸUB"/>
            </a:endParaRPr>
          </a:p>
        </p:txBody>
      </p:sp>
      <p:sp>
        <p:nvSpPr>
          <p:cNvPr id="52" name="テキスト ボックス 51"/>
          <p:cNvSpPr txBox="1"/>
          <p:nvPr/>
        </p:nvSpPr>
        <p:spPr bwMode="auto">
          <a:xfrm>
            <a:off x="5109240" y="4155227"/>
            <a:ext cx="460798" cy="107722"/>
          </a:xfrm>
          <a:prstGeom prst="rect">
            <a:avLst/>
          </a:prstGeom>
          <a:noFill/>
          <a:ln w="9525" algn="ctr">
            <a:noFill/>
            <a:miter lim="800000"/>
            <a:headEnd/>
            <a:tailEnd/>
          </a:ln>
          <a:effectLst/>
        </p:spPr>
        <p:txBody>
          <a:bodyPr wrap="square" lIns="0" tIns="0" rIns="0" bIns="0" rtlCol="0" anchor="ctr">
            <a:spAutoFit/>
          </a:bodyPr>
          <a:lstStyle/>
          <a:p>
            <a:pPr>
              <a:defRPr/>
            </a:pPr>
            <a:r>
              <a:rPr kumimoji="0" lang="ja-JP" altLang="en-US" sz="700" kern="0">
                <a:solidFill>
                  <a:srgbClr val="FFFFFF"/>
                </a:solidFill>
                <a:latin typeface="HGP創英角ｺﾞｼｯｸUB"/>
                <a:ea typeface="HGP創英角ｺﾞｼｯｸUB"/>
              </a:rPr>
              <a:t>特別権限</a:t>
            </a:r>
            <a:endParaRPr lang="ja-JP" altLang="en-US" sz="700" kern="0">
              <a:solidFill>
                <a:srgbClr val="FFFFFF"/>
              </a:solidFill>
              <a:latin typeface="HGP創英角ｺﾞｼｯｸUB"/>
              <a:ea typeface="HGP創英角ｺﾞｼｯｸUB"/>
            </a:endParaRPr>
          </a:p>
        </p:txBody>
      </p:sp>
      <p:sp>
        <p:nvSpPr>
          <p:cNvPr id="53" name="Freeform 370"/>
          <p:cNvSpPr>
            <a:spLocks noEditPoints="1"/>
          </p:cNvSpPr>
          <p:nvPr/>
        </p:nvSpPr>
        <p:spPr bwMode="auto">
          <a:xfrm>
            <a:off x="3758433" y="3289958"/>
            <a:ext cx="231730" cy="249080"/>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008CC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900" b="0" i="0" u="none" strike="noStrike" kern="0" cap="none" spc="0" normalizeH="0" baseline="0" noProof="0">
              <a:ln>
                <a:noFill/>
              </a:ln>
              <a:solidFill>
                <a:prstClr val="black"/>
              </a:solidFill>
              <a:effectLst/>
              <a:uLnTx/>
              <a:uFillTx/>
            </a:endParaRPr>
          </a:p>
        </p:txBody>
      </p:sp>
      <p:sp>
        <p:nvSpPr>
          <p:cNvPr id="54" name="正方形/長方形 53"/>
          <p:cNvSpPr/>
          <p:nvPr/>
        </p:nvSpPr>
        <p:spPr>
          <a:xfrm>
            <a:off x="3887924" y="3333892"/>
            <a:ext cx="102190" cy="212752"/>
          </a:xfrm>
          <a:prstGeom prst="rect">
            <a:avLst/>
          </a:prstGeom>
          <a:solidFill>
            <a:srgbClr val="FCFCFC"/>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900" b="0" i="0" u="none" strike="noStrike" kern="0" cap="none" spc="0" normalizeH="0" baseline="0" noProof="0">
              <a:ln>
                <a:noFill/>
              </a:ln>
              <a:solidFill>
                <a:prstClr val="white"/>
              </a:solidFill>
              <a:effectLst/>
              <a:uLnTx/>
              <a:uFillTx/>
              <a:latin typeface="メイリオ"/>
              <a:ea typeface="メイリオ"/>
              <a:cs typeface="+mn-cs"/>
            </a:endParaRPr>
          </a:p>
        </p:txBody>
      </p:sp>
      <p:grpSp>
        <p:nvGrpSpPr>
          <p:cNvPr id="55" name="グループ化 54"/>
          <p:cNvGrpSpPr/>
          <p:nvPr/>
        </p:nvGrpSpPr>
        <p:grpSpPr>
          <a:xfrm>
            <a:off x="3999323" y="2608900"/>
            <a:ext cx="231730" cy="249080"/>
            <a:chOff x="1660626" y="2725486"/>
            <a:chExt cx="738882" cy="569684"/>
          </a:xfrm>
        </p:grpSpPr>
        <p:sp>
          <p:nvSpPr>
            <p:cNvPr id="56" name="Freeform 370"/>
            <p:cNvSpPr>
              <a:spLocks noEditPoints="1"/>
            </p:cNvSpPr>
            <p:nvPr/>
          </p:nvSpPr>
          <p:spPr bwMode="auto">
            <a:xfrm>
              <a:off x="1660626" y="2725486"/>
              <a:ext cx="738882" cy="569684"/>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008CCF">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900" b="0" i="0" u="none" strike="noStrike" kern="0" cap="none" spc="0" normalizeH="0" baseline="0" noProof="0">
                <a:ln>
                  <a:noFill/>
                </a:ln>
                <a:solidFill>
                  <a:prstClr val="black"/>
                </a:solidFill>
                <a:effectLst/>
                <a:uLnTx/>
                <a:uFillTx/>
              </a:endParaRPr>
            </a:p>
          </p:txBody>
        </p:sp>
        <p:sp>
          <p:nvSpPr>
            <p:cNvPr id="57" name="正方形/長方形 56"/>
            <p:cNvSpPr/>
            <p:nvPr/>
          </p:nvSpPr>
          <p:spPr>
            <a:xfrm>
              <a:off x="2073666" y="2808574"/>
              <a:ext cx="325842" cy="486596"/>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900" b="0" i="0" u="none" strike="noStrike" kern="0" cap="none" spc="0" normalizeH="0" baseline="0" noProof="0">
                <a:ln>
                  <a:noFill/>
                </a:ln>
                <a:solidFill>
                  <a:prstClr val="white"/>
                </a:solidFill>
                <a:effectLst/>
                <a:uLnTx/>
                <a:uFillTx/>
                <a:latin typeface="メイリオ"/>
                <a:ea typeface="メイリオ"/>
                <a:cs typeface="+mn-cs"/>
              </a:endParaRPr>
            </a:p>
          </p:txBody>
        </p:sp>
      </p:grpSp>
      <p:sp>
        <p:nvSpPr>
          <p:cNvPr id="58" name="Freeform 370"/>
          <p:cNvSpPr>
            <a:spLocks noEditPoints="1"/>
          </p:cNvSpPr>
          <p:nvPr/>
        </p:nvSpPr>
        <p:spPr bwMode="auto">
          <a:xfrm>
            <a:off x="4235840" y="3279086"/>
            <a:ext cx="231730" cy="249080"/>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008CC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900" b="0" i="0" u="none" strike="noStrike" kern="0" cap="none" spc="0" normalizeH="0" baseline="0" noProof="0">
              <a:ln>
                <a:noFill/>
              </a:ln>
              <a:solidFill>
                <a:prstClr val="black"/>
              </a:solidFill>
              <a:effectLst/>
              <a:uLnTx/>
              <a:uFillTx/>
            </a:endParaRPr>
          </a:p>
        </p:txBody>
      </p:sp>
      <p:sp>
        <p:nvSpPr>
          <p:cNvPr id="59" name="正方形/長方形 58"/>
          <p:cNvSpPr/>
          <p:nvPr/>
        </p:nvSpPr>
        <p:spPr>
          <a:xfrm>
            <a:off x="4379434" y="3324066"/>
            <a:ext cx="102190" cy="212752"/>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9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60" name="Freeform 370"/>
          <p:cNvSpPr>
            <a:spLocks noEditPoints="1"/>
          </p:cNvSpPr>
          <p:nvPr/>
        </p:nvSpPr>
        <p:spPr bwMode="auto">
          <a:xfrm>
            <a:off x="3599413" y="3943246"/>
            <a:ext cx="231730" cy="249080"/>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008CCF">
              <a:lumMod val="5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900" b="0" i="0" u="none" strike="noStrike" kern="0" cap="none" spc="0" normalizeH="0" baseline="0" noProof="0">
              <a:ln>
                <a:noFill/>
              </a:ln>
              <a:solidFill>
                <a:prstClr val="black"/>
              </a:solidFill>
              <a:effectLst/>
              <a:uLnTx/>
              <a:uFillTx/>
            </a:endParaRPr>
          </a:p>
        </p:txBody>
      </p:sp>
      <p:sp>
        <p:nvSpPr>
          <p:cNvPr id="61" name="正方形/長方形 60"/>
          <p:cNvSpPr/>
          <p:nvPr/>
        </p:nvSpPr>
        <p:spPr>
          <a:xfrm>
            <a:off x="3735471" y="3985187"/>
            <a:ext cx="102190" cy="212752"/>
          </a:xfrm>
          <a:prstGeom prst="rect">
            <a:avLst/>
          </a:prstGeom>
          <a:solidFill>
            <a:srgbClr val="F8F8F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9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62" name="Freeform 370"/>
          <p:cNvSpPr>
            <a:spLocks noEditPoints="1"/>
          </p:cNvSpPr>
          <p:nvPr/>
        </p:nvSpPr>
        <p:spPr bwMode="auto">
          <a:xfrm>
            <a:off x="3961163" y="3941507"/>
            <a:ext cx="231730" cy="249080"/>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00466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900" b="0" i="0" u="none" strike="noStrike" kern="0" cap="none" spc="0" normalizeH="0" baseline="0" noProof="0">
              <a:ln>
                <a:noFill/>
              </a:ln>
              <a:solidFill>
                <a:prstClr val="black"/>
              </a:solidFill>
              <a:effectLst/>
              <a:uLnTx/>
              <a:uFillTx/>
            </a:endParaRPr>
          </a:p>
        </p:txBody>
      </p:sp>
      <p:sp>
        <p:nvSpPr>
          <p:cNvPr id="63" name="正方形/長方形 62"/>
          <p:cNvSpPr/>
          <p:nvPr/>
        </p:nvSpPr>
        <p:spPr>
          <a:xfrm>
            <a:off x="4100057" y="3981541"/>
            <a:ext cx="102190" cy="212752"/>
          </a:xfrm>
          <a:prstGeom prst="rect">
            <a:avLst/>
          </a:prstGeom>
          <a:solidFill>
            <a:srgbClr val="F6F6F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9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64" name="左大かっこ 63"/>
          <p:cNvSpPr/>
          <p:nvPr/>
        </p:nvSpPr>
        <p:spPr>
          <a:xfrm rot="5400000">
            <a:off x="4024413" y="2982529"/>
            <a:ext cx="90932" cy="451670"/>
          </a:xfrm>
          <a:prstGeom prst="leftBracket">
            <a:avLst/>
          </a:prstGeom>
          <a:noFill/>
          <a:ln w="9525" cap="flat" cmpd="sng" algn="ctr">
            <a:solidFill>
              <a:sysClr val="windowText" lastClr="000000">
                <a:shade val="95000"/>
                <a:satMod val="10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900" b="1" i="0" u="none" strike="noStrike" kern="0" cap="none" spc="0" normalizeH="0" baseline="0" noProof="0">
              <a:ln>
                <a:noFill/>
              </a:ln>
              <a:solidFill>
                <a:prstClr val="black"/>
              </a:solidFill>
              <a:effectLst/>
              <a:uLnTx/>
              <a:uFillTx/>
              <a:latin typeface="メイリオ"/>
              <a:ea typeface="メイリオ"/>
              <a:cs typeface="+mn-cs"/>
            </a:endParaRPr>
          </a:p>
        </p:txBody>
      </p:sp>
      <p:sp>
        <p:nvSpPr>
          <p:cNvPr id="65" name="左大かっこ 64"/>
          <p:cNvSpPr/>
          <p:nvPr/>
        </p:nvSpPr>
        <p:spPr>
          <a:xfrm rot="5400000">
            <a:off x="3775670" y="3713534"/>
            <a:ext cx="95306" cy="316166"/>
          </a:xfrm>
          <a:prstGeom prst="leftBracket">
            <a:avLst/>
          </a:prstGeom>
          <a:noFill/>
          <a:ln w="9525" cap="flat" cmpd="sng" algn="ctr">
            <a:solidFill>
              <a:sysClr val="windowText" lastClr="000000">
                <a:shade val="95000"/>
                <a:satMod val="10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900" b="1" i="0" u="none" strike="noStrike" kern="0" cap="none" spc="0" normalizeH="0" baseline="0" noProof="0">
              <a:ln>
                <a:noFill/>
              </a:ln>
              <a:solidFill>
                <a:prstClr val="black"/>
              </a:solidFill>
              <a:effectLst/>
              <a:uLnTx/>
              <a:uFillTx/>
              <a:latin typeface="メイリオ"/>
              <a:ea typeface="メイリオ"/>
              <a:cs typeface="+mn-cs"/>
            </a:endParaRPr>
          </a:p>
        </p:txBody>
      </p:sp>
      <p:cxnSp>
        <p:nvCxnSpPr>
          <p:cNvPr id="66" name="直線コネクタ 65"/>
          <p:cNvCxnSpPr>
            <a:endCxn id="64" idx="1"/>
          </p:cNvCxnSpPr>
          <p:nvPr/>
        </p:nvCxnSpPr>
        <p:spPr>
          <a:xfrm flipH="1">
            <a:off x="4069879" y="3032185"/>
            <a:ext cx="2" cy="130713"/>
          </a:xfrm>
          <a:prstGeom prst="line">
            <a:avLst/>
          </a:prstGeom>
          <a:noFill/>
          <a:ln w="9525" cap="flat" cmpd="sng" algn="ctr">
            <a:solidFill>
              <a:sysClr val="windowText" lastClr="000000">
                <a:shade val="95000"/>
                <a:satMod val="105000"/>
              </a:sysClr>
            </a:solidFill>
            <a:prstDash val="solid"/>
          </a:ln>
          <a:effectLst/>
        </p:spPr>
      </p:cxnSp>
      <p:cxnSp>
        <p:nvCxnSpPr>
          <p:cNvPr id="67" name="直線コネクタ 66"/>
          <p:cNvCxnSpPr>
            <a:endCxn id="65" idx="1"/>
          </p:cNvCxnSpPr>
          <p:nvPr/>
        </p:nvCxnSpPr>
        <p:spPr>
          <a:xfrm>
            <a:off x="3820806" y="3671213"/>
            <a:ext cx="2517" cy="152751"/>
          </a:xfrm>
          <a:prstGeom prst="line">
            <a:avLst/>
          </a:prstGeom>
          <a:noFill/>
          <a:ln w="9525" cap="flat" cmpd="sng" algn="ctr">
            <a:solidFill>
              <a:sysClr val="windowText" lastClr="000000">
                <a:shade val="95000"/>
                <a:satMod val="105000"/>
              </a:sysClr>
            </a:solidFill>
            <a:prstDash val="solid"/>
          </a:ln>
          <a:effectLst/>
        </p:spPr>
      </p:cxnSp>
      <p:sp>
        <p:nvSpPr>
          <p:cNvPr id="68" name="下矢印 67"/>
          <p:cNvSpPr/>
          <p:nvPr/>
        </p:nvSpPr>
        <p:spPr>
          <a:xfrm>
            <a:off x="4956120" y="2566191"/>
            <a:ext cx="230679" cy="1493973"/>
          </a:xfrm>
          <a:prstGeom prst="downArrow">
            <a:avLst/>
          </a:prstGeom>
          <a:solidFill>
            <a:srgbClr val="54C2F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9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69" name="正方形/長方形 68"/>
          <p:cNvSpPr/>
          <p:nvPr/>
        </p:nvSpPr>
        <p:spPr>
          <a:xfrm>
            <a:off x="4835313" y="3058057"/>
            <a:ext cx="472384" cy="307777"/>
          </a:xfrm>
          <a:prstGeom prst="rect">
            <a:avLst/>
          </a:prstGeom>
          <a:noFill/>
        </p:spPr>
        <p:txBody>
          <a:bodyPr wrap="squar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a:ln w="22225">
                  <a:solidFill>
                    <a:srgbClr val="EE5500"/>
                  </a:solidFill>
                  <a:prstDash val="solid"/>
                </a:ln>
                <a:solidFill>
                  <a:srgbClr val="EE5500"/>
                </a:solidFill>
                <a:effectLst/>
                <a:uLnTx/>
                <a:uFillTx/>
              </a:rPr>
              <a:t>OK</a:t>
            </a:r>
            <a:endParaRPr kumimoji="0" lang="ja-JP" altLang="en-US" sz="1400" b="1" i="0" u="none" strike="noStrike" kern="0" cap="none" spc="0" normalizeH="0" baseline="0" noProof="0">
              <a:ln w="22225">
                <a:solidFill>
                  <a:srgbClr val="EE5500"/>
                </a:solidFill>
                <a:prstDash val="solid"/>
              </a:ln>
              <a:solidFill>
                <a:srgbClr val="EE5500"/>
              </a:solidFill>
              <a:effectLst/>
              <a:uLnTx/>
              <a:uFillTx/>
            </a:endParaRPr>
          </a:p>
        </p:txBody>
      </p:sp>
      <p:sp>
        <p:nvSpPr>
          <p:cNvPr id="70" name="下矢印 69"/>
          <p:cNvSpPr/>
          <p:nvPr/>
        </p:nvSpPr>
        <p:spPr>
          <a:xfrm flipV="1">
            <a:off x="5326578" y="2565632"/>
            <a:ext cx="230679" cy="1493973"/>
          </a:xfrm>
          <a:prstGeom prst="downArrow">
            <a:avLst/>
          </a:prstGeom>
          <a:solidFill>
            <a:srgbClr val="54C2F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9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71" name="正方形/長方形 70"/>
          <p:cNvSpPr/>
          <p:nvPr/>
        </p:nvSpPr>
        <p:spPr>
          <a:xfrm>
            <a:off x="5237367" y="3068731"/>
            <a:ext cx="479926" cy="307777"/>
          </a:xfrm>
          <a:prstGeom prst="rect">
            <a:avLst/>
          </a:prstGeom>
          <a:noFill/>
        </p:spPr>
        <p:txBody>
          <a:bodyPr wrap="squar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a:ln w="22225">
                  <a:solidFill>
                    <a:srgbClr val="008CCF">
                      <a:lumMod val="50000"/>
                    </a:srgbClr>
                  </a:solidFill>
                  <a:prstDash val="solid"/>
                </a:ln>
                <a:solidFill>
                  <a:srgbClr val="008CCF">
                    <a:lumMod val="50000"/>
                  </a:srgbClr>
                </a:solidFill>
                <a:effectLst/>
                <a:uLnTx/>
                <a:uFillTx/>
              </a:rPr>
              <a:t>NG</a:t>
            </a:r>
            <a:endParaRPr kumimoji="0" lang="ja-JP" altLang="en-US" sz="1400" b="1" i="0" u="none" strike="noStrike" kern="0" cap="none" spc="0" normalizeH="0" baseline="0" noProof="0">
              <a:ln w="22225">
                <a:solidFill>
                  <a:srgbClr val="008CCF">
                    <a:lumMod val="50000"/>
                  </a:srgbClr>
                </a:solidFill>
                <a:prstDash val="solid"/>
              </a:ln>
              <a:solidFill>
                <a:srgbClr val="008CCF">
                  <a:lumMod val="50000"/>
                </a:srgbClr>
              </a:solidFill>
              <a:effectLst/>
              <a:uLnTx/>
              <a:uFillTx/>
            </a:endParaRPr>
          </a:p>
        </p:txBody>
      </p:sp>
      <p:pic>
        <p:nvPicPr>
          <p:cNvPr id="72" name="Picture 8" descr="logo_base_human01"/>
          <p:cNvPicPr>
            <a:picLocks noChangeAspect="1" noChangeArrowheads="1"/>
          </p:cNvPicPr>
          <p:nvPr/>
        </p:nvPicPr>
        <p:blipFill>
          <a:blip r:embed="rId4" cstate="screen"/>
          <a:srcRect/>
          <a:stretch>
            <a:fillRect/>
          </a:stretch>
        </p:blipFill>
        <p:spPr bwMode="auto">
          <a:xfrm>
            <a:off x="4936210" y="4346883"/>
            <a:ext cx="102502" cy="304534"/>
          </a:xfrm>
          <a:prstGeom prst="rect">
            <a:avLst/>
          </a:prstGeom>
          <a:noFill/>
        </p:spPr>
      </p:pic>
      <p:grpSp>
        <p:nvGrpSpPr>
          <p:cNvPr id="73" name="グループ化 72"/>
          <p:cNvGrpSpPr/>
          <p:nvPr/>
        </p:nvGrpSpPr>
        <p:grpSpPr>
          <a:xfrm>
            <a:off x="6293224" y="2315686"/>
            <a:ext cx="2240316" cy="1665680"/>
            <a:chOff x="142317" y="1599642"/>
            <a:chExt cx="3093094" cy="2270197"/>
          </a:xfrm>
        </p:grpSpPr>
        <p:sp>
          <p:nvSpPr>
            <p:cNvPr id="74" name="楕円 73"/>
            <p:cNvSpPr/>
            <p:nvPr/>
          </p:nvSpPr>
          <p:spPr>
            <a:xfrm>
              <a:off x="755576" y="1953670"/>
              <a:ext cx="1440160" cy="1440000"/>
            </a:xfrm>
            <a:prstGeom prst="ellipse">
              <a:avLst/>
            </a:prstGeom>
            <a:noFill/>
            <a:ln w="25400" cap="flat" cmpd="sng" algn="ctr">
              <a:solidFill>
                <a:srgbClr val="F18F60">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white"/>
                </a:solidFill>
                <a:effectLst/>
                <a:uLnTx/>
                <a:uFillTx/>
                <a:latin typeface="メイリオ"/>
                <a:ea typeface="メイリオ"/>
                <a:cs typeface="+mn-cs"/>
              </a:endParaRPr>
            </a:p>
          </p:txBody>
        </p:sp>
        <p:grpSp>
          <p:nvGrpSpPr>
            <p:cNvPr id="75" name="グループ化 74"/>
            <p:cNvGrpSpPr/>
            <p:nvPr/>
          </p:nvGrpSpPr>
          <p:grpSpPr>
            <a:xfrm>
              <a:off x="1083807" y="1599642"/>
              <a:ext cx="859901" cy="493713"/>
              <a:chOff x="5868144" y="1119188"/>
              <a:chExt cx="859901" cy="493713"/>
            </a:xfrm>
          </p:grpSpPr>
          <p:sp>
            <p:nvSpPr>
              <p:cNvPr id="97" name="Freeform 370"/>
              <p:cNvSpPr>
                <a:spLocks noEditPoints="1"/>
              </p:cNvSpPr>
              <p:nvPr/>
            </p:nvSpPr>
            <p:spPr bwMode="auto">
              <a:xfrm>
                <a:off x="5868144" y="1119188"/>
                <a:ext cx="450850" cy="493713"/>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EE5500">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endParaRPr>
              </a:p>
            </p:txBody>
          </p:sp>
          <p:sp>
            <p:nvSpPr>
              <p:cNvPr id="98" name="Freeform 334"/>
              <p:cNvSpPr>
                <a:spLocks noEditPoints="1"/>
              </p:cNvSpPr>
              <p:nvPr/>
            </p:nvSpPr>
            <p:spPr bwMode="auto">
              <a:xfrm>
                <a:off x="6382445" y="1245966"/>
                <a:ext cx="345600" cy="306000"/>
              </a:xfrm>
              <a:custGeom>
                <a:avLst/>
                <a:gdLst>
                  <a:gd name="T0" fmla="*/ 174 w 908"/>
                  <a:gd name="T1" fmla="*/ 6 h 707"/>
                  <a:gd name="T2" fmla="*/ 123 w 908"/>
                  <a:gd name="T3" fmla="*/ 38 h 707"/>
                  <a:gd name="T4" fmla="*/ 90 w 908"/>
                  <a:gd name="T5" fmla="*/ 90 h 707"/>
                  <a:gd name="T6" fmla="*/ 86 w 908"/>
                  <a:gd name="T7" fmla="*/ 141 h 707"/>
                  <a:gd name="T8" fmla="*/ 107 w 908"/>
                  <a:gd name="T9" fmla="*/ 200 h 707"/>
                  <a:gd name="T10" fmla="*/ 152 w 908"/>
                  <a:gd name="T11" fmla="*/ 240 h 707"/>
                  <a:gd name="T12" fmla="*/ 213 w 908"/>
                  <a:gd name="T13" fmla="*/ 256 h 707"/>
                  <a:gd name="T14" fmla="*/ 263 w 908"/>
                  <a:gd name="T15" fmla="*/ 246 h 707"/>
                  <a:gd name="T16" fmla="*/ 311 w 908"/>
                  <a:gd name="T17" fmla="*/ 209 h 707"/>
                  <a:gd name="T18" fmla="*/ 338 w 908"/>
                  <a:gd name="T19" fmla="*/ 154 h 707"/>
                  <a:gd name="T20" fmla="*/ 338 w 908"/>
                  <a:gd name="T21" fmla="*/ 102 h 707"/>
                  <a:gd name="T22" fmla="*/ 311 w 908"/>
                  <a:gd name="T23" fmla="*/ 47 h 707"/>
                  <a:gd name="T24" fmla="*/ 263 w 908"/>
                  <a:gd name="T25" fmla="*/ 10 h 707"/>
                  <a:gd name="T26" fmla="*/ 213 w 908"/>
                  <a:gd name="T27" fmla="*/ 0 h 707"/>
                  <a:gd name="T28" fmla="*/ 213 w 908"/>
                  <a:gd name="T29" fmla="*/ 542 h 707"/>
                  <a:gd name="T30" fmla="*/ 116 w 908"/>
                  <a:gd name="T31" fmla="*/ 286 h 707"/>
                  <a:gd name="T32" fmla="*/ 63 w 908"/>
                  <a:gd name="T33" fmla="*/ 299 h 707"/>
                  <a:gd name="T34" fmla="*/ 23 w 908"/>
                  <a:gd name="T35" fmla="*/ 335 h 707"/>
                  <a:gd name="T36" fmla="*/ 2 w 908"/>
                  <a:gd name="T37" fmla="*/ 386 h 707"/>
                  <a:gd name="T38" fmla="*/ 82 w 908"/>
                  <a:gd name="T39" fmla="*/ 424 h 707"/>
                  <a:gd name="T40" fmla="*/ 359 w 908"/>
                  <a:gd name="T41" fmla="*/ 707 h 707"/>
                  <a:gd name="T42" fmla="*/ 422 w 908"/>
                  <a:gd name="T43" fmla="*/ 375 h 707"/>
                  <a:gd name="T44" fmla="*/ 396 w 908"/>
                  <a:gd name="T45" fmla="*/ 327 h 707"/>
                  <a:gd name="T46" fmla="*/ 353 w 908"/>
                  <a:gd name="T47" fmla="*/ 294 h 707"/>
                  <a:gd name="T48" fmla="*/ 310 w 908"/>
                  <a:gd name="T49" fmla="*/ 286 h 707"/>
                  <a:gd name="T50" fmla="*/ 726 w 908"/>
                  <a:gd name="T51" fmla="*/ 252 h 707"/>
                  <a:gd name="T52" fmla="*/ 773 w 908"/>
                  <a:gd name="T53" fmla="*/ 230 h 707"/>
                  <a:gd name="T54" fmla="*/ 822 w 908"/>
                  <a:gd name="T55" fmla="*/ 129 h 707"/>
                  <a:gd name="T56" fmla="*/ 813 w 908"/>
                  <a:gd name="T57" fmla="*/ 78 h 707"/>
                  <a:gd name="T58" fmla="*/ 776 w 908"/>
                  <a:gd name="T59" fmla="*/ 29 h 707"/>
                  <a:gd name="T60" fmla="*/ 720 w 908"/>
                  <a:gd name="T61" fmla="*/ 3 h 707"/>
                  <a:gd name="T62" fmla="*/ 669 w 908"/>
                  <a:gd name="T63" fmla="*/ 3 h 707"/>
                  <a:gd name="T64" fmla="*/ 614 w 908"/>
                  <a:gd name="T65" fmla="*/ 29 h 707"/>
                  <a:gd name="T66" fmla="*/ 576 w 908"/>
                  <a:gd name="T67" fmla="*/ 78 h 707"/>
                  <a:gd name="T68" fmla="*/ 567 w 908"/>
                  <a:gd name="T69" fmla="*/ 212 h 707"/>
                  <a:gd name="T70" fmla="*/ 624 w 908"/>
                  <a:gd name="T71" fmla="*/ 236 h 707"/>
                  <a:gd name="T72" fmla="*/ 674 w 908"/>
                  <a:gd name="T73" fmla="*/ 255 h 707"/>
                  <a:gd name="T74" fmla="*/ 784 w 908"/>
                  <a:gd name="T75" fmla="*/ 286 h 707"/>
                  <a:gd name="T76" fmla="*/ 782 w 908"/>
                  <a:gd name="T77" fmla="*/ 324 h 707"/>
                  <a:gd name="T78" fmla="*/ 758 w 908"/>
                  <a:gd name="T79" fmla="*/ 352 h 707"/>
                  <a:gd name="T80" fmla="*/ 716 w 908"/>
                  <a:gd name="T81" fmla="*/ 336 h 707"/>
                  <a:gd name="T82" fmla="*/ 674 w 908"/>
                  <a:gd name="T83" fmla="*/ 336 h 707"/>
                  <a:gd name="T84" fmla="*/ 632 w 908"/>
                  <a:gd name="T85" fmla="*/ 352 h 707"/>
                  <a:gd name="T86" fmla="*/ 609 w 908"/>
                  <a:gd name="T87" fmla="*/ 324 h 707"/>
                  <a:gd name="T88" fmla="*/ 597 w 908"/>
                  <a:gd name="T89" fmla="*/ 286 h 707"/>
                  <a:gd name="T90" fmla="*/ 554 w 908"/>
                  <a:gd name="T91" fmla="*/ 294 h 707"/>
                  <a:gd name="T92" fmla="*/ 512 w 908"/>
                  <a:gd name="T93" fmla="*/ 327 h 707"/>
                  <a:gd name="T94" fmla="*/ 485 w 908"/>
                  <a:gd name="T95" fmla="*/ 375 h 707"/>
                  <a:gd name="T96" fmla="*/ 549 w 908"/>
                  <a:gd name="T97" fmla="*/ 424 h 707"/>
                  <a:gd name="T98" fmla="*/ 840 w 908"/>
                  <a:gd name="T99" fmla="*/ 424 h 707"/>
                  <a:gd name="T100" fmla="*/ 906 w 908"/>
                  <a:gd name="T101" fmla="*/ 386 h 707"/>
                  <a:gd name="T102" fmla="*/ 885 w 908"/>
                  <a:gd name="T103" fmla="*/ 335 h 707"/>
                  <a:gd name="T104" fmla="*/ 845 w 908"/>
                  <a:gd name="T105" fmla="*/ 299 h 707"/>
                  <a:gd name="T106" fmla="*/ 792 w 908"/>
                  <a:gd name="T107" fmla="*/ 28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8" h="707">
                    <a:moveTo>
                      <a:pt x="213" y="0"/>
                    </a:moveTo>
                    <a:lnTo>
                      <a:pt x="213" y="0"/>
                    </a:lnTo>
                    <a:lnTo>
                      <a:pt x="200" y="2"/>
                    </a:lnTo>
                    <a:lnTo>
                      <a:pt x="188" y="3"/>
                    </a:lnTo>
                    <a:lnTo>
                      <a:pt x="174" y="6"/>
                    </a:lnTo>
                    <a:lnTo>
                      <a:pt x="164" y="10"/>
                    </a:lnTo>
                    <a:lnTo>
                      <a:pt x="152" y="16"/>
                    </a:lnTo>
                    <a:lnTo>
                      <a:pt x="141" y="22"/>
                    </a:lnTo>
                    <a:lnTo>
                      <a:pt x="131" y="29"/>
                    </a:lnTo>
                    <a:lnTo>
                      <a:pt x="123" y="38"/>
                    </a:lnTo>
                    <a:lnTo>
                      <a:pt x="114" y="47"/>
                    </a:lnTo>
                    <a:lnTo>
                      <a:pt x="107" y="57"/>
                    </a:lnTo>
                    <a:lnTo>
                      <a:pt x="100" y="68"/>
                    </a:lnTo>
                    <a:lnTo>
                      <a:pt x="95" y="78"/>
                    </a:lnTo>
                    <a:lnTo>
                      <a:pt x="90" y="90"/>
                    </a:lnTo>
                    <a:lnTo>
                      <a:pt x="88" y="102"/>
                    </a:lnTo>
                    <a:lnTo>
                      <a:pt x="86" y="116"/>
                    </a:lnTo>
                    <a:lnTo>
                      <a:pt x="86" y="129"/>
                    </a:lnTo>
                    <a:lnTo>
                      <a:pt x="86" y="129"/>
                    </a:lnTo>
                    <a:lnTo>
                      <a:pt x="86" y="141"/>
                    </a:lnTo>
                    <a:lnTo>
                      <a:pt x="88" y="154"/>
                    </a:lnTo>
                    <a:lnTo>
                      <a:pt x="90" y="166"/>
                    </a:lnTo>
                    <a:lnTo>
                      <a:pt x="95" y="178"/>
                    </a:lnTo>
                    <a:lnTo>
                      <a:pt x="100" y="189"/>
                    </a:lnTo>
                    <a:lnTo>
                      <a:pt x="107" y="200"/>
                    </a:lnTo>
                    <a:lnTo>
                      <a:pt x="114" y="209"/>
                    </a:lnTo>
                    <a:lnTo>
                      <a:pt x="123" y="219"/>
                    </a:lnTo>
                    <a:lnTo>
                      <a:pt x="131" y="227"/>
                    </a:lnTo>
                    <a:lnTo>
                      <a:pt x="141" y="234"/>
                    </a:lnTo>
                    <a:lnTo>
                      <a:pt x="152" y="240"/>
                    </a:lnTo>
                    <a:lnTo>
                      <a:pt x="164" y="246"/>
                    </a:lnTo>
                    <a:lnTo>
                      <a:pt x="174" y="250"/>
                    </a:lnTo>
                    <a:lnTo>
                      <a:pt x="188" y="254"/>
                    </a:lnTo>
                    <a:lnTo>
                      <a:pt x="200" y="256"/>
                    </a:lnTo>
                    <a:lnTo>
                      <a:pt x="213" y="256"/>
                    </a:lnTo>
                    <a:lnTo>
                      <a:pt x="213" y="256"/>
                    </a:lnTo>
                    <a:lnTo>
                      <a:pt x="226" y="256"/>
                    </a:lnTo>
                    <a:lnTo>
                      <a:pt x="239" y="254"/>
                    </a:lnTo>
                    <a:lnTo>
                      <a:pt x="251" y="250"/>
                    </a:lnTo>
                    <a:lnTo>
                      <a:pt x="263" y="246"/>
                    </a:lnTo>
                    <a:lnTo>
                      <a:pt x="274" y="240"/>
                    </a:lnTo>
                    <a:lnTo>
                      <a:pt x="285" y="234"/>
                    </a:lnTo>
                    <a:lnTo>
                      <a:pt x="294" y="227"/>
                    </a:lnTo>
                    <a:lnTo>
                      <a:pt x="303" y="219"/>
                    </a:lnTo>
                    <a:lnTo>
                      <a:pt x="311" y="209"/>
                    </a:lnTo>
                    <a:lnTo>
                      <a:pt x="318" y="200"/>
                    </a:lnTo>
                    <a:lnTo>
                      <a:pt x="326" y="189"/>
                    </a:lnTo>
                    <a:lnTo>
                      <a:pt x="330" y="178"/>
                    </a:lnTo>
                    <a:lnTo>
                      <a:pt x="335" y="166"/>
                    </a:lnTo>
                    <a:lnTo>
                      <a:pt x="338" y="154"/>
                    </a:lnTo>
                    <a:lnTo>
                      <a:pt x="340" y="141"/>
                    </a:lnTo>
                    <a:lnTo>
                      <a:pt x="341" y="129"/>
                    </a:lnTo>
                    <a:lnTo>
                      <a:pt x="341" y="129"/>
                    </a:lnTo>
                    <a:lnTo>
                      <a:pt x="340" y="116"/>
                    </a:lnTo>
                    <a:lnTo>
                      <a:pt x="338" y="102"/>
                    </a:lnTo>
                    <a:lnTo>
                      <a:pt x="335" y="90"/>
                    </a:lnTo>
                    <a:lnTo>
                      <a:pt x="330" y="78"/>
                    </a:lnTo>
                    <a:lnTo>
                      <a:pt x="326" y="68"/>
                    </a:lnTo>
                    <a:lnTo>
                      <a:pt x="318" y="57"/>
                    </a:lnTo>
                    <a:lnTo>
                      <a:pt x="311" y="47"/>
                    </a:lnTo>
                    <a:lnTo>
                      <a:pt x="303" y="38"/>
                    </a:lnTo>
                    <a:lnTo>
                      <a:pt x="294" y="29"/>
                    </a:lnTo>
                    <a:lnTo>
                      <a:pt x="285" y="22"/>
                    </a:lnTo>
                    <a:lnTo>
                      <a:pt x="274" y="16"/>
                    </a:lnTo>
                    <a:lnTo>
                      <a:pt x="263" y="10"/>
                    </a:lnTo>
                    <a:lnTo>
                      <a:pt x="251" y="6"/>
                    </a:lnTo>
                    <a:lnTo>
                      <a:pt x="239" y="3"/>
                    </a:lnTo>
                    <a:lnTo>
                      <a:pt x="226" y="2"/>
                    </a:lnTo>
                    <a:lnTo>
                      <a:pt x="213" y="0"/>
                    </a:lnTo>
                    <a:lnTo>
                      <a:pt x="213" y="0"/>
                    </a:lnTo>
                    <a:close/>
                    <a:moveTo>
                      <a:pt x="310" y="286"/>
                    </a:moveTo>
                    <a:lnTo>
                      <a:pt x="251" y="286"/>
                    </a:lnTo>
                    <a:lnTo>
                      <a:pt x="219" y="342"/>
                    </a:lnTo>
                    <a:lnTo>
                      <a:pt x="261" y="491"/>
                    </a:lnTo>
                    <a:lnTo>
                      <a:pt x="213" y="542"/>
                    </a:lnTo>
                    <a:lnTo>
                      <a:pt x="165" y="491"/>
                    </a:lnTo>
                    <a:lnTo>
                      <a:pt x="207" y="342"/>
                    </a:lnTo>
                    <a:lnTo>
                      <a:pt x="174" y="286"/>
                    </a:lnTo>
                    <a:lnTo>
                      <a:pt x="116" y="286"/>
                    </a:lnTo>
                    <a:lnTo>
                      <a:pt x="116" y="286"/>
                    </a:lnTo>
                    <a:lnTo>
                      <a:pt x="105" y="287"/>
                    </a:lnTo>
                    <a:lnTo>
                      <a:pt x="93" y="288"/>
                    </a:lnTo>
                    <a:lnTo>
                      <a:pt x="83" y="291"/>
                    </a:lnTo>
                    <a:lnTo>
                      <a:pt x="72" y="294"/>
                    </a:lnTo>
                    <a:lnTo>
                      <a:pt x="63" y="299"/>
                    </a:lnTo>
                    <a:lnTo>
                      <a:pt x="53" y="305"/>
                    </a:lnTo>
                    <a:lnTo>
                      <a:pt x="45" y="311"/>
                    </a:lnTo>
                    <a:lnTo>
                      <a:pt x="36" y="318"/>
                    </a:lnTo>
                    <a:lnTo>
                      <a:pt x="29" y="327"/>
                    </a:lnTo>
                    <a:lnTo>
                      <a:pt x="23" y="335"/>
                    </a:lnTo>
                    <a:lnTo>
                      <a:pt x="17" y="344"/>
                    </a:lnTo>
                    <a:lnTo>
                      <a:pt x="11" y="353"/>
                    </a:lnTo>
                    <a:lnTo>
                      <a:pt x="8" y="364"/>
                    </a:lnTo>
                    <a:lnTo>
                      <a:pt x="4" y="375"/>
                    </a:lnTo>
                    <a:lnTo>
                      <a:pt x="2" y="386"/>
                    </a:lnTo>
                    <a:lnTo>
                      <a:pt x="0" y="396"/>
                    </a:lnTo>
                    <a:lnTo>
                      <a:pt x="0" y="707"/>
                    </a:lnTo>
                    <a:lnTo>
                      <a:pt x="66" y="707"/>
                    </a:lnTo>
                    <a:lnTo>
                      <a:pt x="66" y="424"/>
                    </a:lnTo>
                    <a:lnTo>
                      <a:pt x="82" y="424"/>
                    </a:lnTo>
                    <a:lnTo>
                      <a:pt x="82" y="707"/>
                    </a:lnTo>
                    <a:lnTo>
                      <a:pt x="344" y="707"/>
                    </a:lnTo>
                    <a:lnTo>
                      <a:pt x="344" y="424"/>
                    </a:lnTo>
                    <a:lnTo>
                      <a:pt x="359" y="424"/>
                    </a:lnTo>
                    <a:lnTo>
                      <a:pt x="359" y="707"/>
                    </a:lnTo>
                    <a:lnTo>
                      <a:pt x="425" y="707"/>
                    </a:lnTo>
                    <a:lnTo>
                      <a:pt x="425" y="396"/>
                    </a:lnTo>
                    <a:lnTo>
                      <a:pt x="425" y="396"/>
                    </a:lnTo>
                    <a:lnTo>
                      <a:pt x="424" y="386"/>
                    </a:lnTo>
                    <a:lnTo>
                      <a:pt x="422" y="375"/>
                    </a:lnTo>
                    <a:lnTo>
                      <a:pt x="418" y="364"/>
                    </a:lnTo>
                    <a:lnTo>
                      <a:pt x="414" y="353"/>
                    </a:lnTo>
                    <a:lnTo>
                      <a:pt x="410" y="344"/>
                    </a:lnTo>
                    <a:lnTo>
                      <a:pt x="404" y="335"/>
                    </a:lnTo>
                    <a:lnTo>
                      <a:pt x="396" y="327"/>
                    </a:lnTo>
                    <a:lnTo>
                      <a:pt x="389" y="318"/>
                    </a:lnTo>
                    <a:lnTo>
                      <a:pt x="381" y="311"/>
                    </a:lnTo>
                    <a:lnTo>
                      <a:pt x="372" y="305"/>
                    </a:lnTo>
                    <a:lnTo>
                      <a:pt x="363" y="299"/>
                    </a:lnTo>
                    <a:lnTo>
                      <a:pt x="353" y="294"/>
                    </a:lnTo>
                    <a:lnTo>
                      <a:pt x="344" y="291"/>
                    </a:lnTo>
                    <a:lnTo>
                      <a:pt x="333" y="288"/>
                    </a:lnTo>
                    <a:lnTo>
                      <a:pt x="322" y="287"/>
                    </a:lnTo>
                    <a:lnTo>
                      <a:pt x="310" y="286"/>
                    </a:lnTo>
                    <a:lnTo>
                      <a:pt x="310" y="286"/>
                    </a:lnTo>
                    <a:close/>
                    <a:moveTo>
                      <a:pt x="695" y="256"/>
                    </a:moveTo>
                    <a:lnTo>
                      <a:pt x="695" y="256"/>
                    </a:lnTo>
                    <a:lnTo>
                      <a:pt x="706" y="256"/>
                    </a:lnTo>
                    <a:lnTo>
                      <a:pt x="716" y="255"/>
                    </a:lnTo>
                    <a:lnTo>
                      <a:pt x="726" y="252"/>
                    </a:lnTo>
                    <a:lnTo>
                      <a:pt x="736" y="249"/>
                    </a:lnTo>
                    <a:lnTo>
                      <a:pt x="747" y="245"/>
                    </a:lnTo>
                    <a:lnTo>
                      <a:pt x="755" y="240"/>
                    </a:lnTo>
                    <a:lnTo>
                      <a:pt x="765" y="236"/>
                    </a:lnTo>
                    <a:lnTo>
                      <a:pt x="773" y="230"/>
                    </a:lnTo>
                    <a:lnTo>
                      <a:pt x="773" y="230"/>
                    </a:lnTo>
                    <a:lnTo>
                      <a:pt x="822" y="250"/>
                    </a:lnTo>
                    <a:lnTo>
                      <a:pt x="822" y="230"/>
                    </a:lnTo>
                    <a:lnTo>
                      <a:pt x="822" y="212"/>
                    </a:lnTo>
                    <a:lnTo>
                      <a:pt x="822" y="129"/>
                    </a:lnTo>
                    <a:lnTo>
                      <a:pt x="822" y="129"/>
                    </a:lnTo>
                    <a:lnTo>
                      <a:pt x="822" y="116"/>
                    </a:lnTo>
                    <a:lnTo>
                      <a:pt x="820" y="102"/>
                    </a:lnTo>
                    <a:lnTo>
                      <a:pt x="816" y="90"/>
                    </a:lnTo>
                    <a:lnTo>
                      <a:pt x="813" y="78"/>
                    </a:lnTo>
                    <a:lnTo>
                      <a:pt x="807" y="68"/>
                    </a:lnTo>
                    <a:lnTo>
                      <a:pt x="801" y="57"/>
                    </a:lnTo>
                    <a:lnTo>
                      <a:pt x="794" y="47"/>
                    </a:lnTo>
                    <a:lnTo>
                      <a:pt x="785" y="38"/>
                    </a:lnTo>
                    <a:lnTo>
                      <a:pt x="776" y="29"/>
                    </a:lnTo>
                    <a:lnTo>
                      <a:pt x="766" y="22"/>
                    </a:lnTo>
                    <a:lnTo>
                      <a:pt x="755" y="16"/>
                    </a:lnTo>
                    <a:lnTo>
                      <a:pt x="744" y="10"/>
                    </a:lnTo>
                    <a:lnTo>
                      <a:pt x="732" y="6"/>
                    </a:lnTo>
                    <a:lnTo>
                      <a:pt x="720" y="3"/>
                    </a:lnTo>
                    <a:lnTo>
                      <a:pt x="707" y="2"/>
                    </a:lnTo>
                    <a:lnTo>
                      <a:pt x="695" y="0"/>
                    </a:lnTo>
                    <a:lnTo>
                      <a:pt x="695" y="0"/>
                    </a:lnTo>
                    <a:lnTo>
                      <a:pt x="682" y="2"/>
                    </a:lnTo>
                    <a:lnTo>
                      <a:pt x="669" y="3"/>
                    </a:lnTo>
                    <a:lnTo>
                      <a:pt x="657" y="6"/>
                    </a:lnTo>
                    <a:lnTo>
                      <a:pt x="645" y="10"/>
                    </a:lnTo>
                    <a:lnTo>
                      <a:pt x="634" y="16"/>
                    </a:lnTo>
                    <a:lnTo>
                      <a:pt x="623" y="22"/>
                    </a:lnTo>
                    <a:lnTo>
                      <a:pt x="614" y="29"/>
                    </a:lnTo>
                    <a:lnTo>
                      <a:pt x="604" y="38"/>
                    </a:lnTo>
                    <a:lnTo>
                      <a:pt x="596" y="47"/>
                    </a:lnTo>
                    <a:lnTo>
                      <a:pt x="588" y="57"/>
                    </a:lnTo>
                    <a:lnTo>
                      <a:pt x="582" y="68"/>
                    </a:lnTo>
                    <a:lnTo>
                      <a:pt x="576" y="78"/>
                    </a:lnTo>
                    <a:lnTo>
                      <a:pt x="573" y="90"/>
                    </a:lnTo>
                    <a:lnTo>
                      <a:pt x="569" y="102"/>
                    </a:lnTo>
                    <a:lnTo>
                      <a:pt x="568" y="116"/>
                    </a:lnTo>
                    <a:lnTo>
                      <a:pt x="567" y="129"/>
                    </a:lnTo>
                    <a:lnTo>
                      <a:pt x="567" y="212"/>
                    </a:lnTo>
                    <a:lnTo>
                      <a:pt x="567" y="230"/>
                    </a:lnTo>
                    <a:lnTo>
                      <a:pt x="567" y="250"/>
                    </a:lnTo>
                    <a:lnTo>
                      <a:pt x="617" y="230"/>
                    </a:lnTo>
                    <a:lnTo>
                      <a:pt x="617" y="230"/>
                    </a:lnTo>
                    <a:lnTo>
                      <a:pt x="624" y="236"/>
                    </a:lnTo>
                    <a:lnTo>
                      <a:pt x="634" y="240"/>
                    </a:lnTo>
                    <a:lnTo>
                      <a:pt x="644" y="245"/>
                    </a:lnTo>
                    <a:lnTo>
                      <a:pt x="653" y="249"/>
                    </a:lnTo>
                    <a:lnTo>
                      <a:pt x="663" y="252"/>
                    </a:lnTo>
                    <a:lnTo>
                      <a:pt x="674" y="255"/>
                    </a:lnTo>
                    <a:lnTo>
                      <a:pt x="683" y="256"/>
                    </a:lnTo>
                    <a:lnTo>
                      <a:pt x="695" y="256"/>
                    </a:lnTo>
                    <a:lnTo>
                      <a:pt x="695" y="256"/>
                    </a:lnTo>
                    <a:close/>
                    <a:moveTo>
                      <a:pt x="792" y="286"/>
                    </a:moveTo>
                    <a:lnTo>
                      <a:pt x="784" y="286"/>
                    </a:lnTo>
                    <a:lnTo>
                      <a:pt x="784" y="286"/>
                    </a:lnTo>
                    <a:lnTo>
                      <a:pt x="785" y="297"/>
                    </a:lnTo>
                    <a:lnTo>
                      <a:pt x="784" y="306"/>
                    </a:lnTo>
                    <a:lnTo>
                      <a:pt x="783" y="316"/>
                    </a:lnTo>
                    <a:lnTo>
                      <a:pt x="782" y="324"/>
                    </a:lnTo>
                    <a:lnTo>
                      <a:pt x="778" y="333"/>
                    </a:lnTo>
                    <a:lnTo>
                      <a:pt x="774" y="339"/>
                    </a:lnTo>
                    <a:lnTo>
                      <a:pt x="770" y="345"/>
                    </a:lnTo>
                    <a:lnTo>
                      <a:pt x="764" y="350"/>
                    </a:lnTo>
                    <a:lnTo>
                      <a:pt x="758" y="352"/>
                    </a:lnTo>
                    <a:lnTo>
                      <a:pt x="750" y="353"/>
                    </a:lnTo>
                    <a:lnTo>
                      <a:pt x="743" y="352"/>
                    </a:lnTo>
                    <a:lnTo>
                      <a:pt x="735" y="350"/>
                    </a:lnTo>
                    <a:lnTo>
                      <a:pt x="725" y="344"/>
                    </a:lnTo>
                    <a:lnTo>
                      <a:pt x="716" y="336"/>
                    </a:lnTo>
                    <a:lnTo>
                      <a:pt x="706" y="326"/>
                    </a:lnTo>
                    <a:lnTo>
                      <a:pt x="695" y="312"/>
                    </a:lnTo>
                    <a:lnTo>
                      <a:pt x="695" y="312"/>
                    </a:lnTo>
                    <a:lnTo>
                      <a:pt x="684" y="326"/>
                    </a:lnTo>
                    <a:lnTo>
                      <a:pt x="674" y="336"/>
                    </a:lnTo>
                    <a:lnTo>
                      <a:pt x="664" y="344"/>
                    </a:lnTo>
                    <a:lnTo>
                      <a:pt x="654" y="350"/>
                    </a:lnTo>
                    <a:lnTo>
                      <a:pt x="646" y="352"/>
                    </a:lnTo>
                    <a:lnTo>
                      <a:pt x="639" y="353"/>
                    </a:lnTo>
                    <a:lnTo>
                      <a:pt x="632" y="352"/>
                    </a:lnTo>
                    <a:lnTo>
                      <a:pt x="626" y="350"/>
                    </a:lnTo>
                    <a:lnTo>
                      <a:pt x="620" y="345"/>
                    </a:lnTo>
                    <a:lnTo>
                      <a:pt x="615" y="339"/>
                    </a:lnTo>
                    <a:lnTo>
                      <a:pt x="611" y="333"/>
                    </a:lnTo>
                    <a:lnTo>
                      <a:pt x="609" y="324"/>
                    </a:lnTo>
                    <a:lnTo>
                      <a:pt x="606" y="316"/>
                    </a:lnTo>
                    <a:lnTo>
                      <a:pt x="605" y="306"/>
                    </a:lnTo>
                    <a:lnTo>
                      <a:pt x="604" y="297"/>
                    </a:lnTo>
                    <a:lnTo>
                      <a:pt x="605" y="286"/>
                    </a:lnTo>
                    <a:lnTo>
                      <a:pt x="597" y="286"/>
                    </a:lnTo>
                    <a:lnTo>
                      <a:pt x="597" y="286"/>
                    </a:lnTo>
                    <a:lnTo>
                      <a:pt x="586" y="287"/>
                    </a:lnTo>
                    <a:lnTo>
                      <a:pt x="575" y="288"/>
                    </a:lnTo>
                    <a:lnTo>
                      <a:pt x="564" y="291"/>
                    </a:lnTo>
                    <a:lnTo>
                      <a:pt x="554" y="294"/>
                    </a:lnTo>
                    <a:lnTo>
                      <a:pt x="544" y="299"/>
                    </a:lnTo>
                    <a:lnTo>
                      <a:pt x="536" y="305"/>
                    </a:lnTo>
                    <a:lnTo>
                      <a:pt x="526" y="311"/>
                    </a:lnTo>
                    <a:lnTo>
                      <a:pt x="519" y="318"/>
                    </a:lnTo>
                    <a:lnTo>
                      <a:pt x="512" y="327"/>
                    </a:lnTo>
                    <a:lnTo>
                      <a:pt x="504" y="335"/>
                    </a:lnTo>
                    <a:lnTo>
                      <a:pt x="498" y="344"/>
                    </a:lnTo>
                    <a:lnTo>
                      <a:pt x="494" y="353"/>
                    </a:lnTo>
                    <a:lnTo>
                      <a:pt x="489" y="364"/>
                    </a:lnTo>
                    <a:lnTo>
                      <a:pt x="485" y="375"/>
                    </a:lnTo>
                    <a:lnTo>
                      <a:pt x="483" y="386"/>
                    </a:lnTo>
                    <a:lnTo>
                      <a:pt x="482" y="396"/>
                    </a:lnTo>
                    <a:lnTo>
                      <a:pt x="482" y="707"/>
                    </a:lnTo>
                    <a:lnTo>
                      <a:pt x="549" y="707"/>
                    </a:lnTo>
                    <a:lnTo>
                      <a:pt x="549" y="424"/>
                    </a:lnTo>
                    <a:lnTo>
                      <a:pt x="564" y="424"/>
                    </a:lnTo>
                    <a:lnTo>
                      <a:pt x="564" y="707"/>
                    </a:lnTo>
                    <a:lnTo>
                      <a:pt x="825" y="707"/>
                    </a:lnTo>
                    <a:lnTo>
                      <a:pt x="825" y="424"/>
                    </a:lnTo>
                    <a:lnTo>
                      <a:pt x="840" y="424"/>
                    </a:lnTo>
                    <a:lnTo>
                      <a:pt x="840" y="707"/>
                    </a:lnTo>
                    <a:lnTo>
                      <a:pt x="908" y="707"/>
                    </a:lnTo>
                    <a:lnTo>
                      <a:pt x="908" y="396"/>
                    </a:lnTo>
                    <a:lnTo>
                      <a:pt x="908" y="396"/>
                    </a:lnTo>
                    <a:lnTo>
                      <a:pt x="906" y="386"/>
                    </a:lnTo>
                    <a:lnTo>
                      <a:pt x="904" y="375"/>
                    </a:lnTo>
                    <a:lnTo>
                      <a:pt x="900" y="364"/>
                    </a:lnTo>
                    <a:lnTo>
                      <a:pt x="896" y="353"/>
                    </a:lnTo>
                    <a:lnTo>
                      <a:pt x="891" y="344"/>
                    </a:lnTo>
                    <a:lnTo>
                      <a:pt x="885" y="335"/>
                    </a:lnTo>
                    <a:lnTo>
                      <a:pt x="878" y="327"/>
                    </a:lnTo>
                    <a:lnTo>
                      <a:pt x="870" y="318"/>
                    </a:lnTo>
                    <a:lnTo>
                      <a:pt x="863" y="311"/>
                    </a:lnTo>
                    <a:lnTo>
                      <a:pt x="854" y="305"/>
                    </a:lnTo>
                    <a:lnTo>
                      <a:pt x="845" y="299"/>
                    </a:lnTo>
                    <a:lnTo>
                      <a:pt x="836" y="294"/>
                    </a:lnTo>
                    <a:lnTo>
                      <a:pt x="825" y="291"/>
                    </a:lnTo>
                    <a:lnTo>
                      <a:pt x="814" y="288"/>
                    </a:lnTo>
                    <a:lnTo>
                      <a:pt x="803" y="287"/>
                    </a:lnTo>
                    <a:lnTo>
                      <a:pt x="792" y="286"/>
                    </a:lnTo>
                    <a:lnTo>
                      <a:pt x="792" y="286"/>
                    </a:lnTo>
                    <a:close/>
                  </a:path>
                </a:pathLst>
              </a:custGeom>
              <a:solidFill>
                <a:srgbClr val="EE5500">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endParaRPr>
              </a:p>
            </p:txBody>
          </p:sp>
        </p:grpSp>
        <p:grpSp>
          <p:nvGrpSpPr>
            <p:cNvPr id="76" name="グループ化 75"/>
            <p:cNvGrpSpPr/>
            <p:nvPr/>
          </p:nvGrpSpPr>
          <p:grpSpPr>
            <a:xfrm>
              <a:off x="243232" y="2347365"/>
              <a:ext cx="833949" cy="493713"/>
              <a:chOff x="4884883" y="2225252"/>
              <a:chExt cx="833949" cy="493713"/>
            </a:xfrm>
          </p:grpSpPr>
          <p:sp>
            <p:nvSpPr>
              <p:cNvPr id="95" name="Freeform 370"/>
              <p:cNvSpPr>
                <a:spLocks noEditPoints="1"/>
              </p:cNvSpPr>
              <p:nvPr/>
            </p:nvSpPr>
            <p:spPr bwMode="auto">
              <a:xfrm>
                <a:off x="5267982" y="2225252"/>
                <a:ext cx="450850" cy="493713"/>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F9BE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endParaRPr>
              </a:p>
            </p:txBody>
          </p:sp>
          <p:sp>
            <p:nvSpPr>
              <p:cNvPr id="96" name="Freeform 334"/>
              <p:cNvSpPr>
                <a:spLocks noEditPoints="1"/>
              </p:cNvSpPr>
              <p:nvPr/>
            </p:nvSpPr>
            <p:spPr bwMode="auto">
              <a:xfrm>
                <a:off x="4884883" y="2412965"/>
                <a:ext cx="345600" cy="306000"/>
              </a:xfrm>
              <a:custGeom>
                <a:avLst/>
                <a:gdLst>
                  <a:gd name="T0" fmla="*/ 174 w 908"/>
                  <a:gd name="T1" fmla="*/ 6 h 707"/>
                  <a:gd name="T2" fmla="*/ 123 w 908"/>
                  <a:gd name="T3" fmla="*/ 38 h 707"/>
                  <a:gd name="T4" fmla="*/ 90 w 908"/>
                  <a:gd name="T5" fmla="*/ 90 h 707"/>
                  <a:gd name="T6" fmla="*/ 86 w 908"/>
                  <a:gd name="T7" fmla="*/ 141 h 707"/>
                  <a:gd name="T8" fmla="*/ 107 w 908"/>
                  <a:gd name="T9" fmla="*/ 200 h 707"/>
                  <a:gd name="T10" fmla="*/ 152 w 908"/>
                  <a:gd name="T11" fmla="*/ 240 h 707"/>
                  <a:gd name="T12" fmla="*/ 213 w 908"/>
                  <a:gd name="T13" fmla="*/ 256 h 707"/>
                  <a:gd name="T14" fmla="*/ 263 w 908"/>
                  <a:gd name="T15" fmla="*/ 246 h 707"/>
                  <a:gd name="T16" fmla="*/ 311 w 908"/>
                  <a:gd name="T17" fmla="*/ 209 h 707"/>
                  <a:gd name="T18" fmla="*/ 338 w 908"/>
                  <a:gd name="T19" fmla="*/ 154 h 707"/>
                  <a:gd name="T20" fmla="*/ 338 w 908"/>
                  <a:gd name="T21" fmla="*/ 102 h 707"/>
                  <a:gd name="T22" fmla="*/ 311 w 908"/>
                  <a:gd name="T23" fmla="*/ 47 h 707"/>
                  <a:gd name="T24" fmla="*/ 263 w 908"/>
                  <a:gd name="T25" fmla="*/ 10 h 707"/>
                  <a:gd name="T26" fmla="*/ 213 w 908"/>
                  <a:gd name="T27" fmla="*/ 0 h 707"/>
                  <a:gd name="T28" fmla="*/ 213 w 908"/>
                  <a:gd name="T29" fmla="*/ 542 h 707"/>
                  <a:gd name="T30" fmla="*/ 116 w 908"/>
                  <a:gd name="T31" fmla="*/ 286 h 707"/>
                  <a:gd name="T32" fmla="*/ 63 w 908"/>
                  <a:gd name="T33" fmla="*/ 299 h 707"/>
                  <a:gd name="T34" fmla="*/ 23 w 908"/>
                  <a:gd name="T35" fmla="*/ 335 h 707"/>
                  <a:gd name="T36" fmla="*/ 2 w 908"/>
                  <a:gd name="T37" fmla="*/ 386 h 707"/>
                  <a:gd name="T38" fmla="*/ 82 w 908"/>
                  <a:gd name="T39" fmla="*/ 424 h 707"/>
                  <a:gd name="T40" fmla="*/ 359 w 908"/>
                  <a:gd name="T41" fmla="*/ 707 h 707"/>
                  <a:gd name="T42" fmla="*/ 422 w 908"/>
                  <a:gd name="T43" fmla="*/ 375 h 707"/>
                  <a:gd name="T44" fmla="*/ 396 w 908"/>
                  <a:gd name="T45" fmla="*/ 327 h 707"/>
                  <a:gd name="T46" fmla="*/ 353 w 908"/>
                  <a:gd name="T47" fmla="*/ 294 h 707"/>
                  <a:gd name="T48" fmla="*/ 310 w 908"/>
                  <a:gd name="T49" fmla="*/ 286 h 707"/>
                  <a:gd name="T50" fmla="*/ 726 w 908"/>
                  <a:gd name="T51" fmla="*/ 252 h 707"/>
                  <a:gd name="T52" fmla="*/ 773 w 908"/>
                  <a:gd name="T53" fmla="*/ 230 h 707"/>
                  <a:gd name="T54" fmla="*/ 822 w 908"/>
                  <a:gd name="T55" fmla="*/ 129 h 707"/>
                  <a:gd name="T56" fmla="*/ 813 w 908"/>
                  <a:gd name="T57" fmla="*/ 78 h 707"/>
                  <a:gd name="T58" fmla="*/ 776 w 908"/>
                  <a:gd name="T59" fmla="*/ 29 h 707"/>
                  <a:gd name="T60" fmla="*/ 720 w 908"/>
                  <a:gd name="T61" fmla="*/ 3 h 707"/>
                  <a:gd name="T62" fmla="*/ 669 w 908"/>
                  <a:gd name="T63" fmla="*/ 3 h 707"/>
                  <a:gd name="T64" fmla="*/ 614 w 908"/>
                  <a:gd name="T65" fmla="*/ 29 h 707"/>
                  <a:gd name="T66" fmla="*/ 576 w 908"/>
                  <a:gd name="T67" fmla="*/ 78 h 707"/>
                  <a:gd name="T68" fmla="*/ 567 w 908"/>
                  <a:gd name="T69" fmla="*/ 212 h 707"/>
                  <a:gd name="T70" fmla="*/ 624 w 908"/>
                  <a:gd name="T71" fmla="*/ 236 h 707"/>
                  <a:gd name="T72" fmla="*/ 674 w 908"/>
                  <a:gd name="T73" fmla="*/ 255 h 707"/>
                  <a:gd name="T74" fmla="*/ 784 w 908"/>
                  <a:gd name="T75" fmla="*/ 286 h 707"/>
                  <a:gd name="T76" fmla="*/ 782 w 908"/>
                  <a:gd name="T77" fmla="*/ 324 h 707"/>
                  <a:gd name="T78" fmla="*/ 758 w 908"/>
                  <a:gd name="T79" fmla="*/ 352 h 707"/>
                  <a:gd name="T80" fmla="*/ 716 w 908"/>
                  <a:gd name="T81" fmla="*/ 336 h 707"/>
                  <a:gd name="T82" fmla="*/ 674 w 908"/>
                  <a:gd name="T83" fmla="*/ 336 h 707"/>
                  <a:gd name="T84" fmla="*/ 632 w 908"/>
                  <a:gd name="T85" fmla="*/ 352 h 707"/>
                  <a:gd name="T86" fmla="*/ 609 w 908"/>
                  <a:gd name="T87" fmla="*/ 324 h 707"/>
                  <a:gd name="T88" fmla="*/ 597 w 908"/>
                  <a:gd name="T89" fmla="*/ 286 h 707"/>
                  <a:gd name="T90" fmla="*/ 554 w 908"/>
                  <a:gd name="T91" fmla="*/ 294 h 707"/>
                  <a:gd name="T92" fmla="*/ 512 w 908"/>
                  <a:gd name="T93" fmla="*/ 327 h 707"/>
                  <a:gd name="T94" fmla="*/ 485 w 908"/>
                  <a:gd name="T95" fmla="*/ 375 h 707"/>
                  <a:gd name="T96" fmla="*/ 549 w 908"/>
                  <a:gd name="T97" fmla="*/ 424 h 707"/>
                  <a:gd name="T98" fmla="*/ 840 w 908"/>
                  <a:gd name="T99" fmla="*/ 424 h 707"/>
                  <a:gd name="T100" fmla="*/ 906 w 908"/>
                  <a:gd name="T101" fmla="*/ 386 h 707"/>
                  <a:gd name="T102" fmla="*/ 885 w 908"/>
                  <a:gd name="T103" fmla="*/ 335 h 707"/>
                  <a:gd name="T104" fmla="*/ 845 w 908"/>
                  <a:gd name="T105" fmla="*/ 299 h 707"/>
                  <a:gd name="T106" fmla="*/ 792 w 908"/>
                  <a:gd name="T107" fmla="*/ 28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8" h="707">
                    <a:moveTo>
                      <a:pt x="213" y="0"/>
                    </a:moveTo>
                    <a:lnTo>
                      <a:pt x="213" y="0"/>
                    </a:lnTo>
                    <a:lnTo>
                      <a:pt x="200" y="2"/>
                    </a:lnTo>
                    <a:lnTo>
                      <a:pt x="188" y="3"/>
                    </a:lnTo>
                    <a:lnTo>
                      <a:pt x="174" y="6"/>
                    </a:lnTo>
                    <a:lnTo>
                      <a:pt x="164" y="10"/>
                    </a:lnTo>
                    <a:lnTo>
                      <a:pt x="152" y="16"/>
                    </a:lnTo>
                    <a:lnTo>
                      <a:pt x="141" y="22"/>
                    </a:lnTo>
                    <a:lnTo>
                      <a:pt x="131" y="29"/>
                    </a:lnTo>
                    <a:lnTo>
                      <a:pt x="123" y="38"/>
                    </a:lnTo>
                    <a:lnTo>
                      <a:pt x="114" y="47"/>
                    </a:lnTo>
                    <a:lnTo>
                      <a:pt x="107" y="57"/>
                    </a:lnTo>
                    <a:lnTo>
                      <a:pt x="100" y="68"/>
                    </a:lnTo>
                    <a:lnTo>
                      <a:pt x="95" y="78"/>
                    </a:lnTo>
                    <a:lnTo>
                      <a:pt x="90" y="90"/>
                    </a:lnTo>
                    <a:lnTo>
                      <a:pt x="88" y="102"/>
                    </a:lnTo>
                    <a:lnTo>
                      <a:pt x="86" y="116"/>
                    </a:lnTo>
                    <a:lnTo>
                      <a:pt x="86" y="129"/>
                    </a:lnTo>
                    <a:lnTo>
                      <a:pt x="86" y="129"/>
                    </a:lnTo>
                    <a:lnTo>
                      <a:pt x="86" y="141"/>
                    </a:lnTo>
                    <a:lnTo>
                      <a:pt x="88" y="154"/>
                    </a:lnTo>
                    <a:lnTo>
                      <a:pt x="90" y="166"/>
                    </a:lnTo>
                    <a:lnTo>
                      <a:pt x="95" y="178"/>
                    </a:lnTo>
                    <a:lnTo>
                      <a:pt x="100" y="189"/>
                    </a:lnTo>
                    <a:lnTo>
                      <a:pt x="107" y="200"/>
                    </a:lnTo>
                    <a:lnTo>
                      <a:pt x="114" y="209"/>
                    </a:lnTo>
                    <a:lnTo>
                      <a:pt x="123" y="219"/>
                    </a:lnTo>
                    <a:lnTo>
                      <a:pt x="131" y="227"/>
                    </a:lnTo>
                    <a:lnTo>
                      <a:pt x="141" y="234"/>
                    </a:lnTo>
                    <a:lnTo>
                      <a:pt x="152" y="240"/>
                    </a:lnTo>
                    <a:lnTo>
                      <a:pt x="164" y="246"/>
                    </a:lnTo>
                    <a:lnTo>
                      <a:pt x="174" y="250"/>
                    </a:lnTo>
                    <a:lnTo>
                      <a:pt x="188" y="254"/>
                    </a:lnTo>
                    <a:lnTo>
                      <a:pt x="200" y="256"/>
                    </a:lnTo>
                    <a:lnTo>
                      <a:pt x="213" y="256"/>
                    </a:lnTo>
                    <a:lnTo>
                      <a:pt x="213" y="256"/>
                    </a:lnTo>
                    <a:lnTo>
                      <a:pt x="226" y="256"/>
                    </a:lnTo>
                    <a:lnTo>
                      <a:pt x="239" y="254"/>
                    </a:lnTo>
                    <a:lnTo>
                      <a:pt x="251" y="250"/>
                    </a:lnTo>
                    <a:lnTo>
                      <a:pt x="263" y="246"/>
                    </a:lnTo>
                    <a:lnTo>
                      <a:pt x="274" y="240"/>
                    </a:lnTo>
                    <a:lnTo>
                      <a:pt x="285" y="234"/>
                    </a:lnTo>
                    <a:lnTo>
                      <a:pt x="294" y="227"/>
                    </a:lnTo>
                    <a:lnTo>
                      <a:pt x="303" y="219"/>
                    </a:lnTo>
                    <a:lnTo>
                      <a:pt x="311" y="209"/>
                    </a:lnTo>
                    <a:lnTo>
                      <a:pt x="318" y="200"/>
                    </a:lnTo>
                    <a:lnTo>
                      <a:pt x="326" y="189"/>
                    </a:lnTo>
                    <a:lnTo>
                      <a:pt x="330" y="178"/>
                    </a:lnTo>
                    <a:lnTo>
                      <a:pt x="335" y="166"/>
                    </a:lnTo>
                    <a:lnTo>
                      <a:pt x="338" y="154"/>
                    </a:lnTo>
                    <a:lnTo>
                      <a:pt x="340" y="141"/>
                    </a:lnTo>
                    <a:lnTo>
                      <a:pt x="341" y="129"/>
                    </a:lnTo>
                    <a:lnTo>
                      <a:pt x="341" y="129"/>
                    </a:lnTo>
                    <a:lnTo>
                      <a:pt x="340" y="116"/>
                    </a:lnTo>
                    <a:lnTo>
                      <a:pt x="338" y="102"/>
                    </a:lnTo>
                    <a:lnTo>
                      <a:pt x="335" y="90"/>
                    </a:lnTo>
                    <a:lnTo>
                      <a:pt x="330" y="78"/>
                    </a:lnTo>
                    <a:lnTo>
                      <a:pt x="326" y="68"/>
                    </a:lnTo>
                    <a:lnTo>
                      <a:pt x="318" y="57"/>
                    </a:lnTo>
                    <a:lnTo>
                      <a:pt x="311" y="47"/>
                    </a:lnTo>
                    <a:lnTo>
                      <a:pt x="303" y="38"/>
                    </a:lnTo>
                    <a:lnTo>
                      <a:pt x="294" y="29"/>
                    </a:lnTo>
                    <a:lnTo>
                      <a:pt x="285" y="22"/>
                    </a:lnTo>
                    <a:lnTo>
                      <a:pt x="274" y="16"/>
                    </a:lnTo>
                    <a:lnTo>
                      <a:pt x="263" y="10"/>
                    </a:lnTo>
                    <a:lnTo>
                      <a:pt x="251" y="6"/>
                    </a:lnTo>
                    <a:lnTo>
                      <a:pt x="239" y="3"/>
                    </a:lnTo>
                    <a:lnTo>
                      <a:pt x="226" y="2"/>
                    </a:lnTo>
                    <a:lnTo>
                      <a:pt x="213" y="0"/>
                    </a:lnTo>
                    <a:lnTo>
                      <a:pt x="213" y="0"/>
                    </a:lnTo>
                    <a:close/>
                    <a:moveTo>
                      <a:pt x="310" y="286"/>
                    </a:moveTo>
                    <a:lnTo>
                      <a:pt x="251" y="286"/>
                    </a:lnTo>
                    <a:lnTo>
                      <a:pt x="219" y="342"/>
                    </a:lnTo>
                    <a:lnTo>
                      <a:pt x="261" y="491"/>
                    </a:lnTo>
                    <a:lnTo>
                      <a:pt x="213" y="542"/>
                    </a:lnTo>
                    <a:lnTo>
                      <a:pt x="165" y="491"/>
                    </a:lnTo>
                    <a:lnTo>
                      <a:pt x="207" y="342"/>
                    </a:lnTo>
                    <a:lnTo>
                      <a:pt x="174" y="286"/>
                    </a:lnTo>
                    <a:lnTo>
                      <a:pt x="116" y="286"/>
                    </a:lnTo>
                    <a:lnTo>
                      <a:pt x="116" y="286"/>
                    </a:lnTo>
                    <a:lnTo>
                      <a:pt x="105" y="287"/>
                    </a:lnTo>
                    <a:lnTo>
                      <a:pt x="93" y="288"/>
                    </a:lnTo>
                    <a:lnTo>
                      <a:pt x="83" y="291"/>
                    </a:lnTo>
                    <a:lnTo>
                      <a:pt x="72" y="294"/>
                    </a:lnTo>
                    <a:lnTo>
                      <a:pt x="63" y="299"/>
                    </a:lnTo>
                    <a:lnTo>
                      <a:pt x="53" y="305"/>
                    </a:lnTo>
                    <a:lnTo>
                      <a:pt x="45" y="311"/>
                    </a:lnTo>
                    <a:lnTo>
                      <a:pt x="36" y="318"/>
                    </a:lnTo>
                    <a:lnTo>
                      <a:pt x="29" y="327"/>
                    </a:lnTo>
                    <a:lnTo>
                      <a:pt x="23" y="335"/>
                    </a:lnTo>
                    <a:lnTo>
                      <a:pt x="17" y="344"/>
                    </a:lnTo>
                    <a:lnTo>
                      <a:pt x="11" y="353"/>
                    </a:lnTo>
                    <a:lnTo>
                      <a:pt x="8" y="364"/>
                    </a:lnTo>
                    <a:lnTo>
                      <a:pt x="4" y="375"/>
                    </a:lnTo>
                    <a:lnTo>
                      <a:pt x="2" y="386"/>
                    </a:lnTo>
                    <a:lnTo>
                      <a:pt x="0" y="396"/>
                    </a:lnTo>
                    <a:lnTo>
                      <a:pt x="0" y="707"/>
                    </a:lnTo>
                    <a:lnTo>
                      <a:pt x="66" y="707"/>
                    </a:lnTo>
                    <a:lnTo>
                      <a:pt x="66" y="424"/>
                    </a:lnTo>
                    <a:lnTo>
                      <a:pt x="82" y="424"/>
                    </a:lnTo>
                    <a:lnTo>
                      <a:pt x="82" y="707"/>
                    </a:lnTo>
                    <a:lnTo>
                      <a:pt x="344" y="707"/>
                    </a:lnTo>
                    <a:lnTo>
                      <a:pt x="344" y="424"/>
                    </a:lnTo>
                    <a:lnTo>
                      <a:pt x="359" y="424"/>
                    </a:lnTo>
                    <a:lnTo>
                      <a:pt x="359" y="707"/>
                    </a:lnTo>
                    <a:lnTo>
                      <a:pt x="425" y="707"/>
                    </a:lnTo>
                    <a:lnTo>
                      <a:pt x="425" y="396"/>
                    </a:lnTo>
                    <a:lnTo>
                      <a:pt x="425" y="396"/>
                    </a:lnTo>
                    <a:lnTo>
                      <a:pt x="424" y="386"/>
                    </a:lnTo>
                    <a:lnTo>
                      <a:pt x="422" y="375"/>
                    </a:lnTo>
                    <a:lnTo>
                      <a:pt x="418" y="364"/>
                    </a:lnTo>
                    <a:lnTo>
                      <a:pt x="414" y="353"/>
                    </a:lnTo>
                    <a:lnTo>
                      <a:pt x="410" y="344"/>
                    </a:lnTo>
                    <a:lnTo>
                      <a:pt x="404" y="335"/>
                    </a:lnTo>
                    <a:lnTo>
                      <a:pt x="396" y="327"/>
                    </a:lnTo>
                    <a:lnTo>
                      <a:pt x="389" y="318"/>
                    </a:lnTo>
                    <a:lnTo>
                      <a:pt x="381" y="311"/>
                    </a:lnTo>
                    <a:lnTo>
                      <a:pt x="372" y="305"/>
                    </a:lnTo>
                    <a:lnTo>
                      <a:pt x="363" y="299"/>
                    </a:lnTo>
                    <a:lnTo>
                      <a:pt x="353" y="294"/>
                    </a:lnTo>
                    <a:lnTo>
                      <a:pt x="344" y="291"/>
                    </a:lnTo>
                    <a:lnTo>
                      <a:pt x="333" y="288"/>
                    </a:lnTo>
                    <a:lnTo>
                      <a:pt x="322" y="287"/>
                    </a:lnTo>
                    <a:lnTo>
                      <a:pt x="310" y="286"/>
                    </a:lnTo>
                    <a:lnTo>
                      <a:pt x="310" y="286"/>
                    </a:lnTo>
                    <a:close/>
                    <a:moveTo>
                      <a:pt x="695" y="256"/>
                    </a:moveTo>
                    <a:lnTo>
                      <a:pt x="695" y="256"/>
                    </a:lnTo>
                    <a:lnTo>
                      <a:pt x="706" y="256"/>
                    </a:lnTo>
                    <a:lnTo>
                      <a:pt x="716" y="255"/>
                    </a:lnTo>
                    <a:lnTo>
                      <a:pt x="726" y="252"/>
                    </a:lnTo>
                    <a:lnTo>
                      <a:pt x="736" y="249"/>
                    </a:lnTo>
                    <a:lnTo>
                      <a:pt x="747" y="245"/>
                    </a:lnTo>
                    <a:lnTo>
                      <a:pt x="755" y="240"/>
                    </a:lnTo>
                    <a:lnTo>
                      <a:pt x="765" y="236"/>
                    </a:lnTo>
                    <a:lnTo>
                      <a:pt x="773" y="230"/>
                    </a:lnTo>
                    <a:lnTo>
                      <a:pt x="773" y="230"/>
                    </a:lnTo>
                    <a:lnTo>
                      <a:pt x="822" y="250"/>
                    </a:lnTo>
                    <a:lnTo>
                      <a:pt x="822" y="230"/>
                    </a:lnTo>
                    <a:lnTo>
                      <a:pt x="822" y="212"/>
                    </a:lnTo>
                    <a:lnTo>
                      <a:pt x="822" y="129"/>
                    </a:lnTo>
                    <a:lnTo>
                      <a:pt x="822" y="129"/>
                    </a:lnTo>
                    <a:lnTo>
                      <a:pt x="822" y="116"/>
                    </a:lnTo>
                    <a:lnTo>
                      <a:pt x="820" y="102"/>
                    </a:lnTo>
                    <a:lnTo>
                      <a:pt x="816" y="90"/>
                    </a:lnTo>
                    <a:lnTo>
                      <a:pt x="813" y="78"/>
                    </a:lnTo>
                    <a:lnTo>
                      <a:pt x="807" y="68"/>
                    </a:lnTo>
                    <a:lnTo>
                      <a:pt x="801" y="57"/>
                    </a:lnTo>
                    <a:lnTo>
                      <a:pt x="794" y="47"/>
                    </a:lnTo>
                    <a:lnTo>
                      <a:pt x="785" y="38"/>
                    </a:lnTo>
                    <a:lnTo>
                      <a:pt x="776" y="29"/>
                    </a:lnTo>
                    <a:lnTo>
                      <a:pt x="766" y="22"/>
                    </a:lnTo>
                    <a:lnTo>
                      <a:pt x="755" y="16"/>
                    </a:lnTo>
                    <a:lnTo>
                      <a:pt x="744" y="10"/>
                    </a:lnTo>
                    <a:lnTo>
                      <a:pt x="732" y="6"/>
                    </a:lnTo>
                    <a:lnTo>
                      <a:pt x="720" y="3"/>
                    </a:lnTo>
                    <a:lnTo>
                      <a:pt x="707" y="2"/>
                    </a:lnTo>
                    <a:lnTo>
                      <a:pt x="695" y="0"/>
                    </a:lnTo>
                    <a:lnTo>
                      <a:pt x="695" y="0"/>
                    </a:lnTo>
                    <a:lnTo>
                      <a:pt x="682" y="2"/>
                    </a:lnTo>
                    <a:lnTo>
                      <a:pt x="669" y="3"/>
                    </a:lnTo>
                    <a:lnTo>
                      <a:pt x="657" y="6"/>
                    </a:lnTo>
                    <a:lnTo>
                      <a:pt x="645" y="10"/>
                    </a:lnTo>
                    <a:lnTo>
                      <a:pt x="634" y="16"/>
                    </a:lnTo>
                    <a:lnTo>
                      <a:pt x="623" y="22"/>
                    </a:lnTo>
                    <a:lnTo>
                      <a:pt x="614" y="29"/>
                    </a:lnTo>
                    <a:lnTo>
                      <a:pt x="604" y="38"/>
                    </a:lnTo>
                    <a:lnTo>
                      <a:pt x="596" y="47"/>
                    </a:lnTo>
                    <a:lnTo>
                      <a:pt x="588" y="57"/>
                    </a:lnTo>
                    <a:lnTo>
                      <a:pt x="582" y="68"/>
                    </a:lnTo>
                    <a:lnTo>
                      <a:pt x="576" y="78"/>
                    </a:lnTo>
                    <a:lnTo>
                      <a:pt x="573" y="90"/>
                    </a:lnTo>
                    <a:lnTo>
                      <a:pt x="569" y="102"/>
                    </a:lnTo>
                    <a:lnTo>
                      <a:pt x="568" y="116"/>
                    </a:lnTo>
                    <a:lnTo>
                      <a:pt x="567" y="129"/>
                    </a:lnTo>
                    <a:lnTo>
                      <a:pt x="567" y="212"/>
                    </a:lnTo>
                    <a:lnTo>
                      <a:pt x="567" y="230"/>
                    </a:lnTo>
                    <a:lnTo>
                      <a:pt x="567" y="250"/>
                    </a:lnTo>
                    <a:lnTo>
                      <a:pt x="617" y="230"/>
                    </a:lnTo>
                    <a:lnTo>
                      <a:pt x="617" y="230"/>
                    </a:lnTo>
                    <a:lnTo>
                      <a:pt x="624" y="236"/>
                    </a:lnTo>
                    <a:lnTo>
                      <a:pt x="634" y="240"/>
                    </a:lnTo>
                    <a:lnTo>
                      <a:pt x="644" y="245"/>
                    </a:lnTo>
                    <a:lnTo>
                      <a:pt x="653" y="249"/>
                    </a:lnTo>
                    <a:lnTo>
                      <a:pt x="663" y="252"/>
                    </a:lnTo>
                    <a:lnTo>
                      <a:pt x="674" y="255"/>
                    </a:lnTo>
                    <a:lnTo>
                      <a:pt x="683" y="256"/>
                    </a:lnTo>
                    <a:lnTo>
                      <a:pt x="695" y="256"/>
                    </a:lnTo>
                    <a:lnTo>
                      <a:pt x="695" y="256"/>
                    </a:lnTo>
                    <a:close/>
                    <a:moveTo>
                      <a:pt x="792" y="286"/>
                    </a:moveTo>
                    <a:lnTo>
                      <a:pt x="784" y="286"/>
                    </a:lnTo>
                    <a:lnTo>
                      <a:pt x="784" y="286"/>
                    </a:lnTo>
                    <a:lnTo>
                      <a:pt x="785" y="297"/>
                    </a:lnTo>
                    <a:lnTo>
                      <a:pt x="784" y="306"/>
                    </a:lnTo>
                    <a:lnTo>
                      <a:pt x="783" y="316"/>
                    </a:lnTo>
                    <a:lnTo>
                      <a:pt x="782" y="324"/>
                    </a:lnTo>
                    <a:lnTo>
                      <a:pt x="778" y="333"/>
                    </a:lnTo>
                    <a:lnTo>
                      <a:pt x="774" y="339"/>
                    </a:lnTo>
                    <a:lnTo>
                      <a:pt x="770" y="345"/>
                    </a:lnTo>
                    <a:lnTo>
                      <a:pt x="764" y="350"/>
                    </a:lnTo>
                    <a:lnTo>
                      <a:pt x="758" y="352"/>
                    </a:lnTo>
                    <a:lnTo>
                      <a:pt x="750" y="353"/>
                    </a:lnTo>
                    <a:lnTo>
                      <a:pt x="743" y="352"/>
                    </a:lnTo>
                    <a:lnTo>
                      <a:pt x="735" y="350"/>
                    </a:lnTo>
                    <a:lnTo>
                      <a:pt x="725" y="344"/>
                    </a:lnTo>
                    <a:lnTo>
                      <a:pt x="716" y="336"/>
                    </a:lnTo>
                    <a:lnTo>
                      <a:pt x="706" y="326"/>
                    </a:lnTo>
                    <a:lnTo>
                      <a:pt x="695" y="312"/>
                    </a:lnTo>
                    <a:lnTo>
                      <a:pt x="695" y="312"/>
                    </a:lnTo>
                    <a:lnTo>
                      <a:pt x="684" y="326"/>
                    </a:lnTo>
                    <a:lnTo>
                      <a:pt x="674" y="336"/>
                    </a:lnTo>
                    <a:lnTo>
                      <a:pt x="664" y="344"/>
                    </a:lnTo>
                    <a:lnTo>
                      <a:pt x="654" y="350"/>
                    </a:lnTo>
                    <a:lnTo>
                      <a:pt x="646" y="352"/>
                    </a:lnTo>
                    <a:lnTo>
                      <a:pt x="639" y="353"/>
                    </a:lnTo>
                    <a:lnTo>
                      <a:pt x="632" y="352"/>
                    </a:lnTo>
                    <a:lnTo>
                      <a:pt x="626" y="350"/>
                    </a:lnTo>
                    <a:lnTo>
                      <a:pt x="620" y="345"/>
                    </a:lnTo>
                    <a:lnTo>
                      <a:pt x="615" y="339"/>
                    </a:lnTo>
                    <a:lnTo>
                      <a:pt x="611" y="333"/>
                    </a:lnTo>
                    <a:lnTo>
                      <a:pt x="609" y="324"/>
                    </a:lnTo>
                    <a:lnTo>
                      <a:pt x="606" y="316"/>
                    </a:lnTo>
                    <a:lnTo>
                      <a:pt x="605" y="306"/>
                    </a:lnTo>
                    <a:lnTo>
                      <a:pt x="604" y="297"/>
                    </a:lnTo>
                    <a:lnTo>
                      <a:pt x="605" y="286"/>
                    </a:lnTo>
                    <a:lnTo>
                      <a:pt x="597" y="286"/>
                    </a:lnTo>
                    <a:lnTo>
                      <a:pt x="597" y="286"/>
                    </a:lnTo>
                    <a:lnTo>
                      <a:pt x="586" y="287"/>
                    </a:lnTo>
                    <a:lnTo>
                      <a:pt x="575" y="288"/>
                    </a:lnTo>
                    <a:lnTo>
                      <a:pt x="564" y="291"/>
                    </a:lnTo>
                    <a:lnTo>
                      <a:pt x="554" y="294"/>
                    </a:lnTo>
                    <a:lnTo>
                      <a:pt x="544" y="299"/>
                    </a:lnTo>
                    <a:lnTo>
                      <a:pt x="536" y="305"/>
                    </a:lnTo>
                    <a:lnTo>
                      <a:pt x="526" y="311"/>
                    </a:lnTo>
                    <a:lnTo>
                      <a:pt x="519" y="318"/>
                    </a:lnTo>
                    <a:lnTo>
                      <a:pt x="512" y="327"/>
                    </a:lnTo>
                    <a:lnTo>
                      <a:pt x="504" y="335"/>
                    </a:lnTo>
                    <a:lnTo>
                      <a:pt x="498" y="344"/>
                    </a:lnTo>
                    <a:lnTo>
                      <a:pt x="494" y="353"/>
                    </a:lnTo>
                    <a:lnTo>
                      <a:pt x="489" y="364"/>
                    </a:lnTo>
                    <a:lnTo>
                      <a:pt x="485" y="375"/>
                    </a:lnTo>
                    <a:lnTo>
                      <a:pt x="483" y="386"/>
                    </a:lnTo>
                    <a:lnTo>
                      <a:pt x="482" y="396"/>
                    </a:lnTo>
                    <a:lnTo>
                      <a:pt x="482" y="707"/>
                    </a:lnTo>
                    <a:lnTo>
                      <a:pt x="549" y="707"/>
                    </a:lnTo>
                    <a:lnTo>
                      <a:pt x="549" y="424"/>
                    </a:lnTo>
                    <a:lnTo>
                      <a:pt x="564" y="424"/>
                    </a:lnTo>
                    <a:lnTo>
                      <a:pt x="564" y="707"/>
                    </a:lnTo>
                    <a:lnTo>
                      <a:pt x="825" y="707"/>
                    </a:lnTo>
                    <a:lnTo>
                      <a:pt x="825" y="424"/>
                    </a:lnTo>
                    <a:lnTo>
                      <a:pt x="840" y="424"/>
                    </a:lnTo>
                    <a:lnTo>
                      <a:pt x="840" y="707"/>
                    </a:lnTo>
                    <a:lnTo>
                      <a:pt x="908" y="707"/>
                    </a:lnTo>
                    <a:lnTo>
                      <a:pt x="908" y="396"/>
                    </a:lnTo>
                    <a:lnTo>
                      <a:pt x="908" y="396"/>
                    </a:lnTo>
                    <a:lnTo>
                      <a:pt x="906" y="386"/>
                    </a:lnTo>
                    <a:lnTo>
                      <a:pt x="904" y="375"/>
                    </a:lnTo>
                    <a:lnTo>
                      <a:pt x="900" y="364"/>
                    </a:lnTo>
                    <a:lnTo>
                      <a:pt x="896" y="353"/>
                    </a:lnTo>
                    <a:lnTo>
                      <a:pt x="891" y="344"/>
                    </a:lnTo>
                    <a:lnTo>
                      <a:pt x="885" y="335"/>
                    </a:lnTo>
                    <a:lnTo>
                      <a:pt x="878" y="327"/>
                    </a:lnTo>
                    <a:lnTo>
                      <a:pt x="870" y="318"/>
                    </a:lnTo>
                    <a:lnTo>
                      <a:pt x="863" y="311"/>
                    </a:lnTo>
                    <a:lnTo>
                      <a:pt x="854" y="305"/>
                    </a:lnTo>
                    <a:lnTo>
                      <a:pt x="845" y="299"/>
                    </a:lnTo>
                    <a:lnTo>
                      <a:pt x="836" y="294"/>
                    </a:lnTo>
                    <a:lnTo>
                      <a:pt x="825" y="291"/>
                    </a:lnTo>
                    <a:lnTo>
                      <a:pt x="814" y="288"/>
                    </a:lnTo>
                    <a:lnTo>
                      <a:pt x="803" y="287"/>
                    </a:lnTo>
                    <a:lnTo>
                      <a:pt x="792" y="286"/>
                    </a:lnTo>
                    <a:lnTo>
                      <a:pt x="792" y="286"/>
                    </a:lnTo>
                    <a:close/>
                  </a:path>
                </a:pathLst>
              </a:custGeom>
              <a:solidFill>
                <a:srgbClr val="F9BE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endParaRPr>
              </a:p>
            </p:txBody>
          </p:sp>
        </p:grpSp>
        <p:grpSp>
          <p:nvGrpSpPr>
            <p:cNvPr id="77" name="グループ化 76"/>
            <p:cNvGrpSpPr/>
            <p:nvPr/>
          </p:nvGrpSpPr>
          <p:grpSpPr>
            <a:xfrm>
              <a:off x="2045494" y="2303823"/>
              <a:ext cx="618141" cy="537255"/>
              <a:chOff x="5586960" y="2826583"/>
              <a:chExt cx="618141" cy="537255"/>
            </a:xfrm>
          </p:grpSpPr>
          <p:grpSp>
            <p:nvGrpSpPr>
              <p:cNvPr id="91" name="グループ化 90"/>
              <p:cNvGrpSpPr/>
              <p:nvPr/>
            </p:nvGrpSpPr>
            <p:grpSpPr>
              <a:xfrm>
                <a:off x="5586960" y="2826583"/>
                <a:ext cx="497208" cy="537255"/>
                <a:chOff x="5586960" y="2826583"/>
                <a:chExt cx="497208" cy="537255"/>
              </a:xfrm>
            </p:grpSpPr>
            <p:sp>
              <p:nvSpPr>
                <p:cNvPr id="93" name="Freeform 370"/>
                <p:cNvSpPr>
                  <a:spLocks noEditPoints="1"/>
                </p:cNvSpPr>
                <p:nvPr/>
              </p:nvSpPr>
              <p:spPr bwMode="auto">
                <a:xfrm>
                  <a:off x="5586960" y="2826583"/>
                  <a:ext cx="450850" cy="493713"/>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008CC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endParaRPr>
                </a:p>
              </p:txBody>
            </p:sp>
            <p:sp>
              <p:nvSpPr>
                <p:cNvPr id="94" name="正方形/長方形 93"/>
                <p:cNvSpPr/>
                <p:nvPr/>
              </p:nvSpPr>
              <p:spPr>
                <a:xfrm>
                  <a:off x="5858743" y="2934563"/>
                  <a:ext cx="225425" cy="429275"/>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white"/>
                    </a:solidFill>
                    <a:effectLst/>
                    <a:uLnTx/>
                    <a:uFillTx/>
                    <a:latin typeface="メイリオ"/>
                    <a:ea typeface="メイリオ"/>
                    <a:cs typeface="+mn-cs"/>
                  </a:endParaRPr>
                </a:p>
              </p:txBody>
            </p:sp>
          </p:grpSp>
          <p:sp>
            <p:nvSpPr>
              <p:cNvPr id="92" name="Freeform 334"/>
              <p:cNvSpPr>
                <a:spLocks noEditPoints="1"/>
              </p:cNvSpPr>
              <p:nvPr/>
            </p:nvSpPr>
            <p:spPr bwMode="auto">
              <a:xfrm>
                <a:off x="5858743" y="3019359"/>
                <a:ext cx="346358" cy="306077"/>
              </a:xfrm>
              <a:custGeom>
                <a:avLst/>
                <a:gdLst>
                  <a:gd name="T0" fmla="*/ 174 w 908"/>
                  <a:gd name="T1" fmla="*/ 6 h 707"/>
                  <a:gd name="T2" fmla="*/ 123 w 908"/>
                  <a:gd name="T3" fmla="*/ 38 h 707"/>
                  <a:gd name="T4" fmla="*/ 90 w 908"/>
                  <a:gd name="T5" fmla="*/ 90 h 707"/>
                  <a:gd name="T6" fmla="*/ 86 w 908"/>
                  <a:gd name="T7" fmla="*/ 141 h 707"/>
                  <a:gd name="T8" fmla="*/ 107 w 908"/>
                  <a:gd name="T9" fmla="*/ 200 h 707"/>
                  <a:gd name="T10" fmla="*/ 152 w 908"/>
                  <a:gd name="T11" fmla="*/ 240 h 707"/>
                  <a:gd name="T12" fmla="*/ 213 w 908"/>
                  <a:gd name="T13" fmla="*/ 256 h 707"/>
                  <a:gd name="T14" fmla="*/ 263 w 908"/>
                  <a:gd name="T15" fmla="*/ 246 h 707"/>
                  <a:gd name="T16" fmla="*/ 311 w 908"/>
                  <a:gd name="T17" fmla="*/ 209 h 707"/>
                  <a:gd name="T18" fmla="*/ 338 w 908"/>
                  <a:gd name="T19" fmla="*/ 154 h 707"/>
                  <a:gd name="T20" fmla="*/ 338 w 908"/>
                  <a:gd name="T21" fmla="*/ 102 h 707"/>
                  <a:gd name="T22" fmla="*/ 311 w 908"/>
                  <a:gd name="T23" fmla="*/ 47 h 707"/>
                  <a:gd name="T24" fmla="*/ 263 w 908"/>
                  <a:gd name="T25" fmla="*/ 10 h 707"/>
                  <a:gd name="T26" fmla="*/ 213 w 908"/>
                  <a:gd name="T27" fmla="*/ 0 h 707"/>
                  <a:gd name="T28" fmla="*/ 213 w 908"/>
                  <a:gd name="T29" fmla="*/ 542 h 707"/>
                  <a:gd name="T30" fmla="*/ 116 w 908"/>
                  <a:gd name="T31" fmla="*/ 286 h 707"/>
                  <a:gd name="T32" fmla="*/ 63 w 908"/>
                  <a:gd name="T33" fmla="*/ 299 h 707"/>
                  <a:gd name="T34" fmla="*/ 23 w 908"/>
                  <a:gd name="T35" fmla="*/ 335 h 707"/>
                  <a:gd name="T36" fmla="*/ 2 w 908"/>
                  <a:gd name="T37" fmla="*/ 386 h 707"/>
                  <a:gd name="T38" fmla="*/ 82 w 908"/>
                  <a:gd name="T39" fmla="*/ 424 h 707"/>
                  <a:gd name="T40" fmla="*/ 359 w 908"/>
                  <a:gd name="T41" fmla="*/ 707 h 707"/>
                  <a:gd name="T42" fmla="*/ 422 w 908"/>
                  <a:gd name="T43" fmla="*/ 375 h 707"/>
                  <a:gd name="T44" fmla="*/ 396 w 908"/>
                  <a:gd name="T45" fmla="*/ 327 h 707"/>
                  <a:gd name="T46" fmla="*/ 353 w 908"/>
                  <a:gd name="T47" fmla="*/ 294 h 707"/>
                  <a:gd name="T48" fmla="*/ 310 w 908"/>
                  <a:gd name="T49" fmla="*/ 286 h 707"/>
                  <a:gd name="T50" fmla="*/ 726 w 908"/>
                  <a:gd name="T51" fmla="*/ 252 h 707"/>
                  <a:gd name="T52" fmla="*/ 773 w 908"/>
                  <a:gd name="T53" fmla="*/ 230 h 707"/>
                  <a:gd name="T54" fmla="*/ 822 w 908"/>
                  <a:gd name="T55" fmla="*/ 129 h 707"/>
                  <a:gd name="T56" fmla="*/ 813 w 908"/>
                  <a:gd name="T57" fmla="*/ 78 h 707"/>
                  <a:gd name="T58" fmla="*/ 776 w 908"/>
                  <a:gd name="T59" fmla="*/ 29 h 707"/>
                  <a:gd name="T60" fmla="*/ 720 w 908"/>
                  <a:gd name="T61" fmla="*/ 3 h 707"/>
                  <a:gd name="T62" fmla="*/ 669 w 908"/>
                  <a:gd name="T63" fmla="*/ 3 h 707"/>
                  <a:gd name="T64" fmla="*/ 614 w 908"/>
                  <a:gd name="T65" fmla="*/ 29 h 707"/>
                  <a:gd name="T66" fmla="*/ 576 w 908"/>
                  <a:gd name="T67" fmla="*/ 78 h 707"/>
                  <a:gd name="T68" fmla="*/ 567 w 908"/>
                  <a:gd name="T69" fmla="*/ 212 h 707"/>
                  <a:gd name="T70" fmla="*/ 624 w 908"/>
                  <a:gd name="T71" fmla="*/ 236 h 707"/>
                  <a:gd name="T72" fmla="*/ 674 w 908"/>
                  <a:gd name="T73" fmla="*/ 255 h 707"/>
                  <a:gd name="T74" fmla="*/ 784 w 908"/>
                  <a:gd name="T75" fmla="*/ 286 h 707"/>
                  <a:gd name="T76" fmla="*/ 782 w 908"/>
                  <a:gd name="T77" fmla="*/ 324 h 707"/>
                  <a:gd name="T78" fmla="*/ 758 w 908"/>
                  <a:gd name="T79" fmla="*/ 352 h 707"/>
                  <a:gd name="T80" fmla="*/ 716 w 908"/>
                  <a:gd name="T81" fmla="*/ 336 h 707"/>
                  <a:gd name="T82" fmla="*/ 674 w 908"/>
                  <a:gd name="T83" fmla="*/ 336 h 707"/>
                  <a:gd name="T84" fmla="*/ 632 w 908"/>
                  <a:gd name="T85" fmla="*/ 352 h 707"/>
                  <a:gd name="T86" fmla="*/ 609 w 908"/>
                  <a:gd name="T87" fmla="*/ 324 h 707"/>
                  <a:gd name="T88" fmla="*/ 597 w 908"/>
                  <a:gd name="T89" fmla="*/ 286 h 707"/>
                  <a:gd name="T90" fmla="*/ 554 w 908"/>
                  <a:gd name="T91" fmla="*/ 294 h 707"/>
                  <a:gd name="T92" fmla="*/ 512 w 908"/>
                  <a:gd name="T93" fmla="*/ 327 h 707"/>
                  <a:gd name="T94" fmla="*/ 485 w 908"/>
                  <a:gd name="T95" fmla="*/ 375 h 707"/>
                  <a:gd name="T96" fmla="*/ 549 w 908"/>
                  <a:gd name="T97" fmla="*/ 424 h 707"/>
                  <a:gd name="T98" fmla="*/ 840 w 908"/>
                  <a:gd name="T99" fmla="*/ 424 h 707"/>
                  <a:gd name="T100" fmla="*/ 906 w 908"/>
                  <a:gd name="T101" fmla="*/ 386 h 707"/>
                  <a:gd name="T102" fmla="*/ 885 w 908"/>
                  <a:gd name="T103" fmla="*/ 335 h 707"/>
                  <a:gd name="T104" fmla="*/ 845 w 908"/>
                  <a:gd name="T105" fmla="*/ 299 h 707"/>
                  <a:gd name="T106" fmla="*/ 792 w 908"/>
                  <a:gd name="T107" fmla="*/ 28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8" h="707">
                    <a:moveTo>
                      <a:pt x="213" y="0"/>
                    </a:moveTo>
                    <a:lnTo>
                      <a:pt x="213" y="0"/>
                    </a:lnTo>
                    <a:lnTo>
                      <a:pt x="200" y="2"/>
                    </a:lnTo>
                    <a:lnTo>
                      <a:pt x="188" y="3"/>
                    </a:lnTo>
                    <a:lnTo>
                      <a:pt x="174" y="6"/>
                    </a:lnTo>
                    <a:lnTo>
                      <a:pt x="164" y="10"/>
                    </a:lnTo>
                    <a:lnTo>
                      <a:pt x="152" y="16"/>
                    </a:lnTo>
                    <a:lnTo>
                      <a:pt x="141" y="22"/>
                    </a:lnTo>
                    <a:lnTo>
                      <a:pt x="131" y="29"/>
                    </a:lnTo>
                    <a:lnTo>
                      <a:pt x="123" y="38"/>
                    </a:lnTo>
                    <a:lnTo>
                      <a:pt x="114" y="47"/>
                    </a:lnTo>
                    <a:lnTo>
                      <a:pt x="107" y="57"/>
                    </a:lnTo>
                    <a:lnTo>
                      <a:pt x="100" y="68"/>
                    </a:lnTo>
                    <a:lnTo>
                      <a:pt x="95" y="78"/>
                    </a:lnTo>
                    <a:lnTo>
                      <a:pt x="90" y="90"/>
                    </a:lnTo>
                    <a:lnTo>
                      <a:pt x="88" y="102"/>
                    </a:lnTo>
                    <a:lnTo>
                      <a:pt x="86" y="116"/>
                    </a:lnTo>
                    <a:lnTo>
                      <a:pt x="86" y="129"/>
                    </a:lnTo>
                    <a:lnTo>
                      <a:pt x="86" y="129"/>
                    </a:lnTo>
                    <a:lnTo>
                      <a:pt x="86" y="141"/>
                    </a:lnTo>
                    <a:lnTo>
                      <a:pt x="88" y="154"/>
                    </a:lnTo>
                    <a:lnTo>
                      <a:pt x="90" y="166"/>
                    </a:lnTo>
                    <a:lnTo>
                      <a:pt x="95" y="178"/>
                    </a:lnTo>
                    <a:lnTo>
                      <a:pt x="100" y="189"/>
                    </a:lnTo>
                    <a:lnTo>
                      <a:pt x="107" y="200"/>
                    </a:lnTo>
                    <a:lnTo>
                      <a:pt x="114" y="209"/>
                    </a:lnTo>
                    <a:lnTo>
                      <a:pt x="123" y="219"/>
                    </a:lnTo>
                    <a:lnTo>
                      <a:pt x="131" y="227"/>
                    </a:lnTo>
                    <a:lnTo>
                      <a:pt x="141" y="234"/>
                    </a:lnTo>
                    <a:lnTo>
                      <a:pt x="152" y="240"/>
                    </a:lnTo>
                    <a:lnTo>
                      <a:pt x="164" y="246"/>
                    </a:lnTo>
                    <a:lnTo>
                      <a:pt x="174" y="250"/>
                    </a:lnTo>
                    <a:lnTo>
                      <a:pt x="188" y="254"/>
                    </a:lnTo>
                    <a:lnTo>
                      <a:pt x="200" y="256"/>
                    </a:lnTo>
                    <a:lnTo>
                      <a:pt x="213" y="256"/>
                    </a:lnTo>
                    <a:lnTo>
                      <a:pt x="213" y="256"/>
                    </a:lnTo>
                    <a:lnTo>
                      <a:pt x="226" y="256"/>
                    </a:lnTo>
                    <a:lnTo>
                      <a:pt x="239" y="254"/>
                    </a:lnTo>
                    <a:lnTo>
                      <a:pt x="251" y="250"/>
                    </a:lnTo>
                    <a:lnTo>
                      <a:pt x="263" y="246"/>
                    </a:lnTo>
                    <a:lnTo>
                      <a:pt x="274" y="240"/>
                    </a:lnTo>
                    <a:lnTo>
                      <a:pt x="285" y="234"/>
                    </a:lnTo>
                    <a:lnTo>
                      <a:pt x="294" y="227"/>
                    </a:lnTo>
                    <a:lnTo>
                      <a:pt x="303" y="219"/>
                    </a:lnTo>
                    <a:lnTo>
                      <a:pt x="311" y="209"/>
                    </a:lnTo>
                    <a:lnTo>
                      <a:pt x="318" y="200"/>
                    </a:lnTo>
                    <a:lnTo>
                      <a:pt x="326" y="189"/>
                    </a:lnTo>
                    <a:lnTo>
                      <a:pt x="330" y="178"/>
                    </a:lnTo>
                    <a:lnTo>
                      <a:pt x="335" y="166"/>
                    </a:lnTo>
                    <a:lnTo>
                      <a:pt x="338" y="154"/>
                    </a:lnTo>
                    <a:lnTo>
                      <a:pt x="340" y="141"/>
                    </a:lnTo>
                    <a:lnTo>
                      <a:pt x="341" y="129"/>
                    </a:lnTo>
                    <a:lnTo>
                      <a:pt x="341" y="129"/>
                    </a:lnTo>
                    <a:lnTo>
                      <a:pt x="340" y="116"/>
                    </a:lnTo>
                    <a:lnTo>
                      <a:pt x="338" y="102"/>
                    </a:lnTo>
                    <a:lnTo>
                      <a:pt x="335" y="90"/>
                    </a:lnTo>
                    <a:lnTo>
                      <a:pt x="330" y="78"/>
                    </a:lnTo>
                    <a:lnTo>
                      <a:pt x="326" y="68"/>
                    </a:lnTo>
                    <a:lnTo>
                      <a:pt x="318" y="57"/>
                    </a:lnTo>
                    <a:lnTo>
                      <a:pt x="311" y="47"/>
                    </a:lnTo>
                    <a:lnTo>
                      <a:pt x="303" y="38"/>
                    </a:lnTo>
                    <a:lnTo>
                      <a:pt x="294" y="29"/>
                    </a:lnTo>
                    <a:lnTo>
                      <a:pt x="285" y="22"/>
                    </a:lnTo>
                    <a:lnTo>
                      <a:pt x="274" y="16"/>
                    </a:lnTo>
                    <a:lnTo>
                      <a:pt x="263" y="10"/>
                    </a:lnTo>
                    <a:lnTo>
                      <a:pt x="251" y="6"/>
                    </a:lnTo>
                    <a:lnTo>
                      <a:pt x="239" y="3"/>
                    </a:lnTo>
                    <a:lnTo>
                      <a:pt x="226" y="2"/>
                    </a:lnTo>
                    <a:lnTo>
                      <a:pt x="213" y="0"/>
                    </a:lnTo>
                    <a:lnTo>
                      <a:pt x="213" y="0"/>
                    </a:lnTo>
                    <a:close/>
                    <a:moveTo>
                      <a:pt x="310" y="286"/>
                    </a:moveTo>
                    <a:lnTo>
                      <a:pt x="251" y="286"/>
                    </a:lnTo>
                    <a:lnTo>
                      <a:pt x="219" y="342"/>
                    </a:lnTo>
                    <a:lnTo>
                      <a:pt x="261" y="491"/>
                    </a:lnTo>
                    <a:lnTo>
                      <a:pt x="213" y="542"/>
                    </a:lnTo>
                    <a:lnTo>
                      <a:pt x="165" y="491"/>
                    </a:lnTo>
                    <a:lnTo>
                      <a:pt x="207" y="342"/>
                    </a:lnTo>
                    <a:lnTo>
                      <a:pt x="174" y="286"/>
                    </a:lnTo>
                    <a:lnTo>
                      <a:pt x="116" y="286"/>
                    </a:lnTo>
                    <a:lnTo>
                      <a:pt x="116" y="286"/>
                    </a:lnTo>
                    <a:lnTo>
                      <a:pt x="105" y="287"/>
                    </a:lnTo>
                    <a:lnTo>
                      <a:pt x="93" y="288"/>
                    </a:lnTo>
                    <a:lnTo>
                      <a:pt x="83" y="291"/>
                    </a:lnTo>
                    <a:lnTo>
                      <a:pt x="72" y="294"/>
                    </a:lnTo>
                    <a:lnTo>
                      <a:pt x="63" y="299"/>
                    </a:lnTo>
                    <a:lnTo>
                      <a:pt x="53" y="305"/>
                    </a:lnTo>
                    <a:lnTo>
                      <a:pt x="45" y="311"/>
                    </a:lnTo>
                    <a:lnTo>
                      <a:pt x="36" y="318"/>
                    </a:lnTo>
                    <a:lnTo>
                      <a:pt x="29" y="327"/>
                    </a:lnTo>
                    <a:lnTo>
                      <a:pt x="23" y="335"/>
                    </a:lnTo>
                    <a:lnTo>
                      <a:pt x="17" y="344"/>
                    </a:lnTo>
                    <a:lnTo>
                      <a:pt x="11" y="353"/>
                    </a:lnTo>
                    <a:lnTo>
                      <a:pt x="8" y="364"/>
                    </a:lnTo>
                    <a:lnTo>
                      <a:pt x="4" y="375"/>
                    </a:lnTo>
                    <a:lnTo>
                      <a:pt x="2" y="386"/>
                    </a:lnTo>
                    <a:lnTo>
                      <a:pt x="0" y="396"/>
                    </a:lnTo>
                    <a:lnTo>
                      <a:pt x="0" y="707"/>
                    </a:lnTo>
                    <a:lnTo>
                      <a:pt x="66" y="707"/>
                    </a:lnTo>
                    <a:lnTo>
                      <a:pt x="66" y="424"/>
                    </a:lnTo>
                    <a:lnTo>
                      <a:pt x="82" y="424"/>
                    </a:lnTo>
                    <a:lnTo>
                      <a:pt x="82" y="707"/>
                    </a:lnTo>
                    <a:lnTo>
                      <a:pt x="344" y="707"/>
                    </a:lnTo>
                    <a:lnTo>
                      <a:pt x="344" y="424"/>
                    </a:lnTo>
                    <a:lnTo>
                      <a:pt x="359" y="424"/>
                    </a:lnTo>
                    <a:lnTo>
                      <a:pt x="359" y="707"/>
                    </a:lnTo>
                    <a:lnTo>
                      <a:pt x="425" y="707"/>
                    </a:lnTo>
                    <a:lnTo>
                      <a:pt x="425" y="396"/>
                    </a:lnTo>
                    <a:lnTo>
                      <a:pt x="425" y="396"/>
                    </a:lnTo>
                    <a:lnTo>
                      <a:pt x="424" y="386"/>
                    </a:lnTo>
                    <a:lnTo>
                      <a:pt x="422" y="375"/>
                    </a:lnTo>
                    <a:lnTo>
                      <a:pt x="418" y="364"/>
                    </a:lnTo>
                    <a:lnTo>
                      <a:pt x="414" y="353"/>
                    </a:lnTo>
                    <a:lnTo>
                      <a:pt x="410" y="344"/>
                    </a:lnTo>
                    <a:lnTo>
                      <a:pt x="404" y="335"/>
                    </a:lnTo>
                    <a:lnTo>
                      <a:pt x="396" y="327"/>
                    </a:lnTo>
                    <a:lnTo>
                      <a:pt x="389" y="318"/>
                    </a:lnTo>
                    <a:lnTo>
                      <a:pt x="381" y="311"/>
                    </a:lnTo>
                    <a:lnTo>
                      <a:pt x="372" y="305"/>
                    </a:lnTo>
                    <a:lnTo>
                      <a:pt x="363" y="299"/>
                    </a:lnTo>
                    <a:lnTo>
                      <a:pt x="353" y="294"/>
                    </a:lnTo>
                    <a:lnTo>
                      <a:pt x="344" y="291"/>
                    </a:lnTo>
                    <a:lnTo>
                      <a:pt x="333" y="288"/>
                    </a:lnTo>
                    <a:lnTo>
                      <a:pt x="322" y="287"/>
                    </a:lnTo>
                    <a:lnTo>
                      <a:pt x="310" y="286"/>
                    </a:lnTo>
                    <a:lnTo>
                      <a:pt x="310" y="286"/>
                    </a:lnTo>
                    <a:close/>
                    <a:moveTo>
                      <a:pt x="695" y="256"/>
                    </a:moveTo>
                    <a:lnTo>
                      <a:pt x="695" y="256"/>
                    </a:lnTo>
                    <a:lnTo>
                      <a:pt x="706" y="256"/>
                    </a:lnTo>
                    <a:lnTo>
                      <a:pt x="716" y="255"/>
                    </a:lnTo>
                    <a:lnTo>
                      <a:pt x="726" y="252"/>
                    </a:lnTo>
                    <a:lnTo>
                      <a:pt x="736" y="249"/>
                    </a:lnTo>
                    <a:lnTo>
                      <a:pt x="747" y="245"/>
                    </a:lnTo>
                    <a:lnTo>
                      <a:pt x="755" y="240"/>
                    </a:lnTo>
                    <a:lnTo>
                      <a:pt x="765" y="236"/>
                    </a:lnTo>
                    <a:lnTo>
                      <a:pt x="773" y="230"/>
                    </a:lnTo>
                    <a:lnTo>
                      <a:pt x="773" y="230"/>
                    </a:lnTo>
                    <a:lnTo>
                      <a:pt x="822" y="250"/>
                    </a:lnTo>
                    <a:lnTo>
                      <a:pt x="822" y="230"/>
                    </a:lnTo>
                    <a:lnTo>
                      <a:pt x="822" y="212"/>
                    </a:lnTo>
                    <a:lnTo>
                      <a:pt x="822" y="129"/>
                    </a:lnTo>
                    <a:lnTo>
                      <a:pt x="822" y="129"/>
                    </a:lnTo>
                    <a:lnTo>
                      <a:pt x="822" y="116"/>
                    </a:lnTo>
                    <a:lnTo>
                      <a:pt x="820" y="102"/>
                    </a:lnTo>
                    <a:lnTo>
                      <a:pt x="816" y="90"/>
                    </a:lnTo>
                    <a:lnTo>
                      <a:pt x="813" y="78"/>
                    </a:lnTo>
                    <a:lnTo>
                      <a:pt x="807" y="68"/>
                    </a:lnTo>
                    <a:lnTo>
                      <a:pt x="801" y="57"/>
                    </a:lnTo>
                    <a:lnTo>
                      <a:pt x="794" y="47"/>
                    </a:lnTo>
                    <a:lnTo>
                      <a:pt x="785" y="38"/>
                    </a:lnTo>
                    <a:lnTo>
                      <a:pt x="776" y="29"/>
                    </a:lnTo>
                    <a:lnTo>
                      <a:pt x="766" y="22"/>
                    </a:lnTo>
                    <a:lnTo>
                      <a:pt x="755" y="16"/>
                    </a:lnTo>
                    <a:lnTo>
                      <a:pt x="744" y="10"/>
                    </a:lnTo>
                    <a:lnTo>
                      <a:pt x="732" y="6"/>
                    </a:lnTo>
                    <a:lnTo>
                      <a:pt x="720" y="3"/>
                    </a:lnTo>
                    <a:lnTo>
                      <a:pt x="707" y="2"/>
                    </a:lnTo>
                    <a:lnTo>
                      <a:pt x="695" y="0"/>
                    </a:lnTo>
                    <a:lnTo>
                      <a:pt x="695" y="0"/>
                    </a:lnTo>
                    <a:lnTo>
                      <a:pt x="682" y="2"/>
                    </a:lnTo>
                    <a:lnTo>
                      <a:pt x="669" y="3"/>
                    </a:lnTo>
                    <a:lnTo>
                      <a:pt x="657" y="6"/>
                    </a:lnTo>
                    <a:lnTo>
                      <a:pt x="645" y="10"/>
                    </a:lnTo>
                    <a:lnTo>
                      <a:pt x="634" y="16"/>
                    </a:lnTo>
                    <a:lnTo>
                      <a:pt x="623" y="22"/>
                    </a:lnTo>
                    <a:lnTo>
                      <a:pt x="614" y="29"/>
                    </a:lnTo>
                    <a:lnTo>
                      <a:pt x="604" y="38"/>
                    </a:lnTo>
                    <a:lnTo>
                      <a:pt x="596" y="47"/>
                    </a:lnTo>
                    <a:lnTo>
                      <a:pt x="588" y="57"/>
                    </a:lnTo>
                    <a:lnTo>
                      <a:pt x="582" y="68"/>
                    </a:lnTo>
                    <a:lnTo>
                      <a:pt x="576" y="78"/>
                    </a:lnTo>
                    <a:lnTo>
                      <a:pt x="573" y="90"/>
                    </a:lnTo>
                    <a:lnTo>
                      <a:pt x="569" y="102"/>
                    </a:lnTo>
                    <a:lnTo>
                      <a:pt x="568" y="116"/>
                    </a:lnTo>
                    <a:lnTo>
                      <a:pt x="567" y="129"/>
                    </a:lnTo>
                    <a:lnTo>
                      <a:pt x="567" y="212"/>
                    </a:lnTo>
                    <a:lnTo>
                      <a:pt x="567" y="230"/>
                    </a:lnTo>
                    <a:lnTo>
                      <a:pt x="567" y="250"/>
                    </a:lnTo>
                    <a:lnTo>
                      <a:pt x="617" y="230"/>
                    </a:lnTo>
                    <a:lnTo>
                      <a:pt x="617" y="230"/>
                    </a:lnTo>
                    <a:lnTo>
                      <a:pt x="624" y="236"/>
                    </a:lnTo>
                    <a:lnTo>
                      <a:pt x="634" y="240"/>
                    </a:lnTo>
                    <a:lnTo>
                      <a:pt x="644" y="245"/>
                    </a:lnTo>
                    <a:lnTo>
                      <a:pt x="653" y="249"/>
                    </a:lnTo>
                    <a:lnTo>
                      <a:pt x="663" y="252"/>
                    </a:lnTo>
                    <a:lnTo>
                      <a:pt x="674" y="255"/>
                    </a:lnTo>
                    <a:lnTo>
                      <a:pt x="683" y="256"/>
                    </a:lnTo>
                    <a:lnTo>
                      <a:pt x="695" y="256"/>
                    </a:lnTo>
                    <a:lnTo>
                      <a:pt x="695" y="256"/>
                    </a:lnTo>
                    <a:close/>
                    <a:moveTo>
                      <a:pt x="792" y="286"/>
                    </a:moveTo>
                    <a:lnTo>
                      <a:pt x="784" y="286"/>
                    </a:lnTo>
                    <a:lnTo>
                      <a:pt x="784" y="286"/>
                    </a:lnTo>
                    <a:lnTo>
                      <a:pt x="785" y="297"/>
                    </a:lnTo>
                    <a:lnTo>
                      <a:pt x="784" y="306"/>
                    </a:lnTo>
                    <a:lnTo>
                      <a:pt x="783" y="316"/>
                    </a:lnTo>
                    <a:lnTo>
                      <a:pt x="782" y="324"/>
                    </a:lnTo>
                    <a:lnTo>
                      <a:pt x="778" y="333"/>
                    </a:lnTo>
                    <a:lnTo>
                      <a:pt x="774" y="339"/>
                    </a:lnTo>
                    <a:lnTo>
                      <a:pt x="770" y="345"/>
                    </a:lnTo>
                    <a:lnTo>
                      <a:pt x="764" y="350"/>
                    </a:lnTo>
                    <a:lnTo>
                      <a:pt x="758" y="352"/>
                    </a:lnTo>
                    <a:lnTo>
                      <a:pt x="750" y="353"/>
                    </a:lnTo>
                    <a:lnTo>
                      <a:pt x="743" y="352"/>
                    </a:lnTo>
                    <a:lnTo>
                      <a:pt x="735" y="350"/>
                    </a:lnTo>
                    <a:lnTo>
                      <a:pt x="725" y="344"/>
                    </a:lnTo>
                    <a:lnTo>
                      <a:pt x="716" y="336"/>
                    </a:lnTo>
                    <a:lnTo>
                      <a:pt x="706" y="326"/>
                    </a:lnTo>
                    <a:lnTo>
                      <a:pt x="695" y="312"/>
                    </a:lnTo>
                    <a:lnTo>
                      <a:pt x="695" y="312"/>
                    </a:lnTo>
                    <a:lnTo>
                      <a:pt x="684" y="326"/>
                    </a:lnTo>
                    <a:lnTo>
                      <a:pt x="674" y="336"/>
                    </a:lnTo>
                    <a:lnTo>
                      <a:pt x="664" y="344"/>
                    </a:lnTo>
                    <a:lnTo>
                      <a:pt x="654" y="350"/>
                    </a:lnTo>
                    <a:lnTo>
                      <a:pt x="646" y="352"/>
                    </a:lnTo>
                    <a:lnTo>
                      <a:pt x="639" y="353"/>
                    </a:lnTo>
                    <a:lnTo>
                      <a:pt x="632" y="352"/>
                    </a:lnTo>
                    <a:lnTo>
                      <a:pt x="626" y="350"/>
                    </a:lnTo>
                    <a:lnTo>
                      <a:pt x="620" y="345"/>
                    </a:lnTo>
                    <a:lnTo>
                      <a:pt x="615" y="339"/>
                    </a:lnTo>
                    <a:lnTo>
                      <a:pt x="611" y="333"/>
                    </a:lnTo>
                    <a:lnTo>
                      <a:pt x="609" y="324"/>
                    </a:lnTo>
                    <a:lnTo>
                      <a:pt x="606" y="316"/>
                    </a:lnTo>
                    <a:lnTo>
                      <a:pt x="605" y="306"/>
                    </a:lnTo>
                    <a:lnTo>
                      <a:pt x="604" y="297"/>
                    </a:lnTo>
                    <a:lnTo>
                      <a:pt x="605" y="286"/>
                    </a:lnTo>
                    <a:lnTo>
                      <a:pt x="597" y="286"/>
                    </a:lnTo>
                    <a:lnTo>
                      <a:pt x="597" y="286"/>
                    </a:lnTo>
                    <a:lnTo>
                      <a:pt x="586" y="287"/>
                    </a:lnTo>
                    <a:lnTo>
                      <a:pt x="575" y="288"/>
                    </a:lnTo>
                    <a:lnTo>
                      <a:pt x="564" y="291"/>
                    </a:lnTo>
                    <a:lnTo>
                      <a:pt x="554" y="294"/>
                    </a:lnTo>
                    <a:lnTo>
                      <a:pt x="544" y="299"/>
                    </a:lnTo>
                    <a:lnTo>
                      <a:pt x="536" y="305"/>
                    </a:lnTo>
                    <a:lnTo>
                      <a:pt x="526" y="311"/>
                    </a:lnTo>
                    <a:lnTo>
                      <a:pt x="519" y="318"/>
                    </a:lnTo>
                    <a:lnTo>
                      <a:pt x="512" y="327"/>
                    </a:lnTo>
                    <a:lnTo>
                      <a:pt x="504" y="335"/>
                    </a:lnTo>
                    <a:lnTo>
                      <a:pt x="498" y="344"/>
                    </a:lnTo>
                    <a:lnTo>
                      <a:pt x="494" y="353"/>
                    </a:lnTo>
                    <a:lnTo>
                      <a:pt x="489" y="364"/>
                    </a:lnTo>
                    <a:lnTo>
                      <a:pt x="485" y="375"/>
                    </a:lnTo>
                    <a:lnTo>
                      <a:pt x="483" y="386"/>
                    </a:lnTo>
                    <a:lnTo>
                      <a:pt x="482" y="396"/>
                    </a:lnTo>
                    <a:lnTo>
                      <a:pt x="482" y="707"/>
                    </a:lnTo>
                    <a:lnTo>
                      <a:pt x="549" y="707"/>
                    </a:lnTo>
                    <a:lnTo>
                      <a:pt x="549" y="424"/>
                    </a:lnTo>
                    <a:lnTo>
                      <a:pt x="564" y="424"/>
                    </a:lnTo>
                    <a:lnTo>
                      <a:pt x="564" y="707"/>
                    </a:lnTo>
                    <a:lnTo>
                      <a:pt x="825" y="707"/>
                    </a:lnTo>
                    <a:lnTo>
                      <a:pt x="825" y="424"/>
                    </a:lnTo>
                    <a:lnTo>
                      <a:pt x="840" y="424"/>
                    </a:lnTo>
                    <a:lnTo>
                      <a:pt x="840" y="707"/>
                    </a:lnTo>
                    <a:lnTo>
                      <a:pt x="908" y="707"/>
                    </a:lnTo>
                    <a:lnTo>
                      <a:pt x="908" y="396"/>
                    </a:lnTo>
                    <a:lnTo>
                      <a:pt x="908" y="396"/>
                    </a:lnTo>
                    <a:lnTo>
                      <a:pt x="906" y="386"/>
                    </a:lnTo>
                    <a:lnTo>
                      <a:pt x="904" y="375"/>
                    </a:lnTo>
                    <a:lnTo>
                      <a:pt x="900" y="364"/>
                    </a:lnTo>
                    <a:lnTo>
                      <a:pt x="896" y="353"/>
                    </a:lnTo>
                    <a:lnTo>
                      <a:pt x="891" y="344"/>
                    </a:lnTo>
                    <a:lnTo>
                      <a:pt x="885" y="335"/>
                    </a:lnTo>
                    <a:lnTo>
                      <a:pt x="878" y="327"/>
                    </a:lnTo>
                    <a:lnTo>
                      <a:pt x="870" y="318"/>
                    </a:lnTo>
                    <a:lnTo>
                      <a:pt x="863" y="311"/>
                    </a:lnTo>
                    <a:lnTo>
                      <a:pt x="854" y="305"/>
                    </a:lnTo>
                    <a:lnTo>
                      <a:pt x="845" y="299"/>
                    </a:lnTo>
                    <a:lnTo>
                      <a:pt x="836" y="294"/>
                    </a:lnTo>
                    <a:lnTo>
                      <a:pt x="825" y="291"/>
                    </a:lnTo>
                    <a:lnTo>
                      <a:pt x="814" y="288"/>
                    </a:lnTo>
                    <a:lnTo>
                      <a:pt x="803" y="287"/>
                    </a:lnTo>
                    <a:lnTo>
                      <a:pt x="792" y="286"/>
                    </a:lnTo>
                    <a:lnTo>
                      <a:pt x="792" y="286"/>
                    </a:lnTo>
                    <a:close/>
                  </a:path>
                </a:pathLst>
              </a:custGeom>
              <a:solidFill>
                <a:srgbClr val="008CC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endParaRPr>
              </a:p>
            </p:txBody>
          </p:sp>
        </p:grpSp>
        <p:grpSp>
          <p:nvGrpSpPr>
            <p:cNvPr id="78" name="グループ化 77"/>
            <p:cNvGrpSpPr/>
            <p:nvPr/>
          </p:nvGrpSpPr>
          <p:grpSpPr>
            <a:xfrm>
              <a:off x="250676" y="2954551"/>
              <a:ext cx="787911" cy="533179"/>
              <a:chOff x="7228160" y="3111810"/>
              <a:chExt cx="787911" cy="533179"/>
            </a:xfrm>
          </p:grpSpPr>
          <p:grpSp>
            <p:nvGrpSpPr>
              <p:cNvPr id="87" name="グループ化 86"/>
              <p:cNvGrpSpPr/>
              <p:nvPr/>
            </p:nvGrpSpPr>
            <p:grpSpPr>
              <a:xfrm>
                <a:off x="7228160" y="3111810"/>
                <a:ext cx="787911" cy="533179"/>
                <a:chOff x="7228160" y="3111810"/>
                <a:chExt cx="787911" cy="533179"/>
              </a:xfrm>
            </p:grpSpPr>
            <p:sp>
              <p:nvSpPr>
                <p:cNvPr id="89" name="Freeform 370"/>
                <p:cNvSpPr>
                  <a:spLocks noEditPoints="1"/>
                </p:cNvSpPr>
                <p:nvPr/>
              </p:nvSpPr>
              <p:spPr bwMode="auto">
                <a:xfrm>
                  <a:off x="7565221" y="3122420"/>
                  <a:ext cx="450850" cy="493713"/>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AACE3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endParaRPr>
                </a:p>
              </p:txBody>
            </p:sp>
            <p:sp>
              <p:nvSpPr>
                <p:cNvPr id="90" name="正方形/長方形 89"/>
                <p:cNvSpPr/>
                <p:nvPr/>
              </p:nvSpPr>
              <p:spPr>
                <a:xfrm>
                  <a:off x="7228160" y="3111810"/>
                  <a:ext cx="554788" cy="533179"/>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white"/>
                    </a:solidFill>
                    <a:effectLst/>
                    <a:uLnTx/>
                    <a:uFillTx/>
                    <a:latin typeface="メイリオ"/>
                    <a:ea typeface="メイリオ"/>
                    <a:cs typeface="+mn-cs"/>
                  </a:endParaRPr>
                </a:p>
              </p:txBody>
            </p:sp>
          </p:grpSp>
          <p:sp>
            <p:nvSpPr>
              <p:cNvPr id="88" name="Freeform 334"/>
              <p:cNvSpPr>
                <a:spLocks noChangeAspect="1" noEditPoints="1"/>
              </p:cNvSpPr>
              <p:nvPr/>
            </p:nvSpPr>
            <p:spPr bwMode="auto">
              <a:xfrm>
                <a:off x="7430794" y="3335644"/>
                <a:ext cx="346358" cy="306077"/>
              </a:xfrm>
              <a:custGeom>
                <a:avLst/>
                <a:gdLst>
                  <a:gd name="T0" fmla="*/ 174 w 908"/>
                  <a:gd name="T1" fmla="*/ 6 h 707"/>
                  <a:gd name="T2" fmla="*/ 123 w 908"/>
                  <a:gd name="T3" fmla="*/ 38 h 707"/>
                  <a:gd name="T4" fmla="*/ 90 w 908"/>
                  <a:gd name="T5" fmla="*/ 90 h 707"/>
                  <a:gd name="T6" fmla="*/ 86 w 908"/>
                  <a:gd name="T7" fmla="*/ 141 h 707"/>
                  <a:gd name="T8" fmla="*/ 107 w 908"/>
                  <a:gd name="T9" fmla="*/ 200 h 707"/>
                  <a:gd name="T10" fmla="*/ 152 w 908"/>
                  <a:gd name="T11" fmla="*/ 240 h 707"/>
                  <a:gd name="T12" fmla="*/ 213 w 908"/>
                  <a:gd name="T13" fmla="*/ 256 h 707"/>
                  <a:gd name="T14" fmla="*/ 263 w 908"/>
                  <a:gd name="T15" fmla="*/ 246 h 707"/>
                  <a:gd name="T16" fmla="*/ 311 w 908"/>
                  <a:gd name="T17" fmla="*/ 209 h 707"/>
                  <a:gd name="T18" fmla="*/ 338 w 908"/>
                  <a:gd name="T19" fmla="*/ 154 h 707"/>
                  <a:gd name="T20" fmla="*/ 338 w 908"/>
                  <a:gd name="T21" fmla="*/ 102 h 707"/>
                  <a:gd name="T22" fmla="*/ 311 w 908"/>
                  <a:gd name="T23" fmla="*/ 47 h 707"/>
                  <a:gd name="T24" fmla="*/ 263 w 908"/>
                  <a:gd name="T25" fmla="*/ 10 h 707"/>
                  <a:gd name="T26" fmla="*/ 213 w 908"/>
                  <a:gd name="T27" fmla="*/ 0 h 707"/>
                  <a:gd name="T28" fmla="*/ 213 w 908"/>
                  <a:gd name="T29" fmla="*/ 542 h 707"/>
                  <a:gd name="T30" fmla="*/ 116 w 908"/>
                  <a:gd name="T31" fmla="*/ 286 h 707"/>
                  <a:gd name="T32" fmla="*/ 63 w 908"/>
                  <a:gd name="T33" fmla="*/ 299 h 707"/>
                  <a:gd name="T34" fmla="*/ 23 w 908"/>
                  <a:gd name="T35" fmla="*/ 335 h 707"/>
                  <a:gd name="T36" fmla="*/ 2 w 908"/>
                  <a:gd name="T37" fmla="*/ 386 h 707"/>
                  <a:gd name="T38" fmla="*/ 82 w 908"/>
                  <a:gd name="T39" fmla="*/ 424 h 707"/>
                  <a:gd name="T40" fmla="*/ 359 w 908"/>
                  <a:gd name="T41" fmla="*/ 707 h 707"/>
                  <a:gd name="T42" fmla="*/ 422 w 908"/>
                  <a:gd name="T43" fmla="*/ 375 h 707"/>
                  <a:gd name="T44" fmla="*/ 396 w 908"/>
                  <a:gd name="T45" fmla="*/ 327 h 707"/>
                  <a:gd name="T46" fmla="*/ 353 w 908"/>
                  <a:gd name="T47" fmla="*/ 294 h 707"/>
                  <a:gd name="T48" fmla="*/ 310 w 908"/>
                  <a:gd name="T49" fmla="*/ 286 h 707"/>
                  <a:gd name="T50" fmla="*/ 726 w 908"/>
                  <a:gd name="T51" fmla="*/ 252 h 707"/>
                  <a:gd name="T52" fmla="*/ 773 w 908"/>
                  <a:gd name="T53" fmla="*/ 230 h 707"/>
                  <a:gd name="T54" fmla="*/ 822 w 908"/>
                  <a:gd name="T55" fmla="*/ 129 h 707"/>
                  <a:gd name="T56" fmla="*/ 813 w 908"/>
                  <a:gd name="T57" fmla="*/ 78 h 707"/>
                  <a:gd name="T58" fmla="*/ 776 w 908"/>
                  <a:gd name="T59" fmla="*/ 29 h 707"/>
                  <a:gd name="T60" fmla="*/ 720 w 908"/>
                  <a:gd name="T61" fmla="*/ 3 h 707"/>
                  <a:gd name="T62" fmla="*/ 669 w 908"/>
                  <a:gd name="T63" fmla="*/ 3 h 707"/>
                  <a:gd name="T64" fmla="*/ 614 w 908"/>
                  <a:gd name="T65" fmla="*/ 29 h 707"/>
                  <a:gd name="T66" fmla="*/ 576 w 908"/>
                  <a:gd name="T67" fmla="*/ 78 h 707"/>
                  <a:gd name="T68" fmla="*/ 567 w 908"/>
                  <a:gd name="T69" fmla="*/ 212 h 707"/>
                  <a:gd name="T70" fmla="*/ 624 w 908"/>
                  <a:gd name="T71" fmla="*/ 236 h 707"/>
                  <a:gd name="T72" fmla="*/ 674 w 908"/>
                  <a:gd name="T73" fmla="*/ 255 h 707"/>
                  <a:gd name="T74" fmla="*/ 784 w 908"/>
                  <a:gd name="T75" fmla="*/ 286 h 707"/>
                  <a:gd name="T76" fmla="*/ 782 w 908"/>
                  <a:gd name="T77" fmla="*/ 324 h 707"/>
                  <a:gd name="T78" fmla="*/ 758 w 908"/>
                  <a:gd name="T79" fmla="*/ 352 h 707"/>
                  <a:gd name="T80" fmla="*/ 716 w 908"/>
                  <a:gd name="T81" fmla="*/ 336 h 707"/>
                  <a:gd name="T82" fmla="*/ 674 w 908"/>
                  <a:gd name="T83" fmla="*/ 336 h 707"/>
                  <a:gd name="T84" fmla="*/ 632 w 908"/>
                  <a:gd name="T85" fmla="*/ 352 h 707"/>
                  <a:gd name="T86" fmla="*/ 609 w 908"/>
                  <a:gd name="T87" fmla="*/ 324 h 707"/>
                  <a:gd name="T88" fmla="*/ 597 w 908"/>
                  <a:gd name="T89" fmla="*/ 286 h 707"/>
                  <a:gd name="T90" fmla="*/ 554 w 908"/>
                  <a:gd name="T91" fmla="*/ 294 h 707"/>
                  <a:gd name="T92" fmla="*/ 512 w 908"/>
                  <a:gd name="T93" fmla="*/ 327 h 707"/>
                  <a:gd name="T94" fmla="*/ 485 w 908"/>
                  <a:gd name="T95" fmla="*/ 375 h 707"/>
                  <a:gd name="T96" fmla="*/ 549 w 908"/>
                  <a:gd name="T97" fmla="*/ 424 h 707"/>
                  <a:gd name="T98" fmla="*/ 840 w 908"/>
                  <a:gd name="T99" fmla="*/ 424 h 707"/>
                  <a:gd name="T100" fmla="*/ 906 w 908"/>
                  <a:gd name="T101" fmla="*/ 386 h 707"/>
                  <a:gd name="T102" fmla="*/ 885 w 908"/>
                  <a:gd name="T103" fmla="*/ 335 h 707"/>
                  <a:gd name="T104" fmla="*/ 845 w 908"/>
                  <a:gd name="T105" fmla="*/ 299 h 707"/>
                  <a:gd name="T106" fmla="*/ 792 w 908"/>
                  <a:gd name="T107" fmla="*/ 28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8" h="707">
                    <a:moveTo>
                      <a:pt x="213" y="0"/>
                    </a:moveTo>
                    <a:lnTo>
                      <a:pt x="213" y="0"/>
                    </a:lnTo>
                    <a:lnTo>
                      <a:pt x="200" y="2"/>
                    </a:lnTo>
                    <a:lnTo>
                      <a:pt x="188" y="3"/>
                    </a:lnTo>
                    <a:lnTo>
                      <a:pt x="174" y="6"/>
                    </a:lnTo>
                    <a:lnTo>
                      <a:pt x="164" y="10"/>
                    </a:lnTo>
                    <a:lnTo>
                      <a:pt x="152" y="16"/>
                    </a:lnTo>
                    <a:lnTo>
                      <a:pt x="141" y="22"/>
                    </a:lnTo>
                    <a:lnTo>
                      <a:pt x="131" y="29"/>
                    </a:lnTo>
                    <a:lnTo>
                      <a:pt x="123" y="38"/>
                    </a:lnTo>
                    <a:lnTo>
                      <a:pt x="114" y="47"/>
                    </a:lnTo>
                    <a:lnTo>
                      <a:pt x="107" y="57"/>
                    </a:lnTo>
                    <a:lnTo>
                      <a:pt x="100" y="68"/>
                    </a:lnTo>
                    <a:lnTo>
                      <a:pt x="95" y="78"/>
                    </a:lnTo>
                    <a:lnTo>
                      <a:pt x="90" y="90"/>
                    </a:lnTo>
                    <a:lnTo>
                      <a:pt x="88" y="102"/>
                    </a:lnTo>
                    <a:lnTo>
                      <a:pt x="86" y="116"/>
                    </a:lnTo>
                    <a:lnTo>
                      <a:pt x="86" y="129"/>
                    </a:lnTo>
                    <a:lnTo>
                      <a:pt x="86" y="129"/>
                    </a:lnTo>
                    <a:lnTo>
                      <a:pt x="86" y="141"/>
                    </a:lnTo>
                    <a:lnTo>
                      <a:pt x="88" y="154"/>
                    </a:lnTo>
                    <a:lnTo>
                      <a:pt x="90" y="166"/>
                    </a:lnTo>
                    <a:lnTo>
                      <a:pt x="95" y="178"/>
                    </a:lnTo>
                    <a:lnTo>
                      <a:pt x="100" y="189"/>
                    </a:lnTo>
                    <a:lnTo>
                      <a:pt x="107" y="200"/>
                    </a:lnTo>
                    <a:lnTo>
                      <a:pt x="114" y="209"/>
                    </a:lnTo>
                    <a:lnTo>
                      <a:pt x="123" y="219"/>
                    </a:lnTo>
                    <a:lnTo>
                      <a:pt x="131" y="227"/>
                    </a:lnTo>
                    <a:lnTo>
                      <a:pt x="141" y="234"/>
                    </a:lnTo>
                    <a:lnTo>
                      <a:pt x="152" y="240"/>
                    </a:lnTo>
                    <a:lnTo>
                      <a:pt x="164" y="246"/>
                    </a:lnTo>
                    <a:lnTo>
                      <a:pt x="174" y="250"/>
                    </a:lnTo>
                    <a:lnTo>
                      <a:pt x="188" y="254"/>
                    </a:lnTo>
                    <a:lnTo>
                      <a:pt x="200" y="256"/>
                    </a:lnTo>
                    <a:lnTo>
                      <a:pt x="213" y="256"/>
                    </a:lnTo>
                    <a:lnTo>
                      <a:pt x="213" y="256"/>
                    </a:lnTo>
                    <a:lnTo>
                      <a:pt x="226" y="256"/>
                    </a:lnTo>
                    <a:lnTo>
                      <a:pt x="239" y="254"/>
                    </a:lnTo>
                    <a:lnTo>
                      <a:pt x="251" y="250"/>
                    </a:lnTo>
                    <a:lnTo>
                      <a:pt x="263" y="246"/>
                    </a:lnTo>
                    <a:lnTo>
                      <a:pt x="274" y="240"/>
                    </a:lnTo>
                    <a:lnTo>
                      <a:pt x="285" y="234"/>
                    </a:lnTo>
                    <a:lnTo>
                      <a:pt x="294" y="227"/>
                    </a:lnTo>
                    <a:lnTo>
                      <a:pt x="303" y="219"/>
                    </a:lnTo>
                    <a:lnTo>
                      <a:pt x="311" y="209"/>
                    </a:lnTo>
                    <a:lnTo>
                      <a:pt x="318" y="200"/>
                    </a:lnTo>
                    <a:lnTo>
                      <a:pt x="326" y="189"/>
                    </a:lnTo>
                    <a:lnTo>
                      <a:pt x="330" y="178"/>
                    </a:lnTo>
                    <a:lnTo>
                      <a:pt x="335" y="166"/>
                    </a:lnTo>
                    <a:lnTo>
                      <a:pt x="338" y="154"/>
                    </a:lnTo>
                    <a:lnTo>
                      <a:pt x="340" y="141"/>
                    </a:lnTo>
                    <a:lnTo>
                      <a:pt x="341" y="129"/>
                    </a:lnTo>
                    <a:lnTo>
                      <a:pt x="341" y="129"/>
                    </a:lnTo>
                    <a:lnTo>
                      <a:pt x="340" y="116"/>
                    </a:lnTo>
                    <a:lnTo>
                      <a:pt x="338" y="102"/>
                    </a:lnTo>
                    <a:lnTo>
                      <a:pt x="335" y="90"/>
                    </a:lnTo>
                    <a:lnTo>
                      <a:pt x="330" y="78"/>
                    </a:lnTo>
                    <a:lnTo>
                      <a:pt x="326" y="68"/>
                    </a:lnTo>
                    <a:lnTo>
                      <a:pt x="318" y="57"/>
                    </a:lnTo>
                    <a:lnTo>
                      <a:pt x="311" y="47"/>
                    </a:lnTo>
                    <a:lnTo>
                      <a:pt x="303" y="38"/>
                    </a:lnTo>
                    <a:lnTo>
                      <a:pt x="294" y="29"/>
                    </a:lnTo>
                    <a:lnTo>
                      <a:pt x="285" y="22"/>
                    </a:lnTo>
                    <a:lnTo>
                      <a:pt x="274" y="16"/>
                    </a:lnTo>
                    <a:lnTo>
                      <a:pt x="263" y="10"/>
                    </a:lnTo>
                    <a:lnTo>
                      <a:pt x="251" y="6"/>
                    </a:lnTo>
                    <a:lnTo>
                      <a:pt x="239" y="3"/>
                    </a:lnTo>
                    <a:lnTo>
                      <a:pt x="226" y="2"/>
                    </a:lnTo>
                    <a:lnTo>
                      <a:pt x="213" y="0"/>
                    </a:lnTo>
                    <a:lnTo>
                      <a:pt x="213" y="0"/>
                    </a:lnTo>
                    <a:close/>
                    <a:moveTo>
                      <a:pt x="310" y="286"/>
                    </a:moveTo>
                    <a:lnTo>
                      <a:pt x="251" y="286"/>
                    </a:lnTo>
                    <a:lnTo>
                      <a:pt x="219" y="342"/>
                    </a:lnTo>
                    <a:lnTo>
                      <a:pt x="261" y="491"/>
                    </a:lnTo>
                    <a:lnTo>
                      <a:pt x="213" y="542"/>
                    </a:lnTo>
                    <a:lnTo>
                      <a:pt x="165" y="491"/>
                    </a:lnTo>
                    <a:lnTo>
                      <a:pt x="207" y="342"/>
                    </a:lnTo>
                    <a:lnTo>
                      <a:pt x="174" y="286"/>
                    </a:lnTo>
                    <a:lnTo>
                      <a:pt x="116" y="286"/>
                    </a:lnTo>
                    <a:lnTo>
                      <a:pt x="116" y="286"/>
                    </a:lnTo>
                    <a:lnTo>
                      <a:pt x="105" y="287"/>
                    </a:lnTo>
                    <a:lnTo>
                      <a:pt x="93" y="288"/>
                    </a:lnTo>
                    <a:lnTo>
                      <a:pt x="83" y="291"/>
                    </a:lnTo>
                    <a:lnTo>
                      <a:pt x="72" y="294"/>
                    </a:lnTo>
                    <a:lnTo>
                      <a:pt x="63" y="299"/>
                    </a:lnTo>
                    <a:lnTo>
                      <a:pt x="53" y="305"/>
                    </a:lnTo>
                    <a:lnTo>
                      <a:pt x="45" y="311"/>
                    </a:lnTo>
                    <a:lnTo>
                      <a:pt x="36" y="318"/>
                    </a:lnTo>
                    <a:lnTo>
                      <a:pt x="29" y="327"/>
                    </a:lnTo>
                    <a:lnTo>
                      <a:pt x="23" y="335"/>
                    </a:lnTo>
                    <a:lnTo>
                      <a:pt x="17" y="344"/>
                    </a:lnTo>
                    <a:lnTo>
                      <a:pt x="11" y="353"/>
                    </a:lnTo>
                    <a:lnTo>
                      <a:pt x="8" y="364"/>
                    </a:lnTo>
                    <a:lnTo>
                      <a:pt x="4" y="375"/>
                    </a:lnTo>
                    <a:lnTo>
                      <a:pt x="2" y="386"/>
                    </a:lnTo>
                    <a:lnTo>
                      <a:pt x="0" y="396"/>
                    </a:lnTo>
                    <a:lnTo>
                      <a:pt x="0" y="707"/>
                    </a:lnTo>
                    <a:lnTo>
                      <a:pt x="66" y="707"/>
                    </a:lnTo>
                    <a:lnTo>
                      <a:pt x="66" y="424"/>
                    </a:lnTo>
                    <a:lnTo>
                      <a:pt x="82" y="424"/>
                    </a:lnTo>
                    <a:lnTo>
                      <a:pt x="82" y="707"/>
                    </a:lnTo>
                    <a:lnTo>
                      <a:pt x="344" y="707"/>
                    </a:lnTo>
                    <a:lnTo>
                      <a:pt x="344" y="424"/>
                    </a:lnTo>
                    <a:lnTo>
                      <a:pt x="359" y="424"/>
                    </a:lnTo>
                    <a:lnTo>
                      <a:pt x="359" y="707"/>
                    </a:lnTo>
                    <a:lnTo>
                      <a:pt x="425" y="707"/>
                    </a:lnTo>
                    <a:lnTo>
                      <a:pt x="425" y="396"/>
                    </a:lnTo>
                    <a:lnTo>
                      <a:pt x="425" y="396"/>
                    </a:lnTo>
                    <a:lnTo>
                      <a:pt x="424" y="386"/>
                    </a:lnTo>
                    <a:lnTo>
                      <a:pt x="422" y="375"/>
                    </a:lnTo>
                    <a:lnTo>
                      <a:pt x="418" y="364"/>
                    </a:lnTo>
                    <a:lnTo>
                      <a:pt x="414" y="353"/>
                    </a:lnTo>
                    <a:lnTo>
                      <a:pt x="410" y="344"/>
                    </a:lnTo>
                    <a:lnTo>
                      <a:pt x="404" y="335"/>
                    </a:lnTo>
                    <a:lnTo>
                      <a:pt x="396" y="327"/>
                    </a:lnTo>
                    <a:lnTo>
                      <a:pt x="389" y="318"/>
                    </a:lnTo>
                    <a:lnTo>
                      <a:pt x="381" y="311"/>
                    </a:lnTo>
                    <a:lnTo>
                      <a:pt x="372" y="305"/>
                    </a:lnTo>
                    <a:lnTo>
                      <a:pt x="363" y="299"/>
                    </a:lnTo>
                    <a:lnTo>
                      <a:pt x="353" y="294"/>
                    </a:lnTo>
                    <a:lnTo>
                      <a:pt x="344" y="291"/>
                    </a:lnTo>
                    <a:lnTo>
                      <a:pt x="333" y="288"/>
                    </a:lnTo>
                    <a:lnTo>
                      <a:pt x="322" y="287"/>
                    </a:lnTo>
                    <a:lnTo>
                      <a:pt x="310" y="286"/>
                    </a:lnTo>
                    <a:lnTo>
                      <a:pt x="310" y="286"/>
                    </a:lnTo>
                    <a:close/>
                    <a:moveTo>
                      <a:pt x="695" y="256"/>
                    </a:moveTo>
                    <a:lnTo>
                      <a:pt x="695" y="256"/>
                    </a:lnTo>
                    <a:lnTo>
                      <a:pt x="706" y="256"/>
                    </a:lnTo>
                    <a:lnTo>
                      <a:pt x="716" y="255"/>
                    </a:lnTo>
                    <a:lnTo>
                      <a:pt x="726" y="252"/>
                    </a:lnTo>
                    <a:lnTo>
                      <a:pt x="736" y="249"/>
                    </a:lnTo>
                    <a:lnTo>
                      <a:pt x="747" y="245"/>
                    </a:lnTo>
                    <a:lnTo>
                      <a:pt x="755" y="240"/>
                    </a:lnTo>
                    <a:lnTo>
                      <a:pt x="765" y="236"/>
                    </a:lnTo>
                    <a:lnTo>
                      <a:pt x="773" y="230"/>
                    </a:lnTo>
                    <a:lnTo>
                      <a:pt x="773" y="230"/>
                    </a:lnTo>
                    <a:lnTo>
                      <a:pt x="822" y="250"/>
                    </a:lnTo>
                    <a:lnTo>
                      <a:pt x="822" y="230"/>
                    </a:lnTo>
                    <a:lnTo>
                      <a:pt x="822" y="212"/>
                    </a:lnTo>
                    <a:lnTo>
                      <a:pt x="822" y="129"/>
                    </a:lnTo>
                    <a:lnTo>
                      <a:pt x="822" y="129"/>
                    </a:lnTo>
                    <a:lnTo>
                      <a:pt x="822" y="116"/>
                    </a:lnTo>
                    <a:lnTo>
                      <a:pt x="820" y="102"/>
                    </a:lnTo>
                    <a:lnTo>
                      <a:pt x="816" y="90"/>
                    </a:lnTo>
                    <a:lnTo>
                      <a:pt x="813" y="78"/>
                    </a:lnTo>
                    <a:lnTo>
                      <a:pt x="807" y="68"/>
                    </a:lnTo>
                    <a:lnTo>
                      <a:pt x="801" y="57"/>
                    </a:lnTo>
                    <a:lnTo>
                      <a:pt x="794" y="47"/>
                    </a:lnTo>
                    <a:lnTo>
                      <a:pt x="785" y="38"/>
                    </a:lnTo>
                    <a:lnTo>
                      <a:pt x="776" y="29"/>
                    </a:lnTo>
                    <a:lnTo>
                      <a:pt x="766" y="22"/>
                    </a:lnTo>
                    <a:lnTo>
                      <a:pt x="755" y="16"/>
                    </a:lnTo>
                    <a:lnTo>
                      <a:pt x="744" y="10"/>
                    </a:lnTo>
                    <a:lnTo>
                      <a:pt x="732" y="6"/>
                    </a:lnTo>
                    <a:lnTo>
                      <a:pt x="720" y="3"/>
                    </a:lnTo>
                    <a:lnTo>
                      <a:pt x="707" y="2"/>
                    </a:lnTo>
                    <a:lnTo>
                      <a:pt x="695" y="0"/>
                    </a:lnTo>
                    <a:lnTo>
                      <a:pt x="695" y="0"/>
                    </a:lnTo>
                    <a:lnTo>
                      <a:pt x="682" y="2"/>
                    </a:lnTo>
                    <a:lnTo>
                      <a:pt x="669" y="3"/>
                    </a:lnTo>
                    <a:lnTo>
                      <a:pt x="657" y="6"/>
                    </a:lnTo>
                    <a:lnTo>
                      <a:pt x="645" y="10"/>
                    </a:lnTo>
                    <a:lnTo>
                      <a:pt x="634" y="16"/>
                    </a:lnTo>
                    <a:lnTo>
                      <a:pt x="623" y="22"/>
                    </a:lnTo>
                    <a:lnTo>
                      <a:pt x="614" y="29"/>
                    </a:lnTo>
                    <a:lnTo>
                      <a:pt x="604" y="38"/>
                    </a:lnTo>
                    <a:lnTo>
                      <a:pt x="596" y="47"/>
                    </a:lnTo>
                    <a:lnTo>
                      <a:pt x="588" y="57"/>
                    </a:lnTo>
                    <a:lnTo>
                      <a:pt x="582" y="68"/>
                    </a:lnTo>
                    <a:lnTo>
                      <a:pt x="576" y="78"/>
                    </a:lnTo>
                    <a:lnTo>
                      <a:pt x="573" y="90"/>
                    </a:lnTo>
                    <a:lnTo>
                      <a:pt x="569" y="102"/>
                    </a:lnTo>
                    <a:lnTo>
                      <a:pt x="568" y="116"/>
                    </a:lnTo>
                    <a:lnTo>
                      <a:pt x="567" y="129"/>
                    </a:lnTo>
                    <a:lnTo>
                      <a:pt x="567" y="212"/>
                    </a:lnTo>
                    <a:lnTo>
                      <a:pt x="567" y="230"/>
                    </a:lnTo>
                    <a:lnTo>
                      <a:pt x="567" y="250"/>
                    </a:lnTo>
                    <a:lnTo>
                      <a:pt x="617" y="230"/>
                    </a:lnTo>
                    <a:lnTo>
                      <a:pt x="617" y="230"/>
                    </a:lnTo>
                    <a:lnTo>
                      <a:pt x="624" y="236"/>
                    </a:lnTo>
                    <a:lnTo>
                      <a:pt x="634" y="240"/>
                    </a:lnTo>
                    <a:lnTo>
                      <a:pt x="644" y="245"/>
                    </a:lnTo>
                    <a:lnTo>
                      <a:pt x="653" y="249"/>
                    </a:lnTo>
                    <a:lnTo>
                      <a:pt x="663" y="252"/>
                    </a:lnTo>
                    <a:lnTo>
                      <a:pt x="674" y="255"/>
                    </a:lnTo>
                    <a:lnTo>
                      <a:pt x="683" y="256"/>
                    </a:lnTo>
                    <a:lnTo>
                      <a:pt x="695" y="256"/>
                    </a:lnTo>
                    <a:lnTo>
                      <a:pt x="695" y="256"/>
                    </a:lnTo>
                    <a:close/>
                    <a:moveTo>
                      <a:pt x="792" y="286"/>
                    </a:moveTo>
                    <a:lnTo>
                      <a:pt x="784" y="286"/>
                    </a:lnTo>
                    <a:lnTo>
                      <a:pt x="784" y="286"/>
                    </a:lnTo>
                    <a:lnTo>
                      <a:pt x="785" y="297"/>
                    </a:lnTo>
                    <a:lnTo>
                      <a:pt x="784" y="306"/>
                    </a:lnTo>
                    <a:lnTo>
                      <a:pt x="783" y="316"/>
                    </a:lnTo>
                    <a:lnTo>
                      <a:pt x="782" y="324"/>
                    </a:lnTo>
                    <a:lnTo>
                      <a:pt x="778" y="333"/>
                    </a:lnTo>
                    <a:lnTo>
                      <a:pt x="774" y="339"/>
                    </a:lnTo>
                    <a:lnTo>
                      <a:pt x="770" y="345"/>
                    </a:lnTo>
                    <a:lnTo>
                      <a:pt x="764" y="350"/>
                    </a:lnTo>
                    <a:lnTo>
                      <a:pt x="758" y="352"/>
                    </a:lnTo>
                    <a:lnTo>
                      <a:pt x="750" y="353"/>
                    </a:lnTo>
                    <a:lnTo>
                      <a:pt x="743" y="352"/>
                    </a:lnTo>
                    <a:lnTo>
                      <a:pt x="735" y="350"/>
                    </a:lnTo>
                    <a:lnTo>
                      <a:pt x="725" y="344"/>
                    </a:lnTo>
                    <a:lnTo>
                      <a:pt x="716" y="336"/>
                    </a:lnTo>
                    <a:lnTo>
                      <a:pt x="706" y="326"/>
                    </a:lnTo>
                    <a:lnTo>
                      <a:pt x="695" y="312"/>
                    </a:lnTo>
                    <a:lnTo>
                      <a:pt x="695" y="312"/>
                    </a:lnTo>
                    <a:lnTo>
                      <a:pt x="684" y="326"/>
                    </a:lnTo>
                    <a:lnTo>
                      <a:pt x="674" y="336"/>
                    </a:lnTo>
                    <a:lnTo>
                      <a:pt x="664" y="344"/>
                    </a:lnTo>
                    <a:lnTo>
                      <a:pt x="654" y="350"/>
                    </a:lnTo>
                    <a:lnTo>
                      <a:pt x="646" y="352"/>
                    </a:lnTo>
                    <a:lnTo>
                      <a:pt x="639" y="353"/>
                    </a:lnTo>
                    <a:lnTo>
                      <a:pt x="632" y="352"/>
                    </a:lnTo>
                    <a:lnTo>
                      <a:pt x="626" y="350"/>
                    </a:lnTo>
                    <a:lnTo>
                      <a:pt x="620" y="345"/>
                    </a:lnTo>
                    <a:lnTo>
                      <a:pt x="615" y="339"/>
                    </a:lnTo>
                    <a:lnTo>
                      <a:pt x="611" y="333"/>
                    </a:lnTo>
                    <a:lnTo>
                      <a:pt x="609" y="324"/>
                    </a:lnTo>
                    <a:lnTo>
                      <a:pt x="606" y="316"/>
                    </a:lnTo>
                    <a:lnTo>
                      <a:pt x="605" y="306"/>
                    </a:lnTo>
                    <a:lnTo>
                      <a:pt x="604" y="297"/>
                    </a:lnTo>
                    <a:lnTo>
                      <a:pt x="605" y="286"/>
                    </a:lnTo>
                    <a:lnTo>
                      <a:pt x="597" y="286"/>
                    </a:lnTo>
                    <a:lnTo>
                      <a:pt x="597" y="286"/>
                    </a:lnTo>
                    <a:lnTo>
                      <a:pt x="586" y="287"/>
                    </a:lnTo>
                    <a:lnTo>
                      <a:pt x="575" y="288"/>
                    </a:lnTo>
                    <a:lnTo>
                      <a:pt x="564" y="291"/>
                    </a:lnTo>
                    <a:lnTo>
                      <a:pt x="554" y="294"/>
                    </a:lnTo>
                    <a:lnTo>
                      <a:pt x="544" y="299"/>
                    </a:lnTo>
                    <a:lnTo>
                      <a:pt x="536" y="305"/>
                    </a:lnTo>
                    <a:lnTo>
                      <a:pt x="526" y="311"/>
                    </a:lnTo>
                    <a:lnTo>
                      <a:pt x="519" y="318"/>
                    </a:lnTo>
                    <a:lnTo>
                      <a:pt x="512" y="327"/>
                    </a:lnTo>
                    <a:lnTo>
                      <a:pt x="504" y="335"/>
                    </a:lnTo>
                    <a:lnTo>
                      <a:pt x="498" y="344"/>
                    </a:lnTo>
                    <a:lnTo>
                      <a:pt x="494" y="353"/>
                    </a:lnTo>
                    <a:lnTo>
                      <a:pt x="489" y="364"/>
                    </a:lnTo>
                    <a:lnTo>
                      <a:pt x="485" y="375"/>
                    </a:lnTo>
                    <a:lnTo>
                      <a:pt x="483" y="386"/>
                    </a:lnTo>
                    <a:lnTo>
                      <a:pt x="482" y="396"/>
                    </a:lnTo>
                    <a:lnTo>
                      <a:pt x="482" y="707"/>
                    </a:lnTo>
                    <a:lnTo>
                      <a:pt x="549" y="707"/>
                    </a:lnTo>
                    <a:lnTo>
                      <a:pt x="549" y="424"/>
                    </a:lnTo>
                    <a:lnTo>
                      <a:pt x="564" y="424"/>
                    </a:lnTo>
                    <a:lnTo>
                      <a:pt x="564" y="707"/>
                    </a:lnTo>
                    <a:lnTo>
                      <a:pt x="825" y="707"/>
                    </a:lnTo>
                    <a:lnTo>
                      <a:pt x="825" y="424"/>
                    </a:lnTo>
                    <a:lnTo>
                      <a:pt x="840" y="424"/>
                    </a:lnTo>
                    <a:lnTo>
                      <a:pt x="840" y="707"/>
                    </a:lnTo>
                    <a:lnTo>
                      <a:pt x="908" y="707"/>
                    </a:lnTo>
                    <a:lnTo>
                      <a:pt x="908" y="396"/>
                    </a:lnTo>
                    <a:lnTo>
                      <a:pt x="908" y="396"/>
                    </a:lnTo>
                    <a:lnTo>
                      <a:pt x="906" y="386"/>
                    </a:lnTo>
                    <a:lnTo>
                      <a:pt x="904" y="375"/>
                    </a:lnTo>
                    <a:lnTo>
                      <a:pt x="900" y="364"/>
                    </a:lnTo>
                    <a:lnTo>
                      <a:pt x="896" y="353"/>
                    </a:lnTo>
                    <a:lnTo>
                      <a:pt x="891" y="344"/>
                    </a:lnTo>
                    <a:lnTo>
                      <a:pt x="885" y="335"/>
                    </a:lnTo>
                    <a:lnTo>
                      <a:pt x="878" y="327"/>
                    </a:lnTo>
                    <a:lnTo>
                      <a:pt x="870" y="318"/>
                    </a:lnTo>
                    <a:lnTo>
                      <a:pt x="863" y="311"/>
                    </a:lnTo>
                    <a:lnTo>
                      <a:pt x="854" y="305"/>
                    </a:lnTo>
                    <a:lnTo>
                      <a:pt x="845" y="299"/>
                    </a:lnTo>
                    <a:lnTo>
                      <a:pt x="836" y="294"/>
                    </a:lnTo>
                    <a:lnTo>
                      <a:pt x="825" y="291"/>
                    </a:lnTo>
                    <a:lnTo>
                      <a:pt x="814" y="288"/>
                    </a:lnTo>
                    <a:lnTo>
                      <a:pt x="803" y="287"/>
                    </a:lnTo>
                    <a:lnTo>
                      <a:pt x="792" y="286"/>
                    </a:lnTo>
                    <a:lnTo>
                      <a:pt x="792" y="286"/>
                    </a:lnTo>
                    <a:close/>
                  </a:path>
                </a:pathLst>
              </a:custGeom>
              <a:solidFill>
                <a:srgbClr val="9CE5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endParaRPr>
              </a:p>
            </p:txBody>
          </p:sp>
        </p:grpSp>
        <p:grpSp>
          <p:nvGrpSpPr>
            <p:cNvPr id="79" name="グループ化 78"/>
            <p:cNvGrpSpPr/>
            <p:nvPr/>
          </p:nvGrpSpPr>
          <p:grpSpPr>
            <a:xfrm>
              <a:off x="1852838" y="3086802"/>
              <a:ext cx="807203" cy="482877"/>
              <a:chOff x="6384409" y="3142060"/>
              <a:chExt cx="807203" cy="482877"/>
            </a:xfrm>
          </p:grpSpPr>
          <p:sp>
            <p:nvSpPr>
              <p:cNvPr id="85" name="Freeform 368"/>
              <p:cNvSpPr>
                <a:spLocks noChangeAspect="1" noEditPoints="1"/>
              </p:cNvSpPr>
              <p:nvPr/>
            </p:nvSpPr>
            <p:spPr bwMode="auto">
              <a:xfrm>
                <a:off x="6384409" y="3142060"/>
                <a:ext cx="372998" cy="434467"/>
              </a:xfrm>
              <a:custGeom>
                <a:avLst/>
                <a:gdLst>
                  <a:gd name="T0" fmla="*/ 356 w 800"/>
                  <a:gd name="T1" fmla="*/ 544 h 933"/>
                  <a:gd name="T2" fmla="*/ 134 w 800"/>
                  <a:gd name="T3" fmla="*/ 322 h 933"/>
                  <a:gd name="T4" fmla="*/ 134 w 800"/>
                  <a:gd name="T5" fmla="*/ 933 h 933"/>
                  <a:gd name="T6" fmla="*/ 578 w 800"/>
                  <a:gd name="T7" fmla="*/ 544 h 933"/>
                  <a:gd name="T8" fmla="*/ 189 w 800"/>
                  <a:gd name="T9" fmla="*/ 601 h 933"/>
                  <a:gd name="T10" fmla="*/ 523 w 800"/>
                  <a:gd name="T11" fmla="*/ 667 h 933"/>
                  <a:gd name="T12" fmla="*/ 523 w 800"/>
                  <a:gd name="T13" fmla="*/ 601 h 933"/>
                  <a:gd name="T14" fmla="*/ 633 w 800"/>
                  <a:gd name="T15" fmla="*/ 667 h 933"/>
                  <a:gd name="T16" fmla="*/ 745 w 800"/>
                  <a:gd name="T17" fmla="*/ 667 h 933"/>
                  <a:gd name="T18" fmla="*/ 417 w 800"/>
                  <a:gd name="T19" fmla="*/ 0 h 933"/>
                  <a:gd name="T20" fmla="*/ 379 w 800"/>
                  <a:gd name="T21" fmla="*/ 7 h 933"/>
                  <a:gd name="T22" fmla="*/ 346 w 800"/>
                  <a:gd name="T23" fmla="*/ 22 h 933"/>
                  <a:gd name="T24" fmla="*/ 320 w 800"/>
                  <a:gd name="T25" fmla="*/ 43 h 933"/>
                  <a:gd name="T26" fmla="*/ 303 w 800"/>
                  <a:gd name="T27" fmla="*/ 69 h 933"/>
                  <a:gd name="T28" fmla="*/ 297 w 800"/>
                  <a:gd name="T29" fmla="*/ 99 h 933"/>
                  <a:gd name="T30" fmla="*/ 298 w 800"/>
                  <a:gd name="T31" fmla="*/ 103 h 933"/>
                  <a:gd name="T32" fmla="*/ 274 w 800"/>
                  <a:gd name="T33" fmla="*/ 90 h 933"/>
                  <a:gd name="T34" fmla="*/ 247 w 800"/>
                  <a:gd name="T35" fmla="*/ 82 h 933"/>
                  <a:gd name="T36" fmla="*/ 228 w 800"/>
                  <a:gd name="T37" fmla="*/ 81 h 933"/>
                  <a:gd name="T38" fmla="*/ 196 w 800"/>
                  <a:gd name="T39" fmla="*/ 85 h 933"/>
                  <a:gd name="T40" fmla="*/ 169 w 800"/>
                  <a:gd name="T41" fmla="*/ 94 h 933"/>
                  <a:gd name="T42" fmla="*/ 147 w 800"/>
                  <a:gd name="T43" fmla="*/ 110 h 933"/>
                  <a:gd name="T44" fmla="*/ 132 w 800"/>
                  <a:gd name="T45" fmla="*/ 129 h 933"/>
                  <a:gd name="T46" fmla="*/ 124 w 800"/>
                  <a:gd name="T47" fmla="*/ 152 h 933"/>
                  <a:gd name="T48" fmla="*/ 124 w 800"/>
                  <a:gd name="T49" fmla="*/ 166 h 933"/>
                  <a:gd name="T50" fmla="*/ 129 w 800"/>
                  <a:gd name="T51" fmla="*/ 186 h 933"/>
                  <a:gd name="T52" fmla="*/ 98 w 800"/>
                  <a:gd name="T53" fmla="*/ 181 h 933"/>
                  <a:gd name="T54" fmla="*/ 55 w 800"/>
                  <a:gd name="T55" fmla="*/ 190 h 933"/>
                  <a:gd name="T56" fmla="*/ 27 w 800"/>
                  <a:gd name="T57" fmla="*/ 216 h 933"/>
                  <a:gd name="T58" fmla="*/ 21 w 800"/>
                  <a:gd name="T59" fmla="*/ 232 h 933"/>
                  <a:gd name="T60" fmla="*/ 21 w 800"/>
                  <a:gd name="T61" fmla="*/ 244 h 933"/>
                  <a:gd name="T62" fmla="*/ 27 w 800"/>
                  <a:gd name="T63" fmla="*/ 260 h 933"/>
                  <a:gd name="T64" fmla="*/ 55 w 800"/>
                  <a:gd name="T65" fmla="*/ 286 h 933"/>
                  <a:gd name="T66" fmla="*/ 98 w 800"/>
                  <a:gd name="T67" fmla="*/ 296 h 933"/>
                  <a:gd name="T68" fmla="*/ 129 w 800"/>
                  <a:gd name="T69" fmla="*/ 291 h 933"/>
                  <a:gd name="T70" fmla="*/ 163 w 800"/>
                  <a:gd name="T71" fmla="*/ 271 h 933"/>
                  <a:gd name="T72" fmla="*/ 175 w 800"/>
                  <a:gd name="T73" fmla="*/ 249 h 933"/>
                  <a:gd name="T74" fmla="*/ 176 w 800"/>
                  <a:gd name="T75" fmla="*/ 238 h 933"/>
                  <a:gd name="T76" fmla="*/ 175 w 800"/>
                  <a:gd name="T77" fmla="*/ 226 h 933"/>
                  <a:gd name="T78" fmla="*/ 213 w 800"/>
                  <a:gd name="T79" fmla="*/ 237 h 933"/>
                  <a:gd name="T80" fmla="*/ 237 w 800"/>
                  <a:gd name="T81" fmla="*/ 237 h 933"/>
                  <a:gd name="T82" fmla="*/ 266 w 800"/>
                  <a:gd name="T83" fmla="*/ 232 h 933"/>
                  <a:gd name="T84" fmla="*/ 291 w 800"/>
                  <a:gd name="T85" fmla="*/ 222 h 933"/>
                  <a:gd name="T86" fmla="*/ 312 w 800"/>
                  <a:gd name="T87" fmla="*/ 205 h 933"/>
                  <a:gd name="T88" fmla="*/ 325 w 800"/>
                  <a:gd name="T89" fmla="*/ 186 h 933"/>
                  <a:gd name="T90" fmla="*/ 330 w 800"/>
                  <a:gd name="T91" fmla="*/ 163 h 933"/>
                  <a:gd name="T92" fmla="*/ 350 w 800"/>
                  <a:gd name="T93" fmla="*/ 177 h 933"/>
                  <a:gd name="T94" fmla="*/ 388 w 800"/>
                  <a:gd name="T95" fmla="*/ 193 h 933"/>
                  <a:gd name="T96" fmla="*/ 432 w 800"/>
                  <a:gd name="T97" fmla="*/ 198 h 933"/>
                  <a:gd name="T98" fmla="*/ 458 w 800"/>
                  <a:gd name="T99" fmla="*/ 196 h 933"/>
                  <a:gd name="T100" fmla="*/ 495 w 800"/>
                  <a:gd name="T101" fmla="*/ 186 h 933"/>
                  <a:gd name="T102" fmla="*/ 526 w 800"/>
                  <a:gd name="T103" fmla="*/ 169 h 933"/>
                  <a:gd name="T104" fmla="*/ 549 w 800"/>
                  <a:gd name="T105" fmla="*/ 146 h 933"/>
                  <a:gd name="T106" fmla="*/ 562 w 800"/>
                  <a:gd name="T107" fmla="*/ 118 h 933"/>
                  <a:gd name="T108" fmla="*/ 565 w 800"/>
                  <a:gd name="T109" fmla="*/ 99 h 933"/>
                  <a:gd name="T110" fmla="*/ 559 w 800"/>
                  <a:gd name="T111" fmla="*/ 69 h 933"/>
                  <a:gd name="T112" fmla="*/ 542 w 800"/>
                  <a:gd name="T113" fmla="*/ 43 h 933"/>
                  <a:gd name="T114" fmla="*/ 517 w 800"/>
                  <a:gd name="T115" fmla="*/ 22 h 933"/>
                  <a:gd name="T116" fmla="*/ 483 w 800"/>
                  <a:gd name="T117" fmla="*/ 7 h 933"/>
                  <a:gd name="T118" fmla="*/ 445 w 800"/>
                  <a:gd name="T119" fmla="*/ 0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0" h="933">
                    <a:moveTo>
                      <a:pt x="578" y="544"/>
                    </a:moveTo>
                    <a:lnTo>
                      <a:pt x="578" y="378"/>
                    </a:lnTo>
                    <a:lnTo>
                      <a:pt x="356" y="544"/>
                    </a:lnTo>
                    <a:lnTo>
                      <a:pt x="356" y="378"/>
                    </a:lnTo>
                    <a:lnTo>
                      <a:pt x="134" y="544"/>
                    </a:lnTo>
                    <a:lnTo>
                      <a:pt x="134" y="322"/>
                    </a:lnTo>
                    <a:lnTo>
                      <a:pt x="0" y="322"/>
                    </a:lnTo>
                    <a:lnTo>
                      <a:pt x="0" y="933"/>
                    </a:lnTo>
                    <a:lnTo>
                      <a:pt x="134" y="933"/>
                    </a:lnTo>
                    <a:lnTo>
                      <a:pt x="800" y="933"/>
                    </a:lnTo>
                    <a:lnTo>
                      <a:pt x="800" y="378"/>
                    </a:lnTo>
                    <a:lnTo>
                      <a:pt x="578" y="544"/>
                    </a:lnTo>
                    <a:close/>
                    <a:moveTo>
                      <a:pt x="301" y="667"/>
                    </a:moveTo>
                    <a:lnTo>
                      <a:pt x="189" y="667"/>
                    </a:lnTo>
                    <a:lnTo>
                      <a:pt x="189" y="601"/>
                    </a:lnTo>
                    <a:lnTo>
                      <a:pt x="301" y="601"/>
                    </a:lnTo>
                    <a:lnTo>
                      <a:pt x="301" y="667"/>
                    </a:lnTo>
                    <a:close/>
                    <a:moveTo>
                      <a:pt x="523" y="667"/>
                    </a:moveTo>
                    <a:lnTo>
                      <a:pt x="411" y="667"/>
                    </a:lnTo>
                    <a:lnTo>
                      <a:pt x="411" y="601"/>
                    </a:lnTo>
                    <a:lnTo>
                      <a:pt x="523" y="601"/>
                    </a:lnTo>
                    <a:lnTo>
                      <a:pt x="523" y="667"/>
                    </a:lnTo>
                    <a:close/>
                    <a:moveTo>
                      <a:pt x="745" y="667"/>
                    </a:moveTo>
                    <a:lnTo>
                      <a:pt x="633" y="667"/>
                    </a:lnTo>
                    <a:lnTo>
                      <a:pt x="633" y="601"/>
                    </a:lnTo>
                    <a:lnTo>
                      <a:pt x="745" y="601"/>
                    </a:lnTo>
                    <a:lnTo>
                      <a:pt x="745" y="667"/>
                    </a:lnTo>
                    <a:close/>
                    <a:moveTo>
                      <a:pt x="432" y="0"/>
                    </a:moveTo>
                    <a:lnTo>
                      <a:pt x="432" y="0"/>
                    </a:lnTo>
                    <a:lnTo>
                      <a:pt x="417" y="0"/>
                    </a:lnTo>
                    <a:lnTo>
                      <a:pt x="404" y="1"/>
                    </a:lnTo>
                    <a:lnTo>
                      <a:pt x="392" y="4"/>
                    </a:lnTo>
                    <a:lnTo>
                      <a:pt x="379" y="7"/>
                    </a:lnTo>
                    <a:lnTo>
                      <a:pt x="368" y="12"/>
                    </a:lnTo>
                    <a:lnTo>
                      <a:pt x="356" y="16"/>
                    </a:lnTo>
                    <a:lnTo>
                      <a:pt x="346" y="22"/>
                    </a:lnTo>
                    <a:lnTo>
                      <a:pt x="337" y="28"/>
                    </a:lnTo>
                    <a:lnTo>
                      <a:pt x="328" y="36"/>
                    </a:lnTo>
                    <a:lnTo>
                      <a:pt x="320" y="43"/>
                    </a:lnTo>
                    <a:lnTo>
                      <a:pt x="314" y="51"/>
                    </a:lnTo>
                    <a:lnTo>
                      <a:pt x="308" y="60"/>
                    </a:lnTo>
                    <a:lnTo>
                      <a:pt x="303" y="69"/>
                    </a:lnTo>
                    <a:lnTo>
                      <a:pt x="301" y="79"/>
                    </a:lnTo>
                    <a:lnTo>
                      <a:pt x="298" y="88"/>
                    </a:lnTo>
                    <a:lnTo>
                      <a:pt x="297" y="99"/>
                    </a:lnTo>
                    <a:lnTo>
                      <a:pt x="297" y="99"/>
                    </a:lnTo>
                    <a:lnTo>
                      <a:pt x="298" y="103"/>
                    </a:lnTo>
                    <a:lnTo>
                      <a:pt x="298" y="103"/>
                    </a:lnTo>
                    <a:lnTo>
                      <a:pt x="291" y="98"/>
                    </a:lnTo>
                    <a:lnTo>
                      <a:pt x="283" y="94"/>
                    </a:lnTo>
                    <a:lnTo>
                      <a:pt x="274" y="90"/>
                    </a:lnTo>
                    <a:lnTo>
                      <a:pt x="266" y="87"/>
                    </a:lnTo>
                    <a:lnTo>
                      <a:pt x="256" y="85"/>
                    </a:lnTo>
                    <a:lnTo>
                      <a:pt x="247" y="82"/>
                    </a:lnTo>
                    <a:lnTo>
                      <a:pt x="237" y="81"/>
                    </a:lnTo>
                    <a:lnTo>
                      <a:pt x="228" y="81"/>
                    </a:lnTo>
                    <a:lnTo>
                      <a:pt x="228" y="81"/>
                    </a:lnTo>
                    <a:lnTo>
                      <a:pt x="217" y="81"/>
                    </a:lnTo>
                    <a:lnTo>
                      <a:pt x="206" y="82"/>
                    </a:lnTo>
                    <a:lnTo>
                      <a:pt x="196" y="85"/>
                    </a:lnTo>
                    <a:lnTo>
                      <a:pt x="187" y="87"/>
                    </a:lnTo>
                    <a:lnTo>
                      <a:pt x="177" y="91"/>
                    </a:lnTo>
                    <a:lnTo>
                      <a:pt x="169" y="94"/>
                    </a:lnTo>
                    <a:lnTo>
                      <a:pt x="162" y="99"/>
                    </a:lnTo>
                    <a:lnTo>
                      <a:pt x="153" y="104"/>
                    </a:lnTo>
                    <a:lnTo>
                      <a:pt x="147" y="110"/>
                    </a:lnTo>
                    <a:lnTo>
                      <a:pt x="141" y="116"/>
                    </a:lnTo>
                    <a:lnTo>
                      <a:pt x="136" y="122"/>
                    </a:lnTo>
                    <a:lnTo>
                      <a:pt x="132" y="129"/>
                    </a:lnTo>
                    <a:lnTo>
                      <a:pt x="128" y="136"/>
                    </a:lnTo>
                    <a:lnTo>
                      <a:pt x="126" y="144"/>
                    </a:lnTo>
                    <a:lnTo>
                      <a:pt x="124" y="152"/>
                    </a:lnTo>
                    <a:lnTo>
                      <a:pt x="123" y="159"/>
                    </a:lnTo>
                    <a:lnTo>
                      <a:pt x="123" y="159"/>
                    </a:lnTo>
                    <a:lnTo>
                      <a:pt x="124" y="166"/>
                    </a:lnTo>
                    <a:lnTo>
                      <a:pt x="126" y="172"/>
                    </a:lnTo>
                    <a:lnTo>
                      <a:pt x="129" y="186"/>
                    </a:lnTo>
                    <a:lnTo>
                      <a:pt x="129" y="186"/>
                    </a:lnTo>
                    <a:lnTo>
                      <a:pt x="115" y="182"/>
                    </a:lnTo>
                    <a:lnTo>
                      <a:pt x="98" y="181"/>
                    </a:lnTo>
                    <a:lnTo>
                      <a:pt x="98" y="181"/>
                    </a:lnTo>
                    <a:lnTo>
                      <a:pt x="82" y="182"/>
                    </a:lnTo>
                    <a:lnTo>
                      <a:pt x="68" y="186"/>
                    </a:lnTo>
                    <a:lnTo>
                      <a:pt x="55" y="190"/>
                    </a:lnTo>
                    <a:lnTo>
                      <a:pt x="44" y="198"/>
                    </a:lnTo>
                    <a:lnTo>
                      <a:pt x="34" y="206"/>
                    </a:lnTo>
                    <a:lnTo>
                      <a:pt x="27" y="216"/>
                    </a:lnTo>
                    <a:lnTo>
                      <a:pt x="25" y="220"/>
                    </a:lnTo>
                    <a:lnTo>
                      <a:pt x="22" y="226"/>
                    </a:lnTo>
                    <a:lnTo>
                      <a:pt x="21" y="232"/>
                    </a:lnTo>
                    <a:lnTo>
                      <a:pt x="21" y="238"/>
                    </a:lnTo>
                    <a:lnTo>
                      <a:pt x="21" y="238"/>
                    </a:lnTo>
                    <a:lnTo>
                      <a:pt x="21" y="244"/>
                    </a:lnTo>
                    <a:lnTo>
                      <a:pt x="22" y="249"/>
                    </a:lnTo>
                    <a:lnTo>
                      <a:pt x="25" y="255"/>
                    </a:lnTo>
                    <a:lnTo>
                      <a:pt x="27" y="260"/>
                    </a:lnTo>
                    <a:lnTo>
                      <a:pt x="34" y="271"/>
                    </a:lnTo>
                    <a:lnTo>
                      <a:pt x="44" y="279"/>
                    </a:lnTo>
                    <a:lnTo>
                      <a:pt x="55" y="286"/>
                    </a:lnTo>
                    <a:lnTo>
                      <a:pt x="68" y="291"/>
                    </a:lnTo>
                    <a:lnTo>
                      <a:pt x="82" y="295"/>
                    </a:lnTo>
                    <a:lnTo>
                      <a:pt x="98" y="296"/>
                    </a:lnTo>
                    <a:lnTo>
                      <a:pt x="98" y="296"/>
                    </a:lnTo>
                    <a:lnTo>
                      <a:pt x="114" y="295"/>
                    </a:lnTo>
                    <a:lnTo>
                      <a:pt x="129" y="291"/>
                    </a:lnTo>
                    <a:lnTo>
                      <a:pt x="142" y="286"/>
                    </a:lnTo>
                    <a:lnTo>
                      <a:pt x="153" y="279"/>
                    </a:lnTo>
                    <a:lnTo>
                      <a:pt x="163" y="271"/>
                    </a:lnTo>
                    <a:lnTo>
                      <a:pt x="170" y="260"/>
                    </a:lnTo>
                    <a:lnTo>
                      <a:pt x="172" y="255"/>
                    </a:lnTo>
                    <a:lnTo>
                      <a:pt x="175" y="249"/>
                    </a:lnTo>
                    <a:lnTo>
                      <a:pt x="176" y="244"/>
                    </a:lnTo>
                    <a:lnTo>
                      <a:pt x="176" y="238"/>
                    </a:lnTo>
                    <a:lnTo>
                      <a:pt x="176" y="238"/>
                    </a:lnTo>
                    <a:lnTo>
                      <a:pt x="176" y="232"/>
                    </a:lnTo>
                    <a:lnTo>
                      <a:pt x="175" y="226"/>
                    </a:lnTo>
                    <a:lnTo>
                      <a:pt x="175" y="226"/>
                    </a:lnTo>
                    <a:lnTo>
                      <a:pt x="187" y="231"/>
                    </a:lnTo>
                    <a:lnTo>
                      <a:pt x="199" y="235"/>
                    </a:lnTo>
                    <a:lnTo>
                      <a:pt x="213" y="237"/>
                    </a:lnTo>
                    <a:lnTo>
                      <a:pt x="228" y="238"/>
                    </a:lnTo>
                    <a:lnTo>
                      <a:pt x="228" y="238"/>
                    </a:lnTo>
                    <a:lnTo>
                      <a:pt x="237" y="237"/>
                    </a:lnTo>
                    <a:lnTo>
                      <a:pt x="247" y="236"/>
                    </a:lnTo>
                    <a:lnTo>
                      <a:pt x="258" y="235"/>
                    </a:lnTo>
                    <a:lnTo>
                      <a:pt x="266" y="232"/>
                    </a:lnTo>
                    <a:lnTo>
                      <a:pt x="276" y="229"/>
                    </a:lnTo>
                    <a:lnTo>
                      <a:pt x="284" y="225"/>
                    </a:lnTo>
                    <a:lnTo>
                      <a:pt x="291" y="222"/>
                    </a:lnTo>
                    <a:lnTo>
                      <a:pt x="298" y="216"/>
                    </a:lnTo>
                    <a:lnTo>
                      <a:pt x="306" y="211"/>
                    </a:lnTo>
                    <a:lnTo>
                      <a:pt x="312" y="205"/>
                    </a:lnTo>
                    <a:lnTo>
                      <a:pt x="316" y="199"/>
                    </a:lnTo>
                    <a:lnTo>
                      <a:pt x="321" y="193"/>
                    </a:lnTo>
                    <a:lnTo>
                      <a:pt x="325" y="186"/>
                    </a:lnTo>
                    <a:lnTo>
                      <a:pt x="327" y="178"/>
                    </a:lnTo>
                    <a:lnTo>
                      <a:pt x="330" y="171"/>
                    </a:lnTo>
                    <a:lnTo>
                      <a:pt x="330" y="163"/>
                    </a:lnTo>
                    <a:lnTo>
                      <a:pt x="330" y="163"/>
                    </a:lnTo>
                    <a:lnTo>
                      <a:pt x="340" y="170"/>
                    </a:lnTo>
                    <a:lnTo>
                      <a:pt x="350" y="177"/>
                    </a:lnTo>
                    <a:lnTo>
                      <a:pt x="362" y="183"/>
                    </a:lnTo>
                    <a:lnTo>
                      <a:pt x="375" y="188"/>
                    </a:lnTo>
                    <a:lnTo>
                      <a:pt x="388" y="193"/>
                    </a:lnTo>
                    <a:lnTo>
                      <a:pt x="402" y="195"/>
                    </a:lnTo>
                    <a:lnTo>
                      <a:pt x="416" y="198"/>
                    </a:lnTo>
                    <a:lnTo>
                      <a:pt x="432" y="198"/>
                    </a:lnTo>
                    <a:lnTo>
                      <a:pt x="432" y="198"/>
                    </a:lnTo>
                    <a:lnTo>
                      <a:pt x="445" y="198"/>
                    </a:lnTo>
                    <a:lnTo>
                      <a:pt x="458" y="196"/>
                    </a:lnTo>
                    <a:lnTo>
                      <a:pt x="471" y="194"/>
                    </a:lnTo>
                    <a:lnTo>
                      <a:pt x="483" y="190"/>
                    </a:lnTo>
                    <a:lnTo>
                      <a:pt x="495" y="186"/>
                    </a:lnTo>
                    <a:lnTo>
                      <a:pt x="506" y="181"/>
                    </a:lnTo>
                    <a:lnTo>
                      <a:pt x="517" y="176"/>
                    </a:lnTo>
                    <a:lnTo>
                      <a:pt x="526" y="169"/>
                    </a:lnTo>
                    <a:lnTo>
                      <a:pt x="535" y="162"/>
                    </a:lnTo>
                    <a:lnTo>
                      <a:pt x="542" y="154"/>
                    </a:lnTo>
                    <a:lnTo>
                      <a:pt x="549" y="146"/>
                    </a:lnTo>
                    <a:lnTo>
                      <a:pt x="554" y="138"/>
                    </a:lnTo>
                    <a:lnTo>
                      <a:pt x="559" y="128"/>
                    </a:lnTo>
                    <a:lnTo>
                      <a:pt x="562" y="118"/>
                    </a:lnTo>
                    <a:lnTo>
                      <a:pt x="565" y="109"/>
                    </a:lnTo>
                    <a:lnTo>
                      <a:pt x="565" y="99"/>
                    </a:lnTo>
                    <a:lnTo>
                      <a:pt x="565" y="99"/>
                    </a:lnTo>
                    <a:lnTo>
                      <a:pt x="565" y="88"/>
                    </a:lnTo>
                    <a:lnTo>
                      <a:pt x="562" y="79"/>
                    </a:lnTo>
                    <a:lnTo>
                      <a:pt x="559" y="69"/>
                    </a:lnTo>
                    <a:lnTo>
                      <a:pt x="554" y="60"/>
                    </a:lnTo>
                    <a:lnTo>
                      <a:pt x="549" y="51"/>
                    </a:lnTo>
                    <a:lnTo>
                      <a:pt x="542" y="43"/>
                    </a:lnTo>
                    <a:lnTo>
                      <a:pt x="535" y="36"/>
                    </a:lnTo>
                    <a:lnTo>
                      <a:pt x="526" y="28"/>
                    </a:lnTo>
                    <a:lnTo>
                      <a:pt x="517" y="22"/>
                    </a:lnTo>
                    <a:lnTo>
                      <a:pt x="506" y="16"/>
                    </a:lnTo>
                    <a:lnTo>
                      <a:pt x="495" y="12"/>
                    </a:lnTo>
                    <a:lnTo>
                      <a:pt x="483" y="7"/>
                    </a:lnTo>
                    <a:lnTo>
                      <a:pt x="471" y="4"/>
                    </a:lnTo>
                    <a:lnTo>
                      <a:pt x="458" y="1"/>
                    </a:lnTo>
                    <a:lnTo>
                      <a:pt x="445" y="0"/>
                    </a:lnTo>
                    <a:lnTo>
                      <a:pt x="432" y="0"/>
                    </a:lnTo>
                    <a:lnTo>
                      <a:pt x="432" y="0"/>
                    </a:lnTo>
                    <a:close/>
                  </a:path>
                </a:pathLst>
              </a:custGeom>
              <a:solidFill>
                <a:srgbClr val="D580B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endParaRPr>
              </a:p>
            </p:txBody>
          </p:sp>
          <p:sp>
            <p:nvSpPr>
              <p:cNvPr id="86" name="Freeform 334"/>
              <p:cNvSpPr>
                <a:spLocks noEditPoints="1"/>
              </p:cNvSpPr>
              <p:nvPr/>
            </p:nvSpPr>
            <p:spPr bwMode="auto">
              <a:xfrm>
                <a:off x="6846012" y="3318937"/>
                <a:ext cx="345600" cy="306000"/>
              </a:xfrm>
              <a:custGeom>
                <a:avLst/>
                <a:gdLst>
                  <a:gd name="T0" fmla="*/ 174 w 908"/>
                  <a:gd name="T1" fmla="*/ 6 h 707"/>
                  <a:gd name="T2" fmla="*/ 123 w 908"/>
                  <a:gd name="T3" fmla="*/ 38 h 707"/>
                  <a:gd name="T4" fmla="*/ 90 w 908"/>
                  <a:gd name="T5" fmla="*/ 90 h 707"/>
                  <a:gd name="T6" fmla="*/ 86 w 908"/>
                  <a:gd name="T7" fmla="*/ 141 h 707"/>
                  <a:gd name="T8" fmla="*/ 107 w 908"/>
                  <a:gd name="T9" fmla="*/ 200 h 707"/>
                  <a:gd name="T10" fmla="*/ 152 w 908"/>
                  <a:gd name="T11" fmla="*/ 240 h 707"/>
                  <a:gd name="T12" fmla="*/ 213 w 908"/>
                  <a:gd name="T13" fmla="*/ 256 h 707"/>
                  <a:gd name="T14" fmla="*/ 263 w 908"/>
                  <a:gd name="T15" fmla="*/ 246 h 707"/>
                  <a:gd name="T16" fmla="*/ 311 w 908"/>
                  <a:gd name="T17" fmla="*/ 209 h 707"/>
                  <a:gd name="T18" fmla="*/ 338 w 908"/>
                  <a:gd name="T19" fmla="*/ 154 h 707"/>
                  <a:gd name="T20" fmla="*/ 338 w 908"/>
                  <a:gd name="T21" fmla="*/ 102 h 707"/>
                  <a:gd name="T22" fmla="*/ 311 w 908"/>
                  <a:gd name="T23" fmla="*/ 47 h 707"/>
                  <a:gd name="T24" fmla="*/ 263 w 908"/>
                  <a:gd name="T25" fmla="*/ 10 h 707"/>
                  <a:gd name="T26" fmla="*/ 213 w 908"/>
                  <a:gd name="T27" fmla="*/ 0 h 707"/>
                  <a:gd name="T28" fmla="*/ 213 w 908"/>
                  <a:gd name="T29" fmla="*/ 542 h 707"/>
                  <a:gd name="T30" fmla="*/ 116 w 908"/>
                  <a:gd name="T31" fmla="*/ 286 h 707"/>
                  <a:gd name="T32" fmla="*/ 63 w 908"/>
                  <a:gd name="T33" fmla="*/ 299 h 707"/>
                  <a:gd name="T34" fmla="*/ 23 w 908"/>
                  <a:gd name="T35" fmla="*/ 335 h 707"/>
                  <a:gd name="T36" fmla="*/ 2 w 908"/>
                  <a:gd name="T37" fmla="*/ 386 h 707"/>
                  <a:gd name="T38" fmla="*/ 82 w 908"/>
                  <a:gd name="T39" fmla="*/ 424 h 707"/>
                  <a:gd name="T40" fmla="*/ 359 w 908"/>
                  <a:gd name="T41" fmla="*/ 707 h 707"/>
                  <a:gd name="T42" fmla="*/ 422 w 908"/>
                  <a:gd name="T43" fmla="*/ 375 h 707"/>
                  <a:gd name="T44" fmla="*/ 396 w 908"/>
                  <a:gd name="T45" fmla="*/ 327 h 707"/>
                  <a:gd name="T46" fmla="*/ 353 w 908"/>
                  <a:gd name="T47" fmla="*/ 294 h 707"/>
                  <a:gd name="T48" fmla="*/ 310 w 908"/>
                  <a:gd name="T49" fmla="*/ 286 h 707"/>
                  <a:gd name="T50" fmla="*/ 726 w 908"/>
                  <a:gd name="T51" fmla="*/ 252 h 707"/>
                  <a:gd name="T52" fmla="*/ 773 w 908"/>
                  <a:gd name="T53" fmla="*/ 230 h 707"/>
                  <a:gd name="T54" fmla="*/ 822 w 908"/>
                  <a:gd name="T55" fmla="*/ 129 h 707"/>
                  <a:gd name="T56" fmla="*/ 813 w 908"/>
                  <a:gd name="T57" fmla="*/ 78 h 707"/>
                  <a:gd name="T58" fmla="*/ 776 w 908"/>
                  <a:gd name="T59" fmla="*/ 29 h 707"/>
                  <a:gd name="T60" fmla="*/ 720 w 908"/>
                  <a:gd name="T61" fmla="*/ 3 h 707"/>
                  <a:gd name="T62" fmla="*/ 669 w 908"/>
                  <a:gd name="T63" fmla="*/ 3 h 707"/>
                  <a:gd name="T64" fmla="*/ 614 w 908"/>
                  <a:gd name="T65" fmla="*/ 29 h 707"/>
                  <a:gd name="T66" fmla="*/ 576 w 908"/>
                  <a:gd name="T67" fmla="*/ 78 h 707"/>
                  <a:gd name="T68" fmla="*/ 567 w 908"/>
                  <a:gd name="T69" fmla="*/ 212 h 707"/>
                  <a:gd name="T70" fmla="*/ 624 w 908"/>
                  <a:gd name="T71" fmla="*/ 236 h 707"/>
                  <a:gd name="T72" fmla="*/ 674 w 908"/>
                  <a:gd name="T73" fmla="*/ 255 h 707"/>
                  <a:gd name="T74" fmla="*/ 784 w 908"/>
                  <a:gd name="T75" fmla="*/ 286 h 707"/>
                  <a:gd name="T76" fmla="*/ 782 w 908"/>
                  <a:gd name="T77" fmla="*/ 324 h 707"/>
                  <a:gd name="T78" fmla="*/ 758 w 908"/>
                  <a:gd name="T79" fmla="*/ 352 h 707"/>
                  <a:gd name="T80" fmla="*/ 716 w 908"/>
                  <a:gd name="T81" fmla="*/ 336 h 707"/>
                  <a:gd name="T82" fmla="*/ 674 w 908"/>
                  <a:gd name="T83" fmla="*/ 336 h 707"/>
                  <a:gd name="T84" fmla="*/ 632 w 908"/>
                  <a:gd name="T85" fmla="*/ 352 h 707"/>
                  <a:gd name="T86" fmla="*/ 609 w 908"/>
                  <a:gd name="T87" fmla="*/ 324 h 707"/>
                  <a:gd name="T88" fmla="*/ 597 w 908"/>
                  <a:gd name="T89" fmla="*/ 286 h 707"/>
                  <a:gd name="T90" fmla="*/ 554 w 908"/>
                  <a:gd name="T91" fmla="*/ 294 h 707"/>
                  <a:gd name="T92" fmla="*/ 512 w 908"/>
                  <a:gd name="T93" fmla="*/ 327 h 707"/>
                  <a:gd name="T94" fmla="*/ 485 w 908"/>
                  <a:gd name="T95" fmla="*/ 375 h 707"/>
                  <a:gd name="T96" fmla="*/ 549 w 908"/>
                  <a:gd name="T97" fmla="*/ 424 h 707"/>
                  <a:gd name="T98" fmla="*/ 840 w 908"/>
                  <a:gd name="T99" fmla="*/ 424 h 707"/>
                  <a:gd name="T100" fmla="*/ 906 w 908"/>
                  <a:gd name="T101" fmla="*/ 386 h 707"/>
                  <a:gd name="T102" fmla="*/ 885 w 908"/>
                  <a:gd name="T103" fmla="*/ 335 h 707"/>
                  <a:gd name="T104" fmla="*/ 845 w 908"/>
                  <a:gd name="T105" fmla="*/ 299 h 707"/>
                  <a:gd name="T106" fmla="*/ 792 w 908"/>
                  <a:gd name="T107" fmla="*/ 28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8" h="707">
                    <a:moveTo>
                      <a:pt x="213" y="0"/>
                    </a:moveTo>
                    <a:lnTo>
                      <a:pt x="213" y="0"/>
                    </a:lnTo>
                    <a:lnTo>
                      <a:pt x="200" y="2"/>
                    </a:lnTo>
                    <a:lnTo>
                      <a:pt x="188" y="3"/>
                    </a:lnTo>
                    <a:lnTo>
                      <a:pt x="174" y="6"/>
                    </a:lnTo>
                    <a:lnTo>
                      <a:pt x="164" y="10"/>
                    </a:lnTo>
                    <a:lnTo>
                      <a:pt x="152" y="16"/>
                    </a:lnTo>
                    <a:lnTo>
                      <a:pt x="141" y="22"/>
                    </a:lnTo>
                    <a:lnTo>
                      <a:pt x="131" y="29"/>
                    </a:lnTo>
                    <a:lnTo>
                      <a:pt x="123" y="38"/>
                    </a:lnTo>
                    <a:lnTo>
                      <a:pt x="114" y="47"/>
                    </a:lnTo>
                    <a:lnTo>
                      <a:pt x="107" y="57"/>
                    </a:lnTo>
                    <a:lnTo>
                      <a:pt x="100" y="68"/>
                    </a:lnTo>
                    <a:lnTo>
                      <a:pt x="95" y="78"/>
                    </a:lnTo>
                    <a:lnTo>
                      <a:pt x="90" y="90"/>
                    </a:lnTo>
                    <a:lnTo>
                      <a:pt x="88" y="102"/>
                    </a:lnTo>
                    <a:lnTo>
                      <a:pt x="86" y="116"/>
                    </a:lnTo>
                    <a:lnTo>
                      <a:pt x="86" y="129"/>
                    </a:lnTo>
                    <a:lnTo>
                      <a:pt x="86" y="129"/>
                    </a:lnTo>
                    <a:lnTo>
                      <a:pt x="86" y="141"/>
                    </a:lnTo>
                    <a:lnTo>
                      <a:pt x="88" y="154"/>
                    </a:lnTo>
                    <a:lnTo>
                      <a:pt x="90" y="166"/>
                    </a:lnTo>
                    <a:lnTo>
                      <a:pt x="95" y="178"/>
                    </a:lnTo>
                    <a:lnTo>
                      <a:pt x="100" y="189"/>
                    </a:lnTo>
                    <a:lnTo>
                      <a:pt x="107" y="200"/>
                    </a:lnTo>
                    <a:lnTo>
                      <a:pt x="114" y="209"/>
                    </a:lnTo>
                    <a:lnTo>
                      <a:pt x="123" y="219"/>
                    </a:lnTo>
                    <a:lnTo>
                      <a:pt x="131" y="227"/>
                    </a:lnTo>
                    <a:lnTo>
                      <a:pt x="141" y="234"/>
                    </a:lnTo>
                    <a:lnTo>
                      <a:pt x="152" y="240"/>
                    </a:lnTo>
                    <a:lnTo>
                      <a:pt x="164" y="246"/>
                    </a:lnTo>
                    <a:lnTo>
                      <a:pt x="174" y="250"/>
                    </a:lnTo>
                    <a:lnTo>
                      <a:pt x="188" y="254"/>
                    </a:lnTo>
                    <a:lnTo>
                      <a:pt x="200" y="256"/>
                    </a:lnTo>
                    <a:lnTo>
                      <a:pt x="213" y="256"/>
                    </a:lnTo>
                    <a:lnTo>
                      <a:pt x="213" y="256"/>
                    </a:lnTo>
                    <a:lnTo>
                      <a:pt x="226" y="256"/>
                    </a:lnTo>
                    <a:lnTo>
                      <a:pt x="239" y="254"/>
                    </a:lnTo>
                    <a:lnTo>
                      <a:pt x="251" y="250"/>
                    </a:lnTo>
                    <a:lnTo>
                      <a:pt x="263" y="246"/>
                    </a:lnTo>
                    <a:lnTo>
                      <a:pt x="274" y="240"/>
                    </a:lnTo>
                    <a:lnTo>
                      <a:pt x="285" y="234"/>
                    </a:lnTo>
                    <a:lnTo>
                      <a:pt x="294" y="227"/>
                    </a:lnTo>
                    <a:lnTo>
                      <a:pt x="303" y="219"/>
                    </a:lnTo>
                    <a:lnTo>
                      <a:pt x="311" y="209"/>
                    </a:lnTo>
                    <a:lnTo>
                      <a:pt x="318" y="200"/>
                    </a:lnTo>
                    <a:lnTo>
                      <a:pt x="326" y="189"/>
                    </a:lnTo>
                    <a:lnTo>
                      <a:pt x="330" y="178"/>
                    </a:lnTo>
                    <a:lnTo>
                      <a:pt x="335" y="166"/>
                    </a:lnTo>
                    <a:lnTo>
                      <a:pt x="338" y="154"/>
                    </a:lnTo>
                    <a:lnTo>
                      <a:pt x="340" y="141"/>
                    </a:lnTo>
                    <a:lnTo>
                      <a:pt x="341" y="129"/>
                    </a:lnTo>
                    <a:lnTo>
                      <a:pt x="341" y="129"/>
                    </a:lnTo>
                    <a:lnTo>
                      <a:pt x="340" y="116"/>
                    </a:lnTo>
                    <a:lnTo>
                      <a:pt x="338" y="102"/>
                    </a:lnTo>
                    <a:lnTo>
                      <a:pt x="335" y="90"/>
                    </a:lnTo>
                    <a:lnTo>
                      <a:pt x="330" y="78"/>
                    </a:lnTo>
                    <a:lnTo>
                      <a:pt x="326" y="68"/>
                    </a:lnTo>
                    <a:lnTo>
                      <a:pt x="318" y="57"/>
                    </a:lnTo>
                    <a:lnTo>
                      <a:pt x="311" y="47"/>
                    </a:lnTo>
                    <a:lnTo>
                      <a:pt x="303" y="38"/>
                    </a:lnTo>
                    <a:lnTo>
                      <a:pt x="294" y="29"/>
                    </a:lnTo>
                    <a:lnTo>
                      <a:pt x="285" y="22"/>
                    </a:lnTo>
                    <a:lnTo>
                      <a:pt x="274" y="16"/>
                    </a:lnTo>
                    <a:lnTo>
                      <a:pt x="263" y="10"/>
                    </a:lnTo>
                    <a:lnTo>
                      <a:pt x="251" y="6"/>
                    </a:lnTo>
                    <a:lnTo>
                      <a:pt x="239" y="3"/>
                    </a:lnTo>
                    <a:lnTo>
                      <a:pt x="226" y="2"/>
                    </a:lnTo>
                    <a:lnTo>
                      <a:pt x="213" y="0"/>
                    </a:lnTo>
                    <a:lnTo>
                      <a:pt x="213" y="0"/>
                    </a:lnTo>
                    <a:close/>
                    <a:moveTo>
                      <a:pt x="310" y="286"/>
                    </a:moveTo>
                    <a:lnTo>
                      <a:pt x="251" y="286"/>
                    </a:lnTo>
                    <a:lnTo>
                      <a:pt x="219" y="342"/>
                    </a:lnTo>
                    <a:lnTo>
                      <a:pt x="261" y="491"/>
                    </a:lnTo>
                    <a:lnTo>
                      <a:pt x="213" y="542"/>
                    </a:lnTo>
                    <a:lnTo>
                      <a:pt x="165" y="491"/>
                    </a:lnTo>
                    <a:lnTo>
                      <a:pt x="207" y="342"/>
                    </a:lnTo>
                    <a:lnTo>
                      <a:pt x="174" y="286"/>
                    </a:lnTo>
                    <a:lnTo>
                      <a:pt x="116" y="286"/>
                    </a:lnTo>
                    <a:lnTo>
                      <a:pt x="116" y="286"/>
                    </a:lnTo>
                    <a:lnTo>
                      <a:pt x="105" y="287"/>
                    </a:lnTo>
                    <a:lnTo>
                      <a:pt x="93" y="288"/>
                    </a:lnTo>
                    <a:lnTo>
                      <a:pt x="83" y="291"/>
                    </a:lnTo>
                    <a:lnTo>
                      <a:pt x="72" y="294"/>
                    </a:lnTo>
                    <a:lnTo>
                      <a:pt x="63" y="299"/>
                    </a:lnTo>
                    <a:lnTo>
                      <a:pt x="53" y="305"/>
                    </a:lnTo>
                    <a:lnTo>
                      <a:pt x="45" y="311"/>
                    </a:lnTo>
                    <a:lnTo>
                      <a:pt x="36" y="318"/>
                    </a:lnTo>
                    <a:lnTo>
                      <a:pt x="29" y="327"/>
                    </a:lnTo>
                    <a:lnTo>
                      <a:pt x="23" y="335"/>
                    </a:lnTo>
                    <a:lnTo>
                      <a:pt x="17" y="344"/>
                    </a:lnTo>
                    <a:lnTo>
                      <a:pt x="11" y="353"/>
                    </a:lnTo>
                    <a:lnTo>
                      <a:pt x="8" y="364"/>
                    </a:lnTo>
                    <a:lnTo>
                      <a:pt x="4" y="375"/>
                    </a:lnTo>
                    <a:lnTo>
                      <a:pt x="2" y="386"/>
                    </a:lnTo>
                    <a:lnTo>
                      <a:pt x="0" y="396"/>
                    </a:lnTo>
                    <a:lnTo>
                      <a:pt x="0" y="707"/>
                    </a:lnTo>
                    <a:lnTo>
                      <a:pt x="66" y="707"/>
                    </a:lnTo>
                    <a:lnTo>
                      <a:pt x="66" y="424"/>
                    </a:lnTo>
                    <a:lnTo>
                      <a:pt x="82" y="424"/>
                    </a:lnTo>
                    <a:lnTo>
                      <a:pt x="82" y="707"/>
                    </a:lnTo>
                    <a:lnTo>
                      <a:pt x="344" y="707"/>
                    </a:lnTo>
                    <a:lnTo>
                      <a:pt x="344" y="424"/>
                    </a:lnTo>
                    <a:lnTo>
                      <a:pt x="359" y="424"/>
                    </a:lnTo>
                    <a:lnTo>
                      <a:pt x="359" y="707"/>
                    </a:lnTo>
                    <a:lnTo>
                      <a:pt x="425" y="707"/>
                    </a:lnTo>
                    <a:lnTo>
                      <a:pt x="425" y="396"/>
                    </a:lnTo>
                    <a:lnTo>
                      <a:pt x="425" y="396"/>
                    </a:lnTo>
                    <a:lnTo>
                      <a:pt x="424" y="386"/>
                    </a:lnTo>
                    <a:lnTo>
                      <a:pt x="422" y="375"/>
                    </a:lnTo>
                    <a:lnTo>
                      <a:pt x="418" y="364"/>
                    </a:lnTo>
                    <a:lnTo>
                      <a:pt x="414" y="353"/>
                    </a:lnTo>
                    <a:lnTo>
                      <a:pt x="410" y="344"/>
                    </a:lnTo>
                    <a:lnTo>
                      <a:pt x="404" y="335"/>
                    </a:lnTo>
                    <a:lnTo>
                      <a:pt x="396" y="327"/>
                    </a:lnTo>
                    <a:lnTo>
                      <a:pt x="389" y="318"/>
                    </a:lnTo>
                    <a:lnTo>
                      <a:pt x="381" y="311"/>
                    </a:lnTo>
                    <a:lnTo>
                      <a:pt x="372" y="305"/>
                    </a:lnTo>
                    <a:lnTo>
                      <a:pt x="363" y="299"/>
                    </a:lnTo>
                    <a:lnTo>
                      <a:pt x="353" y="294"/>
                    </a:lnTo>
                    <a:lnTo>
                      <a:pt x="344" y="291"/>
                    </a:lnTo>
                    <a:lnTo>
                      <a:pt x="333" y="288"/>
                    </a:lnTo>
                    <a:lnTo>
                      <a:pt x="322" y="287"/>
                    </a:lnTo>
                    <a:lnTo>
                      <a:pt x="310" y="286"/>
                    </a:lnTo>
                    <a:lnTo>
                      <a:pt x="310" y="286"/>
                    </a:lnTo>
                    <a:close/>
                    <a:moveTo>
                      <a:pt x="695" y="256"/>
                    </a:moveTo>
                    <a:lnTo>
                      <a:pt x="695" y="256"/>
                    </a:lnTo>
                    <a:lnTo>
                      <a:pt x="706" y="256"/>
                    </a:lnTo>
                    <a:lnTo>
                      <a:pt x="716" y="255"/>
                    </a:lnTo>
                    <a:lnTo>
                      <a:pt x="726" y="252"/>
                    </a:lnTo>
                    <a:lnTo>
                      <a:pt x="736" y="249"/>
                    </a:lnTo>
                    <a:lnTo>
                      <a:pt x="747" y="245"/>
                    </a:lnTo>
                    <a:lnTo>
                      <a:pt x="755" y="240"/>
                    </a:lnTo>
                    <a:lnTo>
                      <a:pt x="765" y="236"/>
                    </a:lnTo>
                    <a:lnTo>
                      <a:pt x="773" y="230"/>
                    </a:lnTo>
                    <a:lnTo>
                      <a:pt x="773" y="230"/>
                    </a:lnTo>
                    <a:lnTo>
                      <a:pt x="822" y="250"/>
                    </a:lnTo>
                    <a:lnTo>
                      <a:pt x="822" y="230"/>
                    </a:lnTo>
                    <a:lnTo>
                      <a:pt x="822" y="212"/>
                    </a:lnTo>
                    <a:lnTo>
                      <a:pt x="822" y="129"/>
                    </a:lnTo>
                    <a:lnTo>
                      <a:pt x="822" y="129"/>
                    </a:lnTo>
                    <a:lnTo>
                      <a:pt x="822" y="116"/>
                    </a:lnTo>
                    <a:lnTo>
                      <a:pt x="820" y="102"/>
                    </a:lnTo>
                    <a:lnTo>
                      <a:pt x="816" y="90"/>
                    </a:lnTo>
                    <a:lnTo>
                      <a:pt x="813" y="78"/>
                    </a:lnTo>
                    <a:lnTo>
                      <a:pt x="807" y="68"/>
                    </a:lnTo>
                    <a:lnTo>
                      <a:pt x="801" y="57"/>
                    </a:lnTo>
                    <a:lnTo>
                      <a:pt x="794" y="47"/>
                    </a:lnTo>
                    <a:lnTo>
                      <a:pt x="785" y="38"/>
                    </a:lnTo>
                    <a:lnTo>
                      <a:pt x="776" y="29"/>
                    </a:lnTo>
                    <a:lnTo>
                      <a:pt x="766" y="22"/>
                    </a:lnTo>
                    <a:lnTo>
                      <a:pt x="755" y="16"/>
                    </a:lnTo>
                    <a:lnTo>
                      <a:pt x="744" y="10"/>
                    </a:lnTo>
                    <a:lnTo>
                      <a:pt x="732" y="6"/>
                    </a:lnTo>
                    <a:lnTo>
                      <a:pt x="720" y="3"/>
                    </a:lnTo>
                    <a:lnTo>
                      <a:pt x="707" y="2"/>
                    </a:lnTo>
                    <a:lnTo>
                      <a:pt x="695" y="0"/>
                    </a:lnTo>
                    <a:lnTo>
                      <a:pt x="695" y="0"/>
                    </a:lnTo>
                    <a:lnTo>
                      <a:pt x="682" y="2"/>
                    </a:lnTo>
                    <a:lnTo>
                      <a:pt x="669" y="3"/>
                    </a:lnTo>
                    <a:lnTo>
                      <a:pt x="657" y="6"/>
                    </a:lnTo>
                    <a:lnTo>
                      <a:pt x="645" y="10"/>
                    </a:lnTo>
                    <a:lnTo>
                      <a:pt x="634" y="16"/>
                    </a:lnTo>
                    <a:lnTo>
                      <a:pt x="623" y="22"/>
                    </a:lnTo>
                    <a:lnTo>
                      <a:pt x="614" y="29"/>
                    </a:lnTo>
                    <a:lnTo>
                      <a:pt x="604" y="38"/>
                    </a:lnTo>
                    <a:lnTo>
                      <a:pt x="596" y="47"/>
                    </a:lnTo>
                    <a:lnTo>
                      <a:pt x="588" y="57"/>
                    </a:lnTo>
                    <a:lnTo>
                      <a:pt x="582" y="68"/>
                    </a:lnTo>
                    <a:lnTo>
                      <a:pt x="576" y="78"/>
                    </a:lnTo>
                    <a:lnTo>
                      <a:pt x="573" y="90"/>
                    </a:lnTo>
                    <a:lnTo>
                      <a:pt x="569" y="102"/>
                    </a:lnTo>
                    <a:lnTo>
                      <a:pt x="568" y="116"/>
                    </a:lnTo>
                    <a:lnTo>
                      <a:pt x="567" y="129"/>
                    </a:lnTo>
                    <a:lnTo>
                      <a:pt x="567" y="212"/>
                    </a:lnTo>
                    <a:lnTo>
                      <a:pt x="567" y="230"/>
                    </a:lnTo>
                    <a:lnTo>
                      <a:pt x="567" y="250"/>
                    </a:lnTo>
                    <a:lnTo>
                      <a:pt x="617" y="230"/>
                    </a:lnTo>
                    <a:lnTo>
                      <a:pt x="617" y="230"/>
                    </a:lnTo>
                    <a:lnTo>
                      <a:pt x="624" y="236"/>
                    </a:lnTo>
                    <a:lnTo>
                      <a:pt x="634" y="240"/>
                    </a:lnTo>
                    <a:lnTo>
                      <a:pt x="644" y="245"/>
                    </a:lnTo>
                    <a:lnTo>
                      <a:pt x="653" y="249"/>
                    </a:lnTo>
                    <a:lnTo>
                      <a:pt x="663" y="252"/>
                    </a:lnTo>
                    <a:lnTo>
                      <a:pt x="674" y="255"/>
                    </a:lnTo>
                    <a:lnTo>
                      <a:pt x="683" y="256"/>
                    </a:lnTo>
                    <a:lnTo>
                      <a:pt x="695" y="256"/>
                    </a:lnTo>
                    <a:lnTo>
                      <a:pt x="695" y="256"/>
                    </a:lnTo>
                    <a:close/>
                    <a:moveTo>
                      <a:pt x="792" y="286"/>
                    </a:moveTo>
                    <a:lnTo>
                      <a:pt x="784" y="286"/>
                    </a:lnTo>
                    <a:lnTo>
                      <a:pt x="784" y="286"/>
                    </a:lnTo>
                    <a:lnTo>
                      <a:pt x="785" y="297"/>
                    </a:lnTo>
                    <a:lnTo>
                      <a:pt x="784" y="306"/>
                    </a:lnTo>
                    <a:lnTo>
                      <a:pt x="783" y="316"/>
                    </a:lnTo>
                    <a:lnTo>
                      <a:pt x="782" y="324"/>
                    </a:lnTo>
                    <a:lnTo>
                      <a:pt x="778" y="333"/>
                    </a:lnTo>
                    <a:lnTo>
                      <a:pt x="774" y="339"/>
                    </a:lnTo>
                    <a:lnTo>
                      <a:pt x="770" y="345"/>
                    </a:lnTo>
                    <a:lnTo>
                      <a:pt x="764" y="350"/>
                    </a:lnTo>
                    <a:lnTo>
                      <a:pt x="758" y="352"/>
                    </a:lnTo>
                    <a:lnTo>
                      <a:pt x="750" y="353"/>
                    </a:lnTo>
                    <a:lnTo>
                      <a:pt x="743" y="352"/>
                    </a:lnTo>
                    <a:lnTo>
                      <a:pt x="735" y="350"/>
                    </a:lnTo>
                    <a:lnTo>
                      <a:pt x="725" y="344"/>
                    </a:lnTo>
                    <a:lnTo>
                      <a:pt x="716" y="336"/>
                    </a:lnTo>
                    <a:lnTo>
                      <a:pt x="706" y="326"/>
                    </a:lnTo>
                    <a:lnTo>
                      <a:pt x="695" y="312"/>
                    </a:lnTo>
                    <a:lnTo>
                      <a:pt x="695" y="312"/>
                    </a:lnTo>
                    <a:lnTo>
                      <a:pt x="684" y="326"/>
                    </a:lnTo>
                    <a:lnTo>
                      <a:pt x="674" y="336"/>
                    </a:lnTo>
                    <a:lnTo>
                      <a:pt x="664" y="344"/>
                    </a:lnTo>
                    <a:lnTo>
                      <a:pt x="654" y="350"/>
                    </a:lnTo>
                    <a:lnTo>
                      <a:pt x="646" y="352"/>
                    </a:lnTo>
                    <a:lnTo>
                      <a:pt x="639" y="353"/>
                    </a:lnTo>
                    <a:lnTo>
                      <a:pt x="632" y="352"/>
                    </a:lnTo>
                    <a:lnTo>
                      <a:pt x="626" y="350"/>
                    </a:lnTo>
                    <a:lnTo>
                      <a:pt x="620" y="345"/>
                    </a:lnTo>
                    <a:lnTo>
                      <a:pt x="615" y="339"/>
                    </a:lnTo>
                    <a:lnTo>
                      <a:pt x="611" y="333"/>
                    </a:lnTo>
                    <a:lnTo>
                      <a:pt x="609" y="324"/>
                    </a:lnTo>
                    <a:lnTo>
                      <a:pt x="606" y="316"/>
                    </a:lnTo>
                    <a:lnTo>
                      <a:pt x="605" y="306"/>
                    </a:lnTo>
                    <a:lnTo>
                      <a:pt x="604" y="297"/>
                    </a:lnTo>
                    <a:lnTo>
                      <a:pt x="605" y="286"/>
                    </a:lnTo>
                    <a:lnTo>
                      <a:pt x="597" y="286"/>
                    </a:lnTo>
                    <a:lnTo>
                      <a:pt x="597" y="286"/>
                    </a:lnTo>
                    <a:lnTo>
                      <a:pt x="586" y="287"/>
                    </a:lnTo>
                    <a:lnTo>
                      <a:pt x="575" y="288"/>
                    </a:lnTo>
                    <a:lnTo>
                      <a:pt x="564" y="291"/>
                    </a:lnTo>
                    <a:lnTo>
                      <a:pt x="554" y="294"/>
                    </a:lnTo>
                    <a:lnTo>
                      <a:pt x="544" y="299"/>
                    </a:lnTo>
                    <a:lnTo>
                      <a:pt x="536" y="305"/>
                    </a:lnTo>
                    <a:lnTo>
                      <a:pt x="526" y="311"/>
                    </a:lnTo>
                    <a:lnTo>
                      <a:pt x="519" y="318"/>
                    </a:lnTo>
                    <a:lnTo>
                      <a:pt x="512" y="327"/>
                    </a:lnTo>
                    <a:lnTo>
                      <a:pt x="504" y="335"/>
                    </a:lnTo>
                    <a:lnTo>
                      <a:pt x="498" y="344"/>
                    </a:lnTo>
                    <a:lnTo>
                      <a:pt x="494" y="353"/>
                    </a:lnTo>
                    <a:lnTo>
                      <a:pt x="489" y="364"/>
                    </a:lnTo>
                    <a:lnTo>
                      <a:pt x="485" y="375"/>
                    </a:lnTo>
                    <a:lnTo>
                      <a:pt x="483" y="386"/>
                    </a:lnTo>
                    <a:lnTo>
                      <a:pt x="482" y="396"/>
                    </a:lnTo>
                    <a:lnTo>
                      <a:pt x="482" y="707"/>
                    </a:lnTo>
                    <a:lnTo>
                      <a:pt x="549" y="707"/>
                    </a:lnTo>
                    <a:lnTo>
                      <a:pt x="549" y="424"/>
                    </a:lnTo>
                    <a:lnTo>
                      <a:pt x="564" y="424"/>
                    </a:lnTo>
                    <a:lnTo>
                      <a:pt x="564" y="707"/>
                    </a:lnTo>
                    <a:lnTo>
                      <a:pt x="825" y="707"/>
                    </a:lnTo>
                    <a:lnTo>
                      <a:pt x="825" y="424"/>
                    </a:lnTo>
                    <a:lnTo>
                      <a:pt x="840" y="424"/>
                    </a:lnTo>
                    <a:lnTo>
                      <a:pt x="840" y="707"/>
                    </a:lnTo>
                    <a:lnTo>
                      <a:pt x="908" y="707"/>
                    </a:lnTo>
                    <a:lnTo>
                      <a:pt x="908" y="396"/>
                    </a:lnTo>
                    <a:lnTo>
                      <a:pt x="908" y="396"/>
                    </a:lnTo>
                    <a:lnTo>
                      <a:pt x="906" y="386"/>
                    </a:lnTo>
                    <a:lnTo>
                      <a:pt x="904" y="375"/>
                    </a:lnTo>
                    <a:lnTo>
                      <a:pt x="900" y="364"/>
                    </a:lnTo>
                    <a:lnTo>
                      <a:pt x="896" y="353"/>
                    </a:lnTo>
                    <a:lnTo>
                      <a:pt x="891" y="344"/>
                    </a:lnTo>
                    <a:lnTo>
                      <a:pt x="885" y="335"/>
                    </a:lnTo>
                    <a:lnTo>
                      <a:pt x="878" y="327"/>
                    </a:lnTo>
                    <a:lnTo>
                      <a:pt x="870" y="318"/>
                    </a:lnTo>
                    <a:lnTo>
                      <a:pt x="863" y="311"/>
                    </a:lnTo>
                    <a:lnTo>
                      <a:pt x="854" y="305"/>
                    </a:lnTo>
                    <a:lnTo>
                      <a:pt x="845" y="299"/>
                    </a:lnTo>
                    <a:lnTo>
                      <a:pt x="836" y="294"/>
                    </a:lnTo>
                    <a:lnTo>
                      <a:pt x="825" y="291"/>
                    </a:lnTo>
                    <a:lnTo>
                      <a:pt x="814" y="288"/>
                    </a:lnTo>
                    <a:lnTo>
                      <a:pt x="803" y="287"/>
                    </a:lnTo>
                    <a:lnTo>
                      <a:pt x="792" y="286"/>
                    </a:lnTo>
                    <a:lnTo>
                      <a:pt x="792" y="286"/>
                    </a:lnTo>
                    <a:close/>
                  </a:path>
                </a:pathLst>
              </a:custGeom>
              <a:solidFill>
                <a:srgbClr val="D580B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endParaRPr>
              </a:p>
            </p:txBody>
          </p:sp>
        </p:grpSp>
        <p:sp>
          <p:nvSpPr>
            <p:cNvPr id="80" name="テキスト ボックス 79"/>
            <p:cNvSpPr txBox="1"/>
            <p:nvPr/>
          </p:nvSpPr>
          <p:spPr>
            <a:xfrm>
              <a:off x="888422" y="2071841"/>
              <a:ext cx="1319503" cy="31460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a:ln>
                    <a:noFill/>
                  </a:ln>
                  <a:solidFill>
                    <a:prstClr val="black"/>
                  </a:solidFill>
                  <a:effectLst/>
                  <a:uLnTx/>
                  <a:uFillTx/>
                </a:rPr>
                <a:t>グループ会社</a:t>
              </a:r>
              <a:r>
                <a:rPr kumimoji="0" lang="en-US" altLang="ja-JP" sz="900" b="0" i="0" u="none" strike="noStrike" kern="0" cap="none" spc="0" normalizeH="0" baseline="0" noProof="0">
                  <a:ln>
                    <a:noFill/>
                  </a:ln>
                  <a:solidFill>
                    <a:prstClr val="black"/>
                  </a:solidFill>
                  <a:effectLst/>
                  <a:uLnTx/>
                  <a:uFillTx/>
                </a:rPr>
                <a:t>A</a:t>
              </a:r>
              <a:endParaRPr kumimoji="0" lang="ja-JP" altLang="en-US" sz="700" b="0" i="0" u="none" strike="noStrike" kern="0" cap="none" spc="0" normalizeH="0" baseline="0" noProof="0">
                <a:ln>
                  <a:noFill/>
                </a:ln>
                <a:solidFill>
                  <a:prstClr val="black"/>
                </a:solidFill>
                <a:effectLst/>
                <a:uLnTx/>
                <a:uFillTx/>
              </a:endParaRPr>
            </a:p>
          </p:txBody>
        </p:sp>
        <p:sp>
          <p:nvSpPr>
            <p:cNvPr id="81" name="テキスト ボックス 80"/>
            <p:cNvSpPr txBox="1"/>
            <p:nvPr/>
          </p:nvSpPr>
          <p:spPr>
            <a:xfrm>
              <a:off x="142317" y="2846661"/>
              <a:ext cx="1317289" cy="31460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a:ln>
                    <a:noFill/>
                  </a:ln>
                  <a:solidFill>
                    <a:prstClr val="black"/>
                  </a:solidFill>
                  <a:effectLst/>
                  <a:uLnTx/>
                  <a:uFillTx/>
                </a:rPr>
                <a:t>グループ会社</a:t>
              </a:r>
              <a:r>
                <a:rPr kumimoji="0" lang="en-US" altLang="ja-JP" sz="900" b="0" i="0" u="none" strike="noStrike" kern="0" cap="none" spc="0" normalizeH="0" baseline="0" noProof="0">
                  <a:ln>
                    <a:noFill/>
                  </a:ln>
                  <a:solidFill>
                    <a:prstClr val="black"/>
                  </a:solidFill>
                  <a:effectLst/>
                  <a:uLnTx/>
                  <a:uFillTx/>
                </a:rPr>
                <a:t>B</a:t>
              </a:r>
              <a:endParaRPr kumimoji="0" lang="ja-JP" altLang="en-US" sz="700" b="0" i="0" u="none" strike="noStrike" kern="0" cap="none" spc="0" normalizeH="0" baseline="0" noProof="0">
                <a:ln>
                  <a:noFill/>
                </a:ln>
                <a:solidFill>
                  <a:prstClr val="black"/>
                </a:solidFill>
                <a:effectLst/>
                <a:uLnTx/>
                <a:uFillTx/>
              </a:endParaRPr>
            </a:p>
          </p:txBody>
        </p:sp>
        <p:sp>
          <p:nvSpPr>
            <p:cNvPr id="82" name="テキスト ボックス 81"/>
            <p:cNvSpPr txBox="1"/>
            <p:nvPr/>
          </p:nvSpPr>
          <p:spPr>
            <a:xfrm>
              <a:off x="232420" y="3549667"/>
              <a:ext cx="1317289" cy="31460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a:ln>
                    <a:noFill/>
                  </a:ln>
                  <a:solidFill>
                    <a:prstClr val="black"/>
                  </a:solidFill>
                  <a:effectLst/>
                  <a:uLnTx/>
                  <a:uFillTx/>
                </a:rPr>
                <a:t>グループ会社</a:t>
              </a:r>
              <a:r>
                <a:rPr kumimoji="0" lang="en-US" altLang="ja-JP" sz="900" b="0" i="0" u="none" strike="noStrike" kern="0" cap="none" spc="0" normalizeH="0" baseline="0" noProof="0">
                  <a:ln>
                    <a:noFill/>
                  </a:ln>
                  <a:solidFill>
                    <a:prstClr val="black"/>
                  </a:solidFill>
                  <a:effectLst/>
                  <a:uLnTx/>
                  <a:uFillTx/>
                </a:rPr>
                <a:t>C</a:t>
              </a:r>
              <a:endParaRPr kumimoji="0" lang="ja-JP" altLang="en-US" sz="700" b="0" i="0" u="none" strike="noStrike" kern="0" cap="none" spc="0" normalizeH="0" baseline="0" noProof="0">
                <a:ln>
                  <a:noFill/>
                </a:ln>
                <a:solidFill>
                  <a:prstClr val="black"/>
                </a:solidFill>
                <a:effectLst/>
                <a:uLnTx/>
                <a:uFillTx/>
              </a:endParaRPr>
            </a:p>
          </p:txBody>
        </p:sp>
        <p:sp>
          <p:nvSpPr>
            <p:cNvPr id="83" name="テキスト ボックス 82"/>
            <p:cNvSpPr txBox="1"/>
            <p:nvPr/>
          </p:nvSpPr>
          <p:spPr>
            <a:xfrm>
              <a:off x="1904843" y="2843208"/>
              <a:ext cx="1330568" cy="31460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a:ln>
                    <a:noFill/>
                  </a:ln>
                  <a:solidFill>
                    <a:prstClr val="black"/>
                  </a:solidFill>
                  <a:effectLst/>
                  <a:uLnTx/>
                  <a:uFillTx/>
                </a:rPr>
                <a:t>グループ会社</a:t>
              </a:r>
              <a:r>
                <a:rPr kumimoji="0" lang="en-US" altLang="ja-JP" sz="900" b="0" i="0" u="none" strike="noStrike" kern="0" cap="none" spc="0" normalizeH="0" baseline="0" noProof="0">
                  <a:ln>
                    <a:noFill/>
                  </a:ln>
                  <a:solidFill>
                    <a:prstClr val="black"/>
                  </a:solidFill>
                  <a:effectLst/>
                  <a:uLnTx/>
                  <a:uFillTx/>
                </a:rPr>
                <a:t>D</a:t>
              </a:r>
              <a:endParaRPr kumimoji="0" lang="ja-JP" altLang="en-US" sz="700" b="0" i="0" u="none" strike="noStrike" kern="0" cap="none" spc="0" normalizeH="0" baseline="0" noProof="0">
                <a:ln>
                  <a:noFill/>
                </a:ln>
                <a:solidFill>
                  <a:prstClr val="black"/>
                </a:solidFill>
                <a:effectLst/>
                <a:uLnTx/>
                <a:uFillTx/>
              </a:endParaRPr>
            </a:p>
          </p:txBody>
        </p:sp>
        <p:sp>
          <p:nvSpPr>
            <p:cNvPr id="84" name="テキスト ボックス 83"/>
            <p:cNvSpPr txBox="1"/>
            <p:nvPr/>
          </p:nvSpPr>
          <p:spPr>
            <a:xfrm>
              <a:off x="1775770" y="3555232"/>
              <a:ext cx="1308436" cy="31460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a:ln>
                    <a:noFill/>
                  </a:ln>
                  <a:solidFill>
                    <a:prstClr val="black"/>
                  </a:solidFill>
                  <a:effectLst/>
                  <a:uLnTx/>
                  <a:uFillTx/>
                </a:rPr>
                <a:t>グループ会社</a:t>
              </a:r>
              <a:r>
                <a:rPr kumimoji="0" lang="en-US" altLang="ja-JP" sz="900" b="0" i="0" u="none" strike="noStrike" kern="0" cap="none" spc="0" normalizeH="0" baseline="0" noProof="0">
                  <a:ln>
                    <a:noFill/>
                  </a:ln>
                  <a:solidFill>
                    <a:prstClr val="black"/>
                  </a:solidFill>
                  <a:effectLst/>
                  <a:uLnTx/>
                  <a:uFillTx/>
                </a:rPr>
                <a:t>E</a:t>
              </a:r>
              <a:endParaRPr kumimoji="0" lang="ja-JP" altLang="en-US" sz="700" b="0" i="0" u="none" strike="noStrike" kern="0" cap="none" spc="0" normalizeH="0" baseline="0" noProof="0">
                <a:ln>
                  <a:noFill/>
                </a:ln>
                <a:solidFill>
                  <a:prstClr val="black"/>
                </a:solidFill>
                <a:effectLst/>
                <a:uLnTx/>
                <a:uFillTx/>
              </a:endParaRPr>
            </a:p>
          </p:txBody>
        </p:sp>
      </p:grpSp>
      <p:sp>
        <p:nvSpPr>
          <p:cNvPr id="99" name="Freeform 326"/>
          <p:cNvSpPr>
            <a:spLocks noEditPoints="1"/>
          </p:cNvSpPr>
          <p:nvPr/>
        </p:nvSpPr>
        <p:spPr bwMode="auto">
          <a:xfrm>
            <a:off x="7059974" y="4331049"/>
            <a:ext cx="374714" cy="374714"/>
          </a:xfrm>
          <a:custGeom>
            <a:avLst/>
            <a:gdLst/>
            <a:ahLst/>
            <a:cxnLst>
              <a:cxn ang="0">
                <a:pos x="240" y="200"/>
              </a:cxn>
              <a:cxn ang="0">
                <a:pos x="240" y="0"/>
              </a:cxn>
              <a:cxn ang="0">
                <a:pos x="0" y="0"/>
              </a:cxn>
              <a:cxn ang="0">
                <a:pos x="0" y="200"/>
              </a:cxn>
              <a:cxn ang="0">
                <a:pos x="108" y="200"/>
              </a:cxn>
              <a:cxn ang="0">
                <a:pos x="108" y="216"/>
              </a:cxn>
              <a:cxn ang="0">
                <a:pos x="48" y="216"/>
              </a:cxn>
              <a:cxn ang="0">
                <a:pos x="48" y="240"/>
              </a:cxn>
              <a:cxn ang="0">
                <a:pos x="192" y="240"/>
              </a:cxn>
              <a:cxn ang="0">
                <a:pos x="192" y="216"/>
              </a:cxn>
              <a:cxn ang="0">
                <a:pos x="132" y="216"/>
              </a:cxn>
              <a:cxn ang="0">
                <a:pos x="132" y="200"/>
              </a:cxn>
              <a:cxn ang="0">
                <a:pos x="240" y="200"/>
              </a:cxn>
              <a:cxn ang="0">
                <a:pos x="24" y="24"/>
              </a:cxn>
              <a:cxn ang="0">
                <a:pos x="216" y="24"/>
              </a:cxn>
              <a:cxn ang="0">
                <a:pos x="216" y="160"/>
              </a:cxn>
              <a:cxn ang="0">
                <a:pos x="24" y="160"/>
              </a:cxn>
              <a:cxn ang="0">
                <a:pos x="24" y="24"/>
              </a:cxn>
              <a:cxn ang="0">
                <a:pos x="80" y="176"/>
              </a:cxn>
              <a:cxn ang="0">
                <a:pos x="160" y="176"/>
              </a:cxn>
              <a:cxn ang="0">
                <a:pos x="160" y="184"/>
              </a:cxn>
              <a:cxn ang="0">
                <a:pos x="80" y="184"/>
              </a:cxn>
              <a:cxn ang="0">
                <a:pos x="80" y="176"/>
              </a:cxn>
            </a:cxnLst>
            <a:rect l="0" t="0" r="r" b="b"/>
            <a:pathLst>
              <a:path w="240" h="240">
                <a:moveTo>
                  <a:pt x="240" y="200"/>
                </a:moveTo>
                <a:lnTo>
                  <a:pt x="240" y="0"/>
                </a:lnTo>
                <a:lnTo>
                  <a:pt x="0" y="0"/>
                </a:lnTo>
                <a:lnTo>
                  <a:pt x="0" y="200"/>
                </a:lnTo>
                <a:lnTo>
                  <a:pt x="108" y="200"/>
                </a:lnTo>
                <a:lnTo>
                  <a:pt x="108" y="216"/>
                </a:lnTo>
                <a:lnTo>
                  <a:pt x="48" y="216"/>
                </a:lnTo>
                <a:lnTo>
                  <a:pt x="48" y="240"/>
                </a:lnTo>
                <a:lnTo>
                  <a:pt x="192" y="240"/>
                </a:lnTo>
                <a:lnTo>
                  <a:pt x="192" y="216"/>
                </a:lnTo>
                <a:lnTo>
                  <a:pt x="132" y="216"/>
                </a:lnTo>
                <a:lnTo>
                  <a:pt x="132" y="200"/>
                </a:lnTo>
                <a:lnTo>
                  <a:pt x="240" y="200"/>
                </a:lnTo>
                <a:close/>
                <a:moveTo>
                  <a:pt x="24" y="24"/>
                </a:moveTo>
                <a:lnTo>
                  <a:pt x="216" y="24"/>
                </a:lnTo>
                <a:lnTo>
                  <a:pt x="216" y="160"/>
                </a:lnTo>
                <a:lnTo>
                  <a:pt x="24" y="160"/>
                </a:lnTo>
                <a:lnTo>
                  <a:pt x="24" y="24"/>
                </a:lnTo>
                <a:close/>
                <a:moveTo>
                  <a:pt x="80" y="176"/>
                </a:moveTo>
                <a:lnTo>
                  <a:pt x="160" y="176"/>
                </a:lnTo>
                <a:lnTo>
                  <a:pt x="160" y="184"/>
                </a:lnTo>
                <a:lnTo>
                  <a:pt x="80" y="184"/>
                </a:lnTo>
                <a:lnTo>
                  <a:pt x="80" y="176"/>
                </a:lnTo>
                <a:close/>
              </a:path>
            </a:pathLst>
          </a:custGeom>
          <a:solidFill>
            <a:srgbClr val="008CC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endParaRPr>
          </a:p>
        </p:txBody>
      </p:sp>
      <p:sp>
        <p:nvSpPr>
          <p:cNvPr id="100" name="下矢印 99"/>
          <p:cNvSpPr/>
          <p:nvPr/>
        </p:nvSpPr>
        <p:spPr>
          <a:xfrm>
            <a:off x="7207449" y="3993556"/>
            <a:ext cx="293332" cy="254604"/>
          </a:xfrm>
          <a:prstGeom prst="down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white"/>
              </a:solidFill>
              <a:effectLst/>
              <a:uLnTx/>
              <a:uFillTx/>
              <a:latin typeface="メイリオ"/>
              <a:ea typeface="メイリオ"/>
              <a:cs typeface="+mn-cs"/>
            </a:endParaRPr>
          </a:p>
        </p:txBody>
      </p:sp>
      <p:pic>
        <p:nvPicPr>
          <p:cNvPr id="101" name="図 100"/>
          <p:cNvPicPr>
            <a:picLocks noChangeAspect="1"/>
          </p:cNvPicPr>
          <p:nvPr/>
        </p:nvPicPr>
        <p:blipFill>
          <a:blip r:embed="rId5"/>
          <a:stretch>
            <a:fillRect/>
          </a:stretch>
        </p:blipFill>
        <p:spPr>
          <a:xfrm>
            <a:off x="7124247" y="4384936"/>
            <a:ext cx="246168" cy="186452"/>
          </a:xfrm>
          <a:prstGeom prst="rect">
            <a:avLst/>
          </a:prstGeom>
        </p:spPr>
      </p:pic>
      <p:sp>
        <p:nvSpPr>
          <p:cNvPr id="102" name="Freeform 330"/>
          <p:cNvSpPr>
            <a:spLocks noEditPoints="1"/>
          </p:cNvSpPr>
          <p:nvPr/>
        </p:nvSpPr>
        <p:spPr bwMode="auto">
          <a:xfrm>
            <a:off x="7541359" y="4358251"/>
            <a:ext cx="197458" cy="290108"/>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00AEEB"/>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endParaRPr>
          </a:p>
        </p:txBody>
      </p:sp>
      <p:sp>
        <p:nvSpPr>
          <p:cNvPr id="103" name="テキスト ボックス 102"/>
          <p:cNvSpPr txBox="1"/>
          <p:nvPr/>
        </p:nvSpPr>
        <p:spPr>
          <a:xfrm>
            <a:off x="321256" y="4510128"/>
            <a:ext cx="1140917"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000" b="1" i="0" u="none" strike="noStrike" kern="0" cap="none" spc="0" normalizeH="0" baseline="0" noProof="0">
                <a:ln>
                  <a:noFill/>
                </a:ln>
                <a:solidFill>
                  <a:schemeClr val="accent6">
                    <a:lumMod val="50000"/>
                  </a:schemeClr>
                </a:solidFill>
                <a:effectLst/>
                <a:uLnTx/>
                <a:uFillTx/>
              </a:rPr>
              <a:t>100</a:t>
            </a:r>
            <a:r>
              <a:rPr kumimoji="0" lang="ja-JP" altLang="en-US" sz="1000" b="1" i="0" u="none" strike="noStrike" kern="0" cap="none" spc="0" normalizeH="0" baseline="0" noProof="0">
                <a:ln>
                  <a:noFill/>
                </a:ln>
                <a:solidFill>
                  <a:schemeClr val="accent6">
                    <a:lumMod val="50000"/>
                  </a:schemeClr>
                </a:solidFill>
                <a:effectLst/>
                <a:uLnTx/>
                <a:uFillTx/>
              </a:rPr>
              <a:t>％共通</a:t>
            </a:r>
            <a:endParaRPr kumimoji="0" lang="en-US" altLang="ja-JP" sz="1000" b="1" kern="0">
              <a:solidFill>
                <a:schemeClr val="accent6">
                  <a:lumMod val="50000"/>
                </a:schemeClr>
              </a:solidFill>
            </a:endParaRPr>
          </a:p>
        </p:txBody>
      </p:sp>
      <p:sp>
        <p:nvSpPr>
          <p:cNvPr id="104" name="テキスト ボックス 103"/>
          <p:cNvSpPr txBox="1"/>
          <p:nvPr/>
        </p:nvSpPr>
        <p:spPr>
          <a:xfrm>
            <a:off x="1257632" y="4501674"/>
            <a:ext cx="816981"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000" b="1" i="0" u="none" strike="noStrike" kern="0" cap="none" spc="0" normalizeH="0" baseline="0" noProof="0">
                <a:ln>
                  <a:noFill/>
                </a:ln>
                <a:solidFill>
                  <a:schemeClr val="accent6">
                    <a:lumMod val="50000"/>
                  </a:schemeClr>
                </a:solidFill>
                <a:effectLst/>
                <a:uLnTx/>
                <a:uFillTx/>
              </a:rPr>
              <a:t>10</a:t>
            </a:r>
            <a:r>
              <a:rPr kumimoji="0" lang="ja-JP" altLang="en-US" sz="1000" b="1" i="0" u="none" strike="noStrike" kern="0" cap="none" spc="0" normalizeH="0" baseline="0" noProof="0">
                <a:ln>
                  <a:noFill/>
                </a:ln>
                <a:solidFill>
                  <a:schemeClr val="accent6">
                    <a:lumMod val="50000"/>
                  </a:schemeClr>
                </a:solidFill>
                <a:effectLst/>
                <a:uLnTx/>
                <a:uFillTx/>
              </a:rPr>
              <a:t>％独自</a:t>
            </a:r>
            <a:endParaRPr kumimoji="0" lang="en-US" altLang="ja-JP" sz="1000" b="1" i="0" u="none" strike="noStrike" kern="0" cap="none" spc="0" normalizeH="0" baseline="0" noProof="0">
              <a:ln>
                <a:noFill/>
              </a:ln>
              <a:solidFill>
                <a:schemeClr val="accent6">
                  <a:lumMod val="50000"/>
                </a:schemeClr>
              </a:solidFill>
              <a:effectLst/>
              <a:uLnTx/>
              <a:uFillTx/>
            </a:endParaRPr>
          </a:p>
        </p:txBody>
      </p:sp>
      <p:sp>
        <p:nvSpPr>
          <p:cNvPr id="105" name="テキスト ボックス 104"/>
          <p:cNvSpPr txBox="1"/>
          <p:nvPr/>
        </p:nvSpPr>
        <p:spPr>
          <a:xfrm>
            <a:off x="2140115" y="4486045"/>
            <a:ext cx="795711"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000" b="1" i="0" u="none" strike="noStrike" kern="0" cap="none" spc="0" normalizeH="0" baseline="0" noProof="0">
                <a:ln>
                  <a:noFill/>
                </a:ln>
                <a:solidFill>
                  <a:schemeClr val="accent6">
                    <a:lumMod val="50000"/>
                  </a:schemeClr>
                </a:solidFill>
                <a:effectLst/>
                <a:uLnTx/>
                <a:uFillTx/>
              </a:rPr>
              <a:t>60</a:t>
            </a:r>
            <a:r>
              <a:rPr kumimoji="0" lang="ja-JP" altLang="en-US" sz="1000" b="1" i="0" u="none" strike="noStrike" kern="0" cap="none" spc="0" normalizeH="0" baseline="0" noProof="0">
                <a:ln>
                  <a:noFill/>
                </a:ln>
                <a:solidFill>
                  <a:schemeClr val="accent6">
                    <a:lumMod val="50000"/>
                  </a:schemeClr>
                </a:solidFill>
                <a:effectLst/>
                <a:uLnTx/>
                <a:uFillTx/>
              </a:rPr>
              <a:t>％独自</a:t>
            </a:r>
            <a:endParaRPr kumimoji="0" lang="en-US" altLang="ja-JP" sz="1000" b="1" i="0" u="none" strike="noStrike" kern="0" cap="none" spc="0" normalizeH="0" baseline="0" noProof="0">
              <a:ln>
                <a:noFill/>
              </a:ln>
              <a:solidFill>
                <a:schemeClr val="accent6">
                  <a:lumMod val="50000"/>
                </a:schemeClr>
              </a:solidFill>
              <a:effectLst/>
              <a:uLnTx/>
              <a:uFillTx/>
            </a:endParaRPr>
          </a:p>
        </p:txBody>
      </p:sp>
    </p:spTree>
    <p:extLst>
      <p:ext uri="{BB962C8B-B14F-4D97-AF65-F5344CB8AC3E}">
        <p14:creationId xmlns:p14="http://schemas.microsoft.com/office/powerpoint/2010/main" val="23374045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25</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タイトル 3"/>
          <p:cNvSpPr>
            <a:spLocks noGrp="1"/>
          </p:cNvSpPr>
          <p:nvPr>
            <p:ph type="title"/>
          </p:nvPr>
        </p:nvSpPr>
        <p:spPr/>
        <p:txBody>
          <a:bodyPr/>
          <a:lstStyle/>
          <a:p>
            <a:r>
              <a:rPr lang="ja-JP" altLang="en-US"/>
              <a:t>人事給与ソリューションコンセプト</a:t>
            </a:r>
            <a:endParaRPr kumimoji="1" lang="ja-JP" altLang="en-US"/>
          </a:p>
        </p:txBody>
      </p:sp>
      <p:cxnSp>
        <p:nvCxnSpPr>
          <p:cNvPr id="5" name="直線コネクタ 4"/>
          <p:cNvCxnSpPr/>
          <p:nvPr/>
        </p:nvCxnSpPr>
        <p:spPr>
          <a:xfrm>
            <a:off x="1737689" y="1474491"/>
            <a:ext cx="5902863" cy="6824"/>
          </a:xfrm>
          <a:prstGeom prst="line">
            <a:avLst/>
          </a:prstGeom>
          <a:noFill/>
          <a:ln w="57150" cap="flat" cmpd="sng" algn="ctr">
            <a:solidFill>
              <a:srgbClr val="F18F60"/>
            </a:solidFill>
            <a:prstDash val="solid"/>
          </a:ln>
          <a:effectLst>
            <a:outerShdw blurRad="40000" dist="23000" dir="5400000" rotWithShape="0">
              <a:sysClr val="window" lastClr="FFFFFF">
                <a:lumMod val="75000"/>
                <a:alpha val="35000"/>
              </a:sysClr>
            </a:outerShdw>
          </a:effectLst>
        </p:spPr>
      </p:cxnSp>
      <p:sp>
        <p:nvSpPr>
          <p:cNvPr id="6" name="角丸四角形 5"/>
          <p:cNvSpPr/>
          <p:nvPr/>
        </p:nvSpPr>
        <p:spPr>
          <a:xfrm>
            <a:off x="287524" y="1734697"/>
            <a:ext cx="2629935" cy="3019189"/>
          </a:xfrm>
          <a:prstGeom prst="roundRect">
            <a:avLst>
              <a:gd name="adj" fmla="val 7347"/>
            </a:avLst>
          </a:prstGeom>
          <a:noFill/>
          <a:ln w="25400" cap="flat" cmpd="sng" algn="ctr">
            <a:solidFill>
              <a:srgbClr val="F18F6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7" name="Freeform 406"/>
          <p:cNvSpPr>
            <a:spLocks noEditPoints="1"/>
          </p:cNvSpPr>
          <p:nvPr/>
        </p:nvSpPr>
        <p:spPr bwMode="auto">
          <a:xfrm>
            <a:off x="343938" y="1902607"/>
            <a:ext cx="357024" cy="295600"/>
          </a:xfrm>
          <a:custGeom>
            <a:avLst/>
            <a:gdLst>
              <a:gd name="T0" fmla="*/ 606 w 836"/>
              <a:gd name="T1" fmla="*/ 423 h 692"/>
              <a:gd name="T2" fmla="*/ 606 w 836"/>
              <a:gd name="T3" fmla="*/ 608 h 692"/>
              <a:gd name="T4" fmla="*/ 84 w 836"/>
              <a:gd name="T5" fmla="*/ 608 h 692"/>
              <a:gd name="T6" fmla="*/ 84 w 836"/>
              <a:gd name="T7" fmla="*/ 85 h 692"/>
              <a:gd name="T8" fmla="*/ 559 w 836"/>
              <a:gd name="T9" fmla="*/ 85 h 692"/>
              <a:gd name="T10" fmla="*/ 643 w 836"/>
              <a:gd name="T11" fmla="*/ 2 h 692"/>
              <a:gd name="T12" fmla="*/ 0 w 836"/>
              <a:gd name="T13" fmla="*/ 2 h 692"/>
              <a:gd name="T14" fmla="*/ 0 w 836"/>
              <a:gd name="T15" fmla="*/ 692 h 692"/>
              <a:gd name="T16" fmla="*/ 690 w 836"/>
              <a:gd name="T17" fmla="*/ 692 h 692"/>
              <a:gd name="T18" fmla="*/ 690 w 836"/>
              <a:gd name="T19" fmla="*/ 340 h 692"/>
              <a:gd name="T20" fmla="*/ 606 w 836"/>
              <a:gd name="T21" fmla="*/ 423 h 692"/>
              <a:gd name="T22" fmla="*/ 730 w 836"/>
              <a:gd name="T23" fmla="*/ 0 h 692"/>
              <a:gd name="T24" fmla="*/ 398 w 836"/>
              <a:gd name="T25" fmla="*/ 332 h 692"/>
              <a:gd name="T26" fmla="*/ 254 w 836"/>
              <a:gd name="T27" fmla="*/ 188 h 692"/>
              <a:gd name="T28" fmla="*/ 148 w 836"/>
              <a:gd name="T29" fmla="*/ 295 h 692"/>
              <a:gd name="T30" fmla="*/ 398 w 836"/>
              <a:gd name="T31" fmla="*/ 544 h 692"/>
              <a:gd name="T32" fmla="*/ 836 w 836"/>
              <a:gd name="T33" fmla="*/ 106 h 692"/>
              <a:gd name="T34" fmla="*/ 730 w 836"/>
              <a:gd name="T35"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6" h="692">
                <a:moveTo>
                  <a:pt x="606" y="423"/>
                </a:moveTo>
                <a:lnTo>
                  <a:pt x="606" y="608"/>
                </a:lnTo>
                <a:lnTo>
                  <a:pt x="84" y="608"/>
                </a:lnTo>
                <a:lnTo>
                  <a:pt x="84" y="85"/>
                </a:lnTo>
                <a:lnTo>
                  <a:pt x="559" y="85"/>
                </a:lnTo>
                <a:lnTo>
                  <a:pt x="643" y="2"/>
                </a:lnTo>
                <a:lnTo>
                  <a:pt x="0" y="2"/>
                </a:lnTo>
                <a:lnTo>
                  <a:pt x="0" y="692"/>
                </a:lnTo>
                <a:lnTo>
                  <a:pt x="690" y="692"/>
                </a:lnTo>
                <a:lnTo>
                  <a:pt x="690" y="340"/>
                </a:lnTo>
                <a:lnTo>
                  <a:pt x="606" y="423"/>
                </a:lnTo>
                <a:close/>
                <a:moveTo>
                  <a:pt x="730" y="0"/>
                </a:moveTo>
                <a:lnTo>
                  <a:pt x="398" y="332"/>
                </a:lnTo>
                <a:lnTo>
                  <a:pt x="254" y="188"/>
                </a:lnTo>
                <a:lnTo>
                  <a:pt x="148" y="295"/>
                </a:lnTo>
                <a:lnTo>
                  <a:pt x="398" y="544"/>
                </a:lnTo>
                <a:lnTo>
                  <a:pt x="836" y="106"/>
                </a:lnTo>
                <a:lnTo>
                  <a:pt x="730" y="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endParaRPr>
          </a:p>
        </p:txBody>
      </p:sp>
      <p:sp>
        <p:nvSpPr>
          <p:cNvPr id="8" name="テキスト ボックス 7"/>
          <p:cNvSpPr txBox="1"/>
          <p:nvPr/>
        </p:nvSpPr>
        <p:spPr>
          <a:xfrm>
            <a:off x="615393" y="1934020"/>
            <a:ext cx="2335532"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kern="0" noProof="0">
                <a:solidFill>
                  <a:srgbClr val="EE5500">
                    <a:lumMod val="50000"/>
                  </a:srgbClr>
                </a:solidFill>
              </a:rPr>
              <a:t>申請</a:t>
            </a:r>
            <a:r>
              <a:rPr kumimoji="0" lang="ja-JP" altLang="en-US" sz="1400" b="1" kern="0">
                <a:solidFill>
                  <a:srgbClr val="EE5500">
                    <a:lumMod val="50000"/>
                  </a:srgbClr>
                </a:solidFill>
              </a:rPr>
              <a:t>承認</a:t>
            </a:r>
            <a:r>
              <a:rPr kumimoji="0" lang="ja-JP" altLang="en-US" sz="1400" b="1" kern="0" noProof="0">
                <a:solidFill>
                  <a:srgbClr val="EE5500">
                    <a:lumMod val="50000"/>
                  </a:srgbClr>
                </a:solidFill>
              </a:rPr>
              <a:t>状況が一目瞭然</a:t>
            </a:r>
            <a:endParaRPr kumimoji="0" lang="ja-JP" altLang="en-US" sz="1400" b="1" i="0" u="none" strike="noStrike" kern="0" cap="none" spc="0" normalizeH="0" baseline="0" noProof="0">
              <a:ln>
                <a:noFill/>
              </a:ln>
              <a:solidFill>
                <a:srgbClr val="EE5500">
                  <a:lumMod val="50000"/>
                </a:srgbClr>
              </a:solidFill>
              <a:effectLst/>
              <a:uLnTx/>
              <a:uFillTx/>
            </a:endParaRPr>
          </a:p>
        </p:txBody>
      </p:sp>
      <p:sp>
        <p:nvSpPr>
          <p:cNvPr id="9" name="角丸四角形 8"/>
          <p:cNvSpPr/>
          <p:nvPr/>
        </p:nvSpPr>
        <p:spPr>
          <a:xfrm>
            <a:off x="3138560" y="1743657"/>
            <a:ext cx="2709032" cy="3019189"/>
          </a:xfrm>
          <a:prstGeom prst="roundRect">
            <a:avLst>
              <a:gd name="adj" fmla="val 7347"/>
            </a:avLst>
          </a:prstGeom>
          <a:noFill/>
          <a:ln w="25400" cap="flat" cmpd="sng" algn="ctr">
            <a:solidFill>
              <a:srgbClr val="F18F6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0" name="Freeform 406"/>
          <p:cNvSpPr>
            <a:spLocks noEditPoints="1"/>
          </p:cNvSpPr>
          <p:nvPr/>
        </p:nvSpPr>
        <p:spPr bwMode="auto">
          <a:xfrm>
            <a:off x="3246009" y="1887677"/>
            <a:ext cx="357024" cy="295600"/>
          </a:xfrm>
          <a:custGeom>
            <a:avLst/>
            <a:gdLst>
              <a:gd name="T0" fmla="*/ 606 w 836"/>
              <a:gd name="T1" fmla="*/ 423 h 692"/>
              <a:gd name="T2" fmla="*/ 606 w 836"/>
              <a:gd name="T3" fmla="*/ 608 h 692"/>
              <a:gd name="T4" fmla="*/ 84 w 836"/>
              <a:gd name="T5" fmla="*/ 608 h 692"/>
              <a:gd name="T6" fmla="*/ 84 w 836"/>
              <a:gd name="T7" fmla="*/ 85 h 692"/>
              <a:gd name="T8" fmla="*/ 559 w 836"/>
              <a:gd name="T9" fmla="*/ 85 h 692"/>
              <a:gd name="T10" fmla="*/ 643 w 836"/>
              <a:gd name="T11" fmla="*/ 2 h 692"/>
              <a:gd name="T12" fmla="*/ 0 w 836"/>
              <a:gd name="T13" fmla="*/ 2 h 692"/>
              <a:gd name="T14" fmla="*/ 0 w 836"/>
              <a:gd name="T15" fmla="*/ 692 h 692"/>
              <a:gd name="T16" fmla="*/ 690 w 836"/>
              <a:gd name="T17" fmla="*/ 692 h 692"/>
              <a:gd name="T18" fmla="*/ 690 w 836"/>
              <a:gd name="T19" fmla="*/ 340 h 692"/>
              <a:gd name="T20" fmla="*/ 606 w 836"/>
              <a:gd name="T21" fmla="*/ 423 h 692"/>
              <a:gd name="T22" fmla="*/ 730 w 836"/>
              <a:gd name="T23" fmla="*/ 0 h 692"/>
              <a:gd name="T24" fmla="*/ 398 w 836"/>
              <a:gd name="T25" fmla="*/ 332 h 692"/>
              <a:gd name="T26" fmla="*/ 254 w 836"/>
              <a:gd name="T27" fmla="*/ 188 h 692"/>
              <a:gd name="T28" fmla="*/ 148 w 836"/>
              <a:gd name="T29" fmla="*/ 295 h 692"/>
              <a:gd name="T30" fmla="*/ 398 w 836"/>
              <a:gd name="T31" fmla="*/ 544 h 692"/>
              <a:gd name="T32" fmla="*/ 836 w 836"/>
              <a:gd name="T33" fmla="*/ 106 h 692"/>
              <a:gd name="T34" fmla="*/ 730 w 836"/>
              <a:gd name="T35"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6" h="692">
                <a:moveTo>
                  <a:pt x="606" y="423"/>
                </a:moveTo>
                <a:lnTo>
                  <a:pt x="606" y="608"/>
                </a:lnTo>
                <a:lnTo>
                  <a:pt x="84" y="608"/>
                </a:lnTo>
                <a:lnTo>
                  <a:pt x="84" y="85"/>
                </a:lnTo>
                <a:lnTo>
                  <a:pt x="559" y="85"/>
                </a:lnTo>
                <a:lnTo>
                  <a:pt x="643" y="2"/>
                </a:lnTo>
                <a:lnTo>
                  <a:pt x="0" y="2"/>
                </a:lnTo>
                <a:lnTo>
                  <a:pt x="0" y="692"/>
                </a:lnTo>
                <a:lnTo>
                  <a:pt x="690" y="692"/>
                </a:lnTo>
                <a:lnTo>
                  <a:pt x="690" y="340"/>
                </a:lnTo>
                <a:lnTo>
                  <a:pt x="606" y="423"/>
                </a:lnTo>
                <a:close/>
                <a:moveTo>
                  <a:pt x="730" y="0"/>
                </a:moveTo>
                <a:lnTo>
                  <a:pt x="398" y="332"/>
                </a:lnTo>
                <a:lnTo>
                  <a:pt x="254" y="188"/>
                </a:lnTo>
                <a:lnTo>
                  <a:pt x="148" y="295"/>
                </a:lnTo>
                <a:lnTo>
                  <a:pt x="398" y="544"/>
                </a:lnTo>
                <a:lnTo>
                  <a:pt x="836" y="106"/>
                </a:lnTo>
                <a:lnTo>
                  <a:pt x="730" y="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endParaRPr>
          </a:p>
        </p:txBody>
      </p:sp>
      <p:sp>
        <p:nvSpPr>
          <p:cNvPr id="11" name="角丸四角形 10"/>
          <p:cNvSpPr/>
          <p:nvPr/>
        </p:nvSpPr>
        <p:spPr>
          <a:xfrm>
            <a:off x="6069327" y="1743654"/>
            <a:ext cx="2632039" cy="3019189"/>
          </a:xfrm>
          <a:prstGeom prst="roundRect">
            <a:avLst>
              <a:gd name="adj" fmla="val 7347"/>
            </a:avLst>
          </a:prstGeom>
          <a:noFill/>
          <a:ln w="25400" cap="flat" cmpd="sng" algn="ctr">
            <a:solidFill>
              <a:srgbClr val="F18F6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2" name="Freeform 406"/>
          <p:cNvSpPr>
            <a:spLocks noEditPoints="1"/>
          </p:cNvSpPr>
          <p:nvPr/>
        </p:nvSpPr>
        <p:spPr bwMode="auto">
          <a:xfrm>
            <a:off x="6114712" y="1887674"/>
            <a:ext cx="357024" cy="295600"/>
          </a:xfrm>
          <a:custGeom>
            <a:avLst/>
            <a:gdLst>
              <a:gd name="T0" fmla="*/ 606 w 836"/>
              <a:gd name="T1" fmla="*/ 423 h 692"/>
              <a:gd name="T2" fmla="*/ 606 w 836"/>
              <a:gd name="T3" fmla="*/ 608 h 692"/>
              <a:gd name="T4" fmla="*/ 84 w 836"/>
              <a:gd name="T5" fmla="*/ 608 h 692"/>
              <a:gd name="T6" fmla="*/ 84 w 836"/>
              <a:gd name="T7" fmla="*/ 85 h 692"/>
              <a:gd name="T8" fmla="*/ 559 w 836"/>
              <a:gd name="T9" fmla="*/ 85 h 692"/>
              <a:gd name="T10" fmla="*/ 643 w 836"/>
              <a:gd name="T11" fmla="*/ 2 h 692"/>
              <a:gd name="T12" fmla="*/ 0 w 836"/>
              <a:gd name="T13" fmla="*/ 2 h 692"/>
              <a:gd name="T14" fmla="*/ 0 w 836"/>
              <a:gd name="T15" fmla="*/ 692 h 692"/>
              <a:gd name="T16" fmla="*/ 690 w 836"/>
              <a:gd name="T17" fmla="*/ 692 h 692"/>
              <a:gd name="T18" fmla="*/ 690 w 836"/>
              <a:gd name="T19" fmla="*/ 340 h 692"/>
              <a:gd name="T20" fmla="*/ 606 w 836"/>
              <a:gd name="T21" fmla="*/ 423 h 692"/>
              <a:gd name="T22" fmla="*/ 730 w 836"/>
              <a:gd name="T23" fmla="*/ 0 h 692"/>
              <a:gd name="T24" fmla="*/ 398 w 836"/>
              <a:gd name="T25" fmla="*/ 332 h 692"/>
              <a:gd name="T26" fmla="*/ 254 w 836"/>
              <a:gd name="T27" fmla="*/ 188 h 692"/>
              <a:gd name="T28" fmla="*/ 148 w 836"/>
              <a:gd name="T29" fmla="*/ 295 h 692"/>
              <a:gd name="T30" fmla="*/ 398 w 836"/>
              <a:gd name="T31" fmla="*/ 544 h 692"/>
              <a:gd name="T32" fmla="*/ 836 w 836"/>
              <a:gd name="T33" fmla="*/ 106 h 692"/>
              <a:gd name="T34" fmla="*/ 730 w 836"/>
              <a:gd name="T35"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6" h="692">
                <a:moveTo>
                  <a:pt x="606" y="423"/>
                </a:moveTo>
                <a:lnTo>
                  <a:pt x="606" y="608"/>
                </a:lnTo>
                <a:lnTo>
                  <a:pt x="84" y="608"/>
                </a:lnTo>
                <a:lnTo>
                  <a:pt x="84" y="85"/>
                </a:lnTo>
                <a:lnTo>
                  <a:pt x="559" y="85"/>
                </a:lnTo>
                <a:lnTo>
                  <a:pt x="643" y="2"/>
                </a:lnTo>
                <a:lnTo>
                  <a:pt x="0" y="2"/>
                </a:lnTo>
                <a:lnTo>
                  <a:pt x="0" y="692"/>
                </a:lnTo>
                <a:lnTo>
                  <a:pt x="690" y="692"/>
                </a:lnTo>
                <a:lnTo>
                  <a:pt x="690" y="340"/>
                </a:lnTo>
                <a:lnTo>
                  <a:pt x="606" y="423"/>
                </a:lnTo>
                <a:close/>
                <a:moveTo>
                  <a:pt x="730" y="0"/>
                </a:moveTo>
                <a:lnTo>
                  <a:pt x="398" y="332"/>
                </a:lnTo>
                <a:lnTo>
                  <a:pt x="254" y="188"/>
                </a:lnTo>
                <a:lnTo>
                  <a:pt x="148" y="295"/>
                </a:lnTo>
                <a:lnTo>
                  <a:pt x="398" y="544"/>
                </a:lnTo>
                <a:lnTo>
                  <a:pt x="836" y="106"/>
                </a:lnTo>
                <a:lnTo>
                  <a:pt x="730" y="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endParaRPr>
          </a:p>
        </p:txBody>
      </p:sp>
      <p:sp>
        <p:nvSpPr>
          <p:cNvPr id="13" name="テキスト ボックス 12"/>
          <p:cNvSpPr txBox="1"/>
          <p:nvPr/>
        </p:nvSpPr>
        <p:spPr>
          <a:xfrm>
            <a:off x="6478333" y="1899864"/>
            <a:ext cx="2132698"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kern="0">
                <a:solidFill>
                  <a:srgbClr val="EE5500">
                    <a:lumMod val="50000"/>
                  </a:srgbClr>
                </a:solidFill>
              </a:rPr>
              <a:t>人事異動と連動した</a:t>
            </a:r>
            <a:endParaRPr kumimoji="0" lang="en-US" altLang="ja-JP" sz="1400" b="1" kern="0">
              <a:solidFill>
                <a:srgbClr val="EE5500">
                  <a:lumMod val="50000"/>
                </a:srgbClr>
              </a:solidFill>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EE5500">
                    <a:lumMod val="50000"/>
                  </a:srgbClr>
                </a:solidFill>
                <a:effectLst/>
                <a:uLnTx/>
                <a:uFillTx/>
              </a:rPr>
              <a:t>従業員情報公開可能</a:t>
            </a:r>
          </a:p>
        </p:txBody>
      </p:sp>
      <p:sp>
        <p:nvSpPr>
          <p:cNvPr id="14" name="テキスト ボックス 13"/>
          <p:cNvSpPr txBox="1"/>
          <p:nvPr/>
        </p:nvSpPr>
        <p:spPr>
          <a:xfrm>
            <a:off x="3574947" y="1924639"/>
            <a:ext cx="2263283"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kern="0">
                <a:solidFill>
                  <a:srgbClr val="EE5500">
                    <a:lumMod val="50000"/>
                  </a:srgbClr>
                </a:solidFill>
              </a:rPr>
              <a:t>自分自身の情報閲覧可能</a:t>
            </a:r>
            <a:endParaRPr kumimoji="0" lang="ja-JP" altLang="en-US" sz="1400" b="1" i="0" u="none" strike="noStrike" kern="0" cap="none" spc="0" normalizeH="0" baseline="0" noProof="0">
              <a:ln>
                <a:noFill/>
              </a:ln>
              <a:solidFill>
                <a:srgbClr val="EE5500">
                  <a:lumMod val="50000"/>
                </a:srgbClr>
              </a:solidFill>
              <a:effectLst/>
              <a:uLnTx/>
              <a:uFillTx/>
            </a:endParaRPr>
          </a:p>
        </p:txBody>
      </p:sp>
      <p:sp>
        <p:nvSpPr>
          <p:cNvPr id="15" name="テキスト ボックス 14"/>
          <p:cNvSpPr txBox="1"/>
          <p:nvPr/>
        </p:nvSpPr>
        <p:spPr>
          <a:xfrm>
            <a:off x="2220001" y="897096"/>
            <a:ext cx="6203999"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3200" b="1" kern="0">
                <a:solidFill>
                  <a:srgbClr val="F18F60"/>
                </a:solidFill>
              </a:rPr>
              <a:t>自立型社員の育成</a:t>
            </a:r>
            <a:endParaRPr kumimoji="0" lang="ja-JP" altLang="en-US" sz="3200" b="1" i="0" u="none" strike="noStrike" kern="0" cap="none" spc="0" normalizeH="0" baseline="0" noProof="0">
              <a:ln>
                <a:noFill/>
              </a:ln>
              <a:solidFill>
                <a:srgbClr val="F18F60"/>
              </a:solidFill>
              <a:effectLst/>
              <a:uLnTx/>
              <a:uFillTx/>
            </a:endParaRPr>
          </a:p>
        </p:txBody>
      </p:sp>
      <p:pic>
        <p:nvPicPr>
          <p:cNvPr id="16" name="図 15"/>
          <p:cNvPicPr>
            <a:picLocks noChangeAspect="1"/>
          </p:cNvPicPr>
          <p:nvPr/>
        </p:nvPicPr>
        <p:blipFill>
          <a:blip r:embed="rId3"/>
          <a:stretch>
            <a:fillRect/>
          </a:stretch>
        </p:blipFill>
        <p:spPr>
          <a:xfrm>
            <a:off x="433944" y="653280"/>
            <a:ext cx="1195260" cy="907422"/>
          </a:xfrm>
          <a:prstGeom prst="rect">
            <a:avLst/>
          </a:prstGeom>
        </p:spPr>
      </p:pic>
      <p:sp>
        <p:nvSpPr>
          <p:cNvPr id="17" name="Freeform 330"/>
          <p:cNvSpPr>
            <a:spLocks noEditPoints="1"/>
          </p:cNvSpPr>
          <p:nvPr/>
        </p:nvSpPr>
        <p:spPr bwMode="auto">
          <a:xfrm>
            <a:off x="1876923" y="3979734"/>
            <a:ext cx="379510" cy="644244"/>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00AEEB"/>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8" name="Freeform 326"/>
          <p:cNvSpPr>
            <a:spLocks noEditPoints="1"/>
          </p:cNvSpPr>
          <p:nvPr/>
        </p:nvSpPr>
        <p:spPr bwMode="auto">
          <a:xfrm>
            <a:off x="1111075" y="4145623"/>
            <a:ext cx="544566" cy="500628"/>
          </a:xfrm>
          <a:custGeom>
            <a:avLst/>
            <a:gdLst/>
            <a:ahLst/>
            <a:cxnLst>
              <a:cxn ang="0">
                <a:pos x="240" y="200"/>
              </a:cxn>
              <a:cxn ang="0">
                <a:pos x="240" y="0"/>
              </a:cxn>
              <a:cxn ang="0">
                <a:pos x="0" y="0"/>
              </a:cxn>
              <a:cxn ang="0">
                <a:pos x="0" y="200"/>
              </a:cxn>
              <a:cxn ang="0">
                <a:pos x="108" y="200"/>
              </a:cxn>
              <a:cxn ang="0">
                <a:pos x="108" y="216"/>
              </a:cxn>
              <a:cxn ang="0">
                <a:pos x="48" y="216"/>
              </a:cxn>
              <a:cxn ang="0">
                <a:pos x="48" y="240"/>
              </a:cxn>
              <a:cxn ang="0">
                <a:pos x="192" y="240"/>
              </a:cxn>
              <a:cxn ang="0">
                <a:pos x="192" y="216"/>
              </a:cxn>
              <a:cxn ang="0">
                <a:pos x="132" y="216"/>
              </a:cxn>
              <a:cxn ang="0">
                <a:pos x="132" y="200"/>
              </a:cxn>
              <a:cxn ang="0">
                <a:pos x="240" y="200"/>
              </a:cxn>
              <a:cxn ang="0">
                <a:pos x="24" y="24"/>
              </a:cxn>
              <a:cxn ang="0">
                <a:pos x="216" y="24"/>
              </a:cxn>
              <a:cxn ang="0">
                <a:pos x="216" y="160"/>
              </a:cxn>
              <a:cxn ang="0">
                <a:pos x="24" y="160"/>
              </a:cxn>
              <a:cxn ang="0">
                <a:pos x="24" y="24"/>
              </a:cxn>
              <a:cxn ang="0">
                <a:pos x="80" y="176"/>
              </a:cxn>
              <a:cxn ang="0">
                <a:pos x="160" y="176"/>
              </a:cxn>
              <a:cxn ang="0">
                <a:pos x="160" y="184"/>
              </a:cxn>
              <a:cxn ang="0">
                <a:pos x="80" y="184"/>
              </a:cxn>
              <a:cxn ang="0">
                <a:pos x="80" y="176"/>
              </a:cxn>
            </a:cxnLst>
            <a:rect l="0" t="0" r="r" b="b"/>
            <a:pathLst>
              <a:path w="240" h="240">
                <a:moveTo>
                  <a:pt x="240" y="200"/>
                </a:moveTo>
                <a:lnTo>
                  <a:pt x="240" y="0"/>
                </a:lnTo>
                <a:lnTo>
                  <a:pt x="0" y="0"/>
                </a:lnTo>
                <a:lnTo>
                  <a:pt x="0" y="200"/>
                </a:lnTo>
                <a:lnTo>
                  <a:pt x="108" y="200"/>
                </a:lnTo>
                <a:lnTo>
                  <a:pt x="108" y="216"/>
                </a:lnTo>
                <a:lnTo>
                  <a:pt x="48" y="216"/>
                </a:lnTo>
                <a:lnTo>
                  <a:pt x="48" y="240"/>
                </a:lnTo>
                <a:lnTo>
                  <a:pt x="192" y="240"/>
                </a:lnTo>
                <a:lnTo>
                  <a:pt x="192" y="216"/>
                </a:lnTo>
                <a:lnTo>
                  <a:pt x="132" y="216"/>
                </a:lnTo>
                <a:lnTo>
                  <a:pt x="132" y="200"/>
                </a:lnTo>
                <a:lnTo>
                  <a:pt x="240" y="200"/>
                </a:lnTo>
                <a:close/>
                <a:moveTo>
                  <a:pt x="24" y="24"/>
                </a:moveTo>
                <a:lnTo>
                  <a:pt x="216" y="24"/>
                </a:lnTo>
                <a:lnTo>
                  <a:pt x="216" y="160"/>
                </a:lnTo>
                <a:lnTo>
                  <a:pt x="24" y="160"/>
                </a:lnTo>
                <a:lnTo>
                  <a:pt x="24" y="24"/>
                </a:lnTo>
                <a:close/>
                <a:moveTo>
                  <a:pt x="80" y="176"/>
                </a:moveTo>
                <a:lnTo>
                  <a:pt x="160" y="176"/>
                </a:lnTo>
                <a:lnTo>
                  <a:pt x="160" y="184"/>
                </a:lnTo>
                <a:lnTo>
                  <a:pt x="80" y="184"/>
                </a:lnTo>
                <a:lnTo>
                  <a:pt x="80" y="176"/>
                </a:lnTo>
                <a:close/>
              </a:path>
            </a:pathLst>
          </a:custGeom>
          <a:solidFill>
            <a:srgbClr val="00A3EC"/>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9" name="Freeform 393"/>
          <p:cNvSpPr>
            <a:spLocks noEditPoints="1"/>
          </p:cNvSpPr>
          <p:nvPr/>
        </p:nvSpPr>
        <p:spPr bwMode="auto">
          <a:xfrm>
            <a:off x="424498" y="2864050"/>
            <a:ext cx="293454" cy="360034"/>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008CC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20" name="Freeform 364"/>
          <p:cNvSpPr>
            <a:spLocks noEditPoints="1"/>
          </p:cNvSpPr>
          <p:nvPr/>
        </p:nvSpPr>
        <p:spPr bwMode="auto">
          <a:xfrm>
            <a:off x="2478135" y="2839490"/>
            <a:ext cx="305782" cy="379762"/>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008CC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21" name="テキスト ボックス 20"/>
          <p:cNvSpPr txBox="1"/>
          <p:nvPr/>
        </p:nvSpPr>
        <p:spPr>
          <a:xfrm>
            <a:off x="2298540" y="3324097"/>
            <a:ext cx="700233"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a:ln>
                  <a:noFill/>
                </a:ln>
                <a:solidFill>
                  <a:srgbClr val="008CCF">
                    <a:lumMod val="75000"/>
                  </a:srgbClr>
                </a:solidFill>
                <a:effectLst/>
                <a:uLnTx/>
                <a:uFillTx/>
              </a:rPr>
              <a:t>人事管理</a:t>
            </a:r>
            <a:endParaRPr kumimoji="0" lang="ja-JP" altLang="en-US" sz="1800" b="0" i="0" u="none" strike="noStrike" kern="0" cap="none" spc="0" normalizeH="0" baseline="0" noProof="0">
              <a:ln>
                <a:noFill/>
              </a:ln>
              <a:solidFill>
                <a:srgbClr val="008CCF">
                  <a:lumMod val="75000"/>
                </a:srgbClr>
              </a:solidFill>
              <a:effectLst/>
              <a:uLnTx/>
              <a:uFillTx/>
            </a:endParaRPr>
          </a:p>
        </p:txBody>
      </p:sp>
      <p:sp>
        <p:nvSpPr>
          <p:cNvPr id="22" name="テキスト ボックス 21"/>
          <p:cNvSpPr txBox="1"/>
          <p:nvPr/>
        </p:nvSpPr>
        <p:spPr>
          <a:xfrm>
            <a:off x="272649" y="3299777"/>
            <a:ext cx="594754"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a:ln>
                  <a:noFill/>
                </a:ln>
                <a:solidFill>
                  <a:srgbClr val="008CCF">
                    <a:lumMod val="75000"/>
                  </a:srgbClr>
                </a:solidFill>
                <a:effectLst/>
                <a:uLnTx/>
                <a:uFillTx/>
              </a:rPr>
              <a:t>申請書</a:t>
            </a:r>
            <a:endParaRPr kumimoji="0" lang="ja-JP" altLang="en-US" sz="1800" b="0" i="0" u="none" strike="noStrike" kern="0" cap="none" spc="0" normalizeH="0" baseline="0" noProof="0">
              <a:ln>
                <a:noFill/>
              </a:ln>
              <a:solidFill>
                <a:srgbClr val="008CCF">
                  <a:lumMod val="75000"/>
                </a:srgbClr>
              </a:solidFill>
              <a:effectLst/>
              <a:uLnTx/>
              <a:uFillTx/>
            </a:endParaRPr>
          </a:p>
        </p:txBody>
      </p:sp>
      <p:pic>
        <p:nvPicPr>
          <p:cNvPr id="23" name="図 22"/>
          <p:cNvPicPr>
            <a:picLocks noChangeAspect="1"/>
          </p:cNvPicPr>
          <p:nvPr/>
        </p:nvPicPr>
        <p:blipFill>
          <a:blip r:embed="rId4"/>
          <a:stretch>
            <a:fillRect/>
          </a:stretch>
        </p:blipFill>
        <p:spPr>
          <a:xfrm>
            <a:off x="1239224" y="4206549"/>
            <a:ext cx="271252" cy="205452"/>
          </a:xfrm>
          <a:prstGeom prst="rect">
            <a:avLst/>
          </a:prstGeom>
        </p:spPr>
      </p:pic>
      <p:sp>
        <p:nvSpPr>
          <p:cNvPr id="24" name="上矢印 23"/>
          <p:cNvSpPr/>
          <p:nvPr/>
        </p:nvSpPr>
        <p:spPr>
          <a:xfrm>
            <a:off x="1383358" y="3633711"/>
            <a:ext cx="379026" cy="337528"/>
          </a:xfrm>
          <a:prstGeom prst="up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pic>
        <p:nvPicPr>
          <p:cNvPr id="25" name="図 24"/>
          <p:cNvPicPr>
            <a:picLocks noChangeAspect="1"/>
          </p:cNvPicPr>
          <p:nvPr/>
        </p:nvPicPr>
        <p:blipFill>
          <a:blip r:embed="rId5"/>
          <a:stretch>
            <a:fillRect/>
          </a:stretch>
        </p:blipFill>
        <p:spPr>
          <a:xfrm>
            <a:off x="860627" y="2468432"/>
            <a:ext cx="1511222" cy="1133417"/>
          </a:xfrm>
          <a:prstGeom prst="rect">
            <a:avLst/>
          </a:prstGeom>
        </p:spPr>
      </p:pic>
      <p:sp>
        <p:nvSpPr>
          <p:cNvPr id="26" name="Freeform 330"/>
          <p:cNvSpPr>
            <a:spLocks noEditPoints="1"/>
          </p:cNvSpPr>
          <p:nvPr/>
        </p:nvSpPr>
        <p:spPr bwMode="auto">
          <a:xfrm>
            <a:off x="4662344" y="4012411"/>
            <a:ext cx="373382" cy="633840"/>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00AEEB"/>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27" name="Freeform 326"/>
          <p:cNvSpPr>
            <a:spLocks noEditPoints="1"/>
          </p:cNvSpPr>
          <p:nvPr/>
        </p:nvSpPr>
        <p:spPr bwMode="auto">
          <a:xfrm>
            <a:off x="3897828" y="4177140"/>
            <a:ext cx="535774" cy="492544"/>
          </a:xfrm>
          <a:custGeom>
            <a:avLst/>
            <a:gdLst/>
            <a:ahLst/>
            <a:cxnLst>
              <a:cxn ang="0">
                <a:pos x="240" y="200"/>
              </a:cxn>
              <a:cxn ang="0">
                <a:pos x="240" y="0"/>
              </a:cxn>
              <a:cxn ang="0">
                <a:pos x="0" y="0"/>
              </a:cxn>
              <a:cxn ang="0">
                <a:pos x="0" y="200"/>
              </a:cxn>
              <a:cxn ang="0">
                <a:pos x="108" y="200"/>
              </a:cxn>
              <a:cxn ang="0">
                <a:pos x="108" y="216"/>
              </a:cxn>
              <a:cxn ang="0">
                <a:pos x="48" y="216"/>
              </a:cxn>
              <a:cxn ang="0">
                <a:pos x="48" y="240"/>
              </a:cxn>
              <a:cxn ang="0">
                <a:pos x="192" y="240"/>
              </a:cxn>
              <a:cxn ang="0">
                <a:pos x="192" y="216"/>
              </a:cxn>
              <a:cxn ang="0">
                <a:pos x="132" y="216"/>
              </a:cxn>
              <a:cxn ang="0">
                <a:pos x="132" y="200"/>
              </a:cxn>
              <a:cxn ang="0">
                <a:pos x="240" y="200"/>
              </a:cxn>
              <a:cxn ang="0">
                <a:pos x="24" y="24"/>
              </a:cxn>
              <a:cxn ang="0">
                <a:pos x="216" y="24"/>
              </a:cxn>
              <a:cxn ang="0">
                <a:pos x="216" y="160"/>
              </a:cxn>
              <a:cxn ang="0">
                <a:pos x="24" y="160"/>
              </a:cxn>
              <a:cxn ang="0">
                <a:pos x="24" y="24"/>
              </a:cxn>
              <a:cxn ang="0">
                <a:pos x="80" y="176"/>
              </a:cxn>
              <a:cxn ang="0">
                <a:pos x="160" y="176"/>
              </a:cxn>
              <a:cxn ang="0">
                <a:pos x="160" y="184"/>
              </a:cxn>
              <a:cxn ang="0">
                <a:pos x="80" y="184"/>
              </a:cxn>
              <a:cxn ang="0">
                <a:pos x="80" y="176"/>
              </a:cxn>
            </a:cxnLst>
            <a:rect l="0" t="0" r="r" b="b"/>
            <a:pathLst>
              <a:path w="240" h="240">
                <a:moveTo>
                  <a:pt x="240" y="200"/>
                </a:moveTo>
                <a:lnTo>
                  <a:pt x="240" y="0"/>
                </a:lnTo>
                <a:lnTo>
                  <a:pt x="0" y="0"/>
                </a:lnTo>
                <a:lnTo>
                  <a:pt x="0" y="200"/>
                </a:lnTo>
                <a:lnTo>
                  <a:pt x="108" y="200"/>
                </a:lnTo>
                <a:lnTo>
                  <a:pt x="108" y="216"/>
                </a:lnTo>
                <a:lnTo>
                  <a:pt x="48" y="216"/>
                </a:lnTo>
                <a:lnTo>
                  <a:pt x="48" y="240"/>
                </a:lnTo>
                <a:lnTo>
                  <a:pt x="192" y="240"/>
                </a:lnTo>
                <a:lnTo>
                  <a:pt x="192" y="216"/>
                </a:lnTo>
                <a:lnTo>
                  <a:pt x="132" y="216"/>
                </a:lnTo>
                <a:lnTo>
                  <a:pt x="132" y="200"/>
                </a:lnTo>
                <a:lnTo>
                  <a:pt x="240" y="200"/>
                </a:lnTo>
                <a:close/>
                <a:moveTo>
                  <a:pt x="24" y="24"/>
                </a:moveTo>
                <a:lnTo>
                  <a:pt x="216" y="24"/>
                </a:lnTo>
                <a:lnTo>
                  <a:pt x="216" y="160"/>
                </a:lnTo>
                <a:lnTo>
                  <a:pt x="24" y="160"/>
                </a:lnTo>
                <a:lnTo>
                  <a:pt x="24" y="24"/>
                </a:lnTo>
                <a:close/>
                <a:moveTo>
                  <a:pt x="80" y="176"/>
                </a:moveTo>
                <a:lnTo>
                  <a:pt x="160" y="176"/>
                </a:lnTo>
                <a:lnTo>
                  <a:pt x="160" y="184"/>
                </a:lnTo>
                <a:lnTo>
                  <a:pt x="80" y="184"/>
                </a:lnTo>
                <a:lnTo>
                  <a:pt x="80" y="176"/>
                </a:lnTo>
                <a:close/>
              </a:path>
            </a:pathLst>
          </a:custGeom>
          <a:solidFill>
            <a:srgbClr val="00A3EC"/>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pic>
        <p:nvPicPr>
          <p:cNvPr id="28" name="図 27"/>
          <p:cNvPicPr>
            <a:picLocks noChangeAspect="1"/>
          </p:cNvPicPr>
          <p:nvPr/>
        </p:nvPicPr>
        <p:blipFill>
          <a:blip r:embed="rId4"/>
          <a:stretch>
            <a:fillRect/>
          </a:stretch>
        </p:blipFill>
        <p:spPr>
          <a:xfrm>
            <a:off x="4008568" y="4253533"/>
            <a:ext cx="266872" cy="202134"/>
          </a:xfrm>
          <a:prstGeom prst="rect">
            <a:avLst/>
          </a:prstGeom>
        </p:spPr>
      </p:pic>
      <p:sp>
        <p:nvSpPr>
          <p:cNvPr id="29" name="上矢印 28"/>
          <p:cNvSpPr/>
          <p:nvPr/>
        </p:nvSpPr>
        <p:spPr>
          <a:xfrm>
            <a:off x="4232910" y="3620929"/>
            <a:ext cx="429434" cy="382416"/>
          </a:xfrm>
          <a:prstGeom prst="up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30" name="Text Box 19"/>
          <p:cNvSpPr txBox="1">
            <a:spLocks noChangeArrowheads="1"/>
          </p:cNvSpPr>
          <p:nvPr/>
        </p:nvSpPr>
        <p:spPr bwMode="auto">
          <a:xfrm>
            <a:off x="3237234" y="2992734"/>
            <a:ext cx="765175" cy="503113"/>
          </a:xfrm>
          <a:prstGeom prst="rect">
            <a:avLst/>
          </a:prstGeom>
          <a:solidFill>
            <a:srgbClr val="EE5500">
              <a:lumMod val="60000"/>
              <a:lumOff val="40000"/>
            </a:srgbClr>
          </a:solidFill>
          <a:ln>
            <a:noFill/>
          </a:ln>
          <a:effectLst/>
          <a:scene3d>
            <a:camera prst="orthographicFront">
              <a:rot lat="0" lon="0" rev="0"/>
            </a:camera>
            <a:lightRig rig="threePt" dir="t">
              <a:rot lat="0" lon="0" rev="1200000"/>
            </a:lightRig>
          </a:scene3d>
          <a:sp3d/>
        </p:spPr>
        <p:txBody>
          <a:bodyPr lIns="90000" tIns="46800" rIns="90000" bIns="46800"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1" lang="ja-JP" altLang="en-US" sz="12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技術</a:t>
            </a:r>
            <a:br>
              <a:rPr kumimoji="1" lang="ja-JP" altLang="en-US" sz="12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br>
            <a:r>
              <a:rPr kumimoji="1" lang="ja-JP" altLang="en-US" sz="12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スキル</a:t>
            </a:r>
          </a:p>
        </p:txBody>
      </p:sp>
      <p:sp>
        <p:nvSpPr>
          <p:cNvPr id="31" name="Text Box 20"/>
          <p:cNvSpPr txBox="1">
            <a:spLocks noChangeArrowheads="1"/>
          </p:cNvSpPr>
          <p:nvPr/>
        </p:nvSpPr>
        <p:spPr bwMode="auto">
          <a:xfrm>
            <a:off x="4102862" y="2342446"/>
            <a:ext cx="765175" cy="504000"/>
          </a:xfrm>
          <a:prstGeom prst="rect">
            <a:avLst/>
          </a:prstGeom>
          <a:solidFill>
            <a:srgbClr val="EE5500">
              <a:lumMod val="60000"/>
              <a:lumOff val="40000"/>
            </a:srgbClr>
          </a:solidFill>
          <a:ln>
            <a:noFill/>
          </a:ln>
          <a:effectLst/>
          <a:scene3d>
            <a:camera prst="orthographicFront">
              <a:rot lat="0" lon="0" rev="0"/>
            </a:camera>
            <a:lightRig rig="threePt" dir="t">
              <a:rot lat="0" lon="0" rev="1200000"/>
            </a:lightRig>
          </a:scene3d>
          <a:sp3d/>
        </p:spPr>
        <p:txBody>
          <a:bodyPr lIns="90000" tIns="46800" rIns="90000" bIns="46800"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1" lang="ja-JP" altLang="en-US" sz="12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資格</a:t>
            </a:r>
            <a:br>
              <a:rPr kumimoji="1" lang="ja-JP" altLang="en-US" sz="12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br>
            <a:r>
              <a:rPr kumimoji="1" lang="ja-JP" altLang="en-US" sz="12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情報</a:t>
            </a:r>
          </a:p>
        </p:txBody>
      </p:sp>
      <p:sp>
        <p:nvSpPr>
          <p:cNvPr id="32" name="Text Box 21"/>
          <p:cNvSpPr txBox="1">
            <a:spLocks noChangeArrowheads="1"/>
          </p:cNvSpPr>
          <p:nvPr/>
        </p:nvSpPr>
        <p:spPr bwMode="auto">
          <a:xfrm>
            <a:off x="3212034" y="2342446"/>
            <a:ext cx="765175" cy="503113"/>
          </a:xfrm>
          <a:prstGeom prst="rect">
            <a:avLst/>
          </a:prstGeom>
          <a:solidFill>
            <a:srgbClr val="EE5500">
              <a:lumMod val="60000"/>
              <a:lumOff val="40000"/>
            </a:srgbClr>
          </a:solidFill>
          <a:ln>
            <a:noFill/>
          </a:ln>
          <a:effectLst/>
          <a:scene3d>
            <a:camera prst="orthographicFront">
              <a:rot lat="0" lon="0" rev="0"/>
            </a:camera>
            <a:lightRig rig="threePt" dir="t">
              <a:rot lat="0" lon="0" rev="1200000"/>
            </a:lightRig>
          </a:scene3d>
          <a:sp3d/>
        </p:spPr>
        <p:txBody>
          <a:bodyPr lIns="90000" tIns="46800" rIns="90000" bIns="46800"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1" lang="ja-JP" altLang="en-US" sz="12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賃金</a:t>
            </a:r>
            <a:br>
              <a:rPr kumimoji="1" lang="ja-JP" altLang="en-US" sz="12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br>
            <a:r>
              <a:rPr kumimoji="1" lang="ja-JP" altLang="en-US" sz="12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情報</a:t>
            </a:r>
          </a:p>
        </p:txBody>
      </p:sp>
      <p:sp>
        <p:nvSpPr>
          <p:cNvPr id="33" name="Text Box 22"/>
          <p:cNvSpPr txBox="1">
            <a:spLocks noChangeArrowheads="1"/>
          </p:cNvSpPr>
          <p:nvPr/>
        </p:nvSpPr>
        <p:spPr bwMode="auto">
          <a:xfrm>
            <a:off x="4975227" y="2342002"/>
            <a:ext cx="765175" cy="504000"/>
          </a:xfrm>
          <a:prstGeom prst="rect">
            <a:avLst/>
          </a:prstGeom>
          <a:solidFill>
            <a:srgbClr val="EE5500">
              <a:lumMod val="60000"/>
              <a:lumOff val="40000"/>
            </a:srgbClr>
          </a:solidFill>
          <a:ln>
            <a:noFill/>
          </a:ln>
          <a:effectLst/>
          <a:scene3d>
            <a:camera prst="orthographicFront">
              <a:rot lat="0" lon="0" rev="0"/>
            </a:camera>
            <a:lightRig rig="threePt" dir="t">
              <a:rot lat="0" lon="0" rev="1200000"/>
            </a:lightRig>
          </a:scene3d>
          <a:sp3d/>
        </p:spPr>
        <p:txBody>
          <a:bodyPr lIns="90000" tIns="46800" rIns="90000" bIns="46800"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1" lang="ja-JP" altLang="en-US" sz="12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異動</a:t>
            </a:r>
            <a:br>
              <a:rPr kumimoji="1" lang="ja-JP" altLang="en-US" sz="12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br>
            <a:r>
              <a:rPr kumimoji="1" lang="ja-JP" altLang="en-US" sz="12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履歴</a:t>
            </a:r>
          </a:p>
        </p:txBody>
      </p:sp>
      <p:sp>
        <p:nvSpPr>
          <p:cNvPr id="34" name="Text Box 23"/>
          <p:cNvSpPr txBox="1">
            <a:spLocks noChangeArrowheads="1"/>
          </p:cNvSpPr>
          <p:nvPr/>
        </p:nvSpPr>
        <p:spPr bwMode="auto">
          <a:xfrm>
            <a:off x="4099940" y="2992734"/>
            <a:ext cx="765175" cy="504000"/>
          </a:xfrm>
          <a:prstGeom prst="rect">
            <a:avLst/>
          </a:prstGeom>
          <a:solidFill>
            <a:srgbClr val="EE5500">
              <a:lumMod val="60000"/>
              <a:lumOff val="40000"/>
            </a:srgbClr>
          </a:solidFill>
          <a:ln>
            <a:noFill/>
          </a:ln>
          <a:effectLst/>
          <a:scene3d>
            <a:camera prst="orthographicFront">
              <a:rot lat="0" lon="0" rev="0"/>
            </a:camera>
            <a:lightRig rig="threePt" dir="t">
              <a:rot lat="0" lon="0" rev="1200000"/>
            </a:lightRig>
          </a:scene3d>
          <a:sp3d/>
        </p:spPr>
        <p:txBody>
          <a:bodyPr lIns="90000" tIns="46800" rIns="90000" bIns="46800"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1" lang="ja-JP" altLang="en-US" sz="12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職務</a:t>
            </a:r>
            <a:br>
              <a:rPr kumimoji="1" lang="ja-JP" altLang="en-US" sz="12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br>
            <a:r>
              <a:rPr kumimoji="1" lang="ja-JP" altLang="en-US" sz="12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経歴</a:t>
            </a:r>
          </a:p>
        </p:txBody>
      </p:sp>
      <p:sp>
        <p:nvSpPr>
          <p:cNvPr id="35" name="Text Box 20"/>
          <p:cNvSpPr txBox="1">
            <a:spLocks noChangeArrowheads="1"/>
          </p:cNvSpPr>
          <p:nvPr/>
        </p:nvSpPr>
        <p:spPr bwMode="auto">
          <a:xfrm>
            <a:off x="7051783" y="2518904"/>
            <a:ext cx="725696" cy="752768"/>
          </a:xfrm>
          <a:prstGeom prst="foldedCorner">
            <a:avLst>
              <a:gd name="adj" fmla="val 28917"/>
            </a:avLst>
          </a:prstGeom>
          <a:solidFill>
            <a:srgbClr val="77A233"/>
          </a:solidFill>
          <a:ln>
            <a:noFill/>
          </a:ln>
          <a:effectLst/>
          <a:scene3d>
            <a:camera prst="orthographicFront">
              <a:rot lat="0" lon="0" rev="0"/>
            </a:camera>
            <a:lightRig rig="threePt" dir="t">
              <a:rot lat="0" lon="0" rev="1200000"/>
            </a:lightRig>
          </a:scene3d>
          <a:sp3d/>
        </p:spPr>
        <p:txBody>
          <a:bodyPr lIns="90000" tIns="46800" rIns="90000" bIns="46800"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endParaRPr kumimoji="1" lang="en-US" altLang="ja-JP" sz="11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endParaRPr>
          </a:p>
          <a:p>
            <a:pPr marL="0" marR="0" lvl="0" indent="0" algn="ctr" defTabSz="914400" eaLnBrk="1" fontAlgn="auto" latinLnBrk="0" hangingPunct="1">
              <a:lnSpc>
                <a:spcPct val="100000"/>
              </a:lnSpc>
              <a:spcBef>
                <a:spcPct val="50000"/>
              </a:spcBef>
              <a:spcAft>
                <a:spcPts val="0"/>
              </a:spcAft>
              <a:buClrTx/>
              <a:buSzTx/>
              <a:buFontTx/>
              <a:buNone/>
              <a:tabLst/>
              <a:defRPr/>
            </a:pPr>
            <a:r>
              <a:rPr kumimoji="1" lang="ja-JP" altLang="en-US" sz="11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従業員情報</a:t>
            </a:r>
            <a:endParaRPr kumimoji="1" lang="en-US" altLang="ja-JP" sz="11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endParaRPr>
          </a:p>
          <a:p>
            <a:pPr marL="0" marR="0" lvl="0" indent="0" algn="ctr" defTabSz="914400" eaLnBrk="1" fontAlgn="auto" latinLnBrk="0" hangingPunct="1">
              <a:lnSpc>
                <a:spcPct val="100000"/>
              </a:lnSpc>
              <a:spcBef>
                <a:spcPct val="50000"/>
              </a:spcBef>
              <a:spcAft>
                <a:spcPts val="0"/>
              </a:spcAft>
              <a:buClrTx/>
              <a:buSzTx/>
              <a:buFontTx/>
              <a:buNone/>
              <a:tabLst/>
              <a:defRPr/>
            </a:pPr>
            <a:r>
              <a:rPr kumimoji="1" lang="ja-JP" altLang="en-US" sz="105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検</a:t>
            </a:r>
            <a:r>
              <a:rPr kumimoji="1" lang="ja-JP" altLang="en-US" sz="11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索</a:t>
            </a:r>
            <a:endParaRPr kumimoji="1" lang="en-US" altLang="ja-JP" sz="11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endParaRPr>
          </a:p>
        </p:txBody>
      </p:sp>
      <p:sp>
        <p:nvSpPr>
          <p:cNvPr id="36" name="Text Box 21"/>
          <p:cNvSpPr txBox="1">
            <a:spLocks noChangeArrowheads="1"/>
          </p:cNvSpPr>
          <p:nvPr/>
        </p:nvSpPr>
        <p:spPr bwMode="auto">
          <a:xfrm>
            <a:off x="6160782" y="2513974"/>
            <a:ext cx="751478" cy="769752"/>
          </a:xfrm>
          <a:prstGeom prst="foldedCorner">
            <a:avLst>
              <a:gd name="adj" fmla="val 25521"/>
            </a:avLst>
          </a:prstGeom>
          <a:solidFill>
            <a:srgbClr val="77A233"/>
          </a:solidFill>
          <a:ln>
            <a:noFill/>
          </a:ln>
          <a:effectLst/>
          <a:scene3d>
            <a:camera prst="orthographicFront">
              <a:rot lat="0" lon="0" rev="0"/>
            </a:camera>
            <a:lightRig rig="threePt" dir="t">
              <a:rot lat="0" lon="0" rev="1200000"/>
            </a:lightRig>
          </a:scene3d>
          <a:sp3d/>
        </p:spPr>
        <p:txBody>
          <a:bodyPr lIns="90000" tIns="46800" rIns="90000" bIns="46800"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endParaRPr kumimoji="1" lang="en-US" altLang="ja-JP" sz="11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endParaRPr>
          </a:p>
          <a:p>
            <a:pPr marL="0" marR="0" lvl="0" indent="0" algn="ctr" defTabSz="914400" eaLnBrk="1" fontAlgn="auto" latinLnBrk="0" hangingPunct="1">
              <a:lnSpc>
                <a:spcPct val="100000"/>
              </a:lnSpc>
              <a:spcBef>
                <a:spcPct val="50000"/>
              </a:spcBef>
              <a:spcAft>
                <a:spcPts val="0"/>
              </a:spcAft>
              <a:buClrTx/>
              <a:buSzTx/>
              <a:buFontTx/>
              <a:buNone/>
              <a:tabLst/>
              <a:defRPr/>
            </a:pPr>
            <a:r>
              <a:rPr kumimoji="1" lang="ja-JP" altLang="en-US" sz="11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社員台帳</a:t>
            </a:r>
            <a:endParaRPr kumimoji="1" lang="en-US" altLang="ja-JP" sz="11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endParaRPr>
          </a:p>
          <a:p>
            <a:pPr marL="0" marR="0" lvl="0" indent="0" algn="ctr" defTabSz="914400" eaLnBrk="1" fontAlgn="auto" latinLnBrk="0" hangingPunct="1">
              <a:lnSpc>
                <a:spcPct val="100000"/>
              </a:lnSpc>
              <a:spcBef>
                <a:spcPct val="50000"/>
              </a:spcBef>
              <a:spcAft>
                <a:spcPts val="0"/>
              </a:spcAft>
              <a:buClrTx/>
              <a:buSzTx/>
              <a:buFontTx/>
              <a:buNone/>
              <a:tabLst/>
              <a:defRPr/>
            </a:pPr>
            <a:r>
              <a:rPr kumimoji="1" lang="ja-JP" altLang="en-US" sz="11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閲覧</a:t>
            </a:r>
          </a:p>
        </p:txBody>
      </p:sp>
      <p:sp>
        <p:nvSpPr>
          <p:cNvPr id="37" name="Text Box 22"/>
          <p:cNvSpPr txBox="1">
            <a:spLocks noChangeArrowheads="1"/>
          </p:cNvSpPr>
          <p:nvPr/>
        </p:nvSpPr>
        <p:spPr bwMode="auto">
          <a:xfrm>
            <a:off x="7922019" y="2518588"/>
            <a:ext cx="669688" cy="774870"/>
          </a:xfrm>
          <a:prstGeom prst="foldedCorner">
            <a:avLst>
              <a:gd name="adj" fmla="val 30332"/>
            </a:avLst>
          </a:prstGeom>
          <a:solidFill>
            <a:srgbClr val="77A233"/>
          </a:solidFill>
          <a:ln>
            <a:noFill/>
          </a:ln>
          <a:effectLst/>
          <a:scene3d>
            <a:camera prst="orthographicFront">
              <a:rot lat="0" lon="0" rev="0"/>
            </a:camera>
            <a:lightRig rig="threePt" dir="t">
              <a:rot lat="0" lon="0" rev="1200000"/>
            </a:lightRig>
          </a:scene3d>
          <a:sp3d/>
        </p:spPr>
        <p:txBody>
          <a:bodyPr lIns="90000" tIns="46800" rIns="90000" bIns="46800"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endParaRPr kumimoji="1" lang="en-US" altLang="ja-JP" sz="11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endParaRPr>
          </a:p>
          <a:p>
            <a:pPr marL="0" marR="0" lvl="0" indent="0" algn="ctr" defTabSz="914400" eaLnBrk="1" fontAlgn="auto" latinLnBrk="0" hangingPunct="1">
              <a:lnSpc>
                <a:spcPct val="100000"/>
              </a:lnSpc>
              <a:spcBef>
                <a:spcPct val="50000"/>
              </a:spcBef>
              <a:spcAft>
                <a:spcPts val="0"/>
              </a:spcAft>
              <a:buClrTx/>
              <a:buSzTx/>
              <a:buFontTx/>
              <a:buNone/>
              <a:tabLst/>
              <a:defRPr/>
            </a:pPr>
            <a:r>
              <a:rPr kumimoji="1" lang="ja-JP" altLang="en-US" sz="11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自部門情報</a:t>
            </a:r>
            <a:endParaRPr kumimoji="1" lang="en-US" altLang="ja-JP" sz="11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endParaRPr>
          </a:p>
          <a:p>
            <a:pPr marL="0" marR="0" lvl="0" indent="0" algn="ctr" defTabSz="914400" eaLnBrk="1" fontAlgn="auto" latinLnBrk="0" hangingPunct="1">
              <a:lnSpc>
                <a:spcPct val="100000"/>
              </a:lnSpc>
              <a:spcBef>
                <a:spcPct val="50000"/>
              </a:spcBef>
              <a:spcAft>
                <a:spcPts val="0"/>
              </a:spcAft>
              <a:buClrTx/>
              <a:buSzTx/>
              <a:buFontTx/>
              <a:buNone/>
              <a:tabLst/>
              <a:defRPr/>
            </a:pPr>
            <a:r>
              <a:rPr kumimoji="1" lang="ja-JP" altLang="en-US" sz="11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確認</a:t>
            </a:r>
          </a:p>
        </p:txBody>
      </p:sp>
      <p:sp>
        <p:nvSpPr>
          <p:cNvPr id="38" name="Freeform 330"/>
          <p:cNvSpPr>
            <a:spLocks noEditPoints="1"/>
          </p:cNvSpPr>
          <p:nvPr/>
        </p:nvSpPr>
        <p:spPr bwMode="auto">
          <a:xfrm>
            <a:off x="6598438" y="4158039"/>
            <a:ext cx="174708" cy="287634"/>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00AEEB"/>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39" name="Freeform 326"/>
          <p:cNvSpPr>
            <a:spLocks noEditPoints="1"/>
          </p:cNvSpPr>
          <p:nvPr/>
        </p:nvSpPr>
        <p:spPr bwMode="auto">
          <a:xfrm>
            <a:off x="6274110" y="3917410"/>
            <a:ext cx="308604" cy="298390"/>
          </a:xfrm>
          <a:custGeom>
            <a:avLst/>
            <a:gdLst/>
            <a:ahLst/>
            <a:cxnLst>
              <a:cxn ang="0">
                <a:pos x="240" y="200"/>
              </a:cxn>
              <a:cxn ang="0">
                <a:pos x="240" y="0"/>
              </a:cxn>
              <a:cxn ang="0">
                <a:pos x="0" y="0"/>
              </a:cxn>
              <a:cxn ang="0">
                <a:pos x="0" y="200"/>
              </a:cxn>
              <a:cxn ang="0">
                <a:pos x="108" y="200"/>
              </a:cxn>
              <a:cxn ang="0">
                <a:pos x="108" y="216"/>
              </a:cxn>
              <a:cxn ang="0">
                <a:pos x="48" y="216"/>
              </a:cxn>
              <a:cxn ang="0">
                <a:pos x="48" y="240"/>
              </a:cxn>
              <a:cxn ang="0">
                <a:pos x="192" y="240"/>
              </a:cxn>
              <a:cxn ang="0">
                <a:pos x="192" y="216"/>
              </a:cxn>
              <a:cxn ang="0">
                <a:pos x="132" y="216"/>
              </a:cxn>
              <a:cxn ang="0">
                <a:pos x="132" y="200"/>
              </a:cxn>
              <a:cxn ang="0">
                <a:pos x="240" y="200"/>
              </a:cxn>
              <a:cxn ang="0">
                <a:pos x="24" y="24"/>
              </a:cxn>
              <a:cxn ang="0">
                <a:pos x="216" y="24"/>
              </a:cxn>
              <a:cxn ang="0">
                <a:pos x="216" y="160"/>
              </a:cxn>
              <a:cxn ang="0">
                <a:pos x="24" y="160"/>
              </a:cxn>
              <a:cxn ang="0">
                <a:pos x="24" y="24"/>
              </a:cxn>
              <a:cxn ang="0">
                <a:pos x="80" y="176"/>
              </a:cxn>
              <a:cxn ang="0">
                <a:pos x="160" y="176"/>
              </a:cxn>
              <a:cxn ang="0">
                <a:pos x="160" y="184"/>
              </a:cxn>
              <a:cxn ang="0">
                <a:pos x="80" y="184"/>
              </a:cxn>
              <a:cxn ang="0">
                <a:pos x="80" y="176"/>
              </a:cxn>
            </a:cxnLst>
            <a:rect l="0" t="0" r="r" b="b"/>
            <a:pathLst>
              <a:path w="240" h="240">
                <a:moveTo>
                  <a:pt x="240" y="200"/>
                </a:moveTo>
                <a:lnTo>
                  <a:pt x="240" y="0"/>
                </a:lnTo>
                <a:lnTo>
                  <a:pt x="0" y="0"/>
                </a:lnTo>
                <a:lnTo>
                  <a:pt x="0" y="200"/>
                </a:lnTo>
                <a:lnTo>
                  <a:pt x="108" y="200"/>
                </a:lnTo>
                <a:lnTo>
                  <a:pt x="108" y="216"/>
                </a:lnTo>
                <a:lnTo>
                  <a:pt x="48" y="216"/>
                </a:lnTo>
                <a:lnTo>
                  <a:pt x="48" y="240"/>
                </a:lnTo>
                <a:lnTo>
                  <a:pt x="192" y="240"/>
                </a:lnTo>
                <a:lnTo>
                  <a:pt x="192" y="216"/>
                </a:lnTo>
                <a:lnTo>
                  <a:pt x="132" y="216"/>
                </a:lnTo>
                <a:lnTo>
                  <a:pt x="132" y="200"/>
                </a:lnTo>
                <a:lnTo>
                  <a:pt x="240" y="200"/>
                </a:lnTo>
                <a:close/>
                <a:moveTo>
                  <a:pt x="24" y="24"/>
                </a:moveTo>
                <a:lnTo>
                  <a:pt x="216" y="24"/>
                </a:lnTo>
                <a:lnTo>
                  <a:pt x="216" y="160"/>
                </a:lnTo>
                <a:lnTo>
                  <a:pt x="24" y="160"/>
                </a:lnTo>
                <a:lnTo>
                  <a:pt x="24" y="24"/>
                </a:lnTo>
                <a:close/>
                <a:moveTo>
                  <a:pt x="80" y="176"/>
                </a:moveTo>
                <a:lnTo>
                  <a:pt x="160" y="176"/>
                </a:lnTo>
                <a:lnTo>
                  <a:pt x="160" y="184"/>
                </a:lnTo>
                <a:lnTo>
                  <a:pt x="80" y="184"/>
                </a:lnTo>
                <a:lnTo>
                  <a:pt x="80" y="176"/>
                </a:lnTo>
                <a:close/>
              </a:path>
            </a:pathLst>
          </a:custGeom>
          <a:solidFill>
            <a:srgbClr val="00A3EC"/>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pic>
        <p:nvPicPr>
          <p:cNvPr id="40" name="図 39"/>
          <p:cNvPicPr>
            <a:picLocks noChangeAspect="1"/>
          </p:cNvPicPr>
          <p:nvPr/>
        </p:nvPicPr>
        <p:blipFill>
          <a:blip r:embed="rId4"/>
          <a:stretch>
            <a:fillRect/>
          </a:stretch>
        </p:blipFill>
        <p:spPr>
          <a:xfrm>
            <a:off x="6346467" y="3950892"/>
            <a:ext cx="153718" cy="122456"/>
          </a:xfrm>
          <a:prstGeom prst="rect">
            <a:avLst/>
          </a:prstGeom>
        </p:spPr>
      </p:pic>
      <p:sp>
        <p:nvSpPr>
          <p:cNvPr id="41" name="上矢印 40"/>
          <p:cNvSpPr/>
          <p:nvPr/>
        </p:nvSpPr>
        <p:spPr>
          <a:xfrm>
            <a:off x="6312119" y="3443942"/>
            <a:ext cx="214790" cy="201176"/>
          </a:xfrm>
          <a:prstGeom prst="up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42" name="Freeform 326"/>
          <p:cNvSpPr>
            <a:spLocks noEditPoints="1"/>
          </p:cNvSpPr>
          <p:nvPr/>
        </p:nvSpPr>
        <p:spPr bwMode="auto">
          <a:xfrm>
            <a:off x="7179277" y="3924153"/>
            <a:ext cx="308604" cy="298390"/>
          </a:xfrm>
          <a:custGeom>
            <a:avLst/>
            <a:gdLst/>
            <a:ahLst/>
            <a:cxnLst>
              <a:cxn ang="0">
                <a:pos x="240" y="200"/>
              </a:cxn>
              <a:cxn ang="0">
                <a:pos x="240" y="0"/>
              </a:cxn>
              <a:cxn ang="0">
                <a:pos x="0" y="0"/>
              </a:cxn>
              <a:cxn ang="0">
                <a:pos x="0" y="200"/>
              </a:cxn>
              <a:cxn ang="0">
                <a:pos x="108" y="200"/>
              </a:cxn>
              <a:cxn ang="0">
                <a:pos x="108" y="216"/>
              </a:cxn>
              <a:cxn ang="0">
                <a:pos x="48" y="216"/>
              </a:cxn>
              <a:cxn ang="0">
                <a:pos x="48" y="240"/>
              </a:cxn>
              <a:cxn ang="0">
                <a:pos x="192" y="240"/>
              </a:cxn>
              <a:cxn ang="0">
                <a:pos x="192" y="216"/>
              </a:cxn>
              <a:cxn ang="0">
                <a:pos x="132" y="216"/>
              </a:cxn>
              <a:cxn ang="0">
                <a:pos x="132" y="200"/>
              </a:cxn>
              <a:cxn ang="0">
                <a:pos x="240" y="200"/>
              </a:cxn>
              <a:cxn ang="0">
                <a:pos x="24" y="24"/>
              </a:cxn>
              <a:cxn ang="0">
                <a:pos x="216" y="24"/>
              </a:cxn>
              <a:cxn ang="0">
                <a:pos x="216" y="160"/>
              </a:cxn>
              <a:cxn ang="0">
                <a:pos x="24" y="160"/>
              </a:cxn>
              <a:cxn ang="0">
                <a:pos x="24" y="24"/>
              </a:cxn>
              <a:cxn ang="0">
                <a:pos x="80" y="176"/>
              </a:cxn>
              <a:cxn ang="0">
                <a:pos x="160" y="176"/>
              </a:cxn>
              <a:cxn ang="0">
                <a:pos x="160" y="184"/>
              </a:cxn>
              <a:cxn ang="0">
                <a:pos x="80" y="184"/>
              </a:cxn>
              <a:cxn ang="0">
                <a:pos x="80" y="176"/>
              </a:cxn>
            </a:cxnLst>
            <a:rect l="0" t="0" r="r" b="b"/>
            <a:pathLst>
              <a:path w="240" h="240">
                <a:moveTo>
                  <a:pt x="240" y="200"/>
                </a:moveTo>
                <a:lnTo>
                  <a:pt x="240" y="0"/>
                </a:lnTo>
                <a:lnTo>
                  <a:pt x="0" y="0"/>
                </a:lnTo>
                <a:lnTo>
                  <a:pt x="0" y="200"/>
                </a:lnTo>
                <a:lnTo>
                  <a:pt x="108" y="200"/>
                </a:lnTo>
                <a:lnTo>
                  <a:pt x="108" y="216"/>
                </a:lnTo>
                <a:lnTo>
                  <a:pt x="48" y="216"/>
                </a:lnTo>
                <a:lnTo>
                  <a:pt x="48" y="240"/>
                </a:lnTo>
                <a:lnTo>
                  <a:pt x="192" y="240"/>
                </a:lnTo>
                <a:lnTo>
                  <a:pt x="192" y="216"/>
                </a:lnTo>
                <a:lnTo>
                  <a:pt x="132" y="216"/>
                </a:lnTo>
                <a:lnTo>
                  <a:pt x="132" y="200"/>
                </a:lnTo>
                <a:lnTo>
                  <a:pt x="240" y="200"/>
                </a:lnTo>
                <a:close/>
                <a:moveTo>
                  <a:pt x="24" y="24"/>
                </a:moveTo>
                <a:lnTo>
                  <a:pt x="216" y="24"/>
                </a:lnTo>
                <a:lnTo>
                  <a:pt x="216" y="160"/>
                </a:lnTo>
                <a:lnTo>
                  <a:pt x="24" y="160"/>
                </a:lnTo>
                <a:lnTo>
                  <a:pt x="24" y="24"/>
                </a:lnTo>
                <a:close/>
                <a:moveTo>
                  <a:pt x="80" y="176"/>
                </a:moveTo>
                <a:lnTo>
                  <a:pt x="160" y="176"/>
                </a:lnTo>
                <a:lnTo>
                  <a:pt x="160" y="184"/>
                </a:lnTo>
                <a:lnTo>
                  <a:pt x="80" y="184"/>
                </a:lnTo>
                <a:lnTo>
                  <a:pt x="80" y="176"/>
                </a:lnTo>
                <a:close/>
              </a:path>
            </a:pathLst>
          </a:custGeom>
          <a:solidFill>
            <a:srgbClr val="00A3EC"/>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pic>
        <p:nvPicPr>
          <p:cNvPr id="43" name="図 42"/>
          <p:cNvPicPr>
            <a:picLocks noChangeAspect="1"/>
          </p:cNvPicPr>
          <p:nvPr/>
        </p:nvPicPr>
        <p:blipFill>
          <a:blip r:embed="rId4"/>
          <a:stretch>
            <a:fillRect/>
          </a:stretch>
        </p:blipFill>
        <p:spPr>
          <a:xfrm>
            <a:off x="7251634" y="3957635"/>
            <a:ext cx="153718" cy="122456"/>
          </a:xfrm>
          <a:prstGeom prst="rect">
            <a:avLst/>
          </a:prstGeom>
        </p:spPr>
      </p:pic>
      <p:sp>
        <p:nvSpPr>
          <p:cNvPr id="44" name="上矢印 43"/>
          <p:cNvSpPr/>
          <p:nvPr/>
        </p:nvSpPr>
        <p:spPr>
          <a:xfrm>
            <a:off x="7282433" y="3424602"/>
            <a:ext cx="214790" cy="201176"/>
          </a:xfrm>
          <a:prstGeom prst="up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45" name="Freeform 326"/>
          <p:cNvSpPr>
            <a:spLocks noEditPoints="1"/>
          </p:cNvSpPr>
          <p:nvPr/>
        </p:nvSpPr>
        <p:spPr bwMode="auto">
          <a:xfrm>
            <a:off x="8015161" y="3915846"/>
            <a:ext cx="308604" cy="298390"/>
          </a:xfrm>
          <a:custGeom>
            <a:avLst/>
            <a:gdLst/>
            <a:ahLst/>
            <a:cxnLst>
              <a:cxn ang="0">
                <a:pos x="240" y="200"/>
              </a:cxn>
              <a:cxn ang="0">
                <a:pos x="240" y="0"/>
              </a:cxn>
              <a:cxn ang="0">
                <a:pos x="0" y="0"/>
              </a:cxn>
              <a:cxn ang="0">
                <a:pos x="0" y="200"/>
              </a:cxn>
              <a:cxn ang="0">
                <a:pos x="108" y="200"/>
              </a:cxn>
              <a:cxn ang="0">
                <a:pos x="108" y="216"/>
              </a:cxn>
              <a:cxn ang="0">
                <a:pos x="48" y="216"/>
              </a:cxn>
              <a:cxn ang="0">
                <a:pos x="48" y="240"/>
              </a:cxn>
              <a:cxn ang="0">
                <a:pos x="192" y="240"/>
              </a:cxn>
              <a:cxn ang="0">
                <a:pos x="192" y="216"/>
              </a:cxn>
              <a:cxn ang="0">
                <a:pos x="132" y="216"/>
              </a:cxn>
              <a:cxn ang="0">
                <a:pos x="132" y="200"/>
              </a:cxn>
              <a:cxn ang="0">
                <a:pos x="240" y="200"/>
              </a:cxn>
              <a:cxn ang="0">
                <a:pos x="24" y="24"/>
              </a:cxn>
              <a:cxn ang="0">
                <a:pos x="216" y="24"/>
              </a:cxn>
              <a:cxn ang="0">
                <a:pos x="216" y="160"/>
              </a:cxn>
              <a:cxn ang="0">
                <a:pos x="24" y="160"/>
              </a:cxn>
              <a:cxn ang="0">
                <a:pos x="24" y="24"/>
              </a:cxn>
              <a:cxn ang="0">
                <a:pos x="80" y="176"/>
              </a:cxn>
              <a:cxn ang="0">
                <a:pos x="160" y="176"/>
              </a:cxn>
              <a:cxn ang="0">
                <a:pos x="160" y="184"/>
              </a:cxn>
              <a:cxn ang="0">
                <a:pos x="80" y="184"/>
              </a:cxn>
              <a:cxn ang="0">
                <a:pos x="80" y="176"/>
              </a:cxn>
            </a:cxnLst>
            <a:rect l="0" t="0" r="r" b="b"/>
            <a:pathLst>
              <a:path w="240" h="240">
                <a:moveTo>
                  <a:pt x="240" y="200"/>
                </a:moveTo>
                <a:lnTo>
                  <a:pt x="240" y="0"/>
                </a:lnTo>
                <a:lnTo>
                  <a:pt x="0" y="0"/>
                </a:lnTo>
                <a:lnTo>
                  <a:pt x="0" y="200"/>
                </a:lnTo>
                <a:lnTo>
                  <a:pt x="108" y="200"/>
                </a:lnTo>
                <a:lnTo>
                  <a:pt x="108" y="216"/>
                </a:lnTo>
                <a:lnTo>
                  <a:pt x="48" y="216"/>
                </a:lnTo>
                <a:lnTo>
                  <a:pt x="48" y="240"/>
                </a:lnTo>
                <a:lnTo>
                  <a:pt x="192" y="240"/>
                </a:lnTo>
                <a:lnTo>
                  <a:pt x="192" y="216"/>
                </a:lnTo>
                <a:lnTo>
                  <a:pt x="132" y="216"/>
                </a:lnTo>
                <a:lnTo>
                  <a:pt x="132" y="200"/>
                </a:lnTo>
                <a:lnTo>
                  <a:pt x="240" y="200"/>
                </a:lnTo>
                <a:close/>
                <a:moveTo>
                  <a:pt x="24" y="24"/>
                </a:moveTo>
                <a:lnTo>
                  <a:pt x="216" y="24"/>
                </a:lnTo>
                <a:lnTo>
                  <a:pt x="216" y="160"/>
                </a:lnTo>
                <a:lnTo>
                  <a:pt x="24" y="160"/>
                </a:lnTo>
                <a:lnTo>
                  <a:pt x="24" y="24"/>
                </a:lnTo>
                <a:close/>
                <a:moveTo>
                  <a:pt x="80" y="176"/>
                </a:moveTo>
                <a:lnTo>
                  <a:pt x="160" y="176"/>
                </a:lnTo>
                <a:lnTo>
                  <a:pt x="160" y="184"/>
                </a:lnTo>
                <a:lnTo>
                  <a:pt x="80" y="184"/>
                </a:lnTo>
                <a:lnTo>
                  <a:pt x="80" y="176"/>
                </a:lnTo>
                <a:close/>
              </a:path>
            </a:pathLst>
          </a:custGeom>
          <a:solidFill>
            <a:srgbClr val="00A3EC"/>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pic>
        <p:nvPicPr>
          <p:cNvPr id="46" name="図 45"/>
          <p:cNvPicPr>
            <a:picLocks noChangeAspect="1"/>
          </p:cNvPicPr>
          <p:nvPr/>
        </p:nvPicPr>
        <p:blipFill>
          <a:blip r:embed="rId4"/>
          <a:stretch>
            <a:fillRect/>
          </a:stretch>
        </p:blipFill>
        <p:spPr>
          <a:xfrm>
            <a:off x="8087518" y="3949328"/>
            <a:ext cx="153718" cy="122456"/>
          </a:xfrm>
          <a:prstGeom prst="rect">
            <a:avLst/>
          </a:prstGeom>
        </p:spPr>
      </p:pic>
      <p:sp>
        <p:nvSpPr>
          <p:cNvPr id="47" name="上矢印 46"/>
          <p:cNvSpPr/>
          <p:nvPr/>
        </p:nvSpPr>
        <p:spPr>
          <a:xfrm>
            <a:off x="8175612" y="3432535"/>
            <a:ext cx="214790" cy="201176"/>
          </a:xfrm>
          <a:prstGeom prst="up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grpSp>
        <p:nvGrpSpPr>
          <p:cNvPr id="48" name="グループ化 47"/>
          <p:cNvGrpSpPr/>
          <p:nvPr/>
        </p:nvGrpSpPr>
        <p:grpSpPr>
          <a:xfrm>
            <a:off x="8390402" y="4172859"/>
            <a:ext cx="231854" cy="245092"/>
            <a:chOff x="646113" y="649288"/>
            <a:chExt cx="355600" cy="381000"/>
          </a:xfrm>
          <a:solidFill>
            <a:srgbClr val="008CCF"/>
          </a:solidFill>
        </p:grpSpPr>
        <p:sp>
          <p:nvSpPr>
            <p:cNvPr id="49"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50"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grpSp>
        <p:nvGrpSpPr>
          <p:cNvPr id="51" name="グループ化 238"/>
          <p:cNvGrpSpPr/>
          <p:nvPr/>
        </p:nvGrpSpPr>
        <p:grpSpPr>
          <a:xfrm>
            <a:off x="7509021" y="4168033"/>
            <a:ext cx="258860" cy="258860"/>
            <a:chOff x="2182416" y="682625"/>
            <a:chExt cx="381000" cy="381000"/>
          </a:xfrm>
          <a:solidFill>
            <a:srgbClr val="008CCF"/>
          </a:solidFill>
        </p:grpSpPr>
        <p:sp>
          <p:nvSpPr>
            <p:cNvPr id="52" name="Freeform 147"/>
            <p:cNvSpPr>
              <a:spLocks/>
            </p:cNvSpPr>
            <p:nvPr/>
          </p:nvSpPr>
          <p:spPr bwMode="auto">
            <a:xfrm>
              <a:off x="2277666" y="682625"/>
              <a:ext cx="190500" cy="254000"/>
            </a:xfrm>
            <a:custGeom>
              <a:avLst/>
              <a:gdLst/>
              <a:ahLst/>
              <a:cxnLst>
                <a:cxn ang="0">
                  <a:pos x="120" y="80"/>
                </a:cxn>
                <a:cxn ang="0">
                  <a:pos x="120" y="80"/>
                </a:cxn>
                <a:cxn ang="0">
                  <a:pos x="118" y="96"/>
                </a:cxn>
                <a:cxn ang="0">
                  <a:pos x="116" y="112"/>
                </a:cxn>
                <a:cxn ang="0">
                  <a:pos x="110" y="124"/>
                </a:cxn>
                <a:cxn ang="0">
                  <a:pos x="102" y="136"/>
                </a:cxn>
                <a:cxn ang="0">
                  <a:pos x="94" y="146"/>
                </a:cxn>
                <a:cxn ang="0">
                  <a:pos x="84" y="154"/>
                </a:cxn>
                <a:cxn ang="0">
                  <a:pos x="72" y="158"/>
                </a:cxn>
                <a:cxn ang="0">
                  <a:pos x="60" y="160"/>
                </a:cxn>
                <a:cxn ang="0">
                  <a:pos x="60" y="160"/>
                </a:cxn>
                <a:cxn ang="0">
                  <a:pos x="48" y="158"/>
                </a:cxn>
                <a:cxn ang="0">
                  <a:pos x="36" y="154"/>
                </a:cxn>
                <a:cxn ang="0">
                  <a:pos x="26" y="146"/>
                </a:cxn>
                <a:cxn ang="0">
                  <a:pos x="18" y="136"/>
                </a:cxn>
                <a:cxn ang="0">
                  <a:pos x="10" y="124"/>
                </a:cxn>
                <a:cxn ang="0">
                  <a:pos x="4" y="112"/>
                </a:cxn>
                <a:cxn ang="0">
                  <a:pos x="2" y="96"/>
                </a:cxn>
                <a:cxn ang="0">
                  <a:pos x="0" y="80"/>
                </a:cxn>
                <a:cxn ang="0">
                  <a:pos x="0" y="80"/>
                </a:cxn>
                <a:cxn ang="0">
                  <a:pos x="2" y="64"/>
                </a:cxn>
                <a:cxn ang="0">
                  <a:pos x="4" y="48"/>
                </a:cxn>
                <a:cxn ang="0">
                  <a:pos x="10" y="36"/>
                </a:cxn>
                <a:cxn ang="0">
                  <a:pos x="18" y="24"/>
                </a:cxn>
                <a:cxn ang="0">
                  <a:pos x="26" y="14"/>
                </a:cxn>
                <a:cxn ang="0">
                  <a:pos x="36" y="6"/>
                </a:cxn>
                <a:cxn ang="0">
                  <a:pos x="48" y="2"/>
                </a:cxn>
                <a:cxn ang="0">
                  <a:pos x="60" y="0"/>
                </a:cxn>
                <a:cxn ang="0">
                  <a:pos x="60" y="0"/>
                </a:cxn>
                <a:cxn ang="0">
                  <a:pos x="72" y="2"/>
                </a:cxn>
                <a:cxn ang="0">
                  <a:pos x="84" y="6"/>
                </a:cxn>
                <a:cxn ang="0">
                  <a:pos x="94" y="14"/>
                </a:cxn>
                <a:cxn ang="0">
                  <a:pos x="102" y="24"/>
                </a:cxn>
                <a:cxn ang="0">
                  <a:pos x="110" y="36"/>
                </a:cxn>
                <a:cxn ang="0">
                  <a:pos x="116" y="48"/>
                </a:cxn>
                <a:cxn ang="0">
                  <a:pos x="118" y="64"/>
                </a:cxn>
                <a:cxn ang="0">
                  <a:pos x="120" y="80"/>
                </a:cxn>
              </a:cxnLst>
              <a:rect l="0" t="0" r="r" b="b"/>
              <a:pathLst>
                <a:path w="120" h="160">
                  <a:moveTo>
                    <a:pt x="120" y="80"/>
                  </a:moveTo>
                  <a:lnTo>
                    <a:pt x="120" y="80"/>
                  </a:lnTo>
                  <a:lnTo>
                    <a:pt x="118" y="96"/>
                  </a:lnTo>
                  <a:lnTo>
                    <a:pt x="116" y="112"/>
                  </a:lnTo>
                  <a:lnTo>
                    <a:pt x="110" y="124"/>
                  </a:lnTo>
                  <a:lnTo>
                    <a:pt x="102" y="136"/>
                  </a:lnTo>
                  <a:lnTo>
                    <a:pt x="94" y="146"/>
                  </a:lnTo>
                  <a:lnTo>
                    <a:pt x="84" y="154"/>
                  </a:lnTo>
                  <a:lnTo>
                    <a:pt x="72" y="158"/>
                  </a:lnTo>
                  <a:lnTo>
                    <a:pt x="60" y="160"/>
                  </a:lnTo>
                  <a:lnTo>
                    <a:pt x="60" y="160"/>
                  </a:lnTo>
                  <a:lnTo>
                    <a:pt x="48" y="158"/>
                  </a:lnTo>
                  <a:lnTo>
                    <a:pt x="36" y="154"/>
                  </a:lnTo>
                  <a:lnTo>
                    <a:pt x="26" y="146"/>
                  </a:lnTo>
                  <a:lnTo>
                    <a:pt x="18" y="136"/>
                  </a:lnTo>
                  <a:lnTo>
                    <a:pt x="10" y="124"/>
                  </a:lnTo>
                  <a:lnTo>
                    <a:pt x="4" y="112"/>
                  </a:lnTo>
                  <a:lnTo>
                    <a:pt x="2" y="96"/>
                  </a:lnTo>
                  <a:lnTo>
                    <a:pt x="0" y="80"/>
                  </a:lnTo>
                  <a:lnTo>
                    <a:pt x="0" y="80"/>
                  </a:lnTo>
                  <a:lnTo>
                    <a:pt x="2" y="64"/>
                  </a:lnTo>
                  <a:lnTo>
                    <a:pt x="4" y="48"/>
                  </a:lnTo>
                  <a:lnTo>
                    <a:pt x="10" y="36"/>
                  </a:lnTo>
                  <a:lnTo>
                    <a:pt x="18" y="24"/>
                  </a:lnTo>
                  <a:lnTo>
                    <a:pt x="26" y="14"/>
                  </a:lnTo>
                  <a:lnTo>
                    <a:pt x="36" y="6"/>
                  </a:lnTo>
                  <a:lnTo>
                    <a:pt x="48" y="2"/>
                  </a:lnTo>
                  <a:lnTo>
                    <a:pt x="60" y="0"/>
                  </a:lnTo>
                  <a:lnTo>
                    <a:pt x="60" y="0"/>
                  </a:lnTo>
                  <a:lnTo>
                    <a:pt x="72" y="2"/>
                  </a:lnTo>
                  <a:lnTo>
                    <a:pt x="84" y="6"/>
                  </a:lnTo>
                  <a:lnTo>
                    <a:pt x="94" y="14"/>
                  </a:lnTo>
                  <a:lnTo>
                    <a:pt x="102" y="24"/>
                  </a:lnTo>
                  <a:lnTo>
                    <a:pt x="110" y="36"/>
                  </a:lnTo>
                  <a:lnTo>
                    <a:pt x="116" y="48"/>
                  </a:lnTo>
                  <a:lnTo>
                    <a:pt x="118" y="64"/>
                  </a:lnTo>
                  <a:lnTo>
                    <a:pt x="120" y="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53" name="Freeform 148"/>
            <p:cNvSpPr>
              <a:spLocks/>
            </p:cNvSpPr>
            <p:nvPr/>
          </p:nvSpPr>
          <p:spPr bwMode="auto">
            <a:xfrm>
              <a:off x="2277666" y="682625"/>
              <a:ext cx="190500" cy="254000"/>
            </a:xfrm>
            <a:custGeom>
              <a:avLst/>
              <a:gdLst/>
              <a:ahLst/>
              <a:cxnLst>
                <a:cxn ang="0">
                  <a:pos x="120" y="80"/>
                </a:cxn>
                <a:cxn ang="0">
                  <a:pos x="120" y="80"/>
                </a:cxn>
                <a:cxn ang="0">
                  <a:pos x="118" y="96"/>
                </a:cxn>
                <a:cxn ang="0">
                  <a:pos x="116" y="112"/>
                </a:cxn>
                <a:cxn ang="0">
                  <a:pos x="110" y="124"/>
                </a:cxn>
                <a:cxn ang="0">
                  <a:pos x="102" y="136"/>
                </a:cxn>
                <a:cxn ang="0">
                  <a:pos x="94" y="146"/>
                </a:cxn>
                <a:cxn ang="0">
                  <a:pos x="84" y="154"/>
                </a:cxn>
                <a:cxn ang="0">
                  <a:pos x="72" y="158"/>
                </a:cxn>
                <a:cxn ang="0">
                  <a:pos x="60" y="160"/>
                </a:cxn>
                <a:cxn ang="0">
                  <a:pos x="60" y="160"/>
                </a:cxn>
                <a:cxn ang="0">
                  <a:pos x="48" y="158"/>
                </a:cxn>
                <a:cxn ang="0">
                  <a:pos x="36" y="154"/>
                </a:cxn>
                <a:cxn ang="0">
                  <a:pos x="26" y="146"/>
                </a:cxn>
                <a:cxn ang="0">
                  <a:pos x="18" y="136"/>
                </a:cxn>
                <a:cxn ang="0">
                  <a:pos x="10" y="124"/>
                </a:cxn>
                <a:cxn ang="0">
                  <a:pos x="4" y="112"/>
                </a:cxn>
                <a:cxn ang="0">
                  <a:pos x="2" y="96"/>
                </a:cxn>
                <a:cxn ang="0">
                  <a:pos x="0" y="80"/>
                </a:cxn>
                <a:cxn ang="0">
                  <a:pos x="0" y="80"/>
                </a:cxn>
                <a:cxn ang="0">
                  <a:pos x="2" y="64"/>
                </a:cxn>
                <a:cxn ang="0">
                  <a:pos x="4" y="48"/>
                </a:cxn>
                <a:cxn ang="0">
                  <a:pos x="10" y="36"/>
                </a:cxn>
                <a:cxn ang="0">
                  <a:pos x="18" y="24"/>
                </a:cxn>
                <a:cxn ang="0">
                  <a:pos x="26" y="14"/>
                </a:cxn>
                <a:cxn ang="0">
                  <a:pos x="36" y="6"/>
                </a:cxn>
                <a:cxn ang="0">
                  <a:pos x="48" y="2"/>
                </a:cxn>
                <a:cxn ang="0">
                  <a:pos x="60" y="0"/>
                </a:cxn>
                <a:cxn ang="0">
                  <a:pos x="60" y="0"/>
                </a:cxn>
                <a:cxn ang="0">
                  <a:pos x="72" y="2"/>
                </a:cxn>
                <a:cxn ang="0">
                  <a:pos x="84" y="6"/>
                </a:cxn>
                <a:cxn ang="0">
                  <a:pos x="94" y="14"/>
                </a:cxn>
                <a:cxn ang="0">
                  <a:pos x="102" y="24"/>
                </a:cxn>
                <a:cxn ang="0">
                  <a:pos x="110" y="36"/>
                </a:cxn>
                <a:cxn ang="0">
                  <a:pos x="116" y="48"/>
                </a:cxn>
                <a:cxn ang="0">
                  <a:pos x="118" y="64"/>
                </a:cxn>
                <a:cxn ang="0">
                  <a:pos x="120" y="80"/>
                </a:cxn>
              </a:cxnLst>
              <a:rect l="0" t="0" r="r" b="b"/>
              <a:pathLst>
                <a:path w="120" h="160">
                  <a:moveTo>
                    <a:pt x="120" y="80"/>
                  </a:moveTo>
                  <a:lnTo>
                    <a:pt x="120" y="80"/>
                  </a:lnTo>
                  <a:lnTo>
                    <a:pt x="118" y="96"/>
                  </a:lnTo>
                  <a:lnTo>
                    <a:pt x="116" y="112"/>
                  </a:lnTo>
                  <a:lnTo>
                    <a:pt x="110" y="124"/>
                  </a:lnTo>
                  <a:lnTo>
                    <a:pt x="102" y="136"/>
                  </a:lnTo>
                  <a:lnTo>
                    <a:pt x="94" y="146"/>
                  </a:lnTo>
                  <a:lnTo>
                    <a:pt x="84" y="154"/>
                  </a:lnTo>
                  <a:lnTo>
                    <a:pt x="72" y="158"/>
                  </a:lnTo>
                  <a:lnTo>
                    <a:pt x="60" y="160"/>
                  </a:lnTo>
                  <a:lnTo>
                    <a:pt x="60" y="160"/>
                  </a:lnTo>
                  <a:lnTo>
                    <a:pt x="48" y="158"/>
                  </a:lnTo>
                  <a:lnTo>
                    <a:pt x="36" y="154"/>
                  </a:lnTo>
                  <a:lnTo>
                    <a:pt x="26" y="146"/>
                  </a:lnTo>
                  <a:lnTo>
                    <a:pt x="18" y="136"/>
                  </a:lnTo>
                  <a:lnTo>
                    <a:pt x="10" y="124"/>
                  </a:lnTo>
                  <a:lnTo>
                    <a:pt x="4" y="112"/>
                  </a:lnTo>
                  <a:lnTo>
                    <a:pt x="2" y="96"/>
                  </a:lnTo>
                  <a:lnTo>
                    <a:pt x="0" y="80"/>
                  </a:lnTo>
                  <a:lnTo>
                    <a:pt x="0" y="80"/>
                  </a:lnTo>
                  <a:lnTo>
                    <a:pt x="2" y="64"/>
                  </a:lnTo>
                  <a:lnTo>
                    <a:pt x="4" y="48"/>
                  </a:lnTo>
                  <a:lnTo>
                    <a:pt x="10" y="36"/>
                  </a:lnTo>
                  <a:lnTo>
                    <a:pt x="18" y="24"/>
                  </a:lnTo>
                  <a:lnTo>
                    <a:pt x="26" y="14"/>
                  </a:lnTo>
                  <a:lnTo>
                    <a:pt x="36" y="6"/>
                  </a:lnTo>
                  <a:lnTo>
                    <a:pt x="48" y="2"/>
                  </a:lnTo>
                  <a:lnTo>
                    <a:pt x="60" y="0"/>
                  </a:lnTo>
                  <a:lnTo>
                    <a:pt x="60" y="0"/>
                  </a:lnTo>
                  <a:lnTo>
                    <a:pt x="72" y="2"/>
                  </a:lnTo>
                  <a:lnTo>
                    <a:pt x="84" y="6"/>
                  </a:lnTo>
                  <a:lnTo>
                    <a:pt x="94" y="14"/>
                  </a:lnTo>
                  <a:lnTo>
                    <a:pt x="102" y="24"/>
                  </a:lnTo>
                  <a:lnTo>
                    <a:pt x="110" y="36"/>
                  </a:lnTo>
                  <a:lnTo>
                    <a:pt x="116" y="48"/>
                  </a:lnTo>
                  <a:lnTo>
                    <a:pt x="118" y="64"/>
                  </a:lnTo>
                  <a:lnTo>
                    <a:pt x="120" y="8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54" name="Freeform 149"/>
            <p:cNvSpPr>
              <a:spLocks/>
            </p:cNvSpPr>
            <p:nvPr/>
          </p:nvSpPr>
          <p:spPr bwMode="auto">
            <a:xfrm>
              <a:off x="2388791" y="962025"/>
              <a:ext cx="174625" cy="101600"/>
            </a:xfrm>
            <a:custGeom>
              <a:avLst/>
              <a:gdLst/>
              <a:ahLst/>
              <a:cxnLst>
                <a:cxn ang="0">
                  <a:pos x="14" y="40"/>
                </a:cxn>
                <a:cxn ang="0">
                  <a:pos x="2" y="64"/>
                </a:cxn>
                <a:cxn ang="0">
                  <a:pos x="110" y="64"/>
                </a:cxn>
                <a:cxn ang="0">
                  <a:pos x="110" y="64"/>
                </a:cxn>
                <a:cxn ang="0">
                  <a:pos x="108" y="52"/>
                </a:cxn>
                <a:cxn ang="0">
                  <a:pos x="102" y="40"/>
                </a:cxn>
                <a:cxn ang="0">
                  <a:pos x="92" y="30"/>
                </a:cxn>
                <a:cxn ang="0">
                  <a:pos x="78" y="20"/>
                </a:cxn>
                <a:cxn ang="0">
                  <a:pos x="62" y="12"/>
                </a:cxn>
                <a:cxn ang="0">
                  <a:pos x="42" y="6"/>
                </a:cxn>
                <a:cxn ang="0">
                  <a:pos x="22" y="2"/>
                </a:cxn>
                <a:cxn ang="0">
                  <a:pos x="0" y="0"/>
                </a:cxn>
                <a:cxn ang="0">
                  <a:pos x="14" y="40"/>
                </a:cxn>
              </a:cxnLst>
              <a:rect l="0" t="0" r="r" b="b"/>
              <a:pathLst>
                <a:path w="110" h="64">
                  <a:moveTo>
                    <a:pt x="14" y="40"/>
                  </a:moveTo>
                  <a:lnTo>
                    <a:pt x="2" y="64"/>
                  </a:lnTo>
                  <a:lnTo>
                    <a:pt x="110" y="64"/>
                  </a:lnTo>
                  <a:lnTo>
                    <a:pt x="110" y="64"/>
                  </a:lnTo>
                  <a:lnTo>
                    <a:pt x="108" y="52"/>
                  </a:lnTo>
                  <a:lnTo>
                    <a:pt x="102" y="40"/>
                  </a:lnTo>
                  <a:lnTo>
                    <a:pt x="92" y="30"/>
                  </a:lnTo>
                  <a:lnTo>
                    <a:pt x="78" y="20"/>
                  </a:lnTo>
                  <a:lnTo>
                    <a:pt x="62" y="12"/>
                  </a:lnTo>
                  <a:lnTo>
                    <a:pt x="42" y="6"/>
                  </a:lnTo>
                  <a:lnTo>
                    <a:pt x="22" y="2"/>
                  </a:lnTo>
                  <a:lnTo>
                    <a:pt x="0" y="0"/>
                  </a:lnTo>
                  <a:lnTo>
                    <a:pt x="14" y="4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55" name="Freeform 150"/>
            <p:cNvSpPr>
              <a:spLocks/>
            </p:cNvSpPr>
            <p:nvPr/>
          </p:nvSpPr>
          <p:spPr bwMode="auto">
            <a:xfrm>
              <a:off x="2182416" y="962025"/>
              <a:ext cx="174625" cy="101600"/>
            </a:xfrm>
            <a:custGeom>
              <a:avLst/>
              <a:gdLst/>
              <a:ahLst/>
              <a:cxnLst>
                <a:cxn ang="0">
                  <a:pos x="96" y="40"/>
                </a:cxn>
                <a:cxn ang="0">
                  <a:pos x="110" y="0"/>
                </a:cxn>
                <a:cxn ang="0">
                  <a:pos x="110" y="0"/>
                </a:cxn>
                <a:cxn ang="0">
                  <a:pos x="88" y="2"/>
                </a:cxn>
                <a:cxn ang="0">
                  <a:pos x="68" y="6"/>
                </a:cxn>
                <a:cxn ang="0">
                  <a:pos x="48" y="12"/>
                </a:cxn>
                <a:cxn ang="0">
                  <a:pos x="32" y="20"/>
                </a:cxn>
                <a:cxn ang="0">
                  <a:pos x="18" y="30"/>
                </a:cxn>
                <a:cxn ang="0">
                  <a:pos x="8" y="40"/>
                </a:cxn>
                <a:cxn ang="0">
                  <a:pos x="2" y="52"/>
                </a:cxn>
                <a:cxn ang="0">
                  <a:pos x="0" y="64"/>
                </a:cxn>
                <a:cxn ang="0">
                  <a:pos x="108" y="64"/>
                </a:cxn>
                <a:cxn ang="0">
                  <a:pos x="96" y="40"/>
                </a:cxn>
              </a:cxnLst>
              <a:rect l="0" t="0" r="r" b="b"/>
              <a:pathLst>
                <a:path w="110" h="64">
                  <a:moveTo>
                    <a:pt x="96" y="40"/>
                  </a:moveTo>
                  <a:lnTo>
                    <a:pt x="110" y="0"/>
                  </a:lnTo>
                  <a:lnTo>
                    <a:pt x="110" y="0"/>
                  </a:lnTo>
                  <a:lnTo>
                    <a:pt x="88" y="2"/>
                  </a:lnTo>
                  <a:lnTo>
                    <a:pt x="68" y="6"/>
                  </a:lnTo>
                  <a:lnTo>
                    <a:pt x="48" y="12"/>
                  </a:lnTo>
                  <a:lnTo>
                    <a:pt x="32" y="20"/>
                  </a:lnTo>
                  <a:lnTo>
                    <a:pt x="18" y="30"/>
                  </a:lnTo>
                  <a:lnTo>
                    <a:pt x="8" y="40"/>
                  </a:lnTo>
                  <a:lnTo>
                    <a:pt x="2" y="52"/>
                  </a:lnTo>
                  <a:lnTo>
                    <a:pt x="0" y="64"/>
                  </a:lnTo>
                  <a:lnTo>
                    <a:pt x="108" y="64"/>
                  </a:lnTo>
                  <a:lnTo>
                    <a:pt x="96" y="4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36469397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en-US" altLang="ja-JP" sz="1800">
                <a:solidFill>
                  <a:schemeClr val="accent1"/>
                </a:solidFill>
              </a:rPr>
              <a:t>03</a:t>
            </a:r>
            <a:r>
              <a:rPr lang="en-US" altLang="ja-JP" sz="1800"/>
              <a:t> SuperStream-NX</a:t>
            </a:r>
            <a:r>
              <a:rPr lang="ja-JP" altLang="en-US" sz="1800"/>
              <a:t> 人事給与ソリューション</a:t>
            </a:r>
            <a:br>
              <a:rPr lang="en-US" altLang="ja-JP"/>
            </a:br>
            <a:r>
              <a:rPr lang="ja-JP" altLang="en-US"/>
              <a:t>システムフロー</a:t>
            </a:r>
            <a:endParaRPr kumimoji="1" lang="ja-JP" altLang="en-US"/>
          </a:p>
        </p:txBody>
      </p:sp>
      <p:sp>
        <p:nvSpPr>
          <p:cNvPr id="6" name="スライド番号プレースホルダー 1"/>
          <p:cNvSpPr>
            <a:spLocks noGrp="1"/>
          </p:cNvSpPr>
          <p:nvPr>
            <p:ph type="sldNum" sz="quarter" idx="10"/>
          </p:nvPr>
        </p:nvSpPr>
        <p:spPr>
          <a:xfrm>
            <a:off x="8532000" y="4932000"/>
            <a:ext cx="360000" cy="135000"/>
          </a:xfrm>
        </p:spPr>
        <p:txBody>
          <a:bodyPr/>
          <a:lstStyle/>
          <a:p>
            <a:fld id="{78AE49ED-73EF-499C-8307-28EB0E7CF529}" type="slidenum">
              <a:rPr lang="ja-JP" altLang="en-US" smtClean="0"/>
              <a:pPr/>
              <a:t>26</a:t>
            </a:fld>
            <a:endParaRPr lang="ja-JP" altLang="en-US"/>
          </a:p>
        </p:txBody>
      </p:sp>
      <p:sp>
        <p:nvSpPr>
          <p:cNvPr id="7" name="フッター プレースホルダー 3"/>
          <p:cNvSpPr>
            <a:spLocks noGrp="1"/>
          </p:cNvSpPr>
          <p:nvPr>
            <p:ph type="ftr" sz="quarter" idx="3"/>
          </p:nvPr>
        </p:nvSpPr>
        <p:spPr>
          <a:xfrm>
            <a:off x="252000" y="4932000"/>
            <a:ext cx="2160000" cy="135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effectLst/>
              <a:uLnTx/>
              <a:uFillTx/>
              <a:latin typeface="メイリオ"/>
              <a:ea typeface="メイリオ"/>
              <a:cs typeface="+mn-cs"/>
            </a:endParaRPr>
          </a:p>
        </p:txBody>
      </p:sp>
    </p:spTree>
    <p:extLst>
      <p:ext uri="{BB962C8B-B14F-4D97-AF65-F5344CB8AC3E}">
        <p14:creationId xmlns:p14="http://schemas.microsoft.com/office/powerpoint/2010/main" val="40464674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3"/>
          </p:nvPr>
        </p:nvSpPr>
        <p:spPr/>
        <p:txBody>
          <a:bodyPr/>
          <a:lstStyle/>
          <a:p>
            <a:r>
              <a:rPr lang="en-US" altLang="ja-JP"/>
              <a:t>©Canon IT Solutions Inc.  All rights reserved.</a:t>
            </a:r>
            <a:endParaRPr lang="ja-JP" altLang="en-US"/>
          </a:p>
        </p:txBody>
      </p:sp>
      <p:sp>
        <p:nvSpPr>
          <p:cNvPr id="5" name="タイトル 4"/>
          <p:cNvSpPr>
            <a:spLocks noGrp="1"/>
          </p:cNvSpPr>
          <p:nvPr>
            <p:ph type="title"/>
          </p:nvPr>
        </p:nvSpPr>
        <p:spPr/>
        <p:txBody>
          <a:bodyPr/>
          <a:lstStyle/>
          <a:p>
            <a:r>
              <a:rPr lang="ja-JP" altLang="en-US"/>
              <a:t>人事給与ソリューション 対象プロダクト</a:t>
            </a:r>
            <a:endParaRPr kumimoji="1" lang="ja-JP" altLang="en-US"/>
          </a:p>
        </p:txBody>
      </p:sp>
      <p:grpSp>
        <p:nvGrpSpPr>
          <p:cNvPr id="3" name="グループ化 2"/>
          <p:cNvGrpSpPr/>
          <p:nvPr/>
        </p:nvGrpSpPr>
        <p:grpSpPr>
          <a:xfrm>
            <a:off x="549839" y="814265"/>
            <a:ext cx="1713604" cy="2375597"/>
            <a:chOff x="549839" y="819243"/>
            <a:chExt cx="1713604" cy="2375597"/>
          </a:xfrm>
        </p:grpSpPr>
        <p:sp>
          <p:nvSpPr>
            <p:cNvPr id="9" name="正方形/長方形 8"/>
            <p:cNvSpPr/>
            <p:nvPr/>
          </p:nvSpPr>
          <p:spPr>
            <a:xfrm>
              <a:off x="549839" y="819244"/>
              <a:ext cx="1713604" cy="2375596"/>
            </a:xfrm>
            <a:prstGeom prst="rect">
              <a:avLst/>
            </a:prstGeom>
            <a:solidFill>
              <a:srgbClr val="EE7B48">
                <a:alpha val="30000"/>
              </a:srgbClr>
            </a:solidFill>
            <a:ln>
              <a:solidFill>
                <a:srgbClr val="EE7B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10" name="正方形/長方形 9"/>
            <p:cNvSpPr/>
            <p:nvPr/>
          </p:nvSpPr>
          <p:spPr>
            <a:xfrm>
              <a:off x="551366" y="819243"/>
              <a:ext cx="1710634" cy="513749"/>
            </a:xfrm>
            <a:prstGeom prst="rect">
              <a:avLst/>
            </a:prstGeom>
            <a:solidFill>
              <a:srgbClr val="EE7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a:t>　</a:t>
              </a:r>
              <a:r>
                <a:rPr lang="en-US" altLang="ja-JP" sz="1100"/>
                <a:t>HR</a:t>
              </a:r>
            </a:p>
            <a:p>
              <a:pPr algn="ctr"/>
              <a:r>
                <a:rPr lang="ja-JP" altLang="en-US" sz="1100"/>
                <a:t>　人事管理</a:t>
              </a:r>
              <a:endParaRPr kumimoji="1" lang="ja-JP" altLang="en-US" sz="1050"/>
            </a:p>
          </p:txBody>
        </p:sp>
      </p:grpSp>
      <p:sp>
        <p:nvSpPr>
          <p:cNvPr id="11" name="正方形/長方形 10"/>
          <p:cNvSpPr/>
          <p:nvPr/>
        </p:nvSpPr>
        <p:spPr>
          <a:xfrm>
            <a:off x="7359308" y="815767"/>
            <a:ext cx="1248642" cy="2376186"/>
          </a:xfrm>
          <a:prstGeom prst="rect">
            <a:avLst/>
          </a:prstGeom>
          <a:solidFill>
            <a:srgbClr val="7F7F7F">
              <a:alpha val="30000"/>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2" name="正方形/長方形 11"/>
          <p:cNvSpPr/>
          <p:nvPr/>
        </p:nvSpPr>
        <p:spPr>
          <a:xfrm>
            <a:off x="7347810" y="815767"/>
            <a:ext cx="1260140" cy="51224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a:t>管理ツール</a:t>
            </a:r>
            <a:endParaRPr kumimoji="1" lang="ja-JP" altLang="en-US" sz="1050"/>
          </a:p>
        </p:txBody>
      </p:sp>
      <p:sp>
        <p:nvSpPr>
          <p:cNvPr id="13" name="角丸四角形 12"/>
          <p:cNvSpPr/>
          <p:nvPr/>
        </p:nvSpPr>
        <p:spPr>
          <a:xfrm>
            <a:off x="7415230" y="1424989"/>
            <a:ext cx="1136798" cy="304519"/>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a:t>バッチ実行</a:t>
            </a:r>
            <a:endParaRPr kumimoji="1" lang="ja-JP" altLang="en-US" sz="1050"/>
          </a:p>
        </p:txBody>
      </p:sp>
      <p:sp>
        <p:nvSpPr>
          <p:cNvPr id="14" name="角丸四角形 13"/>
          <p:cNvSpPr/>
          <p:nvPr/>
        </p:nvSpPr>
        <p:spPr>
          <a:xfrm>
            <a:off x="7415230" y="1893439"/>
            <a:ext cx="1136798" cy="304519"/>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a:t>ログ管理</a:t>
            </a:r>
            <a:endParaRPr kumimoji="1" lang="ja-JP" altLang="en-US" sz="1050"/>
          </a:p>
        </p:txBody>
      </p:sp>
      <p:sp>
        <p:nvSpPr>
          <p:cNvPr id="15" name="角丸四角形 14"/>
          <p:cNvSpPr/>
          <p:nvPr/>
        </p:nvSpPr>
        <p:spPr>
          <a:xfrm>
            <a:off x="7415230" y="2830339"/>
            <a:ext cx="1136798" cy="304519"/>
          </a:xfrm>
          <a:prstGeom prst="roundRect">
            <a:avLst/>
          </a:prstGeom>
          <a:solidFill>
            <a:schemeClr val="bg1">
              <a:lumMod val="50000"/>
            </a:schemeClr>
          </a:solidFill>
          <a:ln w="254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a:t>帳票編集</a:t>
            </a:r>
          </a:p>
        </p:txBody>
      </p:sp>
      <p:sp>
        <p:nvSpPr>
          <p:cNvPr id="16" name="角丸四角形 15"/>
          <p:cNvSpPr/>
          <p:nvPr/>
        </p:nvSpPr>
        <p:spPr>
          <a:xfrm>
            <a:off x="7415230" y="2361889"/>
            <a:ext cx="1136798" cy="304519"/>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a:t>バックアップ</a:t>
            </a:r>
          </a:p>
        </p:txBody>
      </p:sp>
      <p:grpSp>
        <p:nvGrpSpPr>
          <p:cNvPr id="20" name="グループ化 19"/>
          <p:cNvGrpSpPr/>
          <p:nvPr/>
        </p:nvGrpSpPr>
        <p:grpSpPr>
          <a:xfrm>
            <a:off x="2327875" y="814266"/>
            <a:ext cx="1642257" cy="2375596"/>
            <a:chOff x="2327875" y="814266"/>
            <a:chExt cx="1642257" cy="2375596"/>
          </a:xfrm>
        </p:grpSpPr>
        <p:sp>
          <p:nvSpPr>
            <p:cNvPr id="53" name="正方形/長方形 52"/>
            <p:cNvSpPr/>
            <p:nvPr/>
          </p:nvSpPr>
          <p:spPr>
            <a:xfrm>
              <a:off x="2327875" y="814266"/>
              <a:ext cx="1642257" cy="2375596"/>
            </a:xfrm>
            <a:prstGeom prst="rect">
              <a:avLst/>
            </a:prstGeom>
            <a:solidFill>
              <a:srgbClr val="EE7B48">
                <a:alpha val="30000"/>
              </a:srgbClr>
            </a:solidFill>
            <a:ln>
              <a:solidFill>
                <a:srgbClr val="EE7B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p>
          </p:txBody>
        </p:sp>
        <p:sp>
          <p:nvSpPr>
            <p:cNvPr id="54" name="正方形/長方形 53"/>
            <p:cNvSpPr/>
            <p:nvPr/>
          </p:nvSpPr>
          <p:spPr>
            <a:xfrm>
              <a:off x="2327875" y="814266"/>
              <a:ext cx="1642257" cy="513749"/>
            </a:xfrm>
            <a:prstGeom prst="rect">
              <a:avLst/>
            </a:prstGeom>
            <a:solidFill>
              <a:srgbClr val="EE7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a:t>　</a:t>
              </a:r>
              <a:r>
                <a:rPr lang="en-US" altLang="ja-JP" sz="1100"/>
                <a:t>PR</a:t>
              </a:r>
            </a:p>
            <a:p>
              <a:pPr algn="ctr"/>
              <a:r>
                <a:rPr lang="ja-JP" altLang="en-US" sz="1100"/>
                <a:t>　給与管理</a:t>
              </a:r>
            </a:p>
          </p:txBody>
        </p:sp>
      </p:grpSp>
      <p:grpSp>
        <p:nvGrpSpPr>
          <p:cNvPr id="21" name="グループ化 20"/>
          <p:cNvGrpSpPr/>
          <p:nvPr/>
        </p:nvGrpSpPr>
        <p:grpSpPr>
          <a:xfrm>
            <a:off x="4034564" y="814265"/>
            <a:ext cx="1606260" cy="2375597"/>
            <a:chOff x="4034564" y="814265"/>
            <a:chExt cx="1606260" cy="2375597"/>
          </a:xfrm>
        </p:grpSpPr>
        <p:sp>
          <p:nvSpPr>
            <p:cNvPr id="55" name="正方形/長方形 54"/>
            <p:cNvSpPr/>
            <p:nvPr/>
          </p:nvSpPr>
          <p:spPr>
            <a:xfrm>
              <a:off x="4034564" y="814265"/>
              <a:ext cx="1606260" cy="2375597"/>
            </a:xfrm>
            <a:prstGeom prst="rect">
              <a:avLst/>
            </a:prstGeom>
            <a:solidFill>
              <a:srgbClr val="EE7B48">
                <a:alpha val="30000"/>
              </a:srgbClr>
            </a:solidFill>
            <a:ln>
              <a:solidFill>
                <a:srgbClr val="EE7B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p>
          </p:txBody>
        </p:sp>
        <p:sp>
          <p:nvSpPr>
            <p:cNvPr id="56" name="正方形/長方形 55"/>
            <p:cNvSpPr/>
            <p:nvPr/>
          </p:nvSpPr>
          <p:spPr>
            <a:xfrm>
              <a:off x="4034564" y="814266"/>
              <a:ext cx="1602350" cy="513749"/>
            </a:xfrm>
            <a:prstGeom prst="rect">
              <a:avLst/>
            </a:prstGeom>
            <a:solidFill>
              <a:srgbClr val="EE7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a:t>　</a:t>
              </a:r>
              <a:r>
                <a:rPr lang="en-US" altLang="ja-JP" sz="1100"/>
                <a:t>field/HR</a:t>
              </a:r>
            </a:p>
            <a:p>
              <a:pPr algn="ctr"/>
              <a:r>
                <a:rPr lang="ja-JP" altLang="en-US" sz="1100"/>
                <a:t>　人事諸届・照会</a:t>
              </a:r>
            </a:p>
          </p:txBody>
        </p:sp>
      </p:grpSp>
      <p:sp>
        <p:nvSpPr>
          <p:cNvPr id="57" name="Freeform 58"/>
          <p:cNvSpPr>
            <a:spLocks noEditPoints="1"/>
          </p:cNvSpPr>
          <p:nvPr/>
        </p:nvSpPr>
        <p:spPr bwMode="auto">
          <a:xfrm>
            <a:off x="2437824" y="887012"/>
            <a:ext cx="435353" cy="342402"/>
          </a:xfrm>
          <a:custGeom>
            <a:avLst/>
            <a:gdLst>
              <a:gd name="T0" fmla="*/ 53 w 1132"/>
              <a:gd name="T1" fmla="*/ 416 h 832"/>
              <a:gd name="T2" fmla="*/ 420 w 1132"/>
              <a:gd name="T3" fmla="*/ 416 h 832"/>
              <a:gd name="T4" fmla="*/ 320 w 1132"/>
              <a:gd name="T5" fmla="*/ 423 h 832"/>
              <a:gd name="T6" fmla="*/ 256 w 1132"/>
              <a:gd name="T7" fmla="*/ 453 h 832"/>
              <a:gd name="T8" fmla="*/ 320 w 1132"/>
              <a:gd name="T9" fmla="*/ 477 h 832"/>
              <a:gd name="T10" fmla="*/ 256 w 1132"/>
              <a:gd name="T11" fmla="*/ 506 h 832"/>
              <a:gd name="T12" fmla="*/ 217 w 1132"/>
              <a:gd name="T13" fmla="*/ 540 h 832"/>
              <a:gd name="T14" fmla="*/ 154 w 1132"/>
              <a:gd name="T15" fmla="*/ 506 h 832"/>
              <a:gd name="T16" fmla="*/ 217 w 1132"/>
              <a:gd name="T17" fmla="*/ 477 h 832"/>
              <a:gd name="T18" fmla="*/ 154 w 1132"/>
              <a:gd name="T19" fmla="*/ 453 h 832"/>
              <a:gd name="T20" fmla="*/ 206 w 1132"/>
              <a:gd name="T21" fmla="*/ 423 h 832"/>
              <a:gd name="T22" fmla="*/ 176 w 1132"/>
              <a:gd name="T23" fmla="*/ 309 h 832"/>
              <a:gd name="T24" fmla="*/ 297 w 1132"/>
              <a:gd name="T25" fmla="*/ 309 h 832"/>
              <a:gd name="T26" fmla="*/ 268 w 1132"/>
              <a:gd name="T27" fmla="*/ 423 h 832"/>
              <a:gd name="T28" fmla="*/ 554 w 1132"/>
              <a:gd name="T29" fmla="*/ 330 h 832"/>
              <a:gd name="T30" fmla="*/ 560 w 1132"/>
              <a:gd name="T31" fmla="*/ 396 h 832"/>
              <a:gd name="T32" fmla="*/ 237 w 1132"/>
              <a:gd name="T33" fmla="*/ 180 h 832"/>
              <a:gd name="T34" fmla="*/ 237 w 1132"/>
              <a:gd name="T35" fmla="*/ 652 h 832"/>
              <a:gd name="T36" fmla="*/ 560 w 1132"/>
              <a:gd name="T37" fmla="*/ 436 h 832"/>
              <a:gd name="T38" fmla="*/ 554 w 1132"/>
              <a:gd name="T39" fmla="*/ 501 h 832"/>
              <a:gd name="T40" fmla="*/ 554 w 1132"/>
              <a:gd name="T41" fmla="*/ 330 h 832"/>
              <a:gd name="T42" fmla="*/ 36 w 1132"/>
              <a:gd name="T43" fmla="*/ 416 h 832"/>
              <a:gd name="T44" fmla="*/ 437 w 1132"/>
              <a:gd name="T45" fmla="*/ 416 h 832"/>
              <a:gd name="T46" fmla="*/ 999 w 1132"/>
              <a:gd name="T47" fmla="*/ 330 h 832"/>
              <a:gd name="T48" fmla="*/ 1132 w 1132"/>
              <a:gd name="T49" fmla="*/ 832 h 832"/>
              <a:gd name="T50" fmla="*/ 1055 w 1132"/>
              <a:gd name="T51" fmla="*/ 474 h 832"/>
              <a:gd name="T52" fmla="*/ 1037 w 1132"/>
              <a:gd name="T53" fmla="*/ 832 h 832"/>
              <a:gd name="T54" fmla="*/ 735 w 1132"/>
              <a:gd name="T55" fmla="*/ 474 h 832"/>
              <a:gd name="T56" fmla="*/ 717 w 1132"/>
              <a:gd name="T57" fmla="*/ 832 h 832"/>
              <a:gd name="T58" fmla="*/ 641 w 1132"/>
              <a:gd name="T59" fmla="*/ 458 h 832"/>
              <a:gd name="T60" fmla="*/ 842 w 1132"/>
              <a:gd name="T61" fmla="*/ 330 h 832"/>
              <a:gd name="T62" fmla="*/ 831 w 1132"/>
              <a:gd name="T63" fmla="*/ 567 h 832"/>
              <a:gd name="T64" fmla="*/ 942 w 1132"/>
              <a:gd name="T65" fmla="*/ 567 h 832"/>
              <a:gd name="T66" fmla="*/ 931 w 1132"/>
              <a:gd name="T67" fmla="*/ 330 h 832"/>
              <a:gd name="T68" fmla="*/ 886 w 1132"/>
              <a:gd name="T69" fmla="*/ 0 h 832"/>
              <a:gd name="T70" fmla="*/ 886 w 1132"/>
              <a:gd name="T71" fmla="*/ 296 h 832"/>
              <a:gd name="T72" fmla="*/ 886 w 1132"/>
              <a:gd name="T73" fmla="*/ 0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32" h="832">
                <a:moveTo>
                  <a:pt x="237" y="232"/>
                </a:moveTo>
                <a:cubicBezTo>
                  <a:pt x="135" y="232"/>
                  <a:pt x="53" y="314"/>
                  <a:pt x="53" y="416"/>
                </a:cubicBezTo>
                <a:cubicBezTo>
                  <a:pt x="53" y="517"/>
                  <a:pt x="135" y="600"/>
                  <a:pt x="237" y="600"/>
                </a:cubicBezTo>
                <a:cubicBezTo>
                  <a:pt x="338" y="600"/>
                  <a:pt x="420" y="517"/>
                  <a:pt x="420" y="416"/>
                </a:cubicBezTo>
                <a:cubicBezTo>
                  <a:pt x="420" y="314"/>
                  <a:pt x="338" y="232"/>
                  <a:pt x="237" y="232"/>
                </a:cubicBezTo>
                <a:close/>
                <a:moveTo>
                  <a:pt x="320" y="423"/>
                </a:moveTo>
                <a:cubicBezTo>
                  <a:pt x="320" y="453"/>
                  <a:pt x="320" y="453"/>
                  <a:pt x="320" y="453"/>
                </a:cubicBezTo>
                <a:cubicBezTo>
                  <a:pt x="256" y="453"/>
                  <a:pt x="256" y="453"/>
                  <a:pt x="256" y="453"/>
                </a:cubicBezTo>
                <a:cubicBezTo>
                  <a:pt x="256" y="477"/>
                  <a:pt x="256" y="477"/>
                  <a:pt x="256" y="477"/>
                </a:cubicBezTo>
                <a:cubicBezTo>
                  <a:pt x="320" y="477"/>
                  <a:pt x="320" y="477"/>
                  <a:pt x="320" y="477"/>
                </a:cubicBezTo>
                <a:cubicBezTo>
                  <a:pt x="320" y="506"/>
                  <a:pt x="320" y="506"/>
                  <a:pt x="320" y="506"/>
                </a:cubicBezTo>
                <a:cubicBezTo>
                  <a:pt x="256" y="506"/>
                  <a:pt x="256" y="506"/>
                  <a:pt x="256" y="506"/>
                </a:cubicBezTo>
                <a:cubicBezTo>
                  <a:pt x="256" y="540"/>
                  <a:pt x="256" y="540"/>
                  <a:pt x="256" y="540"/>
                </a:cubicBezTo>
                <a:cubicBezTo>
                  <a:pt x="217" y="540"/>
                  <a:pt x="217" y="540"/>
                  <a:pt x="217" y="540"/>
                </a:cubicBezTo>
                <a:cubicBezTo>
                  <a:pt x="217" y="506"/>
                  <a:pt x="217" y="506"/>
                  <a:pt x="217" y="506"/>
                </a:cubicBezTo>
                <a:cubicBezTo>
                  <a:pt x="154" y="506"/>
                  <a:pt x="154" y="506"/>
                  <a:pt x="154" y="506"/>
                </a:cubicBezTo>
                <a:cubicBezTo>
                  <a:pt x="154" y="477"/>
                  <a:pt x="154" y="477"/>
                  <a:pt x="154" y="477"/>
                </a:cubicBezTo>
                <a:cubicBezTo>
                  <a:pt x="217" y="477"/>
                  <a:pt x="217" y="477"/>
                  <a:pt x="217" y="477"/>
                </a:cubicBezTo>
                <a:cubicBezTo>
                  <a:pt x="217" y="453"/>
                  <a:pt x="217" y="453"/>
                  <a:pt x="217" y="453"/>
                </a:cubicBezTo>
                <a:cubicBezTo>
                  <a:pt x="154" y="453"/>
                  <a:pt x="154" y="453"/>
                  <a:pt x="154" y="453"/>
                </a:cubicBezTo>
                <a:cubicBezTo>
                  <a:pt x="154" y="423"/>
                  <a:pt x="154" y="423"/>
                  <a:pt x="154" y="423"/>
                </a:cubicBezTo>
                <a:cubicBezTo>
                  <a:pt x="206" y="423"/>
                  <a:pt x="206" y="423"/>
                  <a:pt x="206" y="423"/>
                </a:cubicBezTo>
                <a:cubicBezTo>
                  <a:pt x="130" y="309"/>
                  <a:pt x="130" y="309"/>
                  <a:pt x="130" y="309"/>
                </a:cubicBezTo>
                <a:cubicBezTo>
                  <a:pt x="176" y="309"/>
                  <a:pt x="176" y="309"/>
                  <a:pt x="176" y="309"/>
                </a:cubicBezTo>
                <a:cubicBezTo>
                  <a:pt x="237" y="406"/>
                  <a:pt x="237" y="406"/>
                  <a:pt x="237" y="406"/>
                </a:cubicBezTo>
                <a:cubicBezTo>
                  <a:pt x="297" y="309"/>
                  <a:pt x="297" y="309"/>
                  <a:pt x="297" y="309"/>
                </a:cubicBezTo>
                <a:cubicBezTo>
                  <a:pt x="344" y="309"/>
                  <a:pt x="344" y="309"/>
                  <a:pt x="344" y="309"/>
                </a:cubicBezTo>
                <a:cubicBezTo>
                  <a:pt x="268" y="423"/>
                  <a:pt x="268" y="423"/>
                  <a:pt x="268" y="423"/>
                </a:cubicBezTo>
                <a:lnTo>
                  <a:pt x="320" y="423"/>
                </a:lnTo>
                <a:close/>
                <a:moveTo>
                  <a:pt x="554" y="330"/>
                </a:moveTo>
                <a:cubicBezTo>
                  <a:pt x="495" y="330"/>
                  <a:pt x="495" y="330"/>
                  <a:pt x="495" y="330"/>
                </a:cubicBezTo>
                <a:cubicBezTo>
                  <a:pt x="560" y="396"/>
                  <a:pt x="560" y="396"/>
                  <a:pt x="560" y="396"/>
                </a:cubicBezTo>
                <a:cubicBezTo>
                  <a:pt x="472" y="396"/>
                  <a:pt x="472" y="396"/>
                  <a:pt x="472" y="396"/>
                </a:cubicBezTo>
                <a:cubicBezTo>
                  <a:pt x="462" y="275"/>
                  <a:pt x="360" y="180"/>
                  <a:pt x="237" y="180"/>
                </a:cubicBezTo>
                <a:cubicBezTo>
                  <a:pt x="106" y="180"/>
                  <a:pt x="0" y="285"/>
                  <a:pt x="0" y="416"/>
                </a:cubicBezTo>
                <a:cubicBezTo>
                  <a:pt x="0" y="546"/>
                  <a:pt x="106" y="652"/>
                  <a:pt x="237" y="652"/>
                </a:cubicBezTo>
                <a:cubicBezTo>
                  <a:pt x="360" y="652"/>
                  <a:pt x="462" y="557"/>
                  <a:pt x="472" y="436"/>
                </a:cubicBezTo>
                <a:cubicBezTo>
                  <a:pt x="560" y="436"/>
                  <a:pt x="560" y="436"/>
                  <a:pt x="560" y="436"/>
                </a:cubicBezTo>
                <a:cubicBezTo>
                  <a:pt x="495" y="501"/>
                  <a:pt x="495" y="501"/>
                  <a:pt x="495" y="501"/>
                </a:cubicBezTo>
                <a:cubicBezTo>
                  <a:pt x="554" y="501"/>
                  <a:pt x="554" y="501"/>
                  <a:pt x="554" y="501"/>
                </a:cubicBezTo>
                <a:cubicBezTo>
                  <a:pt x="639" y="416"/>
                  <a:pt x="639" y="416"/>
                  <a:pt x="639" y="416"/>
                </a:cubicBezTo>
                <a:lnTo>
                  <a:pt x="554" y="330"/>
                </a:lnTo>
                <a:close/>
                <a:moveTo>
                  <a:pt x="237" y="617"/>
                </a:moveTo>
                <a:cubicBezTo>
                  <a:pt x="126" y="617"/>
                  <a:pt x="36" y="527"/>
                  <a:pt x="36" y="416"/>
                </a:cubicBezTo>
                <a:cubicBezTo>
                  <a:pt x="36" y="305"/>
                  <a:pt x="126" y="215"/>
                  <a:pt x="237" y="215"/>
                </a:cubicBezTo>
                <a:cubicBezTo>
                  <a:pt x="347" y="215"/>
                  <a:pt x="437" y="305"/>
                  <a:pt x="437" y="416"/>
                </a:cubicBezTo>
                <a:cubicBezTo>
                  <a:pt x="437" y="527"/>
                  <a:pt x="347" y="617"/>
                  <a:pt x="237" y="617"/>
                </a:cubicBezTo>
                <a:close/>
                <a:moveTo>
                  <a:pt x="999" y="330"/>
                </a:moveTo>
                <a:cubicBezTo>
                  <a:pt x="1069" y="330"/>
                  <a:pt x="1126" y="387"/>
                  <a:pt x="1132" y="458"/>
                </a:cubicBezTo>
                <a:cubicBezTo>
                  <a:pt x="1132" y="832"/>
                  <a:pt x="1132" y="832"/>
                  <a:pt x="1132" y="832"/>
                </a:cubicBezTo>
                <a:cubicBezTo>
                  <a:pt x="1055" y="832"/>
                  <a:pt x="1055" y="832"/>
                  <a:pt x="1055" y="832"/>
                </a:cubicBezTo>
                <a:cubicBezTo>
                  <a:pt x="1055" y="474"/>
                  <a:pt x="1055" y="474"/>
                  <a:pt x="1055" y="474"/>
                </a:cubicBezTo>
                <a:cubicBezTo>
                  <a:pt x="1037" y="474"/>
                  <a:pt x="1037" y="474"/>
                  <a:pt x="1037" y="474"/>
                </a:cubicBezTo>
                <a:cubicBezTo>
                  <a:pt x="1037" y="832"/>
                  <a:pt x="1037" y="832"/>
                  <a:pt x="1037" y="832"/>
                </a:cubicBezTo>
                <a:cubicBezTo>
                  <a:pt x="735" y="832"/>
                  <a:pt x="735" y="832"/>
                  <a:pt x="735" y="832"/>
                </a:cubicBezTo>
                <a:cubicBezTo>
                  <a:pt x="735" y="474"/>
                  <a:pt x="735" y="474"/>
                  <a:pt x="735" y="474"/>
                </a:cubicBezTo>
                <a:cubicBezTo>
                  <a:pt x="717" y="474"/>
                  <a:pt x="717" y="474"/>
                  <a:pt x="717" y="474"/>
                </a:cubicBezTo>
                <a:cubicBezTo>
                  <a:pt x="717" y="832"/>
                  <a:pt x="717" y="832"/>
                  <a:pt x="717" y="832"/>
                </a:cubicBezTo>
                <a:cubicBezTo>
                  <a:pt x="641" y="832"/>
                  <a:pt x="641" y="832"/>
                  <a:pt x="641" y="832"/>
                </a:cubicBezTo>
                <a:cubicBezTo>
                  <a:pt x="641" y="458"/>
                  <a:pt x="641" y="458"/>
                  <a:pt x="641" y="458"/>
                </a:cubicBezTo>
                <a:cubicBezTo>
                  <a:pt x="646" y="387"/>
                  <a:pt x="703" y="330"/>
                  <a:pt x="774" y="330"/>
                </a:cubicBezTo>
                <a:cubicBezTo>
                  <a:pt x="842" y="330"/>
                  <a:pt x="842" y="330"/>
                  <a:pt x="842" y="330"/>
                </a:cubicBezTo>
                <a:cubicBezTo>
                  <a:pt x="879" y="395"/>
                  <a:pt x="879" y="395"/>
                  <a:pt x="879" y="395"/>
                </a:cubicBezTo>
                <a:cubicBezTo>
                  <a:pt x="831" y="567"/>
                  <a:pt x="831" y="567"/>
                  <a:pt x="831" y="567"/>
                </a:cubicBezTo>
                <a:cubicBezTo>
                  <a:pt x="886" y="626"/>
                  <a:pt x="886" y="626"/>
                  <a:pt x="886" y="626"/>
                </a:cubicBezTo>
                <a:cubicBezTo>
                  <a:pt x="942" y="567"/>
                  <a:pt x="942" y="567"/>
                  <a:pt x="942" y="567"/>
                </a:cubicBezTo>
                <a:cubicBezTo>
                  <a:pt x="894" y="395"/>
                  <a:pt x="894" y="395"/>
                  <a:pt x="894" y="395"/>
                </a:cubicBezTo>
                <a:cubicBezTo>
                  <a:pt x="931" y="330"/>
                  <a:pt x="931" y="330"/>
                  <a:pt x="931" y="330"/>
                </a:cubicBezTo>
                <a:cubicBezTo>
                  <a:pt x="999" y="330"/>
                  <a:pt x="999" y="330"/>
                  <a:pt x="999" y="330"/>
                </a:cubicBezTo>
                <a:moveTo>
                  <a:pt x="886" y="0"/>
                </a:moveTo>
                <a:cubicBezTo>
                  <a:pt x="968" y="0"/>
                  <a:pt x="1034" y="66"/>
                  <a:pt x="1034" y="148"/>
                </a:cubicBezTo>
                <a:cubicBezTo>
                  <a:pt x="1034" y="230"/>
                  <a:pt x="968" y="296"/>
                  <a:pt x="886" y="296"/>
                </a:cubicBezTo>
                <a:cubicBezTo>
                  <a:pt x="805" y="296"/>
                  <a:pt x="739" y="230"/>
                  <a:pt x="739" y="148"/>
                </a:cubicBezTo>
                <a:cubicBezTo>
                  <a:pt x="739" y="66"/>
                  <a:pt x="805" y="0"/>
                  <a:pt x="886"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58" name="Freeform 61"/>
          <p:cNvSpPr>
            <a:spLocks noEditPoints="1"/>
          </p:cNvSpPr>
          <p:nvPr/>
        </p:nvSpPr>
        <p:spPr bwMode="auto">
          <a:xfrm>
            <a:off x="733625" y="833092"/>
            <a:ext cx="426284" cy="405658"/>
          </a:xfrm>
          <a:custGeom>
            <a:avLst/>
            <a:gdLst>
              <a:gd name="T0" fmla="*/ 658 w 1034"/>
              <a:gd name="T1" fmla="*/ 420 h 982"/>
              <a:gd name="T2" fmla="*/ 603 w 1034"/>
              <a:gd name="T3" fmla="*/ 281 h 982"/>
              <a:gd name="T4" fmla="*/ 430 w 1034"/>
              <a:gd name="T5" fmla="*/ 281 h 982"/>
              <a:gd name="T6" fmla="*/ 376 w 1034"/>
              <a:gd name="T7" fmla="*/ 420 h 982"/>
              <a:gd name="T8" fmla="*/ 491 w 1034"/>
              <a:gd name="T9" fmla="*/ 189 h 982"/>
              <a:gd name="T10" fmla="*/ 517 w 1034"/>
              <a:gd name="T11" fmla="*/ 359 h 982"/>
              <a:gd name="T12" fmla="*/ 543 w 1034"/>
              <a:gd name="T13" fmla="*/ 189 h 982"/>
              <a:gd name="T14" fmla="*/ 432 w 1034"/>
              <a:gd name="T15" fmla="*/ 85 h 982"/>
              <a:gd name="T16" fmla="*/ 517 w 1034"/>
              <a:gd name="T17" fmla="*/ 0 h 982"/>
              <a:gd name="T18" fmla="*/ 506 w 1034"/>
              <a:gd name="T19" fmla="*/ 438 h 982"/>
              <a:gd name="T20" fmla="*/ 130 w 1034"/>
              <a:gd name="T21" fmla="*/ 544 h 982"/>
              <a:gd name="T22" fmla="*/ 506 w 1034"/>
              <a:gd name="T23" fmla="*/ 502 h 982"/>
              <a:gd name="T24" fmla="*/ 528 w 1034"/>
              <a:gd name="T25" fmla="*/ 502 h 982"/>
              <a:gd name="T26" fmla="*/ 904 w 1034"/>
              <a:gd name="T27" fmla="*/ 544 h 982"/>
              <a:gd name="T28" fmla="*/ 957 w 1034"/>
              <a:gd name="T29" fmla="*/ 752 h 982"/>
              <a:gd name="T30" fmla="*/ 924 w 1034"/>
              <a:gd name="T31" fmla="*/ 888 h 982"/>
              <a:gd name="T32" fmla="*/ 888 w 1034"/>
              <a:gd name="T33" fmla="*/ 789 h 982"/>
              <a:gd name="T34" fmla="*/ 751 w 1034"/>
              <a:gd name="T35" fmla="*/ 825 h 982"/>
              <a:gd name="T36" fmla="*/ 795 w 1034"/>
              <a:gd name="T37" fmla="*/ 844 h 982"/>
              <a:gd name="T38" fmla="*/ 979 w 1034"/>
              <a:gd name="T39" fmla="*/ 982 h 982"/>
              <a:gd name="T40" fmla="*/ 990 w 1034"/>
              <a:gd name="T41" fmla="*/ 982 h 982"/>
              <a:gd name="T42" fmla="*/ 957 w 1034"/>
              <a:gd name="T43" fmla="*/ 752 h 982"/>
              <a:gd name="T44" fmla="*/ 892 w 1034"/>
              <a:gd name="T45" fmla="*/ 732 h 982"/>
              <a:gd name="T46" fmla="*/ 206 w 1034"/>
              <a:gd name="T47" fmla="*/ 752 h 982"/>
              <a:gd name="T48" fmla="*/ 173 w 1034"/>
              <a:gd name="T49" fmla="*/ 888 h 982"/>
              <a:gd name="T50" fmla="*/ 137 w 1034"/>
              <a:gd name="T51" fmla="*/ 789 h 982"/>
              <a:gd name="T52" fmla="*/ 0 w 1034"/>
              <a:gd name="T53" fmla="*/ 825 h 982"/>
              <a:gd name="T54" fmla="*/ 44 w 1034"/>
              <a:gd name="T55" fmla="*/ 844 h 982"/>
              <a:gd name="T56" fmla="*/ 228 w 1034"/>
              <a:gd name="T57" fmla="*/ 982 h 982"/>
              <a:gd name="T58" fmla="*/ 238 w 1034"/>
              <a:gd name="T59" fmla="*/ 982 h 982"/>
              <a:gd name="T60" fmla="*/ 206 w 1034"/>
              <a:gd name="T61" fmla="*/ 752 h 982"/>
              <a:gd name="T62" fmla="*/ 141 w 1034"/>
              <a:gd name="T63" fmla="*/ 732 h 982"/>
              <a:gd name="T64" fmla="*/ 582 w 1034"/>
              <a:gd name="T65" fmla="*/ 752 h 982"/>
              <a:gd name="T66" fmla="*/ 457 w 1034"/>
              <a:gd name="T67" fmla="*/ 752 h 982"/>
              <a:gd name="T68" fmla="*/ 376 w 1034"/>
              <a:gd name="T69" fmla="*/ 982 h 982"/>
              <a:gd name="T70" fmla="*/ 430 w 1034"/>
              <a:gd name="T71" fmla="*/ 844 h 982"/>
              <a:gd name="T72" fmla="*/ 603 w 1034"/>
              <a:gd name="T73" fmla="*/ 844 h 982"/>
              <a:gd name="T74" fmla="*/ 658 w 1034"/>
              <a:gd name="T75" fmla="*/ 982 h 982"/>
              <a:gd name="T76" fmla="*/ 517 w 1034"/>
              <a:gd name="T77" fmla="*/ 732 h 982"/>
              <a:gd name="T78" fmla="*/ 602 w 1034"/>
              <a:gd name="T79" fmla="*/ 714 h 982"/>
              <a:gd name="T80" fmla="*/ 517 w 1034"/>
              <a:gd name="T81" fmla="*/ 562 h 982"/>
              <a:gd name="T82" fmla="*/ 432 w 1034"/>
              <a:gd name="T83" fmla="*/ 714 h 982"/>
              <a:gd name="T84" fmla="*/ 517 w 1034"/>
              <a:gd name="T85" fmla="*/ 732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34" h="982">
                <a:moveTo>
                  <a:pt x="582" y="189"/>
                </a:moveTo>
                <a:cubicBezTo>
                  <a:pt x="622" y="189"/>
                  <a:pt x="655" y="222"/>
                  <a:pt x="658" y="263"/>
                </a:cubicBezTo>
                <a:cubicBezTo>
                  <a:pt x="658" y="420"/>
                  <a:pt x="658" y="420"/>
                  <a:pt x="658" y="420"/>
                </a:cubicBezTo>
                <a:cubicBezTo>
                  <a:pt x="614" y="420"/>
                  <a:pt x="614" y="420"/>
                  <a:pt x="614" y="420"/>
                </a:cubicBezTo>
                <a:cubicBezTo>
                  <a:pt x="614" y="281"/>
                  <a:pt x="614" y="281"/>
                  <a:pt x="614" y="281"/>
                </a:cubicBezTo>
                <a:cubicBezTo>
                  <a:pt x="603" y="281"/>
                  <a:pt x="603" y="281"/>
                  <a:pt x="603" y="281"/>
                </a:cubicBezTo>
                <a:cubicBezTo>
                  <a:pt x="603" y="420"/>
                  <a:pt x="603" y="420"/>
                  <a:pt x="603" y="420"/>
                </a:cubicBezTo>
                <a:cubicBezTo>
                  <a:pt x="430" y="420"/>
                  <a:pt x="430" y="420"/>
                  <a:pt x="430" y="420"/>
                </a:cubicBezTo>
                <a:cubicBezTo>
                  <a:pt x="430" y="281"/>
                  <a:pt x="430" y="281"/>
                  <a:pt x="430" y="281"/>
                </a:cubicBezTo>
                <a:cubicBezTo>
                  <a:pt x="420" y="281"/>
                  <a:pt x="420" y="281"/>
                  <a:pt x="420" y="281"/>
                </a:cubicBezTo>
                <a:cubicBezTo>
                  <a:pt x="420" y="420"/>
                  <a:pt x="420" y="420"/>
                  <a:pt x="420" y="420"/>
                </a:cubicBezTo>
                <a:cubicBezTo>
                  <a:pt x="376" y="420"/>
                  <a:pt x="376" y="420"/>
                  <a:pt x="376" y="420"/>
                </a:cubicBezTo>
                <a:cubicBezTo>
                  <a:pt x="376" y="263"/>
                  <a:pt x="376" y="263"/>
                  <a:pt x="376" y="263"/>
                </a:cubicBezTo>
                <a:cubicBezTo>
                  <a:pt x="379" y="222"/>
                  <a:pt x="412" y="189"/>
                  <a:pt x="452" y="189"/>
                </a:cubicBezTo>
                <a:cubicBezTo>
                  <a:pt x="491" y="189"/>
                  <a:pt x="491" y="189"/>
                  <a:pt x="491" y="189"/>
                </a:cubicBezTo>
                <a:cubicBezTo>
                  <a:pt x="513" y="227"/>
                  <a:pt x="513" y="227"/>
                  <a:pt x="513" y="227"/>
                </a:cubicBezTo>
                <a:cubicBezTo>
                  <a:pt x="485" y="325"/>
                  <a:pt x="485" y="325"/>
                  <a:pt x="485" y="325"/>
                </a:cubicBezTo>
                <a:cubicBezTo>
                  <a:pt x="517" y="359"/>
                  <a:pt x="517" y="359"/>
                  <a:pt x="517" y="359"/>
                </a:cubicBezTo>
                <a:cubicBezTo>
                  <a:pt x="549" y="325"/>
                  <a:pt x="549" y="325"/>
                  <a:pt x="549" y="325"/>
                </a:cubicBezTo>
                <a:cubicBezTo>
                  <a:pt x="521" y="227"/>
                  <a:pt x="521" y="227"/>
                  <a:pt x="521" y="227"/>
                </a:cubicBezTo>
                <a:cubicBezTo>
                  <a:pt x="543" y="189"/>
                  <a:pt x="543" y="189"/>
                  <a:pt x="543" y="189"/>
                </a:cubicBezTo>
                <a:cubicBezTo>
                  <a:pt x="582" y="189"/>
                  <a:pt x="582" y="189"/>
                  <a:pt x="582" y="189"/>
                </a:cubicBezTo>
                <a:moveTo>
                  <a:pt x="517" y="0"/>
                </a:moveTo>
                <a:cubicBezTo>
                  <a:pt x="470" y="0"/>
                  <a:pt x="432" y="38"/>
                  <a:pt x="432" y="85"/>
                </a:cubicBezTo>
                <a:cubicBezTo>
                  <a:pt x="432" y="131"/>
                  <a:pt x="470" y="170"/>
                  <a:pt x="517" y="170"/>
                </a:cubicBezTo>
                <a:cubicBezTo>
                  <a:pt x="564" y="170"/>
                  <a:pt x="602" y="131"/>
                  <a:pt x="602" y="85"/>
                </a:cubicBezTo>
                <a:cubicBezTo>
                  <a:pt x="602" y="38"/>
                  <a:pt x="564" y="0"/>
                  <a:pt x="517" y="0"/>
                </a:cubicBezTo>
                <a:moveTo>
                  <a:pt x="528" y="480"/>
                </a:moveTo>
                <a:cubicBezTo>
                  <a:pt x="528" y="438"/>
                  <a:pt x="528" y="438"/>
                  <a:pt x="528" y="438"/>
                </a:cubicBezTo>
                <a:cubicBezTo>
                  <a:pt x="506" y="438"/>
                  <a:pt x="506" y="438"/>
                  <a:pt x="506" y="438"/>
                </a:cubicBezTo>
                <a:cubicBezTo>
                  <a:pt x="506" y="480"/>
                  <a:pt x="506" y="480"/>
                  <a:pt x="506" y="480"/>
                </a:cubicBezTo>
                <a:cubicBezTo>
                  <a:pt x="130" y="480"/>
                  <a:pt x="130" y="480"/>
                  <a:pt x="130" y="480"/>
                </a:cubicBezTo>
                <a:cubicBezTo>
                  <a:pt x="130" y="544"/>
                  <a:pt x="130" y="544"/>
                  <a:pt x="130" y="544"/>
                </a:cubicBezTo>
                <a:cubicBezTo>
                  <a:pt x="153" y="544"/>
                  <a:pt x="153" y="544"/>
                  <a:pt x="153" y="544"/>
                </a:cubicBezTo>
                <a:cubicBezTo>
                  <a:pt x="153" y="502"/>
                  <a:pt x="153" y="502"/>
                  <a:pt x="153" y="502"/>
                </a:cubicBezTo>
                <a:cubicBezTo>
                  <a:pt x="506" y="502"/>
                  <a:pt x="506" y="502"/>
                  <a:pt x="506" y="502"/>
                </a:cubicBezTo>
                <a:cubicBezTo>
                  <a:pt x="506" y="544"/>
                  <a:pt x="506" y="544"/>
                  <a:pt x="506" y="544"/>
                </a:cubicBezTo>
                <a:cubicBezTo>
                  <a:pt x="528" y="544"/>
                  <a:pt x="528" y="544"/>
                  <a:pt x="528" y="544"/>
                </a:cubicBezTo>
                <a:cubicBezTo>
                  <a:pt x="528" y="502"/>
                  <a:pt x="528" y="502"/>
                  <a:pt x="528" y="502"/>
                </a:cubicBezTo>
                <a:cubicBezTo>
                  <a:pt x="881" y="502"/>
                  <a:pt x="881" y="502"/>
                  <a:pt x="881" y="502"/>
                </a:cubicBezTo>
                <a:cubicBezTo>
                  <a:pt x="881" y="544"/>
                  <a:pt x="881" y="544"/>
                  <a:pt x="881" y="544"/>
                </a:cubicBezTo>
                <a:cubicBezTo>
                  <a:pt x="904" y="544"/>
                  <a:pt x="904" y="544"/>
                  <a:pt x="904" y="544"/>
                </a:cubicBezTo>
                <a:cubicBezTo>
                  <a:pt x="904" y="480"/>
                  <a:pt x="904" y="480"/>
                  <a:pt x="904" y="480"/>
                </a:cubicBezTo>
                <a:lnTo>
                  <a:pt x="528" y="480"/>
                </a:lnTo>
                <a:close/>
                <a:moveTo>
                  <a:pt x="957" y="752"/>
                </a:moveTo>
                <a:cubicBezTo>
                  <a:pt x="918" y="752"/>
                  <a:pt x="918" y="752"/>
                  <a:pt x="918" y="752"/>
                </a:cubicBezTo>
                <a:cubicBezTo>
                  <a:pt x="897" y="789"/>
                  <a:pt x="897" y="789"/>
                  <a:pt x="897" y="789"/>
                </a:cubicBezTo>
                <a:cubicBezTo>
                  <a:pt x="924" y="888"/>
                  <a:pt x="924" y="888"/>
                  <a:pt x="924" y="888"/>
                </a:cubicBezTo>
                <a:cubicBezTo>
                  <a:pt x="892" y="922"/>
                  <a:pt x="892" y="922"/>
                  <a:pt x="892" y="922"/>
                </a:cubicBezTo>
                <a:cubicBezTo>
                  <a:pt x="860" y="888"/>
                  <a:pt x="860" y="888"/>
                  <a:pt x="860" y="888"/>
                </a:cubicBezTo>
                <a:cubicBezTo>
                  <a:pt x="888" y="789"/>
                  <a:pt x="888" y="789"/>
                  <a:pt x="888" y="789"/>
                </a:cubicBezTo>
                <a:cubicBezTo>
                  <a:pt x="867" y="752"/>
                  <a:pt x="867" y="752"/>
                  <a:pt x="867" y="752"/>
                </a:cubicBezTo>
                <a:cubicBezTo>
                  <a:pt x="828" y="752"/>
                  <a:pt x="828" y="752"/>
                  <a:pt x="828" y="752"/>
                </a:cubicBezTo>
                <a:cubicBezTo>
                  <a:pt x="787" y="752"/>
                  <a:pt x="754" y="785"/>
                  <a:pt x="751" y="825"/>
                </a:cubicBezTo>
                <a:cubicBezTo>
                  <a:pt x="751" y="982"/>
                  <a:pt x="751" y="982"/>
                  <a:pt x="751" y="982"/>
                </a:cubicBezTo>
                <a:cubicBezTo>
                  <a:pt x="795" y="982"/>
                  <a:pt x="795" y="982"/>
                  <a:pt x="795" y="982"/>
                </a:cubicBezTo>
                <a:cubicBezTo>
                  <a:pt x="795" y="844"/>
                  <a:pt x="795" y="844"/>
                  <a:pt x="795" y="844"/>
                </a:cubicBezTo>
                <a:cubicBezTo>
                  <a:pt x="806" y="844"/>
                  <a:pt x="806" y="844"/>
                  <a:pt x="806" y="844"/>
                </a:cubicBezTo>
                <a:cubicBezTo>
                  <a:pt x="806" y="982"/>
                  <a:pt x="806" y="982"/>
                  <a:pt x="806" y="982"/>
                </a:cubicBezTo>
                <a:cubicBezTo>
                  <a:pt x="979" y="982"/>
                  <a:pt x="979" y="982"/>
                  <a:pt x="979" y="982"/>
                </a:cubicBezTo>
                <a:cubicBezTo>
                  <a:pt x="979" y="844"/>
                  <a:pt x="979" y="844"/>
                  <a:pt x="979" y="844"/>
                </a:cubicBezTo>
                <a:cubicBezTo>
                  <a:pt x="990" y="844"/>
                  <a:pt x="990" y="844"/>
                  <a:pt x="990" y="844"/>
                </a:cubicBezTo>
                <a:cubicBezTo>
                  <a:pt x="990" y="982"/>
                  <a:pt x="990" y="982"/>
                  <a:pt x="990" y="982"/>
                </a:cubicBezTo>
                <a:cubicBezTo>
                  <a:pt x="1034" y="982"/>
                  <a:pt x="1034" y="982"/>
                  <a:pt x="1034" y="982"/>
                </a:cubicBezTo>
                <a:cubicBezTo>
                  <a:pt x="1034" y="825"/>
                  <a:pt x="1034" y="825"/>
                  <a:pt x="1034" y="825"/>
                </a:cubicBezTo>
                <a:cubicBezTo>
                  <a:pt x="1031" y="785"/>
                  <a:pt x="998" y="752"/>
                  <a:pt x="957" y="752"/>
                </a:cubicBezTo>
                <a:moveTo>
                  <a:pt x="892" y="562"/>
                </a:moveTo>
                <a:cubicBezTo>
                  <a:pt x="846" y="562"/>
                  <a:pt x="808" y="600"/>
                  <a:pt x="808" y="647"/>
                </a:cubicBezTo>
                <a:cubicBezTo>
                  <a:pt x="808" y="694"/>
                  <a:pt x="846" y="732"/>
                  <a:pt x="892" y="732"/>
                </a:cubicBezTo>
                <a:cubicBezTo>
                  <a:pt x="939" y="732"/>
                  <a:pt x="977" y="694"/>
                  <a:pt x="977" y="647"/>
                </a:cubicBezTo>
                <a:cubicBezTo>
                  <a:pt x="977" y="600"/>
                  <a:pt x="939" y="562"/>
                  <a:pt x="892" y="562"/>
                </a:cubicBezTo>
                <a:moveTo>
                  <a:pt x="206" y="752"/>
                </a:moveTo>
                <a:cubicBezTo>
                  <a:pt x="167" y="752"/>
                  <a:pt x="167" y="752"/>
                  <a:pt x="167" y="752"/>
                </a:cubicBezTo>
                <a:cubicBezTo>
                  <a:pt x="146" y="789"/>
                  <a:pt x="146" y="789"/>
                  <a:pt x="146" y="789"/>
                </a:cubicBezTo>
                <a:cubicBezTo>
                  <a:pt x="173" y="888"/>
                  <a:pt x="173" y="888"/>
                  <a:pt x="173" y="888"/>
                </a:cubicBezTo>
                <a:cubicBezTo>
                  <a:pt x="141" y="922"/>
                  <a:pt x="141" y="922"/>
                  <a:pt x="141" y="922"/>
                </a:cubicBezTo>
                <a:cubicBezTo>
                  <a:pt x="109" y="888"/>
                  <a:pt x="109" y="888"/>
                  <a:pt x="109" y="888"/>
                </a:cubicBezTo>
                <a:cubicBezTo>
                  <a:pt x="137" y="789"/>
                  <a:pt x="137" y="789"/>
                  <a:pt x="137" y="789"/>
                </a:cubicBezTo>
                <a:cubicBezTo>
                  <a:pt x="116" y="752"/>
                  <a:pt x="116" y="752"/>
                  <a:pt x="116" y="752"/>
                </a:cubicBezTo>
                <a:cubicBezTo>
                  <a:pt x="77" y="752"/>
                  <a:pt x="77" y="752"/>
                  <a:pt x="77" y="752"/>
                </a:cubicBezTo>
                <a:cubicBezTo>
                  <a:pt x="36" y="752"/>
                  <a:pt x="3" y="785"/>
                  <a:pt x="0" y="825"/>
                </a:cubicBezTo>
                <a:cubicBezTo>
                  <a:pt x="0" y="982"/>
                  <a:pt x="0" y="982"/>
                  <a:pt x="0" y="982"/>
                </a:cubicBezTo>
                <a:cubicBezTo>
                  <a:pt x="44" y="982"/>
                  <a:pt x="44" y="982"/>
                  <a:pt x="44" y="982"/>
                </a:cubicBezTo>
                <a:cubicBezTo>
                  <a:pt x="44" y="844"/>
                  <a:pt x="44" y="844"/>
                  <a:pt x="44" y="844"/>
                </a:cubicBezTo>
                <a:cubicBezTo>
                  <a:pt x="55" y="844"/>
                  <a:pt x="55" y="844"/>
                  <a:pt x="55" y="844"/>
                </a:cubicBezTo>
                <a:cubicBezTo>
                  <a:pt x="55" y="982"/>
                  <a:pt x="55" y="982"/>
                  <a:pt x="55" y="982"/>
                </a:cubicBezTo>
                <a:cubicBezTo>
                  <a:pt x="228" y="982"/>
                  <a:pt x="228" y="982"/>
                  <a:pt x="228" y="982"/>
                </a:cubicBezTo>
                <a:cubicBezTo>
                  <a:pt x="228" y="844"/>
                  <a:pt x="228" y="844"/>
                  <a:pt x="228" y="844"/>
                </a:cubicBezTo>
                <a:cubicBezTo>
                  <a:pt x="238" y="844"/>
                  <a:pt x="238" y="844"/>
                  <a:pt x="238" y="844"/>
                </a:cubicBezTo>
                <a:cubicBezTo>
                  <a:pt x="238" y="982"/>
                  <a:pt x="238" y="982"/>
                  <a:pt x="238" y="982"/>
                </a:cubicBezTo>
                <a:cubicBezTo>
                  <a:pt x="283" y="982"/>
                  <a:pt x="283" y="982"/>
                  <a:pt x="283" y="982"/>
                </a:cubicBezTo>
                <a:cubicBezTo>
                  <a:pt x="283" y="825"/>
                  <a:pt x="283" y="825"/>
                  <a:pt x="283" y="825"/>
                </a:cubicBezTo>
                <a:cubicBezTo>
                  <a:pt x="279" y="785"/>
                  <a:pt x="247" y="752"/>
                  <a:pt x="206" y="752"/>
                </a:cubicBezTo>
                <a:moveTo>
                  <a:pt x="141" y="562"/>
                </a:moveTo>
                <a:cubicBezTo>
                  <a:pt x="94" y="562"/>
                  <a:pt x="56" y="600"/>
                  <a:pt x="56" y="647"/>
                </a:cubicBezTo>
                <a:cubicBezTo>
                  <a:pt x="56" y="694"/>
                  <a:pt x="94" y="732"/>
                  <a:pt x="141" y="732"/>
                </a:cubicBezTo>
                <a:cubicBezTo>
                  <a:pt x="188" y="732"/>
                  <a:pt x="226" y="694"/>
                  <a:pt x="226" y="647"/>
                </a:cubicBezTo>
                <a:cubicBezTo>
                  <a:pt x="226" y="600"/>
                  <a:pt x="188" y="562"/>
                  <a:pt x="141" y="562"/>
                </a:cubicBezTo>
                <a:moveTo>
                  <a:pt x="582" y="752"/>
                </a:moveTo>
                <a:cubicBezTo>
                  <a:pt x="576" y="752"/>
                  <a:pt x="576" y="752"/>
                  <a:pt x="576" y="752"/>
                </a:cubicBezTo>
                <a:cubicBezTo>
                  <a:pt x="580" y="789"/>
                  <a:pt x="556" y="822"/>
                  <a:pt x="517" y="769"/>
                </a:cubicBezTo>
                <a:cubicBezTo>
                  <a:pt x="478" y="822"/>
                  <a:pt x="453" y="789"/>
                  <a:pt x="457" y="752"/>
                </a:cubicBezTo>
                <a:cubicBezTo>
                  <a:pt x="452" y="752"/>
                  <a:pt x="452" y="752"/>
                  <a:pt x="452" y="752"/>
                </a:cubicBezTo>
                <a:cubicBezTo>
                  <a:pt x="412" y="752"/>
                  <a:pt x="379" y="785"/>
                  <a:pt x="376" y="826"/>
                </a:cubicBezTo>
                <a:cubicBezTo>
                  <a:pt x="376" y="982"/>
                  <a:pt x="376" y="982"/>
                  <a:pt x="376" y="982"/>
                </a:cubicBezTo>
                <a:cubicBezTo>
                  <a:pt x="420" y="982"/>
                  <a:pt x="420" y="982"/>
                  <a:pt x="420" y="982"/>
                </a:cubicBezTo>
                <a:cubicBezTo>
                  <a:pt x="420" y="844"/>
                  <a:pt x="420" y="844"/>
                  <a:pt x="420" y="844"/>
                </a:cubicBezTo>
                <a:cubicBezTo>
                  <a:pt x="430" y="844"/>
                  <a:pt x="430" y="844"/>
                  <a:pt x="430" y="844"/>
                </a:cubicBezTo>
                <a:cubicBezTo>
                  <a:pt x="430" y="982"/>
                  <a:pt x="430" y="982"/>
                  <a:pt x="430" y="982"/>
                </a:cubicBezTo>
                <a:cubicBezTo>
                  <a:pt x="603" y="982"/>
                  <a:pt x="603" y="982"/>
                  <a:pt x="603" y="982"/>
                </a:cubicBezTo>
                <a:cubicBezTo>
                  <a:pt x="603" y="844"/>
                  <a:pt x="603" y="844"/>
                  <a:pt x="603" y="844"/>
                </a:cubicBezTo>
                <a:cubicBezTo>
                  <a:pt x="614" y="844"/>
                  <a:pt x="614" y="844"/>
                  <a:pt x="614" y="844"/>
                </a:cubicBezTo>
                <a:cubicBezTo>
                  <a:pt x="614" y="982"/>
                  <a:pt x="614" y="982"/>
                  <a:pt x="614" y="982"/>
                </a:cubicBezTo>
                <a:cubicBezTo>
                  <a:pt x="658" y="982"/>
                  <a:pt x="658" y="982"/>
                  <a:pt x="658" y="982"/>
                </a:cubicBezTo>
                <a:cubicBezTo>
                  <a:pt x="658" y="826"/>
                  <a:pt x="658" y="826"/>
                  <a:pt x="658" y="826"/>
                </a:cubicBezTo>
                <a:cubicBezTo>
                  <a:pt x="655" y="785"/>
                  <a:pt x="622" y="752"/>
                  <a:pt x="582" y="752"/>
                </a:cubicBezTo>
                <a:moveTo>
                  <a:pt x="517" y="732"/>
                </a:moveTo>
                <a:cubicBezTo>
                  <a:pt x="536" y="732"/>
                  <a:pt x="554" y="726"/>
                  <a:pt x="569" y="714"/>
                </a:cubicBezTo>
                <a:cubicBezTo>
                  <a:pt x="602" y="728"/>
                  <a:pt x="602" y="728"/>
                  <a:pt x="602" y="728"/>
                </a:cubicBezTo>
                <a:cubicBezTo>
                  <a:pt x="602" y="714"/>
                  <a:pt x="602" y="714"/>
                  <a:pt x="602" y="714"/>
                </a:cubicBezTo>
                <a:cubicBezTo>
                  <a:pt x="602" y="703"/>
                  <a:pt x="602" y="703"/>
                  <a:pt x="602" y="703"/>
                </a:cubicBezTo>
                <a:cubicBezTo>
                  <a:pt x="602" y="647"/>
                  <a:pt x="602" y="647"/>
                  <a:pt x="602" y="647"/>
                </a:cubicBezTo>
                <a:cubicBezTo>
                  <a:pt x="602" y="600"/>
                  <a:pt x="564" y="562"/>
                  <a:pt x="517" y="562"/>
                </a:cubicBezTo>
                <a:cubicBezTo>
                  <a:pt x="470" y="562"/>
                  <a:pt x="432" y="600"/>
                  <a:pt x="432" y="647"/>
                </a:cubicBezTo>
                <a:cubicBezTo>
                  <a:pt x="432" y="703"/>
                  <a:pt x="432" y="703"/>
                  <a:pt x="432" y="703"/>
                </a:cubicBezTo>
                <a:cubicBezTo>
                  <a:pt x="432" y="714"/>
                  <a:pt x="432" y="714"/>
                  <a:pt x="432" y="714"/>
                </a:cubicBezTo>
                <a:cubicBezTo>
                  <a:pt x="432" y="728"/>
                  <a:pt x="432" y="728"/>
                  <a:pt x="432" y="728"/>
                </a:cubicBezTo>
                <a:cubicBezTo>
                  <a:pt x="465" y="714"/>
                  <a:pt x="465" y="714"/>
                  <a:pt x="465" y="714"/>
                </a:cubicBezTo>
                <a:cubicBezTo>
                  <a:pt x="479" y="726"/>
                  <a:pt x="497" y="732"/>
                  <a:pt x="517" y="73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59" name="角丸四角形 58"/>
          <p:cNvSpPr/>
          <p:nvPr/>
        </p:nvSpPr>
        <p:spPr>
          <a:xfrm>
            <a:off x="719326" y="1424989"/>
            <a:ext cx="1374630" cy="313691"/>
          </a:xfrm>
          <a:prstGeom prst="roundRect">
            <a:avLst/>
          </a:prstGeom>
          <a:solidFill>
            <a:srgbClr val="EE7B4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ts val="1500"/>
              </a:lnSpc>
            </a:pPr>
            <a:r>
              <a:rPr kumimoji="1" lang="ja-JP" altLang="en-US" sz="1000"/>
              <a:t>従業員情報管理</a:t>
            </a:r>
          </a:p>
        </p:txBody>
      </p:sp>
      <p:sp>
        <p:nvSpPr>
          <p:cNvPr id="64" name="角丸四角形 63"/>
          <p:cNvSpPr/>
          <p:nvPr/>
        </p:nvSpPr>
        <p:spPr>
          <a:xfrm>
            <a:off x="2461688" y="2360261"/>
            <a:ext cx="1374630" cy="313691"/>
          </a:xfrm>
          <a:prstGeom prst="roundRect">
            <a:avLst/>
          </a:prstGeom>
          <a:solidFill>
            <a:srgbClr val="EE7B4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ts val="1500"/>
              </a:lnSpc>
            </a:pPr>
            <a:r>
              <a:rPr kumimoji="1" lang="ja-JP" altLang="en-US" sz="1000"/>
              <a:t>データ検索・集計</a:t>
            </a:r>
          </a:p>
        </p:txBody>
      </p:sp>
      <p:sp>
        <p:nvSpPr>
          <p:cNvPr id="65" name="角丸四角形 64"/>
          <p:cNvSpPr/>
          <p:nvPr/>
        </p:nvSpPr>
        <p:spPr>
          <a:xfrm>
            <a:off x="2461688" y="1892625"/>
            <a:ext cx="1374630" cy="313691"/>
          </a:xfrm>
          <a:prstGeom prst="roundRect">
            <a:avLst/>
          </a:prstGeom>
          <a:solidFill>
            <a:srgbClr val="EE7B4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ts val="1500"/>
              </a:lnSpc>
            </a:pPr>
            <a:r>
              <a:rPr kumimoji="1" lang="ja-JP" altLang="en-US" sz="1000"/>
              <a:t>社会保険・年末調整</a:t>
            </a:r>
          </a:p>
        </p:txBody>
      </p:sp>
      <p:sp>
        <p:nvSpPr>
          <p:cNvPr id="66" name="角丸四角形 65"/>
          <p:cNvSpPr/>
          <p:nvPr/>
        </p:nvSpPr>
        <p:spPr>
          <a:xfrm>
            <a:off x="2461688" y="1424989"/>
            <a:ext cx="1374630" cy="313691"/>
          </a:xfrm>
          <a:prstGeom prst="roundRect">
            <a:avLst/>
          </a:prstGeom>
          <a:solidFill>
            <a:srgbClr val="EE7B4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ts val="1500"/>
              </a:lnSpc>
            </a:pPr>
            <a:r>
              <a:rPr kumimoji="1" lang="ja-JP" altLang="en-US" sz="1000"/>
              <a:t>給与・賞与計算</a:t>
            </a:r>
          </a:p>
        </p:txBody>
      </p:sp>
      <p:sp>
        <p:nvSpPr>
          <p:cNvPr id="67" name="角丸四角形 66"/>
          <p:cNvSpPr/>
          <p:nvPr/>
        </p:nvSpPr>
        <p:spPr>
          <a:xfrm>
            <a:off x="4150379" y="1424989"/>
            <a:ext cx="1374630" cy="313691"/>
          </a:xfrm>
          <a:prstGeom prst="roundRect">
            <a:avLst/>
          </a:prstGeom>
          <a:solidFill>
            <a:srgbClr val="EE7B4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ts val="1500"/>
              </a:lnSpc>
            </a:pPr>
            <a:r>
              <a:rPr lang="ja-JP" altLang="en-US" sz="1000"/>
              <a:t>届出・</a:t>
            </a:r>
            <a:r>
              <a:rPr kumimoji="1" lang="ja-JP" altLang="en-US" sz="1000"/>
              <a:t>ワークフロー</a:t>
            </a:r>
          </a:p>
        </p:txBody>
      </p:sp>
      <p:sp>
        <p:nvSpPr>
          <p:cNvPr id="68" name="角丸四角形 67"/>
          <p:cNvSpPr/>
          <p:nvPr/>
        </p:nvSpPr>
        <p:spPr>
          <a:xfrm>
            <a:off x="4150379" y="1892625"/>
            <a:ext cx="1374630" cy="313691"/>
          </a:xfrm>
          <a:prstGeom prst="roundRect">
            <a:avLst/>
          </a:prstGeom>
          <a:solidFill>
            <a:srgbClr val="EE7B4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ts val="1500"/>
              </a:lnSpc>
            </a:pPr>
            <a:r>
              <a:rPr lang="ja-JP" altLang="en-US" sz="1000"/>
              <a:t>従業員検索・照会</a:t>
            </a:r>
            <a:endParaRPr kumimoji="1" lang="ja-JP" altLang="en-US" sz="1000"/>
          </a:p>
        </p:txBody>
      </p:sp>
      <p:sp>
        <p:nvSpPr>
          <p:cNvPr id="69" name="角丸四角形 68"/>
          <p:cNvSpPr/>
          <p:nvPr/>
        </p:nvSpPr>
        <p:spPr>
          <a:xfrm>
            <a:off x="4150379" y="2360261"/>
            <a:ext cx="1374630" cy="313691"/>
          </a:xfrm>
          <a:prstGeom prst="roundRect">
            <a:avLst/>
          </a:prstGeom>
          <a:solidFill>
            <a:srgbClr val="EE7B4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ts val="1500"/>
              </a:lnSpc>
            </a:pPr>
            <a:r>
              <a:rPr kumimoji="1" lang="ja-JP" altLang="en-US" sz="900"/>
              <a:t>年調申請・</a:t>
            </a:r>
            <a:r>
              <a:rPr kumimoji="1" lang="en-US" altLang="ja-JP" sz="900"/>
              <a:t>Web</a:t>
            </a:r>
            <a:r>
              <a:rPr kumimoji="1" lang="ja-JP" altLang="en-US" sz="900"/>
              <a:t>明細</a:t>
            </a:r>
          </a:p>
        </p:txBody>
      </p:sp>
      <p:sp>
        <p:nvSpPr>
          <p:cNvPr id="71" name="Freeform 6"/>
          <p:cNvSpPr>
            <a:spLocks noEditPoints="1"/>
          </p:cNvSpPr>
          <p:nvPr/>
        </p:nvSpPr>
        <p:spPr bwMode="auto">
          <a:xfrm>
            <a:off x="4102404" y="898610"/>
            <a:ext cx="320485" cy="319206"/>
          </a:xfrm>
          <a:custGeom>
            <a:avLst/>
            <a:gdLst>
              <a:gd name="T0" fmla="*/ 323 w 403"/>
              <a:gd name="T1" fmla="*/ 382 h 382"/>
              <a:gd name="T2" fmla="*/ 76 w 403"/>
              <a:gd name="T3" fmla="*/ 378 h 382"/>
              <a:gd name="T4" fmla="*/ 79 w 403"/>
              <a:gd name="T5" fmla="*/ 364 h 382"/>
              <a:gd name="T6" fmla="*/ 327 w 403"/>
              <a:gd name="T7" fmla="*/ 368 h 382"/>
              <a:gd name="T8" fmla="*/ 315 w 403"/>
              <a:gd name="T9" fmla="*/ 370 h 382"/>
              <a:gd name="T10" fmla="*/ 296 w 403"/>
              <a:gd name="T11" fmla="*/ 376 h 382"/>
              <a:gd name="T12" fmla="*/ 315 w 403"/>
              <a:gd name="T13" fmla="*/ 370 h 382"/>
              <a:gd name="T14" fmla="*/ 266 w 403"/>
              <a:gd name="T15" fmla="*/ 370 h 382"/>
              <a:gd name="T16" fmla="*/ 285 w 403"/>
              <a:gd name="T17" fmla="*/ 376 h 382"/>
              <a:gd name="T18" fmla="*/ 326 w 403"/>
              <a:gd name="T19" fmla="*/ 227 h 382"/>
              <a:gd name="T20" fmla="*/ 84 w 403"/>
              <a:gd name="T21" fmla="*/ 220 h 382"/>
              <a:gd name="T22" fmla="*/ 77 w 403"/>
              <a:gd name="T23" fmla="*/ 349 h 382"/>
              <a:gd name="T24" fmla="*/ 318 w 403"/>
              <a:gd name="T25" fmla="*/ 356 h 382"/>
              <a:gd name="T26" fmla="*/ 326 w 403"/>
              <a:gd name="T27" fmla="*/ 227 h 382"/>
              <a:gd name="T28" fmla="*/ 128 w 403"/>
              <a:gd name="T29" fmla="*/ 74 h 382"/>
              <a:gd name="T30" fmla="*/ 275 w 403"/>
              <a:gd name="T31" fmla="*/ 74 h 382"/>
              <a:gd name="T32" fmla="*/ 177 w 403"/>
              <a:gd name="T33" fmla="*/ 161 h 382"/>
              <a:gd name="T34" fmla="*/ 55 w 403"/>
              <a:gd name="T35" fmla="*/ 208 h 382"/>
              <a:gd name="T36" fmla="*/ 47 w 403"/>
              <a:gd name="T37" fmla="*/ 355 h 382"/>
              <a:gd name="T38" fmla="*/ 69 w 403"/>
              <a:gd name="T39" fmla="*/ 349 h 382"/>
              <a:gd name="T40" fmla="*/ 52 w 403"/>
              <a:gd name="T41" fmla="*/ 296 h 382"/>
              <a:gd name="T42" fmla="*/ 69 w 403"/>
              <a:gd name="T43" fmla="*/ 285 h 382"/>
              <a:gd name="T44" fmla="*/ 84 w 403"/>
              <a:gd name="T45" fmla="*/ 212 h 382"/>
              <a:gd name="T46" fmla="*/ 193 w 403"/>
              <a:gd name="T47" fmla="*/ 197 h 382"/>
              <a:gd name="T48" fmla="*/ 392 w 403"/>
              <a:gd name="T49" fmla="*/ 306 h 382"/>
              <a:gd name="T50" fmla="*/ 275 w 403"/>
              <a:gd name="T51" fmla="*/ 161 h 382"/>
              <a:gd name="T52" fmla="*/ 210 w 403"/>
              <a:gd name="T53" fmla="*/ 197 h 382"/>
              <a:gd name="T54" fmla="*/ 318 w 403"/>
              <a:gd name="T55" fmla="*/ 212 h 382"/>
              <a:gd name="T56" fmla="*/ 334 w 403"/>
              <a:gd name="T57" fmla="*/ 285 h 382"/>
              <a:gd name="T58" fmla="*/ 351 w 403"/>
              <a:gd name="T59" fmla="*/ 296 h 382"/>
              <a:gd name="T60" fmla="*/ 334 w 403"/>
              <a:gd name="T61" fmla="*/ 349 h 382"/>
              <a:gd name="T62" fmla="*/ 355 w 403"/>
              <a:gd name="T63" fmla="*/ 355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3" h="382">
                <a:moveTo>
                  <a:pt x="327" y="378"/>
                </a:moveTo>
                <a:cubicBezTo>
                  <a:pt x="327" y="380"/>
                  <a:pt x="325" y="382"/>
                  <a:pt x="323" y="382"/>
                </a:cubicBezTo>
                <a:cubicBezTo>
                  <a:pt x="79" y="382"/>
                  <a:pt x="79" y="382"/>
                  <a:pt x="79" y="382"/>
                </a:cubicBezTo>
                <a:cubicBezTo>
                  <a:pt x="77" y="382"/>
                  <a:pt x="76" y="380"/>
                  <a:pt x="76" y="378"/>
                </a:cubicBezTo>
                <a:cubicBezTo>
                  <a:pt x="76" y="368"/>
                  <a:pt x="76" y="368"/>
                  <a:pt x="76" y="368"/>
                </a:cubicBezTo>
                <a:cubicBezTo>
                  <a:pt x="76" y="366"/>
                  <a:pt x="77" y="364"/>
                  <a:pt x="79" y="364"/>
                </a:cubicBezTo>
                <a:cubicBezTo>
                  <a:pt x="323" y="364"/>
                  <a:pt x="323" y="364"/>
                  <a:pt x="323" y="364"/>
                </a:cubicBezTo>
                <a:cubicBezTo>
                  <a:pt x="325" y="364"/>
                  <a:pt x="327" y="366"/>
                  <a:pt x="327" y="368"/>
                </a:cubicBezTo>
                <a:lnTo>
                  <a:pt x="327" y="378"/>
                </a:lnTo>
                <a:close/>
                <a:moveTo>
                  <a:pt x="315" y="370"/>
                </a:moveTo>
                <a:cubicBezTo>
                  <a:pt x="296" y="370"/>
                  <a:pt x="296" y="370"/>
                  <a:pt x="296" y="370"/>
                </a:cubicBezTo>
                <a:cubicBezTo>
                  <a:pt x="296" y="376"/>
                  <a:pt x="296" y="376"/>
                  <a:pt x="296" y="376"/>
                </a:cubicBezTo>
                <a:cubicBezTo>
                  <a:pt x="315" y="376"/>
                  <a:pt x="315" y="376"/>
                  <a:pt x="315" y="376"/>
                </a:cubicBezTo>
                <a:lnTo>
                  <a:pt x="315" y="370"/>
                </a:lnTo>
                <a:close/>
                <a:moveTo>
                  <a:pt x="285" y="370"/>
                </a:moveTo>
                <a:cubicBezTo>
                  <a:pt x="266" y="370"/>
                  <a:pt x="266" y="370"/>
                  <a:pt x="266" y="370"/>
                </a:cubicBezTo>
                <a:cubicBezTo>
                  <a:pt x="266" y="376"/>
                  <a:pt x="266" y="376"/>
                  <a:pt x="266" y="376"/>
                </a:cubicBezTo>
                <a:cubicBezTo>
                  <a:pt x="285" y="376"/>
                  <a:pt x="285" y="376"/>
                  <a:pt x="285" y="376"/>
                </a:cubicBezTo>
                <a:lnTo>
                  <a:pt x="285" y="370"/>
                </a:lnTo>
                <a:close/>
                <a:moveTo>
                  <a:pt x="326" y="227"/>
                </a:moveTo>
                <a:cubicBezTo>
                  <a:pt x="326" y="223"/>
                  <a:pt x="322" y="220"/>
                  <a:pt x="318" y="220"/>
                </a:cubicBezTo>
                <a:cubicBezTo>
                  <a:pt x="84" y="220"/>
                  <a:pt x="84" y="220"/>
                  <a:pt x="84" y="220"/>
                </a:cubicBezTo>
                <a:cubicBezTo>
                  <a:pt x="80" y="220"/>
                  <a:pt x="77" y="223"/>
                  <a:pt x="77" y="227"/>
                </a:cubicBezTo>
                <a:cubicBezTo>
                  <a:pt x="77" y="349"/>
                  <a:pt x="77" y="349"/>
                  <a:pt x="77" y="349"/>
                </a:cubicBezTo>
                <a:cubicBezTo>
                  <a:pt x="77" y="353"/>
                  <a:pt x="80" y="356"/>
                  <a:pt x="84" y="356"/>
                </a:cubicBezTo>
                <a:cubicBezTo>
                  <a:pt x="318" y="356"/>
                  <a:pt x="318" y="356"/>
                  <a:pt x="318" y="356"/>
                </a:cubicBezTo>
                <a:cubicBezTo>
                  <a:pt x="322" y="356"/>
                  <a:pt x="326" y="353"/>
                  <a:pt x="326" y="349"/>
                </a:cubicBezTo>
                <a:lnTo>
                  <a:pt x="326" y="227"/>
                </a:lnTo>
                <a:close/>
                <a:moveTo>
                  <a:pt x="201" y="0"/>
                </a:moveTo>
                <a:cubicBezTo>
                  <a:pt x="161" y="0"/>
                  <a:pt x="128" y="33"/>
                  <a:pt x="128" y="74"/>
                </a:cubicBezTo>
                <a:cubicBezTo>
                  <a:pt x="128" y="114"/>
                  <a:pt x="161" y="147"/>
                  <a:pt x="201" y="147"/>
                </a:cubicBezTo>
                <a:cubicBezTo>
                  <a:pt x="242" y="147"/>
                  <a:pt x="275" y="114"/>
                  <a:pt x="275" y="74"/>
                </a:cubicBezTo>
                <a:cubicBezTo>
                  <a:pt x="275" y="33"/>
                  <a:pt x="242" y="0"/>
                  <a:pt x="201" y="0"/>
                </a:cubicBezTo>
                <a:close/>
                <a:moveTo>
                  <a:pt x="177" y="161"/>
                </a:moveTo>
                <a:cubicBezTo>
                  <a:pt x="128" y="161"/>
                  <a:pt x="128" y="161"/>
                  <a:pt x="128" y="161"/>
                </a:cubicBezTo>
                <a:cubicBezTo>
                  <a:pt x="88" y="161"/>
                  <a:pt x="70" y="177"/>
                  <a:pt x="55" y="208"/>
                </a:cubicBezTo>
                <a:cubicBezTo>
                  <a:pt x="41" y="239"/>
                  <a:pt x="25" y="274"/>
                  <a:pt x="11" y="306"/>
                </a:cubicBezTo>
                <a:cubicBezTo>
                  <a:pt x="0" y="332"/>
                  <a:pt x="21" y="359"/>
                  <a:pt x="47" y="355"/>
                </a:cubicBezTo>
                <a:cubicBezTo>
                  <a:pt x="55" y="354"/>
                  <a:pt x="63" y="353"/>
                  <a:pt x="70" y="352"/>
                </a:cubicBezTo>
                <a:cubicBezTo>
                  <a:pt x="69" y="351"/>
                  <a:pt x="69" y="350"/>
                  <a:pt x="69" y="349"/>
                </a:cubicBezTo>
                <a:cubicBezTo>
                  <a:pt x="69" y="293"/>
                  <a:pt x="69" y="293"/>
                  <a:pt x="69" y="293"/>
                </a:cubicBezTo>
                <a:cubicBezTo>
                  <a:pt x="52" y="296"/>
                  <a:pt x="52" y="296"/>
                  <a:pt x="52" y="296"/>
                </a:cubicBezTo>
                <a:cubicBezTo>
                  <a:pt x="51" y="288"/>
                  <a:pt x="51" y="288"/>
                  <a:pt x="51" y="288"/>
                </a:cubicBezTo>
                <a:cubicBezTo>
                  <a:pt x="69" y="285"/>
                  <a:pt x="69" y="285"/>
                  <a:pt x="69" y="285"/>
                </a:cubicBezTo>
                <a:cubicBezTo>
                  <a:pt x="69" y="227"/>
                  <a:pt x="69" y="227"/>
                  <a:pt x="69" y="227"/>
                </a:cubicBezTo>
                <a:cubicBezTo>
                  <a:pt x="69" y="219"/>
                  <a:pt x="76" y="212"/>
                  <a:pt x="84" y="212"/>
                </a:cubicBezTo>
                <a:cubicBezTo>
                  <a:pt x="187" y="212"/>
                  <a:pt x="187" y="212"/>
                  <a:pt x="187" y="212"/>
                </a:cubicBezTo>
                <a:cubicBezTo>
                  <a:pt x="193" y="197"/>
                  <a:pt x="193" y="197"/>
                  <a:pt x="193" y="197"/>
                </a:cubicBezTo>
                <a:lnTo>
                  <a:pt x="177" y="161"/>
                </a:lnTo>
                <a:close/>
                <a:moveTo>
                  <a:pt x="392" y="306"/>
                </a:moveTo>
                <a:cubicBezTo>
                  <a:pt x="378" y="274"/>
                  <a:pt x="362" y="239"/>
                  <a:pt x="347" y="208"/>
                </a:cubicBezTo>
                <a:cubicBezTo>
                  <a:pt x="333" y="177"/>
                  <a:pt x="315" y="161"/>
                  <a:pt x="275" y="161"/>
                </a:cubicBezTo>
                <a:cubicBezTo>
                  <a:pt x="226" y="161"/>
                  <a:pt x="226" y="161"/>
                  <a:pt x="226" y="161"/>
                </a:cubicBezTo>
                <a:cubicBezTo>
                  <a:pt x="210" y="197"/>
                  <a:pt x="210" y="197"/>
                  <a:pt x="210" y="197"/>
                </a:cubicBezTo>
                <a:cubicBezTo>
                  <a:pt x="215" y="212"/>
                  <a:pt x="215" y="212"/>
                  <a:pt x="215" y="212"/>
                </a:cubicBezTo>
                <a:cubicBezTo>
                  <a:pt x="318" y="212"/>
                  <a:pt x="318" y="212"/>
                  <a:pt x="318" y="212"/>
                </a:cubicBezTo>
                <a:cubicBezTo>
                  <a:pt x="327" y="212"/>
                  <a:pt x="334" y="219"/>
                  <a:pt x="334" y="227"/>
                </a:cubicBezTo>
                <a:cubicBezTo>
                  <a:pt x="334" y="285"/>
                  <a:pt x="334" y="285"/>
                  <a:pt x="334" y="285"/>
                </a:cubicBezTo>
                <a:cubicBezTo>
                  <a:pt x="352" y="288"/>
                  <a:pt x="352" y="288"/>
                  <a:pt x="352" y="288"/>
                </a:cubicBezTo>
                <a:cubicBezTo>
                  <a:pt x="351" y="296"/>
                  <a:pt x="351" y="296"/>
                  <a:pt x="351" y="296"/>
                </a:cubicBezTo>
                <a:cubicBezTo>
                  <a:pt x="334" y="293"/>
                  <a:pt x="334" y="293"/>
                  <a:pt x="334" y="293"/>
                </a:cubicBezTo>
                <a:cubicBezTo>
                  <a:pt x="334" y="349"/>
                  <a:pt x="334" y="349"/>
                  <a:pt x="334" y="349"/>
                </a:cubicBezTo>
                <a:cubicBezTo>
                  <a:pt x="334" y="350"/>
                  <a:pt x="333" y="351"/>
                  <a:pt x="333" y="352"/>
                </a:cubicBezTo>
                <a:cubicBezTo>
                  <a:pt x="340" y="353"/>
                  <a:pt x="348" y="354"/>
                  <a:pt x="355" y="355"/>
                </a:cubicBezTo>
                <a:cubicBezTo>
                  <a:pt x="382" y="359"/>
                  <a:pt x="403" y="332"/>
                  <a:pt x="392" y="30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74" name="正方形/長方形 73"/>
          <p:cNvSpPr/>
          <p:nvPr/>
        </p:nvSpPr>
        <p:spPr>
          <a:xfrm>
            <a:off x="5705256" y="814266"/>
            <a:ext cx="1606260" cy="2375596"/>
          </a:xfrm>
          <a:prstGeom prst="rect">
            <a:avLst/>
          </a:prstGeom>
          <a:solidFill>
            <a:srgbClr val="EE7B48">
              <a:alpha val="30000"/>
            </a:srgbClr>
          </a:solidFill>
          <a:ln>
            <a:solidFill>
              <a:srgbClr val="EE7B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p>
        </p:txBody>
      </p:sp>
      <p:sp>
        <p:nvSpPr>
          <p:cNvPr id="75" name="正方形/長方形 74"/>
          <p:cNvSpPr/>
          <p:nvPr/>
        </p:nvSpPr>
        <p:spPr>
          <a:xfrm>
            <a:off x="5705256" y="814266"/>
            <a:ext cx="1602350" cy="513749"/>
          </a:xfrm>
          <a:prstGeom prst="rect">
            <a:avLst/>
          </a:prstGeom>
          <a:solidFill>
            <a:srgbClr val="EE7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a:t>　</a:t>
            </a:r>
            <a:r>
              <a:rPr lang="en-US" altLang="ja-JP" sz="1100"/>
              <a:t>TM</a:t>
            </a:r>
          </a:p>
          <a:p>
            <a:pPr algn="ctr"/>
            <a:r>
              <a:rPr lang="ja-JP" altLang="en-US" sz="1100"/>
              <a:t>　勤怠管理</a:t>
            </a:r>
          </a:p>
        </p:txBody>
      </p:sp>
      <p:sp>
        <p:nvSpPr>
          <p:cNvPr id="76" name="角丸四角形 75"/>
          <p:cNvSpPr/>
          <p:nvPr/>
        </p:nvSpPr>
        <p:spPr>
          <a:xfrm>
            <a:off x="5821071" y="1424989"/>
            <a:ext cx="1374630" cy="313691"/>
          </a:xfrm>
          <a:prstGeom prst="roundRect">
            <a:avLst/>
          </a:prstGeom>
          <a:solidFill>
            <a:srgbClr val="EE7B4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ts val="1500"/>
              </a:lnSpc>
            </a:pPr>
            <a:r>
              <a:rPr kumimoji="1" lang="ja-JP" altLang="en-US" sz="1000"/>
              <a:t>打刻管理</a:t>
            </a:r>
          </a:p>
        </p:txBody>
      </p:sp>
      <p:sp>
        <p:nvSpPr>
          <p:cNvPr id="77" name="角丸四角形 76"/>
          <p:cNvSpPr/>
          <p:nvPr/>
        </p:nvSpPr>
        <p:spPr>
          <a:xfrm>
            <a:off x="5821071" y="1892625"/>
            <a:ext cx="1374630" cy="313691"/>
          </a:xfrm>
          <a:prstGeom prst="roundRect">
            <a:avLst/>
          </a:prstGeom>
          <a:solidFill>
            <a:srgbClr val="EE7B4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ts val="1500"/>
              </a:lnSpc>
            </a:pPr>
            <a:r>
              <a:rPr lang="ja-JP" altLang="en-US" sz="1000"/>
              <a:t>勤怠管理</a:t>
            </a:r>
            <a:endParaRPr kumimoji="1" lang="ja-JP" altLang="en-US" sz="1000"/>
          </a:p>
        </p:txBody>
      </p:sp>
      <p:sp>
        <p:nvSpPr>
          <p:cNvPr id="78" name="角丸四角形 77"/>
          <p:cNvSpPr/>
          <p:nvPr/>
        </p:nvSpPr>
        <p:spPr>
          <a:xfrm>
            <a:off x="5821071" y="2842610"/>
            <a:ext cx="1374630" cy="291798"/>
          </a:xfrm>
          <a:prstGeom prst="roundRect">
            <a:avLst/>
          </a:prstGeom>
          <a:solidFill>
            <a:srgbClr val="EE7B48">
              <a:alpha val="70000"/>
            </a:srgb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ts val="1500"/>
              </a:lnSpc>
            </a:pPr>
            <a:r>
              <a:rPr lang="ja-JP" altLang="en-US" sz="1000"/>
              <a:t>工数管理</a:t>
            </a:r>
            <a:endParaRPr kumimoji="1" lang="ja-JP" altLang="en-US" sz="1000"/>
          </a:p>
        </p:txBody>
      </p:sp>
      <p:sp>
        <p:nvSpPr>
          <p:cNvPr id="80" name="Freeform 13"/>
          <p:cNvSpPr>
            <a:spLocks noEditPoints="1"/>
          </p:cNvSpPr>
          <p:nvPr/>
        </p:nvSpPr>
        <p:spPr bwMode="auto">
          <a:xfrm>
            <a:off x="5790717" y="853524"/>
            <a:ext cx="430871" cy="384542"/>
          </a:xfrm>
          <a:custGeom>
            <a:avLst/>
            <a:gdLst>
              <a:gd name="T0" fmla="*/ 336 w 466"/>
              <a:gd name="T1" fmla="*/ 261 h 416"/>
              <a:gd name="T2" fmla="*/ 336 w 466"/>
              <a:gd name="T3" fmla="*/ 0 h 416"/>
              <a:gd name="T4" fmla="*/ 336 w 466"/>
              <a:gd name="T5" fmla="*/ 15 h 416"/>
              <a:gd name="T6" fmla="*/ 336 w 466"/>
              <a:gd name="T7" fmla="*/ 246 h 416"/>
              <a:gd name="T8" fmla="*/ 336 w 466"/>
              <a:gd name="T9" fmla="*/ 15 h 416"/>
              <a:gd name="T10" fmla="*/ 394 w 466"/>
              <a:gd name="T11" fmla="*/ 64 h 416"/>
              <a:gd name="T12" fmla="*/ 336 w 466"/>
              <a:gd name="T13" fmla="*/ 117 h 416"/>
              <a:gd name="T14" fmla="*/ 298 w 466"/>
              <a:gd name="T15" fmla="*/ 80 h 416"/>
              <a:gd name="T16" fmla="*/ 286 w 466"/>
              <a:gd name="T17" fmla="*/ 93 h 416"/>
              <a:gd name="T18" fmla="*/ 322 w 466"/>
              <a:gd name="T19" fmla="*/ 130 h 416"/>
              <a:gd name="T20" fmla="*/ 349 w 466"/>
              <a:gd name="T21" fmla="*/ 130 h 416"/>
              <a:gd name="T22" fmla="*/ 402 w 466"/>
              <a:gd name="T23" fmla="*/ 72 h 416"/>
              <a:gd name="T24" fmla="*/ 342 w 466"/>
              <a:gd name="T25" fmla="*/ 130 h 416"/>
              <a:gd name="T26" fmla="*/ 329 w 466"/>
              <a:gd name="T27" fmla="*/ 130 h 416"/>
              <a:gd name="T28" fmla="*/ 342 w 466"/>
              <a:gd name="T29" fmla="*/ 130 h 416"/>
              <a:gd name="T30" fmla="*/ 164 w 466"/>
              <a:gd name="T31" fmla="*/ 185 h 416"/>
              <a:gd name="T32" fmla="*/ 44 w 466"/>
              <a:gd name="T33" fmla="*/ 185 h 416"/>
              <a:gd name="T34" fmla="*/ 233 w 466"/>
              <a:gd name="T35" fmla="*/ 384 h 416"/>
              <a:gd name="T36" fmla="*/ 186 w 466"/>
              <a:gd name="T37" fmla="*/ 390 h 416"/>
              <a:gd name="T38" fmla="*/ 186 w 466"/>
              <a:gd name="T39" fmla="*/ 405 h 416"/>
              <a:gd name="T40" fmla="*/ 208 w 466"/>
              <a:gd name="T41" fmla="*/ 416 h 416"/>
              <a:gd name="T42" fmla="*/ 224 w 466"/>
              <a:gd name="T43" fmla="*/ 405 h 416"/>
              <a:gd name="T44" fmla="*/ 397 w 466"/>
              <a:gd name="T45" fmla="*/ 416 h 416"/>
              <a:gd name="T46" fmla="*/ 412 w 466"/>
              <a:gd name="T47" fmla="*/ 405 h 416"/>
              <a:gd name="T48" fmla="*/ 446 w 466"/>
              <a:gd name="T49" fmla="*/ 397 h 416"/>
              <a:gd name="T50" fmla="*/ 347 w 466"/>
              <a:gd name="T51" fmla="*/ 390 h 416"/>
              <a:gd name="T52" fmla="*/ 379 w 466"/>
              <a:gd name="T53" fmla="*/ 290 h 416"/>
              <a:gd name="T54" fmla="*/ 338 w 466"/>
              <a:gd name="T55" fmla="*/ 380 h 416"/>
              <a:gd name="T56" fmla="*/ 233 w 466"/>
              <a:gd name="T57" fmla="*/ 384 h 416"/>
              <a:gd name="T58" fmla="*/ 16 w 466"/>
              <a:gd name="T59" fmla="*/ 308 h 416"/>
              <a:gd name="T60" fmla="*/ 1 w 466"/>
              <a:gd name="T61" fmla="*/ 309 h 416"/>
              <a:gd name="T62" fmla="*/ 22 w 466"/>
              <a:gd name="T63" fmla="*/ 416 h 416"/>
              <a:gd name="T64" fmla="*/ 159 w 466"/>
              <a:gd name="T65" fmla="*/ 344 h 416"/>
              <a:gd name="T66" fmla="*/ 201 w 466"/>
              <a:gd name="T67" fmla="*/ 366 h 416"/>
              <a:gd name="T68" fmla="*/ 290 w 466"/>
              <a:gd name="T69" fmla="*/ 345 h 416"/>
              <a:gd name="T70" fmla="*/ 207 w 466"/>
              <a:gd name="T71" fmla="*/ 323 h 416"/>
              <a:gd name="T72" fmla="*/ 92 w 466"/>
              <a:gd name="T73" fmla="*/ 259 h 416"/>
              <a:gd name="T74" fmla="*/ 40 w 466"/>
              <a:gd name="T75" fmla="*/ 416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6" h="416">
                <a:moveTo>
                  <a:pt x="466" y="130"/>
                </a:moveTo>
                <a:cubicBezTo>
                  <a:pt x="466" y="202"/>
                  <a:pt x="408" y="261"/>
                  <a:pt x="336" y="261"/>
                </a:cubicBezTo>
                <a:cubicBezTo>
                  <a:pt x="263" y="261"/>
                  <a:pt x="205" y="202"/>
                  <a:pt x="205" y="130"/>
                </a:cubicBezTo>
                <a:cubicBezTo>
                  <a:pt x="205" y="58"/>
                  <a:pt x="263" y="0"/>
                  <a:pt x="336" y="0"/>
                </a:cubicBezTo>
                <a:cubicBezTo>
                  <a:pt x="408" y="0"/>
                  <a:pt x="466" y="58"/>
                  <a:pt x="466" y="130"/>
                </a:cubicBezTo>
                <a:close/>
                <a:moveTo>
                  <a:pt x="336" y="15"/>
                </a:moveTo>
                <a:cubicBezTo>
                  <a:pt x="272" y="15"/>
                  <a:pt x="220" y="67"/>
                  <a:pt x="220" y="130"/>
                </a:cubicBezTo>
                <a:cubicBezTo>
                  <a:pt x="220" y="194"/>
                  <a:pt x="272" y="246"/>
                  <a:pt x="336" y="246"/>
                </a:cubicBezTo>
                <a:cubicBezTo>
                  <a:pt x="399" y="246"/>
                  <a:pt x="451" y="194"/>
                  <a:pt x="451" y="130"/>
                </a:cubicBezTo>
                <a:cubicBezTo>
                  <a:pt x="451" y="67"/>
                  <a:pt x="399" y="15"/>
                  <a:pt x="336" y="15"/>
                </a:cubicBezTo>
                <a:close/>
                <a:moveTo>
                  <a:pt x="402" y="64"/>
                </a:moveTo>
                <a:cubicBezTo>
                  <a:pt x="400" y="62"/>
                  <a:pt x="397" y="62"/>
                  <a:pt x="394" y="64"/>
                </a:cubicBezTo>
                <a:cubicBezTo>
                  <a:pt x="341" y="118"/>
                  <a:pt x="341" y="118"/>
                  <a:pt x="341" y="118"/>
                </a:cubicBezTo>
                <a:cubicBezTo>
                  <a:pt x="339" y="117"/>
                  <a:pt x="337" y="117"/>
                  <a:pt x="336" y="117"/>
                </a:cubicBezTo>
                <a:cubicBezTo>
                  <a:pt x="335" y="117"/>
                  <a:pt x="335" y="117"/>
                  <a:pt x="334" y="117"/>
                </a:cubicBezTo>
                <a:cubicBezTo>
                  <a:pt x="298" y="80"/>
                  <a:pt x="298" y="80"/>
                  <a:pt x="298" y="80"/>
                </a:cubicBezTo>
                <a:cubicBezTo>
                  <a:pt x="294" y="77"/>
                  <a:pt x="289" y="77"/>
                  <a:pt x="286" y="80"/>
                </a:cubicBezTo>
                <a:cubicBezTo>
                  <a:pt x="282" y="84"/>
                  <a:pt x="282" y="89"/>
                  <a:pt x="286" y="93"/>
                </a:cubicBezTo>
                <a:cubicBezTo>
                  <a:pt x="322" y="129"/>
                  <a:pt x="322" y="129"/>
                  <a:pt x="322" y="129"/>
                </a:cubicBezTo>
                <a:cubicBezTo>
                  <a:pt x="322" y="130"/>
                  <a:pt x="322" y="130"/>
                  <a:pt x="322" y="130"/>
                </a:cubicBezTo>
                <a:cubicBezTo>
                  <a:pt x="322" y="138"/>
                  <a:pt x="328" y="144"/>
                  <a:pt x="336" y="144"/>
                </a:cubicBezTo>
                <a:cubicBezTo>
                  <a:pt x="343" y="144"/>
                  <a:pt x="349" y="138"/>
                  <a:pt x="349" y="130"/>
                </a:cubicBezTo>
                <a:cubicBezTo>
                  <a:pt x="349" y="129"/>
                  <a:pt x="349" y="127"/>
                  <a:pt x="348" y="125"/>
                </a:cubicBezTo>
                <a:cubicBezTo>
                  <a:pt x="402" y="72"/>
                  <a:pt x="402" y="72"/>
                  <a:pt x="402" y="72"/>
                </a:cubicBezTo>
                <a:cubicBezTo>
                  <a:pt x="404" y="69"/>
                  <a:pt x="404" y="66"/>
                  <a:pt x="402" y="64"/>
                </a:cubicBezTo>
                <a:close/>
                <a:moveTo>
                  <a:pt x="342" y="130"/>
                </a:moveTo>
                <a:cubicBezTo>
                  <a:pt x="342" y="134"/>
                  <a:pt x="339" y="137"/>
                  <a:pt x="336" y="137"/>
                </a:cubicBezTo>
                <a:cubicBezTo>
                  <a:pt x="332" y="137"/>
                  <a:pt x="329" y="134"/>
                  <a:pt x="329" y="130"/>
                </a:cubicBezTo>
                <a:cubicBezTo>
                  <a:pt x="329" y="127"/>
                  <a:pt x="332" y="124"/>
                  <a:pt x="336" y="124"/>
                </a:cubicBezTo>
                <a:cubicBezTo>
                  <a:pt x="339" y="124"/>
                  <a:pt x="342" y="127"/>
                  <a:pt x="342" y="130"/>
                </a:cubicBezTo>
                <a:close/>
                <a:moveTo>
                  <a:pt x="104" y="245"/>
                </a:moveTo>
                <a:cubicBezTo>
                  <a:pt x="137" y="245"/>
                  <a:pt x="164" y="218"/>
                  <a:pt x="164" y="185"/>
                </a:cubicBezTo>
                <a:cubicBezTo>
                  <a:pt x="164" y="152"/>
                  <a:pt x="137" y="125"/>
                  <a:pt x="104" y="125"/>
                </a:cubicBezTo>
                <a:cubicBezTo>
                  <a:pt x="71" y="125"/>
                  <a:pt x="44" y="152"/>
                  <a:pt x="44" y="185"/>
                </a:cubicBezTo>
                <a:cubicBezTo>
                  <a:pt x="44" y="218"/>
                  <a:pt x="71" y="245"/>
                  <a:pt x="104" y="245"/>
                </a:cubicBezTo>
                <a:close/>
                <a:moveTo>
                  <a:pt x="233" y="384"/>
                </a:moveTo>
                <a:cubicBezTo>
                  <a:pt x="259" y="390"/>
                  <a:pt x="259" y="390"/>
                  <a:pt x="259" y="390"/>
                </a:cubicBezTo>
                <a:cubicBezTo>
                  <a:pt x="186" y="390"/>
                  <a:pt x="186" y="390"/>
                  <a:pt x="186" y="390"/>
                </a:cubicBezTo>
                <a:cubicBezTo>
                  <a:pt x="181" y="390"/>
                  <a:pt x="178" y="393"/>
                  <a:pt x="178" y="397"/>
                </a:cubicBezTo>
                <a:cubicBezTo>
                  <a:pt x="178" y="402"/>
                  <a:pt x="181" y="405"/>
                  <a:pt x="186" y="405"/>
                </a:cubicBezTo>
                <a:cubicBezTo>
                  <a:pt x="208" y="405"/>
                  <a:pt x="208" y="405"/>
                  <a:pt x="208" y="405"/>
                </a:cubicBezTo>
                <a:cubicBezTo>
                  <a:pt x="208" y="416"/>
                  <a:pt x="208" y="416"/>
                  <a:pt x="208" y="416"/>
                </a:cubicBezTo>
                <a:cubicBezTo>
                  <a:pt x="224" y="416"/>
                  <a:pt x="224" y="416"/>
                  <a:pt x="224" y="416"/>
                </a:cubicBezTo>
                <a:cubicBezTo>
                  <a:pt x="224" y="405"/>
                  <a:pt x="224" y="405"/>
                  <a:pt x="224" y="405"/>
                </a:cubicBezTo>
                <a:cubicBezTo>
                  <a:pt x="397" y="405"/>
                  <a:pt x="397" y="405"/>
                  <a:pt x="397" y="405"/>
                </a:cubicBezTo>
                <a:cubicBezTo>
                  <a:pt x="397" y="416"/>
                  <a:pt x="397" y="416"/>
                  <a:pt x="397" y="416"/>
                </a:cubicBezTo>
                <a:cubicBezTo>
                  <a:pt x="412" y="416"/>
                  <a:pt x="412" y="416"/>
                  <a:pt x="412" y="416"/>
                </a:cubicBezTo>
                <a:cubicBezTo>
                  <a:pt x="412" y="405"/>
                  <a:pt x="412" y="405"/>
                  <a:pt x="412" y="405"/>
                </a:cubicBezTo>
                <a:cubicBezTo>
                  <a:pt x="439" y="405"/>
                  <a:pt x="439" y="405"/>
                  <a:pt x="439" y="405"/>
                </a:cubicBezTo>
                <a:cubicBezTo>
                  <a:pt x="443" y="405"/>
                  <a:pt x="446" y="402"/>
                  <a:pt x="446" y="397"/>
                </a:cubicBezTo>
                <a:cubicBezTo>
                  <a:pt x="446" y="393"/>
                  <a:pt x="443" y="390"/>
                  <a:pt x="439" y="390"/>
                </a:cubicBezTo>
                <a:cubicBezTo>
                  <a:pt x="347" y="390"/>
                  <a:pt x="347" y="390"/>
                  <a:pt x="347" y="390"/>
                </a:cubicBezTo>
                <a:cubicBezTo>
                  <a:pt x="347" y="382"/>
                  <a:pt x="347" y="382"/>
                  <a:pt x="347" y="382"/>
                </a:cubicBezTo>
                <a:cubicBezTo>
                  <a:pt x="379" y="290"/>
                  <a:pt x="379" y="290"/>
                  <a:pt x="379" y="290"/>
                </a:cubicBezTo>
                <a:cubicBezTo>
                  <a:pt x="370" y="287"/>
                  <a:pt x="370" y="287"/>
                  <a:pt x="370" y="287"/>
                </a:cubicBezTo>
                <a:cubicBezTo>
                  <a:pt x="338" y="380"/>
                  <a:pt x="338" y="380"/>
                  <a:pt x="338" y="380"/>
                </a:cubicBezTo>
                <a:cubicBezTo>
                  <a:pt x="233" y="380"/>
                  <a:pt x="233" y="380"/>
                  <a:pt x="233" y="380"/>
                </a:cubicBezTo>
                <a:lnTo>
                  <a:pt x="233" y="384"/>
                </a:lnTo>
                <a:close/>
                <a:moveTo>
                  <a:pt x="22" y="416"/>
                </a:moveTo>
                <a:cubicBezTo>
                  <a:pt x="16" y="308"/>
                  <a:pt x="16" y="308"/>
                  <a:pt x="16" y="308"/>
                </a:cubicBezTo>
                <a:cubicBezTo>
                  <a:pt x="16" y="304"/>
                  <a:pt x="12" y="301"/>
                  <a:pt x="8" y="301"/>
                </a:cubicBezTo>
                <a:cubicBezTo>
                  <a:pt x="4" y="301"/>
                  <a:pt x="0" y="305"/>
                  <a:pt x="1" y="309"/>
                </a:cubicBezTo>
                <a:cubicBezTo>
                  <a:pt x="7" y="416"/>
                  <a:pt x="7" y="416"/>
                  <a:pt x="7" y="416"/>
                </a:cubicBezTo>
                <a:lnTo>
                  <a:pt x="22" y="416"/>
                </a:lnTo>
                <a:close/>
                <a:moveTo>
                  <a:pt x="163" y="416"/>
                </a:moveTo>
                <a:cubicBezTo>
                  <a:pt x="159" y="344"/>
                  <a:pt x="159" y="344"/>
                  <a:pt x="159" y="344"/>
                </a:cubicBezTo>
                <a:cubicBezTo>
                  <a:pt x="190" y="363"/>
                  <a:pt x="190" y="363"/>
                  <a:pt x="190" y="363"/>
                </a:cubicBezTo>
                <a:cubicBezTo>
                  <a:pt x="193" y="365"/>
                  <a:pt x="197" y="366"/>
                  <a:pt x="201" y="366"/>
                </a:cubicBezTo>
                <a:cubicBezTo>
                  <a:pt x="268" y="366"/>
                  <a:pt x="268" y="366"/>
                  <a:pt x="268" y="366"/>
                </a:cubicBezTo>
                <a:cubicBezTo>
                  <a:pt x="280" y="366"/>
                  <a:pt x="290" y="357"/>
                  <a:pt x="290" y="345"/>
                </a:cubicBezTo>
                <a:cubicBezTo>
                  <a:pt x="290" y="333"/>
                  <a:pt x="280" y="323"/>
                  <a:pt x="268" y="323"/>
                </a:cubicBezTo>
                <a:cubicBezTo>
                  <a:pt x="207" y="323"/>
                  <a:pt x="207" y="323"/>
                  <a:pt x="207" y="323"/>
                </a:cubicBezTo>
                <a:cubicBezTo>
                  <a:pt x="146" y="285"/>
                  <a:pt x="146" y="285"/>
                  <a:pt x="146" y="285"/>
                </a:cubicBezTo>
                <a:cubicBezTo>
                  <a:pt x="134" y="268"/>
                  <a:pt x="114" y="258"/>
                  <a:pt x="92" y="259"/>
                </a:cubicBezTo>
                <a:cubicBezTo>
                  <a:pt x="59" y="261"/>
                  <a:pt x="33" y="290"/>
                  <a:pt x="35" y="324"/>
                </a:cubicBezTo>
                <a:cubicBezTo>
                  <a:pt x="40" y="416"/>
                  <a:pt x="40" y="416"/>
                  <a:pt x="40" y="416"/>
                </a:cubicBezTo>
                <a:lnTo>
                  <a:pt x="163" y="4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 name="スライド番号プレースホルダー 1"/>
          <p:cNvSpPr>
            <a:spLocks noGrp="1"/>
          </p:cNvSpPr>
          <p:nvPr>
            <p:ph type="sldNum" sz="quarter" idx="12"/>
          </p:nvPr>
        </p:nvSpPr>
        <p:spPr>
          <a:xfrm>
            <a:off x="8532000" y="4932000"/>
            <a:ext cx="360000" cy="135000"/>
          </a:xfrm>
        </p:spPr>
        <p:txBody>
          <a:bodyPr/>
          <a:lstStyle/>
          <a:p>
            <a:fld id="{78AE49ED-73EF-499C-8307-28EB0E7CF529}" type="slidenum">
              <a:rPr kumimoji="1" lang="ja-JP" altLang="en-US" smtClean="0"/>
              <a:t>27</a:t>
            </a:fld>
            <a:endParaRPr kumimoji="1" lang="ja-JP" altLang="en-US"/>
          </a:p>
        </p:txBody>
      </p:sp>
      <p:sp>
        <p:nvSpPr>
          <p:cNvPr id="81" name="正方形/長方形 80"/>
          <p:cNvSpPr/>
          <p:nvPr/>
        </p:nvSpPr>
        <p:spPr>
          <a:xfrm>
            <a:off x="2946114" y="3268738"/>
            <a:ext cx="5658273" cy="468278"/>
          </a:xfrm>
          <a:prstGeom prst="rect">
            <a:avLst/>
          </a:prstGeom>
          <a:solidFill>
            <a:srgbClr val="CE67A4">
              <a:alpha val="30000"/>
            </a:srgbClr>
          </a:solidFill>
          <a:ln w="25400">
            <a:solidFill>
              <a:srgbClr val="CE67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84"/>
            <a:r>
              <a:rPr lang="ja-JP" altLang="en-US" sz="1200"/>
              <a:t>　　</a:t>
            </a:r>
            <a:endParaRPr lang="ja-JP" altLang="en-US" sz="1050">
              <a:solidFill>
                <a:prstClr val="white"/>
              </a:solidFill>
              <a:latin typeface="メイリオ" panose="020B0604030504040204" pitchFamily="50" charset="-128"/>
              <a:ea typeface="メイリオ" panose="020B0604030504040204" pitchFamily="50" charset="-128"/>
            </a:endParaRPr>
          </a:p>
        </p:txBody>
      </p:sp>
      <p:sp>
        <p:nvSpPr>
          <p:cNvPr id="82" name="正方形/長方形 81"/>
          <p:cNvSpPr/>
          <p:nvPr/>
        </p:nvSpPr>
        <p:spPr>
          <a:xfrm>
            <a:off x="540000" y="3263039"/>
            <a:ext cx="2337041" cy="481760"/>
          </a:xfrm>
          <a:prstGeom prst="rect">
            <a:avLst/>
          </a:prstGeom>
          <a:solidFill>
            <a:srgbClr val="CE67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84"/>
            <a:r>
              <a:rPr lang="ja-JP" altLang="en-US" sz="1200"/>
              <a:t>　　</a:t>
            </a:r>
            <a:r>
              <a:rPr lang="ja-JP" altLang="en-US" sz="1050">
                <a:solidFill>
                  <a:prstClr val="white"/>
                </a:solidFill>
                <a:latin typeface="メイリオ" panose="020B0604030504040204" pitchFamily="50" charset="-128"/>
                <a:ea typeface="メイリオ" panose="020B0604030504040204" pitchFamily="50" charset="-128"/>
              </a:rPr>
              <a:t>経営分析ソリューション</a:t>
            </a:r>
          </a:p>
        </p:txBody>
      </p:sp>
      <p:sp>
        <p:nvSpPr>
          <p:cNvPr id="84" name="角丸四角形 83"/>
          <p:cNvSpPr/>
          <p:nvPr/>
        </p:nvSpPr>
        <p:spPr>
          <a:xfrm>
            <a:off x="3067777" y="3305422"/>
            <a:ext cx="1457957" cy="395309"/>
          </a:xfrm>
          <a:prstGeom prst="roundRect">
            <a:avLst/>
          </a:prstGeom>
          <a:solidFill>
            <a:srgbClr val="CE67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13"/>
              <a:t>　　</a:t>
            </a:r>
            <a:r>
              <a:rPr lang="en-US" altLang="ja-JP" sz="1200"/>
              <a:t>GM/Mobile</a:t>
            </a:r>
            <a:endParaRPr lang="ja-JP" altLang="en-US" sz="1200"/>
          </a:p>
        </p:txBody>
      </p:sp>
      <p:sp>
        <p:nvSpPr>
          <p:cNvPr id="85" name="テキスト ボックス 84"/>
          <p:cNvSpPr txBox="1"/>
          <p:nvPr/>
        </p:nvSpPr>
        <p:spPr>
          <a:xfrm>
            <a:off x="3044404" y="3538952"/>
            <a:ext cx="1683858" cy="219291"/>
          </a:xfrm>
          <a:prstGeom prst="rect">
            <a:avLst/>
          </a:prstGeom>
          <a:noFill/>
        </p:spPr>
        <p:txBody>
          <a:bodyPr wrap="square" rtlCol="0">
            <a:spAutoFit/>
          </a:bodyPr>
          <a:lstStyle/>
          <a:p>
            <a:r>
              <a:rPr lang="ja-JP" altLang="en-US" sz="825">
                <a:solidFill>
                  <a:schemeClr val="bg1"/>
                </a:solidFill>
              </a:rPr>
              <a:t>グループ経営管理</a:t>
            </a:r>
            <a:r>
              <a:rPr lang="en-US" altLang="ja-JP" sz="825">
                <a:solidFill>
                  <a:schemeClr val="bg1"/>
                </a:solidFill>
              </a:rPr>
              <a:t>/</a:t>
            </a:r>
            <a:r>
              <a:rPr lang="ja-JP" altLang="en-US" sz="825">
                <a:solidFill>
                  <a:schemeClr val="bg1"/>
                </a:solidFill>
              </a:rPr>
              <a:t>モバイル</a:t>
            </a:r>
            <a:endParaRPr lang="en-US" altLang="ja-JP" sz="825">
              <a:solidFill>
                <a:schemeClr val="bg1"/>
              </a:solidFill>
            </a:endParaRPr>
          </a:p>
        </p:txBody>
      </p:sp>
      <p:sp>
        <p:nvSpPr>
          <p:cNvPr id="86" name="Freeform 336"/>
          <p:cNvSpPr>
            <a:spLocks noEditPoints="1"/>
          </p:cNvSpPr>
          <p:nvPr/>
        </p:nvSpPr>
        <p:spPr bwMode="auto">
          <a:xfrm>
            <a:off x="626649" y="3285159"/>
            <a:ext cx="226019" cy="171344"/>
          </a:xfrm>
          <a:custGeom>
            <a:avLst/>
            <a:gdLst>
              <a:gd name="T0" fmla="*/ 881 w 946"/>
              <a:gd name="T1" fmla="*/ 110 h 705"/>
              <a:gd name="T2" fmla="*/ 688 w 946"/>
              <a:gd name="T3" fmla="*/ 675 h 705"/>
              <a:gd name="T4" fmla="*/ 574 w 946"/>
              <a:gd name="T5" fmla="*/ 263 h 705"/>
              <a:gd name="T6" fmla="*/ 380 w 946"/>
              <a:gd name="T7" fmla="*/ 675 h 705"/>
              <a:gd name="T8" fmla="*/ 266 w 946"/>
              <a:gd name="T9" fmla="*/ 415 h 705"/>
              <a:gd name="T10" fmla="*/ 72 w 946"/>
              <a:gd name="T11" fmla="*/ 675 h 705"/>
              <a:gd name="T12" fmla="*/ 0 w 946"/>
              <a:gd name="T13" fmla="*/ 705 h 705"/>
              <a:gd name="T14" fmla="*/ 946 w 946"/>
              <a:gd name="T15" fmla="*/ 675 h 705"/>
              <a:gd name="T16" fmla="*/ 170 w 946"/>
              <a:gd name="T17" fmla="*/ 381 h 705"/>
              <a:gd name="T18" fmla="*/ 177 w 946"/>
              <a:gd name="T19" fmla="*/ 380 h 705"/>
              <a:gd name="T20" fmla="*/ 190 w 946"/>
              <a:gd name="T21" fmla="*/ 375 h 705"/>
              <a:gd name="T22" fmla="*/ 201 w 946"/>
              <a:gd name="T23" fmla="*/ 365 h 705"/>
              <a:gd name="T24" fmla="*/ 207 w 946"/>
              <a:gd name="T25" fmla="*/ 351 h 705"/>
              <a:gd name="T26" fmla="*/ 207 w 946"/>
              <a:gd name="T27" fmla="*/ 343 h 705"/>
              <a:gd name="T28" fmla="*/ 204 w 946"/>
              <a:gd name="T29" fmla="*/ 329 h 705"/>
              <a:gd name="T30" fmla="*/ 455 w 946"/>
              <a:gd name="T31" fmla="*/ 123 h 705"/>
              <a:gd name="T32" fmla="*/ 466 w 946"/>
              <a:gd name="T33" fmla="*/ 128 h 705"/>
              <a:gd name="T34" fmla="*/ 477 w 946"/>
              <a:gd name="T35" fmla="*/ 129 h 705"/>
              <a:gd name="T36" fmla="*/ 484 w 946"/>
              <a:gd name="T37" fmla="*/ 129 h 705"/>
              <a:gd name="T38" fmla="*/ 497 w 946"/>
              <a:gd name="T39" fmla="*/ 125 h 705"/>
              <a:gd name="T40" fmla="*/ 507 w 946"/>
              <a:gd name="T41" fmla="*/ 115 h 705"/>
              <a:gd name="T42" fmla="*/ 513 w 946"/>
              <a:gd name="T43" fmla="*/ 103 h 705"/>
              <a:gd name="T44" fmla="*/ 750 w 946"/>
              <a:gd name="T45" fmla="*/ 55 h 705"/>
              <a:gd name="T46" fmla="*/ 756 w 946"/>
              <a:gd name="T47" fmla="*/ 63 h 705"/>
              <a:gd name="T48" fmla="*/ 768 w 946"/>
              <a:gd name="T49" fmla="*/ 73 h 705"/>
              <a:gd name="T50" fmla="*/ 779 w 946"/>
              <a:gd name="T51" fmla="*/ 75 h 705"/>
              <a:gd name="T52" fmla="*/ 785 w 946"/>
              <a:gd name="T53" fmla="*/ 77 h 705"/>
              <a:gd name="T54" fmla="*/ 800 w 946"/>
              <a:gd name="T55" fmla="*/ 73 h 705"/>
              <a:gd name="T56" fmla="*/ 812 w 946"/>
              <a:gd name="T57" fmla="*/ 65 h 705"/>
              <a:gd name="T58" fmla="*/ 820 w 946"/>
              <a:gd name="T59" fmla="*/ 53 h 705"/>
              <a:gd name="T60" fmla="*/ 822 w 946"/>
              <a:gd name="T61" fmla="*/ 38 h 705"/>
              <a:gd name="T62" fmla="*/ 822 w 946"/>
              <a:gd name="T63" fmla="*/ 30 h 705"/>
              <a:gd name="T64" fmla="*/ 816 w 946"/>
              <a:gd name="T65" fmla="*/ 17 h 705"/>
              <a:gd name="T66" fmla="*/ 806 w 946"/>
              <a:gd name="T67" fmla="*/ 6 h 705"/>
              <a:gd name="T68" fmla="*/ 792 w 946"/>
              <a:gd name="T69" fmla="*/ 1 h 705"/>
              <a:gd name="T70" fmla="*/ 785 w 946"/>
              <a:gd name="T71" fmla="*/ 0 h 705"/>
              <a:gd name="T72" fmla="*/ 771 w 946"/>
              <a:gd name="T73" fmla="*/ 2 h 705"/>
              <a:gd name="T74" fmla="*/ 759 w 946"/>
              <a:gd name="T75" fmla="*/ 9 h 705"/>
              <a:gd name="T76" fmla="*/ 750 w 946"/>
              <a:gd name="T77" fmla="*/ 20 h 705"/>
              <a:gd name="T78" fmla="*/ 747 w 946"/>
              <a:gd name="T79" fmla="*/ 33 h 705"/>
              <a:gd name="T80" fmla="*/ 510 w 946"/>
              <a:gd name="T81" fmla="*/ 74 h 705"/>
              <a:gd name="T82" fmla="*/ 497 w 946"/>
              <a:gd name="T83" fmla="*/ 59 h 705"/>
              <a:gd name="T84" fmla="*/ 488 w 946"/>
              <a:gd name="T85" fmla="*/ 55 h 705"/>
              <a:gd name="T86" fmla="*/ 477 w 946"/>
              <a:gd name="T87" fmla="*/ 54 h 705"/>
              <a:gd name="T88" fmla="*/ 470 w 946"/>
              <a:gd name="T89" fmla="*/ 54 h 705"/>
              <a:gd name="T90" fmla="*/ 455 w 946"/>
              <a:gd name="T91" fmla="*/ 60 h 705"/>
              <a:gd name="T92" fmla="*/ 446 w 946"/>
              <a:gd name="T93" fmla="*/ 71 h 705"/>
              <a:gd name="T94" fmla="*/ 440 w 946"/>
              <a:gd name="T95" fmla="*/ 84 h 705"/>
              <a:gd name="T96" fmla="*/ 438 w 946"/>
              <a:gd name="T97" fmla="*/ 91 h 705"/>
              <a:gd name="T98" fmla="*/ 441 w 946"/>
              <a:gd name="T99" fmla="*/ 105 h 705"/>
              <a:gd name="T100" fmla="*/ 190 w 946"/>
              <a:gd name="T101" fmla="*/ 312 h 705"/>
              <a:gd name="T102" fmla="*/ 180 w 946"/>
              <a:gd name="T103" fmla="*/ 307 h 705"/>
              <a:gd name="T104" fmla="*/ 170 w 946"/>
              <a:gd name="T105" fmla="*/ 305 h 705"/>
              <a:gd name="T106" fmla="*/ 161 w 946"/>
              <a:gd name="T107" fmla="*/ 306 h 705"/>
              <a:gd name="T108" fmla="*/ 148 w 946"/>
              <a:gd name="T109" fmla="*/ 312 h 705"/>
              <a:gd name="T110" fmla="*/ 137 w 946"/>
              <a:gd name="T111" fmla="*/ 321 h 705"/>
              <a:gd name="T112" fmla="*/ 131 w 946"/>
              <a:gd name="T113" fmla="*/ 336 h 705"/>
              <a:gd name="T114" fmla="*/ 131 w 946"/>
              <a:gd name="T115" fmla="*/ 343 h 705"/>
              <a:gd name="T116" fmla="*/ 134 w 946"/>
              <a:gd name="T117" fmla="*/ 359 h 705"/>
              <a:gd name="T118" fmla="*/ 142 w 946"/>
              <a:gd name="T119" fmla="*/ 371 h 705"/>
              <a:gd name="T120" fmla="*/ 154 w 946"/>
              <a:gd name="T121" fmla="*/ 379 h 705"/>
              <a:gd name="T122" fmla="*/ 170 w 946"/>
              <a:gd name="T123" fmla="*/ 381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46" h="705">
                <a:moveTo>
                  <a:pt x="881" y="675"/>
                </a:moveTo>
                <a:lnTo>
                  <a:pt x="881" y="110"/>
                </a:lnTo>
                <a:lnTo>
                  <a:pt x="688" y="110"/>
                </a:lnTo>
                <a:lnTo>
                  <a:pt x="688" y="675"/>
                </a:lnTo>
                <a:lnTo>
                  <a:pt x="574" y="675"/>
                </a:lnTo>
                <a:lnTo>
                  <a:pt x="574" y="263"/>
                </a:lnTo>
                <a:lnTo>
                  <a:pt x="380" y="263"/>
                </a:lnTo>
                <a:lnTo>
                  <a:pt x="380" y="675"/>
                </a:lnTo>
                <a:lnTo>
                  <a:pt x="266" y="675"/>
                </a:lnTo>
                <a:lnTo>
                  <a:pt x="266" y="415"/>
                </a:lnTo>
                <a:lnTo>
                  <a:pt x="72" y="415"/>
                </a:lnTo>
                <a:lnTo>
                  <a:pt x="72" y="675"/>
                </a:lnTo>
                <a:lnTo>
                  <a:pt x="0" y="675"/>
                </a:lnTo>
                <a:lnTo>
                  <a:pt x="0" y="705"/>
                </a:lnTo>
                <a:lnTo>
                  <a:pt x="946" y="705"/>
                </a:lnTo>
                <a:lnTo>
                  <a:pt x="946" y="675"/>
                </a:lnTo>
                <a:lnTo>
                  <a:pt x="881" y="675"/>
                </a:lnTo>
                <a:close/>
                <a:moveTo>
                  <a:pt x="170" y="381"/>
                </a:moveTo>
                <a:lnTo>
                  <a:pt x="170" y="381"/>
                </a:lnTo>
                <a:lnTo>
                  <a:pt x="177" y="380"/>
                </a:lnTo>
                <a:lnTo>
                  <a:pt x="184" y="379"/>
                </a:lnTo>
                <a:lnTo>
                  <a:pt x="190" y="375"/>
                </a:lnTo>
                <a:lnTo>
                  <a:pt x="196" y="371"/>
                </a:lnTo>
                <a:lnTo>
                  <a:pt x="201" y="365"/>
                </a:lnTo>
                <a:lnTo>
                  <a:pt x="204" y="359"/>
                </a:lnTo>
                <a:lnTo>
                  <a:pt x="207" y="351"/>
                </a:lnTo>
                <a:lnTo>
                  <a:pt x="207" y="343"/>
                </a:lnTo>
                <a:lnTo>
                  <a:pt x="207" y="343"/>
                </a:lnTo>
                <a:lnTo>
                  <a:pt x="207" y="336"/>
                </a:lnTo>
                <a:lnTo>
                  <a:pt x="204" y="329"/>
                </a:lnTo>
                <a:lnTo>
                  <a:pt x="455" y="123"/>
                </a:lnTo>
                <a:lnTo>
                  <a:pt x="455" y="123"/>
                </a:lnTo>
                <a:lnTo>
                  <a:pt x="460" y="126"/>
                </a:lnTo>
                <a:lnTo>
                  <a:pt x="466" y="128"/>
                </a:lnTo>
                <a:lnTo>
                  <a:pt x="471" y="129"/>
                </a:lnTo>
                <a:lnTo>
                  <a:pt x="477" y="129"/>
                </a:lnTo>
                <a:lnTo>
                  <a:pt x="477" y="129"/>
                </a:lnTo>
                <a:lnTo>
                  <a:pt x="484" y="129"/>
                </a:lnTo>
                <a:lnTo>
                  <a:pt x="491" y="127"/>
                </a:lnTo>
                <a:lnTo>
                  <a:pt x="497" y="125"/>
                </a:lnTo>
                <a:lnTo>
                  <a:pt x="502" y="120"/>
                </a:lnTo>
                <a:lnTo>
                  <a:pt x="507" y="115"/>
                </a:lnTo>
                <a:lnTo>
                  <a:pt x="510" y="109"/>
                </a:lnTo>
                <a:lnTo>
                  <a:pt x="513" y="103"/>
                </a:lnTo>
                <a:lnTo>
                  <a:pt x="515" y="96"/>
                </a:lnTo>
                <a:lnTo>
                  <a:pt x="750" y="55"/>
                </a:lnTo>
                <a:lnTo>
                  <a:pt x="750" y="55"/>
                </a:lnTo>
                <a:lnTo>
                  <a:pt x="756" y="63"/>
                </a:lnTo>
                <a:lnTo>
                  <a:pt x="765" y="71"/>
                </a:lnTo>
                <a:lnTo>
                  <a:pt x="768" y="73"/>
                </a:lnTo>
                <a:lnTo>
                  <a:pt x="774" y="75"/>
                </a:lnTo>
                <a:lnTo>
                  <a:pt x="779" y="75"/>
                </a:lnTo>
                <a:lnTo>
                  <a:pt x="785" y="77"/>
                </a:lnTo>
                <a:lnTo>
                  <a:pt x="785" y="77"/>
                </a:lnTo>
                <a:lnTo>
                  <a:pt x="792" y="75"/>
                </a:lnTo>
                <a:lnTo>
                  <a:pt x="800" y="73"/>
                </a:lnTo>
                <a:lnTo>
                  <a:pt x="806" y="69"/>
                </a:lnTo>
                <a:lnTo>
                  <a:pt x="812" y="65"/>
                </a:lnTo>
                <a:lnTo>
                  <a:pt x="816" y="60"/>
                </a:lnTo>
                <a:lnTo>
                  <a:pt x="820" y="53"/>
                </a:lnTo>
                <a:lnTo>
                  <a:pt x="822" y="45"/>
                </a:lnTo>
                <a:lnTo>
                  <a:pt x="822" y="38"/>
                </a:lnTo>
                <a:lnTo>
                  <a:pt x="822" y="38"/>
                </a:lnTo>
                <a:lnTo>
                  <a:pt x="822" y="30"/>
                </a:lnTo>
                <a:lnTo>
                  <a:pt x="820" y="23"/>
                </a:lnTo>
                <a:lnTo>
                  <a:pt x="816" y="17"/>
                </a:lnTo>
                <a:lnTo>
                  <a:pt x="812" y="11"/>
                </a:lnTo>
                <a:lnTo>
                  <a:pt x="806" y="6"/>
                </a:lnTo>
                <a:lnTo>
                  <a:pt x="800" y="2"/>
                </a:lnTo>
                <a:lnTo>
                  <a:pt x="792" y="1"/>
                </a:lnTo>
                <a:lnTo>
                  <a:pt x="785" y="0"/>
                </a:lnTo>
                <a:lnTo>
                  <a:pt x="785" y="0"/>
                </a:lnTo>
                <a:lnTo>
                  <a:pt x="778" y="1"/>
                </a:lnTo>
                <a:lnTo>
                  <a:pt x="771" y="2"/>
                </a:lnTo>
                <a:lnTo>
                  <a:pt x="765" y="6"/>
                </a:lnTo>
                <a:lnTo>
                  <a:pt x="759" y="9"/>
                </a:lnTo>
                <a:lnTo>
                  <a:pt x="755" y="14"/>
                </a:lnTo>
                <a:lnTo>
                  <a:pt x="750" y="20"/>
                </a:lnTo>
                <a:lnTo>
                  <a:pt x="748" y="26"/>
                </a:lnTo>
                <a:lnTo>
                  <a:pt x="747" y="33"/>
                </a:lnTo>
                <a:lnTo>
                  <a:pt x="510" y="74"/>
                </a:lnTo>
                <a:lnTo>
                  <a:pt x="510" y="74"/>
                </a:lnTo>
                <a:lnTo>
                  <a:pt x="504" y="66"/>
                </a:lnTo>
                <a:lnTo>
                  <a:pt x="497" y="59"/>
                </a:lnTo>
                <a:lnTo>
                  <a:pt x="492" y="56"/>
                </a:lnTo>
                <a:lnTo>
                  <a:pt x="488" y="55"/>
                </a:lnTo>
                <a:lnTo>
                  <a:pt x="483" y="54"/>
                </a:lnTo>
                <a:lnTo>
                  <a:pt x="477" y="54"/>
                </a:lnTo>
                <a:lnTo>
                  <a:pt x="477" y="54"/>
                </a:lnTo>
                <a:lnTo>
                  <a:pt x="470" y="54"/>
                </a:lnTo>
                <a:lnTo>
                  <a:pt x="462" y="56"/>
                </a:lnTo>
                <a:lnTo>
                  <a:pt x="455" y="60"/>
                </a:lnTo>
                <a:lnTo>
                  <a:pt x="449" y="65"/>
                </a:lnTo>
                <a:lnTo>
                  <a:pt x="446" y="71"/>
                </a:lnTo>
                <a:lnTo>
                  <a:pt x="442" y="77"/>
                </a:lnTo>
                <a:lnTo>
                  <a:pt x="440" y="84"/>
                </a:lnTo>
                <a:lnTo>
                  <a:pt x="438" y="91"/>
                </a:lnTo>
                <a:lnTo>
                  <a:pt x="438" y="91"/>
                </a:lnTo>
                <a:lnTo>
                  <a:pt x="440" y="99"/>
                </a:lnTo>
                <a:lnTo>
                  <a:pt x="441" y="105"/>
                </a:lnTo>
                <a:lnTo>
                  <a:pt x="190" y="312"/>
                </a:lnTo>
                <a:lnTo>
                  <a:pt x="190" y="312"/>
                </a:lnTo>
                <a:lnTo>
                  <a:pt x="185" y="308"/>
                </a:lnTo>
                <a:lnTo>
                  <a:pt x="180" y="307"/>
                </a:lnTo>
                <a:lnTo>
                  <a:pt x="174" y="306"/>
                </a:lnTo>
                <a:lnTo>
                  <a:pt x="170" y="305"/>
                </a:lnTo>
                <a:lnTo>
                  <a:pt x="170" y="305"/>
                </a:lnTo>
                <a:lnTo>
                  <a:pt x="161" y="306"/>
                </a:lnTo>
                <a:lnTo>
                  <a:pt x="154" y="308"/>
                </a:lnTo>
                <a:lnTo>
                  <a:pt x="148" y="312"/>
                </a:lnTo>
                <a:lnTo>
                  <a:pt x="142" y="317"/>
                </a:lnTo>
                <a:lnTo>
                  <a:pt x="137" y="321"/>
                </a:lnTo>
                <a:lnTo>
                  <a:pt x="134" y="329"/>
                </a:lnTo>
                <a:lnTo>
                  <a:pt x="131" y="336"/>
                </a:lnTo>
                <a:lnTo>
                  <a:pt x="131" y="343"/>
                </a:lnTo>
                <a:lnTo>
                  <a:pt x="131" y="343"/>
                </a:lnTo>
                <a:lnTo>
                  <a:pt x="131" y="351"/>
                </a:lnTo>
                <a:lnTo>
                  <a:pt x="134" y="359"/>
                </a:lnTo>
                <a:lnTo>
                  <a:pt x="137" y="365"/>
                </a:lnTo>
                <a:lnTo>
                  <a:pt x="142" y="371"/>
                </a:lnTo>
                <a:lnTo>
                  <a:pt x="148" y="375"/>
                </a:lnTo>
                <a:lnTo>
                  <a:pt x="154" y="379"/>
                </a:lnTo>
                <a:lnTo>
                  <a:pt x="161" y="380"/>
                </a:lnTo>
                <a:lnTo>
                  <a:pt x="170" y="381"/>
                </a:lnTo>
                <a:lnTo>
                  <a:pt x="170" y="3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013"/>
          </a:p>
        </p:txBody>
      </p:sp>
      <p:sp>
        <p:nvSpPr>
          <p:cNvPr id="96" name="角丸四角形 95"/>
          <p:cNvSpPr/>
          <p:nvPr/>
        </p:nvSpPr>
        <p:spPr>
          <a:xfrm>
            <a:off x="4837398" y="3311386"/>
            <a:ext cx="620416" cy="395309"/>
          </a:xfrm>
          <a:prstGeom prst="roundRect">
            <a:avLst/>
          </a:prstGeom>
          <a:solidFill>
            <a:srgbClr val="CE67A4"/>
          </a:solidFill>
          <a:ln w="25400">
            <a:solidFill>
              <a:srgbClr val="75265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13"/>
              <a:t>　</a:t>
            </a:r>
            <a:r>
              <a:rPr lang="en-US" altLang="ja-JP" sz="1200"/>
              <a:t>GR</a:t>
            </a:r>
            <a:endParaRPr lang="ja-JP" altLang="en-US" sz="1200"/>
          </a:p>
        </p:txBody>
      </p:sp>
      <p:sp>
        <p:nvSpPr>
          <p:cNvPr id="97" name="テキスト ボックス 96"/>
          <p:cNvSpPr txBox="1"/>
          <p:nvPr/>
        </p:nvSpPr>
        <p:spPr>
          <a:xfrm>
            <a:off x="4842964" y="3528062"/>
            <a:ext cx="736322" cy="219291"/>
          </a:xfrm>
          <a:prstGeom prst="rect">
            <a:avLst/>
          </a:prstGeom>
          <a:noFill/>
        </p:spPr>
        <p:txBody>
          <a:bodyPr wrap="square" rtlCol="0">
            <a:spAutoFit/>
          </a:bodyPr>
          <a:lstStyle/>
          <a:p>
            <a:r>
              <a:rPr lang="ja-JP" altLang="en-US" sz="825">
                <a:solidFill>
                  <a:schemeClr val="bg1"/>
                </a:solidFill>
              </a:rPr>
              <a:t>レポート</a:t>
            </a:r>
            <a:endParaRPr lang="en-US" altLang="ja-JP" sz="825">
              <a:solidFill>
                <a:schemeClr val="bg1"/>
              </a:solidFill>
            </a:endParaRPr>
          </a:p>
        </p:txBody>
      </p:sp>
      <p:sp>
        <p:nvSpPr>
          <p:cNvPr id="98" name="角丸四角形 97"/>
          <p:cNvSpPr/>
          <p:nvPr/>
        </p:nvSpPr>
        <p:spPr>
          <a:xfrm>
            <a:off x="5787788" y="3304967"/>
            <a:ext cx="620416" cy="395309"/>
          </a:xfrm>
          <a:prstGeom prst="roundRect">
            <a:avLst/>
          </a:prstGeom>
          <a:solidFill>
            <a:srgbClr val="CE67A4"/>
          </a:solidFill>
          <a:ln w="25400">
            <a:solidFill>
              <a:srgbClr val="75265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13"/>
              <a:t>　</a:t>
            </a:r>
            <a:r>
              <a:rPr lang="en-US" altLang="ja-JP" sz="1200"/>
              <a:t>GG</a:t>
            </a:r>
            <a:endParaRPr lang="ja-JP" altLang="en-US" sz="1200"/>
          </a:p>
        </p:txBody>
      </p:sp>
      <p:sp>
        <p:nvSpPr>
          <p:cNvPr id="99" name="テキスト ボックス 98"/>
          <p:cNvSpPr txBox="1"/>
          <p:nvPr/>
        </p:nvSpPr>
        <p:spPr>
          <a:xfrm>
            <a:off x="5908886" y="3521645"/>
            <a:ext cx="471686" cy="219291"/>
          </a:xfrm>
          <a:prstGeom prst="rect">
            <a:avLst/>
          </a:prstGeom>
          <a:noFill/>
        </p:spPr>
        <p:txBody>
          <a:bodyPr wrap="square" rtlCol="0">
            <a:spAutoFit/>
          </a:bodyPr>
          <a:lstStyle/>
          <a:p>
            <a:r>
              <a:rPr lang="en-US" altLang="ja-JP" sz="825">
                <a:solidFill>
                  <a:schemeClr val="bg1"/>
                </a:solidFill>
              </a:rPr>
              <a:t>GEO</a:t>
            </a:r>
          </a:p>
        </p:txBody>
      </p:sp>
      <p:sp>
        <p:nvSpPr>
          <p:cNvPr id="100" name="角丸四角形 99"/>
          <p:cNvSpPr/>
          <p:nvPr/>
        </p:nvSpPr>
        <p:spPr>
          <a:xfrm>
            <a:off x="6669701" y="3304967"/>
            <a:ext cx="620416" cy="395309"/>
          </a:xfrm>
          <a:prstGeom prst="roundRect">
            <a:avLst/>
          </a:prstGeom>
          <a:solidFill>
            <a:srgbClr val="CE67A4"/>
          </a:solidFill>
          <a:ln w="25400">
            <a:solidFill>
              <a:srgbClr val="75265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13"/>
              <a:t>　</a:t>
            </a:r>
            <a:r>
              <a:rPr lang="en-US" altLang="ja-JP" sz="1200"/>
              <a:t>GI</a:t>
            </a:r>
            <a:endParaRPr lang="ja-JP" altLang="en-US" sz="1200"/>
          </a:p>
        </p:txBody>
      </p:sp>
      <p:sp>
        <p:nvSpPr>
          <p:cNvPr id="101" name="テキスト ボックス 100"/>
          <p:cNvSpPr txBox="1"/>
          <p:nvPr/>
        </p:nvSpPr>
        <p:spPr>
          <a:xfrm>
            <a:off x="6632424" y="3521645"/>
            <a:ext cx="736322" cy="346249"/>
          </a:xfrm>
          <a:prstGeom prst="rect">
            <a:avLst/>
          </a:prstGeom>
          <a:noFill/>
        </p:spPr>
        <p:txBody>
          <a:bodyPr wrap="square" rtlCol="0">
            <a:spAutoFit/>
          </a:bodyPr>
          <a:lstStyle/>
          <a:p>
            <a:r>
              <a:rPr lang="ja-JP" altLang="en-US" sz="825">
                <a:solidFill>
                  <a:schemeClr val="bg1"/>
                </a:solidFill>
              </a:rPr>
              <a:t>インメモリ</a:t>
            </a:r>
            <a:endParaRPr lang="en-US" altLang="ja-JP" sz="825">
              <a:solidFill>
                <a:schemeClr val="bg1"/>
              </a:solidFill>
            </a:endParaRPr>
          </a:p>
        </p:txBody>
      </p:sp>
      <p:sp>
        <p:nvSpPr>
          <p:cNvPr id="102" name="角丸四角形 101"/>
          <p:cNvSpPr/>
          <p:nvPr/>
        </p:nvSpPr>
        <p:spPr>
          <a:xfrm>
            <a:off x="7560332" y="3304967"/>
            <a:ext cx="620416" cy="395309"/>
          </a:xfrm>
          <a:prstGeom prst="roundRect">
            <a:avLst/>
          </a:prstGeom>
          <a:solidFill>
            <a:srgbClr val="CE67A4"/>
          </a:solidFill>
          <a:ln w="25400">
            <a:solidFill>
              <a:srgbClr val="75265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13"/>
              <a:t>　</a:t>
            </a:r>
            <a:r>
              <a:rPr lang="en-US" altLang="ja-JP" sz="1200"/>
              <a:t>GD</a:t>
            </a:r>
            <a:endParaRPr lang="ja-JP" altLang="en-US" sz="1200"/>
          </a:p>
        </p:txBody>
      </p:sp>
      <p:sp>
        <p:nvSpPr>
          <p:cNvPr id="103" name="テキスト ボックス 102"/>
          <p:cNvSpPr txBox="1"/>
          <p:nvPr/>
        </p:nvSpPr>
        <p:spPr>
          <a:xfrm>
            <a:off x="7588709" y="3521645"/>
            <a:ext cx="606088" cy="346249"/>
          </a:xfrm>
          <a:prstGeom prst="rect">
            <a:avLst/>
          </a:prstGeom>
          <a:noFill/>
        </p:spPr>
        <p:txBody>
          <a:bodyPr wrap="square" rtlCol="0">
            <a:spAutoFit/>
          </a:bodyPr>
          <a:lstStyle/>
          <a:p>
            <a:r>
              <a:rPr lang="ja-JP" altLang="en-US" sz="825">
                <a:solidFill>
                  <a:schemeClr val="bg1"/>
                </a:solidFill>
              </a:rPr>
              <a:t>件数追加</a:t>
            </a:r>
            <a:endParaRPr lang="en-US" altLang="ja-JP" sz="825">
              <a:solidFill>
                <a:schemeClr val="bg1"/>
              </a:solidFill>
            </a:endParaRPr>
          </a:p>
        </p:txBody>
      </p:sp>
      <p:sp>
        <p:nvSpPr>
          <p:cNvPr id="104" name="Freeform 37"/>
          <p:cNvSpPr>
            <a:spLocks noEditPoints="1"/>
          </p:cNvSpPr>
          <p:nvPr/>
        </p:nvSpPr>
        <p:spPr bwMode="auto">
          <a:xfrm>
            <a:off x="5857346" y="3367666"/>
            <a:ext cx="159675" cy="147505"/>
          </a:xfrm>
          <a:custGeom>
            <a:avLst/>
            <a:gdLst>
              <a:gd name="T0" fmla="*/ 658 w 839"/>
              <a:gd name="T1" fmla="*/ 239 h 832"/>
              <a:gd name="T2" fmla="*/ 420 w 839"/>
              <a:gd name="T3" fmla="*/ 683 h 832"/>
              <a:gd name="T4" fmla="*/ 181 w 839"/>
              <a:gd name="T5" fmla="*/ 239 h 832"/>
              <a:gd name="T6" fmla="*/ 420 w 839"/>
              <a:gd name="T7" fmla="*/ 0 h 832"/>
              <a:gd name="T8" fmla="*/ 658 w 839"/>
              <a:gd name="T9" fmla="*/ 239 h 832"/>
              <a:gd name="T10" fmla="*/ 420 w 839"/>
              <a:gd name="T11" fmla="*/ 121 h 832"/>
              <a:gd name="T12" fmla="*/ 301 w 839"/>
              <a:gd name="T13" fmla="*/ 239 h 832"/>
              <a:gd name="T14" fmla="*/ 420 w 839"/>
              <a:gd name="T15" fmla="*/ 357 h 832"/>
              <a:gd name="T16" fmla="*/ 538 w 839"/>
              <a:gd name="T17" fmla="*/ 239 h 832"/>
              <a:gd name="T18" fmla="*/ 420 w 839"/>
              <a:gd name="T19" fmla="*/ 121 h 832"/>
              <a:gd name="T20" fmla="*/ 669 w 839"/>
              <a:gd name="T21" fmla="*/ 571 h 832"/>
              <a:gd name="T22" fmla="*/ 555 w 839"/>
              <a:gd name="T23" fmla="*/ 571 h 832"/>
              <a:gd name="T24" fmla="*/ 435 w 839"/>
              <a:gd name="T25" fmla="*/ 702 h 832"/>
              <a:gd name="T26" fmla="*/ 420 w 839"/>
              <a:gd name="T27" fmla="*/ 714 h 832"/>
              <a:gd name="T28" fmla="*/ 405 w 839"/>
              <a:gd name="T29" fmla="*/ 702 h 832"/>
              <a:gd name="T30" fmla="*/ 284 w 839"/>
              <a:gd name="T31" fmla="*/ 571 h 832"/>
              <a:gd name="T32" fmla="*/ 170 w 839"/>
              <a:gd name="T33" fmla="*/ 571 h 832"/>
              <a:gd name="T34" fmla="*/ 0 w 839"/>
              <a:gd name="T35" fmla="*/ 832 h 832"/>
              <a:gd name="T36" fmla="*/ 839 w 839"/>
              <a:gd name="T37" fmla="*/ 832 h 832"/>
              <a:gd name="T38" fmla="*/ 669 w 839"/>
              <a:gd name="T39" fmla="*/ 571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9" h="832">
                <a:moveTo>
                  <a:pt x="658" y="239"/>
                </a:moveTo>
                <a:cubicBezTo>
                  <a:pt x="658" y="394"/>
                  <a:pt x="538" y="588"/>
                  <a:pt x="420" y="683"/>
                </a:cubicBezTo>
                <a:cubicBezTo>
                  <a:pt x="301" y="588"/>
                  <a:pt x="181" y="394"/>
                  <a:pt x="181" y="239"/>
                </a:cubicBezTo>
                <a:cubicBezTo>
                  <a:pt x="181" y="107"/>
                  <a:pt x="288" y="0"/>
                  <a:pt x="420" y="0"/>
                </a:cubicBezTo>
                <a:cubicBezTo>
                  <a:pt x="551" y="0"/>
                  <a:pt x="658" y="107"/>
                  <a:pt x="658" y="239"/>
                </a:cubicBezTo>
                <a:close/>
                <a:moveTo>
                  <a:pt x="420" y="121"/>
                </a:moveTo>
                <a:cubicBezTo>
                  <a:pt x="354" y="121"/>
                  <a:pt x="301" y="174"/>
                  <a:pt x="301" y="239"/>
                </a:cubicBezTo>
                <a:cubicBezTo>
                  <a:pt x="301" y="305"/>
                  <a:pt x="354" y="357"/>
                  <a:pt x="420" y="357"/>
                </a:cubicBezTo>
                <a:cubicBezTo>
                  <a:pt x="485" y="357"/>
                  <a:pt x="538" y="305"/>
                  <a:pt x="538" y="239"/>
                </a:cubicBezTo>
                <a:cubicBezTo>
                  <a:pt x="538" y="174"/>
                  <a:pt x="485" y="121"/>
                  <a:pt x="420" y="121"/>
                </a:cubicBezTo>
                <a:close/>
                <a:moveTo>
                  <a:pt x="669" y="571"/>
                </a:moveTo>
                <a:cubicBezTo>
                  <a:pt x="555" y="571"/>
                  <a:pt x="555" y="571"/>
                  <a:pt x="555" y="571"/>
                </a:cubicBezTo>
                <a:cubicBezTo>
                  <a:pt x="518" y="623"/>
                  <a:pt x="476" y="668"/>
                  <a:pt x="435" y="702"/>
                </a:cubicBezTo>
                <a:cubicBezTo>
                  <a:pt x="420" y="714"/>
                  <a:pt x="420" y="714"/>
                  <a:pt x="420" y="714"/>
                </a:cubicBezTo>
                <a:cubicBezTo>
                  <a:pt x="405" y="702"/>
                  <a:pt x="405" y="702"/>
                  <a:pt x="405" y="702"/>
                </a:cubicBezTo>
                <a:cubicBezTo>
                  <a:pt x="363" y="668"/>
                  <a:pt x="321" y="623"/>
                  <a:pt x="284" y="571"/>
                </a:cubicBezTo>
                <a:cubicBezTo>
                  <a:pt x="170" y="571"/>
                  <a:pt x="170" y="571"/>
                  <a:pt x="170" y="571"/>
                </a:cubicBezTo>
                <a:cubicBezTo>
                  <a:pt x="0" y="832"/>
                  <a:pt x="0" y="832"/>
                  <a:pt x="0" y="832"/>
                </a:cubicBezTo>
                <a:cubicBezTo>
                  <a:pt x="839" y="832"/>
                  <a:pt x="839" y="832"/>
                  <a:pt x="839" y="832"/>
                </a:cubicBezTo>
                <a:lnTo>
                  <a:pt x="669" y="571"/>
                </a:lnTo>
                <a:close/>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105" name="Freeform 53"/>
          <p:cNvSpPr>
            <a:spLocks noEditPoints="1"/>
          </p:cNvSpPr>
          <p:nvPr/>
        </p:nvSpPr>
        <p:spPr bwMode="auto">
          <a:xfrm>
            <a:off x="7640030" y="3369508"/>
            <a:ext cx="148904" cy="148097"/>
          </a:xfrm>
          <a:custGeom>
            <a:avLst/>
            <a:gdLst>
              <a:gd name="T0" fmla="*/ 781 w 781"/>
              <a:gd name="T1" fmla="*/ 420 h 831"/>
              <a:gd name="T2" fmla="*/ 781 w 781"/>
              <a:gd name="T3" fmla="*/ 735 h 831"/>
              <a:gd name="T4" fmla="*/ 391 w 781"/>
              <a:gd name="T5" fmla="*/ 831 h 831"/>
              <a:gd name="T6" fmla="*/ 0 w 781"/>
              <a:gd name="T7" fmla="*/ 735 h 831"/>
              <a:gd name="T8" fmla="*/ 0 w 781"/>
              <a:gd name="T9" fmla="*/ 420 h 831"/>
              <a:gd name="T10" fmla="*/ 391 w 781"/>
              <a:gd name="T11" fmla="*/ 496 h 831"/>
              <a:gd name="T12" fmla="*/ 781 w 781"/>
              <a:gd name="T13" fmla="*/ 420 h 831"/>
              <a:gd name="T14" fmla="*/ 560 w 781"/>
              <a:gd name="T15" fmla="*/ 139 h 831"/>
              <a:gd name="T16" fmla="*/ 560 w 781"/>
              <a:gd name="T17" fmla="*/ 412 h 831"/>
              <a:gd name="T18" fmla="*/ 624 w 781"/>
              <a:gd name="T19" fmla="*/ 412 h 831"/>
              <a:gd name="T20" fmla="*/ 624 w 781"/>
              <a:gd name="T21" fmla="*/ 79 h 831"/>
              <a:gd name="T22" fmla="*/ 545 w 781"/>
              <a:gd name="T23" fmla="*/ 79 h 831"/>
              <a:gd name="T24" fmla="*/ 545 w 781"/>
              <a:gd name="T25" fmla="*/ 0 h 831"/>
              <a:gd name="T26" fmla="*/ 307 w 781"/>
              <a:gd name="T27" fmla="*/ 0 h 831"/>
              <a:gd name="T28" fmla="*/ 307 w 781"/>
              <a:gd name="T29" fmla="*/ 64 h 831"/>
              <a:gd name="T30" fmla="*/ 484 w 781"/>
              <a:gd name="T31" fmla="*/ 64 h 831"/>
              <a:gd name="T32" fmla="*/ 560 w 781"/>
              <a:gd name="T33" fmla="*/ 139 h 831"/>
              <a:gd name="T34" fmla="*/ 480 w 781"/>
              <a:gd name="T35" fmla="*/ 143 h 831"/>
              <a:gd name="T36" fmla="*/ 550 w 781"/>
              <a:gd name="T37" fmla="*/ 143 h 831"/>
              <a:gd name="T38" fmla="*/ 480 w 781"/>
              <a:gd name="T39" fmla="*/ 74 h 831"/>
              <a:gd name="T40" fmla="*/ 480 w 781"/>
              <a:gd name="T41" fmla="*/ 143 h 831"/>
              <a:gd name="T42" fmla="*/ 555 w 781"/>
              <a:gd name="T43" fmla="*/ 0 h 831"/>
              <a:gd name="T44" fmla="*/ 555 w 781"/>
              <a:gd name="T45" fmla="*/ 69 h 831"/>
              <a:gd name="T46" fmla="*/ 624 w 781"/>
              <a:gd name="T47" fmla="*/ 69 h 831"/>
              <a:gd name="T48" fmla="*/ 555 w 781"/>
              <a:gd name="T49" fmla="*/ 0 h 831"/>
              <a:gd name="T50" fmla="*/ 391 w 781"/>
              <a:gd name="T51" fmla="*/ 469 h 831"/>
              <a:gd name="T52" fmla="*/ 475 w 781"/>
              <a:gd name="T53" fmla="*/ 467 h 831"/>
              <a:gd name="T54" fmla="*/ 475 w 781"/>
              <a:gd name="T55" fmla="*/ 228 h 831"/>
              <a:gd name="T56" fmla="*/ 396 w 781"/>
              <a:gd name="T57" fmla="*/ 228 h 831"/>
              <a:gd name="T58" fmla="*/ 396 w 781"/>
              <a:gd name="T59" fmla="*/ 148 h 831"/>
              <a:gd name="T60" fmla="*/ 158 w 781"/>
              <a:gd name="T61" fmla="*/ 148 h 831"/>
              <a:gd name="T62" fmla="*/ 158 w 781"/>
              <a:gd name="T63" fmla="*/ 449 h 831"/>
              <a:gd name="T64" fmla="*/ 391 w 781"/>
              <a:gd name="T65" fmla="*/ 469 h 831"/>
              <a:gd name="T66" fmla="*/ 406 w 781"/>
              <a:gd name="T67" fmla="*/ 218 h 831"/>
              <a:gd name="T68" fmla="*/ 475 w 781"/>
              <a:gd name="T69" fmla="*/ 218 h 831"/>
              <a:gd name="T70" fmla="*/ 406 w 781"/>
              <a:gd name="T71" fmla="*/ 148 h 831"/>
              <a:gd name="T72" fmla="*/ 406 w 781"/>
              <a:gd name="T73" fmla="*/ 218 h 831"/>
              <a:gd name="T74" fmla="*/ 485 w 781"/>
              <a:gd name="T75" fmla="*/ 214 h 831"/>
              <a:gd name="T76" fmla="*/ 485 w 781"/>
              <a:gd name="T77" fmla="*/ 466 h 831"/>
              <a:gd name="T78" fmla="*/ 550 w 781"/>
              <a:gd name="T79" fmla="*/ 461 h 831"/>
              <a:gd name="T80" fmla="*/ 550 w 781"/>
              <a:gd name="T81" fmla="*/ 153 h 831"/>
              <a:gd name="T82" fmla="*/ 470 w 781"/>
              <a:gd name="T83" fmla="*/ 153 h 831"/>
              <a:gd name="T84" fmla="*/ 470 w 781"/>
              <a:gd name="T85" fmla="*/ 74 h 831"/>
              <a:gd name="T86" fmla="*/ 232 w 781"/>
              <a:gd name="T87" fmla="*/ 74 h 831"/>
              <a:gd name="T88" fmla="*/ 232 w 781"/>
              <a:gd name="T89" fmla="*/ 139 h 831"/>
              <a:gd name="T90" fmla="*/ 410 w 781"/>
              <a:gd name="T91" fmla="*/ 139 h 831"/>
              <a:gd name="T92" fmla="*/ 485 w 781"/>
              <a:gd name="T93" fmla="*/ 214 h 831"/>
              <a:gd name="T94" fmla="*/ 148 w 781"/>
              <a:gd name="T95" fmla="*/ 300 h 831"/>
              <a:gd name="T96" fmla="*/ 0 w 781"/>
              <a:gd name="T97" fmla="*/ 374 h 831"/>
              <a:gd name="T98" fmla="*/ 148 w 781"/>
              <a:gd name="T99" fmla="*/ 447 h 831"/>
              <a:gd name="T100" fmla="*/ 148 w 781"/>
              <a:gd name="T101" fmla="*/ 300 h 831"/>
              <a:gd name="T102" fmla="*/ 781 w 781"/>
              <a:gd name="T103" fmla="*/ 374 h 831"/>
              <a:gd name="T104" fmla="*/ 634 w 781"/>
              <a:gd name="T105" fmla="*/ 300 h 831"/>
              <a:gd name="T106" fmla="*/ 634 w 781"/>
              <a:gd name="T107" fmla="*/ 422 h 831"/>
              <a:gd name="T108" fmla="*/ 560 w 781"/>
              <a:gd name="T109" fmla="*/ 422 h 831"/>
              <a:gd name="T110" fmla="*/ 560 w 781"/>
              <a:gd name="T111" fmla="*/ 460 h 831"/>
              <a:gd name="T112" fmla="*/ 781 w 781"/>
              <a:gd name="T113" fmla="*/ 374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1" h="831">
                <a:moveTo>
                  <a:pt x="781" y="420"/>
                </a:moveTo>
                <a:cubicBezTo>
                  <a:pt x="781" y="735"/>
                  <a:pt x="781" y="735"/>
                  <a:pt x="781" y="735"/>
                </a:cubicBezTo>
                <a:cubicBezTo>
                  <a:pt x="781" y="781"/>
                  <a:pt x="621" y="831"/>
                  <a:pt x="391" y="831"/>
                </a:cubicBezTo>
                <a:cubicBezTo>
                  <a:pt x="161" y="831"/>
                  <a:pt x="0" y="781"/>
                  <a:pt x="0" y="735"/>
                </a:cubicBezTo>
                <a:cubicBezTo>
                  <a:pt x="0" y="420"/>
                  <a:pt x="0" y="420"/>
                  <a:pt x="0" y="420"/>
                </a:cubicBezTo>
                <a:cubicBezTo>
                  <a:pt x="63" y="470"/>
                  <a:pt x="227" y="496"/>
                  <a:pt x="391" y="496"/>
                </a:cubicBezTo>
                <a:cubicBezTo>
                  <a:pt x="554" y="496"/>
                  <a:pt x="719" y="470"/>
                  <a:pt x="781" y="420"/>
                </a:cubicBezTo>
                <a:close/>
                <a:moveTo>
                  <a:pt x="560" y="139"/>
                </a:moveTo>
                <a:cubicBezTo>
                  <a:pt x="560" y="412"/>
                  <a:pt x="560" y="412"/>
                  <a:pt x="560" y="412"/>
                </a:cubicBezTo>
                <a:cubicBezTo>
                  <a:pt x="624" y="412"/>
                  <a:pt x="624" y="412"/>
                  <a:pt x="624" y="412"/>
                </a:cubicBezTo>
                <a:cubicBezTo>
                  <a:pt x="624" y="79"/>
                  <a:pt x="624" y="79"/>
                  <a:pt x="624" y="79"/>
                </a:cubicBezTo>
                <a:cubicBezTo>
                  <a:pt x="545" y="79"/>
                  <a:pt x="545" y="79"/>
                  <a:pt x="545" y="79"/>
                </a:cubicBezTo>
                <a:cubicBezTo>
                  <a:pt x="545" y="0"/>
                  <a:pt x="545" y="0"/>
                  <a:pt x="545" y="0"/>
                </a:cubicBezTo>
                <a:cubicBezTo>
                  <a:pt x="307" y="0"/>
                  <a:pt x="307" y="0"/>
                  <a:pt x="307" y="0"/>
                </a:cubicBezTo>
                <a:cubicBezTo>
                  <a:pt x="307" y="64"/>
                  <a:pt x="307" y="64"/>
                  <a:pt x="307" y="64"/>
                </a:cubicBezTo>
                <a:cubicBezTo>
                  <a:pt x="484" y="64"/>
                  <a:pt x="484" y="64"/>
                  <a:pt x="484" y="64"/>
                </a:cubicBezTo>
                <a:lnTo>
                  <a:pt x="560" y="139"/>
                </a:lnTo>
                <a:close/>
                <a:moveTo>
                  <a:pt x="480" y="143"/>
                </a:moveTo>
                <a:cubicBezTo>
                  <a:pt x="550" y="143"/>
                  <a:pt x="550" y="143"/>
                  <a:pt x="550" y="143"/>
                </a:cubicBezTo>
                <a:cubicBezTo>
                  <a:pt x="480" y="74"/>
                  <a:pt x="480" y="74"/>
                  <a:pt x="480" y="74"/>
                </a:cubicBezTo>
                <a:lnTo>
                  <a:pt x="480" y="143"/>
                </a:lnTo>
                <a:close/>
                <a:moveTo>
                  <a:pt x="555" y="0"/>
                </a:moveTo>
                <a:cubicBezTo>
                  <a:pt x="555" y="69"/>
                  <a:pt x="555" y="69"/>
                  <a:pt x="555" y="69"/>
                </a:cubicBezTo>
                <a:cubicBezTo>
                  <a:pt x="624" y="69"/>
                  <a:pt x="624" y="69"/>
                  <a:pt x="624" y="69"/>
                </a:cubicBezTo>
                <a:lnTo>
                  <a:pt x="555" y="0"/>
                </a:lnTo>
                <a:close/>
                <a:moveTo>
                  <a:pt x="391" y="469"/>
                </a:moveTo>
                <a:cubicBezTo>
                  <a:pt x="420" y="469"/>
                  <a:pt x="448" y="469"/>
                  <a:pt x="475" y="467"/>
                </a:cubicBezTo>
                <a:cubicBezTo>
                  <a:pt x="475" y="228"/>
                  <a:pt x="475" y="228"/>
                  <a:pt x="475" y="228"/>
                </a:cubicBezTo>
                <a:cubicBezTo>
                  <a:pt x="396" y="228"/>
                  <a:pt x="396" y="228"/>
                  <a:pt x="396" y="228"/>
                </a:cubicBezTo>
                <a:cubicBezTo>
                  <a:pt x="396" y="148"/>
                  <a:pt x="396" y="148"/>
                  <a:pt x="396" y="148"/>
                </a:cubicBezTo>
                <a:cubicBezTo>
                  <a:pt x="158" y="148"/>
                  <a:pt x="158" y="148"/>
                  <a:pt x="158" y="148"/>
                </a:cubicBezTo>
                <a:cubicBezTo>
                  <a:pt x="158" y="449"/>
                  <a:pt x="158" y="449"/>
                  <a:pt x="158" y="449"/>
                </a:cubicBezTo>
                <a:cubicBezTo>
                  <a:pt x="221" y="462"/>
                  <a:pt x="300" y="469"/>
                  <a:pt x="391" y="469"/>
                </a:cubicBezTo>
                <a:close/>
                <a:moveTo>
                  <a:pt x="406" y="218"/>
                </a:moveTo>
                <a:cubicBezTo>
                  <a:pt x="475" y="218"/>
                  <a:pt x="475" y="218"/>
                  <a:pt x="475" y="218"/>
                </a:cubicBezTo>
                <a:cubicBezTo>
                  <a:pt x="406" y="148"/>
                  <a:pt x="406" y="148"/>
                  <a:pt x="406" y="148"/>
                </a:cubicBezTo>
                <a:lnTo>
                  <a:pt x="406" y="218"/>
                </a:lnTo>
                <a:close/>
                <a:moveTo>
                  <a:pt x="485" y="214"/>
                </a:moveTo>
                <a:cubicBezTo>
                  <a:pt x="485" y="466"/>
                  <a:pt x="485" y="466"/>
                  <a:pt x="485" y="466"/>
                </a:cubicBezTo>
                <a:cubicBezTo>
                  <a:pt x="508" y="465"/>
                  <a:pt x="529" y="463"/>
                  <a:pt x="550" y="461"/>
                </a:cubicBezTo>
                <a:cubicBezTo>
                  <a:pt x="550" y="153"/>
                  <a:pt x="550" y="153"/>
                  <a:pt x="550" y="153"/>
                </a:cubicBezTo>
                <a:cubicBezTo>
                  <a:pt x="470" y="153"/>
                  <a:pt x="470" y="153"/>
                  <a:pt x="470" y="153"/>
                </a:cubicBezTo>
                <a:cubicBezTo>
                  <a:pt x="470" y="74"/>
                  <a:pt x="470" y="74"/>
                  <a:pt x="470" y="74"/>
                </a:cubicBezTo>
                <a:cubicBezTo>
                  <a:pt x="232" y="74"/>
                  <a:pt x="232" y="74"/>
                  <a:pt x="232" y="74"/>
                </a:cubicBezTo>
                <a:cubicBezTo>
                  <a:pt x="232" y="139"/>
                  <a:pt x="232" y="139"/>
                  <a:pt x="232" y="139"/>
                </a:cubicBezTo>
                <a:cubicBezTo>
                  <a:pt x="410" y="139"/>
                  <a:pt x="410" y="139"/>
                  <a:pt x="410" y="139"/>
                </a:cubicBezTo>
                <a:lnTo>
                  <a:pt x="485" y="214"/>
                </a:lnTo>
                <a:close/>
                <a:moveTo>
                  <a:pt x="148" y="300"/>
                </a:moveTo>
                <a:cubicBezTo>
                  <a:pt x="56" y="319"/>
                  <a:pt x="0" y="347"/>
                  <a:pt x="0" y="374"/>
                </a:cubicBezTo>
                <a:cubicBezTo>
                  <a:pt x="0" y="400"/>
                  <a:pt x="56" y="429"/>
                  <a:pt x="148" y="447"/>
                </a:cubicBezTo>
                <a:lnTo>
                  <a:pt x="148" y="300"/>
                </a:lnTo>
                <a:close/>
                <a:moveTo>
                  <a:pt x="781" y="374"/>
                </a:moveTo>
                <a:cubicBezTo>
                  <a:pt x="781" y="347"/>
                  <a:pt x="726" y="319"/>
                  <a:pt x="634" y="300"/>
                </a:cubicBezTo>
                <a:cubicBezTo>
                  <a:pt x="634" y="422"/>
                  <a:pt x="634" y="422"/>
                  <a:pt x="634" y="422"/>
                </a:cubicBezTo>
                <a:cubicBezTo>
                  <a:pt x="560" y="422"/>
                  <a:pt x="560" y="422"/>
                  <a:pt x="560" y="422"/>
                </a:cubicBezTo>
                <a:cubicBezTo>
                  <a:pt x="560" y="460"/>
                  <a:pt x="560" y="460"/>
                  <a:pt x="560" y="460"/>
                </a:cubicBezTo>
                <a:cubicBezTo>
                  <a:pt x="696" y="443"/>
                  <a:pt x="781" y="407"/>
                  <a:pt x="781" y="374"/>
                </a:cubicBezTo>
                <a:close/>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106" name="Freeform 62"/>
          <p:cNvSpPr>
            <a:spLocks noEditPoints="1"/>
          </p:cNvSpPr>
          <p:nvPr/>
        </p:nvSpPr>
        <p:spPr bwMode="auto">
          <a:xfrm>
            <a:off x="3110583" y="3370525"/>
            <a:ext cx="215436" cy="150467"/>
          </a:xfrm>
          <a:custGeom>
            <a:avLst/>
            <a:gdLst>
              <a:gd name="T0" fmla="*/ 1134 w 1134"/>
              <a:gd name="T1" fmla="*/ 810 h 847"/>
              <a:gd name="T2" fmla="*/ 1134 w 1134"/>
              <a:gd name="T3" fmla="*/ 847 h 847"/>
              <a:gd name="T4" fmla="*/ 0 w 1134"/>
              <a:gd name="T5" fmla="*/ 847 h 847"/>
              <a:gd name="T6" fmla="*/ 0 w 1134"/>
              <a:gd name="T7" fmla="*/ 810 h 847"/>
              <a:gd name="T8" fmla="*/ 86 w 1134"/>
              <a:gd name="T9" fmla="*/ 810 h 847"/>
              <a:gd name="T10" fmla="*/ 86 w 1134"/>
              <a:gd name="T11" fmla="*/ 498 h 847"/>
              <a:gd name="T12" fmla="*/ 318 w 1134"/>
              <a:gd name="T13" fmla="*/ 498 h 847"/>
              <a:gd name="T14" fmla="*/ 318 w 1134"/>
              <a:gd name="T15" fmla="*/ 810 h 847"/>
              <a:gd name="T16" fmla="*/ 455 w 1134"/>
              <a:gd name="T17" fmla="*/ 810 h 847"/>
              <a:gd name="T18" fmla="*/ 455 w 1134"/>
              <a:gd name="T19" fmla="*/ 315 h 847"/>
              <a:gd name="T20" fmla="*/ 687 w 1134"/>
              <a:gd name="T21" fmla="*/ 315 h 847"/>
              <a:gd name="T22" fmla="*/ 687 w 1134"/>
              <a:gd name="T23" fmla="*/ 810 h 847"/>
              <a:gd name="T24" fmla="*/ 825 w 1134"/>
              <a:gd name="T25" fmla="*/ 810 h 847"/>
              <a:gd name="T26" fmla="*/ 825 w 1134"/>
              <a:gd name="T27" fmla="*/ 132 h 847"/>
              <a:gd name="T28" fmla="*/ 1057 w 1134"/>
              <a:gd name="T29" fmla="*/ 132 h 847"/>
              <a:gd name="T30" fmla="*/ 1057 w 1134"/>
              <a:gd name="T31" fmla="*/ 810 h 847"/>
              <a:gd name="T32" fmla="*/ 1134 w 1134"/>
              <a:gd name="T33" fmla="*/ 810 h 847"/>
              <a:gd name="T34" fmla="*/ 202 w 1134"/>
              <a:gd name="T35" fmla="*/ 458 h 847"/>
              <a:gd name="T36" fmla="*/ 248 w 1134"/>
              <a:gd name="T37" fmla="*/ 412 h 847"/>
              <a:gd name="T38" fmla="*/ 244 w 1134"/>
              <a:gd name="T39" fmla="*/ 395 h 847"/>
              <a:gd name="T40" fmla="*/ 546 w 1134"/>
              <a:gd name="T41" fmla="*/ 148 h 847"/>
              <a:gd name="T42" fmla="*/ 571 w 1134"/>
              <a:gd name="T43" fmla="*/ 156 h 847"/>
              <a:gd name="T44" fmla="*/ 617 w 1134"/>
              <a:gd name="T45" fmla="*/ 116 h 847"/>
              <a:gd name="T46" fmla="*/ 900 w 1134"/>
              <a:gd name="T47" fmla="*/ 66 h 847"/>
              <a:gd name="T48" fmla="*/ 941 w 1134"/>
              <a:gd name="T49" fmla="*/ 92 h 847"/>
              <a:gd name="T50" fmla="*/ 987 w 1134"/>
              <a:gd name="T51" fmla="*/ 46 h 847"/>
              <a:gd name="T52" fmla="*/ 941 w 1134"/>
              <a:gd name="T53" fmla="*/ 0 h 847"/>
              <a:gd name="T54" fmla="*/ 895 w 1134"/>
              <a:gd name="T55" fmla="*/ 40 h 847"/>
              <a:gd name="T56" fmla="*/ 612 w 1134"/>
              <a:gd name="T57" fmla="*/ 89 h 847"/>
              <a:gd name="T58" fmla="*/ 571 w 1134"/>
              <a:gd name="T59" fmla="*/ 64 h 847"/>
              <a:gd name="T60" fmla="*/ 525 w 1134"/>
              <a:gd name="T61" fmla="*/ 110 h 847"/>
              <a:gd name="T62" fmla="*/ 529 w 1134"/>
              <a:gd name="T63" fmla="*/ 127 h 847"/>
              <a:gd name="T64" fmla="*/ 227 w 1134"/>
              <a:gd name="T65" fmla="*/ 374 h 847"/>
              <a:gd name="T66" fmla="*/ 202 w 1134"/>
              <a:gd name="T67" fmla="*/ 366 h 847"/>
              <a:gd name="T68" fmla="*/ 156 w 1134"/>
              <a:gd name="T69" fmla="*/ 412 h 847"/>
              <a:gd name="T70" fmla="*/ 202 w 1134"/>
              <a:gd name="T71" fmla="*/ 458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4" h="847">
                <a:moveTo>
                  <a:pt x="1134" y="810"/>
                </a:moveTo>
                <a:cubicBezTo>
                  <a:pt x="1134" y="847"/>
                  <a:pt x="1134" y="847"/>
                  <a:pt x="1134" y="847"/>
                </a:cubicBezTo>
                <a:cubicBezTo>
                  <a:pt x="0" y="847"/>
                  <a:pt x="0" y="847"/>
                  <a:pt x="0" y="847"/>
                </a:cubicBezTo>
                <a:cubicBezTo>
                  <a:pt x="0" y="810"/>
                  <a:pt x="0" y="810"/>
                  <a:pt x="0" y="810"/>
                </a:cubicBezTo>
                <a:cubicBezTo>
                  <a:pt x="86" y="810"/>
                  <a:pt x="86" y="810"/>
                  <a:pt x="86" y="810"/>
                </a:cubicBezTo>
                <a:cubicBezTo>
                  <a:pt x="86" y="498"/>
                  <a:pt x="86" y="498"/>
                  <a:pt x="86" y="498"/>
                </a:cubicBezTo>
                <a:cubicBezTo>
                  <a:pt x="318" y="498"/>
                  <a:pt x="318" y="498"/>
                  <a:pt x="318" y="498"/>
                </a:cubicBezTo>
                <a:cubicBezTo>
                  <a:pt x="318" y="810"/>
                  <a:pt x="318" y="810"/>
                  <a:pt x="318" y="810"/>
                </a:cubicBezTo>
                <a:cubicBezTo>
                  <a:pt x="455" y="810"/>
                  <a:pt x="455" y="810"/>
                  <a:pt x="455" y="810"/>
                </a:cubicBezTo>
                <a:cubicBezTo>
                  <a:pt x="455" y="315"/>
                  <a:pt x="455" y="315"/>
                  <a:pt x="455" y="315"/>
                </a:cubicBezTo>
                <a:cubicBezTo>
                  <a:pt x="687" y="315"/>
                  <a:pt x="687" y="315"/>
                  <a:pt x="687" y="315"/>
                </a:cubicBezTo>
                <a:cubicBezTo>
                  <a:pt x="687" y="810"/>
                  <a:pt x="687" y="810"/>
                  <a:pt x="687" y="810"/>
                </a:cubicBezTo>
                <a:cubicBezTo>
                  <a:pt x="825" y="810"/>
                  <a:pt x="825" y="810"/>
                  <a:pt x="825" y="810"/>
                </a:cubicBezTo>
                <a:cubicBezTo>
                  <a:pt x="825" y="132"/>
                  <a:pt x="825" y="132"/>
                  <a:pt x="825" y="132"/>
                </a:cubicBezTo>
                <a:cubicBezTo>
                  <a:pt x="1057" y="132"/>
                  <a:pt x="1057" y="132"/>
                  <a:pt x="1057" y="132"/>
                </a:cubicBezTo>
                <a:cubicBezTo>
                  <a:pt x="1057" y="810"/>
                  <a:pt x="1057" y="810"/>
                  <a:pt x="1057" y="810"/>
                </a:cubicBezTo>
                <a:lnTo>
                  <a:pt x="1134" y="810"/>
                </a:lnTo>
                <a:close/>
                <a:moveTo>
                  <a:pt x="202" y="458"/>
                </a:moveTo>
                <a:cubicBezTo>
                  <a:pt x="227" y="458"/>
                  <a:pt x="248" y="437"/>
                  <a:pt x="248" y="412"/>
                </a:cubicBezTo>
                <a:cubicBezTo>
                  <a:pt x="248" y="406"/>
                  <a:pt x="247" y="400"/>
                  <a:pt x="244" y="395"/>
                </a:cubicBezTo>
                <a:cubicBezTo>
                  <a:pt x="546" y="148"/>
                  <a:pt x="546" y="148"/>
                  <a:pt x="546" y="148"/>
                </a:cubicBezTo>
                <a:cubicBezTo>
                  <a:pt x="553" y="153"/>
                  <a:pt x="562" y="156"/>
                  <a:pt x="571" y="156"/>
                </a:cubicBezTo>
                <a:cubicBezTo>
                  <a:pt x="595" y="156"/>
                  <a:pt x="614" y="138"/>
                  <a:pt x="617" y="116"/>
                </a:cubicBezTo>
                <a:cubicBezTo>
                  <a:pt x="900" y="66"/>
                  <a:pt x="900" y="66"/>
                  <a:pt x="900" y="66"/>
                </a:cubicBezTo>
                <a:cubicBezTo>
                  <a:pt x="907" y="81"/>
                  <a:pt x="923" y="92"/>
                  <a:pt x="941" y="92"/>
                </a:cubicBezTo>
                <a:cubicBezTo>
                  <a:pt x="966" y="92"/>
                  <a:pt x="987" y="71"/>
                  <a:pt x="987" y="46"/>
                </a:cubicBezTo>
                <a:cubicBezTo>
                  <a:pt x="987" y="20"/>
                  <a:pt x="966" y="0"/>
                  <a:pt x="941" y="0"/>
                </a:cubicBezTo>
                <a:cubicBezTo>
                  <a:pt x="917" y="0"/>
                  <a:pt x="898" y="17"/>
                  <a:pt x="895" y="40"/>
                </a:cubicBezTo>
                <a:cubicBezTo>
                  <a:pt x="612" y="89"/>
                  <a:pt x="612" y="89"/>
                  <a:pt x="612" y="89"/>
                </a:cubicBezTo>
                <a:cubicBezTo>
                  <a:pt x="604" y="74"/>
                  <a:pt x="589" y="64"/>
                  <a:pt x="571" y="64"/>
                </a:cubicBezTo>
                <a:cubicBezTo>
                  <a:pt x="546" y="64"/>
                  <a:pt x="525" y="84"/>
                  <a:pt x="525" y="110"/>
                </a:cubicBezTo>
                <a:cubicBezTo>
                  <a:pt x="525" y="116"/>
                  <a:pt x="527" y="122"/>
                  <a:pt x="529" y="127"/>
                </a:cubicBezTo>
                <a:cubicBezTo>
                  <a:pt x="227" y="374"/>
                  <a:pt x="227" y="374"/>
                  <a:pt x="227" y="374"/>
                </a:cubicBezTo>
                <a:cubicBezTo>
                  <a:pt x="220" y="369"/>
                  <a:pt x="211" y="366"/>
                  <a:pt x="202" y="366"/>
                </a:cubicBezTo>
                <a:cubicBezTo>
                  <a:pt x="176" y="366"/>
                  <a:pt x="156" y="387"/>
                  <a:pt x="156" y="412"/>
                </a:cubicBezTo>
                <a:cubicBezTo>
                  <a:pt x="156" y="437"/>
                  <a:pt x="176" y="458"/>
                  <a:pt x="202" y="458"/>
                </a:cubicBezTo>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107" name="Freeform 63"/>
          <p:cNvSpPr>
            <a:spLocks noEditPoints="1"/>
          </p:cNvSpPr>
          <p:nvPr/>
        </p:nvSpPr>
        <p:spPr bwMode="auto">
          <a:xfrm>
            <a:off x="3380445" y="3377650"/>
            <a:ext cx="114688" cy="148097"/>
          </a:xfrm>
          <a:custGeom>
            <a:avLst/>
            <a:gdLst>
              <a:gd name="T0" fmla="*/ 604 w 604"/>
              <a:gd name="T1" fmla="*/ 774 h 831"/>
              <a:gd name="T2" fmla="*/ 548 w 604"/>
              <a:gd name="T3" fmla="*/ 831 h 831"/>
              <a:gd name="T4" fmla="*/ 56 w 604"/>
              <a:gd name="T5" fmla="*/ 831 h 831"/>
              <a:gd name="T6" fmla="*/ 0 w 604"/>
              <a:gd name="T7" fmla="*/ 774 h 831"/>
              <a:gd name="T8" fmla="*/ 0 w 604"/>
              <a:gd name="T9" fmla="*/ 56 h 831"/>
              <a:gd name="T10" fmla="*/ 56 w 604"/>
              <a:gd name="T11" fmla="*/ 0 h 831"/>
              <a:gd name="T12" fmla="*/ 548 w 604"/>
              <a:gd name="T13" fmla="*/ 0 h 831"/>
              <a:gd name="T14" fmla="*/ 604 w 604"/>
              <a:gd name="T15" fmla="*/ 56 h 831"/>
              <a:gd name="T16" fmla="*/ 604 w 604"/>
              <a:gd name="T17" fmla="*/ 774 h 831"/>
              <a:gd name="T18" fmla="*/ 529 w 604"/>
              <a:gd name="T19" fmla="*/ 90 h 831"/>
              <a:gd name="T20" fmla="*/ 75 w 604"/>
              <a:gd name="T21" fmla="*/ 90 h 831"/>
              <a:gd name="T22" fmla="*/ 75 w 604"/>
              <a:gd name="T23" fmla="*/ 685 h 831"/>
              <a:gd name="T24" fmla="*/ 529 w 604"/>
              <a:gd name="T25" fmla="*/ 685 h 831"/>
              <a:gd name="T26" fmla="*/ 529 w 604"/>
              <a:gd name="T27" fmla="*/ 90 h 831"/>
              <a:gd name="T28" fmla="*/ 302 w 604"/>
              <a:gd name="T29" fmla="*/ 728 h 831"/>
              <a:gd name="T30" fmla="*/ 272 w 604"/>
              <a:gd name="T31" fmla="*/ 758 h 831"/>
              <a:gd name="T32" fmla="*/ 302 w 604"/>
              <a:gd name="T33" fmla="*/ 788 h 831"/>
              <a:gd name="T34" fmla="*/ 332 w 604"/>
              <a:gd name="T35" fmla="*/ 758 h 831"/>
              <a:gd name="T36" fmla="*/ 302 w 604"/>
              <a:gd name="T37" fmla="*/ 728 h 831"/>
              <a:gd name="T38" fmla="*/ 302 w 604"/>
              <a:gd name="T39" fmla="*/ 741 h 831"/>
              <a:gd name="T40" fmla="*/ 285 w 604"/>
              <a:gd name="T41" fmla="*/ 758 h 831"/>
              <a:gd name="T42" fmla="*/ 302 w 604"/>
              <a:gd name="T43" fmla="*/ 775 h 831"/>
              <a:gd name="T44" fmla="*/ 319 w 604"/>
              <a:gd name="T45" fmla="*/ 758 h 831"/>
              <a:gd name="T46" fmla="*/ 302 w 604"/>
              <a:gd name="T47" fmla="*/ 741 h 831"/>
              <a:gd name="T48" fmla="*/ 448 w 604"/>
              <a:gd name="T49" fmla="*/ 599 h 831"/>
              <a:gd name="T50" fmla="*/ 448 w 604"/>
              <a:gd name="T51" fmla="*/ 252 h 831"/>
              <a:gd name="T52" fmla="*/ 369 w 604"/>
              <a:gd name="T53" fmla="*/ 252 h 831"/>
              <a:gd name="T54" fmla="*/ 369 w 604"/>
              <a:gd name="T55" fmla="*/ 599 h 831"/>
              <a:gd name="T56" fmla="*/ 342 w 604"/>
              <a:gd name="T57" fmla="*/ 599 h 831"/>
              <a:gd name="T58" fmla="*/ 342 w 604"/>
              <a:gd name="T59" fmla="*/ 347 h 831"/>
              <a:gd name="T60" fmla="*/ 263 w 604"/>
              <a:gd name="T61" fmla="*/ 347 h 831"/>
              <a:gd name="T62" fmla="*/ 263 w 604"/>
              <a:gd name="T63" fmla="*/ 599 h 831"/>
              <a:gd name="T64" fmla="*/ 235 w 604"/>
              <a:gd name="T65" fmla="*/ 599 h 831"/>
              <a:gd name="T66" fmla="*/ 235 w 604"/>
              <a:gd name="T67" fmla="*/ 441 h 831"/>
              <a:gd name="T68" fmla="*/ 156 w 604"/>
              <a:gd name="T69" fmla="*/ 441 h 831"/>
              <a:gd name="T70" fmla="*/ 156 w 604"/>
              <a:gd name="T71" fmla="*/ 599 h 831"/>
              <a:gd name="T72" fmla="*/ 132 w 604"/>
              <a:gd name="T73" fmla="*/ 599 h 831"/>
              <a:gd name="T74" fmla="*/ 132 w 604"/>
              <a:gd name="T75" fmla="*/ 614 h 831"/>
              <a:gd name="T76" fmla="*/ 472 w 604"/>
              <a:gd name="T77" fmla="*/ 614 h 831"/>
              <a:gd name="T78" fmla="*/ 472 w 604"/>
              <a:gd name="T79" fmla="*/ 599 h 831"/>
              <a:gd name="T80" fmla="*/ 448 w 604"/>
              <a:gd name="T81" fmla="*/ 599 h 831"/>
              <a:gd name="T82" fmla="*/ 196 w 604"/>
              <a:gd name="T83" fmla="*/ 409 h 831"/>
              <a:gd name="T84" fmla="*/ 218 w 604"/>
              <a:gd name="T85" fmla="*/ 386 h 831"/>
              <a:gd name="T86" fmla="*/ 215 w 604"/>
              <a:gd name="T87" fmla="*/ 375 h 831"/>
              <a:gd name="T88" fmla="*/ 295 w 604"/>
              <a:gd name="T89" fmla="*/ 273 h 831"/>
              <a:gd name="T90" fmla="*/ 302 w 604"/>
              <a:gd name="T91" fmla="*/ 275 h 831"/>
              <a:gd name="T92" fmla="*/ 325 w 604"/>
              <a:gd name="T93" fmla="*/ 252 h 831"/>
              <a:gd name="T94" fmla="*/ 324 w 604"/>
              <a:gd name="T95" fmla="*/ 247 h 831"/>
              <a:gd name="T96" fmla="*/ 395 w 604"/>
              <a:gd name="T97" fmla="*/ 202 h 831"/>
              <a:gd name="T98" fmla="*/ 408 w 604"/>
              <a:gd name="T99" fmla="*/ 207 h 831"/>
              <a:gd name="T100" fmla="*/ 431 w 604"/>
              <a:gd name="T101" fmla="*/ 184 h 831"/>
              <a:gd name="T102" fmla="*/ 408 w 604"/>
              <a:gd name="T103" fmla="*/ 161 h 831"/>
              <a:gd name="T104" fmla="*/ 386 w 604"/>
              <a:gd name="T105" fmla="*/ 184 h 831"/>
              <a:gd name="T106" fmla="*/ 387 w 604"/>
              <a:gd name="T107" fmla="*/ 189 h 831"/>
              <a:gd name="T108" fmla="*/ 316 w 604"/>
              <a:gd name="T109" fmla="*/ 234 h 831"/>
              <a:gd name="T110" fmla="*/ 302 w 604"/>
              <a:gd name="T111" fmla="*/ 229 h 831"/>
              <a:gd name="T112" fmla="*/ 279 w 604"/>
              <a:gd name="T113" fmla="*/ 252 h 831"/>
              <a:gd name="T114" fmla="*/ 283 w 604"/>
              <a:gd name="T115" fmla="*/ 264 h 831"/>
              <a:gd name="T116" fmla="*/ 203 w 604"/>
              <a:gd name="T117" fmla="*/ 365 h 831"/>
              <a:gd name="T118" fmla="*/ 196 w 604"/>
              <a:gd name="T119" fmla="*/ 364 h 831"/>
              <a:gd name="T120" fmla="*/ 173 w 604"/>
              <a:gd name="T121" fmla="*/ 386 h 831"/>
              <a:gd name="T122" fmla="*/ 196 w 604"/>
              <a:gd name="T123" fmla="*/ 409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4" h="831">
                <a:moveTo>
                  <a:pt x="604" y="774"/>
                </a:moveTo>
                <a:cubicBezTo>
                  <a:pt x="604" y="806"/>
                  <a:pt x="579" y="831"/>
                  <a:pt x="548" y="831"/>
                </a:cubicBezTo>
                <a:cubicBezTo>
                  <a:pt x="56" y="831"/>
                  <a:pt x="56" y="831"/>
                  <a:pt x="56" y="831"/>
                </a:cubicBezTo>
                <a:cubicBezTo>
                  <a:pt x="25" y="831"/>
                  <a:pt x="0" y="806"/>
                  <a:pt x="0" y="774"/>
                </a:cubicBezTo>
                <a:cubicBezTo>
                  <a:pt x="0" y="56"/>
                  <a:pt x="0" y="56"/>
                  <a:pt x="0" y="56"/>
                </a:cubicBezTo>
                <a:cubicBezTo>
                  <a:pt x="0" y="25"/>
                  <a:pt x="25" y="0"/>
                  <a:pt x="56" y="0"/>
                </a:cubicBezTo>
                <a:cubicBezTo>
                  <a:pt x="548" y="0"/>
                  <a:pt x="548" y="0"/>
                  <a:pt x="548" y="0"/>
                </a:cubicBezTo>
                <a:cubicBezTo>
                  <a:pt x="579" y="0"/>
                  <a:pt x="604" y="25"/>
                  <a:pt x="604" y="56"/>
                </a:cubicBezTo>
                <a:lnTo>
                  <a:pt x="604" y="774"/>
                </a:lnTo>
                <a:close/>
                <a:moveTo>
                  <a:pt x="529" y="90"/>
                </a:moveTo>
                <a:cubicBezTo>
                  <a:pt x="75" y="90"/>
                  <a:pt x="75" y="90"/>
                  <a:pt x="75" y="90"/>
                </a:cubicBezTo>
                <a:cubicBezTo>
                  <a:pt x="75" y="685"/>
                  <a:pt x="75" y="685"/>
                  <a:pt x="75" y="685"/>
                </a:cubicBezTo>
                <a:cubicBezTo>
                  <a:pt x="529" y="685"/>
                  <a:pt x="529" y="685"/>
                  <a:pt x="529" y="685"/>
                </a:cubicBezTo>
                <a:lnTo>
                  <a:pt x="529" y="90"/>
                </a:lnTo>
                <a:close/>
                <a:moveTo>
                  <a:pt x="302" y="728"/>
                </a:moveTo>
                <a:cubicBezTo>
                  <a:pt x="285" y="728"/>
                  <a:pt x="272" y="742"/>
                  <a:pt x="272" y="758"/>
                </a:cubicBezTo>
                <a:cubicBezTo>
                  <a:pt x="272" y="775"/>
                  <a:pt x="285" y="788"/>
                  <a:pt x="302" y="788"/>
                </a:cubicBezTo>
                <a:cubicBezTo>
                  <a:pt x="319" y="788"/>
                  <a:pt x="332" y="775"/>
                  <a:pt x="332" y="758"/>
                </a:cubicBezTo>
                <a:cubicBezTo>
                  <a:pt x="332" y="742"/>
                  <a:pt x="319" y="728"/>
                  <a:pt x="302" y="728"/>
                </a:cubicBezTo>
                <a:close/>
                <a:moveTo>
                  <a:pt x="302" y="741"/>
                </a:moveTo>
                <a:cubicBezTo>
                  <a:pt x="293" y="741"/>
                  <a:pt x="285" y="749"/>
                  <a:pt x="285" y="758"/>
                </a:cubicBezTo>
                <a:cubicBezTo>
                  <a:pt x="285" y="768"/>
                  <a:pt x="293" y="775"/>
                  <a:pt x="302" y="775"/>
                </a:cubicBezTo>
                <a:cubicBezTo>
                  <a:pt x="312" y="775"/>
                  <a:pt x="319" y="768"/>
                  <a:pt x="319" y="758"/>
                </a:cubicBezTo>
                <a:cubicBezTo>
                  <a:pt x="319" y="749"/>
                  <a:pt x="312" y="741"/>
                  <a:pt x="302" y="741"/>
                </a:cubicBezTo>
                <a:close/>
                <a:moveTo>
                  <a:pt x="448" y="599"/>
                </a:moveTo>
                <a:cubicBezTo>
                  <a:pt x="448" y="252"/>
                  <a:pt x="448" y="252"/>
                  <a:pt x="448" y="252"/>
                </a:cubicBezTo>
                <a:cubicBezTo>
                  <a:pt x="369" y="252"/>
                  <a:pt x="369" y="252"/>
                  <a:pt x="369" y="252"/>
                </a:cubicBezTo>
                <a:cubicBezTo>
                  <a:pt x="369" y="599"/>
                  <a:pt x="369" y="599"/>
                  <a:pt x="369" y="599"/>
                </a:cubicBezTo>
                <a:cubicBezTo>
                  <a:pt x="342" y="599"/>
                  <a:pt x="342" y="599"/>
                  <a:pt x="342" y="599"/>
                </a:cubicBezTo>
                <a:cubicBezTo>
                  <a:pt x="342" y="347"/>
                  <a:pt x="342" y="347"/>
                  <a:pt x="342" y="347"/>
                </a:cubicBezTo>
                <a:cubicBezTo>
                  <a:pt x="263" y="347"/>
                  <a:pt x="263" y="347"/>
                  <a:pt x="263" y="347"/>
                </a:cubicBezTo>
                <a:cubicBezTo>
                  <a:pt x="263" y="599"/>
                  <a:pt x="263" y="599"/>
                  <a:pt x="263" y="599"/>
                </a:cubicBezTo>
                <a:cubicBezTo>
                  <a:pt x="235" y="599"/>
                  <a:pt x="235" y="599"/>
                  <a:pt x="235" y="599"/>
                </a:cubicBezTo>
                <a:cubicBezTo>
                  <a:pt x="235" y="441"/>
                  <a:pt x="235" y="441"/>
                  <a:pt x="235" y="441"/>
                </a:cubicBezTo>
                <a:cubicBezTo>
                  <a:pt x="156" y="441"/>
                  <a:pt x="156" y="441"/>
                  <a:pt x="156" y="441"/>
                </a:cubicBezTo>
                <a:cubicBezTo>
                  <a:pt x="156" y="599"/>
                  <a:pt x="156" y="599"/>
                  <a:pt x="156" y="599"/>
                </a:cubicBezTo>
                <a:cubicBezTo>
                  <a:pt x="132" y="599"/>
                  <a:pt x="132" y="599"/>
                  <a:pt x="132" y="599"/>
                </a:cubicBezTo>
                <a:cubicBezTo>
                  <a:pt x="132" y="614"/>
                  <a:pt x="132" y="614"/>
                  <a:pt x="132" y="614"/>
                </a:cubicBezTo>
                <a:cubicBezTo>
                  <a:pt x="472" y="614"/>
                  <a:pt x="472" y="614"/>
                  <a:pt x="472" y="614"/>
                </a:cubicBezTo>
                <a:cubicBezTo>
                  <a:pt x="472" y="599"/>
                  <a:pt x="472" y="599"/>
                  <a:pt x="472" y="599"/>
                </a:cubicBezTo>
                <a:lnTo>
                  <a:pt x="448" y="599"/>
                </a:lnTo>
                <a:close/>
                <a:moveTo>
                  <a:pt x="196" y="409"/>
                </a:moveTo>
                <a:cubicBezTo>
                  <a:pt x="208" y="409"/>
                  <a:pt x="218" y="399"/>
                  <a:pt x="218" y="386"/>
                </a:cubicBezTo>
                <a:cubicBezTo>
                  <a:pt x="218" y="382"/>
                  <a:pt x="217" y="378"/>
                  <a:pt x="215" y="375"/>
                </a:cubicBezTo>
                <a:cubicBezTo>
                  <a:pt x="295" y="273"/>
                  <a:pt x="295" y="273"/>
                  <a:pt x="295" y="273"/>
                </a:cubicBezTo>
                <a:cubicBezTo>
                  <a:pt x="297" y="274"/>
                  <a:pt x="300" y="275"/>
                  <a:pt x="302" y="275"/>
                </a:cubicBezTo>
                <a:cubicBezTo>
                  <a:pt x="315" y="275"/>
                  <a:pt x="325" y="264"/>
                  <a:pt x="325" y="252"/>
                </a:cubicBezTo>
                <a:cubicBezTo>
                  <a:pt x="325" y="250"/>
                  <a:pt x="324" y="249"/>
                  <a:pt x="324" y="247"/>
                </a:cubicBezTo>
                <a:cubicBezTo>
                  <a:pt x="395" y="202"/>
                  <a:pt x="395" y="202"/>
                  <a:pt x="395" y="202"/>
                </a:cubicBezTo>
                <a:cubicBezTo>
                  <a:pt x="399" y="205"/>
                  <a:pt x="403" y="207"/>
                  <a:pt x="408" y="207"/>
                </a:cubicBezTo>
                <a:cubicBezTo>
                  <a:pt x="421" y="207"/>
                  <a:pt x="431" y="197"/>
                  <a:pt x="431" y="184"/>
                </a:cubicBezTo>
                <a:cubicBezTo>
                  <a:pt x="431" y="172"/>
                  <a:pt x="421" y="161"/>
                  <a:pt x="408" y="161"/>
                </a:cubicBezTo>
                <a:cubicBezTo>
                  <a:pt x="396" y="161"/>
                  <a:pt x="386" y="172"/>
                  <a:pt x="386" y="184"/>
                </a:cubicBezTo>
                <a:cubicBezTo>
                  <a:pt x="386" y="186"/>
                  <a:pt x="386" y="187"/>
                  <a:pt x="387" y="189"/>
                </a:cubicBezTo>
                <a:cubicBezTo>
                  <a:pt x="316" y="234"/>
                  <a:pt x="316" y="234"/>
                  <a:pt x="316" y="234"/>
                </a:cubicBezTo>
                <a:cubicBezTo>
                  <a:pt x="312" y="231"/>
                  <a:pt x="307" y="229"/>
                  <a:pt x="302" y="229"/>
                </a:cubicBezTo>
                <a:cubicBezTo>
                  <a:pt x="290" y="229"/>
                  <a:pt x="279" y="239"/>
                  <a:pt x="279" y="252"/>
                </a:cubicBezTo>
                <a:cubicBezTo>
                  <a:pt x="279" y="256"/>
                  <a:pt x="281" y="260"/>
                  <a:pt x="283" y="264"/>
                </a:cubicBezTo>
                <a:cubicBezTo>
                  <a:pt x="203" y="365"/>
                  <a:pt x="203" y="365"/>
                  <a:pt x="203" y="365"/>
                </a:cubicBezTo>
                <a:cubicBezTo>
                  <a:pt x="201" y="364"/>
                  <a:pt x="198" y="364"/>
                  <a:pt x="196" y="364"/>
                </a:cubicBezTo>
                <a:cubicBezTo>
                  <a:pt x="183" y="364"/>
                  <a:pt x="173" y="374"/>
                  <a:pt x="173" y="386"/>
                </a:cubicBezTo>
                <a:cubicBezTo>
                  <a:pt x="173" y="399"/>
                  <a:pt x="183" y="409"/>
                  <a:pt x="196" y="409"/>
                </a:cubicBezTo>
                <a:close/>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108" name="Freeform 64"/>
          <p:cNvSpPr>
            <a:spLocks noEditPoints="1"/>
          </p:cNvSpPr>
          <p:nvPr/>
        </p:nvSpPr>
        <p:spPr bwMode="auto">
          <a:xfrm>
            <a:off x="4947453" y="3372484"/>
            <a:ext cx="115321" cy="148097"/>
          </a:xfrm>
          <a:custGeom>
            <a:avLst/>
            <a:gdLst>
              <a:gd name="T0" fmla="*/ 0 w 605"/>
              <a:gd name="T1" fmla="*/ 831 h 831"/>
              <a:gd name="T2" fmla="*/ 454 w 605"/>
              <a:gd name="T3" fmla="*/ 0 h 831"/>
              <a:gd name="T4" fmla="*/ 605 w 605"/>
              <a:gd name="T5" fmla="*/ 151 h 831"/>
              <a:gd name="T6" fmla="*/ 472 w 605"/>
              <a:gd name="T7" fmla="*/ 0 h 831"/>
              <a:gd name="T8" fmla="*/ 605 w 605"/>
              <a:gd name="T9" fmla="*/ 132 h 831"/>
              <a:gd name="T10" fmla="*/ 448 w 605"/>
              <a:gd name="T11" fmla="*/ 438 h 831"/>
              <a:gd name="T12" fmla="*/ 369 w 605"/>
              <a:gd name="T13" fmla="*/ 181 h 831"/>
              <a:gd name="T14" fmla="*/ 342 w 605"/>
              <a:gd name="T15" fmla="*/ 438 h 831"/>
              <a:gd name="T16" fmla="*/ 263 w 605"/>
              <a:gd name="T17" fmla="*/ 276 h 831"/>
              <a:gd name="T18" fmla="*/ 235 w 605"/>
              <a:gd name="T19" fmla="*/ 438 h 831"/>
              <a:gd name="T20" fmla="*/ 157 w 605"/>
              <a:gd name="T21" fmla="*/ 370 h 831"/>
              <a:gd name="T22" fmla="*/ 132 w 605"/>
              <a:gd name="T23" fmla="*/ 438 h 831"/>
              <a:gd name="T24" fmla="*/ 472 w 605"/>
              <a:gd name="T25" fmla="*/ 453 h 831"/>
              <a:gd name="T26" fmla="*/ 448 w 605"/>
              <a:gd name="T27" fmla="*/ 438 h 831"/>
              <a:gd name="T28" fmla="*/ 219 w 605"/>
              <a:gd name="T29" fmla="*/ 315 h 831"/>
              <a:gd name="T30" fmla="*/ 295 w 605"/>
              <a:gd name="T31" fmla="*/ 202 h 831"/>
              <a:gd name="T32" fmla="*/ 325 w 605"/>
              <a:gd name="T33" fmla="*/ 181 h 831"/>
              <a:gd name="T34" fmla="*/ 395 w 605"/>
              <a:gd name="T35" fmla="*/ 131 h 831"/>
              <a:gd name="T36" fmla="*/ 431 w 605"/>
              <a:gd name="T37" fmla="*/ 113 h 831"/>
              <a:gd name="T38" fmla="*/ 386 w 605"/>
              <a:gd name="T39" fmla="*/ 113 h 831"/>
              <a:gd name="T40" fmla="*/ 316 w 605"/>
              <a:gd name="T41" fmla="*/ 163 h 831"/>
              <a:gd name="T42" fmla="*/ 280 w 605"/>
              <a:gd name="T43" fmla="*/ 181 h 831"/>
              <a:gd name="T44" fmla="*/ 203 w 605"/>
              <a:gd name="T45" fmla="*/ 294 h 831"/>
              <a:gd name="T46" fmla="*/ 173 w 605"/>
              <a:gd name="T47" fmla="*/ 315 h 831"/>
              <a:gd name="T48" fmla="*/ 68 w 605"/>
              <a:gd name="T49" fmla="*/ 521 h 831"/>
              <a:gd name="T50" fmla="*/ 536 w 605"/>
              <a:gd name="T51" fmla="*/ 763 h 831"/>
              <a:gd name="T52" fmla="*/ 68 w 605"/>
              <a:gd name="T53" fmla="*/ 521 h 831"/>
              <a:gd name="T54" fmla="*/ 234 w 605"/>
              <a:gd name="T55" fmla="*/ 649 h 831"/>
              <a:gd name="T56" fmla="*/ 371 w 605"/>
              <a:gd name="T57" fmla="*/ 692 h 831"/>
              <a:gd name="T58" fmla="*/ 371 w 605"/>
              <a:gd name="T59" fmla="*/ 706 h 831"/>
              <a:gd name="T60" fmla="*/ 234 w 605"/>
              <a:gd name="T61" fmla="*/ 748 h 831"/>
              <a:gd name="T62" fmla="*/ 371 w 605"/>
              <a:gd name="T63" fmla="*/ 706 h 831"/>
              <a:gd name="T64" fmla="*/ 371 w 605"/>
              <a:gd name="T65" fmla="*/ 635 h 831"/>
              <a:gd name="T66" fmla="*/ 234 w 605"/>
              <a:gd name="T67" fmla="*/ 592 h 831"/>
              <a:gd name="T68" fmla="*/ 220 w 605"/>
              <a:gd name="T69" fmla="*/ 592 h 831"/>
              <a:gd name="T70" fmla="*/ 83 w 605"/>
              <a:gd name="T71" fmla="*/ 635 h 831"/>
              <a:gd name="T72" fmla="*/ 220 w 605"/>
              <a:gd name="T73" fmla="*/ 592 h 831"/>
              <a:gd name="T74" fmla="*/ 220 w 605"/>
              <a:gd name="T75" fmla="*/ 692 h 831"/>
              <a:gd name="T76" fmla="*/ 83 w 605"/>
              <a:gd name="T77" fmla="*/ 649 h 831"/>
              <a:gd name="T78" fmla="*/ 385 w 605"/>
              <a:gd name="T79" fmla="*/ 649 h 831"/>
              <a:gd name="T80" fmla="*/ 522 w 605"/>
              <a:gd name="T81" fmla="*/ 692 h 831"/>
              <a:gd name="T82" fmla="*/ 385 w 605"/>
              <a:gd name="T83" fmla="*/ 649 h 831"/>
              <a:gd name="T84" fmla="*/ 385 w 605"/>
              <a:gd name="T85" fmla="*/ 592 h 831"/>
              <a:gd name="T86" fmla="*/ 522 w 605"/>
              <a:gd name="T87" fmla="*/ 635 h 831"/>
              <a:gd name="T88" fmla="*/ 83 w 605"/>
              <a:gd name="T89" fmla="*/ 706 h 831"/>
              <a:gd name="T90" fmla="*/ 220 w 605"/>
              <a:gd name="T91" fmla="*/ 748 h 831"/>
              <a:gd name="T92" fmla="*/ 83 w 605"/>
              <a:gd name="T93" fmla="*/ 706 h 831"/>
              <a:gd name="T94" fmla="*/ 385 w 605"/>
              <a:gd name="T95" fmla="*/ 706 h 831"/>
              <a:gd name="T96" fmla="*/ 522 w 605"/>
              <a:gd name="T97" fmla="*/ 748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05" h="831">
                <a:moveTo>
                  <a:pt x="605" y="831"/>
                </a:moveTo>
                <a:cubicBezTo>
                  <a:pt x="0" y="831"/>
                  <a:pt x="0" y="831"/>
                  <a:pt x="0" y="831"/>
                </a:cubicBezTo>
                <a:cubicBezTo>
                  <a:pt x="0" y="0"/>
                  <a:pt x="0" y="0"/>
                  <a:pt x="0" y="0"/>
                </a:cubicBezTo>
                <a:cubicBezTo>
                  <a:pt x="454" y="0"/>
                  <a:pt x="454" y="0"/>
                  <a:pt x="454" y="0"/>
                </a:cubicBezTo>
                <a:cubicBezTo>
                  <a:pt x="454" y="151"/>
                  <a:pt x="454" y="151"/>
                  <a:pt x="454" y="151"/>
                </a:cubicBezTo>
                <a:cubicBezTo>
                  <a:pt x="605" y="151"/>
                  <a:pt x="605" y="151"/>
                  <a:pt x="605" y="151"/>
                </a:cubicBezTo>
                <a:lnTo>
                  <a:pt x="605" y="831"/>
                </a:lnTo>
                <a:close/>
                <a:moveTo>
                  <a:pt x="472" y="0"/>
                </a:moveTo>
                <a:cubicBezTo>
                  <a:pt x="472" y="132"/>
                  <a:pt x="472" y="132"/>
                  <a:pt x="472" y="132"/>
                </a:cubicBezTo>
                <a:cubicBezTo>
                  <a:pt x="605" y="132"/>
                  <a:pt x="605" y="132"/>
                  <a:pt x="605" y="132"/>
                </a:cubicBezTo>
                <a:lnTo>
                  <a:pt x="472" y="0"/>
                </a:lnTo>
                <a:close/>
                <a:moveTo>
                  <a:pt x="448" y="438"/>
                </a:moveTo>
                <a:cubicBezTo>
                  <a:pt x="448" y="181"/>
                  <a:pt x="448" y="181"/>
                  <a:pt x="448" y="181"/>
                </a:cubicBezTo>
                <a:cubicBezTo>
                  <a:pt x="369" y="181"/>
                  <a:pt x="369" y="181"/>
                  <a:pt x="369" y="181"/>
                </a:cubicBezTo>
                <a:cubicBezTo>
                  <a:pt x="369" y="438"/>
                  <a:pt x="369" y="438"/>
                  <a:pt x="369" y="438"/>
                </a:cubicBezTo>
                <a:cubicBezTo>
                  <a:pt x="342" y="438"/>
                  <a:pt x="342" y="438"/>
                  <a:pt x="342" y="438"/>
                </a:cubicBezTo>
                <a:cubicBezTo>
                  <a:pt x="342" y="276"/>
                  <a:pt x="342" y="276"/>
                  <a:pt x="342" y="276"/>
                </a:cubicBezTo>
                <a:cubicBezTo>
                  <a:pt x="263" y="276"/>
                  <a:pt x="263" y="276"/>
                  <a:pt x="263" y="276"/>
                </a:cubicBezTo>
                <a:cubicBezTo>
                  <a:pt x="263" y="438"/>
                  <a:pt x="263" y="438"/>
                  <a:pt x="263" y="438"/>
                </a:cubicBezTo>
                <a:cubicBezTo>
                  <a:pt x="235" y="438"/>
                  <a:pt x="235" y="438"/>
                  <a:pt x="235" y="438"/>
                </a:cubicBezTo>
                <a:cubicBezTo>
                  <a:pt x="235" y="370"/>
                  <a:pt x="235" y="370"/>
                  <a:pt x="235" y="370"/>
                </a:cubicBezTo>
                <a:cubicBezTo>
                  <a:pt x="157" y="370"/>
                  <a:pt x="157" y="370"/>
                  <a:pt x="157" y="370"/>
                </a:cubicBezTo>
                <a:cubicBezTo>
                  <a:pt x="157" y="438"/>
                  <a:pt x="157" y="438"/>
                  <a:pt x="157" y="438"/>
                </a:cubicBezTo>
                <a:cubicBezTo>
                  <a:pt x="132" y="438"/>
                  <a:pt x="132" y="438"/>
                  <a:pt x="132" y="438"/>
                </a:cubicBezTo>
                <a:cubicBezTo>
                  <a:pt x="132" y="453"/>
                  <a:pt x="132" y="453"/>
                  <a:pt x="132" y="453"/>
                </a:cubicBezTo>
                <a:cubicBezTo>
                  <a:pt x="472" y="453"/>
                  <a:pt x="472" y="453"/>
                  <a:pt x="472" y="453"/>
                </a:cubicBezTo>
                <a:cubicBezTo>
                  <a:pt x="472" y="438"/>
                  <a:pt x="472" y="438"/>
                  <a:pt x="472" y="438"/>
                </a:cubicBezTo>
                <a:lnTo>
                  <a:pt x="448" y="438"/>
                </a:lnTo>
                <a:close/>
                <a:moveTo>
                  <a:pt x="196" y="338"/>
                </a:moveTo>
                <a:cubicBezTo>
                  <a:pt x="209" y="338"/>
                  <a:pt x="219" y="328"/>
                  <a:pt x="219" y="315"/>
                </a:cubicBezTo>
                <a:cubicBezTo>
                  <a:pt x="219" y="311"/>
                  <a:pt x="217" y="307"/>
                  <a:pt x="215" y="304"/>
                </a:cubicBezTo>
                <a:cubicBezTo>
                  <a:pt x="295" y="202"/>
                  <a:pt x="295" y="202"/>
                  <a:pt x="295" y="202"/>
                </a:cubicBezTo>
                <a:cubicBezTo>
                  <a:pt x="297" y="203"/>
                  <a:pt x="300" y="204"/>
                  <a:pt x="302" y="204"/>
                </a:cubicBezTo>
                <a:cubicBezTo>
                  <a:pt x="315" y="204"/>
                  <a:pt x="325" y="193"/>
                  <a:pt x="325" y="181"/>
                </a:cubicBezTo>
                <a:cubicBezTo>
                  <a:pt x="325" y="179"/>
                  <a:pt x="324" y="178"/>
                  <a:pt x="324" y="176"/>
                </a:cubicBezTo>
                <a:cubicBezTo>
                  <a:pt x="395" y="131"/>
                  <a:pt x="395" y="131"/>
                  <a:pt x="395" y="131"/>
                </a:cubicBezTo>
                <a:cubicBezTo>
                  <a:pt x="399" y="134"/>
                  <a:pt x="403" y="136"/>
                  <a:pt x="409" y="136"/>
                </a:cubicBezTo>
                <a:cubicBezTo>
                  <a:pt x="421" y="136"/>
                  <a:pt x="431" y="126"/>
                  <a:pt x="431" y="113"/>
                </a:cubicBezTo>
                <a:cubicBezTo>
                  <a:pt x="431" y="101"/>
                  <a:pt x="421" y="90"/>
                  <a:pt x="409" y="90"/>
                </a:cubicBezTo>
                <a:cubicBezTo>
                  <a:pt x="396" y="90"/>
                  <a:pt x="386" y="101"/>
                  <a:pt x="386" y="113"/>
                </a:cubicBezTo>
                <a:cubicBezTo>
                  <a:pt x="386" y="115"/>
                  <a:pt x="387" y="116"/>
                  <a:pt x="387" y="118"/>
                </a:cubicBezTo>
                <a:cubicBezTo>
                  <a:pt x="316" y="163"/>
                  <a:pt x="316" y="163"/>
                  <a:pt x="316" y="163"/>
                </a:cubicBezTo>
                <a:cubicBezTo>
                  <a:pt x="312" y="160"/>
                  <a:pt x="308" y="158"/>
                  <a:pt x="302" y="158"/>
                </a:cubicBezTo>
                <a:cubicBezTo>
                  <a:pt x="290" y="158"/>
                  <a:pt x="280" y="168"/>
                  <a:pt x="280" y="181"/>
                </a:cubicBezTo>
                <a:cubicBezTo>
                  <a:pt x="280" y="185"/>
                  <a:pt x="281" y="189"/>
                  <a:pt x="284" y="193"/>
                </a:cubicBezTo>
                <a:cubicBezTo>
                  <a:pt x="203" y="294"/>
                  <a:pt x="203" y="294"/>
                  <a:pt x="203" y="294"/>
                </a:cubicBezTo>
                <a:cubicBezTo>
                  <a:pt x="201" y="293"/>
                  <a:pt x="199" y="293"/>
                  <a:pt x="196" y="293"/>
                </a:cubicBezTo>
                <a:cubicBezTo>
                  <a:pt x="183" y="293"/>
                  <a:pt x="173" y="303"/>
                  <a:pt x="173" y="315"/>
                </a:cubicBezTo>
                <a:cubicBezTo>
                  <a:pt x="173" y="328"/>
                  <a:pt x="183" y="338"/>
                  <a:pt x="196" y="338"/>
                </a:cubicBezTo>
                <a:close/>
                <a:moveTo>
                  <a:pt x="68" y="521"/>
                </a:moveTo>
                <a:cubicBezTo>
                  <a:pt x="68" y="763"/>
                  <a:pt x="68" y="763"/>
                  <a:pt x="68" y="763"/>
                </a:cubicBezTo>
                <a:cubicBezTo>
                  <a:pt x="536" y="763"/>
                  <a:pt x="536" y="763"/>
                  <a:pt x="536" y="763"/>
                </a:cubicBezTo>
                <a:cubicBezTo>
                  <a:pt x="536" y="521"/>
                  <a:pt x="536" y="521"/>
                  <a:pt x="536" y="521"/>
                </a:cubicBezTo>
                <a:lnTo>
                  <a:pt x="68" y="521"/>
                </a:lnTo>
                <a:close/>
                <a:moveTo>
                  <a:pt x="234" y="692"/>
                </a:moveTo>
                <a:cubicBezTo>
                  <a:pt x="234" y="649"/>
                  <a:pt x="234" y="649"/>
                  <a:pt x="234" y="649"/>
                </a:cubicBezTo>
                <a:cubicBezTo>
                  <a:pt x="371" y="649"/>
                  <a:pt x="371" y="649"/>
                  <a:pt x="371" y="649"/>
                </a:cubicBezTo>
                <a:cubicBezTo>
                  <a:pt x="371" y="692"/>
                  <a:pt x="371" y="692"/>
                  <a:pt x="371" y="692"/>
                </a:cubicBezTo>
                <a:lnTo>
                  <a:pt x="234" y="692"/>
                </a:lnTo>
                <a:close/>
                <a:moveTo>
                  <a:pt x="371" y="706"/>
                </a:moveTo>
                <a:cubicBezTo>
                  <a:pt x="371" y="748"/>
                  <a:pt x="371" y="748"/>
                  <a:pt x="371" y="748"/>
                </a:cubicBezTo>
                <a:cubicBezTo>
                  <a:pt x="234" y="748"/>
                  <a:pt x="234" y="748"/>
                  <a:pt x="234" y="748"/>
                </a:cubicBezTo>
                <a:cubicBezTo>
                  <a:pt x="234" y="706"/>
                  <a:pt x="234" y="706"/>
                  <a:pt x="234" y="706"/>
                </a:cubicBezTo>
                <a:lnTo>
                  <a:pt x="371" y="706"/>
                </a:lnTo>
                <a:close/>
                <a:moveTo>
                  <a:pt x="371" y="592"/>
                </a:moveTo>
                <a:cubicBezTo>
                  <a:pt x="371" y="635"/>
                  <a:pt x="371" y="635"/>
                  <a:pt x="371" y="635"/>
                </a:cubicBezTo>
                <a:cubicBezTo>
                  <a:pt x="234" y="635"/>
                  <a:pt x="234" y="635"/>
                  <a:pt x="234" y="635"/>
                </a:cubicBezTo>
                <a:cubicBezTo>
                  <a:pt x="234" y="592"/>
                  <a:pt x="234" y="592"/>
                  <a:pt x="234" y="592"/>
                </a:cubicBezTo>
                <a:lnTo>
                  <a:pt x="371" y="592"/>
                </a:lnTo>
                <a:close/>
                <a:moveTo>
                  <a:pt x="220" y="592"/>
                </a:moveTo>
                <a:cubicBezTo>
                  <a:pt x="220" y="635"/>
                  <a:pt x="220" y="635"/>
                  <a:pt x="220" y="635"/>
                </a:cubicBezTo>
                <a:cubicBezTo>
                  <a:pt x="83" y="635"/>
                  <a:pt x="83" y="635"/>
                  <a:pt x="83" y="635"/>
                </a:cubicBezTo>
                <a:cubicBezTo>
                  <a:pt x="83" y="592"/>
                  <a:pt x="83" y="592"/>
                  <a:pt x="83" y="592"/>
                </a:cubicBezTo>
                <a:lnTo>
                  <a:pt x="220" y="592"/>
                </a:lnTo>
                <a:close/>
                <a:moveTo>
                  <a:pt x="220" y="649"/>
                </a:moveTo>
                <a:cubicBezTo>
                  <a:pt x="220" y="692"/>
                  <a:pt x="220" y="692"/>
                  <a:pt x="220" y="692"/>
                </a:cubicBezTo>
                <a:cubicBezTo>
                  <a:pt x="83" y="692"/>
                  <a:pt x="83" y="692"/>
                  <a:pt x="83" y="692"/>
                </a:cubicBezTo>
                <a:cubicBezTo>
                  <a:pt x="83" y="649"/>
                  <a:pt x="83" y="649"/>
                  <a:pt x="83" y="649"/>
                </a:cubicBezTo>
                <a:lnTo>
                  <a:pt x="220" y="649"/>
                </a:lnTo>
                <a:close/>
                <a:moveTo>
                  <a:pt x="385" y="649"/>
                </a:moveTo>
                <a:cubicBezTo>
                  <a:pt x="522" y="649"/>
                  <a:pt x="522" y="649"/>
                  <a:pt x="522" y="649"/>
                </a:cubicBezTo>
                <a:cubicBezTo>
                  <a:pt x="522" y="692"/>
                  <a:pt x="522" y="692"/>
                  <a:pt x="522" y="692"/>
                </a:cubicBezTo>
                <a:cubicBezTo>
                  <a:pt x="385" y="692"/>
                  <a:pt x="385" y="692"/>
                  <a:pt x="385" y="692"/>
                </a:cubicBezTo>
                <a:lnTo>
                  <a:pt x="385" y="649"/>
                </a:lnTo>
                <a:close/>
                <a:moveTo>
                  <a:pt x="385" y="635"/>
                </a:moveTo>
                <a:cubicBezTo>
                  <a:pt x="385" y="592"/>
                  <a:pt x="385" y="592"/>
                  <a:pt x="385" y="592"/>
                </a:cubicBezTo>
                <a:cubicBezTo>
                  <a:pt x="522" y="592"/>
                  <a:pt x="522" y="592"/>
                  <a:pt x="522" y="592"/>
                </a:cubicBezTo>
                <a:cubicBezTo>
                  <a:pt x="522" y="635"/>
                  <a:pt x="522" y="635"/>
                  <a:pt x="522" y="635"/>
                </a:cubicBezTo>
                <a:lnTo>
                  <a:pt x="385" y="635"/>
                </a:lnTo>
                <a:close/>
                <a:moveTo>
                  <a:pt x="83" y="706"/>
                </a:moveTo>
                <a:cubicBezTo>
                  <a:pt x="220" y="706"/>
                  <a:pt x="220" y="706"/>
                  <a:pt x="220" y="706"/>
                </a:cubicBezTo>
                <a:cubicBezTo>
                  <a:pt x="220" y="748"/>
                  <a:pt x="220" y="748"/>
                  <a:pt x="220" y="748"/>
                </a:cubicBezTo>
                <a:cubicBezTo>
                  <a:pt x="83" y="748"/>
                  <a:pt x="83" y="748"/>
                  <a:pt x="83" y="748"/>
                </a:cubicBezTo>
                <a:lnTo>
                  <a:pt x="83" y="706"/>
                </a:lnTo>
                <a:close/>
                <a:moveTo>
                  <a:pt x="385" y="748"/>
                </a:moveTo>
                <a:cubicBezTo>
                  <a:pt x="385" y="706"/>
                  <a:pt x="385" y="706"/>
                  <a:pt x="385" y="706"/>
                </a:cubicBezTo>
                <a:cubicBezTo>
                  <a:pt x="522" y="706"/>
                  <a:pt x="522" y="706"/>
                  <a:pt x="522" y="706"/>
                </a:cubicBezTo>
                <a:cubicBezTo>
                  <a:pt x="522" y="748"/>
                  <a:pt x="522" y="748"/>
                  <a:pt x="522" y="748"/>
                </a:cubicBezTo>
                <a:lnTo>
                  <a:pt x="385" y="748"/>
                </a:lnTo>
                <a:close/>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109" name="Freeform 65"/>
          <p:cNvSpPr>
            <a:spLocks noEditPoints="1"/>
          </p:cNvSpPr>
          <p:nvPr/>
        </p:nvSpPr>
        <p:spPr bwMode="auto">
          <a:xfrm>
            <a:off x="6819968" y="3377650"/>
            <a:ext cx="136231" cy="148097"/>
          </a:xfrm>
          <a:custGeom>
            <a:avLst/>
            <a:gdLst>
              <a:gd name="T0" fmla="*/ 391 w 717"/>
              <a:gd name="T1" fmla="*/ 0 h 831"/>
              <a:gd name="T2" fmla="*/ 85 w 717"/>
              <a:gd name="T3" fmla="*/ 831 h 831"/>
              <a:gd name="T4" fmla="*/ 391 w 717"/>
              <a:gd name="T5" fmla="*/ 831 h 831"/>
              <a:gd name="T6" fmla="*/ 0 w 717"/>
              <a:gd name="T7" fmla="*/ 810 h 831"/>
              <a:gd name="T8" fmla="*/ 0 w 717"/>
              <a:gd name="T9" fmla="*/ 86 h 831"/>
              <a:gd name="T10" fmla="*/ 340 w 717"/>
              <a:gd name="T11" fmla="*/ 149 h 831"/>
              <a:gd name="T12" fmla="*/ 231 w 717"/>
              <a:gd name="T13" fmla="*/ 258 h 831"/>
              <a:gd name="T14" fmla="*/ 218 w 717"/>
              <a:gd name="T15" fmla="*/ 364 h 831"/>
              <a:gd name="T16" fmla="*/ 218 w 717"/>
              <a:gd name="T17" fmla="*/ 466 h 831"/>
              <a:gd name="T18" fmla="*/ 231 w 717"/>
              <a:gd name="T19" fmla="*/ 572 h 831"/>
              <a:gd name="T20" fmla="*/ 339 w 717"/>
              <a:gd name="T21" fmla="*/ 682 h 831"/>
              <a:gd name="T22" fmla="*/ 92 w 717"/>
              <a:gd name="T23" fmla="*/ 120 h 831"/>
              <a:gd name="T24" fmla="*/ 92 w 717"/>
              <a:gd name="T25" fmla="*/ 120 h 831"/>
              <a:gd name="T26" fmla="*/ 168 w 717"/>
              <a:gd name="T27" fmla="*/ 149 h 831"/>
              <a:gd name="T28" fmla="*/ 627 w 717"/>
              <a:gd name="T29" fmla="*/ 234 h 831"/>
              <a:gd name="T30" fmla="*/ 309 w 717"/>
              <a:gd name="T31" fmla="*/ 597 h 831"/>
              <a:gd name="T32" fmla="*/ 323 w 717"/>
              <a:gd name="T33" fmla="*/ 579 h 831"/>
              <a:gd name="T34" fmla="*/ 613 w 717"/>
              <a:gd name="T35" fmla="*/ 252 h 831"/>
              <a:gd name="T36" fmla="*/ 323 w 717"/>
              <a:gd name="T37" fmla="*/ 264 h 831"/>
              <a:gd name="T38" fmla="*/ 613 w 717"/>
              <a:gd name="T39" fmla="*/ 567 h 831"/>
              <a:gd name="T40" fmla="*/ 323 w 717"/>
              <a:gd name="T41" fmla="*/ 264 h 831"/>
              <a:gd name="T42" fmla="*/ 275 w 717"/>
              <a:gd name="T43" fmla="*/ 350 h 831"/>
              <a:gd name="T44" fmla="*/ 231 w 717"/>
              <a:gd name="T45" fmla="*/ 275 h 831"/>
              <a:gd name="T46" fmla="*/ 219 w 717"/>
              <a:gd name="T47" fmla="*/ 287 h 831"/>
              <a:gd name="T48" fmla="*/ 275 w 717"/>
              <a:gd name="T49" fmla="*/ 402 h 831"/>
              <a:gd name="T50" fmla="*/ 231 w 717"/>
              <a:gd name="T51" fmla="*/ 480 h 831"/>
              <a:gd name="T52" fmla="*/ 219 w 717"/>
              <a:gd name="T53" fmla="*/ 492 h 831"/>
              <a:gd name="T54" fmla="*/ 275 w 717"/>
              <a:gd name="T55" fmla="*/ 453 h 831"/>
              <a:gd name="T56" fmla="*/ 379 w 717"/>
              <a:gd name="T57" fmla="*/ 178 h 831"/>
              <a:gd name="T58" fmla="*/ 379 w 717"/>
              <a:gd name="T59" fmla="*/ 222 h 831"/>
              <a:gd name="T60" fmla="*/ 455 w 717"/>
              <a:gd name="T61" fmla="*/ 178 h 831"/>
              <a:gd name="T62" fmla="*/ 585 w 717"/>
              <a:gd name="T63" fmla="*/ 178 h 831"/>
              <a:gd name="T64" fmla="*/ 585 w 717"/>
              <a:gd name="T65" fmla="*/ 222 h 831"/>
              <a:gd name="T66" fmla="*/ 705 w 717"/>
              <a:gd name="T67" fmla="*/ 300 h 831"/>
              <a:gd name="T68" fmla="*/ 482 w 717"/>
              <a:gd name="T69" fmla="*/ 178 h 831"/>
              <a:gd name="T70" fmla="*/ 482 w 717"/>
              <a:gd name="T71" fmla="*/ 222 h 831"/>
              <a:gd name="T72" fmla="*/ 557 w 717"/>
              <a:gd name="T73" fmla="*/ 178 h 831"/>
              <a:gd name="T74" fmla="*/ 328 w 717"/>
              <a:gd name="T75" fmla="*/ 178 h 831"/>
              <a:gd name="T76" fmla="*/ 328 w 717"/>
              <a:gd name="T77" fmla="*/ 222 h 831"/>
              <a:gd name="T78" fmla="*/ 661 w 717"/>
              <a:gd name="T79" fmla="*/ 429 h 831"/>
              <a:gd name="T80" fmla="*/ 705 w 717"/>
              <a:gd name="T81" fmla="*/ 505 h 831"/>
              <a:gd name="T82" fmla="*/ 717 w 717"/>
              <a:gd name="T83" fmla="*/ 493 h 831"/>
              <a:gd name="T84" fmla="*/ 584 w 717"/>
              <a:gd name="T85" fmla="*/ 653 h 831"/>
              <a:gd name="T86" fmla="*/ 705 w 717"/>
              <a:gd name="T87" fmla="*/ 556 h 831"/>
              <a:gd name="T88" fmla="*/ 717 w 717"/>
              <a:gd name="T89" fmla="*/ 544 h 831"/>
              <a:gd name="T90" fmla="*/ 661 w 717"/>
              <a:gd name="T91" fmla="*/ 327 h 831"/>
              <a:gd name="T92" fmla="*/ 705 w 717"/>
              <a:gd name="T93" fmla="*/ 402 h 831"/>
              <a:gd name="T94" fmla="*/ 717 w 717"/>
              <a:gd name="T95" fmla="*/ 390 h 831"/>
              <a:gd name="T96" fmla="*/ 379 w 717"/>
              <a:gd name="T97" fmla="*/ 653 h 831"/>
              <a:gd name="T98" fmla="*/ 351 w 717"/>
              <a:gd name="T99" fmla="*/ 653 h 831"/>
              <a:gd name="T100" fmla="*/ 351 w 717"/>
              <a:gd name="T101" fmla="*/ 609 h 831"/>
              <a:gd name="T102" fmla="*/ 231 w 717"/>
              <a:gd name="T103" fmla="*/ 531 h 831"/>
              <a:gd name="T104" fmla="*/ 505 w 717"/>
              <a:gd name="T105" fmla="*/ 653 h 831"/>
              <a:gd name="T106" fmla="*/ 505 w 717"/>
              <a:gd name="T107" fmla="*/ 609 h 831"/>
              <a:gd name="T108" fmla="*/ 532 w 717"/>
              <a:gd name="T109" fmla="*/ 653 h 831"/>
              <a:gd name="T110" fmla="*/ 454 w 717"/>
              <a:gd name="T111" fmla="*/ 653 h 831"/>
              <a:gd name="T112" fmla="*/ 454 w 717"/>
              <a:gd name="T113" fmla="*/ 609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17" h="831">
                <a:moveTo>
                  <a:pt x="391" y="72"/>
                </a:moveTo>
                <a:cubicBezTo>
                  <a:pt x="0" y="72"/>
                  <a:pt x="0" y="72"/>
                  <a:pt x="0" y="72"/>
                </a:cubicBezTo>
                <a:cubicBezTo>
                  <a:pt x="0" y="0"/>
                  <a:pt x="0" y="0"/>
                  <a:pt x="0" y="0"/>
                </a:cubicBezTo>
                <a:cubicBezTo>
                  <a:pt x="391" y="0"/>
                  <a:pt x="391" y="0"/>
                  <a:pt x="391" y="0"/>
                </a:cubicBezTo>
                <a:lnTo>
                  <a:pt x="391" y="72"/>
                </a:lnTo>
                <a:close/>
                <a:moveTo>
                  <a:pt x="0" y="810"/>
                </a:moveTo>
                <a:cubicBezTo>
                  <a:pt x="0" y="831"/>
                  <a:pt x="0" y="831"/>
                  <a:pt x="0" y="831"/>
                </a:cubicBezTo>
                <a:cubicBezTo>
                  <a:pt x="85" y="831"/>
                  <a:pt x="85" y="831"/>
                  <a:pt x="85" y="831"/>
                </a:cubicBezTo>
                <a:cubicBezTo>
                  <a:pt x="85" y="810"/>
                  <a:pt x="85" y="810"/>
                  <a:pt x="85" y="810"/>
                </a:cubicBezTo>
                <a:cubicBezTo>
                  <a:pt x="306" y="810"/>
                  <a:pt x="306" y="810"/>
                  <a:pt x="306" y="810"/>
                </a:cubicBezTo>
                <a:cubicBezTo>
                  <a:pt x="306" y="831"/>
                  <a:pt x="306" y="831"/>
                  <a:pt x="306" y="831"/>
                </a:cubicBezTo>
                <a:cubicBezTo>
                  <a:pt x="391" y="831"/>
                  <a:pt x="391" y="831"/>
                  <a:pt x="391" y="831"/>
                </a:cubicBezTo>
                <a:cubicBezTo>
                  <a:pt x="391" y="810"/>
                  <a:pt x="391" y="810"/>
                  <a:pt x="391" y="810"/>
                </a:cubicBezTo>
                <a:cubicBezTo>
                  <a:pt x="391" y="729"/>
                  <a:pt x="391" y="729"/>
                  <a:pt x="391" y="729"/>
                </a:cubicBezTo>
                <a:cubicBezTo>
                  <a:pt x="0" y="729"/>
                  <a:pt x="0" y="729"/>
                  <a:pt x="0" y="729"/>
                </a:cubicBezTo>
                <a:lnTo>
                  <a:pt x="0" y="810"/>
                </a:lnTo>
                <a:close/>
                <a:moveTo>
                  <a:pt x="391" y="681"/>
                </a:moveTo>
                <a:cubicBezTo>
                  <a:pt x="391" y="714"/>
                  <a:pt x="391" y="714"/>
                  <a:pt x="391" y="714"/>
                </a:cubicBezTo>
                <a:cubicBezTo>
                  <a:pt x="0" y="714"/>
                  <a:pt x="0" y="714"/>
                  <a:pt x="0" y="714"/>
                </a:cubicBezTo>
                <a:cubicBezTo>
                  <a:pt x="0" y="86"/>
                  <a:pt x="0" y="86"/>
                  <a:pt x="0" y="86"/>
                </a:cubicBezTo>
                <a:cubicBezTo>
                  <a:pt x="391" y="86"/>
                  <a:pt x="391" y="86"/>
                  <a:pt x="391" y="86"/>
                </a:cubicBezTo>
                <a:cubicBezTo>
                  <a:pt x="391" y="149"/>
                  <a:pt x="391" y="149"/>
                  <a:pt x="391" y="149"/>
                </a:cubicBezTo>
                <a:cubicBezTo>
                  <a:pt x="380" y="150"/>
                  <a:pt x="371" y="156"/>
                  <a:pt x="366" y="165"/>
                </a:cubicBezTo>
                <a:cubicBezTo>
                  <a:pt x="361" y="156"/>
                  <a:pt x="351" y="149"/>
                  <a:pt x="340" y="149"/>
                </a:cubicBezTo>
                <a:cubicBezTo>
                  <a:pt x="324" y="149"/>
                  <a:pt x="311" y="162"/>
                  <a:pt x="311" y="178"/>
                </a:cubicBezTo>
                <a:cubicBezTo>
                  <a:pt x="311" y="217"/>
                  <a:pt x="311" y="217"/>
                  <a:pt x="311" y="217"/>
                </a:cubicBezTo>
                <a:cubicBezTo>
                  <a:pt x="289" y="218"/>
                  <a:pt x="271" y="236"/>
                  <a:pt x="270" y="258"/>
                </a:cubicBezTo>
                <a:cubicBezTo>
                  <a:pt x="231" y="258"/>
                  <a:pt x="231" y="258"/>
                  <a:pt x="231" y="258"/>
                </a:cubicBezTo>
                <a:cubicBezTo>
                  <a:pt x="215" y="258"/>
                  <a:pt x="202" y="271"/>
                  <a:pt x="202" y="287"/>
                </a:cubicBezTo>
                <a:cubicBezTo>
                  <a:pt x="202" y="298"/>
                  <a:pt x="208" y="308"/>
                  <a:pt x="218" y="312"/>
                </a:cubicBezTo>
                <a:cubicBezTo>
                  <a:pt x="208" y="317"/>
                  <a:pt x="202" y="327"/>
                  <a:pt x="202" y="338"/>
                </a:cubicBezTo>
                <a:cubicBezTo>
                  <a:pt x="202" y="349"/>
                  <a:pt x="208" y="359"/>
                  <a:pt x="218" y="364"/>
                </a:cubicBezTo>
                <a:cubicBezTo>
                  <a:pt x="208" y="368"/>
                  <a:pt x="202" y="378"/>
                  <a:pt x="202" y="389"/>
                </a:cubicBezTo>
                <a:cubicBezTo>
                  <a:pt x="202" y="401"/>
                  <a:pt x="208" y="410"/>
                  <a:pt x="218" y="415"/>
                </a:cubicBezTo>
                <a:cubicBezTo>
                  <a:pt x="208" y="420"/>
                  <a:pt x="202" y="430"/>
                  <a:pt x="202" y="441"/>
                </a:cubicBezTo>
                <a:cubicBezTo>
                  <a:pt x="202" y="452"/>
                  <a:pt x="208" y="462"/>
                  <a:pt x="218" y="466"/>
                </a:cubicBezTo>
                <a:cubicBezTo>
                  <a:pt x="208" y="471"/>
                  <a:pt x="202" y="481"/>
                  <a:pt x="202" y="492"/>
                </a:cubicBezTo>
                <a:cubicBezTo>
                  <a:pt x="202" y="503"/>
                  <a:pt x="208" y="513"/>
                  <a:pt x="218" y="518"/>
                </a:cubicBezTo>
                <a:cubicBezTo>
                  <a:pt x="208" y="522"/>
                  <a:pt x="202" y="532"/>
                  <a:pt x="202" y="543"/>
                </a:cubicBezTo>
                <a:cubicBezTo>
                  <a:pt x="202" y="559"/>
                  <a:pt x="215" y="572"/>
                  <a:pt x="231" y="572"/>
                </a:cubicBezTo>
                <a:cubicBezTo>
                  <a:pt x="270" y="572"/>
                  <a:pt x="270" y="572"/>
                  <a:pt x="270" y="572"/>
                </a:cubicBezTo>
                <a:cubicBezTo>
                  <a:pt x="270" y="595"/>
                  <a:pt x="288" y="613"/>
                  <a:pt x="311" y="613"/>
                </a:cubicBezTo>
                <a:cubicBezTo>
                  <a:pt x="311" y="653"/>
                  <a:pt x="311" y="653"/>
                  <a:pt x="311" y="653"/>
                </a:cubicBezTo>
                <a:cubicBezTo>
                  <a:pt x="311" y="669"/>
                  <a:pt x="324" y="682"/>
                  <a:pt x="339" y="682"/>
                </a:cubicBezTo>
                <a:cubicBezTo>
                  <a:pt x="351" y="682"/>
                  <a:pt x="360" y="675"/>
                  <a:pt x="365" y="666"/>
                </a:cubicBezTo>
                <a:cubicBezTo>
                  <a:pt x="370" y="675"/>
                  <a:pt x="380" y="682"/>
                  <a:pt x="391" y="682"/>
                </a:cubicBezTo>
                <a:cubicBezTo>
                  <a:pt x="391" y="682"/>
                  <a:pt x="391" y="681"/>
                  <a:pt x="391" y="681"/>
                </a:cubicBezTo>
                <a:close/>
                <a:moveTo>
                  <a:pt x="92" y="120"/>
                </a:moveTo>
                <a:cubicBezTo>
                  <a:pt x="35" y="120"/>
                  <a:pt x="35" y="120"/>
                  <a:pt x="35" y="120"/>
                </a:cubicBezTo>
                <a:cubicBezTo>
                  <a:pt x="35" y="149"/>
                  <a:pt x="35" y="149"/>
                  <a:pt x="35" y="149"/>
                </a:cubicBezTo>
                <a:cubicBezTo>
                  <a:pt x="92" y="149"/>
                  <a:pt x="92" y="149"/>
                  <a:pt x="92" y="149"/>
                </a:cubicBezTo>
                <a:lnTo>
                  <a:pt x="92" y="120"/>
                </a:lnTo>
                <a:close/>
                <a:moveTo>
                  <a:pt x="168" y="120"/>
                </a:moveTo>
                <a:cubicBezTo>
                  <a:pt x="111" y="120"/>
                  <a:pt x="111" y="120"/>
                  <a:pt x="111" y="120"/>
                </a:cubicBezTo>
                <a:cubicBezTo>
                  <a:pt x="111" y="149"/>
                  <a:pt x="111" y="149"/>
                  <a:pt x="111" y="149"/>
                </a:cubicBezTo>
                <a:cubicBezTo>
                  <a:pt x="168" y="149"/>
                  <a:pt x="168" y="149"/>
                  <a:pt x="168" y="149"/>
                </a:cubicBezTo>
                <a:lnTo>
                  <a:pt x="168" y="120"/>
                </a:lnTo>
                <a:close/>
                <a:moveTo>
                  <a:pt x="649" y="574"/>
                </a:moveTo>
                <a:cubicBezTo>
                  <a:pt x="649" y="257"/>
                  <a:pt x="649" y="257"/>
                  <a:pt x="649" y="257"/>
                </a:cubicBezTo>
                <a:cubicBezTo>
                  <a:pt x="649" y="244"/>
                  <a:pt x="639" y="234"/>
                  <a:pt x="627" y="234"/>
                </a:cubicBezTo>
                <a:cubicBezTo>
                  <a:pt x="309" y="234"/>
                  <a:pt x="309" y="234"/>
                  <a:pt x="309" y="234"/>
                </a:cubicBezTo>
                <a:cubicBezTo>
                  <a:pt x="297" y="234"/>
                  <a:pt x="287" y="244"/>
                  <a:pt x="287" y="257"/>
                </a:cubicBezTo>
                <a:cubicBezTo>
                  <a:pt x="287" y="574"/>
                  <a:pt x="287" y="574"/>
                  <a:pt x="287" y="574"/>
                </a:cubicBezTo>
                <a:cubicBezTo>
                  <a:pt x="287" y="587"/>
                  <a:pt x="297" y="597"/>
                  <a:pt x="309" y="597"/>
                </a:cubicBezTo>
                <a:cubicBezTo>
                  <a:pt x="627" y="597"/>
                  <a:pt x="627" y="597"/>
                  <a:pt x="627" y="597"/>
                </a:cubicBezTo>
                <a:cubicBezTo>
                  <a:pt x="639" y="597"/>
                  <a:pt x="649" y="587"/>
                  <a:pt x="649" y="574"/>
                </a:cubicBezTo>
                <a:close/>
                <a:moveTo>
                  <a:pt x="613" y="579"/>
                </a:moveTo>
                <a:cubicBezTo>
                  <a:pt x="323" y="579"/>
                  <a:pt x="323" y="579"/>
                  <a:pt x="323" y="579"/>
                </a:cubicBezTo>
                <a:cubicBezTo>
                  <a:pt x="313" y="579"/>
                  <a:pt x="305" y="571"/>
                  <a:pt x="305" y="561"/>
                </a:cubicBezTo>
                <a:cubicBezTo>
                  <a:pt x="305" y="270"/>
                  <a:pt x="305" y="270"/>
                  <a:pt x="305" y="270"/>
                </a:cubicBezTo>
                <a:cubicBezTo>
                  <a:pt x="305" y="260"/>
                  <a:pt x="313" y="252"/>
                  <a:pt x="323" y="252"/>
                </a:cubicBezTo>
                <a:cubicBezTo>
                  <a:pt x="613" y="252"/>
                  <a:pt x="613" y="252"/>
                  <a:pt x="613" y="252"/>
                </a:cubicBezTo>
                <a:cubicBezTo>
                  <a:pt x="623" y="252"/>
                  <a:pt x="631" y="260"/>
                  <a:pt x="631" y="270"/>
                </a:cubicBezTo>
                <a:cubicBezTo>
                  <a:pt x="631" y="561"/>
                  <a:pt x="631" y="561"/>
                  <a:pt x="631" y="561"/>
                </a:cubicBezTo>
                <a:cubicBezTo>
                  <a:pt x="631" y="571"/>
                  <a:pt x="623" y="579"/>
                  <a:pt x="613" y="579"/>
                </a:cubicBezTo>
                <a:close/>
                <a:moveTo>
                  <a:pt x="323" y="264"/>
                </a:moveTo>
                <a:cubicBezTo>
                  <a:pt x="320" y="264"/>
                  <a:pt x="317" y="267"/>
                  <a:pt x="317" y="270"/>
                </a:cubicBezTo>
                <a:cubicBezTo>
                  <a:pt x="317" y="561"/>
                  <a:pt x="317" y="561"/>
                  <a:pt x="317" y="561"/>
                </a:cubicBezTo>
                <a:cubicBezTo>
                  <a:pt x="317" y="564"/>
                  <a:pt x="320" y="567"/>
                  <a:pt x="323" y="567"/>
                </a:cubicBezTo>
                <a:cubicBezTo>
                  <a:pt x="613" y="567"/>
                  <a:pt x="613" y="567"/>
                  <a:pt x="613" y="567"/>
                </a:cubicBezTo>
                <a:cubicBezTo>
                  <a:pt x="616" y="567"/>
                  <a:pt x="619" y="564"/>
                  <a:pt x="619" y="561"/>
                </a:cubicBezTo>
                <a:cubicBezTo>
                  <a:pt x="619" y="270"/>
                  <a:pt x="619" y="270"/>
                  <a:pt x="619" y="270"/>
                </a:cubicBezTo>
                <a:cubicBezTo>
                  <a:pt x="619" y="267"/>
                  <a:pt x="616" y="264"/>
                  <a:pt x="613" y="264"/>
                </a:cubicBezTo>
                <a:lnTo>
                  <a:pt x="323" y="264"/>
                </a:lnTo>
                <a:close/>
                <a:moveTo>
                  <a:pt x="219" y="338"/>
                </a:moveTo>
                <a:cubicBezTo>
                  <a:pt x="219" y="331"/>
                  <a:pt x="224" y="326"/>
                  <a:pt x="231" y="326"/>
                </a:cubicBezTo>
                <a:cubicBezTo>
                  <a:pt x="275" y="326"/>
                  <a:pt x="275" y="326"/>
                  <a:pt x="275" y="326"/>
                </a:cubicBezTo>
                <a:cubicBezTo>
                  <a:pt x="275" y="350"/>
                  <a:pt x="275" y="350"/>
                  <a:pt x="275" y="350"/>
                </a:cubicBezTo>
                <a:cubicBezTo>
                  <a:pt x="231" y="350"/>
                  <a:pt x="231" y="350"/>
                  <a:pt x="231" y="350"/>
                </a:cubicBezTo>
                <a:cubicBezTo>
                  <a:pt x="224" y="350"/>
                  <a:pt x="219" y="345"/>
                  <a:pt x="219" y="338"/>
                </a:cubicBezTo>
                <a:close/>
                <a:moveTo>
                  <a:pt x="219" y="287"/>
                </a:moveTo>
                <a:cubicBezTo>
                  <a:pt x="219" y="280"/>
                  <a:pt x="224" y="275"/>
                  <a:pt x="231" y="275"/>
                </a:cubicBezTo>
                <a:cubicBezTo>
                  <a:pt x="275" y="275"/>
                  <a:pt x="275" y="275"/>
                  <a:pt x="275" y="275"/>
                </a:cubicBezTo>
                <a:cubicBezTo>
                  <a:pt x="275" y="299"/>
                  <a:pt x="275" y="299"/>
                  <a:pt x="275" y="299"/>
                </a:cubicBezTo>
                <a:cubicBezTo>
                  <a:pt x="231" y="299"/>
                  <a:pt x="231" y="299"/>
                  <a:pt x="231" y="299"/>
                </a:cubicBezTo>
                <a:cubicBezTo>
                  <a:pt x="224" y="299"/>
                  <a:pt x="219" y="293"/>
                  <a:pt x="219" y="287"/>
                </a:cubicBezTo>
                <a:close/>
                <a:moveTo>
                  <a:pt x="219" y="389"/>
                </a:moveTo>
                <a:cubicBezTo>
                  <a:pt x="219" y="383"/>
                  <a:pt x="224" y="377"/>
                  <a:pt x="231" y="377"/>
                </a:cubicBezTo>
                <a:cubicBezTo>
                  <a:pt x="275" y="377"/>
                  <a:pt x="275" y="377"/>
                  <a:pt x="275" y="377"/>
                </a:cubicBezTo>
                <a:cubicBezTo>
                  <a:pt x="275" y="402"/>
                  <a:pt x="275" y="402"/>
                  <a:pt x="275" y="402"/>
                </a:cubicBezTo>
                <a:cubicBezTo>
                  <a:pt x="231" y="402"/>
                  <a:pt x="231" y="402"/>
                  <a:pt x="231" y="402"/>
                </a:cubicBezTo>
                <a:cubicBezTo>
                  <a:pt x="224" y="402"/>
                  <a:pt x="219" y="396"/>
                  <a:pt x="219" y="389"/>
                </a:cubicBezTo>
                <a:close/>
                <a:moveTo>
                  <a:pt x="219" y="492"/>
                </a:moveTo>
                <a:cubicBezTo>
                  <a:pt x="219" y="485"/>
                  <a:pt x="224" y="480"/>
                  <a:pt x="231" y="480"/>
                </a:cubicBezTo>
                <a:cubicBezTo>
                  <a:pt x="275" y="480"/>
                  <a:pt x="275" y="480"/>
                  <a:pt x="275" y="480"/>
                </a:cubicBezTo>
                <a:cubicBezTo>
                  <a:pt x="275" y="504"/>
                  <a:pt x="275" y="504"/>
                  <a:pt x="275" y="504"/>
                </a:cubicBezTo>
                <a:cubicBezTo>
                  <a:pt x="231" y="504"/>
                  <a:pt x="231" y="504"/>
                  <a:pt x="231" y="504"/>
                </a:cubicBezTo>
                <a:cubicBezTo>
                  <a:pt x="224" y="504"/>
                  <a:pt x="219" y="499"/>
                  <a:pt x="219" y="492"/>
                </a:cubicBezTo>
                <a:close/>
                <a:moveTo>
                  <a:pt x="219" y="441"/>
                </a:moveTo>
                <a:cubicBezTo>
                  <a:pt x="219" y="434"/>
                  <a:pt x="224" y="429"/>
                  <a:pt x="231" y="429"/>
                </a:cubicBezTo>
                <a:cubicBezTo>
                  <a:pt x="275" y="429"/>
                  <a:pt x="275" y="429"/>
                  <a:pt x="275" y="429"/>
                </a:cubicBezTo>
                <a:cubicBezTo>
                  <a:pt x="275" y="453"/>
                  <a:pt x="275" y="453"/>
                  <a:pt x="275" y="453"/>
                </a:cubicBezTo>
                <a:cubicBezTo>
                  <a:pt x="231" y="453"/>
                  <a:pt x="231" y="453"/>
                  <a:pt x="231" y="453"/>
                </a:cubicBezTo>
                <a:cubicBezTo>
                  <a:pt x="224" y="453"/>
                  <a:pt x="219" y="447"/>
                  <a:pt x="219" y="441"/>
                </a:cubicBezTo>
                <a:close/>
                <a:moveTo>
                  <a:pt x="379" y="222"/>
                </a:moveTo>
                <a:cubicBezTo>
                  <a:pt x="379" y="178"/>
                  <a:pt x="379" y="178"/>
                  <a:pt x="379" y="178"/>
                </a:cubicBezTo>
                <a:cubicBezTo>
                  <a:pt x="379" y="171"/>
                  <a:pt x="385" y="166"/>
                  <a:pt x="391" y="166"/>
                </a:cubicBezTo>
                <a:cubicBezTo>
                  <a:pt x="398" y="166"/>
                  <a:pt x="404" y="171"/>
                  <a:pt x="404" y="178"/>
                </a:cubicBezTo>
                <a:cubicBezTo>
                  <a:pt x="404" y="222"/>
                  <a:pt x="404" y="222"/>
                  <a:pt x="404" y="222"/>
                </a:cubicBezTo>
                <a:lnTo>
                  <a:pt x="379" y="222"/>
                </a:lnTo>
                <a:close/>
                <a:moveTo>
                  <a:pt x="431" y="222"/>
                </a:moveTo>
                <a:cubicBezTo>
                  <a:pt x="431" y="178"/>
                  <a:pt x="431" y="178"/>
                  <a:pt x="431" y="178"/>
                </a:cubicBezTo>
                <a:cubicBezTo>
                  <a:pt x="431" y="171"/>
                  <a:pt x="436" y="166"/>
                  <a:pt x="443" y="166"/>
                </a:cubicBezTo>
                <a:cubicBezTo>
                  <a:pt x="449" y="166"/>
                  <a:pt x="455" y="171"/>
                  <a:pt x="455" y="178"/>
                </a:cubicBezTo>
                <a:cubicBezTo>
                  <a:pt x="455" y="222"/>
                  <a:pt x="455" y="222"/>
                  <a:pt x="455" y="222"/>
                </a:cubicBezTo>
                <a:lnTo>
                  <a:pt x="431" y="222"/>
                </a:lnTo>
                <a:close/>
                <a:moveTo>
                  <a:pt x="585" y="222"/>
                </a:moveTo>
                <a:cubicBezTo>
                  <a:pt x="585" y="178"/>
                  <a:pt x="585" y="178"/>
                  <a:pt x="585" y="178"/>
                </a:cubicBezTo>
                <a:cubicBezTo>
                  <a:pt x="585" y="171"/>
                  <a:pt x="590" y="166"/>
                  <a:pt x="597" y="166"/>
                </a:cubicBezTo>
                <a:cubicBezTo>
                  <a:pt x="603" y="166"/>
                  <a:pt x="609" y="171"/>
                  <a:pt x="609" y="178"/>
                </a:cubicBezTo>
                <a:cubicBezTo>
                  <a:pt x="609" y="222"/>
                  <a:pt x="609" y="222"/>
                  <a:pt x="609" y="222"/>
                </a:cubicBezTo>
                <a:lnTo>
                  <a:pt x="585" y="222"/>
                </a:lnTo>
                <a:close/>
                <a:moveTo>
                  <a:pt x="661" y="275"/>
                </a:moveTo>
                <a:cubicBezTo>
                  <a:pt x="705" y="275"/>
                  <a:pt x="705" y="275"/>
                  <a:pt x="705" y="275"/>
                </a:cubicBezTo>
                <a:cubicBezTo>
                  <a:pt x="712" y="275"/>
                  <a:pt x="717" y="281"/>
                  <a:pt x="717" y="288"/>
                </a:cubicBezTo>
                <a:cubicBezTo>
                  <a:pt x="717" y="294"/>
                  <a:pt x="712" y="300"/>
                  <a:pt x="705" y="300"/>
                </a:cubicBezTo>
                <a:cubicBezTo>
                  <a:pt x="661" y="300"/>
                  <a:pt x="661" y="300"/>
                  <a:pt x="661" y="300"/>
                </a:cubicBezTo>
                <a:lnTo>
                  <a:pt x="661" y="275"/>
                </a:lnTo>
                <a:close/>
                <a:moveTo>
                  <a:pt x="482" y="222"/>
                </a:moveTo>
                <a:cubicBezTo>
                  <a:pt x="482" y="178"/>
                  <a:pt x="482" y="178"/>
                  <a:pt x="482" y="178"/>
                </a:cubicBezTo>
                <a:cubicBezTo>
                  <a:pt x="482" y="171"/>
                  <a:pt x="487" y="166"/>
                  <a:pt x="494" y="166"/>
                </a:cubicBezTo>
                <a:cubicBezTo>
                  <a:pt x="501" y="166"/>
                  <a:pt x="506" y="171"/>
                  <a:pt x="506" y="178"/>
                </a:cubicBezTo>
                <a:cubicBezTo>
                  <a:pt x="506" y="222"/>
                  <a:pt x="506" y="222"/>
                  <a:pt x="506" y="222"/>
                </a:cubicBezTo>
                <a:lnTo>
                  <a:pt x="482" y="222"/>
                </a:lnTo>
                <a:close/>
                <a:moveTo>
                  <a:pt x="533" y="222"/>
                </a:moveTo>
                <a:cubicBezTo>
                  <a:pt x="533" y="178"/>
                  <a:pt x="533" y="178"/>
                  <a:pt x="533" y="178"/>
                </a:cubicBezTo>
                <a:cubicBezTo>
                  <a:pt x="533" y="171"/>
                  <a:pt x="539" y="166"/>
                  <a:pt x="545" y="166"/>
                </a:cubicBezTo>
                <a:cubicBezTo>
                  <a:pt x="552" y="166"/>
                  <a:pt x="557" y="171"/>
                  <a:pt x="557" y="178"/>
                </a:cubicBezTo>
                <a:cubicBezTo>
                  <a:pt x="557" y="222"/>
                  <a:pt x="557" y="222"/>
                  <a:pt x="557" y="222"/>
                </a:cubicBezTo>
                <a:lnTo>
                  <a:pt x="533" y="222"/>
                </a:lnTo>
                <a:close/>
                <a:moveTo>
                  <a:pt x="328" y="222"/>
                </a:moveTo>
                <a:cubicBezTo>
                  <a:pt x="328" y="178"/>
                  <a:pt x="328" y="178"/>
                  <a:pt x="328" y="178"/>
                </a:cubicBezTo>
                <a:cubicBezTo>
                  <a:pt x="328" y="171"/>
                  <a:pt x="333" y="166"/>
                  <a:pt x="340" y="166"/>
                </a:cubicBezTo>
                <a:cubicBezTo>
                  <a:pt x="347" y="166"/>
                  <a:pt x="352" y="171"/>
                  <a:pt x="352" y="178"/>
                </a:cubicBezTo>
                <a:cubicBezTo>
                  <a:pt x="352" y="222"/>
                  <a:pt x="352" y="222"/>
                  <a:pt x="352" y="222"/>
                </a:cubicBezTo>
                <a:lnTo>
                  <a:pt x="328" y="222"/>
                </a:lnTo>
                <a:close/>
                <a:moveTo>
                  <a:pt x="717" y="441"/>
                </a:moveTo>
                <a:cubicBezTo>
                  <a:pt x="717" y="448"/>
                  <a:pt x="712" y="454"/>
                  <a:pt x="705" y="454"/>
                </a:cubicBezTo>
                <a:cubicBezTo>
                  <a:pt x="661" y="454"/>
                  <a:pt x="661" y="454"/>
                  <a:pt x="661" y="454"/>
                </a:cubicBezTo>
                <a:cubicBezTo>
                  <a:pt x="661" y="429"/>
                  <a:pt x="661" y="429"/>
                  <a:pt x="661" y="429"/>
                </a:cubicBezTo>
                <a:cubicBezTo>
                  <a:pt x="705" y="429"/>
                  <a:pt x="705" y="429"/>
                  <a:pt x="705" y="429"/>
                </a:cubicBezTo>
                <a:cubicBezTo>
                  <a:pt x="712" y="429"/>
                  <a:pt x="717" y="435"/>
                  <a:pt x="717" y="441"/>
                </a:cubicBezTo>
                <a:close/>
                <a:moveTo>
                  <a:pt x="717" y="493"/>
                </a:moveTo>
                <a:cubicBezTo>
                  <a:pt x="717" y="499"/>
                  <a:pt x="712" y="505"/>
                  <a:pt x="705" y="505"/>
                </a:cubicBezTo>
                <a:cubicBezTo>
                  <a:pt x="661" y="505"/>
                  <a:pt x="661" y="505"/>
                  <a:pt x="661" y="505"/>
                </a:cubicBezTo>
                <a:cubicBezTo>
                  <a:pt x="661" y="481"/>
                  <a:pt x="661" y="481"/>
                  <a:pt x="661" y="481"/>
                </a:cubicBezTo>
                <a:cubicBezTo>
                  <a:pt x="705" y="481"/>
                  <a:pt x="705" y="481"/>
                  <a:pt x="705" y="481"/>
                </a:cubicBezTo>
                <a:cubicBezTo>
                  <a:pt x="712" y="481"/>
                  <a:pt x="717" y="486"/>
                  <a:pt x="717" y="493"/>
                </a:cubicBezTo>
                <a:close/>
                <a:moveTo>
                  <a:pt x="608" y="609"/>
                </a:moveTo>
                <a:cubicBezTo>
                  <a:pt x="608" y="653"/>
                  <a:pt x="608" y="653"/>
                  <a:pt x="608" y="653"/>
                </a:cubicBezTo>
                <a:cubicBezTo>
                  <a:pt x="608" y="659"/>
                  <a:pt x="603" y="665"/>
                  <a:pt x="596" y="665"/>
                </a:cubicBezTo>
                <a:cubicBezTo>
                  <a:pt x="589" y="665"/>
                  <a:pt x="584" y="659"/>
                  <a:pt x="584" y="653"/>
                </a:cubicBezTo>
                <a:cubicBezTo>
                  <a:pt x="584" y="609"/>
                  <a:pt x="584" y="609"/>
                  <a:pt x="584" y="609"/>
                </a:cubicBezTo>
                <a:lnTo>
                  <a:pt x="608" y="609"/>
                </a:lnTo>
                <a:close/>
                <a:moveTo>
                  <a:pt x="717" y="544"/>
                </a:moveTo>
                <a:cubicBezTo>
                  <a:pt x="717" y="551"/>
                  <a:pt x="712" y="556"/>
                  <a:pt x="705" y="556"/>
                </a:cubicBezTo>
                <a:cubicBezTo>
                  <a:pt x="661" y="556"/>
                  <a:pt x="661" y="556"/>
                  <a:pt x="661" y="556"/>
                </a:cubicBezTo>
                <a:cubicBezTo>
                  <a:pt x="661" y="532"/>
                  <a:pt x="661" y="532"/>
                  <a:pt x="661" y="532"/>
                </a:cubicBezTo>
                <a:cubicBezTo>
                  <a:pt x="705" y="532"/>
                  <a:pt x="705" y="532"/>
                  <a:pt x="705" y="532"/>
                </a:cubicBezTo>
                <a:cubicBezTo>
                  <a:pt x="712" y="532"/>
                  <a:pt x="717" y="537"/>
                  <a:pt x="717" y="544"/>
                </a:cubicBezTo>
                <a:close/>
                <a:moveTo>
                  <a:pt x="717" y="339"/>
                </a:moveTo>
                <a:cubicBezTo>
                  <a:pt x="717" y="346"/>
                  <a:pt x="712" y="351"/>
                  <a:pt x="705" y="351"/>
                </a:cubicBezTo>
                <a:cubicBezTo>
                  <a:pt x="661" y="351"/>
                  <a:pt x="661" y="351"/>
                  <a:pt x="661" y="351"/>
                </a:cubicBezTo>
                <a:cubicBezTo>
                  <a:pt x="661" y="327"/>
                  <a:pt x="661" y="327"/>
                  <a:pt x="661" y="327"/>
                </a:cubicBezTo>
                <a:cubicBezTo>
                  <a:pt x="705" y="327"/>
                  <a:pt x="705" y="327"/>
                  <a:pt x="705" y="327"/>
                </a:cubicBezTo>
                <a:cubicBezTo>
                  <a:pt x="712" y="327"/>
                  <a:pt x="717" y="332"/>
                  <a:pt x="717" y="339"/>
                </a:cubicBezTo>
                <a:close/>
                <a:moveTo>
                  <a:pt x="717" y="390"/>
                </a:moveTo>
                <a:cubicBezTo>
                  <a:pt x="717" y="397"/>
                  <a:pt x="712" y="402"/>
                  <a:pt x="705" y="402"/>
                </a:cubicBezTo>
                <a:cubicBezTo>
                  <a:pt x="661" y="402"/>
                  <a:pt x="661" y="402"/>
                  <a:pt x="661" y="402"/>
                </a:cubicBezTo>
                <a:cubicBezTo>
                  <a:pt x="661" y="378"/>
                  <a:pt x="661" y="378"/>
                  <a:pt x="661" y="378"/>
                </a:cubicBezTo>
                <a:cubicBezTo>
                  <a:pt x="705" y="378"/>
                  <a:pt x="705" y="378"/>
                  <a:pt x="705" y="378"/>
                </a:cubicBezTo>
                <a:cubicBezTo>
                  <a:pt x="712" y="378"/>
                  <a:pt x="717" y="384"/>
                  <a:pt x="717" y="390"/>
                </a:cubicBezTo>
                <a:close/>
                <a:moveTo>
                  <a:pt x="403" y="609"/>
                </a:moveTo>
                <a:cubicBezTo>
                  <a:pt x="403" y="653"/>
                  <a:pt x="403" y="653"/>
                  <a:pt x="403" y="653"/>
                </a:cubicBezTo>
                <a:cubicBezTo>
                  <a:pt x="403" y="659"/>
                  <a:pt x="397" y="665"/>
                  <a:pt x="391" y="665"/>
                </a:cubicBezTo>
                <a:cubicBezTo>
                  <a:pt x="384" y="665"/>
                  <a:pt x="379" y="659"/>
                  <a:pt x="379" y="653"/>
                </a:cubicBezTo>
                <a:cubicBezTo>
                  <a:pt x="379" y="609"/>
                  <a:pt x="379" y="609"/>
                  <a:pt x="379" y="609"/>
                </a:cubicBezTo>
                <a:lnTo>
                  <a:pt x="403" y="609"/>
                </a:lnTo>
                <a:close/>
                <a:moveTo>
                  <a:pt x="351" y="609"/>
                </a:moveTo>
                <a:cubicBezTo>
                  <a:pt x="351" y="653"/>
                  <a:pt x="351" y="653"/>
                  <a:pt x="351" y="653"/>
                </a:cubicBezTo>
                <a:cubicBezTo>
                  <a:pt x="351" y="659"/>
                  <a:pt x="346" y="665"/>
                  <a:pt x="339" y="665"/>
                </a:cubicBezTo>
                <a:cubicBezTo>
                  <a:pt x="333" y="665"/>
                  <a:pt x="327" y="659"/>
                  <a:pt x="327" y="653"/>
                </a:cubicBezTo>
                <a:cubicBezTo>
                  <a:pt x="327" y="609"/>
                  <a:pt x="327" y="609"/>
                  <a:pt x="327" y="609"/>
                </a:cubicBezTo>
                <a:lnTo>
                  <a:pt x="351" y="609"/>
                </a:lnTo>
                <a:close/>
                <a:moveTo>
                  <a:pt x="275" y="555"/>
                </a:moveTo>
                <a:cubicBezTo>
                  <a:pt x="231" y="555"/>
                  <a:pt x="231" y="555"/>
                  <a:pt x="231" y="555"/>
                </a:cubicBezTo>
                <a:cubicBezTo>
                  <a:pt x="224" y="555"/>
                  <a:pt x="219" y="550"/>
                  <a:pt x="219" y="543"/>
                </a:cubicBezTo>
                <a:cubicBezTo>
                  <a:pt x="219" y="537"/>
                  <a:pt x="224" y="531"/>
                  <a:pt x="231" y="531"/>
                </a:cubicBezTo>
                <a:cubicBezTo>
                  <a:pt x="275" y="531"/>
                  <a:pt x="275" y="531"/>
                  <a:pt x="275" y="531"/>
                </a:cubicBezTo>
                <a:lnTo>
                  <a:pt x="275" y="555"/>
                </a:lnTo>
                <a:close/>
                <a:moveTo>
                  <a:pt x="505" y="609"/>
                </a:moveTo>
                <a:cubicBezTo>
                  <a:pt x="505" y="653"/>
                  <a:pt x="505" y="653"/>
                  <a:pt x="505" y="653"/>
                </a:cubicBezTo>
                <a:cubicBezTo>
                  <a:pt x="505" y="659"/>
                  <a:pt x="500" y="665"/>
                  <a:pt x="493" y="665"/>
                </a:cubicBezTo>
                <a:cubicBezTo>
                  <a:pt x="487" y="665"/>
                  <a:pt x="481" y="659"/>
                  <a:pt x="481" y="653"/>
                </a:cubicBezTo>
                <a:cubicBezTo>
                  <a:pt x="481" y="609"/>
                  <a:pt x="481" y="609"/>
                  <a:pt x="481" y="609"/>
                </a:cubicBezTo>
                <a:lnTo>
                  <a:pt x="505" y="609"/>
                </a:lnTo>
                <a:close/>
                <a:moveTo>
                  <a:pt x="557" y="609"/>
                </a:moveTo>
                <a:cubicBezTo>
                  <a:pt x="557" y="653"/>
                  <a:pt x="557" y="653"/>
                  <a:pt x="557" y="653"/>
                </a:cubicBezTo>
                <a:cubicBezTo>
                  <a:pt x="557" y="659"/>
                  <a:pt x="551" y="665"/>
                  <a:pt x="545" y="665"/>
                </a:cubicBezTo>
                <a:cubicBezTo>
                  <a:pt x="538" y="665"/>
                  <a:pt x="532" y="659"/>
                  <a:pt x="532" y="653"/>
                </a:cubicBezTo>
                <a:cubicBezTo>
                  <a:pt x="532" y="609"/>
                  <a:pt x="532" y="609"/>
                  <a:pt x="532" y="609"/>
                </a:cubicBezTo>
                <a:lnTo>
                  <a:pt x="557" y="609"/>
                </a:lnTo>
                <a:close/>
                <a:moveTo>
                  <a:pt x="454" y="609"/>
                </a:moveTo>
                <a:cubicBezTo>
                  <a:pt x="454" y="653"/>
                  <a:pt x="454" y="653"/>
                  <a:pt x="454" y="653"/>
                </a:cubicBezTo>
                <a:cubicBezTo>
                  <a:pt x="454" y="659"/>
                  <a:pt x="449" y="665"/>
                  <a:pt x="442" y="665"/>
                </a:cubicBezTo>
                <a:cubicBezTo>
                  <a:pt x="435" y="665"/>
                  <a:pt x="430" y="659"/>
                  <a:pt x="430" y="653"/>
                </a:cubicBezTo>
                <a:cubicBezTo>
                  <a:pt x="430" y="609"/>
                  <a:pt x="430" y="609"/>
                  <a:pt x="430" y="609"/>
                </a:cubicBezTo>
                <a:lnTo>
                  <a:pt x="454" y="609"/>
                </a:lnTo>
                <a:close/>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90" name="正方形/長方形 89"/>
          <p:cNvSpPr/>
          <p:nvPr/>
        </p:nvSpPr>
        <p:spPr>
          <a:xfrm>
            <a:off x="540000" y="3788633"/>
            <a:ext cx="2337041" cy="460590"/>
          </a:xfrm>
          <a:prstGeom prst="rect">
            <a:avLst/>
          </a:prstGeom>
          <a:solidFill>
            <a:srgbClr val="8FC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84"/>
            <a:r>
              <a:rPr lang="ja-JP" altLang="en-US" sz="1200"/>
              <a:t>　　</a:t>
            </a:r>
            <a:r>
              <a:rPr lang="ja-JP" altLang="en-US" sz="1050">
                <a:solidFill>
                  <a:prstClr val="white"/>
                </a:solidFill>
                <a:latin typeface="メイリオ" panose="020B0604030504040204" pitchFamily="50" charset="-128"/>
                <a:ea typeface="メイリオ" panose="020B0604030504040204" pitchFamily="50" charset="-128"/>
              </a:rPr>
              <a:t>システム連携ソリューション</a:t>
            </a:r>
          </a:p>
        </p:txBody>
      </p:sp>
      <p:sp>
        <p:nvSpPr>
          <p:cNvPr id="91" name="正方形/長方形 90"/>
          <p:cNvSpPr/>
          <p:nvPr/>
        </p:nvSpPr>
        <p:spPr>
          <a:xfrm>
            <a:off x="2946113" y="4281490"/>
            <a:ext cx="5658273" cy="468278"/>
          </a:xfrm>
          <a:prstGeom prst="rect">
            <a:avLst/>
          </a:prstGeom>
          <a:solidFill>
            <a:srgbClr val="00ABC5">
              <a:alpha val="30000"/>
            </a:srgbClr>
          </a:solidFill>
          <a:ln w="25400">
            <a:solidFill>
              <a:srgbClr val="00AB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84"/>
            <a:r>
              <a:rPr lang="ja-JP" altLang="en-US" sz="1200"/>
              <a:t>　　</a:t>
            </a:r>
            <a:endParaRPr lang="ja-JP" altLang="en-US" sz="1050">
              <a:solidFill>
                <a:prstClr val="white"/>
              </a:solidFill>
              <a:latin typeface="メイリオ" panose="020B0604030504040204" pitchFamily="50" charset="-128"/>
              <a:ea typeface="メイリオ" panose="020B0604030504040204" pitchFamily="50" charset="-128"/>
            </a:endParaRPr>
          </a:p>
        </p:txBody>
      </p:sp>
      <p:sp>
        <p:nvSpPr>
          <p:cNvPr id="92" name="正方形/長方形 91"/>
          <p:cNvSpPr/>
          <p:nvPr/>
        </p:nvSpPr>
        <p:spPr>
          <a:xfrm>
            <a:off x="540000" y="4293057"/>
            <a:ext cx="2337041" cy="456711"/>
          </a:xfrm>
          <a:prstGeom prst="rect">
            <a:avLst/>
          </a:prstGeom>
          <a:solidFill>
            <a:srgbClr val="00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84"/>
            <a:r>
              <a:rPr lang="ja-JP" altLang="en-US" sz="1200"/>
              <a:t>　　</a:t>
            </a:r>
            <a:r>
              <a:rPr lang="en-US" altLang="ja-JP" sz="1050">
                <a:solidFill>
                  <a:prstClr val="white"/>
                </a:solidFill>
                <a:latin typeface="メイリオ" panose="020B0604030504040204" pitchFamily="50" charset="-128"/>
                <a:ea typeface="メイリオ" panose="020B0604030504040204" pitchFamily="50" charset="-128"/>
              </a:rPr>
              <a:t>API</a:t>
            </a:r>
            <a:r>
              <a:rPr lang="ja-JP" altLang="en-US" sz="1050">
                <a:solidFill>
                  <a:prstClr val="white"/>
                </a:solidFill>
                <a:latin typeface="メイリオ" panose="020B0604030504040204" pitchFamily="50" charset="-128"/>
                <a:ea typeface="メイリオ" panose="020B0604030504040204" pitchFamily="50" charset="-128"/>
              </a:rPr>
              <a:t>サービス</a:t>
            </a:r>
          </a:p>
        </p:txBody>
      </p:sp>
      <p:sp>
        <p:nvSpPr>
          <p:cNvPr id="94" name="Freeform 19"/>
          <p:cNvSpPr>
            <a:spLocks noEditPoints="1"/>
          </p:cNvSpPr>
          <p:nvPr/>
        </p:nvSpPr>
        <p:spPr bwMode="auto">
          <a:xfrm>
            <a:off x="609073" y="4332364"/>
            <a:ext cx="204081" cy="191642"/>
          </a:xfrm>
          <a:custGeom>
            <a:avLst/>
            <a:gdLst>
              <a:gd name="T0" fmla="*/ 666 w 755"/>
              <a:gd name="T1" fmla="*/ 490 h 756"/>
              <a:gd name="T2" fmla="*/ 684 w 755"/>
              <a:gd name="T3" fmla="*/ 603 h 756"/>
              <a:gd name="T4" fmla="*/ 588 w 755"/>
              <a:gd name="T5" fmla="*/ 575 h 756"/>
              <a:gd name="T6" fmla="*/ 571 w 755"/>
              <a:gd name="T7" fmla="*/ 620 h 756"/>
              <a:gd name="T8" fmla="*/ 530 w 755"/>
              <a:gd name="T9" fmla="*/ 726 h 756"/>
              <a:gd name="T10" fmla="*/ 464 w 755"/>
              <a:gd name="T11" fmla="*/ 653 h 756"/>
              <a:gd name="T12" fmla="*/ 424 w 755"/>
              <a:gd name="T13" fmla="*/ 684 h 756"/>
              <a:gd name="T14" fmla="*/ 336 w 755"/>
              <a:gd name="T15" fmla="*/ 756 h 756"/>
              <a:gd name="T16" fmla="*/ 313 w 755"/>
              <a:gd name="T17" fmla="*/ 659 h 756"/>
              <a:gd name="T18" fmla="*/ 265 w 755"/>
              <a:gd name="T19" fmla="*/ 666 h 756"/>
              <a:gd name="T20" fmla="*/ 152 w 755"/>
              <a:gd name="T21" fmla="*/ 684 h 756"/>
              <a:gd name="T22" fmla="*/ 181 w 755"/>
              <a:gd name="T23" fmla="*/ 588 h 756"/>
              <a:gd name="T24" fmla="*/ 136 w 755"/>
              <a:gd name="T25" fmla="*/ 571 h 756"/>
              <a:gd name="T26" fmla="*/ 29 w 755"/>
              <a:gd name="T27" fmla="*/ 531 h 756"/>
              <a:gd name="T28" fmla="*/ 102 w 755"/>
              <a:gd name="T29" fmla="*/ 464 h 756"/>
              <a:gd name="T30" fmla="*/ 71 w 755"/>
              <a:gd name="T31" fmla="*/ 425 h 756"/>
              <a:gd name="T32" fmla="*/ 0 w 755"/>
              <a:gd name="T33" fmla="*/ 336 h 756"/>
              <a:gd name="T34" fmla="*/ 97 w 755"/>
              <a:gd name="T35" fmla="*/ 313 h 756"/>
              <a:gd name="T36" fmla="*/ 89 w 755"/>
              <a:gd name="T37" fmla="*/ 265 h 756"/>
              <a:gd name="T38" fmla="*/ 71 w 755"/>
              <a:gd name="T39" fmla="*/ 153 h 756"/>
              <a:gd name="T40" fmla="*/ 167 w 755"/>
              <a:gd name="T41" fmla="*/ 181 h 756"/>
              <a:gd name="T42" fmla="*/ 184 w 755"/>
              <a:gd name="T43" fmla="*/ 136 h 756"/>
              <a:gd name="T44" fmla="*/ 225 w 755"/>
              <a:gd name="T45" fmla="*/ 30 h 756"/>
              <a:gd name="T46" fmla="*/ 291 w 755"/>
              <a:gd name="T47" fmla="*/ 103 h 756"/>
              <a:gd name="T48" fmla="*/ 331 w 755"/>
              <a:gd name="T49" fmla="*/ 72 h 756"/>
              <a:gd name="T50" fmla="*/ 419 w 755"/>
              <a:gd name="T51" fmla="*/ 0 h 756"/>
              <a:gd name="T52" fmla="*/ 442 w 755"/>
              <a:gd name="T53" fmla="*/ 97 h 756"/>
              <a:gd name="T54" fmla="*/ 490 w 755"/>
              <a:gd name="T55" fmla="*/ 89 h 756"/>
              <a:gd name="T56" fmla="*/ 603 w 755"/>
              <a:gd name="T57" fmla="*/ 72 h 756"/>
              <a:gd name="T58" fmla="*/ 574 w 755"/>
              <a:gd name="T59" fmla="*/ 168 h 756"/>
              <a:gd name="T60" fmla="*/ 619 w 755"/>
              <a:gd name="T61" fmla="*/ 184 h 756"/>
              <a:gd name="T62" fmla="*/ 726 w 755"/>
              <a:gd name="T63" fmla="*/ 225 h 756"/>
              <a:gd name="T64" fmla="*/ 653 w 755"/>
              <a:gd name="T65" fmla="*/ 292 h 756"/>
              <a:gd name="T66" fmla="*/ 684 w 755"/>
              <a:gd name="T67" fmla="*/ 331 h 756"/>
              <a:gd name="T68" fmla="*/ 755 w 755"/>
              <a:gd name="T69" fmla="*/ 420 h 756"/>
              <a:gd name="T70" fmla="*/ 658 w 755"/>
              <a:gd name="T71" fmla="*/ 442 h 756"/>
              <a:gd name="T72" fmla="*/ 377 w 755"/>
              <a:gd name="T73" fmla="*/ 188 h 756"/>
              <a:gd name="T74" fmla="*/ 377 w 755"/>
              <a:gd name="T75" fmla="*/ 568 h 756"/>
              <a:gd name="T76" fmla="*/ 377 w 755"/>
              <a:gd name="T77" fmla="*/ 188 h 756"/>
              <a:gd name="T78" fmla="*/ 306 w 755"/>
              <a:gd name="T79" fmla="*/ 301 h 756"/>
              <a:gd name="T80" fmla="*/ 211 w 755"/>
              <a:gd name="T81" fmla="*/ 439 h 756"/>
              <a:gd name="T82" fmla="*/ 259 w 755"/>
              <a:gd name="T83" fmla="*/ 413 h 756"/>
              <a:gd name="T84" fmla="*/ 311 w 755"/>
              <a:gd name="T85" fmla="*/ 439 h 756"/>
              <a:gd name="T86" fmla="*/ 267 w 755"/>
              <a:gd name="T87" fmla="*/ 383 h 756"/>
              <a:gd name="T88" fmla="*/ 281 w 755"/>
              <a:gd name="T89" fmla="*/ 323 h 756"/>
              <a:gd name="T90" fmla="*/ 290 w 755"/>
              <a:gd name="T91" fmla="*/ 360 h 756"/>
              <a:gd name="T92" fmla="*/ 267 w 755"/>
              <a:gd name="T93" fmla="*/ 383 h 756"/>
              <a:gd name="T94" fmla="*/ 411 w 755"/>
              <a:gd name="T95" fmla="*/ 301 h 756"/>
              <a:gd name="T96" fmla="*/ 363 w 755"/>
              <a:gd name="T97" fmla="*/ 439 h 756"/>
              <a:gd name="T98" fmla="*/ 400 w 755"/>
              <a:gd name="T99" fmla="*/ 393 h 756"/>
              <a:gd name="T100" fmla="*/ 450 w 755"/>
              <a:gd name="T101" fmla="*/ 381 h 756"/>
              <a:gd name="T102" fmla="*/ 450 w 755"/>
              <a:gd name="T103" fmla="*/ 313 h 756"/>
              <a:gd name="T104" fmla="*/ 410 w 755"/>
              <a:gd name="T105" fmla="*/ 331 h 756"/>
              <a:gd name="T106" fmla="*/ 421 w 755"/>
              <a:gd name="T107" fmla="*/ 358 h 756"/>
              <a:gd name="T108" fmla="*/ 400 w 755"/>
              <a:gd name="T109" fmla="*/ 363 h 756"/>
              <a:gd name="T110" fmla="*/ 519 w 755"/>
              <a:gd name="T111" fmla="*/ 439 h 756"/>
              <a:gd name="T112" fmla="*/ 482 w 755"/>
              <a:gd name="T113" fmla="*/ 301 h 756"/>
              <a:gd name="T114" fmla="*/ 519 w 755"/>
              <a:gd name="T115" fmla="*/ 439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55" h="756">
                <a:moveTo>
                  <a:pt x="653" y="464"/>
                </a:moveTo>
                <a:cubicBezTo>
                  <a:pt x="651" y="474"/>
                  <a:pt x="655" y="484"/>
                  <a:pt x="666" y="490"/>
                </a:cubicBezTo>
                <a:cubicBezTo>
                  <a:pt x="726" y="531"/>
                  <a:pt x="726" y="531"/>
                  <a:pt x="726" y="531"/>
                </a:cubicBezTo>
                <a:cubicBezTo>
                  <a:pt x="684" y="603"/>
                  <a:pt x="684" y="603"/>
                  <a:pt x="684" y="603"/>
                </a:cubicBezTo>
                <a:cubicBezTo>
                  <a:pt x="619" y="571"/>
                  <a:pt x="619" y="571"/>
                  <a:pt x="619" y="571"/>
                </a:cubicBezTo>
                <a:cubicBezTo>
                  <a:pt x="607" y="565"/>
                  <a:pt x="596" y="567"/>
                  <a:pt x="588" y="575"/>
                </a:cubicBezTo>
                <a:cubicBezTo>
                  <a:pt x="583" y="579"/>
                  <a:pt x="579" y="584"/>
                  <a:pt x="574" y="588"/>
                </a:cubicBezTo>
                <a:cubicBezTo>
                  <a:pt x="566" y="596"/>
                  <a:pt x="564" y="607"/>
                  <a:pt x="571" y="620"/>
                </a:cubicBezTo>
                <a:cubicBezTo>
                  <a:pt x="603" y="684"/>
                  <a:pt x="603" y="684"/>
                  <a:pt x="603" y="684"/>
                </a:cubicBezTo>
                <a:cubicBezTo>
                  <a:pt x="530" y="726"/>
                  <a:pt x="530" y="726"/>
                  <a:pt x="530" y="726"/>
                </a:cubicBezTo>
                <a:cubicBezTo>
                  <a:pt x="490" y="666"/>
                  <a:pt x="490" y="666"/>
                  <a:pt x="490" y="666"/>
                </a:cubicBezTo>
                <a:cubicBezTo>
                  <a:pt x="483" y="655"/>
                  <a:pt x="474" y="651"/>
                  <a:pt x="464" y="653"/>
                </a:cubicBezTo>
                <a:cubicBezTo>
                  <a:pt x="457" y="655"/>
                  <a:pt x="449" y="657"/>
                  <a:pt x="442" y="659"/>
                </a:cubicBezTo>
                <a:cubicBezTo>
                  <a:pt x="432" y="662"/>
                  <a:pt x="425" y="670"/>
                  <a:pt x="424" y="684"/>
                </a:cubicBezTo>
                <a:cubicBezTo>
                  <a:pt x="419" y="756"/>
                  <a:pt x="419" y="756"/>
                  <a:pt x="419" y="756"/>
                </a:cubicBezTo>
                <a:cubicBezTo>
                  <a:pt x="336" y="756"/>
                  <a:pt x="336" y="756"/>
                  <a:pt x="336" y="756"/>
                </a:cubicBezTo>
                <a:cubicBezTo>
                  <a:pt x="331" y="684"/>
                  <a:pt x="331" y="684"/>
                  <a:pt x="331" y="684"/>
                </a:cubicBezTo>
                <a:cubicBezTo>
                  <a:pt x="330" y="670"/>
                  <a:pt x="323" y="662"/>
                  <a:pt x="313" y="659"/>
                </a:cubicBezTo>
                <a:cubicBezTo>
                  <a:pt x="306" y="657"/>
                  <a:pt x="298" y="655"/>
                  <a:pt x="291" y="653"/>
                </a:cubicBezTo>
                <a:cubicBezTo>
                  <a:pt x="281" y="651"/>
                  <a:pt x="272" y="655"/>
                  <a:pt x="265" y="666"/>
                </a:cubicBezTo>
                <a:cubicBezTo>
                  <a:pt x="225" y="726"/>
                  <a:pt x="225" y="726"/>
                  <a:pt x="225" y="726"/>
                </a:cubicBezTo>
                <a:cubicBezTo>
                  <a:pt x="152" y="684"/>
                  <a:pt x="152" y="684"/>
                  <a:pt x="152" y="684"/>
                </a:cubicBezTo>
                <a:cubicBezTo>
                  <a:pt x="184" y="620"/>
                  <a:pt x="184" y="620"/>
                  <a:pt x="184" y="620"/>
                </a:cubicBezTo>
                <a:cubicBezTo>
                  <a:pt x="191" y="607"/>
                  <a:pt x="189" y="596"/>
                  <a:pt x="181" y="588"/>
                </a:cubicBezTo>
                <a:cubicBezTo>
                  <a:pt x="176" y="584"/>
                  <a:pt x="172" y="579"/>
                  <a:pt x="167" y="575"/>
                </a:cubicBezTo>
                <a:cubicBezTo>
                  <a:pt x="159" y="567"/>
                  <a:pt x="148" y="565"/>
                  <a:pt x="136" y="571"/>
                </a:cubicBezTo>
                <a:cubicBezTo>
                  <a:pt x="71" y="603"/>
                  <a:pt x="71" y="603"/>
                  <a:pt x="71" y="603"/>
                </a:cubicBezTo>
                <a:cubicBezTo>
                  <a:pt x="29" y="531"/>
                  <a:pt x="29" y="531"/>
                  <a:pt x="29" y="531"/>
                </a:cubicBezTo>
                <a:cubicBezTo>
                  <a:pt x="89" y="490"/>
                  <a:pt x="89" y="490"/>
                  <a:pt x="89" y="490"/>
                </a:cubicBezTo>
                <a:cubicBezTo>
                  <a:pt x="100" y="484"/>
                  <a:pt x="104" y="474"/>
                  <a:pt x="102" y="464"/>
                </a:cubicBezTo>
                <a:cubicBezTo>
                  <a:pt x="100" y="457"/>
                  <a:pt x="98" y="450"/>
                  <a:pt x="97" y="442"/>
                </a:cubicBezTo>
                <a:cubicBezTo>
                  <a:pt x="94" y="432"/>
                  <a:pt x="85" y="425"/>
                  <a:pt x="71" y="425"/>
                </a:cubicBezTo>
                <a:cubicBezTo>
                  <a:pt x="0" y="420"/>
                  <a:pt x="0" y="420"/>
                  <a:pt x="0" y="420"/>
                </a:cubicBezTo>
                <a:cubicBezTo>
                  <a:pt x="0" y="336"/>
                  <a:pt x="0" y="336"/>
                  <a:pt x="0" y="336"/>
                </a:cubicBezTo>
                <a:cubicBezTo>
                  <a:pt x="71" y="331"/>
                  <a:pt x="71" y="331"/>
                  <a:pt x="71" y="331"/>
                </a:cubicBezTo>
                <a:cubicBezTo>
                  <a:pt x="85" y="331"/>
                  <a:pt x="94" y="324"/>
                  <a:pt x="97" y="313"/>
                </a:cubicBezTo>
                <a:cubicBezTo>
                  <a:pt x="98" y="306"/>
                  <a:pt x="100" y="299"/>
                  <a:pt x="102" y="292"/>
                </a:cubicBezTo>
                <a:cubicBezTo>
                  <a:pt x="104" y="282"/>
                  <a:pt x="100" y="272"/>
                  <a:pt x="89" y="265"/>
                </a:cubicBezTo>
                <a:cubicBezTo>
                  <a:pt x="29" y="225"/>
                  <a:pt x="29" y="225"/>
                  <a:pt x="29" y="225"/>
                </a:cubicBezTo>
                <a:cubicBezTo>
                  <a:pt x="71" y="153"/>
                  <a:pt x="71" y="153"/>
                  <a:pt x="71" y="153"/>
                </a:cubicBezTo>
                <a:cubicBezTo>
                  <a:pt x="136" y="184"/>
                  <a:pt x="136" y="184"/>
                  <a:pt x="136" y="184"/>
                </a:cubicBezTo>
                <a:cubicBezTo>
                  <a:pt x="148" y="191"/>
                  <a:pt x="159" y="189"/>
                  <a:pt x="167" y="181"/>
                </a:cubicBezTo>
                <a:cubicBezTo>
                  <a:pt x="172" y="176"/>
                  <a:pt x="176" y="172"/>
                  <a:pt x="181" y="168"/>
                </a:cubicBezTo>
                <a:cubicBezTo>
                  <a:pt x="189" y="160"/>
                  <a:pt x="191" y="149"/>
                  <a:pt x="184" y="136"/>
                </a:cubicBezTo>
                <a:cubicBezTo>
                  <a:pt x="152" y="72"/>
                  <a:pt x="152" y="72"/>
                  <a:pt x="152" y="72"/>
                </a:cubicBezTo>
                <a:cubicBezTo>
                  <a:pt x="225" y="30"/>
                  <a:pt x="225" y="30"/>
                  <a:pt x="225" y="30"/>
                </a:cubicBezTo>
                <a:cubicBezTo>
                  <a:pt x="265" y="89"/>
                  <a:pt x="265" y="89"/>
                  <a:pt x="265" y="89"/>
                </a:cubicBezTo>
                <a:cubicBezTo>
                  <a:pt x="272" y="100"/>
                  <a:pt x="281" y="104"/>
                  <a:pt x="291" y="103"/>
                </a:cubicBezTo>
                <a:cubicBezTo>
                  <a:pt x="298" y="101"/>
                  <a:pt x="306" y="99"/>
                  <a:pt x="313" y="97"/>
                </a:cubicBezTo>
                <a:cubicBezTo>
                  <a:pt x="323" y="94"/>
                  <a:pt x="330" y="85"/>
                  <a:pt x="331" y="72"/>
                </a:cubicBezTo>
                <a:cubicBezTo>
                  <a:pt x="336" y="0"/>
                  <a:pt x="336" y="0"/>
                  <a:pt x="336" y="0"/>
                </a:cubicBezTo>
                <a:cubicBezTo>
                  <a:pt x="419" y="0"/>
                  <a:pt x="419" y="0"/>
                  <a:pt x="419" y="0"/>
                </a:cubicBezTo>
                <a:cubicBezTo>
                  <a:pt x="424" y="72"/>
                  <a:pt x="424" y="72"/>
                  <a:pt x="424" y="72"/>
                </a:cubicBezTo>
                <a:cubicBezTo>
                  <a:pt x="425" y="85"/>
                  <a:pt x="432" y="94"/>
                  <a:pt x="442" y="97"/>
                </a:cubicBezTo>
                <a:cubicBezTo>
                  <a:pt x="449" y="99"/>
                  <a:pt x="457" y="101"/>
                  <a:pt x="464" y="103"/>
                </a:cubicBezTo>
                <a:cubicBezTo>
                  <a:pt x="474" y="104"/>
                  <a:pt x="483" y="100"/>
                  <a:pt x="490" y="89"/>
                </a:cubicBezTo>
                <a:cubicBezTo>
                  <a:pt x="530" y="30"/>
                  <a:pt x="530" y="30"/>
                  <a:pt x="530" y="30"/>
                </a:cubicBezTo>
                <a:cubicBezTo>
                  <a:pt x="603" y="72"/>
                  <a:pt x="603" y="72"/>
                  <a:pt x="603" y="72"/>
                </a:cubicBezTo>
                <a:cubicBezTo>
                  <a:pt x="571" y="136"/>
                  <a:pt x="571" y="136"/>
                  <a:pt x="571" y="136"/>
                </a:cubicBezTo>
                <a:cubicBezTo>
                  <a:pt x="564" y="149"/>
                  <a:pt x="566" y="160"/>
                  <a:pt x="574" y="168"/>
                </a:cubicBezTo>
                <a:cubicBezTo>
                  <a:pt x="579" y="172"/>
                  <a:pt x="583" y="176"/>
                  <a:pt x="588" y="181"/>
                </a:cubicBezTo>
                <a:cubicBezTo>
                  <a:pt x="596" y="189"/>
                  <a:pt x="607" y="191"/>
                  <a:pt x="619" y="184"/>
                </a:cubicBezTo>
                <a:cubicBezTo>
                  <a:pt x="684" y="153"/>
                  <a:pt x="684" y="153"/>
                  <a:pt x="684" y="153"/>
                </a:cubicBezTo>
                <a:cubicBezTo>
                  <a:pt x="726" y="225"/>
                  <a:pt x="726" y="225"/>
                  <a:pt x="726" y="225"/>
                </a:cubicBezTo>
                <a:cubicBezTo>
                  <a:pt x="666" y="265"/>
                  <a:pt x="666" y="265"/>
                  <a:pt x="666" y="265"/>
                </a:cubicBezTo>
                <a:cubicBezTo>
                  <a:pt x="655" y="272"/>
                  <a:pt x="651" y="282"/>
                  <a:pt x="653" y="292"/>
                </a:cubicBezTo>
                <a:cubicBezTo>
                  <a:pt x="655" y="299"/>
                  <a:pt x="657" y="306"/>
                  <a:pt x="658" y="313"/>
                </a:cubicBezTo>
                <a:cubicBezTo>
                  <a:pt x="661" y="324"/>
                  <a:pt x="670" y="331"/>
                  <a:pt x="684" y="331"/>
                </a:cubicBezTo>
                <a:cubicBezTo>
                  <a:pt x="755" y="336"/>
                  <a:pt x="755" y="336"/>
                  <a:pt x="755" y="336"/>
                </a:cubicBezTo>
                <a:cubicBezTo>
                  <a:pt x="755" y="420"/>
                  <a:pt x="755" y="420"/>
                  <a:pt x="755" y="420"/>
                </a:cubicBezTo>
                <a:cubicBezTo>
                  <a:pt x="684" y="425"/>
                  <a:pt x="684" y="425"/>
                  <a:pt x="684" y="425"/>
                </a:cubicBezTo>
                <a:cubicBezTo>
                  <a:pt x="670" y="425"/>
                  <a:pt x="661" y="432"/>
                  <a:pt x="658" y="442"/>
                </a:cubicBezTo>
                <a:cubicBezTo>
                  <a:pt x="657" y="450"/>
                  <a:pt x="655" y="457"/>
                  <a:pt x="653" y="464"/>
                </a:cubicBezTo>
                <a:close/>
                <a:moveTo>
                  <a:pt x="377" y="188"/>
                </a:moveTo>
                <a:cubicBezTo>
                  <a:pt x="273" y="188"/>
                  <a:pt x="187" y="273"/>
                  <a:pt x="187" y="378"/>
                </a:cubicBezTo>
                <a:cubicBezTo>
                  <a:pt x="187" y="483"/>
                  <a:pt x="273" y="568"/>
                  <a:pt x="377" y="568"/>
                </a:cubicBezTo>
                <a:cubicBezTo>
                  <a:pt x="482" y="568"/>
                  <a:pt x="567" y="483"/>
                  <a:pt x="567" y="378"/>
                </a:cubicBezTo>
                <a:cubicBezTo>
                  <a:pt x="567" y="273"/>
                  <a:pt x="482" y="188"/>
                  <a:pt x="377" y="188"/>
                </a:cubicBezTo>
                <a:close/>
                <a:moveTo>
                  <a:pt x="351" y="439"/>
                </a:moveTo>
                <a:cubicBezTo>
                  <a:pt x="306" y="301"/>
                  <a:pt x="306" y="301"/>
                  <a:pt x="306" y="301"/>
                </a:cubicBezTo>
                <a:cubicBezTo>
                  <a:pt x="256" y="301"/>
                  <a:pt x="256" y="301"/>
                  <a:pt x="256" y="301"/>
                </a:cubicBezTo>
                <a:cubicBezTo>
                  <a:pt x="211" y="439"/>
                  <a:pt x="211" y="439"/>
                  <a:pt x="211" y="439"/>
                </a:cubicBezTo>
                <a:cubicBezTo>
                  <a:pt x="252" y="439"/>
                  <a:pt x="252" y="439"/>
                  <a:pt x="252" y="439"/>
                </a:cubicBezTo>
                <a:cubicBezTo>
                  <a:pt x="259" y="413"/>
                  <a:pt x="259" y="413"/>
                  <a:pt x="259" y="413"/>
                </a:cubicBezTo>
                <a:cubicBezTo>
                  <a:pt x="304" y="413"/>
                  <a:pt x="304" y="413"/>
                  <a:pt x="304" y="413"/>
                </a:cubicBezTo>
                <a:cubicBezTo>
                  <a:pt x="311" y="439"/>
                  <a:pt x="311" y="439"/>
                  <a:pt x="311" y="439"/>
                </a:cubicBezTo>
                <a:lnTo>
                  <a:pt x="351" y="439"/>
                </a:lnTo>
                <a:close/>
                <a:moveTo>
                  <a:pt x="267" y="383"/>
                </a:moveTo>
                <a:cubicBezTo>
                  <a:pt x="273" y="361"/>
                  <a:pt x="276" y="346"/>
                  <a:pt x="278" y="339"/>
                </a:cubicBezTo>
                <a:cubicBezTo>
                  <a:pt x="280" y="332"/>
                  <a:pt x="281" y="326"/>
                  <a:pt x="281" y="323"/>
                </a:cubicBezTo>
                <a:cubicBezTo>
                  <a:pt x="282" y="327"/>
                  <a:pt x="283" y="332"/>
                  <a:pt x="285" y="340"/>
                </a:cubicBezTo>
                <a:cubicBezTo>
                  <a:pt x="287" y="348"/>
                  <a:pt x="289" y="355"/>
                  <a:pt x="290" y="360"/>
                </a:cubicBezTo>
                <a:cubicBezTo>
                  <a:pt x="296" y="383"/>
                  <a:pt x="296" y="383"/>
                  <a:pt x="296" y="383"/>
                </a:cubicBezTo>
                <a:lnTo>
                  <a:pt x="267" y="383"/>
                </a:lnTo>
                <a:close/>
                <a:moveTo>
                  <a:pt x="450" y="313"/>
                </a:moveTo>
                <a:cubicBezTo>
                  <a:pt x="441" y="305"/>
                  <a:pt x="428" y="301"/>
                  <a:pt x="411" y="301"/>
                </a:cubicBezTo>
                <a:cubicBezTo>
                  <a:pt x="363" y="301"/>
                  <a:pt x="363" y="301"/>
                  <a:pt x="363" y="301"/>
                </a:cubicBezTo>
                <a:cubicBezTo>
                  <a:pt x="363" y="439"/>
                  <a:pt x="363" y="439"/>
                  <a:pt x="363" y="439"/>
                </a:cubicBezTo>
                <a:cubicBezTo>
                  <a:pt x="400" y="439"/>
                  <a:pt x="400" y="439"/>
                  <a:pt x="400" y="439"/>
                </a:cubicBezTo>
                <a:cubicBezTo>
                  <a:pt x="400" y="393"/>
                  <a:pt x="400" y="393"/>
                  <a:pt x="400" y="393"/>
                </a:cubicBezTo>
                <a:cubicBezTo>
                  <a:pt x="411" y="393"/>
                  <a:pt x="411" y="393"/>
                  <a:pt x="411" y="393"/>
                </a:cubicBezTo>
                <a:cubicBezTo>
                  <a:pt x="428" y="393"/>
                  <a:pt x="440" y="389"/>
                  <a:pt x="450" y="381"/>
                </a:cubicBezTo>
                <a:cubicBezTo>
                  <a:pt x="459" y="372"/>
                  <a:pt x="463" y="360"/>
                  <a:pt x="463" y="345"/>
                </a:cubicBezTo>
                <a:cubicBezTo>
                  <a:pt x="463" y="331"/>
                  <a:pt x="459" y="320"/>
                  <a:pt x="450" y="313"/>
                </a:cubicBezTo>
                <a:close/>
                <a:moveTo>
                  <a:pt x="400" y="331"/>
                </a:moveTo>
                <a:cubicBezTo>
                  <a:pt x="410" y="331"/>
                  <a:pt x="410" y="331"/>
                  <a:pt x="410" y="331"/>
                </a:cubicBezTo>
                <a:cubicBezTo>
                  <a:pt x="420" y="331"/>
                  <a:pt x="425" y="336"/>
                  <a:pt x="425" y="345"/>
                </a:cubicBezTo>
                <a:cubicBezTo>
                  <a:pt x="425" y="351"/>
                  <a:pt x="424" y="355"/>
                  <a:pt x="421" y="358"/>
                </a:cubicBezTo>
                <a:cubicBezTo>
                  <a:pt x="417" y="361"/>
                  <a:pt x="413" y="363"/>
                  <a:pt x="407" y="363"/>
                </a:cubicBezTo>
                <a:cubicBezTo>
                  <a:pt x="400" y="363"/>
                  <a:pt x="400" y="363"/>
                  <a:pt x="400" y="363"/>
                </a:cubicBezTo>
                <a:lnTo>
                  <a:pt x="400" y="331"/>
                </a:lnTo>
                <a:close/>
                <a:moveTo>
                  <a:pt x="519" y="439"/>
                </a:moveTo>
                <a:cubicBezTo>
                  <a:pt x="519" y="301"/>
                  <a:pt x="519" y="301"/>
                  <a:pt x="519" y="301"/>
                </a:cubicBezTo>
                <a:cubicBezTo>
                  <a:pt x="482" y="301"/>
                  <a:pt x="482" y="301"/>
                  <a:pt x="482" y="301"/>
                </a:cubicBezTo>
                <a:cubicBezTo>
                  <a:pt x="482" y="439"/>
                  <a:pt x="482" y="439"/>
                  <a:pt x="482" y="439"/>
                </a:cubicBezTo>
                <a:lnTo>
                  <a:pt x="519" y="439"/>
                </a:lnTo>
                <a:close/>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ja-JP" altLang="en-US" sz="1013"/>
          </a:p>
        </p:txBody>
      </p:sp>
      <p:pic>
        <p:nvPicPr>
          <p:cNvPr id="95" name="図 9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073" y="3838771"/>
            <a:ext cx="218366" cy="145175"/>
          </a:xfrm>
          <a:prstGeom prst="rect">
            <a:avLst/>
          </a:prstGeom>
        </p:spPr>
      </p:pic>
      <p:sp>
        <p:nvSpPr>
          <p:cNvPr id="115" name="角丸四角形 114"/>
          <p:cNvSpPr/>
          <p:nvPr/>
        </p:nvSpPr>
        <p:spPr>
          <a:xfrm>
            <a:off x="3779911" y="4323314"/>
            <a:ext cx="4032447" cy="395309"/>
          </a:xfrm>
          <a:prstGeom prst="roundRect">
            <a:avLst/>
          </a:prstGeom>
          <a:solidFill>
            <a:srgbClr val="00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13"/>
              <a:t>　</a:t>
            </a:r>
            <a:r>
              <a:rPr lang="en-US" altLang="ja-JP" sz="1013"/>
              <a:t>API-Bank</a:t>
            </a:r>
            <a:endParaRPr lang="ja-JP" altLang="en-US" sz="1200"/>
          </a:p>
        </p:txBody>
      </p:sp>
      <p:sp>
        <p:nvSpPr>
          <p:cNvPr id="116" name="テキスト ボックス 115"/>
          <p:cNvSpPr txBox="1"/>
          <p:nvPr/>
        </p:nvSpPr>
        <p:spPr>
          <a:xfrm>
            <a:off x="5361790" y="4505747"/>
            <a:ext cx="1020100" cy="180000"/>
          </a:xfrm>
          <a:prstGeom prst="rect">
            <a:avLst/>
          </a:prstGeom>
          <a:noFill/>
        </p:spPr>
        <p:txBody>
          <a:bodyPr wrap="square" rtlCol="0">
            <a:spAutoFit/>
          </a:bodyPr>
          <a:lstStyle/>
          <a:p>
            <a:r>
              <a:rPr lang="ja-JP" altLang="en-US" sz="825">
                <a:solidFill>
                  <a:schemeClr val="bg1"/>
                </a:solidFill>
              </a:rPr>
              <a:t>銀行マスタ</a:t>
            </a:r>
            <a:r>
              <a:rPr lang="en-US" altLang="ja-JP" sz="825">
                <a:solidFill>
                  <a:schemeClr val="bg1"/>
                </a:solidFill>
              </a:rPr>
              <a:t>API</a:t>
            </a:r>
          </a:p>
        </p:txBody>
      </p:sp>
      <p:sp>
        <p:nvSpPr>
          <p:cNvPr id="117" name="Freeform 14"/>
          <p:cNvSpPr>
            <a:spLocks noEditPoints="1"/>
          </p:cNvSpPr>
          <p:nvPr/>
        </p:nvSpPr>
        <p:spPr bwMode="auto">
          <a:xfrm>
            <a:off x="5324904" y="4357853"/>
            <a:ext cx="177862" cy="165675"/>
          </a:xfrm>
          <a:custGeom>
            <a:avLst/>
            <a:gdLst>
              <a:gd name="T0" fmla="*/ 799 w 907"/>
              <a:gd name="T1" fmla="*/ 589 h 907"/>
              <a:gd name="T2" fmla="*/ 821 w 907"/>
              <a:gd name="T3" fmla="*/ 724 h 907"/>
              <a:gd name="T4" fmla="*/ 706 w 907"/>
              <a:gd name="T5" fmla="*/ 690 h 907"/>
              <a:gd name="T6" fmla="*/ 686 w 907"/>
              <a:gd name="T7" fmla="*/ 744 h 907"/>
              <a:gd name="T8" fmla="*/ 637 w 907"/>
              <a:gd name="T9" fmla="*/ 872 h 907"/>
              <a:gd name="T10" fmla="*/ 557 w 907"/>
              <a:gd name="T11" fmla="*/ 784 h 907"/>
              <a:gd name="T12" fmla="*/ 509 w 907"/>
              <a:gd name="T13" fmla="*/ 821 h 907"/>
              <a:gd name="T14" fmla="*/ 403 w 907"/>
              <a:gd name="T15" fmla="*/ 907 h 907"/>
              <a:gd name="T16" fmla="*/ 376 w 907"/>
              <a:gd name="T17" fmla="*/ 791 h 907"/>
              <a:gd name="T18" fmla="*/ 318 w 907"/>
              <a:gd name="T19" fmla="*/ 800 h 907"/>
              <a:gd name="T20" fmla="*/ 183 w 907"/>
              <a:gd name="T21" fmla="*/ 821 h 907"/>
              <a:gd name="T22" fmla="*/ 217 w 907"/>
              <a:gd name="T23" fmla="*/ 706 h 907"/>
              <a:gd name="T24" fmla="*/ 163 w 907"/>
              <a:gd name="T25" fmla="*/ 686 h 907"/>
              <a:gd name="T26" fmla="*/ 35 w 907"/>
              <a:gd name="T27" fmla="*/ 637 h 907"/>
              <a:gd name="T28" fmla="*/ 123 w 907"/>
              <a:gd name="T29" fmla="*/ 557 h 907"/>
              <a:gd name="T30" fmla="*/ 86 w 907"/>
              <a:gd name="T31" fmla="*/ 510 h 907"/>
              <a:gd name="T32" fmla="*/ 0 w 907"/>
              <a:gd name="T33" fmla="*/ 403 h 907"/>
              <a:gd name="T34" fmla="*/ 116 w 907"/>
              <a:gd name="T35" fmla="*/ 376 h 907"/>
              <a:gd name="T36" fmla="*/ 107 w 907"/>
              <a:gd name="T37" fmla="*/ 319 h 907"/>
              <a:gd name="T38" fmla="*/ 86 w 907"/>
              <a:gd name="T39" fmla="*/ 183 h 907"/>
              <a:gd name="T40" fmla="*/ 201 w 907"/>
              <a:gd name="T41" fmla="*/ 217 h 907"/>
              <a:gd name="T42" fmla="*/ 221 w 907"/>
              <a:gd name="T43" fmla="*/ 164 h 907"/>
              <a:gd name="T44" fmla="*/ 270 w 907"/>
              <a:gd name="T45" fmla="*/ 36 h 907"/>
              <a:gd name="T46" fmla="*/ 350 w 907"/>
              <a:gd name="T47" fmla="*/ 123 h 907"/>
              <a:gd name="T48" fmla="*/ 397 w 907"/>
              <a:gd name="T49" fmla="*/ 86 h 907"/>
              <a:gd name="T50" fmla="*/ 504 w 907"/>
              <a:gd name="T51" fmla="*/ 0 h 907"/>
              <a:gd name="T52" fmla="*/ 531 w 907"/>
              <a:gd name="T53" fmla="*/ 117 h 907"/>
              <a:gd name="T54" fmla="*/ 588 w 907"/>
              <a:gd name="T55" fmla="*/ 108 h 907"/>
              <a:gd name="T56" fmla="*/ 724 w 907"/>
              <a:gd name="T57" fmla="*/ 86 h 907"/>
              <a:gd name="T58" fmla="*/ 690 w 907"/>
              <a:gd name="T59" fmla="*/ 201 h 907"/>
              <a:gd name="T60" fmla="*/ 743 w 907"/>
              <a:gd name="T61" fmla="*/ 221 h 907"/>
              <a:gd name="T62" fmla="*/ 871 w 907"/>
              <a:gd name="T63" fmla="*/ 270 h 907"/>
              <a:gd name="T64" fmla="*/ 784 w 907"/>
              <a:gd name="T65" fmla="*/ 350 h 907"/>
              <a:gd name="T66" fmla="*/ 821 w 907"/>
              <a:gd name="T67" fmla="*/ 398 h 907"/>
              <a:gd name="T68" fmla="*/ 907 w 907"/>
              <a:gd name="T69" fmla="*/ 504 h 907"/>
              <a:gd name="T70" fmla="*/ 790 w 907"/>
              <a:gd name="T71" fmla="*/ 531 h 907"/>
              <a:gd name="T72" fmla="*/ 453 w 907"/>
              <a:gd name="T73" fmla="*/ 226 h 907"/>
              <a:gd name="T74" fmla="*/ 453 w 907"/>
              <a:gd name="T75" fmla="*/ 682 h 907"/>
              <a:gd name="T76" fmla="*/ 453 w 907"/>
              <a:gd name="T77" fmla="*/ 226 h 907"/>
              <a:gd name="T78" fmla="*/ 374 w 907"/>
              <a:gd name="T79" fmla="*/ 527 h 907"/>
              <a:gd name="T80" fmla="*/ 437 w 907"/>
              <a:gd name="T81" fmla="*/ 478 h 907"/>
              <a:gd name="T82" fmla="*/ 408 w 907"/>
              <a:gd name="T83" fmla="*/ 440 h 907"/>
              <a:gd name="T84" fmla="*/ 427 w 907"/>
              <a:gd name="T85" fmla="*/ 426 h 907"/>
              <a:gd name="T86" fmla="*/ 418 w 907"/>
              <a:gd name="T87" fmla="*/ 371 h 907"/>
              <a:gd name="T88" fmla="*/ 310 w 907"/>
              <a:gd name="T89" fmla="*/ 361 h 907"/>
              <a:gd name="T90" fmla="*/ 354 w 907"/>
              <a:gd name="T91" fmla="*/ 395 h 907"/>
              <a:gd name="T92" fmla="*/ 388 w 907"/>
              <a:gd name="T93" fmla="*/ 409 h 907"/>
              <a:gd name="T94" fmla="*/ 368 w 907"/>
              <a:gd name="T95" fmla="*/ 425 h 907"/>
              <a:gd name="T96" fmla="*/ 354 w 907"/>
              <a:gd name="T97" fmla="*/ 395 h 907"/>
              <a:gd name="T98" fmla="*/ 386 w 907"/>
              <a:gd name="T99" fmla="*/ 462 h 907"/>
              <a:gd name="T100" fmla="*/ 370 w 907"/>
              <a:gd name="T101" fmla="*/ 492 h 907"/>
              <a:gd name="T102" fmla="*/ 354 w 907"/>
              <a:gd name="T103" fmla="*/ 458 h 907"/>
              <a:gd name="T104" fmla="*/ 552 w 907"/>
              <a:gd name="T105" fmla="*/ 436 h 907"/>
              <a:gd name="T106" fmla="*/ 555 w 907"/>
              <a:gd name="T107" fmla="*/ 361 h 907"/>
              <a:gd name="T108" fmla="*/ 507 w 907"/>
              <a:gd name="T109" fmla="*/ 433 h 907"/>
              <a:gd name="T110" fmla="*/ 462 w 907"/>
              <a:gd name="T111" fmla="*/ 361 h 907"/>
              <a:gd name="T112" fmla="*/ 507 w 907"/>
              <a:gd name="T113" fmla="*/ 527 h 907"/>
              <a:gd name="T114" fmla="*/ 520 w 907"/>
              <a:gd name="T115" fmla="*/ 464 h 907"/>
              <a:gd name="T116" fmla="*/ 603 w 907"/>
              <a:gd name="T117" fmla="*/ 527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07" h="907">
                <a:moveTo>
                  <a:pt x="784" y="557"/>
                </a:moveTo>
                <a:cubicBezTo>
                  <a:pt x="781" y="569"/>
                  <a:pt x="786" y="580"/>
                  <a:pt x="799" y="589"/>
                </a:cubicBezTo>
                <a:cubicBezTo>
                  <a:pt x="871" y="637"/>
                  <a:pt x="871" y="637"/>
                  <a:pt x="871" y="637"/>
                </a:cubicBezTo>
                <a:cubicBezTo>
                  <a:pt x="821" y="724"/>
                  <a:pt x="821" y="724"/>
                  <a:pt x="821" y="724"/>
                </a:cubicBezTo>
                <a:cubicBezTo>
                  <a:pt x="743" y="686"/>
                  <a:pt x="743" y="686"/>
                  <a:pt x="743" y="686"/>
                </a:cubicBezTo>
                <a:cubicBezTo>
                  <a:pt x="729" y="678"/>
                  <a:pt x="715" y="680"/>
                  <a:pt x="706" y="690"/>
                </a:cubicBezTo>
                <a:cubicBezTo>
                  <a:pt x="701" y="695"/>
                  <a:pt x="695" y="701"/>
                  <a:pt x="690" y="706"/>
                </a:cubicBezTo>
                <a:cubicBezTo>
                  <a:pt x="680" y="715"/>
                  <a:pt x="678" y="729"/>
                  <a:pt x="686" y="744"/>
                </a:cubicBezTo>
                <a:cubicBezTo>
                  <a:pt x="724" y="821"/>
                  <a:pt x="724" y="821"/>
                  <a:pt x="724" y="821"/>
                </a:cubicBezTo>
                <a:cubicBezTo>
                  <a:pt x="637" y="872"/>
                  <a:pt x="637" y="872"/>
                  <a:pt x="637" y="872"/>
                </a:cubicBezTo>
                <a:cubicBezTo>
                  <a:pt x="588" y="800"/>
                  <a:pt x="588" y="800"/>
                  <a:pt x="588" y="800"/>
                </a:cubicBezTo>
                <a:cubicBezTo>
                  <a:pt x="580" y="787"/>
                  <a:pt x="569" y="782"/>
                  <a:pt x="557" y="784"/>
                </a:cubicBezTo>
                <a:cubicBezTo>
                  <a:pt x="548" y="786"/>
                  <a:pt x="540" y="789"/>
                  <a:pt x="531" y="791"/>
                </a:cubicBezTo>
                <a:cubicBezTo>
                  <a:pt x="518" y="794"/>
                  <a:pt x="510" y="805"/>
                  <a:pt x="509" y="821"/>
                </a:cubicBezTo>
                <a:cubicBezTo>
                  <a:pt x="504" y="907"/>
                  <a:pt x="504" y="907"/>
                  <a:pt x="504" y="907"/>
                </a:cubicBezTo>
                <a:cubicBezTo>
                  <a:pt x="403" y="907"/>
                  <a:pt x="403" y="907"/>
                  <a:pt x="403" y="907"/>
                </a:cubicBezTo>
                <a:cubicBezTo>
                  <a:pt x="397" y="821"/>
                  <a:pt x="397" y="821"/>
                  <a:pt x="397" y="821"/>
                </a:cubicBezTo>
                <a:cubicBezTo>
                  <a:pt x="397" y="805"/>
                  <a:pt x="388" y="794"/>
                  <a:pt x="376" y="791"/>
                </a:cubicBezTo>
                <a:cubicBezTo>
                  <a:pt x="367" y="789"/>
                  <a:pt x="358" y="786"/>
                  <a:pt x="350" y="784"/>
                </a:cubicBezTo>
                <a:cubicBezTo>
                  <a:pt x="338" y="782"/>
                  <a:pt x="326" y="787"/>
                  <a:pt x="318" y="800"/>
                </a:cubicBezTo>
                <a:cubicBezTo>
                  <a:pt x="270" y="872"/>
                  <a:pt x="270" y="872"/>
                  <a:pt x="270" y="872"/>
                </a:cubicBezTo>
                <a:cubicBezTo>
                  <a:pt x="183" y="821"/>
                  <a:pt x="183" y="821"/>
                  <a:pt x="183" y="821"/>
                </a:cubicBezTo>
                <a:cubicBezTo>
                  <a:pt x="221" y="744"/>
                  <a:pt x="221" y="744"/>
                  <a:pt x="221" y="744"/>
                </a:cubicBezTo>
                <a:cubicBezTo>
                  <a:pt x="229" y="729"/>
                  <a:pt x="227" y="715"/>
                  <a:pt x="217" y="706"/>
                </a:cubicBezTo>
                <a:cubicBezTo>
                  <a:pt x="212" y="701"/>
                  <a:pt x="206" y="695"/>
                  <a:pt x="201" y="690"/>
                </a:cubicBezTo>
                <a:cubicBezTo>
                  <a:pt x="192" y="680"/>
                  <a:pt x="178" y="678"/>
                  <a:pt x="163" y="686"/>
                </a:cubicBezTo>
                <a:cubicBezTo>
                  <a:pt x="86" y="724"/>
                  <a:pt x="86" y="724"/>
                  <a:pt x="86" y="724"/>
                </a:cubicBezTo>
                <a:cubicBezTo>
                  <a:pt x="35" y="637"/>
                  <a:pt x="35" y="637"/>
                  <a:pt x="35" y="637"/>
                </a:cubicBezTo>
                <a:cubicBezTo>
                  <a:pt x="107" y="589"/>
                  <a:pt x="107" y="589"/>
                  <a:pt x="107" y="589"/>
                </a:cubicBezTo>
                <a:cubicBezTo>
                  <a:pt x="120" y="580"/>
                  <a:pt x="125" y="569"/>
                  <a:pt x="123" y="557"/>
                </a:cubicBezTo>
                <a:cubicBezTo>
                  <a:pt x="121" y="549"/>
                  <a:pt x="118" y="540"/>
                  <a:pt x="116" y="531"/>
                </a:cubicBezTo>
                <a:cubicBezTo>
                  <a:pt x="113" y="519"/>
                  <a:pt x="102" y="510"/>
                  <a:pt x="86" y="510"/>
                </a:cubicBezTo>
                <a:cubicBezTo>
                  <a:pt x="0" y="504"/>
                  <a:pt x="0" y="504"/>
                  <a:pt x="0" y="504"/>
                </a:cubicBezTo>
                <a:cubicBezTo>
                  <a:pt x="0" y="403"/>
                  <a:pt x="0" y="403"/>
                  <a:pt x="0" y="403"/>
                </a:cubicBezTo>
                <a:cubicBezTo>
                  <a:pt x="86" y="398"/>
                  <a:pt x="86" y="398"/>
                  <a:pt x="86" y="398"/>
                </a:cubicBezTo>
                <a:cubicBezTo>
                  <a:pt x="102" y="397"/>
                  <a:pt x="113" y="389"/>
                  <a:pt x="116" y="376"/>
                </a:cubicBezTo>
                <a:cubicBezTo>
                  <a:pt x="118" y="367"/>
                  <a:pt x="121" y="359"/>
                  <a:pt x="123" y="350"/>
                </a:cubicBezTo>
                <a:cubicBezTo>
                  <a:pt x="125" y="338"/>
                  <a:pt x="120" y="327"/>
                  <a:pt x="107" y="319"/>
                </a:cubicBezTo>
                <a:cubicBezTo>
                  <a:pt x="35" y="270"/>
                  <a:pt x="35" y="270"/>
                  <a:pt x="35" y="270"/>
                </a:cubicBezTo>
                <a:cubicBezTo>
                  <a:pt x="86" y="183"/>
                  <a:pt x="86" y="183"/>
                  <a:pt x="86" y="183"/>
                </a:cubicBezTo>
                <a:cubicBezTo>
                  <a:pt x="163" y="221"/>
                  <a:pt x="163" y="221"/>
                  <a:pt x="163" y="221"/>
                </a:cubicBezTo>
                <a:cubicBezTo>
                  <a:pt x="178" y="229"/>
                  <a:pt x="192" y="227"/>
                  <a:pt x="201" y="217"/>
                </a:cubicBezTo>
                <a:cubicBezTo>
                  <a:pt x="206" y="212"/>
                  <a:pt x="212" y="206"/>
                  <a:pt x="217" y="201"/>
                </a:cubicBezTo>
                <a:cubicBezTo>
                  <a:pt x="227" y="192"/>
                  <a:pt x="229" y="178"/>
                  <a:pt x="221" y="164"/>
                </a:cubicBezTo>
                <a:cubicBezTo>
                  <a:pt x="183" y="86"/>
                  <a:pt x="183" y="86"/>
                  <a:pt x="183" y="86"/>
                </a:cubicBezTo>
                <a:cubicBezTo>
                  <a:pt x="270" y="36"/>
                  <a:pt x="270" y="36"/>
                  <a:pt x="270" y="36"/>
                </a:cubicBezTo>
                <a:cubicBezTo>
                  <a:pt x="318" y="108"/>
                  <a:pt x="318" y="108"/>
                  <a:pt x="318" y="108"/>
                </a:cubicBezTo>
                <a:cubicBezTo>
                  <a:pt x="326" y="121"/>
                  <a:pt x="338" y="125"/>
                  <a:pt x="350" y="123"/>
                </a:cubicBezTo>
                <a:cubicBezTo>
                  <a:pt x="358" y="121"/>
                  <a:pt x="367" y="119"/>
                  <a:pt x="376" y="117"/>
                </a:cubicBezTo>
                <a:cubicBezTo>
                  <a:pt x="388" y="113"/>
                  <a:pt x="397" y="103"/>
                  <a:pt x="397" y="86"/>
                </a:cubicBezTo>
                <a:cubicBezTo>
                  <a:pt x="403" y="0"/>
                  <a:pt x="403" y="0"/>
                  <a:pt x="403" y="0"/>
                </a:cubicBezTo>
                <a:cubicBezTo>
                  <a:pt x="504" y="0"/>
                  <a:pt x="504" y="0"/>
                  <a:pt x="504" y="0"/>
                </a:cubicBezTo>
                <a:cubicBezTo>
                  <a:pt x="509" y="86"/>
                  <a:pt x="509" y="86"/>
                  <a:pt x="509" y="86"/>
                </a:cubicBezTo>
                <a:cubicBezTo>
                  <a:pt x="510" y="103"/>
                  <a:pt x="518" y="113"/>
                  <a:pt x="531" y="117"/>
                </a:cubicBezTo>
                <a:cubicBezTo>
                  <a:pt x="540" y="119"/>
                  <a:pt x="548" y="121"/>
                  <a:pt x="557" y="123"/>
                </a:cubicBezTo>
                <a:cubicBezTo>
                  <a:pt x="569" y="125"/>
                  <a:pt x="580" y="121"/>
                  <a:pt x="588" y="108"/>
                </a:cubicBezTo>
                <a:cubicBezTo>
                  <a:pt x="637" y="36"/>
                  <a:pt x="637" y="36"/>
                  <a:pt x="637" y="36"/>
                </a:cubicBezTo>
                <a:cubicBezTo>
                  <a:pt x="724" y="86"/>
                  <a:pt x="724" y="86"/>
                  <a:pt x="724" y="86"/>
                </a:cubicBezTo>
                <a:cubicBezTo>
                  <a:pt x="686" y="164"/>
                  <a:pt x="686" y="164"/>
                  <a:pt x="686" y="164"/>
                </a:cubicBezTo>
                <a:cubicBezTo>
                  <a:pt x="678" y="178"/>
                  <a:pt x="680" y="192"/>
                  <a:pt x="690" y="201"/>
                </a:cubicBezTo>
                <a:cubicBezTo>
                  <a:pt x="695" y="206"/>
                  <a:pt x="701" y="212"/>
                  <a:pt x="706" y="217"/>
                </a:cubicBezTo>
                <a:cubicBezTo>
                  <a:pt x="715" y="227"/>
                  <a:pt x="729" y="229"/>
                  <a:pt x="743" y="221"/>
                </a:cubicBezTo>
                <a:cubicBezTo>
                  <a:pt x="821" y="183"/>
                  <a:pt x="821" y="183"/>
                  <a:pt x="821" y="183"/>
                </a:cubicBezTo>
                <a:cubicBezTo>
                  <a:pt x="871" y="270"/>
                  <a:pt x="871" y="270"/>
                  <a:pt x="871" y="270"/>
                </a:cubicBezTo>
                <a:cubicBezTo>
                  <a:pt x="799" y="319"/>
                  <a:pt x="799" y="319"/>
                  <a:pt x="799" y="319"/>
                </a:cubicBezTo>
                <a:cubicBezTo>
                  <a:pt x="786" y="327"/>
                  <a:pt x="781" y="338"/>
                  <a:pt x="784" y="350"/>
                </a:cubicBezTo>
                <a:cubicBezTo>
                  <a:pt x="786" y="359"/>
                  <a:pt x="788" y="367"/>
                  <a:pt x="790" y="376"/>
                </a:cubicBezTo>
                <a:cubicBezTo>
                  <a:pt x="794" y="389"/>
                  <a:pt x="804" y="397"/>
                  <a:pt x="821" y="398"/>
                </a:cubicBezTo>
                <a:cubicBezTo>
                  <a:pt x="907" y="403"/>
                  <a:pt x="907" y="403"/>
                  <a:pt x="907" y="403"/>
                </a:cubicBezTo>
                <a:cubicBezTo>
                  <a:pt x="907" y="504"/>
                  <a:pt x="907" y="504"/>
                  <a:pt x="907" y="504"/>
                </a:cubicBezTo>
                <a:cubicBezTo>
                  <a:pt x="821" y="510"/>
                  <a:pt x="821" y="510"/>
                  <a:pt x="821" y="510"/>
                </a:cubicBezTo>
                <a:cubicBezTo>
                  <a:pt x="804" y="510"/>
                  <a:pt x="794" y="519"/>
                  <a:pt x="790" y="531"/>
                </a:cubicBezTo>
                <a:cubicBezTo>
                  <a:pt x="788" y="540"/>
                  <a:pt x="786" y="549"/>
                  <a:pt x="784" y="557"/>
                </a:cubicBezTo>
                <a:close/>
                <a:moveTo>
                  <a:pt x="453" y="226"/>
                </a:moveTo>
                <a:cubicBezTo>
                  <a:pt x="327" y="226"/>
                  <a:pt x="225" y="328"/>
                  <a:pt x="225" y="454"/>
                </a:cubicBezTo>
                <a:cubicBezTo>
                  <a:pt x="225" y="580"/>
                  <a:pt x="327" y="682"/>
                  <a:pt x="453" y="682"/>
                </a:cubicBezTo>
                <a:cubicBezTo>
                  <a:pt x="579" y="682"/>
                  <a:pt x="681" y="580"/>
                  <a:pt x="681" y="454"/>
                </a:cubicBezTo>
                <a:cubicBezTo>
                  <a:pt x="681" y="328"/>
                  <a:pt x="579" y="226"/>
                  <a:pt x="453" y="226"/>
                </a:cubicBezTo>
                <a:close/>
                <a:moveTo>
                  <a:pt x="310" y="527"/>
                </a:moveTo>
                <a:cubicBezTo>
                  <a:pt x="374" y="527"/>
                  <a:pt x="374" y="527"/>
                  <a:pt x="374" y="527"/>
                </a:cubicBezTo>
                <a:cubicBezTo>
                  <a:pt x="394" y="527"/>
                  <a:pt x="409" y="523"/>
                  <a:pt x="420" y="514"/>
                </a:cubicBezTo>
                <a:cubicBezTo>
                  <a:pt x="432" y="505"/>
                  <a:pt x="437" y="494"/>
                  <a:pt x="437" y="478"/>
                </a:cubicBezTo>
                <a:cubicBezTo>
                  <a:pt x="437" y="468"/>
                  <a:pt x="435" y="460"/>
                  <a:pt x="430" y="454"/>
                </a:cubicBezTo>
                <a:cubicBezTo>
                  <a:pt x="426" y="447"/>
                  <a:pt x="418" y="443"/>
                  <a:pt x="408" y="440"/>
                </a:cubicBezTo>
                <a:cubicBezTo>
                  <a:pt x="408" y="439"/>
                  <a:pt x="408" y="439"/>
                  <a:pt x="408" y="439"/>
                </a:cubicBezTo>
                <a:cubicBezTo>
                  <a:pt x="416" y="437"/>
                  <a:pt x="422" y="433"/>
                  <a:pt x="427" y="426"/>
                </a:cubicBezTo>
                <a:cubicBezTo>
                  <a:pt x="432" y="420"/>
                  <a:pt x="434" y="412"/>
                  <a:pt x="434" y="403"/>
                </a:cubicBezTo>
                <a:cubicBezTo>
                  <a:pt x="434" y="389"/>
                  <a:pt x="428" y="378"/>
                  <a:pt x="418" y="371"/>
                </a:cubicBezTo>
                <a:cubicBezTo>
                  <a:pt x="407" y="365"/>
                  <a:pt x="390" y="361"/>
                  <a:pt x="368" y="361"/>
                </a:cubicBezTo>
                <a:cubicBezTo>
                  <a:pt x="310" y="361"/>
                  <a:pt x="310" y="361"/>
                  <a:pt x="310" y="361"/>
                </a:cubicBezTo>
                <a:lnTo>
                  <a:pt x="310" y="527"/>
                </a:lnTo>
                <a:close/>
                <a:moveTo>
                  <a:pt x="354" y="395"/>
                </a:moveTo>
                <a:cubicBezTo>
                  <a:pt x="367" y="395"/>
                  <a:pt x="367" y="395"/>
                  <a:pt x="367" y="395"/>
                </a:cubicBezTo>
                <a:cubicBezTo>
                  <a:pt x="381" y="395"/>
                  <a:pt x="388" y="400"/>
                  <a:pt x="388" y="409"/>
                </a:cubicBezTo>
                <a:cubicBezTo>
                  <a:pt x="388" y="414"/>
                  <a:pt x="386" y="418"/>
                  <a:pt x="383" y="421"/>
                </a:cubicBezTo>
                <a:cubicBezTo>
                  <a:pt x="379" y="424"/>
                  <a:pt x="374" y="425"/>
                  <a:pt x="368" y="425"/>
                </a:cubicBezTo>
                <a:cubicBezTo>
                  <a:pt x="354" y="425"/>
                  <a:pt x="354" y="425"/>
                  <a:pt x="354" y="425"/>
                </a:cubicBezTo>
                <a:lnTo>
                  <a:pt x="354" y="395"/>
                </a:lnTo>
                <a:close/>
                <a:moveTo>
                  <a:pt x="369" y="458"/>
                </a:moveTo>
                <a:cubicBezTo>
                  <a:pt x="376" y="458"/>
                  <a:pt x="382" y="459"/>
                  <a:pt x="386" y="462"/>
                </a:cubicBezTo>
                <a:cubicBezTo>
                  <a:pt x="389" y="465"/>
                  <a:pt x="391" y="469"/>
                  <a:pt x="391" y="475"/>
                </a:cubicBezTo>
                <a:cubicBezTo>
                  <a:pt x="391" y="487"/>
                  <a:pt x="384" y="492"/>
                  <a:pt x="370" y="492"/>
                </a:cubicBezTo>
                <a:cubicBezTo>
                  <a:pt x="354" y="492"/>
                  <a:pt x="354" y="492"/>
                  <a:pt x="354" y="492"/>
                </a:cubicBezTo>
                <a:cubicBezTo>
                  <a:pt x="354" y="458"/>
                  <a:pt x="354" y="458"/>
                  <a:pt x="354" y="458"/>
                </a:cubicBezTo>
                <a:lnTo>
                  <a:pt x="369" y="458"/>
                </a:lnTo>
                <a:close/>
                <a:moveTo>
                  <a:pt x="552" y="436"/>
                </a:moveTo>
                <a:cubicBezTo>
                  <a:pt x="604" y="361"/>
                  <a:pt x="604" y="361"/>
                  <a:pt x="604" y="361"/>
                </a:cubicBezTo>
                <a:cubicBezTo>
                  <a:pt x="555" y="361"/>
                  <a:pt x="555" y="361"/>
                  <a:pt x="555" y="361"/>
                </a:cubicBezTo>
                <a:cubicBezTo>
                  <a:pt x="521" y="412"/>
                  <a:pt x="521" y="412"/>
                  <a:pt x="521" y="412"/>
                </a:cubicBezTo>
                <a:cubicBezTo>
                  <a:pt x="514" y="422"/>
                  <a:pt x="509" y="429"/>
                  <a:pt x="507" y="433"/>
                </a:cubicBezTo>
                <a:cubicBezTo>
                  <a:pt x="507" y="361"/>
                  <a:pt x="507" y="361"/>
                  <a:pt x="507" y="361"/>
                </a:cubicBezTo>
                <a:cubicBezTo>
                  <a:pt x="462" y="361"/>
                  <a:pt x="462" y="361"/>
                  <a:pt x="462" y="361"/>
                </a:cubicBezTo>
                <a:cubicBezTo>
                  <a:pt x="462" y="527"/>
                  <a:pt x="462" y="527"/>
                  <a:pt x="462" y="527"/>
                </a:cubicBezTo>
                <a:cubicBezTo>
                  <a:pt x="507" y="527"/>
                  <a:pt x="507" y="527"/>
                  <a:pt x="507" y="527"/>
                </a:cubicBezTo>
                <a:cubicBezTo>
                  <a:pt x="507" y="472"/>
                  <a:pt x="507" y="472"/>
                  <a:pt x="507" y="472"/>
                </a:cubicBezTo>
                <a:cubicBezTo>
                  <a:pt x="520" y="464"/>
                  <a:pt x="520" y="464"/>
                  <a:pt x="520" y="464"/>
                </a:cubicBezTo>
                <a:cubicBezTo>
                  <a:pt x="553" y="527"/>
                  <a:pt x="553" y="527"/>
                  <a:pt x="553" y="527"/>
                </a:cubicBezTo>
                <a:cubicBezTo>
                  <a:pt x="603" y="527"/>
                  <a:pt x="603" y="527"/>
                  <a:pt x="603" y="527"/>
                </a:cubicBezTo>
                <a:lnTo>
                  <a:pt x="552" y="436"/>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132" name="テキスト ボックス 131"/>
          <p:cNvSpPr txBox="1"/>
          <p:nvPr/>
        </p:nvSpPr>
        <p:spPr>
          <a:xfrm>
            <a:off x="5229306" y="4008643"/>
            <a:ext cx="1394922" cy="219291"/>
          </a:xfrm>
          <a:prstGeom prst="rect">
            <a:avLst/>
          </a:prstGeom>
          <a:noFill/>
        </p:spPr>
        <p:txBody>
          <a:bodyPr wrap="square" rtlCol="0">
            <a:spAutoFit/>
          </a:bodyPr>
          <a:lstStyle/>
          <a:p>
            <a:r>
              <a:rPr lang="ja-JP" altLang="en-US" sz="825">
                <a:solidFill>
                  <a:schemeClr val="bg1"/>
                </a:solidFill>
              </a:rPr>
              <a:t>システム連携ツール</a:t>
            </a:r>
            <a:endParaRPr lang="en-US" altLang="ja-JP" sz="825">
              <a:solidFill>
                <a:schemeClr val="bg1"/>
              </a:solidFill>
            </a:endParaRPr>
          </a:p>
        </p:txBody>
      </p:sp>
      <p:sp>
        <p:nvSpPr>
          <p:cNvPr id="138" name="Freeform 53"/>
          <p:cNvSpPr>
            <a:spLocks noEditPoints="1"/>
          </p:cNvSpPr>
          <p:nvPr/>
        </p:nvSpPr>
        <p:spPr bwMode="auto">
          <a:xfrm>
            <a:off x="5324940" y="3883031"/>
            <a:ext cx="177826" cy="117901"/>
          </a:xfrm>
          <a:custGeom>
            <a:avLst/>
            <a:gdLst>
              <a:gd name="T0" fmla="*/ 355 w 1058"/>
              <a:gd name="T1" fmla="*/ 610 h 756"/>
              <a:gd name="T2" fmla="*/ 0 w 1058"/>
              <a:gd name="T3" fmla="*/ 650 h 756"/>
              <a:gd name="T4" fmla="*/ 0 w 1058"/>
              <a:gd name="T5" fmla="*/ 737 h 756"/>
              <a:gd name="T6" fmla="*/ 77 w 1058"/>
              <a:gd name="T7" fmla="*/ 756 h 756"/>
              <a:gd name="T8" fmla="*/ 278 w 1058"/>
              <a:gd name="T9" fmla="*/ 737 h 756"/>
              <a:gd name="T10" fmla="*/ 355 w 1058"/>
              <a:gd name="T11" fmla="*/ 756 h 756"/>
              <a:gd name="T12" fmla="*/ 355 w 1058"/>
              <a:gd name="T13" fmla="*/ 663 h 756"/>
              <a:gd name="T14" fmla="*/ 0 w 1058"/>
              <a:gd name="T15" fmla="*/ 737 h 756"/>
              <a:gd name="T16" fmla="*/ 355 w 1058"/>
              <a:gd name="T17" fmla="*/ 597 h 756"/>
              <a:gd name="T18" fmla="*/ 0 w 1058"/>
              <a:gd name="T19" fmla="*/ 557 h 756"/>
              <a:gd name="T20" fmla="*/ 355 w 1058"/>
              <a:gd name="T21" fmla="*/ 0 h 756"/>
              <a:gd name="T22" fmla="*/ 0 w 1058"/>
              <a:gd name="T23" fmla="*/ 66 h 756"/>
              <a:gd name="T24" fmla="*/ 355 w 1058"/>
              <a:gd name="T25" fmla="*/ 0 h 756"/>
              <a:gd name="T26" fmla="*/ 1058 w 1058"/>
              <a:gd name="T27" fmla="*/ 79 h 756"/>
              <a:gd name="T28" fmla="*/ 703 w 1058"/>
              <a:gd name="T29" fmla="*/ 544 h 756"/>
              <a:gd name="T30" fmla="*/ 630 w 1058"/>
              <a:gd name="T31" fmla="*/ 389 h 756"/>
              <a:gd name="T32" fmla="*/ 428 w 1058"/>
              <a:gd name="T33" fmla="*/ 389 h 756"/>
              <a:gd name="T34" fmla="*/ 355 w 1058"/>
              <a:gd name="T35" fmla="*/ 544 h 756"/>
              <a:gd name="T36" fmla="*/ 0 w 1058"/>
              <a:gd name="T37" fmla="*/ 79 h 756"/>
              <a:gd name="T38" fmla="*/ 355 w 1058"/>
              <a:gd name="T39" fmla="*/ 367 h 756"/>
              <a:gd name="T40" fmla="*/ 529 w 1058"/>
              <a:gd name="T41" fmla="*/ 276 h 756"/>
              <a:gd name="T42" fmla="*/ 703 w 1058"/>
              <a:gd name="T43" fmla="*/ 367 h 756"/>
              <a:gd name="T44" fmla="*/ 84 w 1058"/>
              <a:gd name="T45" fmla="*/ 109 h 756"/>
              <a:gd name="T46" fmla="*/ 32 w 1058"/>
              <a:gd name="T47" fmla="*/ 135 h 756"/>
              <a:gd name="T48" fmla="*/ 84 w 1058"/>
              <a:gd name="T49" fmla="*/ 109 h 756"/>
              <a:gd name="T50" fmla="*/ 101 w 1058"/>
              <a:gd name="T51" fmla="*/ 109 h 756"/>
              <a:gd name="T52" fmla="*/ 152 w 1058"/>
              <a:gd name="T53" fmla="*/ 135 h 756"/>
              <a:gd name="T54" fmla="*/ 803 w 1058"/>
              <a:gd name="T55" fmla="*/ 135 h 756"/>
              <a:gd name="T56" fmla="*/ 855 w 1058"/>
              <a:gd name="T57" fmla="*/ 109 h 756"/>
              <a:gd name="T58" fmla="*/ 803 w 1058"/>
              <a:gd name="T59" fmla="*/ 135 h 756"/>
              <a:gd name="T60" fmla="*/ 786 w 1058"/>
              <a:gd name="T61" fmla="*/ 135 h 756"/>
              <a:gd name="T62" fmla="*/ 735 w 1058"/>
              <a:gd name="T63" fmla="*/ 109 h 756"/>
              <a:gd name="T64" fmla="*/ 703 w 1058"/>
              <a:gd name="T65" fmla="*/ 737 h 756"/>
              <a:gd name="T66" fmla="*/ 780 w 1058"/>
              <a:gd name="T67" fmla="*/ 756 h 756"/>
              <a:gd name="T68" fmla="*/ 981 w 1058"/>
              <a:gd name="T69" fmla="*/ 737 h 756"/>
              <a:gd name="T70" fmla="*/ 1058 w 1058"/>
              <a:gd name="T71" fmla="*/ 756 h 756"/>
              <a:gd name="T72" fmla="*/ 1058 w 1058"/>
              <a:gd name="T73" fmla="*/ 663 h 756"/>
              <a:gd name="T74" fmla="*/ 703 w 1058"/>
              <a:gd name="T75" fmla="*/ 737 h 756"/>
              <a:gd name="T76" fmla="*/ 703 w 1058"/>
              <a:gd name="T77" fmla="*/ 66 h 756"/>
              <a:gd name="T78" fmla="*/ 1058 w 1058"/>
              <a:gd name="T79" fmla="*/ 0 h 756"/>
              <a:gd name="T80" fmla="*/ 703 w 1058"/>
              <a:gd name="T81" fmla="*/ 597 h 756"/>
              <a:gd name="T82" fmla="*/ 1058 w 1058"/>
              <a:gd name="T83" fmla="*/ 557 h 756"/>
              <a:gd name="T84" fmla="*/ 703 w 1058"/>
              <a:gd name="T85" fmla="*/ 597 h 756"/>
              <a:gd name="T86" fmla="*/ 1058 w 1058"/>
              <a:gd name="T87" fmla="*/ 650 h 756"/>
              <a:gd name="T88" fmla="*/ 703 w 1058"/>
              <a:gd name="T89" fmla="*/ 610 h 756"/>
              <a:gd name="T90" fmla="*/ 529 w 1058"/>
              <a:gd name="T91" fmla="*/ 299 h 756"/>
              <a:gd name="T92" fmla="*/ 529 w 1058"/>
              <a:gd name="T93" fmla="*/ 457 h 756"/>
              <a:gd name="T94" fmla="*/ 529 w 1058"/>
              <a:gd name="T95" fmla="*/ 299 h 756"/>
              <a:gd name="T96" fmla="*/ 484 w 1058"/>
              <a:gd name="T97" fmla="*/ 378 h 756"/>
              <a:gd name="T98" fmla="*/ 574 w 1058"/>
              <a:gd name="T99" fmla="*/ 378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58" h="756">
                <a:moveTo>
                  <a:pt x="0" y="610"/>
                </a:moveTo>
                <a:cubicBezTo>
                  <a:pt x="355" y="610"/>
                  <a:pt x="355" y="610"/>
                  <a:pt x="355" y="610"/>
                </a:cubicBezTo>
                <a:cubicBezTo>
                  <a:pt x="355" y="650"/>
                  <a:pt x="355" y="650"/>
                  <a:pt x="355" y="650"/>
                </a:cubicBezTo>
                <a:cubicBezTo>
                  <a:pt x="0" y="650"/>
                  <a:pt x="0" y="650"/>
                  <a:pt x="0" y="650"/>
                </a:cubicBezTo>
                <a:lnTo>
                  <a:pt x="0" y="610"/>
                </a:lnTo>
                <a:close/>
                <a:moveTo>
                  <a:pt x="0" y="737"/>
                </a:moveTo>
                <a:cubicBezTo>
                  <a:pt x="0" y="756"/>
                  <a:pt x="0" y="756"/>
                  <a:pt x="0" y="756"/>
                </a:cubicBezTo>
                <a:cubicBezTo>
                  <a:pt x="77" y="756"/>
                  <a:pt x="77" y="756"/>
                  <a:pt x="77" y="756"/>
                </a:cubicBezTo>
                <a:cubicBezTo>
                  <a:pt x="77" y="737"/>
                  <a:pt x="77" y="737"/>
                  <a:pt x="77" y="737"/>
                </a:cubicBezTo>
                <a:cubicBezTo>
                  <a:pt x="278" y="737"/>
                  <a:pt x="278" y="737"/>
                  <a:pt x="278" y="737"/>
                </a:cubicBezTo>
                <a:cubicBezTo>
                  <a:pt x="278" y="756"/>
                  <a:pt x="278" y="756"/>
                  <a:pt x="278" y="756"/>
                </a:cubicBezTo>
                <a:cubicBezTo>
                  <a:pt x="355" y="756"/>
                  <a:pt x="355" y="756"/>
                  <a:pt x="355" y="756"/>
                </a:cubicBezTo>
                <a:cubicBezTo>
                  <a:pt x="355" y="737"/>
                  <a:pt x="355" y="737"/>
                  <a:pt x="355" y="737"/>
                </a:cubicBezTo>
                <a:cubicBezTo>
                  <a:pt x="355" y="663"/>
                  <a:pt x="355" y="663"/>
                  <a:pt x="355" y="663"/>
                </a:cubicBezTo>
                <a:cubicBezTo>
                  <a:pt x="0" y="663"/>
                  <a:pt x="0" y="663"/>
                  <a:pt x="0" y="663"/>
                </a:cubicBezTo>
                <a:lnTo>
                  <a:pt x="0" y="737"/>
                </a:lnTo>
                <a:close/>
                <a:moveTo>
                  <a:pt x="0" y="597"/>
                </a:moveTo>
                <a:cubicBezTo>
                  <a:pt x="355" y="597"/>
                  <a:pt x="355" y="597"/>
                  <a:pt x="355" y="597"/>
                </a:cubicBezTo>
                <a:cubicBezTo>
                  <a:pt x="355" y="557"/>
                  <a:pt x="355" y="557"/>
                  <a:pt x="355" y="557"/>
                </a:cubicBezTo>
                <a:cubicBezTo>
                  <a:pt x="0" y="557"/>
                  <a:pt x="0" y="557"/>
                  <a:pt x="0" y="557"/>
                </a:cubicBezTo>
                <a:lnTo>
                  <a:pt x="0" y="597"/>
                </a:lnTo>
                <a:close/>
                <a:moveTo>
                  <a:pt x="355" y="0"/>
                </a:moveTo>
                <a:cubicBezTo>
                  <a:pt x="0" y="0"/>
                  <a:pt x="0" y="0"/>
                  <a:pt x="0" y="0"/>
                </a:cubicBezTo>
                <a:cubicBezTo>
                  <a:pt x="0" y="66"/>
                  <a:pt x="0" y="66"/>
                  <a:pt x="0" y="66"/>
                </a:cubicBezTo>
                <a:cubicBezTo>
                  <a:pt x="355" y="66"/>
                  <a:pt x="355" y="66"/>
                  <a:pt x="355" y="66"/>
                </a:cubicBezTo>
                <a:lnTo>
                  <a:pt x="355" y="0"/>
                </a:lnTo>
                <a:close/>
                <a:moveTo>
                  <a:pt x="703" y="79"/>
                </a:moveTo>
                <a:cubicBezTo>
                  <a:pt x="1058" y="79"/>
                  <a:pt x="1058" y="79"/>
                  <a:pt x="1058" y="79"/>
                </a:cubicBezTo>
                <a:cubicBezTo>
                  <a:pt x="1058" y="544"/>
                  <a:pt x="1058" y="544"/>
                  <a:pt x="1058" y="544"/>
                </a:cubicBezTo>
                <a:cubicBezTo>
                  <a:pt x="703" y="544"/>
                  <a:pt x="703" y="544"/>
                  <a:pt x="703" y="544"/>
                </a:cubicBezTo>
                <a:cubicBezTo>
                  <a:pt x="703" y="389"/>
                  <a:pt x="703" y="389"/>
                  <a:pt x="703" y="389"/>
                </a:cubicBezTo>
                <a:cubicBezTo>
                  <a:pt x="630" y="389"/>
                  <a:pt x="630" y="389"/>
                  <a:pt x="630" y="389"/>
                </a:cubicBezTo>
                <a:cubicBezTo>
                  <a:pt x="624" y="440"/>
                  <a:pt x="582" y="480"/>
                  <a:pt x="529" y="480"/>
                </a:cubicBezTo>
                <a:cubicBezTo>
                  <a:pt x="477" y="480"/>
                  <a:pt x="434" y="440"/>
                  <a:pt x="428" y="389"/>
                </a:cubicBezTo>
                <a:cubicBezTo>
                  <a:pt x="355" y="389"/>
                  <a:pt x="355" y="389"/>
                  <a:pt x="355" y="389"/>
                </a:cubicBezTo>
                <a:cubicBezTo>
                  <a:pt x="355" y="544"/>
                  <a:pt x="355" y="544"/>
                  <a:pt x="355" y="544"/>
                </a:cubicBezTo>
                <a:cubicBezTo>
                  <a:pt x="0" y="544"/>
                  <a:pt x="0" y="544"/>
                  <a:pt x="0" y="544"/>
                </a:cubicBezTo>
                <a:cubicBezTo>
                  <a:pt x="0" y="79"/>
                  <a:pt x="0" y="79"/>
                  <a:pt x="0" y="79"/>
                </a:cubicBezTo>
                <a:cubicBezTo>
                  <a:pt x="355" y="79"/>
                  <a:pt x="355" y="79"/>
                  <a:pt x="355" y="79"/>
                </a:cubicBezTo>
                <a:cubicBezTo>
                  <a:pt x="355" y="367"/>
                  <a:pt x="355" y="367"/>
                  <a:pt x="355" y="367"/>
                </a:cubicBezTo>
                <a:cubicBezTo>
                  <a:pt x="428" y="367"/>
                  <a:pt x="428" y="367"/>
                  <a:pt x="428" y="367"/>
                </a:cubicBezTo>
                <a:cubicBezTo>
                  <a:pt x="434" y="316"/>
                  <a:pt x="477" y="276"/>
                  <a:pt x="529" y="276"/>
                </a:cubicBezTo>
                <a:cubicBezTo>
                  <a:pt x="582" y="276"/>
                  <a:pt x="624" y="316"/>
                  <a:pt x="630" y="367"/>
                </a:cubicBezTo>
                <a:cubicBezTo>
                  <a:pt x="703" y="367"/>
                  <a:pt x="703" y="367"/>
                  <a:pt x="703" y="367"/>
                </a:cubicBezTo>
                <a:lnTo>
                  <a:pt x="703" y="79"/>
                </a:lnTo>
                <a:close/>
                <a:moveTo>
                  <a:pt x="84" y="109"/>
                </a:moveTo>
                <a:cubicBezTo>
                  <a:pt x="32" y="109"/>
                  <a:pt x="32" y="109"/>
                  <a:pt x="32" y="109"/>
                </a:cubicBezTo>
                <a:cubicBezTo>
                  <a:pt x="32" y="135"/>
                  <a:pt x="32" y="135"/>
                  <a:pt x="32" y="135"/>
                </a:cubicBezTo>
                <a:cubicBezTo>
                  <a:pt x="84" y="135"/>
                  <a:pt x="84" y="135"/>
                  <a:pt x="84" y="135"/>
                </a:cubicBezTo>
                <a:lnTo>
                  <a:pt x="84" y="109"/>
                </a:lnTo>
                <a:close/>
                <a:moveTo>
                  <a:pt x="152" y="109"/>
                </a:moveTo>
                <a:cubicBezTo>
                  <a:pt x="101" y="109"/>
                  <a:pt x="101" y="109"/>
                  <a:pt x="101" y="109"/>
                </a:cubicBezTo>
                <a:cubicBezTo>
                  <a:pt x="101" y="135"/>
                  <a:pt x="101" y="135"/>
                  <a:pt x="101" y="135"/>
                </a:cubicBezTo>
                <a:cubicBezTo>
                  <a:pt x="152" y="135"/>
                  <a:pt x="152" y="135"/>
                  <a:pt x="152" y="135"/>
                </a:cubicBezTo>
                <a:lnTo>
                  <a:pt x="152" y="109"/>
                </a:lnTo>
                <a:close/>
                <a:moveTo>
                  <a:pt x="803" y="135"/>
                </a:moveTo>
                <a:cubicBezTo>
                  <a:pt x="855" y="135"/>
                  <a:pt x="855" y="135"/>
                  <a:pt x="855" y="135"/>
                </a:cubicBezTo>
                <a:cubicBezTo>
                  <a:pt x="855" y="109"/>
                  <a:pt x="855" y="109"/>
                  <a:pt x="855" y="109"/>
                </a:cubicBezTo>
                <a:cubicBezTo>
                  <a:pt x="803" y="109"/>
                  <a:pt x="803" y="109"/>
                  <a:pt x="803" y="109"/>
                </a:cubicBezTo>
                <a:lnTo>
                  <a:pt x="803" y="135"/>
                </a:lnTo>
                <a:close/>
                <a:moveTo>
                  <a:pt x="735" y="135"/>
                </a:moveTo>
                <a:cubicBezTo>
                  <a:pt x="786" y="135"/>
                  <a:pt x="786" y="135"/>
                  <a:pt x="786" y="135"/>
                </a:cubicBezTo>
                <a:cubicBezTo>
                  <a:pt x="786" y="109"/>
                  <a:pt x="786" y="109"/>
                  <a:pt x="786" y="109"/>
                </a:cubicBezTo>
                <a:cubicBezTo>
                  <a:pt x="735" y="109"/>
                  <a:pt x="735" y="109"/>
                  <a:pt x="735" y="109"/>
                </a:cubicBezTo>
                <a:lnTo>
                  <a:pt x="735" y="135"/>
                </a:lnTo>
                <a:close/>
                <a:moveTo>
                  <a:pt x="703" y="737"/>
                </a:moveTo>
                <a:cubicBezTo>
                  <a:pt x="703" y="756"/>
                  <a:pt x="703" y="756"/>
                  <a:pt x="703" y="756"/>
                </a:cubicBezTo>
                <a:cubicBezTo>
                  <a:pt x="780" y="756"/>
                  <a:pt x="780" y="756"/>
                  <a:pt x="780" y="756"/>
                </a:cubicBezTo>
                <a:cubicBezTo>
                  <a:pt x="780" y="737"/>
                  <a:pt x="780" y="737"/>
                  <a:pt x="780" y="737"/>
                </a:cubicBezTo>
                <a:cubicBezTo>
                  <a:pt x="981" y="737"/>
                  <a:pt x="981" y="737"/>
                  <a:pt x="981" y="737"/>
                </a:cubicBezTo>
                <a:cubicBezTo>
                  <a:pt x="981" y="756"/>
                  <a:pt x="981" y="756"/>
                  <a:pt x="981" y="756"/>
                </a:cubicBezTo>
                <a:cubicBezTo>
                  <a:pt x="1058" y="756"/>
                  <a:pt x="1058" y="756"/>
                  <a:pt x="1058" y="756"/>
                </a:cubicBezTo>
                <a:cubicBezTo>
                  <a:pt x="1058" y="737"/>
                  <a:pt x="1058" y="737"/>
                  <a:pt x="1058" y="737"/>
                </a:cubicBezTo>
                <a:cubicBezTo>
                  <a:pt x="1058" y="663"/>
                  <a:pt x="1058" y="663"/>
                  <a:pt x="1058" y="663"/>
                </a:cubicBezTo>
                <a:cubicBezTo>
                  <a:pt x="703" y="663"/>
                  <a:pt x="703" y="663"/>
                  <a:pt x="703" y="663"/>
                </a:cubicBezTo>
                <a:lnTo>
                  <a:pt x="703" y="737"/>
                </a:lnTo>
                <a:close/>
                <a:moveTo>
                  <a:pt x="703" y="0"/>
                </a:moveTo>
                <a:cubicBezTo>
                  <a:pt x="703" y="66"/>
                  <a:pt x="703" y="66"/>
                  <a:pt x="703" y="66"/>
                </a:cubicBezTo>
                <a:cubicBezTo>
                  <a:pt x="1058" y="66"/>
                  <a:pt x="1058" y="66"/>
                  <a:pt x="1058" y="66"/>
                </a:cubicBezTo>
                <a:cubicBezTo>
                  <a:pt x="1058" y="0"/>
                  <a:pt x="1058" y="0"/>
                  <a:pt x="1058" y="0"/>
                </a:cubicBezTo>
                <a:lnTo>
                  <a:pt x="703" y="0"/>
                </a:lnTo>
                <a:close/>
                <a:moveTo>
                  <a:pt x="703" y="597"/>
                </a:moveTo>
                <a:cubicBezTo>
                  <a:pt x="1058" y="597"/>
                  <a:pt x="1058" y="597"/>
                  <a:pt x="1058" y="597"/>
                </a:cubicBezTo>
                <a:cubicBezTo>
                  <a:pt x="1058" y="557"/>
                  <a:pt x="1058" y="557"/>
                  <a:pt x="1058" y="557"/>
                </a:cubicBezTo>
                <a:cubicBezTo>
                  <a:pt x="703" y="557"/>
                  <a:pt x="703" y="557"/>
                  <a:pt x="703" y="557"/>
                </a:cubicBezTo>
                <a:lnTo>
                  <a:pt x="703" y="597"/>
                </a:lnTo>
                <a:close/>
                <a:moveTo>
                  <a:pt x="703" y="650"/>
                </a:moveTo>
                <a:cubicBezTo>
                  <a:pt x="1058" y="650"/>
                  <a:pt x="1058" y="650"/>
                  <a:pt x="1058" y="650"/>
                </a:cubicBezTo>
                <a:cubicBezTo>
                  <a:pt x="1058" y="610"/>
                  <a:pt x="1058" y="610"/>
                  <a:pt x="1058" y="610"/>
                </a:cubicBezTo>
                <a:cubicBezTo>
                  <a:pt x="703" y="610"/>
                  <a:pt x="703" y="610"/>
                  <a:pt x="703" y="610"/>
                </a:cubicBezTo>
                <a:lnTo>
                  <a:pt x="703" y="650"/>
                </a:lnTo>
                <a:close/>
                <a:moveTo>
                  <a:pt x="529" y="299"/>
                </a:moveTo>
                <a:cubicBezTo>
                  <a:pt x="485" y="299"/>
                  <a:pt x="450" y="334"/>
                  <a:pt x="450" y="378"/>
                </a:cubicBezTo>
                <a:cubicBezTo>
                  <a:pt x="450" y="422"/>
                  <a:pt x="485" y="457"/>
                  <a:pt x="529" y="457"/>
                </a:cubicBezTo>
                <a:cubicBezTo>
                  <a:pt x="573" y="457"/>
                  <a:pt x="608" y="422"/>
                  <a:pt x="608" y="378"/>
                </a:cubicBezTo>
                <a:cubicBezTo>
                  <a:pt x="608" y="334"/>
                  <a:pt x="573" y="299"/>
                  <a:pt x="529" y="299"/>
                </a:cubicBezTo>
                <a:close/>
                <a:moveTo>
                  <a:pt x="529" y="333"/>
                </a:moveTo>
                <a:cubicBezTo>
                  <a:pt x="504" y="333"/>
                  <a:pt x="484" y="353"/>
                  <a:pt x="484" y="378"/>
                </a:cubicBezTo>
                <a:cubicBezTo>
                  <a:pt x="484" y="403"/>
                  <a:pt x="504" y="423"/>
                  <a:pt x="529" y="423"/>
                </a:cubicBezTo>
                <a:cubicBezTo>
                  <a:pt x="554" y="423"/>
                  <a:pt x="574" y="403"/>
                  <a:pt x="574" y="378"/>
                </a:cubicBezTo>
                <a:cubicBezTo>
                  <a:pt x="574" y="353"/>
                  <a:pt x="554" y="333"/>
                  <a:pt x="529" y="333"/>
                </a:cubicBezTo>
                <a:close/>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87" name="角丸四角形 86"/>
          <p:cNvSpPr/>
          <p:nvPr/>
        </p:nvSpPr>
        <p:spPr>
          <a:xfrm>
            <a:off x="719326" y="1892625"/>
            <a:ext cx="1374630" cy="313691"/>
          </a:xfrm>
          <a:prstGeom prst="roundRect">
            <a:avLst/>
          </a:prstGeom>
          <a:solidFill>
            <a:srgbClr val="EE7B4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a:t>組織改編</a:t>
            </a:r>
            <a:endParaRPr kumimoji="1" lang="en-US" altLang="ja-JP" sz="900"/>
          </a:p>
          <a:p>
            <a:pPr algn="ctr"/>
            <a:r>
              <a:rPr kumimoji="1" lang="ja-JP" altLang="en-US" sz="900"/>
              <a:t>シミュレーション</a:t>
            </a:r>
          </a:p>
        </p:txBody>
      </p:sp>
      <p:sp>
        <p:nvSpPr>
          <p:cNvPr id="88" name="角丸四角形 87"/>
          <p:cNvSpPr/>
          <p:nvPr/>
        </p:nvSpPr>
        <p:spPr>
          <a:xfrm>
            <a:off x="719326" y="2360261"/>
            <a:ext cx="1374630" cy="313691"/>
          </a:xfrm>
          <a:prstGeom prst="roundRect">
            <a:avLst/>
          </a:prstGeom>
          <a:solidFill>
            <a:srgbClr val="EE7B4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ts val="1500"/>
              </a:lnSpc>
            </a:pPr>
            <a:r>
              <a:rPr kumimoji="1" lang="ja-JP" altLang="en-US" sz="1000"/>
              <a:t>データ検索・集計</a:t>
            </a:r>
          </a:p>
        </p:txBody>
      </p:sp>
      <p:sp>
        <p:nvSpPr>
          <p:cNvPr id="93" name="角丸四角形 92"/>
          <p:cNvSpPr/>
          <p:nvPr/>
        </p:nvSpPr>
        <p:spPr>
          <a:xfrm>
            <a:off x="719326" y="2827897"/>
            <a:ext cx="1374630" cy="313691"/>
          </a:xfrm>
          <a:prstGeom prst="roundRect">
            <a:avLst/>
          </a:prstGeom>
          <a:solidFill>
            <a:srgbClr val="EE7B4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ts val="1500"/>
              </a:lnSpc>
            </a:pPr>
            <a:r>
              <a:rPr kumimoji="1" lang="ja-JP" altLang="en-US" sz="1000"/>
              <a:t>マイナンバー管理</a:t>
            </a:r>
          </a:p>
        </p:txBody>
      </p:sp>
      <p:sp>
        <p:nvSpPr>
          <p:cNvPr id="112" name="角丸四角形 111"/>
          <p:cNvSpPr/>
          <p:nvPr/>
        </p:nvSpPr>
        <p:spPr>
          <a:xfrm>
            <a:off x="2461688" y="2827897"/>
            <a:ext cx="1374630" cy="313691"/>
          </a:xfrm>
          <a:prstGeom prst="roundRect">
            <a:avLst/>
          </a:prstGeom>
          <a:solidFill>
            <a:srgbClr val="EE7B4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ts val="1500"/>
              </a:lnSpc>
            </a:pPr>
            <a:r>
              <a:rPr kumimoji="1" lang="ja-JP" altLang="en-US" sz="1000"/>
              <a:t>マイナンバー管理</a:t>
            </a:r>
          </a:p>
        </p:txBody>
      </p:sp>
      <p:sp>
        <p:nvSpPr>
          <p:cNvPr id="113" name="角丸四角形 112"/>
          <p:cNvSpPr/>
          <p:nvPr/>
        </p:nvSpPr>
        <p:spPr>
          <a:xfrm>
            <a:off x="4150379" y="2827897"/>
            <a:ext cx="1374630" cy="313691"/>
          </a:xfrm>
          <a:prstGeom prst="roundRect">
            <a:avLst/>
          </a:prstGeom>
          <a:solidFill>
            <a:srgbClr val="EE7B4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ts val="1500"/>
              </a:lnSpc>
            </a:pPr>
            <a:r>
              <a:rPr kumimoji="1" lang="ja-JP" altLang="en-US" sz="1000"/>
              <a:t>マイナンバー申請</a:t>
            </a:r>
          </a:p>
        </p:txBody>
      </p:sp>
      <p:sp>
        <p:nvSpPr>
          <p:cNvPr id="119" name="角丸四角形 118"/>
          <p:cNvSpPr/>
          <p:nvPr/>
        </p:nvSpPr>
        <p:spPr>
          <a:xfrm>
            <a:off x="5821071" y="2360261"/>
            <a:ext cx="1374630" cy="313691"/>
          </a:xfrm>
          <a:prstGeom prst="roundRect">
            <a:avLst/>
          </a:prstGeom>
          <a:solidFill>
            <a:srgbClr val="EE7B4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ts val="1500"/>
              </a:lnSpc>
            </a:pPr>
            <a:r>
              <a:rPr kumimoji="1" lang="ja-JP" altLang="en-US" sz="1000"/>
              <a:t>データ検索・集計</a:t>
            </a:r>
          </a:p>
        </p:txBody>
      </p:sp>
      <p:sp>
        <p:nvSpPr>
          <p:cNvPr id="79" name="正方形/長方形 78"/>
          <p:cNvSpPr/>
          <p:nvPr/>
        </p:nvSpPr>
        <p:spPr>
          <a:xfrm>
            <a:off x="2946113" y="3782519"/>
            <a:ext cx="3070908" cy="468278"/>
          </a:xfrm>
          <a:prstGeom prst="rect">
            <a:avLst/>
          </a:prstGeom>
          <a:solidFill>
            <a:srgbClr val="8FC31F">
              <a:alpha val="30000"/>
            </a:srgbClr>
          </a:solidFill>
          <a:ln w="25400">
            <a:solidFill>
              <a:srgbClr val="8FC3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84"/>
            <a:r>
              <a:rPr lang="ja-JP" altLang="en-US" sz="1200"/>
              <a:t>　　</a:t>
            </a:r>
            <a:endParaRPr lang="ja-JP" altLang="en-US" sz="1050">
              <a:solidFill>
                <a:prstClr val="white"/>
              </a:solidFill>
              <a:latin typeface="メイリオ" panose="020B0604030504040204" pitchFamily="50" charset="-128"/>
              <a:ea typeface="メイリオ" panose="020B0604030504040204" pitchFamily="50" charset="-128"/>
            </a:endParaRPr>
          </a:p>
        </p:txBody>
      </p:sp>
      <p:sp>
        <p:nvSpPr>
          <p:cNvPr id="111" name="正方形/長方形 110"/>
          <p:cNvSpPr/>
          <p:nvPr/>
        </p:nvSpPr>
        <p:spPr>
          <a:xfrm>
            <a:off x="6084000" y="3782519"/>
            <a:ext cx="2520000" cy="468278"/>
          </a:xfrm>
          <a:prstGeom prst="rect">
            <a:avLst/>
          </a:prstGeom>
          <a:solidFill>
            <a:srgbClr val="8FC31F">
              <a:alpha val="30000"/>
            </a:srgbClr>
          </a:solidFill>
          <a:ln w="25400">
            <a:solidFill>
              <a:srgbClr val="8FC3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84"/>
            <a:r>
              <a:rPr lang="ja-JP" altLang="en-US" sz="1200"/>
              <a:t>　　</a:t>
            </a:r>
            <a:endParaRPr lang="ja-JP" altLang="en-US" sz="1050">
              <a:solidFill>
                <a:prstClr val="white"/>
              </a:solidFill>
              <a:latin typeface="メイリオ" panose="020B0604030504040204" pitchFamily="50" charset="-128"/>
              <a:ea typeface="メイリオ" panose="020B0604030504040204" pitchFamily="50" charset="-128"/>
            </a:endParaRPr>
          </a:p>
        </p:txBody>
      </p:sp>
      <p:sp>
        <p:nvSpPr>
          <p:cNvPr id="114" name="角丸四角形 113"/>
          <p:cNvSpPr/>
          <p:nvPr/>
        </p:nvSpPr>
        <p:spPr>
          <a:xfrm>
            <a:off x="3763271" y="3818749"/>
            <a:ext cx="1496344" cy="395309"/>
          </a:xfrm>
          <a:prstGeom prst="roundRect">
            <a:avLst/>
          </a:prstGeom>
          <a:solidFill>
            <a:srgbClr val="8FC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13"/>
              <a:t>　</a:t>
            </a:r>
            <a:r>
              <a:rPr lang="en-US" altLang="ja-JP" sz="1013"/>
              <a:t>Connect</a:t>
            </a:r>
            <a:endParaRPr lang="ja-JP" altLang="en-US" sz="1200"/>
          </a:p>
        </p:txBody>
      </p:sp>
      <p:sp>
        <p:nvSpPr>
          <p:cNvPr id="118" name="テキスト ボックス 117"/>
          <p:cNvSpPr txBox="1"/>
          <p:nvPr/>
        </p:nvSpPr>
        <p:spPr>
          <a:xfrm>
            <a:off x="3933162" y="4025369"/>
            <a:ext cx="1394922" cy="219291"/>
          </a:xfrm>
          <a:prstGeom prst="rect">
            <a:avLst/>
          </a:prstGeom>
          <a:noFill/>
        </p:spPr>
        <p:txBody>
          <a:bodyPr wrap="square" rtlCol="0">
            <a:spAutoFit/>
          </a:bodyPr>
          <a:lstStyle/>
          <a:p>
            <a:r>
              <a:rPr lang="ja-JP" altLang="en-US" sz="825">
                <a:solidFill>
                  <a:schemeClr val="bg1"/>
                </a:solidFill>
              </a:rPr>
              <a:t>システム連携ツール</a:t>
            </a:r>
            <a:endParaRPr lang="en-US" altLang="ja-JP" sz="825">
              <a:solidFill>
                <a:schemeClr val="bg1"/>
              </a:solidFill>
            </a:endParaRPr>
          </a:p>
        </p:txBody>
      </p:sp>
      <p:sp>
        <p:nvSpPr>
          <p:cNvPr id="120" name="Freeform 53"/>
          <p:cNvSpPr>
            <a:spLocks noEditPoints="1"/>
          </p:cNvSpPr>
          <p:nvPr/>
        </p:nvSpPr>
        <p:spPr bwMode="auto">
          <a:xfrm>
            <a:off x="4028796" y="3899757"/>
            <a:ext cx="177826" cy="117901"/>
          </a:xfrm>
          <a:custGeom>
            <a:avLst/>
            <a:gdLst>
              <a:gd name="T0" fmla="*/ 355 w 1058"/>
              <a:gd name="T1" fmla="*/ 610 h 756"/>
              <a:gd name="T2" fmla="*/ 0 w 1058"/>
              <a:gd name="T3" fmla="*/ 650 h 756"/>
              <a:gd name="T4" fmla="*/ 0 w 1058"/>
              <a:gd name="T5" fmla="*/ 737 h 756"/>
              <a:gd name="T6" fmla="*/ 77 w 1058"/>
              <a:gd name="T7" fmla="*/ 756 h 756"/>
              <a:gd name="T8" fmla="*/ 278 w 1058"/>
              <a:gd name="T9" fmla="*/ 737 h 756"/>
              <a:gd name="T10" fmla="*/ 355 w 1058"/>
              <a:gd name="T11" fmla="*/ 756 h 756"/>
              <a:gd name="T12" fmla="*/ 355 w 1058"/>
              <a:gd name="T13" fmla="*/ 663 h 756"/>
              <a:gd name="T14" fmla="*/ 0 w 1058"/>
              <a:gd name="T15" fmla="*/ 737 h 756"/>
              <a:gd name="T16" fmla="*/ 355 w 1058"/>
              <a:gd name="T17" fmla="*/ 597 h 756"/>
              <a:gd name="T18" fmla="*/ 0 w 1058"/>
              <a:gd name="T19" fmla="*/ 557 h 756"/>
              <a:gd name="T20" fmla="*/ 355 w 1058"/>
              <a:gd name="T21" fmla="*/ 0 h 756"/>
              <a:gd name="T22" fmla="*/ 0 w 1058"/>
              <a:gd name="T23" fmla="*/ 66 h 756"/>
              <a:gd name="T24" fmla="*/ 355 w 1058"/>
              <a:gd name="T25" fmla="*/ 0 h 756"/>
              <a:gd name="T26" fmla="*/ 1058 w 1058"/>
              <a:gd name="T27" fmla="*/ 79 h 756"/>
              <a:gd name="T28" fmla="*/ 703 w 1058"/>
              <a:gd name="T29" fmla="*/ 544 h 756"/>
              <a:gd name="T30" fmla="*/ 630 w 1058"/>
              <a:gd name="T31" fmla="*/ 389 h 756"/>
              <a:gd name="T32" fmla="*/ 428 w 1058"/>
              <a:gd name="T33" fmla="*/ 389 h 756"/>
              <a:gd name="T34" fmla="*/ 355 w 1058"/>
              <a:gd name="T35" fmla="*/ 544 h 756"/>
              <a:gd name="T36" fmla="*/ 0 w 1058"/>
              <a:gd name="T37" fmla="*/ 79 h 756"/>
              <a:gd name="T38" fmla="*/ 355 w 1058"/>
              <a:gd name="T39" fmla="*/ 367 h 756"/>
              <a:gd name="T40" fmla="*/ 529 w 1058"/>
              <a:gd name="T41" fmla="*/ 276 h 756"/>
              <a:gd name="T42" fmla="*/ 703 w 1058"/>
              <a:gd name="T43" fmla="*/ 367 h 756"/>
              <a:gd name="T44" fmla="*/ 84 w 1058"/>
              <a:gd name="T45" fmla="*/ 109 h 756"/>
              <a:gd name="T46" fmla="*/ 32 w 1058"/>
              <a:gd name="T47" fmla="*/ 135 h 756"/>
              <a:gd name="T48" fmla="*/ 84 w 1058"/>
              <a:gd name="T49" fmla="*/ 109 h 756"/>
              <a:gd name="T50" fmla="*/ 101 w 1058"/>
              <a:gd name="T51" fmla="*/ 109 h 756"/>
              <a:gd name="T52" fmla="*/ 152 w 1058"/>
              <a:gd name="T53" fmla="*/ 135 h 756"/>
              <a:gd name="T54" fmla="*/ 803 w 1058"/>
              <a:gd name="T55" fmla="*/ 135 h 756"/>
              <a:gd name="T56" fmla="*/ 855 w 1058"/>
              <a:gd name="T57" fmla="*/ 109 h 756"/>
              <a:gd name="T58" fmla="*/ 803 w 1058"/>
              <a:gd name="T59" fmla="*/ 135 h 756"/>
              <a:gd name="T60" fmla="*/ 786 w 1058"/>
              <a:gd name="T61" fmla="*/ 135 h 756"/>
              <a:gd name="T62" fmla="*/ 735 w 1058"/>
              <a:gd name="T63" fmla="*/ 109 h 756"/>
              <a:gd name="T64" fmla="*/ 703 w 1058"/>
              <a:gd name="T65" fmla="*/ 737 h 756"/>
              <a:gd name="T66" fmla="*/ 780 w 1058"/>
              <a:gd name="T67" fmla="*/ 756 h 756"/>
              <a:gd name="T68" fmla="*/ 981 w 1058"/>
              <a:gd name="T69" fmla="*/ 737 h 756"/>
              <a:gd name="T70" fmla="*/ 1058 w 1058"/>
              <a:gd name="T71" fmla="*/ 756 h 756"/>
              <a:gd name="T72" fmla="*/ 1058 w 1058"/>
              <a:gd name="T73" fmla="*/ 663 h 756"/>
              <a:gd name="T74" fmla="*/ 703 w 1058"/>
              <a:gd name="T75" fmla="*/ 737 h 756"/>
              <a:gd name="T76" fmla="*/ 703 w 1058"/>
              <a:gd name="T77" fmla="*/ 66 h 756"/>
              <a:gd name="T78" fmla="*/ 1058 w 1058"/>
              <a:gd name="T79" fmla="*/ 0 h 756"/>
              <a:gd name="T80" fmla="*/ 703 w 1058"/>
              <a:gd name="T81" fmla="*/ 597 h 756"/>
              <a:gd name="T82" fmla="*/ 1058 w 1058"/>
              <a:gd name="T83" fmla="*/ 557 h 756"/>
              <a:gd name="T84" fmla="*/ 703 w 1058"/>
              <a:gd name="T85" fmla="*/ 597 h 756"/>
              <a:gd name="T86" fmla="*/ 1058 w 1058"/>
              <a:gd name="T87" fmla="*/ 650 h 756"/>
              <a:gd name="T88" fmla="*/ 703 w 1058"/>
              <a:gd name="T89" fmla="*/ 610 h 756"/>
              <a:gd name="T90" fmla="*/ 529 w 1058"/>
              <a:gd name="T91" fmla="*/ 299 h 756"/>
              <a:gd name="T92" fmla="*/ 529 w 1058"/>
              <a:gd name="T93" fmla="*/ 457 h 756"/>
              <a:gd name="T94" fmla="*/ 529 w 1058"/>
              <a:gd name="T95" fmla="*/ 299 h 756"/>
              <a:gd name="T96" fmla="*/ 484 w 1058"/>
              <a:gd name="T97" fmla="*/ 378 h 756"/>
              <a:gd name="T98" fmla="*/ 574 w 1058"/>
              <a:gd name="T99" fmla="*/ 378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58" h="756">
                <a:moveTo>
                  <a:pt x="0" y="610"/>
                </a:moveTo>
                <a:cubicBezTo>
                  <a:pt x="355" y="610"/>
                  <a:pt x="355" y="610"/>
                  <a:pt x="355" y="610"/>
                </a:cubicBezTo>
                <a:cubicBezTo>
                  <a:pt x="355" y="650"/>
                  <a:pt x="355" y="650"/>
                  <a:pt x="355" y="650"/>
                </a:cubicBezTo>
                <a:cubicBezTo>
                  <a:pt x="0" y="650"/>
                  <a:pt x="0" y="650"/>
                  <a:pt x="0" y="650"/>
                </a:cubicBezTo>
                <a:lnTo>
                  <a:pt x="0" y="610"/>
                </a:lnTo>
                <a:close/>
                <a:moveTo>
                  <a:pt x="0" y="737"/>
                </a:moveTo>
                <a:cubicBezTo>
                  <a:pt x="0" y="756"/>
                  <a:pt x="0" y="756"/>
                  <a:pt x="0" y="756"/>
                </a:cubicBezTo>
                <a:cubicBezTo>
                  <a:pt x="77" y="756"/>
                  <a:pt x="77" y="756"/>
                  <a:pt x="77" y="756"/>
                </a:cubicBezTo>
                <a:cubicBezTo>
                  <a:pt x="77" y="737"/>
                  <a:pt x="77" y="737"/>
                  <a:pt x="77" y="737"/>
                </a:cubicBezTo>
                <a:cubicBezTo>
                  <a:pt x="278" y="737"/>
                  <a:pt x="278" y="737"/>
                  <a:pt x="278" y="737"/>
                </a:cubicBezTo>
                <a:cubicBezTo>
                  <a:pt x="278" y="756"/>
                  <a:pt x="278" y="756"/>
                  <a:pt x="278" y="756"/>
                </a:cubicBezTo>
                <a:cubicBezTo>
                  <a:pt x="355" y="756"/>
                  <a:pt x="355" y="756"/>
                  <a:pt x="355" y="756"/>
                </a:cubicBezTo>
                <a:cubicBezTo>
                  <a:pt x="355" y="737"/>
                  <a:pt x="355" y="737"/>
                  <a:pt x="355" y="737"/>
                </a:cubicBezTo>
                <a:cubicBezTo>
                  <a:pt x="355" y="663"/>
                  <a:pt x="355" y="663"/>
                  <a:pt x="355" y="663"/>
                </a:cubicBezTo>
                <a:cubicBezTo>
                  <a:pt x="0" y="663"/>
                  <a:pt x="0" y="663"/>
                  <a:pt x="0" y="663"/>
                </a:cubicBezTo>
                <a:lnTo>
                  <a:pt x="0" y="737"/>
                </a:lnTo>
                <a:close/>
                <a:moveTo>
                  <a:pt x="0" y="597"/>
                </a:moveTo>
                <a:cubicBezTo>
                  <a:pt x="355" y="597"/>
                  <a:pt x="355" y="597"/>
                  <a:pt x="355" y="597"/>
                </a:cubicBezTo>
                <a:cubicBezTo>
                  <a:pt x="355" y="557"/>
                  <a:pt x="355" y="557"/>
                  <a:pt x="355" y="557"/>
                </a:cubicBezTo>
                <a:cubicBezTo>
                  <a:pt x="0" y="557"/>
                  <a:pt x="0" y="557"/>
                  <a:pt x="0" y="557"/>
                </a:cubicBezTo>
                <a:lnTo>
                  <a:pt x="0" y="597"/>
                </a:lnTo>
                <a:close/>
                <a:moveTo>
                  <a:pt x="355" y="0"/>
                </a:moveTo>
                <a:cubicBezTo>
                  <a:pt x="0" y="0"/>
                  <a:pt x="0" y="0"/>
                  <a:pt x="0" y="0"/>
                </a:cubicBezTo>
                <a:cubicBezTo>
                  <a:pt x="0" y="66"/>
                  <a:pt x="0" y="66"/>
                  <a:pt x="0" y="66"/>
                </a:cubicBezTo>
                <a:cubicBezTo>
                  <a:pt x="355" y="66"/>
                  <a:pt x="355" y="66"/>
                  <a:pt x="355" y="66"/>
                </a:cubicBezTo>
                <a:lnTo>
                  <a:pt x="355" y="0"/>
                </a:lnTo>
                <a:close/>
                <a:moveTo>
                  <a:pt x="703" y="79"/>
                </a:moveTo>
                <a:cubicBezTo>
                  <a:pt x="1058" y="79"/>
                  <a:pt x="1058" y="79"/>
                  <a:pt x="1058" y="79"/>
                </a:cubicBezTo>
                <a:cubicBezTo>
                  <a:pt x="1058" y="544"/>
                  <a:pt x="1058" y="544"/>
                  <a:pt x="1058" y="544"/>
                </a:cubicBezTo>
                <a:cubicBezTo>
                  <a:pt x="703" y="544"/>
                  <a:pt x="703" y="544"/>
                  <a:pt x="703" y="544"/>
                </a:cubicBezTo>
                <a:cubicBezTo>
                  <a:pt x="703" y="389"/>
                  <a:pt x="703" y="389"/>
                  <a:pt x="703" y="389"/>
                </a:cubicBezTo>
                <a:cubicBezTo>
                  <a:pt x="630" y="389"/>
                  <a:pt x="630" y="389"/>
                  <a:pt x="630" y="389"/>
                </a:cubicBezTo>
                <a:cubicBezTo>
                  <a:pt x="624" y="440"/>
                  <a:pt x="582" y="480"/>
                  <a:pt x="529" y="480"/>
                </a:cubicBezTo>
                <a:cubicBezTo>
                  <a:pt x="477" y="480"/>
                  <a:pt x="434" y="440"/>
                  <a:pt x="428" y="389"/>
                </a:cubicBezTo>
                <a:cubicBezTo>
                  <a:pt x="355" y="389"/>
                  <a:pt x="355" y="389"/>
                  <a:pt x="355" y="389"/>
                </a:cubicBezTo>
                <a:cubicBezTo>
                  <a:pt x="355" y="544"/>
                  <a:pt x="355" y="544"/>
                  <a:pt x="355" y="544"/>
                </a:cubicBezTo>
                <a:cubicBezTo>
                  <a:pt x="0" y="544"/>
                  <a:pt x="0" y="544"/>
                  <a:pt x="0" y="544"/>
                </a:cubicBezTo>
                <a:cubicBezTo>
                  <a:pt x="0" y="79"/>
                  <a:pt x="0" y="79"/>
                  <a:pt x="0" y="79"/>
                </a:cubicBezTo>
                <a:cubicBezTo>
                  <a:pt x="355" y="79"/>
                  <a:pt x="355" y="79"/>
                  <a:pt x="355" y="79"/>
                </a:cubicBezTo>
                <a:cubicBezTo>
                  <a:pt x="355" y="367"/>
                  <a:pt x="355" y="367"/>
                  <a:pt x="355" y="367"/>
                </a:cubicBezTo>
                <a:cubicBezTo>
                  <a:pt x="428" y="367"/>
                  <a:pt x="428" y="367"/>
                  <a:pt x="428" y="367"/>
                </a:cubicBezTo>
                <a:cubicBezTo>
                  <a:pt x="434" y="316"/>
                  <a:pt x="477" y="276"/>
                  <a:pt x="529" y="276"/>
                </a:cubicBezTo>
                <a:cubicBezTo>
                  <a:pt x="582" y="276"/>
                  <a:pt x="624" y="316"/>
                  <a:pt x="630" y="367"/>
                </a:cubicBezTo>
                <a:cubicBezTo>
                  <a:pt x="703" y="367"/>
                  <a:pt x="703" y="367"/>
                  <a:pt x="703" y="367"/>
                </a:cubicBezTo>
                <a:lnTo>
                  <a:pt x="703" y="79"/>
                </a:lnTo>
                <a:close/>
                <a:moveTo>
                  <a:pt x="84" y="109"/>
                </a:moveTo>
                <a:cubicBezTo>
                  <a:pt x="32" y="109"/>
                  <a:pt x="32" y="109"/>
                  <a:pt x="32" y="109"/>
                </a:cubicBezTo>
                <a:cubicBezTo>
                  <a:pt x="32" y="135"/>
                  <a:pt x="32" y="135"/>
                  <a:pt x="32" y="135"/>
                </a:cubicBezTo>
                <a:cubicBezTo>
                  <a:pt x="84" y="135"/>
                  <a:pt x="84" y="135"/>
                  <a:pt x="84" y="135"/>
                </a:cubicBezTo>
                <a:lnTo>
                  <a:pt x="84" y="109"/>
                </a:lnTo>
                <a:close/>
                <a:moveTo>
                  <a:pt x="152" y="109"/>
                </a:moveTo>
                <a:cubicBezTo>
                  <a:pt x="101" y="109"/>
                  <a:pt x="101" y="109"/>
                  <a:pt x="101" y="109"/>
                </a:cubicBezTo>
                <a:cubicBezTo>
                  <a:pt x="101" y="135"/>
                  <a:pt x="101" y="135"/>
                  <a:pt x="101" y="135"/>
                </a:cubicBezTo>
                <a:cubicBezTo>
                  <a:pt x="152" y="135"/>
                  <a:pt x="152" y="135"/>
                  <a:pt x="152" y="135"/>
                </a:cubicBezTo>
                <a:lnTo>
                  <a:pt x="152" y="109"/>
                </a:lnTo>
                <a:close/>
                <a:moveTo>
                  <a:pt x="803" y="135"/>
                </a:moveTo>
                <a:cubicBezTo>
                  <a:pt x="855" y="135"/>
                  <a:pt x="855" y="135"/>
                  <a:pt x="855" y="135"/>
                </a:cubicBezTo>
                <a:cubicBezTo>
                  <a:pt x="855" y="109"/>
                  <a:pt x="855" y="109"/>
                  <a:pt x="855" y="109"/>
                </a:cubicBezTo>
                <a:cubicBezTo>
                  <a:pt x="803" y="109"/>
                  <a:pt x="803" y="109"/>
                  <a:pt x="803" y="109"/>
                </a:cubicBezTo>
                <a:lnTo>
                  <a:pt x="803" y="135"/>
                </a:lnTo>
                <a:close/>
                <a:moveTo>
                  <a:pt x="735" y="135"/>
                </a:moveTo>
                <a:cubicBezTo>
                  <a:pt x="786" y="135"/>
                  <a:pt x="786" y="135"/>
                  <a:pt x="786" y="135"/>
                </a:cubicBezTo>
                <a:cubicBezTo>
                  <a:pt x="786" y="109"/>
                  <a:pt x="786" y="109"/>
                  <a:pt x="786" y="109"/>
                </a:cubicBezTo>
                <a:cubicBezTo>
                  <a:pt x="735" y="109"/>
                  <a:pt x="735" y="109"/>
                  <a:pt x="735" y="109"/>
                </a:cubicBezTo>
                <a:lnTo>
                  <a:pt x="735" y="135"/>
                </a:lnTo>
                <a:close/>
                <a:moveTo>
                  <a:pt x="703" y="737"/>
                </a:moveTo>
                <a:cubicBezTo>
                  <a:pt x="703" y="756"/>
                  <a:pt x="703" y="756"/>
                  <a:pt x="703" y="756"/>
                </a:cubicBezTo>
                <a:cubicBezTo>
                  <a:pt x="780" y="756"/>
                  <a:pt x="780" y="756"/>
                  <a:pt x="780" y="756"/>
                </a:cubicBezTo>
                <a:cubicBezTo>
                  <a:pt x="780" y="737"/>
                  <a:pt x="780" y="737"/>
                  <a:pt x="780" y="737"/>
                </a:cubicBezTo>
                <a:cubicBezTo>
                  <a:pt x="981" y="737"/>
                  <a:pt x="981" y="737"/>
                  <a:pt x="981" y="737"/>
                </a:cubicBezTo>
                <a:cubicBezTo>
                  <a:pt x="981" y="756"/>
                  <a:pt x="981" y="756"/>
                  <a:pt x="981" y="756"/>
                </a:cubicBezTo>
                <a:cubicBezTo>
                  <a:pt x="1058" y="756"/>
                  <a:pt x="1058" y="756"/>
                  <a:pt x="1058" y="756"/>
                </a:cubicBezTo>
                <a:cubicBezTo>
                  <a:pt x="1058" y="737"/>
                  <a:pt x="1058" y="737"/>
                  <a:pt x="1058" y="737"/>
                </a:cubicBezTo>
                <a:cubicBezTo>
                  <a:pt x="1058" y="663"/>
                  <a:pt x="1058" y="663"/>
                  <a:pt x="1058" y="663"/>
                </a:cubicBezTo>
                <a:cubicBezTo>
                  <a:pt x="703" y="663"/>
                  <a:pt x="703" y="663"/>
                  <a:pt x="703" y="663"/>
                </a:cubicBezTo>
                <a:lnTo>
                  <a:pt x="703" y="737"/>
                </a:lnTo>
                <a:close/>
                <a:moveTo>
                  <a:pt x="703" y="0"/>
                </a:moveTo>
                <a:cubicBezTo>
                  <a:pt x="703" y="66"/>
                  <a:pt x="703" y="66"/>
                  <a:pt x="703" y="66"/>
                </a:cubicBezTo>
                <a:cubicBezTo>
                  <a:pt x="1058" y="66"/>
                  <a:pt x="1058" y="66"/>
                  <a:pt x="1058" y="66"/>
                </a:cubicBezTo>
                <a:cubicBezTo>
                  <a:pt x="1058" y="0"/>
                  <a:pt x="1058" y="0"/>
                  <a:pt x="1058" y="0"/>
                </a:cubicBezTo>
                <a:lnTo>
                  <a:pt x="703" y="0"/>
                </a:lnTo>
                <a:close/>
                <a:moveTo>
                  <a:pt x="703" y="597"/>
                </a:moveTo>
                <a:cubicBezTo>
                  <a:pt x="1058" y="597"/>
                  <a:pt x="1058" y="597"/>
                  <a:pt x="1058" y="597"/>
                </a:cubicBezTo>
                <a:cubicBezTo>
                  <a:pt x="1058" y="557"/>
                  <a:pt x="1058" y="557"/>
                  <a:pt x="1058" y="557"/>
                </a:cubicBezTo>
                <a:cubicBezTo>
                  <a:pt x="703" y="557"/>
                  <a:pt x="703" y="557"/>
                  <a:pt x="703" y="557"/>
                </a:cubicBezTo>
                <a:lnTo>
                  <a:pt x="703" y="597"/>
                </a:lnTo>
                <a:close/>
                <a:moveTo>
                  <a:pt x="703" y="650"/>
                </a:moveTo>
                <a:cubicBezTo>
                  <a:pt x="1058" y="650"/>
                  <a:pt x="1058" y="650"/>
                  <a:pt x="1058" y="650"/>
                </a:cubicBezTo>
                <a:cubicBezTo>
                  <a:pt x="1058" y="610"/>
                  <a:pt x="1058" y="610"/>
                  <a:pt x="1058" y="610"/>
                </a:cubicBezTo>
                <a:cubicBezTo>
                  <a:pt x="703" y="610"/>
                  <a:pt x="703" y="610"/>
                  <a:pt x="703" y="610"/>
                </a:cubicBezTo>
                <a:lnTo>
                  <a:pt x="703" y="650"/>
                </a:lnTo>
                <a:close/>
                <a:moveTo>
                  <a:pt x="529" y="299"/>
                </a:moveTo>
                <a:cubicBezTo>
                  <a:pt x="485" y="299"/>
                  <a:pt x="450" y="334"/>
                  <a:pt x="450" y="378"/>
                </a:cubicBezTo>
                <a:cubicBezTo>
                  <a:pt x="450" y="422"/>
                  <a:pt x="485" y="457"/>
                  <a:pt x="529" y="457"/>
                </a:cubicBezTo>
                <a:cubicBezTo>
                  <a:pt x="573" y="457"/>
                  <a:pt x="608" y="422"/>
                  <a:pt x="608" y="378"/>
                </a:cubicBezTo>
                <a:cubicBezTo>
                  <a:pt x="608" y="334"/>
                  <a:pt x="573" y="299"/>
                  <a:pt x="529" y="299"/>
                </a:cubicBezTo>
                <a:close/>
                <a:moveTo>
                  <a:pt x="529" y="333"/>
                </a:moveTo>
                <a:cubicBezTo>
                  <a:pt x="504" y="333"/>
                  <a:pt x="484" y="353"/>
                  <a:pt x="484" y="378"/>
                </a:cubicBezTo>
                <a:cubicBezTo>
                  <a:pt x="484" y="403"/>
                  <a:pt x="504" y="423"/>
                  <a:pt x="529" y="423"/>
                </a:cubicBezTo>
                <a:cubicBezTo>
                  <a:pt x="554" y="423"/>
                  <a:pt x="574" y="403"/>
                  <a:pt x="574" y="378"/>
                </a:cubicBezTo>
                <a:cubicBezTo>
                  <a:pt x="574" y="353"/>
                  <a:pt x="554" y="333"/>
                  <a:pt x="529" y="333"/>
                </a:cubicBezTo>
                <a:close/>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121" name="角丸四角形 120"/>
          <p:cNvSpPr/>
          <p:nvPr/>
        </p:nvSpPr>
        <p:spPr>
          <a:xfrm>
            <a:off x="6595828" y="3818749"/>
            <a:ext cx="1496344" cy="395309"/>
          </a:xfrm>
          <a:prstGeom prst="roundRect">
            <a:avLst/>
          </a:prstGeom>
          <a:solidFill>
            <a:srgbClr val="8FC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ja-JP" altLang="en-US" sz="1200"/>
          </a:p>
        </p:txBody>
      </p:sp>
      <p:sp>
        <p:nvSpPr>
          <p:cNvPr id="122" name="テキスト ボックス 121"/>
          <p:cNvSpPr txBox="1"/>
          <p:nvPr/>
        </p:nvSpPr>
        <p:spPr>
          <a:xfrm>
            <a:off x="6887967" y="3892523"/>
            <a:ext cx="912067" cy="247760"/>
          </a:xfrm>
          <a:prstGeom prst="rect">
            <a:avLst/>
          </a:prstGeom>
          <a:noFill/>
        </p:spPr>
        <p:txBody>
          <a:bodyPr wrap="square" rtlCol="0">
            <a:spAutoFit/>
          </a:bodyPr>
          <a:lstStyle/>
          <a:p>
            <a:r>
              <a:rPr lang="en-US" altLang="ja-JP" sz="1010">
                <a:solidFill>
                  <a:schemeClr val="bg1"/>
                </a:solidFill>
              </a:rPr>
              <a:t>EDI-Master</a:t>
            </a:r>
          </a:p>
        </p:txBody>
      </p:sp>
      <p:sp>
        <p:nvSpPr>
          <p:cNvPr id="4" name="テキスト ボックス 3">
            <a:extLst>
              <a:ext uri="{FF2B5EF4-FFF2-40B4-BE49-F238E27FC236}">
                <a16:creationId xmlns:a16="http://schemas.microsoft.com/office/drawing/2014/main" id="{CB9C2801-7AE7-C76C-E856-B856287796BB}"/>
              </a:ext>
            </a:extLst>
          </p:cNvPr>
          <p:cNvSpPr txBox="1"/>
          <p:nvPr/>
        </p:nvSpPr>
        <p:spPr>
          <a:xfrm>
            <a:off x="2087880" y="4774125"/>
            <a:ext cx="6530340" cy="184666"/>
          </a:xfrm>
          <a:prstGeom prst="rect">
            <a:avLst/>
          </a:prstGeom>
          <a:noFill/>
        </p:spPr>
        <p:txBody>
          <a:bodyPr wrap="square" rtlCol="0">
            <a:spAutoFit/>
          </a:bodyPr>
          <a:lstStyle/>
          <a:p>
            <a:pPr algn="r"/>
            <a:r>
              <a:rPr kumimoji="1" lang="en-US" altLang="ja-JP" sz="600" dirty="0"/>
              <a:t>※</a:t>
            </a:r>
            <a:r>
              <a:rPr lang="ja-JP" altLang="en-US" sz="600" dirty="0"/>
              <a:t>太枠はオプションです　　　　　　　　　　</a:t>
            </a:r>
            <a:r>
              <a:rPr lang="en-US" altLang="ja-JP" sz="600" dirty="0"/>
              <a:t>※</a:t>
            </a:r>
            <a:r>
              <a:rPr lang="ja-JP" altLang="en-US" sz="600" dirty="0"/>
              <a:t>クラウドサービスの種類や接続回線等の環境によって利用プロダクトおよび機能が制限される場合もあります　　　</a:t>
            </a:r>
            <a:endParaRPr kumimoji="1" lang="ja-JP" altLang="en-US" sz="600" dirty="0"/>
          </a:p>
        </p:txBody>
      </p:sp>
    </p:spTree>
    <p:extLst>
      <p:ext uri="{BB962C8B-B14F-4D97-AF65-F5344CB8AC3E}">
        <p14:creationId xmlns:p14="http://schemas.microsoft.com/office/powerpoint/2010/main" val="36138396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28</a:t>
            </a:fld>
            <a:endParaRPr kumimoji="1" lang="ja-JP" altLang="en-US"/>
          </a:p>
        </p:txBody>
      </p:sp>
      <p:sp>
        <p:nvSpPr>
          <p:cNvPr id="3" name="フッター プレースホルダー 2"/>
          <p:cNvSpPr>
            <a:spLocks noGrp="1"/>
          </p:cNvSpPr>
          <p:nvPr>
            <p:ph type="ftr" sz="quarter" idx="3"/>
          </p:nvPr>
        </p:nvSpPr>
        <p:spPr>
          <a:xfrm>
            <a:off x="100519" y="5006094"/>
            <a:ext cx="2160000" cy="135000"/>
          </a:xfrm>
        </p:spPr>
        <p:txBody>
          <a:bodyPr/>
          <a:lstStyle/>
          <a:p>
            <a:r>
              <a:rPr lang="en-US" altLang="ja-JP"/>
              <a:t>©Canon IT Solutions Inc.  All rights reserved.</a:t>
            </a:r>
            <a:endParaRPr lang="ja-JP" altLang="en-US"/>
          </a:p>
        </p:txBody>
      </p:sp>
      <p:sp>
        <p:nvSpPr>
          <p:cNvPr id="4" name="タイトル 3"/>
          <p:cNvSpPr>
            <a:spLocks noGrp="1"/>
          </p:cNvSpPr>
          <p:nvPr>
            <p:ph type="title"/>
          </p:nvPr>
        </p:nvSpPr>
        <p:spPr/>
        <p:txBody>
          <a:bodyPr/>
          <a:lstStyle/>
          <a:p>
            <a:r>
              <a:rPr lang="ja-JP" altLang="en-US"/>
              <a:t>人事給与ソリューション関連図（月次）</a:t>
            </a:r>
            <a:endParaRPr kumimoji="1" lang="ja-JP" altLang="en-US"/>
          </a:p>
        </p:txBody>
      </p:sp>
      <p:sp>
        <p:nvSpPr>
          <p:cNvPr id="5" name="正方形/長方形 4"/>
          <p:cNvSpPr/>
          <p:nvPr/>
        </p:nvSpPr>
        <p:spPr>
          <a:xfrm>
            <a:off x="288000" y="3851103"/>
            <a:ext cx="2828684" cy="1187900"/>
          </a:xfrm>
          <a:prstGeom prst="rect">
            <a:avLst/>
          </a:prstGeom>
          <a:solidFill>
            <a:sysClr val="window" lastClr="FFFFFF">
              <a:lumMod val="95000"/>
            </a:sysClr>
          </a:solidFill>
          <a:ln w="254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7" name="正方形/長方形 6"/>
          <p:cNvSpPr/>
          <p:nvPr/>
        </p:nvSpPr>
        <p:spPr>
          <a:xfrm>
            <a:off x="280152" y="683653"/>
            <a:ext cx="2828684" cy="2666985"/>
          </a:xfrm>
          <a:prstGeom prst="rect">
            <a:avLst/>
          </a:prstGeom>
          <a:solidFill>
            <a:sysClr val="window" lastClr="FFFFFF">
              <a:lumMod val="95000"/>
            </a:sysClr>
          </a:solidFill>
          <a:ln w="254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8" name="円柱 7"/>
          <p:cNvSpPr/>
          <p:nvPr/>
        </p:nvSpPr>
        <p:spPr>
          <a:xfrm>
            <a:off x="591535" y="1083535"/>
            <a:ext cx="2231358" cy="992342"/>
          </a:xfrm>
          <a:prstGeom prst="can">
            <a:avLst>
              <a:gd name="adj" fmla="val 20793"/>
            </a:avLst>
          </a:prstGeom>
          <a:solidFill>
            <a:srgbClr val="F18F6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9" name="テキスト ボックス 8"/>
          <p:cNvSpPr txBox="1"/>
          <p:nvPr/>
        </p:nvSpPr>
        <p:spPr>
          <a:xfrm>
            <a:off x="961191" y="1405699"/>
            <a:ext cx="1817426"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rPr>
              <a:t>従業員・組織</a:t>
            </a:r>
            <a:endParaRPr kumimoji="0" lang="en-US" altLang="ja-JP" sz="1600" b="1"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rPr>
              <a:t> 履歴データ</a:t>
            </a:r>
          </a:p>
        </p:txBody>
      </p:sp>
      <p:sp>
        <p:nvSpPr>
          <p:cNvPr id="10" name="テキスト ボックス 9"/>
          <p:cNvSpPr txBox="1"/>
          <p:nvPr/>
        </p:nvSpPr>
        <p:spPr>
          <a:xfrm>
            <a:off x="2039458" y="3134678"/>
            <a:ext cx="836464"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組織変更</a:t>
            </a:r>
          </a:p>
        </p:txBody>
      </p:sp>
      <p:sp>
        <p:nvSpPr>
          <p:cNvPr id="11" name="テキスト ボックス 10"/>
          <p:cNvSpPr txBox="1"/>
          <p:nvPr/>
        </p:nvSpPr>
        <p:spPr>
          <a:xfrm>
            <a:off x="1231526" y="3120515"/>
            <a:ext cx="960380"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人事異動</a:t>
            </a:r>
            <a:endParaRPr kumimoji="0" lang="en-US" altLang="ja-JP" sz="1100" b="0" i="0" u="none" strike="noStrike" kern="0" cap="none" spc="0" normalizeH="0" baseline="0" noProof="0">
              <a:ln>
                <a:noFill/>
              </a:ln>
              <a:solidFill>
                <a:prstClr val="black"/>
              </a:solidFill>
              <a:effectLst/>
              <a:uLnTx/>
              <a:uFillTx/>
            </a:endParaRPr>
          </a:p>
        </p:txBody>
      </p:sp>
      <p:sp>
        <p:nvSpPr>
          <p:cNvPr id="12" name="テキスト ボックス 11"/>
          <p:cNvSpPr txBox="1"/>
          <p:nvPr/>
        </p:nvSpPr>
        <p:spPr>
          <a:xfrm>
            <a:off x="461683" y="3138232"/>
            <a:ext cx="836464"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諸届申請</a:t>
            </a:r>
          </a:p>
        </p:txBody>
      </p:sp>
      <p:sp>
        <p:nvSpPr>
          <p:cNvPr id="13" name="Freeform 346"/>
          <p:cNvSpPr>
            <a:spLocks noEditPoints="1"/>
          </p:cNvSpPr>
          <p:nvPr/>
        </p:nvSpPr>
        <p:spPr bwMode="auto">
          <a:xfrm>
            <a:off x="2239786" y="2753252"/>
            <a:ext cx="303202" cy="327921"/>
          </a:xfrm>
          <a:custGeom>
            <a:avLst/>
            <a:gdLst>
              <a:gd name="T0" fmla="*/ 277 w 876"/>
              <a:gd name="T1" fmla="*/ 685 h 877"/>
              <a:gd name="T2" fmla="*/ 277 w 876"/>
              <a:gd name="T3" fmla="*/ 813 h 877"/>
              <a:gd name="T4" fmla="*/ 63 w 876"/>
              <a:gd name="T5" fmla="*/ 813 h 877"/>
              <a:gd name="T6" fmla="*/ 63 w 876"/>
              <a:gd name="T7" fmla="*/ 685 h 877"/>
              <a:gd name="T8" fmla="*/ 277 w 876"/>
              <a:gd name="T9" fmla="*/ 685 h 877"/>
              <a:gd name="T10" fmla="*/ 340 w 876"/>
              <a:gd name="T11" fmla="*/ 622 h 877"/>
              <a:gd name="T12" fmla="*/ 0 w 876"/>
              <a:gd name="T13" fmla="*/ 622 h 877"/>
              <a:gd name="T14" fmla="*/ 0 w 876"/>
              <a:gd name="T15" fmla="*/ 877 h 877"/>
              <a:gd name="T16" fmla="*/ 340 w 876"/>
              <a:gd name="T17" fmla="*/ 877 h 877"/>
              <a:gd name="T18" fmla="*/ 340 w 876"/>
              <a:gd name="T19" fmla="*/ 622 h 877"/>
              <a:gd name="T20" fmla="*/ 812 w 876"/>
              <a:gd name="T21" fmla="*/ 685 h 877"/>
              <a:gd name="T22" fmla="*/ 812 w 876"/>
              <a:gd name="T23" fmla="*/ 813 h 877"/>
              <a:gd name="T24" fmla="*/ 600 w 876"/>
              <a:gd name="T25" fmla="*/ 813 h 877"/>
              <a:gd name="T26" fmla="*/ 600 w 876"/>
              <a:gd name="T27" fmla="*/ 685 h 877"/>
              <a:gd name="T28" fmla="*/ 812 w 876"/>
              <a:gd name="T29" fmla="*/ 685 h 877"/>
              <a:gd name="T30" fmla="*/ 876 w 876"/>
              <a:gd name="T31" fmla="*/ 622 h 877"/>
              <a:gd name="T32" fmla="*/ 536 w 876"/>
              <a:gd name="T33" fmla="*/ 622 h 877"/>
              <a:gd name="T34" fmla="*/ 536 w 876"/>
              <a:gd name="T35" fmla="*/ 877 h 877"/>
              <a:gd name="T36" fmla="*/ 876 w 876"/>
              <a:gd name="T37" fmla="*/ 877 h 877"/>
              <a:gd name="T38" fmla="*/ 876 w 876"/>
              <a:gd name="T39" fmla="*/ 622 h 877"/>
              <a:gd name="T40" fmla="*/ 544 w 876"/>
              <a:gd name="T41" fmla="*/ 64 h 877"/>
              <a:gd name="T42" fmla="*/ 544 w 876"/>
              <a:gd name="T43" fmla="*/ 192 h 877"/>
              <a:gd name="T44" fmla="*/ 332 w 876"/>
              <a:gd name="T45" fmla="*/ 192 h 877"/>
              <a:gd name="T46" fmla="*/ 332 w 876"/>
              <a:gd name="T47" fmla="*/ 64 h 877"/>
              <a:gd name="T48" fmla="*/ 544 w 876"/>
              <a:gd name="T49" fmla="*/ 64 h 877"/>
              <a:gd name="T50" fmla="*/ 608 w 876"/>
              <a:gd name="T51" fmla="*/ 0 h 877"/>
              <a:gd name="T52" fmla="*/ 268 w 876"/>
              <a:gd name="T53" fmla="*/ 0 h 877"/>
              <a:gd name="T54" fmla="*/ 268 w 876"/>
              <a:gd name="T55" fmla="*/ 256 h 877"/>
              <a:gd name="T56" fmla="*/ 608 w 876"/>
              <a:gd name="T57" fmla="*/ 256 h 877"/>
              <a:gd name="T58" fmla="*/ 608 w 876"/>
              <a:gd name="T59" fmla="*/ 0 h 877"/>
              <a:gd name="T60" fmla="*/ 470 w 876"/>
              <a:gd name="T61" fmla="*/ 409 h 877"/>
              <a:gd name="T62" fmla="*/ 470 w 876"/>
              <a:gd name="T63" fmla="*/ 299 h 877"/>
              <a:gd name="T64" fmla="*/ 406 w 876"/>
              <a:gd name="T65" fmla="*/ 299 h 877"/>
              <a:gd name="T66" fmla="*/ 406 w 876"/>
              <a:gd name="T67" fmla="*/ 409 h 877"/>
              <a:gd name="T68" fmla="*/ 138 w 876"/>
              <a:gd name="T69" fmla="*/ 409 h 877"/>
              <a:gd name="T70" fmla="*/ 138 w 876"/>
              <a:gd name="T71" fmla="*/ 579 h 877"/>
              <a:gd name="T72" fmla="*/ 202 w 876"/>
              <a:gd name="T73" fmla="*/ 579 h 877"/>
              <a:gd name="T74" fmla="*/ 202 w 876"/>
              <a:gd name="T75" fmla="*/ 473 h 877"/>
              <a:gd name="T76" fmla="*/ 674 w 876"/>
              <a:gd name="T77" fmla="*/ 473 h 877"/>
              <a:gd name="T78" fmla="*/ 674 w 876"/>
              <a:gd name="T79" fmla="*/ 579 h 877"/>
              <a:gd name="T80" fmla="*/ 738 w 876"/>
              <a:gd name="T81" fmla="*/ 579 h 877"/>
              <a:gd name="T82" fmla="*/ 738 w 876"/>
              <a:gd name="T83" fmla="*/ 409 h 877"/>
              <a:gd name="T84" fmla="*/ 470 w 876"/>
              <a:gd name="T85" fmla="*/ 409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76" h="877">
                <a:moveTo>
                  <a:pt x="277" y="685"/>
                </a:moveTo>
                <a:lnTo>
                  <a:pt x="277" y="813"/>
                </a:lnTo>
                <a:lnTo>
                  <a:pt x="63" y="813"/>
                </a:lnTo>
                <a:lnTo>
                  <a:pt x="63" y="685"/>
                </a:lnTo>
                <a:lnTo>
                  <a:pt x="277" y="685"/>
                </a:lnTo>
                <a:close/>
                <a:moveTo>
                  <a:pt x="340" y="622"/>
                </a:moveTo>
                <a:lnTo>
                  <a:pt x="0" y="622"/>
                </a:lnTo>
                <a:lnTo>
                  <a:pt x="0" y="877"/>
                </a:lnTo>
                <a:lnTo>
                  <a:pt x="340" y="877"/>
                </a:lnTo>
                <a:lnTo>
                  <a:pt x="340" y="622"/>
                </a:lnTo>
                <a:close/>
                <a:moveTo>
                  <a:pt x="812" y="685"/>
                </a:moveTo>
                <a:lnTo>
                  <a:pt x="812" y="813"/>
                </a:lnTo>
                <a:lnTo>
                  <a:pt x="600" y="813"/>
                </a:lnTo>
                <a:lnTo>
                  <a:pt x="600" y="685"/>
                </a:lnTo>
                <a:lnTo>
                  <a:pt x="812" y="685"/>
                </a:lnTo>
                <a:close/>
                <a:moveTo>
                  <a:pt x="876" y="622"/>
                </a:moveTo>
                <a:lnTo>
                  <a:pt x="536" y="622"/>
                </a:lnTo>
                <a:lnTo>
                  <a:pt x="536" y="877"/>
                </a:lnTo>
                <a:lnTo>
                  <a:pt x="876" y="877"/>
                </a:lnTo>
                <a:lnTo>
                  <a:pt x="876" y="622"/>
                </a:lnTo>
                <a:close/>
                <a:moveTo>
                  <a:pt x="544" y="64"/>
                </a:moveTo>
                <a:lnTo>
                  <a:pt x="544" y="192"/>
                </a:lnTo>
                <a:lnTo>
                  <a:pt x="332" y="192"/>
                </a:lnTo>
                <a:lnTo>
                  <a:pt x="332" y="64"/>
                </a:lnTo>
                <a:lnTo>
                  <a:pt x="544" y="64"/>
                </a:lnTo>
                <a:close/>
                <a:moveTo>
                  <a:pt x="608" y="0"/>
                </a:moveTo>
                <a:lnTo>
                  <a:pt x="268" y="0"/>
                </a:lnTo>
                <a:lnTo>
                  <a:pt x="268" y="256"/>
                </a:lnTo>
                <a:lnTo>
                  <a:pt x="608" y="256"/>
                </a:lnTo>
                <a:lnTo>
                  <a:pt x="608" y="0"/>
                </a:lnTo>
                <a:close/>
                <a:moveTo>
                  <a:pt x="470" y="409"/>
                </a:moveTo>
                <a:lnTo>
                  <a:pt x="470" y="299"/>
                </a:lnTo>
                <a:lnTo>
                  <a:pt x="406" y="299"/>
                </a:lnTo>
                <a:lnTo>
                  <a:pt x="406" y="409"/>
                </a:lnTo>
                <a:lnTo>
                  <a:pt x="138" y="409"/>
                </a:lnTo>
                <a:lnTo>
                  <a:pt x="138" y="579"/>
                </a:lnTo>
                <a:lnTo>
                  <a:pt x="202" y="579"/>
                </a:lnTo>
                <a:lnTo>
                  <a:pt x="202" y="473"/>
                </a:lnTo>
                <a:lnTo>
                  <a:pt x="674" y="473"/>
                </a:lnTo>
                <a:lnTo>
                  <a:pt x="674" y="579"/>
                </a:lnTo>
                <a:lnTo>
                  <a:pt x="738" y="579"/>
                </a:lnTo>
                <a:lnTo>
                  <a:pt x="738" y="409"/>
                </a:lnTo>
                <a:lnTo>
                  <a:pt x="470" y="409"/>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grpSp>
        <p:nvGrpSpPr>
          <p:cNvPr id="14" name="グループ化 13"/>
          <p:cNvGrpSpPr/>
          <p:nvPr/>
        </p:nvGrpSpPr>
        <p:grpSpPr>
          <a:xfrm>
            <a:off x="1433499" y="2760724"/>
            <a:ext cx="397168" cy="362016"/>
            <a:chOff x="1503363" y="2452688"/>
            <a:chExt cx="444500" cy="381000"/>
          </a:xfrm>
          <a:solidFill>
            <a:srgbClr val="F18F60"/>
          </a:solidFill>
        </p:grpSpPr>
        <p:sp>
          <p:nvSpPr>
            <p:cNvPr id="15" name="Freeform 161"/>
            <p:cNvSpPr>
              <a:spLocks/>
            </p:cNvSpPr>
            <p:nvPr/>
          </p:nvSpPr>
          <p:spPr bwMode="auto">
            <a:xfrm>
              <a:off x="1693863" y="24526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16" name="Freeform 162"/>
            <p:cNvSpPr>
              <a:spLocks/>
            </p:cNvSpPr>
            <p:nvPr/>
          </p:nvSpPr>
          <p:spPr bwMode="auto">
            <a:xfrm>
              <a:off x="1668463" y="2532063"/>
              <a:ext cx="114300" cy="301625"/>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17" name="Freeform 163"/>
            <p:cNvSpPr>
              <a:spLocks/>
            </p:cNvSpPr>
            <p:nvPr/>
          </p:nvSpPr>
          <p:spPr bwMode="auto">
            <a:xfrm>
              <a:off x="1801813" y="2687638"/>
              <a:ext cx="146050" cy="146050"/>
            </a:xfrm>
            <a:custGeom>
              <a:avLst/>
              <a:gdLst/>
              <a:ahLst/>
              <a:cxnLst>
                <a:cxn ang="0">
                  <a:pos x="16" y="0"/>
                </a:cxn>
                <a:cxn ang="0">
                  <a:pos x="16" y="24"/>
                </a:cxn>
                <a:cxn ang="0">
                  <a:pos x="52" y="24"/>
                </a:cxn>
                <a:cxn ang="0">
                  <a:pos x="0" y="76"/>
                </a:cxn>
                <a:cxn ang="0">
                  <a:pos x="16" y="92"/>
                </a:cxn>
                <a:cxn ang="0">
                  <a:pos x="68" y="40"/>
                </a:cxn>
                <a:cxn ang="0">
                  <a:pos x="68" y="76"/>
                </a:cxn>
                <a:cxn ang="0">
                  <a:pos x="92" y="76"/>
                </a:cxn>
                <a:cxn ang="0">
                  <a:pos x="92" y="0"/>
                </a:cxn>
                <a:cxn ang="0">
                  <a:pos x="16" y="0"/>
                </a:cxn>
              </a:cxnLst>
              <a:rect l="0" t="0" r="r" b="b"/>
              <a:pathLst>
                <a:path w="92" h="92">
                  <a:moveTo>
                    <a:pt x="16" y="0"/>
                  </a:moveTo>
                  <a:lnTo>
                    <a:pt x="16" y="24"/>
                  </a:lnTo>
                  <a:lnTo>
                    <a:pt x="52" y="24"/>
                  </a:lnTo>
                  <a:lnTo>
                    <a:pt x="0" y="76"/>
                  </a:lnTo>
                  <a:lnTo>
                    <a:pt x="16" y="92"/>
                  </a:lnTo>
                  <a:lnTo>
                    <a:pt x="68" y="40"/>
                  </a:lnTo>
                  <a:lnTo>
                    <a:pt x="68" y="76"/>
                  </a:lnTo>
                  <a:lnTo>
                    <a:pt x="92" y="76"/>
                  </a:lnTo>
                  <a:lnTo>
                    <a:pt x="92" y="0"/>
                  </a:lnTo>
                  <a:lnTo>
                    <a:pt x="1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18" name="Freeform 164"/>
            <p:cNvSpPr>
              <a:spLocks/>
            </p:cNvSpPr>
            <p:nvPr/>
          </p:nvSpPr>
          <p:spPr bwMode="auto">
            <a:xfrm>
              <a:off x="1503363" y="2687638"/>
              <a:ext cx="146050" cy="146050"/>
            </a:xfrm>
            <a:custGeom>
              <a:avLst/>
              <a:gdLst/>
              <a:ahLst/>
              <a:cxnLst>
                <a:cxn ang="0">
                  <a:pos x="92" y="76"/>
                </a:cxn>
                <a:cxn ang="0">
                  <a:pos x="40" y="24"/>
                </a:cxn>
                <a:cxn ang="0">
                  <a:pos x="76" y="24"/>
                </a:cxn>
                <a:cxn ang="0">
                  <a:pos x="76" y="0"/>
                </a:cxn>
                <a:cxn ang="0">
                  <a:pos x="0" y="0"/>
                </a:cxn>
                <a:cxn ang="0">
                  <a:pos x="0" y="76"/>
                </a:cxn>
                <a:cxn ang="0">
                  <a:pos x="24" y="76"/>
                </a:cxn>
                <a:cxn ang="0">
                  <a:pos x="24" y="40"/>
                </a:cxn>
                <a:cxn ang="0">
                  <a:pos x="76" y="92"/>
                </a:cxn>
                <a:cxn ang="0">
                  <a:pos x="92" y="76"/>
                </a:cxn>
              </a:cxnLst>
              <a:rect l="0" t="0" r="r" b="b"/>
              <a:pathLst>
                <a:path w="92" h="92">
                  <a:moveTo>
                    <a:pt x="92" y="76"/>
                  </a:moveTo>
                  <a:lnTo>
                    <a:pt x="40" y="24"/>
                  </a:lnTo>
                  <a:lnTo>
                    <a:pt x="76" y="24"/>
                  </a:lnTo>
                  <a:lnTo>
                    <a:pt x="76" y="0"/>
                  </a:lnTo>
                  <a:lnTo>
                    <a:pt x="0" y="0"/>
                  </a:lnTo>
                  <a:lnTo>
                    <a:pt x="0" y="76"/>
                  </a:lnTo>
                  <a:lnTo>
                    <a:pt x="24" y="76"/>
                  </a:lnTo>
                  <a:lnTo>
                    <a:pt x="24" y="40"/>
                  </a:lnTo>
                  <a:lnTo>
                    <a:pt x="76" y="92"/>
                  </a:lnTo>
                  <a:lnTo>
                    <a:pt x="92" y="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grpSp>
      <p:sp>
        <p:nvSpPr>
          <p:cNvPr id="19" name="角丸四角形 18"/>
          <p:cNvSpPr/>
          <p:nvPr/>
        </p:nvSpPr>
        <p:spPr>
          <a:xfrm>
            <a:off x="534276" y="719226"/>
            <a:ext cx="2456626" cy="278820"/>
          </a:xfrm>
          <a:prstGeom prst="roundRect">
            <a:avLst/>
          </a:prstGeom>
          <a:solidFill>
            <a:srgbClr val="F18F60"/>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0" name="テキスト ボックス 19"/>
          <p:cNvSpPr txBox="1"/>
          <p:nvPr/>
        </p:nvSpPr>
        <p:spPr>
          <a:xfrm>
            <a:off x="976805" y="720545"/>
            <a:ext cx="1615414"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white"/>
                </a:solidFill>
                <a:effectLst/>
                <a:uLnTx/>
                <a:uFillTx/>
              </a:rPr>
              <a:t>人事管理（</a:t>
            </a:r>
            <a:r>
              <a:rPr kumimoji="0" lang="en-US" altLang="ja-JP" sz="1400" b="1" i="0" u="none" strike="noStrike" kern="0" cap="none" spc="0" normalizeH="0" baseline="0" noProof="0">
                <a:ln>
                  <a:noFill/>
                </a:ln>
                <a:solidFill>
                  <a:prstClr val="white"/>
                </a:solidFill>
                <a:effectLst/>
                <a:uLnTx/>
                <a:uFillTx/>
              </a:rPr>
              <a:t>HR)</a:t>
            </a:r>
            <a:endParaRPr kumimoji="0" lang="ja-JP" altLang="en-US" sz="1400" b="1" i="0" u="none" strike="noStrike" kern="0" cap="none" spc="0" normalizeH="0" baseline="0" noProof="0">
              <a:ln>
                <a:noFill/>
              </a:ln>
              <a:solidFill>
                <a:prstClr val="white"/>
              </a:solidFill>
              <a:effectLst/>
              <a:uLnTx/>
              <a:uFillTx/>
            </a:endParaRPr>
          </a:p>
        </p:txBody>
      </p:sp>
      <p:sp>
        <p:nvSpPr>
          <p:cNvPr id="21" name="正方形/長方形 20"/>
          <p:cNvSpPr/>
          <p:nvPr/>
        </p:nvSpPr>
        <p:spPr>
          <a:xfrm>
            <a:off x="4306680" y="663538"/>
            <a:ext cx="2686441" cy="2971212"/>
          </a:xfrm>
          <a:prstGeom prst="rect">
            <a:avLst/>
          </a:prstGeom>
          <a:solidFill>
            <a:sysClr val="window" lastClr="FFFFFF">
              <a:lumMod val="95000"/>
            </a:sysClr>
          </a:solidFill>
          <a:ln w="254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2" name="円柱 21"/>
          <p:cNvSpPr/>
          <p:nvPr/>
        </p:nvSpPr>
        <p:spPr>
          <a:xfrm>
            <a:off x="6045691" y="3062938"/>
            <a:ext cx="909378" cy="428154"/>
          </a:xfrm>
          <a:prstGeom prst="can">
            <a:avLst>
              <a:gd name="adj" fmla="val 17643"/>
            </a:avLst>
          </a:prstGeom>
          <a:solidFill>
            <a:srgbClr val="F18F6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3" name="テキスト ボックス 22"/>
          <p:cNvSpPr txBox="1"/>
          <p:nvPr/>
        </p:nvSpPr>
        <p:spPr>
          <a:xfrm>
            <a:off x="5950847" y="2469103"/>
            <a:ext cx="825541"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rPr>
              <a:t>給与計算</a:t>
            </a:r>
          </a:p>
        </p:txBody>
      </p:sp>
      <p:sp>
        <p:nvSpPr>
          <p:cNvPr id="24" name="角丸四角形 23"/>
          <p:cNvSpPr/>
          <p:nvPr/>
        </p:nvSpPr>
        <p:spPr>
          <a:xfrm>
            <a:off x="4463202" y="686629"/>
            <a:ext cx="2423919" cy="278820"/>
          </a:xfrm>
          <a:prstGeom prst="roundRect">
            <a:avLst/>
          </a:prstGeom>
          <a:solidFill>
            <a:srgbClr val="F18F60"/>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5" name="テキスト ボックス 24"/>
          <p:cNvSpPr txBox="1"/>
          <p:nvPr/>
        </p:nvSpPr>
        <p:spPr>
          <a:xfrm>
            <a:off x="4988901" y="693959"/>
            <a:ext cx="1615414"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white"/>
                </a:solidFill>
                <a:effectLst/>
                <a:uLnTx/>
                <a:uFillTx/>
              </a:rPr>
              <a:t>給与管理（</a:t>
            </a:r>
            <a:r>
              <a:rPr kumimoji="0" lang="en-US" altLang="ja-JP" sz="1400" b="1" i="0" u="none" strike="noStrike" kern="0" cap="none" spc="0" normalizeH="0" baseline="0" noProof="0">
                <a:ln>
                  <a:noFill/>
                </a:ln>
                <a:solidFill>
                  <a:prstClr val="white"/>
                </a:solidFill>
                <a:effectLst/>
                <a:uLnTx/>
                <a:uFillTx/>
              </a:rPr>
              <a:t>PR)</a:t>
            </a:r>
            <a:endParaRPr kumimoji="0" lang="ja-JP" altLang="en-US" sz="1400" b="1" i="0" u="none" strike="noStrike" kern="0" cap="none" spc="0" normalizeH="0" baseline="0" noProof="0">
              <a:ln>
                <a:noFill/>
              </a:ln>
              <a:solidFill>
                <a:prstClr val="white"/>
              </a:solidFill>
              <a:effectLst/>
              <a:uLnTx/>
              <a:uFillTx/>
            </a:endParaRPr>
          </a:p>
        </p:txBody>
      </p:sp>
      <p:sp>
        <p:nvSpPr>
          <p:cNvPr id="26" name="右矢印 25"/>
          <p:cNvSpPr/>
          <p:nvPr/>
        </p:nvSpPr>
        <p:spPr>
          <a:xfrm>
            <a:off x="3235838" y="1150898"/>
            <a:ext cx="992079" cy="373103"/>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7" name="右矢印 26"/>
          <p:cNvSpPr/>
          <p:nvPr/>
        </p:nvSpPr>
        <p:spPr>
          <a:xfrm rot="10800000">
            <a:off x="3085776" y="2424774"/>
            <a:ext cx="1171496" cy="337144"/>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8" name="テキスト ボックス 27"/>
          <p:cNvSpPr txBox="1"/>
          <p:nvPr/>
        </p:nvSpPr>
        <p:spPr>
          <a:xfrm>
            <a:off x="3025997" y="1798144"/>
            <a:ext cx="1471768" cy="42319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kern="0">
                <a:solidFill>
                  <a:prstClr val="black"/>
                </a:solidFill>
              </a:rPr>
              <a:t>  </a:t>
            </a:r>
            <a:r>
              <a:rPr kumimoji="0" lang="ja-JP" altLang="en-US" sz="1100" b="0" i="0" u="none" strike="noStrike" kern="0" cap="none" spc="0" normalizeH="0" baseline="0" noProof="0">
                <a:ln>
                  <a:noFill/>
                </a:ln>
                <a:solidFill>
                  <a:prstClr val="black"/>
                </a:solidFill>
                <a:effectLst/>
                <a:uLnTx/>
                <a:uFillTx/>
              </a:rPr>
              <a:t>　従業員情報</a:t>
            </a:r>
            <a:endParaRPr kumimoji="0" lang="en-US" altLang="ja-JP" sz="1100" kern="0">
              <a:solidFill>
                <a:prstClr val="black"/>
              </a:solidFill>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prstClr val="black"/>
                </a:solidFill>
                <a:effectLst/>
                <a:uLnTx/>
                <a:uFillTx/>
              </a:rPr>
              <a:t>（給与計算基準日）</a:t>
            </a:r>
            <a:endParaRPr kumimoji="0" lang="en-US" altLang="ja-JP" sz="1050" b="0" i="0" u="none" strike="noStrike" kern="0" cap="none" spc="0" normalizeH="0" baseline="0" noProof="0">
              <a:ln>
                <a:noFill/>
              </a:ln>
              <a:solidFill>
                <a:prstClr val="black"/>
              </a:solidFill>
              <a:effectLst/>
              <a:uLnTx/>
              <a:uFillTx/>
            </a:endParaRPr>
          </a:p>
        </p:txBody>
      </p:sp>
      <p:grpSp>
        <p:nvGrpSpPr>
          <p:cNvPr id="29" name="グループ化 28"/>
          <p:cNvGrpSpPr/>
          <p:nvPr/>
        </p:nvGrpSpPr>
        <p:grpSpPr>
          <a:xfrm>
            <a:off x="3502129" y="1464316"/>
            <a:ext cx="337528" cy="333828"/>
            <a:chOff x="1535113" y="649288"/>
            <a:chExt cx="381000" cy="381000"/>
          </a:xfrm>
          <a:solidFill>
            <a:srgbClr val="F18F60"/>
          </a:solidFill>
        </p:grpSpPr>
        <p:sp>
          <p:nvSpPr>
            <p:cNvPr id="30" name="Freeform 108"/>
            <p:cNvSpPr>
              <a:spLocks/>
            </p:cNvSpPr>
            <p:nvPr/>
          </p:nvSpPr>
          <p:spPr bwMode="auto">
            <a:xfrm>
              <a:off x="1560513" y="661988"/>
              <a:ext cx="60325" cy="73025"/>
            </a:xfrm>
            <a:custGeom>
              <a:avLst/>
              <a:gdLst/>
              <a:ahLst/>
              <a:cxnLst>
                <a:cxn ang="0">
                  <a:pos x="6" y="32"/>
                </a:cxn>
                <a:cxn ang="0">
                  <a:pos x="6" y="32"/>
                </a:cxn>
                <a:cxn ang="0">
                  <a:pos x="6" y="38"/>
                </a:cxn>
                <a:cxn ang="0">
                  <a:pos x="10" y="42"/>
                </a:cxn>
                <a:cxn ang="0">
                  <a:pos x="14" y="46"/>
                </a:cxn>
                <a:cxn ang="0">
                  <a:pos x="18" y="46"/>
                </a:cxn>
                <a:cxn ang="0">
                  <a:pos x="18" y="46"/>
                </a:cxn>
                <a:cxn ang="0">
                  <a:pos x="24" y="46"/>
                </a:cxn>
                <a:cxn ang="0">
                  <a:pos x="28" y="42"/>
                </a:cxn>
                <a:cxn ang="0">
                  <a:pos x="30" y="38"/>
                </a:cxn>
                <a:cxn ang="0">
                  <a:pos x="32" y="32"/>
                </a:cxn>
                <a:cxn ang="0">
                  <a:pos x="32" y="32"/>
                </a:cxn>
                <a:cxn ang="0">
                  <a:pos x="36" y="32"/>
                </a:cxn>
                <a:cxn ang="0">
                  <a:pos x="38" y="28"/>
                </a:cxn>
                <a:cxn ang="0">
                  <a:pos x="38" y="28"/>
                </a:cxn>
                <a:cxn ang="0">
                  <a:pos x="36" y="24"/>
                </a:cxn>
                <a:cxn ang="0">
                  <a:pos x="34" y="22"/>
                </a:cxn>
                <a:cxn ang="0">
                  <a:pos x="34" y="14"/>
                </a:cxn>
                <a:cxn ang="0">
                  <a:pos x="34" y="14"/>
                </a:cxn>
                <a:cxn ang="0">
                  <a:pos x="34" y="8"/>
                </a:cxn>
                <a:cxn ang="0">
                  <a:pos x="30" y="4"/>
                </a:cxn>
                <a:cxn ang="0">
                  <a:pos x="26" y="2"/>
                </a:cxn>
                <a:cxn ang="0">
                  <a:pos x="18" y="0"/>
                </a:cxn>
                <a:cxn ang="0">
                  <a:pos x="18" y="0"/>
                </a:cxn>
                <a:cxn ang="0">
                  <a:pos x="12" y="2"/>
                </a:cxn>
                <a:cxn ang="0">
                  <a:pos x="6" y="4"/>
                </a:cxn>
                <a:cxn ang="0">
                  <a:pos x="4" y="8"/>
                </a:cxn>
                <a:cxn ang="0">
                  <a:pos x="2" y="14"/>
                </a:cxn>
                <a:cxn ang="0">
                  <a:pos x="4" y="22"/>
                </a:cxn>
                <a:cxn ang="0">
                  <a:pos x="4" y="22"/>
                </a:cxn>
                <a:cxn ang="0">
                  <a:pos x="0" y="24"/>
                </a:cxn>
                <a:cxn ang="0">
                  <a:pos x="0" y="28"/>
                </a:cxn>
                <a:cxn ang="0">
                  <a:pos x="0" y="28"/>
                </a:cxn>
                <a:cxn ang="0">
                  <a:pos x="2" y="32"/>
                </a:cxn>
                <a:cxn ang="0">
                  <a:pos x="6" y="32"/>
                </a:cxn>
                <a:cxn ang="0">
                  <a:pos x="6" y="32"/>
                </a:cxn>
              </a:cxnLst>
              <a:rect l="0" t="0" r="r" b="b"/>
              <a:pathLst>
                <a:path w="38" h="46">
                  <a:moveTo>
                    <a:pt x="6" y="32"/>
                  </a:moveTo>
                  <a:lnTo>
                    <a:pt x="6" y="32"/>
                  </a:lnTo>
                  <a:lnTo>
                    <a:pt x="6" y="38"/>
                  </a:lnTo>
                  <a:lnTo>
                    <a:pt x="10" y="42"/>
                  </a:lnTo>
                  <a:lnTo>
                    <a:pt x="14" y="46"/>
                  </a:lnTo>
                  <a:lnTo>
                    <a:pt x="18" y="46"/>
                  </a:lnTo>
                  <a:lnTo>
                    <a:pt x="18" y="46"/>
                  </a:lnTo>
                  <a:lnTo>
                    <a:pt x="24" y="46"/>
                  </a:lnTo>
                  <a:lnTo>
                    <a:pt x="28" y="42"/>
                  </a:lnTo>
                  <a:lnTo>
                    <a:pt x="30" y="38"/>
                  </a:lnTo>
                  <a:lnTo>
                    <a:pt x="32" y="32"/>
                  </a:lnTo>
                  <a:lnTo>
                    <a:pt x="32" y="32"/>
                  </a:lnTo>
                  <a:lnTo>
                    <a:pt x="36" y="32"/>
                  </a:lnTo>
                  <a:lnTo>
                    <a:pt x="38" y="28"/>
                  </a:lnTo>
                  <a:lnTo>
                    <a:pt x="38" y="28"/>
                  </a:lnTo>
                  <a:lnTo>
                    <a:pt x="36" y="24"/>
                  </a:lnTo>
                  <a:lnTo>
                    <a:pt x="34" y="22"/>
                  </a:lnTo>
                  <a:lnTo>
                    <a:pt x="34" y="14"/>
                  </a:lnTo>
                  <a:lnTo>
                    <a:pt x="34" y="14"/>
                  </a:lnTo>
                  <a:lnTo>
                    <a:pt x="34" y="8"/>
                  </a:lnTo>
                  <a:lnTo>
                    <a:pt x="30" y="4"/>
                  </a:lnTo>
                  <a:lnTo>
                    <a:pt x="26" y="2"/>
                  </a:lnTo>
                  <a:lnTo>
                    <a:pt x="18" y="0"/>
                  </a:lnTo>
                  <a:lnTo>
                    <a:pt x="18" y="0"/>
                  </a:lnTo>
                  <a:lnTo>
                    <a:pt x="12" y="2"/>
                  </a:lnTo>
                  <a:lnTo>
                    <a:pt x="6" y="4"/>
                  </a:lnTo>
                  <a:lnTo>
                    <a:pt x="4" y="8"/>
                  </a:lnTo>
                  <a:lnTo>
                    <a:pt x="2" y="14"/>
                  </a:lnTo>
                  <a:lnTo>
                    <a:pt x="4" y="22"/>
                  </a:lnTo>
                  <a:lnTo>
                    <a:pt x="4" y="22"/>
                  </a:lnTo>
                  <a:lnTo>
                    <a:pt x="0"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31" name="Freeform 109"/>
            <p:cNvSpPr>
              <a:spLocks/>
            </p:cNvSpPr>
            <p:nvPr/>
          </p:nvSpPr>
          <p:spPr bwMode="auto">
            <a:xfrm>
              <a:off x="1535113" y="738188"/>
              <a:ext cx="98425" cy="292100"/>
            </a:xfrm>
            <a:custGeom>
              <a:avLst/>
              <a:gdLst/>
              <a:ahLst/>
              <a:cxnLst>
                <a:cxn ang="0">
                  <a:pos x="62" y="6"/>
                </a:cxn>
                <a:cxn ang="0">
                  <a:pos x="62" y="6"/>
                </a:cxn>
                <a:cxn ang="0">
                  <a:pos x="62" y="4"/>
                </a:cxn>
                <a:cxn ang="0">
                  <a:pos x="62" y="4"/>
                </a:cxn>
                <a:cxn ang="0">
                  <a:pos x="60" y="4"/>
                </a:cxn>
                <a:cxn ang="0">
                  <a:pos x="60" y="4"/>
                </a:cxn>
                <a:cxn ang="0">
                  <a:pos x="48" y="0"/>
                </a:cxn>
                <a:cxn ang="0">
                  <a:pos x="34" y="16"/>
                </a:cxn>
                <a:cxn ang="0">
                  <a:pos x="20" y="0"/>
                </a:cxn>
                <a:cxn ang="0">
                  <a:pos x="20" y="0"/>
                </a:cxn>
                <a:cxn ang="0">
                  <a:pos x="10" y="4"/>
                </a:cxn>
                <a:cxn ang="0">
                  <a:pos x="10" y="4"/>
                </a:cxn>
                <a:cxn ang="0">
                  <a:pos x="2" y="6"/>
                </a:cxn>
                <a:cxn ang="0">
                  <a:pos x="0" y="8"/>
                </a:cxn>
                <a:cxn ang="0">
                  <a:pos x="0" y="12"/>
                </a:cxn>
                <a:cxn ang="0">
                  <a:pos x="0" y="20"/>
                </a:cxn>
                <a:cxn ang="0">
                  <a:pos x="0" y="22"/>
                </a:cxn>
                <a:cxn ang="0">
                  <a:pos x="0" y="84"/>
                </a:cxn>
                <a:cxn ang="0">
                  <a:pos x="12" y="84"/>
                </a:cxn>
                <a:cxn ang="0">
                  <a:pos x="12" y="184"/>
                </a:cxn>
                <a:cxn ang="0">
                  <a:pos x="58" y="184"/>
                </a:cxn>
                <a:cxn ang="0">
                  <a:pos x="58" y="84"/>
                </a:cxn>
                <a:cxn ang="0">
                  <a:pos x="62" y="84"/>
                </a:cxn>
                <a:cxn ang="0">
                  <a:pos x="62" y="6"/>
                </a:cxn>
              </a:cxnLst>
              <a:rect l="0" t="0" r="r" b="b"/>
              <a:pathLst>
                <a:path w="62" h="184">
                  <a:moveTo>
                    <a:pt x="62" y="6"/>
                  </a:moveTo>
                  <a:lnTo>
                    <a:pt x="62" y="6"/>
                  </a:lnTo>
                  <a:lnTo>
                    <a:pt x="62" y="4"/>
                  </a:lnTo>
                  <a:lnTo>
                    <a:pt x="62" y="4"/>
                  </a:lnTo>
                  <a:lnTo>
                    <a:pt x="60" y="4"/>
                  </a:lnTo>
                  <a:lnTo>
                    <a:pt x="60" y="4"/>
                  </a:lnTo>
                  <a:lnTo>
                    <a:pt x="48" y="0"/>
                  </a:lnTo>
                  <a:lnTo>
                    <a:pt x="34" y="16"/>
                  </a:lnTo>
                  <a:lnTo>
                    <a:pt x="20" y="0"/>
                  </a:lnTo>
                  <a:lnTo>
                    <a:pt x="20" y="0"/>
                  </a:lnTo>
                  <a:lnTo>
                    <a:pt x="10" y="4"/>
                  </a:lnTo>
                  <a:lnTo>
                    <a:pt x="10" y="4"/>
                  </a:lnTo>
                  <a:lnTo>
                    <a:pt x="2" y="6"/>
                  </a:lnTo>
                  <a:lnTo>
                    <a:pt x="0" y="8"/>
                  </a:lnTo>
                  <a:lnTo>
                    <a:pt x="0" y="12"/>
                  </a:lnTo>
                  <a:lnTo>
                    <a:pt x="0" y="20"/>
                  </a:lnTo>
                  <a:lnTo>
                    <a:pt x="0" y="22"/>
                  </a:lnTo>
                  <a:lnTo>
                    <a:pt x="0" y="84"/>
                  </a:lnTo>
                  <a:lnTo>
                    <a:pt x="12" y="84"/>
                  </a:lnTo>
                  <a:lnTo>
                    <a:pt x="12" y="184"/>
                  </a:lnTo>
                  <a:lnTo>
                    <a:pt x="58" y="184"/>
                  </a:lnTo>
                  <a:lnTo>
                    <a:pt x="58" y="84"/>
                  </a:lnTo>
                  <a:lnTo>
                    <a:pt x="62" y="84"/>
                  </a:lnTo>
                  <a:lnTo>
                    <a:pt x="62"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32" name="Freeform 110"/>
            <p:cNvSpPr>
              <a:spLocks/>
            </p:cNvSpPr>
            <p:nvPr/>
          </p:nvSpPr>
          <p:spPr bwMode="auto">
            <a:xfrm>
              <a:off x="1830388" y="661988"/>
              <a:ext cx="60325" cy="73025"/>
            </a:xfrm>
            <a:custGeom>
              <a:avLst/>
              <a:gdLst/>
              <a:ahLst/>
              <a:cxnLst>
                <a:cxn ang="0">
                  <a:pos x="6" y="32"/>
                </a:cxn>
                <a:cxn ang="0">
                  <a:pos x="6" y="32"/>
                </a:cxn>
                <a:cxn ang="0">
                  <a:pos x="8" y="38"/>
                </a:cxn>
                <a:cxn ang="0">
                  <a:pos x="10" y="42"/>
                </a:cxn>
                <a:cxn ang="0">
                  <a:pos x="14" y="46"/>
                </a:cxn>
                <a:cxn ang="0">
                  <a:pos x="20" y="46"/>
                </a:cxn>
                <a:cxn ang="0">
                  <a:pos x="20" y="46"/>
                </a:cxn>
                <a:cxn ang="0">
                  <a:pos x="24" y="46"/>
                </a:cxn>
                <a:cxn ang="0">
                  <a:pos x="28" y="42"/>
                </a:cxn>
                <a:cxn ang="0">
                  <a:pos x="32" y="38"/>
                </a:cxn>
                <a:cxn ang="0">
                  <a:pos x="32" y="32"/>
                </a:cxn>
                <a:cxn ang="0">
                  <a:pos x="32" y="32"/>
                </a:cxn>
                <a:cxn ang="0">
                  <a:pos x="36" y="32"/>
                </a:cxn>
                <a:cxn ang="0">
                  <a:pos x="38" y="28"/>
                </a:cxn>
                <a:cxn ang="0">
                  <a:pos x="38" y="28"/>
                </a:cxn>
                <a:cxn ang="0">
                  <a:pos x="38" y="24"/>
                </a:cxn>
                <a:cxn ang="0">
                  <a:pos x="34" y="22"/>
                </a:cxn>
                <a:cxn ang="0">
                  <a:pos x="36" y="14"/>
                </a:cxn>
                <a:cxn ang="0">
                  <a:pos x="36" y="14"/>
                </a:cxn>
                <a:cxn ang="0">
                  <a:pos x="34" y="8"/>
                </a:cxn>
                <a:cxn ang="0">
                  <a:pos x="32" y="4"/>
                </a:cxn>
                <a:cxn ang="0">
                  <a:pos x="26"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2"/>
                </a:cxn>
                <a:cxn ang="0">
                  <a:pos x="6" y="32"/>
                </a:cxn>
              </a:cxnLst>
              <a:rect l="0" t="0" r="r" b="b"/>
              <a:pathLst>
                <a:path w="38" h="46">
                  <a:moveTo>
                    <a:pt x="6" y="32"/>
                  </a:moveTo>
                  <a:lnTo>
                    <a:pt x="6" y="32"/>
                  </a:lnTo>
                  <a:lnTo>
                    <a:pt x="8" y="38"/>
                  </a:lnTo>
                  <a:lnTo>
                    <a:pt x="10" y="42"/>
                  </a:lnTo>
                  <a:lnTo>
                    <a:pt x="14" y="46"/>
                  </a:lnTo>
                  <a:lnTo>
                    <a:pt x="20" y="46"/>
                  </a:lnTo>
                  <a:lnTo>
                    <a:pt x="20" y="46"/>
                  </a:lnTo>
                  <a:lnTo>
                    <a:pt x="24" y="46"/>
                  </a:lnTo>
                  <a:lnTo>
                    <a:pt x="28" y="42"/>
                  </a:lnTo>
                  <a:lnTo>
                    <a:pt x="32" y="38"/>
                  </a:lnTo>
                  <a:lnTo>
                    <a:pt x="32" y="32"/>
                  </a:lnTo>
                  <a:lnTo>
                    <a:pt x="32" y="32"/>
                  </a:lnTo>
                  <a:lnTo>
                    <a:pt x="36" y="32"/>
                  </a:lnTo>
                  <a:lnTo>
                    <a:pt x="38" y="28"/>
                  </a:lnTo>
                  <a:lnTo>
                    <a:pt x="38" y="28"/>
                  </a:lnTo>
                  <a:lnTo>
                    <a:pt x="38" y="24"/>
                  </a:lnTo>
                  <a:lnTo>
                    <a:pt x="34" y="22"/>
                  </a:lnTo>
                  <a:lnTo>
                    <a:pt x="36" y="14"/>
                  </a:lnTo>
                  <a:lnTo>
                    <a:pt x="36" y="14"/>
                  </a:lnTo>
                  <a:lnTo>
                    <a:pt x="34" y="8"/>
                  </a:lnTo>
                  <a:lnTo>
                    <a:pt x="32" y="4"/>
                  </a:lnTo>
                  <a:lnTo>
                    <a:pt x="26"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33" name="Freeform 111"/>
            <p:cNvSpPr>
              <a:spLocks/>
            </p:cNvSpPr>
            <p:nvPr/>
          </p:nvSpPr>
          <p:spPr bwMode="auto">
            <a:xfrm>
              <a:off x="1817688" y="738188"/>
              <a:ext cx="98425" cy="292100"/>
            </a:xfrm>
            <a:custGeom>
              <a:avLst/>
              <a:gdLst/>
              <a:ahLst/>
              <a:cxnLst>
                <a:cxn ang="0">
                  <a:pos x="52" y="4"/>
                </a:cxn>
                <a:cxn ang="0">
                  <a:pos x="52" y="4"/>
                </a:cxn>
                <a:cxn ang="0">
                  <a:pos x="42" y="0"/>
                </a:cxn>
                <a:cxn ang="0">
                  <a:pos x="28" y="16"/>
                </a:cxn>
                <a:cxn ang="0">
                  <a:pos x="14" y="0"/>
                </a:cxn>
                <a:cxn ang="0">
                  <a:pos x="14" y="0"/>
                </a:cxn>
                <a:cxn ang="0">
                  <a:pos x="2" y="4"/>
                </a:cxn>
                <a:cxn ang="0">
                  <a:pos x="2" y="4"/>
                </a:cxn>
                <a:cxn ang="0">
                  <a:pos x="0" y="4"/>
                </a:cxn>
                <a:cxn ang="0">
                  <a:pos x="0" y="4"/>
                </a:cxn>
                <a:cxn ang="0">
                  <a:pos x="0" y="6"/>
                </a:cxn>
                <a:cxn ang="0">
                  <a:pos x="0" y="84"/>
                </a:cxn>
                <a:cxn ang="0">
                  <a:pos x="4" y="84"/>
                </a:cxn>
                <a:cxn ang="0">
                  <a:pos x="4" y="184"/>
                </a:cxn>
                <a:cxn ang="0">
                  <a:pos x="50" y="184"/>
                </a:cxn>
                <a:cxn ang="0">
                  <a:pos x="50" y="84"/>
                </a:cxn>
                <a:cxn ang="0">
                  <a:pos x="62" y="84"/>
                </a:cxn>
                <a:cxn ang="0">
                  <a:pos x="62" y="22"/>
                </a:cxn>
                <a:cxn ang="0">
                  <a:pos x="62" y="20"/>
                </a:cxn>
                <a:cxn ang="0">
                  <a:pos x="62" y="12"/>
                </a:cxn>
                <a:cxn ang="0">
                  <a:pos x="62" y="12"/>
                </a:cxn>
                <a:cxn ang="0">
                  <a:pos x="62" y="8"/>
                </a:cxn>
                <a:cxn ang="0">
                  <a:pos x="60" y="6"/>
                </a:cxn>
                <a:cxn ang="0">
                  <a:pos x="52" y="4"/>
                </a:cxn>
                <a:cxn ang="0">
                  <a:pos x="52" y="4"/>
                </a:cxn>
              </a:cxnLst>
              <a:rect l="0" t="0" r="r" b="b"/>
              <a:pathLst>
                <a:path w="62" h="184">
                  <a:moveTo>
                    <a:pt x="52" y="4"/>
                  </a:moveTo>
                  <a:lnTo>
                    <a:pt x="52" y="4"/>
                  </a:lnTo>
                  <a:lnTo>
                    <a:pt x="42" y="0"/>
                  </a:lnTo>
                  <a:lnTo>
                    <a:pt x="28" y="16"/>
                  </a:lnTo>
                  <a:lnTo>
                    <a:pt x="14" y="0"/>
                  </a:lnTo>
                  <a:lnTo>
                    <a:pt x="14" y="0"/>
                  </a:lnTo>
                  <a:lnTo>
                    <a:pt x="2" y="4"/>
                  </a:lnTo>
                  <a:lnTo>
                    <a:pt x="2" y="4"/>
                  </a:lnTo>
                  <a:lnTo>
                    <a:pt x="0" y="4"/>
                  </a:lnTo>
                  <a:lnTo>
                    <a:pt x="0" y="4"/>
                  </a:lnTo>
                  <a:lnTo>
                    <a:pt x="0" y="6"/>
                  </a:lnTo>
                  <a:lnTo>
                    <a:pt x="0" y="84"/>
                  </a:lnTo>
                  <a:lnTo>
                    <a:pt x="4" y="84"/>
                  </a:lnTo>
                  <a:lnTo>
                    <a:pt x="4" y="184"/>
                  </a:lnTo>
                  <a:lnTo>
                    <a:pt x="50" y="184"/>
                  </a:lnTo>
                  <a:lnTo>
                    <a:pt x="50" y="84"/>
                  </a:lnTo>
                  <a:lnTo>
                    <a:pt x="62" y="84"/>
                  </a:lnTo>
                  <a:lnTo>
                    <a:pt x="62" y="22"/>
                  </a:lnTo>
                  <a:lnTo>
                    <a:pt x="62" y="20"/>
                  </a:lnTo>
                  <a:lnTo>
                    <a:pt x="62" y="12"/>
                  </a:lnTo>
                  <a:lnTo>
                    <a:pt x="62" y="12"/>
                  </a:lnTo>
                  <a:lnTo>
                    <a:pt x="62" y="8"/>
                  </a:lnTo>
                  <a:lnTo>
                    <a:pt x="60" y="6"/>
                  </a:lnTo>
                  <a:lnTo>
                    <a:pt x="52" y="4"/>
                  </a:lnTo>
                  <a:lnTo>
                    <a:pt x="52"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34" name="Freeform 112"/>
            <p:cNvSpPr>
              <a:spLocks/>
            </p:cNvSpPr>
            <p:nvPr/>
          </p:nvSpPr>
          <p:spPr bwMode="auto">
            <a:xfrm>
              <a:off x="1693863" y="6492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35" name="Freeform 113"/>
            <p:cNvSpPr>
              <a:spLocks/>
            </p:cNvSpPr>
            <p:nvPr/>
          </p:nvSpPr>
          <p:spPr bwMode="auto">
            <a:xfrm>
              <a:off x="1668463" y="728663"/>
              <a:ext cx="114300" cy="301625"/>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grpSp>
      <p:sp>
        <p:nvSpPr>
          <p:cNvPr id="36" name="テキスト ボックス 35"/>
          <p:cNvSpPr txBox="1"/>
          <p:nvPr/>
        </p:nvSpPr>
        <p:spPr>
          <a:xfrm>
            <a:off x="3437964" y="2781001"/>
            <a:ext cx="1195250"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　給与情報</a:t>
            </a:r>
            <a:endParaRPr kumimoji="0" lang="en-US" altLang="ja-JP" sz="1050" b="0" i="0" u="none" strike="noStrike" kern="0" cap="none" spc="0" normalizeH="0" baseline="0" noProof="0">
              <a:ln>
                <a:noFill/>
              </a:ln>
              <a:solidFill>
                <a:prstClr val="black"/>
              </a:solidFill>
              <a:effectLst/>
              <a:uLnTx/>
              <a:uFillTx/>
            </a:endParaRPr>
          </a:p>
        </p:txBody>
      </p:sp>
      <p:sp>
        <p:nvSpPr>
          <p:cNvPr id="37" name="テキスト ボックス 36"/>
          <p:cNvSpPr txBox="1"/>
          <p:nvPr/>
        </p:nvSpPr>
        <p:spPr>
          <a:xfrm>
            <a:off x="2075912" y="4371901"/>
            <a:ext cx="934268"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a:ln>
                  <a:noFill/>
                </a:ln>
                <a:solidFill>
                  <a:prstClr val="black"/>
                </a:solidFill>
                <a:effectLst/>
                <a:uLnTx/>
                <a:uFillTx/>
              </a:rPr>
              <a:t>　</a:t>
            </a:r>
            <a:r>
              <a:rPr kumimoji="0" lang="en-US" altLang="ja-JP" sz="900" b="0" i="0" u="none" strike="noStrike" kern="0" cap="none" spc="0" normalizeH="0" baseline="0" noProof="0">
                <a:ln>
                  <a:noFill/>
                </a:ln>
                <a:solidFill>
                  <a:prstClr val="black"/>
                </a:solidFill>
                <a:effectLst/>
                <a:uLnTx/>
                <a:uFillTx/>
              </a:rPr>
              <a:t>Web</a:t>
            </a:r>
            <a:r>
              <a:rPr kumimoji="0" lang="ja-JP" altLang="en-US" sz="900" b="0" i="0" u="none" strike="noStrike" kern="0" cap="none" spc="0" normalizeH="0" baseline="0" noProof="0">
                <a:ln>
                  <a:noFill/>
                </a:ln>
                <a:solidFill>
                  <a:prstClr val="black"/>
                </a:solidFill>
                <a:effectLst/>
                <a:uLnTx/>
                <a:uFillTx/>
              </a:rPr>
              <a:t>明細</a:t>
            </a:r>
            <a:endParaRPr kumimoji="0" lang="en-US" altLang="ja-JP" sz="800" b="0" i="0" u="none" strike="noStrike" kern="0" cap="none" spc="0" normalizeH="0" baseline="0" noProof="0">
              <a:ln>
                <a:noFill/>
              </a:ln>
              <a:solidFill>
                <a:prstClr val="black"/>
              </a:solidFill>
              <a:effectLst/>
              <a:uLnTx/>
              <a:uFillTx/>
            </a:endParaRPr>
          </a:p>
        </p:txBody>
      </p:sp>
      <p:sp>
        <p:nvSpPr>
          <p:cNvPr id="38" name="Freeform 32"/>
          <p:cNvSpPr>
            <a:spLocks noEditPoints="1"/>
          </p:cNvSpPr>
          <p:nvPr/>
        </p:nvSpPr>
        <p:spPr bwMode="auto">
          <a:xfrm>
            <a:off x="3407152" y="2811408"/>
            <a:ext cx="236929" cy="237801"/>
          </a:xfrm>
          <a:custGeom>
            <a:avLst/>
            <a:gdLst>
              <a:gd name="T0" fmla="*/ 226 w 453"/>
              <a:gd name="T1" fmla="*/ 0 h 454"/>
              <a:gd name="T2" fmla="*/ 453 w 453"/>
              <a:gd name="T3" fmla="*/ 227 h 454"/>
              <a:gd name="T4" fmla="*/ 226 w 453"/>
              <a:gd name="T5" fmla="*/ 454 h 454"/>
              <a:gd name="T6" fmla="*/ 0 w 453"/>
              <a:gd name="T7" fmla="*/ 227 h 454"/>
              <a:gd name="T8" fmla="*/ 226 w 453"/>
              <a:gd name="T9" fmla="*/ 0 h 454"/>
              <a:gd name="T10" fmla="*/ 226 w 453"/>
              <a:gd name="T11" fmla="*/ 420 h 454"/>
              <a:gd name="T12" fmla="*/ 419 w 453"/>
              <a:gd name="T13" fmla="*/ 227 h 454"/>
              <a:gd name="T14" fmla="*/ 226 w 453"/>
              <a:gd name="T15" fmla="*/ 34 h 454"/>
              <a:gd name="T16" fmla="*/ 34 w 453"/>
              <a:gd name="T17" fmla="*/ 227 h 454"/>
              <a:gd name="T18" fmla="*/ 226 w 453"/>
              <a:gd name="T19" fmla="*/ 420 h 454"/>
              <a:gd name="T20" fmla="*/ 226 w 453"/>
              <a:gd name="T21" fmla="*/ 50 h 454"/>
              <a:gd name="T22" fmla="*/ 50 w 453"/>
              <a:gd name="T23" fmla="*/ 227 h 454"/>
              <a:gd name="T24" fmla="*/ 226 w 453"/>
              <a:gd name="T25" fmla="*/ 403 h 454"/>
              <a:gd name="T26" fmla="*/ 403 w 453"/>
              <a:gd name="T27" fmla="*/ 227 h 454"/>
              <a:gd name="T28" fmla="*/ 226 w 453"/>
              <a:gd name="T29" fmla="*/ 50 h 454"/>
              <a:gd name="T30" fmla="*/ 146 w 453"/>
              <a:gd name="T31" fmla="*/ 234 h 454"/>
              <a:gd name="T32" fmla="*/ 196 w 453"/>
              <a:gd name="T33" fmla="*/ 234 h 454"/>
              <a:gd name="T34" fmla="*/ 123 w 453"/>
              <a:gd name="T35" fmla="*/ 124 h 454"/>
              <a:gd name="T36" fmla="*/ 169 w 453"/>
              <a:gd name="T37" fmla="*/ 124 h 454"/>
              <a:gd name="T38" fmla="*/ 226 w 453"/>
              <a:gd name="T39" fmla="*/ 217 h 454"/>
              <a:gd name="T40" fmla="*/ 285 w 453"/>
              <a:gd name="T41" fmla="*/ 124 h 454"/>
              <a:gd name="T42" fmla="*/ 329 w 453"/>
              <a:gd name="T43" fmla="*/ 124 h 454"/>
              <a:gd name="T44" fmla="*/ 255 w 453"/>
              <a:gd name="T45" fmla="*/ 234 h 454"/>
              <a:gd name="T46" fmla="*/ 306 w 453"/>
              <a:gd name="T47" fmla="*/ 234 h 454"/>
              <a:gd name="T48" fmla="*/ 306 w 453"/>
              <a:gd name="T49" fmla="*/ 262 h 454"/>
              <a:gd name="T50" fmla="*/ 245 w 453"/>
              <a:gd name="T51" fmla="*/ 262 h 454"/>
              <a:gd name="T52" fmla="*/ 245 w 453"/>
              <a:gd name="T53" fmla="*/ 286 h 454"/>
              <a:gd name="T54" fmla="*/ 306 w 453"/>
              <a:gd name="T55" fmla="*/ 286 h 454"/>
              <a:gd name="T56" fmla="*/ 306 w 453"/>
              <a:gd name="T57" fmla="*/ 314 h 454"/>
              <a:gd name="T58" fmla="*/ 245 w 453"/>
              <a:gd name="T59" fmla="*/ 314 h 454"/>
              <a:gd name="T60" fmla="*/ 245 w 453"/>
              <a:gd name="T61" fmla="*/ 346 h 454"/>
              <a:gd name="T62" fmla="*/ 207 w 453"/>
              <a:gd name="T63" fmla="*/ 346 h 454"/>
              <a:gd name="T64" fmla="*/ 207 w 453"/>
              <a:gd name="T65" fmla="*/ 314 h 454"/>
              <a:gd name="T66" fmla="*/ 146 w 453"/>
              <a:gd name="T67" fmla="*/ 314 h 454"/>
              <a:gd name="T68" fmla="*/ 146 w 453"/>
              <a:gd name="T69" fmla="*/ 286 h 454"/>
              <a:gd name="T70" fmla="*/ 207 w 453"/>
              <a:gd name="T71" fmla="*/ 286 h 454"/>
              <a:gd name="T72" fmla="*/ 207 w 453"/>
              <a:gd name="T73" fmla="*/ 262 h 454"/>
              <a:gd name="T74" fmla="*/ 146 w 453"/>
              <a:gd name="T75" fmla="*/ 262 h 454"/>
              <a:gd name="T76" fmla="*/ 146 w 453"/>
              <a:gd name="T77" fmla="*/ 23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3" h="454">
                <a:moveTo>
                  <a:pt x="226" y="0"/>
                </a:moveTo>
                <a:cubicBezTo>
                  <a:pt x="352" y="0"/>
                  <a:pt x="453" y="102"/>
                  <a:pt x="453" y="227"/>
                </a:cubicBezTo>
                <a:cubicBezTo>
                  <a:pt x="453" y="352"/>
                  <a:pt x="352" y="454"/>
                  <a:pt x="226" y="454"/>
                </a:cubicBezTo>
                <a:cubicBezTo>
                  <a:pt x="101" y="454"/>
                  <a:pt x="0" y="352"/>
                  <a:pt x="0" y="227"/>
                </a:cubicBezTo>
                <a:cubicBezTo>
                  <a:pt x="0" y="102"/>
                  <a:pt x="101" y="0"/>
                  <a:pt x="226" y="0"/>
                </a:cubicBezTo>
                <a:moveTo>
                  <a:pt x="226" y="420"/>
                </a:moveTo>
                <a:cubicBezTo>
                  <a:pt x="333" y="420"/>
                  <a:pt x="419" y="333"/>
                  <a:pt x="419" y="227"/>
                </a:cubicBezTo>
                <a:cubicBezTo>
                  <a:pt x="419" y="121"/>
                  <a:pt x="333" y="34"/>
                  <a:pt x="226" y="34"/>
                </a:cubicBezTo>
                <a:cubicBezTo>
                  <a:pt x="120" y="34"/>
                  <a:pt x="34" y="121"/>
                  <a:pt x="34" y="227"/>
                </a:cubicBezTo>
                <a:cubicBezTo>
                  <a:pt x="34" y="333"/>
                  <a:pt x="120" y="420"/>
                  <a:pt x="226" y="420"/>
                </a:cubicBezTo>
                <a:moveTo>
                  <a:pt x="226" y="50"/>
                </a:moveTo>
                <a:cubicBezTo>
                  <a:pt x="129" y="50"/>
                  <a:pt x="50" y="130"/>
                  <a:pt x="50" y="227"/>
                </a:cubicBezTo>
                <a:cubicBezTo>
                  <a:pt x="50" y="324"/>
                  <a:pt x="129" y="403"/>
                  <a:pt x="226" y="403"/>
                </a:cubicBezTo>
                <a:cubicBezTo>
                  <a:pt x="324" y="403"/>
                  <a:pt x="403" y="324"/>
                  <a:pt x="403" y="227"/>
                </a:cubicBezTo>
                <a:cubicBezTo>
                  <a:pt x="403" y="130"/>
                  <a:pt x="324" y="50"/>
                  <a:pt x="226" y="50"/>
                </a:cubicBezTo>
                <a:moveTo>
                  <a:pt x="146" y="234"/>
                </a:moveTo>
                <a:cubicBezTo>
                  <a:pt x="196" y="234"/>
                  <a:pt x="196" y="234"/>
                  <a:pt x="196" y="234"/>
                </a:cubicBezTo>
                <a:cubicBezTo>
                  <a:pt x="123" y="124"/>
                  <a:pt x="123" y="124"/>
                  <a:pt x="123" y="124"/>
                </a:cubicBezTo>
                <a:cubicBezTo>
                  <a:pt x="169" y="124"/>
                  <a:pt x="169" y="124"/>
                  <a:pt x="169" y="124"/>
                </a:cubicBezTo>
                <a:cubicBezTo>
                  <a:pt x="226" y="217"/>
                  <a:pt x="226" y="217"/>
                  <a:pt x="226" y="217"/>
                </a:cubicBezTo>
                <a:cubicBezTo>
                  <a:pt x="285" y="124"/>
                  <a:pt x="285" y="124"/>
                  <a:pt x="285" y="124"/>
                </a:cubicBezTo>
                <a:cubicBezTo>
                  <a:pt x="329" y="124"/>
                  <a:pt x="329" y="124"/>
                  <a:pt x="329" y="124"/>
                </a:cubicBezTo>
                <a:cubicBezTo>
                  <a:pt x="255" y="234"/>
                  <a:pt x="255" y="234"/>
                  <a:pt x="255" y="234"/>
                </a:cubicBezTo>
                <a:cubicBezTo>
                  <a:pt x="306" y="234"/>
                  <a:pt x="306" y="234"/>
                  <a:pt x="306" y="234"/>
                </a:cubicBezTo>
                <a:cubicBezTo>
                  <a:pt x="306" y="262"/>
                  <a:pt x="306" y="262"/>
                  <a:pt x="306" y="262"/>
                </a:cubicBezTo>
                <a:cubicBezTo>
                  <a:pt x="245" y="262"/>
                  <a:pt x="245" y="262"/>
                  <a:pt x="245" y="262"/>
                </a:cubicBezTo>
                <a:cubicBezTo>
                  <a:pt x="245" y="286"/>
                  <a:pt x="245" y="286"/>
                  <a:pt x="245" y="286"/>
                </a:cubicBezTo>
                <a:cubicBezTo>
                  <a:pt x="306" y="286"/>
                  <a:pt x="306" y="286"/>
                  <a:pt x="306" y="286"/>
                </a:cubicBezTo>
                <a:cubicBezTo>
                  <a:pt x="306" y="314"/>
                  <a:pt x="306" y="314"/>
                  <a:pt x="306" y="314"/>
                </a:cubicBezTo>
                <a:cubicBezTo>
                  <a:pt x="245" y="314"/>
                  <a:pt x="245" y="314"/>
                  <a:pt x="245" y="314"/>
                </a:cubicBezTo>
                <a:cubicBezTo>
                  <a:pt x="245" y="346"/>
                  <a:pt x="245" y="346"/>
                  <a:pt x="245" y="346"/>
                </a:cubicBezTo>
                <a:cubicBezTo>
                  <a:pt x="207" y="346"/>
                  <a:pt x="207" y="346"/>
                  <a:pt x="207" y="346"/>
                </a:cubicBezTo>
                <a:cubicBezTo>
                  <a:pt x="207" y="314"/>
                  <a:pt x="207" y="314"/>
                  <a:pt x="207" y="314"/>
                </a:cubicBezTo>
                <a:cubicBezTo>
                  <a:pt x="146" y="314"/>
                  <a:pt x="146" y="314"/>
                  <a:pt x="146" y="314"/>
                </a:cubicBezTo>
                <a:cubicBezTo>
                  <a:pt x="146" y="286"/>
                  <a:pt x="146" y="286"/>
                  <a:pt x="146" y="286"/>
                </a:cubicBezTo>
                <a:cubicBezTo>
                  <a:pt x="207" y="286"/>
                  <a:pt x="207" y="286"/>
                  <a:pt x="207" y="286"/>
                </a:cubicBezTo>
                <a:cubicBezTo>
                  <a:pt x="207" y="262"/>
                  <a:pt x="207" y="262"/>
                  <a:pt x="207" y="262"/>
                </a:cubicBezTo>
                <a:cubicBezTo>
                  <a:pt x="146" y="262"/>
                  <a:pt x="146" y="262"/>
                  <a:pt x="146" y="262"/>
                </a:cubicBezTo>
                <a:lnTo>
                  <a:pt x="146" y="234"/>
                </a:lnTo>
                <a:close/>
              </a:path>
            </a:pathLst>
          </a:custGeom>
          <a:solidFill>
            <a:srgbClr val="EE7B4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grpSp>
        <p:nvGrpSpPr>
          <p:cNvPr id="113" name="グループ化 112"/>
          <p:cNvGrpSpPr/>
          <p:nvPr/>
        </p:nvGrpSpPr>
        <p:grpSpPr>
          <a:xfrm>
            <a:off x="5323076" y="2428742"/>
            <a:ext cx="579676" cy="341948"/>
            <a:chOff x="5102035" y="3058766"/>
            <a:chExt cx="1090145" cy="701116"/>
          </a:xfrm>
        </p:grpSpPr>
        <p:sp>
          <p:nvSpPr>
            <p:cNvPr id="39" name="Freeform 47"/>
            <p:cNvSpPr>
              <a:spLocks noEditPoints="1"/>
            </p:cNvSpPr>
            <p:nvPr/>
          </p:nvSpPr>
          <p:spPr bwMode="auto">
            <a:xfrm>
              <a:off x="5385716" y="3157872"/>
              <a:ext cx="496542" cy="435796"/>
            </a:xfrm>
            <a:custGeom>
              <a:avLst/>
              <a:gdLst>
                <a:gd name="T0" fmla="*/ 514 w 529"/>
                <a:gd name="T1" fmla="*/ 276 h 524"/>
                <a:gd name="T2" fmla="*/ 442 w 529"/>
                <a:gd name="T3" fmla="*/ 299 h 524"/>
                <a:gd name="T4" fmla="*/ 450 w 529"/>
                <a:gd name="T5" fmla="*/ 356 h 524"/>
                <a:gd name="T6" fmla="*/ 377 w 529"/>
                <a:gd name="T7" fmla="*/ 340 h 524"/>
                <a:gd name="T8" fmla="*/ 354 w 529"/>
                <a:gd name="T9" fmla="*/ 394 h 524"/>
                <a:gd name="T10" fmla="*/ 299 w 529"/>
                <a:gd name="T11" fmla="*/ 343 h 524"/>
                <a:gd name="T12" fmla="*/ 253 w 529"/>
                <a:gd name="T13" fmla="*/ 378 h 524"/>
                <a:gd name="T14" fmla="*/ 230 w 529"/>
                <a:gd name="T15" fmla="*/ 306 h 524"/>
                <a:gd name="T16" fmla="*/ 172 w 529"/>
                <a:gd name="T17" fmla="*/ 314 h 524"/>
                <a:gd name="T18" fmla="*/ 189 w 529"/>
                <a:gd name="T19" fmla="*/ 242 h 524"/>
                <a:gd name="T20" fmla="*/ 135 w 529"/>
                <a:gd name="T21" fmla="*/ 218 h 524"/>
                <a:gd name="T22" fmla="*/ 186 w 529"/>
                <a:gd name="T23" fmla="*/ 163 h 524"/>
                <a:gd name="T24" fmla="*/ 151 w 529"/>
                <a:gd name="T25" fmla="*/ 117 h 524"/>
                <a:gd name="T26" fmla="*/ 223 w 529"/>
                <a:gd name="T27" fmla="*/ 94 h 524"/>
                <a:gd name="T28" fmla="*/ 215 w 529"/>
                <a:gd name="T29" fmla="*/ 37 h 524"/>
                <a:gd name="T30" fmla="*/ 287 w 529"/>
                <a:gd name="T31" fmla="*/ 53 h 524"/>
                <a:gd name="T32" fmla="*/ 310 w 529"/>
                <a:gd name="T33" fmla="*/ 0 h 524"/>
                <a:gd name="T34" fmla="*/ 366 w 529"/>
                <a:gd name="T35" fmla="*/ 50 h 524"/>
                <a:gd name="T36" fmla="*/ 412 w 529"/>
                <a:gd name="T37" fmla="*/ 15 h 524"/>
                <a:gd name="T38" fmla="*/ 435 w 529"/>
                <a:gd name="T39" fmla="*/ 87 h 524"/>
                <a:gd name="T40" fmla="*/ 492 w 529"/>
                <a:gd name="T41" fmla="*/ 79 h 524"/>
                <a:gd name="T42" fmla="*/ 476 w 529"/>
                <a:gd name="T43" fmla="*/ 152 h 524"/>
                <a:gd name="T44" fmla="*/ 529 w 529"/>
                <a:gd name="T45" fmla="*/ 175 h 524"/>
                <a:gd name="T46" fmla="*/ 479 w 529"/>
                <a:gd name="T47" fmla="*/ 230 h 524"/>
                <a:gd name="T48" fmla="*/ 246 w 529"/>
                <a:gd name="T49" fmla="*/ 197 h 524"/>
                <a:gd name="T50" fmla="*/ 332 w 529"/>
                <a:gd name="T51" fmla="*/ 110 h 524"/>
                <a:gd name="T52" fmla="*/ 208 w 529"/>
                <a:gd name="T53" fmla="*/ 460 h 524"/>
                <a:gd name="T54" fmla="*/ 169 w 529"/>
                <a:gd name="T55" fmla="*/ 472 h 524"/>
                <a:gd name="T56" fmla="*/ 173 w 529"/>
                <a:gd name="T57" fmla="*/ 504 h 524"/>
                <a:gd name="T58" fmla="*/ 133 w 529"/>
                <a:gd name="T59" fmla="*/ 495 h 524"/>
                <a:gd name="T60" fmla="*/ 121 w 529"/>
                <a:gd name="T61" fmla="*/ 524 h 524"/>
                <a:gd name="T62" fmla="*/ 90 w 529"/>
                <a:gd name="T63" fmla="*/ 497 h 524"/>
                <a:gd name="T64" fmla="*/ 65 w 529"/>
                <a:gd name="T65" fmla="*/ 516 h 524"/>
                <a:gd name="T66" fmla="*/ 52 w 529"/>
                <a:gd name="T67" fmla="*/ 476 h 524"/>
                <a:gd name="T68" fmla="*/ 21 w 529"/>
                <a:gd name="T69" fmla="*/ 481 h 524"/>
                <a:gd name="T70" fmla="*/ 30 w 529"/>
                <a:gd name="T71" fmla="*/ 441 h 524"/>
                <a:gd name="T72" fmla="*/ 0 w 529"/>
                <a:gd name="T73" fmla="*/ 428 h 524"/>
                <a:gd name="T74" fmla="*/ 28 w 529"/>
                <a:gd name="T75" fmla="*/ 398 h 524"/>
                <a:gd name="T76" fmla="*/ 9 w 529"/>
                <a:gd name="T77" fmla="*/ 372 h 524"/>
                <a:gd name="T78" fmla="*/ 48 w 529"/>
                <a:gd name="T79" fmla="*/ 360 h 524"/>
                <a:gd name="T80" fmla="*/ 44 w 529"/>
                <a:gd name="T81" fmla="*/ 328 h 524"/>
                <a:gd name="T82" fmla="*/ 84 w 529"/>
                <a:gd name="T83" fmla="*/ 337 h 524"/>
                <a:gd name="T84" fmla="*/ 97 w 529"/>
                <a:gd name="T85" fmla="*/ 308 h 524"/>
                <a:gd name="T86" fmla="*/ 127 w 529"/>
                <a:gd name="T87" fmla="*/ 336 h 524"/>
                <a:gd name="T88" fmla="*/ 152 w 529"/>
                <a:gd name="T89" fmla="*/ 316 h 524"/>
                <a:gd name="T90" fmla="*/ 165 w 529"/>
                <a:gd name="T91" fmla="*/ 356 h 524"/>
                <a:gd name="T92" fmla="*/ 196 w 529"/>
                <a:gd name="T93" fmla="*/ 351 h 524"/>
                <a:gd name="T94" fmla="*/ 187 w 529"/>
                <a:gd name="T95" fmla="*/ 391 h 524"/>
                <a:gd name="T96" fmla="*/ 217 w 529"/>
                <a:gd name="T97" fmla="*/ 404 h 524"/>
                <a:gd name="T98" fmla="*/ 189 w 529"/>
                <a:gd name="T99" fmla="*/ 435 h 524"/>
                <a:gd name="T100" fmla="*/ 61 w 529"/>
                <a:gd name="T101" fmla="*/ 416 h 524"/>
                <a:gd name="T102" fmla="*/ 109 w 529"/>
                <a:gd name="T103" fmla="*/ 368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9" h="524">
                  <a:moveTo>
                    <a:pt x="476" y="242"/>
                  </a:moveTo>
                  <a:cubicBezTo>
                    <a:pt x="475" y="247"/>
                    <a:pt x="477" y="252"/>
                    <a:pt x="483" y="255"/>
                  </a:cubicBezTo>
                  <a:cubicBezTo>
                    <a:pt x="514" y="276"/>
                    <a:pt x="514" y="276"/>
                    <a:pt x="514" y="276"/>
                  </a:cubicBezTo>
                  <a:cubicBezTo>
                    <a:pt x="492" y="314"/>
                    <a:pt x="492" y="314"/>
                    <a:pt x="492" y="314"/>
                  </a:cubicBezTo>
                  <a:cubicBezTo>
                    <a:pt x="458" y="297"/>
                    <a:pt x="458" y="297"/>
                    <a:pt x="458" y="297"/>
                  </a:cubicBezTo>
                  <a:cubicBezTo>
                    <a:pt x="452" y="294"/>
                    <a:pt x="446" y="295"/>
                    <a:pt x="442" y="299"/>
                  </a:cubicBezTo>
                  <a:cubicBezTo>
                    <a:pt x="440" y="302"/>
                    <a:pt x="437" y="304"/>
                    <a:pt x="435" y="306"/>
                  </a:cubicBezTo>
                  <a:cubicBezTo>
                    <a:pt x="431" y="310"/>
                    <a:pt x="430" y="316"/>
                    <a:pt x="433" y="323"/>
                  </a:cubicBezTo>
                  <a:cubicBezTo>
                    <a:pt x="450" y="356"/>
                    <a:pt x="450" y="356"/>
                    <a:pt x="450" y="356"/>
                  </a:cubicBezTo>
                  <a:cubicBezTo>
                    <a:pt x="412" y="378"/>
                    <a:pt x="412" y="378"/>
                    <a:pt x="412" y="378"/>
                  </a:cubicBezTo>
                  <a:cubicBezTo>
                    <a:pt x="391" y="347"/>
                    <a:pt x="391" y="347"/>
                    <a:pt x="391" y="347"/>
                  </a:cubicBezTo>
                  <a:cubicBezTo>
                    <a:pt x="387" y="341"/>
                    <a:pt x="382" y="339"/>
                    <a:pt x="377" y="340"/>
                  </a:cubicBezTo>
                  <a:cubicBezTo>
                    <a:pt x="373" y="341"/>
                    <a:pt x="370" y="342"/>
                    <a:pt x="366" y="343"/>
                  </a:cubicBezTo>
                  <a:cubicBezTo>
                    <a:pt x="360" y="345"/>
                    <a:pt x="357" y="349"/>
                    <a:pt x="357" y="356"/>
                  </a:cubicBezTo>
                  <a:cubicBezTo>
                    <a:pt x="354" y="394"/>
                    <a:pt x="354" y="394"/>
                    <a:pt x="354" y="394"/>
                  </a:cubicBezTo>
                  <a:cubicBezTo>
                    <a:pt x="310" y="394"/>
                    <a:pt x="310" y="394"/>
                    <a:pt x="310" y="394"/>
                  </a:cubicBezTo>
                  <a:cubicBezTo>
                    <a:pt x="308" y="356"/>
                    <a:pt x="308" y="356"/>
                    <a:pt x="308" y="356"/>
                  </a:cubicBezTo>
                  <a:cubicBezTo>
                    <a:pt x="308" y="349"/>
                    <a:pt x="304" y="345"/>
                    <a:pt x="299" y="343"/>
                  </a:cubicBezTo>
                  <a:cubicBezTo>
                    <a:pt x="295" y="342"/>
                    <a:pt x="291" y="341"/>
                    <a:pt x="287" y="340"/>
                  </a:cubicBezTo>
                  <a:cubicBezTo>
                    <a:pt x="282" y="339"/>
                    <a:pt x="277" y="341"/>
                    <a:pt x="274" y="347"/>
                  </a:cubicBezTo>
                  <a:cubicBezTo>
                    <a:pt x="253" y="378"/>
                    <a:pt x="253" y="378"/>
                    <a:pt x="253" y="378"/>
                  </a:cubicBezTo>
                  <a:cubicBezTo>
                    <a:pt x="215" y="356"/>
                    <a:pt x="215" y="356"/>
                    <a:pt x="215" y="356"/>
                  </a:cubicBezTo>
                  <a:cubicBezTo>
                    <a:pt x="231" y="323"/>
                    <a:pt x="231" y="323"/>
                    <a:pt x="231" y="323"/>
                  </a:cubicBezTo>
                  <a:cubicBezTo>
                    <a:pt x="235" y="316"/>
                    <a:pt x="234" y="310"/>
                    <a:pt x="230" y="306"/>
                  </a:cubicBezTo>
                  <a:cubicBezTo>
                    <a:pt x="227" y="304"/>
                    <a:pt x="225" y="302"/>
                    <a:pt x="223" y="299"/>
                  </a:cubicBezTo>
                  <a:cubicBezTo>
                    <a:pt x="218" y="295"/>
                    <a:pt x="213" y="294"/>
                    <a:pt x="206" y="297"/>
                  </a:cubicBezTo>
                  <a:cubicBezTo>
                    <a:pt x="172" y="314"/>
                    <a:pt x="172" y="314"/>
                    <a:pt x="172" y="314"/>
                  </a:cubicBezTo>
                  <a:cubicBezTo>
                    <a:pt x="151" y="276"/>
                    <a:pt x="151" y="276"/>
                    <a:pt x="151" y="276"/>
                  </a:cubicBezTo>
                  <a:cubicBezTo>
                    <a:pt x="182" y="255"/>
                    <a:pt x="182" y="255"/>
                    <a:pt x="182" y="255"/>
                  </a:cubicBezTo>
                  <a:cubicBezTo>
                    <a:pt x="188" y="252"/>
                    <a:pt x="190" y="247"/>
                    <a:pt x="189" y="242"/>
                  </a:cubicBezTo>
                  <a:cubicBezTo>
                    <a:pt x="188" y="238"/>
                    <a:pt x="187" y="234"/>
                    <a:pt x="186" y="230"/>
                  </a:cubicBezTo>
                  <a:cubicBezTo>
                    <a:pt x="184" y="225"/>
                    <a:pt x="180" y="221"/>
                    <a:pt x="173" y="221"/>
                  </a:cubicBezTo>
                  <a:cubicBezTo>
                    <a:pt x="135" y="218"/>
                    <a:pt x="135" y="218"/>
                    <a:pt x="135" y="218"/>
                  </a:cubicBezTo>
                  <a:cubicBezTo>
                    <a:pt x="135" y="175"/>
                    <a:pt x="135" y="175"/>
                    <a:pt x="135" y="175"/>
                  </a:cubicBezTo>
                  <a:cubicBezTo>
                    <a:pt x="173" y="172"/>
                    <a:pt x="173" y="172"/>
                    <a:pt x="173" y="172"/>
                  </a:cubicBezTo>
                  <a:cubicBezTo>
                    <a:pt x="180" y="172"/>
                    <a:pt x="184" y="168"/>
                    <a:pt x="186" y="163"/>
                  </a:cubicBezTo>
                  <a:cubicBezTo>
                    <a:pt x="187" y="159"/>
                    <a:pt x="188" y="155"/>
                    <a:pt x="189" y="152"/>
                  </a:cubicBezTo>
                  <a:cubicBezTo>
                    <a:pt x="190" y="146"/>
                    <a:pt x="188" y="141"/>
                    <a:pt x="182" y="138"/>
                  </a:cubicBezTo>
                  <a:cubicBezTo>
                    <a:pt x="151" y="117"/>
                    <a:pt x="151" y="117"/>
                    <a:pt x="151" y="117"/>
                  </a:cubicBezTo>
                  <a:cubicBezTo>
                    <a:pt x="172" y="79"/>
                    <a:pt x="172" y="79"/>
                    <a:pt x="172" y="79"/>
                  </a:cubicBezTo>
                  <a:cubicBezTo>
                    <a:pt x="206" y="96"/>
                    <a:pt x="206" y="96"/>
                    <a:pt x="206" y="96"/>
                  </a:cubicBezTo>
                  <a:cubicBezTo>
                    <a:pt x="213" y="99"/>
                    <a:pt x="218" y="98"/>
                    <a:pt x="223" y="94"/>
                  </a:cubicBezTo>
                  <a:cubicBezTo>
                    <a:pt x="225" y="92"/>
                    <a:pt x="227" y="89"/>
                    <a:pt x="230" y="87"/>
                  </a:cubicBezTo>
                  <a:cubicBezTo>
                    <a:pt x="234" y="83"/>
                    <a:pt x="235" y="77"/>
                    <a:pt x="231" y="71"/>
                  </a:cubicBezTo>
                  <a:cubicBezTo>
                    <a:pt x="215" y="37"/>
                    <a:pt x="215" y="37"/>
                    <a:pt x="215" y="37"/>
                  </a:cubicBezTo>
                  <a:cubicBezTo>
                    <a:pt x="253" y="15"/>
                    <a:pt x="253" y="15"/>
                    <a:pt x="253" y="15"/>
                  </a:cubicBezTo>
                  <a:cubicBezTo>
                    <a:pt x="274" y="46"/>
                    <a:pt x="274" y="46"/>
                    <a:pt x="274" y="46"/>
                  </a:cubicBezTo>
                  <a:cubicBezTo>
                    <a:pt x="277" y="52"/>
                    <a:pt x="282" y="54"/>
                    <a:pt x="287" y="53"/>
                  </a:cubicBezTo>
                  <a:cubicBezTo>
                    <a:pt x="291" y="52"/>
                    <a:pt x="295" y="51"/>
                    <a:pt x="299" y="50"/>
                  </a:cubicBezTo>
                  <a:cubicBezTo>
                    <a:pt x="304" y="49"/>
                    <a:pt x="308" y="44"/>
                    <a:pt x="308" y="37"/>
                  </a:cubicBezTo>
                  <a:cubicBezTo>
                    <a:pt x="310" y="0"/>
                    <a:pt x="310" y="0"/>
                    <a:pt x="310" y="0"/>
                  </a:cubicBezTo>
                  <a:cubicBezTo>
                    <a:pt x="354" y="0"/>
                    <a:pt x="354" y="0"/>
                    <a:pt x="354" y="0"/>
                  </a:cubicBezTo>
                  <a:cubicBezTo>
                    <a:pt x="357" y="37"/>
                    <a:pt x="357" y="37"/>
                    <a:pt x="357" y="37"/>
                  </a:cubicBezTo>
                  <a:cubicBezTo>
                    <a:pt x="357" y="44"/>
                    <a:pt x="360" y="49"/>
                    <a:pt x="366" y="50"/>
                  </a:cubicBezTo>
                  <a:cubicBezTo>
                    <a:pt x="370" y="51"/>
                    <a:pt x="373" y="52"/>
                    <a:pt x="377" y="53"/>
                  </a:cubicBezTo>
                  <a:cubicBezTo>
                    <a:pt x="382" y="54"/>
                    <a:pt x="387" y="52"/>
                    <a:pt x="391" y="46"/>
                  </a:cubicBezTo>
                  <a:cubicBezTo>
                    <a:pt x="412" y="15"/>
                    <a:pt x="412" y="15"/>
                    <a:pt x="412" y="15"/>
                  </a:cubicBezTo>
                  <a:cubicBezTo>
                    <a:pt x="450" y="37"/>
                    <a:pt x="450" y="37"/>
                    <a:pt x="450" y="37"/>
                  </a:cubicBezTo>
                  <a:cubicBezTo>
                    <a:pt x="433" y="71"/>
                    <a:pt x="433" y="71"/>
                    <a:pt x="433" y="71"/>
                  </a:cubicBezTo>
                  <a:cubicBezTo>
                    <a:pt x="430" y="77"/>
                    <a:pt x="431" y="83"/>
                    <a:pt x="435" y="87"/>
                  </a:cubicBezTo>
                  <a:cubicBezTo>
                    <a:pt x="437" y="89"/>
                    <a:pt x="440" y="92"/>
                    <a:pt x="442" y="94"/>
                  </a:cubicBezTo>
                  <a:cubicBezTo>
                    <a:pt x="446" y="98"/>
                    <a:pt x="452" y="99"/>
                    <a:pt x="458" y="96"/>
                  </a:cubicBezTo>
                  <a:cubicBezTo>
                    <a:pt x="492" y="79"/>
                    <a:pt x="492" y="79"/>
                    <a:pt x="492" y="79"/>
                  </a:cubicBezTo>
                  <a:cubicBezTo>
                    <a:pt x="514" y="117"/>
                    <a:pt x="514" y="117"/>
                    <a:pt x="514" y="117"/>
                  </a:cubicBezTo>
                  <a:cubicBezTo>
                    <a:pt x="483" y="138"/>
                    <a:pt x="483" y="138"/>
                    <a:pt x="483" y="138"/>
                  </a:cubicBezTo>
                  <a:cubicBezTo>
                    <a:pt x="477" y="141"/>
                    <a:pt x="475" y="146"/>
                    <a:pt x="476" y="152"/>
                  </a:cubicBezTo>
                  <a:cubicBezTo>
                    <a:pt x="477" y="155"/>
                    <a:pt x="478" y="159"/>
                    <a:pt x="479" y="163"/>
                  </a:cubicBezTo>
                  <a:cubicBezTo>
                    <a:pt x="480" y="168"/>
                    <a:pt x="485" y="172"/>
                    <a:pt x="492" y="172"/>
                  </a:cubicBezTo>
                  <a:cubicBezTo>
                    <a:pt x="529" y="175"/>
                    <a:pt x="529" y="175"/>
                    <a:pt x="529" y="175"/>
                  </a:cubicBezTo>
                  <a:cubicBezTo>
                    <a:pt x="529" y="218"/>
                    <a:pt x="529" y="218"/>
                    <a:pt x="529" y="218"/>
                  </a:cubicBezTo>
                  <a:cubicBezTo>
                    <a:pt x="492" y="221"/>
                    <a:pt x="492" y="221"/>
                    <a:pt x="492" y="221"/>
                  </a:cubicBezTo>
                  <a:cubicBezTo>
                    <a:pt x="485" y="221"/>
                    <a:pt x="480" y="225"/>
                    <a:pt x="479" y="230"/>
                  </a:cubicBezTo>
                  <a:cubicBezTo>
                    <a:pt x="478" y="234"/>
                    <a:pt x="477" y="238"/>
                    <a:pt x="476" y="242"/>
                  </a:cubicBezTo>
                  <a:close/>
                  <a:moveTo>
                    <a:pt x="332" y="110"/>
                  </a:moveTo>
                  <a:cubicBezTo>
                    <a:pt x="284" y="110"/>
                    <a:pt x="246" y="149"/>
                    <a:pt x="246" y="197"/>
                  </a:cubicBezTo>
                  <a:cubicBezTo>
                    <a:pt x="246" y="244"/>
                    <a:pt x="284" y="283"/>
                    <a:pt x="332" y="283"/>
                  </a:cubicBezTo>
                  <a:cubicBezTo>
                    <a:pt x="380" y="283"/>
                    <a:pt x="419" y="244"/>
                    <a:pt x="419" y="197"/>
                  </a:cubicBezTo>
                  <a:cubicBezTo>
                    <a:pt x="419" y="149"/>
                    <a:pt x="380" y="110"/>
                    <a:pt x="332" y="110"/>
                  </a:cubicBezTo>
                  <a:close/>
                  <a:moveTo>
                    <a:pt x="187" y="441"/>
                  </a:moveTo>
                  <a:cubicBezTo>
                    <a:pt x="187" y="444"/>
                    <a:pt x="188" y="446"/>
                    <a:pt x="191" y="448"/>
                  </a:cubicBezTo>
                  <a:cubicBezTo>
                    <a:pt x="208" y="460"/>
                    <a:pt x="208" y="460"/>
                    <a:pt x="208" y="460"/>
                  </a:cubicBezTo>
                  <a:cubicBezTo>
                    <a:pt x="196" y="481"/>
                    <a:pt x="196" y="481"/>
                    <a:pt x="196" y="481"/>
                  </a:cubicBezTo>
                  <a:cubicBezTo>
                    <a:pt x="178" y="472"/>
                    <a:pt x="178" y="472"/>
                    <a:pt x="178" y="472"/>
                  </a:cubicBezTo>
                  <a:cubicBezTo>
                    <a:pt x="174" y="470"/>
                    <a:pt x="171" y="470"/>
                    <a:pt x="169" y="472"/>
                  </a:cubicBezTo>
                  <a:cubicBezTo>
                    <a:pt x="168" y="474"/>
                    <a:pt x="166" y="475"/>
                    <a:pt x="165" y="476"/>
                  </a:cubicBezTo>
                  <a:cubicBezTo>
                    <a:pt x="163" y="479"/>
                    <a:pt x="162" y="482"/>
                    <a:pt x="164" y="485"/>
                  </a:cubicBezTo>
                  <a:cubicBezTo>
                    <a:pt x="173" y="504"/>
                    <a:pt x="173" y="504"/>
                    <a:pt x="173" y="504"/>
                  </a:cubicBezTo>
                  <a:cubicBezTo>
                    <a:pt x="152" y="516"/>
                    <a:pt x="152" y="516"/>
                    <a:pt x="152" y="516"/>
                  </a:cubicBezTo>
                  <a:cubicBezTo>
                    <a:pt x="141" y="499"/>
                    <a:pt x="141" y="499"/>
                    <a:pt x="141" y="499"/>
                  </a:cubicBezTo>
                  <a:cubicBezTo>
                    <a:pt x="139" y="496"/>
                    <a:pt x="136" y="494"/>
                    <a:pt x="133" y="495"/>
                  </a:cubicBezTo>
                  <a:cubicBezTo>
                    <a:pt x="131" y="496"/>
                    <a:pt x="129" y="496"/>
                    <a:pt x="127" y="497"/>
                  </a:cubicBezTo>
                  <a:cubicBezTo>
                    <a:pt x="124" y="497"/>
                    <a:pt x="122" y="500"/>
                    <a:pt x="122" y="504"/>
                  </a:cubicBezTo>
                  <a:cubicBezTo>
                    <a:pt x="121" y="524"/>
                    <a:pt x="121" y="524"/>
                    <a:pt x="121" y="524"/>
                  </a:cubicBezTo>
                  <a:cubicBezTo>
                    <a:pt x="97" y="524"/>
                    <a:pt x="97" y="524"/>
                    <a:pt x="97" y="524"/>
                  </a:cubicBezTo>
                  <a:cubicBezTo>
                    <a:pt x="95" y="504"/>
                    <a:pt x="95" y="504"/>
                    <a:pt x="95" y="504"/>
                  </a:cubicBezTo>
                  <a:cubicBezTo>
                    <a:pt x="95" y="500"/>
                    <a:pt x="93" y="497"/>
                    <a:pt x="90" y="497"/>
                  </a:cubicBezTo>
                  <a:cubicBezTo>
                    <a:pt x="88" y="496"/>
                    <a:pt x="86" y="496"/>
                    <a:pt x="84" y="495"/>
                  </a:cubicBezTo>
                  <a:cubicBezTo>
                    <a:pt x="81" y="494"/>
                    <a:pt x="78" y="496"/>
                    <a:pt x="76" y="499"/>
                  </a:cubicBezTo>
                  <a:cubicBezTo>
                    <a:pt x="65" y="516"/>
                    <a:pt x="65" y="516"/>
                    <a:pt x="65" y="516"/>
                  </a:cubicBezTo>
                  <a:cubicBezTo>
                    <a:pt x="44" y="504"/>
                    <a:pt x="44" y="504"/>
                    <a:pt x="44" y="504"/>
                  </a:cubicBezTo>
                  <a:cubicBezTo>
                    <a:pt x="53" y="485"/>
                    <a:pt x="53" y="485"/>
                    <a:pt x="53" y="485"/>
                  </a:cubicBezTo>
                  <a:cubicBezTo>
                    <a:pt x="55" y="482"/>
                    <a:pt x="54" y="479"/>
                    <a:pt x="52" y="476"/>
                  </a:cubicBezTo>
                  <a:cubicBezTo>
                    <a:pt x="51" y="475"/>
                    <a:pt x="49" y="474"/>
                    <a:pt x="48" y="472"/>
                  </a:cubicBezTo>
                  <a:cubicBezTo>
                    <a:pt x="46" y="470"/>
                    <a:pt x="43" y="470"/>
                    <a:pt x="39" y="472"/>
                  </a:cubicBezTo>
                  <a:cubicBezTo>
                    <a:pt x="21" y="481"/>
                    <a:pt x="21" y="481"/>
                    <a:pt x="21" y="481"/>
                  </a:cubicBezTo>
                  <a:cubicBezTo>
                    <a:pt x="9" y="460"/>
                    <a:pt x="9" y="460"/>
                    <a:pt x="9" y="460"/>
                  </a:cubicBezTo>
                  <a:cubicBezTo>
                    <a:pt x="26" y="448"/>
                    <a:pt x="26" y="448"/>
                    <a:pt x="26" y="448"/>
                  </a:cubicBezTo>
                  <a:cubicBezTo>
                    <a:pt x="29" y="446"/>
                    <a:pt x="30" y="444"/>
                    <a:pt x="30" y="441"/>
                  </a:cubicBezTo>
                  <a:cubicBezTo>
                    <a:pt x="29" y="439"/>
                    <a:pt x="28" y="437"/>
                    <a:pt x="28" y="435"/>
                  </a:cubicBezTo>
                  <a:cubicBezTo>
                    <a:pt x="27" y="432"/>
                    <a:pt x="25" y="430"/>
                    <a:pt x="21" y="429"/>
                  </a:cubicBezTo>
                  <a:cubicBezTo>
                    <a:pt x="0" y="428"/>
                    <a:pt x="0" y="428"/>
                    <a:pt x="0" y="428"/>
                  </a:cubicBezTo>
                  <a:cubicBezTo>
                    <a:pt x="0" y="404"/>
                    <a:pt x="0" y="404"/>
                    <a:pt x="0" y="404"/>
                  </a:cubicBezTo>
                  <a:cubicBezTo>
                    <a:pt x="21" y="403"/>
                    <a:pt x="21" y="403"/>
                    <a:pt x="21" y="403"/>
                  </a:cubicBezTo>
                  <a:cubicBezTo>
                    <a:pt x="25" y="403"/>
                    <a:pt x="27" y="401"/>
                    <a:pt x="28" y="398"/>
                  </a:cubicBezTo>
                  <a:cubicBezTo>
                    <a:pt x="28" y="395"/>
                    <a:pt x="29" y="393"/>
                    <a:pt x="30" y="391"/>
                  </a:cubicBezTo>
                  <a:cubicBezTo>
                    <a:pt x="30" y="388"/>
                    <a:pt x="29" y="386"/>
                    <a:pt x="26" y="384"/>
                  </a:cubicBezTo>
                  <a:cubicBezTo>
                    <a:pt x="9" y="372"/>
                    <a:pt x="9" y="372"/>
                    <a:pt x="9" y="372"/>
                  </a:cubicBezTo>
                  <a:cubicBezTo>
                    <a:pt x="21" y="351"/>
                    <a:pt x="21" y="351"/>
                    <a:pt x="21" y="351"/>
                  </a:cubicBezTo>
                  <a:cubicBezTo>
                    <a:pt x="39" y="361"/>
                    <a:pt x="39" y="361"/>
                    <a:pt x="39" y="361"/>
                  </a:cubicBezTo>
                  <a:cubicBezTo>
                    <a:pt x="43" y="362"/>
                    <a:pt x="46" y="362"/>
                    <a:pt x="48" y="360"/>
                  </a:cubicBezTo>
                  <a:cubicBezTo>
                    <a:pt x="49" y="358"/>
                    <a:pt x="51" y="357"/>
                    <a:pt x="52" y="356"/>
                  </a:cubicBezTo>
                  <a:cubicBezTo>
                    <a:pt x="54" y="353"/>
                    <a:pt x="55" y="350"/>
                    <a:pt x="53" y="347"/>
                  </a:cubicBezTo>
                  <a:cubicBezTo>
                    <a:pt x="44" y="328"/>
                    <a:pt x="44" y="328"/>
                    <a:pt x="44" y="328"/>
                  </a:cubicBezTo>
                  <a:cubicBezTo>
                    <a:pt x="65" y="316"/>
                    <a:pt x="65" y="316"/>
                    <a:pt x="65" y="316"/>
                  </a:cubicBezTo>
                  <a:cubicBezTo>
                    <a:pt x="76" y="333"/>
                    <a:pt x="76" y="333"/>
                    <a:pt x="76" y="333"/>
                  </a:cubicBezTo>
                  <a:cubicBezTo>
                    <a:pt x="78" y="336"/>
                    <a:pt x="81" y="338"/>
                    <a:pt x="84" y="337"/>
                  </a:cubicBezTo>
                  <a:cubicBezTo>
                    <a:pt x="86" y="337"/>
                    <a:pt x="88" y="336"/>
                    <a:pt x="90" y="336"/>
                  </a:cubicBezTo>
                  <a:cubicBezTo>
                    <a:pt x="93" y="335"/>
                    <a:pt x="95" y="332"/>
                    <a:pt x="95" y="328"/>
                  </a:cubicBezTo>
                  <a:cubicBezTo>
                    <a:pt x="97" y="308"/>
                    <a:pt x="97" y="308"/>
                    <a:pt x="97" y="308"/>
                  </a:cubicBezTo>
                  <a:cubicBezTo>
                    <a:pt x="121" y="308"/>
                    <a:pt x="121" y="308"/>
                    <a:pt x="121" y="308"/>
                  </a:cubicBezTo>
                  <a:cubicBezTo>
                    <a:pt x="122" y="328"/>
                    <a:pt x="122" y="328"/>
                    <a:pt x="122" y="328"/>
                  </a:cubicBezTo>
                  <a:cubicBezTo>
                    <a:pt x="122" y="332"/>
                    <a:pt x="124" y="335"/>
                    <a:pt x="127" y="336"/>
                  </a:cubicBezTo>
                  <a:cubicBezTo>
                    <a:pt x="129" y="336"/>
                    <a:pt x="131" y="337"/>
                    <a:pt x="133" y="337"/>
                  </a:cubicBezTo>
                  <a:cubicBezTo>
                    <a:pt x="136" y="338"/>
                    <a:pt x="139" y="336"/>
                    <a:pt x="141" y="333"/>
                  </a:cubicBezTo>
                  <a:cubicBezTo>
                    <a:pt x="152" y="316"/>
                    <a:pt x="152" y="316"/>
                    <a:pt x="152" y="316"/>
                  </a:cubicBezTo>
                  <a:cubicBezTo>
                    <a:pt x="173" y="328"/>
                    <a:pt x="173" y="328"/>
                    <a:pt x="173" y="328"/>
                  </a:cubicBezTo>
                  <a:cubicBezTo>
                    <a:pt x="164" y="347"/>
                    <a:pt x="164" y="347"/>
                    <a:pt x="164" y="347"/>
                  </a:cubicBezTo>
                  <a:cubicBezTo>
                    <a:pt x="162" y="350"/>
                    <a:pt x="163" y="353"/>
                    <a:pt x="165" y="356"/>
                  </a:cubicBezTo>
                  <a:cubicBezTo>
                    <a:pt x="166" y="357"/>
                    <a:pt x="168" y="358"/>
                    <a:pt x="169" y="360"/>
                  </a:cubicBezTo>
                  <a:cubicBezTo>
                    <a:pt x="171" y="362"/>
                    <a:pt x="174" y="362"/>
                    <a:pt x="178" y="361"/>
                  </a:cubicBezTo>
                  <a:cubicBezTo>
                    <a:pt x="196" y="351"/>
                    <a:pt x="196" y="351"/>
                    <a:pt x="196" y="351"/>
                  </a:cubicBezTo>
                  <a:cubicBezTo>
                    <a:pt x="208" y="372"/>
                    <a:pt x="208" y="372"/>
                    <a:pt x="208" y="372"/>
                  </a:cubicBezTo>
                  <a:cubicBezTo>
                    <a:pt x="191" y="384"/>
                    <a:pt x="191" y="384"/>
                    <a:pt x="191" y="384"/>
                  </a:cubicBezTo>
                  <a:cubicBezTo>
                    <a:pt x="188" y="386"/>
                    <a:pt x="187" y="388"/>
                    <a:pt x="187" y="391"/>
                  </a:cubicBezTo>
                  <a:cubicBezTo>
                    <a:pt x="188" y="393"/>
                    <a:pt x="189" y="395"/>
                    <a:pt x="189" y="398"/>
                  </a:cubicBezTo>
                  <a:cubicBezTo>
                    <a:pt x="190" y="401"/>
                    <a:pt x="192" y="403"/>
                    <a:pt x="196" y="403"/>
                  </a:cubicBezTo>
                  <a:cubicBezTo>
                    <a:pt x="217" y="404"/>
                    <a:pt x="217" y="404"/>
                    <a:pt x="217" y="404"/>
                  </a:cubicBezTo>
                  <a:cubicBezTo>
                    <a:pt x="217" y="428"/>
                    <a:pt x="217" y="428"/>
                    <a:pt x="217" y="428"/>
                  </a:cubicBezTo>
                  <a:cubicBezTo>
                    <a:pt x="196" y="429"/>
                    <a:pt x="196" y="429"/>
                    <a:pt x="196" y="429"/>
                  </a:cubicBezTo>
                  <a:cubicBezTo>
                    <a:pt x="192" y="430"/>
                    <a:pt x="190" y="432"/>
                    <a:pt x="189" y="435"/>
                  </a:cubicBezTo>
                  <a:cubicBezTo>
                    <a:pt x="189" y="437"/>
                    <a:pt x="188" y="439"/>
                    <a:pt x="187" y="441"/>
                  </a:cubicBezTo>
                  <a:close/>
                  <a:moveTo>
                    <a:pt x="109" y="368"/>
                  </a:moveTo>
                  <a:cubicBezTo>
                    <a:pt x="82" y="368"/>
                    <a:pt x="61" y="390"/>
                    <a:pt x="61" y="416"/>
                  </a:cubicBezTo>
                  <a:cubicBezTo>
                    <a:pt x="61" y="442"/>
                    <a:pt x="82" y="464"/>
                    <a:pt x="109" y="464"/>
                  </a:cubicBezTo>
                  <a:cubicBezTo>
                    <a:pt x="135" y="464"/>
                    <a:pt x="156" y="442"/>
                    <a:pt x="156" y="416"/>
                  </a:cubicBezTo>
                  <a:cubicBezTo>
                    <a:pt x="156" y="390"/>
                    <a:pt x="135" y="368"/>
                    <a:pt x="109" y="368"/>
                  </a:cubicBezTo>
                  <a:close/>
                </a:path>
              </a:pathLst>
            </a:custGeom>
            <a:solidFill>
              <a:srgbClr val="FB8F60"/>
            </a:solidFill>
            <a:ln>
              <a:solidFill>
                <a:srgbClr val="EE55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40" name="左カーブ矢印 39"/>
            <p:cNvSpPr/>
            <p:nvPr/>
          </p:nvSpPr>
          <p:spPr>
            <a:xfrm>
              <a:off x="5913790" y="3058766"/>
              <a:ext cx="278390" cy="701116"/>
            </a:xfrm>
            <a:prstGeom prst="curvedLeft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41" name="左カーブ矢印 40"/>
            <p:cNvSpPr/>
            <p:nvPr/>
          </p:nvSpPr>
          <p:spPr>
            <a:xfrm rot="10314270">
              <a:off x="5102035" y="3066185"/>
              <a:ext cx="278390" cy="672414"/>
            </a:xfrm>
            <a:prstGeom prst="curvedLeft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latin typeface="メイリオ"/>
                <a:ea typeface="メイリオ"/>
                <a:cs typeface="+mn-cs"/>
              </a:endParaRPr>
            </a:p>
          </p:txBody>
        </p:sp>
      </p:grpSp>
      <p:cxnSp>
        <p:nvCxnSpPr>
          <p:cNvPr id="42" name="直線矢印コネクタ 41"/>
          <p:cNvCxnSpPr/>
          <p:nvPr/>
        </p:nvCxnSpPr>
        <p:spPr>
          <a:xfrm flipV="1">
            <a:off x="896878" y="2141223"/>
            <a:ext cx="204644" cy="590734"/>
          </a:xfrm>
          <a:prstGeom prst="straightConnector1">
            <a:avLst/>
          </a:prstGeom>
          <a:noFill/>
          <a:ln w="38100" cap="flat" cmpd="sng" algn="ctr">
            <a:solidFill>
              <a:sysClr val="window" lastClr="FFFFFF">
                <a:lumMod val="50000"/>
              </a:sysClr>
            </a:solidFill>
            <a:prstDash val="solid"/>
            <a:tailEnd type="triangle"/>
          </a:ln>
          <a:effectLst/>
        </p:spPr>
      </p:cxnSp>
      <p:cxnSp>
        <p:nvCxnSpPr>
          <p:cNvPr id="43" name="直線矢印コネクタ 42"/>
          <p:cNvCxnSpPr/>
          <p:nvPr/>
        </p:nvCxnSpPr>
        <p:spPr>
          <a:xfrm flipH="1" flipV="1">
            <a:off x="2152619" y="2122275"/>
            <a:ext cx="215801" cy="552350"/>
          </a:xfrm>
          <a:prstGeom prst="straightConnector1">
            <a:avLst/>
          </a:prstGeom>
          <a:noFill/>
          <a:ln w="38100" cap="flat" cmpd="sng" algn="ctr">
            <a:solidFill>
              <a:sysClr val="window" lastClr="FFFFFF">
                <a:lumMod val="50000"/>
              </a:sysClr>
            </a:solidFill>
            <a:prstDash val="solid"/>
            <a:tailEnd type="triangle"/>
          </a:ln>
          <a:effectLst/>
        </p:spPr>
      </p:cxnSp>
      <p:cxnSp>
        <p:nvCxnSpPr>
          <p:cNvPr id="44" name="直線矢印コネクタ 43"/>
          <p:cNvCxnSpPr/>
          <p:nvPr/>
        </p:nvCxnSpPr>
        <p:spPr>
          <a:xfrm flipV="1">
            <a:off x="1613902" y="2134071"/>
            <a:ext cx="0" cy="582611"/>
          </a:xfrm>
          <a:prstGeom prst="straightConnector1">
            <a:avLst/>
          </a:prstGeom>
          <a:noFill/>
          <a:ln w="38100" cap="flat" cmpd="sng" algn="ctr">
            <a:solidFill>
              <a:sysClr val="window" lastClr="FFFFFF">
                <a:lumMod val="50000"/>
              </a:sysClr>
            </a:solidFill>
            <a:prstDash val="solid"/>
            <a:tailEnd type="triangle"/>
          </a:ln>
          <a:effectLst/>
        </p:spPr>
      </p:cxnSp>
      <p:graphicFrame>
        <p:nvGraphicFramePr>
          <p:cNvPr id="45" name="図表 44"/>
          <p:cNvGraphicFramePr/>
          <p:nvPr/>
        </p:nvGraphicFramePr>
        <p:xfrm>
          <a:off x="565253" y="2156826"/>
          <a:ext cx="2338733" cy="6153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6" name="角丸四角形 45"/>
          <p:cNvSpPr/>
          <p:nvPr/>
        </p:nvSpPr>
        <p:spPr>
          <a:xfrm>
            <a:off x="323528" y="4692582"/>
            <a:ext cx="2711761" cy="283739"/>
          </a:xfrm>
          <a:prstGeom prst="roundRect">
            <a:avLst/>
          </a:prstGeom>
          <a:solidFill>
            <a:srgbClr val="F18F60"/>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47" name="テキスト ボックス 46"/>
          <p:cNvSpPr txBox="1"/>
          <p:nvPr/>
        </p:nvSpPr>
        <p:spPr>
          <a:xfrm>
            <a:off x="414427" y="4696297"/>
            <a:ext cx="2655836"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white"/>
                </a:solidFill>
                <a:effectLst/>
                <a:uLnTx/>
                <a:uFillTx/>
              </a:rPr>
              <a:t>人事諸届・照会（</a:t>
            </a:r>
            <a:r>
              <a:rPr kumimoji="0" lang="en-US" altLang="ja-JP" sz="1400" b="1" i="0" u="none" strike="noStrike" kern="0" cap="none" spc="0" normalizeH="0" baseline="0" noProof="0">
                <a:ln>
                  <a:noFill/>
                </a:ln>
                <a:solidFill>
                  <a:prstClr val="white"/>
                </a:solidFill>
                <a:effectLst/>
                <a:uLnTx/>
                <a:uFillTx/>
              </a:rPr>
              <a:t>field/HR</a:t>
            </a:r>
            <a:r>
              <a:rPr kumimoji="0" lang="ja-JP" altLang="en-US" sz="1400" b="1" i="0" u="none" strike="noStrike" kern="0" cap="none" spc="0" normalizeH="0" baseline="0" noProof="0">
                <a:ln>
                  <a:noFill/>
                </a:ln>
                <a:solidFill>
                  <a:prstClr val="white"/>
                </a:solidFill>
                <a:effectLst/>
                <a:uLnTx/>
                <a:uFillTx/>
              </a:rPr>
              <a:t>）</a:t>
            </a:r>
            <a:endParaRPr kumimoji="0" lang="en-US" altLang="ja-JP" sz="1400" b="1" i="0" u="none" strike="noStrike" kern="0" cap="none" spc="0" normalizeH="0" baseline="0" noProof="0">
              <a:ln>
                <a:noFill/>
              </a:ln>
              <a:solidFill>
                <a:prstClr val="white"/>
              </a:solidFill>
              <a:effectLst/>
              <a:uLnTx/>
              <a:uFillTx/>
            </a:endParaRPr>
          </a:p>
        </p:txBody>
      </p:sp>
      <p:sp>
        <p:nvSpPr>
          <p:cNvPr id="48" name="右矢印 47"/>
          <p:cNvSpPr/>
          <p:nvPr/>
        </p:nvSpPr>
        <p:spPr>
          <a:xfrm rot="16200000">
            <a:off x="953227" y="3463154"/>
            <a:ext cx="310685" cy="263528"/>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49" name="テキスト ボックス 48"/>
          <p:cNvSpPr txBox="1"/>
          <p:nvPr/>
        </p:nvSpPr>
        <p:spPr>
          <a:xfrm>
            <a:off x="394521" y="4301059"/>
            <a:ext cx="1341185"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a:ln>
                  <a:noFill/>
                </a:ln>
                <a:solidFill>
                  <a:prstClr val="black"/>
                </a:solidFill>
                <a:effectLst/>
                <a:uLnTx/>
                <a:uFillTx/>
              </a:rPr>
              <a:t>ワークフロー</a:t>
            </a:r>
            <a:endParaRPr kumimoji="0" lang="en-US" altLang="ja-JP" sz="9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kern="0">
                <a:solidFill>
                  <a:prstClr val="black"/>
                </a:solidFill>
              </a:rPr>
              <a:t>申請・届出</a:t>
            </a:r>
            <a:endParaRPr kumimoji="0" lang="en-US" altLang="ja-JP" sz="900" b="0" i="0" u="none" strike="noStrike" kern="0" cap="none" spc="0" normalizeH="0" baseline="0" noProof="0">
              <a:ln>
                <a:noFill/>
              </a:ln>
              <a:solidFill>
                <a:prstClr val="black"/>
              </a:solidFill>
              <a:effectLst/>
              <a:uLnTx/>
              <a:uFillTx/>
            </a:endParaRPr>
          </a:p>
        </p:txBody>
      </p:sp>
      <p:grpSp>
        <p:nvGrpSpPr>
          <p:cNvPr id="50" name="グループ化 525"/>
          <p:cNvGrpSpPr/>
          <p:nvPr/>
        </p:nvGrpSpPr>
        <p:grpSpPr>
          <a:xfrm>
            <a:off x="339716" y="4030963"/>
            <a:ext cx="285252" cy="285252"/>
            <a:chOff x="3784104" y="1923678"/>
            <a:chExt cx="381000" cy="381000"/>
          </a:xfrm>
          <a:solidFill>
            <a:srgbClr val="F18F60"/>
          </a:solidFill>
        </p:grpSpPr>
        <p:sp>
          <p:nvSpPr>
            <p:cNvPr id="51"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52"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sp>
        <p:nvSpPr>
          <p:cNvPr id="53" name="Freeform 330"/>
          <p:cNvSpPr>
            <a:spLocks noEditPoints="1"/>
          </p:cNvSpPr>
          <p:nvPr/>
        </p:nvSpPr>
        <p:spPr bwMode="auto">
          <a:xfrm>
            <a:off x="759530" y="4019267"/>
            <a:ext cx="159812" cy="264786"/>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54" name="右矢印 53"/>
          <p:cNvSpPr/>
          <p:nvPr/>
        </p:nvSpPr>
        <p:spPr>
          <a:xfrm rot="5400000">
            <a:off x="1859624" y="3510703"/>
            <a:ext cx="357568" cy="263522"/>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55" name="Freeform 15"/>
          <p:cNvSpPr>
            <a:spLocks noChangeAspect="1" noEditPoints="1"/>
          </p:cNvSpPr>
          <p:nvPr/>
        </p:nvSpPr>
        <p:spPr bwMode="auto">
          <a:xfrm>
            <a:off x="1543630" y="3975906"/>
            <a:ext cx="240882" cy="316738"/>
          </a:xfrm>
          <a:custGeom>
            <a:avLst/>
            <a:gdLst>
              <a:gd name="T0" fmla="*/ 302 w 302"/>
              <a:gd name="T1" fmla="*/ 75 h 396"/>
              <a:gd name="T2" fmla="*/ 0 w 302"/>
              <a:gd name="T3" fmla="*/ 396 h 396"/>
              <a:gd name="T4" fmla="*/ 227 w 302"/>
              <a:gd name="T5" fmla="*/ 0 h 396"/>
              <a:gd name="T6" fmla="*/ 234 w 302"/>
              <a:gd name="T7" fmla="*/ 0 h 396"/>
              <a:gd name="T8" fmla="*/ 302 w 302"/>
              <a:gd name="T9" fmla="*/ 68 h 396"/>
              <a:gd name="T10" fmla="*/ 161 w 302"/>
              <a:gd name="T11" fmla="*/ 37 h 396"/>
              <a:gd name="T12" fmla="*/ 38 w 302"/>
              <a:gd name="T13" fmla="*/ 161 h 396"/>
              <a:gd name="T14" fmla="*/ 161 w 302"/>
              <a:gd name="T15" fmla="*/ 37 h 396"/>
              <a:gd name="T16" fmla="*/ 137 w 302"/>
              <a:gd name="T17" fmla="*/ 123 h 396"/>
              <a:gd name="T18" fmla="*/ 125 w 302"/>
              <a:gd name="T19" fmla="*/ 154 h 396"/>
              <a:gd name="T20" fmla="*/ 122 w 302"/>
              <a:gd name="T21" fmla="*/ 125 h 396"/>
              <a:gd name="T22" fmla="*/ 77 w 302"/>
              <a:gd name="T23" fmla="*/ 154 h 396"/>
              <a:gd name="T24" fmla="*/ 74 w 302"/>
              <a:gd name="T25" fmla="*/ 125 h 396"/>
              <a:gd name="T26" fmla="*/ 63 w 302"/>
              <a:gd name="T27" fmla="*/ 154 h 396"/>
              <a:gd name="T28" fmla="*/ 83 w 302"/>
              <a:gd name="T29" fmla="*/ 104 h 396"/>
              <a:gd name="T30" fmla="*/ 99 w 302"/>
              <a:gd name="T31" fmla="*/ 114 h 396"/>
              <a:gd name="T32" fmla="*/ 100 w 302"/>
              <a:gd name="T33" fmla="*/ 148 h 396"/>
              <a:gd name="T34" fmla="*/ 101 w 302"/>
              <a:gd name="T35" fmla="*/ 114 h 396"/>
              <a:gd name="T36" fmla="*/ 117 w 302"/>
              <a:gd name="T37" fmla="*/ 104 h 396"/>
              <a:gd name="T38" fmla="*/ 122 w 302"/>
              <a:gd name="T39" fmla="*/ 76 h 396"/>
              <a:gd name="T40" fmla="*/ 77 w 302"/>
              <a:gd name="T41" fmla="*/ 76 h 396"/>
              <a:gd name="T42" fmla="*/ 265 w 302"/>
              <a:gd name="T43" fmla="*/ 153 h 396"/>
              <a:gd name="T44" fmla="*/ 184 w 302"/>
              <a:gd name="T45" fmla="*/ 161 h 396"/>
              <a:gd name="T46" fmla="*/ 265 w 302"/>
              <a:gd name="T47" fmla="*/ 153 h 396"/>
              <a:gd name="T48" fmla="*/ 38 w 302"/>
              <a:gd name="T49" fmla="*/ 199 h 396"/>
              <a:gd name="T50" fmla="*/ 265 w 302"/>
              <a:gd name="T51" fmla="*/ 342 h 396"/>
              <a:gd name="T52" fmla="*/ 257 w 302"/>
              <a:gd name="T53" fmla="*/ 199 h 396"/>
              <a:gd name="T54" fmla="*/ 107 w 302"/>
              <a:gd name="T55" fmla="*/ 206 h 396"/>
              <a:gd name="T56" fmla="*/ 45 w 302"/>
              <a:gd name="T57" fmla="*/ 233 h 396"/>
              <a:gd name="T58" fmla="*/ 45 w 302"/>
              <a:gd name="T59" fmla="*/ 240 h 396"/>
              <a:gd name="T60" fmla="*/ 107 w 302"/>
              <a:gd name="T61" fmla="*/ 267 h 396"/>
              <a:gd name="T62" fmla="*/ 45 w 302"/>
              <a:gd name="T63" fmla="*/ 240 h 396"/>
              <a:gd name="T64" fmla="*/ 107 w 302"/>
              <a:gd name="T65" fmla="*/ 274 h 396"/>
              <a:gd name="T66" fmla="*/ 45 w 302"/>
              <a:gd name="T67" fmla="*/ 301 h 396"/>
              <a:gd name="T68" fmla="*/ 45 w 302"/>
              <a:gd name="T69" fmla="*/ 335 h 396"/>
              <a:gd name="T70" fmla="*/ 107 w 302"/>
              <a:gd name="T71" fmla="*/ 308 h 396"/>
              <a:gd name="T72" fmla="*/ 45 w 302"/>
              <a:gd name="T73" fmla="*/ 335 h 396"/>
              <a:gd name="T74" fmla="*/ 114 w 302"/>
              <a:gd name="T75" fmla="*/ 335 h 396"/>
              <a:gd name="T76" fmla="*/ 257 w 302"/>
              <a:gd name="T77" fmla="*/ 308 h 396"/>
              <a:gd name="T78" fmla="*/ 257 w 302"/>
              <a:gd name="T79" fmla="*/ 301 h 396"/>
              <a:gd name="T80" fmla="*/ 114 w 302"/>
              <a:gd name="T81" fmla="*/ 274 h 396"/>
              <a:gd name="T82" fmla="*/ 257 w 302"/>
              <a:gd name="T83" fmla="*/ 301 h 396"/>
              <a:gd name="T84" fmla="*/ 114 w 302"/>
              <a:gd name="T85" fmla="*/ 267 h 396"/>
              <a:gd name="T86" fmla="*/ 257 w 302"/>
              <a:gd name="T87" fmla="*/ 240 h 396"/>
              <a:gd name="T88" fmla="*/ 257 w 302"/>
              <a:gd name="T89" fmla="*/ 233 h 396"/>
              <a:gd name="T90" fmla="*/ 114 w 302"/>
              <a:gd name="T91" fmla="*/ 206 h 396"/>
              <a:gd name="T92" fmla="*/ 257 w 302"/>
              <a:gd name="T93" fmla="*/ 233 h 396"/>
              <a:gd name="T94" fmla="*/ 184 w 302"/>
              <a:gd name="T95" fmla="*/ 131 h 396"/>
              <a:gd name="T96" fmla="*/ 265 w 302"/>
              <a:gd name="T97" fmla="*/ 138 h 396"/>
              <a:gd name="T98" fmla="*/ 265 w 302"/>
              <a:gd name="T99" fmla="*/ 108 h 396"/>
              <a:gd name="T100" fmla="*/ 184 w 302"/>
              <a:gd name="T101" fmla="*/ 116 h 396"/>
              <a:gd name="T102" fmla="*/ 265 w 302"/>
              <a:gd name="T103" fmla="*/ 108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2" h="396">
                <a:moveTo>
                  <a:pt x="227" y="75"/>
                </a:moveTo>
                <a:cubicBezTo>
                  <a:pt x="302" y="75"/>
                  <a:pt x="302" y="75"/>
                  <a:pt x="302" y="75"/>
                </a:cubicBezTo>
                <a:cubicBezTo>
                  <a:pt x="302" y="396"/>
                  <a:pt x="302" y="396"/>
                  <a:pt x="302" y="396"/>
                </a:cubicBezTo>
                <a:cubicBezTo>
                  <a:pt x="0" y="396"/>
                  <a:pt x="0" y="396"/>
                  <a:pt x="0" y="396"/>
                </a:cubicBezTo>
                <a:cubicBezTo>
                  <a:pt x="0" y="0"/>
                  <a:pt x="0" y="0"/>
                  <a:pt x="0" y="0"/>
                </a:cubicBezTo>
                <a:cubicBezTo>
                  <a:pt x="227" y="0"/>
                  <a:pt x="227" y="0"/>
                  <a:pt x="227" y="0"/>
                </a:cubicBezTo>
                <a:lnTo>
                  <a:pt x="227" y="75"/>
                </a:lnTo>
                <a:close/>
                <a:moveTo>
                  <a:pt x="234" y="0"/>
                </a:moveTo>
                <a:cubicBezTo>
                  <a:pt x="234" y="68"/>
                  <a:pt x="234" y="68"/>
                  <a:pt x="234" y="68"/>
                </a:cubicBezTo>
                <a:cubicBezTo>
                  <a:pt x="302" y="68"/>
                  <a:pt x="302" y="68"/>
                  <a:pt x="302" y="68"/>
                </a:cubicBezTo>
                <a:lnTo>
                  <a:pt x="234" y="0"/>
                </a:lnTo>
                <a:close/>
                <a:moveTo>
                  <a:pt x="161" y="37"/>
                </a:moveTo>
                <a:cubicBezTo>
                  <a:pt x="38" y="37"/>
                  <a:pt x="38" y="37"/>
                  <a:pt x="38" y="37"/>
                </a:cubicBezTo>
                <a:cubicBezTo>
                  <a:pt x="38" y="161"/>
                  <a:pt x="38" y="161"/>
                  <a:pt x="38" y="161"/>
                </a:cubicBezTo>
                <a:cubicBezTo>
                  <a:pt x="161" y="161"/>
                  <a:pt x="161" y="161"/>
                  <a:pt x="161" y="161"/>
                </a:cubicBezTo>
                <a:lnTo>
                  <a:pt x="161" y="37"/>
                </a:lnTo>
                <a:close/>
                <a:moveTo>
                  <a:pt x="117" y="104"/>
                </a:moveTo>
                <a:cubicBezTo>
                  <a:pt x="127" y="104"/>
                  <a:pt x="136" y="112"/>
                  <a:pt x="137" y="123"/>
                </a:cubicBezTo>
                <a:cubicBezTo>
                  <a:pt x="137" y="154"/>
                  <a:pt x="137" y="154"/>
                  <a:pt x="137" y="154"/>
                </a:cubicBezTo>
                <a:cubicBezTo>
                  <a:pt x="125" y="154"/>
                  <a:pt x="125" y="154"/>
                  <a:pt x="125" y="154"/>
                </a:cubicBezTo>
                <a:cubicBezTo>
                  <a:pt x="125" y="125"/>
                  <a:pt x="125" y="125"/>
                  <a:pt x="125" y="125"/>
                </a:cubicBezTo>
                <a:cubicBezTo>
                  <a:pt x="122" y="125"/>
                  <a:pt x="122" y="125"/>
                  <a:pt x="122" y="125"/>
                </a:cubicBezTo>
                <a:cubicBezTo>
                  <a:pt x="122" y="154"/>
                  <a:pt x="122" y="154"/>
                  <a:pt x="122" y="154"/>
                </a:cubicBezTo>
                <a:cubicBezTo>
                  <a:pt x="77" y="154"/>
                  <a:pt x="77" y="154"/>
                  <a:pt x="77" y="154"/>
                </a:cubicBezTo>
                <a:cubicBezTo>
                  <a:pt x="77" y="125"/>
                  <a:pt x="77" y="125"/>
                  <a:pt x="77" y="125"/>
                </a:cubicBezTo>
                <a:cubicBezTo>
                  <a:pt x="74" y="125"/>
                  <a:pt x="74" y="125"/>
                  <a:pt x="74" y="125"/>
                </a:cubicBezTo>
                <a:cubicBezTo>
                  <a:pt x="74" y="154"/>
                  <a:pt x="74" y="154"/>
                  <a:pt x="74" y="154"/>
                </a:cubicBezTo>
                <a:cubicBezTo>
                  <a:pt x="63" y="154"/>
                  <a:pt x="63" y="154"/>
                  <a:pt x="63" y="154"/>
                </a:cubicBezTo>
                <a:cubicBezTo>
                  <a:pt x="63" y="123"/>
                  <a:pt x="63" y="123"/>
                  <a:pt x="63" y="123"/>
                </a:cubicBezTo>
                <a:cubicBezTo>
                  <a:pt x="64" y="112"/>
                  <a:pt x="72" y="104"/>
                  <a:pt x="83" y="104"/>
                </a:cubicBezTo>
                <a:cubicBezTo>
                  <a:pt x="93" y="104"/>
                  <a:pt x="93" y="104"/>
                  <a:pt x="93" y="104"/>
                </a:cubicBezTo>
                <a:cubicBezTo>
                  <a:pt x="99" y="114"/>
                  <a:pt x="99" y="114"/>
                  <a:pt x="99" y="114"/>
                </a:cubicBezTo>
                <a:cubicBezTo>
                  <a:pt x="91" y="139"/>
                  <a:pt x="91" y="139"/>
                  <a:pt x="91" y="139"/>
                </a:cubicBezTo>
                <a:cubicBezTo>
                  <a:pt x="100" y="148"/>
                  <a:pt x="100" y="148"/>
                  <a:pt x="100" y="148"/>
                </a:cubicBezTo>
                <a:cubicBezTo>
                  <a:pt x="108" y="139"/>
                  <a:pt x="108" y="139"/>
                  <a:pt x="108" y="139"/>
                </a:cubicBezTo>
                <a:cubicBezTo>
                  <a:pt x="101" y="114"/>
                  <a:pt x="101" y="114"/>
                  <a:pt x="101" y="114"/>
                </a:cubicBezTo>
                <a:cubicBezTo>
                  <a:pt x="106" y="104"/>
                  <a:pt x="106" y="104"/>
                  <a:pt x="106" y="104"/>
                </a:cubicBezTo>
                <a:cubicBezTo>
                  <a:pt x="117" y="104"/>
                  <a:pt x="117" y="104"/>
                  <a:pt x="117" y="104"/>
                </a:cubicBezTo>
                <a:moveTo>
                  <a:pt x="100" y="54"/>
                </a:moveTo>
                <a:cubicBezTo>
                  <a:pt x="112" y="54"/>
                  <a:pt x="122" y="64"/>
                  <a:pt x="122" y="76"/>
                </a:cubicBezTo>
                <a:cubicBezTo>
                  <a:pt x="122" y="89"/>
                  <a:pt x="112" y="99"/>
                  <a:pt x="100" y="99"/>
                </a:cubicBezTo>
                <a:cubicBezTo>
                  <a:pt x="87" y="99"/>
                  <a:pt x="77" y="89"/>
                  <a:pt x="77" y="76"/>
                </a:cubicBezTo>
                <a:cubicBezTo>
                  <a:pt x="77" y="64"/>
                  <a:pt x="87" y="54"/>
                  <a:pt x="100" y="54"/>
                </a:cubicBezTo>
                <a:moveTo>
                  <a:pt x="265" y="153"/>
                </a:moveTo>
                <a:cubicBezTo>
                  <a:pt x="184" y="153"/>
                  <a:pt x="184" y="153"/>
                  <a:pt x="184" y="153"/>
                </a:cubicBezTo>
                <a:cubicBezTo>
                  <a:pt x="184" y="161"/>
                  <a:pt x="184" y="161"/>
                  <a:pt x="184" y="161"/>
                </a:cubicBezTo>
                <a:cubicBezTo>
                  <a:pt x="265" y="161"/>
                  <a:pt x="265" y="161"/>
                  <a:pt x="265" y="161"/>
                </a:cubicBezTo>
                <a:lnTo>
                  <a:pt x="265" y="153"/>
                </a:lnTo>
                <a:close/>
                <a:moveTo>
                  <a:pt x="257" y="199"/>
                </a:moveTo>
                <a:cubicBezTo>
                  <a:pt x="206" y="199"/>
                  <a:pt x="88" y="199"/>
                  <a:pt x="38" y="199"/>
                </a:cubicBezTo>
                <a:cubicBezTo>
                  <a:pt x="38" y="245"/>
                  <a:pt x="38" y="296"/>
                  <a:pt x="38" y="342"/>
                </a:cubicBezTo>
                <a:cubicBezTo>
                  <a:pt x="91" y="342"/>
                  <a:pt x="210" y="342"/>
                  <a:pt x="265" y="342"/>
                </a:cubicBezTo>
                <a:cubicBezTo>
                  <a:pt x="265" y="296"/>
                  <a:pt x="265" y="245"/>
                  <a:pt x="265" y="199"/>
                </a:cubicBezTo>
                <a:lnTo>
                  <a:pt x="257" y="199"/>
                </a:lnTo>
                <a:close/>
                <a:moveTo>
                  <a:pt x="45" y="206"/>
                </a:moveTo>
                <a:cubicBezTo>
                  <a:pt x="107" y="206"/>
                  <a:pt x="107" y="206"/>
                  <a:pt x="107" y="206"/>
                </a:cubicBezTo>
                <a:cubicBezTo>
                  <a:pt x="107" y="233"/>
                  <a:pt x="107" y="233"/>
                  <a:pt x="107" y="233"/>
                </a:cubicBezTo>
                <a:cubicBezTo>
                  <a:pt x="45" y="233"/>
                  <a:pt x="45" y="233"/>
                  <a:pt x="45" y="233"/>
                </a:cubicBezTo>
                <a:lnTo>
                  <a:pt x="45" y="206"/>
                </a:lnTo>
                <a:close/>
                <a:moveTo>
                  <a:pt x="45" y="240"/>
                </a:moveTo>
                <a:cubicBezTo>
                  <a:pt x="107" y="240"/>
                  <a:pt x="107" y="240"/>
                  <a:pt x="107" y="240"/>
                </a:cubicBezTo>
                <a:cubicBezTo>
                  <a:pt x="107" y="267"/>
                  <a:pt x="107" y="267"/>
                  <a:pt x="107" y="267"/>
                </a:cubicBezTo>
                <a:cubicBezTo>
                  <a:pt x="45" y="267"/>
                  <a:pt x="45" y="267"/>
                  <a:pt x="45" y="267"/>
                </a:cubicBezTo>
                <a:lnTo>
                  <a:pt x="45" y="240"/>
                </a:lnTo>
                <a:close/>
                <a:moveTo>
                  <a:pt x="45" y="274"/>
                </a:moveTo>
                <a:cubicBezTo>
                  <a:pt x="107" y="274"/>
                  <a:pt x="107" y="274"/>
                  <a:pt x="107" y="274"/>
                </a:cubicBezTo>
                <a:cubicBezTo>
                  <a:pt x="107" y="301"/>
                  <a:pt x="107" y="301"/>
                  <a:pt x="107" y="301"/>
                </a:cubicBezTo>
                <a:cubicBezTo>
                  <a:pt x="45" y="301"/>
                  <a:pt x="45" y="301"/>
                  <a:pt x="45" y="301"/>
                </a:cubicBezTo>
                <a:lnTo>
                  <a:pt x="45" y="274"/>
                </a:lnTo>
                <a:close/>
                <a:moveTo>
                  <a:pt x="45" y="335"/>
                </a:moveTo>
                <a:cubicBezTo>
                  <a:pt x="45" y="308"/>
                  <a:pt x="45" y="308"/>
                  <a:pt x="45" y="308"/>
                </a:cubicBezTo>
                <a:cubicBezTo>
                  <a:pt x="107" y="308"/>
                  <a:pt x="107" y="308"/>
                  <a:pt x="107" y="308"/>
                </a:cubicBezTo>
                <a:cubicBezTo>
                  <a:pt x="107" y="335"/>
                  <a:pt x="107" y="335"/>
                  <a:pt x="107" y="335"/>
                </a:cubicBezTo>
                <a:lnTo>
                  <a:pt x="45" y="335"/>
                </a:lnTo>
                <a:close/>
                <a:moveTo>
                  <a:pt x="257" y="335"/>
                </a:moveTo>
                <a:cubicBezTo>
                  <a:pt x="114" y="335"/>
                  <a:pt x="114" y="335"/>
                  <a:pt x="114" y="335"/>
                </a:cubicBezTo>
                <a:cubicBezTo>
                  <a:pt x="114" y="308"/>
                  <a:pt x="114" y="308"/>
                  <a:pt x="114" y="308"/>
                </a:cubicBezTo>
                <a:cubicBezTo>
                  <a:pt x="257" y="308"/>
                  <a:pt x="257" y="308"/>
                  <a:pt x="257" y="308"/>
                </a:cubicBezTo>
                <a:lnTo>
                  <a:pt x="257" y="335"/>
                </a:lnTo>
                <a:close/>
                <a:moveTo>
                  <a:pt x="257" y="301"/>
                </a:moveTo>
                <a:cubicBezTo>
                  <a:pt x="114" y="301"/>
                  <a:pt x="114" y="301"/>
                  <a:pt x="114" y="301"/>
                </a:cubicBezTo>
                <a:cubicBezTo>
                  <a:pt x="114" y="274"/>
                  <a:pt x="114" y="274"/>
                  <a:pt x="114" y="274"/>
                </a:cubicBezTo>
                <a:cubicBezTo>
                  <a:pt x="257" y="274"/>
                  <a:pt x="257" y="274"/>
                  <a:pt x="257" y="274"/>
                </a:cubicBezTo>
                <a:lnTo>
                  <a:pt x="257" y="301"/>
                </a:lnTo>
                <a:close/>
                <a:moveTo>
                  <a:pt x="257" y="267"/>
                </a:moveTo>
                <a:cubicBezTo>
                  <a:pt x="114" y="267"/>
                  <a:pt x="114" y="267"/>
                  <a:pt x="114" y="267"/>
                </a:cubicBezTo>
                <a:cubicBezTo>
                  <a:pt x="114" y="240"/>
                  <a:pt x="114" y="240"/>
                  <a:pt x="114" y="240"/>
                </a:cubicBezTo>
                <a:cubicBezTo>
                  <a:pt x="257" y="240"/>
                  <a:pt x="257" y="240"/>
                  <a:pt x="257" y="240"/>
                </a:cubicBezTo>
                <a:lnTo>
                  <a:pt x="257" y="267"/>
                </a:lnTo>
                <a:close/>
                <a:moveTo>
                  <a:pt x="257" y="233"/>
                </a:moveTo>
                <a:cubicBezTo>
                  <a:pt x="114" y="233"/>
                  <a:pt x="114" y="233"/>
                  <a:pt x="114" y="233"/>
                </a:cubicBezTo>
                <a:cubicBezTo>
                  <a:pt x="114" y="206"/>
                  <a:pt x="114" y="206"/>
                  <a:pt x="114" y="206"/>
                </a:cubicBezTo>
                <a:cubicBezTo>
                  <a:pt x="257" y="206"/>
                  <a:pt x="257" y="206"/>
                  <a:pt x="257" y="206"/>
                </a:cubicBezTo>
                <a:lnTo>
                  <a:pt x="257" y="233"/>
                </a:lnTo>
                <a:close/>
                <a:moveTo>
                  <a:pt x="265" y="131"/>
                </a:moveTo>
                <a:cubicBezTo>
                  <a:pt x="184" y="131"/>
                  <a:pt x="184" y="131"/>
                  <a:pt x="184" y="131"/>
                </a:cubicBezTo>
                <a:cubicBezTo>
                  <a:pt x="184" y="138"/>
                  <a:pt x="184" y="138"/>
                  <a:pt x="184" y="138"/>
                </a:cubicBezTo>
                <a:cubicBezTo>
                  <a:pt x="265" y="138"/>
                  <a:pt x="265" y="138"/>
                  <a:pt x="265" y="138"/>
                </a:cubicBezTo>
                <a:lnTo>
                  <a:pt x="265" y="131"/>
                </a:lnTo>
                <a:close/>
                <a:moveTo>
                  <a:pt x="265" y="108"/>
                </a:moveTo>
                <a:cubicBezTo>
                  <a:pt x="184" y="108"/>
                  <a:pt x="184" y="108"/>
                  <a:pt x="184" y="108"/>
                </a:cubicBezTo>
                <a:cubicBezTo>
                  <a:pt x="184" y="116"/>
                  <a:pt x="184" y="116"/>
                  <a:pt x="184" y="116"/>
                </a:cubicBezTo>
                <a:cubicBezTo>
                  <a:pt x="265" y="116"/>
                  <a:pt x="265" y="116"/>
                  <a:pt x="265" y="116"/>
                </a:cubicBezTo>
                <a:lnTo>
                  <a:pt x="265" y="108"/>
                </a:lnTo>
                <a:close/>
              </a:path>
            </a:pathLst>
          </a:custGeom>
          <a:solidFill>
            <a:srgbClr val="EE7B4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56" name="テキスト ボックス 55"/>
          <p:cNvSpPr txBox="1"/>
          <p:nvPr/>
        </p:nvSpPr>
        <p:spPr>
          <a:xfrm>
            <a:off x="1148815" y="4310372"/>
            <a:ext cx="1157169"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a:ln>
                  <a:noFill/>
                </a:ln>
                <a:solidFill>
                  <a:prstClr val="black"/>
                </a:solidFill>
                <a:effectLst/>
                <a:uLnTx/>
                <a:uFillTx/>
              </a:rPr>
              <a:t>　従業員情報</a:t>
            </a:r>
            <a:endParaRPr kumimoji="0" lang="en-US" altLang="ja-JP" sz="9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kern="0">
                <a:solidFill>
                  <a:prstClr val="black"/>
                </a:solidFill>
              </a:rPr>
              <a:t>　　　</a:t>
            </a:r>
            <a:r>
              <a:rPr kumimoji="0" lang="ja-JP" altLang="en-US" sz="900" b="0" i="0" u="none" strike="noStrike" kern="0" cap="none" spc="0" normalizeH="0" baseline="0" noProof="0">
                <a:ln>
                  <a:noFill/>
                </a:ln>
                <a:solidFill>
                  <a:prstClr val="black"/>
                </a:solidFill>
                <a:effectLst/>
                <a:uLnTx/>
                <a:uFillTx/>
              </a:rPr>
              <a:t>参照</a:t>
            </a:r>
            <a:endParaRPr kumimoji="0" lang="en-US" altLang="ja-JP" sz="800" b="0" i="0" u="none" strike="noStrike" kern="0" cap="none" spc="0" normalizeH="0" baseline="0" noProof="0">
              <a:ln>
                <a:noFill/>
              </a:ln>
              <a:solidFill>
                <a:prstClr val="black"/>
              </a:solidFill>
              <a:effectLst/>
              <a:uLnTx/>
              <a:uFillTx/>
            </a:endParaRPr>
          </a:p>
        </p:txBody>
      </p:sp>
      <p:grpSp>
        <p:nvGrpSpPr>
          <p:cNvPr id="57" name="グループ化 56"/>
          <p:cNvGrpSpPr/>
          <p:nvPr/>
        </p:nvGrpSpPr>
        <p:grpSpPr>
          <a:xfrm>
            <a:off x="927092" y="4113225"/>
            <a:ext cx="216024" cy="202990"/>
            <a:chOff x="2124075" y="5903913"/>
            <a:chExt cx="431800" cy="430213"/>
          </a:xfrm>
        </p:grpSpPr>
        <p:sp>
          <p:nvSpPr>
            <p:cNvPr id="58" name="Oval 96"/>
            <p:cNvSpPr>
              <a:spLocks noChangeArrowheads="1"/>
            </p:cNvSpPr>
            <p:nvPr/>
          </p:nvSpPr>
          <p:spPr bwMode="auto">
            <a:xfrm>
              <a:off x="2124075" y="5903913"/>
              <a:ext cx="431800" cy="430213"/>
            </a:xfrm>
            <a:prstGeom prst="ellipse">
              <a:avLst/>
            </a:prstGeom>
            <a:solidFill>
              <a:srgbClr val="E947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59" name="Oval 97"/>
            <p:cNvSpPr>
              <a:spLocks noChangeArrowheads="1"/>
            </p:cNvSpPr>
            <p:nvPr/>
          </p:nvSpPr>
          <p:spPr bwMode="auto">
            <a:xfrm>
              <a:off x="2149475" y="5927725"/>
              <a:ext cx="381000" cy="3825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60" name="Freeform 98"/>
            <p:cNvSpPr>
              <a:spLocks noEditPoints="1"/>
            </p:cNvSpPr>
            <p:nvPr/>
          </p:nvSpPr>
          <p:spPr bwMode="auto">
            <a:xfrm>
              <a:off x="2259013" y="5961063"/>
              <a:ext cx="163513" cy="322263"/>
            </a:xfrm>
            <a:custGeom>
              <a:avLst/>
              <a:gdLst>
                <a:gd name="T0" fmla="*/ 0 w 173"/>
                <a:gd name="T1" fmla="*/ 130 h 338"/>
                <a:gd name="T2" fmla="*/ 6 w 173"/>
                <a:gd name="T3" fmla="*/ 40 h 338"/>
                <a:gd name="T4" fmla="*/ 57 w 173"/>
                <a:gd name="T5" fmla="*/ 44 h 338"/>
                <a:gd name="T6" fmla="*/ 128 w 173"/>
                <a:gd name="T7" fmla="*/ 126 h 338"/>
                <a:gd name="T8" fmla="*/ 86 w 173"/>
                <a:gd name="T9" fmla="*/ 156 h 338"/>
                <a:gd name="T10" fmla="*/ 70 w 173"/>
                <a:gd name="T11" fmla="*/ 140 h 338"/>
                <a:gd name="T12" fmla="*/ 43 w 173"/>
                <a:gd name="T13" fmla="*/ 126 h 338"/>
                <a:gd name="T14" fmla="*/ 74 w 173"/>
                <a:gd name="T15" fmla="*/ 97 h 338"/>
                <a:gd name="T16" fmla="*/ 74 w 173"/>
                <a:gd name="T17" fmla="*/ 81 h 338"/>
                <a:gd name="T18" fmla="*/ 57 w 173"/>
                <a:gd name="T19" fmla="*/ 52 h 338"/>
                <a:gd name="T20" fmla="*/ 86 w 173"/>
                <a:gd name="T21" fmla="*/ 32 h 338"/>
                <a:gd name="T22" fmla="*/ 30 w 173"/>
                <a:gd name="T23" fmla="*/ 1 h 338"/>
                <a:gd name="T24" fmla="*/ 144 w 173"/>
                <a:gd name="T25" fmla="*/ 11 h 338"/>
                <a:gd name="T26" fmla="*/ 115 w 173"/>
                <a:gd name="T27" fmla="*/ 52 h 338"/>
                <a:gd name="T28" fmla="*/ 96 w 173"/>
                <a:gd name="T29" fmla="*/ 81 h 338"/>
                <a:gd name="T30" fmla="*/ 96 w 173"/>
                <a:gd name="T31" fmla="*/ 97 h 338"/>
                <a:gd name="T32" fmla="*/ 143 w 173"/>
                <a:gd name="T33" fmla="*/ 81 h 338"/>
                <a:gd name="T34" fmla="*/ 114 w 173"/>
                <a:gd name="T35" fmla="*/ 38 h 338"/>
                <a:gd name="T36" fmla="*/ 153 w 173"/>
                <a:gd name="T37" fmla="*/ 38 h 338"/>
                <a:gd name="T38" fmla="*/ 2 w 173"/>
                <a:gd name="T39" fmla="*/ 218 h 338"/>
                <a:gd name="T40" fmla="*/ 67 w 173"/>
                <a:gd name="T41" fmla="*/ 218 h 338"/>
                <a:gd name="T42" fmla="*/ 91 w 173"/>
                <a:gd name="T43" fmla="*/ 286 h 338"/>
                <a:gd name="T44" fmla="*/ 63 w 173"/>
                <a:gd name="T45" fmla="*/ 329 h 338"/>
                <a:gd name="T46" fmla="*/ 10 w 173"/>
                <a:gd name="T47" fmla="*/ 336 h 338"/>
                <a:gd name="T48" fmla="*/ 63 w 173"/>
                <a:gd name="T49" fmla="*/ 319 h 338"/>
                <a:gd name="T50" fmla="*/ 10 w 173"/>
                <a:gd name="T51" fmla="*/ 226 h 338"/>
                <a:gd name="T52" fmla="*/ 10 w 173"/>
                <a:gd name="T53" fmla="*/ 251 h 338"/>
                <a:gd name="T54" fmla="*/ 10 w 173"/>
                <a:gd name="T55" fmla="*/ 266 h 338"/>
                <a:gd name="T56" fmla="*/ 11 w 173"/>
                <a:gd name="T57" fmla="*/ 193 h 338"/>
                <a:gd name="T58" fmla="*/ 62 w 173"/>
                <a:gd name="T59" fmla="*/ 193 h 338"/>
                <a:gd name="T60" fmla="*/ 27 w 173"/>
                <a:gd name="T61" fmla="*/ 313 h 338"/>
                <a:gd name="T62" fmla="*/ 83 w 173"/>
                <a:gd name="T63" fmla="*/ 201 h 338"/>
                <a:gd name="T64" fmla="*/ 75 w 173"/>
                <a:gd name="T65" fmla="*/ 196 h 338"/>
                <a:gd name="T66" fmla="*/ 164 w 173"/>
                <a:gd name="T67" fmla="*/ 186 h 338"/>
                <a:gd name="T68" fmla="*/ 124 w 173"/>
                <a:gd name="T69" fmla="*/ 257 h 338"/>
                <a:gd name="T70" fmla="*/ 79 w 173"/>
                <a:gd name="T71" fmla="*/ 261 h 338"/>
                <a:gd name="T72" fmla="*/ 73 w 173"/>
                <a:gd name="T73" fmla="*/ 216 h 338"/>
                <a:gd name="T74" fmla="*/ 130 w 173"/>
                <a:gd name="T75" fmla="*/ 300 h 338"/>
                <a:gd name="T76" fmla="*/ 113 w 173"/>
                <a:gd name="T77" fmla="*/ 338 h 338"/>
                <a:gd name="T78" fmla="*/ 112 w 173"/>
                <a:gd name="T79" fmla="*/ 275 h 338"/>
                <a:gd name="T80" fmla="*/ 125 w 173"/>
                <a:gd name="T81" fmla="*/ 319 h 338"/>
                <a:gd name="T82" fmla="*/ 127 w 173"/>
                <a:gd name="T83" fmla="*/ 286 h 338"/>
                <a:gd name="T84" fmla="*/ 121 w 173"/>
                <a:gd name="T85" fmla="*/ 196 h 338"/>
                <a:gd name="T86" fmla="*/ 125 w 173"/>
                <a:gd name="T87" fmla="*/ 238 h 338"/>
                <a:gd name="T88" fmla="*/ 144 w 173"/>
                <a:gd name="T89" fmla="*/ 196 h 338"/>
                <a:gd name="T90" fmla="*/ 173 w 173"/>
                <a:gd name="T91" fmla="*/ 322 h 338"/>
                <a:gd name="T92" fmla="*/ 153 w 173"/>
                <a:gd name="T93" fmla="*/ 277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3" h="338">
                  <a:moveTo>
                    <a:pt x="57" y="44"/>
                  </a:moveTo>
                  <a:cubicBezTo>
                    <a:pt x="51" y="89"/>
                    <a:pt x="36" y="126"/>
                    <a:pt x="15" y="146"/>
                  </a:cubicBezTo>
                  <a:cubicBezTo>
                    <a:pt x="12" y="141"/>
                    <a:pt x="5" y="133"/>
                    <a:pt x="0" y="130"/>
                  </a:cubicBezTo>
                  <a:cubicBezTo>
                    <a:pt x="16" y="115"/>
                    <a:pt x="28" y="89"/>
                    <a:pt x="34" y="59"/>
                  </a:cubicBezTo>
                  <a:cubicBezTo>
                    <a:pt x="6" y="59"/>
                    <a:pt x="6" y="59"/>
                    <a:pt x="6" y="59"/>
                  </a:cubicBezTo>
                  <a:cubicBezTo>
                    <a:pt x="6" y="40"/>
                    <a:pt x="6" y="40"/>
                    <a:pt x="6" y="40"/>
                  </a:cubicBezTo>
                  <a:cubicBezTo>
                    <a:pt x="40" y="40"/>
                    <a:pt x="40" y="40"/>
                    <a:pt x="40" y="40"/>
                  </a:cubicBezTo>
                  <a:cubicBezTo>
                    <a:pt x="44" y="39"/>
                    <a:pt x="44" y="39"/>
                    <a:pt x="44" y="39"/>
                  </a:cubicBezTo>
                  <a:lnTo>
                    <a:pt x="57" y="44"/>
                  </a:lnTo>
                  <a:close/>
                  <a:moveTo>
                    <a:pt x="96" y="109"/>
                  </a:moveTo>
                  <a:cubicBezTo>
                    <a:pt x="128" y="109"/>
                    <a:pt x="128" y="109"/>
                    <a:pt x="128" y="109"/>
                  </a:cubicBezTo>
                  <a:cubicBezTo>
                    <a:pt x="128" y="126"/>
                    <a:pt x="128" y="126"/>
                    <a:pt x="128" y="126"/>
                  </a:cubicBezTo>
                  <a:cubicBezTo>
                    <a:pt x="96" y="126"/>
                    <a:pt x="96" y="126"/>
                    <a:pt x="96" y="126"/>
                  </a:cubicBezTo>
                  <a:cubicBezTo>
                    <a:pt x="96" y="136"/>
                    <a:pt x="96" y="136"/>
                    <a:pt x="96" y="136"/>
                  </a:cubicBezTo>
                  <a:cubicBezTo>
                    <a:pt x="96" y="148"/>
                    <a:pt x="94" y="153"/>
                    <a:pt x="86" y="156"/>
                  </a:cubicBezTo>
                  <a:cubicBezTo>
                    <a:pt x="78" y="159"/>
                    <a:pt x="67" y="160"/>
                    <a:pt x="52" y="160"/>
                  </a:cubicBezTo>
                  <a:cubicBezTo>
                    <a:pt x="51" y="154"/>
                    <a:pt x="48" y="145"/>
                    <a:pt x="45" y="140"/>
                  </a:cubicBezTo>
                  <a:cubicBezTo>
                    <a:pt x="55" y="140"/>
                    <a:pt x="67" y="140"/>
                    <a:pt x="70" y="140"/>
                  </a:cubicBezTo>
                  <a:cubicBezTo>
                    <a:pt x="73" y="140"/>
                    <a:pt x="74" y="139"/>
                    <a:pt x="74" y="136"/>
                  </a:cubicBezTo>
                  <a:cubicBezTo>
                    <a:pt x="74" y="126"/>
                    <a:pt x="74" y="126"/>
                    <a:pt x="74" y="126"/>
                  </a:cubicBezTo>
                  <a:cubicBezTo>
                    <a:pt x="43" y="126"/>
                    <a:pt x="43" y="126"/>
                    <a:pt x="43" y="126"/>
                  </a:cubicBezTo>
                  <a:cubicBezTo>
                    <a:pt x="43" y="109"/>
                    <a:pt x="43" y="109"/>
                    <a:pt x="43" y="109"/>
                  </a:cubicBezTo>
                  <a:cubicBezTo>
                    <a:pt x="74" y="109"/>
                    <a:pt x="74" y="109"/>
                    <a:pt x="74" y="109"/>
                  </a:cubicBezTo>
                  <a:cubicBezTo>
                    <a:pt x="74" y="97"/>
                    <a:pt x="74" y="97"/>
                    <a:pt x="74" y="97"/>
                  </a:cubicBezTo>
                  <a:cubicBezTo>
                    <a:pt x="52" y="97"/>
                    <a:pt x="52" y="97"/>
                    <a:pt x="52" y="97"/>
                  </a:cubicBezTo>
                  <a:cubicBezTo>
                    <a:pt x="52" y="81"/>
                    <a:pt x="52" y="81"/>
                    <a:pt x="52" y="81"/>
                  </a:cubicBezTo>
                  <a:cubicBezTo>
                    <a:pt x="74" y="81"/>
                    <a:pt x="74" y="81"/>
                    <a:pt x="74" y="81"/>
                  </a:cubicBezTo>
                  <a:cubicBezTo>
                    <a:pt x="74" y="69"/>
                    <a:pt x="74" y="69"/>
                    <a:pt x="74" y="69"/>
                  </a:cubicBezTo>
                  <a:cubicBezTo>
                    <a:pt x="57" y="69"/>
                    <a:pt x="57" y="69"/>
                    <a:pt x="57" y="69"/>
                  </a:cubicBezTo>
                  <a:cubicBezTo>
                    <a:pt x="57" y="52"/>
                    <a:pt x="57" y="52"/>
                    <a:pt x="57" y="52"/>
                  </a:cubicBezTo>
                  <a:cubicBezTo>
                    <a:pt x="74" y="52"/>
                    <a:pt x="74" y="52"/>
                    <a:pt x="74" y="52"/>
                  </a:cubicBezTo>
                  <a:cubicBezTo>
                    <a:pt x="74" y="32"/>
                    <a:pt x="74" y="32"/>
                    <a:pt x="74" y="32"/>
                  </a:cubicBezTo>
                  <a:cubicBezTo>
                    <a:pt x="86" y="32"/>
                    <a:pt x="86" y="32"/>
                    <a:pt x="86" y="32"/>
                  </a:cubicBezTo>
                  <a:cubicBezTo>
                    <a:pt x="92" y="29"/>
                    <a:pt x="98" y="25"/>
                    <a:pt x="103" y="21"/>
                  </a:cubicBezTo>
                  <a:cubicBezTo>
                    <a:pt x="30" y="21"/>
                    <a:pt x="30" y="21"/>
                    <a:pt x="30" y="21"/>
                  </a:cubicBezTo>
                  <a:cubicBezTo>
                    <a:pt x="30" y="1"/>
                    <a:pt x="30" y="1"/>
                    <a:pt x="30" y="1"/>
                  </a:cubicBezTo>
                  <a:cubicBezTo>
                    <a:pt x="125" y="1"/>
                    <a:pt x="125" y="1"/>
                    <a:pt x="125" y="1"/>
                  </a:cubicBezTo>
                  <a:cubicBezTo>
                    <a:pt x="129" y="0"/>
                    <a:pt x="129" y="0"/>
                    <a:pt x="129" y="0"/>
                  </a:cubicBezTo>
                  <a:cubicBezTo>
                    <a:pt x="144" y="11"/>
                    <a:pt x="144" y="11"/>
                    <a:pt x="144" y="11"/>
                  </a:cubicBezTo>
                  <a:cubicBezTo>
                    <a:pt x="132" y="24"/>
                    <a:pt x="114" y="38"/>
                    <a:pt x="96" y="46"/>
                  </a:cubicBezTo>
                  <a:cubicBezTo>
                    <a:pt x="96" y="52"/>
                    <a:pt x="96" y="52"/>
                    <a:pt x="96" y="52"/>
                  </a:cubicBezTo>
                  <a:cubicBezTo>
                    <a:pt x="115" y="52"/>
                    <a:pt x="115" y="52"/>
                    <a:pt x="115" y="52"/>
                  </a:cubicBezTo>
                  <a:cubicBezTo>
                    <a:pt x="115" y="69"/>
                    <a:pt x="115" y="69"/>
                    <a:pt x="115" y="69"/>
                  </a:cubicBezTo>
                  <a:cubicBezTo>
                    <a:pt x="96" y="69"/>
                    <a:pt x="96" y="69"/>
                    <a:pt x="96" y="69"/>
                  </a:cubicBezTo>
                  <a:cubicBezTo>
                    <a:pt x="96" y="81"/>
                    <a:pt x="96" y="81"/>
                    <a:pt x="96" y="81"/>
                  </a:cubicBezTo>
                  <a:cubicBezTo>
                    <a:pt x="119" y="81"/>
                    <a:pt x="119" y="81"/>
                    <a:pt x="119" y="81"/>
                  </a:cubicBezTo>
                  <a:cubicBezTo>
                    <a:pt x="119" y="97"/>
                    <a:pt x="119" y="97"/>
                    <a:pt x="119" y="97"/>
                  </a:cubicBezTo>
                  <a:cubicBezTo>
                    <a:pt x="96" y="97"/>
                    <a:pt x="96" y="97"/>
                    <a:pt x="96" y="97"/>
                  </a:cubicBezTo>
                  <a:lnTo>
                    <a:pt x="96" y="109"/>
                  </a:lnTo>
                  <a:close/>
                  <a:moveTo>
                    <a:pt x="169" y="52"/>
                  </a:moveTo>
                  <a:cubicBezTo>
                    <a:pt x="161" y="61"/>
                    <a:pt x="152" y="73"/>
                    <a:pt x="143" y="81"/>
                  </a:cubicBezTo>
                  <a:cubicBezTo>
                    <a:pt x="150" y="101"/>
                    <a:pt x="159" y="117"/>
                    <a:pt x="172" y="128"/>
                  </a:cubicBezTo>
                  <a:cubicBezTo>
                    <a:pt x="167" y="132"/>
                    <a:pt x="159" y="140"/>
                    <a:pt x="156" y="146"/>
                  </a:cubicBezTo>
                  <a:cubicBezTo>
                    <a:pt x="132" y="124"/>
                    <a:pt x="120" y="84"/>
                    <a:pt x="114" y="38"/>
                  </a:cubicBezTo>
                  <a:cubicBezTo>
                    <a:pt x="133" y="35"/>
                    <a:pt x="133" y="35"/>
                    <a:pt x="133" y="35"/>
                  </a:cubicBezTo>
                  <a:cubicBezTo>
                    <a:pt x="134" y="44"/>
                    <a:pt x="136" y="52"/>
                    <a:pt x="137" y="60"/>
                  </a:cubicBezTo>
                  <a:cubicBezTo>
                    <a:pt x="143" y="53"/>
                    <a:pt x="149" y="45"/>
                    <a:pt x="153" y="38"/>
                  </a:cubicBezTo>
                  <a:lnTo>
                    <a:pt x="169" y="52"/>
                  </a:lnTo>
                  <a:close/>
                  <a:moveTo>
                    <a:pt x="67" y="218"/>
                  </a:moveTo>
                  <a:cubicBezTo>
                    <a:pt x="2" y="218"/>
                    <a:pt x="2" y="218"/>
                    <a:pt x="2" y="218"/>
                  </a:cubicBezTo>
                  <a:cubicBezTo>
                    <a:pt x="2" y="201"/>
                    <a:pt x="2" y="201"/>
                    <a:pt x="2" y="201"/>
                  </a:cubicBezTo>
                  <a:cubicBezTo>
                    <a:pt x="67" y="201"/>
                    <a:pt x="67" y="201"/>
                    <a:pt x="67" y="201"/>
                  </a:cubicBezTo>
                  <a:lnTo>
                    <a:pt x="67" y="218"/>
                  </a:lnTo>
                  <a:close/>
                  <a:moveTo>
                    <a:pt x="63" y="319"/>
                  </a:moveTo>
                  <a:cubicBezTo>
                    <a:pt x="69" y="310"/>
                    <a:pt x="73" y="295"/>
                    <a:pt x="74" y="282"/>
                  </a:cubicBezTo>
                  <a:cubicBezTo>
                    <a:pt x="91" y="286"/>
                    <a:pt x="91" y="286"/>
                    <a:pt x="91" y="286"/>
                  </a:cubicBezTo>
                  <a:cubicBezTo>
                    <a:pt x="89" y="302"/>
                    <a:pt x="86" y="319"/>
                    <a:pt x="77" y="329"/>
                  </a:cubicBezTo>
                  <a:cubicBezTo>
                    <a:pt x="63" y="321"/>
                    <a:pt x="63" y="321"/>
                    <a:pt x="63" y="321"/>
                  </a:cubicBezTo>
                  <a:cubicBezTo>
                    <a:pt x="63" y="329"/>
                    <a:pt x="63" y="329"/>
                    <a:pt x="63" y="329"/>
                  </a:cubicBezTo>
                  <a:cubicBezTo>
                    <a:pt x="27" y="329"/>
                    <a:pt x="27" y="329"/>
                    <a:pt x="27" y="329"/>
                  </a:cubicBezTo>
                  <a:cubicBezTo>
                    <a:pt x="27" y="336"/>
                    <a:pt x="27" y="336"/>
                    <a:pt x="27" y="336"/>
                  </a:cubicBezTo>
                  <a:cubicBezTo>
                    <a:pt x="10" y="336"/>
                    <a:pt x="10" y="336"/>
                    <a:pt x="10" y="336"/>
                  </a:cubicBezTo>
                  <a:cubicBezTo>
                    <a:pt x="10" y="275"/>
                    <a:pt x="10" y="275"/>
                    <a:pt x="10" y="275"/>
                  </a:cubicBezTo>
                  <a:cubicBezTo>
                    <a:pt x="63" y="275"/>
                    <a:pt x="63" y="275"/>
                    <a:pt x="63" y="275"/>
                  </a:cubicBezTo>
                  <a:lnTo>
                    <a:pt x="63" y="319"/>
                  </a:lnTo>
                  <a:close/>
                  <a:moveTo>
                    <a:pt x="62" y="242"/>
                  </a:moveTo>
                  <a:cubicBezTo>
                    <a:pt x="10" y="242"/>
                    <a:pt x="10" y="242"/>
                    <a:pt x="10" y="242"/>
                  </a:cubicBezTo>
                  <a:cubicBezTo>
                    <a:pt x="10" y="226"/>
                    <a:pt x="10" y="226"/>
                    <a:pt x="10" y="226"/>
                  </a:cubicBezTo>
                  <a:cubicBezTo>
                    <a:pt x="62" y="226"/>
                    <a:pt x="62" y="226"/>
                    <a:pt x="62" y="226"/>
                  </a:cubicBezTo>
                  <a:lnTo>
                    <a:pt x="62" y="242"/>
                  </a:lnTo>
                  <a:close/>
                  <a:moveTo>
                    <a:pt x="10" y="251"/>
                  </a:moveTo>
                  <a:cubicBezTo>
                    <a:pt x="62" y="251"/>
                    <a:pt x="62" y="251"/>
                    <a:pt x="62" y="251"/>
                  </a:cubicBezTo>
                  <a:cubicBezTo>
                    <a:pt x="62" y="266"/>
                    <a:pt x="62" y="266"/>
                    <a:pt x="62" y="266"/>
                  </a:cubicBezTo>
                  <a:cubicBezTo>
                    <a:pt x="10" y="266"/>
                    <a:pt x="10" y="266"/>
                    <a:pt x="10" y="266"/>
                  </a:cubicBezTo>
                  <a:lnTo>
                    <a:pt x="10" y="251"/>
                  </a:lnTo>
                  <a:close/>
                  <a:moveTo>
                    <a:pt x="62" y="193"/>
                  </a:moveTo>
                  <a:cubicBezTo>
                    <a:pt x="11" y="193"/>
                    <a:pt x="11" y="193"/>
                    <a:pt x="11" y="193"/>
                  </a:cubicBezTo>
                  <a:cubicBezTo>
                    <a:pt x="11" y="177"/>
                    <a:pt x="11" y="177"/>
                    <a:pt x="11" y="177"/>
                  </a:cubicBezTo>
                  <a:cubicBezTo>
                    <a:pt x="62" y="177"/>
                    <a:pt x="62" y="177"/>
                    <a:pt x="62" y="177"/>
                  </a:cubicBezTo>
                  <a:lnTo>
                    <a:pt x="62" y="193"/>
                  </a:lnTo>
                  <a:close/>
                  <a:moveTo>
                    <a:pt x="45" y="292"/>
                  </a:moveTo>
                  <a:cubicBezTo>
                    <a:pt x="27" y="292"/>
                    <a:pt x="27" y="292"/>
                    <a:pt x="27" y="292"/>
                  </a:cubicBezTo>
                  <a:cubicBezTo>
                    <a:pt x="27" y="313"/>
                    <a:pt x="27" y="313"/>
                    <a:pt x="27" y="313"/>
                  </a:cubicBezTo>
                  <a:cubicBezTo>
                    <a:pt x="45" y="313"/>
                    <a:pt x="45" y="313"/>
                    <a:pt x="45" y="313"/>
                  </a:cubicBezTo>
                  <a:lnTo>
                    <a:pt x="45" y="292"/>
                  </a:lnTo>
                  <a:close/>
                  <a:moveTo>
                    <a:pt x="83" y="201"/>
                  </a:moveTo>
                  <a:cubicBezTo>
                    <a:pt x="88" y="203"/>
                    <a:pt x="94" y="205"/>
                    <a:pt x="99" y="207"/>
                  </a:cubicBezTo>
                  <a:cubicBezTo>
                    <a:pt x="101" y="204"/>
                    <a:pt x="101" y="200"/>
                    <a:pt x="102" y="196"/>
                  </a:cubicBezTo>
                  <a:cubicBezTo>
                    <a:pt x="75" y="196"/>
                    <a:pt x="75" y="196"/>
                    <a:pt x="75" y="196"/>
                  </a:cubicBezTo>
                  <a:cubicBezTo>
                    <a:pt x="75" y="178"/>
                    <a:pt x="75" y="178"/>
                    <a:pt x="75" y="178"/>
                  </a:cubicBezTo>
                  <a:cubicBezTo>
                    <a:pt x="164" y="178"/>
                    <a:pt x="164" y="178"/>
                    <a:pt x="164" y="178"/>
                  </a:cubicBezTo>
                  <a:cubicBezTo>
                    <a:pt x="164" y="178"/>
                    <a:pt x="164" y="184"/>
                    <a:pt x="164" y="186"/>
                  </a:cubicBezTo>
                  <a:cubicBezTo>
                    <a:pt x="162" y="227"/>
                    <a:pt x="160" y="244"/>
                    <a:pt x="156" y="249"/>
                  </a:cubicBezTo>
                  <a:cubicBezTo>
                    <a:pt x="152" y="254"/>
                    <a:pt x="149" y="255"/>
                    <a:pt x="144" y="256"/>
                  </a:cubicBezTo>
                  <a:cubicBezTo>
                    <a:pt x="139" y="257"/>
                    <a:pt x="132" y="257"/>
                    <a:pt x="124" y="257"/>
                  </a:cubicBezTo>
                  <a:cubicBezTo>
                    <a:pt x="124" y="251"/>
                    <a:pt x="122" y="243"/>
                    <a:pt x="119" y="238"/>
                  </a:cubicBezTo>
                  <a:cubicBezTo>
                    <a:pt x="116" y="236"/>
                    <a:pt x="113" y="234"/>
                    <a:pt x="109" y="232"/>
                  </a:cubicBezTo>
                  <a:cubicBezTo>
                    <a:pt x="103" y="244"/>
                    <a:pt x="93" y="254"/>
                    <a:pt x="79" y="261"/>
                  </a:cubicBezTo>
                  <a:cubicBezTo>
                    <a:pt x="76" y="257"/>
                    <a:pt x="71" y="250"/>
                    <a:pt x="67" y="246"/>
                  </a:cubicBezTo>
                  <a:cubicBezTo>
                    <a:pt x="79" y="240"/>
                    <a:pt x="87" y="233"/>
                    <a:pt x="92" y="224"/>
                  </a:cubicBezTo>
                  <a:cubicBezTo>
                    <a:pt x="86" y="221"/>
                    <a:pt x="79" y="218"/>
                    <a:pt x="73" y="216"/>
                  </a:cubicBezTo>
                  <a:lnTo>
                    <a:pt x="83" y="201"/>
                  </a:lnTo>
                  <a:close/>
                  <a:moveTo>
                    <a:pt x="125" y="319"/>
                  </a:moveTo>
                  <a:cubicBezTo>
                    <a:pt x="129" y="319"/>
                    <a:pt x="129" y="317"/>
                    <a:pt x="130" y="300"/>
                  </a:cubicBezTo>
                  <a:cubicBezTo>
                    <a:pt x="133" y="304"/>
                    <a:pt x="142" y="307"/>
                    <a:pt x="147" y="308"/>
                  </a:cubicBezTo>
                  <a:cubicBezTo>
                    <a:pt x="145" y="332"/>
                    <a:pt x="140" y="338"/>
                    <a:pt x="127" y="338"/>
                  </a:cubicBezTo>
                  <a:cubicBezTo>
                    <a:pt x="113" y="338"/>
                    <a:pt x="113" y="338"/>
                    <a:pt x="113" y="338"/>
                  </a:cubicBezTo>
                  <a:cubicBezTo>
                    <a:pt x="96" y="338"/>
                    <a:pt x="92" y="332"/>
                    <a:pt x="92" y="314"/>
                  </a:cubicBezTo>
                  <a:cubicBezTo>
                    <a:pt x="92" y="275"/>
                    <a:pt x="92" y="275"/>
                    <a:pt x="92" y="275"/>
                  </a:cubicBezTo>
                  <a:cubicBezTo>
                    <a:pt x="112" y="275"/>
                    <a:pt x="112" y="275"/>
                    <a:pt x="112" y="275"/>
                  </a:cubicBezTo>
                  <a:cubicBezTo>
                    <a:pt x="112" y="314"/>
                    <a:pt x="112" y="314"/>
                    <a:pt x="112" y="314"/>
                  </a:cubicBezTo>
                  <a:cubicBezTo>
                    <a:pt x="112" y="319"/>
                    <a:pt x="112" y="319"/>
                    <a:pt x="116" y="319"/>
                  </a:cubicBezTo>
                  <a:lnTo>
                    <a:pt x="125" y="319"/>
                  </a:lnTo>
                  <a:close/>
                  <a:moveTo>
                    <a:pt x="109" y="250"/>
                  </a:moveTo>
                  <a:cubicBezTo>
                    <a:pt x="120" y="256"/>
                    <a:pt x="134" y="265"/>
                    <a:pt x="141" y="273"/>
                  </a:cubicBezTo>
                  <a:cubicBezTo>
                    <a:pt x="127" y="286"/>
                    <a:pt x="127" y="286"/>
                    <a:pt x="127" y="286"/>
                  </a:cubicBezTo>
                  <a:cubicBezTo>
                    <a:pt x="121" y="279"/>
                    <a:pt x="108" y="269"/>
                    <a:pt x="96" y="262"/>
                  </a:cubicBezTo>
                  <a:lnTo>
                    <a:pt x="109" y="250"/>
                  </a:lnTo>
                  <a:close/>
                  <a:moveTo>
                    <a:pt x="121" y="196"/>
                  </a:moveTo>
                  <a:cubicBezTo>
                    <a:pt x="120" y="203"/>
                    <a:pt x="119" y="209"/>
                    <a:pt x="117" y="215"/>
                  </a:cubicBezTo>
                  <a:cubicBezTo>
                    <a:pt x="123" y="218"/>
                    <a:pt x="129" y="221"/>
                    <a:pt x="133" y="224"/>
                  </a:cubicBezTo>
                  <a:cubicBezTo>
                    <a:pt x="125" y="238"/>
                    <a:pt x="125" y="238"/>
                    <a:pt x="125" y="238"/>
                  </a:cubicBezTo>
                  <a:cubicBezTo>
                    <a:pt x="128" y="238"/>
                    <a:pt x="131" y="238"/>
                    <a:pt x="133" y="238"/>
                  </a:cubicBezTo>
                  <a:cubicBezTo>
                    <a:pt x="136" y="238"/>
                    <a:pt x="137" y="238"/>
                    <a:pt x="139" y="236"/>
                  </a:cubicBezTo>
                  <a:cubicBezTo>
                    <a:pt x="141" y="233"/>
                    <a:pt x="143" y="223"/>
                    <a:pt x="144" y="196"/>
                  </a:cubicBezTo>
                  <a:lnTo>
                    <a:pt x="121" y="196"/>
                  </a:lnTo>
                  <a:close/>
                  <a:moveTo>
                    <a:pt x="153" y="277"/>
                  </a:moveTo>
                  <a:cubicBezTo>
                    <a:pt x="162" y="291"/>
                    <a:pt x="170" y="309"/>
                    <a:pt x="173" y="322"/>
                  </a:cubicBezTo>
                  <a:cubicBezTo>
                    <a:pt x="154" y="330"/>
                    <a:pt x="154" y="330"/>
                    <a:pt x="154" y="330"/>
                  </a:cubicBezTo>
                  <a:cubicBezTo>
                    <a:pt x="152" y="317"/>
                    <a:pt x="144" y="298"/>
                    <a:pt x="136" y="284"/>
                  </a:cubicBezTo>
                  <a:lnTo>
                    <a:pt x="153" y="277"/>
                  </a:lnTo>
                  <a:close/>
                </a:path>
              </a:pathLst>
            </a:custGeom>
            <a:solidFill>
              <a:srgbClr val="E947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sp>
        <p:nvSpPr>
          <p:cNvPr id="62" name="右矢印 61"/>
          <p:cNvSpPr/>
          <p:nvPr/>
        </p:nvSpPr>
        <p:spPr>
          <a:xfrm rot="2041790">
            <a:off x="5952618" y="2753776"/>
            <a:ext cx="309512" cy="263522"/>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66" name="角丸四角形 65"/>
          <p:cNvSpPr/>
          <p:nvPr/>
        </p:nvSpPr>
        <p:spPr>
          <a:xfrm>
            <a:off x="8485149" y="797325"/>
            <a:ext cx="405435" cy="1822495"/>
          </a:xfrm>
          <a:prstGeom prst="roundRect">
            <a:avLst/>
          </a:prstGeom>
          <a:solidFill>
            <a:srgbClr val="008CCF"/>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67" name="テキスト ボックス 66"/>
          <p:cNvSpPr txBox="1"/>
          <p:nvPr/>
        </p:nvSpPr>
        <p:spPr>
          <a:xfrm>
            <a:off x="8472159" y="1057933"/>
            <a:ext cx="400110" cy="1561887"/>
          </a:xfrm>
          <a:prstGeom prst="rect">
            <a:avLst/>
          </a:prstGeom>
          <a:noFill/>
        </p:spPr>
        <p:txBody>
          <a:bodyPr vert="eaVert"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white"/>
                </a:solidFill>
                <a:effectLst/>
                <a:uLnTx/>
                <a:uFillTx/>
              </a:rPr>
              <a:t>統合会計（</a:t>
            </a:r>
            <a:r>
              <a:rPr kumimoji="0" lang="en-US" altLang="ja-JP" sz="1400" b="1" i="0" u="none" strike="noStrike" kern="0" cap="none" spc="0" normalizeH="0" baseline="0" noProof="0">
                <a:ln>
                  <a:noFill/>
                </a:ln>
                <a:solidFill>
                  <a:prstClr val="white"/>
                </a:solidFill>
                <a:effectLst/>
                <a:uLnTx/>
                <a:uFillTx/>
              </a:rPr>
              <a:t>GL</a:t>
            </a:r>
            <a:r>
              <a:rPr kumimoji="0" lang="ja-JP" altLang="en-US" sz="1400" b="1" i="0" u="none" strike="noStrike" kern="0" cap="none" spc="0" normalizeH="0" baseline="0" noProof="0">
                <a:ln>
                  <a:noFill/>
                </a:ln>
                <a:solidFill>
                  <a:prstClr val="white"/>
                </a:solidFill>
                <a:effectLst/>
                <a:uLnTx/>
                <a:uFillTx/>
              </a:rPr>
              <a:t>）</a:t>
            </a:r>
          </a:p>
        </p:txBody>
      </p:sp>
      <p:sp>
        <p:nvSpPr>
          <p:cNvPr id="68" name="角丸四角形 67"/>
          <p:cNvSpPr/>
          <p:nvPr/>
        </p:nvSpPr>
        <p:spPr>
          <a:xfrm>
            <a:off x="8472158" y="2751770"/>
            <a:ext cx="456326" cy="1591363"/>
          </a:xfrm>
          <a:prstGeom prst="roundRect">
            <a:avLst/>
          </a:prstGeom>
          <a:solidFill>
            <a:schemeClr val="bg1">
              <a:lumMod val="50000"/>
            </a:scheme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69" name="テキスト ボックス 68"/>
          <p:cNvSpPr txBox="1"/>
          <p:nvPr/>
        </p:nvSpPr>
        <p:spPr>
          <a:xfrm>
            <a:off x="8483222" y="2886255"/>
            <a:ext cx="400110" cy="1456878"/>
          </a:xfrm>
          <a:prstGeom prst="rect">
            <a:avLst/>
          </a:prstGeom>
          <a:noFill/>
        </p:spPr>
        <p:txBody>
          <a:bodyPr vert="eaVert"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white"/>
                </a:solidFill>
                <a:effectLst/>
                <a:uLnTx/>
                <a:uFillTx/>
              </a:rPr>
              <a:t>他会計システム</a:t>
            </a:r>
          </a:p>
        </p:txBody>
      </p:sp>
      <p:sp>
        <p:nvSpPr>
          <p:cNvPr id="70" name="右矢印 69"/>
          <p:cNvSpPr/>
          <p:nvPr/>
        </p:nvSpPr>
        <p:spPr>
          <a:xfrm>
            <a:off x="7291074" y="907359"/>
            <a:ext cx="927245" cy="404080"/>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71" name="テキスト ボックス 70"/>
          <p:cNvSpPr txBox="1"/>
          <p:nvPr/>
        </p:nvSpPr>
        <p:spPr>
          <a:xfrm>
            <a:off x="7020231" y="1606697"/>
            <a:ext cx="1534056" cy="93871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＜仕訳データ＞</a:t>
            </a:r>
            <a:endParaRPr kumimoji="0" lang="en-US" altLang="ja-JP"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 ・費用計上</a:t>
            </a:r>
            <a:endParaRPr kumimoji="0" lang="en-US" altLang="ja-JP"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 ・支払計上</a:t>
            </a:r>
            <a:endParaRPr kumimoji="0" lang="en-US" altLang="ja-JP"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 ・兼務按分</a:t>
            </a:r>
            <a:endParaRPr kumimoji="0" lang="en-US" altLang="ja-JP"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 ・自動仕訳科目判定</a:t>
            </a:r>
          </a:p>
        </p:txBody>
      </p:sp>
      <p:sp>
        <p:nvSpPr>
          <p:cNvPr id="72" name="右矢印 71"/>
          <p:cNvSpPr/>
          <p:nvPr/>
        </p:nvSpPr>
        <p:spPr>
          <a:xfrm>
            <a:off x="7272083" y="2756398"/>
            <a:ext cx="927245" cy="404080"/>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73" name="テキスト ボックス 72"/>
          <p:cNvSpPr txBox="1"/>
          <p:nvPr/>
        </p:nvSpPr>
        <p:spPr>
          <a:xfrm>
            <a:off x="7137082" y="3539779"/>
            <a:ext cx="1336876" cy="42836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＜仕訳データ＞</a:t>
            </a:r>
            <a:endParaRPr kumimoji="0" lang="en-US" altLang="ja-JP"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  　支払計上</a:t>
            </a:r>
          </a:p>
        </p:txBody>
      </p:sp>
      <p:sp>
        <p:nvSpPr>
          <p:cNvPr id="74" name="Freeform 115"/>
          <p:cNvSpPr>
            <a:spLocks noEditPoints="1"/>
          </p:cNvSpPr>
          <p:nvPr/>
        </p:nvSpPr>
        <p:spPr bwMode="auto">
          <a:xfrm>
            <a:off x="4498373" y="3039802"/>
            <a:ext cx="428182" cy="262808"/>
          </a:xfrm>
          <a:custGeom>
            <a:avLst/>
            <a:gdLst>
              <a:gd name="T0" fmla="*/ 238 w 238"/>
              <a:gd name="T1" fmla="*/ 45 h 159"/>
              <a:gd name="T2" fmla="*/ 0 w 238"/>
              <a:gd name="T3" fmla="*/ 159 h 159"/>
              <a:gd name="T4" fmla="*/ 192 w 238"/>
              <a:gd name="T5" fmla="*/ 0 h 159"/>
              <a:gd name="T6" fmla="*/ 197 w 238"/>
              <a:gd name="T7" fmla="*/ 0 h 159"/>
              <a:gd name="T8" fmla="*/ 238 w 238"/>
              <a:gd name="T9" fmla="*/ 41 h 159"/>
              <a:gd name="T10" fmla="*/ 137 w 238"/>
              <a:gd name="T11" fmla="*/ 21 h 159"/>
              <a:gd name="T12" fmla="*/ 28 w 238"/>
              <a:gd name="T13" fmla="*/ 25 h 159"/>
              <a:gd name="T14" fmla="*/ 137 w 238"/>
              <a:gd name="T15" fmla="*/ 21 h 159"/>
              <a:gd name="T16" fmla="*/ 28 w 238"/>
              <a:gd name="T17" fmla="*/ 34 h 159"/>
              <a:gd name="T18" fmla="*/ 137 w 238"/>
              <a:gd name="T19" fmla="*/ 39 h 159"/>
              <a:gd name="T20" fmla="*/ 205 w 238"/>
              <a:gd name="T21" fmla="*/ 69 h 159"/>
              <a:gd name="T22" fmla="*/ 146 w 238"/>
              <a:gd name="T23" fmla="*/ 69 h 159"/>
              <a:gd name="T24" fmla="*/ 87 w 238"/>
              <a:gd name="T25" fmla="*/ 69 h 159"/>
              <a:gd name="T26" fmla="*/ 28 w 238"/>
              <a:gd name="T27" fmla="*/ 69 h 159"/>
              <a:gd name="T28" fmla="*/ 28 w 238"/>
              <a:gd name="T29" fmla="*/ 90 h 159"/>
              <a:gd name="T30" fmla="*/ 28 w 238"/>
              <a:gd name="T31" fmla="*/ 110 h 159"/>
              <a:gd name="T32" fmla="*/ 28 w 238"/>
              <a:gd name="T33" fmla="*/ 130 h 159"/>
              <a:gd name="T34" fmla="*/ 33 w 238"/>
              <a:gd name="T35" fmla="*/ 135 h 159"/>
              <a:gd name="T36" fmla="*/ 91 w 238"/>
              <a:gd name="T37" fmla="*/ 135 h 159"/>
              <a:gd name="T38" fmla="*/ 150 w 238"/>
              <a:gd name="T39" fmla="*/ 135 h 159"/>
              <a:gd name="T40" fmla="*/ 210 w 238"/>
              <a:gd name="T41" fmla="*/ 135 h 159"/>
              <a:gd name="T42" fmla="*/ 210 w 238"/>
              <a:gd name="T43" fmla="*/ 114 h 159"/>
              <a:gd name="T44" fmla="*/ 210 w 238"/>
              <a:gd name="T45" fmla="*/ 94 h 159"/>
              <a:gd name="T46" fmla="*/ 210 w 238"/>
              <a:gd name="T47" fmla="*/ 73 h 159"/>
              <a:gd name="T48" fmla="*/ 205 w 238"/>
              <a:gd name="T49" fmla="*/ 69 h 159"/>
              <a:gd name="T50" fmla="*/ 146 w 238"/>
              <a:gd name="T51" fmla="*/ 90 h 159"/>
              <a:gd name="T52" fmla="*/ 91 w 238"/>
              <a:gd name="T53" fmla="*/ 73 h 159"/>
              <a:gd name="T54" fmla="*/ 146 w 238"/>
              <a:gd name="T55" fmla="*/ 94 h 159"/>
              <a:gd name="T56" fmla="*/ 91 w 238"/>
              <a:gd name="T57" fmla="*/ 110 h 159"/>
              <a:gd name="T58" fmla="*/ 146 w 238"/>
              <a:gd name="T59" fmla="*/ 94 h 159"/>
              <a:gd name="T60" fmla="*/ 87 w 238"/>
              <a:gd name="T61" fmla="*/ 73 h 159"/>
              <a:gd name="T62" fmla="*/ 33 w 238"/>
              <a:gd name="T63" fmla="*/ 90 h 159"/>
              <a:gd name="T64" fmla="*/ 33 w 238"/>
              <a:gd name="T65" fmla="*/ 94 h 159"/>
              <a:gd name="T66" fmla="*/ 87 w 238"/>
              <a:gd name="T67" fmla="*/ 110 h 159"/>
              <a:gd name="T68" fmla="*/ 33 w 238"/>
              <a:gd name="T69" fmla="*/ 94 h 159"/>
              <a:gd name="T70" fmla="*/ 33 w 238"/>
              <a:gd name="T71" fmla="*/ 114 h 159"/>
              <a:gd name="T72" fmla="*/ 87 w 238"/>
              <a:gd name="T73" fmla="*/ 130 h 159"/>
              <a:gd name="T74" fmla="*/ 91 w 238"/>
              <a:gd name="T75" fmla="*/ 130 h 159"/>
              <a:gd name="T76" fmla="*/ 146 w 238"/>
              <a:gd name="T77" fmla="*/ 114 h 159"/>
              <a:gd name="T78" fmla="*/ 91 w 238"/>
              <a:gd name="T79" fmla="*/ 130 h 159"/>
              <a:gd name="T80" fmla="*/ 150 w 238"/>
              <a:gd name="T81" fmla="*/ 130 h 159"/>
              <a:gd name="T82" fmla="*/ 205 w 238"/>
              <a:gd name="T83" fmla="*/ 114 h 159"/>
              <a:gd name="T84" fmla="*/ 205 w 238"/>
              <a:gd name="T85" fmla="*/ 110 h 159"/>
              <a:gd name="T86" fmla="*/ 150 w 238"/>
              <a:gd name="T87" fmla="*/ 94 h 159"/>
              <a:gd name="T88" fmla="*/ 205 w 238"/>
              <a:gd name="T89" fmla="*/ 110 h 159"/>
              <a:gd name="T90" fmla="*/ 150 w 238"/>
              <a:gd name="T91" fmla="*/ 90 h 159"/>
              <a:gd name="T92" fmla="*/ 205 w 238"/>
              <a:gd name="T93" fmla="*/ 7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 h="159">
                <a:moveTo>
                  <a:pt x="192" y="45"/>
                </a:moveTo>
                <a:lnTo>
                  <a:pt x="238" y="45"/>
                </a:lnTo>
                <a:lnTo>
                  <a:pt x="238" y="159"/>
                </a:lnTo>
                <a:lnTo>
                  <a:pt x="0" y="159"/>
                </a:lnTo>
                <a:lnTo>
                  <a:pt x="0" y="0"/>
                </a:lnTo>
                <a:lnTo>
                  <a:pt x="192" y="0"/>
                </a:lnTo>
                <a:lnTo>
                  <a:pt x="192" y="45"/>
                </a:lnTo>
                <a:close/>
                <a:moveTo>
                  <a:pt x="197" y="0"/>
                </a:moveTo>
                <a:lnTo>
                  <a:pt x="197" y="41"/>
                </a:lnTo>
                <a:lnTo>
                  <a:pt x="238" y="41"/>
                </a:lnTo>
                <a:lnTo>
                  <a:pt x="197" y="0"/>
                </a:lnTo>
                <a:close/>
                <a:moveTo>
                  <a:pt x="137" y="21"/>
                </a:moveTo>
                <a:lnTo>
                  <a:pt x="28" y="21"/>
                </a:lnTo>
                <a:lnTo>
                  <a:pt x="28" y="25"/>
                </a:lnTo>
                <a:lnTo>
                  <a:pt x="137" y="25"/>
                </a:lnTo>
                <a:lnTo>
                  <a:pt x="137" y="21"/>
                </a:lnTo>
                <a:close/>
                <a:moveTo>
                  <a:pt x="137" y="34"/>
                </a:moveTo>
                <a:lnTo>
                  <a:pt x="28" y="34"/>
                </a:lnTo>
                <a:lnTo>
                  <a:pt x="28" y="39"/>
                </a:lnTo>
                <a:lnTo>
                  <a:pt x="137" y="39"/>
                </a:lnTo>
                <a:lnTo>
                  <a:pt x="137" y="34"/>
                </a:lnTo>
                <a:close/>
                <a:moveTo>
                  <a:pt x="205" y="69"/>
                </a:moveTo>
                <a:lnTo>
                  <a:pt x="150" y="69"/>
                </a:lnTo>
                <a:lnTo>
                  <a:pt x="146" y="69"/>
                </a:lnTo>
                <a:lnTo>
                  <a:pt x="91" y="69"/>
                </a:lnTo>
                <a:lnTo>
                  <a:pt x="87" y="69"/>
                </a:lnTo>
                <a:lnTo>
                  <a:pt x="33" y="69"/>
                </a:lnTo>
                <a:lnTo>
                  <a:pt x="28" y="69"/>
                </a:lnTo>
                <a:lnTo>
                  <a:pt x="28" y="73"/>
                </a:lnTo>
                <a:lnTo>
                  <a:pt x="28" y="90"/>
                </a:lnTo>
                <a:lnTo>
                  <a:pt x="28" y="94"/>
                </a:lnTo>
                <a:lnTo>
                  <a:pt x="28" y="110"/>
                </a:lnTo>
                <a:lnTo>
                  <a:pt x="28" y="114"/>
                </a:lnTo>
                <a:lnTo>
                  <a:pt x="28" y="130"/>
                </a:lnTo>
                <a:lnTo>
                  <a:pt x="28" y="135"/>
                </a:lnTo>
                <a:lnTo>
                  <a:pt x="33" y="135"/>
                </a:lnTo>
                <a:lnTo>
                  <a:pt x="87" y="135"/>
                </a:lnTo>
                <a:lnTo>
                  <a:pt x="91" y="135"/>
                </a:lnTo>
                <a:lnTo>
                  <a:pt x="146" y="135"/>
                </a:lnTo>
                <a:lnTo>
                  <a:pt x="150" y="135"/>
                </a:lnTo>
                <a:lnTo>
                  <a:pt x="205" y="135"/>
                </a:lnTo>
                <a:lnTo>
                  <a:pt x="210" y="135"/>
                </a:lnTo>
                <a:lnTo>
                  <a:pt x="210" y="130"/>
                </a:lnTo>
                <a:lnTo>
                  <a:pt x="210" y="114"/>
                </a:lnTo>
                <a:lnTo>
                  <a:pt x="210" y="110"/>
                </a:lnTo>
                <a:lnTo>
                  <a:pt x="210" y="94"/>
                </a:lnTo>
                <a:lnTo>
                  <a:pt x="210" y="90"/>
                </a:lnTo>
                <a:lnTo>
                  <a:pt x="210" y="73"/>
                </a:lnTo>
                <a:lnTo>
                  <a:pt x="210" y="69"/>
                </a:lnTo>
                <a:lnTo>
                  <a:pt x="205" y="69"/>
                </a:lnTo>
                <a:close/>
                <a:moveTo>
                  <a:pt x="146" y="73"/>
                </a:moveTo>
                <a:lnTo>
                  <a:pt x="146" y="90"/>
                </a:lnTo>
                <a:lnTo>
                  <a:pt x="91" y="90"/>
                </a:lnTo>
                <a:lnTo>
                  <a:pt x="91" y="73"/>
                </a:lnTo>
                <a:lnTo>
                  <a:pt x="146" y="73"/>
                </a:lnTo>
                <a:close/>
                <a:moveTo>
                  <a:pt x="146" y="94"/>
                </a:moveTo>
                <a:lnTo>
                  <a:pt x="146" y="110"/>
                </a:lnTo>
                <a:lnTo>
                  <a:pt x="91" y="110"/>
                </a:lnTo>
                <a:lnTo>
                  <a:pt x="91" y="94"/>
                </a:lnTo>
                <a:lnTo>
                  <a:pt x="146" y="94"/>
                </a:lnTo>
                <a:close/>
                <a:moveTo>
                  <a:pt x="33" y="73"/>
                </a:moveTo>
                <a:lnTo>
                  <a:pt x="87" y="73"/>
                </a:lnTo>
                <a:lnTo>
                  <a:pt x="87" y="90"/>
                </a:lnTo>
                <a:lnTo>
                  <a:pt x="33" y="90"/>
                </a:lnTo>
                <a:lnTo>
                  <a:pt x="33" y="73"/>
                </a:lnTo>
                <a:close/>
                <a:moveTo>
                  <a:pt x="33" y="94"/>
                </a:moveTo>
                <a:lnTo>
                  <a:pt x="87" y="94"/>
                </a:lnTo>
                <a:lnTo>
                  <a:pt x="87" y="110"/>
                </a:lnTo>
                <a:lnTo>
                  <a:pt x="33" y="110"/>
                </a:lnTo>
                <a:lnTo>
                  <a:pt x="33" y="94"/>
                </a:lnTo>
                <a:close/>
                <a:moveTo>
                  <a:pt x="33" y="130"/>
                </a:moveTo>
                <a:lnTo>
                  <a:pt x="33" y="114"/>
                </a:lnTo>
                <a:lnTo>
                  <a:pt x="87" y="114"/>
                </a:lnTo>
                <a:lnTo>
                  <a:pt x="87" y="130"/>
                </a:lnTo>
                <a:lnTo>
                  <a:pt x="33" y="130"/>
                </a:lnTo>
                <a:close/>
                <a:moveTo>
                  <a:pt x="91" y="130"/>
                </a:moveTo>
                <a:lnTo>
                  <a:pt x="91" y="114"/>
                </a:lnTo>
                <a:lnTo>
                  <a:pt x="146" y="114"/>
                </a:lnTo>
                <a:lnTo>
                  <a:pt x="146" y="130"/>
                </a:lnTo>
                <a:lnTo>
                  <a:pt x="91" y="130"/>
                </a:lnTo>
                <a:close/>
                <a:moveTo>
                  <a:pt x="205" y="130"/>
                </a:moveTo>
                <a:lnTo>
                  <a:pt x="150" y="130"/>
                </a:lnTo>
                <a:lnTo>
                  <a:pt x="150" y="114"/>
                </a:lnTo>
                <a:lnTo>
                  <a:pt x="205" y="114"/>
                </a:lnTo>
                <a:lnTo>
                  <a:pt x="205" y="130"/>
                </a:lnTo>
                <a:close/>
                <a:moveTo>
                  <a:pt x="205" y="110"/>
                </a:moveTo>
                <a:lnTo>
                  <a:pt x="150" y="110"/>
                </a:lnTo>
                <a:lnTo>
                  <a:pt x="150" y="94"/>
                </a:lnTo>
                <a:lnTo>
                  <a:pt x="205" y="94"/>
                </a:lnTo>
                <a:lnTo>
                  <a:pt x="205" y="110"/>
                </a:lnTo>
                <a:close/>
                <a:moveTo>
                  <a:pt x="205" y="90"/>
                </a:moveTo>
                <a:lnTo>
                  <a:pt x="150" y="90"/>
                </a:lnTo>
                <a:lnTo>
                  <a:pt x="150" y="73"/>
                </a:lnTo>
                <a:lnTo>
                  <a:pt x="205" y="73"/>
                </a:lnTo>
                <a:lnTo>
                  <a:pt x="205" y="90"/>
                </a:lnTo>
                <a:close/>
              </a:path>
            </a:pathLst>
          </a:custGeom>
          <a:solidFill>
            <a:srgbClr val="EE7B4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75" name="Freeform 16"/>
          <p:cNvSpPr>
            <a:spLocks noEditPoints="1"/>
          </p:cNvSpPr>
          <p:nvPr/>
        </p:nvSpPr>
        <p:spPr bwMode="auto">
          <a:xfrm>
            <a:off x="4819293" y="3240083"/>
            <a:ext cx="143669" cy="194270"/>
          </a:xfrm>
          <a:custGeom>
            <a:avLst/>
            <a:gdLst>
              <a:gd name="T0" fmla="*/ 302 w 302"/>
              <a:gd name="T1" fmla="*/ 76 h 397"/>
              <a:gd name="T2" fmla="*/ 0 w 302"/>
              <a:gd name="T3" fmla="*/ 397 h 397"/>
              <a:gd name="T4" fmla="*/ 227 w 302"/>
              <a:gd name="T5" fmla="*/ 0 h 397"/>
              <a:gd name="T6" fmla="*/ 234 w 302"/>
              <a:gd name="T7" fmla="*/ 0 h 397"/>
              <a:gd name="T8" fmla="*/ 302 w 302"/>
              <a:gd name="T9" fmla="*/ 68 h 397"/>
              <a:gd name="T10" fmla="*/ 270 w 302"/>
              <a:gd name="T11" fmla="*/ 244 h 397"/>
              <a:gd name="T12" fmla="*/ 259 w 302"/>
              <a:gd name="T13" fmla="*/ 142 h 397"/>
              <a:gd name="T14" fmla="*/ 32 w 302"/>
              <a:gd name="T15" fmla="*/ 153 h 397"/>
              <a:gd name="T16" fmla="*/ 43 w 302"/>
              <a:gd name="T17" fmla="*/ 256 h 397"/>
              <a:gd name="T18" fmla="*/ 270 w 302"/>
              <a:gd name="T19" fmla="*/ 244 h 397"/>
              <a:gd name="T20" fmla="*/ 111 w 302"/>
              <a:gd name="T21" fmla="*/ 204 h 397"/>
              <a:gd name="T22" fmla="*/ 85 w 302"/>
              <a:gd name="T23" fmla="*/ 211 h 397"/>
              <a:gd name="T24" fmla="*/ 66 w 302"/>
              <a:gd name="T25" fmla="*/ 234 h 397"/>
              <a:gd name="T26" fmla="*/ 91 w 302"/>
              <a:gd name="T27" fmla="*/ 163 h 397"/>
              <a:gd name="T28" fmla="*/ 118 w 302"/>
              <a:gd name="T29" fmla="*/ 186 h 397"/>
              <a:gd name="T30" fmla="*/ 89 w 302"/>
              <a:gd name="T31" fmla="*/ 195 h 397"/>
              <a:gd name="T32" fmla="*/ 98 w 302"/>
              <a:gd name="T33" fmla="*/ 186 h 397"/>
              <a:gd name="T34" fmla="*/ 85 w 302"/>
              <a:gd name="T35" fmla="*/ 179 h 397"/>
              <a:gd name="T36" fmla="*/ 187 w 302"/>
              <a:gd name="T37" fmla="*/ 197 h 397"/>
              <a:gd name="T38" fmla="*/ 150 w 302"/>
              <a:gd name="T39" fmla="*/ 234 h 397"/>
              <a:gd name="T40" fmla="*/ 127 w 302"/>
              <a:gd name="T41" fmla="*/ 163 h 397"/>
              <a:gd name="T42" fmla="*/ 178 w 302"/>
              <a:gd name="T43" fmla="*/ 172 h 397"/>
              <a:gd name="T44" fmla="*/ 167 w 302"/>
              <a:gd name="T45" fmla="*/ 198 h 397"/>
              <a:gd name="T46" fmla="*/ 152 w 302"/>
              <a:gd name="T47" fmla="*/ 179 h 397"/>
              <a:gd name="T48" fmla="*/ 146 w 302"/>
              <a:gd name="T49" fmla="*/ 218 h 397"/>
              <a:gd name="T50" fmla="*/ 163 w 302"/>
              <a:gd name="T51" fmla="*/ 213 h 397"/>
              <a:gd name="T52" fmla="*/ 217 w 302"/>
              <a:gd name="T53" fmla="*/ 234 h 397"/>
              <a:gd name="T54" fmla="*/ 198 w 302"/>
              <a:gd name="T55" fmla="*/ 163 h 397"/>
              <a:gd name="T56" fmla="*/ 240 w 302"/>
              <a:gd name="T57" fmla="*/ 179 h 397"/>
              <a:gd name="T58" fmla="*/ 217 w 302"/>
              <a:gd name="T59" fmla="*/ 192 h 397"/>
              <a:gd name="T60" fmla="*/ 238 w 302"/>
              <a:gd name="T61" fmla="*/ 207 h 397"/>
              <a:gd name="T62" fmla="*/ 217 w 302"/>
              <a:gd name="T63" fmla="*/ 234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2" h="397">
                <a:moveTo>
                  <a:pt x="227" y="76"/>
                </a:moveTo>
                <a:cubicBezTo>
                  <a:pt x="302" y="76"/>
                  <a:pt x="302" y="76"/>
                  <a:pt x="302" y="76"/>
                </a:cubicBezTo>
                <a:cubicBezTo>
                  <a:pt x="302" y="397"/>
                  <a:pt x="302" y="397"/>
                  <a:pt x="302" y="397"/>
                </a:cubicBezTo>
                <a:cubicBezTo>
                  <a:pt x="0" y="397"/>
                  <a:pt x="0" y="397"/>
                  <a:pt x="0" y="397"/>
                </a:cubicBezTo>
                <a:cubicBezTo>
                  <a:pt x="0" y="0"/>
                  <a:pt x="0" y="0"/>
                  <a:pt x="0" y="0"/>
                </a:cubicBezTo>
                <a:cubicBezTo>
                  <a:pt x="227" y="0"/>
                  <a:pt x="227" y="0"/>
                  <a:pt x="227" y="0"/>
                </a:cubicBezTo>
                <a:lnTo>
                  <a:pt x="227" y="76"/>
                </a:lnTo>
                <a:close/>
                <a:moveTo>
                  <a:pt x="234" y="0"/>
                </a:moveTo>
                <a:cubicBezTo>
                  <a:pt x="234" y="68"/>
                  <a:pt x="234" y="68"/>
                  <a:pt x="234" y="68"/>
                </a:cubicBezTo>
                <a:cubicBezTo>
                  <a:pt x="302" y="68"/>
                  <a:pt x="302" y="68"/>
                  <a:pt x="302" y="68"/>
                </a:cubicBezTo>
                <a:lnTo>
                  <a:pt x="234" y="0"/>
                </a:lnTo>
                <a:close/>
                <a:moveTo>
                  <a:pt x="270" y="244"/>
                </a:moveTo>
                <a:cubicBezTo>
                  <a:pt x="270" y="153"/>
                  <a:pt x="270" y="153"/>
                  <a:pt x="270" y="153"/>
                </a:cubicBezTo>
                <a:cubicBezTo>
                  <a:pt x="270" y="147"/>
                  <a:pt x="265" y="142"/>
                  <a:pt x="259" y="142"/>
                </a:cubicBezTo>
                <a:cubicBezTo>
                  <a:pt x="43" y="142"/>
                  <a:pt x="43" y="142"/>
                  <a:pt x="43" y="142"/>
                </a:cubicBezTo>
                <a:cubicBezTo>
                  <a:pt x="37" y="142"/>
                  <a:pt x="32" y="147"/>
                  <a:pt x="32" y="153"/>
                </a:cubicBezTo>
                <a:cubicBezTo>
                  <a:pt x="32" y="244"/>
                  <a:pt x="32" y="244"/>
                  <a:pt x="32" y="244"/>
                </a:cubicBezTo>
                <a:cubicBezTo>
                  <a:pt x="32" y="250"/>
                  <a:pt x="37" y="256"/>
                  <a:pt x="43" y="256"/>
                </a:cubicBezTo>
                <a:cubicBezTo>
                  <a:pt x="259" y="256"/>
                  <a:pt x="259" y="256"/>
                  <a:pt x="259" y="256"/>
                </a:cubicBezTo>
                <a:cubicBezTo>
                  <a:pt x="265" y="256"/>
                  <a:pt x="270" y="250"/>
                  <a:pt x="270" y="244"/>
                </a:cubicBezTo>
                <a:close/>
                <a:moveTo>
                  <a:pt x="118" y="186"/>
                </a:moveTo>
                <a:cubicBezTo>
                  <a:pt x="118" y="194"/>
                  <a:pt x="115" y="200"/>
                  <a:pt x="111" y="204"/>
                </a:cubicBezTo>
                <a:cubicBezTo>
                  <a:pt x="106" y="208"/>
                  <a:pt x="99" y="211"/>
                  <a:pt x="91" y="211"/>
                </a:cubicBezTo>
                <a:cubicBezTo>
                  <a:pt x="85" y="211"/>
                  <a:pt x="85" y="211"/>
                  <a:pt x="85" y="211"/>
                </a:cubicBezTo>
                <a:cubicBezTo>
                  <a:pt x="85" y="234"/>
                  <a:pt x="85" y="234"/>
                  <a:pt x="85" y="234"/>
                </a:cubicBezTo>
                <a:cubicBezTo>
                  <a:pt x="66" y="234"/>
                  <a:pt x="66" y="234"/>
                  <a:pt x="66" y="234"/>
                </a:cubicBezTo>
                <a:cubicBezTo>
                  <a:pt x="66" y="163"/>
                  <a:pt x="66" y="163"/>
                  <a:pt x="66" y="163"/>
                </a:cubicBezTo>
                <a:cubicBezTo>
                  <a:pt x="91" y="163"/>
                  <a:pt x="91" y="163"/>
                  <a:pt x="91" y="163"/>
                </a:cubicBezTo>
                <a:cubicBezTo>
                  <a:pt x="100" y="163"/>
                  <a:pt x="106" y="165"/>
                  <a:pt x="111" y="169"/>
                </a:cubicBezTo>
                <a:cubicBezTo>
                  <a:pt x="115" y="173"/>
                  <a:pt x="118" y="179"/>
                  <a:pt x="118" y="186"/>
                </a:cubicBezTo>
                <a:close/>
                <a:moveTo>
                  <a:pt x="85" y="195"/>
                </a:moveTo>
                <a:cubicBezTo>
                  <a:pt x="89" y="195"/>
                  <a:pt x="89" y="195"/>
                  <a:pt x="89" y="195"/>
                </a:cubicBezTo>
                <a:cubicBezTo>
                  <a:pt x="92" y="195"/>
                  <a:pt x="94" y="194"/>
                  <a:pt x="96" y="193"/>
                </a:cubicBezTo>
                <a:cubicBezTo>
                  <a:pt x="97" y="191"/>
                  <a:pt x="98" y="189"/>
                  <a:pt x="98" y="186"/>
                </a:cubicBezTo>
                <a:cubicBezTo>
                  <a:pt x="98" y="181"/>
                  <a:pt x="96" y="179"/>
                  <a:pt x="90" y="179"/>
                </a:cubicBezTo>
                <a:cubicBezTo>
                  <a:pt x="85" y="179"/>
                  <a:pt x="85" y="179"/>
                  <a:pt x="85" y="179"/>
                </a:cubicBezTo>
                <a:lnTo>
                  <a:pt x="85" y="195"/>
                </a:lnTo>
                <a:close/>
                <a:moveTo>
                  <a:pt x="187" y="197"/>
                </a:moveTo>
                <a:cubicBezTo>
                  <a:pt x="187" y="209"/>
                  <a:pt x="184" y="218"/>
                  <a:pt x="177" y="224"/>
                </a:cubicBezTo>
                <a:cubicBezTo>
                  <a:pt x="171" y="231"/>
                  <a:pt x="162" y="234"/>
                  <a:pt x="150" y="234"/>
                </a:cubicBezTo>
                <a:cubicBezTo>
                  <a:pt x="127" y="234"/>
                  <a:pt x="127" y="234"/>
                  <a:pt x="127" y="234"/>
                </a:cubicBezTo>
                <a:cubicBezTo>
                  <a:pt x="127" y="163"/>
                  <a:pt x="127" y="163"/>
                  <a:pt x="127" y="163"/>
                </a:cubicBezTo>
                <a:cubicBezTo>
                  <a:pt x="151" y="163"/>
                  <a:pt x="151" y="163"/>
                  <a:pt x="151" y="163"/>
                </a:cubicBezTo>
                <a:cubicBezTo>
                  <a:pt x="163" y="163"/>
                  <a:pt x="172" y="166"/>
                  <a:pt x="178" y="172"/>
                </a:cubicBezTo>
                <a:cubicBezTo>
                  <a:pt x="184" y="178"/>
                  <a:pt x="187" y="186"/>
                  <a:pt x="187" y="197"/>
                </a:cubicBezTo>
                <a:close/>
                <a:moveTo>
                  <a:pt x="167" y="198"/>
                </a:moveTo>
                <a:cubicBezTo>
                  <a:pt x="167" y="191"/>
                  <a:pt x="166" y="187"/>
                  <a:pt x="163" y="183"/>
                </a:cubicBezTo>
                <a:cubicBezTo>
                  <a:pt x="161" y="180"/>
                  <a:pt x="157" y="179"/>
                  <a:pt x="152" y="179"/>
                </a:cubicBezTo>
                <a:cubicBezTo>
                  <a:pt x="146" y="179"/>
                  <a:pt x="146" y="179"/>
                  <a:pt x="146" y="179"/>
                </a:cubicBezTo>
                <a:cubicBezTo>
                  <a:pt x="146" y="218"/>
                  <a:pt x="146" y="218"/>
                  <a:pt x="146" y="218"/>
                </a:cubicBezTo>
                <a:cubicBezTo>
                  <a:pt x="150" y="218"/>
                  <a:pt x="150" y="218"/>
                  <a:pt x="150" y="218"/>
                </a:cubicBezTo>
                <a:cubicBezTo>
                  <a:pt x="156" y="218"/>
                  <a:pt x="160" y="217"/>
                  <a:pt x="163" y="213"/>
                </a:cubicBezTo>
                <a:cubicBezTo>
                  <a:pt x="166" y="210"/>
                  <a:pt x="167" y="205"/>
                  <a:pt x="167" y="198"/>
                </a:cubicBezTo>
                <a:close/>
                <a:moveTo>
                  <a:pt x="217" y="234"/>
                </a:moveTo>
                <a:cubicBezTo>
                  <a:pt x="198" y="234"/>
                  <a:pt x="198" y="234"/>
                  <a:pt x="198" y="234"/>
                </a:cubicBezTo>
                <a:cubicBezTo>
                  <a:pt x="198" y="163"/>
                  <a:pt x="198" y="163"/>
                  <a:pt x="198" y="163"/>
                </a:cubicBezTo>
                <a:cubicBezTo>
                  <a:pt x="240" y="163"/>
                  <a:pt x="240" y="163"/>
                  <a:pt x="240" y="163"/>
                </a:cubicBezTo>
                <a:cubicBezTo>
                  <a:pt x="240" y="179"/>
                  <a:pt x="240" y="179"/>
                  <a:pt x="240" y="179"/>
                </a:cubicBezTo>
                <a:cubicBezTo>
                  <a:pt x="217" y="179"/>
                  <a:pt x="217" y="179"/>
                  <a:pt x="217" y="179"/>
                </a:cubicBezTo>
                <a:cubicBezTo>
                  <a:pt x="217" y="192"/>
                  <a:pt x="217" y="192"/>
                  <a:pt x="217" y="192"/>
                </a:cubicBezTo>
                <a:cubicBezTo>
                  <a:pt x="238" y="192"/>
                  <a:pt x="238" y="192"/>
                  <a:pt x="238" y="192"/>
                </a:cubicBezTo>
                <a:cubicBezTo>
                  <a:pt x="238" y="207"/>
                  <a:pt x="238" y="207"/>
                  <a:pt x="238" y="207"/>
                </a:cubicBezTo>
                <a:cubicBezTo>
                  <a:pt x="217" y="207"/>
                  <a:pt x="217" y="207"/>
                  <a:pt x="217" y="207"/>
                </a:cubicBezTo>
                <a:lnTo>
                  <a:pt x="217" y="23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 name="Freeform 408"/>
          <p:cNvSpPr>
            <a:spLocks noEditPoints="1"/>
          </p:cNvSpPr>
          <p:nvPr/>
        </p:nvSpPr>
        <p:spPr bwMode="auto">
          <a:xfrm>
            <a:off x="5395252" y="3272702"/>
            <a:ext cx="184860" cy="137342"/>
          </a:xfrm>
          <a:custGeom>
            <a:avLst/>
            <a:gdLst>
              <a:gd name="T0" fmla="*/ 249 w 853"/>
              <a:gd name="T1" fmla="*/ 280 h 632"/>
              <a:gd name="T2" fmla="*/ 0 w 853"/>
              <a:gd name="T3" fmla="*/ 88 h 632"/>
              <a:gd name="T4" fmla="*/ 0 w 853"/>
              <a:gd name="T5" fmla="*/ 530 h 632"/>
              <a:gd name="T6" fmla="*/ 249 w 853"/>
              <a:gd name="T7" fmla="*/ 280 h 632"/>
              <a:gd name="T8" fmla="*/ 850 w 853"/>
              <a:gd name="T9" fmla="*/ 0 h 632"/>
              <a:gd name="T10" fmla="*/ 3 w 853"/>
              <a:gd name="T11" fmla="*/ 0 h 632"/>
              <a:gd name="T12" fmla="*/ 427 w 853"/>
              <a:gd name="T13" fmla="*/ 325 h 632"/>
              <a:gd name="T14" fmla="*/ 850 w 853"/>
              <a:gd name="T15" fmla="*/ 0 h 632"/>
              <a:gd name="T16" fmla="*/ 546 w 853"/>
              <a:gd name="T17" fmla="*/ 325 h 632"/>
              <a:gd name="T18" fmla="*/ 427 w 853"/>
              <a:gd name="T19" fmla="*/ 416 h 632"/>
              <a:gd name="T20" fmla="*/ 307 w 853"/>
              <a:gd name="T21" fmla="*/ 325 h 632"/>
              <a:gd name="T22" fmla="*/ 1 w 853"/>
              <a:gd name="T23" fmla="*/ 632 h 632"/>
              <a:gd name="T24" fmla="*/ 852 w 853"/>
              <a:gd name="T25" fmla="*/ 632 h 632"/>
              <a:gd name="T26" fmla="*/ 546 w 853"/>
              <a:gd name="T27" fmla="*/ 325 h 632"/>
              <a:gd name="T28" fmla="*/ 603 w 853"/>
              <a:gd name="T29" fmla="*/ 280 h 632"/>
              <a:gd name="T30" fmla="*/ 853 w 853"/>
              <a:gd name="T31" fmla="*/ 531 h 632"/>
              <a:gd name="T32" fmla="*/ 853 w 853"/>
              <a:gd name="T33" fmla="*/ 90 h 632"/>
              <a:gd name="T34" fmla="*/ 603 w 853"/>
              <a:gd name="T35" fmla="*/ 28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3" h="632">
                <a:moveTo>
                  <a:pt x="249" y="280"/>
                </a:moveTo>
                <a:lnTo>
                  <a:pt x="0" y="88"/>
                </a:lnTo>
                <a:lnTo>
                  <a:pt x="0" y="530"/>
                </a:lnTo>
                <a:lnTo>
                  <a:pt x="249" y="280"/>
                </a:lnTo>
                <a:close/>
                <a:moveTo>
                  <a:pt x="850" y="0"/>
                </a:moveTo>
                <a:lnTo>
                  <a:pt x="3" y="0"/>
                </a:lnTo>
                <a:lnTo>
                  <a:pt x="427" y="325"/>
                </a:lnTo>
                <a:lnTo>
                  <a:pt x="850" y="0"/>
                </a:lnTo>
                <a:close/>
                <a:moveTo>
                  <a:pt x="546" y="325"/>
                </a:moveTo>
                <a:lnTo>
                  <a:pt x="427" y="416"/>
                </a:lnTo>
                <a:lnTo>
                  <a:pt x="307" y="325"/>
                </a:lnTo>
                <a:lnTo>
                  <a:pt x="1" y="632"/>
                </a:lnTo>
                <a:lnTo>
                  <a:pt x="852" y="632"/>
                </a:lnTo>
                <a:lnTo>
                  <a:pt x="546" y="325"/>
                </a:lnTo>
                <a:close/>
                <a:moveTo>
                  <a:pt x="603" y="280"/>
                </a:moveTo>
                <a:lnTo>
                  <a:pt x="853" y="531"/>
                </a:lnTo>
                <a:lnTo>
                  <a:pt x="853" y="90"/>
                </a:lnTo>
                <a:lnTo>
                  <a:pt x="603" y="28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 name="Freeform 115"/>
          <p:cNvSpPr>
            <a:spLocks noEditPoints="1"/>
          </p:cNvSpPr>
          <p:nvPr/>
        </p:nvSpPr>
        <p:spPr bwMode="auto">
          <a:xfrm>
            <a:off x="5047768" y="3051958"/>
            <a:ext cx="428182" cy="262808"/>
          </a:xfrm>
          <a:custGeom>
            <a:avLst/>
            <a:gdLst>
              <a:gd name="T0" fmla="*/ 238 w 238"/>
              <a:gd name="T1" fmla="*/ 45 h 159"/>
              <a:gd name="T2" fmla="*/ 0 w 238"/>
              <a:gd name="T3" fmla="*/ 159 h 159"/>
              <a:gd name="T4" fmla="*/ 192 w 238"/>
              <a:gd name="T5" fmla="*/ 0 h 159"/>
              <a:gd name="T6" fmla="*/ 197 w 238"/>
              <a:gd name="T7" fmla="*/ 0 h 159"/>
              <a:gd name="T8" fmla="*/ 238 w 238"/>
              <a:gd name="T9" fmla="*/ 41 h 159"/>
              <a:gd name="T10" fmla="*/ 137 w 238"/>
              <a:gd name="T11" fmla="*/ 21 h 159"/>
              <a:gd name="T12" fmla="*/ 28 w 238"/>
              <a:gd name="T13" fmla="*/ 25 h 159"/>
              <a:gd name="T14" fmla="*/ 137 w 238"/>
              <a:gd name="T15" fmla="*/ 21 h 159"/>
              <a:gd name="T16" fmla="*/ 28 w 238"/>
              <a:gd name="T17" fmla="*/ 34 h 159"/>
              <a:gd name="T18" fmla="*/ 137 w 238"/>
              <a:gd name="T19" fmla="*/ 39 h 159"/>
              <a:gd name="T20" fmla="*/ 205 w 238"/>
              <a:gd name="T21" fmla="*/ 69 h 159"/>
              <a:gd name="T22" fmla="*/ 146 w 238"/>
              <a:gd name="T23" fmla="*/ 69 h 159"/>
              <a:gd name="T24" fmla="*/ 87 w 238"/>
              <a:gd name="T25" fmla="*/ 69 h 159"/>
              <a:gd name="T26" fmla="*/ 28 w 238"/>
              <a:gd name="T27" fmla="*/ 69 h 159"/>
              <a:gd name="T28" fmla="*/ 28 w 238"/>
              <a:gd name="T29" fmla="*/ 90 h 159"/>
              <a:gd name="T30" fmla="*/ 28 w 238"/>
              <a:gd name="T31" fmla="*/ 110 h 159"/>
              <a:gd name="T32" fmla="*/ 28 w 238"/>
              <a:gd name="T33" fmla="*/ 130 h 159"/>
              <a:gd name="T34" fmla="*/ 33 w 238"/>
              <a:gd name="T35" fmla="*/ 135 h 159"/>
              <a:gd name="T36" fmla="*/ 91 w 238"/>
              <a:gd name="T37" fmla="*/ 135 h 159"/>
              <a:gd name="T38" fmla="*/ 150 w 238"/>
              <a:gd name="T39" fmla="*/ 135 h 159"/>
              <a:gd name="T40" fmla="*/ 210 w 238"/>
              <a:gd name="T41" fmla="*/ 135 h 159"/>
              <a:gd name="T42" fmla="*/ 210 w 238"/>
              <a:gd name="T43" fmla="*/ 114 h 159"/>
              <a:gd name="T44" fmla="*/ 210 w 238"/>
              <a:gd name="T45" fmla="*/ 94 h 159"/>
              <a:gd name="T46" fmla="*/ 210 w 238"/>
              <a:gd name="T47" fmla="*/ 73 h 159"/>
              <a:gd name="T48" fmla="*/ 205 w 238"/>
              <a:gd name="T49" fmla="*/ 69 h 159"/>
              <a:gd name="T50" fmla="*/ 146 w 238"/>
              <a:gd name="T51" fmla="*/ 90 h 159"/>
              <a:gd name="T52" fmla="*/ 91 w 238"/>
              <a:gd name="T53" fmla="*/ 73 h 159"/>
              <a:gd name="T54" fmla="*/ 146 w 238"/>
              <a:gd name="T55" fmla="*/ 94 h 159"/>
              <a:gd name="T56" fmla="*/ 91 w 238"/>
              <a:gd name="T57" fmla="*/ 110 h 159"/>
              <a:gd name="T58" fmla="*/ 146 w 238"/>
              <a:gd name="T59" fmla="*/ 94 h 159"/>
              <a:gd name="T60" fmla="*/ 87 w 238"/>
              <a:gd name="T61" fmla="*/ 73 h 159"/>
              <a:gd name="T62" fmla="*/ 33 w 238"/>
              <a:gd name="T63" fmla="*/ 90 h 159"/>
              <a:gd name="T64" fmla="*/ 33 w 238"/>
              <a:gd name="T65" fmla="*/ 94 h 159"/>
              <a:gd name="T66" fmla="*/ 87 w 238"/>
              <a:gd name="T67" fmla="*/ 110 h 159"/>
              <a:gd name="T68" fmla="*/ 33 w 238"/>
              <a:gd name="T69" fmla="*/ 94 h 159"/>
              <a:gd name="T70" fmla="*/ 33 w 238"/>
              <a:gd name="T71" fmla="*/ 114 h 159"/>
              <a:gd name="T72" fmla="*/ 87 w 238"/>
              <a:gd name="T73" fmla="*/ 130 h 159"/>
              <a:gd name="T74" fmla="*/ 91 w 238"/>
              <a:gd name="T75" fmla="*/ 130 h 159"/>
              <a:gd name="T76" fmla="*/ 146 w 238"/>
              <a:gd name="T77" fmla="*/ 114 h 159"/>
              <a:gd name="T78" fmla="*/ 91 w 238"/>
              <a:gd name="T79" fmla="*/ 130 h 159"/>
              <a:gd name="T80" fmla="*/ 150 w 238"/>
              <a:gd name="T81" fmla="*/ 130 h 159"/>
              <a:gd name="T82" fmla="*/ 205 w 238"/>
              <a:gd name="T83" fmla="*/ 114 h 159"/>
              <a:gd name="T84" fmla="*/ 205 w 238"/>
              <a:gd name="T85" fmla="*/ 110 h 159"/>
              <a:gd name="T86" fmla="*/ 150 w 238"/>
              <a:gd name="T87" fmla="*/ 94 h 159"/>
              <a:gd name="T88" fmla="*/ 205 w 238"/>
              <a:gd name="T89" fmla="*/ 110 h 159"/>
              <a:gd name="T90" fmla="*/ 150 w 238"/>
              <a:gd name="T91" fmla="*/ 90 h 159"/>
              <a:gd name="T92" fmla="*/ 205 w 238"/>
              <a:gd name="T93" fmla="*/ 7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 h="159">
                <a:moveTo>
                  <a:pt x="192" y="45"/>
                </a:moveTo>
                <a:lnTo>
                  <a:pt x="238" y="45"/>
                </a:lnTo>
                <a:lnTo>
                  <a:pt x="238" y="159"/>
                </a:lnTo>
                <a:lnTo>
                  <a:pt x="0" y="159"/>
                </a:lnTo>
                <a:lnTo>
                  <a:pt x="0" y="0"/>
                </a:lnTo>
                <a:lnTo>
                  <a:pt x="192" y="0"/>
                </a:lnTo>
                <a:lnTo>
                  <a:pt x="192" y="45"/>
                </a:lnTo>
                <a:close/>
                <a:moveTo>
                  <a:pt x="197" y="0"/>
                </a:moveTo>
                <a:lnTo>
                  <a:pt x="197" y="41"/>
                </a:lnTo>
                <a:lnTo>
                  <a:pt x="238" y="41"/>
                </a:lnTo>
                <a:lnTo>
                  <a:pt x="197" y="0"/>
                </a:lnTo>
                <a:close/>
                <a:moveTo>
                  <a:pt x="137" y="21"/>
                </a:moveTo>
                <a:lnTo>
                  <a:pt x="28" y="21"/>
                </a:lnTo>
                <a:lnTo>
                  <a:pt x="28" y="25"/>
                </a:lnTo>
                <a:lnTo>
                  <a:pt x="137" y="25"/>
                </a:lnTo>
                <a:lnTo>
                  <a:pt x="137" y="21"/>
                </a:lnTo>
                <a:close/>
                <a:moveTo>
                  <a:pt x="137" y="34"/>
                </a:moveTo>
                <a:lnTo>
                  <a:pt x="28" y="34"/>
                </a:lnTo>
                <a:lnTo>
                  <a:pt x="28" y="39"/>
                </a:lnTo>
                <a:lnTo>
                  <a:pt x="137" y="39"/>
                </a:lnTo>
                <a:lnTo>
                  <a:pt x="137" y="34"/>
                </a:lnTo>
                <a:close/>
                <a:moveTo>
                  <a:pt x="205" y="69"/>
                </a:moveTo>
                <a:lnTo>
                  <a:pt x="150" y="69"/>
                </a:lnTo>
                <a:lnTo>
                  <a:pt x="146" y="69"/>
                </a:lnTo>
                <a:lnTo>
                  <a:pt x="91" y="69"/>
                </a:lnTo>
                <a:lnTo>
                  <a:pt x="87" y="69"/>
                </a:lnTo>
                <a:lnTo>
                  <a:pt x="33" y="69"/>
                </a:lnTo>
                <a:lnTo>
                  <a:pt x="28" y="69"/>
                </a:lnTo>
                <a:lnTo>
                  <a:pt x="28" y="73"/>
                </a:lnTo>
                <a:lnTo>
                  <a:pt x="28" y="90"/>
                </a:lnTo>
                <a:lnTo>
                  <a:pt x="28" y="94"/>
                </a:lnTo>
                <a:lnTo>
                  <a:pt x="28" y="110"/>
                </a:lnTo>
                <a:lnTo>
                  <a:pt x="28" y="114"/>
                </a:lnTo>
                <a:lnTo>
                  <a:pt x="28" y="130"/>
                </a:lnTo>
                <a:lnTo>
                  <a:pt x="28" y="135"/>
                </a:lnTo>
                <a:lnTo>
                  <a:pt x="33" y="135"/>
                </a:lnTo>
                <a:lnTo>
                  <a:pt x="87" y="135"/>
                </a:lnTo>
                <a:lnTo>
                  <a:pt x="91" y="135"/>
                </a:lnTo>
                <a:lnTo>
                  <a:pt x="146" y="135"/>
                </a:lnTo>
                <a:lnTo>
                  <a:pt x="150" y="135"/>
                </a:lnTo>
                <a:lnTo>
                  <a:pt x="205" y="135"/>
                </a:lnTo>
                <a:lnTo>
                  <a:pt x="210" y="135"/>
                </a:lnTo>
                <a:lnTo>
                  <a:pt x="210" y="130"/>
                </a:lnTo>
                <a:lnTo>
                  <a:pt x="210" y="114"/>
                </a:lnTo>
                <a:lnTo>
                  <a:pt x="210" y="110"/>
                </a:lnTo>
                <a:lnTo>
                  <a:pt x="210" y="94"/>
                </a:lnTo>
                <a:lnTo>
                  <a:pt x="210" y="90"/>
                </a:lnTo>
                <a:lnTo>
                  <a:pt x="210" y="73"/>
                </a:lnTo>
                <a:lnTo>
                  <a:pt x="210" y="69"/>
                </a:lnTo>
                <a:lnTo>
                  <a:pt x="205" y="69"/>
                </a:lnTo>
                <a:close/>
                <a:moveTo>
                  <a:pt x="146" y="73"/>
                </a:moveTo>
                <a:lnTo>
                  <a:pt x="146" y="90"/>
                </a:lnTo>
                <a:lnTo>
                  <a:pt x="91" y="90"/>
                </a:lnTo>
                <a:lnTo>
                  <a:pt x="91" y="73"/>
                </a:lnTo>
                <a:lnTo>
                  <a:pt x="146" y="73"/>
                </a:lnTo>
                <a:close/>
                <a:moveTo>
                  <a:pt x="146" y="94"/>
                </a:moveTo>
                <a:lnTo>
                  <a:pt x="146" y="110"/>
                </a:lnTo>
                <a:lnTo>
                  <a:pt x="91" y="110"/>
                </a:lnTo>
                <a:lnTo>
                  <a:pt x="91" y="94"/>
                </a:lnTo>
                <a:lnTo>
                  <a:pt x="146" y="94"/>
                </a:lnTo>
                <a:close/>
                <a:moveTo>
                  <a:pt x="33" y="73"/>
                </a:moveTo>
                <a:lnTo>
                  <a:pt x="87" y="73"/>
                </a:lnTo>
                <a:lnTo>
                  <a:pt x="87" y="90"/>
                </a:lnTo>
                <a:lnTo>
                  <a:pt x="33" y="90"/>
                </a:lnTo>
                <a:lnTo>
                  <a:pt x="33" y="73"/>
                </a:lnTo>
                <a:close/>
                <a:moveTo>
                  <a:pt x="33" y="94"/>
                </a:moveTo>
                <a:lnTo>
                  <a:pt x="87" y="94"/>
                </a:lnTo>
                <a:lnTo>
                  <a:pt x="87" y="110"/>
                </a:lnTo>
                <a:lnTo>
                  <a:pt x="33" y="110"/>
                </a:lnTo>
                <a:lnTo>
                  <a:pt x="33" y="94"/>
                </a:lnTo>
                <a:close/>
                <a:moveTo>
                  <a:pt x="33" y="130"/>
                </a:moveTo>
                <a:lnTo>
                  <a:pt x="33" y="114"/>
                </a:lnTo>
                <a:lnTo>
                  <a:pt x="87" y="114"/>
                </a:lnTo>
                <a:lnTo>
                  <a:pt x="87" y="130"/>
                </a:lnTo>
                <a:lnTo>
                  <a:pt x="33" y="130"/>
                </a:lnTo>
                <a:close/>
                <a:moveTo>
                  <a:pt x="91" y="130"/>
                </a:moveTo>
                <a:lnTo>
                  <a:pt x="91" y="114"/>
                </a:lnTo>
                <a:lnTo>
                  <a:pt x="146" y="114"/>
                </a:lnTo>
                <a:lnTo>
                  <a:pt x="146" y="130"/>
                </a:lnTo>
                <a:lnTo>
                  <a:pt x="91" y="130"/>
                </a:lnTo>
                <a:close/>
                <a:moveTo>
                  <a:pt x="205" y="130"/>
                </a:moveTo>
                <a:lnTo>
                  <a:pt x="150" y="130"/>
                </a:lnTo>
                <a:lnTo>
                  <a:pt x="150" y="114"/>
                </a:lnTo>
                <a:lnTo>
                  <a:pt x="205" y="114"/>
                </a:lnTo>
                <a:lnTo>
                  <a:pt x="205" y="130"/>
                </a:lnTo>
                <a:close/>
                <a:moveTo>
                  <a:pt x="205" y="110"/>
                </a:moveTo>
                <a:lnTo>
                  <a:pt x="150" y="110"/>
                </a:lnTo>
                <a:lnTo>
                  <a:pt x="150" y="94"/>
                </a:lnTo>
                <a:lnTo>
                  <a:pt x="205" y="94"/>
                </a:lnTo>
                <a:lnTo>
                  <a:pt x="205" y="110"/>
                </a:lnTo>
                <a:close/>
                <a:moveTo>
                  <a:pt x="205" y="90"/>
                </a:moveTo>
                <a:lnTo>
                  <a:pt x="150" y="90"/>
                </a:lnTo>
                <a:lnTo>
                  <a:pt x="150" y="73"/>
                </a:lnTo>
                <a:lnTo>
                  <a:pt x="205" y="73"/>
                </a:lnTo>
                <a:lnTo>
                  <a:pt x="205" y="90"/>
                </a:lnTo>
                <a:close/>
              </a:path>
            </a:pathLst>
          </a:custGeom>
          <a:solidFill>
            <a:srgbClr val="EE7B4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78" name="Freeform 56"/>
          <p:cNvSpPr>
            <a:spLocks noEditPoints="1"/>
          </p:cNvSpPr>
          <p:nvPr/>
        </p:nvSpPr>
        <p:spPr bwMode="auto">
          <a:xfrm>
            <a:off x="2208094" y="4013142"/>
            <a:ext cx="430213" cy="347663"/>
          </a:xfrm>
          <a:custGeom>
            <a:avLst/>
            <a:gdLst>
              <a:gd name="T0" fmla="*/ 453 w 453"/>
              <a:gd name="T1" fmla="*/ 10 h 365"/>
              <a:gd name="T2" fmla="*/ 453 w 453"/>
              <a:gd name="T3" fmla="*/ 294 h 365"/>
              <a:gd name="T4" fmla="*/ 443 w 453"/>
              <a:gd name="T5" fmla="*/ 304 h 365"/>
              <a:gd name="T6" fmla="*/ 259 w 453"/>
              <a:gd name="T7" fmla="*/ 304 h 365"/>
              <a:gd name="T8" fmla="*/ 264 w 453"/>
              <a:gd name="T9" fmla="*/ 355 h 365"/>
              <a:gd name="T10" fmla="*/ 326 w 453"/>
              <a:gd name="T11" fmla="*/ 355 h 365"/>
              <a:gd name="T12" fmla="*/ 331 w 453"/>
              <a:gd name="T13" fmla="*/ 360 h 365"/>
              <a:gd name="T14" fmla="*/ 326 w 453"/>
              <a:gd name="T15" fmla="*/ 365 h 365"/>
              <a:gd name="T16" fmla="*/ 127 w 453"/>
              <a:gd name="T17" fmla="*/ 365 h 365"/>
              <a:gd name="T18" fmla="*/ 122 w 453"/>
              <a:gd name="T19" fmla="*/ 360 h 365"/>
              <a:gd name="T20" fmla="*/ 127 w 453"/>
              <a:gd name="T21" fmla="*/ 355 h 365"/>
              <a:gd name="T22" fmla="*/ 189 w 453"/>
              <a:gd name="T23" fmla="*/ 355 h 365"/>
              <a:gd name="T24" fmla="*/ 194 w 453"/>
              <a:gd name="T25" fmla="*/ 304 h 365"/>
              <a:gd name="T26" fmla="*/ 10 w 453"/>
              <a:gd name="T27" fmla="*/ 304 h 365"/>
              <a:gd name="T28" fmla="*/ 0 w 453"/>
              <a:gd name="T29" fmla="*/ 294 h 365"/>
              <a:gd name="T30" fmla="*/ 0 w 453"/>
              <a:gd name="T31" fmla="*/ 10 h 365"/>
              <a:gd name="T32" fmla="*/ 10 w 453"/>
              <a:gd name="T33" fmla="*/ 0 h 365"/>
              <a:gd name="T34" fmla="*/ 443 w 453"/>
              <a:gd name="T35" fmla="*/ 0 h 365"/>
              <a:gd name="T36" fmla="*/ 453 w 453"/>
              <a:gd name="T37" fmla="*/ 10 h 365"/>
              <a:gd name="T38" fmla="*/ 422 w 453"/>
              <a:gd name="T39" fmla="*/ 31 h 365"/>
              <a:gd name="T40" fmla="*/ 31 w 453"/>
              <a:gd name="T41" fmla="*/ 31 h 365"/>
              <a:gd name="T42" fmla="*/ 31 w 453"/>
              <a:gd name="T43" fmla="*/ 273 h 365"/>
              <a:gd name="T44" fmla="*/ 422 w 453"/>
              <a:gd name="T45" fmla="*/ 273 h 365"/>
              <a:gd name="T46" fmla="*/ 422 w 453"/>
              <a:gd name="T47" fmla="*/ 31 h 365"/>
              <a:gd name="T48" fmla="*/ 269 w 453"/>
              <a:gd name="T49" fmla="*/ 134 h 365"/>
              <a:gd name="T50" fmla="*/ 269 w 453"/>
              <a:gd name="T51" fmla="*/ 106 h 365"/>
              <a:gd name="T52" fmla="*/ 226 w 453"/>
              <a:gd name="T53" fmla="*/ 64 h 365"/>
              <a:gd name="T54" fmla="*/ 184 w 453"/>
              <a:gd name="T55" fmla="*/ 106 h 365"/>
              <a:gd name="T56" fmla="*/ 184 w 453"/>
              <a:gd name="T57" fmla="*/ 134 h 365"/>
              <a:gd name="T58" fmla="*/ 159 w 453"/>
              <a:gd name="T59" fmla="*/ 134 h 365"/>
              <a:gd name="T60" fmla="*/ 159 w 453"/>
              <a:gd name="T61" fmla="*/ 241 h 365"/>
              <a:gd name="T62" fmla="*/ 294 w 453"/>
              <a:gd name="T63" fmla="*/ 241 h 365"/>
              <a:gd name="T64" fmla="*/ 294 w 453"/>
              <a:gd name="T65" fmla="*/ 134 h 365"/>
              <a:gd name="T66" fmla="*/ 269 w 453"/>
              <a:gd name="T67" fmla="*/ 134 h 365"/>
              <a:gd name="T68" fmla="*/ 199 w 453"/>
              <a:gd name="T69" fmla="*/ 106 h 365"/>
              <a:gd name="T70" fmla="*/ 226 w 453"/>
              <a:gd name="T71" fmla="*/ 78 h 365"/>
              <a:gd name="T72" fmla="*/ 254 w 453"/>
              <a:gd name="T73" fmla="*/ 106 h 365"/>
              <a:gd name="T74" fmla="*/ 254 w 453"/>
              <a:gd name="T75" fmla="*/ 134 h 365"/>
              <a:gd name="T76" fmla="*/ 199 w 453"/>
              <a:gd name="T77" fmla="*/ 134 h 365"/>
              <a:gd name="T78" fmla="*/ 199 w 453"/>
              <a:gd name="T79" fmla="*/ 106 h 365"/>
              <a:gd name="T80" fmla="*/ 232 w 453"/>
              <a:gd name="T81" fmla="*/ 189 h 365"/>
              <a:gd name="T82" fmla="*/ 237 w 453"/>
              <a:gd name="T83" fmla="*/ 211 h 365"/>
              <a:gd name="T84" fmla="*/ 216 w 453"/>
              <a:gd name="T85" fmla="*/ 211 h 365"/>
              <a:gd name="T86" fmla="*/ 221 w 453"/>
              <a:gd name="T87" fmla="*/ 189 h 365"/>
              <a:gd name="T88" fmla="*/ 213 w 453"/>
              <a:gd name="T89" fmla="*/ 177 h 365"/>
              <a:gd name="T90" fmla="*/ 226 w 453"/>
              <a:gd name="T91" fmla="*/ 164 h 365"/>
              <a:gd name="T92" fmla="*/ 240 w 453"/>
              <a:gd name="T93" fmla="*/ 177 h 365"/>
              <a:gd name="T94" fmla="*/ 232 w 453"/>
              <a:gd name="T95" fmla="*/ 189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3" h="365">
                <a:moveTo>
                  <a:pt x="453" y="10"/>
                </a:moveTo>
                <a:cubicBezTo>
                  <a:pt x="453" y="294"/>
                  <a:pt x="453" y="294"/>
                  <a:pt x="453" y="294"/>
                </a:cubicBezTo>
                <a:cubicBezTo>
                  <a:pt x="453" y="300"/>
                  <a:pt x="449" y="304"/>
                  <a:pt x="443" y="304"/>
                </a:cubicBezTo>
                <a:cubicBezTo>
                  <a:pt x="259" y="304"/>
                  <a:pt x="259" y="304"/>
                  <a:pt x="259" y="304"/>
                </a:cubicBezTo>
                <a:cubicBezTo>
                  <a:pt x="264" y="355"/>
                  <a:pt x="264" y="355"/>
                  <a:pt x="264" y="355"/>
                </a:cubicBezTo>
                <a:cubicBezTo>
                  <a:pt x="326" y="355"/>
                  <a:pt x="326" y="355"/>
                  <a:pt x="326" y="355"/>
                </a:cubicBezTo>
                <a:cubicBezTo>
                  <a:pt x="328" y="355"/>
                  <a:pt x="331" y="358"/>
                  <a:pt x="331" y="360"/>
                </a:cubicBezTo>
                <a:cubicBezTo>
                  <a:pt x="331" y="363"/>
                  <a:pt x="328" y="365"/>
                  <a:pt x="326" y="365"/>
                </a:cubicBezTo>
                <a:cubicBezTo>
                  <a:pt x="127" y="365"/>
                  <a:pt x="127" y="365"/>
                  <a:pt x="127" y="365"/>
                </a:cubicBezTo>
                <a:cubicBezTo>
                  <a:pt x="124" y="365"/>
                  <a:pt x="122" y="363"/>
                  <a:pt x="122" y="360"/>
                </a:cubicBezTo>
                <a:cubicBezTo>
                  <a:pt x="122" y="358"/>
                  <a:pt x="124" y="355"/>
                  <a:pt x="127" y="355"/>
                </a:cubicBezTo>
                <a:cubicBezTo>
                  <a:pt x="189" y="355"/>
                  <a:pt x="189" y="355"/>
                  <a:pt x="189" y="355"/>
                </a:cubicBezTo>
                <a:cubicBezTo>
                  <a:pt x="194" y="304"/>
                  <a:pt x="194" y="304"/>
                  <a:pt x="194" y="304"/>
                </a:cubicBezTo>
                <a:cubicBezTo>
                  <a:pt x="10" y="304"/>
                  <a:pt x="10" y="304"/>
                  <a:pt x="10" y="304"/>
                </a:cubicBezTo>
                <a:cubicBezTo>
                  <a:pt x="4" y="304"/>
                  <a:pt x="0" y="300"/>
                  <a:pt x="0" y="294"/>
                </a:cubicBezTo>
                <a:cubicBezTo>
                  <a:pt x="0" y="10"/>
                  <a:pt x="0" y="10"/>
                  <a:pt x="0" y="10"/>
                </a:cubicBezTo>
                <a:cubicBezTo>
                  <a:pt x="0" y="5"/>
                  <a:pt x="4" y="0"/>
                  <a:pt x="10" y="0"/>
                </a:cubicBezTo>
                <a:cubicBezTo>
                  <a:pt x="443" y="0"/>
                  <a:pt x="443" y="0"/>
                  <a:pt x="443" y="0"/>
                </a:cubicBezTo>
                <a:cubicBezTo>
                  <a:pt x="449" y="0"/>
                  <a:pt x="453" y="5"/>
                  <a:pt x="453" y="10"/>
                </a:cubicBezTo>
                <a:close/>
                <a:moveTo>
                  <a:pt x="422" y="31"/>
                </a:moveTo>
                <a:cubicBezTo>
                  <a:pt x="31" y="31"/>
                  <a:pt x="31" y="31"/>
                  <a:pt x="31" y="31"/>
                </a:cubicBezTo>
                <a:cubicBezTo>
                  <a:pt x="31" y="273"/>
                  <a:pt x="31" y="273"/>
                  <a:pt x="31" y="273"/>
                </a:cubicBezTo>
                <a:cubicBezTo>
                  <a:pt x="422" y="273"/>
                  <a:pt x="422" y="273"/>
                  <a:pt x="422" y="273"/>
                </a:cubicBezTo>
                <a:lnTo>
                  <a:pt x="422" y="31"/>
                </a:lnTo>
                <a:close/>
                <a:moveTo>
                  <a:pt x="269" y="134"/>
                </a:moveTo>
                <a:cubicBezTo>
                  <a:pt x="269" y="106"/>
                  <a:pt x="269" y="106"/>
                  <a:pt x="269" y="106"/>
                </a:cubicBezTo>
                <a:cubicBezTo>
                  <a:pt x="269" y="83"/>
                  <a:pt x="250" y="64"/>
                  <a:pt x="226" y="64"/>
                </a:cubicBezTo>
                <a:cubicBezTo>
                  <a:pt x="203" y="64"/>
                  <a:pt x="184" y="83"/>
                  <a:pt x="184" y="106"/>
                </a:cubicBezTo>
                <a:cubicBezTo>
                  <a:pt x="184" y="134"/>
                  <a:pt x="184" y="134"/>
                  <a:pt x="184" y="134"/>
                </a:cubicBezTo>
                <a:cubicBezTo>
                  <a:pt x="159" y="134"/>
                  <a:pt x="159" y="134"/>
                  <a:pt x="159" y="134"/>
                </a:cubicBezTo>
                <a:cubicBezTo>
                  <a:pt x="159" y="241"/>
                  <a:pt x="159" y="241"/>
                  <a:pt x="159" y="241"/>
                </a:cubicBezTo>
                <a:cubicBezTo>
                  <a:pt x="294" y="241"/>
                  <a:pt x="294" y="241"/>
                  <a:pt x="294" y="241"/>
                </a:cubicBezTo>
                <a:cubicBezTo>
                  <a:pt x="294" y="134"/>
                  <a:pt x="294" y="134"/>
                  <a:pt x="294" y="134"/>
                </a:cubicBezTo>
                <a:lnTo>
                  <a:pt x="269" y="134"/>
                </a:lnTo>
                <a:close/>
                <a:moveTo>
                  <a:pt x="199" y="106"/>
                </a:moveTo>
                <a:cubicBezTo>
                  <a:pt x="199" y="91"/>
                  <a:pt x="211" y="78"/>
                  <a:pt x="226" y="78"/>
                </a:cubicBezTo>
                <a:cubicBezTo>
                  <a:pt x="242" y="78"/>
                  <a:pt x="254" y="91"/>
                  <a:pt x="254" y="106"/>
                </a:cubicBezTo>
                <a:cubicBezTo>
                  <a:pt x="254" y="134"/>
                  <a:pt x="254" y="134"/>
                  <a:pt x="254" y="134"/>
                </a:cubicBezTo>
                <a:cubicBezTo>
                  <a:pt x="199" y="134"/>
                  <a:pt x="199" y="134"/>
                  <a:pt x="199" y="134"/>
                </a:cubicBezTo>
                <a:lnTo>
                  <a:pt x="199" y="106"/>
                </a:lnTo>
                <a:close/>
                <a:moveTo>
                  <a:pt x="232" y="189"/>
                </a:moveTo>
                <a:cubicBezTo>
                  <a:pt x="237" y="211"/>
                  <a:pt x="237" y="211"/>
                  <a:pt x="237" y="211"/>
                </a:cubicBezTo>
                <a:cubicBezTo>
                  <a:pt x="216" y="211"/>
                  <a:pt x="216" y="211"/>
                  <a:pt x="216" y="211"/>
                </a:cubicBezTo>
                <a:cubicBezTo>
                  <a:pt x="221" y="189"/>
                  <a:pt x="221" y="189"/>
                  <a:pt x="221" y="189"/>
                </a:cubicBezTo>
                <a:cubicBezTo>
                  <a:pt x="216" y="187"/>
                  <a:pt x="213" y="182"/>
                  <a:pt x="213" y="177"/>
                </a:cubicBezTo>
                <a:cubicBezTo>
                  <a:pt x="213" y="170"/>
                  <a:pt x="219" y="164"/>
                  <a:pt x="226" y="164"/>
                </a:cubicBezTo>
                <a:cubicBezTo>
                  <a:pt x="234" y="164"/>
                  <a:pt x="240" y="170"/>
                  <a:pt x="240" y="177"/>
                </a:cubicBezTo>
                <a:cubicBezTo>
                  <a:pt x="240" y="182"/>
                  <a:pt x="236" y="187"/>
                  <a:pt x="232" y="189"/>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 name="正方形/長方形 78"/>
          <p:cNvSpPr/>
          <p:nvPr/>
        </p:nvSpPr>
        <p:spPr>
          <a:xfrm>
            <a:off x="2303656" y="4060984"/>
            <a:ext cx="239003" cy="1835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Freeform 115"/>
          <p:cNvSpPr>
            <a:spLocks noEditPoints="1"/>
          </p:cNvSpPr>
          <p:nvPr/>
        </p:nvSpPr>
        <p:spPr bwMode="auto">
          <a:xfrm>
            <a:off x="2294088" y="4076453"/>
            <a:ext cx="262396" cy="161052"/>
          </a:xfrm>
          <a:custGeom>
            <a:avLst/>
            <a:gdLst>
              <a:gd name="T0" fmla="*/ 238 w 238"/>
              <a:gd name="T1" fmla="*/ 45 h 159"/>
              <a:gd name="T2" fmla="*/ 0 w 238"/>
              <a:gd name="T3" fmla="*/ 159 h 159"/>
              <a:gd name="T4" fmla="*/ 192 w 238"/>
              <a:gd name="T5" fmla="*/ 0 h 159"/>
              <a:gd name="T6" fmla="*/ 197 w 238"/>
              <a:gd name="T7" fmla="*/ 0 h 159"/>
              <a:gd name="T8" fmla="*/ 238 w 238"/>
              <a:gd name="T9" fmla="*/ 41 h 159"/>
              <a:gd name="T10" fmla="*/ 137 w 238"/>
              <a:gd name="T11" fmla="*/ 21 h 159"/>
              <a:gd name="T12" fmla="*/ 28 w 238"/>
              <a:gd name="T13" fmla="*/ 25 h 159"/>
              <a:gd name="T14" fmla="*/ 137 w 238"/>
              <a:gd name="T15" fmla="*/ 21 h 159"/>
              <a:gd name="T16" fmla="*/ 28 w 238"/>
              <a:gd name="T17" fmla="*/ 34 h 159"/>
              <a:gd name="T18" fmla="*/ 137 w 238"/>
              <a:gd name="T19" fmla="*/ 39 h 159"/>
              <a:gd name="T20" fmla="*/ 205 w 238"/>
              <a:gd name="T21" fmla="*/ 69 h 159"/>
              <a:gd name="T22" fmla="*/ 146 w 238"/>
              <a:gd name="T23" fmla="*/ 69 h 159"/>
              <a:gd name="T24" fmla="*/ 87 w 238"/>
              <a:gd name="T25" fmla="*/ 69 h 159"/>
              <a:gd name="T26" fmla="*/ 28 w 238"/>
              <a:gd name="T27" fmla="*/ 69 h 159"/>
              <a:gd name="T28" fmla="*/ 28 w 238"/>
              <a:gd name="T29" fmla="*/ 90 h 159"/>
              <a:gd name="T30" fmla="*/ 28 w 238"/>
              <a:gd name="T31" fmla="*/ 110 h 159"/>
              <a:gd name="T32" fmla="*/ 28 w 238"/>
              <a:gd name="T33" fmla="*/ 130 h 159"/>
              <a:gd name="T34" fmla="*/ 33 w 238"/>
              <a:gd name="T35" fmla="*/ 135 h 159"/>
              <a:gd name="T36" fmla="*/ 91 w 238"/>
              <a:gd name="T37" fmla="*/ 135 h 159"/>
              <a:gd name="T38" fmla="*/ 150 w 238"/>
              <a:gd name="T39" fmla="*/ 135 h 159"/>
              <a:gd name="T40" fmla="*/ 210 w 238"/>
              <a:gd name="T41" fmla="*/ 135 h 159"/>
              <a:gd name="T42" fmla="*/ 210 w 238"/>
              <a:gd name="T43" fmla="*/ 114 h 159"/>
              <a:gd name="T44" fmla="*/ 210 w 238"/>
              <a:gd name="T45" fmla="*/ 94 h 159"/>
              <a:gd name="T46" fmla="*/ 210 w 238"/>
              <a:gd name="T47" fmla="*/ 73 h 159"/>
              <a:gd name="T48" fmla="*/ 205 w 238"/>
              <a:gd name="T49" fmla="*/ 69 h 159"/>
              <a:gd name="T50" fmla="*/ 146 w 238"/>
              <a:gd name="T51" fmla="*/ 90 h 159"/>
              <a:gd name="T52" fmla="*/ 91 w 238"/>
              <a:gd name="T53" fmla="*/ 73 h 159"/>
              <a:gd name="T54" fmla="*/ 146 w 238"/>
              <a:gd name="T55" fmla="*/ 94 h 159"/>
              <a:gd name="T56" fmla="*/ 91 w 238"/>
              <a:gd name="T57" fmla="*/ 110 h 159"/>
              <a:gd name="T58" fmla="*/ 146 w 238"/>
              <a:gd name="T59" fmla="*/ 94 h 159"/>
              <a:gd name="T60" fmla="*/ 87 w 238"/>
              <a:gd name="T61" fmla="*/ 73 h 159"/>
              <a:gd name="T62" fmla="*/ 33 w 238"/>
              <a:gd name="T63" fmla="*/ 90 h 159"/>
              <a:gd name="T64" fmla="*/ 33 w 238"/>
              <a:gd name="T65" fmla="*/ 94 h 159"/>
              <a:gd name="T66" fmla="*/ 87 w 238"/>
              <a:gd name="T67" fmla="*/ 110 h 159"/>
              <a:gd name="T68" fmla="*/ 33 w 238"/>
              <a:gd name="T69" fmla="*/ 94 h 159"/>
              <a:gd name="T70" fmla="*/ 33 w 238"/>
              <a:gd name="T71" fmla="*/ 114 h 159"/>
              <a:gd name="T72" fmla="*/ 87 w 238"/>
              <a:gd name="T73" fmla="*/ 130 h 159"/>
              <a:gd name="T74" fmla="*/ 91 w 238"/>
              <a:gd name="T75" fmla="*/ 130 h 159"/>
              <a:gd name="T76" fmla="*/ 146 w 238"/>
              <a:gd name="T77" fmla="*/ 114 h 159"/>
              <a:gd name="T78" fmla="*/ 91 w 238"/>
              <a:gd name="T79" fmla="*/ 130 h 159"/>
              <a:gd name="T80" fmla="*/ 150 w 238"/>
              <a:gd name="T81" fmla="*/ 130 h 159"/>
              <a:gd name="T82" fmla="*/ 205 w 238"/>
              <a:gd name="T83" fmla="*/ 114 h 159"/>
              <a:gd name="T84" fmla="*/ 205 w 238"/>
              <a:gd name="T85" fmla="*/ 110 h 159"/>
              <a:gd name="T86" fmla="*/ 150 w 238"/>
              <a:gd name="T87" fmla="*/ 94 h 159"/>
              <a:gd name="T88" fmla="*/ 205 w 238"/>
              <a:gd name="T89" fmla="*/ 110 h 159"/>
              <a:gd name="T90" fmla="*/ 150 w 238"/>
              <a:gd name="T91" fmla="*/ 90 h 159"/>
              <a:gd name="T92" fmla="*/ 205 w 238"/>
              <a:gd name="T93" fmla="*/ 7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 h="159">
                <a:moveTo>
                  <a:pt x="192" y="45"/>
                </a:moveTo>
                <a:lnTo>
                  <a:pt x="238" y="45"/>
                </a:lnTo>
                <a:lnTo>
                  <a:pt x="238" y="159"/>
                </a:lnTo>
                <a:lnTo>
                  <a:pt x="0" y="159"/>
                </a:lnTo>
                <a:lnTo>
                  <a:pt x="0" y="0"/>
                </a:lnTo>
                <a:lnTo>
                  <a:pt x="192" y="0"/>
                </a:lnTo>
                <a:lnTo>
                  <a:pt x="192" y="45"/>
                </a:lnTo>
                <a:close/>
                <a:moveTo>
                  <a:pt x="197" y="0"/>
                </a:moveTo>
                <a:lnTo>
                  <a:pt x="197" y="41"/>
                </a:lnTo>
                <a:lnTo>
                  <a:pt x="238" y="41"/>
                </a:lnTo>
                <a:lnTo>
                  <a:pt x="197" y="0"/>
                </a:lnTo>
                <a:close/>
                <a:moveTo>
                  <a:pt x="137" y="21"/>
                </a:moveTo>
                <a:lnTo>
                  <a:pt x="28" y="21"/>
                </a:lnTo>
                <a:lnTo>
                  <a:pt x="28" y="25"/>
                </a:lnTo>
                <a:lnTo>
                  <a:pt x="137" y="25"/>
                </a:lnTo>
                <a:lnTo>
                  <a:pt x="137" y="21"/>
                </a:lnTo>
                <a:close/>
                <a:moveTo>
                  <a:pt x="137" y="34"/>
                </a:moveTo>
                <a:lnTo>
                  <a:pt x="28" y="34"/>
                </a:lnTo>
                <a:lnTo>
                  <a:pt x="28" y="39"/>
                </a:lnTo>
                <a:lnTo>
                  <a:pt x="137" y="39"/>
                </a:lnTo>
                <a:lnTo>
                  <a:pt x="137" y="34"/>
                </a:lnTo>
                <a:close/>
                <a:moveTo>
                  <a:pt x="205" y="69"/>
                </a:moveTo>
                <a:lnTo>
                  <a:pt x="150" y="69"/>
                </a:lnTo>
                <a:lnTo>
                  <a:pt x="146" y="69"/>
                </a:lnTo>
                <a:lnTo>
                  <a:pt x="91" y="69"/>
                </a:lnTo>
                <a:lnTo>
                  <a:pt x="87" y="69"/>
                </a:lnTo>
                <a:lnTo>
                  <a:pt x="33" y="69"/>
                </a:lnTo>
                <a:lnTo>
                  <a:pt x="28" y="69"/>
                </a:lnTo>
                <a:lnTo>
                  <a:pt x="28" y="73"/>
                </a:lnTo>
                <a:lnTo>
                  <a:pt x="28" y="90"/>
                </a:lnTo>
                <a:lnTo>
                  <a:pt x="28" y="94"/>
                </a:lnTo>
                <a:lnTo>
                  <a:pt x="28" y="110"/>
                </a:lnTo>
                <a:lnTo>
                  <a:pt x="28" y="114"/>
                </a:lnTo>
                <a:lnTo>
                  <a:pt x="28" y="130"/>
                </a:lnTo>
                <a:lnTo>
                  <a:pt x="28" y="135"/>
                </a:lnTo>
                <a:lnTo>
                  <a:pt x="33" y="135"/>
                </a:lnTo>
                <a:lnTo>
                  <a:pt x="87" y="135"/>
                </a:lnTo>
                <a:lnTo>
                  <a:pt x="91" y="135"/>
                </a:lnTo>
                <a:lnTo>
                  <a:pt x="146" y="135"/>
                </a:lnTo>
                <a:lnTo>
                  <a:pt x="150" y="135"/>
                </a:lnTo>
                <a:lnTo>
                  <a:pt x="205" y="135"/>
                </a:lnTo>
                <a:lnTo>
                  <a:pt x="210" y="135"/>
                </a:lnTo>
                <a:lnTo>
                  <a:pt x="210" y="130"/>
                </a:lnTo>
                <a:lnTo>
                  <a:pt x="210" y="114"/>
                </a:lnTo>
                <a:lnTo>
                  <a:pt x="210" y="110"/>
                </a:lnTo>
                <a:lnTo>
                  <a:pt x="210" y="94"/>
                </a:lnTo>
                <a:lnTo>
                  <a:pt x="210" y="90"/>
                </a:lnTo>
                <a:lnTo>
                  <a:pt x="210" y="73"/>
                </a:lnTo>
                <a:lnTo>
                  <a:pt x="210" y="69"/>
                </a:lnTo>
                <a:lnTo>
                  <a:pt x="205" y="69"/>
                </a:lnTo>
                <a:close/>
                <a:moveTo>
                  <a:pt x="146" y="73"/>
                </a:moveTo>
                <a:lnTo>
                  <a:pt x="146" y="90"/>
                </a:lnTo>
                <a:lnTo>
                  <a:pt x="91" y="90"/>
                </a:lnTo>
                <a:lnTo>
                  <a:pt x="91" y="73"/>
                </a:lnTo>
                <a:lnTo>
                  <a:pt x="146" y="73"/>
                </a:lnTo>
                <a:close/>
                <a:moveTo>
                  <a:pt x="146" y="94"/>
                </a:moveTo>
                <a:lnTo>
                  <a:pt x="146" y="110"/>
                </a:lnTo>
                <a:lnTo>
                  <a:pt x="91" y="110"/>
                </a:lnTo>
                <a:lnTo>
                  <a:pt x="91" y="94"/>
                </a:lnTo>
                <a:lnTo>
                  <a:pt x="146" y="94"/>
                </a:lnTo>
                <a:close/>
                <a:moveTo>
                  <a:pt x="33" y="73"/>
                </a:moveTo>
                <a:lnTo>
                  <a:pt x="87" y="73"/>
                </a:lnTo>
                <a:lnTo>
                  <a:pt x="87" y="90"/>
                </a:lnTo>
                <a:lnTo>
                  <a:pt x="33" y="90"/>
                </a:lnTo>
                <a:lnTo>
                  <a:pt x="33" y="73"/>
                </a:lnTo>
                <a:close/>
                <a:moveTo>
                  <a:pt x="33" y="94"/>
                </a:moveTo>
                <a:lnTo>
                  <a:pt x="87" y="94"/>
                </a:lnTo>
                <a:lnTo>
                  <a:pt x="87" y="110"/>
                </a:lnTo>
                <a:lnTo>
                  <a:pt x="33" y="110"/>
                </a:lnTo>
                <a:lnTo>
                  <a:pt x="33" y="94"/>
                </a:lnTo>
                <a:close/>
                <a:moveTo>
                  <a:pt x="33" y="130"/>
                </a:moveTo>
                <a:lnTo>
                  <a:pt x="33" y="114"/>
                </a:lnTo>
                <a:lnTo>
                  <a:pt x="87" y="114"/>
                </a:lnTo>
                <a:lnTo>
                  <a:pt x="87" y="130"/>
                </a:lnTo>
                <a:lnTo>
                  <a:pt x="33" y="130"/>
                </a:lnTo>
                <a:close/>
                <a:moveTo>
                  <a:pt x="91" y="130"/>
                </a:moveTo>
                <a:lnTo>
                  <a:pt x="91" y="114"/>
                </a:lnTo>
                <a:lnTo>
                  <a:pt x="146" y="114"/>
                </a:lnTo>
                <a:lnTo>
                  <a:pt x="146" y="130"/>
                </a:lnTo>
                <a:lnTo>
                  <a:pt x="91" y="130"/>
                </a:lnTo>
                <a:close/>
                <a:moveTo>
                  <a:pt x="205" y="130"/>
                </a:moveTo>
                <a:lnTo>
                  <a:pt x="150" y="130"/>
                </a:lnTo>
                <a:lnTo>
                  <a:pt x="150" y="114"/>
                </a:lnTo>
                <a:lnTo>
                  <a:pt x="205" y="114"/>
                </a:lnTo>
                <a:lnTo>
                  <a:pt x="205" y="130"/>
                </a:lnTo>
                <a:close/>
                <a:moveTo>
                  <a:pt x="205" y="110"/>
                </a:moveTo>
                <a:lnTo>
                  <a:pt x="150" y="110"/>
                </a:lnTo>
                <a:lnTo>
                  <a:pt x="150" y="94"/>
                </a:lnTo>
                <a:lnTo>
                  <a:pt x="205" y="94"/>
                </a:lnTo>
                <a:lnTo>
                  <a:pt x="205" y="110"/>
                </a:lnTo>
                <a:close/>
                <a:moveTo>
                  <a:pt x="205" y="90"/>
                </a:moveTo>
                <a:lnTo>
                  <a:pt x="150" y="90"/>
                </a:lnTo>
                <a:lnTo>
                  <a:pt x="150" y="73"/>
                </a:lnTo>
                <a:lnTo>
                  <a:pt x="205" y="73"/>
                </a:lnTo>
                <a:lnTo>
                  <a:pt x="205" y="90"/>
                </a:lnTo>
                <a:close/>
              </a:path>
            </a:pathLst>
          </a:custGeom>
          <a:solidFill>
            <a:srgbClr val="EE7B4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81" name="Freeform 32"/>
          <p:cNvSpPr>
            <a:spLocks noEditPoints="1"/>
          </p:cNvSpPr>
          <p:nvPr/>
        </p:nvSpPr>
        <p:spPr bwMode="auto">
          <a:xfrm>
            <a:off x="7469432" y="1266723"/>
            <a:ext cx="332222" cy="333444"/>
          </a:xfrm>
          <a:custGeom>
            <a:avLst/>
            <a:gdLst>
              <a:gd name="T0" fmla="*/ 226 w 453"/>
              <a:gd name="T1" fmla="*/ 0 h 454"/>
              <a:gd name="T2" fmla="*/ 453 w 453"/>
              <a:gd name="T3" fmla="*/ 227 h 454"/>
              <a:gd name="T4" fmla="*/ 226 w 453"/>
              <a:gd name="T5" fmla="*/ 454 h 454"/>
              <a:gd name="T6" fmla="*/ 0 w 453"/>
              <a:gd name="T7" fmla="*/ 227 h 454"/>
              <a:gd name="T8" fmla="*/ 226 w 453"/>
              <a:gd name="T9" fmla="*/ 0 h 454"/>
              <a:gd name="T10" fmla="*/ 226 w 453"/>
              <a:gd name="T11" fmla="*/ 420 h 454"/>
              <a:gd name="T12" fmla="*/ 419 w 453"/>
              <a:gd name="T13" fmla="*/ 227 h 454"/>
              <a:gd name="T14" fmla="*/ 226 w 453"/>
              <a:gd name="T15" fmla="*/ 34 h 454"/>
              <a:gd name="T16" fmla="*/ 34 w 453"/>
              <a:gd name="T17" fmla="*/ 227 h 454"/>
              <a:gd name="T18" fmla="*/ 226 w 453"/>
              <a:gd name="T19" fmla="*/ 420 h 454"/>
              <a:gd name="T20" fmla="*/ 226 w 453"/>
              <a:gd name="T21" fmla="*/ 50 h 454"/>
              <a:gd name="T22" fmla="*/ 50 w 453"/>
              <a:gd name="T23" fmla="*/ 227 h 454"/>
              <a:gd name="T24" fmla="*/ 226 w 453"/>
              <a:gd name="T25" fmla="*/ 403 h 454"/>
              <a:gd name="T26" fmla="*/ 403 w 453"/>
              <a:gd name="T27" fmla="*/ 227 h 454"/>
              <a:gd name="T28" fmla="*/ 226 w 453"/>
              <a:gd name="T29" fmla="*/ 50 h 454"/>
              <a:gd name="T30" fmla="*/ 146 w 453"/>
              <a:gd name="T31" fmla="*/ 234 h 454"/>
              <a:gd name="T32" fmla="*/ 196 w 453"/>
              <a:gd name="T33" fmla="*/ 234 h 454"/>
              <a:gd name="T34" fmla="*/ 123 w 453"/>
              <a:gd name="T35" fmla="*/ 124 h 454"/>
              <a:gd name="T36" fmla="*/ 169 w 453"/>
              <a:gd name="T37" fmla="*/ 124 h 454"/>
              <a:gd name="T38" fmla="*/ 226 w 453"/>
              <a:gd name="T39" fmla="*/ 217 h 454"/>
              <a:gd name="T40" fmla="*/ 285 w 453"/>
              <a:gd name="T41" fmla="*/ 124 h 454"/>
              <a:gd name="T42" fmla="*/ 329 w 453"/>
              <a:gd name="T43" fmla="*/ 124 h 454"/>
              <a:gd name="T44" fmla="*/ 255 w 453"/>
              <a:gd name="T45" fmla="*/ 234 h 454"/>
              <a:gd name="T46" fmla="*/ 306 w 453"/>
              <a:gd name="T47" fmla="*/ 234 h 454"/>
              <a:gd name="T48" fmla="*/ 306 w 453"/>
              <a:gd name="T49" fmla="*/ 262 h 454"/>
              <a:gd name="T50" fmla="*/ 245 w 453"/>
              <a:gd name="T51" fmla="*/ 262 h 454"/>
              <a:gd name="T52" fmla="*/ 245 w 453"/>
              <a:gd name="T53" fmla="*/ 286 h 454"/>
              <a:gd name="T54" fmla="*/ 306 w 453"/>
              <a:gd name="T55" fmla="*/ 286 h 454"/>
              <a:gd name="T56" fmla="*/ 306 w 453"/>
              <a:gd name="T57" fmla="*/ 314 h 454"/>
              <a:gd name="T58" fmla="*/ 245 w 453"/>
              <a:gd name="T59" fmla="*/ 314 h 454"/>
              <a:gd name="T60" fmla="*/ 245 w 453"/>
              <a:gd name="T61" fmla="*/ 346 h 454"/>
              <a:gd name="T62" fmla="*/ 207 w 453"/>
              <a:gd name="T63" fmla="*/ 346 h 454"/>
              <a:gd name="T64" fmla="*/ 207 w 453"/>
              <a:gd name="T65" fmla="*/ 314 h 454"/>
              <a:gd name="T66" fmla="*/ 146 w 453"/>
              <a:gd name="T67" fmla="*/ 314 h 454"/>
              <a:gd name="T68" fmla="*/ 146 w 453"/>
              <a:gd name="T69" fmla="*/ 286 h 454"/>
              <a:gd name="T70" fmla="*/ 207 w 453"/>
              <a:gd name="T71" fmla="*/ 286 h 454"/>
              <a:gd name="T72" fmla="*/ 207 w 453"/>
              <a:gd name="T73" fmla="*/ 262 h 454"/>
              <a:gd name="T74" fmla="*/ 146 w 453"/>
              <a:gd name="T75" fmla="*/ 262 h 454"/>
              <a:gd name="T76" fmla="*/ 146 w 453"/>
              <a:gd name="T77" fmla="*/ 23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3" h="454">
                <a:moveTo>
                  <a:pt x="226" y="0"/>
                </a:moveTo>
                <a:cubicBezTo>
                  <a:pt x="352" y="0"/>
                  <a:pt x="453" y="102"/>
                  <a:pt x="453" y="227"/>
                </a:cubicBezTo>
                <a:cubicBezTo>
                  <a:pt x="453" y="352"/>
                  <a:pt x="352" y="454"/>
                  <a:pt x="226" y="454"/>
                </a:cubicBezTo>
                <a:cubicBezTo>
                  <a:pt x="101" y="454"/>
                  <a:pt x="0" y="352"/>
                  <a:pt x="0" y="227"/>
                </a:cubicBezTo>
                <a:cubicBezTo>
                  <a:pt x="0" y="102"/>
                  <a:pt x="101" y="0"/>
                  <a:pt x="226" y="0"/>
                </a:cubicBezTo>
                <a:moveTo>
                  <a:pt x="226" y="420"/>
                </a:moveTo>
                <a:cubicBezTo>
                  <a:pt x="333" y="420"/>
                  <a:pt x="419" y="333"/>
                  <a:pt x="419" y="227"/>
                </a:cubicBezTo>
                <a:cubicBezTo>
                  <a:pt x="419" y="121"/>
                  <a:pt x="333" y="34"/>
                  <a:pt x="226" y="34"/>
                </a:cubicBezTo>
                <a:cubicBezTo>
                  <a:pt x="120" y="34"/>
                  <a:pt x="34" y="121"/>
                  <a:pt x="34" y="227"/>
                </a:cubicBezTo>
                <a:cubicBezTo>
                  <a:pt x="34" y="333"/>
                  <a:pt x="120" y="420"/>
                  <a:pt x="226" y="420"/>
                </a:cubicBezTo>
                <a:moveTo>
                  <a:pt x="226" y="50"/>
                </a:moveTo>
                <a:cubicBezTo>
                  <a:pt x="129" y="50"/>
                  <a:pt x="50" y="130"/>
                  <a:pt x="50" y="227"/>
                </a:cubicBezTo>
                <a:cubicBezTo>
                  <a:pt x="50" y="324"/>
                  <a:pt x="129" y="403"/>
                  <a:pt x="226" y="403"/>
                </a:cubicBezTo>
                <a:cubicBezTo>
                  <a:pt x="324" y="403"/>
                  <a:pt x="403" y="324"/>
                  <a:pt x="403" y="227"/>
                </a:cubicBezTo>
                <a:cubicBezTo>
                  <a:pt x="403" y="130"/>
                  <a:pt x="324" y="50"/>
                  <a:pt x="226" y="50"/>
                </a:cubicBezTo>
                <a:moveTo>
                  <a:pt x="146" y="234"/>
                </a:moveTo>
                <a:cubicBezTo>
                  <a:pt x="196" y="234"/>
                  <a:pt x="196" y="234"/>
                  <a:pt x="196" y="234"/>
                </a:cubicBezTo>
                <a:cubicBezTo>
                  <a:pt x="123" y="124"/>
                  <a:pt x="123" y="124"/>
                  <a:pt x="123" y="124"/>
                </a:cubicBezTo>
                <a:cubicBezTo>
                  <a:pt x="169" y="124"/>
                  <a:pt x="169" y="124"/>
                  <a:pt x="169" y="124"/>
                </a:cubicBezTo>
                <a:cubicBezTo>
                  <a:pt x="226" y="217"/>
                  <a:pt x="226" y="217"/>
                  <a:pt x="226" y="217"/>
                </a:cubicBezTo>
                <a:cubicBezTo>
                  <a:pt x="285" y="124"/>
                  <a:pt x="285" y="124"/>
                  <a:pt x="285" y="124"/>
                </a:cubicBezTo>
                <a:cubicBezTo>
                  <a:pt x="329" y="124"/>
                  <a:pt x="329" y="124"/>
                  <a:pt x="329" y="124"/>
                </a:cubicBezTo>
                <a:cubicBezTo>
                  <a:pt x="255" y="234"/>
                  <a:pt x="255" y="234"/>
                  <a:pt x="255" y="234"/>
                </a:cubicBezTo>
                <a:cubicBezTo>
                  <a:pt x="306" y="234"/>
                  <a:pt x="306" y="234"/>
                  <a:pt x="306" y="234"/>
                </a:cubicBezTo>
                <a:cubicBezTo>
                  <a:pt x="306" y="262"/>
                  <a:pt x="306" y="262"/>
                  <a:pt x="306" y="262"/>
                </a:cubicBezTo>
                <a:cubicBezTo>
                  <a:pt x="245" y="262"/>
                  <a:pt x="245" y="262"/>
                  <a:pt x="245" y="262"/>
                </a:cubicBezTo>
                <a:cubicBezTo>
                  <a:pt x="245" y="286"/>
                  <a:pt x="245" y="286"/>
                  <a:pt x="245" y="286"/>
                </a:cubicBezTo>
                <a:cubicBezTo>
                  <a:pt x="306" y="286"/>
                  <a:pt x="306" y="286"/>
                  <a:pt x="306" y="286"/>
                </a:cubicBezTo>
                <a:cubicBezTo>
                  <a:pt x="306" y="314"/>
                  <a:pt x="306" y="314"/>
                  <a:pt x="306" y="314"/>
                </a:cubicBezTo>
                <a:cubicBezTo>
                  <a:pt x="245" y="314"/>
                  <a:pt x="245" y="314"/>
                  <a:pt x="245" y="314"/>
                </a:cubicBezTo>
                <a:cubicBezTo>
                  <a:pt x="245" y="346"/>
                  <a:pt x="245" y="346"/>
                  <a:pt x="245" y="346"/>
                </a:cubicBezTo>
                <a:cubicBezTo>
                  <a:pt x="207" y="346"/>
                  <a:pt x="207" y="346"/>
                  <a:pt x="207" y="346"/>
                </a:cubicBezTo>
                <a:cubicBezTo>
                  <a:pt x="207" y="314"/>
                  <a:pt x="207" y="314"/>
                  <a:pt x="207" y="314"/>
                </a:cubicBezTo>
                <a:cubicBezTo>
                  <a:pt x="146" y="314"/>
                  <a:pt x="146" y="314"/>
                  <a:pt x="146" y="314"/>
                </a:cubicBezTo>
                <a:cubicBezTo>
                  <a:pt x="146" y="286"/>
                  <a:pt x="146" y="286"/>
                  <a:pt x="146" y="286"/>
                </a:cubicBezTo>
                <a:cubicBezTo>
                  <a:pt x="207" y="286"/>
                  <a:pt x="207" y="286"/>
                  <a:pt x="207" y="286"/>
                </a:cubicBezTo>
                <a:cubicBezTo>
                  <a:pt x="207" y="262"/>
                  <a:pt x="207" y="262"/>
                  <a:pt x="207" y="262"/>
                </a:cubicBezTo>
                <a:cubicBezTo>
                  <a:pt x="146" y="262"/>
                  <a:pt x="146" y="262"/>
                  <a:pt x="146" y="262"/>
                </a:cubicBezTo>
                <a:lnTo>
                  <a:pt x="146" y="234"/>
                </a:lnTo>
                <a:close/>
              </a:path>
            </a:pathLst>
          </a:custGeom>
          <a:solidFill>
            <a:srgbClr val="EE7B4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82" name="Freeform 32"/>
          <p:cNvSpPr>
            <a:spLocks noEditPoints="1"/>
          </p:cNvSpPr>
          <p:nvPr/>
        </p:nvSpPr>
        <p:spPr bwMode="auto">
          <a:xfrm>
            <a:off x="7491916" y="3166216"/>
            <a:ext cx="332222" cy="333444"/>
          </a:xfrm>
          <a:custGeom>
            <a:avLst/>
            <a:gdLst>
              <a:gd name="T0" fmla="*/ 226 w 453"/>
              <a:gd name="T1" fmla="*/ 0 h 454"/>
              <a:gd name="T2" fmla="*/ 453 w 453"/>
              <a:gd name="T3" fmla="*/ 227 h 454"/>
              <a:gd name="T4" fmla="*/ 226 w 453"/>
              <a:gd name="T5" fmla="*/ 454 h 454"/>
              <a:gd name="T6" fmla="*/ 0 w 453"/>
              <a:gd name="T7" fmla="*/ 227 h 454"/>
              <a:gd name="T8" fmla="*/ 226 w 453"/>
              <a:gd name="T9" fmla="*/ 0 h 454"/>
              <a:gd name="T10" fmla="*/ 226 w 453"/>
              <a:gd name="T11" fmla="*/ 420 h 454"/>
              <a:gd name="T12" fmla="*/ 419 w 453"/>
              <a:gd name="T13" fmla="*/ 227 h 454"/>
              <a:gd name="T14" fmla="*/ 226 w 453"/>
              <a:gd name="T15" fmla="*/ 34 h 454"/>
              <a:gd name="T16" fmla="*/ 34 w 453"/>
              <a:gd name="T17" fmla="*/ 227 h 454"/>
              <a:gd name="T18" fmla="*/ 226 w 453"/>
              <a:gd name="T19" fmla="*/ 420 h 454"/>
              <a:gd name="T20" fmla="*/ 226 w 453"/>
              <a:gd name="T21" fmla="*/ 50 h 454"/>
              <a:gd name="T22" fmla="*/ 50 w 453"/>
              <a:gd name="T23" fmla="*/ 227 h 454"/>
              <a:gd name="T24" fmla="*/ 226 w 453"/>
              <a:gd name="T25" fmla="*/ 403 h 454"/>
              <a:gd name="T26" fmla="*/ 403 w 453"/>
              <a:gd name="T27" fmla="*/ 227 h 454"/>
              <a:gd name="T28" fmla="*/ 226 w 453"/>
              <a:gd name="T29" fmla="*/ 50 h 454"/>
              <a:gd name="T30" fmla="*/ 146 w 453"/>
              <a:gd name="T31" fmla="*/ 234 h 454"/>
              <a:gd name="T32" fmla="*/ 196 w 453"/>
              <a:gd name="T33" fmla="*/ 234 h 454"/>
              <a:gd name="T34" fmla="*/ 123 w 453"/>
              <a:gd name="T35" fmla="*/ 124 h 454"/>
              <a:gd name="T36" fmla="*/ 169 w 453"/>
              <a:gd name="T37" fmla="*/ 124 h 454"/>
              <a:gd name="T38" fmla="*/ 226 w 453"/>
              <a:gd name="T39" fmla="*/ 217 h 454"/>
              <a:gd name="T40" fmla="*/ 285 w 453"/>
              <a:gd name="T41" fmla="*/ 124 h 454"/>
              <a:gd name="T42" fmla="*/ 329 w 453"/>
              <a:gd name="T43" fmla="*/ 124 h 454"/>
              <a:gd name="T44" fmla="*/ 255 w 453"/>
              <a:gd name="T45" fmla="*/ 234 h 454"/>
              <a:gd name="T46" fmla="*/ 306 w 453"/>
              <a:gd name="T47" fmla="*/ 234 h 454"/>
              <a:gd name="T48" fmla="*/ 306 w 453"/>
              <a:gd name="T49" fmla="*/ 262 h 454"/>
              <a:gd name="T50" fmla="*/ 245 w 453"/>
              <a:gd name="T51" fmla="*/ 262 h 454"/>
              <a:gd name="T52" fmla="*/ 245 w 453"/>
              <a:gd name="T53" fmla="*/ 286 h 454"/>
              <a:gd name="T54" fmla="*/ 306 w 453"/>
              <a:gd name="T55" fmla="*/ 286 h 454"/>
              <a:gd name="T56" fmla="*/ 306 w 453"/>
              <a:gd name="T57" fmla="*/ 314 h 454"/>
              <a:gd name="T58" fmla="*/ 245 w 453"/>
              <a:gd name="T59" fmla="*/ 314 h 454"/>
              <a:gd name="T60" fmla="*/ 245 w 453"/>
              <a:gd name="T61" fmla="*/ 346 h 454"/>
              <a:gd name="T62" fmla="*/ 207 w 453"/>
              <a:gd name="T63" fmla="*/ 346 h 454"/>
              <a:gd name="T64" fmla="*/ 207 w 453"/>
              <a:gd name="T65" fmla="*/ 314 h 454"/>
              <a:gd name="T66" fmla="*/ 146 w 453"/>
              <a:gd name="T67" fmla="*/ 314 h 454"/>
              <a:gd name="T68" fmla="*/ 146 w 453"/>
              <a:gd name="T69" fmla="*/ 286 h 454"/>
              <a:gd name="T70" fmla="*/ 207 w 453"/>
              <a:gd name="T71" fmla="*/ 286 h 454"/>
              <a:gd name="T72" fmla="*/ 207 w 453"/>
              <a:gd name="T73" fmla="*/ 262 h 454"/>
              <a:gd name="T74" fmla="*/ 146 w 453"/>
              <a:gd name="T75" fmla="*/ 262 h 454"/>
              <a:gd name="T76" fmla="*/ 146 w 453"/>
              <a:gd name="T77" fmla="*/ 23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3" h="454">
                <a:moveTo>
                  <a:pt x="226" y="0"/>
                </a:moveTo>
                <a:cubicBezTo>
                  <a:pt x="352" y="0"/>
                  <a:pt x="453" y="102"/>
                  <a:pt x="453" y="227"/>
                </a:cubicBezTo>
                <a:cubicBezTo>
                  <a:pt x="453" y="352"/>
                  <a:pt x="352" y="454"/>
                  <a:pt x="226" y="454"/>
                </a:cubicBezTo>
                <a:cubicBezTo>
                  <a:pt x="101" y="454"/>
                  <a:pt x="0" y="352"/>
                  <a:pt x="0" y="227"/>
                </a:cubicBezTo>
                <a:cubicBezTo>
                  <a:pt x="0" y="102"/>
                  <a:pt x="101" y="0"/>
                  <a:pt x="226" y="0"/>
                </a:cubicBezTo>
                <a:moveTo>
                  <a:pt x="226" y="420"/>
                </a:moveTo>
                <a:cubicBezTo>
                  <a:pt x="333" y="420"/>
                  <a:pt x="419" y="333"/>
                  <a:pt x="419" y="227"/>
                </a:cubicBezTo>
                <a:cubicBezTo>
                  <a:pt x="419" y="121"/>
                  <a:pt x="333" y="34"/>
                  <a:pt x="226" y="34"/>
                </a:cubicBezTo>
                <a:cubicBezTo>
                  <a:pt x="120" y="34"/>
                  <a:pt x="34" y="121"/>
                  <a:pt x="34" y="227"/>
                </a:cubicBezTo>
                <a:cubicBezTo>
                  <a:pt x="34" y="333"/>
                  <a:pt x="120" y="420"/>
                  <a:pt x="226" y="420"/>
                </a:cubicBezTo>
                <a:moveTo>
                  <a:pt x="226" y="50"/>
                </a:moveTo>
                <a:cubicBezTo>
                  <a:pt x="129" y="50"/>
                  <a:pt x="50" y="130"/>
                  <a:pt x="50" y="227"/>
                </a:cubicBezTo>
                <a:cubicBezTo>
                  <a:pt x="50" y="324"/>
                  <a:pt x="129" y="403"/>
                  <a:pt x="226" y="403"/>
                </a:cubicBezTo>
                <a:cubicBezTo>
                  <a:pt x="324" y="403"/>
                  <a:pt x="403" y="324"/>
                  <a:pt x="403" y="227"/>
                </a:cubicBezTo>
                <a:cubicBezTo>
                  <a:pt x="403" y="130"/>
                  <a:pt x="324" y="50"/>
                  <a:pt x="226" y="50"/>
                </a:cubicBezTo>
                <a:moveTo>
                  <a:pt x="146" y="234"/>
                </a:moveTo>
                <a:cubicBezTo>
                  <a:pt x="196" y="234"/>
                  <a:pt x="196" y="234"/>
                  <a:pt x="196" y="234"/>
                </a:cubicBezTo>
                <a:cubicBezTo>
                  <a:pt x="123" y="124"/>
                  <a:pt x="123" y="124"/>
                  <a:pt x="123" y="124"/>
                </a:cubicBezTo>
                <a:cubicBezTo>
                  <a:pt x="169" y="124"/>
                  <a:pt x="169" y="124"/>
                  <a:pt x="169" y="124"/>
                </a:cubicBezTo>
                <a:cubicBezTo>
                  <a:pt x="226" y="217"/>
                  <a:pt x="226" y="217"/>
                  <a:pt x="226" y="217"/>
                </a:cubicBezTo>
                <a:cubicBezTo>
                  <a:pt x="285" y="124"/>
                  <a:pt x="285" y="124"/>
                  <a:pt x="285" y="124"/>
                </a:cubicBezTo>
                <a:cubicBezTo>
                  <a:pt x="329" y="124"/>
                  <a:pt x="329" y="124"/>
                  <a:pt x="329" y="124"/>
                </a:cubicBezTo>
                <a:cubicBezTo>
                  <a:pt x="255" y="234"/>
                  <a:pt x="255" y="234"/>
                  <a:pt x="255" y="234"/>
                </a:cubicBezTo>
                <a:cubicBezTo>
                  <a:pt x="306" y="234"/>
                  <a:pt x="306" y="234"/>
                  <a:pt x="306" y="234"/>
                </a:cubicBezTo>
                <a:cubicBezTo>
                  <a:pt x="306" y="262"/>
                  <a:pt x="306" y="262"/>
                  <a:pt x="306" y="262"/>
                </a:cubicBezTo>
                <a:cubicBezTo>
                  <a:pt x="245" y="262"/>
                  <a:pt x="245" y="262"/>
                  <a:pt x="245" y="262"/>
                </a:cubicBezTo>
                <a:cubicBezTo>
                  <a:pt x="245" y="286"/>
                  <a:pt x="245" y="286"/>
                  <a:pt x="245" y="286"/>
                </a:cubicBezTo>
                <a:cubicBezTo>
                  <a:pt x="306" y="286"/>
                  <a:pt x="306" y="286"/>
                  <a:pt x="306" y="286"/>
                </a:cubicBezTo>
                <a:cubicBezTo>
                  <a:pt x="306" y="314"/>
                  <a:pt x="306" y="314"/>
                  <a:pt x="306" y="314"/>
                </a:cubicBezTo>
                <a:cubicBezTo>
                  <a:pt x="245" y="314"/>
                  <a:pt x="245" y="314"/>
                  <a:pt x="245" y="314"/>
                </a:cubicBezTo>
                <a:cubicBezTo>
                  <a:pt x="245" y="346"/>
                  <a:pt x="245" y="346"/>
                  <a:pt x="245" y="346"/>
                </a:cubicBezTo>
                <a:cubicBezTo>
                  <a:pt x="207" y="346"/>
                  <a:pt x="207" y="346"/>
                  <a:pt x="207" y="346"/>
                </a:cubicBezTo>
                <a:cubicBezTo>
                  <a:pt x="207" y="314"/>
                  <a:pt x="207" y="314"/>
                  <a:pt x="207" y="314"/>
                </a:cubicBezTo>
                <a:cubicBezTo>
                  <a:pt x="146" y="314"/>
                  <a:pt x="146" y="314"/>
                  <a:pt x="146" y="314"/>
                </a:cubicBezTo>
                <a:cubicBezTo>
                  <a:pt x="146" y="286"/>
                  <a:pt x="146" y="286"/>
                  <a:pt x="146" y="286"/>
                </a:cubicBezTo>
                <a:cubicBezTo>
                  <a:pt x="207" y="286"/>
                  <a:pt x="207" y="286"/>
                  <a:pt x="207" y="286"/>
                </a:cubicBezTo>
                <a:cubicBezTo>
                  <a:pt x="207" y="262"/>
                  <a:pt x="207" y="262"/>
                  <a:pt x="207" y="262"/>
                </a:cubicBezTo>
                <a:cubicBezTo>
                  <a:pt x="146" y="262"/>
                  <a:pt x="146" y="262"/>
                  <a:pt x="146" y="262"/>
                </a:cubicBezTo>
                <a:lnTo>
                  <a:pt x="146" y="234"/>
                </a:lnTo>
                <a:close/>
              </a:path>
            </a:pathLst>
          </a:custGeom>
          <a:solidFill>
            <a:srgbClr val="EE7B4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83" name="Freeform 59"/>
          <p:cNvSpPr>
            <a:spLocks noEditPoints="1"/>
          </p:cNvSpPr>
          <p:nvPr/>
        </p:nvSpPr>
        <p:spPr bwMode="auto">
          <a:xfrm>
            <a:off x="750783" y="2799142"/>
            <a:ext cx="228775" cy="339506"/>
          </a:xfrm>
          <a:custGeom>
            <a:avLst/>
            <a:gdLst>
              <a:gd name="T0" fmla="*/ 0 w 605"/>
              <a:gd name="T1" fmla="*/ 832 h 832"/>
              <a:gd name="T2" fmla="*/ 605 w 605"/>
              <a:gd name="T3" fmla="*/ 0 h 832"/>
              <a:gd name="T4" fmla="*/ 219 w 605"/>
              <a:gd name="T5" fmla="*/ 114 h 832"/>
              <a:gd name="T6" fmla="*/ 98 w 605"/>
              <a:gd name="T7" fmla="*/ 235 h 832"/>
              <a:gd name="T8" fmla="*/ 219 w 605"/>
              <a:gd name="T9" fmla="*/ 114 h 832"/>
              <a:gd name="T10" fmla="*/ 159 w 605"/>
              <a:gd name="T11" fmla="*/ 216 h 832"/>
              <a:gd name="T12" fmla="*/ 159 w 605"/>
              <a:gd name="T13" fmla="*/ 133 h 832"/>
              <a:gd name="T14" fmla="*/ 363 w 605"/>
              <a:gd name="T15" fmla="*/ 114 h 832"/>
              <a:gd name="T16" fmla="*/ 242 w 605"/>
              <a:gd name="T17" fmla="*/ 235 h 832"/>
              <a:gd name="T18" fmla="*/ 363 w 605"/>
              <a:gd name="T19" fmla="*/ 114 h 832"/>
              <a:gd name="T20" fmla="*/ 302 w 605"/>
              <a:gd name="T21" fmla="*/ 216 h 832"/>
              <a:gd name="T22" fmla="*/ 302 w 605"/>
              <a:gd name="T23" fmla="*/ 133 h 832"/>
              <a:gd name="T24" fmla="*/ 76 w 605"/>
              <a:gd name="T25" fmla="*/ 91 h 832"/>
              <a:gd name="T26" fmla="*/ 529 w 605"/>
              <a:gd name="T27" fmla="*/ 257 h 832"/>
              <a:gd name="T28" fmla="*/ 76 w 605"/>
              <a:gd name="T29" fmla="*/ 91 h 832"/>
              <a:gd name="T30" fmla="*/ 385 w 605"/>
              <a:gd name="T31" fmla="*/ 114 h 832"/>
              <a:gd name="T32" fmla="*/ 506 w 605"/>
              <a:gd name="T33" fmla="*/ 235 h 832"/>
              <a:gd name="T34" fmla="*/ 488 w 605"/>
              <a:gd name="T35" fmla="*/ 174 h 832"/>
              <a:gd name="T36" fmla="*/ 404 w 605"/>
              <a:gd name="T37" fmla="*/ 174 h 832"/>
              <a:gd name="T38" fmla="*/ 488 w 605"/>
              <a:gd name="T39" fmla="*/ 174 h 832"/>
              <a:gd name="T40" fmla="*/ 76 w 605"/>
              <a:gd name="T41" fmla="*/ 354 h 832"/>
              <a:gd name="T42" fmla="*/ 529 w 605"/>
              <a:gd name="T43" fmla="*/ 378 h 832"/>
              <a:gd name="T44" fmla="*/ 529 w 605"/>
              <a:gd name="T45" fmla="*/ 431 h 832"/>
              <a:gd name="T46" fmla="*/ 76 w 605"/>
              <a:gd name="T47" fmla="*/ 455 h 832"/>
              <a:gd name="T48" fmla="*/ 529 w 605"/>
              <a:gd name="T49" fmla="*/ 431 h 832"/>
              <a:gd name="T50" fmla="*/ 76 w 605"/>
              <a:gd name="T51" fmla="*/ 507 h 832"/>
              <a:gd name="T52" fmla="*/ 529 w 605"/>
              <a:gd name="T53" fmla="*/ 532 h 832"/>
              <a:gd name="T54" fmla="*/ 529 w 605"/>
              <a:gd name="T55" fmla="*/ 584 h 832"/>
              <a:gd name="T56" fmla="*/ 76 w 605"/>
              <a:gd name="T57" fmla="*/ 609 h 832"/>
              <a:gd name="T58" fmla="*/ 529 w 605"/>
              <a:gd name="T59" fmla="*/ 584 h 832"/>
              <a:gd name="T60" fmla="*/ 385 w 605"/>
              <a:gd name="T61" fmla="*/ 673 h 832"/>
              <a:gd name="T62" fmla="*/ 529 w 605"/>
              <a:gd name="T63" fmla="*/ 697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5" h="832">
                <a:moveTo>
                  <a:pt x="605" y="832"/>
                </a:moveTo>
                <a:cubicBezTo>
                  <a:pt x="0" y="832"/>
                  <a:pt x="0" y="832"/>
                  <a:pt x="0" y="832"/>
                </a:cubicBezTo>
                <a:cubicBezTo>
                  <a:pt x="0" y="0"/>
                  <a:pt x="0" y="0"/>
                  <a:pt x="0" y="0"/>
                </a:cubicBezTo>
                <a:cubicBezTo>
                  <a:pt x="605" y="0"/>
                  <a:pt x="605" y="0"/>
                  <a:pt x="605" y="0"/>
                </a:cubicBezTo>
                <a:lnTo>
                  <a:pt x="605" y="832"/>
                </a:lnTo>
                <a:close/>
                <a:moveTo>
                  <a:pt x="219" y="114"/>
                </a:moveTo>
                <a:cubicBezTo>
                  <a:pt x="98" y="114"/>
                  <a:pt x="98" y="114"/>
                  <a:pt x="98" y="114"/>
                </a:cubicBezTo>
                <a:cubicBezTo>
                  <a:pt x="98" y="235"/>
                  <a:pt x="98" y="235"/>
                  <a:pt x="98" y="235"/>
                </a:cubicBezTo>
                <a:cubicBezTo>
                  <a:pt x="219" y="235"/>
                  <a:pt x="219" y="235"/>
                  <a:pt x="219" y="235"/>
                </a:cubicBezTo>
                <a:lnTo>
                  <a:pt x="219" y="114"/>
                </a:lnTo>
                <a:close/>
                <a:moveTo>
                  <a:pt x="200" y="174"/>
                </a:moveTo>
                <a:cubicBezTo>
                  <a:pt x="200" y="197"/>
                  <a:pt x="182" y="216"/>
                  <a:pt x="159" y="216"/>
                </a:cubicBezTo>
                <a:cubicBezTo>
                  <a:pt x="136" y="216"/>
                  <a:pt x="117" y="197"/>
                  <a:pt x="117" y="174"/>
                </a:cubicBezTo>
                <a:cubicBezTo>
                  <a:pt x="117" y="151"/>
                  <a:pt x="136" y="133"/>
                  <a:pt x="159" y="133"/>
                </a:cubicBezTo>
                <a:cubicBezTo>
                  <a:pt x="182" y="133"/>
                  <a:pt x="200" y="151"/>
                  <a:pt x="200" y="174"/>
                </a:cubicBezTo>
                <a:close/>
                <a:moveTo>
                  <a:pt x="363" y="114"/>
                </a:moveTo>
                <a:cubicBezTo>
                  <a:pt x="242" y="114"/>
                  <a:pt x="242" y="114"/>
                  <a:pt x="242" y="114"/>
                </a:cubicBezTo>
                <a:cubicBezTo>
                  <a:pt x="242" y="235"/>
                  <a:pt x="242" y="235"/>
                  <a:pt x="242" y="235"/>
                </a:cubicBezTo>
                <a:cubicBezTo>
                  <a:pt x="363" y="235"/>
                  <a:pt x="363" y="235"/>
                  <a:pt x="363" y="235"/>
                </a:cubicBezTo>
                <a:lnTo>
                  <a:pt x="363" y="114"/>
                </a:lnTo>
                <a:close/>
                <a:moveTo>
                  <a:pt x="344" y="174"/>
                </a:moveTo>
                <a:cubicBezTo>
                  <a:pt x="344" y="197"/>
                  <a:pt x="325" y="216"/>
                  <a:pt x="302" y="216"/>
                </a:cubicBezTo>
                <a:cubicBezTo>
                  <a:pt x="279" y="216"/>
                  <a:pt x="261" y="197"/>
                  <a:pt x="261" y="174"/>
                </a:cubicBezTo>
                <a:cubicBezTo>
                  <a:pt x="261" y="151"/>
                  <a:pt x="279" y="133"/>
                  <a:pt x="302" y="133"/>
                </a:cubicBezTo>
                <a:cubicBezTo>
                  <a:pt x="325" y="133"/>
                  <a:pt x="344" y="151"/>
                  <a:pt x="344" y="174"/>
                </a:cubicBezTo>
                <a:close/>
                <a:moveTo>
                  <a:pt x="76" y="91"/>
                </a:moveTo>
                <a:cubicBezTo>
                  <a:pt x="76" y="257"/>
                  <a:pt x="76" y="257"/>
                  <a:pt x="76" y="257"/>
                </a:cubicBezTo>
                <a:cubicBezTo>
                  <a:pt x="529" y="257"/>
                  <a:pt x="529" y="257"/>
                  <a:pt x="529" y="257"/>
                </a:cubicBezTo>
                <a:cubicBezTo>
                  <a:pt x="529" y="91"/>
                  <a:pt x="529" y="91"/>
                  <a:pt x="529" y="91"/>
                </a:cubicBezTo>
                <a:lnTo>
                  <a:pt x="76" y="91"/>
                </a:lnTo>
                <a:close/>
                <a:moveTo>
                  <a:pt x="506" y="114"/>
                </a:moveTo>
                <a:cubicBezTo>
                  <a:pt x="385" y="114"/>
                  <a:pt x="385" y="114"/>
                  <a:pt x="385" y="114"/>
                </a:cubicBezTo>
                <a:cubicBezTo>
                  <a:pt x="385" y="235"/>
                  <a:pt x="385" y="235"/>
                  <a:pt x="385" y="235"/>
                </a:cubicBezTo>
                <a:cubicBezTo>
                  <a:pt x="506" y="235"/>
                  <a:pt x="506" y="235"/>
                  <a:pt x="506" y="235"/>
                </a:cubicBezTo>
                <a:lnTo>
                  <a:pt x="506" y="114"/>
                </a:lnTo>
                <a:close/>
                <a:moveTo>
                  <a:pt x="488" y="174"/>
                </a:moveTo>
                <a:cubicBezTo>
                  <a:pt x="488" y="197"/>
                  <a:pt x="469" y="216"/>
                  <a:pt x="446" y="216"/>
                </a:cubicBezTo>
                <a:cubicBezTo>
                  <a:pt x="423" y="216"/>
                  <a:pt x="404" y="197"/>
                  <a:pt x="404" y="174"/>
                </a:cubicBezTo>
                <a:cubicBezTo>
                  <a:pt x="404" y="151"/>
                  <a:pt x="423" y="133"/>
                  <a:pt x="446" y="133"/>
                </a:cubicBezTo>
                <a:cubicBezTo>
                  <a:pt x="469" y="133"/>
                  <a:pt x="488" y="151"/>
                  <a:pt x="488" y="174"/>
                </a:cubicBezTo>
                <a:close/>
                <a:moveTo>
                  <a:pt x="529" y="354"/>
                </a:moveTo>
                <a:cubicBezTo>
                  <a:pt x="76" y="354"/>
                  <a:pt x="76" y="354"/>
                  <a:pt x="76" y="354"/>
                </a:cubicBezTo>
                <a:cubicBezTo>
                  <a:pt x="76" y="378"/>
                  <a:pt x="76" y="378"/>
                  <a:pt x="76" y="378"/>
                </a:cubicBezTo>
                <a:cubicBezTo>
                  <a:pt x="529" y="378"/>
                  <a:pt x="529" y="378"/>
                  <a:pt x="529" y="378"/>
                </a:cubicBezTo>
                <a:lnTo>
                  <a:pt x="529" y="354"/>
                </a:lnTo>
                <a:close/>
                <a:moveTo>
                  <a:pt x="529" y="431"/>
                </a:moveTo>
                <a:cubicBezTo>
                  <a:pt x="76" y="431"/>
                  <a:pt x="76" y="431"/>
                  <a:pt x="76" y="431"/>
                </a:cubicBezTo>
                <a:cubicBezTo>
                  <a:pt x="76" y="455"/>
                  <a:pt x="76" y="455"/>
                  <a:pt x="76" y="455"/>
                </a:cubicBezTo>
                <a:cubicBezTo>
                  <a:pt x="529" y="455"/>
                  <a:pt x="529" y="455"/>
                  <a:pt x="529" y="455"/>
                </a:cubicBezTo>
                <a:lnTo>
                  <a:pt x="529" y="431"/>
                </a:lnTo>
                <a:close/>
                <a:moveTo>
                  <a:pt x="529" y="507"/>
                </a:moveTo>
                <a:cubicBezTo>
                  <a:pt x="76" y="507"/>
                  <a:pt x="76" y="507"/>
                  <a:pt x="76" y="507"/>
                </a:cubicBezTo>
                <a:cubicBezTo>
                  <a:pt x="76" y="532"/>
                  <a:pt x="76" y="532"/>
                  <a:pt x="76" y="532"/>
                </a:cubicBezTo>
                <a:cubicBezTo>
                  <a:pt x="529" y="532"/>
                  <a:pt x="529" y="532"/>
                  <a:pt x="529" y="532"/>
                </a:cubicBezTo>
                <a:lnTo>
                  <a:pt x="529" y="507"/>
                </a:lnTo>
                <a:close/>
                <a:moveTo>
                  <a:pt x="529" y="584"/>
                </a:moveTo>
                <a:cubicBezTo>
                  <a:pt x="76" y="584"/>
                  <a:pt x="76" y="584"/>
                  <a:pt x="76" y="584"/>
                </a:cubicBezTo>
                <a:cubicBezTo>
                  <a:pt x="76" y="609"/>
                  <a:pt x="76" y="609"/>
                  <a:pt x="76" y="609"/>
                </a:cubicBezTo>
                <a:cubicBezTo>
                  <a:pt x="529" y="609"/>
                  <a:pt x="529" y="609"/>
                  <a:pt x="529" y="609"/>
                </a:cubicBezTo>
                <a:lnTo>
                  <a:pt x="529" y="584"/>
                </a:lnTo>
                <a:close/>
                <a:moveTo>
                  <a:pt x="529" y="673"/>
                </a:moveTo>
                <a:cubicBezTo>
                  <a:pt x="385" y="673"/>
                  <a:pt x="385" y="673"/>
                  <a:pt x="385" y="673"/>
                </a:cubicBezTo>
                <a:cubicBezTo>
                  <a:pt x="385" y="697"/>
                  <a:pt x="385" y="697"/>
                  <a:pt x="385" y="697"/>
                </a:cubicBezTo>
                <a:cubicBezTo>
                  <a:pt x="529" y="697"/>
                  <a:pt x="529" y="697"/>
                  <a:pt x="529" y="697"/>
                </a:cubicBezTo>
                <a:lnTo>
                  <a:pt x="529" y="673"/>
                </a:lnTo>
                <a:close/>
              </a:path>
            </a:pathLst>
          </a:custGeom>
          <a:solidFill>
            <a:srgbClr val="F18F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メモ 83"/>
          <p:cNvSpPr/>
          <p:nvPr/>
        </p:nvSpPr>
        <p:spPr>
          <a:xfrm>
            <a:off x="4456795" y="1036749"/>
            <a:ext cx="2430327" cy="1342891"/>
          </a:xfrm>
          <a:prstGeom prst="foldedCorner">
            <a:avLst/>
          </a:prstGeom>
          <a:solidFill>
            <a:srgbClr val="EF8657"/>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kumimoji="1" lang="ja-JP" altLang="en-US"/>
          </a:p>
        </p:txBody>
      </p:sp>
      <p:sp>
        <p:nvSpPr>
          <p:cNvPr id="85" name="テキスト ボックス 84"/>
          <p:cNvSpPr txBox="1"/>
          <p:nvPr/>
        </p:nvSpPr>
        <p:spPr>
          <a:xfrm>
            <a:off x="4644008" y="1380598"/>
            <a:ext cx="1036854"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srgbClr val="FFFFFF"/>
                </a:solidFill>
                <a:effectLst/>
                <a:uLnTx/>
                <a:uFillTx/>
              </a:rPr>
              <a:t>従業員情報</a:t>
            </a:r>
          </a:p>
        </p:txBody>
      </p:sp>
      <p:sp>
        <p:nvSpPr>
          <p:cNvPr id="86" name="Freeform 204"/>
          <p:cNvSpPr>
            <a:spLocks noEditPoints="1"/>
          </p:cNvSpPr>
          <p:nvPr/>
        </p:nvSpPr>
        <p:spPr bwMode="auto">
          <a:xfrm>
            <a:off x="5571557" y="1084526"/>
            <a:ext cx="294878" cy="323574"/>
          </a:xfrm>
          <a:custGeom>
            <a:avLst/>
            <a:gdLst/>
            <a:ahLst/>
            <a:cxnLst>
              <a:cxn ang="0">
                <a:pos x="0" y="240"/>
              </a:cxn>
              <a:cxn ang="0">
                <a:pos x="176" y="240"/>
              </a:cxn>
              <a:cxn ang="0">
                <a:pos x="176" y="0"/>
              </a:cxn>
              <a:cxn ang="0">
                <a:pos x="0" y="0"/>
              </a:cxn>
              <a:cxn ang="0">
                <a:pos x="0" y="240"/>
              </a:cxn>
              <a:cxn ang="0">
                <a:pos x="56" y="224"/>
              </a:cxn>
              <a:cxn ang="0">
                <a:pos x="24" y="224"/>
              </a:cxn>
              <a:cxn ang="0">
                <a:pos x="24" y="192"/>
              </a:cxn>
              <a:cxn ang="0">
                <a:pos x="56" y="192"/>
              </a:cxn>
              <a:cxn ang="0">
                <a:pos x="56" y="224"/>
              </a:cxn>
              <a:cxn ang="0">
                <a:pos x="56" y="176"/>
              </a:cxn>
              <a:cxn ang="0">
                <a:pos x="24" y="176"/>
              </a:cxn>
              <a:cxn ang="0">
                <a:pos x="24" y="144"/>
              </a:cxn>
              <a:cxn ang="0">
                <a:pos x="56" y="144"/>
              </a:cxn>
              <a:cxn ang="0">
                <a:pos x="56" y="176"/>
              </a:cxn>
              <a:cxn ang="0">
                <a:pos x="56" y="128"/>
              </a:cxn>
              <a:cxn ang="0">
                <a:pos x="24" y="128"/>
              </a:cxn>
              <a:cxn ang="0">
                <a:pos x="24" y="96"/>
              </a:cxn>
              <a:cxn ang="0">
                <a:pos x="56" y="96"/>
              </a:cxn>
              <a:cxn ang="0">
                <a:pos x="56" y="128"/>
              </a:cxn>
              <a:cxn ang="0">
                <a:pos x="104" y="224"/>
              </a:cxn>
              <a:cxn ang="0">
                <a:pos x="72" y="224"/>
              </a:cxn>
              <a:cxn ang="0">
                <a:pos x="72" y="192"/>
              </a:cxn>
              <a:cxn ang="0">
                <a:pos x="104" y="192"/>
              </a:cxn>
              <a:cxn ang="0">
                <a:pos x="104" y="224"/>
              </a:cxn>
              <a:cxn ang="0">
                <a:pos x="104" y="176"/>
              </a:cxn>
              <a:cxn ang="0">
                <a:pos x="72" y="176"/>
              </a:cxn>
              <a:cxn ang="0">
                <a:pos x="72" y="144"/>
              </a:cxn>
              <a:cxn ang="0">
                <a:pos x="104" y="144"/>
              </a:cxn>
              <a:cxn ang="0">
                <a:pos x="104" y="176"/>
              </a:cxn>
              <a:cxn ang="0">
                <a:pos x="104" y="128"/>
              </a:cxn>
              <a:cxn ang="0">
                <a:pos x="72" y="128"/>
              </a:cxn>
              <a:cxn ang="0">
                <a:pos x="72" y="96"/>
              </a:cxn>
              <a:cxn ang="0">
                <a:pos x="104" y="96"/>
              </a:cxn>
              <a:cxn ang="0">
                <a:pos x="104" y="128"/>
              </a:cxn>
              <a:cxn ang="0">
                <a:pos x="152" y="224"/>
              </a:cxn>
              <a:cxn ang="0">
                <a:pos x="120" y="224"/>
              </a:cxn>
              <a:cxn ang="0">
                <a:pos x="120" y="192"/>
              </a:cxn>
              <a:cxn ang="0">
                <a:pos x="152" y="192"/>
              </a:cxn>
              <a:cxn ang="0">
                <a:pos x="152" y="224"/>
              </a:cxn>
              <a:cxn ang="0">
                <a:pos x="152" y="176"/>
              </a:cxn>
              <a:cxn ang="0">
                <a:pos x="120" y="176"/>
              </a:cxn>
              <a:cxn ang="0">
                <a:pos x="120" y="144"/>
              </a:cxn>
              <a:cxn ang="0">
                <a:pos x="152" y="144"/>
              </a:cxn>
              <a:cxn ang="0">
                <a:pos x="152" y="176"/>
              </a:cxn>
              <a:cxn ang="0">
                <a:pos x="152" y="128"/>
              </a:cxn>
              <a:cxn ang="0">
                <a:pos x="120" y="128"/>
              </a:cxn>
              <a:cxn ang="0">
                <a:pos x="120" y="96"/>
              </a:cxn>
              <a:cxn ang="0">
                <a:pos x="152" y="96"/>
              </a:cxn>
              <a:cxn ang="0">
                <a:pos x="152" y="128"/>
              </a:cxn>
              <a:cxn ang="0">
                <a:pos x="152" y="72"/>
              </a:cxn>
              <a:cxn ang="0">
                <a:pos x="24" y="72"/>
              </a:cxn>
              <a:cxn ang="0">
                <a:pos x="24" y="24"/>
              </a:cxn>
              <a:cxn ang="0">
                <a:pos x="152" y="24"/>
              </a:cxn>
              <a:cxn ang="0">
                <a:pos x="152" y="72"/>
              </a:cxn>
            </a:cxnLst>
            <a:rect l="0" t="0" r="r" b="b"/>
            <a:pathLst>
              <a:path w="176" h="240">
                <a:moveTo>
                  <a:pt x="0" y="240"/>
                </a:moveTo>
                <a:lnTo>
                  <a:pt x="176" y="240"/>
                </a:lnTo>
                <a:lnTo>
                  <a:pt x="176" y="0"/>
                </a:lnTo>
                <a:lnTo>
                  <a:pt x="0" y="0"/>
                </a:lnTo>
                <a:lnTo>
                  <a:pt x="0" y="240"/>
                </a:lnTo>
                <a:close/>
                <a:moveTo>
                  <a:pt x="56" y="224"/>
                </a:moveTo>
                <a:lnTo>
                  <a:pt x="24" y="224"/>
                </a:lnTo>
                <a:lnTo>
                  <a:pt x="24" y="192"/>
                </a:lnTo>
                <a:lnTo>
                  <a:pt x="56" y="192"/>
                </a:lnTo>
                <a:lnTo>
                  <a:pt x="56" y="224"/>
                </a:lnTo>
                <a:close/>
                <a:moveTo>
                  <a:pt x="56" y="176"/>
                </a:moveTo>
                <a:lnTo>
                  <a:pt x="24" y="176"/>
                </a:lnTo>
                <a:lnTo>
                  <a:pt x="24" y="144"/>
                </a:lnTo>
                <a:lnTo>
                  <a:pt x="56" y="144"/>
                </a:lnTo>
                <a:lnTo>
                  <a:pt x="56" y="176"/>
                </a:lnTo>
                <a:close/>
                <a:moveTo>
                  <a:pt x="56" y="128"/>
                </a:moveTo>
                <a:lnTo>
                  <a:pt x="24" y="128"/>
                </a:lnTo>
                <a:lnTo>
                  <a:pt x="24" y="96"/>
                </a:lnTo>
                <a:lnTo>
                  <a:pt x="56" y="96"/>
                </a:lnTo>
                <a:lnTo>
                  <a:pt x="56" y="128"/>
                </a:lnTo>
                <a:close/>
                <a:moveTo>
                  <a:pt x="104" y="224"/>
                </a:moveTo>
                <a:lnTo>
                  <a:pt x="72" y="224"/>
                </a:lnTo>
                <a:lnTo>
                  <a:pt x="72" y="192"/>
                </a:lnTo>
                <a:lnTo>
                  <a:pt x="104" y="192"/>
                </a:lnTo>
                <a:lnTo>
                  <a:pt x="104" y="224"/>
                </a:lnTo>
                <a:close/>
                <a:moveTo>
                  <a:pt x="104" y="176"/>
                </a:moveTo>
                <a:lnTo>
                  <a:pt x="72" y="176"/>
                </a:lnTo>
                <a:lnTo>
                  <a:pt x="72" y="144"/>
                </a:lnTo>
                <a:lnTo>
                  <a:pt x="104" y="144"/>
                </a:lnTo>
                <a:lnTo>
                  <a:pt x="104" y="176"/>
                </a:lnTo>
                <a:close/>
                <a:moveTo>
                  <a:pt x="104" y="128"/>
                </a:moveTo>
                <a:lnTo>
                  <a:pt x="72" y="128"/>
                </a:lnTo>
                <a:lnTo>
                  <a:pt x="72" y="96"/>
                </a:lnTo>
                <a:lnTo>
                  <a:pt x="104" y="96"/>
                </a:lnTo>
                <a:lnTo>
                  <a:pt x="104" y="128"/>
                </a:lnTo>
                <a:close/>
                <a:moveTo>
                  <a:pt x="152" y="224"/>
                </a:moveTo>
                <a:lnTo>
                  <a:pt x="120" y="224"/>
                </a:lnTo>
                <a:lnTo>
                  <a:pt x="120" y="192"/>
                </a:lnTo>
                <a:lnTo>
                  <a:pt x="152" y="192"/>
                </a:lnTo>
                <a:lnTo>
                  <a:pt x="152" y="224"/>
                </a:lnTo>
                <a:close/>
                <a:moveTo>
                  <a:pt x="152" y="176"/>
                </a:moveTo>
                <a:lnTo>
                  <a:pt x="120" y="176"/>
                </a:lnTo>
                <a:lnTo>
                  <a:pt x="120" y="144"/>
                </a:lnTo>
                <a:lnTo>
                  <a:pt x="152" y="144"/>
                </a:lnTo>
                <a:lnTo>
                  <a:pt x="152" y="176"/>
                </a:lnTo>
                <a:close/>
                <a:moveTo>
                  <a:pt x="152" y="128"/>
                </a:moveTo>
                <a:lnTo>
                  <a:pt x="120" y="128"/>
                </a:lnTo>
                <a:lnTo>
                  <a:pt x="120" y="96"/>
                </a:lnTo>
                <a:lnTo>
                  <a:pt x="152" y="96"/>
                </a:lnTo>
                <a:lnTo>
                  <a:pt x="152" y="128"/>
                </a:lnTo>
                <a:close/>
                <a:moveTo>
                  <a:pt x="152" y="72"/>
                </a:moveTo>
                <a:lnTo>
                  <a:pt x="24" y="72"/>
                </a:lnTo>
                <a:lnTo>
                  <a:pt x="24" y="24"/>
                </a:lnTo>
                <a:lnTo>
                  <a:pt x="152" y="24"/>
                </a:lnTo>
                <a:lnTo>
                  <a:pt x="152" y="72"/>
                </a:lnTo>
                <a:close/>
              </a:path>
            </a:pathLst>
          </a:custGeom>
          <a:solidFill>
            <a:sysClr val="window" lastClr="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grpSp>
        <p:nvGrpSpPr>
          <p:cNvPr id="87" name="グループ化 287"/>
          <p:cNvGrpSpPr/>
          <p:nvPr/>
        </p:nvGrpSpPr>
        <p:grpSpPr>
          <a:xfrm>
            <a:off x="6115199" y="1101496"/>
            <a:ext cx="318126" cy="318126"/>
            <a:chOff x="3084116" y="3387725"/>
            <a:chExt cx="381000" cy="381000"/>
          </a:xfrm>
          <a:solidFill>
            <a:sysClr val="window" lastClr="FFFFFF"/>
          </a:solidFill>
        </p:grpSpPr>
        <p:sp>
          <p:nvSpPr>
            <p:cNvPr id="88" name="Rectangle 206"/>
            <p:cNvSpPr>
              <a:spLocks noChangeArrowheads="1"/>
            </p:cNvSpPr>
            <p:nvPr/>
          </p:nvSpPr>
          <p:spPr bwMode="auto">
            <a:xfrm>
              <a:off x="3084116" y="3387725"/>
              <a:ext cx="381000" cy="635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89" name="Rectangle 207"/>
            <p:cNvSpPr>
              <a:spLocks noChangeArrowheads="1"/>
            </p:cNvSpPr>
            <p:nvPr/>
          </p:nvSpPr>
          <p:spPr bwMode="auto">
            <a:xfrm>
              <a:off x="3084116"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0" name="Rectangle 208"/>
            <p:cNvSpPr>
              <a:spLocks noChangeArrowheads="1"/>
            </p:cNvSpPr>
            <p:nvPr/>
          </p:nvSpPr>
          <p:spPr bwMode="auto">
            <a:xfrm>
              <a:off x="3188891"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1" name="Rectangle 209"/>
            <p:cNvSpPr>
              <a:spLocks noChangeArrowheads="1"/>
            </p:cNvSpPr>
            <p:nvPr/>
          </p:nvSpPr>
          <p:spPr bwMode="auto">
            <a:xfrm>
              <a:off x="3293666"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2" name="Rectangle 210"/>
            <p:cNvSpPr>
              <a:spLocks noChangeArrowheads="1"/>
            </p:cNvSpPr>
            <p:nvPr/>
          </p:nvSpPr>
          <p:spPr bwMode="auto">
            <a:xfrm>
              <a:off x="3398441"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3" name="Rectangle 211"/>
            <p:cNvSpPr>
              <a:spLocks noChangeArrowheads="1"/>
            </p:cNvSpPr>
            <p:nvPr/>
          </p:nvSpPr>
          <p:spPr bwMode="auto">
            <a:xfrm>
              <a:off x="3084116"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4" name="Rectangle 212"/>
            <p:cNvSpPr>
              <a:spLocks noChangeArrowheads="1"/>
            </p:cNvSpPr>
            <p:nvPr/>
          </p:nvSpPr>
          <p:spPr bwMode="auto">
            <a:xfrm>
              <a:off x="3188891"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5" name="Rectangle 213"/>
            <p:cNvSpPr>
              <a:spLocks noChangeArrowheads="1"/>
            </p:cNvSpPr>
            <p:nvPr/>
          </p:nvSpPr>
          <p:spPr bwMode="auto">
            <a:xfrm>
              <a:off x="3293666"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6" name="Rectangle 214"/>
            <p:cNvSpPr>
              <a:spLocks noChangeArrowheads="1"/>
            </p:cNvSpPr>
            <p:nvPr/>
          </p:nvSpPr>
          <p:spPr bwMode="auto">
            <a:xfrm>
              <a:off x="3398441"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7" name="Rectangle 215"/>
            <p:cNvSpPr>
              <a:spLocks noChangeArrowheads="1"/>
            </p:cNvSpPr>
            <p:nvPr/>
          </p:nvSpPr>
          <p:spPr bwMode="auto">
            <a:xfrm>
              <a:off x="3084116" y="370205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8" name="Rectangle 216"/>
            <p:cNvSpPr>
              <a:spLocks noChangeArrowheads="1"/>
            </p:cNvSpPr>
            <p:nvPr/>
          </p:nvSpPr>
          <p:spPr bwMode="auto">
            <a:xfrm>
              <a:off x="3188891" y="370205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9" name="Rectangle 217"/>
            <p:cNvSpPr>
              <a:spLocks noChangeArrowheads="1"/>
            </p:cNvSpPr>
            <p:nvPr/>
          </p:nvSpPr>
          <p:spPr bwMode="auto">
            <a:xfrm>
              <a:off x="3293666" y="370205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100" name="Rectangle 218"/>
            <p:cNvSpPr>
              <a:spLocks noChangeArrowheads="1"/>
            </p:cNvSpPr>
            <p:nvPr/>
          </p:nvSpPr>
          <p:spPr bwMode="auto">
            <a:xfrm>
              <a:off x="3398441" y="370205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grpSp>
      <p:sp>
        <p:nvSpPr>
          <p:cNvPr id="101" name="テキスト ボックス 100"/>
          <p:cNvSpPr txBox="1"/>
          <p:nvPr/>
        </p:nvSpPr>
        <p:spPr>
          <a:xfrm>
            <a:off x="5939633" y="1392285"/>
            <a:ext cx="947490"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srgbClr val="FFFFFF"/>
                </a:solidFill>
                <a:effectLst/>
                <a:uLnTx/>
                <a:uFillTx/>
              </a:rPr>
              <a:t> 条件設定</a:t>
            </a:r>
          </a:p>
        </p:txBody>
      </p:sp>
      <p:sp>
        <p:nvSpPr>
          <p:cNvPr id="102" name="テキスト ボックス 101"/>
          <p:cNvSpPr txBox="1"/>
          <p:nvPr/>
        </p:nvSpPr>
        <p:spPr>
          <a:xfrm>
            <a:off x="5295901" y="1381446"/>
            <a:ext cx="1146260"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srgbClr val="FFFFFF"/>
                </a:solidFill>
                <a:effectLst/>
                <a:uLnTx/>
                <a:uFillTx/>
              </a:rPr>
              <a:t>　計算式</a:t>
            </a:r>
          </a:p>
        </p:txBody>
      </p:sp>
      <p:sp>
        <p:nvSpPr>
          <p:cNvPr id="103" name="正方形/長方形 102"/>
          <p:cNvSpPr/>
          <p:nvPr/>
        </p:nvSpPr>
        <p:spPr>
          <a:xfrm>
            <a:off x="4669394" y="1601522"/>
            <a:ext cx="1418712" cy="725034"/>
          </a:xfrm>
          <a:prstGeom prst="rect">
            <a:avLst/>
          </a:prstGeom>
          <a:noFill/>
          <a:ln w="38100" cap="flat" cmpd="sng" algn="ctr">
            <a:solidFill>
              <a:srgbClr val="F9BE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04" name="テキスト ボックス 103"/>
          <p:cNvSpPr txBox="1"/>
          <p:nvPr/>
        </p:nvSpPr>
        <p:spPr>
          <a:xfrm>
            <a:off x="5406796" y="2067370"/>
            <a:ext cx="1019838"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white"/>
                </a:solidFill>
                <a:effectLst/>
                <a:uLnTx/>
                <a:uFillTx/>
              </a:rPr>
              <a:t>勤怠情報</a:t>
            </a:r>
          </a:p>
        </p:txBody>
      </p:sp>
      <p:sp>
        <p:nvSpPr>
          <p:cNvPr id="105" name="Freeform 382"/>
          <p:cNvSpPr>
            <a:spLocks noEditPoints="1"/>
          </p:cNvSpPr>
          <p:nvPr/>
        </p:nvSpPr>
        <p:spPr bwMode="auto">
          <a:xfrm>
            <a:off x="5591864" y="1708267"/>
            <a:ext cx="312284" cy="311218"/>
          </a:xfrm>
          <a:custGeom>
            <a:avLst/>
            <a:gdLst>
              <a:gd name="T0" fmla="*/ 378 w 877"/>
              <a:gd name="T1" fmla="*/ 522 h 876"/>
              <a:gd name="T2" fmla="*/ 456 w 877"/>
              <a:gd name="T3" fmla="*/ 96 h 876"/>
              <a:gd name="T4" fmla="*/ 540 w 877"/>
              <a:gd name="T5" fmla="*/ 112 h 876"/>
              <a:gd name="T6" fmla="*/ 616 w 877"/>
              <a:gd name="T7" fmla="*/ 145 h 876"/>
              <a:gd name="T8" fmla="*/ 680 w 877"/>
              <a:gd name="T9" fmla="*/ 196 h 876"/>
              <a:gd name="T10" fmla="*/ 732 w 877"/>
              <a:gd name="T11" fmla="*/ 260 h 876"/>
              <a:gd name="T12" fmla="*/ 765 w 877"/>
              <a:gd name="T13" fmla="*/ 336 h 876"/>
              <a:gd name="T14" fmla="*/ 781 w 877"/>
              <a:gd name="T15" fmla="*/ 420 h 876"/>
              <a:gd name="T16" fmla="*/ 777 w 877"/>
              <a:gd name="T17" fmla="*/ 491 h 876"/>
              <a:gd name="T18" fmla="*/ 754 w 877"/>
              <a:gd name="T19" fmla="*/ 571 h 876"/>
              <a:gd name="T20" fmla="*/ 712 w 877"/>
              <a:gd name="T21" fmla="*/ 643 h 876"/>
              <a:gd name="T22" fmla="*/ 656 w 877"/>
              <a:gd name="T23" fmla="*/ 702 h 876"/>
              <a:gd name="T24" fmla="*/ 586 w 877"/>
              <a:gd name="T25" fmla="*/ 746 h 876"/>
              <a:gd name="T26" fmla="*/ 507 w 877"/>
              <a:gd name="T27" fmla="*/ 774 h 876"/>
              <a:gd name="T28" fmla="*/ 439 w 877"/>
              <a:gd name="T29" fmla="*/ 781 h 876"/>
              <a:gd name="T30" fmla="*/ 352 w 877"/>
              <a:gd name="T31" fmla="*/ 770 h 876"/>
              <a:gd name="T32" fmla="*/ 274 w 877"/>
              <a:gd name="T33" fmla="*/ 739 h 876"/>
              <a:gd name="T34" fmla="*/ 208 w 877"/>
              <a:gd name="T35" fmla="*/ 691 h 876"/>
              <a:gd name="T36" fmla="*/ 154 w 877"/>
              <a:gd name="T37" fmla="*/ 630 h 876"/>
              <a:gd name="T38" fmla="*/ 116 w 877"/>
              <a:gd name="T39" fmla="*/ 556 h 876"/>
              <a:gd name="T40" fmla="*/ 98 w 877"/>
              <a:gd name="T41" fmla="*/ 473 h 876"/>
              <a:gd name="T42" fmla="*/ 98 w 877"/>
              <a:gd name="T43" fmla="*/ 403 h 876"/>
              <a:gd name="T44" fmla="*/ 116 w 877"/>
              <a:gd name="T45" fmla="*/ 320 h 876"/>
              <a:gd name="T46" fmla="*/ 154 w 877"/>
              <a:gd name="T47" fmla="*/ 247 h 876"/>
              <a:gd name="T48" fmla="*/ 208 w 877"/>
              <a:gd name="T49" fmla="*/ 185 h 876"/>
              <a:gd name="T50" fmla="*/ 274 w 877"/>
              <a:gd name="T51" fmla="*/ 137 h 876"/>
              <a:gd name="T52" fmla="*/ 352 w 877"/>
              <a:gd name="T53" fmla="*/ 107 h 876"/>
              <a:gd name="T54" fmla="*/ 439 w 877"/>
              <a:gd name="T55" fmla="*/ 96 h 876"/>
              <a:gd name="T56" fmla="*/ 6 w 877"/>
              <a:gd name="T57" fmla="*/ 505 h 876"/>
              <a:gd name="T58" fmla="*/ 34 w 877"/>
              <a:gd name="T59" fmla="*/ 608 h 876"/>
              <a:gd name="T60" fmla="*/ 87 w 877"/>
              <a:gd name="T61" fmla="*/ 701 h 876"/>
              <a:gd name="T62" fmla="*/ 159 w 877"/>
              <a:gd name="T63" fmla="*/ 776 h 876"/>
              <a:gd name="T64" fmla="*/ 248 w 877"/>
              <a:gd name="T65" fmla="*/ 833 h 876"/>
              <a:gd name="T66" fmla="*/ 350 w 877"/>
              <a:gd name="T67" fmla="*/ 868 h 876"/>
              <a:gd name="T68" fmla="*/ 439 w 877"/>
              <a:gd name="T69" fmla="*/ 876 h 876"/>
              <a:gd name="T70" fmla="*/ 548 w 877"/>
              <a:gd name="T71" fmla="*/ 863 h 876"/>
              <a:gd name="T72" fmla="*/ 648 w 877"/>
              <a:gd name="T73" fmla="*/ 823 h 876"/>
              <a:gd name="T74" fmla="*/ 733 w 877"/>
              <a:gd name="T75" fmla="*/ 762 h 876"/>
              <a:gd name="T76" fmla="*/ 801 w 877"/>
              <a:gd name="T77" fmla="*/ 683 h 876"/>
              <a:gd name="T78" fmla="*/ 849 w 877"/>
              <a:gd name="T79" fmla="*/ 589 h 876"/>
              <a:gd name="T80" fmla="*/ 874 w 877"/>
              <a:gd name="T81" fmla="*/ 484 h 876"/>
              <a:gd name="T82" fmla="*/ 874 w 877"/>
              <a:gd name="T83" fmla="*/ 394 h 876"/>
              <a:gd name="T84" fmla="*/ 849 w 877"/>
              <a:gd name="T85" fmla="*/ 288 h 876"/>
              <a:gd name="T86" fmla="*/ 801 w 877"/>
              <a:gd name="T87" fmla="*/ 193 h 876"/>
              <a:gd name="T88" fmla="*/ 733 w 877"/>
              <a:gd name="T89" fmla="*/ 114 h 876"/>
              <a:gd name="T90" fmla="*/ 648 w 877"/>
              <a:gd name="T91" fmla="*/ 53 h 876"/>
              <a:gd name="T92" fmla="*/ 548 w 877"/>
              <a:gd name="T93" fmla="*/ 14 h 876"/>
              <a:gd name="T94" fmla="*/ 439 w 877"/>
              <a:gd name="T95" fmla="*/ 0 h 876"/>
              <a:gd name="T96" fmla="*/ 350 w 877"/>
              <a:gd name="T97" fmla="*/ 8 h 876"/>
              <a:gd name="T98" fmla="*/ 248 w 877"/>
              <a:gd name="T99" fmla="*/ 43 h 876"/>
              <a:gd name="T100" fmla="*/ 159 w 877"/>
              <a:gd name="T101" fmla="*/ 100 h 876"/>
              <a:gd name="T102" fmla="*/ 87 w 877"/>
              <a:gd name="T103" fmla="*/ 176 h 876"/>
              <a:gd name="T104" fmla="*/ 34 w 877"/>
              <a:gd name="T105" fmla="*/ 268 h 876"/>
              <a:gd name="T106" fmla="*/ 6 w 877"/>
              <a:gd name="T107" fmla="*/ 372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77" h="876">
                <a:moveTo>
                  <a:pt x="674" y="426"/>
                </a:moveTo>
                <a:lnTo>
                  <a:pt x="474" y="426"/>
                </a:lnTo>
                <a:lnTo>
                  <a:pt x="474" y="196"/>
                </a:lnTo>
                <a:lnTo>
                  <a:pt x="378" y="196"/>
                </a:lnTo>
                <a:lnTo>
                  <a:pt x="378" y="522"/>
                </a:lnTo>
                <a:lnTo>
                  <a:pt x="674" y="522"/>
                </a:lnTo>
                <a:lnTo>
                  <a:pt x="674" y="426"/>
                </a:lnTo>
                <a:close/>
                <a:moveTo>
                  <a:pt x="439" y="96"/>
                </a:moveTo>
                <a:lnTo>
                  <a:pt x="439" y="96"/>
                </a:lnTo>
                <a:lnTo>
                  <a:pt x="456" y="96"/>
                </a:lnTo>
                <a:lnTo>
                  <a:pt x="474" y="97"/>
                </a:lnTo>
                <a:lnTo>
                  <a:pt x="490" y="100"/>
                </a:lnTo>
                <a:lnTo>
                  <a:pt x="507" y="102"/>
                </a:lnTo>
                <a:lnTo>
                  <a:pt x="524" y="107"/>
                </a:lnTo>
                <a:lnTo>
                  <a:pt x="540" y="112"/>
                </a:lnTo>
                <a:lnTo>
                  <a:pt x="556" y="116"/>
                </a:lnTo>
                <a:lnTo>
                  <a:pt x="572" y="122"/>
                </a:lnTo>
                <a:lnTo>
                  <a:pt x="586" y="130"/>
                </a:lnTo>
                <a:lnTo>
                  <a:pt x="602" y="137"/>
                </a:lnTo>
                <a:lnTo>
                  <a:pt x="616" y="145"/>
                </a:lnTo>
                <a:lnTo>
                  <a:pt x="630" y="154"/>
                </a:lnTo>
                <a:lnTo>
                  <a:pt x="643" y="163"/>
                </a:lnTo>
                <a:lnTo>
                  <a:pt x="656" y="174"/>
                </a:lnTo>
                <a:lnTo>
                  <a:pt x="668" y="185"/>
                </a:lnTo>
                <a:lnTo>
                  <a:pt x="680" y="196"/>
                </a:lnTo>
                <a:lnTo>
                  <a:pt x="692" y="208"/>
                </a:lnTo>
                <a:lnTo>
                  <a:pt x="703" y="221"/>
                </a:lnTo>
                <a:lnTo>
                  <a:pt x="712" y="233"/>
                </a:lnTo>
                <a:lnTo>
                  <a:pt x="722" y="246"/>
                </a:lnTo>
                <a:lnTo>
                  <a:pt x="732" y="260"/>
                </a:lnTo>
                <a:lnTo>
                  <a:pt x="740" y="275"/>
                </a:lnTo>
                <a:lnTo>
                  <a:pt x="747" y="289"/>
                </a:lnTo>
                <a:lnTo>
                  <a:pt x="754" y="305"/>
                </a:lnTo>
                <a:lnTo>
                  <a:pt x="760" y="320"/>
                </a:lnTo>
                <a:lnTo>
                  <a:pt x="765" y="336"/>
                </a:lnTo>
                <a:lnTo>
                  <a:pt x="770" y="353"/>
                </a:lnTo>
                <a:lnTo>
                  <a:pt x="774" y="370"/>
                </a:lnTo>
                <a:lnTo>
                  <a:pt x="777" y="386"/>
                </a:lnTo>
                <a:lnTo>
                  <a:pt x="778" y="403"/>
                </a:lnTo>
                <a:lnTo>
                  <a:pt x="781" y="420"/>
                </a:lnTo>
                <a:lnTo>
                  <a:pt x="781" y="438"/>
                </a:lnTo>
                <a:lnTo>
                  <a:pt x="781" y="438"/>
                </a:lnTo>
                <a:lnTo>
                  <a:pt x="781" y="456"/>
                </a:lnTo>
                <a:lnTo>
                  <a:pt x="778" y="473"/>
                </a:lnTo>
                <a:lnTo>
                  <a:pt x="777" y="491"/>
                </a:lnTo>
                <a:lnTo>
                  <a:pt x="774" y="508"/>
                </a:lnTo>
                <a:lnTo>
                  <a:pt x="770" y="524"/>
                </a:lnTo>
                <a:lnTo>
                  <a:pt x="765" y="540"/>
                </a:lnTo>
                <a:lnTo>
                  <a:pt x="760" y="556"/>
                </a:lnTo>
                <a:lnTo>
                  <a:pt x="754" y="571"/>
                </a:lnTo>
                <a:lnTo>
                  <a:pt x="747" y="587"/>
                </a:lnTo>
                <a:lnTo>
                  <a:pt x="740" y="601"/>
                </a:lnTo>
                <a:lnTo>
                  <a:pt x="732" y="616"/>
                </a:lnTo>
                <a:lnTo>
                  <a:pt x="722" y="630"/>
                </a:lnTo>
                <a:lnTo>
                  <a:pt x="712" y="643"/>
                </a:lnTo>
                <a:lnTo>
                  <a:pt x="703" y="656"/>
                </a:lnTo>
                <a:lnTo>
                  <a:pt x="692" y="668"/>
                </a:lnTo>
                <a:lnTo>
                  <a:pt x="680" y="680"/>
                </a:lnTo>
                <a:lnTo>
                  <a:pt x="668" y="691"/>
                </a:lnTo>
                <a:lnTo>
                  <a:pt x="656" y="702"/>
                </a:lnTo>
                <a:lnTo>
                  <a:pt x="643" y="713"/>
                </a:lnTo>
                <a:lnTo>
                  <a:pt x="630" y="722"/>
                </a:lnTo>
                <a:lnTo>
                  <a:pt x="616" y="731"/>
                </a:lnTo>
                <a:lnTo>
                  <a:pt x="602" y="739"/>
                </a:lnTo>
                <a:lnTo>
                  <a:pt x="586" y="746"/>
                </a:lnTo>
                <a:lnTo>
                  <a:pt x="572" y="754"/>
                </a:lnTo>
                <a:lnTo>
                  <a:pt x="556" y="760"/>
                </a:lnTo>
                <a:lnTo>
                  <a:pt x="540" y="766"/>
                </a:lnTo>
                <a:lnTo>
                  <a:pt x="524" y="770"/>
                </a:lnTo>
                <a:lnTo>
                  <a:pt x="507" y="774"/>
                </a:lnTo>
                <a:lnTo>
                  <a:pt x="490" y="776"/>
                </a:lnTo>
                <a:lnTo>
                  <a:pt x="474" y="779"/>
                </a:lnTo>
                <a:lnTo>
                  <a:pt x="456" y="780"/>
                </a:lnTo>
                <a:lnTo>
                  <a:pt x="439" y="781"/>
                </a:lnTo>
                <a:lnTo>
                  <a:pt x="439" y="781"/>
                </a:lnTo>
                <a:lnTo>
                  <a:pt x="421" y="780"/>
                </a:lnTo>
                <a:lnTo>
                  <a:pt x="403" y="779"/>
                </a:lnTo>
                <a:lnTo>
                  <a:pt x="386" y="776"/>
                </a:lnTo>
                <a:lnTo>
                  <a:pt x="369" y="774"/>
                </a:lnTo>
                <a:lnTo>
                  <a:pt x="352" y="770"/>
                </a:lnTo>
                <a:lnTo>
                  <a:pt x="337" y="766"/>
                </a:lnTo>
                <a:lnTo>
                  <a:pt x="320" y="760"/>
                </a:lnTo>
                <a:lnTo>
                  <a:pt x="304" y="754"/>
                </a:lnTo>
                <a:lnTo>
                  <a:pt x="290" y="746"/>
                </a:lnTo>
                <a:lnTo>
                  <a:pt x="274" y="739"/>
                </a:lnTo>
                <a:lnTo>
                  <a:pt x="261" y="731"/>
                </a:lnTo>
                <a:lnTo>
                  <a:pt x="247" y="722"/>
                </a:lnTo>
                <a:lnTo>
                  <a:pt x="234" y="713"/>
                </a:lnTo>
                <a:lnTo>
                  <a:pt x="220" y="702"/>
                </a:lnTo>
                <a:lnTo>
                  <a:pt x="208" y="691"/>
                </a:lnTo>
                <a:lnTo>
                  <a:pt x="196" y="680"/>
                </a:lnTo>
                <a:lnTo>
                  <a:pt x="184" y="668"/>
                </a:lnTo>
                <a:lnTo>
                  <a:pt x="174" y="656"/>
                </a:lnTo>
                <a:lnTo>
                  <a:pt x="164" y="643"/>
                </a:lnTo>
                <a:lnTo>
                  <a:pt x="154" y="630"/>
                </a:lnTo>
                <a:lnTo>
                  <a:pt x="145" y="616"/>
                </a:lnTo>
                <a:lnTo>
                  <a:pt x="138" y="601"/>
                </a:lnTo>
                <a:lnTo>
                  <a:pt x="129" y="587"/>
                </a:lnTo>
                <a:lnTo>
                  <a:pt x="123" y="571"/>
                </a:lnTo>
                <a:lnTo>
                  <a:pt x="116" y="556"/>
                </a:lnTo>
                <a:lnTo>
                  <a:pt x="111" y="540"/>
                </a:lnTo>
                <a:lnTo>
                  <a:pt x="106" y="524"/>
                </a:lnTo>
                <a:lnTo>
                  <a:pt x="103" y="508"/>
                </a:lnTo>
                <a:lnTo>
                  <a:pt x="99" y="491"/>
                </a:lnTo>
                <a:lnTo>
                  <a:pt x="98" y="473"/>
                </a:lnTo>
                <a:lnTo>
                  <a:pt x="97" y="456"/>
                </a:lnTo>
                <a:lnTo>
                  <a:pt x="96" y="438"/>
                </a:lnTo>
                <a:lnTo>
                  <a:pt x="96" y="438"/>
                </a:lnTo>
                <a:lnTo>
                  <a:pt x="97" y="420"/>
                </a:lnTo>
                <a:lnTo>
                  <a:pt x="98" y="403"/>
                </a:lnTo>
                <a:lnTo>
                  <a:pt x="99" y="386"/>
                </a:lnTo>
                <a:lnTo>
                  <a:pt x="103" y="370"/>
                </a:lnTo>
                <a:lnTo>
                  <a:pt x="106" y="353"/>
                </a:lnTo>
                <a:lnTo>
                  <a:pt x="111" y="336"/>
                </a:lnTo>
                <a:lnTo>
                  <a:pt x="116" y="320"/>
                </a:lnTo>
                <a:lnTo>
                  <a:pt x="123" y="305"/>
                </a:lnTo>
                <a:lnTo>
                  <a:pt x="129" y="289"/>
                </a:lnTo>
                <a:lnTo>
                  <a:pt x="138" y="275"/>
                </a:lnTo>
                <a:lnTo>
                  <a:pt x="145" y="260"/>
                </a:lnTo>
                <a:lnTo>
                  <a:pt x="154" y="247"/>
                </a:lnTo>
                <a:lnTo>
                  <a:pt x="164" y="233"/>
                </a:lnTo>
                <a:lnTo>
                  <a:pt x="174" y="221"/>
                </a:lnTo>
                <a:lnTo>
                  <a:pt x="184" y="208"/>
                </a:lnTo>
                <a:lnTo>
                  <a:pt x="196" y="196"/>
                </a:lnTo>
                <a:lnTo>
                  <a:pt x="208" y="185"/>
                </a:lnTo>
                <a:lnTo>
                  <a:pt x="220" y="174"/>
                </a:lnTo>
                <a:lnTo>
                  <a:pt x="234" y="163"/>
                </a:lnTo>
                <a:lnTo>
                  <a:pt x="247" y="154"/>
                </a:lnTo>
                <a:lnTo>
                  <a:pt x="260" y="145"/>
                </a:lnTo>
                <a:lnTo>
                  <a:pt x="274" y="137"/>
                </a:lnTo>
                <a:lnTo>
                  <a:pt x="290" y="130"/>
                </a:lnTo>
                <a:lnTo>
                  <a:pt x="304" y="122"/>
                </a:lnTo>
                <a:lnTo>
                  <a:pt x="320" y="116"/>
                </a:lnTo>
                <a:lnTo>
                  <a:pt x="337" y="112"/>
                </a:lnTo>
                <a:lnTo>
                  <a:pt x="352" y="107"/>
                </a:lnTo>
                <a:lnTo>
                  <a:pt x="369" y="103"/>
                </a:lnTo>
                <a:lnTo>
                  <a:pt x="386" y="100"/>
                </a:lnTo>
                <a:lnTo>
                  <a:pt x="403" y="97"/>
                </a:lnTo>
                <a:lnTo>
                  <a:pt x="421" y="96"/>
                </a:lnTo>
                <a:lnTo>
                  <a:pt x="439" y="96"/>
                </a:lnTo>
                <a:close/>
                <a:moveTo>
                  <a:pt x="0" y="438"/>
                </a:moveTo>
                <a:lnTo>
                  <a:pt x="0" y="438"/>
                </a:lnTo>
                <a:lnTo>
                  <a:pt x="1" y="461"/>
                </a:lnTo>
                <a:lnTo>
                  <a:pt x="2" y="484"/>
                </a:lnTo>
                <a:lnTo>
                  <a:pt x="6" y="505"/>
                </a:lnTo>
                <a:lnTo>
                  <a:pt x="9" y="527"/>
                </a:lnTo>
                <a:lnTo>
                  <a:pt x="14" y="547"/>
                </a:lnTo>
                <a:lnTo>
                  <a:pt x="20" y="569"/>
                </a:lnTo>
                <a:lnTo>
                  <a:pt x="27" y="589"/>
                </a:lnTo>
                <a:lnTo>
                  <a:pt x="34" y="608"/>
                </a:lnTo>
                <a:lnTo>
                  <a:pt x="43" y="628"/>
                </a:lnTo>
                <a:lnTo>
                  <a:pt x="52" y="647"/>
                </a:lnTo>
                <a:lnTo>
                  <a:pt x="63" y="665"/>
                </a:lnTo>
                <a:lnTo>
                  <a:pt x="75" y="683"/>
                </a:lnTo>
                <a:lnTo>
                  <a:pt x="87" y="701"/>
                </a:lnTo>
                <a:lnTo>
                  <a:pt x="100" y="716"/>
                </a:lnTo>
                <a:lnTo>
                  <a:pt x="114" y="733"/>
                </a:lnTo>
                <a:lnTo>
                  <a:pt x="128" y="748"/>
                </a:lnTo>
                <a:lnTo>
                  <a:pt x="144" y="762"/>
                </a:lnTo>
                <a:lnTo>
                  <a:pt x="159" y="776"/>
                </a:lnTo>
                <a:lnTo>
                  <a:pt x="176" y="790"/>
                </a:lnTo>
                <a:lnTo>
                  <a:pt x="193" y="802"/>
                </a:lnTo>
                <a:lnTo>
                  <a:pt x="211" y="812"/>
                </a:lnTo>
                <a:lnTo>
                  <a:pt x="230" y="823"/>
                </a:lnTo>
                <a:lnTo>
                  <a:pt x="248" y="833"/>
                </a:lnTo>
                <a:lnTo>
                  <a:pt x="267" y="842"/>
                </a:lnTo>
                <a:lnTo>
                  <a:pt x="288" y="850"/>
                </a:lnTo>
                <a:lnTo>
                  <a:pt x="308" y="857"/>
                </a:lnTo>
                <a:lnTo>
                  <a:pt x="328" y="863"/>
                </a:lnTo>
                <a:lnTo>
                  <a:pt x="350" y="868"/>
                </a:lnTo>
                <a:lnTo>
                  <a:pt x="372" y="871"/>
                </a:lnTo>
                <a:lnTo>
                  <a:pt x="393" y="874"/>
                </a:lnTo>
                <a:lnTo>
                  <a:pt x="416" y="876"/>
                </a:lnTo>
                <a:lnTo>
                  <a:pt x="439" y="876"/>
                </a:lnTo>
                <a:lnTo>
                  <a:pt x="439" y="876"/>
                </a:lnTo>
                <a:lnTo>
                  <a:pt x="460" y="876"/>
                </a:lnTo>
                <a:lnTo>
                  <a:pt x="483" y="874"/>
                </a:lnTo>
                <a:lnTo>
                  <a:pt x="505" y="871"/>
                </a:lnTo>
                <a:lnTo>
                  <a:pt x="526" y="868"/>
                </a:lnTo>
                <a:lnTo>
                  <a:pt x="548" y="863"/>
                </a:lnTo>
                <a:lnTo>
                  <a:pt x="568" y="857"/>
                </a:lnTo>
                <a:lnTo>
                  <a:pt x="589" y="850"/>
                </a:lnTo>
                <a:lnTo>
                  <a:pt x="609" y="842"/>
                </a:lnTo>
                <a:lnTo>
                  <a:pt x="628" y="833"/>
                </a:lnTo>
                <a:lnTo>
                  <a:pt x="648" y="823"/>
                </a:lnTo>
                <a:lnTo>
                  <a:pt x="666" y="812"/>
                </a:lnTo>
                <a:lnTo>
                  <a:pt x="684" y="802"/>
                </a:lnTo>
                <a:lnTo>
                  <a:pt x="700" y="790"/>
                </a:lnTo>
                <a:lnTo>
                  <a:pt x="717" y="776"/>
                </a:lnTo>
                <a:lnTo>
                  <a:pt x="733" y="762"/>
                </a:lnTo>
                <a:lnTo>
                  <a:pt x="748" y="748"/>
                </a:lnTo>
                <a:lnTo>
                  <a:pt x="763" y="733"/>
                </a:lnTo>
                <a:lnTo>
                  <a:pt x="776" y="716"/>
                </a:lnTo>
                <a:lnTo>
                  <a:pt x="789" y="701"/>
                </a:lnTo>
                <a:lnTo>
                  <a:pt x="801" y="683"/>
                </a:lnTo>
                <a:lnTo>
                  <a:pt x="813" y="665"/>
                </a:lnTo>
                <a:lnTo>
                  <a:pt x="824" y="647"/>
                </a:lnTo>
                <a:lnTo>
                  <a:pt x="834" y="628"/>
                </a:lnTo>
                <a:lnTo>
                  <a:pt x="842" y="608"/>
                </a:lnTo>
                <a:lnTo>
                  <a:pt x="849" y="589"/>
                </a:lnTo>
                <a:lnTo>
                  <a:pt x="856" y="569"/>
                </a:lnTo>
                <a:lnTo>
                  <a:pt x="862" y="547"/>
                </a:lnTo>
                <a:lnTo>
                  <a:pt x="867" y="527"/>
                </a:lnTo>
                <a:lnTo>
                  <a:pt x="871" y="505"/>
                </a:lnTo>
                <a:lnTo>
                  <a:pt x="874" y="484"/>
                </a:lnTo>
                <a:lnTo>
                  <a:pt x="876" y="461"/>
                </a:lnTo>
                <a:lnTo>
                  <a:pt x="877" y="438"/>
                </a:lnTo>
                <a:lnTo>
                  <a:pt x="877" y="438"/>
                </a:lnTo>
                <a:lnTo>
                  <a:pt x="876" y="415"/>
                </a:lnTo>
                <a:lnTo>
                  <a:pt x="874" y="394"/>
                </a:lnTo>
                <a:lnTo>
                  <a:pt x="871" y="372"/>
                </a:lnTo>
                <a:lnTo>
                  <a:pt x="867" y="350"/>
                </a:lnTo>
                <a:lnTo>
                  <a:pt x="862" y="329"/>
                </a:lnTo>
                <a:lnTo>
                  <a:pt x="856" y="308"/>
                </a:lnTo>
                <a:lnTo>
                  <a:pt x="849" y="288"/>
                </a:lnTo>
                <a:lnTo>
                  <a:pt x="842" y="268"/>
                </a:lnTo>
                <a:lnTo>
                  <a:pt x="834" y="248"/>
                </a:lnTo>
                <a:lnTo>
                  <a:pt x="824" y="229"/>
                </a:lnTo>
                <a:lnTo>
                  <a:pt x="813" y="211"/>
                </a:lnTo>
                <a:lnTo>
                  <a:pt x="801" y="193"/>
                </a:lnTo>
                <a:lnTo>
                  <a:pt x="789" y="176"/>
                </a:lnTo>
                <a:lnTo>
                  <a:pt x="776" y="160"/>
                </a:lnTo>
                <a:lnTo>
                  <a:pt x="763" y="144"/>
                </a:lnTo>
                <a:lnTo>
                  <a:pt x="748" y="128"/>
                </a:lnTo>
                <a:lnTo>
                  <a:pt x="733" y="114"/>
                </a:lnTo>
                <a:lnTo>
                  <a:pt x="717" y="100"/>
                </a:lnTo>
                <a:lnTo>
                  <a:pt x="700" y="88"/>
                </a:lnTo>
                <a:lnTo>
                  <a:pt x="684" y="74"/>
                </a:lnTo>
                <a:lnTo>
                  <a:pt x="666" y="64"/>
                </a:lnTo>
                <a:lnTo>
                  <a:pt x="648" y="53"/>
                </a:lnTo>
                <a:lnTo>
                  <a:pt x="628" y="43"/>
                </a:lnTo>
                <a:lnTo>
                  <a:pt x="609" y="35"/>
                </a:lnTo>
                <a:lnTo>
                  <a:pt x="589" y="26"/>
                </a:lnTo>
                <a:lnTo>
                  <a:pt x="568" y="19"/>
                </a:lnTo>
                <a:lnTo>
                  <a:pt x="548" y="14"/>
                </a:lnTo>
                <a:lnTo>
                  <a:pt x="526" y="8"/>
                </a:lnTo>
                <a:lnTo>
                  <a:pt x="505" y="5"/>
                </a:lnTo>
                <a:lnTo>
                  <a:pt x="483" y="2"/>
                </a:lnTo>
                <a:lnTo>
                  <a:pt x="460" y="1"/>
                </a:lnTo>
                <a:lnTo>
                  <a:pt x="439" y="0"/>
                </a:lnTo>
                <a:lnTo>
                  <a:pt x="439" y="0"/>
                </a:lnTo>
                <a:lnTo>
                  <a:pt x="416" y="1"/>
                </a:lnTo>
                <a:lnTo>
                  <a:pt x="393" y="2"/>
                </a:lnTo>
                <a:lnTo>
                  <a:pt x="372" y="5"/>
                </a:lnTo>
                <a:lnTo>
                  <a:pt x="350" y="8"/>
                </a:lnTo>
                <a:lnTo>
                  <a:pt x="328" y="14"/>
                </a:lnTo>
                <a:lnTo>
                  <a:pt x="308" y="19"/>
                </a:lnTo>
                <a:lnTo>
                  <a:pt x="288" y="26"/>
                </a:lnTo>
                <a:lnTo>
                  <a:pt x="267" y="35"/>
                </a:lnTo>
                <a:lnTo>
                  <a:pt x="248" y="43"/>
                </a:lnTo>
                <a:lnTo>
                  <a:pt x="230" y="53"/>
                </a:lnTo>
                <a:lnTo>
                  <a:pt x="211" y="64"/>
                </a:lnTo>
                <a:lnTo>
                  <a:pt x="193" y="74"/>
                </a:lnTo>
                <a:lnTo>
                  <a:pt x="176" y="88"/>
                </a:lnTo>
                <a:lnTo>
                  <a:pt x="159" y="100"/>
                </a:lnTo>
                <a:lnTo>
                  <a:pt x="144" y="114"/>
                </a:lnTo>
                <a:lnTo>
                  <a:pt x="128" y="128"/>
                </a:lnTo>
                <a:lnTo>
                  <a:pt x="114" y="144"/>
                </a:lnTo>
                <a:lnTo>
                  <a:pt x="100" y="160"/>
                </a:lnTo>
                <a:lnTo>
                  <a:pt x="87" y="176"/>
                </a:lnTo>
                <a:lnTo>
                  <a:pt x="75" y="193"/>
                </a:lnTo>
                <a:lnTo>
                  <a:pt x="63" y="211"/>
                </a:lnTo>
                <a:lnTo>
                  <a:pt x="52" y="229"/>
                </a:lnTo>
                <a:lnTo>
                  <a:pt x="43" y="248"/>
                </a:lnTo>
                <a:lnTo>
                  <a:pt x="34" y="268"/>
                </a:lnTo>
                <a:lnTo>
                  <a:pt x="27" y="288"/>
                </a:lnTo>
                <a:lnTo>
                  <a:pt x="20" y="308"/>
                </a:lnTo>
                <a:lnTo>
                  <a:pt x="14" y="329"/>
                </a:lnTo>
                <a:lnTo>
                  <a:pt x="9" y="350"/>
                </a:lnTo>
                <a:lnTo>
                  <a:pt x="6" y="372"/>
                </a:lnTo>
                <a:lnTo>
                  <a:pt x="2" y="394"/>
                </a:lnTo>
                <a:lnTo>
                  <a:pt x="1" y="415"/>
                </a:lnTo>
                <a:lnTo>
                  <a:pt x="0" y="438"/>
                </a:lnTo>
                <a:lnTo>
                  <a:pt x="0" y="438"/>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106" name="Freeform 418"/>
          <p:cNvSpPr>
            <a:spLocks noEditPoints="1"/>
          </p:cNvSpPr>
          <p:nvPr/>
        </p:nvSpPr>
        <p:spPr bwMode="auto">
          <a:xfrm>
            <a:off x="4860032" y="1695142"/>
            <a:ext cx="449408" cy="308712"/>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107" name="テキスト ボックス 106"/>
          <p:cNvSpPr txBox="1"/>
          <p:nvPr/>
        </p:nvSpPr>
        <p:spPr>
          <a:xfrm>
            <a:off x="4704290" y="2072283"/>
            <a:ext cx="1019838"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white"/>
                </a:solidFill>
                <a:effectLst/>
                <a:uLnTx/>
                <a:uFillTx/>
              </a:rPr>
              <a:t>変動項目</a:t>
            </a:r>
            <a:endParaRPr kumimoji="0" lang="en-US" altLang="ja-JP" sz="1100" b="0" i="0" u="none" strike="noStrike" kern="0" cap="none" spc="0" normalizeH="0" baseline="0" noProof="0">
              <a:ln>
                <a:noFill/>
              </a:ln>
              <a:solidFill>
                <a:prstClr val="white"/>
              </a:solidFill>
              <a:effectLst/>
              <a:uLnTx/>
              <a:uFillTx/>
            </a:endParaRPr>
          </a:p>
        </p:txBody>
      </p:sp>
      <p:sp>
        <p:nvSpPr>
          <p:cNvPr id="108" name="Freeform 334"/>
          <p:cNvSpPr>
            <a:spLocks noEditPoints="1"/>
          </p:cNvSpPr>
          <p:nvPr/>
        </p:nvSpPr>
        <p:spPr bwMode="auto">
          <a:xfrm>
            <a:off x="4908486" y="1061462"/>
            <a:ext cx="401748" cy="311586"/>
          </a:xfrm>
          <a:custGeom>
            <a:avLst/>
            <a:gdLst>
              <a:gd name="T0" fmla="*/ 174 w 908"/>
              <a:gd name="T1" fmla="*/ 6 h 707"/>
              <a:gd name="T2" fmla="*/ 123 w 908"/>
              <a:gd name="T3" fmla="*/ 38 h 707"/>
              <a:gd name="T4" fmla="*/ 90 w 908"/>
              <a:gd name="T5" fmla="*/ 90 h 707"/>
              <a:gd name="T6" fmla="*/ 86 w 908"/>
              <a:gd name="T7" fmla="*/ 141 h 707"/>
              <a:gd name="T8" fmla="*/ 107 w 908"/>
              <a:gd name="T9" fmla="*/ 200 h 707"/>
              <a:gd name="T10" fmla="*/ 152 w 908"/>
              <a:gd name="T11" fmla="*/ 240 h 707"/>
              <a:gd name="T12" fmla="*/ 213 w 908"/>
              <a:gd name="T13" fmla="*/ 256 h 707"/>
              <a:gd name="T14" fmla="*/ 263 w 908"/>
              <a:gd name="T15" fmla="*/ 246 h 707"/>
              <a:gd name="T16" fmla="*/ 311 w 908"/>
              <a:gd name="T17" fmla="*/ 209 h 707"/>
              <a:gd name="T18" fmla="*/ 338 w 908"/>
              <a:gd name="T19" fmla="*/ 154 h 707"/>
              <a:gd name="T20" fmla="*/ 338 w 908"/>
              <a:gd name="T21" fmla="*/ 102 h 707"/>
              <a:gd name="T22" fmla="*/ 311 w 908"/>
              <a:gd name="T23" fmla="*/ 47 h 707"/>
              <a:gd name="T24" fmla="*/ 263 w 908"/>
              <a:gd name="T25" fmla="*/ 10 h 707"/>
              <a:gd name="T26" fmla="*/ 213 w 908"/>
              <a:gd name="T27" fmla="*/ 0 h 707"/>
              <a:gd name="T28" fmla="*/ 213 w 908"/>
              <a:gd name="T29" fmla="*/ 542 h 707"/>
              <a:gd name="T30" fmla="*/ 116 w 908"/>
              <a:gd name="T31" fmla="*/ 286 h 707"/>
              <a:gd name="T32" fmla="*/ 63 w 908"/>
              <a:gd name="T33" fmla="*/ 299 h 707"/>
              <a:gd name="T34" fmla="*/ 23 w 908"/>
              <a:gd name="T35" fmla="*/ 335 h 707"/>
              <a:gd name="T36" fmla="*/ 2 w 908"/>
              <a:gd name="T37" fmla="*/ 386 h 707"/>
              <a:gd name="T38" fmla="*/ 82 w 908"/>
              <a:gd name="T39" fmla="*/ 424 h 707"/>
              <a:gd name="T40" fmla="*/ 359 w 908"/>
              <a:gd name="T41" fmla="*/ 707 h 707"/>
              <a:gd name="T42" fmla="*/ 422 w 908"/>
              <a:gd name="T43" fmla="*/ 375 h 707"/>
              <a:gd name="T44" fmla="*/ 396 w 908"/>
              <a:gd name="T45" fmla="*/ 327 h 707"/>
              <a:gd name="T46" fmla="*/ 353 w 908"/>
              <a:gd name="T47" fmla="*/ 294 h 707"/>
              <a:gd name="T48" fmla="*/ 310 w 908"/>
              <a:gd name="T49" fmla="*/ 286 h 707"/>
              <a:gd name="T50" fmla="*/ 726 w 908"/>
              <a:gd name="T51" fmla="*/ 252 h 707"/>
              <a:gd name="T52" fmla="*/ 773 w 908"/>
              <a:gd name="T53" fmla="*/ 230 h 707"/>
              <a:gd name="T54" fmla="*/ 822 w 908"/>
              <a:gd name="T55" fmla="*/ 129 h 707"/>
              <a:gd name="T56" fmla="*/ 813 w 908"/>
              <a:gd name="T57" fmla="*/ 78 h 707"/>
              <a:gd name="T58" fmla="*/ 776 w 908"/>
              <a:gd name="T59" fmla="*/ 29 h 707"/>
              <a:gd name="T60" fmla="*/ 720 w 908"/>
              <a:gd name="T61" fmla="*/ 3 h 707"/>
              <a:gd name="T62" fmla="*/ 669 w 908"/>
              <a:gd name="T63" fmla="*/ 3 h 707"/>
              <a:gd name="T64" fmla="*/ 614 w 908"/>
              <a:gd name="T65" fmla="*/ 29 h 707"/>
              <a:gd name="T66" fmla="*/ 576 w 908"/>
              <a:gd name="T67" fmla="*/ 78 h 707"/>
              <a:gd name="T68" fmla="*/ 567 w 908"/>
              <a:gd name="T69" fmla="*/ 212 h 707"/>
              <a:gd name="T70" fmla="*/ 624 w 908"/>
              <a:gd name="T71" fmla="*/ 236 h 707"/>
              <a:gd name="T72" fmla="*/ 674 w 908"/>
              <a:gd name="T73" fmla="*/ 255 h 707"/>
              <a:gd name="T74" fmla="*/ 784 w 908"/>
              <a:gd name="T75" fmla="*/ 286 h 707"/>
              <a:gd name="T76" fmla="*/ 782 w 908"/>
              <a:gd name="T77" fmla="*/ 324 h 707"/>
              <a:gd name="T78" fmla="*/ 758 w 908"/>
              <a:gd name="T79" fmla="*/ 352 h 707"/>
              <a:gd name="T80" fmla="*/ 716 w 908"/>
              <a:gd name="T81" fmla="*/ 336 h 707"/>
              <a:gd name="T82" fmla="*/ 674 w 908"/>
              <a:gd name="T83" fmla="*/ 336 h 707"/>
              <a:gd name="T84" fmla="*/ 632 w 908"/>
              <a:gd name="T85" fmla="*/ 352 h 707"/>
              <a:gd name="T86" fmla="*/ 609 w 908"/>
              <a:gd name="T87" fmla="*/ 324 h 707"/>
              <a:gd name="T88" fmla="*/ 597 w 908"/>
              <a:gd name="T89" fmla="*/ 286 h 707"/>
              <a:gd name="T90" fmla="*/ 554 w 908"/>
              <a:gd name="T91" fmla="*/ 294 h 707"/>
              <a:gd name="T92" fmla="*/ 512 w 908"/>
              <a:gd name="T93" fmla="*/ 327 h 707"/>
              <a:gd name="T94" fmla="*/ 485 w 908"/>
              <a:gd name="T95" fmla="*/ 375 h 707"/>
              <a:gd name="T96" fmla="*/ 549 w 908"/>
              <a:gd name="T97" fmla="*/ 424 h 707"/>
              <a:gd name="T98" fmla="*/ 840 w 908"/>
              <a:gd name="T99" fmla="*/ 424 h 707"/>
              <a:gd name="T100" fmla="*/ 906 w 908"/>
              <a:gd name="T101" fmla="*/ 386 h 707"/>
              <a:gd name="T102" fmla="*/ 885 w 908"/>
              <a:gd name="T103" fmla="*/ 335 h 707"/>
              <a:gd name="T104" fmla="*/ 845 w 908"/>
              <a:gd name="T105" fmla="*/ 299 h 707"/>
              <a:gd name="T106" fmla="*/ 792 w 908"/>
              <a:gd name="T107" fmla="*/ 28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8" h="707">
                <a:moveTo>
                  <a:pt x="213" y="0"/>
                </a:moveTo>
                <a:lnTo>
                  <a:pt x="213" y="0"/>
                </a:lnTo>
                <a:lnTo>
                  <a:pt x="200" y="2"/>
                </a:lnTo>
                <a:lnTo>
                  <a:pt x="188" y="3"/>
                </a:lnTo>
                <a:lnTo>
                  <a:pt x="174" y="6"/>
                </a:lnTo>
                <a:lnTo>
                  <a:pt x="164" y="10"/>
                </a:lnTo>
                <a:lnTo>
                  <a:pt x="152" y="16"/>
                </a:lnTo>
                <a:lnTo>
                  <a:pt x="141" y="22"/>
                </a:lnTo>
                <a:lnTo>
                  <a:pt x="131" y="29"/>
                </a:lnTo>
                <a:lnTo>
                  <a:pt x="123" y="38"/>
                </a:lnTo>
                <a:lnTo>
                  <a:pt x="114" y="47"/>
                </a:lnTo>
                <a:lnTo>
                  <a:pt x="107" y="57"/>
                </a:lnTo>
                <a:lnTo>
                  <a:pt x="100" y="68"/>
                </a:lnTo>
                <a:lnTo>
                  <a:pt x="95" y="78"/>
                </a:lnTo>
                <a:lnTo>
                  <a:pt x="90" y="90"/>
                </a:lnTo>
                <a:lnTo>
                  <a:pt x="88" y="102"/>
                </a:lnTo>
                <a:lnTo>
                  <a:pt x="86" y="116"/>
                </a:lnTo>
                <a:lnTo>
                  <a:pt x="86" y="129"/>
                </a:lnTo>
                <a:lnTo>
                  <a:pt x="86" y="129"/>
                </a:lnTo>
                <a:lnTo>
                  <a:pt x="86" y="141"/>
                </a:lnTo>
                <a:lnTo>
                  <a:pt x="88" y="154"/>
                </a:lnTo>
                <a:lnTo>
                  <a:pt x="90" y="166"/>
                </a:lnTo>
                <a:lnTo>
                  <a:pt x="95" y="178"/>
                </a:lnTo>
                <a:lnTo>
                  <a:pt x="100" y="189"/>
                </a:lnTo>
                <a:lnTo>
                  <a:pt x="107" y="200"/>
                </a:lnTo>
                <a:lnTo>
                  <a:pt x="114" y="209"/>
                </a:lnTo>
                <a:lnTo>
                  <a:pt x="123" y="219"/>
                </a:lnTo>
                <a:lnTo>
                  <a:pt x="131" y="227"/>
                </a:lnTo>
                <a:lnTo>
                  <a:pt x="141" y="234"/>
                </a:lnTo>
                <a:lnTo>
                  <a:pt x="152" y="240"/>
                </a:lnTo>
                <a:lnTo>
                  <a:pt x="164" y="246"/>
                </a:lnTo>
                <a:lnTo>
                  <a:pt x="174" y="250"/>
                </a:lnTo>
                <a:lnTo>
                  <a:pt x="188" y="254"/>
                </a:lnTo>
                <a:lnTo>
                  <a:pt x="200" y="256"/>
                </a:lnTo>
                <a:lnTo>
                  <a:pt x="213" y="256"/>
                </a:lnTo>
                <a:lnTo>
                  <a:pt x="213" y="256"/>
                </a:lnTo>
                <a:lnTo>
                  <a:pt x="226" y="256"/>
                </a:lnTo>
                <a:lnTo>
                  <a:pt x="239" y="254"/>
                </a:lnTo>
                <a:lnTo>
                  <a:pt x="251" y="250"/>
                </a:lnTo>
                <a:lnTo>
                  <a:pt x="263" y="246"/>
                </a:lnTo>
                <a:lnTo>
                  <a:pt x="274" y="240"/>
                </a:lnTo>
                <a:lnTo>
                  <a:pt x="285" y="234"/>
                </a:lnTo>
                <a:lnTo>
                  <a:pt x="294" y="227"/>
                </a:lnTo>
                <a:lnTo>
                  <a:pt x="303" y="219"/>
                </a:lnTo>
                <a:lnTo>
                  <a:pt x="311" y="209"/>
                </a:lnTo>
                <a:lnTo>
                  <a:pt x="318" y="200"/>
                </a:lnTo>
                <a:lnTo>
                  <a:pt x="326" y="189"/>
                </a:lnTo>
                <a:lnTo>
                  <a:pt x="330" y="178"/>
                </a:lnTo>
                <a:lnTo>
                  <a:pt x="335" y="166"/>
                </a:lnTo>
                <a:lnTo>
                  <a:pt x="338" y="154"/>
                </a:lnTo>
                <a:lnTo>
                  <a:pt x="340" y="141"/>
                </a:lnTo>
                <a:lnTo>
                  <a:pt x="341" y="129"/>
                </a:lnTo>
                <a:lnTo>
                  <a:pt x="341" y="129"/>
                </a:lnTo>
                <a:lnTo>
                  <a:pt x="340" y="116"/>
                </a:lnTo>
                <a:lnTo>
                  <a:pt x="338" y="102"/>
                </a:lnTo>
                <a:lnTo>
                  <a:pt x="335" y="90"/>
                </a:lnTo>
                <a:lnTo>
                  <a:pt x="330" y="78"/>
                </a:lnTo>
                <a:lnTo>
                  <a:pt x="326" y="68"/>
                </a:lnTo>
                <a:lnTo>
                  <a:pt x="318" y="57"/>
                </a:lnTo>
                <a:lnTo>
                  <a:pt x="311" y="47"/>
                </a:lnTo>
                <a:lnTo>
                  <a:pt x="303" y="38"/>
                </a:lnTo>
                <a:lnTo>
                  <a:pt x="294" y="29"/>
                </a:lnTo>
                <a:lnTo>
                  <a:pt x="285" y="22"/>
                </a:lnTo>
                <a:lnTo>
                  <a:pt x="274" y="16"/>
                </a:lnTo>
                <a:lnTo>
                  <a:pt x="263" y="10"/>
                </a:lnTo>
                <a:lnTo>
                  <a:pt x="251" y="6"/>
                </a:lnTo>
                <a:lnTo>
                  <a:pt x="239" y="3"/>
                </a:lnTo>
                <a:lnTo>
                  <a:pt x="226" y="2"/>
                </a:lnTo>
                <a:lnTo>
                  <a:pt x="213" y="0"/>
                </a:lnTo>
                <a:lnTo>
                  <a:pt x="213" y="0"/>
                </a:lnTo>
                <a:close/>
                <a:moveTo>
                  <a:pt x="310" y="286"/>
                </a:moveTo>
                <a:lnTo>
                  <a:pt x="251" y="286"/>
                </a:lnTo>
                <a:lnTo>
                  <a:pt x="219" y="342"/>
                </a:lnTo>
                <a:lnTo>
                  <a:pt x="261" y="491"/>
                </a:lnTo>
                <a:lnTo>
                  <a:pt x="213" y="542"/>
                </a:lnTo>
                <a:lnTo>
                  <a:pt x="165" y="491"/>
                </a:lnTo>
                <a:lnTo>
                  <a:pt x="207" y="342"/>
                </a:lnTo>
                <a:lnTo>
                  <a:pt x="174" y="286"/>
                </a:lnTo>
                <a:lnTo>
                  <a:pt x="116" y="286"/>
                </a:lnTo>
                <a:lnTo>
                  <a:pt x="116" y="286"/>
                </a:lnTo>
                <a:lnTo>
                  <a:pt x="105" y="287"/>
                </a:lnTo>
                <a:lnTo>
                  <a:pt x="93" y="288"/>
                </a:lnTo>
                <a:lnTo>
                  <a:pt x="83" y="291"/>
                </a:lnTo>
                <a:lnTo>
                  <a:pt x="72" y="294"/>
                </a:lnTo>
                <a:lnTo>
                  <a:pt x="63" y="299"/>
                </a:lnTo>
                <a:lnTo>
                  <a:pt x="53" y="305"/>
                </a:lnTo>
                <a:lnTo>
                  <a:pt x="45" y="311"/>
                </a:lnTo>
                <a:lnTo>
                  <a:pt x="36" y="318"/>
                </a:lnTo>
                <a:lnTo>
                  <a:pt x="29" y="327"/>
                </a:lnTo>
                <a:lnTo>
                  <a:pt x="23" y="335"/>
                </a:lnTo>
                <a:lnTo>
                  <a:pt x="17" y="344"/>
                </a:lnTo>
                <a:lnTo>
                  <a:pt x="11" y="353"/>
                </a:lnTo>
                <a:lnTo>
                  <a:pt x="8" y="364"/>
                </a:lnTo>
                <a:lnTo>
                  <a:pt x="4" y="375"/>
                </a:lnTo>
                <a:lnTo>
                  <a:pt x="2" y="386"/>
                </a:lnTo>
                <a:lnTo>
                  <a:pt x="0" y="396"/>
                </a:lnTo>
                <a:lnTo>
                  <a:pt x="0" y="707"/>
                </a:lnTo>
                <a:lnTo>
                  <a:pt x="66" y="707"/>
                </a:lnTo>
                <a:lnTo>
                  <a:pt x="66" y="424"/>
                </a:lnTo>
                <a:lnTo>
                  <a:pt x="82" y="424"/>
                </a:lnTo>
                <a:lnTo>
                  <a:pt x="82" y="707"/>
                </a:lnTo>
                <a:lnTo>
                  <a:pt x="344" y="707"/>
                </a:lnTo>
                <a:lnTo>
                  <a:pt x="344" y="424"/>
                </a:lnTo>
                <a:lnTo>
                  <a:pt x="359" y="424"/>
                </a:lnTo>
                <a:lnTo>
                  <a:pt x="359" y="707"/>
                </a:lnTo>
                <a:lnTo>
                  <a:pt x="425" y="707"/>
                </a:lnTo>
                <a:lnTo>
                  <a:pt x="425" y="396"/>
                </a:lnTo>
                <a:lnTo>
                  <a:pt x="425" y="396"/>
                </a:lnTo>
                <a:lnTo>
                  <a:pt x="424" y="386"/>
                </a:lnTo>
                <a:lnTo>
                  <a:pt x="422" y="375"/>
                </a:lnTo>
                <a:lnTo>
                  <a:pt x="418" y="364"/>
                </a:lnTo>
                <a:lnTo>
                  <a:pt x="414" y="353"/>
                </a:lnTo>
                <a:lnTo>
                  <a:pt x="410" y="344"/>
                </a:lnTo>
                <a:lnTo>
                  <a:pt x="404" y="335"/>
                </a:lnTo>
                <a:lnTo>
                  <a:pt x="396" y="327"/>
                </a:lnTo>
                <a:lnTo>
                  <a:pt x="389" y="318"/>
                </a:lnTo>
                <a:lnTo>
                  <a:pt x="381" y="311"/>
                </a:lnTo>
                <a:lnTo>
                  <a:pt x="372" y="305"/>
                </a:lnTo>
                <a:lnTo>
                  <a:pt x="363" y="299"/>
                </a:lnTo>
                <a:lnTo>
                  <a:pt x="353" y="294"/>
                </a:lnTo>
                <a:lnTo>
                  <a:pt x="344" y="291"/>
                </a:lnTo>
                <a:lnTo>
                  <a:pt x="333" y="288"/>
                </a:lnTo>
                <a:lnTo>
                  <a:pt x="322" y="287"/>
                </a:lnTo>
                <a:lnTo>
                  <a:pt x="310" y="286"/>
                </a:lnTo>
                <a:lnTo>
                  <a:pt x="310" y="286"/>
                </a:lnTo>
                <a:close/>
                <a:moveTo>
                  <a:pt x="695" y="256"/>
                </a:moveTo>
                <a:lnTo>
                  <a:pt x="695" y="256"/>
                </a:lnTo>
                <a:lnTo>
                  <a:pt x="706" y="256"/>
                </a:lnTo>
                <a:lnTo>
                  <a:pt x="716" y="255"/>
                </a:lnTo>
                <a:lnTo>
                  <a:pt x="726" y="252"/>
                </a:lnTo>
                <a:lnTo>
                  <a:pt x="736" y="249"/>
                </a:lnTo>
                <a:lnTo>
                  <a:pt x="747" y="245"/>
                </a:lnTo>
                <a:lnTo>
                  <a:pt x="755" y="240"/>
                </a:lnTo>
                <a:lnTo>
                  <a:pt x="765" y="236"/>
                </a:lnTo>
                <a:lnTo>
                  <a:pt x="773" y="230"/>
                </a:lnTo>
                <a:lnTo>
                  <a:pt x="773" y="230"/>
                </a:lnTo>
                <a:lnTo>
                  <a:pt x="822" y="250"/>
                </a:lnTo>
                <a:lnTo>
                  <a:pt x="822" y="230"/>
                </a:lnTo>
                <a:lnTo>
                  <a:pt x="822" y="212"/>
                </a:lnTo>
                <a:lnTo>
                  <a:pt x="822" y="129"/>
                </a:lnTo>
                <a:lnTo>
                  <a:pt x="822" y="129"/>
                </a:lnTo>
                <a:lnTo>
                  <a:pt x="822" y="116"/>
                </a:lnTo>
                <a:lnTo>
                  <a:pt x="820" y="102"/>
                </a:lnTo>
                <a:lnTo>
                  <a:pt x="816" y="90"/>
                </a:lnTo>
                <a:lnTo>
                  <a:pt x="813" y="78"/>
                </a:lnTo>
                <a:lnTo>
                  <a:pt x="807" y="68"/>
                </a:lnTo>
                <a:lnTo>
                  <a:pt x="801" y="57"/>
                </a:lnTo>
                <a:lnTo>
                  <a:pt x="794" y="47"/>
                </a:lnTo>
                <a:lnTo>
                  <a:pt x="785" y="38"/>
                </a:lnTo>
                <a:lnTo>
                  <a:pt x="776" y="29"/>
                </a:lnTo>
                <a:lnTo>
                  <a:pt x="766" y="22"/>
                </a:lnTo>
                <a:lnTo>
                  <a:pt x="755" y="16"/>
                </a:lnTo>
                <a:lnTo>
                  <a:pt x="744" y="10"/>
                </a:lnTo>
                <a:lnTo>
                  <a:pt x="732" y="6"/>
                </a:lnTo>
                <a:lnTo>
                  <a:pt x="720" y="3"/>
                </a:lnTo>
                <a:lnTo>
                  <a:pt x="707" y="2"/>
                </a:lnTo>
                <a:lnTo>
                  <a:pt x="695" y="0"/>
                </a:lnTo>
                <a:lnTo>
                  <a:pt x="695" y="0"/>
                </a:lnTo>
                <a:lnTo>
                  <a:pt x="682" y="2"/>
                </a:lnTo>
                <a:lnTo>
                  <a:pt x="669" y="3"/>
                </a:lnTo>
                <a:lnTo>
                  <a:pt x="657" y="6"/>
                </a:lnTo>
                <a:lnTo>
                  <a:pt x="645" y="10"/>
                </a:lnTo>
                <a:lnTo>
                  <a:pt x="634" y="16"/>
                </a:lnTo>
                <a:lnTo>
                  <a:pt x="623" y="22"/>
                </a:lnTo>
                <a:lnTo>
                  <a:pt x="614" y="29"/>
                </a:lnTo>
                <a:lnTo>
                  <a:pt x="604" y="38"/>
                </a:lnTo>
                <a:lnTo>
                  <a:pt x="596" y="47"/>
                </a:lnTo>
                <a:lnTo>
                  <a:pt x="588" y="57"/>
                </a:lnTo>
                <a:lnTo>
                  <a:pt x="582" y="68"/>
                </a:lnTo>
                <a:lnTo>
                  <a:pt x="576" y="78"/>
                </a:lnTo>
                <a:lnTo>
                  <a:pt x="573" y="90"/>
                </a:lnTo>
                <a:lnTo>
                  <a:pt x="569" y="102"/>
                </a:lnTo>
                <a:lnTo>
                  <a:pt x="568" y="116"/>
                </a:lnTo>
                <a:lnTo>
                  <a:pt x="567" y="129"/>
                </a:lnTo>
                <a:lnTo>
                  <a:pt x="567" y="212"/>
                </a:lnTo>
                <a:lnTo>
                  <a:pt x="567" y="230"/>
                </a:lnTo>
                <a:lnTo>
                  <a:pt x="567" y="250"/>
                </a:lnTo>
                <a:lnTo>
                  <a:pt x="617" y="230"/>
                </a:lnTo>
                <a:lnTo>
                  <a:pt x="617" y="230"/>
                </a:lnTo>
                <a:lnTo>
                  <a:pt x="624" y="236"/>
                </a:lnTo>
                <a:lnTo>
                  <a:pt x="634" y="240"/>
                </a:lnTo>
                <a:lnTo>
                  <a:pt x="644" y="245"/>
                </a:lnTo>
                <a:lnTo>
                  <a:pt x="653" y="249"/>
                </a:lnTo>
                <a:lnTo>
                  <a:pt x="663" y="252"/>
                </a:lnTo>
                <a:lnTo>
                  <a:pt x="674" y="255"/>
                </a:lnTo>
                <a:lnTo>
                  <a:pt x="683" y="256"/>
                </a:lnTo>
                <a:lnTo>
                  <a:pt x="695" y="256"/>
                </a:lnTo>
                <a:lnTo>
                  <a:pt x="695" y="256"/>
                </a:lnTo>
                <a:close/>
                <a:moveTo>
                  <a:pt x="792" y="286"/>
                </a:moveTo>
                <a:lnTo>
                  <a:pt x="784" y="286"/>
                </a:lnTo>
                <a:lnTo>
                  <a:pt x="784" y="286"/>
                </a:lnTo>
                <a:lnTo>
                  <a:pt x="785" y="297"/>
                </a:lnTo>
                <a:lnTo>
                  <a:pt x="784" y="306"/>
                </a:lnTo>
                <a:lnTo>
                  <a:pt x="783" y="316"/>
                </a:lnTo>
                <a:lnTo>
                  <a:pt x="782" y="324"/>
                </a:lnTo>
                <a:lnTo>
                  <a:pt x="778" y="333"/>
                </a:lnTo>
                <a:lnTo>
                  <a:pt x="774" y="339"/>
                </a:lnTo>
                <a:lnTo>
                  <a:pt x="770" y="345"/>
                </a:lnTo>
                <a:lnTo>
                  <a:pt x="764" y="350"/>
                </a:lnTo>
                <a:lnTo>
                  <a:pt x="758" y="352"/>
                </a:lnTo>
                <a:lnTo>
                  <a:pt x="750" y="353"/>
                </a:lnTo>
                <a:lnTo>
                  <a:pt x="743" y="352"/>
                </a:lnTo>
                <a:lnTo>
                  <a:pt x="735" y="350"/>
                </a:lnTo>
                <a:lnTo>
                  <a:pt x="725" y="344"/>
                </a:lnTo>
                <a:lnTo>
                  <a:pt x="716" y="336"/>
                </a:lnTo>
                <a:lnTo>
                  <a:pt x="706" y="326"/>
                </a:lnTo>
                <a:lnTo>
                  <a:pt x="695" y="312"/>
                </a:lnTo>
                <a:lnTo>
                  <a:pt x="695" y="312"/>
                </a:lnTo>
                <a:lnTo>
                  <a:pt x="684" y="326"/>
                </a:lnTo>
                <a:lnTo>
                  <a:pt x="674" y="336"/>
                </a:lnTo>
                <a:lnTo>
                  <a:pt x="664" y="344"/>
                </a:lnTo>
                <a:lnTo>
                  <a:pt x="654" y="350"/>
                </a:lnTo>
                <a:lnTo>
                  <a:pt x="646" y="352"/>
                </a:lnTo>
                <a:lnTo>
                  <a:pt x="639" y="353"/>
                </a:lnTo>
                <a:lnTo>
                  <a:pt x="632" y="352"/>
                </a:lnTo>
                <a:lnTo>
                  <a:pt x="626" y="350"/>
                </a:lnTo>
                <a:lnTo>
                  <a:pt x="620" y="345"/>
                </a:lnTo>
                <a:lnTo>
                  <a:pt x="615" y="339"/>
                </a:lnTo>
                <a:lnTo>
                  <a:pt x="611" y="333"/>
                </a:lnTo>
                <a:lnTo>
                  <a:pt x="609" y="324"/>
                </a:lnTo>
                <a:lnTo>
                  <a:pt x="606" y="316"/>
                </a:lnTo>
                <a:lnTo>
                  <a:pt x="605" y="306"/>
                </a:lnTo>
                <a:lnTo>
                  <a:pt x="604" y="297"/>
                </a:lnTo>
                <a:lnTo>
                  <a:pt x="605" y="286"/>
                </a:lnTo>
                <a:lnTo>
                  <a:pt x="597" y="286"/>
                </a:lnTo>
                <a:lnTo>
                  <a:pt x="597" y="286"/>
                </a:lnTo>
                <a:lnTo>
                  <a:pt x="586" y="287"/>
                </a:lnTo>
                <a:lnTo>
                  <a:pt x="575" y="288"/>
                </a:lnTo>
                <a:lnTo>
                  <a:pt x="564" y="291"/>
                </a:lnTo>
                <a:lnTo>
                  <a:pt x="554" y="294"/>
                </a:lnTo>
                <a:lnTo>
                  <a:pt x="544" y="299"/>
                </a:lnTo>
                <a:lnTo>
                  <a:pt x="536" y="305"/>
                </a:lnTo>
                <a:lnTo>
                  <a:pt x="526" y="311"/>
                </a:lnTo>
                <a:lnTo>
                  <a:pt x="519" y="318"/>
                </a:lnTo>
                <a:lnTo>
                  <a:pt x="512" y="327"/>
                </a:lnTo>
                <a:lnTo>
                  <a:pt x="504" y="335"/>
                </a:lnTo>
                <a:lnTo>
                  <a:pt x="498" y="344"/>
                </a:lnTo>
                <a:lnTo>
                  <a:pt x="494" y="353"/>
                </a:lnTo>
                <a:lnTo>
                  <a:pt x="489" y="364"/>
                </a:lnTo>
                <a:lnTo>
                  <a:pt x="485" y="375"/>
                </a:lnTo>
                <a:lnTo>
                  <a:pt x="483" y="386"/>
                </a:lnTo>
                <a:lnTo>
                  <a:pt x="482" y="396"/>
                </a:lnTo>
                <a:lnTo>
                  <a:pt x="482" y="707"/>
                </a:lnTo>
                <a:lnTo>
                  <a:pt x="549" y="707"/>
                </a:lnTo>
                <a:lnTo>
                  <a:pt x="549" y="424"/>
                </a:lnTo>
                <a:lnTo>
                  <a:pt x="564" y="424"/>
                </a:lnTo>
                <a:lnTo>
                  <a:pt x="564" y="707"/>
                </a:lnTo>
                <a:lnTo>
                  <a:pt x="825" y="707"/>
                </a:lnTo>
                <a:lnTo>
                  <a:pt x="825" y="424"/>
                </a:lnTo>
                <a:lnTo>
                  <a:pt x="840" y="424"/>
                </a:lnTo>
                <a:lnTo>
                  <a:pt x="840" y="707"/>
                </a:lnTo>
                <a:lnTo>
                  <a:pt x="908" y="707"/>
                </a:lnTo>
                <a:lnTo>
                  <a:pt x="908" y="396"/>
                </a:lnTo>
                <a:lnTo>
                  <a:pt x="908" y="396"/>
                </a:lnTo>
                <a:lnTo>
                  <a:pt x="906" y="386"/>
                </a:lnTo>
                <a:lnTo>
                  <a:pt x="904" y="375"/>
                </a:lnTo>
                <a:lnTo>
                  <a:pt x="900" y="364"/>
                </a:lnTo>
                <a:lnTo>
                  <a:pt x="896" y="353"/>
                </a:lnTo>
                <a:lnTo>
                  <a:pt x="891" y="344"/>
                </a:lnTo>
                <a:lnTo>
                  <a:pt x="885" y="335"/>
                </a:lnTo>
                <a:lnTo>
                  <a:pt x="878" y="327"/>
                </a:lnTo>
                <a:lnTo>
                  <a:pt x="870" y="318"/>
                </a:lnTo>
                <a:lnTo>
                  <a:pt x="863" y="311"/>
                </a:lnTo>
                <a:lnTo>
                  <a:pt x="854" y="305"/>
                </a:lnTo>
                <a:lnTo>
                  <a:pt x="845" y="299"/>
                </a:lnTo>
                <a:lnTo>
                  <a:pt x="836" y="294"/>
                </a:lnTo>
                <a:lnTo>
                  <a:pt x="825" y="291"/>
                </a:lnTo>
                <a:lnTo>
                  <a:pt x="814" y="288"/>
                </a:lnTo>
                <a:lnTo>
                  <a:pt x="803" y="287"/>
                </a:lnTo>
                <a:lnTo>
                  <a:pt x="792" y="286"/>
                </a:lnTo>
                <a:lnTo>
                  <a:pt x="792" y="286"/>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109" name="円形吹き出し 108"/>
          <p:cNvSpPr/>
          <p:nvPr/>
        </p:nvSpPr>
        <p:spPr>
          <a:xfrm>
            <a:off x="6185828" y="1601522"/>
            <a:ext cx="965622" cy="563928"/>
          </a:xfrm>
          <a:prstGeom prst="wedgeEllipseCallout">
            <a:avLst>
              <a:gd name="adj1" fmla="val -57421"/>
              <a:gd name="adj2" fmla="val 14499"/>
            </a:avLst>
          </a:prstGeom>
          <a:solidFill>
            <a:schemeClr val="accent1"/>
          </a:solidFill>
          <a:ln>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kumimoji="1" lang="ja-JP" altLang="en-US" sz="1000" b="1"/>
          </a:p>
        </p:txBody>
      </p:sp>
      <p:sp>
        <p:nvSpPr>
          <p:cNvPr id="110" name="テキスト ボックス 109"/>
          <p:cNvSpPr txBox="1"/>
          <p:nvPr/>
        </p:nvSpPr>
        <p:spPr>
          <a:xfrm>
            <a:off x="6244645" y="1634676"/>
            <a:ext cx="1203065" cy="553998"/>
          </a:xfrm>
          <a:prstGeom prst="rect">
            <a:avLst/>
          </a:prstGeom>
          <a:noFill/>
        </p:spPr>
        <p:txBody>
          <a:bodyPr wrap="square" rtlCol="0">
            <a:spAutoFit/>
          </a:bodyPr>
          <a:lstStyle/>
          <a:p>
            <a:pPr lvl="0">
              <a:defRPr/>
            </a:pPr>
            <a:r>
              <a:rPr kumimoji="0" lang="ja-JP" altLang="en-US" sz="1000" b="1" kern="0">
                <a:solidFill>
                  <a:prstClr val="white"/>
                </a:solidFill>
              </a:rPr>
              <a:t> 　月々の</a:t>
            </a:r>
            <a:endParaRPr kumimoji="0" lang="en-US" altLang="ja-JP" sz="1000" b="1" kern="0">
              <a:solidFill>
                <a:prstClr val="white"/>
              </a:solidFill>
            </a:endParaRPr>
          </a:p>
          <a:p>
            <a:pPr lvl="0">
              <a:defRPr/>
            </a:pPr>
            <a:r>
              <a:rPr kumimoji="0" lang="ja-JP" altLang="en-US" sz="1000" b="1" kern="0">
                <a:solidFill>
                  <a:prstClr val="white"/>
                </a:solidFill>
              </a:rPr>
              <a:t>メンテナンス</a:t>
            </a:r>
            <a:endParaRPr kumimoji="0" lang="en-US" altLang="ja-JP" sz="1000" b="1" kern="0">
              <a:solidFill>
                <a:prstClr val="white"/>
              </a:solidFill>
            </a:endParaRPr>
          </a:p>
          <a:p>
            <a:pPr lvl="0">
              <a:defRPr/>
            </a:pPr>
            <a:r>
              <a:rPr kumimoji="0" lang="ja-JP" altLang="en-US" sz="1000" b="1" kern="0">
                <a:solidFill>
                  <a:prstClr val="white"/>
                </a:solidFill>
              </a:rPr>
              <a:t>　　箇所</a:t>
            </a:r>
            <a:endParaRPr kumimoji="0" lang="en-US" altLang="ja-JP" sz="1000" b="1" kern="0">
              <a:solidFill>
                <a:prstClr val="white"/>
              </a:solidFill>
            </a:endParaRPr>
          </a:p>
        </p:txBody>
      </p:sp>
      <p:sp>
        <p:nvSpPr>
          <p:cNvPr id="111" name="テキスト ボックス 110"/>
          <p:cNvSpPr txBox="1"/>
          <p:nvPr/>
        </p:nvSpPr>
        <p:spPr>
          <a:xfrm>
            <a:off x="6029628" y="3193545"/>
            <a:ext cx="1062652"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a:ln>
                  <a:noFill/>
                </a:ln>
                <a:solidFill>
                  <a:srgbClr val="FFFFFF"/>
                </a:solidFill>
                <a:effectLst/>
                <a:uLnTx/>
                <a:uFillTx/>
              </a:rPr>
              <a:t>賃金データ</a:t>
            </a:r>
            <a:endParaRPr kumimoji="0" lang="ja-JP" altLang="en-US" sz="1600" b="1" i="0" u="none" strike="noStrike" kern="0" cap="none" spc="0" normalizeH="0" baseline="0" noProof="0">
              <a:ln>
                <a:noFill/>
              </a:ln>
              <a:solidFill>
                <a:srgbClr val="FFFFFF"/>
              </a:solidFill>
              <a:effectLst/>
              <a:uLnTx/>
              <a:uFillTx/>
            </a:endParaRPr>
          </a:p>
        </p:txBody>
      </p:sp>
      <p:sp>
        <p:nvSpPr>
          <p:cNvPr id="114" name="右矢印 113"/>
          <p:cNvSpPr/>
          <p:nvPr/>
        </p:nvSpPr>
        <p:spPr>
          <a:xfrm rot="8527554">
            <a:off x="5031029" y="2753775"/>
            <a:ext cx="309512" cy="263522"/>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63" name="テキスト ボックス 62"/>
          <p:cNvSpPr txBox="1"/>
          <p:nvPr/>
        </p:nvSpPr>
        <p:spPr>
          <a:xfrm>
            <a:off x="4122349" y="3431679"/>
            <a:ext cx="2283140"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prstClr val="black"/>
                </a:solidFill>
                <a:effectLst/>
                <a:uLnTx/>
                <a:uFillTx/>
              </a:rPr>
              <a:t>　給与明細</a:t>
            </a:r>
            <a:r>
              <a:rPr kumimoji="0" lang="ja-JP" altLang="en-US" sz="1000" kern="0">
                <a:solidFill>
                  <a:prstClr val="black"/>
                </a:solidFill>
              </a:rPr>
              <a:t>（印刷</a:t>
            </a:r>
            <a:r>
              <a:rPr kumimoji="0" lang="en-US" altLang="ja-JP" sz="1000" kern="0">
                <a:solidFill>
                  <a:prstClr val="black"/>
                </a:solidFill>
              </a:rPr>
              <a:t>or</a:t>
            </a:r>
            <a:r>
              <a:rPr kumimoji="0" lang="ja-JP" altLang="en-US" sz="1000" kern="0">
                <a:solidFill>
                  <a:prstClr val="black"/>
                </a:solidFill>
              </a:rPr>
              <a:t>メール配信）</a:t>
            </a:r>
            <a:endParaRPr kumimoji="0" lang="en-US" altLang="ja-JP" sz="1050" b="0" i="0" u="none" strike="noStrike" kern="0" cap="none" spc="0" normalizeH="0" baseline="0" noProof="0">
              <a:ln>
                <a:noFill/>
              </a:ln>
              <a:solidFill>
                <a:prstClr val="black"/>
              </a:solidFill>
              <a:effectLst/>
              <a:uLnTx/>
              <a:uFillTx/>
            </a:endParaRPr>
          </a:p>
        </p:txBody>
      </p:sp>
      <p:sp>
        <p:nvSpPr>
          <p:cNvPr id="115" name="右矢印 114"/>
          <p:cNvSpPr/>
          <p:nvPr/>
        </p:nvSpPr>
        <p:spPr>
          <a:xfrm rot="8845272">
            <a:off x="3117903" y="3570831"/>
            <a:ext cx="1103474" cy="337144"/>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17" name="正方形/長方形 116"/>
          <p:cNvSpPr/>
          <p:nvPr/>
        </p:nvSpPr>
        <p:spPr>
          <a:xfrm>
            <a:off x="4240137" y="4092846"/>
            <a:ext cx="2828684" cy="993072"/>
          </a:xfrm>
          <a:prstGeom prst="rect">
            <a:avLst/>
          </a:prstGeom>
          <a:solidFill>
            <a:sysClr val="window" lastClr="FFFFFF">
              <a:lumMod val="95000"/>
            </a:sysClr>
          </a:solidFill>
          <a:ln w="254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18" name="テキスト ボックス 117"/>
          <p:cNvSpPr txBox="1"/>
          <p:nvPr/>
        </p:nvSpPr>
        <p:spPr>
          <a:xfrm>
            <a:off x="6085207" y="4546667"/>
            <a:ext cx="934268"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a:ln>
                  <a:noFill/>
                </a:ln>
                <a:solidFill>
                  <a:prstClr val="black"/>
                </a:solidFill>
                <a:effectLst/>
                <a:uLnTx/>
                <a:uFillTx/>
              </a:rPr>
              <a:t>　休暇管理</a:t>
            </a:r>
            <a:endParaRPr kumimoji="0" lang="en-US" altLang="ja-JP" sz="800" b="0" i="0" u="none" strike="noStrike" kern="0" cap="none" spc="0" normalizeH="0" baseline="0" noProof="0">
              <a:ln>
                <a:noFill/>
              </a:ln>
              <a:solidFill>
                <a:prstClr val="black"/>
              </a:solidFill>
              <a:effectLst/>
              <a:uLnTx/>
              <a:uFillTx/>
            </a:endParaRPr>
          </a:p>
        </p:txBody>
      </p:sp>
      <p:sp>
        <p:nvSpPr>
          <p:cNvPr id="119" name="角丸四角形 118"/>
          <p:cNvSpPr/>
          <p:nvPr/>
        </p:nvSpPr>
        <p:spPr>
          <a:xfrm>
            <a:off x="4284906" y="4731946"/>
            <a:ext cx="2711761" cy="283739"/>
          </a:xfrm>
          <a:prstGeom prst="roundRect">
            <a:avLst/>
          </a:prstGeom>
          <a:solidFill>
            <a:srgbClr val="F18F60"/>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20" name="テキスト ボックス 119"/>
          <p:cNvSpPr txBox="1"/>
          <p:nvPr/>
        </p:nvSpPr>
        <p:spPr>
          <a:xfrm>
            <a:off x="4375805" y="4735661"/>
            <a:ext cx="2655836"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kern="0">
                <a:solidFill>
                  <a:prstClr val="white"/>
                </a:solidFill>
              </a:rPr>
              <a:t>勤怠管理</a:t>
            </a:r>
            <a:r>
              <a:rPr kumimoji="0" lang="ja-JP" altLang="en-US" sz="1400" b="1" i="0" u="none" strike="noStrike" kern="0" cap="none" spc="0" normalizeH="0" baseline="0" noProof="0">
                <a:ln>
                  <a:noFill/>
                </a:ln>
                <a:solidFill>
                  <a:prstClr val="white"/>
                </a:solidFill>
                <a:effectLst/>
                <a:uLnTx/>
                <a:uFillTx/>
              </a:rPr>
              <a:t>（</a:t>
            </a:r>
            <a:r>
              <a:rPr kumimoji="0" lang="en-US" altLang="ja-JP" sz="1400" b="1" i="0" u="none" strike="noStrike" kern="0" cap="none" spc="0" normalizeH="0" baseline="0" noProof="0">
                <a:ln>
                  <a:noFill/>
                </a:ln>
                <a:solidFill>
                  <a:prstClr val="white"/>
                </a:solidFill>
                <a:effectLst/>
                <a:uLnTx/>
                <a:uFillTx/>
              </a:rPr>
              <a:t>TM</a:t>
            </a:r>
            <a:r>
              <a:rPr kumimoji="0" lang="ja-JP" altLang="en-US" sz="1400" b="1" i="0" u="none" strike="noStrike" kern="0" cap="none" spc="0" normalizeH="0" baseline="0" noProof="0">
                <a:ln>
                  <a:noFill/>
                </a:ln>
                <a:solidFill>
                  <a:prstClr val="white"/>
                </a:solidFill>
                <a:effectLst/>
                <a:uLnTx/>
                <a:uFillTx/>
              </a:rPr>
              <a:t>）</a:t>
            </a:r>
            <a:endParaRPr kumimoji="0" lang="en-US" altLang="ja-JP" sz="1400" b="1" i="0" u="none" strike="noStrike" kern="0" cap="none" spc="0" normalizeH="0" baseline="0" noProof="0">
              <a:ln>
                <a:noFill/>
              </a:ln>
              <a:solidFill>
                <a:prstClr val="white"/>
              </a:solidFill>
              <a:effectLst/>
              <a:uLnTx/>
              <a:uFillTx/>
            </a:endParaRPr>
          </a:p>
        </p:txBody>
      </p:sp>
      <p:sp>
        <p:nvSpPr>
          <p:cNvPr id="121" name="テキスト ボックス 120"/>
          <p:cNvSpPr txBox="1"/>
          <p:nvPr/>
        </p:nvSpPr>
        <p:spPr>
          <a:xfrm>
            <a:off x="4366213" y="4537162"/>
            <a:ext cx="925867"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kern="0">
                <a:solidFill>
                  <a:prstClr val="black"/>
                </a:solidFill>
              </a:rPr>
              <a:t>勤務実績登録</a:t>
            </a:r>
            <a:endParaRPr kumimoji="0" lang="en-US" altLang="ja-JP" sz="900" b="0" i="0" u="none" strike="noStrike" kern="0" cap="none" spc="0" normalizeH="0" baseline="0" noProof="0">
              <a:ln>
                <a:noFill/>
              </a:ln>
              <a:solidFill>
                <a:prstClr val="black"/>
              </a:solidFill>
              <a:effectLst/>
              <a:uLnTx/>
              <a:uFillTx/>
            </a:endParaRPr>
          </a:p>
        </p:txBody>
      </p:sp>
      <p:grpSp>
        <p:nvGrpSpPr>
          <p:cNvPr id="165" name="グループ化 164"/>
          <p:cNvGrpSpPr/>
          <p:nvPr/>
        </p:nvGrpSpPr>
        <p:grpSpPr>
          <a:xfrm>
            <a:off x="6300194" y="4166971"/>
            <a:ext cx="360038" cy="346738"/>
            <a:chOff x="4721225" y="1389063"/>
            <a:chExt cx="1160463" cy="1117600"/>
          </a:xfrm>
          <a:solidFill>
            <a:schemeClr val="accent3"/>
          </a:solidFill>
        </p:grpSpPr>
        <p:sp>
          <p:nvSpPr>
            <p:cNvPr id="166" name="Freeform 195"/>
            <p:cNvSpPr>
              <a:spLocks/>
            </p:cNvSpPr>
            <p:nvPr/>
          </p:nvSpPr>
          <p:spPr bwMode="auto">
            <a:xfrm>
              <a:off x="4792663" y="2009775"/>
              <a:ext cx="1089025" cy="496888"/>
            </a:xfrm>
            <a:custGeom>
              <a:avLst/>
              <a:gdLst>
                <a:gd name="T0" fmla="*/ 604 w 610"/>
                <a:gd name="T1" fmla="*/ 6 h 278"/>
                <a:gd name="T2" fmla="*/ 583 w 610"/>
                <a:gd name="T3" fmla="*/ 6 h 278"/>
                <a:gd name="T4" fmla="*/ 415 w 610"/>
                <a:gd name="T5" fmla="*/ 173 h 278"/>
                <a:gd name="T6" fmla="*/ 415 w 610"/>
                <a:gd name="T7" fmla="*/ 173 h 278"/>
                <a:gd name="T8" fmla="*/ 415 w 610"/>
                <a:gd name="T9" fmla="*/ 173 h 278"/>
                <a:gd name="T10" fmla="*/ 57 w 610"/>
                <a:gd name="T11" fmla="*/ 173 h 278"/>
                <a:gd name="T12" fmla="*/ 57 w 610"/>
                <a:gd name="T13" fmla="*/ 173 h 278"/>
                <a:gd name="T14" fmla="*/ 18 w 610"/>
                <a:gd name="T15" fmla="*/ 173 h 278"/>
                <a:gd name="T16" fmla="*/ 2 w 610"/>
                <a:gd name="T17" fmla="*/ 188 h 278"/>
                <a:gd name="T18" fmla="*/ 18 w 610"/>
                <a:gd name="T19" fmla="*/ 203 h 278"/>
                <a:gd name="T20" fmla="*/ 32 w 610"/>
                <a:gd name="T21" fmla="*/ 203 h 278"/>
                <a:gd name="T22" fmla="*/ 4 w 610"/>
                <a:gd name="T23" fmla="*/ 255 h 278"/>
                <a:gd name="T24" fmla="*/ 10 w 610"/>
                <a:gd name="T25" fmla="*/ 276 h 278"/>
                <a:gd name="T26" fmla="*/ 18 w 610"/>
                <a:gd name="T27" fmla="*/ 278 h 278"/>
                <a:gd name="T28" fmla="*/ 31 w 610"/>
                <a:gd name="T29" fmla="*/ 270 h 278"/>
                <a:gd name="T30" fmla="*/ 66 w 610"/>
                <a:gd name="T31" fmla="*/ 203 h 278"/>
                <a:gd name="T32" fmla="*/ 406 w 610"/>
                <a:gd name="T33" fmla="*/ 203 h 278"/>
                <a:gd name="T34" fmla="*/ 441 w 610"/>
                <a:gd name="T35" fmla="*/ 270 h 278"/>
                <a:gd name="T36" fmla="*/ 455 w 610"/>
                <a:gd name="T37" fmla="*/ 278 h 278"/>
                <a:gd name="T38" fmla="*/ 462 w 610"/>
                <a:gd name="T39" fmla="*/ 276 h 278"/>
                <a:gd name="T40" fmla="*/ 468 w 610"/>
                <a:gd name="T41" fmla="*/ 255 h 278"/>
                <a:gd name="T42" fmla="*/ 436 w 610"/>
                <a:gd name="T43" fmla="*/ 195 h 278"/>
                <a:gd name="T44" fmla="*/ 604 w 610"/>
                <a:gd name="T45" fmla="*/ 27 h 278"/>
                <a:gd name="T46" fmla="*/ 604 w 610"/>
                <a:gd name="T47" fmla="*/ 6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0" h="278">
                  <a:moveTo>
                    <a:pt x="604" y="6"/>
                  </a:moveTo>
                  <a:cubicBezTo>
                    <a:pt x="598" y="0"/>
                    <a:pt x="589" y="0"/>
                    <a:pt x="583" y="6"/>
                  </a:cubicBezTo>
                  <a:cubicBezTo>
                    <a:pt x="415" y="173"/>
                    <a:pt x="415" y="173"/>
                    <a:pt x="415" y="173"/>
                  </a:cubicBezTo>
                  <a:cubicBezTo>
                    <a:pt x="415" y="173"/>
                    <a:pt x="415" y="173"/>
                    <a:pt x="415" y="173"/>
                  </a:cubicBezTo>
                  <a:cubicBezTo>
                    <a:pt x="415" y="173"/>
                    <a:pt x="415" y="173"/>
                    <a:pt x="415" y="173"/>
                  </a:cubicBezTo>
                  <a:cubicBezTo>
                    <a:pt x="57" y="173"/>
                    <a:pt x="57" y="173"/>
                    <a:pt x="57" y="173"/>
                  </a:cubicBezTo>
                  <a:cubicBezTo>
                    <a:pt x="57" y="173"/>
                    <a:pt x="57" y="173"/>
                    <a:pt x="57" y="173"/>
                  </a:cubicBezTo>
                  <a:cubicBezTo>
                    <a:pt x="18" y="173"/>
                    <a:pt x="18" y="173"/>
                    <a:pt x="18" y="173"/>
                  </a:cubicBezTo>
                  <a:cubicBezTo>
                    <a:pt x="9" y="173"/>
                    <a:pt x="2" y="180"/>
                    <a:pt x="2" y="188"/>
                  </a:cubicBezTo>
                  <a:cubicBezTo>
                    <a:pt x="2" y="196"/>
                    <a:pt x="9" y="203"/>
                    <a:pt x="18" y="203"/>
                  </a:cubicBezTo>
                  <a:cubicBezTo>
                    <a:pt x="32" y="203"/>
                    <a:pt x="32" y="203"/>
                    <a:pt x="32" y="203"/>
                  </a:cubicBezTo>
                  <a:cubicBezTo>
                    <a:pt x="4" y="255"/>
                    <a:pt x="4" y="255"/>
                    <a:pt x="4" y="255"/>
                  </a:cubicBezTo>
                  <a:cubicBezTo>
                    <a:pt x="0" y="263"/>
                    <a:pt x="3" y="272"/>
                    <a:pt x="10" y="276"/>
                  </a:cubicBezTo>
                  <a:cubicBezTo>
                    <a:pt x="13" y="277"/>
                    <a:pt x="15" y="278"/>
                    <a:pt x="18" y="278"/>
                  </a:cubicBezTo>
                  <a:cubicBezTo>
                    <a:pt x="23" y="278"/>
                    <a:pt x="28" y="275"/>
                    <a:pt x="31" y="270"/>
                  </a:cubicBezTo>
                  <a:cubicBezTo>
                    <a:pt x="66" y="203"/>
                    <a:pt x="66" y="203"/>
                    <a:pt x="66" y="203"/>
                  </a:cubicBezTo>
                  <a:cubicBezTo>
                    <a:pt x="406" y="203"/>
                    <a:pt x="406" y="203"/>
                    <a:pt x="406" y="203"/>
                  </a:cubicBezTo>
                  <a:cubicBezTo>
                    <a:pt x="441" y="270"/>
                    <a:pt x="441" y="270"/>
                    <a:pt x="441" y="270"/>
                  </a:cubicBezTo>
                  <a:cubicBezTo>
                    <a:pt x="444" y="275"/>
                    <a:pt x="449" y="278"/>
                    <a:pt x="455" y="278"/>
                  </a:cubicBezTo>
                  <a:cubicBezTo>
                    <a:pt x="457" y="278"/>
                    <a:pt x="460" y="277"/>
                    <a:pt x="462" y="276"/>
                  </a:cubicBezTo>
                  <a:cubicBezTo>
                    <a:pt x="469" y="272"/>
                    <a:pt x="472" y="263"/>
                    <a:pt x="468" y="255"/>
                  </a:cubicBezTo>
                  <a:cubicBezTo>
                    <a:pt x="436" y="195"/>
                    <a:pt x="436" y="195"/>
                    <a:pt x="436" y="195"/>
                  </a:cubicBezTo>
                  <a:cubicBezTo>
                    <a:pt x="604" y="27"/>
                    <a:pt x="604" y="27"/>
                    <a:pt x="604" y="27"/>
                  </a:cubicBezTo>
                  <a:cubicBezTo>
                    <a:pt x="610" y="21"/>
                    <a:pt x="610" y="11"/>
                    <a:pt x="60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196"/>
            <p:cNvSpPr>
              <a:spLocks/>
            </p:cNvSpPr>
            <p:nvPr/>
          </p:nvSpPr>
          <p:spPr bwMode="auto">
            <a:xfrm>
              <a:off x="4721225" y="1389063"/>
              <a:ext cx="482600" cy="273050"/>
            </a:xfrm>
            <a:custGeom>
              <a:avLst/>
              <a:gdLst>
                <a:gd name="T0" fmla="*/ 0 w 304"/>
                <a:gd name="T1" fmla="*/ 172 h 172"/>
                <a:gd name="T2" fmla="*/ 169 w 304"/>
                <a:gd name="T3" fmla="*/ 172 h 172"/>
                <a:gd name="T4" fmla="*/ 304 w 304"/>
                <a:gd name="T5" fmla="*/ 0 h 172"/>
                <a:gd name="T6" fmla="*/ 0 w 304"/>
                <a:gd name="T7" fmla="*/ 172 h 172"/>
              </a:gdLst>
              <a:ahLst/>
              <a:cxnLst>
                <a:cxn ang="0">
                  <a:pos x="T0" y="T1"/>
                </a:cxn>
                <a:cxn ang="0">
                  <a:pos x="T2" y="T3"/>
                </a:cxn>
                <a:cxn ang="0">
                  <a:pos x="T4" y="T5"/>
                </a:cxn>
                <a:cxn ang="0">
                  <a:pos x="T6" y="T7"/>
                </a:cxn>
              </a:cxnLst>
              <a:rect l="0" t="0" r="r" b="b"/>
              <a:pathLst>
                <a:path w="304" h="172">
                  <a:moveTo>
                    <a:pt x="0" y="172"/>
                  </a:moveTo>
                  <a:lnTo>
                    <a:pt x="169" y="172"/>
                  </a:lnTo>
                  <a:lnTo>
                    <a:pt x="304" y="0"/>
                  </a:lnTo>
                  <a:lnTo>
                    <a:pt x="0" y="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197"/>
            <p:cNvSpPr>
              <a:spLocks/>
            </p:cNvSpPr>
            <p:nvPr/>
          </p:nvSpPr>
          <p:spPr bwMode="auto">
            <a:xfrm>
              <a:off x="5006975" y="1389063"/>
              <a:ext cx="428625" cy="712788"/>
            </a:xfrm>
            <a:custGeom>
              <a:avLst/>
              <a:gdLst>
                <a:gd name="T0" fmla="*/ 120 w 240"/>
                <a:gd name="T1" fmla="*/ 0 h 399"/>
                <a:gd name="T2" fmla="*/ 0 w 240"/>
                <a:gd name="T3" fmla="*/ 153 h 399"/>
                <a:gd name="T4" fmla="*/ 109 w 240"/>
                <a:gd name="T5" fmla="*/ 153 h 399"/>
                <a:gd name="T6" fmla="*/ 109 w 240"/>
                <a:gd name="T7" fmla="*/ 388 h 399"/>
                <a:gd name="T8" fmla="*/ 120 w 240"/>
                <a:gd name="T9" fmla="*/ 399 h 399"/>
                <a:gd name="T10" fmla="*/ 131 w 240"/>
                <a:gd name="T11" fmla="*/ 388 h 399"/>
                <a:gd name="T12" fmla="*/ 131 w 240"/>
                <a:gd name="T13" fmla="*/ 153 h 399"/>
                <a:gd name="T14" fmla="*/ 240 w 240"/>
                <a:gd name="T15" fmla="*/ 153 h 399"/>
                <a:gd name="T16" fmla="*/ 120 w 240"/>
                <a:gd name="T17" fmla="*/ 0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399">
                  <a:moveTo>
                    <a:pt x="120" y="0"/>
                  </a:moveTo>
                  <a:cubicBezTo>
                    <a:pt x="0" y="153"/>
                    <a:pt x="0" y="153"/>
                    <a:pt x="0" y="153"/>
                  </a:cubicBezTo>
                  <a:cubicBezTo>
                    <a:pt x="109" y="153"/>
                    <a:pt x="109" y="153"/>
                    <a:pt x="109" y="153"/>
                  </a:cubicBezTo>
                  <a:cubicBezTo>
                    <a:pt x="109" y="388"/>
                    <a:pt x="109" y="388"/>
                    <a:pt x="109" y="388"/>
                  </a:cubicBezTo>
                  <a:cubicBezTo>
                    <a:pt x="109" y="394"/>
                    <a:pt x="114" y="399"/>
                    <a:pt x="120" y="399"/>
                  </a:cubicBezTo>
                  <a:cubicBezTo>
                    <a:pt x="126" y="399"/>
                    <a:pt x="131" y="394"/>
                    <a:pt x="131" y="388"/>
                  </a:cubicBezTo>
                  <a:cubicBezTo>
                    <a:pt x="131" y="153"/>
                    <a:pt x="131" y="153"/>
                    <a:pt x="131" y="153"/>
                  </a:cubicBezTo>
                  <a:cubicBezTo>
                    <a:pt x="240" y="153"/>
                    <a:pt x="240" y="153"/>
                    <a:pt x="240" y="153"/>
                  </a:cubicBezTo>
                  <a:lnTo>
                    <a:pt x="12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198"/>
            <p:cNvSpPr>
              <a:spLocks/>
            </p:cNvSpPr>
            <p:nvPr/>
          </p:nvSpPr>
          <p:spPr bwMode="auto">
            <a:xfrm>
              <a:off x="5237163" y="1389063"/>
              <a:ext cx="482600" cy="273050"/>
            </a:xfrm>
            <a:custGeom>
              <a:avLst/>
              <a:gdLst>
                <a:gd name="T0" fmla="*/ 0 w 304"/>
                <a:gd name="T1" fmla="*/ 0 h 172"/>
                <a:gd name="T2" fmla="*/ 135 w 304"/>
                <a:gd name="T3" fmla="*/ 172 h 172"/>
                <a:gd name="T4" fmla="*/ 304 w 304"/>
                <a:gd name="T5" fmla="*/ 172 h 172"/>
                <a:gd name="T6" fmla="*/ 0 w 304"/>
                <a:gd name="T7" fmla="*/ 0 h 172"/>
              </a:gdLst>
              <a:ahLst/>
              <a:cxnLst>
                <a:cxn ang="0">
                  <a:pos x="T0" y="T1"/>
                </a:cxn>
                <a:cxn ang="0">
                  <a:pos x="T2" y="T3"/>
                </a:cxn>
                <a:cxn ang="0">
                  <a:pos x="T4" y="T5"/>
                </a:cxn>
                <a:cxn ang="0">
                  <a:pos x="T6" y="T7"/>
                </a:cxn>
              </a:cxnLst>
              <a:rect l="0" t="0" r="r" b="b"/>
              <a:pathLst>
                <a:path w="304" h="172">
                  <a:moveTo>
                    <a:pt x="0" y="0"/>
                  </a:moveTo>
                  <a:lnTo>
                    <a:pt x="135" y="172"/>
                  </a:lnTo>
                  <a:lnTo>
                    <a:pt x="304" y="17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0" name="Freeform 218"/>
            <p:cNvSpPr>
              <a:spLocks noEditPoints="1"/>
            </p:cNvSpPr>
            <p:nvPr/>
          </p:nvSpPr>
          <p:spPr bwMode="auto">
            <a:xfrm>
              <a:off x="4970463" y="1844675"/>
              <a:ext cx="744538" cy="447675"/>
            </a:xfrm>
            <a:custGeom>
              <a:avLst/>
              <a:gdLst>
                <a:gd name="T0" fmla="*/ 355 w 417"/>
                <a:gd name="T1" fmla="*/ 106 h 251"/>
                <a:gd name="T2" fmla="*/ 354 w 417"/>
                <a:gd name="T3" fmla="*/ 107 h 251"/>
                <a:gd name="T4" fmla="*/ 296 w 417"/>
                <a:gd name="T5" fmla="*/ 108 h 251"/>
                <a:gd name="T6" fmla="*/ 254 w 417"/>
                <a:gd name="T7" fmla="*/ 67 h 251"/>
                <a:gd name="T8" fmla="*/ 274 w 417"/>
                <a:gd name="T9" fmla="*/ 30 h 251"/>
                <a:gd name="T10" fmla="*/ 269 w 417"/>
                <a:gd name="T11" fmla="*/ 18 h 251"/>
                <a:gd name="T12" fmla="*/ 267 w 417"/>
                <a:gd name="T13" fmla="*/ 18 h 251"/>
                <a:gd name="T14" fmla="*/ 276 w 417"/>
                <a:gd name="T15" fmla="*/ 8 h 251"/>
                <a:gd name="T16" fmla="*/ 308 w 417"/>
                <a:gd name="T17" fmla="*/ 8 h 251"/>
                <a:gd name="T18" fmla="*/ 311 w 417"/>
                <a:gd name="T19" fmla="*/ 4 h 251"/>
                <a:gd name="T20" fmla="*/ 308 w 417"/>
                <a:gd name="T21" fmla="*/ 0 h 251"/>
                <a:gd name="T22" fmla="*/ 275 w 417"/>
                <a:gd name="T23" fmla="*/ 0 h 251"/>
                <a:gd name="T24" fmla="*/ 272 w 417"/>
                <a:gd name="T25" fmla="*/ 2 h 251"/>
                <a:gd name="T26" fmla="*/ 259 w 417"/>
                <a:gd name="T27" fmla="*/ 15 h 251"/>
                <a:gd name="T28" fmla="*/ 243 w 417"/>
                <a:gd name="T29" fmla="*/ 11 h 251"/>
                <a:gd name="T30" fmla="*/ 233 w 417"/>
                <a:gd name="T31" fmla="*/ 18 h 251"/>
                <a:gd name="T32" fmla="*/ 230 w 417"/>
                <a:gd name="T33" fmla="*/ 62 h 251"/>
                <a:gd name="T34" fmla="*/ 221 w 417"/>
                <a:gd name="T35" fmla="*/ 67 h 251"/>
                <a:gd name="T36" fmla="*/ 222 w 417"/>
                <a:gd name="T37" fmla="*/ 99 h 251"/>
                <a:gd name="T38" fmla="*/ 271 w 417"/>
                <a:gd name="T39" fmla="*/ 147 h 251"/>
                <a:gd name="T40" fmla="*/ 287 w 417"/>
                <a:gd name="T41" fmla="*/ 153 h 251"/>
                <a:gd name="T42" fmla="*/ 287 w 417"/>
                <a:gd name="T43" fmla="*/ 153 h 251"/>
                <a:gd name="T44" fmla="*/ 309 w 417"/>
                <a:gd name="T45" fmla="*/ 153 h 251"/>
                <a:gd name="T46" fmla="*/ 274 w 417"/>
                <a:gd name="T47" fmla="*/ 188 h 251"/>
                <a:gd name="T48" fmla="*/ 210 w 417"/>
                <a:gd name="T49" fmla="*/ 136 h 251"/>
                <a:gd name="T50" fmla="*/ 181 w 417"/>
                <a:gd name="T51" fmla="*/ 137 h 251"/>
                <a:gd name="T52" fmla="*/ 106 w 417"/>
                <a:gd name="T53" fmla="*/ 206 h 251"/>
                <a:gd name="T54" fmla="*/ 22 w 417"/>
                <a:gd name="T55" fmla="*/ 206 h 251"/>
                <a:gd name="T56" fmla="*/ 0 w 417"/>
                <a:gd name="T57" fmla="*/ 228 h 251"/>
                <a:gd name="T58" fmla="*/ 22 w 417"/>
                <a:gd name="T59" fmla="*/ 251 h 251"/>
                <a:gd name="T60" fmla="*/ 292 w 417"/>
                <a:gd name="T61" fmla="*/ 251 h 251"/>
                <a:gd name="T62" fmla="*/ 293 w 417"/>
                <a:gd name="T63" fmla="*/ 251 h 251"/>
                <a:gd name="T64" fmla="*/ 293 w 417"/>
                <a:gd name="T65" fmla="*/ 251 h 251"/>
                <a:gd name="T66" fmla="*/ 317 w 417"/>
                <a:gd name="T67" fmla="*/ 241 h 251"/>
                <a:gd name="T68" fmla="*/ 404 w 417"/>
                <a:gd name="T69" fmla="*/ 154 h 251"/>
                <a:gd name="T70" fmla="*/ 404 w 417"/>
                <a:gd name="T71" fmla="*/ 106 h 251"/>
                <a:gd name="T72" fmla="*/ 355 w 417"/>
                <a:gd name="T73" fmla="*/ 106 h 251"/>
                <a:gd name="T74" fmla="*/ 197 w 417"/>
                <a:gd name="T75" fmla="*/ 183 h 251"/>
                <a:gd name="T76" fmla="*/ 224 w 417"/>
                <a:gd name="T77" fmla="*/ 206 h 251"/>
                <a:gd name="T78" fmla="*/ 173 w 417"/>
                <a:gd name="T79" fmla="*/ 206 h 251"/>
                <a:gd name="T80" fmla="*/ 197 w 417"/>
                <a:gd name="T81" fmla="*/ 183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17" h="251">
                  <a:moveTo>
                    <a:pt x="355" y="106"/>
                  </a:moveTo>
                  <a:cubicBezTo>
                    <a:pt x="354" y="107"/>
                    <a:pt x="354" y="107"/>
                    <a:pt x="354" y="107"/>
                  </a:cubicBezTo>
                  <a:cubicBezTo>
                    <a:pt x="296" y="108"/>
                    <a:pt x="296" y="108"/>
                    <a:pt x="296" y="108"/>
                  </a:cubicBezTo>
                  <a:cubicBezTo>
                    <a:pt x="254" y="67"/>
                    <a:pt x="254" y="67"/>
                    <a:pt x="254" y="67"/>
                  </a:cubicBezTo>
                  <a:cubicBezTo>
                    <a:pt x="274" y="30"/>
                    <a:pt x="274" y="30"/>
                    <a:pt x="274" y="30"/>
                  </a:cubicBezTo>
                  <a:cubicBezTo>
                    <a:pt x="276" y="26"/>
                    <a:pt x="274" y="20"/>
                    <a:pt x="269" y="18"/>
                  </a:cubicBezTo>
                  <a:cubicBezTo>
                    <a:pt x="267" y="18"/>
                    <a:pt x="267" y="18"/>
                    <a:pt x="267" y="18"/>
                  </a:cubicBezTo>
                  <a:cubicBezTo>
                    <a:pt x="276" y="8"/>
                    <a:pt x="276" y="8"/>
                    <a:pt x="276" y="8"/>
                  </a:cubicBezTo>
                  <a:cubicBezTo>
                    <a:pt x="308" y="8"/>
                    <a:pt x="308" y="8"/>
                    <a:pt x="308" y="8"/>
                  </a:cubicBezTo>
                  <a:cubicBezTo>
                    <a:pt x="310" y="8"/>
                    <a:pt x="311" y="6"/>
                    <a:pt x="311" y="4"/>
                  </a:cubicBezTo>
                  <a:cubicBezTo>
                    <a:pt x="311" y="2"/>
                    <a:pt x="310" y="0"/>
                    <a:pt x="308" y="0"/>
                  </a:cubicBezTo>
                  <a:cubicBezTo>
                    <a:pt x="275" y="0"/>
                    <a:pt x="275" y="0"/>
                    <a:pt x="275" y="0"/>
                  </a:cubicBezTo>
                  <a:cubicBezTo>
                    <a:pt x="274" y="0"/>
                    <a:pt x="273" y="1"/>
                    <a:pt x="272" y="2"/>
                  </a:cubicBezTo>
                  <a:cubicBezTo>
                    <a:pt x="259" y="15"/>
                    <a:pt x="259" y="15"/>
                    <a:pt x="259" y="15"/>
                  </a:cubicBezTo>
                  <a:cubicBezTo>
                    <a:pt x="243" y="11"/>
                    <a:pt x="243" y="11"/>
                    <a:pt x="243" y="11"/>
                  </a:cubicBezTo>
                  <a:cubicBezTo>
                    <a:pt x="238" y="9"/>
                    <a:pt x="233" y="13"/>
                    <a:pt x="233" y="18"/>
                  </a:cubicBezTo>
                  <a:cubicBezTo>
                    <a:pt x="230" y="62"/>
                    <a:pt x="230" y="62"/>
                    <a:pt x="230" y="62"/>
                  </a:cubicBezTo>
                  <a:cubicBezTo>
                    <a:pt x="227" y="63"/>
                    <a:pt x="224" y="65"/>
                    <a:pt x="221" y="67"/>
                  </a:cubicBezTo>
                  <a:cubicBezTo>
                    <a:pt x="213" y="76"/>
                    <a:pt x="213" y="90"/>
                    <a:pt x="222" y="99"/>
                  </a:cubicBezTo>
                  <a:cubicBezTo>
                    <a:pt x="271" y="147"/>
                    <a:pt x="271" y="147"/>
                    <a:pt x="271" y="147"/>
                  </a:cubicBezTo>
                  <a:cubicBezTo>
                    <a:pt x="275" y="151"/>
                    <a:pt x="281" y="153"/>
                    <a:pt x="287" y="153"/>
                  </a:cubicBezTo>
                  <a:cubicBezTo>
                    <a:pt x="287" y="153"/>
                    <a:pt x="287" y="153"/>
                    <a:pt x="287" y="153"/>
                  </a:cubicBezTo>
                  <a:cubicBezTo>
                    <a:pt x="309" y="153"/>
                    <a:pt x="309" y="153"/>
                    <a:pt x="309" y="153"/>
                  </a:cubicBezTo>
                  <a:cubicBezTo>
                    <a:pt x="274" y="188"/>
                    <a:pt x="274" y="188"/>
                    <a:pt x="274" y="188"/>
                  </a:cubicBezTo>
                  <a:cubicBezTo>
                    <a:pt x="210" y="136"/>
                    <a:pt x="210" y="136"/>
                    <a:pt x="210" y="136"/>
                  </a:cubicBezTo>
                  <a:cubicBezTo>
                    <a:pt x="201" y="129"/>
                    <a:pt x="189" y="129"/>
                    <a:pt x="181" y="137"/>
                  </a:cubicBezTo>
                  <a:cubicBezTo>
                    <a:pt x="106" y="206"/>
                    <a:pt x="106" y="206"/>
                    <a:pt x="106" y="206"/>
                  </a:cubicBezTo>
                  <a:cubicBezTo>
                    <a:pt x="22" y="206"/>
                    <a:pt x="22" y="206"/>
                    <a:pt x="22" y="206"/>
                  </a:cubicBezTo>
                  <a:cubicBezTo>
                    <a:pt x="10" y="206"/>
                    <a:pt x="0" y="216"/>
                    <a:pt x="0" y="228"/>
                  </a:cubicBezTo>
                  <a:cubicBezTo>
                    <a:pt x="0" y="241"/>
                    <a:pt x="10" y="251"/>
                    <a:pt x="22" y="251"/>
                  </a:cubicBezTo>
                  <a:cubicBezTo>
                    <a:pt x="292" y="251"/>
                    <a:pt x="292" y="251"/>
                    <a:pt x="292" y="251"/>
                  </a:cubicBezTo>
                  <a:cubicBezTo>
                    <a:pt x="292" y="251"/>
                    <a:pt x="292" y="251"/>
                    <a:pt x="293" y="251"/>
                  </a:cubicBezTo>
                  <a:cubicBezTo>
                    <a:pt x="293" y="251"/>
                    <a:pt x="293" y="251"/>
                    <a:pt x="293" y="251"/>
                  </a:cubicBezTo>
                  <a:cubicBezTo>
                    <a:pt x="302" y="251"/>
                    <a:pt x="310" y="248"/>
                    <a:pt x="317" y="241"/>
                  </a:cubicBezTo>
                  <a:cubicBezTo>
                    <a:pt x="404" y="154"/>
                    <a:pt x="404" y="154"/>
                    <a:pt x="404" y="154"/>
                  </a:cubicBezTo>
                  <a:cubicBezTo>
                    <a:pt x="417" y="141"/>
                    <a:pt x="417" y="120"/>
                    <a:pt x="404" y="106"/>
                  </a:cubicBezTo>
                  <a:cubicBezTo>
                    <a:pt x="390" y="93"/>
                    <a:pt x="369" y="93"/>
                    <a:pt x="355" y="106"/>
                  </a:cubicBezTo>
                  <a:close/>
                  <a:moveTo>
                    <a:pt x="197" y="183"/>
                  </a:moveTo>
                  <a:cubicBezTo>
                    <a:pt x="224" y="206"/>
                    <a:pt x="224" y="206"/>
                    <a:pt x="224" y="206"/>
                  </a:cubicBezTo>
                  <a:cubicBezTo>
                    <a:pt x="173" y="206"/>
                    <a:pt x="173" y="206"/>
                    <a:pt x="173" y="206"/>
                  </a:cubicBezTo>
                  <a:lnTo>
                    <a:pt x="197" y="1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 name="Oval 219"/>
            <p:cNvSpPr>
              <a:spLocks noChangeArrowheads="1"/>
            </p:cNvSpPr>
            <p:nvPr/>
          </p:nvSpPr>
          <p:spPr bwMode="auto">
            <a:xfrm>
              <a:off x="5618163" y="1847850"/>
              <a:ext cx="161925" cy="1603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72" name="グループ化 171"/>
          <p:cNvGrpSpPr/>
          <p:nvPr/>
        </p:nvGrpSpPr>
        <p:grpSpPr>
          <a:xfrm>
            <a:off x="5724928" y="4297589"/>
            <a:ext cx="207017" cy="256206"/>
            <a:chOff x="4724400" y="5408613"/>
            <a:chExt cx="1081088" cy="1195388"/>
          </a:xfrm>
          <a:solidFill>
            <a:schemeClr val="accent3"/>
          </a:solidFill>
        </p:grpSpPr>
        <p:sp>
          <p:nvSpPr>
            <p:cNvPr id="173" name="Freeform 220"/>
            <p:cNvSpPr>
              <a:spLocks noEditPoints="1"/>
            </p:cNvSpPr>
            <p:nvPr/>
          </p:nvSpPr>
          <p:spPr bwMode="auto">
            <a:xfrm>
              <a:off x="4724400" y="5408613"/>
              <a:ext cx="1047750" cy="1103313"/>
            </a:xfrm>
            <a:custGeom>
              <a:avLst/>
              <a:gdLst>
                <a:gd name="T0" fmla="*/ 344 w 660"/>
                <a:gd name="T1" fmla="*/ 40 h 695"/>
                <a:gd name="T2" fmla="*/ 323 w 660"/>
                <a:gd name="T3" fmla="*/ 28 h 695"/>
                <a:gd name="T4" fmla="*/ 272 w 660"/>
                <a:gd name="T5" fmla="*/ 0 h 695"/>
                <a:gd name="T6" fmla="*/ 0 w 660"/>
                <a:gd name="T7" fmla="*/ 471 h 695"/>
                <a:gd name="T8" fmla="*/ 51 w 660"/>
                <a:gd name="T9" fmla="*/ 500 h 695"/>
                <a:gd name="T10" fmla="*/ 72 w 660"/>
                <a:gd name="T11" fmla="*/ 513 h 695"/>
                <a:gd name="T12" fmla="*/ 388 w 660"/>
                <a:gd name="T13" fmla="*/ 695 h 695"/>
                <a:gd name="T14" fmla="*/ 660 w 660"/>
                <a:gd name="T15" fmla="*/ 224 h 695"/>
                <a:gd name="T16" fmla="*/ 344 w 660"/>
                <a:gd name="T17" fmla="*/ 40 h 695"/>
                <a:gd name="T18" fmla="*/ 380 w 660"/>
                <a:gd name="T19" fmla="*/ 665 h 695"/>
                <a:gd name="T20" fmla="*/ 83 w 660"/>
                <a:gd name="T21" fmla="*/ 494 h 695"/>
                <a:gd name="T22" fmla="*/ 333 w 660"/>
                <a:gd name="T23" fmla="*/ 60 h 695"/>
                <a:gd name="T24" fmla="*/ 630 w 660"/>
                <a:gd name="T25" fmla="*/ 232 h 695"/>
                <a:gd name="T26" fmla="*/ 380 w 660"/>
                <a:gd name="T27" fmla="*/ 66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0" h="695">
                  <a:moveTo>
                    <a:pt x="344" y="40"/>
                  </a:moveTo>
                  <a:lnTo>
                    <a:pt x="323" y="28"/>
                  </a:lnTo>
                  <a:lnTo>
                    <a:pt x="272" y="0"/>
                  </a:lnTo>
                  <a:lnTo>
                    <a:pt x="0" y="471"/>
                  </a:lnTo>
                  <a:lnTo>
                    <a:pt x="51" y="500"/>
                  </a:lnTo>
                  <a:lnTo>
                    <a:pt x="72" y="513"/>
                  </a:lnTo>
                  <a:lnTo>
                    <a:pt x="388" y="695"/>
                  </a:lnTo>
                  <a:lnTo>
                    <a:pt x="660" y="224"/>
                  </a:lnTo>
                  <a:lnTo>
                    <a:pt x="344" y="40"/>
                  </a:lnTo>
                  <a:close/>
                  <a:moveTo>
                    <a:pt x="380" y="665"/>
                  </a:moveTo>
                  <a:lnTo>
                    <a:pt x="83" y="494"/>
                  </a:lnTo>
                  <a:lnTo>
                    <a:pt x="333" y="60"/>
                  </a:lnTo>
                  <a:lnTo>
                    <a:pt x="630" y="232"/>
                  </a:lnTo>
                  <a:lnTo>
                    <a:pt x="380" y="6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 name="Freeform 221"/>
            <p:cNvSpPr>
              <a:spLocks/>
            </p:cNvSpPr>
            <p:nvPr/>
          </p:nvSpPr>
          <p:spPr bwMode="auto">
            <a:xfrm>
              <a:off x="4729163" y="6183313"/>
              <a:ext cx="633413" cy="374650"/>
            </a:xfrm>
            <a:custGeom>
              <a:avLst/>
              <a:gdLst>
                <a:gd name="T0" fmla="*/ 393 w 399"/>
                <a:gd name="T1" fmla="*/ 236 h 236"/>
                <a:gd name="T2" fmla="*/ 0 w 399"/>
                <a:gd name="T3" fmla="*/ 10 h 236"/>
                <a:gd name="T4" fmla="*/ 7 w 399"/>
                <a:gd name="T5" fmla="*/ 0 h 236"/>
                <a:gd name="T6" fmla="*/ 399 w 399"/>
                <a:gd name="T7" fmla="*/ 226 h 236"/>
                <a:gd name="T8" fmla="*/ 393 w 399"/>
                <a:gd name="T9" fmla="*/ 236 h 236"/>
              </a:gdLst>
              <a:ahLst/>
              <a:cxnLst>
                <a:cxn ang="0">
                  <a:pos x="T0" y="T1"/>
                </a:cxn>
                <a:cxn ang="0">
                  <a:pos x="T2" y="T3"/>
                </a:cxn>
                <a:cxn ang="0">
                  <a:pos x="T4" y="T5"/>
                </a:cxn>
                <a:cxn ang="0">
                  <a:pos x="T6" y="T7"/>
                </a:cxn>
                <a:cxn ang="0">
                  <a:pos x="T8" y="T9"/>
                </a:cxn>
              </a:cxnLst>
              <a:rect l="0" t="0" r="r" b="b"/>
              <a:pathLst>
                <a:path w="399" h="236">
                  <a:moveTo>
                    <a:pt x="393" y="236"/>
                  </a:moveTo>
                  <a:lnTo>
                    <a:pt x="0" y="10"/>
                  </a:lnTo>
                  <a:lnTo>
                    <a:pt x="7" y="0"/>
                  </a:lnTo>
                  <a:lnTo>
                    <a:pt x="399" y="226"/>
                  </a:lnTo>
                  <a:lnTo>
                    <a:pt x="393" y="2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5" name="Freeform 222"/>
            <p:cNvSpPr>
              <a:spLocks/>
            </p:cNvSpPr>
            <p:nvPr/>
          </p:nvSpPr>
          <p:spPr bwMode="auto">
            <a:xfrm>
              <a:off x="4737100" y="6224588"/>
              <a:ext cx="638175" cy="379413"/>
            </a:xfrm>
            <a:custGeom>
              <a:avLst/>
              <a:gdLst>
                <a:gd name="T0" fmla="*/ 396 w 402"/>
                <a:gd name="T1" fmla="*/ 239 h 239"/>
                <a:gd name="T2" fmla="*/ 0 w 402"/>
                <a:gd name="T3" fmla="*/ 10 h 239"/>
                <a:gd name="T4" fmla="*/ 6 w 402"/>
                <a:gd name="T5" fmla="*/ 0 h 239"/>
                <a:gd name="T6" fmla="*/ 402 w 402"/>
                <a:gd name="T7" fmla="*/ 228 h 239"/>
                <a:gd name="T8" fmla="*/ 396 w 402"/>
                <a:gd name="T9" fmla="*/ 239 h 239"/>
              </a:gdLst>
              <a:ahLst/>
              <a:cxnLst>
                <a:cxn ang="0">
                  <a:pos x="T0" y="T1"/>
                </a:cxn>
                <a:cxn ang="0">
                  <a:pos x="T2" y="T3"/>
                </a:cxn>
                <a:cxn ang="0">
                  <a:pos x="T4" y="T5"/>
                </a:cxn>
                <a:cxn ang="0">
                  <a:pos x="T6" y="T7"/>
                </a:cxn>
                <a:cxn ang="0">
                  <a:pos x="T8" y="T9"/>
                </a:cxn>
              </a:cxnLst>
              <a:rect l="0" t="0" r="r" b="b"/>
              <a:pathLst>
                <a:path w="402" h="239">
                  <a:moveTo>
                    <a:pt x="396" y="239"/>
                  </a:moveTo>
                  <a:lnTo>
                    <a:pt x="0" y="10"/>
                  </a:lnTo>
                  <a:lnTo>
                    <a:pt x="6" y="0"/>
                  </a:lnTo>
                  <a:lnTo>
                    <a:pt x="402" y="228"/>
                  </a:lnTo>
                  <a:lnTo>
                    <a:pt x="396" y="2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6" name="Freeform 223"/>
            <p:cNvSpPr>
              <a:spLocks/>
            </p:cNvSpPr>
            <p:nvPr/>
          </p:nvSpPr>
          <p:spPr bwMode="auto">
            <a:xfrm>
              <a:off x="5340350" y="5794375"/>
              <a:ext cx="449263" cy="757238"/>
            </a:xfrm>
            <a:custGeom>
              <a:avLst/>
              <a:gdLst>
                <a:gd name="T0" fmla="*/ 283 w 283"/>
                <a:gd name="T1" fmla="*/ 5 h 477"/>
                <a:gd name="T2" fmla="*/ 10 w 283"/>
                <a:gd name="T3" fmla="*/ 477 h 477"/>
                <a:gd name="T4" fmla="*/ 0 w 283"/>
                <a:gd name="T5" fmla="*/ 471 h 477"/>
                <a:gd name="T6" fmla="*/ 272 w 283"/>
                <a:gd name="T7" fmla="*/ 0 h 477"/>
                <a:gd name="T8" fmla="*/ 283 w 283"/>
                <a:gd name="T9" fmla="*/ 5 h 477"/>
              </a:gdLst>
              <a:ahLst/>
              <a:cxnLst>
                <a:cxn ang="0">
                  <a:pos x="T0" y="T1"/>
                </a:cxn>
                <a:cxn ang="0">
                  <a:pos x="T2" y="T3"/>
                </a:cxn>
                <a:cxn ang="0">
                  <a:pos x="T4" y="T5"/>
                </a:cxn>
                <a:cxn ang="0">
                  <a:pos x="T6" y="T7"/>
                </a:cxn>
                <a:cxn ang="0">
                  <a:pos x="T8" y="T9"/>
                </a:cxn>
              </a:cxnLst>
              <a:rect l="0" t="0" r="r" b="b"/>
              <a:pathLst>
                <a:path w="283" h="477">
                  <a:moveTo>
                    <a:pt x="283" y="5"/>
                  </a:moveTo>
                  <a:lnTo>
                    <a:pt x="10" y="477"/>
                  </a:lnTo>
                  <a:lnTo>
                    <a:pt x="0" y="471"/>
                  </a:lnTo>
                  <a:lnTo>
                    <a:pt x="272" y="0"/>
                  </a:lnTo>
                  <a:lnTo>
                    <a:pt x="283"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7" name="Freeform 224"/>
            <p:cNvSpPr>
              <a:spLocks/>
            </p:cNvSpPr>
            <p:nvPr/>
          </p:nvSpPr>
          <p:spPr bwMode="auto">
            <a:xfrm>
              <a:off x="5349875" y="5834063"/>
              <a:ext cx="455613" cy="769938"/>
            </a:xfrm>
            <a:custGeom>
              <a:avLst/>
              <a:gdLst>
                <a:gd name="T0" fmla="*/ 287 w 287"/>
                <a:gd name="T1" fmla="*/ 5 h 485"/>
                <a:gd name="T2" fmla="*/ 10 w 287"/>
                <a:gd name="T3" fmla="*/ 485 h 485"/>
                <a:gd name="T4" fmla="*/ 0 w 287"/>
                <a:gd name="T5" fmla="*/ 479 h 485"/>
                <a:gd name="T6" fmla="*/ 277 w 287"/>
                <a:gd name="T7" fmla="*/ 0 h 485"/>
                <a:gd name="T8" fmla="*/ 287 w 287"/>
                <a:gd name="T9" fmla="*/ 5 h 485"/>
              </a:gdLst>
              <a:ahLst/>
              <a:cxnLst>
                <a:cxn ang="0">
                  <a:pos x="T0" y="T1"/>
                </a:cxn>
                <a:cxn ang="0">
                  <a:pos x="T2" y="T3"/>
                </a:cxn>
                <a:cxn ang="0">
                  <a:pos x="T4" y="T5"/>
                </a:cxn>
                <a:cxn ang="0">
                  <a:pos x="T6" y="T7"/>
                </a:cxn>
                <a:cxn ang="0">
                  <a:pos x="T8" y="T9"/>
                </a:cxn>
              </a:cxnLst>
              <a:rect l="0" t="0" r="r" b="b"/>
              <a:pathLst>
                <a:path w="287" h="485">
                  <a:moveTo>
                    <a:pt x="287" y="5"/>
                  </a:moveTo>
                  <a:lnTo>
                    <a:pt x="10" y="485"/>
                  </a:lnTo>
                  <a:lnTo>
                    <a:pt x="0" y="479"/>
                  </a:lnTo>
                  <a:lnTo>
                    <a:pt x="277" y="0"/>
                  </a:lnTo>
                  <a:lnTo>
                    <a:pt x="287"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8" name="Freeform 225"/>
            <p:cNvSpPr>
              <a:spLocks/>
            </p:cNvSpPr>
            <p:nvPr/>
          </p:nvSpPr>
          <p:spPr bwMode="auto">
            <a:xfrm>
              <a:off x="5129213" y="5667375"/>
              <a:ext cx="255588" cy="306388"/>
            </a:xfrm>
            <a:custGeom>
              <a:avLst/>
              <a:gdLst>
                <a:gd name="T0" fmla="*/ 18 w 143"/>
                <a:gd name="T1" fmla="*/ 88 h 172"/>
                <a:gd name="T2" fmla="*/ 21 w 143"/>
                <a:gd name="T3" fmla="*/ 83 h 172"/>
                <a:gd name="T4" fmla="*/ 52 w 143"/>
                <a:gd name="T5" fmla="*/ 101 h 172"/>
                <a:gd name="T6" fmla="*/ 49 w 143"/>
                <a:gd name="T7" fmla="*/ 106 h 172"/>
                <a:gd name="T8" fmla="*/ 46 w 143"/>
                <a:gd name="T9" fmla="*/ 130 h 172"/>
                <a:gd name="T10" fmla="*/ 63 w 143"/>
                <a:gd name="T11" fmla="*/ 118 h 172"/>
                <a:gd name="T12" fmla="*/ 61 w 143"/>
                <a:gd name="T13" fmla="*/ 90 h 172"/>
                <a:gd name="T14" fmla="*/ 55 w 143"/>
                <a:gd name="T15" fmla="*/ 87 h 172"/>
                <a:gd name="T16" fmla="*/ 66 w 143"/>
                <a:gd name="T17" fmla="*/ 67 h 172"/>
                <a:gd name="T18" fmla="*/ 72 w 143"/>
                <a:gd name="T19" fmla="*/ 70 h 172"/>
                <a:gd name="T20" fmla="*/ 97 w 143"/>
                <a:gd name="T21" fmla="*/ 58 h 172"/>
                <a:gd name="T22" fmla="*/ 97 w 143"/>
                <a:gd name="T23" fmla="*/ 39 h 172"/>
                <a:gd name="T24" fmla="*/ 81 w 143"/>
                <a:gd name="T25" fmla="*/ 50 h 172"/>
                <a:gd name="T26" fmla="*/ 77 w 143"/>
                <a:gd name="T27" fmla="*/ 58 h 172"/>
                <a:gd name="T28" fmla="*/ 46 w 143"/>
                <a:gd name="T29" fmla="*/ 40 h 172"/>
                <a:gd name="T30" fmla="*/ 51 w 143"/>
                <a:gd name="T31" fmla="*/ 31 h 172"/>
                <a:gd name="T32" fmla="*/ 112 w 143"/>
                <a:gd name="T33" fmla="*/ 14 h 172"/>
                <a:gd name="T34" fmla="*/ 129 w 143"/>
                <a:gd name="T35" fmla="*/ 74 h 172"/>
                <a:gd name="T36" fmla="*/ 96 w 143"/>
                <a:gd name="T37" fmla="*/ 95 h 172"/>
                <a:gd name="T38" fmla="*/ 94 w 143"/>
                <a:gd name="T39" fmla="*/ 134 h 172"/>
                <a:gd name="T40" fmla="*/ 31 w 143"/>
                <a:gd name="T41" fmla="*/ 155 h 172"/>
                <a:gd name="T42" fmla="*/ 18 w 143"/>
                <a:gd name="T43" fmla="*/ 88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3" h="172">
                  <a:moveTo>
                    <a:pt x="18" y="88"/>
                  </a:moveTo>
                  <a:cubicBezTo>
                    <a:pt x="21" y="83"/>
                    <a:pt x="21" y="83"/>
                    <a:pt x="21" y="83"/>
                  </a:cubicBezTo>
                  <a:cubicBezTo>
                    <a:pt x="52" y="101"/>
                    <a:pt x="52" y="101"/>
                    <a:pt x="52" y="101"/>
                  </a:cubicBezTo>
                  <a:cubicBezTo>
                    <a:pt x="49" y="106"/>
                    <a:pt x="49" y="106"/>
                    <a:pt x="49" y="106"/>
                  </a:cubicBezTo>
                  <a:cubicBezTo>
                    <a:pt x="41" y="120"/>
                    <a:pt x="40" y="126"/>
                    <a:pt x="46" y="130"/>
                  </a:cubicBezTo>
                  <a:cubicBezTo>
                    <a:pt x="52" y="133"/>
                    <a:pt x="56" y="129"/>
                    <a:pt x="63" y="118"/>
                  </a:cubicBezTo>
                  <a:cubicBezTo>
                    <a:pt x="71" y="104"/>
                    <a:pt x="72" y="97"/>
                    <a:pt x="61" y="90"/>
                  </a:cubicBezTo>
                  <a:cubicBezTo>
                    <a:pt x="55" y="87"/>
                    <a:pt x="55" y="87"/>
                    <a:pt x="55" y="87"/>
                  </a:cubicBezTo>
                  <a:cubicBezTo>
                    <a:pt x="66" y="67"/>
                    <a:pt x="66" y="67"/>
                    <a:pt x="66" y="67"/>
                  </a:cubicBezTo>
                  <a:cubicBezTo>
                    <a:pt x="72" y="70"/>
                    <a:pt x="72" y="70"/>
                    <a:pt x="72" y="70"/>
                  </a:cubicBezTo>
                  <a:cubicBezTo>
                    <a:pt x="83" y="77"/>
                    <a:pt x="89" y="72"/>
                    <a:pt x="97" y="58"/>
                  </a:cubicBezTo>
                  <a:cubicBezTo>
                    <a:pt x="103" y="48"/>
                    <a:pt x="104" y="42"/>
                    <a:pt x="97" y="39"/>
                  </a:cubicBezTo>
                  <a:cubicBezTo>
                    <a:pt x="91" y="35"/>
                    <a:pt x="87" y="41"/>
                    <a:pt x="81" y="50"/>
                  </a:cubicBezTo>
                  <a:cubicBezTo>
                    <a:pt x="77" y="58"/>
                    <a:pt x="77" y="58"/>
                    <a:pt x="77" y="58"/>
                  </a:cubicBezTo>
                  <a:cubicBezTo>
                    <a:pt x="46" y="40"/>
                    <a:pt x="46" y="40"/>
                    <a:pt x="46" y="40"/>
                  </a:cubicBezTo>
                  <a:cubicBezTo>
                    <a:pt x="51" y="31"/>
                    <a:pt x="51" y="31"/>
                    <a:pt x="51" y="31"/>
                  </a:cubicBezTo>
                  <a:cubicBezTo>
                    <a:pt x="66" y="5"/>
                    <a:pt x="88" y="0"/>
                    <a:pt x="112" y="14"/>
                  </a:cubicBezTo>
                  <a:cubicBezTo>
                    <a:pt x="136" y="28"/>
                    <a:pt x="143" y="49"/>
                    <a:pt x="129" y="74"/>
                  </a:cubicBezTo>
                  <a:cubicBezTo>
                    <a:pt x="120" y="90"/>
                    <a:pt x="106" y="97"/>
                    <a:pt x="96" y="95"/>
                  </a:cubicBezTo>
                  <a:cubicBezTo>
                    <a:pt x="102" y="103"/>
                    <a:pt x="105" y="115"/>
                    <a:pt x="94" y="134"/>
                  </a:cubicBezTo>
                  <a:cubicBezTo>
                    <a:pt x="79" y="159"/>
                    <a:pt x="59" y="172"/>
                    <a:pt x="31" y="155"/>
                  </a:cubicBezTo>
                  <a:cubicBezTo>
                    <a:pt x="0" y="138"/>
                    <a:pt x="3" y="115"/>
                    <a:pt x="18"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9" name="Freeform 226"/>
            <p:cNvSpPr>
              <a:spLocks noEditPoints="1"/>
            </p:cNvSpPr>
            <p:nvPr/>
          </p:nvSpPr>
          <p:spPr bwMode="auto">
            <a:xfrm>
              <a:off x="5295900" y="5754688"/>
              <a:ext cx="244475" cy="312738"/>
            </a:xfrm>
            <a:custGeom>
              <a:avLst/>
              <a:gdLst>
                <a:gd name="T0" fmla="*/ 15 w 137"/>
                <a:gd name="T1" fmla="*/ 91 h 175"/>
                <a:gd name="T2" fmla="*/ 44 w 137"/>
                <a:gd name="T3" fmla="*/ 41 h 175"/>
                <a:gd name="T4" fmla="*/ 109 w 137"/>
                <a:gd name="T5" fmla="*/ 18 h 175"/>
                <a:gd name="T6" fmla="*/ 124 w 137"/>
                <a:gd name="T7" fmla="*/ 73 h 175"/>
                <a:gd name="T8" fmla="*/ 122 w 137"/>
                <a:gd name="T9" fmla="*/ 76 h 175"/>
                <a:gd name="T10" fmla="*/ 94 w 137"/>
                <a:gd name="T11" fmla="*/ 59 h 175"/>
                <a:gd name="T12" fmla="*/ 96 w 137"/>
                <a:gd name="T13" fmla="*/ 41 h 175"/>
                <a:gd name="T14" fmla="*/ 74 w 137"/>
                <a:gd name="T15" fmla="*/ 63 h 175"/>
                <a:gd name="T16" fmla="*/ 68 w 137"/>
                <a:gd name="T17" fmla="*/ 73 h 175"/>
                <a:gd name="T18" fmla="*/ 88 w 137"/>
                <a:gd name="T19" fmla="*/ 75 h 175"/>
                <a:gd name="T20" fmla="*/ 95 w 137"/>
                <a:gd name="T21" fmla="*/ 131 h 175"/>
                <a:gd name="T22" fmla="*/ 28 w 137"/>
                <a:gd name="T23" fmla="*/ 158 h 175"/>
                <a:gd name="T24" fmla="*/ 15 w 137"/>
                <a:gd name="T25" fmla="*/ 91 h 175"/>
                <a:gd name="T26" fmla="*/ 61 w 137"/>
                <a:gd name="T27" fmla="*/ 117 h 175"/>
                <a:gd name="T28" fmla="*/ 66 w 137"/>
                <a:gd name="T29" fmla="*/ 94 h 175"/>
                <a:gd name="T30" fmla="*/ 56 w 137"/>
                <a:gd name="T31" fmla="*/ 94 h 175"/>
                <a:gd name="T32" fmla="*/ 43 w 137"/>
                <a:gd name="T33" fmla="*/ 116 h 175"/>
                <a:gd name="T34" fmla="*/ 42 w 137"/>
                <a:gd name="T35" fmla="*/ 136 h 175"/>
                <a:gd name="T36" fmla="*/ 61 w 137"/>
                <a:gd name="T37" fmla="*/ 11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7" h="175">
                  <a:moveTo>
                    <a:pt x="15" y="91"/>
                  </a:moveTo>
                  <a:cubicBezTo>
                    <a:pt x="44" y="41"/>
                    <a:pt x="44" y="41"/>
                    <a:pt x="44" y="41"/>
                  </a:cubicBezTo>
                  <a:cubicBezTo>
                    <a:pt x="60" y="14"/>
                    <a:pt x="78" y="0"/>
                    <a:pt x="109" y="18"/>
                  </a:cubicBezTo>
                  <a:cubicBezTo>
                    <a:pt x="137" y="33"/>
                    <a:pt x="137" y="50"/>
                    <a:pt x="124" y="73"/>
                  </a:cubicBezTo>
                  <a:cubicBezTo>
                    <a:pt x="122" y="76"/>
                    <a:pt x="122" y="76"/>
                    <a:pt x="122" y="76"/>
                  </a:cubicBezTo>
                  <a:cubicBezTo>
                    <a:pt x="94" y="59"/>
                    <a:pt x="94" y="59"/>
                    <a:pt x="94" y="59"/>
                  </a:cubicBezTo>
                  <a:cubicBezTo>
                    <a:pt x="100" y="49"/>
                    <a:pt x="102" y="44"/>
                    <a:pt x="96" y="41"/>
                  </a:cubicBezTo>
                  <a:cubicBezTo>
                    <a:pt x="89" y="37"/>
                    <a:pt x="86" y="42"/>
                    <a:pt x="74" y="63"/>
                  </a:cubicBezTo>
                  <a:cubicBezTo>
                    <a:pt x="68" y="73"/>
                    <a:pt x="68" y="73"/>
                    <a:pt x="68" y="73"/>
                  </a:cubicBezTo>
                  <a:cubicBezTo>
                    <a:pt x="73" y="70"/>
                    <a:pt x="81" y="71"/>
                    <a:pt x="88" y="75"/>
                  </a:cubicBezTo>
                  <a:cubicBezTo>
                    <a:pt x="110" y="86"/>
                    <a:pt x="107" y="109"/>
                    <a:pt x="95" y="131"/>
                  </a:cubicBezTo>
                  <a:cubicBezTo>
                    <a:pt x="78" y="160"/>
                    <a:pt x="58" y="175"/>
                    <a:pt x="28" y="158"/>
                  </a:cubicBezTo>
                  <a:cubicBezTo>
                    <a:pt x="1" y="142"/>
                    <a:pt x="0" y="117"/>
                    <a:pt x="15" y="91"/>
                  </a:cubicBezTo>
                  <a:close/>
                  <a:moveTo>
                    <a:pt x="61" y="117"/>
                  </a:moveTo>
                  <a:cubicBezTo>
                    <a:pt x="68" y="105"/>
                    <a:pt x="73" y="97"/>
                    <a:pt x="66" y="94"/>
                  </a:cubicBezTo>
                  <a:cubicBezTo>
                    <a:pt x="62" y="92"/>
                    <a:pt x="58" y="93"/>
                    <a:pt x="56" y="94"/>
                  </a:cubicBezTo>
                  <a:cubicBezTo>
                    <a:pt x="43" y="116"/>
                    <a:pt x="43" y="116"/>
                    <a:pt x="43" y="116"/>
                  </a:cubicBezTo>
                  <a:cubicBezTo>
                    <a:pt x="38" y="124"/>
                    <a:pt x="35" y="132"/>
                    <a:pt x="42" y="136"/>
                  </a:cubicBezTo>
                  <a:cubicBezTo>
                    <a:pt x="48" y="139"/>
                    <a:pt x="52" y="133"/>
                    <a:pt x="61" y="1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0" name="Freeform 227"/>
            <p:cNvSpPr>
              <a:spLocks noEditPoints="1"/>
            </p:cNvSpPr>
            <p:nvPr/>
          </p:nvSpPr>
          <p:spPr bwMode="auto">
            <a:xfrm>
              <a:off x="5013325" y="5945188"/>
              <a:ext cx="212725" cy="223838"/>
            </a:xfrm>
            <a:custGeom>
              <a:avLst/>
              <a:gdLst>
                <a:gd name="T0" fmla="*/ 55 w 119"/>
                <a:gd name="T1" fmla="*/ 60 h 125"/>
                <a:gd name="T2" fmla="*/ 47 w 119"/>
                <a:gd name="T3" fmla="*/ 100 h 125"/>
                <a:gd name="T4" fmla="*/ 64 w 119"/>
                <a:gd name="T5" fmla="*/ 82 h 125"/>
                <a:gd name="T6" fmla="*/ 76 w 119"/>
                <a:gd name="T7" fmla="*/ 73 h 125"/>
                <a:gd name="T8" fmla="*/ 90 w 119"/>
                <a:gd name="T9" fmla="*/ 73 h 125"/>
                <a:gd name="T10" fmla="*/ 101 w 119"/>
                <a:gd name="T11" fmla="*/ 87 h 125"/>
                <a:gd name="T12" fmla="*/ 67 w 119"/>
                <a:gd name="T13" fmla="*/ 122 h 125"/>
                <a:gd name="T14" fmla="*/ 64 w 119"/>
                <a:gd name="T15" fmla="*/ 106 h 125"/>
                <a:gd name="T16" fmla="*/ 46 w 119"/>
                <a:gd name="T17" fmla="*/ 101 h 125"/>
                <a:gd name="T18" fmla="*/ 27 w 119"/>
                <a:gd name="T19" fmla="*/ 99 h 125"/>
                <a:gd name="T20" fmla="*/ 19 w 119"/>
                <a:gd name="T21" fmla="*/ 95 h 125"/>
                <a:gd name="T22" fmla="*/ 13 w 119"/>
                <a:gd name="T23" fmla="*/ 91 h 125"/>
                <a:gd name="T24" fmla="*/ 30 w 119"/>
                <a:gd name="T25" fmla="*/ 33 h 125"/>
                <a:gd name="T26" fmla="*/ 31 w 119"/>
                <a:gd name="T27" fmla="*/ 17 h 125"/>
                <a:gd name="T28" fmla="*/ 49 w 119"/>
                <a:gd name="T29" fmla="*/ 0 h 125"/>
                <a:gd name="T30" fmla="*/ 50 w 119"/>
                <a:gd name="T31" fmla="*/ 27 h 125"/>
                <a:gd name="T32" fmla="*/ 52 w 119"/>
                <a:gd name="T33" fmla="*/ 36 h 125"/>
                <a:gd name="T34" fmla="*/ 57 w 119"/>
                <a:gd name="T35" fmla="*/ 28 h 125"/>
                <a:gd name="T36" fmla="*/ 83 w 119"/>
                <a:gd name="T37" fmla="*/ 28 h 125"/>
                <a:gd name="T38" fmla="*/ 100 w 119"/>
                <a:gd name="T39" fmla="*/ 30 h 125"/>
                <a:gd name="T40" fmla="*/ 119 w 119"/>
                <a:gd name="T41" fmla="*/ 48 h 125"/>
                <a:gd name="T42" fmla="*/ 77 w 119"/>
                <a:gd name="T43" fmla="*/ 63 h 125"/>
                <a:gd name="T44" fmla="*/ 91 w 119"/>
                <a:gd name="T45" fmla="*/ 56 h 125"/>
                <a:gd name="T46" fmla="*/ 86 w 119"/>
                <a:gd name="T47" fmla="*/ 45 h 125"/>
                <a:gd name="T48" fmla="*/ 58 w 119"/>
                <a:gd name="T49" fmla="*/ 55 h 125"/>
                <a:gd name="T50" fmla="*/ 51 w 119"/>
                <a:gd name="T51" fmla="*/ 38 h 125"/>
                <a:gd name="T52" fmla="*/ 42 w 119"/>
                <a:gd name="T53" fmla="*/ 41 h 125"/>
                <a:gd name="T54" fmla="*/ 37 w 119"/>
                <a:gd name="T55" fmla="*/ 66 h 125"/>
                <a:gd name="T56" fmla="*/ 40 w 119"/>
                <a:gd name="T57" fmla="*/ 51 h 125"/>
                <a:gd name="T58" fmla="*/ 48 w 119"/>
                <a:gd name="T59" fmla="*/ 49 h 125"/>
                <a:gd name="T60" fmla="*/ 36 w 119"/>
                <a:gd name="T61" fmla="*/ 88 h 125"/>
                <a:gd name="T62" fmla="*/ 47 w 119"/>
                <a:gd name="T63" fmla="*/ 72 h 125"/>
                <a:gd name="T64" fmla="*/ 36 w 119"/>
                <a:gd name="T65" fmla="*/ 88 h 125"/>
                <a:gd name="T66" fmla="*/ 74 w 119"/>
                <a:gd name="T67" fmla="*/ 106 h 125"/>
                <a:gd name="T68" fmla="*/ 79 w 119"/>
                <a:gd name="T69" fmla="*/ 90 h 125"/>
                <a:gd name="T70" fmla="*/ 68 w 119"/>
                <a:gd name="T71" fmla="*/ 10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9" h="125">
                  <a:moveTo>
                    <a:pt x="58" y="55"/>
                  </a:moveTo>
                  <a:cubicBezTo>
                    <a:pt x="56" y="58"/>
                    <a:pt x="56" y="59"/>
                    <a:pt x="55" y="60"/>
                  </a:cubicBezTo>
                  <a:cubicBezTo>
                    <a:pt x="68" y="68"/>
                    <a:pt x="68" y="68"/>
                    <a:pt x="68" y="68"/>
                  </a:cubicBezTo>
                  <a:cubicBezTo>
                    <a:pt x="62" y="79"/>
                    <a:pt x="52" y="94"/>
                    <a:pt x="47" y="100"/>
                  </a:cubicBezTo>
                  <a:cubicBezTo>
                    <a:pt x="55" y="97"/>
                    <a:pt x="61" y="94"/>
                    <a:pt x="68" y="84"/>
                  </a:cubicBezTo>
                  <a:cubicBezTo>
                    <a:pt x="64" y="82"/>
                    <a:pt x="64" y="82"/>
                    <a:pt x="64" y="82"/>
                  </a:cubicBezTo>
                  <a:cubicBezTo>
                    <a:pt x="71" y="70"/>
                    <a:pt x="71" y="70"/>
                    <a:pt x="71" y="70"/>
                  </a:cubicBezTo>
                  <a:cubicBezTo>
                    <a:pt x="76" y="73"/>
                    <a:pt x="76" y="73"/>
                    <a:pt x="76" y="73"/>
                  </a:cubicBezTo>
                  <a:cubicBezTo>
                    <a:pt x="79" y="67"/>
                    <a:pt x="79" y="67"/>
                    <a:pt x="79" y="67"/>
                  </a:cubicBezTo>
                  <a:cubicBezTo>
                    <a:pt x="90" y="73"/>
                    <a:pt x="90" y="73"/>
                    <a:pt x="90" y="73"/>
                  </a:cubicBezTo>
                  <a:cubicBezTo>
                    <a:pt x="88" y="76"/>
                    <a:pt x="88" y="77"/>
                    <a:pt x="87" y="79"/>
                  </a:cubicBezTo>
                  <a:cubicBezTo>
                    <a:pt x="101" y="87"/>
                    <a:pt x="101" y="87"/>
                    <a:pt x="101" y="87"/>
                  </a:cubicBezTo>
                  <a:cubicBezTo>
                    <a:pt x="96" y="95"/>
                    <a:pt x="85" y="113"/>
                    <a:pt x="79" y="120"/>
                  </a:cubicBezTo>
                  <a:cubicBezTo>
                    <a:pt x="75" y="124"/>
                    <a:pt x="72" y="125"/>
                    <a:pt x="67" y="122"/>
                  </a:cubicBezTo>
                  <a:cubicBezTo>
                    <a:pt x="60" y="118"/>
                    <a:pt x="60" y="118"/>
                    <a:pt x="60" y="118"/>
                  </a:cubicBezTo>
                  <a:cubicBezTo>
                    <a:pt x="64" y="106"/>
                    <a:pt x="64" y="106"/>
                    <a:pt x="64" y="106"/>
                  </a:cubicBezTo>
                  <a:cubicBezTo>
                    <a:pt x="58" y="110"/>
                    <a:pt x="54" y="112"/>
                    <a:pt x="50" y="113"/>
                  </a:cubicBezTo>
                  <a:cubicBezTo>
                    <a:pt x="46" y="101"/>
                    <a:pt x="46" y="101"/>
                    <a:pt x="46" y="101"/>
                  </a:cubicBezTo>
                  <a:cubicBezTo>
                    <a:pt x="43" y="104"/>
                    <a:pt x="39" y="106"/>
                    <a:pt x="34" y="103"/>
                  </a:cubicBezTo>
                  <a:cubicBezTo>
                    <a:pt x="27" y="99"/>
                    <a:pt x="27" y="99"/>
                    <a:pt x="27" y="99"/>
                  </a:cubicBezTo>
                  <a:cubicBezTo>
                    <a:pt x="31" y="89"/>
                    <a:pt x="31" y="89"/>
                    <a:pt x="31" y="89"/>
                  </a:cubicBezTo>
                  <a:cubicBezTo>
                    <a:pt x="26" y="92"/>
                    <a:pt x="23" y="94"/>
                    <a:pt x="19" y="95"/>
                  </a:cubicBezTo>
                  <a:cubicBezTo>
                    <a:pt x="17" y="84"/>
                    <a:pt x="17" y="84"/>
                    <a:pt x="17" y="84"/>
                  </a:cubicBezTo>
                  <a:cubicBezTo>
                    <a:pt x="13" y="91"/>
                    <a:pt x="13" y="91"/>
                    <a:pt x="13" y="91"/>
                  </a:cubicBezTo>
                  <a:cubicBezTo>
                    <a:pt x="0" y="84"/>
                    <a:pt x="0" y="84"/>
                    <a:pt x="0" y="84"/>
                  </a:cubicBezTo>
                  <a:cubicBezTo>
                    <a:pt x="30" y="33"/>
                    <a:pt x="30" y="33"/>
                    <a:pt x="30" y="33"/>
                  </a:cubicBezTo>
                  <a:cubicBezTo>
                    <a:pt x="24" y="30"/>
                    <a:pt x="24" y="30"/>
                    <a:pt x="24" y="30"/>
                  </a:cubicBezTo>
                  <a:cubicBezTo>
                    <a:pt x="31" y="17"/>
                    <a:pt x="31" y="17"/>
                    <a:pt x="31" y="17"/>
                  </a:cubicBezTo>
                  <a:cubicBezTo>
                    <a:pt x="37" y="20"/>
                    <a:pt x="37" y="20"/>
                    <a:pt x="37" y="20"/>
                  </a:cubicBezTo>
                  <a:cubicBezTo>
                    <a:pt x="49" y="0"/>
                    <a:pt x="49" y="0"/>
                    <a:pt x="49" y="0"/>
                  </a:cubicBezTo>
                  <a:cubicBezTo>
                    <a:pt x="61" y="7"/>
                    <a:pt x="61" y="7"/>
                    <a:pt x="61" y="7"/>
                  </a:cubicBezTo>
                  <a:cubicBezTo>
                    <a:pt x="50" y="27"/>
                    <a:pt x="50" y="27"/>
                    <a:pt x="50" y="27"/>
                  </a:cubicBezTo>
                  <a:cubicBezTo>
                    <a:pt x="55" y="31"/>
                    <a:pt x="55" y="31"/>
                    <a:pt x="55" y="31"/>
                  </a:cubicBezTo>
                  <a:cubicBezTo>
                    <a:pt x="52" y="36"/>
                    <a:pt x="52" y="36"/>
                    <a:pt x="52" y="36"/>
                  </a:cubicBezTo>
                  <a:cubicBezTo>
                    <a:pt x="57" y="38"/>
                    <a:pt x="66" y="38"/>
                    <a:pt x="72" y="36"/>
                  </a:cubicBezTo>
                  <a:cubicBezTo>
                    <a:pt x="57" y="28"/>
                    <a:pt x="57" y="28"/>
                    <a:pt x="57" y="28"/>
                  </a:cubicBezTo>
                  <a:cubicBezTo>
                    <a:pt x="64" y="17"/>
                    <a:pt x="64" y="17"/>
                    <a:pt x="64" y="17"/>
                  </a:cubicBezTo>
                  <a:cubicBezTo>
                    <a:pt x="83" y="28"/>
                    <a:pt x="83" y="28"/>
                    <a:pt x="83" y="28"/>
                  </a:cubicBezTo>
                  <a:cubicBezTo>
                    <a:pt x="85" y="26"/>
                    <a:pt x="86" y="24"/>
                    <a:pt x="87" y="22"/>
                  </a:cubicBezTo>
                  <a:cubicBezTo>
                    <a:pt x="100" y="30"/>
                    <a:pt x="100" y="30"/>
                    <a:pt x="100" y="30"/>
                  </a:cubicBezTo>
                  <a:cubicBezTo>
                    <a:pt x="99" y="32"/>
                    <a:pt x="98" y="33"/>
                    <a:pt x="96" y="35"/>
                  </a:cubicBezTo>
                  <a:cubicBezTo>
                    <a:pt x="119" y="48"/>
                    <a:pt x="119" y="48"/>
                    <a:pt x="119" y="48"/>
                  </a:cubicBezTo>
                  <a:cubicBezTo>
                    <a:pt x="103" y="73"/>
                    <a:pt x="99" y="76"/>
                    <a:pt x="90" y="71"/>
                  </a:cubicBezTo>
                  <a:cubicBezTo>
                    <a:pt x="77" y="63"/>
                    <a:pt x="77" y="63"/>
                    <a:pt x="77" y="63"/>
                  </a:cubicBezTo>
                  <a:cubicBezTo>
                    <a:pt x="81" y="50"/>
                    <a:pt x="81" y="50"/>
                    <a:pt x="81" y="50"/>
                  </a:cubicBezTo>
                  <a:cubicBezTo>
                    <a:pt x="91" y="56"/>
                    <a:pt x="91" y="56"/>
                    <a:pt x="91" y="56"/>
                  </a:cubicBezTo>
                  <a:cubicBezTo>
                    <a:pt x="93" y="57"/>
                    <a:pt x="95" y="58"/>
                    <a:pt x="98" y="52"/>
                  </a:cubicBezTo>
                  <a:cubicBezTo>
                    <a:pt x="86" y="45"/>
                    <a:pt x="86" y="45"/>
                    <a:pt x="86" y="45"/>
                  </a:cubicBezTo>
                  <a:cubicBezTo>
                    <a:pt x="75" y="51"/>
                    <a:pt x="64" y="53"/>
                    <a:pt x="52" y="51"/>
                  </a:cubicBezTo>
                  <a:lnTo>
                    <a:pt x="58" y="55"/>
                  </a:lnTo>
                  <a:close/>
                  <a:moveTo>
                    <a:pt x="51" y="51"/>
                  </a:moveTo>
                  <a:cubicBezTo>
                    <a:pt x="51" y="38"/>
                    <a:pt x="51" y="38"/>
                    <a:pt x="51" y="38"/>
                  </a:cubicBezTo>
                  <a:cubicBezTo>
                    <a:pt x="48" y="44"/>
                    <a:pt x="48" y="44"/>
                    <a:pt x="48" y="44"/>
                  </a:cubicBezTo>
                  <a:cubicBezTo>
                    <a:pt x="42" y="41"/>
                    <a:pt x="42" y="41"/>
                    <a:pt x="42" y="41"/>
                  </a:cubicBezTo>
                  <a:cubicBezTo>
                    <a:pt x="19" y="81"/>
                    <a:pt x="19" y="81"/>
                    <a:pt x="19" y="81"/>
                  </a:cubicBezTo>
                  <a:cubicBezTo>
                    <a:pt x="28" y="77"/>
                    <a:pt x="32" y="71"/>
                    <a:pt x="37" y="66"/>
                  </a:cubicBezTo>
                  <a:cubicBezTo>
                    <a:pt x="32" y="64"/>
                    <a:pt x="32" y="64"/>
                    <a:pt x="32" y="64"/>
                  </a:cubicBezTo>
                  <a:cubicBezTo>
                    <a:pt x="40" y="51"/>
                    <a:pt x="40" y="51"/>
                    <a:pt x="40" y="51"/>
                  </a:cubicBezTo>
                  <a:cubicBezTo>
                    <a:pt x="45" y="54"/>
                    <a:pt x="45" y="54"/>
                    <a:pt x="45" y="54"/>
                  </a:cubicBezTo>
                  <a:cubicBezTo>
                    <a:pt x="45" y="53"/>
                    <a:pt x="46" y="53"/>
                    <a:pt x="48" y="49"/>
                  </a:cubicBezTo>
                  <a:lnTo>
                    <a:pt x="51" y="51"/>
                  </a:lnTo>
                  <a:close/>
                  <a:moveTo>
                    <a:pt x="36" y="88"/>
                  </a:moveTo>
                  <a:cubicBezTo>
                    <a:pt x="39" y="90"/>
                    <a:pt x="40" y="91"/>
                    <a:pt x="50" y="74"/>
                  </a:cubicBezTo>
                  <a:cubicBezTo>
                    <a:pt x="47" y="72"/>
                    <a:pt x="47" y="72"/>
                    <a:pt x="47" y="72"/>
                  </a:cubicBezTo>
                  <a:cubicBezTo>
                    <a:pt x="43" y="78"/>
                    <a:pt x="39" y="82"/>
                    <a:pt x="33" y="87"/>
                  </a:cubicBezTo>
                  <a:lnTo>
                    <a:pt x="36" y="88"/>
                  </a:lnTo>
                  <a:close/>
                  <a:moveTo>
                    <a:pt x="68" y="107"/>
                  </a:moveTo>
                  <a:cubicBezTo>
                    <a:pt x="71" y="108"/>
                    <a:pt x="72" y="108"/>
                    <a:pt x="74" y="106"/>
                  </a:cubicBezTo>
                  <a:cubicBezTo>
                    <a:pt x="76" y="104"/>
                    <a:pt x="80" y="97"/>
                    <a:pt x="83" y="93"/>
                  </a:cubicBezTo>
                  <a:cubicBezTo>
                    <a:pt x="79" y="90"/>
                    <a:pt x="79" y="90"/>
                    <a:pt x="79" y="90"/>
                  </a:cubicBezTo>
                  <a:cubicBezTo>
                    <a:pt x="74" y="96"/>
                    <a:pt x="71" y="100"/>
                    <a:pt x="65" y="105"/>
                  </a:cubicBezTo>
                  <a:lnTo>
                    <a:pt x="68" y="1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1" name="Freeform 228"/>
            <p:cNvSpPr>
              <a:spLocks noEditPoints="1"/>
            </p:cNvSpPr>
            <p:nvPr/>
          </p:nvSpPr>
          <p:spPr bwMode="auto">
            <a:xfrm>
              <a:off x="5170488" y="6043613"/>
              <a:ext cx="215900" cy="219075"/>
            </a:xfrm>
            <a:custGeom>
              <a:avLst/>
              <a:gdLst>
                <a:gd name="T0" fmla="*/ 46 w 121"/>
                <a:gd name="T1" fmla="*/ 49 h 122"/>
                <a:gd name="T2" fmla="*/ 34 w 121"/>
                <a:gd name="T3" fmla="*/ 63 h 122"/>
                <a:gd name="T4" fmla="*/ 40 w 121"/>
                <a:gd name="T5" fmla="*/ 79 h 122"/>
                <a:gd name="T6" fmla="*/ 57 w 121"/>
                <a:gd name="T7" fmla="*/ 49 h 122"/>
                <a:gd name="T8" fmla="*/ 33 w 121"/>
                <a:gd name="T9" fmla="*/ 35 h 122"/>
                <a:gd name="T10" fmla="*/ 37 w 121"/>
                <a:gd name="T11" fmla="*/ 28 h 122"/>
                <a:gd name="T12" fmla="*/ 29 w 121"/>
                <a:gd name="T13" fmla="*/ 23 h 122"/>
                <a:gd name="T14" fmla="*/ 42 w 121"/>
                <a:gd name="T15" fmla="*/ 0 h 122"/>
                <a:gd name="T16" fmla="*/ 74 w 121"/>
                <a:gd name="T17" fmla="*/ 19 h 122"/>
                <a:gd name="T18" fmla="*/ 78 w 121"/>
                <a:gd name="T19" fmla="*/ 13 h 122"/>
                <a:gd name="T20" fmla="*/ 91 w 121"/>
                <a:gd name="T21" fmla="*/ 21 h 122"/>
                <a:gd name="T22" fmla="*/ 88 w 121"/>
                <a:gd name="T23" fmla="*/ 27 h 122"/>
                <a:gd name="T24" fmla="*/ 121 w 121"/>
                <a:gd name="T25" fmla="*/ 46 h 122"/>
                <a:gd name="T26" fmla="*/ 108 w 121"/>
                <a:gd name="T27" fmla="*/ 69 h 122"/>
                <a:gd name="T28" fmla="*/ 99 w 121"/>
                <a:gd name="T29" fmla="*/ 64 h 122"/>
                <a:gd name="T30" fmla="*/ 95 w 121"/>
                <a:gd name="T31" fmla="*/ 71 h 122"/>
                <a:gd name="T32" fmla="*/ 71 w 121"/>
                <a:gd name="T33" fmla="*/ 57 h 122"/>
                <a:gd name="T34" fmla="*/ 65 w 121"/>
                <a:gd name="T35" fmla="*/ 66 h 122"/>
                <a:gd name="T36" fmla="*/ 91 w 121"/>
                <a:gd name="T37" fmla="*/ 81 h 122"/>
                <a:gd name="T38" fmla="*/ 84 w 121"/>
                <a:gd name="T39" fmla="*/ 93 h 122"/>
                <a:gd name="T40" fmla="*/ 58 w 121"/>
                <a:gd name="T41" fmla="*/ 78 h 122"/>
                <a:gd name="T42" fmla="*/ 52 w 121"/>
                <a:gd name="T43" fmla="*/ 89 h 122"/>
                <a:gd name="T44" fmla="*/ 56 w 121"/>
                <a:gd name="T45" fmla="*/ 92 h 122"/>
                <a:gd name="T46" fmla="*/ 88 w 121"/>
                <a:gd name="T47" fmla="*/ 110 h 122"/>
                <a:gd name="T48" fmla="*/ 78 w 121"/>
                <a:gd name="T49" fmla="*/ 122 h 122"/>
                <a:gd name="T50" fmla="*/ 46 w 121"/>
                <a:gd name="T51" fmla="*/ 104 h 122"/>
                <a:gd name="T52" fmla="*/ 23 w 121"/>
                <a:gd name="T53" fmla="*/ 72 h 122"/>
                <a:gd name="T54" fmla="*/ 3 w 121"/>
                <a:gd name="T55" fmla="*/ 81 h 122"/>
                <a:gd name="T56" fmla="*/ 0 w 121"/>
                <a:gd name="T57" fmla="*/ 65 h 122"/>
                <a:gd name="T58" fmla="*/ 34 w 121"/>
                <a:gd name="T59" fmla="*/ 40 h 122"/>
                <a:gd name="T60" fmla="*/ 46 w 121"/>
                <a:gd name="T61" fmla="*/ 49 h 122"/>
                <a:gd name="T62" fmla="*/ 98 w 121"/>
                <a:gd name="T63" fmla="*/ 56 h 122"/>
                <a:gd name="T64" fmla="*/ 101 w 121"/>
                <a:gd name="T65" fmla="*/ 50 h 122"/>
                <a:gd name="T66" fmla="*/ 48 w 121"/>
                <a:gd name="T67" fmla="*/ 20 h 122"/>
                <a:gd name="T68" fmla="*/ 45 w 121"/>
                <a:gd name="T69" fmla="*/ 26 h 122"/>
                <a:gd name="T70" fmla="*/ 98 w 121"/>
                <a:gd name="T71" fmla="*/ 5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1" h="122">
                  <a:moveTo>
                    <a:pt x="46" y="49"/>
                  </a:moveTo>
                  <a:cubicBezTo>
                    <a:pt x="44" y="52"/>
                    <a:pt x="40" y="57"/>
                    <a:pt x="34" y="63"/>
                  </a:cubicBezTo>
                  <a:cubicBezTo>
                    <a:pt x="35" y="72"/>
                    <a:pt x="38" y="76"/>
                    <a:pt x="40" y="79"/>
                  </a:cubicBezTo>
                  <a:cubicBezTo>
                    <a:pt x="57" y="49"/>
                    <a:pt x="57" y="49"/>
                    <a:pt x="57" y="49"/>
                  </a:cubicBezTo>
                  <a:cubicBezTo>
                    <a:pt x="33" y="35"/>
                    <a:pt x="33" y="35"/>
                    <a:pt x="33" y="35"/>
                  </a:cubicBezTo>
                  <a:cubicBezTo>
                    <a:pt x="37" y="28"/>
                    <a:pt x="37" y="28"/>
                    <a:pt x="37" y="28"/>
                  </a:cubicBezTo>
                  <a:cubicBezTo>
                    <a:pt x="29" y="23"/>
                    <a:pt x="29" y="23"/>
                    <a:pt x="29" y="23"/>
                  </a:cubicBezTo>
                  <a:cubicBezTo>
                    <a:pt x="42" y="0"/>
                    <a:pt x="42" y="0"/>
                    <a:pt x="42" y="0"/>
                  </a:cubicBezTo>
                  <a:cubicBezTo>
                    <a:pt x="74" y="19"/>
                    <a:pt x="74" y="19"/>
                    <a:pt x="74" y="19"/>
                  </a:cubicBezTo>
                  <a:cubicBezTo>
                    <a:pt x="78" y="13"/>
                    <a:pt x="78" y="13"/>
                    <a:pt x="78" y="13"/>
                  </a:cubicBezTo>
                  <a:cubicBezTo>
                    <a:pt x="91" y="21"/>
                    <a:pt x="91" y="21"/>
                    <a:pt x="91" y="21"/>
                  </a:cubicBezTo>
                  <a:cubicBezTo>
                    <a:pt x="88" y="27"/>
                    <a:pt x="88" y="27"/>
                    <a:pt x="88" y="27"/>
                  </a:cubicBezTo>
                  <a:cubicBezTo>
                    <a:pt x="121" y="46"/>
                    <a:pt x="121" y="46"/>
                    <a:pt x="121" y="46"/>
                  </a:cubicBezTo>
                  <a:cubicBezTo>
                    <a:pt x="108" y="69"/>
                    <a:pt x="108" y="69"/>
                    <a:pt x="108" y="69"/>
                  </a:cubicBezTo>
                  <a:cubicBezTo>
                    <a:pt x="99" y="64"/>
                    <a:pt x="99" y="64"/>
                    <a:pt x="99" y="64"/>
                  </a:cubicBezTo>
                  <a:cubicBezTo>
                    <a:pt x="95" y="71"/>
                    <a:pt x="95" y="71"/>
                    <a:pt x="95" y="71"/>
                  </a:cubicBezTo>
                  <a:cubicBezTo>
                    <a:pt x="71" y="57"/>
                    <a:pt x="71" y="57"/>
                    <a:pt x="71" y="57"/>
                  </a:cubicBezTo>
                  <a:cubicBezTo>
                    <a:pt x="65" y="66"/>
                    <a:pt x="65" y="66"/>
                    <a:pt x="65" y="66"/>
                  </a:cubicBezTo>
                  <a:cubicBezTo>
                    <a:pt x="91" y="81"/>
                    <a:pt x="91" y="81"/>
                    <a:pt x="91" y="81"/>
                  </a:cubicBezTo>
                  <a:cubicBezTo>
                    <a:pt x="84" y="93"/>
                    <a:pt x="84" y="93"/>
                    <a:pt x="84" y="93"/>
                  </a:cubicBezTo>
                  <a:cubicBezTo>
                    <a:pt x="58" y="78"/>
                    <a:pt x="58" y="78"/>
                    <a:pt x="58" y="78"/>
                  </a:cubicBezTo>
                  <a:cubicBezTo>
                    <a:pt x="52" y="89"/>
                    <a:pt x="52" y="89"/>
                    <a:pt x="52" y="89"/>
                  </a:cubicBezTo>
                  <a:cubicBezTo>
                    <a:pt x="53" y="90"/>
                    <a:pt x="55" y="91"/>
                    <a:pt x="56" y="92"/>
                  </a:cubicBezTo>
                  <a:cubicBezTo>
                    <a:pt x="88" y="110"/>
                    <a:pt x="88" y="110"/>
                    <a:pt x="88" y="110"/>
                  </a:cubicBezTo>
                  <a:cubicBezTo>
                    <a:pt x="78" y="122"/>
                    <a:pt x="78" y="122"/>
                    <a:pt x="78" y="122"/>
                  </a:cubicBezTo>
                  <a:cubicBezTo>
                    <a:pt x="46" y="104"/>
                    <a:pt x="46" y="104"/>
                    <a:pt x="46" y="104"/>
                  </a:cubicBezTo>
                  <a:cubicBezTo>
                    <a:pt x="26" y="92"/>
                    <a:pt x="24" y="78"/>
                    <a:pt x="23" y="72"/>
                  </a:cubicBezTo>
                  <a:cubicBezTo>
                    <a:pt x="13" y="79"/>
                    <a:pt x="6" y="80"/>
                    <a:pt x="3" y="81"/>
                  </a:cubicBezTo>
                  <a:cubicBezTo>
                    <a:pt x="0" y="65"/>
                    <a:pt x="0" y="65"/>
                    <a:pt x="0" y="65"/>
                  </a:cubicBezTo>
                  <a:cubicBezTo>
                    <a:pt x="5" y="64"/>
                    <a:pt x="19" y="61"/>
                    <a:pt x="34" y="40"/>
                  </a:cubicBezTo>
                  <a:lnTo>
                    <a:pt x="46" y="49"/>
                  </a:lnTo>
                  <a:close/>
                  <a:moveTo>
                    <a:pt x="98" y="56"/>
                  </a:moveTo>
                  <a:cubicBezTo>
                    <a:pt x="101" y="50"/>
                    <a:pt x="101" y="50"/>
                    <a:pt x="101" y="50"/>
                  </a:cubicBezTo>
                  <a:cubicBezTo>
                    <a:pt x="48" y="20"/>
                    <a:pt x="48" y="20"/>
                    <a:pt x="48" y="20"/>
                  </a:cubicBezTo>
                  <a:cubicBezTo>
                    <a:pt x="45" y="26"/>
                    <a:pt x="45" y="26"/>
                    <a:pt x="45" y="26"/>
                  </a:cubicBezTo>
                  <a:lnTo>
                    <a:pt x="98"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82" name="テキスト ボックス 181"/>
          <p:cNvSpPr txBox="1"/>
          <p:nvPr/>
        </p:nvSpPr>
        <p:spPr>
          <a:xfrm>
            <a:off x="5308544" y="4541574"/>
            <a:ext cx="691869"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kern="0">
                <a:solidFill>
                  <a:prstClr val="black"/>
                </a:solidFill>
              </a:rPr>
              <a:t>勤怠集計</a:t>
            </a:r>
            <a:endParaRPr kumimoji="0" lang="en-US" altLang="ja-JP" sz="900" b="0" i="0" u="none" strike="noStrike" kern="0" cap="none" spc="0" normalizeH="0" baseline="0" noProof="0">
              <a:ln>
                <a:noFill/>
              </a:ln>
              <a:solidFill>
                <a:prstClr val="black"/>
              </a:solidFill>
              <a:effectLst/>
              <a:uLnTx/>
              <a:uFillTx/>
            </a:endParaRPr>
          </a:p>
        </p:txBody>
      </p:sp>
      <p:sp>
        <p:nvSpPr>
          <p:cNvPr id="183" name="右矢印 182"/>
          <p:cNvSpPr/>
          <p:nvPr/>
        </p:nvSpPr>
        <p:spPr>
          <a:xfrm rot="5400000">
            <a:off x="4984774" y="3690921"/>
            <a:ext cx="340098" cy="373103"/>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84" name="右矢印 183"/>
          <p:cNvSpPr/>
          <p:nvPr/>
        </p:nvSpPr>
        <p:spPr>
          <a:xfrm rot="16200000">
            <a:off x="5917662" y="3647899"/>
            <a:ext cx="340098" cy="373103"/>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93" name="テキスト ボックス 192"/>
          <p:cNvSpPr txBox="1"/>
          <p:nvPr/>
        </p:nvSpPr>
        <p:spPr>
          <a:xfrm>
            <a:off x="3731002" y="3781635"/>
            <a:ext cx="1471768"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kern="0">
                <a:solidFill>
                  <a:prstClr val="black"/>
                </a:solidFill>
              </a:rPr>
              <a:t>  </a:t>
            </a:r>
            <a:r>
              <a:rPr kumimoji="0" lang="ja-JP" altLang="en-US" sz="1100" b="0" i="0" u="none" strike="noStrike" kern="0" cap="none" spc="0" normalizeH="0" baseline="0" noProof="0">
                <a:ln>
                  <a:noFill/>
                </a:ln>
                <a:solidFill>
                  <a:prstClr val="black"/>
                </a:solidFill>
                <a:effectLst/>
                <a:uLnTx/>
                <a:uFillTx/>
              </a:rPr>
              <a:t>　従業員情報</a:t>
            </a:r>
            <a:endParaRPr kumimoji="0" lang="en-US" altLang="ja-JP" sz="1100" kern="0">
              <a:solidFill>
                <a:prstClr val="black"/>
              </a:solidFill>
            </a:endParaRPr>
          </a:p>
        </p:txBody>
      </p:sp>
      <p:sp>
        <p:nvSpPr>
          <p:cNvPr id="194" name="テキスト ボックス 193"/>
          <p:cNvSpPr txBox="1"/>
          <p:nvPr/>
        </p:nvSpPr>
        <p:spPr>
          <a:xfrm>
            <a:off x="5939633" y="3800853"/>
            <a:ext cx="1020330"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kern="0">
                <a:solidFill>
                  <a:prstClr val="black"/>
                </a:solidFill>
              </a:rPr>
              <a:t>  </a:t>
            </a:r>
            <a:r>
              <a:rPr kumimoji="0" lang="ja-JP" altLang="en-US" sz="1100" b="0" i="0" u="none" strike="noStrike" kern="0" cap="none" spc="0" normalizeH="0" baseline="0" noProof="0">
                <a:ln>
                  <a:noFill/>
                </a:ln>
                <a:solidFill>
                  <a:prstClr val="black"/>
                </a:solidFill>
                <a:effectLst/>
                <a:uLnTx/>
                <a:uFillTx/>
              </a:rPr>
              <a:t>　勤怠集計</a:t>
            </a:r>
            <a:endParaRPr kumimoji="0" lang="en-US" altLang="ja-JP" sz="1100" kern="0">
              <a:solidFill>
                <a:prstClr val="black"/>
              </a:solidFill>
            </a:endParaRPr>
          </a:p>
        </p:txBody>
      </p:sp>
      <p:sp>
        <p:nvSpPr>
          <p:cNvPr id="195" name="テキスト ボックス 194"/>
          <p:cNvSpPr txBox="1"/>
          <p:nvPr/>
        </p:nvSpPr>
        <p:spPr>
          <a:xfrm>
            <a:off x="904086" y="3585881"/>
            <a:ext cx="1471768"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kern="0">
                <a:solidFill>
                  <a:prstClr val="black"/>
                </a:solidFill>
              </a:rPr>
              <a:t>  </a:t>
            </a:r>
            <a:r>
              <a:rPr kumimoji="0" lang="ja-JP" altLang="en-US" sz="1100" b="0" i="0" u="none" strike="noStrike" kern="0" cap="none" spc="0" normalizeH="0" baseline="0" noProof="0">
                <a:ln>
                  <a:noFill/>
                </a:ln>
                <a:solidFill>
                  <a:prstClr val="black"/>
                </a:solidFill>
                <a:effectLst/>
                <a:uLnTx/>
                <a:uFillTx/>
              </a:rPr>
              <a:t>　従業員情報</a:t>
            </a:r>
            <a:endParaRPr kumimoji="0" lang="en-US" altLang="ja-JP" sz="1100" kern="0">
              <a:solidFill>
                <a:prstClr val="black"/>
              </a:solidFill>
            </a:endParaRPr>
          </a:p>
        </p:txBody>
      </p:sp>
      <p:sp>
        <p:nvSpPr>
          <p:cNvPr id="186" name="テキスト ボックス 185"/>
          <p:cNvSpPr txBox="1"/>
          <p:nvPr/>
        </p:nvSpPr>
        <p:spPr>
          <a:xfrm>
            <a:off x="3195001" y="3294400"/>
            <a:ext cx="1195250"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　給与情報</a:t>
            </a:r>
            <a:endParaRPr kumimoji="0" lang="en-US" altLang="ja-JP" sz="1050" b="0" i="0" u="none" strike="noStrike" kern="0" cap="none" spc="0" normalizeH="0" baseline="0" noProof="0">
              <a:ln>
                <a:noFill/>
              </a:ln>
              <a:solidFill>
                <a:prstClr val="black"/>
              </a:solidFill>
              <a:effectLst/>
              <a:uLnTx/>
              <a:uFillTx/>
            </a:endParaRPr>
          </a:p>
        </p:txBody>
      </p:sp>
      <p:grpSp>
        <p:nvGrpSpPr>
          <p:cNvPr id="201" name="グループ化 200"/>
          <p:cNvGrpSpPr/>
          <p:nvPr/>
        </p:nvGrpSpPr>
        <p:grpSpPr>
          <a:xfrm>
            <a:off x="1473667" y="3401798"/>
            <a:ext cx="215256" cy="212896"/>
            <a:chOff x="1535113" y="649288"/>
            <a:chExt cx="381000" cy="381000"/>
          </a:xfrm>
          <a:solidFill>
            <a:srgbClr val="F18F60"/>
          </a:solidFill>
        </p:grpSpPr>
        <p:sp>
          <p:nvSpPr>
            <p:cNvPr id="202" name="Freeform 108"/>
            <p:cNvSpPr>
              <a:spLocks/>
            </p:cNvSpPr>
            <p:nvPr/>
          </p:nvSpPr>
          <p:spPr bwMode="auto">
            <a:xfrm>
              <a:off x="1560513" y="661988"/>
              <a:ext cx="60325" cy="73025"/>
            </a:xfrm>
            <a:custGeom>
              <a:avLst/>
              <a:gdLst/>
              <a:ahLst/>
              <a:cxnLst>
                <a:cxn ang="0">
                  <a:pos x="6" y="32"/>
                </a:cxn>
                <a:cxn ang="0">
                  <a:pos x="6" y="32"/>
                </a:cxn>
                <a:cxn ang="0">
                  <a:pos x="6" y="38"/>
                </a:cxn>
                <a:cxn ang="0">
                  <a:pos x="10" y="42"/>
                </a:cxn>
                <a:cxn ang="0">
                  <a:pos x="14" y="46"/>
                </a:cxn>
                <a:cxn ang="0">
                  <a:pos x="18" y="46"/>
                </a:cxn>
                <a:cxn ang="0">
                  <a:pos x="18" y="46"/>
                </a:cxn>
                <a:cxn ang="0">
                  <a:pos x="24" y="46"/>
                </a:cxn>
                <a:cxn ang="0">
                  <a:pos x="28" y="42"/>
                </a:cxn>
                <a:cxn ang="0">
                  <a:pos x="30" y="38"/>
                </a:cxn>
                <a:cxn ang="0">
                  <a:pos x="32" y="32"/>
                </a:cxn>
                <a:cxn ang="0">
                  <a:pos x="32" y="32"/>
                </a:cxn>
                <a:cxn ang="0">
                  <a:pos x="36" y="32"/>
                </a:cxn>
                <a:cxn ang="0">
                  <a:pos x="38" y="28"/>
                </a:cxn>
                <a:cxn ang="0">
                  <a:pos x="38" y="28"/>
                </a:cxn>
                <a:cxn ang="0">
                  <a:pos x="36" y="24"/>
                </a:cxn>
                <a:cxn ang="0">
                  <a:pos x="34" y="22"/>
                </a:cxn>
                <a:cxn ang="0">
                  <a:pos x="34" y="14"/>
                </a:cxn>
                <a:cxn ang="0">
                  <a:pos x="34" y="14"/>
                </a:cxn>
                <a:cxn ang="0">
                  <a:pos x="34" y="8"/>
                </a:cxn>
                <a:cxn ang="0">
                  <a:pos x="30" y="4"/>
                </a:cxn>
                <a:cxn ang="0">
                  <a:pos x="26" y="2"/>
                </a:cxn>
                <a:cxn ang="0">
                  <a:pos x="18" y="0"/>
                </a:cxn>
                <a:cxn ang="0">
                  <a:pos x="18" y="0"/>
                </a:cxn>
                <a:cxn ang="0">
                  <a:pos x="12" y="2"/>
                </a:cxn>
                <a:cxn ang="0">
                  <a:pos x="6" y="4"/>
                </a:cxn>
                <a:cxn ang="0">
                  <a:pos x="4" y="8"/>
                </a:cxn>
                <a:cxn ang="0">
                  <a:pos x="2" y="14"/>
                </a:cxn>
                <a:cxn ang="0">
                  <a:pos x="4" y="22"/>
                </a:cxn>
                <a:cxn ang="0">
                  <a:pos x="4" y="22"/>
                </a:cxn>
                <a:cxn ang="0">
                  <a:pos x="0" y="24"/>
                </a:cxn>
                <a:cxn ang="0">
                  <a:pos x="0" y="28"/>
                </a:cxn>
                <a:cxn ang="0">
                  <a:pos x="0" y="28"/>
                </a:cxn>
                <a:cxn ang="0">
                  <a:pos x="2" y="32"/>
                </a:cxn>
                <a:cxn ang="0">
                  <a:pos x="6" y="32"/>
                </a:cxn>
                <a:cxn ang="0">
                  <a:pos x="6" y="32"/>
                </a:cxn>
              </a:cxnLst>
              <a:rect l="0" t="0" r="r" b="b"/>
              <a:pathLst>
                <a:path w="38" h="46">
                  <a:moveTo>
                    <a:pt x="6" y="32"/>
                  </a:moveTo>
                  <a:lnTo>
                    <a:pt x="6" y="32"/>
                  </a:lnTo>
                  <a:lnTo>
                    <a:pt x="6" y="38"/>
                  </a:lnTo>
                  <a:lnTo>
                    <a:pt x="10" y="42"/>
                  </a:lnTo>
                  <a:lnTo>
                    <a:pt x="14" y="46"/>
                  </a:lnTo>
                  <a:lnTo>
                    <a:pt x="18" y="46"/>
                  </a:lnTo>
                  <a:lnTo>
                    <a:pt x="18" y="46"/>
                  </a:lnTo>
                  <a:lnTo>
                    <a:pt x="24" y="46"/>
                  </a:lnTo>
                  <a:lnTo>
                    <a:pt x="28" y="42"/>
                  </a:lnTo>
                  <a:lnTo>
                    <a:pt x="30" y="38"/>
                  </a:lnTo>
                  <a:lnTo>
                    <a:pt x="32" y="32"/>
                  </a:lnTo>
                  <a:lnTo>
                    <a:pt x="32" y="32"/>
                  </a:lnTo>
                  <a:lnTo>
                    <a:pt x="36" y="32"/>
                  </a:lnTo>
                  <a:lnTo>
                    <a:pt x="38" y="28"/>
                  </a:lnTo>
                  <a:lnTo>
                    <a:pt x="38" y="28"/>
                  </a:lnTo>
                  <a:lnTo>
                    <a:pt x="36" y="24"/>
                  </a:lnTo>
                  <a:lnTo>
                    <a:pt x="34" y="22"/>
                  </a:lnTo>
                  <a:lnTo>
                    <a:pt x="34" y="14"/>
                  </a:lnTo>
                  <a:lnTo>
                    <a:pt x="34" y="14"/>
                  </a:lnTo>
                  <a:lnTo>
                    <a:pt x="34" y="8"/>
                  </a:lnTo>
                  <a:lnTo>
                    <a:pt x="30" y="4"/>
                  </a:lnTo>
                  <a:lnTo>
                    <a:pt x="26" y="2"/>
                  </a:lnTo>
                  <a:lnTo>
                    <a:pt x="18" y="0"/>
                  </a:lnTo>
                  <a:lnTo>
                    <a:pt x="18" y="0"/>
                  </a:lnTo>
                  <a:lnTo>
                    <a:pt x="12" y="2"/>
                  </a:lnTo>
                  <a:lnTo>
                    <a:pt x="6" y="4"/>
                  </a:lnTo>
                  <a:lnTo>
                    <a:pt x="4" y="8"/>
                  </a:lnTo>
                  <a:lnTo>
                    <a:pt x="2" y="14"/>
                  </a:lnTo>
                  <a:lnTo>
                    <a:pt x="4" y="22"/>
                  </a:lnTo>
                  <a:lnTo>
                    <a:pt x="4" y="22"/>
                  </a:lnTo>
                  <a:lnTo>
                    <a:pt x="0"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03" name="Freeform 109"/>
            <p:cNvSpPr>
              <a:spLocks/>
            </p:cNvSpPr>
            <p:nvPr/>
          </p:nvSpPr>
          <p:spPr bwMode="auto">
            <a:xfrm>
              <a:off x="1535113" y="738188"/>
              <a:ext cx="98425" cy="292100"/>
            </a:xfrm>
            <a:custGeom>
              <a:avLst/>
              <a:gdLst/>
              <a:ahLst/>
              <a:cxnLst>
                <a:cxn ang="0">
                  <a:pos x="62" y="6"/>
                </a:cxn>
                <a:cxn ang="0">
                  <a:pos x="62" y="6"/>
                </a:cxn>
                <a:cxn ang="0">
                  <a:pos x="62" y="4"/>
                </a:cxn>
                <a:cxn ang="0">
                  <a:pos x="62" y="4"/>
                </a:cxn>
                <a:cxn ang="0">
                  <a:pos x="60" y="4"/>
                </a:cxn>
                <a:cxn ang="0">
                  <a:pos x="60" y="4"/>
                </a:cxn>
                <a:cxn ang="0">
                  <a:pos x="48" y="0"/>
                </a:cxn>
                <a:cxn ang="0">
                  <a:pos x="34" y="16"/>
                </a:cxn>
                <a:cxn ang="0">
                  <a:pos x="20" y="0"/>
                </a:cxn>
                <a:cxn ang="0">
                  <a:pos x="20" y="0"/>
                </a:cxn>
                <a:cxn ang="0">
                  <a:pos x="10" y="4"/>
                </a:cxn>
                <a:cxn ang="0">
                  <a:pos x="10" y="4"/>
                </a:cxn>
                <a:cxn ang="0">
                  <a:pos x="2" y="6"/>
                </a:cxn>
                <a:cxn ang="0">
                  <a:pos x="0" y="8"/>
                </a:cxn>
                <a:cxn ang="0">
                  <a:pos x="0" y="12"/>
                </a:cxn>
                <a:cxn ang="0">
                  <a:pos x="0" y="20"/>
                </a:cxn>
                <a:cxn ang="0">
                  <a:pos x="0" y="22"/>
                </a:cxn>
                <a:cxn ang="0">
                  <a:pos x="0" y="84"/>
                </a:cxn>
                <a:cxn ang="0">
                  <a:pos x="12" y="84"/>
                </a:cxn>
                <a:cxn ang="0">
                  <a:pos x="12" y="184"/>
                </a:cxn>
                <a:cxn ang="0">
                  <a:pos x="58" y="184"/>
                </a:cxn>
                <a:cxn ang="0">
                  <a:pos x="58" y="84"/>
                </a:cxn>
                <a:cxn ang="0">
                  <a:pos x="62" y="84"/>
                </a:cxn>
                <a:cxn ang="0">
                  <a:pos x="62" y="6"/>
                </a:cxn>
              </a:cxnLst>
              <a:rect l="0" t="0" r="r" b="b"/>
              <a:pathLst>
                <a:path w="62" h="184">
                  <a:moveTo>
                    <a:pt x="62" y="6"/>
                  </a:moveTo>
                  <a:lnTo>
                    <a:pt x="62" y="6"/>
                  </a:lnTo>
                  <a:lnTo>
                    <a:pt x="62" y="4"/>
                  </a:lnTo>
                  <a:lnTo>
                    <a:pt x="62" y="4"/>
                  </a:lnTo>
                  <a:lnTo>
                    <a:pt x="60" y="4"/>
                  </a:lnTo>
                  <a:lnTo>
                    <a:pt x="60" y="4"/>
                  </a:lnTo>
                  <a:lnTo>
                    <a:pt x="48" y="0"/>
                  </a:lnTo>
                  <a:lnTo>
                    <a:pt x="34" y="16"/>
                  </a:lnTo>
                  <a:lnTo>
                    <a:pt x="20" y="0"/>
                  </a:lnTo>
                  <a:lnTo>
                    <a:pt x="20" y="0"/>
                  </a:lnTo>
                  <a:lnTo>
                    <a:pt x="10" y="4"/>
                  </a:lnTo>
                  <a:lnTo>
                    <a:pt x="10" y="4"/>
                  </a:lnTo>
                  <a:lnTo>
                    <a:pt x="2" y="6"/>
                  </a:lnTo>
                  <a:lnTo>
                    <a:pt x="0" y="8"/>
                  </a:lnTo>
                  <a:lnTo>
                    <a:pt x="0" y="12"/>
                  </a:lnTo>
                  <a:lnTo>
                    <a:pt x="0" y="20"/>
                  </a:lnTo>
                  <a:lnTo>
                    <a:pt x="0" y="22"/>
                  </a:lnTo>
                  <a:lnTo>
                    <a:pt x="0" y="84"/>
                  </a:lnTo>
                  <a:lnTo>
                    <a:pt x="12" y="84"/>
                  </a:lnTo>
                  <a:lnTo>
                    <a:pt x="12" y="184"/>
                  </a:lnTo>
                  <a:lnTo>
                    <a:pt x="58" y="184"/>
                  </a:lnTo>
                  <a:lnTo>
                    <a:pt x="58" y="84"/>
                  </a:lnTo>
                  <a:lnTo>
                    <a:pt x="62" y="84"/>
                  </a:lnTo>
                  <a:lnTo>
                    <a:pt x="62"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04" name="Freeform 110"/>
            <p:cNvSpPr>
              <a:spLocks/>
            </p:cNvSpPr>
            <p:nvPr/>
          </p:nvSpPr>
          <p:spPr bwMode="auto">
            <a:xfrm>
              <a:off x="1830388" y="661988"/>
              <a:ext cx="60325" cy="73025"/>
            </a:xfrm>
            <a:custGeom>
              <a:avLst/>
              <a:gdLst/>
              <a:ahLst/>
              <a:cxnLst>
                <a:cxn ang="0">
                  <a:pos x="6" y="32"/>
                </a:cxn>
                <a:cxn ang="0">
                  <a:pos x="6" y="32"/>
                </a:cxn>
                <a:cxn ang="0">
                  <a:pos x="8" y="38"/>
                </a:cxn>
                <a:cxn ang="0">
                  <a:pos x="10" y="42"/>
                </a:cxn>
                <a:cxn ang="0">
                  <a:pos x="14" y="46"/>
                </a:cxn>
                <a:cxn ang="0">
                  <a:pos x="20" y="46"/>
                </a:cxn>
                <a:cxn ang="0">
                  <a:pos x="20" y="46"/>
                </a:cxn>
                <a:cxn ang="0">
                  <a:pos x="24" y="46"/>
                </a:cxn>
                <a:cxn ang="0">
                  <a:pos x="28" y="42"/>
                </a:cxn>
                <a:cxn ang="0">
                  <a:pos x="32" y="38"/>
                </a:cxn>
                <a:cxn ang="0">
                  <a:pos x="32" y="32"/>
                </a:cxn>
                <a:cxn ang="0">
                  <a:pos x="32" y="32"/>
                </a:cxn>
                <a:cxn ang="0">
                  <a:pos x="36" y="32"/>
                </a:cxn>
                <a:cxn ang="0">
                  <a:pos x="38" y="28"/>
                </a:cxn>
                <a:cxn ang="0">
                  <a:pos x="38" y="28"/>
                </a:cxn>
                <a:cxn ang="0">
                  <a:pos x="38" y="24"/>
                </a:cxn>
                <a:cxn ang="0">
                  <a:pos x="34" y="22"/>
                </a:cxn>
                <a:cxn ang="0">
                  <a:pos x="36" y="14"/>
                </a:cxn>
                <a:cxn ang="0">
                  <a:pos x="36" y="14"/>
                </a:cxn>
                <a:cxn ang="0">
                  <a:pos x="34" y="8"/>
                </a:cxn>
                <a:cxn ang="0">
                  <a:pos x="32" y="4"/>
                </a:cxn>
                <a:cxn ang="0">
                  <a:pos x="26"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2"/>
                </a:cxn>
                <a:cxn ang="0">
                  <a:pos x="6" y="32"/>
                </a:cxn>
              </a:cxnLst>
              <a:rect l="0" t="0" r="r" b="b"/>
              <a:pathLst>
                <a:path w="38" h="46">
                  <a:moveTo>
                    <a:pt x="6" y="32"/>
                  </a:moveTo>
                  <a:lnTo>
                    <a:pt x="6" y="32"/>
                  </a:lnTo>
                  <a:lnTo>
                    <a:pt x="8" y="38"/>
                  </a:lnTo>
                  <a:lnTo>
                    <a:pt x="10" y="42"/>
                  </a:lnTo>
                  <a:lnTo>
                    <a:pt x="14" y="46"/>
                  </a:lnTo>
                  <a:lnTo>
                    <a:pt x="20" y="46"/>
                  </a:lnTo>
                  <a:lnTo>
                    <a:pt x="20" y="46"/>
                  </a:lnTo>
                  <a:lnTo>
                    <a:pt x="24" y="46"/>
                  </a:lnTo>
                  <a:lnTo>
                    <a:pt x="28" y="42"/>
                  </a:lnTo>
                  <a:lnTo>
                    <a:pt x="32" y="38"/>
                  </a:lnTo>
                  <a:lnTo>
                    <a:pt x="32" y="32"/>
                  </a:lnTo>
                  <a:lnTo>
                    <a:pt x="32" y="32"/>
                  </a:lnTo>
                  <a:lnTo>
                    <a:pt x="36" y="32"/>
                  </a:lnTo>
                  <a:lnTo>
                    <a:pt x="38" y="28"/>
                  </a:lnTo>
                  <a:lnTo>
                    <a:pt x="38" y="28"/>
                  </a:lnTo>
                  <a:lnTo>
                    <a:pt x="38" y="24"/>
                  </a:lnTo>
                  <a:lnTo>
                    <a:pt x="34" y="22"/>
                  </a:lnTo>
                  <a:lnTo>
                    <a:pt x="36" y="14"/>
                  </a:lnTo>
                  <a:lnTo>
                    <a:pt x="36" y="14"/>
                  </a:lnTo>
                  <a:lnTo>
                    <a:pt x="34" y="8"/>
                  </a:lnTo>
                  <a:lnTo>
                    <a:pt x="32" y="4"/>
                  </a:lnTo>
                  <a:lnTo>
                    <a:pt x="26"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05" name="Freeform 111"/>
            <p:cNvSpPr>
              <a:spLocks/>
            </p:cNvSpPr>
            <p:nvPr/>
          </p:nvSpPr>
          <p:spPr bwMode="auto">
            <a:xfrm>
              <a:off x="1817688" y="738188"/>
              <a:ext cx="98425" cy="292100"/>
            </a:xfrm>
            <a:custGeom>
              <a:avLst/>
              <a:gdLst/>
              <a:ahLst/>
              <a:cxnLst>
                <a:cxn ang="0">
                  <a:pos x="52" y="4"/>
                </a:cxn>
                <a:cxn ang="0">
                  <a:pos x="52" y="4"/>
                </a:cxn>
                <a:cxn ang="0">
                  <a:pos x="42" y="0"/>
                </a:cxn>
                <a:cxn ang="0">
                  <a:pos x="28" y="16"/>
                </a:cxn>
                <a:cxn ang="0">
                  <a:pos x="14" y="0"/>
                </a:cxn>
                <a:cxn ang="0">
                  <a:pos x="14" y="0"/>
                </a:cxn>
                <a:cxn ang="0">
                  <a:pos x="2" y="4"/>
                </a:cxn>
                <a:cxn ang="0">
                  <a:pos x="2" y="4"/>
                </a:cxn>
                <a:cxn ang="0">
                  <a:pos x="0" y="4"/>
                </a:cxn>
                <a:cxn ang="0">
                  <a:pos x="0" y="4"/>
                </a:cxn>
                <a:cxn ang="0">
                  <a:pos x="0" y="6"/>
                </a:cxn>
                <a:cxn ang="0">
                  <a:pos x="0" y="84"/>
                </a:cxn>
                <a:cxn ang="0">
                  <a:pos x="4" y="84"/>
                </a:cxn>
                <a:cxn ang="0">
                  <a:pos x="4" y="184"/>
                </a:cxn>
                <a:cxn ang="0">
                  <a:pos x="50" y="184"/>
                </a:cxn>
                <a:cxn ang="0">
                  <a:pos x="50" y="84"/>
                </a:cxn>
                <a:cxn ang="0">
                  <a:pos x="62" y="84"/>
                </a:cxn>
                <a:cxn ang="0">
                  <a:pos x="62" y="22"/>
                </a:cxn>
                <a:cxn ang="0">
                  <a:pos x="62" y="20"/>
                </a:cxn>
                <a:cxn ang="0">
                  <a:pos x="62" y="12"/>
                </a:cxn>
                <a:cxn ang="0">
                  <a:pos x="62" y="12"/>
                </a:cxn>
                <a:cxn ang="0">
                  <a:pos x="62" y="8"/>
                </a:cxn>
                <a:cxn ang="0">
                  <a:pos x="60" y="6"/>
                </a:cxn>
                <a:cxn ang="0">
                  <a:pos x="52" y="4"/>
                </a:cxn>
                <a:cxn ang="0">
                  <a:pos x="52" y="4"/>
                </a:cxn>
              </a:cxnLst>
              <a:rect l="0" t="0" r="r" b="b"/>
              <a:pathLst>
                <a:path w="62" h="184">
                  <a:moveTo>
                    <a:pt x="52" y="4"/>
                  </a:moveTo>
                  <a:lnTo>
                    <a:pt x="52" y="4"/>
                  </a:lnTo>
                  <a:lnTo>
                    <a:pt x="42" y="0"/>
                  </a:lnTo>
                  <a:lnTo>
                    <a:pt x="28" y="16"/>
                  </a:lnTo>
                  <a:lnTo>
                    <a:pt x="14" y="0"/>
                  </a:lnTo>
                  <a:lnTo>
                    <a:pt x="14" y="0"/>
                  </a:lnTo>
                  <a:lnTo>
                    <a:pt x="2" y="4"/>
                  </a:lnTo>
                  <a:lnTo>
                    <a:pt x="2" y="4"/>
                  </a:lnTo>
                  <a:lnTo>
                    <a:pt x="0" y="4"/>
                  </a:lnTo>
                  <a:lnTo>
                    <a:pt x="0" y="4"/>
                  </a:lnTo>
                  <a:lnTo>
                    <a:pt x="0" y="6"/>
                  </a:lnTo>
                  <a:lnTo>
                    <a:pt x="0" y="84"/>
                  </a:lnTo>
                  <a:lnTo>
                    <a:pt x="4" y="84"/>
                  </a:lnTo>
                  <a:lnTo>
                    <a:pt x="4" y="184"/>
                  </a:lnTo>
                  <a:lnTo>
                    <a:pt x="50" y="184"/>
                  </a:lnTo>
                  <a:lnTo>
                    <a:pt x="50" y="84"/>
                  </a:lnTo>
                  <a:lnTo>
                    <a:pt x="62" y="84"/>
                  </a:lnTo>
                  <a:lnTo>
                    <a:pt x="62" y="22"/>
                  </a:lnTo>
                  <a:lnTo>
                    <a:pt x="62" y="20"/>
                  </a:lnTo>
                  <a:lnTo>
                    <a:pt x="62" y="12"/>
                  </a:lnTo>
                  <a:lnTo>
                    <a:pt x="62" y="12"/>
                  </a:lnTo>
                  <a:lnTo>
                    <a:pt x="62" y="8"/>
                  </a:lnTo>
                  <a:lnTo>
                    <a:pt x="60" y="6"/>
                  </a:lnTo>
                  <a:lnTo>
                    <a:pt x="52" y="4"/>
                  </a:lnTo>
                  <a:lnTo>
                    <a:pt x="52"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06" name="Freeform 112"/>
            <p:cNvSpPr>
              <a:spLocks/>
            </p:cNvSpPr>
            <p:nvPr/>
          </p:nvSpPr>
          <p:spPr bwMode="auto">
            <a:xfrm>
              <a:off x="1693863" y="6492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07" name="Freeform 113"/>
            <p:cNvSpPr>
              <a:spLocks/>
            </p:cNvSpPr>
            <p:nvPr/>
          </p:nvSpPr>
          <p:spPr bwMode="auto">
            <a:xfrm>
              <a:off x="1668463" y="728663"/>
              <a:ext cx="114300" cy="301625"/>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grpSp>
      <p:sp>
        <p:nvSpPr>
          <p:cNvPr id="208" name="Freeform 32"/>
          <p:cNvSpPr>
            <a:spLocks noEditPoints="1"/>
          </p:cNvSpPr>
          <p:nvPr/>
        </p:nvSpPr>
        <p:spPr bwMode="auto">
          <a:xfrm>
            <a:off x="3540856" y="3470544"/>
            <a:ext cx="224180" cy="225004"/>
          </a:xfrm>
          <a:custGeom>
            <a:avLst/>
            <a:gdLst>
              <a:gd name="T0" fmla="*/ 226 w 453"/>
              <a:gd name="T1" fmla="*/ 0 h 454"/>
              <a:gd name="T2" fmla="*/ 453 w 453"/>
              <a:gd name="T3" fmla="*/ 227 h 454"/>
              <a:gd name="T4" fmla="*/ 226 w 453"/>
              <a:gd name="T5" fmla="*/ 454 h 454"/>
              <a:gd name="T6" fmla="*/ 0 w 453"/>
              <a:gd name="T7" fmla="*/ 227 h 454"/>
              <a:gd name="T8" fmla="*/ 226 w 453"/>
              <a:gd name="T9" fmla="*/ 0 h 454"/>
              <a:gd name="T10" fmla="*/ 226 w 453"/>
              <a:gd name="T11" fmla="*/ 420 h 454"/>
              <a:gd name="T12" fmla="*/ 419 w 453"/>
              <a:gd name="T13" fmla="*/ 227 h 454"/>
              <a:gd name="T14" fmla="*/ 226 w 453"/>
              <a:gd name="T15" fmla="*/ 34 h 454"/>
              <a:gd name="T16" fmla="*/ 34 w 453"/>
              <a:gd name="T17" fmla="*/ 227 h 454"/>
              <a:gd name="T18" fmla="*/ 226 w 453"/>
              <a:gd name="T19" fmla="*/ 420 h 454"/>
              <a:gd name="T20" fmla="*/ 226 w 453"/>
              <a:gd name="T21" fmla="*/ 50 h 454"/>
              <a:gd name="T22" fmla="*/ 50 w 453"/>
              <a:gd name="T23" fmla="*/ 227 h 454"/>
              <a:gd name="T24" fmla="*/ 226 w 453"/>
              <a:gd name="T25" fmla="*/ 403 h 454"/>
              <a:gd name="T26" fmla="*/ 403 w 453"/>
              <a:gd name="T27" fmla="*/ 227 h 454"/>
              <a:gd name="T28" fmla="*/ 226 w 453"/>
              <a:gd name="T29" fmla="*/ 50 h 454"/>
              <a:gd name="T30" fmla="*/ 146 w 453"/>
              <a:gd name="T31" fmla="*/ 234 h 454"/>
              <a:gd name="T32" fmla="*/ 196 w 453"/>
              <a:gd name="T33" fmla="*/ 234 h 454"/>
              <a:gd name="T34" fmla="*/ 123 w 453"/>
              <a:gd name="T35" fmla="*/ 124 h 454"/>
              <a:gd name="T36" fmla="*/ 169 w 453"/>
              <a:gd name="T37" fmla="*/ 124 h 454"/>
              <a:gd name="T38" fmla="*/ 226 w 453"/>
              <a:gd name="T39" fmla="*/ 217 h 454"/>
              <a:gd name="T40" fmla="*/ 285 w 453"/>
              <a:gd name="T41" fmla="*/ 124 h 454"/>
              <a:gd name="T42" fmla="*/ 329 w 453"/>
              <a:gd name="T43" fmla="*/ 124 h 454"/>
              <a:gd name="T44" fmla="*/ 255 w 453"/>
              <a:gd name="T45" fmla="*/ 234 h 454"/>
              <a:gd name="T46" fmla="*/ 306 w 453"/>
              <a:gd name="T47" fmla="*/ 234 h 454"/>
              <a:gd name="T48" fmla="*/ 306 w 453"/>
              <a:gd name="T49" fmla="*/ 262 h 454"/>
              <a:gd name="T50" fmla="*/ 245 w 453"/>
              <a:gd name="T51" fmla="*/ 262 h 454"/>
              <a:gd name="T52" fmla="*/ 245 w 453"/>
              <a:gd name="T53" fmla="*/ 286 h 454"/>
              <a:gd name="T54" fmla="*/ 306 w 453"/>
              <a:gd name="T55" fmla="*/ 286 h 454"/>
              <a:gd name="T56" fmla="*/ 306 w 453"/>
              <a:gd name="T57" fmla="*/ 314 h 454"/>
              <a:gd name="T58" fmla="*/ 245 w 453"/>
              <a:gd name="T59" fmla="*/ 314 h 454"/>
              <a:gd name="T60" fmla="*/ 245 w 453"/>
              <a:gd name="T61" fmla="*/ 346 h 454"/>
              <a:gd name="T62" fmla="*/ 207 w 453"/>
              <a:gd name="T63" fmla="*/ 346 h 454"/>
              <a:gd name="T64" fmla="*/ 207 w 453"/>
              <a:gd name="T65" fmla="*/ 314 h 454"/>
              <a:gd name="T66" fmla="*/ 146 w 453"/>
              <a:gd name="T67" fmla="*/ 314 h 454"/>
              <a:gd name="T68" fmla="*/ 146 w 453"/>
              <a:gd name="T69" fmla="*/ 286 h 454"/>
              <a:gd name="T70" fmla="*/ 207 w 453"/>
              <a:gd name="T71" fmla="*/ 286 h 454"/>
              <a:gd name="T72" fmla="*/ 207 w 453"/>
              <a:gd name="T73" fmla="*/ 262 h 454"/>
              <a:gd name="T74" fmla="*/ 146 w 453"/>
              <a:gd name="T75" fmla="*/ 262 h 454"/>
              <a:gd name="T76" fmla="*/ 146 w 453"/>
              <a:gd name="T77" fmla="*/ 23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3" h="454">
                <a:moveTo>
                  <a:pt x="226" y="0"/>
                </a:moveTo>
                <a:cubicBezTo>
                  <a:pt x="352" y="0"/>
                  <a:pt x="453" y="102"/>
                  <a:pt x="453" y="227"/>
                </a:cubicBezTo>
                <a:cubicBezTo>
                  <a:pt x="453" y="352"/>
                  <a:pt x="352" y="454"/>
                  <a:pt x="226" y="454"/>
                </a:cubicBezTo>
                <a:cubicBezTo>
                  <a:pt x="101" y="454"/>
                  <a:pt x="0" y="352"/>
                  <a:pt x="0" y="227"/>
                </a:cubicBezTo>
                <a:cubicBezTo>
                  <a:pt x="0" y="102"/>
                  <a:pt x="101" y="0"/>
                  <a:pt x="226" y="0"/>
                </a:cubicBezTo>
                <a:moveTo>
                  <a:pt x="226" y="420"/>
                </a:moveTo>
                <a:cubicBezTo>
                  <a:pt x="333" y="420"/>
                  <a:pt x="419" y="333"/>
                  <a:pt x="419" y="227"/>
                </a:cubicBezTo>
                <a:cubicBezTo>
                  <a:pt x="419" y="121"/>
                  <a:pt x="333" y="34"/>
                  <a:pt x="226" y="34"/>
                </a:cubicBezTo>
                <a:cubicBezTo>
                  <a:pt x="120" y="34"/>
                  <a:pt x="34" y="121"/>
                  <a:pt x="34" y="227"/>
                </a:cubicBezTo>
                <a:cubicBezTo>
                  <a:pt x="34" y="333"/>
                  <a:pt x="120" y="420"/>
                  <a:pt x="226" y="420"/>
                </a:cubicBezTo>
                <a:moveTo>
                  <a:pt x="226" y="50"/>
                </a:moveTo>
                <a:cubicBezTo>
                  <a:pt x="129" y="50"/>
                  <a:pt x="50" y="130"/>
                  <a:pt x="50" y="227"/>
                </a:cubicBezTo>
                <a:cubicBezTo>
                  <a:pt x="50" y="324"/>
                  <a:pt x="129" y="403"/>
                  <a:pt x="226" y="403"/>
                </a:cubicBezTo>
                <a:cubicBezTo>
                  <a:pt x="324" y="403"/>
                  <a:pt x="403" y="324"/>
                  <a:pt x="403" y="227"/>
                </a:cubicBezTo>
                <a:cubicBezTo>
                  <a:pt x="403" y="130"/>
                  <a:pt x="324" y="50"/>
                  <a:pt x="226" y="50"/>
                </a:cubicBezTo>
                <a:moveTo>
                  <a:pt x="146" y="234"/>
                </a:moveTo>
                <a:cubicBezTo>
                  <a:pt x="196" y="234"/>
                  <a:pt x="196" y="234"/>
                  <a:pt x="196" y="234"/>
                </a:cubicBezTo>
                <a:cubicBezTo>
                  <a:pt x="123" y="124"/>
                  <a:pt x="123" y="124"/>
                  <a:pt x="123" y="124"/>
                </a:cubicBezTo>
                <a:cubicBezTo>
                  <a:pt x="169" y="124"/>
                  <a:pt x="169" y="124"/>
                  <a:pt x="169" y="124"/>
                </a:cubicBezTo>
                <a:cubicBezTo>
                  <a:pt x="226" y="217"/>
                  <a:pt x="226" y="217"/>
                  <a:pt x="226" y="217"/>
                </a:cubicBezTo>
                <a:cubicBezTo>
                  <a:pt x="285" y="124"/>
                  <a:pt x="285" y="124"/>
                  <a:pt x="285" y="124"/>
                </a:cubicBezTo>
                <a:cubicBezTo>
                  <a:pt x="329" y="124"/>
                  <a:pt x="329" y="124"/>
                  <a:pt x="329" y="124"/>
                </a:cubicBezTo>
                <a:cubicBezTo>
                  <a:pt x="255" y="234"/>
                  <a:pt x="255" y="234"/>
                  <a:pt x="255" y="234"/>
                </a:cubicBezTo>
                <a:cubicBezTo>
                  <a:pt x="306" y="234"/>
                  <a:pt x="306" y="234"/>
                  <a:pt x="306" y="234"/>
                </a:cubicBezTo>
                <a:cubicBezTo>
                  <a:pt x="306" y="262"/>
                  <a:pt x="306" y="262"/>
                  <a:pt x="306" y="262"/>
                </a:cubicBezTo>
                <a:cubicBezTo>
                  <a:pt x="245" y="262"/>
                  <a:pt x="245" y="262"/>
                  <a:pt x="245" y="262"/>
                </a:cubicBezTo>
                <a:cubicBezTo>
                  <a:pt x="245" y="286"/>
                  <a:pt x="245" y="286"/>
                  <a:pt x="245" y="286"/>
                </a:cubicBezTo>
                <a:cubicBezTo>
                  <a:pt x="306" y="286"/>
                  <a:pt x="306" y="286"/>
                  <a:pt x="306" y="286"/>
                </a:cubicBezTo>
                <a:cubicBezTo>
                  <a:pt x="306" y="314"/>
                  <a:pt x="306" y="314"/>
                  <a:pt x="306" y="314"/>
                </a:cubicBezTo>
                <a:cubicBezTo>
                  <a:pt x="245" y="314"/>
                  <a:pt x="245" y="314"/>
                  <a:pt x="245" y="314"/>
                </a:cubicBezTo>
                <a:cubicBezTo>
                  <a:pt x="245" y="346"/>
                  <a:pt x="245" y="346"/>
                  <a:pt x="245" y="346"/>
                </a:cubicBezTo>
                <a:cubicBezTo>
                  <a:pt x="207" y="346"/>
                  <a:pt x="207" y="346"/>
                  <a:pt x="207" y="346"/>
                </a:cubicBezTo>
                <a:cubicBezTo>
                  <a:pt x="207" y="314"/>
                  <a:pt x="207" y="314"/>
                  <a:pt x="207" y="314"/>
                </a:cubicBezTo>
                <a:cubicBezTo>
                  <a:pt x="146" y="314"/>
                  <a:pt x="146" y="314"/>
                  <a:pt x="146" y="314"/>
                </a:cubicBezTo>
                <a:cubicBezTo>
                  <a:pt x="146" y="286"/>
                  <a:pt x="146" y="286"/>
                  <a:pt x="146" y="286"/>
                </a:cubicBezTo>
                <a:cubicBezTo>
                  <a:pt x="207" y="286"/>
                  <a:pt x="207" y="286"/>
                  <a:pt x="207" y="286"/>
                </a:cubicBezTo>
                <a:cubicBezTo>
                  <a:pt x="207" y="262"/>
                  <a:pt x="207" y="262"/>
                  <a:pt x="207" y="262"/>
                </a:cubicBezTo>
                <a:cubicBezTo>
                  <a:pt x="146" y="262"/>
                  <a:pt x="146" y="262"/>
                  <a:pt x="146" y="262"/>
                </a:cubicBezTo>
                <a:lnTo>
                  <a:pt x="146" y="234"/>
                </a:lnTo>
                <a:close/>
              </a:path>
            </a:pathLst>
          </a:custGeom>
          <a:solidFill>
            <a:srgbClr val="EE7B4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grpSp>
        <p:nvGrpSpPr>
          <p:cNvPr id="209" name="グループ化 208"/>
          <p:cNvGrpSpPr/>
          <p:nvPr/>
        </p:nvGrpSpPr>
        <p:grpSpPr>
          <a:xfrm>
            <a:off x="4781256" y="3788905"/>
            <a:ext cx="215256" cy="212896"/>
            <a:chOff x="1535113" y="649288"/>
            <a:chExt cx="381000" cy="381000"/>
          </a:xfrm>
          <a:solidFill>
            <a:srgbClr val="F18F60"/>
          </a:solidFill>
        </p:grpSpPr>
        <p:sp>
          <p:nvSpPr>
            <p:cNvPr id="210" name="Freeform 108"/>
            <p:cNvSpPr>
              <a:spLocks/>
            </p:cNvSpPr>
            <p:nvPr/>
          </p:nvSpPr>
          <p:spPr bwMode="auto">
            <a:xfrm>
              <a:off x="1560513" y="661988"/>
              <a:ext cx="60325" cy="73025"/>
            </a:xfrm>
            <a:custGeom>
              <a:avLst/>
              <a:gdLst/>
              <a:ahLst/>
              <a:cxnLst>
                <a:cxn ang="0">
                  <a:pos x="6" y="32"/>
                </a:cxn>
                <a:cxn ang="0">
                  <a:pos x="6" y="32"/>
                </a:cxn>
                <a:cxn ang="0">
                  <a:pos x="6" y="38"/>
                </a:cxn>
                <a:cxn ang="0">
                  <a:pos x="10" y="42"/>
                </a:cxn>
                <a:cxn ang="0">
                  <a:pos x="14" y="46"/>
                </a:cxn>
                <a:cxn ang="0">
                  <a:pos x="18" y="46"/>
                </a:cxn>
                <a:cxn ang="0">
                  <a:pos x="18" y="46"/>
                </a:cxn>
                <a:cxn ang="0">
                  <a:pos x="24" y="46"/>
                </a:cxn>
                <a:cxn ang="0">
                  <a:pos x="28" y="42"/>
                </a:cxn>
                <a:cxn ang="0">
                  <a:pos x="30" y="38"/>
                </a:cxn>
                <a:cxn ang="0">
                  <a:pos x="32" y="32"/>
                </a:cxn>
                <a:cxn ang="0">
                  <a:pos x="32" y="32"/>
                </a:cxn>
                <a:cxn ang="0">
                  <a:pos x="36" y="32"/>
                </a:cxn>
                <a:cxn ang="0">
                  <a:pos x="38" y="28"/>
                </a:cxn>
                <a:cxn ang="0">
                  <a:pos x="38" y="28"/>
                </a:cxn>
                <a:cxn ang="0">
                  <a:pos x="36" y="24"/>
                </a:cxn>
                <a:cxn ang="0">
                  <a:pos x="34" y="22"/>
                </a:cxn>
                <a:cxn ang="0">
                  <a:pos x="34" y="14"/>
                </a:cxn>
                <a:cxn ang="0">
                  <a:pos x="34" y="14"/>
                </a:cxn>
                <a:cxn ang="0">
                  <a:pos x="34" y="8"/>
                </a:cxn>
                <a:cxn ang="0">
                  <a:pos x="30" y="4"/>
                </a:cxn>
                <a:cxn ang="0">
                  <a:pos x="26" y="2"/>
                </a:cxn>
                <a:cxn ang="0">
                  <a:pos x="18" y="0"/>
                </a:cxn>
                <a:cxn ang="0">
                  <a:pos x="18" y="0"/>
                </a:cxn>
                <a:cxn ang="0">
                  <a:pos x="12" y="2"/>
                </a:cxn>
                <a:cxn ang="0">
                  <a:pos x="6" y="4"/>
                </a:cxn>
                <a:cxn ang="0">
                  <a:pos x="4" y="8"/>
                </a:cxn>
                <a:cxn ang="0">
                  <a:pos x="2" y="14"/>
                </a:cxn>
                <a:cxn ang="0">
                  <a:pos x="4" y="22"/>
                </a:cxn>
                <a:cxn ang="0">
                  <a:pos x="4" y="22"/>
                </a:cxn>
                <a:cxn ang="0">
                  <a:pos x="0" y="24"/>
                </a:cxn>
                <a:cxn ang="0">
                  <a:pos x="0" y="28"/>
                </a:cxn>
                <a:cxn ang="0">
                  <a:pos x="0" y="28"/>
                </a:cxn>
                <a:cxn ang="0">
                  <a:pos x="2" y="32"/>
                </a:cxn>
                <a:cxn ang="0">
                  <a:pos x="6" y="32"/>
                </a:cxn>
                <a:cxn ang="0">
                  <a:pos x="6" y="32"/>
                </a:cxn>
              </a:cxnLst>
              <a:rect l="0" t="0" r="r" b="b"/>
              <a:pathLst>
                <a:path w="38" h="46">
                  <a:moveTo>
                    <a:pt x="6" y="32"/>
                  </a:moveTo>
                  <a:lnTo>
                    <a:pt x="6" y="32"/>
                  </a:lnTo>
                  <a:lnTo>
                    <a:pt x="6" y="38"/>
                  </a:lnTo>
                  <a:lnTo>
                    <a:pt x="10" y="42"/>
                  </a:lnTo>
                  <a:lnTo>
                    <a:pt x="14" y="46"/>
                  </a:lnTo>
                  <a:lnTo>
                    <a:pt x="18" y="46"/>
                  </a:lnTo>
                  <a:lnTo>
                    <a:pt x="18" y="46"/>
                  </a:lnTo>
                  <a:lnTo>
                    <a:pt x="24" y="46"/>
                  </a:lnTo>
                  <a:lnTo>
                    <a:pt x="28" y="42"/>
                  </a:lnTo>
                  <a:lnTo>
                    <a:pt x="30" y="38"/>
                  </a:lnTo>
                  <a:lnTo>
                    <a:pt x="32" y="32"/>
                  </a:lnTo>
                  <a:lnTo>
                    <a:pt x="32" y="32"/>
                  </a:lnTo>
                  <a:lnTo>
                    <a:pt x="36" y="32"/>
                  </a:lnTo>
                  <a:lnTo>
                    <a:pt x="38" y="28"/>
                  </a:lnTo>
                  <a:lnTo>
                    <a:pt x="38" y="28"/>
                  </a:lnTo>
                  <a:lnTo>
                    <a:pt x="36" y="24"/>
                  </a:lnTo>
                  <a:lnTo>
                    <a:pt x="34" y="22"/>
                  </a:lnTo>
                  <a:lnTo>
                    <a:pt x="34" y="14"/>
                  </a:lnTo>
                  <a:lnTo>
                    <a:pt x="34" y="14"/>
                  </a:lnTo>
                  <a:lnTo>
                    <a:pt x="34" y="8"/>
                  </a:lnTo>
                  <a:lnTo>
                    <a:pt x="30" y="4"/>
                  </a:lnTo>
                  <a:lnTo>
                    <a:pt x="26" y="2"/>
                  </a:lnTo>
                  <a:lnTo>
                    <a:pt x="18" y="0"/>
                  </a:lnTo>
                  <a:lnTo>
                    <a:pt x="18" y="0"/>
                  </a:lnTo>
                  <a:lnTo>
                    <a:pt x="12" y="2"/>
                  </a:lnTo>
                  <a:lnTo>
                    <a:pt x="6" y="4"/>
                  </a:lnTo>
                  <a:lnTo>
                    <a:pt x="4" y="8"/>
                  </a:lnTo>
                  <a:lnTo>
                    <a:pt x="2" y="14"/>
                  </a:lnTo>
                  <a:lnTo>
                    <a:pt x="4" y="22"/>
                  </a:lnTo>
                  <a:lnTo>
                    <a:pt x="4" y="22"/>
                  </a:lnTo>
                  <a:lnTo>
                    <a:pt x="0"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11" name="Freeform 109"/>
            <p:cNvSpPr>
              <a:spLocks/>
            </p:cNvSpPr>
            <p:nvPr/>
          </p:nvSpPr>
          <p:spPr bwMode="auto">
            <a:xfrm>
              <a:off x="1535113" y="738188"/>
              <a:ext cx="98425" cy="292100"/>
            </a:xfrm>
            <a:custGeom>
              <a:avLst/>
              <a:gdLst/>
              <a:ahLst/>
              <a:cxnLst>
                <a:cxn ang="0">
                  <a:pos x="62" y="6"/>
                </a:cxn>
                <a:cxn ang="0">
                  <a:pos x="62" y="6"/>
                </a:cxn>
                <a:cxn ang="0">
                  <a:pos x="62" y="4"/>
                </a:cxn>
                <a:cxn ang="0">
                  <a:pos x="62" y="4"/>
                </a:cxn>
                <a:cxn ang="0">
                  <a:pos x="60" y="4"/>
                </a:cxn>
                <a:cxn ang="0">
                  <a:pos x="60" y="4"/>
                </a:cxn>
                <a:cxn ang="0">
                  <a:pos x="48" y="0"/>
                </a:cxn>
                <a:cxn ang="0">
                  <a:pos x="34" y="16"/>
                </a:cxn>
                <a:cxn ang="0">
                  <a:pos x="20" y="0"/>
                </a:cxn>
                <a:cxn ang="0">
                  <a:pos x="20" y="0"/>
                </a:cxn>
                <a:cxn ang="0">
                  <a:pos x="10" y="4"/>
                </a:cxn>
                <a:cxn ang="0">
                  <a:pos x="10" y="4"/>
                </a:cxn>
                <a:cxn ang="0">
                  <a:pos x="2" y="6"/>
                </a:cxn>
                <a:cxn ang="0">
                  <a:pos x="0" y="8"/>
                </a:cxn>
                <a:cxn ang="0">
                  <a:pos x="0" y="12"/>
                </a:cxn>
                <a:cxn ang="0">
                  <a:pos x="0" y="20"/>
                </a:cxn>
                <a:cxn ang="0">
                  <a:pos x="0" y="22"/>
                </a:cxn>
                <a:cxn ang="0">
                  <a:pos x="0" y="84"/>
                </a:cxn>
                <a:cxn ang="0">
                  <a:pos x="12" y="84"/>
                </a:cxn>
                <a:cxn ang="0">
                  <a:pos x="12" y="184"/>
                </a:cxn>
                <a:cxn ang="0">
                  <a:pos x="58" y="184"/>
                </a:cxn>
                <a:cxn ang="0">
                  <a:pos x="58" y="84"/>
                </a:cxn>
                <a:cxn ang="0">
                  <a:pos x="62" y="84"/>
                </a:cxn>
                <a:cxn ang="0">
                  <a:pos x="62" y="6"/>
                </a:cxn>
              </a:cxnLst>
              <a:rect l="0" t="0" r="r" b="b"/>
              <a:pathLst>
                <a:path w="62" h="184">
                  <a:moveTo>
                    <a:pt x="62" y="6"/>
                  </a:moveTo>
                  <a:lnTo>
                    <a:pt x="62" y="6"/>
                  </a:lnTo>
                  <a:lnTo>
                    <a:pt x="62" y="4"/>
                  </a:lnTo>
                  <a:lnTo>
                    <a:pt x="62" y="4"/>
                  </a:lnTo>
                  <a:lnTo>
                    <a:pt x="60" y="4"/>
                  </a:lnTo>
                  <a:lnTo>
                    <a:pt x="60" y="4"/>
                  </a:lnTo>
                  <a:lnTo>
                    <a:pt x="48" y="0"/>
                  </a:lnTo>
                  <a:lnTo>
                    <a:pt x="34" y="16"/>
                  </a:lnTo>
                  <a:lnTo>
                    <a:pt x="20" y="0"/>
                  </a:lnTo>
                  <a:lnTo>
                    <a:pt x="20" y="0"/>
                  </a:lnTo>
                  <a:lnTo>
                    <a:pt x="10" y="4"/>
                  </a:lnTo>
                  <a:lnTo>
                    <a:pt x="10" y="4"/>
                  </a:lnTo>
                  <a:lnTo>
                    <a:pt x="2" y="6"/>
                  </a:lnTo>
                  <a:lnTo>
                    <a:pt x="0" y="8"/>
                  </a:lnTo>
                  <a:lnTo>
                    <a:pt x="0" y="12"/>
                  </a:lnTo>
                  <a:lnTo>
                    <a:pt x="0" y="20"/>
                  </a:lnTo>
                  <a:lnTo>
                    <a:pt x="0" y="22"/>
                  </a:lnTo>
                  <a:lnTo>
                    <a:pt x="0" y="84"/>
                  </a:lnTo>
                  <a:lnTo>
                    <a:pt x="12" y="84"/>
                  </a:lnTo>
                  <a:lnTo>
                    <a:pt x="12" y="184"/>
                  </a:lnTo>
                  <a:lnTo>
                    <a:pt x="58" y="184"/>
                  </a:lnTo>
                  <a:lnTo>
                    <a:pt x="58" y="84"/>
                  </a:lnTo>
                  <a:lnTo>
                    <a:pt x="62" y="84"/>
                  </a:lnTo>
                  <a:lnTo>
                    <a:pt x="62"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12" name="Freeform 110"/>
            <p:cNvSpPr>
              <a:spLocks/>
            </p:cNvSpPr>
            <p:nvPr/>
          </p:nvSpPr>
          <p:spPr bwMode="auto">
            <a:xfrm>
              <a:off x="1830388" y="661988"/>
              <a:ext cx="60325" cy="73025"/>
            </a:xfrm>
            <a:custGeom>
              <a:avLst/>
              <a:gdLst/>
              <a:ahLst/>
              <a:cxnLst>
                <a:cxn ang="0">
                  <a:pos x="6" y="32"/>
                </a:cxn>
                <a:cxn ang="0">
                  <a:pos x="6" y="32"/>
                </a:cxn>
                <a:cxn ang="0">
                  <a:pos x="8" y="38"/>
                </a:cxn>
                <a:cxn ang="0">
                  <a:pos x="10" y="42"/>
                </a:cxn>
                <a:cxn ang="0">
                  <a:pos x="14" y="46"/>
                </a:cxn>
                <a:cxn ang="0">
                  <a:pos x="20" y="46"/>
                </a:cxn>
                <a:cxn ang="0">
                  <a:pos x="20" y="46"/>
                </a:cxn>
                <a:cxn ang="0">
                  <a:pos x="24" y="46"/>
                </a:cxn>
                <a:cxn ang="0">
                  <a:pos x="28" y="42"/>
                </a:cxn>
                <a:cxn ang="0">
                  <a:pos x="32" y="38"/>
                </a:cxn>
                <a:cxn ang="0">
                  <a:pos x="32" y="32"/>
                </a:cxn>
                <a:cxn ang="0">
                  <a:pos x="32" y="32"/>
                </a:cxn>
                <a:cxn ang="0">
                  <a:pos x="36" y="32"/>
                </a:cxn>
                <a:cxn ang="0">
                  <a:pos x="38" y="28"/>
                </a:cxn>
                <a:cxn ang="0">
                  <a:pos x="38" y="28"/>
                </a:cxn>
                <a:cxn ang="0">
                  <a:pos x="38" y="24"/>
                </a:cxn>
                <a:cxn ang="0">
                  <a:pos x="34" y="22"/>
                </a:cxn>
                <a:cxn ang="0">
                  <a:pos x="36" y="14"/>
                </a:cxn>
                <a:cxn ang="0">
                  <a:pos x="36" y="14"/>
                </a:cxn>
                <a:cxn ang="0">
                  <a:pos x="34" y="8"/>
                </a:cxn>
                <a:cxn ang="0">
                  <a:pos x="32" y="4"/>
                </a:cxn>
                <a:cxn ang="0">
                  <a:pos x="26"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2"/>
                </a:cxn>
                <a:cxn ang="0">
                  <a:pos x="6" y="32"/>
                </a:cxn>
              </a:cxnLst>
              <a:rect l="0" t="0" r="r" b="b"/>
              <a:pathLst>
                <a:path w="38" h="46">
                  <a:moveTo>
                    <a:pt x="6" y="32"/>
                  </a:moveTo>
                  <a:lnTo>
                    <a:pt x="6" y="32"/>
                  </a:lnTo>
                  <a:lnTo>
                    <a:pt x="8" y="38"/>
                  </a:lnTo>
                  <a:lnTo>
                    <a:pt x="10" y="42"/>
                  </a:lnTo>
                  <a:lnTo>
                    <a:pt x="14" y="46"/>
                  </a:lnTo>
                  <a:lnTo>
                    <a:pt x="20" y="46"/>
                  </a:lnTo>
                  <a:lnTo>
                    <a:pt x="20" y="46"/>
                  </a:lnTo>
                  <a:lnTo>
                    <a:pt x="24" y="46"/>
                  </a:lnTo>
                  <a:lnTo>
                    <a:pt x="28" y="42"/>
                  </a:lnTo>
                  <a:lnTo>
                    <a:pt x="32" y="38"/>
                  </a:lnTo>
                  <a:lnTo>
                    <a:pt x="32" y="32"/>
                  </a:lnTo>
                  <a:lnTo>
                    <a:pt x="32" y="32"/>
                  </a:lnTo>
                  <a:lnTo>
                    <a:pt x="36" y="32"/>
                  </a:lnTo>
                  <a:lnTo>
                    <a:pt x="38" y="28"/>
                  </a:lnTo>
                  <a:lnTo>
                    <a:pt x="38" y="28"/>
                  </a:lnTo>
                  <a:lnTo>
                    <a:pt x="38" y="24"/>
                  </a:lnTo>
                  <a:lnTo>
                    <a:pt x="34" y="22"/>
                  </a:lnTo>
                  <a:lnTo>
                    <a:pt x="36" y="14"/>
                  </a:lnTo>
                  <a:lnTo>
                    <a:pt x="36" y="14"/>
                  </a:lnTo>
                  <a:lnTo>
                    <a:pt x="34" y="8"/>
                  </a:lnTo>
                  <a:lnTo>
                    <a:pt x="32" y="4"/>
                  </a:lnTo>
                  <a:lnTo>
                    <a:pt x="26"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13" name="Freeform 111"/>
            <p:cNvSpPr>
              <a:spLocks/>
            </p:cNvSpPr>
            <p:nvPr/>
          </p:nvSpPr>
          <p:spPr bwMode="auto">
            <a:xfrm>
              <a:off x="1817688" y="738188"/>
              <a:ext cx="98425" cy="292100"/>
            </a:xfrm>
            <a:custGeom>
              <a:avLst/>
              <a:gdLst/>
              <a:ahLst/>
              <a:cxnLst>
                <a:cxn ang="0">
                  <a:pos x="52" y="4"/>
                </a:cxn>
                <a:cxn ang="0">
                  <a:pos x="52" y="4"/>
                </a:cxn>
                <a:cxn ang="0">
                  <a:pos x="42" y="0"/>
                </a:cxn>
                <a:cxn ang="0">
                  <a:pos x="28" y="16"/>
                </a:cxn>
                <a:cxn ang="0">
                  <a:pos x="14" y="0"/>
                </a:cxn>
                <a:cxn ang="0">
                  <a:pos x="14" y="0"/>
                </a:cxn>
                <a:cxn ang="0">
                  <a:pos x="2" y="4"/>
                </a:cxn>
                <a:cxn ang="0">
                  <a:pos x="2" y="4"/>
                </a:cxn>
                <a:cxn ang="0">
                  <a:pos x="0" y="4"/>
                </a:cxn>
                <a:cxn ang="0">
                  <a:pos x="0" y="4"/>
                </a:cxn>
                <a:cxn ang="0">
                  <a:pos x="0" y="6"/>
                </a:cxn>
                <a:cxn ang="0">
                  <a:pos x="0" y="84"/>
                </a:cxn>
                <a:cxn ang="0">
                  <a:pos x="4" y="84"/>
                </a:cxn>
                <a:cxn ang="0">
                  <a:pos x="4" y="184"/>
                </a:cxn>
                <a:cxn ang="0">
                  <a:pos x="50" y="184"/>
                </a:cxn>
                <a:cxn ang="0">
                  <a:pos x="50" y="84"/>
                </a:cxn>
                <a:cxn ang="0">
                  <a:pos x="62" y="84"/>
                </a:cxn>
                <a:cxn ang="0">
                  <a:pos x="62" y="22"/>
                </a:cxn>
                <a:cxn ang="0">
                  <a:pos x="62" y="20"/>
                </a:cxn>
                <a:cxn ang="0">
                  <a:pos x="62" y="12"/>
                </a:cxn>
                <a:cxn ang="0">
                  <a:pos x="62" y="12"/>
                </a:cxn>
                <a:cxn ang="0">
                  <a:pos x="62" y="8"/>
                </a:cxn>
                <a:cxn ang="0">
                  <a:pos x="60" y="6"/>
                </a:cxn>
                <a:cxn ang="0">
                  <a:pos x="52" y="4"/>
                </a:cxn>
                <a:cxn ang="0">
                  <a:pos x="52" y="4"/>
                </a:cxn>
              </a:cxnLst>
              <a:rect l="0" t="0" r="r" b="b"/>
              <a:pathLst>
                <a:path w="62" h="184">
                  <a:moveTo>
                    <a:pt x="52" y="4"/>
                  </a:moveTo>
                  <a:lnTo>
                    <a:pt x="52" y="4"/>
                  </a:lnTo>
                  <a:lnTo>
                    <a:pt x="42" y="0"/>
                  </a:lnTo>
                  <a:lnTo>
                    <a:pt x="28" y="16"/>
                  </a:lnTo>
                  <a:lnTo>
                    <a:pt x="14" y="0"/>
                  </a:lnTo>
                  <a:lnTo>
                    <a:pt x="14" y="0"/>
                  </a:lnTo>
                  <a:lnTo>
                    <a:pt x="2" y="4"/>
                  </a:lnTo>
                  <a:lnTo>
                    <a:pt x="2" y="4"/>
                  </a:lnTo>
                  <a:lnTo>
                    <a:pt x="0" y="4"/>
                  </a:lnTo>
                  <a:lnTo>
                    <a:pt x="0" y="4"/>
                  </a:lnTo>
                  <a:lnTo>
                    <a:pt x="0" y="6"/>
                  </a:lnTo>
                  <a:lnTo>
                    <a:pt x="0" y="84"/>
                  </a:lnTo>
                  <a:lnTo>
                    <a:pt x="4" y="84"/>
                  </a:lnTo>
                  <a:lnTo>
                    <a:pt x="4" y="184"/>
                  </a:lnTo>
                  <a:lnTo>
                    <a:pt x="50" y="184"/>
                  </a:lnTo>
                  <a:lnTo>
                    <a:pt x="50" y="84"/>
                  </a:lnTo>
                  <a:lnTo>
                    <a:pt x="62" y="84"/>
                  </a:lnTo>
                  <a:lnTo>
                    <a:pt x="62" y="22"/>
                  </a:lnTo>
                  <a:lnTo>
                    <a:pt x="62" y="20"/>
                  </a:lnTo>
                  <a:lnTo>
                    <a:pt x="62" y="12"/>
                  </a:lnTo>
                  <a:lnTo>
                    <a:pt x="62" y="12"/>
                  </a:lnTo>
                  <a:lnTo>
                    <a:pt x="62" y="8"/>
                  </a:lnTo>
                  <a:lnTo>
                    <a:pt x="60" y="6"/>
                  </a:lnTo>
                  <a:lnTo>
                    <a:pt x="52" y="4"/>
                  </a:lnTo>
                  <a:lnTo>
                    <a:pt x="52"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14" name="Freeform 112"/>
            <p:cNvSpPr>
              <a:spLocks/>
            </p:cNvSpPr>
            <p:nvPr/>
          </p:nvSpPr>
          <p:spPr bwMode="auto">
            <a:xfrm>
              <a:off x="1693863" y="6492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15" name="Freeform 113"/>
            <p:cNvSpPr>
              <a:spLocks/>
            </p:cNvSpPr>
            <p:nvPr/>
          </p:nvSpPr>
          <p:spPr bwMode="auto">
            <a:xfrm>
              <a:off x="1668463" y="728663"/>
              <a:ext cx="114300" cy="301625"/>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grpSp>
      <p:grpSp>
        <p:nvGrpSpPr>
          <p:cNvPr id="247" name="グループ化 246"/>
          <p:cNvGrpSpPr/>
          <p:nvPr/>
        </p:nvGrpSpPr>
        <p:grpSpPr>
          <a:xfrm>
            <a:off x="4798939" y="4345886"/>
            <a:ext cx="88826" cy="88826"/>
            <a:chOff x="620713" y="1360488"/>
            <a:chExt cx="1189038" cy="1189038"/>
          </a:xfrm>
          <a:solidFill>
            <a:schemeClr val="accent3"/>
          </a:solidFill>
        </p:grpSpPr>
        <p:sp>
          <p:nvSpPr>
            <p:cNvPr id="248" name="Freeform 171"/>
            <p:cNvSpPr>
              <a:spLocks noEditPoints="1"/>
            </p:cNvSpPr>
            <p:nvPr/>
          </p:nvSpPr>
          <p:spPr bwMode="auto">
            <a:xfrm>
              <a:off x="620713" y="1360488"/>
              <a:ext cx="1189038" cy="1189038"/>
            </a:xfrm>
            <a:custGeom>
              <a:avLst/>
              <a:gdLst>
                <a:gd name="T0" fmla="*/ 605 w 666"/>
                <a:gd name="T1" fmla="*/ 46 h 666"/>
                <a:gd name="T2" fmla="*/ 620 w 666"/>
                <a:gd name="T3" fmla="*/ 61 h 666"/>
                <a:gd name="T4" fmla="*/ 620 w 666"/>
                <a:gd name="T5" fmla="*/ 605 h 666"/>
                <a:gd name="T6" fmla="*/ 605 w 666"/>
                <a:gd name="T7" fmla="*/ 620 h 666"/>
                <a:gd name="T8" fmla="*/ 61 w 666"/>
                <a:gd name="T9" fmla="*/ 620 h 666"/>
                <a:gd name="T10" fmla="*/ 46 w 666"/>
                <a:gd name="T11" fmla="*/ 605 h 666"/>
                <a:gd name="T12" fmla="*/ 46 w 666"/>
                <a:gd name="T13" fmla="*/ 61 h 666"/>
                <a:gd name="T14" fmla="*/ 61 w 666"/>
                <a:gd name="T15" fmla="*/ 46 h 666"/>
                <a:gd name="T16" fmla="*/ 605 w 666"/>
                <a:gd name="T17" fmla="*/ 46 h 666"/>
                <a:gd name="T18" fmla="*/ 605 w 666"/>
                <a:gd name="T19" fmla="*/ 0 h 666"/>
                <a:gd name="T20" fmla="*/ 61 w 666"/>
                <a:gd name="T21" fmla="*/ 0 h 666"/>
                <a:gd name="T22" fmla="*/ 0 w 666"/>
                <a:gd name="T23" fmla="*/ 61 h 666"/>
                <a:gd name="T24" fmla="*/ 0 w 666"/>
                <a:gd name="T25" fmla="*/ 605 h 666"/>
                <a:gd name="T26" fmla="*/ 61 w 666"/>
                <a:gd name="T27" fmla="*/ 666 h 666"/>
                <a:gd name="T28" fmla="*/ 605 w 666"/>
                <a:gd name="T29" fmla="*/ 666 h 666"/>
                <a:gd name="T30" fmla="*/ 666 w 666"/>
                <a:gd name="T31" fmla="*/ 605 h 666"/>
                <a:gd name="T32" fmla="*/ 666 w 666"/>
                <a:gd name="T33" fmla="*/ 61 h 666"/>
                <a:gd name="T34" fmla="*/ 605 w 666"/>
                <a:gd name="T35"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6" h="666">
                  <a:moveTo>
                    <a:pt x="605" y="46"/>
                  </a:moveTo>
                  <a:cubicBezTo>
                    <a:pt x="613" y="46"/>
                    <a:pt x="620" y="53"/>
                    <a:pt x="620" y="61"/>
                  </a:cubicBezTo>
                  <a:cubicBezTo>
                    <a:pt x="620" y="605"/>
                    <a:pt x="620" y="605"/>
                    <a:pt x="620" y="605"/>
                  </a:cubicBezTo>
                  <a:cubicBezTo>
                    <a:pt x="620" y="613"/>
                    <a:pt x="613" y="620"/>
                    <a:pt x="605" y="620"/>
                  </a:cubicBezTo>
                  <a:cubicBezTo>
                    <a:pt x="61" y="620"/>
                    <a:pt x="61" y="620"/>
                    <a:pt x="61" y="620"/>
                  </a:cubicBezTo>
                  <a:cubicBezTo>
                    <a:pt x="53" y="620"/>
                    <a:pt x="46" y="613"/>
                    <a:pt x="46" y="605"/>
                  </a:cubicBezTo>
                  <a:cubicBezTo>
                    <a:pt x="46" y="61"/>
                    <a:pt x="46" y="61"/>
                    <a:pt x="46" y="61"/>
                  </a:cubicBezTo>
                  <a:cubicBezTo>
                    <a:pt x="46" y="53"/>
                    <a:pt x="53" y="46"/>
                    <a:pt x="61" y="46"/>
                  </a:cubicBezTo>
                  <a:cubicBezTo>
                    <a:pt x="605" y="46"/>
                    <a:pt x="605" y="46"/>
                    <a:pt x="605" y="46"/>
                  </a:cubicBezTo>
                  <a:moveTo>
                    <a:pt x="605" y="0"/>
                  </a:moveTo>
                  <a:cubicBezTo>
                    <a:pt x="61" y="0"/>
                    <a:pt x="61" y="0"/>
                    <a:pt x="61" y="0"/>
                  </a:cubicBezTo>
                  <a:cubicBezTo>
                    <a:pt x="28" y="0"/>
                    <a:pt x="0" y="28"/>
                    <a:pt x="0" y="61"/>
                  </a:cubicBezTo>
                  <a:cubicBezTo>
                    <a:pt x="0" y="605"/>
                    <a:pt x="0" y="605"/>
                    <a:pt x="0" y="605"/>
                  </a:cubicBezTo>
                  <a:cubicBezTo>
                    <a:pt x="0" y="638"/>
                    <a:pt x="28" y="666"/>
                    <a:pt x="61" y="666"/>
                  </a:cubicBezTo>
                  <a:cubicBezTo>
                    <a:pt x="605" y="666"/>
                    <a:pt x="605" y="666"/>
                    <a:pt x="605" y="666"/>
                  </a:cubicBezTo>
                  <a:cubicBezTo>
                    <a:pt x="638" y="666"/>
                    <a:pt x="666" y="638"/>
                    <a:pt x="666" y="605"/>
                  </a:cubicBezTo>
                  <a:cubicBezTo>
                    <a:pt x="666" y="61"/>
                    <a:pt x="666" y="61"/>
                    <a:pt x="666" y="61"/>
                  </a:cubicBezTo>
                  <a:cubicBezTo>
                    <a:pt x="666" y="28"/>
                    <a:pt x="638" y="0"/>
                    <a:pt x="6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9" name="Freeform 230"/>
            <p:cNvSpPr>
              <a:spLocks noEditPoints="1"/>
            </p:cNvSpPr>
            <p:nvPr/>
          </p:nvSpPr>
          <p:spPr bwMode="auto">
            <a:xfrm>
              <a:off x="763588" y="2076450"/>
              <a:ext cx="422275" cy="228600"/>
            </a:xfrm>
            <a:custGeom>
              <a:avLst/>
              <a:gdLst>
                <a:gd name="T0" fmla="*/ 222 w 237"/>
                <a:gd name="T1" fmla="*/ 128 h 128"/>
                <a:gd name="T2" fmla="*/ 0 w 237"/>
                <a:gd name="T3" fmla="*/ 113 h 128"/>
                <a:gd name="T4" fmla="*/ 15 w 237"/>
                <a:gd name="T5" fmla="*/ 0 h 128"/>
                <a:gd name="T6" fmla="*/ 237 w 237"/>
                <a:gd name="T7" fmla="*/ 16 h 128"/>
                <a:gd name="T8" fmla="*/ 40 w 237"/>
                <a:gd name="T9" fmla="*/ 36 h 128"/>
                <a:gd name="T10" fmla="*/ 65 w 237"/>
                <a:gd name="T11" fmla="*/ 62 h 128"/>
                <a:gd name="T12" fmla="*/ 43 w 237"/>
                <a:gd name="T13" fmla="*/ 89 h 128"/>
                <a:gd name="T14" fmla="*/ 37 w 237"/>
                <a:gd name="T15" fmla="*/ 68 h 128"/>
                <a:gd name="T16" fmla="*/ 43 w 237"/>
                <a:gd name="T17" fmla="*/ 99 h 128"/>
                <a:gd name="T18" fmla="*/ 93 w 237"/>
                <a:gd name="T19" fmla="*/ 95 h 128"/>
                <a:gd name="T20" fmla="*/ 99 w 237"/>
                <a:gd name="T21" fmla="*/ 99 h 128"/>
                <a:gd name="T22" fmla="*/ 93 w 237"/>
                <a:gd name="T23" fmla="*/ 68 h 128"/>
                <a:gd name="T24" fmla="*/ 71 w 237"/>
                <a:gd name="T25" fmla="*/ 89 h 128"/>
                <a:gd name="T26" fmla="*/ 96 w 237"/>
                <a:gd name="T27" fmla="*/ 62 h 128"/>
                <a:gd name="T28" fmla="*/ 90 w 237"/>
                <a:gd name="T29" fmla="*/ 36 h 128"/>
                <a:gd name="T30" fmla="*/ 71 w 237"/>
                <a:gd name="T31" fmla="*/ 57 h 128"/>
                <a:gd name="T32" fmla="*/ 65 w 237"/>
                <a:gd name="T33" fmla="*/ 31 h 128"/>
                <a:gd name="T34" fmla="*/ 46 w 237"/>
                <a:gd name="T35" fmla="*/ 57 h 128"/>
                <a:gd name="T36" fmla="*/ 40 w 237"/>
                <a:gd name="T37" fmla="*/ 36 h 128"/>
                <a:gd name="T38" fmla="*/ 178 w 237"/>
                <a:gd name="T39" fmla="*/ 70 h 128"/>
                <a:gd name="T40" fmla="*/ 169 w 237"/>
                <a:gd name="T41" fmla="*/ 88 h 128"/>
                <a:gd name="T42" fmla="*/ 154 w 237"/>
                <a:gd name="T43" fmla="*/ 84 h 128"/>
                <a:gd name="T44" fmla="*/ 167 w 237"/>
                <a:gd name="T45" fmla="*/ 80 h 128"/>
                <a:gd name="T46" fmla="*/ 154 w 237"/>
                <a:gd name="T47" fmla="*/ 75 h 128"/>
                <a:gd name="T48" fmla="*/ 168 w 237"/>
                <a:gd name="T49" fmla="*/ 70 h 128"/>
                <a:gd name="T50" fmla="*/ 154 w 237"/>
                <a:gd name="T51" fmla="*/ 65 h 128"/>
                <a:gd name="T52" fmla="*/ 168 w 237"/>
                <a:gd name="T53" fmla="*/ 48 h 128"/>
                <a:gd name="T54" fmla="*/ 135 w 237"/>
                <a:gd name="T55" fmla="*/ 65 h 128"/>
                <a:gd name="T56" fmla="*/ 149 w 237"/>
                <a:gd name="T57" fmla="*/ 70 h 128"/>
                <a:gd name="T58" fmla="*/ 135 w 237"/>
                <a:gd name="T59" fmla="*/ 75 h 128"/>
                <a:gd name="T60" fmla="*/ 149 w 237"/>
                <a:gd name="T61" fmla="*/ 80 h 128"/>
                <a:gd name="T62" fmla="*/ 136 w 237"/>
                <a:gd name="T63" fmla="*/ 84 h 128"/>
                <a:gd name="T64" fmla="*/ 149 w 237"/>
                <a:gd name="T65" fmla="*/ 90 h 128"/>
                <a:gd name="T66" fmla="*/ 132 w 237"/>
                <a:gd name="T67" fmla="*/ 96 h 128"/>
                <a:gd name="T68" fmla="*/ 167 w 237"/>
                <a:gd name="T69" fmla="*/ 95 h 128"/>
                <a:gd name="T70" fmla="*/ 186 w 237"/>
                <a:gd name="T71" fmla="*/ 51 h 128"/>
                <a:gd name="T72" fmla="*/ 191 w 237"/>
                <a:gd name="T73" fmla="*/ 89 h 128"/>
                <a:gd name="T74" fmla="*/ 180 w 237"/>
                <a:gd name="T75" fmla="*/ 93 h 128"/>
                <a:gd name="T76" fmla="*/ 189 w 237"/>
                <a:gd name="T77" fmla="*/ 99 h 128"/>
                <a:gd name="T78" fmla="*/ 198 w 237"/>
                <a:gd name="T79" fmla="*/ 46 h 128"/>
                <a:gd name="T80" fmla="*/ 186 w 237"/>
                <a:gd name="T81" fmla="*/ 30 h 128"/>
                <a:gd name="T82" fmla="*/ 180 w 237"/>
                <a:gd name="T83" fmla="*/ 46 h 128"/>
                <a:gd name="T84" fmla="*/ 171 w 237"/>
                <a:gd name="T85" fmla="*/ 51 h 128"/>
                <a:gd name="T86" fmla="*/ 132 w 237"/>
                <a:gd name="T87" fmla="*/ 36 h 128"/>
                <a:gd name="T88" fmla="*/ 141 w 237"/>
                <a:gd name="T89" fmla="*/ 41 h 128"/>
                <a:gd name="T90" fmla="*/ 146 w 237"/>
                <a:gd name="T91" fmla="*/ 47 h 128"/>
                <a:gd name="T92" fmla="*/ 156 w 237"/>
                <a:gd name="T93" fmla="*/ 41 h 128"/>
                <a:gd name="T94" fmla="*/ 162 w 237"/>
                <a:gd name="T95" fmla="*/ 47 h 128"/>
                <a:gd name="T96" fmla="*/ 171 w 237"/>
                <a:gd name="T97" fmla="*/ 41 h 128"/>
                <a:gd name="T98" fmla="*/ 162 w 237"/>
                <a:gd name="T99" fmla="*/ 36 h 128"/>
                <a:gd name="T100" fmla="*/ 156 w 237"/>
                <a:gd name="T101" fmla="*/ 30 h 128"/>
                <a:gd name="T102" fmla="*/ 146 w 237"/>
                <a:gd name="T103" fmla="*/ 36 h 128"/>
                <a:gd name="T104" fmla="*/ 141 w 237"/>
                <a:gd name="T105" fmla="*/ 30 h 128"/>
                <a:gd name="T106" fmla="*/ 132 w 237"/>
                <a:gd name="T107" fmla="*/ 36 h 128"/>
                <a:gd name="T108" fmla="*/ 140 w 237"/>
                <a:gd name="T109" fmla="*/ 60 h 128"/>
                <a:gd name="T110" fmla="*/ 149 w 237"/>
                <a:gd name="T111" fmla="*/ 53 h 128"/>
                <a:gd name="T112" fmla="*/ 163 w 237"/>
                <a:gd name="T113" fmla="*/ 60 h 128"/>
                <a:gd name="T114" fmla="*/ 154 w 237"/>
                <a:gd name="T115" fmla="*/ 53 h 128"/>
                <a:gd name="T116" fmla="*/ 163 w 237"/>
                <a:gd name="T117" fmla="*/ 6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7" h="128">
                  <a:moveTo>
                    <a:pt x="237" y="113"/>
                  </a:moveTo>
                  <a:cubicBezTo>
                    <a:pt x="237" y="121"/>
                    <a:pt x="230" y="128"/>
                    <a:pt x="222" y="128"/>
                  </a:cubicBezTo>
                  <a:cubicBezTo>
                    <a:pt x="15" y="128"/>
                    <a:pt x="15" y="128"/>
                    <a:pt x="15" y="128"/>
                  </a:cubicBezTo>
                  <a:cubicBezTo>
                    <a:pt x="7" y="128"/>
                    <a:pt x="0" y="121"/>
                    <a:pt x="0" y="113"/>
                  </a:cubicBezTo>
                  <a:cubicBezTo>
                    <a:pt x="0" y="16"/>
                    <a:pt x="0" y="16"/>
                    <a:pt x="0" y="16"/>
                  </a:cubicBezTo>
                  <a:cubicBezTo>
                    <a:pt x="0" y="7"/>
                    <a:pt x="7" y="0"/>
                    <a:pt x="15" y="0"/>
                  </a:cubicBezTo>
                  <a:cubicBezTo>
                    <a:pt x="222" y="0"/>
                    <a:pt x="222" y="0"/>
                    <a:pt x="222" y="0"/>
                  </a:cubicBezTo>
                  <a:cubicBezTo>
                    <a:pt x="230" y="0"/>
                    <a:pt x="237" y="7"/>
                    <a:pt x="237" y="16"/>
                  </a:cubicBezTo>
                  <a:lnTo>
                    <a:pt x="237" y="113"/>
                  </a:lnTo>
                  <a:close/>
                  <a:moveTo>
                    <a:pt x="40" y="36"/>
                  </a:moveTo>
                  <a:cubicBezTo>
                    <a:pt x="40" y="62"/>
                    <a:pt x="40" y="62"/>
                    <a:pt x="40" y="62"/>
                  </a:cubicBezTo>
                  <a:cubicBezTo>
                    <a:pt x="65" y="62"/>
                    <a:pt x="65" y="62"/>
                    <a:pt x="65" y="62"/>
                  </a:cubicBezTo>
                  <a:cubicBezTo>
                    <a:pt x="65" y="89"/>
                    <a:pt x="65" y="89"/>
                    <a:pt x="65" y="89"/>
                  </a:cubicBezTo>
                  <a:cubicBezTo>
                    <a:pt x="43" y="89"/>
                    <a:pt x="43" y="89"/>
                    <a:pt x="43" y="89"/>
                  </a:cubicBezTo>
                  <a:cubicBezTo>
                    <a:pt x="43" y="68"/>
                    <a:pt x="43" y="68"/>
                    <a:pt x="43" y="68"/>
                  </a:cubicBezTo>
                  <a:cubicBezTo>
                    <a:pt x="37" y="68"/>
                    <a:pt x="37" y="68"/>
                    <a:pt x="37" y="68"/>
                  </a:cubicBezTo>
                  <a:cubicBezTo>
                    <a:pt x="37" y="99"/>
                    <a:pt x="37" y="99"/>
                    <a:pt x="37" y="99"/>
                  </a:cubicBezTo>
                  <a:cubicBezTo>
                    <a:pt x="43" y="99"/>
                    <a:pt x="43" y="99"/>
                    <a:pt x="43" y="99"/>
                  </a:cubicBezTo>
                  <a:cubicBezTo>
                    <a:pt x="43" y="95"/>
                    <a:pt x="43" y="95"/>
                    <a:pt x="43" y="95"/>
                  </a:cubicBezTo>
                  <a:cubicBezTo>
                    <a:pt x="93" y="95"/>
                    <a:pt x="93" y="95"/>
                    <a:pt x="93" y="95"/>
                  </a:cubicBezTo>
                  <a:cubicBezTo>
                    <a:pt x="93" y="99"/>
                    <a:pt x="93" y="99"/>
                    <a:pt x="93" y="99"/>
                  </a:cubicBezTo>
                  <a:cubicBezTo>
                    <a:pt x="99" y="99"/>
                    <a:pt x="99" y="99"/>
                    <a:pt x="99" y="99"/>
                  </a:cubicBezTo>
                  <a:cubicBezTo>
                    <a:pt x="99" y="68"/>
                    <a:pt x="99" y="68"/>
                    <a:pt x="99" y="68"/>
                  </a:cubicBezTo>
                  <a:cubicBezTo>
                    <a:pt x="93" y="68"/>
                    <a:pt x="93" y="68"/>
                    <a:pt x="93" y="68"/>
                  </a:cubicBezTo>
                  <a:cubicBezTo>
                    <a:pt x="93" y="89"/>
                    <a:pt x="93" y="89"/>
                    <a:pt x="93" y="89"/>
                  </a:cubicBezTo>
                  <a:cubicBezTo>
                    <a:pt x="71" y="89"/>
                    <a:pt x="71" y="89"/>
                    <a:pt x="71" y="89"/>
                  </a:cubicBezTo>
                  <a:cubicBezTo>
                    <a:pt x="71" y="62"/>
                    <a:pt x="71" y="62"/>
                    <a:pt x="71" y="62"/>
                  </a:cubicBezTo>
                  <a:cubicBezTo>
                    <a:pt x="96" y="62"/>
                    <a:pt x="96" y="62"/>
                    <a:pt x="96" y="62"/>
                  </a:cubicBezTo>
                  <a:cubicBezTo>
                    <a:pt x="96" y="36"/>
                    <a:pt x="96" y="36"/>
                    <a:pt x="96" y="36"/>
                  </a:cubicBezTo>
                  <a:cubicBezTo>
                    <a:pt x="90" y="36"/>
                    <a:pt x="90" y="36"/>
                    <a:pt x="90" y="36"/>
                  </a:cubicBezTo>
                  <a:cubicBezTo>
                    <a:pt x="90" y="57"/>
                    <a:pt x="90" y="57"/>
                    <a:pt x="90" y="57"/>
                  </a:cubicBezTo>
                  <a:cubicBezTo>
                    <a:pt x="71" y="57"/>
                    <a:pt x="71" y="57"/>
                    <a:pt x="71" y="57"/>
                  </a:cubicBezTo>
                  <a:cubicBezTo>
                    <a:pt x="71" y="31"/>
                    <a:pt x="71" y="31"/>
                    <a:pt x="71" y="31"/>
                  </a:cubicBezTo>
                  <a:cubicBezTo>
                    <a:pt x="65" y="31"/>
                    <a:pt x="65" y="31"/>
                    <a:pt x="65" y="31"/>
                  </a:cubicBezTo>
                  <a:cubicBezTo>
                    <a:pt x="65" y="57"/>
                    <a:pt x="65" y="57"/>
                    <a:pt x="65" y="57"/>
                  </a:cubicBezTo>
                  <a:cubicBezTo>
                    <a:pt x="46" y="57"/>
                    <a:pt x="46" y="57"/>
                    <a:pt x="46" y="57"/>
                  </a:cubicBezTo>
                  <a:cubicBezTo>
                    <a:pt x="46" y="36"/>
                    <a:pt x="46" y="36"/>
                    <a:pt x="46" y="36"/>
                  </a:cubicBezTo>
                  <a:lnTo>
                    <a:pt x="40" y="36"/>
                  </a:lnTo>
                  <a:close/>
                  <a:moveTo>
                    <a:pt x="180" y="51"/>
                  </a:moveTo>
                  <a:cubicBezTo>
                    <a:pt x="180" y="56"/>
                    <a:pt x="179" y="63"/>
                    <a:pt x="178" y="70"/>
                  </a:cubicBezTo>
                  <a:cubicBezTo>
                    <a:pt x="177" y="77"/>
                    <a:pt x="174" y="86"/>
                    <a:pt x="169" y="93"/>
                  </a:cubicBezTo>
                  <a:cubicBezTo>
                    <a:pt x="169" y="88"/>
                    <a:pt x="169" y="88"/>
                    <a:pt x="169" y="88"/>
                  </a:cubicBezTo>
                  <a:cubicBezTo>
                    <a:pt x="166" y="89"/>
                    <a:pt x="162" y="89"/>
                    <a:pt x="154" y="90"/>
                  </a:cubicBezTo>
                  <a:cubicBezTo>
                    <a:pt x="154" y="84"/>
                    <a:pt x="154" y="84"/>
                    <a:pt x="154" y="84"/>
                  </a:cubicBezTo>
                  <a:cubicBezTo>
                    <a:pt x="167" y="84"/>
                    <a:pt x="167" y="84"/>
                    <a:pt x="167" y="84"/>
                  </a:cubicBezTo>
                  <a:cubicBezTo>
                    <a:pt x="167" y="80"/>
                    <a:pt x="167" y="80"/>
                    <a:pt x="167" y="80"/>
                  </a:cubicBezTo>
                  <a:cubicBezTo>
                    <a:pt x="154" y="80"/>
                    <a:pt x="154" y="80"/>
                    <a:pt x="154" y="80"/>
                  </a:cubicBezTo>
                  <a:cubicBezTo>
                    <a:pt x="154" y="75"/>
                    <a:pt x="154" y="75"/>
                    <a:pt x="154" y="75"/>
                  </a:cubicBezTo>
                  <a:cubicBezTo>
                    <a:pt x="168" y="75"/>
                    <a:pt x="168" y="75"/>
                    <a:pt x="168" y="75"/>
                  </a:cubicBezTo>
                  <a:cubicBezTo>
                    <a:pt x="168" y="70"/>
                    <a:pt x="168" y="70"/>
                    <a:pt x="168" y="70"/>
                  </a:cubicBezTo>
                  <a:cubicBezTo>
                    <a:pt x="154" y="70"/>
                    <a:pt x="154" y="70"/>
                    <a:pt x="154" y="70"/>
                  </a:cubicBezTo>
                  <a:cubicBezTo>
                    <a:pt x="154" y="65"/>
                    <a:pt x="154" y="65"/>
                    <a:pt x="154" y="65"/>
                  </a:cubicBezTo>
                  <a:cubicBezTo>
                    <a:pt x="168" y="65"/>
                    <a:pt x="168" y="65"/>
                    <a:pt x="168" y="65"/>
                  </a:cubicBezTo>
                  <a:cubicBezTo>
                    <a:pt x="168" y="48"/>
                    <a:pt x="168" y="48"/>
                    <a:pt x="168" y="48"/>
                  </a:cubicBezTo>
                  <a:cubicBezTo>
                    <a:pt x="135" y="48"/>
                    <a:pt x="135" y="48"/>
                    <a:pt x="135" y="48"/>
                  </a:cubicBezTo>
                  <a:cubicBezTo>
                    <a:pt x="135" y="65"/>
                    <a:pt x="135" y="65"/>
                    <a:pt x="135" y="65"/>
                  </a:cubicBezTo>
                  <a:cubicBezTo>
                    <a:pt x="149" y="65"/>
                    <a:pt x="149" y="65"/>
                    <a:pt x="149" y="65"/>
                  </a:cubicBezTo>
                  <a:cubicBezTo>
                    <a:pt x="149" y="70"/>
                    <a:pt x="149" y="70"/>
                    <a:pt x="149" y="70"/>
                  </a:cubicBezTo>
                  <a:cubicBezTo>
                    <a:pt x="135" y="70"/>
                    <a:pt x="135" y="70"/>
                    <a:pt x="135" y="70"/>
                  </a:cubicBezTo>
                  <a:cubicBezTo>
                    <a:pt x="135" y="75"/>
                    <a:pt x="135" y="75"/>
                    <a:pt x="135" y="75"/>
                  </a:cubicBezTo>
                  <a:cubicBezTo>
                    <a:pt x="149" y="75"/>
                    <a:pt x="149" y="75"/>
                    <a:pt x="149" y="75"/>
                  </a:cubicBezTo>
                  <a:cubicBezTo>
                    <a:pt x="149" y="80"/>
                    <a:pt x="149" y="80"/>
                    <a:pt x="149" y="80"/>
                  </a:cubicBezTo>
                  <a:cubicBezTo>
                    <a:pt x="136" y="80"/>
                    <a:pt x="136" y="80"/>
                    <a:pt x="136" y="80"/>
                  </a:cubicBezTo>
                  <a:cubicBezTo>
                    <a:pt x="136" y="84"/>
                    <a:pt x="136" y="84"/>
                    <a:pt x="136" y="84"/>
                  </a:cubicBezTo>
                  <a:cubicBezTo>
                    <a:pt x="149" y="84"/>
                    <a:pt x="149" y="84"/>
                    <a:pt x="149" y="84"/>
                  </a:cubicBezTo>
                  <a:cubicBezTo>
                    <a:pt x="149" y="90"/>
                    <a:pt x="149" y="90"/>
                    <a:pt x="149" y="90"/>
                  </a:cubicBezTo>
                  <a:cubicBezTo>
                    <a:pt x="147" y="90"/>
                    <a:pt x="132" y="91"/>
                    <a:pt x="132" y="91"/>
                  </a:cubicBezTo>
                  <a:cubicBezTo>
                    <a:pt x="132" y="96"/>
                    <a:pt x="132" y="96"/>
                    <a:pt x="132" y="96"/>
                  </a:cubicBezTo>
                  <a:cubicBezTo>
                    <a:pt x="157" y="95"/>
                    <a:pt x="166" y="94"/>
                    <a:pt x="169" y="93"/>
                  </a:cubicBezTo>
                  <a:cubicBezTo>
                    <a:pt x="168" y="94"/>
                    <a:pt x="168" y="94"/>
                    <a:pt x="167" y="95"/>
                  </a:cubicBezTo>
                  <a:cubicBezTo>
                    <a:pt x="171" y="99"/>
                    <a:pt x="171" y="99"/>
                    <a:pt x="171" y="99"/>
                  </a:cubicBezTo>
                  <a:cubicBezTo>
                    <a:pt x="175" y="95"/>
                    <a:pt x="185" y="84"/>
                    <a:pt x="186" y="51"/>
                  </a:cubicBezTo>
                  <a:cubicBezTo>
                    <a:pt x="193" y="51"/>
                    <a:pt x="193" y="51"/>
                    <a:pt x="193" y="51"/>
                  </a:cubicBezTo>
                  <a:cubicBezTo>
                    <a:pt x="192" y="77"/>
                    <a:pt x="192" y="80"/>
                    <a:pt x="191" y="89"/>
                  </a:cubicBezTo>
                  <a:cubicBezTo>
                    <a:pt x="191" y="92"/>
                    <a:pt x="190" y="93"/>
                    <a:pt x="187" y="93"/>
                  </a:cubicBezTo>
                  <a:cubicBezTo>
                    <a:pt x="180" y="93"/>
                    <a:pt x="180" y="93"/>
                    <a:pt x="180" y="93"/>
                  </a:cubicBezTo>
                  <a:cubicBezTo>
                    <a:pt x="181" y="99"/>
                    <a:pt x="181" y="99"/>
                    <a:pt x="181" y="99"/>
                  </a:cubicBezTo>
                  <a:cubicBezTo>
                    <a:pt x="189" y="99"/>
                    <a:pt x="189" y="99"/>
                    <a:pt x="189" y="99"/>
                  </a:cubicBezTo>
                  <a:cubicBezTo>
                    <a:pt x="195" y="99"/>
                    <a:pt x="196" y="95"/>
                    <a:pt x="196" y="92"/>
                  </a:cubicBezTo>
                  <a:cubicBezTo>
                    <a:pt x="198" y="82"/>
                    <a:pt x="198" y="57"/>
                    <a:pt x="198" y="46"/>
                  </a:cubicBezTo>
                  <a:cubicBezTo>
                    <a:pt x="186" y="46"/>
                    <a:pt x="186" y="46"/>
                    <a:pt x="186" y="46"/>
                  </a:cubicBezTo>
                  <a:cubicBezTo>
                    <a:pt x="186" y="30"/>
                    <a:pt x="186" y="30"/>
                    <a:pt x="186" y="30"/>
                  </a:cubicBezTo>
                  <a:cubicBezTo>
                    <a:pt x="180" y="30"/>
                    <a:pt x="180" y="30"/>
                    <a:pt x="180" y="30"/>
                  </a:cubicBezTo>
                  <a:cubicBezTo>
                    <a:pt x="180" y="46"/>
                    <a:pt x="180" y="46"/>
                    <a:pt x="180" y="46"/>
                  </a:cubicBezTo>
                  <a:cubicBezTo>
                    <a:pt x="171" y="46"/>
                    <a:pt x="171" y="46"/>
                    <a:pt x="171" y="46"/>
                  </a:cubicBezTo>
                  <a:cubicBezTo>
                    <a:pt x="171" y="51"/>
                    <a:pt x="171" y="51"/>
                    <a:pt x="171" y="51"/>
                  </a:cubicBezTo>
                  <a:lnTo>
                    <a:pt x="180" y="51"/>
                  </a:lnTo>
                  <a:close/>
                  <a:moveTo>
                    <a:pt x="132" y="36"/>
                  </a:moveTo>
                  <a:cubicBezTo>
                    <a:pt x="132" y="41"/>
                    <a:pt x="132" y="41"/>
                    <a:pt x="132" y="41"/>
                  </a:cubicBezTo>
                  <a:cubicBezTo>
                    <a:pt x="141" y="41"/>
                    <a:pt x="141" y="41"/>
                    <a:pt x="141" y="41"/>
                  </a:cubicBezTo>
                  <a:cubicBezTo>
                    <a:pt x="141" y="47"/>
                    <a:pt x="141" y="47"/>
                    <a:pt x="141" y="47"/>
                  </a:cubicBezTo>
                  <a:cubicBezTo>
                    <a:pt x="146" y="47"/>
                    <a:pt x="146" y="47"/>
                    <a:pt x="146" y="47"/>
                  </a:cubicBezTo>
                  <a:cubicBezTo>
                    <a:pt x="146" y="41"/>
                    <a:pt x="146" y="41"/>
                    <a:pt x="146" y="41"/>
                  </a:cubicBezTo>
                  <a:cubicBezTo>
                    <a:pt x="156" y="41"/>
                    <a:pt x="156" y="41"/>
                    <a:pt x="156" y="41"/>
                  </a:cubicBezTo>
                  <a:cubicBezTo>
                    <a:pt x="156" y="47"/>
                    <a:pt x="156" y="47"/>
                    <a:pt x="156" y="47"/>
                  </a:cubicBezTo>
                  <a:cubicBezTo>
                    <a:pt x="162" y="47"/>
                    <a:pt x="162" y="47"/>
                    <a:pt x="162" y="47"/>
                  </a:cubicBezTo>
                  <a:cubicBezTo>
                    <a:pt x="162" y="41"/>
                    <a:pt x="162" y="41"/>
                    <a:pt x="162" y="41"/>
                  </a:cubicBezTo>
                  <a:cubicBezTo>
                    <a:pt x="171" y="41"/>
                    <a:pt x="171" y="41"/>
                    <a:pt x="171" y="41"/>
                  </a:cubicBezTo>
                  <a:cubicBezTo>
                    <a:pt x="171" y="36"/>
                    <a:pt x="171" y="36"/>
                    <a:pt x="171" y="36"/>
                  </a:cubicBezTo>
                  <a:cubicBezTo>
                    <a:pt x="162" y="36"/>
                    <a:pt x="162" y="36"/>
                    <a:pt x="162" y="36"/>
                  </a:cubicBezTo>
                  <a:cubicBezTo>
                    <a:pt x="162" y="30"/>
                    <a:pt x="162" y="30"/>
                    <a:pt x="162" y="30"/>
                  </a:cubicBezTo>
                  <a:cubicBezTo>
                    <a:pt x="156" y="30"/>
                    <a:pt x="156" y="30"/>
                    <a:pt x="156" y="30"/>
                  </a:cubicBezTo>
                  <a:cubicBezTo>
                    <a:pt x="156" y="36"/>
                    <a:pt x="156" y="36"/>
                    <a:pt x="156" y="36"/>
                  </a:cubicBezTo>
                  <a:cubicBezTo>
                    <a:pt x="146" y="36"/>
                    <a:pt x="146" y="36"/>
                    <a:pt x="146" y="36"/>
                  </a:cubicBezTo>
                  <a:cubicBezTo>
                    <a:pt x="146" y="30"/>
                    <a:pt x="146" y="30"/>
                    <a:pt x="146" y="30"/>
                  </a:cubicBezTo>
                  <a:cubicBezTo>
                    <a:pt x="141" y="30"/>
                    <a:pt x="141" y="30"/>
                    <a:pt x="141" y="30"/>
                  </a:cubicBezTo>
                  <a:cubicBezTo>
                    <a:pt x="141" y="36"/>
                    <a:pt x="141" y="36"/>
                    <a:pt x="141" y="36"/>
                  </a:cubicBezTo>
                  <a:lnTo>
                    <a:pt x="132" y="36"/>
                  </a:lnTo>
                  <a:close/>
                  <a:moveTo>
                    <a:pt x="149" y="60"/>
                  </a:moveTo>
                  <a:cubicBezTo>
                    <a:pt x="140" y="60"/>
                    <a:pt x="140" y="60"/>
                    <a:pt x="140" y="60"/>
                  </a:cubicBezTo>
                  <a:cubicBezTo>
                    <a:pt x="140" y="53"/>
                    <a:pt x="140" y="53"/>
                    <a:pt x="140" y="53"/>
                  </a:cubicBezTo>
                  <a:cubicBezTo>
                    <a:pt x="149" y="53"/>
                    <a:pt x="149" y="53"/>
                    <a:pt x="149" y="53"/>
                  </a:cubicBezTo>
                  <a:lnTo>
                    <a:pt x="149" y="60"/>
                  </a:lnTo>
                  <a:close/>
                  <a:moveTo>
                    <a:pt x="163" y="60"/>
                  </a:moveTo>
                  <a:cubicBezTo>
                    <a:pt x="154" y="60"/>
                    <a:pt x="154" y="60"/>
                    <a:pt x="154" y="60"/>
                  </a:cubicBezTo>
                  <a:cubicBezTo>
                    <a:pt x="154" y="53"/>
                    <a:pt x="154" y="53"/>
                    <a:pt x="154" y="53"/>
                  </a:cubicBezTo>
                  <a:cubicBezTo>
                    <a:pt x="163" y="53"/>
                    <a:pt x="163" y="53"/>
                    <a:pt x="163" y="53"/>
                  </a:cubicBezTo>
                  <a:lnTo>
                    <a:pt x="163"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0" name="Freeform 231"/>
            <p:cNvSpPr>
              <a:spLocks noEditPoints="1"/>
            </p:cNvSpPr>
            <p:nvPr/>
          </p:nvSpPr>
          <p:spPr bwMode="auto">
            <a:xfrm>
              <a:off x="1239838" y="2076450"/>
              <a:ext cx="423863" cy="228600"/>
            </a:xfrm>
            <a:custGeom>
              <a:avLst/>
              <a:gdLst>
                <a:gd name="T0" fmla="*/ 16 w 237"/>
                <a:gd name="T1" fmla="*/ 128 h 128"/>
                <a:gd name="T2" fmla="*/ 16 w 237"/>
                <a:gd name="T3" fmla="*/ 0 h 128"/>
                <a:gd name="T4" fmla="*/ 237 w 237"/>
                <a:gd name="T5" fmla="*/ 113 h 128"/>
                <a:gd name="T6" fmla="*/ 43 w 237"/>
                <a:gd name="T7" fmla="*/ 65 h 128"/>
                <a:gd name="T8" fmla="*/ 37 w 237"/>
                <a:gd name="T9" fmla="*/ 99 h 128"/>
                <a:gd name="T10" fmla="*/ 102 w 237"/>
                <a:gd name="T11" fmla="*/ 97 h 128"/>
                <a:gd name="T12" fmla="*/ 55 w 237"/>
                <a:gd name="T13" fmla="*/ 89 h 128"/>
                <a:gd name="T14" fmla="*/ 34 w 237"/>
                <a:gd name="T15" fmla="*/ 59 h 128"/>
                <a:gd name="T16" fmla="*/ 35 w 237"/>
                <a:gd name="T17" fmla="*/ 35 h 128"/>
                <a:gd name="T18" fmla="*/ 97 w 237"/>
                <a:gd name="T19" fmla="*/ 60 h 128"/>
                <a:gd name="T20" fmla="*/ 98 w 237"/>
                <a:gd name="T21" fmla="*/ 60 h 128"/>
                <a:gd name="T22" fmla="*/ 58 w 237"/>
                <a:gd name="T23" fmla="*/ 81 h 128"/>
                <a:gd name="T24" fmla="*/ 79 w 237"/>
                <a:gd name="T25" fmla="*/ 82 h 128"/>
                <a:gd name="T26" fmla="*/ 64 w 237"/>
                <a:gd name="T27" fmla="*/ 60 h 128"/>
                <a:gd name="T28" fmla="*/ 103 w 237"/>
                <a:gd name="T29" fmla="*/ 83 h 128"/>
                <a:gd name="T30" fmla="*/ 97 w 237"/>
                <a:gd name="T31" fmla="*/ 60 h 128"/>
                <a:gd name="T32" fmla="*/ 64 w 237"/>
                <a:gd name="T33" fmla="*/ 37 h 128"/>
                <a:gd name="T34" fmla="*/ 92 w 237"/>
                <a:gd name="T35" fmla="*/ 55 h 128"/>
                <a:gd name="T36" fmla="*/ 92 w 237"/>
                <a:gd name="T37" fmla="*/ 48 h 128"/>
                <a:gd name="T38" fmla="*/ 178 w 237"/>
                <a:gd name="T39" fmla="*/ 70 h 128"/>
                <a:gd name="T40" fmla="*/ 154 w 237"/>
                <a:gd name="T41" fmla="*/ 90 h 128"/>
                <a:gd name="T42" fmla="*/ 167 w 237"/>
                <a:gd name="T43" fmla="*/ 80 h 128"/>
                <a:gd name="T44" fmla="*/ 169 w 237"/>
                <a:gd name="T45" fmla="*/ 75 h 128"/>
                <a:gd name="T46" fmla="*/ 154 w 237"/>
                <a:gd name="T47" fmla="*/ 65 h 128"/>
                <a:gd name="T48" fmla="*/ 135 w 237"/>
                <a:gd name="T49" fmla="*/ 48 h 128"/>
                <a:gd name="T50" fmla="*/ 149 w 237"/>
                <a:gd name="T51" fmla="*/ 70 h 128"/>
                <a:gd name="T52" fmla="*/ 149 w 237"/>
                <a:gd name="T53" fmla="*/ 75 h 128"/>
                <a:gd name="T54" fmla="*/ 136 w 237"/>
                <a:gd name="T55" fmla="*/ 84 h 128"/>
                <a:gd name="T56" fmla="*/ 132 w 237"/>
                <a:gd name="T57" fmla="*/ 91 h 128"/>
                <a:gd name="T58" fmla="*/ 167 w 237"/>
                <a:gd name="T59" fmla="*/ 95 h 128"/>
                <a:gd name="T60" fmla="*/ 193 w 237"/>
                <a:gd name="T61" fmla="*/ 51 h 128"/>
                <a:gd name="T62" fmla="*/ 180 w 237"/>
                <a:gd name="T63" fmla="*/ 93 h 128"/>
                <a:gd name="T64" fmla="*/ 197 w 237"/>
                <a:gd name="T65" fmla="*/ 92 h 128"/>
                <a:gd name="T66" fmla="*/ 186 w 237"/>
                <a:gd name="T67" fmla="*/ 30 h 128"/>
                <a:gd name="T68" fmla="*/ 172 w 237"/>
                <a:gd name="T69" fmla="*/ 46 h 128"/>
                <a:gd name="T70" fmla="*/ 133 w 237"/>
                <a:gd name="T71" fmla="*/ 36 h 128"/>
                <a:gd name="T72" fmla="*/ 141 w 237"/>
                <a:gd name="T73" fmla="*/ 47 h 128"/>
                <a:gd name="T74" fmla="*/ 157 w 237"/>
                <a:gd name="T75" fmla="*/ 41 h 128"/>
                <a:gd name="T76" fmla="*/ 162 w 237"/>
                <a:gd name="T77" fmla="*/ 41 h 128"/>
                <a:gd name="T78" fmla="*/ 162 w 237"/>
                <a:gd name="T79" fmla="*/ 36 h 128"/>
                <a:gd name="T80" fmla="*/ 157 w 237"/>
                <a:gd name="T81" fmla="*/ 36 h 128"/>
                <a:gd name="T82" fmla="*/ 141 w 237"/>
                <a:gd name="T83" fmla="*/ 30 h 128"/>
                <a:gd name="T84" fmla="*/ 149 w 237"/>
                <a:gd name="T85" fmla="*/ 60 h 128"/>
                <a:gd name="T86" fmla="*/ 149 w 237"/>
                <a:gd name="T87" fmla="*/ 53 h 128"/>
                <a:gd name="T88" fmla="*/ 154 w 237"/>
                <a:gd name="T89" fmla="*/ 60 h 128"/>
                <a:gd name="T90" fmla="*/ 163 w 237"/>
                <a:gd name="T91" fmla="*/ 6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7" h="128">
                  <a:moveTo>
                    <a:pt x="237" y="113"/>
                  </a:moveTo>
                  <a:cubicBezTo>
                    <a:pt x="237" y="121"/>
                    <a:pt x="230" y="128"/>
                    <a:pt x="222" y="128"/>
                  </a:cubicBezTo>
                  <a:cubicBezTo>
                    <a:pt x="16" y="128"/>
                    <a:pt x="16" y="128"/>
                    <a:pt x="16" y="128"/>
                  </a:cubicBezTo>
                  <a:cubicBezTo>
                    <a:pt x="7" y="128"/>
                    <a:pt x="0" y="121"/>
                    <a:pt x="0" y="113"/>
                  </a:cubicBezTo>
                  <a:cubicBezTo>
                    <a:pt x="0" y="16"/>
                    <a:pt x="0" y="16"/>
                    <a:pt x="0" y="16"/>
                  </a:cubicBezTo>
                  <a:cubicBezTo>
                    <a:pt x="0" y="7"/>
                    <a:pt x="7" y="0"/>
                    <a:pt x="16" y="0"/>
                  </a:cubicBezTo>
                  <a:cubicBezTo>
                    <a:pt x="222" y="0"/>
                    <a:pt x="222" y="0"/>
                    <a:pt x="222" y="0"/>
                  </a:cubicBezTo>
                  <a:cubicBezTo>
                    <a:pt x="230" y="0"/>
                    <a:pt x="237" y="7"/>
                    <a:pt x="237" y="16"/>
                  </a:cubicBezTo>
                  <a:lnTo>
                    <a:pt x="237" y="113"/>
                  </a:lnTo>
                  <a:close/>
                  <a:moveTo>
                    <a:pt x="34" y="59"/>
                  </a:moveTo>
                  <a:cubicBezTo>
                    <a:pt x="34" y="65"/>
                    <a:pt x="34" y="65"/>
                    <a:pt x="34" y="65"/>
                  </a:cubicBezTo>
                  <a:cubicBezTo>
                    <a:pt x="43" y="65"/>
                    <a:pt x="43" y="65"/>
                    <a:pt x="43" y="65"/>
                  </a:cubicBezTo>
                  <a:cubicBezTo>
                    <a:pt x="43" y="84"/>
                    <a:pt x="43" y="84"/>
                    <a:pt x="43" y="84"/>
                  </a:cubicBezTo>
                  <a:cubicBezTo>
                    <a:pt x="41" y="87"/>
                    <a:pt x="40" y="88"/>
                    <a:pt x="33" y="93"/>
                  </a:cubicBezTo>
                  <a:cubicBezTo>
                    <a:pt x="37" y="99"/>
                    <a:pt x="37" y="99"/>
                    <a:pt x="37" y="99"/>
                  </a:cubicBezTo>
                  <a:cubicBezTo>
                    <a:pt x="40" y="96"/>
                    <a:pt x="44" y="92"/>
                    <a:pt x="47" y="88"/>
                  </a:cubicBezTo>
                  <a:cubicBezTo>
                    <a:pt x="53" y="97"/>
                    <a:pt x="64" y="97"/>
                    <a:pt x="67" y="97"/>
                  </a:cubicBezTo>
                  <a:cubicBezTo>
                    <a:pt x="102" y="97"/>
                    <a:pt x="102" y="97"/>
                    <a:pt x="102" y="97"/>
                  </a:cubicBezTo>
                  <a:cubicBezTo>
                    <a:pt x="103" y="92"/>
                    <a:pt x="103" y="92"/>
                    <a:pt x="103" y="92"/>
                  </a:cubicBezTo>
                  <a:cubicBezTo>
                    <a:pt x="66" y="92"/>
                    <a:pt x="66" y="92"/>
                    <a:pt x="66" y="92"/>
                  </a:cubicBezTo>
                  <a:cubicBezTo>
                    <a:pt x="64" y="92"/>
                    <a:pt x="60" y="91"/>
                    <a:pt x="55" y="89"/>
                  </a:cubicBezTo>
                  <a:cubicBezTo>
                    <a:pt x="52" y="87"/>
                    <a:pt x="49" y="84"/>
                    <a:pt x="49" y="81"/>
                  </a:cubicBezTo>
                  <a:cubicBezTo>
                    <a:pt x="49" y="59"/>
                    <a:pt x="49" y="59"/>
                    <a:pt x="49" y="59"/>
                  </a:cubicBezTo>
                  <a:lnTo>
                    <a:pt x="34" y="59"/>
                  </a:lnTo>
                  <a:close/>
                  <a:moveTo>
                    <a:pt x="52" y="43"/>
                  </a:moveTo>
                  <a:cubicBezTo>
                    <a:pt x="47" y="37"/>
                    <a:pt x="44" y="34"/>
                    <a:pt x="39" y="31"/>
                  </a:cubicBezTo>
                  <a:cubicBezTo>
                    <a:pt x="35" y="35"/>
                    <a:pt x="35" y="35"/>
                    <a:pt x="35" y="35"/>
                  </a:cubicBezTo>
                  <a:cubicBezTo>
                    <a:pt x="41" y="39"/>
                    <a:pt x="43" y="42"/>
                    <a:pt x="47" y="47"/>
                  </a:cubicBezTo>
                  <a:lnTo>
                    <a:pt x="52" y="43"/>
                  </a:lnTo>
                  <a:close/>
                  <a:moveTo>
                    <a:pt x="97" y="60"/>
                  </a:moveTo>
                  <a:cubicBezTo>
                    <a:pt x="91" y="66"/>
                    <a:pt x="85" y="70"/>
                    <a:pt x="84" y="71"/>
                  </a:cubicBezTo>
                  <a:cubicBezTo>
                    <a:pt x="80" y="65"/>
                    <a:pt x="79" y="62"/>
                    <a:pt x="78" y="60"/>
                  </a:cubicBezTo>
                  <a:cubicBezTo>
                    <a:pt x="98" y="60"/>
                    <a:pt x="98" y="60"/>
                    <a:pt x="98" y="60"/>
                  </a:cubicBezTo>
                  <a:cubicBezTo>
                    <a:pt x="98" y="32"/>
                    <a:pt x="98" y="32"/>
                    <a:pt x="98" y="32"/>
                  </a:cubicBezTo>
                  <a:cubicBezTo>
                    <a:pt x="58" y="32"/>
                    <a:pt x="58" y="32"/>
                    <a:pt x="58" y="32"/>
                  </a:cubicBezTo>
                  <a:cubicBezTo>
                    <a:pt x="58" y="81"/>
                    <a:pt x="58" y="81"/>
                    <a:pt x="58" y="81"/>
                  </a:cubicBezTo>
                  <a:cubicBezTo>
                    <a:pt x="57" y="81"/>
                    <a:pt x="57" y="81"/>
                    <a:pt x="54" y="81"/>
                  </a:cubicBezTo>
                  <a:cubicBezTo>
                    <a:pt x="56" y="87"/>
                    <a:pt x="56" y="87"/>
                    <a:pt x="56" y="87"/>
                  </a:cubicBezTo>
                  <a:cubicBezTo>
                    <a:pt x="59" y="86"/>
                    <a:pt x="73" y="84"/>
                    <a:pt x="79" y="82"/>
                  </a:cubicBezTo>
                  <a:cubicBezTo>
                    <a:pt x="79" y="77"/>
                    <a:pt x="79" y="77"/>
                    <a:pt x="79" y="77"/>
                  </a:cubicBezTo>
                  <a:cubicBezTo>
                    <a:pt x="77" y="77"/>
                    <a:pt x="73" y="78"/>
                    <a:pt x="64" y="80"/>
                  </a:cubicBezTo>
                  <a:cubicBezTo>
                    <a:pt x="64" y="60"/>
                    <a:pt x="64" y="60"/>
                    <a:pt x="64" y="60"/>
                  </a:cubicBezTo>
                  <a:cubicBezTo>
                    <a:pt x="73" y="60"/>
                    <a:pt x="73" y="60"/>
                    <a:pt x="73" y="60"/>
                  </a:cubicBezTo>
                  <a:cubicBezTo>
                    <a:pt x="75" y="68"/>
                    <a:pt x="80" y="80"/>
                    <a:pt x="100" y="89"/>
                  </a:cubicBezTo>
                  <a:cubicBezTo>
                    <a:pt x="103" y="83"/>
                    <a:pt x="103" y="83"/>
                    <a:pt x="103" y="83"/>
                  </a:cubicBezTo>
                  <a:cubicBezTo>
                    <a:pt x="100" y="82"/>
                    <a:pt x="94" y="79"/>
                    <a:pt x="88" y="74"/>
                  </a:cubicBezTo>
                  <a:cubicBezTo>
                    <a:pt x="93" y="71"/>
                    <a:pt x="98" y="68"/>
                    <a:pt x="102" y="64"/>
                  </a:cubicBezTo>
                  <a:lnTo>
                    <a:pt x="97" y="60"/>
                  </a:lnTo>
                  <a:close/>
                  <a:moveTo>
                    <a:pt x="92" y="43"/>
                  </a:moveTo>
                  <a:cubicBezTo>
                    <a:pt x="64" y="43"/>
                    <a:pt x="64" y="43"/>
                    <a:pt x="64" y="43"/>
                  </a:cubicBezTo>
                  <a:cubicBezTo>
                    <a:pt x="64" y="37"/>
                    <a:pt x="64" y="37"/>
                    <a:pt x="64" y="37"/>
                  </a:cubicBezTo>
                  <a:cubicBezTo>
                    <a:pt x="92" y="37"/>
                    <a:pt x="92" y="37"/>
                    <a:pt x="92" y="37"/>
                  </a:cubicBezTo>
                  <a:lnTo>
                    <a:pt x="92" y="43"/>
                  </a:lnTo>
                  <a:close/>
                  <a:moveTo>
                    <a:pt x="92" y="55"/>
                  </a:moveTo>
                  <a:cubicBezTo>
                    <a:pt x="64" y="55"/>
                    <a:pt x="64" y="55"/>
                    <a:pt x="64" y="55"/>
                  </a:cubicBezTo>
                  <a:cubicBezTo>
                    <a:pt x="64" y="48"/>
                    <a:pt x="64" y="48"/>
                    <a:pt x="64" y="48"/>
                  </a:cubicBezTo>
                  <a:cubicBezTo>
                    <a:pt x="92" y="48"/>
                    <a:pt x="92" y="48"/>
                    <a:pt x="92" y="48"/>
                  </a:cubicBezTo>
                  <a:lnTo>
                    <a:pt x="92" y="55"/>
                  </a:lnTo>
                  <a:close/>
                  <a:moveTo>
                    <a:pt x="180" y="51"/>
                  </a:moveTo>
                  <a:cubicBezTo>
                    <a:pt x="180" y="56"/>
                    <a:pt x="180" y="63"/>
                    <a:pt x="178" y="70"/>
                  </a:cubicBezTo>
                  <a:cubicBezTo>
                    <a:pt x="177" y="77"/>
                    <a:pt x="175" y="86"/>
                    <a:pt x="169" y="93"/>
                  </a:cubicBezTo>
                  <a:cubicBezTo>
                    <a:pt x="169" y="88"/>
                    <a:pt x="169" y="88"/>
                    <a:pt x="169" y="88"/>
                  </a:cubicBezTo>
                  <a:cubicBezTo>
                    <a:pt x="166" y="89"/>
                    <a:pt x="163" y="89"/>
                    <a:pt x="154" y="90"/>
                  </a:cubicBezTo>
                  <a:cubicBezTo>
                    <a:pt x="154" y="84"/>
                    <a:pt x="154" y="84"/>
                    <a:pt x="154" y="84"/>
                  </a:cubicBezTo>
                  <a:cubicBezTo>
                    <a:pt x="167" y="84"/>
                    <a:pt x="167" y="84"/>
                    <a:pt x="167" y="84"/>
                  </a:cubicBezTo>
                  <a:cubicBezTo>
                    <a:pt x="167" y="80"/>
                    <a:pt x="167" y="80"/>
                    <a:pt x="167" y="80"/>
                  </a:cubicBezTo>
                  <a:cubicBezTo>
                    <a:pt x="154" y="80"/>
                    <a:pt x="154" y="80"/>
                    <a:pt x="154" y="80"/>
                  </a:cubicBezTo>
                  <a:cubicBezTo>
                    <a:pt x="154" y="75"/>
                    <a:pt x="154" y="75"/>
                    <a:pt x="154" y="75"/>
                  </a:cubicBezTo>
                  <a:cubicBezTo>
                    <a:pt x="169" y="75"/>
                    <a:pt x="169" y="75"/>
                    <a:pt x="169" y="75"/>
                  </a:cubicBezTo>
                  <a:cubicBezTo>
                    <a:pt x="169" y="70"/>
                    <a:pt x="169" y="70"/>
                    <a:pt x="169" y="70"/>
                  </a:cubicBezTo>
                  <a:cubicBezTo>
                    <a:pt x="154" y="70"/>
                    <a:pt x="154" y="70"/>
                    <a:pt x="154" y="70"/>
                  </a:cubicBezTo>
                  <a:cubicBezTo>
                    <a:pt x="154" y="65"/>
                    <a:pt x="154" y="65"/>
                    <a:pt x="154" y="65"/>
                  </a:cubicBezTo>
                  <a:cubicBezTo>
                    <a:pt x="168" y="65"/>
                    <a:pt x="168" y="65"/>
                    <a:pt x="168" y="65"/>
                  </a:cubicBezTo>
                  <a:cubicBezTo>
                    <a:pt x="168" y="48"/>
                    <a:pt x="168" y="48"/>
                    <a:pt x="168" y="48"/>
                  </a:cubicBezTo>
                  <a:cubicBezTo>
                    <a:pt x="135" y="48"/>
                    <a:pt x="135" y="48"/>
                    <a:pt x="135" y="48"/>
                  </a:cubicBezTo>
                  <a:cubicBezTo>
                    <a:pt x="135" y="65"/>
                    <a:pt x="135" y="65"/>
                    <a:pt x="135" y="65"/>
                  </a:cubicBezTo>
                  <a:cubicBezTo>
                    <a:pt x="149" y="65"/>
                    <a:pt x="149" y="65"/>
                    <a:pt x="149" y="65"/>
                  </a:cubicBezTo>
                  <a:cubicBezTo>
                    <a:pt x="149" y="70"/>
                    <a:pt x="149" y="70"/>
                    <a:pt x="149" y="70"/>
                  </a:cubicBezTo>
                  <a:cubicBezTo>
                    <a:pt x="135" y="70"/>
                    <a:pt x="135" y="70"/>
                    <a:pt x="135" y="70"/>
                  </a:cubicBezTo>
                  <a:cubicBezTo>
                    <a:pt x="135" y="75"/>
                    <a:pt x="135" y="75"/>
                    <a:pt x="135" y="75"/>
                  </a:cubicBezTo>
                  <a:cubicBezTo>
                    <a:pt x="149" y="75"/>
                    <a:pt x="149" y="75"/>
                    <a:pt x="149" y="75"/>
                  </a:cubicBezTo>
                  <a:cubicBezTo>
                    <a:pt x="149" y="80"/>
                    <a:pt x="149" y="80"/>
                    <a:pt x="149" y="80"/>
                  </a:cubicBezTo>
                  <a:cubicBezTo>
                    <a:pt x="136" y="80"/>
                    <a:pt x="136" y="80"/>
                    <a:pt x="136" y="80"/>
                  </a:cubicBezTo>
                  <a:cubicBezTo>
                    <a:pt x="136" y="84"/>
                    <a:pt x="136" y="84"/>
                    <a:pt x="136" y="84"/>
                  </a:cubicBezTo>
                  <a:cubicBezTo>
                    <a:pt x="149" y="84"/>
                    <a:pt x="149" y="84"/>
                    <a:pt x="149" y="84"/>
                  </a:cubicBezTo>
                  <a:cubicBezTo>
                    <a:pt x="149" y="90"/>
                    <a:pt x="149" y="90"/>
                    <a:pt x="149" y="90"/>
                  </a:cubicBezTo>
                  <a:cubicBezTo>
                    <a:pt x="148" y="90"/>
                    <a:pt x="132" y="91"/>
                    <a:pt x="132" y="91"/>
                  </a:cubicBezTo>
                  <a:cubicBezTo>
                    <a:pt x="133" y="96"/>
                    <a:pt x="133" y="96"/>
                    <a:pt x="133" y="96"/>
                  </a:cubicBezTo>
                  <a:cubicBezTo>
                    <a:pt x="158" y="95"/>
                    <a:pt x="166" y="94"/>
                    <a:pt x="169" y="93"/>
                  </a:cubicBezTo>
                  <a:cubicBezTo>
                    <a:pt x="169" y="94"/>
                    <a:pt x="168" y="94"/>
                    <a:pt x="167" y="95"/>
                  </a:cubicBezTo>
                  <a:cubicBezTo>
                    <a:pt x="172" y="99"/>
                    <a:pt x="172" y="99"/>
                    <a:pt x="172" y="99"/>
                  </a:cubicBezTo>
                  <a:cubicBezTo>
                    <a:pt x="176" y="95"/>
                    <a:pt x="185" y="84"/>
                    <a:pt x="186" y="51"/>
                  </a:cubicBezTo>
                  <a:cubicBezTo>
                    <a:pt x="193" y="51"/>
                    <a:pt x="193" y="51"/>
                    <a:pt x="193" y="51"/>
                  </a:cubicBezTo>
                  <a:cubicBezTo>
                    <a:pt x="192" y="77"/>
                    <a:pt x="192" y="80"/>
                    <a:pt x="191" y="89"/>
                  </a:cubicBezTo>
                  <a:cubicBezTo>
                    <a:pt x="191" y="92"/>
                    <a:pt x="190" y="93"/>
                    <a:pt x="188" y="93"/>
                  </a:cubicBezTo>
                  <a:cubicBezTo>
                    <a:pt x="180" y="93"/>
                    <a:pt x="180" y="93"/>
                    <a:pt x="180" y="93"/>
                  </a:cubicBezTo>
                  <a:cubicBezTo>
                    <a:pt x="181" y="99"/>
                    <a:pt x="181" y="99"/>
                    <a:pt x="181" y="99"/>
                  </a:cubicBezTo>
                  <a:cubicBezTo>
                    <a:pt x="189" y="99"/>
                    <a:pt x="189" y="99"/>
                    <a:pt x="189" y="99"/>
                  </a:cubicBezTo>
                  <a:cubicBezTo>
                    <a:pt x="195" y="99"/>
                    <a:pt x="196" y="95"/>
                    <a:pt x="197" y="92"/>
                  </a:cubicBezTo>
                  <a:cubicBezTo>
                    <a:pt x="199" y="82"/>
                    <a:pt x="199" y="57"/>
                    <a:pt x="199" y="46"/>
                  </a:cubicBezTo>
                  <a:cubicBezTo>
                    <a:pt x="186" y="46"/>
                    <a:pt x="186" y="46"/>
                    <a:pt x="186" y="46"/>
                  </a:cubicBezTo>
                  <a:cubicBezTo>
                    <a:pt x="186" y="30"/>
                    <a:pt x="186" y="30"/>
                    <a:pt x="186" y="30"/>
                  </a:cubicBezTo>
                  <a:cubicBezTo>
                    <a:pt x="180" y="30"/>
                    <a:pt x="180" y="30"/>
                    <a:pt x="180" y="30"/>
                  </a:cubicBezTo>
                  <a:cubicBezTo>
                    <a:pt x="180" y="46"/>
                    <a:pt x="180" y="46"/>
                    <a:pt x="180" y="46"/>
                  </a:cubicBezTo>
                  <a:cubicBezTo>
                    <a:pt x="172" y="46"/>
                    <a:pt x="172" y="46"/>
                    <a:pt x="172" y="46"/>
                  </a:cubicBezTo>
                  <a:cubicBezTo>
                    <a:pt x="172" y="51"/>
                    <a:pt x="172" y="51"/>
                    <a:pt x="172" y="51"/>
                  </a:cubicBezTo>
                  <a:lnTo>
                    <a:pt x="180" y="51"/>
                  </a:lnTo>
                  <a:close/>
                  <a:moveTo>
                    <a:pt x="133" y="36"/>
                  </a:moveTo>
                  <a:cubicBezTo>
                    <a:pt x="133" y="41"/>
                    <a:pt x="133" y="41"/>
                    <a:pt x="133" y="41"/>
                  </a:cubicBezTo>
                  <a:cubicBezTo>
                    <a:pt x="141" y="41"/>
                    <a:pt x="141" y="41"/>
                    <a:pt x="141" y="41"/>
                  </a:cubicBezTo>
                  <a:cubicBezTo>
                    <a:pt x="141" y="47"/>
                    <a:pt x="141" y="47"/>
                    <a:pt x="141" y="47"/>
                  </a:cubicBezTo>
                  <a:cubicBezTo>
                    <a:pt x="147" y="47"/>
                    <a:pt x="147" y="47"/>
                    <a:pt x="147" y="47"/>
                  </a:cubicBezTo>
                  <a:cubicBezTo>
                    <a:pt x="147" y="41"/>
                    <a:pt x="147" y="41"/>
                    <a:pt x="147" y="41"/>
                  </a:cubicBezTo>
                  <a:cubicBezTo>
                    <a:pt x="157" y="41"/>
                    <a:pt x="157" y="41"/>
                    <a:pt x="157" y="41"/>
                  </a:cubicBezTo>
                  <a:cubicBezTo>
                    <a:pt x="157" y="47"/>
                    <a:pt x="157" y="47"/>
                    <a:pt x="157" y="47"/>
                  </a:cubicBezTo>
                  <a:cubicBezTo>
                    <a:pt x="162" y="47"/>
                    <a:pt x="162" y="47"/>
                    <a:pt x="162" y="47"/>
                  </a:cubicBezTo>
                  <a:cubicBezTo>
                    <a:pt x="162" y="41"/>
                    <a:pt x="162" y="41"/>
                    <a:pt x="162" y="41"/>
                  </a:cubicBezTo>
                  <a:cubicBezTo>
                    <a:pt x="171" y="41"/>
                    <a:pt x="171" y="41"/>
                    <a:pt x="171" y="41"/>
                  </a:cubicBezTo>
                  <a:cubicBezTo>
                    <a:pt x="171" y="36"/>
                    <a:pt x="171" y="36"/>
                    <a:pt x="171" y="36"/>
                  </a:cubicBezTo>
                  <a:cubicBezTo>
                    <a:pt x="162" y="36"/>
                    <a:pt x="162" y="36"/>
                    <a:pt x="162" y="36"/>
                  </a:cubicBezTo>
                  <a:cubicBezTo>
                    <a:pt x="162" y="30"/>
                    <a:pt x="162" y="30"/>
                    <a:pt x="162" y="30"/>
                  </a:cubicBezTo>
                  <a:cubicBezTo>
                    <a:pt x="157" y="30"/>
                    <a:pt x="157" y="30"/>
                    <a:pt x="157" y="30"/>
                  </a:cubicBezTo>
                  <a:cubicBezTo>
                    <a:pt x="157" y="36"/>
                    <a:pt x="157" y="36"/>
                    <a:pt x="157" y="36"/>
                  </a:cubicBezTo>
                  <a:cubicBezTo>
                    <a:pt x="147" y="36"/>
                    <a:pt x="147" y="36"/>
                    <a:pt x="147" y="36"/>
                  </a:cubicBezTo>
                  <a:cubicBezTo>
                    <a:pt x="147" y="30"/>
                    <a:pt x="147" y="30"/>
                    <a:pt x="147" y="30"/>
                  </a:cubicBezTo>
                  <a:cubicBezTo>
                    <a:pt x="141" y="30"/>
                    <a:pt x="141" y="30"/>
                    <a:pt x="141" y="30"/>
                  </a:cubicBezTo>
                  <a:cubicBezTo>
                    <a:pt x="141" y="36"/>
                    <a:pt x="141" y="36"/>
                    <a:pt x="141" y="36"/>
                  </a:cubicBezTo>
                  <a:lnTo>
                    <a:pt x="133" y="36"/>
                  </a:lnTo>
                  <a:close/>
                  <a:moveTo>
                    <a:pt x="149" y="60"/>
                  </a:moveTo>
                  <a:cubicBezTo>
                    <a:pt x="141" y="60"/>
                    <a:pt x="141" y="60"/>
                    <a:pt x="141" y="60"/>
                  </a:cubicBezTo>
                  <a:cubicBezTo>
                    <a:pt x="141" y="53"/>
                    <a:pt x="141" y="53"/>
                    <a:pt x="141" y="53"/>
                  </a:cubicBezTo>
                  <a:cubicBezTo>
                    <a:pt x="149" y="53"/>
                    <a:pt x="149" y="53"/>
                    <a:pt x="149" y="53"/>
                  </a:cubicBezTo>
                  <a:lnTo>
                    <a:pt x="149" y="60"/>
                  </a:lnTo>
                  <a:close/>
                  <a:moveTo>
                    <a:pt x="163" y="60"/>
                  </a:moveTo>
                  <a:cubicBezTo>
                    <a:pt x="154" y="60"/>
                    <a:pt x="154" y="60"/>
                    <a:pt x="154" y="60"/>
                  </a:cubicBezTo>
                  <a:cubicBezTo>
                    <a:pt x="154" y="53"/>
                    <a:pt x="154" y="53"/>
                    <a:pt x="154" y="53"/>
                  </a:cubicBezTo>
                  <a:cubicBezTo>
                    <a:pt x="163" y="53"/>
                    <a:pt x="163" y="53"/>
                    <a:pt x="163" y="53"/>
                  </a:cubicBezTo>
                  <a:lnTo>
                    <a:pt x="163"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1" name="Freeform 232"/>
            <p:cNvSpPr>
              <a:spLocks/>
            </p:cNvSpPr>
            <p:nvPr/>
          </p:nvSpPr>
          <p:spPr bwMode="auto">
            <a:xfrm>
              <a:off x="839788" y="1646238"/>
              <a:ext cx="38100" cy="119063"/>
            </a:xfrm>
            <a:custGeom>
              <a:avLst/>
              <a:gdLst>
                <a:gd name="T0" fmla="*/ 24 w 24"/>
                <a:gd name="T1" fmla="*/ 12 h 75"/>
                <a:gd name="T2" fmla="*/ 13 w 24"/>
                <a:gd name="T3" fmla="*/ 0 h 75"/>
                <a:gd name="T4" fmla="*/ 4 w 24"/>
                <a:gd name="T5" fmla="*/ 9 h 75"/>
                <a:gd name="T6" fmla="*/ 0 w 24"/>
                <a:gd name="T7" fmla="*/ 66 h 75"/>
                <a:gd name="T8" fmla="*/ 9 w 24"/>
                <a:gd name="T9" fmla="*/ 75 h 75"/>
                <a:gd name="T10" fmla="*/ 19 w 24"/>
                <a:gd name="T11" fmla="*/ 66 h 75"/>
                <a:gd name="T12" fmla="*/ 24 w 24"/>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24" y="12"/>
                  </a:moveTo>
                  <a:lnTo>
                    <a:pt x="13" y="0"/>
                  </a:lnTo>
                  <a:lnTo>
                    <a:pt x="4" y="9"/>
                  </a:lnTo>
                  <a:lnTo>
                    <a:pt x="0" y="66"/>
                  </a:lnTo>
                  <a:lnTo>
                    <a:pt x="9" y="75"/>
                  </a:lnTo>
                  <a:lnTo>
                    <a:pt x="19" y="66"/>
                  </a:lnTo>
                  <a:lnTo>
                    <a:pt x="2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2" name="Freeform 233"/>
            <p:cNvSpPr>
              <a:spLocks/>
            </p:cNvSpPr>
            <p:nvPr/>
          </p:nvSpPr>
          <p:spPr bwMode="auto">
            <a:xfrm>
              <a:off x="868363" y="1627188"/>
              <a:ext cx="107950" cy="31750"/>
            </a:xfrm>
            <a:custGeom>
              <a:avLst/>
              <a:gdLst>
                <a:gd name="T0" fmla="*/ 55 w 68"/>
                <a:gd name="T1" fmla="*/ 20 h 20"/>
                <a:gd name="T2" fmla="*/ 68 w 68"/>
                <a:gd name="T3" fmla="*/ 8 h 20"/>
                <a:gd name="T4" fmla="*/ 60 w 68"/>
                <a:gd name="T5" fmla="*/ 0 h 20"/>
                <a:gd name="T6" fmla="*/ 8 w 68"/>
                <a:gd name="T7" fmla="*/ 0 h 20"/>
                <a:gd name="T8" fmla="*/ 0 w 68"/>
                <a:gd name="T9" fmla="*/ 8 h 20"/>
                <a:gd name="T10" fmla="*/ 10 w 68"/>
                <a:gd name="T11" fmla="*/ 20 h 20"/>
                <a:gd name="T12" fmla="*/ 55 w 68"/>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8" h="20">
                  <a:moveTo>
                    <a:pt x="55" y="20"/>
                  </a:moveTo>
                  <a:lnTo>
                    <a:pt x="68" y="8"/>
                  </a:lnTo>
                  <a:lnTo>
                    <a:pt x="60" y="0"/>
                  </a:lnTo>
                  <a:lnTo>
                    <a:pt x="8" y="0"/>
                  </a:lnTo>
                  <a:lnTo>
                    <a:pt x="0" y="8"/>
                  </a:lnTo>
                  <a:lnTo>
                    <a:pt x="10" y="20"/>
                  </a:lnTo>
                  <a:lnTo>
                    <a:pt x="55"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3" name="Freeform 234"/>
            <p:cNvSpPr>
              <a:spLocks/>
            </p:cNvSpPr>
            <p:nvPr/>
          </p:nvSpPr>
          <p:spPr bwMode="auto">
            <a:xfrm>
              <a:off x="954088" y="1646238"/>
              <a:ext cx="39688" cy="119063"/>
            </a:xfrm>
            <a:custGeom>
              <a:avLst/>
              <a:gdLst>
                <a:gd name="T0" fmla="*/ 17 w 25"/>
                <a:gd name="T1" fmla="*/ 0 h 75"/>
                <a:gd name="T2" fmla="*/ 5 w 25"/>
                <a:gd name="T3" fmla="*/ 12 h 75"/>
                <a:gd name="T4" fmla="*/ 0 w 25"/>
                <a:gd name="T5" fmla="*/ 66 h 75"/>
                <a:gd name="T6" fmla="*/ 9 w 25"/>
                <a:gd name="T7" fmla="*/ 75 h 75"/>
                <a:gd name="T8" fmla="*/ 19 w 25"/>
                <a:gd name="T9" fmla="*/ 66 h 75"/>
                <a:gd name="T10" fmla="*/ 25 w 25"/>
                <a:gd name="T11" fmla="*/ 9 h 75"/>
                <a:gd name="T12" fmla="*/ 17 w 25"/>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7" y="0"/>
                  </a:moveTo>
                  <a:lnTo>
                    <a:pt x="5" y="12"/>
                  </a:lnTo>
                  <a:lnTo>
                    <a:pt x="0" y="66"/>
                  </a:lnTo>
                  <a:lnTo>
                    <a:pt x="9" y="75"/>
                  </a:lnTo>
                  <a:lnTo>
                    <a:pt x="19" y="66"/>
                  </a:lnTo>
                  <a:lnTo>
                    <a:pt x="25" y="9"/>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4" name="Freeform 235"/>
            <p:cNvSpPr>
              <a:spLocks/>
            </p:cNvSpPr>
            <p:nvPr/>
          </p:nvSpPr>
          <p:spPr bwMode="auto">
            <a:xfrm>
              <a:off x="827088" y="1778000"/>
              <a:ext cx="39688" cy="119063"/>
            </a:xfrm>
            <a:custGeom>
              <a:avLst/>
              <a:gdLst>
                <a:gd name="T0" fmla="*/ 20 w 25"/>
                <a:gd name="T1" fmla="*/ 64 h 75"/>
                <a:gd name="T2" fmla="*/ 8 w 25"/>
                <a:gd name="T3" fmla="*/ 75 h 75"/>
                <a:gd name="T4" fmla="*/ 0 w 25"/>
                <a:gd name="T5" fmla="*/ 67 h 75"/>
                <a:gd name="T6" fmla="*/ 5 w 25"/>
                <a:gd name="T7" fmla="*/ 10 h 75"/>
                <a:gd name="T8" fmla="*/ 16 w 25"/>
                <a:gd name="T9" fmla="*/ 0 h 75"/>
                <a:gd name="T10" fmla="*/ 25 w 25"/>
                <a:gd name="T11" fmla="*/ 10 h 75"/>
                <a:gd name="T12" fmla="*/ 20 w 25"/>
                <a:gd name="T13" fmla="*/ 64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0" y="64"/>
                  </a:moveTo>
                  <a:lnTo>
                    <a:pt x="8" y="75"/>
                  </a:lnTo>
                  <a:lnTo>
                    <a:pt x="0" y="67"/>
                  </a:lnTo>
                  <a:lnTo>
                    <a:pt x="5" y="10"/>
                  </a:lnTo>
                  <a:lnTo>
                    <a:pt x="16" y="0"/>
                  </a:lnTo>
                  <a:lnTo>
                    <a:pt x="25" y="10"/>
                  </a:lnTo>
                  <a:lnTo>
                    <a:pt x="2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5" name="Freeform 236"/>
            <p:cNvSpPr>
              <a:spLocks/>
            </p:cNvSpPr>
            <p:nvPr/>
          </p:nvSpPr>
          <p:spPr bwMode="auto">
            <a:xfrm>
              <a:off x="844550" y="1884363"/>
              <a:ext cx="107950" cy="33338"/>
            </a:xfrm>
            <a:custGeom>
              <a:avLst/>
              <a:gdLst>
                <a:gd name="T0" fmla="*/ 58 w 68"/>
                <a:gd name="T1" fmla="*/ 0 h 21"/>
                <a:gd name="T2" fmla="*/ 68 w 68"/>
                <a:gd name="T3" fmla="*/ 12 h 21"/>
                <a:gd name="T4" fmla="*/ 59 w 68"/>
                <a:gd name="T5" fmla="*/ 21 h 21"/>
                <a:gd name="T6" fmla="*/ 7 w 68"/>
                <a:gd name="T7" fmla="*/ 21 h 21"/>
                <a:gd name="T8" fmla="*/ 0 w 68"/>
                <a:gd name="T9" fmla="*/ 12 h 21"/>
                <a:gd name="T10" fmla="*/ 13 w 68"/>
                <a:gd name="T11" fmla="*/ 0 h 21"/>
                <a:gd name="T12" fmla="*/ 58 w 68"/>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8" h="21">
                  <a:moveTo>
                    <a:pt x="58" y="0"/>
                  </a:moveTo>
                  <a:lnTo>
                    <a:pt x="68" y="12"/>
                  </a:lnTo>
                  <a:lnTo>
                    <a:pt x="59" y="21"/>
                  </a:lnTo>
                  <a:lnTo>
                    <a:pt x="7" y="21"/>
                  </a:lnTo>
                  <a:lnTo>
                    <a:pt x="0" y="12"/>
                  </a:lnTo>
                  <a:lnTo>
                    <a:pt x="13" y="0"/>
                  </a:lnTo>
                  <a:lnTo>
                    <a:pt x="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6" name="Freeform 237"/>
            <p:cNvSpPr>
              <a:spLocks/>
            </p:cNvSpPr>
            <p:nvPr/>
          </p:nvSpPr>
          <p:spPr bwMode="auto">
            <a:xfrm>
              <a:off x="941388" y="1778000"/>
              <a:ext cx="39688" cy="119063"/>
            </a:xfrm>
            <a:custGeom>
              <a:avLst/>
              <a:gdLst>
                <a:gd name="T0" fmla="*/ 11 w 25"/>
                <a:gd name="T1" fmla="*/ 75 h 75"/>
                <a:gd name="T2" fmla="*/ 0 w 25"/>
                <a:gd name="T3" fmla="*/ 64 h 75"/>
                <a:gd name="T4" fmla="*/ 6 w 25"/>
                <a:gd name="T5" fmla="*/ 10 h 75"/>
                <a:gd name="T6" fmla="*/ 16 w 25"/>
                <a:gd name="T7" fmla="*/ 0 h 75"/>
                <a:gd name="T8" fmla="*/ 25 w 25"/>
                <a:gd name="T9" fmla="*/ 10 h 75"/>
                <a:gd name="T10" fmla="*/ 20 w 25"/>
                <a:gd name="T11" fmla="*/ 67 h 75"/>
                <a:gd name="T12" fmla="*/ 11 w 2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1" y="75"/>
                  </a:moveTo>
                  <a:lnTo>
                    <a:pt x="0" y="64"/>
                  </a:lnTo>
                  <a:lnTo>
                    <a:pt x="6" y="10"/>
                  </a:lnTo>
                  <a:lnTo>
                    <a:pt x="16" y="0"/>
                  </a:lnTo>
                  <a:lnTo>
                    <a:pt x="25" y="10"/>
                  </a:lnTo>
                  <a:lnTo>
                    <a:pt x="20" y="67"/>
                  </a:lnTo>
                  <a:lnTo>
                    <a:pt x="11"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7" name="Freeform 238"/>
            <p:cNvSpPr>
              <a:spLocks/>
            </p:cNvSpPr>
            <p:nvPr/>
          </p:nvSpPr>
          <p:spPr bwMode="auto">
            <a:xfrm>
              <a:off x="1020763" y="1646238"/>
              <a:ext cx="38100" cy="119063"/>
            </a:xfrm>
            <a:custGeom>
              <a:avLst/>
              <a:gdLst>
                <a:gd name="T0" fmla="*/ 24 w 24"/>
                <a:gd name="T1" fmla="*/ 12 h 75"/>
                <a:gd name="T2" fmla="*/ 14 w 24"/>
                <a:gd name="T3" fmla="*/ 0 h 75"/>
                <a:gd name="T4" fmla="*/ 5 w 24"/>
                <a:gd name="T5" fmla="*/ 9 h 75"/>
                <a:gd name="T6" fmla="*/ 0 w 24"/>
                <a:gd name="T7" fmla="*/ 66 h 75"/>
                <a:gd name="T8" fmla="*/ 9 w 24"/>
                <a:gd name="T9" fmla="*/ 75 h 75"/>
                <a:gd name="T10" fmla="*/ 20 w 24"/>
                <a:gd name="T11" fmla="*/ 66 h 75"/>
                <a:gd name="T12" fmla="*/ 24 w 24"/>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24" y="12"/>
                  </a:moveTo>
                  <a:lnTo>
                    <a:pt x="14" y="0"/>
                  </a:lnTo>
                  <a:lnTo>
                    <a:pt x="5" y="9"/>
                  </a:lnTo>
                  <a:lnTo>
                    <a:pt x="0" y="66"/>
                  </a:lnTo>
                  <a:lnTo>
                    <a:pt x="9" y="75"/>
                  </a:lnTo>
                  <a:lnTo>
                    <a:pt x="20" y="66"/>
                  </a:lnTo>
                  <a:lnTo>
                    <a:pt x="2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8" name="Freeform 239"/>
            <p:cNvSpPr>
              <a:spLocks/>
            </p:cNvSpPr>
            <p:nvPr/>
          </p:nvSpPr>
          <p:spPr bwMode="auto">
            <a:xfrm>
              <a:off x="1049338" y="1627188"/>
              <a:ext cx="107950" cy="31750"/>
            </a:xfrm>
            <a:custGeom>
              <a:avLst/>
              <a:gdLst>
                <a:gd name="T0" fmla="*/ 56 w 68"/>
                <a:gd name="T1" fmla="*/ 20 h 20"/>
                <a:gd name="T2" fmla="*/ 68 w 68"/>
                <a:gd name="T3" fmla="*/ 8 h 20"/>
                <a:gd name="T4" fmla="*/ 60 w 68"/>
                <a:gd name="T5" fmla="*/ 0 h 20"/>
                <a:gd name="T6" fmla="*/ 9 w 68"/>
                <a:gd name="T7" fmla="*/ 0 h 20"/>
                <a:gd name="T8" fmla="*/ 0 w 68"/>
                <a:gd name="T9" fmla="*/ 8 h 20"/>
                <a:gd name="T10" fmla="*/ 11 w 68"/>
                <a:gd name="T11" fmla="*/ 20 h 20"/>
                <a:gd name="T12" fmla="*/ 56 w 68"/>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8" h="20">
                  <a:moveTo>
                    <a:pt x="56" y="20"/>
                  </a:moveTo>
                  <a:lnTo>
                    <a:pt x="68" y="8"/>
                  </a:lnTo>
                  <a:lnTo>
                    <a:pt x="60" y="0"/>
                  </a:lnTo>
                  <a:lnTo>
                    <a:pt x="9" y="0"/>
                  </a:lnTo>
                  <a:lnTo>
                    <a:pt x="0" y="8"/>
                  </a:lnTo>
                  <a:lnTo>
                    <a:pt x="11" y="20"/>
                  </a:lnTo>
                  <a:lnTo>
                    <a:pt x="56"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9" name="Freeform 240"/>
            <p:cNvSpPr>
              <a:spLocks/>
            </p:cNvSpPr>
            <p:nvPr/>
          </p:nvSpPr>
          <p:spPr bwMode="auto">
            <a:xfrm>
              <a:off x="1039813" y="1755775"/>
              <a:ext cx="103188" cy="33338"/>
            </a:xfrm>
            <a:custGeom>
              <a:avLst/>
              <a:gdLst>
                <a:gd name="T0" fmla="*/ 11 w 65"/>
                <a:gd name="T1" fmla="*/ 0 h 21"/>
                <a:gd name="T2" fmla="*/ 0 w 65"/>
                <a:gd name="T3" fmla="*/ 11 h 21"/>
                <a:gd name="T4" fmla="*/ 9 w 65"/>
                <a:gd name="T5" fmla="*/ 21 h 21"/>
                <a:gd name="T6" fmla="*/ 54 w 65"/>
                <a:gd name="T7" fmla="*/ 21 h 21"/>
                <a:gd name="T8" fmla="*/ 65 w 65"/>
                <a:gd name="T9" fmla="*/ 11 h 21"/>
                <a:gd name="T10" fmla="*/ 56 w 65"/>
                <a:gd name="T11" fmla="*/ 0 h 21"/>
                <a:gd name="T12" fmla="*/ 11 w 65"/>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5" h="21">
                  <a:moveTo>
                    <a:pt x="11" y="0"/>
                  </a:moveTo>
                  <a:lnTo>
                    <a:pt x="0" y="11"/>
                  </a:lnTo>
                  <a:lnTo>
                    <a:pt x="9" y="21"/>
                  </a:lnTo>
                  <a:lnTo>
                    <a:pt x="54" y="21"/>
                  </a:lnTo>
                  <a:lnTo>
                    <a:pt x="65" y="11"/>
                  </a:lnTo>
                  <a:lnTo>
                    <a:pt x="56" y="0"/>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0" name="Freeform 241"/>
            <p:cNvSpPr>
              <a:spLocks/>
            </p:cNvSpPr>
            <p:nvPr/>
          </p:nvSpPr>
          <p:spPr bwMode="auto">
            <a:xfrm>
              <a:off x="1136650" y="1646238"/>
              <a:ext cx="39688" cy="119063"/>
            </a:xfrm>
            <a:custGeom>
              <a:avLst/>
              <a:gdLst>
                <a:gd name="T0" fmla="*/ 17 w 25"/>
                <a:gd name="T1" fmla="*/ 0 h 75"/>
                <a:gd name="T2" fmla="*/ 4 w 25"/>
                <a:gd name="T3" fmla="*/ 12 h 75"/>
                <a:gd name="T4" fmla="*/ 0 w 25"/>
                <a:gd name="T5" fmla="*/ 66 h 75"/>
                <a:gd name="T6" fmla="*/ 9 w 25"/>
                <a:gd name="T7" fmla="*/ 75 h 75"/>
                <a:gd name="T8" fmla="*/ 19 w 25"/>
                <a:gd name="T9" fmla="*/ 66 h 75"/>
                <a:gd name="T10" fmla="*/ 25 w 25"/>
                <a:gd name="T11" fmla="*/ 9 h 75"/>
                <a:gd name="T12" fmla="*/ 17 w 25"/>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7" y="0"/>
                  </a:moveTo>
                  <a:lnTo>
                    <a:pt x="4" y="12"/>
                  </a:lnTo>
                  <a:lnTo>
                    <a:pt x="0" y="66"/>
                  </a:lnTo>
                  <a:lnTo>
                    <a:pt x="9" y="75"/>
                  </a:lnTo>
                  <a:lnTo>
                    <a:pt x="19" y="66"/>
                  </a:lnTo>
                  <a:lnTo>
                    <a:pt x="25" y="9"/>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1" name="Freeform 242"/>
            <p:cNvSpPr>
              <a:spLocks/>
            </p:cNvSpPr>
            <p:nvPr/>
          </p:nvSpPr>
          <p:spPr bwMode="auto">
            <a:xfrm>
              <a:off x="1027113" y="1884363"/>
              <a:ext cx="107950" cy="33338"/>
            </a:xfrm>
            <a:custGeom>
              <a:avLst/>
              <a:gdLst>
                <a:gd name="T0" fmla="*/ 58 w 68"/>
                <a:gd name="T1" fmla="*/ 0 h 21"/>
                <a:gd name="T2" fmla="*/ 68 w 68"/>
                <a:gd name="T3" fmla="*/ 12 h 21"/>
                <a:gd name="T4" fmla="*/ 59 w 68"/>
                <a:gd name="T5" fmla="*/ 21 h 21"/>
                <a:gd name="T6" fmla="*/ 7 w 68"/>
                <a:gd name="T7" fmla="*/ 21 h 21"/>
                <a:gd name="T8" fmla="*/ 0 w 68"/>
                <a:gd name="T9" fmla="*/ 12 h 21"/>
                <a:gd name="T10" fmla="*/ 13 w 68"/>
                <a:gd name="T11" fmla="*/ 0 h 21"/>
                <a:gd name="T12" fmla="*/ 58 w 68"/>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8" h="21">
                  <a:moveTo>
                    <a:pt x="58" y="0"/>
                  </a:moveTo>
                  <a:lnTo>
                    <a:pt x="68" y="12"/>
                  </a:lnTo>
                  <a:lnTo>
                    <a:pt x="59" y="21"/>
                  </a:lnTo>
                  <a:lnTo>
                    <a:pt x="7" y="21"/>
                  </a:lnTo>
                  <a:lnTo>
                    <a:pt x="0" y="12"/>
                  </a:lnTo>
                  <a:lnTo>
                    <a:pt x="13" y="0"/>
                  </a:lnTo>
                  <a:lnTo>
                    <a:pt x="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2" name="Freeform 243"/>
            <p:cNvSpPr>
              <a:spLocks/>
            </p:cNvSpPr>
            <p:nvPr/>
          </p:nvSpPr>
          <p:spPr bwMode="auto">
            <a:xfrm>
              <a:off x="1123950" y="1778000"/>
              <a:ext cx="39688" cy="119063"/>
            </a:xfrm>
            <a:custGeom>
              <a:avLst/>
              <a:gdLst>
                <a:gd name="T0" fmla="*/ 11 w 25"/>
                <a:gd name="T1" fmla="*/ 75 h 75"/>
                <a:gd name="T2" fmla="*/ 0 w 25"/>
                <a:gd name="T3" fmla="*/ 64 h 75"/>
                <a:gd name="T4" fmla="*/ 4 w 25"/>
                <a:gd name="T5" fmla="*/ 10 h 75"/>
                <a:gd name="T6" fmla="*/ 16 w 25"/>
                <a:gd name="T7" fmla="*/ 0 h 75"/>
                <a:gd name="T8" fmla="*/ 25 w 25"/>
                <a:gd name="T9" fmla="*/ 10 h 75"/>
                <a:gd name="T10" fmla="*/ 19 w 25"/>
                <a:gd name="T11" fmla="*/ 67 h 75"/>
                <a:gd name="T12" fmla="*/ 11 w 2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1" y="75"/>
                  </a:moveTo>
                  <a:lnTo>
                    <a:pt x="0" y="64"/>
                  </a:lnTo>
                  <a:lnTo>
                    <a:pt x="4" y="10"/>
                  </a:lnTo>
                  <a:lnTo>
                    <a:pt x="16" y="0"/>
                  </a:lnTo>
                  <a:lnTo>
                    <a:pt x="25" y="10"/>
                  </a:lnTo>
                  <a:lnTo>
                    <a:pt x="19" y="67"/>
                  </a:lnTo>
                  <a:lnTo>
                    <a:pt x="11"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3" name="Freeform 244"/>
            <p:cNvSpPr>
              <a:spLocks/>
            </p:cNvSpPr>
            <p:nvPr/>
          </p:nvSpPr>
          <p:spPr bwMode="auto">
            <a:xfrm>
              <a:off x="1266825" y="1646238"/>
              <a:ext cx="39688" cy="119063"/>
            </a:xfrm>
            <a:custGeom>
              <a:avLst/>
              <a:gdLst>
                <a:gd name="T0" fmla="*/ 25 w 25"/>
                <a:gd name="T1" fmla="*/ 12 h 75"/>
                <a:gd name="T2" fmla="*/ 13 w 25"/>
                <a:gd name="T3" fmla="*/ 0 h 75"/>
                <a:gd name="T4" fmla="*/ 4 w 25"/>
                <a:gd name="T5" fmla="*/ 9 h 75"/>
                <a:gd name="T6" fmla="*/ 0 w 25"/>
                <a:gd name="T7" fmla="*/ 66 h 75"/>
                <a:gd name="T8" fmla="*/ 9 w 25"/>
                <a:gd name="T9" fmla="*/ 75 h 75"/>
                <a:gd name="T10" fmla="*/ 20 w 25"/>
                <a:gd name="T11" fmla="*/ 66 h 75"/>
                <a:gd name="T12" fmla="*/ 25 w 25"/>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5" y="12"/>
                  </a:moveTo>
                  <a:lnTo>
                    <a:pt x="13" y="0"/>
                  </a:lnTo>
                  <a:lnTo>
                    <a:pt x="4" y="9"/>
                  </a:lnTo>
                  <a:lnTo>
                    <a:pt x="0" y="66"/>
                  </a:lnTo>
                  <a:lnTo>
                    <a:pt x="9" y="75"/>
                  </a:lnTo>
                  <a:lnTo>
                    <a:pt x="20" y="66"/>
                  </a:lnTo>
                  <a:lnTo>
                    <a:pt x="25"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4" name="Freeform 245"/>
            <p:cNvSpPr>
              <a:spLocks/>
            </p:cNvSpPr>
            <p:nvPr/>
          </p:nvSpPr>
          <p:spPr bwMode="auto">
            <a:xfrm>
              <a:off x="1295400" y="1627188"/>
              <a:ext cx="106363" cy="31750"/>
            </a:xfrm>
            <a:custGeom>
              <a:avLst/>
              <a:gdLst>
                <a:gd name="T0" fmla="*/ 55 w 67"/>
                <a:gd name="T1" fmla="*/ 20 h 20"/>
                <a:gd name="T2" fmla="*/ 67 w 67"/>
                <a:gd name="T3" fmla="*/ 8 h 20"/>
                <a:gd name="T4" fmla="*/ 61 w 67"/>
                <a:gd name="T5" fmla="*/ 0 h 20"/>
                <a:gd name="T6" fmla="*/ 9 w 67"/>
                <a:gd name="T7" fmla="*/ 0 h 20"/>
                <a:gd name="T8" fmla="*/ 0 w 67"/>
                <a:gd name="T9" fmla="*/ 8 h 20"/>
                <a:gd name="T10" fmla="*/ 10 w 67"/>
                <a:gd name="T11" fmla="*/ 20 h 20"/>
                <a:gd name="T12" fmla="*/ 55 w 6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7" h="20">
                  <a:moveTo>
                    <a:pt x="55" y="20"/>
                  </a:moveTo>
                  <a:lnTo>
                    <a:pt x="67" y="8"/>
                  </a:lnTo>
                  <a:lnTo>
                    <a:pt x="61" y="0"/>
                  </a:lnTo>
                  <a:lnTo>
                    <a:pt x="9" y="0"/>
                  </a:lnTo>
                  <a:lnTo>
                    <a:pt x="0" y="8"/>
                  </a:lnTo>
                  <a:lnTo>
                    <a:pt x="10" y="20"/>
                  </a:lnTo>
                  <a:lnTo>
                    <a:pt x="55"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5" name="Freeform 246"/>
            <p:cNvSpPr>
              <a:spLocks/>
            </p:cNvSpPr>
            <p:nvPr/>
          </p:nvSpPr>
          <p:spPr bwMode="auto">
            <a:xfrm>
              <a:off x="1381125" y="1646238"/>
              <a:ext cx="39688" cy="119063"/>
            </a:xfrm>
            <a:custGeom>
              <a:avLst/>
              <a:gdLst>
                <a:gd name="T0" fmla="*/ 17 w 25"/>
                <a:gd name="T1" fmla="*/ 0 h 75"/>
                <a:gd name="T2" fmla="*/ 4 w 25"/>
                <a:gd name="T3" fmla="*/ 12 h 75"/>
                <a:gd name="T4" fmla="*/ 0 w 25"/>
                <a:gd name="T5" fmla="*/ 66 h 75"/>
                <a:gd name="T6" fmla="*/ 9 w 25"/>
                <a:gd name="T7" fmla="*/ 75 h 75"/>
                <a:gd name="T8" fmla="*/ 20 w 25"/>
                <a:gd name="T9" fmla="*/ 66 h 75"/>
                <a:gd name="T10" fmla="*/ 25 w 25"/>
                <a:gd name="T11" fmla="*/ 9 h 75"/>
                <a:gd name="T12" fmla="*/ 17 w 25"/>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7" y="0"/>
                  </a:moveTo>
                  <a:lnTo>
                    <a:pt x="4" y="12"/>
                  </a:lnTo>
                  <a:lnTo>
                    <a:pt x="0" y="66"/>
                  </a:lnTo>
                  <a:lnTo>
                    <a:pt x="9" y="75"/>
                  </a:lnTo>
                  <a:lnTo>
                    <a:pt x="20" y="66"/>
                  </a:lnTo>
                  <a:lnTo>
                    <a:pt x="25" y="9"/>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6" name="Freeform 247"/>
            <p:cNvSpPr>
              <a:spLocks/>
            </p:cNvSpPr>
            <p:nvPr/>
          </p:nvSpPr>
          <p:spPr bwMode="auto">
            <a:xfrm>
              <a:off x="1254125" y="1778000"/>
              <a:ext cx="39688" cy="119063"/>
            </a:xfrm>
            <a:custGeom>
              <a:avLst/>
              <a:gdLst>
                <a:gd name="T0" fmla="*/ 20 w 25"/>
                <a:gd name="T1" fmla="*/ 64 h 75"/>
                <a:gd name="T2" fmla="*/ 8 w 25"/>
                <a:gd name="T3" fmla="*/ 75 h 75"/>
                <a:gd name="T4" fmla="*/ 0 w 25"/>
                <a:gd name="T5" fmla="*/ 67 h 75"/>
                <a:gd name="T6" fmla="*/ 6 w 25"/>
                <a:gd name="T7" fmla="*/ 10 h 75"/>
                <a:gd name="T8" fmla="*/ 16 w 25"/>
                <a:gd name="T9" fmla="*/ 0 h 75"/>
                <a:gd name="T10" fmla="*/ 25 w 25"/>
                <a:gd name="T11" fmla="*/ 10 h 75"/>
                <a:gd name="T12" fmla="*/ 20 w 25"/>
                <a:gd name="T13" fmla="*/ 64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0" y="64"/>
                  </a:moveTo>
                  <a:lnTo>
                    <a:pt x="8" y="75"/>
                  </a:lnTo>
                  <a:lnTo>
                    <a:pt x="0" y="67"/>
                  </a:lnTo>
                  <a:lnTo>
                    <a:pt x="6" y="10"/>
                  </a:lnTo>
                  <a:lnTo>
                    <a:pt x="16" y="0"/>
                  </a:lnTo>
                  <a:lnTo>
                    <a:pt x="25" y="10"/>
                  </a:lnTo>
                  <a:lnTo>
                    <a:pt x="2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7" name="Freeform 248"/>
            <p:cNvSpPr>
              <a:spLocks/>
            </p:cNvSpPr>
            <p:nvPr/>
          </p:nvSpPr>
          <p:spPr bwMode="auto">
            <a:xfrm>
              <a:off x="1271588" y="1884363"/>
              <a:ext cx="109538" cy="33338"/>
            </a:xfrm>
            <a:custGeom>
              <a:avLst/>
              <a:gdLst>
                <a:gd name="T0" fmla="*/ 58 w 69"/>
                <a:gd name="T1" fmla="*/ 0 h 21"/>
                <a:gd name="T2" fmla="*/ 69 w 69"/>
                <a:gd name="T3" fmla="*/ 12 h 21"/>
                <a:gd name="T4" fmla="*/ 60 w 69"/>
                <a:gd name="T5" fmla="*/ 21 h 21"/>
                <a:gd name="T6" fmla="*/ 8 w 69"/>
                <a:gd name="T7" fmla="*/ 21 h 21"/>
                <a:gd name="T8" fmla="*/ 0 w 69"/>
                <a:gd name="T9" fmla="*/ 12 h 21"/>
                <a:gd name="T10" fmla="*/ 13 w 69"/>
                <a:gd name="T11" fmla="*/ 0 h 21"/>
                <a:gd name="T12" fmla="*/ 58 w 69"/>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9" h="21">
                  <a:moveTo>
                    <a:pt x="58" y="0"/>
                  </a:moveTo>
                  <a:lnTo>
                    <a:pt x="69" y="12"/>
                  </a:lnTo>
                  <a:lnTo>
                    <a:pt x="60" y="21"/>
                  </a:lnTo>
                  <a:lnTo>
                    <a:pt x="8" y="21"/>
                  </a:lnTo>
                  <a:lnTo>
                    <a:pt x="0" y="12"/>
                  </a:lnTo>
                  <a:lnTo>
                    <a:pt x="13" y="0"/>
                  </a:lnTo>
                  <a:lnTo>
                    <a:pt x="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8" name="Freeform 249"/>
            <p:cNvSpPr>
              <a:spLocks/>
            </p:cNvSpPr>
            <p:nvPr/>
          </p:nvSpPr>
          <p:spPr bwMode="auto">
            <a:xfrm>
              <a:off x="1370013" y="1778000"/>
              <a:ext cx="39688" cy="119063"/>
            </a:xfrm>
            <a:custGeom>
              <a:avLst/>
              <a:gdLst>
                <a:gd name="T0" fmla="*/ 10 w 25"/>
                <a:gd name="T1" fmla="*/ 75 h 75"/>
                <a:gd name="T2" fmla="*/ 0 w 25"/>
                <a:gd name="T3" fmla="*/ 64 h 75"/>
                <a:gd name="T4" fmla="*/ 5 w 25"/>
                <a:gd name="T5" fmla="*/ 10 h 75"/>
                <a:gd name="T6" fmla="*/ 16 w 25"/>
                <a:gd name="T7" fmla="*/ 0 h 75"/>
                <a:gd name="T8" fmla="*/ 25 w 25"/>
                <a:gd name="T9" fmla="*/ 10 h 75"/>
                <a:gd name="T10" fmla="*/ 19 w 25"/>
                <a:gd name="T11" fmla="*/ 67 h 75"/>
                <a:gd name="T12" fmla="*/ 10 w 2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0" y="75"/>
                  </a:moveTo>
                  <a:lnTo>
                    <a:pt x="0" y="64"/>
                  </a:lnTo>
                  <a:lnTo>
                    <a:pt x="5" y="10"/>
                  </a:lnTo>
                  <a:lnTo>
                    <a:pt x="16" y="0"/>
                  </a:lnTo>
                  <a:lnTo>
                    <a:pt x="25" y="10"/>
                  </a:lnTo>
                  <a:lnTo>
                    <a:pt x="19" y="67"/>
                  </a:lnTo>
                  <a:lnTo>
                    <a:pt x="10"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9" name="Freeform 250"/>
            <p:cNvSpPr>
              <a:spLocks/>
            </p:cNvSpPr>
            <p:nvPr/>
          </p:nvSpPr>
          <p:spPr bwMode="auto">
            <a:xfrm>
              <a:off x="1449388" y="1646238"/>
              <a:ext cx="38100" cy="119063"/>
            </a:xfrm>
            <a:custGeom>
              <a:avLst/>
              <a:gdLst>
                <a:gd name="T0" fmla="*/ 24 w 24"/>
                <a:gd name="T1" fmla="*/ 12 h 75"/>
                <a:gd name="T2" fmla="*/ 13 w 24"/>
                <a:gd name="T3" fmla="*/ 0 h 75"/>
                <a:gd name="T4" fmla="*/ 4 w 24"/>
                <a:gd name="T5" fmla="*/ 9 h 75"/>
                <a:gd name="T6" fmla="*/ 0 w 24"/>
                <a:gd name="T7" fmla="*/ 66 h 75"/>
                <a:gd name="T8" fmla="*/ 9 w 24"/>
                <a:gd name="T9" fmla="*/ 75 h 75"/>
                <a:gd name="T10" fmla="*/ 19 w 24"/>
                <a:gd name="T11" fmla="*/ 66 h 75"/>
                <a:gd name="T12" fmla="*/ 24 w 24"/>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24" y="12"/>
                  </a:moveTo>
                  <a:lnTo>
                    <a:pt x="13" y="0"/>
                  </a:lnTo>
                  <a:lnTo>
                    <a:pt x="4" y="9"/>
                  </a:lnTo>
                  <a:lnTo>
                    <a:pt x="0" y="66"/>
                  </a:lnTo>
                  <a:lnTo>
                    <a:pt x="9" y="75"/>
                  </a:lnTo>
                  <a:lnTo>
                    <a:pt x="19" y="66"/>
                  </a:lnTo>
                  <a:lnTo>
                    <a:pt x="2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0" name="Freeform 251"/>
            <p:cNvSpPr>
              <a:spLocks/>
            </p:cNvSpPr>
            <p:nvPr/>
          </p:nvSpPr>
          <p:spPr bwMode="auto">
            <a:xfrm>
              <a:off x="1477963" y="1627188"/>
              <a:ext cx="106363" cy="31750"/>
            </a:xfrm>
            <a:custGeom>
              <a:avLst/>
              <a:gdLst>
                <a:gd name="T0" fmla="*/ 55 w 67"/>
                <a:gd name="T1" fmla="*/ 20 h 20"/>
                <a:gd name="T2" fmla="*/ 67 w 67"/>
                <a:gd name="T3" fmla="*/ 8 h 20"/>
                <a:gd name="T4" fmla="*/ 60 w 67"/>
                <a:gd name="T5" fmla="*/ 0 h 20"/>
                <a:gd name="T6" fmla="*/ 9 w 67"/>
                <a:gd name="T7" fmla="*/ 0 h 20"/>
                <a:gd name="T8" fmla="*/ 0 w 67"/>
                <a:gd name="T9" fmla="*/ 8 h 20"/>
                <a:gd name="T10" fmla="*/ 10 w 67"/>
                <a:gd name="T11" fmla="*/ 20 h 20"/>
                <a:gd name="T12" fmla="*/ 55 w 6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7" h="20">
                  <a:moveTo>
                    <a:pt x="55" y="20"/>
                  </a:moveTo>
                  <a:lnTo>
                    <a:pt x="67" y="8"/>
                  </a:lnTo>
                  <a:lnTo>
                    <a:pt x="60" y="0"/>
                  </a:lnTo>
                  <a:lnTo>
                    <a:pt x="9" y="0"/>
                  </a:lnTo>
                  <a:lnTo>
                    <a:pt x="0" y="8"/>
                  </a:lnTo>
                  <a:lnTo>
                    <a:pt x="10" y="20"/>
                  </a:lnTo>
                  <a:lnTo>
                    <a:pt x="55"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1" name="Freeform 252"/>
            <p:cNvSpPr>
              <a:spLocks/>
            </p:cNvSpPr>
            <p:nvPr/>
          </p:nvSpPr>
          <p:spPr bwMode="auto">
            <a:xfrm>
              <a:off x="1563688" y="1646238"/>
              <a:ext cx="38100" cy="119063"/>
            </a:xfrm>
            <a:custGeom>
              <a:avLst/>
              <a:gdLst>
                <a:gd name="T0" fmla="*/ 17 w 24"/>
                <a:gd name="T1" fmla="*/ 0 h 75"/>
                <a:gd name="T2" fmla="*/ 4 w 24"/>
                <a:gd name="T3" fmla="*/ 12 h 75"/>
                <a:gd name="T4" fmla="*/ 0 w 24"/>
                <a:gd name="T5" fmla="*/ 66 h 75"/>
                <a:gd name="T6" fmla="*/ 9 w 24"/>
                <a:gd name="T7" fmla="*/ 75 h 75"/>
                <a:gd name="T8" fmla="*/ 20 w 24"/>
                <a:gd name="T9" fmla="*/ 66 h 75"/>
                <a:gd name="T10" fmla="*/ 24 w 24"/>
                <a:gd name="T11" fmla="*/ 9 h 75"/>
                <a:gd name="T12" fmla="*/ 17 w 24"/>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17" y="0"/>
                  </a:moveTo>
                  <a:lnTo>
                    <a:pt x="4" y="12"/>
                  </a:lnTo>
                  <a:lnTo>
                    <a:pt x="0" y="66"/>
                  </a:lnTo>
                  <a:lnTo>
                    <a:pt x="9" y="75"/>
                  </a:lnTo>
                  <a:lnTo>
                    <a:pt x="20" y="66"/>
                  </a:lnTo>
                  <a:lnTo>
                    <a:pt x="24" y="9"/>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2" name="Freeform 253"/>
            <p:cNvSpPr>
              <a:spLocks/>
            </p:cNvSpPr>
            <p:nvPr/>
          </p:nvSpPr>
          <p:spPr bwMode="auto">
            <a:xfrm>
              <a:off x="1436688" y="1778000"/>
              <a:ext cx="39688" cy="119063"/>
            </a:xfrm>
            <a:custGeom>
              <a:avLst/>
              <a:gdLst>
                <a:gd name="T0" fmla="*/ 20 w 25"/>
                <a:gd name="T1" fmla="*/ 64 h 75"/>
                <a:gd name="T2" fmla="*/ 8 w 25"/>
                <a:gd name="T3" fmla="*/ 75 h 75"/>
                <a:gd name="T4" fmla="*/ 0 w 25"/>
                <a:gd name="T5" fmla="*/ 67 h 75"/>
                <a:gd name="T6" fmla="*/ 5 w 25"/>
                <a:gd name="T7" fmla="*/ 10 h 75"/>
                <a:gd name="T8" fmla="*/ 16 w 25"/>
                <a:gd name="T9" fmla="*/ 0 h 75"/>
                <a:gd name="T10" fmla="*/ 25 w 25"/>
                <a:gd name="T11" fmla="*/ 10 h 75"/>
                <a:gd name="T12" fmla="*/ 20 w 25"/>
                <a:gd name="T13" fmla="*/ 64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0" y="64"/>
                  </a:moveTo>
                  <a:lnTo>
                    <a:pt x="8" y="75"/>
                  </a:lnTo>
                  <a:lnTo>
                    <a:pt x="0" y="67"/>
                  </a:lnTo>
                  <a:lnTo>
                    <a:pt x="5" y="10"/>
                  </a:lnTo>
                  <a:lnTo>
                    <a:pt x="16" y="0"/>
                  </a:lnTo>
                  <a:lnTo>
                    <a:pt x="25" y="10"/>
                  </a:lnTo>
                  <a:lnTo>
                    <a:pt x="2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3" name="Freeform 254"/>
            <p:cNvSpPr>
              <a:spLocks/>
            </p:cNvSpPr>
            <p:nvPr/>
          </p:nvSpPr>
          <p:spPr bwMode="auto">
            <a:xfrm>
              <a:off x="1454150" y="1884363"/>
              <a:ext cx="107950" cy="33338"/>
            </a:xfrm>
            <a:custGeom>
              <a:avLst/>
              <a:gdLst>
                <a:gd name="T0" fmla="*/ 57 w 68"/>
                <a:gd name="T1" fmla="*/ 0 h 21"/>
                <a:gd name="T2" fmla="*/ 68 w 68"/>
                <a:gd name="T3" fmla="*/ 12 h 21"/>
                <a:gd name="T4" fmla="*/ 59 w 68"/>
                <a:gd name="T5" fmla="*/ 21 h 21"/>
                <a:gd name="T6" fmla="*/ 8 w 68"/>
                <a:gd name="T7" fmla="*/ 21 h 21"/>
                <a:gd name="T8" fmla="*/ 0 w 68"/>
                <a:gd name="T9" fmla="*/ 12 h 21"/>
                <a:gd name="T10" fmla="*/ 12 w 68"/>
                <a:gd name="T11" fmla="*/ 0 h 21"/>
                <a:gd name="T12" fmla="*/ 57 w 68"/>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8" h="21">
                  <a:moveTo>
                    <a:pt x="57" y="0"/>
                  </a:moveTo>
                  <a:lnTo>
                    <a:pt x="68" y="12"/>
                  </a:lnTo>
                  <a:lnTo>
                    <a:pt x="59" y="21"/>
                  </a:lnTo>
                  <a:lnTo>
                    <a:pt x="8" y="21"/>
                  </a:lnTo>
                  <a:lnTo>
                    <a:pt x="0" y="12"/>
                  </a:lnTo>
                  <a:lnTo>
                    <a:pt x="12" y="0"/>
                  </a:ln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4" name="Freeform 255"/>
            <p:cNvSpPr>
              <a:spLocks/>
            </p:cNvSpPr>
            <p:nvPr/>
          </p:nvSpPr>
          <p:spPr bwMode="auto">
            <a:xfrm>
              <a:off x="1552575" y="1778000"/>
              <a:ext cx="38100" cy="119063"/>
            </a:xfrm>
            <a:custGeom>
              <a:avLst/>
              <a:gdLst>
                <a:gd name="T0" fmla="*/ 10 w 24"/>
                <a:gd name="T1" fmla="*/ 75 h 75"/>
                <a:gd name="T2" fmla="*/ 0 w 24"/>
                <a:gd name="T3" fmla="*/ 64 h 75"/>
                <a:gd name="T4" fmla="*/ 4 w 24"/>
                <a:gd name="T5" fmla="*/ 10 h 75"/>
                <a:gd name="T6" fmla="*/ 15 w 24"/>
                <a:gd name="T7" fmla="*/ 0 h 75"/>
                <a:gd name="T8" fmla="*/ 24 w 24"/>
                <a:gd name="T9" fmla="*/ 10 h 75"/>
                <a:gd name="T10" fmla="*/ 19 w 24"/>
                <a:gd name="T11" fmla="*/ 67 h 75"/>
                <a:gd name="T12" fmla="*/ 10 w 24"/>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10" y="75"/>
                  </a:moveTo>
                  <a:lnTo>
                    <a:pt x="0" y="64"/>
                  </a:lnTo>
                  <a:lnTo>
                    <a:pt x="4" y="10"/>
                  </a:lnTo>
                  <a:lnTo>
                    <a:pt x="15" y="0"/>
                  </a:lnTo>
                  <a:lnTo>
                    <a:pt x="24" y="10"/>
                  </a:lnTo>
                  <a:lnTo>
                    <a:pt x="19" y="67"/>
                  </a:lnTo>
                  <a:lnTo>
                    <a:pt x="10"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5" name="Freeform 256"/>
            <p:cNvSpPr>
              <a:spLocks/>
            </p:cNvSpPr>
            <p:nvPr/>
          </p:nvSpPr>
          <p:spPr bwMode="auto">
            <a:xfrm>
              <a:off x="1201738" y="1703388"/>
              <a:ext cx="34925" cy="30163"/>
            </a:xfrm>
            <a:custGeom>
              <a:avLst/>
              <a:gdLst>
                <a:gd name="T0" fmla="*/ 21 w 22"/>
                <a:gd name="T1" fmla="*/ 19 h 19"/>
                <a:gd name="T2" fmla="*/ 0 w 22"/>
                <a:gd name="T3" fmla="*/ 19 h 19"/>
                <a:gd name="T4" fmla="*/ 3 w 22"/>
                <a:gd name="T5" fmla="*/ 0 h 19"/>
                <a:gd name="T6" fmla="*/ 22 w 22"/>
                <a:gd name="T7" fmla="*/ 0 h 19"/>
                <a:gd name="T8" fmla="*/ 21 w 22"/>
                <a:gd name="T9" fmla="*/ 19 h 19"/>
              </a:gdLst>
              <a:ahLst/>
              <a:cxnLst>
                <a:cxn ang="0">
                  <a:pos x="T0" y="T1"/>
                </a:cxn>
                <a:cxn ang="0">
                  <a:pos x="T2" y="T3"/>
                </a:cxn>
                <a:cxn ang="0">
                  <a:pos x="T4" y="T5"/>
                </a:cxn>
                <a:cxn ang="0">
                  <a:pos x="T6" y="T7"/>
                </a:cxn>
                <a:cxn ang="0">
                  <a:pos x="T8" y="T9"/>
                </a:cxn>
              </a:cxnLst>
              <a:rect l="0" t="0" r="r" b="b"/>
              <a:pathLst>
                <a:path w="22" h="19">
                  <a:moveTo>
                    <a:pt x="21" y="19"/>
                  </a:moveTo>
                  <a:lnTo>
                    <a:pt x="0" y="19"/>
                  </a:lnTo>
                  <a:lnTo>
                    <a:pt x="3" y="0"/>
                  </a:lnTo>
                  <a:lnTo>
                    <a:pt x="22" y="0"/>
                  </a:lnTo>
                  <a:lnTo>
                    <a:pt x="2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6" name="Freeform 257"/>
            <p:cNvSpPr>
              <a:spLocks/>
            </p:cNvSpPr>
            <p:nvPr/>
          </p:nvSpPr>
          <p:spPr bwMode="auto">
            <a:xfrm>
              <a:off x="1193800" y="1809750"/>
              <a:ext cx="33338" cy="31750"/>
            </a:xfrm>
            <a:custGeom>
              <a:avLst/>
              <a:gdLst>
                <a:gd name="T0" fmla="*/ 21 w 21"/>
                <a:gd name="T1" fmla="*/ 0 h 20"/>
                <a:gd name="T2" fmla="*/ 1 w 21"/>
                <a:gd name="T3" fmla="*/ 0 h 20"/>
                <a:gd name="T4" fmla="*/ 0 w 21"/>
                <a:gd name="T5" fmla="*/ 20 h 20"/>
                <a:gd name="T6" fmla="*/ 19 w 21"/>
                <a:gd name="T7" fmla="*/ 20 h 20"/>
                <a:gd name="T8" fmla="*/ 21 w 21"/>
                <a:gd name="T9" fmla="*/ 0 h 20"/>
              </a:gdLst>
              <a:ahLst/>
              <a:cxnLst>
                <a:cxn ang="0">
                  <a:pos x="T0" y="T1"/>
                </a:cxn>
                <a:cxn ang="0">
                  <a:pos x="T2" y="T3"/>
                </a:cxn>
                <a:cxn ang="0">
                  <a:pos x="T4" y="T5"/>
                </a:cxn>
                <a:cxn ang="0">
                  <a:pos x="T6" y="T7"/>
                </a:cxn>
                <a:cxn ang="0">
                  <a:pos x="T8" y="T9"/>
                </a:cxn>
              </a:cxnLst>
              <a:rect l="0" t="0" r="r" b="b"/>
              <a:pathLst>
                <a:path w="21" h="20">
                  <a:moveTo>
                    <a:pt x="21" y="0"/>
                  </a:moveTo>
                  <a:lnTo>
                    <a:pt x="1" y="0"/>
                  </a:lnTo>
                  <a:lnTo>
                    <a:pt x="0" y="20"/>
                  </a:lnTo>
                  <a:lnTo>
                    <a:pt x="19" y="20"/>
                  </a:lnTo>
                  <a:lnTo>
                    <a:pt x="2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216" name="Freeform 23"/>
          <p:cNvSpPr>
            <a:spLocks noEditPoints="1"/>
          </p:cNvSpPr>
          <p:nvPr/>
        </p:nvSpPr>
        <p:spPr bwMode="auto">
          <a:xfrm>
            <a:off x="637922" y="4046476"/>
            <a:ext cx="107783" cy="213188"/>
          </a:xfrm>
          <a:custGeom>
            <a:avLst/>
            <a:gdLst>
              <a:gd name="T0" fmla="*/ 0 w 227"/>
              <a:gd name="T1" fmla="*/ 22 h 448"/>
              <a:gd name="T2" fmla="*/ 21 w 227"/>
              <a:gd name="T3" fmla="*/ 0 h 448"/>
              <a:gd name="T4" fmla="*/ 205 w 227"/>
              <a:gd name="T5" fmla="*/ 0 h 448"/>
              <a:gd name="T6" fmla="*/ 227 w 227"/>
              <a:gd name="T7" fmla="*/ 22 h 448"/>
              <a:gd name="T8" fmla="*/ 227 w 227"/>
              <a:gd name="T9" fmla="*/ 427 h 448"/>
              <a:gd name="T10" fmla="*/ 205 w 227"/>
              <a:gd name="T11" fmla="*/ 448 h 448"/>
              <a:gd name="T12" fmla="*/ 21 w 227"/>
              <a:gd name="T13" fmla="*/ 448 h 448"/>
              <a:gd name="T14" fmla="*/ 0 w 227"/>
              <a:gd name="T15" fmla="*/ 427 h 448"/>
              <a:gd name="T16" fmla="*/ 0 w 227"/>
              <a:gd name="T17" fmla="*/ 22 h 448"/>
              <a:gd name="T18" fmla="*/ 212 w 227"/>
              <a:gd name="T19" fmla="*/ 51 h 448"/>
              <a:gd name="T20" fmla="*/ 15 w 227"/>
              <a:gd name="T21" fmla="*/ 51 h 448"/>
              <a:gd name="T22" fmla="*/ 15 w 227"/>
              <a:gd name="T23" fmla="*/ 398 h 448"/>
              <a:gd name="T24" fmla="*/ 212 w 227"/>
              <a:gd name="T25" fmla="*/ 398 h 448"/>
              <a:gd name="T26" fmla="*/ 212 w 227"/>
              <a:gd name="T27" fmla="*/ 51 h 448"/>
              <a:gd name="T28" fmla="*/ 113 w 227"/>
              <a:gd name="T29" fmla="*/ 20 h 448"/>
              <a:gd name="T30" fmla="*/ 108 w 227"/>
              <a:gd name="T31" fmla="*/ 26 h 448"/>
              <a:gd name="T32" fmla="*/ 113 w 227"/>
              <a:gd name="T33" fmla="*/ 31 h 448"/>
              <a:gd name="T34" fmla="*/ 119 w 227"/>
              <a:gd name="T35" fmla="*/ 26 h 448"/>
              <a:gd name="T36" fmla="*/ 113 w 227"/>
              <a:gd name="T37" fmla="*/ 20 h 448"/>
              <a:gd name="T38" fmla="*/ 113 w 227"/>
              <a:gd name="T39" fmla="*/ 408 h 448"/>
              <a:gd name="T40" fmla="*/ 98 w 227"/>
              <a:gd name="T41" fmla="*/ 423 h 448"/>
              <a:gd name="T42" fmla="*/ 113 w 227"/>
              <a:gd name="T43" fmla="*/ 438 h 448"/>
              <a:gd name="T44" fmla="*/ 128 w 227"/>
              <a:gd name="T45" fmla="*/ 423 h 448"/>
              <a:gd name="T46" fmla="*/ 113 w 227"/>
              <a:gd name="T47" fmla="*/ 408 h 448"/>
              <a:gd name="T48" fmla="*/ 113 w 227"/>
              <a:gd name="T49" fmla="*/ 412 h 448"/>
              <a:gd name="T50" fmla="*/ 102 w 227"/>
              <a:gd name="T51" fmla="*/ 423 h 448"/>
              <a:gd name="T52" fmla="*/ 113 w 227"/>
              <a:gd name="T53" fmla="*/ 434 h 448"/>
              <a:gd name="T54" fmla="*/ 125 w 227"/>
              <a:gd name="T55" fmla="*/ 423 h 448"/>
              <a:gd name="T56" fmla="*/ 113 w 227"/>
              <a:gd name="T57" fmla="*/ 41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7" h="448">
                <a:moveTo>
                  <a:pt x="0" y="22"/>
                </a:moveTo>
                <a:cubicBezTo>
                  <a:pt x="0" y="10"/>
                  <a:pt x="10" y="0"/>
                  <a:pt x="21" y="0"/>
                </a:cubicBezTo>
                <a:cubicBezTo>
                  <a:pt x="205" y="0"/>
                  <a:pt x="205" y="0"/>
                  <a:pt x="205" y="0"/>
                </a:cubicBezTo>
                <a:cubicBezTo>
                  <a:pt x="217" y="0"/>
                  <a:pt x="227" y="10"/>
                  <a:pt x="227" y="22"/>
                </a:cubicBezTo>
                <a:cubicBezTo>
                  <a:pt x="227" y="427"/>
                  <a:pt x="227" y="427"/>
                  <a:pt x="227" y="427"/>
                </a:cubicBezTo>
                <a:cubicBezTo>
                  <a:pt x="227" y="438"/>
                  <a:pt x="217" y="448"/>
                  <a:pt x="205" y="448"/>
                </a:cubicBezTo>
                <a:cubicBezTo>
                  <a:pt x="21" y="448"/>
                  <a:pt x="21" y="448"/>
                  <a:pt x="21" y="448"/>
                </a:cubicBezTo>
                <a:cubicBezTo>
                  <a:pt x="10" y="448"/>
                  <a:pt x="0" y="438"/>
                  <a:pt x="0" y="427"/>
                </a:cubicBezTo>
                <a:lnTo>
                  <a:pt x="0" y="22"/>
                </a:lnTo>
                <a:close/>
                <a:moveTo>
                  <a:pt x="212" y="51"/>
                </a:moveTo>
                <a:cubicBezTo>
                  <a:pt x="15" y="51"/>
                  <a:pt x="15" y="51"/>
                  <a:pt x="15" y="51"/>
                </a:cubicBezTo>
                <a:cubicBezTo>
                  <a:pt x="15" y="398"/>
                  <a:pt x="15" y="398"/>
                  <a:pt x="15" y="398"/>
                </a:cubicBezTo>
                <a:cubicBezTo>
                  <a:pt x="212" y="398"/>
                  <a:pt x="212" y="398"/>
                  <a:pt x="212" y="398"/>
                </a:cubicBezTo>
                <a:lnTo>
                  <a:pt x="212" y="51"/>
                </a:lnTo>
                <a:close/>
                <a:moveTo>
                  <a:pt x="113" y="20"/>
                </a:moveTo>
                <a:cubicBezTo>
                  <a:pt x="110" y="20"/>
                  <a:pt x="108" y="23"/>
                  <a:pt x="108" y="26"/>
                </a:cubicBezTo>
                <a:cubicBezTo>
                  <a:pt x="108" y="29"/>
                  <a:pt x="110" y="31"/>
                  <a:pt x="113" y="31"/>
                </a:cubicBezTo>
                <a:cubicBezTo>
                  <a:pt x="117" y="31"/>
                  <a:pt x="119" y="29"/>
                  <a:pt x="119" y="26"/>
                </a:cubicBezTo>
                <a:cubicBezTo>
                  <a:pt x="119" y="23"/>
                  <a:pt x="117" y="20"/>
                  <a:pt x="113" y="20"/>
                </a:cubicBezTo>
                <a:close/>
                <a:moveTo>
                  <a:pt x="113" y="408"/>
                </a:moveTo>
                <a:cubicBezTo>
                  <a:pt x="105" y="408"/>
                  <a:pt x="98" y="415"/>
                  <a:pt x="98" y="423"/>
                </a:cubicBezTo>
                <a:cubicBezTo>
                  <a:pt x="98" y="431"/>
                  <a:pt x="105" y="438"/>
                  <a:pt x="113" y="438"/>
                </a:cubicBezTo>
                <a:cubicBezTo>
                  <a:pt x="122" y="438"/>
                  <a:pt x="128" y="431"/>
                  <a:pt x="128" y="423"/>
                </a:cubicBezTo>
                <a:cubicBezTo>
                  <a:pt x="128" y="415"/>
                  <a:pt x="122" y="408"/>
                  <a:pt x="113" y="408"/>
                </a:cubicBezTo>
                <a:close/>
                <a:moveTo>
                  <a:pt x="113" y="412"/>
                </a:moveTo>
                <a:cubicBezTo>
                  <a:pt x="107" y="412"/>
                  <a:pt x="102" y="417"/>
                  <a:pt x="102" y="423"/>
                </a:cubicBezTo>
                <a:cubicBezTo>
                  <a:pt x="102" y="429"/>
                  <a:pt x="107" y="434"/>
                  <a:pt x="113" y="434"/>
                </a:cubicBezTo>
                <a:cubicBezTo>
                  <a:pt x="120" y="434"/>
                  <a:pt x="125" y="429"/>
                  <a:pt x="125" y="423"/>
                </a:cubicBezTo>
                <a:cubicBezTo>
                  <a:pt x="125" y="417"/>
                  <a:pt x="120" y="412"/>
                  <a:pt x="113" y="412"/>
                </a:cubicBez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 name="Freeform 23"/>
          <p:cNvSpPr>
            <a:spLocks noEditPoints="1"/>
          </p:cNvSpPr>
          <p:nvPr/>
        </p:nvSpPr>
        <p:spPr bwMode="auto">
          <a:xfrm>
            <a:off x="2668365" y="4126629"/>
            <a:ext cx="107783" cy="213188"/>
          </a:xfrm>
          <a:custGeom>
            <a:avLst/>
            <a:gdLst>
              <a:gd name="T0" fmla="*/ 0 w 227"/>
              <a:gd name="T1" fmla="*/ 22 h 448"/>
              <a:gd name="T2" fmla="*/ 21 w 227"/>
              <a:gd name="T3" fmla="*/ 0 h 448"/>
              <a:gd name="T4" fmla="*/ 205 w 227"/>
              <a:gd name="T5" fmla="*/ 0 h 448"/>
              <a:gd name="T6" fmla="*/ 227 w 227"/>
              <a:gd name="T7" fmla="*/ 22 h 448"/>
              <a:gd name="T8" fmla="*/ 227 w 227"/>
              <a:gd name="T9" fmla="*/ 427 h 448"/>
              <a:gd name="T10" fmla="*/ 205 w 227"/>
              <a:gd name="T11" fmla="*/ 448 h 448"/>
              <a:gd name="T12" fmla="*/ 21 w 227"/>
              <a:gd name="T13" fmla="*/ 448 h 448"/>
              <a:gd name="T14" fmla="*/ 0 w 227"/>
              <a:gd name="T15" fmla="*/ 427 h 448"/>
              <a:gd name="T16" fmla="*/ 0 w 227"/>
              <a:gd name="T17" fmla="*/ 22 h 448"/>
              <a:gd name="T18" fmla="*/ 212 w 227"/>
              <a:gd name="T19" fmla="*/ 51 h 448"/>
              <a:gd name="T20" fmla="*/ 15 w 227"/>
              <a:gd name="T21" fmla="*/ 51 h 448"/>
              <a:gd name="T22" fmla="*/ 15 w 227"/>
              <a:gd name="T23" fmla="*/ 398 h 448"/>
              <a:gd name="T24" fmla="*/ 212 w 227"/>
              <a:gd name="T25" fmla="*/ 398 h 448"/>
              <a:gd name="T26" fmla="*/ 212 w 227"/>
              <a:gd name="T27" fmla="*/ 51 h 448"/>
              <a:gd name="T28" fmla="*/ 113 w 227"/>
              <a:gd name="T29" fmla="*/ 20 h 448"/>
              <a:gd name="T30" fmla="*/ 108 w 227"/>
              <a:gd name="T31" fmla="*/ 26 h 448"/>
              <a:gd name="T32" fmla="*/ 113 w 227"/>
              <a:gd name="T33" fmla="*/ 31 h 448"/>
              <a:gd name="T34" fmla="*/ 119 w 227"/>
              <a:gd name="T35" fmla="*/ 26 h 448"/>
              <a:gd name="T36" fmla="*/ 113 w 227"/>
              <a:gd name="T37" fmla="*/ 20 h 448"/>
              <a:gd name="T38" fmla="*/ 113 w 227"/>
              <a:gd name="T39" fmla="*/ 408 h 448"/>
              <a:gd name="T40" fmla="*/ 98 w 227"/>
              <a:gd name="T41" fmla="*/ 423 h 448"/>
              <a:gd name="T42" fmla="*/ 113 w 227"/>
              <a:gd name="T43" fmla="*/ 438 h 448"/>
              <a:gd name="T44" fmla="*/ 128 w 227"/>
              <a:gd name="T45" fmla="*/ 423 h 448"/>
              <a:gd name="T46" fmla="*/ 113 w 227"/>
              <a:gd name="T47" fmla="*/ 408 h 448"/>
              <a:gd name="T48" fmla="*/ 113 w 227"/>
              <a:gd name="T49" fmla="*/ 412 h 448"/>
              <a:gd name="T50" fmla="*/ 102 w 227"/>
              <a:gd name="T51" fmla="*/ 423 h 448"/>
              <a:gd name="T52" fmla="*/ 113 w 227"/>
              <a:gd name="T53" fmla="*/ 434 h 448"/>
              <a:gd name="T54" fmla="*/ 125 w 227"/>
              <a:gd name="T55" fmla="*/ 423 h 448"/>
              <a:gd name="T56" fmla="*/ 113 w 227"/>
              <a:gd name="T57" fmla="*/ 41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7" h="448">
                <a:moveTo>
                  <a:pt x="0" y="22"/>
                </a:moveTo>
                <a:cubicBezTo>
                  <a:pt x="0" y="10"/>
                  <a:pt x="10" y="0"/>
                  <a:pt x="21" y="0"/>
                </a:cubicBezTo>
                <a:cubicBezTo>
                  <a:pt x="205" y="0"/>
                  <a:pt x="205" y="0"/>
                  <a:pt x="205" y="0"/>
                </a:cubicBezTo>
                <a:cubicBezTo>
                  <a:pt x="217" y="0"/>
                  <a:pt x="227" y="10"/>
                  <a:pt x="227" y="22"/>
                </a:cubicBezTo>
                <a:cubicBezTo>
                  <a:pt x="227" y="427"/>
                  <a:pt x="227" y="427"/>
                  <a:pt x="227" y="427"/>
                </a:cubicBezTo>
                <a:cubicBezTo>
                  <a:pt x="227" y="438"/>
                  <a:pt x="217" y="448"/>
                  <a:pt x="205" y="448"/>
                </a:cubicBezTo>
                <a:cubicBezTo>
                  <a:pt x="21" y="448"/>
                  <a:pt x="21" y="448"/>
                  <a:pt x="21" y="448"/>
                </a:cubicBezTo>
                <a:cubicBezTo>
                  <a:pt x="10" y="448"/>
                  <a:pt x="0" y="438"/>
                  <a:pt x="0" y="427"/>
                </a:cubicBezTo>
                <a:lnTo>
                  <a:pt x="0" y="22"/>
                </a:lnTo>
                <a:close/>
                <a:moveTo>
                  <a:pt x="212" y="51"/>
                </a:moveTo>
                <a:cubicBezTo>
                  <a:pt x="15" y="51"/>
                  <a:pt x="15" y="51"/>
                  <a:pt x="15" y="51"/>
                </a:cubicBezTo>
                <a:cubicBezTo>
                  <a:pt x="15" y="398"/>
                  <a:pt x="15" y="398"/>
                  <a:pt x="15" y="398"/>
                </a:cubicBezTo>
                <a:cubicBezTo>
                  <a:pt x="212" y="398"/>
                  <a:pt x="212" y="398"/>
                  <a:pt x="212" y="398"/>
                </a:cubicBezTo>
                <a:lnTo>
                  <a:pt x="212" y="51"/>
                </a:lnTo>
                <a:close/>
                <a:moveTo>
                  <a:pt x="113" y="20"/>
                </a:moveTo>
                <a:cubicBezTo>
                  <a:pt x="110" y="20"/>
                  <a:pt x="108" y="23"/>
                  <a:pt x="108" y="26"/>
                </a:cubicBezTo>
                <a:cubicBezTo>
                  <a:pt x="108" y="29"/>
                  <a:pt x="110" y="31"/>
                  <a:pt x="113" y="31"/>
                </a:cubicBezTo>
                <a:cubicBezTo>
                  <a:pt x="117" y="31"/>
                  <a:pt x="119" y="29"/>
                  <a:pt x="119" y="26"/>
                </a:cubicBezTo>
                <a:cubicBezTo>
                  <a:pt x="119" y="23"/>
                  <a:pt x="117" y="20"/>
                  <a:pt x="113" y="20"/>
                </a:cubicBezTo>
                <a:close/>
                <a:moveTo>
                  <a:pt x="113" y="408"/>
                </a:moveTo>
                <a:cubicBezTo>
                  <a:pt x="105" y="408"/>
                  <a:pt x="98" y="415"/>
                  <a:pt x="98" y="423"/>
                </a:cubicBezTo>
                <a:cubicBezTo>
                  <a:pt x="98" y="431"/>
                  <a:pt x="105" y="438"/>
                  <a:pt x="113" y="438"/>
                </a:cubicBezTo>
                <a:cubicBezTo>
                  <a:pt x="122" y="438"/>
                  <a:pt x="128" y="431"/>
                  <a:pt x="128" y="423"/>
                </a:cubicBezTo>
                <a:cubicBezTo>
                  <a:pt x="128" y="415"/>
                  <a:pt x="122" y="408"/>
                  <a:pt x="113" y="408"/>
                </a:cubicBezTo>
                <a:close/>
                <a:moveTo>
                  <a:pt x="113" y="412"/>
                </a:moveTo>
                <a:cubicBezTo>
                  <a:pt x="107" y="412"/>
                  <a:pt x="102" y="417"/>
                  <a:pt x="102" y="423"/>
                </a:cubicBezTo>
                <a:cubicBezTo>
                  <a:pt x="102" y="429"/>
                  <a:pt x="107" y="434"/>
                  <a:pt x="113" y="434"/>
                </a:cubicBezTo>
                <a:cubicBezTo>
                  <a:pt x="120" y="434"/>
                  <a:pt x="125" y="429"/>
                  <a:pt x="125" y="423"/>
                </a:cubicBezTo>
                <a:cubicBezTo>
                  <a:pt x="125" y="417"/>
                  <a:pt x="120" y="412"/>
                  <a:pt x="113" y="412"/>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 name="Freeform 115"/>
          <p:cNvSpPr>
            <a:spLocks noEditPoints="1"/>
          </p:cNvSpPr>
          <p:nvPr/>
        </p:nvSpPr>
        <p:spPr bwMode="auto">
          <a:xfrm>
            <a:off x="2680602" y="4197763"/>
            <a:ext cx="92614" cy="56844"/>
          </a:xfrm>
          <a:custGeom>
            <a:avLst/>
            <a:gdLst>
              <a:gd name="T0" fmla="*/ 238 w 238"/>
              <a:gd name="T1" fmla="*/ 45 h 159"/>
              <a:gd name="T2" fmla="*/ 0 w 238"/>
              <a:gd name="T3" fmla="*/ 159 h 159"/>
              <a:gd name="T4" fmla="*/ 192 w 238"/>
              <a:gd name="T5" fmla="*/ 0 h 159"/>
              <a:gd name="T6" fmla="*/ 197 w 238"/>
              <a:gd name="T7" fmla="*/ 0 h 159"/>
              <a:gd name="T8" fmla="*/ 238 w 238"/>
              <a:gd name="T9" fmla="*/ 41 h 159"/>
              <a:gd name="T10" fmla="*/ 137 w 238"/>
              <a:gd name="T11" fmla="*/ 21 h 159"/>
              <a:gd name="T12" fmla="*/ 28 w 238"/>
              <a:gd name="T13" fmla="*/ 25 h 159"/>
              <a:gd name="T14" fmla="*/ 137 w 238"/>
              <a:gd name="T15" fmla="*/ 21 h 159"/>
              <a:gd name="T16" fmla="*/ 28 w 238"/>
              <a:gd name="T17" fmla="*/ 34 h 159"/>
              <a:gd name="T18" fmla="*/ 137 w 238"/>
              <a:gd name="T19" fmla="*/ 39 h 159"/>
              <a:gd name="T20" fmla="*/ 205 w 238"/>
              <a:gd name="T21" fmla="*/ 69 h 159"/>
              <a:gd name="T22" fmla="*/ 146 w 238"/>
              <a:gd name="T23" fmla="*/ 69 h 159"/>
              <a:gd name="T24" fmla="*/ 87 w 238"/>
              <a:gd name="T25" fmla="*/ 69 h 159"/>
              <a:gd name="T26" fmla="*/ 28 w 238"/>
              <a:gd name="T27" fmla="*/ 69 h 159"/>
              <a:gd name="T28" fmla="*/ 28 w 238"/>
              <a:gd name="T29" fmla="*/ 90 h 159"/>
              <a:gd name="T30" fmla="*/ 28 w 238"/>
              <a:gd name="T31" fmla="*/ 110 h 159"/>
              <a:gd name="T32" fmla="*/ 28 w 238"/>
              <a:gd name="T33" fmla="*/ 130 h 159"/>
              <a:gd name="T34" fmla="*/ 33 w 238"/>
              <a:gd name="T35" fmla="*/ 135 h 159"/>
              <a:gd name="T36" fmla="*/ 91 w 238"/>
              <a:gd name="T37" fmla="*/ 135 h 159"/>
              <a:gd name="T38" fmla="*/ 150 w 238"/>
              <a:gd name="T39" fmla="*/ 135 h 159"/>
              <a:gd name="T40" fmla="*/ 210 w 238"/>
              <a:gd name="T41" fmla="*/ 135 h 159"/>
              <a:gd name="T42" fmla="*/ 210 w 238"/>
              <a:gd name="T43" fmla="*/ 114 h 159"/>
              <a:gd name="T44" fmla="*/ 210 w 238"/>
              <a:gd name="T45" fmla="*/ 94 h 159"/>
              <a:gd name="T46" fmla="*/ 210 w 238"/>
              <a:gd name="T47" fmla="*/ 73 h 159"/>
              <a:gd name="T48" fmla="*/ 205 w 238"/>
              <a:gd name="T49" fmla="*/ 69 h 159"/>
              <a:gd name="T50" fmla="*/ 146 w 238"/>
              <a:gd name="T51" fmla="*/ 90 h 159"/>
              <a:gd name="T52" fmla="*/ 91 w 238"/>
              <a:gd name="T53" fmla="*/ 73 h 159"/>
              <a:gd name="T54" fmla="*/ 146 w 238"/>
              <a:gd name="T55" fmla="*/ 94 h 159"/>
              <a:gd name="T56" fmla="*/ 91 w 238"/>
              <a:gd name="T57" fmla="*/ 110 h 159"/>
              <a:gd name="T58" fmla="*/ 146 w 238"/>
              <a:gd name="T59" fmla="*/ 94 h 159"/>
              <a:gd name="T60" fmla="*/ 87 w 238"/>
              <a:gd name="T61" fmla="*/ 73 h 159"/>
              <a:gd name="T62" fmla="*/ 33 w 238"/>
              <a:gd name="T63" fmla="*/ 90 h 159"/>
              <a:gd name="T64" fmla="*/ 33 w 238"/>
              <a:gd name="T65" fmla="*/ 94 h 159"/>
              <a:gd name="T66" fmla="*/ 87 w 238"/>
              <a:gd name="T67" fmla="*/ 110 h 159"/>
              <a:gd name="T68" fmla="*/ 33 w 238"/>
              <a:gd name="T69" fmla="*/ 94 h 159"/>
              <a:gd name="T70" fmla="*/ 33 w 238"/>
              <a:gd name="T71" fmla="*/ 114 h 159"/>
              <a:gd name="T72" fmla="*/ 87 w 238"/>
              <a:gd name="T73" fmla="*/ 130 h 159"/>
              <a:gd name="T74" fmla="*/ 91 w 238"/>
              <a:gd name="T75" fmla="*/ 130 h 159"/>
              <a:gd name="T76" fmla="*/ 146 w 238"/>
              <a:gd name="T77" fmla="*/ 114 h 159"/>
              <a:gd name="T78" fmla="*/ 91 w 238"/>
              <a:gd name="T79" fmla="*/ 130 h 159"/>
              <a:gd name="T80" fmla="*/ 150 w 238"/>
              <a:gd name="T81" fmla="*/ 130 h 159"/>
              <a:gd name="T82" fmla="*/ 205 w 238"/>
              <a:gd name="T83" fmla="*/ 114 h 159"/>
              <a:gd name="T84" fmla="*/ 205 w 238"/>
              <a:gd name="T85" fmla="*/ 110 h 159"/>
              <a:gd name="T86" fmla="*/ 150 w 238"/>
              <a:gd name="T87" fmla="*/ 94 h 159"/>
              <a:gd name="T88" fmla="*/ 205 w 238"/>
              <a:gd name="T89" fmla="*/ 110 h 159"/>
              <a:gd name="T90" fmla="*/ 150 w 238"/>
              <a:gd name="T91" fmla="*/ 90 h 159"/>
              <a:gd name="T92" fmla="*/ 205 w 238"/>
              <a:gd name="T93" fmla="*/ 7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 h="159">
                <a:moveTo>
                  <a:pt x="192" y="45"/>
                </a:moveTo>
                <a:lnTo>
                  <a:pt x="238" y="45"/>
                </a:lnTo>
                <a:lnTo>
                  <a:pt x="238" y="159"/>
                </a:lnTo>
                <a:lnTo>
                  <a:pt x="0" y="159"/>
                </a:lnTo>
                <a:lnTo>
                  <a:pt x="0" y="0"/>
                </a:lnTo>
                <a:lnTo>
                  <a:pt x="192" y="0"/>
                </a:lnTo>
                <a:lnTo>
                  <a:pt x="192" y="45"/>
                </a:lnTo>
                <a:close/>
                <a:moveTo>
                  <a:pt x="197" y="0"/>
                </a:moveTo>
                <a:lnTo>
                  <a:pt x="197" y="41"/>
                </a:lnTo>
                <a:lnTo>
                  <a:pt x="238" y="41"/>
                </a:lnTo>
                <a:lnTo>
                  <a:pt x="197" y="0"/>
                </a:lnTo>
                <a:close/>
                <a:moveTo>
                  <a:pt x="137" y="21"/>
                </a:moveTo>
                <a:lnTo>
                  <a:pt x="28" y="21"/>
                </a:lnTo>
                <a:lnTo>
                  <a:pt x="28" y="25"/>
                </a:lnTo>
                <a:lnTo>
                  <a:pt x="137" y="25"/>
                </a:lnTo>
                <a:lnTo>
                  <a:pt x="137" y="21"/>
                </a:lnTo>
                <a:close/>
                <a:moveTo>
                  <a:pt x="137" y="34"/>
                </a:moveTo>
                <a:lnTo>
                  <a:pt x="28" y="34"/>
                </a:lnTo>
                <a:lnTo>
                  <a:pt x="28" y="39"/>
                </a:lnTo>
                <a:lnTo>
                  <a:pt x="137" y="39"/>
                </a:lnTo>
                <a:lnTo>
                  <a:pt x="137" y="34"/>
                </a:lnTo>
                <a:close/>
                <a:moveTo>
                  <a:pt x="205" y="69"/>
                </a:moveTo>
                <a:lnTo>
                  <a:pt x="150" y="69"/>
                </a:lnTo>
                <a:lnTo>
                  <a:pt x="146" y="69"/>
                </a:lnTo>
                <a:lnTo>
                  <a:pt x="91" y="69"/>
                </a:lnTo>
                <a:lnTo>
                  <a:pt x="87" y="69"/>
                </a:lnTo>
                <a:lnTo>
                  <a:pt x="33" y="69"/>
                </a:lnTo>
                <a:lnTo>
                  <a:pt x="28" y="69"/>
                </a:lnTo>
                <a:lnTo>
                  <a:pt x="28" y="73"/>
                </a:lnTo>
                <a:lnTo>
                  <a:pt x="28" y="90"/>
                </a:lnTo>
                <a:lnTo>
                  <a:pt x="28" y="94"/>
                </a:lnTo>
                <a:lnTo>
                  <a:pt x="28" y="110"/>
                </a:lnTo>
                <a:lnTo>
                  <a:pt x="28" y="114"/>
                </a:lnTo>
                <a:lnTo>
                  <a:pt x="28" y="130"/>
                </a:lnTo>
                <a:lnTo>
                  <a:pt x="28" y="135"/>
                </a:lnTo>
                <a:lnTo>
                  <a:pt x="33" y="135"/>
                </a:lnTo>
                <a:lnTo>
                  <a:pt x="87" y="135"/>
                </a:lnTo>
                <a:lnTo>
                  <a:pt x="91" y="135"/>
                </a:lnTo>
                <a:lnTo>
                  <a:pt x="146" y="135"/>
                </a:lnTo>
                <a:lnTo>
                  <a:pt x="150" y="135"/>
                </a:lnTo>
                <a:lnTo>
                  <a:pt x="205" y="135"/>
                </a:lnTo>
                <a:lnTo>
                  <a:pt x="210" y="135"/>
                </a:lnTo>
                <a:lnTo>
                  <a:pt x="210" y="130"/>
                </a:lnTo>
                <a:lnTo>
                  <a:pt x="210" y="114"/>
                </a:lnTo>
                <a:lnTo>
                  <a:pt x="210" y="110"/>
                </a:lnTo>
                <a:lnTo>
                  <a:pt x="210" y="94"/>
                </a:lnTo>
                <a:lnTo>
                  <a:pt x="210" y="90"/>
                </a:lnTo>
                <a:lnTo>
                  <a:pt x="210" y="73"/>
                </a:lnTo>
                <a:lnTo>
                  <a:pt x="210" y="69"/>
                </a:lnTo>
                <a:lnTo>
                  <a:pt x="205" y="69"/>
                </a:lnTo>
                <a:close/>
                <a:moveTo>
                  <a:pt x="146" y="73"/>
                </a:moveTo>
                <a:lnTo>
                  <a:pt x="146" y="90"/>
                </a:lnTo>
                <a:lnTo>
                  <a:pt x="91" y="90"/>
                </a:lnTo>
                <a:lnTo>
                  <a:pt x="91" y="73"/>
                </a:lnTo>
                <a:lnTo>
                  <a:pt x="146" y="73"/>
                </a:lnTo>
                <a:close/>
                <a:moveTo>
                  <a:pt x="146" y="94"/>
                </a:moveTo>
                <a:lnTo>
                  <a:pt x="146" y="110"/>
                </a:lnTo>
                <a:lnTo>
                  <a:pt x="91" y="110"/>
                </a:lnTo>
                <a:lnTo>
                  <a:pt x="91" y="94"/>
                </a:lnTo>
                <a:lnTo>
                  <a:pt x="146" y="94"/>
                </a:lnTo>
                <a:close/>
                <a:moveTo>
                  <a:pt x="33" y="73"/>
                </a:moveTo>
                <a:lnTo>
                  <a:pt x="87" y="73"/>
                </a:lnTo>
                <a:lnTo>
                  <a:pt x="87" y="90"/>
                </a:lnTo>
                <a:lnTo>
                  <a:pt x="33" y="90"/>
                </a:lnTo>
                <a:lnTo>
                  <a:pt x="33" y="73"/>
                </a:lnTo>
                <a:close/>
                <a:moveTo>
                  <a:pt x="33" y="94"/>
                </a:moveTo>
                <a:lnTo>
                  <a:pt x="87" y="94"/>
                </a:lnTo>
                <a:lnTo>
                  <a:pt x="87" y="110"/>
                </a:lnTo>
                <a:lnTo>
                  <a:pt x="33" y="110"/>
                </a:lnTo>
                <a:lnTo>
                  <a:pt x="33" y="94"/>
                </a:lnTo>
                <a:close/>
                <a:moveTo>
                  <a:pt x="33" y="130"/>
                </a:moveTo>
                <a:lnTo>
                  <a:pt x="33" y="114"/>
                </a:lnTo>
                <a:lnTo>
                  <a:pt x="87" y="114"/>
                </a:lnTo>
                <a:lnTo>
                  <a:pt x="87" y="130"/>
                </a:lnTo>
                <a:lnTo>
                  <a:pt x="33" y="130"/>
                </a:lnTo>
                <a:close/>
                <a:moveTo>
                  <a:pt x="91" y="130"/>
                </a:moveTo>
                <a:lnTo>
                  <a:pt x="91" y="114"/>
                </a:lnTo>
                <a:lnTo>
                  <a:pt x="146" y="114"/>
                </a:lnTo>
                <a:lnTo>
                  <a:pt x="146" y="130"/>
                </a:lnTo>
                <a:lnTo>
                  <a:pt x="91" y="130"/>
                </a:lnTo>
                <a:close/>
                <a:moveTo>
                  <a:pt x="205" y="130"/>
                </a:moveTo>
                <a:lnTo>
                  <a:pt x="150" y="130"/>
                </a:lnTo>
                <a:lnTo>
                  <a:pt x="150" y="114"/>
                </a:lnTo>
                <a:lnTo>
                  <a:pt x="205" y="114"/>
                </a:lnTo>
                <a:lnTo>
                  <a:pt x="205" y="130"/>
                </a:lnTo>
                <a:close/>
                <a:moveTo>
                  <a:pt x="205" y="110"/>
                </a:moveTo>
                <a:lnTo>
                  <a:pt x="150" y="110"/>
                </a:lnTo>
                <a:lnTo>
                  <a:pt x="150" y="94"/>
                </a:lnTo>
                <a:lnTo>
                  <a:pt x="205" y="94"/>
                </a:lnTo>
                <a:lnTo>
                  <a:pt x="205" y="110"/>
                </a:lnTo>
                <a:close/>
                <a:moveTo>
                  <a:pt x="205" y="90"/>
                </a:moveTo>
                <a:lnTo>
                  <a:pt x="150" y="90"/>
                </a:lnTo>
                <a:lnTo>
                  <a:pt x="150" y="73"/>
                </a:lnTo>
                <a:lnTo>
                  <a:pt x="205" y="73"/>
                </a:lnTo>
                <a:lnTo>
                  <a:pt x="205" y="90"/>
                </a:lnTo>
                <a:close/>
              </a:path>
            </a:pathLst>
          </a:custGeom>
          <a:solidFill>
            <a:srgbClr val="EE7B4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20" name="Freeform 23"/>
          <p:cNvSpPr>
            <a:spLocks noEditPoints="1"/>
          </p:cNvSpPr>
          <p:nvPr/>
        </p:nvSpPr>
        <p:spPr bwMode="auto">
          <a:xfrm>
            <a:off x="4774734" y="4277550"/>
            <a:ext cx="128535" cy="254234"/>
          </a:xfrm>
          <a:custGeom>
            <a:avLst/>
            <a:gdLst>
              <a:gd name="T0" fmla="*/ 0 w 227"/>
              <a:gd name="T1" fmla="*/ 22 h 448"/>
              <a:gd name="T2" fmla="*/ 21 w 227"/>
              <a:gd name="T3" fmla="*/ 0 h 448"/>
              <a:gd name="T4" fmla="*/ 205 w 227"/>
              <a:gd name="T5" fmla="*/ 0 h 448"/>
              <a:gd name="T6" fmla="*/ 227 w 227"/>
              <a:gd name="T7" fmla="*/ 22 h 448"/>
              <a:gd name="T8" fmla="*/ 227 w 227"/>
              <a:gd name="T9" fmla="*/ 427 h 448"/>
              <a:gd name="T10" fmla="*/ 205 w 227"/>
              <a:gd name="T11" fmla="*/ 448 h 448"/>
              <a:gd name="T12" fmla="*/ 21 w 227"/>
              <a:gd name="T13" fmla="*/ 448 h 448"/>
              <a:gd name="T14" fmla="*/ 0 w 227"/>
              <a:gd name="T15" fmla="*/ 427 h 448"/>
              <a:gd name="T16" fmla="*/ 0 w 227"/>
              <a:gd name="T17" fmla="*/ 22 h 448"/>
              <a:gd name="T18" fmla="*/ 212 w 227"/>
              <a:gd name="T19" fmla="*/ 51 h 448"/>
              <a:gd name="T20" fmla="*/ 15 w 227"/>
              <a:gd name="T21" fmla="*/ 51 h 448"/>
              <a:gd name="T22" fmla="*/ 15 w 227"/>
              <a:gd name="T23" fmla="*/ 398 h 448"/>
              <a:gd name="T24" fmla="*/ 212 w 227"/>
              <a:gd name="T25" fmla="*/ 398 h 448"/>
              <a:gd name="T26" fmla="*/ 212 w 227"/>
              <a:gd name="T27" fmla="*/ 51 h 448"/>
              <a:gd name="T28" fmla="*/ 113 w 227"/>
              <a:gd name="T29" fmla="*/ 20 h 448"/>
              <a:gd name="T30" fmla="*/ 108 w 227"/>
              <a:gd name="T31" fmla="*/ 26 h 448"/>
              <a:gd name="T32" fmla="*/ 113 w 227"/>
              <a:gd name="T33" fmla="*/ 31 h 448"/>
              <a:gd name="T34" fmla="*/ 119 w 227"/>
              <a:gd name="T35" fmla="*/ 26 h 448"/>
              <a:gd name="T36" fmla="*/ 113 w 227"/>
              <a:gd name="T37" fmla="*/ 20 h 448"/>
              <a:gd name="T38" fmla="*/ 113 w 227"/>
              <a:gd name="T39" fmla="*/ 408 h 448"/>
              <a:gd name="T40" fmla="*/ 98 w 227"/>
              <a:gd name="T41" fmla="*/ 423 h 448"/>
              <a:gd name="T42" fmla="*/ 113 w 227"/>
              <a:gd name="T43" fmla="*/ 438 h 448"/>
              <a:gd name="T44" fmla="*/ 128 w 227"/>
              <a:gd name="T45" fmla="*/ 423 h 448"/>
              <a:gd name="T46" fmla="*/ 113 w 227"/>
              <a:gd name="T47" fmla="*/ 408 h 448"/>
              <a:gd name="T48" fmla="*/ 113 w 227"/>
              <a:gd name="T49" fmla="*/ 412 h 448"/>
              <a:gd name="T50" fmla="*/ 102 w 227"/>
              <a:gd name="T51" fmla="*/ 423 h 448"/>
              <a:gd name="T52" fmla="*/ 113 w 227"/>
              <a:gd name="T53" fmla="*/ 434 h 448"/>
              <a:gd name="T54" fmla="*/ 125 w 227"/>
              <a:gd name="T55" fmla="*/ 423 h 448"/>
              <a:gd name="T56" fmla="*/ 113 w 227"/>
              <a:gd name="T57" fmla="*/ 41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7" h="448">
                <a:moveTo>
                  <a:pt x="0" y="22"/>
                </a:moveTo>
                <a:cubicBezTo>
                  <a:pt x="0" y="10"/>
                  <a:pt x="10" y="0"/>
                  <a:pt x="21" y="0"/>
                </a:cubicBezTo>
                <a:cubicBezTo>
                  <a:pt x="205" y="0"/>
                  <a:pt x="205" y="0"/>
                  <a:pt x="205" y="0"/>
                </a:cubicBezTo>
                <a:cubicBezTo>
                  <a:pt x="217" y="0"/>
                  <a:pt x="227" y="10"/>
                  <a:pt x="227" y="22"/>
                </a:cubicBezTo>
                <a:cubicBezTo>
                  <a:pt x="227" y="427"/>
                  <a:pt x="227" y="427"/>
                  <a:pt x="227" y="427"/>
                </a:cubicBezTo>
                <a:cubicBezTo>
                  <a:pt x="227" y="438"/>
                  <a:pt x="217" y="448"/>
                  <a:pt x="205" y="448"/>
                </a:cubicBezTo>
                <a:cubicBezTo>
                  <a:pt x="21" y="448"/>
                  <a:pt x="21" y="448"/>
                  <a:pt x="21" y="448"/>
                </a:cubicBezTo>
                <a:cubicBezTo>
                  <a:pt x="10" y="448"/>
                  <a:pt x="0" y="438"/>
                  <a:pt x="0" y="427"/>
                </a:cubicBezTo>
                <a:lnTo>
                  <a:pt x="0" y="22"/>
                </a:lnTo>
                <a:close/>
                <a:moveTo>
                  <a:pt x="212" y="51"/>
                </a:moveTo>
                <a:cubicBezTo>
                  <a:pt x="15" y="51"/>
                  <a:pt x="15" y="51"/>
                  <a:pt x="15" y="51"/>
                </a:cubicBezTo>
                <a:cubicBezTo>
                  <a:pt x="15" y="398"/>
                  <a:pt x="15" y="398"/>
                  <a:pt x="15" y="398"/>
                </a:cubicBezTo>
                <a:cubicBezTo>
                  <a:pt x="212" y="398"/>
                  <a:pt x="212" y="398"/>
                  <a:pt x="212" y="398"/>
                </a:cubicBezTo>
                <a:lnTo>
                  <a:pt x="212" y="51"/>
                </a:lnTo>
                <a:close/>
                <a:moveTo>
                  <a:pt x="113" y="20"/>
                </a:moveTo>
                <a:cubicBezTo>
                  <a:pt x="110" y="20"/>
                  <a:pt x="108" y="23"/>
                  <a:pt x="108" y="26"/>
                </a:cubicBezTo>
                <a:cubicBezTo>
                  <a:pt x="108" y="29"/>
                  <a:pt x="110" y="31"/>
                  <a:pt x="113" y="31"/>
                </a:cubicBezTo>
                <a:cubicBezTo>
                  <a:pt x="117" y="31"/>
                  <a:pt x="119" y="29"/>
                  <a:pt x="119" y="26"/>
                </a:cubicBezTo>
                <a:cubicBezTo>
                  <a:pt x="119" y="23"/>
                  <a:pt x="117" y="20"/>
                  <a:pt x="113" y="20"/>
                </a:cubicBezTo>
                <a:close/>
                <a:moveTo>
                  <a:pt x="113" y="408"/>
                </a:moveTo>
                <a:cubicBezTo>
                  <a:pt x="105" y="408"/>
                  <a:pt x="98" y="415"/>
                  <a:pt x="98" y="423"/>
                </a:cubicBezTo>
                <a:cubicBezTo>
                  <a:pt x="98" y="431"/>
                  <a:pt x="105" y="438"/>
                  <a:pt x="113" y="438"/>
                </a:cubicBezTo>
                <a:cubicBezTo>
                  <a:pt x="122" y="438"/>
                  <a:pt x="128" y="431"/>
                  <a:pt x="128" y="423"/>
                </a:cubicBezTo>
                <a:cubicBezTo>
                  <a:pt x="128" y="415"/>
                  <a:pt x="122" y="408"/>
                  <a:pt x="113" y="408"/>
                </a:cubicBezTo>
                <a:close/>
                <a:moveTo>
                  <a:pt x="113" y="412"/>
                </a:moveTo>
                <a:cubicBezTo>
                  <a:pt x="107" y="412"/>
                  <a:pt x="102" y="417"/>
                  <a:pt x="102" y="423"/>
                </a:cubicBezTo>
                <a:cubicBezTo>
                  <a:pt x="102" y="429"/>
                  <a:pt x="107" y="434"/>
                  <a:pt x="113" y="434"/>
                </a:cubicBezTo>
                <a:cubicBezTo>
                  <a:pt x="120" y="434"/>
                  <a:pt x="125" y="429"/>
                  <a:pt x="125" y="423"/>
                </a:cubicBezTo>
                <a:cubicBezTo>
                  <a:pt x="125" y="417"/>
                  <a:pt x="120" y="412"/>
                  <a:pt x="113" y="412"/>
                </a:cubicBez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endParaRPr lang="ja-JP" altLang="en-US"/>
          </a:p>
        </p:txBody>
      </p:sp>
      <p:grpSp>
        <p:nvGrpSpPr>
          <p:cNvPr id="6" name="グループ化 5"/>
          <p:cNvGrpSpPr/>
          <p:nvPr/>
        </p:nvGrpSpPr>
        <p:grpSpPr>
          <a:xfrm>
            <a:off x="4414694" y="4194709"/>
            <a:ext cx="347907" cy="347907"/>
            <a:chOff x="4374556" y="4066601"/>
            <a:chExt cx="505342" cy="505342"/>
          </a:xfrm>
        </p:grpSpPr>
        <p:grpSp>
          <p:nvGrpSpPr>
            <p:cNvPr id="222" name="グループ化 221"/>
            <p:cNvGrpSpPr/>
            <p:nvPr/>
          </p:nvGrpSpPr>
          <p:grpSpPr>
            <a:xfrm>
              <a:off x="4520825" y="4123058"/>
              <a:ext cx="195191" cy="212888"/>
              <a:chOff x="620713" y="1360488"/>
              <a:chExt cx="1189038" cy="1189038"/>
            </a:xfrm>
            <a:solidFill>
              <a:schemeClr val="accent3"/>
            </a:solidFill>
          </p:grpSpPr>
          <p:sp>
            <p:nvSpPr>
              <p:cNvPr id="223" name="Freeform 171"/>
              <p:cNvSpPr>
                <a:spLocks noEditPoints="1"/>
              </p:cNvSpPr>
              <p:nvPr/>
            </p:nvSpPr>
            <p:spPr bwMode="auto">
              <a:xfrm>
                <a:off x="620713" y="1360488"/>
                <a:ext cx="1189038" cy="1189038"/>
              </a:xfrm>
              <a:custGeom>
                <a:avLst/>
                <a:gdLst>
                  <a:gd name="T0" fmla="*/ 605 w 666"/>
                  <a:gd name="T1" fmla="*/ 46 h 666"/>
                  <a:gd name="T2" fmla="*/ 620 w 666"/>
                  <a:gd name="T3" fmla="*/ 61 h 666"/>
                  <a:gd name="T4" fmla="*/ 620 w 666"/>
                  <a:gd name="T5" fmla="*/ 605 h 666"/>
                  <a:gd name="T6" fmla="*/ 605 w 666"/>
                  <a:gd name="T7" fmla="*/ 620 h 666"/>
                  <a:gd name="T8" fmla="*/ 61 w 666"/>
                  <a:gd name="T9" fmla="*/ 620 h 666"/>
                  <a:gd name="T10" fmla="*/ 46 w 666"/>
                  <a:gd name="T11" fmla="*/ 605 h 666"/>
                  <a:gd name="T12" fmla="*/ 46 w 666"/>
                  <a:gd name="T13" fmla="*/ 61 h 666"/>
                  <a:gd name="T14" fmla="*/ 61 w 666"/>
                  <a:gd name="T15" fmla="*/ 46 h 666"/>
                  <a:gd name="T16" fmla="*/ 605 w 666"/>
                  <a:gd name="T17" fmla="*/ 46 h 666"/>
                  <a:gd name="T18" fmla="*/ 605 w 666"/>
                  <a:gd name="T19" fmla="*/ 0 h 666"/>
                  <a:gd name="T20" fmla="*/ 61 w 666"/>
                  <a:gd name="T21" fmla="*/ 0 h 666"/>
                  <a:gd name="T22" fmla="*/ 0 w 666"/>
                  <a:gd name="T23" fmla="*/ 61 h 666"/>
                  <a:gd name="T24" fmla="*/ 0 w 666"/>
                  <a:gd name="T25" fmla="*/ 605 h 666"/>
                  <a:gd name="T26" fmla="*/ 61 w 666"/>
                  <a:gd name="T27" fmla="*/ 666 h 666"/>
                  <a:gd name="T28" fmla="*/ 605 w 666"/>
                  <a:gd name="T29" fmla="*/ 666 h 666"/>
                  <a:gd name="T30" fmla="*/ 666 w 666"/>
                  <a:gd name="T31" fmla="*/ 605 h 666"/>
                  <a:gd name="T32" fmla="*/ 666 w 666"/>
                  <a:gd name="T33" fmla="*/ 61 h 666"/>
                  <a:gd name="T34" fmla="*/ 605 w 666"/>
                  <a:gd name="T35"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6" h="666">
                    <a:moveTo>
                      <a:pt x="605" y="46"/>
                    </a:moveTo>
                    <a:cubicBezTo>
                      <a:pt x="613" y="46"/>
                      <a:pt x="620" y="53"/>
                      <a:pt x="620" y="61"/>
                    </a:cubicBezTo>
                    <a:cubicBezTo>
                      <a:pt x="620" y="605"/>
                      <a:pt x="620" y="605"/>
                      <a:pt x="620" y="605"/>
                    </a:cubicBezTo>
                    <a:cubicBezTo>
                      <a:pt x="620" y="613"/>
                      <a:pt x="613" y="620"/>
                      <a:pt x="605" y="620"/>
                    </a:cubicBezTo>
                    <a:cubicBezTo>
                      <a:pt x="61" y="620"/>
                      <a:pt x="61" y="620"/>
                      <a:pt x="61" y="620"/>
                    </a:cubicBezTo>
                    <a:cubicBezTo>
                      <a:pt x="53" y="620"/>
                      <a:pt x="46" y="613"/>
                      <a:pt x="46" y="605"/>
                    </a:cubicBezTo>
                    <a:cubicBezTo>
                      <a:pt x="46" y="61"/>
                      <a:pt x="46" y="61"/>
                      <a:pt x="46" y="61"/>
                    </a:cubicBezTo>
                    <a:cubicBezTo>
                      <a:pt x="46" y="53"/>
                      <a:pt x="53" y="46"/>
                      <a:pt x="61" y="46"/>
                    </a:cubicBezTo>
                    <a:cubicBezTo>
                      <a:pt x="605" y="46"/>
                      <a:pt x="605" y="46"/>
                      <a:pt x="605" y="46"/>
                    </a:cubicBezTo>
                    <a:moveTo>
                      <a:pt x="605" y="0"/>
                    </a:moveTo>
                    <a:cubicBezTo>
                      <a:pt x="61" y="0"/>
                      <a:pt x="61" y="0"/>
                      <a:pt x="61" y="0"/>
                    </a:cubicBezTo>
                    <a:cubicBezTo>
                      <a:pt x="28" y="0"/>
                      <a:pt x="0" y="28"/>
                      <a:pt x="0" y="61"/>
                    </a:cubicBezTo>
                    <a:cubicBezTo>
                      <a:pt x="0" y="605"/>
                      <a:pt x="0" y="605"/>
                      <a:pt x="0" y="605"/>
                    </a:cubicBezTo>
                    <a:cubicBezTo>
                      <a:pt x="0" y="638"/>
                      <a:pt x="28" y="666"/>
                      <a:pt x="61" y="666"/>
                    </a:cubicBezTo>
                    <a:cubicBezTo>
                      <a:pt x="605" y="666"/>
                      <a:pt x="605" y="666"/>
                      <a:pt x="605" y="666"/>
                    </a:cubicBezTo>
                    <a:cubicBezTo>
                      <a:pt x="638" y="666"/>
                      <a:pt x="666" y="638"/>
                      <a:pt x="666" y="605"/>
                    </a:cubicBezTo>
                    <a:cubicBezTo>
                      <a:pt x="666" y="61"/>
                      <a:pt x="666" y="61"/>
                      <a:pt x="666" y="61"/>
                    </a:cubicBezTo>
                    <a:cubicBezTo>
                      <a:pt x="666" y="28"/>
                      <a:pt x="638" y="0"/>
                      <a:pt x="6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4" name="Freeform 230"/>
              <p:cNvSpPr>
                <a:spLocks noEditPoints="1"/>
              </p:cNvSpPr>
              <p:nvPr/>
            </p:nvSpPr>
            <p:spPr bwMode="auto">
              <a:xfrm>
                <a:off x="763588" y="2076450"/>
                <a:ext cx="422275" cy="228600"/>
              </a:xfrm>
              <a:custGeom>
                <a:avLst/>
                <a:gdLst>
                  <a:gd name="T0" fmla="*/ 222 w 237"/>
                  <a:gd name="T1" fmla="*/ 128 h 128"/>
                  <a:gd name="T2" fmla="*/ 0 w 237"/>
                  <a:gd name="T3" fmla="*/ 113 h 128"/>
                  <a:gd name="T4" fmla="*/ 15 w 237"/>
                  <a:gd name="T5" fmla="*/ 0 h 128"/>
                  <a:gd name="T6" fmla="*/ 237 w 237"/>
                  <a:gd name="T7" fmla="*/ 16 h 128"/>
                  <a:gd name="T8" fmla="*/ 40 w 237"/>
                  <a:gd name="T9" fmla="*/ 36 h 128"/>
                  <a:gd name="T10" fmla="*/ 65 w 237"/>
                  <a:gd name="T11" fmla="*/ 62 h 128"/>
                  <a:gd name="T12" fmla="*/ 43 w 237"/>
                  <a:gd name="T13" fmla="*/ 89 h 128"/>
                  <a:gd name="T14" fmla="*/ 37 w 237"/>
                  <a:gd name="T15" fmla="*/ 68 h 128"/>
                  <a:gd name="T16" fmla="*/ 43 w 237"/>
                  <a:gd name="T17" fmla="*/ 99 h 128"/>
                  <a:gd name="T18" fmla="*/ 93 w 237"/>
                  <a:gd name="T19" fmla="*/ 95 h 128"/>
                  <a:gd name="T20" fmla="*/ 99 w 237"/>
                  <a:gd name="T21" fmla="*/ 99 h 128"/>
                  <a:gd name="T22" fmla="*/ 93 w 237"/>
                  <a:gd name="T23" fmla="*/ 68 h 128"/>
                  <a:gd name="T24" fmla="*/ 71 w 237"/>
                  <a:gd name="T25" fmla="*/ 89 h 128"/>
                  <a:gd name="T26" fmla="*/ 96 w 237"/>
                  <a:gd name="T27" fmla="*/ 62 h 128"/>
                  <a:gd name="T28" fmla="*/ 90 w 237"/>
                  <a:gd name="T29" fmla="*/ 36 h 128"/>
                  <a:gd name="T30" fmla="*/ 71 w 237"/>
                  <a:gd name="T31" fmla="*/ 57 h 128"/>
                  <a:gd name="T32" fmla="*/ 65 w 237"/>
                  <a:gd name="T33" fmla="*/ 31 h 128"/>
                  <a:gd name="T34" fmla="*/ 46 w 237"/>
                  <a:gd name="T35" fmla="*/ 57 h 128"/>
                  <a:gd name="T36" fmla="*/ 40 w 237"/>
                  <a:gd name="T37" fmla="*/ 36 h 128"/>
                  <a:gd name="T38" fmla="*/ 178 w 237"/>
                  <a:gd name="T39" fmla="*/ 70 h 128"/>
                  <a:gd name="T40" fmla="*/ 169 w 237"/>
                  <a:gd name="T41" fmla="*/ 88 h 128"/>
                  <a:gd name="T42" fmla="*/ 154 w 237"/>
                  <a:gd name="T43" fmla="*/ 84 h 128"/>
                  <a:gd name="T44" fmla="*/ 167 w 237"/>
                  <a:gd name="T45" fmla="*/ 80 h 128"/>
                  <a:gd name="T46" fmla="*/ 154 w 237"/>
                  <a:gd name="T47" fmla="*/ 75 h 128"/>
                  <a:gd name="T48" fmla="*/ 168 w 237"/>
                  <a:gd name="T49" fmla="*/ 70 h 128"/>
                  <a:gd name="T50" fmla="*/ 154 w 237"/>
                  <a:gd name="T51" fmla="*/ 65 h 128"/>
                  <a:gd name="T52" fmla="*/ 168 w 237"/>
                  <a:gd name="T53" fmla="*/ 48 h 128"/>
                  <a:gd name="T54" fmla="*/ 135 w 237"/>
                  <a:gd name="T55" fmla="*/ 65 h 128"/>
                  <a:gd name="T56" fmla="*/ 149 w 237"/>
                  <a:gd name="T57" fmla="*/ 70 h 128"/>
                  <a:gd name="T58" fmla="*/ 135 w 237"/>
                  <a:gd name="T59" fmla="*/ 75 h 128"/>
                  <a:gd name="T60" fmla="*/ 149 w 237"/>
                  <a:gd name="T61" fmla="*/ 80 h 128"/>
                  <a:gd name="T62" fmla="*/ 136 w 237"/>
                  <a:gd name="T63" fmla="*/ 84 h 128"/>
                  <a:gd name="T64" fmla="*/ 149 w 237"/>
                  <a:gd name="T65" fmla="*/ 90 h 128"/>
                  <a:gd name="T66" fmla="*/ 132 w 237"/>
                  <a:gd name="T67" fmla="*/ 96 h 128"/>
                  <a:gd name="T68" fmla="*/ 167 w 237"/>
                  <a:gd name="T69" fmla="*/ 95 h 128"/>
                  <a:gd name="T70" fmla="*/ 186 w 237"/>
                  <a:gd name="T71" fmla="*/ 51 h 128"/>
                  <a:gd name="T72" fmla="*/ 191 w 237"/>
                  <a:gd name="T73" fmla="*/ 89 h 128"/>
                  <a:gd name="T74" fmla="*/ 180 w 237"/>
                  <a:gd name="T75" fmla="*/ 93 h 128"/>
                  <a:gd name="T76" fmla="*/ 189 w 237"/>
                  <a:gd name="T77" fmla="*/ 99 h 128"/>
                  <a:gd name="T78" fmla="*/ 198 w 237"/>
                  <a:gd name="T79" fmla="*/ 46 h 128"/>
                  <a:gd name="T80" fmla="*/ 186 w 237"/>
                  <a:gd name="T81" fmla="*/ 30 h 128"/>
                  <a:gd name="T82" fmla="*/ 180 w 237"/>
                  <a:gd name="T83" fmla="*/ 46 h 128"/>
                  <a:gd name="T84" fmla="*/ 171 w 237"/>
                  <a:gd name="T85" fmla="*/ 51 h 128"/>
                  <a:gd name="T86" fmla="*/ 132 w 237"/>
                  <a:gd name="T87" fmla="*/ 36 h 128"/>
                  <a:gd name="T88" fmla="*/ 141 w 237"/>
                  <a:gd name="T89" fmla="*/ 41 h 128"/>
                  <a:gd name="T90" fmla="*/ 146 w 237"/>
                  <a:gd name="T91" fmla="*/ 47 h 128"/>
                  <a:gd name="T92" fmla="*/ 156 w 237"/>
                  <a:gd name="T93" fmla="*/ 41 h 128"/>
                  <a:gd name="T94" fmla="*/ 162 w 237"/>
                  <a:gd name="T95" fmla="*/ 47 h 128"/>
                  <a:gd name="T96" fmla="*/ 171 w 237"/>
                  <a:gd name="T97" fmla="*/ 41 h 128"/>
                  <a:gd name="T98" fmla="*/ 162 w 237"/>
                  <a:gd name="T99" fmla="*/ 36 h 128"/>
                  <a:gd name="T100" fmla="*/ 156 w 237"/>
                  <a:gd name="T101" fmla="*/ 30 h 128"/>
                  <a:gd name="T102" fmla="*/ 146 w 237"/>
                  <a:gd name="T103" fmla="*/ 36 h 128"/>
                  <a:gd name="T104" fmla="*/ 141 w 237"/>
                  <a:gd name="T105" fmla="*/ 30 h 128"/>
                  <a:gd name="T106" fmla="*/ 132 w 237"/>
                  <a:gd name="T107" fmla="*/ 36 h 128"/>
                  <a:gd name="T108" fmla="*/ 140 w 237"/>
                  <a:gd name="T109" fmla="*/ 60 h 128"/>
                  <a:gd name="T110" fmla="*/ 149 w 237"/>
                  <a:gd name="T111" fmla="*/ 53 h 128"/>
                  <a:gd name="T112" fmla="*/ 163 w 237"/>
                  <a:gd name="T113" fmla="*/ 60 h 128"/>
                  <a:gd name="T114" fmla="*/ 154 w 237"/>
                  <a:gd name="T115" fmla="*/ 53 h 128"/>
                  <a:gd name="T116" fmla="*/ 163 w 237"/>
                  <a:gd name="T117" fmla="*/ 6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7" h="128">
                    <a:moveTo>
                      <a:pt x="237" y="113"/>
                    </a:moveTo>
                    <a:cubicBezTo>
                      <a:pt x="237" y="121"/>
                      <a:pt x="230" y="128"/>
                      <a:pt x="222" y="128"/>
                    </a:cubicBezTo>
                    <a:cubicBezTo>
                      <a:pt x="15" y="128"/>
                      <a:pt x="15" y="128"/>
                      <a:pt x="15" y="128"/>
                    </a:cubicBezTo>
                    <a:cubicBezTo>
                      <a:pt x="7" y="128"/>
                      <a:pt x="0" y="121"/>
                      <a:pt x="0" y="113"/>
                    </a:cubicBezTo>
                    <a:cubicBezTo>
                      <a:pt x="0" y="16"/>
                      <a:pt x="0" y="16"/>
                      <a:pt x="0" y="16"/>
                    </a:cubicBezTo>
                    <a:cubicBezTo>
                      <a:pt x="0" y="7"/>
                      <a:pt x="7" y="0"/>
                      <a:pt x="15" y="0"/>
                    </a:cubicBezTo>
                    <a:cubicBezTo>
                      <a:pt x="222" y="0"/>
                      <a:pt x="222" y="0"/>
                      <a:pt x="222" y="0"/>
                    </a:cubicBezTo>
                    <a:cubicBezTo>
                      <a:pt x="230" y="0"/>
                      <a:pt x="237" y="7"/>
                      <a:pt x="237" y="16"/>
                    </a:cubicBezTo>
                    <a:lnTo>
                      <a:pt x="237" y="113"/>
                    </a:lnTo>
                    <a:close/>
                    <a:moveTo>
                      <a:pt x="40" y="36"/>
                    </a:moveTo>
                    <a:cubicBezTo>
                      <a:pt x="40" y="62"/>
                      <a:pt x="40" y="62"/>
                      <a:pt x="40" y="62"/>
                    </a:cubicBezTo>
                    <a:cubicBezTo>
                      <a:pt x="65" y="62"/>
                      <a:pt x="65" y="62"/>
                      <a:pt x="65" y="62"/>
                    </a:cubicBezTo>
                    <a:cubicBezTo>
                      <a:pt x="65" y="89"/>
                      <a:pt x="65" y="89"/>
                      <a:pt x="65" y="89"/>
                    </a:cubicBezTo>
                    <a:cubicBezTo>
                      <a:pt x="43" y="89"/>
                      <a:pt x="43" y="89"/>
                      <a:pt x="43" y="89"/>
                    </a:cubicBezTo>
                    <a:cubicBezTo>
                      <a:pt x="43" y="68"/>
                      <a:pt x="43" y="68"/>
                      <a:pt x="43" y="68"/>
                    </a:cubicBezTo>
                    <a:cubicBezTo>
                      <a:pt x="37" y="68"/>
                      <a:pt x="37" y="68"/>
                      <a:pt x="37" y="68"/>
                    </a:cubicBezTo>
                    <a:cubicBezTo>
                      <a:pt x="37" y="99"/>
                      <a:pt x="37" y="99"/>
                      <a:pt x="37" y="99"/>
                    </a:cubicBezTo>
                    <a:cubicBezTo>
                      <a:pt x="43" y="99"/>
                      <a:pt x="43" y="99"/>
                      <a:pt x="43" y="99"/>
                    </a:cubicBezTo>
                    <a:cubicBezTo>
                      <a:pt x="43" y="95"/>
                      <a:pt x="43" y="95"/>
                      <a:pt x="43" y="95"/>
                    </a:cubicBezTo>
                    <a:cubicBezTo>
                      <a:pt x="93" y="95"/>
                      <a:pt x="93" y="95"/>
                      <a:pt x="93" y="95"/>
                    </a:cubicBezTo>
                    <a:cubicBezTo>
                      <a:pt x="93" y="99"/>
                      <a:pt x="93" y="99"/>
                      <a:pt x="93" y="99"/>
                    </a:cubicBezTo>
                    <a:cubicBezTo>
                      <a:pt x="99" y="99"/>
                      <a:pt x="99" y="99"/>
                      <a:pt x="99" y="99"/>
                    </a:cubicBezTo>
                    <a:cubicBezTo>
                      <a:pt x="99" y="68"/>
                      <a:pt x="99" y="68"/>
                      <a:pt x="99" y="68"/>
                    </a:cubicBezTo>
                    <a:cubicBezTo>
                      <a:pt x="93" y="68"/>
                      <a:pt x="93" y="68"/>
                      <a:pt x="93" y="68"/>
                    </a:cubicBezTo>
                    <a:cubicBezTo>
                      <a:pt x="93" y="89"/>
                      <a:pt x="93" y="89"/>
                      <a:pt x="93" y="89"/>
                    </a:cubicBezTo>
                    <a:cubicBezTo>
                      <a:pt x="71" y="89"/>
                      <a:pt x="71" y="89"/>
                      <a:pt x="71" y="89"/>
                    </a:cubicBezTo>
                    <a:cubicBezTo>
                      <a:pt x="71" y="62"/>
                      <a:pt x="71" y="62"/>
                      <a:pt x="71" y="62"/>
                    </a:cubicBezTo>
                    <a:cubicBezTo>
                      <a:pt x="96" y="62"/>
                      <a:pt x="96" y="62"/>
                      <a:pt x="96" y="62"/>
                    </a:cubicBezTo>
                    <a:cubicBezTo>
                      <a:pt x="96" y="36"/>
                      <a:pt x="96" y="36"/>
                      <a:pt x="96" y="36"/>
                    </a:cubicBezTo>
                    <a:cubicBezTo>
                      <a:pt x="90" y="36"/>
                      <a:pt x="90" y="36"/>
                      <a:pt x="90" y="36"/>
                    </a:cubicBezTo>
                    <a:cubicBezTo>
                      <a:pt x="90" y="57"/>
                      <a:pt x="90" y="57"/>
                      <a:pt x="90" y="57"/>
                    </a:cubicBezTo>
                    <a:cubicBezTo>
                      <a:pt x="71" y="57"/>
                      <a:pt x="71" y="57"/>
                      <a:pt x="71" y="57"/>
                    </a:cubicBezTo>
                    <a:cubicBezTo>
                      <a:pt x="71" y="31"/>
                      <a:pt x="71" y="31"/>
                      <a:pt x="71" y="31"/>
                    </a:cubicBezTo>
                    <a:cubicBezTo>
                      <a:pt x="65" y="31"/>
                      <a:pt x="65" y="31"/>
                      <a:pt x="65" y="31"/>
                    </a:cubicBezTo>
                    <a:cubicBezTo>
                      <a:pt x="65" y="57"/>
                      <a:pt x="65" y="57"/>
                      <a:pt x="65" y="57"/>
                    </a:cubicBezTo>
                    <a:cubicBezTo>
                      <a:pt x="46" y="57"/>
                      <a:pt x="46" y="57"/>
                      <a:pt x="46" y="57"/>
                    </a:cubicBezTo>
                    <a:cubicBezTo>
                      <a:pt x="46" y="36"/>
                      <a:pt x="46" y="36"/>
                      <a:pt x="46" y="36"/>
                    </a:cubicBezTo>
                    <a:lnTo>
                      <a:pt x="40" y="36"/>
                    </a:lnTo>
                    <a:close/>
                    <a:moveTo>
                      <a:pt x="180" y="51"/>
                    </a:moveTo>
                    <a:cubicBezTo>
                      <a:pt x="180" y="56"/>
                      <a:pt x="179" y="63"/>
                      <a:pt x="178" y="70"/>
                    </a:cubicBezTo>
                    <a:cubicBezTo>
                      <a:pt x="177" y="77"/>
                      <a:pt x="174" y="86"/>
                      <a:pt x="169" y="93"/>
                    </a:cubicBezTo>
                    <a:cubicBezTo>
                      <a:pt x="169" y="88"/>
                      <a:pt x="169" y="88"/>
                      <a:pt x="169" y="88"/>
                    </a:cubicBezTo>
                    <a:cubicBezTo>
                      <a:pt x="166" y="89"/>
                      <a:pt x="162" y="89"/>
                      <a:pt x="154" y="90"/>
                    </a:cubicBezTo>
                    <a:cubicBezTo>
                      <a:pt x="154" y="84"/>
                      <a:pt x="154" y="84"/>
                      <a:pt x="154" y="84"/>
                    </a:cubicBezTo>
                    <a:cubicBezTo>
                      <a:pt x="167" y="84"/>
                      <a:pt x="167" y="84"/>
                      <a:pt x="167" y="84"/>
                    </a:cubicBezTo>
                    <a:cubicBezTo>
                      <a:pt x="167" y="80"/>
                      <a:pt x="167" y="80"/>
                      <a:pt x="167" y="80"/>
                    </a:cubicBezTo>
                    <a:cubicBezTo>
                      <a:pt x="154" y="80"/>
                      <a:pt x="154" y="80"/>
                      <a:pt x="154" y="80"/>
                    </a:cubicBezTo>
                    <a:cubicBezTo>
                      <a:pt x="154" y="75"/>
                      <a:pt x="154" y="75"/>
                      <a:pt x="154" y="75"/>
                    </a:cubicBezTo>
                    <a:cubicBezTo>
                      <a:pt x="168" y="75"/>
                      <a:pt x="168" y="75"/>
                      <a:pt x="168" y="75"/>
                    </a:cubicBezTo>
                    <a:cubicBezTo>
                      <a:pt x="168" y="70"/>
                      <a:pt x="168" y="70"/>
                      <a:pt x="168" y="70"/>
                    </a:cubicBezTo>
                    <a:cubicBezTo>
                      <a:pt x="154" y="70"/>
                      <a:pt x="154" y="70"/>
                      <a:pt x="154" y="70"/>
                    </a:cubicBezTo>
                    <a:cubicBezTo>
                      <a:pt x="154" y="65"/>
                      <a:pt x="154" y="65"/>
                      <a:pt x="154" y="65"/>
                    </a:cubicBezTo>
                    <a:cubicBezTo>
                      <a:pt x="168" y="65"/>
                      <a:pt x="168" y="65"/>
                      <a:pt x="168" y="65"/>
                    </a:cubicBezTo>
                    <a:cubicBezTo>
                      <a:pt x="168" y="48"/>
                      <a:pt x="168" y="48"/>
                      <a:pt x="168" y="48"/>
                    </a:cubicBezTo>
                    <a:cubicBezTo>
                      <a:pt x="135" y="48"/>
                      <a:pt x="135" y="48"/>
                      <a:pt x="135" y="48"/>
                    </a:cubicBezTo>
                    <a:cubicBezTo>
                      <a:pt x="135" y="65"/>
                      <a:pt x="135" y="65"/>
                      <a:pt x="135" y="65"/>
                    </a:cubicBezTo>
                    <a:cubicBezTo>
                      <a:pt x="149" y="65"/>
                      <a:pt x="149" y="65"/>
                      <a:pt x="149" y="65"/>
                    </a:cubicBezTo>
                    <a:cubicBezTo>
                      <a:pt x="149" y="70"/>
                      <a:pt x="149" y="70"/>
                      <a:pt x="149" y="70"/>
                    </a:cubicBezTo>
                    <a:cubicBezTo>
                      <a:pt x="135" y="70"/>
                      <a:pt x="135" y="70"/>
                      <a:pt x="135" y="70"/>
                    </a:cubicBezTo>
                    <a:cubicBezTo>
                      <a:pt x="135" y="75"/>
                      <a:pt x="135" y="75"/>
                      <a:pt x="135" y="75"/>
                    </a:cubicBezTo>
                    <a:cubicBezTo>
                      <a:pt x="149" y="75"/>
                      <a:pt x="149" y="75"/>
                      <a:pt x="149" y="75"/>
                    </a:cubicBezTo>
                    <a:cubicBezTo>
                      <a:pt x="149" y="80"/>
                      <a:pt x="149" y="80"/>
                      <a:pt x="149" y="80"/>
                    </a:cubicBezTo>
                    <a:cubicBezTo>
                      <a:pt x="136" y="80"/>
                      <a:pt x="136" y="80"/>
                      <a:pt x="136" y="80"/>
                    </a:cubicBezTo>
                    <a:cubicBezTo>
                      <a:pt x="136" y="84"/>
                      <a:pt x="136" y="84"/>
                      <a:pt x="136" y="84"/>
                    </a:cubicBezTo>
                    <a:cubicBezTo>
                      <a:pt x="149" y="84"/>
                      <a:pt x="149" y="84"/>
                      <a:pt x="149" y="84"/>
                    </a:cubicBezTo>
                    <a:cubicBezTo>
                      <a:pt x="149" y="90"/>
                      <a:pt x="149" y="90"/>
                      <a:pt x="149" y="90"/>
                    </a:cubicBezTo>
                    <a:cubicBezTo>
                      <a:pt x="147" y="90"/>
                      <a:pt x="132" y="91"/>
                      <a:pt x="132" y="91"/>
                    </a:cubicBezTo>
                    <a:cubicBezTo>
                      <a:pt x="132" y="96"/>
                      <a:pt x="132" y="96"/>
                      <a:pt x="132" y="96"/>
                    </a:cubicBezTo>
                    <a:cubicBezTo>
                      <a:pt x="157" y="95"/>
                      <a:pt x="166" y="94"/>
                      <a:pt x="169" y="93"/>
                    </a:cubicBezTo>
                    <a:cubicBezTo>
                      <a:pt x="168" y="94"/>
                      <a:pt x="168" y="94"/>
                      <a:pt x="167" y="95"/>
                    </a:cubicBezTo>
                    <a:cubicBezTo>
                      <a:pt x="171" y="99"/>
                      <a:pt x="171" y="99"/>
                      <a:pt x="171" y="99"/>
                    </a:cubicBezTo>
                    <a:cubicBezTo>
                      <a:pt x="175" y="95"/>
                      <a:pt x="185" y="84"/>
                      <a:pt x="186" y="51"/>
                    </a:cubicBezTo>
                    <a:cubicBezTo>
                      <a:pt x="193" y="51"/>
                      <a:pt x="193" y="51"/>
                      <a:pt x="193" y="51"/>
                    </a:cubicBezTo>
                    <a:cubicBezTo>
                      <a:pt x="192" y="77"/>
                      <a:pt x="192" y="80"/>
                      <a:pt x="191" y="89"/>
                    </a:cubicBezTo>
                    <a:cubicBezTo>
                      <a:pt x="191" y="92"/>
                      <a:pt x="190" y="93"/>
                      <a:pt x="187" y="93"/>
                    </a:cubicBezTo>
                    <a:cubicBezTo>
                      <a:pt x="180" y="93"/>
                      <a:pt x="180" y="93"/>
                      <a:pt x="180" y="93"/>
                    </a:cubicBezTo>
                    <a:cubicBezTo>
                      <a:pt x="181" y="99"/>
                      <a:pt x="181" y="99"/>
                      <a:pt x="181" y="99"/>
                    </a:cubicBezTo>
                    <a:cubicBezTo>
                      <a:pt x="189" y="99"/>
                      <a:pt x="189" y="99"/>
                      <a:pt x="189" y="99"/>
                    </a:cubicBezTo>
                    <a:cubicBezTo>
                      <a:pt x="195" y="99"/>
                      <a:pt x="196" y="95"/>
                      <a:pt x="196" y="92"/>
                    </a:cubicBezTo>
                    <a:cubicBezTo>
                      <a:pt x="198" y="82"/>
                      <a:pt x="198" y="57"/>
                      <a:pt x="198" y="46"/>
                    </a:cubicBezTo>
                    <a:cubicBezTo>
                      <a:pt x="186" y="46"/>
                      <a:pt x="186" y="46"/>
                      <a:pt x="186" y="46"/>
                    </a:cubicBezTo>
                    <a:cubicBezTo>
                      <a:pt x="186" y="30"/>
                      <a:pt x="186" y="30"/>
                      <a:pt x="186" y="30"/>
                    </a:cubicBezTo>
                    <a:cubicBezTo>
                      <a:pt x="180" y="30"/>
                      <a:pt x="180" y="30"/>
                      <a:pt x="180" y="30"/>
                    </a:cubicBezTo>
                    <a:cubicBezTo>
                      <a:pt x="180" y="46"/>
                      <a:pt x="180" y="46"/>
                      <a:pt x="180" y="46"/>
                    </a:cubicBezTo>
                    <a:cubicBezTo>
                      <a:pt x="171" y="46"/>
                      <a:pt x="171" y="46"/>
                      <a:pt x="171" y="46"/>
                    </a:cubicBezTo>
                    <a:cubicBezTo>
                      <a:pt x="171" y="51"/>
                      <a:pt x="171" y="51"/>
                      <a:pt x="171" y="51"/>
                    </a:cubicBezTo>
                    <a:lnTo>
                      <a:pt x="180" y="51"/>
                    </a:lnTo>
                    <a:close/>
                    <a:moveTo>
                      <a:pt x="132" y="36"/>
                    </a:moveTo>
                    <a:cubicBezTo>
                      <a:pt x="132" y="41"/>
                      <a:pt x="132" y="41"/>
                      <a:pt x="132" y="41"/>
                    </a:cubicBezTo>
                    <a:cubicBezTo>
                      <a:pt x="141" y="41"/>
                      <a:pt x="141" y="41"/>
                      <a:pt x="141" y="41"/>
                    </a:cubicBezTo>
                    <a:cubicBezTo>
                      <a:pt x="141" y="47"/>
                      <a:pt x="141" y="47"/>
                      <a:pt x="141" y="47"/>
                    </a:cubicBezTo>
                    <a:cubicBezTo>
                      <a:pt x="146" y="47"/>
                      <a:pt x="146" y="47"/>
                      <a:pt x="146" y="47"/>
                    </a:cubicBezTo>
                    <a:cubicBezTo>
                      <a:pt x="146" y="41"/>
                      <a:pt x="146" y="41"/>
                      <a:pt x="146" y="41"/>
                    </a:cubicBezTo>
                    <a:cubicBezTo>
                      <a:pt x="156" y="41"/>
                      <a:pt x="156" y="41"/>
                      <a:pt x="156" y="41"/>
                    </a:cubicBezTo>
                    <a:cubicBezTo>
                      <a:pt x="156" y="47"/>
                      <a:pt x="156" y="47"/>
                      <a:pt x="156" y="47"/>
                    </a:cubicBezTo>
                    <a:cubicBezTo>
                      <a:pt x="162" y="47"/>
                      <a:pt x="162" y="47"/>
                      <a:pt x="162" y="47"/>
                    </a:cubicBezTo>
                    <a:cubicBezTo>
                      <a:pt x="162" y="41"/>
                      <a:pt x="162" y="41"/>
                      <a:pt x="162" y="41"/>
                    </a:cubicBezTo>
                    <a:cubicBezTo>
                      <a:pt x="171" y="41"/>
                      <a:pt x="171" y="41"/>
                      <a:pt x="171" y="41"/>
                    </a:cubicBezTo>
                    <a:cubicBezTo>
                      <a:pt x="171" y="36"/>
                      <a:pt x="171" y="36"/>
                      <a:pt x="171" y="36"/>
                    </a:cubicBezTo>
                    <a:cubicBezTo>
                      <a:pt x="162" y="36"/>
                      <a:pt x="162" y="36"/>
                      <a:pt x="162" y="36"/>
                    </a:cubicBezTo>
                    <a:cubicBezTo>
                      <a:pt x="162" y="30"/>
                      <a:pt x="162" y="30"/>
                      <a:pt x="162" y="30"/>
                    </a:cubicBezTo>
                    <a:cubicBezTo>
                      <a:pt x="156" y="30"/>
                      <a:pt x="156" y="30"/>
                      <a:pt x="156" y="30"/>
                    </a:cubicBezTo>
                    <a:cubicBezTo>
                      <a:pt x="156" y="36"/>
                      <a:pt x="156" y="36"/>
                      <a:pt x="156" y="36"/>
                    </a:cubicBezTo>
                    <a:cubicBezTo>
                      <a:pt x="146" y="36"/>
                      <a:pt x="146" y="36"/>
                      <a:pt x="146" y="36"/>
                    </a:cubicBezTo>
                    <a:cubicBezTo>
                      <a:pt x="146" y="30"/>
                      <a:pt x="146" y="30"/>
                      <a:pt x="146" y="30"/>
                    </a:cubicBezTo>
                    <a:cubicBezTo>
                      <a:pt x="141" y="30"/>
                      <a:pt x="141" y="30"/>
                      <a:pt x="141" y="30"/>
                    </a:cubicBezTo>
                    <a:cubicBezTo>
                      <a:pt x="141" y="36"/>
                      <a:pt x="141" y="36"/>
                      <a:pt x="141" y="36"/>
                    </a:cubicBezTo>
                    <a:lnTo>
                      <a:pt x="132" y="36"/>
                    </a:lnTo>
                    <a:close/>
                    <a:moveTo>
                      <a:pt x="149" y="60"/>
                    </a:moveTo>
                    <a:cubicBezTo>
                      <a:pt x="140" y="60"/>
                      <a:pt x="140" y="60"/>
                      <a:pt x="140" y="60"/>
                    </a:cubicBezTo>
                    <a:cubicBezTo>
                      <a:pt x="140" y="53"/>
                      <a:pt x="140" y="53"/>
                      <a:pt x="140" y="53"/>
                    </a:cubicBezTo>
                    <a:cubicBezTo>
                      <a:pt x="149" y="53"/>
                      <a:pt x="149" y="53"/>
                      <a:pt x="149" y="53"/>
                    </a:cubicBezTo>
                    <a:lnTo>
                      <a:pt x="149" y="60"/>
                    </a:lnTo>
                    <a:close/>
                    <a:moveTo>
                      <a:pt x="163" y="60"/>
                    </a:moveTo>
                    <a:cubicBezTo>
                      <a:pt x="154" y="60"/>
                      <a:pt x="154" y="60"/>
                      <a:pt x="154" y="60"/>
                    </a:cubicBezTo>
                    <a:cubicBezTo>
                      <a:pt x="154" y="53"/>
                      <a:pt x="154" y="53"/>
                      <a:pt x="154" y="53"/>
                    </a:cubicBezTo>
                    <a:cubicBezTo>
                      <a:pt x="163" y="53"/>
                      <a:pt x="163" y="53"/>
                      <a:pt x="163" y="53"/>
                    </a:cubicBezTo>
                    <a:lnTo>
                      <a:pt x="163"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Freeform 231"/>
              <p:cNvSpPr>
                <a:spLocks noEditPoints="1"/>
              </p:cNvSpPr>
              <p:nvPr/>
            </p:nvSpPr>
            <p:spPr bwMode="auto">
              <a:xfrm>
                <a:off x="1239839" y="2043355"/>
                <a:ext cx="423864" cy="228600"/>
              </a:xfrm>
              <a:custGeom>
                <a:avLst/>
                <a:gdLst>
                  <a:gd name="T0" fmla="*/ 16 w 237"/>
                  <a:gd name="T1" fmla="*/ 128 h 128"/>
                  <a:gd name="T2" fmla="*/ 16 w 237"/>
                  <a:gd name="T3" fmla="*/ 0 h 128"/>
                  <a:gd name="T4" fmla="*/ 237 w 237"/>
                  <a:gd name="T5" fmla="*/ 113 h 128"/>
                  <a:gd name="T6" fmla="*/ 43 w 237"/>
                  <a:gd name="T7" fmla="*/ 65 h 128"/>
                  <a:gd name="T8" fmla="*/ 37 w 237"/>
                  <a:gd name="T9" fmla="*/ 99 h 128"/>
                  <a:gd name="T10" fmla="*/ 102 w 237"/>
                  <a:gd name="T11" fmla="*/ 97 h 128"/>
                  <a:gd name="T12" fmla="*/ 55 w 237"/>
                  <a:gd name="T13" fmla="*/ 89 h 128"/>
                  <a:gd name="T14" fmla="*/ 34 w 237"/>
                  <a:gd name="T15" fmla="*/ 59 h 128"/>
                  <a:gd name="T16" fmla="*/ 35 w 237"/>
                  <a:gd name="T17" fmla="*/ 35 h 128"/>
                  <a:gd name="T18" fmla="*/ 97 w 237"/>
                  <a:gd name="T19" fmla="*/ 60 h 128"/>
                  <a:gd name="T20" fmla="*/ 98 w 237"/>
                  <a:gd name="T21" fmla="*/ 60 h 128"/>
                  <a:gd name="T22" fmla="*/ 58 w 237"/>
                  <a:gd name="T23" fmla="*/ 81 h 128"/>
                  <a:gd name="T24" fmla="*/ 79 w 237"/>
                  <a:gd name="T25" fmla="*/ 82 h 128"/>
                  <a:gd name="T26" fmla="*/ 64 w 237"/>
                  <a:gd name="T27" fmla="*/ 60 h 128"/>
                  <a:gd name="T28" fmla="*/ 103 w 237"/>
                  <a:gd name="T29" fmla="*/ 83 h 128"/>
                  <a:gd name="T30" fmla="*/ 97 w 237"/>
                  <a:gd name="T31" fmla="*/ 60 h 128"/>
                  <a:gd name="T32" fmla="*/ 64 w 237"/>
                  <a:gd name="T33" fmla="*/ 37 h 128"/>
                  <a:gd name="T34" fmla="*/ 92 w 237"/>
                  <a:gd name="T35" fmla="*/ 55 h 128"/>
                  <a:gd name="T36" fmla="*/ 92 w 237"/>
                  <a:gd name="T37" fmla="*/ 48 h 128"/>
                  <a:gd name="T38" fmla="*/ 178 w 237"/>
                  <a:gd name="T39" fmla="*/ 70 h 128"/>
                  <a:gd name="T40" fmla="*/ 154 w 237"/>
                  <a:gd name="T41" fmla="*/ 90 h 128"/>
                  <a:gd name="T42" fmla="*/ 167 w 237"/>
                  <a:gd name="T43" fmla="*/ 80 h 128"/>
                  <a:gd name="T44" fmla="*/ 169 w 237"/>
                  <a:gd name="T45" fmla="*/ 75 h 128"/>
                  <a:gd name="T46" fmla="*/ 154 w 237"/>
                  <a:gd name="T47" fmla="*/ 65 h 128"/>
                  <a:gd name="T48" fmla="*/ 135 w 237"/>
                  <a:gd name="T49" fmla="*/ 48 h 128"/>
                  <a:gd name="T50" fmla="*/ 149 w 237"/>
                  <a:gd name="T51" fmla="*/ 70 h 128"/>
                  <a:gd name="T52" fmla="*/ 149 w 237"/>
                  <a:gd name="T53" fmla="*/ 75 h 128"/>
                  <a:gd name="T54" fmla="*/ 136 w 237"/>
                  <a:gd name="T55" fmla="*/ 84 h 128"/>
                  <a:gd name="T56" fmla="*/ 132 w 237"/>
                  <a:gd name="T57" fmla="*/ 91 h 128"/>
                  <a:gd name="T58" fmla="*/ 167 w 237"/>
                  <a:gd name="T59" fmla="*/ 95 h 128"/>
                  <a:gd name="T60" fmla="*/ 193 w 237"/>
                  <a:gd name="T61" fmla="*/ 51 h 128"/>
                  <a:gd name="T62" fmla="*/ 180 w 237"/>
                  <a:gd name="T63" fmla="*/ 93 h 128"/>
                  <a:gd name="T64" fmla="*/ 197 w 237"/>
                  <a:gd name="T65" fmla="*/ 92 h 128"/>
                  <a:gd name="T66" fmla="*/ 186 w 237"/>
                  <a:gd name="T67" fmla="*/ 30 h 128"/>
                  <a:gd name="T68" fmla="*/ 172 w 237"/>
                  <a:gd name="T69" fmla="*/ 46 h 128"/>
                  <a:gd name="T70" fmla="*/ 133 w 237"/>
                  <a:gd name="T71" fmla="*/ 36 h 128"/>
                  <a:gd name="T72" fmla="*/ 141 w 237"/>
                  <a:gd name="T73" fmla="*/ 47 h 128"/>
                  <a:gd name="T74" fmla="*/ 157 w 237"/>
                  <a:gd name="T75" fmla="*/ 41 h 128"/>
                  <a:gd name="T76" fmla="*/ 162 w 237"/>
                  <a:gd name="T77" fmla="*/ 41 h 128"/>
                  <a:gd name="T78" fmla="*/ 162 w 237"/>
                  <a:gd name="T79" fmla="*/ 36 h 128"/>
                  <a:gd name="T80" fmla="*/ 157 w 237"/>
                  <a:gd name="T81" fmla="*/ 36 h 128"/>
                  <a:gd name="T82" fmla="*/ 141 w 237"/>
                  <a:gd name="T83" fmla="*/ 30 h 128"/>
                  <a:gd name="T84" fmla="*/ 149 w 237"/>
                  <a:gd name="T85" fmla="*/ 60 h 128"/>
                  <a:gd name="T86" fmla="*/ 149 w 237"/>
                  <a:gd name="T87" fmla="*/ 53 h 128"/>
                  <a:gd name="T88" fmla="*/ 154 w 237"/>
                  <a:gd name="T89" fmla="*/ 60 h 128"/>
                  <a:gd name="T90" fmla="*/ 163 w 237"/>
                  <a:gd name="T91" fmla="*/ 6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7" h="128">
                    <a:moveTo>
                      <a:pt x="237" y="113"/>
                    </a:moveTo>
                    <a:cubicBezTo>
                      <a:pt x="237" y="121"/>
                      <a:pt x="230" y="128"/>
                      <a:pt x="222" y="128"/>
                    </a:cubicBezTo>
                    <a:cubicBezTo>
                      <a:pt x="16" y="128"/>
                      <a:pt x="16" y="128"/>
                      <a:pt x="16" y="128"/>
                    </a:cubicBezTo>
                    <a:cubicBezTo>
                      <a:pt x="7" y="128"/>
                      <a:pt x="0" y="121"/>
                      <a:pt x="0" y="113"/>
                    </a:cubicBezTo>
                    <a:cubicBezTo>
                      <a:pt x="0" y="16"/>
                      <a:pt x="0" y="16"/>
                      <a:pt x="0" y="16"/>
                    </a:cubicBezTo>
                    <a:cubicBezTo>
                      <a:pt x="0" y="7"/>
                      <a:pt x="7" y="0"/>
                      <a:pt x="16" y="0"/>
                    </a:cubicBezTo>
                    <a:cubicBezTo>
                      <a:pt x="222" y="0"/>
                      <a:pt x="222" y="0"/>
                      <a:pt x="222" y="0"/>
                    </a:cubicBezTo>
                    <a:cubicBezTo>
                      <a:pt x="230" y="0"/>
                      <a:pt x="237" y="7"/>
                      <a:pt x="237" y="16"/>
                    </a:cubicBezTo>
                    <a:lnTo>
                      <a:pt x="237" y="113"/>
                    </a:lnTo>
                    <a:close/>
                    <a:moveTo>
                      <a:pt x="34" y="59"/>
                    </a:moveTo>
                    <a:cubicBezTo>
                      <a:pt x="34" y="65"/>
                      <a:pt x="34" y="65"/>
                      <a:pt x="34" y="65"/>
                    </a:cubicBezTo>
                    <a:cubicBezTo>
                      <a:pt x="43" y="65"/>
                      <a:pt x="43" y="65"/>
                      <a:pt x="43" y="65"/>
                    </a:cubicBezTo>
                    <a:cubicBezTo>
                      <a:pt x="43" y="84"/>
                      <a:pt x="43" y="84"/>
                      <a:pt x="43" y="84"/>
                    </a:cubicBezTo>
                    <a:cubicBezTo>
                      <a:pt x="41" y="87"/>
                      <a:pt x="40" y="88"/>
                      <a:pt x="33" y="93"/>
                    </a:cubicBezTo>
                    <a:cubicBezTo>
                      <a:pt x="37" y="99"/>
                      <a:pt x="37" y="99"/>
                      <a:pt x="37" y="99"/>
                    </a:cubicBezTo>
                    <a:cubicBezTo>
                      <a:pt x="40" y="96"/>
                      <a:pt x="44" y="92"/>
                      <a:pt x="47" y="88"/>
                    </a:cubicBezTo>
                    <a:cubicBezTo>
                      <a:pt x="53" y="97"/>
                      <a:pt x="64" y="97"/>
                      <a:pt x="67" y="97"/>
                    </a:cubicBezTo>
                    <a:cubicBezTo>
                      <a:pt x="102" y="97"/>
                      <a:pt x="102" y="97"/>
                      <a:pt x="102" y="97"/>
                    </a:cubicBezTo>
                    <a:cubicBezTo>
                      <a:pt x="103" y="92"/>
                      <a:pt x="103" y="92"/>
                      <a:pt x="103" y="92"/>
                    </a:cubicBezTo>
                    <a:cubicBezTo>
                      <a:pt x="66" y="92"/>
                      <a:pt x="66" y="92"/>
                      <a:pt x="66" y="92"/>
                    </a:cubicBezTo>
                    <a:cubicBezTo>
                      <a:pt x="64" y="92"/>
                      <a:pt x="60" y="91"/>
                      <a:pt x="55" y="89"/>
                    </a:cubicBezTo>
                    <a:cubicBezTo>
                      <a:pt x="52" y="87"/>
                      <a:pt x="49" y="84"/>
                      <a:pt x="49" y="81"/>
                    </a:cubicBezTo>
                    <a:cubicBezTo>
                      <a:pt x="49" y="59"/>
                      <a:pt x="49" y="59"/>
                      <a:pt x="49" y="59"/>
                    </a:cubicBezTo>
                    <a:lnTo>
                      <a:pt x="34" y="59"/>
                    </a:lnTo>
                    <a:close/>
                    <a:moveTo>
                      <a:pt x="52" y="43"/>
                    </a:moveTo>
                    <a:cubicBezTo>
                      <a:pt x="47" y="37"/>
                      <a:pt x="44" y="34"/>
                      <a:pt x="39" y="31"/>
                    </a:cubicBezTo>
                    <a:cubicBezTo>
                      <a:pt x="35" y="35"/>
                      <a:pt x="35" y="35"/>
                      <a:pt x="35" y="35"/>
                    </a:cubicBezTo>
                    <a:cubicBezTo>
                      <a:pt x="41" y="39"/>
                      <a:pt x="43" y="42"/>
                      <a:pt x="47" y="47"/>
                    </a:cubicBezTo>
                    <a:lnTo>
                      <a:pt x="52" y="43"/>
                    </a:lnTo>
                    <a:close/>
                    <a:moveTo>
                      <a:pt x="97" y="60"/>
                    </a:moveTo>
                    <a:cubicBezTo>
                      <a:pt x="91" y="66"/>
                      <a:pt x="85" y="70"/>
                      <a:pt x="84" y="71"/>
                    </a:cubicBezTo>
                    <a:cubicBezTo>
                      <a:pt x="80" y="65"/>
                      <a:pt x="79" y="62"/>
                      <a:pt x="78" y="60"/>
                    </a:cubicBezTo>
                    <a:cubicBezTo>
                      <a:pt x="98" y="60"/>
                      <a:pt x="98" y="60"/>
                      <a:pt x="98" y="60"/>
                    </a:cubicBezTo>
                    <a:cubicBezTo>
                      <a:pt x="98" y="32"/>
                      <a:pt x="98" y="32"/>
                      <a:pt x="98" y="32"/>
                    </a:cubicBezTo>
                    <a:cubicBezTo>
                      <a:pt x="58" y="32"/>
                      <a:pt x="58" y="32"/>
                      <a:pt x="58" y="32"/>
                    </a:cubicBezTo>
                    <a:cubicBezTo>
                      <a:pt x="58" y="81"/>
                      <a:pt x="58" y="81"/>
                      <a:pt x="58" y="81"/>
                    </a:cubicBezTo>
                    <a:cubicBezTo>
                      <a:pt x="57" y="81"/>
                      <a:pt x="57" y="81"/>
                      <a:pt x="54" y="81"/>
                    </a:cubicBezTo>
                    <a:cubicBezTo>
                      <a:pt x="56" y="87"/>
                      <a:pt x="56" y="87"/>
                      <a:pt x="56" y="87"/>
                    </a:cubicBezTo>
                    <a:cubicBezTo>
                      <a:pt x="59" y="86"/>
                      <a:pt x="73" y="84"/>
                      <a:pt x="79" y="82"/>
                    </a:cubicBezTo>
                    <a:cubicBezTo>
                      <a:pt x="79" y="77"/>
                      <a:pt x="79" y="77"/>
                      <a:pt x="79" y="77"/>
                    </a:cubicBezTo>
                    <a:cubicBezTo>
                      <a:pt x="77" y="77"/>
                      <a:pt x="73" y="78"/>
                      <a:pt x="64" y="80"/>
                    </a:cubicBezTo>
                    <a:cubicBezTo>
                      <a:pt x="64" y="60"/>
                      <a:pt x="64" y="60"/>
                      <a:pt x="64" y="60"/>
                    </a:cubicBezTo>
                    <a:cubicBezTo>
                      <a:pt x="73" y="60"/>
                      <a:pt x="73" y="60"/>
                      <a:pt x="73" y="60"/>
                    </a:cubicBezTo>
                    <a:cubicBezTo>
                      <a:pt x="75" y="68"/>
                      <a:pt x="80" y="80"/>
                      <a:pt x="100" y="89"/>
                    </a:cubicBezTo>
                    <a:cubicBezTo>
                      <a:pt x="103" y="83"/>
                      <a:pt x="103" y="83"/>
                      <a:pt x="103" y="83"/>
                    </a:cubicBezTo>
                    <a:cubicBezTo>
                      <a:pt x="100" y="82"/>
                      <a:pt x="94" y="79"/>
                      <a:pt x="88" y="74"/>
                    </a:cubicBezTo>
                    <a:cubicBezTo>
                      <a:pt x="93" y="71"/>
                      <a:pt x="98" y="68"/>
                      <a:pt x="102" y="64"/>
                    </a:cubicBezTo>
                    <a:lnTo>
                      <a:pt x="97" y="60"/>
                    </a:lnTo>
                    <a:close/>
                    <a:moveTo>
                      <a:pt x="92" y="43"/>
                    </a:moveTo>
                    <a:cubicBezTo>
                      <a:pt x="64" y="43"/>
                      <a:pt x="64" y="43"/>
                      <a:pt x="64" y="43"/>
                    </a:cubicBezTo>
                    <a:cubicBezTo>
                      <a:pt x="64" y="37"/>
                      <a:pt x="64" y="37"/>
                      <a:pt x="64" y="37"/>
                    </a:cubicBezTo>
                    <a:cubicBezTo>
                      <a:pt x="92" y="37"/>
                      <a:pt x="92" y="37"/>
                      <a:pt x="92" y="37"/>
                    </a:cubicBezTo>
                    <a:lnTo>
                      <a:pt x="92" y="43"/>
                    </a:lnTo>
                    <a:close/>
                    <a:moveTo>
                      <a:pt x="92" y="55"/>
                    </a:moveTo>
                    <a:cubicBezTo>
                      <a:pt x="64" y="55"/>
                      <a:pt x="64" y="55"/>
                      <a:pt x="64" y="55"/>
                    </a:cubicBezTo>
                    <a:cubicBezTo>
                      <a:pt x="64" y="48"/>
                      <a:pt x="64" y="48"/>
                      <a:pt x="64" y="48"/>
                    </a:cubicBezTo>
                    <a:cubicBezTo>
                      <a:pt x="92" y="48"/>
                      <a:pt x="92" y="48"/>
                      <a:pt x="92" y="48"/>
                    </a:cubicBezTo>
                    <a:lnTo>
                      <a:pt x="92" y="55"/>
                    </a:lnTo>
                    <a:close/>
                    <a:moveTo>
                      <a:pt x="180" y="51"/>
                    </a:moveTo>
                    <a:cubicBezTo>
                      <a:pt x="180" y="56"/>
                      <a:pt x="180" y="63"/>
                      <a:pt x="178" y="70"/>
                    </a:cubicBezTo>
                    <a:cubicBezTo>
                      <a:pt x="177" y="77"/>
                      <a:pt x="175" y="86"/>
                      <a:pt x="169" y="93"/>
                    </a:cubicBezTo>
                    <a:cubicBezTo>
                      <a:pt x="169" y="88"/>
                      <a:pt x="169" y="88"/>
                      <a:pt x="169" y="88"/>
                    </a:cubicBezTo>
                    <a:cubicBezTo>
                      <a:pt x="166" y="89"/>
                      <a:pt x="163" y="89"/>
                      <a:pt x="154" y="90"/>
                    </a:cubicBezTo>
                    <a:cubicBezTo>
                      <a:pt x="154" y="84"/>
                      <a:pt x="154" y="84"/>
                      <a:pt x="154" y="84"/>
                    </a:cubicBezTo>
                    <a:cubicBezTo>
                      <a:pt x="167" y="84"/>
                      <a:pt x="167" y="84"/>
                      <a:pt x="167" y="84"/>
                    </a:cubicBezTo>
                    <a:cubicBezTo>
                      <a:pt x="167" y="80"/>
                      <a:pt x="167" y="80"/>
                      <a:pt x="167" y="80"/>
                    </a:cubicBezTo>
                    <a:cubicBezTo>
                      <a:pt x="154" y="80"/>
                      <a:pt x="154" y="80"/>
                      <a:pt x="154" y="80"/>
                    </a:cubicBezTo>
                    <a:cubicBezTo>
                      <a:pt x="154" y="75"/>
                      <a:pt x="154" y="75"/>
                      <a:pt x="154" y="75"/>
                    </a:cubicBezTo>
                    <a:cubicBezTo>
                      <a:pt x="169" y="75"/>
                      <a:pt x="169" y="75"/>
                      <a:pt x="169" y="75"/>
                    </a:cubicBezTo>
                    <a:cubicBezTo>
                      <a:pt x="169" y="70"/>
                      <a:pt x="169" y="70"/>
                      <a:pt x="169" y="70"/>
                    </a:cubicBezTo>
                    <a:cubicBezTo>
                      <a:pt x="154" y="70"/>
                      <a:pt x="154" y="70"/>
                      <a:pt x="154" y="70"/>
                    </a:cubicBezTo>
                    <a:cubicBezTo>
                      <a:pt x="154" y="65"/>
                      <a:pt x="154" y="65"/>
                      <a:pt x="154" y="65"/>
                    </a:cubicBezTo>
                    <a:cubicBezTo>
                      <a:pt x="168" y="65"/>
                      <a:pt x="168" y="65"/>
                      <a:pt x="168" y="65"/>
                    </a:cubicBezTo>
                    <a:cubicBezTo>
                      <a:pt x="168" y="48"/>
                      <a:pt x="168" y="48"/>
                      <a:pt x="168" y="48"/>
                    </a:cubicBezTo>
                    <a:cubicBezTo>
                      <a:pt x="135" y="48"/>
                      <a:pt x="135" y="48"/>
                      <a:pt x="135" y="48"/>
                    </a:cubicBezTo>
                    <a:cubicBezTo>
                      <a:pt x="135" y="65"/>
                      <a:pt x="135" y="65"/>
                      <a:pt x="135" y="65"/>
                    </a:cubicBezTo>
                    <a:cubicBezTo>
                      <a:pt x="149" y="65"/>
                      <a:pt x="149" y="65"/>
                      <a:pt x="149" y="65"/>
                    </a:cubicBezTo>
                    <a:cubicBezTo>
                      <a:pt x="149" y="70"/>
                      <a:pt x="149" y="70"/>
                      <a:pt x="149" y="70"/>
                    </a:cubicBezTo>
                    <a:cubicBezTo>
                      <a:pt x="135" y="70"/>
                      <a:pt x="135" y="70"/>
                      <a:pt x="135" y="70"/>
                    </a:cubicBezTo>
                    <a:cubicBezTo>
                      <a:pt x="135" y="75"/>
                      <a:pt x="135" y="75"/>
                      <a:pt x="135" y="75"/>
                    </a:cubicBezTo>
                    <a:cubicBezTo>
                      <a:pt x="149" y="75"/>
                      <a:pt x="149" y="75"/>
                      <a:pt x="149" y="75"/>
                    </a:cubicBezTo>
                    <a:cubicBezTo>
                      <a:pt x="149" y="80"/>
                      <a:pt x="149" y="80"/>
                      <a:pt x="149" y="80"/>
                    </a:cubicBezTo>
                    <a:cubicBezTo>
                      <a:pt x="136" y="80"/>
                      <a:pt x="136" y="80"/>
                      <a:pt x="136" y="80"/>
                    </a:cubicBezTo>
                    <a:cubicBezTo>
                      <a:pt x="136" y="84"/>
                      <a:pt x="136" y="84"/>
                      <a:pt x="136" y="84"/>
                    </a:cubicBezTo>
                    <a:cubicBezTo>
                      <a:pt x="149" y="84"/>
                      <a:pt x="149" y="84"/>
                      <a:pt x="149" y="84"/>
                    </a:cubicBezTo>
                    <a:cubicBezTo>
                      <a:pt x="149" y="90"/>
                      <a:pt x="149" y="90"/>
                      <a:pt x="149" y="90"/>
                    </a:cubicBezTo>
                    <a:cubicBezTo>
                      <a:pt x="148" y="90"/>
                      <a:pt x="132" y="91"/>
                      <a:pt x="132" y="91"/>
                    </a:cubicBezTo>
                    <a:cubicBezTo>
                      <a:pt x="133" y="96"/>
                      <a:pt x="133" y="96"/>
                      <a:pt x="133" y="96"/>
                    </a:cubicBezTo>
                    <a:cubicBezTo>
                      <a:pt x="158" y="95"/>
                      <a:pt x="166" y="94"/>
                      <a:pt x="169" y="93"/>
                    </a:cubicBezTo>
                    <a:cubicBezTo>
                      <a:pt x="169" y="94"/>
                      <a:pt x="168" y="94"/>
                      <a:pt x="167" y="95"/>
                    </a:cubicBezTo>
                    <a:cubicBezTo>
                      <a:pt x="172" y="99"/>
                      <a:pt x="172" y="99"/>
                      <a:pt x="172" y="99"/>
                    </a:cubicBezTo>
                    <a:cubicBezTo>
                      <a:pt x="176" y="95"/>
                      <a:pt x="185" y="84"/>
                      <a:pt x="186" y="51"/>
                    </a:cubicBezTo>
                    <a:cubicBezTo>
                      <a:pt x="193" y="51"/>
                      <a:pt x="193" y="51"/>
                      <a:pt x="193" y="51"/>
                    </a:cubicBezTo>
                    <a:cubicBezTo>
                      <a:pt x="192" y="77"/>
                      <a:pt x="192" y="80"/>
                      <a:pt x="191" y="89"/>
                    </a:cubicBezTo>
                    <a:cubicBezTo>
                      <a:pt x="191" y="92"/>
                      <a:pt x="190" y="93"/>
                      <a:pt x="188" y="93"/>
                    </a:cubicBezTo>
                    <a:cubicBezTo>
                      <a:pt x="180" y="93"/>
                      <a:pt x="180" y="93"/>
                      <a:pt x="180" y="93"/>
                    </a:cubicBezTo>
                    <a:cubicBezTo>
                      <a:pt x="181" y="99"/>
                      <a:pt x="181" y="99"/>
                      <a:pt x="181" y="99"/>
                    </a:cubicBezTo>
                    <a:cubicBezTo>
                      <a:pt x="189" y="99"/>
                      <a:pt x="189" y="99"/>
                      <a:pt x="189" y="99"/>
                    </a:cubicBezTo>
                    <a:cubicBezTo>
                      <a:pt x="195" y="99"/>
                      <a:pt x="196" y="95"/>
                      <a:pt x="197" y="92"/>
                    </a:cubicBezTo>
                    <a:cubicBezTo>
                      <a:pt x="199" y="82"/>
                      <a:pt x="199" y="57"/>
                      <a:pt x="199" y="46"/>
                    </a:cubicBezTo>
                    <a:cubicBezTo>
                      <a:pt x="186" y="46"/>
                      <a:pt x="186" y="46"/>
                      <a:pt x="186" y="46"/>
                    </a:cubicBezTo>
                    <a:cubicBezTo>
                      <a:pt x="186" y="30"/>
                      <a:pt x="186" y="30"/>
                      <a:pt x="186" y="30"/>
                    </a:cubicBezTo>
                    <a:cubicBezTo>
                      <a:pt x="180" y="30"/>
                      <a:pt x="180" y="30"/>
                      <a:pt x="180" y="30"/>
                    </a:cubicBezTo>
                    <a:cubicBezTo>
                      <a:pt x="180" y="46"/>
                      <a:pt x="180" y="46"/>
                      <a:pt x="180" y="46"/>
                    </a:cubicBezTo>
                    <a:cubicBezTo>
                      <a:pt x="172" y="46"/>
                      <a:pt x="172" y="46"/>
                      <a:pt x="172" y="46"/>
                    </a:cubicBezTo>
                    <a:cubicBezTo>
                      <a:pt x="172" y="51"/>
                      <a:pt x="172" y="51"/>
                      <a:pt x="172" y="51"/>
                    </a:cubicBezTo>
                    <a:lnTo>
                      <a:pt x="180" y="51"/>
                    </a:lnTo>
                    <a:close/>
                    <a:moveTo>
                      <a:pt x="133" y="36"/>
                    </a:moveTo>
                    <a:cubicBezTo>
                      <a:pt x="133" y="41"/>
                      <a:pt x="133" y="41"/>
                      <a:pt x="133" y="41"/>
                    </a:cubicBezTo>
                    <a:cubicBezTo>
                      <a:pt x="141" y="41"/>
                      <a:pt x="141" y="41"/>
                      <a:pt x="141" y="41"/>
                    </a:cubicBezTo>
                    <a:cubicBezTo>
                      <a:pt x="141" y="47"/>
                      <a:pt x="141" y="47"/>
                      <a:pt x="141" y="47"/>
                    </a:cubicBezTo>
                    <a:cubicBezTo>
                      <a:pt x="147" y="47"/>
                      <a:pt x="147" y="47"/>
                      <a:pt x="147" y="47"/>
                    </a:cubicBezTo>
                    <a:cubicBezTo>
                      <a:pt x="147" y="41"/>
                      <a:pt x="147" y="41"/>
                      <a:pt x="147" y="41"/>
                    </a:cubicBezTo>
                    <a:cubicBezTo>
                      <a:pt x="157" y="41"/>
                      <a:pt x="157" y="41"/>
                      <a:pt x="157" y="41"/>
                    </a:cubicBezTo>
                    <a:cubicBezTo>
                      <a:pt x="157" y="47"/>
                      <a:pt x="157" y="47"/>
                      <a:pt x="157" y="47"/>
                    </a:cubicBezTo>
                    <a:cubicBezTo>
                      <a:pt x="162" y="47"/>
                      <a:pt x="162" y="47"/>
                      <a:pt x="162" y="47"/>
                    </a:cubicBezTo>
                    <a:cubicBezTo>
                      <a:pt x="162" y="41"/>
                      <a:pt x="162" y="41"/>
                      <a:pt x="162" y="41"/>
                    </a:cubicBezTo>
                    <a:cubicBezTo>
                      <a:pt x="171" y="41"/>
                      <a:pt x="171" y="41"/>
                      <a:pt x="171" y="41"/>
                    </a:cubicBezTo>
                    <a:cubicBezTo>
                      <a:pt x="171" y="36"/>
                      <a:pt x="171" y="36"/>
                      <a:pt x="171" y="36"/>
                    </a:cubicBezTo>
                    <a:cubicBezTo>
                      <a:pt x="162" y="36"/>
                      <a:pt x="162" y="36"/>
                      <a:pt x="162" y="36"/>
                    </a:cubicBezTo>
                    <a:cubicBezTo>
                      <a:pt x="162" y="30"/>
                      <a:pt x="162" y="30"/>
                      <a:pt x="162" y="30"/>
                    </a:cubicBezTo>
                    <a:cubicBezTo>
                      <a:pt x="157" y="30"/>
                      <a:pt x="157" y="30"/>
                      <a:pt x="157" y="30"/>
                    </a:cubicBezTo>
                    <a:cubicBezTo>
                      <a:pt x="157" y="36"/>
                      <a:pt x="157" y="36"/>
                      <a:pt x="157" y="36"/>
                    </a:cubicBezTo>
                    <a:cubicBezTo>
                      <a:pt x="147" y="36"/>
                      <a:pt x="147" y="36"/>
                      <a:pt x="147" y="36"/>
                    </a:cubicBezTo>
                    <a:cubicBezTo>
                      <a:pt x="147" y="30"/>
                      <a:pt x="147" y="30"/>
                      <a:pt x="147" y="30"/>
                    </a:cubicBezTo>
                    <a:cubicBezTo>
                      <a:pt x="141" y="30"/>
                      <a:pt x="141" y="30"/>
                      <a:pt x="141" y="30"/>
                    </a:cubicBezTo>
                    <a:cubicBezTo>
                      <a:pt x="141" y="36"/>
                      <a:pt x="141" y="36"/>
                      <a:pt x="141" y="36"/>
                    </a:cubicBezTo>
                    <a:lnTo>
                      <a:pt x="133" y="36"/>
                    </a:lnTo>
                    <a:close/>
                    <a:moveTo>
                      <a:pt x="149" y="60"/>
                    </a:moveTo>
                    <a:cubicBezTo>
                      <a:pt x="141" y="60"/>
                      <a:pt x="141" y="60"/>
                      <a:pt x="141" y="60"/>
                    </a:cubicBezTo>
                    <a:cubicBezTo>
                      <a:pt x="141" y="53"/>
                      <a:pt x="141" y="53"/>
                      <a:pt x="141" y="53"/>
                    </a:cubicBezTo>
                    <a:cubicBezTo>
                      <a:pt x="149" y="53"/>
                      <a:pt x="149" y="53"/>
                      <a:pt x="149" y="53"/>
                    </a:cubicBezTo>
                    <a:lnTo>
                      <a:pt x="149" y="60"/>
                    </a:lnTo>
                    <a:close/>
                    <a:moveTo>
                      <a:pt x="163" y="60"/>
                    </a:moveTo>
                    <a:cubicBezTo>
                      <a:pt x="154" y="60"/>
                      <a:pt x="154" y="60"/>
                      <a:pt x="154" y="60"/>
                    </a:cubicBezTo>
                    <a:cubicBezTo>
                      <a:pt x="154" y="53"/>
                      <a:pt x="154" y="53"/>
                      <a:pt x="154" y="53"/>
                    </a:cubicBezTo>
                    <a:cubicBezTo>
                      <a:pt x="163" y="53"/>
                      <a:pt x="163" y="53"/>
                      <a:pt x="163" y="53"/>
                    </a:cubicBezTo>
                    <a:lnTo>
                      <a:pt x="163"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6" name="Freeform 232"/>
              <p:cNvSpPr>
                <a:spLocks/>
              </p:cNvSpPr>
              <p:nvPr/>
            </p:nvSpPr>
            <p:spPr bwMode="auto">
              <a:xfrm>
                <a:off x="839788" y="1646238"/>
                <a:ext cx="38100" cy="119063"/>
              </a:xfrm>
              <a:custGeom>
                <a:avLst/>
                <a:gdLst>
                  <a:gd name="T0" fmla="*/ 24 w 24"/>
                  <a:gd name="T1" fmla="*/ 12 h 75"/>
                  <a:gd name="T2" fmla="*/ 13 w 24"/>
                  <a:gd name="T3" fmla="*/ 0 h 75"/>
                  <a:gd name="T4" fmla="*/ 4 w 24"/>
                  <a:gd name="T5" fmla="*/ 9 h 75"/>
                  <a:gd name="T6" fmla="*/ 0 w 24"/>
                  <a:gd name="T7" fmla="*/ 66 h 75"/>
                  <a:gd name="T8" fmla="*/ 9 w 24"/>
                  <a:gd name="T9" fmla="*/ 75 h 75"/>
                  <a:gd name="T10" fmla="*/ 19 w 24"/>
                  <a:gd name="T11" fmla="*/ 66 h 75"/>
                  <a:gd name="T12" fmla="*/ 24 w 24"/>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24" y="12"/>
                    </a:moveTo>
                    <a:lnTo>
                      <a:pt x="13" y="0"/>
                    </a:lnTo>
                    <a:lnTo>
                      <a:pt x="4" y="9"/>
                    </a:lnTo>
                    <a:lnTo>
                      <a:pt x="0" y="66"/>
                    </a:lnTo>
                    <a:lnTo>
                      <a:pt x="9" y="75"/>
                    </a:lnTo>
                    <a:lnTo>
                      <a:pt x="19" y="66"/>
                    </a:lnTo>
                    <a:lnTo>
                      <a:pt x="2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7" name="Freeform 233"/>
              <p:cNvSpPr>
                <a:spLocks/>
              </p:cNvSpPr>
              <p:nvPr/>
            </p:nvSpPr>
            <p:spPr bwMode="auto">
              <a:xfrm>
                <a:off x="868363" y="1627188"/>
                <a:ext cx="107950" cy="31750"/>
              </a:xfrm>
              <a:custGeom>
                <a:avLst/>
                <a:gdLst>
                  <a:gd name="T0" fmla="*/ 55 w 68"/>
                  <a:gd name="T1" fmla="*/ 20 h 20"/>
                  <a:gd name="T2" fmla="*/ 68 w 68"/>
                  <a:gd name="T3" fmla="*/ 8 h 20"/>
                  <a:gd name="T4" fmla="*/ 60 w 68"/>
                  <a:gd name="T5" fmla="*/ 0 h 20"/>
                  <a:gd name="T6" fmla="*/ 8 w 68"/>
                  <a:gd name="T7" fmla="*/ 0 h 20"/>
                  <a:gd name="T8" fmla="*/ 0 w 68"/>
                  <a:gd name="T9" fmla="*/ 8 h 20"/>
                  <a:gd name="T10" fmla="*/ 10 w 68"/>
                  <a:gd name="T11" fmla="*/ 20 h 20"/>
                  <a:gd name="T12" fmla="*/ 55 w 68"/>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8" h="20">
                    <a:moveTo>
                      <a:pt x="55" y="20"/>
                    </a:moveTo>
                    <a:lnTo>
                      <a:pt x="68" y="8"/>
                    </a:lnTo>
                    <a:lnTo>
                      <a:pt x="60" y="0"/>
                    </a:lnTo>
                    <a:lnTo>
                      <a:pt x="8" y="0"/>
                    </a:lnTo>
                    <a:lnTo>
                      <a:pt x="0" y="8"/>
                    </a:lnTo>
                    <a:lnTo>
                      <a:pt x="10" y="20"/>
                    </a:lnTo>
                    <a:lnTo>
                      <a:pt x="55"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8" name="Freeform 234"/>
              <p:cNvSpPr>
                <a:spLocks/>
              </p:cNvSpPr>
              <p:nvPr/>
            </p:nvSpPr>
            <p:spPr bwMode="auto">
              <a:xfrm>
                <a:off x="954088" y="1646238"/>
                <a:ext cx="39688" cy="119063"/>
              </a:xfrm>
              <a:custGeom>
                <a:avLst/>
                <a:gdLst>
                  <a:gd name="T0" fmla="*/ 17 w 25"/>
                  <a:gd name="T1" fmla="*/ 0 h 75"/>
                  <a:gd name="T2" fmla="*/ 5 w 25"/>
                  <a:gd name="T3" fmla="*/ 12 h 75"/>
                  <a:gd name="T4" fmla="*/ 0 w 25"/>
                  <a:gd name="T5" fmla="*/ 66 h 75"/>
                  <a:gd name="T6" fmla="*/ 9 w 25"/>
                  <a:gd name="T7" fmla="*/ 75 h 75"/>
                  <a:gd name="T8" fmla="*/ 19 w 25"/>
                  <a:gd name="T9" fmla="*/ 66 h 75"/>
                  <a:gd name="T10" fmla="*/ 25 w 25"/>
                  <a:gd name="T11" fmla="*/ 9 h 75"/>
                  <a:gd name="T12" fmla="*/ 17 w 25"/>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7" y="0"/>
                    </a:moveTo>
                    <a:lnTo>
                      <a:pt x="5" y="12"/>
                    </a:lnTo>
                    <a:lnTo>
                      <a:pt x="0" y="66"/>
                    </a:lnTo>
                    <a:lnTo>
                      <a:pt x="9" y="75"/>
                    </a:lnTo>
                    <a:lnTo>
                      <a:pt x="19" y="66"/>
                    </a:lnTo>
                    <a:lnTo>
                      <a:pt x="25" y="9"/>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9" name="Freeform 235"/>
              <p:cNvSpPr>
                <a:spLocks/>
              </p:cNvSpPr>
              <p:nvPr/>
            </p:nvSpPr>
            <p:spPr bwMode="auto">
              <a:xfrm>
                <a:off x="827088" y="1778000"/>
                <a:ext cx="39688" cy="119063"/>
              </a:xfrm>
              <a:custGeom>
                <a:avLst/>
                <a:gdLst>
                  <a:gd name="T0" fmla="*/ 20 w 25"/>
                  <a:gd name="T1" fmla="*/ 64 h 75"/>
                  <a:gd name="T2" fmla="*/ 8 w 25"/>
                  <a:gd name="T3" fmla="*/ 75 h 75"/>
                  <a:gd name="T4" fmla="*/ 0 w 25"/>
                  <a:gd name="T5" fmla="*/ 67 h 75"/>
                  <a:gd name="T6" fmla="*/ 5 w 25"/>
                  <a:gd name="T7" fmla="*/ 10 h 75"/>
                  <a:gd name="T8" fmla="*/ 16 w 25"/>
                  <a:gd name="T9" fmla="*/ 0 h 75"/>
                  <a:gd name="T10" fmla="*/ 25 w 25"/>
                  <a:gd name="T11" fmla="*/ 10 h 75"/>
                  <a:gd name="T12" fmla="*/ 20 w 25"/>
                  <a:gd name="T13" fmla="*/ 64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0" y="64"/>
                    </a:moveTo>
                    <a:lnTo>
                      <a:pt x="8" y="75"/>
                    </a:lnTo>
                    <a:lnTo>
                      <a:pt x="0" y="67"/>
                    </a:lnTo>
                    <a:lnTo>
                      <a:pt x="5" y="10"/>
                    </a:lnTo>
                    <a:lnTo>
                      <a:pt x="16" y="0"/>
                    </a:lnTo>
                    <a:lnTo>
                      <a:pt x="25" y="10"/>
                    </a:lnTo>
                    <a:lnTo>
                      <a:pt x="2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0" name="Freeform 236"/>
              <p:cNvSpPr>
                <a:spLocks/>
              </p:cNvSpPr>
              <p:nvPr/>
            </p:nvSpPr>
            <p:spPr bwMode="auto">
              <a:xfrm>
                <a:off x="844550" y="1884363"/>
                <a:ext cx="107950" cy="33338"/>
              </a:xfrm>
              <a:custGeom>
                <a:avLst/>
                <a:gdLst>
                  <a:gd name="T0" fmla="*/ 58 w 68"/>
                  <a:gd name="T1" fmla="*/ 0 h 21"/>
                  <a:gd name="T2" fmla="*/ 68 w 68"/>
                  <a:gd name="T3" fmla="*/ 12 h 21"/>
                  <a:gd name="T4" fmla="*/ 59 w 68"/>
                  <a:gd name="T5" fmla="*/ 21 h 21"/>
                  <a:gd name="T6" fmla="*/ 7 w 68"/>
                  <a:gd name="T7" fmla="*/ 21 h 21"/>
                  <a:gd name="T8" fmla="*/ 0 w 68"/>
                  <a:gd name="T9" fmla="*/ 12 h 21"/>
                  <a:gd name="T10" fmla="*/ 13 w 68"/>
                  <a:gd name="T11" fmla="*/ 0 h 21"/>
                  <a:gd name="T12" fmla="*/ 58 w 68"/>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8" h="21">
                    <a:moveTo>
                      <a:pt x="58" y="0"/>
                    </a:moveTo>
                    <a:lnTo>
                      <a:pt x="68" y="12"/>
                    </a:lnTo>
                    <a:lnTo>
                      <a:pt x="59" y="21"/>
                    </a:lnTo>
                    <a:lnTo>
                      <a:pt x="7" y="21"/>
                    </a:lnTo>
                    <a:lnTo>
                      <a:pt x="0" y="12"/>
                    </a:lnTo>
                    <a:lnTo>
                      <a:pt x="13" y="0"/>
                    </a:lnTo>
                    <a:lnTo>
                      <a:pt x="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1" name="Freeform 237"/>
              <p:cNvSpPr>
                <a:spLocks/>
              </p:cNvSpPr>
              <p:nvPr/>
            </p:nvSpPr>
            <p:spPr bwMode="auto">
              <a:xfrm>
                <a:off x="941388" y="1778000"/>
                <a:ext cx="39688" cy="119063"/>
              </a:xfrm>
              <a:custGeom>
                <a:avLst/>
                <a:gdLst>
                  <a:gd name="T0" fmla="*/ 11 w 25"/>
                  <a:gd name="T1" fmla="*/ 75 h 75"/>
                  <a:gd name="T2" fmla="*/ 0 w 25"/>
                  <a:gd name="T3" fmla="*/ 64 h 75"/>
                  <a:gd name="T4" fmla="*/ 6 w 25"/>
                  <a:gd name="T5" fmla="*/ 10 h 75"/>
                  <a:gd name="T6" fmla="*/ 16 w 25"/>
                  <a:gd name="T7" fmla="*/ 0 h 75"/>
                  <a:gd name="T8" fmla="*/ 25 w 25"/>
                  <a:gd name="T9" fmla="*/ 10 h 75"/>
                  <a:gd name="T10" fmla="*/ 20 w 25"/>
                  <a:gd name="T11" fmla="*/ 67 h 75"/>
                  <a:gd name="T12" fmla="*/ 11 w 2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1" y="75"/>
                    </a:moveTo>
                    <a:lnTo>
                      <a:pt x="0" y="64"/>
                    </a:lnTo>
                    <a:lnTo>
                      <a:pt x="6" y="10"/>
                    </a:lnTo>
                    <a:lnTo>
                      <a:pt x="16" y="0"/>
                    </a:lnTo>
                    <a:lnTo>
                      <a:pt x="25" y="10"/>
                    </a:lnTo>
                    <a:lnTo>
                      <a:pt x="20" y="67"/>
                    </a:lnTo>
                    <a:lnTo>
                      <a:pt x="11"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2" name="Freeform 238"/>
              <p:cNvSpPr>
                <a:spLocks/>
              </p:cNvSpPr>
              <p:nvPr/>
            </p:nvSpPr>
            <p:spPr bwMode="auto">
              <a:xfrm>
                <a:off x="1020763" y="1646238"/>
                <a:ext cx="38100" cy="119063"/>
              </a:xfrm>
              <a:custGeom>
                <a:avLst/>
                <a:gdLst>
                  <a:gd name="T0" fmla="*/ 24 w 24"/>
                  <a:gd name="T1" fmla="*/ 12 h 75"/>
                  <a:gd name="T2" fmla="*/ 14 w 24"/>
                  <a:gd name="T3" fmla="*/ 0 h 75"/>
                  <a:gd name="T4" fmla="*/ 5 w 24"/>
                  <a:gd name="T5" fmla="*/ 9 h 75"/>
                  <a:gd name="T6" fmla="*/ 0 w 24"/>
                  <a:gd name="T7" fmla="*/ 66 h 75"/>
                  <a:gd name="T8" fmla="*/ 9 w 24"/>
                  <a:gd name="T9" fmla="*/ 75 h 75"/>
                  <a:gd name="T10" fmla="*/ 20 w 24"/>
                  <a:gd name="T11" fmla="*/ 66 h 75"/>
                  <a:gd name="T12" fmla="*/ 24 w 24"/>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24" y="12"/>
                    </a:moveTo>
                    <a:lnTo>
                      <a:pt x="14" y="0"/>
                    </a:lnTo>
                    <a:lnTo>
                      <a:pt x="5" y="9"/>
                    </a:lnTo>
                    <a:lnTo>
                      <a:pt x="0" y="66"/>
                    </a:lnTo>
                    <a:lnTo>
                      <a:pt x="9" y="75"/>
                    </a:lnTo>
                    <a:lnTo>
                      <a:pt x="20" y="66"/>
                    </a:lnTo>
                    <a:lnTo>
                      <a:pt x="2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3" name="Freeform 239"/>
              <p:cNvSpPr>
                <a:spLocks/>
              </p:cNvSpPr>
              <p:nvPr/>
            </p:nvSpPr>
            <p:spPr bwMode="auto">
              <a:xfrm>
                <a:off x="1049338" y="1627188"/>
                <a:ext cx="107950" cy="31750"/>
              </a:xfrm>
              <a:custGeom>
                <a:avLst/>
                <a:gdLst>
                  <a:gd name="T0" fmla="*/ 56 w 68"/>
                  <a:gd name="T1" fmla="*/ 20 h 20"/>
                  <a:gd name="T2" fmla="*/ 68 w 68"/>
                  <a:gd name="T3" fmla="*/ 8 h 20"/>
                  <a:gd name="T4" fmla="*/ 60 w 68"/>
                  <a:gd name="T5" fmla="*/ 0 h 20"/>
                  <a:gd name="T6" fmla="*/ 9 w 68"/>
                  <a:gd name="T7" fmla="*/ 0 h 20"/>
                  <a:gd name="T8" fmla="*/ 0 w 68"/>
                  <a:gd name="T9" fmla="*/ 8 h 20"/>
                  <a:gd name="T10" fmla="*/ 11 w 68"/>
                  <a:gd name="T11" fmla="*/ 20 h 20"/>
                  <a:gd name="T12" fmla="*/ 56 w 68"/>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8" h="20">
                    <a:moveTo>
                      <a:pt x="56" y="20"/>
                    </a:moveTo>
                    <a:lnTo>
                      <a:pt x="68" y="8"/>
                    </a:lnTo>
                    <a:lnTo>
                      <a:pt x="60" y="0"/>
                    </a:lnTo>
                    <a:lnTo>
                      <a:pt x="9" y="0"/>
                    </a:lnTo>
                    <a:lnTo>
                      <a:pt x="0" y="8"/>
                    </a:lnTo>
                    <a:lnTo>
                      <a:pt x="11" y="20"/>
                    </a:lnTo>
                    <a:lnTo>
                      <a:pt x="56"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4" name="Freeform 240"/>
              <p:cNvSpPr>
                <a:spLocks/>
              </p:cNvSpPr>
              <p:nvPr/>
            </p:nvSpPr>
            <p:spPr bwMode="auto">
              <a:xfrm>
                <a:off x="1039813" y="1755775"/>
                <a:ext cx="103188" cy="33338"/>
              </a:xfrm>
              <a:custGeom>
                <a:avLst/>
                <a:gdLst>
                  <a:gd name="T0" fmla="*/ 11 w 65"/>
                  <a:gd name="T1" fmla="*/ 0 h 21"/>
                  <a:gd name="T2" fmla="*/ 0 w 65"/>
                  <a:gd name="T3" fmla="*/ 11 h 21"/>
                  <a:gd name="T4" fmla="*/ 9 w 65"/>
                  <a:gd name="T5" fmla="*/ 21 h 21"/>
                  <a:gd name="T6" fmla="*/ 54 w 65"/>
                  <a:gd name="T7" fmla="*/ 21 h 21"/>
                  <a:gd name="T8" fmla="*/ 65 w 65"/>
                  <a:gd name="T9" fmla="*/ 11 h 21"/>
                  <a:gd name="T10" fmla="*/ 56 w 65"/>
                  <a:gd name="T11" fmla="*/ 0 h 21"/>
                  <a:gd name="T12" fmla="*/ 11 w 65"/>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5" h="21">
                    <a:moveTo>
                      <a:pt x="11" y="0"/>
                    </a:moveTo>
                    <a:lnTo>
                      <a:pt x="0" y="11"/>
                    </a:lnTo>
                    <a:lnTo>
                      <a:pt x="9" y="21"/>
                    </a:lnTo>
                    <a:lnTo>
                      <a:pt x="54" y="21"/>
                    </a:lnTo>
                    <a:lnTo>
                      <a:pt x="65" y="11"/>
                    </a:lnTo>
                    <a:lnTo>
                      <a:pt x="56" y="0"/>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5" name="Freeform 241"/>
              <p:cNvSpPr>
                <a:spLocks/>
              </p:cNvSpPr>
              <p:nvPr/>
            </p:nvSpPr>
            <p:spPr bwMode="auto">
              <a:xfrm>
                <a:off x="1136650" y="1646238"/>
                <a:ext cx="39688" cy="119063"/>
              </a:xfrm>
              <a:custGeom>
                <a:avLst/>
                <a:gdLst>
                  <a:gd name="T0" fmla="*/ 17 w 25"/>
                  <a:gd name="T1" fmla="*/ 0 h 75"/>
                  <a:gd name="T2" fmla="*/ 4 w 25"/>
                  <a:gd name="T3" fmla="*/ 12 h 75"/>
                  <a:gd name="T4" fmla="*/ 0 w 25"/>
                  <a:gd name="T5" fmla="*/ 66 h 75"/>
                  <a:gd name="T6" fmla="*/ 9 w 25"/>
                  <a:gd name="T7" fmla="*/ 75 h 75"/>
                  <a:gd name="T8" fmla="*/ 19 w 25"/>
                  <a:gd name="T9" fmla="*/ 66 h 75"/>
                  <a:gd name="T10" fmla="*/ 25 w 25"/>
                  <a:gd name="T11" fmla="*/ 9 h 75"/>
                  <a:gd name="T12" fmla="*/ 17 w 25"/>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7" y="0"/>
                    </a:moveTo>
                    <a:lnTo>
                      <a:pt x="4" y="12"/>
                    </a:lnTo>
                    <a:lnTo>
                      <a:pt x="0" y="66"/>
                    </a:lnTo>
                    <a:lnTo>
                      <a:pt x="9" y="75"/>
                    </a:lnTo>
                    <a:lnTo>
                      <a:pt x="19" y="66"/>
                    </a:lnTo>
                    <a:lnTo>
                      <a:pt x="25" y="9"/>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6" name="Freeform 242"/>
              <p:cNvSpPr>
                <a:spLocks/>
              </p:cNvSpPr>
              <p:nvPr/>
            </p:nvSpPr>
            <p:spPr bwMode="auto">
              <a:xfrm>
                <a:off x="1027113" y="1884363"/>
                <a:ext cx="107950" cy="33338"/>
              </a:xfrm>
              <a:custGeom>
                <a:avLst/>
                <a:gdLst>
                  <a:gd name="T0" fmla="*/ 58 w 68"/>
                  <a:gd name="T1" fmla="*/ 0 h 21"/>
                  <a:gd name="T2" fmla="*/ 68 w 68"/>
                  <a:gd name="T3" fmla="*/ 12 h 21"/>
                  <a:gd name="T4" fmla="*/ 59 w 68"/>
                  <a:gd name="T5" fmla="*/ 21 h 21"/>
                  <a:gd name="T6" fmla="*/ 7 w 68"/>
                  <a:gd name="T7" fmla="*/ 21 h 21"/>
                  <a:gd name="T8" fmla="*/ 0 w 68"/>
                  <a:gd name="T9" fmla="*/ 12 h 21"/>
                  <a:gd name="T10" fmla="*/ 13 w 68"/>
                  <a:gd name="T11" fmla="*/ 0 h 21"/>
                  <a:gd name="T12" fmla="*/ 58 w 68"/>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8" h="21">
                    <a:moveTo>
                      <a:pt x="58" y="0"/>
                    </a:moveTo>
                    <a:lnTo>
                      <a:pt x="68" y="12"/>
                    </a:lnTo>
                    <a:lnTo>
                      <a:pt x="59" y="21"/>
                    </a:lnTo>
                    <a:lnTo>
                      <a:pt x="7" y="21"/>
                    </a:lnTo>
                    <a:lnTo>
                      <a:pt x="0" y="12"/>
                    </a:lnTo>
                    <a:lnTo>
                      <a:pt x="13" y="0"/>
                    </a:lnTo>
                    <a:lnTo>
                      <a:pt x="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7" name="Freeform 243"/>
              <p:cNvSpPr>
                <a:spLocks/>
              </p:cNvSpPr>
              <p:nvPr/>
            </p:nvSpPr>
            <p:spPr bwMode="auto">
              <a:xfrm>
                <a:off x="1123950" y="1778000"/>
                <a:ext cx="39688" cy="119063"/>
              </a:xfrm>
              <a:custGeom>
                <a:avLst/>
                <a:gdLst>
                  <a:gd name="T0" fmla="*/ 11 w 25"/>
                  <a:gd name="T1" fmla="*/ 75 h 75"/>
                  <a:gd name="T2" fmla="*/ 0 w 25"/>
                  <a:gd name="T3" fmla="*/ 64 h 75"/>
                  <a:gd name="T4" fmla="*/ 4 w 25"/>
                  <a:gd name="T5" fmla="*/ 10 h 75"/>
                  <a:gd name="T6" fmla="*/ 16 w 25"/>
                  <a:gd name="T7" fmla="*/ 0 h 75"/>
                  <a:gd name="T8" fmla="*/ 25 w 25"/>
                  <a:gd name="T9" fmla="*/ 10 h 75"/>
                  <a:gd name="T10" fmla="*/ 19 w 25"/>
                  <a:gd name="T11" fmla="*/ 67 h 75"/>
                  <a:gd name="T12" fmla="*/ 11 w 2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1" y="75"/>
                    </a:moveTo>
                    <a:lnTo>
                      <a:pt x="0" y="64"/>
                    </a:lnTo>
                    <a:lnTo>
                      <a:pt x="4" y="10"/>
                    </a:lnTo>
                    <a:lnTo>
                      <a:pt x="16" y="0"/>
                    </a:lnTo>
                    <a:lnTo>
                      <a:pt x="25" y="10"/>
                    </a:lnTo>
                    <a:lnTo>
                      <a:pt x="19" y="67"/>
                    </a:lnTo>
                    <a:lnTo>
                      <a:pt x="11"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8" name="Freeform 244"/>
              <p:cNvSpPr>
                <a:spLocks/>
              </p:cNvSpPr>
              <p:nvPr/>
            </p:nvSpPr>
            <p:spPr bwMode="auto">
              <a:xfrm>
                <a:off x="1266825" y="1646238"/>
                <a:ext cx="39688" cy="119063"/>
              </a:xfrm>
              <a:custGeom>
                <a:avLst/>
                <a:gdLst>
                  <a:gd name="T0" fmla="*/ 25 w 25"/>
                  <a:gd name="T1" fmla="*/ 12 h 75"/>
                  <a:gd name="T2" fmla="*/ 13 w 25"/>
                  <a:gd name="T3" fmla="*/ 0 h 75"/>
                  <a:gd name="T4" fmla="*/ 4 w 25"/>
                  <a:gd name="T5" fmla="*/ 9 h 75"/>
                  <a:gd name="T6" fmla="*/ 0 w 25"/>
                  <a:gd name="T7" fmla="*/ 66 h 75"/>
                  <a:gd name="T8" fmla="*/ 9 w 25"/>
                  <a:gd name="T9" fmla="*/ 75 h 75"/>
                  <a:gd name="T10" fmla="*/ 20 w 25"/>
                  <a:gd name="T11" fmla="*/ 66 h 75"/>
                  <a:gd name="T12" fmla="*/ 25 w 25"/>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5" y="12"/>
                    </a:moveTo>
                    <a:lnTo>
                      <a:pt x="13" y="0"/>
                    </a:lnTo>
                    <a:lnTo>
                      <a:pt x="4" y="9"/>
                    </a:lnTo>
                    <a:lnTo>
                      <a:pt x="0" y="66"/>
                    </a:lnTo>
                    <a:lnTo>
                      <a:pt x="9" y="75"/>
                    </a:lnTo>
                    <a:lnTo>
                      <a:pt x="20" y="66"/>
                    </a:lnTo>
                    <a:lnTo>
                      <a:pt x="25"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9" name="Freeform 245"/>
              <p:cNvSpPr>
                <a:spLocks/>
              </p:cNvSpPr>
              <p:nvPr/>
            </p:nvSpPr>
            <p:spPr bwMode="auto">
              <a:xfrm>
                <a:off x="1295400" y="1627188"/>
                <a:ext cx="106363" cy="31750"/>
              </a:xfrm>
              <a:custGeom>
                <a:avLst/>
                <a:gdLst>
                  <a:gd name="T0" fmla="*/ 55 w 67"/>
                  <a:gd name="T1" fmla="*/ 20 h 20"/>
                  <a:gd name="T2" fmla="*/ 67 w 67"/>
                  <a:gd name="T3" fmla="*/ 8 h 20"/>
                  <a:gd name="T4" fmla="*/ 61 w 67"/>
                  <a:gd name="T5" fmla="*/ 0 h 20"/>
                  <a:gd name="T6" fmla="*/ 9 w 67"/>
                  <a:gd name="T7" fmla="*/ 0 h 20"/>
                  <a:gd name="T8" fmla="*/ 0 w 67"/>
                  <a:gd name="T9" fmla="*/ 8 h 20"/>
                  <a:gd name="T10" fmla="*/ 10 w 67"/>
                  <a:gd name="T11" fmla="*/ 20 h 20"/>
                  <a:gd name="T12" fmla="*/ 55 w 6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7" h="20">
                    <a:moveTo>
                      <a:pt x="55" y="20"/>
                    </a:moveTo>
                    <a:lnTo>
                      <a:pt x="67" y="8"/>
                    </a:lnTo>
                    <a:lnTo>
                      <a:pt x="61" y="0"/>
                    </a:lnTo>
                    <a:lnTo>
                      <a:pt x="9" y="0"/>
                    </a:lnTo>
                    <a:lnTo>
                      <a:pt x="0" y="8"/>
                    </a:lnTo>
                    <a:lnTo>
                      <a:pt x="10" y="20"/>
                    </a:lnTo>
                    <a:lnTo>
                      <a:pt x="55"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0" name="Freeform 246"/>
              <p:cNvSpPr>
                <a:spLocks/>
              </p:cNvSpPr>
              <p:nvPr/>
            </p:nvSpPr>
            <p:spPr bwMode="auto">
              <a:xfrm>
                <a:off x="1381125" y="1646238"/>
                <a:ext cx="39688" cy="119063"/>
              </a:xfrm>
              <a:custGeom>
                <a:avLst/>
                <a:gdLst>
                  <a:gd name="T0" fmla="*/ 17 w 25"/>
                  <a:gd name="T1" fmla="*/ 0 h 75"/>
                  <a:gd name="T2" fmla="*/ 4 w 25"/>
                  <a:gd name="T3" fmla="*/ 12 h 75"/>
                  <a:gd name="T4" fmla="*/ 0 w 25"/>
                  <a:gd name="T5" fmla="*/ 66 h 75"/>
                  <a:gd name="T6" fmla="*/ 9 w 25"/>
                  <a:gd name="T7" fmla="*/ 75 h 75"/>
                  <a:gd name="T8" fmla="*/ 20 w 25"/>
                  <a:gd name="T9" fmla="*/ 66 h 75"/>
                  <a:gd name="T10" fmla="*/ 25 w 25"/>
                  <a:gd name="T11" fmla="*/ 9 h 75"/>
                  <a:gd name="T12" fmla="*/ 17 w 25"/>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7" y="0"/>
                    </a:moveTo>
                    <a:lnTo>
                      <a:pt x="4" y="12"/>
                    </a:lnTo>
                    <a:lnTo>
                      <a:pt x="0" y="66"/>
                    </a:lnTo>
                    <a:lnTo>
                      <a:pt x="9" y="75"/>
                    </a:lnTo>
                    <a:lnTo>
                      <a:pt x="20" y="66"/>
                    </a:lnTo>
                    <a:lnTo>
                      <a:pt x="25" y="9"/>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1" name="Freeform 247"/>
              <p:cNvSpPr>
                <a:spLocks/>
              </p:cNvSpPr>
              <p:nvPr/>
            </p:nvSpPr>
            <p:spPr bwMode="auto">
              <a:xfrm>
                <a:off x="1254125" y="1778000"/>
                <a:ext cx="39688" cy="119063"/>
              </a:xfrm>
              <a:custGeom>
                <a:avLst/>
                <a:gdLst>
                  <a:gd name="T0" fmla="*/ 20 w 25"/>
                  <a:gd name="T1" fmla="*/ 64 h 75"/>
                  <a:gd name="T2" fmla="*/ 8 w 25"/>
                  <a:gd name="T3" fmla="*/ 75 h 75"/>
                  <a:gd name="T4" fmla="*/ 0 w 25"/>
                  <a:gd name="T5" fmla="*/ 67 h 75"/>
                  <a:gd name="T6" fmla="*/ 6 w 25"/>
                  <a:gd name="T7" fmla="*/ 10 h 75"/>
                  <a:gd name="T8" fmla="*/ 16 w 25"/>
                  <a:gd name="T9" fmla="*/ 0 h 75"/>
                  <a:gd name="T10" fmla="*/ 25 w 25"/>
                  <a:gd name="T11" fmla="*/ 10 h 75"/>
                  <a:gd name="T12" fmla="*/ 20 w 25"/>
                  <a:gd name="T13" fmla="*/ 64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0" y="64"/>
                    </a:moveTo>
                    <a:lnTo>
                      <a:pt x="8" y="75"/>
                    </a:lnTo>
                    <a:lnTo>
                      <a:pt x="0" y="67"/>
                    </a:lnTo>
                    <a:lnTo>
                      <a:pt x="6" y="10"/>
                    </a:lnTo>
                    <a:lnTo>
                      <a:pt x="16" y="0"/>
                    </a:lnTo>
                    <a:lnTo>
                      <a:pt x="25" y="10"/>
                    </a:lnTo>
                    <a:lnTo>
                      <a:pt x="2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2" name="Freeform 248"/>
              <p:cNvSpPr>
                <a:spLocks/>
              </p:cNvSpPr>
              <p:nvPr/>
            </p:nvSpPr>
            <p:spPr bwMode="auto">
              <a:xfrm>
                <a:off x="1271588" y="1884363"/>
                <a:ext cx="109538" cy="33338"/>
              </a:xfrm>
              <a:custGeom>
                <a:avLst/>
                <a:gdLst>
                  <a:gd name="T0" fmla="*/ 58 w 69"/>
                  <a:gd name="T1" fmla="*/ 0 h 21"/>
                  <a:gd name="T2" fmla="*/ 69 w 69"/>
                  <a:gd name="T3" fmla="*/ 12 h 21"/>
                  <a:gd name="T4" fmla="*/ 60 w 69"/>
                  <a:gd name="T5" fmla="*/ 21 h 21"/>
                  <a:gd name="T6" fmla="*/ 8 w 69"/>
                  <a:gd name="T7" fmla="*/ 21 h 21"/>
                  <a:gd name="T8" fmla="*/ 0 w 69"/>
                  <a:gd name="T9" fmla="*/ 12 h 21"/>
                  <a:gd name="T10" fmla="*/ 13 w 69"/>
                  <a:gd name="T11" fmla="*/ 0 h 21"/>
                  <a:gd name="T12" fmla="*/ 58 w 69"/>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9" h="21">
                    <a:moveTo>
                      <a:pt x="58" y="0"/>
                    </a:moveTo>
                    <a:lnTo>
                      <a:pt x="69" y="12"/>
                    </a:lnTo>
                    <a:lnTo>
                      <a:pt x="60" y="21"/>
                    </a:lnTo>
                    <a:lnTo>
                      <a:pt x="8" y="21"/>
                    </a:lnTo>
                    <a:lnTo>
                      <a:pt x="0" y="12"/>
                    </a:lnTo>
                    <a:lnTo>
                      <a:pt x="13" y="0"/>
                    </a:lnTo>
                    <a:lnTo>
                      <a:pt x="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3" name="Freeform 249"/>
              <p:cNvSpPr>
                <a:spLocks/>
              </p:cNvSpPr>
              <p:nvPr/>
            </p:nvSpPr>
            <p:spPr bwMode="auto">
              <a:xfrm>
                <a:off x="1370013" y="1778000"/>
                <a:ext cx="39688" cy="119063"/>
              </a:xfrm>
              <a:custGeom>
                <a:avLst/>
                <a:gdLst>
                  <a:gd name="T0" fmla="*/ 10 w 25"/>
                  <a:gd name="T1" fmla="*/ 75 h 75"/>
                  <a:gd name="T2" fmla="*/ 0 w 25"/>
                  <a:gd name="T3" fmla="*/ 64 h 75"/>
                  <a:gd name="T4" fmla="*/ 5 w 25"/>
                  <a:gd name="T5" fmla="*/ 10 h 75"/>
                  <a:gd name="T6" fmla="*/ 16 w 25"/>
                  <a:gd name="T7" fmla="*/ 0 h 75"/>
                  <a:gd name="T8" fmla="*/ 25 w 25"/>
                  <a:gd name="T9" fmla="*/ 10 h 75"/>
                  <a:gd name="T10" fmla="*/ 19 w 25"/>
                  <a:gd name="T11" fmla="*/ 67 h 75"/>
                  <a:gd name="T12" fmla="*/ 10 w 2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0" y="75"/>
                    </a:moveTo>
                    <a:lnTo>
                      <a:pt x="0" y="64"/>
                    </a:lnTo>
                    <a:lnTo>
                      <a:pt x="5" y="10"/>
                    </a:lnTo>
                    <a:lnTo>
                      <a:pt x="16" y="0"/>
                    </a:lnTo>
                    <a:lnTo>
                      <a:pt x="25" y="10"/>
                    </a:lnTo>
                    <a:lnTo>
                      <a:pt x="19" y="67"/>
                    </a:lnTo>
                    <a:lnTo>
                      <a:pt x="10"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4" name="Freeform 250"/>
              <p:cNvSpPr>
                <a:spLocks/>
              </p:cNvSpPr>
              <p:nvPr/>
            </p:nvSpPr>
            <p:spPr bwMode="auto">
              <a:xfrm>
                <a:off x="1449388" y="1646238"/>
                <a:ext cx="38100" cy="119063"/>
              </a:xfrm>
              <a:custGeom>
                <a:avLst/>
                <a:gdLst>
                  <a:gd name="T0" fmla="*/ 24 w 24"/>
                  <a:gd name="T1" fmla="*/ 12 h 75"/>
                  <a:gd name="T2" fmla="*/ 13 w 24"/>
                  <a:gd name="T3" fmla="*/ 0 h 75"/>
                  <a:gd name="T4" fmla="*/ 4 w 24"/>
                  <a:gd name="T5" fmla="*/ 9 h 75"/>
                  <a:gd name="T6" fmla="*/ 0 w 24"/>
                  <a:gd name="T7" fmla="*/ 66 h 75"/>
                  <a:gd name="T8" fmla="*/ 9 w 24"/>
                  <a:gd name="T9" fmla="*/ 75 h 75"/>
                  <a:gd name="T10" fmla="*/ 19 w 24"/>
                  <a:gd name="T11" fmla="*/ 66 h 75"/>
                  <a:gd name="T12" fmla="*/ 24 w 24"/>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24" y="12"/>
                    </a:moveTo>
                    <a:lnTo>
                      <a:pt x="13" y="0"/>
                    </a:lnTo>
                    <a:lnTo>
                      <a:pt x="4" y="9"/>
                    </a:lnTo>
                    <a:lnTo>
                      <a:pt x="0" y="66"/>
                    </a:lnTo>
                    <a:lnTo>
                      <a:pt x="9" y="75"/>
                    </a:lnTo>
                    <a:lnTo>
                      <a:pt x="19" y="66"/>
                    </a:lnTo>
                    <a:lnTo>
                      <a:pt x="2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5" name="Freeform 251"/>
              <p:cNvSpPr>
                <a:spLocks/>
              </p:cNvSpPr>
              <p:nvPr/>
            </p:nvSpPr>
            <p:spPr bwMode="auto">
              <a:xfrm>
                <a:off x="1477963" y="1627188"/>
                <a:ext cx="106363" cy="31750"/>
              </a:xfrm>
              <a:custGeom>
                <a:avLst/>
                <a:gdLst>
                  <a:gd name="T0" fmla="*/ 55 w 67"/>
                  <a:gd name="T1" fmla="*/ 20 h 20"/>
                  <a:gd name="T2" fmla="*/ 67 w 67"/>
                  <a:gd name="T3" fmla="*/ 8 h 20"/>
                  <a:gd name="T4" fmla="*/ 60 w 67"/>
                  <a:gd name="T5" fmla="*/ 0 h 20"/>
                  <a:gd name="T6" fmla="*/ 9 w 67"/>
                  <a:gd name="T7" fmla="*/ 0 h 20"/>
                  <a:gd name="T8" fmla="*/ 0 w 67"/>
                  <a:gd name="T9" fmla="*/ 8 h 20"/>
                  <a:gd name="T10" fmla="*/ 10 w 67"/>
                  <a:gd name="T11" fmla="*/ 20 h 20"/>
                  <a:gd name="T12" fmla="*/ 55 w 6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7" h="20">
                    <a:moveTo>
                      <a:pt x="55" y="20"/>
                    </a:moveTo>
                    <a:lnTo>
                      <a:pt x="67" y="8"/>
                    </a:lnTo>
                    <a:lnTo>
                      <a:pt x="60" y="0"/>
                    </a:lnTo>
                    <a:lnTo>
                      <a:pt x="9" y="0"/>
                    </a:lnTo>
                    <a:lnTo>
                      <a:pt x="0" y="8"/>
                    </a:lnTo>
                    <a:lnTo>
                      <a:pt x="10" y="20"/>
                    </a:lnTo>
                    <a:lnTo>
                      <a:pt x="55"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6" name="Freeform 252"/>
              <p:cNvSpPr>
                <a:spLocks/>
              </p:cNvSpPr>
              <p:nvPr/>
            </p:nvSpPr>
            <p:spPr bwMode="auto">
              <a:xfrm>
                <a:off x="1563688" y="1646238"/>
                <a:ext cx="38100" cy="119063"/>
              </a:xfrm>
              <a:custGeom>
                <a:avLst/>
                <a:gdLst>
                  <a:gd name="T0" fmla="*/ 17 w 24"/>
                  <a:gd name="T1" fmla="*/ 0 h 75"/>
                  <a:gd name="T2" fmla="*/ 4 w 24"/>
                  <a:gd name="T3" fmla="*/ 12 h 75"/>
                  <a:gd name="T4" fmla="*/ 0 w 24"/>
                  <a:gd name="T5" fmla="*/ 66 h 75"/>
                  <a:gd name="T6" fmla="*/ 9 w 24"/>
                  <a:gd name="T7" fmla="*/ 75 h 75"/>
                  <a:gd name="T8" fmla="*/ 20 w 24"/>
                  <a:gd name="T9" fmla="*/ 66 h 75"/>
                  <a:gd name="T10" fmla="*/ 24 w 24"/>
                  <a:gd name="T11" fmla="*/ 9 h 75"/>
                  <a:gd name="T12" fmla="*/ 17 w 24"/>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17" y="0"/>
                    </a:moveTo>
                    <a:lnTo>
                      <a:pt x="4" y="12"/>
                    </a:lnTo>
                    <a:lnTo>
                      <a:pt x="0" y="66"/>
                    </a:lnTo>
                    <a:lnTo>
                      <a:pt x="9" y="75"/>
                    </a:lnTo>
                    <a:lnTo>
                      <a:pt x="20" y="66"/>
                    </a:lnTo>
                    <a:lnTo>
                      <a:pt x="24" y="9"/>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7" name="Freeform 253"/>
              <p:cNvSpPr>
                <a:spLocks/>
              </p:cNvSpPr>
              <p:nvPr/>
            </p:nvSpPr>
            <p:spPr bwMode="auto">
              <a:xfrm>
                <a:off x="1436688" y="1778000"/>
                <a:ext cx="39688" cy="119063"/>
              </a:xfrm>
              <a:custGeom>
                <a:avLst/>
                <a:gdLst>
                  <a:gd name="T0" fmla="*/ 20 w 25"/>
                  <a:gd name="T1" fmla="*/ 64 h 75"/>
                  <a:gd name="T2" fmla="*/ 8 w 25"/>
                  <a:gd name="T3" fmla="*/ 75 h 75"/>
                  <a:gd name="T4" fmla="*/ 0 w 25"/>
                  <a:gd name="T5" fmla="*/ 67 h 75"/>
                  <a:gd name="T6" fmla="*/ 5 w 25"/>
                  <a:gd name="T7" fmla="*/ 10 h 75"/>
                  <a:gd name="T8" fmla="*/ 16 w 25"/>
                  <a:gd name="T9" fmla="*/ 0 h 75"/>
                  <a:gd name="T10" fmla="*/ 25 w 25"/>
                  <a:gd name="T11" fmla="*/ 10 h 75"/>
                  <a:gd name="T12" fmla="*/ 20 w 25"/>
                  <a:gd name="T13" fmla="*/ 64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0" y="64"/>
                    </a:moveTo>
                    <a:lnTo>
                      <a:pt x="8" y="75"/>
                    </a:lnTo>
                    <a:lnTo>
                      <a:pt x="0" y="67"/>
                    </a:lnTo>
                    <a:lnTo>
                      <a:pt x="5" y="10"/>
                    </a:lnTo>
                    <a:lnTo>
                      <a:pt x="16" y="0"/>
                    </a:lnTo>
                    <a:lnTo>
                      <a:pt x="25" y="10"/>
                    </a:lnTo>
                    <a:lnTo>
                      <a:pt x="2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8" name="Freeform 254"/>
              <p:cNvSpPr>
                <a:spLocks/>
              </p:cNvSpPr>
              <p:nvPr/>
            </p:nvSpPr>
            <p:spPr bwMode="auto">
              <a:xfrm>
                <a:off x="1454150" y="1884363"/>
                <a:ext cx="107950" cy="33338"/>
              </a:xfrm>
              <a:custGeom>
                <a:avLst/>
                <a:gdLst>
                  <a:gd name="T0" fmla="*/ 57 w 68"/>
                  <a:gd name="T1" fmla="*/ 0 h 21"/>
                  <a:gd name="T2" fmla="*/ 68 w 68"/>
                  <a:gd name="T3" fmla="*/ 12 h 21"/>
                  <a:gd name="T4" fmla="*/ 59 w 68"/>
                  <a:gd name="T5" fmla="*/ 21 h 21"/>
                  <a:gd name="T6" fmla="*/ 8 w 68"/>
                  <a:gd name="T7" fmla="*/ 21 h 21"/>
                  <a:gd name="T8" fmla="*/ 0 w 68"/>
                  <a:gd name="T9" fmla="*/ 12 h 21"/>
                  <a:gd name="T10" fmla="*/ 12 w 68"/>
                  <a:gd name="T11" fmla="*/ 0 h 21"/>
                  <a:gd name="T12" fmla="*/ 57 w 68"/>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8" h="21">
                    <a:moveTo>
                      <a:pt x="57" y="0"/>
                    </a:moveTo>
                    <a:lnTo>
                      <a:pt x="68" y="12"/>
                    </a:lnTo>
                    <a:lnTo>
                      <a:pt x="59" y="21"/>
                    </a:lnTo>
                    <a:lnTo>
                      <a:pt x="8" y="21"/>
                    </a:lnTo>
                    <a:lnTo>
                      <a:pt x="0" y="12"/>
                    </a:lnTo>
                    <a:lnTo>
                      <a:pt x="12" y="0"/>
                    </a:ln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9" name="Freeform 255"/>
              <p:cNvSpPr>
                <a:spLocks/>
              </p:cNvSpPr>
              <p:nvPr/>
            </p:nvSpPr>
            <p:spPr bwMode="auto">
              <a:xfrm>
                <a:off x="1552575" y="1778000"/>
                <a:ext cx="38100" cy="119063"/>
              </a:xfrm>
              <a:custGeom>
                <a:avLst/>
                <a:gdLst>
                  <a:gd name="T0" fmla="*/ 10 w 24"/>
                  <a:gd name="T1" fmla="*/ 75 h 75"/>
                  <a:gd name="T2" fmla="*/ 0 w 24"/>
                  <a:gd name="T3" fmla="*/ 64 h 75"/>
                  <a:gd name="T4" fmla="*/ 4 w 24"/>
                  <a:gd name="T5" fmla="*/ 10 h 75"/>
                  <a:gd name="T6" fmla="*/ 15 w 24"/>
                  <a:gd name="T7" fmla="*/ 0 h 75"/>
                  <a:gd name="T8" fmla="*/ 24 w 24"/>
                  <a:gd name="T9" fmla="*/ 10 h 75"/>
                  <a:gd name="T10" fmla="*/ 19 w 24"/>
                  <a:gd name="T11" fmla="*/ 67 h 75"/>
                  <a:gd name="T12" fmla="*/ 10 w 24"/>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10" y="75"/>
                    </a:moveTo>
                    <a:lnTo>
                      <a:pt x="0" y="64"/>
                    </a:lnTo>
                    <a:lnTo>
                      <a:pt x="4" y="10"/>
                    </a:lnTo>
                    <a:lnTo>
                      <a:pt x="15" y="0"/>
                    </a:lnTo>
                    <a:lnTo>
                      <a:pt x="24" y="10"/>
                    </a:lnTo>
                    <a:lnTo>
                      <a:pt x="19" y="67"/>
                    </a:lnTo>
                    <a:lnTo>
                      <a:pt x="10"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0" name="Freeform 256"/>
              <p:cNvSpPr>
                <a:spLocks/>
              </p:cNvSpPr>
              <p:nvPr/>
            </p:nvSpPr>
            <p:spPr bwMode="auto">
              <a:xfrm>
                <a:off x="1201738" y="1703388"/>
                <a:ext cx="34925" cy="30163"/>
              </a:xfrm>
              <a:custGeom>
                <a:avLst/>
                <a:gdLst>
                  <a:gd name="T0" fmla="*/ 21 w 22"/>
                  <a:gd name="T1" fmla="*/ 19 h 19"/>
                  <a:gd name="T2" fmla="*/ 0 w 22"/>
                  <a:gd name="T3" fmla="*/ 19 h 19"/>
                  <a:gd name="T4" fmla="*/ 3 w 22"/>
                  <a:gd name="T5" fmla="*/ 0 h 19"/>
                  <a:gd name="T6" fmla="*/ 22 w 22"/>
                  <a:gd name="T7" fmla="*/ 0 h 19"/>
                  <a:gd name="T8" fmla="*/ 21 w 22"/>
                  <a:gd name="T9" fmla="*/ 19 h 19"/>
                </a:gdLst>
                <a:ahLst/>
                <a:cxnLst>
                  <a:cxn ang="0">
                    <a:pos x="T0" y="T1"/>
                  </a:cxn>
                  <a:cxn ang="0">
                    <a:pos x="T2" y="T3"/>
                  </a:cxn>
                  <a:cxn ang="0">
                    <a:pos x="T4" y="T5"/>
                  </a:cxn>
                  <a:cxn ang="0">
                    <a:pos x="T6" y="T7"/>
                  </a:cxn>
                  <a:cxn ang="0">
                    <a:pos x="T8" y="T9"/>
                  </a:cxn>
                </a:cxnLst>
                <a:rect l="0" t="0" r="r" b="b"/>
                <a:pathLst>
                  <a:path w="22" h="19">
                    <a:moveTo>
                      <a:pt x="21" y="19"/>
                    </a:moveTo>
                    <a:lnTo>
                      <a:pt x="0" y="19"/>
                    </a:lnTo>
                    <a:lnTo>
                      <a:pt x="3" y="0"/>
                    </a:lnTo>
                    <a:lnTo>
                      <a:pt x="22" y="0"/>
                    </a:lnTo>
                    <a:lnTo>
                      <a:pt x="2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1" name="Freeform 257"/>
              <p:cNvSpPr>
                <a:spLocks/>
              </p:cNvSpPr>
              <p:nvPr/>
            </p:nvSpPr>
            <p:spPr bwMode="auto">
              <a:xfrm>
                <a:off x="1193800" y="1809750"/>
                <a:ext cx="33338" cy="31750"/>
              </a:xfrm>
              <a:custGeom>
                <a:avLst/>
                <a:gdLst>
                  <a:gd name="T0" fmla="*/ 21 w 21"/>
                  <a:gd name="T1" fmla="*/ 0 h 20"/>
                  <a:gd name="T2" fmla="*/ 1 w 21"/>
                  <a:gd name="T3" fmla="*/ 0 h 20"/>
                  <a:gd name="T4" fmla="*/ 0 w 21"/>
                  <a:gd name="T5" fmla="*/ 20 h 20"/>
                  <a:gd name="T6" fmla="*/ 19 w 21"/>
                  <a:gd name="T7" fmla="*/ 20 h 20"/>
                  <a:gd name="T8" fmla="*/ 21 w 21"/>
                  <a:gd name="T9" fmla="*/ 0 h 20"/>
                </a:gdLst>
                <a:ahLst/>
                <a:cxnLst>
                  <a:cxn ang="0">
                    <a:pos x="T0" y="T1"/>
                  </a:cxn>
                  <a:cxn ang="0">
                    <a:pos x="T2" y="T3"/>
                  </a:cxn>
                  <a:cxn ang="0">
                    <a:pos x="T4" y="T5"/>
                  </a:cxn>
                  <a:cxn ang="0">
                    <a:pos x="T6" y="T7"/>
                  </a:cxn>
                  <a:cxn ang="0">
                    <a:pos x="T8" y="T9"/>
                  </a:cxn>
                </a:cxnLst>
                <a:rect l="0" t="0" r="r" b="b"/>
                <a:pathLst>
                  <a:path w="21" h="20">
                    <a:moveTo>
                      <a:pt x="21" y="0"/>
                    </a:moveTo>
                    <a:lnTo>
                      <a:pt x="1" y="0"/>
                    </a:lnTo>
                    <a:lnTo>
                      <a:pt x="0" y="20"/>
                    </a:lnTo>
                    <a:lnTo>
                      <a:pt x="19" y="20"/>
                    </a:lnTo>
                    <a:lnTo>
                      <a:pt x="2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282" name="グループ化 525"/>
            <p:cNvGrpSpPr/>
            <p:nvPr/>
          </p:nvGrpSpPr>
          <p:grpSpPr>
            <a:xfrm>
              <a:off x="4374556" y="4066601"/>
              <a:ext cx="505342" cy="505342"/>
              <a:chOff x="3784104" y="1923678"/>
              <a:chExt cx="381000" cy="381000"/>
            </a:xfrm>
            <a:solidFill>
              <a:srgbClr val="F18F60"/>
            </a:solidFill>
          </p:grpSpPr>
          <p:sp>
            <p:nvSpPr>
              <p:cNvPr id="283"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284"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grpSp>
      <p:sp>
        <p:nvSpPr>
          <p:cNvPr id="285" name="Freeform 330"/>
          <p:cNvSpPr>
            <a:spLocks noEditPoints="1"/>
          </p:cNvSpPr>
          <p:nvPr/>
        </p:nvSpPr>
        <p:spPr bwMode="auto">
          <a:xfrm>
            <a:off x="4950866" y="4259803"/>
            <a:ext cx="159812" cy="264786"/>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287" name="Freeform 204"/>
          <p:cNvSpPr>
            <a:spLocks noEditPoints="1"/>
          </p:cNvSpPr>
          <p:nvPr/>
        </p:nvSpPr>
        <p:spPr bwMode="auto">
          <a:xfrm>
            <a:off x="5419060" y="4182101"/>
            <a:ext cx="294878" cy="323574"/>
          </a:xfrm>
          <a:custGeom>
            <a:avLst/>
            <a:gdLst/>
            <a:ahLst/>
            <a:cxnLst>
              <a:cxn ang="0">
                <a:pos x="0" y="240"/>
              </a:cxn>
              <a:cxn ang="0">
                <a:pos x="176" y="240"/>
              </a:cxn>
              <a:cxn ang="0">
                <a:pos x="176" y="0"/>
              </a:cxn>
              <a:cxn ang="0">
                <a:pos x="0" y="0"/>
              </a:cxn>
              <a:cxn ang="0">
                <a:pos x="0" y="240"/>
              </a:cxn>
              <a:cxn ang="0">
                <a:pos x="56" y="224"/>
              </a:cxn>
              <a:cxn ang="0">
                <a:pos x="24" y="224"/>
              </a:cxn>
              <a:cxn ang="0">
                <a:pos x="24" y="192"/>
              </a:cxn>
              <a:cxn ang="0">
                <a:pos x="56" y="192"/>
              </a:cxn>
              <a:cxn ang="0">
                <a:pos x="56" y="224"/>
              </a:cxn>
              <a:cxn ang="0">
                <a:pos x="56" y="176"/>
              </a:cxn>
              <a:cxn ang="0">
                <a:pos x="24" y="176"/>
              </a:cxn>
              <a:cxn ang="0">
                <a:pos x="24" y="144"/>
              </a:cxn>
              <a:cxn ang="0">
                <a:pos x="56" y="144"/>
              </a:cxn>
              <a:cxn ang="0">
                <a:pos x="56" y="176"/>
              </a:cxn>
              <a:cxn ang="0">
                <a:pos x="56" y="128"/>
              </a:cxn>
              <a:cxn ang="0">
                <a:pos x="24" y="128"/>
              </a:cxn>
              <a:cxn ang="0">
                <a:pos x="24" y="96"/>
              </a:cxn>
              <a:cxn ang="0">
                <a:pos x="56" y="96"/>
              </a:cxn>
              <a:cxn ang="0">
                <a:pos x="56" y="128"/>
              </a:cxn>
              <a:cxn ang="0">
                <a:pos x="104" y="224"/>
              </a:cxn>
              <a:cxn ang="0">
                <a:pos x="72" y="224"/>
              </a:cxn>
              <a:cxn ang="0">
                <a:pos x="72" y="192"/>
              </a:cxn>
              <a:cxn ang="0">
                <a:pos x="104" y="192"/>
              </a:cxn>
              <a:cxn ang="0">
                <a:pos x="104" y="224"/>
              </a:cxn>
              <a:cxn ang="0">
                <a:pos x="104" y="176"/>
              </a:cxn>
              <a:cxn ang="0">
                <a:pos x="72" y="176"/>
              </a:cxn>
              <a:cxn ang="0">
                <a:pos x="72" y="144"/>
              </a:cxn>
              <a:cxn ang="0">
                <a:pos x="104" y="144"/>
              </a:cxn>
              <a:cxn ang="0">
                <a:pos x="104" y="176"/>
              </a:cxn>
              <a:cxn ang="0">
                <a:pos x="104" y="128"/>
              </a:cxn>
              <a:cxn ang="0">
                <a:pos x="72" y="128"/>
              </a:cxn>
              <a:cxn ang="0">
                <a:pos x="72" y="96"/>
              </a:cxn>
              <a:cxn ang="0">
                <a:pos x="104" y="96"/>
              </a:cxn>
              <a:cxn ang="0">
                <a:pos x="104" y="128"/>
              </a:cxn>
              <a:cxn ang="0">
                <a:pos x="152" y="224"/>
              </a:cxn>
              <a:cxn ang="0">
                <a:pos x="120" y="224"/>
              </a:cxn>
              <a:cxn ang="0">
                <a:pos x="120" y="192"/>
              </a:cxn>
              <a:cxn ang="0">
                <a:pos x="152" y="192"/>
              </a:cxn>
              <a:cxn ang="0">
                <a:pos x="152" y="224"/>
              </a:cxn>
              <a:cxn ang="0">
                <a:pos x="152" y="176"/>
              </a:cxn>
              <a:cxn ang="0">
                <a:pos x="120" y="176"/>
              </a:cxn>
              <a:cxn ang="0">
                <a:pos x="120" y="144"/>
              </a:cxn>
              <a:cxn ang="0">
                <a:pos x="152" y="144"/>
              </a:cxn>
              <a:cxn ang="0">
                <a:pos x="152" y="176"/>
              </a:cxn>
              <a:cxn ang="0">
                <a:pos x="152" y="128"/>
              </a:cxn>
              <a:cxn ang="0">
                <a:pos x="120" y="128"/>
              </a:cxn>
              <a:cxn ang="0">
                <a:pos x="120" y="96"/>
              </a:cxn>
              <a:cxn ang="0">
                <a:pos x="152" y="96"/>
              </a:cxn>
              <a:cxn ang="0">
                <a:pos x="152" y="128"/>
              </a:cxn>
              <a:cxn ang="0">
                <a:pos x="152" y="72"/>
              </a:cxn>
              <a:cxn ang="0">
                <a:pos x="24" y="72"/>
              </a:cxn>
              <a:cxn ang="0">
                <a:pos x="24" y="24"/>
              </a:cxn>
              <a:cxn ang="0">
                <a:pos x="152" y="24"/>
              </a:cxn>
              <a:cxn ang="0">
                <a:pos x="152" y="72"/>
              </a:cxn>
            </a:cxnLst>
            <a:rect l="0" t="0" r="r" b="b"/>
            <a:pathLst>
              <a:path w="176" h="240">
                <a:moveTo>
                  <a:pt x="0" y="240"/>
                </a:moveTo>
                <a:lnTo>
                  <a:pt x="176" y="240"/>
                </a:lnTo>
                <a:lnTo>
                  <a:pt x="176" y="0"/>
                </a:lnTo>
                <a:lnTo>
                  <a:pt x="0" y="0"/>
                </a:lnTo>
                <a:lnTo>
                  <a:pt x="0" y="240"/>
                </a:lnTo>
                <a:close/>
                <a:moveTo>
                  <a:pt x="56" y="224"/>
                </a:moveTo>
                <a:lnTo>
                  <a:pt x="24" y="224"/>
                </a:lnTo>
                <a:lnTo>
                  <a:pt x="24" y="192"/>
                </a:lnTo>
                <a:lnTo>
                  <a:pt x="56" y="192"/>
                </a:lnTo>
                <a:lnTo>
                  <a:pt x="56" y="224"/>
                </a:lnTo>
                <a:close/>
                <a:moveTo>
                  <a:pt x="56" y="176"/>
                </a:moveTo>
                <a:lnTo>
                  <a:pt x="24" y="176"/>
                </a:lnTo>
                <a:lnTo>
                  <a:pt x="24" y="144"/>
                </a:lnTo>
                <a:lnTo>
                  <a:pt x="56" y="144"/>
                </a:lnTo>
                <a:lnTo>
                  <a:pt x="56" y="176"/>
                </a:lnTo>
                <a:close/>
                <a:moveTo>
                  <a:pt x="56" y="128"/>
                </a:moveTo>
                <a:lnTo>
                  <a:pt x="24" y="128"/>
                </a:lnTo>
                <a:lnTo>
                  <a:pt x="24" y="96"/>
                </a:lnTo>
                <a:lnTo>
                  <a:pt x="56" y="96"/>
                </a:lnTo>
                <a:lnTo>
                  <a:pt x="56" y="128"/>
                </a:lnTo>
                <a:close/>
                <a:moveTo>
                  <a:pt x="104" y="224"/>
                </a:moveTo>
                <a:lnTo>
                  <a:pt x="72" y="224"/>
                </a:lnTo>
                <a:lnTo>
                  <a:pt x="72" y="192"/>
                </a:lnTo>
                <a:lnTo>
                  <a:pt x="104" y="192"/>
                </a:lnTo>
                <a:lnTo>
                  <a:pt x="104" y="224"/>
                </a:lnTo>
                <a:close/>
                <a:moveTo>
                  <a:pt x="104" y="176"/>
                </a:moveTo>
                <a:lnTo>
                  <a:pt x="72" y="176"/>
                </a:lnTo>
                <a:lnTo>
                  <a:pt x="72" y="144"/>
                </a:lnTo>
                <a:lnTo>
                  <a:pt x="104" y="144"/>
                </a:lnTo>
                <a:lnTo>
                  <a:pt x="104" y="176"/>
                </a:lnTo>
                <a:close/>
                <a:moveTo>
                  <a:pt x="104" y="128"/>
                </a:moveTo>
                <a:lnTo>
                  <a:pt x="72" y="128"/>
                </a:lnTo>
                <a:lnTo>
                  <a:pt x="72" y="96"/>
                </a:lnTo>
                <a:lnTo>
                  <a:pt x="104" y="96"/>
                </a:lnTo>
                <a:lnTo>
                  <a:pt x="104" y="128"/>
                </a:lnTo>
                <a:close/>
                <a:moveTo>
                  <a:pt x="152" y="224"/>
                </a:moveTo>
                <a:lnTo>
                  <a:pt x="120" y="224"/>
                </a:lnTo>
                <a:lnTo>
                  <a:pt x="120" y="192"/>
                </a:lnTo>
                <a:lnTo>
                  <a:pt x="152" y="192"/>
                </a:lnTo>
                <a:lnTo>
                  <a:pt x="152" y="224"/>
                </a:lnTo>
                <a:close/>
                <a:moveTo>
                  <a:pt x="152" y="176"/>
                </a:moveTo>
                <a:lnTo>
                  <a:pt x="120" y="176"/>
                </a:lnTo>
                <a:lnTo>
                  <a:pt x="120" y="144"/>
                </a:lnTo>
                <a:lnTo>
                  <a:pt x="152" y="144"/>
                </a:lnTo>
                <a:lnTo>
                  <a:pt x="152" y="176"/>
                </a:lnTo>
                <a:close/>
                <a:moveTo>
                  <a:pt x="152" y="128"/>
                </a:moveTo>
                <a:lnTo>
                  <a:pt x="120" y="128"/>
                </a:lnTo>
                <a:lnTo>
                  <a:pt x="120" y="96"/>
                </a:lnTo>
                <a:lnTo>
                  <a:pt x="152" y="96"/>
                </a:lnTo>
                <a:lnTo>
                  <a:pt x="152" y="128"/>
                </a:lnTo>
                <a:close/>
                <a:moveTo>
                  <a:pt x="152" y="72"/>
                </a:moveTo>
                <a:lnTo>
                  <a:pt x="24" y="72"/>
                </a:lnTo>
                <a:lnTo>
                  <a:pt x="24" y="24"/>
                </a:lnTo>
                <a:lnTo>
                  <a:pt x="152" y="24"/>
                </a:lnTo>
                <a:lnTo>
                  <a:pt x="152" y="72"/>
                </a:lnTo>
                <a:close/>
              </a:path>
            </a:pathLst>
          </a:custGeom>
          <a:solidFill>
            <a:srgbClr val="F18F6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Tree>
    <p:extLst>
      <p:ext uri="{BB962C8B-B14F-4D97-AF65-F5344CB8AC3E}">
        <p14:creationId xmlns:p14="http://schemas.microsoft.com/office/powerpoint/2010/main" val="11628416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29</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タイトル 3"/>
          <p:cNvSpPr>
            <a:spLocks noGrp="1"/>
          </p:cNvSpPr>
          <p:nvPr>
            <p:ph type="title"/>
          </p:nvPr>
        </p:nvSpPr>
        <p:spPr/>
        <p:txBody>
          <a:bodyPr/>
          <a:lstStyle/>
          <a:p>
            <a:r>
              <a:rPr lang="ja-JP" altLang="en-US"/>
              <a:t>人事管理システムフロー</a:t>
            </a:r>
            <a:endParaRPr kumimoji="1" lang="ja-JP" altLang="en-US"/>
          </a:p>
        </p:txBody>
      </p:sp>
      <p:sp>
        <p:nvSpPr>
          <p:cNvPr id="5" name="AutoShape 5"/>
          <p:cNvSpPr>
            <a:spLocks noChangeArrowheads="1"/>
          </p:cNvSpPr>
          <p:nvPr/>
        </p:nvSpPr>
        <p:spPr bwMode="gray">
          <a:xfrm>
            <a:off x="611857" y="977538"/>
            <a:ext cx="1325983" cy="550096"/>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defRPr/>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defRPr/>
            </a:pPr>
            <a:r>
              <a:rPr kumimoji="0" lang="ja-JP" altLang="en-US" sz="800" kern="0">
                <a:solidFill>
                  <a:srgbClr val="434343"/>
                </a:solidFill>
                <a:cs typeface="Arial Unicode MS" pitchFamily="50" charset="-128"/>
              </a:rPr>
              <a:t>・応募者</a:t>
            </a:r>
            <a:r>
              <a:rPr kumimoji="0" lang="en-US" altLang="ja-JP" sz="800" kern="0">
                <a:solidFill>
                  <a:srgbClr val="434343"/>
                </a:solidFill>
                <a:cs typeface="Arial Unicode MS" pitchFamily="50" charset="-128"/>
              </a:rPr>
              <a:t>/</a:t>
            </a:r>
            <a:r>
              <a:rPr kumimoji="0" lang="ja-JP" altLang="en-US" sz="800" kern="0">
                <a:solidFill>
                  <a:srgbClr val="434343"/>
                </a:solidFill>
                <a:cs typeface="Arial Unicode MS" pitchFamily="50" charset="-128"/>
              </a:rPr>
              <a:t>内定者登録</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defRPr/>
            </a:pPr>
            <a:r>
              <a:rPr kumimoji="0" lang="ja-JP" altLang="en-US" sz="800" kern="0">
                <a:solidFill>
                  <a:srgbClr val="434343"/>
                </a:solidFill>
                <a:cs typeface="Arial Unicode MS" pitchFamily="50" charset="-128"/>
              </a:rPr>
              <a:t>・ひな形メール配信</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defRPr/>
            </a:pPr>
            <a:r>
              <a:rPr kumimoji="0" lang="ja-JP" altLang="en-US" sz="800" kern="0">
                <a:solidFill>
                  <a:srgbClr val="434343"/>
                </a:solidFill>
                <a:cs typeface="Arial Unicode MS" pitchFamily="50" charset="-128"/>
              </a:rPr>
              <a:t>・選考結果入力</a:t>
            </a:r>
            <a:endParaRPr kumimoji="0" lang="en-US" altLang="ja-JP" sz="800" kern="0">
              <a:solidFill>
                <a:srgbClr val="434343"/>
              </a:solidFill>
              <a:cs typeface="Arial Unicode MS" pitchFamily="50" charset="-128"/>
            </a:endParaRPr>
          </a:p>
        </p:txBody>
      </p:sp>
      <p:sp>
        <p:nvSpPr>
          <p:cNvPr id="6" name="角丸四角形 5"/>
          <p:cNvSpPr/>
          <p:nvPr/>
        </p:nvSpPr>
        <p:spPr>
          <a:xfrm>
            <a:off x="605692" y="879562"/>
            <a:ext cx="1331720" cy="216024"/>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defRPr/>
            </a:pPr>
            <a:r>
              <a:rPr kumimoji="0" lang="ja-JP" altLang="en-US" sz="1100" kern="0">
                <a:solidFill>
                  <a:sysClr val="window" lastClr="FFFFFF"/>
                </a:solidFill>
                <a:cs typeface="メイリオ" panose="020B0604030504040204" pitchFamily="50" charset="-128"/>
              </a:rPr>
              <a:t>採用管理</a:t>
            </a:r>
            <a:endParaRPr kumimoji="0" lang="en-US" altLang="ja-JP" sz="1100" kern="0">
              <a:solidFill>
                <a:sysClr val="window" lastClr="FFFFFF"/>
              </a:solidFill>
              <a:cs typeface="メイリオ" panose="020B0604030504040204" pitchFamily="50" charset="-128"/>
            </a:endParaRPr>
          </a:p>
        </p:txBody>
      </p:sp>
      <p:sp>
        <p:nvSpPr>
          <p:cNvPr id="7" name="AutoShape 5"/>
          <p:cNvSpPr>
            <a:spLocks noChangeArrowheads="1"/>
          </p:cNvSpPr>
          <p:nvPr/>
        </p:nvSpPr>
        <p:spPr bwMode="gray">
          <a:xfrm>
            <a:off x="2088021" y="992250"/>
            <a:ext cx="1223839" cy="550096"/>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・退職予定者照会</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・退職確定者決裁連携</a:t>
            </a:r>
            <a:endParaRPr kumimoji="0" lang="en-US" altLang="ja-JP" sz="800" kern="0">
              <a:solidFill>
                <a:srgbClr val="434343"/>
              </a:solidFill>
              <a:cs typeface="Arial Unicode MS" pitchFamily="50" charset="-128"/>
            </a:endParaRPr>
          </a:p>
        </p:txBody>
      </p:sp>
      <p:sp>
        <p:nvSpPr>
          <p:cNvPr id="8" name="角丸四角形 7"/>
          <p:cNvSpPr/>
          <p:nvPr/>
        </p:nvSpPr>
        <p:spPr>
          <a:xfrm>
            <a:off x="2081856" y="894274"/>
            <a:ext cx="1230004" cy="216024"/>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defRPr/>
            </a:pPr>
            <a:r>
              <a:rPr kumimoji="0" lang="ja-JP" altLang="en-US" sz="1100" kern="0">
                <a:solidFill>
                  <a:sysClr val="window" lastClr="FFFFFF"/>
                </a:solidFill>
                <a:cs typeface="メイリオ" panose="020B0604030504040204" pitchFamily="50" charset="-128"/>
              </a:rPr>
              <a:t>退職者管理</a:t>
            </a:r>
            <a:endParaRPr kumimoji="0" lang="en-US" altLang="ja-JP" sz="1100" kern="0">
              <a:solidFill>
                <a:sysClr val="window" lastClr="FFFFFF"/>
              </a:solidFill>
              <a:cs typeface="メイリオ" panose="020B0604030504040204" pitchFamily="50" charset="-128"/>
            </a:endParaRPr>
          </a:p>
        </p:txBody>
      </p:sp>
      <p:sp>
        <p:nvSpPr>
          <p:cNvPr id="9" name="AutoShape 5"/>
          <p:cNvSpPr>
            <a:spLocks noChangeArrowheads="1"/>
          </p:cNvSpPr>
          <p:nvPr/>
        </p:nvSpPr>
        <p:spPr bwMode="gray">
          <a:xfrm>
            <a:off x="3491880" y="985225"/>
            <a:ext cx="1325983" cy="550096"/>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・考課対象者抽出</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・考課結果登録</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・考課シート一括取込</a:t>
            </a:r>
            <a:endParaRPr kumimoji="0" lang="en-US" altLang="ja-JP" sz="800" kern="0">
              <a:solidFill>
                <a:srgbClr val="434343"/>
              </a:solidFill>
              <a:cs typeface="Arial Unicode MS" pitchFamily="50" charset="-128"/>
            </a:endParaRPr>
          </a:p>
        </p:txBody>
      </p:sp>
      <p:sp>
        <p:nvSpPr>
          <p:cNvPr id="10" name="角丸四角形 9"/>
          <p:cNvSpPr/>
          <p:nvPr/>
        </p:nvSpPr>
        <p:spPr>
          <a:xfrm>
            <a:off x="3492308" y="887249"/>
            <a:ext cx="1331720" cy="216024"/>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defRPr/>
            </a:pPr>
            <a:r>
              <a:rPr kumimoji="0" lang="ja-JP" altLang="en-US" sz="1100" kern="0">
                <a:solidFill>
                  <a:sysClr val="window" lastClr="FFFFFF"/>
                </a:solidFill>
                <a:cs typeface="メイリオ" panose="020B0604030504040204" pitchFamily="50" charset="-128"/>
              </a:rPr>
              <a:t>考課管理</a:t>
            </a:r>
            <a:endParaRPr kumimoji="0" lang="en-US" altLang="ja-JP" sz="1100" kern="0">
              <a:solidFill>
                <a:sysClr val="window" lastClr="FFFFFF"/>
              </a:solidFill>
              <a:cs typeface="メイリオ" panose="020B0604030504040204" pitchFamily="50" charset="-128"/>
            </a:endParaRPr>
          </a:p>
        </p:txBody>
      </p:sp>
      <p:sp>
        <p:nvSpPr>
          <p:cNvPr id="11" name="AutoShape 5"/>
          <p:cNvSpPr>
            <a:spLocks noChangeArrowheads="1"/>
          </p:cNvSpPr>
          <p:nvPr/>
        </p:nvSpPr>
        <p:spPr bwMode="gray">
          <a:xfrm>
            <a:off x="905757" y="1890752"/>
            <a:ext cx="1325983" cy="608990"/>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defRPr/>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・組織改編</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・人員配置</a:t>
            </a:r>
            <a:r>
              <a:rPr kumimoji="0" lang="en-US" altLang="ja-JP" sz="800" kern="0">
                <a:solidFill>
                  <a:srgbClr val="434343"/>
                </a:solidFill>
                <a:cs typeface="Arial Unicode MS" pitchFamily="50" charset="-128"/>
              </a:rPr>
              <a:t>/</a:t>
            </a:r>
            <a:r>
              <a:rPr kumimoji="0" lang="ja-JP" altLang="en-US" sz="800" kern="0">
                <a:solidFill>
                  <a:srgbClr val="434343"/>
                </a:solidFill>
                <a:cs typeface="Arial Unicode MS" pitchFamily="50" charset="-128"/>
              </a:rPr>
              <a:t>身分異動</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・改編シミュレーション</a:t>
            </a:r>
            <a:endParaRPr kumimoji="0" lang="en-US" altLang="ja-JP" sz="800" kern="0">
              <a:solidFill>
                <a:srgbClr val="434343"/>
              </a:solidFill>
              <a:cs typeface="Arial Unicode MS" pitchFamily="50" charset="-128"/>
            </a:endParaRPr>
          </a:p>
        </p:txBody>
      </p:sp>
      <p:sp>
        <p:nvSpPr>
          <p:cNvPr id="12" name="角丸四角形 11"/>
          <p:cNvSpPr/>
          <p:nvPr/>
        </p:nvSpPr>
        <p:spPr>
          <a:xfrm>
            <a:off x="899592" y="1779662"/>
            <a:ext cx="1331720" cy="216024"/>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組織改編管理</a:t>
            </a:r>
            <a:endParaRPr kumimoji="0" lang="en-US" altLang="ja-JP" sz="1100" kern="0">
              <a:solidFill>
                <a:sysClr val="window" lastClr="FFFFFF"/>
              </a:solidFill>
              <a:cs typeface="メイリオ" panose="020B0604030504040204" pitchFamily="50" charset="-128"/>
            </a:endParaRPr>
          </a:p>
        </p:txBody>
      </p:sp>
      <p:sp>
        <p:nvSpPr>
          <p:cNvPr id="13" name="AutoShape 5"/>
          <p:cNvSpPr>
            <a:spLocks noChangeArrowheads="1"/>
          </p:cNvSpPr>
          <p:nvPr/>
        </p:nvSpPr>
        <p:spPr bwMode="gray">
          <a:xfrm>
            <a:off x="2591780" y="1890752"/>
            <a:ext cx="1254690" cy="608990"/>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defRPr/>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・昇格対象者抽出</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・処遇審査</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・審査履歴</a:t>
            </a:r>
            <a:endParaRPr kumimoji="0" lang="en-US" altLang="ja-JP" sz="800" kern="0">
              <a:solidFill>
                <a:srgbClr val="434343"/>
              </a:solidFill>
              <a:cs typeface="Arial Unicode MS" pitchFamily="50" charset="-128"/>
            </a:endParaRPr>
          </a:p>
        </p:txBody>
      </p:sp>
      <p:sp>
        <p:nvSpPr>
          <p:cNvPr id="14" name="角丸四角形 13"/>
          <p:cNvSpPr/>
          <p:nvPr/>
        </p:nvSpPr>
        <p:spPr>
          <a:xfrm>
            <a:off x="2591352" y="1779662"/>
            <a:ext cx="1254690" cy="216024"/>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昇任昇格管理</a:t>
            </a:r>
            <a:endParaRPr kumimoji="0" lang="en-US" altLang="ja-JP" sz="1100" kern="0">
              <a:solidFill>
                <a:sysClr val="window" lastClr="FFFFFF"/>
              </a:solidFill>
              <a:cs typeface="メイリオ" panose="020B0604030504040204" pitchFamily="50" charset="-128"/>
            </a:endParaRPr>
          </a:p>
        </p:txBody>
      </p:sp>
      <p:sp>
        <p:nvSpPr>
          <p:cNvPr id="15" name="AutoShape 5"/>
          <p:cNvSpPr>
            <a:spLocks noChangeArrowheads="1"/>
          </p:cNvSpPr>
          <p:nvPr/>
        </p:nvSpPr>
        <p:spPr bwMode="gray">
          <a:xfrm>
            <a:off x="4140667" y="1892270"/>
            <a:ext cx="1325983" cy="608990"/>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defRPr/>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・昇給・賞与計算</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　　シミュレーション</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・昇給・賞与額連携</a:t>
            </a:r>
            <a:endParaRPr kumimoji="0" lang="en-US" altLang="ja-JP" sz="800" kern="0">
              <a:solidFill>
                <a:srgbClr val="434343"/>
              </a:solidFill>
              <a:cs typeface="Arial Unicode MS" pitchFamily="50" charset="-128"/>
            </a:endParaRPr>
          </a:p>
        </p:txBody>
      </p:sp>
      <p:sp>
        <p:nvSpPr>
          <p:cNvPr id="16" name="角丸四角形 15"/>
          <p:cNvSpPr/>
          <p:nvPr/>
        </p:nvSpPr>
        <p:spPr>
          <a:xfrm>
            <a:off x="4134502" y="1781180"/>
            <a:ext cx="1331720" cy="216024"/>
          </a:xfrm>
          <a:prstGeom prst="roundRect">
            <a:avLst>
              <a:gd name="adj" fmla="val 10028"/>
            </a:avLst>
          </a:prstGeom>
          <a:solidFill>
            <a:schemeClr val="tx2"/>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賃金管理</a:t>
            </a:r>
            <a:endParaRPr kumimoji="0" lang="en-US" altLang="ja-JP" sz="1100" kern="0">
              <a:solidFill>
                <a:sysClr val="window" lastClr="FFFFFF"/>
              </a:solidFill>
              <a:cs typeface="メイリオ" panose="020B0604030504040204" pitchFamily="50" charset="-128"/>
            </a:endParaRPr>
          </a:p>
        </p:txBody>
      </p:sp>
      <p:sp>
        <p:nvSpPr>
          <p:cNvPr id="17" name="角丸四角形 16"/>
          <p:cNvSpPr/>
          <p:nvPr/>
        </p:nvSpPr>
        <p:spPr>
          <a:xfrm>
            <a:off x="584131" y="2717538"/>
            <a:ext cx="5464033" cy="218039"/>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defRPr/>
            </a:pPr>
            <a:r>
              <a:rPr kumimoji="0" lang="ja-JP" altLang="en-US" sz="1200" kern="0">
                <a:solidFill>
                  <a:sysClr val="window" lastClr="FFFFFF"/>
                </a:solidFill>
                <a:cs typeface="メイリオ" panose="020B0604030504040204" pitchFamily="50" charset="-128"/>
              </a:rPr>
              <a:t>異動発令（承認・決裁・発令）処理</a:t>
            </a:r>
            <a:endParaRPr kumimoji="0" lang="en-US" altLang="ja-JP" sz="1200" kern="0">
              <a:solidFill>
                <a:sysClr val="window" lastClr="FFFFFF"/>
              </a:solidFill>
              <a:cs typeface="メイリオ" panose="020B0604030504040204" pitchFamily="50" charset="-128"/>
            </a:endParaRPr>
          </a:p>
        </p:txBody>
      </p:sp>
      <p:sp>
        <p:nvSpPr>
          <p:cNvPr id="18" name="角丸四角形 17"/>
          <p:cNvSpPr/>
          <p:nvPr/>
        </p:nvSpPr>
        <p:spPr>
          <a:xfrm>
            <a:off x="160473" y="1635647"/>
            <a:ext cx="396603" cy="3165708"/>
          </a:xfrm>
          <a:prstGeom prst="roundRect">
            <a:avLst>
              <a:gd name="adj" fmla="val 10028"/>
            </a:avLst>
          </a:prstGeom>
          <a:solidFill>
            <a:schemeClr val="bg1">
              <a:lumMod val="65000"/>
            </a:schemeClr>
          </a:solidFill>
          <a:ln w="25400" cap="flat" cmpd="sng" algn="ctr">
            <a:noFill/>
            <a:prstDash val="solid"/>
          </a:ln>
          <a:effectLst/>
        </p:spPr>
        <p:txBody>
          <a:bodyPr vert="eaVert" lIns="0" tIns="45718" rIns="0" bIns="45718" rtlCol="0" anchor="ctr"/>
          <a:lstStyle/>
          <a:p>
            <a:pPr algn="ctr">
              <a:defRPr/>
            </a:pPr>
            <a:r>
              <a:rPr kumimoji="0" lang="en-US" altLang="ja-JP" sz="800" kern="0">
                <a:solidFill>
                  <a:sysClr val="window" lastClr="FFFFFF"/>
                </a:solidFill>
                <a:cs typeface="メイリオ" panose="020B0604030504040204" pitchFamily="50" charset="-128"/>
              </a:rPr>
              <a:t>(</a:t>
            </a:r>
            <a:r>
              <a:rPr kumimoji="0" lang="ja-JP" altLang="en-US" sz="800" kern="0">
                <a:solidFill>
                  <a:sysClr val="window" lastClr="FFFFFF"/>
                </a:solidFill>
                <a:cs typeface="メイリオ" panose="020B0604030504040204" pitchFamily="50" charset="-128"/>
              </a:rPr>
              <a:t>承認済諸届情報／人事情報</a:t>
            </a:r>
            <a:r>
              <a:rPr kumimoji="0" lang="en-US" altLang="ja-JP" sz="800" kern="0">
                <a:solidFill>
                  <a:sysClr val="window" lastClr="FFFFFF"/>
                </a:solidFill>
                <a:cs typeface="メイリオ" panose="020B0604030504040204" pitchFamily="50" charset="-128"/>
              </a:rPr>
              <a:t>)</a:t>
            </a:r>
          </a:p>
          <a:p>
            <a:pPr algn="ctr">
              <a:defRPr/>
            </a:pPr>
            <a:r>
              <a:rPr kumimoji="0" lang="ja-JP" altLang="en-US" sz="1050" kern="0">
                <a:solidFill>
                  <a:sysClr val="window" lastClr="FFFFFF"/>
                </a:solidFill>
                <a:cs typeface="メイリオ" panose="020B0604030504040204" pitchFamily="50" charset="-128"/>
              </a:rPr>
              <a:t>人事諸届・照会</a:t>
            </a:r>
            <a:endParaRPr kumimoji="0" lang="en-US" altLang="ja-JP" sz="1050" kern="0">
              <a:solidFill>
                <a:sysClr val="window" lastClr="FFFFFF"/>
              </a:solidFill>
              <a:cs typeface="メイリオ" panose="020B0604030504040204" pitchFamily="50" charset="-128"/>
            </a:endParaRPr>
          </a:p>
        </p:txBody>
      </p:sp>
      <p:sp>
        <p:nvSpPr>
          <p:cNvPr id="19" name="AutoShape 5"/>
          <p:cNvSpPr>
            <a:spLocks noChangeArrowheads="1"/>
          </p:cNvSpPr>
          <p:nvPr/>
        </p:nvSpPr>
        <p:spPr bwMode="gray">
          <a:xfrm>
            <a:off x="833523" y="3275363"/>
            <a:ext cx="1325983" cy="550096"/>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defRPr/>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・諸届申請登録・修正</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・諸届確認一覧</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・諸届申請決裁処理</a:t>
            </a:r>
            <a:endParaRPr kumimoji="0" lang="en-US" altLang="ja-JP" sz="800" kern="0">
              <a:solidFill>
                <a:srgbClr val="434343"/>
              </a:solidFill>
              <a:cs typeface="Arial Unicode MS" pitchFamily="50" charset="-128"/>
            </a:endParaRPr>
          </a:p>
        </p:txBody>
      </p:sp>
      <p:sp>
        <p:nvSpPr>
          <p:cNvPr id="20" name="角丸四角形 19"/>
          <p:cNvSpPr/>
          <p:nvPr/>
        </p:nvSpPr>
        <p:spPr>
          <a:xfrm>
            <a:off x="827358" y="3177387"/>
            <a:ext cx="1331720" cy="216024"/>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諸届管理</a:t>
            </a:r>
            <a:endParaRPr kumimoji="0" lang="en-US" altLang="ja-JP" sz="1100" kern="0">
              <a:solidFill>
                <a:sysClr val="window" lastClr="FFFFFF"/>
              </a:solidFill>
              <a:cs typeface="メイリオ" panose="020B0604030504040204" pitchFamily="50" charset="-128"/>
            </a:endParaRPr>
          </a:p>
        </p:txBody>
      </p:sp>
      <p:sp>
        <p:nvSpPr>
          <p:cNvPr id="21" name="AutoShape 5"/>
          <p:cNvSpPr>
            <a:spLocks noChangeArrowheads="1"/>
          </p:cNvSpPr>
          <p:nvPr/>
        </p:nvSpPr>
        <p:spPr bwMode="gray">
          <a:xfrm>
            <a:off x="833749" y="4165245"/>
            <a:ext cx="1325983" cy="550096"/>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defRPr/>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・マイナンバー登録</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・マイナンバー</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　　　チェックリスト</a:t>
            </a:r>
            <a:endParaRPr kumimoji="0" lang="en-US" altLang="ja-JP" sz="800" kern="0">
              <a:solidFill>
                <a:srgbClr val="434343"/>
              </a:solidFill>
              <a:cs typeface="Arial Unicode MS" pitchFamily="50" charset="-128"/>
            </a:endParaRPr>
          </a:p>
        </p:txBody>
      </p:sp>
      <p:sp>
        <p:nvSpPr>
          <p:cNvPr id="22" name="角丸四角形 21"/>
          <p:cNvSpPr/>
          <p:nvPr/>
        </p:nvSpPr>
        <p:spPr>
          <a:xfrm>
            <a:off x="827584" y="4067269"/>
            <a:ext cx="1331720" cy="216024"/>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マイナンバー管理</a:t>
            </a:r>
            <a:endParaRPr kumimoji="0" lang="en-US" altLang="ja-JP" sz="1100" kern="0">
              <a:solidFill>
                <a:sysClr val="window" lastClr="FFFFFF"/>
              </a:solidFill>
              <a:cs typeface="メイリオ" panose="020B0604030504040204" pitchFamily="50" charset="-128"/>
            </a:endParaRPr>
          </a:p>
        </p:txBody>
      </p:sp>
      <p:sp>
        <p:nvSpPr>
          <p:cNvPr id="23" name="AutoShape 5"/>
          <p:cNvSpPr>
            <a:spLocks noChangeArrowheads="1"/>
          </p:cNvSpPr>
          <p:nvPr/>
        </p:nvSpPr>
        <p:spPr bwMode="gray">
          <a:xfrm>
            <a:off x="2345917" y="4181894"/>
            <a:ext cx="1325983" cy="550096"/>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defRPr/>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・研修コース登録</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・研修受講者登録</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・研修受講履歴</a:t>
            </a:r>
            <a:endParaRPr kumimoji="0" lang="en-US" altLang="ja-JP" sz="800" kern="0">
              <a:solidFill>
                <a:srgbClr val="434343"/>
              </a:solidFill>
              <a:cs typeface="Arial Unicode MS" pitchFamily="50" charset="-128"/>
            </a:endParaRPr>
          </a:p>
        </p:txBody>
      </p:sp>
      <p:sp>
        <p:nvSpPr>
          <p:cNvPr id="24" name="角丸四角形 23"/>
          <p:cNvSpPr/>
          <p:nvPr/>
        </p:nvSpPr>
        <p:spPr>
          <a:xfrm>
            <a:off x="2339752" y="4083918"/>
            <a:ext cx="1331720" cy="216024"/>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研修管理</a:t>
            </a:r>
            <a:endParaRPr kumimoji="0" lang="en-US" altLang="ja-JP" sz="1100" kern="0">
              <a:solidFill>
                <a:sysClr val="window" lastClr="FFFFFF"/>
              </a:solidFill>
              <a:cs typeface="メイリオ" panose="020B0604030504040204" pitchFamily="50" charset="-128"/>
            </a:endParaRPr>
          </a:p>
        </p:txBody>
      </p:sp>
      <p:sp>
        <p:nvSpPr>
          <p:cNvPr id="25" name="AutoShape 5"/>
          <p:cNvSpPr>
            <a:spLocks noChangeArrowheads="1"/>
          </p:cNvSpPr>
          <p:nvPr/>
        </p:nvSpPr>
        <p:spPr bwMode="gray">
          <a:xfrm>
            <a:off x="2603150" y="3354864"/>
            <a:ext cx="3396295" cy="516096"/>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defRPr/>
            </a:pPr>
            <a:endParaRPr kumimoji="0" lang="en-US" altLang="ja-JP" sz="700" b="1" kern="0">
              <a:solidFill>
                <a:srgbClr val="434343"/>
              </a:solidFill>
              <a:cs typeface="Arial Unicode MS" pitchFamily="50" charset="-128"/>
            </a:endParaRPr>
          </a:p>
          <a:p>
            <a:pPr>
              <a:buClr>
                <a:srgbClr val="0065AE"/>
              </a:buClr>
              <a:buSzPct val="80000"/>
              <a:buFont typeface="Wingdings" pitchFamily="2" charset="2"/>
              <a:buNone/>
              <a:defRPr/>
            </a:pPr>
            <a:endParaRPr kumimoji="0" lang="en-US" altLang="ja-JP" sz="700" b="1" kern="0">
              <a:solidFill>
                <a:srgbClr val="434343"/>
              </a:solidFill>
              <a:cs typeface="Arial Unicode MS" pitchFamily="50" charset="-128"/>
            </a:endParaRPr>
          </a:p>
          <a:p>
            <a:pPr>
              <a:buClr>
                <a:srgbClr val="0065AE"/>
              </a:buClr>
              <a:buSzPct val="80000"/>
              <a:buFont typeface="Wingdings" pitchFamily="2" charset="2"/>
              <a:buNone/>
            </a:pPr>
            <a:r>
              <a:rPr kumimoji="0" lang="ja-JP" altLang="en-US" sz="700" b="1" kern="0">
                <a:solidFill>
                  <a:srgbClr val="434343"/>
                </a:solidFill>
                <a:cs typeface="Arial Unicode MS" pitchFamily="50" charset="-128"/>
              </a:rPr>
              <a:t>　</a:t>
            </a:r>
            <a:r>
              <a:rPr kumimoji="0" lang="ja-JP" altLang="en-US" sz="800" b="1" kern="0">
                <a:solidFill>
                  <a:srgbClr val="434343"/>
                </a:solidFill>
                <a:cs typeface="Arial Unicode MS" pitchFamily="50" charset="-128"/>
              </a:rPr>
              <a:t>　　　　・個人情報登録　　　・社員台帳</a:t>
            </a:r>
            <a:endParaRPr kumimoji="0" lang="en-US" altLang="ja-JP" sz="800" b="1"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b="1" kern="0">
                <a:solidFill>
                  <a:srgbClr val="434343"/>
                </a:solidFill>
                <a:cs typeface="Arial Unicode MS" pitchFamily="50" charset="-128"/>
              </a:rPr>
              <a:t>　　　　　・組織階層図　　　　・タレントボックス</a:t>
            </a:r>
            <a:endParaRPr kumimoji="0" lang="en-US" altLang="ja-JP" sz="800" b="1" kern="0">
              <a:solidFill>
                <a:srgbClr val="434343"/>
              </a:solidFill>
              <a:cs typeface="Arial Unicode MS" pitchFamily="50" charset="-128"/>
            </a:endParaRPr>
          </a:p>
        </p:txBody>
      </p:sp>
      <p:sp>
        <p:nvSpPr>
          <p:cNvPr id="26" name="角丸四角形 25"/>
          <p:cNvSpPr/>
          <p:nvPr/>
        </p:nvSpPr>
        <p:spPr>
          <a:xfrm>
            <a:off x="2603150" y="3256888"/>
            <a:ext cx="3391802" cy="292752"/>
          </a:xfrm>
          <a:prstGeom prst="roundRect">
            <a:avLst>
              <a:gd name="adj" fmla="val 10028"/>
            </a:avLst>
          </a:prstGeom>
          <a:solidFill>
            <a:schemeClr val="tx2"/>
          </a:solidFill>
          <a:ln w="25400" cap="flat" cmpd="sng" algn="ctr">
            <a:solidFill>
              <a:schemeClr val="accent3">
                <a:lumMod val="75000"/>
              </a:schemeClr>
            </a:solidFill>
            <a:prstDash val="solid"/>
          </a:ln>
          <a:effectLst/>
        </p:spPr>
        <p:txBody>
          <a:bodyPr lIns="0" tIns="45718" rIns="0" bIns="45718" rtlCol="0" anchor="ctr"/>
          <a:lstStyle/>
          <a:p>
            <a:pPr algn="ctr"/>
            <a:r>
              <a:rPr kumimoji="0" lang="ja-JP" altLang="en-US" sz="1400" b="1" kern="0">
                <a:solidFill>
                  <a:sysClr val="window" lastClr="FFFFFF"/>
                </a:solidFill>
                <a:cs typeface="メイリオ" panose="020B0604030504040204" pitchFamily="50" charset="-128"/>
              </a:rPr>
              <a:t>従業員情報管理（過去・現在・未来）</a:t>
            </a:r>
            <a:endParaRPr kumimoji="0" lang="en-US" altLang="ja-JP" sz="1400" b="1" kern="0">
              <a:solidFill>
                <a:sysClr val="window" lastClr="FFFFFF"/>
              </a:solidFill>
              <a:cs typeface="メイリオ" panose="020B0604030504040204" pitchFamily="50" charset="-128"/>
            </a:endParaRPr>
          </a:p>
        </p:txBody>
      </p:sp>
      <p:sp>
        <p:nvSpPr>
          <p:cNvPr id="27" name="AutoShape 5"/>
          <p:cNvSpPr>
            <a:spLocks noChangeArrowheads="1"/>
          </p:cNvSpPr>
          <p:nvPr/>
        </p:nvSpPr>
        <p:spPr bwMode="gray">
          <a:xfrm>
            <a:off x="3891403" y="4181894"/>
            <a:ext cx="2046063" cy="550096"/>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・統計資料　　　　  ・</a:t>
            </a:r>
            <a:r>
              <a:rPr kumimoji="0" lang="en-US" altLang="ja-JP" sz="800" kern="0">
                <a:solidFill>
                  <a:srgbClr val="434343"/>
                </a:solidFill>
                <a:cs typeface="Arial Unicode MS" pitchFamily="50" charset="-128"/>
              </a:rPr>
              <a:t>DB</a:t>
            </a:r>
            <a:r>
              <a:rPr kumimoji="0" lang="ja-JP" altLang="en-US" sz="800" kern="0">
                <a:solidFill>
                  <a:srgbClr val="434343"/>
                </a:solidFill>
                <a:cs typeface="Arial Unicode MS" pitchFamily="50" charset="-128"/>
              </a:rPr>
              <a:t>間入出力</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・汎用社員検索  　　・外部データ入出力</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・人員構成表　  　　・</a:t>
            </a:r>
            <a:r>
              <a:rPr kumimoji="0" lang="en-US" altLang="ja-JP" sz="800" kern="0">
                <a:solidFill>
                  <a:srgbClr val="434343"/>
                </a:solidFill>
                <a:cs typeface="Arial Unicode MS" pitchFamily="50" charset="-128"/>
              </a:rPr>
              <a:t>Excel</a:t>
            </a:r>
            <a:r>
              <a:rPr kumimoji="0" lang="ja-JP" altLang="en-US" sz="800" kern="0">
                <a:solidFill>
                  <a:srgbClr val="434343"/>
                </a:solidFill>
                <a:cs typeface="Arial Unicode MS" pitchFamily="50" charset="-128"/>
              </a:rPr>
              <a:t>差込</a:t>
            </a:r>
            <a:endParaRPr kumimoji="0" lang="en-US" altLang="ja-JP" sz="800" kern="0">
              <a:solidFill>
                <a:srgbClr val="434343"/>
              </a:solidFill>
              <a:cs typeface="Arial Unicode MS" pitchFamily="50" charset="-128"/>
            </a:endParaRPr>
          </a:p>
        </p:txBody>
      </p:sp>
      <p:sp>
        <p:nvSpPr>
          <p:cNvPr id="28" name="角丸四角形 27"/>
          <p:cNvSpPr/>
          <p:nvPr/>
        </p:nvSpPr>
        <p:spPr>
          <a:xfrm>
            <a:off x="3885237" y="4083918"/>
            <a:ext cx="2054915" cy="216024"/>
          </a:xfrm>
          <a:prstGeom prst="roundRect">
            <a:avLst>
              <a:gd name="adj" fmla="val 10028"/>
            </a:avLst>
          </a:prstGeom>
          <a:solidFill>
            <a:schemeClr val="tx2"/>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比較・検索・分析・連携</a:t>
            </a:r>
            <a:endParaRPr kumimoji="0" lang="en-US" altLang="ja-JP" sz="1100" kern="0">
              <a:solidFill>
                <a:sysClr val="window" lastClr="FFFFFF"/>
              </a:solidFill>
              <a:cs typeface="メイリオ" panose="020B0604030504040204" pitchFamily="50" charset="-128"/>
            </a:endParaRPr>
          </a:p>
        </p:txBody>
      </p:sp>
      <p:sp>
        <p:nvSpPr>
          <p:cNvPr id="29" name="AutoShape 5"/>
          <p:cNvSpPr>
            <a:spLocks noChangeArrowheads="1"/>
          </p:cNvSpPr>
          <p:nvPr/>
        </p:nvSpPr>
        <p:spPr bwMode="gray">
          <a:xfrm>
            <a:off x="6378945" y="3275362"/>
            <a:ext cx="1325983" cy="1476358"/>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defRPr/>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・個人別マスタ設定</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・事由別テーブル設定</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・退職金計算</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・退職金明細印刷</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・退職所得源泉</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　　特別徴収票印刷</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・年度別退職引当金</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　　部門総括表</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・退職金仕訳連携処理</a:t>
            </a:r>
            <a:endParaRPr kumimoji="0" lang="en-US" altLang="ja-JP" sz="800" kern="0">
              <a:solidFill>
                <a:srgbClr val="434343"/>
              </a:solidFill>
              <a:cs typeface="Arial Unicode MS" pitchFamily="50" charset="-128"/>
            </a:endParaRPr>
          </a:p>
        </p:txBody>
      </p:sp>
      <p:sp>
        <p:nvSpPr>
          <p:cNvPr id="30" name="角丸四角形 29"/>
          <p:cNvSpPr/>
          <p:nvPr/>
        </p:nvSpPr>
        <p:spPr>
          <a:xfrm>
            <a:off x="6355300" y="3110748"/>
            <a:ext cx="1331720" cy="244116"/>
          </a:xfrm>
          <a:prstGeom prst="roundRect">
            <a:avLst>
              <a:gd name="adj" fmla="val 10028"/>
            </a:avLst>
          </a:prstGeom>
          <a:solidFill>
            <a:schemeClr val="tx2"/>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退職金管理</a:t>
            </a:r>
            <a:endParaRPr kumimoji="0" lang="en-US" altLang="ja-JP" sz="1100" kern="0">
              <a:solidFill>
                <a:sysClr val="window" lastClr="FFFFFF"/>
              </a:solidFill>
              <a:cs typeface="メイリオ" panose="020B0604030504040204" pitchFamily="50" charset="-128"/>
            </a:endParaRPr>
          </a:p>
        </p:txBody>
      </p:sp>
      <p:sp>
        <p:nvSpPr>
          <p:cNvPr id="31" name="角丸四角形 30"/>
          <p:cNvSpPr/>
          <p:nvPr/>
        </p:nvSpPr>
        <p:spPr>
          <a:xfrm>
            <a:off x="8143293" y="3177387"/>
            <a:ext cx="587940" cy="1594395"/>
          </a:xfrm>
          <a:prstGeom prst="roundRect">
            <a:avLst>
              <a:gd name="adj" fmla="val 10028"/>
            </a:avLst>
          </a:prstGeom>
          <a:solidFill>
            <a:schemeClr val="bg1">
              <a:lumMod val="65000"/>
            </a:schemeClr>
          </a:solidFill>
          <a:ln w="25400" cap="flat" cmpd="sng" algn="ctr">
            <a:noFill/>
            <a:prstDash val="solid"/>
          </a:ln>
          <a:effectLst/>
        </p:spPr>
        <p:txBody>
          <a:bodyPr vert="eaVert" lIns="0" tIns="45718" rIns="0" bIns="45718" rtlCol="0" anchor="ctr"/>
          <a:lstStyle/>
          <a:p>
            <a:pPr algn="ctr">
              <a:defRPr/>
            </a:pPr>
            <a:r>
              <a:rPr kumimoji="0" lang="ja-JP" altLang="en-US" sz="800" kern="0">
                <a:solidFill>
                  <a:sysClr val="window" lastClr="FFFFFF"/>
                </a:solidFill>
                <a:cs typeface="メイリオ" panose="020B0604030504040204" pitchFamily="50" charset="-128"/>
              </a:rPr>
              <a:t>（退職金／引当金仕訳）</a:t>
            </a:r>
            <a:endParaRPr kumimoji="0" lang="en-US" altLang="ja-JP" sz="800" kern="0">
              <a:solidFill>
                <a:sysClr val="window" lastClr="FFFFFF"/>
              </a:solidFill>
              <a:cs typeface="メイリオ" panose="020B0604030504040204" pitchFamily="50" charset="-128"/>
            </a:endParaRPr>
          </a:p>
          <a:p>
            <a:pPr algn="ctr">
              <a:defRPr/>
            </a:pPr>
            <a:r>
              <a:rPr kumimoji="0" lang="ja-JP" altLang="en-US" sz="1050" kern="0">
                <a:solidFill>
                  <a:sysClr val="window" lastClr="FFFFFF"/>
                </a:solidFill>
                <a:cs typeface="メイリオ" panose="020B0604030504040204" pitchFamily="50" charset="-128"/>
              </a:rPr>
              <a:t>統合会計</a:t>
            </a:r>
            <a:endParaRPr kumimoji="0" lang="en-US" altLang="ja-JP" sz="1050" kern="0">
              <a:solidFill>
                <a:sysClr val="window" lastClr="FFFFFF"/>
              </a:solidFill>
              <a:cs typeface="メイリオ" panose="020B0604030504040204" pitchFamily="50" charset="-128"/>
            </a:endParaRPr>
          </a:p>
        </p:txBody>
      </p:sp>
      <p:sp>
        <p:nvSpPr>
          <p:cNvPr id="32" name="角丸四角形 31"/>
          <p:cNvSpPr/>
          <p:nvPr/>
        </p:nvSpPr>
        <p:spPr>
          <a:xfrm>
            <a:off x="5307013" y="872976"/>
            <a:ext cx="1404156" cy="798674"/>
          </a:xfrm>
          <a:prstGeom prst="roundRect">
            <a:avLst>
              <a:gd name="adj" fmla="val 10028"/>
            </a:avLst>
          </a:prstGeom>
          <a:solidFill>
            <a:schemeClr val="bg1">
              <a:lumMod val="65000"/>
            </a:schemeClr>
          </a:solidFill>
          <a:ln w="25400" cap="flat" cmpd="sng" algn="ctr">
            <a:noFill/>
            <a:prstDash val="solid"/>
          </a:ln>
          <a:effectLst/>
        </p:spPr>
        <p:txBody>
          <a:bodyPr lIns="0" tIns="45718" rIns="0" bIns="45718" rtlCol="0" anchor="ctr"/>
          <a:lstStyle/>
          <a:p>
            <a:pPr algn="ctr">
              <a:defRPr/>
            </a:pPr>
            <a:r>
              <a:rPr kumimoji="0" lang="ja-JP" altLang="en-US" sz="1050" kern="0">
                <a:solidFill>
                  <a:sysClr val="window" lastClr="FFFFFF"/>
                </a:solidFill>
                <a:cs typeface="メイリオ" panose="020B0604030504040204" pitchFamily="50" charset="-128"/>
              </a:rPr>
              <a:t>給与管理</a:t>
            </a:r>
            <a:endParaRPr kumimoji="0" lang="en-US" altLang="ja-JP" sz="1050" kern="0">
              <a:solidFill>
                <a:sysClr val="window" lastClr="FFFFFF"/>
              </a:solidFill>
              <a:cs typeface="メイリオ" panose="020B0604030504040204" pitchFamily="50" charset="-128"/>
            </a:endParaRPr>
          </a:p>
          <a:p>
            <a:pPr algn="ctr">
              <a:defRPr/>
            </a:pPr>
            <a:r>
              <a:rPr kumimoji="0" lang="ja-JP" altLang="en-US" sz="800" kern="0">
                <a:solidFill>
                  <a:sysClr val="window" lastClr="FFFFFF"/>
                </a:solidFill>
                <a:cs typeface="メイリオ" panose="020B0604030504040204" pitchFamily="50" charset="-128"/>
              </a:rPr>
              <a:t>（昇給・賞与確定金額</a:t>
            </a:r>
            <a:r>
              <a:rPr kumimoji="0" lang="en-US" altLang="ja-JP" sz="800" kern="0">
                <a:solidFill>
                  <a:sysClr val="window" lastClr="FFFFFF"/>
                </a:solidFill>
                <a:cs typeface="メイリオ" panose="020B0604030504040204" pitchFamily="50" charset="-128"/>
              </a:rPr>
              <a:t>/</a:t>
            </a:r>
          </a:p>
          <a:p>
            <a:pPr algn="ctr">
              <a:defRPr/>
            </a:pPr>
            <a:r>
              <a:rPr kumimoji="0" lang="ja-JP" altLang="en-US" sz="800" kern="0">
                <a:solidFill>
                  <a:sysClr val="window" lastClr="FFFFFF"/>
                </a:solidFill>
                <a:cs typeface="メイリオ" panose="020B0604030504040204" pitchFamily="50" charset="-128"/>
              </a:rPr>
              <a:t>賃金</a:t>
            </a:r>
            <a:r>
              <a:rPr kumimoji="0" lang="en-US" altLang="ja-JP" sz="800" kern="0">
                <a:solidFill>
                  <a:sysClr val="window" lastClr="FFFFFF"/>
                </a:solidFill>
                <a:cs typeface="メイリオ" panose="020B0604030504040204" pitchFamily="50" charset="-128"/>
              </a:rPr>
              <a:t>/</a:t>
            </a:r>
            <a:r>
              <a:rPr kumimoji="0" lang="ja-JP" altLang="en-US" sz="800" kern="0">
                <a:solidFill>
                  <a:sysClr val="window" lastClr="FFFFFF"/>
                </a:solidFill>
                <a:cs typeface="メイリオ" panose="020B0604030504040204" pitchFamily="50" charset="-128"/>
              </a:rPr>
              <a:t>退職金計算結果）</a:t>
            </a:r>
            <a:endParaRPr kumimoji="0" lang="en-US" altLang="ja-JP" sz="800" kern="0">
              <a:solidFill>
                <a:sysClr val="window" lastClr="FFFFFF"/>
              </a:solidFill>
              <a:cs typeface="メイリオ" panose="020B0604030504040204" pitchFamily="50" charset="-128"/>
            </a:endParaRPr>
          </a:p>
        </p:txBody>
      </p:sp>
      <p:sp>
        <p:nvSpPr>
          <p:cNvPr id="33" name="AutoShape 5"/>
          <p:cNvSpPr>
            <a:spLocks noChangeArrowheads="1"/>
          </p:cNvSpPr>
          <p:nvPr/>
        </p:nvSpPr>
        <p:spPr bwMode="gray">
          <a:xfrm>
            <a:off x="6818118" y="1157559"/>
            <a:ext cx="2074362" cy="1596716"/>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defRPr/>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・年度開始月　　　　　・西和暦フラグ</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・メール配信設定　　　・学齢到達区分</a:t>
            </a:r>
            <a:endParaRPr kumimoji="0" lang="en-US" altLang="ja-JP" sz="800" kern="0">
              <a:solidFill>
                <a:srgbClr val="434343"/>
              </a:solidFill>
              <a:cs typeface="Arial Unicode MS" pitchFamily="50" charset="-128"/>
            </a:endParaRPr>
          </a:p>
          <a:p>
            <a:pPr>
              <a:buClr>
                <a:srgbClr val="0065AE"/>
              </a:buClr>
              <a:buSzPct val="80000"/>
            </a:pPr>
            <a:r>
              <a:rPr kumimoji="0" lang="ja-JP" altLang="en-US" sz="800" kern="0">
                <a:solidFill>
                  <a:srgbClr val="434343"/>
                </a:solidFill>
                <a:cs typeface="Arial Unicode MS" pitchFamily="50" charset="-128"/>
              </a:rPr>
              <a:t>・セキュリティ設定　　　　　</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・複数会社管理設定</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chemeClr val="accent6">
                    <a:lumMod val="75000"/>
                  </a:schemeClr>
                </a:solidFill>
                <a:cs typeface="Arial Unicode MS" pitchFamily="50" charset="-128"/>
              </a:rPr>
              <a:t>・マスタコピー設定</a:t>
            </a:r>
            <a:endParaRPr kumimoji="0" lang="en-US" altLang="ja-JP" sz="800" kern="0">
              <a:solidFill>
                <a:schemeClr val="accent6">
                  <a:lumMod val="75000"/>
                </a:schemeClr>
              </a:solidFill>
              <a:cs typeface="Arial Unicode MS" pitchFamily="50" charset="-128"/>
            </a:endParaRPr>
          </a:p>
          <a:p>
            <a:pPr>
              <a:buClr>
                <a:srgbClr val="0065AE"/>
              </a:buClr>
              <a:buSzPct val="80000"/>
              <a:buFont typeface="Wingdings" pitchFamily="2" charset="2"/>
              <a:buNone/>
            </a:pPr>
            <a:r>
              <a:rPr kumimoji="0" lang="ja-JP" altLang="en-US" sz="800" kern="0">
                <a:solidFill>
                  <a:schemeClr val="accent6">
                    <a:lumMod val="75000"/>
                  </a:schemeClr>
                </a:solidFill>
                <a:cs typeface="Arial Unicode MS" pitchFamily="50" charset="-128"/>
              </a:rPr>
              <a:t>・グループ会社共通コード管理　</a:t>
            </a:r>
            <a:endParaRPr kumimoji="0" lang="en-US" altLang="ja-JP" sz="800" kern="0">
              <a:solidFill>
                <a:schemeClr val="accent6">
                  <a:lumMod val="75000"/>
                </a:schemeClr>
              </a:solidFill>
              <a:cs typeface="Arial Unicode MS" pitchFamily="50" charset="-128"/>
            </a:endParaRPr>
          </a:p>
          <a:p>
            <a:pPr>
              <a:buClr>
                <a:srgbClr val="0065AE"/>
              </a:buClr>
              <a:buSzPct val="80000"/>
              <a:buFont typeface="Wingdings" pitchFamily="2" charset="2"/>
              <a:buNone/>
            </a:pPr>
            <a:r>
              <a:rPr kumimoji="0" lang="ja-JP" altLang="en-US" sz="800" kern="0">
                <a:solidFill>
                  <a:schemeClr val="accent6">
                    <a:lumMod val="75000"/>
                  </a:schemeClr>
                </a:solidFill>
                <a:cs typeface="Arial Unicode MS" pitchFamily="50" charset="-128"/>
              </a:rPr>
              <a:t>・出向</a:t>
            </a:r>
            <a:r>
              <a:rPr kumimoji="0" lang="en-US" altLang="ja-JP" sz="800" kern="0">
                <a:solidFill>
                  <a:schemeClr val="accent6">
                    <a:lumMod val="75000"/>
                  </a:schemeClr>
                </a:solidFill>
                <a:cs typeface="Arial Unicode MS" pitchFamily="50" charset="-128"/>
              </a:rPr>
              <a:t>/</a:t>
            </a:r>
            <a:r>
              <a:rPr kumimoji="0" lang="ja-JP" altLang="en-US" sz="800" kern="0">
                <a:solidFill>
                  <a:schemeClr val="accent6">
                    <a:lumMod val="75000"/>
                  </a:schemeClr>
                </a:solidFill>
                <a:cs typeface="Arial Unicode MS" pitchFamily="50" charset="-128"/>
              </a:rPr>
              <a:t>帰任受け渡しデータ設定</a:t>
            </a:r>
            <a:endParaRPr kumimoji="0" lang="en-US" altLang="ja-JP" sz="800" kern="0">
              <a:solidFill>
                <a:schemeClr val="accent6">
                  <a:lumMod val="75000"/>
                </a:schemeClr>
              </a:solidFill>
              <a:cs typeface="Arial Unicode MS" pitchFamily="50" charset="-128"/>
            </a:endParaRPr>
          </a:p>
        </p:txBody>
      </p:sp>
      <p:sp>
        <p:nvSpPr>
          <p:cNvPr id="34" name="角丸四角形 33"/>
          <p:cNvSpPr/>
          <p:nvPr/>
        </p:nvSpPr>
        <p:spPr>
          <a:xfrm>
            <a:off x="6818118" y="1059582"/>
            <a:ext cx="2074362" cy="338712"/>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全体設定</a:t>
            </a:r>
            <a:endParaRPr kumimoji="0" lang="en-US" altLang="ja-JP" sz="1100" kern="0">
              <a:solidFill>
                <a:sysClr val="window" lastClr="FFFFFF"/>
              </a:solidFill>
              <a:cs typeface="メイリオ" panose="020B0604030504040204" pitchFamily="50" charset="-128"/>
            </a:endParaRPr>
          </a:p>
        </p:txBody>
      </p:sp>
      <p:cxnSp>
        <p:nvCxnSpPr>
          <p:cNvPr id="35" name="直線矢印コネクタ 34"/>
          <p:cNvCxnSpPr/>
          <p:nvPr/>
        </p:nvCxnSpPr>
        <p:spPr>
          <a:xfrm flipH="1">
            <a:off x="4032643" y="1526584"/>
            <a:ext cx="1" cy="1130352"/>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36" name="カギ線コネクタ 35"/>
          <p:cNvCxnSpPr>
            <a:endCxn id="14" idx="0"/>
          </p:cNvCxnSpPr>
          <p:nvPr/>
        </p:nvCxnSpPr>
        <p:spPr>
          <a:xfrm rot="10800000" flipV="1">
            <a:off x="3218698" y="1600738"/>
            <a:ext cx="849977" cy="178923"/>
          </a:xfrm>
          <a:prstGeom prst="bentConnector2">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37" name="カギ線コネクタ 36"/>
          <p:cNvCxnSpPr>
            <a:endCxn id="16" idx="0"/>
          </p:cNvCxnSpPr>
          <p:nvPr/>
        </p:nvCxnSpPr>
        <p:spPr>
          <a:xfrm>
            <a:off x="3990058" y="1603802"/>
            <a:ext cx="810304" cy="177378"/>
          </a:xfrm>
          <a:prstGeom prst="bentConnector2">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38" name="直線矢印コネクタ 37"/>
          <p:cNvCxnSpPr/>
          <p:nvPr/>
        </p:nvCxnSpPr>
        <p:spPr>
          <a:xfrm flipH="1">
            <a:off x="732070" y="1530848"/>
            <a:ext cx="1" cy="1130352"/>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39" name="直線矢印コネクタ 38"/>
          <p:cNvCxnSpPr/>
          <p:nvPr/>
        </p:nvCxnSpPr>
        <p:spPr>
          <a:xfrm flipH="1">
            <a:off x="2458707" y="1549775"/>
            <a:ext cx="1" cy="1130352"/>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40" name="直線矢印コネクタ 39"/>
          <p:cNvCxnSpPr/>
          <p:nvPr/>
        </p:nvCxnSpPr>
        <p:spPr>
          <a:xfrm>
            <a:off x="1511659" y="2540294"/>
            <a:ext cx="1" cy="138162"/>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41" name="直線矢印コネクタ 40"/>
          <p:cNvCxnSpPr/>
          <p:nvPr/>
        </p:nvCxnSpPr>
        <p:spPr>
          <a:xfrm>
            <a:off x="1498386" y="1549437"/>
            <a:ext cx="0" cy="215513"/>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42" name="直線矢印コネクタ 41"/>
          <p:cNvCxnSpPr/>
          <p:nvPr/>
        </p:nvCxnSpPr>
        <p:spPr>
          <a:xfrm>
            <a:off x="3136689" y="2547527"/>
            <a:ext cx="1" cy="138162"/>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43" name="直線矢印コネクタ 42"/>
          <p:cNvCxnSpPr/>
          <p:nvPr/>
        </p:nvCxnSpPr>
        <p:spPr>
          <a:xfrm>
            <a:off x="4807771" y="2531511"/>
            <a:ext cx="1" cy="138162"/>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sp>
        <p:nvSpPr>
          <p:cNvPr id="44" name="下矢印 43"/>
          <p:cNvSpPr/>
          <p:nvPr/>
        </p:nvSpPr>
        <p:spPr>
          <a:xfrm>
            <a:off x="3293357" y="3034160"/>
            <a:ext cx="536599" cy="153176"/>
          </a:xfrm>
          <a:prstGeom prst="downArrow">
            <a:avLst/>
          </a:prstGeom>
          <a:solidFill>
            <a:srgbClr val="F18F60"/>
          </a:solidFill>
          <a:ln>
            <a:solidFill>
              <a:srgbClr val="F18F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5" name="直線コネクタ 44"/>
          <p:cNvCxnSpPr>
            <a:endCxn id="32" idx="1"/>
          </p:cNvCxnSpPr>
          <p:nvPr/>
        </p:nvCxnSpPr>
        <p:spPr>
          <a:xfrm>
            <a:off x="5024522" y="1272313"/>
            <a:ext cx="282491" cy="0"/>
          </a:xfrm>
          <a:prstGeom prst="line">
            <a:avLst/>
          </a:prstGeom>
          <a:ln>
            <a:headEnd type="none"/>
            <a:tailEnd type="triangle"/>
          </a:ln>
          <a:effectLst/>
        </p:spPr>
        <p:style>
          <a:lnRef idx="3">
            <a:schemeClr val="accent3"/>
          </a:lnRef>
          <a:fillRef idx="0">
            <a:schemeClr val="accent3"/>
          </a:fillRef>
          <a:effectRef idx="2">
            <a:schemeClr val="accent3"/>
          </a:effectRef>
          <a:fontRef idx="minor">
            <a:schemeClr val="tx1"/>
          </a:fontRef>
        </p:style>
      </p:cxnSp>
      <p:cxnSp>
        <p:nvCxnSpPr>
          <p:cNvPr id="46" name="直線矢印コネクタ 45"/>
          <p:cNvCxnSpPr/>
          <p:nvPr/>
        </p:nvCxnSpPr>
        <p:spPr>
          <a:xfrm>
            <a:off x="5021580" y="1257300"/>
            <a:ext cx="2942" cy="522362"/>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47" name="直線矢印コネクタ 46"/>
          <p:cNvCxnSpPr/>
          <p:nvPr/>
        </p:nvCxnSpPr>
        <p:spPr>
          <a:xfrm>
            <a:off x="6038129" y="3687874"/>
            <a:ext cx="334651" cy="0"/>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48" name="直線矢印コネクタ 47"/>
          <p:cNvCxnSpPr/>
          <p:nvPr/>
        </p:nvCxnSpPr>
        <p:spPr>
          <a:xfrm>
            <a:off x="7776356" y="4044486"/>
            <a:ext cx="315303" cy="0"/>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49" name="直線矢印コネクタ 48"/>
          <p:cNvCxnSpPr/>
          <p:nvPr/>
        </p:nvCxnSpPr>
        <p:spPr>
          <a:xfrm>
            <a:off x="4941812" y="3883798"/>
            <a:ext cx="0" cy="183471"/>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50" name="直線矢印コネクタ 49"/>
          <p:cNvCxnSpPr/>
          <p:nvPr/>
        </p:nvCxnSpPr>
        <p:spPr>
          <a:xfrm flipV="1">
            <a:off x="3136689" y="3871441"/>
            <a:ext cx="1" cy="176473"/>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51" name="直線矢印コネクタ 50"/>
          <p:cNvCxnSpPr/>
          <p:nvPr/>
        </p:nvCxnSpPr>
        <p:spPr>
          <a:xfrm>
            <a:off x="570201" y="3651870"/>
            <a:ext cx="243227" cy="0"/>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52" name="直線矢印コネクタ 51"/>
          <p:cNvCxnSpPr/>
          <p:nvPr/>
        </p:nvCxnSpPr>
        <p:spPr>
          <a:xfrm>
            <a:off x="584131" y="4462449"/>
            <a:ext cx="243227" cy="0"/>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53" name="直線矢印コネクタ 52"/>
          <p:cNvCxnSpPr/>
          <p:nvPr/>
        </p:nvCxnSpPr>
        <p:spPr>
          <a:xfrm>
            <a:off x="2218138" y="3633013"/>
            <a:ext cx="373214" cy="0"/>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54" name="カギ線コネクタ 53"/>
          <p:cNvCxnSpPr/>
          <p:nvPr/>
        </p:nvCxnSpPr>
        <p:spPr>
          <a:xfrm rot="10800000">
            <a:off x="605693" y="3087221"/>
            <a:ext cx="1939731" cy="317505"/>
          </a:xfrm>
          <a:prstGeom prst="bentConnector3">
            <a:avLst>
              <a:gd name="adj1" fmla="val 11109"/>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55" name="カギ線コネクタ 54"/>
          <p:cNvCxnSpPr/>
          <p:nvPr/>
        </p:nvCxnSpPr>
        <p:spPr>
          <a:xfrm rot="5400000">
            <a:off x="4661440" y="1692087"/>
            <a:ext cx="1543182" cy="1509651"/>
          </a:xfrm>
          <a:prstGeom prst="bentConnector3">
            <a:avLst>
              <a:gd name="adj1" fmla="val 87528"/>
            </a:avLst>
          </a:prstGeom>
          <a:ln>
            <a:tailEnd type="triangle"/>
          </a:ln>
          <a:effectLst/>
        </p:spPr>
        <p:style>
          <a:lnRef idx="3">
            <a:schemeClr val="accent3"/>
          </a:lnRef>
          <a:fillRef idx="0">
            <a:schemeClr val="accent3"/>
          </a:fillRef>
          <a:effectRef idx="2">
            <a:schemeClr val="accent3"/>
          </a:effectRef>
          <a:fontRef idx="minor">
            <a:schemeClr val="tx1"/>
          </a:fontRef>
        </p:style>
      </p:cxnSp>
      <p:sp>
        <p:nvSpPr>
          <p:cNvPr id="56" name="正方形/長方形 55"/>
          <p:cNvSpPr/>
          <p:nvPr/>
        </p:nvSpPr>
        <p:spPr>
          <a:xfrm>
            <a:off x="6957620" y="218878"/>
            <a:ext cx="2186888" cy="484231"/>
          </a:xfrm>
          <a:prstGeom prst="rect">
            <a:avLst/>
          </a:prstGeom>
          <a:solidFill>
            <a:srgbClr val="EE7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a:t>　</a:t>
            </a:r>
            <a:r>
              <a:rPr lang="en-US" altLang="ja-JP" sz="1100"/>
              <a:t>HR</a:t>
            </a:r>
          </a:p>
          <a:p>
            <a:pPr algn="ctr"/>
            <a:r>
              <a:rPr lang="ja-JP" altLang="en-US" sz="1100"/>
              <a:t>　人事管理</a:t>
            </a:r>
            <a:endParaRPr kumimoji="1" lang="ja-JP" altLang="en-US" sz="1050"/>
          </a:p>
        </p:txBody>
      </p:sp>
      <p:sp>
        <p:nvSpPr>
          <p:cNvPr id="57" name="Freeform 61"/>
          <p:cNvSpPr>
            <a:spLocks noEditPoints="1"/>
          </p:cNvSpPr>
          <p:nvPr/>
        </p:nvSpPr>
        <p:spPr bwMode="auto">
          <a:xfrm>
            <a:off x="7237928" y="252909"/>
            <a:ext cx="426284" cy="405658"/>
          </a:xfrm>
          <a:custGeom>
            <a:avLst/>
            <a:gdLst>
              <a:gd name="T0" fmla="*/ 658 w 1034"/>
              <a:gd name="T1" fmla="*/ 420 h 982"/>
              <a:gd name="T2" fmla="*/ 603 w 1034"/>
              <a:gd name="T3" fmla="*/ 281 h 982"/>
              <a:gd name="T4" fmla="*/ 430 w 1034"/>
              <a:gd name="T5" fmla="*/ 281 h 982"/>
              <a:gd name="T6" fmla="*/ 376 w 1034"/>
              <a:gd name="T7" fmla="*/ 420 h 982"/>
              <a:gd name="T8" fmla="*/ 491 w 1034"/>
              <a:gd name="T9" fmla="*/ 189 h 982"/>
              <a:gd name="T10" fmla="*/ 517 w 1034"/>
              <a:gd name="T11" fmla="*/ 359 h 982"/>
              <a:gd name="T12" fmla="*/ 543 w 1034"/>
              <a:gd name="T13" fmla="*/ 189 h 982"/>
              <a:gd name="T14" fmla="*/ 432 w 1034"/>
              <a:gd name="T15" fmla="*/ 85 h 982"/>
              <a:gd name="T16" fmla="*/ 517 w 1034"/>
              <a:gd name="T17" fmla="*/ 0 h 982"/>
              <a:gd name="T18" fmla="*/ 506 w 1034"/>
              <a:gd name="T19" fmla="*/ 438 h 982"/>
              <a:gd name="T20" fmla="*/ 130 w 1034"/>
              <a:gd name="T21" fmla="*/ 544 h 982"/>
              <a:gd name="T22" fmla="*/ 506 w 1034"/>
              <a:gd name="T23" fmla="*/ 502 h 982"/>
              <a:gd name="T24" fmla="*/ 528 w 1034"/>
              <a:gd name="T25" fmla="*/ 502 h 982"/>
              <a:gd name="T26" fmla="*/ 904 w 1034"/>
              <a:gd name="T27" fmla="*/ 544 h 982"/>
              <a:gd name="T28" fmla="*/ 957 w 1034"/>
              <a:gd name="T29" fmla="*/ 752 h 982"/>
              <a:gd name="T30" fmla="*/ 924 w 1034"/>
              <a:gd name="T31" fmla="*/ 888 h 982"/>
              <a:gd name="T32" fmla="*/ 888 w 1034"/>
              <a:gd name="T33" fmla="*/ 789 h 982"/>
              <a:gd name="T34" fmla="*/ 751 w 1034"/>
              <a:gd name="T35" fmla="*/ 825 h 982"/>
              <a:gd name="T36" fmla="*/ 795 w 1034"/>
              <a:gd name="T37" fmla="*/ 844 h 982"/>
              <a:gd name="T38" fmla="*/ 979 w 1034"/>
              <a:gd name="T39" fmla="*/ 982 h 982"/>
              <a:gd name="T40" fmla="*/ 990 w 1034"/>
              <a:gd name="T41" fmla="*/ 982 h 982"/>
              <a:gd name="T42" fmla="*/ 957 w 1034"/>
              <a:gd name="T43" fmla="*/ 752 h 982"/>
              <a:gd name="T44" fmla="*/ 892 w 1034"/>
              <a:gd name="T45" fmla="*/ 732 h 982"/>
              <a:gd name="T46" fmla="*/ 206 w 1034"/>
              <a:gd name="T47" fmla="*/ 752 h 982"/>
              <a:gd name="T48" fmla="*/ 173 w 1034"/>
              <a:gd name="T49" fmla="*/ 888 h 982"/>
              <a:gd name="T50" fmla="*/ 137 w 1034"/>
              <a:gd name="T51" fmla="*/ 789 h 982"/>
              <a:gd name="T52" fmla="*/ 0 w 1034"/>
              <a:gd name="T53" fmla="*/ 825 h 982"/>
              <a:gd name="T54" fmla="*/ 44 w 1034"/>
              <a:gd name="T55" fmla="*/ 844 h 982"/>
              <a:gd name="T56" fmla="*/ 228 w 1034"/>
              <a:gd name="T57" fmla="*/ 982 h 982"/>
              <a:gd name="T58" fmla="*/ 238 w 1034"/>
              <a:gd name="T59" fmla="*/ 982 h 982"/>
              <a:gd name="T60" fmla="*/ 206 w 1034"/>
              <a:gd name="T61" fmla="*/ 752 h 982"/>
              <a:gd name="T62" fmla="*/ 141 w 1034"/>
              <a:gd name="T63" fmla="*/ 732 h 982"/>
              <a:gd name="T64" fmla="*/ 582 w 1034"/>
              <a:gd name="T65" fmla="*/ 752 h 982"/>
              <a:gd name="T66" fmla="*/ 457 w 1034"/>
              <a:gd name="T67" fmla="*/ 752 h 982"/>
              <a:gd name="T68" fmla="*/ 376 w 1034"/>
              <a:gd name="T69" fmla="*/ 982 h 982"/>
              <a:gd name="T70" fmla="*/ 430 w 1034"/>
              <a:gd name="T71" fmla="*/ 844 h 982"/>
              <a:gd name="T72" fmla="*/ 603 w 1034"/>
              <a:gd name="T73" fmla="*/ 844 h 982"/>
              <a:gd name="T74" fmla="*/ 658 w 1034"/>
              <a:gd name="T75" fmla="*/ 982 h 982"/>
              <a:gd name="T76" fmla="*/ 517 w 1034"/>
              <a:gd name="T77" fmla="*/ 732 h 982"/>
              <a:gd name="T78" fmla="*/ 602 w 1034"/>
              <a:gd name="T79" fmla="*/ 714 h 982"/>
              <a:gd name="T80" fmla="*/ 517 w 1034"/>
              <a:gd name="T81" fmla="*/ 562 h 982"/>
              <a:gd name="T82" fmla="*/ 432 w 1034"/>
              <a:gd name="T83" fmla="*/ 714 h 982"/>
              <a:gd name="T84" fmla="*/ 517 w 1034"/>
              <a:gd name="T85" fmla="*/ 732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34" h="982">
                <a:moveTo>
                  <a:pt x="582" y="189"/>
                </a:moveTo>
                <a:cubicBezTo>
                  <a:pt x="622" y="189"/>
                  <a:pt x="655" y="222"/>
                  <a:pt x="658" y="263"/>
                </a:cubicBezTo>
                <a:cubicBezTo>
                  <a:pt x="658" y="420"/>
                  <a:pt x="658" y="420"/>
                  <a:pt x="658" y="420"/>
                </a:cubicBezTo>
                <a:cubicBezTo>
                  <a:pt x="614" y="420"/>
                  <a:pt x="614" y="420"/>
                  <a:pt x="614" y="420"/>
                </a:cubicBezTo>
                <a:cubicBezTo>
                  <a:pt x="614" y="281"/>
                  <a:pt x="614" y="281"/>
                  <a:pt x="614" y="281"/>
                </a:cubicBezTo>
                <a:cubicBezTo>
                  <a:pt x="603" y="281"/>
                  <a:pt x="603" y="281"/>
                  <a:pt x="603" y="281"/>
                </a:cubicBezTo>
                <a:cubicBezTo>
                  <a:pt x="603" y="420"/>
                  <a:pt x="603" y="420"/>
                  <a:pt x="603" y="420"/>
                </a:cubicBezTo>
                <a:cubicBezTo>
                  <a:pt x="430" y="420"/>
                  <a:pt x="430" y="420"/>
                  <a:pt x="430" y="420"/>
                </a:cubicBezTo>
                <a:cubicBezTo>
                  <a:pt x="430" y="281"/>
                  <a:pt x="430" y="281"/>
                  <a:pt x="430" y="281"/>
                </a:cubicBezTo>
                <a:cubicBezTo>
                  <a:pt x="420" y="281"/>
                  <a:pt x="420" y="281"/>
                  <a:pt x="420" y="281"/>
                </a:cubicBezTo>
                <a:cubicBezTo>
                  <a:pt x="420" y="420"/>
                  <a:pt x="420" y="420"/>
                  <a:pt x="420" y="420"/>
                </a:cubicBezTo>
                <a:cubicBezTo>
                  <a:pt x="376" y="420"/>
                  <a:pt x="376" y="420"/>
                  <a:pt x="376" y="420"/>
                </a:cubicBezTo>
                <a:cubicBezTo>
                  <a:pt x="376" y="263"/>
                  <a:pt x="376" y="263"/>
                  <a:pt x="376" y="263"/>
                </a:cubicBezTo>
                <a:cubicBezTo>
                  <a:pt x="379" y="222"/>
                  <a:pt x="412" y="189"/>
                  <a:pt x="452" y="189"/>
                </a:cubicBezTo>
                <a:cubicBezTo>
                  <a:pt x="491" y="189"/>
                  <a:pt x="491" y="189"/>
                  <a:pt x="491" y="189"/>
                </a:cubicBezTo>
                <a:cubicBezTo>
                  <a:pt x="513" y="227"/>
                  <a:pt x="513" y="227"/>
                  <a:pt x="513" y="227"/>
                </a:cubicBezTo>
                <a:cubicBezTo>
                  <a:pt x="485" y="325"/>
                  <a:pt x="485" y="325"/>
                  <a:pt x="485" y="325"/>
                </a:cubicBezTo>
                <a:cubicBezTo>
                  <a:pt x="517" y="359"/>
                  <a:pt x="517" y="359"/>
                  <a:pt x="517" y="359"/>
                </a:cubicBezTo>
                <a:cubicBezTo>
                  <a:pt x="549" y="325"/>
                  <a:pt x="549" y="325"/>
                  <a:pt x="549" y="325"/>
                </a:cubicBezTo>
                <a:cubicBezTo>
                  <a:pt x="521" y="227"/>
                  <a:pt x="521" y="227"/>
                  <a:pt x="521" y="227"/>
                </a:cubicBezTo>
                <a:cubicBezTo>
                  <a:pt x="543" y="189"/>
                  <a:pt x="543" y="189"/>
                  <a:pt x="543" y="189"/>
                </a:cubicBezTo>
                <a:cubicBezTo>
                  <a:pt x="582" y="189"/>
                  <a:pt x="582" y="189"/>
                  <a:pt x="582" y="189"/>
                </a:cubicBezTo>
                <a:moveTo>
                  <a:pt x="517" y="0"/>
                </a:moveTo>
                <a:cubicBezTo>
                  <a:pt x="470" y="0"/>
                  <a:pt x="432" y="38"/>
                  <a:pt x="432" y="85"/>
                </a:cubicBezTo>
                <a:cubicBezTo>
                  <a:pt x="432" y="131"/>
                  <a:pt x="470" y="170"/>
                  <a:pt x="517" y="170"/>
                </a:cubicBezTo>
                <a:cubicBezTo>
                  <a:pt x="564" y="170"/>
                  <a:pt x="602" y="131"/>
                  <a:pt x="602" y="85"/>
                </a:cubicBezTo>
                <a:cubicBezTo>
                  <a:pt x="602" y="38"/>
                  <a:pt x="564" y="0"/>
                  <a:pt x="517" y="0"/>
                </a:cubicBezTo>
                <a:moveTo>
                  <a:pt x="528" y="480"/>
                </a:moveTo>
                <a:cubicBezTo>
                  <a:pt x="528" y="438"/>
                  <a:pt x="528" y="438"/>
                  <a:pt x="528" y="438"/>
                </a:cubicBezTo>
                <a:cubicBezTo>
                  <a:pt x="506" y="438"/>
                  <a:pt x="506" y="438"/>
                  <a:pt x="506" y="438"/>
                </a:cubicBezTo>
                <a:cubicBezTo>
                  <a:pt x="506" y="480"/>
                  <a:pt x="506" y="480"/>
                  <a:pt x="506" y="480"/>
                </a:cubicBezTo>
                <a:cubicBezTo>
                  <a:pt x="130" y="480"/>
                  <a:pt x="130" y="480"/>
                  <a:pt x="130" y="480"/>
                </a:cubicBezTo>
                <a:cubicBezTo>
                  <a:pt x="130" y="544"/>
                  <a:pt x="130" y="544"/>
                  <a:pt x="130" y="544"/>
                </a:cubicBezTo>
                <a:cubicBezTo>
                  <a:pt x="153" y="544"/>
                  <a:pt x="153" y="544"/>
                  <a:pt x="153" y="544"/>
                </a:cubicBezTo>
                <a:cubicBezTo>
                  <a:pt x="153" y="502"/>
                  <a:pt x="153" y="502"/>
                  <a:pt x="153" y="502"/>
                </a:cubicBezTo>
                <a:cubicBezTo>
                  <a:pt x="506" y="502"/>
                  <a:pt x="506" y="502"/>
                  <a:pt x="506" y="502"/>
                </a:cubicBezTo>
                <a:cubicBezTo>
                  <a:pt x="506" y="544"/>
                  <a:pt x="506" y="544"/>
                  <a:pt x="506" y="544"/>
                </a:cubicBezTo>
                <a:cubicBezTo>
                  <a:pt x="528" y="544"/>
                  <a:pt x="528" y="544"/>
                  <a:pt x="528" y="544"/>
                </a:cubicBezTo>
                <a:cubicBezTo>
                  <a:pt x="528" y="502"/>
                  <a:pt x="528" y="502"/>
                  <a:pt x="528" y="502"/>
                </a:cubicBezTo>
                <a:cubicBezTo>
                  <a:pt x="881" y="502"/>
                  <a:pt x="881" y="502"/>
                  <a:pt x="881" y="502"/>
                </a:cubicBezTo>
                <a:cubicBezTo>
                  <a:pt x="881" y="544"/>
                  <a:pt x="881" y="544"/>
                  <a:pt x="881" y="544"/>
                </a:cubicBezTo>
                <a:cubicBezTo>
                  <a:pt x="904" y="544"/>
                  <a:pt x="904" y="544"/>
                  <a:pt x="904" y="544"/>
                </a:cubicBezTo>
                <a:cubicBezTo>
                  <a:pt x="904" y="480"/>
                  <a:pt x="904" y="480"/>
                  <a:pt x="904" y="480"/>
                </a:cubicBezTo>
                <a:lnTo>
                  <a:pt x="528" y="480"/>
                </a:lnTo>
                <a:close/>
                <a:moveTo>
                  <a:pt x="957" y="752"/>
                </a:moveTo>
                <a:cubicBezTo>
                  <a:pt x="918" y="752"/>
                  <a:pt x="918" y="752"/>
                  <a:pt x="918" y="752"/>
                </a:cubicBezTo>
                <a:cubicBezTo>
                  <a:pt x="897" y="789"/>
                  <a:pt x="897" y="789"/>
                  <a:pt x="897" y="789"/>
                </a:cubicBezTo>
                <a:cubicBezTo>
                  <a:pt x="924" y="888"/>
                  <a:pt x="924" y="888"/>
                  <a:pt x="924" y="888"/>
                </a:cubicBezTo>
                <a:cubicBezTo>
                  <a:pt x="892" y="922"/>
                  <a:pt x="892" y="922"/>
                  <a:pt x="892" y="922"/>
                </a:cubicBezTo>
                <a:cubicBezTo>
                  <a:pt x="860" y="888"/>
                  <a:pt x="860" y="888"/>
                  <a:pt x="860" y="888"/>
                </a:cubicBezTo>
                <a:cubicBezTo>
                  <a:pt x="888" y="789"/>
                  <a:pt x="888" y="789"/>
                  <a:pt x="888" y="789"/>
                </a:cubicBezTo>
                <a:cubicBezTo>
                  <a:pt x="867" y="752"/>
                  <a:pt x="867" y="752"/>
                  <a:pt x="867" y="752"/>
                </a:cubicBezTo>
                <a:cubicBezTo>
                  <a:pt x="828" y="752"/>
                  <a:pt x="828" y="752"/>
                  <a:pt x="828" y="752"/>
                </a:cubicBezTo>
                <a:cubicBezTo>
                  <a:pt x="787" y="752"/>
                  <a:pt x="754" y="785"/>
                  <a:pt x="751" y="825"/>
                </a:cubicBezTo>
                <a:cubicBezTo>
                  <a:pt x="751" y="982"/>
                  <a:pt x="751" y="982"/>
                  <a:pt x="751" y="982"/>
                </a:cubicBezTo>
                <a:cubicBezTo>
                  <a:pt x="795" y="982"/>
                  <a:pt x="795" y="982"/>
                  <a:pt x="795" y="982"/>
                </a:cubicBezTo>
                <a:cubicBezTo>
                  <a:pt x="795" y="844"/>
                  <a:pt x="795" y="844"/>
                  <a:pt x="795" y="844"/>
                </a:cubicBezTo>
                <a:cubicBezTo>
                  <a:pt x="806" y="844"/>
                  <a:pt x="806" y="844"/>
                  <a:pt x="806" y="844"/>
                </a:cubicBezTo>
                <a:cubicBezTo>
                  <a:pt x="806" y="982"/>
                  <a:pt x="806" y="982"/>
                  <a:pt x="806" y="982"/>
                </a:cubicBezTo>
                <a:cubicBezTo>
                  <a:pt x="979" y="982"/>
                  <a:pt x="979" y="982"/>
                  <a:pt x="979" y="982"/>
                </a:cubicBezTo>
                <a:cubicBezTo>
                  <a:pt x="979" y="844"/>
                  <a:pt x="979" y="844"/>
                  <a:pt x="979" y="844"/>
                </a:cubicBezTo>
                <a:cubicBezTo>
                  <a:pt x="990" y="844"/>
                  <a:pt x="990" y="844"/>
                  <a:pt x="990" y="844"/>
                </a:cubicBezTo>
                <a:cubicBezTo>
                  <a:pt x="990" y="982"/>
                  <a:pt x="990" y="982"/>
                  <a:pt x="990" y="982"/>
                </a:cubicBezTo>
                <a:cubicBezTo>
                  <a:pt x="1034" y="982"/>
                  <a:pt x="1034" y="982"/>
                  <a:pt x="1034" y="982"/>
                </a:cubicBezTo>
                <a:cubicBezTo>
                  <a:pt x="1034" y="825"/>
                  <a:pt x="1034" y="825"/>
                  <a:pt x="1034" y="825"/>
                </a:cubicBezTo>
                <a:cubicBezTo>
                  <a:pt x="1031" y="785"/>
                  <a:pt x="998" y="752"/>
                  <a:pt x="957" y="752"/>
                </a:cubicBezTo>
                <a:moveTo>
                  <a:pt x="892" y="562"/>
                </a:moveTo>
                <a:cubicBezTo>
                  <a:pt x="846" y="562"/>
                  <a:pt x="808" y="600"/>
                  <a:pt x="808" y="647"/>
                </a:cubicBezTo>
                <a:cubicBezTo>
                  <a:pt x="808" y="694"/>
                  <a:pt x="846" y="732"/>
                  <a:pt x="892" y="732"/>
                </a:cubicBezTo>
                <a:cubicBezTo>
                  <a:pt x="939" y="732"/>
                  <a:pt x="977" y="694"/>
                  <a:pt x="977" y="647"/>
                </a:cubicBezTo>
                <a:cubicBezTo>
                  <a:pt x="977" y="600"/>
                  <a:pt x="939" y="562"/>
                  <a:pt x="892" y="562"/>
                </a:cubicBezTo>
                <a:moveTo>
                  <a:pt x="206" y="752"/>
                </a:moveTo>
                <a:cubicBezTo>
                  <a:pt x="167" y="752"/>
                  <a:pt x="167" y="752"/>
                  <a:pt x="167" y="752"/>
                </a:cubicBezTo>
                <a:cubicBezTo>
                  <a:pt x="146" y="789"/>
                  <a:pt x="146" y="789"/>
                  <a:pt x="146" y="789"/>
                </a:cubicBezTo>
                <a:cubicBezTo>
                  <a:pt x="173" y="888"/>
                  <a:pt x="173" y="888"/>
                  <a:pt x="173" y="888"/>
                </a:cubicBezTo>
                <a:cubicBezTo>
                  <a:pt x="141" y="922"/>
                  <a:pt x="141" y="922"/>
                  <a:pt x="141" y="922"/>
                </a:cubicBezTo>
                <a:cubicBezTo>
                  <a:pt x="109" y="888"/>
                  <a:pt x="109" y="888"/>
                  <a:pt x="109" y="888"/>
                </a:cubicBezTo>
                <a:cubicBezTo>
                  <a:pt x="137" y="789"/>
                  <a:pt x="137" y="789"/>
                  <a:pt x="137" y="789"/>
                </a:cubicBezTo>
                <a:cubicBezTo>
                  <a:pt x="116" y="752"/>
                  <a:pt x="116" y="752"/>
                  <a:pt x="116" y="752"/>
                </a:cubicBezTo>
                <a:cubicBezTo>
                  <a:pt x="77" y="752"/>
                  <a:pt x="77" y="752"/>
                  <a:pt x="77" y="752"/>
                </a:cubicBezTo>
                <a:cubicBezTo>
                  <a:pt x="36" y="752"/>
                  <a:pt x="3" y="785"/>
                  <a:pt x="0" y="825"/>
                </a:cubicBezTo>
                <a:cubicBezTo>
                  <a:pt x="0" y="982"/>
                  <a:pt x="0" y="982"/>
                  <a:pt x="0" y="982"/>
                </a:cubicBezTo>
                <a:cubicBezTo>
                  <a:pt x="44" y="982"/>
                  <a:pt x="44" y="982"/>
                  <a:pt x="44" y="982"/>
                </a:cubicBezTo>
                <a:cubicBezTo>
                  <a:pt x="44" y="844"/>
                  <a:pt x="44" y="844"/>
                  <a:pt x="44" y="844"/>
                </a:cubicBezTo>
                <a:cubicBezTo>
                  <a:pt x="55" y="844"/>
                  <a:pt x="55" y="844"/>
                  <a:pt x="55" y="844"/>
                </a:cubicBezTo>
                <a:cubicBezTo>
                  <a:pt x="55" y="982"/>
                  <a:pt x="55" y="982"/>
                  <a:pt x="55" y="982"/>
                </a:cubicBezTo>
                <a:cubicBezTo>
                  <a:pt x="228" y="982"/>
                  <a:pt x="228" y="982"/>
                  <a:pt x="228" y="982"/>
                </a:cubicBezTo>
                <a:cubicBezTo>
                  <a:pt x="228" y="844"/>
                  <a:pt x="228" y="844"/>
                  <a:pt x="228" y="844"/>
                </a:cubicBezTo>
                <a:cubicBezTo>
                  <a:pt x="238" y="844"/>
                  <a:pt x="238" y="844"/>
                  <a:pt x="238" y="844"/>
                </a:cubicBezTo>
                <a:cubicBezTo>
                  <a:pt x="238" y="982"/>
                  <a:pt x="238" y="982"/>
                  <a:pt x="238" y="982"/>
                </a:cubicBezTo>
                <a:cubicBezTo>
                  <a:pt x="283" y="982"/>
                  <a:pt x="283" y="982"/>
                  <a:pt x="283" y="982"/>
                </a:cubicBezTo>
                <a:cubicBezTo>
                  <a:pt x="283" y="825"/>
                  <a:pt x="283" y="825"/>
                  <a:pt x="283" y="825"/>
                </a:cubicBezTo>
                <a:cubicBezTo>
                  <a:pt x="279" y="785"/>
                  <a:pt x="247" y="752"/>
                  <a:pt x="206" y="752"/>
                </a:cubicBezTo>
                <a:moveTo>
                  <a:pt x="141" y="562"/>
                </a:moveTo>
                <a:cubicBezTo>
                  <a:pt x="94" y="562"/>
                  <a:pt x="56" y="600"/>
                  <a:pt x="56" y="647"/>
                </a:cubicBezTo>
                <a:cubicBezTo>
                  <a:pt x="56" y="694"/>
                  <a:pt x="94" y="732"/>
                  <a:pt x="141" y="732"/>
                </a:cubicBezTo>
                <a:cubicBezTo>
                  <a:pt x="188" y="732"/>
                  <a:pt x="226" y="694"/>
                  <a:pt x="226" y="647"/>
                </a:cubicBezTo>
                <a:cubicBezTo>
                  <a:pt x="226" y="600"/>
                  <a:pt x="188" y="562"/>
                  <a:pt x="141" y="562"/>
                </a:cubicBezTo>
                <a:moveTo>
                  <a:pt x="582" y="752"/>
                </a:moveTo>
                <a:cubicBezTo>
                  <a:pt x="576" y="752"/>
                  <a:pt x="576" y="752"/>
                  <a:pt x="576" y="752"/>
                </a:cubicBezTo>
                <a:cubicBezTo>
                  <a:pt x="580" y="789"/>
                  <a:pt x="556" y="822"/>
                  <a:pt x="517" y="769"/>
                </a:cubicBezTo>
                <a:cubicBezTo>
                  <a:pt x="478" y="822"/>
                  <a:pt x="453" y="789"/>
                  <a:pt x="457" y="752"/>
                </a:cubicBezTo>
                <a:cubicBezTo>
                  <a:pt x="452" y="752"/>
                  <a:pt x="452" y="752"/>
                  <a:pt x="452" y="752"/>
                </a:cubicBezTo>
                <a:cubicBezTo>
                  <a:pt x="412" y="752"/>
                  <a:pt x="379" y="785"/>
                  <a:pt x="376" y="826"/>
                </a:cubicBezTo>
                <a:cubicBezTo>
                  <a:pt x="376" y="982"/>
                  <a:pt x="376" y="982"/>
                  <a:pt x="376" y="982"/>
                </a:cubicBezTo>
                <a:cubicBezTo>
                  <a:pt x="420" y="982"/>
                  <a:pt x="420" y="982"/>
                  <a:pt x="420" y="982"/>
                </a:cubicBezTo>
                <a:cubicBezTo>
                  <a:pt x="420" y="844"/>
                  <a:pt x="420" y="844"/>
                  <a:pt x="420" y="844"/>
                </a:cubicBezTo>
                <a:cubicBezTo>
                  <a:pt x="430" y="844"/>
                  <a:pt x="430" y="844"/>
                  <a:pt x="430" y="844"/>
                </a:cubicBezTo>
                <a:cubicBezTo>
                  <a:pt x="430" y="982"/>
                  <a:pt x="430" y="982"/>
                  <a:pt x="430" y="982"/>
                </a:cubicBezTo>
                <a:cubicBezTo>
                  <a:pt x="603" y="982"/>
                  <a:pt x="603" y="982"/>
                  <a:pt x="603" y="982"/>
                </a:cubicBezTo>
                <a:cubicBezTo>
                  <a:pt x="603" y="844"/>
                  <a:pt x="603" y="844"/>
                  <a:pt x="603" y="844"/>
                </a:cubicBezTo>
                <a:cubicBezTo>
                  <a:pt x="614" y="844"/>
                  <a:pt x="614" y="844"/>
                  <a:pt x="614" y="844"/>
                </a:cubicBezTo>
                <a:cubicBezTo>
                  <a:pt x="614" y="982"/>
                  <a:pt x="614" y="982"/>
                  <a:pt x="614" y="982"/>
                </a:cubicBezTo>
                <a:cubicBezTo>
                  <a:pt x="658" y="982"/>
                  <a:pt x="658" y="982"/>
                  <a:pt x="658" y="982"/>
                </a:cubicBezTo>
                <a:cubicBezTo>
                  <a:pt x="658" y="826"/>
                  <a:pt x="658" y="826"/>
                  <a:pt x="658" y="826"/>
                </a:cubicBezTo>
                <a:cubicBezTo>
                  <a:pt x="655" y="785"/>
                  <a:pt x="622" y="752"/>
                  <a:pt x="582" y="752"/>
                </a:cubicBezTo>
                <a:moveTo>
                  <a:pt x="517" y="732"/>
                </a:moveTo>
                <a:cubicBezTo>
                  <a:pt x="536" y="732"/>
                  <a:pt x="554" y="726"/>
                  <a:pt x="569" y="714"/>
                </a:cubicBezTo>
                <a:cubicBezTo>
                  <a:pt x="602" y="728"/>
                  <a:pt x="602" y="728"/>
                  <a:pt x="602" y="728"/>
                </a:cubicBezTo>
                <a:cubicBezTo>
                  <a:pt x="602" y="714"/>
                  <a:pt x="602" y="714"/>
                  <a:pt x="602" y="714"/>
                </a:cubicBezTo>
                <a:cubicBezTo>
                  <a:pt x="602" y="703"/>
                  <a:pt x="602" y="703"/>
                  <a:pt x="602" y="703"/>
                </a:cubicBezTo>
                <a:cubicBezTo>
                  <a:pt x="602" y="647"/>
                  <a:pt x="602" y="647"/>
                  <a:pt x="602" y="647"/>
                </a:cubicBezTo>
                <a:cubicBezTo>
                  <a:pt x="602" y="600"/>
                  <a:pt x="564" y="562"/>
                  <a:pt x="517" y="562"/>
                </a:cubicBezTo>
                <a:cubicBezTo>
                  <a:pt x="470" y="562"/>
                  <a:pt x="432" y="600"/>
                  <a:pt x="432" y="647"/>
                </a:cubicBezTo>
                <a:cubicBezTo>
                  <a:pt x="432" y="703"/>
                  <a:pt x="432" y="703"/>
                  <a:pt x="432" y="703"/>
                </a:cubicBezTo>
                <a:cubicBezTo>
                  <a:pt x="432" y="714"/>
                  <a:pt x="432" y="714"/>
                  <a:pt x="432" y="714"/>
                </a:cubicBezTo>
                <a:cubicBezTo>
                  <a:pt x="432" y="728"/>
                  <a:pt x="432" y="728"/>
                  <a:pt x="432" y="728"/>
                </a:cubicBezTo>
                <a:cubicBezTo>
                  <a:pt x="465" y="714"/>
                  <a:pt x="465" y="714"/>
                  <a:pt x="465" y="714"/>
                </a:cubicBezTo>
                <a:cubicBezTo>
                  <a:pt x="479" y="726"/>
                  <a:pt x="497" y="732"/>
                  <a:pt x="517" y="73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sz="1200"/>
          </a:p>
        </p:txBody>
      </p:sp>
    </p:spTree>
    <p:extLst>
      <p:ext uri="{BB962C8B-B14F-4D97-AF65-F5344CB8AC3E}">
        <p14:creationId xmlns:p14="http://schemas.microsoft.com/office/powerpoint/2010/main" val="1569120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78AE49ED-73EF-499C-8307-28EB0E7CF529}" type="slidenum">
              <a:rPr lang="ja-JP" altLang="en-US" smtClean="0"/>
              <a:pPr/>
              <a:t>3</a:t>
            </a:fld>
            <a:endParaRPr lang="ja-JP" altLang="en-US"/>
          </a:p>
        </p:txBody>
      </p:sp>
      <p:sp>
        <p:nvSpPr>
          <p:cNvPr id="2" name="フッター プレースホルダー 1"/>
          <p:cNvSpPr>
            <a:spLocks noGrp="1"/>
          </p:cNvSpPr>
          <p:nvPr>
            <p:ph type="ftr" sz="quarter" idx="3"/>
          </p:nvPr>
        </p:nvSpPr>
        <p:spPr/>
        <p:txBody>
          <a:bodyPr/>
          <a:lstStyle/>
          <a:p>
            <a:r>
              <a:rPr lang="en-US" altLang="ja-JP"/>
              <a:t>©Canon IT Solutions Inc.  All rights reserved.</a:t>
            </a:r>
            <a:endParaRPr lang="ja-JP" altLang="en-US"/>
          </a:p>
        </p:txBody>
      </p:sp>
      <p:sp>
        <p:nvSpPr>
          <p:cNvPr id="5" name="タイトル 4"/>
          <p:cNvSpPr>
            <a:spLocks noGrp="1"/>
          </p:cNvSpPr>
          <p:nvPr>
            <p:ph type="title"/>
          </p:nvPr>
        </p:nvSpPr>
        <p:spPr/>
        <p:txBody>
          <a:bodyPr/>
          <a:lstStyle/>
          <a:p>
            <a:r>
              <a:rPr lang="en-US" altLang="ja-JP" sz="3200" b="0">
                <a:solidFill>
                  <a:schemeClr val="accent1"/>
                </a:solidFill>
              </a:rPr>
              <a:t>01</a:t>
            </a:r>
            <a:br>
              <a:rPr lang="en-US" altLang="ja-JP"/>
            </a:br>
            <a:r>
              <a:rPr lang="ja-JP" altLang="en-US"/>
              <a:t>会社概要</a:t>
            </a:r>
            <a:endParaRPr kumimoji="1" lang="ja-JP" altLang="en-US"/>
          </a:p>
        </p:txBody>
      </p:sp>
    </p:spTree>
    <p:extLst>
      <p:ext uri="{BB962C8B-B14F-4D97-AF65-F5344CB8AC3E}">
        <p14:creationId xmlns:p14="http://schemas.microsoft.com/office/powerpoint/2010/main" val="3051448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30</a:t>
            </a:fld>
            <a:endParaRPr kumimoji="1" lang="ja-JP" altLang="en-US"/>
          </a:p>
        </p:txBody>
      </p:sp>
      <p:sp>
        <p:nvSpPr>
          <p:cNvPr id="3" name="タイトル 2"/>
          <p:cNvSpPr>
            <a:spLocks noGrp="1"/>
          </p:cNvSpPr>
          <p:nvPr>
            <p:ph type="title"/>
          </p:nvPr>
        </p:nvSpPr>
        <p:spPr/>
        <p:txBody>
          <a:bodyPr/>
          <a:lstStyle/>
          <a:p>
            <a:r>
              <a:rPr lang="ja-JP" altLang="en-US"/>
              <a:t>給与管理システムフロー</a:t>
            </a:r>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5" name="角丸四角形 4"/>
          <p:cNvSpPr/>
          <p:nvPr/>
        </p:nvSpPr>
        <p:spPr>
          <a:xfrm>
            <a:off x="155090" y="972005"/>
            <a:ext cx="443715" cy="3816424"/>
          </a:xfrm>
          <a:prstGeom prst="roundRect">
            <a:avLst>
              <a:gd name="adj" fmla="val 10028"/>
            </a:avLst>
          </a:prstGeom>
          <a:solidFill>
            <a:schemeClr val="bg1">
              <a:lumMod val="65000"/>
            </a:schemeClr>
          </a:solidFill>
          <a:ln w="25400" cap="flat" cmpd="sng" algn="ctr">
            <a:noFill/>
            <a:prstDash val="solid"/>
          </a:ln>
          <a:effectLst/>
        </p:spPr>
        <p:txBody>
          <a:bodyPr vert="eaVert" lIns="0" tIns="45718" rIns="0" bIns="45718" rtlCol="0" anchor="ctr" anchorCtr="0"/>
          <a:lstStyle/>
          <a:p>
            <a:pPr algn="ctr">
              <a:defRPr/>
            </a:pPr>
            <a:r>
              <a:rPr kumimoji="0" lang="ja-JP" altLang="en-US" sz="1050" kern="0">
                <a:solidFill>
                  <a:sysClr val="window" lastClr="FFFFFF"/>
                </a:solidFill>
                <a:cs typeface="メイリオ" panose="020B0604030504040204" pitchFamily="50" charset="-128"/>
              </a:rPr>
              <a:t>（個人情報／昇給・賞与額確定金額）</a:t>
            </a:r>
            <a:endParaRPr kumimoji="0" lang="en-US" altLang="ja-JP" sz="1050" kern="0">
              <a:solidFill>
                <a:sysClr val="window" lastClr="FFFFFF"/>
              </a:solidFill>
              <a:cs typeface="メイリオ" panose="020B0604030504040204" pitchFamily="50" charset="-128"/>
            </a:endParaRPr>
          </a:p>
          <a:p>
            <a:pPr algn="ctr">
              <a:defRPr/>
            </a:pPr>
            <a:r>
              <a:rPr kumimoji="0" lang="ja-JP" altLang="en-US" sz="1400" kern="0">
                <a:solidFill>
                  <a:sysClr val="window" lastClr="FFFFFF"/>
                </a:solidFill>
                <a:cs typeface="メイリオ" panose="020B0604030504040204" pitchFamily="50" charset="-128"/>
              </a:rPr>
              <a:t>人事管理</a:t>
            </a:r>
            <a:endParaRPr kumimoji="0" lang="en-US" altLang="ja-JP" sz="1100" kern="0">
              <a:solidFill>
                <a:sysClr val="window" lastClr="FFFFFF"/>
              </a:solidFill>
              <a:cs typeface="メイリオ" panose="020B0604030504040204" pitchFamily="50" charset="-128"/>
            </a:endParaRPr>
          </a:p>
        </p:txBody>
      </p:sp>
      <p:sp>
        <p:nvSpPr>
          <p:cNvPr id="6" name="AutoShape 5"/>
          <p:cNvSpPr>
            <a:spLocks noChangeArrowheads="1"/>
          </p:cNvSpPr>
          <p:nvPr/>
        </p:nvSpPr>
        <p:spPr bwMode="gray">
          <a:xfrm>
            <a:off x="824009" y="1037461"/>
            <a:ext cx="1469991" cy="1664201"/>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・締日設定</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・組織階層登録</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・給与計算式設定</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・汎用条件設定</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・各種事業所設定</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・会社振込金融機関設定</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・住所マスタ取込</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・銀行マスタ設定</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・データ保有期間設定</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・年齢基準月日設定</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・西和暦区分設定</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・セキュリティ設定</a:t>
            </a:r>
            <a:endParaRPr kumimoji="0" lang="en-US" altLang="ja-JP" sz="800" kern="0">
              <a:solidFill>
                <a:srgbClr val="434343"/>
              </a:solidFill>
              <a:cs typeface="Arial Unicode MS" pitchFamily="50" charset="-128"/>
            </a:endParaRPr>
          </a:p>
        </p:txBody>
      </p:sp>
      <p:sp>
        <p:nvSpPr>
          <p:cNvPr id="7" name="角丸四角形 6"/>
          <p:cNvSpPr/>
          <p:nvPr/>
        </p:nvSpPr>
        <p:spPr>
          <a:xfrm>
            <a:off x="822285" y="924133"/>
            <a:ext cx="1471715" cy="219981"/>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全体設定</a:t>
            </a:r>
            <a:endParaRPr kumimoji="0" lang="en-US" altLang="ja-JP" sz="1100" kern="0">
              <a:solidFill>
                <a:sysClr val="window" lastClr="FFFFFF"/>
              </a:solidFill>
              <a:cs typeface="メイリオ" panose="020B0604030504040204" pitchFamily="50" charset="-128"/>
            </a:endParaRPr>
          </a:p>
        </p:txBody>
      </p:sp>
      <p:sp>
        <p:nvSpPr>
          <p:cNvPr id="10" name="AutoShape 5"/>
          <p:cNvSpPr>
            <a:spLocks noChangeArrowheads="1"/>
          </p:cNvSpPr>
          <p:nvPr/>
        </p:nvSpPr>
        <p:spPr bwMode="gray">
          <a:xfrm>
            <a:off x="2419429" y="1024936"/>
            <a:ext cx="1504499" cy="690528"/>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・従業員情報</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・費用計上組織費用按分</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・給与明細書配布部署設定</a:t>
            </a:r>
            <a:endParaRPr kumimoji="0" lang="en-US" altLang="ja-JP" sz="800" kern="0">
              <a:solidFill>
                <a:srgbClr val="434343"/>
              </a:solidFill>
              <a:cs typeface="Arial Unicode MS" pitchFamily="50" charset="-128"/>
            </a:endParaRPr>
          </a:p>
        </p:txBody>
      </p:sp>
      <p:sp>
        <p:nvSpPr>
          <p:cNvPr id="11" name="角丸四角形 10"/>
          <p:cNvSpPr/>
          <p:nvPr/>
        </p:nvSpPr>
        <p:spPr>
          <a:xfrm>
            <a:off x="2417705" y="911609"/>
            <a:ext cx="1506223" cy="219980"/>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従業員情報</a:t>
            </a:r>
            <a:endParaRPr kumimoji="0" lang="en-US" altLang="ja-JP" sz="1100" kern="0">
              <a:solidFill>
                <a:sysClr val="window" lastClr="FFFFFF"/>
              </a:solidFill>
              <a:cs typeface="メイリオ" panose="020B0604030504040204" pitchFamily="50" charset="-128"/>
            </a:endParaRPr>
          </a:p>
        </p:txBody>
      </p:sp>
      <p:sp>
        <p:nvSpPr>
          <p:cNvPr id="14" name="AutoShape 5"/>
          <p:cNvSpPr>
            <a:spLocks noChangeArrowheads="1"/>
          </p:cNvSpPr>
          <p:nvPr/>
        </p:nvSpPr>
        <p:spPr bwMode="gray">
          <a:xfrm>
            <a:off x="2417705" y="1994717"/>
            <a:ext cx="1504499" cy="685045"/>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・定期券登録</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・マイカー登録</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・回数券登録</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・勤怠実績連動条件設定</a:t>
            </a:r>
            <a:endParaRPr kumimoji="0" lang="en-US" altLang="ja-JP" sz="800" kern="0">
              <a:solidFill>
                <a:srgbClr val="434343"/>
              </a:solidFill>
              <a:cs typeface="Arial Unicode MS" pitchFamily="50" charset="-128"/>
            </a:endParaRPr>
          </a:p>
        </p:txBody>
      </p:sp>
      <p:sp>
        <p:nvSpPr>
          <p:cNvPr id="15" name="角丸四角形 14"/>
          <p:cNvSpPr/>
          <p:nvPr/>
        </p:nvSpPr>
        <p:spPr>
          <a:xfrm>
            <a:off x="2415981" y="1881390"/>
            <a:ext cx="1506223" cy="219980"/>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通勤交通費</a:t>
            </a:r>
            <a:endParaRPr kumimoji="0" lang="en-US" altLang="ja-JP" sz="1100" kern="0">
              <a:solidFill>
                <a:sysClr val="window" lastClr="FFFFFF"/>
              </a:solidFill>
              <a:cs typeface="メイリオ" panose="020B0604030504040204" pitchFamily="50" charset="-128"/>
            </a:endParaRPr>
          </a:p>
        </p:txBody>
      </p:sp>
      <p:sp>
        <p:nvSpPr>
          <p:cNvPr id="16" name="AutoShape 5"/>
          <p:cNvSpPr>
            <a:spLocks noChangeArrowheads="1"/>
          </p:cNvSpPr>
          <p:nvPr/>
        </p:nvSpPr>
        <p:spPr bwMode="gray">
          <a:xfrm>
            <a:off x="4084237" y="1021991"/>
            <a:ext cx="1504499" cy="690528"/>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・勤怠項目設定</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・勤怠項目計算パターン登録</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・勤怠実績取込</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・勤怠取込エラー修正</a:t>
            </a:r>
            <a:endParaRPr kumimoji="0" lang="en-US" altLang="ja-JP" sz="800" kern="0">
              <a:solidFill>
                <a:srgbClr val="434343"/>
              </a:solidFill>
              <a:cs typeface="Arial Unicode MS" pitchFamily="50" charset="-128"/>
            </a:endParaRPr>
          </a:p>
        </p:txBody>
      </p:sp>
      <p:sp>
        <p:nvSpPr>
          <p:cNvPr id="17" name="角丸四角形 16"/>
          <p:cNvSpPr/>
          <p:nvPr/>
        </p:nvSpPr>
        <p:spPr>
          <a:xfrm>
            <a:off x="4082513" y="908664"/>
            <a:ext cx="1506223" cy="219980"/>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勤怠データ連携</a:t>
            </a:r>
            <a:endParaRPr kumimoji="0" lang="en-US" altLang="ja-JP" sz="1100" kern="0">
              <a:solidFill>
                <a:sysClr val="window" lastClr="FFFFFF"/>
              </a:solidFill>
              <a:cs typeface="メイリオ" panose="020B0604030504040204" pitchFamily="50" charset="-128"/>
            </a:endParaRPr>
          </a:p>
        </p:txBody>
      </p:sp>
      <p:sp>
        <p:nvSpPr>
          <p:cNvPr id="18" name="AutoShape 5"/>
          <p:cNvSpPr>
            <a:spLocks noChangeArrowheads="1"/>
          </p:cNvSpPr>
          <p:nvPr/>
        </p:nvSpPr>
        <p:spPr bwMode="gray">
          <a:xfrm>
            <a:off x="4092056" y="1994717"/>
            <a:ext cx="1504499" cy="685045"/>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・支給控除項目登録</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・支給控除項目</a:t>
            </a:r>
            <a:r>
              <a:rPr kumimoji="0" lang="en-US" altLang="ja-JP" sz="800" kern="0">
                <a:solidFill>
                  <a:srgbClr val="434343"/>
                </a:solidFill>
                <a:cs typeface="Arial Unicode MS" pitchFamily="50" charset="-128"/>
              </a:rPr>
              <a:t>CSV</a:t>
            </a:r>
            <a:r>
              <a:rPr kumimoji="0" lang="ja-JP" altLang="en-US" sz="800" kern="0">
                <a:solidFill>
                  <a:srgbClr val="434343"/>
                </a:solidFill>
                <a:cs typeface="Arial Unicode MS" pitchFamily="50" charset="-128"/>
              </a:rPr>
              <a:t>取込</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・変動支給期間設定</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・生保損保</a:t>
            </a:r>
            <a:r>
              <a:rPr kumimoji="0" lang="en-US" altLang="ja-JP" sz="800" kern="0">
                <a:solidFill>
                  <a:srgbClr val="434343"/>
                </a:solidFill>
                <a:cs typeface="Arial Unicode MS" pitchFamily="50" charset="-128"/>
              </a:rPr>
              <a:t>LINC</a:t>
            </a:r>
            <a:r>
              <a:rPr kumimoji="0" lang="ja-JP" altLang="en-US" sz="800" kern="0">
                <a:solidFill>
                  <a:srgbClr val="434343"/>
                </a:solidFill>
                <a:cs typeface="Arial Unicode MS" pitchFamily="50" charset="-128"/>
              </a:rPr>
              <a:t>取込</a:t>
            </a:r>
            <a:endParaRPr kumimoji="0" lang="en-US" altLang="ja-JP" sz="800" kern="0">
              <a:solidFill>
                <a:srgbClr val="434343"/>
              </a:solidFill>
              <a:cs typeface="Arial Unicode MS" pitchFamily="50" charset="-128"/>
            </a:endParaRPr>
          </a:p>
        </p:txBody>
      </p:sp>
      <p:sp>
        <p:nvSpPr>
          <p:cNvPr id="19" name="角丸四角形 18"/>
          <p:cNvSpPr/>
          <p:nvPr/>
        </p:nvSpPr>
        <p:spPr>
          <a:xfrm>
            <a:off x="4090332" y="1881390"/>
            <a:ext cx="1506223" cy="219980"/>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支給控除項目</a:t>
            </a:r>
            <a:endParaRPr kumimoji="0" lang="en-US" altLang="ja-JP" sz="1100" kern="0">
              <a:solidFill>
                <a:sysClr val="window" lastClr="FFFFFF"/>
              </a:solidFill>
              <a:cs typeface="メイリオ" panose="020B0604030504040204" pitchFamily="50" charset="-128"/>
            </a:endParaRPr>
          </a:p>
        </p:txBody>
      </p:sp>
      <p:sp>
        <p:nvSpPr>
          <p:cNvPr id="20" name="AutoShape 5"/>
          <p:cNvSpPr>
            <a:spLocks noChangeArrowheads="1"/>
          </p:cNvSpPr>
          <p:nvPr/>
        </p:nvSpPr>
        <p:spPr bwMode="gray">
          <a:xfrm>
            <a:off x="5772352" y="1025328"/>
            <a:ext cx="1247671" cy="1663809"/>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・給与計算</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・給与明細書</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・給与</a:t>
            </a:r>
            <a:r>
              <a:rPr kumimoji="0" lang="en-US" altLang="ja-JP" sz="800" kern="0">
                <a:solidFill>
                  <a:srgbClr val="434343"/>
                </a:solidFill>
                <a:cs typeface="Arial Unicode MS" pitchFamily="50" charset="-128"/>
              </a:rPr>
              <a:t>FB</a:t>
            </a:r>
            <a:r>
              <a:rPr kumimoji="0" lang="ja-JP" altLang="en-US" sz="800" kern="0">
                <a:solidFill>
                  <a:srgbClr val="434343"/>
                </a:solidFill>
                <a:cs typeface="Arial Unicode MS" pitchFamily="50" charset="-128"/>
              </a:rPr>
              <a:t>データ</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・賞与計算</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・賞与明細書</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・賞与</a:t>
            </a:r>
            <a:r>
              <a:rPr kumimoji="0" lang="en-US" altLang="ja-JP" sz="800" kern="0">
                <a:solidFill>
                  <a:srgbClr val="434343"/>
                </a:solidFill>
                <a:cs typeface="Arial Unicode MS" pitchFamily="50" charset="-128"/>
              </a:rPr>
              <a:t>FB</a:t>
            </a:r>
            <a:r>
              <a:rPr kumimoji="0" lang="ja-JP" altLang="en-US" sz="800" kern="0">
                <a:solidFill>
                  <a:srgbClr val="434343"/>
                </a:solidFill>
                <a:cs typeface="Arial Unicode MS" pitchFamily="50" charset="-128"/>
              </a:rPr>
              <a:t>データ</a:t>
            </a:r>
            <a:br>
              <a:rPr kumimoji="0" lang="en-US" altLang="ja-JP" sz="800" kern="0">
                <a:solidFill>
                  <a:srgbClr val="434343"/>
                </a:solidFill>
                <a:cs typeface="Arial Unicode MS" pitchFamily="50" charset="-128"/>
              </a:rPr>
            </a:br>
            <a:r>
              <a:rPr kumimoji="0" lang="ja-JP" altLang="en-US" sz="800" kern="0">
                <a:solidFill>
                  <a:srgbClr val="434343"/>
                </a:solidFill>
                <a:cs typeface="Arial Unicode MS" pitchFamily="50" charset="-128"/>
              </a:rPr>
              <a:t>・昇給差額計算</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・昇給差額明細書</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・昇給</a:t>
            </a:r>
            <a:r>
              <a:rPr kumimoji="0" lang="en-US" altLang="ja-JP" sz="800" kern="0">
                <a:solidFill>
                  <a:srgbClr val="434343"/>
                </a:solidFill>
                <a:cs typeface="Arial Unicode MS" pitchFamily="50" charset="-128"/>
              </a:rPr>
              <a:t>FB</a:t>
            </a:r>
            <a:r>
              <a:rPr kumimoji="0" lang="ja-JP" altLang="en-US" sz="800" kern="0">
                <a:solidFill>
                  <a:srgbClr val="434343"/>
                </a:solidFill>
                <a:cs typeface="Arial Unicode MS" pitchFamily="50" charset="-128"/>
              </a:rPr>
              <a:t>データ</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・グループ会社　</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　　　　一括計算</a:t>
            </a:r>
            <a:endParaRPr kumimoji="0" lang="en-US" altLang="ja-JP" sz="800" kern="0">
              <a:solidFill>
                <a:srgbClr val="434343"/>
              </a:solidFill>
              <a:cs typeface="Arial Unicode MS" pitchFamily="50" charset="-128"/>
            </a:endParaRPr>
          </a:p>
        </p:txBody>
      </p:sp>
      <p:sp>
        <p:nvSpPr>
          <p:cNvPr id="21" name="角丸四角形 20"/>
          <p:cNvSpPr/>
          <p:nvPr/>
        </p:nvSpPr>
        <p:spPr>
          <a:xfrm>
            <a:off x="5770629" y="912000"/>
            <a:ext cx="1249394" cy="363606"/>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給与・賞与</a:t>
            </a:r>
            <a:endParaRPr kumimoji="0" lang="en-US" altLang="ja-JP" sz="1100" kern="0">
              <a:solidFill>
                <a:sysClr val="window" lastClr="FFFFFF"/>
              </a:solidFill>
              <a:cs typeface="メイリオ" panose="020B0604030504040204" pitchFamily="50" charset="-128"/>
            </a:endParaRPr>
          </a:p>
          <a:p>
            <a:pPr algn="ctr"/>
            <a:r>
              <a:rPr kumimoji="0" lang="ja-JP" altLang="en-US" sz="1100" kern="0">
                <a:solidFill>
                  <a:sysClr val="window" lastClr="FFFFFF"/>
                </a:solidFill>
                <a:cs typeface="メイリオ" panose="020B0604030504040204" pitchFamily="50" charset="-128"/>
              </a:rPr>
              <a:t>昇給差額計算</a:t>
            </a:r>
            <a:endParaRPr kumimoji="0" lang="en-US" altLang="ja-JP" sz="1100" kern="0">
              <a:solidFill>
                <a:sysClr val="window" lastClr="FFFFFF"/>
              </a:solidFill>
              <a:cs typeface="メイリオ" panose="020B0604030504040204" pitchFamily="50" charset="-128"/>
            </a:endParaRPr>
          </a:p>
        </p:txBody>
      </p:sp>
      <p:sp>
        <p:nvSpPr>
          <p:cNvPr id="22" name="AutoShape 5"/>
          <p:cNvSpPr>
            <a:spLocks noChangeArrowheads="1"/>
          </p:cNvSpPr>
          <p:nvPr/>
        </p:nvSpPr>
        <p:spPr bwMode="gray">
          <a:xfrm>
            <a:off x="862457" y="3428499"/>
            <a:ext cx="1474440" cy="665346"/>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・社会保険計算</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・月変</a:t>
            </a:r>
            <a:r>
              <a:rPr kumimoji="0" lang="en-US" altLang="ja-JP" sz="800" kern="0">
                <a:solidFill>
                  <a:srgbClr val="434343"/>
                </a:solidFill>
                <a:cs typeface="Arial Unicode MS" pitchFamily="50" charset="-128"/>
              </a:rPr>
              <a:t>/</a:t>
            </a:r>
            <a:r>
              <a:rPr kumimoji="0" lang="ja-JP" altLang="en-US" sz="800" kern="0">
                <a:solidFill>
                  <a:srgbClr val="434343"/>
                </a:solidFill>
                <a:cs typeface="Arial Unicode MS" pitchFamily="50" charset="-128"/>
              </a:rPr>
              <a:t>算定基礎届</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・電子申請</a:t>
            </a:r>
            <a:r>
              <a:rPr kumimoji="0" lang="en-US" altLang="ja-JP" sz="800" kern="0">
                <a:solidFill>
                  <a:srgbClr val="434343"/>
                </a:solidFill>
                <a:cs typeface="Arial Unicode MS" pitchFamily="50" charset="-128"/>
              </a:rPr>
              <a:t>/FD</a:t>
            </a:r>
            <a:r>
              <a:rPr kumimoji="0" lang="ja-JP" altLang="en-US" sz="800" kern="0">
                <a:solidFill>
                  <a:srgbClr val="434343"/>
                </a:solidFill>
                <a:cs typeface="Arial Unicode MS" pitchFamily="50" charset="-128"/>
              </a:rPr>
              <a:t>データ作成</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cs typeface="Arial Unicode MS" pitchFamily="50" charset="-128"/>
              </a:rPr>
              <a:t>・離職票基礎資料</a:t>
            </a:r>
            <a:endParaRPr kumimoji="0" lang="en-US" altLang="ja-JP" sz="800" kern="0">
              <a:cs typeface="Arial Unicode MS" pitchFamily="50" charset="-128"/>
            </a:endParaRPr>
          </a:p>
        </p:txBody>
      </p:sp>
      <p:sp>
        <p:nvSpPr>
          <p:cNvPr id="23" name="角丸四角形 22"/>
          <p:cNvSpPr/>
          <p:nvPr/>
        </p:nvSpPr>
        <p:spPr>
          <a:xfrm>
            <a:off x="860732" y="3315171"/>
            <a:ext cx="1476130" cy="219980"/>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社会保険</a:t>
            </a:r>
            <a:endParaRPr kumimoji="0" lang="en-US" altLang="ja-JP" sz="1100" kern="0">
              <a:solidFill>
                <a:sysClr val="window" lastClr="FFFFFF"/>
              </a:solidFill>
              <a:cs typeface="メイリオ" panose="020B0604030504040204" pitchFamily="50" charset="-128"/>
            </a:endParaRPr>
          </a:p>
        </p:txBody>
      </p:sp>
      <p:sp>
        <p:nvSpPr>
          <p:cNvPr id="24" name="AutoShape 5"/>
          <p:cNvSpPr>
            <a:spLocks noChangeArrowheads="1"/>
          </p:cNvSpPr>
          <p:nvPr/>
        </p:nvSpPr>
        <p:spPr bwMode="gray">
          <a:xfrm>
            <a:off x="2449489" y="3418572"/>
            <a:ext cx="1474440" cy="665346"/>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・生保損保</a:t>
            </a:r>
            <a:r>
              <a:rPr kumimoji="0" lang="en-US" altLang="ja-JP" sz="800" kern="0">
                <a:solidFill>
                  <a:srgbClr val="434343"/>
                </a:solidFill>
                <a:cs typeface="Arial Unicode MS" pitchFamily="50" charset="-128"/>
              </a:rPr>
              <a:t>LINC</a:t>
            </a:r>
            <a:r>
              <a:rPr kumimoji="0" lang="ja-JP" altLang="en-US" sz="800" kern="0">
                <a:solidFill>
                  <a:srgbClr val="434343"/>
                </a:solidFill>
                <a:cs typeface="Arial Unicode MS" pitchFamily="50" charset="-128"/>
              </a:rPr>
              <a:t>取込</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・年末</a:t>
            </a:r>
            <a:r>
              <a:rPr kumimoji="0" lang="en-US" altLang="ja-JP" sz="800" kern="0">
                <a:solidFill>
                  <a:srgbClr val="434343"/>
                </a:solidFill>
                <a:cs typeface="Arial Unicode MS" pitchFamily="50" charset="-128"/>
              </a:rPr>
              <a:t>/</a:t>
            </a:r>
            <a:r>
              <a:rPr kumimoji="0" lang="ja-JP" altLang="en-US" sz="800" kern="0">
                <a:solidFill>
                  <a:srgbClr val="434343"/>
                </a:solidFill>
                <a:cs typeface="Arial Unicode MS" pitchFamily="50" charset="-128"/>
              </a:rPr>
              <a:t>再年末調整計算</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・源泉</a:t>
            </a:r>
            <a:r>
              <a:rPr kumimoji="0" lang="en-US" altLang="ja-JP" sz="800" kern="0">
                <a:solidFill>
                  <a:srgbClr val="434343"/>
                </a:solidFill>
                <a:cs typeface="Arial Unicode MS" pitchFamily="50" charset="-128"/>
              </a:rPr>
              <a:t>/</a:t>
            </a:r>
            <a:r>
              <a:rPr kumimoji="0" lang="ja-JP" altLang="en-US" sz="800" kern="0">
                <a:solidFill>
                  <a:srgbClr val="434343"/>
                </a:solidFill>
                <a:cs typeface="Arial Unicode MS" pitchFamily="50" charset="-128"/>
              </a:rPr>
              <a:t>支払報告書</a:t>
            </a:r>
            <a:r>
              <a:rPr kumimoji="0" lang="en-US" altLang="ja-JP" sz="800" kern="0">
                <a:solidFill>
                  <a:srgbClr val="434343"/>
                </a:solidFill>
                <a:cs typeface="Arial Unicode MS" pitchFamily="50" charset="-128"/>
              </a:rPr>
              <a:t>/FD</a:t>
            </a:r>
            <a:r>
              <a:rPr kumimoji="0" lang="ja-JP" altLang="en-US" sz="800" kern="0">
                <a:solidFill>
                  <a:srgbClr val="434343"/>
                </a:solidFill>
                <a:cs typeface="Arial Unicode MS" pitchFamily="50" charset="-128"/>
              </a:rPr>
              <a:t>データ</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・退職者源泉徴収票</a:t>
            </a:r>
            <a:endParaRPr kumimoji="0" lang="en-US" altLang="ja-JP" sz="800" kern="0">
              <a:solidFill>
                <a:srgbClr val="434343"/>
              </a:solidFill>
              <a:cs typeface="Arial Unicode MS" pitchFamily="50" charset="-128"/>
            </a:endParaRPr>
          </a:p>
        </p:txBody>
      </p:sp>
      <p:sp>
        <p:nvSpPr>
          <p:cNvPr id="25" name="角丸四角形 24"/>
          <p:cNvSpPr/>
          <p:nvPr/>
        </p:nvSpPr>
        <p:spPr>
          <a:xfrm>
            <a:off x="2447764" y="3305244"/>
            <a:ext cx="1476130" cy="219980"/>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年末調整</a:t>
            </a:r>
            <a:endParaRPr kumimoji="0" lang="en-US" altLang="ja-JP" sz="1100" kern="0">
              <a:solidFill>
                <a:sysClr val="window" lastClr="FFFFFF"/>
              </a:solidFill>
              <a:cs typeface="メイリオ" panose="020B0604030504040204" pitchFamily="50" charset="-128"/>
            </a:endParaRPr>
          </a:p>
        </p:txBody>
      </p:sp>
      <p:sp>
        <p:nvSpPr>
          <p:cNvPr id="26" name="AutoShape 5"/>
          <p:cNvSpPr>
            <a:spLocks noChangeArrowheads="1"/>
          </p:cNvSpPr>
          <p:nvPr/>
        </p:nvSpPr>
        <p:spPr bwMode="gray">
          <a:xfrm>
            <a:off x="4105672" y="3418572"/>
            <a:ext cx="1474440" cy="665346"/>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・雇用保険資格取得届</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・雇用保険資格喪失届</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・雇用保険個人番号登録</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・労働保険納付基礎資料</a:t>
            </a:r>
            <a:endParaRPr kumimoji="0" lang="en-US" altLang="ja-JP" sz="800" kern="0">
              <a:solidFill>
                <a:srgbClr val="434343"/>
              </a:solidFill>
              <a:cs typeface="Arial Unicode MS" pitchFamily="50" charset="-128"/>
            </a:endParaRPr>
          </a:p>
        </p:txBody>
      </p:sp>
      <p:sp>
        <p:nvSpPr>
          <p:cNvPr id="27" name="角丸四角形 26"/>
          <p:cNvSpPr/>
          <p:nvPr/>
        </p:nvSpPr>
        <p:spPr>
          <a:xfrm>
            <a:off x="4103947" y="3305244"/>
            <a:ext cx="1476130" cy="219980"/>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雇用保険・労働保険</a:t>
            </a:r>
            <a:endParaRPr kumimoji="0" lang="en-US" altLang="ja-JP" sz="1100" kern="0">
              <a:solidFill>
                <a:sysClr val="window" lastClr="FFFFFF"/>
              </a:solidFill>
              <a:cs typeface="メイリオ" panose="020B0604030504040204" pitchFamily="50" charset="-128"/>
            </a:endParaRPr>
          </a:p>
        </p:txBody>
      </p:sp>
      <p:sp>
        <p:nvSpPr>
          <p:cNvPr id="28" name="AutoShape 5"/>
          <p:cNvSpPr>
            <a:spLocks noChangeArrowheads="1"/>
          </p:cNvSpPr>
          <p:nvPr/>
        </p:nvSpPr>
        <p:spPr bwMode="gray">
          <a:xfrm>
            <a:off x="860732" y="4449273"/>
            <a:ext cx="6159291" cy="323586"/>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　　　　　　　　　・マイナンバー登録　　・マイナンバー</a:t>
            </a:r>
            <a:r>
              <a:rPr kumimoji="0" lang="en-US" altLang="ja-JP" sz="800" kern="0">
                <a:solidFill>
                  <a:srgbClr val="434343"/>
                </a:solidFill>
                <a:cs typeface="Arial Unicode MS" pitchFamily="50" charset="-128"/>
              </a:rPr>
              <a:t>CSV</a:t>
            </a:r>
            <a:r>
              <a:rPr kumimoji="0" lang="ja-JP" altLang="en-US" sz="800" kern="0">
                <a:solidFill>
                  <a:srgbClr val="434343"/>
                </a:solidFill>
                <a:cs typeface="Arial Unicode MS" pitchFamily="50" charset="-128"/>
              </a:rPr>
              <a:t>取込　　・マイナンバーチェックリスト</a:t>
            </a:r>
            <a:endParaRPr kumimoji="0" lang="en-US" altLang="ja-JP" sz="800" kern="0">
              <a:solidFill>
                <a:srgbClr val="434343"/>
              </a:solidFill>
              <a:cs typeface="Arial Unicode MS" pitchFamily="50" charset="-128"/>
            </a:endParaRPr>
          </a:p>
        </p:txBody>
      </p:sp>
      <p:sp>
        <p:nvSpPr>
          <p:cNvPr id="29" name="角丸四角形 28"/>
          <p:cNvSpPr/>
          <p:nvPr/>
        </p:nvSpPr>
        <p:spPr>
          <a:xfrm>
            <a:off x="860733" y="4335946"/>
            <a:ext cx="6159290" cy="219980"/>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マイナンバー管理</a:t>
            </a:r>
            <a:endParaRPr kumimoji="0" lang="en-US" altLang="ja-JP" sz="1100" kern="0">
              <a:solidFill>
                <a:sysClr val="window" lastClr="FFFFFF"/>
              </a:solidFill>
              <a:cs typeface="メイリオ" panose="020B0604030504040204" pitchFamily="50" charset="-128"/>
            </a:endParaRPr>
          </a:p>
        </p:txBody>
      </p:sp>
      <p:sp>
        <p:nvSpPr>
          <p:cNvPr id="30" name="AutoShape 5"/>
          <p:cNvSpPr>
            <a:spLocks noChangeArrowheads="1"/>
          </p:cNvSpPr>
          <p:nvPr/>
        </p:nvSpPr>
        <p:spPr bwMode="gray">
          <a:xfrm>
            <a:off x="5731797" y="3405156"/>
            <a:ext cx="1288475" cy="678761"/>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a:solidFill>
                <a:srgbClr val="585858"/>
              </a:solidFill>
              <a:cs typeface="Arial Unicode MS" pitchFamily="50" charset="-128"/>
            </a:endParaRPr>
          </a:p>
          <a:p>
            <a:pPr>
              <a:buClr>
                <a:srgbClr val="0065AE"/>
              </a:buClr>
              <a:buSzPct val="80000"/>
              <a:buFont typeface="Wingdings" pitchFamily="2" charset="2"/>
              <a:buNone/>
            </a:pPr>
            <a:r>
              <a:rPr kumimoji="0" lang="ja-JP" altLang="en-US" sz="800" kern="0">
                <a:solidFill>
                  <a:srgbClr val="585858"/>
                </a:solidFill>
                <a:cs typeface="Arial Unicode MS" pitchFamily="50" charset="-128"/>
              </a:rPr>
              <a:t>・税額通知書データ取込・</a:t>
            </a:r>
            <a:endParaRPr kumimoji="0" lang="en-US" altLang="ja-JP" sz="800" kern="0">
              <a:solidFill>
                <a:srgbClr val="585858"/>
              </a:solidFill>
              <a:cs typeface="Arial Unicode MS" pitchFamily="50" charset="-128"/>
            </a:endParaRPr>
          </a:p>
          <a:p>
            <a:pPr>
              <a:buClr>
                <a:srgbClr val="0065AE"/>
              </a:buClr>
              <a:buSzPct val="80000"/>
              <a:buFont typeface="Wingdings" pitchFamily="2" charset="2"/>
              <a:buNone/>
            </a:pPr>
            <a:r>
              <a:rPr kumimoji="0" lang="ja-JP" altLang="en-US" sz="800" kern="0">
                <a:solidFill>
                  <a:srgbClr val="585858"/>
                </a:solidFill>
                <a:cs typeface="Arial Unicode MS" pitchFamily="50" charset="-128"/>
              </a:rPr>
              <a:t>　配信</a:t>
            </a:r>
            <a:endParaRPr kumimoji="0" lang="en-US" altLang="ja-JP" sz="800" kern="0">
              <a:solidFill>
                <a:srgbClr val="585858"/>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・住民税</a:t>
            </a:r>
            <a:r>
              <a:rPr kumimoji="0" lang="en-US" altLang="ja-JP" sz="800" kern="0">
                <a:solidFill>
                  <a:srgbClr val="434343"/>
                </a:solidFill>
                <a:cs typeface="Arial Unicode MS" pitchFamily="50" charset="-128"/>
              </a:rPr>
              <a:t>EB</a:t>
            </a:r>
            <a:r>
              <a:rPr kumimoji="0" lang="ja-JP" altLang="en-US" sz="800" kern="0">
                <a:solidFill>
                  <a:srgbClr val="434343"/>
                </a:solidFill>
                <a:cs typeface="Arial Unicode MS" pitchFamily="50" charset="-128"/>
              </a:rPr>
              <a:t>データ作成</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・前月対比表</a:t>
            </a:r>
            <a:endParaRPr kumimoji="0" lang="en-US" altLang="ja-JP" sz="800" kern="0">
              <a:solidFill>
                <a:srgbClr val="434343"/>
              </a:solidFill>
              <a:cs typeface="Arial Unicode MS" pitchFamily="50" charset="-128"/>
            </a:endParaRPr>
          </a:p>
        </p:txBody>
      </p:sp>
      <p:sp>
        <p:nvSpPr>
          <p:cNvPr id="31" name="角丸四角形 30"/>
          <p:cNvSpPr/>
          <p:nvPr/>
        </p:nvSpPr>
        <p:spPr>
          <a:xfrm>
            <a:off x="5730073" y="3291830"/>
            <a:ext cx="1289951" cy="219980"/>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住民税</a:t>
            </a:r>
            <a:endParaRPr kumimoji="0" lang="en-US" altLang="ja-JP" sz="1100" kern="0">
              <a:solidFill>
                <a:sysClr val="window" lastClr="FFFFFF"/>
              </a:solidFill>
              <a:cs typeface="メイリオ" panose="020B0604030504040204" pitchFamily="50" charset="-128"/>
            </a:endParaRPr>
          </a:p>
        </p:txBody>
      </p:sp>
      <p:sp>
        <p:nvSpPr>
          <p:cNvPr id="32" name="角丸四角形 31"/>
          <p:cNvSpPr/>
          <p:nvPr/>
        </p:nvSpPr>
        <p:spPr>
          <a:xfrm>
            <a:off x="7377249" y="887377"/>
            <a:ext cx="1514293" cy="388229"/>
          </a:xfrm>
          <a:prstGeom prst="roundRect">
            <a:avLst>
              <a:gd name="adj" fmla="val 10028"/>
            </a:avLst>
          </a:prstGeom>
          <a:solidFill>
            <a:schemeClr val="bg1">
              <a:lumMod val="65000"/>
            </a:schemeClr>
          </a:solidFill>
          <a:ln w="25400" cap="flat" cmpd="sng" algn="ctr">
            <a:noFill/>
            <a:prstDash val="solid"/>
          </a:ln>
          <a:effectLst/>
        </p:spPr>
        <p:txBody>
          <a:bodyPr lIns="0" tIns="45718" rIns="0" bIns="45718" rtlCol="0" anchor="ctr"/>
          <a:lstStyle/>
          <a:p>
            <a:pPr algn="ctr">
              <a:defRPr/>
            </a:pPr>
            <a:r>
              <a:rPr kumimoji="0" lang="ja-JP" altLang="en-US" sz="1200" kern="0">
                <a:solidFill>
                  <a:sysClr val="window" lastClr="FFFFFF"/>
                </a:solidFill>
                <a:cs typeface="メイリオ" panose="020B0604030504040204" pitchFamily="50" charset="-128"/>
              </a:rPr>
              <a:t>人事諸届・照会</a:t>
            </a:r>
            <a:endParaRPr kumimoji="0" lang="en-US" altLang="ja-JP" sz="1200" kern="0">
              <a:solidFill>
                <a:sysClr val="window" lastClr="FFFFFF"/>
              </a:solidFill>
              <a:cs typeface="メイリオ" panose="020B0604030504040204" pitchFamily="50" charset="-128"/>
            </a:endParaRPr>
          </a:p>
          <a:p>
            <a:pPr algn="ctr">
              <a:defRPr/>
            </a:pPr>
            <a:r>
              <a:rPr kumimoji="0" lang="ja-JP" altLang="en-US" sz="900" kern="0">
                <a:solidFill>
                  <a:sysClr val="window" lastClr="FFFFFF"/>
                </a:solidFill>
                <a:cs typeface="メイリオ" panose="020B0604030504040204" pitchFamily="50" charset="-128"/>
              </a:rPr>
              <a:t>（</a:t>
            </a:r>
            <a:r>
              <a:rPr kumimoji="0" lang="en-US" altLang="ja-JP" sz="900" kern="0">
                <a:solidFill>
                  <a:sysClr val="window" lastClr="FFFFFF"/>
                </a:solidFill>
                <a:cs typeface="メイリオ" panose="020B0604030504040204" pitchFamily="50" charset="-128"/>
              </a:rPr>
              <a:t>WEB</a:t>
            </a:r>
            <a:r>
              <a:rPr kumimoji="0" lang="ja-JP" altLang="en-US" sz="900" kern="0">
                <a:solidFill>
                  <a:sysClr val="window" lastClr="FFFFFF"/>
                </a:solidFill>
                <a:cs typeface="メイリオ" panose="020B0604030504040204" pitchFamily="50" charset="-128"/>
              </a:rPr>
              <a:t>明細・年調申請）</a:t>
            </a:r>
            <a:endParaRPr kumimoji="0" lang="en-US" altLang="ja-JP" sz="900" kern="0">
              <a:solidFill>
                <a:sysClr val="window" lastClr="FFFFFF"/>
              </a:solidFill>
              <a:cs typeface="メイリオ" panose="020B0604030504040204" pitchFamily="50" charset="-128"/>
            </a:endParaRPr>
          </a:p>
        </p:txBody>
      </p:sp>
      <p:sp>
        <p:nvSpPr>
          <p:cNvPr id="33" name="角丸四角形 32"/>
          <p:cNvSpPr/>
          <p:nvPr/>
        </p:nvSpPr>
        <p:spPr>
          <a:xfrm>
            <a:off x="7375124" y="1358722"/>
            <a:ext cx="1514293" cy="384936"/>
          </a:xfrm>
          <a:prstGeom prst="roundRect">
            <a:avLst>
              <a:gd name="adj" fmla="val 10028"/>
            </a:avLst>
          </a:prstGeom>
          <a:solidFill>
            <a:schemeClr val="bg1">
              <a:lumMod val="65000"/>
            </a:schemeClr>
          </a:solidFill>
          <a:ln w="25400" cap="flat" cmpd="sng" algn="ctr">
            <a:noFill/>
            <a:prstDash val="solid"/>
          </a:ln>
          <a:effectLst/>
        </p:spPr>
        <p:txBody>
          <a:bodyPr lIns="0" tIns="45718" rIns="0" bIns="45718" rtlCol="0" anchor="ctr"/>
          <a:lstStyle/>
          <a:p>
            <a:pPr algn="ctr">
              <a:defRPr/>
            </a:pPr>
            <a:r>
              <a:rPr kumimoji="0" lang="ja-JP" altLang="en-US" sz="1200" kern="0">
                <a:solidFill>
                  <a:sysClr val="window" lastClr="FFFFFF"/>
                </a:solidFill>
                <a:cs typeface="メイリオ" panose="020B0604030504040204" pitchFamily="50" charset="-128"/>
              </a:rPr>
              <a:t>人事管理</a:t>
            </a:r>
            <a:endParaRPr kumimoji="0" lang="en-US" altLang="ja-JP" sz="1200" kern="0">
              <a:solidFill>
                <a:sysClr val="window" lastClr="FFFFFF"/>
              </a:solidFill>
              <a:cs typeface="メイリオ" panose="020B0604030504040204" pitchFamily="50" charset="-128"/>
            </a:endParaRPr>
          </a:p>
          <a:p>
            <a:pPr algn="ctr">
              <a:defRPr/>
            </a:pPr>
            <a:r>
              <a:rPr kumimoji="0" lang="ja-JP" altLang="en-US" sz="900" kern="0">
                <a:solidFill>
                  <a:sysClr val="window" lastClr="FFFFFF"/>
                </a:solidFill>
                <a:cs typeface="メイリオ" panose="020B0604030504040204" pitchFamily="50" charset="-128"/>
              </a:rPr>
              <a:t>（賃金履歴・標準報酬月額）</a:t>
            </a:r>
            <a:endParaRPr kumimoji="0" lang="en-US" altLang="ja-JP" sz="900" kern="0">
              <a:solidFill>
                <a:sysClr val="window" lastClr="FFFFFF"/>
              </a:solidFill>
              <a:cs typeface="メイリオ" panose="020B0604030504040204" pitchFamily="50" charset="-128"/>
            </a:endParaRPr>
          </a:p>
        </p:txBody>
      </p:sp>
      <p:sp>
        <p:nvSpPr>
          <p:cNvPr id="34" name="角丸四角形 33"/>
          <p:cNvSpPr/>
          <p:nvPr/>
        </p:nvSpPr>
        <p:spPr>
          <a:xfrm>
            <a:off x="7372531" y="1839627"/>
            <a:ext cx="1514293" cy="336079"/>
          </a:xfrm>
          <a:prstGeom prst="roundRect">
            <a:avLst>
              <a:gd name="adj" fmla="val 10028"/>
            </a:avLst>
          </a:prstGeom>
          <a:solidFill>
            <a:schemeClr val="bg1">
              <a:lumMod val="65000"/>
            </a:schemeClr>
          </a:solidFill>
          <a:ln w="25400" cap="flat" cmpd="sng" algn="ctr">
            <a:noFill/>
            <a:prstDash val="solid"/>
          </a:ln>
          <a:effectLst/>
        </p:spPr>
        <p:txBody>
          <a:bodyPr lIns="0" tIns="45718" rIns="0" bIns="45718" rtlCol="0" anchor="ctr"/>
          <a:lstStyle/>
          <a:p>
            <a:pPr algn="ctr">
              <a:defRPr/>
            </a:pPr>
            <a:r>
              <a:rPr kumimoji="0" lang="ja-JP" altLang="en-US" sz="1200" kern="0">
                <a:solidFill>
                  <a:sysClr val="window" lastClr="FFFFFF"/>
                </a:solidFill>
                <a:cs typeface="メイリオ" panose="020B0604030504040204" pitchFamily="50" charset="-128"/>
              </a:rPr>
              <a:t>統合会計</a:t>
            </a:r>
            <a:endParaRPr kumimoji="0" lang="en-US" altLang="ja-JP" sz="1200" kern="0">
              <a:solidFill>
                <a:sysClr val="window" lastClr="FFFFFF"/>
              </a:solidFill>
              <a:cs typeface="メイリオ" panose="020B0604030504040204" pitchFamily="50" charset="-128"/>
            </a:endParaRPr>
          </a:p>
          <a:p>
            <a:pPr algn="ctr">
              <a:defRPr/>
            </a:pPr>
            <a:r>
              <a:rPr kumimoji="0" lang="ja-JP" altLang="en-US" sz="900" kern="0">
                <a:solidFill>
                  <a:sysClr val="window" lastClr="FFFFFF"/>
                </a:solidFill>
                <a:cs typeface="メイリオ" panose="020B0604030504040204" pitchFamily="50" charset="-128"/>
              </a:rPr>
              <a:t>（仕訳情報）</a:t>
            </a:r>
            <a:endParaRPr kumimoji="0" lang="en-US" altLang="ja-JP" sz="900" kern="0">
              <a:solidFill>
                <a:sysClr val="window" lastClr="FFFFFF"/>
              </a:solidFill>
              <a:cs typeface="メイリオ" panose="020B0604030504040204" pitchFamily="50" charset="-128"/>
            </a:endParaRPr>
          </a:p>
        </p:txBody>
      </p:sp>
      <p:sp>
        <p:nvSpPr>
          <p:cNvPr id="35" name="AutoShape 5"/>
          <p:cNvSpPr>
            <a:spLocks noChangeArrowheads="1"/>
          </p:cNvSpPr>
          <p:nvPr/>
        </p:nvSpPr>
        <p:spPr bwMode="gray">
          <a:xfrm>
            <a:off x="7382325" y="2534059"/>
            <a:ext cx="1504499" cy="721767"/>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・支給控除項目判定登録</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・自動仕訳マスタ登録</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・会計連携用仕訳データ作成</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・外部連携用仕訳データ作成</a:t>
            </a:r>
            <a:endParaRPr kumimoji="0" lang="en-US" altLang="ja-JP" sz="800" kern="0">
              <a:solidFill>
                <a:srgbClr val="434343"/>
              </a:solidFill>
              <a:cs typeface="Arial Unicode MS" pitchFamily="50" charset="-128"/>
            </a:endParaRPr>
          </a:p>
        </p:txBody>
      </p:sp>
      <p:sp>
        <p:nvSpPr>
          <p:cNvPr id="36" name="角丸四角形 35"/>
          <p:cNvSpPr/>
          <p:nvPr/>
        </p:nvSpPr>
        <p:spPr>
          <a:xfrm>
            <a:off x="7380601" y="2420732"/>
            <a:ext cx="1506223" cy="219980"/>
          </a:xfrm>
          <a:prstGeom prst="roundRect">
            <a:avLst>
              <a:gd name="adj" fmla="val 10028"/>
            </a:avLst>
          </a:prstGeom>
          <a:solidFill>
            <a:schemeClr val="tx2"/>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仕訳・データ連携</a:t>
            </a:r>
            <a:endParaRPr kumimoji="0" lang="en-US" altLang="ja-JP" sz="1100" kern="0">
              <a:solidFill>
                <a:sysClr val="window" lastClr="FFFFFF"/>
              </a:solidFill>
              <a:cs typeface="メイリオ" panose="020B0604030504040204" pitchFamily="50" charset="-128"/>
            </a:endParaRPr>
          </a:p>
        </p:txBody>
      </p:sp>
      <p:sp>
        <p:nvSpPr>
          <p:cNvPr id="37" name="AutoShape 5"/>
          <p:cNvSpPr>
            <a:spLocks noChangeArrowheads="1"/>
          </p:cNvSpPr>
          <p:nvPr/>
        </p:nvSpPr>
        <p:spPr bwMode="gray">
          <a:xfrm>
            <a:off x="7387981" y="3513169"/>
            <a:ext cx="1504499" cy="1259690"/>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pPr>
            <a:r>
              <a:rPr kumimoji="0" lang="ja-JP" altLang="en-US" sz="800" kern="0">
                <a:solidFill>
                  <a:srgbClr val="434343"/>
                </a:solidFill>
                <a:cs typeface="Arial Unicode MS" pitchFamily="50" charset="-128"/>
              </a:rPr>
              <a:t>・帳票出力設定</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・賃金台帳</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・年間賃金台帳</a:t>
            </a:r>
            <a:endParaRPr kumimoji="0" lang="en-US" altLang="ja-JP" sz="800" kern="0">
              <a:solidFill>
                <a:srgbClr val="434343"/>
              </a:solidFill>
              <a:cs typeface="Arial Unicode MS" pitchFamily="50" charset="-128"/>
            </a:endParaRPr>
          </a:p>
          <a:p>
            <a:pPr>
              <a:buClr>
                <a:srgbClr val="0065AE"/>
              </a:buClr>
              <a:buSzPct val="80000"/>
            </a:pPr>
            <a:r>
              <a:rPr kumimoji="0" lang="ja-JP" altLang="en-US" sz="800" kern="0">
                <a:solidFill>
                  <a:srgbClr val="434343"/>
                </a:solidFill>
                <a:cs typeface="Arial Unicode MS" pitchFamily="50" charset="-128"/>
              </a:rPr>
              <a:t>・その他各種帳票出力</a:t>
            </a:r>
            <a:endParaRPr kumimoji="0" lang="en-US" altLang="ja-JP" sz="800" kern="0">
              <a:solidFill>
                <a:srgbClr val="434343"/>
              </a:solidFill>
              <a:cs typeface="Arial Unicode MS" pitchFamily="50" charset="-128"/>
            </a:endParaRPr>
          </a:p>
          <a:p>
            <a:pPr>
              <a:buClr>
                <a:srgbClr val="0065AE"/>
              </a:buClr>
              <a:buSzPct val="80000"/>
            </a:pPr>
            <a:r>
              <a:rPr kumimoji="0" lang="ja-JP" altLang="en-US" sz="800" kern="0">
                <a:solidFill>
                  <a:srgbClr val="434343"/>
                </a:solidFill>
                <a:cs typeface="Arial Unicode MS" pitchFamily="50" charset="-128"/>
              </a:rPr>
              <a:t>・</a:t>
            </a:r>
            <a:r>
              <a:rPr kumimoji="0" lang="en-US" altLang="ja-JP" sz="800" kern="0">
                <a:solidFill>
                  <a:srgbClr val="434343"/>
                </a:solidFill>
                <a:cs typeface="Arial Unicode MS" pitchFamily="50" charset="-128"/>
              </a:rPr>
              <a:t>Excel</a:t>
            </a:r>
            <a:r>
              <a:rPr kumimoji="0" lang="ja-JP" altLang="en-US" sz="800" kern="0">
                <a:solidFill>
                  <a:srgbClr val="434343"/>
                </a:solidFill>
                <a:cs typeface="Arial Unicode MS" pitchFamily="50" charset="-128"/>
              </a:rPr>
              <a:t>差込</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・統計資料</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・外部データ入出力</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a:t>
            </a:r>
            <a:r>
              <a:rPr kumimoji="0" lang="en-US" altLang="ja-JP" sz="800" kern="0">
                <a:solidFill>
                  <a:srgbClr val="434343"/>
                </a:solidFill>
                <a:cs typeface="Arial Unicode MS" pitchFamily="50" charset="-128"/>
              </a:rPr>
              <a:t>DB</a:t>
            </a:r>
            <a:r>
              <a:rPr kumimoji="0" lang="ja-JP" altLang="en-US" sz="800" kern="0">
                <a:solidFill>
                  <a:srgbClr val="434343"/>
                </a:solidFill>
                <a:cs typeface="Arial Unicode MS" pitchFamily="50" charset="-128"/>
              </a:rPr>
              <a:t>間入出力</a:t>
            </a:r>
            <a:endParaRPr kumimoji="0" lang="en-US" altLang="ja-JP" sz="800" kern="0">
              <a:solidFill>
                <a:srgbClr val="434343"/>
              </a:solidFill>
              <a:cs typeface="Arial Unicode MS" pitchFamily="50" charset="-128"/>
            </a:endParaRPr>
          </a:p>
        </p:txBody>
      </p:sp>
      <p:sp>
        <p:nvSpPr>
          <p:cNvPr id="38" name="角丸四角形 37"/>
          <p:cNvSpPr/>
          <p:nvPr/>
        </p:nvSpPr>
        <p:spPr>
          <a:xfrm>
            <a:off x="7386257" y="3399842"/>
            <a:ext cx="1506223" cy="219980"/>
          </a:xfrm>
          <a:prstGeom prst="roundRect">
            <a:avLst>
              <a:gd name="adj" fmla="val 10028"/>
            </a:avLst>
          </a:prstGeom>
          <a:solidFill>
            <a:schemeClr val="tx2"/>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帳票・統計・連携</a:t>
            </a:r>
            <a:endParaRPr kumimoji="0" lang="en-US" altLang="ja-JP" sz="1100" kern="0">
              <a:solidFill>
                <a:sysClr val="window" lastClr="FFFFFF"/>
              </a:solidFill>
              <a:cs typeface="メイリオ" panose="020B0604030504040204" pitchFamily="50" charset="-128"/>
            </a:endParaRPr>
          </a:p>
        </p:txBody>
      </p:sp>
      <p:cxnSp>
        <p:nvCxnSpPr>
          <p:cNvPr id="39" name="カギ線コネクタ 38"/>
          <p:cNvCxnSpPr>
            <a:stCxn id="5" idx="0"/>
            <a:endCxn id="11" idx="0"/>
          </p:cNvCxnSpPr>
          <p:nvPr/>
        </p:nvCxnSpPr>
        <p:spPr>
          <a:xfrm rot="5400000" flipH="1" flipV="1">
            <a:off x="1743684" y="-455127"/>
            <a:ext cx="60396" cy="2793869"/>
          </a:xfrm>
          <a:prstGeom prst="bentConnector3">
            <a:avLst>
              <a:gd name="adj1" fmla="val 367468"/>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54" name="カギ線コネクタ 53"/>
          <p:cNvCxnSpPr/>
          <p:nvPr/>
        </p:nvCxnSpPr>
        <p:spPr>
          <a:xfrm rot="16200000" flipH="1">
            <a:off x="4923919" y="-719283"/>
            <a:ext cx="391" cy="3224509"/>
          </a:xfrm>
          <a:prstGeom prst="bentConnector3">
            <a:avLst>
              <a:gd name="adj1" fmla="val -36638363"/>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59" name="直線矢印コネクタ 58"/>
          <p:cNvCxnSpPr/>
          <p:nvPr/>
        </p:nvCxnSpPr>
        <p:spPr>
          <a:xfrm>
            <a:off x="5596555" y="1358722"/>
            <a:ext cx="186981" cy="0"/>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60" name="直線矢印コネクタ 59"/>
          <p:cNvCxnSpPr/>
          <p:nvPr/>
        </p:nvCxnSpPr>
        <p:spPr>
          <a:xfrm>
            <a:off x="5596555" y="2247714"/>
            <a:ext cx="186981" cy="0"/>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61" name="カギ線コネクタ 60"/>
          <p:cNvCxnSpPr/>
          <p:nvPr/>
        </p:nvCxnSpPr>
        <p:spPr>
          <a:xfrm flipV="1">
            <a:off x="7020272" y="925477"/>
            <a:ext cx="306564" cy="1318994"/>
          </a:xfrm>
          <a:prstGeom prst="bentConnector3">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62" name="カギ線コネクタ 61"/>
          <p:cNvCxnSpPr/>
          <p:nvPr/>
        </p:nvCxnSpPr>
        <p:spPr>
          <a:xfrm flipV="1">
            <a:off x="7020272" y="1604152"/>
            <a:ext cx="309489" cy="640319"/>
          </a:xfrm>
          <a:prstGeom prst="bentConnector3">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63" name="カギ線コネクタ 62"/>
          <p:cNvCxnSpPr>
            <a:endCxn id="35" idx="1"/>
          </p:cNvCxnSpPr>
          <p:nvPr/>
        </p:nvCxnSpPr>
        <p:spPr>
          <a:xfrm rot="16200000" flipH="1">
            <a:off x="6952703" y="2465321"/>
            <a:ext cx="650472" cy="208771"/>
          </a:xfrm>
          <a:prstGeom prst="bentConnector2">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71" name="カギ線コネクタ 70"/>
          <p:cNvCxnSpPr/>
          <p:nvPr/>
        </p:nvCxnSpPr>
        <p:spPr>
          <a:xfrm rot="5400000" flipH="1" flipV="1">
            <a:off x="8018762" y="2280815"/>
            <a:ext cx="221742" cy="88"/>
          </a:xfrm>
          <a:prstGeom prst="bentConnector3">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74" name="カギ線コネクタ 73"/>
          <p:cNvCxnSpPr>
            <a:endCxn id="18" idx="2"/>
          </p:cNvCxnSpPr>
          <p:nvPr/>
        </p:nvCxnSpPr>
        <p:spPr>
          <a:xfrm flipV="1">
            <a:off x="591504" y="2679762"/>
            <a:ext cx="4252802" cy="196405"/>
          </a:xfrm>
          <a:prstGeom prst="bentConnector2">
            <a:avLst/>
          </a:prstGeom>
          <a:ln>
            <a:solidFill>
              <a:srgbClr val="F18F60"/>
            </a:solidFill>
            <a:tailEnd type="triangle"/>
          </a:ln>
          <a:effectLst/>
        </p:spPr>
        <p:style>
          <a:lnRef idx="3">
            <a:schemeClr val="accent3"/>
          </a:lnRef>
          <a:fillRef idx="0">
            <a:schemeClr val="accent3"/>
          </a:fillRef>
          <a:effectRef idx="2">
            <a:schemeClr val="accent3"/>
          </a:effectRef>
          <a:fontRef idx="minor">
            <a:schemeClr val="tx1"/>
          </a:fontRef>
        </p:style>
      </p:cxnSp>
      <p:cxnSp>
        <p:nvCxnSpPr>
          <p:cNvPr id="77" name="直線矢印コネクタ 76"/>
          <p:cNvCxnSpPr/>
          <p:nvPr/>
        </p:nvCxnSpPr>
        <p:spPr>
          <a:xfrm flipV="1">
            <a:off x="2843808" y="2697703"/>
            <a:ext cx="0" cy="187029"/>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79" name="カギ線コネクタ 78"/>
          <p:cNvCxnSpPr/>
          <p:nvPr/>
        </p:nvCxnSpPr>
        <p:spPr>
          <a:xfrm rot="5400000" flipH="1" flipV="1">
            <a:off x="5039745" y="1154250"/>
            <a:ext cx="4744" cy="3082161"/>
          </a:xfrm>
          <a:prstGeom prst="bentConnector3">
            <a:avLst>
              <a:gd name="adj1" fmla="val -5961994"/>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104" name="カギ線コネクタ 103"/>
          <p:cNvCxnSpPr>
            <a:stCxn id="14" idx="2"/>
            <a:endCxn id="23" idx="0"/>
          </p:cNvCxnSpPr>
          <p:nvPr/>
        </p:nvCxnSpPr>
        <p:spPr>
          <a:xfrm rot="5400000">
            <a:off x="2066672" y="2211887"/>
            <a:ext cx="635409" cy="1571158"/>
          </a:xfrm>
          <a:prstGeom prst="bentConnector3">
            <a:avLst>
              <a:gd name="adj1" fmla="val 50000"/>
            </a:avLst>
          </a:prstGeom>
          <a:ln>
            <a:solidFill>
              <a:srgbClr val="F18F60"/>
            </a:solidFill>
            <a:tailEnd type="triangle"/>
          </a:ln>
          <a:effectLst/>
        </p:spPr>
        <p:style>
          <a:lnRef idx="3">
            <a:schemeClr val="accent3"/>
          </a:lnRef>
          <a:fillRef idx="0">
            <a:schemeClr val="accent3"/>
          </a:fillRef>
          <a:effectRef idx="2">
            <a:schemeClr val="accent3"/>
          </a:effectRef>
          <a:fontRef idx="minor">
            <a:schemeClr val="tx1"/>
          </a:fontRef>
        </p:style>
      </p:cxnSp>
      <p:cxnSp>
        <p:nvCxnSpPr>
          <p:cNvPr id="127" name="カギ線コネクタ 126"/>
          <p:cNvCxnSpPr/>
          <p:nvPr/>
        </p:nvCxnSpPr>
        <p:spPr>
          <a:xfrm rot="5400000">
            <a:off x="3039770" y="3176182"/>
            <a:ext cx="232898" cy="901"/>
          </a:xfrm>
          <a:prstGeom prst="bentConnector3">
            <a:avLst>
              <a:gd name="adj1" fmla="val 65705"/>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182" name="直線矢印コネクタ 181"/>
          <p:cNvCxnSpPr/>
          <p:nvPr/>
        </p:nvCxnSpPr>
        <p:spPr>
          <a:xfrm flipH="1">
            <a:off x="1737360" y="3072369"/>
            <a:ext cx="4662378" cy="6111"/>
          </a:xfrm>
          <a:prstGeom prst="straightConnector1">
            <a:avLst/>
          </a:prstGeom>
          <a:ln>
            <a:tailEnd type="none"/>
          </a:ln>
          <a:effectLst/>
        </p:spPr>
        <p:style>
          <a:lnRef idx="3">
            <a:schemeClr val="accent3"/>
          </a:lnRef>
          <a:fillRef idx="0">
            <a:schemeClr val="accent3"/>
          </a:fillRef>
          <a:effectRef idx="2">
            <a:schemeClr val="accent3"/>
          </a:effectRef>
          <a:fontRef idx="minor">
            <a:schemeClr val="tx1"/>
          </a:fontRef>
        </p:style>
      </p:cxnSp>
      <p:cxnSp>
        <p:nvCxnSpPr>
          <p:cNvPr id="183" name="直線矢印コネクタ 182"/>
          <p:cNvCxnSpPr/>
          <p:nvPr/>
        </p:nvCxnSpPr>
        <p:spPr>
          <a:xfrm flipV="1">
            <a:off x="6399735" y="2689139"/>
            <a:ext cx="0" cy="400771"/>
          </a:xfrm>
          <a:prstGeom prst="straightConnector1">
            <a:avLst/>
          </a:prstGeom>
          <a:ln>
            <a:tailEnd type="none"/>
          </a:ln>
          <a:effectLst/>
        </p:spPr>
        <p:style>
          <a:lnRef idx="3">
            <a:schemeClr val="accent3"/>
          </a:lnRef>
          <a:fillRef idx="0">
            <a:schemeClr val="accent3"/>
          </a:fillRef>
          <a:effectRef idx="2">
            <a:schemeClr val="accent3"/>
          </a:effectRef>
          <a:fontRef idx="minor">
            <a:schemeClr val="tx1"/>
          </a:fontRef>
        </p:style>
      </p:cxnSp>
      <p:cxnSp>
        <p:nvCxnSpPr>
          <p:cNvPr id="186" name="カギ線コネクタ 185"/>
          <p:cNvCxnSpPr/>
          <p:nvPr/>
        </p:nvCxnSpPr>
        <p:spPr>
          <a:xfrm rot="5400000">
            <a:off x="1646788" y="3194935"/>
            <a:ext cx="232898" cy="901"/>
          </a:xfrm>
          <a:prstGeom prst="bentConnector3">
            <a:avLst>
              <a:gd name="adj1" fmla="val 65705"/>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193" name="直線矢印コネクタ 192"/>
          <p:cNvCxnSpPr/>
          <p:nvPr/>
        </p:nvCxnSpPr>
        <p:spPr>
          <a:xfrm>
            <a:off x="591504" y="4611066"/>
            <a:ext cx="269228" cy="0"/>
          </a:xfrm>
          <a:prstGeom prst="straightConnector1">
            <a:avLst/>
          </a:prstGeom>
          <a:ln>
            <a:headEnd type="triangle"/>
            <a:tailEnd type="triangle"/>
          </a:ln>
          <a:effectLst/>
        </p:spPr>
        <p:style>
          <a:lnRef idx="3">
            <a:schemeClr val="accent3"/>
          </a:lnRef>
          <a:fillRef idx="0">
            <a:schemeClr val="accent3"/>
          </a:fillRef>
          <a:effectRef idx="2">
            <a:schemeClr val="accent3"/>
          </a:effectRef>
          <a:fontRef idx="minor">
            <a:schemeClr val="tx1"/>
          </a:fontRef>
        </p:style>
      </p:cxnSp>
      <p:cxnSp>
        <p:nvCxnSpPr>
          <p:cNvPr id="211" name="直線矢印コネクタ 210"/>
          <p:cNvCxnSpPr/>
          <p:nvPr/>
        </p:nvCxnSpPr>
        <p:spPr>
          <a:xfrm flipV="1">
            <a:off x="1606538" y="4093845"/>
            <a:ext cx="0" cy="187029"/>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215" name="直線矢印コネクタ 214"/>
          <p:cNvCxnSpPr/>
          <p:nvPr/>
        </p:nvCxnSpPr>
        <p:spPr>
          <a:xfrm flipV="1">
            <a:off x="3173246" y="4093845"/>
            <a:ext cx="0" cy="187029"/>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216" name="直線矢印コネクタ 215"/>
          <p:cNvCxnSpPr/>
          <p:nvPr/>
        </p:nvCxnSpPr>
        <p:spPr>
          <a:xfrm flipV="1">
            <a:off x="4853728" y="4093845"/>
            <a:ext cx="0" cy="187029"/>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217" name="直線矢印コネクタ 216"/>
          <p:cNvCxnSpPr/>
          <p:nvPr/>
        </p:nvCxnSpPr>
        <p:spPr>
          <a:xfrm flipV="1">
            <a:off x="6399735" y="4093845"/>
            <a:ext cx="0" cy="187029"/>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sp>
        <p:nvSpPr>
          <p:cNvPr id="8" name="正方形/長方形 7">
            <a:extLst>
              <a:ext uri="{FF2B5EF4-FFF2-40B4-BE49-F238E27FC236}">
                <a16:creationId xmlns:a16="http://schemas.microsoft.com/office/drawing/2014/main" id="{26E84399-7552-84CD-5D28-8F7022F8B44F}"/>
              </a:ext>
            </a:extLst>
          </p:cNvPr>
          <p:cNvSpPr/>
          <p:nvPr/>
        </p:nvSpPr>
        <p:spPr>
          <a:xfrm>
            <a:off x="7012885" y="188111"/>
            <a:ext cx="2131623" cy="513749"/>
          </a:xfrm>
          <a:prstGeom prst="rect">
            <a:avLst/>
          </a:prstGeom>
          <a:solidFill>
            <a:srgbClr val="EE7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a:t>　</a:t>
            </a:r>
            <a:r>
              <a:rPr lang="en-US" altLang="ja-JP" sz="1100"/>
              <a:t>PR</a:t>
            </a:r>
          </a:p>
          <a:p>
            <a:pPr algn="ctr"/>
            <a:r>
              <a:rPr lang="ja-JP" altLang="en-US" sz="1100"/>
              <a:t>　給与管理</a:t>
            </a:r>
          </a:p>
        </p:txBody>
      </p:sp>
      <p:sp>
        <p:nvSpPr>
          <p:cNvPr id="9" name="Freeform 58">
            <a:extLst>
              <a:ext uri="{FF2B5EF4-FFF2-40B4-BE49-F238E27FC236}">
                <a16:creationId xmlns:a16="http://schemas.microsoft.com/office/drawing/2014/main" id="{AD2486F8-2E9F-AC2A-589E-57F40FE6DE41}"/>
              </a:ext>
            </a:extLst>
          </p:cNvPr>
          <p:cNvSpPr>
            <a:spLocks noEditPoints="1"/>
          </p:cNvSpPr>
          <p:nvPr/>
        </p:nvSpPr>
        <p:spPr bwMode="auto">
          <a:xfrm>
            <a:off x="7233835" y="236048"/>
            <a:ext cx="467537" cy="342402"/>
          </a:xfrm>
          <a:custGeom>
            <a:avLst/>
            <a:gdLst>
              <a:gd name="T0" fmla="*/ 53 w 1132"/>
              <a:gd name="T1" fmla="*/ 416 h 832"/>
              <a:gd name="T2" fmla="*/ 420 w 1132"/>
              <a:gd name="T3" fmla="*/ 416 h 832"/>
              <a:gd name="T4" fmla="*/ 320 w 1132"/>
              <a:gd name="T5" fmla="*/ 423 h 832"/>
              <a:gd name="T6" fmla="*/ 256 w 1132"/>
              <a:gd name="T7" fmla="*/ 453 h 832"/>
              <a:gd name="T8" fmla="*/ 320 w 1132"/>
              <a:gd name="T9" fmla="*/ 477 h 832"/>
              <a:gd name="T10" fmla="*/ 256 w 1132"/>
              <a:gd name="T11" fmla="*/ 506 h 832"/>
              <a:gd name="T12" fmla="*/ 217 w 1132"/>
              <a:gd name="T13" fmla="*/ 540 h 832"/>
              <a:gd name="T14" fmla="*/ 154 w 1132"/>
              <a:gd name="T15" fmla="*/ 506 h 832"/>
              <a:gd name="T16" fmla="*/ 217 w 1132"/>
              <a:gd name="T17" fmla="*/ 477 h 832"/>
              <a:gd name="T18" fmla="*/ 154 w 1132"/>
              <a:gd name="T19" fmla="*/ 453 h 832"/>
              <a:gd name="T20" fmla="*/ 206 w 1132"/>
              <a:gd name="T21" fmla="*/ 423 h 832"/>
              <a:gd name="T22" fmla="*/ 176 w 1132"/>
              <a:gd name="T23" fmla="*/ 309 h 832"/>
              <a:gd name="T24" fmla="*/ 297 w 1132"/>
              <a:gd name="T25" fmla="*/ 309 h 832"/>
              <a:gd name="T26" fmla="*/ 268 w 1132"/>
              <a:gd name="T27" fmla="*/ 423 h 832"/>
              <a:gd name="T28" fmla="*/ 554 w 1132"/>
              <a:gd name="T29" fmla="*/ 330 h 832"/>
              <a:gd name="T30" fmla="*/ 560 w 1132"/>
              <a:gd name="T31" fmla="*/ 396 h 832"/>
              <a:gd name="T32" fmla="*/ 237 w 1132"/>
              <a:gd name="T33" fmla="*/ 180 h 832"/>
              <a:gd name="T34" fmla="*/ 237 w 1132"/>
              <a:gd name="T35" fmla="*/ 652 h 832"/>
              <a:gd name="T36" fmla="*/ 560 w 1132"/>
              <a:gd name="T37" fmla="*/ 436 h 832"/>
              <a:gd name="T38" fmla="*/ 554 w 1132"/>
              <a:gd name="T39" fmla="*/ 501 h 832"/>
              <a:gd name="T40" fmla="*/ 554 w 1132"/>
              <a:gd name="T41" fmla="*/ 330 h 832"/>
              <a:gd name="T42" fmla="*/ 36 w 1132"/>
              <a:gd name="T43" fmla="*/ 416 h 832"/>
              <a:gd name="T44" fmla="*/ 437 w 1132"/>
              <a:gd name="T45" fmla="*/ 416 h 832"/>
              <a:gd name="T46" fmla="*/ 999 w 1132"/>
              <a:gd name="T47" fmla="*/ 330 h 832"/>
              <a:gd name="T48" fmla="*/ 1132 w 1132"/>
              <a:gd name="T49" fmla="*/ 832 h 832"/>
              <a:gd name="T50" fmla="*/ 1055 w 1132"/>
              <a:gd name="T51" fmla="*/ 474 h 832"/>
              <a:gd name="T52" fmla="*/ 1037 w 1132"/>
              <a:gd name="T53" fmla="*/ 832 h 832"/>
              <a:gd name="T54" fmla="*/ 735 w 1132"/>
              <a:gd name="T55" fmla="*/ 474 h 832"/>
              <a:gd name="T56" fmla="*/ 717 w 1132"/>
              <a:gd name="T57" fmla="*/ 832 h 832"/>
              <a:gd name="T58" fmla="*/ 641 w 1132"/>
              <a:gd name="T59" fmla="*/ 458 h 832"/>
              <a:gd name="T60" fmla="*/ 842 w 1132"/>
              <a:gd name="T61" fmla="*/ 330 h 832"/>
              <a:gd name="T62" fmla="*/ 831 w 1132"/>
              <a:gd name="T63" fmla="*/ 567 h 832"/>
              <a:gd name="T64" fmla="*/ 942 w 1132"/>
              <a:gd name="T65" fmla="*/ 567 h 832"/>
              <a:gd name="T66" fmla="*/ 931 w 1132"/>
              <a:gd name="T67" fmla="*/ 330 h 832"/>
              <a:gd name="T68" fmla="*/ 886 w 1132"/>
              <a:gd name="T69" fmla="*/ 0 h 832"/>
              <a:gd name="T70" fmla="*/ 886 w 1132"/>
              <a:gd name="T71" fmla="*/ 296 h 832"/>
              <a:gd name="T72" fmla="*/ 886 w 1132"/>
              <a:gd name="T73" fmla="*/ 0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32" h="832">
                <a:moveTo>
                  <a:pt x="237" y="232"/>
                </a:moveTo>
                <a:cubicBezTo>
                  <a:pt x="135" y="232"/>
                  <a:pt x="53" y="314"/>
                  <a:pt x="53" y="416"/>
                </a:cubicBezTo>
                <a:cubicBezTo>
                  <a:pt x="53" y="517"/>
                  <a:pt x="135" y="600"/>
                  <a:pt x="237" y="600"/>
                </a:cubicBezTo>
                <a:cubicBezTo>
                  <a:pt x="338" y="600"/>
                  <a:pt x="420" y="517"/>
                  <a:pt x="420" y="416"/>
                </a:cubicBezTo>
                <a:cubicBezTo>
                  <a:pt x="420" y="314"/>
                  <a:pt x="338" y="232"/>
                  <a:pt x="237" y="232"/>
                </a:cubicBezTo>
                <a:close/>
                <a:moveTo>
                  <a:pt x="320" y="423"/>
                </a:moveTo>
                <a:cubicBezTo>
                  <a:pt x="320" y="453"/>
                  <a:pt x="320" y="453"/>
                  <a:pt x="320" y="453"/>
                </a:cubicBezTo>
                <a:cubicBezTo>
                  <a:pt x="256" y="453"/>
                  <a:pt x="256" y="453"/>
                  <a:pt x="256" y="453"/>
                </a:cubicBezTo>
                <a:cubicBezTo>
                  <a:pt x="256" y="477"/>
                  <a:pt x="256" y="477"/>
                  <a:pt x="256" y="477"/>
                </a:cubicBezTo>
                <a:cubicBezTo>
                  <a:pt x="320" y="477"/>
                  <a:pt x="320" y="477"/>
                  <a:pt x="320" y="477"/>
                </a:cubicBezTo>
                <a:cubicBezTo>
                  <a:pt x="320" y="506"/>
                  <a:pt x="320" y="506"/>
                  <a:pt x="320" y="506"/>
                </a:cubicBezTo>
                <a:cubicBezTo>
                  <a:pt x="256" y="506"/>
                  <a:pt x="256" y="506"/>
                  <a:pt x="256" y="506"/>
                </a:cubicBezTo>
                <a:cubicBezTo>
                  <a:pt x="256" y="540"/>
                  <a:pt x="256" y="540"/>
                  <a:pt x="256" y="540"/>
                </a:cubicBezTo>
                <a:cubicBezTo>
                  <a:pt x="217" y="540"/>
                  <a:pt x="217" y="540"/>
                  <a:pt x="217" y="540"/>
                </a:cubicBezTo>
                <a:cubicBezTo>
                  <a:pt x="217" y="506"/>
                  <a:pt x="217" y="506"/>
                  <a:pt x="217" y="506"/>
                </a:cubicBezTo>
                <a:cubicBezTo>
                  <a:pt x="154" y="506"/>
                  <a:pt x="154" y="506"/>
                  <a:pt x="154" y="506"/>
                </a:cubicBezTo>
                <a:cubicBezTo>
                  <a:pt x="154" y="477"/>
                  <a:pt x="154" y="477"/>
                  <a:pt x="154" y="477"/>
                </a:cubicBezTo>
                <a:cubicBezTo>
                  <a:pt x="217" y="477"/>
                  <a:pt x="217" y="477"/>
                  <a:pt x="217" y="477"/>
                </a:cubicBezTo>
                <a:cubicBezTo>
                  <a:pt x="217" y="453"/>
                  <a:pt x="217" y="453"/>
                  <a:pt x="217" y="453"/>
                </a:cubicBezTo>
                <a:cubicBezTo>
                  <a:pt x="154" y="453"/>
                  <a:pt x="154" y="453"/>
                  <a:pt x="154" y="453"/>
                </a:cubicBezTo>
                <a:cubicBezTo>
                  <a:pt x="154" y="423"/>
                  <a:pt x="154" y="423"/>
                  <a:pt x="154" y="423"/>
                </a:cubicBezTo>
                <a:cubicBezTo>
                  <a:pt x="206" y="423"/>
                  <a:pt x="206" y="423"/>
                  <a:pt x="206" y="423"/>
                </a:cubicBezTo>
                <a:cubicBezTo>
                  <a:pt x="130" y="309"/>
                  <a:pt x="130" y="309"/>
                  <a:pt x="130" y="309"/>
                </a:cubicBezTo>
                <a:cubicBezTo>
                  <a:pt x="176" y="309"/>
                  <a:pt x="176" y="309"/>
                  <a:pt x="176" y="309"/>
                </a:cubicBezTo>
                <a:cubicBezTo>
                  <a:pt x="237" y="406"/>
                  <a:pt x="237" y="406"/>
                  <a:pt x="237" y="406"/>
                </a:cubicBezTo>
                <a:cubicBezTo>
                  <a:pt x="297" y="309"/>
                  <a:pt x="297" y="309"/>
                  <a:pt x="297" y="309"/>
                </a:cubicBezTo>
                <a:cubicBezTo>
                  <a:pt x="344" y="309"/>
                  <a:pt x="344" y="309"/>
                  <a:pt x="344" y="309"/>
                </a:cubicBezTo>
                <a:cubicBezTo>
                  <a:pt x="268" y="423"/>
                  <a:pt x="268" y="423"/>
                  <a:pt x="268" y="423"/>
                </a:cubicBezTo>
                <a:lnTo>
                  <a:pt x="320" y="423"/>
                </a:lnTo>
                <a:close/>
                <a:moveTo>
                  <a:pt x="554" y="330"/>
                </a:moveTo>
                <a:cubicBezTo>
                  <a:pt x="495" y="330"/>
                  <a:pt x="495" y="330"/>
                  <a:pt x="495" y="330"/>
                </a:cubicBezTo>
                <a:cubicBezTo>
                  <a:pt x="560" y="396"/>
                  <a:pt x="560" y="396"/>
                  <a:pt x="560" y="396"/>
                </a:cubicBezTo>
                <a:cubicBezTo>
                  <a:pt x="472" y="396"/>
                  <a:pt x="472" y="396"/>
                  <a:pt x="472" y="396"/>
                </a:cubicBezTo>
                <a:cubicBezTo>
                  <a:pt x="462" y="275"/>
                  <a:pt x="360" y="180"/>
                  <a:pt x="237" y="180"/>
                </a:cubicBezTo>
                <a:cubicBezTo>
                  <a:pt x="106" y="180"/>
                  <a:pt x="0" y="285"/>
                  <a:pt x="0" y="416"/>
                </a:cubicBezTo>
                <a:cubicBezTo>
                  <a:pt x="0" y="546"/>
                  <a:pt x="106" y="652"/>
                  <a:pt x="237" y="652"/>
                </a:cubicBezTo>
                <a:cubicBezTo>
                  <a:pt x="360" y="652"/>
                  <a:pt x="462" y="557"/>
                  <a:pt x="472" y="436"/>
                </a:cubicBezTo>
                <a:cubicBezTo>
                  <a:pt x="560" y="436"/>
                  <a:pt x="560" y="436"/>
                  <a:pt x="560" y="436"/>
                </a:cubicBezTo>
                <a:cubicBezTo>
                  <a:pt x="495" y="501"/>
                  <a:pt x="495" y="501"/>
                  <a:pt x="495" y="501"/>
                </a:cubicBezTo>
                <a:cubicBezTo>
                  <a:pt x="554" y="501"/>
                  <a:pt x="554" y="501"/>
                  <a:pt x="554" y="501"/>
                </a:cubicBezTo>
                <a:cubicBezTo>
                  <a:pt x="639" y="416"/>
                  <a:pt x="639" y="416"/>
                  <a:pt x="639" y="416"/>
                </a:cubicBezTo>
                <a:lnTo>
                  <a:pt x="554" y="330"/>
                </a:lnTo>
                <a:close/>
                <a:moveTo>
                  <a:pt x="237" y="617"/>
                </a:moveTo>
                <a:cubicBezTo>
                  <a:pt x="126" y="617"/>
                  <a:pt x="36" y="527"/>
                  <a:pt x="36" y="416"/>
                </a:cubicBezTo>
                <a:cubicBezTo>
                  <a:pt x="36" y="305"/>
                  <a:pt x="126" y="215"/>
                  <a:pt x="237" y="215"/>
                </a:cubicBezTo>
                <a:cubicBezTo>
                  <a:pt x="347" y="215"/>
                  <a:pt x="437" y="305"/>
                  <a:pt x="437" y="416"/>
                </a:cubicBezTo>
                <a:cubicBezTo>
                  <a:pt x="437" y="527"/>
                  <a:pt x="347" y="617"/>
                  <a:pt x="237" y="617"/>
                </a:cubicBezTo>
                <a:close/>
                <a:moveTo>
                  <a:pt x="999" y="330"/>
                </a:moveTo>
                <a:cubicBezTo>
                  <a:pt x="1069" y="330"/>
                  <a:pt x="1126" y="387"/>
                  <a:pt x="1132" y="458"/>
                </a:cubicBezTo>
                <a:cubicBezTo>
                  <a:pt x="1132" y="832"/>
                  <a:pt x="1132" y="832"/>
                  <a:pt x="1132" y="832"/>
                </a:cubicBezTo>
                <a:cubicBezTo>
                  <a:pt x="1055" y="832"/>
                  <a:pt x="1055" y="832"/>
                  <a:pt x="1055" y="832"/>
                </a:cubicBezTo>
                <a:cubicBezTo>
                  <a:pt x="1055" y="474"/>
                  <a:pt x="1055" y="474"/>
                  <a:pt x="1055" y="474"/>
                </a:cubicBezTo>
                <a:cubicBezTo>
                  <a:pt x="1037" y="474"/>
                  <a:pt x="1037" y="474"/>
                  <a:pt x="1037" y="474"/>
                </a:cubicBezTo>
                <a:cubicBezTo>
                  <a:pt x="1037" y="832"/>
                  <a:pt x="1037" y="832"/>
                  <a:pt x="1037" y="832"/>
                </a:cubicBezTo>
                <a:cubicBezTo>
                  <a:pt x="735" y="832"/>
                  <a:pt x="735" y="832"/>
                  <a:pt x="735" y="832"/>
                </a:cubicBezTo>
                <a:cubicBezTo>
                  <a:pt x="735" y="474"/>
                  <a:pt x="735" y="474"/>
                  <a:pt x="735" y="474"/>
                </a:cubicBezTo>
                <a:cubicBezTo>
                  <a:pt x="717" y="474"/>
                  <a:pt x="717" y="474"/>
                  <a:pt x="717" y="474"/>
                </a:cubicBezTo>
                <a:cubicBezTo>
                  <a:pt x="717" y="832"/>
                  <a:pt x="717" y="832"/>
                  <a:pt x="717" y="832"/>
                </a:cubicBezTo>
                <a:cubicBezTo>
                  <a:pt x="641" y="832"/>
                  <a:pt x="641" y="832"/>
                  <a:pt x="641" y="832"/>
                </a:cubicBezTo>
                <a:cubicBezTo>
                  <a:pt x="641" y="458"/>
                  <a:pt x="641" y="458"/>
                  <a:pt x="641" y="458"/>
                </a:cubicBezTo>
                <a:cubicBezTo>
                  <a:pt x="646" y="387"/>
                  <a:pt x="703" y="330"/>
                  <a:pt x="774" y="330"/>
                </a:cubicBezTo>
                <a:cubicBezTo>
                  <a:pt x="842" y="330"/>
                  <a:pt x="842" y="330"/>
                  <a:pt x="842" y="330"/>
                </a:cubicBezTo>
                <a:cubicBezTo>
                  <a:pt x="879" y="395"/>
                  <a:pt x="879" y="395"/>
                  <a:pt x="879" y="395"/>
                </a:cubicBezTo>
                <a:cubicBezTo>
                  <a:pt x="831" y="567"/>
                  <a:pt x="831" y="567"/>
                  <a:pt x="831" y="567"/>
                </a:cubicBezTo>
                <a:cubicBezTo>
                  <a:pt x="886" y="626"/>
                  <a:pt x="886" y="626"/>
                  <a:pt x="886" y="626"/>
                </a:cubicBezTo>
                <a:cubicBezTo>
                  <a:pt x="942" y="567"/>
                  <a:pt x="942" y="567"/>
                  <a:pt x="942" y="567"/>
                </a:cubicBezTo>
                <a:cubicBezTo>
                  <a:pt x="894" y="395"/>
                  <a:pt x="894" y="395"/>
                  <a:pt x="894" y="395"/>
                </a:cubicBezTo>
                <a:cubicBezTo>
                  <a:pt x="931" y="330"/>
                  <a:pt x="931" y="330"/>
                  <a:pt x="931" y="330"/>
                </a:cubicBezTo>
                <a:cubicBezTo>
                  <a:pt x="999" y="330"/>
                  <a:pt x="999" y="330"/>
                  <a:pt x="999" y="330"/>
                </a:cubicBezTo>
                <a:moveTo>
                  <a:pt x="886" y="0"/>
                </a:moveTo>
                <a:cubicBezTo>
                  <a:pt x="968" y="0"/>
                  <a:pt x="1034" y="66"/>
                  <a:pt x="1034" y="148"/>
                </a:cubicBezTo>
                <a:cubicBezTo>
                  <a:pt x="1034" y="230"/>
                  <a:pt x="968" y="296"/>
                  <a:pt x="886" y="296"/>
                </a:cubicBezTo>
                <a:cubicBezTo>
                  <a:pt x="805" y="296"/>
                  <a:pt x="739" y="230"/>
                  <a:pt x="739" y="148"/>
                </a:cubicBezTo>
                <a:cubicBezTo>
                  <a:pt x="739" y="66"/>
                  <a:pt x="805" y="0"/>
                  <a:pt x="886"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sz="1200"/>
          </a:p>
        </p:txBody>
      </p:sp>
    </p:spTree>
    <p:extLst>
      <p:ext uri="{BB962C8B-B14F-4D97-AF65-F5344CB8AC3E}">
        <p14:creationId xmlns:p14="http://schemas.microsoft.com/office/powerpoint/2010/main" val="26593103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31</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タイトル 3"/>
          <p:cNvSpPr>
            <a:spLocks noGrp="1"/>
          </p:cNvSpPr>
          <p:nvPr>
            <p:ph type="title"/>
          </p:nvPr>
        </p:nvSpPr>
        <p:spPr/>
        <p:txBody>
          <a:bodyPr/>
          <a:lstStyle/>
          <a:p>
            <a:r>
              <a:rPr lang="ja-JP" altLang="en-US"/>
              <a:t>人事諸届・照会システムフロー</a:t>
            </a:r>
            <a:endParaRPr kumimoji="1" lang="ja-JP" altLang="en-US"/>
          </a:p>
        </p:txBody>
      </p:sp>
      <p:sp>
        <p:nvSpPr>
          <p:cNvPr id="5" name="正方形/長方形 4"/>
          <p:cNvSpPr/>
          <p:nvPr/>
        </p:nvSpPr>
        <p:spPr>
          <a:xfrm>
            <a:off x="7012377" y="164029"/>
            <a:ext cx="2131623" cy="513749"/>
          </a:xfrm>
          <a:prstGeom prst="rect">
            <a:avLst/>
          </a:prstGeom>
          <a:solidFill>
            <a:srgbClr val="EE7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a:t>　</a:t>
            </a:r>
            <a:r>
              <a:rPr lang="en-US" altLang="ja-JP" sz="1100"/>
              <a:t>field/HR</a:t>
            </a:r>
          </a:p>
          <a:p>
            <a:pPr algn="ctr"/>
            <a:r>
              <a:rPr lang="ja-JP" altLang="en-US" sz="1100"/>
              <a:t>　人事諸届・照会</a:t>
            </a:r>
          </a:p>
        </p:txBody>
      </p:sp>
      <p:sp>
        <p:nvSpPr>
          <p:cNvPr id="6" name="Freeform 6"/>
          <p:cNvSpPr>
            <a:spLocks noEditPoints="1"/>
          </p:cNvSpPr>
          <p:nvPr/>
        </p:nvSpPr>
        <p:spPr bwMode="auto">
          <a:xfrm>
            <a:off x="7211501" y="231945"/>
            <a:ext cx="332777" cy="316276"/>
          </a:xfrm>
          <a:custGeom>
            <a:avLst/>
            <a:gdLst>
              <a:gd name="T0" fmla="*/ 323 w 403"/>
              <a:gd name="T1" fmla="*/ 382 h 382"/>
              <a:gd name="T2" fmla="*/ 76 w 403"/>
              <a:gd name="T3" fmla="*/ 378 h 382"/>
              <a:gd name="T4" fmla="*/ 79 w 403"/>
              <a:gd name="T5" fmla="*/ 364 h 382"/>
              <a:gd name="T6" fmla="*/ 327 w 403"/>
              <a:gd name="T7" fmla="*/ 368 h 382"/>
              <a:gd name="T8" fmla="*/ 315 w 403"/>
              <a:gd name="T9" fmla="*/ 370 h 382"/>
              <a:gd name="T10" fmla="*/ 296 w 403"/>
              <a:gd name="T11" fmla="*/ 376 h 382"/>
              <a:gd name="T12" fmla="*/ 315 w 403"/>
              <a:gd name="T13" fmla="*/ 370 h 382"/>
              <a:gd name="T14" fmla="*/ 266 w 403"/>
              <a:gd name="T15" fmla="*/ 370 h 382"/>
              <a:gd name="T16" fmla="*/ 285 w 403"/>
              <a:gd name="T17" fmla="*/ 376 h 382"/>
              <a:gd name="T18" fmla="*/ 326 w 403"/>
              <a:gd name="T19" fmla="*/ 227 h 382"/>
              <a:gd name="T20" fmla="*/ 84 w 403"/>
              <a:gd name="T21" fmla="*/ 220 h 382"/>
              <a:gd name="T22" fmla="*/ 77 w 403"/>
              <a:gd name="T23" fmla="*/ 349 h 382"/>
              <a:gd name="T24" fmla="*/ 318 w 403"/>
              <a:gd name="T25" fmla="*/ 356 h 382"/>
              <a:gd name="T26" fmla="*/ 326 w 403"/>
              <a:gd name="T27" fmla="*/ 227 h 382"/>
              <a:gd name="T28" fmla="*/ 128 w 403"/>
              <a:gd name="T29" fmla="*/ 74 h 382"/>
              <a:gd name="T30" fmla="*/ 275 w 403"/>
              <a:gd name="T31" fmla="*/ 74 h 382"/>
              <a:gd name="T32" fmla="*/ 177 w 403"/>
              <a:gd name="T33" fmla="*/ 161 h 382"/>
              <a:gd name="T34" fmla="*/ 55 w 403"/>
              <a:gd name="T35" fmla="*/ 208 h 382"/>
              <a:gd name="T36" fmla="*/ 47 w 403"/>
              <a:gd name="T37" fmla="*/ 355 h 382"/>
              <a:gd name="T38" fmla="*/ 69 w 403"/>
              <a:gd name="T39" fmla="*/ 349 h 382"/>
              <a:gd name="T40" fmla="*/ 52 w 403"/>
              <a:gd name="T41" fmla="*/ 296 h 382"/>
              <a:gd name="T42" fmla="*/ 69 w 403"/>
              <a:gd name="T43" fmla="*/ 285 h 382"/>
              <a:gd name="T44" fmla="*/ 84 w 403"/>
              <a:gd name="T45" fmla="*/ 212 h 382"/>
              <a:gd name="T46" fmla="*/ 193 w 403"/>
              <a:gd name="T47" fmla="*/ 197 h 382"/>
              <a:gd name="T48" fmla="*/ 392 w 403"/>
              <a:gd name="T49" fmla="*/ 306 h 382"/>
              <a:gd name="T50" fmla="*/ 275 w 403"/>
              <a:gd name="T51" fmla="*/ 161 h 382"/>
              <a:gd name="T52" fmla="*/ 210 w 403"/>
              <a:gd name="T53" fmla="*/ 197 h 382"/>
              <a:gd name="T54" fmla="*/ 318 w 403"/>
              <a:gd name="T55" fmla="*/ 212 h 382"/>
              <a:gd name="T56" fmla="*/ 334 w 403"/>
              <a:gd name="T57" fmla="*/ 285 h 382"/>
              <a:gd name="T58" fmla="*/ 351 w 403"/>
              <a:gd name="T59" fmla="*/ 296 h 382"/>
              <a:gd name="T60" fmla="*/ 334 w 403"/>
              <a:gd name="T61" fmla="*/ 349 h 382"/>
              <a:gd name="T62" fmla="*/ 355 w 403"/>
              <a:gd name="T63" fmla="*/ 355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3" h="382">
                <a:moveTo>
                  <a:pt x="327" y="378"/>
                </a:moveTo>
                <a:cubicBezTo>
                  <a:pt x="327" y="380"/>
                  <a:pt x="325" y="382"/>
                  <a:pt x="323" y="382"/>
                </a:cubicBezTo>
                <a:cubicBezTo>
                  <a:pt x="79" y="382"/>
                  <a:pt x="79" y="382"/>
                  <a:pt x="79" y="382"/>
                </a:cubicBezTo>
                <a:cubicBezTo>
                  <a:pt x="77" y="382"/>
                  <a:pt x="76" y="380"/>
                  <a:pt x="76" y="378"/>
                </a:cubicBezTo>
                <a:cubicBezTo>
                  <a:pt x="76" y="368"/>
                  <a:pt x="76" y="368"/>
                  <a:pt x="76" y="368"/>
                </a:cubicBezTo>
                <a:cubicBezTo>
                  <a:pt x="76" y="366"/>
                  <a:pt x="77" y="364"/>
                  <a:pt x="79" y="364"/>
                </a:cubicBezTo>
                <a:cubicBezTo>
                  <a:pt x="323" y="364"/>
                  <a:pt x="323" y="364"/>
                  <a:pt x="323" y="364"/>
                </a:cubicBezTo>
                <a:cubicBezTo>
                  <a:pt x="325" y="364"/>
                  <a:pt x="327" y="366"/>
                  <a:pt x="327" y="368"/>
                </a:cubicBezTo>
                <a:lnTo>
                  <a:pt x="327" y="378"/>
                </a:lnTo>
                <a:close/>
                <a:moveTo>
                  <a:pt x="315" y="370"/>
                </a:moveTo>
                <a:cubicBezTo>
                  <a:pt x="296" y="370"/>
                  <a:pt x="296" y="370"/>
                  <a:pt x="296" y="370"/>
                </a:cubicBezTo>
                <a:cubicBezTo>
                  <a:pt x="296" y="376"/>
                  <a:pt x="296" y="376"/>
                  <a:pt x="296" y="376"/>
                </a:cubicBezTo>
                <a:cubicBezTo>
                  <a:pt x="315" y="376"/>
                  <a:pt x="315" y="376"/>
                  <a:pt x="315" y="376"/>
                </a:cubicBezTo>
                <a:lnTo>
                  <a:pt x="315" y="370"/>
                </a:lnTo>
                <a:close/>
                <a:moveTo>
                  <a:pt x="285" y="370"/>
                </a:moveTo>
                <a:cubicBezTo>
                  <a:pt x="266" y="370"/>
                  <a:pt x="266" y="370"/>
                  <a:pt x="266" y="370"/>
                </a:cubicBezTo>
                <a:cubicBezTo>
                  <a:pt x="266" y="376"/>
                  <a:pt x="266" y="376"/>
                  <a:pt x="266" y="376"/>
                </a:cubicBezTo>
                <a:cubicBezTo>
                  <a:pt x="285" y="376"/>
                  <a:pt x="285" y="376"/>
                  <a:pt x="285" y="376"/>
                </a:cubicBezTo>
                <a:lnTo>
                  <a:pt x="285" y="370"/>
                </a:lnTo>
                <a:close/>
                <a:moveTo>
                  <a:pt x="326" y="227"/>
                </a:moveTo>
                <a:cubicBezTo>
                  <a:pt x="326" y="223"/>
                  <a:pt x="322" y="220"/>
                  <a:pt x="318" y="220"/>
                </a:cubicBezTo>
                <a:cubicBezTo>
                  <a:pt x="84" y="220"/>
                  <a:pt x="84" y="220"/>
                  <a:pt x="84" y="220"/>
                </a:cubicBezTo>
                <a:cubicBezTo>
                  <a:pt x="80" y="220"/>
                  <a:pt x="77" y="223"/>
                  <a:pt x="77" y="227"/>
                </a:cubicBezTo>
                <a:cubicBezTo>
                  <a:pt x="77" y="349"/>
                  <a:pt x="77" y="349"/>
                  <a:pt x="77" y="349"/>
                </a:cubicBezTo>
                <a:cubicBezTo>
                  <a:pt x="77" y="353"/>
                  <a:pt x="80" y="356"/>
                  <a:pt x="84" y="356"/>
                </a:cubicBezTo>
                <a:cubicBezTo>
                  <a:pt x="318" y="356"/>
                  <a:pt x="318" y="356"/>
                  <a:pt x="318" y="356"/>
                </a:cubicBezTo>
                <a:cubicBezTo>
                  <a:pt x="322" y="356"/>
                  <a:pt x="326" y="353"/>
                  <a:pt x="326" y="349"/>
                </a:cubicBezTo>
                <a:lnTo>
                  <a:pt x="326" y="227"/>
                </a:lnTo>
                <a:close/>
                <a:moveTo>
                  <a:pt x="201" y="0"/>
                </a:moveTo>
                <a:cubicBezTo>
                  <a:pt x="161" y="0"/>
                  <a:pt x="128" y="33"/>
                  <a:pt x="128" y="74"/>
                </a:cubicBezTo>
                <a:cubicBezTo>
                  <a:pt x="128" y="114"/>
                  <a:pt x="161" y="147"/>
                  <a:pt x="201" y="147"/>
                </a:cubicBezTo>
                <a:cubicBezTo>
                  <a:pt x="242" y="147"/>
                  <a:pt x="275" y="114"/>
                  <a:pt x="275" y="74"/>
                </a:cubicBezTo>
                <a:cubicBezTo>
                  <a:pt x="275" y="33"/>
                  <a:pt x="242" y="0"/>
                  <a:pt x="201" y="0"/>
                </a:cubicBezTo>
                <a:close/>
                <a:moveTo>
                  <a:pt x="177" y="161"/>
                </a:moveTo>
                <a:cubicBezTo>
                  <a:pt x="128" y="161"/>
                  <a:pt x="128" y="161"/>
                  <a:pt x="128" y="161"/>
                </a:cubicBezTo>
                <a:cubicBezTo>
                  <a:pt x="88" y="161"/>
                  <a:pt x="70" y="177"/>
                  <a:pt x="55" y="208"/>
                </a:cubicBezTo>
                <a:cubicBezTo>
                  <a:pt x="41" y="239"/>
                  <a:pt x="25" y="274"/>
                  <a:pt x="11" y="306"/>
                </a:cubicBezTo>
                <a:cubicBezTo>
                  <a:pt x="0" y="332"/>
                  <a:pt x="21" y="359"/>
                  <a:pt x="47" y="355"/>
                </a:cubicBezTo>
                <a:cubicBezTo>
                  <a:pt x="55" y="354"/>
                  <a:pt x="63" y="353"/>
                  <a:pt x="70" y="352"/>
                </a:cubicBezTo>
                <a:cubicBezTo>
                  <a:pt x="69" y="351"/>
                  <a:pt x="69" y="350"/>
                  <a:pt x="69" y="349"/>
                </a:cubicBezTo>
                <a:cubicBezTo>
                  <a:pt x="69" y="293"/>
                  <a:pt x="69" y="293"/>
                  <a:pt x="69" y="293"/>
                </a:cubicBezTo>
                <a:cubicBezTo>
                  <a:pt x="52" y="296"/>
                  <a:pt x="52" y="296"/>
                  <a:pt x="52" y="296"/>
                </a:cubicBezTo>
                <a:cubicBezTo>
                  <a:pt x="51" y="288"/>
                  <a:pt x="51" y="288"/>
                  <a:pt x="51" y="288"/>
                </a:cubicBezTo>
                <a:cubicBezTo>
                  <a:pt x="69" y="285"/>
                  <a:pt x="69" y="285"/>
                  <a:pt x="69" y="285"/>
                </a:cubicBezTo>
                <a:cubicBezTo>
                  <a:pt x="69" y="227"/>
                  <a:pt x="69" y="227"/>
                  <a:pt x="69" y="227"/>
                </a:cubicBezTo>
                <a:cubicBezTo>
                  <a:pt x="69" y="219"/>
                  <a:pt x="76" y="212"/>
                  <a:pt x="84" y="212"/>
                </a:cubicBezTo>
                <a:cubicBezTo>
                  <a:pt x="187" y="212"/>
                  <a:pt x="187" y="212"/>
                  <a:pt x="187" y="212"/>
                </a:cubicBezTo>
                <a:cubicBezTo>
                  <a:pt x="193" y="197"/>
                  <a:pt x="193" y="197"/>
                  <a:pt x="193" y="197"/>
                </a:cubicBezTo>
                <a:lnTo>
                  <a:pt x="177" y="161"/>
                </a:lnTo>
                <a:close/>
                <a:moveTo>
                  <a:pt x="392" y="306"/>
                </a:moveTo>
                <a:cubicBezTo>
                  <a:pt x="378" y="274"/>
                  <a:pt x="362" y="239"/>
                  <a:pt x="347" y="208"/>
                </a:cubicBezTo>
                <a:cubicBezTo>
                  <a:pt x="333" y="177"/>
                  <a:pt x="315" y="161"/>
                  <a:pt x="275" y="161"/>
                </a:cubicBezTo>
                <a:cubicBezTo>
                  <a:pt x="226" y="161"/>
                  <a:pt x="226" y="161"/>
                  <a:pt x="226" y="161"/>
                </a:cubicBezTo>
                <a:cubicBezTo>
                  <a:pt x="210" y="197"/>
                  <a:pt x="210" y="197"/>
                  <a:pt x="210" y="197"/>
                </a:cubicBezTo>
                <a:cubicBezTo>
                  <a:pt x="215" y="212"/>
                  <a:pt x="215" y="212"/>
                  <a:pt x="215" y="212"/>
                </a:cubicBezTo>
                <a:cubicBezTo>
                  <a:pt x="318" y="212"/>
                  <a:pt x="318" y="212"/>
                  <a:pt x="318" y="212"/>
                </a:cubicBezTo>
                <a:cubicBezTo>
                  <a:pt x="327" y="212"/>
                  <a:pt x="334" y="219"/>
                  <a:pt x="334" y="227"/>
                </a:cubicBezTo>
                <a:cubicBezTo>
                  <a:pt x="334" y="285"/>
                  <a:pt x="334" y="285"/>
                  <a:pt x="334" y="285"/>
                </a:cubicBezTo>
                <a:cubicBezTo>
                  <a:pt x="352" y="288"/>
                  <a:pt x="352" y="288"/>
                  <a:pt x="352" y="288"/>
                </a:cubicBezTo>
                <a:cubicBezTo>
                  <a:pt x="351" y="296"/>
                  <a:pt x="351" y="296"/>
                  <a:pt x="351" y="296"/>
                </a:cubicBezTo>
                <a:cubicBezTo>
                  <a:pt x="334" y="293"/>
                  <a:pt x="334" y="293"/>
                  <a:pt x="334" y="293"/>
                </a:cubicBezTo>
                <a:cubicBezTo>
                  <a:pt x="334" y="349"/>
                  <a:pt x="334" y="349"/>
                  <a:pt x="334" y="349"/>
                </a:cubicBezTo>
                <a:cubicBezTo>
                  <a:pt x="334" y="350"/>
                  <a:pt x="333" y="351"/>
                  <a:pt x="333" y="352"/>
                </a:cubicBezTo>
                <a:cubicBezTo>
                  <a:pt x="340" y="353"/>
                  <a:pt x="348" y="354"/>
                  <a:pt x="355" y="355"/>
                </a:cubicBezTo>
                <a:cubicBezTo>
                  <a:pt x="382" y="359"/>
                  <a:pt x="403" y="332"/>
                  <a:pt x="392" y="30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sz="1200"/>
          </a:p>
        </p:txBody>
      </p:sp>
      <p:cxnSp>
        <p:nvCxnSpPr>
          <p:cNvPr id="7" name="直線矢印コネクタ 6"/>
          <p:cNvCxnSpPr/>
          <p:nvPr/>
        </p:nvCxnSpPr>
        <p:spPr>
          <a:xfrm flipH="1">
            <a:off x="702211" y="3737608"/>
            <a:ext cx="2877927" cy="4318"/>
          </a:xfrm>
          <a:prstGeom prst="straightConnector1">
            <a:avLst/>
          </a:prstGeom>
          <a:ln>
            <a:tailEnd type="none"/>
          </a:ln>
          <a:effectLst/>
        </p:spPr>
        <p:style>
          <a:lnRef idx="3">
            <a:schemeClr val="accent3"/>
          </a:lnRef>
          <a:fillRef idx="0">
            <a:schemeClr val="accent3"/>
          </a:fillRef>
          <a:effectRef idx="2">
            <a:schemeClr val="accent3"/>
          </a:effectRef>
          <a:fontRef idx="minor">
            <a:schemeClr val="tx1"/>
          </a:fontRef>
        </p:style>
      </p:cxnSp>
      <p:sp>
        <p:nvSpPr>
          <p:cNvPr id="8" name="AutoShape 5"/>
          <p:cNvSpPr>
            <a:spLocks noChangeArrowheads="1"/>
          </p:cNvSpPr>
          <p:nvPr/>
        </p:nvSpPr>
        <p:spPr bwMode="gray">
          <a:xfrm>
            <a:off x="829308" y="1037461"/>
            <a:ext cx="1551747" cy="1354269"/>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・ユーザー設定</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・承認グループ</a:t>
            </a:r>
            <a:r>
              <a:rPr kumimoji="0" lang="en-US" altLang="ja-JP" sz="800" kern="0">
                <a:solidFill>
                  <a:srgbClr val="434343"/>
                </a:solidFill>
                <a:cs typeface="Arial Unicode MS" pitchFamily="50" charset="-128"/>
              </a:rPr>
              <a:t>/</a:t>
            </a:r>
            <a:r>
              <a:rPr kumimoji="0" lang="ja-JP" altLang="en-US" sz="800" kern="0">
                <a:solidFill>
                  <a:srgbClr val="434343"/>
                </a:solidFill>
                <a:cs typeface="Arial Unicode MS" pitchFamily="50" charset="-128"/>
              </a:rPr>
              <a:t>ルート設定</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・申請書定義設定</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・照会権限設定</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・明細書出力設定</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・マイナンバー表示設定</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a:t>
            </a:r>
            <a:r>
              <a:rPr kumimoji="0" lang="en-US" altLang="ja-JP" sz="800" kern="0">
                <a:solidFill>
                  <a:srgbClr val="434343"/>
                </a:solidFill>
                <a:cs typeface="Arial Unicode MS" pitchFamily="50" charset="-128"/>
              </a:rPr>
              <a:t>SMTP</a:t>
            </a:r>
            <a:r>
              <a:rPr kumimoji="0" lang="ja-JP" altLang="en-US" sz="800" kern="0">
                <a:solidFill>
                  <a:srgbClr val="434343"/>
                </a:solidFill>
                <a:cs typeface="Arial Unicode MS" pitchFamily="50" charset="-128"/>
              </a:rPr>
              <a:t>サーバー設定</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・リンク先設定</a:t>
            </a:r>
            <a:endParaRPr kumimoji="0" lang="en-US" altLang="ja-JP" sz="800" kern="0">
              <a:solidFill>
                <a:srgbClr val="434343"/>
              </a:solidFill>
              <a:cs typeface="Arial Unicode MS" pitchFamily="50" charset="-128"/>
            </a:endParaRPr>
          </a:p>
          <a:p>
            <a:pPr>
              <a:buClr>
                <a:srgbClr val="0065AE"/>
              </a:buClr>
              <a:buSzPct val="80000"/>
            </a:pPr>
            <a:r>
              <a:rPr kumimoji="0" lang="ja-JP" altLang="en-US" sz="800" kern="0">
                <a:solidFill>
                  <a:srgbClr val="434343"/>
                </a:solidFill>
                <a:cs typeface="Arial Unicode MS" pitchFamily="50" charset="-128"/>
              </a:rPr>
              <a:t>・セキュリティ設定</a:t>
            </a:r>
            <a:endParaRPr kumimoji="0" lang="en-US" altLang="ja-JP" sz="800" kern="0">
              <a:solidFill>
                <a:srgbClr val="434343"/>
              </a:solidFill>
              <a:cs typeface="Arial Unicode MS" pitchFamily="50" charset="-128"/>
            </a:endParaRPr>
          </a:p>
        </p:txBody>
      </p:sp>
      <p:sp>
        <p:nvSpPr>
          <p:cNvPr id="9" name="角丸四角形 8"/>
          <p:cNvSpPr/>
          <p:nvPr/>
        </p:nvSpPr>
        <p:spPr>
          <a:xfrm>
            <a:off x="827584" y="924133"/>
            <a:ext cx="1553567" cy="219981"/>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全体設定</a:t>
            </a:r>
            <a:endParaRPr kumimoji="0" lang="en-US" altLang="ja-JP" sz="1100" kern="0">
              <a:solidFill>
                <a:sysClr val="window" lastClr="FFFFFF"/>
              </a:solidFill>
              <a:cs typeface="メイリオ" panose="020B0604030504040204" pitchFamily="50" charset="-128"/>
            </a:endParaRPr>
          </a:p>
        </p:txBody>
      </p:sp>
      <p:sp>
        <p:nvSpPr>
          <p:cNvPr id="10" name="AutoShape 5"/>
          <p:cNvSpPr>
            <a:spLocks noChangeArrowheads="1"/>
          </p:cNvSpPr>
          <p:nvPr/>
        </p:nvSpPr>
        <p:spPr bwMode="gray">
          <a:xfrm>
            <a:off x="2809624" y="1028895"/>
            <a:ext cx="1551747" cy="570748"/>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・扶養控除申告書</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・その他控除申告書</a:t>
            </a:r>
            <a:endParaRPr kumimoji="0" lang="en-US" altLang="ja-JP" sz="800" kern="0">
              <a:solidFill>
                <a:srgbClr val="434343"/>
              </a:solidFill>
              <a:cs typeface="Arial Unicode MS" pitchFamily="50" charset="-128"/>
            </a:endParaRPr>
          </a:p>
        </p:txBody>
      </p:sp>
      <p:sp>
        <p:nvSpPr>
          <p:cNvPr id="11" name="角丸四角形 10"/>
          <p:cNvSpPr/>
          <p:nvPr/>
        </p:nvSpPr>
        <p:spPr>
          <a:xfrm>
            <a:off x="2807804" y="915566"/>
            <a:ext cx="1553567" cy="219981"/>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年調申請</a:t>
            </a:r>
            <a:endParaRPr kumimoji="0" lang="en-US" altLang="ja-JP" sz="1100" kern="0">
              <a:solidFill>
                <a:sysClr val="window" lastClr="FFFFFF"/>
              </a:solidFill>
              <a:cs typeface="メイリオ" panose="020B0604030504040204" pitchFamily="50" charset="-128"/>
            </a:endParaRPr>
          </a:p>
        </p:txBody>
      </p:sp>
      <p:sp>
        <p:nvSpPr>
          <p:cNvPr id="12" name="AutoShape 5"/>
          <p:cNvSpPr>
            <a:spLocks noChangeArrowheads="1"/>
          </p:cNvSpPr>
          <p:nvPr/>
        </p:nvSpPr>
        <p:spPr bwMode="gray">
          <a:xfrm>
            <a:off x="2809624" y="1820983"/>
            <a:ext cx="1551747" cy="570748"/>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・本人マイナンバー申請</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・家族マイナンバー申請</a:t>
            </a:r>
            <a:endParaRPr kumimoji="0" lang="en-US" altLang="ja-JP" sz="800" kern="0">
              <a:solidFill>
                <a:srgbClr val="434343"/>
              </a:solidFill>
              <a:cs typeface="Arial Unicode MS" pitchFamily="50" charset="-128"/>
            </a:endParaRPr>
          </a:p>
        </p:txBody>
      </p:sp>
      <p:sp>
        <p:nvSpPr>
          <p:cNvPr id="13" name="角丸四角形 12"/>
          <p:cNvSpPr/>
          <p:nvPr/>
        </p:nvSpPr>
        <p:spPr>
          <a:xfrm>
            <a:off x="2807804" y="1707654"/>
            <a:ext cx="1553567" cy="219981"/>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マイナンバー申請</a:t>
            </a:r>
            <a:endParaRPr kumimoji="0" lang="en-US" altLang="ja-JP" sz="1100" kern="0">
              <a:solidFill>
                <a:sysClr val="window" lastClr="FFFFFF"/>
              </a:solidFill>
              <a:cs typeface="メイリオ" panose="020B0604030504040204" pitchFamily="50" charset="-128"/>
            </a:endParaRPr>
          </a:p>
        </p:txBody>
      </p:sp>
      <p:sp>
        <p:nvSpPr>
          <p:cNvPr id="14" name="AutoShape 5"/>
          <p:cNvSpPr>
            <a:spLocks noChangeArrowheads="1"/>
          </p:cNvSpPr>
          <p:nvPr/>
        </p:nvSpPr>
        <p:spPr bwMode="gray">
          <a:xfrm>
            <a:off x="2809624" y="2613071"/>
            <a:ext cx="1551747" cy="1070556"/>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・諸届申請</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・諸届申請標準テンプレート</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・申請書テンプレート作成</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・差込印刷設定</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・添付ファイル</a:t>
            </a:r>
            <a:r>
              <a:rPr kumimoji="0" lang="en-US" altLang="ja-JP" sz="800" kern="0">
                <a:solidFill>
                  <a:srgbClr val="434343"/>
                </a:solidFill>
                <a:cs typeface="Arial Unicode MS" pitchFamily="50" charset="-128"/>
              </a:rPr>
              <a:t>/</a:t>
            </a:r>
            <a:r>
              <a:rPr kumimoji="0" lang="ja-JP" altLang="en-US" sz="800" kern="0">
                <a:solidFill>
                  <a:srgbClr val="434343"/>
                </a:solidFill>
                <a:cs typeface="Arial Unicode MS" pitchFamily="50" charset="-128"/>
              </a:rPr>
              <a:t>メール送信設定</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・代理人設定</a:t>
            </a:r>
            <a:endParaRPr kumimoji="0" lang="en-US" altLang="ja-JP" sz="800" kern="0">
              <a:solidFill>
                <a:srgbClr val="434343"/>
              </a:solidFill>
              <a:cs typeface="Arial Unicode MS" pitchFamily="50" charset="-128"/>
            </a:endParaRPr>
          </a:p>
        </p:txBody>
      </p:sp>
      <p:sp>
        <p:nvSpPr>
          <p:cNvPr id="15" name="角丸四角形 14"/>
          <p:cNvSpPr/>
          <p:nvPr/>
        </p:nvSpPr>
        <p:spPr>
          <a:xfrm>
            <a:off x="2807804" y="2499742"/>
            <a:ext cx="1553567" cy="219981"/>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各種申請</a:t>
            </a:r>
            <a:endParaRPr kumimoji="0" lang="en-US" altLang="ja-JP" sz="1100" kern="0">
              <a:solidFill>
                <a:sysClr val="window" lastClr="FFFFFF"/>
              </a:solidFill>
              <a:cs typeface="メイリオ" panose="020B0604030504040204" pitchFamily="50" charset="-128"/>
            </a:endParaRPr>
          </a:p>
        </p:txBody>
      </p:sp>
      <p:sp>
        <p:nvSpPr>
          <p:cNvPr id="16" name="AutoShape 5"/>
          <p:cNvSpPr>
            <a:spLocks noChangeArrowheads="1"/>
          </p:cNvSpPr>
          <p:nvPr/>
        </p:nvSpPr>
        <p:spPr bwMode="gray">
          <a:xfrm>
            <a:off x="977773" y="4106039"/>
            <a:ext cx="1551747" cy="697960"/>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・スタッフシート</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・社員名簿照会</a:t>
            </a:r>
            <a:endParaRPr kumimoji="0" lang="en-US" altLang="ja-JP" sz="800" kern="0">
              <a:solidFill>
                <a:srgbClr val="434343"/>
              </a:solidFill>
              <a:cs typeface="Arial Unicode MS" pitchFamily="50" charset="-128"/>
            </a:endParaRPr>
          </a:p>
          <a:p>
            <a:pPr>
              <a:buClr>
                <a:srgbClr val="0065AE"/>
              </a:buClr>
              <a:buSzPct val="80000"/>
            </a:pPr>
            <a:r>
              <a:rPr kumimoji="0" lang="ja-JP" altLang="en-US" sz="800" kern="0">
                <a:solidFill>
                  <a:srgbClr val="434343"/>
                </a:solidFill>
                <a:cs typeface="Arial Unicode MS" pitchFamily="50" charset="-128"/>
              </a:rPr>
              <a:t>・社員情報照会</a:t>
            </a:r>
            <a:endParaRPr kumimoji="0" lang="en-US" altLang="ja-JP" sz="800" kern="0">
              <a:solidFill>
                <a:srgbClr val="434343"/>
              </a:solidFill>
              <a:cs typeface="Arial Unicode MS" pitchFamily="50" charset="-128"/>
            </a:endParaRPr>
          </a:p>
          <a:p>
            <a:pPr>
              <a:buClr>
                <a:srgbClr val="0065AE"/>
              </a:buClr>
              <a:buSzPct val="80000"/>
            </a:pPr>
            <a:r>
              <a:rPr kumimoji="0" lang="ja-JP" altLang="en-US" sz="800" kern="0">
                <a:solidFill>
                  <a:srgbClr val="434343"/>
                </a:solidFill>
                <a:cs typeface="Arial Unicode MS" pitchFamily="50" charset="-128"/>
              </a:rPr>
              <a:t>・タレントボックス</a:t>
            </a:r>
            <a:endParaRPr kumimoji="0" lang="en-US" altLang="ja-JP" sz="800" kern="0">
              <a:solidFill>
                <a:srgbClr val="434343"/>
              </a:solidFill>
              <a:cs typeface="Arial Unicode MS" pitchFamily="50" charset="-128"/>
            </a:endParaRPr>
          </a:p>
        </p:txBody>
      </p:sp>
      <p:sp>
        <p:nvSpPr>
          <p:cNvPr id="17" name="角丸四角形 16"/>
          <p:cNvSpPr/>
          <p:nvPr/>
        </p:nvSpPr>
        <p:spPr>
          <a:xfrm>
            <a:off x="976049" y="3975906"/>
            <a:ext cx="1553567" cy="219981"/>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本人・従業員情報照会</a:t>
            </a:r>
            <a:endParaRPr kumimoji="0" lang="en-US" altLang="ja-JP" sz="1100" kern="0">
              <a:solidFill>
                <a:sysClr val="window" lastClr="FFFFFF"/>
              </a:solidFill>
              <a:cs typeface="メイリオ" panose="020B0604030504040204" pitchFamily="50" charset="-128"/>
            </a:endParaRPr>
          </a:p>
        </p:txBody>
      </p:sp>
      <p:sp>
        <p:nvSpPr>
          <p:cNvPr id="18" name="AutoShape 5"/>
          <p:cNvSpPr>
            <a:spLocks noChangeArrowheads="1"/>
          </p:cNvSpPr>
          <p:nvPr/>
        </p:nvSpPr>
        <p:spPr bwMode="gray">
          <a:xfrm>
            <a:off x="2809624" y="4089233"/>
            <a:ext cx="1551747" cy="838265"/>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・給与明細</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・賞与明細</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・昇給差額明細</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・源泉徴収票</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・住民税</a:t>
            </a:r>
            <a:r>
              <a:rPr kumimoji="0" lang="en-US" altLang="ja-JP" sz="800" kern="0">
                <a:solidFill>
                  <a:srgbClr val="434343"/>
                </a:solidFill>
                <a:cs typeface="Arial Unicode MS" pitchFamily="50" charset="-128"/>
              </a:rPr>
              <a:t> </a:t>
            </a:r>
            <a:r>
              <a:rPr kumimoji="0" lang="ja-JP" altLang="en-US" sz="800" kern="0">
                <a:solidFill>
                  <a:srgbClr val="434343"/>
                </a:solidFill>
                <a:cs typeface="Arial Unicode MS" pitchFamily="50" charset="-128"/>
              </a:rPr>
              <a:t>税額通知書</a:t>
            </a:r>
            <a:endParaRPr kumimoji="0" lang="en-US" altLang="ja-JP" sz="800" kern="0">
              <a:solidFill>
                <a:srgbClr val="434343"/>
              </a:solidFill>
              <a:cs typeface="Arial Unicode MS" pitchFamily="50" charset="-128"/>
            </a:endParaRPr>
          </a:p>
        </p:txBody>
      </p:sp>
      <p:sp>
        <p:nvSpPr>
          <p:cNvPr id="19" name="角丸四角形 18"/>
          <p:cNvSpPr/>
          <p:nvPr/>
        </p:nvSpPr>
        <p:spPr>
          <a:xfrm>
            <a:off x="2807804" y="3979243"/>
            <a:ext cx="1553567" cy="219981"/>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en-US" altLang="ja-JP" sz="1100" kern="0">
                <a:solidFill>
                  <a:sysClr val="window" lastClr="FFFFFF"/>
                </a:solidFill>
                <a:cs typeface="メイリオ" panose="020B0604030504040204" pitchFamily="50" charset="-128"/>
              </a:rPr>
              <a:t>WEB</a:t>
            </a:r>
            <a:r>
              <a:rPr kumimoji="0" lang="ja-JP" altLang="en-US" sz="1100" kern="0">
                <a:solidFill>
                  <a:sysClr val="window" lastClr="FFFFFF"/>
                </a:solidFill>
                <a:cs typeface="メイリオ" panose="020B0604030504040204" pitchFamily="50" charset="-128"/>
              </a:rPr>
              <a:t>明細</a:t>
            </a:r>
            <a:endParaRPr kumimoji="0" lang="en-US" altLang="ja-JP" sz="1100" kern="0">
              <a:solidFill>
                <a:sysClr val="window" lastClr="FFFFFF"/>
              </a:solidFill>
              <a:cs typeface="メイリオ" panose="020B0604030504040204" pitchFamily="50" charset="-128"/>
            </a:endParaRPr>
          </a:p>
        </p:txBody>
      </p:sp>
      <p:sp>
        <p:nvSpPr>
          <p:cNvPr id="20" name="角丸四角形 19"/>
          <p:cNvSpPr/>
          <p:nvPr/>
        </p:nvSpPr>
        <p:spPr>
          <a:xfrm>
            <a:off x="152664" y="851761"/>
            <a:ext cx="554111" cy="3952237"/>
          </a:xfrm>
          <a:prstGeom prst="roundRect">
            <a:avLst>
              <a:gd name="adj" fmla="val 10028"/>
            </a:avLst>
          </a:prstGeom>
          <a:solidFill>
            <a:schemeClr val="bg1">
              <a:lumMod val="65000"/>
            </a:schemeClr>
          </a:solidFill>
          <a:ln w="25400" cap="flat" cmpd="sng" algn="ctr">
            <a:noFill/>
            <a:prstDash val="solid"/>
          </a:ln>
          <a:effectLst/>
        </p:spPr>
        <p:txBody>
          <a:bodyPr vert="eaVert" lIns="0" tIns="45718" rIns="0" bIns="45718" rtlCol="0" anchor="ctr" anchorCtr="0"/>
          <a:lstStyle/>
          <a:p>
            <a:pPr algn="ctr">
              <a:defRPr/>
            </a:pPr>
            <a:r>
              <a:rPr kumimoji="0" lang="ja-JP" altLang="en-US" sz="1000" kern="0">
                <a:solidFill>
                  <a:sysClr val="window" lastClr="FFFFFF"/>
                </a:solidFill>
                <a:cs typeface="メイリオ" panose="020B0604030504040204" pitchFamily="50" charset="-128"/>
              </a:rPr>
              <a:t>（個人情報／異動情報／組織情報／年調情報／賃金情報／</a:t>
            </a:r>
            <a:endParaRPr kumimoji="0" lang="en-US" altLang="ja-JP" sz="1000" kern="0">
              <a:solidFill>
                <a:sysClr val="window" lastClr="FFFFFF"/>
              </a:solidFill>
              <a:cs typeface="メイリオ" panose="020B0604030504040204" pitchFamily="50" charset="-128"/>
            </a:endParaRPr>
          </a:p>
          <a:p>
            <a:pPr algn="ctr">
              <a:defRPr/>
            </a:pPr>
            <a:r>
              <a:rPr kumimoji="0" lang="ja-JP" altLang="en-US" sz="1000" kern="0">
                <a:solidFill>
                  <a:sysClr val="window" lastClr="FFFFFF"/>
                </a:solidFill>
                <a:cs typeface="メイリオ" panose="020B0604030504040204" pitchFamily="50" charset="-128"/>
              </a:rPr>
              <a:t>マイナンバー）</a:t>
            </a:r>
            <a:endParaRPr kumimoji="0" lang="en-US" altLang="ja-JP" sz="1000" kern="0">
              <a:solidFill>
                <a:sysClr val="window" lastClr="FFFFFF"/>
              </a:solidFill>
              <a:cs typeface="メイリオ" panose="020B0604030504040204" pitchFamily="50" charset="-128"/>
            </a:endParaRPr>
          </a:p>
          <a:p>
            <a:pPr algn="ctr">
              <a:defRPr/>
            </a:pPr>
            <a:r>
              <a:rPr kumimoji="0" lang="ja-JP" altLang="en-US" sz="1200" kern="0">
                <a:solidFill>
                  <a:sysClr val="window" lastClr="FFFFFF"/>
                </a:solidFill>
                <a:cs typeface="メイリオ" panose="020B0604030504040204" pitchFamily="50" charset="-128"/>
              </a:rPr>
              <a:t>人事管理・給与管理</a:t>
            </a:r>
            <a:endParaRPr kumimoji="0" lang="en-US" altLang="ja-JP" sz="1050" kern="0">
              <a:solidFill>
                <a:sysClr val="window" lastClr="FFFFFF"/>
              </a:solidFill>
              <a:cs typeface="メイリオ" panose="020B0604030504040204" pitchFamily="50" charset="-128"/>
            </a:endParaRPr>
          </a:p>
        </p:txBody>
      </p:sp>
      <p:sp>
        <p:nvSpPr>
          <p:cNvPr id="21" name="角丸四角形 20"/>
          <p:cNvSpPr/>
          <p:nvPr/>
        </p:nvSpPr>
        <p:spPr>
          <a:xfrm>
            <a:off x="8136396" y="895513"/>
            <a:ext cx="554111" cy="3908485"/>
          </a:xfrm>
          <a:prstGeom prst="roundRect">
            <a:avLst>
              <a:gd name="adj" fmla="val 10028"/>
            </a:avLst>
          </a:prstGeom>
          <a:solidFill>
            <a:schemeClr val="bg1">
              <a:lumMod val="65000"/>
            </a:schemeClr>
          </a:solidFill>
          <a:ln w="25400" cap="flat" cmpd="sng" algn="ctr">
            <a:noFill/>
            <a:prstDash val="solid"/>
          </a:ln>
          <a:effectLst/>
        </p:spPr>
        <p:txBody>
          <a:bodyPr vert="eaVert" lIns="0" tIns="45718" rIns="0" bIns="45718" rtlCol="0" anchor="ctr" anchorCtr="0"/>
          <a:lstStyle/>
          <a:p>
            <a:pPr algn="ctr">
              <a:defRPr/>
            </a:pPr>
            <a:r>
              <a:rPr kumimoji="0" lang="ja-JP" altLang="en-US" sz="1000" kern="0">
                <a:solidFill>
                  <a:sysClr val="window" lastClr="FFFFFF"/>
                </a:solidFill>
                <a:cs typeface="メイリオ" panose="020B0604030504040204" pitchFamily="50" charset="-128"/>
              </a:rPr>
              <a:t>（個人情報／年末調整申請／マイナンバー）</a:t>
            </a:r>
            <a:endParaRPr kumimoji="0" lang="en-US" altLang="ja-JP" sz="1000" kern="0">
              <a:solidFill>
                <a:sysClr val="window" lastClr="FFFFFF"/>
              </a:solidFill>
              <a:cs typeface="メイリオ" panose="020B0604030504040204" pitchFamily="50" charset="-128"/>
            </a:endParaRPr>
          </a:p>
          <a:p>
            <a:pPr algn="ctr">
              <a:defRPr/>
            </a:pPr>
            <a:r>
              <a:rPr kumimoji="0" lang="ja-JP" altLang="en-US" sz="1200" kern="0">
                <a:solidFill>
                  <a:sysClr val="window" lastClr="FFFFFF"/>
                </a:solidFill>
                <a:cs typeface="メイリオ" panose="020B0604030504040204" pitchFamily="50" charset="-128"/>
              </a:rPr>
              <a:t>人事管理・給与管理</a:t>
            </a:r>
            <a:endParaRPr kumimoji="0" lang="en-US" altLang="ja-JP" sz="1050" kern="0">
              <a:solidFill>
                <a:sysClr val="window" lastClr="FFFFFF"/>
              </a:solidFill>
              <a:cs typeface="メイリオ" panose="020B0604030504040204" pitchFamily="50" charset="-128"/>
            </a:endParaRPr>
          </a:p>
        </p:txBody>
      </p:sp>
      <p:sp>
        <p:nvSpPr>
          <p:cNvPr id="22" name="AutoShape 5"/>
          <p:cNvSpPr>
            <a:spLocks noChangeArrowheads="1"/>
          </p:cNvSpPr>
          <p:nvPr/>
        </p:nvSpPr>
        <p:spPr bwMode="gray">
          <a:xfrm>
            <a:off x="4744440" y="944862"/>
            <a:ext cx="3139055" cy="3859136"/>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pPr>
            <a:endParaRPr kumimoji="0" lang="en-US" altLang="ja-JP" sz="800" kern="0">
              <a:solidFill>
                <a:srgbClr val="434343"/>
              </a:solidFill>
              <a:cs typeface="Arial Unicode MS" pitchFamily="50" charset="-128"/>
            </a:endParaRPr>
          </a:p>
        </p:txBody>
      </p:sp>
      <p:sp>
        <p:nvSpPr>
          <p:cNvPr id="23" name="角丸四角形 22"/>
          <p:cNvSpPr/>
          <p:nvPr/>
        </p:nvSpPr>
        <p:spPr>
          <a:xfrm>
            <a:off x="4746225" y="895513"/>
            <a:ext cx="3137271" cy="248601"/>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申請ワークフロー</a:t>
            </a:r>
            <a:endParaRPr kumimoji="0" lang="en-US" altLang="ja-JP" sz="1100" kern="0">
              <a:solidFill>
                <a:sysClr val="window" lastClr="FFFFFF"/>
              </a:solidFill>
              <a:cs typeface="メイリオ" panose="020B0604030504040204" pitchFamily="50" charset="-128"/>
            </a:endParaRPr>
          </a:p>
        </p:txBody>
      </p:sp>
      <p:grpSp>
        <p:nvGrpSpPr>
          <p:cNvPr id="24" name="グループ化 23"/>
          <p:cNvGrpSpPr/>
          <p:nvPr/>
        </p:nvGrpSpPr>
        <p:grpSpPr>
          <a:xfrm>
            <a:off x="4854238" y="1307720"/>
            <a:ext cx="411508" cy="327550"/>
            <a:chOff x="5636656" y="1549291"/>
            <a:chExt cx="411508" cy="327550"/>
          </a:xfrm>
        </p:grpSpPr>
        <p:sp>
          <p:nvSpPr>
            <p:cNvPr id="25" name="Freeform 330"/>
            <p:cNvSpPr>
              <a:spLocks noEditPoints="1"/>
            </p:cNvSpPr>
            <p:nvPr/>
          </p:nvSpPr>
          <p:spPr bwMode="auto">
            <a:xfrm>
              <a:off x="5636656" y="1571038"/>
              <a:ext cx="181536" cy="300781"/>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 name="Freeform 393"/>
            <p:cNvSpPr>
              <a:spLocks noEditPoints="1"/>
            </p:cNvSpPr>
            <p:nvPr/>
          </p:nvSpPr>
          <p:spPr bwMode="auto">
            <a:xfrm>
              <a:off x="5807459" y="1549291"/>
              <a:ext cx="240705" cy="327550"/>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endParaRPr lang="ja-JP" altLang="en-US"/>
            </a:p>
          </p:txBody>
        </p:sp>
      </p:grpSp>
      <p:grpSp>
        <p:nvGrpSpPr>
          <p:cNvPr id="27" name="グループ化 26"/>
          <p:cNvGrpSpPr/>
          <p:nvPr/>
        </p:nvGrpSpPr>
        <p:grpSpPr>
          <a:xfrm>
            <a:off x="4865462" y="1883784"/>
            <a:ext cx="411508" cy="327550"/>
            <a:chOff x="5636656" y="1549291"/>
            <a:chExt cx="411508" cy="327550"/>
          </a:xfrm>
        </p:grpSpPr>
        <p:sp>
          <p:nvSpPr>
            <p:cNvPr id="28" name="Freeform 330"/>
            <p:cNvSpPr>
              <a:spLocks noEditPoints="1"/>
            </p:cNvSpPr>
            <p:nvPr/>
          </p:nvSpPr>
          <p:spPr bwMode="auto">
            <a:xfrm>
              <a:off x="5636656" y="1571038"/>
              <a:ext cx="181536" cy="300781"/>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 name="Freeform 393"/>
            <p:cNvSpPr>
              <a:spLocks noEditPoints="1"/>
            </p:cNvSpPr>
            <p:nvPr/>
          </p:nvSpPr>
          <p:spPr bwMode="auto">
            <a:xfrm>
              <a:off x="5807459" y="1549291"/>
              <a:ext cx="240705" cy="327550"/>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endParaRPr lang="ja-JP" altLang="en-US"/>
            </a:p>
          </p:txBody>
        </p:sp>
      </p:grpSp>
      <p:grpSp>
        <p:nvGrpSpPr>
          <p:cNvPr id="30" name="グループ化 29"/>
          <p:cNvGrpSpPr/>
          <p:nvPr/>
        </p:nvGrpSpPr>
        <p:grpSpPr>
          <a:xfrm>
            <a:off x="4848870" y="2429903"/>
            <a:ext cx="411508" cy="327550"/>
            <a:chOff x="5636656" y="1549291"/>
            <a:chExt cx="411508" cy="327550"/>
          </a:xfrm>
        </p:grpSpPr>
        <p:sp>
          <p:nvSpPr>
            <p:cNvPr id="31" name="Freeform 330"/>
            <p:cNvSpPr>
              <a:spLocks noEditPoints="1"/>
            </p:cNvSpPr>
            <p:nvPr/>
          </p:nvSpPr>
          <p:spPr bwMode="auto">
            <a:xfrm>
              <a:off x="5636656" y="1571038"/>
              <a:ext cx="181536" cy="300781"/>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 name="Freeform 393"/>
            <p:cNvSpPr>
              <a:spLocks noEditPoints="1"/>
            </p:cNvSpPr>
            <p:nvPr/>
          </p:nvSpPr>
          <p:spPr bwMode="auto">
            <a:xfrm>
              <a:off x="5807459" y="1549291"/>
              <a:ext cx="240705" cy="327550"/>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endParaRPr lang="ja-JP" altLang="en-US"/>
            </a:p>
          </p:txBody>
        </p:sp>
      </p:grpSp>
      <p:grpSp>
        <p:nvGrpSpPr>
          <p:cNvPr id="33" name="グループ化 32"/>
          <p:cNvGrpSpPr/>
          <p:nvPr/>
        </p:nvGrpSpPr>
        <p:grpSpPr>
          <a:xfrm>
            <a:off x="4876734" y="2951856"/>
            <a:ext cx="411508" cy="327550"/>
            <a:chOff x="5636656" y="1549291"/>
            <a:chExt cx="411508" cy="327550"/>
          </a:xfrm>
        </p:grpSpPr>
        <p:sp>
          <p:nvSpPr>
            <p:cNvPr id="34" name="Freeform 330"/>
            <p:cNvSpPr>
              <a:spLocks noEditPoints="1"/>
            </p:cNvSpPr>
            <p:nvPr/>
          </p:nvSpPr>
          <p:spPr bwMode="auto">
            <a:xfrm>
              <a:off x="5636656" y="1571038"/>
              <a:ext cx="181536" cy="300781"/>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 name="Freeform 393"/>
            <p:cNvSpPr>
              <a:spLocks noEditPoints="1"/>
            </p:cNvSpPr>
            <p:nvPr/>
          </p:nvSpPr>
          <p:spPr bwMode="auto">
            <a:xfrm>
              <a:off x="5807459" y="1549291"/>
              <a:ext cx="240705" cy="327550"/>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endParaRPr lang="ja-JP" altLang="en-US"/>
            </a:p>
          </p:txBody>
        </p:sp>
      </p:grpSp>
      <p:grpSp>
        <p:nvGrpSpPr>
          <p:cNvPr id="36" name="グループ化 35"/>
          <p:cNvGrpSpPr/>
          <p:nvPr/>
        </p:nvGrpSpPr>
        <p:grpSpPr>
          <a:xfrm>
            <a:off x="4896478" y="3573833"/>
            <a:ext cx="411508" cy="327550"/>
            <a:chOff x="5636656" y="1549291"/>
            <a:chExt cx="411508" cy="327550"/>
          </a:xfrm>
        </p:grpSpPr>
        <p:sp>
          <p:nvSpPr>
            <p:cNvPr id="37" name="Freeform 330"/>
            <p:cNvSpPr>
              <a:spLocks noEditPoints="1"/>
            </p:cNvSpPr>
            <p:nvPr/>
          </p:nvSpPr>
          <p:spPr bwMode="auto">
            <a:xfrm>
              <a:off x="5636656" y="1571038"/>
              <a:ext cx="181536" cy="300781"/>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 name="Freeform 393"/>
            <p:cNvSpPr>
              <a:spLocks noEditPoints="1"/>
            </p:cNvSpPr>
            <p:nvPr/>
          </p:nvSpPr>
          <p:spPr bwMode="auto">
            <a:xfrm>
              <a:off x="5807459" y="1549291"/>
              <a:ext cx="240705" cy="327550"/>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endParaRPr lang="ja-JP" altLang="en-US"/>
            </a:p>
          </p:txBody>
        </p:sp>
      </p:grpSp>
      <p:grpSp>
        <p:nvGrpSpPr>
          <p:cNvPr id="39" name="グループ化 38"/>
          <p:cNvGrpSpPr/>
          <p:nvPr/>
        </p:nvGrpSpPr>
        <p:grpSpPr>
          <a:xfrm>
            <a:off x="7141845" y="1203598"/>
            <a:ext cx="362264" cy="385002"/>
            <a:chOff x="646113" y="649288"/>
            <a:chExt cx="355600" cy="381000"/>
          </a:xfrm>
          <a:solidFill>
            <a:srgbClr val="F18F60"/>
          </a:solidFill>
        </p:grpSpPr>
        <p:sp>
          <p:nvSpPr>
            <p:cNvPr id="40"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1"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grpSp>
      <p:grpSp>
        <p:nvGrpSpPr>
          <p:cNvPr id="42" name="グループ化 41"/>
          <p:cNvGrpSpPr/>
          <p:nvPr/>
        </p:nvGrpSpPr>
        <p:grpSpPr>
          <a:xfrm>
            <a:off x="5976156" y="1231172"/>
            <a:ext cx="275914" cy="374254"/>
            <a:chOff x="2051720" y="3284984"/>
            <a:chExt cx="1320147" cy="1663030"/>
          </a:xfrm>
          <a:solidFill>
            <a:srgbClr val="F18F60"/>
          </a:solidFill>
        </p:grpSpPr>
        <p:sp>
          <p:nvSpPr>
            <p:cNvPr id="43" name="Freeform 311"/>
            <p:cNvSpPr>
              <a:spLocks/>
            </p:cNvSpPr>
            <p:nvPr/>
          </p:nvSpPr>
          <p:spPr bwMode="auto">
            <a:xfrm>
              <a:off x="2261743" y="3284984"/>
              <a:ext cx="900100" cy="1053252"/>
            </a:xfrm>
            <a:custGeom>
              <a:avLst/>
              <a:gdLst/>
              <a:ahLst/>
              <a:cxnLst>
                <a:cxn ang="0">
                  <a:pos x="120" y="76"/>
                </a:cxn>
                <a:cxn ang="0">
                  <a:pos x="120" y="76"/>
                </a:cxn>
                <a:cxn ang="0">
                  <a:pos x="118" y="92"/>
                </a:cxn>
                <a:cxn ang="0">
                  <a:pos x="116" y="106"/>
                </a:cxn>
                <a:cxn ang="0">
                  <a:pos x="110" y="118"/>
                </a:cxn>
                <a:cxn ang="0">
                  <a:pos x="102" y="130"/>
                </a:cxn>
                <a:cxn ang="0">
                  <a:pos x="94" y="140"/>
                </a:cxn>
                <a:cxn ang="0">
                  <a:pos x="84" y="146"/>
                </a:cxn>
                <a:cxn ang="0">
                  <a:pos x="72" y="150"/>
                </a:cxn>
                <a:cxn ang="0">
                  <a:pos x="60" y="152"/>
                </a:cxn>
                <a:cxn ang="0">
                  <a:pos x="60" y="152"/>
                </a:cxn>
                <a:cxn ang="0">
                  <a:pos x="48" y="150"/>
                </a:cxn>
                <a:cxn ang="0">
                  <a:pos x="36" y="146"/>
                </a:cxn>
                <a:cxn ang="0">
                  <a:pos x="26" y="140"/>
                </a:cxn>
                <a:cxn ang="0">
                  <a:pos x="18" y="130"/>
                </a:cxn>
                <a:cxn ang="0">
                  <a:pos x="10" y="118"/>
                </a:cxn>
                <a:cxn ang="0">
                  <a:pos x="4" y="106"/>
                </a:cxn>
                <a:cxn ang="0">
                  <a:pos x="2" y="92"/>
                </a:cxn>
                <a:cxn ang="0">
                  <a:pos x="0" y="76"/>
                </a:cxn>
                <a:cxn ang="0">
                  <a:pos x="0" y="76"/>
                </a:cxn>
                <a:cxn ang="0">
                  <a:pos x="2" y="60"/>
                </a:cxn>
                <a:cxn ang="0">
                  <a:pos x="4" y="46"/>
                </a:cxn>
                <a:cxn ang="0">
                  <a:pos x="10" y="34"/>
                </a:cxn>
                <a:cxn ang="0">
                  <a:pos x="18" y="22"/>
                </a:cxn>
                <a:cxn ang="0">
                  <a:pos x="26" y="12"/>
                </a:cxn>
                <a:cxn ang="0">
                  <a:pos x="36" y="6"/>
                </a:cxn>
                <a:cxn ang="0">
                  <a:pos x="48" y="2"/>
                </a:cxn>
                <a:cxn ang="0">
                  <a:pos x="60" y="0"/>
                </a:cxn>
                <a:cxn ang="0">
                  <a:pos x="60" y="0"/>
                </a:cxn>
                <a:cxn ang="0">
                  <a:pos x="72" y="2"/>
                </a:cxn>
                <a:cxn ang="0">
                  <a:pos x="84" y="6"/>
                </a:cxn>
                <a:cxn ang="0">
                  <a:pos x="94" y="12"/>
                </a:cxn>
                <a:cxn ang="0">
                  <a:pos x="102" y="22"/>
                </a:cxn>
                <a:cxn ang="0">
                  <a:pos x="110" y="34"/>
                </a:cxn>
                <a:cxn ang="0">
                  <a:pos x="116" y="46"/>
                </a:cxn>
                <a:cxn ang="0">
                  <a:pos x="118" y="60"/>
                </a:cxn>
                <a:cxn ang="0">
                  <a:pos x="120" y="76"/>
                </a:cxn>
                <a:cxn ang="0">
                  <a:pos x="120" y="76"/>
                </a:cxn>
              </a:cxnLst>
              <a:rect l="0" t="0" r="r" b="b"/>
              <a:pathLst>
                <a:path w="120" h="152">
                  <a:moveTo>
                    <a:pt x="120" y="76"/>
                  </a:moveTo>
                  <a:lnTo>
                    <a:pt x="120" y="76"/>
                  </a:lnTo>
                  <a:lnTo>
                    <a:pt x="118" y="92"/>
                  </a:lnTo>
                  <a:lnTo>
                    <a:pt x="116" y="106"/>
                  </a:lnTo>
                  <a:lnTo>
                    <a:pt x="110" y="118"/>
                  </a:lnTo>
                  <a:lnTo>
                    <a:pt x="102" y="130"/>
                  </a:lnTo>
                  <a:lnTo>
                    <a:pt x="94" y="140"/>
                  </a:lnTo>
                  <a:lnTo>
                    <a:pt x="84" y="146"/>
                  </a:lnTo>
                  <a:lnTo>
                    <a:pt x="72" y="150"/>
                  </a:lnTo>
                  <a:lnTo>
                    <a:pt x="60" y="152"/>
                  </a:lnTo>
                  <a:lnTo>
                    <a:pt x="60" y="152"/>
                  </a:lnTo>
                  <a:lnTo>
                    <a:pt x="48" y="150"/>
                  </a:lnTo>
                  <a:lnTo>
                    <a:pt x="36" y="146"/>
                  </a:lnTo>
                  <a:lnTo>
                    <a:pt x="26" y="140"/>
                  </a:lnTo>
                  <a:lnTo>
                    <a:pt x="18" y="130"/>
                  </a:lnTo>
                  <a:lnTo>
                    <a:pt x="10" y="118"/>
                  </a:lnTo>
                  <a:lnTo>
                    <a:pt x="4" y="106"/>
                  </a:lnTo>
                  <a:lnTo>
                    <a:pt x="2" y="92"/>
                  </a:lnTo>
                  <a:lnTo>
                    <a:pt x="0" y="76"/>
                  </a:lnTo>
                  <a:lnTo>
                    <a:pt x="0" y="76"/>
                  </a:lnTo>
                  <a:lnTo>
                    <a:pt x="2" y="60"/>
                  </a:lnTo>
                  <a:lnTo>
                    <a:pt x="4" y="46"/>
                  </a:lnTo>
                  <a:lnTo>
                    <a:pt x="10" y="34"/>
                  </a:lnTo>
                  <a:lnTo>
                    <a:pt x="18" y="22"/>
                  </a:lnTo>
                  <a:lnTo>
                    <a:pt x="26" y="12"/>
                  </a:lnTo>
                  <a:lnTo>
                    <a:pt x="36" y="6"/>
                  </a:lnTo>
                  <a:lnTo>
                    <a:pt x="48" y="2"/>
                  </a:lnTo>
                  <a:lnTo>
                    <a:pt x="60" y="0"/>
                  </a:lnTo>
                  <a:lnTo>
                    <a:pt x="60" y="0"/>
                  </a:lnTo>
                  <a:lnTo>
                    <a:pt x="72" y="2"/>
                  </a:lnTo>
                  <a:lnTo>
                    <a:pt x="84" y="6"/>
                  </a:lnTo>
                  <a:lnTo>
                    <a:pt x="94" y="12"/>
                  </a:lnTo>
                  <a:lnTo>
                    <a:pt x="102" y="22"/>
                  </a:lnTo>
                  <a:lnTo>
                    <a:pt x="110" y="34"/>
                  </a:lnTo>
                  <a:lnTo>
                    <a:pt x="116" y="46"/>
                  </a:lnTo>
                  <a:lnTo>
                    <a:pt x="118" y="60"/>
                  </a:lnTo>
                  <a:lnTo>
                    <a:pt x="120" y="76"/>
                  </a:lnTo>
                  <a:lnTo>
                    <a:pt x="120" y="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4" name="Freeform 312"/>
            <p:cNvSpPr>
              <a:spLocks/>
            </p:cNvSpPr>
            <p:nvPr/>
          </p:nvSpPr>
          <p:spPr bwMode="auto">
            <a:xfrm>
              <a:off x="2051720" y="4393671"/>
              <a:ext cx="1320147" cy="554343"/>
            </a:xfrm>
            <a:custGeom>
              <a:avLst/>
              <a:gdLst/>
              <a:ahLst/>
              <a:cxnLst>
                <a:cxn ang="0">
                  <a:pos x="0" y="80"/>
                </a:cxn>
                <a:cxn ang="0">
                  <a:pos x="176" y="80"/>
                </a:cxn>
                <a:cxn ang="0">
                  <a:pos x="176" y="14"/>
                </a:cxn>
                <a:cxn ang="0">
                  <a:pos x="128" y="0"/>
                </a:cxn>
                <a:cxn ang="0">
                  <a:pos x="88" y="48"/>
                </a:cxn>
                <a:cxn ang="0">
                  <a:pos x="48" y="0"/>
                </a:cxn>
                <a:cxn ang="0">
                  <a:pos x="0" y="14"/>
                </a:cxn>
                <a:cxn ang="0">
                  <a:pos x="0" y="80"/>
                </a:cxn>
              </a:cxnLst>
              <a:rect l="0" t="0" r="r" b="b"/>
              <a:pathLst>
                <a:path w="176" h="80">
                  <a:moveTo>
                    <a:pt x="0" y="80"/>
                  </a:moveTo>
                  <a:lnTo>
                    <a:pt x="176" y="80"/>
                  </a:lnTo>
                  <a:lnTo>
                    <a:pt x="176" y="14"/>
                  </a:lnTo>
                  <a:lnTo>
                    <a:pt x="128" y="0"/>
                  </a:lnTo>
                  <a:lnTo>
                    <a:pt x="88" y="48"/>
                  </a:lnTo>
                  <a:lnTo>
                    <a:pt x="48" y="0"/>
                  </a:lnTo>
                  <a:lnTo>
                    <a:pt x="0" y="14"/>
                  </a:lnTo>
                  <a:lnTo>
                    <a:pt x="0" y="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grpSp>
      <p:cxnSp>
        <p:nvCxnSpPr>
          <p:cNvPr id="45" name="直線矢印コネクタ 44"/>
          <p:cNvCxnSpPr/>
          <p:nvPr/>
        </p:nvCxnSpPr>
        <p:spPr>
          <a:xfrm>
            <a:off x="5437335" y="1468199"/>
            <a:ext cx="335098" cy="0"/>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46" name="直線矢印コネクタ 45"/>
          <p:cNvCxnSpPr/>
          <p:nvPr/>
        </p:nvCxnSpPr>
        <p:spPr>
          <a:xfrm>
            <a:off x="6548353" y="1460266"/>
            <a:ext cx="335098" cy="0"/>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grpSp>
        <p:nvGrpSpPr>
          <p:cNvPr id="47" name="グループ化 46"/>
          <p:cNvGrpSpPr/>
          <p:nvPr/>
        </p:nvGrpSpPr>
        <p:grpSpPr>
          <a:xfrm>
            <a:off x="6137583" y="1368539"/>
            <a:ext cx="324036" cy="362238"/>
            <a:chOff x="9625098" y="2336671"/>
            <a:chExt cx="324036" cy="373971"/>
          </a:xfrm>
        </p:grpSpPr>
        <p:sp>
          <p:nvSpPr>
            <p:cNvPr id="48" name="楕円 47"/>
            <p:cNvSpPr/>
            <p:nvPr/>
          </p:nvSpPr>
          <p:spPr>
            <a:xfrm>
              <a:off x="9625098" y="2336671"/>
              <a:ext cx="324036" cy="363522"/>
            </a:xfrm>
            <a:prstGeom prst="ellipse">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p:cNvSpPr txBox="1"/>
            <p:nvPr/>
          </p:nvSpPr>
          <p:spPr>
            <a:xfrm>
              <a:off x="9625098" y="2354121"/>
              <a:ext cx="323165" cy="356521"/>
            </a:xfrm>
            <a:prstGeom prst="rect">
              <a:avLst/>
            </a:prstGeom>
            <a:noFill/>
          </p:spPr>
          <p:txBody>
            <a:bodyPr vert="eaVert" wrap="square" rtlCol="0">
              <a:spAutoFit/>
            </a:bodyPr>
            <a:lstStyle/>
            <a:p>
              <a:r>
                <a:rPr lang="ja-JP" altLang="en-US" sz="900">
                  <a:solidFill>
                    <a:srgbClr val="C00000"/>
                  </a:solidFill>
                </a:rPr>
                <a:t>承認</a:t>
              </a:r>
              <a:endParaRPr kumimoji="1" lang="ja-JP" altLang="en-US" sz="900">
                <a:solidFill>
                  <a:srgbClr val="C00000"/>
                </a:solidFill>
              </a:endParaRPr>
            </a:p>
          </p:txBody>
        </p:sp>
      </p:grpSp>
      <p:grpSp>
        <p:nvGrpSpPr>
          <p:cNvPr id="50" name="グループ化 49"/>
          <p:cNvGrpSpPr/>
          <p:nvPr/>
        </p:nvGrpSpPr>
        <p:grpSpPr>
          <a:xfrm>
            <a:off x="7332536" y="1377530"/>
            <a:ext cx="324036" cy="362238"/>
            <a:chOff x="9625098" y="2336671"/>
            <a:chExt cx="324036" cy="373971"/>
          </a:xfrm>
        </p:grpSpPr>
        <p:sp>
          <p:nvSpPr>
            <p:cNvPr id="51" name="楕円 50"/>
            <p:cNvSpPr/>
            <p:nvPr/>
          </p:nvSpPr>
          <p:spPr>
            <a:xfrm>
              <a:off x="9625098" y="2336671"/>
              <a:ext cx="324036" cy="363522"/>
            </a:xfrm>
            <a:prstGeom prst="ellipse">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テキスト ボックス 51"/>
            <p:cNvSpPr txBox="1"/>
            <p:nvPr/>
          </p:nvSpPr>
          <p:spPr>
            <a:xfrm>
              <a:off x="9625098" y="2354121"/>
              <a:ext cx="323165" cy="356521"/>
            </a:xfrm>
            <a:prstGeom prst="rect">
              <a:avLst/>
            </a:prstGeom>
            <a:noFill/>
          </p:spPr>
          <p:txBody>
            <a:bodyPr vert="eaVert" wrap="square" rtlCol="0">
              <a:spAutoFit/>
            </a:bodyPr>
            <a:lstStyle/>
            <a:p>
              <a:r>
                <a:rPr lang="ja-JP" altLang="en-US" sz="900">
                  <a:solidFill>
                    <a:srgbClr val="C00000"/>
                  </a:solidFill>
                </a:rPr>
                <a:t>承認</a:t>
              </a:r>
              <a:endParaRPr kumimoji="1" lang="ja-JP" altLang="en-US" sz="900">
                <a:solidFill>
                  <a:srgbClr val="C00000"/>
                </a:solidFill>
              </a:endParaRPr>
            </a:p>
          </p:txBody>
        </p:sp>
      </p:grpSp>
      <p:grpSp>
        <p:nvGrpSpPr>
          <p:cNvPr id="53" name="グループ化 52"/>
          <p:cNvGrpSpPr/>
          <p:nvPr/>
        </p:nvGrpSpPr>
        <p:grpSpPr>
          <a:xfrm>
            <a:off x="7116512" y="1811776"/>
            <a:ext cx="362264" cy="385002"/>
            <a:chOff x="646113" y="649288"/>
            <a:chExt cx="355600" cy="381000"/>
          </a:xfrm>
          <a:solidFill>
            <a:srgbClr val="F18F60"/>
          </a:solidFill>
        </p:grpSpPr>
        <p:sp>
          <p:nvSpPr>
            <p:cNvPr id="54"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5"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grpSp>
      <p:grpSp>
        <p:nvGrpSpPr>
          <p:cNvPr id="56" name="グループ化 55"/>
          <p:cNvGrpSpPr/>
          <p:nvPr/>
        </p:nvGrpSpPr>
        <p:grpSpPr>
          <a:xfrm>
            <a:off x="5995627" y="1875874"/>
            <a:ext cx="258212" cy="360094"/>
            <a:chOff x="2051720" y="3284984"/>
            <a:chExt cx="1320147" cy="1663030"/>
          </a:xfrm>
          <a:solidFill>
            <a:schemeClr val="bg1">
              <a:lumMod val="75000"/>
            </a:schemeClr>
          </a:solidFill>
        </p:grpSpPr>
        <p:sp>
          <p:nvSpPr>
            <p:cNvPr id="57" name="Freeform 311"/>
            <p:cNvSpPr>
              <a:spLocks/>
            </p:cNvSpPr>
            <p:nvPr/>
          </p:nvSpPr>
          <p:spPr bwMode="auto">
            <a:xfrm>
              <a:off x="2261743" y="3284984"/>
              <a:ext cx="900100" cy="1053252"/>
            </a:xfrm>
            <a:custGeom>
              <a:avLst/>
              <a:gdLst/>
              <a:ahLst/>
              <a:cxnLst>
                <a:cxn ang="0">
                  <a:pos x="120" y="76"/>
                </a:cxn>
                <a:cxn ang="0">
                  <a:pos x="120" y="76"/>
                </a:cxn>
                <a:cxn ang="0">
                  <a:pos x="118" y="92"/>
                </a:cxn>
                <a:cxn ang="0">
                  <a:pos x="116" y="106"/>
                </a:cxn>
                <a:cxn ang="0">
                  <a:pos x="110" y="118"/>
                </a:cxn>
                <a:cxn ang="0">
                  <a:pos x="102" y="130"/>
                </a:cxn>
                <a:cxn ang="0">
                  <a:pos x="94" y="140"/>
                </a:cxn>
                <a:cxn ang="0">
                  <a:pos x="84" y="146"/>
                </a:cxn>
                <a:cxn ang="0">
                  <a:pos x="72" y="150"/>
                </a:cxn>
                <a:cxn ang="0">
                  <a:pos x="60" y="152"/>
                </a:cxn>
                <a:cxn ang="0">
                  <a:pos x="60" y="152"/>
                </a:cxn>
                <a:cxn ang="0">
                  <a:pos x="48" y="150"/>
                </a:cxn>
                <a:cxn ang="0">
                  <a:pos x="36" y="146"/>
                </a:cxn>
                <a:cxn ang="0">
                  <a:pos x="26" y="140"/>
                </a:cxn>
                <a:cxn ang="0">
                  <a:pos x="18" y="130"/>
                </a:cxn>
                <a:cxn ang="0">
                  <a:pos x="10" y="118"/>
                </a:cxn>
                <a:cxn ang="0">
                  <a:pos x="4" y="106"/>
                </a:cxn>
                <a:cxn ang="0">
                  <a:pos x="2" y="92"/>
                </a:cxn>
                <a:cxn ang="0">
                  <a:pos x="0" y="76"/>
                </a:cxn>
                <a:cxn ang="0">
                  <a:pos x="0" y="76"/>
                </a:cxn>
                <a:cxn ang="0">
                  <a:pos x="2" y="60"/>
                </a:cxn>
                <a:cxn ang="0">
                  <a:pos x="4" y="46"/>
                </a:cxn>
                <a:cxn ang="0">
                  <a:pos x="10" y="34"/>
                </a:cxn>
                <a:cxn ang="0">
                  <a:pos x="18" y="22"/>
                </a:cxn>
                <a:cxn ang="0">
                  <a:pos x="26" y="12"/>
                </a:cxn>
                <a:cxn ang="0">
                  <a:pos x="36" y="6"/>
                </a:cxn>
                <a:cxn ang="0">
                  <a:pos x="48" y="2"/>
                </a:cxn>
                <a:cxn ang="0">
                  <a:pos x="60" y="0"/>
                </a:cxn>
                <a:cxn ang="0">
                  <a:pos x="60" y="0"/>
                </a:cxn>
                <a:cxn ang="0">
                  <a:pos x="72" y="2"/>
                </a:cxn>
                <a:cxn ang="0">
                  <a:pos x="84" y="6"/>
                </a:cxn>
                <a:cxn ang="0">
                  <a:pos x="94" y="12"/>
                </a:cxn>
                <a:cxn ang="0">
                  <a:pos x="102" y="22"/>
                </a:cxn>
                <a:cxn ang="0">
                  <a:pos x="110" y="34"/>
                </a:cxn>
                <a:cxn ang="0">
                  <a:pos x="116" y="46"/>
                </a:cxn>
                <a:cxn ang="0">
                  <a:pos x="118" y="60"/>
                </a:cxn>
                <a:cxn ang="0">
                  <a:pos x="120" y="76"/>
                </a:cxn>
                <a:cxn ang="0">
                  <a:pos x="120" y="76"/>
                </a:cxn>
              </a:cxnLst>
              <a:rect l="0" t="0" r="r" b="b"/>
              <a:pathLst>
                <a:path w="120" h="152">
                  <a:moveTo>
                    <a:pt x="120" y="76"/>
                  </a:moveTo>
                  <a:lnTo>
                    <a:pt x="120" y="76"/>
                  </a:lnTo>
                  <a:lnTo>
                    <a:pt x="118" y="92"/>
                  </a:lnTo>
                  <a:lnTo>
                    <a:pt x="116" y="106"/>
                  </a:lnTo>
                  <a:lnTo>
                    <a:pt x="110" y="118"/>
                  </a:lnTo>
                  <a:lnTo>
                    <a:pt x="102" y="130"/>
                  </a:lnTo>
                  <a:lnTo>
                    <a:pt x="94" y="140"/>
                  </a:lnTo>
                  <a:lnTo>
                    <a:pt x="84" y="146"/>
                  </a:lnTo>
                  <a:lnTo>
                    <a:pt x="72" y="150"/>
                  </a:lnTo>
                  <a:lnTo>
                    <a:pt x="60" y="152"/>
                  </a:lnTo>
                  <a:lnTo>
                    <a:pt x="60" y="152"/>
                  </a:lnTo>
                  <a:lnTo>
                    <a:pt x="48" y="150"/>
                  </a:lnTo>
                  <a:lnTo>
                    <a:pt x="36" y="146"/>
                  </a:lnTo>
                  <a:lnTo>
                    <a:pt x="26" y="140"/>
                  </a:lnTo>
                  <a:lnTo>
                    <a:pt x="18" y="130"/>
                  </a:lnTo>
                  <a:lnTo>
                    <a:pt x="10" y="118"/>
                  </a:lnTo>
                  <a:lnTo>
                    <a:pt x="4" y="106"/>
                  </a:lnTo>
                  <a:lnTo>
                    <a:pt x="2" y="92"/>
                  </a:lnTo>
                  <a:lnTo>
                    <a:pt x="0" y="76"/>
                  </a:lnTo>
                  <a:lnTo>
                    <a:pt x="0" y="76"/>
                  </a:lnTo>
                  <a:lnTo>
                    <a:pt x="2" y="60"/>
                  </a:lnTo>
                  <a:lnTo>
                    <a:pt x="4" y="46"/>
                  </a:lnTo>
                  <a:lnTo>
                    <a:pt x="10" y="34"/>
                  </a:lnTo>
                  <a:lnTo>
                    <a:pt x="18" y="22"/>
                  </a:lnTo>
                  <a:lnTo>
                    <a:pt x="26" y="12"/>
                  </a:lnTo>
                  <a:lnTo>
                    <a:pt x="36" y="6"/>
                  </a:lnTo>
                  <a:lnTo>
                    <a:pt x="48" y="2"/>
                  </a:lnTo>
                  <a:lnTo>
                    <a:pt x="60" y="0"/>
                  </a:lnTo>
                  <a:lnTo>
                    <a:pt x="60" y="0"/>
                  </a:lnTo>
                  <a:lnTo>
                    <a:pt x="72" y="2"/>
                  </a:lnTo>
                  <a:lnTo>
                    <a:pt x="84" y="6"/>
                  </a:lnTo>
                  <a:lnTo>
                    <a:pt x="94" y="12"/>
                  </a:lnTo>
                  <a:lnTo>
                    <a:pt x="102" y="22"/>
                  </a:lnTo>
                  <a:lnTo>
                    <a:pt x="110" y="34"/>
                  </a:lnTo>
                  <a:lnTo>
                    <a:pt x="116" y="46"/>
                  </a:lnTo>
                  <a:lnTo>
                    <a:pt x="118" y="60"/>
                  </a:lnTo>
                  <a:lnTo>
                    <a:pt x="120" y="76"/>
                  </a:lnTo>
                  <a:lnTo>
                    <a:pt x="120" y="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8" name="Freeform 312"/>
            <p:cNvSpPr>
              <a:spLocks/>
            </p:cNvSpPr>
            <p:nvPr/>
          </p:nvSpPr>
          <p:spPr bwMode="auto">
            <a:xfrm>
              <a:off x="2051720" y="4393671"/>
              <a:ext cx="1320147" cy="554343"/>
            </a:xfrm>
            <a:custGeom>
              <a:avLst/>
              <a:gdLst/>
              <a:ahLst/>
              <a:cxnLst>
                <a:cxn ang="0">
                  <a:pos x="0" y="80"/>
                </a:cxn>
                <a:cxn ang="0">
                  <a:pos x="176" y="80"/>
                </a:cxn>
                <a:cxn ang="0">
                  <a:pos x="176" y="14"/>
                </a:cxn>
                <a:cxn ang="0">
                  <a:pos x="128" y="0"/>
                </a:cxn>
                <a:cxn ang="0">
                  <a:pos x="88" y="48"/>
                </a:cxn>
                <a:cxn ang="0">
                  <a:pos x="48" y="0"/>
                </a:cxn>
                <a:cxn ang="0">
                  <a:pos x="0" y="14"/>
                </a:cxn>
                <a:cxn ang="0">
                  <a:pos x="0" y="80"/>
                </a:cxn>
              </a:cxnLst>
              <a:rect l="0" t="0" r="r" b="b"/>
              <a:pathLst>
                <a:path w="176" h="80">
                  <a:moveTo>
                    <a:pt x="0" y="80"/>
                  </a:moveTo>
                  <a:lnTo>
                    <a:pt x="176" y="80"/>
                  </a:lnTo>
                  <a:lnTo>
                    <a:pt x="176" y="14"/>
                  </a:lnTo>
                  <a:lnTo>
                    <a:pt x="128" y="0"/>
                  </a:lnTo>
                  <a:lnTo>
                    <a:pt x="88" y="48"/>
                  </a:lnTo>
                  <a:lnTo>
                    <a:pt x="48" y="0"/>
                  </a:lnTo>
                  <a:lnTo>
                    <a:pt x="0" y="14"/>
                  </a:lnTo>
                  <a:lnTo>
                    <a:pt x="0" y="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grpSp>
      <p:cxnSp>
        <p:nvCxnSpPr>
          <p:cNvPr id="59" name="直線矢印コネクタ 58"/>
          <p:cNvCxnSpPr/>
          <p:nvPr/>
        </p:nvCxnSpPr>
        <p:spPr>
          <a:xfrm>
            <a:off x="5437335" y="1990403"/>
            <a:ext cx="1367894" cy="0"/>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grpSp>
        <p:nvGrpSpPr>
          <p:cNvPr id="60" name="グループ化 59"/>
          <p:cNvGrpSpPr/>
          <p:nvPr/>
        </p:nvGrpSpPr>
        <p:grpSpPr>
          <a:xfrm>
            <a:off x="7260528" y="1919788"/>
            <a:ext cx="430887" cy="373971"/>
            <a:chOff x="9613721" y="3460700"/>
            <a:chExt cx="430887" cy="373971"/>
          </a:xfrm>
        </p:grpSpPr>
        <p:sp>
          <p:nvSpPr>
            <p:cNvPr id="61" name="楕円 60"/>
            <p:cNvSpPr/>
            <p:nvPr/>
          </p:nvSpPr>
          <p:spPr>
            <a:xfrm>
              <a:off x="9672352" y="3460700"/>
              <a:ext cx="324036" cy="363522"/>
            </a:xfrm>
            <a:prstGeom prst="ellipse">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テキスト ボックス 61"/>
            <p:cNvSpPr txBox="1"/>
            <p:nvPr/>
          </p:nvSpPr>
          <p:spPr>
            <a:xfrm>
              <a:off x="9613721" y="3478150"/>
              <a:ext cx="430887" cy="356521"/>
            </a:xfrm>
            <a:prstGeom prst="rect">
              <a:avLst/>
            </a:prstGeom>
            <a:noFill/>
            <a:ln>
              <a:noFill/>
            </a:ln>
          </p:spPr>
          <p:txBody>
            <a:bodyPr vert="eaVert" wrap="square" rtlCol="0">
              <a:spAutoFit/>
            </a:bodyPr>
            <a:lstStyle/>
            <a:p>
              <a:r>
                <a:rPr kumimoji="1" lang="ja-JP" altLang="en-US" sz="800">
                  <a:solidFill>
                    <a:srgbClr val="C00000"/>
                  </a:solidFill>
                </a:rPr>
                <a:t>強制承認</a:t>
              </a:r>
            </a:p>
          </p:txBody>
        </p:sp>
      </p:grpSp>
      <p:grpSp>
        <p:nvGrpSpPr>
          <p:cNvPr id="63" name="グループ化 62"/>
          <p:cNvGrpSpPr/>
          <p:nvPr/>
        </p:nvGrpSpPr>
        <p:grpSpPr>
          <a:xfrm>
            <a:off x="7177205" y="2927559"/>
            <a:ext cx="272390" cy="374595"/>
            <a:chOff x="2051720" y="3284984"/>
            <a:chExt cx="1320147" cy="1663030"/>
          </a:xfrm>
          <a:solidFill>
            <a:srgbClr val="BFBFBF"/>
          </a:solidFill>
        </p:grpSpPr>
        <p:sp>
          <p:nvSpPr>
            <p:cNvPr id="64" name="Freeform 311"/>
            <p:cNvSpPr>
              <a:spLocks/>
            </p:cNvSpPr>
            <p:nvPr/>
          </p:nvSpPr>
          <p:spPr bwMode="auto">
            <a:xfrm>
              <a:off x="2261743" y="3284984"/>
              <a:ext cx="900100" cy="1053252"/>
            </a:xfrm>
            <a:custGeom>
              <a:avLst/>
              <a:gdLst/>
              <a:ahLst/>
              <a:cxnLst>
                <a:cxn ang="0">
                  <a:pos x="120" y="76"/>
                </a:cxn>
                <a:cxn ang="0">
                  <a:pos x="120" y="76"/>
                </a:cxn>
                <a:cxn ang="0">
                  <a:pos x="118" y="92"/>
                </a:cxn>
                <a:cxn ang="0">
                  <a:pos x="116" y="106"/>
                </a:cxn>
                <a:cxn ang="0">
                  <a:pos x="110" y="118"/>
                </a:cxn>
                <a:cxn ang="0">
                  <a:pos x="102" y="130"/>
                </a:cxn>
                <a:cxn ang="0">
                  <a:pos x="94" y="140"/>
                </a:cxn>
                <a:cxn ang="0">
                  <a:pos x="84" y="146"/>
                </a:cxn>
                <a:cxn ang="0">
                  <a:pos x="72" y="150"/>
                </a:cxn>
                <a:cxn ang="0">
                  <a:pos x="60" y="152"/>
                </a:cxn>
                <a:cxn ang="0">
                  <a:pos x="60" y="152"/>
                </a:cxn>
                <a:cxn ang="0">
                  <a:pos x="48" y="150"/>
                </a:cxn>
                <a:cxn ang="0">
                  <a:pos x="36" y="146"/>
                </a:cxn>
                <a:cxn ang="0">
                  <a:pos x="26" y="140"/>
                </a:cxn>
                <a:cxn ang="0">
                  <a:pos x="18" y="130"/>
                </a:cxn>
                <a:cxn ang="0">
                  <a:pos x="10" y="118"/>
                </a:cxn>
                <a:cxn ang="0">
                  <a:pos x="4" y="106"/>
                </a:cxn>
                <a:cxn ang="0">
                  <a:pos x="2" y="92"/>
                </a:cxn>
                <a:cxn ang="0">
                  <a:pos x="0" y="76"/>
                </a:cxn>
                <a:cxn ang="0">
                  <a:pos x="0" y="76"/>
                </a:cxn>
                <a:cxn ang="0">
                  <a:pos x="2" y="60"/>
                </a:cxn>
                <a:cxn ang="0">
                  <a:pos x="4" y="46"/>
                </a:cxn>
                <a:cxn ang="0">
                  <a:pos x="10" y="34"/>
                </a:cxn>
                <a:cxn ang="0">
                  <a:pos x="18" y="22"/>
                </a:cxn>
                <a:cxn ang="0">
                  <a:pos x="26" y="12"/>
                </a:cxn>
                <a:cxn ang="0">
                  <a:pos x="36" y="6"/>
                </a:cxn>
                <a:cxn ang="0">
                  <a:pos x="48" y="2"/>
                </a:cxn>
                <a:cxn ang="0">
                  <a:pos x="60" y="0"/>
                </a:cxn>
                <a:cxn ang="0">
                  <a:pos x="60" y="0"/>
                </a:cxn>
                <a:cxn ang="0">
                  <a:pos x="72" y="2"/>
                </a:cxn>
                <a:cxn ang="0">
                  <a:pos x="84" y="6"/>
                </a:cxn>
                <a:cxn ang="0">
                  <a:pos x="94" y="12"/>
                </a:cxn>
                <a:cxn ang="0">
                  <a:pos x="102" y="22"/>
                </a:cxn>
                <a:cxn ang="0">
                  <a:pos x="110" y="34"/>
                </a:cxn>
                <a:cxn ang="0">
                  <a:pos x="116" y="46"/>
                </a:cxn>
                <a:cxn ang="0">
                  <a:pos x="118" y="60"/>
                </a:cxn>
                <a:cxn ang="0">
                  <a:pos x="120" y="76"/>
                </a:cxn>
                <a:cxn ang="0">
                  <a:pos x="120" y="76"/>
                </a:cxn>
              </a:cxnLst>
              <a:rect l="0" t="0" r="r" b="b"/>
              <a:pathLst>
                <a:path w="120" h="152">
                  <a:moveTo>
                    <a:pt x="120" y="76"/>
                  </a:moveTo>
                  <a:lnTo>
                    <a:pt x="120" y="76"/>
                  </a:lnTo>
                  <a:lnTo>
                    <a:pt x="118" y="92"/>
                  </a:lnTo>
                  <a:lnTo>
                    <a:pt x="116" y="106"/>
                  </a:lnTo>
                  <a:lnTo>
                    <a:pt x="110" y="118"/>
                  </a:lnTo>
                  <a:lnTo>
                    <a:pt x="102" y="130"/>
                  </a:lnTo>
                  <a:lnTo>
                    <a:pt x="94" y="140"/>
                  </a:lnTo>
                  <a:lnTo>
                    <a:pt x="84" y="146"/>
                  </a:lnTo>
                  <a:lnTo>
                    <a:pt x="72" y="150"/>
                  </a:lnTo>
                  <a:lnTo>
                    <a:pt x="60" y="152"/>
                  </a:lnTo>
                  <a:lnTo>
                    <a:pt x="60" y="152"/>
                  </a:lnTo>
                  <a:lnTo>
                    <a:pt x="48" y="150"/>
                  </a:lnTo>
                  <a:lnTo>
                    <a:pt x="36" y="146"/>
                  </a:lnTo>
                  <a:lnTo>
                    <a:pt x="26" y="140"/>
                  </a:lnTo>
                  <a:lnTo>
                    <a:pt x="18" y="130"/>
                  </a:lnTo>
                  <a:lnTo>
                    <a:pt x="10" y="118"/>
                  </a:lnTo>
                  <a:lnTo>
                    <a:pt x="4" y="106"/>
                  </a:lnTo>
                  <a:lnTo>
                    <a:pt x="2" y="92"/>
                  </a:lnTo>
                  <a:lnTo>
                    <a:pt x="0" y="76"/>
                  </a:lnTo>
                  <a:lnTo>
                    <a:pt x="0" y="76"/>
                  </a:lnTo>
                  <a:lnTo>
                    <a:pt x="2" y="60"/>
                  </a:lnTo>
                  <a:lnTo>
                    <a:pt x="4" y="46"/>
                  </a:lnTo>
                  <a:lnTo>
                    <a:pt x="10" y="34"/>
                  </a:lnTo>
                  <a:lnTo>
                    <a:pt x="18" y="22"/>
                  </a:lnTo>
                  <a:lnTo>
                    <a:pt x="26" y="12"/>
                  </a:lnTo>
                  <a:lnTo>
                    <a:pt x="36" y="6"/>
                  </a:lnTo>
                  <a:lnTo>
                    <a:pt x="48" y="2"/>
                  </a:lnTo>
                  <a:lnTo>
                    <a:pt x="60" y="0"/>
                  </a:lnTo>
                  <a:lnTo>
                    <a:pt x="60" y="0"/>
                  </a:lnTo>
                  <a:lnTo>
                    <a:pt x="72" y="2"/>
                  </a:lnTo>
                  <a:lnTo>
                    <a:pt x="84" y="6"/>
                  </a:lnTo>
                  <a:lnTo>
                    <a:pt x="94" y="12"/>
                  </a:lnTo>
                  <a:lnTo>
                    <a:pt x="102" y="22"/>
                  </a:lnTo>
                  <a:lnTo>
                    <a:pt x="110" y="34"/>
                  </a:lnTo>
                  <a:lnTo>
                    <a:pt x="116" y="46"/>
                  </a:lnTo>
                  <a:lnTo>
                    <a:pt x="118" y="60"/>
                  </a:lnTo>
                  <a:lnTo>
                    <a:pt x="120" y="76"/>
                  </a:lnTo>
                  <a:lnTo>
                    <a:pt x="120" y="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5" name="Freeform 312"/>
            <p:cNvSpPr>
              <a:spLocks/>
            </p:cNvSpPr>
            <p:nvPr/>
          </p:nvSpPr>
          <p:spPr bwMode="auto">
            <a:xfrm>
              <a:off x="2051720" y="4393671"/>
              <a:ext cx="1320147" cy="554343"/>
            </a:xfrm>
            <a:custGeom>
              <a:avLst/>
              <a:gdLst/>
              <a:ahLst/>
              <a:cxnLst>
                <a:cxn ang="0">
                  <a:pos x="0" y="80"/>
                </a:cxn>
                <a:cxn ang="0">
                  <a:pos x="176" y="80"/>
                </a:cxn>
                <a:cxn ang="0">
                  <a:pos x="176" y="14"/>
                </a:cxn>
                <a:cxn ang="0">
                  <a:pos x="128" y="0"/>
                </a:cxn>
                <a:cxn ang="0">
                  <a:pos x="88" y="48"/>
                </a:cxn>
                <a:cxn ang="0">
                  <a:pos x="48" y="0"/>
                </a:cxn>
                <a:cxn ang="0">
                  <a:pos x="0" y="14"/>
                </a:cxn>
                <a:cxn ang="0">
                  <a:pos x="0" y="80"/>
                </a:cxn>
              </a:cxnLst>
              <a:rect l="0" t="0" r="r" b="b"/>
              <a:pathLst>
                <a:path w="176" h="80">
                  <a:moveTo>
                    <a:pt x="0" y="80"/>
                  </a:moveTo>
                  <a:lnTo>
                    <a:pt x="176" y="80"/>
                  </a:lnTo>
                  <a:lnTo>
                    <a:pt x="176" y="14"/>
                  </a:lnTo>
                  <a:lnTo>
                    <a:pt x="128" y="0"/>
                  </a:lnTo>
                  <a:lnTo>
                    <a:pt x="88" y="48"/>
                  </a:lnTo>
                  <a:lnTo>
                    <a:pt x="48" y="0"/>
                  </a:lnTo>
                  <a:lnTo>
                    <a:pt x="0" y="14"/>
                  </a:lnTo>
                  <a:lnTo>
                    <a:pt x="0" y="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grpSp>
      <p:cxnSp>
        <p:nvCxnSpPr>
          <p:cNvPr id="66" name="直線矢印コネクタ 65"/>
          <p:cNvCxnSpPr/>
          <p:nvPr/>
        </p:nvCxnSpPr>
        <p:spPr>
          <a:xfrm flipV="1">
            <a:off x="5498713" y="3068247"/>
            <a:ext cx="1343517" cy="4110"/>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67" name="直線矢印コネクタ 66"/>
          <p:cNvCxnSpPr/>
          <p:nvPr/>
        </p:nvCxnSpPr>
        <p:spPr>
          <a:xfrm flipH="1">
            <a:off x="5449144" y="3226305"/>
            <a:ext cx="1393086" cy="11220"/>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grpSp>
        <p:nvGrpSpPr>
          <p:cNvPr id="68" name="グループ化 67"/>
          <p:cNvGrpSpPr/>
          <p:nvPr/>
        </p:nvGrpSpPr>
        <p:grpSpPr>
          <a:xfrm>
            <a:off x="6029150" y="3126277"/>
            <a:ext cx="324036" cy="373971"/>
            <a:chOff x="9707387" y="4793576"/>
            <a:chExt cx="324036" cy="373971"/>
          </a:xfrm>
        </p:grpSpPr>
        <p:sp>
          <p:nvSpPr>
            <p:cNvPr id="69" name="楕円 68"/>
            <p:cNvSpPr/>
            <p:nvPr/>
          </p:nvSpPr>
          <p:spPr>
            <a:xfrm>
              <a:off x="9707387" y="4793576"/>
              <a:ext cx="324036" cy="363522"/>
            </a:xfrm>
            <a:prstGeom prst="ellipse">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テキスト ボックス 69"/>
            <p:cNvSpPr txBox="1"/>
            <p:nvPr/>
          </p:nvSpPr>
          <p:spPr>
            <a:xfrm>
              <a:off x="9707387" y="4811026"/>
              <a:ext cx="323165" cy="356521"/>
            </a:xfrm>
            <a:prstGeom prst="rect">
              <a:avLst/>
            </a:prstGeom>
            <a:noFill/>
            <a:ln>
              <a:noFill/>
            </a:ln>
          </p:spPr>
          <p:txBody>
            <a:bodyPr vert="eaVert" wrap="square" rtlCol="0">
              <a:spAutoFit/>
            </a:bodyPr>
            <a:lstStyle/>
            <a:p>
              <a:r>
                <a:rPr kumimoji="1" lang="ja-JP" altLang="en-US" sz="900">
                  <a:solidFill>
                    <a:schemeClr val="tx1">
                      <a:lumMod val="65000"/>
                      <a:lumOff val="35000"/>
                    </a:schemeClr>
                  </a:solidFill>
                </a:rPr>
                <a:t>取下</a:t>
              </a:r>
            </a:p>
          </p:txBody>
        </p:sp>
      </p:grpSp>
      <p:grpSp>
        <p:nvGrpSpPr>
          <p:cNvPr id="71" name="グループ化 70"/>
          <p:cNvGrpSpPr/>
          <p:nvPr/>
        </p:nvGrpSpPr>
        <p:grpSpPr>
          <a:xfrm>
            <a:off x="5167889" y="3660820"/>
            <a:ext cx="324036" cy="373971"/>
            <a:chOff x="9786680" y="5561683"/>
            <a:chExt cx="324036" cy="373971"/>
          </a:xfrm>
        </p:grpSpPr>
        <p:sp>
          <p:nvSpPr>
            <p:cNvPr id="72" name="楕円 71"/>
            <p:cNvSpPr/>
            <p:nvPr/>
          </p:nvSpPr>
          <p:spPr>
            <a:xfrm>
              <a:off x="9786680" y="5561683"/>
              <a:ext cx="324036" cy="363522"/>
            </a:xfrm>
            <a:prstGeom prst="ellipse">
              <a:avLst/>
            </a:prstGeom>
            <a:solidFill>
              <a:schemeClr val="bg1"/>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テキスト ボックス 72"/>
            <p:cNvSpPr txBox="1"/>
            <p:nvPr/>
          </p:nvSpPr>
          <p:spPr>
            <a:xfrm>
              <a:off x="9786680" y="5579133"/>
              <a:ext cx="323165" cy="356521"/>
            </a:xfrm>
            <a:prstGeom prst="rect">
              <a:avLst/>
            </a:prstGeom>
            <a:noFill/>
          </p:spPr>
          <p:txBody>
            <a:bodyPr vert="eaVert" wrap="square" rtlCol="0">
              <a:spAutoFit/>
            </a:bodyPr>
            <a:lstStyle/>
            <a:p>
              <a:r>
                <a:rPr kumimoji="1" lang="ja-JP" altLang="en-US" sz="900">
                  <a:solidFill>
                    <a:schemeClr val="accent5">
                      <a:lumMod val="50000"/>
                    </a:schemeClr>
                  </a:solidFill>
                </a:rPr>
                <a:t>下書</a:t>
              </a:r>
            </a:p>
          </p:txBody>
        </p:sp>
      </p:grpSp>
      <p:grpSp>
        <p:nvGrpSpPr>
          <p:cNvPr id="74" name="グループ化 73"/>
          <p:cNvGrpSpPr/>
          <p:nvPr/>
        </p:nvGrpSpPr>
        <p:grpSpPr>
          <a:xfrm>
            <a:off x="7173681" y="2383238"/>
            <a:ext cx="275914" cy="374254"/>
            <a:chOff x="2051720" y="3284984"/>
            <a:chExt cx="1320147" cy="1663030"/>
          </a:xfrm>
          <a:solidFill>
            <a:srgbClr val="F18F60"/>
          </a:solidFill>
        </p:grpSpPr>
        <p:sp>
          <p:nvSpPr>
            <p:cNvPr id="75" name="Freeform 311"/>
            <p:cNvSpPr>
              <a:spLocks/>
            </p:cNvSpPr>
            <p:nvPr/>
          </p:nvSpPr>
          <p:spPr bwMode="auto">
            <a:xfrm>
              <a:off x="2261743" y="3284984"/>
              <a:ext cx="900100" cy="1053252"/>
            </a:xfrm>
            <a:custGeom>
              <a:avLst/>
              <a:gdLst/>
              <a:ahLst/>
              <a:cxnLst>
                <a:cxn ang="0">
                  <a:pos x="120" y="76"/>
                </a:cxn>
                <a:cxn ang="0">
                  <a:pos x="120" y="76"/>
                </a:cxn>
                <a:cxn ang="0">
                  <a:pos x="118" y="92"/>
                </a:cxn>
                <a:cxn ang="0">
                  <a:pos x="116" y="106"/>
                </a:cxn>
                <a:cxn ang="0">
                  <a:pos x="110" y="118"/>
                </a:cxn>
                <a:cxn ang="0">
                  <a:pos x="102" y="130"/>
                </a:cxn>
                <a:cxn ang="0">
                  <a:pos x="94" y="140"/>
                </a:cxn>
                <a:cxn ang="0">
                  <a:pos x="84" y="146"/>
                </a:cxn>
                <a:cxn ang="0">
                  <a:pos x="72" y="150"/>
                </a:cxn>
                <a:cxn ang="0">
                  <a:pos x="60" y="152"/>
                </a:cxn>
                <a:cxn ang="0">
                  <a:pos x="60" y="152"/>
                </a:cxn>
                <a:cxn ang="0">
                  <a:pos x="48" y="150"/>
                </a:cxn>
                <a:cxn ang="0">
                  <a:pos x="36" y="146"/>
                </a:cxn>
                <a:cxn ang="0">
                  <a:pos x="26" y="140"/>
                </a:cxn>
                <a:cxn ang="0">
                  <a:pos x="18" y="130"/>
                </a:cxn>
                <a:cxn ang="0">
                  <a:pos x="10" y="118"/>
                </a:cxn>
                <a:cxn ang="0">
                  <a:pos x="4" y="106"/>
                </a:cxn>
                <a:cxn ang="0">
                  <a:pos x="2" y="92"/>
                </a:cxn>
                <a:cxn ang="0">
                  <a:pos x="0" y="76"/>
                </a:cxn>
                <a:cxn ang="0">
                  <a:pos x="0" y="76"/>
                </a:cxn>
                <a:cxn ang="0">
                  <a:pos x="2" y="60"/>
                </a:cxn>
                <a:cxn ang="0">
                  <a:pos x="4" y="46"/>
                </a:cxn>
                <a:cxn ang="0">
                  <a:pos x="10" y="34"/>
                </a:cxn>
                <a:cxn ang="0">
                  <a:pos x="18" y="22"/>
                </a:cxn>
                <a:cxn ang="0">
                  <a:pos x="26" y="12"/>
                </a:cxn>
                <a:cxn ang="0">
                  <a:pos x="36" y="6"/>
                </a:cxn>
                <a:cxn ang="0">
                  <a:pos x="48" y="2"/>
                </a:cxn>
                <a:cxn ang="0">
                  <a:pos x="60" y="0"/>
                </a:cxn>
                <a:cxn ang="0">
                  <a:pos x="60" y="0"/>
                </a:cxn>
                <a:cxn ang="0">
                  <a:pos x="72" y="2"/>
                </a:cxn>
                <a:cxn ang="0">
                  <a:pos x="84" y="6"/>
                </a:cxn>
                <a:cxn ang="0">
                  <a:pos x="94" y="12"/>
                </a:cxn>
                <a:cxn ang="0">
                  <a:pos x="102" y="22"/>
                </a:cxn>
                <a:cxn ang="0">
                  <a:pos x="110" y="34"/>
                </a:cxn>
                <a:cxn ang="0">
                  <a:pos x="116" y="46"/>
                </a:cxn>
                <a:cxn ang="0">
                  <a:pos x="118" y="60"/>
                </a:cxn>
                <a:cxn ang="0">
                  <a:pos x="120" y="76"/>
                </a:cxn>
                <a:cxn ang="0">
                  <a:pos x="120" y="76"/>
                </a:cxn>
              </a:cxnLst>
              <a:rect l="0" t="0" r="r" b="b"/>
              <a:pathLst>
                <a:path w="120" h="152">
                  <a:moveTo>
                    <a:pt x="120" y="76"/>
                  </a:moveTo>
                  <a:lnTo>
                    <a:pt x="120" y="76"/>
                  </a:lnTo>
                  <a:lnTo>
                    <a:pt x="118" y="92"/>
                  </a:lnTo>
                  <a:lnTo>
                    <a:pt x="116" y="106"/>
                  </a:lnTo>
                  <a:lnTo>
                    <a:pt x="110" y="118"/>
                  </a:lnTo>
                  <a:lnTo>
                    <a:pt x="102" y="130"/>
                  </a:lnTo>
                  <a:lnTo>
                    <a:pt x="94" y="140"/>
                  </a:lnTo>
                  <a:lnTo>
                    <a:pt x="84" y="146"/>
                  </a:lnTo>
                  <a:lnTo>
                    <a:pt x="72" y="150"/>
                  </a:lnTo>
                  <a:lnTo>
                    <a:pt x="60" y="152"/>
                  </a:lnTo>
                  <a:lnTo>
                    <a:pt x="60" y="152"/>
                  </a:lnTo>
                  <a:lnTo>
                    <a:pt x="48" y="150"/>
                  </a:lnTo>
                  <a:lnTo>
                    <a:pt x="36" y="146"/>
                  </a:lnTo>
                  <a:lnTo>
                    <a:pt x="26" y="140"/>
                  </a:lnTo>
                  <a:lnTo>
                    <a:pt x="18" y="130"/>
                  </a:lnTo>
                  <a:lnTo>
                    <a:pt x="10" y="118"/>
                  </a:lnTo>
                  <a:lnTo>
                    <a:pt x="4" y="106"/>
                  </a:lnTo>
                  <a:lnTo>
                    <a:pt x="2" y="92"/>
                  </a:lnTo>
                  <a:lnTo>
                    <a:pt x="0" y="76"/>
                  </a:lnTo>
                  <a:lnTo>
                    <a:pt x="0" y="76"/>
                  </a:lnTo>
                  <a:lnTo>
                    <a:pt x="2" y="60"/>
                  </a:lnTo>
                  <a:lnTo>
                    <a:pt x="4" y="46"/>
                  </a:lnTo>
                  <a:lnTo>
                    <a:pt x="10" y="34"/>
                  </a:lnTo>
                  <a:lnTo>
                    <a:pt x="18" y="22"/>
                  </a:lnTo>
                  <a:lnTo>
                    <a:pt x="26" y="12"/>
                  </a:lnTo>
                  <a:lnTo>
                    <a:pt x="36" y="6"/>
                  </a:lnTo>
                  <a:lnTo>
                    <a:pt x="48" y="2"/>
                  </a:lnTo>
                  <a:lnTo>
                    <a:pt x="60" y="0"/>
                  </a:lnTo>
                  <a:lnTo>
                    <a:pt x="60" y="0"/>
                  </a:lnTo>
                  <a:lnTo>
                    <a:pt x="72" y="2"/>
                  </a:lnTo>
                  <a:lnTo>
                    <a:pt x="84" y="6"/>
                  </a:lnTo>
                  <a:lnTo>
                    <a:pt x="94" y="12"/>
                  </a:lnTo>
                  <a:lnTo>
                    <a:pt x="102" y="22"/>
                  </a:lnTo>
                  <a:lnTo>
                    <a:pt x="110" y="34"/>
                  </a:lnTo>
                  <a:lnTo>
                    <a:pt x="116" y="46"/>
                  </a:lnTo>
                  <a:lnTo>
                    <a:pt x="118" y="60"/>
                  </a:lnTo>
                  <a:lnTo>
                    <a:pt x="120" y="76"/>
                  </a:lnTo>
                  <a:lnTo>
                    <a:pt x="120" y="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6" name="Freeform 312"/>
            <p:cNvSpPr>
              <a:spLocks/>
            </p:cNvSpPr>
            <p:nvPr/>
          </p:nvSpPr>
          <p:spPr bwMode="auto">
            <a:xfrm>
              <a:off x="2051720" y="4393671"/>
              <a:ext cx="1320147" cy="554343"/>
            </a:xfrm>
            <a:custGeom>
              <a:avLst/>
              <a:gdLst/>
              <a:ahLst/>
              <a:cxnLst>
                <a:cxn ang="0">
                  <a:pos x="0" y="80"/>
                </a:cxn>
                <a:cxn ang="0">
                  <a:pos x="176" y="80"/>
                </a:cxn>
                <a:cxn ang="0">
                  <a:pos x="176" y="14"/>
                </a:cxn>
                <a:cxn ang="0">
                  <a:pos x="128" y="0"/>
                </a:cxn>
                <a:cxn ang="0">
                  <a:pos x="88" y="48"/>
                </a:cxn>
                <a:cxn ang="0">
                  <a:pos x="48" y="0"/>
                </a:cxn>
                <a:cxn ang="0">
                  <a:pos x="0" y="14"/>
                </a:cxn>
                <a:cxn ang="0">
                  <a:pos x="0" y="80"/>
                </a:cxn>
              </a:cxnLst>
              <a:rect l="0" t="0" r="r" b="b"/>
              <a:pathLst>
                <a:path w="176" h="80">
                  <a:moveTo>
                    <a:pt x="0" y="80"/>
                  </a:moveTo>
                  <a:lnTo>
                    <a:pt x="176" y="80"/>
                  </a:lnTo>
                  <a:lnTo>
                    <a:pt x="176" y="14"/>
                  </a:lnTo>
                  <a:lnTo>
                    <a:pt x="128" y="0"/>
                  </a:lnTo>
                  <a:lnTo>
                    <a:pt x="88" y="48"/>
                  </a:lnTo>
                  <a:lnTo>
                    <a:pt x="48" y="0"/>
                  </a:lnTo>
                  <a:lnTo>
                    <a:pt x="0" y="14"/>
                  </a:lnTo>
                  <a:lnTo>
                    <a:pt x="0" y="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grpSp>
      <p:grpSp>
        <p:nvGrpSpPr>
          <p:cNvPr id="80" name="グループ化 79"/>
          <p:cNvGrpSpPr/>
          <p:nvPr/>
        </p:nvGrpSpPr>
        <p:grpSpPr>
          <a:xfrm>
            <a:off x="7380312" y="2490901"/>
            <a:ext cx="324036" cy="373971"/>
            <a:chOff x="9786245" y="4230218"/>
            <a:chExt cx="324036" cy="373971"/>
          </a:xfrm>
        </p:grpSpPr>
        <p:sp>
          <p:nvSpPr>
            <p:cNvPr id="81" name="楕円 80"/>
            <p:cNvSpPr/>
            <p:nvPr/>
          </p:nvSpPr>
          <p:spPr>
            <a:xfrm>
              <a:off x="9786245" y="4230218"/>
              <a:ext cx="324036" cy="363522"/>
            </a:xfrm>
            <a:prstGeom prst="ellipse">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50000"/>
                    <a:lumOff val="50000"/>
                  </a:schemeClr>
                </a:solidFill>
              </a:endParaRPr>
            </a:p>
          </p:txBody>
        </p:sp>
        <p:sp>
          <p:nvSpPr>
            <p:cNvPr id="82" name="テキスト ボックス 81"/>
            <p:cNvSpPr txBox="1"/>
            <p:nvPr/>
          </p:nvSpPr>
          <p:spPr>
            <a:xfrm>
              <a:off x="9786245" y="4247668"/>
              <a:ext cx="323165" cy="356521"/>
            </a:xfrm>
            <a:prstGeom prst="rect">
              <a:avLst/>
            </a:prstGeom>
            <a:noFill/>
          </p:spPr>
          <p:txBody>
            <a:bodyPr vert="eaVert" wrap="square" rtlCol="0">
              <a:spAutoFit/>
            </a:bodyPr>
            <a:lstStyle/>
            <a:p>
              <a:r>
                <a:rPr kumimoji="1" lang="ja-JP" altLang="en-US" sz="900">
                  <a:solidFill>
                    <a:schemeClr val="tx1">
                      <a:lumMod val="65000"/>
                      <a:lumOff val="35000"/>
                    </a:schemeClr>
                  </a:solidFill>
                </a:rPr>
                <a:t>差戻</a:t>
              </a:r>
            </a:p>
          </p:txBody>
        </p:sp>
      </p:grpSp>
      <p:cxnSp>
        <p:nvCxnSpPr>
          <p:cNvPr id="83" name="直線矢印コネクタ 82"/>
          <p:cNvCxnSpPr/>
          <p:nvPr/>
        </p:nvCxnSpPr>
        <p:spPr>
          <a:xfrm>
            <a:off x="5498713" y="2548846"/>
            <a:ext cx="1343517" cy="0"/>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84" name="直線矢印コネクタ 83"/>
          <p:cNvCxnSpPr/>
          <p:nvPr/>
        </p:nvCxnSpPr>
        <p:spPr>
          <a:xfrm flipH="1">
            <a:off x="5462710" y="2692862"/>
            <a:ext cx="1379520" cy="0"/>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grpSp>
        <p:nvGrpSpPr>
          <p:cNvPr id="85" name="グループ化 84"/>
          <p:cNvGrpSpPr/>
          <p:nvPr/>
        </p:nvGrpSpPr>
        <p:grpSpPr>
          <a:xfrm>
            <a:off x="4932241" y="4209488"/>
            <a:ext cx="411508" cy="327550"/>
            <a:chOff x="5636656" y="1549291"/>
            <a:chExt cx="411508" cy="327550"/>
          </a:xfrm>
        </p:grpSpPr>
        <p:sp>
          <p:nvSpPr>
            <p:cNvPr id="86" name="Freeform 330"/>
            <p:cNvSpPr>
              <a:spLocks noEditPoints="1"/>
            </p:cNvSpPr>
            <p:nvPr/>
          </p:nvSpPr>
          <p:spPr bwMode="auto">
            <a:xfrm>
              <a:off x="5636656" y="1571038"/>
              <a:ext cx="181536" cy="300781"/>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 name="Freeform 393"/>
            <p:cNvSpPr>
              <a:spLocks noEditPoints="1"/>
            </p:cNvSpPr>
            <p:nvPr/>
          </p:nvSpPr>
          <p:spPr bwMode="auto">
            <a:xfrm>
              <a:off x="5807459" y="1549291"/>
              <a:ext cx="240705" cy="327550"/>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endParaRPr lang="ja-JP" altLang="en-US"/>
            </a:p>
          </p:txBody>
        </p:sp>
      </p:grpSp>
      <p:grpSp>
        <p:nvGrpSpPr>
          <p:cNvPr id="88" name="グループ化 87"/>
          <p:cNvGrpSpPr/>
          <p:nvPr/>
        </p:nvGrpSpPr>
        <p:grpSpPr>
          <a:xfrm>
            <a:off x="7126967" y="4152036"/>
            <a:ext cx="362264" cy="385002"/>
            <a:chOff x="646113" y="649288"/>
            <a:chExt cx="355600" cy="381000"/>
          </a:xfrm>
          <a:solidFill>
            <a:srgbClr val="F18F60"/>
          </a:solidFill>
        </p:grpSpPr>
        <p:sp>
          <p:nvSpPr>
            <p:cNvPr id="89"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0"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grpSp>
      <p:grpSp>
        <p:nvGrpSpPr>
          <p:cNvPr id="91" name="グループ化 90"/>
          <p:cNvGrpSpPr/>
          <p:nvPr/>
        </p:nvGrpSpPr>
        <p:grpSpPr>
          <a:xfrm>
            <a:off x="5967778" y="4166325"/>
            <a:ext cx="275914" cy="374254"/>
            <a:chOff x="2051720" y="3284984"/>
            <a:chExt cx="1320147" cy="1663030"/>
          </a:xfrm>
          <a:solidFill>
            <a:srgbClr val="F18F60"/>
          </a:solidFill>
        </p:grpSpPr>
        <p:sp>
          <p:nvSpPr>
            <p:cNvPr id="92" name="Freeform 311"/>
            <p:cNvSpPr>
              <a:spLocks/>
            </p:cNvSpPr>
            <p:nvPr/>
          </p:nvSpPr>
          <p:spPr bwMode="auto">
            <a:xfrm>
              <a:off x="2261743" y="3284984"/>
              <a:ext cx="900100" cy="1053252"/>
            </a:xfrm>
            <a:custGeom>
              <a:avLst/>
              <a:gdLst/>
              <a:ahLst/>
              <a:cxnLst>
                <a:cxn ang="0">
                  <a:pos x="120" y="76"/>
                </a:cxn>
                <a:cxn ang="0">
                  <a:pos x="120" y="76"/>
                </a:cxn>
                <a:cxn ang="0">
                  <a:pos x="118" y="92"/>
                </a:cxn>
                <a:cxn ang="0">
                  <a:pos x="116" y="106"/>
                </a:cxn>
                <a:cxn ang="0">
                  <a:pos x="110" y="118"/>
                </a:cxn>
                <a:cxn ang="0">
                  <a:pos x="102" y="130"/>
                </a:cxn>
                <a:cxn ang="0">
                  <a:pos x="94" y="140"/>
                </a:cxn>
                <a:cxn ang="0">
                  <a:pos x="84" y="146"/>
                </a:cxn>
                <a:cxn ang="0">
                  <a:pos x="72" y="150"/>
                </a:cxn>
                <a:cxn ang="0">
                  <a:pos x="60" y="152"/>
                </a:cxn>
                <a:cxn ang="0">
                  <a:pos x="60" y="152"/>
                </a:cxn>
                <a:cxn ang="0">
                  <a:pos x="48" y="150"/>
                </a:cxn>
                <a:cxn ang="0">
                  <a:pos x="36" y="146"/>
                </a:cxn>
                <a:cxn ang="0">
                  <a:pos x="26" y="140"/>
                </a:cxn>
                <a:cxn ang="0">
                  <a:pos x="18" y="130"/>
                </a:cxn>
                <a:cxn ang="0">
                  <a:pos x="10" y="118"/>
                </a:cxn>
                <a:cxn ang="0">
                  <a:pos x="4" y="106"/>
                </a:cxn>
                <a:cxn ang="0">
                  <a:pos x="2" y="92"/>
                </a:cxn>
                <a:cxn ang="0">
                  <a:pos x="0" y="76"/>
                </a:cxn>
                <a:cxn ang="0">
                  <a:pos x="0" y="76"/>
                </a:cxn>
                <a:cxn ang="0">
                  <a:pos x="2" y="60"/>
                </a:cxn>
                <a:cxn ang="0">
                  <a:pos x="4" y="46"/>
                </a:cxn>
                <a:cxn ang="0">
                  <a:pos x="10" y="34"/>
                </a:cxn>
                <a:cxn ang="0">
                  <a:pos x="18" y="22"/>
                </a:cxn>
                <a:cxn ang="0">
                  <a:pos x="26" y="12"/>
                </a:cxn>
                <a:cxn ang="0">
                  <a:pos x="36" y="6"/>
                </a:cxn>
                <a:cxn ang="0">
                  <a:pos x="48" y="2"/>
                </a:cxn>
                <a:cxn ang="0">
                  <a:pos x="60" y="0"/>
                </a:cxn>
                <a:cxn ang="0">
                  <a:pos x="60" y="0"/>
                </a:cxn>
                <a:cxn ang="0">
                  <a:pos x="72" y="2"/>
                </a:cxn>
                <a:cxn ang="0">
                  <a:pos x="84" y="6"/>
                </a:cxn>
                <a:cxn ang="0">
                  <a:pos x="94" y="12"/>
                </a:cxn>
                <a:cxn ang="0">
                  <a:pos x="102" y="22"/>
                </a:cxn>
                <a:cxn ang="0">
                  <a:pos x="110" y="34"/>
                </a:cxn>
                <a:cxn ang="0">
                  <a:pos x="116" y="46"/>
                </a:cxn>
                <a:cxn ang="0">
                  <a:pos x="118" y="60"/>
                </a:cxn>
                <a:cxn ang="0">
                  <a:pos x="120" y="76"/>
                </a:cxn>
                <a:cxn ang="0">
                  <a:pos x="120" y="76"/>
                </a:cxn>
              </a:cxnLst>
              <a:rect l="0" t="0" r="r" b="b"/>
              <a:pathLst>
                <a:path w="120" h="152">
                  <a:moveTo>
                    <a:pt x="120" y="76"/>
                  </a:moveTo>
                  <a:lnTo>
                    <a:pt x="120" y="76"/>
                  </a:lnTo>
                  <a:lnTo>
                    <a:pt x="118" y="92"/>
                  </a:lnTo>
                  <a:lnTo>
                    <a:pt x="116" y="106"/>
                  </a:lnTo>
                  <a:lnTo>
                    <a:pt x="110" y="118"/>
                  </a:lnTo>
                  <a:lnTo>
                    <a:pt x="102" y="130"/>
                  </a:lnTo>
                  <a:lnTo>
                    <a:pt x="94" y="140"/>
                  </a:lnTo>
                  <a:lnTo>
                    <a:pt x="84" y="146"/>
                  </a:lnTo>
                  <a:lnTo>
                    <a:pt x="72" y="150"/>
                  </a:lnTo>
                  <a:lnTo>
                    <a:pt x="60" y="152"/>
                  </a:lnTo>
                  <a:lnTo>
                    <a:pt x="60" y="152"/>
                  </a:lnTo>
                  <a:lnTo>
                    <a:pt x="48" y="150"/>
                  </a:lnTo>
                  <a:lnTo>
                    <a:pt x="36" y="146"/>
                  </a:lnTo>
                  <a:lnTo>
                    <a:pt x="26" y="140"/>
                  </a:lnTo>
                  <a:lnTo>
                    <a:pt x="18" y="130"/>
                  </a:lnTo>
                  <a:lnTo>
                    <a:pt x="10" y="118"/>
                  </a:lnTo>
                  <a:lnTo>
                    <a:pt x="4" y="106"/>
                  </a:lnTo>
                  <a:lnTo>
                    <a:pt x="2" y="92"/>
                  </a:lnTo>
                  <a:lnTo>
                    <a:pt x="0" y="76"/>
                  </a:lnTo>
                  <a:lnTo>
                    <a:pt x="0" y="76"/>
                  </a:lnTo>
                  <a:lnTo>
                    <a:pt x="2" y="60"/>
                  </a:lnTo>
                  <a:lnTo>
                    <a:pt x="4" y="46"/>
                  </a:lnTo>
                  <a:lnTo>
                    <a:pt x="10" y="34"/>
                  </a:lnTo>
                  <a:lnTo>
                    <a:pt x="18" y="22"/>
                  </a:lnTo>
                  <a:lnTo>
                    <a:pt x="26" y="12"/>
                  </a:lnTo>
                  <a:lnTo>
                    <a:pt x="36" y="6"/>
                  </a:lnTo>
                  <a:lnTo>
                    <a:pt x="48" y="2"/>
                  </a:lnTo>
                  <a:lnTo>
                    <a:pt x="60" y="0"/>
                  </a:lnTo>
                  <a:lnTo>
                    <a:pt x="60" y="0"/>
                  </a:lnTo>
                  <a:lnTo>
                    <a:pt x="72" y="2"/>
                  </a:lnTo>
                  <a:lnTo>
                    <a:pt x="84" y="6"/>
                  </a:lnTo>
                  <a:lnTo>
                    <a:pt x="94" y="12"/>
                  </a:lnTo>
                  <a:lnTo>
                    <a:pt x="102" y="22"/>
                  </a:lnTo>
                  <a:lnTo>
                    <a:pt x="110" y="34"/>
                  </a:lnTo>
                  <a:lnTo>
                    <a:pt x="116" y="46"/>
                  </a:lnTo>
                  <a:lnTo>
                    <a:pt x="118" y="60"/>
                  </a:lnTo>
                  <a:lnTo>
                    <a:pt x="120" y="76"/>
                  </a:lnTo>
                  <a:lnTo>
                    <a:pt x="120" y="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3" name="Freeform 312"/>
            <p:cNvSpPr>
              <a:spLocks/>
            </p:cNvSpPr>
            <p:nvPr/>
          </p:nvSpPr>
          <p:spPr bwMode="auto">
            <a:xfrm>
              <a:off x="2051720" y="4393671"/>
              <a:ext cx="1320147" cy="554343"/>
            </a:xfrm>
            <a:custGeom>
              <a:avLst/>
              <a:gdLst/>
              <a:ahLst/>
              <a:cxnLst>
                <a:cxn ang="0">
                  <a:pos x="0" y="80"/>
                </a:cxn>
                <a:cxn ang="0">
                  <a:pos x="176" y="80"/>
                </a:cxn>
                <a:cxn ang="0">
                  <a:pos x="176" y="14"/>
                </a:cxn>
                <a:cxn ang="0">
                  <a:pos x="128" y="0"/>
                </a:cxn>
                <a:cxn ang="0">
                  <a:pos x="88" y="48"/>
                </a:cxn>
                <a:cxn ang="0">
                  <a:pos x="48" y="0"/>
                </a:cxn>
                <a:cxn ang="0">
                  <a:pos x="0" y="14"/>
                </a:cxn>
                <a:cxn ang="0">
                  <a:pos x="0" y="80"/>
                </a:cxn>
              </a:cxnLst>
              <a:rect l="0" t="0" r="r" b="b"/>
              <a:pathLst>
                <a:path w="176" h="80">
                  <a:moveTo>
                    <a:pt x="0" y="80"/>
                  </a:moveTo>
                  <a:lnTo>
                    <a:pt x="176" y="80"/>
                  </a:lnTo>
                  <a:lnTo>
                    <a:pt x="176" y="14"/>
                  </a:lnTo>
                  <a:lnTo>
                    <a:pt x="128" y="0"/>
                  </a:lnTo>
                  <a:lnTo>
                    <a:pt x="88" y="48"/>
                  </a:lnTo>
                  <a:lnTo>
                    <a:pt x="48" y="0"/>
                  </a:lnTo>
                  <a:lnTo>
                    <a:pt x="0" y="14"/>
                  </a:lnTo>
                  <a:lnTo>
                    <a:pt x="0" y="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grpSp>
      <p:cxnSp>
        <p:nvCxnSpPr>
          <p:cNvPr id="94" name="直線矢印コネクタ 93"/>
          <p:cNvCxnSpPr/>
          <p:nvPr/>
        </p:nvCxnSpPr>
        <p:spPr>
          <a:xfrm>
            <a:off x="5498713" y="4366089"/>
            <a:ext cx="335098" cy="0"/>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95" name="直線矢印コネクタ 94"/>
          <p:cNvCxnSpPr/>
          <p:nvPr/>
        </p:nvCxnSpPr>
        <p:spPr>
          <a:xfrm>
            <a:off x="6507132" y="4423779"/>
            <a:ext cx="335098" cy="0"/>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grpSp>
        <p:nvGrpSpPr>
          <p:cNvPr id="96" name="グループ化 95"/>
          <p:cNvGrpSpPr/>
          <p:nvPr/>
        </p:nvGrpSpPr>
        <p:grpSpPr>
          <a:xfrm>
            <a:off x="6105294" y="4328166"/>
            <a:ext cx="324036" cy="362238"/>
            <a:chOff x="9625098" y="2336671"/>
            <a:chExt cx="324036" cy="373971"/>
          </a:xfrm>
        </p:grpSpPr>
        <p:sp>
          <p:nvSpPr>
            <p:cNvPr id="97" name="楕円 96"/>
            <p:cNvSpPr/>
            <p:nvPr/>
          </p:nvSpPr>
          <p:spPr>
            <a:xfrm>
              <a:off x="9625098" y="2336671"/>
              <a:ext cx="324036" cy="363522"/>
            </a:xfrm>
            <a:prstGeom prst="ellipse">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テキスト ボックス 97"/>
            <p:cNvSpPr txBox="1"/>
            <p:nvPr/>
          </p:nvSpPr>
          <p:spPr>
            <a:xfrm>
              <a:off x="9625098" y="2354121"/>
              <a:ext cx="323165" cy="356521"/>
            </a:xfrm>
            <a:prstGeom prst="rect">
              <a:avLst/>
            </a:prstGeom>
            <a:noFill/>
          </p:spPr>
          <p:txBody>
            <a:bodyPr vert="eaVert" wrap="square" rtlCol="0">
              <a:spAutoFit/>
            </a:bodyPr>
            <a:lstStyle/>
            <a:p>
              <a:r>
                <a:rPr lang="ja-JP" altLang="en-US" sz="900">
                  <a:solidFill>
                    <a:srgbClr val="C00000"/>
                  </a:solidFill>
                </a:rPr>
                <a:t>承認</a:t>
              </a:r>
              <a:endParaRPr kumimoji="1" lang="ja-JP" altLang="en-US" sz="900">
                <a:solidFill>
                  <a:srgbClr val="C00000"/>
                </a:solidFill>
              </a:endParaRPr>
            </a:p>
          </p:txBody>
        </p:sp>
      </p:grpSp>
      <p:grpSp>
        <p:nvGrpSpPr>
          <p:cNvPr id="99" name="グループ化 98"/>
          <p:cNvGrpSpPr/>
          <p:nvPr/>
        </p:nvGrpSpPr>
        <p:grpSpPr>
          <a:xfrm>
            <a:off x="7317658" y="4325968"/>
            <a:ext cx="324036" cy="362238"/>
            <a:chOff x="9625098" y="2336671"/>
            <a:chExt cx="324036" cy="373971"/>
          </a:xfrm>
        </p:grpSpPr>
        <p:sp>
          <p:nvSpPr>
            <p:cNvPr id="100" name="楕円 99"/>
            <p:cNvSpPr/>
            <p:nvPr/>
          </p:nvSpPr>
          <p:spPr>
            <a:xfrm>
              <a:off x="9625098" y="2336671"/>
              <a:ext cx="324036" cy="363522"/>
            </a:xfrm>
            <a:prstGeom prst="ellipse">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テキスト ボックス 100"/>
            <p:cNvSpPr txBox="1"/>
            <p:nvPr/>
          </p:nvSpPr>
          <p:spPr>
            <a:xfrm>
              <a:off x="9625098" y="2354121"/>
              <a:ext cx="323165" cy="356521"/>
            </a:xfrm>
            <a:prstGeom prst="rect">
              <a:avLst/>
            </a:prstGeom>
            <a:noFill/>
          </p:spPr>
          <p:txBody>
            <a:bodyPr vert="eaVert" wrap="square" rtlCol="0">
              <a:spAutoFit/>
            </a:bodyPr>
            <a:lstStyle/>
            <a:p>
              <a:r>
                <a:rPr lang="ja-JP" altLang="en-US" sz="900">
                  <a:solidFill>
                    <a:srgbClr val="C00000"/>
                  </a:solidFill>
                </a:rPr>
                <a:t>承認</a:t>
              </a:r>
              <a:endParaRPr kumimoji="1" lang="ja-JP" altLang="en-US" sz="900">
                <a:solidFill>
                  <a:srgbClr val="C00000"/>
                </a:solidFill>
              </a:endParaRPr>
            </a:p>
          </p:txBody>
        </p:sp>
      </p:grpSp>
      <p:sp>
        <p:nvSpPr>
          <p:cNvPr id="102" name="テキスト ボックス 101"/>
          <p:cNvSpPr txBox="1"/>
          <p:nvPr/>
        </p:nvSpPr>
        <p:spPr>
          <a:xfrm>
            <a:off x="4852160" y="4542388"/>
            <a:ext cx="593020" cy="261610"/>
          </a:xfrm>
          <a:prstGeom prst="rect">
            <a:avLst/>
          </a:prstGeom>
          <a:noFill/>
        </p:spPr>
        <p:txBody>
          <a:bodyPr wrap="square" rtlCol="0">
            <a:spAutoFit/>
          </a:bodyPr>
          <a:lstStyle/>
          <a:p>
            <a:r>
              <a:rPr kumimoji="1" lang="ja-JP" altLang="en-US" sz="1050" b="1">
                <a:solidFill>
                  <a:srgbClr val="F18F60"/>
                </a:solidFill>
              </a:rPr>
              <a:t>代理人</a:t>
            </a:r>
          </a:p>
        </p:txBody>
      </p:sp>
      <p:cxnSp>
        <p:nvCxnSpPr>
          <p:cNvPr id="103" name="カギ線コネクタ 102"/>
          <p:cNvCxnSpPr>
            <a:stCxn id="11" idx="0"/>
            <a:endCxn id="21" idx="0"/>
          </p:cNvCxnSpPr>
          <p:nvPr/>
        </p:nvCxnSpPr>
        <p:spPr>
          <a:xfrm rot="5400000" flipH="1" flipV="1">
            <a:off x="5988994" y="-1508892"/>
            <a:ext cx="20053" cy="4828864"/>
          </a:xfrm>
          <a:prstGeom prst="bentConnector3">
            <a:avLst>
              <a:gd name="adj1" fmla="val 872717"/>
            </a:avLst>
          </a:prstGeom>
          <a:ln>
            <a:tailEnd type="triangle"/>
          </a:ln>
          <a:effectLst/>
        </p:spPr>
        <p:style>
          <a:lnRef idx="3">
            <a:schemeClr val="accent3"/>
          </a:lnRef>
          <a:fillRef idx="0">
            <a:schemeClr val="accent3"/>
          </a:fillRef>
          <a:effectRef idx="2">
            <a:schemeClr val="accent3"/>
          </a:effectRef>
          <a:fontRef idx="minor">
            <a:schemeClr val="tx1"/>
          </a:fontRef>
        </p:style>
      </p:cxnSp>
      <p:sp>
        <p:nvSpPr>
          <p:cNvPr id="104" name="右矢印 103"/>
          <p:cNvSpPr/>
          <p:nvPr/>
        </p:nvSpPr>
        <p:spPr>
          <a:xfrm>
            <a:off x="7934938" y="2590680"/>
            <a:ext cx="169359" cy="535597"/>
          </a:xfrm>
          <a:prstGeom prst="rightArrow">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cxnSp>
        <p:nvCxnSpPr>
          <p:cNvPr id="105" name="直線矢印コネクタ 104"/>
          <p:cNvCxnSpPr/>
          <p:nvPr/>
        </p:nvCxnSpPr>
        <p:spPr>
          <a:xfrm>
            <a:off x="4377719" y="1333358"/>
            <a:ext cx="334012" cy="0"/>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106" name="直線矢印コネクタ 105"/>
          <p:cNvCxnSpPr/>
          <p:nvPr/>
        </p:nvCxnSpPr>
        <p:spPr>
          <a:xfrm>
            <a:off x="4377719" y="2115498"/>
            <a:ext cx="334012" cy="0"/>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107" name="直線矢印コネクタ 106"/>
          <p:cNvCxnSpPr/>
          <p:nvPr/>
        </p:nvCxnSpPr>
        <p:spPr>
          <a:xfrm>
            <a:off x="4377719" y="3001000"/>
            <a:ext cx="334012" cy="0"/>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108" name="直線矢印コネクタ 107"/>
          <p:cNvCxnSpPr/>
          <p:nvPr/>
        </p:nvCxnSpPr>
        <p:spPr>
          <a:xfrm>
            <a:off x="1654803" y="3736158"/>
            <a:ext cx="874" cy="218078"/>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109" name="直線矢印コネクタ 108"/>
          <p:cNvCxnSpPr/>
          <p:nvPr/>
        </p:nvCxnSpPr>
        <p:spPr>
          <a:xfrm>
            <a:off x="690123" y="3274384"/>
            <a:ext cx="2113232" cy="0"/>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110" name="カギ線コネクタ 109"/>
          <p:cNvCxnSpPr>
            <a:stCxn id="20" idx="3"/>
            <a:endCxn id="10" idx="1"/>
          </p:cNvCxnSpPr>
          <p:nvPr/>
        </p:nvCxnSpPr>
        <p:spPr>
          <a:xfrm flipV="1">
            <a:off x="706775" y="1314269"/>
            <a:ext cx="2102849" cy="1513611"/>
          </a:xfrm>
          <a:prstGeom prst="bentConnector3">
            <a:avLst>
              <a:gd name="adj1" fmla="val 86188"/>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111" name="直線矢印コネクタ 110"/>
          <p:cNvCxnSpPr>
            <a:cxnSpLocks/>
            <a:endCxn id="12" idx="1"/>
          </p:cNvCxnSpPr>
          <p:nvPr/>
        </p:nvCxnSpPr>
        <p:spPr>
          <a:xfrm>
            <a:off x="2529520" y="2106357"/>
            <a:ext cx="280104" cy="0"/>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112" name="直線矢印コネクタ 111"/>
          <p:cNvCxnSpPr/>
          <p:nvPr/>
        </p:nvCxnSpPr>
        <p:spPr>
          <a:xfrm>
            <a:off x="3561198" y="3743960"/>
            <a:ext cx="0" cy="231946"/>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6238738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32</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タイトル 3"/>
          <p:cNvSpPr>
            <a:spLocks noGrp="1"/>
          </p:cNvSpPr>
          <p:nvPr>
            <p:ph type="title"/>
          </p:nvPr>
        </p:nvSpPr>
        <p:spPr/>
        <p:txBody>
          <a:bodyPr/>
          <a:lstStyle/>
          <a:p>
            <a:r>
              <a:rPr lang="ja-JP" altLang="en-US"/>
              <a:t>勤怠管理システムフロー</a:t>
            </a:r>
            <a:endParaRPr kumimoji="1" lang="ja-JP" altLang="en-US"/>
          </a:p>
        </p:txBody>
      </p:sp>
      <p:sp>
        <p:nvSpPr>
          <p:cNvPr id="18" name="角丸四角形 17"/>
          <p:cNvSpPr/>
          <p:nvPr/>
        </p:nvSpPr>
        <p:spPr>
          <a:xfrm>
            <a:off x="152664" y="851761"/>
            <a:ext cx="554111" cy="3952237"/>
          </a:xfrm>
          <a:prstGeom prst="roundRect">
            <a:avLst>
              <a:gd name="adj" fmla="val 10028"/>
            </a:avLst>
          </a:prstGeom>
          <a:solidFill>
            <a:schemeClr val="bg1">
              <a:lumMod val="65000"/>
            </a:schemeClr>
          </a:solidFill>
          <a:ln w="25400" cap="flat" cmpd="sng" algn="ctr">
            <a:noFill/>
            <a:prstDash val="solid"/>
          </a:ln>
          <a:effectLst/>
        </p:spPr>
        <p:txBody>
          <a:bodyPr vert="eaVert" lIns="0" tIns="45718" rIns="0" bIns="45718" rtlCol="0" anchor="ctr" anchorCtr="0"/>
          <a:lstStyle/>
          <a:p>
            <a:pPr algn="ctr">
              <a:defRPr/>
            </a:pPr>
            <a:r>
              <a:rPr kumimoji="0" lang="ja-JP" altLang="en-US" sz="1000" kern="0">
                <a:solidFill>
                  <a:sysClr val="window" lastClr="FFFFFF"/>
                </a:solidFill>
                <a:cs typeface="メイリオ" panose="020B0604030504040204" pitchFamily="50" charset="-128"/>
              </a:rPr>
              <a:t>（個人情報／異動情報／組織情報）</a:t>
            </a:r>
            <a:endParaRPr kumimoji="0" lang="en-US" altLang="ja-JP" sz="1000" kern="0">
              <a:solidFill>
                <a:sysClr val="window" lastClr="FFFFFF"/>
              </a:solidFill>
              <a:cs typeface="メイリオ" panose="020B0604030504040204" pitchFamily="50" charset="-128"/>
            </a:endParaRPr>
          </a:p>
          <a:p>
            <a:pPr algn="ctr">
              <a:defRPr/>
            </a:pPr>
            <a:r>
              <a:rPr kumimoji="0" lang="ja-JP" altLang="en-US" sz="1200" kern="0">
                <a:solidFill>
                  <a:sysClr val="window" lastClr="FFFFFF"/>
                </a:solidFill>
                <a:cs typeface="メイリオ" panose="020B0604030504040204" pitchFamily="50" charset="-128"/>
              </a:rPr>
              <a:t>人事管理・給与管理</a:t>
            </a:r>
            <a:endParaRPr kumimoji="0" lang="en-US" altLang="ja-JP" sz="1050" kern="0">
              <a:solidFill>
                <a:sysClr val="window" lastClr="FFFFFF"/>
              </a:solidFill>
              <a:cs typeface="メイリオ" panose="020B0604030504040204" pitchFamily="50" charset="-128"/>
            </a:endParaRPr>
          </a:p>
        </p:txBody>
      </p:sp>
      <p:sp>
        <p:nvSpPr>
          <p:cNvPr id="19" name="角丸四角形 18"/>
          <p:cNvSpPr/>
          <p:nvPr/>
        </p:nvSpPr>
        <p:spPr>
          <a:xfrm>
            <a:off x="8443016" y="887886"/>
            <a:ext cx="420250" cy="3916112"/>
          </a:xfrm>
          <a:prstGeom prst="roundRect">
            <a:avLst>
              <a:gd name="adj" fmla="val 10028"/>
            </a:avLst>
          </a:prstGeom>
          <a:solidFill>
            <a:schemeClr val="bg1">
              <a:lumMod val="65000"/>
            </a:schemeClr>
          </a:solidFill>
          <a:ln w="25400" cap="flat" cmpd="sng" algn="ctr">
            <a:noFill/>
            <a:prstDash val="solid"/>
          </a:ln>
          <a:effectLst/>
        </p:spPr>
        <p:txBody>
          <a:bodyPr vert="eaVert" lIns="0" tIns="45718" rIns="0" bIns="45718" rtlCol="0" anchor="ctr" anchorCtr="0"/>
          <a:lstStyle/>
          <a:p>
            <a:pPr algn="ctr">
              <a:defRPr/>
            </a:pPr>
            <a:r>
              <a:rPr kumimoji="0" lang="ja-JP" altLang="en-US" sz="1200" kern="0">
                <a:solidFill>
                  <a:sysClr val="window" lastClr="FFFFFF"/>
                </a:solidFill>
                <a:cs typeface="メイリオ" panose="020B0604030504040204" pitchFamily="50" charset="-128"/>
              </a:rPr>
              <a:t>給与管理（</a:t>
            </a:r>
            <a:r>
              <a:rPr kumimoji="0" lang="ja-JP" altLang="en-US" sz="1050" kern="0">
                <a:solidFill>
                  <a:sysClr val="window" lastClr="FFFFFF"/>
                </a:solidFill>
                <a:cs typeface="メイリオ" panose="020B0604030504040204" pitchFamily="50" charset="-128"/>
              </a:rPr>
              <a:t>勤怠集計データ</a:t>
            </a:r>
            <a:r>
              <a:rPr kumimoji="0" lang="ja-JP" altLang="en-US" sz="1200" kern="0">
                <a:solidFill>
                  <a:sysClr val="window" lastClr="FFFFFF"/>
                </a:solidFill>
                <a:cs typeface="メイリオ" panose="020B0604030504040204" pitchFamily="50" charset="-128"/>
              </a:rPr>
              <a:t>）</a:t>
            </a:r>
            <a:endParaRPr kumimoji="0" lang="en-US" altLang="ja-JP" sz="1050" kern="0">
              <a:solidFill>
                <a:sysClr val="window" lastClr="FFFFFF"/>
              </a:solidFill>
              <a:cs typeface="メイリオ" panose="020B0604030504040204" pitchFamily="50" charset="-128"/>
            </a:endParaRPr>
          </a:p>
        </p:txBody>
      </p:sp>
      <p:sp>
        <p:nvSpPr>
          <p:cNvPr id="111" name="正方形/長方形 110"/>
          <p:cNvSpPr/>
          <p:nvPr/>
        </p:nvSpPr>
        <p:spPr>
          <a:xfrm>
            <a:off x="7012377" y="164029"/>
            <a:ext cx="2131623" cy="513749"/>
          </a:xfrm>
          <a:prstGeom prst="rect">
            <a:avLst/>
          </a:prstGeom>
          <a:solidFill>
            <a:srgbClr val="EE7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a:t>　</a:t>
            </a:r>
            <a:r>
              <a:rPr lang="en-US" altLang="ja-JP" sz="1100"/>
              <a:t>TM</a:t>
            </a:r>
          </a:p>
          <a:p>
            <a:pPr algn="ctr"/>
            <a:r>
              <a:rPr lang="ja-JP" altLang="en-US" sz="1100"/>
              <a:t>　勤怠管理</a:t>
            </a:r>
          </a:p>
        </p:txBody>
      </p:sp>
      <p:sp>
        <p:nvSpPr>
          <p:cNvPr id="49" name="AutoShape 5"/>
          <p:cNvSpPr>
            <a:spLocks noChangeArrowheads="1"/>
          </p:cNvSpPr>
          <p:nvPr/>
        </p:nvSpPr>
        <p:spPr bwMode="gray">
          <a:xfrm>
            <a:off x="2809528" y="3729195"/>
            <a:ext cx="3312368" cy="1032148"/>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・ﾌﾟﾛｼﾞｪｸﾄ実績工数一括登録　　　　・ﾌﾟﾛｼﾞｪｸﾄ実績承認</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・ﾌﾟﾛｼﾞｪｸﾄ別勤務時間　　　　　　　・ﾌﾟﾛｼﾞｪｸﾄ作業日報（帳票）</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・ﾌﾟﾛｼﾞｪｸﾄ別集計　　　　　　　　　・日次ﾌﾟﾛｼﾞｪｸﾄ稼働データ</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・月次ﾌﾟﾛｼﾞｪｸﾄ稼働データ　　　　　 ・ﾌﾟﾛｼﾞｪｸﾄ一覧</a:t>
            </a:r>
            <a:r>
              <a:rPr kumimoji="0" lang="en-US" altLang="ja-JP" sz="800" kern="0">
                <a:solidFill>
                  <a:srgbClr val="434343"/>
                </a:solidFill>
                <a:cs typeface="Arial Unicode MS" pitchFamily="50" charset="-128"/>
              </a:rPr>
              <a:t>/</a:t>
            </a:r>
            <a:r>
              <a:rPr kumimoji="0" lang="ja-JP" altLang="en-US" sz="800" kern="0">
                <a:solidFill>
                  <a:srgbClr val="434343"/>
                </a:solidFill>
                <a:cs typeface="Arial Unicode MS" pitchFamily="50" charset="-128"/>
              </a:rPr>
              <a:t>登録</a:t>
            </a:r>
            <a:endParaRPr kumimoji="0" lang="en-US" altLang="ja-JP" sz="800" kern="0">
              <a:solidFill>
                <a:srgbClr val="434343"/>
              </a:solidFill>
              <a:cs typeface="Arial Unicode MS" pitchFamily="50" charset="-128"/>
            </a:endParaRPr>
          </a:p>
          <a:p>
            <a:pPr>
              <a:buClr>
                <a:srgbClr val="0065AE"/>
              </a:buClr>
              <a:buSzPct val="80000"/>
            </a:pPr>
            <a:r>
              <a:rPr kumimoji="0" lang="ja-JP" altLang="en-US" sz="800" kern="0">
                <a:solidFill>
                  <a:srgbClr val="434343"/>
                </a:solidFill>
                <a:cs typeface="Arial Unicode MS" pitchFamily="50" charset="-128"/>
              </a:rPr>
              <a:t>・ﾌﾟﾛｼﾞｪｸﾄ稼働要員一覧</a:t>
            </a:r>
            <a:r>
              <a:rPr kumimoji="0" lang="en-US" altLang="ja-JP" sz="800" kern="0">
                <a:solidFill>
                  <a:srgbClr val="434343"/>
                </a:solidFill>
                <a:cs typeface="Arial Unicode MS" pitchFamily="50" charset="-128"/>
              </a:rPr>
              <a:t>/</a:t>
            </a:r>
            <a:r>
              <a:rPr kumimoji="0" lang="ja-JP" altLang="en-US" sz="800" kern="0">
                <a:solidFill>
                  <a:srgbClr val="434343"/>
                </a:solidFill>
                <a:cs typeface="Arial Unicode MS" pitchFamily="50" charset="-128"/>
              </a:rPr>
              <a:t>稼働要員設定</a:t>
            </a:r>
            <a:endParaRPr kumimoji="0" lang="en-US" altLang="ja-JP" sz="800" kern="0">
              <a:solidFill>
                <a:srgbClr val="434343"/>
              </a:solidFill>
              <a:cs typeface="Arial Unicode MS" pitchFamily="50" charset="-128"/>
            </a:endParaRPr>
          </a:p>
          <a:p>
            <a:pPr>
              <a:buClr>
                <a:srgbClr val="0065AE"/>
              </a:buClr>
              <a:buSzPct val="80000"/>
            </a:pPr>
            <a:r>
              <a:rPr kumimoji="0" lang="ja-JP" altLang="en-US" sz="800" kern="0">
                <a:solidFill>
                  <a:srgbClr val="434343"/>
                </a:solidFill>
                <a:cs typeface="Arial Unicode MS" pitchFamily="50" charset="-128"/>
              </a:rPr>
              <a:t>・ﾌﾟﾛｼﾞｪｸﾄ検索　　・作業分類管理　　・ﾌﾟﾛｼﾞｪｸﾄ汎用区分管理</a:t>
            </a:r>
            <a:endParaRPr kumimoji="0" lang="en-US" altLang="ja-JP" sz="800" kern="0">
              <a:solidFill>
                <a:srgbClr val="434343"/>
              </a:solidFill>
              <a:cs typeface="Arial Unicode MS" pitchFamily="50" charset="-128"/>
            </a:endParaRPr>
          </a:p>
        </p:txBody>
      </p:sp>
      <p:sp>
        <p:nvSpPr>
          <p:cNvPr id="51" name="AutoShape 5"/>
          <p:cNvSpPr>
            <a:spLocks noChangeArrowheads="1"/>
          </p:cNvSpPr>
          <p:nvPr/>
        </p:nvSpPr>
        <p:spPr bwMode="gray">
          <a:xfrm>
            <a:off x="6476479" y="2649075"/>
            <a:ext cx="1551747" cy="858779"/>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・勤怠ロック</a:t>
            </a:r>
          </a:p>
          <a:p>
            <a:pPr>
              <a:buClr>
                <a:srgbClr val="0065AE"/>
              </a:buClr>
              <a:buSzPct val="80000"/>
              <a:buFont typeface="Wingdings" pitchFamily="2" charset="2"/>
              <a:buNone/>
            </a:pPr>
            <a:r>
              <a:rPr kumimoji="0" lang="ja-JP" altLang="en-US" sz="800" kern="0">
                <a:solidFill>
                  <a:srgbClr val="434343"/>
                </a:solidFill>
                <a:cs typeface="Arial Unicode MS" pitchFamily="50" charset="-128"/>
              </a:rPr>
              <a:t>・締めデータ出力設定</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・締めデータ</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・日次勤怠実績データ</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・日次時間内休憩データ</a:t>
            </a:r>
            <a:endParaRPr kumimoji="0" lang="en-US" altLang="ja-JP" sz="800" kern="0">
              <a:solidFill>
                <a:srgbClr val="434343"/>
              </a:solidFill>
              <a:cs typeface="Arial Unicode MS" pitchFamily="50" charset="-128"/>
            </a:endParaRPr>
          </a:p>
        </p:txBody>
      </p:sp>
      <p:sp>
        <p:nvSpPr>
          <p:cNvPr id="52" name="角丸四角形 51"/>
          <p:cNvSpPr/>
          <p:nvPr/>
        </p:nvSpPr>
        <p:spPr>
          <a:xfrm>
            <a:off x="6474755" y="2535746"/>
            <a:ext cx="1553567" cy="219981"/>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締め処理・データ連携</a:t>
            </a:r>
            <a:endParaRPr kumimoji="0" lang="en-US" altLang="ja-JP" sz="1100" kern="0">
              <a:solidFill>
                <a:sysClr val="window" lastClr="FFFFFF"/>
              </a:solidFill>
              <a:cs typeface="メイリオ" panose="020B0604030504040204" pitchFamily="50" charset="-128"/>
            </a:endParaRPr>
          </a:p>
        </p:txBody>
      </p:sp>
      <p:sp>
        <p:nvSpPr>
          <p:cNvPr id="53" name="AutoShape 5"/>
          <p:cNvSpPr>
            <a:spLocks noChangeArrowheads="1"/>
          </p:cNvSpPr>
          <p:nvPr/>
        </p:nvSpPr>
        <p:spPr bwMode="gray">
          <a:xfrm>
            <a:off x="6462414" y="1001215"/>
            <a:ext cx="1551747" cy="1416308"/>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・勤怠計画表（帳票）</a:t>
            </a:r>
          </a:p>
          <a:p>
            <a:pPr>
              <a:buClr>
                <a:srgbClr val="0065AE"/>
              </a:buClr>
              <a:buSzPct val="80000"/>
              <a:buFont typeface="Wingdings" pitchFamily="2" charset="2"/>
              <a:buNone/>
            </a:pPr>
            <a:r>
              <a:rPr kumimoji="0" lang="ja-JP" altLang="en-US" sz="800" kern="0">
                <a:solidFill>
                  <a:srgbClr val="434343"/>
                </a:solidFill>
                <a:cs typeface="Arial Unicode MS" pitchFamily="50" charset="-128"/>
              </a:rPr>
              <a:t>・勤怠状況一覧</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・入力承認履歴一覧</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・勤務報告書</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・残業命令書</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・勤務実績検索</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・勤務実績集計</a:t>
            </a:r>
            <a:r>
              <a:rPr kumimoji="0" lang="en-US" altLang="ja-JP" sz="800" kern="0">
                <a:solidFill>
                  <a:srgbClr val="434343"/>
                </a:solidFill>
                <a:cs typeface="Arial Unicode MS" pitchFamily="50" charset="-128"/>
              </a:rPr>
              <a:t>/</a:t>
            </a:r>
            <a:r>
              <a:rPr kumimoji="0" lang="ja-JP" altLang="en-US" sz="800" kern="0">
                <a:solidFill>
                  <a:srgbClr val="434343"/>
                </a:solidFill>
                <a:cs typeface="Arial Unicode MS" pitchFamily="50" charset="-128"/>
              </a:rPr>
              <a:t>日時集計</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・勤務実績推移表</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・法定外労働状況一覧</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・遅早欠勤一覧</a:t>
            </a:r>
            <a:endParaRPr kumimoji="0" lang="en-US" altLang="ja-JP" sz="800" kern="0">
              <a:solidFill>
                <a:srgbClr val="434343"/>
              </a:solidFill>
              <a:cs typeface="Arial Unicode MS" pitchFamily="50" charset="-128"/>
            </a:endParaRPr>
          </a:p>
        </p:txBody>
      </p:sp>
      <p:sp>
        <p:nvSpPr>
          <p:cNvPr id="54" name="角丸四角形 53"/>
          <p:cNvSpPr/>
          <p:nvPr/>
        </p:nvSpPr>
        <p:spPr>
          <a:xfrm>
            <a:off x="6460690" y="887886"/>
            <a:ext cx="1553567" cy="219981"/>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各種帳票・検索・集計</a:t>
            </a:r>
            <a:endParaRPr kumimoji="0" lang="en-US" altLang="ja-JP" sz="1100" kern="0">
              <a:solidFill>
                <a:sysClr val="window" lastClr="FFFFFF"/>
              </a:solidFill>
              <a:cs typeface="メイリオ" panose="020B0604030504040204" pitchFamily="50" charset="-128"/>
            </a:endParaRPr>
          </a:p>
        </p:txBody>
      </p:sp>
      <p:sp>
        <p:nvSpPr>
          <p:cNvPr id="55" name="AutoShape 5"/>
          <p:cNvSpPr>
            <a:spLocks noChangeArrowheads="1"/>
          </p:cNvSpPr>
          <p:nvPr/>
        </p:nvSpPr>
        <p:spPr bwMode="gray">
          <a:xfrm>
            <a:off x="994481" y="992892"/>
            <a:ext cx="1544898" cy="580524"/>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・会社設定</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・権限グループ設定</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・メニュー権限設定</a:t>
            </a:r>
            <a:endParaRPr kumimoji="0" lang="en-US" altLang="ja-JP" sz="800" kern="0">
              <a:solidFill>
                <a:srgbClr val="434343"/>
              </a:solidFill>
              <a:cs typeface="Arial Unicode MS" pitchFamily="50" charset="-128"/>
            </a:endParaRPr>
          </a:p>
        </p:txBody>
      </p:sp>
      <p:sp>
        <p:nvSpPr>
          <p:cNvPr id="56" name="角丸四角形 55"/>
          <p:cNvSpPr/>
          <p:nvPr/>
        </p:nvSpPr>
        <p:spPr>
          <a:xfrm>
            <a:off x="992757" y="879562"/>
            <a:ext cx="1535292" cy="219981"/>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全体設定</a:t>
            </a:r>
            <a:endParaRPr kumimoji="0" lang="en-US" altLang="ja-JP" sz="1100" kern="0">
              <a:solidFill>
                <a:sysClr val="window" lastClr="FFFFFF"/>
              </a:solidFill>
              <a:cs typeface="メイリオ" panose="020B0604030504040204" pitchFamily="50" charset="-128"/>
            </a:endParaRPr>
          </a:p>
        </p:txBody>
      </p:sp>
      <p:sp>
        <p:nvSpPr>
          <p:cNvPr id="57" name="AutoShape 5"/>
          <p:cNvSpPr>
            <a:spLocks noChangeArrowheads="1"/>
          </p:cNvSpPr>
          <p:nvPr/>
        </p:nvSpPr>
        <p:spPr bwMode="gray">
          <a:xfrm>
            <a:off x="935596" y="3687874"/>
            <a:ext cx="1592453" cy="1104156"/>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・個人設定　　　　　　　</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・組織図</a:t>
            </a:r>
            <a:r>
              <a:rPr kumimoji="0" lang="en-US" altLang="ja-JP" sz="800" kern="0">
                <a:solidFill>
                  <a:srgbClr val="434343"/>
                </a:solidFill>
                <a:cs typeface="Arial Unicode MS" pitchFamily="50" charset="-128"/>
              </a:rPr>
              <a:t>/</a:t>
            </a:r>
            <a:r>
              <a:rPr kumimoji="0" lang="ja-JP" altLang="en-US" sz="800" kern="0">
                <a:solidFill>
                  <a:srgbClr val="434343"/>
                </a:solidFill>
                <a:cs typeface="Arial Unicode MS" pitchFamily="50" charset="-128"/>
              </a:rPr>
              <a:t>部署管理</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・役職設定　　　　　　　</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・社員区分設定</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・社員等級区分設定　　　</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・社員汎用区分設定</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・個人連絡先一覧</a:t>
            </a:r>
            <a:r>
              <a:rPr kumimoji="0" lang="en-US" altLang="ja-JP" sz="800" kern="0">
                <a:solidFill>
                  <a:srgbClr val="434343"/>
                </a:solidFill>
                <a:cs typeface="Arial Unicode MS" pitchFamily="50" charset="-128"/>
              </a:rPr>
              <a:t>/</a:t>
            </a:r>
            <a:r>
              <a:rPr kumimoji="0" lang="ja-JP" altLang="en-US" sz="800" kern="0">
                <a:solidFill>
                  <a:srgbClr val="434343"/>
                </a:solidFill>
                <a:cs typeface="Arial Unicode MS" pitchFamily="50" charset="-128"/>
              </a:rPr>
              <a:t>登録</a:t>
            </a:r>
            <a:endParaRPr kumimoji="0" lang="en-US" altLang="ja-JP" sz="800" kern="0">
              <a:solidFill>
                <a:srgbClr val="434343"/>
              </a:solidFill>
              <a:cs typeface="Arial Unicode MS" pitchFamily="50" charset="-128"/>
            </a:endParaRPr>
          </a:p>
        </p:txBody>
      </p:sp>
      <p:sp>
        <p:nvSpPr>
          <p:cNvPr id="58" name="角丸四角形 57"/>
          <p:cNvSpPr/>
          <p:nvPr/>
        </p:nvSpPr>
        <p:spPr>
          <a:xfrm>
            <a:off x="943022" y="3611909"/>
            <a:ext cx="1574503" cy="219981"/>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従業員・組織情報</a:t>
            </a:r>
            <a:endParaRPr kumimoji="0" lang="en-US" altLang="ja-JP" sz="1100" kern="0">
              <a:solidFill>
                <a:sysClr val="window" lastClr="FFFFFF"/>
              </a:solidFill>
              <a:cs typeface="メイリオ" panose="020B0604030504040204" pitchFamily="50" charset="-128"/>
            </a:endParaRPr>
          </a:p>
        </p:txBody>
      </p:sp>
      <p:sp>
        <p:nvSpPr>
          <p:cNvPr id="59" name="AutoShape 5"/>
          <p:cNvSpPr>
            <a:spLocks noChangeArrowheads="1"/>
          </p:cNvSpPr>
          <p:nvPr/>
        </p:nvSpPr>
        <p:spPr bwMode="gray">
          <a:xfrm>
            <a:off x="990544" y="1856987"/>
            <a:ext cx="1551747" cy="560536"/>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・承認ランク設定</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・承認設定</a:t>
            </a:r>
            <a:r>
              <a:rPr kumimoji="0" lang="en-US" altLang="ja-JP" sz="800" kern="0">
                <a:solidFill>
                  <a:srgbClr val="434343"/>
                </a:solidFill>
                <a:cs typeface="Arial Unicode MS" pitchFamily="50" charset="-128"/>
              </a:rPr>
              <a:t>/</a:t>
            </a:r>
            <a:r>
              <a:rPr kumimoji="0" lang="ja-JP" altLang="en-US" sz="800" kern="0">
                <a:solidFill>
                  <a:srgbClr val="434343"/>
                </a:solidFill>
                <a:cs typeface="Arial Unicode MS" pitchFamily="50" charset="-128"/>
              </a:rPr>
              <a:t>一覧</a:t>
            </a:r>
            <a:r>
              <a:rPr kumimoji="0" lang="en-US" altLang="ja-JP" sz="800" kern="0">
                <a:solidFill>
                  <a:srgbClr val="434343"/>
                </a:solidFill>
                <a:cs typeface="Arial Unicode MS" pitchFamily="50" charset="-128"/>
              </a:rPr>
              <a:t>/</a:t>
            </a:r>
            <a:r>
              <a:rPr kumimoji="0" lang="ja-JP" altLang="en-US" sz="800" kern="0">
                <a:solidFill>
                  <a:srgbClr val="434343"/>
                </a:solidFill>
                <a:cs typeface="Arial Unicode MS" pitchFamily="50" charset="-128"/>
              </a:rPr>
              <a:t>登録</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・承認者未設定一覧</a:t>
            </a:r>
            <a:endParaRPr kumimoji="0" lang="en-US" altLang="ja-JP" sz="800" kern="0">
              <a:solidFill>
                <a:srgbClr val="434343"/>
              </a:solidFill>
              <a:cs typeface="Arial Unicode MS" pitchFamily="50" charset="-128"/>
            </a:endParaRPr>
          </a:p>
        </p:txBody>
      </p:sp>
      <p:sp>
        <p:nvSpPr>
          <p:cNvPr id="60" name="角丸四角形 59"/>
          <p:cNvSpPr/>
          <p:nvPr/>
        </p:nvSpPr>
        <p:spPr>
          <a:xfrm>
            <a:off x="988820" y="1743658"/>
            <a:ext cx="1553567" cy="219981"/>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承認設定</a:t>
            </a:r>
            <a:endParaRPr kumimoji="0" lang="en-US" altLang="ja-JP" sz="1100" kern="0">
              <a:solidFill>
                <a:sysClr val="window" lastClr="FFFFFF"/>
              </a:solidFill>
              <a:cs typeface="メイリオ" panose="020B0604030504040204" pitchFamily="50" charset="-128"/>
            </a:endParaRPr>
          </a:p>
        </p:txBody>
      </p:sp>
      <p:sp>
        <p:nvSpPr>
          <p:cNvPr id="61" name="AutoShape 5"/>
          <p:cNvSpPr>
            <a:spLocks noChangeArrowheads="1"/>
          </p:cNvSpPr>
          <p:nvPr/>
        </p:nvSpPr>
        <p:spPr bwMode="gray">
          <a:xfrm>
            <a:off x="2793817" y="1009183"/>
            <a:ext cx="1551843" cy="1094515"/>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・休暇区分設定</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・有給休暇付与</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・特別休暇付与</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・有給休暇管理簿</a:t>
            </a:r>
          </a:p>
          <a:p>
            <a:pPr>
              <a:buClr>
                <a:srgbClr val="0065AE"/>
              </a:buClr>
              <a:buSzPct val="80000"/>
              <a:buFont typeface="Wingdings" pitchFamily="2" charset="2"/>
              <a:buNone/>
            </a:pPr>
            <a:r>
              <a:rPr kumimoji="0" lang="ja-JP" altLang="en-US" sz="800" kern="0">
                <a:solidFill>
                  <a:srgbClr val="434343"/>
                </a:solidFill>
                <a:cs typeface="Arial Unicode MS" pitchFamily="50" charset="-128"/>
              </a:rPr>
              <a:t>・代替休暇申請</a:t>
            </a:r>
            <a:r>
              <a:rPr kumimoji="0" lang="en-US" altLang="ja-JP" sz="800" kern="0">
                <a:solidFill>
                  <a:srgbClr val="434343"/>
                </a:solidFill>
                <a:cs typeface="Arial Unicode MS" pitchFamily="50" charset="-128"/>
              </a:rPr>
              <a:t>/</a:t>
            </a:r>
            <a:r>
              <a:rPr kumimoji="0" lang="ja-JP" altLang="en-US" sz="800" kern="0">
                <a:solidFill>
                  <a:srgbClr val="434343"/>
                </a:solidFill>
                <a:cs typeface="Arial Unicode MS" pitchFamily="50" charset="-128"/>
              </a:rPr>
              <a:t>承認</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・休暇取得状況一覧</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・休暇台帳</a:t>
            </a:r>
            <a:endParaRPr kumimoji="0" lang="en-US" altLang="ja-JP" sz="800" kern="0">
              <a:solidFill>
                <a:srgbClr val="434343"/>
              </a:solidFill>
              <a:cs typeface="Arial Unicode MS" pitchFamily="50" charset="-128"/>
            </a:endParaRPr>
          </a:p>
        </p:txBody>
      </p:sp>
      <p:sp>
        <p:nvSpPr>
          <p:cNvPr id="62" name="角丸四角形 61"/>
          <p:cNvSpPr/>
          <p:nvPr/>
        </p:nvSpPr>
        <p:spPr>
          <a:xfrm>
            <a:off x="2792093" y="895855"/>
            <a:ext cx="1553567" cy="219981"/>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休暇管理</a:t>
            </a:r>
            <a:endParaRPr kumimoji="0" lang="en-US" altLang="ja-JP" sz="1100" kern="0">
              <a:solidFill>
                <a:sysClr val="window" lastClr="FFFFFF"/>
              </a:solidFill>
              <a:cs typeface="メイリオ" panose="020B0604030504040204" pitchFamily="50" charset="-128"/>
            </a:endParaRPr>
          </a:p>
        </p:txBody>
      </p:sp>
      <p:sp>
        <p:nvSpPr>
          <p:cNvPr id="63" name="AutoShape 5"/>
          <p:cNvSpPr>
            <a:spLocks noChangeArrowheads="1"/>
          </p:cNvSpPr>
          <p:nvPr/>
        </p:nvSpPr>
        <p:spPr bwMode="gray">
          <a:xfrm>
            <a:off x="6481936" y="3693191"/>
            <a:ext cx="1551747" cy="364444"/>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・お知らせ登録</a:t>
            </a:r>
            <a:endParaRPr kumimoji="0" lang="en-US" altLang="ja-JP" sz="800" kern="0">
              <a:solidFill>
                <a:srgbClr val="434343"/>
              </a:solidFill>
              <a:cs typeface="Arial Unicode MS" pitchFamily="50" charset="-128"/>
            </a:endParaRPr>
          </a:p>
        </p:txBody>
      </p:sp>
      <p:sp>
        <p:nvSpPr>
          <p:cNvPr id="64" name="角丸四角形 63"/>
          <p:cNvSpPr/>
          <p:nvPr/>
        </p:nvSpPr>
        <p:spPr>
          <a:xfrm>
            <a:off x="6480212" y="3579862"/>
            <a:ext cx="1553567" cy="215693"/>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掲示機能</a:t>
            </a:r>
            <a:endParaRPr kumimoji="0" lang="en-US" altLang="ja-JP" sz="1100" kern="0">
              <a:solidFill>
                <a:sysClr val="window" lastClr="FFFFFF"/>
              </a:solidFill>
              <a:cs typeface="メイリオ" panose="020B0604030504040204" pitchFamily="50" charset="-128"/>
            </a:endParaRPr>
          </a:p>
        </p:txBody>
      </p:sp>
      <p:sp>
        <p:nvSpPr>
          <p:cNvPr id="65" name="AutoShape 5"/>
          <p:cNvSpPr>
            <a:spLocks noChangeArrowheads="1"/>
          </p:cNvSpPr>
          <p:nvPr/>
        </p:nvSpPr>
        <p:spPr bwMode="gray">
          <a:xfrm>
            <a:off x="6476637" y="4251732"/>
            <a:ext cx="1551747" cy="528093"/>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・安否連絡要求・配信履歴一覧</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・安否報告・安否報告状況一覧</a:t>
            </a:r>
            <a:endParaRPr kumimoji="0" lang="en-US" altLang="ja-JP" sz="800" kern="0">
              <a:solidFill>
                <a:srgbClr val="434343"/>
              </a:solidFill>
              <a:cs typeface="Arial Unicode MS" pitchFamily="50" charset="-128"/>
            </a:endParaRPr>
          </a:p>
        </p:txBody>
      </p:sp>
      <p:sp>
        <p:nvSpPr>
          <p:cNvPr id="66" name="角丸四角形 65"/>
          <p:cNvSpPr/>
          <p:nvPr/>
        </p:nvSpPr>
        <p:spPr>
          <a:xfrm>
            <a:off x="6480212" y="4119922"/>
            <a:ext cx="1553567" cy="219981"/>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安否確認</a:t>
            </a:r>
            <a:endParaRPr kumimoji="0" lang="en-US" altLang="ja-JP" sz="1100" kern="0">
              <a:solidFill>
                <a:sysClr val="window" lastClr="FFFFFF"/>
              </a:solidFill>
              <a:cs typeface="メイリオ" panose="020B0604030504040204" pitchFamily="50" charset="-128"/>
            </a:endParaRPr>
          </a:p>
        </p:txBody>
      </p:sp>
      <p:sp>
        <p:nvSpPr>
          <p:cNvPr id="67" name="AutoShape 5"/>
          <p:cNvSpPr>
            <a:spLocks noChangeArrowheads="1"/>
          </p:cNvSpPr>
          <p:nvPr/>
        </p:nvSpPr>
        <p:spPr bwMode="gray">
          <a:xfrm>
            <a:off x="4558013" y="991742"/>
            <a:ext cx="1551747" cy="1307915"/>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・残業アラート</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・予定未入力アラート</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・実績未入力アラート</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・予定未承認アラート</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・実績未承認アラート</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・代替休暇未承認アラート</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・年次有給休暇未承認アラート</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・各種アラート一覧</a:t>
            </a:r>
            <a:r>
              <a:rPr kumimoji="0" lang="en-US" altLang="ja-JP" sz="800" kern="0">
                <a:solidFill>
                  <a:srgbClr val="434343"/>
                </a:solidFill>
                <a:cs typeface="Arial Unicode MS" pitchFamily="50" charset="-128"/>
              </a:rPr>
              <a:t>/</a:t>
            </a:r>
            <a:r>
              <a:rPr kumimoji="0" lang="ja-JP" altLang="en-US" sz="800" kern="0">
                <a:solidFill>
                  <a:srgbClr val="434343"/>
                </a:solidFill>
                <a:cs typeface="Arial Unicode MS" pitchFamily="50" charset="-128"/>
              </a:rPr>
              <a:t>登録</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・アラート履歴一覧</a:t>
            </a:r>
            <a:endParaRPr kumimoji="0" lang="en-US" altLang="ja-JP" sz="800" kern="0">
              <a:solidFill>
                <a:srgbClr val="434343"/>
              </a:solidFill>
              <a:cs typeface="Arial Unicode MS" pitchFamily="50" charset="-128"/>
            </a:endParaRPr>
          </a:p>
        </p:txBody>
      </p:sp>
      <p:sp>
        <p:nvSpPr>
          <p:cNvPr id="68" name="角丸四角形 67"/>
          <p:cNvSpPr/>
          <p:nvPr/>
        </p:nvSpPr>
        <p:spPr>
          <a:xfrm>
            <a:off x="4556289" y="878414"/>
            <a:ext cx="1553567" cy="219981"/>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アラート設定</a:t>
            </a:r>
            <a:endParaRPr kumimoji="0" lang="en-US" altLang="ja-JP" sz="1100" kern="0">
              <a:solidFill>
                <a:sysClr val="window" lastClr="FFFFFF"/>
              </a:solidFill>
              <a:cs typeface="メイリオ" panose="020B0604030504040204" pitchFamily="50" charset="-128"/>
            </a:endParaRPr>
          </a:p>
        </p:txBody>
      </p:sp>
      <p:cxnSp>
        <p:nvCxnSpPr>
          <p:cNvPr id="70" name="直線矢印コネクタ 69"/>
          <p:cNvCxnSpPr/>
          <p:nvPr/>
        </p:nvCxnSpPr>
        <p:spPr>
          <a:xfrm>
            <a:off x="706775" y="4153072"/>
            <a:ext cx="228821" cy="0"/>
          </a:xfrm>
          <a:prstGeom prst="straightConnector1">
            <a:avLst/>
          </a:prstGeom>
          <a:ln w="57150">
            <a:tailEnd type="triangle"/>
          </a:ln>
          <a:effectLst/>
        </p:spPr>
        <p:style>
          <a:lnRef idx="3">
            <a:schemeClr val="accent3"/>
          </a:lnRef>
          <a:fillRef idx="0">
            <a:schemeClr val="accent3"/>
          </a:fillRef>
          <a:effectRef idx="2">
            <a:schemeClr val="accent3"/>
          </a:effectRef>
          <a:fontRef idx="minor">
            <a:schemeClr val="tx1"/>
          </a:fontRef>
        </p:style>
      </p:cxnSp>
      <p:cxnSp>
        <p:nvCxnSpPr>
          <p:cNvPr id="72" name="カギ線コネクタ 71"/>
          <p:cNvCxnSpPr/>
          <p:nvPr/>
        </p:nvCxnSpPr>
        <p:spPr>
          <a:xfrm rot="5400000" flipH="1" flipV="1">
            <a:off x="2892001" y="2115886"/>
            <a:ext cx="264761" cy="2740921"/>
          </a:xfrm>
          <a:prstGeom prst="bentConnector3">
            <a:avLst>
              <a:gd name="adj1" fmla="val 30005"/>
            </a:avLst>
          </a:prstGeom>
          <a:ln>
            <a:solidFill>
              <a:srgbClr val="F18F60"/>
            </a:solidFill>
            <a:tailEnd type="triangle"/>
          </a:ln>
          <a:effectLst/>
        </p:spPr>
        <p:style>
          <a:lnRef idx="3">
            <a:schemeClr val="accent3"/>
          </a:lnRef>
          <a:fillRef idx="0">
            <a:schemeClr val="accent3"/>
          </a:fillRef>
          <a:effectRef idx="2">
            <a:schemeClr val="accent3"/>
          </a:effectRef>
          <a:fontRef idx="minor">
            <a:schemeClr val="tx1"/>
          </a:fontRef>
        </p:style>
      </p:cxnSp>
      <p:cxnSp>
        <p:nvCxnSpPr>
          <p:cNvPr id="75" name="直線矢印コネクタ 74"/>
          <p:cNvCxnSpPr/>
          <p:nvPr/>
        </p:nvCxnSpPr>
        <p:spPr>
          <a:xfrm flipH="1" flipV="1">
            <a:off x="4539982" y="3358694"/>
            <a:ext cx="4813" cy="288756"/>
          </a:xfrm>
          <a:prstGeom prst="straightConnector1">
            <a:avLst/>
          </a:prstGeom>
          <a:ln>
            <a:solidFill>
              <a:srgbClr val="F18F60"/>
            </a:solidFill>
            <a:tailEnd type="triangle"/>
          </a:ln>
          <a:effectLst/>
        </p:spPr>
        <p:style>
          <a:lnRef idx="3">
            <a:schemeClr val="accent3"/>
          </a:lnRef>
          <a:fillRef idx="0">
            <a:schemeClr val="accent3"/>
          </a:fillRef>
          <a:effectRef idx="2">
            <a:schemeClr val="accent3"/>
          </a:effectRef>
          <a:fontRef idx="minor">
            <a:schemeClr val="tx1"/>
          </a:fontRef>
        </p:style>
      </p:cxnSp>
      <p:sp>
        <p:nvSpPr>
          <p:cNvPr id="50" name="角丸四角形 49"/>
          <p:cNvSpPr/>
          <p:nvPr/>
        </p:nvSpPr>
        <p:spPr>
          <a:xfrm>
            <a:off x="2807804" y="3615866"/>
            <a:ext cx="3314092" cy="219981"/>
          </a:xfrm>
          <a:prstGeom prst="roundRect">
            <a:avLst>
              <a:gd name="adj" fmla="val 10028"/>
            </a:avLst>
          </a:prstGeom>
          <a:solidFill>
            <a:srgbClr val="F18F60"/>
          </a:solidFill>
          <a:ln w="25400" cap="flat" cmpd="sng" algn="ctr">
            <a:solidFill>
              <a:schemeClr val="accent3">
                <a:lumMod val="75000"/>
              </a:schemeClr>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工数管理</a:t>
            </a:r>
            <a:endParaRPr kumimoji="0" lang="en-US" altLang="ja-JP" sz="1100" kern="0">
              <a:solidFill>
                <a:sysClr val="window" lastClr="FFFFFF"/>
              </a:solidFill>
              <a:cs typeface="メイリオ" panose="020B0604030504040204" pitchFamily="50" charset="-128"/>
            </a:endParaRPr>
          </a:p>
        </p:txBody>
      </p:sp>
      <p:cxnSp>
        <p:nvCxnSpPr>
          <p:cNvPr id="79" name="直線矢印コネクタ 78"/>
          <p:cNvCxnSpPr/>
          <p:nvPr/>
        </p:nvCxnSpPr>
        <p:spPr>
          <a:xfrm>
            <a:off x="3540694" y="2103698"/>
            <a:ext cx="0" cy="468052"/>
          </a:xfrm>
          <a:prstGeom prst="straightConnector1">
            <a:avLst/>
          </a:prstGeom>
          <a:ln>
            <a:solidFill>
              <a:srgbClr val="F18F60"/>
            </a:solidFill>
            <a:tailEnd type="triangle"/>
          </a:ln>
          <a:effectLst/>
        </p:spPr>
        <p:style>
          <a:lnRef idx="3">
            <a:schemeClr val="accent3"/>
          </a:lnRef>
          <a:fillRef idx="0">
            <a:schemeClr val="accent3"/>
          </a:fillRef>
          <a:effectRef idx="2">
            <a:schemeClr val="accent3"/>
          </a:effectRef>
          <a:fontRef idx="minor">
            <a:schemeClr val="tx1"/>
          </a:fontRef>
        </p:style>
      </p:cxnSp>
      <p:cxnSp>
        <p:nvCxnSpPr>
          <p:cNvPr id="85" name="直線矢印コネクタ 84"/>
          <p:cNvCxnSpPr/>
          <p:nvPr/>
        </p:nvCxnSpPr>
        <p:spPr>
          <a:xfrm>
            <a:off x="5333072" y="2301720"/>
            <a:ext cx="0" cy="270030"/>
          </a:xfrm>
          <a:prstGeom prst="straightConnector1">
            <a:avLst/>
          </a:prstGeom>
          <a:ln>
            <a:solidFill>
              <a:srgbClr val="F18F60"/>
            </a:solidFill>
            <a:tailEnd type="triangle"/>
          </a:ln>
          <a:effectLst/>
        </p:spPr>
        <p:style>
          <a:lnRef idx="3">
            <a:schemeClr val="accent3"/>
          </a:lnRef>
          <a:fillRef idx="0">
            <a:schemeClr val="accent3"/>
          </a:fillRef>
          <a:effectRef idx="2">
            <a:schemeClr val="accent3"/>
          </a:effectRef>
          <a:fontRef idx="minor">
            <a:schemeClr val="tx1"/>
          </a:fontRef>
        </p:style>
      </p:cxnSp>
      <p:cxnSp>
        <p:nvCxnSpPr>
          <p:cNvPr id="90" name="カギ線コネクタ 89"/>
          <p:cNvCxnSpPr/>
          <p:nvPr/>
        </p:nvCxnSpPr>
        <p:spPr>
          <a:xfrm flipV="1">
            <a:off x="6199386" y="1563638"/>
            <a:ext cx="263028" cy="1322088"/>
          </a:xfrm>
          <a:prstGeom prst="bentConnector3">
            <a:avLst>
              <a:gd name="adj1" fmla="val 43047"/>
            </a:avLst>
          </a:prstGeom>
          <a:ln>
            <a:solidFill>
              <a:srgbClr val="F18F60"/>
            </a:solidFill>
            <a:tailEnd type="triangle"/>
          </a:ln>
          <a:effectLst/>
        </p:spPr>
        <p:style>
          <a:lnRef idx="3">
            <a:schemeClr val="accent3"/>
          </a:lnRef>
          <a:fillRef idx="0">
            <a:schemeClr val="accent3"/>
          </a:fillRef>
          <a:effectRef idx="2">
            <a:schemeClr val="accent3"/>
          </a:effectRef>
          <a:fontRef idx="minor">
            <a:schemeClr val="tx1"/>
          </a:fontRef>
        </p:style>
      </p:cxnSp>
      <p:cxnSp>
        <p:nvCxnSpPr>
          <p:cNvPr id="94" name="直線矢印コネクタ 93"/>
          <p:cNvCxnSpPr/>
          <p:nvPr/>
        </p:nvCxnSpPr>
        <p:spPr>
          <a:xfrm>
            <a:off x="6118692" y="3039802"/>
            <a:ext cx="325516" cy="0"/>
          </a:xfrm>
          <a:prstGeom prst="straightConnector1">
            <a:avLst/>
          </a:prstGeom>
          <a:ln>
            <a:solidFill>
              <a:srgbClr val="F18F60"/>
            </a:solidFill>
            <a:tailEnd type="triangle"/>
          </a:ln>
          <a:effectLst/>
        </p:spPr>
        <p:style>
          <a:lnRef idx="3">
            <a:schemeClr val="accent3"/>
          </a:lnRef>
          <a:fillRef idx="0">
            <a:schemeClr val="accent3"/>
          </a:fillRef>
          <a:effectRef idx="2">
            <a:schemeClr val="accent3"/>
          </a:effectRef>
          <a:fontRef idx="minor">
            <a:schemeClr val="tx1"/>
          </a:fontRef>
        </p:style>
      </p:cxnSp>
      <p:sp>
        <p:nvSpPr>
          <p:cNvPr id="38" name="AutoShape 5"/>
          <p:cNvSpPr>
            <a:spLocks noChangeArrowheads="1"/>
          </p:cNvSpPr>
          <p:nvPr/>
        </p:nvSpPr>
        <p:spPr bwMode="gray">
          <a:xfrm>
            <a:off x="2743003" y="2715765"/>
            <a:ext cx="3456383" cy="631383"/>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・勤怠計画</a:t>
            </a:r>
            <a:r>
              <a:rPr kumimoji="0" lang="en-US" altLang="ja-JP" sz="800" kern="0">
                <a:solidFill>
                  <a:srgbClr val="434343"/>
                </a:solidFill>
                <a:cs typeface="Arial Unicode MS" pitchFamily="50" charset="-128"/>
              </a:rPr>
              <a:t>/</a:t>
            </a:r>
            <a:r>
              <a:rPr kumimoji="0" lang="ja-JP" altLang="en-US" sz="800" kern="0">
                <a:solidFill>
                  <a:srgbClr val="434343"/>
                </a:solidFill>
                <a:cs typeface="Arial Unicode MS" pitchFamily="50" charset="-128"/>
              </a:rPr>
              <a:t>計画表入力　 ・</a:t>
            </a:r>
            <a:r>
              <a:rPr kumimoji="0" lang="en-US" altLang="ja-JP" sz="800" kern="0">
                <a:solidFill>
                  <a:srgbClr val="434343"/>
                </a:solidFill>
                <a:cs typeface="Arial Unicode MS" pitchFamily="50" charset="-128"/>
              </a:rPr>
              <a:t>Web</a:t>
            </a:r>
            <a:r>
              <a:rPr kumimoji="0" lang="ja-JP" altLang="en-US" sz="800" kern="0">
                <a:solidFill>
                  <a:srgbClr val="434343"/>
                </a:solidFill>
                <a:cs typeface="Arial Unicode MS" pitchFamily="50" charset="-128"/>
              </a:rPr>
              <a:t>打刻</a:t>
            </a:r>
            <a:r>
              <a:rPr kumimoji="0" lang="en-US" altLang="ja-JP" sz="800" kern="0">
                <a:solidFill>
                  <a:srgbClr val="434343"/>
                </a:solidFill>
                <a:cs typeface="Arial Unicode MS" pitchFamily="50" charset="-128"/>
              </a:rPr>
              <a:t>/</a:t>
            </a:r>
            <a:r>
              <a:rPr kumimoji="0" lang="ja-JP" altLang="en-US" sz="800" kern="0">
                <a:solidFill>
                  <a:srgbClr val="434343"/>
                </a:solidFill>
                <a:cs typeface="Arial Unicode MS" pitchFamily="50" charset="-128"/>
              </a:rPr>
              <a:t>勤怠実績登録 ・勤怠区分詳細</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・勤怠申請入力</a:t>
            </a:r>
            <a:r>
              <a:rPr kumimoji="0" lang="en-US" altLang="ja-JP" sz="800" kern="0">
                <a:solidFill>
                  <a:srgbClr val="434343"/>
                </a:solidFill>
                <a:cs typeface="Arial Unicode MS" pitchFamily="50" charset="-128"/>
              </a:rPr>
              <a:t>/</a:t>
            </a:r>
            <a:r>
              <a:rPr kumimoji="0" lang="ja-JP" altLang="en-US" sz="800" kern="0">
                <a:solidFill>
                  <a:srgbClr val="434343"/>
                </a:solidFill>
                <a:cs typeface="Arial Unicode MS" pitchFamily="50" charset="-128"/>
              </a:rPr>
              <a:t>一括入力 ・勤怠申請入力</a:t>
            </a:r>
            <a:r>
              <a:rPr kumimoji="0" lang="en-US" altLang="ja-JP" sz="800" kern="0">
                <a:solidFill>
                  <a:srgbClr val="434343"/>
                </a:solidFill>
                <a:cs typeface="Arial Unicode MS" pitchFamily="50" charset="-128"/>
              </a:rPr>
              <a:t>/</a:t>
            </a:r>
            <a:r>
              <a:rPr kumimoji="0" lang="ja-JP" altLang="en-US" sz="800" kern="0">
                <a:solidFill>
                  <a:srgbClr val="434343"/>
                </a:solidFill>
                <a:cs typeface="Arial Unicode MS" pitchFamily="50" charset="-128"/>
              </a:rPr>
              <a:t>一括入力 ・勤怠申請状況一覧</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・勤怠申請承認</a:t>
            </a:r>
            <a:r>
              <a:rPr kumimoji="0" lang="en-US" altLang="ja-JP" sz="800" kern="0">
                <a:solidFill>
                  <a:srgbClr val="434343"/>
                </a:solidFill>
                <a:cs typeface="Arial Unicode MS" pitchFamily="50" charset="-128"/>
              </a:rPr>
              <a:t>/</a:t>
            </a:r>
            <a:r>
              <a:rPr kumimoji="0" lang="ja-JP" altLang="en-US" sz="800" kern="0">
                <a:solidFill>
                  <a:srgbClr val="434343"/>
                </a:solidFill>
                <a:cs typeface="Arial Unicode MS" pitchFamily="50" charset="-128"/>
              </a:rPr>
              <a:t>実績承認 ・勤怠区分一覧</a:t>
            </a:r>
            <a:r>
              <a:rPr kumimoji="0" lang="en-US" altLang="ja-JP" sz="800" kern="0">
                <a:solidFill>
                  <a:srgbClr val="434343"/>
                </a:solidFill>
                <a:cs typeface="Arial Unicode MS" pitchFamily="50" charset="-128"/>
              </a:rPr>
              <a:t>/</a:t>
            </a:r>
            <a:r>
              <a:rPr kumimoji="0" lang="ja-JP" altLang="en-US" sz="800" kern="0">
                <a:solidFill>
                  <a:srgbClr val="434343"/>
                </a:solidFill>
                <a:cs typeface="Arial Unicode MS" pitchFamily="50" charset="-128"/>
              </a:rPr>
              <a:t>登録　　　</a:t>
            </a:r>
            <a:endParaRPr kumimoji="0" lang="en-US" altLang="ja-JP" sz="800" kern="0">
              <a:solidFill>
                <a:srgbClr val="434343"/>
              </a:solidFill>
              <a:cs typeface="Arial Unicode MS" pitchFamily="50" charset="-128"/>
            </a:endParaRPr>
          </a:p>
        </p:txBody>
      </p:sp>
      <p:sp>
        <p:nvSpPr>
          <p:cNvPr id="40" name="角丸四角形 39"/>
          <p:cNvSpPr/>
          <p:nvPr/>
        </p:nvSpPr>
        <p:spPr>
          <a:xfrm>
            <a:off x="2735796" y="2571750"/>
            <a:ext cx="3463858" cy="219981"/>
          </a:xfrm>
          <a:prstGeom prst="roundRect">
            <a:avLst>
              <a:gd name="adj" fmla="val 10028"/>
            </a:avLst>
          </a:prstGeom>
          <a:solidFill>
            <a:schemeClr val="tx2"/>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勤怠管理</a:t>
            </a:r>
            <a:endParaRPr kumimoji="0" lang="en-US" altLang="ja-JP" sz="1100" kern="0">
              <a:solidFill>
                <a:sysClr val="window" lastClr="FFFFFF"/>
              </a:solidFill>
              <a:cs typeface="メイリオ" panose="020B0604030504040204" pitchFamily="50" charset="-128"/>
            </a:endParaRPr>
          </a:p>
        </p:txBody>
      </p:sp>
      <p:cxnSp>
        <p:nvCxnSpPr>
          <p:cNvPr id="101" name="カギ線コネクタ 100"/>
          <p:cNvCxnSpPr>
            <a:endCxn id="40" idx="0"/>
          </p:cNvCxnSpPr>
          <p:nvPr/>
        </p:nvCxnSpPr>
        <p:spPr>
          <a:xfrm>
            <a:off x="2529303" y="2247713"/>
            <a:ext cx="1938422" cy="324037"/>
          </a:xfrm>
          <a:prstGeom prst="bentConnector2">
            <a:avLst/>
          </a:prstGeom>
          <a:ln>
            <a:solidFill>
              <a:srgbClr val="F18F60"/>
            </a:solidFill>
            <a:tailEnd type="triangle"/>
          </a:ln>
          <a:effectLst/>
        </p:spPr>
        <p:style>
          <a:lnRef idx="3">
            <a:schemeClr val="accent3"/>
          </a:lnRef>
          <a:fillRef idx="0">
            <a:schemeClr val="accent3"/>
          </a:fillRef>
          <a:effectRef idx="2">
            <a:schemeClr val="accent3"/>
          </a:effectRef>
          <a:fontRef idx="minor">
            <a:schemeClr val="tx1"/>
          </a:fontRef>
        </p:style>
      </p:cxnSp>
      <p:cxnSp>
        <p:nvCxnSpPr>
          <p:cNvPr id="105" name="直線矢印コネクタ 104"/>
          <p:cNvCxnSpPr/>
          <p:nvPr/>
        </p:nvCxnSpPr>
        <p:spPr>
          <a:xfrm>
            <a:off x="2417487" y="3003917"/>
            <a:ext cx="325516" cy="0"/>
          </a:xfrm>
          <a:prstGeom prst="straightConnector1">
            <a:avLst/>
          </a:prstGeom>
          <a:ln>
            <a:solidFill>
              <a:srgbClr val="F18F60"/>
            </a:solidFill>
            <a:tailEnd type="triangle"/>
          </a:ln>
          <a:effectLst/>
        </p:spPr>
        <p:style>
          <a:lnRef idx="3">
            <a:schemeClr val="accent3"/>
          </a:lnRef>
          <a:fillRef idx="0">
            <a:schemeClr val="accent3"/>
          </a:fillRef>
          <a:effectRef idx="2">
            <a:schemeClr val="accent3"/>
          </a:effectRef>
          <a:fontRef idx="minor">
            <a:schemeClr val="tx1"/>
          </a:fontRef>
        </p:style>
      </p:cxnSp>
      <p:sp>
        <p:nvSpPr>
          <p:cNvPr id="45" name="AutoShape 5"/>
          <p:cNvSpPr>
            <a:spLocks noChangeArrowheads="1"/>
          </p:cNvSpPr>
          <p:nvPr/>
        </p:nvSpPr>
        <p:spPr bwMode="gray">
          <a:xfrm>
            <a:off x="955270" y="2685079"/>
            <a:ext cx="1551747" cy="681888"/>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a:t>
            </a:r>
            <a:r>
              <a:rPr kumimoji="0" lang="en-US" altLang="ja-JP" sz="800" kern="0">
                <a:solidFill>
                  <a:srgbClr val="434343"/>
                </a:solidFill>
                <a:cs typeface="Arial Unicode MS" pitchFamily="50" charset="-128"/>
              </a:rPr>
              <a:t>IC</a:t>
            </a:r>
            <a:r>
              <a:rPr kumimoji="0" lang="ja-JP" altLang="en-US" sz="800" kern="0">
                <a:solidFill>
                  <a:srgbClr val="434343"/>
                </a:solidFill>
                <a:cs typeface="Arial Unicode MS" pitchFamily="50" charset="-128"/>
              </a:rPr>
              <a:t>カード打刻</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・打刻情報詳細</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・日付打刻データ</a:t>
            </a:r>
          </a:p>
          <a:p>
            <a:pPr>
              <a:buClr>
                <a:srgbClr val="0065AE"/>
              </a:buClr>
              <a:buSzPct val="80000"/>
              <a:buFont typeface="Wingdings" pitchFamily="2" charset="2"/>
              <a:buNone/>
            </a:pPr>
            <a:r>
              <a:rPr kumimoji="0" lang="ja-JP" altLang="en-US" sz="800" kern="0">
                <a:solidFill>
                  <a:srgbClr val="434343"/>
                </a:solidFill>
                <a:cs typeface="Arial Unicode MS" pitchFamily="50" charset="-128"/>
              </a:rPr>
              <a:t>・</a:t>
            </a:r>
            <a:r>
              <a:rPr kumimoji="0" lang="en-US" altLang="ja-JP" sz="800" kern="0">
                <a:solidFill>
                  <a:srgbClr val="434343"/>
                </a:solidFill>
                <a:cs typeface="Arial Unicode MS" pitchFamily="50" charset="-128"/>
              </a:rPr>
              <a:t>IC</a:t>
            </a:r>
            <a:r>
              <a:rPr kumimoji="0" lang="ja-JP" altLang="en-US" sz="800" kern="0">
                <a:solidFill>
                  <a:srgbClr val="434343"/>
                </a:solidFill>
                <a:cs typeface="Arial Unicode MS" pitchFamily="50" charset="-128"/>
              </a:rPr>
              <a:t>カード管理</a:t>
            </a:r>
            <a:endParaRPr kumimoji="0" lang="en-US" altLang="ja-JP" sz="800" kern="0">
              <a:solidFill>
                <a:srgbClr val="434343"/>
              </a:solidFill>
              <a:cs typeface="Arial Unicode MS" pitchFamily="50" charset="-128"/>
            </a:endParaRPr>
          </a:p>
        </p:txBody>
      </p:sp>
      <p:sp>
        <p:nvSpPr>
          <p:cNvPr id="46" name="角丸四角形 45"/>
          <p:cNvSpPr/>
          <p:nvPr/>
        </p:nvSpPr>
        <p:spPr>
          <a:xfrm>
            <a:off x="953546" y="2571750"/>
            <a:ext cx="1553567" cy="219981"/>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打刻管理</a:t>
            </a:r>
            <a:endParaRPr kumimoji="0" lang="en-US" altLang="ja-JP" sz="1100" kern="0">
              <a:solidFill>
                <a:sysClr val="window" lastClr="FFFFFF"/>
              </a:solidFill>
              <a:cs typeface="メイリオ" panose="020B0604030504040204" pitchFamily="50" charset="-128"/>
            </a:endParaRPr>
          </a:p>
        </p:txBody>
      </p:sp>
      <p:cxnSp>
        <p:nvCxnSpPr>
          <p:cNvPr id="106" name="直線矢印コネクタ 105"/>
          <p:cNvCxnSpPr/>
          <p:nvPr/>
        </p:nvCxnSpPr>
        <p:spPr>
          <a:xfrm>
            <a:off x="8078188" y="3078464"/>
            <a:ext cx="325516" cy="0"/>
          </a:xfrm>
          <a:prstGeom prst="straightConnector1">
            <a:avLst/>
          </a:prstGeom>
          <a:ln w="76200">
            <a:solidFill>
              <a:srgbClr val="F18F60"/>
            </a:solidFill>
            <a:tailEnd type="triangle"/>
          </a:ln>
          <a:effectLst/>
        </p:spPr>
        <p:style>
          <a:lnRef idx="3">
            <a:schemeClr val="accent3"/>
          </a:lnRef>
          <a:fillRef idx="0">
            <a:schemeClr val="accent3"/>
          </a:fillRef>
          <a:effectRef idx="2">
            <a:schemeClr val="accent3"/>
          </a:effectRef>
          <a:fontRef idx="minor">
            <a:schemeClr val="tx1"/>
          </a:fontRef>
        </p:style>
      </p:cxnSp>
      <p:sp>
        <p:nvSpPr>
          <p:cNvPr id="107" name="Freeform 13"/>
          <p:cNvSpPr>
            <a:spLocks noEditPoints="1"/>
          </p:cNvSpPr>
          <p:nvPr/>
        </p:nvSpPr>
        <p:spPr bwMode="auto">
          <a:xfrm>
            <a:off x="7273477" y="232779"/>
            <a:ext cx="358864" cy="320276"/>
          </a:xfrm>
          <a:custGeom>
            <a:avLst/>
            <a:gdLst>
              <a:gd name="T0" fmla="*/ 336 w 466"/>
              <a:gd name="T1" fmla="*/ 261 h 416"/>
              <a:gd name="T2" fmla="*/ 336 w 466"/>
              <a:gd name="T3" fmla="*/ 0 h 416"/>
              <a:gd name="T4" fmla="*/ 336 w 466"/>
              <a:gd name="T5" fmla="*/ 15 h 416"/>
              <a:gd name="T6" fmla="*/ 336 w 466"/>
              <a:gd name="T7" fmla="*/ 246 h 416"/>
              <a:gd name="T8" fmla="*/ 336 w 466"/>
              <a:gd name="T9" fmla="*/ 15 h 416"/>
              <a:gd name="T10" fmla="*/ 394 w 466"/>
              <a:gd name="T11" fmla="*/ 64 h 416"/>
              <a:gd name="T12" fmla="*/ 336 w 466"/>
              <a:gd name="T13" fmla="*/ 117 h 416"/>
              <a:gd name="T14" fmla="*/ 298 w 466"/>
              <a:gd name="T15" fmla="*/ 80 h 416"/>
              <a:gd name="T16" fmla="*/ 286 w 466"/>
              <a:gd name="T17" fmla="*/ 93 h 416"/>
              <a:gd name="T18" fmla="*/ 322 w 466"/>
              <a:gd name="T19" fmla="*/ 130 h 416"/>
              <a:gd name="T20" fmla="*/ 349 w 466"/>
              <a:gd name="T21" fmla="*/ 130 h 416"/>
              <a:gd name="T22" fmla="*/ 402 w 466"/>
              <a:gd name="T23" fmla="*/ 72 h 416"/>
              <a:gd name="T24" fmla="*/ 342 w 466"/>
              <a:gd name="T25" fmla="*/ 130 h 416"/>
              <a:gd name="T26" fmla="*/ 329 w 466"/>
              <a:gd name="T27" fmla="*/ 130 h 416"/>
              <a:gd name="T28" fmla="*/ 342 w 466"/>
              <a:gd name="T29" fmla="*/ 130 h 416"/>
              <a:gd name="T30" fmla="*/ 164 w 466"/>
              <a:gd name="T31" fmla="*/ 185 h 416"/>
              <a:gd name="T32" fmla="*/ 44 w 466"/>
              <a:gd name="T33" fmla="*/ 185 h 416"/>
              <a:gd name="T34" fmla="*/ 233 w 466"/>
              <a:gd name="T35" fmla="*/ 384 h 416"/>
              <a:gd name="T36" fmla="*/ 186 w 466"/>
              <a:gd name="T37" fmla="*/ 390 h 416"/>
              <a:gd name="T38" fmla="*/ 186 w 466"/>
              <a:gd name="T39" fmla="*/ 405 h 416"/>
              <a:gd name="T40" fmla="*/ 208 w 466"/>
              <a:gd name="T41" fmla="*/ 416 h 416"/>
              <a:gd name="T42" fmla="*/ 224 w 466"/>
              <a:gd name="T43" fmla="*/ 405 h 416"/>
              <a:gd name="T44" fmla="*/ 397 w 466"/>
              <a:gd name="T45" fmla="*/ 416 h 416"/>
              <a:gd name="T46" fmla="*/ 412 w 466"/>
              <a:gd name="T47" fmla="*/ 405 h 416"/>
              <a:gd name="T48" fmla="*/ 446 w 466"/>
              <a:gd name="T49" fmla="*/ 397 h 416"/>
              <a:gd name="T50" fmla="*/ 347 w 466"/>
              <a:gd name="T51" fmla="*/ 390 h 416"/>
              <a:gd name="T52" fmla="*/ 379 w 466"/>
              <a:gd name="T53" fmla="*/ 290 h 416"/>
              <a:gd name="T54" fmla="*/ 338 w 466"/>
              <a:gd name="T55" fmla="*/ 380 h 416"/>
              <a:gd name="T56" fmla="*/ 233 w 466"/>
              <a:gd name="T57" fmla="*/ 384 h 416"/>
              <a:gd name="T58" fmla="*/ 16 w 466"/>
              <a:gd name="T59" fmla="*/ 308 h 416"/>
              <a:gd name="T60" fmla="*/ 1 w 466"/>
              <a:gd name="T61" fmla="*/ 309 h 416"/>
              <a:gd name="T62" fmla="*/ 22 w 466"/>
              <a:gd name="T63" fmla="*/ 416 h 416"/>
              <a:gd name="T64" fmla="*/ 159 w 466"/>
              <a:gd name="T65" fmla="*/ 344 h 416"/>
              <a:gd name="T66" fmla="*/ 201 w 466"/>
              <a:gd name="T67" fmla="*/ 366 h 416"/>
              <a:gd name="T68" fmla="*/ 290 w 466"/>
              <a:gd name="T69" fmla="*/ 345 h 416"/>
              <a:gd name="T70" fmla="*/ 207 w 466"/>
              <a:gd name="T71" fmla="*/ 323 h 416"/>
              <a:gd name="T72" fmla="*/ 92 w 466"/>
              <a:gd name="T73" fmla="*/ 259 h 416"/>
              <a:gd name="T74" fmla="*/ 40 w 466"/>
              <a:gd name="T75" fmla="*/ 416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6" h="416">
                <a:moveTo>
                  <a:pt x="466" y="130"/>
                </a:moveTo>
                <a:cubicBezTo>
                  <a:pt x="466" y="202"/>
                  <a:pt x="408" y="261"/>
                  <a:pt x="336" y="261"/>
                </a:cubicBezTo>
                <a:cubicBezTo>
                  <a:pt x="263" y="261"/>
                  <a:pt x="205" y="202"/>
                  <a:pt x="205" y="130"/>
                </a:cubicBezTo>
                <a:cubicBezTo>
                  <a:pt x="205" y="58"/>
                  <a:pt x="263" y="0"/>
                  <a:pt x="336" y="0"/>
                </a:cubicBezTo>
                <a:cubicBezTo>
                  <a:pt x="408" y="0"/>
                  <a:pt x="466" y="58"/>
                  <a:pt x="466" y="130"/>
                </a:cubicBezTo>
                <a:close/>
                <a:moveTo>
                  <a:pt x="336" y="15"/>
                </a:moveTo>
                <a:cubicBezTo>
                  <a:pt x="272" y="15"/>
                  <a:pt x="220" y="67"/>
                  <a:pt x="220" y="130"/>
                </a:cubicBezTo>
                <a:cubicBezTo>
                  <a:pt x="220" y="194"/>
                  <a:pt x="272" y="246"/>
                  <a:pt x="336" y="246"/>
                </a:cubicBezTo>
                <a:cubicBezTo>
                  <a:pt x="399" y="246"/>
                  <a:pt x="451" y="194"/>
                  <a:pt x="451" y="130"/>
                </a:cubicBezTo>
                <a:cubicBezTo>
                  <a:pt x="451" y="67"/>
                  <a:pt x="399" y="15"/>
                  <a:pt x="336" y="15"/>
                </a:cubicBezTo>
                <a:close/>
                <a:moveTo>
                  <a:pt x="402" y="64"/>
                </a:moveTo>
                <a:cubicBezTo>
                  <a:pt x="400" y="62"/>
                  <a:pt x="397" y="62"/>
                  <a:pt x="394" y="64"/>
                </a:cubicBezTo>
                <a:cubicBezTo>
                  <a:pt x="341" y="118"/>
                  <a:pt x="341" y="118"/>
                  <a:pt x="341" y="118"/>
                </a:cubicBezTo>
                <a:cubicBezTo>
                  <a:pt x="339" y="117"/>
                  <a:pt x="337" y="117"/>
                  <a:pt x="336" y="117"/>
                </a:cubicBezTo>
                <a:cubicBezTo>
                  <a:pt x="335" y="117"/>
                  <a:pt x="335" y="117"/>
                  <a:pt x="334" y="117"/>
                </a:cubicBezTo>
                <a:cubicBezTo>
                  <a:pt x="298" y="80"/>
                  <a:pt x="298" y="80"/>
                  <a:pt x="298" y="80"/>
                </a:cubicBezTo>
                <a:cubicBezTo>
                  <a:pt x="294" y="77"/>
                  <a:pt x="289" y="77"/>
                  <a:pt x="286" y="80"/>
                </a:cubicBezTo>
                <a:cubicBezTo>
                  <a:pt x="282" y="84"/>
                  <a:pt x="282" y="89"/>
                  <a:pt x="286" y="93"/>
                </a:cubicBezTo>
                <a:cubicBezTo>
                  <a:pt x="322" y="129"/>
                  <a:pt x="322" y="129"/>
                  <a:pt x="322" y="129"/>
                </a:cubicBezTo>
                <a:cubicBezTo>
                  <a:pt x="322" y="130"/>
                  <a:pt x="322" y="130"/>
                  <a:pt x="322" y="130"/>
                </a:cubicBezTo>
                <a:cubicBezTo>
                  <a:pt x="322" y="138"/>
                  <a:pt x="328" y="144"/>
                  <a:pt x="336" y="144"/>
                </a:cubicBezTo>
                <a:cubicBezTo>
                  <a:pt x="343" y="144"/>
                  <a:pt x="349" y="138"/>
                  <a:pt x="349" y="130"/>
                </a:cubicBezTo>
                <a:cubicBezTo>
                  <a:pt x="349" y="129"/>
                  <a:pt x="349" y="127"/>
                  <a:pt x="348" y="125"/>
                </a:cubicBezTo>
                <a:cubicBezTo>
                  <a:pt x="402" y="72"/>
                  <a:pt x="402" y="72"/>
                  <a:pt x="402" y="72"/>
                </a:cubicBezTo>
                <a:cubicBezTo>
                  <a:pt x="404" y="69"/>
                  <a:pt x="404" y="66"/>
                  <a:pt x="402" y="64"/>
                </a:cubicBezTo>
                <a:close/>
                <a:moveTo>
                  <a:pt x="342" y="130"/>
                </a:moveTo>
                <a:cubicBezTo>
                  <a:pt x="342" y="134"/>
                  <a:pt x="339" y="137"/>
                  <a:pt x="336" y="137"/>
                </a:cubicBezTo>
                <a:cubicBezTo>
                  <a:pt x="332" y="137"/>
                  <a:pt x="329" y="134"/>
                  <a:pt x="329" y="130"/>
                </a:cubicBezTo>
                <a:cubicBezTo>
                  <a:pt x="329" y="127"/>
                  <a:pt x="332" y="124"/>
                  <a:pt x="336" y="124"/>
                </a:cubicBezTo>
                <a:cubicBezTo>
                  <a:pt x="339" y="124"/>
                  <a:pt x="342" y="127"/>
                  <a:pt x="342" y="130"/>
                </a:cubicBezTo>
                <a:close/>
                <a:moveTo>
                  <a:pt x="104" y="245"/>
                </a:moveTo>
                <a:cubicBezTo>
                  <a:pt x="137" y="245"/>
                  <a:pt x="164" y="218"/>
                  <a:pt x="164" y="185"/>
                </a:cubicBezTo>
                <a:cubicBezTo>
                  <a:pt x="164" y="152"/>
                  <a:pt x="137" y="125"/>
                  <a:pt x="104" y="125"/>
                </a:cubicBezTo>
                <a:cubicBezTo>
                  <a:pt x="71" y="125"/>
                  <a:pt x="44" y="152"/>
                  <a:pt x="44" y="185"/>
                </a:cubicBezTo>
                <a:cubicBezTo>
                  <a:pt x="44" y="218"/>
                  <a:pt x="71" y="245"/>
                  <a:pt x="104" y="245"/>
                </a:cubicBezTo>
                <a:close/>
                <a:moveTo>
                  <a:pt x="233" y="384"/>
                </a:moveTo>
                <a:cubicBezTo>
                  <a:pt x="259" y="390"/>
                  <a:pt x="259" y="390"/>
                  <a:pt x="259" y="390"/>
                </a:cubicBezTo>
                <a:cubicBezTo>
                  <a:pt x="186" y="390"/>
                  <a:pt x="186" y="390"/>
                  <a:pt x="186" y="390"/>
                </a:cubicBezTo>
                <a:cubicBezTo>
                  <a:pt x="181" y="390"/>
                  <a:pt x="178" y="393"/>
                  <a:pt x="178" y="397"/>
                </a:cubicBezTo>
                <a:cubicBezTo>
                  <a:pt x="178" y="402"/>
                  <a:pt x="181" y="405"/>
                  <a:pt x="186" y="405"/>
                </a:cubicBezTo>
                <a:cubicBezTo>
                  <a:pt x="208" y="405"/>
                  <a:pt x="208" y="405"/>
                  <a:pt x="208" y="405"/>
                </a:cubicBezTo>
                <a:cubicBezTo>
                  <a:pt x="208" y="416"/>
                  <a:pt x="208" y="416"/>
                  <a:pt x="208" y="416"/>
                </a:cubicBezTo>
                <a:cubicBezTo>
                  <a:pt x="224" y="416"/>
                  <a:pt x="224" y="416"/>
                  <a:pt x="224" y="416"/>
                </a:cubicBezTo>
                <a:cubicBezTo>
                  <a:pt x="224" y="405"/>
                  <a:pt x="224" y="405"/>
                  <a:pt x="224" y="405"/>
                </a:cubicBezTo>
                <a:cubicBezTo>
                  <a:pt x="397" y="405"/>
                  <a:pt x="397" y="405"/>
                  <a:pt x="397" y="405"/>
                </a:cubicBezTo>
                <a:cubicBezTo>
                  <a:pt x="397" y="416"/>
                  <a:pt x="397" y="416"/>
                  <a:pt x="397" y="416"/>
                </a:cubicBezTo>
                <a:cubicBezTo>
                  <a:pt x="412" y="416"/>
                  <a:pt x="412" y="416"/>
                  <a:pt x="412" y="416"/>
                </a:cubicBezTo>
                <a:cubicBezTo>
                  <a:pt x="412" y="405"/>
                  <a:pt x="412" y="405"/>
                  <a:pt x="412" y="405"/>
                </a:cubicBezTo>
                <a:cubicBezTo>
                  <a:pt x="439" y="405"/>
                  <a:pt x="439" y="405"/>
                  <a:pt x="439" y="405"/>
                </a:cubicBezTo>
                <a:cubicBezTo>
                  <a:pt x="443" y="405"/>
                  <a:pt x="446" y="402"/>
                  <a:pt x="446" y="397"/>
                </a:cubicBezTo>
                <a:cubicBezTo>
                  <a:pt x="446" y="393"/>
                  <a:pt x="443" y="390"/>
                  <a:pt x="439" y="390"/>
                </a:cubicBezTo>
                <a:cubicBezTo>
                  <a:pt x="347" y="390"/>
                  <a:pt x="347" y="390"/>
                  <a:pt x="347" y="390"/>
                </a:cubicBezTo>
                <a:cubicBezTo>
                  <a:pt x="347" y="382"/>
                  <a:pt x="347" y="382"/>
                  <a:pt x="347" y="382"/>
                </a:cubicBezTo>
                <a:cubicBezTo>
                  <a:pt x="379" y="290"/>
                  <a:pt x="379" y="290"/>
                  <a:pt x="379" y="290"/>
                </a:cubicBezTo>
                <a:cubicBezTo>
                  <a:pt x="370" y="287"/>
                  <a:pt x="370" y="287"/>
                  <a:pt x="370" y="287"/>
                </a:cubicBezTo>
                <a:cubicBezTo>
                  <a:pt x="338" y="380"/>
                  <a:pt x="338" y="380"/>
                  <a:pt x="338" y="380"/>
                </a:cubicBezTo>
                <a:cubicBezTo>
                  <a:pt x="233" y="380"/>
                  <a:pt x="233" y="380"/>
                  <a:pt x="233" y="380"/>
                </a:cubicBezTo>
                <a:lnTo>
                  <a:pt x="233" y="384"/>
                </a:lnTo>
                <a:close/>
                <a:moveTo>
                  <a:pt x="22" y="416"/>
                </a:moveTo>
                <a:cubicBezTo>
                  <a:pt x="16" y="308"/>
                  <a:pt x="16" y="308"/>
                  <a:pt x="16" y="308"/>
                </a:cubicBezTo>
                <a:cubicBezTo>
                  <a:pt x="16" y="304"/>
                  <a:pt x="12" y="301"/>
                  <a:pt x="8" y="301"/>
                </a:cubicBezTo>
                <a:cubicBezTo>
                  <a:pt x="4" y="301"/>
                  <a:pt x="0" y="305"/>
                  <a:pt x="1" y="309"/>
                </a:cubicBezTo>
                <a:cubicBezTo>
                  <a:pt x="7" y="416"/>
                  <a:pt x="7" y="416"/>
                  <a:pt x="7" y="416"/>
                </a:cubicBezTo>
                <a:lnTo>
                  <a:pt x="22" y="416"/>
                </a:lnTo>
                <a:close/>
                <a:moveTo>
                  <a:pt x="163" y="416"/>
                </a:moveTo>
                <a:cubicBezTo>
                  <a:pt x="159" y="344"/>
                  <a:pt x="159" y="344"/>
                  <a:pt x="159" y="344"/>
                </a:cubicBezTo>
                <a:cubicBezTo>
                  <a:pt x="190" y="363"/>
                  <a:pt x="190" y="363"/>
                  <a:pt x="190" y="363"/>
                </a:cubicBezTo>
                <a:cubicBezTo>
                  <a:pt x="193" y="365"/>
                  <a:pt x="197" y="366"/>
                  <a:pt x="201" y="366"/>
                </a:cubicBezTo>
                <a:cubicBezTo>
                  <a:pt x="268" y="366"/>
                  <a:pt x="268" y="366"/>
                  <a:pt x="268" y="366"/>
                </a:cubicBezTo>
                <a:cubicBezTo>
                  <a:pt x="280" y="366"/>
                  <a:pt x="290" y="357"/>
                  <a:pt x="290" y="345"/>
                </a:cubicBezTo>
                <a:cubicBezTo>
                  <a:pt x="290" y="333"/>
                  <a:pt x="280" y="323"/>
                  <a:pt x="268" y="323"/>
                </a:cubicBezTo>
                <a:cubicBezTo>
                  <a:pt x="207" y="323"/>
                  <a:pt x="207" y="323"/>
                  <a:pt x="207" y="323"/>
                </a:cubicBezTo>
                <a:cubicBezTo>
                  <a:pt x="146" y="285"/>
                  <a:pt x="146" y="285"/>
                  <a:pt x="146" y="285"/>
                </a:cubicBezTo>
                <a:cubicBezTo>
                  <a:pt x="134" y="268"/>
                  <a:pt x="114" y="258"/>
                  <a:pt x="92" y="259"/>
                </a:cubicBezTo>
                <a:cubicBezTo>
                  <a:pt x="59" y="261"/>
                  <a:pt x="33" y="290"/>
                  <a:pt x="35" y="324"/>
                </a:cubicBezTo>
                <a:cubicBezTo>
                  <a:pt x="40" y="416"/>
                  <a:pt x="40" y="416"/>
                  <a:pt x="40" y="416"/>
                </a:cubicBezTo>
                <a:lnTo>
                  <a:pt x="163" y="4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19784246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fld id="{78AE49ED-73EF-499C-8307-28EB0E7CF529}" type="slidenum">
              <a:rPr kumimoji="1" lang="ja-JP" altLang="en-US" smtClean="0"/>
              <a:t>33</a:t>
            </a:fld>
            <a:endParaRPr kumimoji="1" lang="ja-JP" altLang="en-US"/>
          </a:p>
        </p:txBody>
      </p:sp>
      <p:sp>
        <p:nvSpPr>
          <p:cNvPr id="5" name="タイトル 4"/>
          <p:cNvSpPr>
            <a:spLocks noGrp="1"/>
          </p:cNvSpPr>
          <p:nvPr>
            <p:ph type="title"/>
          </p:nvPr>
        </p:nvSpPr>
        <p:spPr/>
        <p:txBody>
          <a:bodyPr/>
          <a:lstStyle/>
          <a:p>
            <a:r>
              <a:rPr lang="en-US" altLang="ja-JP" sz="1800">
                <a:solidFill>
                  <a:schemeClr val="accent1"/>
                </a:solidFill>
              </a:rPr>
              <a:t>03</a:t>
            </a:r>
            <a:r>
              <a:rPr lang="en-US" altLang="ja-JP" sz="1800"/>
              <a:t> SuperStream-NX</a:t>
            </a:r>
            <a:r>
              <a:rPr lang="ja-JP" altLang="en-US" sz="1800"/>
              <a:t> 人事給与ソリューション</a:t>
            </a:r>
            <a:br>
              <a:rPr lang="en-US" altLang="ja-JP"/>
            </a:br>
            <a:r>
              <a:rPr lang="ja-JP" altLang="en-US"/>
              <a:t>人事管理・給与管理特長</a:t>
            </a:r>
            <a:endParaRPr kumimoji="1" lang="ja-JP" altLang="en-US"/>
          </a:p>
        </p:txBody>
      </p:sp>
      <p:sp>
        <p:nvSpPr>
          <p:cNvPr id="6" name="フッター プレースホルダー 3"/>
          <p:cNvSpPr>
            <a:spLocks noGrp="1"/>
          </p:cNvSpPr>
          <p:nvPr>
            <p:ph type="ftr" sz="quarter" idx="3"/>
          </p:nvPr>
        </p:nvSpPr>
        <p:spPr>
          <a:xfrm>
            <a:off x="252000" y="4932000"/>
            <a:ext cx="2160000" cy="135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effectLst/>
              <a:uLnTx/>
              <a:uFillTx/>
              <a:latin typeface="メイリオ"/>
              <a:ea typeface="メイリオ"/>
              <a:cs typeface="+mn-cs"/>
            </a:endParaRPr>
          </a:p>
        </p:txBody>
      </p:sp>
    </p:spTree>
    <p:extLst>
      <p:ext uri="{BB962C8B-B14F-4D97-AF65-F5344CB8AC3E}">
        <p14:creationId xmlns:p14="http://schemas.microsoft.com/office/powerpoint/2010/main" val="2019535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34</a:t>
            </a:fld>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7" name="テキスト プレースホルダー 6"/>
          <p:cNvSpPr>
            <a:spLocks noGrp="1"/>
          </p:cNvSpPr>
          <p:nvPr>
            <p:ph type="body" sz="quarter" idx="16"/>
          </p:nvPr>
        </p:nvSpPr>
        <p:spPr/>
        <p:txBody>
          <a:bodyPr/>
          <a:lstStyle/>
          <a:p>
            <a:r>
              <a:rPr lang="ja-JP" altLang="en-US"/>
              <a:t>使いやすさを意識した共通機能</a:t>
            </a:r>
          </a:p>
          <a:p>
            <a:endParaRPr kumimoji="1" lang="ja-JP" altLang="en-US"/>
          </a:p>
        </p:txBody>
      </p:sp>
      <p:sp>
        <p:nvSpPr>
          <p:cNvPr id="8" name="テキスト プレースホルダー 7"/>
          <p:cNvSpPr>
            <a:spLocks noGrp="1"/>
          </p:cNvSpPr>
          <p:nvPr>
            <p:ph type="body" sz="quarter" idx="17"/>
          </p:nvPr>
        </p:nvSpPr>
        <p:spPr/>
        <p:txBody>
          <a:bodyPr/>
          <a:lstStyle/>
          <a:p>
            <a:r>
              <a:rPr kumimoji="1" lang="ja-JP" altLang="en-US"/>
              <a:t>　</a:t>
            </a:r>
          </a:p>
        </p:txBody>
      </p:sp>
      <p:sp>
        <p:nvSpPr>
          <p:cNvPr id="6" name="タイトル 5"/>
          <p:cNvSpPr>
            <a:spLocks noGrp="1"/>
          </p:cNvSpPr>
          <p:nvPr>
            <p:ph type="title"/>
          </p:nvPr>
        </p:nvSpPr>
        <p:spPr/>
        <p:txBody>
          <a:bodyPr/>
          <a:lstStyle/>
          <a:p>
            <a:r>
              <a:rPr lang="ja-JP" altLang="en-US"/>
              <a:t>人事管理・給与管理特長</a:t>
            </a:r>
            <a:endParaRPr kumimoji="1" lang="ja-JP" altLang="en-US"/>
          </a:p>
        </p:txBody>
      </p:sp>
      <p:sp>
        <p:nvSpPr>
          <p:cNvPr id="9" name="角丸四角形 8"/>
          <p:cNvSpPr/>
          <p:nvPr/>
        </p:nvSpPr>
        <p:spPr>
          <a:xfrm>
            <a:off x="647564" y="1125308"/>
            <a:ext cx="2001178" cy="413622"/>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a:t>マイメニュー</a:t>
            </a:r>
          </a:p>
        </p:txBody>
      </p:sp>
      <p:sp>
        <p:nvSpPr>
          <p:cNvPr id="10" name="角丸四角形 9"/>
          <p:cNvSpPr/>
          <p:nvPr/>
        </p:nvSpPr>
        <p:spPr>
          <a:xfrm>
            <a:off x="3239852" y="1125308"/>
            <a:ext cx="2001178" cy="413622"/>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a:t>メモ（付箋）</a:t>
            </a:r>
          </a:p>
        </p:txBody>
      </p:sp>
      <p:sp>
        <p:nvSpPr>
          <p:cNvPr id="11" name="角丸四角形 10"/>
          <p:cNvSpPr/>
          <p:nvPr/>
        </p:nvSpPr>
        <p:spPr>
          <a:xfrm>
            <a:off x="5998569" y="1130111"/>
            <a:ext cx="2001178" cy="413622"/>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a:t>プロダクト切替</a:t>
            </a:r>
          </a:p>
        </p:txBody>
      </p:sp>
      <p:sp>
        <p:nvSpPr>
          <p:cNvPr id="12" name="テキスト ボックス 11"/>
          <p:cNvSpPr txBox="1"/>
          <p:nvPr/>
        </p:nvSpPr>
        <p:spPr>
          <a:xfrm>
            <a:off x="595283" y="4712329"/>
            <a:ext cx="5564343" cy="253916"/>
          </a:xfrm>
          <a:prstGeom prst="rect">
            <a:avLst/>
          </a:prstGeom>
          <a:noFill/>
        </p:spPr>
        <p:txBody>
          <a:bodyPr wrap="square" rtlCol="0">
            <a:spAutoFit/>
          </a:bodyPr>
          <a:lstStyle>
            <a:defPPr>
              <a:defRPr lang="ja-JP"/>
            </a:defPPr>
            <a:lvl1pPr>
              <a:defRPr sz="1050" b="1">
                <a:solidFill>
                  <a:schemeClr val="tx2">
                    <a:lumMod val="75000"/>
                  </a:schemeClr>
                </a:solidFill>
              </a:defRPr>
            </a:lvl1pPr>
          </a:lstStyle>
          <a:p>
            <a:r>
              <a:rPr lang="en-US" altLang="ja-JP"/>
              <a:t>※</a:t>
            </a:r>
            <a:r>
              <a:rPr lang="ja-JP" altLang="en-US"/>
              <a:t>マイメニューとメモはアイコン化　　　　　　（最小化）にすることも可能</a:t>
            </a:r>
            <a:endParaRPr lang="en-US" altLang="ja-JP"/>
          </a:p>
        </p:txBody>
      </p:sp>
      <p:pic>
        <p:nvPicPr>
          <p:cNvPr id="13" name="図 12"/>
          <p:cNvPicPr>
            <a:picLocks noChangeAspect="1"/>
          </p:cNvPicPr>
          <p:nvPr/>
        </p:nvPicPr>
        <p:blipFill rotWithShape="1">
          <a:blip r:embed="rId2" cstate="print"/>
          <a:srcRect r="28508"/>
          <a:stretch/>
        </p:blipFill>
        <p:spPr>
          <a:xfrm>
            <a:off x="2880645" y="4668529"/>
            <a:ext cx="720081" cy="382421"/>
          </a:xfrm>
          <a:prstGeom prst="rect">
            <a:avLst/>
          </a:prstGeom>
        </p:spPr>
      </p:pic>
      <p:pic>
        <p:nvPicPr>
          <p:cNvPr id="14" name="図 13"/>
          <p:cNvPicPr>
            <a:picLocks noChangeAspect="1"/>
          </p:cNvPicPr>
          <p:nvPr/>
        </p:nvPicPr>
        <p:blipFill>
          <a:blip r:embed="rId3" cstate="print"/>
          <a:stretch>
            <a:fillRect/>
          </a:stretch>
        </p:blipFill>
        <p:spPr>
          <a:xfrm>
            <a:off x="795314" y="1742232"/>
            <a:ext cx="1800225" cy="2743200"/>
          </a:xfrm>
          <a:prstGeom prst="rect">
            <a:avLst/>
          </a:prstGeom>
        </p:spPr>
      </p:pic>
      <p:pic>
        <p:nvPicPr>
          <p:cNvPr id="15" name="図 14"/>
          <p:cNvPicPr>
            <a:picLocks noChangeAspect="1"/>
          </p:cNvPicPr>
          <p:nvPr/>
        </p:nvPicPr>
        <p:blipFill>
          <a:blip r:embed="rId4" cstate="print"/>
          <a:stretch>
            <a:fillRect/>
          </a:stretch>
        </p:blipFill>
        <p:spPr>
          <a:xfrm>
            <a:off x="3245732" y="1742232"/>
            <a:ext cx="2126728" cy="1312054"/>
          </a:xfrm>
          <a:prstGeom prst="rect">
            <a:avLst/>
          </a:prstGeom>
        </p:spPr>
      </p:pic>
      <p:pic>
        <p:nvPicPr>
          <p:cNvPr id="16" name="図 15"/>
          <p:cNvPicPr>
            <a:picLocks noChangeAspect="1"/>
          </p:cNvPicPr>
          <p:nvPr/>
        </p:nvPicPr>
        <p:blipFill>
          <a:blip r:embed="rId5" cstate="print"/>
          <a:stretch>
            <a:fillRect/>
          </a:stretch>
        </p:blipFill>
        <p:spPr>
          <a:xfrm>
            <a:off x="3275856" y="3161715"/>
            <a:ext cx="2079748" cy="1295904"/>
          </a:xfrm>
          <a:prstGeom prst="rect">
            <a:avLst/>
          </a:prstGeom>
        </p:spPr>
      </p:pic>
      <p:pic>
        <p:nvPicPr>
          <p:cNvPr id="17" name="図 16"/>
          <p:cNvPicPr>
            <a:picLocks noChangeAspect="1"/>
          </p:cNvPicPr>
          <p:nvPr/>
        </p:nvPicPr>
        <p:blipFill>
          <a:blip r:embed="rId6" cstate="print"/>
          <a:stretch>
            <a:fillRect/>
          </a:stretch>
        </p:blipFill>
        <p:spPr>
          <a:xfrm>
            <a:off x="5959879" y="1779537"/>
            <a:ext cx="2362200" cy="1590675"/>
          </a:xfrm>
          <a:prstGeom prst="rect">
            <a:avLst/>
          </a:prstGeom>
        </p:spPr>
      </p:pic>
      <p:sp>
        <p:nvSpPr>
          <p:cNvPr id="18" name="テキスト ボックス 17"/>
          <p:cNvSpPr txBox="1"/>
          <p:nvPr/>
        </p:nvSpPr>
        <p:spPr>
          <a:xfrm>
            <a:off x="5959880" y="3606015"/>
            <a:ext cx="2447844" cy="577081"/>
          </a:xfrm>
          <a:prstGeom prst="rect">
            <a:avLst/>
          </a:prstGeom>
          <a:noFill/>
        </p:spPr>
        <p:txBody>
          <a:bodyPr wrap="square" rtlCol="0">
            <a:spAutoFit/>
          </a:bodyPr>
          <a:lstStyle/>
          <a:p>
            <a:r>
              <a:rPr lang="en-US" altLang="ja-JP" sz="1050" b="1">
                <a:solidFill>
                  <a:schemeClr val="tx2">
                    <a:lumMod val="75000"/>
                  </a:schemeClr>
                </a:solidFill>
              </a:rPr>
              <a:t>※</a:t>
            </a:r>
            <a:r>
              <a:rPr lang="ja-JP" altLang="en-US" sz="1050" b="1">
                <a:solidFill>
                  <a:schemeClr val="tx2">
                    <a:lumMod val="75000"/>
                  </a:schemeClr>
                </a:solidFill>
              </a:rPr>
              <a:t>ログイン後に使用できるプロダクト一覧が表示される為、プロダクトの切替が容易</a:t>
            </a:r>
            <a:endParaRPr lang="en-US" altLang="ja-JP" sz="1050" b="1">
              <a:solidFill>
                <a:schemeClr val="tx2">
                  <a:lumMod val="75000"/>
                </a:schemeClr>
              </a:solidFill>
            </a:endParaRPr>
          </a:p>
        </p:txBody>
      </p:sp>
    </p:spTree>
    <p:extLst>
      <p:ext uri="{BB962C8B-B14F-4D97-AF65-F5344CB8AC3E}">
        <p14:creationId xmlns:p14="http://schemas.microsoft.com/office/powerpoint/2010/main" val="27862622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35</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テキスト プレースホルダー 3"/>
          <p:cNvSpPr>
            <a:spLocks noGrp="1"/>
          </p:cNvSpPr>
          <p:nvPr>
            <p:ph type="body" sz="quarter" idx="16"/>
          </p:nvPr>
        </p:nvSpPr>
        <p:spPr/>
        <p:txBody>
          <a:bodyPr/>
          <a:lstStyle/>
          <a:p>
            <a:r>
              <a:rPr lang="ja-JP" altLang="en-US"/>
              <a:t>使いやすさを意識した共通機能</a:t>
            </a:r>
          </a:p>
          <a:p>
            <a:r>
              <a:rPr kumimoji="1" lang="ja-JP" altLang="en-US"/>
              <a:t>　</a:t>
            </a:r>
          </a:p>
        </p:txBody>
      </p:sp>
      <p:sp>
        <p:nvSpPr>
          <p:cNvPr id="5" name="テキスト プレースホルダー 4"/>
          <p:cNvSpPr>
            <a:spLocks noGrp="1"/>
          </p:cNvSpPr>
          <p:nvPr>
            <p:ph type="body" sz="quarter" idx="17"/>
          </p:nvPr>
        </p:nvSpPr>
        <p:spPr/>
        <p:txBody>
          <a:bodyPr/>
          <a:lstStyle/>
          <a:p>
            <a:r>
              <a:rPr kumimoji="1" lang="ja-JP" altLang="en-US"/>
              <a:t>　</a:t>
            </a:r>
          </a:p>
        </p:txBody>
      </p:sp>
      <p:sp>
        <p:nvSpPr>
          <p:cNvPr id="6" name="タイトル 5"/>
          <p:cNvSpPr>
            <a:spLocks noGrp="1"/>
          </p:cNvSpPr>
          <p:nvPr>
            <p:ph type="title"/>
          </p:nvPr>
        </p:nvSpPr>
        <p:spPr/>
        <p:txBody>
          <a:bodyPr/>
          <a:lstStyle/>
          <a:p>
            <a:r>
              <a:rPr lang="ja-JP" altLang="en-US"/>
              <a:t>人事管理・給与管理特長</a:t>
            </a:r>
            <a:endParaRPr kumimoji="1" lang="ja-JP" altLang="en-US"/>
          </a:p>
        </p:txBody>
      </p:sp>
      <p:pic>
        <p:nvPicPr>
          <p:cNvPr id="8" name="図 7"/>
          <p:cNvPicPr>
            <a:picLocks noChangeAspect="1"/>
          </p:cNvPicPr>
          <p:nvPr/>
        </p:nvPicPr>
        <p:blipFill>
          <a:blip r:embed="rId2" cstate="print"/>
          <a:stretch>
            <a:fillRect/>
          </a:stretch>
        </p:blipFill>
        <p:spPr>
          <a:xfrm>
            <a:off x="1449441" y="3378780"/>
            <a:ext cx="2711144" cy="1606209"/>
          </a:xfrm>
          <a:prstGeom prst="rect">
            <a:avLst/>
          </a:prstGeom>
        </p:spPr>
      </p:pic>
      <p:pic>
        <p:nvPicPr>
          <p:cNvPr id="9" name="図 8"/>
          <p:cNvPicPr>
            <a:picLocks noChangeAspect="1"/>
          </p:cNvPicPr>
          <p:nvPr/>
        </p:nvPicPr>
        <p:blipFill>
          <a:blip r:embed="rId3" cstate="print"/>
          <a:stretch>
            <a:fillRect/>
          </a:stretch>
        </p:blipFill>
        <p:spPr>
          <a:xfrm>
            <a:off x="5670849" y="1290519"/>
            <a:ext cx="1760656" cy="1626846"/>
          </a:xfrm>
          <a:prstGeom prst="rect">
            <a:avLst/>
          </a:prstGeom>
        </p:spPr>
      </p:pic>
      <p:pic>
        <p:nvPicPr>
          <p:cNvPr id="11" name="図 10"/>
          <p:cNvPicPr>
            <a:picLocks noChangeAspect="1"/>
          </p:cNvPicPr>
          <p:nvPr/>
        </p:nvPicPr>
        <p:blipFill>
          <a:blip r:embed="rId4" cstate="print"/>
          <a:stretch>
            <a:fillRect/>
          </a:stretch>
        </p:blipFill>
        <p:spPr>
          <a:xfrm>
            <a:off x="4813199" y="3371445"/>
            <a:ext cx="1691645" cy="1393881"/>
          </a:xfrm>
          <a:prstGeom prst="rect">
            <a:avLst/>
          </a:prstGeom>
        </p:spPr>
      </p:pic>
      <p:pic>
        <p:nvPicPr>
          <p:cNvPr id="12" name="図 11"/>
          <p:cNvPicPr>
            <a:picLocks noChangeAspect="1"/>
          </p:cNvPicPr>
          <p:nvPr/>
        </p:nvPicPr>
        <p:blipFill>
          <a:blip r:embed="rId5" cstate="print"/>
          <a:stretch>
            <a:fillRect/>
          </a:stretch>
        </p:blipFill>
        <p:spPr>
          <a:xfrm>
            <a:off x="6661007" y="3371196"/>
            <a:ext cx="1653985" cy="1362850"/>
          </a:xfrm>
          <a:prstGeom prst="rect">
            <a:avLst/>
          </a:prstGeom>
        </p:spPr>
      </p:pic>
      <p:sp>
        <p:nvSpPr>
          <p:cNvPr id="13" name="下矢印 12"/>
          <p:cNvSpPr/>
          <p:nvPr/>
        </p:nvSpPr>
        <p:spPr>
          <a:xfrm rot="16200000">
            <a:off x="4284335" y="3919838"/>
            <a:ext cx="486004" cy="432050"/>
          </a:xfrm>
          <a:prstGeom prst="downArrow">
            <a:avLst/>
          </a:prstGeom>
          <a:solidFill>
            <a:srgbClr val="54C2F0"/>
          </a:solidFill>
          <a:ln>
            <a:solidFill>
              <a:srgbClr val="54C2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1386781" y="3101781"/>
            <a:ext cx="1380294" cy="276999"/>
          </a:xfrm>
          <a:prstGeom prst="rect">
            <a:avLst/>
          </a:prstGeom>
          <a:noFill/>
        </p:spPr>
        <p:txBody>
          <a:bodyPr wrap="square" rtlCol="0">
            <a:spAutoFit/>
          </a:bodyPr>
          <a:lstStyle/>
          <a:p>
            <a:r>
              <a:rPr kumimoji="1" lang="ja-JP" altLang="en-US" sz="1200"/>
              <a:t>・作業画面</a:t>
            </a:r>
          </a:p>
        </p:txBody>
      </p:sp>
      <p:sp>
        <p:nvSpPr>
          <p:cNvPr id="15" name="テキスト ボックス 14"/>
          <p:cNvSpPr txBox="1"/>
          <p:nvPr/>
        </p:nvSpPr>
        <p:spPr>
          <a:xfrm>
            <a:off x="4661887" y="3114009"/>
            <a:ext cx="1380294" cy="276999"/>
          </a:xfrm>
          <a:prstGeom prst="rect">
            <a:avLst/>
          </a:prstGeom>
          <a:noFill/>
        </p:spPr>
        <p:txBody>
          <a:bodyPr wrap="square" rtlCol="0">
            <a:spAutoFit/>
          </a:bodyPr>
          <a:lstStyle/>
          <a:p>
            <a:r>
              <a:rPr kumimoji="1" lang="ja-JP" altLang="en-US" sz="1200"/>
              <a:t>・検索結果</a:t>
            </a:r>
          </a:p>
        </p:txBody>
      </p:sp>
      <p:sp>
        <p:nvSpPr>
          <p:cNvPr id="16" name="下矢印 15"/>
          <p:cNvSpPr/>
          <p:nvPr/>
        </p:nvSpPr>
        <p:spPr>
          <a:xfrm rot="16200000">
            <a:off x="4676219" y="1822882"/>
            <a:ext cx="486004" cy="432050"/>
          </a:xfrm>
          <a:prstGeom prst="downArrow">
            <a:avLst/>
          </a:prstGeom>
          <a:solidFill>
            <a:srgbClr val="54C2F0"/>
          </a:solidFill>
          <a:ln>
            <a:solidFill>
              <a:srgbClr val="54C2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5783502" y="1416575"/>
            <a:ext cx="1220099" cy="205327"/>
          </a:xfrm>
          <a:prstGeom prst="rect">
            <a:avLst/>
          </a:prstGeom>
          <a:noFill/>
          <a:ln w="349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5987904" y="1829522"/>
            <a:ext cx="277748" cy="208314"/>
          </a:xfrm>
          <a:prstGeom prst="rect">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6169259" y="2036123"/>
            <a:ext cx="216446" cy="196576"/>
          </a:xfrm>
          <a:prstGeom prst="rect">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5927075" y="2214151"/>
            <a:ext cx="303014" cy="223374"/>
          </a:xfrm>
          <a:prstGeom prst="rect">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6336727" y="2548311"/>
            <a:ext cx="232325" cy="219971"/>
          </a:xfrm>
          <a:prstGeom prst="rect">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2" name="直線矢印コネクタ 21"/>
          <p:cNvCxnSpPr/>
          <p:nvPr/>
        </p:nvCxnSpPr>
        <p:spPr>
          <a:xfrm>
            <a:off x="2813024" y="3599028"/>
            <a:ext cx="0" cy="405827"/>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7382071" y="2484933"/>
            <a:ext cx="1872208" cy="577081"/>
          </a:xfrm>
          <a:prstGeom prst="rect">
            <a:avLst/>
          </a:prstGeom>
          <a:noFill/>
        </p:spPr>
        <p:txBody>
          <a:bodyPr wrap="square" rtlCol="0">
            <a:spAutoFit/>
          </a:bodyPr>
          <a:lstStyle/>
          <a:p>
            <a:r>
              <a:rPr lang="en-US" altLang="ja-JP" sz="1050" b="1">
                <a:solidFill>
                  <a:schemeClr val="tx2">
                    <a:lumMod val="75000"/>
                  </a:schemeClr>
                </a:solidFill>
              </a:rPr>
              <a:t>※</a:t>
            </a:r>
            <a:r>
              <a:rPr lang="ja-JP" altLang="en-US" sz="1050" b="1">
                <a:solidFill>
                  <a:schemeClr val="tx2">
                    <a:lumMod val="75000"/>
                  </a:schemeClr>
                </a:solidFill>
              </a:rPr>
              <a:t>あいまい検索が可能</a:t>
            </a:r>
            <a:endParaRPr lang="en-US" altLang="ja-JP" sz="1050" b="1">
              <a:solidFill>
                <a:schemeClr val="tx2">
                  <a:lumMod val="75000"/>
                </a:schemeClr>
              </a:solidFill>
            </a:endParaRPr>
          </a:p>
          <a:p>
            <a:r>
              <a:rPr lang="ja-JP" altLang="en-US" sz="1050" b="1">
                <a:solidFill>
                  <a:schemeClr val="tx2">
                    <a:lumMod val="75000"/>
                  </a:schemeClr>
                </a:solidFill>
              </a:rPr>
              <a:t>キーワードを登録すると</a:t>
            </a:r>
            <a:endParaRPr lang="en-US" altLang="ja-JP" sz="1050" b="1">
              <a:solidFill>
                <a:schemeClr val="tx2">
                  <a:lumMod val="75000"/>
                </a:schemeClr>
              </a:solidFill>
            </a:endParaRPr>
          </a:p>
          <a:p>
            <a:r>
              <a:rPr lang="ja-JP" altLang="en-US" sz="1050" b="1">
                <a:solidFill>
                  <a:schemeClr val="tx2">
                    <a:lumMod val="75000"/>
                  </a:schemeClr>
                </a:solidFill>
              </a:rPr>
              <a:t>関連したメニューのみ表示</a:t>
            </a:r>
            <a:endParaRPr lang="en-US" altLang="ja-JP" sz="1050" b="1">
              <a:solidFill>
                <a:schemeClr val="tx2">
                  <a:lumMod val="75000"/>
                </a:schemeClr>
              </a:solidFill>
            </a:endParaRPr>
          </a:p>
        </p:txBody>
      </p:sp>
      <p:sp>
        <p:nvSpPr>
          <p:cNvPr id="24" name="角丸四角形 23"/>
          <p:cNvSpPr/>
          <p:nvPr/>
        </p:nvSpPr>
        <p:spPr>
          <a:xfrm>
            <a:off x="179512" y="933478"/>
            <a:ext cx="2275499" cy="393994"/>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a:t>メニュー検索</a:t>
            </a:r>
          </a:p>
        </p:txBody>
      </p:sp>
      <p:grpSp>
        <p:nvGrpSpPr>
          <p:cNvPr id="25" name="グループ化 80"/>
          <p:cNvGrpSpPr/>
          <p:nvPr/>
        </p:nvGrpSpPr>
        <p:grpSpPr>
          <a:xfrm>
            <a:off x="7561509" y="4340420"/>
            <a:ext cx="808790" cy="597565"/>
            <a:chOff x="2375756" y="2384884"/>
            <a:chExt cx="3420380" cy="2196244"/>
          </a:xfrm>
        </p:grpSpPr>
        <p:sp>
          <p:nvSpPr>
            <p:cNvPr id="26" name="正方形/長方形 25"/>
            <p:cNvSpPr/>
            <p:nvPr/>
          </p:nvSpPr>
          <p:spPr>
            <a:xfrm>
              <a:off x="2375756" y="2384884"/>
              <a:ext cx="3420380" cy="219624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7" name="正方形/長方形 26"/>
            <p:cNvSpPr/>
            <p:nvPr/>
          </p:nvSpPr>
          <p:spPr>
            <a:xfrm>
              <a:off x="2483768" y="2456892"/>
              <a:ext cx="360040" cy="360040"/>
            </a:xfrm>
            <a:prstGeom prst="rect">
              <a:avLst/>
            </a:prstGeom>
            <a:solidFill>
              <a:schemeClr val="bg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8" name="正方形/長方形 27"/>
            <p:cNvSpPr/>
            <p:nvPr/>
          </p:nvSpPr>
          <p:spPr>
            <a:xfrm>
              <a:off x="2483768" y="2888940"/>
              <a:ext cx="360040" cy="360040"/>
            </a:xfrm>
            <a:prstGeom prst="rect">
              <a:avLst/>
            </a:prstGeom>
            <a:solidFill>
              <a:schemeClr val="bg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9" name="正方形/長方形 28"/>
            <p:cNvSpPr/>
            <p:nvPr/>
          </p:nvSpPr>
          <p:spPr>
            <a:xfrm>
              <a:off x="2483768" y="3320988"/>
              <a:ext cx="360040" cy="360040"/>
            </a:xfrm>
            <a:prstGeom prst="rect">
              <a:avLst/>
            </a:prstGeom>
            <a:solidFill>
              <a:schemeClr val="bg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0" name="正方形/長方形 29"/>
            <p:cNvSpPr/>
            <p:nvPr/>
          </p:nvSpPr>
          <p:spPr>
            <a:xfrm>
              <a:off x="2483768" y="3717032"/>
              <a:ext cx="360040" cy="360040"/>
            </a:xfrm>
            <a:prstGeom prst="rect">
              <a:avLst/>
            </a:prstGeom>
            <a:solidFill>
              <a:schemeClr val="bg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1" name="正方形/長方形 30"/>
            <p:cNvSpPr/>
            <p:nvPr/>
          </p:nvSpPr>
          <p:spPr>
            <a:xfrm>
              <a:off x="2483768" y="4149080"/>
              <a:ext cx="360040" cy="360040"/>
            </a:xfrm>
            <a:prstGeom prst="rect">
              <a:avLst/>
            </a:prstGeom>
            <a:solidFill>
              <a:schemeClr val="bg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2" name="正方形/長方形 31"/>
            <p:cNvSpPr/>
            <p:nvPr/>
          </p:nvSpPr>
          <p:spPr>
            <a:xfrm>
              <a:off x="5292080" y="2456892"/>
              <a:ext cx="360040" cy="360040"/>
            </a:xfrm>
            <a:prstGeom prst="rect">
              <a:avLst/>
            </a:prstGeom>
            <a:solidFill>
              <a:schemeClr val="bg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3" name="正方形/長方形 32"/>
            <p:cNvSpPr/>
            <p:nvPr/>
          </p:nvSpPr>
          <p:spPr>
            <a:xfrm>
              <a:off x="5292080" y="2888940"/>
              <a:ext cx="360040" cy="360040"/>
            </a:xfrm>
            <a:prstGeom prst="rect">
              <a:avLst/>
            </a:prstGeom>
            <a:solidFill>
              <a:schemeClr val="bg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4" name="正方形/長方形 33"/>
            <p:cNvSpPr/>
            <p:nvPr/>
          </p:nvSpPr>
          <p:spPr>
            <a:xfrm>
              <a:off x="5292080" y="3320988"/>
              <a:ext cx="360040" cy="360040"/>
            </a:xfrm>
            <a:prstGeom prst="rect">
              <a:avLst/>
            </a:prstGeom>
            <a:solidFill>
              <a:schemeClr val="bg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5" name="正方形/長方形 34"/>
            <p:cNvSpPr/>
            <p:nvPr/>
          </p:nvSpPr>
          <p:spPr>
            <a:xfrm>
              <a:off x="5292080" y="3717032"/>
              <a:ext cx="360040" cy="360040"/>
            </a:xfrm>
            <a:prstGeom prst="rect">
              <a:avLst/>
            </a:prstGeom>
            <a:solidFill>
              <a:schemeClr val="bg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6" name="正方形/長方形 35"/>
            <p:cNvSpPr/>
            <p:nvPr/>
          </p:nvSpPr>
          <p:spPr>
            <a:xfrm>
              <a:off x="5292080" y="4149080"/>
              <a:ext cx="360040" cy="360040"/>
            </a:xfrm>
            <a:prstGeom prst="rect">
              <a:avLst/>
            </a:prstGeom>
            <a:solidFill>
              <a:schemeClr val="bg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7" name="正方形/長方形 36"/>
            <p:cNvSpPr/>
            <p:nvPr/>
          </p:nvSpPr>
          <p:spPr>
            <a:xfrm>
              <a:off x="2970490" y="2573693"/>
              <a:ext cx="2213582" cy="1796086"/>
            </a:xfrm>
            <a:prstGeom prst="rect">
              <a:avLst/>
            </a:prstGeom>
            <a:solidFill>
              <a:schemeClr val="bg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8" name="正方形/長方形 37"/>
            <p:cNvSpPr/>
            <p:nvPr/>
          </p:nvSpPr>
          <p:spPr>
            <a:xfrm>
              <a:off x="4745948" y="3897052"/>
              <a:ext cx="834164" cy="648072"/>
            </a:xfrm>
            <a:prstGeom prst="rect">
              <a:avLst/>
            </a:prstGeom>
            <a:solidFill>
              <a:schemeClr val="bg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9" name="二等辺三角形 38"/>
            <p:cNvSpPr/>
            <p:nvPr/>
          </p:nvSpPr>
          <p:spPr>
            <a:xfrm rot="5400000">
              <a:off x="5031051" y="4036611"/>
              <a:ext cx="414046" cy="407974"/>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grpSp>
        <p:nvGrpSpPr>
          <p:cNvPr id="40" name="グループ化 39"/>
          <p:cNvGrpSpPr/>
          <p:nvPr/>
        </p:nvGrpSpPr>
        <p:grpSpPr>
          <a:xfrm>
            <a:off x="5958032" y="4242203"/>
            <a:ext cx="2293080" cy="674281"/>
            <a:chOff x="4965900" y="5181913"/>
            <a:chExt cx="1921290" cy="648246"/>
          </a:xfrm>
        </p:grpSpPr>
        <p:sp>
          <p:nvSpPr>
            <p:cNvPr id="41" name="Freeform 393"/>
            <p:cNvSpPr>
              <a:spLocks noEditPoints="1"/>
            </p:cNvSpPr>
            <p:nvPr/>
          </p:nvSpPr>
          <p:spPr bwMode="auto">
            <a:xfrm>
              <a:off x="4993074" y="5181913"/>
              <a:ext cx="485387" cy="648246"/>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42" name="正方形/長方形 41"/>
            <p:cNvSpPr/>
            <p:nvPr/>
          </p:nvSpPr>
          <p:spPr>
            <a:xfrm>
              <a:off x="5049830" y="5373668"/>
              <a:ext cx="364635" cy="3572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t>ｚｚ</a:t>
              </a:r>
            </a:p>
          </p:txBody>
        </p:sp>
        <p:sp>
          <p:nvSpPr>
            <p:cNvPr id="43" name="Text Box 26"/>
            <p:cNvSpPr txBox="1">
              <a:spLocks noChangeArrowheads="1"/>
            </p:cNvSpPr>
            <p:nvPr/>
          </p:nvSpPr>
          <p:spPr bwMode="auto">
            <a:xfrm>
              <a:off x="4965900" y="5442825"/>
              <a:ext cx="529103" cy="266304"/>
            </a:xfrm>
            <a:prstGeom prst="rect">
              <a:avLst/>
            </a:prstGeom>
            <a:noFill/>
            <a:ln w="9525" algn="ctr">
              <a:noFill/>
              <a:miter lim="800000"/>
              <a:headEnd/>
              <a:tailEnd/>
            </a:ln>
          </p:spPr>
          <p:txBody>
            <a:bodyPr wrap="square">
              <a:spAutoFit/>
            </a:bodyPr>
            <a:lstStyle/>
            <a:p>
              <a:pPr algn="ctr">
                <a:spcBef>
                  <a:spcPct val="50000"/>
                </a:spcBef>
              </a:pPr>
              <a:r>
                <a:rPr lang="en-US" altLang="ja-JP" sz="1200" b="1">
                  <a:solidFill>
                    <a:srgbClr val="00A3EC"/>
                  </a:solidFill>
                  <a:cs typeface="メイリオ" pitchFamily="50" charset="-128"/>
                </a:rPr>
                <a:t>PDF</a:t>
              </a:r>
              <a:endParaRPr lang="ja-JP" altLang="en-US" sz="1200" b="1">
                <a:solidFill>
                  <a:srgbClr val="00A3EC"/>
                </a:solidFill>
                <a:cs typeface="メイリオ" pitchFamily="50" charset="-128"/>
              </a:endParaRPr>
            </a:p>
          </p:txBody>
        </p:sp>
        <p:sp>
          <p:nvSpPr>
            <p:cNvPr id="44" name="Text Box 26"/>
            <p:cNvSpPr txBox="1">
              <a:spLocks noChangeArrowheads="1"/>
            </p:cNvSpPr>
            <p:nvPr/>
          </p:nvSpPr>
          <p:spPr bwMode="auto">
            <a:xfrm>
              <a:off x="6358087" y="5441949"/>
              <a:ext cx="529103" cy="266303"/>
            </a:xfrm>
            <a:prstGeom prst="rect">
              <a:avLst/>
            </a:prstGeom>
            <a:noFill/>
            <a:ln w="9525" algn="ctr">
              <a:noFill/>
              <a:miter lim="800000"/>
              <a:headEnd/>
              <a:tailEnd/>
            </a:ln>
          </p:spPr>
          <p:txBody>
            <a:bodyPr wrap="square">
              <a:spAutoFit/>
            </a:bodyPr>
            <a:lstStyle/>
            <a:p>
              <a:pPr algn="ctr">
                <a:spcBef>
                  <a:spcPct val="50000"/>
                </a:spcBef>
              </a:pPr>
              <a:r>
                <a:rPr lang="ja-JP" altLang="en-US" sz="1200" b="1">
                  <a:solidFill>
                    <a:srgbClr val="00A3EC"/>
                  </a:solidFill>
                  <a:cs typeface="メイリオ" pitchFamily="50" charset="-128"/>
                </a:rPr>
                <a:t>動画</a:t>
              </a:r>
            </a:p>
          </p:txBody>
        </p:sp>
      </p:grpSp>
      <p:sp>
        <p:nvSpPr>
          <p:cNvPr id="45" name="正方形/長方形 44"/>
          <p:cNvSpPr/>
          <p:nvPr/>
        </p:nvSpPr>
        <p:spPr>
          <a:xfrm>
            <a:off x="6063093" y="4307445"/>
            <a:ext cx="290981" cy="1089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p:cNvSpPr txBox="1"/>
          <p:nvPr/>
        </p:nvSpPr>
        <p:spPr>
          <a:xfrm>
            <a:off x="1695247" y="1384793"/>
            <a:ext cx="1380294" cy="276999"/>
          </a:xfrm>
          <a:prstGeom prst="rect">
            <a:avLst/>
          </a:prstGeom>
          <a:noFill/>
        </p:spPr>
        <p:txBody>
          <a:bodyPr wrap="square" rtlCol="0">
            <a:spAutoFit/>
          </a:bodyPr>
          <a:lstStyle/>
          <a:p>
            <a:r>
              <a:rPr lang="ja-JP" altLang="en-US" sz="1200"/>
              <a:t>・検索前</a:t>
            </a:r>
            <a:endParaRPr kumimoji="1" lang="ja-JP" altLang="en-US" sz="1200"/>
          </a:p>
        </p:txBody>
      </p:sp>
      <p:sp>
        <p:nvSpPr>
          <p:cNvPr id="47" name="テキスト ボックス 46"/>
          <p:cNvSpPr txBox="1"/>
          <p:nvPr/>
        </p:nvSpPr>
        <p:spPr>
          <a:xfrm>
            <a:off x="4752474" y="1384793"/>
            <a:ext cx="1380294" cy="276999"/>
          </a:xfrm>
          <a:prstGeom prst="rect">
            <a:avLst/>
          </a:prstGeom>
          <a:noFill/>
        </p:spPr>
        <p:txBody>
          <a:bodyPr wrap="square" rtlCol="0">
            <a:spAutoFit/>
          </a:bodyPr>
          <a:lstStyle/>
          <a:p>
            <a:r>
              <a:rPr lang="ja-JP" altLang="en-US" sz="1200"/>
              <a:t>・検索後</a:t>
            </a:r>
            <a:endParaRPr kumimoji="1" lang="ja-JP" altLang="en-US" sz="1200"/>
          </a:p>
        </p:txBody>
      </p:sp>
      <p:sp>
        <p:nvSpPr>
          <p:cNvPr id="48" name="正方形/長方形 47"/>
          <p:cNvSpPr/>
          <p:nvPr/>
        </p:nvSpPr>
        <p:spPr>
          <a:xfrm>
            <a:off x="2494105" y="3395480"/>
            <a:ext cx="644961" cy="177141"/>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9" name="図 48"/>
          <p:cNvPicPr>
            <a:picLocks noChangeAspect="1"/>
          </p:cNvPicPr>
          <p:nvPr/>
        </p:nvPicPr>
        <p:blipFill>
          <a:blip r:embed="rId6" cstate="print"/>
          <a:stretch>
            <a:fillRect/>
          </a:stretch>
        </p:blipFill>
        <p:spPr>
          <a:xfrm>
            <a:off x="2589725" y="1314333"/>
            <a:ext cx="1746570" cy="1866296"/>
          </a:xfrm>
          <a:prstGeom prst="rect">
            <a:avLst/>
          </a:prstGeom>
        </p:spPr>
      </p:pic>
      <p:sp>
        <p:nvSpPr>
          <p:cNvPr id="50" name="正方形/長方形 49"/>
          <p:cNvSpPr/>
          <p:nvPr/>
        </p:nvSpPr>
        <p:spPr>
          <a:xfrm>
            <a:off x="2690508" y="2664566"/>
            <a:ext cx="1791565" cy="5524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角丸四角形 50"/>
          <p:cNvSpPr/>
          <p:nvPr/>
        </p:nvSpPr>
        <p:spPr>
          <a:xfrm>
            <a:off x="179511" y="2637107"/>
            <a:ext cx="2275499" cy="393994"/>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ja-JP" altLang="en-US"/>
              <a:t>マニュアル検索</a:t>
            </a:r>
            <a:endParaRPr kumimoji="1" lang="ja-JP" altLang="en-US"/>
          </a:p>
        </p:txBody>
      </p:sp>
      <p:pic>
        <p:nvPicPr>
          <p:cNvPr id="52" name="図 51"/>
          <p:cNvPicPr>
            <a:picLocks noChangeAspect="1"/>
          </p:cNvPicPr>
          <p:nvPr/>
        </p:nvPicPr>
        <p:blipFill>
          <a:blip r:embed="rId7" cstate="print"/>
          <a:stretch>
            <a:fillRect/>
          </a:stretch>
        </p:blipFill>
        <p:spPr>
          <a:xfrm>
            <a:off x="2258613" y="4048576"/>
            <a:ext cx="1393509" cy="464503"/>
          </a:xfrm>
          <a:prstGeom prst="rect">
            <a:avLst/>
          </a:prstGeom>
          <a:ln w="25400">
            <a:solidFill>
              <a:srgbClr val="FF0000"/>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916358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36</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テキスト プレースホルダー 3"/>
          <p:cNvSpPr>
            <a:spLocks noGrp="1"/>
          </p:cNvSpPr>
          <p:nvPr>
            <p:ph type="body" sz="quarter" idx="16"/>
          </p:nvPr>
        </p:nvSpPr>
        <p:spPr/>
        <p:txBody>
          <a:bodyPr/>
          <a:lstStyle/>
          <a:p>
            <a:r>
              <a:rPr lang="ja-JP" altLang="en-US"/>
              <a:t>使いやすさを意識した共通機能</a:t>
            </a:r>
          </a:p>
          <a:p>
            <a:endParaRPr kumimoji="1" lang="ja-JP" altLang="en-US"/>
          </a:p>
        </p:txBody>
      </p:sp>
      <p:sp>
        <p:nvSpPr>
          <p:cNvPr id="6" name="タイトル 5"/>
          <p:cNvSpPr>
            <a:spLocks noGrp="1"/>
          </p:cNvSpPr>
          <p:nvPr>
            <p:ph type="title"/>
          </p:nvPr>
        </p:nvSpPr>
        <p:spPr/>
        <p:txBody>
          <a:bodyPr/>
          <a:lstStyle/>
          <a:p>
            <a:r>
              <a:rPr lang="ja-JP" altLang="en-US"/>
              <a:t>人事管理・給与管理特長</a:t>
            </a:r>
            <a:endParaRPr kumimoji="1" lang="ja-JP" altLang="en-US"/>
          </a:p>
        </p:txBody>
      </p:sp>
      <p:grpSp>
        <p:nvGrpSpPr>
          <p:cNvPr id="140" name="グループ化 139"/>
          <p:cNvGrpSpPr/>
          <p:nvPr/>
        </p:nvGrpSpPr>
        <p:grpSpPr>
          <a:xfrm>
            <a:off x="647564" y="931436"/>
            <a:ext cx="7683968" cy="4129273"/>
            <a:chOff x="176560" y="890154"/>
            <a:chExt cx="8822500" cy="4741104"/>
          </a:xfrm>
        </p:grpSpPr>
        <p:grpSp>
          <p:nvGrpSpPr>
            <p:cNvPr id="7" name="グループ化 525"/>
            <p:cNvGrpSpPr/>
            <p:nvPr/>
          </p:nvGrpSpPr>
          <p:grpSpPr>
            <a:xfrm>
              <a:off x="777780" y="1911246"/>
              <a:ext cx="504056" cy="432048"/>
              <a:chOff x="3784104" y="1923678"/>
              <a:chExt cx="381000" cy="381000"/>
            </a:xfrm>
            <a:solidFill>
              <a:srgbClr val="00A3EC"/>
            </a:solidFill>
          </p:grpSpPr>
          <p:sp>
            <p:nvSpPr>
              <p:cNvPr id="8"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9"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sp>
          <p:nvSpPr>
            <p:cNvPr id="10" name="Freeform 330"/>
            <p:cNvSpPr>
              <a:spLocks noEditPoints="1"/>
            </p:cNvSpPr>
            <p:nvPr/>
          </p:nvSpPr>
          <p:spPr bwMode="auto">
            <a:xfrm>
              <a:off x="412298" y="2017400"/>
              <a:ext cx="323850" cy="536575"/>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00A3EC"/>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1" name="右矢印 10"/>
            <p:cNvSpPr/>
            <p:nvPr/>
          </p:nvSpPr>
          <p:spPr>
            <a:xfrm>
              <a:off x="5673589" y="1934214"/>
              <a:ext cx="558512" cy="467214"/>
            </a:xfrm>
            <a:prstGeom prst="rightArrow">
              <a:avLst/>
            </a:prstGeom>
            <a:solidFill>
              <a:srgbClr val="54C2F0"/>
            </a:solidFill>
            <a:ln>
              <a:solidFill>
                <a:srgbClr val="54C2F0"/>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2" name="Freeform 566"/>
            <p:cNvSpPr>
              <a:spLocks noEditPoints="1"/>
            </p:cNvSpPr>
            <p:nvPr/>
          </p:nvSpPr>
          <p:spPr bwMode="auto">
            <a:xfrm>
              <a:off x="1421385" y="1610234"/>
              <a:ext cx="671376" cy="483130"/>
            </a:xfrm>
            <a:custGeom>
              <a:avLst/>
              <a:gdLst/>
              <a:ahLst/>
              <a:cxnLst>
                <a:cxn ang="0">
                  <a:pos x="0" y="240"/>
                </a:cxn>
                <a:cxn ang="0">
                  <a:pos x="240" y="0"/>
                </a:cxn>
                <a:cxn ang="0">
                  <a:pos x="116" y="16"/>
                </a:cxn>
                <a:cxn ang="0">
                  <a:pos x="120" y="16"/>
                </a:cxn>
                <a:cxn ang="0">
                  <a:pos x="128" y="24"/>
                </a:cxn>
                <a:cxn ang="0">
                  <a:pos x="128" y="28"/>
                </a:cxn>
                <a:cxn ang="0">
                  <a:pos x="124" y="36"/>
                </a:cxn>
                <a:cxn ang="0">
                  <a:pos x="116" y="40"/>
                </a:cxn>
                <a:cxn ang="0">
                  <a:pos x="112" y="40"/>
                </a:cxn>
                <a:cxn ang="0">
                  <a:pos x="104" y="32"/>
                </a:cxn>
                <a:cxn ang="0">
                  <a:pos x="104" y="28"/>
                </a:cxn>
                <a:cxn ang="0">
                  <a:pos x="108" y="20"/>
                </a:cxn>
                <a:cxn ang="0">
                  <a:pos x="116" y="16"/>
                </a:cxn>
                <a:cxn ang="0">
                  <a:pos x="76" y="16"/>
                </a:cxn>
                <a:cxn ang="0">
                  <a:pos x="80" y="16"/>
                </a:cxn>
                <a:cxn ang="0">
                  <a:pos x="88" y="24"/>
                </a:cxn>
                <a:cxn ang="0">
                  <a:pos x="88" y="28"/>
                </a:cxn>
                <a:cxn ang="0">
                  <a:pos x="84" y="36"/>
                </a:cxn>
                <a:cxn ang="0">
                  <a:pos x="76" y="40"/>
                </a:cxn>
                <a:cxn ang="0">
                  <a:pos x="72" y="40"/>
                </a:cxn>
                <a:cxn ang="0">
                  <a:pos x="64" y="32"/>
                </a:cxn>
                <a:cxn ang="0">
                  <a:pos x="64" y="28"/>
                </a:cxn>
                <a:cxn ang="0">
                  <a:pos x="68" y="20"/>
                </a:cxn>
                <a:cxn ang="0">
                  <a:pos x="76" y="16"/>
                </a:cxn>
                <a:cxn ang="0">
                  <a:pos x="36" y="16"/>
                </a:cxn>
                <a:cxn ang="0">
                  <a:pos x="40" y="16"/>
                </a:cxn>
                <a:cxn ang="0">
                  <a:pos x="48" y="24"/>
                </a:cxn>
                <a:cxn ang="0">
                  <a:pos x="48" y="28"/>
                </a:cxn>
                <a:cxn ang="0">
                  <a:pos x="44" y="36"/>
                </a:cxn>
                <a:cxn ang="0">
                  <a:pos x="36" y="40"/>
                </a:cxn>
                <a:cxn ang="0">
                  <a:pos x="32" y="40"/>
                </a:cxn>
                <a:cxn ang="0">
                  <a:pos x="24" y="32"/>
                </a:cxn>
                <a:cxn ang="0">
                  <a:pos x="24" y="28"/>
                </a:cxn>
                <a:cxn ang="0">
                  <a:pos x="28" y="20"/>
                </a:cxn>
                <a:cxn ang="0">
                  <a:pos x="36" y="16"/>
                </a:cxn>
                <a:cxn ang="0">
                  <a:pos x="216" y="216"/>
                </a:cxn>
                <a:cxn ang="0">
                  <a:pos x="24" y="64"/>
                </a:cxn>
                <a:cxn ang="0">
                  <a:pos x="216" y="216"/>
                </a:cxn>
              </a:cxnLst>
              <a:rect l="0" t="0" r="r" b="b"/>
              <a:pathLst>
                <a:path w="240" h="240">
                  <a:moveTo>
                    <a:pt x="0" y="0"/>
                  </a:moveTo>
                  <a:lnTo>
                    <a:pt x="0" y="240"/>
                  </a:lnTo>
                  <a:lnTo>
                    <a:pt x="240" y="240"/>
                  </a:lnTo>
                  <a:lnTo>
                    <a:pt x="240" y="0"/>
                  </a:lnTo>
                  <a:lnTo>
                    <a:pt x="0" y="0"/>
                  </a:lnTo>
                  <a:close/>
                  <a:moveTo>
                    <a:pt x="116" y="16"/>
                  </a:moveTo>
                  <a:lnTo>
                    <a:pt x="116" y="16"/>
                  </a:lnTo>
                  <a:lnTo>
                    <a:pt x="120" y="16"/>
                  </a:lnTo>
                  <a:lnTo>
                    <a:pt x="124" y="20"/>
                  </a:lnTo>
                  <a:lnTo>
                    <a:pt x="128" y="24"/>
                  </a:lnTo>
                  <a:lnTo>
                    <a:pt x="128" y="28"/>
                  </a:lnTo>
                  <a:lnTo>
                    <a:pt x="128" y="28"/>
                  </a:lnTo>
                  <a:lnTo>
                    <a:pt x="128" y="32"/>
                  </a:lnTo>
                  <a:lnTo>
                    <a:pt x="124" y="36"/>
                  </a:lnTo>
                  <a:lnTo>
                    <a:pt x="120" y="40"/>
                  </a:lnTo>
                  <a:lnTo>
                    <a:pt x="116" y="40"/>
                  </a:lnTo>
                  <a:lnTo>
                    <a:pt x="116" y="40"/>
                  </a:lnTo>
                  <a:lnTo>
                    <a:pt x="112" y="40"/>
                  </a:lnTo>
                  <a:lnTo>
                    <a:pt x="108" y="36"/>
                  </a:lnTo>
                  <a:lnTo>
                    <a:pt x="104" y="32"/>
                  </a:lnTo>
                  <a:lnTo>
                    <a:pt x="104" y="28"/>
                  </a:lnTo>
                  <a:lnTo>
                    <a:pt x="104" y="28"/>
                  </a:lnTo>
                  <a:lnTo>
                    <a:pt x="104" y="24"/>
                  </a:lnTo>
                  <a:lnTo>
                    <a:pt x="108" y="20"/>
                  </a:lnTo>
                  <a:lnTo>
                    <a:pt x="112" y="16"/>
                  </a:lnTo>
                  <a:lnTo>
                    <a:pt x="116" y="16"/>
                  </a:lnTo>
                  <a:lnTo>
                    <a:pt x="116" y="16"/>
                  </a:lnTo>
                  <a:close/>
                  <a:moveTo>
                    <a:pt x="76" y="16"/>
                  </a:moveTo>
                  <a:lnTo>
                    <a:pt x="76" y="16"/>
                  </a:lnTo>
                  <a:lnTo>
                    <a:pt x="80" y="16"/>
                  </a:lnTo>
                  <a:lnTo>
                    <a:pt x="84" y="20"/>
                  </a:lnTo>
                  <a:lnTo>
                    <a:pt x="88" y="24"/>
                  </a:lnTo>
                  <a:lnTo>
                    <a:pt x="88" y="28"/>
                  </a:lnTo>
                  <a:lnTo>
                    <a:pt x="88" y="28"/>
                  </a:lnTo>
                  <a:lnTo>
                    <a:pt x="88" y="32"/>
                  </a:lnTo>
                  <a:lnTo>
                    <a:pt x="84" y="36"/>
                  </a:lnTo>
                  <a:lnTo>
                    <a:pt x="80" y="40"/>
                  </a:lnTo>
                  <a:lnTo>
                    <a:pt x="76" y="40"/>
                  </a:lnTo>
                  <a:lnTo>
                    <a:pt x="76" y="40"/>
                  </a:lnTo>
                  <a:lnTo>
                    <a:pt x="72" y="40"/>
                  </a:lnTo>
                  <a:lnTo>
                    <a:pt x="68" y="36"/>
                  </a:lnTo>
                  <a:lnTo>
                    <a:pt x="64" y="32"/>
                  </a:lnTo>
                  <a:lnTo>
                    <a:pt x="64" y="28"/>
                  </a:lnTo>
                  <a:lnTo>
                    <a:pt x="64" y="28"/>
                  </a:lnTo>
                  <a:lnTo>
                    <a:pt x="64" y="24"/>
                  </a:lnTo>
                  <a:lnTo>
                    <a:pt x="68" y="20"/>
                  </a:lnTo>
                  <a:lnTo>
                    <a:pt x="72" y="16"/>
                  </a:lnTo>
                  <a:lnTo>
                    <a:pt x="76" y="16"/>
                  </a:lnTo>
                  <a:lnTo>
                    <a:pt x="76" y="16"/>
                  </a:lnTo>
                  <a:close/>
                  <a:moveTo>
                    <a:pt x="36" y="16"/>
                  </a:moveTo>
                  <a:lnTo>
                    <a:pt x="36" y="16"/>
                  </a:lnTo>
                  <a:lnTo>
                    <a:pt x="40" y="16"/>
                  </a:lnTo>
                  <a:lnTo>
                    <a:pt x="44" y="20"/>
                  </a:lnTo>
                  <a:lnTo>
                    <a:pt x="48" y="24"/>
                  </a:lnTo>
                  <a:lnTo>
                    <a:pt x="48" y="28"/>
                  </a:lnTo>
                  <a:lnTo>
                    <a:pt x="48" y="28"/>
                  </a:lnTo>
                  <a:lnTo>
                    <a:pt x="48" y="32"/>
                  </a:lnTo>
                  <a:lnTo>
                    <a:pt x="44" y="36"/>
                  </a:lnTo>
                  <a:lnTo>
                    <a:pt x="40" y="40"/>
                  </a:lnTo>
                  <a:lnTo>
                    <a:pt x="36" y="40"/>
                  </a:lnTo>
                  <a:lnTo>
                    <a:pt x="36" y="40"/>
                  </a:lnTo>
                  <a:lnTo>
                    <a:pt x="32" y="40"/>
                  </a:lnTo>
                  <a:lnTo>
                    <a:pt x="28" y="36"/>
                  </a:lnTo>
                  <a:lnTo>
                    <a:pt x="24" y="32"/>
                  </a:lnTo>
                  <a:lnTo>
                    <a:pt x="24" y="28"/>
                  </a:lnTo>
                  <a:lnTo>
                    <a:pt x="24" y="28"/>
                  </a:lnTo>
                  <a:lnTo>
                    <a:pt x="24" y="24"/>
                  </a:lnTo>
                  <a:lnTo>
                    <a:pt x="28" y="20"/>
                  </a:lnTo>
                  <a:lnTo>
                    <a:pt x="32" y="16"/>
                  </a:lnTo>
                  <a:lnTo>
                    <a:pt x="36" y="16"/>
                  </a:lnTo>
                  <a:lnTo>
                    <a:pt x="36" y="16"/>
                  </a:lnTo>
                  <a:close/>
                  <a:moveTo>
                    <a:pt x="216" y="216"/>
                  </a:moveTo>
                  <a:lnTo>
                    <a:pt x="24" y="216"/>
                  </a:lnTo>
                  <a:lnTo>
                    <a:pt x="24" y="64"/>
                  </a:lnTo>
                  <a:lnTo>
                    <a:pt x="216" y="64"/>
                  </a:lnTo>
                  <a:lnTo>
                    <a:pt x="216" y="216"/>
                  </a:lnTo>
                  <a:close/>
                </a:path>
              </a:pathLst>
            </a:custGeom>
            <a:solidFill>
              <a:srgbClr val="00A3EC"/>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3" name="Freeform 566"/>
            <p:cNvSpPr>
              <a:spLocks noEditPoints="1"/>
            </p:cNvSpPr>
            <p:nvPr/>
          </p:nvSpPr>
          <p:spPr bwMode="auto">
            <a:xfrm>
              <a:off x="1421385" y="2161675"/>
              <a:ext cx="671376" cy="483130"/>
            </a:xfrm>
            <a:custGeom>
              <a:avLst/>
              <a:gdLst/>
              <a:ahLst/>
              <a:cxnLst>
                <a:cxn ang="0">
                  <a:pos x="0" y="240"/>
                </a:cxn>
                <a:cxn ang="0">
                  <a:pos x="240" y="0"/>
                </a:cxn>
                <a:cxn ang="0">
                  <a:pos x="116" y="16"/>
                </a:cxn>
                <a:cxn ang="0">
                  <a:pos x="120" y="16"/>
                </a:cxn>
                <a:cxn ang="0">
                  <a:pos x="128" y="24"/>
                </a:cxn>
                <a:cxn ang="0">
                  <a:pos x="128" y="28"/>
                </a:cxn>
                <a:cxn ang="0">
                  <a:pos x="124" y="36"/>
                </a:cxn>
                <a:cxn ang="0">
                  <a:pos x="116" y="40"/>
                </a:cxn>
                <a:cxn ang="0">
                  <a:pos x="112" y="40"/>
                </a:cxn>
                <a:cxn ang="0">
                  <a:pos x="104" y="32"/>
                </a:cxn>
                <a:cxn ang="0">
                  <a:pos x="104" y="28"/>
                </a:cxn>
                <a:cxn ang="0">
                  <a:pos x="108" y="20"/>
                </a:cxn>
                <a:cxn ang="0">
                  <a:pos x="116" y="16"/>
                </a:cxn>
                <a:cxn ang="0">
                  <a:pos x="76" y="16"/>
                </a:cxn>
                <a:cxn ang="0">
                  <a:pos x="80" y="16"/>
                </a:cxn>
                <a:cxn ang="0">
                  <a:pos x="88" y="24"/>
                </a:cxn>
                <a:cxn ang="0">
                  <a:pos x="88" y="28"/>
                </a:cxn>
                <a:cxn ang="0">
                  <a:pos x="84" y="36"/>
                </a:cxn>
                <a:cxn ang="0">
                  <a:pos x="76" y="40"/>
                </a:cxn>
                <a:cxn ang="0">
                  <a:pos x="72" y="40"/>
                </a:cxn>
                <a:cxn ang="0">
                  <a:pos x="64" y="32"/>
                </a:cxn>
                <a:cxn ang="0">
                  <a:pos x="64" y="28"/>
                </a:cxn>
                <a:cxn ang="0">
                  <a:pos x="68" y="20"/>
                </a:cxn>
                <a:cxn ang="0">
                  <a:pos x="76" y="16"/>
                </a:cxn>
                <a:cxn ang="0">
                  <a:pos x="36" y="16"/>
                </a:cxn>
                <a:cxn ang="0">
                  <a:pos x="40" y="16"/>
                </a:cxn>
                <a:cxn ang="0">
                  <a:pos x="48" y="24"/>
                </a:cxn>
                <a:cxn ang="0">
                  <a:pos x="48" y="28"/>
                </a:cxn>
                <a:cxn ang="0">
                  <a:pos x="44" y="36"/>
                </a:cxn>
                <a:cxn ang="0">
                  <a:pos x="36" y="40"/>
                </a:cxn>
                <a:cxn ang="0">
                  <a:pos x="32" y="40"/>
                </a:cxn>
                <a:cxn ang="0">
                  <a:pos x="24" y="32"/>
                </a:cxn>
                <a:cxn ang="0">
                  <a:pos x="24" y="28"/>
                </a:cxn>
                <a:cxn ang="0">
                  <a:pos x="28" y="20"/>
                </a:cxn>
                <a:cxn ang="0">
                  <a:pos x="36" y="16"/>
                </a:cxn>
                <a:cxn ang="0">
                  <a:pos x="216" y="216"/>
                </a:cxn>
                <a:cxn ang="0">
                  <a:pos x="24" y="64"/>
                </a:cxn>
                <a:cxn ang="0">
                  <a:pos x="216" y="216"/>
                </a:cxn>
              </a:cxnLst>
              <a:rect l="0" t="0" r="r" b="b"/>
              <a:pathLst>
                <a:path w="240" h="240">
                  <a:moveTo>
                    <a:pt x="0" y="0"/>
                  </a:moveTo>
                  <a:lnTo>
                    <a:pt x="0" y="240"/>
                  </a:lnTo>
                  <a:lnTo>
                    <a:pt x="240" y="240"/>
                  </a:lnTo>
                  <a:lnTo>
                    <a:pt x="240" y="0"/>
                  </a:lnTo>
                  <a:lnTo>
                    <a:pt x="0" y="0"/>
                  </a:lnTo>
                  <a:close/>
                  <a:moveTo>
                    <a:pt x="116" y="16"/>
                  </a:moveTo>
                  <a:lnTo>
                    <a:pt x="116" y="16"/>
                  </a:lnTo>
                  <a:lnTo>
                    <a:pt x="120" y="16"/>
                  </a:lnTo>
                  <a:lnTo>
                    <a:pt x="124" y="20"/>
                  </a:lnTo>
                  <a:lnTo>
                    <a:pt x="128" y="24"/>
                  </a:lnTo>
                  <a:lnTo>
                    <a:pt x="128" y="28"/>
                  </a:lnTo>
                  <a:lnTo>
                    <a:pt x="128" y="28"/>
                  </a:lnTo>
                  <a:lnTo>
                    <a:pt x="128" y="32"/>
                  </a:lnTo>
                  <a:lnTo>
                    <a:pt x="124" y="36"/>
                  </a:lnTo>
                  <a:lnTo>
                    <a:pt x="120" y="40"/>
                  </a:lnTo>
                  <a:lnTo>
                    <a:pt x="116" y="40"/>
                  </a:lnTo>
                  <a:lnTo>
                    <a:pt x="116" y="40"/>
                  </a:lnTo>
                  <a:lnTo>
                    <a:pt x="112" y="40"/>
                  </a:lnTo>
                  <a:lnTo>
                    <a:pt x="108" y="36"/>
                  </a:lnTo>
                  <a:lnTo>
                    <a:pt x="104" y="32"/>
                  </a:lnTo>
                  <a:lnTo>
                    <a:pt x="104" y="28"/>
                  </a:lnTo>
                  <a:lnTo>
                    <a:pt x="104" y="28"/>
                  </a:lnTo>
                  <a:lnTo>
                    <a:pt x="104" y="24"/>
                  </a:lnTo>
                  <a:lnTo>
                    <a:pt x="108" y="20"/>
                  </a:lnTo>
                  <a:lnTo>
                    <a:pt x="112" y="16"/>
                  </a:lnTo>
                  <a:lnTo>
                    <a:pt x="116" y="16"/>
                  </a:lnTo>
                  <a:lnTo>
                    <a:pt x="116" y="16"/>
                  </a:lnTo>
                  <a:close/>
                  <a:moveTo>
                    <a:pt x="76" y="16"/>
                  </a:moveTo>
                  <a:lnTo>
                    <a:pt x="76" y="16"/>
                  </a:lnTo>
                  <a:lnTo>
                    <a:pt x="80" y="16"/>
                  </a:lnTo>
                  <a:lnTo>
                    <a:pt x="84" y="20"/>
                  </a:lnTo>
                  <a:lnTo>
                    <a:pt x="88" y="24"/>
                  </a:lnTo>
                  <a:lnTo>
                    <a:pt x="88" y="28"/>
                  </a:lnTo>
                  <a:lnTo>
                    <a:pt x="88" y="28"/>
                  </a:lnTo>
                  <a:lnTo>
                    <a:pt x="88" y="32"/>
                  </a:lnTo>
                  <a:lnTo>
                    <a:pt x="84" y="36"/>
                  </a:lnTo>
                  <a:lnTo>
                    <a:pt x="80" y="40"/>
                  </a:lnTo>
                  <a:lnTo>
                    <a:pt x="76" y="40"/>
                  </a:lnTo>
                  <a:lnTo>
                    <a:pt x="76" y="40"/>
                  </a:lnTo>
                  <a:lnTo>
                    <a:pt x="72" y="40"/>
                  </a:lnTo>
                  <a:lnTo>
                    <a:pt x="68" y="36"/>
                  </a:lnTo>
                  <a:lnTo>
                    <a:pt x="64" y="32"/>
                  </a:lnTo>
                  <a:lnTo>
                    <a:pt x="64" y="28"/>
                  </a:lnTo>
                  <a:lnTo>
                    <a:pt x="64" y="28"/>
                  </a:lnTo>
                  <a:lnTo>
                    <a:pt x="64" y="24"/>
                  </a:lnTo>
                  <a:lnTo>
                    <a:pt x="68" y="20"/>
                  </a:lnTo>
                  <a:lnTo>
                    <a:pt x="72" y="16"/>
                  </a:lnTo>
                  <a:lnTo>
                    <a:pt x="76" y="16"/>
                  </a:lnTo>
                  <a:lnTo>
                    <a:pt x="76" y="16"/>
                  </a:lnTo>
                  <a:close/>
                  <a:moveTo>
                    <a:pt x="36" y="16"/>
                  </a:moveTo>
                  <a:lnTo>
                    <a:pt x="36" y="16"/>
                  </a:lnTo>
                  <a:lnTo>
                    <a:pt x="40" y="16"/>
                  </a:lnTo>
                  <a:lnTo>
                    <a:pt x="44" y="20"/>
                  </a:lnTo>
                  <a:lnTo>
                    <a:pt x="48" y="24"/>
                  </a:lnTo>
                  <a:lnTo>
                    <a:pt x="48" y="28"/>
                  </a:lnTo>
                  <a:lnTo>
                    <a:pt x="48" y="28"/>
                  </a:lnTo>
                  <a:lnTo>
                    <a:pt x="48" y="32"/>
                  </a:lnTo>
                  <a:lnTo>
                    <a:pt x="44" y="36"/>
                  </a:lnTo>
                  <a:lnTo>
                    <a:pt x="40" y="40"/>
                  </a:lnTo>
                  <a:lnTo>
                    <a:pt x="36" y="40"/>
                  </a:lnTo>
                  <a:lnTo>
                    <a:pt x="36" y="40"/>
                  </a:lnTo>
                  <a:lnTo>
                    <a:pt x="32" y="40"/>
                  </a:lnTo>
                  <a:lnTo>
                    <a:pt x="28" y="36"/>
                  </a:lnTo>
                  <a:lnTo>
                    <a:pt x="24" y="32"/>
                  </a:lnTo>
                  <a:lnTo>
                    <a:pt x="24" y="28"/>
                  </a:lnTo>
                  <a:lnTo>
                    <a:pt x="24" y="28"/>
                  </a:lnTo>
                  <a:lnTo>
                    <a:pt x="24" y="24"/>
                  </a:lnTo>
                  <a:lnTo>
                    <a:pt x="28" y="20"/>
                  </a:lnTo>
                  <a:lnTo>
                    <a:pt x="32" y="16"/>
                  </a:lnTo>
                  <a:lnTo>
                    <a:pt x="36" y="16"/>
                  </a:lnTo>
                  <a:lnTo>
                    <a:pt x="36" y="16"/>
                  </a:lnTo>
                  <a:close/>
                  <a:moveTo>
                    <a:pt x="216" y="216"/>
                  </a:moveTo>
                  <a:lnTo>
                    <a:pt x="24" y="216"/>
                  </a:lnTo>
                  <a:lnTo>
                    <a:pt x="24" y="64"/>
                  </a:lnTo>
                  <a:lnTo>
                    <a:pt x="216" y="64"/>
                  </a:lnTo>
                  <a:lnTo>
                    <a:pt x="216" y="216"/>
                  </a:lnTo>
                  <a:close/>
                </a:path>
              </a:pathLst>
            </a:custGeom>
            <a:solidFill>
              <a:srgbClr val="00A3EC"/>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4" name="角丸四角形 13"/>
            <p:cNvSpPr/>
            <p:nvPr/>
          </p:nvSpPr>
          <p:spPr>
            <a:xfrm>
              <a:off x="179348" y="890154"/>
              <a:ext cx="2275499" cy="393994"/>
            </a:xfrm>
            <a:prstGeom prst="roundRect">
              <a:avLst/>
            </a:prstGeom>
            <a:solidFill>
              <a:srgbClr val="54C2F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kern="0">
                  <a:solidFill>
                    <a:prstClr val="white"/>
                  </a:solidFill>
                  <a:latin typeface="メイリオ"/>
                  <a:ea typeface="メイリオ"/>
                </a:rPr>
                <a:t>複数画面起動</a:t>
              </a:r>
              <a:endParaRPr kumimoji="0" lang="ja-JP" altLang="en-US" sz="16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5" name="角丸四角形 14"/>
            <p:cNvSpPr/>
            <p:nvPr/>
          </p:nvSpPr>
          <p:spPr>
            <a:xfrm>
              <a:off x="176560" y="3327004"/>
              <a:ext cx="2275499" cy="393994"/>
            </a:xfrm>
            <a:prstGeom prst="roundRect">
              <a:avLst/>
            </a:prstGeom>
            <a:solidFill>
              <a:srgbClr val="54C2F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kern="0">
                  <a:solidFill>
                    <a:prstClr val="white"/>
                  </a:solidFill>
                  <a:latin typeface="メイリオ"/>
                  <a:ea typeface="メイリオ"/>
                </a:rPr>
                <a:t>テーマカラー変更</a:t>
              </a:r>
              <a:endParaRPr kumimoji="0" lang="ja-JP" altLang="en-US" sz="1600" b="0" i="0" u="none" strike="noStrike" kern="0" cap="none" spc="0" normalizeH="0" baseline="0" noProof="0">
                <a:ln>
                  <a:noFill/>
                </a:ln>
                <a:solidFill>
                  <a:prstClr val="white"/>
                </a:solidFill>
                <a:effectLst/>
                <a:uLnTx/>
                <a:uFillTx/>
                <a:latin typeface="メイリオ"/>
                <a:ea typeface="メイリオ"/>
                <a:cs typeface="+mn-cs"/>
              </a:endParaRPr>
            </a:p>
          </p:txBody>
        </p:sp>
        <p:grpSp>
          <p:nvGrpSpPr>
            <p:cNvPr id="16" name="グループ化 15"/>
            <p:cNvGrpSpPr/>
            <p:nvPr/>
          </p:nvGrpSpPr>
          <p:grpSpPr>
            <a:xfrm>
              <a:off x="435835" y="4540208"/>
              <a:ext cx="412165" cy="442980"/>
              <a:chOff x="646113" y="649288"/>
              <a:chExt cx="355600" cy="381000"/>
            </a:xfrm>
            <a:solidFill>
              <a:srgbClr val="00A3EC"/>
            </a:solidFill>
          </p:grpSpPr>
          <p:sp>
            <p:nvSpPr>
              <p:cNvPr id="17"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8"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sp>
          <p:nvSpPr>
            <p:cNvPr id="19" name="Freeform 326"/>
            <p:cNvSpPr>
              <a:spLocks noEditPoints="1"/>
            </p:cNvSpPr>
            <p:nvPr/>
          </p:nvSpPr>
          <p:spPr bwMode="auto">
            <a:xfrm>
              <a:off x="761633" y="4202017"/>
              <a:ext cx="531614" cy="531614"/>
            </a:xfrm>
            <a:custGeom>
              <a:avLst/>
              <a:gdLst/>
              <a:ahLst/>
              <a:cxnLst>
                <a:cxn ang="0">
                  <a:pos x="240" y="200"/>
                </a:cxn>
                <a:cxn ang="0">
                  <a:pos x="240" y="0"/>
                </a:cxn>
                <a:cxn ang="0">
                  <a:pos x="0" y="0"/>
                </a:cxn>
                <a:cxn ang="0">
                  <a:pos x="0" y="200"/>
                </a:cxn>
                <a:cxn ang="0">
                  <a:pos x="108" y="200"/>
                </a:cxn>
                <a:cxn ang="0">
                  <a:pos x="108" y="216"/>
                </a:cxn>
                <a:cxn ang="0">
                  <a:pos x="48" y="216"/>
                </a:cxn>
                <a:cxn ang="0">
                  <a:pos x="48" y="240"/>
                </a:cxn>
                <a:cxn ang="0">
                  <a:pos x="192" y="240"/>
                </a:cxn>
                <a:cxn ang="0">
                  <a:pos x="192" y="216"/>
                </a:cxn>
                <a:cxn ang="0">
                  <a:pos x="132" y="216"/>
                </a:cxn>
                <a:cxn ang="0">
                  <a:pos x="132" y="200"/>
                </a:cxn>
                <a:cxn ang="0">
                  <a:pos x="240" y="200"/>
                </a:cxn>
                <a:cxn ang="0">
                  <a:pos x="24" y="24"/>
                </a:cxn>
                <a:cxn ang="0">
                  <a:pos x="216" y="24"/>
                </a:cxn>
                <a:cxn ang="0">
                  <a:pos x="216" y="160"/>
                </a:cxn>
                <a:cxn ang="0">
                  <a:pos x="24" y="160"/>
                </a:cxn>
                <a:cxn ang="0">
                  <a:pos x="24" y="24"/>
                </a:cxn>
                <a:cxn ang="0">
                  <a:pos x="80" y="176"/>
                </a:cxn>
                <a:cxn ang="0">
                  <a:pos x="160" y="176"/>
                </a:cxn>
                <a:cxn ang="0">
                  <a:pos x="160" y="184"/>
                </a:cxn>
                <a:cxn ang="0">
                  <a:pos x="80" y="184"/>
                </a:cxn>
                <a:cxn ang="0">
                  <a:pos x="80" y="176"/>
                </a:cxn>
              </a:cxnLst>
              <a:rect l="0" t="0" r="r" b="b"/>
              <a:pathLst>
                <a:path w="240" h="240">
                  <a:moveTo>
                    <a:pt x="240" y="200"/>
                  </a:moveTo>
                  <a:lnTo>
                    <a:pt x="240" y="0"/>
                  </a:lnTo>
                  <a:lnTo>
                    <a:pt x="0" y="0"/>
                  </a:lnTo>
                  <a:lnTo>
                    <a:pt x="0" y="200"/>
                  </a:lnTo>
                  <a:lnTo>
                    <a:pt x="108" y="200"/>
                  </a:lnTo>
                  <a:lnTo>
                    <a:pt x="108" y="216"/>
                  </a:lnTo>
                  <a:lnTo>
                    <a:pt x="48" y="216"/>
                  </a:lnTo>
                  <a:lnTo>
                    <a:pt x="48" y="240"/>
                  </a:lnTo>
                  <a:lnTo>
                    <a:pt x="192" y="240"/>
                  </a:lnTo>
                  <a:lnTo>
                    <a:pt x="192" y="216"/>
                  </a:lnTo>
                  <a:lnTo>
                    <a:pt x="132" y="216"/>
                  </a:lnTo>
                  <a:lnTo>
                    <a:pt x="132" y="200"/>
                  </a:lnTo>
                  <a:lnTo>
                    <a:pt x="240" y="200"/>
                  </a:lnTo>
                  <a:close/>
                  <a:moveTo>
                    <a:pt x="24" y="24"/>
                  </a:moveTo>
                  <a:lnTo>
                    <a:pt x="216" y="24"/>
                  </a:lnTo>
                  <a:lnTo>
                    <a:pt x="216" y="160"/>
                  </a:lnTo>
                  <a:lnTo>
                    <a:pt x="24" y="160"/>
                  </a:lnTo>
                  <a:lnTo>
                    <a:pt x="24" y="24"/>
                  </a:lnTo>
                  <a:close/>
                  <a:moveTo>
                    <a:pt x="80" y="176"/>
                  </a:moveTo>
                  <a:lnTo>
                    <a:pt x="160" y="176"/>
                  </a:lnTo>
                  <a:lnTo>
                    <a:pt x="160" y="184"/>
                  </a:lnTo>
                  <a:lnTo>
                    <a:pt x="80" y="184"/>
                  </a:lnTo>
                  <a:lnTo>
                    <a:pt x="80" y="176"/>
                  </a:lnTo>
                  <a:close/>
                </a:path>
              </a:pathLst>
            </a:custGeom>
            <a:solidFill>
              <a:srgbClr val="00A3EC"/>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cxnSp>
          <p:nvCxnSpPr>
            <p:cNvPr id="20" name="直線矢印コネクタ 19"/>
            <p:cNvCxnSpPr/>
            <p:nvPr/>
          </p:nvCxnSpPr>
          <p:spPr>
            <a:xfrm>
              <a:off x="3112685" y="2241312"/>
              <a:ext cx="492216" cy="16337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6321260" y="950595"/>
              <a:ext cx="1838662" cy="276999"/>
            </a:xfrm>
            <a:prstGeom prst="rect">
              <a:avLst/>
            </a:prstGeom>
            <a:noFill/>
          </p:spPr>
          <p:txBody>
            <a:bodyPr wrap="square" rtlCol="0">
              <a:spAutoFit/>
            </a:bodyPr>
            <a:lstStyle/>
            <a:p>
              <a:r>
                <a:rPr lang="ja-JP" altLang="en-US" sz="1200"/>
                <a:t>・個人情報登録画面</a:t>
              </a:r>
              <a:endParaRPr kumimoji="1" lang="ja-JP" altLang="en-US" sz="1200"/>
            </a:p>
          </p:txBody>
        </p:sp>
        <p:sp>
          <p:nvSpPr>
            <p:cNvPr id="22" name="テキスト ボックス 21"/>
            <p:cNvSpPr txBox="1"/>
            <p:nvPr/>
          </p:nvSpPr>
          <p:spPr>
            <a:xfrm>
              <a:off x="6363766" y="2272339"/>
              <a:ext cx="2064957" cy="276999"/>
            </a:xfrm>
            <a:prstGeom prst="rect">
              <a:avLst/>
            </a:prstGeom>
            <a:noFill/>
          </p:spPr>
          <p:txBody>
            <a:bodyPr wrap="square" rtlCol="0">
              <a:spAutoFit/>
            </a:bodyPr>
            <a:lstStyle/>
            <a:p>
              <a:r>
                <a:rPr lang="ja-JP" altLang="en-US" sz="1200"/>
                <a:t>・諸届登録画面</a:t>
              </a:r>
              <a:endParaRPr kumimoji="1" lang="ja-JP" altLang="en-US" sz="1200"/>
            </a:p>
          </p:txBody>
        </p:sp>
        <p:sp>
          <p:nvSpPr>
            <p:cNvPr id="23" name="テキスト ボックス 22"/>
            <p:cNvSpPr txBox="1"/>
            <p:nvPr/>
          </p:nvSpPr>
          <p:spPr>
            <a:xfrm>
              <a:off x="2596075" y="1117211"/>
              <a:ext cx="1872208" cy="276999"/>
            </a:xfrm>
            <a:prstGeom prst="rect">
              <a:avLst/>
            </a:prstGeom>
            <a:noFill/>
          </p:spPr>
          <p:txBody>
            <a:bodyPr wrap="square" rtlCol="0">
              <a:spAutoFit/>
            </a:bodyPr>
            <a:lstStyle/>
            <a:p>
              <a:r>
                <a:rPr lang="ja-JP" altLang="en-US" sz="1200"/>
                <a:t>・個人情報登録画面</a:t>
              </a:r>
              <a:endParaRPr kumimoji="1" lang="ja-JP" altLang="en-US" sz="1200"/>
            </a:p>
          </p:txBody>
        </p:sp>
        <p:sp>
          <p:nvSpPr>
            <p:cNvPr id="24" name="テキスト ボックス 23"/>
            <p:cNvSpPr txBox="1"/>
            <p:nvPr/>
          </p:nvSpPr>
          <p:spPr>
            <a:xfrm>
              <a:off x="2929292" y="3678260"/>
              <a:ext cx="2605680" cy="276999"/>
            </a:xfrm>
            <a:prstGeom prst="rect">
              <a:avLst/>
            </a:prstGeom>
            <a:noFill/>
          </p:spPr>
          <p:txBody>
            <a:bodyPr wrap="square" rtlCol="0">
              <a:spAutoFit/>
            </a:bodyPr>
            <a:lstStyle/>
            <a:p>
              <a:r>
                <a:rPr lang="ja-JP" altLang="en-US" sz="1200"/>
                <a:t>・</a:t>
              </a:r>
              <a:r>
                <a:rPr lang="en-US" altLang="ja-JP" sz="1200"/>
                <a:t>(</a:t>
              </a:r>
              <a:r>
                <a:rPr lang="ja-JP" altLang="en-US" sz="1200"/>
                <a:t>株</a:t>
              </a:r>
              <a:r>
                <a:rPr lang="en-US" altLang="ja-JP" sz="1200"/>
                <a:t>)A</a:t>
              </a:r>
              <a:r>
                <a:rPr lang="ja-JP" altLang="en-US" sz="1200"/>
                <a:t>商事：オレンジ</a:t>
              </a:r>
              <a:endParaRPr kumimoji="1" lang="ja-JP" altLang="en-US" sz="1200"/>
            </a:p>
          </p:txBody>
        </p:sp>
        <p:sp>
          <p:nvSpPr>
            <p:cNvPr id="25" name="テキスト ボックス 24"/>
            <p:cNvSpPr txBox="1"/>
            <p:nvPr/>
          </p:nvSpPr>
          <p:spPr>
            <a:xfrm>
              <a:off x="6408502" y="3701405"/>
              <a:ext cx="2154830" cy="276999"/>
            </a:xfrm>
            <a:prstGeom prst="rect">
              <a:avLst/>
            </a:prstGeom>
            <a:noFill/>
          </p:spPr>
          <p:txBody>
            <a:bodyPr wrap="square" rtlCol="0">
              <a:spAutoFit/>
            </a:bodyPr>
            <a:lstStyle/>
            <a:p>
              <a:r>
                <a:rPr lang="ja-JP" altLang="en-US" sz="1200"/>
                <a:t>・</a:t>
              </a:r>
              <a:r>
                <a:rPr lang="en-US" altLang="ja-JP" sz="1200"/>
                <a:t>B</a:t>
              </a:r>
              <a:r>
                <a:rPr lang="ja-JP" altLang="en-US" sz="1200"/>
                <a:t>製造（株）：緑</a:t>
              </a:r>
              <a:endParaRPr kumimoji="1" lang="ja-JP" altLang="en-US" sz="1200"/>
            </a:p>
          </p:txBody>
        </p:sp>
        <p:sp>
          <p:nvSpPr>
            <p:cNvPr id="26" name="Freeform 368"/>
            <p:cNvSpPr>
              <a:spLocks noEditPoints="1"/>
            </p:cNvSpPr>
            <p:nvPr/>
          </p:nvSpPr>
          <p:spPr bwMode="auto">
            <a:xfrm>
              <a:off x="1650658" y="4687661"/>
              <a:ext cx="423863" cy="493713"/>
            </a:xfrm>
            <a:custGeom>
              <a:avLst/>
              <a:gdLst>
                <a:gd name="T0" fmla="*/ 356 w 800"/>
                <a:gd name="T1" fmla="*/ 544 h 933"/>
                <a:gd name="T2" fmla="*/ 134 w 800"/>
                <a:gd name="T3" fmla="*/ 322 h 933"/>
                <a:gd name="T4" fmla="*/ 134 w 800"/>
                <a:gd name="T5" fmla="*/ 933 h 933"/>
                <a:gd name="T6" fmla="*/ 578 w 800"/>
                <a:gd name="T7" fmla="*/ 544 h 933"/>
                <a:gd name="T8" fmla="*/ 189 w 800"/>
                <a:gd name="T9" fmla="*/ 601 h 933"/>
                <a:gd name="T10" fmla="*/ 523 w 800"/>
                <a:gd name="T11" fmla="*/ 667 h 933"/>
                <a:gd name="T12" fmla="*/ 523 w 800"/>
                <a:gd name="T13" fmla="*/ 601 h 933"/>
                <a:gd name="T14" fmla="*/ 633 w 800"/>
                <a:gd name="T15" fmla="*/ 667 h 933"/>
                <a:gd name="T16" fmla="*/ 745 w 800"/>
                <a:gd name="T17" fmla="*/ 667 h 933"/>
                <a:gd name="T18" fmla="*/ 417 w 800"/>
                <a:gd name="T19" fmla="*/ 0 h 933"/>
                <a:gd name="T20" fmla="*/ 379 w 800"/>
                <a:gd name="T21" fmla="*/ 7 h 933"/>
                <a:gd name="T22" fmla="*/ 346 w 800"/>
                <a:gd name="T23" fmla="*/ 22 h 933"/>
                <a:gd name="T24" fmla="*/ 320 w 800"/>
                <a:gd name="T25" fmla="*/ 43 h 933"/>
                <a:gd name="T26" fmla="*/ 303 w 800"/>
                <a:gd name="T27" fmla="*/ 69 h 933"/>
                <a:gd name="T28" fmla="*/ 297 w 800"/>
                <a:gd name="T29" fmla="*/ 99 h 933"/>
                <a:gd name="T30" fmla="*/ 298 w 800"/>
                <a:gd name="T31" fmla="*/ 103 h 933"/>
                <a:gd name="T32" fmla="*/ 274 w 800"/>
                <a:gd name="T33" fmla="*/ 90 h 933"/>
                <a:gd name="T34" fmla="*/ 247 w 800"/>
                <a:gd name="T35" fmla="*/ 82 h 933"/>
                <a:gd name="T36" fmla="*/ 228 w 800"/>
                <a:gd name="T37" fmla="*/ 81 h 933"/>
                <a:gd name="T38" fmla="*/ 196 w 800"/>
                <a:gd name="T39" fmla="*/ 85 h 933"/>
                <a:gd name="T40" fmla="*/ 169 w 800"/>
                <a:gd name="T41" fmla="*/ 94 h 933"/>
                <a:gd name="T42" fmla="*/ 147 w 800"/>
                <a:gd name="T43" fmla="*/ 110 h 933"/>
                <a:gd name="T44" fmla="*/ 132 w 800"/>
                <a:gd name="T45" fmla="*/ 129 h 933"/>
                <a:gd name="T46" fmla="*/ 124 w 800"/>
                <a:gd name="T47" fmla="*/ 152 h 933"/>
                <a:gd name="T48" fmla="*/ 124 w 800"/>
                <a:gd name="T49" fmla="*/ 166 h 933"/>
                <a:gd name="T50" fmla="*/ 129 w 800"/>
                <a:gd name="T51" fmla="*/ 186 h 933"/>
                <a:gd name="T52" fmla="*/ 98 w 800"/>
                <a:gd name="T53" fmla="*/ 181 h 933"/>
                <a:gd name="T54" fmla="*/ 55 w 800"/>
                <a:gd name="T55" fmla="*/ 190 h 933"/>
                <a:gd name="T56" fmla="*/ 27 w 800"/>
                <a:gd name="T57" fmla="*/ 216 h 933"/>
                <a:gd name="T58" fmla="*/ 21 w 800"/>
                <a:gd name="T59" fmla="*/ 232 h 933"/>
                <a:gd name="T60" fmla="*/ 21 w 800"/>
                <a:gd name="T61" fmla="*/ 244 h 933"/>
                <a:gd name="T62" fmla="*/ 27 w 800"/>
                <a:gd name="T63" fmla="*/ 260 h 933"/>
                <a:gd name="T64" fmla="*/ 55 w 800"/>
                <a:gd name="T65" fmla="*/ 286 h 933"/>
                <a:gd name="T66" fmla="*/ 98 w 800"/>
                <a:gd name="T67" fmla="*/ 296 h 933"/>
                <a:gd name="T68" fmla="*/ 129 w 800"/>
                <a:gd name="T69" fmla="*/ 291 h 933"/>
                <a:gd name="T70" fmla="*/ 163 w 800"/>
                <a:gd name="T71" fmla="*/ 271 h 933"/>
                <a:gd name="T72" fmla="*/ 175 w 800"/>
                <a:gd name="T73" fmla="*/ 249 h 933"/>
                <a:gd name="T74" fmla="*/ 176 w 800"/>
                <a:gd name="T75" fmla="*/ 238 h 933"/>
                <a:gd name="T76" fmla="*/ 175 w 800"/>
                <a:gd name="T77" fmla="*/ 226 h 933"/>
                <a:gd name="T78" fmla="*/ 213 w 800"/>
                <a:gd name="T79" fmla="*/ 237 h 933"/>
                <a:gd name="T80" fmla="*/ 237 w 800"/>
                <a:gd name="T81" fmla="*/ 237 h 933"/>
                <a:gd name="T82" fmla="*/ 266 w 800"/>
                <a:gd name="T83" fmla="*/ 232 h 933"/>
                <a:gd name="T84" fmla="*/ 291 w 800"/>
                <a:gd name="T85" fmla="*/ 222 h 933"/>
                <a:gd name="T86" fmla="*/ 312 w 800"/>
                <a:gd name="T87" fmla="*/ 205 h 933"/>
                <a:gd name="T88" fmla="*/ 325 w 800"/>
                <a:gd name="T89" fmla="*/ 186 h 933"/>
                <a:gd name="T90" fmla="*/ 330 w 800"/>
                <a:gd name="T91" fmla="*/ 163 h 933"/>
                <a:gd name="T92" fmla="*/ 350 w 800"/>
                <a:gd name="T93" fmla="*/ 177 h 933"/>
                <a:gd name="T94" fmla="*/ 388 w 800"/>
                <a:gd name="T95" fmla="*/ 193 h 933"/>
                <a:gd name="T96" fmla="*/ 432 w 800"/>
                <a:gd name="T97" fmla="*/ 198 h 933"/>
                <a:gd name="T98" fmla="*/ 458 w 800"/>
                <a:gd name="T99" fmla="*/ 196 h 933"/>
                <a:gd name="T100" fmla="*/ 495 w 800"/>
                <a:gd name="T101" fmla="*/ 186 h 933"/>
                <a:gd name="T102" fmla="*/ 526 w 800"/>
                <a:gd name="T103" fmla="*/ 169 h 933"/>
                <a:gd name="T104" fmla="*/ 549 w 800"/>
                <a:gd name="T105" fmla="*/ 146 h 933"/>
                <a:gd name="T106" fmla="*/ 562 w 800"/>
                <a:gd name="T107" fmla="*/ 118 h 933"/>
                <a:gd name="T108" fmla="*/ 565 w 800"/>
                <a:gd name="T109" fmla="*/ 99 h 933"/>
                <a:gd name="T110" fmla="*/ 559 w 800"/>
                <a:gd name="T111" fmla="*/ 69 h 933"/>
                <a:gd name="T112" fmla="*/ 542 w 800"/>
                <a:gd name="T113" fmla="*/ 43 h 933"/>
                <a:gd name="T114" fmla="*/ 517 w 800"/>
                <a:gd name="T115" fmla="*/ 22 h 933"/>
                <a:gd name="T116" fmla="*/ 483 w 800"/>
                <a:gd name="T117" fmla="*/ 7 h 933"/>
                <a:gd name="T118" fmla="*/ 445 w 800"/>
                <a:gd name="T119" fmla="*/ 0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0" h="933">
                  <a:moveTo>
                    <a:pt x="578" y="544"/>
                  </a:moveTo>
                  <a:lnTo>
                    <a:pt x="578" y="378"/>
                  </a:lnTo>
                  <a:lnTo>
                    <a:pt x="356" y="544"/>
                  </a:lnTo>
                  <a:lnTo>
                    <a:pt x="356" y="378"/>
                  </a:lnTo>
                  <a:lnTo>
                    <a:pt x="134" y="544"/>
                  </a:lnTo>
                  <a:lnTo>
                    <a:pt x="134" y="322"/>
                  </a:lnTo>
                  <a:lnTo>
                    <a:pt x="0" y="322"/>
                  </a:lnTo>
                  <a:lnTo>
                    <a:pt x="0" y="933"/>
                  </a:lnTo>
                  <a:lnTo>
                    <a:pt x="134" y="933"/>
                  </a:lnTo>
                  <a:lnTo>
                    <a:pt x="800" y="933"/>
                  </a:lnTo>
                  <a:lnTo>
                    <a:pt x="800" y="378"/>
                  </a:lnTo>
                  <a:lnTo>
                    <a:pt x="578" y="544"/>
                  </a:lnTo>
                  <a:close/>
                  <a:moveTo>
                    <a:pt x="301" y="667"/>
                  </a:moveTo>
                  <a:lnTo>
                    <a:pt x="189" y="667"/>
                  </a:lnTo>
                  <a:lnTo>
                    <a:pt x="189" y="601"/>
                  </a:lnTo>
                  <a:lnTo>
                    <a:pt x="301" y="601"/>
                  </a:lnTo>
                  <a:lnTo>
                    <a:pt x="301" y="667"/>
                  </a:lnTo>
                  <a:close/>
                  <a:moveTo>
                    <a:pt x="523" y="667"/>
                  </a:moveTo>
                  <a:lnTo>
                    <a:pt x="411" y="667"/>
                  </a:lnTo>
                  <a:lnTo>
                    <a:pt x="411" y="601"/>
                  </a:lnTo>
                  <a:lnTo>
                    <a:pt x="523" y="601"/>
                  </a:lnTo>
                  <a:lnTo>
                    <a:pt x="523" y="667"/>
                  </a:lnTo>
                  <a:close/>
                  <a:moveTo>
                    <a:pt x="745" y="667"/>
                  </a:moveTo>
                  <a:lnTo>
                    <a:pt x="633" y="667"/>
                  </a:lnTo>
                  <a:lnTo>
                    <a:pt x="633" y="601"/>
                  </a:lnTo>
                  <a:lnTo>
                    <a:pt x="745" y="601"/>
                  </a:lnTo>
                  <a:lnTo>
                    <a:pt x="745" y="667"/>
                  </a:lnTo>
                  <a:close/>
                  <a:moveTo>
                    <a:pt x="432" y="0"/>
                  </a:moveTo>
                  <a:lnTo>
                    <a:pt x="432" y="0"/>
                  </a:lnTo>
                  <a:lnTo>
                    <a:pt x="417" y="0"/>
                  </a:lnTo>
                  <a:lnTo>
                    <a:pt x="404" y="1"/>
                  </a:lnTo>
                  <a:lnTo>
                    <a:pt x="392" y="4"/>
                  </a:lnTo>
                  <a:lnTo>
                    <a:pt x="379" y="7"/>
                  </a:lnTo>
                  <a:lnTo>
                    <a:pt x="368" y="12"/>
                  </a:lnTo>
                  <a:lnTo>
                    <a:pt x="356" y="16"/>
                  </a:lnTo>
                  <a:lnTo>
                    <a:pt x="346" y="22"/>
                  </a:lnTo>
                  <a:lnTo>
                    <a:pt x="337" y="28"/>
                  </a:lnTo>
                  <a:lnTo>
                    <a:pt x="328" y="36"/>
                  </a:lnTo>
                  <a:lnTo>
                    <a:pt x="320" y="43"/>
                  </a:lnTo>
                  <a:lnTo>
                    <a:pt x="314" y="51"/>
                  </a:lnTo>
                  <a:lnTo>
                    <a:pt x="308" y="60"/>
                  </a:lnTo>
                  <a:lnTo>
                    <a:pt x="303" y="69"/>
                  </a:lnTo>
                  <a:lnTo>
                    <a:pt x="301" y="79"/>
                  </a:lnTo>
                  <a:lnTo>
                    <a:pt x="298" y="88"/>
                  </a:lnTo>
                  <a:lnTo>
                    <a:pt x="297" y="99"/>
                  </a:lnTo>
                  <a:lnTo>
                    <a:pt x="297" y="99"/>
                  </a:lnTo>
                  <a:lnTo>
                    <a:pt x="298" y="103"/>
                  </a:lnTo>
                  <a:lnTo>
                    <a:pt x="298" y="103"/>
                  </a:lnTo>
                  <a:lnTo>
                    <a:pt x="291" y="98"/>
                  </a:lnTo>
                  <a:lnTo>
                    <a:pt x="283" y="94"/>
                  </a:lnTo>
                  <a:lnTo>
                    <a:pt x="274" y="90"/>
                  </a:lnTo>
                  <a:lnTo>
                    <a:pt x="266" y="87"/>
                  </a:lnTo>
                  <a:lnTo>
                    <a:pt x="256" y="85"/>
                  </a:lnTo>
                  <a:lnTo>
                    <a:pt x="247" y="82"/>
                  </a:lnTo>
                  <a:lnTo>
                    <a:pt x="237" y="81"/>
                  </a:lnTo>
                  <a:lnTo>
                    <a:pt x="228" y="81"/>
                  </a:lnTo>
                  <a:lnTo>
                    <a:pt x="228" y="81"/>
                  </a:lnTo>
                  <a:lnTo>
                    <a:pt x="217" y="81"/>
                  </a:lnTo>
                  <a:lnTo>
                    <a:pt x="206" y="82"/>
                  </a:lnTo>
                  <a:lnTo>
                    <a:pt x="196" y="85"/>
                  </a:lnTo>
                  <a:lnTo>
                    <a:pt x="187" y="87"/>
                  </a:lnTo>
                  <a:lnTo>
                    <a:pt x="177" y="91"/>
                  </a:lnTo>
                  <a:lnTo>
                    <a:pt x="169" y="94"/>
                  </a:lnTo>
                  <a:lnTo>
                    <a:pt x="162" y="99"/>
                  </a:lnTo>
                  <a:lnTo>
                    <a:pt x="153" y="104"/>
                  </a:lnTo>
                  <a:lnTo>
                    <a:pt x="147" y="110"/>
                  </a:lnTo>
                  <a:lnTo>
                    <a:pt x="141" y="116"/>
                  </a:lnTo>
                  <a:lnTo>
                    <a:pt x="136" y="122"/>
                  </a:lnTo>
                  <a:lnTo>
                    <a:pt x="132" y="129"/>
                  </a:lnTo>
                  <a:lnTo>
                    <a:pt x="128" y="136"/>
                  </a:lnTo>
                  <a:lnTo>
                    <a:pt x="126" y="144"/>
                  </a:lnTo>
                  <a:lnTo>
                    <a:pt x="124" y="152"/>
                  </a:lnTo>
                  <a:lnTo>
                    <a:pt x="123" y="159"/>
                  </a:lnTo>
                  <a:lnTo>
                    <a:pt x="123" y="159"/>
                  </a:lnTo>
                  <a:lnTo>
                    <a:pt x="124" y="166"/>
                  </a:lnTo>
                  <a:lnTo>
                    <a:pt x="126" y="172"/>
                  </a:lnTo>
                  <a:lnTo>
                    <a:pt x="129" y="186"/>
                  </a:lnTo>
                  <a:lnTo>
                    <a:pt x="129" y="186"/>
                  </a:lnTo>
                  <a:lnTo>
                    <a:pt x="115" y="182"/>
                  </a:lnTo>
                  <a:lnTo>
                    <a:pt x="98" y="181"/>
                  </a:lnTo>
                  <a:lnTo>
                    <a:pt x="98" y="181"/>
                  </a:lnTo>
                  <a:lnTo>
                    <a:pt x="82" y="182"/>
                  </a:lnTo>
                  <a:lnTo>
                    <a:pt x="68" y="186"/>
                  </a:lnTo>
                  <a:lnTo>
                    <a:pt x="55" y="190"/>
                  </a:lnTo>
                  <a:lnTo>
                    <a:pt x="44" y="198"/>
                  </a:lnTo>
                  <a:lnTo>
                    <a:pt x="34" y="206"/>
                  </a:lnTo>
                  <a:lnTo>
                    <a:pt x="27" y="216"/>
                  </a:lnTo>
                  <a:lnTo>
                    <a:pt x="25" y="220"/>
                  </a:lnTo>
                  <a:lnTo>
                    <a:pt x="22" y="226"/>
                  </a:lnTo>
                  <a:lnTo>
                    <a:pt x="21" y="232"/>
                  </a:lnTo>
                  <a:lnTo>
                    <a:pt x="21" y="238"/>
                  </a:lnTo>
                  <a:lnTo>
                    <a:pt x="21" y="238"/>
                  </a:lnTo>
                  <a:lnTo>
                    <a:pt x="21" y="244"/>
                  </a:lnTo>
                  <a:lnTo>
                    <a:pt x="22" y="249"/>
                  </a:lnTo>
                  <a:lnTo>
                    <a:pt x="25" y="255"/>
                  </a:lnTo>
                  <a:lnTo>
                    <a:pt x="27" y="260"/>
                  </a:lnTo>
                  <a:lnTo>
                    <a:pt x="34" y="271"/>
                  </a:lnTo>
                  <a:lnTo>
                    <a:pt x="44" y="279"/>
                  </a:lnTo>
                  <a:lnTo>
                    <a:pt x="55" y="286"/>
                  </a:lnTo>
                  <a:lnTo>
                    <a:pt x="68" y="291"/>
                  </a:lnTo>
                  <a:lnTo>
                    <a:pt x="82" y="295"/>
                  </a:lnTo>
                  <a:lnTo>
                    <a:pt x="98" y="296"/>
                  </a:lnTo>
                  <a:lnTo>
                    <a:pt x="98" y="296"/>
                  </a:lnTo>
                  <a:lnTo>
                    <a:pt x="114" y="295"/>
                  </a:lnTo>
                  <a:lnTo>
                    <a:pt x="129" y="291"/>
                  </a:lnTo>
                  <a:lnTo>
                    <a:pt x="142" y="286"/>
                  </a:lnTo>
                  <a:lnTo>
                    <a:pt x="153" y="279"/>
                  </a:lnTo>
                  <a:lnTo>
                    <a:pt x="163" y="271"/>
                  </a:lnTo>
                  <a:lnTo>
                    <a:pt x="170" y="260"/>
                  </a:lnTo>
                  <a:lnTo>
                    <a:pt x="172" y="255"/>
                  </a:lnTo>
                  <a:lnTo>
                    <a:pt x="175" y="249"/>
                  </a:lnTo>
                  <a:lnTo>
                    <a:pt x="176" y="244"/>
                  </a:lnTo>
                  <a:lnTo>
                    <a:pt x="176" y="238"/>
                  </a:lnTo>
                  <a:lnTo>
                    <a:pt x="176" y="238"/>
                  </a:lnTo>
                  <a:lnTo>
                    <a:pt x="176" y="232"/>
                  </a:lnTo>
                  <a:lnTo>
                    <a:pt x="175" y="226"/>
                  </a:lnTo>
                  <a:lnTo>
                    <a:pt x="175" y="226"/>
                  </a:lnTo>
                  <a:lnTo>
                    <a:pt x="187" y="231"/>
                  </a:lnTo>
                  <a:lnTo>
                    <a:pt x="199" y="235"/>
                  </a:lnTo>
                  <a:lnTo>
                    <a:pt x="213" y="237"/>
                  </a:lnTo>
                  <a:lnTo>
                    <a:pt x="228" y="238"/>
                  </a:lnTo>
                  <a:lnTo>
                    <a:pt x="228" y="238"/>
                  </a:lnTo>
                  <a:lnTo>
                    <a:pt x="237" y="237"/>
                  </a:lnTo>
                  <a:lnTo>
                    <a:pt x="247" y="236"/>
                  </a:lnTo>
                  <a:lnTo>
                    <a:pt x="258" y="235"/>
                  </a:lnTo>
                  <a:lnTo>
                    <a:pt x="266" y="232"/>
                  </a:lnTo>
                  <a:lnTo>
                    <a:pt x="276" y="229"/>
                  </a:lnTo>
                  <a:lnTo>
                    <a:pt x="284" y="225"/>
                  </a:lnTo>
                  <a:lnTo>
                    <a:pt x="291" y="222"/>
                  </a:lnTo>
                  <a:lnTo>
                    <a:pt x="298" y="216"/>
                  </a:lnTo>
                  <a:lnTo>
                    <a:pt x="306" y="211"/>
                  </a:lnTo>
                  <a:lnTo>
                    <a:pt x="312" y="205"/>
                  </a:lnTo>
                  <a:lnTo>
                    <a:pt x="316" y="199"/>
                  </a:lnTo>
                  <a:lnTo>
                    <a:pt x="321" y="193"/>
                  </a:lnTo>
                  <a:lnTo>
                    <a:pt x="325" y="186"/>
                  </a:lnTo>
                  <a:lnTo>
                    <a:pt x="327" y="178"/>
                  </a:lnTo>
                  <a:lnTo>
                    <a:pt x="330" y="171"/>
                  </a:lnTo>
                  <a:lnTo>
                    <a:pt x="330" y="163"/>
                  </a:lnTo>
                  <a:lnTo>
                    <a:pt x="330" y="163"/>
                  </a:lnTo>
                  <a:lnTo>
                    <a:pt x="340" y="170"/>
                  </a:lnTo>
                  <a:lnTo>
                    <a:pt x="350" y="177"/>
                  </a:lnTo>
                  <a:lnTo>
                    <a:pt x="362" y="183"/>
                  </a:lnTo>
                  <a:lnTo>
                    <a:pt x="375" y="188"/>
                  </a:lnTo>
                  <a:lnTo>
                    <a:pt x="388" y="193"/>
                  </a:lnTo>
                  <a:lnTo>
                    <a:pt x="402" y="195"/>
                  </a:lnTo>
                  <a:lnTo>
                    <a:pt x="416" y="198"/>
                  </a:lnTo>
                  <a:lnTo>
                    <a:pt x="432" y="198"/>
                  </a:lnTo>
                  <a:lnTo>
                    <a:pt x="432" y="198"/>
                  </a:lnTo>
                  <a:lnTo>
                    <a:pt x="445" y="198"/>
                  </a:lnTo>
                  <a:lnTo>
                    <a:pt x="458" y="196"/>
                  </a:lnTo>
                  <a:lnTo>
                    <a:pt x="471" y="194"/>
                  </a:lnTo>
                  <a:lnTo>
                    <a:pt x="483" y="190"/>
                  </a:lnTo>
                  <a:lnTo>
                    <a:pt x="495" y="186"/>
                  </a:lnTo>
                  <a:lnTo>
                    <a:pt x="506" y="181"/>
                  </a:lnTo>
                  <a:lnTo>
                    <a:pt x="517" y="176"/>
                  </a:lnTo>
                  <a:lnTo>
                    <a:pt x="526" y="169"/>
                  </a:lnTo>
                  <a:lnTo>
                    <a:pt x="535" y="162"/>
                  </a:lnTo>
                  <a:lnTo>
                    <a:pt x="542" y="154"/>
                  </a:lnTo>
                  <a:lnTo>
                    <a:pt x="549" y="146"/>
                  </a:lnTo>
                  <a:lnTo>
                    <a:pt x="554" y="138"/>
                  </a:lnTo>
                  <a:lnTo>
                    <a:pt x="559" y="128"/>
                  </a:lnTo>
                  <a:lnTo>
                    <a:pt x="562" y="118"/>
                  </a:lnTo>
                  <a:lnTo>
                    <a:pt x="565" y="109"/>
                  </a:lnTo>
                  <a:lnTo>
                    <a:pt x="565" y="99"/>
                  </a:lnTo>
                  <a:lnTo>
                    <a:pt x="565" y="99"/>
                  </a:lnTo>
                  <a:lnTo>
                    <a:pt x="565" y="88"/>
                  </a:lnTo>
                  <a:lnTo>
                    <a:pt x="562" y="79"/>
                  </a:lnTo>
                  <a:lnTo>
                    <a:pt x="559" y="69"/>
                  </a:lnTo>
                  <a:lnTo>
                    <a:pt x="554" y="60"/>
                  </a:lnTo>
                  <a:lnTo>
                    <a:pt x="549" y="51"/>
                  </a:lnTo>
                  <a:lnTo>
                    <a:pt x="542" y="43"/>
                  </a:lnTo>
                  <a:lnTo>
                    <a:pt x="535" y="36"/>
                  </a:lnTo>
                  <a:lnTo>
                    <a:pt x="526" y="28"/>
                  </a:lnTo>
                  <a:lnTo>
                    <a:pt x="517" y="22"/>
                  </a:lnTo>
                  <a:lnTo>
                    <a:pt x="506" y="16"/>
                  </a:lnTo>
                  <a:lnTo>
                    <a:pt x="495" y="12"/>
                  </a:lnTo>
                  <a:lnTo>
                    <a:pt x="483" y="7"/>
                  </a:lnTo>
                  <a:lnTo>
                    <a:pt x="471" y="4"/>
                  </a:lnTo>
                  <a:lnTo>
                    <a:pt x="458" y="1"/>
                  </a:lnTo>
                  <a:lnTo>
                    <a:pt x="445" y="0"/>
                  </a:lnTo>
                  <a:lnTo>
                    <a:pt x="432" y="0"/>
                  </a:lnTo>
                  <a:lnTo>
                    <a:pt x="432"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 name="Freeform 370"/>
            <p:cNvSpPr>
              <a:spLocks noEditPoints="1"/>
            </p:cNvSpPr>
            <p:nvPr/>
          </p:nvSpPr>
          <p:spPr bwMode="auto">
            <a:xfrm>
              <a:off x="1659659" y="4046495"/>
              <a:ext cx="450850" cy="493713"/>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 name="Freeform 370"/>
            <p:cNvSpPr>
              <a:spLocks noEditPoints="1"/>
            </p:cNvSpPr>
            <p:nvPr/>
          </p:nvSpPr>
          <p:spPr bwMode="auto">
            <a:xfrm>
              <a:off x="5169561" y="4803168"/>
              <a:ext cx="450850" cy="493713"/>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 name="Freeform 368"/>
            <p:cNvSpPr>
              <a:spLocks noEditPoints="1"/>
            </p:cNvSpPr>
            <p:nvPr/>
          </p:nvSpPr>
          <p:spPr bwMode="auto">
            <a:xfrm>
              <a:off x="8575197" y="4767164"/>
              <a:ext cx="423863" cy="500767"/>
            </a:xfrm>
            <a:custGeom>
              <a:avLst/>
              <a:gdLst>
                <a:gd name="T0" fmla="*/ 356 w 800"/>
                <a:gd name="T1" fmla="*/ 544 h 933"/>
                <a:gd name="T2" fmla="*/ 134 w 800"/>
                <a:gd name="T3" fmla="*/ 322 h 933"/>
                <a:gd name="T4" fmla="*/ 134 w 800"/>
                <a:gd name="T5" fmla="*/ 933 h 933"/>
                <a:gd name="T6" fmla="*/ 578 w 800"/>
                <a:gd name="T7" fmla="*/ 544 h 933"/>
                <a:gd name="T8" fmla="*/ 189 w 800"/>
                <a:gd name="T9" fmla="*/ 601 h 933"/>
                <a:gd name="T10" fmla="*/ 523 w 800"/>
                <a:gd name="T11" fmla="*/ 667 h 933"/>
                <a:gd name="T12" fmla="*/ 523 w 800"/>
                <a:gd name="T13" fmla="*/ 601 h 933"/>
                <a:gd name="T14" fmla="*/ 633 w 800"/>
                <a:gd name="T15" fmla="*/ 667 h 933"/>
                <a:gd name="T16" fmla="*/ 745 w 800"/>
                <a:gd name="T17" fmla="*/ 667 h 933"/>
                <a:gd name="T18" fmla="*/ 417 w 800"/>
                <a:gd name="T19" fmla="*/ 0 h 933"/>
                <a:gd name="T20" fmla="*/ 379 w 800"/>
                <a:gd name="T21" fmla="*/ 7 h 933"/>
                <a:gd name="T22" fmla="*/ 346 w 800"/>
                <a:gd name="T23" fmla="*/ 22 h 933"/>
                <a:gd name="T24" fmla="*/ 320 w 800"/>
                <a:gd name="T25" fmla="*/ 43 h 933"/>
                <a:gd name="T26" fmla="*/ 303 w 800"/>
                <a:gd name="T27" fmla="*/ 69 h 933"/>
                <a:gd name="T28" fmla="*/ 297 w 800"/>
                <a:gd name="T29" fmla="*/ 99 h 933"/>
                <a:gd name="T30" fmla="*/ 298 w 800"/>
                <a:gd name="T31" fmla="*/ 103 h 933"/>
                <a:gd name="T32" fmla="*/ 274 w 800"/>
                <a:gd name="T33" fmla="*/ 90 h 933"/>
                <a:gd name="T34" fmla="*/ 247 w 800"/>
                <a:gd name="T35" fmla="*/ 82 h 933"/>
                <a:gd name="T36" fmla="*/ 228 w 800"/>
                <a:gd name="T37" fmla="*/ 81 h 933"/>
                <a:gd name="T38" fmla="*/ 196 w 800"/>
                <a:gd name="T39" fmla="*/ 85 h 933"/>
                <a:gd name="T40" fmla="*/ 169 w 800"/>
                <a:gd name="T41" fmla="*/ 94 h 933"/>
                <a:gd name="T42" fmla="*/ 147 w 800"/>
                <a:gd name="T43" fmla="*/ 110 h 933"/>
                <a:gd name="T44" fmla="*/ 132 w 800"/>
                <a:gd name="T45" fmla="*/ 129 h 933"/>
                <a:gd name="T46" fmla="*/ 124 w 800"/>
                <a:gd name="T47" fmla="*/ 152 h 933"/>
                <a:gd name="T48" fmla="*/ 124 w 800"/>
                <a:gd name="T49" fmla="*/ 166 h 933"/>
                <a:gd name="T50" fmla="*/ 129 w 800"/>
                <a:gd name="T51" fmla="*/ 186 h 933"/>
                <a:gd name="T52" fmla="*/ 98 w 800"/>
                <a:gd name="T53" fmla="*/ 181 h 933"/>
                <a:gd name="T54" fmla="*/ 55 w 800"/>
                <a:gd name="T55" fmla="*/ 190 h 933"/>
                <a:gd name="T56" fmla="*/ 27 w 800"/>
                <a:gd name="T57" fmla="*/ 216 h 933"/>
                <a:gd name="T58" fmla="*/ 21 w 800"/>
                <a:gd name="T59" fmla="*/ 232 h 933"/>
                <a:gd name="T60" fmla="*/ 21 w 800"/>
                <a:gd name="T61" fmla="*/ 244 h 933"/>
                <a:gd name="T62" fmla="*/ 27 w 800"/>
                <a:gd name="T63" fmla="*/ 260 h 933"/>
                <a:gd name="T64" fmla="*/ 55 w 800"/>
                <a:gd name="T65" fmla="*/ 286 h 933"/>
                <a:gd name="T66" fmla="*/ 98 w 800"/>
                <a:gd name="T67" fmla="*/ 296 h 933"/>
                <a:gd name="T68" fmla="*/ 129 w 800"/>
                <a:gd name="T69" fmla="*/ 291 h 933"/>
                <a:gd name="T70" fmla="*/ 163 w 800"/>
                <a:gd name="T71" fmla="*/ 271 h 933"/>
                <a:gd name="T72" fmla="*/ 175 w 800"/>
                <a:gd name="T73" fmla="*/ 249 h 933"/>
                <a:gd name="T74" fmla="*/ 176 w 800"/>
                <a:gd name="T75" fmla="*/ 238 h 933"/>
                <a:gd name="T76" fmla="*/ 175 w 800"/>
                <a:gd name="T77" fmla="*/ 226 h 933"/>
                <a:gd name="T78" fmla="*/ 213 w 800"/>
                <a:gd name="T79" fmla="*/ 237 h 933"/>
                <a:gd name="T80" fmla="*/ 237 w 800"/>
                <a:gd name="T81" fmla="*/ 237 h 933"/>
                <a:gd name="T82" fmla="*/ 266 w 800"/>
                <a:gd name="T83" fmla="*/ 232 h 933"/>
                <a:gd name="T84" fmla="*/ 291 w 800"/>
                <a:gd name="T85" fmla="*/ 222 h 933"/>
                <a:gd name="T86" fmla="*/ 312 w 800"/>
                <a:gd name="T87" fmla="*/ 205 h 933"/>
                <a:gd name="T88" fmla="*/ 325 w 800"/>
                <a:gd name="T89" fmla="*/ 186 h 933"/>
                <a:gd name="T90" fmla="*/ 330 w 800"/>
                <a:gd name="T91" fmla="*/ 163 h 933"/>
                <a:gd name="T92" fmla="*/ 350 w 800"/>
                <a:gd name="T93" fmla="*/ 177 h 933"/>
                <a:gd name="T94" fmla="*/ 388 w 800"/>
                <a:gd name="T95" fmla="*/ 193 h 933"/>
                <a:gd name="T96" fmla="*/ 432 w 800"/>
                <a:gd name="T97" fmla="*/ 198 h 933"/>
                <a:gd name="T98" fmla="*/ 458 w 800"/>
                <a:gd name="T99" fmla="*/ 196 h 933"/>
                <a:gd name="T100" fmla="*/ 495 w 800"/>
                <a:gd name="T101" fmla="*/ 186 h 933"/>
                <a:gd name="T102" fmla="*/ 526 w 800"/>
                <a:gd name="T103" fmla="*/ 169 h 933"/>
                <a:gd name="T104" fmla="*/ 549 w 800"/>
                <a:gd name="T105" fmla="*/ 146 h 933"/>
                <a:gd name="T106" fmla="*/ 562 w 800"/>
                <a:gd name="T107" fmla="*/ 118 h 933"/>
                <a:gd name="T108" fmla="*/ 565 w 800"/>
                <a:gd name="T109" fmla="*/ 99 h 933"/>
                <a:gd name="T110" fmla="*/ 559 w 800"/>
                <a:gd name="T111" fmla="*/ 69 h 933"/>
                <a:gd name="T112" fmla="*/ 542 w 800"/>
                <a:gd name="T113" fmla="*/ 43 h 933"/>
                <a:gd name="T114" fmla="*/ 517 w 800"/>
                <a:gd name="T115" fmla="*/ 22 h 933"/>
                <a:gd name="T116" fmla="*/ 483 w 800"/>
                <a:gd name="T117" fmla="*/ 7 h 933"/>
                <a:gd name="T118" fmla="*/ 445 w 800"/>
                <a:gd name="T119" fmla="*/ 0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0" h="933">
                  <a:moveTo>
                    <a:pt x="578" y="544"/>
                  </a:moveTo>
                  <a:lnTo>
                    <a:pt x="578" y="378"/>
                  </a:lnTo>
                  <a:lnTo>
                    <a:pt x="356" y="544"/>
                  </a:lnTo>
                  <a:lnTo>
                    <a:pt x="356" y="378"/>
                  </a:lnTo>
                  <a:lnTo>
                    <a:pt x="134" y="544"/>
                  </a:lnTo>
                  <a:lnTo>
                    <a:pt x="134" y="322"/>
                  </a:lnTo>
                  <a:lnTo>
                    <a:pt x="0" y="322"/>
                  </a:lnTo>
                  <a:lnTo>
                    <a:pt x="0" y="933"/>
                  </a:lnTo>
                  <a:lnTo>
                    <a:pt x="134" y="933"/>
                  </a:lnTo>
                  <a:lnTo>
                    <a:pt x="800" y="933"/>
                  </a:lnTo>
                  <a:lnTo>
                    <a:pt x="800" y="378"/>
                  </a:lnTo>
                  <a:lnTo>
                    <a:pt x="578" y="544"/>
                  </a:lnTo>
                  <a:close/>
                  <a:moveTo>
                    <a:pt x="301" y="667"/>
                  </a:moveTo>
                  <a:lnTo>
                    <a:pt x="189" y="667"/>
                  </a:lnTo>
                  <a:lnTo>
                    <a:pt x="189" y="601"/>
                  </a:lnTo>
                  <a:lnTo>
                    <a:pt x="301" y="601"/>
                  </a:lnTo>
                  <a:lnTo>
                    <a:pt x="301" y="667"/>
                  </a:lnTo>
                  <a:close/>
                  <a:moveTo>
                    <a:pt x="523" y="667"/>
                  </a:moveTo>
                  <a:lnTo>
                    <a:pt x="411" y="667"/>
                  </a:lnTo>
                  <a:lnTo>
                    <a:pt x="411" y="601"/>
                  </a:lnTo>
                  <a:lnTo>
                    <a:pt x="523" y="601"/>
                  </a:lnTo>
                  <a:lnTo>
                    <a:pt x="523" y="667"/>
                  </a:lnTo>
                  <a:close/>
                  <a:moveTo>
                    <a:pt x="745" y="667"/>
                  </a:moveTo>
                  <a:lnTo>
                    <a:pt x="633" y="667"/>
                  </a:lnTo>
                  <a:lnTo>
                    <a:pt x="633" y="601"/>
                  </a:lnTo>
                  <a:lnTo>
                    <a:pt x="745" y="601"/>
                  </a:lnTo>
                  <a:lnTo>
                    <a:pt x="745" y="667"/>
                  </a:lnTo>
                  <a:close/>
                  <a:moveTo>
                    <a:pt x="432" y="0"/>
                  </a:moveTo>
                  <a:lnTo>
                    <a:pt x="432" y="0"/>
                  </a:lnTo>
                  <a:lnTo>
                    <a:pt x="417" y="0"/>
                  </a:lnTo>
                  <a:lnTo>
                    <a:pt x="404" y="1"/>
                  </a:lnTo>
                  <a:lnTo>
                    <a:pt x="392" y="4"/>
                  </a:lnTo>
                  <a:lnTo>
                    <a:pt x="379" y="7"/>
                  </a:lnTo>
                  <a:lnTo>
                    <a:pt x="368" y="12"/>
                  </a:lnTo>
                  <a:lnTo>
                    <a:pt x="356" y="16"/>
                  </a:lnTo>
                  <a:lnTo>
                    <a:pt x="346" y="22"/>
                  </a:lnTo>
                  <a:lnTo>
                    <a:pt x="337" y="28"/>
                  </a:lnTo>
                  <a:lnTo>
                    <a:pt x="328" y="36"/>
                  </a:lnTo>
                  <a:lnTo>
                    <a:pt x="320" y="43"/>
                  </a:lnTo>
                  <a:lnTo>
                    <a:pt x="314" y="51"/>
                  </a:lnTo>
                  <a:lnTo>
                    <a:pt x="308" y="60"/>
                  </a:lnTo>
                  <a:lnTo>
                    <a:pt x="303" y="69"/>
                  </a:lnTo>
                  <a:lnTo>
                    <a:pt x="301" y="79"/>
                  </a:lnTo>
                  <a:lnTo>
                    <a:pt x="298" y="88"/>
                  </a:lnTo>
                  <a:lnTo>
                    <a:pt x="297" y="99"/>
                  </a:lnTo>
                  <a:lnTo>
                    <a:pt x="297" y="99"/>
                  </a:lnTo>
                  <a:lnTo>
                    <a:pt x="298" y="103"/>
                  </a:lnTo>
                  <a:lnTo>
                    <a:pt x="298" y="103"/>
                  </a:lnTo>
                  <a:lnTo>
                    <a:pt x="291" y="98"/>
                  </a:lnTo>
                  <a:lnTo>
                    <a:pt x="283" y="94"/>
                  </a:lnTo>
                  <a:lnTo>
                    <a:pt x="274" y="90"/>
                  </a:lnTo>
                  <a:lnTo>
                    <a:pt x="266" y="87"/>
                  </a:lnTo>
                  <a:lnTo>
                    <a:pt x="256" y="85"/>
                  </a:lnTo>
                  <a:lnTo>
                    <a:pt x="247" y="82"/>
                  </a:lnTo>
                  <a:lnTo>
                    <a:pt x="237" y="81"/>
                  </a:lnTo>
                  <a:lnTo>
                    <a:pt x="228" y="81"/>
                  </a:lnTo>
                  <a:lnTo>
                    <a:pt x="228" y="81"/>
                  </a:lnTo>
                  <a:lnTo>
                    <a:pt x="217" y="81"/>
                  </a:lnTo>
                  <a:lnTo>
                    <a:pt x="206" y="82"/>
                  </a:lnTo>
                  <a:lnTo>
                    <a:pt x="196" y="85"/>
                  </a:lnTo>
                  <a:lnTo>
                    <a:pt x="187" y="87"/>
                  </a:lnTo>
                  <a:lnTo>
                    <a:pt x="177" y="91"/>
                  </a:lnTo>
                  <a:lnTo>
                    <a:pt x="169" y="94"/>
                  </a:lnTo>
                  <a:lnTo>
                    <a:pt x="162" y="99"/>
                  </a:lnTo>
                  <a:lnTo>
                    <a:pt x="153" y="104"/>
                  </a:lnTo>
                  <a:lnTo>
                    <a:pt x="147" y="110"/>
                  </a:lnTo>
                  <a:lnTo>
                    <a:pt x="141" y="116"/>
                  </a:lnTo>
                  <a:lnTo>
                    <a:pt x="136" y="122"/>
                  </a:lnTo>
                  <a:lnTo>
                    <a:pt x="132" y="129"/>
                  </a:lnTo>
                  <a:lnTo>
                    <a:pt x="128" y="136"/>
                  </a:lnTo>
                  <a:lnTo>
                    <a:pt x="126" y="144"/>
                  </a:lnTo>
                  <a:lnTo>
                    <a:pt x="124" y="152"/>
                  </a:lnTo>
                  <a:lnTo>
                    <a:pt x="123" y="159"/>
                  </a:lnTo>
                  <a:lnTo>
                    <a:pt x="123" y="159"/>
                  </a:lnTo>
                  <a:lnTo>
                    <a:pt x="124" y="166"/>
                  </a:lnTo>
                  <a:lnTo>
                    <a:pt x="126" y="172"/>
                  </a:lnTo>
                  <a:lnTo>
                    <a:pt x="129" y="186"/>
                  </a:lnTo>
                  <a:lnTo>
                    <a:pt x="129" y="186"/>
                  </a:lnTo>
                  <a:lnTo>
                    <a:pt x="115" y="182"/>
                  </a:lnTo>
                  <a:lnTo>
                    <a:pt x="98" y="181"/>
                  </a:lnTo>
                  <a:lnTo>
                    <a:pt x="98" y="181"/>
                  </a:lnTo>
                  <a:lnTo>
                    <a:pt x="82" y="182"/>
                  </a:lnTo>
                  <a:lnTo>
                    <a:pt x="68" y="186"/>
                  </a:lnTo>
                  <a:lnTo>
                    <a:pt x="55" y="190"/>
                  </a:lnTo>
                  <a:lnTo>
                    <a:pt x="44" y="198"/>
                  </a:lnTo>
                  <a:lnTo>
                    <a:pt x="34" y="206"/>
                  </a:lnTo>
                  <a:lnTo>
                    <a:pt x="27" y="216"/>
                  </a:lnTo>
                  <a:lnTo>
                    <a:pt x="25" y="220"/>
                  </a:lnTo>
                  <a:lnTo>
                    <a:pt x="22" y="226"/>
                  </a:lnTo>
                  <a:lnTo>
                    <a:pt x="21" y="232"/>
                  </a:lnTo>
                  <a:lnTo>
                    <a:pt x="21" y="238"/>
                  </a:lnTo>
                  <a:lnTo>
                    <a:pt x="21" y="238"/>
                  </a:lnTo>
                  <a:lnTo>
                    <a:pt x="21" y="244"/>
                  </a:lnTo>
                  <a:lnTo>
                    <a:pt x="22" y="249"/>
                  </a:lnTo>
                  <a:lnTo>
                    <a:pt x="25" y="255"/>
                  </a:lnTo>
                  <a:lnTo>
                    <a:pt x="27" y="260"/>
                  </a:lnTo>
                  <a:lnTo>
                    <a:pt x="34" y="271"/>
                  </a:lnTo>
                  <a:lnTo>
                    <a:pt x="44" y="279"/>
                  </a:lnTo>
                  <a:lnTo>
                    <a:pt x="55" y="286"/>
                  </a:lnTo>
                  <a:lnTo>
                    <a:pt x="68" y="291"/>
                  </a:lnTo>
                  <a:lnTo>
                    <a:pt x="82" y="295"/>
                  </a:lnTo>
                  <a:lnTo>
                    <a:pt x="98" y="296"/>
                  </a:lnTo>
                  <a:lnTo>
                    <a:pt x="98" y="296"/>
                  </a:lnTo>
                  <a:lnTo>
                    <a:pt x="114" y="295"/>
                  </a:lnTo>
                  <a:lnTo>
                    <a:pt x="129" y="291"/>
                  </a:lnTo>
                  <a:lnTo>
                    <a:pt x="142" y="286"/>
                  </a:lnTo>
                  <a:lnTo>
                    <a:pt x="153" y="279"/>
                  </a:lnTo>
                  <a:lnTo>
                    <a:pt x="163" y="271"/>
                  </a:lnTo>
                  <a:lnTo>
                    <a:pt x="170" y="260"/>
                  </a:lnTo>
                  <a:lnTo>
                    <a:pt x="172" y="255"/>
                  </a:lnTo>
                  <a:lnTo>
                    <a:pt x="175" y="249"/>
                  </a:lnTo>
                  <a:lnTo>
                    <a:pt x="176" y="244"/>
                  </a:lnTo>
                  <a:lnTo>
                    <a:pt x="176" y="238"/>
                  </a:lnTo>
                  <a:lnTo>
                    <a:pt x="176" y="238"/>
                  </a:lnTo>
                  <a:lnTo>
                    <a:pt x="176" y="232"/>
                  </a:lnTo>
                  <a:lnTo>
                    <a:pt x="175" y="226"/>
                  </a:lnTo>
                  <a:lnTo>
                    <a:pt x="175" y="226"/>
                  </a:lnTo>
                  <a:lnTo>
                    <a:pt x="187" y="231"/>
                  </a:lnTo>
                  <a:lnTo>
                    <a:pt x="199" y="235"/>
                  </a:lnTo>
                  <a:lnTo>
                    <a:pt x="213" y="237"/>
                  </a:lnTo>
                  <a:lnTo>
                    <a:pt x="228" y="238"/>
                  </a:lnTo>
                  <a:lnTo>
                    <a:pt x="228" y="238"/>
                  </a:lnTo>
                  <a:lnTo>
                    <a:pt x="237" y="237"/>
                  </a:lnTo>
                  <a:lnTo>
                    <a:pt x="247" y="236"/>
                  </a:lnTo>
                  <a:lnTo>
                    <a:pt x="258" y="235"/>
                  </a:lnTo>
                  <a:lnTo>
                    <a:pt x="266" y="232"/>
                  </a:lnTo>
                  <a:lnTo>
                    <a:pt x="276" y="229"/>
                  </a:lnTo>
                  <a:lnTo>
                    <a:pt x="284" y="225"/>
                  </a:lnTo>
                  <a:lnTo>
                    <a:pt x="291" y="222"/>
                  </a:lnTo>
                  <a:lnTo>
                    <a:pt x="298" y="216"/>
                  </a:lnTo>
                  <a:lnTo>
                    <a:pt x="306" y="211"/>
                  </a:lnTo>
                  <a:lnTo>
                    <a:pt x="312" y="205"/>
                  </a:lnTo>
                  <a:lnTo>
                    <a:pt x="316" y="199"/>
                  </a:lnTo>
                  <a:lnTo>
                    <a:pt x="321" y="193"/>
                  </a:lnTo>
                  <a:lnTo>
                    <a:pt x="325" y="186"/>
                  </a:lnTo>
                  <a:lnTo>
                    <a:pt x="327" y="178"/>
                  </a:lnTo>
                  <a:lnTo>
                    <a:pt x="330" y="171"/>
                  </a:lnTo>
                  <a:lnTo>
                    <a:pt x="330" y="163"/>
                  </a:lnTo>
                  <a:lnTo>
                    <a:pt x="330" y="163"/>
                  </a:lnTo>
                  <a:lnTo>
                    <a:pt x="340" y="170"/>
                  </a:lnTo>
                  <a:lnTo>
                    <a:pt x="350" y="177"/>
                  </a:lnTo>
                  <a:lnTo>
                    <a:pt x="362" y="183"/>
                  </a:lnTo>
                  <a:lnTo>
                    <a:pt x="375" y="188"/>
                  </a:lnTo>
                  <a:lnTo>
                    <a:pt x="388" y="193"/>
                  </a:lnTo>
                  <a:lnTo>
                    <a:pt x="402" y="195"/>
                  </a:lnTo>
                  <a:lnTo>
                    <a:pt x="416" y="198"/>
                  </a:lnTo>
                  <a:lnTo>
                    <a:pt x="432" y="198"/>
                  </a:lnTo>
                  <a:lnTo>
                    <a:pt x="432" y="198"/>
                  </a:lnTo>
                  <a:lnTo>
                    <a:pt x="445" y="198"/>
                  </a:lnTo>
                  <a:lnTo>
                    <a:pt x="458" y="196"/>
                  </a:lnTo>
                  <a:lnTo>
                    <a:pt x="471" y="194"/>
                  </a:lnTo>
                  <a:lnTo>
                    <a:pt x="483" y="190"/>
                  </a:lnTo>
                  <a:lnTo>
                    <a:pt x="495" y="186"/>
                  </a:lnTo>
                  <a:lnTo>
                    <a:pt x="506" y="181"/>
                  </a:lnTo>
                  <a:lnTo>
                    <a:pt x="517" y="176"/>
                  </a:lnTo>
                  <a:lnTo>
                    <a:pt x="526" y="169"/>
                  </a:lnTo>
                  <a:lnTo>
                    <a:pt x="535" y="162"/>
                  </a:lnTo>
                  <a:lnTo>
                    <a:pt x="542" y="154"/>
                  </a:lnTo>
                  <a:lnTo>
                    <a:pt x="549" y="146"/>
                  </a:lnTo>
                  <a:lnTo>
                    <a:pt x="554" y="138"/>
                  </a:lnTo>
                  <a:lnTo>
                    <a:pt x="559" y="128"/>
                  </a:lnTo>
                  <a:lnTo>
                    <a:pt x="562" y="118"/>
                  </a:lnTo>
                  <a:lnTo>
                    <a:pt x="565" y="109"/>
                  </a:lnTo>
                  <a:lnTo>
                    <a:pt x="565" y="99"/>
                  </a:lnTo>
                  <a:lnTo>
                    <a:pt x="565" y="99"/>
                  </a:lnTo>
                  <a:lnTo>
                    <a:pt x="565" y="88"/>
                  </a:lnTo>
                  <a:lnTo>
                    <a:pt x="562" y="79"/>
                  </a:lnTo>
                  <a:lnTo>
                    <a:pt x="559" y="69"/>
                  </a:lnTo>
                  <a:lnTo>
                    <a:pt x="554" y="60"/>
                  </a:lnTo>
                  <a:lnTo>
                    <a:pt x="549" y="51"/>
                  </a:lnTo>
                  <a:lnTo>
                    <a:pt x="542" y="43"/>
                  </a:lnTo>
                  <a:lnTo>
                    <a:pt x="535" y="36"/>
                  </a:lnTo>
                  <a:lnTo>
                    <a:pt x="526" y="28"/>
                  </a:lnTo>
                  <a:lnTo>
                    <a:pt x="517" y="22"/>
                  </a:lnTo>
                  <a:lnTo>
                    <a:pt x="506" y="16"/>
                  </a:lnTo>
                  <a:lnTo>
                    <a:pt x="495" y="12"/>
                  </a:lnTo>
                  <a:lnTo>
                    <a:pt x="483" y="7"/>
                  </a:lnTo>
                  <a:lnTo>
                    <a:pt x="471" y="4"/>
                  </a:lnTo>
                  <a:lnTo>
                    <a:pt x="458" y="1"/>
                  </a:lnTo>
                  <a:lnTo>
                    <a:pt x="445" y="0"/>
                  </a:lnTo>
                  <a:lnTo>
                    <a:pt x="432" y="0"/>
                  </a:lnTo>
                  <a:lnTo>
                    <a:pt x="432"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 name="正方形/長方形 29"/>
            <p:cNvSpPr/>
            <p:nvPr/>
          </p:nvSpPr>
          <p:spPr>
            <a:xfrm>
              <a:off x="3028123" y="3975076"/>
              <a:ext cx="2088232" cy="1167968"/>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3028123" y="3975076"/>
              <a:ext cx="2088232" cy="2647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3676195" y="4312170"/>
              <a:ext cx="267871" cy="267612"/>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3" name="図 32"/>
            <p:cNvPicPr>
              <a:picLocks noChangeAspect="1"/>
            </p:cNvPicPr>
            <p:nvPr/>
          </p:nvPicPr>
          <p:blipFill>
            <a:blip r:embed="rId2" cstate="print"/>
            <a:stretch>
              <a:fillRect/>
            </a:stretch>
          </p:blipFill>
          <p:spPr>
            <a:xfrm>
              <a:off x="3712199" y="4335116"/>
              <a:ext cx="224529" cy="224529"/>
            </a:xfrm>
            <a:prstGeom prst="rect">
              <a:avLst/>
            </a:prstGeom>
          </p:spPr>
        </p:pic>
        <p:cxnSp>
          <p:nvCxnSpPr>
            <p:cNvPr id="34" name="直線コネクタ 33"/>
            <p:cNvCxnSpPr/>
            <p:nvPr/>
          </p:nvCxnSpPr>
          <p:spPr>
            <a:xfrm>
              <a:off x="3532179" y="4247210"/>
              <a:ext cx="0" cy="89583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3112685" y="4355253"/>
              <a:ext cx="28525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3112685" y="4479132"/>
              <a:ext cx="28525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3117876" y="4640831"/>
              <a:ext cx="28525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3129805" y="4785239"/>
              <a:ext cx="28525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3129805" y="4983189"/>
              <a:ext cx="28525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3532179" y="4623148"/>
              <a:ext cx="1570336" cy="154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flipV="1">
              <a:off x="4144247" y="4370606"/>
              <a:ext cx="737138" cy="514"/>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flipV="1">
              <a:off x="4144247" y="4479132"/>
              <a:ext cx="737138" cy="514"/>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3755346" y="4768704"/>
              <a:ext cx="31689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4216254" y="4768704"/>
              <a:ext cx="66513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3755346" y="4875176"/>
              <a:ext cx="31689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3755346" y="4983188"/>
              <a:ext cx="31689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4216254" y="4863995"/>
              <a:ext cx="66513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4216254" y="4980530"/>
              <a:ext cx="66513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9" name="正方形/長方形 48"/>
            <p:cNvSpPr/>
            <p:nvPr/>
          </p:nvSpPr>
          <p:spPr>
            <a:xfrm>
              <a:off x="6411900" y="3973184"/>
              <a:ext cx="2088232" cy="1167968"/>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p:cNvSpPr/>
            <p:nvPr/>
          </p:nvSpPr>
          <p:spPr>
            <a:xfrm>
              <a:off x="6411900" y="3973184"/>
              <a:ext cx="2088232" cy="26473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正方形/長方形 50"/>
            <p:cNvSpPr/>
            <p:nvPr/>
          </p:nvSpPr>
          <p:spPr>
            <a:xfrm>
              <a:off x="7059972" y="4310278"/>
              <a:ext cx="267871" cy="267612"/>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2" name="図 51"/>
            <p:cNvPicPr>
              <a:picLocks noChangeAspect="1"/>
            </p:cNvPicPr>
            <p:nvPr/>
          </p:nvPicPr>
          <p:blipFill>
            <a:blip r:embed="rId2" cstate="print"/>
            <a:stretch>
              <a:fillRect/>
            </a:stretch>
          </p:blipFill>
          <p:spPr>
            <a:xfrm>
              <a:off x="7095976" y="4333224"/>
              <a:ext cx="224529" cy="224529"/>
            </a:xfrm>
            <a:prstGeom prst="rect">
              <a:avLst/>
            </a:prstGeom>
          </p:spPr>
        </p:pic>
        <p:cxnSp>
          <p:nvCxnSpPr>
            <p:cNvPr id="53" name="直線コネクタ 52"/>
            <p:cNvCxnSpPr/>
            <p:nvPr/>
          </p:nvCxnSpPr>
          <p:spPr>
            <a:xfrm>
              <a:off x="6915956" y="4245318"/>
              <a:ext cx="0" cy="89583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a:off x="6496462" y="4353361"/>
              <a:ext cx="28525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6496462" y="4477240"/>
              <a:ext cx="28525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6501653" y="4638939"/>
              <a:ext cx="28525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6513582" y="4783347"/>
              <a:ext cx="28525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6513582" y="4981297"/>
              <a:ext cx="28525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a:off x="6915956" y="4621256"/>
              <a:ext cx="1570336" cy="154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flipV="1">
              <a:off x="7528024" y="4368714"/>
              <a:ext cx="737138" cy="514"/>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flipV="1">
              <a:off x="7528024" y="4477240"/>
              <a:ext cx="737138" cy="514"/>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a:off x="7139123" y="4766812"/>
              <a:ext cx="31689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a:off x="7600031" y="4766812"/>
              <a:ext cx="66513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a:off x="7139123" y="4873284"/>
              <a:ext cx="31689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a:off x="7139123" y="4981296"/>
              <a:ext cx="31689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a:off x="7600031" y="4862103"/>
              <a:ext cx="66513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a:off x="7600031" y="4978638"/>
              <a:ext cx="66513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8" name="正方形/長方形 67"/>
            <p:cNvSpPr/>
            <p:nvPr/>
          </p:nvSpPr>
          <p:spPr>
            <a:xfrm>
              <a:off x="2762111" y="1428375"/>
              <a:ext cx="2571289" cy="1574867"/>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正方形/長方形 68"/>
            <p:cNvSpPr/>
            <p:nvPr/>
          </p:nvSpPr>
          <p:spPr>
            <a:xfrm>
              <a:off x="2762112" y="1428376"/>
              <a:ext cx="2571288" cy="264731"/>
            </a:xfrm>
            <a:prstGeom prst="rect">
              <a:avLst/>
            </a:prstGeom>
            <a:solidFill>
              <a:schemeClr val="tx2">
                <a:lumMod val="60000"/>
                <a:lumOff val="4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正方形/長方形 69"/>
            <p:cNvSpPr/>
            <p:nvPr/>
          </p:nvSpPr>
          <p:spPr>
            <a:xfrm>
              <a:off x="3410184" y="1765470"/>
              <a:ext cx="267871" cy="267612"/>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1" name="図 70"/>
            <p:cNvPicPr>
              <a:picLocks noChangeAspect="1"/>
            </p:cNvPicPr>
            <p:nvPr/>
          </p:nvPicPr>
          <p:blipFill>
            <a:blip r:embed="rId2" cstate="print"/>
            <a:stretch>
              <a:fillRect/>
            </a:stretch>
          </p:blipFill>
          <p:spPr>
            <a:xfrm>
              <a:off x="3446188" y="1788416"/>
              <a:ext cx="224529" cy="224529"/>
            </a:xfrm>
            <a:prstGeom prst="rect">
              <a:avLst/>
            </a:prstGeom>
          </p:spPr>
        </p:pic>
        <p:cxnSp>
          <p:nvCxnSpPr>
            <p:cNvPr id="72" name="直線コネクタ 71"/>
            <p:cNvCxnSpPr/>
            <p:nvPr/>
          </p:nvCxnSpPr>
          <p:spPr>
            <a:xfrm>
              <a:off x="3266168" y="1700510"/>
              <a:ext cx="13983" cy="13027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a:off x="2885497" y="1911246"/>
              <a:ext cx="28525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a:off x="2885497" y="2035125"/>
              <a:ext cx="28525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a:off x="2890688" y="2196824"/>
              <a:ext cx="28525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a:off x="2902617" y="2341232"/>
              <a:ext cx="28525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a:off x="2902617" y="2539182"/>
              <a:ext cx="28525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p:nvCxnSpPr>
          <p:spPr>
            <a:xfrm>
              <a:off x="3277778" y="2150883"/>
              <a:ext cx="20631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p:nvCxnSpPr>
          <p:spPr>
            <a:xfrm flipV="1">
              <a:off x="3978836" y="1844169"/>
              <a:ext cx="737138" cy="514"/>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flipV="1">
              <a:off x="3978836" y="2002018"/>
              <a:ext cx="737138" cy="514"/>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a:off x="3585619" y="2402322"/>
              <a:ext cx="31689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a:off x="3585619" y="2508794"/>
              <a:ext cx="31689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a:off x="3585619" y="2616806"/>
              <a:ext cx="31689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a:off x="3803315" y="2389601"/>
              <a:ext cx="66513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a:off x="3803315" y="2506136"/>
              <a:ext cx="66513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a:xfrm>
              <a:off x="3606262" y="2737539"/>
              <a:ext cx="31689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a:off x="3606262" y="2845551"/>
              <a:ext cx="31689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p:nvCxnSpPr>
          <p:spPr>
            <a:xfrm>
              <a:off x="3823958" y="2618346"/>
              <a:ext cx="66513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p:nvCxnSpPr>
          <p:spPr>
            <a:xfrm>
              <a:off x="3823958" y="2734881"/>
              <a:ext cx="66513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0" name="正方形/長方形 89"/>
            <p:cNvSpPr/>
            <p:nvPr/>
          </p:nvSpPr>
          <p:spPr>
            <a:xfrm>
              <a:off x="3604187" y="2337677"/>
              <a:ext cx="1668801" cy="617570"/>
            </a:xfrm>
            <a:prstGeom prst="rect">
              <a:avLst/>
            </a:prstGeom>
            <a:solidFill>
              <a:schemeClr val="bg1"/>
            </a:solidFill>
            <a:ln>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テキスト ボックス 90"/>
            <p:cNvSpPr txBox="1"/>
            <p:nvPr/>
          </p:nvSpPr>
          <p:spPr>
            <a:xfrm>
              <a:off x="3907338" y="2495946"/>
              <a:ext cx="1326298" cy="318042"/>
            </a:xfrm>
            <a:prstGeom prst="rect">
              <a:avLst/>
            </a:prstGeom>
            <a:solidFill>
              <a:schemeClr val="bg1">
                <a:lumMod val="75000"/>
              </a:schemeClr>
            </a:solidFill>
            <a:ln>
              <a:solidFill>
                <a:schemeClr val="bg1">
                  <a:lumMod val="65000"/>
                </a:schemeClr>
              </a:solidFill>
            </a:ln>
          </p:spPr>
          <p:txBody>
            <a:bodyPr wrap="square" rtlCol="0">
              <a:spAutoFit/>
            </a:bodyPr>
            <a:lstStyle/>
            <a:p>
              <a:r>
                <a:rPr kumimoji="1" lang="ja-JP" altLang="en-US" sz="1200"/>
                <a:t>別画面</a:t>
              </a:r>
              <a:r>
                <a:rPr lang="ja-JP" altLang="en-US" sz="1200"/>
                <a:t>で表示</a:t>
              </a:r>
              <a:endParaRPr kumimoji="1" lang="ja-JP" altLang="en-US" sz="1200"/>
            </a:p>
          </p:txBody>
        </p:sp>
        <p:cxnSp>
          <p:nvCxnSpPr>
            <p:cNvPr id="92" name="直線コネクタ 91"/>
            <p:cNvCxnSpPr/>
            <p:nvPr/>
          </p:nvCxnSpPr>
          <p:spPr>
            <a:xfrm>
              <a:off x="3659300" y="2567504"/>
              <a:ext cx="28525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3" name="テキスト ボックス 92"/>
            <p:cNvSpPr txBox="1"/>
            <p:nvPr/>
          </p:nvSpPr>
          <p:spPr>
            <a:xfrm>
              <a:off x="2584135" y="3086826"/>
              <a:ext cx="3277670" cy="300373"/>
            </a:xfrm>
            <a:prstGeom prst="rect">
              <a:avLst/>
            </a:prstGeom>
            <a:noFill/>
          </p:spPr>
          <p:txBody>
            <a:bodyPr wrap="square" rtlCol="0">
              <a:spAutoFit/>
            </a:bodyPr>
            <a:lstStyle/>
            <a:p>
              <a:r>
                <a:rPr kumimoji="1" lang="en-US" altLang="ja-JP" sz="1100"/>
                <a:t>※</a:t>
              </a:r>
              <a:r>
                <a:rPr lang="ja-JP" altLang="en-US" sz="1100"/>
                <a:t>追加</a:t>
              </a:r>
              <a:r>
                <a:rPr kumimoji="1" lang="ja-JP" altLang="en-US" sz="1100"/>
                <a:t>表示したいメニュー名で右クリック</a:t>
              </a:r>
            </a:p>
          </p:txBody>
        </p:sp>
        <p:cxnSp>
          <p:nvCxnSpPr>
            <p:cNvPr id="94" name="直線コネクタ 93"/>
            <p:cNvCxnSpPr/>
            <p:nvPr/>
          </p:nvCxnSpPr>
          <p:spPr>
            <a:xfrm>
              <a:off x="3679943" y="2438326"/>
              <a:ext cx="28525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5" name="正方形/長方形 94"/>
            <p:cNvSpPr/>
            <p:nvPr/>
          </p:nvSpPr>
          <p:spPr>
            <a:xfrm>
              <a:off x="6638013" y="1204310"/>
              <a:ext cx="1790710" cy="1037002"/>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正方形/長方形 95"/>
            <p:cNvSpPr/>
            <p:nvPr/>
          </p:nvSpPr>
          <p:spPr>
            <a:xfrm>
              <a:off x="6638013" y="1211286"/>
              <a:ext cx="1790710" cy="192704"/>
            </a:xfrm>
            <a:prstGeom prst="rect">
              <a:avLst/>
            </a:prstGeom>
            <a:solidFill>
              <a:srgbClr val="49C4FF"/>
            </a:solidFill>
            <a:ln>
              <a:solidFill>
                <a:srgbClr val="0069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正方形/長方形 96"/>
            <p:cNvSpPr/>
            <p:nvPr/>
          </p:nvSpPr>
          <p:spPr>
            <a:xfrm>
              <a:off x="7168583" y="1468951"/>
              <a:ext cx="267871" cy="267612"/>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8" name="図 97"/>
            <p:cNvPicPr>
              <a:picLocks noChangeAspect="1"/>
            </p:cNvPicPr>
            <p:nvPr/>
          </p:nvPicPr>
          <p:blipFill>
            <a:blip r:embed="rId2" cstate="print"/>
            <a:stretch>
              <a:fillRect/>
            </a:stretch>
          </p:blipFill>
          <p:spPr>
            <a:xfrm>
              <a:off x="7196082" y="1491897"/>
              <a:ext cx="224529" cy="224529"/>
            </a:xfrm>
            <a:prstGeom prst="rect">
              <a:avLst/>
            </a:prstGeom>
          </p:spPr>
        </p:pic>
        <p:cxnSp>
          <p:nvCxnSpPr>
            <p:cNvPr id="99" name="直線コネクタ 98"/>
            <p:cNvCxnSpPr/>
            <p:nvPr/>
          </p:nvCxnSpPr>
          <p:spPr>
            <a:xfrm>
              <a:off x="7096575" y="1403991"/>
              <a:ext cx="0" cy="83732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0" name="直線コネクタ 99"/>
            <p:cNvCxnSpPr/>
            <p:nvPr/>
          </p:nvCxnSpPr>
          <p:spPr>
            <a:xfrm>
              <a:off x="6722575" y="1512034"/>
              <a:ext cx="28525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1" name="直線コネクタ 100"/>
            <p:cNvCxnSpPr/>
            <p:nvPr/>
          </p:nvCxnSpPr>
          <p:spPr>
            <a:xfrm>
              <a:off x="6722575" y="1635913"/>
              <a:ext cx="28525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2" name="直線コネクタ 101"/>
            <p:cNvCxnSpPr/>
            <p:nvPr/>
          </p:nvCxnSpPr>
          <p:spPr>
            <a:xfrm>
              <a:off x="6727766" y="1797612"/>
              <a:ext cx="28525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3" name="直線コネクタ 102"/>
            <p:cNvCxnSpPr/>
            <p:nvPr/>
          </p:nvCxnSpPr>
          <p:spPr>
            <a:xfrm>
              <a:off x="6739695" y="1942020"/>
              <a:ext cx="28525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4" name="直線コネクタ 103"/>
            <p:cNvCxnSpPr/>
            <p:nvPr/>
          </p:nvCxnSpPr>
          <p:spPr>
            <a:xfrm>
              <a:off x="6739695" y="2078286"/>
              <a:ext cx="28525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5" name="直線コネクタ 104"/>
            <p:cNvCxnSpPr/>
            <p:nvPr/>
          </p:nvCxnSpPr>
          <p:spPr>
            <a:xfrm>
              <a:off x="7132579" y="1786110"/>
              <a:ext cx="128280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6" name="直線コネクタ 105"/>
            <p:cNvCxnSpPr/>
            <p:nvPr/>
          </p:nvCxnSpPr>
          <p:spPr>
            <a:xfrm flipV="1">
              <a:off x="7636635" y="1527387"/>
              <a:ext cx="737138" cy="514"/>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7" name="直線コネクタ 106"/>
            <p:cNvCxnSpPr/>
            <p:nvPr/>
          </p:nvCxnSpPr>
          <p:spPr>
            <a:xfrm flipV="1">
              <a:off x="7636635" y="1635913"/>
              <a:ext cx="737138" cy="514"/>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8" name="直線コネクタ 107"/>
            <p:cNvCxnSpPr/>
            <p:nvPr/>
          </p:nvCxnSpPr>
          <p:spPr>
            <a:xfrm>
              <a:off x="7204587" y="1925485"/>
              <a:ext cx="31689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9" name="直線コネクタ 108"/>
            <p:cNvCxnSpPr/>
            <p:nvPr/>
          </p:nvCxnSpPr>
          <p:spPr>
            <a:xfrm>
              <a:off x="7665495" y="1925485"/>
              <a:ext cx="66513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0" name="直線コネクタ 109"/>
            <p:cNvCxnSpPr/>
            <p:nvPr/>
          </p:nvCxnSpPr>
          <p:spPr>
            <a:xfrm>
              <a:off x="7204587" y="2031957"/>
              <a:ext cx="31689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1" name="直線コネクタ 110"/>
            <p:cNvCxnSpPr/>
            <p:nvPr/>
          </p:nvCxnSpPr>
          <p:spPr>
            <a:xfrm>
              <a:off x="7204587" y="2139969"/>
              <a:ext cx="31689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2" name="直線コネクタ 111"/>
            <p:cNvCxnSpPr/>
            <p:nvPr/>
          </p:nvCxnSpPr>
          <p:spPr>
            <a:xfrm>
              <a:off x="7665495" y="2020776"/>
              <a:ext cx="66513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3" name="直線コネクタ 112"/>
            <p:cNvCxnSpPr/>
            <p:nvPr/>
          </p:nvCxnSpPr>
          <p:spPr>
            <a:xfrm>
              <a:off x="7665495" y="2137311"/>
              <a:ext cx="66513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4" name="正方形/長方形 113"/>
            <p:cNvSpPr/>
            <p:nvPr/>
          </p:nvSpPr>
          <p:spPr>
            <a:xfrm>
              <a:off x="6664527" y="2510334"/>
              <a:ext cx="1790710" cy="1037002"/>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正方形/長方形 114"/>
            <p:cNvSpPr/>
            <p:nvPr/>
          </p:nvSpPr>
          <p:spPr>
            <a:xfrm>
              <a:off x="6664527" y="2517310"/>
              <a:ext cx="1790710" cy="192704"/>
            </a:xfrm>
            <a:prstGeom prst="rect">
              <a:avLst/>
            </a:prstGeom>
            <a:solidFill>
              <a:srgbClr val="49C4FF"/>
            </a:solidFill>
            <a:ln>
              <a:solidFill>
                <a:srgbClr val="0069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6" name="直線コネクタ 115"/>
            <p:cNvCxnSpPr/>
            <p:nvPr/>
          </p:nvCxnSpPr>
          <p:spPr>
            <a:xfrm>
              <a:off x="7096575" y="2710015"/>
              <a:ext cx="0" cy="83732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7" name="直線コネクタ 116"/>
            <p:cNvCxnSpPr/>
            <p:nvPr/>
          </p:nvCxnSpPr>
          <p:spPr>
            <a:xfrm>
              <a:off x="6736535" y="2834370"/>
              <a:ext cx="28525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p:nvPr/>
          </p:nvCxnSpPr>
          <p:spPr>
            <a:xfrm>
              <a:off x="6736535" y="2958249"/>
              <a:ext cx="28525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a:off x="6741726" y="3119948"/>
              <a:ext cx="28525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0" name="直線コネクタ 119"/>
            <p:cNvCxnSpPr/>
            <p:nvPr/>
          </p:nvCxnSpPr>
          <p:spPr>
            <a:xfrm>
              <a:off x="6753655" y="3264356"/>
              <a:ext cx="28525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p:cNvCxnSpPr/>
            <p:nvPr/>
          </p:nvCxnSpPr>
          <p:spPr>
            <a:xfrm>
              <a:off x="6753655" y="3400622"/>
              <a:ext cx="28525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2" name="正方形/長方形 121"/>
            <p:cNvSpPr/>
            <p:nvPr/>
          </p:nvSpPr>
          <p:spPr>
            <a:xfrm>
              <a:off x="7107208" y="2870375"/>
              <a:ext cx="389500" cy="132868"/>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正方形/長方形 122"/>
            <p:cNvSpPr/>
            <p:nvPr/>
          </p:nvSpPr>
          <p:spPr>
            <a:xfrm>
              <a:off x="7503252" y="2870374"/>
              <a:ext cx="389500" cy="132868"/>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正方形/長方形 123"/>
            <p:cNvSpPr/>
            <p:nvPr/>
          </p:nvSpPr>
          <p:spPr>
            <a:xfrm>
              <a:off x="7899296" y="2870374"/>
              <a:ext cx="389500" cy="132868"/>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5" name="直線コネクタ 124"/>
            <p:cNvCxnSpPr/>
            <p:nvPr/>
          </p:nvCxnSpPr>
          <p:spPr>
            <a:xfrm>
              <a:off x="7105803" y="3009141"/>
              <a:ext cx="1349434" cy="5249"/>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6" name="直線コネクタ 125"/>
            <p:cNvCxnSpPr/>
            <p:nvPr/>
          </p:nvCxnSpPr>
          <p:spPr>
            <a:xfrm>
              <a:off x="7204587" y="3128675"/>
              <a:ext cx="28525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7" name="直線コネクタ 126"/>
            <p:cNvCxnSpPr/>
            <p:nvPr/>
          </p:nvCxnSpPr>
          <p:spPr>
            <a:xfrm>
              <a:off x="7638454" y="3128675"/>
              <a:ext cx="60321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8" name="直線コネクタ 127"/>
            <p:cNvCxnSpPr/>
            <p:nvPr/>
          </p:nvCxnSpPr>
          <p:spPr>
            <a:xfrm>
              <a:off x="7204587" y="3230414"/>
              <a:ext cx="28525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a:off x="7638454" y="3230414"/>
              <a:ext cx="60321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0" name="直線コネクタ 129"/>
            <p:cNvCxnSpPr/>
            <p:nvPr/>
          </p:nvCxnSpPr>
          <p:spPr>
            <a:xfrm>
              <a:off x="7204587" y="3338426"/>
              <a:ext cx="28525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1" name="直線コネクタ 130"/>
            <p:cNvCxnSpPr/>
            <p:nvPr/>
          </p:nvCxnSpPr>
          <p:spPr>
            <a:xfrm>
              <a:off x="7638454" y="3338426"/>
              <a:ext cx="60321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2" name="直線コネクタ 131"/>
            <p:cNvCxnSpPr/>
            <p:nvPr/>
          </p:nvCxnSpPr>
          <p:spPr>
            <a:xfrm>
              <a:off x="7240591" y="3446438"/>
              <a:ext cx="28525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3" name="直線コネクタ 132"/>
            <p:cNvCxnSpPr/>
            <p:nvPr/>
          </p:nvCxnSpPr>
          <p:spPr>
            <a:xfrm>
              <a:off x="7674458" y="3446438"/>
              <a:ext cx="60321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4" name="直線コネクタ 133"/>
            <p:cNvCxnSpPr/>
            <p:nvPr/>
          </p:nvCxnSpPr>
          <p:spPr>
            <a:xfrm>
              <a:off x="7392631" y="2772943"/>
              <a:ext cx="60321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5" name="正方形/長方形 134"/>
            <p:cNvSpPr/>
            <p:nvPr/>
          </p:nvSpPr>
          <p:spPr>
            <a:xfrm>
              <a:off x="8373773" y="3338426"/>
              <a:ext cx="435535" cy="3421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6" name="グループ化 525"/>
            <p:cNvGrpSpPr/>
            <p:nvPr/>
          </p:nvGrpSpPr>
          <p:grpSpPr>
            <a:xfrm>
              <a:off x="8339214" y="3349085"/>
              <a:ext cx="504655" cy="445971"/>
              <a:chOff x="3784104" y="1923678"/>
              <a:chExt cx="381000" cy="381000"/>
            </a:xfrm>
            <a:solidFill>
              <a:srgbClr val="00A3EC"/>
            </a:solidFill>
          </p:grpSpPr>
          <p:sp>
            <p:nvSpPr>
              <p:cNvPr id="137"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38"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sp>
          <p:nvSpPr>
            <p:cNvPr id="139" name="テキスト ボックス 138"/>
            <p:cNvSpPr txBox="1"/>
            <p:nvPr/>
          </p:nvSpPr>
          <p:spPr>
            <a:xfrm>
              <a:off x="2179995" y="5330885"/>
              <a:ext cx="6709954" cy="300373"/>
            </a:xfrm>
            <a:prstGeom prst="rect">
              <a:avLst/>
            </a:prstGeom>
            <a:noFill/>
          </p:spPr>
          <p:txBody>
            <a:bodyPr wrap="square" rtlCol="0">
              <a:spAutoFit/>
            </a:bodyPr>
            <a:lstStyle/>
            <a:p>
              <a:r>
                <a:rPr kumimoji="1" lang="en-US" altLang="ja-JP" sz="1100"/>
                <a:t>※</a:t>
              </a:r>
              <a:r>
                <a:rPr kumimoji="1" lang="ja-JP" altLang="en-US" sz="1100"/>
                <a:t>テーマカラーは全</a:t>
              </a:r>
              <a:r>
                <a:rPr lang="en-US" altLang="ja-JP" sz="1100"/>
                <a:t>10</a:t>
              </a:r>
              <a:r>
                <a:rPr kumimoji="1" lang="ja-JP" altLang="en-US" sz="1100"/>
                <a:t>種類あり、会社単位だけでなくログインユーザ</a:t>
              </a:r>
              <a:r>
                <a:rPr kumimoji="1" lang="en-US" altLang="ja-JP" sz="1100"/>
                <a:t>ID</a:t>
              </a:r>
              <a:r>
                <a:rPr kumimoji="1" lang="ja-JP" altLang="en-US" sz="1100"/>
                <a:t>単位でも変更可能</a:t>
              </a:r>
            </a:p>
          </p:txBody>
        </p:sp>
      </p:grpSp>
    </p:spTree>
    <p:extLst>
      <p:ext uri="{BB962C8B-B14F-4D97-AF65-F5344CB8AC3E}">
        <p14:creationId xmlns:p14="http://schemas.microsoft.com/office/powerpoint/2010/main" val="12773926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37</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テキスト プレースホルダー 3"/>
          <p:cNvSpPr>
            <a:spLocks noGrp="1"/>
          </p:cNvSpPr>
          <p:nvPr>
            <p:ph type="body" sz="quarter" idx="16"/>
          </p:nvPr>
        </p:nvSpPr>
        <p:spPr/>
        <p:txBody>
          <a:bodyPr/>
          <a:lstStyle/>
          <a:p>
            <a:r>
              <a:rPr lang="ja-JP" altLang="en-US"/>
              <a:t>多角的な視点で複数の組織を管理</a:t>
            </a:r>
          </a:p>
        </p:txBody>
      </p:sp>
      <p:sp>
        <p:nvSpPr>
          <p:cNvPr id="6" name="タイトル 5"/>
          <p:cNvSpPr>
            <a:spLocks noGrp="1"/>
          </p:cNvSpPr>
          <p:nvPr>
            <p:ph type="title"/>
          </p:nvPr>
        </p:nvSpPr>
        <p:spPr/>
        <p:txBody>
          <a:bodyPr/>
          <a:lstStyle/>
          <a:p>
            <a:r>
              <a:rPr lang="ja-JP" altLang="en-US"/>
              <a:t>人事管理・給与管理特長</a:t>
            </a:r>
            <a:endParaRPr kumimoji="1" lang="ja-JP" altLang="en-US"/>
          </a:p>
        </p:txBody>
      </p:sp>
      <p:grpSp>
        <p:nvGrpSpPr>
          <p:cNvPr id="119" name="グループ化 118"/>
          <p:cNvGrpSpPr/>
          <p:nvPr/>
        </p:nvGrpSpPr>
        <p:grpSpPr>
          <a:xfrm>
            <a:off x="611560" y="1141866"/>
            <a:ext cx="7920440" cy="3564085"/>
            <a:chOff x="251519" y="915568"/>
            <a:chExt cx="9056052" cy="4075093"/>
          </a:xfrm>
        </p:grpSpPr>
        <p:sp>
          <p:nvSpPr>
            <p:cNvPr id="120" name="AutoShape 5"/>
            <p:cNvSpPr>
              <a:spLocks noChangeArrowheads="1"/>
            </p:cNvSpPr>
            <p:nvPr/>
          </p:nvSpPr>
          <p:spPr bwMode="gray">
            <a:xfrm>
              <a:off x="251519" y="2931790"/>
              <a:ext cx="2232248" cy="648072"/>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defRPr/>
              </a:pPr>
              <a:endParaRPr kumimoji="0" lang="en-US" altLang="ja-JP" sz="900" kern="0">
                <a:solidFill>
                  <a:srgbClr val="434343"/>
                </a:solidFill>
                <a:cs typeface="Arial Unicode MS" pitchFamily="50" charset="-128"/>
              </a:endParaRPr>
            </a:p>
          </p:txBody>
        </p:sp>
        <p:sp>
          <p:nvSpPr>
            <p:cNvPr id="121" name="AutoShape 5"/>
            <p:cNvSpPr>
              <a:spLocks noChangeArrowheads="1"/>
            </p:cNvSpPr>
            <p:nvPr/>
          </p:nvSpPr>
          <p:spPr bwMode="gray">
            <a:xfrm>
              <a:off x="251519" y="2247714"/>
              <a:ext cx="2232248" cy="648072"/>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defRPr/>
              </a:pPr>
              <a:endParaRPr kumimoji="0" lang="en-US" altLang="ja-JP" sz="900" kern="0">
                <a:solidFill>
                  <a:srgbClr val="434343"/>
                </a:solidFill>
                <a:cs typeface="Arial Unicode MS" pitchFamily="50" charset="-128"/>
              </a:endParaRPr>
            </a:p>
          </p:txBody>
        </p:sp>
        <p:sp>
          <p:nvSpPr>
            <p:cNvPr id="122" name="AutoShape 5"/>
            <p:cNvSpPr>
              <a:spLocks noChangeArrowheads="1"/>
            </p:cNvSpPr>
            <p:nvPr/>
          </p:nvSpPr>
          <p:spPr bwMode="gray">
            <a:xfrm>
              <a:off x="3167914" y="915568"/>
              <a:ext cx="2519999" cy="1260140"/>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defRPr/>
              </a:pPr>
              <a:endParaRPr kumimoji="0" lang="en-US" altLang="ja-JP" sz="900" kern="0">
                <a:solidFill>
                  <a:srgbClr val="434343"/>
                </a:solidFill>
                <a:cs typeface="Arial Unicode MS" pitchFamily="50" charset="-128"/>
              </a:endParaRPr>
            </a:p>
          </p:txBody>
        </p:sp>
        <p:grpSp>
          <p:nvGrpSpPr>
            <p:cNvPr id="123" name="グループ化 227"/>
            <p:cNvGrpSpPr/>
            <p:nvPr/>
          </p:nvGrpSpPr>
          <p:grpSpPr>
            <a:xfrm>
              <a:off x="3268701" y="1002531"/>
              <a:ext cx="2284737" cy="1052080"/>
              <a:chOff x="195263" y="2743200"/>
              <a:chExt cx="2668587" cy="1285875"/>
            </a:xfrm>
          </p:grpSpPr>
          <p:grpSp>
            <p:nvGrpSpPr>
              <p:cNvPr id="208" name="Organization Chart 285"/>
              <p:cNvGrpSpPr>
                <a:grpSpLocks/>
              </p:cNvGrpSpPr>
              <p:nvPr/>
            </p:nvGrpSpPr>
            <p:grpSpPr bwMode="auto">
              <a:xfrm>
                <a:off x="195263" y="2743200"/>
                <a:ext cx="2668587" cy="1285875"/>
                <a:chOff x="317" y="1729"/>
                <a:chExt cx="1681" cy="1022"/>
              </a:xfrm>
            </p:grpSpPr>
            <p:cxnSp>
              <p:nvCxnSpPr>
                <p:cNvPr id="212" name="_s1028"/>
                <p:cNvCxnSpPr>
                  <a:cxnSpLocks noChangeShapeType="1"/>
                  <a:stCxn id="230" idx="0"/>
                  <a:endCxn id="222" idx="2"/>
                </p:cNvCxnSpPr>
                <p:nvPr/>
              </p:nvCxnSpPr>
              <p:spPr bwMode="auto">
                <a:xfrm rot="5400000" flipH="1">
                  <a:off x="591" y="2360"/>
                  <a:ext cx="128" cy="144"/>
                </a:xfrm>
                <a:prstGeom prst="bentConnector3">
                  <a:avLst>
                    <a:gd name="adj1" fmla="val 50000"/>
                  </a:avLst>
                </a:prstGeom>
                <a:noFill/>
                <a:ln w="38100">
                  <a:solidFill>
                    <a:srgbClr val="54C2F0"/>
                  </a:solidFill>
                  <a:miter lim="800000"/>
                  <a:headEnd/>
                  <a:tailEnd/>
                </a:ln>
              </p:spPr>
            </p:cxnSp>
            <p:cxnSp>
              <p:nvCxnSpPr>
                <p:cNvPr id="213" name="_s1029"/>
                <p:cNvCxnSpPr>
                  <a:cxnSpLocks noChangeShapeType="1"/>
                  <a:stCxn id="229" idx="0"/>
                  <a:endCxn id="222" idx="2"/>
                </p:cNvCxnSpPr>
                <p:nvPr/>
              </p:nvCxnSpPr>
              <p:spPr bwMode="auto">
                <a:xfrm rot="-5400000">
                  <a:off x="448" y="2360"/>
                  <a:ext cx="128" cy="143"/>
                </a:xfrm>
                <a:prstGeom prst="bentConnector3">
                  <a:avLst>
                    <a:gd name="adj1" fmla="val 50000"/>
                  </a:avLst>
                </a:prstGeom>
                <a:noFill/>
                <a:ln w="38100">
                  <a:solidFill>
                    <a:srgbClr val="54C2F0"/>
                  </a:solidFill>
                  <a:miter lim="800000"/>
                  <a:headEnd/>
                  <a:tailEnd/>
                </a:ln>
              </p:spPr>
            </p:cxnSp>
            <p:cxnSp>
              <p:nvCxnSpPr>
                <p:cNvPr id="214" name="_s1030"/>
                <p:cNvCxnSpPr>
                  <a:cxnSpLocks noChangeShapeType="1"/>
                  <a:stCxn id="228" idx="0"/>
                  <a:endCxn id="223" idx="2"/>
                </p:cNvCxnSpPr>
                <p:nvPr/>
              </p:nvCxnSpPr>
              <p:spPr bwMode="auto">
                <a:xfrm rot="16200000" flipV="1">
                  <a:off x="1177" y="2372"/>
                  <a:ext cx="107" cy="140"/>
                </a:xfrm>
                <a:prstGeom prst="bentConnector3">
                  <a:avLst>
                    <a:gd name="adj1" fmla="val 50000"/>
                  </a:avLst>
                </a:prstGeom>
                <a:noFill/>
                <a:ln w="38100">
                  <a:solidFill>
                    <a:srgbClr val="54C2F0"/>
                  </a:solidFill>
                  <a:miter lim="800000"/>
                  <a:headEnd/>
                  <a:tailEnd/>
                </a:ln>
              </p:spPr>
            </p:cxnSp>
            <p:cxnSp>
              <p:nvCxnSpPr>
                <p:cNvPr id="215" name="_s1031"/>
                <p:cNvCxnSpPr>
                  <a:cxnSpLocks noChangeShapeType="1"/>
                  <a:stCxn id="227" idx="0"/>
                  <a:endCxn id="223" idx="2"/>
                </p:cNvCxnSpPr>
                <p:nvPr/>
              </p:nvCxnSpPr>
              <p:spPr bwMode="auto">
                <a:xfrm rot="5400000" flipH="1" flipV="1">
                  <a:off x="1034" y="2369"/>
                  <a:ext cx="107" cy="147"/>
                </a:xfrm>
                <a:prstGeom prst="bentConnector3">
                  <a:avLst>
                    <a:gd name="adj1" fmla="val 50000"/>
                  </a:avLst>
                </a:prstGeom>
                <a:noFill/>
                <a:ln w="38100">
                  <a:solidFill>
                    <a:srgbClr val="54C2F0"/>
                  </a:solidFill>
                  <a:miter lim="800000"/>
                  <a:headEnd/>
                  <a:tailEnd/>
                </a:ln>
              </p:spPr>
            </p:cxnSp>
            <p:cxnSp>
              <p:nvCxnSpPr>
                <p:cNvPr id="216" name="_s1032"/>
                <p:cNvCxnSpPr>
                  <a:cxnSpLocks noChangeShapeType="1"/>
                  <a:stCxn id="226" idx="0"/>
                  <a:endCxn id="224" idx="2"/>
                </p:cNvCxnSpPr>
                <p:nvPr/>
              </p:nvCxnSpPr>
              <p:spPr bwMode="auto">
                <a:xfrm rot="5400000" flipH="1">
                  <a:off x="1739" y="2360"/>
                  <a:ext cx="128" cy="144"/>
                </a:xfrm>
                <a:prstGeom prst="bentConnector3">
                  <a:avLst>
                    <a:gd name="adj1" fmla="val 50000"/>
                  </a:avLst>
                </a:prstGeom>
                <a:noFill/>
                <a:ln w="38100">
                  <a:solidFill>
                    <a:srgbClr val="54C2F0"/>
                  </a:solidFill>
                  <a:miter lim="800000"/>
                  <a:headEnd/>
                  <a:tailEnd/>
                </a:ln>
              </p:spPr>
            </p:cxnSp>
            <p:cxnSp>
              <p:nvCxnSpPr>
                <p:cNvPr id="217" name="_s1033"/>
                <p:cNvCxnSpPr>
                  <a:cxnSpLocks noChangeShapeType="1"/>
                  <a:stCxn id="225" idx="0"/>
                  <a:endCxn id="224" idx="2"/>
                </p:cNvCxnSpPr>
                <p:nvPr/>
              </p:nvCxnSpPr>
              <p:spPr bwMode="auto">
                <a:xfrm rot="-5400000">
                  <a:off x="1596" y="2360"/>
                  <a:ext cx="128" cy="143"/>
                </a:xfrm>
                <a:prstGeom prst="bentConnector3">
                  <a:avLst>
                    <a:gd name="adj1" fmla="val 50000"/>
                  </a:avLst>
                </a:prstGeom>
                <a:noFill/>
                <a:ln w="38100">
                  <a:solidFill>
                    <a:srgbClr val="54C2F0"/>
                  </a:solidFill>
                  <a:miter lim="800000"/>
                  <a:headEnd/>
                  <a:tailEnd/>
                </a:ln>
              </p:spPr>
            </p:cxnSp>
            <p:cxnSp>
              <p:nvCxnSpPr>
                <p:cNvPr id="218" name="_s1034"/>
                <p:cNvCxnSpPr>
                  <a:cxnSpLocks noChangeShapeType="1"/>
                  <a:stCxn id="224" idx="0"/>
                  <a:endCxn id="221" idx="2"/>
                </p:cNvCxnSpPr>
                <p:nvPr/>
              </p:nvCxnSpPr>
              <p:spPr bwMode="auto">
                <a:xfrm rot="5400000" flipH="1">
                  <a:off x="1380" y="1762"/>
                  <a:ext cx="128" cy="574"/>
                </a:xfrm>
                <a:prstGeom prst="bentConnector3">
                  <a:avLst>
                    <a:gd name="adj1" fmla="val 50495"/>
                  </a:avLst>
                </a:prstGeom>
                <a:noFill/>
                <a:ln w="38100">
                  <a:solidFill>
                    <a:srgbClr val="54C2F0"/>
                  </a:solidFill>
                  <a:miter lim="800000"/>
                  <a:headEnd/>
                  <a:tailEnd/>
                </a:ln>
              </p:spPr>
            </p:cxnSp>
            <p:cxnSp>
              <p:nvCxnSpPr>
                <p:cNvPr id="219" name="_s1035"/>
                <p:cNvCxnSpPr>
                  <a:cxnSpLocks noChangeShapeType="1"/>
                  <a:stCxn id="223" idx="0"/>
                  <a:endCxn id="221" idx="2"/>
                </p:cNvCxnSpPr>
                <p:nvPr/>
              </p:nvCxnSpPr>
              <p:spPr bwMode="auto">
                <a:xfrm flipH="1" flipV="1">
                  <a:off x="1157" y="1985"/>
                  <a:ext cx="4" cy="149"/>
                </a:xfrm>
                <a:prstGeom prst="straightConnector1">
                  <a:avLst/>
                </a:prstGeom>
                <a:noFill/>
                <a:ln w="38100">
                  <a:solidFill>
                    <a:srgbClr val="54C2F0"/>
                  </a:solidFill>
                  <a:round/>
                  <a:headEnd/>
                  <a:tailEnd/>
                </a:ln>
              </p:spPr>
            </p:cxnSp>
            <p:cxnSp>
              <p:nvCxnSpPr>
                <p:cNvPr id="220" name="_s1036"/>
                <p:cNvCxnSpPr>
                  <a:cxnSpLocks noChangeShapeType="1"/>
                  <a:stCxn id="222" idx="0"/>
                  <a:endCxn id="221" idx="2"/>
                </p:cNvCxnSpPr>
                <p:nvPr/>
              </p:nvCxnSpPr>
              <p:spPr bwMode="auto">
                <a:xfrm rot="-5400000">
                  <a:off x="806" y="1762"/>
                  <a:ext cx="128" cy="574"/>
                </a:xfrm>
                <a:prstGeom prst="bentConnector3">
                  <a:avLst>
                    <a:gd name="adj1" fmla="val 50495"/>
                  </a:avLst>
                </a:prstGeom>
                <a:noFill/>
                <a:ln w="38100">
                  <a:solidFill>
                    <a:srgbClr val="54C2F0"/>
                  </a:solidFill>
                  <a:miter lim="800000"/>
                  <a:headEnd/>
                  <a:tailEnd/>
                </a:ln>
              </p:spPr>
            </p:cxnSp>
            <p:sp>
              <p:nvSpPr>
                <p:cNvPr id="221" name="_s1037"/>
                <p:cNvSpPr>
                  <a:spLocks noChangeArrowheads="1"/>
                </p:cNvSpPr>
                <p:nvPr/>
              </p:nvSpPr>
              <p:spPr bwMode="auto">
                <a:xfrm>
                  <a:off x="1034" y="1729"/>
                  <a:ext cx="246" cy="256"/>
                </a:xfrm>
                <a:prstGeom prst="roundRect">
                  <a:avLst>
                    <a:gd name="adj" fmla="val 16667"/>
                  </a:avLst>
                </a:prstGeom>
                <a:solidFill>
                  <a:srgbClr val="54C2F0"/>
                </a:solidFill>
                <a:ln>
                  <a:noFill/>
                </a:ln>
              </p:spPr>
              <p:txBody>
                <a:bodyPr wrap="none" lIns="0" tIns="0" rIns="0" bIns="0" anchor="ctr"/>
                <a:lstStyle/>
                <a:p>
                  <a:pPr>
                    <a:defRPr/>
                  </a:pPr>
                  <a:endParaRPr kumimoji="0" lang="ja-JP" altLang="en-US" sz="1200" kern="0">
                    <a:solidFill>
                      <a:sysClr val="windowText" lastClr="000000"/>
                    </a:solidFill>
                    <a:cs typeface="メイリオ" pitchFamily="50" charset="-128"/>
                  </a:endParaRPr>
                </a:p>
              </p:txBody>
            </p:sp>
            <p:sp>
              <p:nvSpPr>
                <p:cNvPr id="222" name="_s1038"/>
                <p:cNvSpPr>
                  <a:spLocks noChangeArrowheads="1"/>
                </p:cNvSpPr>
                <p:nvPr/>
              </p:nvSpPr>
              <p:spPr bwMode="auto">
                <a:xfrm>
                  <a:off x="460" y="2113"/>
                  <a:ext cx="246" cy="255"/>
                </a:xfrm>
                <a:prstGeom prst="roundRect">
                  <a:avLst>
                    <a:gd name="adj" fmla="val 16667"/>
                  </a:avLst>
                </a:prstGeom>
                <a:solidFill>
                  <a:srgbClr val="54C2F0"/>
                </a:solidFill>
                <a:ln>
                  <a:noFill/>
                </a:ln>
              </p:spPr>
              <p:txBody>
                <a:bodyPr wrap="none" lIns="0" tIns="0" rIns="0" bIns="0" anchor="ctr"/>
                <a:lstStyle/>
                <a:p>
                  <a:pPr>
                    <a:defRPr/>
                  </a:pPr>
                  <a:endParaRPr kumimoji="0" lang="ja-JP" altLang="en-US" sz="1200" kern="0">
                    <a:solidFill>
                      <a:sysClr val="windowText" lastClr="000000"/>
                    </a:solidFill>
                    <a:cs typeface="メイリオ" pitchFamily="50" charset="-128"/>
                  </a:endParaRPr>
                </a:p>
              </p:txBody>
            </p:sp>
            <p:sp>
              <p:nvSpPr>
                <p:cNvPr id="223" name="_s1039"/>
                <p:cNvSpPr>
                  <a:spLocks noChangeArrowheads="1"/>
                </p:cNvSpPr>
                <p:nvPr/>
              </p:nvSpPr>
              <p:spPr bwMode="auto">
                <a:xfrm>
                  <a:off x="1038" y="2134"/>
                  <a:ext cx="246" cy="255"/>
                </a:xfrm>
                <a:prstGeom prst="roundRect">
                  <a:avLst>
                    <a:gd name="adj" fmla="val 16667"/>
                  </a:avLst>
                </a:prstGeom>
                <a:solidFill>
                  <a:srgbClr val="54C2F0"/>
                </a:solidFill>
                <a:ln>
                  <a:noFill/>
                </a:ln>
              </p:spPr>
              <p:txBody>
                <a:bodyPr wrap="none" lIns="0" tIns="0" rIns="0" bIns="0" anchor="ctr"/>
                <a:lstStyle/>
                <a:p>
                  <a:pPr>
                    <a:defRPr/>
                  </a:pPr>
                  <a:endParaRPr kumimoji="0" lang="ja-JP" altLang="en-US" sz="1200" kern="0">
                    <a:solidFill>
                      <a:sysClr val="windowText" lastClr="000000"/>
                    </a:solidFill>
                    <a:cs typeface="メイリオ" pitchFamily="50" charset="-128"/>
                  </a:endParaRPr>
                </a:p>
              </p:txBody>
            </p:sp>
            <p:sp>
              <p:nvSpPr>
                <p:cNvPr id="224" name="_s1040"/>
                <p:cNvSpPr>
                  <a:spLocks noChangeArrowheads="1"/>
                </p:cNvSpPr>
                <p:nvPr/>
              </p:nvSpPr>
              <p:spPr bwMode="auto">
                <a:xfrm>
                  <a:off x="1608" y="2113"/>
                  <a:ext cx="246" cy="255"/>
                </a:xfrm>
                <a:prstGeom prst="roundRect">
                  <a:avLst>
                    <a:gd name="adj" fmla="val 16667"/>
                  </a:avLst>
                </a:prstGeom>
                <a:solidFill>
                  <a:srgbClr val="54C2F0"/>
                </a:solidFill>
                <a:ln>
                  <a:noFill/>
                </a:ln>
              </p:spPr>
              <p:txBody>
                <a:bodyPr wrap="none" lIns="0" tIns="0" rIns="0" bIns="0" anchor="ctr"/>
                <a:lstStyle/>
                <a:p>
                  <a:pPr>
                    <a:defRPr/>
                  </a:pPr>
                  <a:endParaRPr kumimoji="0" lang="ja-JP" altLang="en-US" sz="1200" kern="0">
                    <a:solidFill>
                      <a:sysClr val="windowText" lastClr="000000"/>
                    </a:solidFill>
                    <a:cs typeface="メイリオ" pitchFamily="50" charset="-128"/>
                  </a:endParaRPr>
                </a:p>
              </p:txBody>
            </p:sp>
            <p:sp>
              <p:nvSpPr>
                <p:cNvPr id="225" name="_s1041"/>
                <p:cNvSpPr>
                  <a:spLocks noChangeArrowheads="1"/>
                </p:cNvSpPr>
                <p:nvPr/>
              </p:nvSpPr>
              <p:spPr bwMode="auto">
                <a:xfrm>
                  <a:off x="1465" y="2496"/>
                  <a:ext cx="246" cy="255"/>
                </a:xfrm>
                <a:prstGeom prst="roundRect">
                  <a:avLst>
                    <a:gd name="adj" fmla="val 16667"/>
                  </a:avLst>
                </a:prstGeom>
                <a:solidFill>
                  <a:srgbClr val="54C2F0"/>
                </a:solidFill>
                <a:ln>
                  <a:noFill/>
                </a:ln>
              </p:spPr>
              <p:txBody>
                <a:bodyPr wrap="none" lIns="0" tIns="0" rIns="0" bIns="0" anchor="ctr"/>
                <a:lstStyle/>
                <a:p>
                  <a:pPr>
                    <a:defRPr/>
                  </a:pPr>
                  <a:endParaRPr kumimoji="0" lang="ja-JP" altLang="en-US" sz="1200" kern="0">
                    <a:solidFill>
                      <a:sysClr val="windowText" lastClr="000000"/>
                    </a:solidFill>
                    <a:cs typeface="メイリオ" pitchFamily="50" charset="-128"/>
                  </a:endParaRPr>
                </a:p>
              </p:txBody>
            </p:sp>
            <p:sp>
              <p:nvSpPr>
                <p:cNvPr id="226" name="_s1042"/>
                <p:cNvSpPr>
                  <a:spLocks noChangeArrowheads="1"/>
                </p:cNvSpPr>
                <p:nvPr/>
              </p:nvSpPr>
              <p:spPr bwMode="auto">
                <a:xfrm>
                  <a:off x="1752" y="2496"/>
                  <a:ext cx="246" cy="255"/>
                </a:xfrm>
                <a:prstGeom prst="roundRect">
                  <a:avLst>
                    <a:gd name="adj" fmla="val 16667"/>
                  </a:avLst>
                </a:prstGeom>
                <a:solidFill>
                  <a:srgbClr val="54C2F0"/>
                </a:solidFill>
                <a:ln>
                  <a:noFill/>
                </a:ln>
              </p:spPr>
              <p:txBody>
                <a:bodyPr wrap="none" lIns="0" tIns="0" rIns="0" bIns="0" anchor="ctr"/>
                <a:lstStyle/>
                <a:p>
                  <a:pPr>
                    <a:defRPr/>
                  </a:pPr>
                  <a:endParaRPr kumimoji="0" lang="ja-JP" altLang="en-US" sz="1200" kern="0">
                    <a:solidFill>
                      <a:sysClr val="windowText" lastClr="000000"/>
                    </a:solidFill>
                    <a:cs typeface="メイリオ" pitchFamily="50" charset="-128"/>
                  </a:endParaRPr>
                </a:p>
              </p:txBody>
            </p:sp>
            <p:sp>
              <p:nvSpPr>
                <p:cNvPr id="227" name="_s1043"/>
                <p:cNvSpPr>
                  <a:spLocks noChangeArrowheads="1"/>
                </p:cNvSpPr>
                <p:nvPr/>
              </p:nvSpPr>
              <p:spPr bwMode="auto">
                <a:xfrm>
                  <a:off x="891" y="2496"/>
                  <a:ext cx="246" cy="255"/>
                </a:xfrm>
                <a:prstGeom prst="roundRect">
                  <a:avLst>
                    <a:gd name="adj" fmla="val 16667"/>
                  </a:avLst>
                </a:prstGeom>
                <a:solidFill>
                  <a:srgbClr val="54C2F0"/>
                </a:solidFill>
                <a:ln>
                  <a:noFill/>
                </a:ln>
              </p:spPr>
              <p:txBody>
                <a:bodyPr wrap="none" lIns="0" tIns="0" rIns="0" bIns="0" anchor="ctr"/>
                <a:lstStyle/>
                <a:p>
                  <a:pPr>
                    <a:defRPr/>
                  </a:pPr>
                  <a:endParaRPr kumimoji="0" lang="ja-JP" altLang="en-US" sz="1200" kern="0">
                    <a:solidFill>
                      <a:sysClr val="windowText" lastClr="000000"/>
                    </a:solidFill>
                    <a:cs typeface="メイリオ" pitchFamily="50" charset="-128"/>
                  </a:endParaRPr>
                </a:p>
              </p:txBody>
            </p:sp>
            <p:sp>
              <p:nvSpPr>
                <p:cNvPr id="228" name="_s1044"/>
                <p:cNvSpPr>
                  <a:spLocks noChangeArrowheads="1"/>
                </p:cNvSpPr>
                <p:nvPr/>
              </p:nvSpPr>
              <p:spPr bwMode="auto">
                <a:xfrm>
                  <a:off x="1178" y="2496"/>
                  <a:ext cx="246" cy="255"/>
                </a:xfrm>
                <a:prstGeom prst="roundRect">
                  <a:avLst>
                    <a:gd name="adj" fmla="val 16667"/>
                  </a:avLst>
                </a:prstGeom>
                <a:solidFill>
                  <a:srgbClr val="54C2F0"/>
                </a:solidFill>
                <a:ln>
                  <a:noFill/>
                </a:ln>
              </p:spPr>
              <p:txBody>
                <a:bodyPr wrap="none" lIns="0" tIns="0" rIns="0" bIns="0" anchor="ctr"/>
                <a:lstStyle/>
                <a:p>
                  <a:pPr>
                    <a:defRPr/>
                  </a:pPr>
                  <a:endParaRPr kumimoji="0" lang="ja-JP" altLang="en-US" sz="1200" kern="0">
                    <a:solidFill>
                      <a:sysClr val="windowText" lastClr="000000"/>
                    </a:solidFill>
                    <a:cs typeface="メイリオ" pitchFamily="50" charset="-128"/>
                  </a:endParaRPr>
                </a:p>
              </p:txBody>
            </p:sp>
            <p:sp>
              <p:nvSpPr>
                <p:cNvPr id="229" name="_s1045"/>
                <p:cNvSpPr>
                  <a:spLocks noChangeArrowheads="1"/>
                </p:cNvSpPr>
                <p:nvPr/>
              </p:nvSpPr>
              <p:spPr bwMode="auto">
                <a:xfrm>
                  <a:off x="317" y="2496"/>
                  <a:ext cx="246" cy="255"/>
                </a:xfrm>
                <a:prstGeom prst="roundRect">
                  <a:avLst>
                    <a:gd name="adj" fmla="val 16667"/>
                  </a:avLst>
                </a:prstGeom>
                <a:solidFill>
                  <a:srgbClr val="54C2F0"/>
                </a:solidFill>
                <a:ln>
                  <a:noFill/>
                </a:ln>
              </p:spPr>
              <p:txBody>
                <a:bodyPr wrap="none" lIns="0" tIns="0" rIns="0" bIns="0" anchor="ctr"/>
                <a:lstStyle/>
                <a:p>
                  <a:pPr>
                    <a:defRPr/>
                  </a:pPr>
                  <a:endParaRPr kumimoji="0" lang="ja-JP" altLang="en-US" sz="1200" kern="0">
                    <a:solidFill>
                      <a:sysClr val="windowText" lastClr="000000"/>
                    </a:solidFill>
                    <a:cs typeface="メイリオ" pitchFamily="50" charset="-128"/>
                  </a:endParaRPr>
                </a:p>
              </p:txBody>
            </p:sp>
            <p:sp>
              <p:nvSpPr>
                <p:cNvPr id="230" name="_s1046"/>
                <p:cNvSpPr>
                  <a:spLocks noChangeArrowheads="1"/>
                </p:cNvSpPr>
                <p:nvPr/>
              </p:nvSpPr>
              <p:spPr bwMode="auto">
                <a:xfrm>
                  <a:off x="604" y="2496"/>
                  <a:ext cx="246" cy="255"/>
                </a:xfrm>
                <a:prstGeom prst="roundRect">
                  <a:avLst>
                    <a:gd name="adj" fmla="val 16667"/>
                  </a:avLst>
                </a:prstGeom>
                <a:solidFill>
                  <a:srgbClr val="54C2F0"/>
                </a:solidFill>
                <a:ln>
                  <a:noFill/>
                </a:ln>
              </p:spPr>
              <p:txBody>
                <a:bodyPr wrap="none" lIns="0" tIns="0" rIns="0" bIns="0" anchor="ctr"/>
                <a:lstStyle/>
                <a:p>
                  <a:pPr>
                    <a:defRPr/>
                  </a:pPr>
                  <a:endParaRPr kumimoji="0" lang="ja-JP" altLang="en-US" sz="1200" kern="0">
                    <a:solidFill>
                      <a:sysClr val="windowText" lastClr="000000"/>
                    </a:solidFill>
                    <a:cs typeface="メイリオ" pitchFamily="50" charset="-128"/>
                  </a:endParaRPr>
                </a:p>
              </p:txBody>
            </p:sp>
          </p:grpSp>
          <p:grpSp>
            <p:nvGrpSpPr>
              <p:cNvPr id="209" name="Group 378"/>
              <p:cNvGrpSpPr>
                <a:grpSpLocks/>
              </p:cNvGrpSpPr>
              <p:nvPr/>
            </p:nvGrpSpPr>
            <p:grpSpPr bwMode="auto">
              <a:xfrm>
                <a:off x="581660" y="3384794"/>
                <a:ext cx="1944687" cy="396074"/>
                <a:chOff x="1395" y="1518"/>
                <a:chExt cx="1225" cy="282"/>
              </a:xfrm>
              <a:solidFill>
                <a:srgbClr val="E27100"/>
              </a:solidFill>
            </p:grpSpPr>
            <p:sp>
              <p:nvSpPr>
                <p:cNvPr id="210" name="角丸四角形 209"/>
                <p:cNvSpPr/>
                <p:nvPr/>
              </p:nvSpPr>
              <p:spPr>
                <a:xfrm>
                  <a:off x="1395" y="1518"/>
                  <a:ext cx="1225" cy="282"/>
                </a:xfrm>
                <a:prstGeom prst="roundRect">
                  <a:avLst/>
                </a:prstGeom>
                <a:solidFill>
                  <a:srgbClr val="EE5500"/>
                </a:solidFill>
                <a:ln>
                  <a:noFill/>
                </a:ln>
                <a:effectLst/>
              </p:spPr>
              <p:txBody>
                <a:bodyPr anchor="ctr"/>
                <a:lstStyle/>
                <a:p>
                  <a:pPr>
                    <a:defRPr/>
                  </a:pPr>
                  <a:endParaRPr kumimoji="0" lang="ja-JP" altLang="en-US" sz="700" kern="0">
                    <a:solidFill>
                      <a:srgbClr val="FFFFFF"/>
                    </a:solidFill>
                    <a:cs typeface="メイリオ" pitchFamily="50" charset="-128"/>
                  </a:endParaRPr>
                </a:p>
              </p:txBody>
            </p:sp>
            <p:sp>
              <p:nvSpPr>
                <p:cNvPr id="211" name="Text Box 374"/>
                <p:cNvSpPr txBox="1">
                  <a:spLocks noChangeArrowheads="1"/>
                </p:cNvSpPr>
                <p:nvPr/>
              </p:nvSpPr>
              <p:spPr bwMode="auto">
                <a:xfrm>
                  <a:off x="1448" y="1518"/>
                  <a:ext cx="1141" cy="262"/>
                </a:xfrm>
                <a:prstGeom prst="rect">
                  <a:avLst/>
                </a:prstGeom>
                <a:noFill/>
                <a:ln w="9525" algn="ctr">
                  <a:noFill/>
                  <a:miter lim="800000"/>
                  <a:headEnd/>
                  <a:tailEnd/>
                </a:ln>
                <a:effectLst/>
              </p:spPr>
              <p:txBody>
                <a:bodyPr lIns="90000" tIns="46800" rIns="90000" bIns="46800">
                  <a:spAutoFit/>
                </a:bodyPr>
                <a:lstStyle/>
                <a:p>
                  <a:pPr algn="dist">
                    <a:spcBef>
                      <a:spcPct val="50000"/>
                    </a:spcBef>
                    <a:defRPr/>
                  </a:pPr>
                  <a:r>
                    <a:rPr kumimoji="0" lang="ja-JP" altLang="en-US" sz="1100" kern="0">
                      <a:solidFill>
                        <a:srgbClr val="FFFFFF"/>
                      </a:solidFill>
                      <a:cs typeface="メイリオ" pitchFamily="50" charset="-128"/>
                    </a:rPr>
                    <a:t>人事組織</a:t>
                  </a:r>
                </a:p>
              </p:txBody>
            </p:sp>
          </p:grpSp>
        </p:grpSp>
        <p:sp>
          <p:nvSpPr>
            <p:cNvPr id="124" name="AutoShape 474"/>
            <p:cNvSpPr>
              <a:spLocks/>
            </p:cNvSpPr>
            <p:nvPr/>
          </p:nvSpPr>
          <p:spPr bwMode="auto">
            <a:xfrm>
              <a:off x="820232" y="2918512"/>
              <a:ext cx="1699542" cy="661354"/>
            </a:xfrm>
            <a:prstGeom prst="roundRect">
              <a:avLst>
                <a:gd name="adj" fmla="val 16667"/>
              </a:avLst>
            </a:prstGeom>
            <a:noFill/>
            <a:ln w="9525" cap="flat" cmpd="sng" algn="ctr">
              <a:noFill/>
              <a:prstDash val="solid"/>
              <a:headEnd/>
              <a:tailEnd/>
            </a:ln>
            <a:effectLst/>
          </p:spPr>
          <p:txBody>
            <a:bodyPr/>
            <a:lstStyle/>
            <a:p>
              <a:pPr>
                <a:defRPr/>
              </a:pPr>
              <a:r>
                <a:rPr kumimoji="0" lang="ja-JP" altLang="en-US" sz="900" kern="0">
                  <a:solidFill>
                    <a:prstClr val="black"/>
                  </a:solidFill>
                  <a:cs typeface="メイリオ" pitchFamily="50" charset="-128"/>
                </a:rPr>
                <a:t>本務　 ：大阪営業部</a:t>
              </a:r>
            </a:p>
            <a:p>
              <a:pPr>
                <a:defRPr/>
              </a:pPr>
              <a:r>
                <a:rPr kumimoji="0" lang="ja-JP" altLang="en-US" sz="900" kern="0">
                  <a:solidFill>
                    <a:prstClr val="black"/>
                  </a:solidFill>
                  <a:cs typeface="メイリオ" pitchFamily="50" charset="-128"/>
                </a:rPr>
                <a:t>原価　 ：営業部</a:t>
              </a:r>
            </a:p>
            <a:p>
              <a:pPr>
                <a:defRPr/>
              </a:pPr>
              <a:r>
                <a:rPr kumimoji="0" lang="ja-JP" altLang="en-US" sz="900" kern="0">
                  <a:solidFill>
                    <a:prstClr val="black"/>
                  </a:solidFill>
                  <a:cs typeface="メイリオ" pitchFamily="50" charset="-128"/>
                </a:rPr>
                <a:t>勤務地 ：大阪支社４</a:t>
              </a:r>
              <a:r>
                <a:rPr kumimoji="0" lang="en-US" altLang="ja-JP" sz="900" kern="0">
                  <a:solidFill>
                    <a:prstClr val="black"/>
                  </a:solidFill>
                  <a:cs typeface="メイリオ" pitchFamily="50" charset="-128"/>
                </a:rPr>
                <a:t>F</a:t>
              </a:r>
            </a:p>
          </p:txBody>
        </p:sp>
        <p:sp>
          <p:nvSpPr>
            <p:cNvPr id="125" name="AutoShape 475"/>
            <p:cNvSpPr>
              <a:spLocks/>
            </p:cNvSpPr>
            <p:nvPr/>
          </p:nvSpPr>
          <p:spPr bwMode="auto">
            <a:xfrm>
              <a:off x="251520" y="2256317"/>
              <a:ext cx="2340260" cy="711481"/>
            </a:xfrm>
            <a:prstGeom prst="flowChartAlternateProcess">
              <a:avLst/>
            </a:prstGeom>
            <a:noFill/>
            <a:ln w="9525" cap="flat" cmpd="sng" algn="ctr">
              <a:noFill/>
              <a:prstDash val="solid"/>
              <a:headEnd/>
              <a:tailEnd/>
            </a:ln>
            <a:effectLst/>
          </p:spPr>
          <p:txBody>
            <a:bodyPr/>
            <a:lstStyle/>
            <a:p>
              <a:pPr>
                <a:defRPr/>
              </a:pPr>
              <a:r>
                <a:rPr kumimoji="0" lang="ja-JP" altLang="en-US" sz="900" kern="0">
                  <a:solidFill>
                    <a:prstClr val="black"/>
                  </a:solidFill>
                  <a:cs typeface="メイリオ" pitchFamily="50" charset="-128"/>
                </a:rPr>
                <a:t>　　　　本務　 ：業務管理部</a:t>
              </a:r>
            </a:p>
            <a:p>
              <a:pPr>
                <a:defRPr/>
              </a:pPr>
              <a:r>
                <a:rPr kumimoji="0" lang="ja-JP" altLang="en-US" sz="900" kern="0">
                  <a:solidFill>
                    <a:prstClr val="black"/>
                  </a:solidFill>
                  <a:cs typeface="メイリオ" pitchFamily="50" charset="-128"/>
                </a:rPr>
                <a:t>　　　　費用　 ：名古屋製造部</a:t>
              </a:r>
            </a:p>
            <a:p>
              <a:pPr>
                <a:defRPr/>
              </a:pPr>
              <a:r>
                <a:rPr kumimoji="0" lang="ja-JP" altLang="en-US" sz="900" kern="0">
                  <a:solidFill>
                    <a:prstClr val="black"/>
                  </a:solidFill>
                  <a:cs typeface="メイリオ" pitchFamily="50" charset="-128"/>
                </a:rPr>
                <a:t>　　　　勤務地 ：名古屋工場</a:t>
              </a:r>
            </a:p>
          </p:txBody>
        </p:sp>
        <p:sp>
          <p:nvSpPr>
            <p:cNvPr id="126" name="Text Box 456"/>
            <p:cNvSpPr txBox="1">
              <a:spLocks noChangeArrowheads="1"/>
            </p:cNvSpPr>
            <p:nvPr/>
          </p:nvSpPr>
          <p:spPr bwMode="auto">
            <a:xfrm>
              <a:off x="6156175" y="4558550"/>
              <a:ext cx="3151396" cy="432111"/>
            </a:xfrm>
            <a:prstGeom prst="rect">
              <a:avLst/>
            </a:prstGeom>
            <a:noFill/>
            <a:ln w="9525" algn="ctr">
              <a:noFill/>
              <a:miter lim="800000"/>
              <a:headEnd/>
              <a:tailEnd/>
            </a:ln>
            <a:effectLst/>
          </p:spPr>
          <p:txBody>
            <a:bodyPr wrap="square" lIns="90000" tIns="46800" rIns="90000" bIns="46800">
              <a:spAutoFit/>
            </a:bodyPr>
            <a:lstStyle/>
            <a:p>
              <a:pPr>
                <a:lnSpc>
                  <a:spcPts val="800"/>
                </a:lnSpc>
                <a:spcBef>
                  <a:spcPct val="50000"/>
                </a:spcBef>
                <a:defRPr/>
              </a:pPr>
              <a:r>
                <a:rPr kumimoji="0" lang="ja-JP" altLang="en-US" sz="900" kern="0">
                  <a:solidFill>
                    <a:sysClr val="windowText" lastClr="000000">
                      <a:lumMod val="75000"/>
                      <a:lumOff val="25000"/>
                    </a:sysClr>
                  </a:solidFill>
                  <a:cs typeface="メイリオ" pitchFamily="50" charset="-128"/>
                </a:rPr>
                <a:t>原価配属先は</a:t>
              </a:r>
              <a:r>
                <a:rPr kumimoji="0" lang="en-US" altLang="ja-JP" sz="900" kern="0">
                  <a:solidFill>
                    <a:sysClr val="windowText" lastClr="000000">
                      <a:lumMod val="75000"/>
                      <a:lumOff val="25000"/>
                    </a:sysClr>
                  </a:solidFill>
                  <a:cs typeface="メイリオ" pitchFamily="50" charset="-128"/>
                </a:rPr>
                <a:t>7</a:t>
              </a:r>
              <a:r>
                <a:rPr kumimoji="0" lang="ja-JP" altLang="en-US" sz="900" kern="0">
                  <a:solidFill>
                    <a:sysClr val="windowText" lastClr="000000">
                      <a:lumMod val="75000"/>
                      <a:lumOff val="25000"/>
                    </a:sysClr>
                  </a:solidFill>
                  <a:cs typeface="メイリオ" pitchFamily="50" charset="-128"/>
                </a:rPr>
                <a:t>部門間で按分率の設定が行えます。</a:t>
              </a:r>
              <a:endParaRPr kumimoji="0" lang="en-US" altLang="ja-JP" sz="900" kern="0">
                <a:solidFill>
                  <a:sysClr val="windowText" lastClr="000000">
                    <a:lumMod val="75000"/>
                    <a:lumOff val="25000"/>
                  </a:sysClr>
                </a:solidFill>
                <a:cs typeface="メイリオ" pitchFamily="50" charset="-128"/>
              </a:endParaRPr>
            </a:p>
            <a:p>
              <a:pPr>
                <a:lnSpc>
                  <a:spcPts val="800"/>
                </a:lnSpc>
                <a:spcBef>
                  <a:spcPct val="50000"/>
                </a:spcBef>
                <a:defRPr/>
              </a:pPr>
              <a:r>
                <a:rPr kumimoji="0" lang="ja-JP" altLang="en-US" sz="900" kern="0">
                  <a:solidFill>
                    <a:sysClr val="windowText" lastClr="000000">
                      <a:lumMod val="75000"/>
                      <a:lumOff val="25000"/>
                    </a:sysClr>
                  </a:solidFill>
                  <a:cs typeface="メイリオ" pitchFamily="50" charset="-128"/>
                </a:rPr>
                <a:t>仕訳データ作成の際に考慮します</a:t>
              </a:r>
            </a:p>
          </p:txBody>
        </p:sp>
        <p:sp>
          <p:nvSpPr>
            <p:cNvPr id="127" name="AutoShape 5"/>
            <p:cNvSpPr>
              <a:spLocks noChangeArrowheads="1"/>
            </p:cNvSpPr>
            <p:nvPr/>
          </p:nvSpPr>
          <p:spPr bwMode="gray">
            <a:xfrm>
              <a:off x="3167914" y="2247715"/>
              <a:ext cx="2519999" cy="1260140"/>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defRPr/>
              </a:pPr>
              <a:endParaRPr kumimoji="0" lang="en-US" altLang="ja-JP" sz="900" kern="0">
                <a:solidFill>
                  <a:srgbClr val="434343"/>
                </a:solidFill>
                <a:cs typeface="Arial Unicode MS" pitchFamily="50" charset="-128"/>
              </a:endParaRPr>
            </a:p>
          </p:txBody>
        </p:sp>
        <p:grpSp>
          <p:nvGrpSpPr>
            <p:cNvPr id="128" name="グループ化 227"/>
            <p:cNvGrpSpPr/>
            <p:nvPr/>
          </p:nvGrpSpPr>
          <p:grpSpPr>
            <a:xfrm>
              <a:off x="3268701" y="2334678"/>
              <a:ext cx="2284737" cy="1052080"/>
              <a:chOff x="195263" y="2743200"/>
              <a:chExt cx="2668587" cy="1285875"/>
            </a:xfrm>
          </p:grpSpPr>
          <p:grpSp>
            <p:nvGrpSpPr>
              <p:cNvPr id="185" name="Organization Chart 285"/>
              <p:cNvGrpSpPr>
                <a:grpSpLocks/>
              </p:cNvGrpSpPr>
              <p:nvPr/>
            </p:nvGrpSpPr>
            <p:grpSpPr bwMode="auto">
              <a:xfrm>
                <a:off x="195263" y="2743200"/>
                <a:ext cx="2668587" cy="1285875"/>
                <a:chOff x="317" y="1729"/>
                <a:chExt cx="1681" cy="1022"/>
              </a:xfrm>
            </p:grpSpPr>
            <p:cxnSp>
              <p:nvCxnSpPr>
                <p:cNvPr id="189" name="_s1028"/>
                <p:cNvCxnSpPr>
                  <a:cxnSpLocks noChangeShapeType="1"/>
                  <a:stCxn id="207" idx="0"/>
                  <a:endCxn id="199" idx="2"/>
                </p:cNvCxnSpPr>
                <p:nvPr/>
              </p:nvCxnSpPr>
              <p:spPr bwMode="auto">
                <a:xfrm rot="5400000" flipH="1">
                  <a:off x="591" y="2360"/>
                  <a:ext cx="128" cy="144"/>
                </a:xfrm>
                <a:prstGeom prst="bentConnector3">
                  <a:avLst>
                    <a:gd name="adj1" fmla="val 50000"/>
                  </a:avLst>
                </a:prstGeom>
                <a:noFill/>
                <a:ln w="38100">
                  <a:solidFill>
                    <a:srgbClr val="54C2F0"/>
                  </a:solidFill>
                  <a:miter lim="800000"/>
                  <a:headEnd/>
                  <a:tailEnd/>
                </a:ln>
              </p:spPr>
            </p:cxnSp>
            <p:cxnSp>
              <p:nvCxnSpPr>
                <p:cNvPr id="190" name="_s1029"/>
                <p:cNvCxnSpPr>
                  <a:cxnSpLocks noChangeShapeType="1"/>
                  <a:stCxn id="206" idx="0"/>
                  <a:endCxn id="199" idx="2"/>
                </p:cNvCxnSpPr>
                <p:nvPr/>
              </p:nvCxnSpPr>
              <p:spPr bwMode="auto">
                <a:xfrm rot="-5400000">
                  <a:off x="448" y="2360"/>
                  <a:ext cx="128" cy="143"/>
                </a:xfrm>
                <a:prstGeom prst="bentConnector3">
                  <a:avLst>
                    <a:gd name="adj1" fmla="val 50000"/>
                  </a:avLst>
                </a:prstGeom>
                <a:noFill/>
                <a:ln w="38100">
                  <a:solidFill>
                    <a:srgbClr val="54C2F0"/>
                  </a:solidFill>
                  <a:miter lim="800000"/>
                  <a:headEnd/>
                  <a:tailEnd/>
                </a:ln>
              </p:spPr>
            </p:cxnSp>
            <p:cxnSp>
              <p:nvCxnSpPr>
                <p:cNvPr id="191" name="_s1030"/>
                <p:cNvCxnSpPr>
                  <a:cxnSpLocks noChangeShapeType="1"/>
                  <a:stCxn id="205" idx="0"/>
                  <a:endCxn id="200" idx="2"/>
                </p:cNvCxnSpPr>
                <p:nvPr/>
              </p:nvCxnSpPr>
              <p:spPr bwMode="auto">
                <a:xfrm rot="16200000" flipV="1">
                  <a:off x="1177" y="2372"/>
                  <a:ext cx="107" cy="140"/>
                </a:xfrm>
                <a:prstGeom prst="bentConnector3">
                  <a:avLst>
                    <a:gd name="adj1" fmla="val 50000"/>
                  </a:avLst>
                </a:prstGeom>
                <a:noFill/>
                <a:ln w="38100">
                  <a:solidFill>
                    <a:srgbClr val="54C2F0"/>
                  </a:solidFill>
                  <a:miter lim="800000"/>
                  <a:headEnd/>
                  <a:tailEnd/>
                </a:ln>
              </p:spPr>
            </p:cxnSp>
            <p:cxnSp>
              <p:nvCxnSpPr>
                <p:cNvPr id="192" name="_s1031"/>
                <p:cNvCxnSpPr>
                  <a:cxnSpLocks noChangeShapeType="1"/>
                  <a:stCxn id="204" idx="0"/>
                  <a:endCxn id="200" idx="2"/>
                </p:cNvCxnSpPr>
                <p:nvPr/>
              </p:nvCxnSpPr>
              <p:spPr bwMode="auto">
                <a:xfrm rot="5400000" flipH="1" flipV="1">
                  <a:off x="1034" y="2369"/>
                  <a:ext cx="107" cy="147"/>
                </a:xfrm>
                <a:prstGeom prst="bentConnector3">
                  <a:avLst>
                    <a:gd name="adj1" fmla="val 50000"/>
                  </a:avLst>
                </a:prstGeom>
                <a:noFill/>
                <a:ln w="38100">
                  <a:solidFill>
                    <a:srgbClr val="54C2F0"/>
                  </a:solidFill>
                  <a:miter lim="800000"/>
                  <a:headEnd/>
                  <a:tailEnd/>
                </a:ln>
              </p:spPr>
            </p:cxnSp>
            <p:cxnSp>
              <p:nvCxnSpPr>
                <p:cNvPr id="193" name="_s1032"/>
                <p:cNvCxnSpPr>
                  <a:cxnSpLocks noChangeShapeType="1"/>
                  <a:stCxn id="203" idx="0"/>
                  <a:endCxn id="201" idx="2"/>
                </p:cNvCxnSpPr>
                <p:nvPr/>
              </p:nvCxnSpPr>
              <p:spPr bwMode="auto">
                <a:xfrm rot="5400000" flipH="1">
                  <a:off x="1739" y="2360"/>
                  <a:ext cx="128" cy="144"/>
                </a:xfrm>
                <a:prstGeom prst="bentConnector3">
                  <a:avLst>
                    <a:gd name="adj1" fmla="val 50000"/>
                  </a:avLst>
                </a:prstGeom>
                <a:noFill/>
                <a:ln w="38100">
                  <a:solidFill>
                    <a:srgbClr val="54C2F0"/>
                  </a:solidFill>
                  <a:miter lim="800000"/>
                  <a:headEnd/>
                  <a:tailEnd/>
                </a:ln>
              </p:spPr>
            </p:cxnSp>
            <p:cxnSp>
              <p:nvCxnSpPr>
                <p:cNvPr id="194" name="_s1033"/>
                <p:cNvCxnSpPr>
                  <a:cxnSpLocks noChangeShapeType="1"/>
                  <a:stCxn id="202" idx="0"/>
                  <a:endCxn id="201" idx="2"/>
                </p:cNvCxnSpPr>
                <p:nvPr/>
              </p:nvCxnSpPr>
              <p:spPr bwMode="auto">
                <a:xfrm rot="-5400000">
                  <a:off x="1596" y="2360"/>
                  <a:ext cx="128" cy="143"/>
                </a:xfrm>
                <a:prstGeom prst="bentConnector3">
                  <a:avLst>
                    <a:gd name="adj1" fmla="val 50000"/>
                  </a:avLst>
                </a:prstGeom>
                <a:noFill/>
                <a:ln w="38100">
                  <a:solidFill>
                    <a:srgbClr val="54C2F0"/>
                  </a:solidFill>
                  <a:miter lim="800000"/>
                  <a:headEnd/>
                  <a:tailEnd/>
                </a:ln>
              </p:spPr>
            </p:cxnSp>
            <p:cxnSp>
              <p:nvCxnSpPr>
                <p:cNvPr id="195" name="_s1034"/>
                <p:cNvCxnSpPr>
                  <a:cxnSpLocks noChangeShapeType="1"/>
                  <a:stCxn id="201" idx="0"/>
                  <a:endCxn id="198" idx="2"/>
                </p:cNvCxnSpPr>
                <p:nvPr/>
              </p:nvCxnSpPr>
              <p:spPr bwMode="auto">
                <a:xfrm rot="5400000" flipH="1">
                  <a:off x="1380" y="1762"/>
                  <a:ext cx="128" cy="574"/>
                </a:xfrm>
                <a:prstGeom prst="bentConnector3">
                  <a:avLst>
                    <a:gd name="adj1" fmla="val 50495"/>
                  </a:avLst>
                </a:prstGeom>
                <a:noFill/>
                <a:ln w="38100">
                  <a:solidFill>
                    <a:srgbClr val="54C2F0"/>
                  </a:solidFill>
                  <a:miter lim="800000"/>
                  <a:headEnd/>
                  <a:tailEnd/>
                </a:ln>
              </p:spPr>
            </p:cxnSp>
            <p:cxnSp>
              <p:nvCxnSpPr>
                <p:cNvPr id="196" name="_s1035"/>
                <p:cNvCxnSpPr>
                  <a:cxnSpLocks noChangeShapeType="1"/>
                  <a:stCxn id="200" idx="0"/>
                  <a:endCxn id="198" idx="2"/>
                </p:cNvCxnSpPr>
                <p:nvPr/>
              </p:nvCxnSpPr>
              <p:spPr bwMode="auto">
                <a:xfrm flipH="1" flipV="1">
                  <a:off x="1157" y="1985"/>
                  <a:ext cx="4" cy="149"/>
                </a:xfrm>
                <a:prstGeom prst="straightConnector1">
                  <a:avLst/>
                </a:prstGeom>
                <a:noFill/>
                <a:ln w="38100">
                  <a:solidFill>
                    <a:srgbClr val="54C2F0"/>
                  </a:solidFill>
                  <a:round/>
                  <a:headEnd/>
                  <a:tailEnd/>
                </a:ln>
              </p:spPr>
            </p:cxnSp>
            <p:cxnSp>
              <p:nvCxnSpPr>
                <p:cNvPr id="197" name="_s1036"/>
                <p:cNvCxnSpPr>
                  <a:cxnSpLocks noChangeShapeType="1"/>
                  <a:stCxn id="199" idx="0"/>
                  <a:endCxn id="198" idx="2"/>
                </p:cNvCxnSpPr>
                <p:nvPr/>
              </p:nvCxnSpPr>
              <p:spPr bwMode="auto">
                <a:xfrm rot="-5400000">
                  <a:off x="806" y="1762"/>
                  <a:ext cx="128" cy="574"/>
                </a:xfrm>
                <a:prstGeom prst="bentConnector3">
                  <a:avLst>
                    <a:gd name="adj1" fmla="val 50495"/>
                  </a:avLst>
                </a:prstGeom>
                <a:noFill/>
                <a:ln w="38100">
                  <a:solidFill>
                    <a:srgbClr val="54C2F0"/>
                  </a:solidFill>
                  <a:miter lim="800000"/>
                  <a:headEnd/>
                  <a:tailEnd/>
                </a:ln>
              </p:spPr>
            </p:cxnSp>
            <p:sp>
              <p:nvSpPr>
                <p:cNvPr id="198" name="_s1037"/>
                <p:cNvSpPr>
                  <a:spLocks noChangeArrowheads="1"/>
                </p:cNvSpPr>
                <p:nvPr/>
              </p:nvSpPr>
              <p:spPr bwMode="auto">
                <a:xfrm>
                  <a:off x="1034" y="1729"/>
                  <a:ext cx="246" cy="256"/>
                </a:xfrm>
                <a:prstGeom prst="roundRect">
                  <a:avLst>
                    <a:gd name="adj" fmla="val 16667"/>
                  </a:avLst>
                </a:prstGeom>
                <a:solidFill>
                  <a:srgbClr val="54C2F0"/>
                </a:solidFill>
                <a:ln>
                  <a:noFill/>
                </a:ln>
              </p:spPr>
              <p:txBody>
                <a:bodyPr wrap="none" lIns="0" tIns="0" rIns="0" bIns="0" anchor="ctr"/>
                <a:lstStyle/>
                <a:p>
                  <a:pPr>
                    <a:defRPr/>
                  </a:pPr>
                  <a:endParaRPr kumimoji="0" lang="ja-JP" altLang="en-US" sz="1200" kern="0">
                    <a:solidFill>
                      <a:sysClr val="windowText" lastClr="000000"/>
                    </a:solidFill>
                    <a:cs typeface="メイリオ" pitchFamily="50" charset="-128"/>
                  </a:endParaRPr>
                </a:p>
              </p:txBody>
            </p:sp>
            <p:sp>
              <p:nvSpPr>
                <p:cNvPr id="199" name="_s1038"/>
                <p:cNvSpPr>
                  <a:spLocks noChangeArrowheads="1"/>
                </p:cNvSpPr>
                <p:nvPr/>
              </p:nvSpPr>
              <p:spPr bwMode="auto">
                <a:xfrm>
                  <a:off x="460" y="2113"/>
                  <a:ext cx="246" cy="255"/>
                </a:xfrm>
                <a:prstGeom prst="roundRect">
                  <a:avLst>
                    <a:gd name="adj" fmla="val 16667"/>
                  </a:avLst>
                </a:prstGeom>
                <a:solidFill>
                  <a:srgbClr val="54C2F0"/>
                </a:solidFill>
                <a:ln>
                  <a:noFill/>
                </a:ln>
              </p:spPr>
              <p:txBody>
                <a:bodyPr wrap="none" lIns="0" tIns="0" rIns="0" bIns="0" anchor="ctr"/>
                <a:lstStyle/>
                <a:p>
                  <a:pPr>
                    <a:defRPr/>
                  </a:pPr>
                  <a:endParaRPr kumimoji="0" lang="ja-JP" altLang="en-US" sz="1200" kern="0">
                    <a:solidFill>
                      <a:sysClr val="windowText" lastClr="000000"/>
                    </a:solidFill>
                    <a:cs typeface="メイリオ" pitchFamily="50" charset="-128"/>
                  </a:endParaRPr>
                </a:p>
              </p:txBody>
            </p:sp>
            <p:sp>
              <p:nvSpPr>
                <p:cNvPr id="200" name="_s1039"/>
                <p:cNvSpPr>
                  <a:spLocks noChangeArrowheads="1"/>
                </p:cNvSpPr>
                <p:nvPr/>
              </p:nvSpPr>
              <p:spPr bwMode="auto">
                <a:xfrm>
                  <a:off x="1038" y="2134"/>
                  <a:ext cx="246" cy="255"/>
                </a:xfrm>
                <a:prstGeom prst="roundRect">
                  <a:avLst>
                    <a:gd name="adj" fmla="val 16667"/>
                  </a:avLst>
                </a:prstGeom>
                <a:solidFill>
                  <a:srgbClr val="54C2F0"/>
                </a:solidFill>
                <a:ln>
                  <a:noFill/>
                </a:ln>
              </p:spPr>
              <p:txBody>
                <a:bodyPr wrap="none" lIns="0" tIns="0" rIns="0" bIns="0" anchor="ctr"/>
                <a:lstStyle/>
                <a:p>
                  <a:pPr>
                    <a:defRPr/>
                  </a:pPr>
                  <a:endParaRPr kumimoji="0" lang="ja-JP" altLang="en-US" sz="1200" kern="0">
                    <a:solidFill>
                      <a:sysClr val="windowText" lastClr="000000"/>
                    </a:solidFill>
                    <a:cs typeface="メイリオ" pitchFamily="50" charset="-128"/>
                  </a:endParaRPr>
                </a:p>
              </p:txBody>
            </p:sp>
            <p:sp>
              <p:nvSpPr>
                <p:cNvPr id="201" name="_s1040"/>
                <p:cNvSpPr>
                  <a:spLocks noChangeArrowheads="1"/>
                </p:cNvSpPr>
                <p:nvPr/>
              </p:nvSpPr>
              <p:spPr bwMode="auto">
                <a:xfrm>
                  <a:off x="1608" y="2113"/>
                  <a:ext cx="246" cy="255"/>
                </a:xfrm>
                <a:prstGeom prst="roundRect">
                  <a:avLst>
                    <a:gd name="adj" fmla="val 16667"/>
                  </a:avLst>
                </a:prstGeom>
                <a:solidFill>
                  <a:srgbClr val="54C2F0"/>
                </a:solidFill>
                <a:ln>
                  <a:noFill/>
                </a:ln>
              </p:spPr>
              <p:txBody>
                <a:bodyPr wrap="none" lIns="0" tIns="0" rIns="0" bIns="0" anchor="ctr"/>
                <a:lstStyle/>
                <a:p>
                  <a:pPr>
                    <a:defRPr/>
                  </a:pPr>
                  <a:endParaRPr kumimoji="0" lang="ja-JP" altLang="en-US" sz="1200" kern="0">
                    <a:solidFill>
                      <a:sysClr val="windowText" lastClr="000000"/>
                    </a:solidFill>
                    <a:cs typeface="メイリオ" pitchFamily="50" charset="-128"/>
                  </a:endParaRPr>
                </a:p>
              </p:txBody>
            </p:sp>
            <p:sp>
              <p:nvSpPr>
                <p:cNvPr id="202" name="_s1041"/>
                <p:cNvSpPr>
                  <a:spLocks noChangeArrowheads="1"/>
                </p:cNvSpPr>
                <p:nvPr/>
              </p:nvSpPr>
              <p:spPr bwMode="auto">
                <a:xfrm>
                  <a:off x="1465" y="2496"/>
                  <a:ext cx="246" cy="255"/>
                </a:xfrm>
                <a:prstGeom prst="roundRect">
                  <a:avLst>
                    <a:gd name="adj" fmla="val 16667"/>
                  </a:avLst>
                </a:prstGeom>
                <a:solidFill>
                  <a:srgbClr val="54C2F0"/>
                </a:solidFill>
                <a:ln>
                  <a:noFill/>
                </a:ln>
              </p:spPr>
              <p:txBody>
                <a:bodyPr wrap="none" lIns="0" tIns="0" rIns="0" bIns="0" anchor="ctr"/>
                <a:lstStyle/>
                <a:p>
                  <a:pPr>
                    <a:defRPr/>
                  </a:pPr>
                  <a:endParaRPr kumimoji="0" lang="ja-JP" altLang="en-US" sz="1200" kern="0">
                    <a:solidFill>
                      <a:sysClr val="windowText" lastClr="000000"/>
                    </a:solidFill>
                    <a:cs typeface="メイリオ" pitchFamily="50" charset="-128"/>
                  </a:endParaRPr>
                </a:p>
              </p:txBody>
            </p:sp>
            <p:sp>
              <p:nvSpPr>
                <p:cNvPr id="203" name="_s1042"/>
                <p:cNvSpPr>
                  <a:spLocks noChangeArrowheads="1"/>
                </p:cNvSpPr>
                <p:nvPr/>
              </p:nvSpPr>
              <p:spPr bwMode="auto">
                <a:xfrm>
                  <a:off x="1752" y="2496"/>
                  <a:ext cx="246" cy="255"/>
                </a:xfrm>
                <a:prstGeom prst="roundRect">
                  <a:avLst>
                    <a:gd name="adj" fmla="val 16667"/>
                  </a:avLst>
                </a:prstGeom>
                <a:solidFill>
                  <a:srgbClr val="54C2F0"/>
                </a:solidFill>
                <a:ln>
                  <a:noFill/>
                </a:ln>
              </p:spPr>
              <p:txBody>
                <a:bodyPr wrap="none" lIns="0" tIns="0" rIns="0" bIns="0" anchor="ctr"/>
                <a:lstStyle/>
                <a:p>
                  <a:pPr>
                    <a:defRPr/>
                  </a:pPr>
                  <a:endParaRPr kumimoji="0" lang="ja-JP" altLang="en-US" sz="1200" kern="0">
                    <a:solidFill>
                      <a:sysClr val="windowText" lastClr="000000"/>
                    </a:solidFill>
                    <a:cs typeface="メイリオ" pitchFamily="50" charset="-128"/>
                  </a:endParaRPr>
                </a:p>
              </p:txBody>
            </p:sp>
            <p:sp>
              <p:nvSpPr>
                <p:cNvPr id="204" name="_s1043"/>
                <p:cNvSpPr>
                  <a:spLocks noChangeArrowheads="1"/>
                </p:cNvSpPr>
                <p:nvPr/>
              </p:nvSpPr>
              <p:spPr bwMode="auto">
                <a:xfrm>
                  <a:off x="891" y="2496"/>
                  <a:ext cx="246" cy="255"/>
                </a:xfrm>
                <a:prstGeom prst="roundRect">
                  <a:avLst>
                    <a:gd name="adj" fmla="val 16667"/>
                  </a:avLst>
                </a:prstGeom>
                <a:solidFill>
                  <a:srgbClr val="54C2F0"/>
                </a:solidFill>
                <a:ln>
                  <a:noFill/>
                </a:ln>
              </p:spPr>
              <p:txBody>
                <a:bodyPr wrap="none" lIns="0" tIns="0" rIns="0" bIns="0" anchor="ctr"/>
                <a:lstStyle/>
                <a:p>
                  <a:pPr>
                    <a:defRPr/>
                  </a:pPr>
                  <a:endParaRPr kumimoji="0" lang="ja-JP" altLang="en-US" sz="1200" kern="0">
                    <a:solidFill>
                      <a:sysClr val="windowText" lastClr="000000"/>
                    </a:solidFill>
                    <a:cs typeface="メイリオ" pitchFamily="50" charset="-128"/>
                  </a:endParaRPr>
                </a:p>
              </p:txBody>
            </p:sp>
            <p:sp>
              <p:nvSpPr>
                <p:cNvPr id="205" name="_s1044"/>
                <p:cNvSpPr>
                  <a:spLocks noChangeArrowheads="1"/>
                </p:cNvSpPr>
                <p:nvPr/>
              </p:nvSpPr>
              <p:spPr bwMode="auto">
                <a:xfrm>
                  <a:off x="1178" y="2496"/>
                  <a:ext cx="246" cy="255"/>
                </a:xfrm>
                <a:prstGeom prst="roundRect">
                  <a:avLst>
                    <a:gd name="adj" fmla="val 16667"/>
                  </a:avLst>
                </a:prstGeom>
                <a:solidFill>
                  <a:srgbClr val="54C2F0"/>
                </a:solidFill>
                <a:ln>
                  <a:noFill/>
                </a:ln>
              </p:spPr>
              <p:txBody>
                <a:bodyPr wrap="none" lIns="0" tIns="0" rIns="0" bIns="0" anchor="ctr"/>
                <a:lstStyle/>
                <a:p>
                  <a:pPr>
                    <a:defRPr/>
                  </a:pPr>
                  <a:endParaRPr kumimoji="0" lang="ja-JP" altLang="en-US" sz="1200" kern="0">
                    <a:solidFill>
                      <a:sysClr val="windowText" lastClr="000000"/>
                    </a:solidFill>
                    <a:cs typeface="メイリオ" pitchFamily="50" charset="-128"/>
                  </a:endParaRPr>
                </a:p>
              </p:txBody>
            </p:sp>
            <p:sp>
              <p:nvSpPr>
                <p:cNvPr id="206" name="_s1045"/>
                <p:cNvSpPr>
                  <a:spLocks noChangeArrowheads="1"/>
                </p:cNvSpPr>
                <p:nvPr/>
              </p:nvSpPr>
              <p:spPr bwMode="auto">
                <a:xfrm>
                  <a:off x="317" y="2496"/>
                  <a:ext cx="246" cy="255"/>
                </a:xfrm>
                <a:prstGeom prst="roundRect">
                  <a:avLst>
                    <a:gd name="adj" fmla="val 16667"/>
                  </a:avLst>
                </a:prstGeom>
                <a:solidFill>
                  <a:srgbClr val="54C2F0"/>
                </a:solidFill>
                <a:ln>
                  <a:noFill/>
                </a:ln>
              </p:spPr>
              <p:txBody>
                <a:bodyPr wrap="none" lIns="0" tIns="0" rIns="0" bIns="0" anchor="ctr"/>
                <a:lstStyle/>
                <a:p>
                  <a:pPr>
                    <a:defRPr/>
                  </a:pPr>
                  <a:endParaRPr kumimoji="0" lang="ja-JP" altLang="en-US" sz="1200" kern="0">
                    <a:solidFill>
                      <a:sysClr val="windowText" lastClr="000000"/>
                    </a:solidFill>
                    <a:cs typeface="メイリオ" pitchFamily="50" charset="-128"/>
                  </a:endParaRPr>
                </a:p>
              </p:txBody>
            </p:sp>
            <p:sp>
              <p:nvSpPr>
                <p:cNvPr id="207" name="_s1046"/>
                <p:cNvSpPr>
                  <a:spLocks noChangeArrowheads="1"/>
                </p:cNvSpPr>
                <p:nvPr/>
              </p:nvSpPr>
              <p:spPr bwMode="auto">
                <a:xfrm>
                  <a:off x="604" y="2496"/>
                  <a:ext cx="246" cy="255"/>
                </a:xfrm>
                <a:prstGeom prst="roundRect">
                  <a:avLst>
                    <a:gd name="adj" fmla="val 16667"/>
                  </a:avLst>
                </a:prstGeom>
                <a:solidFill>
                  <a:srgbClr val="54C2F0"/>
                </a:solidFill>
                <a:ln>
                  <a:noFill/>
                </a:ln>
              </p:spPr>
              <p:txBody>
                <a:bodyPr wrap="none" lIns="0" tIns="0" rIns="0" bIns="0" anchor="ctr"/>
                <a:lstStyle/>
                <a:p>
                  <a:pPr>
                    <a:defRPr/>
                  </a:pPr>
                  <a:endParaRPr kumimoji="0" lang="ja-JP" altLang="en-US" sz="1200" kern="0">
                    <a:solidFill>
                      <a:sysClr val="windowText" lastClr="000000"/>
                    </a:solidFill>
                    <a:cs typeface="メイリオ" pitchFamily="50" charset="-128"/>
                  </a:endParaRPr>
                </a:p>
              </p:txBody>
            </p:sp>
          </p:grpSp>
          <p:grpSp>
            <p:nvGrpSpPr>
              <p:cNvPr id="186" name="Group 378"/>
              <p:cNvGrpSpPr>
                <a:grpSpLocks/>
              </p:cNvGrpSpPr>
              <p:nvPr/>
            </p:nvGrpSpPr>
            <p:grpSpPr bwMode="auto">
              <a:xfrm>
                <a:off x="581660" y="3384794"/>
                <a:ext cx="1944687" cy="396074"/>
                <a:chOff x="1395" y="1518"/>
                <a:chExt cx="1225" cy="282"/>
              </a:xfrm>
              <a:solidFill>
                <a:srgbClr val="E27100"/>
              </a:solidFill>
            </p:grpSpPr>
            <p:sp>
              <p:nvSpPr>
                <p:cNvPr id="187" name="角丸四角形 186"/>
                <p:cNvSpPr/>
                <p:nvPr/>
              </p:nvSpPr>
              <p:spPr>
                <a:xfrm>
                  <a:off x="1395" y="1518"/>
                  <a:ext cx="1225" cy="282"/>
                </a:xfrm>
                <a:prstGeom prst="roundRect">
                  <a:avLst/>
                </a:prstGeom>
                <a:solidFill>
                  <a:srgbClr val="EE5500"/>
                </a:solidFill>
                <a:ln>
                  <a:noFill/>
                </a:ln>
                <a:effectLst/>
              </p:spPr>
              <p:txBody>
                <a:bodyPr anchor="ctr"/>
                <a:lstStyle/>
                <a:p>
                  <a:pPr>
                    <a:defRPr/>
                  </a:pPr>
                  <a:endParaRPr kumimoji="0" lang="ja-JP" altLang="en-US" sz="700" kern="0">
                    <a:solidFill>
                      <a:srgbClr val="FFFFFF"/>
                    </a:solidFill>
                    <a:cs typeface="メイリオ" pitchFamily="50" charset="-128"/>
                  </a:endParaRPr>
                </a:p>
              </p:txBody>
            </p:sp>
            <p:sp>
              <p:nvSpPr>
                <p:cNvPr id="188" name="Text Box 374"/>
                <p:cNvSpPr txBox="1">
                  <a:spLocks noChangeArrowheads="1"/>
                </p:cNvSpPr>
                <p:nvPr/>
              </p:nvSpPr>
              <p:spPr bwMode="auto">
                <a:xfrm>
                  <a:off x="1448" y="1528"/>
                  <a:ext cx="1141" cy="262"/>
                </a:xfrm>
                <a:prstGeom prst="rect">
                  <a:avLst/>
                </a:prstGeom>
                <a:noFill/>
                <a:ln w="9525" algn="ctr">
                  <a:noFill/>
                  <a:miter lim="800000"/>
                  <a:headEnd/>
                  <a:tailEnd/>
                </a:ln>
                <a:effectLst/>
              </p:spPr>
              <p:txBody>
                <a:bodyPr lIns="90000" tIns="46800" rIns="90000" bIns="46800">
                  <a:spAutoFit/>
                </a:bodyPr>
                <a:lstStyle/>
                <a:p>
                  <a:pPr algn="dist">
                    <a:spcBef>
                      <a:spcPct val="50000"/>
                    </a:spcBef>
                    <a:defRPr/>
                  </a:pPr>
                  <a:r>
                    <a:rPr kumimoji="0" lang="ja-JP" altLang="en-US" sz="1100" kern="0">
                      <a:solidFill>
                        <a:srgbClr val="FFFFFF"/>
                      </a:solidFill>
                      <a:cs typeface="メイリオ" pitchFamily="50" charset="-128"/>
                    </a:rPr>
                    <a:t>勤務地組織</a:t>
                  </a:r>
                </a:p>
              </p:txBody>
            </p:sp>
          </p:grpSp>
        </p:grpSp>
        <p:sp>
          <p:nvSpPr>
            <p:cNvPr id="129" name="AutoShape 5"/>
            <p:cNvSpPr>
              <a:spLocks noChangeArrowheads="1"/>
            </p:cNvSpPr>
            <p:nvPr/>
          </p:nvSpPr>
          <p:spPr bwMode="gray">
            <a:xfrm>
              <a:off x="3167914" y="3579863"/>
              <a:ext cx="2519999" cy="1260140"/>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defRPr/>
              </a:pPr>
              <a:endParaRPr kumimoji="0" lang="en-US" altLang="ja-JP" sz="900" kern="0">
                <a:solidFill>
                  <a:srgbClr val="434343"/>
                </a:solidFill>
                <a:cs typeface="Arial Unicode MS" pitchFamily="50" charset="-128"/>
              </a:endParaRPr>
            </a:p>
          </p:txBody>
        </p:sp>
        <p:grpSp>
          <p:nvGrpSpPr>
            <p:cNvPr id="130" name="グループ化 227"/>
            <p:cNvGrpSpPr/>
            <p:nvPr/>
          </p:nvGrpSpPr>
          <p:grpSpPr>
            <a:xfrm>
              <a:off x="3275932" y="3687874"/>
              <a:ext cx="2284737" cy="1052080"/>
              <a:chOff x="195263" y="2743200"/>
              <a:chExt cx="2668587" cy="1285875"/>
            </a:xfrm>
          </p:grpSpPr>
          <p:grpSp>
            <p:nvGrpSpPr>
              <p:cNvPr id="162" name="Organization Chart 285"/>
              <p:cNvGrpSpPr>
                <a:grpSpLocks/>
              </p:cNvGrpSpPr>
              <p:nvPr/>
            </p:nvGrpSpPr>
            <p:grpSpPr bwMode="auto">
              <a:xfrm>
                <a:off x="195263" y="2743200"/>
                <a:ext cx="2668587" cy="1285875"/>
                <a:chOff x="317" y="1729"/>
                <a:chExt cx="1681" cy="1022"/>
              </a:xfrm>
            </p:grpSpPr>
            <p:cxnSp>
              <p:nvCxnSpPr>
                <p:cNvPr id="166" name="_s1028"/>
                <p:cNvCxnSpPr>
                  <a:cxnSpLocks noChangeShapeType="1"/>
                  <a:stCxn id="184" idx="0"/>
                  <a:endCxn id="176" idx="2"/>
                </p:cNvCxnSpPr>
                <p:nvPr/>
              </p:nvCxnSpPr>
              <p:spPr bwMode="auto">
                <a:xfrm rot="5400000" flipH="1">
                  <a:off x="591" y="2360"/>
                  <a:ext cx="128" cy="144"/>
                </a:xfrm>
                <a:prstGeom prst="bentConnector3">
                  <a:avLst>
                    <a:gd name="adj1" fmla="val 50000"/>
                  </a:avLst>
                </a:prstGeom>
                <a:noFill/>
                <a:ln w="38100">
                  <a:solidFill>
                    <a:srgbClr val="54C2F0"/>
                  </a:solidFill>
                  <a:miter lim="800000"/>
                  <a:headEnd/>
                  <a:tailEnd/>
                </a:ln>
              </p:spPr>
            </p:cxnSp>
            <p:cxnSp>
              <p:nvCxnSpPr>
                <p:cNvPr id="167" name="_s1029"/>
                <p:cNvCxnSpPr>
                  <a:cxnSpLocks noChangeShapeType="1"/>
                  <a:stCxn id="183" idx="0"/>
                  <a:endCxn id="176" idx="2"/>
                </p:cNvCxnSpPr>
                <p:nvPr/>
              </p:nvCxnSpPr>
              <p:spPr bwMode="auto">
                <a:xfrm rot="-5400000">
                  <a:off x="448" y="2360"/>
                  <a:ext cx="128" cy="143"/>
                </a:xfrm>
                <a:prstGeom prst="bentConnector3">
                  <a:avLst>
                    <a:gd name="adj1" fmla="val 50000"/>
                  </a:avLst>
                </a:prstGeom>
                <a:noFill/>
                <a:ln w="38100">
                  <a:solidFill>
                    <a:srgbClr val="54C2F0"/>
                  </a:solidFill>
                  <a:miter lim="800000"/>
                  <a:headEnd/>
                  <a:tailEnd/>
                </a:ln>
              </p:spPr>
            </p:cxnSp>
            <p:cxnSp>
              <p:nvCxnSpPr>
                <p:cNvPr id="168" name="_s1030"/>
                <p:cNvCxnSpPr>
                  <a:cxnSpLocks noChangeShapeType="1"/>
                  <a:stCxn id="182" idx="0"/>
                  <a:endCxn id="177" idx="2"/>
                </p:cNvCxnSpPr>
                <p:nvPr/>
              </p:nvCxnSpPr>
              <p:spPr bwMode="auto">
                <a:xfrm rot="16200000" flipV="1">
                  <a:off x="1177" y="2372"/>
                  <a:ext cx="107" cy="140"/>
                </a:xfrm>
                <a:prstGeom prst="bentConnector3">
                  <a:avLst>
                    <a:gd name="adj1" fmla="val 50000"/>
                  </a:avLst>
                </a:prstGeom>
                <a:noFill/>
                <a:ln w="38100">
                  <a:solidFill>
                    <a:srgbClr val="54C2F0"/>
                  </a:solidFill>
                  <a:miter lim="800000"/>
                  <a:headEnd/>
                  <a:tailEnd/>
                </a:ln>
              </p:spPr>
            </p:cxnSp>
            <p:cxnSp>
              <p:nvCxnSpPr>
                <p:cNvPr id="169" name="_s1031"/>
                <p:cNvCxnSpPr>
                  <a:cxnSpLocks noChangeShapeType="1"/>
                  <a:stCxn id="181" idx="0"/>
                  <a:endCxn id="177" idx="2"/>
                </p:cNvCxnSpPr>
                <p:nvPr/>
              </p:nvCxnSpPr>
              <p:spPr bwMode="auto">
                <a:xfrm rot="5400000" flipH="1" flipV="1">
                  <a:off x="1034" y="2369"/>
                  <a:ext cx="107" cy="147"/>
                </a:xfrm>
                <a:prstGeom prst="bentConnector3">
                  <a:avLst>
                    <a:gd name="adj1" fmla="val 50000"/>
                  </a:avLst>
                </a:prstGeom>
                <a:noFill/>
                <a:ln w="38100">
                  <a:solidFill>
                    <a:srgbClr val="54C2F0"/>
                  </a:solidFill>
                  <a:miter lim="800000"/>
                  <a:headEnd/>
                  <a:tailEnd/>
                </a:ln>
              </p:spPr>
            </p:cxnSp>
            <p:cxnSp>
              <p:nvCxnSpPr>
                <p:cNvPr id="170" name="_s1032"/>
                <p:cNvCxnSpPr>
                  <a:cxnSpLocks noChangeShapeType="1"/>
                  <a:stCxn id="180" idx="0"/>
                  <a:endCxn id="178" idx="2"/>
                </p:cNvCxnSpPr>
                <p:nvPr/>
              </p:nvCxnSpPr>
              <p:spPr bwMode="auto">
                <a:xfrm rot="5400000" flipH="1">
                  <a:off x="1739" y="2360"/>
                  <a:ext cx="128" cy="144"/>
                </a:xfrm>
                <a:prstGeom prst="bentConnector3">
                  <a:avLst>
                    <a:gd name="adj1" fmla="val 50000"/>
                  </a:avLst>
                </a:prstGeom>
                <a:noFill/>
                <a:ln w="38100">
                  <a:solidFill>
                    <a:srgbClr val="54C2F0"/>
                  </a:solidFill>
                  <a:miter lim="800000"/>
                  <a:headEnd/>
                  <a:tailEnd/>
                </a:ln>
              </p:spPr>
            </p:cxnSp>
            <p:cxnSp>
              <p:nvCxnSpPr>
                <p:cNvPr id="171" name="_s1033"/>
                <p:cNvCxnSpPr>
                  <a:cxnSpLocks noChangeShapeType="1"/>
                  <a:stCxn id="179" idx="0"/>
                  <a:endCxn id="178" idx="2"/>
                </p:cNvCxnSpPr>
                <p:nvPr/>
              </p:nvCxnSpPr>
              <p:spPr bwMode="auto">
                <a:xfrm rot="-5400000">
                  <a:off x="1596" y="2360"/>
                  <a:ext cx="128" cy="143"/>
                </a:xfrm>
                <a:prstGeom prst="bentConnector3">
                  <a:avLst>
                    <a:gd name="adj1" fmla="val 50000"/>
                  </a:avLst>
                </a:prstGeom>
                <a:noFill/>
                <a:ln w="38100">
                  <a:solidFill>
                    <a:srgbClr val="54C2F0"/>
                  </a:solidFill>
                  <a:miter lim="800000"/>
                  <a:headEnd/>
                  <a:tailEnd/>
                </a:ln>
              </p:spPr>
            </p:cxnSp>
            <p:cxnSp>
              <p:nvCxnSpPr>
                <p:cNvPr id="172" name="_s1034"/>
                <p:cNvCxnSpPr>
                  <a:cxnSpLocks noChangeShapeType="1"/>
                  <a:stCxn id="178" idx="0"/>
                  <a:endCxn id="175" idx="2"/>
                </p:cNvCxnSpPr>
                <p:nvPr/>
              </p:nvCxnSpPr>
              <p:spPr bwMode="auto">
                <a:xfrm rot="5400000" flipH="1">
                  <a:off x="1380" y="1762"/>
                  <a:ext cx="128" cy="574"/>
                </a:xfrm>
                <a:prstGeom prst="bentConnector3">
                  <a:avLst>
                    <a:gd name="adj1" fmla="val 50495"/>
                  </a:avLst>
                </a:prstGeom>
                <a:noFill/>
                <a:ln w="38100">
                  <a:solidFill>
                    <a:srgbClr val="54C2F0"/>
                  </a:solidFill>
                  <a:miter lim="800000"/>
                  <a:headEnd/>
                  <a:tailEnd/>
                </a:ln>
              </p:spPr>
            </p:cxnSp>
            <p:cxnSp>
              <p:nvCxnSpPr>
                <p:cNvPr id="173" name="_s1035"/>
                <p:cNvCxnSpPr>
                  <a:cxnSpLocks noChangeShapeType="1"/>
                  <a:stCxn id="177" idx="0"/>
                  <a:endCxn id="175" idx="2"/>
                </p:cNvCxnSpPr>
                <p:nvPr/>
              </p:nvCxnSpPr>
              <p:spPr bwMode="auto">
                <a:xfrm flipH="1" flipV="1">
                  <a:off x="1157" y="1985"/>
                  <a:ext cx="4" cy="149"/>
                </a:xfrm>
                <a:prstGeom prst="straightConnector1">
                  <a:avLst/>
                </a:prstGeom>
                <a:noFill/>
                <a:ln w="38100">
                  <a:solidFill>
                    <a:srgbClr val="54C2F0"/>
                  </a:solidFill>
                  <a:round/>
                  <a:headEnd/>
                  <a:tailEnd/>
                </a:ln>
              </p:spPr>
            </p:cxnSp>
            <p:cxnSp>
              <p:nvCxnSpPr>
                <p:cNvPr id="174" name="_s1036"/>
                <p:cNvCxnSpPr>
                  <a:cxnSpLocks noChangeShapeType="1"/>
                  <a:stCxn id="176" idx="0"/>
                  <a:endCxn id="175" idx="2"/>
                </p:cNvCxnSpPr>
                <p:nvPr/>
              </p:nvCxnSpPr>
              <p:spPr bwMode="auto">
                <a:xfrm rot="-5400000">
                  <a:off x="806" y="1762"/>
                  <a:ext cx="128" cy="574"/>
                </a:xfrm>
                <a:prstGeom prst="bentConnector3">
                  <a:avLst>
                    <a:gd name="adj1" fmla="val 50495"/>
                  </a:avLst>
                </a:prstGeom>
                <a:noFill/>
                <a:ln w="38100">
                  <a:solidFill>
                    <a:srgbClr val="54C2F0"/>
                  </a:solidFill>
                  <a:miter lim="800000"/>
                  <a:headEnd/>
                  <a:tailEnd/>
                </a:ln>
              </p:spPr>
            </p:cxnSp>
            <p:sp>
              <p:nvSpPr>
                <p:cNvPr id="175" name="_s1037"/>
                <p:cNvSpPr>
                  <a:spLocks noChangeArrowheads="1"/>
                </p:cNvSpPr>
                <p:nvPr/>
              </p:nvSpPr>
              <p:spPr bwMode="auto">
                <a:xfrm>
                  <a:off x="1034" y="1729"/>
                  <a:ext cx="246" cy="256"/>
                </a:xfrm>
                <a:prstGeom prst="roundRect">
                  <a:avLst>
                    <a:gd name="adj" fmla="val 16667"/>
                  </a:avLst>
                </a:prstGeom>
                <a:solidFill>
                  <a:srgbClr val="54C2F0"/>
                </a:solidFill>
                <a:ln>
                  <a:noFill/>
                </a:ln>
              </p:spPr>
              <p:txBody>
                <a:bodyPr wrap="none" lIns="0" tIns="0" rIns="0" bIns="0" anchor="ctr"/>
                <a:lstStyle/>
                <a:p>
                  <a:pPr>
                    <a:defRPr/>
                  </a:pPr>
                  <a:endParaRPr kumimoji="0" lang="ja-JP" altLang="en-US" sz="1200" kern="0">
                    <a:solidFill>
                      <a:sysClr val="windowText" lastClr="000000"/>
                    </a:solidFill>
                    <a:cs typeface="メイリオ" pitchFamily="50" charset="-128"/>
                  </a:endParaRPr>
                </a:p>
              </p:txBody>
            </p:sp>
            <p:sp>
              <p:nvSpPr>
                <p:cNvPr id="176" name="_s1038"/>
                <p:cNvSpPr>
                  <a:spLocks noChangeArrowheads="1"/>
                </p:cNvSpPr>
                <p:nvPr/>
              </p:nvSpPr>
              <p:spPr bwMode="auto">
                <a:xfrm>
                  <a:off x="460" y="2113"/>
                  <a:ext cx="246" cy="255"/>
                </a:xfrm>
                <a:prstGeom prst="roundRect">
                  <a:avLst>
                    <a:gd name="adj" fmla="val 16667"/>
                  </a:avLst>
                </a:prstGeom>
                <a:solidFill>
                  <a:srgbClr val="54C2F0"/>
                </a:solidFill>
                <a:ln>
                  <a:noFill/>
                </a:ln>
              </p:spPr>
              <p:txBody>
                <a:bodyPr wrap="none" lIns="0" tIns="0" rIns="0" bIns="0" anchor="ctr"/>
                <a:lstStyle/>
                <a:p>
                  <a:pPr>
                    <a:defRPr/>
                  </a:pPr>
                  <a:endParaRPr kumimoji="0" lang="ja-JP" altLang="en-US" sz="1200" kern="0">
                    <a:solidFill>
                      <a:sysClr val="windowText" lastClr="000000"/>
                    </a:solidFill>
                    <a:cs typeface="メイリオ" pitchFamily="50" charset="-128"/>
                  </a:endParaRPr>
                </a:p>
              </p:txBody>
            </p:sp>
            <p:sp>
              <p:nvSpPr>
                <p:cNvPr id="177" name="_s1039"/>
                <p:cNvSpPr>
                  <a:spLocks noChangeArrowheads="1"/>
                </p:cNvSpPr>
                <p:nvPr/>
              </p:nvSpPr>
              <p:spPr bwMode="auto">
                <a:xfrm>
                  <a:off x="1038" y="2134"/>
                  <a:ext cx="246" cy="255"/>
                </a:xfrm>
                <a:prstGeom prst="roundRect">
                  <a:avLst>
                    <a:gd name="adj" fmla="val 16667"/>
                  </a:avLst>
                </a:prstGeom>
                <a:solidFill>
                  <a:srgbClr val="54C2F0"/>
                </a:solidFill>
                <a:ln>
                  <a:noFill/>
                </a:ln>
              </p:spPr>
              <p:txBody>
                <a:bodyPr wrap="none" lIns="0" tIns="0" rIns="0" bIns="0" anchor="ctr"/>
                <a:lstStyle/>
                <a:p>
                  <a:pPr>
                    <a:defRPr/>
                  </a:pPr>
                  <a:endParaRPr kumimoji="0" lang="ja-JP" altLang="en-US" sz="1200" kern="0">
                    <a:solidFill>
                      <a:sysClr val="windowText" lastClr="000000"/>
                    </a:solidFill>
                    <a:cs typeface="メイリオ" pitchFamily="50" charset="-128"/>
                  </a:endParaRPr>
                </a:p>
              </p:txBody>
            </p:sp>
            <p:sp>
              <p:nvSpPr>
                <p:cNvPr id="178" name="_s1040"/>
                <p:cNvSpPr>
                  <a:spLocks noChangeArrowheads="1"/>
                </p:cNvSpPr>
                <p:nvPr/>
              </p:nvSpPr>
              <p:spPr bwMode="auto">
                <a:xfrm>
                  <a:off x="1608" y="2113"/>
                  <a:ext cx="246" cy="255"/>
                </a:xfrm>
                <a:prstGeom prst="roundRect">
                  <a:avLst>
                    <a:gd name="adj" fmla="val 16667"/>
                  </a:avLst>
                </a:prstGeom>
                <a:solidFill>
                  <a:srgbClr val="54C2F0"/>
                </a:solidFill>
                <a:ln>
                  <a:noFill/>
                </a:ln>
              </p:spPr>
              <p:txBody>
                <a:bodyPr wrap="none" lIns="0" tIns="0" rIns="0" bIns="0" anchor="ctr"/>
                <a:lstStyle/>
                <a:p>
                  <a:pPr>
                    <a:defRPr/>
                  </a:pPr>
                  <a:endParaRPr kumimoji="0" lang="ja-JP" altLang="en-US" sz="1200" kern="0">
                    <a:solidFill>
                      <a:sysClr val="windowText" lastClr="000000"/>
                    </a:solidFill>
                    <a:cs typeface="メイリオ" pitchFamily="50" charset="-128"/>
                  </a:endParaRPr>
                </a:p>
              </p:txBody>
            </p:sp>
            <p:sp>
              <p:nvSpPr>
                <p:cNvPr id="179" name="_s1041"/>
                <p:cNvSpPr>
                  <a:spLocks noChangeArrowheads="1"/>
                </p:cNvSpPr>
                <p:nvPr/>
              </p:nvSpPr>
              <p:spPr bwMode="auto">
                <a:xfrm>
                  <a:off x="1465" y="2496"/>
                  <a:ext cx="246" cy="255"/>
                </a:xfrm>
                <a:prstGeom prst="roundRect">
                  <a:avLst>
                    <a:gd name="adj" fmla="val 16667"/>
                  </a:avLst>
                </a:prstGeom>
                <a:solidFill>
                  <a:srgbClr val="54C2F0"/>
                </a:solidFill>
                <a:ln>
                  <a:noFill/>
                </a:ln>
              </p:spPr>
              <p:txBody>
                <a:bodyPr wrap="none" lIns="0" tIns="0" rIns="0" bIns="0" anchor="ctr"/>
                <a:lstStyle/>
                <a:p>
                  <a:pPr>
                    <a:defRPr/>
                  </a:pPr>
                  <a:endParaRPr kumimoji="0" lang="ja-JP" altLang="en-US" sz="1200" kern="0">
                    <a:solidFill>
                      <a:sysClr val="windowText" lastClr="000000"/>
                    </a:solidFill>
                    <a:cs typeface="メイリオ" pitchFamily="50" charset="-128"/>
                  </a:endParaRPr>
                </a:p>
              </p:txBody>
            </p:sp>
            <p:sp>
              <p:nvSpPr>
                <p:cNvPr id="180" name="_s1042"/>
                <p:cNvSpPr>
                  <a:spLocks noChangeArrowheads="1"/>
                </p:cNvSpPr>
                <p:nvPr/>
              </p:nvSpPr>
              <p:spPr bwMode="auto">
                <a:xfrm>
                  <a:off x="1752" y="2496"/>
                  <a:ext cx="246" cy="255"/>
                </a:xfrm>
                <a:prstGeom prst="roundRect">
                  <a:avLst>
                    <a:gd name="adj" fmla="val 16667"/>
                  </a:avLst>
                </a:prstGeom>
                <a:solidFill>
                  <a:srgbClr val="54C2F0"/>
                </a:solidFill>
                <a:ln>
                  <a:noFill/>
                </a:ln>
              </p:spPr>
              <p:txBody>
                <a:bodyPr wrap="none" lIns="0" tIns="0" rIns="0" bIns="0" anchor="ctr"/>
                <a:lstStyle/>
                <a:p>
                  <a:pPr>
                    <a:defRPr/>
                  </a:pPr>
                  <a:endParaRPr kumimoji="0" lang="ja-JP" altLang="en-US" sz="1200" kern="0">
                    <a:solidFill>
                      <a:sysClr val="windowText" lastClr="000000"/>
                    </a:solidFill>
                    <a:cs typeface="メイリオ" pitchFamily="50" charset="-128"/>
                  </a:endParaRPr>
                </a:p>
              </p:txBody>
            </p:sp>
            <p:sp>
              <p:nvSpPr>
                <p:cNvPr id="181" name="_s1043"/>
                <p:cNvSpPr>
                  <a:spLocks noChangeArrowheads="1"/>
                </p:cNvSpPr>
                <p:nvPr/>
              </p:nvSpPr>
              <p:spPr bwMode="auto">
                <a:xfrm>
                  <a:off x="891" y="2496"/>
                  <a:ext cx="246" cy="255"/>
                </a:xfrm>
                <a:prstGeom prst="roundRect">
                  <a:avLst>
                    <a:gd name="adj" fmla="val 16667"/>
                  </a:avLst>
                </a:prstGeom>
                <a:solidFill>
                  <a:srgbClr val="54C2F0"/>
                </a:solidFill>
                <a:ln>
                  <a:noFill/>
                </a:ln>
              </p:spPr>
              <p:txBody>
                <a:bodyPr wrap="none" lIns="0" tIns="0" rIns="0" bIns="0" anchor="ctr"/>
                <a:lstStyle/>
                <a:p>
                  <a:pPr>
                    <a:defRPr/>
                  </a:pPr>
                  <a:endParaRPr kumimoji="0" lang="ja-JP" altLang="en-US" sz="1200" kern="0">
                    <a:solidFill>
                      <a:sysClr val="windowText" lastClr="000000"/>
                    </a:solidFill>
                    <a:cs typeface="メイリオ" pitchFamily="50" charset="-128"/>
                  </a:endParaRPr>
                </a:p>
              </p:txBody>
            </p:sp>
            <p:sp>
              <p:nvSpPr>
                <p:cNvPr id="182" name="_s1044"/>
                <p:cNvSpPr>
                  <a:spLocks noChangeArrowheads="1"/>
                </p:cNvSpPr>
                <p:nvPr/>
              </p:nvSpPr>
              <p:spPr bwMode="auto">
                <a:xfrm>
                  <a:off x="1178" y="2496"/>
                  <a:ext cx="246" cy="255"/>
                </a:xfrm>
                <a:prstGeom prst="roundRect">
                  <a:avLst>
                    <a:gd name="adj" fmla="val 16667"/>
                  </a:avLst>
                </a:prstGeom>
                <a:solidFill>
                  <a:srgbClr val="54C2F0"/>
                </a:solidFill>
                <a:ln>
                  <a:noFill/>
                </a:ln>
              </p:spPr>
              <p:txBody>
                <a:bodyPr wrap="none" lIns="0" tIns="0" rIns="0" bIns="0" anchor="ctr"/>
                <a:lstStyle/>
                <a:p>
                  <a:pPr>
                    <a:defRPr/>
                  </a:pPr>
                  <a:endParaRPr kumimoji="0" lang="ja-JP" altLang="en-US" sz="1200" kern="0">
                    <a:solidFill>
                      <a:sysClr val="windowText" lastClr="000000"/>
                    </a:solidFill>
                    <a:cs typeface="メイリオ" pitchFamily="50" charset="-128"/>
                  </a:endParaRPr>
                </a:p>
              </p:txBody>
            </p:sp>
            <p:sp>
              <p:nvSpPr>
                <p:cNvPr id="183" name="_s1045"/>
                <p:cNvSpPr>
                  <a:spLocks noChangeArrowheads="1"/>
                </p:cNvSpPr>
                <p:nvPr/>
              </p:nvSpPr>
              <p:spPr bwMode="auto">
                <a:xfrm>
                  <a:off x="317" y="2496"/>
                  <a:ext cx="246" cy="255"/>
                </a:xfrm>
                <a:prstGeom prst="roundRect">
                  <a:avLst>
                    <a:gd name="adj" fmla="val 16667"/>
                  </a:avLst>
                </a:prstGeom>
                <a:solidFill>
                  <a:srgbClr val="54C2F0"/>
                </a:solidFill>
                <a:ln>
                  <a:noFill/>
                </a:ln>
              </p:spPr>
              <p:txBody>
                <a:bodyPr wrap="none" lIns="0" tIns="0" rIns="0" bIns="0" anchor="ctr"/>
                <a:lstStyle/>
                <a:p>
                  <a:pPr>
                    <a:defRPr/>
                  </a:pPr>
                  <a:endParaRPr kumimoji="0" lang="ja-JP" altLang="en-US" sz="1200" kern="0">
                    <a:solidFill>
                      <a:sysClr val="windowText" lastClr="000000"/>
                    </a:solidFill>
                    <a:cs typeface="メイリオ" pitchFamily="50" charset="-128"/>
                  </a:endParaRPr>
                </a:p>
              </p:txBody>
            </p:sp>
            <p:sp>
              <p:nvSpPr>
                <p:cNvPr id="184" name="_s1046"/>
                <p:cNvSpPr>
                  <a:spLocks noChangeArrowheads="1"/>
                </p:cNvSpPr>
                <p:nvPr/>
              </p:nvSpPr>
              <p:spPr bwMode="auto">
                <a:xfrm>
                  <a:off x="604" y="2496"/>
                  <a:ext cx="246" cy="255"/>
                </a:xfrm>
                <a:prstGeom prst="roundRect">
                  <a:avLst>
                    <a:gd name="adj" fmla="val 16667"/>
                  </a:avLst>
                </a:prstGeom>
                <a:solidFill>
                  <a:srgbClr val="54C2F0"/>
                </a:solidFill>
                <a:ln>
                  <a:noFill/>
                </a:ln>
              </p:spPr>
              <p:txBody>
                <a:bodyPr wrap="none" lIns="0" tIns="0" rIns="0" bIns="0" anchor="ctr"/>
                <a:lstStyle/>
                <a:p>
                  <a:pPr>
                    <a:defRPr/>
                  </a:pPr>
                  <a:endParaRPr kumimoji="0" lang="ja-JP" altLang="en-US" sz="1200" kern="0">
                    <a:solidFill>
                      <a:sysClr val="windowText" lastClr="000000"/>
                    </a:solidFill>
                    <a:cs typeface="メイリオ" pitchFamily="50" charset="-128"/>
                  </a:endParaRPr>
                </a:p>
              </p:txBody>
            </p:sp>
          </p:grpSp>
          <p:grpSp>
            <p:nvGrpSpPr>
              <p:cNvPr id="163" name="Group 378"/>
              <p:cNvGrpSpPr>
                <a:grpSpLocks/>
              </p:cNvGrpSpPr>
              <p:nvPr/>
            </p:nvGrpSpPr>
            <p:grpSpPr bwMode="auto">
              <a:xfrm>
                <a:off x="581660" y="3384794"/>
                <a:ext cx="1944687" cy="396074"/>
                <a:chOff x="1395" y="1518"/>
                <a:chExt cx="1225" cy="282"/>
              </a:xfrm>
              <a:solidFill>
                <a:srgbClr val="E27100"/>
              </a:solidFill>
            </p:grpSpPr>
            <p:sp>
              <p:nvSpPr>
                <p:cNvPr id="164" name="角丸四角形 163"/>
                <p:cNvSpPr/>
                <p:nvPr/>
              </p:nvSpPr>
              <p:spPr>
                <a:xfrm>
                  <a:off x="1395" y="1518"/>
                  <a:ext cx="1225" cy="282"/>
                </a:xfrm>
                <a:prstGeom prst="roundRect">
                  <a:avLst/>
                </a:prstGeom>
                <a:solidFill>
                  <a:srgbClr val="EE5500"/>
                </a:solidFill>
                <a:ln>
                  <a:noFill/>
                </a:ln>
                <a:effectLst/>
              </p:spPr>
              <p:txBody>
                <a:bodyPr anchor="ctr"/>
                <a:lstStyle/>
                <a:p>
                  <a:pPr>
                    <a:defRPr/>
                  </a:pPr>
                  <a:endParaRPr kumimoji="0" lang="ja-JP" altLang="en-US" sz="700" kern="0">
                    <a:solidFill>
                      <a:srgbClr val="FFFFFF"/>
                    </a:solidFill>
                    <a:cs typeface="メイリオ" pitchFamily="50" charset="-128"/>
                  </a:endParaRPr>
                </a:p>
              </p:txBody>
            </p:sp>
            <p:sp>
              <p:nvSpPr>
                <p:cNvPr id="165" name="Text Box 374"/>
                <p:cNvSpPr txBox="1">
                  <a:spLocks noChangeArrowheads="1"/>
                </p:cNvSpPr>
                <p:nvPr/>
              </p:nvSpPr>
              <p:spPr bwMode="auto">
                <a:xfrm>
                  <a:off x="1448" y="1518"/>
                  <a:ext cx="1141" cy="262"/>
                </a:xfrm>
                <a:prstGeom prst="rect">
                  <a:avLst/>
                </a:prstGeom>
                <a:noFill/>
                <a:ln w="9525" algn="ctr">
                  <a:noFill/>
                  <a:miter lim="800000"/>
                  <a:headEnd/>
                  <a:tailEnd/>
                </a:ln>
                <a:effectLst/>
              </p:spPr>
              <p:txBody>
                <a:bodyPr lIns="90000" tIns="46800" rIns="90000" bIns="46800">
                  <a:spAutoFit/>
                </a:bodyPr>
                <a:lstStyle/>
                <a:p>
                  <a:pPr algn="dist">
                    <a:spcBef>
                      <a:spcPct val="50000"/>
                    </a:spcBef>
                    <a:defRPr/>
                  </a:pPr>
                  <a:r>
                    <a:rPr kumimoji="0" lang="ja-JP" altLang="en-US" sz="1100" kern="0">
                      <a:solidFill>
                        <a:srgbClr val="FFFFFF"/>
                      </a:solidFill>
                      <a:cs typeface="メイリオ" pitchFamily="50" charset="-128"/>
                    </a:rPr>
                    <a:t>原価組織</a:t>
                  </a:r>
                </a:p>
              </p:txBody>
            </p:sp>
          </p:grpSp>
        </p:grpSp>
        <p:sp>
          <p:nvSpPr>
            <p:cNvPr id="131" name="右矢印 130"/>
            <p:cNvSpPr/>
            <p:nvPr/>
          </p:nvSpPr>
          <p:spPr>
            <a:xfrm>
              <a:off x="5832210" y="1347615"/>
              <a:ext cx="431976" cy="504056"/>
            </a:xfrm>
            <a:prstGeom prst="rightArrow">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srgbClr val="FFFFFF"/>
                </a:solidFill>
              </a:endParaRPr>
            </a:p>
          </p:txBody>
        </p:sp>
        <p:sp>
          <p:nvSpPr>
            <p:cNvPr id="132" name="右矢印 131"/>
            <p:cNvSpPr/>
            <p:nvPr/>
          </p:nvSpPr>
          <p:spPr>
            <a:xfrm>
              <a:off x="5832210" y="2607755"/>
              <a:ext cx="431976" cy="504056"/>
            </a:xfrm>
            <a:prstGeom prst="rightArrow">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srgbClr val="FFFFFF"/>
                </a:solidFill>
              </a:endParaRPr>
            </a:p>
          </p:txBody>
        </p:sp>
        <p:sp>
          <p:nvSpPr>
            <p:cNvPr id="133" name="右矢印 132"/>
            <p:cNvSpPr/>
            <p:nvPr/>
          </p:nvSpPr>
          <p:spPr>
            <a:xfrm>
              <a:off x="5832210" y="3903899"/>
              <a:ext cx="431976" cy="504056"/>
            </a:xfrm>
            <a:prstGeom prst="rightArrow">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srgbClr val="FFFFFF"/>
                </a:solidFill>
              </a:endParaRPr>
            </a:p>
          </p:txBody>
        </p:sp>
        <p:sp>
          <p:nvSpPr>
            <p:cNvPr id="134" name="Freeform 418"/>
            <p:cNvSpPr>
              <a:spLocks noEditPoints="1"/>
            </p:cNvSpPr>
            <p:nvPr/>
          </p:nvSpPr>
          <p:spPr bwMode="auto">
            <a:xfrm>
              <a:off x="7020275" y="1239603"/>
              <a:ext cx="943433" cy="648072"/>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rgbClr val="F9BE00"/>
            </a:solidFill>
            <a:ln>
              <a:noFill/>
            </a:ln>
          </p:spPr>
          <p:txBody>
            <a:bodyPr vert="horz" wrap="square" lIns="91440" tIns="45720" rIns="91440" bIns="45720" numCol="1" anchor="t" anchorCtr="0" compatLnSpc="1">
              <a:prstTxWarp prst="textNoShape">
                <a:avLst/>
              </a:prstTxWarp>
            </a:bodyPr>
            <a:lstStyle/>
            <a:p>
              <a:pPr>
                <a:defRPr/>
              </a:pPr>
              <a:endParaRPr kumimoji="0" lang="ja-JP" altLang="en-US" sz="1200" kern="0">
                <a:solidFill>
                  <a:sysClr val="windowText" lastClr="000000"/>
                </a:solidFill>
              </a:endParaRPr>
            </a:p>
          </p:txBody>
        </p:sp>
        <p:sp>
          <p:nvSpPr>
            <p:cNvPr id="135" name="右矢印 134"/>
            <p:cNvSpPr/>
            <p:nvPr/>
          </p:nvSpPr>
          <p:spPr>
            <a:xfrm>
              <a:off x="2591779" y="2643758"/>
              <a:ext cx="431976" cy="504056"/>
            </a:xfrm>
            <a:prstGeom prst="rightArrow">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srgbClr val="FFFFFF"/>
                </a:solidFill>
              </a:endParaRPr>
            </a:p>
          </p:txBody>
        </p:sp>
        <p:sp>
          <p:nvSpPr>
            <p:cNvPr id="136" name="右矢印 135"/>
            <p:cNvSpPr/>
            <p:nvPr/>
          </p:nvSpPr>
          <p:spPr>
            <a:xfrm rot="19531935">
              <a:off x="2595146" y="2097715"/>
              <a:ext cx="431976" cy="504056"/>
            </a:xfrm>
            <a:prstGeom prst="rightArrow">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srgbClr val="FFFFFF"/>
                </a:solidFill>
              </a:endParaRPr>
            </a:p>
          </p:txBody>
        </p:sp>
        <p:sp>
          <p:nvSpPr>
            <p:cNvPr id="137" name="右矢印 136"/>
            <p:cNvSpPr/>
            <p:nvPr/>
          </p:nvSpPr>
          <p:spPr>
            <a:xfrm rot="1302190">
              <a:off x="2585970" y="3209822"/>
              <a:ext cx="431976" cy="504056"/>
            </a:xfrm>
            <a:prstGeom prst="rightArrow">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srgbClr val="FFFFFF"/>
                </a:solidFill>
              </a:endParaRPr>
            </a:p>
          </p:txBody>
        </p:sp>
        <p:sp>
          <p:nvSpPr>
            <p:cNvPr id="138" name="角丸四角形 137"/>
            <p:cNvSpPr/>
            <p:nvPr/>
          </p:nvSpPr>
          <p:spPr bwMode="auto">
            <a:xfrm>
              <a:off x="6372202" y="951575"/>
              <a:ext cx="2376263" cy="324061"/>
            </a:xfrm>
            <a:prstGeom prst="roundRect">
              <a:avLst/>
            </a:prstGeom>
            <a:noFill/>
            <a:ln>
              <a:noFill/>
            </a:ln>
            <a:effectLst/>
          </p:spPr>
          <p:txBody>
            <a:bodyPr anchor="ctr"/>
            <a:lstStyle/>
            <a:p>
              <a:pPr algn="ctr">
                <a:defRPr/>
              </a:pPr>
              <a:r>
                <a:rPr kumimoji="0" lang="ja-JP" altLang="en-US" sz="1100" kern="0">
                  <a:solidFill>
                    <a:prstClr val="black"/>
                  </a:solidFill>
                  <a:cs typeface="メイリオ" pitchFamily="50" charset="-128"/>
                </a:rPr>
                <a:t>統計資料（原価組織）</a:t>
              </a:r>
            </a:p>
          </p:txBody>
        </p:sp>
        <p:sp>
          <p:nvSpPr>
            <p:cNvPr id="139" name="角丸四角形 138"/>
            <p:cNvSpPr/>
            <p:nvPr/>
          </p:nvSpPr>
          <p:spPr bwMode="auto">
            <a:xfrm>
              <a:off x="6372202" y="2139680"/>
              <a:ext cx="2376263" cy="324061"/>
            </a:xfrm>
            <a:prstGeom prst="roundRect">
              <a:avLst/>
            </a:prstGeom>
            <a:noFill/>
            <a:ln>
              <a:noFill/>
            </a:ln>
            <a:effectLst/>
          </p:spPr>
          <p:txBody>
            <a:bodyPr anchor="ctr"/>
            <a:lstStyle/>
            <a:p>
              <a:pPr algn="ctr">
                <a:defRPr/>
              </a:pPr>
              <a:r>
                <a:rPr kumimoji="0" lang="ja-JP" altLang="en-US" sz="1100" kern="0">
                  <a:solidFill>
                    <a:prstClr val="black"/>
                  </a:solidFill>
                  <a:cs typeface="メイリオ" pitchFamily="50" charset="-128"/>
                </a:rPr>
                <a:t>組織階層図（勤務地）</a:t>
              </a:r>
            </a:p>
          </p:txBody>
        </p:sp>
        <p:sp>
          <p:nvSpPr>
            <p:cNvPr id="140" name="角丸四角形 139"/>
            <p:cNvSpPr/>
            <p:nvPr/>
          </p:nvSpPr>
          <p:spPr bwMode="auto">
            <a:xfrm>
              <a:off x="6336198" y="3435824"/>
              <a:ext cx="2376263" cy="324061"/>
            </a:xfrm>
            <a:prstGeom prst="roundRect">
              <a:avLst/>
            </a:prstGeom>
            <a:noFill/>
            <a:ln>
              <a:noFill/>
            </a:ln>
            <a:effectLst/>
          </p:spPr>
          <p:txBody>
            <a:bodyPr anchor="ctr"/>
            <a:lstStyle/>
            <a:p>
              <a:pPr algn="ctr">
                <a:defRPr/>
              </a:pPr>
              <a:r>
                <a:rPr kumimoji="0" lang="ja-JP" altLang="en-US" sz="1100" kern="0">
                  <a:solidFill>
                    <a:prstClr val="black"/>
                  </a:solidFill>
                  <a:cs typeface="メイリオ" pitchFamily="50" charset="-128"/>
                </a:rPr>
                <a:t>費用計上部門配賦</a:t>
              </a:r>
            </a:p>
          </p:txBody>
        </p:sp>
        <p:grpSp>
          <p:nvGrpSpPr>
            <p:cNvPr id="141" name="グループ化 109"/>
            <p:cNvGrpSpPr/>
            <p:nvPr/>
          </p:nvGrpSpPr>
          <p:grpSpPr>
            <a:xfrm>
              <a:off x="425709" y="2391731"/>
              <a:ext cx="383593" cy="405495"/>
              <a:chOff x="646113" y="649288"/>
              <a:chExt cx="355600" cy="381000"/>
            </a:xfrm>
            <a:solidFill>
              <a:srgbClr val="54C2F0"/>
            </a:solidFill>
          </p:grpSpPr>
          <p:sp>
            <p:nvSpPr>
              <p:cNvPr id="160"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sz="1200" kern="0">
                  <a:solidFill>
                    <a:sysClr val="windowText" lastClr="000000"/>
                  </a:solidFill>
                </a:endParaRPr>
              </a:p>
            </p:txBody>
          </p:sp>
          <p:sp>
            <p:nvSpPr>
              <p:cNvPr id="161"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sz="1200" kern="0">
                  <a:solidFill>
                    <a:sysClr val="windowText" lastClr="000000"/>
                  </a:solidFill>
                </a:endParaRPr>
              </a:p>
            </p:txBody>
          </p:sp>
        </p:grpSp>
        <p:grpSp>
          <p:nvGrpSpPr>
            <p:cNvPr id="142" name="グループ化 112"/>
            <p:cNvGrpSpPr/>
            <p:nvPr/>
          </p:nvGrpSpPr>
          <p:grpSpPr>
            <a:xfrm>
              <a:off x="431544" y="3030352"/>
              <a:ext cx="383593" cy="405495"/>
              <a:chOff x="646113" y="649288"/>
              <a:chExt cx="355600" cy="381000"/>
            </a:xfrm>
            <a:solidFill>
              <a:srgbClr val="54C2F0"/>
            </a:solidFill>
          </p:grpSpPr>
          <p:sp>
            <p:nvSpPr>
              <p:cNvPr id="158"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sz="1200" kern="0">
                  <a:solidFill>
                    <a:sysClr val="windowText" lastClr="000000"/>
                  </a:solidFill>
                </a:endParaRPr>
              </a:p>
            </p:txBody>
          </p:sp>
          <p:sp>
            <p:nvSpPr>
              <p:cNvPr id="159"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sz="1200" kern="0">
                  <a:solidFill>
                    <a:sysClr val="windowText" lastClr="000000"/>
                  </a:solidFill>
                </a:endParaRPr>
              </a:p>
            </p:txBody>
          </p:sp>
        </p:grpSp>
        <p:grpSp>
          <p:nvGrpSpPr>
            <p:cNvPr id="143" name="グループ化 115"/>
            <p:cNvGrpSpPr/>
            <p:nvPr/>
          </p:nvGrpSpPr>
          <p:grpSpPr>
            <a:xfrm>
              <a:off x="7164287" y="3733029"/>
              <a:ext cx="684076" cy="674924"/>
              <a:chOff x="3338513" y="2452688"/>
              <a:chExt cx="381000" cy="381000"/>
            </a:xfrm>
            <a:solidFill>
              <a:srgbClr val="F9BE00"/>
            </a:solidFill>
          </p:grpSpPr>
          <p:sp>
            <p:nvSpPr>
              <p:cNvPr id="152" name="Freeform 138"/>
              <p:cNvSpPr>
                <a:spLocks/>
              </p:cNvSpPr>
              <p:nvPr/>
            </p:nvSpPr>
            <p:spPr bwMode="auto">
              <a:xfrm>
                <a:off x="3363913" y="24526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sz="1200" kern="0">
                  <a:solidFill>
                    <a:sysClr val="windowText" lastClr="000000"/>
                  </a:solidFill>
                </a:endParaRPr>
              </a:p>
            </p:txBody>
          </p:sp>
          <p:sp>
            <p:nvSpPr>
              <p:cNvPr id="153" name="Freeform 139"/>
              <p:cNvSpPr>
                <a:spLocks/>
              </p:cNvSpPr>
              <p:nvPr/>
            </p:nvSpPr>
            <p:spPr bwMode="auto">
              <a:xfrm>
                <a:off x="3338513" y="2532063"/>
                <a:ext cx="114300" cy="301625"/>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sz="1200" kern="0">
                  <a:solidFill>
                    <a:sysClr val="windowText" lastClr="000000"/>
                  </a:solidFill>
                </a:endParaRPr>
              </a:p>
            </p:txBody>
          </p:sp>
          <p:sp>
            <p:nvSpPr>
              <p:cNvPr id="154" name="Freeform 140"/>
              <p:cNvSpPr>
                <a:spLocks/>
              </p:cNvSpPr>
              <p:nvPr/>
            </p:nvSpPr>
            <p:spPr bwMode="auto">
              <a:xfrm>
                <a:off x="3490913" y="2471738"/>
                <a:ext cx="114300" cy="342900"/>
              </a:xfrm>
              <a:custGeom>
                <a:avLst/>
                <a:gdLst/>
                <a:ahLst/>
                <a:cxnLst>
                  <a:cxn ang="0">
                    <a:pos x="72" y="24"/>
                  </a:cxn>
                  <a:cxn ang="0">
                    <a:pos x="72" y="0"/>
                  </a:cxn>
                  <a:cxn ang="0">
                    <a:pos x="24" y="0"/>
                  </a:cxn>
                  <a:cxn ang="0">
                    <a:pos x="24" y="12"/>
                  </a:cxn>
                  <a:cxn ang="0">
                    <a:pos x="24" y="24"/>
                  </a:cxn>
                  <a:cxn ang="0">
                    <a:pos x="24" y="96"/>
                  </a:cxn>
                  <a:cxn ang="0">
                    <a:pos x="0" y="96"/>
                  </a:cxn>
                  <a:cxn ang="0">
                    <a:pos x="0" y="120"/>
                  </a:cxn>
                  <a:cxn ang="0">
                    <a:pos x="24" y="120"/>
                  </a:cxn>
                  <a:cxn ang="0">
                    <a:pos x="24" y="192"/>
                  </a:cxn>
                  <a:cxn ang="0">
                    <a:pos x="24" y="204"/>
                  </a:cxn>
                  <a:cxn ang="0">
                    <a:pos x="24" y="216"/>
                  </a:cxn>
                  <a:cxn ang="0">
                    <a:pos x="72" y="216"/>
                  </a:cxn>
                  <a:cxn ang="0">
                    <a:pos x="72" y="192"/>
                  </a:cxn>
                  <a:cxn ang="0">
                    <a:pos x="48" y="192"/>
                  </a:cxn>
                  <a:cxn ang="0">
                    <a:pos x="48" y="120"/>
                  </a:cxn>
                  <a:cxn ang="0">
                    <a:pos x="72" y="120"/>
                  </a:cxn>
                  <a:cxn ang="0">
                    <a:pos x="72" y="96"/>
                  </a:cxn>
                  <a:cxn ang="0">
                    <a:pos x="48" y="96"/>
                  </a:cxn>
                  <a:cxn ang="0">
                    <a:pos x="48" y="24"/>
                  </a:cxn>
                  <a:cxn ang="0">
                    <a:pos x="72" y="24"/>
                  </a:cxn>
                </a:cxnLst>
                <a:rect l="0" t="0" r="r" b="b"/>
                <a:pathLst>
                  <a:path w="72" h="216">
                    <a:moveTo>
                      <a:pt x="72" y="24"/>
                    </a:moveTo>
                    <a:lnTo>
                      <a:pt x="72" y="0"/>
                    </a:lnTo>
                    <a:lnTo>
                      <a:pt x="24" y="0"/>
                    </a:lnTo>
                    <a:lnTo>
                      <a:pt x="24" y="12"/>
                    </a:lnTo>
                    <a:lnTo>
                      <a:pt x="24" y="24"/>
                    </a:lnTo>
                    <a:lnTo>
                      <a:pt x="24" y="96"/>
                    </a:lnTo>
                    <a:lnTo>
                      <a:pt x="0" y="96"/>
                    </a:lnTo>
                    <a:lnTo>
                      <a:pt x="0" y="120"/>
                    </a:lnTo>
                    <a:lnTo>
                      <a:pt x="24" y="120"/>
                    </a:lnTo>
                    <a:lnTo>
                      <a:pt x="24" y="192"/>
                    </a:lnTo>
                    <a:lnTo>
                      <a:pt x="24" y="204"/>
                    </a:lnTo>
                    <a:lnTo>
                      <a:pt x="24" y="216"/>
                    </a:lnTo>
                    <a:lnTo>
                      <a:pt x="72" y="216"/>
                    </a:lnTo>
                    <a:lnTo>
                      <a:pt x="72" y="192"/>
                    </a:lnTo>
                    <a:lnTo>
                      <a:pt x="48" y="192"/>
                    </a:lnTo>
                    <a:lnTo>
                      <a:pt x="48" y="120"/>
                    </a:lnTo>
                    <a:lnTo>
                      <a:pt x="72" y="120"/>
                    </a:lnTo>
                    <a:lnTo>
                      <a:pt x="72" y="96"/>
                    </a:lnTo>
                    <a:lnTo>
                      <a:pt x="48" y="96"/>
                    </a:lnTo>
                    <a:lnTo>
                      <a:pt x="48" y="24"/>
                    </a:lnTo>
                    <a:lnTo>
                      <a:pt x="72"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sz="1200" kern="0">
                  <a:solidFill>
                    <a:sysClr val="windowText" lastClr="000000"/>
                  </a:solidFill>
                </a:endParaRPr>
              </a:p>
            </p:txBody>
          </p:sp>
          <p:sp>
            <p:nvSpPr>
              <p:cNvPr id="155" name="Freeform 141"/>
              <p:cNvSpPr>
                <a:spLocks/>
              </p:cNvSpPr>
              <p:nvPr/>
            </p:nvSpPr>
            <p:spPr bwMode="auto">
              <a:xfrm>
                <a:off x="3643313" y="2605088"/>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lnTo>
                      <a:pt x="48"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sz="1200" kern="0">
                  <a:solidFill>
                    <a:sysClr val="windowText" lastClr="000000"/>
                  </a:solidFill>
                </a:endParaRPr>
              </a:p>
            </p:txBody>
          </p:sp>
          <p:sp>
            <p:nvSpPr>
              <p:cNvPr id="156" name="Freeform 142"/>
              <p:cNvSpPr>
                <a:spLocks/>
              </p:cNvSpPr>
              <p:nvPr/>
            </p:nvSpPr>
            <p:spPr bwMode="auto">
              <a:xfrm>
                <a:off x="3643313" y="2452688"/>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lnTo>
                      <a:pt x="48"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sz="1200" kern="0">
                  <a:solidFill>
                    <a:sysClr val="windowText" lastClr="000000"/>
                  </a:solidFill>
                </a:endParaRPr>
              </a:p>
            </p:txBody>
          </p:sp>
          <p:sp>
            <p:nvSpPr>
              <p:cNvPr id="157" name="Freeform 143"/>
              <p:cNvSpPr>
                <a:spLocks/>
              </p:cNvSpPr>
              <p:nvPr/>
            </p:nvSpPr>
            <p:spPr bwMode="auto">
              <a:xfrm>
                <a:off x="3643313" y="2757488"/>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lnTo>
                      <a:pt x="48"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sz="1200" kern="0">
                  <a:solidFill>
                    <a:sysClr val="windowText" lastClr="000000"/>
                  </a:solidFill>
                </a:endParaRPr>
              </a:p>
            </p:txBody>
          </p:sp>
        </p:grpSp>
        <p:grpSp>
          <p:nvGrpSpPr>
            <p:cNvPr id="144" name="グループ化 180"/>
            <p:cNvGrpSpPr/>
            <p:nvPr/>
          </p:nvGrpSpPr>
          <p:grpSpPr>
            <a:xfrm>
              <a:off x="7128284" y="2463739"/>
              <a:ext cx="766336" cy="756083"/>
              <a:chOff x="4240213" y="1550988"/>
              <a:chExt cx="381000" cy="381000"/>
            </a:xfrm>
            <a:solidFill>
              <a:srgbClr val="F9BE00"/>
            </a:solidFill>
          </p:grpSpPr>
          <p:sp>
            <p:nvSpPr>
              <p:cNvPr id="145" name="Freeform 148"/>
              <p:cNvSpPr>
                <a:spLocks/>
              </p:cNvSpPr>
              <p:nvPr/>
            </p:nvSpPr>
            <p:spPr bwMode="auto">
              <a:xfrm>
                <a:off x="4265613" y="1804988"/>
                <a:ext cx="66675" cy="85725"/>
              </a:xfrm>
              <a:custGeom>
                <a:avLst/>
                <a:gdLst/>
                <a:ahLst/>
                <a:cxnLst>
                  <a:cxn ang="0">
                    <a:pos x="6" y="38"/>
                  </a:cxn>
                  <a:cxn ang="0">
                    <a:pos x="6" y="38"/>
                  </a:cxn>
                  <a:cxn ang="0">
                    <a:pos x="8" y="44"/>
                  </a:cxn>
                  <a:cxn ang="0">
                    <a:pos x="12" y="48"/>
                  </a:cxn>
                  <a:cxn ang="0">
                    <a:pos x="16" y="52"/>
                  </a:cxn>
                  <a:cxn ang="0">
                    <a:pos x="22" y="54"/>
                  </a:cxn>
                  <a:cxn ang="0">
                    <a:pos x="22" y="54"/>
                  </a:cxn>
                  <a:cxn ang="0">
                    <a:pos x="26" y="52"/>
                  </a:cxn>
                  <a:cxn ang="0">
                    <a:pos x="32" y="48"/>
                  </a:cxn>
                  <a:cxn ang="0">
                    <a:pos x="36" y="44"/>
                  </a:cxn>
                  <a:cxn ang="0">
                    <a:pos x="38" y="38"/>
                  </a:cxn>
                  <a:cxn ang="0">
                    <a:pos x="38" y="38"/>
                  </a:cxn>
                  <a:cxn ang="0">
                    <a:pos x="40" y="36"/>
                  </a:cxn>
                  <a:cxn ang="0">
                    <a:pos x="42" y="32"/>
                  </a:cxn>
                  <a:cxn ang="0">
                    <a:pos x="42" y="32"/>
                  </a:cxn>
                  <a:cxn ang="0">
                    <a:pos x="42" y="26"/>
                  </a:cxn>
                  <a:cxn ang="0">
                    <a:pos x="38" y="24"/>
                  </a:cxn>
                  <a:cxn ang="0">
                    <a:pos x="40" y="16"/>
                  </a:cxn>
                  <a:cxn ang="0">
                    <a:pos x="40" y="16"/>
                  </a:cxn>
                  <a:cxn ang="0">
                    <a:pos x="40" y="10"/>
                  </a:cxn>
                  <a:cxn ang="0">
                    <a:pos x="36" y="4"/>
                  </a:cxn>
                  <a:cxn ang="0">
                    <a:pos x="30" y="2"/>
                  </a:cxn>
                  <a:cxn ang="0">
                    <a:pos x="22" y="0"/>
                  </a:cxn>
                  <a:cxn ang="0">
                    <a:pos x="22" y="0"/>
                  </a:cxn>
                  <a:cxn ang="0">
                    <a:pos x="14" y="2"/>
                  </a:cxn>
                  <a:cxn ang="0">
                    <a:pos x="8" y="4"/>
                  </a:cxn>
                  <a:cxn ang="0">
                    <a:pos x="4" y="10"/>
                  </a:cxn>
                  <a:cxn ang="0">
                    <a:pos x="2" y="16"/>
                  </a:cxn>
                  <a:cxn ang="0">
                    <a:pos x="4" y="24"/>
                  </a:cxn>
                  <a:cxn ang="0">
                    <a:pos x="4" y="24"/>
                  </a:cxn>
                  <a:cxn ang="0">
                    <a:pos x="0" y="26"/>
                  </a:cxn>
                  <a:cxn ang="0">
                    <a:pos x="0" y="32"/>
                  </a:cxn>
                  <a:cxn ang="0">
                    <a:pos x="0" y="32"/>
                  </a:cxn>
                  <a:cxn ang="0">
                    <a:pos x="2" y="36"/>
                  </a:cxn>
                  <a:cxn ang="0">
                    <a:pos x="6" y="38"/>
                  </a:cxn>
                  <a:cxn ang="0">
                    <a:pos x="6" y="38"/>
                  </a:cxn>
                </a:cxnLst>
                <a:rect l="0" t="0" r="r" b="b"/>
                <a:pathLst>
                  <a:path w="42" h="54">
                    <a:moveTo>
                      <a:pt x="6" y="38"/>
                    </a:moveTo>
                    <a:lnTo>
                      <a:pt x="6" y="38"/>
                    </a:lnTo>
                    <a:lnTo>
                      <a:pt x="8" y="44"/>
                    </a:lnTo>
                    <a:lnTo>
                      <a:pt x="12" y="48"/>
                    </a:lnTo>
                    <a:lnTo>
                      <a:pt x="16" y="52"/>
                    </a:lnTo>
                    <a:lnTo>
                      <a:pt x="22" y="54"/>
                    </a:lnTo>
                    <a:lnTo>
                      <a:pt x="22" y="54"/>
                    </a:lnTo>
                    <a:lnTo>
                      <a:pt x="26" y="52"/>
                    </a:lnTo>
                    <a:lnTo>
                      <a:pt x="32" y="48"/>
                    </a:lnTo>
                    <a:lnTo>
                      <a:pt x="36" y="44"/>
                    </a:lnTo>
                    <a:lnTo>
                      <a:pt x="38" y="38"/>
                    </a:lnTo>
                    <a:lnTo>
                      <a:pt x="38" y="38"/>
                    </a:lnTo>
                    <a:lnTo>
                      <a:pt x="40" y="36"/>
                    </a:lnTo>
                    <a:lnTo>
                      <a:pt x="42" y="32"/>
                    </a:lnTo>
                    <a:lnTo>
                      <a:pt x="42" y="32"/>
                    </a:lnTo>
                    <a:lnTo>
                      <a:pt x="42" y="26"/>
                    </a:lnTo>
                    <a:lnTo>
                      <a:pt x="38" y="24"/>
                    </a:lnTo>
                    <a:lnTo>
                      <a:pt x="40" y="16"/>
                    </a:lnTo>
                    <a:lnTo>
                      <a:pt x="40" y="16"/>
                    </a:lnTo>
                    <a:lnTo>
                      <a:pt x="40" y="10"/>
                    </a:lnTo>
                    <a:lnTo>
                      <a:pt x="36" y="4"/>
                    </a:lnTo>
                    <a:lnTo>
                      <a:pt x="30" y="2"/>
                    </a:lnTo>
                    <a:lnTo>
                      <a:pt x="22" y="0"/>
                    </a:lnTo>
                    <a:lnTo>
                      <a:pt x="22" y="0"/>
                    </a:lnTo>
                    <a:lnTo>
                      <a:pt x="14" y="2"/>
                    </a:lnTo>
                    <a:lnTo>
                      <a:pt x="8" y="4"/>
                    </a:lnTo>
                    <a:lnTo>
                      <a:pt x="4" y="10"/>
                    </a:lnTo>
                    <a:lnTo>
                      <a:pt x="2" y="16"/>
                    </a:lnTo>
                    <a:lnTo>
                      <a:pt x="4" y="24"/>
                    </a:lnTo>
                    <a:lnTo>
                      <a:pt x="4" y="24"/>
                    </a:lnTo>
                    <a:lnTo>
                      <a:pt x="0" y="26"/>
                    </a:lnTo>
                    <a:lnTo>
                      <a:pt x="0" y="32"/>
                    </a:lnTo>
                    <a:lnTo>
                      <a:pt x="0" y="32"/>
                    </a:lnTo>
                    <a:lnTo>
                      <a:pt x="2" y="36"/>
                    </a:lnTo>
                    <a:lnTo>
                      <a:pt x="6" y="38"/>
                    </a:lnTo>
                    <a:lnTo>
                      <a:pt x="6" y="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sz="1200" kern="0">
                  <a:solidFill>
                    <a:sysClr val="windowText" lastClr="000000"/>
                  </a:solidFill>
                </a:endParaRPr>
              </a:p>
            </p:txBody>
          </p:sp>
          <p:sp>
            <p:nvSpPr>
              <p:cNvPr id="146" name="Freeform 149"/>
              <p:cNvSpPr>
                <a:spLocks/>
              </p:cNvSpPr>
              <p:nvPr/>
            </p:nvSpPr>
            <p:spPr bwMode="auto">
              <a:xfrm>
                <a:off x="4240213" y="1893888"/>
                <a:ext cx="117475" cy="38100"/>
              </a:xfrm>
              <a:custGeom>
                <a:avLst/>
                <a:gdLst/>
                <a:ahLst/>
                <a:cxnLst>
                  <a:cxn ang="0">
                    <a:pos x="64" y="2"/>
                  </a:cxn>
                  <a:cxn ang="0">
                    <a:pos x="64" y="2"/>
                  </a:cxn>
                  <a:cxn ang="0">
                    <a:pos x="52" y="0"/>
                  </a:cxn>
                  <a:cxn ang="0">
                    <a:pos x="38" y="18"/>
                  </a:cxn>
                  <a:cxn ang="0">
                    <a:pos x="22" y="0"/>
                  </a:cxn>
                  <a:cxn ang="0">
                    <a:pos x="22" y="0"/>
                  </a:cxn>
                  <a:cxn ang="0">
                    <a:pos x="10" y="2"/>
                  </a:cxn>
                  <a:cxn ang="0">
                    <a:pos x="10" y="2"/>
                  </a:cxn>
                  <a:cxn ang="0">
                    <a:pos x="6" y="4"/>
                  </a:cxn>
                  <a:cxn ang="0">
                    <a:pos x="4" y="6"/>
                  </a:cxn>
                  <a:cxn ang="0">
                    <a:pos x="0" y="10"/>
                  </a:cxn>
                  <a:cxn ang="0">
                    <a:pos x="0" y="14"/>
                  </a:cxn>
                  <a:cxn ang="0">
                    <a:pos x="0" y="24"/>
                  </a:cxn>
                  <a:cxn ang="0">
                    <a:pos x="10" y="24"/>
                  </a:cxn>
                  <a:cxn ang="0">
                    <a:pos x="64" y="24"/>
                  </a:cxn>
                  <a:cxn ang="0">
                    <a:pos x="74" y="24"/>
                  </a:cxn>
                  <a:cxn ang="0">
                    <a:pos x="74" y="14"/>
                  </a:cxn>
                  <a:cxn ang="0">
                    <a:pos x="74" y="14"/>
                  </a:cxn>
                  <a:cxn ang="0">
                    <a:pos x="74" y="10"/>
                  </a:cxn>
                  <a:cxn ang="0">
                    <a:pos x="72" y="6"/>
                  </a:cxn>
                  <a:cxn ang="0">
                    <a:pos x="68" y="4"/>
                  </a:cxn>
                  <a:cxn ang="0">
                    <a:pos x="64" y="2"/>
                  </a:cxn>
                  <a:cxn ang="0">
                    <a:pos x="64" y="2"/>
                  </a:cxn>
                </a:cxnLst>
                <a:rect l="0" t="0" r="r" b="b"/>
                <a:pathLst>
                  <a:path w="74" h="24">
                    <a:moveTo>
                      <a:pt x="64" y="2"/>
                    </a:moveTo>
                    <a:lnTo>
                      <a:pt x="64" y="2"/>
                    </a:lnTo>
                    <a:lnTo>
                      <a:pt x="52" y="0"/>
                    </a:lnTo>
                    <a:lnTo>
                      <a:pt x="38" y="18"/>
                    </a:lnTo>
                    <a:lnTo>
                      <a:pt x="22" y="0"/>
                    </a:lnTo>
                    <a:lnTo>
                      <a:pt x="22" y="0"/>
                    </a:lnTo>
                    <a:lnTo>
                      <a:pt x="10" y="2"/>
                    </a:lnTo>
                    <a:lnTo>
                      <a:pt x="10" y="2"/>
                    </a:lnTo>
                    <a:lnTo>
                      <a:pt x="6" y="4"/>
                    </a:lnTo>
                    <a:lnTo>
                      <a:pt x="4" y="6"/>
                    </a:lnTo>
                    <a:lnTo>
                      <a:pt x="0" y="10"/>
                    </a:lnTo>
                    <a:lnTo>
                      <a:pt x="0" y="14"/>
                    </a:lnTo>
                    <a:lnTo>
                      <a:pt x="0" y="24"/>
                    </a:lnTo>
                    <a:lnTo>
                      <a:pt x="10" y="24"/>
                    </a:lnTo>
                    <a:lnTo>
                      <a:pt x="64" y="24"/>
                    </a:lnTo>
                    <a:lnTo>
                      <a:pt x="74" y="24"/>
                    </a:lnTo>
                    <a:lnTo>
                      <a:pt x="74" y="14"/>
                    </a:lnTo>
                    <a:lnTo>
                      <a:pt x="74" y="14"/>
                    </a:lnTo>
                    <a:lnTo>
                      <a:pt x="74" y="10"/>
                    </a:lnTo>
                    <a:lnTo>
                      <a:pt x="72" y="6"/>
                    </a:lnTo>
                    <a:lnTo>
                      <a:pt x="68" y="4"/>
                    </a:lnTo>
                    <a:lnTo>
                      <a:pt x="64" y="2"/>
                    </a:lnTo>
                    <a:lnTo>
                      <a:pt x="64"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sz="1200" kern="0">
                  <a:solidFill>
                    <a:sysClr val="windowText" lastClr="000000"/>
                  </a:solidFill>
                </a:endParaRPr>
              </a:p>
            </p:txBody>
          </p:sp>
          <p:sp>
            <p:nvSpPr>
              <p:cNvPr id="147" name="Freeform 150"/>
              <p:cNvSpPr>
                <a:spLocks/>
              </p:cNvSpPr>
              <p:nvPr/>
            </p:nvSpPr>
            <p:spPr bwMode="auto">
              <a:xfrm>
                <a:off x="4529138" y="1804988"/>
                <a:ext cx="66675" cy="85725"/>
              </a:xfrm>
              <a:custGeom>
                <a:avLst/>
                <a:gdLst/>
                <a:ahLst/>
                <a:cxnLst>
                  <a:cxn ang="0">
                    <a:pos x="4" y="38"/>
                  </a:cxn>
                  <a:cxn ang="0">
                    <a:pos x="4" y="38"/>
                  </a:cxn>
                  <a:cxn ang="0">
                    <a:pos x="6" y="44"/>
                  </a:cxn>
                  <a:cxn ang="0">
                    <a:pos x="10" y="48"/>
                  </a:cxn>
                  <a:cxn ang="0">
                    <a:pos x="16" y="52"/>
                  </a:cxn>
                  <a:cxn ang="0">
                    <a:pos x="20" y="54"/>
                  </a:cxn>
                  <a:cxn ang="0">
                    <a:pos x="20" y="54"/>
                  </a:cxn>
                  <a:cxn ang="0">
                    <a:pos x="26" y="52"/>
                  </a:cxn>
                  <a:cxn ang="0">
                    <a:pos x="30" y="48"/>
                  </a:cxn>
                  <a:cxn ang="0">
                    <a:pos x="34" y="44"/>
                  </a:cxn>
                  <a:cxn ang="0">
                    <a:pos x="36" y="38"/>
                  </a:cxn>
                  <a:cxn ang="0">
                    <a:pos x="36" y="38"/>
                  </a:cxn>
                  <a:cxn ang="0">
                    <a:pos x="40" y="36"/>
                  </a:cxn>
                  <a:cxn ang="0">
                    <a:pos x="42" y="32"/>
                  </a:cxn>
                  <a:cxn ang="0">
                    <a:pos x="42" y="32"/>
                  </a:cxn>
                  <a:cxn ang="0">
                    <a:pos x="42" y="26"/>
                  </a:cxn>
                  <a:cxn ang="0">
                    <a:pos x="38" y="24"/>
                  </a:cxn>
                  <a:cxn ang="0">
                    <a:pos x="40" y="16"/>
                  </a:cxn>
                  <a:cxn ang="0">
                    <a:pos x="40" y="16"/>
                  </a:cxn>
                  <a:cxn ang="0">
                    <a:pos x="38" y="10"/>
                  </a:cxn>
                  <a:cxn ang="0">
                    <a:pos x="34" y="4"/>
                  </a:cxn>
                  <a:cxn ang="0">
                    <a:pos x="28" y="2"/>
                  </a:cxn>
                  <a:cxn ang="0">
                    <a:pos x="20" y="0"/>
                  </a:cxn>
                  <a:cxn ang="0">
                    <a:pos x="20" y="0"/>
                  </a:cxn>
                  <a:cxn ang="0">
                    <a:pos x="12" y="2"/>
                  </a:cxn>
                  <a:cxn ang="0">
                    <a:pos x="6" y="4"/>
                  </a:cxn>
                  <a:cxn ang="0">
                    <a:pos x="2" y="10"/>
                  </a:cxn>
                  <a:cxn ang="0">
                    <a:pos x="2" y="16"/>
                  </a:cxn>
                  <a:cxn ang="0">
                    <a:pos x="4" y="24"/>
                  </a:cxn>
                  <a:cxn ang="0">
                    <a:pos x="4" y="24"/>
                  </a:cxn>
                  <a:cxn ang="0">
                    <a:pos x="0" y="26"/>
                  </a:cxn>
                  <a:cxn ang="0">
                    <a:pos x="0" y="32"/>
                  </a:cxn>
                  <a:cxn ang="0">
                    <a:pos x="0" y="32"/>
                  </a:cxn>
                  <a:cxn ang="0">
                    <a:pos x="2" y="36"/>
                  </a:cxn>
                  <a:cxn ang="0">
                    <a:pos x="4" y="38"/>
                  </a:cxn>
                  <a:cxn ang="0">
                    <a:pos x="4" y="38"/>
                  </a:cxn>
                </a:cxnLst>
                <a:rect l="0" t="0" r="r" b="b"/>
                <a:pathLst>
                  <a:path w="42" h="54">
                    <a:moveTo>
                      <a:pt x="4" y="38"/>
                    </a:moveTo>
                    <a:lnTo>
                      <a:pt x="4" y="38"/>
                    </a:lnTo>
                    <a:lnTo>
                      <a:pt x="6" y="44"/>
                    </a:lnTo>
                    <a:lnTo>
                      <a:pt x="10" y="48"/>
                    </a:lnTo>
                    <a:lnTo>
                      <a:pt x="16" y="52"/>
                    </a:lnTo>
                    <a:lnTo>
                      <a:pt x="20" y="54"/>
                    </a:lnTo>
                    <a:lnTo>
                      <a:pt x="20" y="54"/>
                    </a:lnTo>
                    <a:lnTo>
                      <a:pt x="26" y="52"/>
                    </a:lnTo>
                    <a:lnTo>
                      <a:pt x="30" y="48"/>
                    </a:lnTo>
                    <a:lnTo>
                      <a:pt x="34" y="44"/>
                    </a:lnTo>
                    <a:lnTo>
                      <a:pt x="36" y="38"/>
                    </a:lnTo>
                    <a:lnTo>
                      <a:pt x="36" y="38"/>
                    </a:lnTo>
                    <a:lnTo>
                      <a:pt x="40" y="36"/>
                    </a:lnTo>
                    <a:lnTo>
                      <a:pt x="42" y="32"/>
                    </a:lnTo>
                    <a:lnTo>
                      <a:pt x="42" y="32"/>
                    </a:lnTo>
                    <a:lnTo>
                      <a:pt x="42" y="26"/>
                    </a:lnTo>
                    <a:lnTo>
                      <a:pt x="38" y="24"/>
                    </a:lnTo>
                    <a:lnTo>
                      <a:pt x="40" y="16"/>
                    </a:lnTo>
                    <a:lnTo>
                      <a:pt x="40" y="16"/>
                    </a:lnTo>
                    <a:lnTo>
                      <a:pt x="38" y="10"/>
                    </a:lnTo>
                    <a:lnTo>
                      <a:pt x="34" y="4"/>
                    </a:lnTo>
                    <a:lnTo>
                      <a:pt x="28" y="2"/>
                    </a:lnTo>
                    <a:lnTo>
                      <a:pt x="20" y="0"/>
                    </a:lnTo>
                    <a:lnTo>
                      <a:pt x="20" y="0"/>
                    </a:lnTo>
                    <a:lnTo>
                      <a:pt x="12" y="2"/>
                    </a:lnTo>
                    <a:lnTo>
                      <a:pt x="6" y="4"/>
                    </a:lnTo>
                    <a:lnTo>
                      <a:pt x="2" y="10"/>
                    </a:lnTo>
                    <a:lnTo>
                      <a:pt x="2" y="16"/>
                    </a:lnTo>
                    <a:lnTo>
                      <a:pt x="4" y="24"/>
                    </a:lnTo>
                    <a:lnTo>
                      <a:pt x="4" y="24"/>
                    </a:lnTo>
                    <a:lnTo>
                      <a:pt x="0" y="26"/>
                    </a:lnTo>
                    <a:lnTo>
                      <a:pt x="0" y="32"/>
                    </a:lnTo>
                    <a:lnTo>
                      <a:pt x="0" y="32"/>
                    </a:lnTo>
                    <a:lnTo>
                      <a:pt x="2" y="36"/>
                    </a:lnTo>
                    <a:lnTo>
                      <a:pt x="4" y="38"/>
                    </a:lnTo>
                    <a:lnTo>
                      <a:pt x="4" y="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sz="1200" kern="0">
                  <a:solidFill>
                    <a:sysClr val="windowText" lastClr="000000"/>
                  </a:solidFill>
                </a:endParaRPr>
              </a:p>
            </p:txBody>
          </p:sp>
          <p:sp>
            <p:nvSpPr>
              <p:cNvPr id="148" name="Freeform 151"/>
              <p:cNvSpPr>
                <a:spLocks/>
              </p:cNvSpPr>
              <p:nvPr/>
            </p:nvSpPr>
            <p:spPr bwMode="auto">
              <a:xfrm>
                <a:off x="4503738" y="1893888"/>
                <a:ext cx="117475" cy="38100"/>
              </a:xfrm>
              <a:custGeom>
                <a:avLst/>
                <a:gdLst/>
                <a:ahLst/>
                <a:cxnLst>
                  <a:cxn ang="0">
                    <a:pos x="64" y="2"/>
                  </a:cxn>
                  <a:cxn ang="0">
                    <a:pos x="64" y="2"/>
                  </a:cxn>
                  <a:cxn ang="0">
                    <a:pos x="52" y="0"/>
                  </a:cxn>
                  <a:cxn ang="0">
                    <a:pos x="36" y="18"/>
                  </a:cxn>
                  <a:cxn ang="0">
                    <a:pos x="22" y="0"/>
                  </a:cxn>
                  <a:cxn ang="0">
                    <a:pos x="22" y="0"/>
                  </a:cxn>
                  <a:cxn ang="0">
                    <a:pos x="10" y="2"/>
                  </a:cxn>
                  <a:cxn ang="0">
                    <a:pos x="10" y="2"/>
                  </a:cxn>
                  <a:cxn ang="0">
                    <a:pos x="6" y="4"/>
                  </a:cxn>
                  <a:cxn ang="0">
                    <a:pos x="2" y="6"/>
                  </a:cxn>
                  <a:cxn ang="0">
                    <a:pos x="0" y="10"/>
                  </a:cxn>
                  <a:cxn ang="0">
                    <a:pos x="0" y="14"/>
                  </a:cxn>
                  <a:cxn ang="0">
                    <a:pos x="0" y="24"/>
                  </a:cxn>
                  <a:cxn ang="0">
                    <a:pos x="10" y="24"/>
                  </a:cxn>
                  <a:cxn ang="0">
                    <a:pos x="64" y="24"/>
                  </a:cxn>
                  <a:cxn ang="0">
                    <a:pos x="74" y="24"/>
                  </a:cxn>
                  <a:cxn ang="0">
                    <a:pos x="74" y="14"/>
                  </a:cxn>
                  <a:cxn ang="0">
                    <a:pos x="74" y="14"/>
                  </a:cxn>
                  <a:cxn ang="0">
                    <a:pos x="74" y="10"/>
                  </a:cxn>
                  <a:cxn ang="0">
                    <a:pos x="70" y="6"/>
                  </a:cxn>
                  <a:cxn ang="0">
                    <a:pos x="68" y="4"/>
                  </a:cxn>
                  <a:cxn ang="0">
                    <a:pos x="64" y="2"/>
                  </a:cxn>
                  <a:cxn ang="0">
                    <a:pos x="64" y="2"/>
                  </a:cxn>
                </a:cxnLst>
                <a:rect l="0" t="0" r="r" b="b"/>
                <a:pathLst>
                  <a:path w="74" h="24">
                    <a:moveTo>
                      <a:pt x="64" y="2"/>
                    </a:moveTo>
                    <a:lnTo>
                      <a:pt x="64" y="2"/>
                    </a:lnTo>
                    <a:lnTo>
                      <a:pt x="52" y="0"/>
                    </a:lnTo>
                    <a:lnTo>
                      <a:pt x="36" y="18"/>
                    </a:lnTo>
                    <a:lnTo>
                      <a:pt x="22" y="0"/>
                    </a:lnTo>
                    <a:lnTo>
                      <a:pt x="22" y="0"/>
                    </a:lnTo>
                    <a:lnTo>
                      <a:pt x="10" y="2"/>
                    </a:lnTo>
                    <a:lnTo>
                      <a:pt x="10" y="2"/>
                    </a:lnTo>
                    <a:lnTo>
                      <a:pt x="6" y="4"/>
                    </a:lnTo>
                    <a:lnTo>
                      <a:pt x="2" y="6"/>
                    </a:lnTo>
                    <a:lnTo>
                      <a:pt x="0" y="10"/>
                    </a:lnTo>
                    <a:lnTo>
                      <a:pt x="0" y="14"/>
                    </a:lnTo>
                    <a:lnTo>
                      <a:pt x="0" y="24"/>
                    </a:lnTo>
                    <a:lnTo>
                      <a:pt x="10" y="24"/>
                    </a:lnTo>
                    <a:lnTo>
                      <a:pt x="64" y="24"/>
                    </a:lnTo>
                    <a:lnTo>
                      <a:pt x="74" y="24"/>
                    </a:lnTo>
                    <a:lnTo>
                      <a:pt x="74" y="14"/>
                    </a:lnTo>
                    <a:lnTo>
                      <a:pt x="74" y="14"/>
                    </a:lnTo>
                    <a:lnTo>
                      <a:pt x="74" y="10"/>
                    </a:lnTo>
                    <a:lnTo>
                      <a:pt x="70" y="6"/>
                    </a:lnTo>
                    <a:lnTo>
                      <a:pt x="68" y="4"/>
                    </a:lnTo>
                    <a:lnTo>
                      <a:pt x="64" y="2"/>
                    </a:lnTo>
                    <a:lnTo>
                      <a:pt x="64"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sz="1200" kern="0">
                  <a:solidFill>
                    <a:sysClr val="windowText" lastClr="000000"/>
                  </a:solidFill>
                </a:endParaRPr>
              </a:p>
            </p:txBody>
          </p:sp>
          <p:sp>
            <p:nvSpPr>
              <p:cNvPr id="149" name="Freeform 152"/>
              <p:cNvSpPr>
                <a:spLocks/>
              </p:cNvSpPr>
              <p:nvPr/>
            </p:nvSpPr>
            <p:spPr bwMode="auto">
              <a:xfrm>
                <a:off x="4379913" y="1550988"/>
                <a:ext cx="101600" cy="127000"/>
              </a:xfrm>
              <a:custGeom>
                <a:avLst/>
                <a:gdLst/>
                <a:ahLst/>
                <a:cxnLst>
                  <a:cxn ang="0">
                    <a:pos x="8" y="56"/>
                  </a:cxn>
                  <a:cxn ang="0">
                    <a:pos x="8" y="56"/>
                  </a:cxn>
                  <a:cxn ang="0">
                    <a:pos x="12" y="66"/>
                  </a:cxn>
                  <a:cxn ang="0">
                    <a:pos x="16" y="74"/>
                  </a:cxn>
                  <a:cxn ang="0">
                    <a:pos x="24" y="78"/>
                  </a:cxn>
                  <a:cxn ang="0">
                    <a:pos x="32" y="80"/>
                  </a:cxn>
                  <a:cxn ang="0">
                    <a:pos x="32" y="80"/>
                  </a:cxn>
                  <a:cxn ang="0">
                    <a:pos x="40" y="78"/>
                  </a:cxn>
                  <a:cxn ang="0">
                    <a:pos x="48" y="74"/>
                  </a:cxn>
                  <a:cxn ang="0">
                    <a:pos x="52" y="66"/>
                  </a:cxn>
                  <a:cxn ang="0">
                    <a:pos x="56" y="56"/>
                  </a:cxn>
                  <a:cxn ang="0">
                    <a:pos x="56" y="56"/>
                  </a:cxn>
                  <a:cxn ang="0">
                    <a:pos x="58" y="56"/>
                  </a:cxn>
                  <a:cxn ang="0">
                    <a:pos x="62" y="54"/>
                  </a:cxn>
                  <a:cxn ang="0">
                    <a:pos x="64" y="48"/>
                  </a:cxn>
                  <a:cxn ang="0">
                    <a:pos x="64" y="48"/>
                  </a:cxn>
                  <a:cxn ang="0">
                    <a:pos x="62" y="40"/>
                  </a:cxn>
                  <a:cxn ang="0">
                    <a:pos x="60" y="38"/>
                  </a:cxn>
                  <a:cxn ang="0">
                    <a:pos x="58" y="36"/>
                  </a:cxn>
                  <a:cxn ang="0">
                    <a:pos x="60" y="24"/>
                  </a:cxn>
                  <a:cxn ang="0">
                    <a:pos x="60" y="24"/>
                  </a:cxn>
                  <a:cxn ang="0">
                    <a:pos x="60" y="20"/>
                  </a:cxn>
                  <a:cxn ang="0">
                    <a:pos x="58" y="14"/>
                  </a:cxn>
                  <a:cxn ang="0">
                    <a:pos x="52" y="8"/>
                  </a:cxn>
                  <a:cxn ang="0">
                    <a:pos x="44" y="2"/>
                  </a:cxn>
                  <a:cxn ang="0">
                    <a:pos x="32" y="0"/>
                  </a:cxn>
                  <a:cxn ang="0">
                    <a:pos x="32" y="0"/>
                  </a:cxn>
                  <a:cxn ang="0">
                    <a:pos x="20" y="2"/>
                  </a:cxn>
                  <a:cxn ang="0">
                    <a:pos x="12" y="8"/>
                  </a:cxn>
                  <a:cxn ang="0">
                    <a:pos x="6" y="14"/>
                  </a:cxn>
                  <a:cxn ang="0">
                    <a:pos x="4" y="20"/>
                  </a:cxn>
                  <a:cxn ang="0">
                    <a:pos x="4" y="24"/>
                  </a:cxn>
                  <a:cxn ang="0">
                    <a:pos x="6" y="36"/>
                  </a:cxn>
                  <a:cxn ang="0">
                    <a:pos x="6" y="36"/>
                  </a:cxn>
                  <a:cxn ang="0">
                    <a:pos x="4" y="38"/>
                  </a:cxn>
                  <a:cxn ang="0">
                    <a:pos x="2" y="40"/>
                  </a:cxn>
                  <a:cxn ang="0">
                    <a:pos x="0" y="48"/>
                  </a:cxn>
                  <a:cxn ang="0">
                    <a:pos x="0" y="48"/>
                  </a:cxn>
                  <a:cxn ang="0">
                    <a:pos x="2" y="54"/>
                  </a:cxn>
                  <a:cxn ang="0">
                    <a:pos x="6" y="56"/>
                  </a:cxn>
                  <a:cxn ang="0">
                    <a:pos x="8" y="56"/>
                  </a:cxn>
                  <a:cxn ang="0">
                    <a:pos x="8" y="56"/>
                  </a:cxn>
                </a:cxnLst>
                <a:rect l="0" t="0" r="r" b="b"/>
                <a:pathLst>
                  <a:path w="64" h="80">
                    <a:moveTo>
                      <a:pt x="8" y="56"/>
                    </a:moveTo>
                    <a:lnTo>
                      <a:pt x="8" y="56"/>
                    </a:lnTo>
                    <a:lnTo>
                      <a:pt x="12" y="66"/>
                    </a:lnTo>
                    <a:lnTo>
                      <a:pt x="16" y="74"/>
                    </a:lnTo>
                    <a:lnTo>
                      <a:pt x="24" y="78"/>
                    </a:lnTo>
                    <a:lnTo>
                      <a:pt x="32" y="80"/>
                    </a:lnTo>
                    <a:lnTo>
                      <a:pt x="32" y="80"/>
                    </a:lnTo>
                    <a:lnTo>
                      <a:pt x="40" y="78"/>
                    </a:lnTo>
                    <a:lnTo>
                      <a:pt x="48" y="74"/>
                    </a:lnTo>
                    <a:lnTo>
                      <a:pt x="52" y="66"/>
                    </a:lnTo>
                    <a:lnTo>
                      <a:pt x="56" y="56"/>
                    </a:lnTo>
                    <a:lnTo>
                      <a:pt x="56" y="56"/>
                    </a:lnTo>
                    <a:lnTo>
                      <a:pt x="58" y="56"/>
                    </a:lnTo>
                    <a:lnTo>
                      <a:pt x="62" y="54"/>
                    </a:lnTo>
                    <a:lnTo>
                      <a:pt x="64" y="48"/>
                    </a:lnTo>
                    <a:lnTo>
                      <a:pt x="64" y="48"/>
                    </a:lnTo>
                    <a:lnTo>
                      <a:pt x="62" y="40"/>
                    </a:lnTo>
                    <a:lnTo>
                      <a:pt x="60" y="38"/>
                    </a:lnTo>
                    <a:lnTo>
                      <a:pt x="58" y="36"/>
                    </a:lnTo>
                    <a:lnTo>
                      <a:pt x="60" y="24"/>
                    </a:lnTo>
                    <a:lnTo>
                      <a:pt x="60" y="24"/>
                    </a:lnTo>
                    <a:lnTo>
                      <a:pt x="60" y="20"/>
                    </a:lnTo>
                    <a:lnTo>
                      <a:pt x="58" y="14"/>
                    </a:lnTo>
                    <a:lnTo>
                      <a:pt x="52" y="8"/>
                    </a:lnTo>
                    <a:lnTo>
                      <a:pt x="44" y="2"/>
                    </a:lnTo>
                    <a:lnTo>
                      <a:pt x="32" y="0"/>
                    </a:lnTo>
                    <a:lnTo>
                      <a:pt x="32" y="0"/>
                    </a:lnTo>
                    <a:lnTo>
                      <a:pt x="20" y="2"/>
                    </a:lnTo>
                    <a:lnTo>
                      <a:pt x="12" y="8"/>
                    </a:lnTo>
                    <a:lnTo>
                      <a:pt x="6" y="14"/>
                    </a:lnTo>
                    <a:lnTo>
                      <a:pt x="4" y="20"/>
                    </a:lnTo>
                    <a:lnTo>
                      <a:pt x="4" y="24"/>
                    </a:lnTo>
                    <a:lnTo>
                      <a:pt x="6" y="36"/>
                    </a:lnTo>
                    <a:lnTo>
                      <a:pt x="6" y="36"/>
                    </a:lnTo>
                    <a:lnTo>
                      <a:pt x="4" y="38"/>
                    </a:lnTo>
                    <a:lnTo>
                      <a:pt x="2" y="40"/>
                    </a:lnTo>
                    <a:lnTo>
                      <a:pt x="0" y="48"/>
                    </a:lnTo>
                    <a:lnTo>
                      <a:pt x="0" y="48"/>
                    </a:lnTo>
                    <a:lnTo>
                      <a:pt x="2" y="54"/>
                    </a:lnTo>
                    <a:lnTo>
                      <a:pt x="6" y="56"/>
                    </a:lnTo>
                    <a:lnTo>
                      <a:pt x="8" y="56"/>
                    </a:lnTo>
                    <a:lnTo>
                      <a:pt x="8" y="5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sz="1200" kern="0">
                  <a:solidFill>
                    <a:sysClr val="windowText" lastClr="000000"/>
                  </a:solidFill>
                </a:endParaRPr>
              </a:p>
            </p:txBody>
          </p:sp>
          <p:sp>
            <p:nvSpPr>
              <p:cNvPr id="150" name="Freeform 153"/>
              <p:cNvSpPr>
                <a:spLocks/>
              </p:cNvSpPr>
              <p:nvPr/>
            </p:nvSpPr>
            <p:spPr bwMode="auto">
              <a:xfrm>
                <a:off x="4341813" y="1681163"/>
                <a:ext cx="177800" cy="60325"/>
              </a:xfrm>
              <a:custGeom>
                <a:avLst/>
                <a:gdLst/>
                <a:ahLst/>
                <a:cxnLst>
                  <a:cxn ang="0">
                    <a:pos x="96" y="6"/>
                  </a:cxn>
                  <a:cxn ang="0">
                    <a:pos x="96" y="6"/>
                  </a:cxn>
                  <a:cxn ang="0">
                    <a:pos x="78" y="0"/>
                  </a:cxn>
                  <a:cxn ang="0">
                    <a:pos x="56" y="30"/>
                  </a:cxn>
                  <a:cxn ang="0">
                    <a:pos x="34" y="0"/>
                  </a:cxn>
                  <a:cxn ang="0">
                    <a:pos x="34" y="0"/>
                  </a:cxn>
                  <a:cxn ang="0">
                    <a:pos x="16" y="6"/>
                  </a:cxn>
                  <a:cxn ang="0">
                    <a:pos x="16" y="6"/>
                  </a:cxn>
                  <a:cxn ang="0">
                    <a:pos x="10" y="8"/>
                  </a:cxn>
                  <a:cxn ang="0">
                    <a:pos x="4" y="12"/>
                  </a:cxn>
                  <a:cxn ang="0">
                    <a:pos x="2" y="16"/>
                  </a:cxn>
                  <a:cxn ang="0">
                    <a:pos x="0" y="22"/>
                  </a:cxn>
                  <a:cxn ang="0">
                    <a:pos x="0" y="38"/>
                  </a:cxn>
                  <a:cxn ang="0">
                    <a:pos x="16" y="38"/>
                  </a:cxn>
                  <a:cxn ang="0">
                    <a:pos x="96" y="38"/>
                  </a:cxn>
                  <a:cxn ang="0">
                    <a:pos x="112" y="38"/>
                  </a:cxn>
                  <a:cxn ang="0">
                    <a:pos x="112" y="22"/>
                  </a:cxn>
                  <a:cxn ang="0">
                    <a:pos x="112" y="22"/>
                  </a:cxn>
                  <a:cxn ang="0">
                    <a:pos x="110" y="16"/>
                  </a:cxn>
                  <a:cxn ang="0">
                    <a:pos x="108" y="12"/>
                  </a:cxn>
                  <a:cxn ang="0">
                    <a:pos x="102" y="8"/>
                  </a:cxn>
                  <a:cxn ang="0">
                    <a:pos x="96" y="6"/>
                  </a:cxn>
                  <a:cxn ang="0">
                    <a:pos x="96" y="6"/>
                  </a:cxn>
                </a:cxnLst>
                <a:rect l="0" t="0" r="r" b="b"/>
                <a:pathLst>
                  <a:path w="112" h="38">
                    <a:moveTo>
                      <a:pt x="96" y="6"/>
                    </a:moveTo>
                    <a:lnTo>
                      <a:pt x="96" y="6"/>
                    </a:lnTo>
                    <a:lnTo>
                      <a:pt x="78" y="0"/>
                    </a:lnTo>
                    <a:lnTo>
                      <a:pt x="56" y="30"/>
                    </a:lnTo>
                    <a:lnTo>
                      <a:pt x="34" y="0"/>
                    </a:lnTo>
                    <a:lnTo>
                      <a:pt x="34" y="0"/>
                    </a:lnTo>
                    <a:lnTo>
                      <a:pt x="16" y="6"/>
                    </a:lnTo>
                    <a:lnTo>
                      <a:pt x="16" y="6"/>
                    </a:lnTo>
                    <a:lnTo>
                      <a:pt x="10" y="8"/>
                    </a:lnTo>
                    <a:lnTo>
                      <a:pt x="4" y="12"/>
                    </a:lnTo>
                    <a:lnTo>
                      <a:pt x="2" y="16"/>
                    </a:lnTo>
                    <a:lnTo>
                      <a:pt x="0" y="22"/>
                    </a:lnTo>
                    <a:lnTo>
                      <a:pt x="0" y="38"/>
                    </a:lnTo>
                    <a:lnTo>
                      <a:pt x="16" y="38"/>
                    </a:lnTo>
                    <a:lnTo>
                      <a:pt x="96" y="38"/>
                    </a:lnTo>
                    <a:lnTo>
                      <a:pt x="112" y="38"/>
                    </a:lnTo>
                    <a:lnTo>
                      <a:pt x="112" y="22"/>
                    </a:lnTo>
                    <a:lnTo>
                      <a:pt x="112" y="22"/>
                    </a:lnTo>
                    <a:lnTo>
                      <a:pt x="110" y="16"/>
                    </a:lnTo>
                    <a:lnTo>
                      <a:pt x="108" y="12"/>
                    </a:lnTo>
                    <a:lnTo>
                      <a:pt x="102" y="8"/>
                    </a:lnTo>
                    <a:lnTo>
                      <a:pt x="96" y="6"/>
                    </a:lnTo>
                    <a:lnTo>
                      <a:pt x="96"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sz="1200" kern="0">
                  <a:solidFill>
                    <a:sysClr val="windowText" lastClr="000000"/>
                  </a:solidFill>
                </a:endParaRPr>
              </a:p>
            </p:txBody>
          </p:sp>
          <p:sp>
            <p:nvSpPr>
              <p:cNvPr id="151" name="Freeform 154"/>
              <p:cNvSpPr>
                <a:spLocks/>
              </p:cNvSpPr>
              <p:nvPr/>
            </p:nvSpPr>
            <p:spPr bwMode="auto">
              <a:xfrm>
                <a:off x="4373563" y="1779588"/>
                <a:ext cx="114300" cy="95250"/>
              </a:xfrm>
              <a:custGeom>
                <a:avLst/>
                <a:gdLst/>
                <a:ahLst/>
                <a:cxnLst>
                  <a:cxn ang="0">
                    <a:pos x="48" y="36"/>
                  </a:cxn>
                  <a:cxn ang="0">
                    <a:pos x="48" y="0"/>
                  </a:cxn>
                  <a:cxn ang="0">
                    <a:pos x="24" y="0"/>
                  </a:cxn>
                  <a:cxn ang="0">
                    <a:pos x="24" y="36"/>
                  </a:cxn>
                  <a:cxn ang="0">
                    <a:pos x="0" y="36"/>
                  </a:cxn>
                  <a:cxn ang="0">
                    <a:pos x="0" y="60"/>
                  </a:cxn>
                  <a:cxn ang="0">
                    <a:pos x="72" y="60"/>
                  </a:cxn>
                  <a:cxn ang="0">
                    <a:pos x="72" y="36"/>
                  </a:cxn>
                  <a:cxn ang="0">
                    <a:pos x="48" y="36"/>
                  </a:cxn>
                </a:cxnLst>
                <a:rect l="0" t="0" r="r" b="b"/>
                <a:pathLst>
                  <a:path w="72" h="60">
                    <a:moveTo>
                      <a:pt x="48" y="36"/>
                    </a:moveTo>
                    <a:lnTo>
                      <a:pt x="48" y="0"/>
                    </a:lnTo>
                    <a:lnTo>
                      <a:pt x="24" y="0"/>
                    </a:lnTo>
                    <a:lnTo>
                      <a:pt x="24" y="36"/>
                    </a:lnTo>
                    <a:lnTo>
                      <a:pt x="0" y="36"/>
                    </a:lnTo>
                    <a:lnTo>
                      <a:pt x="0" y="60"/>
                    </a:lnTo>
                    <a:lnTo>
                      <a:pt x="72" y="60"/>
                    </a:lnTo>
                    <a:lnTo>
                      <a:pt x="72" y="36"/>
                    </a:lnTo>
                    <a:lnTo>
                      <a:pt x="48" y="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sz="1200" kern="0">
                  <a:solidFill>
                    <a:sysClr val="windowText" lastClr="000000"/>
                  </a:solidFill>
                </a:endParaRPr>
              </a:p>
            </p:txBody>
          </p:sp>
        </p:grpSp>
      </p:grpSp>
    </p:spTree>
    <p:extLst>
      <p:ext uri="{BB962C8B-B14F-4D97-AF65-F5344CB8AC3E}">
        <p14:creationId xmlns:p14="http://schemas.microsoft.com/office/powerpoint/2010/main" val="29875838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38</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テキスト プレースホルダー 3"/>
          <p:cNvSpPr>
            <a:spLocks noGrp="1"/>
          </p:cNvSpPr>
          <p:nvPr>
            <p:ph type="body" sz="quarter" idx="16"/>
          </p:nvPr>
        </p:nvSpPr>
        <p:spPr/>
        <p:txBody>
          <a:bodyPr/>
          <a:lstStyle/>
          <a:p>
            <a:r>
              <a:rPr lang="ja-JP" altLang="en-US"/>
              <a:t>豊富な個人情報管理項目</a:t>
            </a:r>
          </a:p>
          <a:p>
            <a:endParaRPr kumimoji="1" lang="ja-JP" altLang="en-US"/>
          </a:p>
        </p:txBody>
      </p:sp>
      <p:sp>
        <p:nvSpPr>
          <p:cNvPr id="6" name="タイトル 5"/>
          <p:cNvSpPr>
            <a:spLocks noGrp="1"/>
          </p:cNvSpPr>
          <p:nvPr>
            <p:ph type="title"/>
          </p:nvPr>
        </p:nvSpPr>
        <p:spPr/>
        <p:txBody>
          <a:bodyPr/>
          <a:lstStyle/>
          <a:p>
            <a:r>
              <a:rPr lang="ja-JP" altLang="en-US"/>
              <a:t>人事管理・給与管理特長</a:t>
            </a:r>
            <a:endParaRPr kumimoji="1" lang="ja-JP" altLang="en-US"/>
          </a:p>
        </p:txBody>
      </p:sp>
      <p:sp>
        <p:nvSpPr>
          <p:cNvPr id="7" name="テキスト プレースホルダー 4"/>
          <p:cNvSpPr txBox="1">
            <a:spLocks/>
          </p:cNvSpPr>
          <p:nvPr/>
        </p:nvSpPr>
        <p:spPr>
          <a:xfrm>
            <a:off x="1108706" y="1248985"/>
            <a:ext cx="6153918" cy="198920"/>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kumimoji="1"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1600" b="0" i="0" u="none" strike="noStrike" kern="1200" cap="none" spc="0" normalizeH="0" baseline="0" noProof="0">
                <a:ln>
                  <a:noFill/>
                </a:ln>
                <a:solidFill>
                  <a:prstClr val="black"/>
                </a:solidFill>
                <a:effectLst/>
                <a:uLnTx/>
                <a:uFillTx/>
                <a:latin typeface="メイリオ"/>
                <a:ea typeface="メイリオ"/>
                <a:cs typeface="+mn-cs"/>
              </a:rPr>
              <a:t>　</a:t>
            </a:r>
          </a:p>
        </p:txBody>
      </p:sp>
      <p:sp>
        <p:nvSpPr>
          <p:cNvPr id="8" name="角丸四角形 7"/>
          <p:cNvSpPr/>
          <p:nvPr/>
        </p:nvSpPr>
        <p:spPr bwMode="auto">
          <a:xfrm>
            <a:off x="591585" y="1462516"/>
            <a:ext cx="2421971" cy="230994"/>
          </a:xfrm>
          <a:prstGeom prst="roundRect">
            <a:avLst/>
          </a:prstGeom>
          <a:solidFill>
            <a:srgbClr val="54C2F0"/>
          </a:solidFill>
          <a:ln w="25400" cap="flat" cmpd="sng" algn="ctr">
            <a:noFill/>
            <a:prstDash val="solid"/>
            <a:headEnd/>
            <a:tailEn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FFFFFF"/>
                </a:solidFill>
                <a:effectLst/>
                <a:uLnTx/>
                <a:uFillTx/>
                <a:latin typeface="+mn-ea"/>
                <a:cs typeface="+mn-cs"/>
              </a:rPr>
              <a:t>基本情報</a:t>
            </a:r>
            <a:endParaRPr kumimoji="0" lang="en-US" altLang="ja-JP" sz="1400" b="1" i="0" u="none" strike="noStrike" kern="0" cap="none" spc="0" normalizeH="0" baseline="0" noProof="0">
              <a:ln>
                <a:noFill/>
              </a:ln>
              <a:solidFill>
                <a:srgbClr val="FFFFFF"/>
              </a:solidFill>
              <a:effectLst/>
              <a:uLnTx/>
              <a:uFillTx/>
              <a:latin typeface="+mn-ea"/>
              <a:cs typeface="+mn-cs"/>
            </a:endParaRPr>
          </a:p>
        </p:txBody>
      </p:sp>
      <p:sp>
        <p:nvSpPr>
          <p:cNvPr id="9" name="角丸四角形 8"/>
          <p:cNvSpPr/>
          <p:nvPr/>
        </p:nvSpPr>
        <p:spPr bwMode="auto">
          <a:xfrm>
            <a:off x="3351027" y="1462516"/>
            <a:ext cx="2421971" cy="230994"/>
          </a:xfrm>
          <a:prstGeom prst="roundRect">
            <a:avLst/>
          </a:prstGeom>
          <a:solidFill>
            <a:srgbClr val="54C2F0"/>
          </a:solidFill>
          <a:ln w="25400" cap="flat" cmpd="sng" algn="ctr">
            <a:noFill/>
            <a:prstDash val="solid"/>
            <a:headEnd/>
            <a:tailEn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FFFFFF"/>
                </a:solidFill>
                <a:effectLst/>
                <a:uLnTx/>
                <a:uFillTx/>
                <a:latin typeface="+mn-ea"/>
                <a:cs typeface="+mn-cs"/>
              </a:rPr>
              <a:t>身分・所属情報</a:t>
            </a:r>
          </a:p>
        </p:txBody>
      </p:sp>
      <p:sp>
        <p:nvSpPr>
          <p:cNvPr id="10" name="角丸四角形 9"/>
          <p:cNvSpPr/>
          <p:nvPr/>
        </p:nvSpPr>
        <p:spPr bwMode="auto">
          <a:xfrm>
            <a:off x="6110469" y="1462474"/>
            <a:ext cx="2421971" cy="231078"/>
          </a:xfrm>
          <a:prstGeom prst="roundRect">
            <a:avLst/>
          </a:prstGeom>
          <a:solidFill>
            <a:srgbClr val="54C2F0"/>
          </a:solidFill>
          <a:ln w="25400" cap="flat" cmpd="sng" algn="ctr">
            <a:noFill/>
            <a:prstDash val="solid"/>
            <a:headEnd/>
            <a:tailEn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FFFFFF"/>
                </a:solidFill>
                <a:effectLst/>
                <a:uLnTx/>
                <a:uFillTx/>
                <a:latin typeface="+mn-ea"/>
                <a:cs typeface="+mn-cs"/>
              </a:rPr>
              <a:t>身上情報</a:t>
            </a:r>
          </a:p>
        </p:txBody>
      </p:sp>
      <p:sp>
        <p:nvSpPr>
          <p:cNvPr id="11" name="Text Box 4"/>
          <p:cNvSpPr txBox="1">
            <a:spLocks noChangeArrowheads="1"/>
          </p:cNvSpPr>
          <p:nvPr/>
        </p:nvSpPr>
        <p:spPr bwMode="auto">
          <a:xfrm>
            <a:off x="375131" y="1132813"/>
            <a:ext cx="3058870" cy="369332"/>
          </a:xfrm>
          <a:prstGeom prst="rect">
            <a:avLst/>
          </a:prstGeom>
          <a:noFill/>
          <a:ln w="9525">
            <a:noFill/>
            <a:miter lim="800000"/>
            <a:headEnd/>
            <a:tailEnd/>
          </a:ln>
        </p:spPr>
        <p:txBody>
          <a:bodyPr wrap="square">
            <a:spAutoFit/>
          </a:bodyPr>
          <a:lstStyle/>
          <a:p>
            <a:r>
              <a:rPr lang="en-US" altLang="ja-JP" b="1">
                <a:solidFill>
                  <a:srgbClr val="EE5500"/>
                </a:solidFill>
                <a:cs typeface="メイリオ" pitchFamily="50" charset="-128"/>
              </a:rPr>
              <a:t>-</a:t>
            </a:r>
            <a:r>
              <a:rPr lang="ja-JP" altLang="en-US" b="1">
                <a:solidFill>
                  <a:srgbClr val="EE5500"/>
                </a:solidFill>
                <a:cs typeface="メイリオ" pitchFamily="50" charset="-128"/>
              </a:rPr>
              <a:t>標準管理項目</a:t>
            </a:r>
            <a:r>
              <a:rPr lang="en-US" altLang="ja-JP" b="1">
                <a:solidFill>
                  <a:srgbClr val="EE5500"/>
                </a:solidFill>
                <a:cs typeface="メイリオ" pitchFamily="50" charset="-128"/>
              </a:rPr>
              <a:t>-</a:t>
            </a:r>
            <a:endParaRPr lang="ja-JP" altLang="en-US" sz="1200" b="1">
              <a:solidFill>
                <a:srgbClr val="EE5500"/>
              </a:solidFill>
              <a:cs typeface="メイリオ" pitchFamily="50" charset="-128"/>
            </a:endParaRPr>
          </a:p>
        </p:txBody>
      </p:sp>
      <p:sp>
        <p:nvSpPr>
          <p:cNvPr id="12" name="角丸四角形 11"/>
          <p:cNvSpPr/>
          <p:nvPr/>
        </p:nvSpPr>
        <p:spPr bwMode="auto">
          <a:xfrm>
            <a:off x="591585" y="1748658"/>
            <a:ext cx="2421971" cy="230994"/>
          </a:xfrm>
          <a:prstGeom prst="roundRect">
            <a:avLst/>
          </a:prstGeom>
          <a:solidFill>
            <a:srgbClr val="54C2F0"/>
          </a:solidFill>
          <a:ln w="25400" cap="flat" cmpd="sng" algn="ctr">
            <a:noFill/>
            <a:prstDash val="solid"/>
            <a:headEnd/>
            <a:tailEn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FFFFFF"/>
                </a:solidFill>
                <a:effectLst/>
                <a:uLnTx/>
                <a:uFillTx/>
                <a:latin typeface="+mn-ea"/>
                <a:cs typeface="+mn-cs"/>
              </a:rPr>
              <a:t>通勤情報</a:t>
            </a:r>
            <a:endParaRPr kumimoji="0" lang="en-US" altLang="ja-JP" sz="1400" b="1" i="0" u="none" strike="noStrike" kern="0" cap="none" spc="0" normalizeH="0" baseline="0" noProof="0">
              <a:ln>
                <a:noFill/>
              </a:ln>
              <a:solidFill>
                <a:srgbClr val="FFFFFF"/>
              </a:solidFill>
              <a:effectLst/>
              <a:uLnTx/>
              <a:uFillTx/>
              <a:latin typeface="+mn-ea"/>
              <a:cs typeface="+mn-cs"/>
            </a:endParaRPr>
          </a:p>
        </p:txBody>
      </p:sp>
      <p:sp>
        <p:nvSpPr>
          <p:cNvPr id="13" name="角丸四角形 12"/>
          <p:cNvSpPr/>
          <p:nvPr/>
        </p:nvSpPr>
        <p:spPr bwMode="auto">
          <a:xfrm>
            <a:off x="3351027" y="1748658"/>
            <a:ext cx="2421971" cy="230994"/>
          </a:xfrm>
          <a:prstGeom prst="roundRect">
            <a:avLst/>
          </a:prstGeom>
          <a:solidFill>
            <a:srgbClr val="54C2F0"/>
          </a:solidFill>
          <a:ln w="25400" cap="flat" cmpd="sng" algn="ctr">
            <a:noFill/>
            <a:prstDash val="solid"/>
            <a:headEnd/>
            <a:tailEn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FFFFFF"/>
                </a:solidFill>
                <a:effectLst/>
                <a:uLnTx/>
                <a:uFillTx/>
                <a:latin typeface="+mn-ea"/>
                <a:cs typeface="+mn-cs"/>
              </a:rPr>
              <a:t>休職・復職情報</a:t>
            </a:r>
            <a:endParaRPr kumimoji="0" lang="en-US" altLang="ja-JP" sz="1400" b="1" i="0" u="none" strike="noStrike" kern="0" cap="none" spc="0" normalizeH="0" baseline="0" noProof="0">
              <a:ln>
                <a:noFill/>
              </a:ln>
              <a:solidFill>
                <a:srgbClr val="FFFFFF"/>
              </a:solidFill>
              <a:effectLst/>
              <a:uLnTx/>
              <a:uFillTx/>
              <a:latin typeface="+mn-ea"/>
              <a:cs typeface="+mn-cs"/>
            </a:endParaRPr>
          </a:p>
        </p:txBody>
      </p:sp>
      <p:sp>
        <p:nvSpPr>
          <p:cNvPr id="14" name="角丸四角形 13"/>
          <p:cNvSpPr/>
          <p:nvPr/>
        </p:nvSpPr>
        <p:spPr bwMode="auto">
          <a:xfrm>
            <a:off x="6110469" y="1758269"/>
            <a:ext cx="2421971" cy="230994"/>
          </a:xfrm>
          <a:prstGeom prst="roundRect">
            <a:avLst/>
          </a:prstGeom>
          <a:solidFill>
            <a:srgbClr val="54C2F0"/>
          </a:solidFill>
          <a:ln w="25400" cap="flat" cmpd="sng" algn="ctr">
            <a:noFill/>
            <a:prstDash val="solid"/>
            <a:headEnd/>
            <a:tailEn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FFFFFF"/>
                </a:solidFill>
                <a:effectLst/>
                <a:uLnTx/>
                <a:uFillTx/>
                <a:latin typeface="+mn-ea"/>
                <a:cs typeface="+mn-cs"/>
              </a:rPr>
              <a:t>振込先情報</a:t>
            </a:r>
            <a:endParaRPr kumimoji="0" lang="en-US" altLang="ja-JP" sz="1400" b="1" i="0" u="none" strike="noStrike" kern="0" cap="none" spc="0" normalizeH="0" baseline="0" noProof="0">
              <a:ln>
                <a:noFill/>
              </a:ln>
              <a:solidFill>
                <a:srgbClr val="FFFFFF"/>
              </a:solidFill>
              <a:effectLst/>
              <a:uLnTx/>
              <a:uFillTx/>
              <a:latin typeface="+mn-ea"/>
              <a:cs typeface="+mn-cs"/>
            </a:endParaRPr>
          </a:p>
        </p:txBody>
      </p:sp>
      <p:sp>
        <p:nvSpPr>
          <p:cNvPr id="15" name="角丸四角形 14"/>
          <p:cNvSpPr/>
          <p:nvPr/>
        </p:nvSpPr>
        <p:spPr bwMode="auto">
          <a:xfrm>
            <a:off x="591585" y="2054191"/>
            <a:ext cx="2421971" cy="230994"/>
          </a:xfrm>
          <a:prstGeom prst="roundRect">
            <a:avLst/>
          </a:prstGeom>
          <a:solidFill>
            <a:srgbClr val="54C2F0"/>
          </a:solidFill>
          <a:ln w="25400" cap="flat" cmpd="sng" algn="ctr">
            <a:noFill/>
            <a:prstDash val="solid"/>
            <a:headEnd/>
            <a:tailEn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FFFFFF"/>
                </a:solidFill>
                <a:effectLst/>
                <a:uLnTx/>
                <a:uFillTx/>
                <a:latin typeface="+mn-ea"/>
                <a:cs typeface="+mn-cs"/>
              </a:rPr>
              <a:t>前職情報</a:t>
            </a:r>
            <a:endParaRPr kumimoji="0" lang="en-US" altLang="ja-JP" sz="1400" b="1" i="0" u="none" strike="noStrike" kern="0" cap="none" spc="0" normalizeH="0" baseline="0" noProof="0">
              <a:ln>
                <a:noFill/>
              </a:ln>
              <a:solidFill>
                <a:srgbClr val="FFFFFF"/>
              </a:solidFill>
              <a:effectLst/>
              <a:uLnTx/>
              <a:uFillTx/>
              <a:latin typeface="+mn-ea"/>
              <a:cs typeface="+mn-cs"/>
            </a:endParaRPr>
          </a:p>
        </p:txBody>
      </p:sp>
      <p:sp>
        <p:nvSpPr>
          <p:cNvPr id="16" name="角丸四角形 15"/>
          <p:cNvSpPr/>
          <p:nvPr/>
        </p:nvSpPr>
        <p:spPr bwMode="auto">
          <a:xfrm>
            <a:off x="3351027" y="2048429"/>
            <a:ext cx="2421971" cy="230994"/>
          </a:xfrm>
          <a:prstGeom prst="roundRect">
            <a:avLst/>
          </a:prstGeom>
          <a:solidFill>
            <a:srgbClr val="54C2F0"/>
          </a:solidFill>
          <a:ln w="25400" cap="flat" cmpd="sng" algn="ctr">
            <a:noFill/>
            <a:prstDash val="solid"/>
            <a:headEnd/>
            <a:tailEn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FFFFFF"/>
                </a:solidFill>
                <a:effectLst/>
                <a:uLnTx/>
                <a:uFillTx/>
                <a:latin typeface="+mn-ea"/>
                <a:cs typeface="+mn-cs"/>
              </a:rPr>
              <a:t>職務経歴</a:t>
            </a:r>
            <a:endParaRPr kumimoji="0" lang="en-US" altLang="ja-JP" sz="1400" b="1" i="0" u="none" strike="noStrike" kern="0" cap="none" spc="0" normalizeH="0" baseline="0" noProof="0">
              <a:ln>
                <a:noFill/>
              </a:ln>
              <a:solidFill>
                <a:srgbClr val="FFFFFF"/>
              </a:solidFill>
              <a:effectLst/>
              <a:uLnTx/>
              <a:uFillTx/>
              <a:latin typeface="+mn-ea"/>
              <a:cs typeface="+mn-cs"/>
            </a:endParaRPr>
          </a:p>
        </p:txBody>
      </p:sp>
      <p:sp>
        <p:nvSpPr>
          <p:cNvPr id="17" name="角丸四角形 16"/>
          <p:cNvSpPr/>
          <p:nvPr/>
        </p:nvSpPr>
        <p:spPr bwMode="auto">
          <a:xfrm>
            <a:off x="6110469" y="2057724"/>
            <a:ext cx="2421971" cy="230994"/>
          </a:xfrm>
          <a:prstGeom prst="roundRect">
            <a:avLst/>
          </a:prstGeom>
          <a:solidFill>
            <a:srgbClr val="54C2F0"/>
          </a:solidFill>
          <a:ln w="25400" cap="flat" cmpd="sng" algn="ctr">
            <a:noFill/>
            <a:prstDash val="solid"/>
            <a:headEnd/>
            <a:tailEn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FFFFFF"/>
                </a:solidFill>
                <a:effectLst/>
                <a:uLnTx/>
                <a:uFillTx/>
                <a:latin typeface="+mn-ea"/>
                <a:cs typeface="+mn-cs"/>
              </a:rPr>
              <a:t>出向履歴</a:t>
            </a:r>
            <a:endParaRPr kumimoji="0" lang="en-US" altLang="ja-JP" sz="1400" b="1" i="0" u="none" strike="noStrike" kern="0" cap="none" spc="0" normalizeH="0" baseline="0" noProof="0">
              <a:ln>
                <a:noFill/>
              </a:ln>
              <a:solidFill>
                <a:srgbClr val="FFFFFF"/>
              </a:solidFill>
              <a:effectLst/>
              <a:uLnTx/>
              <a:uFillTx/>
              <a:latin typeface="+mn-ea"/>
              <a:cs typeface="+mn-cs"/>
            </a:endParaRPr>
          </a:p>
        </p:txBody>
      </p:sp>
      <p:sp>
        <p:nvSpPr>
          <p:cNvPr id="18" name="角丸四角形 17"/>
          <p:cNvSpPr/>
          <p:nvPr/>
        </p:nvSpPr>
        <p:spPr bwMode="auto">
          <a:xfrm>
            <a:off x="591585" y="2341006"/>
            <a:ext cx="2421971" cy="230994"/>
          </a:xfrm>
          <a:prstGeom prst="roundRect">
            <a:avLst/>
          </a:prstGeom>
          <a:solidFill>
            <a:srgbClr val="54C2F0"/>
          </a:solidFill>
          <a:ln w="25400" cap="flat" cmpd="sng" algn="ctr">
            <a:noFill/>
            <a:prstDash val="solid"/>
            <a:headEnd/>
            <a:tailEn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FFFFFF"/>
                </a:solidFill>
                <a:effectLst/>
                <a:uLnTx/>
                <a:uFillTx/>
                <a:latin typeface="+mn-ea"/>
                <a:cs typeface="+mn-cs"/>
              </a:rPr>
              <a:t>検診履歴</a:t>
            </a:r>
            <a:endParaRPr kumimoji="0" lang="en-US" altLang="ja-JP" sz="1400" b="1" i="0" u="none" strike="noStrike" kern="0" cap="none" spc="0" normalizeH="0" baseline="0" noProof="0">
              <a:ln>
                <a:noFill/>
              </a:ln>
              <a:solidFill>
                <a:srgbClr val="FFFFFF"/>
              </a:solidFill>
              <a:effectLst/>
              <a:uLnTx/>
              <a:uFillTx/>
              <a:latin typeface="+mn-ea"/>
              <a:cs typeface="+mn-cs"/>
            </a:endParaRPr>
          </a:p>
        </p:txBody>
      </p:sp>
      <p:sp>
        <p:nvSpPr>
          <p:cNvPr id="19" name="角丸四角形 18"/>
          <p:cNvSpPr/>
          <p:nvPr/>
        </p:nvSpPr>
        <p:spPr bwMode="auto">
          <a:xfrm>
            <a:off x="3351027" y="2324722"/>
            <a:ext cx="2421971" cy="230994"/>
          </a:xfrm>
          <a:prstGeom prst="roundRect">
            <a:avLst/>
          </a:prstGeom>
          <a:solidFill>
            <a:srgbClr val="54C2F0"/>
          </a:solidFill>
          <a:ln w="25400" cap="flat" cmpd="sng" algn="ctr">
            <a:noFill/>
            <a:prstDash val="solid"/>
            <a:headEnd/>
            <a:tailEn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FFFFFF"/>
                </a:solidFill>
                <a:effectLst/>
                <a:uLnTx/>
                <a:uFillTx/>
                <a:latin typeface="+mn-ea"/>
                <a:cs typeface="+mn-cs"/>
              </a:rPr>
              <a:t>既往歴</a:t>
            </a:r>
            <a:endParaRPr kumimoji="0" lang="en-US" altLang="ja-JP" sz="1400" b="1" i="0" u="none" strike="noStrike" kern="0" cap="none" spc="0" normalizeH="0" baseline="0" noProof="0">
              <a:ln>
                <a:noFill/>
              </a:ln>
              <a:solidFill>
                <a:srgbClr val="FFFFFF"/>
              </a:solidFill>
              <a:effectLst/>
              <a:uLnTx/>
              <a:uFillTx/>
              <a:latin typeface="+mn-ea"/>
              <a:cs typeface="+mn-cs"/>
            </a:endParaRPr>
          </a:p>
        </p:txBody>
      </p:sp>
      <p:sp>
        <p:nvSpPr>
          <p:cNvPr id="20" name="角丸四角形 19"/>
          <p:cNvSpPr/>
          <p:nvPr/>
        </p:nvSpPr>
        <p:spPr bwMode="auto">
          <a:xfrm>
            <a:off x="6110469" y="2342192"/>
            <a:ext cx="2421971" cy="230994"/>
          </a:xfrm>
          <a:prstGeom prst="roundRect">
            <a:avLst/>
          </a:prstGeom>
          <a:solidFill>
            <a:srgbClr val="54C2F0"/>
          </a:solidFill>
          <a:ln w="25400" cap="flat" cmpd="sng" algn="ctr">
            <a:noFill/>
            <a:prstDash val="solid"/>
            <a:headEnd/>
            <a:tailEn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FFFFFF"/>
                </a:solidFill>
                <a:effectLst/>
                <a:uLnTx/>
                <a:uFillTx/>
                <a:latin typeface="+mn-ea"/>
                <a:cs typeface="+mn-cs"/>
              </a:rPr>
              <a:t>研修履歴</a:t>
            </a:r>
            <a:endParaRPr kumimoji="0" lang="en-US" altLang="ja-JP" sz="1400" b="1" i="0" u="none" strike="noStrike" kern="0" cap="none" spc="0" normalizeH="0" baseline="0" noProof="0">
              <a:ln>
                <a:noFill/>
              </a:ln>
              <a:solidFill>
                <a:srgbClr val="FFFFFF"/>
              </a:solidFill>
              <a:effectLst/>
              <a:uLnTx/>
              <a:uFillTx/>
              <a:latin typeface="+mn-ea"/>
              <a:cs typeface="+mn-cs"/>
            </a:endParaRPr>
          </a:p>
        </p:txBody>
      </p:sp>
      <p:sp>
        <p:nvSpPr>
          <p:cNvPr id="21" name="角丸四角形 20"/>
          <p:cNvSpPr/>
          <p:nvPr/>
        </p:nvSpPr>
        <p:spPr bwMode="auto">
          <a:xfrm>
            <a:off x="591585" y="2612754"/>
            <a:ext cx="2421971" cy="230994"/>
          </a:xfrm>
          <a:prstGeom prst="roundRect">
            <a:avLst/>
          </a:prstGeom>
          <a:solidFill>
            <a:srgbClr val="54C2F0"/>
          </a:solidFill>
          <a:ln w="25400" cap="flat" cmpd="sng" algn="ctr">
            <a:noFill/>
            <a:prstDash val="solid"/>
            <a:headEnd/>
            <a:tailEn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FFFFFF"/>
                </a:solidFill>
                <a:effectLst/>
                <a:uLnTx/>
                <a:uFillTx/>
                <a:latin typeface="+mn-ea"/>
                <a:cs typeface="+mn-cs"/>
              </a:rPr>
              <a:t>賞罰履歴</a:t>
            </a:r>
            <a:endParaRPr kumimoji="0" lang="en-US" altLang="ja-JP" sz="1400" b="1" i="0" u="none" strike="noStrike" kern="0" cap="none" spc="0" normalizeH="0" baseline="0" noProof="0">
              <a:ln>
                <a:noFill/>
              </a:ln>
              <a:solidFill>
                <a:srgbClr val="FFFFFF"/>
              </a:solidFill>
              <a:effectLst/>
              <a:uLnTx/>
              <a:uFillTx/>
              <a:latin typeface="+mn-ea"/>
              <a:cs typeface="+mn-cs"/>
            </a:endParaRPr>
          </a:p>
        </p:txBody>
      </p:sp>
      <p:sp>
        <p:nvSpPr>
          <p:cNvPr id="22" name="角丸四角形 21"/>
          <p:cNvSpPr/>
          <p:nvPr/>
        </p:nvSpPr>
        <p:spPr bwMode="auto">
          <a:xfrm>
            <a:off x="3351027" y="2614126"/>
            <a:ext cx="2421971" cy="230994"/>
          </a:xfrm>
          <a:prstGeom prst="roundRect">
            <a:avLst/>
          </a:prstGeom>
          <a:solidFill>
            <a:srgbClr val="54C2F0"/>
          </a:solidFill>
          <a:ln w="25400" cap="flat" cmpd="sng" algn="ctr">
            <a:noFill/>
            <a:prstDash val="solid"/>
            <a:headEnd/>
            <a:tailEn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FFFFFF"/>
                </a:solidFill>
                <a:effectLst/>
                <a:uLnTx/>
                <a:uFillTx/>
                <a:latin typeface="+mn-ea"/>
                <a:cs typeface="+mn-cs"/>
              </a:rPr>
              <a:t>イメージファイル</a:t>
            </a:r>
            <a:endParaRPr kumimoji="0" lang="en-US" altLang="ja-JP" sz="1400" b="1" i="0" u="none" strike="noStrike" kern="0" cap="none" spc="0" normalizeH="0" baseline="0" noProof="0">
              <a:ln>
                <a:noFill/>
              </a:ln>
              <a:solidFill>
                <a:srgbClr val="FFFFFF"/>
              </a:solidFill>
              <a:effectLst/>
              <a:uLnTx/>
              <a:uFillTx/>
              <a:latin typeface="+mn-ea"/>
              <a:cs typeface="+mn-cs"/>
            </a:endParaRPr>
          </a:p>
        </p:txBody>
      </p:sp>
      <p:sp>
        <p:nvSpPr>
          <p:cNvPr id="23" name="角丸四角形 22"/>
          <p:cNvSpPr/>
          <p:nvPr/>
        </p:nvSpPr>
        <p:spPr bwMode="auto">
          <a:xfrm>
            <a:off x="6110469" y="2620721"/>
            <a:ext cx="2421971" cy="230994"/>
          </a:xfrm>
          <a:prstGeom prst="roundRect">
            <a:avLst/>
          </a:prstGeom>
          <a:solidFill>
            <a:srgbClr val="54C2F0"/>
          </a:solidFill>
          <a:ln w="25400" cap="flat" cmpd="sng" algn="ctr">
            <a:noFill/>
            <a:prstDash val="solid"/>
            <a:headEnd/>
            <a:tailEn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FFFFFF"/>
                </a:solidFill>
                <a:effectLst/>
                <a:uLnTx/>
                <a:uFillTx/>
                <a:latin typeface="+mn-ea"/>
                <a:cs typeface="+mn-cs"/>
              </a:rPr>
              <a:t>考課履歴</a:t>
            </a:r>
            <a:endParaRPr kumimoji="0" lang="en-US" altLang="ja-JP" sz="1400" b="1" i="0" u="none" strike="noStrike" kern="0" cap="none" spc="0" normalizeH="0" baseline="0" noProof="0">
              <a:ln>
                <a:noFill/>
              </a:ln>
              <a:solidFill>
                <a:srgbClr val="FFFFFF"/>
              </a:solidFill>
              <a:effectLst/>
              <a:uLnTx/>
              <a:uFillTx/>
              <a:latin typeface="+mn-ea"/>
              <a:cs typeface="+mn-cs"/>
            </a:endParaRPr>
          </a:p>
        </p:txBody>
      </p:sp>
      <p:sp>
        <p:nvSpPr>
          <p:cNvPr id="24" name="角丸四角形 23"/>
          <p:cNvSpPr/>
          <p:nvPr/>
        </p:nvSpPr>
        <p:spPr bwMode="auto">
          <a:xfrm>
            <a:off x="591585" y="2904655"/>
            <a:ext cx="2421971" cy="230994"/>
          </a:xfrm>
          <a:prstGeom prst="roundRect">
            <a:avLst/>
          </a:prstGeom>
          <a:solidFill>
            <a:srgbClr val="54C2F0"/>
          </a:solidFill>
          <a:ln w="25400" cap="flat" cmpd="sng" algn="ctr">
            <a:noFill/>
            <a:prstDash val="solid"/>
            <a:headEnd/>
            <a:tailEn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FFFFFF"/>
                </a:solidFill>
                <a:effectLst/>
                <a:uLnTx/>
                <a:uFillTx/>
                <a:latin typeface="+mn-ea"/>
                <a:cs typeface="+mn-cs"/>
              </a:rPr>
              <a:t>昇格履歴</a:t>
            </a:r>
            <a:endParaRPr kumimoji="0" lang="en-US" altLang="ja-JP" sz="1400" b="1" i="0" u="none" strike="noStrike" kern="0" cap="none" spc="0" normalizeH="0" baseline="0" noProof="0">
              <a:ln>
                <a:noFill/>
              </a:ln>
              <a:solidFill>
                <a:srgbClr val="FFFFFF"/>
              </a:solidFill>
              <a:effectLst/>
              <a:uLnTx/>
              <a:uFillTx/>
              <a:latin typeface="+mn-ea"/>
              <a:cs typeface="+mn-cs"/>
            </a:endParaRPr>
          </a:p>
        </p:txBody>
      </p:sp>
      <p:sp>
        <p:nvSpPr>
          <p:cNvPr id="25" name="角丸四角形 24"/>
          <p:cNvSpPr/>
          <p:nvPr/>
        </p:nvSpPr>
        <p:spPr bwMode="auto">
          <a:xfrm>
            <a:off x="3351027" y="2900786"/>
            <a:ext cx="2421971" cy="230994"/>
          </a:xfrm>
          <a:prstGeom prst="roundRect">
            <a:avLst/>
          </a:prstGeom>
          <a:solidFill>
            <a:srgbClr val="54C2F0"/>
          </a:solidFill>
          <a:ln w="25400" cap="flat" cmpd="sng" algn="ctr">
            <a:noFill/>
            <a:prstDash val="solid"/>
            <a:headEnd/>
            <a:tailEn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FFFFFF"/>
                </a:solidFill>
                <a:effectLst/>
                <a:uLnTx/>
                <a:uFillTx/>
                <a:latin typeface="+mn-ea"/>
                <a:cs typeface="+mn-cs"/>
              </a:rPr>
              <a:t>昇格履歴</a:t>
            </a:r>
            <a:endParaRPr kumimoji="0" lang="en-US" altLang="ja-JP" sz="1400" b="1" i="0" u="none" strike="noStrike" kern="0" cap="none" spc="0" normalizeH="0" baseline="0" noProof="0">
              <a:ln>
                <a:noFill/>
              </a:ln>
              <a:solidFill>
                <a:srgbClr val="FFFFFF"/>
              </a:solidFill>
              <a:effectLst/>
              <a:uLnTx/>
              <a:uFillTx/>
              <a:latin typeface="+mn-ea"/>
              <a:cs typeface="+mn-cs"/>
            </a:endParaRPr>
          </a:p>
        </p:txBody>
      </p:sp>
      <p:sp>
        <p:nvSpPr>
          <p:cNvPr id="26" name="角丸四角形 25"/>
          <p:cNvSpPr/>
          <p:nvPr/>
        </p:nvSpPr>
        <p:spPr bwMode="auto">
          <a:xfrm>
            <a:off x="6110469" y="2900786"/>
            <a:ext cx="2421971" cy="230994"/>
          </a:xfrm>
          <a:prstGeom prst="roundRect">
            <a:avLst/>
          </a:prstGeom>
          <a:solidFill>
            <a:srgbClr val="54C2F0"/>
          </a:solidFill>
          <a:ln w="25400" cap="flat" cmpd="sng" algn="ctr">
            <a:noFill/>
            <a:prstDash val="solid"/>
            <a:headEnd/>
            <a:tailEn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FFFFFF"/>
                </a:solidFill>
                <a:effectLst/>
                <a:uLnTx/>
                <a:uFillTx/>
                <a:latin typeface="+mn-ea"/>
                <a:cs typeface="+mn-cs"/>
              </a:rPr>
              <a:t>プロジェクト履歴</a:t>
            </a:r>
            <a:endParaRPr kumimoji="0" lang="en-US" altLang="ja-JP" sz="1400" b="1" i="0" u="none" strike="noStrike" kern="0" cap="none" spc="0" normalizeH="0" baseline="0" noProof="0">
              <a:ln>
                <a:noFill/>
              </a:ln>
              <a:solidFill>
                <a:srgbClr val="FFFFFF"/>
              </a:solidFill>
              <a:effectLst/>
              <a:uLnTx/>
              <a:uFillTx/>
              <a:latin typeface="+mn-ea"/>
              <a:cs typeface="+mn-cs"/>
            </a:endParaRPr>
          </a:p>
        </p:txBody>
      </p:sp>
      <p:sp>
        <p:nvSpPr>
          <p:cNvPr id="27" name="角丸四角形 26"/>
          <p:cNvSpPr/>
          <p:nvPr/>
        </p:nvSpPr>
        <p:spPr bwMode="auto">
          <a:xfrm>
            <a:off x="591585" y="3192500"/>
            <a:ext cx="2421971" cy="230994"/>
          </a:xfrm>
          <a:prstGeom prst="roundRect">
            <a:avLst/>
          </a:prstGeom>
          <a:solidFill>
            <a:srgbClr val="54C2F0"/>
          </a:solidFill>
          <a:ln w="25400" cap="flat" cmpd="sng" algn="ctr">
            <a:noFill/>
            <a:prstDash val="solid"/>
            <a:headEnd/>
            <a:tailEn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FFFFFF"/>
                </a:solidFill>
                <a:effectLst/>
                <a:uLnTx/>
                <a:uFillTx/>
                <a:latin typeface="+mn-ea"/>
                <a:cs typeface="+mn-cs"/>
              </a:rPr>
              <a:t>渡航歴</a:t>
            </a:r>
            <a:endParaRPr kumimoji="0" lang="en-US" altLang="ja-JP" sz="1400" b="1" i="0" u="none" strike="noStrike" kern="0" cap="none" spc="0" normalizeH="0" baseline="0" noProof="0">
              <a:ln>
                <a:noFill/>
              </a:ln>
              <a:solidFill>
                <a:srgbClr val="FFFFFF"/>
              </a:solidFill>
              <a:effectLst/>
              <a:uLnTx/>
              <a:uFillTx/>
              <a:latin typeface="+mn-ea"/>
              <a:cs typeface="+mn-cs"/>
            </a:endParaRPr>
          </a:p>
        </p:txBody>
      </p:sp>
      <p:sp>
        <p:nvSpPr>
          <p:cNvPr id="28" name="角丸四角形 27"/>
          <p:cNvSpPr/>
          <p:nvPr/>
        </p:nvSpPr>
        <p:spPr bwMode="auto">
          <a:xfrm>
            <a:off x="3351027" y="3209852"/>
            <a:ext cx="2421971" cy="230994"/>
          </a:xfrm>
          <a:prstGeom prst="roundRect">
            <a:avLst/>
          </a:prstGeom>
          <a:solidFill>
            <a:srgbClr val="54C2F0"/>
          </a:solidFill>
          <a:ln w="25400" cap="flat" cmpd="sng" algn="ctr">
            <a:noFill/>
            <a:prstDash val="solid"/>
            <a:headEnd/>
            <a:tailEn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FFFFFF"/>
                </a:solidFill>
                <a:effectLst/>
                <a:uLnTx/>
                <a:uFillTx/>
                <a:latin typeface="+mn-ea"/>
                <a:cs typeface="+mn-cs"/>
              </a:rPr>
              <a:t>賃金履歴</a:t>
            </a:r>
            <a:endParaRPr kumimoji="0" lang="en-US" altLang="ja-JP" sz="1400" b="1" i="0" u="none" strike="noStrike" kern="0" cap="none" spc="0" normalizeH="0" baseline="0" noProof="0">
              <a:ln>
                <a:noFill/>
              </a:ln>
              <a:solidFill>
                <a:srgbClr val="FFFFFF"/>
              </a:solidFill>
              <a:effectLst/>
              <a:uLnTx/>
              <a:uFillTx/>
              <a:latin typeface="+mn-ea"/>
              <a:cs typeface="+mn-cs"/>
            </a:endParaRPr>
          </a:p>
        </p:txBody>
      </p:sp>
      <p:sp>
        <p:nvSpPr>
          <p:cNvPr id="29" name="角丸四角形 28"/>
          <p:cNvSpPr/>
          <p:nvPr/>
        </p:nvSpPr>
        <p:spPr bwMode="auto">
          <a:xfrm>
            <a:off x="6110469" y="3193840"/>
            <a:ext cx="2421971" cy="230994"/>
          </a:xfrm>
          <a:prstGeom prst="roundRect">
            <a:avLst/>
          </a:prstGeom>
          <a:solidFill>
            <a:srgbClr val="54C2F0"/>
          </a:solidFill>
          <a:ln w="25400" cap="flat" cmpd="sng" algn="ctr">
            <a:noFill/>
            <a:prstDash val="solid"/>
            <a:headEnd/>
            <a:tailEn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FFFFFF"/>
                </a:solidFill>
                <a:effectLst/>
                <a:uLnTx/>
                <a:uFillTx/>
                <a:latin typeface="+mn-ea"/>
                <a:cs typeface="+mn-cs"/>
              </a:rPr>
              <a:t>・・・などなど</a:t>
            </a:r>
            <a:endParaRPr kumimoji="0" lang="en-US" altLang="ja-JP" sz="1400" b="1" i="0" u="none" strike="noStrike" kern="0" cap="none" spc="0" normalizeH="0" baseline="0" noProof="0">
              <a:ln>
                <a:noFill/>
              </a:ln>
              <a:solidFill>
                <a:srgbClr val="FFFFFF"/>
              </a:solidFill>
              <a:effectLst/>
              <a:uLnTx/>
              <a:uFillTx/>
              <a:latin typeface="+mn-ea"/>
              <a:cs typeface="+mn-cs"/>
            </a:endParaRPr>
          </a:p>
        </p:txBody>
      </p:sp>
      <p:sp>
        <p:nvSpPr>
          <p:cNvPr id="30" name="加算 29"/>
          <p:cNvSpPr/>
          <p:nvPr/>
        </p:nvSpPr>
        <p:spPr>
          <a:xfrm>
            <a:off x="4156214" y="3497206"/>
            <a:ext cx="775826" cy="585910"/>
          </a:xfrm>
          <a:prstGeom prst="mathPlus">
            <a:avLst>
              <a:gd name="adj1" fmla="val 24818"/>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31" name="角丸四角形 30"/>
          <p:cNvSpPr/>
          <p:nvPr/>
        </p:nvSpPr>
        <p:spPr bwMode="auto">
          <a:xfrm>
            <a:off x="928847" y="4156060"/>
            <a:ext cx="7367164" cy="457118"/>
          </a:xfrm>
          <a:prstGeom prst="roundRect">
            <a:avLst/>
          </a:prstGeom>
          <a:solidFill>
            <a:srgbClr val="F18F60"/>
          </a:solidFill>
          <a:ln w="25400" cap="flat" cmpd="sng" algn="ctr">
            <a:solidFill>
              <a:srgbClr val="EE5500">
                <a:lumMod val="60000"/>
                <a:lumOff val="40000"/>
              </a:srgbClr>
            </a:solidFill>
            <a:prstDash val="solid"/>
            <a:headEnd/>
            <a:tailEn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a:ln>
                  <a:noFill/>
                </a:ln>
                <a:solidFill>
                  <a:srgbClr val="FFFFFF"/>
                </a:solidFill>
                <a:effectLst/>
                <a:uLnTx/>
                <a:uFillTx/>
                <a:latin typeface="Arial Black"/>
                <a:ea typeface="HGP創英角ｺﾞｼｯｸUB"/>
                <a:cs typeface="+mn-cs"/>
              </a:rPr>
              <a:t>予備項目（約</a:t>
            </a:r>
            <a:r>
              <a:rPr kumimoji="0" lang="en-US" altLang="ja-JP" sz="3200" b="0" i="0" u="none" strike="noStrike" kern="0" cap="none" spc="0" normalizeH="0" baseline="0" noProof="0">
                <a:ln>
                  <a:noFill/>
                </a:ln>
                <a:solidFill>
                  <a:srgbClr val="FFFFFF"/>
                </a:solidFill>
                <a:effectLst/>
                <a:uLnTx/>
                <a:uFillTx/>
                <a:latin typeface="Arial Black"/>
                <a:ea typeface="HGP創英角ｺﾞｼｯｸUB"/>
                <a:cs typeface="+mn-cs"/>
              </a:rPr>
              <a:t>2</a:t>
            </a:r>
            <a:r>
              <a:rPr kumimoji="0" lang="ja-JP" altLang="en-US" sz="3200" b="0" i="0" u="none" strike="noStrike" kern="0" cap="none" spc="0" normalizeH="0" baseline="0" noProof="0">
                <a:ln>
                  <a:noFill/>
                </a:ln>
                <a:solidFill>
                  <a:srgbClr val="FFFFFF"/>
                </a:solidFill>
                <a:effectLst/>
                <a:uLnTx/>
                <a:uFillTx/>
                <a:latin typeface="Arial Black"/>
                <a:ea typeface="HGP創英角ｺﾞｼｯｸUB"/>
                <a:cs typeface="+mn-cs"/>
              </a:rPr>
              <a:t>万</a:t>
            </a:r>
            <a:r>
              <a:rPr kumimoji="0" lang="ja-JP" altLang="en-US" sz="2000" b="0" i="0" u="none" strike="noStrike" kern="0" cap="none" spc="0" normalizeH="0" baseline="0" noProof="0">
                <a:ln>
                  <a:noFill/>
                </a:ln>
                <a:solidFill>
                  <a:srgbClr val="FFFFFF"/>
                </a:solidFill>
                <a:effectLst/>
                <a:uLnTx/>
                <a:uFillTx/>
                <a:latin typeface="Arial Black"/>
                <a:ea typeface="HGP創英角ｺﾞｼｯｸUB"/>
                <a:cs typeface="+mn-cs"/>
              </a:rPr>
              <a:t>項目）</a:t>
            </a:r>
            <a:endParaRPr kumimoji="0" lang="en-US" altLang="ja-JP" sz="2000" b="0" i="0" u="none" strike="noStrike" kern="0" cap="none" spc="0" normalizeH="0" baseline="0" noProof="0">
              <a:ln>
                <a:noFill/>
              </a:ln>
              <a:solidFill>
                <a:srgbClr val="FFFFFF"/>
              </a:solidFill>
              <a:effectLst/>
              <a:uLnTx/>
              <a:uFillTx/>
              <a:latin typeface="Arial Black"/>
              <a:ea typeface="HGP創英角ｺﾞｼｯｸUB"/>
              <a:cs typeface="+mn-cs"/>
            </a:endParaRPr>
          </a:p>
        </p:txBody>
      </p:sp>
      <p:sp>
        <p:nvSpPr>
          <p:cNvPr id="32" name="Text Box 4"/>
          <p:cNvSpPr txBox="1">
            <a:spLocks noChangeArrowheads="1"/>
          </p:cNvSpPr>
          <p:nvPr/>
        </p:nvSpPr>
        <p:spPr bwMode="auto">
          <a:xfrm>
            <a:off x="391294" y="3766586"/>
            <a:ext cx="3058870" cy="369332"/>
          </a:xfrm>
          <a:prstGeom prst="rect">
            <a:avLst/>
          </a:prstGeom>
          <a:noFill/>
          <a:ln w="9525">
            <a:noFill/>
            <a:miter lim="800000"/>
            <a:headEnd/>
            <a:tailEnd/>
          </a:ln>
        </p:spPr>
        <p:txBody>
          <a:bodyPr wrap="square">
            <a:spAutoFit/>
          </a:bodyPr>
          <a:lstStyle/>
          <a:p>
            <a:r>
              <a:rPr lang="en-US" altLang="ja-JP" b="1">
                <a:solidFill>
                  <a:srgbClr val="EE5500"/>
                </a:solidFill>
                <a:cs typeface="メイリオ" pitchFamily="50" charset="-128"/>
              </a:rPr>
              <a:t>-</a:t>
            </a:r>
            <a:r>
              <a:rPr lang="ja-JP" altLang="en-US" b="1">
                <a:solidFill>
                  <a:srgbClr val="EE5500"/>
                </a:solidFill>
                <a:cs typeface="メイリオ" pitchFamily="50" charset="-128"/>
              </a:rPr>
              <a:t>別途管理項目</a:t>
            </a:r>
            <a:r>
              <a:rPr lang="en-US" altLang="ja-JP" b="1">
                <a:solidFill>
                  <a:srgbClr val="EE5500"/>
                </a:solidFill>
                <a:cs typeface="メイリオ" pitchFamily="50" charset="-128"/>
              </a:rPr>
              <a:t>-</a:t>
            </a:r>
            <a:endParaRPr lang="ja-JP" altLang="en-US" sz="1200" b="1">
              <a:solidFill>
                <a:srgbClr val="EE5500"/>
              </a:solidFill>
              <a:cs typeface="メイリオ" pitchFamily="50" charset="-128"/>
            </a:endParaRPr>
          </a:p>
        </p:txBody>
      </p:sp>
    </p:spTree>
    <p:extLst>
      <p:ext uri="{BB962C8B-B14F-4D97-AF65-F5344CB8AC3E}">
        <p14:creationId xmlns:p14="http://schemas.microsoft.com/office/powerpoint/2010/main" val="41769635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39</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テキスト プレースホルダー 3"/>
          <p:cNvSpPr>
            <a:spLocks noGrp="1"/>
          </p:cNvSpPr>
          <p:nvPr>
            <p:ph type="body" sz="quarter" idx="16"/>
          </p:nvPr>
        </p:nvSpPr>
        <p:spPr/>
        <p:txBody>
          <a:bodyPr/>
          <a:lstStyle/>
          <a:p>
            <a:r>
              <a:rPr lang="ja-JP" altLang="en-US"/>
              <a:t>柔軟な出力形式を備えたグリッド機能</a:t>
            </a:r>
          </a:p>
          <a:p>
            <a:endParaRPr kumimoji="1" lang="ja-JP" altLang="en-US"/>
          </a:p>
        </p:txBody>
      </p:sp>
      <p:sp>
        <p:nvSpPr>
          <p:cNvPr id="6" name="タイトル 5"/>
          <p:cNvSpPr>
            <a:spLocks noGrp="1"/>
          </p:cNvSpPr>
          <p:nvPr>
            <p:ph type="title"/>
          </p:nvPr>
        </p:nvSpPr>
        <p:spPr/>
        <p:txBody>
          <a:bodyPr/>
          <a:lstStyle/>
          <a:p>
            <a:r>
              <a:rPr lang="ja-JP" altLang="en-US"/>
              <a:t>人事管理・給与管理特長</a:t>
            </a:r>
            <a:endParaRPr kumimoji="1" lang="ja-JP" altLang="en-US"/>
          </a:p>
        </p:txBody>
      </p:sp>
      <p:sp>
        <p:nvSpPr>
          <p:cNvPr id="7" name="テキスト ボックス 6"/>
          <p:cNvSpPr txBox="1"/>
          <p:nvPr/>
        </p:nvSpPr>
        <p:spPr>
          <a:xfrm>
            <a:off x="2775107" y="1059582"/>
            <a:ext cx="3521778" cy="369332"/>
          </a:xfrm>
          <a:prstGeom prst="rect">
            <a:avLst/>
          </a:prstGeom>
          <a:ln/>
        </p:spPr>
        <p:style>
          <a:lnRef idx="3">
            <a:schemeClr val="lt1"/>
          </a:lnRef>
          <a:fillRef idx="1">
            <a:schemeClr val="accent2"/>
          </a:fillRef>
          <a:effectRef idx="1">
            <a:schemeClr val="accent2"/>
          </a:effectRef>
          <a:fontRef idx="minor">
            <a:schemeClr val="lt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b="1" i="0" u="none" strike="noStrike" kern="0" cap="none" spc="0" normalizeH="0" baseline="0" noProof="0">
                <a:ln>
                  <a:noFill/>
                </a:ln>
                <a:solidFill>
                  <a:prstClr val="white"/>
                </a:solidFill>
                <a:effectLst/>
                <a:uLnTx/>
                <a:uFillTx/>
                <a:latin typeface="メイリオ"/>
                <a:ea typeface="メイリオ"/>
                <a:cs typeface="+mn-cs"/>
              </a:rPr>
              <a:t>検索結果・参照画面</a:t>
            </a:r>
          </a:p>
        </p:txBody>
      </p:sp>
      <p:graphicFrame>
        <p:nvGraphicFramePr>
          <p:cNvPr id="8" name="表 7"/>
          <p:cNvGraphicFramePr>
            <a:graphicFrameLocks noGrp="1"/>
          </p:cNvGraphicFramePr>
          <p:nvPr>
            <p:extLst>
              <p:ext uri="{D42A27DB-BD31-4B8C-83A1-F6EECF244321}">
                <p14:modId xmlns:p14="http://schemas.microsoft.com/office/powerpoint/2010/main" val="1262200961"/>
              </p:ext>
            </p:extLst>
          </p:nvPr>
        </p:nvGraphicFramePr>
        <p:xfrm>
          <a:off x="935596" y="1591319"/>
          <a:ext cx="7200800" cy="1413826"/>
        </p:xfrm>
        <a:graphic>
          <a:graphicData uri="http://schemas.openxmlformats.org/drawingml/2006/table">
            <a:tbl>
              <a:tblPr firstRow="1" bandRow="1"/>
              <a:tblGrid>
                <a:gridCol w="799271">
                  <a:extLst>
                    <a:ext uri="{9D8B030D-6E8A-4147-A177-3AD203B41FA5}">
                      <a16:colId xmlns:a16="http://schemas.microsoft.com/office/drawing/2014/main" val="20000"/>
                    </a:ext>
                  </a:extLst>
                </a:gridCol>
                <a:gridCol w="1762553">
                  <a:extLst>
                    <a:ext uri="{9D8B030D-6E8A-4147-A177-3AD203B41FA5}">
                      <a16:colId xmlns:a16="http://schemas.microsoft.com/office/drawing/2014/main" val="20001"/>
                    </a:ext>
                  </a:extLst>
                </a:gridCol>
                <a:gridCol w="1661722">
                  <a:extLst>
                    <a:ext uri="{9D8B030D-6E8A-4147-A177-3AD203B41FA5}">
                      <a16:colId xmlns:a16="http://schemas.microsoft.com/office/drawing/2014/main" val="20002"/>
                    </a:ext>
                  </a:extLst>
                </a:gridCol>
                <a:gridCol w="2146391">
                  <a:extLst>
                    <a:ext uri="{9D8B030D-6E8A-4147-A177-3AD203B41FA5}">
                      <a16:colId xmlns:a16="http://schemas.microsoft.com/office/drawing/2014/main" val="20003"/>
                    </a:ext>
                  </a:extLst>
                </a:gridCol>
                <a:gridCol w="830863">
                  <a:extLst>
                    <a:ext uri="{9D8B030D-6E8A-4147-A177-3AD203B41FA5}">
                      <a16:colId xmlns:a16="http://schemas.microsoft.com/office/drawing/2014/main" val="20004"/>
                    </a:ext>
                  </a:extLst>
                </a:gridCol>
              </a:tblGrid>
              <a:tr h="322239">
                <a:tc>
                  <a:txBody>
                    <a:bodyPr/>
                    <a:lstStyle>
                      <a:lvl1pPr marL="0" algn="l" defTabSz="914378" rtl="0" eaLnBrk="1" latinLnBrk="0" hangingPunct="1">
                        <a:defRPr kumimoji="1" sz="1800" b="1" kern="1200">
                          <a:solidFill>
                            <a:schemeClr val="lt1"/>
                          </a:solidFill>
                          <a:latin typeface="メイリオ"/>
                          <a:ea typeface="メイリオ"/>
                        </a:defRPr>
                      </a:lvl1pPr>
                      <a:lvl2pPr marL="457189" algn="l" defTabSz="914378" rtl="0" eaLnBrk="1" latinLnBrk="0" hangingPunct="1">
                        <a:defRPr kumimoji="1" sz="1800" b="1" kern="1200">
                          <a:solidFill>
                            <a:schemeClr val="lt1"/>
                          </a:solidFill>
                          <a:latin typeface="メイリオ"/>
                          <a:ea typeface="メイリオ"/>
                        </a:defRPr>
                      </a:lvl2pPr>
                      <a:lvl3pPr marL="914378" algn="l" defTabSz="914378" rtl="0" eaLnBrk="1" latinLnBrk="0" hangingPunct="1">
                        <a:defRPr kumimoji="1" sz="1800" b="1" kern="1200">
                          <a:solidFill>
                            <a:schemeClr val="lt1"/>
                          </a:solidFill>
                          <a:latin typeface="メイリオ"/>
                          <a:ea typeface="メイリオ"/>
                        </a:defRPr>
                      </a:lvl3pPr>
                      <a:lvl4pPr marL="1371566" algn="l" defTabSz="914378" rtl="0" eaLnBrk="1" latinLnBrk="0" hangingPunct="1">
                        <a:defRPr kumimoji="1" sz="1800" b="1" kern="1200">
                          <a:solidFill>
                            <a:schemeClr val="lt1"/>
                          </a:solidFill>
                          <a:latin typeface="メイリオ"/>
                          <a:ea typeface="メイリオ"/>
                        </a:defRPr>
                      </a:lvl4pPr>
                      <a:lvl5pPr marL="1828754" algn="l" defTabSz="914378" rtl="0" eaLnBrk="1" latinLnBrk="0" hangingPunct="1">
                        <a:defRPr kumimoji="1" sz="1800" b="1" kern="1200">
                          <a:solidFill>
                            <a:schemeClr val="lt1"/>
                          </a:solidFill>
                          <a:latin typeface="メイリオ"/>
                          <a:ea typeface="メイリオ"/>
                        </a:defRPr>
                      </a:lvl5pPr>
                      <a:lvl6pPr marL="2285943" algn="l" defTabSz="914378" rtl="0" eaLnBrk="1" latinLnBrk="0" hangingPunct="1">
                        <a:defRPr kumimoji="1" sz="1800" b="1" kern="1200">
                          <a:solidFill>
                            <a:schemeClr val="lt1"/>
                          </a:solidFill>
                          <a:latin typeface="メイリオ"/>
                          <a:ea typeface="メイリオ"/>
                        </a:defRPr>
                      </a:lvl6pPr>
                      <a:lvl7pPr marL="2743132" algn="l" defTabSz="914378" rtl="0" eaLnBrk="1" latinLnBrk="0" hangingPunct="1">
                        <a:defRPr kumimoji="1" sz="1800" b="1" kern="1200">
                          <a:solidFill>
                            <a:schemeClr val="lt1"/>
                          </a:solidFill>
                          <a:latin typeface="メイリオ"/>
                          <a:ea typeface="メイリオ"/>
                        </a:defRPr>
                      </a:lvl7pPr>
                      <a:lvl8pPr marL="3200320" algn="l" defTabSz="914378" rtl="0" eaLnBrk="1" latinLnBrk="0" hangingPunct="1">
                        <a:defRPr kumimoji="1" sz="1800" b="1" kern="1200">
                          <a:solidFill>
                            <a:schemeClr val="lt1"/>
                          </a:solidFill>
                          <a:latin typeface="メイリオ"/>
                          <a:ea typeface="メイリオ"/>
                        </a:defRPr>
                      </a:lvl8pPr>
                      <a:lvl9pPr marL="3657509" algn="l" defTabSz="914378" rtl="0" eaLnBrk="1" latinLnBrk="0" hangingPunct="1">
                        <a:defRPr kumimoji="1" sz="1800" b="1" kern="1200">
                          <a:solidFill>
                            <a:schemeClr val="lt1"/>
                          </a:solidFill>
                          <a:latin typeface="メイリオ"/>
                          <a:ea typeface="メイリオ"/>
                        </a:defRPr>
                      </a:lvl9pPr>
                    </a:lstStyle>
                    <a:p>
                      <a:pPr algn="ctr"/>
                      <a:endParaRPr kumimoji="1" lang="ja-JP" altLang="en-US" sz="1400" b="1">
                        <a:latin typeface="メイリオ" pitchFamily="50" charset="-128"/>
                        <a:ea typeface="メイリオ" pitchFamily="50" charset="-128"/>
                        <a:cs typeface="メイリオ" pitchFamily="50" charset="-128"/>
                      </a:endParaRPr>
                    </a:p>
                  </a:txBody>
                  <a:tcPr marL="74115" marR="74115" marT="37057" marB="37057">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b="1" kern="1200">
                          <a:solidFill>
                            <a:schemeClr val="lt1"/>
                          </a:solidFill>
                          <a:latin typeface="メイリオ"/>
                          <a:ea typeface="メイリオ"/>
                        </a:defRPr>
                      </a:lvl1pPr>
                      <a:lvl2pPr marL="457189" algn="l" defTabSz="914378" rtl="0" eaLnBrk="1" latinLnBrk="0" hangingPunct="1">
                        <a:defRPr kumimoji="1" sz="1800" b="1" kern="1200">
                          <a:solidFill>
                            <a:schemeClr val="lt1"/>
                          </a:solidFill>
                          <a:latin typeface="メイリオ"/>
                          <a:ea typeface="メイリオ"/>
                        </a:defRPr>
                      </a:lvl2pPr>
                      <a:lvl3pPr marL="914378" algn="l" defTabSz="914378" rtl="0" eaLnBrk="1" latinLnBrk="0" hangingPunct="1">
                        <a:defRPr kumimoji="1" sz="1800" b="1" kern="1200">
                          <a:solidFill>
                            <a:schemeClr val="lt1"/>
                          </a:solidFill>
                          <a:latin typeface="メイリオ"/>
                          <a:ea typeface="メイリオ"/>
                        </a:defRPr>
                      </a:lvl3pPr>
                      <a:lvl4pPr marL="1371566" algn="l" defTabSz="914378" rtl="0" eaLnBrk="1" latinLnBrk="0" hangingPunct="1">
                        <a:defRPr kumimoji="1" sz="1800" b="1" kern="1200">
                          <a:solidFill>
                            <a:schemeClr val="lt1"/>
                          </a:solidFill>
                          <a:latin typeface="メイリオ"/>
                          <a:ea typeface="メイリオ"/>
                        </a:defRPr>
                      </a:lvl4pPr>
                      <a:lvl5pPr marL="1828754" algn="l" defTabSz="914378" rtl="0" eaLnBrk="1" latinLnBrk="0" hangingPunct="1">
                        <a:defRPr kumimoji="1" sz="1800" b="1" kern="1200">
                          <a:solidFill>
                            <a:schemeClr val="lt1"/>
                          </a:solidFill>
                          <a:latin typeface="メイリオ"/>
                          <a:ea typeface="メイリオ"/>
                        </a:defRPr>
                      </a:lvl5pPr>
                      <a:lvl6pPr marL="2285943" algn="l" defTabSz="914378" rtl="0" eaLnBrk="1" latinLnBrk="0" hangingPunct="1">
                        <a:defRPr kumimoji="1" sz="1800" b="1" kern="1200">
                          <a:solidFill>
                            <a:schemeClr val="lt1"/>
                          </a:solidFill>
                          <a:latin typeface="メイリオ"/>
                          <a:ea typeface="メイリオ"/>
                        </a:defRPr>
                      </a:lvl6pPr>
                      <a:lvl7pPr marL="2743132" algn="l" defTabSz="914378" rtl="0" eaLnBrk="1" latinLnBrk="0" hangingPunct="1">
                        <a:defRPr kumimoji="1" sz="1800" b="1" kern="1200">
                          <a:solidFill>
                            <a:schemeClr val="lt1"/>
                          </a:solidFill>
                          <a:latin typeface="メイリオ"/>
                          <a:ea typeface="メイリオ"/>
                        </a:defRPr>
                      </a:lvl7pPr>
                      <a:lvl8pPr marL="3200320" algn="l" defTabSz="914378" rtl="0" eaLnBrk="1" latinLnBrk="0" hangingPunct="1">
                        <a:defRPr kumimoji="1" sz="1800" b="1" kern="1200">
                          <a:solidFill>
                            <a:schemeClr val="lt1"/>
                          </a:solidFill>
                          <a:latin typeface="メイリオ"/>
                          <a:ea typeface="メイリオ"/>
                        </a:defRPr>
                      </a:lvl8pPr>
                      <a:lvl9pPr marL="3657509" algn="l" defTabSz="914378" rtl="0" eaLnBrk="1" latinLnBrk="0" hangingPunct="1">
                        <a:defRPr kumimoji="1" sz="1800" b="1" kern="1200">
                          <a:solidFill>
                            <a:schemeClr val="lt1"/>
                          </a:solidFill>
                          <a:latin typeface="メイリオ"/>
                          <a:ea typeface="メイリオ"/>
                        </a:defRPr>
                      </a:lvl9pPr>
                    </a:lstStyle>
                    <a:p>
                      <a:pPr algn="ctr"/>
                      <a:r>
                        <a:rPr kumimoji="1" lang="ja-JP" altLang="en-US" sz="1400" b="1">
                          <a:latin typeface="メイリオ" pitchFamily="50" charset="-128"/>
                          <a:ea typeface="メイリオ" pitchFamily="50" charset="-128"/>
                          <a:cs typeface="メイリオ" pitchFamily="50" charset="-128"/>
                        </a:rPr>
                        <a:t>従業員番号（昇順）</a:t>
                      </a:r>
                    </a:p>
                  </a:txBody>
                  <a:tcPr marL="74115" marR="74115" marT="37057" marB="37057">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b="1" kern="1200">
                          <a:solidFill>
                            <a:schemeClr val="lt1"/>
                          </a:solidFill>
                          <a:latin typeface="メイリオ"/>
                          <a:ea typeface="メイリオ"/>
                        </a:defRPr>
                      </a:lvl1pPr>
                      <a:lvl2pPr marL="457189" algn="l" defTabSz="914378" rtl="0" eaLnBrk="1" latinLnBrk="0" hangingPunct="1">
                        <a:defRPr kumimoji="1" sz="1800" b="1" kern="1200">
                          <a:solidFill>
                            <a:schemeClr val="lt1"/>
                          </a:solidFill>
                          <a:latin typeface="メイリオ"/>
                          <a:ea typeface="メイリオ"/>
                        </a:defRPr>
                      </a:lvl2pPr>
                      <a:lvl3pPr marL="914378" algn="l" defTabSz="914378" rtl="0" eaLnBrk="1" latinLnBrk="0" hangingPunct="1">
                        <a:defRPr kumimoji="1" sz="1800" b="1" kern="1200">
                          <a:solidFill>
                            <a:schemeClr val="lt1"/>
                          </a:solidFill>
                          <a:latin typeface="メイリオ"/>
                          <a:ea typeface="メイリオ"/>
                        </a:defRPr>
                      </a:lvl3pPr>
                      <a:lvl4pPr marL="1371566" algn="l" defTabSz="914378" rtl="0" eaLnBrk="1" latinLnBrk="0" hangingPunct="1">
                        <a:defRPr kumimoji="1" sz="1800" b="1" kern="1200">
                          <a:solidFill>
                            <a:schemeClr val="lt1"/>
                          </a:solidFill>
                          <a:latin typeface="メイリオ"/>
                          <a:ea typeface="メイリオ"/>
                        </a:defRPr>
                      </a:lvl4pPr>
                      <a:lvl5pPr marL="1828754" algn="l" defTabSz="914378" rtl="0" eaLnBrk="1" latinLnBrk="0" hangingPunct="1">
                        <a:defRPr kumimoji="1" sz="1800" b="1" kern="1200">
                          <a:solidFill>
                            <a:schemeClr val="lt1"/>
                          </a:solidFill>
                          <a:latin typeface="メイリオ"/>
                          <a:ea typeface="メイリオ"/>
                        </a:defRPr>
                      </a:lvl5pPr>
                      <a:lvl6pPr marL="2285943" algn="l" defTabSz="914378" rtl="0" eaLnBrk="1" latinLnBrk="0" hangingPunct="1">
                        <a:defRPr kumimoji="1" sz="1800" b="1" kern="1200">
                          <a:solidFill>
                            <a:schemeClr val="lt1"/>
                          </a:solidFill>
                          <a:latin typeface="メイリオ"/>
                          <a:ea typeface="メイリオ"/>
                        </a:defRPr>
                      </a:lvl6pPr>
                      <a:lvl7pPr marL="2743132" algn="l" defTabSz="914378" rtl="0" eaLnBrk="1" latinLnBrk="0" hangingPunct="1">
                        <a:defRPr kumimoji="1" sz="1800" b="1" kern="1200">
                          <a:solidFill>
                            <a:schemeClr val="lt1"/>
                          </a:solidFill>
                          <a:latin typeface="メイリオ"/>
                          <a:ea typeface="メイリオ"/>
                        </a:defRPr>
                      </a:lvl7pPr>
                      <a:lvl8pPr marL="3200320" algn="l" defTabSz="914378" rtl="0" eaLnBrk="1" latinLnBrk="0" hangingPunct="1">
                        <a:defRPr kumimoji="1" sz="1800" b="1" kern="1200">
                          <a:solidFill>
                            <a:schemeClr val="lt1"/>
                          </a:solidFill>
                          <a:latin typeface="メイリオ"/>
                          <a:ea typeface="メイリオ"/>
                        </a:defRPr>
                      </a:lvl8pPr>
                      <a:lvl9pPr marL="3657509" algn="l" defTabSz="914378" rtl="0" eaLnBrk="1" latinLnBrk="0" hangingPunct="1">
                        <a:defRPr kumimoji="1" sz="1800" b="1" kern="1200">
                          <a:solidFill>
                            <a:schemeClr val="lt1"/>
                          </a:solidFill>
                          <a:latin typeface="メイリオ"/>
                          <a:ea typeface="メイリオ"/>
                        </a:defRPr>
                      </a:lvl9pPr>
                    </a:lstStyle>
                    <a:p>
                      <a:pPr algn="ctr"/>
                      <a:r>
                        <a:rPr kumimoji="1" lang="ja-JP" altLang="en-US" sz="1400" b="1">
                          <a:latin typeface="メイリオ" pitchFamily="50" charset="-128"/>
                          <a:ea typeface="メイリオ" pitchFamily="50" charset="-128"/>
                          <a:cs typeface="メイリオ" pitchFamily="50" charset="-128"/>
                        </a:rPr>
                        <a:t>従業員名</a:t>
                      </a:r>
                    </a:p>
                  </a:txBody>
                  <a:tcPr marL="74115" marR="74115" marT="37057" marB="37057">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b="1" kern="1200">
                          <a:solidFill>
                            <a:schemeClr val="lt1"/>
                          </a:solidFill>
                          <a:latin typeface="メイリオ"/>
                          <a:ea typeface="メイリオ"/>
                        </a:defRPr>
                      </a:lvl1pPr>
                      <a:lvl2pPr marL="457189" algn="l" defTabSz="914378" rtl="0" eaLnBrk="1" latinLnBrk="0" hangingPunct="1">
                        <a:defRPr kumimoji="1" sz="1800" b="1" kern="1200">
                          <a:solidFill>
                            <a:schemeClr val="lt1"/>
                          </a:solidFill>
                          <a:latin typeface="メイリオ"/>
                          <a:ea typeface="メイリオ"/>
                        </a:defRPr>
                      </a:lvl2pPr>
                      <a:lvl3pPr marL="914378" algn="l" defTabSz="914378" rtl="0" eaLnBrk="1" latinLnBrk="0" hangingPunct="1">
                        <a:defRPr kumimoji="1" sz="1800" b="1" kern="1200">
                          <a:solidFill>
                            <a:schemeClr val="lt1"/>
                          </a:solidFill>
                          <a:latin typeface="メイリオ"/>
                          <a:ea typeface="メイリオ"/>
                        </a:defRPr>
                      </a:lvl3pPr>
                      <a:lvl4pPr marL="1371566" algn="l" defTabSz="914378" rtl="0" eaLnBrk="1" latinLnBrk="0" hangingPunct="1">
                        <a:defRPr kumimoji="1" sz="1800" b="1" kern="1200">
                          <a:solidFill>
                            <a:schemeClr val="lt1"/>
                          </a:solidFill>
                          <a:latin typeface="メイリオ"/>
                          <a:ea typeface="メイリオ"/>
                        </a:defRPr>
                      </a:lvl4pPr>
                      <a:lvl5pPr marL="1828754" algn="l" defTabSz="914378" rtl="0" eaLnBrk="1" latinLnBrk="0" hangingPunct="1">
                        <a:defRPr kumimoji="1" sz="1800" b="1" kern="1200">
                          <a:solidFill>
                            <a:schemeClr val="lt1"/>
                          </a:solidFill>
                          <a:latin typeface="メイリオ"/>
                          <a:ea typeface="メイリオ"/>
                        </a:defRPr>
                      </a:lvl5pPr>
                      <a:lvl6pPr marL="2285943" algn="l" defTabSz="914378" rtl="0" eaLnBrk="1" latinLnBrk="0" hangingPunct="1">
                        <a:defRPr kumimoji="1" sz="1800" b="1" kern="1200">
                          <a:solidFill>
                            <a:schemeClr val="lt1"/>
                          </a:solidFill>
                          <a:latin typeface="メイリオ"/>
                          <a:ea typeface="メイリオ"/>
                        </a:defRPr>
                      </a:lvl6pPr>
                      <a:lvl7pPr marL="2743132" algn="l" defTabSz="914378" rtl="0" eaLnBrk="1" latinLnBrk="0" hangingPunct="1">
                        <a:defRPr kumimoji="1" sz="1800" b="1" kern="1200">
                          <a:solidFill>
                            <a:schemeClr val="lt1"/>
                          </a:solidFill>
                          <a:latin typeface="メイリオ"/>
                          <a:ea typeface="メイリオ"/>
                        </a:defRPr>
                      </a:lvl7pPr>
                      <a:lvl8pPr marL="3200320" algn="l" defTabSz="914378" rtl="0" eaLnBrk="1" latinLnBrk="0" hangingPunct="1">
                        <a:defRPr kumimoji="1" sz="1800" b="1" kern="1200">
                          <a:solidFill>
                            <a:schemeClr val="lt1"/>
                          </a:solidFill>
                          <a:latin typeface="メイリオ"/>
                          <a:ea typeface="メイリオ"/>
                        </a:defRPr>
                      </a:lvl8pPr>
                      <a:lvl9pPr marL="3657509" algn="l" defTabSz="914378" rtl="0" eaLnBrk="1" latinLnBrk="0" hangingPunct="1">
                        <a:defRPr kumimoji="1" sz="1800" b="1" kern="1200">
                          <a:solidFill>
                            <a:schemeClr val="lt1"/>
                          </a:solidFill>
                          <a:latin typeface="メイリオ"/>
                          <a:ea typeface="メイリオ"/>
                        </a:defRPr>
                      </a:lvl9pPr>
                    </a:lstStyle>
                    <a:p>
                      <a:pPr algn="ctr"/>
                      <a:r>
                        <a:rPr kumimoji="1" lang="ja-JP" altLang="en-US" sz="1400" b="1">
                          <a:latin typeface="メイリオ" pitchFamily="50" charset="-128"/>
                          <a:ea typeface="メイリオ" pitchFamily="50" charset="-128"/>
                          <a:cs typeface="メイリオ" pitchFamily="50" charset="-128"/>
                        </a:rPr>
                        <a:t>所属</a:t>
                      </a:r>
                    </a:p>
                  </a:txBody>
                  <a:tcPr marL="74115" marR="74115" marT="37057" marB="37057">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b="1" kern="1200">
                          <a:solidFill>
                            <a:schemeClr val="lt1"/>
                          </a:solidFill>
                          <a:latin typeface="メイリオ"/>
                          <a:ea typeface="メイリオ"/>
                        </a:defRPr>
                      </a:lvl1pPr>
                      <a:lvl2pPr marL="457189" algn="l" defTabSz="914378" rtl="0" eaLnBrk="1" latinLnBrk="0" hangingPunct="1">
                        <a:defRPr kumimoji="1" sz="1800" b="1" kern="1200">
                          <a:solidFill>
                            <a:schemeClr val="lt1"/>
                          </a:solidFill>
                          <a:latin typeface="メイリオ"/>
                          <a:ea typeface="メイリオ"/>
                        </a:defRPr>
                      </a:lvl2pPr>
                      <a:lvl3pPr marL="914378" algn="l" defTabSz="914378" rtl="0" eaLnBrk="1" latinLnBrk="0" hangingPunct="1">
                        <a:defRPr kumimoji="1" sz="1800" b="1" kern="1200">
                          <a:solidFill>
                            <a:schemeClr val="lt1"/>
                          </a:solidFill>
                          <a:latin typeface="メイリオ"/>
                          <a:ea typeface="メイリオ"/>
                        </a:defRPr>
                      </a:lvl3pPr>
                      <a:lvl4pPr marL="1371566" algn="l" defTabSz="914378" rtl="0" eaLnBrk="1" latinLnBrk="0" hangingPunct="1">
                        <a:defRPr kumimoji="1" sz="1800" b="1" kern="1200">
                          <a:solidFill>
                            <a:schemeClr val="lt1"/>
                          </a:solidFill>
                          <a:latin typeface="メイリオ"/>
                          <a:ea typeface="メイリオ"/>
                        </a:defRPr>
                      </a:lvl4pPr>
                      <a:lvl5pPr marL="1828754" algn="l" defTabSz="914378" rtl="0" eaLnBrk="1" latinLnBrk="0" hangingPunct="1">
                        <a:defRPr kumimoji="1" sz="1800" b="1" kern="1200">
                          <a:solidFill>
                            <a:schemeClr val="lt1"/>
                          </a:solidFill>
                          <a:latin typeface="メイリオ"/>
                          <a:ea typeface="メイリオ"/>
                        </a:defRPr>
                      </a:lvl5pPr>
                      <a:lvl6pPr marL="2285943" algn="l" defTabSz="914378" rtl="0" eaLnBrk="1" latinLnBrk="0" hangingPunct="1">
                        <a:defRPr kumimoji="1" sz="1800" b="1" kern="1200">
                          <a:solidFill>
                            <a:schemeClr val="lt1"/>
                          </a:solidFill>
                          <a:latin typeface="メイリオ"/>
                          <a:ea typeface="メイリオ"/>
                        </a:defRPr>
                      </a:lvl6pPr>
                      <a:lvl7pPr marL="2743132" algn="l" defTabSz="914378" rtl="0" eaLnBrk="1" latinLnBrk="0" hangingPunct="1">
                        <a:defRPr kumimoji="1" sz="1800" b="1" kern="1200">
                          <a:solidFill>
                            <a:schemeClr val="lt1"/>
                          </a:solidFill>
                          <a:latin typeface="メイリオ"/>
                          <a:ea typeface="メイリオ"/>
                        </a:defRPr>
                      </a:lvl7pPr>
                      <a:lvl8pPr marL="3200320" algn="l" defTabSz="914378" rtl="0" eaLnBrk="1" latinLnBrk="0" hangingPunct="1">
                        <a:defRPr kumimoji="1" sz="1800" b="1" kern="1200">
                          <a:solidFill>
                            <a:schemeClr val="lt1"/>
                          </a:solidFill>
                          <a:latin typeface="メイリオ"/>
                          <a:ea typeface="メイリオ"/>
                        </a:defRPr>
                      </a:lvl8pPr>
                      <a:lvl9pPr marL="3657509" algn="l" defTabSz="914378" rtl="0" eaLnBrk="1" latinLnBrk="0" hangingPunct="1">
                        <a:defRPr kumimoji="1" sz="1800" b="1" kern="1200">
                          <a:solidFill>
                            <a:schemeClr val="lt1"/>
                          </a:solidFill>
                          <a:latin typeface="メイリオ"/>
                          <a:ea typeface="メイリオ"/>
                        </a:defRPr>
                      </a:lvl9pPr>
                    </a:lstStyle>
                    <a:p>
                      <a:pPr algn="ctr"/>
                      <a:endParaRPr kumimoji="1" lang="en-US" altLang="ja-JP" sz="1400" b="1">
                        <a:latin typeface="メイリオ" pitchFamily="50" charset="-128"/>
                        <a:ea typeface="メイリオ" pitchFamily="50" charset="-128"/>
                        <a:cs typeface="メイリオ" pitchFamily="50" charset="-128"/>
                      </a:endParaRPr>
                    </a:p>
                  </a:txBody>
                  <a:tcPr marL="74115" marR="74115" marT="37057" marB="37057">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4C2F0"/>
                    </a:solidFill>
                  </a:tcPr>
                </a:tc>
                <a:extLst>
                  <a:ext uri="{0D108BD9-81ED-4DB2-BD59-A6C34878D82A}">
                    <a16:rowId xmlns:a16="http://schemas.microsoft.com/office/drawing/2014/main" val="10000"/>
                  </a:ext>
                </a:extLst>
              </a:tr>
              <a:tr h="272964">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r"/>
                      <a:r>
                        <a:rPr kumimoji="1" lang="ja-JP" altLang="en-US" sz="1400" b="1">
                          <a:solidFill>
                            <a:schemeClr val="bg1"/>
                          </a:solidFill>
                          <a:latin typeface="メイリオ" pitchFamily="50" charset="-128"/>
                          <a:ea typeface="メイリオ" pitchFamily="50" charset="-128"/>
                          <a:cs typeface="メイリオ" pitchFamily="50" charset="-128"/>
                        </a:rPr>
                        <a:t>１</a:t>
                      </a:r>
                    </a:p>
                  </a:txBody>
                  <a:tcPr marL="74115" marR="74115" marT="37057" marB="37057" vert="eaVert"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l"/>
                      <a:r>
                        <a:rPr kumimoji="1" lang="en-US" altLang="ja-JP" sz="1400" b="1">
                          <a:solidFill>
                            <a:schemeClr val="bg1"/>
                          </a:solidFill>
                          <a:latin typeface="メイリオ" pitchFamily="50" charset="-128"/>
                          <a:ea typeface="メイリオ" pitchFamily="50" charset="-128"/>
                          <a:cs typeface="メイリオ" pitchFamily="50" charset="-128"/>
                        </a:rPr>
                        <a:t>00001</a:t>
                      </a:r>
                      <a:endParaRPr kumimoji="1" lang="ja-JP" altLang="en-US" sz="1400" b="1">
                        <a:solidFill>
                          <a:schemeClr val="bg1"/>
                        </a:solidFill>
                        <a:latin typeface="メイリオ" pitchFamily="50" charset="-128"/>
                        <a:ea typeface="メイリオ" pitchFamily="50" charset="-128"/>
                        <a:cs typeface="メイリオ" pitchFamily="50" charset="-128"/>
                      </a:endParaRPr>
                    </a:p>
                  </a:txBody>
                  <a:tcPr marL="74115" marR="74115" marT="37057" marB="37057">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l"/>
                      <a:r>
                        <a:rPr kumimoji="1" lang="ja-JP" altLang="en-US" sz="1400" b="1" kern="1200" baseline="0">
                          <a:solidFill>
                            <a:schemeClr val="bg1"/>
                          </a:solidFill>
                          <a:latin typeface="メイリオ" pitchFamily="50" charset="-128"/>
                          <a:ea typeface="メイリオ" pitchFamily="50" charset="-128"/>
                          <a:cs typeface="メイリオ" pitchFamily="50" charset="-128"/>
                        </a:rPr>
                        <a:t>酒井 太郎</a:t>
                      </a:r>
                      <a:endParaRPr kumimoji="1" lang="ja-JP" altLang="en-US" sz="1400" b="1">
                        <a:solidFill>
                          <a:schemeClr val="bg1"/>
                        </a:solidFill>
                        <a:latin typeface="メイリオ" pitchFamily="50" charset="-128"/>
                        <a:ea typeface="メイリオ" pitchFamily="50" charset="-128"/>
                        <a:cs typeface="メイリオ" pitchFamily="50" charset="-128"/>
                      </a:endParaRPr>
                    </a:p>
                  </a:txBody>
                  <a:tcPr marL="74115" marR="74115" marT="37057" marB="37057">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ctr"/>
                      <a:r>
                        <a:rPr kumimoji="1" lang="ja-JP" altLang="en-US" sz="1400" b="1">
                          <a:solidFill>
                            <a:schemeClr val="bg1"/>
                          </a:solidFill>
                          <a:latin typeface="メイリオ" pitchFamily="50" charset="-128"/>
                          <a:ea typeface="メイリオ" pitchFamily="50" charset="-128"/>
                          <a:cs typeface="メイリオ" pitchFamily="50" charset="-128"/>
                        </a:rPr>
                        <a:t>第一営業部</a:t>
                      </a:r>
                    </a:p>
                  </a:txBody>
                  <a:tcPr marL="74115" marR="74115" marT="37057" marB="37057">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ctr"/>
                      <a:r>
                        <a:rPr kumimoji="1" lang="en-US" altLang="ja-JP" sz="1400" b="1">
                          <a:solidFill>
                            <a:schemeClr val="bg1"/>
                          </a:solidFill>
                          <a:latin typeface="メイリオ" pitchFamily="50" charset="-128"/>
                          <a:ea typeface="メイリオ" pitchFamily="50" charset="-128"/>
                          <a:cs typeface="メイリオ" pitchFamily="50" charset="-128"/>
                        </a:rPr>
                        <a:t>…</a:t>
                      </a:r>
                      <a:endParaRPr kumimoji="1" lang="ja-JP" altLang="en-US" sz="1400" b="1">
                        <a:solidFill>
                          <a:schemeClr val="bg1"/>
                        </a:solidFill>
                        <a:latin typeface="メイリオ" pitchFamily="50" charset="-128"/>
                        <a:ea typeface="メイリオ" pitchFamily="50" charset="-128"/>
                        <a:cs typeface="メイリオ" pitchFamily="50" charset="-128"/>
                      </a:endParaRPr>
                    </a:p>
                  </a:txBody>
                  <a:tcPr marL="74115" marR="74115" marT="37057" marB="37057">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extLst>
                  <a:ext uri="{0D108BD9-81ED-4DB2-BD59-A6C34878D82A}">
                    <a16:rowId xmlns:a16="http://schemas.microsoft.com/office/drawing/2014/main" val="10001"/>
                  </a:ext>
                </a:extLst>
              </a:tr>
              <a:tr h="272964">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r"/>
                      <a:r>
                        <a:rPr kumimoji="1" lang="en-US" altLang="ja-JP" sz="1400" b="1">
                          <a:solidFill>
                            <a:schemeClr val="bg1"/>
                          </a:solidFill>
                          <a:latin typeface="メイリオ" pitchFamily="50" charset="-128"/>
                          <a:ea typeface="メイリオ" pitchFamily="50" charset="-128"/>
                          <a:cs typeface="メイリオ" pitchFamily="50" charset="-128"/>
                        </a:rPr>
                        <a:t>2</a:t>
                      </a:r>
                      <a:endParaRPr kumimoji="1" lang="ja-JP" altLang="en-US" sz="1400" b="1">
                        <a:solidFill>
                          <a:schemeClr val="bg1"/>
                        </a:solidFill>
                        <a:latin typeface="メイリオ" pitchFamily="50" charset="-128"/>
                        <a:ea typeface="メイリオ" pitchFamily="50" charset="-128"/>
                        <a:cs typeface="メイリオ" pitchFamily="50" charset="-128"/>
                      </a:endParaRPr>
                    </a:p>
                  </a:txBody>
                  <a:tcPr marL="74115" marR="74115" marT="37057" marB="37057" vert="eaVert"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1">
                          <a:solidFill>
                            <a:schemeClr val="bg1"/>
                          </a:solidFill>
                          <a:latin typeface="メイリオ" pitchFamily="50" charset="-128"/>
                          <a:ea typeface="メイリオ" pitchFamily="50" charset="-128"/>
                          <a:cs typeface="メイリオ" pitchFamily="50" charset="-128"/>
                        </a:rPr>
                        <a:t>00002</a:t>
                      </a:r>
                      <a:endParaRPr kumimoji="1" lang="ja-JP" altLang="en-US" sz="1400" b="1">
                        <a:solidFill>
                          <a:schemeClr val="bg1"/>
                        </a:solidFill>
                        <a:latin typeface="メイリオ" pitchFamily="50" charset="-128"/>
                        <a:ea typeface="メイリオ" pitchFamily="50" charset="-128"/>
                        <a:cs typeface="メイリオ" pitchFamily="50" charset="-128"/>
                      </a:endParaRPr>
                    </a:p>
                  </a:txBody>
                  <a:tcPr marL="74115" marR="74115" marT="37057" marB="37057">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l"/>
                      <a:r>
                        <a:rPr kumimoji="1" lang="ja-JP" altLang="en-US" sz="1400" b="1">
                          <a:solidFill>
                            <a:schemeClr val="bg1"/>
                          </a:solidFill>
                          <a:latin typeface="メイリオ" pitchFamily="50" charset="-128"/>
                          <a:ea typeface="メイリオ" pitchFamily="50" charset="-128"/>
                          <a:cs typeface="メイリオ" pitchFamily="50" charset="-128"/>
                        </a:rPr>
                        <a:t>山田 次郎</a:t>
                      </a:r>
                    </a:p>
                  </a:txBody>
                  <a:tcPr marL="74115" marR="74115" marT="37057" marB="37057">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ctr"/>
                      <a:r>
                        <a:rPr kumimoji="1" lang="ja-JP" altLang="en-US" sz="1400" b="1">
                          <a:solidFill>
                            <a:schemeClr val="bg1"/>
                          </a:solidFill>
                          <a:latin typeface="メイリオ" pitchFamily="50" charset="-128"/>
                          <a:ea typeface="メイリオ" pitchFamily="50" charset="-128"/>
                          <a:cs typeface="メイリオ" pitchFamily="50" charset="-128"/>
                        </a:rPr>
                        <a:t>第二営業部</a:t>
                      </a:r>
                    </a:p>
                  </a:txBody>
                  <a:tcPr marL="74115" marR="74115" marT="37057" marB="37057">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a:ln>
                            <a:noFill/>
                          </a:ln>
                          <a:solidFill>
                            <a:prstClr val="white"/>
                          </a:solidFill>
                          <a:effectLst/>
                          <a:uLnTx/>
                          <a:uFillTx/>
                          <a:latin typeface="メイリオ" pitchFamily="50" charset="-128"/>
                          <a:ea typeface="メイリオ" pitchFamily="50" charset="-128"/>
                          <a:cs typeface="メイリオ" pitchFamily="50" charset="-128"/>
                        </a:rPr>
                        <a:t>…</a:t>
                      </a:r>
                      <a:endParaRPr kumimoji="1" lang="ja-JP" altLang="en-US" sz="1400" b="1">
                        <a:solidFill>
                          <a:schemeClr val="bg1"/>
                        </a:solidFill>
                        <a:latin typeface="メイリオ" pitchFamily="50" charset="-128"/>
                        <a:ea typeface="メイリオ" pitchFamily="50" charset="-128"/>
                        <a:cs typeface="メイリオ" pitchFamily="50" charset="-128"/>
                      </a:endParaRPr>
                    </a:p>
                  </a:txBody>
                  <a:tcPr marL="74115" marR="74115" marT="37057" marB="37057">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extLst>
                  <a:ext uri="{0D108BD9-81ED-4DB2-BD59-A6C34878D82A}">
                    <a16:rowId xmlns:a16="http://schemas.microsoft.com/office/drawing/2014/main" val="10002"/>
                  </a:ext>
                </a:extLst>
              </a:tr>
              <a:tr h="272964">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r"/>
                      <a:r>
                        <a:rPr kumimoji="1" lang="en-US" altLang="ja-JP" sz="1400" b="1">
                          <a:solidFill>
                            <a:schemeClr val="bg1"/>
                          </a:solidFill>
                          <a:latin typeface="メイリオ" pitchFamily="50" charset="-128"/>
                          <a:ea typeface="メイリオ" pitchFamily="50" charset="-128"/>
                          <a:cs typeface="メイリオ" pitchFamily="50" charset="-128"/>
                        </a:rPr>
                        <a:t>3</a:t>
                      </a:r>
                      <a:endParaRPr kumimoji="1" lang="ja-JP" altLang="en-US" sz="1400" b="1">
                        <a:solidFill>
                          <a:schemeClr val="bg1"/>
                        </a:solidFill>
                        <a:latin typeface="メイリオ" pitchFamily="50" charset="-128"/>
                        <a:ea typeface="メイリオ" pitchFamily="50" charset="-128"/>
                        <a:cs typeface="メイリオ" pitchFamily="50" charset="-128"/>
                      </a:endParaRPr>
                    </a:p>
                  </a:txBody>
                  <a:tcPr marL="74115" marR="74115" marT="37057" marB="37057" vert="eaVert"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1">
                          <a:solidFill>
                            <a:schemeClr val="bg1"/>
                          </a:solidFill>
                          <a:latin typeface="メイリオ" pitchFamily="50" charset="-128"/>
                          <a:ea typeface="メイリオ" pitchFamily="50" charset="-128"/>
                          <a:cs typeface="メイリオ" pitchFamily="50" charset="-128"/>
                        </a:rPr>
                        <a:t>00004</a:t>
                      </a:r>
                      <a:endParaRPr kumimoji="1" lang="ja-JP" altLang="en-US" sz="1400" b="1">
                        <a:solidFill>
                          <a:schemeClr val="bg1"/>
                        </a:solidFill>
                        <a:latin typeface="メイリオ" pitchFamily="50" charset="-128"/>
                        <a:ea typeface="メイリオ" pitchFamily="50" charset="-128"/>
                        <a:cs typeface="メイリオ" pitchFamily="50" charset="-128"/>
                      </a:endParaRPr>
                    </a:p>
                  </a:txBody>
                  <a:tcPr marL="74115" marR="74115" marT="37057" marB="37057">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l"/>
                      <a:r>
                        <a:rPr kumimoji="1" lang="ja-JP" altLang="en-US" sz="1400" b="1" kern="1200" baseline="0">
                          <a:solidFill>
                            <a:schemeClr val="bg1"/>
                          </a:solidFill>
                          <a:latin typeface="メイリオ" pitchFamily="50" charset="-128"/>
                          <a:ea typeface="メイリオ" pitchFamily="50" charset="-128"/>
                          <a:cs typeface="メイリオ" pitchFamily="50" charset="-128"/>
                        </a:rPr>
                        <a:t>鈴木 三郎</a:t>
                      </a:r>
                      <a:endParaRPr kumimoji="1" lang="ja-JP" altLang="en-US" sz="1400" b="1">
                        <a:solidFill>
                          <a:schemeClr val="bg1"/>
                        </a:solidFill>
                        <a:latin typeface="メイリオ" pitchFamily="50" charset="-128"/>
                        <a:ea typeface="メイリオ" pitchFamily="50" charset="-128"/>
                        <a:cs typeface="メイリオ" pitchFamily="50" charset="-128"/>
                      </a:endParaRPr>
                    </a:p>
                  </a:txBody>
                  <a:tcPr marL="74115" marR="74115" marT="37057" marB="37057">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ctr"/>
                      <a:r>
                        <a:rPr kumimoji="1" lang="ja-JP" altLang="en-US" sz="1400" b="1">
                          <a:solidFill>
                            <a:schemeClr val="bg1"/>
                          </a:solidFill>
                          <a:latin typeface="メイリオ" pitchFamily="50" charset="-128"/>
                          <a:ea typeface="メイリオ" pitchFamily="50" charset="-128"/>
                          <a:cs typeface="メイリオ" pitchFamily="50" charset="-128"/>
                        </a:rPr>
                        <a:t>第二営業部</a:t>
                      </a:r>
                    </a:p>
                  </a:txBody>
                  <a:tcPr marL="74115" marR="74115" marT="37057" marB="37057">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a:ln>
                            <a:noFill/>
                          </a:ln>
                          <a:solidFill>
                            <a:prstClr val="white"/>
                          </a:solidFill>
                          <a:effectLst/>
                          <a:uLnTx/>
                          <a:uFillTx/>
                          <a:latin typeface="メイリオ" pitchFamily="50" charset="-128"/>
                          <a:ea typeface="メイリオ" pitchFamily="50" charset="-128"/>
                          <a:cs typeface="メイリオ" pitchFamily="50" charset="-128"/>
                        </a:rPr>
                        <a:t>…</a:t>
                      </a:r>
                      <a:endParaRPr kumimoji="1" lang="ja-JP" altLang="en-US" sz="1400" b="1">
                        <a:solidFill>
                          <a:schemeClr val="bg1"/>
                        </a:solidFill>
                        <a:latin typeface="メイリオ" pitchFamily="50" charset="-128"/>
                        <a:ea typeface="メイリオ" pitchFamily="50" charset="-128"/>
                        <a:cs typeface="メイリオ" pitchFamily="50" charset="-128"/>
                      </a:endParaRPr>
                    </a:p>
                  </a:txBody>
                  <a:tcPr marL="74115" marR="74115" marT="37057" marB="37057">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extLst>
                  <a:ext uri="{0D108BD9-81ED-4DB2-BD59-A6C34878D82A}">
                    <a16:rowId xmlns:a16="http://schemas.microsoft.com/office/drawing/2014/main" val="10003"/>
                  </a:ext>
                </a:extLst>
              </a:tr>
              <a:tr h="229165">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r"/>
                      <a:r>
                        <a:rPr kumimoji="1" lang="en-US" altLang="ja-JP" sz="1400" b="1">
                          <a:solidFill>
                            <a:schemeClr val="bg1"/>
                          </a:solidFill>
                          <a:latin typeface="メイリオ" pitchFamily="50" charset="-128"/>
                          <a:ea typeface="メイリオ" pitchFamily="50" charset="-128"/>
                          <a:cs typeface="メイリオ" pitchFamily="50" charset="-128"/>
                        </a:rPr>
                        <a:t>…</a:t>
                      </a:r>
                      <a:endParaRPr kumimoji="1" lang="ja-JP" altLang="en-US" sz="1400" b="1">
                        <a:solidFill>
                          <a:schemeClr val="bg1"/>
                        </a:solidFill>
                        <a:latin typeface="メイリオ" pitchFamily="50" charset="-128"/>
                        <a:ea typeface="メイリオ" pitchFamily="50" charset="-128"/>
                        <a:cs typeface="メイリオ" pitchFamily="50" charset="-128"/>
                      </a:endParaRPr>
                    </a:p>
                  </a:txBody>
                  <a:tcPr marL="74115" marR="74115" marT="37057" marB="37057" vert="eaVert"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a:ln>
                            <a:noFill/>
                          </a:ln>
                          <a:solidFill>
                            <a:prstClr val="white"/>
                          </a:solidFill>
                          <a:effectLst/>
                          <a:uLnTx/>
                          <a:uFillTx/>
                          <a:latin typeface="メイリオ" pitchFamily="50" charset="-128"/>
                          <a:ea typeface="メイリオ" pitchFamily="50" charset="-128"/>
                          <a:cs typeface="メイリオ" pitchFamily="50" charset="-128"/>
                        </a:rPr>
                        <a:t>…</a:t>
                      </a:r>
                      <a:endParaRPr kumimoji="1" lang="ja-JP" altLang="en-US" sz="1400" b="1">
                        <a:solidFill>
                          <a:schemeClr val="bg1"/>
                        </a:solidFill>
                        <a:latin typeface="メイリオ" pitchFamily="50" charset="-128"/>
                        <a:ea typeface="メイリオ" pitchFamily="50" charset="-128"/>
                        <a:cs typeface="メイリオ" pitchFamily="50" charset="-128"/>
                      </a:endParaRPr>
                    </a:p>
                  </a:txBody>
                  <a:tcPr marL="74115" marR="74115" marT="37057" marB="37057" vert="eaVert"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a:ln>
                            <a:noFill/>
                          </a:ln>
                          <a:solidFill>
                            <a:prstClr val="white"/>
                          </a:solidFill>
                          <a:effectLst/>
                          <a:uLnTx/>
                          <a:uFillTx/>
                          <a:latin typeface="メイリオ" pitchFamily="50" charset="-128"/>
                          <a:ea typeface="メイリオ" pitchFamily="50" charset="-128"/>
                          <a:cs typeface="メイリオ" pitchFamily="50" charset="-128"/>
                        </a:rPr>
                        <a:t>…</a:t>
                      </a:r>
                      <a:endParaRPr kumimoji="1" lang="ja-JP" altLang="en-US" sz="1400" b="1">
                        <a:solidFill>
                          <a:schemeClr val="bg1"/>
                        </a:solidFill>
                        <a:latin typeface="メイリオ" pitchFamily="50" charset="-128"/>
                        <a:ea typeface="メイリオ" pitchFamily="50" charset="-128"/>
                        <a:cs typeface="メイリオ" pitchFamily="50" charset="-128"/>
                      </a:endParaRPr>
                    </a:p>
                  </a:txBody>
                  <a:tcPr marL="74115" marR="74115" marT="37057" marB="37057" vert="eaVert"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a:ln>
                            <a:noFill/>
                          </a:ln>
                          <a:solidFill>
                            <a:prstClr val="white"/>
                          </a:solidFill>
                          <a:effectLst/>
                          <a:uLnTx/>
                          <a:uFillTx/>
                          <a:latin typeface="メイリオ" pitchFamily="50" charset="-128"/>
                          <a:ea typeface="メイリオ" pitchFamily="50" charset="-128"/>
                          <a:cs typeface="メイリオ" pitchFamily="50" charset="-128"/>
                        </a:rPr>
                        <a:t>…</a:t>
                      </a:r>
                      <a:endParaRPr kumimoji="1" lang="ja-JP" altLang="en-US" sz="1400" b="1">
                        <a:solidFill>
                          <a:schemeClr val="bg1"/>
                        </a:solidFill>
                        <a:latin typeface="メイリオ" pitchFamily="50" charset="-128"/>
                        <a:ea typeface="メイリオ" pitchFamily="50" charset="-128"/>
                        <a:cs typeface="メイリオ" pitchFamily="50" charset="-128"/>
                      </a:endParaRPr>
                    </a:p>
                  </a:txBody>
                  <a:tcPr marL="74115" marR="74115" marT="37057" marB="37057" vert="eaVert"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ctr"/>
                      <a:r>
                        <a:rPr kumimoji="1" lang="en-US" altLang="ja-JP" sz="14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rPr>
                        <a:t>…</a:t>
                      </a:r>
                      <a:endParaRPr kumimoji="1" lang="ja-JP" altLang="en-US" sz="1400" b="1" dirty="0">
                        <a:solidFill>
                          <a:schemeClr val="bg1"/>
                        </a:solidFill>
                        <a:latin typeface="メイリオ" pitchFamily="50" charset="-128"/>
                        <a:ea typeface="メイリオ" pitchFamily="50" charset="-128"/>
                        <a:cs typeface="メイリオ" pitchFamily="50" charset="-128"/>
                      </a:endParaRPr>
                    </a:p>
                  </a:txBody>
                  <a:tcPr marL="74115" marR="74115" marT="37057" marB="37057" vert="eaVert"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extLst>
                  <a:ext uri="{0D108BD9-81ED-4DB2-BD59-A6C34878D82A}">
                    <a16:rowId xmlns:a16="http://schemas.microsoft.com/office/drawing/2014/main" val="10006"/>
                  </a:ext>
                </a:extLst>
              </a:tr>
            </a:tbl>
          </a:graphicData>
        </a:graphic>
      </p:graphicFrame>
      <p:sp>
        <p:nvSpPr>
          <p:cNvPr id="9" name="ストライプ矢印 8"/>
          <p:cNvSpPr/>
          <p:nvPr/>
        </p:nvSpPr>
        <p:spPr>
          <a:xfrm rot="5400000" flipV="1">
            <a:off x="2750649" y="3097368"/>
            <a:ext cx="345970" cy="330986"/>
          </a:xfrm>
          <a:prstGeom prst="stripedRight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0" name="ストライプ矢印 9"/>
          <p:cNvSpPr/>
          <p:nvPr/>
        </p:nvSpPr>
        <p:spPr>
          <a:xfrm rot="5400000" flipV="1">
            <a:off x="4087140" y="3097368"/>
            <a:ext cx="345970" cy="330986"/>
          </a:xfrm>
          <a:prstGeom prst="stripedRight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1" name="Freeform 418"/>
          <p:cNvSpPr>
            <a:spLocks noEditPoints="1"/>
          </p:cNvSpPr>
          <p:nvPr/>
        </p:nvSpPr>
        <p:spPr bwMode="auto">
          <a:xfrm>
            <a:off x="2628974" y="3614066"/>
            <a:ext cx="646882" cy="439074"/>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rgbClr val="EE5500">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2" name="テキスト ボックス 11"/>
          <p:cNvSpPr txBox="1"/>
          <p:nvPr/>
        </p:nvSpPr>
        <p:spPr>
          <a:xfrm>
            <a:off x="2621122" y="3769059"/>
            <a:ext cx="444772" cy="215444"/>
          </a:xfrm>
          <a:prstGeom prst="rect">
            <a:avLst/>
          </a:prstGeom>
          <a:solidFill>
            <a:srgbClr val="EE5500">
              <a:lumMod val="60000"/>
              <a:lumOff val="40000"/>
            </a:srgbClr>
          </a:solid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800" b="0" i="0" u="none" strike="noStrike" kern="0" cap="none" spc="0" normalizeH="0" baseline="0" noProof="0">
                <a:ln>
                  <a:noFill/>
                </a:ln>
                <a:solidFill>
                  <a:prstClr val="white"/>
                </a:solidFill>
                <a:effectLst/>
                <a:uLnTx/>
                <a:uFillTx/>
              </a:rPr>
              <a:t>CSV</a:t>
            </a:r>
            <a:endParaRPr kumimoji="0" lang="ja-JP" altLang="en-US" sz="800" b="0" i="0" u="none" strike="noStrike" kern="0" cap="none" spc="0" normalizeH="0" baseline="0" noProof="0">
              <a:ln>
                <a:noFill/>
              </a:ln>
              <a:solidFill>
                <a:prstClr val="white"/>
              </a:solidFill>
              <a:effectLst/>
              <a:uLnTx/>
              <a:uFillTx/>
            </a:endParaRPr>
          </a:p>
        </p:txBody>
      </p:sp>
      <p:sp>
        <p:nvSpPr>
          <p:cNvPr id="13" name="Freeform 336"/>
          <p:cNvSpPr>
            <a:spLocks noEditPoints="1"/>
          </p:cNvSpPr>
          <p:nvPr/>
        </p:nvSpPr>
        <p:spPr bwMode="auto">
          <a:xfrm>
            <a:off x="6888073" y="3533738"/>
            <a:ext cx="642440" cy="519808"/>
          </a:xfrm>
          <a:custGeom>
            <a:avLst/>
            <a:gdLst>
              <a:gd name="T0" fmla="*/ 881 w 946"/>
              <a:gd name="T1" fmla="*/ 110 h 705"/>
              <a:gd name="T2" fmla="*/ 688 w 946"/>
              <a:gd name="T3" fmla="*/ 675 h 705"/>
              <a:gd name="T4" fmla="*/ 574 w 946"/>
              <a:gd name="T5" fmla="*/ 263 h 705"/>
              <a:gd name="T6" fmla="*/ 380 w 946"/>
              <a:gd name="T7" fmla="*/ 675 h 705"/>
              <a:gd name="T8" fmla="*/ 266 w 946"/>
              <a:gd name="T9" fmla="*/ 415 h 705"/>
              <a:gd name="T10" fmla="*/ 72 w 946"/>
              <a:gd name="T11" fmla="*/ 675 h 705"/>
              <a:gd name="T12" fmla="*/ 0 w 946"/>
              <a:gd name="T13" fmla="*/ 705 h 705"/>
              <a:gd name="T14" fmla="*/ 946 w 946"/>
              <a:gd name="T15" fmla="*/ 675 h 705"/>
              <a:gd name="T16" fmla="*/ 170 w 946"/>
              <a:gd name="T17" fmla="*/ 381 h 705"/>
              <a:gd name="T18" fmla="*/ 177 w 946"/>
              <a:gd name="T19" fmla="*/ 380 h 705"/>
              <a:gd name="T20" fmla="*/ 190 w 946"/>
              <a:gd name="T21" fmla="*/ 375 h 705"/>
              <a:gd name="T22" fmla="*/ 201 w 946"/>
              <a:gd name="T23" fmla="*/ 365 h 705"/>
              <a:gd name="T24" fmla="*/ 207 w 946"/>
              <a:gd name="T25" fmla="*/ 351 h 705"/>
              <a:gd name="T26" fmla="*/ 207 w 946"/>
              <a:gd name="T27" fmla="*/ 343 h 705"/>
              <a:gd name="T28" fmla="*/ 204 w 946"/>
              <a:gd name="T29" fmla="*/ 329 h 705"/>
              <a:gd name="T30" fmla="*/ 455 w 946"/>
              <a:gd name="T31" fmla="*/ 123 h 705"/>
              <a:gd name="T32" fmla="*/ 466 w 946"/>
              <a:gd name="T33" fmla="*/ 128 h 705"/>
              <a:gd name="T34" fmla="*/ 477 w 946"/>
              <a:gd name="T35" fmla="*/ 129 h 705"/>
              <a:gd name="T36" fmla="*/ 484 w 946"/>
              <a:gd name="T37" fmla="*/ 129 h 705"/>
              <a:gd name="T38" fmla="*/ 497 w 946"/>
              <a:gd name="T39" fmla="*/ 125 h 705"/>
              <a:gd name="T40" fmla="*/ 507 w 946"/>
              <a:gd name="T41" fmla="*/ 115 h 705"/>
              <a:gd name="T42" fmla="*/ 513 w 946"/>
              <a:gd name="T43" fmla="*/ 103 h 705"/>
              <a:gd name="T44" fmla="*/ 750 w 946"/>
              <a:gd name="T45" fmla="*/ 55 h 705"/>
              <a:gd name="T46" fmla="*/ 756 w 946"/>
              <a:gd name="T47" fmla="*/ 63 h 705"/>
              <a:gd name="T48" fmla="*/ 768 w 946"/>
              <a:gd name="T49" fmla="*/ 73 h 705"/>
              <a:gd name="T50" fmla="*/ 779 w 946"/>
              <a:gd name="T51" fmla="*/ 75 h 705"/>
              <a:gd name="T52" fmla="*/ 785 w 946"/>
              <a:gd name="T53" fmla="*/ 77 h 705"/>
              <a:gd name="T54" fmla="*/ 800 w 946"/>
              <a:gd name="T55" fmla="*/ 73 h 705"/>
              <a:gd name="T56" fmla="*/ 812 w 946"/>
              <a:gd name="T57" fmla="*/ 65 h 705"/>
              <a:gd name="T58" fmla="*/ 820 w 946"/>
              <a:gd name="T59" fmla="*/ 53 h 705"/>
              <a:gd name="T60" fmla="*/ 822 w 946"/>
              <a:gd name="T61" fmla="*/ 38 h 705"/>
              <a:gd name="T62" fmla="*/ 822 w 946"/>
              <a:gd name="T63" fmla="*/ 30 h 705"/>
              <a:gd name="T64" fmla="*/ 816 w 946"/>
              <a:gd name="T65" fmla="*/ 17 h 705"/>
              <a:gd name="T66" fmla="*/ 806 w 946"/>
              <a:gd name="T67" fmla="*/ 6 h 705"/>
              <a:gd name="T68" fmla="*/ 792 w 946"/>
              <a:gd name="T69" fmla="*/ 1 h 705"/>
              <a:gd name="T70" fmla="*/ 785 w 946"/>
              <a:gd name="T71" fmla="*/ 0 h 705"/>
              <a:gd name="T72" fmla="*/ 771 w 946"/>
              <a:gd name="T73" fmla="*/ 2 h 705"/>
              <a:gd name="T74" fmla="*/ 759 w 946"/>
              <a:gd name="T75" fmla="*/ 9 h 705"/>
              <a:gd name="T76" fmla="*/ 750 w 946"/>
              <a:gd name="T77" fmla="*/ 20 h 705"/>
              <a:gd name="T78" fmla="*/ 747 w 946"/>
              <a:gd name="T79" fmla="*/ 33 h 705"/>
              <a:gd name="T80" fmla="*/ 510 w 946"/>
              <a:gd name="T81" fmla="*/ 74 h 705"/>
              <a:gd name="T82" fmla="*/ 497 w 946"/>
              <a:gd name="T83" fmla="*/ 59 h 705"/>
              <a:gd name="T84" fmla="*/ 488 w 946"/>
              <a:gd name="T85" fmla="*/ 55 h 705"/>
              <a:gd name="T86" fmla="*/ 477 w 946"/>
              <a:gd name="T87" fmla="*/ 54 h 705"/>
              <a:gd name="T88" fmla="*/ 470 w 946"/>
              <a:gd name="T89" fmla="*/ 54 h 705"/>
              <a:gd name="T90" fmla="*/ 455 w 946"/>
              <a:gd name="T91" fmla="*/ 60 h 705"/>
              <a:gd name="T92" fmla="*/ 446 w 946"/>
              <a:gd name="T93" fmla="*/ 71 h 705"/>
              <a:gd name="T94" fmla="*/ 440 w 946"/>
              <a:gd name="T95" fmla="*/ 84 h 705"/>
              <a:gd name="T96" fmla="*/ 438 w 946"/>
              <a:gd name="T97" fmla="*/ 91 h 705"/>
              <a:gd name="T98" fmla="*/ 441 w 946"/>
              <a:gd name="T99" fmla="*/ 105 h 705"/>
              <a:gd name="T100" fmla="*/ 190 w 946"/>
              <a:gd name="T101" fmla="*/ 312 h 705"/>
              <a:gd name="T102" fmla="*/ 180 w 946"/>
              <a:gd name="T103" fmla="*/ 307 h 705"/>
              <a:gd name="T104" fmla="*/ 170 w 946"/>
              <a:gd name="T105" fmla="*/ 305 h 705"/>
              <a:gd name="T106" fmla="*/ 161 w 946"/>
              <a:gd name="T107" fmla="*/ 306 h 705"/>
              <a:gd name="T108" fmla="*/ 148 w 946"/>
              <a:gd name="T109" fmla="*/ 312 h 705"/>
              <a:gd name="T110" fmla="*/ 137 w 946"/>
              <a:gd name="T111" fmla="*/ 321 h 705"/>
              <a:gd name="T112" fmla="*/ 131 w 946"/>
              <a:gd name="T113" fmla="*/ 336 h 705"/>
              <a:gd name="T114" fmla="*/ 131 w 946"/>
              <a:gd name="T115" fmla="*/ 343 h 705"/>
              <a:gd name="T116" fmla="*/ 134 w 946"/>
              <a:gd name="T117" fmla="*/ 359 h 705"/>
              <a:gd name="T118" fmla="*/ 142 w 946"/>
              <a:gd name="T119" fmla="*/ 371 h 705"/>
              <a:gd name="T120" fmla="*/ 154 w 946"/>
              <a:gd name="T121" fmla="*/ 379 h 705"/>
              <a:gd name="T122" fmla="*/ 170 w 946"/>
              <a:gd name="T123" fmla="*/ 381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46" h="705">
                <a:moveTo>
                  <a:pt x="881" y="675"/>
                </a:moveTo>
                <a:lnTo>
                  <a:pt x="881" y="110"/>
                </a:lnTo>
                <a:lnTo>
                  <a:pt x="688" y="110"/>
                </a:lnTo>
                <a:lnTo>
                  <a:pt x="688" y="675"/>
                </a:lnTo>
                <a:lnTo>
                  <a:pt x="574" y="675"/>
                </a:lnTo>
                <a:lnTo>
                  <a:pt x="574" y="263"/>
                </a:lnTo>
                <a:lnTo>
                  <a:pt x="380" y="263"/>
                </a:lnTo>
                <a:lnTo>
                  <a:pt x="380" y="675"/>
                </a:lnTo>
                <a:lnTo>
                  <a:pt x="266" y="675"/>
                </a:lnTo>
                <a:lnTo>
                  <a:pt x="266" y="415"/>
                </a:lnTo>
                <a:lnTo>
                  <a:pt x="72" y="415"/>
                </a:lnTo>
                <a:lnTo>
                  <a:pt x="72" y="675"/>
                </a:lnTo>
                <a:lnTo>
                  <a:pt x="0" y="675"/>
                </a:lnTo>
                <a:lnTo>
                  <a:pt x="0" y="705"/>
                </a:lnTo>
                <a:lnTo>
                  <a:pt x="946" y="705"/>
                </a:lnTo>
                <a:lnTo>
                  <a:pt x="946" y="675"/>
                </a:lnTo>
                <a:lnTo>
                  <a:pt x="881" y="675"/>
                </a:lnTo>
                <a:close/>
                <a:moveTo>
                  <a:pt x="170" y="381"/>
                </a:moveTo>
                <a:lnTo>
                  <a:pt x="170" y="381"/>
                </a:lnTo>
                <a:lnTo>
                  <a:pt x="177" y="380"/>
                </a:lnTo>
                <a:lnTo>
                  <a:pt x="184" y="379"/>
                </a:lnTo>
                <a:lnTo>
                  <a:pt x="190" y="375"/>
                </a:lnTo>
                <a:lnTo>
                  <a:pt x="196" y="371"/>
                </a:lnTo>
                <a:lnTo>
                  <a:pt x="201" y="365"/>
                </a:lnTo>
                <a:lnTo>
                  <a:pt x="204" y="359"/>
                </a:lnTo>
                <a:lnTo>
                  <a:pt x="207" y="351"/>
                </a:lnTo>
                <a:lnTo>
                  <a:pt x="207" y="343"/>
                </a:lnTo>
                <a:lnTo>
                  <a:pt x="207" y="343"/>
                </a:lnTo>
                <a:lnTo>
                  <a:pt x="207" y="336"/>
                </a:lnTo>
                <a:lnTo>
                  <a:pt x="204" y="329"/>
                </a:lnTo>
                <a:lnTo>
                  <a:pt x="455" y="123"/>
                </a:lnTo>
                <a:lnTo>
                  <a:pt x="455" y="123"/>
                </a:lnTo>
                <a:lnTo>
                  <a:pt x="460" y="126"/>
                </a:lnTo>
                <a:lnTo>
                  <a:pt x="466" y="128"/>
                </a:lnTo>
                <a:lnTo>
                  <a:pt x="471" y="129"/>
                </a:lnTo>
                <a:lnTo>
                  <a:pt x="477" y="129"/>
                </a:lnTo>
                <a:lnTo>
                  <a:pt x="477" y="129"/>
                </a:lnTo>
                <a:lnTo>
                  <a:pt x="484" y="129"/>
                </a:lnTo>
                <a:lnTo>
                  <a:pt x="491" y="127"/>
                </a:lnTo>
                <a:lnTo>
                  <a:pt x="497" y="125"/>
                </a:lnTo>
                <a:lnTo>
                  <a:pt x="502" y="120"/>
                </a:lnTo>
                <a:lnTo>
                  <a:pt x="507" y="115"/>
                </a:lnTo>
                <a:lnTo>
                  <a:pt x="510" y="109"/>
                </a:lnTo>
                <a:lnTo>
                  <a:pt x="513" y="103"/>
                </a:lnTo>
                <a:lnTo>
                  <a:pt x="515" y="96"/>
                </a:lnTo>
                <a:lnTo>
                  <a:pt x="750" y="55"/>
                </a:lnTo>
                <a:lnTo>
                  <a:pt x="750" y="55"/>
                </a:lnTo>
                <a:lnTo>
                  <a:pt x="756" y="63"/>
                </a:lnTo>
                <a:lnTo>
                  <a:pt x="765" y="71"/>
                </a:lnTo>
                <a:lnTo>
                  <a:pt x="768" y="73"/>
                </a:lnTo>
                <a:lnTo>
                  <a:pt x="774" y="75"/>
                </a:lnTo>
                <a:lnTo>
                  <a:pt x="779" y="75"/>
                </a:lnTo>
                <a:lnTo>
                  <a:pt x="785" y="77"/>
                </a:lnTo>
                <a:lnTo>
                  <a:pt x="785" y="77"/>
                </a:lnTo>
                <a:lnTo>
                  <a:pt x="792" y="75"/>
                </a:lnTo>
                <a:lnTo>
                  <a:pt x="800" y="73"/>
                </a:lnTo>
                <a:lnTo>
                  <a:pt x="806" y="69"/>
                </a:lnTo>
                <a:lnTo>
                  <a:pt x="812" y="65"/>
                </a:lnTo>
                <a:lnTo>
                  <a:pt x="816" y="60"/>
                </a:lnTo>
                <a:lnTo>
                  <a:pt x="820" y="53"/>
                </a:lnTo>
                <a:lnTo>
                  <a:pt x="822" y="45"/>
                </a:lnTo>
                <a:lnTo>
                  <a:pt x="822" y="38"/>
                </a:lnTo>
                <a:lnTo>
                  <a:pt x="822" y="38"/>
                </a:lnTo>
                <a:lnTo>
                  <a:pt x="822" y="30"/>
                </a:lnTo>
                <a:lnTo>
                  <a:pt x="820" y="23"/>
                </a:lnTo>
                <a:lnTo>
                  <a:pt x="816" y="17"/>
                </a:lnTo>
                <a:lnTo>
                  <a:pt x="812" y="11"/>
                </a:lnTo>
                <a:lnTo>
                  <a:pt x="806" y="6"/>
                </a:lnTo>
                <a:lnTo>
                  <a:pt x="800" y="2"/>
                </a:lnTo>
                <a:lnTo>
                  <a:pt x="792" y="1"/>
                </a:lnTo>
                <a:lnTo>
                  <a:pt x="785" y="0"/>
                </a:lnTo>
                <a:lnTo>
                  <a:pt x="785" y="0"/>
                </a:lnTo>
                <a:lnTo>
                  <a:pt x="778" y="1"/>
                </a:lnTo>
                <a:lnTo>
                  <a:pt x="771" y="2"/>
                </a:lnTo>
                <a:lnTo>
                  <a:pt x="765" y="6"/>
                </a:lnTo>
                <a:lnTo>
                  <a:pt x="759" y="9"/>
                </a:lnTo>
                <a:lnTo>
                  <a:pt x="755" y="14"/>
                </a:lnTo>
                <a:lnTo>
                  <a:pt x="750" y="20"/>
                </a:lnTo>
                <a:lnTo>
                  <a:pt x="748" y="26"/>
                </a:lnTo>
                <a:lnTo>
                  <a:pt x="747" y="33"/>
                </a:lnTo>
                <a:lnTo>
                  <a:pt x="510" y="74"/>
                </a:lnTo>
                <a:lnTo>
                  <a:pt x="510" y="74"/>
                </a:lnTo>
                <a:lnTo>
                  <a:pt x="504" y="66"/>
                </a:lnTo>
                <a:lnTo>
                  <a:pt x="497" y="59"/>
                </a:lnTo>
                <a:lnTo>
                  <a:pt x="492" y="56"/>
                </a:lnTo>
                <a:lnTo>
                  <a:pt x="488" y="55"/>
                </a:lnTo>
                <a:lnTo>
                  <a:pt x="483" y="54"/>
                </a:lnTo>
                <a:lnTo>
                  <a:pt x="477" y="54"/>
                </a:lnTo>
                <a:lnTo>
                  <a:pt x="477" y="54"/>
                </a:lnTo>
                <a:lnTo>
                  <a:pt x="470" y="54"/>
                </a:lnTo>
                <a:lnTo>
                  <a:pt x="462" y="56"/>
                </a:lnTo>
                <a:lnTo>
                  <a:pt x="455" y="60"/>
                </a:lnTo>
                <a:lnTo>
                  <a:pt x="449" y="65"/>
                </a:lnTo>
                <a:lnTo>
                  <a:pt x="446" y="71"/>
                </a:lnTo>
                <a:lnTo>
                  <a:pt x="442" y="77"/>
                </a:lnTo>
                <a:lnTo>
                  <a:pt x="440" y="84"/>
                </a:lnTo>
                <a:lnTo>
                  <a:pt x="438" y="91"/>
                </a:lnTo>
                <a:lnTo>
                  <a:pt x="438" y="91"/>
                </a:lnTo>
                <a:lnTo>
                  <a:pt x="440" y="99"/>
                </a:lnTo>
                <a:lnTo>
                  <a:pt x="441" y="105"/>
                </a:lnTo>
                <a:lnTo>
                  <a:pt x="190" y="312"/>
                </a:lnTo>
                <a:lnTo>
                  <a:pt x="190" y="312"/>
                </a:lnTo>
                <a:lnTo>
                  <a:pt x="185" y="308"/>
                </a:lnTo>
                <a:lnTo>
                  <a:pt x="180" y="307"/>
                </a:lnTo>
                <a:lnTo>
                  <a:pt x="174" y="306"/>
                </a:lnTo>
                <a:lnTo>
                  <a:pt x="170" y="305"/>
                </a:lnTo>
                <a:lnTo>
                  <a:pt x="170" y="305"/>
                </a:lnTo>
                <a:lnTo>
                  <a:pt x="161" y="306"/>
                </a:lnTo>
                <a:lnTo>
                  <a:pt x="154" y="308"/>
                </a:lnTo>
                <a:lnTo>
                  <a:pt x="148" y="312"/>
                </a:lnTo>
                <a:lnTo>
                  <a:pt x="142" y="317"/>
                </a:lnTo>
                <a:lnTo>
                  <a:pt x="137" y="321"/>
                </a:lnTo>
                <a:lnTo>
                  <a:pt x="134" y="329"/>
                </a:lnTo>
                <a:lnTo>
                  <a:pt x="131" y="336"/>
                </a:lnTo>
                <a:lnTo>
                  <a:pt x="131" y="343"/>
                </a:lnTo>
                <a:lnTo>
                  <a:pt x="131" y="343"/>
                </a:lnTo>
                <a:lnTo>
                  <a:pt x="131" y="351"/>
                </a:lnTo>
                <a:lnTo>
                  <a:pt x="134" y="359"/>
                </a:lnTo>
                <a:lnTo>
                  <a:pt x="137" y="365"/>
                </a:lnTo>
                <a:lnTo>
                  <a:pt x="142" y="371"/>
                </a:lnTo>
                <a:lnTo>
                  <a:pt x="148" y="375"/>
                </a:lnTo>
                <a:lnTo>
                  <a:pt x="154" y="379"/>
                </a:lnTo>
                <a:lnTo>
                  <a:pt x="161" y="380"/>
                </a:lnTo>
                <a:lnTo>
                  <a:pt x="170" y="381"/>
                </a:lnTo>
                <a:lnTo>
                  <a:pt x="170" y="381"/>
                </a:lnTo>
                <a:close/>
              </a:path>
            </a:pathLst>
          </a:custGeom>
          <a:solidFill>
            <a:srgbClr val="EE5500">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nvGrpSpPr>
          <p:cNvPr id="14" name="グループ化 250"/>
          <p:cNvGrpSpPr/>
          <p:nvPr/>
        </p:nvGrpSpPr>
        <p:grpSpPr>
          <a:xfrm>
            <a:off x="5407802" y="3572553"/>
            <a:ext cx="532350" cy="532350"/>
            <a:chOff x="2182416" y="3387725"/>
            <a:chExt cx="381000" cy="381000"/>
          </a:xfrm>
          <a:solidFill>
            <a:srgbClr val="EE5500">
              <a:lumMod val="60000"/>
              <a:lumOff val="40000"/>
            </a:srgbClr>
          </a:solidFill>
        </p:grpSpPr>
        <p:sp>
          <p:nvSpPr>
            <p:cNvPr id="15" name="Freeform 220"/>
            <p:cNvSpPr>
              <a:spLocks/>
            </p:cNvSpPr>
            <p:nvPr/>
          </p:nvSpPr>
          <p:spPr bwMode="auto">
            <a:xfrm>
              <a:off x="2341166" y="3394075"/>
              <a:ext cx="215900" cy="215900"/>
            </a:xfrm>
            <a:custGeom>
              <a:avLst/>
              <a:gdLst/>
              <a:ahLst/>
              <a:cxnLst>
                <a:cxn ang="0">
                  <a:pos x="34" y="136"/>
                </a:cxn>
                <a:cxn ang="0">
                  <a:pos x="0" y="102"/>
                </a:cxn>
                <a:cxn ang="0">
                  <a:pos x="102" y="0"/>
                </a:cxn>
                <a:cxn ang="0">
                  <a:pos x="136" y="34"/>
                </a:cxn>
                <a:cxn ang="0">
                  <a:pos x="34" y="136"/>
                </a:cxn>
              </a:cxnLst>
              <a:rect l="0" t="0" r="r" b="b"/>
              <a:pathLst>
                <a:path w="136" h="136">
                  <a:moveTo>
                    <a:pt x="34" y="136"/>
                  </a:moveTo>
                  <a:lnTo>
                    <a:pt x="0" y="102"/>
                  </a:lnTo>
                  <a:lnTo>
                    <a:pt x="102" y="0"/>
                  </a:lnTo>
                  <a:lnTo>
                    <a:pt x="136" y="34"/>
                  </a:lnTo>
                  <a:lnTo>
                    <a:pt x="34"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6" name="Freeform 221"/>
            <p:cNvSpPr>
              <a:spLocks/>
            </p:cNvSpPr>
            <p:nvPr/>
          </p:nvSpPr>
          <p:spPr bwMode="auto">
            <a:xfrm>
              <a:off x="2296716" y="3581400"/>
              <a:ext cx="73025" cy="73025"/>
            </a:xfrm>
            <a:custGeom>
              <a:avLst/>
              <a:gdLst/>
              <a:ahLst/>
              <a:cxnLst>
                <a:cxn ang="0">
                  <a:pos x="0" y="46"/>
                </a:cxn>
                <a:cxn ang="0">
                  <a:pos x="0" y="46"/>
                </a:cxn>
                <a:cxn ang="0">
                  <a:pos x="12" y="0"/>
                </a:cxn>
                <a:cxn ang="0">
                  <a:pos x="46" y="34"/>
                </a:cxn>
                <a:cxn ang="0">
                  <a:pos x="0" y="46"/>
                </a:cxn>
              </a:cxnLst>
              <a:rect l="0" t="0" r="r" b="b"/>
              <a:pathLst>
                <a:path w="46" h="46">
                  <a:moveTo>
                    <a:pt x="0" y="46"/>
                  </a:moveTo>
                  <a:lnTo>
                    <a:pt x="0" y="46"/>
                  </a:lnTo>
                  <a:lnTo>
                    <a:pt x="12" y="0"/>
                  </a:lnTo>
                  <a:lnTo>
                    <a:pt x="46" y="34"/>
                  </a:lnTo>
                  <a:lnTo>
                    <a:pt x="0" y="4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7" name="Freeform 222"/>
            <p:cNvSpPr>
              <a:spLocks/>
            </p:cNvSpPr>
            <p:nvPr/>
          </p:nvSpPr>
          <p:spPr bwMode="auto">
            <a:xfrm>
              <a:off x="2182416" y="3387725"/>
              <a:ext cx="381000" cy="381000"/>
            </a:xfrm>
            <a:custGeom>
              <a:avLst/>
              <a:gdLst/>
              <a:ahLst/>
              <a:cxnLst>
                <a:cxn ang="0">
                  <a:pos x="216" y="92"/>
                </a:cxn>
                <a:cxn ang="0">
                  <a:pos x="216" y="216"/>
                </a:cxn>
                <a:cxn ang="0">
                  <a:pos x="24" y="216"/>
                </a:cxn>
                <a:cxn ang="0">
                  <a:pos x="24" y="24"/>
                </a:cxn>
                <a:cxn ang="0">
                  <a:pos x="148" y="24"/>
                </a:cxn>
                <a:cxn ang="0">
                  <a:pos x="172" y="0"/>
                </a:cxn>
                <a:cxn ang="0">
                  <a:pos x="0" y="0"/>
                </a:cxn>
                <a:cxn ang="0">
                  <a:pos x="0" y="240"/>
                </a:cxn>
                <a:cxn ang="0">
                  <a:pos x="240" y="240"/>
                </a:cxn>
                <a:cxn ang="0">
                  <a:pos x="240" y="68"/>
                </a:cxn>
                <a:cxn ang="0">
                  <a:pos x="216" y="92"/>
                </a:cxn>
              </a:cxnLst>
              <a:rect l="0" t="0" r="r" b="b"/>
              <a:pathLst>
                <a:path w="240" h="240">
                  <a:moveTo>
                    <a:pt x="216" y="92"/>
                  </a:moveTo>
                  <a:lnTo>
                    <a:pt x="216" y="216"/>
                  </a:lnTo>
                  <a:lnTo>
                    <a:pt x="24" y="216"/>
                  </a:lnTo>
                  <a:lnTo>
                    <a:pt x="24" y="24"/>
                  </a:lnTo>
                  <a:lnTo>
                    <a:pt x="148" y="24"/>
                  </a:lnTo>
                  <a:lnTo>
                    <a:pt x="172" y="0"/>
                  </a:lnTo>
                  <a:lnTo>
                    <a:pt x="0" y="0"/>
                  </a:lnTo>
                  <a:lnTo>
                    <a:pt x="0" y="240"/>
                  </a:lnTo>
                  <a:lnTo>
                    <a:pt x="240" y="240"/>
                  </a:lnTo>
                  <a:lnTo>
                    <a:pt x="240" y="68"/>
                  </a:lnTo>
                  <a:lnTo>
                    <a:pt x="216" y="9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sp>
        <p:nvSpPr>
          <p:cNvPr id="18" name="Freeform 418"/>
          <p:cNvSpPr>
            <a:spLocks noEditPoints="1"/>
          </p:cNvSpPr>
          <p:nvPr/>
        </p:nvSpPr>
        <p:spPr bwMode="auto">
          <a:xfrm>
            <a:off x="3943120" y="3614066"/>
            <a:ext cx="646882" cy="439074"/>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rgbClr val="EE5500">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9" name="テキスト ボックス 18"/>
          <p:cNvSpPr txBox="1"/>
          <p:nvPr/>
        </p:nvSpPr>
        <p:spPr>
          <a:xfrm>
            <a:off x="3563888" y="4156439"/>
            <a:ext cx="1386154" cy="369332"/>
          </a:xfrm>
          <a:prstGeom prst="rect">
            <a:avLst/>
          </a:prstGeom>
          <a:noFill/>
          <a:ln w="28575">
            <a:noFill/>
          </a:ln>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800" b="1" i="0" u="none" strike="noStrike" kern="0" cap="none" spc="0" normalizeH="0" baseline="0" noProof="0">
                <a:ln>
                  <a:noFill/>
                </a:ln>
                <a:solidFill>
                  <a:srgbClr val="EE5500">
                    <a:lumMod val="75000"/>
                  </a:srgbClr>
                </a:solidFill>
                <a:effectLst/>
                <a:uLnTx/>
                <a:uFillTx/>
              </a:rPr>
              <a:t>EXCEL</a:t>
            </a:r>
          </a:p>
        </p:txBody>
      </p:sp>
      <p:sp>
        <p:nvSpPr>
          <p:cNvPr id="20" name="テキスト ボックス 19"/>
          <p:cNvSpPr txBox="1"/>
          <p:nvPr/>
        </p:nvSpPr>
        <p:spPr>
          <a:xfrm>
            <a:off x="935596" y="4156439"/>
            <a:ext cx="1386154" cy="369332"/>
          </a:xfrm>
          <a:prstGeom prst="rect">
            <a:avLst/>
          </a:prstGeom>
          <a:noFill/>
          <a:ln w="28575">
            <a:noFill/>
          </a:ln>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800" b="1" i="0" u="none" strike="noStrike" kern="0" cap="none" spc="0" normalizeH="0" baseline="0" noProof="0">
                <a:ln>
                  <a:noFill/>
                </a:ln>
                <a:solidFill>
                  <a:srgbClr val="EE5500">
                    <a:lumMod val="75000"/>
                  </a:srgbClr>
                </a:solidFill>
                <a:effectLst/>
                <a:uLnTx/>
                <a:uFillTx/>
              </a:rPr>
              <a:t>PDF</a:t>
            </a:r>
          </a:p>
        </p:txBody>
      </p:sp>
      <p:sp>
        <p:nvSpPr>
          <p:cNvPr id="21" name="テキスト ボックス 20"/>
          <p:cNvSpPr txBox="1"/>
          <p:nvPr/>
        </p:nvSpPr>
        <p:spPr>
          <a:xfrm>
            <a:off x="2249742" y="4156439"/>
            <a:ext cx="1386154" cy="369332"/>
          </a:xfrm>
          <a:prstGeom prst="rect">
            <a:avLst/>
          </a:prstGeom>
          <a:noFill/>
          <a:ln w="28575">
            <a:noFill/>
          </a:ln>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800" b="1" i="0" u="none" strike="noStrike" kern="0" cap="none" spc="0" normalizeH="0" baseline="0" noProof="0">
                <a:ln>
                  <a:noFill/>
                </a:ln>
                <a:solidFill>
                  <a:srgbClr val="EE5500">
                    <a:lumMod val="75000"/>
                  </a:srgbClr>
                </a:solidFill>
                <a:effectLst/>
                <a:uLnTx/>
                <a:uFillTx/>
              </a:rPr>
              <a:t>CSV</a:t>
            </a:r>
          </a:p>
        </p:txBody>
      </p:sp>
      <p:sp>
        <p:nvSpPr>
          <p:cNvPr id="22" name="Freeform 398"/>
          <p:cNvSpPr>
            <a:spLocks/>
          </p:cNvSpPr>
          <p:nvPr/>
        </p:nvSpPr>
        <p:spPr bwMode="auto">
          <a:xfrm>
            <a:off x="1434548" y="3597033"/>
            <a:ext cx="424254" cy="520514"/>
          </a:xfrm>
          <a:custGeom>
            <a:avLst/>
            <a:gdLst>
              <a:gd name="T0" fmla="*/ 500 w 714"/>
              <a:gd name="T1" fmla="*/ 0 h 876"/>
              <a:gd name="T2" fmla="*/ 0 w 714"/>
              <a:gd name="T3" fmla="*/ 0 h 876"/>
              <a:gd name="T4" fmla="*/ 0 w 714"/>
              <a:gd name="T5" fmla="*/ 876 h 876"/>
              <a:gd name="T6" fmla="*/ 714 w 714"/>
              <a:gd name="T7" fmla="*/ 876 h 876"/>
              <a:gd name="T8" fmla="*/ 714 w 714"/>
              <a:gd name="T9" fmla="*/ 215 h 876"/>
              <a:gd name="T10" fmla="*/ 500 w 714"/>
              <a:gd name="T11" fmla="*/ 0 h 876"/>
            </a:gdLst>
            <a:ahLst/>
            <a:cxnLst>
              <a:cxn ang="0">
                <a:pos x="T0" y="T1"/>
              </a:cxn>
              <a:cxn ang="0">
                <a:pos x="T2" y="T3"/>
              </a:cxn>
              <a:cxn ang="0">
                <a:pos x="T4" y="T5"/>
              </a:cxn>
              <a:cxn ang="0">
                <a:pos x="T6" y="T7"/>
              </a:cxn>
              <a:cxn ang="0">
                <a:pos x="T8" y="T9"/>
              </a:cxn>
              <a:cxn ang="0">
                <a:pos x="T10" y="T11"/>
              </a:cxn>
            </a:cxnLst>
            <a:rect l="0" t="0" r="r" b="b"/>
            <a:pathLst>
              <a:path w="714" h="876">
                <a:moveTo>
                  <a:pt x="500" y="0"/>
                </a:moveTo>
                <a:lnTo>
                  <a:pt x="0" y="0"/>
                </a:lnTo>
                <a:lnTo>
                  <a:pt x="0" y="876"/>
                </a:lnTo>
                <a:lnTo>
                  <a:pt x="714" y="876"/>
                </a:lnTo>
                <a:lnTo>
                  <a:pt x="714" y="215"/>
                </a:lnTo>
                <a:lnTo>
                  <a:pt x="500" y="0"/>
                </a:lnTo>
              </a:path>
            </a:pathLst>
          </a:custGeom>
          <a:solidFill>
            <a:srgbClr val="EE5500">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23" name="テキスト ボックス 22"/>
          <p:cNvSpPr txBox="1"/>
          <p:nvPr/>
        </p:nvSpPr>
        <p:spPr>
          <a:xfrm>
            <a:off x="1369427" y="3713814"/>
            <a:ext cx="444772" cy="215444"/>
          </a:xfrm>
          <a:prstGeom prst="rect">
            <a:avLst/>
          </a:prstGeom>
          <a:solidFill>
            <a:srgbClr val="EE5500">
              <a:lumMod val="60000"/>
              <a:lumOff val="40000"/>
            </a:srgbClr>
          </a:solidFill>
          <a:ln>
            <a:solidFill>
              <a:sysClr val="window" lastClr="FFFFFF"/>
            </a:solidFill>
          </a:ln>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800" b="0" i="0" u="none" strike="noStrike" kern="0" cap="none" spc="0" normalizeH="0" baseline="0" noProof="0">
                <a:ln>
                  <a:noFill/>
                </a:ln>
                <a:solidFill>
                  <a:prstClr val="white"/>
                </a:solidFill>
                <a:effectLst/>
                <a:uLnTx/>
                <a:uFillTx/>
              </a:rPr>
              <a:t>PDF</a:t>
            </a:r>
            <a:endParaRPr kumimoji="0" lang="ja-JP" altLang="en-US" sz="800" b="0" i="0" u="none" strike="noStrike" kern="0" cap="none" spc="0" normalizeH="0" baseline="0" noProof="0">
              <a:ln>
                <a:noFill/>
              </a:ln>
              <a:solidFill>
                <a:prstClr val="white"/>
              </a:solidFill>
              <a:effectLst/>
              <a:uLnTx/>
              <a:uFillTx/>
            </a:endParaRPr>
          </a:p>
        </p:txBody>
      </p:sp>
      <p:sp>
        <p:nvSpPr>
          <p:cNvPr id="24" name="テキスト ボックス 23"/>
          <p:cNvSpPr txBox="1"/>
          <p:nvPr/>
        </p:nvSpPr>
        <p:spPr>
          <a:xfrm>
            <a:off x="4986046" y="4156439"/>
            <a:ext cx="1386154" cy="369332"/>
          </a:xfrm>
          <a:prstGeom prst="rect">
            <a:avLst/>
          </a:prstGeom>
          <a:noFill/>
          <a:ln w="28575">
            <a:noFill/>
          </a:ln>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800" b="1" i="0" u="none" strike="noStrike" kern="0" cap="none" spc="0" normalizeH="0" baseline="0" noProof="0">
                <a:ln>
                  <a:noFill/>
                </a:ln>
                <a:solidFill>
                  <a:srgbClr val="EE5500">
                    <a:lumMod val="75000"/>
                  </a:srgbClr>
                </a:solidFill>
                <a:effectLst/>
                <a:uLnTx/>
                <a:uFillTx/>
              </a:rPr>
              <a:t>Excel</a:t>
            </a:r>
            <a:r>
              <a:rPr kumimoji="0" lang="ja-JP" altLang="en-US" sz="1800" b="1" i="0" u="none" strike="noStrike" kern="0" cap="none" spc="0" normalizeH="0" baseline="0" noProof="0">
                <a:ln>
                  <a:noFill/>
                </a:ln>
                <a:solidFill>
                  <a:srgbClr val="EE5500">
                    <a:lumMod val="75000"/>
                  </a:srgbClr>
                </a:solidFill>
                <a:effectLst/>
                <a:uLnTx/>
                <a:uFillTx/>
              </a:rPr>
              <a:t>差込</a:t>
            </a:r>
            <a:endParaRPr kumimoji="0" lang="en-US" altLang="ja-JP" sz="1800" b="1" i="0" u="none" strike="noStrike" kern="0" cap="none" spc="0" normalizeH="0" baseline="0" noProof="0">
              <a:ln>
                <a:noFill/>
              </a:ln>
              <a:solidFill>
                <a:srgbClr val="EE5500">
                  <a:lumMod val="75000"/>
                </a:srgbClr>
              </a:solidFill>
              <a:effectLst/>
              <a:uLnTx/>
              <a:uFillTx/>
            </a:endParaRPr>
          </a:p>
        </p:txBody>
      </p:sp>
      <p:sp>
        <p:nvSpPr>
          <p:cNvPr id="25" name="テキスト ボックス 24"/>
          <p:cNvSpPr txBox="1"/>
          <p:nvPr/>
        </p:nvSpPr>
        <p:spPr>
          <a:xfrm>
            <a:off x="6426206" y="4156439"/>
            <a:ext cx="1566174" cy="369332"/>
          </a:xfrm>
          <a:prstGeom prst="rect">
            <a:avLst/>
          </a:prstGeom>
          <a:noFill/>
          <a:ln w="28575">
            <a:noFill/>
          </a:ln>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800" b="1" i="0" u="none" strike="noStrike" kern="0" cap="none" spc="0" normalizeH="0" baseline="0" noProof="0" err="1">
                <a:ln>
                  <a:noFill/>
                </a:ln>
                <a:solidFill>
                  <a:srgbClr val="EE5500">
                    <a:lumMod val="75000"/>
                  </a:srgbClr>
                </a:solidFill>
                <a:effectLst/>
                <a:uLnTx/>
                <a:uFillTx/>
              </a:rPr>
              <a:t>ReportPlus</a:t>
            </a:r>
            <a:endParaRPr kumimoji="0" lang="en-US" altLang="ja-JP" sz="1800" b="1" i="0" u="none" strike="noStrike" kern="0" cap="none" spc="0" normalizeH="0" baseline="0" noProof="0">
              <a:ln>
                <a:noFill/>
              </a:ln>
              <a:solidFill>
                <a:srgbClr val="EE5500">
                  <a:lumMod val="75000"/>
                </a:srgbClr>
              </a:solidFill>
              <a:effectLst/>
              <a:uLnTx/>
              <a:uFillTx/>
            </a:endParaRPr>
          </a:p>
        </p:txBody>
      </p:sp>
      <p:sp>
        <p:nvSpPr>
          <p:cNvPr id="26" name="ストライプ矢印 25"/>
          <p:cNvSpPr/>
          <p:nvPr/>
        </p:nvSpPr>
        <p:spPr>
          <a:xfrm rot="5400000" flipV="1">
            <a:off x="5495639" y="3097368"/>
            <a:ext cx="345970" cy="330986"/>
          </a:xfrm>
          <a:prstGeom prst="stripedRight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7" name="ストライプ矢印 26"/>
          <p:cNvSpPr/>
          <p:nvPr/>
        </p:nvSpPr>
        <p:spPr>
          <a:xfrm rot="5400000" flipV="1">
            <a:off x="1473690" y="3097368"/>
            <a:ext cx="345970" cy="330986"/>
          </a:xfrm>
          <a:prstGeom prst="stripedRight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8" name="ストライプ矢印 27"/>
          <p:cNvSpPr/>
          <p:nvPr/>
        </p:nvSpPr>
        <p:spPr>
          <a:xfrm rot="5400000" flipV="1">
            <a:off x="7036308" y="3097368"/>
            <a:ext cx="345970" cy="330986"/>
          </a:xfrm>
          <a:prstGeom prst="stripedRight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Tree>
    <p:extLst>
      <p:ext uri="{BB962C8B-B14F-4D97-AF65-F5344CB8AC3E}">
        <p14:creationId xmlns:p14="http://schemas.microsoft.com/office/powerpoint/2010/main" val="4104538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1000"/>
                                        <p:tgtEl>
                                          <p:spTgt spid="18"/>
                                        </p:tgtEl>
                                      </p:cBhvr>
                                    </p:animEffect>
                                    <p:anim calcmode="lin" valueType="num">
                                      <p:cBhvr>
                                        <p:cTn id="43" dur="1000" fill="hold"/>
                                        <p:tgtEl>
                                          <p:spTgt spid="18"/>
                                        </p:tgtEl>
                                        <p:attrNameLst>
                                          <p:attrName>ppt_x</p:attrName>
                                        </p:attrNameLst>
                                      </p:cBhvr>
                                      <p:tavLst>
                                        <p:tav tm="0">
                                          <p:val>
                                            <p:strVal val="#ppt_x"/>
                                          </p:val>
                                        </p:tav>
                                        <p:tav tm="100000">
                                          <p:val>
                                            <p:strVal val="#ppt_x"/>
                                          </p:val>
                                        </p:tav>
                                      </p:tavLst>
                                    </p:anim>
                                    <p:anim calcmode="lin" valueType="num">
                                      <p:cBhvr>
                                        <p:cTn id="44" dur="1000" fill="hold"/>
                                        <p:tgtEl>
                                          <p:spTgt spid="18"/>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1000"/>
                                        <p:tgtEl>
                                          <p:spTgt spid="19"/>
                                        </p:tgtEl>
                                      </p:cBhvr>
                                    </p:animEffect>
                                    <p:anim calcmode="lin" valueType="num">
                                      <p:cBhvr>
                                        <p:cTn id="48" dur="1000" fill="hold"/>
                                        <p:tgtEl>
                                          <p:spTgt spid="19"/>
                                        </p:tgtEl>
                                        <p:attrNameLst>
                                          <p:attrName>ppt_x</p:attrName>
                                        </p:attrNameLst>
                                      </p:cBhvr>
                                      <p:tavLst>
                                        <p:tav tm="0">
                                          <p:val>
                                            <p:strVal val="#ppt_x"/>
                                          </p:val>
                                        </p:tav>
                                        <p:tav tm="100000">
                                          <p:val>
                                            <p:strVal val="#ppt_x"/>
                                          </p:val>
                                        </p:tav>
                                      </p:tavLst>
                                    </p:anim>
                                    <p:anim calcmode="lin" valueType="num">
                                      <p:cBhvr>
                                        <p:cTn id="49" dur="1000" fill="hold"/>
                                        <p:tgtEl>
                                          <p:spTgt spid="1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1000"/>
                                        <p:tgtEl>
                                          <p:spTgt spid="20"/>
                                        </p:tgtEl>
                                      </p:cBhvr>
                                    </p:animEffect>
                                    <p:anim calcmode="lin" valueType="num">
                                      <p:cBhvr>
                                        <p:cTn id="53" dur="1000" fill="hold"/>
                                        <p:tgtEl>
                                          <p:spTgt spid="20"/>
                                        </p:tgtEl>
                                        <p:attrNameLst>
                                          <p:attrName>ppt_x</p:attrName>
                                        </p:attrNameLst>
                                      </p:cBhvr>
                                      <p:tavLst>
                                        <p:tav tm="0">
                                          <p:val>
                                            <p:strVal val="#ppt_x"/>
                                          </p:val>
                                        </p:tav>
                                        <p:tav tm="100000">
                                          <p:val>
                                            <p:strVal val="#ppt_x"/>
                                          </p:val>
                                        </p:tav>
                                      </p:tavLst>
                                    </p:anim>
                                    <p:anim calcmode="lin" valueType="num">
                                      <p:cBhvr>
                                        <p:cTn id="54" dur="1000" fill="hold"/>
                                        <p:tgtEl>
                                          <p:spTgt spid="20"/>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1000"/>
                                        <p:tgtEl>
                                          <p:spTgt spid="21"/>
                                        </p:tgtEl>
                                      </p:cBhvr>
                                    </p:animEffect>
                                    <p:anim calcmode="lin" valueType="num">
                                      <p:cBhvr>
                                        <p:cTn id="58" dur="1000" fill="hold"/>
                                        <p:tgtEl>
                                          <p:spTgt spid="21"/>
                                        </p:tgtEl>
                                        <p:attrNameLst>
                                          <p:attrName>ppt_x</p:attrName>
                                        </p:attrNameLst>
                                      </p:cBhvr>
                                      <p:tavLst>
                                        <p:tav tm="0">
                                          <p:val>
                                            <p:strVal val="#ppt_x"/>
                                          </p:val>
                                        </p:tav>
                                        <p:tav tm="100000">
                                          <p:val>
                                            <p:strVal val="#ppt_x"/>
                                          </p:val>
                                        </p:tav>
                                      </p:tavLst>
                                    </p:anim>
                                    <p:anim calcmode="lin" valueType="num">
                                      <p:cBhvr>
                                        <p:cTn id="59" dur="1000" fill="hold"/>
                                        <p:tgtEl>
                                          <p:spTgt spid="21"/>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1000"/>
                                        <p:tgtEl>
                                          <p:spTgt spid="22"/>
                                        </p:tgtEl>
                                      </p:cBhvr>
                                    </p:animEffect>
                                    <p:anim calcmode="lin" valueType="num">
                                      <p:cBhvr>
                                        <p:cTn id="63" dur="1000" fill="hold"/>
                                        <p:tgtEl>
                                          <p:spTgt spid="22"/>
                                        </p:tgtEl>
                                        <p:attrNameLst>
                                          <p:attrName>ppt_x</p:attrName>
                                        </p:attrNameLst>
                                      </p:cBhvr>
                                      <p:tavLst>
                                        <p:tav tm="0">
                                          <p:val>
                                            <p:strVal val="#ppt_x"/>
                                          </p:val>
                                        </p:tav>
                                        <p:tav tm="100000">
                                          <p:val>
                                            <p:strVal val="#ppt_x"/>
                                          </p:val>
                                        </p:tav>
                                      </p:tavLst>
                                    </p:anim>
                                    <p:anim calcmode="lin" valueType="num">
                                      <p:cBhvr>
                                        <p:cTn id="64" dur="1000" fill="hold"/>
                                        <p:tgtEl>
                                          <p:spTgt spid="22"/>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1000"/>
                                        <p:tgtEl>
                                          <p:spTgt spid="23"/>
                                        </p:tgtEl>
                                      </p:cBhvr>
                                    </p:animEffect>
                                    <p:anim calcmode="lin" valueType="num">
                                      <p:cBhvr>
                                        <p:cTn id="68" dur="1000" fill="hold"/>
                                        <p:tgtEl>
                                          <p:spTgt spid="23"/>
                                        </p:tgtEl>
                                        <p:attrNameLst>
                                          <p:attrName>ppt_x</p:attrName>
                                        </p:attrNameLst>
                                      </p:cBhvr>
                                      <p:tavLst>
                                        <p:tav tm="0">
                                          <p:val>
                                            <p:strVal val="#ppt_x"/>
                                          </p:val>
                                        </p:tav>
                                        <p:tav tm="100000">
                                          <p:val>
                                            <p:strVal val="#ppt_x"/>
                                          </p:val>
                                        </p:tav>
                                      </p:tavLst>
                                    </p:anim>
                                    <p:anim calcmode="lin" valueType="num">
                                      <p:cBhvr>
                                        <p:cTn id="69" dur="1000" fill="hold"/>
                                        <p:tgtEl>
                                          <p:spTgt spid="23"/>
                                        </p:tgtEl>
                                        <p:attrNameLst>
                                          <p:attrName>ppt_y</p:attrName>
                                        </p:attrNameLst>
                                      </p:cBhvr>
                                      <p:tavLst>
                                        <p:tav tm="0">
                                          <p:val>
                                            <p:strVal val="#ppt_y-.1"/>
                                          </p:val>
                                        </p:tav>
                                        <p:tav tm="100000">
                                          <p:val>
                                            <p:strVal val="#ppt_y"/>
                                          </p:val>
                                        </p:tav>
                                      </p:tavLst>
                                    </p:anim>
                                  </p:childTnLst>
                                </p:cTn>
                              </p:par>
                              <p:par>
                                <p:cTn id="70" presetID="47" presetClass="entr" presetSubtype="0" fill="hold" grpId="0" nodeType="with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1000" fill="hold"/>
                                        <p:tgtEl>
                                          <p:spTgt spid="24"/>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fade">
                                      <p:cBhvr>
                                        <p:cTn id="82" dur="1000"/>
                                        <p:tgtEl>
                                          <p:spTgt spid="26"/>
                                        </p:tgtEl>
                                      </p:cBhvr>
                                    </p:animEffect>
                                    <p:anim calcmode="lin" valueType="num">
                                      <p:cBhvr>
                                        <p:cTn id="83" dur="1000" fill="hold"/>
                                        <p:tgtEl>
                                          <p:spTgt spid="26"/>
                                        </p:tgtEl>
                                        <p:attrNameLst>
                                          <p:attrName>ppt_x</p:attrName>
                                        </p:attrNameLst>
                                      </p:cBhvr>
                                      <p:tavLst>
                                        <p:tav tm="0">
                                          <p:val>
                                            <p:strVal val="#ppt_x"/>
                                          </p:val>
                                        </p:tav>
                                        <p:tav tm="100000">
                                          <p:val>
                                            <p:strVal val="#ppt_x"/>
                                          </p:val>
                                        </p:tav>
                                      </p:tavLst>
                                    </p:anim>
                                    <p:anim calcmode="lin" valueType="num">
                                      <p:cBhvr>
                                        <p:cTn id="84" dur="1000" fill="hold"/>
                                        <p:tgtEl>
                                          <p:spTgt spid="26"/>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fade">
                                      <p:cBhvr>
                                        <p:cTn id="87" dur="1000"/>
                                        <p:tgtEl>
                                          <p:spTgt spid="27"/>
                                        </p:tgtEl>
                                      </p:cBhvr>
                                    </p:animEffect>
                                    <p:anim calcmode="lin" valueType="num">
                                      <p:cBhvr>
                                        <p:cTn id="88" dur="1000" fill="hold"/>
                                        <p:tgtEl>
                                          <p:spTgt spid="27"/>
                                        </p:tgtEl>
                                        <p:attrNameLst>
                                          <p:attrName>ppt_x</p:attrName>
                                        </p:attrNameLst>
                                      </p:cBhvr>
                                      <p:tavLst>
                                        <p:tav tm="0">
                                          <p:val>
                                            <p:strVal val="#ppt_x"/>
                                          </p:val>
                                        </p:tav>
                                        <p:tav tm="100000">
                                          <p:val>
                                            <p:strVal val="#ppt_x"/>
                                          </p:val>
                                        </p:tav>
                                      </p:tavLst>
                                    </p:anim>
                                    <p:anim calcmode="lin" valueType="num">
                                      <p:cBhvr>
                                        <p:cTn id="89" dur="1000" fill="hold"/>
                                        <p:tgtEl>
                                          <p:spTgt spid="27"/>
                                        </p:tgtEl>
                                        <p:attrNameLst>
                                          <p:attrName>ppt_y</p:attrName>
                                        </p:attrNameLst>
                                      </p:cBhvr>
                                      <p:tavLst>
                                        <p:tav tm="0">
                                          <p:val>
                                            <p:strVal val="#ppt_y-.1"/>
                                          </p:val>
                                        </p:tav>
                                        <p:tav tm="100000">
                                          <p:val>
                                            <p:strVal val="#ppt_y"/>
                                          </p:val>
                                        </p:tav>
                                      </p:tavLst>
                                    </p:anim>
                                  </p:childTnLst>
                                </p:cTn>
                              </p:par>
                              <p:par>
                                <p:cTn id="90" presetID="47" presetClass="entr" presetSubtype="0" fill="hold" grpId="0" nodeType="withEffect">
                                  <p:stCondLst>
                                    <p:cond delay="0"/>
                                  </p:stCondLst>
                                  <p:childTnLst>
                                    <p:set>
                                      <p:cBhvr>
                                        <p:cTn id="91" dur="1" fill="hold">
                                          <p:stCondLst>
                                            <p:cond delay="0"/>
                                          </p:stCondLst>
                                        </p:cTn>
                                        <p:tgtEl>
                                          <p:spTgt spid="28"/>
                                        </p:tgtEl>
                                        <p:attrNameLst>
                                          <p:attrName>style.visibility</p:attrName>
                                        </p:attrNameLst>
                                      </p:cBhvr>
                                      <p:to>
                                        <p:strVal val="visible"/>
                                      </p:to>
                                    </p:set>
                                    <p:animEffect transition="in" filter="fade">
                                      <p:cBhvr>
                                        <p:cTn id="92" dur="1000"/>
                                        <p:tgtEl>
                                          <p:spTgt spid="28"/>
                                        </p:tgtEl>
                                      </p:cBhvr>
                                    </p:animEffect>
                                    <p:anim calcmode="lin" valueType="num">
                                      <p:cBhvr>
                                        <p:cTn id="93" dur="1000" fill="hold"/>
                                        <p:tgtEl>
                                          <p:spTgt spid="28"/>
                                        </p:tgtEl>
                                        <p:attrNameLst>
                                          <p:attrName>ppt_x</p:attrName>
                                        </p:attrNameLst>
                                      </p:cBhvr>
                                      <p:tavLst>
                                        <p:tav tm="0">
                                          <p:val>
                                            <p:strVal val="#ppt_x"/>
                                          </p:val>
                                        </p:tav>
                                        <p:tav tm="100000">
                                          <p:val>
                                            <p:strVal val="#ppt_x"/>
                                          </p:val>
                                        </p:tav>
                                      </p:tavLst>
                                    </p:anim>
                                    <p:anim calcmode="lin" valueType="num">
                                      <p:cBhvr>
                                        <p:cTn id="9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8" grpId="0" animBg="1"/>
      <p:bldP spid="19" grpId="0"/>
      <p:bldP spid="20" grpId="0"/>
      <p:bldP spid="21" grpId="0"/>
      <p:bldP spid="22" grpId="0" animBg="1"/>
      <p:bldP spid="23" grpId="0" animBg="1"/>
      <p:bldP spid="24" grpId="0"/>
      <p:bldP spid="25" grpId="0"/>
      <p:bldP spid="26" grpId="0" animBg="1"/>
      <p:bldP spid="27" grpId="0" animBg="1"/>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69CB2C6-0113-F74C-3950-26AAEECEA945}"/>
              </a:ext>
            </a:extLst>
          </p:cNvPr>
          <p:cNvSpPr>
            <a:spLocks noGrp="1"/>
          </p:cNvSpPr>
          <p:nvPr>
            <p:ph type="sldNum" sz="quarter" idx="12"/>
          </p:nvPr>
        </p:nvSpPr>
        <p:spPr/>
        <p:txBody>
          <a:bodyPr/>
          <a:lstStyle/>
          <a:p>
            <a:fld id="{78AE49ED-73EF-499C-8307-28EB0E7CF529}" type="slidenum">
              <a:rPr kumimoji="1" lang="ja-JP" altLang="en-US" smtClean="0"/>
              <a:t>4</a:t>
            </a:fld>
            <a:endParaRPr kumimoji="1" lang="ja-JP" altLang="en-US"/>
          </a:p>
        </p:txBody>
      </p:sp>
      <p:sp>
        <p:nvSpPr>
          <p:cNvPr id="3" name="タイトル 2">
            <a:extLst>
              <a:ext uri="{FF2B5EF4-FFF2-40B4-BE49-F238E27FC236}">
                <a16:creationId xmlns:a16="http://schemas.microsoft.com/office/drawing/2014/main" id="{20110ED6-16EE-EC91-9F69-F2D8D96B85FE}"/>
              </a:ext>
            </a:extLst>
          </p:cNvPr>
          <p:cNvSpPr>
            <a:spLocks noGrp="1"/>
          </p:cNvSpPr>
          <p:nvPr>
            <p:ph type="title"/>
          </p:nvPr>
        </p:nvSpPr>
        <p:spPr/>
        <p:txBody>
          <a:bodyPr/>
          <a:lstStyle/>
          <a:p>
            <a:r>
              <a:rPr kumimoji="1" lang="ja-JP" altLang="en-US"/>
              <a:t>会社概要</a:t>
            </a:r>
          </a:p>
        </p:txBody>
      </p:sp>
      <p:sp>
        <p:nvSpPr>
          <p:cNvPr id="4" name="フッター プレースホルダー 3">
            <a:extLst>
              <a:ext uri="{FF2B5EF4-FFF2-40B4-BE49-F238E27FC236}">
                <a16:creationId xmlns:a16="http://schemas.microsoft.com/office/drawing/2014/main" id="{791CAF64-E437-135B-37AF-35A09944432C}"/>
              </a:ext>
            </a:extLst>
          </p:cNvPr>
          <p:cNvSpPr>
            <a:spLocks noGrp="1"/>
          </p:cNvSpPr>
          <p:nvPr>
            <p:ph type="ftr" sz="quarter" idx="3"/>
          </p:nvPr>
        </p:nvSpPr>
        <p:spPr/>
        <p:txBody>
          <a:bodyPr/>
          <a:lstStyle/>
          <a:p>
            <a:r>
              <a:rPr lang="en-US" altLang="ja-JP"/>
              <a:t>©Canon IT Solutions Inc.  All rights reserved.</a:t>
            </a:r>
            <a:endParaRPr lang="ja-JP" altLang="en-US"/>
          </a:p>
        </p:txBody>
      </p:sp>
      <p:graphicFrame>
        <p:nvGraphicFramePr>
          <p:cNvPr id="5" name="表 4">
            <a:extLst>
              <a:ext uri="{FF2B5EF4-FFF2-40B4-BE49-F238E27FC236}">
                <a16:creationId xmlns:a16="http://schemas.microsoft.com/office/drawing/2014/main" id="{1A1DB485-EC3D-27ED-31E6-F24023B5E4E8}"/>
              </a:ext>
            </a:extLst>
          </p:cNvPr>
          <p:cNvGraphicFramePr>
            <a:graphicFrameLocks noGrp="1"/>
          </p:cNvGraphicFramePr>
          <p:nvPr>
            <p:extLst>
              <p:ext uri="{D42A27DB-BD31-4B8C-83A1-F6EECF244321}">
                <p14:modId xmlns:p14="http://schemas.microsoft.com/office/powerpoint/2010/main" val="4217033859"/>
              </p:ext>
            </p:extLst>
          </p:nvPr>
        </p:nvGraphicFramePr>
        <p:xfrm>
          <a:off x="288000" y="735901"/>
          <a:ext cx="5830708" cy="4191599"/>
        </p:xfrm>
        <a:graphic>
          <a:graphicData uri="http://schemas.openxmlformats.org/drawingml/2006/table">
            <a:tbl>
              <a:tblPr>
                <a:gradFill rotWithShape="1">
                  <a:gsLst>
                    <a:gs pos="0">
                      <a:srgbClr val="7F7F7F">
                        <a:tint val="50000"/>
                        <a:satMod val="300000"/>
                      </a:srgbClr>
                    </a:gs>
                    <a:gs pos="35000">
                      <a:srgbClr val="7F7F7F">
                        <a:tint val="37000"/>
                        <a:satMod val="300000"/>
                      </a:srgbClr>
                    </a:gs>
                    <a:gs pos="100000">
                      <a:srgbClr val="7F7F7F">
                        <a:tint val="15000"/>
                        <a:satMod val="350000"/>
                      </a:srgbClr>
                    </a:gs>
                  </a:gsLst>
                  <a:lin ang="16200000" scaled="1"/>
                </a:gradFill>
                <a:effectLst/>
              </a:tblPr>
              <a:tblGrid>
                <a:gridCol w="1396902">
                  <a:extLst>
                    <a:ext uri="{9D8B030D-6E8A-4147-A177-3AD203B41FA5}">
                      <a16:colId xmlns:a16="http://schemas.microsoft.com/office/drawing/2014/main" val="20000"/>
                    </a:ext>
                  </a:extLst>
                </a:gridCol>
                <a:gridCol w="4433806">
                  <a:extLst>
                    <a:ext uri="{9D8B030D-6E8A-4147-A177-3AD203B41FA5}">
                      <a16:colId xmlns:a16="http://schemas.microsoft.com/office/drawing/2014/main" val="20001"/>
                    </a:ext>
                  </a:extLst>
                </a:gridCol>
              </a:tblGrid>
              <a:tr h="339827">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l"/>
                      <a:r>
                        <a:rPr lang="ja-JP" altLang="en-US" sz="1200" b="1">
                          <a:solidFill>
                            <a:schemeClr val="bg1"/>
                          </a:solidFill>
                          <a:latin typeface="+mn-ea"/>
                          <a:ea typeface="+mn-ea"/>
                        </a:rPr>
                        <a:t>会社名</a:t>
                      </a:r>
                    </a:p>
                  </a:txBody>
                  <a:tcPr marL="72000" marR="36000" marT="36000" marB="36000" anchor="ctr">
                    <a:lnL w="9525" cap="flat" cmpd="sng" algn="ctr">
                      <a:solidFill>
                        <a:srgbClr val="7F7F7F">
                          <a:shade val="95000"/>
                          <a:satMod val="105000"/>
                        </a:srgbClr>
                      </a:solidFill>
                      <a:prstDash val="solid"/>
                    </a:lnL>
                    <a:lnR w="9525" cap="flat" cmpd="sng" algn="ctr">
                      <a:solidFill>
                        <a:srgbClr val="7F7F7F">
                          <a:shade val="95000"/>
                          <a:satMod val="105000"/>
                        </a:srgbClr>
                      </a:solidFill>
                      <a:prstDash val="solid"/>
                    </a:lnR>
                    <a:lnT w="9525" cap="flat" cmpd="sng" algn="ctr">
                      <a:solidFill>
                        <a:srgbClr val="7F7F7F">
                          <a:shade val="95000"/>
                          <a:satMod val="105000"/>
                        </a:srgbClr>
                      </a:solidFill>
                      <a:prstDash val="solid"/>
                    </a:lnT>
                    <a:lnB w="9525" cap="flat" cmpd="sng" algn="ctr">
                      <a:solidFill>
                        <a:srgbClr val="7F7F7F">
                          <a:shade val="95000"/>
                          <a:satMod val="105000"/>
                        </a:srgbClr>
                      </a:solidFill>
                      <a:prstDash val="solid"/>
                    </a:lnB>
                    <a:lnTlToBr w="12700" cmpd="sng">
                      <a:noFill/>
                      <a:prstDash val="solid"/>
                    </a:lnTlToBr>
                    <a:lnBlToTr w="12700" cmpd="sng">
                      <a:noFill/>
                      <a:prstDash val="solid"/>
                    </a:lnBlToTr>
                    <a:solidFill>
                      <a:schemeClr val="bg1">
                        <a:lumMod val="75000"/>
                      </a:scheme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lvl="0" algn="l"/>
                      <a:r>
                        <a:rPr lang="ja-JP" altLang="en-US" sz="1200">
                          <a:solidFill>
                            <a:schemeClr val="tx1">
                              <a:lumMod val="75000"/>
                              <a:lumOff val="25000"/>
                            </a:schemeClr>
                          </a:solidFill>
                          <a:latin typeface="+mn-ea"/>
                          <a:ea typeface="+mn-ea"/>
                        </a:rPr>
                        <a:t> キヤノンＩＴソリューションズ株式会社</a:t>
                      </a:r>
                    </a:p>
                  </a:txBody>
                  <a:tcPr marL="72000" marR="36000" marT="36000" marB="36000" anchor="ctr">
                    <a:lnL w="9525" cap="flat" cmpd="sng" algn="ctr">
                      <a:solidFill>
                        <a:srgbClr val="7F7F7F">
                          <a:shade val="95000"/>
                          <a:satMod val="105000"/>
                        </a:srgbClr>
                      </a:solidFill>
                      <a:prstDash val="solid"/>
                    </a:lnL>
                    <a:lnR w="9525" cap="flat" cmpd="sng" algn="ctr">
                      <a:solidFill>
                        <a:srgbClr val="7F7F7F">
                          <a:shade val="95000"/>
                          <a:satMod val="105000"/>
                        </a:srgbClr>
                      </a:solidFill>
                      <a:prstDash val="solid"/>
                    </a:lnR>
                    <a:lnT w="9525" cap="flat" cmpd="sng" algn="ctr">
                      <a:solidFill>
                        <a:srgbClr val="7F7F7F">
                          <a:shade val="95000"/>
                          <a:satMod val="105000"/>
                        </a:srgbClr>
                      </a:solidFill>
                      <a:prstDash val="solid"/>
                    </a:lnT>
                    <a:lnB w="9525" cap="flat" cmpd="sng" algn="ctr">
                      <a:solidFill>
                        <a:srgbClr val="7F7F7F">
                          <a:shade val="95000"/>
                          <a:satMod val="105000"/>
                        </a:srgbClr>
                      </a:solidFill>
                      <a:prstDash val="soli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0"/>
                  </a:ext>
                </a:extLst>
              </a:tr>
              <a:tr h="334637">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l"/>
                      <a:r>
                        <a:rPr lang="ja-JP" altLang="en-US" sz="1200" b="1">
                          <a:solidFill>
                            <a:schemeClr val="bg1"/>
                          </a:solidFill>
                          <a:latin typeface="+mn-ea"/>
                          <a:ea typeface="+mn-ea"/>
                        </a:rPr>
                        <a:t>設立</a:t>
                      </a:r>
                    </a:p>
                  </a:txBody>
                  <a:tcPr marL="72000" marR="36000" marT="36000" marB="36000" anchor="ctr">
                    <a:lnL w="9525" cap="flat" cmpd="sng" algn="ctr">
                      <a:solidFill>
                        <a:srgbClr val="7F7F7F">
                          <a:shade val="95000"/>
                          <a:satMod val="105000"/>
                        </a:srgbClr>
                      </a:solidFill>
                      <a:prstDash val="solid"/>
                    </a:lnL>
                    <a:lnR w="9525" cap="flat" cmpd="sng" algn="ctr">
                      <a:solidFill>
                        <a:srgbClr val="7F7F7F">
                          <a:shade val="95000"/>
                          <a:satMod val="105000"/>
                        </a:srgbClr>
                      </a:solidFill>
                      <a:prstDash val="solid"/>
                    </a:lnR>
                    <a:lnT w="9525" cap="flat" cmpd="sng" algn="ctr">
                      <a:solidFill>
                        <a:srgbClr val="7F7F7F">
                          <a:shade val="95000"/>
                          <a:satMod val="105000"/>
                        </a:srgbClr>
                      </a:solidFill>
                      <a:prstDash val="solid"/>
                    </a:lnT>
                    <a:lnB w="9525" cap="flat" cmpd="sng" algn="ctr">
                      <a:solidFill>
                        <a:srgbClr val="7F7F7F">
                          <a:shade val="95000"/>
                          <a:satMod val="105000"/>
                        </a:srgbClr>
                      </a:solidFill>
                      <a:prstDash val="solid"/>
                    </a:lnB>
                    <a:lnTlToBr w="12700" cmpd="sng">
                      <a:noFill/>
                      <a:prstDash val="solid"/>
                    </a:lnTlToBr>
                    <a:lnBlToTr w="12700" cmpd="sng">
                      <a:noFill/>
                      <a:prstDash val="solid"/>
                    </a:lnBlToTr>
                    <a:solidFill>
                      <a:schemeClr val="bg1">
                        <a:lumMod val="75000"/>
                      </a:scheme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lvl="0" algn="l"/>
                      <a:r>
                        <a:rPr lang="en-US" altLang="ja-JP" sz="1200">
                          <a:solidFill>
                            <a:schemeClr val="tx1">
                              <a:lumMod val="75000"/>
                              <a:lumOff val="25000"/>
                            </a:schemeClr>
                          </a:solidFill>
                          <a:latin typeface="+mn-ea"/>
                          <a:ea typeface="+mn-ea"/>
                        </a:rPr>
                        <a:t> 1982</a:t>
                      </a:r>
                      <a:r>
                        <a:rPr lang="ja-JP" altLang="en-US" sz="1200">
                          <a:solidFill>
                            <a:schemeClr val="tx1">
                              <a:lumMod val="75000"/>
                              <a:lumOff val="25000"/>
                            </a:schemeClr>
                          </a:solidFill>
                          <a:latin typeface="+mn-ea"/>
                          <a:ea typeface="+mn-ea"/>
                        </a:rPr>
                        <a:t>年</a:t>
                      </a:r>
                      <a:r>
                        <a:rPr lang="en-US" altLang="ja-JP" sz="1200">
                          <a:solidFill>
                            <a:schemeClr val="tx1">
                              <a:lumMod val="75000"/>
                              <a:lumOff val="25000"/>
                            </a:schemeClr>
                          </a:solidFill>
                          <a:latin typeface="+mn-ea"/>
                          <a:ea typeface="+mn-ea"/>
                        </a:rPr>
                        <a:t>7</a:t>
                      </a:r>
                      <a:r>
                        <a:rPr lang="ja-JP" altLang="en-US" sz="1200">
                          <a:solidFill>
                            <a:schemeClr val="tx1">
                              <a:lumMod val="75000"/>
                              <a:lumOff val="25000"/>
                            </a:schemeClr>
                          </a:solidFill>
                          <a:latin typeface="+mn-ea"/>
                          <a:ea typeface="+mn-ea"/>
                        </a:rPr>
                        <a:t>月</a:t>
                      </a:r>
                      <a:r>
                        <a:rPr lang="en-US" altLang="ja-JP" sz="1200">
                          <a:solidFill>
                            <a:schemeClr val="tx1">
                              <a:lumMod val="75000"/>
                              <a:lumOff val="25000"/>
                            </a:schemeClr>
                          </a:solidFill>
                          <a:latin typeface="+mn-ea"/>
                          <a:ea typeface="+mn-ea"/>
                        </a:rPr>
                        <a:t>1</a:t>
                      </a:r>
                      <a:r>
                        <a:rPr lang="ja-JP" altLang="en-US" sz="1200">
                          <a:solidFill>
                            <a:schemeClr val="tx1">
                              <a:lumMod val="75000"/>
                              <a:lumOff val="25000"/>
                            </a:schemeClr>
                          </a:solidFill>
                          <a:latin typeface="+mn-ea"/>
                          <a:ea typeface="+mn-ea"/>
                        </a:rPr>
                        <a:t>日</a:t>
                      </a:r>
                      <a:endParaRPr lang="ja-JP" altLang="en-US" sz="1200">
                        <a:solidFill>
                          <a:schemeClr val="tx1"/>
                        </a:solidFill>
                        <a:latin typeface="+mn-ea"/>
                        <a:ea typeface="+mn-ea"/>
                      </a:endParaRPr>
                    </a:p>
                  </a:txBody>
                  <a:tcPr marL="72000" marR="36000" marT="36000" marB="36000" anchor="ctr">
                    <a:lnL w="9525" cap="flat" cmpd="sng" algn="ctr">
                      <a:solidFill>
                        <a:srgbClr val="7F7F7F">
                          <a:shade val="95000"/>
                          <a:satMod val="105000"/>
                        </a:srgbClr>
                      </a:solidFill>
                      <a:prstDash val="solid"/>
                    </a:lnL>
                    <a:lnR w="9525" cap="flat" cmpd="sng" algn="ctr">
                      <a:solidFill>
                        <a:srgbClr val="7F7F7F">
                          <a:shade val="95000"/>
                          <a:satMod val="105000"/>
                        </a:srgbClr>
                      </a:solidFill>
                      <a:prstDash val="solid"/>
                    </a:lnR>
                    <a:lnT w="9525" cap="flat" cmpd="sng" algn="ctr">
                      <a:solidFill>
                        <a:srgbClr val="7F7F7F">
                          <a:shade val="95000"/>
                          <a:satMod val="105000"/>
                        </a:srgbClr>
                      </a:solidFill>
                      <a:prstDash val="solid"/>
                    </a:lnT>
                    <a:lnB w="9525" cap="flat" cmpd="sng" algn="ctr">
                      <a:solidFill>
                        <a:srgbClr val="7F7F7F">
                          <a:shade val="95000"/>
                          <a:satMod val="105000"/>
                        </a:srgbClr>
                      </a:solidFill>
                      <a:prstDash val="soli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1"/>
                  </a:ext>
                </a:extLst>
              </a:tr>
              <a:tr h="334637">
                <a:tc>
                  <a:txBody>
                    <a:bodyPr/>
                    <a:lstStyle/>
                    <a:p>
                      <a:pPr algn="l"/>
                      <a:r>
                        <a:rPr lang="ja-JP" altLang="en-US" sz="1200" b="1">
                          <a:solidFill>
                            <a:schemeClr val="bg1"/>
                          </a:solidFill>
                          <a:latin typeface="+mn-ea"/>
                          <a:ea typeface="+mn-ea"/>
                        </a:rPr>
                        <a:t>資本金</a:t>
                      </a:r>
                    </a:p>
                  </a:txBody>
                  <a:tcPr marL="72000" marR="36000" marT="36000" marB="36000" anchor="ctr">
                    <a:lnL w="9525" cap="flat" cmpd="sng" algn="ctr">
                      <a:solidFill>
                        <a:srgbClr val="7F7F7F">
                          <a:shade val="95000"/>
                          <a:satMod val="105000"/>
                        </a:srgbClr>
                      </a:solidFill>
                      <a:prstDash val="solid"/>
                    </a:lnL>
                    <a:lnR w="9525" cap="flat" cmpd="sng" algn="ctr">
                      <a:solidFill>
                        <a:srgbClr val="7F7F7F">
                          <a:shade val="95000"/>
                          <a:satMod val="105000"/>
                        </a:srgbClr>
                      </a:solidFill>
                      <a:prstDash val="solid"/>
                      <a:round/>
                      <a:headEnd type="none" w="med" len="med"/>
                      <a:tailEnd type="none" w="med" len="med"/>
                    </a:lnR>
                    <a:lnT w="9525" cap="flat" cmpd="sng" algn="ctr">
                      <a:solidFill>
                        <a:srgbClr val="7F7F7F">
                          <a:shade val="95000"/>
                          <a:satMod val="105000"/>
                        </a:srgbClr>
                      </a:solidFill>
                      <a:prstDash val="solid"/>
                      <a:round/>
                      <a:headEnd type="none" w="med" len="med"/>
                      <a:tailEnd type="none" w="med" len="med"/>
                    </a:lnT>
                    <a:lnB w="9525" cap="flat" cmpd="sng" algn="ctr">
                      <a:solidFill>
                        <a:srgbClr val="7F7F7F">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lvl="0" algn="l"/>
                      <a:r>
                        <a:rPr lang="en-US" altLang="ja-JP" sz="1200">
                          <a:solidFill>
                            <a:schemeClr val="tx1"/>
                          </a:solidFill>
                          <a:latin typeface="+mn-ea"/>
                          <a:ea typeface="+mn-ea"/>
                        </a:rPr>
                        <a:t> </a:t>
                      </a:r>
                      <a:r>
                        <a:rPr lang="en-US" altLang="ja-JP" sz="1200">
                          <a:solidFill>
                            <a:schemeClr val="tx1">
                              <a:lumMod val="75000"/>
                              <a:lumOff val="25000"/>
                            </a:schemeClr>
                          </a:solidFill>
                          <a:latin typeface="+mn-ea"/>
                          <a:ea typeface="+mn-ea"/>
                        </a:rPr>
                        <a:t>3,617</a:t>
                      </a:r>
                      <a:r>
                        <a:rPr lang="ja-JP" altLang="en-US" sz="1200">
                          <a:solidFill>
                            <a:schemeClr val="tx1">
                              <a:lumMod val="75000"/>
                              <a:lumOff val="25000"/>
                            </a:schemeClr>
                          </a:solidFill>
                          <a:latin typeface="+mn-ea"/>
                          <a:ea typeface="+mn-ea"/>
                        </a:rPr>
                        <a:t>百万円</a:t>
                      </a:r>
                    </a:p>
                  </a:txBody>
                  <a:tcPr marL="72000" marR="36000" marT="36000" marB="36000" anchor="ctr">
                    <a:lnL w="9525" cap="flat" cmpd="sng" algn="ctr">
                      <a:solidFill>
                        <a:srgbClr val="7F7F7F">
                          <a:shade val="95000"/>
                          <a:satMod val="105000"/>
                        </a:srgbClr>
                      </a:solidFill>
                      <a:prstDash val="solid"/>
                      <a:round/>
                      <a:headEnd type="none" w="med" len="med"/>
                      <a:tailEnd type="none" w="med" len="med"/>
                    </a:lnL>
                    <a:lnR w="9525" cap="flat" cmpd="sng" algn="ctr">
                      <a:solidFill>
                        <a:srgbClr val="7F7F7F">
                          <a:shade val="95000"/>
                          <a:satMod val="105000"/>
                        </a:srgbClr>
                      </a:solidFill>
                      <a:prstDash val="solid"/>
                    </a:lnR>
                    <a:lnT w="9525" cap="flat" cmpd="sng" algn="ctr">
                      <a:solidFill>
                        <a:srgbClr val="7F7F7F">
                          <a:shade val="95000"/>
                          <a:satMod val="105000"/>
                        </a:srgbClr>
                      </a:solidFill>
                      <a:prstDash val="solid"/>
                      <a:round/>
                      <a:headEnd type="none" w="med" len="med"/>
                      <a:tailEnd type="none" w="med" len="med"/>
                    </a:lnT>
                    <a:lnB w="9525" cap="flat" cmpd="sng" algn="ctr">
                      <a:solidFill>
                        <a:srgbClr val="7F7F7F">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206711137"/>
                  </a:ext>
                </a:extLst>
              </a:tr>
              <a:tr h="322710">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l"/>
                      <a:r>
                        <a:rPr lang="ja-JP" altLang="en-US" sz="1200" b="1">
                          <a:solidFill>
                            <a:schemeClr val="bg1"/>
                          </a:solidFill>
                          <a:latin typeface="+mn-ea"/>
                          <a:ea typeface="+mn-ea"/>
                        </a:rPr>
                        <a:t>代表者</a:t>
                      </a:r>
                      <a:endParaRPr lang="zh-TW" altLang="en-US" sz="1200" b="1">
                        <a:solidFill>
                          <a:schemeClr val="bg1"/>
                        </a:solidFill>
                        <a:latin typeface="+mn-ea"/>
                        <a:ea typeface="+mn-ea"/>
                      </a:endParaRPr>
                    </a:p>
                  </a:txBody>
                  <a:tcPr marL="72000" marR="36000" marT="36000" marB="36000" anchor="ctr">
                    <a:lnL w="9525" cap="flat" cmpd="sng" algn="ctr">
                      <a:solidFill>
                        <a:srgbClr val="7F7F7F">
                          <a:shade val="95000"/>
                          <a:satMod val="105000"/>
                        </a:srgbClr>
                      </a:solidFill>
                      <a:prstDash val="solid"/>
                    </a:lnL>
                    <a:lnR w="9525" cap="flat" cmpd="sng" algn="ctr">
                      <a:solidFill>
                        <a:srgbClr val="7F7F7F">
                          <a:shade val="95000"/>
                          <a:satMod val="105000"/>
                        </a:srgbClr>
                      </a:solidFill>
                      <a:prstDash val="solid"/>
                    </a:lnR>
                    <a:lnT w="9525" cap="flat" cmpd="sng" algn="ctr">
                      <a:solidFill>
                        <a:srgbClr val="7F7F7F">
                          <a:shade val="95000"/>
                          <a:satMod val="105000"/>
                        </a:srgbClr>
                      </a:solidFill>
                      <a:prstDash val="solid"/>
                    </a:lnT>
                    <a:lnB w="9525" cap="flat" cmpd="sng" algn="ctr">
                      <a:solidFill>
                        <a:srgbClr val="7F7F7F">
                          <a:shade val="95000"/>
                          <a:satMod val="105000"/>
                        </a:srgbClr>
                      </a:solidFill>
                      <a:prstDash val="solid"/>
                    </a:lnB>
                    <a:lnTlToBr w="12700" cmpd="sng">
                      <a:noFill/>
                      <a:prstDash val="solid"/>
                    </a:lnTlToBr>
                    <a:lnBlToTr w="12700" cmpd="sng">
                      <a:noFill/>
                      <a:prstDash val="solid"/>
                    </a:lnBlToTr>
                    <a:solidFill>
                      <a:schemeClr val="bg1">
                        <a:lumMod val="75000"/>
                      </a:scheme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lvl="0" algn="l"/>
                      <a:r>
                        <a:rPr lang="ja-JP" altLang="en-US" sz="1200" baseline="0">
                          <a:solidFill>
                            <a:schemeClr val="tx1">
                              <a:lumMod val="75000"/>
                              <a:lumOff val="25000"/>
                            </a:schemeClr>
                          </a:solidFill>
                          <a:latin typeface="+mn-ea"/>
                          <a:ea typeface="+mn-ea"/>
                        </a:rPr>
                        <a:t> </a:t>
                      </a:r>
                      <a:r>
                        <a:rPr lang="zh-TW" altLang="en-US" sz="1200">
                          <a:solidFill>
                            <a:schemeClr val="tx1">
                              <a:lumMod val="75000"/>
                              <a:lumOff val="25000"/>
                            </a:schemeClr>
                          </a:solidFill>
                          <a:latin typeface="+mn-ea"/>
                          <a:ea typeface="+mn-ea"/>
                        </a:rPr>
                        <a:t>代表取締役社長　金澤 明</a:t>
                      </a:r>
                    </a:p>
                  </a:txBody>
                  <a:tcPr marL="72000" marR="36000" marT="36000" marB="36000" anchor="ctr">
                    <a:lnL w="9525" cap="flat" cmpd="sng" algn="ctr">
                      <a:solidFill>
                        <a:srgbClr val="7F7F7F">
                          <a:shade val="95000"/>
                          <a:satMod val="105000"/>
                        </a:srgbClr>
                      </a:solidFill>
                      <a:prstDash val="solid"/>
                    </a:lnL>
                    <a:lnR w="9525" cap="flat" cmpd="sng" algn="ctr">
                      <a:solidFill>
                        <a:srgbClr val="7F7F7F">
                          <a:shade val="95000"/>
                          <a:satMod val="105000"/>
                        </a:srgbClr>
                      </a:solidFill>
                      <a:prstDash val="solid"/>
                    </a:lnR>
                    <a:lnT w="9525" cap="flat" cmpd="sng" algn="ctr">
                      <a:solidFill>
                        <a:srgbClr val="7F7F7F">
                          <a:shade val="95000"/>
                          <a:satMod val="105000"/>
                        </a:srgbClr>
                      </a:solidFill>
                      <a:prstDash val="solid"/>
                    </a:lnT>
                    <a:lnB w="9525" cap="flat" cmpd="sng" algn="ctr">
                      <a:solidFill>
                        <a:srgbClr val="7F7F7F">
                          <a:shade val="95000"/>
                          <a:satMod val="105000"/>
                        </a:srgbClr>
                      </a:solidFill>
                      <a:prstDash val="soli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2"/>
                  </a:ext>
                </a:extLst>
              </a:tr>
              <a:tr h="322710">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l"/>
                      <a:r>
                        <a:rPr lang="ja-JP" altLang="en-US" sz="1200" b="1">
                          <a:solidFill>
                            <a:schemeClr val="bg1"/>
                          </a:solidFill>
                          <a:latin typeface="+mn-ea"/>
                          <a:ea typeface="+mn-ea"/>
                        </a:rPr>
                        <a:t>株主構成</a:t>
                      </a:r>
                    </a:p>
                  </a:txBody>
                  <a:tcPr marL="72000" marR="36000" marT="36000" marB="36000" anchor="ctr">
                    <a:lnL w="9525" cap="flat" cmpd="sng" algn="ctr">
                      <a:solidFill>
                        <a:srgbClr val="7F7F7F">
                          <a:shade val="95000"/>
                          <a:satMod val="105000"/>
                        </a:srgbClr>
                      </a:solidFill>
                      <a:prstDash val="solid"/>
                    </a:lnL>
                    <a:lnR w="9525" cap="flat" cmpd="sng" algn="ctr">
                      <a:solidFill>
                        <a:srgbClr val="7F7F7F">
                          <a:shade val="95000"/>
                          <a:satMod val="105000"/>
                        </a:srgbClr>
                      </a:solidFill>
                      <a:prstDash val="solid"/>
                      <a:round/>
                      <a:headEnd type="none" w="med" len="med"/>
                      <a:tailEnd type="none" w="med" len="med"/>
                    </a:lnR>
                    <a:lnT w="9525" cap="flat" cmpd="sng" algn="ctr">
                      <a:solidFill>
                        <a:srgbClr val="7F7F7F">
                          <a:shade val="95000"/>
                          <a:satMod val="105000"/>
                        </a:srgbClr>
                      </a:solidFill>
                      <a:prstDash val="solid"/>
                      <a:round/>
                      <a:headEnd type="none" w="med" len="med"/>
                      <a:tailEnd type="none" w="med" len="med"/>
                    </a:lnT>
                    <a:lnB w="9525" cap="flat" cmpd="sng" algn="ctr">
                      <a:solidFill>
                        <a:srgbClr val="7F7F7F">
                          <a:shade val="95000"/>
                          <a:satMod val="105000"/>
                        </a:srgbClr>
                      </a:solidFill>
                      <a:prstDash val="solid"/>
                    </a:lnB>
                    <a:lnTlToBr w="12700" cmpd="sng">
                      <a:noFill/>
                      <a:prstDash val="solid"/>
                    </a:lnTlToBr>
                    <a:lnBlToTr w="12700" cmpd="sng">
                      <a:noFill/>
                      <a:prstDash val="solid"/>
                    </a:lnBlToTr>
                    <a:solidFill>
                      <a:schemeClr val="bg1">
                        <a:lumMod val="75000"/>
                      </a:scheme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a:solidFill>
                            <a:schemeClr val="tx1">
                              <a:lumMod val="75000"/>
                              <a:lumOff val="25000"/>
                            </a:schemeClr>
                          </a:solidFill>
                          <a:latin typeface="+mn-ea"/>
                          <a:ea typeface="+mn-ea"/>
                        </a:rPr>
                        <a:t> </a:t>
                      </a:r>
                      <a:r>
                        <a:rPr lang="ja-JP" altLang="en-US" sz="1200">
                          <a:solidFill>
                            <a:schemeClr val="tx1">
                              <a:lumMod val="75000"/>
                              <a:lumOff val="25000"/>
                            </a:schemeClr>
                          </a:solidFill>
                          <a:latin typeface="+mn-ea"/>
                          <a:ea typeface="+mn-ea"/>
                        </a:rPr>
                        <a:t>キヤノンマーケティングジャパン株式会社　</a:t>
                      </a:r>
                      <a:r>
                        <a:rPr lang="en-US" altLang="ja-JP" sz="1200">
                          <a:solidFill>
                            <a:schemeClr val="tx1">
                              <a:lumMod val="75000"/>
                              <a:lumOff val="25000"/>
                            </a:schemeClr>
                          </a:solidFill>
                          <a:latin typeface="+mn-ea"/>
                          <a:ea typeface="+mn-ea"/>
                        </a:rPr>
                        <a:t>100%</a:t>
                      </a:r>
                      <a:endParaRPr lang="zh-TW" altLang="en-US" sz="1200">
                        <a:solidFill>
                          <a:schemeClr val="tx1">
                            <a:lumMod val="75000"/>
                            <a:lumOff val="25000"/>
                          </a:schemeClr>
                        </a:solidFill>
                        <a:latin typeface="+mn-ea"/>
                        <a:ea typeface="+mn-ea"/>
                      </a:endParaRPr>
                    </a:p>
                  </a:txBody>
                  <a:tcPr marL="72000" marR="36000" marT="36000" marB="36000" anchor="ctr">
                    <a:lnL w="9525" cap="flat" cmpd="sng" algn="ctr">
                      <a:solidFill>
                        <a:srgbClr val="7F7F7F">
                          <a:shade val="95000"/>
                          <a:satMod val="105000"/>
                        </a:srgbClr>
                      </a:solidFill>
                      <a:prstDash val="solid"/>
                      <a:round/>
                      <a:headEnd type="none" w="med" len="med"/>
                      <a:tailEnd type="none" w="med" len="med"/>
                    </a:lnL>
                    <a:lnR w="9525" cap="flat" cmpd="sng" algn="ctr">
                      <a:solidFill>
                        <a:srgbClr val="7F7F7F">
                          <a:shade val="95000"/>
                          <a:satMod val="105000"/>
                        </a:srgbClr>
                      </a:solidFill>
                      <a:prstDash val="solid"/>
                    </a:lnR>
                    <a:lnT w="9525" cap="flat" cmpd="sng" algn="ctr">
                      <a:solidFill>
                        <a:srgbClr val="7F7F7F">
                          <a:shade val="95000"/>
                          <a:satMod val="105000"/>
                        </a:srgbClr>
                      </a:solidFill>
                      <a:prstDash val="solid"/>
                      <a:round/>
                      <a:headEnd type="none" w="med" len="med"/>
                      <a:tailEnd type="none" w="med" len="med"/>
                    </a:lnT>
                    <a:lnB w="9525" cap="flat" cmpd="sng" algn="ctr">
                      <a:solidFill>
                        <a:srgbClr val="7F7F7F">
                          <a:shade val="95000"/>
                          <a:satMod val="105000"/>
                        </a:srgbClr>
                      </a:solidFill>
                      <a:prstDash val="soli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3"/>
                  </a:ext>
                </a:extLst>
              </a:tr>
              <a:tr h="338040">
                <a:tc>
                  <a:txBody>
                    <a:bodyPr/>
                    <a:lstStyle/>
                    <a:p>
                      <a:pPr algn="l"/>
                      <a:r>
                        <a:rPr lang="ja-JP" altLang="en-US" sz="1200" b="1">
                          <a:solidFill>
                            <a:schemeClr val="bg1"/>
                          </a:solidFill>
                          <a:latin typeface="+mn-ea"/>
                          <a:ea typeface="+mn-ea"/>
                        </a:rPr>
                        <a:t>従業員数</a:t>
                      </a:r>
                    </a:p>
                  </a:txBody>
                  <a:tcPr marL="72000" marR="36000" marT="36000" marB="36000" anchor="ctr">
                    <a:lnL w="9525" cap="flat" cmpd="sng" algn="ctr">
                      <a:solidFill>
                        <a:srgbClr val="7F7F7F">
                          <a:shade val="95000"/>
                          <a:satMod val="105000"/>
                        </a:srgbClr>
                      </a:solidFill>
                      <a:prstDash val="solid"/>
                    </a:lnL>
                    <a:lnR w="9525" cap="flat" cmpd="sng" algn="ctr">
                      <a:solidFill>
                        <a:srgbClr val="7F7F7F">
                          <a:shade val="95000"/>
                          <a:satMod val="105000"/>
                        </a:srgbClr>
                      </a:solidFill>
                      <a:prstDash val="solid"/>
                      <a:round/>
                      <a:headEnd type="none" w="med" len="med"/>
                      <a:tailEnd type="none" w="med" len="med"/>
                    </a:lnR>
                    <a:lnT w="9525" cap="flat" cmpd="sng" algn="ctr">
                      <a:solidFill>
                        <a:srgbClr val="7F7F7F">
                          <a:shade val="95000"/>
                          <a:satMod val="105000"/>
                        </a:srgbClr>
                      </a:solidFill>
                      <a:prstDash val="solid"/>
                      <a:round/>
                      <a:headEnd type="none" w="med" len="med"/>
                      <a:tailEnd type="none" w="med" len="med"/>
                    </a:lnT>
                    <a:lnB w="9525" cap="flat" cmpd="sng" algn="ctr">
                      <a:solidFill>
                        <a:srgbClr val="7F7F7F">
                          <a:shade val="95000"/>
                          <a:satMod val="105000"/>
                        </a:srgbClr>
                      </a:solidFill>
                      <a:prstDash val="solid"/>
                    </a:lnB>
                    <a:lnTlToBr w="12700" cmpd="sng">
                      <a:noFill/>
                      <a:prstDash val="solid"/>
                    </a:lnTlToBr>
                    <a:lnBlToTr w="12700" cmpd="sng">
                      <a:noFill/>
                      <a:prstDash val="solid"/>
                    </a:lnBlToTr>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a:solidFill>
                            <a:schemeClr val="tx1">
                              <a:lumMod val="75000"/>
                              <a:lumOff val="25000"/>
                            </a:schemeClr>
                          </a:solidFill>
                          <a:latin typeface="+mn-ea"/>
                          <a:ea typeface="+mn-ea"/>
                        </a:rPr>
                        <a:t> 4,101</a:t>
                      </a:r>
                      <a:r>
                        <a:rPr lang="ja-JP" altLang="en-US" sz="1200">
                          <a:solidFill>
                            <a:schemeClr val="tx1">
                              <a:lumMod val="75000"/>
                              <a:lumOff val="25000"/>
                            </a:schemeClr>
                          </a:solidFill>
                          <a:latin typeface="+mn-ea"/>
                          <a:ea typeface="+mn-ea"/>
                        </a:rPr>
                        <a:t>名（</a:t>
                      </a:r>
                      <a:r>
                        <a:rPr lang="en-US" altLang="ja-JP" sz="1200">
                          <a:solidFill>
                            <a:schemeClr val="tx1">
                              <a:lumMod val="75000"/>
                              <a:lumOff val="25000"/>
                            </a:schemeClr>
                          </a:solidFill>
                          <a:latin typeface="+mn-ea"/>
                          <a:ea typeface="+mn-ea"/>
                        </a:rPr>
                        <a:t>2024</a:t>
                      </a:r>
                      <a:r>
                        <a:rPr lang="ja-JP" altLang="en-US" sz="1200">
                          <a:solidFill>
                            <a:schemeClr val="tx1">
                              <a:lumMod val="75000"/>
                              <a:lumOff val="25000"/>
                            </a:schemeClr>
                          </a:solidFill>
                          <a:latin typeface="+mn-ea"/>
                          <a:ea typeface="+mn-ea"/>
                        </a:rPr>
                        <a:t>年</a:t>
                      </a:r>
                      <a:r>
                        <a:rPr lang="en-US" altLang="ja-JP" sz="1200">
                          <a:solidFill>
                            <a:schemeClr val="tx1">
                              <a:lumMod val="75000"/>
                              <a:lumOff val="25000"/>
                            </a:schemeClr>
                          </a:solidFill>
                          <a:latin typeface="+mn-ea"/>
                          <a:ea typeface="+mn-ea"/>
                        </a:rPr>
                        <a:t>12</a:t>
                      </a:r>
                      <a:r>
                        <a:rPr lang="ja-JP" altLang="en-US" sz="1200">
                          <a:solidFill>
                            <a:schemeClr val="tx1">
                              <a:lumMod val="75000"/>
                              <a:lumOff val="25000"/>
                            </a:schemeClr>
                          </a:solidFill>
                          <a:latin typeface="+mn-ea"/>
                          <a:ea typeface="+mn-ea"/>
                        </a:rPr>
                        <a:t>月末日現在・単体）</a:t>
                      </a:r>
                      <a:endParaRPr lang="zh-TW" altLang="en-US" sz="1200">
                        <a:solidFill>
                          <a:schemeClr val="tx1">
                            <a:lumMod val="75000"/>
                            <a:lumOff val="25000"/>
                          </a:schemeClr>
                        </a:solidFill>
                        <a:latin typeface="+mn-ea"/>
                        <a:ea typeface="+mn-ea"/>
                      </a:endParaRPr>
                    </a:p>
                  </a:txBody>
                  <a:tcPr marL="72000" marR="36000" marT="36000" marB="36000" anchor="ctr">
                    <a:lnL w="9525" cap="flat" cmpd="sng" algn="ctr">
                      <a:solidFill>
                        <a:srgbClr val="7F7F7F">
                          <a:shade val="95000"/>
                          <a:satMod val="105000"/>
                        </a:srgbClr>
                      </a:solidFill>
                      <a:prstDash val="solid"/>
                      <a:round/>
                      <a:headEnd type="none" w="med" len="med"/>
                      <a:tailEnd type="none" w="med" len="med"/>
                    </a:lnL>
                    <a:lnR w="9525" cap="flat" cmpd="sng" algn="ctr">
                      <a:solidFill>
                        <a:srgbClr val="7F7F7F">
                          <a:shade val="95000"/>
                          <a:satMod val="105000"/>
                        </a:srgbClr>
                      </a:solidFill>
                      <a:prstDash val="solid"/>
                    </a:lnR>
                    <a:lnT w="9525" cap="flat" cmpd="sng" algn="ctr">
                      <a:solidFill>
                        <a:srgbClr val="7F7F7F">
                          <a:shade val="95000"/>
                          <a:satMod val="105000"/>
                        </a:srgbClr>
                      </a:solidFill>
                      <a:prstDash val="solid"/>
                      <a:round/>
                      <a:headEnd type="none" w="med" len="med"/>
                      <a:tailEnd type="none" w="med" len="med"/>
                    </a:lnT>
                    <a:lnB w="9525" cap="flat" cmpd="sng" algn="ctr">
                      <a:solidFill>
                        <a:srgbClr val="7F7F7F">
                          <a:shade val="95000"/>
                          <a:satMod val="105000"/>
                        </a:srgbClr>
                      </a:solidFill>
                      <a:prstDash val="soli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4"/>
                  </a:ext>
                </a:extLst>
              </a:tr>
              <a:tr h="338040">
                <a:tc>
                  <a:txBody>
                    <a:bodyPr/>
                    <a:lstStyle/>
                    <a:p>
                      <a:pPr algn="l"/>
                      <a:r>
                        <a:rPr lang="ja-JP" altLang="en-US" sz="1200" b="1">
                          <a:solidFill>
                            <a:schemeClr val="bg1"/>
                          </a:solidFill>
                          <a:latin typeface="+mn-ea"/>
                          <a:ea typeface="+mn-ea"/>
                        </a:rPr>
                        <a:t>売上高</a:t>
                      </a:r>
                    </a:p>
                  </a:txBody>
                  <a:tcPr marL="72000" marR="36000" marT="36000" marB="36000" anchor="ctr">
                    <a:lnL w="9525" cap="flat" cmpd="sng" algn="ctr">
                      <a:solidFill>
                        <a:srgbClr val="7F7F7F">
                          <a:shade val="95000"/>
                          <a:satMod val="105000"/>
                        </a:srgbClr>
                      </a:solidFill>
                      <a:prstDash val="solid"/>
                    </a:lnL>
                    <a:lnR w="9525" cap="flat" cmpd="sng" algn="ctr">
                      <a:solidFill>
                        <a:srgbClr val="7F7F7F">
                          <a:shade val="95000"/>
                          <a:satMod val="105000"/>
                        </a:srgbClr>
                      </a:solidFill>
                      <a:prstDash val="solid"/>
                      <a:round/>
                      <a:headEnd type="none" w="med" len="med"/>
                      <a:tailEnd type="none" w="med" len="med"/>
                    </a:lnR>
                    <a:lnT w="9525" cap="flat" cmpd="sng" algn="ctr">
                      <a:solidFill>
                        <a:srgbClr val="7F7F7F">
                          <a:shade val="95000"/>
                          <a:satMod val="105000"/>
                        </a:srgbClr>
                      </a:solidFill>
                      <a:prstDash val="solid"/>
                      <a:round/>
                      <a:headEnd type="none" w="med" len="med"/>
                      <a:tailEnd type="none" w="med" len="med"/>
                    </a:lnT>
                    <a:lnB w="9525" cap="flat" cmpd="sng" algn="ctr">
                      <a:solidFill>
                        <a:srgbClr val="7F7F7F">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lumMod val="75000"/>
                              <a:lumOff val="25000"/>
                            </a:schemeClr>
                          </a:solidFill>
                          <a:latin typeface="+mn-ea"/>
                          <a:ea typeface="+mn-ea"/>
                        </a:rPr>
                        <a:t> </a:t>
                      </a:r>
                      <a:r>
                        <a:rPr lang="en-US" altLang="ja-JP" sz="1200" dirty="0">
                          <a:solidFill>
                            <a:schemeClr val="tx1">
                              <a:lumMod val="75000"/>
                              <a:lumOff val="25000"/>
                            </a:schemeClr>
                          </a:solidFill>
                          <a:latin typeface="+mn-ea"/>
                          <a:ea typeface="+mn-ea"/>
                        </a:rPr>
                        <a:t>139,542</a:t>
                      </a:r>
                      <a:r>
                        <a:rPr lang="ja-JP" altLang="en-US" sz="1200" dirty="0">
                          <a:solidFill>
                            <a:schemeClr val="tx1">
                              <a:lumMod val="75000"/>
                              <a:lumOff val="25000"/>
                            </a:schemeClr>
                          </a:solidFill>
                          <a:latin typeface="+mn-ea"/>
                          <a:ea typeface="+mn-ea"/>
                        </a:rPr>
                        <a:t>百万円（</a:t>
                      </a:r>
                      <a:r>
                        <a:rPr lang="en-US" altLang="ja-JP" sz="1200" dirty="0">
                          <a:solidFill>
                            <a:schemeClr val="tx1">
                              <a:lumMod val="75000"/>
                              <a:lumOff val="25000"/>
                            </a:schemeClr>
                          </a:solidFill>
                          <a:latin typeface="+mn-ea"/>
                          <a:ea typeface="+mn-ea"/>
                        </a:rPr>
                        <a:t>2024</a:t>
                      </a:r>
                      <a:r>
                        <a:rPr lang="ja-JP" altLang="en-US" sz="1200" dirty="0">
                          <a:solidFill>
                            <a:schemeClr val="tx1">
                              <a:lumMod val="75000"/>
                              <a:lumOff val="25000"/>
                            </a:schemeClr>
                          </a:solidFill>
                          <a:latin typeface="+mn-ea"/>
                          <a:ea typeface="+mn-ea"/>
                        </a:rPr>
                        <a:t>年</a:t>
                      </a:r>
                      <a:r>
                        <a:rPr lang="en-US" altLang="ja-JP" sz="1200" dirty="0">
                          <a:solidFill>
                            <a:schemeClr val="tx1">
                              <a:lumMod val="75000"/>
                              <a:lumOff val="25000"/>
                            </a:schemeClr>
                          </a:solidFill>
                          <a:latin typeface="+mn-ea"/>
                          <a:ea typeface="+mn-ea"/>
                        </a:rPr>
                        <a:t>12</a:t>
                      </a:r>
                      <a:r>
                        <a:rPr lang="ja-JP" altLang="en-US" sz="1200" dirty="0">
                          <a:solidFill>
                            <a:schemeClr val="tx1">
                              <a:lumMod val="75000"/>
                              <a:lumOff val="25000"/>
                            </a:schemeClr>
                          </a:solidFill>
                          <a:latin typeface="+mn-ea"/>
                          <a:ea typeface="+mn-ea"/>
                        </a:rPr>
                        <a:t>月期・単体）</a:t>
                      </a:r>
                      <a:endParaRPr lang="zh-TW" altLang="en-US" sz="1200" dirty="0">
                        <a:solidFill>
                          <a:schemeClr val="tx1">
                            <a:lumMod val="75000"/>
                            <a:lumOff val="25000"/>
                          </a:schemeClr>
                        </a:solidFill>
                        <a:latin typeface="+mn-ea"/>
                        <a:ea typeface="+mn-ea"/>
                      </a:endParaRPr>
                    </a:p>
                  </a:txBody>
                  <a:tcPr marL="72000" marR="36000" marT="36000" marB="36000" anchor="ctr">
                    <a:lnL w="9525" cap="flat" cmpd="sng" algn="ctr">
                      <a:solidFill>
                        <a:srgbClr val="7F7F7F">
                          <a:shade val="95000"/>
                          <a:satMod val="105000"/>
                        </a:srgbClr>
                      </a:solidFill>
                      <a:prstDash val="solid"/>
                      <a:round/>
                      <a:headEnd type="none" w="med" len="med"/>
                      <a:tailEnd type="none" w="med" len="med"/>
                    </a:lnL>
                    <a:lnR w="9525" cap="flat" cmpd="sng" algn="ctr">
                      <a:solidFill>
                        <a:srgbClr val="7F7F7F">
                          <a:shade val="95000"/>
                          <a:satMod val="105000"/>
                        </a:srgbClr>
                      </a:solidFill>
                      <a:prstDash val="solid"/>
                    </a:lnR>
                    <a:lnT w="9525" cap="flat" cmpd="sng" algn="ctr">
                      <a:solidFill>
                        <a:srgbClr val="7F7F7F">
                          <a:shade val="95000"/>
                          <a:satMod val="105000"/>
                        </a:srgbClr>
                      </a:solidFill>
                      <a:prstDash val="solid"/>
                      <a:round/>
                      <a:headEnd type="none" w="med" len="med"/>
                      <a:tailEnd type="none" w="med" len="med"/>
                    </a:lnT>
                    <a:lnB w="9525" cap="flat" cmpd="sng" algn="ctr">
                      <a:solidFill>
                        <a:srgbClr val="7F7F7F">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63985697"/>
                  </a:ext>
                </a:extLst>
              </a:tr>
              <a:tr h="338040">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l"/>
                      <a:r>
                        <a:rPr lang="ja-JP" altLang="en-US" sz="1200" b="1">
                          <a:solidFill>
                            <a:schemeClr val="bg1"/>
                          </a:solidFill>
                          <a:latin typeface="+mn-ea"/>
                          <a:ea typeface="+mn-ea"/>
                        </a:rPr>
                        <a:t>本社所在地</a:t>
                      </a:r>
                    </a:p>
                  </a:txBody>
                  <a:tcPr marL="72000" marR="36000" marT="36000" marB="36000" anchor="ctr">
                    <a:lnL w="9525" cap="flat" cmpd="sng" algn="ctr">
                      <a:solidFill>
                        <a:srgbClr val="7F7F7F">
                          <a:shade val="95000"/>
                          <a:satMod val="105000"/>
                        </a:srgbClr>
                      </a:solidFill>
                      <a:prstDash val="solid"/>
                    </a:lnL>
                    <a:lnR w="9525" cap="flat" cmpd="sng" algn="ctr">
                      <a:solidFill>
                        <a:srgbClr val="7F7F7F">
                          <a:shade val="95000"/>
                          <a:satMod val="105000"/>
                        </a:srgbClr>
                      </a:solidFill>
                      <a:prstDash val="solid"/>
                      <a:round/>
                      <a:headEnd type="none" w="med" len="med"/>
                      <a:tailEnd type="none" w="med" len="med"/>
                    </a:lnR>
                    <a:lnT w="9525" cap="flat" cmpd="sng" algn="ctr">
                      <a:solidFill>
                        <a:srgbClr val="7F7F7F">
                          <a:shade val="95000"/>
                          <a:satMod val="105000"/>
                        </a:srgbClr>
                      </a:solidFill>
                      <a:prstDash val="solid"/>
                      <a:round/>
                      <a:headEnd type="none" w="med" len="med"/>
                      <a:tailEnd type="none" w="med" len="med"/>
                    </a:lnT>
                    <a:lnB w="9525" cap="flat" cmpd="sng" algn="ctr">
                      <a:solidFill>
                        <a:srgbClr val="7F7F7F">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lvl="0" algn="l"/>
                      <a:r>
                        <a:rPr lang="ja-JP" altLang="en-US" sz="1200">
                          <a:solidFill>
                            <a:schemeClr val="tx1">
                              <a:lumMod val="75000"/>
                              <a:lumOff val="25000"/>
                            </a:schemeClr>
                          </a:solidFill>
                          <a:latin typeface="+mn-ea"/>
                          <a:ea typeface="+mn-ea"/>
                        </a:rPr>
                        <a:t> 東京都港区港南</a:t>
                      </a:r>
                      <a:r>
                        <a:rPr lang="en-US" altLang="ja-JP" sz="1200">
                          <a:solidFill>
                            <a:schemeClr val="tx1">
                              <a:lumMod val="75000"/>
                              <a:lumOff val="25000"/>
                            </a:schemeClr>
                          </a:solidFill>
                          <a:latin typeface="+mn-ea"/>
                          <a:ea typeface="+mn-ea"/>
                        </a:rPr>
                        <a:t>2-16-6 </a:t>
                      </a:r>
                      <a:r>
                        <a:rPr lang="ja-JP" altLang="en-US" sz="1200">
                          <a:solidFill>
                            <a:schemeClr val="tx1">
                              <a:lumMod val="75000"/>
                              <a:lumOff val="25000"/>
                            </a:schemeClr>
                          </a:solidFill>
                          <a:latin typeface="+mn-ea"/>
                          <a:ea typeface="+mn-ea"/>
                        </a:rPr>
                        <a:t>キヤノン </a:t>
                      </a:r>
                      <a:r>
                        <a:rPr lang="en-US" altLang="ja-JP" sz="1200">
                          <a:solidFill>
                            <a:schemeClr val="tx1">
                              <a:lumMod val="75000"/>
                              <a:lumOff val="25000"/>
                            </a:schemeClr>
                          </a:solidFill>
                          <a:latin typeface="+mn-ea"/>
                          <a:ea typeface="+mn-ea"/>
                        </a:rPr>
                        <a:t>S </a:t>
                      </a:r>
                      <a:r>
                        <a:rPr lang="ja-JP" altLang="en-US" sz="1200">
                          <a:solidFill>
                            <a:schemeClr val="tx1">
                              <a:lumMod val="75000"/>
                              <a:lumOff val="25000"/>
                            </a:schemeClr>
                          </a:solidFill>
                          <a:latin typeface="+mn-ea"/>
                          <a:ea typeface="+mn-ea"/>
                        </a:rPr>
                        <a:t>タワー</a:t>
                      </a:r>
                    </a:p>
                  </a:txBody>
                  <a:tcPr marL="72000" marR="36000" marT="36000" marB="36000" anchor="ctr">
                    <a:lnL w="9525" cap="flat" cmpd="sng" algn="ctr">
                      <a:solidFill>
                        <a:srgbClr val="7F7F7F">
                          <a:shade val="95000"/>
                          <a:satMod val="105000"/>
                        </a:srgbClr>
                      </a:solidFill>
                      <a:prstDash val="solid"/>
                      <a:round/>
                      <a:headEnd type="none" w="med" len="med"/>
                      <a:tailEnd type="none" w="med" len="med"/>
                    </a:lnL>
                    <a:lnR w="9525" cap="flat" cmpd="sng" algn="ctr">
                      <a:solidFill>
                        <a:srgbClr val="7F7F7F">
                          <a:shade val="95000"/>
                          <a:satMod val="105000"/>
                        </a:srgbClr>
                      </a:solidFill>
                      <a:prstDash val="solid"/>
                    </a:lnR>
                    <a:lnT w="9525" cap="flat" cmpd="sng" algn="ctr">
                      <a:solidFill>
                        <a:srgbClr val="7F7F7F">
                          <a:shade val="95000"/>
                          <a:satMod val="105000"/>
                        </a:srgbClr>
                      </a:solidFill>
                      <a:prstDash val="solid"/>
                      <a:round/>
                      <a:headEnd type="none" w="med" len="med"/>
                      <a:tailEnd type="none" w="med" len="med"/>
                    </a:lnT>
                    <a:lnB w="9525" cap="flat" cmpd="sng" algn="ctr">
                      <a:solidFill>
                        <a:srgbClr val="7F7F7F">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831590263"/>
                  </a:ext>
                </a:extLst>
              </a:tr>
              <a:tr h="359719">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l"/>
                      <a:r>
                        <a:rPr lang="ja-JP" altLang="en-US" sz="1200" b="1">
                          <a:solidFill>
                            <a:schemeClr val="bg1"/>
                          </a:solidFill>
                          <a:latin typeface="+mn-ea"/>
                          <a:ea typeface="+mn-ea"/>
                        </a:rPr>
                        <a:t>拠点</a:t>
                      </a:r>
                    </a:p>
                  </a:txBody>
                  <a:tcPr marL="72000" marR="36000" marT="36000" marB="36000" anchor="ctr">
                    <a:lnL w="9525" cap="flat" cmpd="sng" algn="ctr">
                      <a:solidFill>
                        <a:srgbClr val="7F7F7F">
                          <a:shade val="95000"/>
                          <a:satMod val="105000"/>
                        </a:srgbClr>
                      </a:solidFill>
                      <a:prstDash val="solid"/>
                    </a:lnL>
                    <a:lnR w="9525" cap="flat" cmpd="sng" algn="ctr">
                      <a:solidFill>
                        <a:srgbClr val="7F7F7F">
                          <a:shade val="95000"/>
                          <a:satMod val="105000"/>
                        </a:srgbClr>
                      </a:solidFill>
                      <a:prstDash val="solid"/>
                      <a:round/>
                      <a:headEnd type="none" w="med" len="med"/>
                      <a:tailEnd type="none" w="med" len="med"/>
                    </a:lnR>
                    <a:lnT w="9525" cap="flat" cmpd="sng" algn="ctr">
                      <a:solidFill>
                        <a:srgbClr val="7F7F7F">
                          <a:shade val="95000"/>
                          <a:satMod val="105000"/>
                        </a:srgbClr>
                      </a:solidFill>
                      <a:prstDash val="solid"/>
                      <a:round/>
                      <a:headEnd type="none" w="med" len="med"/>
                      <a:tailEnd type="none" w="med" len="med"/>
                    </a:lnT>
                    <a:lnB w="9525" cap="flat" cmpd="sng" algn="ctr">
                      <a:solidFill>
                        <a:srgbClr val="7F7F7F">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lvl="0" algn="l"/>
                      <a:r>
                        <a:rPr lang="ja-JP" altLang="en-US" sz="1200">
                          <a:solidFill>
                            <a:schemeClr val="tx1">
                              <a:lumMod val="75000"/>
                              <a:lumOff val="25000"/>
                            </a:schemeClr>
                          </a:solidFill>
                          <a:latin typeface="+mn-ea"/>
                          <a:ea typeface="+mn-ea"/>
                        </a:rPr>
                        <a:t> </a:t>
                      </a:r>
                      <a:r>
                        <a:rPr lang="zh-TW" altLang="en-US" sz="1200">
                          <a:solidFill>
                            <a:schemeClr val="tx1">
                              <a:lumMod val="75000"/>
                              <a:lumOff val="25000"/>
                            </a:schemeClr>
                          </a:solidFill>
                          <a:latin typeface="+mn-ea"/>
                          <a:ea typeface="+mn-ea"/>
                        </a:rPr>
                        <a:t>天王洲、西東京、小杉、宇都宮、大阪、名古屋、刈谷</a:t>
                      </a:r>
                      <a:r>
                        <a:rPr lang="ja-JP" altLang="en-US" sz="1200">
                          <a:solidFill>
                            <a:schemeClr val="tx1">
                              <a:lumMod val="75000"/>
                              <a:lumOff val="25000"/>
                            </a:schemeClr>
                          </a:solidFill>
                          <a:latin typeface="+mn-ea"/>
                          <a:ea typeface="+mn-ea"/>
                        </a:rPr>
                        <a:t>、福岡</a:t>
                      </a:r>
                      <a:endParaRPr lang="zh-TW" altLang="en-US" sz="1200">
                        <a:solidFill>
                          <a:schemeClr val="tx1">
                            <a:lumMod val="75000"/>
                            <a:lumOff val="25000"/>
                          </a:schemeClr>
                        </a:solidFill>
                        <a:latin typeface="+mn-ea"/>
                        <a:ea typeface="+mn-ea"/>
                      </a:endParaRPr>
                    </a:p>
                  </a:txBody>
                  <a:tcPr marL="72000" marR="36000" marT="36000" marB="36000" anchor="ctr">
                    <a:lnL w="9525" cap="flat" cmpd="sng" algn="ctr">
                      <a:solidFill>
                        <a:srgbClr val="7F7F7F">
                          <a:shade val="95000"/>
                          <a:satMod val="105000"/>
                        </a:srgbClr>
                      </a:solidFill>
                      <a:prstDash val="solid"/>
                      <a:round/>
                      <a:headEnd type="none" w="med" len="med"/>
                      <a:tailEnd type="none" w="med" len="med"/>
                    </a:lnL>
                    <a:lnR w="9525" cap="flat" cmpd="sng" algn="ctr">
                      <a:solidFill>
                        <a:srgbClr val="7F7F7F">
                          <a:shade val="95000"/>
                          <a:satMod val="105000"/>
                        </a:srgbClr>
                      </a:solidFill>
                      <a:prstDash val="solid"/>
                    </a:lnR>
                    <a:lnT w="9525" cap="flat" cmpd="sng" algn="ctr">
                      <a:solidFill>
                        <a:srgbClr val="7F7F7F">
                          <a:shade val="95000"/>
                          <a:satMod val="105000"/>
                        </a:srgbClr>
                      </a:solidFill>
                      <a:prstDash val="solid"/>
                      <a:round/>
                      <a:headEnd type="none" w="med" len="med"/>
                      <a:tailEnd type="none" w="med" len="med"/>
                    </a:lnT>
                    <a:lnB w="9525" cap="flat" cmpd="sng" algn="ctr">
                      <a:solidFill>
                        <a:srgbClr val="7F7F7F">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32120206"/>
                  </a:ext>
                </a:extLst>
              </a:tr>
              <a:tr h="359719">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l"/>
                      <a:r>
                        <a:rPr lang="ja-JP" altLang="en-US" sz="1200" b="1">
                          <a:solidFill>
                            <a:schemeClr val="bg1"/>
                          </a:solidFill>
                          <a:latin typeface="+mn-ea"/>
                          <a:ea typeface="+mn-ea"/>
                        </a:rPr>
                        <a:t>主要事業</a:t>
                      </a:r>
                    </a:p>
                  </a:txBody>
                  <a:tcPr marL="72000" marR="36000" marT="36000" marB="36000" anchor="ctr">
                    <a:lnL w="9525" cap="flat" cmpd="sng" algn="ctr">
                      <a:solidFill>
                        <a:srgbClr val="7F7F7F">
                          <a:shade val="95000"/>
                          <a:satMod val="105000"/>
                        </a:srgbClr>
                      </a:solidFill>
                      <a:prstDash val="solid"/>
                    </a:lnL>
                    <a:lnR w="9525" cap="flat" cmpd="sng" algn="ctr">
                      <a:solidFill>
                        <a:srgbClr val="7F7F7F">
                          <a:shade val="95000"/>
                          <a:satMod val="105000"/>
                        </a:srgbClr>
                      </a:solidFill>
                      <a:prstDash val="solid"/>
                      <a:round/>
                      <a:headEnd type="none" w="med" len="med"/>
                      <a:tailEnd type="none" w="med" len="med"/>
                    </a:lnR>
                    <a:lnT w="9525" cap="flat" cmpd="sng" algn="ctr">
                      <a:solidFill>
                        <a:srgbClr val="7F7F7F">
                          <a:shade val="95000"/>
                          <a:satMod val="105000"/>
                        </a:srgbClr>
                      </a:solidFill>
                      <a:prstDash val="solid"/>
                      <a:round/>
                      <a:headEnd type="none" w="med" len="med"/>
                      <a:tailEnd type="none" w="med" len="med"/>
                    </a:lnT>
                    <a:lnB w="9525" cap="flat" cmpd="sng" algn="ctr">
                      <a:solidFill>
                        <a:srgbClr val="7F7F7F">
                          <a:shade val="95000"/>
                          <a:satMod val="105000"/>
                        </a:srgbClr>
                      </a:solidFill>
                      <a:prstDash val="solid"/>
                    </a:lnB>
                    <a:lnTlToBr w="12700" cmpd="sng">
                      <a:noFill/>
                      <a:prstDash val="solid"/>
                    </a:lnTlToBr>
                    <a:lnBlToTr w="12700" cmpd="sng">
                      <a:noFill/>
                      <a:prstDash val="solid"/>
                    </a:lnBlToTr>
                    <a:solidFill>
                      <a:schemeClr val="bg1">
                        <a:lumMod val="75000"/>
                      </a:scheme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lvl="0" algn="l"/>
                      <a:r>
                        <a:rPr lang="en-US" altLang="ja-JP" sz="1200">
                          <a:solidFill>
                            <a:schemeClr val="tx1">
                              <a:lumMod val="75000"/>
                              <a:lumOff val="25000"/>
                            </a:schemeClr>
                          </a:solidFill>
                          <a:latin typeface="+mn-ea"/>
                          <a:ea typeface="+mn-ea"/>
                        </a:rPr>
                        <a:t> SI</a:t>
                      </a:r>
                      <a:r>
                        <a:rPr lang="ja-JP" altLang="en-US" sz="1200">
                          <a:solidFill>
                            <a:schemeClr val="tx1">
                              <a:lumMod val="75000"/>
                              <a:lumOff val="25000"/>
                            </a:schemeClr>
                          </a:solidFill>
                          <a:latin typeface="+mn-ea"/>
                          <a:ea typeface="+mn-ea"/>
                        </a:rPr>
                        <a:t>およびコンサルティング、各種ソフトウエアの開発・販売</a:t>
                      </a:r>
                    </a:p>
                  </a:txBody>
                  <a:tcPr marL="72000" marR="36000" marT="36000" marB="36000" anchor="ctr">
                    <a:lnL w="9525" cap="flat" cmpd="sng" algn="ctr">
                      <a:solidFill>
                        <a:srgbClr val="7F7F7F">
                          <a:shade val="95000"/>
                          <a:satMod val="105000"/>
                        </a:srgbClr>
                      </a:solidFill>
                      <a:prstDash val="solid"/>
                      <a:round/>
                      <a:headEnd type="none" w="med" len="med"/>
                      <a:tailEnd type="none" w="med" len="med"/>
                    </a:lnL>
                    <a:lnR w="9525" cap="flat" cmpd="sng" algn="ctr">
                      <a:solidFill>
                        <a:srgbClr val="7F7F7F">
                          <a:shade val="95000"/>
                          <a:satMod val="105000"/>
                        </a:srgbClr>
                      </a:solidFill>
                      <a:prstDash val="solid"/>
                    </a:lnR>
                    <a:lnT w="9525" cap="flat" cmpd="sng" algn="ctr">
                      <a:solidFill>
                        <a:srgbClr val="7F7F7F">
                          <a:shade val="95000"/>
                          <a:satMod val="105000"/>
                        </a:srgbClr>
                      </a:solidFill>
                      <a:prstDash val="solid"/>
                      <a:round/>
                      <a:headEnd type="none" w="med" len="med"/>
                      <a:tailEnd type="none" w="med" len="med"/>
                    </a:lnT>
                    <a:lnB w="9525" cap="flat" cmpd="sng" algn="ctr">
                      <a:solidFill>
                        <a:srgbClr val="7F7F7F">
                          <a:shade val="95000"/>
                          <a:satMod val="105000"/>
                        </a:srgbClr>
                      </a:solidFill>
                      <a:prstDash val="soli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6"/>
                  </a:ext>
                </a:extLst>
              </a:tr>
              <a:tr h="359719">
                <a:tc>
                  <a:txBody>
                    <a:bodyPr/>
                    <a:lstStyle/>
                    <a:p>
                      <a:pPr algn="l"/>
                      <a:r>
                        <a:rPr lang="ja-JP" altLang="en-US" sz="1200" b="1">
                          <a:solidFill>
                            <a:schemeClr val="bg1"/>
                          </a:solidFill>
                          <a:latin typeface="+mn-ea"/>
                          <a:ea typeface="+mn-ea"/>
                        </a:rPr>
                        <a:t>関連会社</a:t>
                      </a:r>
                    </a:p>
                  </a:txBody>
                  <a:tcPr marL="72000" marR="36000" marT="36000" marB="36000" anchor="ctr">
                    <a:lnL w="9525" cap="flat" cmpd="sng" algn="ctr">
                      <a:solidFill>
                        <a:srgbClr val="7F7F7F">
                          <a:shade val="95000"/>
                          <a:satMod val="105000"/>
                        </a:srgbClr>
                      </a:solidFill>
                      <a:prstDash val="solid"/>
                    </a:lnL>
                    <a:lnR w="9525" cap="flat" cmpd="sng" algn="ctr">
                      <a:solidFill>
                        <a:srgbClr val="7F7F7F">
                          <a:shade val="95000"/>
                          <a:satMod val="105000"/>
                        </a:srgbClr>
                      </a:solidFill>
                      <a:prstDash val="solid"/>
                      <a:round/>
                      <a:headEnd type="none" w="med" len="med"/>
                      <a:tailEnd type="none" w="med" len="med"/>
                    </a:lnR>
                    <a:lnT w="9525" cap="flat" cmpd="sng" algn="ctr">
                      <a:solidFill>
                        <a:srgbClr val="7F7F7F">
                          <a:shade val="95000"/>
                          <a:satMod val="105000"/>
                        </a:srgbClr>
                      </a:solidFill>
                      <a:prstDash val="solid"/>
                      <a:round/>
                      <a:headEnd type="none" w="med" len="med"/>
                      <a:tailEnd type="none" w="med" len="med"/>
                    </a:lnT>
                    <a:lnB w="9525" cap="flat" cmpd="sng" algn="ctr">
                      <a:solidFill>
                        <a:srgbClr val="7F7F7F">
                          <a:shade val="95000"/>
                          <a:satMod val="105000"/>
                        </a:srgbClr>
                      </a:solidFill>
                      <a:prstDash val="solid"/>
                    </a:lnB>
                    <a:lnTlToBr w="12700" cmpd="sng">
                      <a:noFill/>
                      <a:prstDash val="solid"/>
                    </a:lnTlToBr>
                    <a:lnBlToTr w="12700" cmpd="sng">
                      <a:noFill/>
                      <a:prstDash val="solid"/>
                    </a:lnBlToTr>
                    <a:solidFill>
                      <a:schemeClr val="bg1">
                        <a:lumMod val="75000"/>
                      </a:schemeClr>
                    </a:solidFill>
                  </a:tcPr>
                </a:tc>
                <a:tc>
                  <a:txBody>
                    <a:bodyPr/>
                    <a:lstStyle/>
                    <a:p>
                      <a:pPr lvl="0" algn="l"/>
                      <a:r>
                        <a:rPr lang="en-US" altLang="ja-JP" sz="1200" dirty="0">
                          <a:solidFill>
                            <a:schemeClr val="tx1">
                              <a:lumMod val="75000"/>
                              <a:lumOff val="25000"/>
                            </a:schemeClr>
                          </a:solidFill>
                          <a:latin typeface="+mn-ea"/>
                          <a:ea typeface="+mn-ea"/>
                        </a:rPr>
                        <a:t> </a:t>
                      </a:r>
                      <a:r>
                        <a:rPr lang="ja-JP" altLang="en-US" sz="1200" dirty="0">
                          <a:solidFill>
                            <a:schemeClr val="tx1">
                              <a:lumMod val="75000"/>
                              <a:lumOff val="25000"/>
                            </a:schemeClr>
                          </a:solidFill>
                          <a:latin typeface="+mn-ea"/>
                          <a:ea typeface="+mn-ea"/>
                        </a:rPr>
                        <a:t>クオリサイトテクノロジーズ株式会社</a:t>
                      </a:r>
                      <a:endParaRPr lang="en-US" altLang="ja-JP" sz="1200" dirty="0">
                        <a:solidFill>
                          <a:schemeClr val="tx1">
                            <a:lumMod val="75000"/>
                            <a:lumOff val="25000"/>
                          </a:schemeClr>
                        </a:solidFill>
                        <a:latin typeface="+mn-ea"/>
                        <a:ea typeface="+mn-ea"/>
                      </a:endParaRPr>
                    </a:p>
                    <a:p>
                      <a:pPr lvl="0" algn="l"/>
                      <a:r>
                        <a:rPr lang="en-US" altLang="ja-JP" sz="1200" dirty="0">
                          <a:solidFill>
                            <a:schemeClr val="tx1">
                              <a:lumMod val="75000"/>
                              <a:lumOff val="25000"/>
                            </a:schemeClr>
                          </a:solidFill>
                          <a:latin typeface="+mn-ea"/>
                          <a:ea typeface="+mn-ea"/>
                        </a:rPr>
                        <a:t> Canon Software America, Inc.</a:t>
                      </a:r>
                    </a:p>
                    <a:p>
                      <a:pPr lvl="0" algn="l"/>
                      <a:r>
                        <a:rPr lang="en-US" altLang="ja-JP" sz="1200" dirty="0">
                          <a:solidFill>
                            <a:schemeClr val="tx1">
                              <a:lumMod val="75000"/>
                              <a:lumOff val="25000"/>
                            </a:schemeClr>
                          </a:solidFill>
                          <a:latin typeface="+mn-ea"/>
                          <a:ea typeface="+mn-ea"/>
                        </a:rPr>
                        <a:t> Canon IT Solutions (Thailand) Co., Ltd.</a:t>
                      </a:r>
                    </a:p>
                    <a:p>
                      <a:pPr lvl="0" algn="l"/>
                      <a:r>
                        <a:rPr lang="en-US" altLang="ja-JP" sz="1200" dirty="0">
                          <a:solidFill>
                            <a:schemeClr val="tx1">
                              <a:lumMod val="75000"/>
                              <a:lumOff val="25000"/>
                            </a:schemeClr>
                          </a:solidFill>
                          <a:latin typeface="+mn-ea"/>
                          <a:ea typeface="+mn-ea"/>
                        </a:rPr>
                        <a:t> Material Automation (Thailand) Co., Ltd.</a:t>
                      </a:r>
                      <a:endParaRPr lang="ja-JP" altLang="en-US" sz="1200" dirty="0">
                        <a:solidFill>
                          <a:schemeClr val="tx1">
                            <a:lumMod val="75000"/>
                            <a:lumOff val="25000"/>
                          </a:schemeClr>
                        </a:solidFill>
                        <a:latin typeface="+mn-ea"/>
                        <a:ea typeface="+mn-ea"/>
                      </a:endParaRPr>
                    </a:p>
                  </a:txBody>
                  <a:tcPr marL="72000" marR="36000" marT="36000" marB="36000" anchor="ctr">
                    <a:lnL w="9525" cap="flat" cmpd="sng" algn="ctr">
                      <a:solidFill>
                        <a:srgbClr val="7F7F7F">
                          <a:shade val="95000"/>
                          <a:satMod val="105000"/>
                        </a:srgbClr>
                      </a:solidFill>
                      <a:prstDash val="solid"/>
                      <a:round/>
                      <a:headEnd type="none" w="med" len="med"/>
                      <a:tailEnd type="none" w="med" len="med"/>
                    </a:lnL>
                    <a:lnR w="9525" cap="flat" cmpd="sng" algn="ctr">
                      <a:solidFill>
                        <a:srgbClr val="7F7F7F">
                          <a:shade val="95000"/>
                          <a:satMod val="105000"/>
                        </a:srgbClr>
                      </a:solidFill>
                      <a:prstDash val="solid"/>
                    </a:lnR>
                    <a:lnT w="9525" cap="flat" cmpd="sng" algn="ctr">
                      <a:solidFill>
                        <a:srgbClr val="7F7F7F">
                          <a:shade val="95000"/>
                          <a:satMod val="105000"/>
                        </a:srgbClr>
                      </a:solidFill>
                      <a:prstDash val="solid"/>
                      <a:round/>
                      <a:headEnd type="none" w="med" len="med"/>
                      <a:tailEnd type="none" w="med" len="med"/>
                    </a:lnT>
                    <a:lnB w="9525" cap="flat" cmpd="sng" algn="ctr">
                      <a:solidFill>
                        <a:srgbClr val="7F7F7F">
                          <a:shade val="95000"/>
                          <a:satMod val="105000"/>
                        </a:srgbClr>
                      </a:solidFill>
                      <a:prstDash val="soli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76986919"/>
                  </a:ext>
                </a:extLst>
              </a:tr>
            </a:tbl>
          </a:graphicData>
        </a:graphic>
      </p:graphicFrame>
      <p:sp>
        <p:nvSpPr>
          <p:cNvPr id="7" name="テキスト ボックス 42">
            <a:extLst>
              <a:ext uri="{FF2B5EF4-FFF2-40B4-BE49-F238E27FC236}">
                <a16:creationId xmlns:a16="http://schemas.microsoft.com/office/drawing/2014/main" id="{D6686FE1-D1E2-42C0-1DBD-20A3E468D6C5}"/>
              </a:ext>
            </a:extLst>
          </p:cNvPr>
          <p:cNvSpPr txBox="1">
            <a:spLocks noChangeArrowheads="1"/>
          </p:cNvSpPr>
          <p:nvPr/>
        </p:nvSpPr>
        <p:spPr bwMode="auto">
          <a:xfrm>
            <a:off x="6624543" y="4443958"/>
            <a:ext cx="2502745" cy="253916"/>
          </a:xfrm>
          <a:prstGeom prst="rect">
            <a:avLst/>
          </a:prstGeom>
          <a:noFill/>
          <a:ln w="9525">
            <a:noFill/>
            <a:miter lim="800000"/>
            <a:headEnd/>
            <a:tailEnd/>
          </a:ln>
        </p:spPr>
        <p:txBody>
          <a:bodyPr wrap="square">
            <a:spAutoFit/>
          </a:bodyPr>
          <a:lstStyle/>
          <a:p>
            <a:r>
              <a:rPr lang="ja-JP" altLang="en-US" sz="1000" b="0">
                <a:solidFill>
                  <a:srgbClr val="292929"/>
                </a:solidFill>
                <a:latin typeface="+mn-ea"/>
                <a:cs typeface="Meiryo UI" panose="020B0604030504040204" pitchFamily="50" charset="-128"/>
              </a:rPr>
              <a:t>天王洲</a:t>
            </a:r>
            <a:r>
              <a:rPr lang="zh-TW" altLang="en-US" sz="1000" b="0">
                <a:solidFill>
                  <a:srgbClr val="292929"/>
                </a:solidFill>
                <a:latin typeface="+mn-ea"/>
                <a:cs typeface="Meiryo UI" panose="020B0604030504040204" pitchFamily="50" charset="-128"/>
              </a:rPr>
              <a:t>事業所（東京都</a:t>
            </a:r>
            <a:r>
              <a:rPr lang="ja-JP" altLang="en-US" sz="1000" b="0">
                <a:solidFill>
                  <a:srgbClr val="292929"/>
                </a:solidFill>
                <a:latin typeface="+mn-ea"/>
                <a:cs typeface="Meiryo UI" panose="020B0604030504040204" pitchFamily="50" charset="-128"/>
              </a:rPr>
              <a:t>品川区</a:t>
            </a:r>
            <a:r>
              <a:rPr lang="zh-TW" altLang="en-US" sz="1000" b="0">
                <a:solidFill>
                  <a:srgbClr val="292929"/>
                </a:solidFill>
                <a:latin typeface="+mn-ea"/>
                <a:cs typeface="Meiryo UI" panose="020B0604030504040204" pitchFamily="50" charset="-128"/>
              </a:rPr>
              <a:t>）</a:t>
            </a:r>
          </a:p>
        </p:txBody>
      </p:sp>
      <p:sp>
        <p:nvSpPr>
          <p:cNvPr id="8" name="テキスト ボックス 43">
            <a:extLst>
              <a:ext uri="{FF2B5EF4-FFF2-40B4-BE49-F238E27FC236}">
                <a16:creationId xmlns:a16="http://schemas.microsoft.com/office/drawing/2014/main" id="{E10143BE-6AEB-5374-9D1F-BA3EEBCD3009}"/>
              </a:ext>
            </a:extLst>
          </p:cNvPr>
          <p:cNvSpPr txBox="1">
            <a:spLocks noChangeArrowheads="1"/>
          </p:cNvSpPr>
          <p:nvPr/>
        </p:nvSpPr>
        <p:spPr bwMode="auto">
          <a:xfrm>
            <a:off x="6610002" y="2802632"/>
            <a:ext cx="2483502" cy="253916"/>
          </a:xfrm>
          <a:prstGeom prst="rect">
            <a:avLst/>
          </a:prstGeom>
          <a:noFill/>
          <a:ln w="9525">
            <a:noFill/>
            <a:miter lim="800000"/>
            <a:headEnd/>
            <a:tailEnd/>
          </a:ln>
        </p:spPr>
        <p:txBody>
          <a:bodyPr wrap="square">
            <a:spAutoFit/>
          </a:bodyPr>
          <a:lstStyle/>
          <a:p>
            <a:r>
              <a:rPr lang="ja-JP" altLang="en-US" sz="1000" b="0">
                <a:solidFill>
                  <a:srgbClr val="292929"/>
                </a:solidFill>
                <a:latin typeface="+mn-ea"/>
                <a:cs typeface="Meiryo UI" panose="020B0604030504040204" pitchFamily="50" charset="-128"/>
              </a:rPr>
              <a:t>本社（キヤノン </a:t>
            </a:r>
            <a:r>
              <a:rPr lang="en-US" altLang="ja-JP" sz="1000" b="0">
                <a:solidFill>
                  <a:srgbClr val="292929"/>
                </a:solidFill>
                <a:latin typeface="+mn-ea"/>
                <a:cs typeface="Meiryo UI" panose="020B0604030504040204" pitchFamily="50" charset="-128"/>
              </a:rPr>
              <a:t>S </a:t>
            </a:r>
            <a:r>
              <a:rPr lang="ja-JP" altLang="en-US" sz="1000" b="0">
                <a:solidFill>
                  <a:srgbClr val="292929"/>
                </a:solidFill>
                <a:latin typeface="+mn-ea"/>
                <a:cs typeface="Meiryo UI" panose="020B0604030504040204" pitchFamily="50" charset="-128"/>
              </a:rPr>
              <a:t>タワー）</a:t>
            </a:r>
          </a:p>
        </p:txBody>
      </p:sp>
      <p:pic>
        <p:nvPicPr>
          <p:cNvPr id="9" name="図 8">
            <a:extLst>
              <a:ext uri="{FF2B5EF4-FFF2-40B4-BE49-F238E27FC236}">
                <a16:creationId xmlns:a16="http://schemas.microsoft.com/office/drawing/2014/main" id="{C7F47312-4CAA-79E1-8EC0-AFD4052580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8355" y="1210947"/>
            <a:ext cx="871697" cy="1617695"/>
          </a:xfrm>
          <a:prstGeom prst="rect">
            <a:avLst/>
          </a:prstGeom>
        </p:spPr>
      </p:pic>
      <p:pic>
        <p:nvPicPr>
          <p:cNvPr id="10" name="図 9">
            <a:extLst>
              <a:ext uri="{FF2B5EF4-FFF2-40B4-BE49-F238E27FC236}">
                <a16:creationId xmlns:a16="http://schemas.microsoft.com/office/drawing/2014/main" id="{0FEFC856-F007-8397-EC67-033AFBE9920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91512" y="3177325"/>
            <a:ext cx="1932405" cy="1288075"/>
          </a:xfrm>
          <a:prstGeom prst="rect">
            <a:avLst/>
          </a:prstGeom>
        </p:spPr>
      </p:pic>
    </p:spTree>
    <p:extLst>
      <p:ext uri="{BB962C8B-B14F-4D97-AF65-F5344CB8AC3E}">
        <p14:creationId xmlns:p14="http://schemas.microsoft.com/office/powerpoint/2010/main" val="18717983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40</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テキスト プレースホルダー 3"/>
          <p:cNvSpPr>
            <a:spLocks noGrp="1"/>
          </p:cNvSpPr>
          <p:nvPr>
            <p:ph type="body" sz="quarter" idx="16"/>
          </p:nvPr>
        </p:nvSpPr>
        <p:spPr/>
        <p:txBody>
          <a:bodyPr/>
          <a:lstStyle/>
          <a:p>
            <a:r>
              <a:rPr lang="ja-JP" altLang="en-US"/>
              <a:t>異動時の定例的なドキュメント作成業務をサポート</a:t>
            </a:r>
          </a:p>
          <a:p>
            <a:endParaRPr kumimoji="1" lang="ja-JP" altLang="en-US"/>
          </a:p>
        </p:txBody>
      </p:sp>
      <p:sp>
        <p:nvSpPr>
          <p:cNvPr id="6" name="タイトル 5"/>
          <p:cNvSpPr>
            <a:spLocks noGrp="1"/>
          </p:cNvSpPr>
          <p:nvPr>
            <p:ph type="title"/>
          </p:nvPr>
        </p:nvSpPr>
        <p:spPr/>
        <p:txBody>
          <a:bodyPr/>
          <a:lstStyle/>
          <a:p>
            <a:r>
              <a:rPr lang="ja-JP" altLang="en-US"/>
              <a:t>人事管理・給与管理特長</a:t>
            </a:r>
            <a:endParaRPr kumimoji="1" lang="ja-JP" altLang="en-US"/>
          </a:p>
        </p:txBody>
      </p:sp>
      <p:sp>
        <p:nvSpPr>
          <p:cNvPr id="72" name="AutoShape 5"/>
          <p:cNvSpPr>
            <a:spLocks noChangeArrowheads="1"/>
          </p:cNvSpPr>
          <p:nvPr/>
        </p:nvSpPr>
        <p:spPr bwMode="gray">
          <a:xfrm>
            <a:off x="786654" y="3065436"/>
            <a:ext cx="2175427" cy="1647109"/>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40500" rIns="40500" anchor="t"/>
          <a:lstStyle/>
          <a:p>
            <a:pPr>
              <a:buClr>
                <a:srgbClr val="0065AE"/>
              </a:buClr>
              <a:buSzPct val="80000"/>
              <a:buFont typeface="Wingdings" pitchFamily="2" charset="2"/>
              <a:buNone/>
              <a:defRPr/>
            </a:pPr>
            <a:endParaRPr kumimoji="0" lang="en-US" altLang="ja-JP" sz="825" kern="0">
              <a:solidFill>
                <a:srgbClr val="434343"/>
              </a:solidFill>
              <a:cs typeface="Arial Unicode MS" pitchFamily="50" charset="-128"/>
            </a:endParaRPr>
          </a:p>
        </p:txBody>
      </p:sp>
      <p:sp>
        <p:nvSpPr>
          <p:cNvPr id="73" name="Text Box 14"/>
          <p:cNvSpPr txBox="1">
            <a:spLocks noChangeArrowheads="1"/>
          </p:cNvSpPr>
          <p:nvPr/>
        </p:nvSpPr>
        <p:spPr bwMode="auto">
          <a:xfrm>
            <a:off x="848811" y="2185993"/>
            <a:ext cx="876688" cy="305512"/>
          </a:xfrm>
          <a:prstGeom prst="rect">
            <a:avLst/>
          </a:prstGeom>
          <a:noFill/>
          <a:ln w="9525" algn="ctr">
            <a:noFill/>
            <a:miter lim="800000"/>
            <a:headEnd/>
            <a:tailEnd/>
          </a:ln>
        </p:spPr>
        <p:txBody>
          <a:bodyPr wrap="none">
            <a:spAutoFit/>
          </a:bodyPr>
          <a:lstStyle/>
          <a:p>
            <a:r>
              <a:rPr lang="ja-JP" altLang="en-US" sz="1125">
                <a:solidFill>
                  <a:prstClr val="black"/>
                </a:solidFill>
                <a:cs typeface="メイリオ" pitchFamily="50" charset="-128"/>
              </a:rPr>
              <a:t>人事異動</a:t>
            </a:r>
          </a:p>
        </p:txBody>
      </p:sp>
      <p:sp>
        <p:nvSpPr>
          <p:cNvPr id="74" name="右矢印 73"/>
          <p:cNvSpPr/>
          <p:nvPr/>
        </p:nvSpPr>
        <p:spPr>
          <a:xfrm>
            <a:off x="2682382" y="1936619"/>
            <a:ext cx="621550" cy="435085"/>
          </a:xfrm>
          <a:prstGeom prst="rightArrow">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rgbClr val="FFFFFF"/>
              </a:solidFill>
              <a:cs typeface="メイリオ" pitchFamily="50" charset="-128"/>
            </a:endParaRPr>
          </a:p>
        </p:txBody>
      </p:sp>
      <p:grpSp>
        <p:nvGrpSpPr>
          <p:cNvPr id="75" name="グループ化 66"/>
          <p:cNvGrpSpPr/>
          <p:nvPr/>
        </p:nvGrpSpPr>
        <p:grpSpPr>
          <a:xfrm>
            <a:off x="942042" y="1546785"/>
            <a:ext cx="715758" cy="605299"/>
            <a:chOff x="1503363" y="2452688"/>
            <a:chExt cx="444500" cy="381000"/>
          </a:xfrm>
          <a:solidFill>
            <a:srgbClr val="54C2F0"/>
          </a:solidFill>
        </p:grpSpPr>
        <p:sp>
          <p:nvSpPr>
            <p:cNvPr id="76" name="Freeform 161"/>
            <p:cNvSpPr>
              <a:spLocks/>
            </p:cNvSpPr>
            <p:nvPr/>
          </p:nvSpPr>
          <p:spPr bwMode="auto">
            <a:xfrm>
              <a:off x="1693863" y="24526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77" name="Freeform 162"/>
            <p:cNvSpPr>
              <a:spLocks/>
            </p:cNvSpPr>
            <p:nvPr/>
          </p:nvSpPr>
          <p:spPr bwMode="auto">
            <a:xfrm>
              <a:off x="1668463" y="2532063"/>
              <a:ext cx="114300" cy="301625"/>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78" name="Freeform 163"/>
            <p:cNvSpPr>
              <a:spLocks/>
            </p:cNvSpPr>
            <p:nvPr/>
          </p:nvSpPr>
          <p:spPr bwMode="auto">
            <a:xfrm>
              <a:off x="1801813" y="2687638"/>
              <a:ext cx="146050" cy="146050"/>
            </a:xfrm>
            <a:custGeom>
              <a:avLst/>
              <a:gdLst/>
              <a:ahLst/>
              <a:cxnLst>
                <a:cxn ang="0">
                  <a:pos x="16" y="0"/>
                </a:cxn>
                <a:cxn ang="0">
                  <a:pos x="16" y="24"/>
                </a:cxn>
                <a:cxn ang="0">
                  <a:pos x="52" y="24"/>
                </a:cxn>
                <a:cxn ang="0">
                  <a:pos x="0" y="76"/>
                </a:cxn>
                <a:cxn ang="0">
                  <a:pos x="16" y="92"/>
                </a:cxn>
                <a:cxn ang="0">
                  <a:pos x="68" y="40"/>
                </a:cxn>
                <a:cxn ang="0">
                  <a:pos x="68" y="76"/>
                </a:cxn>
                <a:cxn ang="0">
                  <a:pos x="92" y="76"/>
                </a:cxn>
                <a:cxn ang="0">
                  <a:pos x="92" y="0"/>
                </a:cxn>
                <a:cxn ang="0">
                  <a:pos x="16" y="0"/>
                </a:cxn>
              </a:cxnLst>
              <a:rect l="0" t="0" r="r" b="b"/>
              <a:pathLst>
                <a:path w="92" h="92">
                  <a:moveTo>
                    <a:pt x="16" y="0"/>
                  </a:moveTo>
                  <a:lnTo>
                    <a:pt x="16" y="24"/>
                  </a:lnTo>
                  <a:lnTo>
                    <a:pt x="52" y="24"/>
                  </a:lnTo>
                  <a:lnTo>
                    <a:pt x="0" y="76"/>
                  </a:lnTo>
                  <a:lnTo>
                    <a:pt x="16" y="92"/>
                  </a:lnTo>
                  <a:lnTo>
                    <a:pt x="68" y="40"/>
                  </a:lnTo>
                  <a:lnTo>
                    <a:pt x="68" y="76"/>
                  </a:lnTo>
                  <a:lnTo>
                    <a:pt x="92" y="76"/>
                  </a:lnTo>
                  <a:lnTo>
                    <a:pt x="92" y="0"/>
                  </a:lnTo>
                  <a:lnTo>
                    <a:pt x="16"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79" name="Freeform 164"/>
            <p:cNvSpPr>
              <a:spLocks/>
            </p:cNvSpPr>
            <p:nvPr/>
          </p:nvSpPr>
          <p:spPr bwMode="auto">
            <a:xfrm>
              <a:off x="1503363" y="2687638"/>
              <a:ext cx="146050" cy="146050"/>
            </a:xfrm>
            <a:custGeom>
              <a:avLst/>
              <a:gdLst/>
              <a:ahLst/>
              <a:cxnLst>
                <a:cxn ang="0">
                  <a:pos x="92" y="76"/>
                </a:cxn>
                <a:cxn ang="0">
                  <a:pos x="40" y="24"/>
                </a:cxn>
                <a:cxn ang="0">
                  <a:pos x="76" y="24"/>
                </a:cxn>
                <a:cxn ang="0">
                  <a:pos x="76" y="0"/>
                </a:cxn>
                <a:cxn ang="0">
                  <a:pos x="0" y="0"/>
                </a:cxn>
                <a:cxn ang="0">
                  <a:pos x="0" y="76"/>
                </a:cxn>
                <a:cxn ang="0">
                  <a:pos x="24" y="76"/>
                </a:cxn>
                <a:cxn ang="0">
                  <a:pos x="24" y="40"/>
                </a:cxn>
                <a:cxn ang="0">
                  <a:pos x="76" y="92"/>
                </a:cxn>
                <a:cxn ang="0">
                  <a:pos x="92" y="76"/>
                </a:cxn>
              </a:cxnLst>
              <a:rect l="0" t="0" r="r" b="b"/>
              <a:pathLst>
                <a:path w="92" h="92">
                  <a:moveTo>
                    <a:pt x="92" y="76"/>
                  </a:moveTo>
                  <a:lnTo>
                    <a:pt x="40" y="24"/>
                  </a:lnTo>
                  <a:lnTo>
                    <a:pt x="76" y="24"/>
                  </a:lnTo>
                  <a:lnTo>
                    <a:pt x="76" y="0"/>
                  </a:lnTo>
                  <a:lnTo>
                    <a:pt x="0" y="0"/>
                  </a:lnTo>
                  <a:lnTo>
                    <a:pt x="0" y="76"/>
                  </a:lnTo>
                  <a:lnTo>
                    <a:pt x="24" y="76"/>
                  </a:lnTo>
                  <a:lnTo>
                    <a:pt x="24" y="40"/>
                  </a:lnTo>
                  <a:lnTo>
                    <a:pt x="76" y="92"/>
                  </a:lnTo>
                  <a:lnTo>
                    <a:pt x="92" y="7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grpSp>
        <p:nvGrpSpPr>
          <p:cNvPr id="80" name="グループ化 78"/>
          <p:cNvGrpSpPr/>
          <p:nvPr/>
        </p:nvGrpSpPr>
        <p:grpSpPr>
          <a:xfrm>
            <a:off x="1791195" y="1518530"/>
            <a:ext cx="673644" cy="664632"/>
            <a:chOff x="4240213" y="1550988"/>
            <a:chExt cx="381000" cy="381000"/>
          </a:xfrm>
          <a:solidFill>
            <a:srgbClr val="54C2F0"/>
          </a:solidFill>
        </p:grpSpPr>
        <p:sp>
          <p:nvSpPr>
            <p:cNvPr id="81" name="Freeform 148"/>
            <p:cNvSpPr>
              <a:spLocks/>
            </p:cNvSpPr>
            <p:nvPr/>
          </p:nvSpPr>
          <p:spPr bwMode="auto">
            <a:xfrm>
              <a:off x="4265613" y="1804988"/>
              <a:ext cx="66675" cy="85725"/>
            </a:xfrm>
            <a:custGeom>
              <a:avLst/>
              <a:gdLst/>
              <a:ahLst/>
              <a:cxnLst>
                <a:cxn ang="0">
                  <a:pos x="6" y="38"/>
                </a:cxn>
                <a:cxn ang="0">
                  <a:pos x="6" y="38"/>
                </a:cxn>
                <a:cxn ang="0">
                  <a:pos x="8" y="44"/>
                </a:cxn>
                <a:cxn ang="0">
                  <a:pos x="12" y="48"/>
                </a:cxn>
                <a:cxn ang="0">
                  <a:pos x="16" y="52"/>
                </a:cxn>
                <a:cxn ang="0">
                  <a:pos x="22" y="54"/>
                </a:cxn>
                <a:cxn ang="0">
                  <a:pos x="22" y="54"/>
                </a:cxn>
                <a:cxn ang="0">
                  <a:pos x="26" y="52"/>
                </a:cxn>
                <a:cxn ang="0">
                  <a:pos x="32" y="48"/>
                </a:cxn>
                <a:cxn ang="0">
                  <a:pos x="36" y="44"/>
                </a:cxn>
                <a:cxn ang="0">
                  <a:pos x="38" y="38"/>
                </a:cxn>
                <a:cxn ang="0">
                  <a:pos x="38" y="38"/>
                </a:cxn>
                <a:cxn ang="0">
                  <a:pos x="40" y="36"/>
                </a:cxn>
                <a:cxn ang="0">
                  <a:pos x="42" y="32"/>
                </a:cxn>
                <a:cxn ang="0">
                  <a:pos x="42" y="32"/>
                </a:cxn>
                <a:cxn ang="0">
                  <a:pos x="42" y="26"/>
                </a:cxn>
                <a:cxn ang="0">
                  <a:pos x="38" y="24"/>
                </a:cxn>
                <a:cxn ang="0">
                  <a:pos x="40" y="16"/>
                </a:cxn>
                <a:cxn ang="0">
                  <a:pos x="40" y="16"/>
                </a:cxn>
                <a:cxn ang="0">
                  <a:pos x="40" y="10"/>
                </a:cxn>
                <a:cxn ang="0">
                  <a:pos x="36" y="4"/>
                </a:cxn>
                <a:cxn ang="0">
                  <a:pos x="30" y="2"/>
                </a:cxn>
                <a:cxn ang="0">
                  <a:pos x="22" y="0"/>
                </a:cxn>
                <a:cxn ang="0">
                  <a:pos x="22" y="0"/>
                </a:cxn>
                <a:cxn ang="0">
                  <a:pos x="14" y="2"/>
                </a:cxn>
                <a:cxn ang="0">
                  <a:pos x="8" y="4"/>
                </a:cxn>
                <a:cxn ang="0">
                  <a:pos x="4" y="10"/>
                </a:cxn>
                <a:cxn ang="0">
                  <a:pos x="2" y="16"/>
                </a:cxn>
                <a:cxn ang="0">
                  <a:pos x="4" y="24"/>
                </a:cxn>
                <a:cxn ang="0">
                  <a:pos x="4" y="24"/>
                </a:cxn>
                <a:cxn ang="0">
                  <a:pos x="0" y="26"/>
                </a:cxn>
                <a:cxn ang="0">
                  <a:pos x="0" y="32"/>
                </a:cxn>
                <a:cxn ang="0">
                  <a:pos x="0" y="32"/>
                </a:cxn>
                <a:cxn ang="0">
                  <a:pos x="2" y="36"/>
                </a:cxn>
                <a:cxn ang="0">
                  <a:pos x="6" y="38"/>
                </a:cxn>
                <a:cxn ang="0">
                  <a:pos x="6" y="38"/>
                </a:cxn>
              </a:cxnLst>
              <a:rect l="0" t="0" r="r" b="b"/>
              <a:pathLst>
                <a:path w="42" h="54">
                  <a:moveTo>
                    <a:pt x="6" y="38"/>
                  </a:moveTo>
                  <a:lnTo>
                    <a:pt x="6" y="38"/>
                  </a:lnTo>
                  <a:lnTo>
                    <a:pt x="8" y="44"/>
                  </a:lnTo>
                  <a:lnTo>
                    <a:pt x="12" y="48"/>
                  </a:lnTo>
                  <a:lnTo>
                    <a:pt x="16" y="52"/>
                  </a:lnTo>
                  <a:lnTo>
                    <a:pt x="22" y="54"/>
                  </a:lnTo>
                  <a:lnTo>
                    <a:pt x="22" y="54"/>
                  </a:lnTo>
                  <a:lnTo>
                    <a:pt x="26" y="52"/>
                  </a:lnTo>
                  <a:lnTo>
                    <a:pt x="32" y="48"/>
                  </a:lnTo>
                  <a:lnTo>
                    <a:pt x="36" y="44"/>
                  </a:lnTo>
                  <a:lnTo>
                    <a:pt x="38" y="38"/>
                  </a:lnTo>
                  <a:lnTo>
                    <a:pt x="38" y="38"/>
                  </a:lnTo>
                  <a:lnTo>
                    <a:pt x="40" y="36"/>
                  </a:lnTo>
                  <a:lnTo>
                    <a:pt x="42" y="32"/>
                  </a:lnTo>
                  <a:lnTo>
                    <a:pt x="42" y="32"/>
                  </a:lnTo>
                  <a:lnTo>
                    <a:pt x="42" y="26"/>
                  </a:lnTo>
                  <a:lnTo>
                    <a:pt x="38" y="24"/>
                  </a:lnTo>
                  <a:lnTo>
                    <a:pt x="40" y="16"/>
                  </a:lnTo>
                  <a:lnTo>
                    <a:pt x="40" y="16"/>
                  </a:lnTo>
                  <a:lnTo>
                    <a:pt x="40" y="10"/>
                  </a:lnTo>
                  <a:lnTo>
                    <a:pt x="36" y="4"/>
                  </a:lnTo>
                  <a:lnTo>
                    <a:pt x="30" y="2"/>
                  </a:lnTo>
                  <a:lnTo>
                    <a:pt x="22" y="0"/>
                  </a:lnTo>
                  <a:lnTo>
                    <a:pt x="22" y="0"/>
                  </a:lnTo>
                  <a:lnTo>
                    <a:pt x="14" y="2"/>
                  </a:lnTo>
                  <a:lnTo>
                    <a:pt x="8" y="4"/>
                  </a:lnTo>
                  <a:lnTo>
                    <a:pt x="4" y="10"/>
                  </a:lnTo>
                  <a:lnTo>
                    <a:pt x="2" y="16"/>
                  </a:lnTo>
                  <a:lnTo>
                    <a:pt x="4" y="24"/>
                  </a:lnTo>
                  <a:lnTo>
                    <a:pt x="4" y="24"/>
                  </a:lnTo>
                  <a:lnTo>
                    <a:pt x="0" y="26"/>
                  </a:lnTo>
                  <a:lnTo>
                    <a:pt x="0" y="32"/>
                  </a:lnTo>
                  <a:lnTo>
                    <a:pt x="0" y="32"/>
                  </a:lnTo>
                  <a:lnTo>
                    <a:pt x="2" y="36"/>
                  </a:lnTo>
                  <a:lnTo>
                    <a:pt x="6" y="38"/>
                  </a:lnTo>
                  <a:lnTo>
                    <a:pt x="6" y="38"/>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82" name="Freeform 149"/>
            <p:cNvSpPr>
              <a:spLocks/>
            </p:cNvSpPr>
            <p:nvPr/>
          </p:nvSpPr>
          <p:spPr bwMode="auto">
            <a:xfrm>
              <a:off x="4240213" y="1893888"/>
              <a:ext cx="117475" cy="38100"/>
            </a:xfrm>
            <a:custGeom>
              <a:avLst/>
              <a:gdLst/>
              <a:ahLst/>
              <a:cxnLst>
                <a:cxn ang="0">
                  <a:pos x="64" y="2"/>
                </a:cxn>
                <a:cxn ang="0">
                  <a:pos x="64" y="2"/>
                </a:cxn>
                <a:cxn ang="0">
                  <a:pos x="52" y="0"/>
                </a:cxn>
                <a:cxn ang="0">
                  <a:pos x="38" y="18"/>
                </a:cxn>
                <a:cxn ang="0">
                  <a:pos x="22" y="0"/>
                </a:cxn>
                <a:cxn ang="0">
                  <a:pos x="22" y="0"/>
                </a:cxn>
                <a:cxn ang="0">
                  <a:pos x="10" y="2"/>
                </a:cxn>
                <a:cxn ang="0">
                  <a:pos x="10" y="2"/>
                </a:cxn>
                <a:cxn ang="0">
                  <a:pos x="6" y="4"/>
                </a:cxn>
                <a:cxn ang="0">
                  <a:pos x="4" y="6"/>
                </a:cxn>
                <a:cxn ang="0">
                  <a:pos x="0" y="10"/>
                </a:cxn>
                <a:cxn ang="0">
                  <a:pos x="0" y="14"/>
                </a:cxn>
                <a:cxn ang="0">
                  <a:pos x="0" y="24"/>
                </a:cxn>
                <a:cxn ang="0">
                  <a:pos x="10" y="24"/>
                </a:cxn>
                <a:cxn ang="0">
                  <a:pos x="64" y="24"/>
                </a:cxn>
                <a:cxn ang="0">
                  <a:pos x="74" y="24"/>
                </a:cxn>
                <a:cxn ang="0">
                  <a:pos x="74" y="14"/>
                </a:cxn>
                <a:cxn ang="0">
                  <a:pos x="74" y="14"/>
                </a:cxn>
                <a:cxn ang="0">
                  <a:pos x="74" y="10"/>
                </a:cxn>
                <a:cxn ang="0">
                  <a:pos x="72" y="6"/>
                </a:cxn>
                <a:cxn ang="0">
                  <a:pos x="68" y="4"/>
                </a:cxn>
                <a:cxn ang="0">
                  <a:pos x="64" y="2"/>
                </a:cxn>
                <a:cxn ang="0">
                  <a:pos x="64" y="2"/>
                </a:cxn>
              </a:cxnLst>
              <a:rect l="0" t="0" r="r" b="b"/>
              <a:pathLst>
                <a:path w="74" h="24">
                  <a:moveTo>
                    <a:pt x="64" y="2"/>
                  </a:moveTo>
                  <a:lnTo>
                    <a:pt x="64" y="2"/>
                  </a:lnTo>
                  <a:lnTo>
                    <a:pt x="52" y="0"/>
                  </a:lnTo>
                  <a:lnTo>
                    <a:pt x="38" y="18"/>
                  </a:lnTo>
                  <a:lnTo>
                    <a:pt x="22" y="0"/>
                  </a:lnTo>
                  <a:lnTo>
                    <a:pt x="22" y="0"/>
                  </a:lnTo>
                  <a:lnTo>
                    <a:pt x="10" y="2"/>
                  </a:lnTo>
                  <a:lnTo>
                    <a:pt x="10" y="2"/>
                  </a:lnTo>
                  <a:lnTo>
                    <a:pt x="6" y="4"/>
                  </a:lnTo>
                  <a:lnTo>
                    <a:pt x="4" y="6"/>
                  </a:lnTo>
                  <a:lnTo>
                    <a:pt x="0" y="10"/>
                  </a:lnTo>
                  <a:lnTo>
                    <a:pt x="0" y="14"/>
                  </a:lnTo>
                  <a:lnTo>
                    <a:pt x="0" y="24"/>
                  </a:lnTo>
                  <a:lnTo>
                    <a:pt x="10" y="24"/>
                  </a:lnTo>
                  <a:lnTo>
                    <a:pt x="64" y="24"/>
                  </a:lnTo>
                  <a:lnTo>
                    <a:pt x="74" y="24"/>
                  </a:lnTo>
                  <a:lnTo>
                    <a:pt x="74" y="14"/>
                  </a:lnTo>
                  <a:lnTo>
                    <a:pt x="74" y="14"/>
                  </a:lnTo>
                  <a:lnTo>
                    <a:pt x="74" y="10"/>
                  </a:lnTo>
                  <a:lnTo>
                    <a:pt x="72" y="6"/>
                  </a:lnTo>
                  <a:lnTo>
                    <a:pt x="68" y="4"/>
                  </a:lnTo>
                  <a:lnTo>
                    <a:pt x="64" y="2"/>
                  </a:lnTo>
                  <a:lnTo>
                    <a:pt x="64" y="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83" name="Freeform 150"/>
            <p:cNvSpPr>
              <a:spLocks/>
            </p:cNvSpPr>
            <p:nvPr/>
          </p:nvSpPr>
          <p:spPr bwMode="auto">
            <a:xfrm>
              <a:off x="4529138" y="1804988"/>
              <a:ext cx="66675" cy="85725"/>
            </a:xfrm>
            <a:custGeom>
              <a:avLst/>
              <a:gdLst/>
              <a:ahLst/>
              <a:cxnLst>
                <a:cxn ang="0">
                  <a:pos x="4" y="38"/>
                </a:cxn>
                <a:cxn ang="0">
                  <a:pos x="4" y="38"/>
                </a:cxn>
                <a:cxn ang="0">
                  <a:pos x="6" y="44"/>
                </a:cxn>
                <a:cxn ang="0">
                  <a:pos x="10" y="48"/>
                </a:cxn>
                <a:cxn ang="0">
                  <a:pos x="16" y="52"/>
                </a:cxn>
                <a:cxn ang="0">
                  <a:pos x="20" y="54"/>
                </a:cxn>
                <a:cxn ang="0">
                  <a:pos x="20" y="54"/>
                </a:cxn>
                <a:cxn ang="0">
                  <a:pos x="26" y="52"/>
                </a:cxn>
                <a:cxn ang="0">
                  <a:pos x="30" y="48"/>
                </a:cxn>
                <a:cxn ang="0">
                  <a:pos x="34" y="44"/>
                </a:cxn>
                <a:cxn ang="0">
                  <a:pos x="36" y="38"/>
                </a:cxn>
                <a:cxn ang="0">
                  <a:pos x="36" y="38"/>
                </a:cxn>
                <a:cxn ang="0">
                  <a:pos x="40" y="36"/>
                </a:cxn>
                <a:cxn ang="0">
                  <a:pos x="42" y="32"/>
                </a:cxn>
                <a:cxn ang="0">
                  <a:pos x="42" y="32"/>
                </a:cxn>
                <a:cxn ang="0">
                  <a:pos x="42" y="26"/>
                </a:cxn>
                <a:cxn ang="0">
                  <a:pos x="38" y="24"/>
                </a:cxn>
                <a:cxn ang="0">
                  <a:pos x="40" y="16"/>
                </a:cxn>
                <a:cxn ang="0">
                  <a:pos x="40" y="16"/>
                </a:cxn>
                <a:cxn ang="0">
                  <a:pos x="38" y="10"/>
                </a:cxn>
                <a:cxn ang="0">
                  <a:pos x="34" y="4"/>
                </a:cxn>
                <a:cxn ang="0">
                  <a:pos x="28" y="2"/>
                </a:cxn>
                <a:cxn ang="0">
                  <a:pos x="20" y="0"/>
                </a:cxn>
                <a:cxn ang="0">
                  <a:pos x="20" y="0"/>
                </a:cxn>
                <a:cxn ang="0">
                  <a:pos x="12" y="2"/>
                </a:cxn>
                <a:cxn ang="0">
                  <a:pos x="6" y="4"/>
                </a:cxn>
                <a:cxn ang="0">
                  <a:pos x="2" y="10"/>
                </a:cxn>
                <a:cxn ang="0">
                  <a:pos x="2" y="16"/>
                </a:cxn>
                <a:cxn ang="0">
                  <a:pos x="4" y="24"/>
                </a:cxn>
                <a:cxn ang="0">
                  <a:pos x="4" y="24"/>
                </a:cxn>
                <a:cxn ang="0">
                  <a:pos x="0" y="26"/>
                </a:cxn>
                <a:cxn ang="0">
                  <a:pos x="0" y="32"/>
                </a:cxn>
                <a:cxn ang="0">
                  <a:pos x="0" y="32"/>
                </a:cxn>
                <a:cxn ang="0">
                  <a:pos x="2" y="36"/>
                </a:cxn>
                <a:cxn ang="0">
                  <a:pos x="4" y="38"/>
                </a:cxn>
                <a:cxn ang="0">
                  <a:pos x="4" y="38"/>
                </a:cxn>
              </a:cxnLst>
              <a:rect l="0" t="0" r="r" b="b"/>
              <a:pathLst>
                <a:path w="42" h="54">
                  <a:moveTo>
                    <a:pt x="4" y="38"/>
                  </a:moveTo>
                  <a:lnTo>
                    <a:pt x="4" y="38"/>
                  </a:lnTo>
                  <a:lnTo>
                    <a:pt x="6" y="44"/>
                  </a:lnTo>
                  <a:lnTo>
                    <a:pt x="10" y="48"/>
                  </a:lnTo>
                  <a:lnTo>
                    <a:pt x="16" y="52"/>
                  </a:lnTo>
                  <a:lnTo>
                    <a:pt x="20" y="54"/>
                  </a:lnTo>
                  <a:lnTo>
                    <a:pt x="20" y="54"/>
                  </a:lnTo>
                  <a:lnTo>
                    <a:pt x="26" y="52"/>
                  </a:lnTo>
                  <a:lnTo>
                    <a:pt x="30" y="48"/>
                  </a:lnTo>
                  <a:lnTo>
                    <a:pt x="34" y="44"/>
                  </a:lnTo>
                  <a:lnTo>
                    <a:pt x="36" y="38"/>
                  </a:lnTo>
                  <a:lnTo>
                    <a:pt x="36" y="38"/>
                  </a:lnTo>
                  <a:lnTo>
                    <a:pt x="40" y="36"/>
                  </a:lnTo>
                  <a:lnTo>
                    <a:pt x="42" y="32"/>
                  </a:lnTo>
                  <a:lnTo>
                    <a:pt x="42" y="32"/>
                  </a:lnTo>
                  <a:lnTo>
                    <a:pt x="42" y="26"/>
                  </a:lnTo>
                  <a:lnTo>
                    <a:pt x="38" y="24"/>
                  </a:lnTo>
                  <a:lnTo>
                    <a:pt x="40" y="16"/>
                  </a:lnTo>
                  <a:lnTo>
                    <a:pt x="40" y="16"/>
                  </a:lnTo>
                  <a:lnTo>
                    <a:pt x="38" y="10"/>
                  </a:lnTo>
                  <a:lnTo>
                    <a:pt x="34" y="4"/>
                  </a:lnTo>
                  <a:lnTo>
                    <a:pt x="28" y="2"/>
                  </a:lnTo>
                  <a:lnTo>
                    <a:pt x="20" y="0"/>
                  </a:lnTo>
                  <a:lnTo>
                    <a:pt x="20" y="0"/>
                  </a:lnTo>
                  <a:lnTo>
                    <a:pt x="12" y="2"/>
                  </a:lnTo>
                  <a:lnTo>
                    <a:pt x="6" y="4"/>
                  </a:lnTo>
                  <a:lnTo>
                    <a:pt x="2" y="10"/>
                  </a:lnTo>
                  <a:lnTo>
                    <a:pt x="2" y="16"/>
                  </a:lnTo>
                  <a:lnTo>
                    <a:pt x="4" y="24"/>
                  </a:lnTo>
                  <a:lnTo>
                    <a:pt x="4" y="24"/>
                  </a:lnTo>
                  <a:lnTo>
                    <a:pt x="0" y="26"/>
                  </a:lnTo>
                  <a:lnTo>
                    <a:pt x="0" y="32"/>
                  </a:lnTo>
                  <a:lnTo>
                    <a:pt x="0" y="32"/>
                  </a:lnTo>
                  <a:lnTo>
                    <a:pt x="2" y="36"/>
                  </a:lnTo>
                  <a:lnTo>
                    <a:pt x="4" y="38"/>
                  </a:lnTo>
                  <a:lnTo>
                    <a:pt x="4" y="38"/>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84" name="Freeform 151"/>
            <p:cNvSpPr>
              <a:spLocks/>
            </p:cNvSpPr>
            <p:nvPr/>
          </p:nvSpPr>
          <p:spPr bwMode="auto">
            <a:xfrm>
              <a:off x="4503738" y="1893888"/>
              <a:ext cx="117475" cy="38100"/>
            </a:xfrm>
            <a:custGeom>
              <a:avLst/>
              <a:gdLst/>
              <a:ahLst/>
              <a:cxnLst>
                <a:cxn ang="0">
                  <a:pos x="64" y="2"/>
                </a:cxn>
                <a:cxn ang="0">
                  <a:pos x="64" y="2"/>
                </a:cxn>
                <a:cxn ang="0">
                  <a:pos x="52" y="0"/>
                </a:cxn>
                <a:cxn ang="0">
                  <a:pos x="36" y="18"/>
                </a:cxn>
                <a:cxn ang="0">
                  <a:pos x="22" y="0"/>
                </a:cxn>
                <a:cxn ang="0">
                  <a:pos x="22" y="0"/>
                </a:cxn>
                <a:cxn ang="0">
                  <a:pos x="10" y="2"/>
                </a:cxn>
                <a:cxn ang="0">
                  <a:pos x="10" y="2"/>
                </a:cxn>
                <a:cxn ang="0">
                  <a:pos x="6" y="4"/>
                </a:cxn>
                <a:cxn ang="0">
                  <a:pos x="2" y="6"/>
                </a:cxn>
                <a:cxn ang="0">
                  <a:pos x="0" y="10"/>
                </a:cxn>
                <a:cxn ang="0">
                  <a:pos x="0" y="14"/>
                </a:cxn>
                <a:cxn ang="0">
                  <a:pos x="0" y="24"/>
                </a:cxn>
                <a:cxn ang="0">
                  <a:pos x="10" y="24"/>
                </a:cxn>
                <a:cxn ang="0">
                  <a:pos x="64" y="24"/>
                </a:cxn>
                <a:cxn ang="0">
                  <a:pos x="74" y="24"/>
                </a:cxn>
                <a:cxn ang="0">
                  <a:pos x="74" y="14"/>
                </a:cxn>
                <a:cxn ang="0">
                  <a:pos x="74" y="14"/>
                </a:cxn>
                <a:cxn ang="0">
                  <a:pos x="74" y="10"/>
                </a:cxn>
                <a:cxn ang="0">
                  <a:pos x="70" y="6"/>
                </a:cxn>
                <a:cxn ang="0">
                  <a:pos x="68" y="4"/>
                </a:cxn>
                <a:cxn ang="0">
                  <a:pos x="64" y="2"/>
                </a:cxn>
                <a:cxn ang="0">
                  <a:pos x="64" y="2"/>
                </a:cxn>
              </a:cxnLst>
              <a:rect l="0" t="0" r="r" b="b"/>
              <a:pathLst>
                <a:path w="74" h="24">
                  <a:moveTo>
                    <a:pt x="64" y="2"/>
                  </a:moveTo>
                  <a:lnTo>
                    <a:pt x="64" y="2"/>
                  </a:lnTo>
                  <a:lnTo>
                    <a:pt x="52" y="0"/>
                  </a:lnTo>
                  <a:lnTo>
                    <a:pt x="36" y="18"/>
                  </a:lnTo>
                  <a:lnTo>
                    <a:pt x="22" y="0"/>
                  </a:lnTo>
                  <a:lnTo>
                    <a:pt x="22" y="0"/>
                  </a:lnTo>
                  <a:lnTo>
                    <a:pt x="10" y="2"/>
                  </a:lnTo>
                  <a:lnTo>
                    <a:pt x="10" y="2"/>
                  </a:lnTo>
                  <a:lnTo>
                    <a:pt x="6" y="4"/>
                  </a:lnTo>
                  <a:lnTo>
                    <a:pt x="2" y="6"/>
                  </a:lnTo>
                  <a:lnTo>
                    <a:pt x="0" y="10"/>
                  </a:lnTo>
                  <a:lnTo>
                    <a:pt x="0" y="14"/>
                  </a:lnTo>
                  <a:lnTo>
                    <a:pt x="0" y="24"/>
                  </a:lnTo>
                  <a:lnTo>
                    <a:pt x="10" y="24"/>
                  </a:lnTo>
                  <a:lnTo>
                    <a:pt x="64" y="24"/>
                  </a:lnTo>
                  <a:lnTo>
                    <a:pt x="74" y="24"/>
                  </a:lnTo>
                  <a:lnTo>
                    <a:pt x="74" y="14"/>
                  </a:lnTo>
                  <a:lnTo>
                    <a:pt x="74" y="14"/>
                  </a:lnTo>
                  <a:lnTo>
                    <a:pt x="74" y="10"/>
                  </a:lnTo>
                  <a:lnTo>
                    <a:pt x="70" y="6"/>
                  </a:lnTo>
                  <a:lnTo>
                    <a:pt x="68" y="4"/>
                  </a:lnTo>
                  <a:lnTo>
                    <a:pt x="64" y="2"/>
                  </a:lnTo>
                  <a:lnTo>
                    <a:pt x="64" y="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85" name="Freeform 152"/>
            <p:cNvSpPr>
              <a:spLocks/>
            </p:cNvSpPr>
            <p:nvPr/>
          </p:nvSpPr>
          <p:spPr bwMode="auto">
            <a:xfrm>
              <a:off x="4379913" y="1550988"/>
              <a:ext cx="101600" cy="127000"/>
            </a:xfrm>
            <a:custGeom>
              <a:avLst/>
              <a:gdLst/>
              <a:ahLst/>
              <a:cxnLst>
                <a:cxn ang="0">
                  <a:pos x="8" y="56"/>
                </a:cxn>
                <a:cxn ang="0">
                  <a:pos x="8" y="56"/>
                </a:cxn>
                <a:cxn ang="0">
                  <a:pos x="12" y="66"/>
                </a:cxn>
                <a:cxn ang="0">
                  <a:pos x="16" y="74"/>
                </a:cxn>
                <a:cxn ang="0">
                  <a:pos x="24" y="78"/>
                </a:cxn>
                <a:cxn ang="0">
                  <a:pos x="32" y="80"/>
                </a:cxn>
                <a:cxn ang="0">
                  <a:pos x="32" y="80"/>
                </a:cxn>
                <a:cxn ang="0">
                  <a:pos x="40" y="78"/>
                </a:cxn>
                <a:cxn ang="0">
                  <a:pos x="48" y="74"/>
                </a:cxn>
                <a:cxn ang="0">
                  <a:pos x="52" y="66"/>
                </a:cxn>
                <a:cxn ang="0">
                  <a:pos x="56" y="56"/>
                </a:cxn>
                <a:cxn ang="0">
                  <a:pos x="56" y="56"/>
                </a:cxn>
                <a:cxn ang="0">
                  <a:pos x="58" y="56"/>
                </a:cxn>
                <a:cxn ang="0">
                  <a:pos x="62" y="54"/>
                </a:cxn>
                <a:cxn ang="0">
                  <a:pos x="64" y="48"/>
                </a:cxn>
                <a:cxn ang="0">
                  <a:pos x="64" y="48"/>
                </a:cxn>
                <a:cxn ang="0">
                  <a:pos x="62" y="40"/>
                </a:cxn>
                <a:cxn ang="0">
                  <a:pos x="60" y="38"/>
                </a:cxn>
                <a:cxn ang="0">
                  <a:pos x="58" y="36"/>
                </a:cxn>
                <a:cxn ang="0">
                  <a:pos x="60" y="24"/>
                </a:cxn>
                <a:cxn ang="0">
                  <a:pos x="60" y="24"/>
                </a:cxn>
                <a:cxn ang="0">
                  <a:pos x="60" y="20"/>
                </a:cxn>
                <a:cxn ang="0">
                  <a:pos x="58" y="14"/>
                </a:cxn>
                <a:cxn ang="0">
                  <a:pos x="52" y="8"/>
                </a:cxn>
                <a:cxn ang="0">
                  <a:pos x="44" y="2"/>
                </a:cxn>
                <a:cxn ang="0">
                  <a:pos x="32" y="0"/>
                </a:cxn>
                <a:cxn ang="0">
                  <a:pos x="32" y="0"/>
                </a:cxn>
                <a:cxn ang="0">
                  <a:pos x="20" y="2"/>
                </a:cxn>
                <a:cxn ang="0">
                  <a:pos x="12" y="8"/>
                </a:cxn>
                <a:cxn ang="0">
                  <a:pos x="6" y="14"/>
                </a:cxn>
                <a:cxn ang="0">
                  <a:pos x="4" y="20"/>
                </a:cxn>
                <a:cxn ang="0">
                  <a:pos x="4" y="24"/>
                </a:cxn>
                <a:cxn ang="0">
                  <a:pos x="6" y="36"/>
                </a:cxn>
                <a:cxn ang="0">
                  <a:pos x="6" y="36"/>
                </a:cxn>
                <a:cxn ang="0">
                  <a:pos x="4" y="38"/>
                </a:cxn>
                <a:cxn ang="0">
                  <a:pos x="2" y="40"/>
                </a:cxn>
                <a:cxn ang="0">
                  <a:pos x="0" y="48"/>
                </a:cxn>
                <a:cxn ang="0">
                  <a:pos x="0" y="48"/>
                </a:cxn>
                <a:cxn ang="0">
                  <a:pos x="2" y="54"/>
                </a:cxn>
                <a:cxn ang="0">
                  <a:pos x="6" y="56"/>
                </a:cxn>
                <a:cxn ang="0">
                  <a:pos x="8" y="56"/>
                </a:cxn>
                <a:cxn ang="0">
                  <a:pos x="8" y="56"/>
                </a:cxn>
              </a:cxnLst>
              <a:rect l="0" t="0" r="r" b="b"/>
              <a:pathLst>
                <a:path w="64" h="80">
                  <a:moveTo>
                    <a:pt x="8" y="56"/>
                  </a:moveTo>
                  <a:lnTo>
                    <a:pt x="8" y="56"/>
                  </a:lnTo>
                  <a:lnTo>
                    <a:pt x="12" y="66"/>
                  </a:lnTo>
                  <a:lnTo>
                    <a:pt x="16" y="74"/>
                  </a:lnTo>
                  <a:lnTo>
                    <a:pt x="24" y="78"/>
                  </a:lnTo>
                  <a:lnTo>
                    <a:pt x="32" y="80"/>
                  </a:lnTo>
                  <a:lnTo>
                    <a:pt x="32" y="80"/>
                  </a:lnTo>
                  <a:lnTo>
                    <a:pt x="40" y="78"/>
                  </a:lnTo>
                  <a:lnTo>
                    <a:pt x="48" y="74"/>
                  </a:lnTo>
                  <a:lnTo>
                    <a:pt x="52" y="66"/>
                  </a:lnTo>
                  <a:lnTo>
                    <a:pt x="56" y="56"/>
                  </a:lnTo>
                  <a:lnTo>
                    <a:pt x="56" y="56"/>
                  </a:lnTo>
                  <a:lnTo>
                    <a:pt x="58" y="56"/>
                  </a:lnTo>
                  <a:lnTo>
                    <a:pt x="62" y="54"/>
                  </a:lnTo>
                  <a:lnTo>
                    <a:pt x="64" y="48"/>
                  </a:lnTo>
                  <a:lnTo>
                    <a:pt x="64" y="48"/>
                  </a:lnTo>
                  <a:lnTo>
                    <a:pt x="62" y="40"/>
                  </a:lnTo>
                  <a:lnTo>
                    <a:pt x="60" y="38"/>
                  </a:lnTo>
                  <a:lnTo>
                    <a:pt x="58" y="36"/>
                  </a:lnTo>
                  <a:lnTo>
                    <a:pt x="60" y="24"/>
                  </a:lnTo>
                  <a:lnTo>
                    <a:pt x="60" y="24"/>
                  </a:lnTo>
                  <a:lnTo>
                    <a:pt x="60" y="20"/>
                  </a:lnTo>
                  <a:lnTo>
                    <a:pt x="58" y="14"/>
                  </a:lnTo>
                  <a:lnTo>
                    <a:pt x="52" y="8"/>
                  </a:lnTo>
                  <a:lnTo>
                    <a:pt x="44" y="2"/>
                  </a:lnTo>
                  <a:lnTo>
                    <a:pt x="32" y="0"/>
                  </a:lnTo>
                  <a:lnTo>
                    <a:pt x="32" y="0"/>
                  </a:lnTo>
                  <a:lnTo>
                    <a:pt x="20" y="2"/>
                  </a:lnTo>
                  <a:lnTo>
                    <a:pt x="12" y="8"/>
                  </a:lnTo>
                  <a:lnTo>
                    <a:pt x="6" y="14"/>
                  </a:lnTo>
                  <a:lnTo>
                    <a:pt x="4" y="20"/>
                  </a:lnTo>
                  <a:lnTo>
                    <a:pt x="4" y="24"/>
                  </a:lnTo>
                  <a:lnTo>
                    <a:pt x="6" y="36"/>
                  </a:lnTo>
                  <a:lnTo>
                    <a:pt x="6" y="36"/>
                  </a:lnTo>
                  <a:lnTo>
                    <a:pt x="4" y="38"/>
                  </a:lnTo>
                  <a:lnTo>
                    <a:pt x="2" y="40"/>
                  </a:lnTo>
                  <a:lnTo>
                    <a:pt x="0" y="48"/>
                  </a:lnTo>
                  <a:lnTo>
                    <a:pt x="0" y="48"/>
                  </a:lnTo>
                  <a:lnTo>
                    <a:pt x="2" y="54"/>
                  </a:lnTo>
                  <a:lnTo>
                    <a:pt x="6" y="56"/>
                  </a:lnTo>
                  <a:lnTo>
                    <a:pt x="8" y="56"/>
                  </a:lnTo>
                  <a:lnTo>
                    <a:pt x="8" y="5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86" name="Freeform 153"/>
            <p:cNvSpPr>
              <a:spLocks/>
            </p:cNvSpPr>
            <p:nvPr/>
          </p:nvSpPr>
          <p:spPr bwMode="auto">
            <a:xfrm>
              <a:off x="4341813" y="1681163"/>
              <a:ext cx="177800" cy="60325"/>
            </a:xfrm>
            <a:custGeom>
              <a:avLst/>
              <a:gdLst/>
              <a:ahLst/>
              <a:cxnLst>
                <a:cxn ang="0">
                  <a:pos x="96" y="6"/>
                </a:cxn>
                <a:cxn ang="0">
                  <a:pos x="96" y="6"/>
                </a:cxn>
                <a:cxn ang="0">
                  <a:pos x="78" y="0"/>
                </a:cxn>
                <a:cxn ang="0">
                  <a:pos x="56" y="30"/>
                </a:cxn>
                <a:cxn ang="0">
                  <a:pos x="34" y="0"/>
                </a:cxn>
                <a:cxn ang="0">
                  <a:pos x="34" y="0"/>
                </a:cxn>
                <a:cxn ang="0">
                  <a:pos x="16" y="6"/>
                </a:cxn>
                <a:cxn ang="0">
                  <a:pos x="16" y="6"/>
                </a:cxn>
                <a:cxn ang="0">
                  <a:pos x="10" y="8"/>
                </a:cxn>
                <a:cxn ang="0">
                  <a:pos x="4" y="12"/>
                </a:cxn>
                <a:cxn ang="0">
                  <a:pos x="2" y="16"/>
                </a:cxn>
                <a:cxn ang="0">
                  <a:pos x="0" y="22"/>
                </a:cxn>
                <a:cxn ang="0">
                  <a:pos x="0" y="38"/>
                </a:cxn>
                <a:cxn ang="0">
                  <a:pos x="16" y="38"/>
                </a:cxn>
                <a:cxn ang="0">
                  <a:pos x="96" y="38"/>
                </a:cxn>
                <a:cxn ang="0">
                  <a:pos x="112" y="38"/>
                </a:cxn>
                <a:cxn ang="0">
                  <a:pos x="112" y="22"/>
                </a:cxn>
                <a:cxn ang="0">
                  <a:pos x="112" y="22"/>
                </a:cxn>
                <a:cxn ang="0">
                  <a:pos x="110" y="16"/>
                </a:cxn>
                <a:cxn ang="0">
                  <a:pos x="108" y="12"/>
                </a:cxn>
                <a:cxn ang="0">
                  <a:pos x="102" y="8"/>
                </a:cxn>
                <a:cxn ang="0">
                  <a:pos x="96" y="6"/>
                </a:cxn>
                <a:cxn ang="0">
                  <a:pos x="96" y="6"/>
                </a:cxn>
              </a:cxnLst>
              <a:rect l="0" t="0" r="r" b="b"/>
              <a:pathLst>
                <a:path w="112" h="38">
                  <a:moveTo>
                    <a:pt x="96" y="6"/>
                  </a:moveTo>
                  <a:lnTo>
                    <a:pt x="96" y="6"/>
                  </a:lnTo>
                  <a:lnTo>
                    <a:pt x="78" y="0"/>
                  </a:lnTo>
                  <a:lnTo>
                    <a:pt x="56" y="30"/>
                  </a:lnTo>
                  <a:lnTo>
                    <a:pt x="34" y="0"/>
                  </a:lnTo>
                  <a:lnTo>
                    <a:pt x="34" y="0"/>
                  </a:lnTo>
                  <a:lnTo>
                    <a:pt x="16" y="6"/>
                  </a:lnTo>
                  <a:lnTo>
                    <a:pt x="16" y="6"/>
                  </a:lnTo>
                  <a:lnTo>
                    <a:pt x="10" y="8"/>
                  </a:lnTo>
                  <a:lnTo>
                    <a:pt x="4" y="12"/>
                  </a:lnTo>
                  <a:lnTo>
                    <a:pt x="2" y="16"/>
                  </a:lnTo>
                  <a:lnTo>
                    <a:pt x="0" y="22"/>
                  </a:lnTo>
                  <a:lnTo>
                    <a:pt x="0" y="38"/>
                  </a:lnTo>
                  <a:lnTo>
                    <a:pt x="16" y="38"/>
                  </a:lnTo>
                  <a:lnTo>
                    <a:pt x="96" y="38"/>
                  </a:lnTo>
                  <a:lnTo>
                    <a:pt x="112" y="38"/>
                  </a:lnTo>
                  <a:lnTo>
                    <a:pt x="112" y="22"/>
                  </a:lnTo>
                  <a:lnTo>
                    <a:pt x="112" y="22"/>
                  </a:lnTo>
                  <a:lnTo>
                    <a:pt x="110" y="16"/>
                  </a:lnTo>
                  <a:lnTo>
                    <a:pt x="108" y="12"/>
                  </a:lnTo>
                  <a:lnTo>
                    <a:pt x="102" y="8"/>
                  </a:lnTo>
                  <a:lnTo>
                    <a:pt x="96" y="6"/>
                  </a:lnTo>
                  <a:lnTo>
                    <a:pt x="96" y="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87" name="Freeform 154"/>
            <p:cNvSpPr>
              <a:spLocks/>
            </p:cNvSpPr>
            <p:nvPr/>
          </p:nvSpPr>
          <p:spPr bwMode="auto">
            <a:xfrm>
              <a:off x="4373563" y="1779588"/>
              <a:ext cx="114300" cy="95250"/>
            </a:xfrm>
            <a:custGeom>
              <a:avLst/>
              <a:gdLst/>
              <a:ahLst/>
              <a:cxnLst>
                <a:cxn ang="0">
                  <a:pos x="48" y="36"/>
                </a:cxn>
                <a:cxn ang="0">
                  <a:pos x="48" y="0"/>
                </a:cxn>
                <a:cxn ang="0">
                  <a:pos x="24" y="0"/>
                </a:cxn>
                <a:cxn ang="0">
                  <a:pos x="24" y="36"/>
                </a:cxn>
                <a:cxn ang="0">
                  <a:pos x="0" y="36"/>
                </a:cxn>
                <a:cxn ang="0">
                  <a:pos x="0" y="60"/>
                </a:cxn>
                <a:cxn ang="0">
                  <a:pos x="72" y="60"/>
                </a:cxn>
                <a:cxn ang="0">
                  <a:pos x="72" y="36"/>
                </a:cxn>
                <a:cxn ang="0">
                  <a:pos x="48" y="36"/>
                </a:cxn>
              </a:cxnLst>
              <a:rect l="0" t="0" r="r" b="b"/>
              <a:pathLst>
                <a:path w="72" h="60">
                  <a:moveTo>
                    <a:pt x="48" y="36"/>
                  </a:moveTo>
                  <a:lnTo>
                    <a:pt x="48" y="0"/>
                  </a:lnTo>
                  <a:lnTo>
                    <a:pt x="24" y="0"/>
                  </a:lnTo>
                  <a:lnTo>
                    <a:pt x="24" y="36"/>
                  </a:lnTo>
                  <a:lnTo>
                    <a:pt x="0" y="36"/>
                  </a:lnTo>
                  <a:lnTo>
                    <a:pt x="0" y="60"/>
                  </a:lnTo>
                  <a:lnTo>
                    <a:pt x="72" y="60"/>
                  </a:lnTo>
                  <a:lnTo>
                    <a:pt x="72" y="36"/>
                  </a:lnTo>
                  <a:lnTo>
                    <a:pt x="48" y="3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sp>
        <p:nvSpPr>
          <p:cNvPr id="88" name="Text Box 14"/>
          <p:cNvSpPr txBox="1">
            <a:spLocks noChangeArrowheads="1"/>
          </p:cNvSpPr>
          <p:nvPr/>
        </p:nvSpPr>
        <p:spPr bwMode="auto">
          <a:xfrm>
            <a:off x="1687904" y="2185993"/>
            <a:ext cx="876688" cy="305512"/>
          </a:xfrm>
          <a:prstGeom prst="rect">
            <a:avLst/>
          </a:prstGeom>
          <a:noFill/>
          <a:ln w="9525" algn="ctr">
            <a:noFill/>
            <a:miter lim="800000"/>
            <a:headEnd/>
            <a:tailEnd/>
          </a:ln>
        </p:spPr>
        <p:txBody>
          <a:bodyPr wrap="none">
            <a:spAutoFit/>
          </a:bodyPr>
          <a:lstStyle/>
          <a:p>
            <a:r>
              <a:rPr lang="ja-JP" altLang="en-US" sz="1125">
                <a:solidFill>
                  <a:prstClr val="black"/>
                </a:solidFill>
                <a:cs typeface="メイリオ" pitchFamily="50" charset="-128"/>
              </a:rPr>
              <a:t>組織改編</a:t>
            </a:r>
          </a:p>
        </p:txBody>
      </p:sp>
      <p:sp>
        <p:nvSpPr>
          <p:cNvPr id="89" name="Freeform 152"/>
          <p:cNvSpPr>
            <a:spLocks noEditPoints="1"/>
          </p:cNvSpPr>
          <p:nvPr/>
        </p:nvSpPr>
        <p:spPr bwMode="auto">
          <a:xfrm>
            <a:off x="6867488" y="1470457"/>
            <a:ext cx="538678" cy="621551"/>
          </a:xfrm>
          <a:custGeom>
            <a:avLst/>
            <a:gdLst/>
            <a:ahLst/>
            <a:cxnLst>
              <a:cxn ang="0">
                <a:pos x="0" y="0"/>
              </a:cxn>
              <a:cxn ang="0">
                <a:pos x="0" y="240"/>
              </a:cxn>
              <a:cxn ang="0">
                <a:pos x="136" y="240"/>
              </a:cxn>
              <a:cxn ang="0">
                <a:pos x="208" y="240"/>
              </a:cxn>
              <a:cxn ang="0">
                <a:pos x="208" y="168"/>
              </a:cxn>
              <a:cxn ang="0">
                <a:pos x="208" y="0"/>
              </a:cxn>
              <a:cxn ang="0">
                <a:pos x="0" y="0"/>
              </a:cxn>
              <a:cxn ang="0">
                <a:pos x="136" y="168"/>
              </a:cxn>
              <a:cxn ang="0">
                <a:pos x="136" y="216"/>
              </a:cxn>
              <a:cxn ang="0">
                <a:pos x="24" y="216"/>
              </a:cxn>
              <a:cxn ang="0">
                <a:pos x="24" y="24"/>
              </a:cxn>
              <a:cxn ang="0">
                <a:pos x="184" y="24"/>
              </a:cxn>
              <a:cxn ang="0">
                <a:pos x="184" y="168"/>
              </a:cxn>
              <a:cxn ang="0">
                <a:pos x="136" y="168"/>
              </a:cxn>
            </a:cxnLst>
            <a:rect l="0" t="0" r="r" b="b"/>
            <a:pathLst>
              <a:path w="208" h="240">
                <a:moveTo>
                  <a:pt x="0" y="0"/>
                </a:moveTo>
                <a:lnTo>
                  <a:pt x="0" y="240"/>
                </a:lnTo>
                <a:lnTo>
                  <a:pt x="136" y="240"/>
                </a:lnTo>
                <a:lnTo>
                  <a:pt x="208" y="240"/>
                </a:lnTo>
                <a:lnTo>
                  <a:pt x="208" y="168"/>
                </a:lnTo>
                <a:lnTo>
                  <a:pt x="208" y="0"/>
                </a:lnTo>
                <a:lnTo>
                  <a:pt x="0" y="0"/>
                </a:lnTo>
                <a:close/>
                <a:moveTo>
                  <a:pt x="136" y="168"/>
                </a:moveTo>
                <a:lnTo>
                  <a:pt x="136" y="216"/>
                </a:lnTo>
                <a:lnTo>
                  <a:pt x="24" y="216"/>
                </a:lnTo>
                <a:lnTo>
                  <a:pt x="24" y="24"/>
                </a:lnTo>
                <a:lnTo>
                  <a:pt x="184" y="24"/>
                </a:lnTo>
                <a:lnTo>
                  <a:pt x="184" y="168"/>
                </a:lnTo>
                <a:lnTo>
                  <a:pt x="136" y="168"/>
                </a:lnTo>
                <a:close/>
              </a:path>
            </a:pathLst>
          </a:custGeom>
          <a:solidFill>
            <a:srgbClr val="EE5500"/>
          </a:solid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nvGrpSpPr>
          <p:cNvPr id="90" name="グループ化 97"/>
          <p:cNvGrpSpPr/>
          <p:nvPr/>
        </p:nvGrpSpPr>
        <p:grpSpPr>
          <a:xfrm>
            <a:off x="3883250" y="1594767"/>
            <a:ext cx="943484" cy="528318"/>
            <a:chOff x="4726523" y="5229200"/>
            <a:chExt cx="788440" cy="441498"/>
          </a:xfrm>
          <a:solidFill>
            <a:srgbClr val="54C2F0"/>
          </a:solidFill>
        </p:grpSpPr>
        <p:grpSp>
          <p:nvGrpSpPr>
            <p:cNvPr id="91" name="グループ化 525"/>
            <p:cNvGrpSpPr/>
            <p:nvPr/>
          </p:nvGrpSpPr>
          <p:grpSpPr>
            <a:xfrm>
              <a:off x="5074162" y="5229200"/>
              <a:ext cx="440801" cy="440802"/>
              <a:chOff x="3752906" y="1923678"/>
              <a:chExt cx="381000" cy="381000"/>
            </a:xfrm>
            <a:grpFill/>
          </p:grpSpPr>
          <p:sp>
            <p:nvSpPr>
              <p:cNvPr id="95" name="Freeform 560"/>
              <p:cNvSpPr>
                <a:spLocks/>
              </p:cNvSpPr>
              <p:nvPr/>
            </p:nvSpPr>
            <p:spPr bwMode="auto">
              <a:xfrm>
                <a:off x="3835346" y="2253878"/>
                <a:ext cx="203199"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cs typeface="メイリオ" pitchFamily="50" charset="-128"/>
                </a:endParaRPr>
              </a:p>
            </p:txBody>
          </p:sp>
          <p:sp>
            <p:nvSpPr>
              <p:cNvPr id="96" name="Freeform 561"/>
              <p:cNvSpPr>
                <a:spLocks noEditPoints="1"/>
              </p:cNvSpPr>
              <p:nvPr/>
            </p:nvSpPr>
            <p:spPr bwMode="auto">
              <a:xfrm>
                <a:off x="3752906"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cs typeface="メイリオ" pitchFamily="50" charset="-128"/>
                </a:endParaRPr>
              </a:p>
            </p:txBody>
          </p:sp>
        </p:grpSp>
        <p:grpSp>
          <p:nvGrpSpPr>
            <p:cNvPr id="92" name="グループ化 61"/>
            <p:cNvGrpSpPr/>
            <p:nvPr/>
          </p:nvGrpSpPr>
          <p:grpSpPr>
            <a:xfrm>
              <a:off x="4726523" y="5301208"/>
              <a:ext cx="349533" cy="369490"/>
              <a:chOff x="646113" y="649288"/>
              <a:chExt cx="355600" cy="381000"/>
            </a:xfrm>
            <a:grpFill/>
          </p:grpSpPr>
          <p:sp>
            <p:nvSpPr>
              <p:cNvPr id="93"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94"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grpSp>
      <p:sp>
        <p:nvSpPr>
          <p:cNvPr id="97" name="右矢印 96"/>
          <p:cNvSpPr/>
          <p:nvPr/>
        </p:nvSpPr>
        <p:spPr>
          <a:xfrm>
            <a:off x="5386127" y="1936619"/>
            <a:ext cx="621550" cy="435085"/>
          </a:xfrm>
          <a:prstGeom prst="rightArrow">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rgbClr val="FFFFFF"/>
              </a:solidFill>
              <a:cs typeface="メイリオ" pitchFamily="50" charset="-128"/>
            </a:endParaRPr>
          </a:p>
        </p:txBody>
      </p:sp>
      <p:sp>
        <p:nvSpPr>
          <p:cNvPr id="98" name="Text Box 26"/>
          <p:cNvSpPr txBox="1">
            <a:spLocks noChangeArrowheads="1"/>
          </p:cNvSpPr>
          <p:nvPr/>
        </p:nvSpPr>
        <p:spPr bwMode="auto">
          <a:xfrm>
            <a:off x="3521476" y="2154161"/>
            <a:ext cx="1740341" cy="478193"/>
          </a:xfrm>
          <a:prstGeom prst="rect">
            <a:avLst/>
          </a:prstGeom>
          <a:noFill/>
          <a:ln w="9525">
            <a:noFill/>
            <a:miter lim="800000"/>
            <a:headEnd/>
            <a:tailEnd/>
          </a:ln>
        </p:spPr>
        <p:txBody>
          <a:bodyPr wrap="square">
            <a:spAutoFit/>
          </a:bodyPr>
          <a:lstStyle/>
          <a:p>
            <a:r>
              <a:rPr kumimoji="0" lang="ja-JP" altLang="en-US" sz="1050">
                <a:solidFill>
                  <a:prstClr val="black"/>
                </a:solidFill>
                <a:cs typeface="メイリオ" pitchFamily="50" charset="-128"/>
              </a:rPr>
              <a:t>任意の出力パターン</a:t>
            </a:r>
            <a:endParaRPr kumimoji="0" lang="en-US" altLang="ja-JP" sz="1050">
              <a:solidFill>
                <a:prstClr val="black"/>
              </a:solidFill>
              <a:cs typeface="メイリオ" pitchFamily="50" charset="-128"/>
            </a:endParaRPr>
          </a:p>
          <a:p>
            <a:r>
              <a:rPr kumimoji="0" lang="ja-JP" altLang="en-US" sz="1050">
                <a:solidFill>
                  <a:prstClr val="black"/>
                </a:solidFill>
                <a:cs typeface="メイリオ" pitchFamily="50" charset="-128"/>
              </a:rPr>
              <a:t>を選択</a:t>
            </a:r>
          </a:p>
        </p:txBody>
      </p:sp>
      <p:sp>
        <p:nvSpPr>
          <p:cNvPr id="99" name="Freeform 152"/>
          <p:cNvSpPr>
            <a:spLocks noEditPoints="1"/>
          </p:cNvSpPr>
          <p:nvPr/>
        </p:nvSpPr>
        <p:spPr bwMode="auto">
          <a:xfrm>
            <a:off x="7364728" y="1594767"/>
            <a:ext cx="538678" cy="621551"/>
          </a:xfrm>
          <a:custGeom>
            <a:avLst/>
            <a:gdLst/>
            <a:ahLst/>
            <a:cxnLst>
              <a:cxn ang="0">
                <a:pos x="0" y="0"/>
              </a:cxn>
              <a:cxn ang="0">
                <a:pos x="0" y="240"/>
              </a:cxn>
              <a:cxn ang="0">
                <a:pos x="136" y="240"/>
              </a:cxn>
              <a:cxn ang="0">
                <a:pos x="208" y="240"/>
              </a:cxn>
              <a:cxn ang="0">
                <a:pos x="208" y="168"/>
              </a:cxn>
              <a:cxn ang="0">
                <a:pos x="208" y="0"/>
              </a:cxn>
              <a:cxn ang="0">
                <a:pos x="0" y="0"/>
              </a:cxn>
              <a:cxn ang="0">
                <a:pos x="136" y="168"/>
              </a:cxn>
              <a:cxn ang="0">
                <a:pos x="136" y="216"/>
              </a:cxn>
              <a:cxn ang="0">
                <a:pos x="24" y="216"/>
              </a:cxn>
              <a:cxn ang="0">
                <a:pos x="24" y="24"/>
              </a:cxn>
              <a:cxn ang="0">
                <a:pos x="184" y="24"/>
              </a:cxn>
              <a:cxn ang="0">
                <a:pos x="184" y="168"/>
              </a:cxn>
              <a:cxn ang="0">
                <a:pos x="136" y="168"/>
              </a:cxn>
            </a:cxnLst>
            <a:rect l="0" t="0" r="r" b="b"/>
            <a:pathLst>
              <a:path w="208" h="240">
                <a:moveTo>
                  <a:pt x="0" y="0"/>
                </a:moveTo>
                <a:lnTo>
                  <a:pt x="0" y="240"/>
                </a:lnTo>
                <a:lnTo>
                  <a:pt x="136" y="240"/>
                </a:lnTo>
                <a:lnTo>
                  <a:pt x="208" y="240"/>
                </a:lnTo>
                <a:lnTo>
                  <a:pt x="208" y="168"/>
                </a:lnTo>
                <a:lnTo>
                  <a:pt x="208" y="0"/>
                </a:lnTo>
                <a:lnTo>
                  <a:pt x="0" y="0"/>
                </a:lnTo>
                <a:close/>
                <a:moveTo>
                  <a:pt x="136" y="168"/>
                </a:moveTo>
                <a:lnTo>
                  <a:pt x="136" y="216"/>
                </a:lnTo>
                <a:lnTo>
                  <a:pt x="24" y="216"/>
                </a:lnTo>
                <a:lnTo>
                  <a:pt x="24" y="24"/>
                </a:lnTo>
                <a:lnTo>
                  <a:pt x="184" y="24"/>
                </a:lnTo>
                <a:lnTo>
                  <a:pt x="184" y="168"/>
                </a:lnTo>
                <a:lnTo>
                  <a:pt x="136" y="168"/>
                </a:lnTo>
                <a:close/>
              </a:path>
            </a:pathLst>
          </a:custGeom>
          <a:solidFill>
            <a:srgbClr val="EE5500"/>
          </a:solid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100" name="Freeform 152"/>
          <p:cNvSpPr>
            <a:spLocks noEditPoints="1"/>
          </p:cNvSpPr>
          <p:nvPr/>
        </p:nvSpPr>
        <p:spPr bwMode="auto">
          <a:xfrm>
            <a:off x="6370247" y="1377224"/>
            <a:ext cx="538678" cy="621551"/>
          </a:xfrm>
          <a:custGeom>
            <a:avLst/>
            <a:gdLst/>
            <a:ahLst/>
            <a:cxnLst>
              <a:cxn ang="0">
                <a:pos x="0" y="0"/>
              </a:cxn>
              <a:cxn ang="0">
                <a:pos x="0" y="240"/>
              </a:cxn>
              <a:cxn ang="0">
                <a:pos x="136" y="240"/>
              </a:cxn>
              <a:cxn ang="0">
                <a:pos x="208" y="240"/>
              </a:cxn>
              <a:cxn ang="0">
                <a:pos x="208" y="168"/>
              </a:cxn>
              <a:cxn ang="0">
                <a:pos x="208" y="0"/>
              </a:cxn>
              <a:cxn ang="0">
                <a:pos x="0" y="0"/>
              </a:cxn>
              <a:cxn ang="0">
                <a:pos x="136" y="168"/>
              </a:cxn>
              <a:cxn ang="0">
                <a:pos x="136" y="216"/>
              </a:cxn>
              <a:cxn ang="0">
                <a:pos x="24" y="216"/>
              </a:cxn>
              <a:cxn ang="0">
                <a:pos x="24" y="24"/>
              </a:cxn>
              <a:cxn ang="0">
                <a:pos x="184" y="24"/>
              </a:cxn>
              <a:cxn ang="0">
                <a:pos x="184" y="168"/>
              </a:cxn>
              <a:cxn ang="0">
                <a:pos x="136" y="168"/>
              </a:cxn>
            </a:cxnLst>
            <a:rect l="0" t="0" r="r" b="b"/>
            <a:pathLst>
              <a:path w="208" h="240">
                <a:moveTo>
                  <a:pt x="0" y="0"/>
                </a:moveTo>
                <a:lnTo>
                  <a:pt x="0" y="240"/>
                </a:lnTo>
                <a:lnTo>
                  <a:pt x="136" y="240"/>
                </a:lnTo>
                <a:lnTo>
                  <a:pt x="208" y="240"/>
                </a:lnTo>
                <a:lnTo>
                  <a:pt x="208" y="168"/>
                </a:lnTo>
                <a:lnTo>
                  <a:pt x="208" y="0"/>
                </a:lnTo>
                <a:lnTo>
                  <a:pt x="0" y="0"/>
                </a:lnTo>
                <a:close/>
                <a:moveTo>
                  <a:pt x="136" y="168"/>
                </a:moveTo>
                <a:lnTo>
                  <a:pt x="136" y="216"/>
                </a:lnTo>
                <a:lnTo>
                  <a:pt x="24" y="216"/>
                </a:lnTo>
                <a:lnTo>
                  <a:pt x="24" y="24"/>
                </a:lnTo>
                <a:lnTo>
                  <a:pt x="184" y="24"/>
                </a:lnTo>
                <a:lnTo>
                  <a:pt x="184" y="168"/>
                </a:lnTo>
                <a:lnTo>
                  <a:pt x="136" y="168"/>
                </a:lnTo>
                <a:close/>
              </a:path>
            </a:pathLst>
          </a:custGeom>
          <a:solidFill>
            <a:srgbClr val="EE5500"/>
          </a:solid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101" name="Text Box 26"/>
          <p:cNvSpPr txBox="1">
            <a:spLocks noChangeArrowheads="1"/>
          </p:cNvSpPr>
          <p:nvPr/>
        </p:nvSpPr>
        <p:spPr bwMode="auto">
          <a:xfrm>
            <a:off x="6131987" y="2199774"/>
            <a:ext cx="1957884" cy="478193"/>
          </a:xfrm>
          <a:prstGeom prst="rect">
            <a:avLst/>
          </a:prstGeom>
          <a:noFill/>
          <a:ln w="9525">
            <a:noFill/>
            <a:miter lim="800000"/>
            <a:headEnd/>
            <a:tailEnd/>
          </a:ln>
        </p:spPr>
        <p:txBody>
          <a:bodyPr wrap="square">
            <a:spAutoFit/>
          </a:bodyPr>
          <a:lstStyle/>
          <a:p>
            <a:pPr algn="ctr"/>
            <a:r>
              <a:rPr kumimoji="0" lang="ja-JP" altLang="en-US" sz="1050">
                <a:solidFill>
                  <a:prstClr val="black"/>
                </a:solidFill>
                <a:cs typeface="メイリオ" pitchFamily="50" charset="-128"/>
              </a:rPr>
              <a:t>指定したパターンの</a:t>
            </a:r>
            <a:endParaRPr kumimoji="0" lang="en-US" altLang="ja-JP" sz="1050">
              <a:solidFill>
                <a:prstClr val="black"/>
              </a:solidFill>
              <a:cs typeface="メイリオ" pitchFamily="50" charset="-128"/>
            </a:endParaRPr>
          </a:p>
          <a:p>
            <a:pPr algn="ctr"/>
            <a:r>
              <a:rPr kumimoji="0" lang="ja-JP" altLang="en-US" sz="1050">
                <a:solidFill>
                  <a:prstClr val="black"/>
                </a:solidFill>
                <a:cs typeface="メイリオ" pitchFamily="50" charset="-128"/>
              </a:rPr>
              <a:t>イメージで出力</a:t>
            </a:r>
          </a:p>
        </p:txBody>
      </p:sp>
      <p:sp>
        <p:nvSpPr>
          <p:cNvPr id="102" name="Text Box 26"/>
          <p:cNvSpPr txBox="1">
            <a:spLocks noChangeArrowheads="1"/>
          </p:cNvSpPr>
          <p:nvPr/>
        </p:nvSpPr>
        <p:spPr bwMode="auto">
          <a:xfrm>
            <a:off x="786654" y="1094016"/>
            <a:ext cx="1740341" cy="371928"/>
          </a:xfrm>
          <a:prstGeom prst="rect">
            <a:avLst/>
          </a:prstGeom>
          <a:noFill/>
          <a:ln w="9525">
            <a:noFill/>
            <a:miter lim="800000"/>
            <a:headEnd/>
            <a:tailEnd/>
          </a:ln>
        </p:spPr>
        <p:txBody>
          <a:bodyPr wrap="square">
            <a:spAutoFit/>
          </a:bodyPr>
          <a:lstStyle/>
          <a:p>
            <a:pPr algn="ctr"/>
            <a:r>
              <a:rPr kumimoji="0" lang="ja-JP" altLang="en-US" sz="1500" b="1">
                <a:solidFill>
                  <a:srgbClr val="54C2F0"/>
                </a:solidFill>
                <a:cs typeface="メイリオ" pitchFamily="50" charset="-128"/>
              </a:rPr>
              <a:t>対象者抽出</a:t>
            </a:r>
          </a:p>
        </p:txBody>
      </p:sp>
      <p:sp>
        <p:nvSpPr>
          <p:cNvPr id="103" name="Text Box 26"/>
          <p:cNvSpPr txBox="1">
            <a:spLocks noChangeArrowheads="1"/>
          </p:cNvSpPr>
          <p:nvPr/>
        </p:nvSpPr>
        <p:spPr bwMode="auto">
          <a:xfrm>
            <a:off x="3179623" y="1097526"/>
            <a:ext cx="2268659" cy="371928"/>
          </a:xfrm>
          <a:prstGeom prst="rect">
            <a:avLst/>
          </a:prstGeom>
          <a:noFill/>
          <a:ln w="9525">
            <a:noFill/>
            <a:miter lim="800000"/>
            <a:headEnd/>
            <a:tailEnd/>
          </a:ln>
        </p:spPr>
        <p:txBody>
          <a:bodyPr wrap="square">
            <a:spAutoFit/>
          </a:bodyPr>
          <a:lstStyle/>
          <a:p>
            <a:pPr algn="ctr"/>
            <a:r>
              <a:rPr kumimoji="0" lang="ja-JP" altLang="en-US" sz="1500" b="1">
                <a:solidFill>
                  <a:srgbClr val="54C2F0"/>
                </a:solidFill>
                <a:cs typeface="メイリオ" pitchFamily="50" charset="-128"/>
              </a:rPr>
              <a:t>出力パターン選択</a:t>
            </a:r>
          </a:p>
        </p:txBody>
      </p:sp>
      <p:sp>
        <p:nvSpPr>
          <p:cNvPr id="104" name="Text Box 26"/>
          <p:cNvSpPr txBox="1">
            <a:spLocks noChangeArrowheads="1"/>
          </p:cNvSpPr>
          <p:nvPr/>
        </p:nvSpPr>
        <p:spPr bwMode="auto">
          <a:xfrm>
            <a:off x="6038755" y="1094016"/>
            <a:ext cx="2268659" cy="371928"/>
          </a:xfrm>
          <a:prstGeom prst="rect">
            <a:avLst/>
          </a:prstGeom>
          <a:noFill/>
          <a:ln w="9525">
            <a:noFill/>
            <a:miter lim="800000"/>
            <a:headEnd/>
            <a:tailEnd/>
          </a:ln>
        </p:spPr>
        <p:txBody>
          <a:bodyPr wrap="square">
            <a:spAutoFit/>
          </a:bodyPr>
          <a:lstStyle/>
          <a:p>
            <a:pPr algn="ctr"/>
            <a:r>
              <a:rPr kumimoji="0" lang="ja-JP" altLang="en-US" sz="1500" b="1">
                <a:solidFill>
                  <a:srgbClr val="EE5500"/>
                </a:solidFill>
                <a:cs typeface="メイリオ" pitchFamily="50" charset="-128"/>
              </a:rPr>
              <a:t>ドキュメント出力</a:t>
            </a:r>
            <a:endParaRPr kumimoji="0" lang="en-US" altLang="ja-JP" sz="1500" b="1">
              <a:solidFill>
                <a:srgbClr val="EE5500"/>
              </a:solidFill>
              <a:cs typeface="メイリオ" pitchFamily="50" charset="-128"/>
            </a:endParaRPr>
          </a:p>
        </p:txBody>
      </p:sp>
      <p:sp>
        <p:nvSpPr>
          <p:cNvPr id="105" name="Text Box 26"/>
          <p:cNvSpPr txBox="1">
            <a:spLocks noChangeArrowheads="1"/>
          </p:cNvSpPr>
          <p:nvPr/>
        </p:nvSpPr>
        <p:spPr bwMode="auto">
          <a:xfrm>
            <a:off x="6325689" y="1559928"/>
            <a:ext cx="645391" cy="278946"/>
          </a:xfrm>
          <a:prstGeom prst="rect">
            <a:avLst/>
          </a:prstGeom>
          <a:noFill/>
          <a:ln w="9525">
            <a:noFill/>
            <a:miter lim="800000"/>
            <a:headEnd/>
            <a:tailEnd/>
          </a:ln>
        </p:spPr>
        <p:txBody>
          <a:bodyPr wrap="square">
            <a:spAutoFit/>
          </a:bodyPr>
          <a:lstStyle/>
          <a:p>
            <a:pPr algn="ctr"/>
            <a:r>
              <a:rPr kumimoji="0" lang="en-US" altLang="ja-JP" sz="975">
                <a:solidFill>
                  <a:srgbClr val="EE5500"/>
                </a:solidFill>
                <a:cs typeface="メイリオ" pitchFamily="50" charset="-128"/>
              </a:rPr>
              <a:t>Word</a:t>
            </a:r>
          </a:p>
        </p:txBody>
      </p:sp>
      <p:sp>
        <p:nvSpPr>
          <p:cNvPr id="106" name="Text Box 26"/>
          <p:cNvSpPr txBox="1">
            <a:spLocks noChangeArrowheads="1"/>
          </p:cNvSpPr>
          <p:nvPr/>
        </p:nvSpPr>
        <p:spPr bwMode="auto">
          <a:xfrm>
            <a:off x="6815693" y="1652409"/>
            <a:ext cx="645391" cy="278946"/>
          </a:xfrm>
          <a:prstGeom prst="rect">
            <a:avLst/>
          </a:prstGeom>
          <a:noFill/>
          <a:ln w="9525">
            <a:noFill/>
            <a:miter lim="800000"/>
            <a:headEnd/>
            <a:tailEnd/>
          </a:ln>
        </p:spPr>
        <p:txBody>
          <a:bodyPr wrap="square">
            <a:spAutoFit/>
          </a:bodyPr>
          <a:lstStyle/>
          <a:p>
            <a:pPr algn="ctr"/>
            <a:r>
              <a:rPr kumimoji="0" lang="en-US" altLang="ja-JP" sz="975">
                <a:solidFill>
                  <a:srgbClr val="EE5500"/>
                </a:solidFill>
                <a:cs typeface="メイリオ" pitchFamily="50" charset="-128"/>
              </a:rPr>
              <a:t>Word</a:t>
            </a:r>
          </a:p>
        </p:txBody>
      </p:sp>
      <p:sp>
        <p:nvSpPr>
          <p:cNvPr id="107" name="Text Box 26"/>
          <p:cNvSpPr txBox="1">
            <a:spLocks noChangeArrowheads="1"/>
          </p:cNvSpPr>
          <p:nvPr/>
        </p:nvSpPr>
        <p:spPr bwMode="auto">
          <a:xfrm>
            <a:off x="7323183" y="1777471"/>
            <a:ext cx="645391" cy="278946"/>
          </a:xfrm>
          <a:prstGeom prst="rect">
            <a:avLst/>
          </a:prstGeom>
          <a:noFill/>
          <a:ln w="9525">
            <a:noFill/>
            <a:miter lim="800000"/>
            <a:headEnd/>
            <a:tailEnd/>
          </a:ln>
        </p:spPr>
        <p:txBody>
          <a:bodyPr wrap="square">
            <a:spAutoFit/>
          </a:bodyPr>
          <a:lstStyle/>
          <a:p>
            <a:pPr algn="ctr"/>
            <a:r>
              <a:rPr kumimoji="0" lang="en-US" altLang="ja-JP" sz="975">
                <a:solidFill>
                  <a:srgbClr val="EE5500"/>
                </a:solidFill>
                <a:cs typeface="メイリオ" pitchFamily="50" charset="-128"/>
              </a:rPr>
              <a:t>Word</a:t>
            </a:r>
          </a:p>
        </p:txBody>
      </p:sp>
      <p:sp>
        <p:nvSpPr>
          <p:cNvPr id="108" name="Freeform 364"/>
          <p:cNvSpPr>
            <a:spLocks noEditPoints="1"/>
          </p:cNvSpPr>
          <p:nvPr/>
        </p:nvSpPr>
        <p:spPr bwMode="auto">
          <a:xfrm>
            <a:off x="984021" y="3521575"/>
            <a:ext cx="497240" cy="617541"/>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54C2F0"/>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nvGrpSpPr>
          <p:cNvPr id="109" name="グループ化 50"/>
          <p:cNvGrpSpPr/>
          <p:nvPr/>
        </p:nvGrpSpPr>
        <p:grpSpPr>
          <a:xfrm>
            <a:off x="1501439" y="3689260"/>
            <a:ext cx="397018" cy="391708"/>
            <a:chOff x="1535113" y="649288"/>
            <a:chExt cx="381000" cy="381000"/>
          </a:xfrm>
          <a:solidFill>
            <a:srgbClr val="54C2F0"/>
          </a:solidFill>
        </p:grpSpPr>
        <p:sp>
          <p:nvSpPr>
            <p:cNvPr id="110" name="Freeform 108"/>
            <p:cNvSpPr>
              <a:spLocks/>
            </p:cNvSpPr>
            <p:nvPr/>
          </p:nvSpPr>
          <p:spPr bwMode="auto">
            <a:xfrm>
              <a:off x="1560513" y="661988"/>
              <a:ext cx="60325" cy="73025"/>
            </a:xfrm>
            <a:custGeom>
              <a:avLst/>
              <a:gdLst/>
              <a:ahLst/>
              <a:cxnLst>
                <a:cxn ang="0">
                  <a:pos x="6" y="32"/>
                </a:cxn>
                <a:cxn ang="0">
                  <a:pos x="6" y="32"/>
                </a:cxn>
                <a:cxn ang="0">
                  <a:pos x="6" y="38"/>
                </a:cxn>
                <a:cxn ang="0">
                  <a:pos x="10" y="42"/>
                </a:cxn>
                <a:cxn ang="0">
                  <a:pos x="14" y="46"/>
                </a:cxn>
                <a:cxn ang="0">
                  <a:pos x="18" y="46"/>
                </a:cxn>
                <a:cxn ang="0">
                  <a:pos x="18" y="46"/>
                </a:cxn>
                <a:cxn ang="0">
                  <a:pos x="24" y="46"/>
                </a:cxn>
                <a:cxn ang="0">
                  <a:pos x="28" y="42"/>
                </a:cxn>
                <a:cxn ang="0">
                  <a:pos x="30" y="38"/>
                </a:cxn>
                <a:cxn ang="0">
                  <a:pos x="32" y="32"/>
                </a:cxn>
                <a:cxn ang="0">
                  <a:pos x="32" y="32"/>
                </a:cxn>
                <a:cxn ang="0">
                  <a:pos x="36" y="32"/>
                </a:cxn>
                <a:cxn ang="0">
                  <a:pos x="38" y="28"/>
                </a:cxn>
                <a:cxn ang="0">
                  <a:pos x="38" y="28"/>
                </a:cxn>
                <a:cxn ang="0">
                  <a:pos x="36" y="24"/>
                </a:cxn>
                <a:cxn ang="0">
                  <a:pos x="34" y="22"/>
                </a:cxn>
                <a:cxn ang="0">
                  <a:pos x="34" y="14"/>
                </a:cxn>
                <a:cxn ang="0">
                  <a:pos x="34" y="14"/>
                </a:cxn>
                <a:cxn ang="0">
                  <a:pos x="34" y="8"/>
                </a:cxn>
                <a:cxn ang="0">
                  <a:pos x="30" y="4"/>
                </a:cxn>
                <a:cxn ang="0">
                  <a:pos x="26" y="2"/>
                </a:cxn>
                <a:cxn ang="0">
                  <a:pos x="18" y="0"/>
                </a:cxn>
                <a:cxn ang="0">
                  <a:pos x="18" y="0"/>
                </a:cxn>
                <a:cxn ang="0">
                  <a:pos x="12" y="2"/>
                </a:cxn>
                <a:cxn ang="0">
                  <a:pos x="6" y="4"/>
                </a:cxn>
                <a:cxn ang="0">
                  <a:pos x="4" y="8"/>
                </a:cxn>
                <a:cxn ang="0">
                  <a:pos x="2" y="14"/>
                </a:cxn>
                <a:cxn ang="0">
                  <a:pos x="4" y="22"/>
                </a:cxn>
                <a:cxn ang="0">
                  <a:pos x="4" y="22"/>
                </a:cxn>
                <a:cxn ang="0">
                  <a:pos x="0" y="24"/>
                </a:cxn>
                <a:cxn ang="0">
                  <a:pos x="0" y="28"/>
                </a:cxn>
                <a:cxn ang="0">
                  <a:pos x="0" y="28"/>
                </a:cxn>
                <a:cxn ang="0">
                  <a:pos x="2" y="32"/>
                </a:cxn>
                <a:cxn ang="0">
                  <a:pos x="6" y="32"/>
                </a:cxn>
                <a:cxn ang="0">
                  <a:pos x="6" y="32"/>
                </a:cxn>
              </a:cxnLst>
              <a:rect l="0" t="0" r="r" b="b"/>
              <a:pathLst>
                <a:path w="38" h="46">
                  <a:moveTo>
                    <a:pt x="6" y="32"/>
                  </a:moveTo>
                  <a:lnTo>
                    <a:pt x="6" y="32"/>
                  </a:lnTo>
                  <a:lnTo>
                    <a:pt x="6" y="38"/>
                  </a:lnTo>
                  <a:lnTo>
                    <a:pt x="10" y="42"/>
                  </a:lnTo>
                  <a:lnTo>
                    <a:pt x="14" y="46"/>
                  </a:lnTo>
                  <a:lnTo>
                    <a:pt x="18" y="46"/>
                  </a:lnTo>
                  <a:lnTo>
                    <a:pt x="18" y="46"/>
                  </a:lnTo>
                  <a:lnTo>
                    <a:pt x="24" y="46"/>
                  </a:lnTo>
                  <a:lnTo>
                    <a:pt x="28" y="42"/>
                  </a:lnTo>
                  <a:lnTo>
                    <a:pt x="30" y="38"/>
                  </a:lnTo>
                  <a:lnTo>
                    <a:pt x="32" y="32"/>
                  </a:lnTo>
                  <a:lnTo>
                    <a:pt x="32" y="32"/>
                  </a:lnTo>
                  <a:lnTo>
                    <a:pt x="36" y="32"/>
                  </a:lnTo>
                  <a:lnTo>
                    <a:pt x="38" y="28"/>
                  </a:lnTo>
                  <a:lnTo>
                    <a:pt x="38" y="28"/>
                  </a:lnTo>
                  <a:lnTo>
                    <a:pt x="36" y="24"/>
                  </a:lnTo>
                  <a:lnTo>
                    <a:pt x="34" y="22"/>
                  </a:lnTo>
                  <a:lnTo>
                    <a:pt x="34" y="14"/>
                  </a:lnTo>
                  <a:lnTo>
                    <a:pt x="34" y="14"/>
                  </a:lnTo>
                  <a:lnTo>
                    <a:pt x="34" y="8"/>
                  </a:lnTo>
                  <a:lnTo>
                    <a:pt x="30" y="4"/>
                  </a:lnTo>
                  <a:lnTo>
                    <a:pt x="26" y="2"/>
                  </a:lnTo>
                  <a:lnTo>
                    <a:pt x="18" y="0"/>
                  </a:lnTo>
                  <a:lnTo>
                    <a:pt x="18" y="0"/>
                  </a:lnTo>
                  <a:lnTo>
                    <a:pt x="12" y="2"/>
                  </a:lnTo>
                  <a:lnTo>
                    <a:pt x="6" y="4"/>
                  </a:lnTo>
                  <a:lnTo>
                    <a:pt x="4" y="8"/>
                  </a:lnTo>
                  <a:lnTo>
                    <a:pt x="2" y="14"/>
                  </a:lnTo>
                  <a:lnTo>
                    <a:pt x="4" y="22"/>
                  </a:lnTo>
                  <a:lnTo>
                    <a:pt x="4" y="22"/>
                  </a:lnTo>
                  <a:lnTo>
                    <a:pt x="0" y="24"/>
                  </a:lnTo>
                  <a:lnTo>
                    <a:pt x="0" y="28"/>
                  </a:lnTo>
                  <a:lnTo>
                    <a:pt x="0" y="28"/>
                  </a:lnTo>
                  <a:lnTo>
                    <a:pt x="2" y="32"/>
                  </a:lnTo>
                  <a:lnTo>
                    <a:pt x="6" y="32"/>
                  </a:lnTo>
                  <a:lnTo>
                    <a:pt x="6" y="3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111" name="Freeform 109"/>
            <p:cNvSpPr>
              <a:spLocks/>
            </p:cNvSpPr>
            <p:nvPr/>
          </p:nvSpPr>
          <p:spPr bwMode="auto">
            <a:xfrm>
              <a:off x="1535113" y="738188"/>
              <a:ext cx="98425" cy="292100"/>
            </a:xfrm>
            <a:custGeom>
              <a:avLst/>
              <a:gdLst/>
              <a:ahLst/>
              <a:cxnLst>
                <a:cxn ang="0">
                  <a:pos x="62" y="6"/>
                </a:cxn>
                <a:cxn ang="0">
                  <a:pos x="62" y="6"/>
                </a:cxn>
                <a:cxn ang="0">
                  <a:pos x="62" y="4"/>
                </a:cxn>
                <a:cxn ang="0">
                  <a:pos x="62" y="4"/>
                </a:cxn>
                <a:cxn ang="0">
                  <a:pos x="60" y="4"/>
                </a:cxn>
                <a:cxn ang="0">
                  <a:pos x="60" y="4"/>
                </a:cxn>
                <a:cxn ang="0">
                  <a:pos x="48" y="0"/>
                </a:cxn>
                <a:cxn ang="0">
                  <a:pos x="34" y="16"/>
                </a:cxn>
                <a:cxn ang="0">
                  <a:pos x="20" y="0"/>
                </a:cxn>
                <a:cxn ang="0">
                  <a:pos x="20" y="0"/>
                </a:cxn>
                <a:cxn ang="0">
                  <a:pos x="10" y="4"/>
                </a:cxn>
                <a:cxn ang="0">
                  <a:pos x="10" y="4"/>
                </a:cxn>
                <a:cxn ang="0">
                  <a:pos x="2" y="6"/>
                </a:cxn>
                <a:cxn ang="0">
                  <a:pos x="0" y="8"/>
                </a:cxn>
                <a:cxn ang="0">
                  <a:pos x="0" y="12"/>
                </a:cxn>
                <a:cxn ang="0">
                  <a:pos x="0" y="20"/>
                </a:cxn>
                <a:cxn ang="0">
                  <a:pos x="0" y="22"/>
                </a:cxn>
                <a:cxn ang="0">
                  <a:pos x="0" y="84"/>
                </a:cxn>
                <a:cxn ang="0">
                  <a:pos x="12" y="84"/>
                </a:cxn>
                <a:cxn ang="0">
                  <a:pos x="12" y="184"/>
                </a:cxn>
                <a:cxn ang="0">
                  <a:pos x="58" y="184"/>
                </a:cxn>
                <a:cxn ang="0">
                  <a:pos x="58" y="84"/>
                </a:cxn>
                <a:cxn ang="0">
                  <a:pos x="62" y="84"/>
                </a:cxn>
                <a:cxn ang="0">
                  <a:pos x="62" y="6"/>
                </a:cxn>
              </a:cxnLst>
              <a:rect l="0" t="0" r="r" b="b"/>
              <a:pathLst>
                <a:path w="62" h="184">
                  <a:moveTo>
                    <a:pt x="62" y="6"/>
                  </a:moveTo>
                  <a:lnTo>
                    <a:pt x="62" y="6"/>
                  </a:lnTo>
                  <a:lnTo>
                    <a:pt x="62" y="4"/>
                  </a:lnTo>
                  <a:lnTo>
                    <a:pt x="62" y="4"/>
                  </a:lnTo>
                  <a:lnTo>
                    <a:pt x="60" y="4"/>
                  </a:lnTo>
                  <a:lnTo>
                    <a:pt x="60" y="4"/>
                  </a:lnTo>
                  <a:lnTo>
                    <a:pt x="48" y="0"/>
                  </a:lnTo>
                  <a:lnTo>
                    <a:pt x="34" y="16"/>
                  </a:lnTo>
                  <a:lnTo>
                    <a:pt x="20" y="0"/>
                  </a:lnTo>
                  <a:lnTo>
                    <a:pt x="20" y="0"/>
                  </a:lnTo>
                  <a:lnTo>
                    <a:pt x="10" y="4"/>
                  </a:lnTo>
                  <a:lnTo>
                    <a:pt x="10" y="4"/>
                  </a:lnTo>
                  <a:lnTo>
                    <a:pt x="2" y="6"/>
                  </a:lnTo>
                  <a:lnTo>
                    <a:pt x="0" y="8"/>
                  </a:lnTo>
                  <a:lnTo>
                    <a:pt x="0" y="12"/>
                  </a:lnTo>
                  <a:lnTo>
                    <a:pt x="0" y="20"/>
                  </a:lnTo>
                  <a:lnTo>
                    <a:pt x="0" y="22"/>
                  </a:lnTo>
                  <a:lnTo>
                    <a:pt x="0" y="84"/>
                  </a:lnTo>
                  <a:lnTo>
                    <a:pt x="12" y="84"/>
                  </a:lnTo>
                  <a:lnTo>
                    <a:pt x="12" y="184"/>
                  </a:lnTo>
                  <a:lnTo>
                    <a:pt x="58" y="184"/>
                  </a:lnTo>
                  <a:lnTo>
                    <a:pt x="58" y="84"/>
                  </a:lnTo>
                  <a:lnTo>
                    <a:pt x="62" y="84"/>
                  </a:lnTo>
                  <a:lnTo>
                    <a:pt x="62" y="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112" name="Freeform 110"/>
            <p:cNvSpPr>
              <a:spLocks/>
            </p:cNvSpPr>
            <p:nvPr/>
          </p:nvSpPr>
          <p:spPr bwMode="auto">
            <a:xfrm>
              <a:off x="1830388" y="661988"/>
              <a:ext cx="60325" cy="73025"/>
            </a:xfrm>
            <a:custGeom>
              <a:avLst/>
              <a:gdLst/>
              <a:ahLst/>
              <a:cxnLst>
                <a:cxn ang="0">
                  <a:pos x="6" y="32"/>
                </a:cxn>
                <a:cxn ang="0">
                  <a:pos x="6" y="32"/>
                </a:cxn>
                <a:cxn ang="0">
                  <a:pos x="8" y="38"/>
                </a:cxn>
                <a:cxn ang="0">
                  <a:pos x="10" y="42"/>
                </a:cxn>
                <a:cxn ang="0">
                  <a:pos x="14" y="46"/>
                </a:cxn>
                <a:cxn ang="0">
                  <a:pos x="20" y="46"/>
                </a:cxn>
                <a:cxn ang="0">
                  <a:pos x="20" y="46"/>
                </a:cxn>
                <a:cxn ang="0">
                  <a:pos x="24" y="46"/>
                </a:cxn>
                <a:cxn ang="0">
                  <a:pos x="28" y="42"/>
                </a:cxn>
                <a:cxn ang="0">
                  <a:pos x="32" y="38"/>
                </a:cxn>
                <a:cxn ang="0">
                  <a:pos x="32" y="32"/>
                </a:cxn>
                <a:cxn ang="0">
                  <a:pos x="32" y="32"/>
                </a:cxn>
                <a:cxn ang="0">
                  <a:pos x="36" y="32"/>
                </a:cxn>
                <a:cxn ang="0">
                  <a:pos x="38" y="28"/>
                </a:cxn>
                <a:cxn ang="0">
                  <a:pos x="38" y="28"/>
                </a:cxn>
                <a:cxn ang="0">
                  <a:pos x="38" y="24"/>
                </a:cxn>
                <a:cxn ang="0">
                  <a:pos x="34" y="22"/>
                </a:cxn>
                <a:cxn ang="0">
                  <a:pos x="36" y="14"/>
                </a:cxn>
                <a:cxn ang="0">
                  <a:pos x="36" y="14"/>
                </a:cxn>
                <a:cxn ang="0">
                  <a:pos x="34" y="8"/>
                </a:cxn>
                <a:cxn ang="0">
                  <a:pos x="32" y="4"/>
                </a:cxn>
                <a:cxn ang="0">
                  <a:pos x="26"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2"/>
                </a:cxn>
                <a:cxn ang="0">
                  <a:pos x="6" y="32"/>
                </a:cxn>
              </a:cxnLst>
              <a:rect l="0" t="0" r="r" b="b"/>
              <a:pathLst>
                <a:path w="38" h="46">
                  <a:moveTo>
                    <a:pt x="6" y="32"/>
                  </a:moveTo>
                  <a:lnTo>
                    <a:pt x="6" y="32"/>
                  </a:lnTo>
                  <a:lnTo>
                    <a:pt x="8" y="38"/>
                  </a:lnTo>
                  <a:lnTo>
                    <a:pt x="10" y="42"/>
                  </a:lnTo>
                  <a:lnTo>
                    <a:pt x="14" y="46"/>
                  </a:lnTo>
                  <a:lnTo>
                    <a:pt x="20" y="46"/>
                  </a:lnTo>
                  <a:lnTo>
                    <a:pt x="20" y="46"/>
                  </a:lnTo>
                  <a:lnTo>
                    <a:pt x="24" y="46"/>
                  </a:lnTo>
                  <a:lnTo>
                    <a:pt x="28" y="42"/>
                  </a:lnTo>
                  <a:lnTo>
                    <a:pt x="32" y="38"/>
                  </a:lnTo>
                  <a:lnTo>
                    <a:pt x="32" y="32"/>
                  </a:lnTo>
                  <a:lnTo>
                    <a:pt x="32" y="32"/>
                  </a:lnTo>
                  <a:lnTo>
                    <a:pt x="36" y="32"/>
                  </a:lnTo>
                  <a:lnTo>
                    <a:pt x="38" y="28"/>
                  </a:lnTo>
                  <a:lnTo>
                    <a:pt x="38" y="28"/>
                  </a:lnTo>
                  <a:lnTo>
                    <a:pt x="38" y="24"/>
                  </a:lnTo>
                  <a:lnTo>
                    <a:pt x="34" y="22"/>
                  </a:lnTo>
                  <a:lnTo>
                    <a:pt x="36" y="14"/>
                  </a:lnTo>
                  <a:lnTo>
                    <a:pt x="36" y="14"/>
                  </a:lnTo>
                  <a:lnTo>
                    <a:pt x="34" y="8"/>
                  </a:lnTo>
                  <a:lnTo>
                    <a:pt x="32" y="4"/>
                  </a:lnTo>
                  <a:lnTo>
                    <a:pt x="26"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2"/>
                  </a:lnTo>
                  <a:lnTo>
                    <a:pt x="6" y="3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113" name="Freeform 111"/>
            <p:cNvSpPr>
              <a:spLocks/>
            </p:cNvSpPr>
            <p:nvPr/>
          </p:nvSpPr>
          <p:spPr bwMode="auto">
            <a:xfrm>
              <a:off x="1817688" y="738188"/>
              <a:ext cx="98425" cy="292100"/>
            </a:xfrm>
            <a:custGeom>
              <a:avLst/>
              <a:gdLst/>
              <a:ahLst/>
              <a:cxnLst>
                <a:cxn ang="0">
                  <a:pos x="52" y="4"/>
                </a:cxn>
                <a:cxn ang="0">
                  <a:pos x="52" y="4"/>
                </a:cxn>
                <a:cxn ang="0">
                  <a:pos x="42" y="0"/>
                </a:cxn>
                <a:cxn ang="0">
                  <a:pos x="28" y="16"/>
                </a:cxn>
                <a:cxn ang="0">
                  <a:pos x="14" y="0"/>
                </a:cxn>
                <a:cxn ang="0">
                  <a:pos x="14" y="0"/>
                </a:cxn>
                <a:cxn ang="0">
                  <a:pos x="2" y="4"/>
                </a:cxn>
                <a:cxn ang="0">
                  <a:pos x="2" y="4"/>
                </a:cxn>
                <a:cxn ang="0">
                  <a:pos x="0" y="4"/>
                </a:cxn>
                <a:cxn ang="0">
                  <a:pos x="0" y="4"/>
                </a:cxn>
                <a:cxn ang="0">
                  <a:pos x="0" y="6"/>
                </a:cxn>
                <a:cxn ang="0">
                  <a:pos x="0" y="84"/>
                </a:cxn>
                <a:cxn ang="0">
                  <a:pos x="4" y="84"/>
                </a:cxn>
                <a:cxn ang="0">
                  <a:pos x="4" y="184"/>
                </a:cxn>
                <a:cxn ang="0">
                  <a:pos x="50" y="184"/>
                </a:cxn>
                <a:cxn ang="0">
                  <a:pos x="50" y="84"/>
                </a:cxn>
                <a:cxn ang="0">
                  <a:pos x="62" y="84"/>
                </a:cxn>
                <a:cxn ang="0">
                  <a:pos x="62" y="22"/>
                </a:cxn>
                <a:cxn ang="0">
                  <a:pos x="62" y="20"/>
                </a:cxn>
                <a:cxn ang="0">
                  <a:pos x="62" y="12"/>
                </a:cxn>
                <a:cxn ang="0">
                  <a:pos x="62" y="12"/>
                </a:cxn>
                <a:cxn ang="0">
                  <a:pos x="62" y="8"/>
                </a:cxn>
                <a:cxn ang="0">
                  <a:pos x="60" y="6"/>
                </a:cxn>
                <a:cxn ang="0">
                  <a:pos x="52" y="4"/>
                </a:cxn>
                <a:cxn ang="0">
                  <a:pos x="52" y="4"/>
                </a:cxn>
              </a:cxnLst>
              <a:rect l="0" t="0" r="r" b="b"/>
              <a:pathLst>
                <a:path w="62" h="184">
                  <a:moveTo>
                    <a:pt x="52" y="4"/>
                  </a:moveTo>
                  <a:lnTo>
                    <a:pt x="52" y="4"/>
                  </a:lnTo>
                  <a:lnTo>
                    <a:pt x="42" y="0"/>
                  </a:lnTo>
                  <a:lnTo>
                    <a:pt x="28" y="16"/>
                  </a:lnTo>
                  <a:lnTo>
                    <a:pt x="14" y="0"/>
                  </a:lnTo>
                  <a:lnTo>
                    <a:pt x="14" y="0"/>
                  </a:lnTo>
                  <a:lnTo>
                    <a:pt x="2" y="4"/>
                  </a:lnTo>
                  <a:lnTo>
                    <a:pt x="2" y="4"/>
                  </a:lnTo>
                  <a:lnTo>
                    <a:pt x="0" y="4"/>
                  </a:lnTo>
                  <a:lnTo>
                    <a:pt x="0" y="4"/>
                  </a:lnTo>
                  <a:lnTo>
                    <a:pt x="0" y="6"/>
                  </a:lnTo>
                  <a:lnTo>
                    <a:pt x="0" y="84"/>
                  </a:lnTo>
                  <a:lnTo>
                    <a:pt x="4" y="84"/>
                  </a:lnTo>
                  <a:lnTo>
                    <a:pt x="4" y="184"/>
                  </a:lnTo>
                  <a:lnTo>
                    <a:pt x="50" y="184"/>
                  </a:lnTo>
                  <a:lnTo>
                    <a:pt x="50" y="84"/>
                  </a:lnTo>
                  <a:lnTo>
                    <a:pt x="62" y="84"/>
                  </a:lnTo>
                  <a:lnTo>
                    <a:pt x="62" y="22"/>
                  </a:lnTo>
                  <a:lnTo>
                    <a:pt x="62" y="20"/>
                  </a:lnTo>
                  <a:lnTo>
                    <a:pt x="62" y="12"/>
                  </a:lnTo>
                  <a:lnTo>
                    <a:pt x="62" y="12"/>
                  </a:lnTo>
                  <a:lnTo>
                    <a:pt x="62" y="8"/>
                  </a:lnTo>
                  <a:lnTo>
                    <a:pt x="60" y="6"/>
                  </a:lnTo>
                  <a:lnTo>
                    <a:pt x="52" y="4"/>
                  </a:lnTo>
                  <a:lnTo>
                    <a:pt x="52" y="4"/>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114" name="Freeform 112"/>
            <p:cNvSpPr>
              <a:spLocks/>
            </p:cNvSpPr>
            <p:nvPr/>
          </p:nvSpPr>
          <p:spPr bwMode="auto">
            <a:xfrm>
              <a:off x="1693863" y="6492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115" name="Freeform 113"/>
            <p:cNvSpPr>
              <a:spLocks/>
            </p:cNvSpPr>
            <p:nvPr/>
          </p:nvSpPr>
          <p:spPr bwMode="auto">
            <a:xfrm>
              <a:off x="1668463" y="728663"/>
              <a:ext cx="114300" cy="301625"/>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sp>
        <p:nvSpPr>
          <p:cNvPr id="116" name="Text Box 26"/>
          <p:cNvSpPr txBox="1">
            <a:spLocks noChangeArrowheads="1"/>
          </p:cNvSpPr>
          <p:nvPr/>
        </p:nvSpPr>
        <p:spPr bwMode="auto">
          <a:xfrm>
            <a:off x="2136221" y="3350638"/>
            <a:ext cx="839093" cy="1223412"/>
          </a:xfrm>
          <a:prstGeom prst="rect">
            <a:avLst/>
          </a:prstGeom>
          <a:noFill/>
          <a:ln w="9525">
            <a:noFill/>
            <a:miter lim="800000"/>
            <a:headEnd/>
            <a:tailEnd/>
          </a:ln>
        </p:spPr>
        <p:txBody>
          <a:bodyPr wrap="square">
            <a:spAutoFit/>
          </a:bodyPr>
          <a:lstStyle/>
          <a:p>
            <a:r>
              <a:rPr kumimoji="0" lang="ja-JP" altLang="en-US" sz="1050">
                <a:solidFill>
                  <a:srgbClr val="EE5500"/>
                </a:solidFill>
                <a:cs typeface="メイリオ" pitchFamily="50" charset="-128"/>
              </a:rPr>
              <a:t>異動日</a:t>
            </a:r>
            <a:endParaRPr kumimoji="0" lang="en-US" altLang="ja-JP" sz="1050">
              <a:solidFill>
                <a:srgbClr val="EE5500"/>
              </a:solidFill>
              <a:cs typeface="メイリオ" pitchFamily="50" charset="-128"/>
            </a:endParaRPr>
          </a:p>
          <a:p>
            <a:r>
              <a:rPr kumimoji="0" lang="ja-JP" altLang="en-US" sz="1050">
                <a:solidFill>
                  <a:prstClr val="black"/>
                </a:solidFill>
                <a:cs typeface="メイリオ" pitchFamily="50" charset="-128"/>
              </a:rPr>
              <a:t>社員番号</a:t>
            </a:r>
            <a:endParaRPr kumimoji="0" lang="en-US" altLang="ja-JP" sz="1050">
              <a:solidFill>
                <a:prstClr val="black"/>
              </a:solidFill>
              <a:cs typeface="メイリオ" pitchFamily="50" charset="-128"/>
            </a:endParaRPr>
          </a:p>
          <a:p>
            <a:r>
              <a:rPr kumimoji="0" lang="ja-JP" altLang="en-US" sz="1050">
                <a:solidFill>
                  <a:srgbClr val="EE5500"/>
                </a:solidFill>
                <a:cs typeface="メイリオ" pitchFamily="50" charset="-128"/>
              </a:rPr>
              <a:t>名前</a:t>
            </a:r>
            <a:endParaRPr kumimoji="0" lang="en-US" altLang="ja-JP" sz="1050">
              <a:solidFill>
                <a:srgbClr val="EE5500"/>
              </a:solidFill>
              <a:cs typeface="メイリオ" pitchFamily="50" charset="-128"/>
            </a:endParaRPr>
          </a:p>
          <a:p>
            <a:r>
              <a:rPr kumimoji="0" lang="ja-JP" altLang="en-US" sz="1050">
                <a:solidFill>
                  <a:prstClr val="black"/>
                </a:solidFill>
                <a:cs typeface="メイリオ" pitchFamily="50" charset="-128"/>
              </a:rPr>
              <a:t>年齢</a:t>
            </a:r>
            <a:endParaRPr kumimoji="0" lang="en-US" altLang="ja-JP" sz="1050">
              <a:solidFill>
                <a:prstClr val="black"/>
              </a:solidFill>
              <a:cs typeface="メイリオ" pitchFamily="50" charset="-128"/>
            </a:endParaRPr>
          </a:p>
          <a:p>
            <a:r>
              <a:rPr kumimoji="0" lang="ja-JP" altLang="en-US" sz="1050">
                <a:solidFill>
                  <a:prstClr val="black"/>
                </a:solidFill>
                <a:cs typeface="メイリオ" pitchFamily="50" charset="-128"/>
              </a:rPr>
              <a:t>勤続年数</a:t>
            </a:r>
            <a:endParaRPr kumimoji="0" lang="en-US" altLang="ja-JP" sz="1050">
              <a:solidFill>
                <a:prstClr val="black"/>
              </a:solidFill>
              <a:cs typeface="メイリオ" pitchFamily="50" charset="-128"/>
            </a:endParaRPr>
          </a:p>
          <a:p>
            <a:r>
              <a:rPr kumimoji="0" lang="ja-JP" altLang="en-US" sz="1050">
                <a:solidFill>
                  <a:srgbClr val="EE5500"/>
                </a:solidFill>
                <a:cs typeface="メイリオ" pitchFamily="50" charset="-128"/>
              </a:rPr>
              <a:t>所属部門</a:t>
            </a:r>
            <a:endParaRPr kumimoji="0" lang="en-US" altLang="ja-JP" sz="1050">
              <a:solidFill>
                <a:srgbClr val="EE5500"/>
              </a:solidFill>
              <a:cs typeface="メイリオ" pitchFamily="50" charset="-128"/>
            </a:endParaRPr>
          </a:p>
          <a:p>
            <a:r>
              <a:rPr kumimoji="0" lang="ja-JP" altLang="en-US" sz="1050">
                <a:solidFill>
                  <a:srgbClr val="EE5500"/>
                </a:solidFill>
                <a:cs typeface="メイリオ" pitchFamily="50" charset="-128"/>
              </a:rPr>
              <a:t>役職</a:t>
            </a:r>
            <a:endParaRPr kumimoji="0" lang="en-US" altLang="ja-JP" sz="1050">
              <a:solidFill>
                <a:srgbClr val="EE5500"/>
              </a:solidFill>
              <a:cs typeface="メイリオ" pitchFamily="50" charset="-128"/>
            </a:endParaRPr>
          </a:p>
        </p:txBody>
      </p:sp>
      <p:sp>
        <p:nvSpPr>
          <p:cNvPr id="117" name="Text Box 26"/>
          <p:cNvSpPr txBox="1">
            <a:spLocks noChangeArrowheads="1"/>
          </p:cNvSpPr>
          <p:nvPr/>
        </p:nvSpPr>
        <p:spPr bwMode="auto">
          <a:xfrm>
            <a:off x="1035274" y="3082978"/>
            <a:ext cx="1740341" cy="371928"/>
          </a:xfrm>
          <a:prstGeom prst="rect">
            <a:avLst/>
          </a:prstGeom>
          <a:noFill/>
          <a:ln w="9525">
            <a:noFill/>
            <a:miter lim="800000"/>
            <a:headEnd/>
            <a:tailEnd/>
          </a:ln>
        </p:spPr>
        <p:txBody>
          <a:bodyPr wrap="square">
            <a:spAutoFit/>
          </a:bodyPr>
          <a:lstStyle/>
          <a:p>
            <a:pPr algn="ctr"/>
            <a:r>
              <a:rPr kumimoji="0" lang="en-US" altLang="ja-JP" sz="1500" b="1">
                <a:solidFill>
                  <a:srgbClr val="54C2F0"/>
                </a:solidFill>
                <a:cs typeface="メイリオ" pitchFamily="50" charset="-128"/>
              </a:rPr>
              <a:t>SuperStream</a:t>
            </a:r>
            <a:endParaRPr kumimoji="0" lang="ja-JP" altLang="en-US" sz="1500" b="1">
              <a:solidFill>
                <a:srgbClr val="54C2F0"/>
              </a:solidFill>
              <a:cs typeface="メイリオ" pitchFamily="50" charset="-128"/>
            </a:endParaRPr>
          </a:p>
        </p:txBody>
      </p:sp>
      <p:sp>
        <p:nvSpPr>
          <p:cNvPr id="118" name="メモ 117"/>
          <p:cNvSpPr/>
          <p:nvPr/>
        </p:nvSpPr>
        <p:spPr>
          <a:xfrm>
            <a:off x="4236259" y="3024333"/>
            <a:ext cx="2144349" cy="1678186"/>
          </a:xfrm>
          <a:prstGeom prst="foldedCorner">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a:solidFill>
                  <a:prstClr val="black"/>
                </a:solidFill>
              </a:rPr>
              <a:t>辞令</a:t>
            </a:r>
            <a:endParaRPr lang="en-US" altLang="ja-JP" sz="900">
              <a:solidFill>
                <a:prstClr val="black"/>
              </a:solidFill>
            </a:endParaRPr>
          </a:p>
          <a:p>
            <a:pPr algn="r"/>
            <a:r>
              <a:rPr lang="ja-JP" altLang="en-US" sz="900">
                <a:solidFill>
                  <a:srgbClr val="EE5500"/>
                </a:solidFill>
              </a:rPr>
              <a:t>山田太郎</a:t>
            </a:r>
            <a:r>
              <a:rPr lang="ja-JP" altLang="en-US" sz="900">
                <a:solidFill>
                  <a:prstClr val="black"/>
                </a:solidFill>
              </a:rPr>
              <a:t>殿</a:t>
            </a:r>
            <a:endParaRPr lang="en-US" altLang="ja-JP" sz="900">
              <a:solidFill>
                <a:prstClr val="black"/>
              </a:solidFill>
            </a:endParaRPr>
          </a:p>
          <a:p>
            <a:pPr algn="ctr"/>
            <a:endParaRPr lang="en-US" altLang="ja-JP" sz="900">
              <a:solidFill>
                <a:prstClr val="black"/>
              </a:solidFill>
            </a:endParaRPr>
          </a:p>
          <a:p>
            <a:pPr algn="ctr"/>
            <a:r>
              <a:rPr lang="ja-JP" altLang="en-US" sz="900">
                <a:solidFill>
                  <a:srgbClr val="EE5500"/>
                </a:solidFill>
              </a:rPr>
              <a:t>平成○○年</a:t>
            </a:r>
            <a:r>
              <a:rPr lang="en-US" altLang="ja-JP" sz="900">
                <a:solidFill>
                  <a:srgbClr val="EE5500"/>
                </a:solidFill>
              </a:rPr>
              <a:t>4</a:t>
            </a:r>
            <a:r>
              <a:rPr lang="ja-JP" altLang="en-US" sz="900">
                <a:solidFill>
                  <a:srgbClr val="EE5500"/>
                </a:solidFill>
              </a:rPr>
              <a:t>月</a:t>
            </a:r>
            <a:r>
              <a:rPr lang="en-US" altLang="ja-JP" sz="900">
                <a:solidFill>
                  <a:srgbClr val="EE5500"/>
                </a:solidFill>
              </a:rPr>
              <a:t>1</a:t>
            </a:r>
            <a:r>
              <a:rPr lang="ja-JP" altLang="en-US" sz="900">
                <a:solidFill>
                  <a:srgbClr val="EE5500"/>
                </a:solidFill>
              </a:rPr>
              <a:t>日</a:t>
            </a:r>
            <a:r>
              <a:rPr lang="ja-JP" altLang="en-US" sz="900">
                <a:solidFill>
                  <a:prstClr val="black"/>
                </a:solidFill>
              </a:rPr>
              <a:t>より</a:t>
            </a:r>
            <a:endParaRPr lang="en-US" altLang="ja-JP" sz="900">
              <a:solidFill>
                <a:prstClr val="black"/>
              </a:solidFill>
            </a:endParaRPr>
          </a:p>
          <a:p>
            <a:pPr algn="ctr"/>
            <a:r>
              <a:rPr lang="ja-JP" altLang="en-US" sz="900">
                <a:solidFill>
                  <a:srgbClr val="EE5500"/>
                </a:solidFill>
              </a:rPr>
              <a:t>人事部 部長 </a:t>
            </a:r>
            <a:r>
              <a:rPr lang="ja-JP" altLang="en-US" sz="900">
                <a:solidFill>
                  <a:prstClr val="black"/>
                </a:solidFill>
              </a:rPr>
              <a:t>を命じます</a:t>
            </a:r>
            <a:endParaRPr lang="en-US" altLang="ja-JP" sz="900">
              <a:solidFill>
                <a:prstClr val="black"/>
              </a:solidFill>
            </a:endParaRPr>
          </a:p>
          <a:p>
            <a:pPr algn="ctr"/>
            <a:endParaRPr lang="en-US" altLang="ja-JP" sz="900">
              <a:solidFill>
                <a:prstClr val="black"/>
              </a:solidFill>
            </a:endParaRPr>
          </a:p>
          <a:p>
            <a:pPr algn="r"/>
            <a:r>
              <a:rPr lang="en-US" altLang="ja-JP" sz="750">
                <a:solidFill>
                  <a:prstClr val="black"/>
                </a:solidFill>
              </a:rPr>
              <a:t>SS</a:t>
            </a:r>
            <a:r>
              <a:rPr lang="ja-JP" altLang="en-US" sz="750">
                <a:solidFill>
                  <a:prstClr val="black"/>
                </a:solidFill>
              </a:rPr>
              <a:t>商事株式会社</a:t>
            </a:r>
            <a:endParaRPr lang="en-US" altLang="ja-JP" sz="750">
              <a:solidFill>
                <a:prstClr val="black"/>
              </a:solidFill>
            </a:endParaRPr>
          </a:p>
          <a:p>
            <a:pPr algn="r"/>
            <a:r>
              <a:rPr lang="ja-JP" altLang="en-US" sz="750">
                <a:solidFill>
                  <a:prstClr val="black"/>
                </a:solidFill>
              </a:rPr>
              <a:t>代表取締役　山下一郎</a:t>
            </a:r>
            <a:endParaRPr lang="en-US" altLang="ja-JP" sz="750">
              <a:solidFill>
                <a:prstClr val="black"/>
              </a:solidFill>
            </a:endParaRPr>
          </a:p>
        </p:txBody>
      </p:sp>
      <p:sp>
        <p:nvSpPr>
          <p:cNvPr id="119" name="正方形/長方形 118"/>
          <p:cNvSpPr/>
          <p:nvPr/>
        </p:nvSpPr>
        <p:spPr>
          <a:xfrm>
            <a:off x="5603670" y="3302851"/>
            <a:ext cx="590473" cy="155370"/>
          </a:xfrm>
          <a:prstGeom prst="rect">
            <a:avLst/>
          </a:prstGeom>
          <a:noFill/>
          <a:ln>
            <a:solidFill>
              <a:srgbClr val="EE5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rgbClr val="FFFFFF"/>
              </a:solidFill>
            </a:endParaRPr>
          </a:p>
        </p:txBody>
      </p:sp>
      <p:sp>
        <p:nvSpPr>
          <p:cNvPr id="120" name="正方形/長方形 119"/>
          <p:cNvSpPr/>
          <p:nvPr/>
        </p:nvSpPr>
        <p:spPr>
          <a:xfrm>
            <a:off x="4609189" y="3573171"/>
            <a:ext cx="1118791" cy="155370"/>
          </a:xfrm>
          <a:prstGeom prst="rect">
            <a:avLst/>
          </a:prstGeom>
          <a:noFill/>
          <a:ln>
            <a:solidFill>
              <a:srgbClr val="EE5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rgbClr val="FFFFFF"/>
              </a:solidFill>
            </a:endParaRPr>
          </a:p>
        </p:txBody>
      </p:sp>
      <p:sp>
        <p:nvSpPr>
          <p:cNvPr id="121" name="正方形/長方形 120"/>
          <p:cNvSpPr/>
          <p:nvPr/>
        </p:nvSpPr>
        <p:spPr>
          <a:xfrm>
            <a:off x="4686882" y="3732369"/>
            <a:ext cx="384569" cy="150726"/>
          </a:xfrm>
          <a:prstGeom prst="rect">
            <a:avLst/>
          </a:prstGeom>
          <a:noFill/>
          <a:ln>
            <a:solidFill>
              <a:srgbClr val="EE5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rgbClr val="FFFFFF"/>
              </a:solidFill>
            </a:endParaRPr>
          </a:p>
        </p:txBody>
      </p:sp>
      <p:cxnSp>
        <p:nvCxnSpPr>
          <p:cNvPr id="122" name="直線矢印コネクタ 121"/>
          <p:cNvCxnSpPr/>
          <p:nvPr/>
        </p:nvCxnSpPr>
        <p:spPr>
          <a:xfrm>
            <a:off x="2899925" y="3490496"/>
            <a:ext cx="1709264" cy="155388"/>
          </a:xfrm>
          <a:prstGeom prst="straightConnector1">
            <a:avLst/>
          </a:prstGeom>
          <a:ln w="38100">
            <a:solidFill>
              <a:srgbClr val="F9BE00"/>
            </a:solidFill>
            <a:tailEnd type="arrow"/>
          </a:ln>
        </p:spPr>
        <p:style>
          <a:lnRef idx="1">
            <a:schemeClr val="accent1"/>
          </a:lnRef>
          <a:fillRef idx="0">
            <a:schemeClr val="accent1"/>
          </a:fillRef>
          <a:effectRef idx="0">
            <a:schemeClr val="accent1"/>
          </a:effectRef>
          <a:fontRef idx="minor">
            <a:schemeClr val="tx1"/>
          </a:fontRef>
        </p:style>
      </p:cxnSp>
      <p:cxnSp>
        <p:nvCxnSpPr>
          <p:cNvPr id="123" name="直線矢印コネクタ 122"/>
          <p:cNvCxnSpPr>
            <a:endCxn id="119" idx="1"/>
          </p:cNvCxnSpPr>
          <p:nvPr/>
        </p:nvCxnSpPr>
        <p:spPr>
          <a:xfrm flipV="1">
            <a:off x="2899925" y="3380538"/>
            <a:ext cx="2703744" cy="491960"/>
          </a:xfrm>
          <a:prstGeom prst="straightConnector1">
            <a:avLst/>
          </a:prstGeom>
          <a:ln w="38100">
            <a:solidFill>
              <a:srgbClr val="F9BE00"/>
            </a:solidFill>
            <a:tailEnd type="arrow"/>
          </a:ln>
        </p:spPr>
        <p:style>
          <a:lnRef idx="1">
            <a:schemeClr val="accent1"/>
          </a:lnRef>
          <a:fillRef idx="0">
            <a:schemeClr val="accent1"/>
          </a:fillRef>
          <a:effectRef idx="0">
            <a:schemeClr val="accent1"/>
          </a:effectRef>
          <a:fontRef idx="minor">
            <a:schemeClr val="tx1"/>
          </a:fontRef>
        </p:style>
      </p:cxnSp>
      <p:cxnSp>
        <p:nvCxnSpPr>
          <p:cNvPr id="124" name="直線矢印コネクタ 123"/>
          <p:cNvCxnSpPr>
            <a:stCxn id="135" idx="3"/>
            <a:endCxn id="121" idx="1"/>
          </p:cNvCxnSpPr>
          <p:nvPr/>
        </p:nvCxnSpPr>
        <p:spPr>
          <a:xfrm flipV="1">
            <a:off x="2899925" y="3807732"/>
            <a:ext cx="1786957" cy="459517"/>
          </a:xfrm>
          <a:prstGeom prst="straightConnector1">
            <a:avLst/>
          </a:prstGeom>
          <a:ln w="38100">
            <a:solidFill>
              <a:srgbClr val="F9BE00"/>
            </a:solidFill>
            <a:tailEnd type="arrow"/>
          </a:ln>
        </p:spPr>
        <p:style>
          <a:lnRef idx="1">
            <a:schemeClr val="accent1"/>
          </a:lnRef>
          <a:fillRef idx="0">
            <a:schemeClr val="accent1"/>
          </a:fillRef>
          <a:effectRef idx="0">
            <a:schemeClr val="accent1"/>
          </a:effectRef>
          <a:fontRef idx="minor">
            <a:schemeClr val="tx1"/>
          </a:fontRef>
        </p:style>
      </p:cxnSp>
      <p:sp>
        <p:nvSpPr>
          <p:cNvPr id="125" name="正方形/長方形 124"/>
          <p:cNvSpPr/>
          <p:nvPr/>
        </p:nvSpPr>
        <p:spPr>
          <a:xfrm>
            <a:off x="5055912" y="3727728"/>
            <a:ext cx="279698" cy="155367"/>
          </a:xfrm>
          <a:prstGeom prst="rect">
            <a:avLst/>
          </a:prstGeom>
          <a:noFill/>
          <a:ln>
            <a:solidFill>
              <a:srgbClr val="EE5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rgbClr val="FFFFFF"/>
              </a:solidFill>
            </a:endParaRPr>
          </a:p>
        </p:txBody>
      </p:sp>
      <p:cxnSp>
        <p:nvCxnSpPr>
          <p:cNvPr id="126" name="直線矢印コネクタ 125"/>
          <p:cNvCxnSpPr/>
          <p:nvPr/>
        </p:nvCxnSpPr>
        <p:spPr>
          <a:xfrm flipV="1">
            <a:off x="2881706" y="3899016"/>
            <a:ext cx="2286878" cy="544592"/>
          </a:xfrm>
          <a:prstGeom prst="straightConnector1">
            <a:avLst/>
          </a:prstGeom>
          <a:ln w="38100">
            <a:solidFill>
              <a:srgbClr val="F9BE00"/>
            </a:solidFill>
            <a:tailEnd type="arrow"/>
          </a:ln>
        </p:spPr>
        <p:style>
          <a:lnRef idx="1">
            <a:schemeClr val="accent1"/>
          </a:lnRef>
          <a:fillRef idx="0">
            <a:schemeClr val="accent1"/>
          </a:fillRef>
          <a:effectRef idx="0">
            <a:schemeClr val="accent1"/>
          </a:effectRef>
          <a:fontRef idx="minor">
            <a:schemeClr val="tx1"/>
          </a:fontRef>
        </p:style>
      </p:cxnSp>
      <p:sp>
        <p:nvSpPr>
          <p:cNvPr id="127" name="Text Box 26"/>
          <p:cNvSpPr txBox="1">
            <a:spLocks noChangeArrowheads="1"/>
          </p:cNvSpPr>
          <p:nvPr/>
        </p:nvSpPr>
        <p:spPr bwMode="auto">
          <a:xfrm>
            <a:off x="3024235" y="3801272"/>
            <a:ext cx="1118791" cy="425061"/>
          </a:xfrm>
          <a:prstGeom prst="rect">
            <a:avLst/>
          </a:prstGeom>
          <a:noFill/>
          <a:ln w="9525">
            <a:noFill/>
            <a:miter lim="800000"/>
            <a:headEnd/>
            <a:tailEnd/>
          </a:ln>
        </p:spPr>
        <p:txBody>
          <a:bodyPr wrap="square">
            <a:spAutoFit/>
          </a:bodyPr>
          <a:lstStyle/>
          <a:p>
            <a:pPr algn="ctr"/>
            <a:r>
              <a:rPr kumimoji="0" lang="ja-JP" altLang="en-US" sz="900" b="1">
                <a:solidFill>
                  <a:srgbClr val="EE5500"/>
                </a:solidFill>
                <a:cs typeface="メイリオ" pitchFamily="50" charset="-128"/>
              </a:rPr>
              <a:t>差込位置を指定</a:t>
            </a:r>
          </a:p>
        </p:txBody>
      </p:sp>
      <p:sp>
        <p:nvSpPr>
          <p:cNvPr id="128" name="Text Box 26"/>
          <p:cNvSpPr txBox="1">
            <a:spLocks noChangeArrowheads="1"/>
          </p:cNvSpPr>
          <p:nvPr/>
        </p:nvSpPr>
        <p:spPr bwMode="auto">
          <a:xfrm>
            <a:off x="715162" y="2662953"/>
            <a:ext cx="3698225" cy="371928"/>
          </a:xfrm>
          <a:prstGeom prst="rect">
            <a:avLst/>
          </a:prstGeom>
          <a:noFill/>
          <a:ln w="9525">
            <a:noFill/>
            <a:miter lim="800000"/>
            <a:headEnd/>
            <a:tailEnd/>
          </a:ln>
        </p:spPr>
        <p:txBody>
          <a:bodyPr wrap="square">
            <a:spAutoFit/>
          </a:bodyPr>
          <a:lstStyle/>
          <a:p>
            <a:r>
              <a:rPr kumimoji="0" lang="ja-JP" altLang="en-US" sz="1500">
                <a:solidFill>
                  <a:prstClr val="black"/>
                </a:solidFill>
                <a:cs typeface="メイリオ" pitchFamily="50" charset="-128"/>
              </a:rPr>
              <a:t>■ドキュメント作成イメージ</a:t>
            </a:r>
          </a:p>
        </p:txBody>
      </p:sp>
      <p:sp>
        <p:nvSpPr>
          <p:cNvPr id="129" name="メモ 128"/>
          <p:cNvSpPr/>
          <p:nvPr/>
        </p:nvSpPr>
        <p:spPr>
          <a:xfrm>
            <a:off x="6442763" y="3024335"/>
            <a:ext cx="1118791" cy="1190971"/>
          </a:xfrm>
          <a:prstGeom prst="foldedCorner">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900">
                <a:solidFill>
                  <a:prstClr val="black"/>
                </a:solidFill>
              </a:rPr>
              <a:t>通達リスト</a:t>
            </a:r>
            <a:endParaRPr lang="en-US" altLang="ja-JP" sz="900">
              <a:solidFill>
                <a:prstClr val="black"/>
              </a:solidFill>
            </a:endParaRPr>
          </a:p>
        </p:txBody>
      </p:sp>
      <p:sp>
        <p:nvSpPr>
          <p:cNvPr id="130" name="メモ 129"/>
          <p:cNvSpPr/>
          <p:nvPr/>
        </p:nvSpPr>
        <p:spPr>
          <a:xfrm>
            <a:off x="6753538" y="3262929"/>
            <a:ext cx="1118791" cy="1190971"/>
          </a:xfrm>
          <a:prstGeom prst="foldedCorner">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900">
                <a:solidFill>
                  <a:prstClr val="black"/>
                </a:solidFill>
              </a:rPr>
              <a:t>労働条件通知書</a:t>
            </a:r>
            <a:endParaRPr lang="en-US" altLang="ja-JP" sz="900">
              <a:solidFill>
                <a:prstClr val="black"/>
              </a:solidFill>
            </a:endParaRPr>
          </a:p>
        </p:txBody>
      </p:sp>
      <p:sp>
        <p:nvSpPr>
          <p:cNvPr id="131" name="メモ 130"/>
          <p:cNvSpPr/>
          <p:nvPr/>
        </p:nvSpPr>
        <p:spPr>
          <a:xfrm>
            <a:off x="7002158" y="3521575"/>
            <a:ext cx="1118791" cy="1190971"/>
          </a:xfrm>
          <a:prstGeom prst="foldedCorner">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900">
                <a:solidFill>
                  <a:prstClr val="black"/>
                </a:solidFill>
              </a:rPr>
              <a:t>雇用契約書</a:t>
            </a:r>
            <a:endParaRPr lang="en-US" altLang="ja-JP" sz="900">
              <a:solidFill>
                <a:prstClr val="black"/>
              </a:solidFill>
            </a:endParaRPr>
          </a:p>
        </p:txBody>
      </p:sp>
      <p:sp>
        <p:nvSpPr>
          <p:cNvPr id="132" name="Text Box 26"/>
          <p:cNvSpPr txBox="1">
            <a:spLocks noChangeArrowheads="1"/>
          </p:cNvSpPr>
          <p:nvPr/>
        </p:nvSpPr>
        <p:spPr bwMode="auto">
          <a:xfrm>
            <a:off x="786654" y="4100015"/>
            <a:ext cx="1305256" cy="504760"/>
          </a:xfrm>
          <a:prstGeom prst="rect">
            <a:avLst/>
          </a:prstGeom>
          <a:noFill/>
          <a:ln w="9525">
            <a:noFill/>
            <a:miter lim="800000"/>
            <a:headEnd/>
            <a:tailEnd/>
          </a:ln>
        </p:spPr>
        <p:txBody>
          <a:bodyPr wrap="square">
            <a:spAutoFit/>
          </a:bodyPr>
          <a:lstStyle/>
          <a:p>
            <a:pPr algn="ctr"/>
            <a:r>
              <a:rPr kumimoji="0" lang="ja-JP" altLang="en-US" sz="1125" b="1">
                <a:solidFill>
                  <a:prstClr val="black"/>
                </a:solidFill>
                <a:cs typeface="メイリオ" pitchFamily="50" charset="-128"/>
              </a:rPr>
              <a:t>人事</a:t>
            </a:r>
            <a:endParaRPr kumimoji="0" lang="en-US" altLang="ja-JP" sz="1125" b="1">
              <a:solidFill>
                <a:prstClr val="black"/>
              </a:solidFill>
              <a:cs typeface="メイリオ" pitchFamily="50" charset="-128"/>
            </a:endParaRPr>
          </a:p>
          <a:p>
            <a:pPr algn="ctr"/>
            <a:r>
              <a:rPr kumimoji="0" lang="ja-JP" altLang="en-US" sz="1125" b="1">
                <a:solidFill>
                  <a:prstClr val="black"/>
                </a:solidFill>
                <a:cs typeface="メイリオ" pitchFamily="50" charset="-128"/>
              </a:rPr>
              <a:t>データベース</a:t>
            </a:r>
            <a:endParaRPr kumimoji="0" lang="en-US" altLang="ja-JP" sz="1125" b="1">
              <a:solidFill>
                <a:prstClr val="black"/>
              </a:solidFill>
              <a:cs typeface="メイリオ" pitchFamily="50" charset="-128"/>
            </a:endParaRPr>
          </a:p>
        </p:txBody>
      </p:sp>
      <p:sp>
        <p:nvSpPr>
          <p:cNvPr id="133" name="正方形/長方形 132"/>
          <p:cNvSpPr/>
          <p:nvPr/>
        </p:nvSpPr>
        <p:spPr>
          <a:xfrm>
            <a:off x="2185142" y="3366206"/>
            <a:ext cx="714783" cy="186444"/>
          </a:xfrm>
          <a:prstGeom prst="rect">
            <a:avLst/>
          </a:prstGeom>
          <a:noFill/>
          <a:ln>
            <a:solidFill>
              <a:srgbClr val="EE5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rgbClr val="FFFFFF"/>
              </a:solidFill>
            </a:endParaRPr>
          </a:p>
        </p:txBody>
      </p:sp>
      <p:sp>
        <p:nvSpPr>
          <p:cNvPr id="134" name="正方形/長方形 133"/>
          <p:cNvSpPr/>
          <p:nvPr/>
        </p:nvSpPr>
        <p:spPr>
          <a:xfrm>
            <a:off x="2177374" y="3686136"/>
            <a:ext cx="714783" cy="186444"/>
          </a:xfrm>
          <a:prstGeom prst="rect">
            <a:avLst/>
          </a:prstGeom>
          <a:noFill/>
          <a:ln>
            <a:solidFill>
              <a:srgbClr val="EE5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rgbClr val="FFFFFF"/>
              </a:solidFill>
            </a:endParaRPr>
          </a:p>
        </p:txBody>
      </p:sp>
      <p:sp>
        <p:nvSpPr>
          <p:cNvPr id="135" name="正方形/長方形 134"/>
          <p:cNvSpPr/>
          <p:nvPr/>
        </p:nvSpPr>
        <p:spPr>
          <a:xfrm>
            <a:off x="2185142" y="4174027"/>
            <a:ext cx="714783" cy="186444"/>
          </a:xfrm>
          <a:prstGeom prst="rect">
            <a:avLst/>
          </a:prstGeom>
          <a:noFill/>
          <a:ln>
            <a:solidFill>
              <a:srgbClr val="EE5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rgbClr val="FFFFFF"/>
              </a:solidFill>
            </a:endParaRPr>
          </a:p>
        </p:txBody>
      </p:sp>
      <p:sp>
        <p:nvSpPr>
          <p:cNvPr id="136" name="正方形/長方形 135"/>
          <p:cNvSpPr/>
          <p:nvPr/>
        </p:nvSpPr>
        <p:spPr>
          <a:xfrm>
            <a:off x="2187289" y="4342960"/>
            <a:ext cx="714783" cy="186444"/>
          </a:xfrm>
          <a:prstGeom prst="rect">
            <a:avLst/>
          </a:prstGeom>
          <a:noFill/>
          <a:ln>
            <a:solidFill>
              <a:srgbClr val="EE5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rgbClr val="FFFFFF"/>
              </a:solidFill>
            </a:endParaRPr>
          </a:p>
        </p:txBody>
      </p:sp>
    </p:spTree>
    <p:extLst>
      <p:ext uri="{BB962C8B-B14F-4D97-AF65-F5344CB8AC3E}">
        <p14:creationId xmlns:p14="http://schemas.microsoft.com/office/powerpoint/2010/main" val="28212619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41</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テキスト プレースホルダー 3"/>
          <p:cNvSpPr>
            <a:spLocks noGrp="1"/>
          </p:cNvSpPr>
          <p:nvPr>
            <p:ph type="body" sz="quarter" idx="16"/>
          </p:nvPr>
        </p:nvSpPr>
        <p:spPr/>
        <p:txBody>
          <a:bodyPr/>
          <a:lstStyle/>
          <a:p>
            <a:r>
              <a:rPr lang="ja-JP" altLang="en-US"/>
              <a:t>人事考課結果を昇給・賞与シミュレーションに活用</a:t>
            </a:r>
          </a:p>
          <a:p>
            <a:endParaRPr kumimoji="1" lang="ja-JP" altLang="en-US"/>
          </a:p>
        </p:txBody>
      </p:sp>
      <p:sp>
        <p:nvSpPr>
          <p:cNvPr id="6" name="タイトル 5"/>
          <p:cNvSpPr>
            <a:spLocks noGrp="1"/>
          </p:cNvSpPr>
          <p:nvPr>
            <p:ph type="title"/>
          </p:nvPr>
        </p:nvSpPr>
        <p:spPr/>
        <p:txBody>
          <a:bodyPr/>
          <a:lstStyle/>
          <a:p>
            <a:r>
              <a:rPr lang="ja-JP" altLang="en-US"/>
              <a:t>人事管理・給与管理特長</a:t>
            </a:r>
            <a:endParaRPr kumimoji="1" lang="ja-JP" altLang="en-US"/>
          </a:p>
        </p:txBody>
      </p:sp>
      <p:grpSp>
        <p:nvGrpSpPr>
          <p:cNvPr id="47" name="グループ化 46"/>
          <p:cNvGrpSpPr/>
          <p:nvPr/>
        </p:nvGrpSpPr>
        <p:grpSpPr>
          <a:xfrm>
            <a:off x="575556" y="987574"/>
            <a:ext cx="8056282" cy="3781500"/>
            <a:chOff x="1227801" y="1302609"/>
            <a:chExt cx="6709353" cy="3149271"/>
          </a:xfrm>
        </p:grpSpPr>
        <p:sp>
          <p:nvSpPr>
            <p:cNvPr id="7" name="角丸四角形 6"/>
            <p:cNvSpPr/>
            <p:nvPr/>
          </p:nvSpPr>
          <p:spPr>
            <a:xfrm>
              <a:off x="5392042" y="1572839"/>
              <a:ext cx="2447321" cy="1364739"/>
            </a:xfrm>
            <a:prstGeom prst="round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8" name="角丸四角形 7"/>
            <p:cNvSpPr/>
            <p:nvPr/>
          </p:nvSpPr>
          <p:spPr>
            <a:xfrm>
              <a:off x="3095836" y="1608353"/>
              <a:ext cx="1675333" cy="2612307"/>
            </a:xfrm>
            <a:prstGeom prst="round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9" name="角丸四角形 8"/>
            <p:cNvSpPr/>
            <p:nvPr/>
          </p:nvSpPr>
          <p:spPr>
            <a:xfrm>
              <a:off x="1338212" y="1602691"/>
              <a:ext cx="1081825" cy="2612307"/>
            </a:xfrm>
            <a:prstGeom prst="round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pSp>
          <p:nvGrpSpPr>
            <p:cNvPr id="10" name="グループ化 9"/>
            <p:cNvGrpSpPr/>
            <p:nvPr/>
          </p:nvGrpSpPr>
          <p:grpSpPr>
            <a:xfrm>
              <a:off x="1623790" y="2812977"/>
              <a:ext cx="441235" cy="387943"/>
              <a:chOff x="4202113" y="649288"/>
              <a:chExt cx="457200" cy="381000"/>
            </a:xfrm>
            <a:solidFill>
              <a:schemeClr val="tx2"/>
            </a:solidFill>
          </p:grpSpPr>
          <p:sp>
            <p:nvSpPr>
              <p:cNvPr id="11" name="Freeform 127"/>
              <p:cNvSpPr>
                <a:spLocks/>
              </p:cNvSpPr>
              <p:nvPr/>
            </p:nvSpPr>
            <p:spPr bwMode="auto">
              <a:xfrm>
                <a:off x="4278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ja-JP" altLang="en-US" sz="1350"/>
              </a:p>
            </p:txBody>
          </p:sp>
          <p:sp>
            <p:nvSpPr>
              <p:cNvPr id="12" name="Freeform 128"/>
              <p:cNvSpPr>
                <a:spLocks/>
              </p:cNvSpPr>
              <p:nvPr/>
            </p:nvSpPr>
            <p:spPr bwMode="auto">
              <a:xfrm>
                <a:off x="4202113" y="912813"/>
                <a:ext cx="333375" cy="117475"/>
              </a:xfrm>
              <a:custGeom>
                <a:avLst/>
                <a:gdLst/>
                <a:ahLst/>
                <a:cxnLst>
                  <a:cxn ang="0">
                    <a:pos x="196" y="68"/>
                  </a:cxn>
                  <a:cxn ang="0">
                    <a:pos x="196" y="68"/>
                  </a:cxn>
                  <a:cxn ang="0">
                    <a:pos x="186" y="60"/>
                  </a:cxn>
                  <a:cxn ang="0">
                    <a:pos x="178" y="48"/>
                  </a:cxn>
                  <a:cxn ang="0">
                    <a:pos x="174" y="40"/>
                  </a:cxn>
                  <a:cxn ang="0">
                    <a:pos x="172" y="32"/>
                  </a:cxn>
                  <a:cxn ang="0">
                    <a:pos x="170" y="22"/>
                  </a:cxn>
                  <a:cxn ang="0">
                    <a:pos x="170" y="10"/>
                  </a:cxn>
                  <a:cxn ang="0">
                    <a:pos x="170" y="4"/>
                  </a:cxn>
                  <a:cxn ang="0">
                    <a:pos x="170"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10" y="74"/>
                  </a:cxn>
                  <a:cxn ang="0">
                    <a:pos x="210" y="74"/>
                  </a:cxn>
                  <a:cxn ang="0">
                    <a:pos x="196" y="68"/>
                  </a:cxn>
                  <a:cxn ang="0">
                    <a:pos x="196" y="68"/>
                  </a:cxn>
                </a:cxnLst>
                <a:rect l="0" t="0" r="r" b="b"/>
                <a:pathLst>
                  <a:path w="210" h="74">
                    <a:moveTo>
                      <a:pt x="196" y="68"/>
                    </a:moveTo>
                    <a:lnTo>
                      <a:pt x="196" y="68"/>
                    </a:lnTo>
                    <a:lnTo>
                      <a:pt x="186" y="60"/>
                    </a:lnTo>
                    <a:lnTo>
                      <a:pt x="178" y="48"/>
                    </a:lnTo>
                    <a:lnTo>
                      <a:pt x="174" y="40"/>
                    </a:lnTo>
                    <a:lnTo>
                      <a:pt x="172" y="32"/>
                    </a:lnTo>
                    <a:lnTo>
                      <a:pt x="170" y="22"/>
                    </a:lnTo>
                    <a:lnTo>
                      <a:pt x="170" y="10"/>
                    </a:lnTo>
                    <a:lnTo>
                      <a:pt x="170" y="4"/>
                    </a:lnTo>
                    <a:lnTo>
                      <a:pt x="170"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10" y="74"/>
                    </a:lnTo>
                    <a:lnTo>
                      <a:pt x="210" y="74"/>
                    </a:lnTo>
                    <a:lnTo>
                      <a:pt x="196" y="68"/>
                    </a:lnTo>
                    <a:lnTo>
                      <a:pt x="196" y="68"/>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ja-JP" altLang="en-US" sz="1350"/>
              </a:p>
            </p:txBody>
          </p:sp>
          <p:sp>
            <p:nvSpPr>
              <p:cNvPr id="13" name="Freeform 129"/>
              <p:cNvSpPr>
                <a:spLocks noEditPoints="1"/>
              </p:cNvSpPr>
              <p:nvPr/>
            </p:nvSpPr>
            <p:spPr bwMode="auto">
              <a:xfrm>
                <a:off x="4510088" y="760413"/>
                <a:ext cx="149225" cy="269875"/>
              </a:xfrm>
              <a:custGeom>
                <a:avLst/>
                <a:gdLst/>
                <a:ahLst/>
                <a:cxnLst>
                  <a:cxn ang="0">
                    <a:pos x="42" y="170"/>
                  </a:cxn>
                  <a:cxn ang="0">
                    <a:pos x="42" y="152"/>
                  </a:cxn>
                  <a:cxn ang="0">
                    <a:pos x="16" y="144"/>
                  </a:cxn>
                  <a:cxn ang="0">
                    <a:pos x="8" y="138"/>
                  </a:cxn>
                  <a:cxn ang="0">
                    <a:pos x="0" y="120"/>
                  </a:cxn>
                  <a:cxn ang="0">
                    <a:pos x="24" y="108"/>
                  </a:cxn>
                  <a:cxn ang="0">
                    <a:pos x="26" y="116"/>
                  </a:cxn>
                  <a:cxn ang="0">
                    <a:pos x="28" y="122"/>
                  </a:cxn>
                  <a:cxn ang="0">
                    <a:pos x="42" y="130"/>
                  </a:cxn>
                  <a:cxn ang="0">
                    <a:pos x="36" y="88"/>
                  </a:cxn>
                  <a:cxn ang="0">
                    <a:pos x="20" y="82"/>
                  </a:cxn>
                  <a:cxn ang="0">
                    <a:pos x="10" y="74"/>
                  </a:cxn>
                  <a:cxn ang="0">
                    <a:pos x="4" y="64"/>
                  </a:cxn>
                  <a:cxn ang="0">
                    <a:pos x="2" y="52"/>
                  </a:cxn>
                  <a:cxn ang="0">
                    <a:pos x="6" y="36"/>
                  </a:cxn>
                  <a:cxn ang="0">
                    <a:pos x="10" y="30"/>
                  </a:cxn>
                  <a:cxn ang="0">
                    <a:pos x="14" y="24"/>
                  </a:cxn>
                  <a:cxn ang="0">
                    <a:pos x="28" y="16"/>
                  </a:cxn>
                  <a:cxn ang="0">
                    <a:pos x="42" y="12"/>
                  </a:cxn>
                  <a:cxn ang="0">
                    <a:pos x="52" y="0"/>
                  </a:cxn>
                  <a:cxn ang="0">
                    <a:pos x="52" y="12"/>
                  </a:cxn>
                  <a:cxn ang="0">
                    <a:pos x="76" y="20"/>
                  </a:cxn>
                  <a:cxn ang="0">
                    <a:pos x="82" y="26"/>
                  </a:cxn>
                  <a:cxn ang="0">
                    <a:pos x="90" y="42"/>
                  </a:cxn>
                  <a:cxn ang="0">
                    <a:pos x="68" y="52"/>
                  </a:cxn>
                  <a:cxn ang="0">
                    <a:pos x="64" y="40"/>
                  </a:cxn>
                  <a:cxn ang="0">
                    <a:pos x="60" y="36"/>
                  </a:cxn>
                  <a:cxn ang="0">
                    <a:pos x="52" y="68"/>
                  </a:cxn>
                  <a:cxn ang="0">
                    <a:pos x="70" y="76"/>
                  </a:cxn>
                  <a:cxn ang="0">
                    <a:pos x="82" y="82"/>
                  </a:cxn>
                  <a:cxn ang="0">
                    <a:pos x="90" y="94"/>
                  </a:cxn>
                  <a:cxn ang="0">
                    <a:pos x="94" y="110"/>
                  </a:cxn>
                  <a:cxn ang="0">
                    <a:pos x="92" y="120"/>
                  </a:cxn>
                  <a:cxn ang="0">
                    <a:pos x="84" y="138"/>
                  </a:cxn>
                  <a:cxn ang="0">
                    <a:pos x="76" y="144"/>
                  </a:cxn>
                  <a:cxn ang="0">
                    <a:pos x="52" y="152"/>
                  </a:cxn>
                  <a:cxn ang="0">
                    <a:pos x="42" y="34"/>
                  </a:cxn>
                  <a:cxn ang="0">
                    <a:pos x="36" y="34"/>
                  </a:cxn>
                  <a:cxn ang="0">
                    <a:pos x="30" y="38"/>
                  </a:cxn>
                  <a:cxn ang="0">
                    <a:pos x="26" y="50"/>
                  </a:cxn>
                  <a:cxn ang="0">
                    <a:pos x="28" y="56"/>
                  </a:cxn>
                  <a:cxn ang="0">
                    <a:pos x="32" y="62"/>
                  </a:cxn>
                  <a:cxn ang="0">
                    <a:pos x="42" y="34"/>
                  </a:cxn>
                  <a:cxn ang="0">
                    <a:pos x="52" y="130"/>
                  </a:cxn>
                  <a:cxn ang="0">
                    <a:pos x="62" y="128"/>
                  </a:cxn>
                  <a:cxn ang="0">
                    <a:pos x="66" y="122"/>
                  </a:cxn>
                  <a:cxn ang="0">
                    <a:pos x="68" y="112"/>
                  </a:cxn>
                  <a:cxn ang="0">
                    <a:pos x="62" y="100"/>
                  </a:cxn>
                  <a:cxn ang="0">
                    <a:pos x="52" y="94"/>
                  </a:cxn>
                </a:cxnLst>
                <a:rect l="0" t="0" r="r" b="b"/>
                <a:pathLst>
                  <a:path w="94" h="170">
                    <a:moveTo>
                      <a:pt x="52" y="170"/>
                    </a:moveTo>
                    <a:lnTo>
                      <a:pt x="42" y="170"/>
                    </a:lnTo>
                    <a:lnTo>
                      <a:pt x="42" y="152"/>
                    </a:lnTo>
                    <a:lnTo>
                      <a:pt x="42" y="152"/>
                    </a:lnTo>
                    <a:lnTo>
                      <a:pt x="26" y="148"/>
                    </a:lnTo>
                    <a:lnTo>
                      <a:pt x="16" y="144"/>
                    </a:lnTo>
                    <a:lnTo>
                      <a:pt x="16" y="144"/>
                    </a:lnTo>
                    <a:lnTo>
                      <a:pt x="8" y="138"/>
                    </a:lnTo>
                    <a:lnTo>
                      <a:pt x="4" y="130"/>
                    </a:lnTo>
                    <a:lnTo>
                      <a:pt x="0" y="120"/>
                    </a:lnTo>
                    <a:lnTo>
                      <a:pt x="0" y="108"/>
                    </a:lnTo>
                    <a:lnTo>
                      <a:pt x="24" y="108"/>
                    </a:lnTo>
                    <a:lnTo>
                      <a:pt x="24" y="108"/>
                    </a:lnTo>
                    <a:lnTo>
                      <a:pt x="26" y="116"/>
                    </a:lnTo>
                    <a:lnTo>
                      <a:pt x="28" y="122"/>
                    </a:lnTo>
                    <a:lnTo>
                      <a:pt x="28" y="122"/>
                    </a:lnTo>
                    <a:lnTo>
                      <a:pt x="34" y="128"/>
                    </a:lnTo>
                    <a:lnTo>
                      <a:pt x="42" y="130"/>
                    </a:lnTo>
                    <a:lnTo>
                      <a:pt x="42" y="92"/>
                    </a:lnTo>
                    <a:lnTo>
                      <a:pt x="36" y="88"/>
                    </a:lnTo>
                    <a:lnTo>
                      <a:pt x="36" y="88"/>
                    </a:lnTo>
                    <a:lnTo>
                      <a:pt x="20" y="82"/>
                    </a:lnTo>
                    <a:lnTo>
                      <a:pt x="14" y="78"/>
                    </a:lnTo>
                    <a:lnTo>
                      <a:pt x="10" y="74"/>
                    </a:lnTo>
                    <a:lnTo>
                      <a:pt x="10" y="74"/>
                    </a:lnTo>
                    <a:lnTo>
                      <a:pt x="4" y="64"/>
                    </a:lnTo>
                    <a:lnTo>
                      <a:pt x="2" y="52"/>
                    </a:lnTo>
                    <a:lnTo>
                      <a:pt x="2" y="52"/>
                    </a:lnTo>
                    <a:lnTo>
                      <a:pt x="4" y="44"/>
                    </a:lnTo>
                    <a:lnTo>
                      <a:pt x="6" y="36"/>
                    </a:lnTo>
                    <a:lnTo>
                      <a:pt x="6" y="36"/>
                    </a:lnTo>
                    <a:lnTo>
                      <a:pt x="10" y="30"/>
                    </a:lnTo>
                    <a:lnTo>
                      <a:pt x="14" y="24"/>
                    </a:lnTo>
                    <a:lnTo>
                      <a:pt x="14" y="24"/>
                    </a:lnTo>
                    <a:lnTo>
                      <a:pt x="20" y="18"/>
                    </a:lnTo>
                    <a:lnTo>
                      <a:pt x="28" y="16"/>
                    </a:lnTo>
                    <a:lnTo>
                      <a:pt x="28" y="16"/>
                    </a:lnTo>
                    <a:lnTo>
                      <a:pt x="42" y="12"/>
                    </a:lnTo>
                    <a:lnTo>
                      <a:pt x="42" y="0"/>
                    </a:lnTo>
                    <a:lnTo>
                      <a:pt x="52" y="0"/>
                    </a:lnTo>
                    <a:lnTo>
                      <a:pt x="52" y="12"/>
                    </a:lnTo>
                    <a:lnTo>
                      <a:pt x="52" y="12"/>
                    </a:lnTo>
                    <a:lnTo>
                      <a:pt x="66" y="16"/>
                    </a:lnTo>
                    <a:lnTo>
                      <a:pt x="76" y="20"/>
                    </a:lnTo>
                    <a:lnTo>
                      <a:pt x="76" y="20"/>
                    </a:lnTo>
                    <a:lnTo>
                      <a:pt x="82" y="26"/>
                    </a:lnTo>
                    <a:lnTo>
                      <a:pt x="88" y="34"/>
                    </a:lnTo>
                    <a:lnTo>
                      <a:pt x="90" y="42"/>
                    </a:lnTo>
                    <a:lnTo>
                      <a:pt x="92" y="52"/>
                    </a:lnTo>
                    <a:lnTo>
                      <a:pt x="68" y="52"/>
                    </a:lnTo>
                    <a:lnTo>
                      <a:pt x="68" y="52"/>
                    </a:lnTo>
                    <a:lnTo>
                      <a:pt x="64" y="40"/>
                    </a:lnTo>
                    <a:lnTo>
                      <a:pt x="64" y="40"/>
                    </a:lnTo>
                    <a:lnTo>
                      <a:pt x="60" y="36"/>
                    </a:lnTo>
                    <a:lnTo>
                      <a:pt x="52" y="34"/>
                    </a:lnTo>
                    <a:lnTo>
                      <a:pt x="52" y="68"/>
                    </a:lnTo>
                    <a:lnTo>
                      <a:pt x="52" y="68"/>
                    </a:lnTo>
                    <a:lnTo>
                      <a:pt x="70" y="76"/>
                    </a:lnTo>
                    <a:lnTo>
                      <a:pt x="82" y="82"/>
                    </a:lnTo>
                    <a:lnTo>
                      <a:pt x="82" y="82"/>
                    </a:lnTo>
                    <a:lnTo>
                      <a:pt x="86" y="88"/>
                    </a:lnTo>
                    <a:lnTo>
                      <a:pt x="90" y="94"/>
                    </a:lnTo>
                    <a:lnTo>
                      <a:pt x="94" y="102"/>
                    </a:lnTo>
                    <a:lnTo>
                      <a:pt x="94" y="110"/>
                    </a:lnTo>
                    <a:lnTo>
                      <a:pt x="94" y="110"/>
                    </a:lnTo>
                    <a:lnTo>
                      <a:pt x="92" y="120"/>
                    </a:lnTo>
                    <a:lnTo>
                      <a:pt x="90" y="130"/>
                    </a:lnTo>
                    <a:lnTo>
                      <a:pt x="84" y="138"/>
                    </a:lnTo>
                    <a:lnTo>
                      <a:pt x="76" y="144"/>
                    </a:lnTo>
                    <a:lnTo>
                      <a:pt x="76" y="144"/>
                    </a:lnTo>
                    <a:lnTo>
                      <a:pt x="66" y="148"/>
                    </a:lnTo>
                    <a:lnTo>
                      <a:pt x="52" y="152"/>
                    </a:lnTo>
                    <a:lnTo>
                      <a:pt x="52" y="170"/>
                    </a:lnTo>
                    <a:close/>
                    <a:moveTo>
                      <a:pt x="42" y="34"/>
                    </a:moveTo>
                    <a:lnTo>
                      <a:pt x="42" y="34"/>
                    </a:lnTo>
                    <a:lnTo>
                      <a:pt x="36" y="34"/>
                    </a:lnTo>
                    <a:lnTo>
                      <a:pt x="30" y="38"/>
                    </a:lnTo>
                    <a:lnTo>
                      <a:pt x="30" y="38"/>
                    </a:lnTo>
                    <a:lnTo>
                      <a:pt x="28" y="42"/>
                    </a:lnTo>
                    <a:lnTo>
                      <a:pt x="26" y="50"/>
                    </a:lnTo>
                    <a:lnTo>
                      <a:pt x="26" y="50"/>
                    </a:lnTo>
                    <a:lnTo>
                      <a:pt x="28" y="56"/>
                    </a:lnTo>
                    <a:lnTo>
                      <a:pt x="32" y="62"/>
                    </a:lnTo>
                    <a:lnTo>
                      <a:pt x="32" y="62"/>
                    </a:lnTo>
                    <a:lnTo>
                      <a:pt x="42" y="66"/>
                    </a:lnTo>
                    <a:lnTo>
                      <a:pt x="42" y="34"/>
                    </a:lnTo>
                    <a:close/>
                    <a:moveTo>
                      <a:pt x="52" y="130"/>
                    </a:moveTo>
                    <a:lnTo>
                      <a:pt x="52" y="130"/>
                    </a:lnTo>
                    <a:lnTo>
                      <a:pt x="58" y="130"/>
                    </a:lnTo>
                    <a:lnTo>
                      <a:pt x="62" y="128"/>
                    </a:lnTo>
                    <a:lnTo>
                      <a:pt x="62" y="128"/>
                    </a:lnTo>
                    <a:lnTo>
                      <a:pt x="66" y="122"/>
                    </a:lnTo>
                    <a:lnTo>
                      <a:pt x="68" y="112"/>
                    </a:lnTo>
                    <a:lnTo>
                      <a:pt x="68" y="112"/>
                    </a:lnTo>
                    <a:lnTo>
                      <a:pt x="66" y="106"/>
                    </a:lnTo>
                    <a:lnTo>
                      <a:pt x="62" y="100"/>
                    </a:lnTo>
                    <a:lnTo>
                      <a:pt x="62" y="100"/>
                    </a:lnTo>
                    <a:lnTo>
                      <a:pt x="52" y="94"/>
                    </a:lnTo>
                    <a:lnTo>
                      <a:pt x="52" y="13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ja-JP" altLang="en-US" sz="1350"/>
              </a:p>
            </p:txBody>
          </p:sp>
        </p:grpSp>
        <p:grpSp>
          <p:nvGrpSpPr>
            <p:cNvPr id="14" name="グループ化 13"/>
            <p:cNvGrpSpPr/>
            <p:nvPr/>
          </p:nvGrpSpPr>
          <p:grpSpPr>
            <a:xfrm>
              <a:off x="1623788" y="1632724"/>
              <a:ext cx="468422" cy="385130"/>
              <a:chOff x="3300413" y="1550988"/>
              <a:chExt cx="457200" cy="381000"/>
            </a:xfrm>
            <a:solidFill>
              <a:schemeClr val="tx2"/>
            </a:solidFill>
          </p:grpSpPr>
          <p:sp>
            <p:nvSpPr>
              <p:cNvPr id="15" name="Freeform 115"/>
              <p:cNvSpPr>
                <a:spLocks/>
              </p:cNvSpPr>
              <p:nvPr/>
            </p:nvSpPr>
            <p:spPr bwMode="auto">
              <a:xfrm>
                <a:off x="3376613" y="15509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ja-JP" altLang="en-US" sz="1350"/>
              </a:p>
            </p:txBody>
          </p:sp>
          <p:sp>
            <p:nvSpPr>
              <p:cNvPr id="16" name="Freeform 116"/>
              <p:cNvSpPr>
                <a:spLocks/>
              </p:cNvSpPr>
              <p:nvPr/>
            </p:nvSpPr>
            <p:spPr bwMode="auto">
              <a:xfrm>
                <a:off x="3300413" y="1814513"/>
                <a:ext cx="307975" cy="117475"/>
              </a:xfrm>
              <a:custGeom>
                <a:avLst/>
                <a:gdLst/>
                <a:ahLst/>
                <a:cxnLst>
                  <a:cxn ang="0">
                    <a:pos x="144" y="16"/>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194" y="74"/>
                  </a:cxn>
                  <a:cxn ang="0">
                    <a:pos x="194" y="74"/>
                  </a:cxn>
                  <a:cxn ang="0">
                    <a:pos x="184" y="70"/>
                  </a:cxn>
                  <a:cxn ang="0">
                    <a:pos x="176" y="64"/>
                  </a:cxn>
                  <a:cxn ang="0">
                    <a:pos x="168" y="58"/>
                  </a:cxn>
                  <a:cxn ang="0">
                    <a:pos x="162" y="52"/>
                  </a:cxn>
                  <a:cxn ang="0">
                    <a:pos x="156" y="44"/>
                  </a:cxn>
                  <a:cxn ang="0">
                    <a:pos x="150" y="34"/>
                  </a:cxn>
                  <a:cxn ang="0">
                    <a:pos x="148" y="26"/>
                  </a:cxn>
                  <a:cxn ang="0">
                    <a:pos x="144" y="16"/>
                  </a:cxn>
                  <a:cxn ang="0">
                    <a:pos x="144" y="16"/>
                  </a:cxn>
                </a:cxnLst>
                <a:rect l="0" t="0" r="r" b="b"/>
                <a:pathLst>
                  <a:path w="194" h="74">
                    <a:moveTo>
                      <a:pt x="144" y="16"/>
                    </a:move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194" y="74"/>
                    </a:lnTo>
                    <a:lnTo>
                      <a:pt x="194" y="74"/>
                    </a:lnTo>
                    <a:lnTo>
                      <a:pt x="184" y="70"/>
                    </a:lnTo>
                    <a:lnTo>
                      <a:pt x="176" y="64"/>
                    </a:lnTo>
                    <a:lnTo>
                      <a:pt x="168" y="58"/>
                    </a:lnTo>
                    <a:lnTo>
                      <a:pt x="162" y="52"/>
                    </a:lnTo>
                    <a:lnTo>
                      <a:pt x="156" y="44"/>
                    </a:lnTo>
                    <a:lnTo>
                      <a:pt x="150" y="34"/>
                    </a:lnTo>
                    <a:lnTo>
                      <a:pt x="148" y="26"/>
                    </a:lnTo>
                    <a:lnTo>
                      <a:pt x="144" y="16"/>
                    </a:lnTo>
                    <a:lnTo>
                      <a:pt x="144" y="1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ja-JP" altLang="en-US" sz="1350"/>
              </a:p>
            </p:txBody>
          </p:sp>
          <p:sp>
            <p:nvSpPr>
              <p:cNvPr id="17" name="Freeform 117"/>
              <p:cNvSpPr>
                <a:spLocks noEditPoints="1"/>
              </p:cNvSpPr>
              <p:nvPr/>
            </p:nvSpPr>
            <p:spPr bwMode="auto">
              <a:xfrm>
                <a:off x="3567113" y="1741488"/>
                <a:ext cx="190500" cy="190500"/>
              </a:xfrm>
              <a:custGeom>
                <a:avLst/>
                <a:gdLst/>
                <a:ahLst/>
                <a:cxnLst>
                  <a:cxn ang="0">
                    <a:pos x="92" y="76"/>
                  </a:cxn>
                  <a:cxn ang="0">
                    <a:pos x="98" y="64"/>
                  </a:cxn>
                  <a:cxn ang="0">
                    <a:pos x="100" y="50"/>
                  </a:cxn>
                  <a:cxn ang="0">
                    <a:pos x="96" y="30"/>
                  </a:cxn>
                  <a:cxn ang="0">
                    <a:pos x="86" y="14"/>
                  </a:cxn>
                  <a:cxn ang="0">
                    <a:pos x="70" y="4"/>
                  </a:cxn>
                  <a:cxn ang="0">
                    <a:pos x="50" y="0"/>
                  </a:cxn>
                  <a:cxn ang="0">
                    <a:pos x="40" y="2"/>
                  </a:cxn>
                  <a:cxn ang="0">
                    <a:pos x="22" y="8"/>
                  </a:cxn>
                  <a:cxn ang="0">
                    <a:pos x="8" y="22"/>
                  </a:cxn>
                  <a:cxn ang="0">
                    <a:pos x="2" y="40"/>
                  </a:cxn>
                  <a:cxn ang="0">
                    <a:pos x="0" y="50"/>
                  </a:cxn>
                  <a:cxn ang="0">
                    <a:pos x="4" y="70"/>
                  </a:cxn>
                  <a:cxn ang="0">
                    <a:pos x="14" y="86"/>
                  </a:cxn>
                  <a:cxn ang="0">
                    <a:pos x="30" y="96"/>
                  </a:cxn>
                  <a:cxn ang="0">
                    <a:pos x="50" y="100"/>
                  </a:cxn>
                  <a:cxn ang="0">
                    <a:pos x="64" y="98"/>
                  </a:cxn>
                  <a:cxn ang="0">
                    <a:pos x="100" y="116"/>
                  </a:cxn>
                  <a:cxn ang="0">
                    <a:pos x="104" y="120"/>
                  </a:cxn>
                  <a:cxn ang="0">
                    <a:pos x="108" y="120"/>
                  </a:cxn>
                  <a:cxn ang="0">
                    <a:pos x="116" y="116"/>
                  </a:cxn>
                  <a:cxn ang="0">
                    <a:pos x="120" y="112"/>
                  </a:cxn>
                  <a:cxn ang="0">
                    <a:pos x="120" y="104"/>
                  </a:cxn>
                  <a:cxn ang="0">
                    <a:pos x="116" y="100"/>
                  </a:cxn>
                  <a:cxn ang="0">
                    <a:pos x="50" y="88"/>
                  </a:cxn>
                  <a:cxn ang="0">
                    <a:pos x="36" y="86"/>
                  </a:cxn>
                  <a:cxn ang="0">
                    <a:pos x="24" y="76"/>
                  </a:cxn>
                  <a:cxn ang="0">
                    <a:pos x="14" y="64"/>
                  </a:cxn>
                  <a:cxn ang="0">
                    <a:pos x="12" y="50"/>
                  </a:cxn>
                  <a:cxn ang="0">
                    <a:pos x="12" y="42"/>
                  </a:cxn>
                  <a:cxn ang="0">
                    <a:pos x="18" y="28"/>
                  </a:cxn>
                  <a:cxn ang="0">
                    <a:pos x="28" y="18"/>
                  </a:cxn>
                  <a:cxn ang="0">
                    <a:pos x="42" y="12"/>
                  </a:cxn>
                  <a:cxn ang="0">
                    <a:pos x="50" y="12"/>
                  </a:cxn>
                  <a:cxn ang="0">
                    <a:pos x="64" y="14"/>
                  </a:cxn>
                  <a:cxn ang="0">
                    <a:pos x="76" y="24"/>
                  </a:cxn>
                  <a:cxn ang="0">
                    <a:pos x="86" y="36"/>
                  </a:cxn>
                  <a:cxn ang="0">
                    <a:pos x="88" y="50"/>
                  </a:cxn>
                  <a:cxn ang="0">
                    <a:pos x="88" y="58"/>
                  </a:cxn>
                  <a:cxn ang="0">
                    <a:pos x="82" y="72"/>
                  </a:cxn>
                  <a:cxn ang="0">
                    <a:pos x="72" y="82"/>
                  </a:cxn>
                  <a:cxn ang="0">
                    <a:pos x="58" y="88"/>
                  </a:cxn>
                  <a:cxn ang="0">
                    <a:pos x="50" y="88"/>
                  </a:cxn>
                </a:cxnLst>
                <a:rect l="0" t="0" r="r" b="b"/>
                <a:pathLst>
                  <a:path w="120" h="120">
                    <a:moveTo>
                      <a:pt x="116" y="100"/>
                    </a:moveTo>
                    <a:lnTo>
                      <a:pt x="92" y="76"/>
                    </a:lnTo>
                    <a:lnTo>
                      <a:pt x="92" y="76"/>
                    </a:lnTo>
                    <a:lnTo>
                      <a:pt x="98" y="64"/>
                    </a:lnTo>
                    <a:lnTo>
                      <a:pt x="100" y="50"/>
                    </a:lnTo>
                    <a:lnTo>
                      <a:pt x="100" y="50"/>
                    </a:lnTo>
                    <a:lnTo>
                      <a:pt x="98" y="40"/>
                    </a:lnTo>
                    <a:lnTo>
                      <a:pt x="96" y="30"/>
                    </a:lnTo>
                    <a:lnTo>
                      <a:pt x="92" y="22"/>
                    </a:lnTo>
                    <a:lnTo>
                      <a:pt x="86" y="14"/>
                    </a:lnTo>
                    <a:lnTo>
                      <a:pt x="78" y="8"/>
                    </a:lnTo>
                    <a:lnTo>
                      <a:pt x="70" y="4"/>
                    </a:lnTo>
                    <a:lnTo>
                      <a:pt x="60" y="2"/>
                    </a:lnTo>
                    <a:lnTo>
                      <a:pt x="50" y="0"/>
                    </a:lnTo>
                    <a:lnTo>
                      <a:pt x="50" y="0"/>
                    </a:lnTo>
                    <a:lnTo>
                      <a:pt x="40" y="2"/>
                    </a:lnTo>
                    <a:lnTo>
                      <a:pt x="30" y="4"/>
                    </a:lnTo>
                    <a:lnTo>
                      <a:pt x="22" y="8"/>
                    </a:lnTo>
                    <a:lnTo>
                      <a:pt x="14" y="14"/>
                    </a:lnTo>
                    <a:lnTo>
                      <a:pt x="8" y="22"/>
                    </a:lnTo>
                    <a:lnTo>
                      <a:pt x="4" y="30"/>
                    </a:lnTo>
                    <a:lnTo>
                      <a:pt x="2" y="40"/>
                    </a:lnTo>
                    <a:lnTo>
                      <a:pt x="0" y="50"/>
                    </a:lnTo>
                    <a:lnTo>
                      <a:pt x="0" y="50"/>
                    </a:lnTo>
                    <a:lnTo>
                      <a:pt x="2" y="60"/>
                    </a:lnTo>
                    <a:lnTo>
                      <a:pt x="4" y="70"/>
                    </a:lnTo>
                    <a:lnTo>
                      <a:pt x="8" y="78"/>
                    </a:lnTo>
                    <a:lnTo>
                      <a:pt x="14" y="86"/>
                    </a:lnTo>
                    <a:lnTo>
                      <a:pt x="22" y="92"/>
                    </a:lnTo>
                    <a:lnTo>
                      <a:pt x="30" y="96"/>
                    </a:lnTo>
                    <a:lnTo>
                      <a:pt x="40" y="98"/>
                    </a:lnTo>
                    <a:lnTo>
                      <a:pt x="50" y="100"/>
                    </a:lnTo>
                    <a:lnTo>
                      <a:pt x="50" y="100"/>
                    </a:lnTo>
                    <a:lnTo>
                      <a:pt x="64" y="98"/>
                    </a:lnTo>
                    <a:lnTo>
                      <a:pt x="76" y="92"/>
                    </a:lnTo>
                    <a:lnTo>
                      <a:pt x="100" y="116"/>
                    </a:lnTo>
                    <a:lnTo>
                      <a:pt x="100" y="116"/>
                    </a:lnTo>
                    <a:lnTo>
                      <a:pt x="104" y="120"/>
                    </a:lnTo>
                    <a:lnTo>
                      <a:pt x="108" y="120"/>
                    </a:lnTo>
                    <a:lnTo>
                      <a:pt x="108" y="120"/>
                    </a:lnTo>
                    <a:lnTo>
                      <a:pt x="112" y="120"/>
                    </a:lnTo>
                    <a:lnTo>
                      <a:pt x="116" y="116"/>
                    </a:lnTo>
                    <a:lnTo>
                      <a:pt x="116" y="116"/>
                    </a:lnTo>
                    <a:lnTo>
                      <a:pt x="120" y="112"/>
                    </a:lnTo>
                    <a:lnTo>
                      <a:pt x="120" y="108"/>
                    </a:lnTo>
                    <a:lnTo>
                      <a:pt x="120" y="104"/>
                    </a:lnTo>
                    <a:lnTo>
                      <a:pt x="116" y="100"/>
                    </a:lnTo>
                    <a:lnTo>
                      <a:pt x="116" y="100"/>
                    </a:lnTo>
                    <a:close/>
                    <a:moveTo>
                      <a:pt x="50" y="88"/>
                    </a:moveTo>
                    <a:lnTo>
                      <a:pt x="50" y="88"/>
                    </a:lnTo>
                    <a:lnTo>
                      <a:pt x="42" y="88"/>
                    </a:lnTo>
                    <a:lnTo>
                      <a:pt x="36" y="86"/>
                    </a:lnTo>
                    <a:lnTo>
                      <a:pt x="28" y="82"/>
                    </a:lnTo>
                    <a:lnTo>
                      <a:pt x="24" y="76"/>
                    </a:lnTo>
                    <a:lnTo>
                      <a:pt x="18" y="72"/>
                    </a:lnTo>
                    <a:lnTo>
                      <a:pt x="14" y="64"/>
                    </a:lnTo>
                    <a:lnTo>
                      <a:pt x="12" y="58"/>
                    </a:lnTo>
                    <a:lnTo>
                      <a:pt x="12" y="50"/>
                    </a:lnTo>
                    <a:lnTo>
                      <a:pt x="12" y="50"/>
                    </a:lnTo>
                    <a:lnTo>
                      <a:pt x="12" y="42"/>
                    </a:lnTo>
                    <a:lnTo>
                      <a:pt x="14" y="36"/>
                    </a:lnTo>
                    <a:lnTo>
                      <a:pt x="18" y="28"/>
                    </a:lnTo>
                    <a:lnTo>
                      <a:pt x="24" y="24"/>
                    </a:lnTo>
                    <a:lnTo>
                      <a:pt x="28" y="18"/>
                    </a:lnTo>
                    <a:lnTo>
                      <a:pt x="36" y="14"/>
                    </a:lnTo>
                    <a:lnTo>
                      <a:pt x="42" y="12"/>
                    </a:lnTo>
                    <a:lnTo>
                      <a:pt x="50" y="12"/>
                    </a:lnTo>
                    <a:lnTo>
                      <a:pt x="50" y="12"/>
                    </a:lnTo>
                    <a:lnTo>
                      <a:pt x="58" y="12"/>
                    </a:lnTo>
                    <a:lnTo>
                      <a:pt x="64" y="14"/>
                    </a:lnTo>
                    <a:lnTo>
                      <a:pt x="72" y="18"/>
                    </a:lnTo>
                    <a:lnTo>
                      <a:pt x="76" y="24"/>
                    </a:lnTo>
                    <a:lnTo>
                      <a:pt x="82" y="28"/>
                    </a:lnTo>
                    <a:lnTo>
                      <a:pt x="86" y="36"/>
                    </a:lnTo>
                    <a:lnTo>
                      <a:pt x="88" y="42"/>
                    </a:lnTo>
                    <a:lnTo>
                      <a:pt x="88" y="50"/>
                    </a:lnTo>
                    <a:lnTo>
                      <a:pt x="88" y="50"/>
                    </a:lnTo>
                    <a:lnTo>
                      <a:pt x="88" y="58"/>
                    </a:lnTo>
                    <a:lnTo>
                      <a:pt x="86" y="64"/>
                    </a:lnTo>
                    <a:lnTo>
                      <a:pt x="82" y="72"/>
                    </a:lnTo>
                    <a:lnTo>
                      <a:pt x="76" y="76"/>
                    </a:lnTo>
                    <a:lnTo>
                      <a:pt x="72" y="82"/>
                    </a:lnTo>
                    <a:lnTo>
                      <a:pt x="64" y="86"/>
                    </a:lnTo>
                    <a:lnTo>
                      <a:pt x="58" y="88"/>
                    </a:lnTo>
                    <a:lnTo>
                      <a:pt x="50" y="88"/>
                    </a:lnTo>
                    <a:lnTo>
                      <a:pt x="50" y="88"/>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ja-JP" altLang="en-US" sz="1350"/>
              </a:p>
            </p:txBody>
          </p:sp>
        </p:grpSp>
        <p:sp>
          <p:nvSpPr>
            <p:cNvPr id="18" name="Freeform 204"/>
            <p:cNvSpPr>
              <a:spLocks noEditPoints="1"/>
            </p:cNvSpPr>
            <p:nvPr/>
          </p:nvSpPr>
          <p:spPr bwMode="auto">
            <a:xfrm>
              <a:off x="6392178" y="1632724"/>
              <a:ext cx="324036" cy="355569"/>
            </a:xfrm>
            <a:custGeom>
              <a:avLst/>
              <a:gdLst/>
              <a:ahLst/>
              <a:cxnLst>
                <a:cxn ang="0">
                  <a:pos x="0" y="240"/>
                </a:cxn>
                <a:cxn ang="0">
                  <a:pos x="176" y="240"/>
                </a:cxn>
                <a:cxn ang="0">
                  <a:pos x="176" y="0"/>
                </a:cxn>
                <a:cxn ang="0">
                  <a:pos x="0" y="0"/>
                </a:cxn>
                <a:cxn ang="0">
                  <a:pos x="0" y="240"/>
                </a:cxn>
                <a:cxn ang="0">
                  <a:pos x="56" y="224"/>
                </a:cxn>
                <a:cxn ang="0">
                  <a:pos x="24" y="224"/>
                </a:cxn>
                <a:cxn ang="0">
                  <a:pos x="24" y="192"/>
                </a:cxn>
                <a:cxn ang="0">
                  <a:pos x="56" y="192"/>
                </a:cxn>
                <a:cxn ang="0">
                  <a:pos x="56" y="224"/>
                </a:cxn>
                <a:cxn ang="0">
                  <a:pos x="56" y="176"/>
                </a:cxn>
                <a:cxn ang="0">
                  <a:pos x="24" y="176"/>
                </a:cxn>
                <a:cxn ang="0">
                  <a:pos x="24" y="144"/>
                </a:cxn>
                <a:cxn ang="0">
                  <a:pos x="56" y="144"/>
                </a:cxn>
                <a:cxn ang="0">
                  <a:pos x="56" y="176"/>
                </a:cxn>
                <a:cxn ang="0">
                  <a:pos x="56" y="128"/>
                </a:cxn>
                <a:cxn ang="0">
                  <a:pos x="24" y="128"/>
                </a:cxn>
                <a:cxn ang="0">
                  <a:pos x="24" y="96"/>
                </a:cxn>
                <a:cxn ang="0">
                  <a:pos x="56" y="96"/>
                </a:cxn>
                <a:cxn ang="0">
                  <a:pos x="56" y="128"/>
                </a:cxn>
                <a:cxn ang="0">
                  <a:pos x="104" y="224"/>
                </a:cxn>
                <a:cxn ang="0">
                  <a:pos x="72" y="224"/>
                </a:cxn>
                <a:cxn ang="0">
                  <a:pos x="72" y="192"/>
                </a:cxn>
                <a:cxn ang="0">
                  <a:pos x="104" y="192"/>
                </a:cxn>
                <a:cxn ang="0">
                  <a:pos x="104" y="224"/>
                </a:cxn>
                <a:cxn ang="0">
                  <a:pos x="104" y="176"/>
                </a:cxn>
                <a:cxn ang="0">
                  <a:pos x="72" y="176"/>
                </a:cxn>
                <a:cxn ang="0">
                  <a:pos x="72" y="144"/>
                </a:cxn>
                <a:cxn ang="0">
                  <a:pos x="104" y="144"/>
                </a:cxn>
                <a:cxn ang="0">
                  <a:pos x="104" y="176"/>
                </a:cxn>
                <a:cxn ang="0">
                  <a:pos x="104" y="128"/>
                </a:cxn>
                <a:cxn ang="0">
                  <a:pos x="72" y="128"/>
                </a:cxn>
                <a:cxn ang="0">
                  <a:pos x="72" y="96"/>
                </a:cxn>
                <a:cxn ang="0">
                  <a:pos x="104" y="96"/>
                </a:cxn>
                <a:cxn ang="0">
                  <a:pos x="104" y="128"/>
                </a:cxn>
                <a:cxn ang="0">
                  <a:pos x="152" y="224"/>
                </a:cxn>
                <a:cxn ang="0">
                  <a:pos x="120" y="224"/>
                </a:cxn>
                <a:cxn ang="0">
                  <a:pos x="120" y="192"/>
                </a:cxn>
                <a:cxn ang="0">
                  <a:pos x="152" y="192"/>
                </a:cxn>
                <a:cxn ang="0">
                  <a:pos x="152" y="224"/>
                </a:cxn>
                <a:cxn ang="0">
                  <a:pos x="152" y="176"/>
                </a:cxn>
                <a:cxn ang="0">
                  <a:pos x="120" y="176"/>
                </a:cxn>
                <a:cxn ang="0">
                  <a:pos x="120" y="144"/>
                </a:cxn>
                <a:cxn ang="0">
                  <a:pos x="152" y="144"/>
                </a:cxn>
                <a:cxn ang="0">
                  <a:pos x="152" y="176"/>
                </a:cxn>
                <a:cxn ang="0">
                  <a:pos x="152" y="128"/>
                </a:cxn>
                <a:cxn ang="0">
                  <a:pos x="120" y="128"/>
                </a:cxn>
                <a:cxn ang="0">
                  <a:pos x="120" y="96"/>
                </a:cxn>
                <a:cxn ang="0">
                  <a:pos x="152" y="96"/>
                </a:cxn>
                <a:cxn ang="0">
                  <a:pos x="152" y="128"/>
                </a:cxn>
                <a:cxn ang="0">
                  <a:pos x="152" y="72"/>
                </a:cxn>
                <a:cxn ang="0">
                  <a:pos x="24" y="72"/>
                </a:cxn>
                <a:cxn ang="0">
                  <a:pos x="24" y="24"/>
                </a:cxn>
                <a:cxn ang="0">
                  <a:pos x="152" y="24"/>
                </a:cxn>
                <a:cxn ang="0">
                  <a:pos x="152" y="72"/>
                </a:cxn>
              </a:cxnLst>
              <a:rect l="0" t="0" r="r" b="b"/>
              <a:pathLst>
                <a:path w="176" h="240">
                  <a:moveTo>
                    <a:pt x="0" y="240"/>
                  </a:moveTo>
                  <a:lnTo>
                    <a:pt x="176" y="240"/>
                  </a:lnTo>
                  <a:lnTo>
                    <a:pt x="176" y="0"/>
                  </a:lnTo>
                  <a:lnTo>
                    <a:pt x="0" y="0"/>
                  </a:lnTo>
                  <a:lnTo>
                    <a:pt x="0" y="240"/>
                  </a:lnTo>
                  <a:close/>
                  <a:moveTo>
                    <a:pt x="56" y="224"/>
                  </a:moveTo>
                  <a:lnTo>
                    <a:pt x="24" y="224"/>
                  </a:lnTo>
                  <a:lnTo>
                    <a:pt x="24" y="192"/>
                  </a:lnTo>
                  <a:lnTo>
                    <a:pt x="56" y="192"/>
                  </a:lnTo>
                  <a:lnTo>
                    <a:pt x="56" y="224"/>
                  </a:lnTo>
                  <a:close/>
                  <a:moveTo>
                    <a:pt x="56" y="176"/>
                  </a:moveTo>
                  <a:lnTo>
                    <a:pt x="24" y="176"/>
                  </a:lnTo>
                  <a:lnTo>
                    <a:pt x="24" y="144"/>
                  </a:lnTo>
                  <a:lnTo>
                    <a:pt x="56" y="144"/>
                  </a:lnTo>
                  <a:lnTo>
                    <a:pt x="56" y="176"/>
                  </a:lnTo>
                  <a:close/>
                  <a:moveTo>
                    <a:pt x="56" y="128"/>
                  </a:moveTo>
                  <a:lnTo>
                    <a:pt x="24" y="128"/>
                  </a:lnTo>
                  <a:lnTo>
                    <a:pt x="24" y="96"/>
                  </a:lnTo>
                  <a:lnTo>
                    <a:pt x="56" y="96"/>
                  </a:lnTo>
                  <a:lnTo>
                    <a:pt x="56" y="128"/>
                  </a:lnTo>
                  <a:close/>
                  <a:moveTo>
                    <a:pt x="104" y="224"/>
                  </a:moveTo>
                  <a:lnTo>
                    <a:pt x="72" y="224"/>
                  </a:lnTo>
                  <a:lnTo>
                    <a:pt x="72" y="192"/>
                  </a:lnTo>
                  <a:lnTo>
                    <a:pt x="104" y="192"/>
                  </a:lnTo>
                  <a:lnTo>
                    <a:pt x="104" y="224"/>
                  </a:lnTo>
                  <a:close/>
                  <a:moveTo>
                    <a:pt x="104" y="176"/>
                  </a:moveTo>
                  <a:lnTo>
                    <a:pt x="72" y="176"/>
                  </a:lnTo>
                  <a:lnTo>
                    <a:pt x="72" y="144"/>
                  </a:lnTo>
                  <a:lnTo>
                    <a:pt x="104" y="144"/>
                  </a:lnTo>
                  <a:lnTo>
                    <a:pt x="104" y="176"/>
                  </a:lnTo>
                  <a:close/>
                  <a:moveTo>
                    <a:pt x="104" y="128"/>
                  </a:moveTo>
                  <a:lnTo>
                    <a:pt x="72" y="128"/>
                  </a:lnTo>
                  <a:lnTo>
                    <a:pt x="72" y="96"/>
                  </a:lnTo>
                  <a:lnTo>
                    <a:pt x="104" y="96"/>
                  </a:lnTo>
                  <a:lnTo>
                    <a:pt x="104" y="128"/>
                  </a:lnTo>
                  <a:close/>
                  <a:moveTo>
                    <a:pt x="152" y="224"/>
                  </a:moveTo>
                  <a:lnTo>
                    <a:pt x="120" y="224"/>
                  </a:lnTo>
                  <a:lnTo>
                    <a:pt x="120" y="192"/>
                  </a:lnTo>
                  <a:lnTo>
                    <a:pt x="152" y="192"/>
                  </a:lnTo>
                  <a:lnTo>
                    <a:pt x="152" y="224"/>
                  </a:lnTo>
                  <a:close/>
                  <a:moveTo>
                    <a:pt x="152" y="176"/>
                  </a:moveTo>
                  <a:lnTo>
                    <a:pt x="120" y="176"/>
                  </a:lnTo>
                  <a:lnTo>
                    <a:pt x="120" y="144"/>
                  </a:lnTo>
                  <a:lnTo>
                    <a:pt x="152" y="144"/>
                  </a:lnTo>
                  <a:lnTo>
                    <a:pt x="152" y="176"/>
                  </a:lnTo>
                  <a:close/>
                  <a:moveTo>
                    <a:pt x="152" y="128"/>
                  </a:moveTo>
                  <a:lnTo>
                    <a:pt x="120" y="128"/>
                  </a:lnTo>
                  <a:lnTo>
                    <a:pt x="120" y="96"/>
                  </a:lnTo>
                  <a:lnTo>
                    <a:pt x="152" y="96"/>
                  </a:lnTo>
                  <a:lnTo>
                    <a:pt x="152" y="128"/>
                  </a:lnTo>
                  <a:close/>
                  <a:moveTo>
                    <a:pt x="152" y="72"/>
                  </a:moveTo>
                  <a:lnTo>
                    <a:pt x="24" y="72"/>
                  </a:lnTo>
                  <a:lnTo>
                    <a:pt x="24" y="24"/>
                  </a:lnTo>
                  <a:lnTo>
                    <a:pt x="152" y="24"/>
                  </a:lnTo>
                  <a:lnTo>
                    <a:pt x="152" y="72"/>
                  </a:lnTo>
                  <a:close/>
                </a:path>
              </a:pathLst>
            </a:custGeom>
            <a:solidFill>
              <a:schemeClr val="tx2"/>
            </a:solid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nvGrpSpPr>
            <p:cNvPr id="19" name="グループ化 287"/>
            <p:cNvGrpSpPr/>
            <p:nvPr/>
          </p:nvGrpSpPr>
          <p:grpSpPr>
            <a:xfrm>
              <a:off x="3638768" y="1679369"/>
              <a:ext cx="355569" cy="355569"/>
              <a:chOff x="3084116" y="3387725"/>
              <a:chExt cx="381000" cy="381000"/>
            </a:xfrm>
            <a:solidFill>
              <a:schemeClr val="tx2"/>
            </a:solidFill>
          </p:grpSpPr>
          <p:sp>
            <p:nvSpPr>
              <p:cNvPr id="20" name="Rectangle 206"/>
              <p:cNvSpPr>
                <a:spLocks noChangeArrowheads="1"/>
              </p:cNvSpPr>
              <p:nvPr/>
            </p:nvSpPr>
            <p:spPr bwMode="auto">
              <a:xfrm>
                <a:off x="3084116" y="3387725"/>
                <a:ext cx="381000" cy="63500"/>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21" name="Rectangle 207"/>
              <p:cNvSpPr>
                <a:spLocks noChangeArrowheads="1"/>
              </p:cNvSpPr>
              <p:nvPr/>
            </p:nvSpPr>
            <p:spPr bwMode="auto">
              <a:xfrm>
                <a:off x="3084116" y="3492500"/>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22" name="Rectangle 208"/>
              <p:cNvSpPr>
                <a:spLocks noChangeArrowheads="1"/>
              </p:cNvSpPr>
              <p:nvPr/>
            </p:nvSpPr>
            <p:spPr bwMode="auto">
              <a:xfrm>
                <a:off x="3188891" y="3492500"/>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23" name="Rectangle 209"/>
              <p:cNvSpPr>
                <a:spLocks noChangeArrowheads="1"/>
              </p:cNvSpPr>
              <p:nvPr/>
            </p:nvSpPr>
            <p:spPr bwMode="auto">
              <a:xfrm>
                <a:off x="3293666" y="3492500"/>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24" name="Rectangle 210"/>
              <p:cNvSpPr>
                <a:spLocks noChangeArrowheads="1"/>
              </p:cNvSpPr>
              <p:nvPr/>
            </p:nvSpPr>
            <p:spPr bwMode="auto">
              <a:xfrm>
                <a:off x="3398441" y="3492500"/>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25" name="Rectangle 211"/>
              <p:cNvSpPr>
                <a:spLocks noChangeArrowheads="1"/>
              </p:cNvSpPr>
              <p:nvPr/>
            </p:nvSpPr>
            <p:spPr bwMode="auto">
              <a:xfrm>
                <a:off x="3084116" y="3597275"/>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26" name="Rectangle 212"/>
              <p:cNvSpPr>
                <a:spLocks noChangeArrowheads="1"/>
              </p:cNvSpPr>
              <p:nvPr/>
            </p:nvSpPr>
            <p:spPr bwMode="auto">
              <a:xfrm>
                <a:off x="3188891" y="3597275"/>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27" name="Rectangle 213"/>
              <p:cNvSpPr>
                <a:spLocks noChangeArrowheads="1"/>
              </p:cNvSpPr>
              <p:nvPr/>
            </p:nvSpPr>
            <p:spPr bwMode="auto">
              <a:xfrm>
                <a:off x="3293666" y="3597275"/>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28" name="Rectangle 214"/>
              <p:cNvSpPr>
                <a:spLocks noChangeArrowheads="1"/>
              </p:cNvSpPr>
              <p:nvPr/>
            </p:nvSpPr>
            <p:spPr bwMode="auto">
              <a:xfrm>
                <a:off x="3398441" y="3597275"/>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29" name="Rectangle 215"/>
              <p:cNvSpPr>
                <a:spLocks noChangeArrowheads="1"/>
              </p:cNvSpPr>
              <p:nvPr/>
            </p:nvSpPr>
            <p:spPr bwMode="auto">
              <a:xfrm>
                <a:off x="3084116" y="3702050"/>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30" name="Rectangle 216"/>
              <p:cNvSpPr>
                <a:spLocks noChangeArrowheads="1"/>
              </p:cNvSpPr>
              <p:nvPr/>
            </p:nvSpPr>
            <p:spPr bwMode="auto">
              <a:xfrm>
                <a:off x="3188891" y="3702050"/>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31" name="Rectangle 217"/>
              <p:cNvSpPr>
                <a:spLocks noChangeArrowheads="1"/>
              </p:cNvSpPr>
              <p:nvPr/>
            </p:nvSpPr>
            <p:spPr bwMode="auto">
              <a:xfrm>
                <a:off x="3293666" y="3702050"/>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32" name="Rectangle 218"/>
              <p:cNvSpPr>
                <a:spLocks noChangeArrowheads="1"/>
              </p:cNvSpPr>
              <p:nvPr/>
            </p:nvSpPr>
            <p:spPr bwMode="auto">
              <a:xfrm>
                <a:off x="3398441" y="3702050"/>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sp>
          <p:nvSpPr>
            <p:cNvPr id="33" name="テキスト ボックス 32"/>
            <p:cNvSpPr txBox="1"/>
            <p:nvPr/>
          </p:nvSpPr>
          <p:spPr>
            <a:xfrm>
              <a:off x="3165883" y="2138722"/>
              <a:ext cx="1702129" cy="1892826"/>
            </a:xfrm>
            <a:prstGeom prst="rect">
              <a:avLst/>
            </a:prstGeom>
            <a:noFill/>
          </p:spPr>
          <p:txBody>
            <a:bodyPr wrap="square" rtlCol="0">
              <a:spAutoFit/>
            </a:bodyPr>
            <a:lstStyle/>
            <a:p>
              <a:r>
                <a:rPr lang="ja-JP" altLang="en-US" sz="900"/>
                <a:t>＜条件設定例＞</a:t>
              </a:r>
              <a:endParaRPr lang="en-US" altLang="ja-JP" sz="900"/>
            </a:p>
            <a:p>
              <a:r>
                <a:rPr lang="ja-JP" altLang="en-US" sz="900"/>
                <a:t>■考課判定シミュレーション</a:t>
              </a:r>
              <a:endParaRPr lang="en-US" altLang="ja-JP" sz="900"/>
            </a:p>
            <a:p>
              <a:r>
                <a:rPr lang="ja-JP" altLang="en-US" sz="900"/>
                <a:t> ・個人単位で設定</a:t>
              </a:r>
              <a:endParaRPr lang="en-US" altLang="ja-JP" sz="900"/>
            </a:p>
            <a:p>
              <a:r>
                <a:rPr lang="ja-JP" altLang="en-US" sz="900"/>
                <a:t> ・前年度を引用</a:t>
              </a:r>
              <a:endParaRPr lang="en-US" altLang="ja-JP" sz="900"/>
            </a:p>
            <a:p>
              <a:r>
                <a:rPr lang="ja-JP" altLang="en-US" sz="900"/>
                <a:t> ・全員同じ判定</a:t>
              </a:r>
              <a:endParaRPr lang="en-US" altLang="ja-JP" sz="900"/>
            </a:p>
            <a:p>
              <a:endParaRPr lang="en-US" altLang="ja-JP" sz="900"/>
            </a:p>
            <a:p>
              <a:r>
                <a:rPr lang="ja-JP" altLang="en-US" sz="900"/>
                <a:t>■条件シミュレーション</a:t>
              </a:r>
              <a:endParaRPr lang="en-US" altLang="ja-JP" sz="900"/>
            </a:p>
            <a:p>
              <a:r>
                <a:rPr lang="ja-JP" altLang="en-US" sz="900"/>
                <a:t> ・上限下限方式</a:t>
              </a:r>
              <a:endParaRPr lang="en-US" altLang="ja-JP" sz="900"/>
            </a:p>
            <a:p>
              <a:r>
                <a:rPr lang="ja-JP" altLang="en-US" sz="900"/>
                <a:t> ・考課加算方式</a:t>
              </a:r>
              <a:endParaRPr lang="en-US" altLang="ja-JP" sz="900"/>
            </a:p>
            <a:p>
              <a:r>
                <a:rPr lang="ja-JP" altLang="en-US" sz="900"/>
                <a:t> ・賃金洗替方式　他</a:t>
              </a:r>
              <a:endParaRPr lang="en-US" altLang="ja-JP" sz="900"/>
            </a:p>
            <a:p>
              <a:endParaRPr lang="en-US" altLang="ja-JP" sz="900"/>
            </a:p>
            <a:p>
              <a:r>
                <a:rPr lang="ja-JP" altLang="en-US" sz="900"/>
                <a:t>設定例：</a:t>
              </a:r>
              <a:r>
                <a:rPr lang="en-US" altLang="ja-JP" sz="900"/>
                <a:t>3</a:t>
              </a:r>
              <a:r>
                <a:rPr lang="ja-JP" altLang="en-US" sz="900"/>
                <a:t>等級</a:t>
              </a:r>
              <a:r>
                <a:rPr lang="en-US" altLang="ja-JP" sz="900"/>
                <a:t>4</a:t>
              </a:r>
              <a:r>
                <a:rPr lang="ja-JP" altLang="en-US" sz="900"/>
                <a:t>号俸～</a:t>
              </a:r>
              <a:r>
                <a:rPr lang="en-US" altLang="ja-JP" sz="900"/>
                <a:t>6</a:t>
              </a:r>
              <a:r>
                <a:rPr lang="ja-JP" altLang="en-US" sz="900"/>
                <a:t>号俸なら</a:t>
              </a:r>
              <a:r>
                <a:rPr lang="en-US" altLang="ja-JP" sz="900"/>
                <a:t>3000</a:t>
              </a:r>
              <a:r>
                <a:rPr lang="ja-JP" altLang="en-US" sz="900"/>
                <a:t>円加算する等</a:t>
              </a:r>
              <a:endParaRPr lang="en-US" altLang="ja-JP" sz="900"/>
            </a:p>
          </p:txBody>
        </p:sp>
        <p:sp>
          <p:nvSpPr>
            <p:cNvPr id="34" name="テキスト ボックス 33"/>
            <p:cNvSpPr txBox="1"/>
            <p:nvPr/>
          </p:nvSpPr>
          <p:spPr>
            <a:xfrm>
              <a:off x="1227801" y="1374027"/>
              <a:ext cx="1428389" cy="300082"/>
            </a:xfrm>
            <a:prstGeom prst="rect">
              <a:avLst/>
            </a:prstGeom>
            <a:noFill/>
          </p:spPr>
          <p:txBody>
            <a:bodyPr wrap="square" rtlCol="0">
              <a:spAutoFit/>
            </a:bodyPr>
            <a:lstStyle/>
            <a:p>
              <a:r>
                <a:rPr lang="ja-JP" altLang="en-US" sz="1350">
                  <a:solidFill>
                    <a:schemeClr val="tx2">
                      <a:lumMod val="75000"/>
                    </a:schemeClr>
                  </a:solidFill>
                </a:rPr>
                <a:t>人事・賃金情報</a:t>
              </a:r>
            </a:p>
          </p:txBody>
        </p:sp>
        <p:sp>
          <p:nvSpPr>
            <p:cNvPr id="35" name="テキスト ボックス 34"/>
            <p:cNvSpPr txBox="1"/>
            <p:nvPr/>
          </p:nvSpPr>
          <p:spPr>
            <a:xfrm>
              <a:off x="1357152" y="2056952"/>
              <a:ext cx="946722" cy="646331"/>
            </a:xfrm>
            <a:prstGeom prst="rect">
              <a:avLst/>
            </a:prstGeom>
            <a:noFill/>
          </p:spPr>
          <p:txBody>
            <a:bodyPr wrap="square" rtlCol="0">
              <a:spAutoFit/>
            </a:bodyPr>
            <a:lstStyle/>
            <a:p>
              <a:r>
                <a:rPr lang="ja-JP" altLang="en-US" sz="900"/>
                <a:t>・資格</a:t>
              </a:r>
              <a:r>
                <a:rPr lang="en-US" altLang="ja-JP" sz="900"/>
                <a:t>/</a:t>
              </a:r>
              <a:r>
                <a:rPr lang="ja-JP" altLang="en-US" sz="900"/>
                <a:t>等級</a:t>
              </a:r>
              <a:endParaRPr lang="en-US" altLang="ja-JP" sz="900"/>
            </a:p>
            <a:p>
              <a:r>
                <a:rPr lang="ja-JP" altLang="en-US" sz="900"/>
                <a:t>・勤続年数</a:t>
              </a:r>
              <a:endParaRPr lang="en-US" altLang="ja-JP" sz="900"/>
            </a:p>
            <a:p>
              <a:r>
                <a:rPr lang="ja-JP" altLang="en-US" sz="900"/>
                <a:t>・考課結果</a:t>
              </a:r>
              <a:endParaRPr lang="en-US" altLang="ja-JP" sz="900"/>
            </a:p>
            <a:p>
              <a:r>
                <a:rPr lang="en-US" altLang="ja-JP" sz="900"/>
                <a:t>…</a:t>
              </a:r>
              <a:r>
                <a:rPr lang="ja-JP" altLang="en-US" sz="900"/>
                <a:t>等</a:t>
              </a:r>
              <a:endParaRPr lang="en-US" altLang="ja-JP" sz="900"/>
            </a:p>
          </p:txBody>
        </p:sp>
        <p:sp>
          <p:nvSpPr>
            <p:cNvPr id="36" name="テキスト ボックス 35"/>
            <p:cNvSpPr txBox="1"/>
            <p:nvPr/>
          </p:nvSpPr>
          <p:spPr>
            <a:xfrm>
              <a:off x="1329682" y="3271629"/>
              <a:ext cx="1142882" cy="784830"/>
            </a:xfrm>
            <a:prstGeom prst="rect">
              <a:avLst/>
            </a:prstGeom>
            <a:noFill/>
          </p:spPr>
          <p:txBody>
            <a:bodyPr wrap="square" rtlCol="0">
              <a:spAutoFit/>
            </a:bodyPr>
            <a:lstStyle/>
            <a:p>
              <a:r>
                <a:rPr lang="ja-JP" altLang="en-US" sz="900"/>
                <a:t>・前年度の</a:t>
              </a:r>
              <a:endParaRPr lang="en-US" altLang="ja-JP" sz="900"/>
            </a:p>
            <a:p>
              <a:r>
                <a:rPr lang="ja-JP" altLang="en-US" sz="900"/>
                <a:t>　基本給・勤続給</a:t>
              </a:r>
              <a:endParaRPr lang="en-US" altLang="ja-JP" sz="900"/>
            </a:p>
            <a:p>
              <a:r>
                <a:rPr lang="ja-JP" altLang="en-US" sz="900"/>
                <a:t>・前々度の</a:t>
              </a:r>
              <a:endParaRPr lang="en-US" altLang="ja-JP" sz="900"/>
            </a:p>
            <a:p>
              <a:r>
                <a:rPr lang="ja-JP" altLang="en-US" sz="900"/>
                <a:t>　基本給・勤続給</a:t>
              </a:r>
              <a:endParaRPr lang="en-US" altLang="ja-JP" sz="900"/>
            </a:p>
            <a:p>
              <a:r>
                <a:rPr lang="en-US" altLang="ja-JP" sz="900"/>
                <a:t>…</a:t>
              </a:r>
              <a:r>
                <a:rPr lang="ja-JP" altLang="en-US" sz="900"/>
                <a:t>等</a:t>
              </a:r>
              <a:endParaRPr lang="en-US" altLang="ja-JP" sz="900"/>
            </a:p>
          </p:txBody>
        </p:sp>
        <p:sp>
          <p:nvSpPr>
            <p:cNvPr id="37" name="テキスト ボックス 36"/>
            <p:cNvSpPr txBox="1"/>
            <p:nvPr/>
          </p:nvSpPr>
          <p:spPr>
            <a:xfrm>
              <a:off x="5523396" y="1302609"/>
              <a:ext cx="2126889" cy="300082"/>
            </a:xfrm>
            <a:prstGeom prst="rect">
              <a:avLst/>
            </a:prstGeom>
            <a:noFill/>
          </p:spPr>
          <p:txBody>
            <a:bodyPr wrap="square" rtlCol="0">
              <a:spAutoFit/>
            </a:bodyPr>
            <a:lstStyle/>
            <a:p>
              <a:r>
                <a:rPr lang="ja-JP" altLang="en-US" sz="1350">
                  <a:solidFill>
                    <a:schemeClr val="tx2">
                      <a:lumMod val="75000"/>
                    </a:schemeClr>
                  </a:solidFill>
                </a:rPr>
                <a:t>シミュレーション用計算</a:t>
              </a:r>
            </a:p>
          </p:txBody>
        </p:sp>
        <p:sp>
          <p:nvSpPr>
            <p:cNvPr id="38" name="テキスト ボックス 37"/>
            <p:cNvSpPr txBox="1"/>
            <p:nvPr/>
          </p:nvSpPr>
          <p:spPr>
            <a:xfrm>
              <a:off x="5438518" y="1781392"/>
              <a:ext cx="2498636" cy="1200329"/>
            </a:xfrm>
            <a:prstGeom prst="rect">
              <a:avLst/>
            </a:prstGeom>
            <a:noFill/>
          </p:spPr>
          <p:txBody>
            <a:bodyPr wrap="square" rtlCol="0">
              <a:spAutoFit/>
            </a:bodyPr>
            <a:lstStyle/>
            <a:p>
              <a:r>
                <a:rPr lang="ja-JP" altLang="en-US" sz="900"/>
                <a:t>＜計算例＞</a:t>
              </a:r>
              <a:endParaRPr lang="en-US" altLang="ja-JP" sz="900"/>
            </a:p>
            <a:p>
              <a:r>
                <a:rPr lang="ja-JP" altLang="en-US" sz="900"/>
                <a:t>・新成果給</a:t>
              </a:r>
              <a:endParaRPr lang="en-US" altLang="ja-JP" sz="900"/>
            </a:p>
            <a:p>
              <a:r>
                <a:rPr lang="ja-JP" altLang="en-US" sz="900"/>
                <a:t>　　前年の成果給＋考課加算額＝暫定成果給</a:t>
              </a:r>
              <a:endParaRPr lang="en-US" altLang="ja-JP" sz="900"/>
            </a:p>
            <a:p>
              <a:r>
                <a:rPr lang="ja-JP" altLang="en-US" sz="900"/>
                <a:t>　　暫定成果給＋上下限方式</a:t>
              </a:r>
              <a:r>
                <a:rPr lang="en-US" altLang="ja-JP" sz="900"/>
                <a:t>=</a:t>
              </a:r>
              <a:r>
                <a:rPr lang="ja-JP" altLang="en-US" sz="900"/>
                <a:t>新成果給</a:t>
              </a:r>
              <a:endParaRPr lang="en-US" altLang="ja-JP" sz="900"/>
            </a:p>
            <a:p>
              <a:r>
                <a:rPr lang="ja-JP" altLang="en-US" sz="900"/>
                <a:t>・新基本給</a:t>
              </a:r>
              <a:endParaRPr lang="en-US" altLang="ja-JP" sz="900"/>
            </a:p>
            <a:p>
              <a:r>
                <a:rPr lang="ja-JP" altLang="en-US" sz="900"/>
                <a:t>　　新資格等級に対応した金額</a:t>
              </a:r>
              <a:endParaRPr lang="en-US" altLang="ja-JP" sz="900"/>
            </a:p>
            <a:p>
              <a:r>
                <a:rPr lang="ja-JP" altLang="en-US" sz="900"/>
                <a:t>・新勤続給</a:t>
              </a:r>
              <a:endParaRPr lang="en-US" altLang="ja-JP" sz="900"/>
            </a:p>
            <a:p>
              <a:r>
                <a:rPr lang="ja-JP" altLang="en-US" sz="900"/>
                <a:t>　　勤続年数に応じた金額</a:t>
              </a:r>
              <a:endParaRPr lang="en-US" altLang="ja-JP" sz="900"/>
            </a:p>
          </p:txBody>
        </p:sp>
        <p:sp>
          <p:nvSpPr>
            <p:cNvPr id="39" name="テキスト ボックス 38"/>
            <p:cNvSpPr txBox="1"/>
            <p:nvPr/>
          </p:nvSpPr>
          <p:spPr>
            <a:xfrm>
              <a:off x="3265711" y="1368979"/>
              <a:ext cx="1428389" cy="300082"/>
            </a:xfrm>
            <a:prstGeom prst="rect">
              <a:avLst/>
            </a:prstGeom>
            <a:noFill/>
          </p:spPr>
          <p:txBody>
            <a:bodyPr wrap="square" rtlCol="0">
              <a:spAutoFit/>
            </a:bodyPr>
            <a:lstStyle/>
            <a:p>
              <a:r>
                <a:rPr lang="ja-JP" altLang="en-US" sz="1350">
                  <a:solidFill>
                    <a:schemeClr val="tx2">
                      <a:lumMod val="75000"/>
                    </a:schemeClr>
                  </a:solidFill>
                </a:rPr>
                <a:t>各種条件設定</a:t>
              </a:r>
            </a:p>
          </p:txBody>
        </p:sp>
        <p:sp>
          <p:nvSpPr>
            <p:cNvPr id="40" name="右矢印 39"/>
            <p:cNvSpPr/>
            <p:nvPr/>
          </p:nvSpPr>
          <p:spPr>
            <a:xfrm>
              <a:off x="2540527" y="1978369"/>
              <a:ext cx="487115" cy="468707"/>
            </a:xfrm>
            <a:prstGeom prst="rightArrow">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41" name="右矢印 40"/>
            <p:cNvSpPr/>
            <p:nvPr/>
          </p:nvSpPr>
          <p:spPr>
            <a:xfrm>
              <a:off x="4868010" y="1978369"/>
              <a:ext cx="471396" cy="468707"/>
            </a:xfrm>
            <a:prstGeom prst="rightArrow">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42" name="右矢印 41"/>
            <p:cNvSpPr/>
            <p:nvPr/>
          </p:nvSpPr>
          <p:spPr>
            <a:xfrm rot="5400000">
              <a:off x="6377552" y="2967054"/>
              <a:ext cx="391836" cy="386823"/>
            </a:xfrm>
            <a:prstGeom prst="rightArrow">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43" name="Text Box 18"/>
            <p:cNvSpPr txBox="1">
              <a:spLocks noChangeArrowheads="1"/>
            </p:cNvSpPr>
            <p:nvPr/>
          </p:nvSpPr>
          <p:spPr bwMode="auto">
            <a:xfrm>
              <a:off x="5811327" y="3380589"/>
              <a:ext cx="1608752" cy="324000"/>
            </a:xfrm>
            <a:prstGeom prst="rect">
              <a:avLst/>
            </a:prstGeom>
            <a:solidFill>
              <a:srgbClr val="EE5500"/>
            </a:solidFill>
            <a:ln w="9525" cap="flat" cmpd="sng" algn="ctr">
              <a:noFill/>
              <a:prstDash val="solid"/>
              <a:headEnd/>
              <a:tailEnd/>
            </a:ln>
            <a:effectLst/>
          </p:spPr>
          <p:txBody>
            <a:bodyPr wrap="square" anchor="ctr">
              <a:normAutofit fontScale="85000" lnSpcReduction="10000"/>
            </a:bodyPr>
            <a:lstStyle/>
            <a:p>
              <a:pPr algn="ctr">
                <a:defRPr/>
              </a:pPr>
              <a:r>
                <a:rPr kumimoji="0" lang="ja-JP" altLang="en-US" sz="1500" kern="0">
                  <a:solidFill>
                    <a:srgbClr val="FFFFFF"/>
                  </a:solidFill>
                  <a:cs typeface="メイリオ" pitchFamily="50" charset="-128"/>
                </a:rPr>
                <a:t>昇給額・賞与額の決定</a:t>
              </a:r>
            </a:p>
          </p:txBody>
        </p:sp>
        <p:sp>
          <p:nvSpPr>
            <p:cNvPr id="44" name="右矢印 43"/>
            <p:cNvSpPr/>
            <p:nvPr/>
          </p:nvSpPr>
          <p:spPr>
            <a:xfrm rot="5400000">
              <a:off x="6377552" y="3763223"/>
              <a:ext cx="391836" cy="386823"/>
            </a:xfrm>
            <a:prstGeom prst="rightArrow">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45" name="Text Box 18"/>
            <p:cNvSpPr txBox="1">
              <a:spLocks noChangeArrowheads="1"/>
            </p:cNvSpPr>
            <p:nvPr/>
          </p:nvSpPr>
          <p:spPr bwMode="auto">
            <a:xfrm>
              <a:off x="5275708" y="4154880"/>
              <a:ext cx="1242138" cy="297000"/>
            </a:xfrm>
            <a:prstGeom prst="rect">
              <a:avLst/>
            </a:prstGeom>
            <a:solidFill>
              <a:srgbClr val="EE5500"/>
            </a:solidFill>
            <a:ln w="9525" cap="flat" cmpd="sng" algn="ctr">
              <a:noFill/>
              <a:prstDash val="solid"/>
              <a:headEnd/>
              <a:tailEnd/>
            </a:ln>
            <a:effectLst/>
          </p:spPr>
          <p:txBody>
            <a:bodyPr wrap="square" anchor="ctr">
              <a:normAutofit/>
            </a:bodyPr>
            <a:lstStyle/>
            <a:p>
              <a:pPr algn="ctr">
                <a:defRPr/>
              </a:pPr>
              <a:r>
                <a:rPr kumimoji="0" lang="ja-JP" altLang="en-US" sz="1050" kern="0">
                  <a:solidFill>
                    <a:srgbClr val="FFFFFF"/>
                  </a:solidFill>
                  <a:cs typeface="メイリオ" pitchFamily="50" charset="-128"/>
                </a:rPr>
                <a:t>給与・賞与計算</a:t>
              </a:r>
            </a:p>
          </p:txBody>
        </p:sp>
        <p:sp>
          <p:nvSpPr>
            <p:cNvPr id="46" name="Text Box 18"/>
            <p:cNvSpPr txBox="1">
              <a:spLocks noChangeArrowheads="1"/>
            </p:cNvSpPr>
            <p:nvPr/>
          </p:nvSpPr>
          <p:spPr bwMode="auto">
            <a:xfrm>
              <a:off x="6625010" y="4154880"/>
              <a:ext cx="1111730" cy="297000"/>
            </a:xfrm>
            <a:prstGeom prst="rect">
              <a:avLst/>
            </a:prstGeom>
            <a:solidFill>
              <a:srgbClr val="EE5500"/>
            </a:solidFill>
            <a:ln w="9525" cap="flat" cmpd="sng" algn="ctr">
              <a:noFill/>
              <a:prstDash val="solid"/>
              <a:headEnd/>
              <a:tailEnd/>
            </a:ln>
            <a:effectLst/>
          </p:spPr>
          <p:txBody>
            <a:bodyPr wrap="square" anchor="ctr">
              <a:normAutofit/>
            </a:bodyPr>
            <a:lstStyle/>
            <a:p>
              <a:pPr algn="ctr">
                <a:defRPr/>
              </a:pPr>
              <a:r>
                <a:rPr kumimoji="0" lang="ja-JP" altLang="en-US" sz="1050" kern="0">
                  <a:solidFill>
                    <a:srgbClr val="FFFFFF"/>
                  </a:solidFill>
                  <a:cs typeface="メイリオ" pitchFamily="50" charset="-128"/>
                </a:rPr>
                <a:t>昇給差額計算</a:t>
              </a:r>
            </a:p>
          </p:txBody>
        </p:sp>
      </p:grpSp>
    </p:spTree>
    <p:extLst>
      <p:ext uri="{BB962C8B-B14F-4D97-AF65-F5344CB8AC3E}">
        <p14:creationId xmlns:p14="http://schemas.microsoft.com/office/powerpoint/2010/main" val="13742416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42</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テキスト プレースホルダー 3"/>
          <p:cNvSpPr>
            <a:spLocks noGrp="1"/>
          </p:cNvSpPr>
          <p:nvPr>
            <p:ph type="body" sz="quarter" idx="16"/>
          </p:nvPr>
        </p:nvSpPr>
        <p:spPr/>
        <p:txBody>
          <a:bodyPr/>
          <a:lstStyle/>
          <a:p>
            <a:r>
              <a:rPr lang="ja-JP" altLang="en-US"/>
              <a:t>人事管理に退職金計算機能を標準装備</a:t>
            </a:r>
          </a:p>
          <a:p>
            <a:endParaRPr kumimoji="1" lang="ja-JP" altLang="en-US"/>
          </a:p>
        </p:txBody>
      </p:sp>
      <p:sp>
        <p:nvSpPr>
          <p:cNvPr id="5" name="テキスト プレースホルダー 4"/>
          <p:cNvSpPr>
            <a:spLocks noGrp="1"/>
          </p:cNvSpPr>
          <p:nvPr>
            <p:ph type="body" sz="quarter" idx="17"/>
          </p:nvPr>
        </p:nvSpPr>
        <p:spPr/>
        <p:txBody>
          <a:bodyPr/>
          <a:lstStyle/>
          <a:p>
            <a:r>
              <a:rPr lang="ja-JP" altLang="en-US"/>
              <a:t> ポイント計算または基準給スライド計算に対応</a:t>
            </a:r>
          </a:p>
          <a:p>
            <a:endParaRPr kumimoji="1" lang="ja-JP" altLang="en-US"/>
          </a:p>
        </p:txBody>
      </p:sp>
      <p:sp>
        <p:nvSpPr>
          <p:cNvPr id="6" name="タイトル 5"/>
          <p:cNvSpPr>
            <a:spLocks noGrp="1"/>
          </p:cNvSpPr>
          <p:nvPr>
            <p:ph type="title"/>
          </p:nvPr>
        </p:nvSpPr>
        <p:spPr/>
        <p:txBody>
          <a:bodyPr/>
          <a:lstStyle/>
          <a:p>
            <a:r>
              <a:rPr lang="ja-JP" altLang="en-US"/>
              <a:t>人事管理・給与管理特長</a:t>
            </a:r>
            <a:endParaRPr kumimoji="1" lang="ja-JP" altLang="en-US"/>
          </a:p>
        </p:txBody>
      </p:sp>
      <p:grpSp>
        <p:nvGrpSpPr>
          <p:cNvPr id="57" name="グループ化 56"/>
          <p:cNvGrpSpPr/>
          <p:nvPr/>
        </p:nvGrpSpPr>
        <p:grpSpPr>
          <a:xfrm>
            <a:off x="395096" y="1351598"/>
            <a:ext cx="8136904" cy="3424726"/>
            <a:chOff x="1304637" y="1383618"/>
            <a:chExt cx="6534726" cy="2750387"/>
          </a:xfrm>
        </p:grpSpPr>
        <p:sp>
          <p:nvSpPr>
            <p:cNvPr id="7" name="AutoShape 5"/>
            <p:cNvSpPr>
              <a:spLocks noChangeArrowheads="1"/>
            </p:cNvSpPr>
            <p:nvPr/>
          </p:nvSpPr>
          <p:spPr bwMode="gray">
            <a:xfrm>
              <a:off x="4788024" y="3408843"/>
              <a:ext cx="3051339" cy="702078"/>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40500" rIns="40500" anchor="t"/>
            <a:lstStyle/>
            <a:p>
              <a:pPr>
                <a:buClr>
                  <a:srgbClr val="0065AE"/>
                </a:buClr>
                <a:buSzPct val="80000"/>
                <a:buFont typeface="Wingdings" pitchFamily="2" charset="2"/>
                <a:buNone/>
                <a:defRPr/>
              </a:pPr>
              <a:endParaRPr kumimoji="0" lang="en-US" altLang="ja-JP" sz="825" kern="0">
                <a:solidFill>
                  <a:srgbClr val="434343"/>
                </a:solidFill>
                <a:cs typeface="Arial Unicode MS" pitchFamily="50" charset="-128"/>
              </a:endParaRPr>
            </a:p>
          </p:txBody>
        </p:sp>
        <p:sp>
          <p:nvSpPr>
            <p:cNvPr id="8" name="AutoShape 5"/>
            <p:cNvSpPr>
              <a:spLocks noChangeArrowheads="1"/>
            </p:cNvSpPr>
            <p:nvPr/>
          </p:nvSpPr>
          <p:spPr bwMode="gray">
            <a:xfrm>
              <a:off x="3680901" y="3408843"/>
              <a:ext cx="1080120" cy="702078"/>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40500" rIns="40500" anchor="t"/>
            <a:lstStyle/>
            <a:p>
              <a:pPr>
                <a:buClr>
                  <a:srgbClr val="0065AE"/>
                </a:buClr>
                <a:buSzPct val="80000"/>
                <a:buFont typeface="Wingdings" pitchFamily="2" charset="2"/>
                <a:buNone/>
                <a:defRPr/>
              </a:pPr>
              <a:endParaRPr kumimoji="0" lang="en-US" altLang="ja-JP" sz="825" kern="0">
                <a:solidFill>
                  <a:srgbClr val="434343"/>
                </a:solidFill>
                <a:cs typeface="Arial Unicode MS" pitchFamily="50" charset="-128"/>
              </a:endParaRPr>
            </a:p>
          </p:txBody>
        </p:sp>
        <p:sp>
          <p:nvSpPr>
            <p:cNvPr id="9" name="AutoShape 5"/>
            <p:cNvSpPr>
              <a:spLocks noChangeArrowheads="1"/>
            </p:cNvSpPr>
            <p:nvPr/>
          </p:nvSpPr>
          <p:spPr bwMode="gray">
            <a:xfrm>
              <a:off x="6840252" y="1383618"/>
              <a:ext cx="999111" cy="1890210"/>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40500" rIns="40500" anchor="t"/>
            <a:lstStyle/>
            <a:p>
              <a:pPr>
                <a:buClr>
                  <a:srgbClr val="0065AE"/>
                </a:buClr>
                <a:buSzPct val="80000"/>
                <a:buFont typeface="Wingdings" pitchFamily="2" charset="2"/>
                <a:buNone/>
                <a:defRPr/>
              </a:pPr>
              <a:endParaRPr kumimoji="0" lang="en-US" altLang="ja-JP" sz="825" kern="0">
                <a:solidFill>
                  <a:srgbClr val="434343"/>
                </a:solidFill>
                <a:cs typeface="Arial Unicode MS" pitchFamily="50" charset="-128"/>
              </a:endParaRPr>
            </a:p>
          </p:txBody>
        </p:sp>
        <p:sp>
          <p:nvSpPr>
            <p:cNvPr id="10" name="AutoShape 5"/>
            <p:cNvSpPr>
              <a:spLocks noChangeArrowheads="1"/>
            </p:cNvSpPr>
            <p:nvPr/>
          </p:nvSpPr>
          <p:spPr bwMode="gray">
            <a:xfrm>
              <a:off x="5814138" y="1383618"/>
              <a:ext cx="999111" cy="1890210"/>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40500" rIns="40500" anchor="t"/>
            <a:lstStyle/>
            <a:p>
              <a:pPr>
                <a:buClr>
                  <a:srgbClr val="0065AE"/>
                </a:buClr>
                <a:buSzPct val="80000"/>
                <a:buFont typeface="Wingdings" pitchFamily="2" charset="2"/>
                <a:buNone/>
                <a:defRPr/>
              </a:pPr>
              <a:endParaRPr kumimoji="0" lang="en-US" altLang="ja-JP" sz="825" kern="0">
                <a:solidFill>
                  <a:srgbClr val="434343"/>
                </a:solidFill>
                <a:cs typeface="Arial Unicode MS" pitchFamily="50" charset="-128"/>
              </a:endParaRPr>
            </a:p>
          </p:txBody>
        </p:sp>
        <p:sp>
          <p:nvSpPr>
            <p:cNvPr id="11" name="AutoShape 5"/>
            <p:cNvSpPr>
              <a:spLocks noChangeArrowheads="1"/>
            </p:cNvSpPr>
            <p:nvPr/>
          </p:nvSpPr>
          <p:spPr bwMode="gray">
            <a:xfrm>
              <a:off x="4788024" y="1383618"/>
              <a:ext cx="999111" cy="1890210"/>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40500" rIns="40500" anchor="t"/>
            <a:lstStyle/>
            <a:p>
              <a:pPr>
                <a:buClr>
                  <a:srgbClr val="0065AE"/>
                </a:buClr>
                <a:buSzPct val="80000"/>
                <a:buFont typeface="Wingdings" pitchFamily="2" charset="2"/>
                <a:buNone/>
                <a:defRPr/>
              </a:pPr>
              <a:endParaRPr kumimoji="0" lang="en-US" altLang="ja-JP" sz="825" kern="0">
                <a:solidFill>
                  <a:srgbClr val="434343"/>
                </a:solidFill>
                <a:cs typeface="Arial Unicode MS" pitchFamily="50" charset="-128"/>
              </a:endParaRPr>
            </a:p>
          </p:txBody>
        </p:sp>
        <p:sp>
          <p:nvSpPr>
            <p:cNvPr id="12" name="AutoShape 5"/>
            <p:cNvSpPr>
              <a:spLocks noChangeArrowheads="1"/>
            </p:cNvSpPr>
            <p:nvPr/>
          </p:nvSpPr>
          <p:spPr bwMode="gray">
            <a:xfrm>
              <a:off x="3680901" y="1383618"/>
              <a:ext cx="1080120" cy="1890210"/>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40500" rIns="40500" anchor="t"/>
            <a:lstStyle/>
            <a:p>
              <a:pPr>
                <a:buClr>
                  <a:srgbClr val="0065AE"/>
                </a:buClr>
                <a:buSzPct val="80000"/>
                <a:buFont typeface="Wingdings" pitchFamily="2" charset="2"/>
                <a:buNone/>
                <a:defRPr/>
              </a:pPr>
              <a:endParaRPr kumimoji="0" lang="en-US" altLang="ja-JP" sz="825" kern="0">
                <a:solidFill>
                  <a:srgbClr val="434343"/>
                </a:solidFill>
                <a:cs typeface="Arial Unicode MS" pitchFamily="50" charset="-128"/>
              </a:endParaRPr>
            </a:p>
          </p:txBody>
        </p:sp>
        <p:sp>
          <p:nvSpPr>
            <p:cNvPr id="13" name="AutoShape 5"/>
            <p:cNvSpPr>
              <a:spLocks noChangeArrowheads="1"/>
            </p:cNvSpPr>
            <p:nvPr/>
          </p:nvSpPr>
          <p:spPr bwMode="gray">
            <a:xfrm>
              <a:off x="2681790" y="1383618"/>
              <a:ext cx="972108" cy="1404156"/>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40500" rIns="40500" anchor="t"/>
            <a:lstStyle/>
            <a:p>
              <a:pPr>
                <a:buClr>
                  <a:srgbClr val="0065AE"/>
                </a:buClr>
                <a:buSzPct val="80000"/>
                <a:buFont typeface="Wingdings" pitchFamily="2" charset="2"/>
                <a:buNone/>
                <a:defRPr/>
              </a:pPr>
              <a:endParaRPr kumimoji="0" lang="en-US" altLang="ja-JP" sz="825" kern="0">
                <a:solidFill>
                  <a:srgbClr val="434343"/>
                </a:solidFill>
                <a:cs typeface="Arial Unicode MS" pitchFamily="50" charset="-128"/>
              </a:endParaRPr>
            </a:p>
          </p:txBody>
        </p:sp>
        <p:sp>
          <p:nvSpPr>
            <p:cNvPr id="14" name="AutoShape 5"/>
            <p:cNvSpPr>
              <a:spLocks noChangeArrowheads="1"/>
            </p:cNvSpPr>
            <p:nvPr/>
          </p:nvSpPr>
          <p:spPr bwMode="gray">
            <a:xfrm>
              <a:off x="1304637" y="1383618"/>
              <a:ext cx="1350150" cy="2727303"/>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40500" rIns="40500" anchor="t"/>
            <a:lstStyle/>
            <a:p>
              <a:pPr>
                <a:buClr>
                  <a:srgbClr val="0065AE"/>
                </a:buClr>
                <a:buSzPct val="80000"/>
                <a:buFont typeface="Wingdings" pitchFamily="2" charset="2"/>
                <a:buNone/>
                <a:defRPr/>
              </a:pPr>
              <a:endParaRPr kumimoji="0" lang="en-US" altLang="ja-JP" sz="825" kern="0">
                <a:solidFill>
                  <a:srgbClr val="434343"/>
                </a:solidFill>
                <a:cs typeface="Arial Unicode MS" pitchFamily="50" charset="-128"/>
              </a:endParaRPr>
            </a:p>
          </p:txBody>
        </p:sp>
        <p:sp>
          <p:nvSpPr>
            <p:cNvPr id="15" name="角丸四角形 14"/>
            <p:cNvSpPr/>
            <p:nvPr/>
          </p:nvSpPr>
          <p:spPr>
            <a:xfrm>
              <a:off x="3842919" y="1977684"/>
              <a:ext cx="756084" cy="324036"/>
            </a:xfrm>
            <a:prstGeom prst="roundRect">
              <a:avLst/>
            </a:prstGeom>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pPr algn="ctr">
                <a:defRPr/>
              </a:pPr>
              <a:r>
                <a:rPr lang="ja-JP" altLang="en-US" sz="750" kern="0">
                  <a:solidFill>
                    <a:prstClr val="black"/>
                  </a:solidFill>
                  <a:cs typeface="メイリオ" pitchFamily="50" charset="-128"/>
                </a:rPr>
                <a:t>ポイント</a:t>
              </a:r>
              <a:endParaRPr lang="en-US" altLang="ja-JP" sz="750" kern="0">
                <a:solidFill>
                  <a:prstClr val="black"/>
                </a:solidFill>
                <a:cs typeface="メイリオ" pitchFamily="50" charset="-128"/>
              </a:endParaRPr>
            </a:p>
            <a:p>
              <a:pPr algn="ctr">
                <a:defRPr/>
              </a:pPr>
              <a:r>
                <a:rPr lang="ja-JP" altLang="en-US" sz="750" kern="0">
                  <a:solidFill>
                    <a:prstClr val="black"/>
                  </a:solidFill>
                  <a:cs typeface="メイリオ" pitchFamily="50" charset="-128"/>
                </a:rPr>
                <a:t>方式</a:t>
              </a:r>
            </a:p>
          </p:txBody>
        </p:sp>
        <p:sp>
          <p:nvSpPr>
            <p:cNvPr id="16" name="角丸四角形 15"/>
            <p:cNvSpPr/>
            <p:nvPr/>
          </p:nvSpPr>
          <p:spPr>
            <a:xfrm>
              <a:off x="3842919" y="2355726"/>
              <a:ext cx="756084" cy="324036"/>
            </a:xfrm>
            <a:prstGeom prst="roundRect">
              <a:avLst/>
            </a:prstGeom>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pPr algn="ctr">
                <a:defRPr/>
              </a:pPr>
              <a:r>
                <a:rPr lang="ja-JP" altLang="en-US" sz="750" kern="0">
                  <a:solidFill>
                    <a:prstClr val="black"/>
                  </a:solidFill>
                  <a:cs typeface="メイリオ" pitchFamily="50" charset="-128"/>
                </a:rPr>
                <a:t>基準給</a:t>
              </a:r>
              <a:endParaRPr lang="en-US" altLang="ja-JP" sz="750" kern="0">
                <a:solidFill>
                  <a:prstClr val="black"/>
                </a:solidFill>
                <a:cs typeface="メイリオ" pitchFamily="50" charset="-128"/>
              </a:endParaRPr>
            </a:p>
            <a:p>
              <a:pPr algn="ctr">
                <a:defRPr/>
              </a:pPr>
              <a:r>
                <a:rPr lang="ja-JP" altLang="en-US" sz="750" kern="0">
                  <a:solidFill>
                    <a:prstClr val="black"/>
                  </a:solidFill>
                  <a:cs typeface="メイリオ" pitchFamily="50" charset="-128"/>
                </a:rPr>
                <a:t>スライド方式</a:t>
              </a:r>
            </a:p>
          </p:txBody>
        </p:sp>
        <p:sp>
          <p:nvSpPr>
            <p:cNvPr id="17" name="正方形/長方形 16"/>
            <p:cNvSpPr/>
            <p:nvPr/>
          </p:nvSpPr>
          <p:spPr>
            <a:xfrm>
              <a:off x="5841141" y="1707654"/>
              <a:ext cx="945105" cy="1512168"/>
            </a:xfrm>
            <a:prstGeom prst="rect">
              <a:avLst/>
            </a:prstGeom>
            <a:ln>
              <a:noFill/>
            </a:ln>
          </p:spPr>
          <p:style>
            <a:lnRef idx="2">
              <a:schemeClr val="dk1"/>
            </a:lnRef>
            <a:fillRef idx="1">
              <a:schemeClr val="lt1"/>
            </a:fillRef>
            <a:effectRef idx="0">
              <a:schemeClr val="dk1"/>
            </a:effectRef>
            <a:fontRef idx="minor">
              <a:schemeClr val="dk1"/>
            </a:fontRef>
          </p:style>
          <p:txBody>
            <a:bodyPr rtlCol="0" anchor="t"/>
            <a:lstStyle/>
            <a:p>
              <a:pPr algn="ctr">
                <a:defRPr/>
              </a:pPr>
              <a:r>
                <a:rPr kumimoji="0" lang="ja-JP" altLang="en-US" sz="900" kern="0">
                  <a:solidFill>
                    <a:sysClr val="windowText" lastClr="000000"/>
                  </a:solidFill>
                  <a:cs typeface="メイリオ" pitchFamily="50" charset="-128"/>
                </a:rPr>
                <a:t>当年度分</a:t>
              </a:r>
              <a:endParaRPr kumimoji="0" lang="en-US" altLang="ja-JP" sz="900" kern="0">
                <a:solidFill>
                  <a:sysClr val="windowText" lastClr="000000"/>
                </a:solidFill>
                <a:cs typeface="メイリオ" pitchFamily="50" charset="-128"/>
              </a:endParaRPr>
            </a:p>
            <a:p>
              <a:pPr algn="ctr">
                <a:defRPr/>
              </a:pPr>
              <a:r>
                <a:rPr kumimoji="0" lang="ja-JP" altLang="en-US" sz="900" kern="0">
                  <a:solidFill>
                    <a:sysClr val="windowText" lastClr="000000"/>
                  </a:solidFill>
                  <a:cs typeface="メイリオ" pitchFamily="50" charset="-128"/>
                </a:rPr>
                <a:t>ポイント</a:t>
              </a:r>
              <a:endParaRPr kumimoji="0" lang="en-US" altLang="ja-JP" sz="900" kern="0">
                <a:solidFill>
                  <a:sysClr val="windowText" lastClr="000000"/>
                </a:solidFill>
                <a:cs typeface="メイリオ" pitchFamily="50" charset="-128"/>
              </a:endParaRPr>
            </a:p>
            <a:p>
              <a:pPr algn="ctr">
                <a:lnSpc>
                  <a:spcPct val="150000"/>
                </a:lnSpc>
                <a:defRPr/>
              </a:pPr>
              <a:r>
                <a:rPr lang="en-US" altLang="ja-JP" sz="750" kern="0">
                  <a:solidFill>
                    <a:sysClr val="windowText" lastClr="000000"/>
                  </a:solidFill>
                  <a:cs typeface="メイリオ" pitchFamily="50" charset="-128"/>
                </a:rPr>
                <a:t>(</a:t>
              </a:r>
              <a:r>
                <a:rPr lang="ja-JP" altLang="en-US" sz="750" kern="0">
                  <a:solidFill>
                    <a:sysClr val="windowText" lastClr="000000"/>
                  </a:solidFill>
                  <a:cs typeface="メイリオ" pitchFamily="50" charset="-128"/>
                </a:rPr>
                <a:t>退職金</a:t>
              </a:r>
              <a:r>
                <a:rPr lang="en-US" altLang="ja-JP" sz="750" kern="0">
                  <a:solidFill>
                    <a:sysClr val="windowText" lastClr="000000"/>
                  </a:solidFill>
                  <a:cs typeface="メイリオ" pitchFamily="50" charset="-128"/>
                </a:rPr>
                <a:t>) </a:t>
              </a:r>
              <a:r>
                <a:rPr lang="ja-JP" altLang="en-US" sz="750" kern="0">
                  <a:solidFill>
                    <a:sysClr val="windowText" lastClr="000000"/>
                  </a:solidFill>
                  <a:cs typeface="メイリオ" pitchFamily="50" charset="-128"/>
                </a:rPr>
                <a:t>計算</a:t>
              </a:r>
              <a:endParaRPr lang="en-US" altLang="ja-JP" sz="750" kern="0">
                <a:solidFill>
                  <a:sysClr val="windowText" lastClr="000000"/>
                </a:solidFill>
                <a:cs typeface="メイリオ" pitchFamily="50" charset="-128"/>
              </a:endParaRPr>
            </a:p>
          </p:txBody>
        </p:sp>
        <p:sp>
          <p:nvSpPr>
            <p:cNvPr id="18" name="AutoShape 66"/>
            <p:cNvSpPr>
              <a:spLocks noChangeArrowheads="1"/>
            </p:cNvSpPr>
            <p:nvPr/>
          </p:nvSpPr>
          <p:spPr bwMode="auto">
            <a:xfrm>
              <a:off x="5868225" y="2247714"/>
              <a:ext cx="729000" cy="566831"/>
            </a:xfrm>
            <a:prstGeom prst="flowChartDocumen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spcBef>
                  <a:spcPct val="50000"/>
                </a:spcBef>
                <a:defRPr/>
              </a:pPr>
              <a:r>
                <a:rPr kumimoji="0" lang="ja-JP" altLang="en-US" sz="750" kern="0">
                  <a:solidFill>
                    <a:sysClr val="windowText" lastClr="000000"/>
                  </a:solidFill>
                  <a:cs typeface="メイリオ" pitchFamily="50" charset="-128"/>
                </a:rPr>
                <a:t>対象者別退職金</a:t>
              </a:r>
              <a:br>
                <a:rPr kumimoji="0" lang="ja-JP" altLang="en-US" sz="750" kern="0">
                  <a:solidFill>
                    <a:sysClr val="windowText" lastClr="000000"/>
                  </a:solidFill>
                  <a:cs typeface="メイリオ" pitchFamily="50" charset="-128"/>
                </a:rPr>
              </a:br>
              <a:r>
                <a:rPr kumimoji="0" lang="ja-JP" altLang="en-US" sz="750" kern="0">
                  <a:solidFill>
                    <a:sysClr val="windowText" lastClr="000000"/>
                  </a:solidFill>
                  <a:cs typeface="メイリオ" pitchFamily="50" charset="-128"/>
                </a:rPr>
                <a:t>計算基礎資料</a:t>
              </a:r>
              <a:r>
                <a:rPr kumimoji="0" lang="ja-JP" altLang="en-US" sz="750" kern="0">
                  <a:solidFill>
                    <a:srgbClr val="156570"/>
                  </a:solidFill>
                  <a:cs typeface="メイリオ" pitchFamily="50" charset="-128"/>
                </a:rPr>
                <a:t>　</a:t>
              </a:r>
            </a:p>
          </p:txBody>
        </p:sp>
        <p:sp>
          <p:nvSpPr>
            <p:cNvPr id="19" name="AutoShape 57"/>
            <p:cNvSpPr>
              <a:spLocks noChangeArrowheads="1"/>
            </p:cNvSpPr>
            <p:nvPr/>
          </p:nvSpPr>
          <p:spPr bwMode="auto">
            <a:xfrm>
              <a:off x="6003159" y="2625756"/>
              <a:ext cx="729000" cy="567000"/>
            </a:xfrm>
            <a:prstGeom prst="flowChartDocumen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spcBef>
                  <a:spcPct val="50000"/>
                </a:spcBef>
                <a:defRPr/>
              </a:pPr>
              <a:r>
                <a:rPr kumimoji="0" lang="ja-JP" altLang="en-US" sz="750" kern="0">
                  <a:solidFill>
                    <a:sysClr val="windowText" lastClr="000000"/>
                  </a:solidFill>
                  <a:cs typeface="メイリオ" pitchFamily="50" charset="-128"/>
                </a:rPr>
                <a:t>退職金引当金</a:t>
              </a:r>
              <a:br>
                <a:rPr kumimoji="0" lang="ja-JP" altLang="en-US" sz="750" kern="0">
                  <a:solidFill>
                    <a:sysClr val="windowText" lastClr="000000"/>
                  </a:solidFill>
                  <a:cs typeface="メイリオ" pitchFamily="50" charset="-128"/>
                </a:rPr>
              </a:br>
              <a:r>
                <a:rPr kumimoji="0" lang="ja-JP" altLang="en-US" sz="750" kern="0">
                  <a:solidFill>
                    <a:sysClr val="windowText" lastClr="000000"/>
                  </a:solidFill>
                  <a:cs typeface="メイリオ" pitchFamily="50" charset="-128"/>
                </a:rPr>
                <a:t>部門別総括表</a:t>
              </a:r>
            </a:p>
          </p:txBody>
        </p:sp>
        <p:sp>
          <p:nvSpPr>
            <p:cNvPr id="20" name="正方形/長方形 19"/>
            <p:cNvSpPr/>
            <p:nvPr/>
          </p:nvSpPr>
          <p:spPr>
            <a:xfrm>
              <a:off x="6884733" y="1707654"/>
              <a:ext cx="918102" cy="486054"/>
            </a:xfrm>
            <a:prstGeom prst="rect">
              <a:avLst/>
            </a:prstGeom>
            <a:ln>
              <a:solidFill>
                <a:srgbClr val="F9BE00"/>
              </a:solidFill>
            </a:ln>
          </p:spPr>
          <p:style>
            <a:lnRef idx="2">
              <a:schemeClr val="dk1"/>
            </a:lnRef>
            <a:fillRef idx="1">
              <a:schemeClr val="lt1"/>
            </a:fillRef>
            <a:effectRef idx="0">
              <a:schemeClr val="dk1"/>
            </a:effectRef>
            <a:fontRef idx="minor">
              <a:schemeClr val="dk1"/>
            </a:fontRef>
          </p:style>
          <p:txBody>
            <a:bodyPr lIns="0" rIns="0" rtlCol="0" anchor="t"/>
            <a:lstStyle/>
            <a:p>
              <a:pPr algn="ctr">
                <a:defRPr/>
              </a:pPr>
              <a:r>
                <a:rPr kumimoji="0" lang="ja-JP" altLang="en-US" sz="900" kern="0">
                  <a:solidFill>
                    <a:sysClr val="windowText" lastClr="000000"/>
                  </a:solidFill>
                  <a:cs typeface="メイリオ" pitchFamily="50" charset="-128"/>
                </a:rPr>
                <a:t>将来退職予定者</a:t>
              </a:r>
              <a:endParaRPr kumimoji="0" lang="en-US" altLang="ja-JP" sz="900" kern="0">
                <a:solidFill>
                  <a:sysClr val="windowText" lastClr="000000"/>
                </a:solidFill>
                <a:cs typeface="メイリオ" pitchFamily="50" charset="-128"/>
              </a:endParaRPr>
            </a:p>
            <a:p>
              <a:pPr algn="ctr">
                <a:lnSpc>
                  <a:spcPct val="150000"/>
                </a:lnSpc>
                <a:defRPr/>
              </a:pPr>
              <a:r>
                <a:rPr lang="ja-JP" altLang="en-US" sz="900" kern="0">
                  <a:solidFill>
                    <a:sysClr val="windowText" lastClr="000000"/>
                  </a:solidFill>
                  <a:cs typeface="メイリオ" pitchFamily="50" charset="-128"/>
                </a:rPr>
                <a:t>退職金計算</a:t>
              </a:r>
              <a:endParaRPr lang="en-US" altLang="ja-JP" sz="900" kern="0">
                <a:solidFill>
                  <a:sysClr val="windowText" lastClr="000000"/>
                </a:solidFill>
                <a:cs typeface="メイリオ" pitchFamily="50" charset="-128"/>
              </a:endParaRPr>
            </a:p>
            <a:p>
              <a:pPr algn="ctr">
                <a:defRPr/>
              </a:pPr>
              <a:r>
                <a:rPr kumimoji="0" lang="en-US" altLang="ja-JP" sz="750" kern="0">
                  <a:solidFill>
                    <a:sysClr val="windowText" lastClr="000000"/>
                  </a:solidFill>
                  <a:cs typeface="メイリオ" pitchFamily="50" charset="-128"/>
                </a:rPr>
                <a:t>(</a:t>
              </a:r>
              <a:r>
                <a:rPr kumimoji="0" lang="ja-JP" altLang="en-US" sz="750" kern="0">
                  <a:solidFill>
                    <a:sysClr val="windowText" lastClr="000000"/>
                  </a:solidFill>
                  <a:cs typeface="メイリオ" pitchFamily="50" charset="-128"/>
                </a:rPr>
                <a:t>最大</a:t>
              </a:r>
              <a:r>
                <a:rPr kumimoji="0" lang="en-US" altLang="ja-JP" sz="750" kern="0">
                  <a:solidFill>
                    <a:sysClr val="windowText" lastClr="000000"/>
                  </a:solidFill>
                  <a:cs typeface="メイリオ" pitchFamily="50" charset="-128"/>
                </a:rPr>
                <a:t>5</a:t>
              </a:r>
              <a:r>
                <a:rPr kumimoji="0" lang="ja-JP" altLang="en-US" sz="750" kern="0">
                  <a:solidFill>
                    <a:sysClr val="windowText" lastClr="000000"/>
                  </a:solidFill>
                  <a:cs typeface="メイリオ" pitchFamily="50" charset="-128"/>
                </a:rPr>
                <a:t>年</a:t>
              </a:r>
              <a:r>
                <a:rPr kumimoji="0" lang="en-US" altLang="ja-JP" sz="750" kern="0">
                  <a:solidFill>
                    <a:sysClr val="windowText" lastClr="000000"/>
                  </a:solidFill>
                  <a:cs typeface="メイリオ" pitchFamily="50" charset="-128"/>
                </a:rPr>
                <a:t>)</a:t>
              </a:r>
              <a:endParaRPr lang="en-US" altLang="ja-JP" sz="750" kern="0">
                <a:solidFill>
                  <a:sysClr val="windowText" lastClr="000000"/>
                </a:solidFill>
                <a:cs typeface="メイリオ" pitchFamily="50" charset="-128"/>
              </a:endParaRPr>
            </a:p>
          </p:txBody>
        </p:sp>
        <p:sp>
          <p:nvSpPr>
            <p:cNvPr id="21" name="正方形/長方形 20"/>
            <p:cNvSpPr/>
            <p:nvPr/>
          </p:nvSpPr>
          <p:spPr>
            <a:xfrm>
              <a:off x="6884733" y="2234775"/>
              <a:ext cx="918102" cy="324036"/>
            </a:xfrm>
            <a:prstGeom prst="rect">
              <a:avLst/>
            </a:prstGeom>
            <a:ln>
              <a:solidFill>
                <a:srgbClr val="F9BE00"/>
              </a:solidFill>
            </a:ln>
          </p:spPr>
          <p:style>
            <a:lnRef idx="2">
              <a:schemeClr val="dk1"/>
            </a:lnRef>
            <a:fillRef idx="1">
              <a:schemeClr val="lt1"/>
            </a:fillRef>
            <a:effectRef idx="0">
              <a:schemeClr val="dk1"/>
            </a:effectRef>
            <a:fontRef idx="minor">
              <a:schemeClr val="dk1"/>
            </a:fontRef>
          </p:style>
          <p:txBody>
            <a:bodyPr lIns="0" rIns="0" rtlCol="0" anchor="t"/>
            <a:lstStyle/>
            <a:p>
              <a:pPr algn="ctr">
                <a:defRPr/>
              </a:pPr>
              <a:r>
                <a:rPr kumimoji="0" lang="ja-JP" altLang="en-US" sz="900" kern="0">
                  <a:solidFill>
                    <a:sysClr val="windowText" lastClr="000000"/>
                  </a:solidFill>
                  <a:cs typeface="メイリオ" pitchFamily="50" charset="-128"/>
                </a:rPr>
                <a:t>当年末退職金</a:t>
              </a:r>
              <a:br>
                <a:rPr kumimoji="0" lang="ja-JP" altLang="en-US" sz="900" kern="0">
                  <a:solidFill>
                    <a:sysClr val="windowText" lastClr="000000"/>
                  </a:solidFill>
                  <a:cs typeface="メイリオ" pitchFamily="50" charset="-128"/>
                </a:rPr>
              </a:br>
              <a:r>
                <a:rPr kumimoji="0" lang="ja-JP" altLang="en-US" sz="900" kern="0">
                  <a:solidFill>
                    <a:sysClr val="windowText" lastClr="000000"/>
                  </a:solidFill>
                  <a:cs typeface="メイリオ" pitchFamily="50" charset="-128"/>
                </a:rPr>
                <a:t>引当金仮計算</a:t>
              </a:r>
            </a:p>
          </p:txBody>
        </p:sp>
        <p:sp>
          <p:nvSpPr>
            <p:cNvPr id="22" name="AutoShape 57"/>
            <p:cNvSpPr>
              <a:spLocks noChangeArrowheads="1"/>
            </p:cNvSpPr>
            <p:nvPr/>
          </p:nvSpPr>
          <p:spPr bwMode="auto">
            <a:xfrm>
              <a:off x="6948345" y="2625819"/>
              <a:ext cx="729000" cy="567000"/>
            </a:xfrm>
            <a:prstGeom prst="flowChartDocumen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spcBef>
                  <a:spcPct val="50000"/>
                </a:spcBef>
                <a:defRPr/>
              </a:pPr>
              <a:r>
                <a:rPr kumimoji="0" lang="ja-JP" altLang="en-US" sz="750" kern="0">
                  <a:solidFill>
                    <a:sysClr val="windowText" lastClr="000000"/>
                  </a:solidFill>
                  <a:cs typeface="メイリオ" pitchFamily="50" charset="-128"/>
                </a:rPr>
                <a:t>退職金債務</a:t>
              </a:r>
              <a:br>
                <a:rPr kumimoji="0" lang="ja-JP" altLang="en-US" sz="750" kern="0">
                  <a:solidFill>
                    <a:sysClr val="windowText" lastClr="000000"/>
                  </a:solidFill>
                  <a:cs typeface="メイリオ" pitchFamily="50" charset="-128"/>
                </a:rPr>
              </a:br>
              <a:r>
                <a:rPr kumimoji="0" lang="ja-JP" altLang="en-US" sz="750" kern="0">
                  <a:solidFill>
                    <a:sysClr val="windowText" lastClr="000000"/>
                  </a:solidFill>
                  <a:cs typeface="メイリオ" pitchFamily="50" charset="-128"/>
                </a:rPr>
                <a:t>基礎資料</a:t>
              </a:r>
              <a:endParaRPr kumimoji="0" lang="en-US" altLang="ja-JP" sz="750" kern="0">
                <a:solidFill>
                  <a:sysClr val="windowText" lastClr="000000"/>
                </a:solidFill>
                <a:cs typeface="メイリオ" pitchFamily="50" charset="-128"/>
              </a:endParaRPr>
            </a:p>
            <a:p>
              <a:pPr algn="ctr">
                <a:lnSpc>
                  <a:spcPts val="75"/>
                </a:lnSpc>
                <a:spcBef>
                  <a:spcPct val="50000"/>
                </a:spcBef>
                <a:defRPr/>
              </a:pPr>
              <a:r>
                <a:rPr kumimoji="0" lang="en-US" altLang="ja-JP" sz="750" kern="0">
                  <a:solidFill>
                    <a:sysClr val="windowText" lastClr="000000"/>
                  </a:solidFill>
                  <a:cs typeface="メイリオ" pitchFamily="50" charset="-128"/>
                </a:rPr>
                <a:t>(</a:t>
              </a:r>
              <a:r>
                <a:rPr kumimoji="0" lang="ja-JP" altLang="en-US" sz="750" kern="0">
                  <a:solidFill>
                    <a:sysClr val="windowText" lastClr="000000"/>
                  </a:solidFill>
                  <a:cs typeface="メイリオ" pitchFamily="50" charset="-128"/>
                </a:rPr>
                <a:t>予測</a:t>
              </a:r>
              <a:r>
                <a:rPr kumimoji="0" lang="en-US" altLang="ja-JP" sz="750" kern="0">
                  <a:solidFill>
                    <a:sysClr val="windowText" lastClr="000000">
                      <a:lumMod val="65000"/>
                      <a:lumOff val="35000"/>
                    </a:sysClr>
                  </a:solidFill>
                  <a:cs typeface="メイリオ" pitchFamily="50" charset="-128"/>
                </a:rPr>
                <a:t>)</a:t>
              </a:r>
              <a:endParaRPr kumimoji="0" lang="ja-JP" altLang="en-US" sz="750" kern="0">
                <a:solidFill>
                  <a:sysClr val="windowText" lastClr="000000">
                    <a:lumMod val="65000"/>
                    <a:lumOff val="35000"/>
                  </a:sysClr>
                </a:solidFill>
                <a:cs typeface="メイリオ" pitchFamily="50" charset="-128"/>
              </a:endParaRPr>
            </a:p>
          </p:txBody>
        </p:sp>
        <p:sp>
          <p:nvSpPr>
            <p:cNvPr id="23" name="Rectangle 18"/>
            <p:cNvSpPr>
              <a:spLocks noChangeArrowheads="1"/>
            </p:cNvSpPr>
            <p:nvPr/>
          </p:nvSpPr>
          <p:spPr bwMode="auto">
            <a:xfrm>
              <a:off x="5172536" y="3562142"/>
              <a:ext cx="891000" cy="405045"/>
            </a:xfrm>
            <a:prstGeom prst="roundRect">
              <a:avLst/>
            </a:prstGeom>
            <a:solidFill>
              <a:schemeClr val="bg1"/>
            </a:solidFill>
            <a:ln>
              <a:headEnd/>
              <a:tailEnd/>
            </a:ln>
            <a:effectLst/>
          </p:spPr>
          <p:style>
            <a:lnRef idx="1">
              <a:schemeClr val="accent5"/>
            </a:lnRef>
            <a:fillRef idx="2">
              <a:schemeClr val="accent5"/>
            </a:fillRef>
            <a:effectRef idx="1">
              <a:schemeClr val="accent5"/>
            </a:effectRef>
            <a:fontRef idx="minor">
              <a:schemeClr val="dk1"/>
            </a:fontRef>
          </p:style>
          <p:txBody>
            <a:bodyPr wrap="none" anchor="ctr"/>
            <a:lstStyle/>
            <a:p>
              <a:pPr algn="ctr">
                <a:spcBef>
                  <a:spcPct val="50000"/>
                </a:spcBef>
                <a:defRPr/>
              </a:pPr>
              <a:r>
                <a:rPr kumimoji="0" lang="ja-JP" altLang="en-US" sz="900" kern="0">
                  <a:solidFill>
                    <a:prstClr val="black"/>
                  </a:solidFill>
                  <a:cs typeface="メイリオ" pitchFamily="50" charset="-128"/>
                </a:rPr>
                <a:t>退職金支払仕訳</a:t>
              </a:r>
            </a:p>
          </p:txBody>
        </p:sp>
        <p:sp>
          <p:nvSpPr>
            <p:cNvPr id="24" name="Rectangle 18"/>
            <p:cNvSpPr>
              <a:spLocks noChangeArrowheads="1"/>
            </p:cNvSpPr>
            <p:nvPr/>
          </p:nvSpPr>
          <p:spPr bwMode="auto">
            <a:xfrm>
              <a:off x="6165276" y="3570861"/>
              <a:ext cx="891000" cy="405045"/>
            </a:xfrm>
            <a:prstGeom prst="roundRect">
              <a:avLst/>
            </a:prstGeom>
            <a:solidFill>
              <a:schemeClr val="bg1"/>
            </a:solidFill>
            <a:ln>
              <a:headEnd/>
              <a:tailEnd/>
            </a:ln>
            <a:effectLst/>
          </p:spPr>
          <p:style>
            <a:lnRef idx="1">
              <a:schemeClr val="accent5"/>
            </a:lnRef>
            <a:fillRef idx="2">
              <a:schemeClr val="accent5"/>
            </a:fillRef>
            <a:effectRef idx="1">
              <a:schemeClr val="accent5"/>
            </a:effectRef>
            <a:fontRef idx="minor">
              <a:schemeClr val="dk1"/>
            </a:fontRef>
          </p:style>
          <p:txBody>
            <a:bodyPr wrap="none" tIns="40500" bIns="0" anchor="ctr"/>
            <a:lstStyle/>
            <a:p>
              <a:pPr algn="ctr">
                <a:spcBef>
                  <a:spcPct val="50000"/>
                </a:spcBef>
                <a:defRPr/>
              </a:pPr>
              <a:r>
                <a:rPr kumimoji="0" lang="ja-JP" altLang="en-US" sz="900" kern="0">
                  <a:solidFill>
                    <a:prstClr val="black"/>
                  </a:solidFill>
                  <a:cs typeface="メイリオ" pitchFamily="50" charset="-128"/>
                </a:rPr>
                <a:t>退職給付</a:t>
              </a:r>
              <a:endParaRPr kumimoji="0" lang="en-US" altLang="ja-JP" sz="900" kern="0">
                <a:solidFill>
                  <a:prstClr val="black"/>
                </a:solidFill>
                <a:cs typeface="メイリオ" pitchFamily="50" charset="-128"/>
              </a:endParaRPr>
            </a:p>
            <a:p>
              <a:pPr algn="ctr">
                <a:spcBef>
                  <a:spcPct val="50000"/>
                </a:spcBef>
                <a:defRPr/>
              </a:pPr>
              <a:r>
                <a:rPr kumimoji="0" lang="ja-JP" altLang="en-US" sz="900" kern="0">
                  <a:solidFill>
                    <a:prstClr val="black"/>
                  </a:solidFill>
                  <a:cs typeface="メイリオ" pitchFamily="50" charset="-128"/>
                </a:rPr>
                <a:t>引当金仕訳</a:t>
              </a:r>
            </a:p>
          </p:txBody>
        </p:sp>
        <p:sp>
          <p:nvSpPr>
            <p:cNvPr id="25" name="テキスト ボックス 24"/>
            <p:cNvSpPr txBox="1"/>
            <p:nvPr/>
          </p:nvSpPr>
          <p:spPr>
            <a:xfrm>
              <a:off x="2843808" y="2598753"/>
              <a:ext cx="756084" cy="135155"/>
            </a:xfrm>
            <a:prstGeom prst="rect">
              <a:avLst/>
            </a:prstGeom>
          </p:spPr>
          <p:txBody>
            <a:bodyPr lIns="0" tIns="0" rIns="0" bIns="0">
              <a:normAutofit/>
            </a:bodyPr>
            <a:lstStyle/>
            <a:p>
              <a:pPr algn="ctr">
                <a:lnSpc>
                  <a:spcPts val="750"/>
                </a:lnSpc>
                <a:defRPr/>
              </a:pPr>
              <a:r>
                <a:rPr lang="en-US" altLang="ja-JP" sz="675">
                  <a:solidFill>
                    <a:prstClr val="black"/>
                  </a:solidFill>
                  <a:cs typeface="メイリオ" pitchFamily="50" charset="-128"/>
                </a:rPr>
                <a:t>※</a:t>
              </a:r>
              <a:r>
                <a:rPr lang="ja-JP" altLang="en-US" sz="675">
                  <a:solidFill>
                    <a:prstClr val="black"/>
                  </a:solidFill>
                  <a:cs typeface="メイリオ" pitchFamily="50" charset="-128"/>
                </a:rPr>
                <a:t>最大</a:t>
              </a:r>
              <a:r>
                <a:rPr lang="en-US" altLang="ja-JP" sz="675">
                  <a:solidFill>
                    <a:prstClr val="black"/>
                  </a:solidFill>
                  <a:cs typeface="メイリオ" pitchFamily="50" charset="-128"/>
                </a:rPr>
                <a:t>5</a:t>
              </a:r>
              <a:r>
                <a:rPr lang="ja-JP" altLang="en-US" sz="675">
                  <a:solidFill>
                    <a:prstClr val="black"/>
                  </a:solidFill>
                  <a:cs typeface="メイリオ" pitchFamily="50" charset="-128"/>
                </a:rPr>
                <a:t>テーブル</a:t>
              </a:r>
            </a:p>
          </p:txBody>
        </p:sp>
        <p:sp>
          <p:nvSpPr>
            <p:cNvPr id="26" name="Freeform 364"/>
            <p:cNvSpPr>
              <a:spLocks noEditPoints="1"/>
            </p:cNvSpPr>
            <p:nvPr/>
          </p:nvSpPr>
          <p:spPr bwMode="auto">
            <a:xfrm>
              <a:off x="2249742" y="3609193"/>
              <a:ext cx="295275" cy="366713"/>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54C2F0"/>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27" name="Freeform 400"/>
            <p:cNvSpPr>
              <a:spLocks noEditPoints="1"/>
            </p:cNvSpPr>
            <p:nvPr/>
          </p:nvSpPr>
          <p:spPr bwMode="auto">
            <a:xfrm>
              <a:off x="2222741" y="2029113"/>
              <a:ext cx="332185" cy="353616"/>
            </a:xfrm>
            <a:custGeom>
              <a:avLst/>
              <a:gdLst>
                <a:gd name="T0" fmla="*/ 646 w 836"/>
                <a:gd name="T1" fmla="*/ 368 h 891"/>
                <a:gd name="T2" fmla="*/ 534 w 836"/>
                <a:gd name="T3" fmla="*/ 0 h 891"/>
                <a:gd name="T4" fmla="*/ 302 w 836"/>
                <a:gd name="T5" fmla="*/ 362 h 891"/>
                <a:gd name="T6" fmla="*/ 415 w 836"/>
                <a:gd name="T7" fmla="*/ 618 h 891"/>
                <a:gd name="T8" fmla="*/ 734 w 836"/>
                <a:gd name="T9" fmla="*/ 149 h 891"/>
                <a:gd name="T10" fmla="*/ 732 w 836"/>
                <a:gd name="T11" fmla="*/ 146 h 891"/>
                <a:gd name="T12" fmla="*/ 726 w 836"/>
                <a:gd name="T13" fmla="*/ 141 h 891"/>
                <a:gd name="T14" fmla="*/ 598 w 836"/>
                <a:gd name="T15" fmla="*/ 140 h 891"/>
                <a:gd name="T16" fmla="*/ 658 w 836"/>
                <a:gd name="T17" fmla="*/ 228 h 891"/>
                <a:gd name="T18" fmla="*/ 568 w 836"/>
                <a:gd name="T19" fmla="*/ 567 h 891"/>
                <a:gd name="T20" fmla="*/ 564 w 836"/>
                <a:gd name="T21" fmla="*/ 567 h 891"/>
                <a:gd name="T22" fmla="*/ 556 w 836"/>
                <a:gd name="T23" fmla="*/ 576 h 891"/>
                <a:gd name="T24" fmla="*/ 555 w 836"/>
                <a:gd name="T25" fmla="*/ 683 h 891"/>
                <a:gd name="T26" fmla="*/ 554 w 836"/>
                <a:gd name="T27" fmla="*/ 690 h 891"/>
                <a:gd name="T28" fmla="*/ 549 w 836"/>
                <a:gd name="T29" fmla="*/ 702 h 891"/>
                <a:gd name="T30" fmla="*/ 541 w 836"/>
                <a:gd name="T31" fmla="*/ 711 h 891"/>
                <a:gd name="T32" fmla="*/ 529 w 836"/>
                <a:gd name="T33" fmla="*/ 716 h 891"/>
                <a:gd name="T34" fmla="*/ 314 w 836"/>
                <a:gd name="T35" fmla="*/ 717 h 891"/>
                <a:gd name="T36" fmla="*/ 307 w 836"/>
                <a:gd name="T37" fmla="*/ 716 h 891"/>
                <a:gd name="T38" fmla="*/ 296 w 836"/>
                <a:gd name="T39" fmla="*/ 711 h 891"/>
                <a:gd name="T40" fmla="*/ 286 w 836"/>
                <a:gd name="T41" fmla="*/ 702 h 891"/>
                <a:gd name="T42" fmla="*/ 282 w 836"/>
                <a:gd name="T43" fmla="*/ 690 h 891"/>
                <a:gd name="T44" fmla="*/ 280 w 836"/>
                <a:gd name="T45" fmla="*/ 581 h 891"/>
                <a:gd name="T46" fmla="*/ 280 w 836"/>
                <a:gd name="T47" fmla="*/ 576 h 891"/>
                <a:gd name="T48" fmla="*/ 273 w 836"/>
                <a:gd name="T49" fmla="*/ 567 h 891"/>
                <a:gd name="T50" fmla="*/ 122 w 836"/>
                <a:gd name="T51" fmla="*/ 567 h 891"/>
                <a:gd name="T52" fmla="*/ 232 w 836"/>
                <a:gd name="T53" fmla="*/ 228 h 891"/>
                <a:gd name="T54" fmla="*/ 117 w 836"/>
                <a:gd name="T55" fmla="*/ 140 h 891"/>
                <a:gd name="T56" fmla="*/ 114 w 836"/>
                <a:gd name="T57" fmla="*/ 141 h 891"/>
                <a:gd name="T58" fmla="*/ 108 w 836"/>
                <a:gd name="T59" fmla="*/ 146 h 891"/>
                <a:gd name="T60" fmla="*/ 1 w 836"/>
                <a:gd name="T61" fmla="*/ 572 h 891"/>
                <a:gd name="T62" fmla="*/ 0 w 836"/>
                <a:gd name="T63" fmla="*/ 577 h 891"/>
                <a:gd name="T64" fmla="*/ 0 w 836"/>
                <a:gd name="T65" fmla="*/ 878 h 891"/>
                <a:gd name="T66" fmla="*/ 3 w 836"/>
                <a:gd name="T67" fmla="*/ 887 h 891"/>
                <a:gd name="T68" fmla="*/ 13 w 836"/>
                <a:gd name="T69" fmla="*/ 891 h 891"/>
                <a:gd name="T70" fmla="*/ 823 w 836"/>
                <a:gd name="T71" fmla="*/ 891 h 891"/>
                <a:gd name="T72" fmla="*/ 832 w 836"/>
                <a:gd name="T73" fmla="*/ 887 h 891"/>
                <a:gd name="T74" fmla="*/ 836 w 836"/>
                <a:gd name="T75" fmla="*/ 878 h 891"/>
                <a:gd name="T76" fmla="*/ 836 w 836"/>
                <a:gd name="T77" fmla="*/ 573 h 891"/>
                <a:gd name="T78" fmla="*/ 835 w 836"/>
                <a:gd name="T79" fmla="*/ 567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36" h="891">
                  <a:moveTo>
                    <a:pt x="415" y="618"/>
                  </a:moveTo>
                  <a:lnTo>
                    <a:pt x="646" y="368"/>
                  </a:lnTo>
                  <a:lnTo>
                    <a:pt x="534" y="368"/>
                  </a:lnTo>
                  <a:lnTo>
                    <a:pt x="534" y="0"/>
                  </a:lnTo>
                  <a:lnTo>
                    <a:pt x="302" y="0"/>
                  </a:lnTo>
                  <a:lnTo>
                    <a:pt x="302" y="362"/>
                  </a:lnTo>
                  <a:lnTo>
                    <a:pt x="189" y="362"/>
                  </a:lnTo>
                  <a:lnTo>
                    <a:pt x="415" y="618"/>
                  </a:lnTo>
                  <a:close/>
                  <a:moveTo>
                    <a:pt x="835" y="567"/>
                  </a:moveTo>
                  <a:lnTo>
                    <a:pt x="734" y="149"/>
                  </a:lnTo>
                  <a:lnTo>
                    <a:pt x="734" y="149"/>
                  </a:lnTo>
                  <a:lnTo>
                    <a:pt x="732" y="146"/>
                  </a:lnTo>
                  <a:lnTo>
                    <a:pt x="729" y="143"/>
                  </a:lnTo>
                  <a:lnTo>
                    <a:pt x="726" y="141"/>
                  </a:lnTo>
                  <a:lnTo>
                    <a:pt x="722" y="140"/>
                  </a:lnTo>
                  <a:lnTo>
                    <a:pt x="598" y="140"/>
                  </a:lnTo>
                  <a:lnTo>
                    <a:pt x="598" y="228"/>
                  </a:lnTo>
                  <a:lnTo>
                    <a:pt x="658" y="228"/>
                  </a:lnTo>
                  <a:lnTo>
                    <a:pt x="716" y="567"/>
                  </a:lnTo>
                  <a:lnTo>
                    <a:pt x="568" y="567"/>
                  </a:lnTo>
                  <a:lnTo>
                    <a:pt x="568" y="567"/>
                  </a:lnTo>
                  <a:lnTo>
                    <a:pt x="564" y="567"/>
                  </a:lnTo>
                  <a:lnTo>
                    <a:pt x="559" y="571"/>
                  </a:lnTo>
                  <a:lnTo>
                    <a:pt x="556" y="576"/>
                  </a:lnTo>
                  <a:lnTo>
                    <a:pt x="555" y="581"/>
                  </a:lnTo>
                  <a:lnTo>
                    <a:pt x="555" y="683"/>
                  </a:lnTo>
                  <a:lnTo>
                    <a:pt x="555" y="683"/>
                  </a:lnTo>
                  <a:lnTo>
                    <a:pt x="554" y="690"/>
                  </a:lnTo>
                  <a:lnTo>
                    <a:pt x="553" y="696"/>
                  </a:lnTo>
                  <a:lnTo>
                    <a:pt x="549" y="702"/>
                  </a:lnTo>
                  <a:lnTo>
                    <a:pt x="546" y="708"/>
                  </a:lnTo>
                  <a:lnTo>
                    <a:pt x="541" y="711"/>
                  </a:lnTo>
                  <a:lnTo>
                    <a:pt x="535" y="715"/>
                  </a:lnTo>
                  <a:lnTo>
                    <a:pt x="529" y="716"/>
                  </a:lnTo>
                  <a:lnTo>
                    <a:pt x="522" y="717"/>
                  </a:lnTo>
                  <a:lnTo>
                    <a:pt x="314" y="717"/>
                  </a:lnTo>
                  <a:lnTo>
                    <a:pt x="314" y="717"/>
                  </a:lnTo>
                  <a:lnTo>
                    <a:pt x="307" y="716"/>
                  </a:lnTo>
                  <a:lnTo>
                    <a:pt x="301" y="715"/>
                  </a:lnTo>
                  <a:lnTo>
                    <a:pt x="296" y="711"/>
                  </a:lnTo>
                  <a:lnTo>
                    <a:pt x="291" y="708"/>
                  </a:lnTo>
                  <a:lnTo>
                    <a:pt x="286" y="702"/>
                  </a:lnTo>
                  <a:lnTo>
                    <a:pt x="284" y="696"/>
                  </a:lnTo>
                  <a:lnTo>
                    <a:pt x="282" y="690"/>
                  </a:lnTo>
                  <a:lnTo>
                    <a:pt x="280" y="683"/>
                  </a:lnTo>
                  <a:lnTo>
                    <a:pt x="280" y="581"/>
                  </a:lnTo>
                  <a:lnTo>
                    <a:pt x="280" y="581"/>
                  </a:lnTo>
                  <a:lnTo>
                    <a:pt x="280" y="576"/>
                  </a:lnTo>
                  <a:lnTo>
                    <a:pt x="277" y="571"/>
                  </a:lnTo>
                  <a:lnTo>
                    <a:pt x="273" y="567"/>
                  </a:lnTo>
                  <a:lnTo>
                    <a:pt x="268" y="567"/>
                  </a:lnTo>
                  <a:lnTo>
                    <a:pt x="122" y="567"/>
                  </a:lnTo>
                  <a:lnTo>
                    <a:pt x="186" y="228"/>
                  </a:lnTo>
                  <a:lnTo>
                    <a:pt x="232" y="228"/>
                  </a:lnTo>
                  <a:lnTo>
                    <a:pt x="232" y="140"/>
                  </a:lnTo>
                  <a:lnTo>
                    <a:pt x="117" y="140"/>
                  </a:lnTo>
                  <a:lnTo>
                    <a:pt x="117" y="140"/>
                  </a:lnTo>
                  <a:lnTo>
                    <a:pt x="114" y="141"/>
                  </a:lnTo>
                  <a:lnTo>
                    <a:pt x="110" y="143"/>
                  </a:lnTo>
                  <a:lnTo>
                    <a:pt x="108" y="146"/>
                  </a:lnTo>
                  <a:lnTo>
                    <a:pt x="105" y="149"/>
                  </a:lnTo>
                  <a:lnTo>
                    <a:pt x="1" y="572"/>
                  </a:lnTo>
                  <a:lnTo>
                    <a:pt x="1" y="572"/>
                  </a:lnTo>
                  <a:lnTo>
                    <a:pt x="0" y="577"/>
                  </a:lnTo>
                  <a:lnTo>
                    <a:pt x="0" y="878"/>
                  </a:lnTo>
                  <a:lnTo>
                    <a:pt x="0" y="878"/>
                  </a:lnTo>
                  <a:lnTo>
                    <a:pt x="1" y="883"/>
                  </a:lnTo>
                  <a:lnTo>
                    <a:pt x="3" y="887"/>
                  </a:lnTo>
                  <a:lnTo>
                    <a:pt x="8" y="890"/>
                  </a:lnTo>
                  <a:lnTo>
                    <a:pt x="13" y="891"/>
                  </a:lnTo>
                  <a:lnTo>
                    <a:pt x="823" y="891"/>
                  </a:lnTo>
                  <a:lnTo>
                    <a:pt x="823" y="891"/>
                  </a:lnTo>
                  <a:lnTo>
                    <a:pt x="828" y="890"/>
                  </a:lnTo>
                  <a:lnTo>
                    <a:pt x="832" y="887"/>
                  </a:lnTo>
                  <a:lnTo>
                    <a:pt x="835" y="883"/>
                  </a:lnTo>
                  <a:lnTo>
                    <a:pt x="836" y="878"/>
                  </a:lnTo>
                  <a:lnTo>
                    <a:pt x="836" y="573"/>
                  </a:lnTo>
                  <a:lnTo>
                    <a:pt x="836" y="573"/>
                  </a:lnTo>
                  <a:lnTo>
                    <a:pt x="835" y="567"/>
                  </a:lnTo>
                  <a:lnTo>
                    <a:pt x="835" y="567"/>
                  </a:lnTo>
                  <a:close/>
                </a:path>
              </a:pathLst>
            </a:custGeom>
            <a:solidFill>
              <a:srgbClr val="54C2F0"/>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28" name="正方形/長方形 27"/>
            <p:cNvSpPr/>
            <p:nvPr/>
          </p:nvSpPr>
          <p:spPr>
            <a:xfrm>
              <a:off x="1304637" y="1383618"/>
              <a:ext cx="1350150" cy="270030"/>
            </a:xfrm>
            <a:prstGeom prst="rect">
              <a:avLst/>
            </a:prstGeom>
            <a:solidFill>
              <a:srgbClr val="54C2F0"/>
            </a:solidFill>
            <a:ln>
              <a:solidFill>
                <a:srgbClr val="54C2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25">
                  <a:solidFill>
                    <a:srgbClr val="FFFFFF"/>
                  </a:solidFill>
                </a:rPr>
                <a:t>人事情報</a:t>
              </a:r>
            </a:p>
          </p:txBody>
        </p:sp>
        <p:sp>
          <p:nvSpPr>
            <p:cNvPr id="29" name="正方形/長方形 28"/>
            <p:cNvSpPr/>
            <p:nvPr/>
          </p:nvSpPr>
          <p:spPr>
            <a:xfrm>
              <a:off x="1385646" y="1707654"/>
              <a:ext cx="1215135" cy="702078"/>
            </a:xfrm>
            <a:prstGeom prst="rect">
              <a:avLst/>
            </a:prstGeom>
            <a:noFill/>
            <a:ln>
              <a:solidFill>
                <a:srgbClr val="54C2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rgbClr val="FFFFFF"/>
                </a:solidFill>
              </a:endParaRPr>
            </a:p>
          </p:txBody>
        </p:sp>
        <p:sp>
          <p:nvSpPr>
            <p:cNvPr id="30" name="テキスト ボックス 29"/>
            <p:cNvSpPr txBox="1"/>
            <p:nvPr/>
          </p:nvSpPr>
          <p:spPr>
            <a:xfrm>
              <a:off x="1331642" y="1734659"/>
              <a:ext cx="1338828" cy="507831"/>
            </a:xfrm>
            <a:prstGeom prst="rect">
              <a:avLst/>
            </a:prstGeom>
            <a:noFill/>
          </p:spPr>
          <p:txBody>
            <a:bodyPr wrap="none" rtlCol="0">
              <a:spAutoFit/>
            </a:bodyPr>
            <a:lstStyle/>
            <a:p>
              <a:pPr>
                <a:defRPr/>
              </a:pPr>
              <a:r>
                <a:rPr kumimoji="0" lang="ja-JP" altLang="en-US" sz="900" kern="0">
                  <a:solidFill>
                    <a:sysClr val="windowText" lastClr="000000"/>
                  </a:solidFill>
                  <a:cs typeface="メイリオ" pitchFamily="50" charset="-128"/>
                </a:rPr>
                <a:t>・過去の累計ポイント</a:t>
              </a:r>
            </a:p>
            <a:p>
              <a:pPr>
                <a:defRPr/>
              </a:pPr>
              <a:r>
                <a:rPr kumimoji="0" lang="ja-JP" altLang="en-US" sz="900" kern="0">
                  <a:solidFill>
                    <a:sysClr val="windowText" lastClr="000000"/>
                  </a:solidFill>
                  <a:cs typeface="メイリオ" pitchFamily="50" charset="-128"/>
                </a:rPr>
                <a:t>・旧制度からの</a:t>
              </a:r>
              <a:endParaRPr kumimoji="0" lang="en-US" altLang="ja-JP" sz="900" kern="0">
                <a:solidFill>
                  <a:sysClr val="windowText" lastClr="000000"/>
                </a:solidFill>
                <a:cs typeface="メイリオ" pitchFamily="50" charset="-128"/>
              </a:endParaRPr>
            </a:p>
            <a:p>
              <a:pPr>
                <a:defRPr/>
              </a:pPr>
              <a:r>
                <a:rPr kumimoji="0" lang="en-US" altLang="ja-JP" sz="900" kern="0">
                  <a:solidFill>
                    <a:sysClr val="windowText" lastClr="000000"/>
                  </a:solidFill>
                  <a:cs typeface="メイリオ" pitchFamily="50" charset="-128"/>
                </a:rPr>
                <a:t>   </a:t>
              </a:r>
              <a:r>
                <a:rPr kumimoji="0" lang="ja-JP" altLang="en-US" sz="900" kern="0">
                  <a:solidFill>
                    <a:sysClr val="windowText" lastClr="000000"/>
                  </a:solidFill>
                  <a:cs typeface="メイリオ" pitchFamily="50" charset="-128"/>
                </a:rPr>
                <a:t>移行ポイント</a:t>
              </a:r>
              <a:endParaRPr lang="en-US" altLang="ja-JP" sz="900" kern="0">
                <a:solidFill>
                  <a:sysClr val="windowText" lastClr="000000"/>
                </a:solidFill>
                <a:cs typeface="メイリオ" pitchFamily="50" charset="-128"/>
              </a:endParaRPr>
            </a:p>
          </p:txBody>
        </p:sp>
        <p:sp>
          <p:nvSpPr>
            <p:cNvPr id="31" name="正方形/長方形 30"/>
            <p:cNvSpPr/>
            <p:nvPr/>
          </p:nvSpPr>
          <p:spPr>
            <a:xfrm>
              <a:off x="1385646" y="2490741"/>
              <a:ext cx="1215135" cy="1566174"/>
            </a:xfrm>
            <a:prstGeom prst="rect">
              <a:avLst/>
            </a:prstGeom>
            <a:noFill/>
            <a:ln>
              <a:solidFill>
                <a:srgbClr val="54C2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rgbClr val="FFFFFF"/>
                </a:solidFill>
              </a:endParaRPr>
            </a:p>
          </p:txBody>
        </p:sp>
        <p:sp>
          <p:nvSpPr>
            <p:cNvPr id="32" name="テキスト ボックス 31"/>
            <p:cNvSpPr txBox="1"/>
            <p:nvPr/>
          </p:nvSpPr>
          <p:spPr>
            <a:xfrm>
              <a:off x="1331642" y="2517745"/>
              <a:ext cx="1256594" cy="1408078"/>
            </a:xfrm>
            <a:prstGeom prst="rect">
              <a:avLst/>
            </a:prstGeom>
            <a:noFill/>
          </p:spPr>
          <p:txBody>
            <a:bodyPr wrap="square" rtlCol="0">
              <a:spAutoFit/>
            </a:bodyPr>
            <a:lstStyle/>
            <a:p>
              <a:pPr>
                <a:defRPr/>
              </a:pPr>
              <a:r>
                <a:rPr kumimoji="0" lang="zh-TW" altLang="en-US" sz="900" kern="0">
                  <a:solidFill>
                    <a:sysClr val="windowText" lastClr="000000"/>
                  </a:solidFill>
                  <a:cs typeface="メイリオ" pitchFamily="50" charset="-128"/>
                </a:rPr>
                <a:t>■人事情報</a:t>
              </a:r>
            </a:p>
            <a:p>
              <a:pPr>
                <a:defRPr/>
              </a:pPr>
              <a:r>
                <a:rPr kumimoji="0" lang="zh-TW" altLang="en-US" sz="900" kern="0">
                  <a:solidFill>
                    <a:sysClr val="windowText" lastClr="000000"/>
                  </a:solidFill>
                  <a:cs typeface="メイリオ" pitchFamily="50" charset="-128"/>
                </a:rPr>
                <a:t>格付  役職  職種</a:t>
              </a:r>
              <a:endParaRPr kumimoji="0" lang="en-US" altLang="zh-TW" sz="900" kern="0">
                <a:solidFill>
                  <a:sysClr val="windowText" lastClr="000000"/>
                </a:solidFill>
                <a:cs typeface="メイリオ" pitchFamily="50" charset="-128"/>
              </a:endParaRPr>
            </a:p>
            <a:p>
              <a:pPr>
                <a:defRPr/>
              </a:pPr>
              <a:r>
                <a:rPr kumimoji="0" lang="zh-TW" altLang="en-US" sz="900" kern="0">
                  <a:solidFill>
                    <a:sysClr val="windowText" lastClr="000000"/>
                  </a:solidFill>
                  <a:cs typeface="メイリオ" pitchFamily="50" charset="-128"/>
                </a:rPr>
                <a:t>入社形態  不在籍期間</a:t>
              </a:r>
              <a:endParaRPr kumimoji="0" lang="en-US" altLang="zh-TW" sz="900" kern="0">
                <a:solidFill>
                  <a:sysClr val="windowText" lastClr="000000"/>
                </a:solidFill>
                <a:cs typeface="メイリオ" pitchFamily="50" charset="-128"/>
              </a:endParaRPr>
            </a:p>
            <a:p>
              <a:pPr>
                <a:defRPr/>
              </a:pPr>
              <a:r>
                <a:rPr kumimoji="0" lang="zh-TW" altLang="en-US" sz="900" kern="0">
                  <a:solidFill>
                    <a:sysClr val="windowText" lastClr="000000"/>
                  </a:solidFill>
                  <a:cs typeface="メイリオ" pitchFamily="50" charset="-128"/>
                </a:rPr>
                <a:t>退職金起算日</a:t>
              </a:r>
              <a:r>
                <a:rPr kumimoji="0" lang="ja-JP" altLang="en-US" sz="900" kern="0">
                  <a:solidFill>
                    <a:sysClr val="windowText" lastClr="000000"/>
                  </a:solidFill>
                  <a:cs typeface="メイリオ" pitchFamily="50" charset="-128"/>
                </a:rPr>
                <a:t>　</a:t>
              </a:r>
              <a:r>
                <a:rPr kumimoji="0" lang="zh-TW" altLang="en-US" sz="900" kern="0">
                  <a:solidFill>
                    <a:sysClr val="windowText" lastClr="000000"/>
                  </a:solidFill>
                  <a:cs typeface="メイリオ" pitchFamily="50" charset="-128"/>
                </a:rPr>
                <a:t>休職</a:t>
              </a:r>
              <a:endParaRPr kumimoji="0" lang="en-US" altLang="zh-TW" sz="900" kern="0">
                <a:solidFill>
                  <a:sysClr val="windowText" lastClr="000000"/>
                </a:solidFill>
                <a:cs typeface="メイリオ" pitchFamily="50" charset="-128"/>
              </a:endParaRPr>
            </a:p>
            <a:p>
              <a:pPr>
                <a:defRPr/>
              </a:pPr>
              <a:r>
                <a:rPr kumimoji="0" lang="en-US" altLang="zh-TW" sz="900" kern="0">
                  <a:solidFill>
                    <a:sysClr val="windowText" lastClr="000000"/>
                  </a:solidFill>
                  <a:cs typeface="メイリオ" pitchFamily="50" charset="-128"/>
                </a:rPr>
                <a:t>…etc</a:t>
              </a:r>
            </a:p>
            <a:p>
              <a:pPr>
                <a:lnSpc>
                  <a:spcPct val="150000"/>
                </a:lnSpc>
                <a:defRPr/>
              </a:pPr>
              <a:r>
                <a:rPr kumimoji="0" lang="zh-TW" altLang="en-US" sz="900" kern="0">
                  <a:solidFill>
                    <a:sysClr val="windowText" lastClr="000000"/>
                  </a:solidFill>
                  <a:cs typeface="メイリオ" pitchFamily="50" charset="-128"/>
                </a:rPr>
                <a:t>人事異動昇格歴</a:t>
              </a:r>
            </a:p>
            <a:p>
              <a:pPr>
                <a:defRPr/>
              </a:pPr>
              <a:r>
                <a:rPr kumimoji="0" lang="zh-TW" altLang="en-US" sz="900" kern="0">
                  <a:solidFill>
                    <a:sysClr val="windowText" lastClr="000000"/>
                  </a:solidFill>
                  <a:cs typeface="メイリオ" pitchFamily="50" charset="-128"/>
                </a:rPr>
                <a:t>人事評価情報</a:t>
              </a:r>
              <a:endParaRPr kumimoji="0" lang="en-US" altLang="zh-TW" sz="900" kern="0">
                <a:solidFill>
                  <a:sysClr val="windowText" lastClr="000000"/>
                </a:solidFill>
                <a:cs typeface="メイリオ" pitchFamily="50" charset="-128"/>
              </a:endParaRPr>
            </a:p>
            <a:p>
              <a:pPr>
                <a:defRPr/>
              </a:pPr>
              <a:r>
                <a:rPr kumimoji="0" lang="en-US" altLang="zh-TW" sz="900" kern="0">
                  <a:solidFill>
                    <a:sysClr val="windowText" lastClr="000000"/>
                  </a:solidFill>
                  <a:cs typeface="メイリオ" pitchFamily="50" charset="-128"/>
                </a:rPr>
                <a:t>…etc</a:t>
              </a:r>
              <a:endParaRPr lang="en-US" altLang="ja-JP" sz="900" kern="0">
                <a:solidFill>
                  <a:sysClr val="windowText" lastClr="000000"/>
                </a:solidFill>
                <a:cs typeface="メイリオ" pitchFamily="50" charset="-128"/>
              </a:endParaRPr>
            </a:p>
          </p:txBody>
        </p:sp>
        <p:sp>
          <p:nvSpPr>
            <p:cNvPr id="33" name="正方形/長方形 32"/>
            <p:cNvSpPr/>
            <p:nvPr/>
          </p:nvSpPr>
          <p:spPr>
            <a:xfrm>
              <a:off x="2681790" y="1383618"/>
              <a:ext cx="972108" cy="270030"/>
            </a:xfrm>
            <a:prstGeom prst="rect">
              <a:avLst/>
            </a:prstGeom>
            <a:solidFill>
              <a:srgbClr val="54C2F0"/>
            </a:solidFill>
            <a:ln>
              <a:solidFill>
                <a:srgbClr val="54C2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25">
                  <a:solidFill>
                    <a:srgbClr val="FFFFFF"/>
                  </a:solidFill>
                </a:rPr>
                <a:t>事由別</a:t>
              </a:r>
              <a:r>
                <a:rPr lang="en-US" altLang="ja-JP" sz="1125">
                  <a:solidFill>
                    <a:srgbClr val="FFFFFF"/>
                  </a:solidFill>
                </a:rPr>
                <a:t>TBL</a:t>
              </a:r>
              <a:endParaRPr lang="ja-JP" altLang="en-US" sz="1125">
                <a:solidFill>
                  <a:srgbClr val="FFFFFF"/>
                </a:solidFill>
              </a:endParaRPr>
            </a:p>
          </p:txBody>
        </p:sp>
        <p:sp>
          <p:nvSpPr>
            <p:cNvPr id="34" name="右矢印 33"/>
            <p:cNvSpPr/>
            <p:nvPr/>
          </p:nvSpPr>
          <p:spPr>
            <a:xfrm>
              <a:off x="2708793" y="2841780"/>
              <a:ext cx="918102" cy="378042"/>
            </a:xfrm>
            <a:prstGeom prst="rightArrow">
              <a:avLst/>
            </a:prstGeom>
            <a:solidFill>
              <a:srgbClr val="54C2F0"/>
            </a:solidFill>
            <a:ln>
              <a:solidFill>
                <a:srgbClr val="54C2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rgbClr val="FFFFFF"/>
                </a:solidFill>
              </a:endParaRPr>
            </a:p>
          </p:txBody>
        </p:sp>
        <p:sp>
          <p:nvSpPr>
            <p:cNvPr id="35" name="正方形/長方形 34"/>
            <p:cNvSpPr/>
            <p:nvPr/>
          </p:nvSpPr>
          <p:spPr>
            <a:xfrm>
              <a:off x="3680901" y="1383618"/>
              <a:ext cx="1080120" cy="270030"/>
            </a:xfrm>
            <a:prstGeom prst="rect">
              <a:avLst/>
            </a:prstGeom>
            <a:solidFill>
              <a:srgbClr val="54C2F0"/>
            </a:solidFill>
            <a:ln>
              <a:solidFill>
                <a:srgbClr val="54C2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25">
                  <a:solidFill>
                    <a:srgbClr val="FFFFFF"/>
                  </a:solidFill>
                </a:rPr>
                <a:t>退職金計算</a:t>
              </a:r>
            </a:p>
          </p:txBody>
        </p:sp>
        <p:sp>
          <p:nvSpPr>
            <p:cNvPr id="36" name="Freeform 418"/>
            <p:cNvSpPr>
              <a:spLocks noEditPoints="1"/>
            </p:cNvSpPr>
            <p:nvPr/>
          </p:nvSpPr>
          <p:spPr bwMode="auto">
            <a:xfrm>
              <a:off x="3167844" y="2301722"/>
              <a:ext cx="395156" cy="271444"/>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rgbClr val="54C2F0"/>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37" name="正方形/長方形 36"/>
            <p:cNvSpPr/>
            <p:nvPr/>
          </p:nvSpPr>
          <p:spPr>
            <a:xfrm>
              <a:off x="2735796" y="1707654"/>
              <a:ext cx="864096" cy="1026114"/>
            </a:xfrm>
            <a:prstGeom prst="rect">
              <a:avLst/>
            </a:prstGeom>
            <a:noFill/>
            <a:ln>
              <a:solidFill>
                <a:srgbClr val="54C2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rgbClr val="FFFFFF"/>
                </a:solidFill>
              </a:endParaRPr>
            </a:p>
          </p:txBody>
        </p:sp>
        <p:sp>
          <p:nvSpPr>
            <p:cNvPr id="38" name="テキスト ボックス 37"/>
            <p:cNvSpPr txBox="1"/>
            <p:nvPr/>
          </p:nvSpPr>
          <p:spPr>
            <a:xfrm>
              <a:off x="2681791" y="1742933"/>
              <a:ext cx="992579" cy="230832"/>
            </a:xfrm>
            <a:prstGeom prst="rect">
              <a:avLst/>
            </a:prstGeom>
            <a:noFill/>
          </p:spPr>
          <p:txBody>
            <a:bodyPr wrap="none" rtlCol="0">
              <a:spAutoFit/>
            </a:bodyPr>
            <a:lstStyle/>
            <a:p>
              <a:pPr>
                <a:defRPr/>
              </a:pPr>
              <a:r>
                <a:rPr kumimoji="0" lang="ja-JP" altLang="en-US" sz="900" kern="0">
                  <a:solidFill>
                    <a:sysClr val="windowText" lastClr="000000"/>
                  </a:solidFill>
                  <a:cs typeface="メイリオ" pitchFamily="50" charset="-128"/>
                </a:rPr>
                <a:t>・勤続テーブル</a:t>
              </a:r>
              <a:endParaRPr kumimoji="0" lang="en-US" altLang="ja-JP" sz="900" kern="0">
                <a:solidFill>
                  <a:sysClr val="windowText" lastClr="000000"/>
                </a:solidFill>
                <a:cs typeface="メイリオ" pitchFamily="50" charset="-128"/>
              </a:endParaRPr>
            </a:p>
          </p:txBody>
        </p:sp>
        <p:sp>
          <p:nvSpPr>
            <p:cNvPr id="39" name="テキスト ボックス 38"/>
            <p:cNvSpPr txBox="1"/>
            <p:nvPr/>
          </p:nvSpPr>
          <p:spPr>
            <a:xfrm>
              <a:off x="2683099" y="1950683"/>
              <a:ext cx="877163" cy="369332"/>
            </a:xfrm>
            <a:prstGeom prst="rect">
              <a:avLst/>
            </a:prstGeom>
            <a:noFill/>
          </p:spPr>
          <p:txBody>
            <a:bodyPr wrap="none" rtlCol="0">
              <a:spAutoFit/>
            </a:bodyPr>
            <a:lstStyle/>
            <a:p>
              <a:pPr>
                <a:defRPr/>
              </a:pPr>
              <a:r>
                <a:rPr kumimoji="0" lang="ja-JP" altLang="en-US" sz="900" kern="0">
                  <a:solidFill>
                    <a:sysClr val="windowText" lastClr="000000"/>
                  </a:solidFill>
                  <a:cs typeface="メイリオ" pitchFamily="50" charset="-128"/>
                </a:rPr>
                <a:t>・資格別評定</a:t>
              </a:r>
              <a:endParaRPr kumimoji="0" lang="en-US" altLang="ja-JP" sz="900" kern="0">
                <a:solidFill>
                  <a:sysClr val="windowText" lastClr="000000"/>
                </a:solidFill>
                <a:cs typeface="メイリオ" pitchFamily="50" charset="-128"/>
              </a:endParaRPr>
            </a:p>
            <a:p>
              <a:pPr>
                <a:defRPr/>
              </a:pPr>
              <a:r>
                <a:rPr kumimoji="0" lang="ja-JP" altLang="en-US" sz="900" kern="0">
                  <a:solidFill>
                    <a:sysClr val="windowText" lastClr="000000"/>
                  </a:solidFill>
                  <a:cs typeface="メイリオ" pitchFamily="50" charset="-128"/>
                </a:rPr>
                <a:t>　 テーブル</a:t>
              </a:r>
              <a:endParaRPr lang="en-US" altLang="ja-JP" sz="900" kern="0">
                <a:solidFill>
                  <a:sysClr val="windowText" lastClr="000000"/>
                </a:solidFill>
                <a:cs typeface="メイリオ" pitchFamily="50" charset="-128"/>
              </a:endParaRPr>
            </a:p>
          </p:txBody>
        </p:sp>
        <p:sp>
          <p:nvSpPr>
            <p:cNvPr id="40" name="正方形/長方形 39"/>
            <p:cNvSpPr/>
            <p:nvPr/>
          </p:nvSpPr>
          <p:spPr>
            <a:xfrm>
              <a:off x="3734907" y="1707654"/>
              <a:ext cx="972108" cy="1026114"/>
            </a:xfrm>
            <a:prstGeom prst="rect">
              <a:avLst/>
            </a:prstGeom>
            <a:noFill/>
            <a:ln>
              <a:solidFill>
                <a:srgbClr val="54C2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rgbClr val="FFFFFF"/>
                </a:solidFill>
              </a:endParaRPr>
            </a:p>
          </p:txBody>
        </p:sp>
        <p:sp>
          <p:nvSpPr>
            <p:cNvPr id="41" name="テキスト ボックス 40"/>
            <p:cNvSpPr txBox="1"/>
            <p:nvPr/>
          </p:nvSpPr>
          <p:spPr>
            <a:xfrm>
              <a:off x="3733600" y="1734659"/>
              <a:ext cx="992579" cy="230832"/>
            </a:xfrm>
            <a:prstGeom prst="rect">
              <a:avLst/>
            </a:prstGeom>
            <a:noFill/>
          </p:spPr>
          <p:txBody>
            <a:bodyPr wrap="none" rtlCol="0">
              <a:spAutoFit/>
            </a:bodyPr>
            <a:lstStyle/>
            <a:p>
              <a:pPr>
                <a:defRPr/>
              </a:pPr>
              <a:r>
                <a:rPr kumimoji="0" lang="ja-JP" altLang="en-US" sz="900" kern="0">
                  <a:solidFill>
                    <a:sysClr val="windowText" lastClr="000000"/>
                  </a:solidFill>
                  <a:cs typeface="メイリオ" pitchFamily="50" charset="-128"/>
                </a:rPr>
                <a:t>退職時一括払い</a:t>
              </a:r>
              <a:endParaRPr kumimoji="0" lang="en-US" altLang="ja-JP" sz="900" kern="0">
                <a:solidFill>
                  <a:sysClr val="windowText" lastClr="000000"/>
                </a:solidFill>
                <a:cs typeface="メイリオ" pitchFamily="50" charset="-128"/>
              </a:endParaRPr>
            </a:p>
          </p:txBody>
        </p:sp>
        <p:sp>
          <p:nvSpPr>
            <p:cNvPr id="42" name="正方形/長方形 41"/>
            <p:cNvSpPr/>
            <p:nvPr/>
          </p:nvSpPr>
          <p:spPr>
            <a:xfrm>
              <a:off x="3734907" y="2787774"/>
              <a:ext cx="972108" cy="432048"/>
            </a:xfrm>
            <a:prstGeom prst="rect">
              <a:avLst/>
            </a:prstGeom>
            <a:noFill/>
            <a:ln>
              <a:solidFill>
                <a:srgbClr val="54C2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rgbClr val="FFFFFF"/>
                </a:solidFill>
              </a:endParaRPr>
            </a:p>
          </p:txBody>
        </p:sp>
        <p:sp>
          <p:nvSpPr>
            <p:cNvPr id="43" name="テキスト ボックス 42"/>
            <p:cNvSpPr txBox="1"/>
            <p:nvPr/>
          </p:nvSpPr>
          <p:spPr>
            <a:xfrm>
              <a:off x="3711824" y="2787776"/>
              <a:ext cx="992580" cy="369332"/>
            </a:xfrm>
            <a:prstGeom prst="rect">
              <a:avLst/>
            </a:prstGeom>
            <a:noFill/>
          </p:spPr>
          <p:txBody>
            <a:bodyPr wrap="none" rtlCol="0">
              <a:spAutoFit/>
            </a:bodyPr>
            <a:lstStyle/>
            <a:p>
              <a:pPr algn="ctr">
                <a:defRPr/>
              </a:pPr>
              <a:r>
                <a:rPr kumimoji="0" lang="ja-JP" altLang="en-US" sz="900" kern="0">
                  <a:solidFill>
                    <a:sysClr val="windowText" lastClr="000000"/>
                  </a:solidFill>
                  <a:cs typeface="メイリオ" pitchFamily="50" charset="-128"/>
                </a:rPr>
                <a:t>前払い</a:t>
              </a:r>
              <a:endParaRPr kumimoji="0" lang="en-US" altLang="ja-JP" sz="900" kern="0">
                <a:solidFill>
                  <a:sysClr val="windowText" lastClr="000000"/>
                </a:solidFill>
                <a:cs typeface="メイリオ" pitchFamily="50" charset="-128"/>
              </a:endParaRPr>
            </a:p>
            <a:p>
              <a:pPr algn="ctr">
                <a:defRPr/>
              </a:pPr>
              <a:r>
                <a:rPr kumimoji="0" lang="ja-JP" altLang="en-US" sz="900" kern="0">
                  <a:solidFill>
                    <a:sysClr val="windowText" lastClr="000000"/>
                  </a:solidFill>
                  <a:cs typeface="メイリオ" pitchFamily="50" charset="-128"/>
                </a:rPr>
                <a:t>（給与・賞与）</a:t>
              </a:r>
              <a:endParaRPr kumimoji="0" lang="en-US" altLang="ja-JP" sz="900" kern="0">
                <a:solidFill>
                  <a:sysClr val="windowText" lastClr="000000"/>
                </a:solidFill>
                <a:cs typeface="メイリオ" pitchFamily="50" charset="-128"/>
              </a:endParaRPr>
            </a:p>
          </p:txBody>
        </p:sp>
        <p:sp>
          <p:nvSpPr>
            <p:cNvPr id="44" name="右矢印 43"/>
            <p:cNvSpPr/>
            <p:nvPr/>
          </p:nvSpPr>
          <p:spPr>
            <a:xfrm rot="5400000">
              <a:off x="4112949" y="3165816"/>
              <a:ext cx="216024" cy="378042"/>
            </a:xfrm>
            <a:prstGeom prst="rightArrow">
              <a:avLst/>
            </a:prstGeom>
            <a:solidFill>
              <a:srgbClr val="54C2F0"/>
            </a:solidFill>
            <a:ln>
              <a:solidFill>
                <a:srgbClr val="54C2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rgbClr val="FFFFFF"/>
                </a:solidFill>
              </a:endParaRPr>
            </a:p>
          </p:txBody>
        </p:sp>
        <p:sp>
          <p:nvSpPr>
            <p:cNvPr id="45" name="テキスト ボックス 44"/>
            <p:cNvSpPr txBox="1"/>
            <p:nvPr/>
          </p:nvSpPr>
          <p:spPr>
            <a:xfrm>
              <a:off x="3894748" y="3903173"/>
              <a:ext cx="646332" cy="230832"/>
            </a:xfrm>
            <a:prstGeom prst="rect">
              <a:avLst/>
            </a:prstGeom>
            <a:noFill/>
          </p:spPr>
          <p:txBody>
            <a:bodyPr wrap="none" rtlCol="0">
              <a:spAutoFit/>
            </a:bodyPr>
            <a:lstStyle/>
            <a:p>
              <a:pPr algn="ctr">
                <a:defRPr/>
              </a:pPr>
              <a:r>
                <a:rPr kumimoji="0" lang="ja-JP" altLang="en-US" sz="900" kern="0">
                  <a:solidFill>
                    <a:sysClr val="windowText" lastClr="000000"/>
                  </a:solidFill>
                  <a:cs typeface="メイリオ" pitchFamily="50" charset="-128"/>
                </a:rPr>
                <a:t>給与管理</a:t>
              </a:r>
              <a:endParaRPr kumimoji="0" lang="en-US" altLang="ja-JP" sz="900" kern="0">
                <a:solidFill>
                  <a:sysClr val="windowText" lastClr="000000"/>
                </a:solidFill>
                <a:cs typeface="メイリオ" pitchFamily="50" charset="-128"/>
              </a:endParaRPr>
            </a:p>
          </p:txBody>
        </p:sp>
        <p:sp>
          <p:nvSpPr>
            <p:cNvPr id="46" name="正方形/長方形 45"/>
            <p:cNvSpPr/>
            <p:nvPr/>
          </p:nvSpPr>
          <p:spPr>
            <a:xfrm>
              <a:off x="4788024" y="1383618"/>
              <a:ext cx="999111" cy="270030"/>
            </a:xfrm>
            <a:prstGeom prst="rect">
              <a:avLst/>
            </a:prstGeom>
            <a:solidFill>
              <a:srgbClr val="54C2F0"/>
            </a:solidFill>
            <a:ln>
              <a:solidFill>
                <a:srgbClr val="54C2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25">
                  <a:solidFill>
                    <a:srgbClr val="FFFFFF"/>
                  </a:solidFill>
                </a:rPr>
                <a:t>退職者</a:t>
              </a:r>
              <a:r>
                <a:rPr lang="en-US" altLang="ja-JP" sz="1125">
                  <a:solidFill>
                    <a:srgbClr val="FFFFFF"/>
                  </a:solidFill>
                </a:rPr>
                <a:t>(</a:t>
              </a:r>
              <a:r>
                <a:rPr lang="ja-JP" altLang="en-US" sz="1125">
                  <a:solidFill>
                    <a:srgbClr val="FFFFFF"/>
                  </a:solidFill>
                </a:rPr>
                <a:t>随時</a:t>
              </a:r>
              <a:r>
                <a:rPr lang="en-US" altLang="ja-JP" sz="1125">
                  <a:solidFill>
                    <a:srgbClr val="FFFFFF"/>
                  </a:solidFill>
                </a:rPr>
                <a:t>)</a:t>
              </a:r>
              <a:endParaRPr lang="ja-JP" altLang="en-US" sz="1125">
                <a:solidFill>
                  <a:srgbClr val="FFFFFF"/>
                </a:solidFill>
              </a:endParaRPr>
            </a:p>
          </p:txBody>
        </p:sp>
        <p:sp>
          <p:nvSpPr>
            <p:cNvPr id="47" name="正方形/長方形 46"/>
            <p:cNvSpPr/>
            <p:nvPr/>
          </p:nvSpPr>
          <p:spPr>
            <a:xfrm>
              <a:off x="5814138" y="1383618"/>
              <a:ext cx="999111" cy="270030"/>
            </a:xfrm>
            <a:prstGeom prst="rect">
              <a:avLst/>
            </a:prstGeom>
            <a:solidFill>
              <a:srgbClr val="54C2F0"/>
            </a:solidFill>
            <a:ln>
              <a:solidFill>
                <a:srgbClr val="54C2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25">
                  <a:solidFill>
                    <a:srgbClr val="FFFFFF"/>
                  </a:solidFill>
                </a:rPr>
                <a:t>在籍者</a:t>
              </a:r>
              <a:r>
                <a:rPr lang="en-US" altLang="ja-JP" sz="675">
                  <a:solidFill>
                    <a:srgbClr val="FFFFFF"/>
                  </a:solidFill>
                </a:rPr>
                <a:t>(</a:t>
              </a:r>
              <a:r>
                <a:rPr lang="ja-JP" altLang="en-US" sz="675">
                  <a:solidFill>
                    <a:srgbClr val="FFFFFF"/>
                  </a:solidFill>
                </a:rPr>
                <a:t>年次処理</a:t>
              </a:r>
              <a:r>
                <a:rPr lang="en-US" altLang="ja-JP" sz="675">
                  <a:solidFill>
                    <a:srgbClr val="FFFFFF"/>
                  </a:solidFill>
                </a:rPr>
                <a:t>)</a:t>
              </a:r>
              <a:endParaRPr lang="ja-JP" altLang="en-US" sz="675">
                <a:solidFill>
                  <a:srgbClr val="FFFFFF"/>
                </a:solidFill>
              </a:endParaRPr>
            </a:p>
          </p:txBody>
        </p:sp>
        <p:sp>
          <p:nvSpPr>
            <p:cNvPr id="48" name="正方形/長方形 47"/>
            <p:cNvSpPr/>
            <p:nvPr/>
          </p:nvSpPr>
          <p:spPr>
            <a:xfrm>
              <a:off x="6840252" y="1383618"/>
              <a:ext cx="999111" cy="270030"/>
            </a:xfrm>
            <a:prstGeom prst="rect">
              <a:avLst/>
            </a:prstGeom>
            <a:solidFill>
              <a:srgbClr val="F9BE00"/>
            </a:solidFill>
            <a:ln>
              <a:solidFill>
                <a:srgbClr val="F9B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25">
                  <a:solidFill>
                    <a:srgbClr val="FFFFFF"/>
                  </a:solidFill>
                </a:rPr>
                <a:t>予測計算</a:t>
              </a:r>
            </a:p>
          </p:txBody>
        </p:sp>
        <p:sp>
          <p:nvSpPr>
            <p:cNvPr id="49" name="右矢印 48"/>
            <p:cNvSpPr/>
            <p:nvPr/>
          </p:nvSpPr>
          <p:spPr>
            <a:xfrm rot="5400000">
              <a:off x="5193069" y="3165816"/>
              <a:ext cx="216024" cy="378042"/>
            </a:xfrm>
            <a:prstGeom prst="rightArrow">
              <a:avLst/>
            </a:prstGeom>
            <a:solidFill>
              <a:srgbClr val="54C2F0"/>
            </a:solidFill>
            <a:ln>
              <a:solidFill>
                <a:srgbClr val="54C2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rgbClr val="FFFFFF"/>
                </a:solidFill>
              </a:endParaRPr>
            </a:p>
          </p:txBody>
        </p:sp>
        <p:sp>
          <p:nvSpPr>
            <p:cNvPr id="50" name="AutoShape 66"/>
            <p:cNvSpPr>
              <a:spLocks noChangeArrowheads="1"/>
            </p:cNvSpPr>
            <p:nvPr/>
          </p:nvSpPr>
          <p:spPr bwMode="auto">
            <a:xfrm>
              <a:off x="4842030" y="2220711"/>
              <a:ext cx="593985" cy="459051"/>
            </a:xfrm>
            <a:prstGeom prst="flowChartDocumen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lnSpc>
                  <a:spcPts val="825"/>
                </a:lnSpc>
                <a:spcBef>
                  <a:spcPct val="50000"/>
                </a:spcBef>
                <a:defRPr/>
              </a:pPr>
              <a:r>
                <a:rPr kumimoji="0" lang="ja-JP" altLang="en-US" sz="900" kern="0">
                  <a:solidFill>
                    <a:prstClr val="black"/>
                  </a:solidFill>
                  <a:cs typeface="メイリオ" pitchFamily="50" charset="-128"/>
                </a:rPr>
                <a:t>退職金</a:t>
              </a:r>
              <a:endParaRPr kumimoji="0" lang="en-US" altLang="ja-JP" sz="900" kern="0">
                <a:solidFill>
                  <a:prstClr val="black"/>
                </a:solidFill>
                <a:cs typeface="メイリオ" pitchFamily="50" charset="-128"/>
              </a:endParaRPr>
            </a:p>
            <a:p>
              <a:pPr algn="ctr">
                <a:lnSpc>
                  <a:spcPts val="825"/>
                </a:lnSpc>
                <a:spcBef>
                  <a:spcPct val="50000"/>
                </a:spcBef>
                <a:defRPr/>
              </a:pPr>
              <a:r>
                <a:rPr kumimoji="0" lang="ja-JP" altLang="en-US" sz="900" kern="0">
                  <a:solidFill>
                    <a:prstClr val="black"/>
                  </a:solidFill>
                  <a:cs typeface="メイリオ" pitchFamily="50" charset="-128"/>
                </a:rPr>
                <a:t>明細</a:t>
              </a:r>
            </a:p>
          </p:txBody>
        </p:sp>
        <p:sp>
          <p:nvSpPr>
            <p:cNvPr id="51" name="AutoShape 66"/>
            <p:cNvSpPr>
              <a:spLocks noChangeArrowheads="1"/>
            </p:cNvSpPr>
            <p:nvPr/>
          </p:nvSpPr>
          <p:spPr bwMode="auto">
            <a:xfrm>
              <a:off x="5139063" y="2544747"/>
              <a:ext cx="593985" cy="459051"/>
            </a:xfrm>
            <a:prstGeom prst="flowChartDocumen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lnSpc>
                  <a:spcPts val="825"/>
                </a:lnSpc>
                <a:spcBef>
                  <a:spcPct val="50000"/>
                </a:spcBef>
                <a:defRPr/>
              </a:pPr>
              <a:r>
                <a:rPr kumimoji="0" lang="ja-JP" altLang="en-US" sz="900" kern="0">
                  <a:solidFill>
                    <a:prstClr val="black"/>
                  </a:solidFill>
                  <a:cs typeface="メイリオ" pitchFamily="50" charset="-128"/>
                </a:rPr>
                <a:t>源泉</a:t>
              </a:r>
              <a:endParaRPr kumimoji="0" lang="en-US" altLang="ja-JP" sz="900" kern="0">
                <a:solidFill>
                  <a:prstClr val="black"/>
                </a:solidFill>
                <a:cs typeface="メイリオ" pitchFamily="50" charset="-128"/>
              </a:endParaRPr>
            </a:p>
            <a:p>
              <a:pPr algn="ctr">
                <a:lnSpc>
                  <a:spcPts val="825"/>
                </a:lnSpc>
                <a:spcBef>
                  <a:spcPct val="50000"/>
                </a:spcBef>
                <a:defRPr/>
              </a:pPr>
              <a:r>
                <a:rPr kumimoji="0" lang="ja-JP" altLang="en-US" sz="900" kern="0">
                  <a:solidFill>
                    <a:prstClr val="black"/>
                  </a:solidFill>
                  <a:cs typeface="メイリオ" pitchFamily="50" charset="-128"/>
                </a:rPr>
                <a:t>徴収票</a:t>
              </a:r>
            </a:p>
          </p:txBody>
        </p:sp>
        <p:sp>
          <p:nvSpPr>
            <p:cNvPr id="52" name="正方形/長方形 51"/>
            <p:cNvSpPr/>
            <p:nvPr/>
          </p:nvSpPr>
          <p:spPr>
            <a:xfrm>
              <a:off x="4815027" y="1707654"/>
              <a:ext cx="945105" cy="32403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t"/>
            <a:lstStyle/>
            <a:p>
              <a:pPr algn="ctr">
                <a:defRPr/>
              </a:pPr>
              <a:r>
                <a:rPr lang="ja-JP" altLang="en-US" sz="900" kern="0">
                  <a:solidFill>
                    <a:sysClr val="windowText" lastClr="000000"/>
                  </a:solidFill>
                  <a:cs typeface="メイリオ" pitchFamily="50" charset="-128"/>
                </a:rPr>
                <a:t>退職金の支払い</a:t>
              </a:r>
              <a:endParaRPr lang="en-US" altLang="ja-JP" sz="900" kern="0">
                <a:solidFill>
                  <a:sysClr val="windowText" lastClr="000000"/>
                </a:solidFill>
                <a:cs typeface="メイリオ" pitchFamily="50" charset="-128"/>
              </a:endParaRPr>
            </a:p>
            <a:p>
              <a:pPr algn="ctr">
                <a:defRPr/>
              </a:pPr>
              <a:r>
                <a:rPr lang="ja-JP" altLang="en-US" sz="900" kern="0">
                  <a:solidFill>
                    <a:sysClr val="windowText" lastClr="000000"/>
                  </a:solidFill>
                  <a:cs typeface="メイリオ" pitchFamily="50" charset="-128"/>
                </a:rPr>
                <a:t>納税</a:t>
              </a:r>
              <a:endParaRPr lang="en-US" altLang="ja-JP" sz="900" kern="0">
                <a:solidFill>
                  <a:sysClr val="windowText" lastClr="000000"/>
                </a:solidFill>
                <a:cs typeface="メイリオ" pitchFamily="50" charset="-128"/>
              </a:endParaRPr>
            </a:p>
          </p:txBody>
        </p:sp>
        <p:sp>
          <p:nvSpPr>
            <p:cNvPr id="53" name="正方形/長方形 52"/>
            <p:cNvSpPr/>
            <p:nvPr/>
          </p:nvSpPr>
          <p:spPr>
            <a:xfrm>
              <a:off x="4815027" y="3057804"/>
              <a:ext cx="945105" cy="32403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t"/>
            <a:lstStyle/>
            <a:p>
              <a:pPr algn="ctr">
                <a:defRPr/>
              </a:pPr>
              <a:r>
                <a:rPr lang="ja-JP" altLang="en-US" sz="900" kern="0">
                  <a:solidFill>
                    <a:sysClr val="windowText" lastClr="000000"/>
                  </a:solidFill>
                  <a:cs typeface="メイリオ" pitchFamily="50" charset="-128"/>
                </a:rPr>
                <a:t>仕訳</a:t>
              </a:r>
              <a:endParaRPr lang="en-US" altLang="ja-JP" sz="900" kern="0">
                <a:solidFill>
                  <a:sysClr val="windowText" lastClr="000000"/>
                </a:solidFill>
                <a:cs typeface="メイリオ" pitchFamily="50" charset="-128"/>
              </a:endParaRPr>
            </a:p>
          </p:txBody>
        </p:sp>
        <p:sp>
          <p:nvSpPr>
            <p:cNvPr id="54" name="テキスト ボックス 53"/>
            <p:cNvSpPr txBox="1"/>
            <p:nvPr/>
          </p:nvSpPr>
          <p:spPr>
            <a:xfrm>
              <a:off x="7141205" y="3903173"/>
              <a:ext cx="646332" cy="230832"/>
            </a:xfrm>
            <a:prstGeom prst="rect">
              <a:avLst/>
            </a:prstGeom>
            <a:noFill/>
          </p:spPr>
          <p:txBody>
            <a:bodyPr wrap="none" rtlCol="0">
              <a:spAutoFit/>
            </a:bodyPr>
            <a:lstStyle/>
            <a:p>
              <a:pPr algn="ctr">
                <a:defRPr/>
              </a:pPr>
              <a:r>
                <a:rPr kumimoji="0" lang="ja-JP" altLang="en-US" sz="900" kern="0">
                  <a:solidFill>
                    <a:sysClr val="windowText" lastClr="000000"/>
                  </a:solidFill>
                  <a:cs typeface="メイリオ" pitchFamily="50" charset="-128"/>
                </a:rPr>
                <a:t>統合会計</a:t>
              </a:r>
              <a:endParaRPr kumimoji="0" lang="en-US" altLang="ja-JP" sz="900" kern="0">
                <a:solidFill>
                  <a:sysClr val="windowText" lastClr="000000"/>
                </a:solidFill>
                <a:cs typeface="メイリオ" pitchFamily="50" charset="-128"/>
              </a:endParaRPr>
            </a:p>
          </p:txBody>
        </p:sp>
        <p:sp>
          <p:nvSpPr>
            <p:cNvPr id="55" name="Freeform 447"/>
            <p:cNvSpPr>
              <a:spLocks noEditPoints="1"/>
            </p:cNvSpPr>
            <p:nvPr/>
          </p:nvSpPr>
          <p:spPr bwMode="auto">
            <a:xfrm>
              <a:off x="4079751" y="3543858"/>
              <a:ext cx="276225" cy="353616"/>
            </a:xfrm>
            <a:custGeom>
              <a:avLst/>
              <a:gdLst>
                <a:gd name="T0" fmla="*/ 537 w 697"/>
                <a:gd name="T1" fmla="*/ 649 h 890"/>
                <a:gd name="T2" fmla="*/ 461 w 697"/>
                <a:gd name="T3" fmla="*/ 691 h 890"/>
                <a:gd name="T4" fmla="*/ 336 w 697"/>
                <a:gd name="T5" fmla="*/ 172 h 890"/>
                <a:gd name="T6" fmla="*/ 342 w 697"/>
                <a:gd name="T7" fmla="*/ 157 h 890"/>
                <a:gd name="T8" fmla="*/ 356 w 697"/>
                <a:gd name="T9" fmla="*/ 151 h 890"/>
                <a:gd name="T10" fmla="*/ 368 w 697"/>
                <a:gd name="T11" fmla="*/ 154 h 890"/>
                <a:gd name="T12" fmla="*/ 377 w 697"/>
                <a:gd name="T13" fmla="*/ 168 h 890"/>
                <a:gd name="T14" fmla="*/ 375 w 697"/>
                <a:gd name="T15" fmla="*/ 180 h 890"/>
                <a:gd name="T16" fmla="*/ 365 w 697"/>
                <a:gd name="T17" fmla="*/ 190 h 890"/>
                <a:gd name="T18" fmla="*/ 353 w 697"/>
                <a:gd name="T19" fmla="*/ 192 h 890"/>
                <a:gd name="T20" fmla="*/ 339 w 697"/>
                <a:gd name="T21" fmla="*/ 183 h 890"/>
                <a:gd name="T22" fmla="*/ 336 w 697"/>
                <a:gd name="T23" fmla="*/ 172 h 890"/>
                <a:gd name="T24" fmla="*/ 473 w 697"/>
                <a:gd name="T25" fmla="*/ 164 h 890"/>
                <a:gd name="T26" fmla="*/ 483 w 697"/>
                <a:gd name="T27" fmla="*/ 153 h 890"/>
                <a:gd name="T28" fmla="*/ 495 w 697"/>
                <a:gd name="T29" fmla="*/ 152 h 890"/>
                <a:gd name="T30" fmla="*/ 509 w 697"/>
                <a:gd name="T31" fmla="*/ 160 h 890"/>
                <a:gd name="T32" fmla="*/ 512 w 697"/>
                <a:gd name="T33" fmla="*/ 172 h 890"/>
                <a:gd name="T34" fmla="*/ 506 w 697"/>
                <a:gd name="T35" fmla="*/ 187 h 890"/>
                <a:gd name="T36" fmla="*/ 492 w 697"/>
                <a:gd name="T37" fmla="*/ 193 h 890"/>
                <a:gd name="T38" fmla="*/ 480 w 697"/>
                <a:gd name="T39" fmla="*/ 189 h 890"/>
                <a:gd name="T40" fmla="*/ 471 w 697"/>
                <a:gd name="T41" fmla="*/ 176 h 890"/>
                <a:gd name="T42" fmla="*/ 161 w 697"/>
                <a:gd name="T43" fmla="*/ 544 h 890"/>
                <a:gd name="T44" fmla="*/ 512 w 697"/>
                <a:gd name="T45" fmla="*/ 504 h 890"/>
                <a:gd name="T46" fmla="*/ 512 w 697"/>
                <a:gd name="T47" fmla="*/ 504 h 890"/>
                <a:gd name="T48" fmla="*/ 617 w 697"/>
                <a:gd name="T49" fmla="*/ 62 h 890"/>
                <a:gd name="T50" fmla="*/ 438 w 697"/>
                <a:gd name="T51" fmla="*/ 183 h 890"/>
                <a:gd name="T52" fmla="*/ 461 w 697"/>
                <a:gd name="T53" fmla="*/ 217 h 890"/>
                <a:gd name="T54" fmla="*/ 492 w 697"/>
                <a:gd name="T55" fmla="*/ 226 h 890"/>
                <a:gd name="T56" fmla="*/ 530 w 697"/>
                <a:gd name="T57" fmla="*/ 211 h 890"/>
                <a:gd name="T58" fmla="*/ 546 w 697"/>
                <a:gd name="T59" fmla="*/ 172 h 890"/>
                <a:gd name="T60" fmla="*/ 536 w 697"/>
                <a:gd name="T61" fmla="*/ 141 h 890"/>
                <a:gd name="T62" fmla="*/ 503 w 697"/>
                <a:gd name="T63" fmla="*/ 118 h 890"/>
                <a:gd name="T64" fmla="*/ 470 w 697"/>
                <a:gd name="T65" fmla="*/ 121 h 890"/>
                <a:gd name="T66" fmla="*/ 441 w 697"/>
                <a:gd name="T67" fmla="*/ 151 h 890"/>
                <a:gd name="T68" fmla="*/ 302 w 697"/>
                <a:gd name="T69" fmla="*/ 172 h 890"/>
                <a:gd name="T70" fmla="*/ 312 w 697"/>
                <a:gd name="T71" fmla="*/ 202 h 890"/>
                <a:gd name="T72" fmla="*/ 345 w 697"/>
                <a:gd name="T73" fmla="*/ 225 h 890"/>
                <a:gd name="T74" fmla="*/ 378 w 697"/>
                <a:gd name="T75" fmla="*/ 223 h 890"/>
                <a:gd name="T76" fmla="*/ 407 w 697"/>
                <a:gd name="T77" fmla="*/ 193 h 890"/>
                <a:gd name="T78" fmla="*/ 410 w 697"/>
                <a:gd name="T79" fmla="*/ 160 h 890"/>
                <a:gd name="T80" fmla="*/ 387 w 697"/>
                <a:gd name="T81" fmla="*/ 127 h 890"/>
                <a:gd name="T82" fmla="*/ 356 w 697"/>
                <a:gd name="T83" fmla="*/ 117 h 890"/>
                <a:gd name="T84" fmla="*/ 318 w 697"/>
                <a:gd name="T85" fmla="*/ 133 h 890"/>
                <a:gd name="T86" fmla="*/ 302 w 697"/>
                <a:gd name="T87" fmla="*/ 172 h 890"/>
                <a:gd name="T88" fmla="*/ 127 w 697"/>
                <a:gd name="T89" fmla="*/ 747 h 890"/>
                <a:gd name="T90" fmla="*/ 127 w 697"/>
                <a:gd name="T91" fmla="*/ 447 h 890"/>
                <a:gd name="T92" fmla="*/ 572 w 697"/>
                <a:gd name="T93" fmla="*/ 276 h 890"/>
                <a:gd name="T94" fmla="*/ 572 w 697"/>
                <a:gd name="T95" fmla="*/ 276 h 890"/>
                <a:gd name="T96" fmla="*/ 537 w 697"/>
                <a:gd name="T97" fmla="*/ 309 h 890"/>
                <a:gd name="T98" fmla="*/ 461 w 697"/>
                <a:gd name="T99" fmla="*/ 349 h 890"/>
                <a:gd name="T100" fmla="*/ 17 w 697"/>
                <a:gd name="T101" fmla="*/ 0 h 890"/>
                <a:gd name="T102" fmla="*/ 1 w 697"/>
                <a:gd name="T103" fmla="*/ 9 h 890"/>
                <a:gd name="T104" fmla="*/ 1 w 697"/>
                <a:gd name="T105" fmla="*/ 880 h 890"/>
                <a:gd name="T106" fmla="*/ 680 w 697"/>
                <a:gd name="T107" fmla="*/ 890 h 890"/>
                <a:gd name="T108" fmla="*/ 696 w 697"/>
                <a:gd name="T109" fmla="*/ 880 h 890"/>
                <a:gd name="T110" fmla="*/ 696 w 697"/>
                <a:gd name="T111" fmla="*/ 9 h 890"/>
                <a:gd name="T112" fmla="*/ 680 w 697"/>
                <a:gd name="T113" fmla="*/ 0 h 890"/>
                <a:gd name="T114" fmla="*/ 663 w 697"/>
                <a:gd name="T115" fmla="*/ 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7" h="890">
                  <a:moveTo>
                    <a:pt x="537" y="714"/>
                  </a:moveTo>
                  <a:lnTo>
                    <a:pt x="161" y="714"/>
                  </a:lnTo>
                  <a:lnTo>
                    <a:pt x="161" y="649"/>
                  </a:lnTo>
                  <a:lnTo>
                    <a:pt x="537" y="649"/>
                  </a:lnTo>
                  <a:lnTo>
                    <a:pt x="537" y="714"/>
                  </a:lnTo>
                  <a:close/>
                  <a:moveTo>
                    <a:pt x="512" y="673"/>
                  </a:moveTo>
                  <a:lnTo>
                    <a:pt x="461" y="673"/>
                  </a:lnTo>
                  <a:lnTo>
                    <a:pt x="461" y="691"/>
                  </a:lnTo>
                  <a:lnTo>
                    <a:pt x="512" y="691"/>
                  </a:lnTo>
                  <a:lnTo>
                    <a:pt x="512" y="673"/>
                  </a:lnTo>
                  <a:close/>
                  <a:moveTo>
                    <a:pt x="336" y="172"/>
                  </a:moveTo>
                  <a:lnTo>
                    <a:pt x="336" y="172"/>
                  </a:lnTo>
                  <a:lnTo>
                    <a:pt x="336" y="168"/>
                  </a:lnTo>
                  <a:lnTo>
                    <a:pt x="337" y="164"/>
                  </a:lnTo>
                  <a:lnTo>
                    <a:pt x="339" y="160"/>
                  </a:lnTo>
                  <a:lnTo>
                    <a:pt x="342" y="157"/>
                  </a:lnTo>
                  <a:lnTo>
                    <a:pt x="345" y="154"/>
                  </a:lnTo>
                  <a:lnTo>
                    <a:pt x="349" y="153"/>
                  </a:lnTo>
                  <a:lnTo>
                    <a:pt x="353" y="152"/>
                  </a:lnTo>
                  <a:lnTo>
                    <a:pt x="356" y="151"/>
                  </a:lnTo>
                  <a:lnTo>
                    <a:pt x="356" y="151"/>
                  </a:lnTo>
                  <a:lnTo>
                    <a:pt x="361" y="152"/>
                  </a:lnTo>
                  <a:lnTo>
                    <a:pt x="365" y="153"/>
                  </a:lnTo>
                  <a:lnTo>
                    <a:pt x="368" y="154"/>
                  </a:lnTo>
                  <a:lnTo>
                    <a:pt x="372" y="157"/>
                  </a:lnTo>
                  <a:lnTo>
                    <a:pt x="374" y="160"/>
                  </a:lnTo>
                  <a:lnTo>
                    <a:pt x="375" y="164"/>
                  </a:lnTo>
                  <a:lnTo>
                    <a:pt x="377" y="168"/>
                  </a:lnTo>
                  <a:lnTo>
                    <a:pt x="378" y="172"/>
                  </a:lnTo>
                  <a:lnTo>
                    <a:pt x="378" y="172"/>
                  </a:lnTo>
                  <a:lnTo>
                    <a:pt x="377" y="176"/>
                  </a:lnTo>
                  <a:lnTo>
                    <a:pt x="375" y="180"/>
                  </a:lnTo>
                  <a:lnTo>
                    <a:pt x="374" y="183"/>
                  </a:lnTo>
                  <a:lnTo>
                    <a:pt x="372" y="187"/>
                  </a:lnTo>
                  <a:lnTo>
                    <a:pt x="368" y="189"/>
                  </a:lnTo>
                  <a:lnTo>
                    <a:pt x="365" y="190"/>
                  </a:lnTo>
                  <a:lnTo>
                    <a:pt x="361" y="192"/>
                  </a:lnTo>
                  <a:lnTo>
                    <a:pt x="356" y="193"/>
                  </a:lnTo>
                  <a:lnTo>
                    <a:pt x="356" y="193"/>
                  </a:lnTo>
                  <a:lnTo>
                    <a:pt x="353" y="192"/>
                  </a:lnTo>
                  <a:lnTo>
                    <a:pt x="349" y="190"/>
                  </a:lnTo>
                  <a:lnTo>
                    <a:pt x="345" y="189"/>
                  </a:lnTo>
                  <a:lnTo>
                    <a:pt x="342" y="187"/>
                  </a:lnTo>
                  <a:lnTo>
                    <a:pt x="339" y="183"/>
                  </a:lnTo>
                  <a:lnTo>
                    <a:pt x="337" y="180"/>
                  </a:lnTo>
                  <a:lnTo>
                    <a:pt x="336" y="176"/>
                  </a:lnTo>
                  <a:lnTo>
                    <a:pt x="336" y="172"/>
                  </a:lnTo>
                  <a:lnTo>
                    <a:pt x="336" y="172"/>
                  </a:lnTo>
                  <a:close/>
                  <a:moveTo>
                    <a:pt x="470" y="172"/>
                  </a:moveTo>
                  <a:lnTo>
                    <a:pt x="470" y="172"/>
                  </a:lnTo>
                  <a:lnTo>
                    <a:pt x="471" y="168"/>
                  </a:lnTo>
                  <a:lnTo>
                    <a:pt x="473" y="164"/>
                  </a:lnTo>
                  <a:lnTo>
                    <a:pt x="474" y="160"/>
                  </a:lnTo>
                  <a:lnTo>
                    <a:pt x="476" y="157"/>
                  </a:lnTo>
                  <a:lnTo>
                    <a:pt x="480" y="154"/>
                  </a:lnTo>
                  <a:lnTo>
                    <a:pt x="483" y="153"/>
                  </a:lnTo>
                  <a:lnTo>
                    <a:pt x="487" y="152"/>
                  </a:lnTo>
                  <a:lnTo>
                    <a:pt x="492" y="151"/>
                  </a:lnTo>
                  <a:lnTo>
                    <a:pt x="492" y="151"/>
                  </a:lnTo>
                  <a:lnTo>
                    <a:pt x="495" y="152"/>
                  </a:lnTo>
                  <a:lnTo>
                    <a:pt x="499" y="153"/>
                  </a:lnTo>
                  <a:lnTo>
                    <a:pt x="503" y="154"/>
                  </a:lnTo>
                  <a:lnTo>
                    <a:pt x="506" y="157"/>
                  </a:lnTo>
                  <a:lnTo>
                    <a:pt x="509" y="160"/>
                  </a:lnTo>
                  <a:lnTo>
                    <a:pt x="511" y="164"/>
                  </a:lnTo>
                  <a:lnTo>
                    <a:pt x="512" y="168"/>
                  </a:lnTo>
                  <a:lnTo>
                    <a:pt x="512" y="172"/>
                  </a:lnTo>
                  <a:lnTo>
                    <a:pt x="512" y="172"/>
                  </a:lnTo>
                  <a:lnTo>
                    <a:pt x="512" y="176"/>
                  </a:lnTo>
                  <a:lnTo>
                    <a:pt x="511" y="180"/>
                  </a:lnTo>
                  <a:lnTo>
                    <a:pt x="509" y="183"/>
                  </a:lnTo>
                  <a:lnTo>
                    <a:pt x="506" y="187"/>
                  </a:lnTo>
                  <a:lnTo>
                    <a:pt x="503" y="189"/>
                  </a:lnTo>
                  <a:lnTo>
                    <a:pt x="499" y="190"/>
                  </a:lnTo>
                  <a:lnTo>
                    <a:pt x="495" y="192"/>
                  </a:lnTo>
                  <a:lnTo>
                    <a:pt x="492" y="193"/>
                  </a:lnTo>
                  <a:lnTo>
                    <a:pt x="492" y="193"/>
                  </a:lnTo>
                  <a:lnTo>
                    <a:pt x="487" y="192"/>
                  </a:lnTo>
                  <a:lnTo>
                    <a:pt x="483" y="190"/>
                  </a:lnTo>
                  <a:lnTo>
                    <a:pt x="480" y="189"/>
                  </a:lnTo>
                  <a:lnTo>
                    <a:pt x="476" y="187"/>
                  </a:lnTo>
                  <a:lnTo>
                    <a:pt x="474" y="183"/>
                  </a:lnTo>
                  <a:lnTo>
                    <a:pt x="473" y="180"/>
                  </a:lnTo>
                  <a:lnTo>
                    <a:pt x="471" y="176"/>
                  </a:lnTo>
                  <a:lnTo>
                    <a:pt x="470" y="172"/>
                  </a:lnTo>
                  <a:lnTo>
                    <a:pt x="470" y="172"/>
                  </a:lnTo>
                  <a:close/>
                  <a:moveTo>
                    <a:pt x="537" y="544"/>
                  </a:moveTo>
                  <a:lnTo>
                    <a:pt x="161" y="544"/>
                  </a:lnTo>
                  <a:lnTo>
                    <a:pt x="161" y="481"/>
                  </a:lnTo>
                  <a:lnTo>
                    <a:pt x="537" y="481"/>
                  </a:lnTo>
                  <a:lnTo>
                    <a:pt x="537" y="544"/>
                  </a:lnTo>
                  <a:close/>
                  <a:moveTo>
                    <a:pt x="512" y="504"/>
                  </a:moveTo>
                  <a:lnTo>
                    <a:pt x="461" y="504"/>
                  </a:lnTo>
                  <a:lnTo>
                    <a:pt x="461" y="522"/>
                  </a:lnTo>
                  <a:lnTo>
                    <a:pt x="512" y="522"/>
                  </a:lnTo>
                  <a:lnTo>
                    <a:pt x="512" y="504"/>
                  </a:lnTo>
                  <a:close/>
                  <a:moveTo>
                    <a:pt x="617" y="819"/>
                  </a:moveTo>
                  <a:lnTo>
                    <a:pt x="77" y="819"/>
                  </a:lnTo>
                  <a:lnTo>
                    <a:pt x="77" y="62"/>
                  </a:lnTo>
                  <a:lnTo>
                    <a:pt x="617" y="62"/>
                  </a:lnTo>
                  <a:lnTo>
                    <a:pt x="617" y="819"/>
                  </a:lnTo>
                  <a:close/>
                  <a:moveTo>
                    <a:pt x="437" y="172"/>
                  </a:moveTo>
                  <a:lnTo>
                    <a:pt x="437" y="172"/>
                  </a:lnTo>
                  <a:lnTo>
                    <a:pt x="438" y="183"/>
                  </a:lnTo>
                  <a:lnTo>
                    <a:pt x="441" y="193"/>
                  </a:lnTo>
                  <a:lnTo>
                    <a:pt x="446" y="202"/>
                  </a:lnTo>
                  <a:lnTo>
                    <a:pt x="453" y="211"/>
                  </a:lnTo>
                  <a:lnTo>
                    <a:pt x="461" y="217"/>
                  </a:lnTo>
                  <a:lnTo>
                    <a:pt x="470" y="223"/>
                  </a:lnTo>
                  <a:lnTo>
                    <a:pt x="481" y="225"/>
                  </a:lnTo>
                  <a:lnTo>
                    <a:pt x="492" y="226"/>
                  </a:lnTo>
                  <a:lnTo>
                    <a:pt x="492" y="226"/>
                  </a:lnTo>
                  <a:lnTo>
                    <a:pt x="503" y="225"/>
                  </a:lnTo>
                  <a:lnTo>
                    <a:pt x="512" y="223"/>
                  </a:lnTo>
                  <a:lnTo>
                    <a:pt x="522" y="217"/>
                  </a:lnTo>
                  <a:lnTo>
                    <a:pt x="530" y="211"/>
                  </a:lnTo>
                  <a:lnTo>
                    <a:pt x="536" y="202"/>
                  </a:lnTo>
                  <a:lnTo>
                    <a:pt x="542" y="193"/>
                  </a:lnTo>
                  <a:lnTo>
                    <a:pt x="545" y="183"/>
                  </a:lnTo>
                  <a:lnTo>
                    <a:pt x="546" y="172"/>
                  </a:lnTo>
                  <a:lnTo>
                    <a:pt x="546" y="172"/>
                  </a:lnTo>
                  <a:lnTo>
                    <a:pt x="545" y="160"/>
                  </a:lnTo>
                  <a:lnTo>
                    <a:pt x="542" y="151"/>
                  </a:lnTo>
                  <a:lnTo>
                    <a:pt x="536" y="141"/>
                  </a:lnTo>
                  <a:lnTo>
                    <a:pt x="530" y="133"/>
                  </a:lnTo>
                  <a:lnTo>
                    <a:pt x="522" y="127"/>
                  </a:lnTo>
                  <a:lnTo>
                    <a:pt x="512" y="121"/>
                  </a:lnTo>
                  <a:lnTo>
                    <a:pt x="503" y="118"/>
                  </a:lnTo>
                  <a:lnTo>
                    <a:pt x="492" y="117"/>
                  </a:lnTo>
                  <a:lnTo>
                    <a:pt x="492" y="117"/>
                  </a:lnTo>
                  <a:lnTo>
                    <a:pt x="481" y="118"/>
                  </a:lnTo>
                  <a:lnTo>
                    <a:pt x="470" y="121"/>
                  </a:lnTo>
                  <a:lnTo>
                    <a:pt x="461" y="127"/>
                  </a:lnTo>
                  <a:lnTo>
                    <a:pt x="453" y="133"/>
                  </a:lnTo>
                  <a:lnTo>
                    <a:pt x="446" y="141"/>
                  </a:lnTo>
                  <a:lnTo>
                    <a:pt x="441" y="151"/>
                  </a:lnTo>
                  <a:lnTo>
                    <a:pt x="438" y="160"/>
                  </a:lnTo>
                  <a:lnTo>
                    <a:pt x="437" y="172"/>
                  </a:lnTo>
                  <a:lnTo>
                    <a:pt x="437" y="172"/>
                  </a:lnTo>
                  <a:close/>
                  <a:moveTo>
                    <a:pt x="302" y="172"/>
                  </a:moveTo>
                  <a:lnTo>
                    <a:pt x="302" y="172"/>
                  </a:lnTo>
                  <a:lnTo>
                    <a:pt x="303" y="183"/>
                  </a:lnTo>
                  <a:lnTo>
                    <a:pt x="306" y="193"/>
                  </a:lnTo>
                  <a:lnTo>
                    <a:pt x="312" y="202"/>
                  </a:lnTo>
                  <a:lnTo>
                    <a:pt x="318" y="211"/>
                  </a:lnTo>
                  <a:lnTo>
                    <a:pt x="326" y="217"/>
                  </a:lnTo>
                  <a:lnTo>
                    <a:pt x="336" y="223"/>
                  </a:lnTo>
                  <a:lnTo>
                    <a:pt x="345" y="225"/>
                  </a:lnTo>
                  <a:lnTo>
                    <a:pt x="356" y="226"/>
                  </a:lnTo>
                  <a:lnTo>
                    <a:pt x="356" y="226"/>
                  </a:lnTo>
                  <a:lnTo>
                    <a:pt x="368" y="225"/>
                  </a:lnTo>
                  <a:lnTo>
                    <a:pt x="378" y="223"/>
                  </a:lnTo>
                  <a:lnTo>
                    <a:pt x="387" y="217"/>
                  </a:lnTo>
                  <a:lnTo>
                    <a:pt x="396" y="211"/>
                  </a:lnTo>
                  <a:lnTo>
                    <a:pt x="402" y="202"/>
                  </a:lnTo>
                  <a:lnTo>
                    <a:pt x="407" y="193"/>
                  </a:lnTo>
                  <a:lnTo>
                    <a:pt x="410" y="183"/>
                  </a:lnTo>
                  <a:lnTo>
                    <a:pt x="411" y="172"/>
                  </a:lnTo>
                  <a:lnTo>
                    <a:pt x="411" y="172"/>
                  </a:lnTo>
                  <a:lnTo>
                    <a:pt x="410" y="160"/>
                  </a:lnTo>
                  <a:lnTo>
                    <a:pt x="407" y="151"/>
                  </a:lnTo>
                  <a:lnTo>
                    <a:pt x="402" y="141"/>
                  </a:lnTo>
                  <a:lnTo>
                    <a:pt x="396" y="133"/>
                  </a:lnTo>
                  <a:lnTo>
                    <a:pt x="387" y="127"/>
                  </a:lnTo>
                  <a:lnTo>
                    <a:pt x="378" y="121"/>
                  </a:lnTo>
                  <a:lnTo>
                    <a:pt x="368" y="118"/>
                  </a:lnTo>
                  <a:lnTo>
                    <a:pt x="356" y="117"/>
                  </a:lnTo>
                  <a:lnTo>
                    <a:pt x="356" y="117"/>
                  </a:lnTo>
                  <a:lnTo>
                    <a:pt x="345" y="118"/>
                  </a:lnTo>
                  <a:lnTo>
                    <a:pt x="336" y="121"/>
                  </a:lnTo>
                  <a:lnTo>
                    <a:pt x="326" y="127"/>
                  </a:lnTo>
                  <a:lnTo>
                    <a:pt x="318" y="133"/>
                  </a:lnTo>
                  <a:lnTo>
                    <a:pt x="312" y="141"/>
                  </a:lnTo>
                  <a:lnTo>
                    <a:pt x="306" y="151"/>
                  </a:lnTo>
                  <a:lnTo>
                    <a:pt x="303" y="160"/>
                  </a:lnTo>
                  <a:lnTo>
                    <a:pt x="302" y="172"/>
                  </a:lnTo>
                  <a:lnTo>
                    <a:pt x="302" y="172"/>
                  </a:lnTo>
                  <a:close/>
                  <a:moveTo>
                    <a:pt x="572" y="615"/>
                  </a:moveTo>
                  <a:lnTo>
                    <a:pt x="127" y="615"/>
                  </a:lnTo>
                  <a:lnTo>
                    <a:pt x="127" y="747"/>
                  </a:lnTo>
                  <a:lnTo>
                    <a:pt x="572" y="747"/>
                  </a:lnTo>
                  <a:lnTo>
                    <a:pt x="572" y="615"/>
                  </a:lnTo>
                  <a:close/>
                  <a:moveTo>
                    <a:pt x="572" y="447"/>
                  </a:moveTo>
                  <a:lnTo>
                    <a:pt x="127" y="447"/>
                  </a:lnTo>
                  <a:lnTo>
                    <a:pt x="127" y="579"/>
                  </a:lnTo>
                  <a:lnTo>
                    <a:pt x="572" y="579"/>
                  </a:lnTo>
                  <a:lnTo>
                    <a:pt x="572" y="447"/>
                  </a:lnTo>
                  <a:close/>
                  <a:moveTo>
                    <a:pt x="572" y="276"/>
                  </a:moveTo>
                  <a:lnTo>
                    <a:pt x="127" y="276"/>
                  </a:lnTo>
                  <a:lnTo>
                    <a:pt x="127" y="408"/>
                  </a:lnTo>
                  <a:lnTo>
                    <a:pt x="572" y="408"/>
                  </a:lnTo>
                  <a:lnTo>
                    <a:pt x="572" y="276"/>
                  </a:lnTo>
                  <a:close/>
                  <a:moveTo>
                    <a:pt x="537" y="374"/>
                  </a:moveTo>
                  <a:lnTo>
                    <a:pt x="161" y="374"/>
                  </a:lnTo>
                  <a:lnTo>
                    <a:pt x="161" y="309"/>
                  </a:lnTo>
                  <a:lnTo>
                    <a:pt x="537" y="309"/>
                  </a:lnTo>
                  <a:lnTo>
                    <a:pt x="537" y="374"/>
                  </a:lnTo>
                  <a:close/>
                  <a:moveTo>
                    <a:pt x="512" y="331"/>
                  </a:moveTo>
                  <a:lnTo>
                    <a:pt x="461" y="331"/>
                  </a:lnTo>
                  <a:lnTo>
                    <a:pt x="461" y="349"/>
                  </a:lnTo>
                  <a:lnTo>
                    <a:pt x="512" y="349"/>
                  </a:lnTo>
                  <a:lnTo>
                    <a:pt x="512" y="331"/>
                  </a:lnTo>
                  <a:close/>
                  <a:moveTo>
                    <a:pt x="680" y="0"/>
                  </a:moveTo>
                  <a:lnTo>
                    <a:pt x="17" y="0"/>
                  </a:lnTo>
                  <a:lnTo>
                    <a:pt x="17" y="0"/>
                  </a:lnTo>
                  <a:lnTo>
                    <a:pt x="11" y="1"/>
                  </a:lnTo>
                  <a:lnTo>
                    <a:pt x="5" y="4"/>
                  </a:lnTo>
                  <a:lnTo>
                    <a:pt x="1" y="9"/>
                  </a:lnTo>
                  <a:lnTo>
                    <a:pt x="0" y="16"/>
                  </a:lnTo>
                  <a:lnTo>
                    <a:pt x="0" y="873"/>
                  </a:lnTo>
                  <a:lnTo>
                    <a:pt x="0" y="873"/>
                  </a:lnTo>
                  <a:lnTo>
                    <a:pt x="1" y="880"/>
                  </a:lnTo>
                  <a:lnTo>
                    <a:pt x="5" y="885"/>
                  </a:lnTo>
                  <a:lnTo>
                    <a:pt x="11" y="889"/>
                  </a:lnTo>
                  <a:lnTo>
                    <a:pt x="17" y="890"/>
                  </a:lnTo>
                  <a:lnTo>
                    <a:pt x="680" y="890"/>
                  </a:lnTo>
                  <a:lnTo>
                    <a:pt x="680" y="890"/>
                  </a:lnTo>
                  <a:lnTo>
                    <a:pt x="686" y="889"/>
                  </a:lnTo>
                  <a:lnTo>
                    <a:pt x="692" y="885"/>
                  </a:lnTo>
                  <a:lnTo>
                    <a:pt x="696" y="880"/>
                  </a:lnTo>
                  <a:lnTo>
                    <a:pt x="697" y="873"/>
                  </a:lnTo>
                  <a:lnTo>
                    <a:pt x="697" y="16"/>
                  </a:lnTo>
                  <a:lnTo>
                    <a:pt x="697" y="16"/>
                  </a:lnTo>
                  <a:lnTo>
                    <a:pt x="696" y="9"/>
                  </a:lnTo>
                  <a:lnTo>
                    <a:pt x="692" y="4"/>
                  </a:lnTo>
                  <a:lnTo>
                    <a:pt x="686" y="1"/>
                  </a:lnTo>
                  <a:lnTo>
                    <a:pt x="680" y="0"/>
                  </a:lnTo>
                  <a:lnTo>
                    <a:pt x="680" y="0"/>
                  </a:lnTo>
                  <a:close/>
                  <a:moveTo>
                    <a:pt x="663" y="856"/>
                  </a:moveTo>
                  <a:lnTo>
                    <a:pt x="33" y="856"/>
                  </a:lnTo>
                  <a:lnTo>
                    <a:pt x="33" y="33"/>
                  </a:lnTo>
                  <a:lnTo>
                    <a:pt x="663" y="33"/>
                  </a:lnTo>
                  <a:lnTo>
                    <a:pt x="663" y="856"/>
                  </a:lnTo>
                  <a:close/>
                </a:path>
              </a:pathLst>
            </a:custGeom>
            <a:solidFill>
              <a:srgbClr val="77A233"/>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56" name="Freeform 447"/>
            <p:cNvSpPr>
              <a:spLocks noEditPoints="1"/>
            </p:cNvSpPr>
            <p:nvPr/>
          </p:nvSpPr>
          <p:spPr bwMode="auto">
            <a:xfrm>
              <a:off x="7353309" y="3543858"/>
              <a:ext cx="276225" cy="353616"/>
            </a:xfrm>
            <a:custGeom>
              <a:avLst/>
              <a:gdLst>
                <a:gd name="T0" fmla="*/ 537 w 697"/>
                <a:gd name="T1" fmla="*/ 649 h 890"/>
                <a:gd name="T2" fmla="*/ 461 w 697"/>
                <a:gd name="T3" fmla="*/ 691 h 890"/>
                <a:gd name="T4" fmla="*/ 336 w 697"/>
                <a:gd name="T5" fmla="*/ 172 h 890"/>
                <a:gd name="T6" fmla="*/ 342 w 697"/>
                <a:gd name="T7" fmla="*/ 157 h 890"/>
                <a:gd name="T8" fmla="*/ 356 w 697"/>
                <a:gd name="T9" fmla="*/ 151 h 890"/>
                <a:gd name="T10" fmla="*/ 368 w 697"/>
                <a:gd name="T11" fmla="*/ 154 h 890"/>
                <a:gd name="T12" fmla="*/ 377 w 697"/>
                <a:gd name="T13" fmla="*/ 168 h 890"/>
                <a:gd name="T14" fmla="*/ 375 w 697"/>
                <a:gd name="T15" fmla="*/ 180 h 890"/>
                <a:gd name="T16" fmla="*/ 365 w 697"/>
                <a:gd name="T17" fmla="*/ 190 h 890"/>
                <a:gd name="T18" fmla="*/ 353 w 697"/>
                <a:gd name="T19" fmla="*/ 192 h 890"/>
                <a:gd name="T20" fmla="*/ 339 w 697"/>
                <a:gd name="T21" fmla="*/ 183 h 890"/>
                <a:gd name="T22" fmla="*/ 336 w 697"/>
                <a:gd name="T23" fmla="*/ 172 h 890"/>
                <a:gd name="T24" fmla="*/ 473 w 697"/>
                <a:gd name="T25" fmla="*/ 164 h 890"/>
                <a:gd name="T26" fmla="*/ 483 w 697"/>
                <a:gd name="T27" fmla="*/ 153 h 890"/>
                <a:gd name="T28" fmla="*/ 495 w 697"/>
                <a:gd name="T29" fmla="*/ 152 h 890"/>
                <a:gd name="T30" fmla="*/ 509 w 697"/>
                <a:gd name="T31" fmla="*/ 160 h 890"/>
                <a:gd name="T32" fmla="*/ 512 w 697"/>
                <a:gd name="T33" fmla="*/ 172 h 890"/>
                <a:gd name="T34" fmla="*/ 506 w 697"/>
                <a:gd name="T35" fmla="*/ 187 h 890"/>
                <a:gd name="T36" fmla="*/ 492 w 697"/>
                <a:gd name="T37" fmla="*/ 193 h 890"/>
                <a:gd name="T38" fmla="*/ 480 w 697"/>
                <a:gd name="T39" fmla="*/ 189 h 890"/>
                <a:gd name="T40" fmla="*/ 471 w 697"/>
                <a:gd name="T41" fmla="*/ 176 h 890"/>
                <a:gd name="T42" fmla="*/ 161 w 697"/>
                <a:gd name="T43" fmla="*/ 544 h 890"/>
                <a:gd name="T44" fmla="*/ 512 w 697"/>
                <a:gd name="T45" fmla="*/ 504 h 890"/>
                <a:gd name="T46" fmla="*/ 512 w 697"/>
                <a:gd name="T47" fmla="*/ 504 h 890"/>
                <a:gd name="T48" fmla="*/ 617 w 697"/>
                <a:gd name="T49" fmla="*/ 62 h 890"/>
                <a:gd name="T50" fmla="*/ 438 w 697"/>
                <a:gd name="T51" fmla="*/ 183 h 890"/>
                <a:gd name="T52" fmla="*/ 461 w 697"/>
                <a:gd name="T53" fmla="*/ 217 h 890"/>
                <a:gd name="T54" fmla="*/ 492 w 697"/>
                <a:gd name="T55" fmla="*/ 226 h 890"/>
                <a:gd name="T56" fmla="*/ 530 w 697"/>
                <a:gd name="T57" fmla="*/ 211 h 890"/>
                <a:gd name="T58" fmla="*/ 546 w 697"/>
                <a:gd name="T59" fmla="*/ 172 h 890"/>
                <a:gd name="T60" fmla="*/ 536 w 697"/>
                <a:gd name="T61" fmla="*/ 141 h 890"/>
                <a:gd name="T62" fmla="*/ 503 w 697"/>
                <a:gd name="T63" fmla="*/ 118 h 890"/>
                <a:gd name="T64" fmla="*/ 470 w 697"/>
                <a:gd name="T65" fmla="*/ 121 h 890"/>
                <a:gd name="T66" fmla="*/ 441 w 697"/>
                <a:gd name="T67" fmla="*/ 151 h 890"/>
                <a:gd name="T68" fmla="*/ 302 w 697"/>
                <a:gd name="T69" fmla="*/ 172 h 890"/>
                <a:gd name="T70" fmla="*/ 312 w 697"/>
                <a:gd name="T71" fmla="*/ 202 h 890"/>
                <a:gd name="T72" fmla="*/ 345 w 697"/>
                <a:gd name="T73" fmla="*/ 225 h 890"/>
                <a:gd name="T74" fmla="*/ 378 w 697"/>
                <a:gd name="T75" fmla="*/ 223 h 890"/>
                <a:gd name="T76" fmla="*/ 407 w 697"/>
                <a:gd name="T77" fmla="*/ 193 h 890"/>
                <a:gd name="T78" fmla="*/ 410 w 697"/>
                <a:gd name="T79" fmla="*/ 160 h 890"/>
                <a:gd name="T80" fmla="*/ 387 w 697"/>
                <a:gd name="T81" fmla="*/ 127 h 890"/>
                <a:gd name="T82" fmla="*/ 356 w 697"/>
                <a:gd name="T83" fmla="*/ 117 h 890"/>
                <a:gd name="T84" fmla="*/ 318 w 697"/>
                <a:gd name="T85" fmla="*/ 133 h 890"/>
                <a:gd name="T86" fmla="*/ 302 w 697"/>
                <a:gd name="T87" fmla="*/ 172 h 890"/>
                <a:gd name="T88" fmla="*/ 127 w 697"/>
                <a:gd name="T89" fmla="*/ 747 h 890"/>
                <a:gd name="T90" fmla="*/ 127 w 697"/>
                <a:gd name="T91" fmla="*/ 447 h 890"/>
                <a:gd name="T92" fmla="*/ 572 w 697"/>
                <a:gd name="T93" fmla="*/ 276 h 890"/>
                <a:gd name="T94" fmla="*/ 572 w 697"/>
                <a:gd name="T95" fmla="*/ 276 h 890"/>
                <a:gd name="T96" fmla="*/ 537 w 697"/>
                <a:gd name="T97" fmla="*/ 309 h 890"/>
                <a:gd name="T98" fmla="*/ 461 w 697"/>
                <a:gd name="T99" fmla="*/ 349 h 890"/>
                <a:gd name="T100" fmla="*/ 17 w 697"/>
                <a:gd name="T101" fmla="*/ 0 h 890"/>
                <a:gd name="T102" fmla="*/ 1 w 697"/>
                <a:gd name="T103" fmla="*/ 9 h 890"/>
                <a:gd name="T104" fmla="*/ 1 w 697"/>
                <a:gd name="T105" fmla="*/ 880 h 890"/>
                <a:gd name="T106" fmla="*/ 680 w 697"/>
                <a:gd name="T107" fmla="*/ 890 h 890"/>
                <a:gd name="T108" fmla="*/ 696 w 697"/>
                <a:gd name="T109" fmla="*/ 880 h 890"/>
                <a:gd name="T110" fmla="*/ 696 w 697"/>
                <a:gd name="T111" fmla="*/ 9 h 890"/>
                <a:gd name="T112" fmla="*/ 680 w 697"/>
                <a:gd name="T113" fmla="*/ 0 h 890"/>
                <a:gd name="T114" fmla="*/ 663 w 697"/>
                <a:gd name="T115" fmla="*/ 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7" h="890">
                  <a:moveTo>
                    <a:pt x="537" y="714"/>
                  </a:moveTo>
                  <a:lnTo>
                    <a:pt x="161" y="714"/>
                  </a:lnTo>
                  <a:lnTo>
                    <a:pt x="161" y="649"/>
                  </a:lnTo>
                  <a:lnTo>
                    <a:pt x="537" y="649"/>
                  </a:lnTo>
                  <a:lnTo>
                    <a:pt x="537" y="714"/>
                  </a:lnTo>
                  <a:close/>
                  <a:moveTo>
                    <a:pt x="512" y="673"/>
                  </a:moveTo>
                  <a:lnTo>
                    <a:pt x="461" y="673"/>
                  </a:lnTo>
                  <a:lnTo>
                    <a:pt x="461" y="691"/>
                  </a:lnTo>
                  <a:lnTo>
                    <a:pt x="512" y="691"/>
                  </a:lnTo>
                  <a:lnTo>
                    <a:pt x="512" y="673"/>
                  </a:lnTo>
                  <a:close/>
                  <a:moveTo>
                    <a:pt x="336" y="172"/>
                  </a:moveTo>
                  <a:lnTo>
                    <a:pt x="336" y="172"/>
                  </a:lnTo>
                  <a:lnTo>
                    <a:pt x="336" y="168"/>
                  </a:lnTo>
                  <a:lnTo>
                    <a:pt x="337" y="164"/>
                  </a:lnTo>
                  <a:lnTo>
                    <a:pt x="339" y="160"/>
                  </a:lnTo>
                  <a:lnTo>
                    <a:pt x="342" y="157"/>
                  </a:lnTo>
                  <a:lnTo>
                    <a:pt x="345" y="154"/>
                  </a:lnTo>
                  <a:lnTo>
                    <a:pt x="349" y="153"/>
                  </a:lnTo>
                  <a:lnTo>
                    <a:pt x="353" y="152"/>
                  </a:lnTo>
                  <a:lnTo>
                    <a:pt x="356" y="151"/>
                  </a:lnTo>
                  <a:lnTo>
                    <a:pt x="356" y="151"/>
                  </a:lnTo>
                  <a:lnTo>
                    <a:pt x="361" y="152"/>
                  </a:lnTo>
                  <a:lnTo>
                    <a:pt x="365" y="153"/>
                  </a:lnTo>
                  <a:lnTo>
                    <a:pt x="368" y="154"/>
                  </a:lnTo>
                  <a:lnTo>
                    <a:pt x="372" y="157"/>
                  </a:lnTo>
                  <a:lnTo>
                    <a:pt x="374" y="160"/>
                  </a:lnTo>
                  <a:lnTo>
                    <a:pt x="375" y="164"/>
                  </a:lnTo>
                  <a:lnTo>
                    <a:pt x="377" y="168"/>
                  </a:lnTo>
                  <a:lnTo>
                    <a:pt x="378" y="172"/>
                  </a:lnTo>
                  <a:lnTo>
                    <a:pt x="378" y="172"/>
                  </a:lnTo>
                  <a:lnTo>
                    <a:pt x="377" y="176"/>
                  </a:lnTo>
                  <a:lnTo>
                    <a:pt x="375" y="180"/>
                  </a:lnTo>
                  <a:lnTo>
                    <a:pt x="374" y="183"/>
                  </a:lnTo>
                  <a:lnTo>
                    <a:pt x="372" y="187"/>
                  </a:lnTo>
                  <a:lnTo>
                    <a:pt x="368" y="189"/>
                  </a:lnTo>
                  <a:lnTo>
                    <a:pt x="365" y="190"/>
                  </a:lnTo>
                  <a:lnTo>
                    <a:pt x="361" y="192"/>
                  </a:lnTo>
                  <a:lnTo>
                    <a:pt x="356" y="193"/>
                  </a:lnTo>
                  <a:lnTo>
                    <a:pt x="356" y="193"/>
                  </a:lnTo>
                  <a:lnTo>
                    <a:pt x="353" y="192"/>
                  </a:lnTo>
                  <a:lnTo>
                    <a:pt x="349" y="190"/>
                  </a:lnTo>
                  <a:lnTo>
                    <a:pt x="345" y="189"/>
                  </a:lnTo>
                  <a:lnTo>
                    <a:pt x="342" y="187"/>
                  </a:lnTo>
                  <a:lnTo>
                    <a:pt x="339" y="183"/>
                  </a:lnTo>
                  <a:lnTo>
                    <a:pt x="337" y="180"/>
                  </a:lnTo>
                  <a:lnTo>
                    <a:pt x="336" y="176"/>
                  </a:lnTo>
                  <a:lnTo>
                    <a:pt x="336" y="172"/>
                  </a:lnTo>
                  <a:lnTo>
                    <a:pt x="336" y="172"/>
                  </a:lnTo>
                  <a:close/>
                  <a:moveTo>
                    <a:pt x="470" y="172"/>
                  </a:moveTo>
                  <a:lnTo>
                    <a:pt x="470" y="172"/>
                  </a:lnTo>
                  <a:lnTo>
                    <a:pt x="471" y="168"/>
                  </a:lnTo>
                  <a:lnTo>
                    <a:pt x="473" y="164"/>
                  </a:lnTo>
                  <a:lnTo>
                    <a:pt x="474" y="160"/>
                  </a:lnTo>
                  <a:lnTo>
                    <a:pt x="476" y="157"/>
                  </a:lnTo>
                  <a:lnTo>
                    <a:pt x="480" y="154"/>
                  </a:lnTo>
                  <a:lnTo>
                    <a:pt x="483" y="153"/>
                  </a:lnTo>
                  <a:lnTo>
                    <a:pt x="487" y="152"/>
                  </a:lnTo>
                  <a:lnTo>
                    <a:pt x="492" y="151"/>
                  </a:lnTo>
                  <a:lnTo>
                    <a:pt x="492" y="151"/>
                  </a:lnTo>
                  <a:lnTo>
                    <a:pt x="495" y="152"/>
                  </a:lnTo>
                  <a:lnTo>
                    <a:pt x="499" y="153"/>
                  </a:lnTo>
                  <a:lnTo>
                    <a:pt x="503" y="154"/>
                  </a:lnTo>
                  <a:lnTo>
                    <a:pt x="506" y="157"/>
                  </a:lnTo>
                  <a:lnTo>
                    <a:pt x="509" y="160"/>
                  </a:lnTo>
                  <a:lnTo>
                    <a:pt x="511" y="164"/>
                  </a:lnTo>
                  <a:lnTo>
                    <a:pt x="512" y="168"/>
                  </a:lnTo>
                  <a:lnTo>
                    <a:pt x="512" y="172"/>
                  </a:lnTo>
                  <a:lnTo>
                    <a:pt x="512" y="172"/>
                  </a:lnTo>
                  <a:lnTo>
                    <a:pt x="512" y="176"/>
                  </a:lnTo>
                  <a:lnTo>
                    <a:pt x="511" y="180"/>
                  </a:lnTo>
                  <a:lnTo>
                    <a:pt x="509" y="183"/>
                  </a:lnTo>
                  <a:lnTo>
                    <a:pt x="506" y="187"/>
                  </a:lnTo>
                  <a:lnTo>
                    <a:pt x="503" y="189"/>
                  </a:lnTo>
                  <a:lnTo>
                    <a:pt x="499" y="190"/>
                  </a:lnTo>
                  <a:lnTo>
                    <a:pt x="495" y="192"/>
                  </a:lnTo>
                  <a:lnTo>
                    <a:pt x="492" y="193"/>
                  </a:lnTo>
                  <a:lnTo>
                    <a:pt x="492" y="193"/>
                  </a:lnTo>
                  <a:lnTo>
                    <a:pt x="487" y="192"/>
                  </a:lnTo>
                  <a:lnTo>
                    <a:pt x="483" y="190"/>
                  </a:lnTo>
                  <a:lnTo>
                    <a:pt x="480" y="189"/>
                  </a:lnTo>
                  <a:lnTo>
                    <a:pt x="476" y="187"/>
                  </a:lnTo>
                  <a:lnTo>
                    <a:pt x="474" y="183"/>
                  </a:lnTo>
                  <a:lnTo>
                    <a:pt x="473" y="180"/>
                  </a:lnTo>
                  <a:lnTo>
                    <a:pt x="471" y="176"/>
                  </a:lnTo>
                  <a:lnTo>
                    <a:pt x="470" y="172"/>
                  </a:lnTo>
                  <a:lnTo>
                    <a:pt x="470" y="172"/>
                  </a:lnTo>
                  <a:close/>
                  <a:moveTo>
                    <a:pt x="537" y="544"/>
                  </a:moveTo>
                  <a:lnTo>
                    <a:pt x="161" y="544"/>
                  </a:lnTo>
                  <a:lnTo>
                    <a:pt x="161" y="481"/>
                  </a:lnTo>
                  <a:lnTo>
                    <a:pt x="537" y="481"/>
                  </a:lnTo>
                  <a:lnTo>
                    <a:pt x="537" y="544"/>
                  </a:lnTo>
                  <a:close/>
                  <a:moveTo>
                    <a:pt x="512" y="504"/>
                  </a:moveTo>
                  <a:lnTo>
                    <a:pt x="461" y="504"/>
                  </a:lnTo>
                  <a:lnTo>
                    <a:pt x="461" y="522"/>
                  </a:lnTo>
                  <a:lnTo>
                    <a:pt x="512" y="522"/>
                  </a:lnTo>
                  <a:lnTo>
                    <a:pt x="512" y="504"/>
                  </a:lnTo>
                  <a:close/>
                  <a:moveTo>
                    <a:pt x="617" y="819"/>
                  </a:moveTo>
                  <a:lnTo>
                    <a:pt x="77" y="819"/>
                  </a:lnTo>
                  <a:lnTo>
                    <a:pt x="77" y="62"/>
                  </a:lnTo>
                  <a:lnTo>
                    <a:pt x="617" y="62"/>
                  </a:lnTo>
                  <a:lnTo>
                    <a:pt x="617" y="819"/>
                  </a:lnTo>
                  <a:close/>
                  <a:moveTo>
                    <a:pt x="437" y="172"/>
                  </a:moveTo>
                  <a:lnTo>
                    <a:pt x="437" y="172"/>
                  </a:lnTo>
                  <a:lnTo>
                    <a:pt x="438" y="183"/>
                  </a:lnTo>
                  <a:lnTo>
                    <a:pt x="441" y="193"/>
                  </a:lnTo>
                  <a:lnTo>
                    <a:pt x="446" y="202"/>
                  </a:lnTo>
                  <a:lnTo>
                    <a:pt x="453" y="211"/>
                  </a:lnTo>
                  <a:lnTo>
                    <a:pt x="461" y="217"/>
                  </a:lnTo>
                  <a:lnTo>
                    <a:pt x="470" y="223"/>
                  </a:lnTo>
                  <a:lnTo>
                    <a:pt x="481" y="225"/>
                  </a:lnTo>
                  <a:lnTo>
                    <a:pt x="492" y="226"/>
                  </a:lnTo>
                  <a:lnTo>
                    <a:pt x="492" y="226"/>
                  </a:lnTo>
                  <a:lnTo>
                    <a:pt x="503" y="225"/>
                  </a:lnTo>
                  <a:lnTo>
                    <a:pt x="512" y="223"/>
                  </a:lnTo>
                  <a:lnTo>
                    <a:pt x="522" y="217"/>
                  </a:lnTo>
                  <a:lnTo>
                    <a:pt x="530" y="211"/>
                  </a:lnTo>
                  <a:lnTo>
                    <a:pt x="536" y="202"/>
                  </a:lnTo>
                  <a:lnTo>
                    <a:pt x="542" y="193"/>
                  </a:lnTo>
                  <a:lnTo>
                    <a:pt x="545" y="183"/>
                  </a:lnTo>
                  <a:lnTo>
                    <a:pt x="546" y="172"/>
                  </a:lnTo>
                  <a:lnTo>
                    <a:pt x="546" y="172"/>
                  </a:lnTo>
                  <a:lnTo>
                    <a:pt x="545" y="160"/>
                  </a:lnTo>
                  <a:lnTo>
                    <a:pt x="542" y="151"/>
                  </a:lnTo>
                  <a:lnTo>
                    <a:pt x="536" y="141"/>
                  </a:lnTo>
                  <a:lnTo>
                    <a:pt x="530" y="133"/>
                  </a:lnTo>
                  <a:lnTo>
                    <a:pt x="522" y="127"/>
                  </a:lnTo>
                  <a:lnTo>
                    <a:pt x="512" y="121"/>
                  </a:lnTo>
                  <a:lnTo>
                    <a:pt x="503" y="118"/>
                  </a:lnTo>
                  <a:lnTo>
                    <a:pt x="492" y="117"/>
                  </a:lnTo>
                  <a:lnTo>
                    <a:pt x="492" y="117"/>
                  </a:lnTo>
                  <a:lnTo>
                    <a:pt x="481" y="118"/>
                  </a:lnTo>
                  <a:lnTo>
                    <a:pt x="470" y="121"/>
                  </a:lnTo>
                  <a:lnTo>
                    <a:pt x="461" y="127"/>
                  </a:lnTo>
                  <a:lnTo>
                    <a:pt x="453" y="133"/>
                  </a:lnTo>
                  <a:lnTo>
                    <a:pt x="446" y="141"/>
                  </a:lnTo>
                  <a:lnTo>
                    <a:pt x="441" y="151"/>
                  </a:lnTo>
                  <a:lnTo>
                    <a:pt x="438" y="160"/>
                  </a:lnTo>
                  <a:lnTo>
                    <a:pt x="437" y="172"/>
                  </a:lnTo>
                  <a:lnTo>
                    <a:pt x="437" y="172"/>
                  </a:lnTo>
                  <a:close/>
                  <a:moveTo>
                    <a:pt x="302" y="172"/>
                  </a:moveTo>
                  <a:lnTo>
                    <a:pt x="302" y="172"/>
                  </a:lnTo>
                  <a:lnTo>
                    <a:pt x="303" y="183"/>
                  </a:lnTo>
                  <a:lnTo>
                    <a:pt x="306" y="193"/>
                  </a:lnTo>
                  <a:lnTo>
                    <a:pt x="312" y="202"/>
                  </a:lnTo>
                  <a:lnTo>
                    <a:pt x="318" y="211"/>
                  </a:lnTo>
                  <a:lnTo>
                    <a:pt x="326" y="217"/>
                  </a:lnTo>
                  <a:lnTo>
                    <a:pt x="336" y="223"/>
                  </a:lnTo>
                  <a:lnTo>
                    <a:pt x="345" y="225"/>
                  </a:lnTo>
                  <a:lnTo>
                    <a:pt x="356" y="226"/>
                  </a:lnTo>
                  <a:lnTo>
                    <a:pt x="356" y="226"/>
                  </a:lnTo>
                  <a:lnTo>
                    <a:pt x="368" y="225"/>
                  </a:lnTo>
                  <a:lnTo>
                    <a:pt x="378" y="223"/>
                  </a:lnTo>
                  <a:lnTo>
                    <a:pt x="387" y="217"/>
                  </a:lnTo>
                  <a:lnTo>
                    <a:pt x="396" y="211"/>
                  </a:lnTo>
                  <a:lnTo>
                    <a:pt x="402" y="202"/>
                  </a:lnTo>
                  <a:lnTo>
                    <a:pt x="407" y="193"/>
                  </a:lnTo>
                  <a:lnTo>
                    <a:pt x="410" y="183"/>
                  </a:lnTo>
                  <a:lnTo>
                    <a:pt x="411" y="172"/>
                  </a:lnTo>
                  <a:lnTo>
                    <a:pt x="411" y="172"/>
                  </a:lnTo>
                  <a:lnTo>
                    <a:pt x="410" y="160"/>
                  </a:lnTo>
                  <a:lnTo>
                    <a:pt x="407" y="151"/>
                  </a:lnTo>
                  <a:lnTo>
                    <a:pt x="402" y="141"/>
                  </a:lnTo>
                  <a:lnTo>
                    <a:pt x="396" y="133"/>
                  </a:lnTo>
                  <a:lnTo>
                    <a:pt x="387" y="127"/>
                  </a:lnTo>
                  <a:lnTo>
                    <a:pt x="378" y="121"/>
                  </a:lnTo>
                  <a:lnTo>
                    <a:pt x="368" y="118"/>
                  </a:lnTo>
                  <a:lnTo>
                    <a:pt x="356" y="117"/>
                  </a:lnTo>
                  <a:lnTo>
                    <a:pt x="356" y="117"/>
                  </a:lnTo>
                  <a:lnTo>
                    <a:pt x="345" y="118"/>
                  </a:lnTo>
                  <a:lnTo>
                    <a:pt x="336" y="121"/>
                  </a:lnTo>
                  <a:lnTo>
                    <a:pt x="326" y="127"/>
                  </a:lnTo>
                  <a:lnTo>
                    <a:pt x="318" y="133"/>
                  </a:lnTo>
                  <a:lnTo>
                    <a:pt x="312" y="141"/>
                  </a:lnTo>
                  <a:lnTo>
                    <a:pt x="306" y="151"/>
                  </a:lnTo>
                  <a:lnTo>
                    <a:pt x="303" y="160"/>
                  </a:lnTo>
                  <a:lnTo>
                    <a:pt x="302" y="172"/>
                  </a:lnTo>
                  <a:lnTo>
                    <a:pt x="302" y="172"/>
                  </a:lnTo>
                  <a:close/>
                  <a:moveTo>
                    <a:pt x="572" y="615"/>
                  </a:moveTo>
                  <a:lnTo>
                    <a:pt x="127" y="615"/>
                  </a:lnTo>
                  <a:lnTo>
                    <a:pt x="127" y="747"/>
                  </a:lnTo>
                  <a:lnTo>
                    <a:pt x="572" y="747"/>
                  </a:lnTo>
                  <a:lnTo>
                    <a:pt x="572" y="615"/>
                  </a:lnTo>
                  <a:close/>
                  <a:moveTo>
                    <a:pt x="572" y="447"/>
                  </a:moveTo>
                  <a:lnTo>
                    <a:pt x="127" y="447"/>
                  </a:lnTo>
                  <a:lnTo>
                    <a:pt x="127" y="579"/>
                  </a:lnTo>
                  <a:lnTo>
                    <a:pt x="572" y="579"/>
                  </a:lnTo>
                  <a:lnTo>
                    <a:pt x="572" y="447"/>
                  </a:lnTo>
                  <a:close/>
                  <a:moveTo>
                    <a:pt x="572" y="276"/>
                  </a:moveTo>
                  <a:lnTo>
                    <a:pt x="127" y="276"/>
                  </a:lnTo>
                  <a:lnTo>
                    <a:pt x="127" y="408"/>
                  </a:lnTo>
                  <a:lnTo>
                    <a:pt x="572" y="408"/>
                  </a:lnTo>
                  <a:lnTo>
                    <a:pt x="572" y="276"/>
                  </a:lnTo>
                  <a:close/>
                  <a:moveTo>
                    <a:pt x="537" y="374"/>
                  </a:moveTo>
                  <a:lnTo>
                    <a:pt x="161" y="374"/>
                  </a:lnTo>
                  <a:lnTo>
                    <a:pt x="161" y="309"/>
                  </a:lnTo>
                  <a:lnTo>
                    <a:pt x="537" y="309"/>
                  </a:lnTo>
                  <a:lnTo>
                    <a:pt x="537" y="374"/>
                  </a:lnTo>
                  <a:close/>
                  <a:moveTo>
                    <a:pt x="512" y="331"/>
                  </a:moveTo>
                  <a:lnTo>
                    <a:pt x="461" y="331"/>
                  </a:lnTo>
                  <a:lnTo>
                    <a:pt x="461" y="349"/>
                  </a:lnTo>
                  <a:lnTo>
                    <a:pt x="512" y="349"/>
                  </a:lnTo>
                  <a:lnTo>
                    <a:pt x="512" y="331"/>
                  </a:lnTo>
                  <a:close/>
                  <a:moveTo>
                    <a:pt x="680" y="0"/>
                  </a:moveTo>
                  <a:lnTo>
                    <a:pt x="17" y="0"/>
                  </a:lnTo>
                  <a:lnTo>
                    <a:pt x="17" y="0"/>
                  </a:lnTo>
                  <a:lnTo>
                    <a:pt x="11" y="1"/>
                  </a:lnTo>
                  <a:lnTo>
                    <a:pt x="5" y="4"/>
                  </a:lnTo>
                  <a:lnTo>
                    <a:pt x="1" y="9"/>
                  </a:lnTo>
                  <a:lnTo>
                    <a:pt x="0" y="16"/>
                  </a:lnTo>
                  <a:lnTo>
                    <a:pt x="0" y="873"/>
                  </a:lnTo>
                  <a:lnTo>
                    <a:pt x="0" y="873"/>
                  </a:lnTo>
                  <a:lnTo>
                    <a:pt x="1" y="880"/>
                  </a:lnTo>
                  <a:lnTo>
                    <a:pt x="5" y="885"/>
                  </a:lnTo>
                  <a:lnTo>
                    <a:pt x="11" y="889"/>
                  </a:lnTo>
                  <a:lnTo>
                    <a:pt x="17" y="890"/>
                  </a:lnTo>
                  <a:lnTo>
                    <a:pt x="680" y="890"/>
                  </a:lnTo>
                  <a:lnTo>
                    <a:pt x="680" y="890"/>
                  </a:lnTo>
                  <a:lnTo>
                    <a:pt x="686" y="889"/>
                  </a:lnTo>
                  <a:lnTo>
                    <a:pt x="692" y="885"/>
                  </a:lnTo>
                  <a:lnTo>
                    <a:pt x="696" y="880"/>
                  </a:lnTo>
                  <a:lnTo>
                    <a:pt x="697" y="873"/>
                  </a:lnTo>
                  <a:lnTo>
                    <a:pt x="697" y="16"/>
                  </a:lnTo>
                  <a:lnTo>
                    <a:pt x="697" y="16"/>
                  </a:lnTo>
                  <a:lnTo>
                    <a:pt x="696" y="9"/>
                  </a:lnTo>
                  <a:lnTo>
                    <a:pt x="692" y="4"/>
                  </a:lnTo>
                  <a:lnTo>
                    <a:pt x="686" y="1"/>
                  </a:lnTo>
                  <a:lnTo>
                    <a:pt x="680" y="0"/>
                  </a:lnTo>
                  <a:lnTo>
                    <a:pt x="680" y="0"/>
                  </a:lnTo>
                  <a:close/>
                  <a:moveTo>
                    <a:pt x="663" y="856"/>
                  </a:moveTo>
                  <a:lnTo>
                    <a:pt x="33" y="856"/>
                  </a:lnTo>
                  <a:lnTo>
                    <a:pt x="33" y="33"/>
                  </a:lnTo>
                  <a:lnTo>
                    <a:pt x="663" y="33"/>
                  </a:lnTo>
                  <a:lnTo>
                    <a:pt x="663" y="856"/>
                  </a:lnTo>
                  <a:close/>
                </a:path>
              </a:pathLst>
            </a:custGeom>
            <a:solidFill>
              <a:srgbClr val="77A233"/>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spTree>
    <p:extLst>
      <p:ext uri="{BB962C8B-B14F-4D97-AF65-F5344CB8AC3E}">
        <p14:creationId xmlns:p14="http://schemas.microsoft.com/office/powerpoint/2010/main" val="5560938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43</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テキスト プレースホルダー 3"/>
          <p:cNvSpPr>
            <a:spLocks noGrp="1"/>
          </p:cNvSpPr>
          <p:nvPr>
            <p:ph type="body" sz="quarter" idx="16"/>
          </p:nvPr>
        </p:nvSpPr>
        <p:spPr>
          <a:xfrm>
            <a:off x="179512" y="591530"/>
            <a:ext cx="6768752" cy="315310"/>
          </a:xfrm>
        </p:spPr>
        <p:txBody>
          <a:bodyPr/>
          <a:lstStyle/>
          <a:p>
            <a:r>
              <a:rPr lang="ja-JP" altLang="en-US"/>
              <a:t>豊富な社員情報や賃金情報を柔軟に検索できる汎用検索機能</a:t>
            </a:r>
          </a:p>
          <a:p>
            <a:endParaRPr kumimoji="1" lang="ja-JP" altLang="en-US"/>
          </a:p>
        </p:txBody>
      </p:sp>
      <p:sp>
        <p:nvSpPr>
          <p:cNvPr id="6" name="タイトル 5"/>
          <p:cNvSpPr>
            <a:spLocks noGrp="1"/>
          </p:cNvSpPr>
          <p:nvPr>
            <p:ph type="title"/>
          </p:nvPr>
        </p:nvSpPr>
        <p:spPr/>
        <p:txBody>
          <a:bodyPr/>
          <a:lstStyle/>
          <a:p>
            <a:r>
              <a:rPr lang="ja-JP" altLang="en-US"/>
              <a:t>人事管理・給与管理特長</a:t>
            </a:r>
            <a:endParaRPr kumimoji="1" lang="ja-JP" altLang="en-US"/>
          </a:p>
        </p:txBody>
      </p:sp>
      <p:sp>
        <p:nvSpPr>
          <p:cNvPr id="7" name="角丸四角形 6"/>
          <p:cNvSpPr/>
          <p:nvPr/>
        </p:nvSpPr>
        <p:spPr>
          <a:xfrm>
            <a:off x="2274951" y="1550493"/>
            <a:ext cx="1931400" cy="2413700"/>
          </a:xfrm>
          <a:prstGeom prst="roundRect">
            <a:avLst/>
          </a:prstGeom>
          <a:noFill/>
          <a:ln w="25400" cap="flat" cmpd="sng" algn="ctr">
            <a:solidFill>
              <a:sysClr val="window" lastClr="FFFFFF">
                <a:lumMod val="7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8" name="Freeform 364"/>
          <p:cNvSpPr>
            <a:spLocks noEditPoints="1"/>
          </p:cNvSpPr>
          <p:nvPr/>
        </p:nvSpPr>
        <p:spPr bwMode="auto">
          <a:xfrm>
            <a:off x="463164" y="2162561"/>
            <a:ext cx="717834" cy="781192"/>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nvGrpSpPr>
          <p:cNvPr id="9" name="グループ化 50"/>
          <p:cNvGrpSpPr/>
          <p:nvPr/>
        </p:nvGrpSpPr>
        <p:grpSpPr>
          <a:xfrm>
            <a:off x="1175893" y="2774329"/>
            <a:ext cx="367846" cy="362924"/>
            <a:chOff x="1535113" y="649288"/>
            <a:chExt cx="381000" cy="381000"/>
          </a:xfrm>
          <a:solidFill>
            <a:srgbClr val="54C2F0"/>
          </a:solidFill>
        </p:grpSpPr>
        <p:sp>
          <p:nvSpPr>
            <p:cNvPr id="10" name="Freeform 108"/>
            <p:cNvSpPr>
              <a:spLocks/>
            </p:cNvSpPr>
            <p:nvPr/>
          </p:nvSpPr>
          <p:spPr bwMode="auto">
            <a:xfrm>
              <a:off x="1560513" y="661988"/>
              <a:ext cx="60325" cy="73025"/>
            </a:xfrm>
            <a:custGeom>
              <a:avLst/>
              <a:gdLst/>
              <a:ahLst/>
              <a:cxnLst>
                <a:cxn ang="0">
                  <a:pos x="6" y="32"/>
                </a:cxn>
                <a:cxn ang="0">
                  <a:pos x="6" y="32"/>
                </a:cxn>
                <a:cxn ang="0">
                  <a:pos x="6" y="38"/>
                </a:cxn>
                <a:cxn ang="0">
                  <a:pos x="10" y="42"/>
                </a:cxn>
                <a:cxn ang="0">
                  <a:pos x="14" y="46"/>
                </a:cxn>
                <a:cxn ang="0">
                  <a:pos x="18" y="46"/>
                </a:cxn>
                <a:cxn ang="0">
                  <a:pos x="18" y="46"/>
                </a:cxn>
                <a:cxn ang="0">
                  <a:pos x="24" y="46"/>
                </a:cxn>
                <a:cxn ang="0">
                  <a:pos x="28" y="42"/>
                </a:cxn>
                <a:cxn ang="0">
                  <a:pos x="30" y="38"/>
                </a:cxn>
                <a:cxn ang="0">
                  <a:pos x="32" y="32"/>
                </a:cxn>
                <a:cxn ang="0">
                  <a:pos x="32" y="32"/>
                </a:cxn>
                <a:cxn ang="0">
                  <a:pos x="36" y="32"/>
                </a:cxn>
                <a:cxn ang="0">
                  <a:pos x="38" y="28"/>
                </a:cxn>
                <a:cxn ang="0">
                  <a:pos x="38" y="28"/>
                </a:cxn>
                <a:cxn ang="0">
                  <a:pos x="36" y="24"/>
                </a:cxn>
                <a:cxn ang="0">
                  <a:pos x="34" y="22"/>
                </a:cxn>
                <a:cxn ang="0">
                  <a:pos x="34" y="14"/>
                </a:cxn>
                <a:cxn ang="0">
                  <a:pos x="34" y="14"/>
                </a:cxn>
                <a:cxn ang="0">
                  <a:pos x="34" y="8"/>
                </a:cxn>
                <a:cxn ang="0">
                  <a:pos x="30" y="4"/>
                </a:cxn>
                <a:cxn ang="0">
                  <a:pos x="26" y="2"/>
                </a:cxn>
                <a:cxn ang="0">
                  <a:pos x="18" y="0"/>
                </a:cxn>
                <a:cxn ang="0">
                  <a:pos x="18" y="0"/>
                </a:cxn>
                <a:cxn ang="0">
                  <a:pos x="12" y="2"/>
                </a:cxn>
                <a:cxn ang="0">
                  <a:pos x="6" y="4"/>
                </a:cxn>
                <a:cxn ang="0">
                  <a:pos x="4" y="8"/>
                </a:cxn>
                <a:cxn ang="0">
                  <a:pos x="2" y="14"/>
                </a:cxn>
                <a:cxn ang="0">
                  <a:pos x="4" y="22"/>
                </a:cxn>
                <a:cxn ang="0">
                  <a:pos x="4" y="22"/>
                </a:cxn>
                <a:cxn ang="0">
                  <a:pos x="0" y="24"/>
                </a:cxn>
                <a:cxn ang="0">
                  <a:pos x="0" y="28"/>
                </a:cxn>
                <a:cxn ang="0">
                  <a:pos x="0" y="28"/>
                </a:cxn>
                <a:cxn ang="0">
                  <a:pos x="2" y="32"/>
                </a:cxn>
                <a:cxn ang="0">
                  <a:pos x="6" y="32"/>
                </a:cxn>
                <a:cxn ang="0">
                  <a:pos x="6" y="32"/>
                </a:cxn>
              </a:cxnLst>
              <a:rect l="0" t="0" r="r" b="b"/>
              <a:pathLst>
                <a:path w="38" h="46">
                  <a:moveTo>
                    <a:pt x="6" y="32"/>
                  </a:moveTo>
                  <a:lnTo>
                    <a:pt x="6" y="32"/>
                  </a:lnTo>
                  <a:lnTo>
                    <a:pt x="6" y="38"/>
                  </a:lnTo>
                  <a:lnTo>
                    <a:pt x="10" y="42"/>
                  </a:lnTo>
                  <a:lnTo>
                    <a:pt x="14" y="46"/>
                  </a:lnTo>
                  <a:lnTo>
                    <a:pt x="18" y="46"/>
                  </a:lnTo>
                  <a:lnTo>
                    <a:pt x="18" y="46"/>
                  </a:lnTo>
                  <a:lnTo>
                    <a:pt x="24" y="46"/>
                  </a:lnTo>
                  <a:lnTo>
                    <a:pt x="28" y="42"/>
                  </a:lnTo>
                  <a:lnTo>
                    <a:pt x="30" y="38"/>
                  </a:lnTo>
                  <a:lnTo>
                    <a:pt x="32" y="32"/>
                  </a:lnTo>
                  <a:lnTo>
                    <a:pt x="32" y="32"/>
                  </a:lnTo>
                  <a:lnTo>
                    <a:pt x="36" y="32"/>
                  </a:lnTo>
                  <a:lnTo>
                    <a:pt x="38" y="28"/>
                  </a:lnTo>
                  <a:lnTo>
                    <a:pt x="38" y="28"/>
                  </a:lnTo>
                  <a:lnTo>
                    <a:pt x="36" y="24"/>
                  </a:lnTo>
                  <a:lnTo>
                    <a:pt x="34" y="22"/>
                  </a:lnTo>
                  <a:lnTo>
                    <a:pt x="34" y="14"/>
                  </a:lnTo>
                  <a:lnTo>
                    <a:pt x="34" y="14"/>
                  </a:lnTo>
                  <a:lnTo>
                    <a:pt x="34" y="8"/>
                  </a:lnTo>
                  <a:lnTo>
                    <a:pt x="30" y="4"/>
                  </a:lnTo>
                  <a:lnTo>
                    <a:pt x="26" y="2"/>
                  </a:lnTo>
                  <a:lnTo>
                    <a:pt x="18" y="0"/>
                  </a:lnTo>
                  <a:lnTo>
                    <a:pt x="18" y="0"/>
                  </a:lnTo>
                  <a:lnTo>
                    <a:pt x="12" y="2"/>
                  </a:lnTo>
                  <a:lnTo>
                    <a:pt x="6" y="4"/>
                  </a:lnTo>
                  <a:lnTo>
                    <a:pt x="4" y="8"/>
                  </a:lnTo>
                  <a:lnTo>
                    <a:pt x="2" y="14"/>
                  </a:lnTo>
                  <a:lnTo>
                    <a:pt x="4" y="22"/>
                  </a:lnTo>
                  <a:lnTo>
                    <a:pt x="4" y="22"/>
                  </a:lnTo>
                  <a:lnTo>
                    <a:pt x="0"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1" name="Freeform 109"/>
            <p:cNvSpPr>
              <a:spLocks/>
            </p:cNvSpPr>
            <p:nvPr/>
          </p:nvSpPr>
          <p:spPr bwMode="auto">
            <a:xfrm>
              <a:off x="1535113" y="738188"/>
              <a:ext cx="98425" cy="292100"/>
            </a:xfrm>
            <a:custGeom>
              <a:avLst/>
              <a:gdLst/>
              <a:ahLst/>
              <a:cxnLst>
                <a:cxn ang="0">
                  <a:pos x="62" y="6"/>
                </a:cxn>
                <a:cxn ang="0">
                  <a:pos x="62" y="6"/>
                </a:cxn>
                <a:cxn ang="0">
                  <a:pos x="62" y="4"/>
                </a:cxn>
                <a:cxn ang="0">
                  <a:pos x="62" y="4"/>
                </a:cxn>
                <a:cxn ang="0">
                  <a:pos x="60" y="4"/>
                </a:cxn>
                <a:cxn ang="0">
                  <a:pos x="60" y="4"/>
                </a:cxn>
                <a:cxn ang="0">
                  <a:pos x="48" y="0"/>
                </a:cxn>
                <a:cxn ang="0">
                  <a:pos x="34" y="16"/>
                </a:cxn>
                <a:cxn ang="0">
                  <a:pos x="20" y="0"/>
                </a:cxn>
                <a:cxn ang="0">
                  <a:pos x="20" y="0"/>
                </a:cxn>
                <a:cxn ang="0">
                  <a:pos x="10" y="4"/>
                </a:cxn>
                <a:cxn ang="0">
                  <a:pos x="10" y="4"/>
                </a:cxn>
                <a:cxn ang="0">
                  <a:pos x="2" y="6"/>
                </a:cxn>
                <a:cxn ang="0">
                  <a:pos x="0" y="8"/>
                </a:cxn>
                <a:cxn ang="0">
                  <a:pos x="0" y="12"/>
                </a:cxn>
                <a:cxn ang="0">
                  <a:pos x="0" y="20"/>
                </a:cxn>
                <a:cxn ang="0">
                  <a:pos x="0" y="22"/>
                </a:cxn>
                <a:cxn ang="0">
                  <a:pos x="0" y="84"/>
                </a:cxn>
                <a:cxn ang="0">
                  <a:pos x="12" y="84"/>
                </a:cxn>
                <a:cxn ang="0">
                  <a:pos x="12" y="184"/>
                </a:cxn>
                <a:cxn ang="0">
                  <a:pos x="58" y="184"/>
                </a:cxn>
                <a:cxn ang="0">
                  <a:pos x="58" y="84"/>
                </a:cxn>
                <a:cxn ang="0">
                  <a:pos x="62" y="84"/>
                </a:cxn>
                <a:cxn ang="0">
                  <a:pos x="62" y="6"/>
                </a:cxn>
              </a:cxnLst>
              <a:rect l="0" t="0" r="r" b="b"/>
              <a:pathLst>
                <a:path w="62" h="184">
                  <a:moveTo>
                    <a:pt x="62" y="6"/>
                  </a:moveTo>
                  <a:lnTo>
                    <a:pt x="62" y="6"/>
                  </a:lnTo>
                  <a:lnTo>
                    <a:pt x="62" y="4"/>
                  </a:lnTo>
                  <a:lnTo>
                    <a:pt x="62" y="4"/>
                  </a:lnTo>
                  <a:lnTo>
                    <a:pt x="60" y="4"/>
                  </a:lnTo>
                  <a:lnTo>
                    <a:pt x="60" y="4"/>
                  </a:lnTo>
                  <a:lnTo>
                    <a:pt x="48" y="0"/>
                  </a:lnTo>
                  <a:lnTo>
                    <a:pt x="34" y="16"/>
                  </a:lnTo>
                  <a:lnTo>
                    <a:pt x="20" y="0"/>
                  </a:lnTo>
                  <a:lnTo>
                    <a:pt x="20" y="0"/>
                  </a:lnTo>
                  <a:lnTo>
                    <a:pt x="10" y="4"/>
                  </a:lnTo>
                  <a:lnTo>
                    <a:pt x="10" y="4"/>
                  </a:lnTo>
                  <a:lnTo>
                    <a:pt x="2" y="6"/>
                  </a:lnTo>
                  <a:lnTo>
                    <a:pt x="0" y="8"/>
                  </a:lnTo>
                  <a:lnTo>
                    <a:pt x="0" y="12"/>
                  </a:lnTo>
                  <a:lnTo>
                    <a:pt x="0" y="20"/>
                  </a:lnTo>
                  <a:lnTo>
                    <a:pt x="0" y="22"/>
                  </a:lnTo>
                  <a:lnTo>
                    <a:pt x="0" y="84"/>
                  </a:lnTo>
                  <a:lnTo>
                    <a:pt x="12" y="84"/>
                  </a:lnTo>
                  <a:lnTo>
                    <a:pt x="12" y="184"/>
                  </a:lnTo>
                  <a:lnTo>
                    <a:pt x="58" y="184"/>
                  </a:lnTo>
                  <a:lnTo>
                    <a:pt x="58" y="84"/>
                  </a:lnTo>
                  <a:lnTo>
                    <a:pt x="62" y="84"/>
                  </a:lnTo>
                  <a:lnTo>
                    <a:pt x="62"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2" name="Freeform 110"/>
            <p:cNvSpPr>
              <a:spLocks/>
            </p:cNvSpPr>
            <p:nvPr/>
          </p:nvSpPr>
          <p:spPr bwMode="auto">
            <a:xfrm>
              <a:off x="1830388" y="661988"/>
              <a:ext cx="60325" cy="73025"/>
            </a:xfrm>
            <a:custGeom>
              <a:avLst/>
              <a:gdLst/>
              <a:ahLst/>
              <a:cxnLst>
                <a:cxn ang="0">
                  <a:pos x="6" y="32"/>
                </a:cxn>
                <a:cxn ang="0">
                  <a:pos x="6" y="32"/>
                </a:cxn>
                <a:cxn ang="0">
                  <a:pos x="8" y="38"/>
                </a:cxn>
                <a:cxn ang="0">
                  <a:pos x="10" y="42"/>
                </a:cxn>
                <a:cxn ang="0">
                  <a:pos x="14" y="46"/>
                </a:cxn>
                <a:cxn ang="0">
                  <a:pos x="20" y="46"/>
                </a:cxn>
                <a:cxn ang="0">
                  <a:pos x="20" y="46"/>
                </a:cxn>
                <a:cxn ang="0">
                  <a:pos x="24" y="46"/>
                </a:cxn>
                <a:cxn ang="0">
                  <a:pos x="28" y="42"/>
                </a:cxn>
                <a:cxn ang="0">
                  <a:pos x="32" y="38"/>
                </a:cxn>
                <a:cxn ang="0">
                  <a:pos x="32" y="32"/>
                </a:cxn>
                <a:cxn ang="0">
                  <a:pos x="32" y="32"/>
                </a:cxn>
                <a:cxn ang="0">
                  <a:pos x="36" y="32"/>
                </a:cxn>
                <a:cxn ang="0">
                  <a:pos x="38" y="28"/>
                </a:cxn>
                <a:cxn ang="0">
                  <a:pos x="38" y="28"/>
                </a:cxn>
                <a:cxn ang="0">
                  <a:pos x="38" y="24"/>
                </a:cxn>
                <a:cxn ang="0">
                  <a:pos x="34" y="22"/>
                </a:cxn>
                <a:cxn ang="0">
                  <a:pos x="36" y="14"/>
                </a:cxn>
                <a:cxn ang="0">
                  <a:pos x="36" y="14"/>
                </a:cxn>
                <a:cxn ang="0">
                  <a:pos x="34" y="8"/>
                </a:cxn>
                <a:cxn ang="0">
                  <a:pos x="32" y="4"/>
                </a:cxn>
                <a:cxn ang="0">
                  <a:pos x="26"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2"/>
                </a:cxn>
                <a:cxn ang="0">
                  <a:pos x="6" y="32"/>
                </a:cxn>
              </a:cxnLst>
              <a:rect l="0" t="0" r="r" b="b"/>
              <a:pathLst>
                <a:path w="38" h="46">
                  <a:moveTo>
                    <a:pt x="6" y="32"/>
                  </a:moveTo>
                  <a:lnTo>
                    <a:pt x="6" y="32"/>
                  </a:lnTo>
                  <a:lnTo>
                    <a:pt x="8" y="38"/>
                  </a:lnTo>
                  <a:lnTo>
                    <a:pt x="10" y="42"/>
                  </a:lnTo>
                  <a:lnTo>
                    <a:pt x="14" y="46"/>
                  </a:lnTo>
                  <a:lnTo>
                    <a:pt x="20" y="46"/>
                  </a:lnTo>
                  <a:lnTo>
                    <a:pt x="20" y="46"/>
                  </a:lnTo>
                  <a:lnTo>
                    <a:pt x="24" y="46"/>
                  </a:lnTo>
                  <a:lnTo>
                    <a:pt x="28" y="42"/>
                  </a:lnTo>
                  <a:lnTo>
                    <a:pt x="32" y="38"/>
                  </a:lnTo>
                  <a:lnTo>
                    <a:pt x="32" y="32"/>
                  </a:lnTo>
                  <a:lnTo>
                    <a:pt x="32" y="32"/>
                  </a:lnTo>
                  <a:lnTo>
                    <a:pt x="36" y="32"/>
                  </a:lnTo>
                  <a:lnTo>
                    <a:pt x="38" y="28"/>
                  </a:lnTo>
                  <a:lnTo>
                    <a:pt x="38" y="28"/>
                  </a:lnTo>
                  <a:lnTo>
                    <a:pt x="38" y="24"/>
                  </a:lnTo>
                  <a:lnTo>
                    <a:pt x="34" y="22"/>
                  </a:lnTo>
                  <a:lnTo>
                    <a:pt x="36" y="14"/>
                  </a:lnTo>
                  <a:lnTo>
                    <a:pt x="36" y="14"/>
                  </a:lnTo>
                  <a:lnTo>
                    <a:pt x="34" y="8"/>
                  </a:lnTo>
                  <a:lnTo>
                    <a:pt x="32" y="4"/>
                  </a:lnTo>
                  <a:lnTo>
                    <a:pt x="26"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3" name="Freeform 111"/>
            <p:cNvSpPr>
              <a:spLocks/>
            </p:cNvSpPr>
            <p:nvPr/>
          </p:nvSpPr>
          <p:spPr bwMode="auto">
            <a:xfrm>
              <a:off x="1817688" y="738188"/>
              <a:ext cx="98425" cy="292100"/>
            </a:xfrm>
            <a:custGeom>
              <a:avLst/>
              <a:gdLst/>
              <a:ahLst/>
              <a:cxnLst>
                <a:cxn ang="0">
                  <a:pos x="52" y="4"/>
                </a:cxn>
                <a:cxn ang="0">
                  <a:pos x="52" y="4"/>
                </a:cxn>
                <a:cxn ang="0">
                  <a:pos x="42" y="0"/>
                </a:cxn>
                <a:cxn ang="0">
                  <a:pos x="28" y="16"/>
                </a:cxn>
                <a:cxn ang="0">
                  <a:pos x="14" y="0"/>
                </a:cxn>
                <a:cxn ang="0">
                  <a:pos x="14" y="0"/>
                </a:cxn>
                <a:cxn ang="0">
                  <a:pos x="2" y="4"/>
                </a:cxn>
                <a:cxn ang="0">
                  <a:pos x="2" y="4"/>
                </a:cxn>
                <a:cxn ang="0">
                  <a:pos x="0" y="4"/>
                </a:cxn>
                <a:cxn ang="0">
                  <a:pos x="0" y="4"/>
                </a:cxn>
                <a:cxn ang="0">
                  <a:pos x="0" y="6"/>
                </a:cxn>
                <a:cxn ang="0">
                  <a:pos x="0" y="84"/>
                </a:cxn>
                <a:cxn ang="0">
                  <a:pos x="4" y="84"/>
                </a:cxn>
                <a:cxn ang="0">
                  <a:pos x="4" y="184"/>
                </a:cxn>
                <a:cxn ang="0">
                  <a:pos x="50" y="184"/>
                </a:cxn>
                <a:cxn ang="0">
                  <a:pos x="50" y="84"/>
                </a:cxn>
                <a:cxn ang="0">
                  <a:pos x="62" y="84"/>
                </a:cxn>
                <a:cxn ang="0">
                  <a:pos x="62" y="22"/>
                </a:cxn>
                <a:cxn ang="0">
                  <a:pos x="62" y="20"/>
                </a:cxn>
                <a:cxn ang="0">
                  <a:pos x="62" y="12"/>
                </a:cxn>
                <a:cxn ang="0">
                  <a:pos x="62" y="12"/>
                </a:cxn>
                <a:cxn ang="0">
                  <a:pos x="62" y="8"/>
                </a:cxn>
                <a:cxn ang="0">
                  <a:pos x="60" y="6"/>
                </a:cxn>
                <a:cxn ang="0">
                  <a:pos x="52" y="4"/>
                </a:cxn>
                <a:cxn ang="0">
                  <a:pos x="52" y="4"/>
                </a:cxn>
              </a:cxnLst>
              <a:rect l="0" t="0" r="r" b="b"/>
              <a:pathLst>
                <a:path w="62" h="184">
                  <a:moveTo>
                    <a:pt x="52" y="4"/>
                  </a:moveTo>
                  <a:lnTo>
                    <a:pt x="52" y="4"/>
                  </a:lnTo>
                  <a:lnTo>
                    <a:pt x="42" y="0"/>
                  </a:lnTo>
                  <a:lnTo>
                    <a:pt x="28" y="16"/>
                  </a:lnTo>
                  <a:lnTo>
                    <a:pt x="14" y="0"/>
                  </a:lnTo>
                  <a:lnTo>
                    <a:pt x="14" y="0"/>
                  </a:lnTo>
                  <a:lnTo>
                    <a:pt x="2" y="4"/>
                  </a:lnTo>
                  <a:lnTo>
                    <a:pt x="2" y="4"/>
                  </a:lnTo>
                  <a:lnTo>
                    <a:pt x="0" y="4"/>
                  </a:lnTo>
                  <a:lnTo>
                    <a:pt x="0" y="4"/>
                  </a:lnTo>
                  <a:lnTo>
                    <a:pt x="0" y="6"/>
                  </a:lnTo>
                  <a:lnTo>
                    <a:pt x="0" y="84"/>
                  </a:lnTo>
                  <a:lnTo>
                    <a:pt x="4" y="84"/>
                  </a:lnTo>
                  <a:lnTo>
                    <a:pt x="4" y="184"/>
                  </a:lnTo>
                  <a:lnTo>
                    <a:pt x="50" y="184"/>
                  </a:lnTo>
                  <a:lnTo>
                    <a:pt x="50" y="84"/>
                  </a:lnTo>
                  <a:lnTo>
                    <a:pt x="62" y="84"/>
                  </a:lnTo>
                  <a:lnTo>
                    <a:pt x="62" y="22"/>
                  </a:lnTo>
                  <a:lnTo>
                    <a:pt x="62" y="20"/>
                  </a:lnTo>
                  <a:lnTo>
                    <a:pt x="62" y="12"/>
                  </a:lnTo>
                  <a:lnTo>
                    <a:pt x="62" y="12"/>
                  </a:lnTo>
                  <a:lnTo>
                    <a:pt x="62" y="8"/>
                  </a:lnTo>
                  <a:lnTo>
                    <a:pt x="60" y="6"/>
                  </a:lnTo>
                  <a:lnTo>
                    <a:pt x="52" y="4"/>
                  </a:lnTo>
                  <a:lnTo>
                    <a:pt x="52"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4" name="Freeform 112"/>
            <p:cNvSpPr>
              <a:spLocks/>
            </p:cNvSpPr>
            <p:nvPr/>
          </p:nvSpPr>
          <p:spPr bwMode="auto">
            <a:xfrm>
              <a:off x="1693863" y="6492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5" name="Freeform 113"/>
            <p:cNvSpPr>
              <a:spLocks/>
            </p:cNvSpPr>
            <p:nvPr/>
          </p:nvSpPr>
          <p:spPr bwMode="auto">
            <a:xfrm>
              <a:off x="1668463" y="728663"/>
              <a:ext cx="114300" cy="301625"/>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sp>
        <p:nvSpPr>
          <p:cNvPr id="16" name="Text Box 26"/>
          <p:cNvSpPr txBox="1">
            <a:spLocks noChangeArrowheads="1"/>
          </p:cNvSpPr>
          <p:nvPr/>
        </p:nvSpPr>
        <p:spPr bwMode="auto">
          <a:xfrm>
            <a:off x="98946" y="1182165"/>
            <a:ext cx="1641254" cy="461665"/>
          </a:xfrm>
          <a:prstGeom prst="rect">
            <a:avLst/>
          </a:prstGeom>
          <a:noFill/>
          <a:ln w="9525">
            <a:noFill/>
            <a:miter lim="800000"/>
            <a:headEnd/>
            <a:tailEnd/>
          </a:ln>
        </p:spPr>
        <p:txBody>
          <a:bodyPr wrap="square">
            <a:spAutoFit/>
          </a:bodyPr>
          <a:lstStyle/>
          <a:p>
            <a:pPr algn="ctr"/>
            <a:r>
              <a:rPr kumimoji="0" lang="ja-JP" altLang="en-US" sz="1200" b="1">
                <a:solidFill>
                  <a:srgbClr val="EE5500">
                    <a:lumMod val="75000"/>
                  </a:srgbClr>
                </a:solidFill>
                <a:cs typeface="メイリオ" pitchFamily="50" charset="-128"/>
              </a:rPr>
              <a:t>人事・給与</a:t>
            </a:r>
            <a:endParaRPr kumimoji="0" lang="en-US" altLang="ja-JP" sz="1200" b="1">
              <a:solidFill>
                <a:srgbClr val="EE5500">
                  <a:lumMod val="75000"/>
                </a:srgbClr>
              </a:solidFill>
              <a:cs typeface="メイリオ" pitchFamily="50" charset="-128"/>
            </a:endParaRPr>
          </a:p>
          <a:p>
            <a:pPr algn="ctr"/>
            <a:r>
              <a:rPr kumimoji="0" lang="ja-JP" altLang="en-US" sz="1200" b="1">
                <a:solidFill>
                  <a:srgbClr val="EE5500">
                    <a:lumMod val="75000"/>
                  </a:srgbClr>
                </a:solidFill>
                <a:cs typeface="メイリオ" pitchFamily="50" charset="-128"/>
              </a:rPr>
              <a:t>データベース</a:t>
            </a:r>
            <a:endParaRPr kumimoji="0" lang="en-US" altLang="ja-JP" sz="1200" b="1">
              <a:solidFill>
                <a:srgbClr val="EE5500">
                  <a:lumMod val="75000"/>
                </a:srgbClr>
              </a:solidFill>
              <a:cs typeface="メイリオ" pitchFamily="50" charset="-128"/>
            </a:endParaRPr>
          </a:p>
        </p:txBody>
      </p:sp>
      <p:sp>
        <p:nvSpPr>
          <p:cNvPr id="17" name="テキスト ボックス 16"/>
          <p:cNvSpPr txBox="1"/>
          <p:nvPr/>
        </p:nvSpPr>
        <p:spPr>
          <a:xfrm>
            <a:off x="2396307" y="1677194"/>
            <a:ext cx="1670048"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EE5500">
                    <a:lumMod val="75000"/>
                  </a:srgbClr>
                </a:solidFill>
                <a:effectLst/>
                <a:uLnTx/>
                <a:uFillTx/>
              </a:rPr>
              <a:t>対象マスタ</a:t>
            </a:r>
          </a:p>
        </p:txBody>
      </p:sp>
      <p:sp>
        <p:nvSpPr>
          <p:cNvPr id="18" name="テキスト ボックス 17"/>
          <p:cNvSpPr txBox="1"/>
          <p:nvPr/>
        </p:nvSpPr>
        <p:spPr>
          <a:xfrm>
            <a:off x="2393283" y="1943032"/>
            <a:ext cx="1670048"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EE5500">
                    <a:lumMod val="75000"/>
                  </a:srgbClr>
                </a:solidFill>
                <a:effectLst/>
                <a:uLnTx/>
                <a:uFillTx/>
              </a:rPr>
              <a:t>項目名</a:t>
            </a:r>
          </a:p>
        </p:txBody>
      </p:sp>
      <p:sp>
        <p:nvSpPr>
          <p:cNvPr id="19" name="テキスト ボックス 18"/>
          <p:cNvSpPr txBox="1"/>
          <p:nvPr/>
        </p:nvSpPr>
        <p:spPr>
          <a:xfrm>
            <a:off x="2385257" y="2290197"/>
            <a:ext cx="1670048"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EE5500">
                    <a:lumMod val="75000"/>
                  </a:srgbClr>
                </a:solidFill>
                <a:effectLst/>
                <a:uLnTx/>
                <a:uFillTx/>
              </a:rPr>
              <a:t>集計方法</a:t>
            </a:r>
          </a:p>
        </p:txBody>
      </p:sp>
      <p:sp>
        <p:nvSpPr>
          <p:cNvPr id="20" name="テキスト ボックス 19"/>
          <p:cNvSpPr txBox="1"/>
          <p:nvPr/>
        </p:nvSpPr>
        <p:spPr>
          <a:xfrm>
            <a:off x="2385181" y="2641379"/>
            <a:ext cx="1670048"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EE5500">
                    <a:lumMod val="75000"/>
                  </a:srgbClr>
                </a:solidFill>
                <a:effectLst/>
                <a:uLnTx/>
                <a:uFillTx/>
              </a:rPr>
              <a:t>並び順</a:t>
            </a:r>
          </a:p>
        </p:txBody>
      </p:sp>
      <p:sp>
        <p:nvSpPr>
          <p:cNvPr id="21" name="テキスト ボックス 20"/>
          <p:cNvSpPr txBox="1"/>
          <p:nvPr/>
        </p:nvSpPr>
        <p:spPr>
          <a:xfrm>
            <a:off x="2393283" y="2934171"/>
            <a:ext cx="1842812"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EE5500">
                    <a:lumMod val="75000"/>
                  </a:srgbClr>
                </a:solidFill>
                <a:effectLst/>
                <a:uLnTx/>
                <a:uFillTx/>
              </a:rPr>
              <a:t>基準日</a:t>
            </a:r>
          </a:p>
        </p:txBody>
      </p:sp>
      <p:sp>
        <p:nvSpPr>
          <p:cNvPr id="22" name="テキスト ボックス 21"/>
          <p:cNvSpPr txBox="1"/>
          <p:nvPr/>
        </p:nvSpPr>
        <p:spPr>
          <a:xfrm>
            <a:off x="2377712" y="3219092"/>
            <a:ext cx="1842812"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EE5500">
                    <a:lumMod val="75000"/>
                  </a:srgbClr>
                </a:solidFill>
                <a:effectLst/>
                <a:uLnTx/>
                <a:uFillTx/>
              </a:rPr>
              <a:t>発令対象期間</a:t>
            </a:r>
          </a:p>
        </p:txBody>
      </p:sp>
      <p:sp>
        <p:nvSpPr>
          <p:cNvPr id="23" name="Text Box 26"/>
          <p:cNvSpPr txBox="1">
            <a:spLocks noChangeArrowheads="1"/>
          </p:cNvSpPr>
          <p:nvPr/>
        </p:nvSpPr>
        <p:spPr bwMode="auto">
          <a:xfrm>
            <a:off x="2066220" y="1179839"/>
            <a:ext cx="2101958" cy="307777"/>
          </a:xfrm>
          <a:prstGeom prst="rect">
            <a:avLst/>
          </a:prstGeom>
          <a:noFill/>
          <a:ln w="9525">
            <a:noFill/>
            <a:miter lim="800000"/>
            <a:headEnd/>
            <a:tailEnd/>
          </a:ln>
        </p:spPr>
        <p:txBody>
          <a:bodyPr wrap="square">
            <a:spAutoFit/>
          </a:bodyPr>
          <a:lstStyle/>
          <a:p>
            <a:pPr algn="ctr"/>
            <a:r>
              <a:rPr kumimoji="0" lang="ja-JP" altLang="en-US" sz="1400" b="1">
                <a:solidFill>
                  <a:srgbClr val="EE5500">
                    <a:lumMod val="75000"/>
                  </a:srgbClr>
                </a:solidFill>
                <a:cs typeface="メイリオ" pitchFamily="50" charset="-128"/>
              </a:rPr>
              <a:t>検索条件設定</a:t>
            </a:r>
          </a:p>
        </p:txBody>
      </p:sp>
      <p:sp>
        <p:nvSpPr>
          <p:cNvPr id="24" name="Text Box 26"/>
          <p:cNvSpPr txBox="1">
            <a:spLocks noChangeArrowheads="1"/>
          </p:cNvSpPr>
          <p:nvPr/>
        </p:nvSpPr>
        <p:spPr bwMode="auto">
          <a:xfrm>
            <a:off x="5408356" y="1207638"/>
            <a:ext cx="2504730" cy="307777"/>
          </a:xfrm>
          <a:prstGeom prst="rect">
            <a:avLst/>
          </a:prstGeom>
          <a:noFill/>
          <a:ln w="9525">
            <a:noFill/>
            <a:miter lim="800000"/>
            <a:headEnd/>
            <a:tailEnd/>
          </a:ln>
        </p:spPr>
        <p:txBody>
          <a:bodyPr wrap="square">
            <a:spAutoFit/>
          </a:bodyPr>
          <a:lstStyle/>
          <a:p>
            <a:pPr algn="ctr"/>
            <a:r>
              <a:rPr kumimoji="0" lang="ja-JP" altLang="en-US" sz="1400" b="1">
                <a:solidFill>
                  <a:srgbClr val="EE5500">
                    <a:lumMod val="75000"/>
                  </a:srgbClr>
                </a:solidFill>
                <a:cs typeface="メイリオ" pitchFamily="50" charset="-128"/>
              </a:rPr>
              <a:t>検索対象者一覧（例）</a:t>
            </a:r>
          </a:p>
        </p:txBody>
      </p:sp>
      <p:graphicFrame>
        <p:nvGraphicFramePr>
          <p:cNvPr id="25" name="表 24"/>
          <p:cNvGraphicFramePr>
            <a:graphicFrameLocks noGrp="1"/>
          </p:cNvGraphicFramePr>
          <p:nvPr>
            <p:extLst>
              <p:ext uri="{D42A27DB-BD31-4B8C-83A1-F6EECF244321}">
                <p14:modId xmlns:p14="http://schemas.microsoft.com/office/powerpoint/2010/main" val="3138237327"/>
              </p:ext>
            </p:extLst>
          </p:nvPr>
        </p:nvGraphicFramePr>
        <p:xfrm>
          <a:off x="5222566" y="1509767"/>
          <a:ext cx="3418723" cy="1877352"/>
        </p:xfrm>
        <a:graphic>
          <a:graphicData uri="http://schemas.openxmlformats.org/drawingml/2006/table">
            <a:tbl>
              <a:tblPr firstRow="1" bandRow="1"/>
              <a:tblGrid>
                <a:gridCol w="379471">
                  <a:extLst>
                    <a:ext uri="{9D8B030D-6E8A-4147-A177-3AD203B41FA5}">
                      <a16:colId xmlns:a16="http://schemas.microsoft.com/office/drawing/2014/main" val="20000"/>
                    </a:ext>
                  </a:extLst>
                </a:gridCol>
                <a:gridCol w="836806">
                  <a:extLst>
                    <a:ext uri="{9D8B030D-6E8A-4147-A177-3AD203B41FA5}">
                      <a16:colId xmlns:a16="http://schemas.microsoft.com/office/drawing/2014/main" val="20001"/>
                    </a:ext>
                  </a:extLst>
                </a:gridCol>
                <a:gridCol w="788936">
                  <a:extLst>
                    <a:ext uri="{9D8B030D-6E8A-4147-A177-3AD203B41FA5}">
                      <a16:colId xmlns:a16="http://schemas.microsoft.com/office/drawing/2014/main" val="20002"/>
                    </a:ext>
                  </a:extLst>
                </a:gridCol>
                <a:gridCol w="1019042">
                  <a:extLst>
                    <a:ext uri="{9D8B030D-6E8A-4147-A177-3AD203B41FA5}">
                      <a16:colId xmlns:a16="http://schemas.microsoft.com/office/drawing/2014/main" val="20003"/>
                    </a:ext>
                  </a:extLst>
                </a:gridCol>
                <a:gridCol w="394468">
                  <a:extLst>
                    <a:ext uri="{9D8B030D-6E8A-4147-A177-3AD203B41FA5}">
                      <a16:colId xmlns:a16="http://schemas.microsoft.com/office/drawing/2014/main" val="20004"/>
                    </a:ext>
                  </a:extLst>
                </a:gridCol>
              </a:tblGrid>
              <a:tr h="316890">
                <a:tc>
                  <a:txBody>
                    <a:bodyPr/>
                    <a:lstStyle>
                      <a:lvl1pPr marL="0" algn="l" defTabSz="914378" rtl="0" eaLnBrk="1" latinLnBrk="0" hangingPunct="1">
                        <a:defRPr kumimoji="1" sz="1800" b="1" kern="1200">
                          <a:solidFill>
                            <a:schemeClr val="lt1"/>
                          </a:solidFill>
                          <a:latin typeface="メイリオ"/>
                          <a:ea typeface="メイリオ"/>
                        </a:defRPr>
                      </a:lvl1pPr>
                      <a:lvl2pPr marL="457189" algn="l" defTabSz="914378" rtl="0" eaLnBrk="1" latinLnBrk="0" hangingPunct="1">
                        <a:defRPr kumimoji="1" sz="1800" b="1" kern="1200">
                          <a:solidFill>
                            <a:schemeClr val="lt1"/>
                          </a:solidFill>
                          <a:latin typeface="メイリオ"/>
                          <a:ea typeface="メイリオ"/>
                        </a:defRPr>
                      </a:lvl2pPr>
                      <a:lvl3pPr marL="914378" algn="l" defTabSz="914378" rtl="0" eaLnBrk="1" latinLnBrk="0" hangingPunct="1">
                        <a:defRPr kumimoji="1" sz="1800" b="1" kern="1200">
                          <a:solidFill>
                            <a:schemeClr val="lt1"/>
                          </a:solidFill>
                          <a:latin typeface="メイリオ"/>
                          <a:ea typeface="メイリオ"/>
                        </a:defRPr>
                      </a:lvl3pPr>
                      <a:lvl4pPr marL="1371566" algn="l" defTabSz="914378" rtl="0" eaLnBrk="1" latinLnBrk="0" hangingPunct="1">
                        <a:defRPr kumimoji="1" sz="1800" b="1" kern="1200">
                          <a:solidFill>
                            <a:schemeClr val="lt1"/>
                          </a:solidFill>
                          <a:latin typeface="メイリオ"/>
                          <a:ea typeface="メイリオ"/>
                        </a:defRPr>
                      </a:lvl4pPr>
                      <a:lvl5pPr marL="1828754" algn="l" defTabSz="914378" rtl="0" eaLnBrk="1" latinLnBrk="0" hangingPunct="1">
                        <a:defRPr kumimoji="1" sz="1800" b="1" kern="1200">
                          <a:solidFill>
                            <a:schemeClr val="lt1"/>
                          </a:solidFill>
                          <a:latin typeface="メイリオ"/>
                          <a:ea typeface="メイリオ"/>
                        </a:defRPr>
                      </a:lvl5pPr>
                      <a:lvl6pPr marL="2285943" algn="l" defTabSz="914378" rtl="0" eaLnBrk="1" latinLnBrk="0" hangingPunct="1">
                        <a:defRPr kumimoji="1" sz="1800" b="1" kern="1200">
                          <a:solidFill>
                            <a:schemeClr val="lt1"/>
                          </a:solidFill>
                          <a:latin typeface="メイリオ"/>
                          <a:ea typeface="メイリオ"/>
                        </a:defRPr>
                      </a:lvl6pPr>
                      <a:lvl7pPr marL="2743132" algn="l" defTabSz="914378" rtl="0" eaLnBrk="1" latinLnBrk="0" hangingPunct="1">
                        <a:defRPr kumimoji="1" sz="1800" b="1" kern="1200">
                          <a:solidFill>
                            <a:schemeClr val="lt1"/>
                          </a:solidFill>
                          <a:latin typeface="メイリオ"/>
                          <a:ea typeface="メイリオ"/>
                        </a:defRPr>
                      </a:lvl7pPr>
                      <a:lvl8pPr marL="3200320" algn="l" defTabSz="914378" rtl="0" eaLnBrk="1" latinLnBrk="0" hangingPunct="1">
                        <a:defRPr kumimoji="1" sz="1800" b="1" kern="1200">
                          <a:solidFill>
                            <a:schemeClr val="lt1"/>
                          </a:solidFill>
                          <a:latin typeface="メイリオ"/>
                          <a:ea typeface="メイリオ"/>
                        </a:defRPr>
                      </a:lvl8pPr>
                      <a:lvl9pPr marL="3657509" algn="l" defTabSz="914378" rtl="0" eaLnBrk="1" latinLnBrk="0" hangingPunct="1">
                        <a:defRPr kumimoji="1" sz="1800" b="1" kern="1200">
                          <a:solidFill>
                            <a:schemeClr val="lt1"/>
                          </a:solidFill>
                          <a:latin typeface="メイリオ"/>
                          <a:ea typeface="メイリオ"/>
                        </a:defRPr>
                      </a:lvl9pPr>
                    </a:lstStyle>
                    <a:p>
                      <a:pPr algn="ctr"/>
                      <a:endParaRPr kumimoji="1" lang="ja-JP" altLang="en-US" sz="800" b="1">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b="1" kern="1200">
                          <a:solidFill>
                            <a:schemeClr val="lt1"/>
                          </a:solidFill>
                          <a:latin typeface="メイリオ"/>
                          <a:ea typeface="メイリオ"/>
                        </a:defRPr>
                      </a:lvl1pPr>
                      <a:lvl2pPr marL="457189" algn="l" defTabSz="914378" rtl="0" eaLnBrk="1" latinLnBrk="0" hangingPunct="1">
                        <a:defRPr kumimoji="1" sz="1800" b="1" kern="1200">
                          <a:solidFill>
                            <a:schemeClr val="lt1"/>
                          </a:solidFill>
                          <a:latin typeface="メイリオ"/>
                          <a:ea typeface="メイリオ"/>
                        </a:defRPr>
                      </a:lvl2pPr>
                      <a:lvl3pPr marL="914378" algn="l" defTabSz="914378" rtl="0" eaLnBrk="1" latinLnBrk="0" hangingPunct="1">
                        <a:defRPr kumimoji="1" sz="1800" b="1" kern="1200">
                          <a:solidFill>
                            <a:schemeClr val="lt1"/>
                          </a:solidFill>
                          <a:latin typeface="メイリオ"/>
                          <a:ea typeface="メイリオ"/>
                        </a:defRPr>
                      </a:lvl3pPr>
                      <a:lvl4pPr marL="1371566" algn="l" defTabSz="914378" rtl="0" eaLnBrk="1" latinLnBrk="0" hangingPunct="1">
                        <a:defRPr kumimoji="1" sz="1800" b="1" kern="1200">
                          <a:solidFill>
                            <a:schemeClr val="lt1"/>
                          </a:solidFill>
                          <a:latin typeface="メイリオ"/>
                          <a:ea typeface="メイリオ"/>
                        </a:defRPr>
                      </a:lvl4pPr>
                      <a:lvl5pPr marL="1828754" algn="l" defTabSz="914378" rtl="0" eaLnBrk="1" latinLnBrk="0" hangingPunct="1">
                        <a:defRPr kumimoji="1" sz="1800" b="1" kern="1200">
                          <a:solidFill>
                            <a:schemeClr val="lt1"/>
                          </a:solidFill>
                          <a:latin typeface="メイリオ"/>
                          <a:ea typeface="メイリオ"/>
                        </a:defRPr>
                      </a:lvl5pPr>
                      <a:lvl6pPr marL="2285943" algn="l" defTabSz="914378" rtl="0" eaLnBrk="1" latinLnBrk="0" hangingPunct="1">
                        <a:defRPr kumimoji="1" sz="1800" b="1" kern="1200">
                          <a:solidFill>
                            <a:schemeClr val="lt1"/>
                          </a:solidFill>
                          <a:latin typeface="メイリオ"/>
                          <a:ea typeface="メイリオ"/>
                        </a:defRPr>
                      </a:lvl6pPr>
                      <a:lvl7pPr marL="2743132" algn="l" defTabSz="914378" rtl="0" eaLnBrk="1" latinLnBrk="0" hangingPunct="1">
                        <a:defRPr kumimoji="1" sz="1800" b="1" kern="1200">
                          <a:solidFill>
                            <a:schemeClr val="lt1"/>
                          </a:solidFill>
                          <a:latin typeface="メイリオ"/>
                          <a:ea typeface="メイリオ"/>
                        </a:defRPr>
                      </a:lvl7pPr>
                      <a:lvl8pPr marL="3200320" algn="l" defTabSz="914378" rtl="0" eaLnBrk="1" latinLnBrk="0" hangingPunct="1">
                        <a:defRPr kumimoji="1" sz="1800" b="1" kern="1200">
                          <a:solidFill>
                            <a:schemeClr val="lt1"/>
                          </a:solidFill>
                          <a:latin typeface="メイリオ"/>
                          <a:ea typeface="メイリオ"/>
                        </a:defRPr>
                      </a:lvl8pPr>
                      <a:lvl9pPr marL="3657509" algn="l" defTabSz="914378" rtl="0" eaLnBrk="1" latinLnBrk="0" hangingPunct="1">
                        <a:defRPr kumimoji="1" sz="1800" b="1" kern="1200">
                          <a:solidFill>
                            <a:schemeClr val="lt1"/>
                          </a:solidFill>
                          <a:latin typeface="メイリオ"/>
                          <a:ea typeface="メイリオ"/>
                        </a:defRPr>
                      </a:lvl9pPr>
                    </a:lstStyle>
                    <a:p>
                      <a:pPr algn="ctr"/>
                      <a:r>
                        <a:rPr kumimoji="1" lang="ja-JP" altLang="en-US" sz="800" b="1">
                          <a:latin typeface="メイリオ" pitchFamily="50" charset="-128"/>
                          <a:ea typeface="メイリオ" pitchFamily="50" charset="-128"/>
                          <a:cs typeface="メイリオ" pitchFamily="50" charset="-128"/>
                        </a:rPr>
                        <a:t>従業員番号（昇順）</a:t>
                      </a: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b="1" kern="1200">
                          <a:solidFill>
                            <a:schemeClr val="lt1"/>
                          </a:solidFill>
                          <a:latin typeface="メイリオ"/>
                          <a:ea typeface="メイリオ"/>
                        </a:defRPr>
                      </a:lvl1pPr>
                      <a:lvl2pPr marL="457189" algn="l" defTabSz="914378" rtl="0" eaLnBrk="1" latinLnBrk="0" hangingPunct="1">
                        <a:defRPr kumimoji="1" sz="1800" b="1" kern="1200">
                          <a:solidFill>
                            <a:schemeClr val="lt1"/>
                          </a:solidFill>
                          <a:latin typeface="メイリオ"/>
                          <a:ea typeface="メイリオ"/>
                        </a:defRPr>
                      </a:lvl2pPr>
                      <a:lvl3pPr marL="914378" algn="l" defTabSz="914378" rtl="0" eaLnBrk="1" latinLnBrk="0" hangingPunct="1">
                        <a:defRPr kumimoji="1" sz="1800" b="1" kern="1200">
                          <a:solidFill>
                            <a:schemeClr val="lt1"/>
                          </a:solidFill>
                          <a:latin typeface="メイリオ"/>
                          <a:ea typeface="メイリオ"/>
                        </a:defRPr>
                      </a:lvl3pPr>
                      <a:lvl4pPr marL="1371566" algn="l" defTabSz="914378" rtl="0" eaLnBrk="1" latinLnBrk="0" hangingPunct="1">
                        <a:defRPr kumimoji="1" sz="1800" b="1" kern="1200">
                          <a:solidFill>
                            <a:schemeClr val="lt1"/>
                          </a:solidFill>
                          <a:latin typeface="メイリオ"/>
                          <a:ea typeface="メイリオ"/>
                        </a:defRPr>
                      </a:lvl4pPr>
                      <a:lvl5pPr marL="1828754" algn="l" defTabSz="914378" rtl="0" eaLnBrk="1" latinLnBrk="0" hangingPunct="1">
                        <a:defRPr kumimoji="1" sz="1800" b="1" kern="1200">
                          <a:solidFill>
                            <a:schemeClr val="lt1"/>
                          </a:solidFill>
                          <a:latin typeface="メイリオ"/>
                          <a:ea typeface="メイリオ"/>
                        </a:defRPr>
                      </a:lvl5pPr>
                      <a:lvl6pPr marL="2285943" algn="l" defTabSz="914378" rtl="0" eaLnBrk="1" latinLnBrk="0" hangingPunct="1">
                        <a:defRPr kumimoji="1" sz="1800" b="1" kern="1200">
                          <a:solidFill>
                            <a:schemeClr val="lt1"/>
                          </a:solidFill>
                          <a:latin typeface="メイリオ"/>
                          <a:ea typeface="メイリオ"/>
                        </a:defRPr>
                      </a:lvl6pPr>
                      <a:lvl7pPr marL="2743132" algn="l" defTabSz="914378" rtl="0" eaLnBrk="1" latinLnBrk="0" hangingPunct="1">
                        <a:defRPr kumimoji="1" sz="1800" b="1" kern="1200">
                          <a:solidFill>
                            <a:schemeClr val="lt1"/>
                          </a:solidFill>
                          <a:latin typeface="メイリオ"/>
                          <a:ea typeface="メイリオ"/>
                        </a:defRPr>
                      </a:lvl7pPr>
                      <a:lvl8pPr marL="3200320" algn="l" defTabSz="914378" rtl="0" eaLnBrk="1" latinLnBrk="0" hangingPunct="1">
                        <a:defRPr kumimoji="1" sz="1800" b="1" kern="1200">
                          <a:solidFill>
                            <a:schemeClr val="lt1"/>
                          </a:solidFill>
                          <a:latin typeface="メイリオ"/>
                          <a:ea typeface="メイリオ"/>
                        </a:defRPr>
                      </a:lvl8pPr>
                      <a:lvl9pPr marL="3657509" algn="l" defTabSz="914378" rtl="0" eaLnBrk="1" latinLnBrk="0" hangingPunct="1">
                        <a:defRPr kumimoji="1" sz="1800" b="1" kern="1200">
                          <a:solidFill>
                            <a:schemeClr val="lt1"/>
                          </a:solidFill>
                          <a:latin typeface="メイリオ"/>
                          <a:ea typeface="メイリオ"/>
                        </a:defRPr>
                      </a:lvl9pPr>
                    </a:lstStyle>
                    <a:p>
                      <a:pPr algn="ctr"/>
                      <a:r>
                        <a:rPr kumimoji="1" lang="ja-JP" altLang="en-US" sz="800" b="1">
                          <a:latin typeface="メイリオ" pitchFamily="50" charset="-128"/>
                          <a:ea typeface="メイリオ" pitchFamily="50" charset="-128"/>
                          <a:cs typeface="メイリオ" pitchFamily="50" charset="-128"/>
                        </a:rPr>
                        <a:t>従業員名</a:t>
                      </a: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b="1" kern="1200">
                          <a:solidFill>
                            <a:schemeClr val="lt1"/>
                          </a:solidFill>
                          <a:latin typeface="メイリオ"/>
                          <a:ea typeface="メイリオ"/>
                        </a:defRPr>
                      </a:lvl1pPr>
                      <a:lvl2pPr marL="457189" algn="l" defTabSz="914378" rtl="0" eaLnBrk="1" latinLnBrk="0" hangingPunct="1">
                        <a:defRPr kumimoji="1" sz="1800" b="1" kern="1200">
                          <a:solidFill>
                            <a:schemeClr val="lt1"/>
                          </a:solidFill>
                          <a:latin typeface="メイリオ"/>
                          <a:ea typeface="メイリオ"/>
                        </a:defRPr>
                      </a:lvl2pPr>
                      <a:lvl3pPr marL="914378" algn="l" defTabSz="914378" rtl="0" eaLnBrk="1" latinLnBrk="0" hangingPunct="1">
                        <a:defRPr kumimoji="1" sz="1800" b="1" kern="1200">
                          <a:solidFill>
                            <a:schemeClr val="lt1"/>
                          </a:solidFill>
                          <a:latin typeface="メイリオ"/>
                          <a:ea typeface="メイリオ"/>
                        </a:defRPr>
                      </a:lvl3pPr>
                      <a:lvl4pPr marL="1371566" algn="l" defTabSz="914378" rtl="0" eaLnBrk="1" latinLnBrk="0" hangingPunct="1">
                        <a:defRPr kumimoji="1" sz="1800" b="1" kern="1200">
                          <a:solidFill>
                            <a:schemeClr val="lt1"/>
                          </a:solidFill>
                          <a:latin typeface="メイリオ"/>
                          <a:ea typeface="メイリオ"/>
                        </a:defRPr>
                      </a:lvl4pPr>
                      <a:lvl5pPr marL="1828754" algn="l" defTabSz="914378" rtl="0" eaLnBrk="1" latinLnBrk="0" hangingPunct="1">
                        <a:defRPr kumimoji="1" sz="1800" b="1" kern="1200">
                          <a:solidFill>
                            <a:schemeClr val="lt1"/>
                          </a:solidFill>
                          <a:latin typeface="メイリオ"/>
                          <a:ea typeface="メイリオ"/>
                        </a:defRPr>
                      </a:lvl5pPr>
                      <a:lvl6pPr marL="2285943" algn="l" defTabSz="914378" rtl="0" eaLnBrk="1" latinLnBrk="0" hangingPunct="1">
                        <a:defRPr kumimoji="1" sz="1800" b="1" kern="1200">
                          <a:solidFill>
                            <a:schemeClr val="lt1"/>
                          </a:solidFill>
                          <a:latin typeface="メイリオ"/>
                          <a:ea typeface="メイリオ"/>
                        </a:defRPr>
                      </a:lvl6pPr>
                      <a:lvl7pPr marL="2743132" algn="l" defTabSz="914378" rtl="0" eaLnBrk="1" latinLnBrk="0" hangingPunct="1">
                        <a:defRPr kumimoji="1" sz="1800" b="1" kern="1200">
                          <a:solidFill>
                            <a:schemeClr val="lt1"/>
                          </a:solidFill>
                          <a:latin typeface="メイリオ"/>
                          <a:ea typeface="メイリオ"/>
                        </a:defRPr>
                      </a:lvl7pPr>
                      <a:lvl8pPr marL="3200320" algn="l" defTabSz="914378" rtl="0" eaLnBrk="1" latinLnBrk="0" hangingPunct="1">
                        <a:defRPr kumimoji="1" sz="1800" b="1" kern="1200">
                          <a:solidFill>
                            <a:schemeClr val="lt1"/>
                          </a:solidFill>
                          <a:latin typeface="メイリオ"/>
                          <a:ea typeface="メイリオ"/>
                        </a:defRPr>
                      </a:lvl8pPr>
                      <a:lvl9pPr marL="3657509" algn="l" defTabSz="914378" rtl="0" eaLnBrk="1" latinLnBrk="0" hangingPunct="1">
                        <a:defRPr kumimoji="1" sz="1800" b="1" kern="1200">
                          <a:solidFill>
                            <a:schemeClr val="lt1"/>
                          </a:solidFill>
                          <a:latin typeface="メイリオ"/>
                          <a:ea typeface="メイリオ"/>
                        </a:defRPr>
                      </a:lvl9pPr>
                    </a:lstStyle>
                    <a:p>
                      <a:pPr algn="ctr"/>
                      <a:r>
                        <a:rPr kumimoji="1" lang="ja-JP" altLang="en-US" sz="800" b="1">
                          <a:latin typeface="メイリオ" pitchFamily="50" charset="-128"/>
                          <a:ea typeface="メイリオ" pitchFamily="50" charset="-128"/>
                          <a:cs typeface="メイリオ" pitchFamily="50" charset="-128"/>
                        </a:rPr>
                        <a:t>所属</a:t>
                      </a: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b="1" kern="1200">
                          <a:solidFill>
                            <a:schemeClr val="lt1"/>
                          </a:solidFill>
                          <a:latin typeface="メイリオ"/>
                          <a:ea typeface="メイリオ"/>
                        </a:defRPr>
                      </a:lvl1pPr>
                      <a:lvl2pPr marL="457189" algn="l" defTabSz="914378" rtl="0" eaLnBrk="1" latinLnBrk="0" hangingPunct="1">
                        <a:defRPr kumimoji="1" sz="1800" b="1" kern="1200">
                          <a:solidFill>
                            <a:schemeClr val="lt1"/>
                          </a:solidFill>
                          <a:latin typeface="メイリオ"/>
                          <a:ea typeface="メイリオ"/>
                        </a:defRPr>
                      </a:lvl2pPr>
                      <a:lvl3pPr marL="914378" algn="l" defTabSz="914378" rtl="0" eaLnBrk="1" latinLnBrk="0" hangingPunct="1">
                        <a:defRPr kumimoji="1" sz="1800" b="1" kern="1200">
                          <a:solidFill>
                            <a:schemeClr val="lt1"/>
                          </a:solidFill>
                          <a:latin typeface="メイリオ"/>
                          <a:ea typeface="メイリオ"/>
                        </a:defRPr>
                      </a:lvl3pPr>
                      <a:lvl4pPr marL="1371566" algn="l" defTabSz="914378" rtl="0" eaLnBrk="1" latinLnBrk="0" hangingPunct="1">
                        <a:defRPr kumimoji="1" sz="1800" b="1" kern="1200">
                          <a:solidFill>
                            <a:schemeClr val="lt1"/>
                          </a:solidFill>
                          <a:latin typeface="メイリオ"/>
                          <a:ea typeface="メイリオ"/>
                        </a:defRPr>
                      </a:lvl4pPr>
                      <a:lvl5pPr marL="1828754" algn="l" defTabSz="914378" rtl="0" eaLnBrk="1" latinLnBrk="0" hangingPunct="1">
                        <a:defRPr kumimoji="1" sz="1800" b="1" kern="1200">
                          <a:solidFill>
                            <a:schemeClr val="lt1"/>
                          </a:solidFill>
                          <a:latin typeface="メイリオ"/>
                          <a:ea typeface="メイリオ"/>
                        </a:defRPr>
                      </a:lvl5pPr>
                      <a:lvl6pPr marL="2285943" algn="l" defTabSz="914378" rtl="0" eaLnBrk="1" latinLnBrk="0" hangingPunct="1">
                        <a:defRPr kumimoji="1" sz="1800" b="1" kern="1200">
                          <a:solidFill>
                            <a:schemeClr val="lt1"/>
                          </a:solidFill>
                          <a:latin typeface="メイリオ"/>
                          <a:ea typeface="メイリオ"/>
                        </a:defRPr>
                      </a:lvl6pPr>
                      <a:lvl7pPr marL="2743132" algn="l" defTabSz="914378" rtl="0" eaLnBrk="1" latinLnBrk="0" hangingPunct="1">
                        <a:defRPr kumimoji="1" sz="1800" b="1" kern="1200">
                          <a:solidFill>
                            <a:schemeClr val="lt1"/>
                          </a:solidFill>
                          <a:latin typeface="メイリオ"/>
                          <a:ea typeface="メイリオ"/>
                        </a:defRPr>
                      </a:lvl7pPr>
                      <a:lvl8pPr marL="3200320" algn="l" defTabSz="914378" rtl="0" eaLnBrk="1" latinLnBrk="0" hangingPunct="1">
                        <a:defRPr kumimoji="1" sz="1800" b="1" kern="1200">
                          <a:solidFill>
                            <a:schemeClr val="lt1"/>
                          </a:solidFill>
                          <a:latin typeface="メイリオ"/>
                          <a:ea typeface="メイリオ"/>
                        </a:defRPr>
                      </a:lvl8pPr>
                      <a:lvl9pPr marL="3657509" algn="l" defTabSz="914378" rtl="0" eaLnBrk="1" latinLnBrk="0" hangingPunct="1">
                        <a:defRPr kumimoji="1" sz="1800" b="1" kern="1200">
                          <a:solidFill>
                            <a:schemeClr val="lt1"/>
                          </a:solidFill>
                          <a:latin typeface="メイリオ"/>
                          <a:ea typeface="メイリオ"/>
                        </a:defRPr>
                      </a:lvl9pPr>
                    </a:lstStyle>
                    <a:p>
                      <a:pPr algn="ctr"/>
                      <a:endParaRPr kumimoji="1" lang="en-US" altLang="ja-JP" sz="800" b="1">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4C2F0"/>
                    </a:solidFill>
                  </a:tcPr>
                </a:tc>
                <a:extLst>
                  <a:ext uri="{0D108BD9-81ED-4DB2-BD59-A6C34878D82A}">
                    <a16:rowId xmlns:a16="http://schemas.microsoft.com/office/drawing/2014/main" val="10000"/>
                  </a:ext>
                </a:extLst>
              </a:tr>
              <a:tr h="195009">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r"/>
                      <a:r>
                        <a:rPr kumimoji="1" lang="ja-JP" altLang="en-US" sz="800" b="1">
                          <a:solidFill>
                            <a:schemeClr val="bg1"/>
                          </a:solidFill>
                          <a:latin typeface="メイリオ" pitchFamily="50" charset="-128"/>
                          <a:ea typeface="メイリオ" pitchFamily="50" charset="-128"/>
                          <a:cs typeface="メイリオ" pitchFamily="50" charset="-128"/>
                        </a:rPr>
                        <a:t>１</a:t>
                      </a:r>
                    </a:p>
                  </a:txBody>
                  <a:tcPr marL="73129" marR="73129" marT="36564" marB="36564">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l"/>
                      <a:r>
                        <a:rPr kumimoji="1" lang="en-US" altLang="ja-JP" sz="800" b="1">
                          <a:solidFill>
                            <a:schemeClr val="bg1"/>
                          </a:solidFill>
                          <a:latin typeface="メイリオ" pitchFamily="50" charset="-128"/>
                          <a:ea typeface="メイリオ" pitchFamily="50" charset="-128"/>
                          <a:cs typeface="メイリオ" pitchFamily="50" charset="-128"/>
                        </a:rPr>
                        <a:t>00001</a:t>
                      </a:r>
                      <a:endParaRPr kumimoji="1" lang="ja-JP" altLang="en-US" sz="800" b="1">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l"/>
                      <a:r>
                        <a:rPr kumimoji="1" lang="ja-JP" altLang="en-US" sz="800" b="1" kern="1200" baseline="0">
                          <a:solidFill>
                            <a:schemeClr val="bg1"/>
                          </a:solidFill>
                          <a:latin typeface="メイリオ" pitchFamily="50" charset="-128"/>
                          <a:ea typeface="メイリオ" pitchFamily="50" charset="-128"/>
                          <a:cs typeface="メイリオ" pitchFamily="50" charset="-128"/>
                        </a:rPr>
                        <a:t>角田 太郎</a:t>
                      </a:r>
                      <a:endParaRPr kumimoji="1" lang="ja-JP" altLang="en-US" sz="800" b="1">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ctr"/>
                      <a:r>
                        <a:rPr kumimoji="1" lang="ja-JP" altLang="en-US" sz="800" b="1">
                          <a:solidFill>
                            <a:schemeClr val="bg1"/>
                          </a:solidFill>
                          <a:latin typeface="メイリオ" pitchFamily="50" charset="-128"/>
                          <a:ea typeface="メイリオ" pitchFamily="50" charset="-128"/>
                          <a:cs typeface="メイリオ" pitchFamily="50" charset="-128"/>
                        </a:rPr>
                        <a:t>第一営業部</a:t>
                      </a:r>
                    </a:p>
                  </a:txBody>
                  <a:tcPr marL="73129" marR="73129" marT="36564" marB="36564">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ctr"/>
                      <a:r>
                        <a:rPr kumimoji="1" lang="en-US" altLang="ja-JP" sz="800" b="1">
                          <a:solidFill>
                            <a:schemeClr val="bg1"/>
                          </a:solidFill>
                          <a:latin typeface="メイリオ" pitchFamily="50" charset="-128"/>
                          <a:ea typeface="メイリオ" pitchFamily="50" charset="-128"/>
                          <a:cs typeface="メイリオ" pitchFamily="50" charset="-128"/>
                        </a:rPr>
                        <a:t>…</a:t>
                      </a:r>
                      <a:endParaRPr kumimoji="1" lang="ja-JP" altLang="en-US" sz="800" b="1">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extLst>
                  <a:ext uri="{0D108BD9-81ED-4DB2-BD59-A6C34878D82A}">
                    <a16:rowId xmlns:a16="http://schemas.microsoft.com/office/drawing/2014/main" val="10001"/>
                  </a:ext>
                </a:extLst>
              </a:tr>
              <a:tr h="195009">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r"/>
                      <a:r>
                        <a:rPr kumimoji="1" lang="en-US" altLang="ja-JP" sz="800" b="1">
                          <a:solidFill>
                            <a:schemeClr val="bg1"/>
                          </a:solidFill>
                          <a:latin typeface="メイリオ" pitchFamily="50" charset="-128"/>
                          <a:ea typeface="メイリオ" pitchFamily="50" charset="-128"/>
                          <a:cs typeface="メイリオ" pitchFamily="50" charset="-128"/>
                        </a:rPr>
                        <a:t>2</a:t>
                      </a:r>
                      <a:endParaRPr kumimoji="1" lang="ja-JP" altLang="en-US" sz="800" b="1">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b="1">
                          <a:solidFill>
                            <a:schemeClr val="bg1"/>
                          </a:solidFill>
                          <a:latin typeface="メイリオ" pitchFamily="50" charset="-128"/>
                          <a:ea typeface="メイリオ" pitchFamily="50" charset="-128"/>
                          <a:cs typeface="メイリオ" pitchFamily="50" charset="-128"/>
                        </a:rPr>
                        <a:t>00002</a:t>
                      </a:r>
                      <a:endParaRPr kumimoji="1" lang="ja-JP" altLang="en-US" sz="800" b="1">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l"/>
                      <a:r>
                        <a:rPr kumimoji="1" lang="ja-JP" altLang="en-US" sz="800" b="1">
                          <a:solidFill>
                            <a:schemeClr val="bg1"/>
                          </a:solidFill>
                          <a:latin typeface="メイリオ" pitchFamily="50" charset="-128"/>
                          <a:ea typeface="メイリオ" pitchFamily="50" charset="-128"/>
                          <a:cs typeface="メイリオ" pitchFamily="50" charset="-128"/>
                        </a:rPr>
                        <a:t>山田 次郎</a:t>
                      </a: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ctr"/>
                      <a:r>
                        <a:rPr kumimoji="1" lang="ja-JP" altLang="en-US" sz="800" b="1">
                          <a:solidFill>
                            <a:schemeClr val="bg1"/>
                          </a:solidFill>
                          <a:latin typeface="メイリオ" pitchFamily="50" charset="-128"/>
                          <a:ea typeface="メイリオ" pitchFamily="50" charset="-128"/>
                          <a:cs typeface="メイリオ" pitchFamily="50" charset="-128"/>
                        </a:rPr>
                        <a:t>第二営業部</a:t>
                      </a: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a:ln>
                            <a:noFill/>
                          </a:ln>
                          <a:solidFill>
                            <a:prstClr val="white"/>
                          </a:solidFill>
                          <a:effectLst/>
                          <a:uLnTx/>
                          <a:uFillTx/>
                          <a:latin typeface="メイリオ" pitchFamily="50" charset="-128"/>
                          <a:ea typeface="メイリオ" pitchFamily="50" charset="-128"/>
                          <a:cs typeface="メイリオ" pitchFamily="50" charset="-128"/>
                        </a:rPr>
                        <a:t>…</a:t>
                      </a:r>
                      <a:endParaRPr kumimoji="1" lang="ja-JP" altLang="en-US" sz="800" b="1">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extLst>
                  <a:ext uri="{0D108BD9-81ED-4DB2-BD59-A6C34878D82A}">
                    <a16:rowId xmlns:a16="http://schemas.microsoft.com/office/drawing/2014/main" val="10002"/>
                  </a:ext>
                </a:extLst>
              </a:tr>
              <a:tr h="195009">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r"/>
                      <a:r>
                        <a:rPr kumimoji="1" lang="en-US" altLang="ja-JP" sz="800" b="1">
                          <a:solidFill>
                            <a:schemeClr val="bg1"/>
                          </a:solidFill>
                          <a:latin typeface="メイリオ" pitchFamily="50" charset="-128"/>
                          <a:ea typeface="メイリオ" pitchFamily="50" charset="-128"/>
                          <a:cs typeface="メイリオ" pitchFamily="50" charset="-128"/>
                        </a:rPr>
                        <a:t>3</a:t>
                      </a:r>
                      <a:endParaRPr kumimoji="1" lang="ja-JP" altLang="en-US" sz="800" b="1">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b="1">
                          <a:solidFill>
                            <a:schemeClr val="bg1"/>
                          </a:solidFill>
                          <a:latin typeface="メイリオ" pitchFamily="50" charset="-128"/>
                          <a:ea typeface="メイリオ" pitchFamily="50" charset="-128"/>
                          <a:cs typeface="メイリオ" pitchFamily="50" charset="-128"/>
                        </a:rPr>
                        <a:t>00004</a:t>
                      </a:r>
                      <a:endParaRPr kumimoji="1" lang="ja-JP" altLang="en-US" sz="800" b="1">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l"/>
                      <a:r>
                        <a:rPr kumimoji="1" lang="ja-JP" altLang="en-US" sz="800" b="1" kern="1200" baseline="0">
                          <a:solidFill>
                            <a:schemeClr val="bg1"/>
                          </a:solidFill>
                          <a:latin typeface="メイリオ" pitchFamily="50" charset="-128"/>
                          <a:ea typeface="メイリオ" pitchFamily="50" charset="-128"/>
                          <a:cs typeface="メイリオ" pitchFamily="50" charset="-128"/>
                        </a:rPr>
                        <a:t>松永 三郎</a:t>
                      </a:r>
                      <a:endParaRPr kumimoji="1" lang="ja-JP" altLang="en-US" sz="800" b="1">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ctr"/>
                      <a:r>
                        <a:rPr kumimoji="1" lang="ja-JP" altLang="en-US" sz="800" b="1">
                          <a:solidFill>
                            <a:schemeClr val="bg1"/>
                          </a:solidFill>
                          <a:latin typeface="メイリオ" pitchFamily="50" charset="-128"/>
                          <a:ea typeface="メイリオ" pitchFamily="50" charset="-128"/>
                          <a:cs typeface="メイリオ" pitchFamily="50" charset="-128"/>
                        </a:rPr>
                        <a:t>第二営業部</a:t>
                      </a: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a:ln>
                            <a:noFill/>
                          </a:ln>
                          <a:solidFill>
                            <a:prstClr val="white"/>
                          </a:solidFill>
                          <a:effectLst/>
                          <a:uLnTx/>
                          <a:uFillTx/>
                          <a:latin typeface="メイリオ" pitchFamily="50" charset="-128"/>
                          <a:ea typeface="メイリオ" pitchFamily="50" charset="-128"/>
                          <a:cs typeface="メイリオ" pitchFamily="50" charset="-128"/>
                        </a:rPr>
                        <a:t>…</a:t>
                      </a:r>
                      <a:endParaRPr kumimoji="1" lang="ja-JP" altLang="en-US" sz="800" b="1">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extLst>
                  <a:ext uri="{0D108BD9-81ED-4DB2-BD59-A6C34878D82A}">
                    <a16:rowId xmlns:a16="http://schemas.microsoft.com/office/drawing/2014/main" val="10003"/>
                  </a:ext>
                </a:extLst>
              </a:tr>
              <a:tr h="195009">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r"/>
                      <a:r>
                        <a:rPr kumimoji="1" lang="en-US" altLang="ja-JP" sz="800" b="1">
                          <a:solidFill>
                            <a:schemeClr val="bg1"/>
                          </a:solidFill>
                          <a:latin typeface="メイリオ" pitchFamily="50" charset="-128"/>
                          <a:ea typeface="メイリオ" pitchFamily="50" charset="-128"/>
                          <a:cs typeface="メイリオ" pitchFamily="50" charset="-128"/>
                        </a:rPr>
                        <a:t>4</a:t>
                      </a:r>
                      <a:endParaRPr kumimoji="1" lang="ja-JP" altLang="en-US" sz="800" b="1">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b="1">
                          <a:solidFill>
                            <a:schemeClr val="bg1"/>
                          </a:solidFill>
                          <a:latin typeface="メイリオ" pitchFamily="50" charset="-128"/>
                          <a:ea typeface="メイリオ" pitchFamily="50" charset="-128"/>
                          <a:cs typeface="メイリオ" pitchFamily="50" charset="-128"/>
                        </a:rPr>
                        <a:t>00005</a:t>
                      </a:r>
                      <a:endParaRPr kumimoji="1" lang="ja-JP" altLang="en-US" sz="800" b="1">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l"/>
                      <a:r>
                        <a:rPr kumimoji="1" lang="ja-JP" altLang="en-US" sz="800" b="1" kern="1200" baseline="0">
                          <a:solidFill>
                            <a:schemeClr val="bg1"/>
                          </a:solidFill>
                          <a:latin typeface="メイリオ" pitchFamily="50" charset="-128"/>
                          <a:ea typeface="メイリオ" pitchFamily="50" charset="-128"/>
                          <a:cs typeface="メイリオ" pitchFamily="50" charset="-128"/>
                        </a:rPr>
                        <a:t>鈴木 四朗</a:t>
                      </a:r>
                      <a:r>
                        <a:rPr kumimoji="1" lang="en-US" altLang="ja-JP" sz="800" b="1" kern="1200" baseline="0">
                          <a:solidFill>
                            <a:schemeClr val="bg1"/>
                          </a:solidFill>
                          <a:latin typeface="メイリオ" pitchFamily="50" charset="-128"/>
                          <a:ea typeface="メイリオ" pitchFamily="50" charset="-128"/>
                          <a:cs typeface="メイリオ" pitchFamily="50" charset="-128"/>
                        </a:rPr>
                        <a:t> </a:t>
                      </a:r>
                      <a:endParaRPr kumimoji="1" lang="ja-JP" altLang="en-US" sz="800" b="1">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ctr"/>
                      <a:r>
                        <a:rPr kumimoji="1" lang="ja-JP" altLang="en-US" sz="800" b="1">
                          <a:solidFill>
                            <a:schemeClr val="bg1"/>
                          </a:solidFill>
                          <a:latin typeface="メイリオ" pitchFamily="50" charset="-128"/>
                          <a:ea typeface="メイリオ" pitchFamily="50" charset="-128"/>
                          <a:cs typeface="メイリオ" pitchFamily="50" charset="-128"/>
                        </a:rPr>
                        <a:t>第三営業部</a:t>
                      </a: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a:ln>
                            <a:noFill/>
                          </a:ln>
                          <a:solidFill>
                            <a:prstClr val="white"/>
                          </a:solidFill>
                          <a:effectLst/>
                          <a:uLnTx/>
                          <a:uFillTx/>
                          <a:latin typeface="メイリオ" pitchFamily="50" charset="-128"/>
                          <a:ea typeface="メイリオ" pitchFamily="50" charset="-128"/>
                          <a:cs typeface="メイリオ" pitchFamily="50" charset="-128"/>
                        </a:rPr>
                        <a:t>…</a:t>
                      </a:r>
                      <a:endParaRPr kumimoji="1" lang="ja-JP" altLang="en-US" sz="800" b="1">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extLst>
                  <a:ext uri="{0D108BD9-81ED-4DB2-BD59-A6C34878D82A}">
                    <a16:rowId xmlns:a16="http://schemas.microsoft.com/office/drawing/2014/main" val="10004"/>
                  </a:ext>
                </a:extLst>
              </a:tr>
              <a:tr h="195009">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r"/>
                      <a:r>
                        <a:rPr kumimoji="1" lang="en-US" altLang="ja-JP" sz="800" b="1">
                          <a:solidFill>
                            <a:schemeClr val="bg1"/>
                          </a:solidFill>
                          <a:latin typeface="メイリオ" pitchFamily="50" charset="-128"/>
                          <a:ea typeface="メイリオ" pitchFamily="50" charset="-128"/>
                          <a:cs typeface="メイリオ" pitchFamily="50" charset="-128"/>
                        </a:rPr>
                        <a:t>5</a:t>
                      </a:r>
                      <a:endParaRPr kumimoji="1" lang="ja-JP" altLang="en-US" sz="800" b="1">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b="1">
                          <a:solidFill>
                            <a:schemeClr val="bg1"/>
                          </a:solidFill>
                          <a:latin typeface="メイリオ" pitchFamily="50" charset="-128"/>
                          <a:ea typeface="メイリオ" pitchFamily="50" charset="-128"/>
                          <a:cs typeface="メイリオ" pitchFamily="50" charset="-128"/>
                        </a:rPr>
                        <a:t>00007</a:t>
                      </a:r>
                      <a:endParaRPr kumimoji="1" lang="ja-JP" altLang="en-US" sz="800" b="1">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l"/>
                      <a:r>
                        <a:rPr kumimoji="1" lang="ja-JP" altLang="en-US" sz="800" b="1" kern="1200" baseline="0">
                          <a:solidFill>
                            <a:schemeClr val="bg1"/>
                          </a:solidFill>
                          <a:latin typeface="メイリオ" pitchFamily="50" charset="-128"/>
                          <a:ea typeface="メイリオ" pitchFamily="50" charset="-128"/>
                          <a:cs typeface="メイリオ" pitchFamily="50" charset="-128"/>
                        </a:rPr>
                        <a:t>酒井 五郎</a:t>
                      </a:r>
                      <a:r>
                        <a:rPr kumimoji="1" lang="en-US" altLang="ja-JP" sz="800" b="1" kern="1200" baseline="0">
                          <a:solidFill>
                            <a:schemeClr val="bg1"/>
                          </a:solidFill>
                          <a:latin typeface="メイリオ" pitchFamily="50" charset="-128"/>
                          <a:ea typeface="メイリオ" pitchFamily="50" charset="-128"/>
                          <a:cs typeface="メイリオ" pitchFamily="50" charset="-128"/>
                        </a:rPr>
                        <a:t> </a:t>
                      </a:r>
                      <a:endParaRPr kumimoji="1" lang="ja-JP" altLang="en-US" sz="800" b="1">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ctr"/>
                      <a:r>
                        <a:rPr kumimoji="1" lang="ja-JP" altLang="en-US" sz="800" b="1">
                          <a:solidFill>
                            <a:schemeClr val="bg1"/>
                          </a:solidFill>
                          <a:latin typeface="メイリオ" pitchFamily="50" charset="-128"/>
                          <a:ea typeface="メイリオ" pitchFamily="50" charset="-128"/>
                          <a:cs typeface="メイリオ" pitchFamily="50" charset="-128"/>
                        </a:rPr>
                        <a:t>第三営業部</a:t>
                      </a: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a:ln>
                            <a:noFill/>
                          </a:ln>
                          <a:solidFill>
                            <a:prstClr val="white"/>
                          </a:solidFill>
                          <a:effectLst/>
                          <a:uLnTx/>
                          <a:uFillTx/>
                          <a:latin typeface="メイリオ" pitchFamily="50" charset="-128"/>
                          <a:ea typeface="メイリオ" pitchFamily="50" charset="-128"/>
                          <a:cs typeface="メイリオ" pitchFamily="50" charset="-128"/>
                        </a:rPr>
                        <a:t>…</a:t>
                      </a:r>
                      <a:endParaRPr kumimoji="1" lang="ja-JP" altLang="en-US" sz="800" b="1">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extLst>
                  <a:ext uri="{0D108BD9-81ED-4DB2-BD59-A6C34878D82A}">
                    <a16:rowId xmlns:a16="http://schemas.microsoft.com/office/drawing/2014/main" val="10005"/>
                  </a:ext>
                </a:extLst>
              </a:tr>
              <a:tr h="195009">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r"/>
                      <a:r>
                        <a:rPr kumimoji="1" lang="en-US" altLang="ja-JP" sz="800" b="1">
                          <a:solidFill>
                            <a:schemeClr val="bg1"/>
                          </a:solidFill>
                          <a:latin typeface="メイリオ" pitchFamily="50" charset="-128"/>
                          <a:ea typeface="メイリオ" pitchFamily="50" charset="-128"/>
                          <a:cs typeface="メイリオ" pitchFamily="50" charset="-128"/>
                        </a:rPr>
                        <a:t>6</a:t>
                      </a:r>
                      <a:endParaRPr kumimoji="1" lang="ja-JP" altLang="en-US" sz="800" b="1">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b="1">
                          <a:solidFill>
                            <a:schemeClr val="bg1"/>
                          </a:solidFill>
                          <a:latin typeface="メイリオ" pitchFamily="50" charset="-128"/>
                          <a:ea typeface="メイリオ" pitchFamily="50" charset="-128"/>
                          <a:cs typeface="メイリオ" pitchFamily="50" charset="-128"/>
                        </a:rPr>
                        <a:t>00008</a:t>
                      </a:r>
                      <a:endParaRPr kumimoji="1" lang="ja-JP" altLang="en-US" sz="800" b="1">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l"/>
                      <a:r>
                        <a:rPr kumimoji="1" lang="ja-JP" altLang="en-US" sz="800" b="1" kern="1200" baseline="0">
                          <a:solidFill>
                            <a:schemeClr val="bg1"/>
                          </a:solidFill>
                          <a:latin typeface="メイリオ" pitchFamily="50" charset="-128"/>
                          <a:ea typeface="メイリオ" pitchFamily="50" charset="-128"/>
                          <a:cs typeface="メイリオ" pitchFamily="50" charset="-128"/>
                        </a:rPr>
                        <a:t>寺本 六郎</a:t>
                      </a:r>
                      <a:r>
                        <a:rPr kumimoji="1" lang="en-US" altLang="ja-JP" sz="800" b="1" kern="1200" baseline="0">
                          <a:solidFill>
                            <a:schemeClr val="bg1"/>
                          </a:solidFill>
                          <a:latin typeface="メイリオ" pitchFamily="50" charset="-128"/>
                          <a:ea typeface="メイリオ" pitchFamily="50" charset="-128"/>
                          <a:cs typeface="メイリオ" pitchFamily="50" charset="-128"/>
                        </a:rPr>
                        <a:t> </a:t>
                      </a:r>
                      <a:endParaRPr kumimoji="1" lang="ja-JP" altLang="en-US" sz="800" b="1">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ctr"/>
                      <a:r>
                        <a:rPr kumimoji="1" lang="ja-JP" altLang="en-US" sz="800" b="1">
                          <a:solidFill>
                            <a:schemeClr val="bg1"/>
                          </a:solidFill>
                          <a:latin typeface="メイリオ" pitchFamily="50" charset="-128"/>
                          <a:ea typeface="メイリオ" pitchFamily="50" charset="-128"/>
                          <a:cs typeface="メイリオ" pitchFamily="50" charset="-128"/>
                        </a:rPr>
                        <a:t>第三営業部</a:t>
                      </a: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ctr"/>
                      <a:r>
                        <a:rPr kumimoji="1" lang="en-US" altLang="ja-JP" sz="800" b="1" i="0" u="none" strike="noStrike" kern="1200" cap="none" spc="0" normalizeH="0" baseline="0" noProof="0">
                          <a:ln>
                            <a:noFill/>
                          </a:ln>
                          <a:solidFill>
                            <a:prstClr val="white"/>
                          </a:solidFill>
                          <a:effectLst/>
                          <a:uLnTx/>
                          <a:uFillTx/>
                          <a:latin typeface="メイリオ" pitchFamily="50" charset="-128"/>
                          <a:ea typeface="メイリオ" pitchFamily="50" charset="-128"/>
                          <a:cs typeface="メイリオ" pitchFamily="50" charset="-128"/>
                        </a:rPr>
                        <a:t>…</a:t>
                      </a:r>
                      <a:endParaRPr kumimoji="1" lang="ja-JP" altLang="en-US" sz="800" b="1">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extLst>
                  <a:ext uri="{0D108BD9-81ED-4DB2-BD59-A6C34878D82A}">
                    <a16:rowId xmlns:a16="http://schemas.microsoft.com/office/drawing/2014/main" val="10006"/>
                  </a:ext>
                </a:extLst>
              </a:tr>
              <a:tr h="195009">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r"/>
                      <a:r>
                        <a:rPr kumimoji="1" lang="en-US" altLang="ja-JP" sz="800" b="1">
                          <a:solidFill>
                            <a:schemeClr val="bg1"/>
                          </a:solidFill>
                          <a:latin typeface="メイリオ" pitchFamily="50" charset="-128"/>
                          <a:ea typeface="メイリオ" pitchFamily="50" charset="-128"/>
                          <a:cs typeface="メイリオ" pitchFamily="50" charset="-128"/>
                        </a:rPr>
                        <a:t>7</a:t>
                      </a:r>
                      <a:endParaRPr kumimoji="1" lang="ja-JP" altLang="en-US" sz="800" b="1">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b="1">
                          <a:solidFill>
                            <a:schemeClr val="bg1"/>
                          </a:solidFill>
                          <a:latin typeface="メイリオ" pitchFamily="50" charset="-128"/>
                          <a:ea typeface="メイリオ" pitchFamily="50" charset="-128"/>
                          <a:cs typeface="メイリオ" pitchFamily="50" charset="-128"/>
                        </a:rPr>
                        <a:t>00010</a:t>
                      </a:r>
                      <a:endParaRPr kumimoji="1" lang="ja-JP" altLang="en-US" sz="800" b="1">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l"/>
                      <a:r>
                        <a:rPr kumimoji="1" lang="ja-JP" altLang="en-US" sz="800" b="1" kern="1200" baseline="0">
                          <a:solidFill>
                            <a:schemeClr val="bg1"/>
                          </a:solidFill>
                          <a:latin typeface="メイリオ" pitchFamily="50" charset="-128"/>
                          <a:ea typeface="メイリオ" pitchFamily="50" charset="-128"/>
                          <a:cs typeface="メイリオ" pitchFamily="50" charset="-128"/>
                        </a:rPr>
                        <a:t>田口 直美</a:t>
                      </a:r>
                      <a:endParaRPr kumimoji="1" lang="ja-JP" altLang="en-US" sz="800" b="1">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ctr"/>
                      <a:r>
                        <a:rPr kumimoji="1" lang="ja-JP" altLang="en-US" sz="800" b="1">
                          <a:solidFill>
                            <a:schemeClr val="bg1"/>
                          </a:solidFill>
                          <a:latin typeface="メイリオ" pitchFamily="50" charset="-128"/>
                          <a:ea typeface="メイリオ" pitchFamily="50" charset="-128"/>
                          <a:cs typeface="メイリオ" pitchFamily="50" charset="-128"/>
                        </a:rPr>
                        <a:t>技術部</a:t>
                      </a: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ctr"/>
                      <a:r>
                        <a:rPr kumimoji="1" lang="en-US" altLang="ja-JP" sz="800" b="1" i="0" u="none" strike="noStrike" kern="1200" cap="none" spc="0" normalizeH="0" baseline="0" noProof="0">
                          <a:ln>
                            <a:noFill/>
                          </a:ln>
                          <a:solidFill>
                            <a:prstClr val="white"/>
                          </a:solidFill>
                          <a:effectLst/>
                          <a:uLnTx/>
                          <a:uFillTx/>
                          <a:latin typeface="メイリオ" pitchFamily="50" charset="-128"/>
                          <a:ea typeface="メイリオ" pitchFamily="50" charset="-128"/>
                          <a:cs typeface="メイリオ" pitchFamily="50" charset="-128"/>
                        </a:rPr>
                        <a:t>…</a:t>
                      </a:r>
                      <a:endParaRPr kumimoji="1" lang="ja-JP" altLang="en-US" sz="800" b="1">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extLst>
                  <a:ext uri="{0D108BD9-81ED-4DB2-BD59-A6C34878D82A}">
                    <a16:rowId xmlns:a16="http://schemas.microsoft.com/office/drawing/2014/main" val="10007"/>
                  </a:ext>
                </a:extLst>
              </a:tr>
              <a:tr h="195009">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r"/>
                      <a:r>
                        <a:rPr kumimoji="1" lang="en-US" altLang="ja-JP" sz="800" b="1">
                          <a:solidFill>
                            <a:schemeClr val="bg1"/>
                          </a:solidFill>
                          <a:latin typeface="メイリオ" pitchFamily="50" charset="-128"/>
                          <a:ea typeface="メイリオ" pitchFamily="50" charset="-128"/>
                          <a:cs typeface="メイリオ" pitchFamily="50" charset="-128"/>
                        </a:rPr>
                        <a:t>8</a:t>
                      </a:r>
                      <a:endParaRPr kumimoji="1" lang="ja-JP" altLang="en-US" sz="800" b="1">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b="1">
                          <a:solidFill>
                            <a:schemeClr val="bg1"/>
                          </a:solidFill>
                          <a:latin typeface="メイリオ" pitchFamily="50" charset="-128"/>
                          <a:ea typeface="メイリオ" pitchFamily="50" charset="-128"/>
                          <a:cs typeface="メイリオ" pitchFamily="50" charset="-128"/>
                        </a:rPr>
                        <a:t>00011</a:t>
                      </a:r>
                      <a:endParaRPr kumimoji="1" lang="ja-JP" altLang="en-US" sz="800" b="1">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l"/>
                      <a:r>
                        <a:rPr kumimoji="1" lang="ja-JP" altLang="en-US" sz="800" b="1" kern="1200" baseline="0">
                          <a:solidFill>
                            <a:schemeClr val="bg1"/>
                          </a:solidFill>
                          <a:latin typeface="メイリオ" pitchFamily="50" charset="-128"/>
                          <a:ea typeface="メイリオ" pitchFamily="50" charset="-128"/>
                          <a:cs typeface="メイリオ" pitchFamily="50" charset="-128"/>
                        </a:rPr>
                        <a:t>武島 優子</a:t>
                      </a:r>
                      <a:endParaRPr kumimoji="1" lang="ja-JP" altLang="en-US" sz="800" b="1">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ctr"/>
                      <a:r>
                        <a:rPr kumimoji="1" lang="ja-JP" altLang="en-US" sz="800" b="1">
                          <a:solidFill>
                            <a:schemeClr val="bg1"/>
                          </a:solidFill>
                          <a:latin typeface="メイリオ" pitchFamily="50" charset="-128"/>
                          <a:ea typeface="メイリオ" pitchFamily="50" charset="-128"/>
                          <a:cs typeface="メイリオ" pitchFamily="50" charset="-128"/>
                        </a:rPr>
                        <a:t>技術部</a:t>
                      </a: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ctr"/>
                      <a:r>
                        <a:rPr kumimoji="1" lang="en-US" altLang="ja-JP" sz="8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rPr>
                        <a:t>…</a:t>
                      </a:r>
                      <a:endParaRPr kumimoji="1" lang="ja-JP" altLang="en-US" sz="800" b="1" dirty="0">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extLst>
                  <a:ext uri="{0D108BD9-81ED-4DB2-BD59-A6C34878D82A}">
                    <a16:rowId xmlns:a16="http://schemas.microsoft.com/office/drawing/2014/main" val="10008"/>
                  </a:ext>
                </a:extLst>
              </a:tr>
            </a:tbl>
          </a:graphicData>
        </a:graphic>
      </p:graphicFrame>
      <p:sp>
        <p:nvSpPr>
          <p:cNvPr id="26" name="右矢印 25"/>
          <p:cNvSpPr/>
          <p:nvPr/>
        </p:nvSpPr>
        <p:spPr>
          <a:xfrm>
            <a:off x="1508548" y="2440588"/>
            <a:ext cx="316734" cy="287940"/>
          </a:xfrm>
          <a:prstGeom prst="right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7" name="右矢印 26"/>
          <p:cNvSpPr/>
          <p:nvPr/>
        </p:nvSpPr>
        <p:spPr>
          <a:xfrm>
            <a:off x="4495425" y="2450593"/>
            <a:ext cx="316734" cy="287940"/>
          </a:xfrm>
          <a:prstGeom prst="right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8" name="Text Box 26"/>
          <p:cNvSpPr txBox="1">
            <a:spLocks noChangeArrowheads="1"/>
          </p:cNvSpPr>
          <p:nvPr/>
        </p:nvSpPr>
        <p:spPr bwMode="auto">
          <a:xfrm>
            <a:off x="95635" y="3179152"/>
            <a:ext cx="1956576" cy="307777"/>
          </a:xfrm>
          <a:prstGeom prst="rect">
            <a:avLst/>
          </a:prstGeom>
          <a:noFill/>
          <a:ln w="9525">
            <a:noFill/>
            <a:miter lim="800000"/>
            <a:headEnd/>
            <a:tailEnd/>
          </a:ln>
        </p:spPr>
        <p:txBody>
          <a:bodyPr wrap="square">
            <a:spAutoFit/>
          </a:bodyPr>
          <a:lstStyle/>
          <a:p>
            <a:pPr algn="ctr"/>
            <a:r>
              <a:rPr kumimoji="0" lang="en-US" altLang="ja-JP" sz="1400" b="1">
                <a:solidFill>
                  <a:srgbClr val="54C2F0"/>
                </a:solidFill>
                <a:cs typeface="メイリオ" pitchFamily="50" charset="-128"/>
              </a:rPr>
              <a:t>SuperStream-NX</a:t>
            </a:r>
            <a:endParaRPr kumimoji="0" lang="ja-JP" altLang="en-US" sz="1400" b="1">
              <a:solidFill>
                <a:srgbClr val="54C2F0"/>
              </a:solidFill>
              <a:cs typeface="メイリオ" pitchFamily="50" charset="-128"/>
            </a:endParaRPr>
          </a:p>
        </p:txBody>
      </p:sp>
      <p:sp>
        <p:nvSpPr>
          <p:cNvPr id="29" name="右矢印 28"/>
          <p:cNvSpPr/>
          <p:nvPr/>
        </p:nvSpPr>
        <p:spPr>
          <a:xfrm rot="7052230">
            <a:off x="5957545" y="3504949"/>
            <a:ext cx="316734" cy="287940"/>
          </a:xfrm>
          <a:prstGeom prst="right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grpSp>
        <p:nvGrpSpPr>
          <p:cNvPr id="30" name="グループ化 97"/>
          <p:cNvGrpSpPr/>
          <p:nvPr/>
        </p:nvGrpSpPr>
        <p:grpSpPr>
          <a:xfrm>
            <a:off x="5423853" y="3855906"/>
            <a:ext cx="874158" cy="489498"/>
            <a:chOff x="4726523" y="5229200"/>
            <a:chExt cx="788440" cy="441498"/>
          </a:xfrm>
          <a:solidFill>
            <a:srgbClr val="EE5500">
              <a:lumMod val="60000"/>
              <a:lumOff val="40000"/>
            </a:srgbClr>
          </a:solidFill>
        </p:grpSpPr>
        <p:grpSp>
          <p:nvGrpSpPr>
            <p:cNvPr id="31" name="グループ化 525"/>
            <p:cNvGrpSpPr/>
            <p:nvPr/>
          </p:nvGrpSpPr>
          <p:grpSpPr>
            <a:xfrm>
              <a:off x="5074162" y="5229200"/>
              <a:ext cx="440801" cy="440802"/>
              <a:chOff x="3752906" y="1923678"/>
              <a:chExt cx="381000" cy="381000"/>
            </a:xfrm>
            <a:grpFill/>
          </p:grpSpPr>
          <p:sp>
            <p:nvSpPr>
              <p:cNvPr id="35" name="Freeform 560"/>
              <p:cNvSpPr>
                <a:spLocks/>
              </p:cNvSpPr>
              <p:nvPr/>
            </p:nvSpPr>
            <p:spPr bwMode="auto">
              <a:xfrm>
                <a:off x="3835346" y="2253878"/>
                <a:ext cx="203199"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cs typeface="メイリオ" pitchFamily="50" charset="-128"/>
                </a:endParaRPr>
              </a:p>
            </p:txBody>
          </p:sp>
          <p:sp>
            <p:nvSpPr>
              <p:cNvPr id="36" name="Freeform 561"/>
              <p:cNvSpPr>
                <a:spLocks noEditPoints="1"/>
              </p:cNvSpPr>
              <p:nvPr/>
            </p:nvSpPr>
            <p:spPr bwMode="auto">
              <a:xfrm>
                <a:off x="3752906"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cs typeface="メイリオ" pitchFamily="50" charset="-128"/>
                </a:endParaRPr>
              </a:p>
            </p:txBody>
          </p:sp>
        </p:grpSp>
        <p:grpSp>
          <p:nvGrpSpPr>
            <p:cNvPr id="32" name="グループ化 61"/>
            <p:cNvGrpSpPr/>
            <p:nvPr/>
          </p:nvGrpSpPr>
          <p:grpSpPr>
            <a:xfrm>
              <a:off x="4726523" y="5301208"/>
              <a:ext cx="349533" cy="369490"/>
              <a:chOff x="646113" y="649288"/>
              <a:chExt cx="355600" cy="381000"/>
            </a:xfrm>
            <a:grpFill/>
          </p:grpSpPr>
          <p:sp>
            <p:nvSpPr>
              <p:cNvPr id="33"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34"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sp>
        <p:nvSpPr>
          <p:cNvPr id="37" name="右矢印 36"/>
          <p:cNvSpPr/>
          <p:nvPr/>
        </p:nvSpPr>
        <p:spPr>
          <a:xfrm rot="14547770" flipH="1">
            <a:off x="7488771" y="3508604"/>
            <a:ext cx="316734" cy="287940"/>
          </a:xfrm>
          <a:prstGeom prst="right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38" name="テキスト ボックス 37"/>
          <p:cNvSpPr txBox="1"/>
          <p:nvPr/>
        </p:nvSpPr>
        <p:spPr>
          <a:xfrm>
            <a:off x="5262893" y="4371564"/>
            <a:ext cx="1749828"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EE5500">
                    <a:lumMod val="75000"/>
                  </a:srgbClr>
                </a:solidFill>
                <a:effectLst/>
                <a:uLnTx/>
                <a:uFillTx/>
              </a:rPr>
              <a:t>＜個人情報画面＞</a:t>
            </a:r>
          </a:p>
        </p:txBody>
      </p:sp>
      <p:sp>
        <p:nvSpPr>
          <p:cNvPr id="39" name="テキスト ボックス 38"/>
          <p:cNvSpPr txBox="1"/>
          <p:nvPr/>
        </p:nvSpPr>
        <p:spPr>
          <a:xfrm>
            <a:off x="2375385" y="3522817"/>
            <a:ext cx="1842812"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EE5500">
                    <a:lumMod val="75000"/>
                  </a:srgbClr>
                </a:solidFill>
                <a:effectLst/>
                <a:uLnTx/>
                <a:uFillTx/>
              </a:rPr>
              <a:t>諸届申請期間 </a:t>
            </a:r>
            <a:r>
              <a:rPr kumimoji="0" lang="en-US" altLang="ja-JP" sz="1400" b="0" i="0" u="none" strike="noStrike" kern="0" cap="none" spc="0" normalizeH="0" baseline="0" noProof="0">
                <a:ln>
                  <a:noFill/>
                </a:ln>
                <a:solidFill>
                  <a:srgbClr val="EE5500">
                    <a:lumMod val="75000"/>
                  </a:srgbClr>
                </a:solidFill>
                <a:effectLst/>
                <a:uLnTx/>
                <a:uFillTx/>
              </a:rPr>
              <a:t>etc…</a:t>
            </a:r>
            <a:endParaRPr kumimoji="0" lang="ja-JP" altLang="en-US" sz="1400" b="0" i="0" u="none" strike="noStrike" kern="0" cap="none" spc="0" normalizeH="0" baseline="0" noProof="0">
              <a:ln>
                <a:noFill/>
              </a:ln>
              <a:solidFill>
                <a:srgbClr val="EE5500">
                  <a:lumMod val="75000"/>
                </a:srgbClr>
              </a:solidFill>
              <a:effectLst/>
              <a:uLnTx/>
              <a:uFillTx/>
            </a:endParaRPr>
          </a:p>
        </p:txBody>
      </p:sp>
      <p:sp>
        <p:nvSpPr>
          <p:cNvPr id="40" name="テキスト ボックス 39"/>
          <p:cNvSpPr txBox="1"/>
          <p:nvPr/>
        </p:nvSpPr>
        <p:spPr>
          <a:xfrm>
            <a:off x="6993223" y="4385227"/>
            <a:ext cx="1807222" cy="261610"/>
          </a:xfrm>
          <a:prstGeom prst="rect">
            <a:avLst/>
          </a:prstGeom>
          <a:noFill/>
          <a:ln w="28575">
            <a:noFill/>
          </a:ln>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50" b="1" i="0" u="none" strike="noStrike" kern="0" cap="none" spc="0" normalizeH="0" baseline="0" noProof="0">
                <a:ln>
                  <a:noFill/>
                </a:ln>
                <a:solidFill>
                  <a:srgbClr val="EE5500">
                    <a:lumMod val="75000"/>
                  </a:srgbClr>
                </a:solidFill>
                <a:effectLst/>
                <a:uLnTx/>
                <a:uFillTx/>
              </a:rPr>
              <a:t>＜ピボットレポート＞</a:t>
            </a:r>
            <a:endParaRPr kumimoji="0" lang="en-US" altLang="ja-JP" sz="1050" b="1" i="0" u="none" strike="noStrike" kern="0" cap="none" spc="0" normalizeH="0" baseline="0" noProof="0">
              <a:ln>
                <a:noFill/>
              </a:ln>
              <a:solidFill>
                <a:srgbClr val="EE5500">
                  <a:lumMod val="75000"/>
                </a:srgbClr>
              </a:solidFill>
              <a:effectLst/>
              <a:uLnTx/>
              <a:uFillTx/>
            </a:endParaRPr>
          </a:p>
        </p:txBody>
      </p:sp>
      <p:sp>
        <p:nvSpPr>
          <p:cNvPr id="41" name="正方形/長方形 40"/>
          <p:cNvSpPr/>
          <p:nvPr/>
        </p:nvSpPr>
        <p:spPr>
          <a:xfrm>
            <a:off x="7474920" y="3882860"/>
            <a:ext cx="674092" cy="485896"/>
          </a:xfrm>
          <a:prstGeom prst="rect">
            <a:avLst/>
          </a:prstGeom>
          <a:solidFill>
            <a:srgbClr val="EE5500">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42" name="正方形/長方形 41"/>
          <p:cNvSpPr/>
          <p:nvPr/>
        </p:nvSpPr>
        <p:spPr>
          <a:xfrm>
            <a:off x="7521089" y="3921294"/>
            <a:ext cx="126050" cy="11069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43" name="正方形/長方形 42"/>
          <p:cNvSpPr/>
          <p:nvPr/>
        </p:nvSpPr>
        <p:spPr>
          <a:xfrm>
            <a:off x="7671801" y="3926475"/>
            <a:ext cx="420840" cy="11069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44" name="正方形/長方形 43"/>
          <p:cNvSpPr/>
          <p:nvPr/>
        </p:nvSpPr>
        <p:spPr>
          <a:xfrm>
            <a:off x="7521089" y="4058632"/>
            <a:ext cx="126050" cy="278002"/>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45" name="円弧 44"/>
          <p:cNvSpPr/>
          <p:nvPr/>
        </p:nvSpPr>
        <p:spPr>
          <a:xfrm rot="5400000">
            <a:off x="7473630" y="3818383"/>
            <a:ext cx="481352" cy="505030"/>
          </a:xfrm>
          <a:prstGeom prst="arc">
            <a:avLst>
              <a:gd name="adj1" fmla="val 16420859"/>
              <a:gd name="adj2" fmla="val 262606"/>
            </a:avLst>
          </a:prstGeom>
          <a:noFill/>
          <a:ln w="38100" cap="flat" cmpd="sng" algn="ctr">
            <a:solidFill>
              <a:sysClr val="window" lastClr="FFFFFF"/>
            </a:solidFill>
            <a:prstDash val="solid"/>
            <a:headEnd type="stealth"/>
            <a:tailEnd type="stealt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latin typeface="メイリオ"/>
              <a:ea typeface="メイリオ"/>
              <a:cs typeface="+mn-cs"/>
            </a:endParaRPr>
          </a:p>
        </p:txBody>
      </p:sp>
    </p:spTree>
    <p:extLst>
      <p:ext uri="{BB962C8B-B14F-4D97-AF65-F5344CB8AC3E}">
        <p14:creationId xmlns:p14="http://schemas.microsoft.com/office/powerpoint/2010/main" val="2843651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500"/>
                                        <p:tgtEl>
                                          <p:spTgt spid="39"/>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500"/>
                                        <p:tgtEl>
                                          <p:spTgt spid="24"/>
                                        </p:tgtEl>
                                      </p:cBhvr>
                                    </p:animEffect>
                                  </p:childTnLst>
                                </p:cTn>
                              </p:par>
                              <p:par>
                                <p:cTn id="54" presetID="10" presetClass="entr" presetSubtype="0" fill="hold" nodeType="with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500"/>
                                        <p:tgtEl>
                                          <p:spTgt spid="2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fade">
                                      <p:cBhvr>
                                        <p:cTn id="59" dur="500"/>
                                        <p:tgtEl>
                                          <p:spTgt spid="27"/>
                                        </p:tgtEl>
                                      </p:cBhvr>
                                    </p:animEffect>
                                  </p:childTnLst>
                                </p:cTn>
                              </p:par>
                            </p:childTnLst>
                          </p:cTn>
                        </p:par>
                      </p:childTnLst>
                    </p:cTn>
                  </p:par>
                  <p:par>
                    <p:cTn id="60" fill="hold">
                      <p:stCondLst>
                        <p:cond delay="indefinite"/>
                      </p:stCondLst>
                      <p:childTnLst>
                        <p:par>
                          <p:cTn id="61" fill="hold">
                            <p:stCondLst>
                              <p:cond delay="0"/>
                            </p:stCondLst>
                            <p:childTnLst>
                              <p:par>
                                <p:cTn id="62" presetID="47" presetClass="entr" presetSubtype="0" fill="hold" grpId="0" nodeType="click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1000"/>
                                        <p:tgtEl>
                                          <p:spTgt spid="29"/>
                                        </p:tgtEl>
                                      </p:cBhvr>
                                    </p:animEffect>
                                    <p:anim calcmode="lin" valueType="num">
                                      <p:cBhvr>
                                        <p:cTn id="65" dur="1000" fill="hold"/>
                                        <p:tgtEl>
                                          <p:spTgt spid="29"/>
                                        </p:tgtEl>
                                        <p:attrNameLst>
                                          <p:attrName>ppt_x</p:attrName>
                                        </p:attrNameLst>
                                      </p:cBhvr>
                                      <p:tavLst>
                                        <p:tav tm="0">
                                          <p:val>
                                            <p:strVal val="#ppt_x"/>
                                          </p:val>
                                        </p:tav>
                                        <p:tav tm="100000">
                                          <p:val>
                                            <p:strVal val="#ppt_x"/>
                                          </p:val>
                                        </p:tav>
                                      </p:tavLst>
                                    </p:anim>
                                    <p:anim calcmode="lin" valueType="num">
                                      <p:cBhvr>
                                        <p:cTn id="66" dur="1000" fill="hold"/>
                                        <p:tgtEl>
                                          <p:spTgt spid="29"/>
                                        </p:tgtEl>
                                        <p:attrNameLst>
                                          <p:attrName>ppt_y</p:attrName>
                                        </p:attrNameLst>
                                      </p:cBhvr>
                                      <p:tavLst>
                                        <p:tav tm="0">
                                          <p:val>
                                            <p:strVal val="#ppt_y-.1"/>
                                          </p:val>
                                        </p:tav>
                                        <p:tav tm="100000">
                                          <p:val>
                                            <p:strVal val="#ppt_y"/>
                                          </p:val>
                                        </p:tav>
                                      </p:tavLst>
                                    </p:anim>
                                  </p:childTnLst>
                                </p:cTn>
                              </p:par>
                              <p:par>
                                <p:cTn id="67" presetID="47" presetClass="entr" presetSubtype="0" fill="hold" nodeType="with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par>
                                <p:cTn id="77" presetID="47" presetClass="entr" presetSubtype="0"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41"/>
                                        </p:tgtEl>
                                        <p:attrNameLst>
                                          <p:attrName>style.visibility</p:attrName>
                                        </p:attrNameLst>
                                      </p:cBhvr>
                                      <p:to>
                                        <p:strVal val="visible"/>
                                      </p:to>
                                    </p:set>
                                    <p:animEffect transition="in" filter="fade">
                                      <p:cBhvr>
                                        <p:cTn id="84" dur="1000"/>
                                        <p:tgtEl>
                                          <p:spTgt spid="41"/>
                                        </p:tgtEl>
                                      </p:cBhvr>
                                    </p:animEffect>
                                    <p:anim calcmode="lin" valueType="num">
                                      <p:cBhvr>
                                        <p:cTn id="85" dur="1000" fill="hold"/>
                                        <p:tgtEl>
                                          <p:spTgt spid="41"/>
                                        </p:tgtEl>
                                        <p:attrNameLst>
                                          <p:attrName>ppt_x</p:attrName>
                                        </p:attrNameLst>
                                      </p:cBhvr>
                                      <p:tavLst>
                                        <p:tav tm="0">
                                          <p:val>
                                            <p:strVal val="#ppt_x"/>
                                          </p:val>
                                        </p:tav>
                                        <p:tav tm="100000">
                                          <p:val>
                                            <p:strVal val="#ppt_x"/>
                                          </p:val>
                                        </p:tav>
                                      </p:tavLst>
                                    </p:anim>
                                    <p:anim calcmode="lin" valueType="num">
                                      <p:cBhvr>
                                        <p:cTn id="86" dur="1000" fill="hold"/>
                                        <p:tgtEl>
                                          <p:spTgt spid="41"/>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42"/>
                                        </p:tgtEl>
                                        <p:attrNameLst>
                                          <p:attrName>style.visibility</p:attrName>
                                        </p:attrNameLst>
                                      </p:cBhvr>
                                      <p:to>
                                        <p:strVal val="visible"/>
                                      </p:to>
                                    </p:set>
                                    <p:animEffect transition="in" filter="fade">
                                      <p:cBhvr>
                                        <p:cTn id="89" dur="1000"/>
                                        <p:tgtEl>
                                          <p:spTgt spid="42"/>
                                        </p:tgtEl>
                                      </p:cBhvr>
                                    </p:animEffect>
                                    <p:anim calcmode="lin" valueType="num">
                                      <p:cBhvr>
                                        <p:cTn id="90" dur="1000" fill="hold"/>
                                        <p:tgtEl>
                                          <p:spTgt spid="42"/>
                                        </p:tgtEl>
                                        <p:attrNameLst>
                                          <p:attrName>ppt_x</p:attrName>
                                        </p:attrNameLst>
                                      </p:cBhvr>
                                      <p:tavLst>
                                        <p:tav tm="0">
                                          <p:val>
                                            <p:strVal val="#ppt_x"/>
                                          </p:val>
                                        </p:tav>
                                        <p:tav tm="100000">
                                          <p:val>
                                            <p:strVal val="#ppt_x"/>
                                          </p:val>
                                        </p:tav>
                                      </p:tavLst>
                                    </p:anim>
                                    <p:anim calcmode="lin" valueType="num">
                                      <p:cBhvr>
                                        <p:cTn id="91" dur="1000" fill="hold"/>
                                        <p:tgtEl>
                                          <p:spTgt spid="42"/>
                                        </p:tgtEl>
                                        <p:attrNameLst>
                                          <p:attrName>ppt_y</p:attrName>
                                        </p:attrNameLst>
                                      </p:cBhvr>
                                      <p:tavLst>
                                        <p:tav tm="0">
                                          <p:val>
                                            <p:strVal val="#ppt_y-.1"/>
                                          </p:val>
                                        </p:tav>
                                        <p:tav tm="100000">
                                          <p:val>
                                            <p:strVal val="#ppt_y"/>
                                          </p:val>
                                        </p:tav>
                                      </p:tavLst>
                                    </p:anim>
                                  </p:childTnLst>
                                </p:cTn>
                              </p:par>
                              <p:par>
                                <p:cTn id="92" presetID="47" presetClass="entr" presetSubtype="0" fill="hold" grpId="0" nodeType="with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fade">
                                      <p:cBhvr>
                                        <p:cTn id="94" dur="1000"/>
                                        <p:tgtEl>
                                          <p:spTgt spid="43"/>
                                        </p:tgtEl>
                                      </p:cBhvr>
                                    </p:animEffect>
                                    <p:anim calcmode="lin" valueType="num">
                                      <p:cBhvr>
                                        <p:cTn id="95" dur="1000" fill="hold"/>
                                        <p:tgtEl>
                                          <p:spTgt spid="43"/>
                                        </p:tgtEl>
                                        <p:attrNameLst>
                                          <p:attrName>ppt_x</p:attrName>
                                        </p:attrNameLst>
                                      </p:cBhvr>
                                      <p:tavLst>
                                        <p:tav tm="0">
                                          <p:val>
                                            <p:strVal val="#ppt_x"/>
                                          </p:val>
                                        </p:tav>
                                        <p:tav tm="100000">
                                          <p:val>
                                            <p:strVal val="#ppt_x"/>
                                          </p:val>
                                        </p:tav>
                                      </p:tavLst>
                                    </p:anim>
                                    <p:anim calcmode="lin" valueType="num">
                                      <p:cBhvr>
                                        <p:cTn id="96" dur="1000" fill="hold"/>
                                        <p:tgtEl>
                                          <p:spTgt spid="43"/>
                                        </p:tgtEl>
                                        <p:attrNameLst>
                                          <p:attrName>ppt_y</p:attrName>
                                        </p:attrNameLst>
                                      </p:cBhvr>
                                      <p:tavLst>
                                        <p:tav tm="0">
                                          <p:val>
                                            <p:strVal val="#ppt_y-.1"/>
                                          </p:val>
                                        </p:tav>
                                        <p:tav tm="100000">
                                          <p:val>
                                            <p:strVal val="#ppt_y"/>
                                          </p:val>
                                        </p:tav>
                                      </p:tavLst>
                                    </p:anim>
                                  </p:childTnLst>
                                </p:cTn>
                              </p:par>
                              <p:par>
                                <p:cTn id="97" presetID="47" presetClass="entr" presetSubtype="0" fill="hold" grpId="0" nodeType="with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1000" fill="hold"/>
                                        <p:tgtEl>
                                          <p:spTgt spid="44"/>
                                        </p:tgtEl>
                                        <p:attrNameLst>
                                          <p:attrName>ppt_y</p:attrName>
                                        </p:attrNameLst>
                                      </p:cBhvr>
                                      <p:tavLst>
                                        <p:tav tm="0">
                                          <p:val>
                                            <p:strVal val="#ppt_y-.1"/>
                                          </p:val>
                                        </p:tav>
                                        <p:tav tm="100000">
                                          <p:val>
                                            <p:strVal val="#ppt_y"/>
                                          </p:val>
                                        </p:tav>
                                      </p:tavLst>
                                    </p:anim>
                                  </p:childTnLst>
                                </p:cTn>
                              </p:par>
                              <p:par>
                                <p:cTn id="102" presetID="47" presetClass="entr" presetSubtype="0" fill="hold" grpId="0" nodeType="withEffect">
                                  <p:stCondLst>
                                    <p:cond delay="0"/>
                                  </p:stCondLst>
                                  <p:childTnLst>
                                    <p:set>
                                      <p:cBhvr>
                                        <p:cTn id="103" dur="1" fill="hold">
                                          <p:stCondLst>
                                            <p:cond delay="0"/>
                                          </p:stCondLst>
                                        </p:cTn>
                                        <p:tgtEl>
                                          <p:spTgt spid="45"/>
                                        </p:tgtEl>
                                        <p:attrNameLst>
                                          <p:attrName>style.visibility</p:attrName>
                                        </p:attrNameLst>
                                      </p:cBhvr>
                                      <p:to>
                                        <p:strVal val="visible"/>
                                      </p:to>
                                    </p:set>
                                    <p:animEffect transition="in" filter="fade">
                                      <p:cBhvr>
                                        <p:cTn id="104" dur="1000"/>
                                        <p:tgtEl>
                                          <p:spTgt spid="45"/>
                                        </p:tgtEl>
                                      </p:cBhvr>
                                    </p:animEffect>
                                    <p:anim calcmode="lin" valueType="num">
                                      <p:cBhvr>
                                        <p:cTn id="105" dur="1000" fill="hold"/>
                                        <p:tgtEl>
                                          <p:spTgt spid="45"/>
                                        </p:tgtEl>
                                        <p:attrNameLst>
                                          <p:attrName>ppt_x</p:attrName>
                                        </p:attrNameLst>
                                      </p:cBhvr>
                                      <p:tavLst>
                                        <p:tav tm="0">
                                          <p:val>
                                            <p:strVal val="#ppt_x"/>
                                          </p:val>
                                        </p:tav>
                                        <p:tav tm="100000">
                                          <p:val>
                                            <p:strVal val="#ppt_x"/>
                                          </p:val>
                                        </p:tav>
                                      </p:tavLst>
                                    </p:anim>
                                    <p:anim calcmode="lin" valueType="num">
                                      <p:cBhvr>
                                        <p:cTn id="106" dur="1000" fill="hold"/>
                                        <p:tgtEl>
                                          <p:spTgt spid="45"/>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40"/>
                                        </p:tgtEl>
                                        <p:attrNameLst>
                                          <p:attrName>style.visibility</p:attrName>
                                        </p:attrNameLst>
                                      </p:cBhvr>
                                      <p:to>
                                        <p:strVal val="visible"/>
                                      </p:to>
                                    </p:set>
                                    <p:animEffect transition="in" filter="fade">
                                      <p:cBhvr>
                                        <p:cTn id="109" dur="1000"/>
                                        <p:tgtEl>
                                          <p:spTgt spid="40"/>
                                        </p:tgtEl>
                                      </p:cBhvr>
                                    </p:animEffect>
                                    <p:anim calcmode="lin" valueType="num">
                                      <p:cBhvr>
                                        <p:cTn id="110" dur="1000" fill="hold"/>
                                        <p:tgtEl>
                                          <p:spTgt spid="40"/>
                                        </p:tgtEl>
                                        <p:attrNameLst>
                                          <p:attrName>ppt_x</p:attrName>
                                        </p:attrNameLst>
                                      </p:cBhvr>
                                      <p:tavLst>
                                        <p:tav tm="0">
                                          <p:val>
                                            <p:strVal val="#ppt_x"/>
                                          </p:val>
                                        </p:tav>
                                        <p:tav tm="100000">
                                          <p:val>
                                            <p:strVal val="#ppt_x"/>
                                          </p:val>
                                        </p:tav>
                                      </p:tavLst>
                                    </p:anim>
                                    <p:anim calcmode="lin" valueType="num">
                                      <p:cBhvr>
                                        <p:cTn id="11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6" grpId="0"/>
      <p:bldP spid="17" grpId="0"/>
      <p:bldP spid="18" grpId="0"/>
      <p:bldP spid="19" grpId="0"/>
      <p:bldP spid="20" grpId="0"/>
      <p:bldP spid="21" grpId="0"/>
      <p:bldP spid="22" grpId="0"/>
      <p:bldP spid="23" grpId="0"/>
      <p:bldP spid="24" grpId="0"/>
      <p:bldP spid="26" grpId="0" animBg="1"/>
      <p:bldP spid="27" grpId="0" animBg="1"/>
      <p:bldP spid="28" grpId="0"/>
      <p:bldP spid="29" grpId="0" animBg="1"/>
      <p:bldP spid="37" grpId="0" animBg="1"/>
      <p:bldP spid="38" grpId="0"/>
      <p:bldP spid="39" grpId="0"/>
      <p:bldP spid="40" grpId="0"/>
      <p:bldP spid="41" grpId="0" animBg="1"/>
      <p:bldP spid="42" grpId="0" animBg="1"/>
      <p:bldP spid="43" grpId="0" animBg="1"/>
      <p:bldP spid="44" grpId="0" animBg="1"/>
      <p:bldP spid="4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44</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テキスト プレースホルダー 3"/>
          <p:cNvSpPr>
            <a:spLocks noGrp="1"/>
          </p:cNvSpPr>
          <p:nvPr>
            <p:ph type="body" sz="quarter" idx="16"/>
          </p:nvPr>
        </p:nvSpPr>
        <p:spPr/>
        <p:txBody>
          <a:bodyPr/>
          <a:lstStyle/>
          <a:p>
            <a:r>
              <a:rPr lang="ja-JP" altLang="en-US"/>
              <a:t>人事発令と連動した給与計算式の設定が可能</a:t>
            </a:r>
          </a:p>
          <a:p>
            <a:endParaRPr kumimoji="1" lang="ja-JP" altLang="en-US"/>
          </a:p>
        </p:txBody>
      </p:sp>
      <p:sp>
        <p:nvSpPr>
          <p:cNvPr id="6" name="タイトル 5"/>
          <p:cNvSpPr>
            <a:spLocks noGrp="1"/>
          </p:cNvSpPr>
          <p:nvPr>
            <p:ph type="title"/>
          </p:nvPr>
        </p:nvSpPr>
        <p:spPr/>
        <p:txBody>
          <a:bodyPr/>
          <a:lstStyle/>
          <a:p>
            <a:r>
              <a:rPr lang="ja-JP" altLang="en-US"/>
              <a:t>人事管理・給与管理特長</a:t>
            </a:r>
            <a:endParaRPr kumimoji="1" lang="ja-JP" altLang="en-US"/>
          </a:p>
        </p:txBody>
      </p:sp>
      <p:sp>
        <p:nvSpPr>
          <p:cNvPr id="7" name="Freeform 378"/>
          <p:cNvSpPr>
            <a:spLocks noEditPoints="1"/>
          </p:cNvSpPr>
          <p:nvPr/>
        </p:nvSpPr>
        <p:spPr bwMode="auto">
          <a:xfrm>
            <a:off x="346830" y="1730108"/>
            <a:ext cx="669789" cy="741395"/>
          </a:xfrm>
          <a:custGeom>
            <a:avLst/>
            <a:gdLst>
              <a:gd name="T0" fmla="*/ 615 w 785"/>
              <a:gd name="T1" fmla="*/ 437 h 922"/>
              <a:gd name="T2" fmla="*/ 679 w 785"/>
              <a:gd name="T3" fmla="*/ 454 h 922"/>
              <a:gd name="T4" fmla="*/ 709 w 785"/>
              <a:gd name="T5" fmla="*/ 418 h 922"/>
              <a:gd name="T6" fmla="*/ 705 w 785"/>
              <a:gd name="T7" fmla="*/ 263 h 922"/>
              <a:gd name="T8" fmla="*/ 669 w 785"/>
              <a:gd name="T9" fmla="*/ 233 h 922"/>
              <a:gd name="T10" fmla="*/ 618 w 785"/>
              <a:gd name="T11" fmla="*/ 264 h 922"/>
              <a:gd name="T12" fmla="*/ 627 w 785"/>
              <a:gd name="T13" fmla="*/ 355 h 922"/>
              <a:gd name="T14" fmla="*/ 408 w 785"/>
              <a:gd name="T15" fmla="*/ 75 h 922"/>
              <a:gd name="T16" fmla="*/ 485 w 785"/>
              <a:gd name="T17" fmla="*/ 91 h 922"/>
              <a:gd name="T18" fmla="*/ 549 w 785"/>
              <a:gd name="T19" fmla="*/ 131 h 922"/>
              <a:gd name="T20" fmla="*/ 595 w 785"/>
              <a:gd name="T21" fmla="*/ 192 h 922"/>
              <a:gd name="T22" fmla="*/ 614 w 785"/>
              <a:gd name="T23" fmla="*/ 133 h 922"/>
              <a:gd name="T24" fmla="*/ 549 w 785"/>
              <a:gd name="T25" fmla="*/ 54 h 922"/>
              <a:gd name="T26" fmla="*/ 457 w 785"/>
              <a:gd name="T27" fmla="*/ 7 h 922"/>
              <a:gd name="T28" fmla="*/ 369 w 785"/>
              <a:gd name="T29" fmla="*/ 0 h 922"/>
              <a:gd name="T30" fmla="*/ 267 w 785"/>
              <a:gd name="T31" fmla="*/ 31 h 922"/>
              <a:gd name="T32" fmla="*/ 192 w 785"/>
              <a:gd name="T33" fmla="*/ 99 h 922"/>
              <a:gd name="T34" fmla="*/ 145 w 785"/>
              <a:gd name="T35" fmla="*/ 192 h 922"/>
              <a:gd name="T36" fmla="*/ 212 w 785"/>
              <a:gd name="T37" fmla="*/ 153 h 922"/>
              <a:gd name="T38" fmla="*/ 271 w 785"/>
              <a:gd name="T39" fmla="*/ 105 h 922"/>
              <a:gd name="T40" fmla="*/ 344 w 785"/>
              <a:gd name="T41" fmla="*/ 78 h 922"/>
              <a:gd name="T42" fmla="*/ 74 w 785"/>
              <a:gd name="T43" fmla="*/ 407 h 922"/>
              <a:gd name="T44" fmla="*/ 89 w 785"/>
              <a:gd name="T45" fmla="*/ 443 h 922"/>
              <a:gd name="T46" fmla="*/ 174 w 785"/>
              <a:gd name="T47" fmla="*/ 457 h 922"/>
              <a:gd name="T48" fmla="*/ 158 w 785"/>
              <a:gd name="T49" fmla="*/ 378 h 922"/>
              <a:gd name="T50" fmla="*/ 158 w 785"/>
              <a:gd name="T51" fmla="*/ 300 h 922"/>
              <a:gd name="T52" fmla="*/ 125 w 785"/>
              <a:gd name="T53" fmla="*/ 232 h 922"/>
              <a:gd name="T54" fmla="*/ 89 w 785"/>
              <a:gd name="T55" fmla="*/ 246 h 922"/>
              <a:gd name="T56" fmla="*/ 74 w 785"/>
              <a:gd name="T57" fmla="*/ 407 h 922"/>
              <a:gd name="T58" fmla="*/ 600 w 785"/>
              <a:gd name="T59" fmla="*/ 709 h 922"/>
              <a:gd name="T60" fmla="*/ 524 w 785"/>
              <a:gd name="T61" fmla="*/ 676 h 922"/>
              <a:gd name="T62" fmla="*/ 501 w 785"/>
              <a:gd name="T63" fmla="*/ 639 h 922"/>
              <a:gd name="T64" fmla="*/ 515 w 785"/>
              <a:gd name="T65" fmla="*/ 586 h 922"/>
              <a:gd name="T66" fmla="*/ 527 w 785"/>
              <a:gd name="T67" fmla="*/ 526 h 922"/>
              <a:gd name="T68" fmla="*/ 463 w 785"/>
              <a:gd name="T69" fmla="*/ 513 h 922"/>
              <a:gd name="T70" fmla="*/ 534 w 785"/>
              <a:gd name="T71" fmla="*/ 481 h 922"/>
              <a:gd name="T72" fmla="*/ 575 w 785"/>
              <a:gd name="T73" fmla="*/ 433 h 922"/>
              <a:gd name="T74" fmla="*/ 587 w 785"/>
              <a:gd name="T75" fmla="*/ 348 h 922"/>
              <a:gd name="T76" fmla="*/ 579 w 785"/>
              <a:gd name="T77" fmla="*/ 276 h 922"/>
              <a:gd name="T78" fmla="*/ 554 w 785"/>
              <a:gd name="T79" fmla="*/ 220 h 922"/>
              <a:gd name="T80" fmla="*/ 515 w 785"/>
              <a:gd name="T81" fmla="*/ 178 h 922"/>
              <a:gd name="T82" fmla="*/ 441 w 785"/>
              <a:gd name="T83" fmla="*/ 144 h 922"/>
              <a:gd name="T84" fmla="*/ 362 w 785"/>
              <a:gd name="T85" fmla="*/ 142 h 922"/>
              <a:gd name="T86" fmla="*/ 294 w 785"/>
              <a:gd name="T87" fmla="*/ 162 h 922"/>
              <a:gd name="T88" fmla="*/ 240 w 785"/>
              <a:gd name="T89" fmla="*/ 205 h 922"/>
              <a:gd name="T90" fmla="*/ 206 w 785"/>
              <a:gd name="T91" fmla="*/ 270 h 922"/>
              <a:gd name="T92" fmla="*/ 197 w 785"/>
              <a:gd name="T93" fmla="*/ 357 h 922"/>
              <a:gd name="T94" fmla="*/ 217 w 785"/>
              <a:gd name="T95" fmla="*/ 461 h 922"/>
              <a:gd name="T96" fmla="*/ 270 w 785"/>
              <a:gd name="T97" fmla="*/ 586 h 922"/>
              <a:gd name="T98" fmla="*/ 284 w 785"/>
              <a:gd name="T99" fmla="*/ 625 h 922"/>
              <a:gd name="T100" fmla="*/ 277 w 785"/>
              <a:gd name="T101" fmla="*/ 657 h 922"/>
              <a:gd name="T102" fmla="*/ 218 w 785"/>
              <a:gd name="T103" fmla="*/ 699 h 922"/>
              <a:gd name="T104" fmla="*/ 104 w 785"/>
              <a:gd name="T105" fmla="*/ 730 h 922"/>
              <a:gd name="T106" fmla="*/ 30 w 785"/>
              <a:gd name="T107" fmla="*/ 765 h 922"/>
              <a:gd name="T108" fmla="*/ 3 w 785"/>
              <a:gd name="T109" fmla="*/ 821 h 922"/>
              <a:gd name="T110" fmla="*/ 785 w 785"/>
              <a:gd name="T111" fmla="*/ 922 h 922"/>
              <a:gd name="T112" fmla="*/ 781 w 785"/>
              <a:gd name="T113" fmla="*/ 821 h 922"/>
              <a:gd name="T114" fmla="*/ 755 w 785"/>
              <a:gd name="T115" fmla="*/ 765 h 922"/>
              <a:gd name="T116" fmla="*/ 680 w 785"/>
              <a:gd name="T117" fmla="*/ 730 h 922"/>
              <a:gd name="T118" fmla="*/ 381 w 785"/>
              <a:gd name="T119" fmla="*/ 574 h 922"/>
              <a:gd name="T120" fmla="*/ 362 w 785"/>
              <a:gd name="T121" fmla="*/ 558 h 922"/>
              <a:gd name="T122" fmla="*/ 362 w 785"/>
              <a:gd name="T123" fmla="*/ 538 h 922"/>
              <a:gd name="T124" fmla="*/ 381 w 785"/>
              <a:gd name="T125" fmla="*/ 52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5" h="922">
                <a:moveTo>
                  <a:pt x="626" y="376"/>
                </a:moveTo>
                <a:lnTo>
                  <a:pt x="626" y="376"/>
                </a:lnTo>
                <a:lnTo>
                  <a:pt x="624" y="396"/>
                </a:lnTo>
                <a:lnTo>
                  <a:pt x="620" y="415"/>
                </a:lnTo>
                <a:lnTo>
                  <a:pt x="615" y="437"/>
                </a:lnTo>
                <a:lnTo>
                  <a:pt x="611" y="457"/>
                </a:lnTo>
                <a:lnTo>
                  <a:pt x="659" y="457"/>
                </a:lnTo>
                <a:lnTo>
                  <a:pt x="659" y="457"/>
                </a:lnTo>
                <a:lnTo>
                  <a:pt x="669" y="457"/>
                </a:lnTo>
                <a:lnTo>
                  <a:pt x="679" y="454"/>
                </a:lnTo>
                <a:lnTo>
                  <a:pt x="687" y="449"/>
                </a:lnTo>
                <a:lnTo>
                  <a:pt x="695" y="443"/>
                </a:lnTo>
                <a:lnTo>
                  <a:pt x="701" y="436"/>
                </a:lnTo>
                <a:lnTo>
                  <a:pt x="705" y="427"/>
                </a:lnTo>
                <a:lnTo>
                  <a:pt x="709" y="418"/>
                </a:lnTo>
                <a:lnTo>
                  <a:pt x="709" y="407"/>
                </a:lnTo>
                <a:lnTo>
                  <a:pt x="709" y="282"/>
                </a:lnTo>
                <a:lnTo>
                  <a:pt x="709" y="282"/>
                </a:lnTo>
                <a:lnTo>
                  <a:pt x="709" y="273"/>
                </a:lnTo>
                <a:lnTo>
                  <a:pt x="705" y="263"/>
                </a:lnTo>
                <a:lnTo>
                  <a:pt x="701" y="255"/>
                </a:lnTo>
                <a:lnTo>
                  <a:pt x="695" y="246"/>
                </a:lnTo>
                <a:lnTo>
                  <a:pt x="687" y="240"/>
                </a:lnTo>
                <a:lnTo>
                  <a:pt x="679" y="235"/>
                </a:lnTo>
                <a:lnTo>
                  <a:pt x="669" y="233"/>
                </a:lnTo>
                <a:lnTo>
                  <a:pt x="659" y="232"/>
                </a:lnTo>
                <a:lnTo>
                  <a:pt x="607" y="232"/>
                </a:lnTo>
                <a:lnTo>
                  <a:pt x="607" y="232"/>
                </a:lnTo>
                <a:lnTo>
                  <a:pt x="613" y="247"/>
                </a:lnTo>
                <a:lnTo>
                  <a:pt x="618" y="264"/>
                </a:lnTo>
                <a:lnTo>
                  <a:pt x="621" y="281"/>
                </a:lnTo>
                <a:lnTo>
                  <a:pt x="625" y="299"/>
                </a:lnTo>
                <a:lnTo>
                  <a:pt x="627" y="317"/>
                </a:lnTo>
                <a:lnTo>
                  <a:pt x="627" y="336"/>
                </a:lnTo>
                <a:lnTo>
                  <a:pt x="627" y="355"/>
                </a:lnTo>
                <a:lnTo>
                  <a:pt x="626" y="376"/>
                </a:lnTo>
                <a:lnTo>
                  <a:pt x="626" y="376"/>
                </a:lnTo>
                <a:close/>
                <a:moveTo>
                  <a:pt x="391" y="73"/>
                </a:moveTo>
                <a:lnTo>
                  <a:pt x="391" y="73"/>
                </a:lnTo>
                <a:lnTo>
                  <a:pt x="408" y="75"/>
                </a:lnTo>
                <a:lnTo>
                  <a:pt x="423" y="76"/>
                </a:lnTo>
                <a:lnTo>
                  <a:pt x="439" y="78"/>
                </a:lnTo>
                <a:lnTo>
                  <a:pt x="455" y="82"/>
                </a:lnTo>
                <a:lnTo>
                  <a:pt x="470" y="85"/>
                </a:lnTo>
                <a:lnTo>
                  <a:pt x="485" y="91"/>
                </a:lnTo>
                <a:lnTo>
                  <a:pt x="499" y="97"/>
                </a:lnTo>
                <a:lnTo>
                  <a:pt x="512" y="105"/>
                </a:lnTo>
                <a:lnTo>
                  <a:pt x="525" y="112"/>
                </a:lnTo>
                <a:lnTo>
                  <a:pt x="537" y="121"/>
                </a:lnTo>
                <a:lnTo>
                  <a:pt x="549" y="131"/>
                </a:lnTo>
                <a:lnTo>
                  <a:pt x="560" y="142"/>
                </a:lnTo>
                <a:lnTo>
                  <a:pt x="570" y="153"/>
                </a:lnTo>
                <a:lnTo>
                  <a:pt x="579" y="166"/>
                </a:lnTo>
                <a:lnTo>
                  <a:pt x="588" y="179"/>
                </a:lnTo>
                <a:lnTo>
                  <a:pt x="595" y="192"/>
                </a:lnTo>
                <a:lnTo>
                  <a:pt x="638" y="192"/>
                </a:lnTo>
                <a:lnTo>
                  <a:pt x="638" y="192"/>
                </a:lnTo>
                <a:lnTo>
                  <a:pt x="631" y="172"/>
                </a:lnTo>
                <a:lnTo>
                  <a:pt x="624" y="153"/>
                </a:lnTo>
                <a:lnTo>
                  <a:pt x="614" y="133"/>
                </a:lnTo>
                <a:lnTo>
                  <a:pt x="603" y="115"/>
                </a:lnTo>
                <a:lnTo>
                  <a:pt x="591" y="99"/>
                </a:lnTo>
                <a:lnTo>
                  <a:pt x="578" y="82"/>
                </a:lnTo>
                <a:lnTo>
                  <a:pt x="565" y="67"/>
                </a:lnTo>
                <a:lnTo>
                  <a:pt x="549" y="54"/>
                </a:lnTo>
                <a:lnTo>
                  <a:pt x="533" y="42"/>
                </a:lnTo>
                <a:lnTo>
                  <a:pt x="516" y="31"/>
                </a:lnTo>
                <a:lnTo>
                  <a:pt x="497" y="22"/>
                </a:lnTo>
                <a:lnTo>
                  <a:pt x="477" y="15"/>
                </a:lnTo>
                <a:lnTo>
                  <a:pt x="457" y="7"/>
                </a:lnTo>
                <a:lnTo>
                  <a:pt x="437" y="4"/>
                </a:lnTo>
                <a:lnTo>
                  <a:pt x="414" y="0"/>
                </a:lnTo>
                <a:lnTo>
                  <a:pt x="391" y="0"/>
                </a:lnTo>
                <a:lnTo>
                  <a:pt x="391" y="0"/>
                </a:lnTo>
                <a:lnTo>
                  <a:pt x="369" y="0"/>
                </a:lnTo>
                <a:lnTo>
                  <a:pt x="347" y="4"/>
                </a:lnTo>
                <a:lnTo>
                  <a:pt x="326" y="7"/>
                </a:lnTo>
                <a:lnTo>
                  <a:pt x="306" y="15"/>
                </a:lnTo>
                <a:lnTo>
                  <a:pt x="287" y="22"/>
                </a:lnTo>
                <a:lnTo>
                  <a:pt x="267" y="31"/>
                </a:lnTo>
                <a:lnTo>
                  <a:pt x="251" y="42"/>
                </a:lnTo>
                <a:lnTo>
                  <a:pt x="234" y="54"/>
                </a:lnTo>
                <a:lnTo>
                  <a:pt x="218" y="67"/>
                </a:lnTo>
                <a:lnTo>
                  <a:pt x="204" y="82"/>
                </a:lnTo>
                <a:lnTo>
                  <a:pt x="192" y="99"/>
                </a:lnTo>
                <a:lnTo>
                  <a:pt x="180" y="115"/>
                </a:lnTo>
                <a:lnTo>
                  <a:pt x="169" y="133"/>
                </a:lnTo>
                <a:lnTo>
                  <a:pt x="159" y="153"/>
                </a:lnTo>
                <a:lnTo>
                  <a:pt x="152" y="172"/>
                </a:lnTo>
                <a:lnTo>
                  <a:pt x="145" y="192"/>
                </a:lnTo>
                <a:lnTo>
                  <a:pt x="188" y="192"/>
                </a:lnTo>
                <a:lnTo>
                  <a:pt x="188" y="192"/>
                </a:lnTo>
                <a:lnTo>
                  <a:pt x="195" y="179"/>
                </a:lnTo>
                <a:lnTo>
                  <a:pt x="204" y="166"/>
                </a:lnTo>
                <a:lnTo>
                  <a:pt x="212" y="153"/>
                </a:lnTo>
                <a:lnTo>
                  <a:pt x="223" y="142"/>
                </a:lnTo>
                <a:lnTo>
                  <a:pt x="234" y="131"/>
                </a:lnTo>
                <a:lnTo>
                  <a:pt x="246" y="121"/>
                </a:lnTo>
                <a:lnTo>
                  <a:pt x="258" y="112"/>
                </a:lnTo>
                <a:lnTo>
                  <a:pt x="271" y="105"/>
                </a:lnTo>
                <a:lnTo>
                  <a:pt x="284" y="97"/>
                </a:lnTo>
                <a:lnTo>
                  <a:pt x="299" y="91"/>
                </a:lnTo>
                <a:lnTo>
                  <a:pt x="313" y="85"/>
                </a:lnTo>
                <a:lnTo>
                  <a:pt x="329" y="82"/>
                </a:lnTo>
                <a:lnTo>
                  <a:pt x="344" y="78"/>
                </a:lnTo>
                <a:lnTo>
                  <a:pt x="360" y="76"/>
                </a:lnTo>
                <a:lnTo>
                  <a:pt x="375" y="75"/>
                </a:lnTo>
                <a:lnTo>
                  <a:pt x="391" y="73"/>
                </a:lnTo>
                <a:lnTo>
                  <a:pt x="391" y="73"/>
                </a:lnTo>
                <a:close/>
                <a:moveTo>
                  <a:pt x="74" y="407"/>
                </a:moveTo>
                <a:lnTo>
                  <a:pt x="74" y="407"/>
                </a:lnTo>
                <a:lnTo>
                  <a:pt x="74" y="418"/>
                </a:lnTo>
                <a:lnTo>
                  <a:pt x="78" y="427"/>
                </a:lnTo>
                <a:lnTo>
                  <a:pt x="83" y="436"/>
                </a:lnTo>
                <a:lnTo>
                  <a:pt x="89" y="443"/>
                </a:lnTo>
                <a:lnTo>
                  <a:pt x="96" y="449"/>
                </a:lnTo>
                <a:lnTo>
                  <a:pt x="104" y="454"/>
                </a:lnTo>
                <a:lnTo>
                  <a:pt x="114" y="457"/>
                </a:lnTo>
                <a:lnTo>
                  <a:pt x="125" y="457"/>
                </a:lnTo>
                <a:lnTo>
                  <a:pt x="174" y="457"/>
                </a:lnTo>
                <a:lnTo>
                  <a:pt x="174" y="457"/>
                </a:lnTo>
                <a:lnTo>
                  <a:pt x="168" y="437"/>
                </a:lnTo>
                <a:lnTo>
                  <a:pt x="164" y="418"/>
                </a:lnTo>
                <a:lnTo>
                  <a:pt x="161" y="397"/>
                </a:lnTo>
                <a:lnTo>
                  <a:pt x="158" y="378"/>
                </a:lnTo>
                <a:lnTo>
                  <a:pt x="158" y="378"/>
                </a:lnTo>
                <a:lnTo>
                  <a:pt x="156" y="358"/>
                </a:lnTo>
                <a:lnTo>
                  <a:pt x="156" y="337"/>
                </a:lnTo>
                <a:lnTo>
                  <a:pt x="157" y="318"/>
                </a:lnTo>
                <a:lnTo>
                  <a:pt x="158" y="300"/>
                </a:lnTo>
                <a:lnTo>
                  <a:pt x="162" y="282"/>
                </a:lnTo>
                <a:lnTo>
                  <a:pt x="165" y="264"/>
                </a:lnTo>
                <a:lnTo>
                  <a:pt x="171" y="247"/>
                </a:lnTo>
                <a:lnTo>
                  <a:pt x="177" y="232"/>
                </a:lnTo>
                <a:lnTo>
                  <a:pt x="125" y="232"/>
                </a:lnTo>
                <a:lnTo>
                  <a:pt x="125" y="232"/>
                </a:lnTo>
                <a:lnTo>
                  <a:pt x="114" y="233"/>
                </a:lnTo>
                <a:lnTo>
                  <a:pt x="104" y="235"/>
                </a:lnTo>
                <a:lnTo>
                  <a:pt x="96" y="240"/>
                </a:lnTo>
                <a:lnTo>
                  <a:pt x="89" y="246"/>
                </a:lnTo>
                <a:lnTo>
                  <a:pt x="83" y="255"/>
                </a:lnTo>
                <a:lnTo>
                  <a:pt x="78" y="263"/>
                </a:lnTo>
                <a:lnTo>
                  <a:pt x="74" y="273"/>
                </a:lnTo>
                <a:lnTo>
                  <a:pt x="74" y="282"/>
                </a:lnTo>
                <a:lnTo>
                  <a:pt x="74" y="407"/>
                </a:lnTo>
                <a:lnTo>
                  <a:pt x="74" y="407"/>
                </a:lnTo>
                <a:close/>
                <a:moveTo>
                  <a:pt x="680" y="730"/>
                </a:moveTo>
                <a:lnTo>
                  <a:pt x="680" y="730"/>
                </a:lnTo>
                <a:lnTo>
                  <a:pt x="639" y="720"/>
                </a:lnTo>
                <a:lnTo>
                  <a:pt x="600" y="709"/>
                </a:lnTo>
                <a:lnTo>
                  <a:pt x="582" y="705"/>
                </a:lnTo>
                <a:lnTo>
                  <a:pt x="565" y="697"/>
                </a:lnTo>
                <a:lnTo>
                  <a:pt x="549" y="691"/>
                </a:lnTo>
                <a:lnTo>
                  <a:pt x="536" y="684"/>
                </a:lnTo>
                <a:lnTo>
                  <a:pt x="524" y="676"/>
                </a:lnTo>
                <a:lnTo>
                  <a:pt x="515" y="666"/>
                </a:lnTo>
                <a:lnTo>
                  <a:pt x="507" y="657"/>
                </a:lnTo>
                <a:lnTo>
                  <a:pt x="505" y="651"/>
                </a:lnTo>
                <a:lnTo>
                  <a:pt x="503" y="645"/>
                </a:lnTo>
                <a:lnTo>
                  <a:pt x="501" y="639"/>
                </a:lnTo>
                <a:lnTo>
                  <a:pt x="501" y="633"/>
                </a:lnTo>
                <a:lnTo>
                  <a:pt x="501" y="625"/>
                </a:lnTo>
                <a:lnTo>
                  <a:pt x="503" y="618"/>
                </a:lnTo>
                <a:lnTo>
                  <a:pt x="506" y="603"/>
                </a:lnTo>
                <a:lnTo>
                  <a:pt x="515" y="586"/>
                </a:lnTo>
                <a:lnTo>
                  <a:pt x="515" y="586"/>
                </a:lnTo>
                <a:lnTo>
                  <a:pt x="533" y="550"/>
                </a:lnTo>
                <a:lnTo>
                  <a:pt x="548" y="515"/>
                </a:lnTo>
                <a:lnTo>
                  <a:pt x="548" y="515"/>
                </a:lnTo>
                <a:lnTo>
                  <a:pt x="527" y="526"/>
                </a:lnTo>
                <a:lnTo>
                  <a:pt x="505" y="535"/>
                </a:lnTo>
                <a:lnTo>
                  <a:pt x="486" y="543"/>
                </a:lnTo>
                <a:lnTo>
                  <a:pt x="470" y="547"/>
                </a:lnTo>
                <a:lnTo>
                  <a:pt x="463" y="513"/>
                </a:lnTo>
                <a:lnTo>
                  <a:pt x="463" y="513"/>
                </a:lnTo>
                <a:lnTo>
                  <a:pt x="477" y="509"/>
                </a:lnTo>
                <a:lnTo>
                  <a:pt x="492" y="503"/>
                </a:lnTo>
                <a:lnTo>
                  <a:pt x="506" y="497"/>
                </a:lnTo>
                <a:lnTo>
                  <a:pt x="519" y="490"/>
                </a:lnTo>
                <a:lnTo>
                  <a:pt x="534" y="481"/>
                </a:lnTo>
                <a:lnTo>
                  <a:pt x="546" y="473"/>
                </a:lnTo>
                <a:lnTo>
                  <a:pt x="559" y="463"/>
                </a:lnTo>
                <a:lnTo>
                  <a:pt x="570" y="453"/>
                </a:lnTo>
                <a:lnTo>
                  <a:pt x="570" y="453"/>
                </a:lnTo>
                <a:lnTo>
                  <a:pt x="575" y="433"/>
                </a:lnTo>
                <a:lnTo>
                  <a:pt x="579" y="415"/>
                </a:lnTo>
                <a:lnTo>
                  <a:pt x="582" y="397"/>
                </a:lnTo>
                <a:lnTo>
                  <a:pt x="584" y="381"/>
                </a:lnTo>
                <a:lnTo>
                  <a:pt x="587" y="364"/>
                </a:lnTo>
                <a:lnTo>
                  <a:pt x="587" y="348"/>
                </a:lnTo>
                <a:lnTo>
                  <a:pt x="587" y="333"/>
                </a:lnTo>
                <a:lnTo>
                  <a:pt x="587" y="317"/>
                </a:lnTo>
                <a:lnTo>
                  <a:pt x="584" y="303"/>
                </a:lnTo>
                <a:lnTo>
                  <a:pt x="583" y="289"/>
                </a:lnTo>
                <a:lnTo>
                  <a:pt x="579" y="276"/>
                </a:lnTo>
                <a:lnTo>
                  <a:pt x="576" y="264"/>
                </a:lnTo>
                <a:lnTo>
                  <a:pt x="571" y="252"/>
                </a:lnTo>
                <a:lnTo>
                  <a:pt x="566" y="240"/>
                </a:lnTo>
                <a:lnTo>
                  <a:pt x="560" y="229"/>
                </a:lnTo>
                <a:lnTo>
                  <a:pt x="554" y="220"/>
                </a:lnTo>
                <a:lnTo>
                  <a:pt x="547" y="210"/>
                </a:lnTo>
                <a:lnTo>
                  <a:pt x="540" y="201"/>
                </a:lnTo>
                <a:lnTo>
                  <a:pt x="533" y="192"/>
                </a:lnTo>
                <a:lnTo>
                  <a:pt x="524" y="185"/>
                </a:lnTo>
                <a:lnTo>
                  <a:pt x="515" y="178"/>
                </a:lnTo>
                <a:lnTo>
                  <a:pt x="506" y="171"/>
                </a:lnTo>
                <a:lnTo>
                  <a:pt x="495" y="165"/>
                </a:lnTo>
                <a:lnTo>
                  <a:pt x="486" y="160"/>
                </a:lnTo>
                <a:lnTo>
                  <a:pt x="464" y="151"/>
                </a:lnTo>
                <a:lnTo>
                  <a:pt x="441" y="144"/>
                </a:lnTo>
                <a:lnTo>
                  <a:pt x="417" y="141"/>
                </a:lnTo>
                <a:lnTo>
                  <a:pt x="392" y="139"/>
                </a:lnTo>
                <a:lnTo>
                  <a:pt x="392" y="139"/>
                </a:lnTo>
                <a:lnTo>
                  <a:pt x="377" y="141"/>
                </a:lnTo>
                <a:lnTo>
                  <a:pt x="362" y="142"/>
                </a:lnTo>
                <a:lnTo>
                  <a:pt x="347" y="144"/>
                </a:lnTo>
                <a:lnTo>
                  <a:pt x="333" y="147"/>
                </a:lnTo>
                <a:lnTo>
                  <a:pt x="319" y="151"/>
                </a:lnTo>
                <a:lnTo>
                  <a:pt x="306" y="156"/>
                </a:lnTo>
                <a:lnTo>
                  <a:pt x="294" y="162"/>
                </a:lnTo>
                <a:lnTo>
                  <a:pt x="282" y="169"/>
                </a:lnTo>
                <a:lnTo>
                  <a:pt x="270" y="177"/>
                </a:lnTo>
                <a:lnTo>
                  <a:pt x="259" y="186"/>
                </a:lnTo>
                <a:lnTo>
                  <a:pt x="249" y="196"/>
                </a:lnTo>
                <a:lnTo>
                  <a:pt x="240" y="205"/>
                </a:lnTo>
                <a:lnTo>
                  <a:pt x="231" y="217"/>
                </a:lnTo>
                <a:lnTo>
                  <a:pt x="224" y="229"/>
                </a:lnTo>
                <a:lnTo>
                  <a:pt x="217" y="243"/>
                </a:lnTo>
                <a:lnTo>
                  <a:pt x="211" y="256"/>
                </a:lnTo>
                <a:lnTo>
                  <a:pt x="206" y="270"/>
                </a:lnTo>
                <a:lnTo>
                  <a:pt x="203" y="286"/>
                </a:lnTo>
                <a:lnTo>
                  <a:pt x="199" y="303"/>
                </a:lnTo>
                <a:lnTo>
                  <a:pt x="198" y="319"/>
                </a:lnTo>
                <a:lnTo>
                  <a:pt x="197" y="337"/>
                </a:lnTo>
                <a:lnTo>
                  <a:pt x="197" y="357"/>
                </a:lnTo>
                <a:lnTo>
                  <a:pt x="198" y="376"/>
                </a:lnTo>
                <a:lnTo>
                  <a:pt x="201" y="396"/>
                </a:lnTo>
                <a:lnTo>
                  <a:pt x="205" y="417"/>
                </a:lnTo>
                <a:lnTo>
                  <a:pt x="210" y="439"/>
                </a:lnTo>
                <a:lnTo>
                  <a:pt x="217" y="461"/>
                </a:lnTo>
                <a:lnTo>
                  <a:pt x="224" y="485"/>
                </a:lnTo>
                <a:lnTo>
                  <a:pt x="234" y="509"/>
                </a:lnTo>
                <a:lnTo>
                  <a:pt x="245" y="534"/>
                </a:lnTo>
                <a:lnTo>
                  <a:pt x="257" y="559"/>
                </a:lnTo>
                <a:lnTo>
                  <a:pt x="270" y="586"/>
                </a:lnTo>
                <a:lnTo>
                  <a:pt x="270" y="586"/>
                </a:lnTo>
                <a:lnTo>
                  <a:pt x="278" y="603"/>
                </a:lnTo>
                <a:lnTo>
                  <a:pt x="281" y="611"/>
                </a:lnTo>
                <a:lnTo>
                  <a:pt x="283" y="618"/>
                </a:lnTo>
                <a:lnTo>
                  <a:pt x="284" y="625"/>
                </a:lnTo>
                <a:lnTo>
                  <a:pt x="284" y="633"/>
                </a:lnTo>
                <a:lnTo>
                  <a:pt x="283" y="639"/>
                </a:lnTo>
                <a:lnTo>
                  <a:pt x="282" y="646"/>
                </a:lnTo>
                <a:lnTo>
                  <a:pt x="279" y="651"/>
                </a:lnTo>
                <a:lnTo>
                  <a:pt x="277" y="657"/>
                </a:lnTo>
                <a:lnTo>
                  <a:pt x="270" y="667"/>
                </a:lnTo>
                <a:lnTo>
                  <a:pt x="260" y="676"/>
                </a:lnTo>
                <a:lnTo>
                  <a:pt x="248" y="684"/>
                </a:lnTo>
                <a:lnTo>
                  <a:pt x="234" y="691"/>
                </a:lnTo>
                <a:lnTo>
                  <a:pt x="218" y="699"/>
                </a:lnTo>
                <a:lnTo>
                  <a:pt x="201" y="705"/>
                </a:lnTo>
                <a:lnTo>
                  <a:pt x="183" y="711"/>
                </a:lnTo>
                <a:lnTo>
                  <a:pt x="145" y="720"/>
                </a:lnTo>
                <a:lnTo>
                  <a:pt x="104" y="730"/>
                </a:lnTo>
                <a:lnTo>
                  <a:pt x="104" y="730"/>
                </a:lnTo>
                <a:lnTo>
                  <a:pt x="84" y="735"/>
                </a:lnTo>
                <a:lnTo>
                  <a:pt x="67" y="741"/>
                </a:lnTo>
                <a:lnTo>
                  <a:pt x="53" y="748"/>
                </a:lnTo>
                <a:lnTo>
                  <a:pt x="41" y="756"/>
                </a:lnTo>
                <a:lnTo>
                  <a:pt x="30" y="765"/>
                </a:lnTo>
                <a:lnTo>
                  <a:pt x="21" y="774"/>
                </a:lnTo>
                <a:lnTo>
                  <a:pt x="15" y="784"/>
                </a:lnTo>
                <a:lnTo>
                  <a:pt x="11" y="796"/>
                </a:lnTo>
                <a:lnTo>
                  <a:pt x="6" y="808"/>
                </a:lnTo>
                <a:lnTo>
                  <a:pt x="3" y="821"/>
                </a:lnTo>
                <a:lnTo>
                  <a:pt x="2" y="835"/>
                </a:lnTo>
                <a:lnTo>
                  <a:pt x="1" y="851"/>
                </a:lnTo>
                <a:lnTo>
                  <a:pt x="0" y="885"/>
                </a:lnTo>
                <a:lnTo>
                  <a:pt x="1" y="922"/>
                </a:lnTo>
                <a:lnTo>
                  <a:pt x="785" y="922"/>
                </a:lnTo>
                <a:lnTo>
                  <a:pt x="785" y="922"/>
                </a:lnTo>
                <a:lnTo>
                  <a:pt x="785" y="885"/>
                </a:lnTo>
                <a:lnTo>
                  <a:pt x="783" y="851"/>
                </a:lnTo>
                <a:lnTo>
                  <a:pt x="782" y="835"/>
                </a:lnTo>
                <a:lnTo>
                  <a:pt x="781" y="821"/>
                </a:lnTo>
                <a:lnTo>
                  <a:pt x="779" y="808"/>
                </a:lnTo>
                <a:lnTo>
                  <a:pt x="775" y="796"/>
                </a:lnTo>
                <a:lnTo>
                  <a:pt x="769" y="784"/>
                </a:lnTo>
                <a:lnTo>
                  <a:pt x="763" y="774"/>
                </a:lnTo>
                <a:lnTo>
                  <a:pt x="755" y="765"/>
                </a:lnTo>
                <a:lnTo>
                  <a:pt x="744" y="756"/>
                </a:lnTo>
                <a:lnTo>
                  <a:pt x="732" y="748"/>
                </a:lnTo>
                <a:lnTo>
                  <a:pt x="717" y="741"/>
                </a:lnTo>
                <a:lnTo>
                  <a:pt x="701" y="735"/>
                </a:lnTo>
                <a:lnTo>
                  <a:pt x="680" y="730"/>
                </a:lnTo>
                <a:lnTo>
                  <a:pt x="680" y="730"/>
                </a:lnTo>
                <a:close/>
                <a:moveTo>
                  <a:pt x="392" y="574"/>
                </a:moveTo>
                <a:lnTo>
                  <a:pt x="392" y="574"/>
                </a:lnTo>
                <a:lnTo>
                  <a:pt x="387" y="575"/>
                </a:lnTo>
                <a:lnTo>
                  <a:pt x="381" y="574"/>
                </a:lnTo>
                <a:lnTo>
                  <a:pt x="377" y="573"/>
                </a:lnTo>
                <a:lnTo>
                  <a:pt x="373" y="570"/>
                </a:lnTo>
                <a:lnTo>
                  <a:pt x="368" y="567"/>
                </a:lnTo>
                <a:lnTo>
                  <a:pt x="365" y="563"/>
                </a:lnTo>
                <a:lnTo>
                  <a:pt x="362" y="558"/>
                </a:lnTo>
                <a:lnTo>
                  <a:pt x="361" y="553"/>
                </a:lnTo>
                <a:lnTo>
                  <a:pt x="361" y="553"/>
                </a:lnTo>
                <a:lnTo>
                  <a:pt x="361" y="547"/>
                </a:lnTo>
                <a:lnTo>
                  <a:pt x="361" y="543"/>
                </a:lnTo>
                <a:lnTo>
                  <a:pt x="362" y="538"/>
                </a:lnTo>
                <a:lnTo>
                  <a:pt x="365" y="533"/>
                </a:lnTo>
                <a:lnTo>
                  <a:pt x="368" y="529"/>
                </a:lnTo>
                <a:lnTo>
                  <a:pt x="372" y="526"/>
                </a:lnTo>
                <a:lnTo>
                  <a:pt x="377" y="523"/>
                </a:lnTo>
                <a:lnTo>
                  <a:pt x="381" y="522"/>
                </a:lnTo>
                <a:lnTo>
                  <a:pt x="439" y="509"/>
                </a:lnTo>
                <a:lnTo>
                  <a:pt x="450" y="562"/>
                </a:lnTo>
                <a:lnTo>
                  <a:pt x="392" y="574"/>
                </a:lnTo>
                <a:close/>
              </a:path>
            </a:pathLst>
          </a:custGeom>
          <a:solidFill>
            <a:srgbClr val="EE55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8" name="Freeform 362"/>
          <p:cNvSpPr>
            <a:spLocks noEditPoints="1"/>
          </p:cNvSpPr>
          <p:nvPr/>
        </p:nvSpPr>
        <p:spPr bwMode="auto">
          <a:xfrm>
            <a:off x="2735039" y="1239602"/>
            <a:ext cx="797611" cy="840088"/>
          </a:xfrm>
          <a:custGeom>
            <a:avLst/>
            <a:gdLst>
              <a:gd name="T0" fmla="*/ 457 w 936"/>
              <a:gd name="T1" fmla="*/ 1 h 1046"/>
              <a:gd name="T2" fmla="*/ 417 w 936"/>
              <a:gd name="T3" fmla="*/ 11 h 1046"/>
              <a:gd name="T4" fmla="*/ 384 w 936"/>
              <a:gd name="T5" fmla="*/ 32 h 1046"/>
              <a:gd name="T6" fmla="*/ 356 w 936"/>
              <a:gd name="T7" fmla="*/ 61 h 1046"/>
              <a:gd name="T8" fmla="*/ 339 w 936"/>
              <a:gd name="T9" fmla="*/ 97 h 1046"/>
              <a:gd name="T10" fmla="*/ 333 w 936"/>
              <a:gd name="T11" fmla="*/ 138 h 1046"/>
              <a:gd name="T12" fmla="*/ 336 w 936"/>
              <a:gd name="T13" fmla="*/ 166 h 1046"/>
              <a:gd name="T14" fmla="*/ 350 w 936"/>
              <a:gd name="T15" fmla="*/ 204 h 1046"/>
              <a:gd name="T16" fmla="*/ 373 w 936"/>
              <a:gd name="T17" fmla="*/ 236 h 1046"/>
              <a:gd name="T18" fmla="*/ 405 w 936"/>
              <a:gd name="T19" fmla="*/ 259 h 1046"/>
              <a:gd name="T20" fmla="*/ 444 w 936"/>
              <a:gd name="T21" fmla="*/ 274 h 1046"/>
              <a:gd name="T22" fmla="*/ 471 w 936"/>
              <a:gd name="T23" fmla="*/ 276 h 1046"/>
              <a:gd name="T24" fmla="*/ 512 w 936"/>
              <a:gd name="T25" fmla="*/ 270 h 1046"/>
              <a:gd name="T26" fmla="*/ 548 w 936"/>
              <a:gd name="T27" fmla="*/ 253 h 1046"/>
              <a:gd name="T28" fmla="*/ 578 w 936"/>
              <a:gd name="T29" fmla="*/ 226 h 1046"/>
              <a:gd name="T30" fmla="*/ 599 w 936"/>
              <a:gd name="T31" fmla="*/ 192 h 1046"/>
              <a:gd name="T32" fmla="*/ 608 w 936"/>
              <a:gd name="T33" fmla="*/ 152 h 1046"/>
              <a:gd name="T34" fmla="*/ 608 w 936"/>
              <a:gd name="T35" fmla="*/ 125 h 1046"/>
              <a:gd name="T36" fmla="*/ 599 w 936"/>
              <a:gd name="T37" fmla="*/ 84 h 1046"/>
              <a:gd name="T38" fmla="*/ 578 w 936"/>
              <a:gd name="T39" fmla="*/ 50 h 1046"/>
              <a:gd name="T40" fmla="*/ 548 w 936"/>
              <a:gd name="T41" fmla="*/ 24 h 1046"/>
              <a:gd name="T42" fmla="*/ 512 w 936"/>
              <a:gd name="T43" fmla="*/ 6 h 1046"/>
              <a:gd name="T44" fmla="*/ 471 w 936"/>
              <a:gd name="T45" fmla="*/ 0 h 1046"/>
              <a:gd name="T46" fmla="*/ 612 w 936"/>
              <a:gd name="T47" fmla="*/ 463 h 1046"/>
              <a:gd name="T48" fmla="*/ 763 w 936"/>
              <a:gd name="T49" fmla="*/ 683 h 1046"/>
              <a:gd name="T50" fmla="*/ 698 w 936"/>
              <a:gd name="T51" fmla="*/ 410 h 1046"/>
              <a:gd name="T52" fmla="*/ 684 w 936"/>
              <a:gd name="T53" fmla="*/ 378 h 1046"/>
              <a:gd name="T54" fmla="*/ 663 w 936"/>
              <a:gd name="T55" fmla="*/ 350 h 1046"/>
              <a:gd name="T56" fmla="*/ 637 w 936"/>
              <a:gd name="T57" fmla="*/ 329 h 1046"/>
              <a:gd name="T58" fmla="*/ 603 w 936"/>
              <a:gd name="T59" fmla="*/ 317 h 1046"/>
              <a:gd name="T60" fmla="*/ 366 w 936"/>
              <a:gd name="T61" fmla="*/ 314 h 1046"/>
              <a:gd name="T62" fmla="*/ 339 w 936"/>
              <a:gd name="T63" fmla="*/ 317 h 1046"/>
              <a:gd name="T64" fmla="*/ 306 w 936"/>
              <a:gd name="T65" fmla="*/ 329 h 1046"/>
              <a:gd name="T66" fmla="*/ 279 w 936"/>
              <a:gd name="T67" fmla="*/ 350 h 1046"/>
              <a:gd name="T68" fmla="*/ 259 w 936"/>
              <a:gd name="T69" fmla="*/ 378 h 1046"/>
              <a:gd name="T70" fmla="*/ 245 w 936"/>
              <a:gd name="T71" fmla="*/ 410 h 1046"/>
              <a:gd name="T72" fmla="*/ 263 w 936"/>
              <a:gd name="T73" fmla="*/ 683 h 1046"/>
              <a:gd name="T74" fmla="*/ 330 w 936"/>
              <a:gd name="T75" fmla="*/ 683 h 1046"/>
              <a:gd name="T76" fmla="*/ 0 w 936"/>
              <a:gd name="T77" fmla="*/ 707 h 1046"/>
              <a:gd name="T78" fmla="*/ 936 w 936"/>
              <a:gd name="T79" fmla="*/ 707 h 1046"/>
              <a:gd name="T80" fmla="*/ 149 w 936"/>
              <a:gd name="T81" fmla="*/ 1046 h 1046"/>
              <a:gd name="T82" fmla="*/ 131 w 936"/>
              <a:gd name="T83" fmla="*/ 454 h 1046"/>
              <a:gd name="T84" fmla="*/ 117 w 936"/>
              <a:gd name="T85" fmla="*/ 452 h 1046"/>
              <a:gd name="T86" fmla="*/ 98 w 936"/>
              <a:gd name="T87" fmla="*/ 463 h 1046"/>
              <a:gd name="T88" fmla="*/ 86 w 936"/>
              <a:gd name="T89" fmla="*/ 484 h 1046"/>
              <a:gd name="T90" fmla="*/ 85 w 936"/>
              <a:gd name="T91" fmla="*/ 498 h 1046"/>
              <a:gd name="T92" fmla="*/ 90 w 936"/>
              <a:gd name="T93" fmla="*/ 517 h 1046"/>
              <a:gd name="T94" fmla="*/ 102 w 936"/>
              <a:gd name="T95" fmla="*/ 530 h 1046"/>
              <a:gd name="T96" fmla="*/ 20 w 936"/>
              <a:gd name="T97" fmla="*/ 683 h 1046"/>
              <a:gd name="T98" fmla="*/ 80 w 936"/>
              <a:gd name="T99" fmla="*/ 664 h 1046"/>
              <a:gd name="T100" fmla="*/ 122 w 936"/>
              <a:gd name="T101" fmla="*/ 533 h 1046"/>
              <a:gd name="T102" fmla="*/ 138 w 936"/>
              <a:gd name="T103" fmla="*/ 524 h 1046"/>
              <a:gd name="T104" fmla="*/ 150 w 936"/>
              <a:gd name="T105" fmla="*/ 509 h 1046"/>
              <a:gd name="T106" fmla="*/ 153 w 936"/>
              <a:gd name="T107" fmla="*/ 494 h 1046"/>
              <a:gd name="T108" fmla="*/ 151 w 936"/>
              <a:gd name="T109" fmla="*/ 472 h 1046"/>
              <a:gd name="T110" fmla="*/ 137 w 936"/>
              <a:gd name="T111" fmla="*/ 456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36" h="1046">
                <a:moveTo>
                  <a:pt x="471" y="0"/>
                </a:moveTo>
                <a:lnTo>
                  <a:pt x="471" y="0"/>
                </a:lnTo>
                <a:lnTo>
                  <a:pt x="457" y="1"/>
                </a:lnTo>
                <a:lnTo>
                  <a:pt x="444" y="4"/>
                </a:lnTo>
                <a:lnTo>
                  <a:pt x="431" y="6"/>
                </a:lnTo>
                <a:lnTo>
                  <a:pt x="417" y="11"/>
                </a:lnTo>
                <a:lnTo>
                  <a:pt x="405" y="17"/>
                </a:lnTo>
                <a:lnTo>
                  <a:pt x="393" y="24"/>
                </a:lnTo>
                <a:lnTo>
                  <a:pt x="384" y="32"/>
                </a:lnTo>
                <a:lnTo>
                  <a:pt x="373" y="41"/>
                </a:lnTo>
                <a:lnTo>
                  <a:pt x="365" y="50"/>
                </a:lnTo>
                <a:lnTo>
                  <a:pt x="356" y="61"/>
                </a:lnTo>
                <a:lnTo>
                  <a:pt x="350" y="72"/>
                </a:lnTo>
                <a:lnTo>
                  <a:pt x="344" y="84"/>
                </a:lnTo>
                <a:lnTo>
                  <a:pt x="339" y="97"/>
                </a:lnTo>
                <a:lnTo>
                  <a:pt x="336" y="110"/>
                </a:lnTo>
                <a:lnTo>
                  <a:pt x="333" y="125"/>
                </a:lnTo>
                <a:lnTo>
                  <a:pt x="333" y="138"/>
                </a:lnTo>
                <a:lnTo>
                  <a:pt x="333" y="138"/>
                </a:lnTo>
                <a:lnTo>
                  <a:pt x="333" y="152"/>
                </a:lnTo>
                <a:lnTo>
                  <a:pt x="336" y="166"/>
                </a:lnTo>
                <a:lnTo>
                  <a:pt x="339" y="179"/>
                </a:lnTo>
                <a:lnTo>
                  <a:pt x="344" y="192"/>
                </a:lnTo>
                <a:lnTo>
                  <a:pt x="350" y="204"/>
                </a:lnTo>
                <a:lnTo>
                  <a:pt x="356" y="216"/>
                </a:lnTo>
                <a:lnTo>
                  <a:pt x="365" y="226"/>
                </a:lnTo>
                <a:lnTo>
                  <a:pt x="373" y="236"/>
                </a:lnTo>
                <a:lnTo>
                  <a:pt x="384" y="245"/>
                </a:lnTo>
                <a:lnTo>
                  <a:pt x="393" y="253"/>
                </a:lnTo>
                <a:lnTo>
                  <a:pt x="405" y="259"/>
                </a:lnTo>
                <a:lnTo>
                  <a:pt x="417" y="265"/>
                </a:lnTo>
                <a:lnTo>
                  <a:pt x="431" y="270"/>
                </a:lnTo>
                <a:lnTo>
                  <a:pt x="444" y="274"/>
                </a:lnTo>
                <a:lnTo>
                  <a:pt x="457" y="276"/>
                </a:lnTo>
                <a:lnTo>
                  <a:pt x="471" y="276"/>
                </a:lnTo>
                <a:lnTo>
                  <a:pt x="471" y="276"/>
                </a:lnTo>
                <a:lnTo>
                  <a:pt x="486" y="276"/>
                </a:lnTo>
                <a:lnTo>
                  <a:pt x="499" y="274"/>
                </a:lnTo>
                <a:lnTo>
                  <a:pt x="512" y="270"/>
                </a:lnTo>
                <a:lnTo>
                  <a:pt x="525" y="265"/>
                </a:lnTo>
                <a:lnTo>
                  <a:pt x="537" y="259"/>
                </a:lnTo>
                <a:lnTo>
                  <a:pt x="548" y="253"/>
                </a:lnTo>
                <a:lnTo>
                  <a:pt x="559" y="245"/>
                </a:lnTo>
                <a:lnTo>
                  <a:pt x="569" y="236"/>
                </a:lnTo>
                <a:lnTo>
                  <a:pt x="578" y="226"/>
                </a:lnTo>
                <a:lnTo>
                  <a:pt x="585" y="216"/>
                </a:lnTo>
                <a:lnTo>
                  <a:pt x="593" y="204"/>
                </a:lnTo>
                <a:lnTo>
                  <a:pt x="599" y="192"/>
                </a:lnTo>
                <a:lnTo>
                  <a:pt x="603" y="179"/>
                </a:lnTo>
                <a:lnTo>
                  <a:pt x="606" y="166"/>
                </a:lnTo>
                <a:lnTo>
                  <a:pt x="608" y="152"/>
                </a:lnTo>
                <a:lnTo>
                  <a:pt x="609" y="138"/>
                </a:lnTo>
                <a:lnTo>
                  <a:pt x="609" y="138"/>
                </a:lnTo>
                <a:lnTo>
                  <a:pt x="608" y="125"/>
                </a:lnTo>
                <a:lnTo>
                  <a:pt x="606" y="110"/>
                </a:lnTo>
                <a:lnTo>
                  <a:pt x="603" y="97"/>
                </a:lnTo>
                <a:lnTo>
                  <a:pt x="599" y="84"/>
                </a:lnTo>
                <a:lnTo>
                  <a:pt x="593" y="72"/>
                </a:lnTo>
                <a:lnTo>
                  <a:pt x="585" y="61"/>
                </a:lnTo>
                <a:lnTo>
                  <a:pt x="578" y="50"/>
                </a:lnTo>
                <a:lnTo>
                  <a:pt x="569" y="41"/>
                </a:lnTo>
                <a:lnTo>
                  <a:pt x="559" y="32"/>
                </a:lnTo>
                <a:lnTo>
                  <a:pt x="548" y="24"/>
                </a:lnTo>
                <a:lnTo>
                  <a:pt x="537" y="17"/>
                </a:lnTo>
                <a:lnTo>
                  <a:pt x="525" y="11"/>
                </a:lnTo>
                <a:lnTo>
                  <a:pt x="512" y="6"/>
                </a:lnTo>
                <a:lnTo>
                  <a:pt x="499" y="4"/>
                </a:lnTo>
                <a:lnTo>
                  <a:pt x="486" y="1"/>
                </a:lnTo>
                <a:lnTo>
                  <a:pt x="471" y="0"/>
                </a:lnTo>
                <a:lnTo>
                  <a:pt x="471" y="0"/>
                </a:lnTo>
                <a:close/>
                <a:moveTo>
                  <a:pt x="612" y="683"/>
                </a:moveTo>
                <a:lnTo>
                  <a:pt x="612" y="463"/>
                </a:lnTo>
                <a:lnTo>
                  <a:pt x="629" y="463"/>
                </a:lnTo>
                <a:lnTo>
                  <a:pt x="680" y="683"/>
                </a:lnTo>
                <a:lnTo>
                  <a:pt x="763" y="683"/>
                </a:lnTo>
                <a:lnTo>
                  <a:pt x="704" y="433"/>
                </a:lnTo>
                <a:lnTo>
                  <a:pt x="704" y="433"/>
                </a:lnTo>
                <a:lnTo>
                  <a:pt x="698" y="410"/>
                </a:lnTo>
                <a:lnTo>
                  <a:pt x="693" y="400"/>
                </a:lnTo>
                <a:lnTo>
                  <a:pt x="689" y="389"/>
                </a:lnTo>
                <a:lnTo>
                  <a:pt x="684" y="378"/>
                </a:lnTo>
                <a:lnTo>
                  <a:pt x="678" y="368"/>
                </a:lnTo>
                <a:lnTo>
                  <a:pt x="671" y="359"/>
                </a:lnTo>
                <a:lnTo>
                  <a:pt x="663" y="350"/>
                </a:lnTo>
                <a:lnTo>
                  <a:pt x="655" y="342"/>
                </a:lnTo>
                <a:lnTo>
                  <a:pt x="647" y="336"/>
                </a:lnTo>
                <a:lnTo>
                  <a:pt x="637" y="329"/>
                </a:lnTo>
                <a:lnTo>
                  <a:pt x="626" y="324"/>
                </a:lnTo>
                <a:lnTo>
                  <a:pt x="615" y="320"/>
                </a:lnTo>
                <a:lnTo>
                  <a:pt x="603" y="317"/>
                </a:lnTo>
                <a:lnTo>
                  <a:pt x="590" y="314"/>
                </a:lnTo>
                <a:lnTo>
                  <a:pt x="576" y="314"/>
                </a:lnTo>
                <a:lnTo>
                  <a:pt x="366" y="314"/>
                </a:lnTo>
                <a:lnTo>
                  <a:pt x="366" y="314"/>
                </a:lnTo>
                <a:lnTo>
                  <a:pt x="353" y="314"/>
                </a:lnTo>
                <a:lnTo>
                  <a:pt x="339" y="317"/>
                </a:lnTo>
                <a:lnTo>
                  <a:pt x="327" y="320"/>
                </a:lnTo>
                <a:lnTo>
                  <a:pt x="317" y="324"/>
                </a:lnTo>
                <a:lnTo>
                  <a:pt x="306" y="329"/>
                </a:lnTo>
                <a:lnTo>
                  <a:pt x="296" y="336"/>
                </a:lnTo>
                <a:lnTo>
                  <a:pt x="287" y="342"/>
                </a:lnTo>
                <a:lnTo>
                  <a:pt x="279" y="350"/>
                </a:lnTo>
                <a:lnTo>
                  <a:pt x="271" y="359"/>
                </a:lnTo>
                <a:lnTo>
                  <a:pt x="265" y="368"/>
                </a:lnTo>
                <a:lnTo>
                  <a:pt x="259" y="378"/>
                </a:lnTo>
                <a:lnTo>
                  <a:pt x="253" y="389"/>
                </a:lnTo>
                <a:lnTo>
                  <a:pt x="248" y="400"/>
                </a:lnTo>
                <a:lnTo>
                  <a:pt x="245" y="410"/>
                </a:lnTo>
                <a:lnTo>
                  <a:pt x="239" y="433"/>
                </a:lnTo>
                <a:lnTo>
                  <a:pt x="180" y="683"/>
                </a:lnTo>
                <a:lnTo>
                  <a:pt x="263" y="683"/>
                </a:lnTo>
                <a:lnTo>
                  <a:pt x="313" y="463"/>
                </a:lnTo>
                <a:lnTo>
                  <a:pt x="330" y="463"/>
                </a:lnTo>
                <a:lnTo>
                  <a:pt x="330" y="683"/>
                </a:lnTo>
                <a:lnTo>
                  <a:pt x="612" y="683"/>
                </a:lnTo>
                <a:close/>
                <a:moveTo>
                  <a:pt x="936" y="707"/>
                </a:moveTo>
                <a:lnTo>
                  <a:pt x="0" y="707"/>
                </a:lnTo>
                <a:lnTo>
                  <a:pt x="0" y="755"/>
                </a:lnTo>
                <a:lnTo>
                  <a:pt x="936" y="755"/>
                </a:lnTo>
                <a:lnTo>
                  <a:pt x="936" y="707"/>
                </a:lnTo>
                <a:close/>
                <a:moveTo>
                  <a:pt x="789" y="780"/>
                </a:moveTo>
                <a:lnTo>
                  <a:pt x="149" y="780"/>
                </a:lnTo>
                <a:lnTo>
                  <a:pt x="149" y="1046"/>
                </a:lnTo>
                <a:lnTo>
                  <a:pt x="789" y="1046"/>
                </a:lnTo>
                <a:lnTo>
                  <a:pt x="789" y="780"/>
                </a:lnTo>
                <a:close/>
                <a:moveTo>
                  <a:pt x="131" y="454"/>
                </a:moveTo>
                <a:lnTo>
                  <a:pt x="131" y="454"/>
                </a:lnTo>
                <a:lnTo>
                  <a:pt x="123" y="452"/>
                </a:lnTo>
                <a:lnTo>
                  <a:pt x="117" y="452"/>
                </a:lnTo>
                <a:lnTo>
                  <a:pt x="110" y="455"/>
                </a:lnTo>
                <a:lnTo>
                  <a:pt x="104" y="458"/>
                </a:lnTo>
                <a:lnTo>
                  <a:pt x="98" y="463"/>
                </a:lnTo>
                <a:lnTo>
                  <a:pt x="93" y="469"/>
                </a:lnTo>
                <a:lnTo>
                  <a:pt x="90" y="476"/>
                </a:lnTo>
                <a:lnTo>
                  <a:pt x="86" y="484"/>
                </a:lnTo>
                <a:lnTo>
                  <a:pt x="86" y="484"/>
                </a:lnTo>
                <a:lnTo>
                  <a:pt x="85" y="491"/>
                </a:lnTo>
                <a:lnTo>
                  <a:pt x="85" y="498"/>
                </a:lnTo>
                <a:lnTo>
                  <a:pt x="85" y="505"/>
                </a:lnTo>
                <a:lnTo>
                  <a:pt x="87" y="511"/>
                </a:lnTo>
                <a:lnTo>
                  <a:pt x="90" y="517"/>
                </a:lnTo>
                <a:lnTo>
                  <a:pt x="92" y="522"/>
                </a:lnTo>
                <a:lnTo>
                  <a:pt x="97" y="527"/>
                </a:lnTo>
                <a:lnTo>
                  <a:pt x="102" y="530"/>
                </a:lnTo>
                <a:lnTo>
                  <a:pt x="65" y="664"/>
                </a:lnTo>
                <a:lnTo>
                  <a:pt x="20" y="664"/>
                </a:lnTo>
                <a:lnTo>
                  <a:pt x="20" y="683"/>
                </a:lnTo>
                <a:lnTo>
                  <a:pt x="121" y="683"/>
                </a:lnTo>
                <a:lnTo>
                  <a:pt x="121" y="664"/>
                </a:lnTo>
                <a:lnTo>
                  <a:pt x="80" y="664"/>
                </a:lnTo>
                <a:lnTo>
                  <a:pt x="116" y="534"/>
                </a:lnTo>
                <a:lnTo>
                  <a:pt x="116" y="534"/>
                </a:lnTo>
                <a:lnTo>
                  <a:pt x="122" y="533"/>
                </a:lnTo>
                <a:lnTo>
                  <a:pt x="128" y="532"/>
                </a:lnTo>
                <a:lnTo>
                  <a:pt x="133" y="529"/>
                </a:lnTo>
                <a:lnTo>
                  <a:pt x="138" y="524"/>
                </a:lnTo>
                <a:lnTo>
                  <a:pt x="143" y="521"/>
                </a:lnTo>
                <a:lnTo>
                  <a:pt x="146" y="515"/>
                </a:lnTo>
                <a:lnTo>
                  <a:pt x="150" y="509"/>
                </a:lnTo>
                <a:lnTo>
                  <a:pt x="152" y="503"/>
                </a:lnTo>
                <a:lnTo>
                  <a:pt x="152" y="503"/>
                </a:lnTo>
                <a:lnTo>
                  <a:pt x="153" y="494"/>
                </a:lnTo>
                <a:lnTo>
                  <a:pt x="155" y="486"/>
                </a:lnTo>
                <a:lnTo>
                  <a:pt x="153" y="479"/>
                </a:lnTo>
                <a:lnTo>
                  <a:pt x="151" y="472"/>
                </a:lnTo>
                <a:lnTo>
                  <a:pt x="147" y="466"/>
                </a:lnTo>
                <a:lnTo>
                  <a:pt x="143" y="460"/>
                </a:lnTo>
                <a:lnTo>
                  <a:pt x="137" y="456"/>
                </a:lnTo>
                <a:lnTo>
                  <a:pt x="131" y="454"/>
                </a:lnTo>
                <a:lnTo>
                  <a:pt x="131" y="454"/>
                </a:lnTo>
                <a:close/>
              </a:path>
            </a:pathLst>
          </a:custGeom>
          <a:solidFill>
            <a:srgbClr val="008CCF">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9" name="Freeform 330"/>
          <p:cNvSpPr>
            <a:spLocks noEditPoints="1"/>
          </p:cNvSpPr>
          <p:nvPr/>
        </p:nvSpPr>
        <p:spPr bwMode="auto">
          <a:xfrm>
            <a:off x="2841947" y="2694244"/>
            <a:ext cx="521515" cy="813609"/>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14A3D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0" name="テキスト ボックス 9"/>
          <p:cNvSpPr txBox="1"/>
          <p:nvPr/>
        </p:nvSpPr>
        <p:spPr>
          <a:xfrm>
            <a:off x="178755" y="2787774"/>
            <a:ext cx="1368152"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a:ln>
                  <a:noFill/>
                </a:ln>
                <a:solidFill>
                  <a:srgbClr val="F18F60">
                    <a:lumMod val="75000"/>
                  </a:srgbClr>
                </a:solidFill>
                <a:effectLst/>
                <a:uLnTx/>
                <a:uFillTx/>
              </a:rPr>
              <a:t>単価</a:t>
            </a:r>
            <a:r>
              <a:rPr kumimoji="0" lang="en-US" altLang="ja-JP" sz="1000" b="1" i="0" u="none" strike="noStrike" kern="0" cap="none" spc="0" normalizeH="0" baseline="0" noProof="0">
                <a:ln>
                  <a:noFill/>
                </a:ln>
                <a:solidFill>
                  <a:srgbClr val="F18F60">
                    <a:lumMod val="75000"/>
                  </a:srgbClr>
                </a:solidFill>
                <a:effectLst/>
                <a:uLnTx/>
                <a:uFillTx/>
              </a:rPr>
              <a:t>×</a:t>
            </a:r>
            <a:r>
              <a:rPr kumimoji="0" lang="ja-JP" altLang="en-US" sz="1000" b="1" i="0" u="none" strike="noStrike" kern="0" cap="none" spc="0" normalizeH="0" baseline="0" noProof="0">
                <a:ln>
                  <a:noFill/>
                </a:ln>
                <a:solidFill>
                  <a:srgbClr val="F18F60">
                    <a:lumMod val="75000"/>
                  </a:srgbClr>
                </a:solidFill>
                <a:effectLst/>
                <a:uLnTx/>
                <a:uFillTx/>
              </a:rPr>
              <a:t>労働時間</a:t>
            </a:r>
          </a:p>
        </p:txBody>
      </p:sp>
      <p:sp>
        <p:nvSpPr>
          <p:cNvPr id="11" name="テキスト ボックス 10"/>
          <p:cNvSpPr txBox="1"/>
          <p:nvPr/>
        </p:nvSpPr>
        <p:spPr>
          <a:xfrm>
            <a:off x="3688606" y="1647622"/>
            <a:ext cx="918641"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a:ln>
                  <a:noFill/>
                </a:ln>
                <a:solidFill>
                  <a:srgbClr val="008CCF">
                    <a:lumMod val="75000"/>
                  </a:srgbClr>
                </a:solidFill>
                <a:effectLst/>
                <a:uLnTx/>
                <a:uFillTx/>
              </a:rPr>
              <a:t>職務手当</a:t>
            </a:r>
          </a:p>
        </p:txBody>
      </p:sp>
      <p:sp>
        <p:nvSpPr>
          <p:cNvPr id="12" name="テキスト ボックス 11"/>
          <p:cNvSpPr txBox="1"/>
          <p:nvPr/>
        </p:nvSpPr>
        <p:spPr>
          <a:xfrm>
            <a:off x="3491123" y="1920889"/>
            <a:ext cx="1332148"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a:ln>
                  <a:noFill/>
                </a:ln>
                <a:solidFill>
                  <a:srgbClr val="008CCF">
                    <a:lumMod val="75000"/>
                  </a:srgbClr>
                </a:solidFill>
                <a:effectLst/>
                <a:uLnTx/>
                <a:uFillTx/>
              </a:rPr>
              <a:t>日給単価</a:t>
            </a:r>
            <a:r>
              <a:rPr kumimoji="0" lang="en-US" altLang="ja-JP" sz="1000" b="1" i="0" u="none" strike="noStrike" kern="0" cap="none" spc="0" normalizeH="0" baseline="0" noProof="0">
                <a:ln>
                  <a:noFill/>
                </a:ln>
                <a:solidFill>
                  <a:srgbClr val="008CCF">
                    <a:lumMod val="75000"/>
                  </a:srgbClr>
                </a:solidFill>
                <a:effectLst/>
                <a:uLnTx/>
                <a:uFillTx/>
              </a:rPr>
              <a:t>×</a:t>
            </a:r>
            <a:r>
              <a:rPr kumimoji="0" lang="ja-JP" altLang="en-US" sz="1000" b="1" i="0" u="none" strike="noStrike" kern="0" cap="none" spc="0" normalizeH="0" baseline="0" noProof="0">
                <a:ln>
                  <a:noFill/>
                </a:ln>
                <a:solidFill>
                  <a:srgbClr val="008CCF">
                    <a:lumMod val="75000"/>
                  </a:srgbClr>
                </a:solidFill>
                <a:effectLst/>
                <a:uLnTx/>
                <a:uFillTx/>
              </a:rPr>
              <a:t>出勤日数</a:t>
            </a:r>
          </a:p>
        </p:txBody>
      </p:sp>
      <p:sp>
        <p:nvSpPr>
          <p:cNvPr id="13" name="テキスト ボックス 12"/>
          <p:cNvSpPr txBox="1"/>
          <p:nvPr/>
        </p:nvSpPr>
        <p:spPr>
          <a:xfrm>
            <a:off x="3887167" y="1776873"/>
            <a:ext cx="360040" cy="24451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a:ln>
                  <a:noFill/>
                </a:ln>
                <a:solidFill>
                  <a:srgbClr val="008CCF">
                    <a:lumMod val="75000"/>
                  </a:srgbClr>
                </a:solidFill>
                <a:effectLst/>
                <a:uLnTx/>
                <a:uFillTx/>
              </a:rPr>
              <a:t>＋</a:t>
            </a:r>
          </a:p>
        </p:txBody>
      </p:sp>
      <p:sp>
        <p:nvSpPr>
          <p:cNvPr id="14" name="テキスト ボックス 13"/>
          <p:cNvSpPr txBox="1"/>
          <p:nvPr/>
        </p:nvSpPr>
        <p:spPr>
          <a:xfrm>
            <a:off x="3707147" y="2865589"/>
            <a:ext cx="639056"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a:ln>
                  <a:noFill/>
                </a:ln>
                <a:solidFill>
                  <a:srgbClr val="008CCF"/>
                </a:solidFill>
                <a:effectLst/>
                <a:uLnTx/>
                <a:uFillTx/>
              </a:rPr>
              <a:t>職能給</a:t>
            </a:r>
          </a:p>
        </p:txBody>
      </p:sp>
      <p:sp>
        <p:nvSpPr>
          <p:cNvPr id="15" name="テキスト ボックス 14"/>
          <p:cNvSpPr txBox="1"/>
          <p:nvPr/>
        </p:nvSpPr>
        <p:spPr>
          <a:xfrm>
            <a:off x="3714498" y="3183818"/>
            <a:ext cx="676725"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a:ln>
                  <a:noFill/>
                </a:ln>
                <a:solidFill>
                  <a:srgbClr val="008CCF"/>
                </a:solidFill>
                <a:effectLst/>
                <a:uLnTx/>
                <a:uFillTx/>
              </a:rPr>
              <a:t>年齢給</a:t>
            </a:r>
          </a:p>
        </p:txBody>
      </p:sp>
      <p:sp>
        <p:nvSpPr>
          <p:cNvPr id="16" name="テキスト ボックス 15"/>
          <p:cNvSpPr txBox="1"/>
          <p:nvPr/>
        </p:nvSpPr>
        <p:spPr>
          <a:xfrm>
            <a:off x="3840482" y="3005990"/>
            <a:ext cx="360040" cy="24451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a:ln>
                  <a:noFill/>
                </a:ln>
                <a:solidFill>
                  <a:srgbClr val="008CCF"/>
                </a:solidFill>
                <a:effectLst/>
                <a:uLnTx/>
                <a:uFillTx/>
              </a:rPr>
              <a:t>＋</a:t>
            </a:r>
          </a:p>
        </p:txBody>
      </p:sp>
      <p:sp>
        <p:nvSpPr>
          <p:cNvPr id="17" name="テキスト ボックス 16"/>
          <p:cNvSpPr txBox="1"/>
          <p:nvPr/>
        </p:nvSpPr>
        <p:spPr>
          <a:xfrm>
            <a:off x="3851163" y="3291830"/>
            <a:ext cx="360040" cy="24451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a:ln>
                  <a:noFill/>
                </a:ln>
                <a:solidFill>
                  <a:srgbClr val="008CCF"/>
                </a:solidFill>
                <a:effectLst/>
                <a:uLnTx/>
                <a:uFillTx/>
              </a:rPr>
              <a:t>＋</a:t>
            </a:r>
          </a:p>
        </p:txBody>
      </p:sp>
      <p:sp>
        <p:nvSpPr>
          <p:cNvPr id="18" name="テキスト ボックス 17"/>
          <p:cNvSpPr txBox="1"/>
          <p:nvPr/>
        </p:nvSpPr>
        <p:spPr>
          <a:xfrm>
            <a:off x="3671143" y="3471850"/>
            <a:ext cx="864096" cy="25202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a:ln>
                  <a:noFill/>
                </a:ln>
                <a:solidFill>
                  <a:srgbClr val="008CCF"/>
                </a:solidFill>
                <a:effectLst/>
                <a:uLnTx/>
                <a:uFillTx/>
              </a:rPr>
              <a:t>職務手当</a:t>
            </a:r>
          </a:p>
        </p:txBody>
      </p:sp>
      <p:sp>
        <p:nvSpPr>
          <p:cNvPr id="19" name="右矢印 18"/>
          <p:cNvSpPr/>
          <p:nvPr/>
        </p:nvSpPr>
        <p:spPr>
          <a:xfrm rot="20464363" flipV="1">
            <a:off x="1178429" y="1753001"/>
            <a:ext cx="1501831" cy="309119"/>
          </a:xfrm>
          <a:prstGeom prst="rightArrow">
            <a:avLst/>
          </a:prstGeom>
          <a:solidFill>
            <a:srgbClr val="54C2F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endParaRPr>
          </a:p>
        </p:txBody>
      </p:sp>
      <p:sp>
        <p:nvSpPr>
          <p:cNvPr id="20" name="Rectangle 2"/>
          <p:cNvSpPr>
            <a:spLocks noChangeArrowheads="1"/>
          </p:cNvSpPr>
          <p:nvPr/>
        </p:nvSpPr>
        <p:spPr bwMode="auto">
          <a:xfrm>
            <a:off x="4849812" y="1383618"/>
            <a:ext cx="786932" cy="347504"/>
          </a:xfrm>
          <a:prstGeom prst="rect">
            <a:avLst/>
          </a:prstGeom>
          <a:solidFill>
            <a:srgbClr val="54C2F0">
              <a:lumMod val="60000"/>
              <a:lumOff val="40000"/>
            </a:srgbClr>
          </a:solidFill>
          <a:ln>
            <a:noFill/>
            <a:headEnd/>
            <a:tailEnd/>
          </a:ln>
          <a:effectLst/>
        </p:spPr>
        <p:txBody>
          <a:bodyPr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FFFFFF"/>
                </a:solidFill>
                <a:effectLst/>
                <a:uLnTx/>
                <a:uFillTx/>
                <a:cs typeface="メイリオ" pitchFamily="50" charset="-128"/>
              </a:rPr>
              <a:t>役員</a:t>
            </a:r>
          </a:p>
        </p:txBody>
      </p:sp>
      <p:sp>
        <p:nvSpPr>
          <p:cNvPr id="21" name="Rectangle 15"/>
          <p:cNvSpPr>
            <a:spLocks noChangeArrowheads="1"/>
          </p:cNvSpPr>
          <p:nvPr/>
        </p:nvSpPr>
        <p:spPr bwMode="auto">
          <a:xfrm>
            <a:off x="5662826" y="1383618"/>
            <a:ext cx="786932" cy="347504"/>
          </a:xfrm>
          <a:prstGeom prst="rect">
            <a:avLst/>
          </a:prstGeom>
          <a:solidFill>
            <a:srgbClr val="54C2F0">
              <a:lumMod val="75000"/>
            </a:srgbClr>
          </a:solidFill>
          <a:ln>
            <a:noFill/>
            <a:headEnd/>
            <a:tailEnd/>
          </a:ln>
          <a:effectLst/>
        </p:spPr>
        <p:txBody>
          <a:bodyPr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FFFFFF"/>
                </a:solidFill>
                <a:effectLst/>
                <a:uLnTx/>
                <a:uFillTx/>
                <a:cs typeface="メイリオ" pitchFamily="50" charset="-128"/>
              </a:rPr>
              <a:t>正社員</a:t>
            </a:r>
          </a:p>
        </p:txBody>
      </p:sp>
      <p:sp>
        <p:nvSpPr>
          <p:cNvPr id="22" name="Rectangle 16"/>
          <p:cNvSpPr>
            <a:spLocks noChangeArrowheads="1"/>
          </p:cNvSpPr>
          <p:nvPr/>
        </p:nvSpPr>
        <p:spPr bwMode="auto">
          <a:xfrm>
            <a:off x="7291063" y="1383618"/>
            <a:ext cx="786932" cy="347504"/>
          </a:xfrm>
          <a:prstGeom prst="rect">
            <a:avLst/>
          </a:prstGeom>
          <a:solidFill>
            <a:srgbClr val="EE5500">
              <a:lumMod val="60000"/>
              <a:lumOff val="40000"/>
            </a:srgbClr>
          </a:solidFill>
          <a:ln>
            <a:noFill/>
            <a:headEnd/>
            <a:tailEnd/>
          </a:ln>
          <a:effectLst/>
        </p:spPr>
        <p:txBody>
          <a:bodyPr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FFFFFF"/>
                </a:solidFill>
                <a:effectLst/>
                <a:uLnTx/>
                <a:uFillTx/>
                <a:cs typeface="メイリオ" pitchFamily="50" charset="-128"/>
              </a:rPr>
              <a:t>パート</a:t>
            </a:r>
          </a:p>
        </p:txBody>
      </p:sp>
      <p:sp>
        <p:nvSpPr>
          <p:cNvPr id="23" name="Rectangle 17"/>
          <p:cNvSpPr>
            <a:spLocks noChangeArrowheads="1"/>
          </p:cNvSpPr>
          <p:nvPr/>
        </p:nvSpPr>
        <p:spPr bwMode="auto">
          <a:xfrm>
            <a:off x="6476035" y="1383618"/>
            <a:ext cx="786932" cy="347504"/>
          </a:xfrm>
          <a:prstGeom prst="rect">
            <a:avLst/>
          </a:prstGeom>
          <a:solidFill>
            <a:srgbClr val="008CCF">
              <a:lumMod val="75000"/>
            </a:srgbClr>
          </a:solidFill>
          <a:ln>
            <a:noFill/>
            <a:headEnd/>
            <a:tailEnd/>
          </a:ln>
          <a:effectLst/>
        </p:spPr>
        <p:txBody>
          <a:bodyPr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FFFFFF"/>
                </a:solidFill>
                <a:effectLst/>
                <a:uLnTx/>
                <a:uFillTx/>
                <a:cs typeface="メイリオ" pitchFamily="50" charset="-128"/>
              </a:rPr>
              <a:t>契約社員</a:t>
            </a:r>
          </a:p>
        </p:txBody>
      </p:sp>
      <p:sp>
        <p:nvSpPr>
          <p:cNvPr id="24" name="Rectangle 18"/>
          <p:cNvSpPr>
            <a:spLocks noChangeArrowheads="1"/>
          </p:cNvSpPr>
          <p:nvPr/>
        </p:nvSpPr>
        <p:spPr bwMode="auto">
          <a:xfrm>
            <a:off x="8099032" y="1383618"/>
            <a:ext cx="855472" cy="347504"/>
          </a:xfrm>
          <a:prstGeom prst="rect">
            <a:avLst/>
          </a:prstGeom>
          <a:solidFill>
            <a:srgbClr val="F18F60">
              <a:lumMod val="75000"/>
            </a:srgbClr>
          </a:solidFill>
          <a:ln>
            <a:noFill/>
            <a:headEnd/>
            <a:tailEnd/>
          </a:ln>
          <a:effectLst/>
        </p:spPr>
        <p:txBody>
          <a:bodyPr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FFFFFF"/>
                </a:solidFill>
                <a:effectLst/>
                <a:uLnTx/>
                <a:uFillTx/>
                <a:cs typeface="メイリオ" pitchFamily="50" charset="-128"/>
              </a:rPr>
              <a:t>アルバイト</a:t>
            </a:r>
          </a:p>
        </p:txBody>
      </p:sp>
      <p:sp>
        <p:nvSpPr>
          <p:cNvPr id="25" name="Rectangle 2"/>
          <p:cNvSpPr>
            <a:spLocks noChangeArrowheads="1"/>
          </p:cNvSpPr>
          <p:nvPr/>
        </p:nvSpPr>
        <p:spPr bwMode="auto">
          <a:xfrm>
            <a:off x="4853035" y="1746764"/>
            <a:ext cx="786932" cy="293139"/>
          </a:xfrm>
          <a:prstGeom prst="rect">
            <a:avLst/>
          </a:prstGeom>
          <a:noFill/>
          <a:ln w="25400">
            <a:solidFill>
              <a:sysClr val="window" lastClr="FFFFFF">
                <a:lumMod val="85000"/>
              </a:sysClr>
            </a:solidFill>
            <a:headEnd/>
            <a:tailEnd/>
          </a:ln>
          <a:effectLst/>
        </p:spPr>
        <p:txBody>
          <a:bodyPr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98DAF6"/>
                </a:solidFill>
                <a:effectLst/>
                <a:uLnTx/>
                <a:uFillTx/>
                <a:cs typeface="メイリオ" pitchFamily="50" charset="-128"/>
              </a:rPr>
              <a:t>出勤日数</a:t>
            </a:r>
          </a:p>
        </p:txBody>
      </p:sp>
      <p:sp>
        <p:nvSpPr>
          <p:cNvPr id="26" name="Rectangle 15"/>
          <p:cNvSpPr>
            <a:spLocks noChangeArrowheads="1"/>
          </p:cNvSpPr>
          <p:nvPr/>
        </p:nvSpPr>
        <p:spPr bwMode="auto">
          <a:xfrm>
            <a:off x="5666050" y="1746764"/>
            <a:ext cx="786932" cy="293139"/>
          </a:xfrm>
          <a:prstGeom prst="rect">
            <a:avLst/>
          </a:prstGeom>
          <a:noFill/>
          <a:ln w="25400">
            <a:solidFill>
              <a:sysClr val="window" lastClr="FFFFFF">
                <a:lumMod val="85000"/>
              </a:sysClr>
            </a:solidFill>
            <a:headEnd/>
            <a:tailEnd/>
          </a:ln>
          <a:effectLst/>
        </p:spPr>
        <p:txBody>
          <a:bodyPr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008CCF"/>
                </a:solidFill>
                <a:effectLst/>
                <a:uLnTx/>
                <a:uFillTx/>
                <a:cs typeface="メイリオ" pitchFamily="50" charset="-128"/>
              </a:rPr>
              <a:t>出勤日数</a:t>
            </a:r>
          </a:p>
        </p:txBody>
      </p:sp>
      <p:sp>
        <p:nvSpPr>
          <p:cNvPr id="27" name="Rectangle 16"/>
          <p:cNvSpPr>
            <a:spLocks noChangeArrowheads="1"/>
          </p:cNvSpPr>
          <p:nvPr/>
        </p:nvSpPr>
        <p:spPr bwMode="auto">
          <a:xfrm>
            <a:off x="7289659" y="1746764"/>
            <a:ext cx="786932" cy="293139"/>
          </a:xfrm>
          <a:prstGeom prst="rect">
            <a:avLst/>
          </a:prstGeom>
          <a:noFill/>
          <a:ln w="25400">
            <a:solidFill>
              <a:sysClr val="window" lastClr="FFFFFF">
                <a:lumMod val="85000"/>
              </a:sysClr>
            </a:solidFill>
            <a:headEnd/>
            <a:tailEnd/>
          </a:ln>
          <a:effectLst/>
        </p:spPr>
        <p:txBody>
          <a:bodyPr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EE5500">
                    <a:lumMod val="60000"/>
                    <a:lumOff val="40000"/>
                  </a:srgbClr>
                </a:solidFill>
                <a:effectLst/>
                <a:uLnTx/>
                <a:uFillTx/>
                <a:cs typeface="メイリオ" pitchFamily="50" charset="-128"/>
              </a:rPr>
              <a:t>労働日数</a:t>
            </a:r>
          </a:p>
        </p:txBody>
      </p:sp>
      <p:sp>
        <p:nvSpPr>
          <p:cNvPr id="28" name="Rectangle 17"/>
          <p:cNvSpPr>
            <a:spLocks noChangeArrowheads="1"/>
          </p:cNvSpPr>
          <p:nvPr/>
        </p:nvSpPr>
        <p:spPr bwMode="auto">
          <a:xfrm>
            <a:off x="6479257" y="1746764"/>
            <a:ext cx="786932" cy="293139"/>
          </a:xfrm>
          <a:prstGeom prst="rect">
            <a:avLst/>
          </a:prstGeom>
          <a:noFill/>
          <a:ln w="25400">
            <a:solidFill>
              <a:sysClr val="window" lastClr="FFFFFF">
                <a:lumMod val="85000"/>
              </a:sysClr>
            </a:solidFill>
            <a:headEnd/>
            <a:tailEnd/>
          </a:ln>
          <a:effectLst/>
        </p:spPr>
        <p:txBody>
          <a:bodyPr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008CCF">
                    <a:lumMod val="75000"/>
                  </a:srgbClr>
                </a:solidFill>
                <a:effectLst/>
                <a:uLnTx/>
                <a:uFillTx/>
                <a:cs typeface="メイリオ" pitchFamily="50" charset="-128"/>
              </a:rPr>
              <a:t>労働日数</a:t>
            </a:r>
          </a:p>
        </p:txBody>
      </p:sp>
      <p:sp>
        <p:nvSpPr>
          <p:cNvPr id="29" name="Rectangle 18"/>
          <p:cNvSpPr>
            <a:spLocks noChangeArrowheads="1"/>
          </p:cNvSpPr>
          <p:nvPr/>
        </p:nvSpPr>
        <p:spPr bwMode="auto">
          <a:xfrm>
            <a:off x="8102255" y="1746764"/>
            <a:ext cx="855472" cy="293139"/>
          </a:xfrm>
          <a:prstGeom prst="rect">
            <a:avLst/>
          </a:prstGeom>
          <a:noFill/>
          <a:ln w="25400">
            <a:solidFill>
              <a:sysClr val="window" lastClr="FFFFFF">
                <a:lumMod val="85000"/>
              </a:sysClr>
            </a:solidFill>
            <a:headEnd/>
            <a:tailEnd/>
          </a:ln>
          <a:effectLst/>
        </p:spPr>
        <p:txBody>
          <a:bodyPr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F18F60">
                    <a:lumMod val="75000"/>
                  </a:srgbClr>
                </a:solidFill>
                <a:effectLst/>
                <a:uLnTx/>
                <a:uFillTx/>
                <a:cs typeface="メイリオ" pitchFamily="50" charset="-128"/>
              </a:rPr>
              <a:t>労働時間</a:t>
            </a:r>
          </a:p>
        </p:txBody>
      </p:sp>
      <p:sp>
        <p:nvSpPr>
          <p:cNvPr id="30" name="Rectangle 2"/>
          <p:cNvSpPr>
            <a:spLocks noChangeArrowheads="1"/>
          </p:cNvSpPr>
          <p:nvPr/>
        </p:nvSpPr>
        <p:spPr bwMode="auto">
          <a:xfrm>
            <a:off x="4853035" y="2075907"/>
            <a:ext cx="786932" cy="778695"/>
          </a:xfrm>
          <a:prstGeom prst="rect">
            <a:avLst/>
          </a:prstGeom>
          <a:noFill/>
          <a:ln w="25400">
            <a:solidFill>
              <a:sysClr val="window" lastClr="FFFFFF">
                <a:lumMod val="85000"/>
              </a:sysClr>
            </a:solidFill>
            <a:headEnd/>
            <a:tailEnd/>
          </a:ln>
          <a:effectLst/>
        </p:spPr>
        <p:txBody>
          <a:bodyPr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98DAF6"/>
                </a:solidFill>
                <a:effectLst/>
                <a:uLnTx/>
                <a:uFillTx/>
                <a:cs typeface="メイリオ" pitchFamily="50" charset="-128"/>
              </a:rPr>
              <a:t>役員報酬</a:t>
            </a:r>
          </a:p>
        </p:txBody>
      </p:sp>
      <p:sp>
        <p:nvSpPr>
          <p:cNvPr id="31" name="Rectangle 15"/>
          <p:cNvSpPr>
            <a:spLocks noChangeArrowheads="1"/>
          </p:cNvSpPr>
          <p:nvPr/>
        </p:nvSpPr>
        <p:spPr bwMode="auto">
          <a:xfrm>
            <a:off x="5664228" y="2075907"/>
            <a:ext cx="786932" cy="245801"/>
          </a:xfrm>
          <a:prstGeom prst="rect">
            <a:avLst/>
          </a:prstGeom>
          <a:solidFill>
            <a:sysClr val="window" lastClr="FFFFFF"/>
          </a:solidFill>
          <a:ln w="25400">
            <a:solidFill>
              <a:sysClr val="window" lastClr="FFFFFF">
                <a:lumMod val="85000"/>
              </a:sysClr>
            </a:solidFill>
            <a:headEnd/>
            <a:tailEnd/>
          </a:ln>
          <a:effectLst/>
        </p:spPr>
        <p:txBody>
          <a:bodyPr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008CCF"/>
                </a:solidFill>
                <a:effectLst/>
                <a:uLnTx/>
                <a:uFillTx/>
                <a:cs typeface="メイリオ" pitchFamily="50" charset="-128"/>
              </a:rPr>
              <a:t>職能給</a:t>
            </a:r>
          </a:p>
        </p:txBody>
      </p:sp>
      <p:sp>
        <p:nvSpPr>
          <p:cNvPr id="32" name="Rectangle 16"/>
          <p:cNvSpPr>
            <a:spLocks noChangeArrowheads="1"/>
          </p:cNvSpPr>
          <p:nvPr/>
        </p:nvSpPr>
        <p:spPr bwMode="auto">
          <a:xfrm>
            <a:off x="7289659" y="2075907"/>
            <a:ext cx="786932" cy="778695"/>
          </a:xfrm>
          <a:prstGeom prst="rect">
            <a:avLst/>
          </a:prstGeom>
          <a:noFill/>
          <a:ln w="25400">
            <a:solidFill>
              <a:sysClr val="window" lastClr="FFFFFF">
                <a:lumMod val="85000"/>
              </a:sysClr>
            </a:solidFill>
            <a:headEnd/>
            <a:tailEnd/>
          </a:ln>
          <a:effectLst/>
        </p:spPr>
        <p:txBody>
          <a:bodyPr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EE5500">
                    <a:lumMod val="60000"/>
                    <a:lumOff val="40000"/>
                  </a:srgbClr>
                </a:solidFill>
                <a:effectLst/>
                <a:uLnTx/>
                <a:uFillTx/>
                <a:cs typeface="メイリオ" pitchFamily="50" charset="-128"/>
              </a:rPr>
              <a:t>労働日数</a:t>
            </a:r>
            <a:endParaRPr kumimoji="0" lang="en-US" altLang="ja-JP" sz="1050" b="0" i="0" u="none" strike="noStrike" kern="0" cap="none" spc="0" normalizeH="0" baseline="0" noProof="0">
              <a:ln>
                <a:noFill/>
              </a:ln>
              <a:solidFill>
                <a:srgbClr val="EE5500">
                  <a:lumMod val="60000"/>
                  <a:lumOff val="40000"/>
                </a:srgbClr>
              </a:solidFill>
              <a:effectLst/>
              <a:uLnTx/>
              <a:uFillTx/>
              <a:cs typeface="メイリオ" pitchFamily="50" charset="-128"/>
            </a:endParaRP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ja-JP" sz="1050" b="0" i="0" u="none" strike="noStrike" kern="0" cap="none" spc="0" normalizeH="0" baseline="0" noProof="0">
                <a:ln>
                  <a:noFill/>
                </a:ln>
                <a:solidFill>
                  <a:srgbClr val="EE5500">
                    <a:lumMod val="60000"/>
                    <a:lumOff val="40000"/>
                  </a:srgbClr>
                </a:solidFill>
                <a:effectLst/>
                <a:uLnTx/>
                <a:uFillTx/>
                <a:cs typeface="メイリオ" pitchFamily="50" charset="-128"/>
              </a:rPr>
              <a:t>×</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EE5500">
                    <a:lumMod val="60000"/>
                    <a:lumOff val="40000"/>
                  </a:srgbClr>
                </a:solidFill>
                <a:effectLst/>
                <a:uLnTx/>
                <a:uFillTx/>
                <a:cs typeface="メイリオ" pitchFamily="50" charset="-128"/>
              </a:rPr>
              <a:t>日給</a:t>
            </a:r>
          </a:p>
        </p:txBody>
      </p:sp>
      <p:sp>
        <p:nvSpPr>
          <p:cNvPr id="33" name="Rectangle 17"/>
          <p:cNvSpPr>
            <a:spLocks noChangeArrowheads="1"/>
          </p:cNvSpPr>
          <p:nvPr/>
        </p:nvSpPr>
        <p:spPr bwMode="auto">
          <a:xfrm>
            <a:off x="6473932" y="2354285"/>
            <a:ext cx="786932" cy="504251"/>
          </a:xfrm>
          <a:prstGeom prst="rect">
            <a:avLst/>
          </a:prstGeom>
          <a:solidFill>
            <a:sysClr val="window" lastClr="FFFFFF"/>
          </a:solidFill>
          <a:ln w="25400">
            <a:solidFill>
              <a:sysClr val="window" lastClr="FFFFFF">
                <a:lumMod val="85000"/>
              </a:sysClr>
            </a:solidFill>
            <a:headEnd/>
            <a:tailEnd/>
          </a:ln>
          <a:effectLst/>
        </p:spPr>
        <p:txBody>
          <a:bodyPr lIns="92075" tIns="72000"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008CCF">
                    <a:lumMod val="75000"/>
                  </a:srgbClr>
                </a:solidFill>
                <a:effectLst/>
                <a:uLnTx/>
                <a:uFillTx/>
                <a:cs typeface="メイリオ" pitchFamily="50" charset="-128"/>
              </a:rPr>
              <a:t>日給単価</a:t>
            </a:r>
            <a:endParaRPr kumimoji="0" lang="en-US" altLang="ja-JP" sz="1050" b="0" i="0" u="none" strike="noStrike" kern="0" cap="none" spc="0" normalizeH="0" baseline="0" noProof="0">
              <a:ln>
                <a:noFill/>
              </a:ln>
              <a:solidFill>
                <a:srgbClr val="008CCF">
                  <a:lumMod val="75000"/>
                </a:srgbClr>
              </a:solidFill>
              <a:effectLst/>
              <a:uLnTx/>
              <a:uFillTx/>
              <a:cs typeface="メイリオ" pitchFamily="50" charset="-128"/>
            </a:endParaRP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ja-JP" sz="1050" b="0" i="0" u="none" strike="noStrike" kern="0" cap="none" spc="0" normalizeH="0" baseline="0" noProof="0">
                <a:ln>
                  <a:noFill/>
                </a:ln>
                <a:solidFill>
                  <a:srgbClr val="008CCF">
                    <a:lumMod val="75000"/>
                  </a:srgbClr>
                </a:solidFill>
                <a:effectLst/>
                <a:uLnTx/>
                <a:uFillTx/>
                <a:cs typeface="メイリオ" pitchFamily="50" charset="-128"/>
              </a:rPr>
              <a:t>×</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008CCF">
                    <a:lumMod val="75000"/>
                  </a:srgbClr>
                </a:solidFill>
                <a:effectLst/>
                <a:uLnTx/>
                <a:uFillTx/>
                <a:cs typeface="メイリオ" pitchFamily="50" charset="-128"/>
              </a:rPr>
              <a:t>労働日数</a:t>
            </a:r>
          </a:p>
        </p:txBody>
      </p:sp>
      <p:sp>
        <p:nvSpPr>
          <p:cNvPr id="34" name="Rectangle 18"/>
          <p:cNvSpPr>
            <a:spLocks noChangeArrowheads="1"/>
          </p:cNvSpPr>
          <p:nvPr/>
        </p:nvSpPr>
        <p:spPr bwMode="auto">
          <a:xfrm>
            <a:off x="8102255" y="2075907"/>
            <a:ext cx="855472" cy="778695"/>
          </a:xfrm>
          <a:prstGeom prst="rect">
            <a:avLst/>
          </a:prstGeom>
          <a:noFill/>
          <a:ln w="25400">
            <a:solidFill>
              <a:sysClr val="window" lastClr="FFFFFF">
                <a:lumMod val="85000"/>
              </a:sysClr>
            </a:solidFill>
            <a:headEnd/>
            <a:tailEnd/>
          </a:ln>
          <a:effectLst/>
        </p:spPr>
        <p:txBody>
          <a:bodyPr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EE5500"/>
                </a:solidFill>
                <a:effectLst/>
                <a:uLnTx/>
                <a:uFillTx/>
                <a:cs typeface="メイリオ" pitchFamily="50" charset="-128"/>
              </a:rPr>
              <a:t>時給単価</a:t>
            </a:r>
            <a:endParaRPr kumimoji="0" lang="en-US" altLang="ja-JP" sz="1050" b="0" i="0" u="none" strike="noStrike" kern="0" cap="none" spc="0" normalizeH="0" baseline="0" noProof="0">
              <a:ln>
                <a:noFill/>
              </a:ln>
              <a:solidFill>
                <a:srgbClr val="EE5500"/>
              </a:solidFill>
              <a:effectLst/>
              <a:uLnTx/>
              <a:uFillTx/>
              <a:cs typeface="メイリオ" pitchFamily="50" charset="-128"/>
            </a:endParaRP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ja-JP" sz="1050" b="0" i="0" u="none" strike="noStrike" kern="0" cap="none" spc="0" normalizeH="0" baseline="0" noProof="0">
                <a:ln>
                  <a:noFill/>
                </a:ln>
                <a:solidFill>
                  <a:srgbClr val="EE5500"/>
                </a:solidFill>
                <a:effectLst/>
                <a:uLnTx/>
                <a:uFillTx/>
                <a:cs typeface="メイリオ" pitchFamily="50" charset="-128"/>
              </a:rPr>
              <a:t>×</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EE5500"/>
                </a:solidFill>
                <a:effectLst/>
                <a:uLnTx/>
                <a:uFillTx/>
                <a:cs typeface="メイリオ" pitchFamily="50" charset="-128"/>
              </a:rPr>
              <a:t>総労働時間</a:t>
            </a:r>
          </a:p>
        </p:txBody>
      </p:sp>
      <p:sp>
        <p:nvSpPr>
          <p:cNvPr id="35" name="Rectangle 17"/>
          <p:cNvSpPr>
            <a:spLocks noChangeArrowheads="1"/>
          </p:cNvSpPr>
          <p:nvPr/>
        </p:nvSpPr>
        <p:spPr bwMode="auto">
          <a:xfrm>
            <a:off x="6473932" y="2079410"/>
            <a:ext cx="786932" cy="246262"/>
          </a:xfrm>
          <a:prstGeom prst="rect">
            <a:avLst/>
          </a:prstGeom>
          <a:solidFill>
            <a:sysClr val="window" lastClr="FFFFFF"/>
          </a:solidFill>
          <a:ln w="25400">
            <a:solidFill>
              <a:sysClr val="window" lastClr="FFFFFF">
                <a:lumMod val="85000"/>
              </a:sysClr>
            </a:solidFill>
            <a:headEnd/>
            <a:tailEnd/>
          </a:ln>
          <a:effectLst/>
        </p:spPr>
        <p:txBody>
          <a:bodyPr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008CCF">
                    <a:lumMod val="75000"/>
                  </a:srgbClr>
                </a:solidFill>
                <a:effectLst/>
                <a:uLnTx/>
                <a:uFillTx/>
                <a:cs typeface="メイリオ" pitchFamily="50" charset="-128"/>
              </a:rPr>
              <a:t>職務手当</a:t>
            </a:r>
            <a:endParaRPr kumimoji="0" lang="en-US" altLang="ja-JP" sz="1050" b="0" i="0" u="none" strike="noStrike" kern="0" cap="none" spc="0" normalizeH="0" baseline="0" noProof="0">
              <a:ln>
                <a:noFill/>
              </a:ln>
              <a:solidFill>
                <a:srgbClr val="008CCF">
                  <a:lumMod val="75000"/>
                </a:srgbClr>
              </a:solidFill>
              <a:effectLst/>
              <a:uLnTx/>
              <a:uFillTx/>
              <a:cs typeface="メイリオ" pitchFamily="50" charset="-128"/>
            </a:endParaRPr>
          </a:p>
        </p:txBody>
      </p:sp>
      <p:sp>
        <p:nvSpPr>
          <p:cNvPr id="36" name="Rectangle 15"/>
          <p:cNvSpPr>
            <a:spLocks noChangeArrowheads="1"/>
          </p:cNvSpPr>
          <p:nvPr/>
        </p:nvSpPr>
        <p:spPr bwMode="auto">
          <a:xfrm>
            <a:off x="5664228" y="2343526"/>
            <a:ext cx="786932" cy="245801"/>
          </a:xfrm>
          <a:prstGeom prst="rect">
            <a:avLst/>
          </a:prstGeom>
          <a:solidFill>
            <a:sysClr val="window" lastClr="FFFFFF"/>
          </a:solidFill>
          <a:ln w="25400">
            <a:solidFill>
              <a:sysClr val="window" lastClr="FFFFFF">
                <a:lumMod val="85000"/>
              </a:sysClr>
            </a:solidFill>
            <a:headEnd/>
            <a:tailEnd/>
          </a:ln>
          <a:effectLst/>
        </p:spPr>
        <p:txBody>
          <a:bodyPr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008CCF"/>
                </a:solidFill>
                <a:effectLst/>
                <a:uLnTx/>
                <a:uFillTx/>
                <a:cs typeface="メイリオ" pitchFamily="50" charset="-128"/>
              </a:rPr>
              <a:t>年齢給</a:t>
            </a:r>
          </a:p>
        </p:txBody>
      </p:sp>
      <p:sp>
        <p:nvSpPr>
          <p:cNvPr id="37" name="Rectangle 15"/>
          <p:cNvSpPr>
            <a:spLocks noChangeArrowheads="1"/>
          </p:cNvSpPr>
          <p:nvPr/>
        </p:nvSpPr>
        <p:spPr bwMode="auto">
          <a:xfrm>
            <a:off x="5664228" y="2615399"/>
            <a:ext cx="786932" cy="245801"/>
          </a:xfrm>
          <a:prstGeom prst="rect">
            <a:avLst/>
          </a:prstGeom>
          <a:solidFill>
            <a:sysClr val="window" lastClr="FFFFFF"/>
          </a:solidFill>
          <a:ln w="25400">
            <a:solidFill>
              <a:sysClr val="window" lastClr="FFFFFF">
                <a:lumMod val="85000"/>
              </a:sysClr>
            </a:solidFill>
            <a:headEnd/>
            <a:tailEnd/>
          </a:ln>
          <a:effectLst/>
        </p:spPr>
        <p:txBody>
          <a:bodyPr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008CCF"/>
                </a:solidFill>
                <a:effectLst/>
                <a:uLnTx/>
                <a:uFillTx/>
                <a:cs typeface="メイリオ" pitchFamily="50" charset="-128"/>
              </a:rPr>
              <a:t>職務手当</a:t>
            </a:r>
          </a:p>
        </p:txBody>
      </p:sp>
      <p:sp>
        <p:nvSpPr>
          <p:cNvPr id="38" name="Rectangle 16"/>
          <p:cNvSpPr>
            <a:spLocks noChangeArrowheads="1"/>
          </p:cNvSpPr>
          <p:nvPr/>
        </p:nvSpPr>
        <p:spPr bwMode="auto">
          <a:xfrm>
            <a:off x="7287750" y="3170609"/>
            <a:ext cx="786932" cy="242101"/>
          </a:xfrm>
          <a:prstGeom prst="rect">
            <a:avLst/>
          </a:prstGeom>
          <a:solidFill>
            <a:sysClr val="window" lastClr="FFFFFF"/>
          </a:solidFill>
          <a:ln w="25400">
            <a:solidFill>
              <a:sysClr val="window" lastClr="FFFFFF">
                <a:lumMod val="85000"/>
              </a:sysClr>
            </a:solidFill>
            <a:headEnd/>
            <a:tailEnd/>
          </a:ln>
          <a:effectLst/>
        </p:spPr>
        <p:txBody>
          <a:bodyPr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EE5500">
                    <a:lumMod val="60000"/>
                    <a:lumOff val="40000"/>
                  </a:srgbClr>
                </a:solidFill>
                <a:effectLst/>
                <a:uLnTx/>
                <a:uFillTx/>
                <a:cs typeface="メイリオ" pitchFamily="50" charset="-128"/>
              </a:rPr>
              <a:t>厚生年金</a:t>
            </a:r>
          </a:p>
        </p:txBody>
      </p:sp>
      <p:sp>
        <p:nvSpPr>
          <p:cNvPr id="39" name="Rectangle 15"/>
          <p:cNvSpPr>
            <a:spLocks noChangeArrowheads="1"/>
          </p:cNvSpPr>
          <p:nvPr/>
        </p:nvSpPr>
        <p:spPr bwMode="auto">
          <a:xfrm>
            <a:off x="4856346" y="2891586"/>
            <a:ext cx="786932" cy="245801"/>
          </a:xfrm>
          <a:prstGeom prst="rect">
            <a:avLst/>
          </a:prstGeom>
          <a:solidFill>
            <a:sysClr val="window" lastClr="FFFFFF"/>
          </a:solidFill>
          <a:ln w="25400">
            <a:solidFill>
              <a:sysClr val="window" lastClr="FFFFFF">
                <a:lumMod val="85000"/>
              </a:sysClr>
            </a:solidFill>
            <a:headEnd/>
            <a:tailEnd/>
          </a:ln>
          <a:effectLst/>
        </p:spPr>
        <p:txBody>
          <a:bodyPr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98DAF6"/>
                </a:solidFill>
                <a:effectLst/>
                <a:uLnTx/>
                <a:uFillTx/>
                <a:cs typeface="メイリオ" pitchFamily="50" charset="-128"/>
              </a:rPr>
              <a:t>所得税</a:t>
            </a:r>
          </a:p>
        </p:txBody>
      </p:sp>
      <p:sp>
        <p:nvSpPr>
          <p:cNvPr id="40" name="Rectangle 15"/>
          <p:cNvSpPr>
            <a:spLocks noChangeArrowheads="1"/>
          </p:cNvSpPr>
          <p:nvPr/>
        </p:nvSpPr>
        <p:spPr bwMode="auto">
          <a:xfrm>
            <a:off x="4856346" y="3170609"/>
            <a:ext cx="786932" cy="245801"/>
          </a:xfrm>
          <a:prstGeom prst="rect">
            <a:avLst/>
          </a:prstGeom>
          <a:solidFill>
            <a:sysClr val="window" lastClr="FFFFFF"/>
          </a:solidFill>
          <a:ln w="25400">
            <a:solidFill>
              <a:sysClr val="window" lastClr="FFFFFF">
                <a:lumMod val="85000"/>
              </a:sysClr>
            </a:solidFill>
            <a:headEnd/>
            <a:tailEnd/>
          </a:ln>
          <a:effectLst/>
        </p:spPr>
        <p:txBody>
          <a:bodyPr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98DAF6"/>
                </a:solidFill>
                <a:effectLst/>
                <a:uLnTx/>
                <a:uFillTx/>
                <a:cs typeface="メイリオ" pitchFamily="50" charset="-128"/>
              </a:rPr>
              <a:t>社会保険</a:t>
            </a:r>
          </a:p>
        </p:txBody>
      </p:sp>
      <p:sp>
        <p:nvSpPr>
          <p:cNvPr id="41" name="Rectangle 15"/>
          <p:cNvSpPr>
            <a:spLocks noChangeArrowheads="1"/>
          </p:cNvSpPr>
          <p:nvPr/>
        </p:nvSpPr>
        <p:spPr bwMode="auto">
          <a:xfrm>
            <a:off x="4856346" y="3448580"/>
            <a:ext cx="786932" cy="245801"/>
          </a:xfrm>
          <a:prstGeom prst="rect">
            <a:avLst/>
          </a:prstGeom>
          <a:solidFill>
            <a:sysClr val="window" lastClr="FFFFFF"/>
          </a:solidFill>
          <a:ln w="25400">
            <a:solidFill>
              <a:sysClr val="window" lastClr="FFFFFF">
                <a:lumMod val="85000"/>
              </a:sysClr>
            </a:solidFill>
            <a:headEnd/>
            <a:tailEnd/>
          </a:ln>
          <a:effectLst/>
        </p:spPr>
        <p:txBody>
          <a:bodyPr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98DAF6"/>
                </a:solidFill>
                <a:effectLst/>
                <a:uLnTx/>
                <a:uFillTx/>
                <a:cs typeface="メイリオ" pitchFamily="50" charset="-128"/>
              </a:rPr>
              <a:t>社員会費</a:t>
            </a:r>
          </a:p>
        </p:txBody>
      </p:sp>
      <p:sp>
        <p:nvSpPr>
          <p:cNvPr id="42" name="Rectangle 15"/>
          <p:cNvSpPr>
            <a:spLocks noChangeArrowheads="1"/>
          </p:cNvSpPr>
          <p:nvPr/>
        </p:nvSpPr>
        <p:spPr bwMode="auto">
          <a:xfrm>
            <a:off x="5664228" y="2890276"/>
            <a:ext cx="786932" cy="245801"/>
          </a:xfrm>
          <a:prstGeom prst="rect">
            <a:avLst/>
          </a:prstGeom>
          <a:solidFill>
            <a:sysClr val="window" lastClr="FFFFFF"/>
          </a:solidFill>
          <a:ln w="25400">
            <a:solidFill>
              <a:sysClr val="window" lastClr="FFFFFF">
                <a:lumMod val="85000"/>
              </a:sysClr>
            </a:solidFill>
            <a:headEnd/>
            <a:tailEnd/>
          </a:ln>
          <a:effectLst/>
        </p:spPr>
        <p:txBody>
          <a:bodyPr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008CCF"/>
                </a:solidFill>
                <a:effectLst/>
                <a:uLnTx/>
                <a:uFillTx/>
                <a:cs typeface="メイリオ" pitchFamily="50" charset="-128"/>
              </a:rPr>
              <a:t>所得税</a:t>
            </a:r>
          </a:p>
        </p:txBody>
      </p:sp>
      <p:sp>
        <p:nvSpPr>
          <p:cNvPr id="43" name="Rectangle 15"/>
          <p:cNvSpPr>
            <a:spLocks noChangeArrowheads="1"/>
          </p:cNvSpPr>
          <p:nvPr/>
        </p:nvSpPr>
        <p:spPr bwMode="auto">
          <a:xfrm>
            <a:off x="5664228" y="3170609"/>
            <a:ext cx="786932" cy="245801"/>
          </a:xfrm>
          <a:prstGeom prst="rect">
            <a:avLst/>
          </a:prstGeom>
          <a:solidFill>
            <a:sysClr val="window" lastClr="FFFFFF"/>
          </a:solidFill>
          <a:ln w="25400">
            <a:solidFill>
              <a:sysClr val="window" lastClr="FFFFFF">
                <a:lumMod val="85000"/>
              </a:sysClr>
            </a:solidFill>
            <a:headEnd/>
            <a:tailEnd/>
          </a:ln>
          <a:effectLst/>
        </p:spPr>
        <p:txBody>
          <a:bodyPr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008CCF"/>
                </a:solidFill>
                <a:effectLst/>
                <a:uLnTx/>
                <a:uFillTx/>
                <a:cs typeface="メイリオ" pitchFamily="50" charset="-128"/>
              </a:rPr>
              <a:t>社会保険</a:t>
            </a:r>
          </a:p>
        </p:txBody>
      </p:sp>
      <p:sp>
        <p:nvSpPr>
          <p:cNvPr id="44" name="Rectangle 15"/>
          <p:cNvSpPr>
            <a:spLocks noChangeArrowheads="1"/>
          </p:cNvSpPr>
          <p:nvPr/>
        </p:nvSpPr>
        <p:spPr bwMode="auto">
          <a:xfrm>
            <a:off x="5664228" y="3448580"/>
            <a:ext cx="786932" cy="245801"/>
          </a:xfrm>
          <a:prstGeom prst="rect">
            <a:avLst/>
          </a:prstGeom>
          <a:solidFill>
            <a:sysClr val="window" lastClr="FFFFFF"/>
          </a:solidFill>
          <a:ln w="25400">
            <a:solidFill>
              <a:sysClr val="window" lastClr="FFFFFF">
                <a:lumMod val="85000"/>
              </a:sysClr>
            </a:solidFill>
            <a:headEnd/>
            <a:tailEnd/>
          </a:ln>
          <a:effectLst/>
        </p:spPr>
        <p:txBody>
          <a:bodyPr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008CCF"/>
                </a:solidFill>
                <a:effectLst/>
                <a:uLnTx/>
                <a:uFillTx/>
                <a:cs typeface="メイリオ" pitchFamily="50" charset="-128"/>
              </a:rPr>
              <a:t>社員会費</a:t>
            </a:r>
          </a:p>
        </p:txBody>
      </p:sp>
      <p:sp>
        <p:nvSpPr>
          <p:cNvPr id="45" name="Rectangle 15"/>
          <p:cNvSpPr>
            <a:spLocks noChangeArrowheads="1"/>
          </p:cNvSpPr>
          <p:nvPr/>
        </p:nvSpPr>
        <p:spPr bwMode="auto">
          <a:xfrm>
            <a:off x="6473932" y="2890930"/>
            <a:ext cx="786932" cy="245801"/>
          </a:xfrm>
          <a:prstGeom prst="rect">
            <a:avLst/>
          </a:prstGeom>
          <a:solidFill>
            <a:sysClr val="window" lastClr="FFFFFF"/>
          </a:solidFill>
          <a:ln w="25400">
            <a:solidFill>
              <a:sysClr val="window" lastClr="FFFFFF">
                <a:lumMod val="85000"/>
              </a:sysClr>
            </a:solidFill>
            <a:headEnd/>
            <a:tailEnd/>
          </a:ln>
          <a:effectLst/>
        </p:spPr>
        <p:txBody>
          <a:bodyPr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008CCF">
                    <a:lumMod val="75000"/>
                  </a:srgbClr>
                </a:solidFill>
                <a:effectLst/>
                <a:uLnTx/>
                <a:uFillTx/>
                <a:cs typeface="メイリオ" pitchFamily="50" charset="-128"/>
              </a:rPr>
              <a:t>所得税</a:t>
            </a:r>
          </a:p>
        </p:txBody>
      </p:sp>
      <p:sp>
        <p:nvSpPr>
          <p:cNvPr id="46" name="Rectangle 15"/>
          <p:cNvSpPr>
            <a:spLocks noChangeArrowheads="1"/>
          </p:cNvSpPr>
          <p:nvPr/>
        </p:nvSpPr>
        <p:spPr bwMode="auto">
          <a:xfrm>
            <a:off x="6473932" y="3170609"/>
            <a:ext cx="786932" cy="245801"/>
          </a:xfrm>
          <a:prstGeom prst="rect">
            <a:avLst/>
          </a:prstGeom>
          <a:solidFill>
            <a:sysClr val="window" lastClr="FFFFFF"/>
          </a:solidFill>
          <a:ln w="25400">
            <a:solidFill>
              <a:sysClr val="window" lastClr="FFFFFF">
                <a:lumMod val="85000"/>
              </a:sysClr>
            </a:solidFill>
            <a:headEnd/>
            <a:tailEnd/>
          </a:ln>
          <a:effectLst/>
        </p:spPr>
        <p:txBody>
          <a:bodyPr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008CCF">
                    <a:lumMod val="75000"/>
                  </a:srgbClr>
                </a:solidFill>
                <a:effectLst/>
                <a:uLnTx/>
                <a:uFillTx/>
                <a:cs typeface="メイリオ" pitchFamily="50" charset="-128"/>
              </a:rPr>
              <a:t>社会保険</a:t>
            </a:r>
          </a:p>
        </p:txBody>
      </p:sp>
      <p:sp>
        <p:nvSpPr>
          <p:cNvPr id="47" name="Rectangle 15"/>
          <p:cNvSpPr>
            <a:spLocks noChangeArrowheads="1"/>
          </p:cNvSpPr>
          <p:nvPr/>
        </p:nvSpPr>
        <p:spPr bwMode="auto">
          <a:xfrm>
            <a:off x="6473932" y="3447603"/>
            <a:ext cx="786932" cy="245801"/>
          </a:xfrm>
          <a:prstGeom prst="rect">
            <a:avLst/>
          </a:prstGeom>
          <a:solidFill>
            <a:sysClr val="window" lastClr="FFFFFF"/>
          </a:solidFill>
          <a:ln w="25400">
            <a:solidFill>
              <a:sysClr val="window" lastClr="FFFFFF">
                <a:lumMod val="85000"/>
              </a:sysClr>
            </a:solidFill>
            <a:headEnd/>
            <a:tailEnd/>
          </a:ln>
          <a:effectLst/>
        </p:spPr>
        <p:txBody>
          <a:bodyPr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008CCF">
                    <a:lumMod val="75000"/>
                  </a:srgbClr>
                </a:solidFill>
                <a:effectLst/>
                <a:uLnTx/>
                <a:uFillTx/>
                <a:cs typeface="メイリオ" pitchFamily="50" charset="-128"/>
              </a:rPr>
              <a:t>社員会費</a:t>
            </a:r>
          </a:p>
        </p:txBody>
      </p:sp>
      <p:sp>
        <p:nvSpPr>
          <p:cNvPr id="48" name="Rectangle 16"/>
          <p:cNvSpPr>
            <a:spLocks noChangeArrowheads="1"/>
          </p:cNvSpPr>
          <p:nvPr/>
        </p:nvSpPr>
        <p:spPr bwMode="auto">
          <a:xfrm>
            <a:off x="7283431" y="3447603"/>
            <a:ext cx="786567" cy="246262"/>
          </a:xfrm>
          <a:prstGeom prst="rect">
            <a:avLst/>
          </a:prstGeom>
          <a:noFill/>
          <a:ln w="12700" cmpd="sng">
            <a:solidFill>
              <a:srgbClr val="EE5500"/>
            </a:solidFill>
            <a:prstDash val="dash"/>
            <a:headEnd/>
            <a:tailEnd/>
          </a:ln>
          <a:effectLst/>
        </p:spPr>
        <p:txBody>
          <a:bodyPr lIns="92075" tIns="46038" rIns="92075" bIns="46038" anchor="ctr"/>
          <a:lstStyle/>
          <a:p>
            <a:pPr algn="ctr" eaLnBrk="0" hangingPunct="0">
              <a:defRPr/>
            </a:pPr>
            <a:endParaRPr kumimoji="0" lang="ja-JP" altLang="en-US" sz="1050" kern="0">
              <a:solidFill>
                <a:srgbClr val="C00000"/>
              </a:solidFill>
              <a:cs typeface="メイリオ" pitchFamily="50" charset="-128"/>
            </a:endParaRPr>
          </a:p>
        </p:txBody>
      </p:sp>
      <p:sp>
        <p:nvSpPr>
          <p:cNvPr id="49" name="Rectangle 16"/>
          <p:cNvSpPr>
            <a:spLocks noChangeArrowheads="1"/>
          </p:cNvSpPr>
          <p:nvPr/>
        </p:nvSpPr>
        <p:spPr bwMode="auto">
          <a:xfrm>
            <a:off x="8096988" y="3171527"/>
            <a:ext cx="855076" cy="515977"/>
          </a:xfrm>
          <a:prstGeom prst="rect">
            <a:avLst/>
          </a:prstGeom>
          <a:noFill/>
          <a:ln w="12700" cmpd="sng">
            <a:solidFill>
              <a:srgbClr val="EE5500"/>
            </a:solidFill>
            <a:prstDash val="dash"/>
            <a:headEnd/>
            <a:tailEnd/>
          </a:ln>
          <a:effectLst/>
        </p:spPr>
        <p:txBody>
          <a:bodyPr lIns="92075" tIns="46038" rIns="92075" bIns="46038" anchor="ctr"/>
          <a:lstStyle/>
          <a:p>
            <a:pPr algn="ctr" eaLnBrk="0" hangingPunct="0">
              <a:defRPr/>
            </a:pPr>
            <a:endParaRPr kumimoji="0" lang="ja-JP" altLang="en-US" sz="1050" kern="0">
              <a:solidFill>
                <a:srgbClr val="C00000"/>
              </a:solidFill>
              <a:cs typeface="メイリオ" pitchFamily="50" charset="-128"/>
            </a:endParaRPr>
          </a:p>
        </p:txBody>
      </p:sp>
      <p:sp>
        <p:nvSpPr>
          <p:cNvPr id="50" name="Rectangle 15"/>
          <p:cNvSpPr>
            <a:spLocks noChangeArrowheads="1"/>
          </p:cNvSpPr>
          <p:nvPr/>
        </p:nvSpPr>
        <p:spPr bwMode="auto">
          <a:xfrm>
            <a:off x="7293375" y="2884656"/>
            <a:ext cx="786932" cy="245801"/>
          </a:xfrm>
          <a:prstGeom prst="rect">
            <a:avLst/>
          </a:prstGeom>
          <a:solidFill>
            <a:sysClr val="window" lastClr="FFFFFF"/>
          </a:solidFill>
          <a:ln w="25400">
            <a:solidFill>
              <a:sysClr val="window" lastClr="FFFFFF">
                <a:lumMod val="85000"/>
              </a:sysClr>
            </a:solidFill>
            <a:headEnd/>
            <a:tailEnd/>
          </a:ln>
          <a:effectLst/>
        </p:spPr>
        <p:txBody>
          <a:bodyPr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EE5500">
                    <a:lumMod val="60000"/>
                    <a:lumOff val="40000"/>
                  </a:srgbClr>
                </a:solidFill>
                <a:effectLst/>
                <a:uLnTx/>
                <a:uFillTx/>
                <a:cs typeface="メイリオ" pitchFamily="50" charset="-128"/>
              </a:rPr>
              <a:t>所得税</a:t>
            </a:r>
          </a:p>
        </p:txBody>
      </p:sp>
      <p:sp>
        <p:nvSpPr>
          <p:cNvPr id="51" name="Rectangle 15"/>
          <p:cNvSpPr>
            <a:spLocks noChangeArrowheads="1"/>
          </p:cNvSpPr>
          <p:nvPr/>
        </p:nvSpPr>
        <p:spPr bwMode="auto">
          <a:xfrm>
            <a:off x="8102169" y="2884656"/>
            <a:ext cx="855472" cy="245801"/>
          </a:xfrm>
          <a:prstGeom prst="rect">
            <a:avLst/>
          </a:prstGeom>
          <a:solidFill>
            <a:sysClr val="window" lastClr="FFFFFF"/>
          </a:solidFill>
          <a:ln w="25400">
            <a:solidFill>
              <a:sysClr val="window" lastClr="FFFFFF">
                <a:lumMod val="85000"/>
              </a:sysClr>
            </a:solidFill>
            <a:headEnd/>
            <a:tailEnd/>
          </a:ln>
          <a:effectLst/>
        </p:spPr>
        <p:txBody>
          <a:bodyPr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EE5500"/>
                </a:solidFill>
                <a:effectLst/>
                <a:uLnTx/>
                <a:uFillTx/>
                <a:cs typeface="メイリオ" pitchFamily="50" charset="-128"/>
              </a:rPr>
              <a:t>所得税</a:t>
            </a:r>
          </a:p>
        </p:txBody>
      </p:sp>
      <p:sp>
        <p:nvSpPr>
          <p:cNvPr id="52" name="右矢印 51"/>
          <p:cNvSpPr/>
          <p:nvPr/>
        </p:nvSpPr>
        <p:spPr>
          <a:xfrm rot="1135637">
            <a:off x="1170069" y="2851430"/>
            <a:ext cx="1501831" cy="309119"/>
          </a:xfrm>
          <a:prstGeom prst="rightArrow">
            <a:avLst/>
          </a:prstGeom>
          <a:solidFill>
            <a:srgbClr val="54C2F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endParaRPr>
          </a:p>
        </p:txBody>
      </p:sp>
      <p:sp>
        <p:nvSpPr>
          <p:cNvPr id="53" name="テキスト ボックス 52"/>
          <p:cNvSpPr txBox="1"/>
          <p:nvPr/>
        </p:nvSpPr>
        <p:spPr>
          <a:xfrm>
            <a:off x="1655293" y="1527171"/>
            <a:ext cx="461665" cy="1754877"/>
          </a:xfrm>
          <a:prstGeom prst="rect">
            <a:avLst/>
          </a:prstGeom>
          <a:solidFill>
            <a:srgbClr val="F18F6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vert="eaVert" wrap="square" rtlCol="0" anchor="ctr" anchorCtr="1">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a:ln>
                  <a:noFill/>
                </a:ln>
                <a:solidFill>
                  <a:prstClr val="white"/>
                </a:solidFill>
                <a:effectLst/>
                <a:uLnTx/>
                <a:uFillTx/>
                <a:latin typeface="メイリオ"/>
                <a:ea typeface="メイリオ"/>
                <a:cs typeface="+mn-cs"/>
              </a:rPr>
              <a:t>契 約 変 更</a:t>
            </a:r>
          </a:p>
        </p:txBody>
      </p:sp>
      <p:sp>
        <p:nvSpPr>
          <p:cNvPr id="54" name="Rectangle 18"/>
          <p:cNvSpPr>
            <a:spLocks noChangeArrowheads="1"/>
          </p:cNvSpPr>
          <p:nvPr/>
        </p:nvSpPr>
        <p:spPr bwMode="auto">
          <a:xfrm>
            <a:off x="253988" y="2463738"/>
            <a:ext cx="855472" cy="252028"/>
          </a:xfrm>
          <a:prstGeom prst="rect">
            <a:avLst/>
          </a:prstGeom>
          <a:solidFill>
            <a:srgbClr val="F18F60">
              <a:lumMod val="75000"/>
            </a:srgbClr>
          </a:solidFill>
          <a:ln>
            <a:noFill/>
            <a:headEnd/>
            <a:tailEnd/>
          </a:ln>
          <a:effectLst/>
        </p:spPr>
        <p:txBody>
          <a:bodyPr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FFFFFF"/>
                </a:solidFill>
                <a:effectLst/>
                <a:uLnTx/>
                <a:uFillTx/>
                <a:cs typeface="メイリオ" pitchFamily="50" charset="-128"/>
              </a:rPr>
              <a:t>アルバイト</a:t>
            </a:r>
          </a:p>
        </p:txBody>
      </p:sp>
      <p:sp>
        <p:nvSpPr>
          <p:cNvPr id="55" name="Rectangle 17"/>
          <p:cNvSpPr>
            <a:spLocks noChangeArrowheads="1"/>
          </p:cNvSpPr>
          <p:nvPr/>
        </p:nvSpPr>
        <p:spPr bwMode="auto">
          <a:xfrm>
            <a:off x="2757702" y="2067694"/>
            <a:ext cx="786932" cy="252028"/>
          </a:xfrm>
          <a:prstGeom prst="rect">
            <a:avLst/>
          </a:prstGeom>
          <a:solidFill>
            <a:srgbClr val="008CCF">
              <a:lumMod val="75000"/>
            </a:srgbClr>
          </a:solidFill>
          <a:ln>
            <a:noFill/>
            <a:headEnd/>
            <a:tailEnd/>
          </a:ln>
          <a:effectLst/>
        </p:spPr>
        <p:txBody>
          <a:bodyPr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FFFFFF"/>
                </a:solidFill>
                <a:effectLst/>
                <a:uLnTx/>
                <a:uFillTx/>
                <a:cs typeface="メイリオ" pitchFamily="50" charset="-128"/>
              </a:rPr>
              <a:t>契約社員</a:t>
            </a:r>
          </a:p>
        </p:txBody>
      </p:sp>
      <p:sp>
        <p:nvSpPr>
          <p:cNvPr id="56" name="Rectangle 15"/>
          <p:cNvSpPr>
            <a:spLocks noChangeArrowheads="1"/>
          </p:cNvSpPr>
          <p:nvPr/>
        </p:nvSpPr>
        <p:spPr bwMode="auto">
          <a:xfrm>
            <a:off x="2739124" y="3507854"/>
            <a:ext cx="786932" cy="252028"/>
          </a:xfrm>
          <a:prstGeom prst="rect">
            <a:avLst/>
          </a:prstGeom>
          <a:solidFill>
            <a:srgbClr val="54C2F0">
              <a:lumMod val="75000"/>
            </a:srgbClr>
          </a:solidFill>
          <a:ln>
            <a:noFill/>
            <a:headEnd/>
            <a:tailEnd/>
          </a:ln>
          <a:effectLst/>
        </p:spPr>
        <p:txBody>
          <a:bodyPr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FFFFFF"/>
                </a:solidFill>
                <a:effectLst/>
                <a:uLnTx/>
                <a:uFillTx/>
                <a:cs typeface="メイリオ" pitchFamily="50" charset="-128"/>
              </a:rPr>
              <a:t>正社員</a:t>
            </a:r>
          </a:p>
        </p:txBody>
      </p:sp>
      <p:sp>
        <p:nvSpPr>
          <p:cNvPr id="57" name="AutoShape 5"/>
          <p:cNvSpPr>
            <a:spLocks noChangeArrowheads="1"/>
          </p:cNvSpPr>
          <p:nvPr/>
        </p:nvSpPr>
        <p:spPr bwMode="gray">
          <a:xfrm>
            <a:off x="358775" y="3954330"/>
            <a:ext cx="8136904" cy="812478"/>
          </a:xfrm>
          <a:prstGeom prst="roundRect">
            <a:avLst>
              <a:gd name="adj" fmla="val 2389"/>
            </a:avLst>
          </a:prstGeom>
          <a:solidFill>
            <a:srgbClr val="FFFFFF"/>
          </a:solidFill>
          <a:ln w="25400" cap="flat" cmpd="sng" algn="ctr">
            <a:solidFill>
              <a:sysClr val="window" lastClr="FFFFFF">
                <a:lumMod val="85000"/>
              </a:sysClr>
            </a:solidFill>
            <a:prstDash val="solid"/>
            <a:headEnd/>
            <a:tailEnd/>
          </a:ln>
          <a:effectLst/>
        </p:spPr>
        <p:txBody>
          <a:bodyPr wrap="none" lIns="54000" rIns="54000" anchor="t"/>
          <a:lstStyle/>
          <a:p>
            <a:pPr marL="0" marR="0" lvl="0" indent="0" defTabSz="91440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en-US" altLang="ja-JP" sz="1100" b="0" i="0" u="none" strike="noStrike" kern="0" cap="none" spc="0" normalizeH="0" baseline="0" noProof="0">
              <a:ln>
                <a:noFill/>
              </a:ln>
              <a:solidFill>
                <a:srgbClr val="434343"/>
              </a:solidFill>
              <a:effectLst/>
              <a:uLnTx/>
              <a:uFillTx/>
              <a:cs typeface="Arial Unicode MS" pitchFamily="50" charset="-128"/>
            </a:endParaRPr>
          </a:p>
        </p:txBody>
      </p:sp>
      <p:sp>
        <p:nvSpPr>
          <p:cNvPr id="58" name="Rectangle 2"/>
          <p:cNvSpPr>
            <a:spLocks noChangeArrowheads="1"/>
          </p:cNvSpPr>
          <p:nvPr/>
        </p:nvSpPr>
        <p:spPr bwMode="auto">
          <a:xfrm>
            <a:off x="358775" y="4031273"/>
            <a:ext cx="3060340" cy="646973"/>
          </a:xfrm>
          <a:prstGeom prst="rect">
            <a:avLst/>
          </a:prstGeom>
          <a:noFill/>
          <a:ln w="25400">
            <a:noFill/>
            <a:headEnd/>
            <a:tailEnd/>
          </a:ln>
          <a:effectLst/>
        </p:spPr>
        <p:txBody>
          <a:bodyPr wrap="square" lIns="92075" tIns="46038" rIns="92075" bIns="46038" anchor="ctr">
            <a:spAutoFit/>
          </a:bodyPr>
          <a:lstStyle/>
          <a:p>
            <a:pPr eaLnBrk="0" hangingPunct="0">
              <a:defRPr/>
            </a:pPr>
            <a:r>
              <a:rPr kumimoji="0" lang="ja-JP" altLang="en-US" sz="1400" kern="0">
                <a:solidFill>
                  <a:prstClr val="black"/>
                </a:solidFill>
                <a:cs typeface="メイリオ" pitchFamily="50" charset="-128"/>
              </a:rPr>
              <a:t>■給与</a:t>
            </a:r>
            <a:r>
              <a:rPr kumimoji="0" lang="en-US" altLang="ja-JP" sz="1400" kern="0">
                <a:solidFill>
                  <a:prstClr val="black"/>
                </a:solidFill>
                <a:cs typeface="メイリオ" pitchFamily="50" charset="-128"/>
              </a:rPr>
              <a:t>/</a:t>
            </a:r>
            <a:r>
              <a:rPr kumimoji="0" lang="ja-JP" altLang="en-US" sz="1400" kern="0">
                <a:solidFill>
                  <a:prstClr val="black"/>
                </a:solidFill>
                <a:cs typeface="メイリオ" pitchFamily="50" charset="-128"/>
              </a:rPr>
              <a:t>賞与サイクル</a:t>
            </a:r>
            <a:endParaRPr kumimoji="0" lang="en-US" altLang="ja-JP" sz="1400" kern="0">
              <a:solidFill>
                <a:prstClr val="black"/>
              </a:solidFill>
              <a:cs typeface="メイリオ" pitchFamily="50" charset="-128"/>
            </a:endParaRPr>
          </a:p>
          <a:p>
            <a:pPr eaLnBrk="0" hangingPunct="0">
              <a:defRPr/>
            </a:pPr>
            <a:r>
              <a:rPr kumimoji="0" lang="ja-JP" altLang="en-US" sz="1100" kern="0">
                <a:solidFill>
                  <a:prstClr val="black"/>
                </a:solidFill>
                <a:cs typeface="メイリオ" pitchFamily="50" charset="-128"/>
              </a:rPr>
              <a:t>・</a:t>
            </a:r>
            <a:r>
              <a:rPr lang="ja-JP" altLang="en-US" sz="1100">
                <a:solidFill>
                  <a:prstClr val="black"/>
                </a:solidFill>
                <a:cs typeface="メイリオ" pitchFamily="50" charset="-128"/>
              </a:rPr>
              <a:t>締日支給日のサイクル</a:t>
            </a:r>
            <a:r>
              <a:rPr lang="en-US" altLang="ja-JP" sz="1100">
                <a:solidFill>
                  <a:prstClr val="black"/>
                </a:solidFill>
                <a:cs typeface="メイリオ" pitchFamily="50" charset="-128"/>
              </a:rPr>
              <a:t>:</a:t>
            </a:r>
            <a:r>
              <a:rPr lang="ja-JP" altLang="en-US" sz="1100">
                <a:solidFill>
                  <a:prstClr val="black"/>
                </a:solidFill>
                <a:cs typeface="メイリオ" pitchFamily="50" charset="-128"/>
              </a:rPr>
              <a:t>最大</a:t>
            </a:r>
            <a:r>
              <a:rPr lang="en-US" altLang="ja-JP" sz="1100">
                <a:solidFill>
                  <a:prstClr val="black"/>
                </a:solidFill>
                <a:cs typeface="メイリオ" pitchFamily="50" charset="-128"/>
              </a:rPr>
              <a:t>7</a:t>
            </a:r>
            <a:r>
              <a:rPr lang="ja-JP" altLang="en-US" sz="1100">
                <a:solidFill>
                  <a:prstClr val="black"/>
                </a:solidFill>
                <a:cs typeface="メイリオ" pitchFamily="50" charset="-128"/>
              </a:rPr>
              <a:t>パターン</a:t>
            </a:r>
          </a:p>
          <a:p>
            <a:pPr eaLnBrk="0" hangingPunct="0">
              <a:defRPr/>
            </a:pPr>
            <a:r>
              <a:rPr kumimoji="0" lang="ja-JP" altLang="en-US" sz="1100" kern="0">
                <a:solidFill>
                  <a:prstClr val="black"/>
                </a:solidFill>
                <a:cs typeface="メイリオ" pitchFamily="50" charset="-128"/>
              </a:rPr>
              <a:t>・</a:t>
            </a:r>
            <a:r>
              <a:rPr lang="ja-JP" altLang="en-US" sz="1100">
                <a:solidFill>
                  <a:prstClr val="black"/>
                </a:solidFill>
                <a:cs typeface="メイリオ" pitchFamily="50" charset="-128"/>
              </a:rPr>
              <a:t>同月中複数回の賞与支給</a:t>
            </a:r>
          </a:p>
        </p:txBody>
      </p:sp>
      <p:sp>
        <p:nvSpPr>
          <p:cNvPr id="59" name="Rectangle 2"/>
          <p:cNvSpPr>
            <a:spLocks noChangeArrowheads="1"/>
          </p:cNvSpPr>
          <p:nvPr/>
        </p:nvSpPr>
        <p:spPr bwMode="auto">
          <a:xfrm>
            <a:off x="3275099" y="4031273"/>
            <a:ext cx="2808312" cy="646973"/>
          </a:xfrm>
          <a:prstGeom prst="rect">
            <a:avLst/>
          </a:prstGeom>
          <a:noFill/>
          <a:ln w="25400">
            <a:noFill/>
            <a:headEnd/>
            <a:tailEnd/>
          </a:ln>
          <a:effectLst/>
        </p:spPr>
        <p:txBody>
          <a:bodyPr wrap="square" lIns="92075" tIns="46038" rIns="92075" bIns="46038" anchor="ctr">
            <a:spAutoFit/>
          </a:bodyPr>
          <a:lstStyle/>
          <a:p>
            <a:pPr eaLnBrk="0" hangingPunct="0">
              <a:defRPr/>
            </a:pPr>
            <a:r>
              <a:rPr kumimoji="0" lang="ja-JP" altLang="en-US" sz="1400" kern="0">
                <a:solidFill>
                  <a:prstClr val="black"/>
                </a:solidFill>
                <a:cs typeface="メイリオ" pitchFamily="50" charset="-128"/>
              </a:rPr>
              <a:t>■社会保険</a:t>
            </a:r>
            <a:endParaRPr kumimoji="0" lang="en-US" altLang="ja-JP" sz="1400" kern="0">
              <a:solidFill>
                <a:prstClr val="black"/>
              </a:solidFill>
              <a:cs typeface="メイリオ" pitchFamily="50" charset="-128"/>
            </a:endParaRPr>
          </a:p>
          <a:p>
            <a:pPr eaLnBrk="0" hangingPunct="0">
              <a:defRPr/>
            </a:pPr>
            <a:r>
              <a:rPr kumimoji="0" lang="ja-JP" altLang="en-US" sz="1100" kern="0">
                <a:solidFill>
                  <a:prstClr val="black"/>
                </a:solidFill>
                <a:cs typeface="メイリオ" pitchFamily="50" charset="-128"/>
              </a:rPr>
              <a:t>・社会保険事業所 複数パターン登録</a:t>
            </a:r>
            <a:endParaRPr lang="ja-JP" altLang="en-US" sz="1100">
              <a:solidFill>
                <a:prstClr val="black"/>
              </a:solidFill>
              <a:cs typeface="メイリオ" pitchFamily="50" charset="-128"/>
            </a:endParaRPr>
          </a:p>
          <a:p>
            <a:pPr eaLnBrk="0" hangingPunct="0">
              <a:defRPr/>
            </a:pPr>
            <a:r>
              <a:rPr kumimoji="0" lang="ja-JP" altLang="en-US" sz="1100" kern="0">
                <a:solidFill>
                  <a:prstClr val="black"/>
                </a:solidFill>
                <a:cs typeface="メイリオ" pitchFamily="50" charset="-128"/>
              </a:rPr>
              <a:t>・</a:t>
            </a:r>
            <a:r>
              <a:rPr lang="ja-JP" altLang="en-US" sz="1100">
                <a:solidFill>
                  <a:prstClr val="black"/>
                </a:solidFill>
                <a:cs typeface="メイリオ" pitchFamily="50" charset="-128"/>
              </a:rPr>
              <a:t>労働保険料率 複数パターン設定</a:t>
            </a:r>
          </a:p>
        </p:txBody>
      </p:sp>
      <p:sp>
        <p:nvSpPr>
          <p:cNvPr id="60" name="テキスト ボックス 59"/>
          <p:cNvSpPr txBox="1"/>
          <p:nvPr/>
        </p:nvSpPr>
        <p:spPr>
          <a:xfrm>
            <a:off x="280400" y="3704133"/>
            <a:ext cx="3354739"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a:ln>
                  <a:noFill/>
                </a:ln>
                <a:solidFill>
                  <a:srgbClr val="008CCF">
                    <a:lumMod val="50000"/>
                  </a:srgbClr>
                </a:solidFill>
                <a:effectLst/>
                <a:uLnTx/>
                <a:uFillTx/>
              </a:rPr>
              <a:t>&lt;</a:t>
            </a:r>
            <a:r>
              <a:rPr kumimoji="0" lang="ja-JP" altLang="en-US" sz="1400" b="0" i="0" u="none" strike="noStrike" kern="0" cap="none" spc="0" normalizeH="0" baseline="0" noProof="0">
                <a:ln>
                  <a:noFill/>
                </a:ln>
                <a:solidFill>
                  <a:srgbClr val="008CCF">
                    <a:lumMod val="50000"/>
                  </a:srgbClr>
                </a:solidFill>
                <a:effectLst/>
                <a:uLnTx/>
                <a:uFillTx/>
              </a:rPr>
              <a:t>その他</a:t>
            </a:r>
            <a:r>
              <a:rPr kumimoji="0" lang="en-US" altLang="ja-JP" sz="1400" b="0" i="0" u="none" strike="noStrike" kern="0" cap="none" spc="0" normalizeH="0" baseline="0" noProof="0">
                <a:ln>
                  <a:noFill/>
                </a:ln>
                <a:solidFill>
                  <a:srgbClr val="008CCF">
                    <a:lumMod val="50000"/>
                  </a:srgbClr>
                </a:solidFill>
                <a:effectLst/>
                <a:uLnTx/>
                <a:uFillTx/>
              </a:rPr>
              <a:t>&gt;</a:t>
            </a:r>
            <a:endParaRPr kumimoji="0" lang="ja-JP" altLang="en-US" sz="1400" b="0" i="0" u="none" strike="noStrike" kern="0" cap="none" spc="0" normalizeH="0" baseline="0" noProof="0">
              <a:ln>
                <a:noFill/>
              </a:ln>
              <a:solidFill>
                <a:srgbClr val="008CCF">
                  <a:lumMod val="50000"/>
                </a:srgbClr>
              </a:solidFill>
              <a:effectLst/>
              <a:uLnTx/>
              <a:uFillTx/>
            </a:endParaRPr>
          </a:p>
        </p:txBody>
      </p:sp>
    </p:spTree>
    <p:extLst>
      <p:ext uri="{BB962C8B-B14F-4D97-AF65-F5344CB8AC3E}">
        <p14:creationId xmlns:p14="http://schemas.microsoft.com/office/powerpoint/2010/main" val="36875606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45</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テキスト プレースホルダー 3"/>
          <p:cNvSpPr>
            <a:spLocks noGrp="1"/>
          </p:cNvSpPr>
          <p:nvPr>
            <p:ph type="body" sz="quarter" idx="16"/>
          </p:nvPr>
        </p:nvSpPr>
        <p:spPr>
          <a:xfrm>
            <a:off x="179512" y="591530"/>
            <a:ext cx="6480720" cy="315310"/>
          </a:xfrm>
        </p:spPr>
        <p:txBody>
          <a:bodyPr/>
          <a:lstStyle/>
          <a:p>
            <a:r>
              <a:rPr lang="ja-JP" altLang="en-US"/>
              <a:t>給与・賞与計算式は全て画面で設定可  柔軟な設定にも対応</a:t>
            </a:r>
          </a:p>
          <a:p>
            <a:endParaRPr kumimoji="1" lang="ja-JP" altLang="en-US"/>
          </a:p>
        </p:txBody>
      </p:sp>
      <p:sp>
        <p:nvSpPr>
          <p:cNvPr id="6" name="タイトル 5"/>
          <p:cNvSpPr>
            <a:spLocks noGrp="1"/>
          </p:cNvSpPr>
          <p:nvPr>
            <p:ph type="title"/>
          </p:nvPr>
        </p:nvSpPr>
        <p:spPr/>
        <p:txBody>
          <a:bodyPr/>
          <a:lstStyle/>
          <a:p>
            <a:r>
              <a:rPr lang="ja-JP" altLang="en-US"/>
              <a:t>人事管理・給与管理特長</a:t>
            </a:r>
            <a:endParaRPr kumimoji="1" lang="ja-JP" altLang="en-US"/>
          </a:p>
        </p:txBody>
      </p:sp>
      <p:grpSp>
        <p:nvGrpSpPr>
          <p:cNvPr id="134" name="グループ化 133"/>
          <p:cNvGrpSpPr/>
          <p:nvPr/>
        </p:nvGrpSpPr>
        <p:grpSpPr>
          <a:xfrm>
            <a:off x="550247" y="954383"/>
            <a:ext cx="7802174" cy="1653162"/>
            <a:chOff x="375819" y="917424"/>
            <a:chExt cx="8151029" cy="1727080"/>
          </a:xfrm>
        </p:grpSpPr>
        <p:sp>
          <p:nvSpPr>
            <p:cNvPr id="57" name="Freeform 116"/>
            <p:cNvSpPr>
              <a:spLocks noEditPoints="1"/>
            </p:cNvSpPr>
            <p:nvPr/>
          </p:nvSpPr>
          <p:spPr bwMode="auto">
            <a:xfrm>
              <a:off x="6347048" y="1083132"/>
              <a:ext cx="660502" cy="437406"/>
            </a:xfrm>
            <a:custGeom>
              <a:avLst/>
              <a:gdLst>
                <a:gd name="T0" fmla="*/ 397 w 397"/>
                <a:gd name="T1" fmla="*/ 75 h 264"/>
                <a:gd name="T2" fmla="*/ 0 w 397"/>
                <a:gd name="T3" fmla="*/ 264 h 264"/>
                <a:gd name="T4" fmla="*/ 321 w 397"/>
                <a:gd name="T5" fmla="*/ 0 h 264"/>
                <a:gd name="T6" fmla="*/ 329 w 397"/>
                <a:gd name="T7" fmla="*/ 0 h 264"/>
                <a:gd name="T8" fmla="*/ 397 w 397"/>
                <a:gd name="T9" fmla="*/ 68 h 264"/>
                <a:gd name="T10" fmla="*/ 88 w 397"/>
                <a:gd name="T11" fmla="*/ 142 h 264"/>
                <a:gd name="T12" fmla="*/ 91 w 397"/>
                <a:gd name="T13" fmla="*/ 171 h 264"/>
                <a:gd name="T14" fmla="*/ 88 w 397"/>
                <a:gd name="T15" fmla="*/ 142 h 264"/>
                <a:gd name="T16" fmla="*/ 112 w 397"/>
                <a:gd name="T17" fmla="*/ 126 h 264"/>
                <a:gd name="T18" fmla="*/ 121 w 397"/>
                <a:gd name="T19" fmla="*/ 99 h 264"/>
                <a:gd name="T20" fmla="*/ 102 w 397"/>
                <a:gd name="T21" fmla="*/ 111 h 264"/>
                <a:gd name="T22" fmla="*/ 110 w 397"/>
                <a:gd name="T23" fmla="*/ 86 h 264"/>
                <a:gd name="T24" fmla="*/ 91 w 397"/>
                <a:gd name="T25" fmla="*/ 100 h 264"/>
                <a:gd name="T26" fmla="*/ 83 w 397"/>
                <a:gd name="T27" fmla="*/ 106 h 264"/>
                <a:gd name="T28" fmla="*/ 91 w 397"/>
                <a:gd name="T29" fmla="*/ 127 h 264"/>
                <a:gd name="T30" fmla="*/ 84 w 397"/>
                <a:gd name="T31" fmla="*/ 138 h 264"/>
                <a:gd name="T32" fmla="*/ 99 w 397"/>
                <a:gd name="T33" fmla="*/ 179 h 264"/>
                <a:gd name="T34" fmla="*/ 110 w 397"/>
                <a:gd name="T35" fmla="*/ 136 h 264"/>
                <a:gd name="T36" fmla="*/ 117 w 397"/>
                <a:gd name="T37" fmla="*/ 141 h 264"/>
                <a:gd name="T38" fmla="*/ 116 w 397"/>
                <a:gd name="T39" fmla="*/ 115 h 264"/>
                <a:gd name="T40" fmla="*/ 110 w 397"/>
                <a:gd name="T41" fmla="*/ 144 h 264"/>
                <a:gd name="T42" fmla="*/ 125 w 397"/>
                <a:gd name="T43" fmla="*/ 160 h 264"/>
                <a:gd name="T44" fmla="*/ 110 w 397"/>
                <a:gd name="T45" fmla="*/ 144 h 264"/>
                <a:gd name="T46" fmla="*/ 117 w 397"/>
                <a:gd name="T47" fmla="*/ 114 h 264"/>
                <a:gd name="T48" fmla="*/ 133 w 397"/>
                <a:gd name="T49" fmla="*/ 117 h 264"/>
                <a:gd name="T50" fmla="*/ 167 w 397"/>
                <a:gd name="T51" fmla="*/ 126 h 264"/>
                <a:gd name="T52" fmla="*/ 175 w 397"/>
                <a:gd name="T53" fmla="*/ 124 h 264"/>
                <a:gd name="T54" fmla="*/ 155 w 397"/>
                <a:gd name="T55" fmla="*/ 83 h 264"/>
                <a:gd name="T56" fmla="*/ 128 w 397"/>
                <a:gd name="T57" fmla="*/ 179 h 264"/>
                <a:gd name="T58" fmla="*/ 139 w 397"/>
                <a:gd name="T59" fmla="*/ 173 h 264"/>
                <a:gd name="T60" fmla="*/ 162 w 397"/>
                <a:gd name="T61" fmla="*/ 178 h 264"/>
                <a:gd name="T62" fmla="*/ 174 w 397"/>
                <a:gd name="T63" fmla="*/ 135 h 264"/>
                <a:gd name="T64" fmla="*/ 128 w 397"/>
                <a:gd name="T65" fmla="*/ 179 h 264"/>
                <a:gd name="T66" fmla="*/ 150 w 397"/>
                <a:gd name="T67" fmla="*/ 96 h 264"/>
                <a:gd name="T68" fmla="*/ 165 w 397"/>
                <a:gd name="T69" fmla="*/ 115 h 264"/>
                <a:gd name="T70" fmla="*/ 139 w 397"/>
                <a:gd name="T71" fmla="*/ 162 h 264"/>
                <a:gd name="T72" fmla="*/ 162 w 397"/>
                <a:gd name="T73" fmla="*/ 146 h 264"/>
                <a:gd name="T74" fmla="*/ 311 w 397"/>
                <a:gd name="T75" fmla="*/ 140 h 264"/>
                <a:gd name="T76" fmla="*/ 294 w 397"/>
                <a:gd name="T77" fmla="*/ 123 h 264"/>
                <a:gd name="T78" fmla="*/ 247 w 397"/>
                <a:gd name="T79" fmla="*/ 118 h 264"/>
                <a:gd name="T80" fmla="*/ 300 w 397"/>
                <a:gd name="T81" fmla="*/ 107 h 264"/>
                <a:gd name="T82" fmla="*/ 252 w 397"/>
                <a:gd name="T83" fmla="*/ 95 h 264"/>
                <a:gd name="T84" fmla="*/ 241 w 397"/>
                <a:gd name="T85" fmla="*/ 81 h 264"/>
                <a:gd name="T86" fmla="*/ 244 w 397"/>
                <a:gd name="T87" fmla="*/ 134 h 264"/>
                <a:gd name="T88" fmla="*/ 281 w 397"/>
                <a:gd name="T89" fmla="*/ 129 h 264"/>
                <a:gd name="T90" fmla="*/ 218 w 397"/>
                <a:gd name="T91" fmla="*/ 140 h 264"/>
                <a:gd name="T92" fmla="*/ 278 w 397"/>
                <a:gd name="T93" fmla="*/ 152 h 264"/>
                <a:gd name="T94" fmla="*/ 268 w 397"/>
                <a:gd name="T95" fmla="*/ 167 h 264"/>
                <a:gd name="T96" fmla="*/ 256 w 397"/>
                <a:gd name="T97" fmla="*/ 178 h 264"/>
                <a:gd name="T98" fmla="*/ 284 w 397"/>
                <a:gd name="T99" fmla="*/ 173 h 264"/>
                <a:gd name="T100" fmla="*/ 311 w 397"/>
                <a:gd name="T101" fmla="*/ 152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7" h="264">
                  <a:moveTo>
                    <a:pt x="321" y="75"/>
                  </a:moveTo>
                  <a:cubicBezTo>
                    <a:pt x="397" y="75"/>
                    <a:pt x="397" y="75"/>
                    <a:pt x="397" y="75"/>
                  </a:cubicBezTo>
                  <a:cubicBezTo>
                    <a:pt x="397" y="264"/>
                    <a:pt x="397" y="264"/>
                    <a:pt x="397" y="264"/>
                  </a:cubicBezTo>
                  <a:cubicBezTo>
                    <a:pt x="0" y="264"/>
                    <a:pt x="0" y="264"/>
                    <a:pt x="0" y="264"/>
                  </a:cubicBezTo>
                  <a:cubicBezTo>
                    <a:pt x="0" y="0"/>
                    <a:pt x="0" y="0"/>
                    <a:pt x="0" y="0"/>
                  </a:cubicBezTo>
                  <a:cubicBezTo>
                    <a:pt x="321" y="0"/>
                    <a:pt x="321" y="0"/>
                    <a:pt x="321" y="0"/>
                  </a:cubicBezTo>
                  <a:lnTo>
                    <a:pt x="321" y="75"/>
                  </a:lnTo>
                  <a:close/>
                  <a:moveTo>
                    <a:pt x="329" y="0"/>
                  </a:moveTo>
                  <a:cubicBezTo>
                    <a:pt x="329" y="68"/>
                    <a:pt x="329" y="68"/>
                    <a:pt x="329" y="68"/>
                  </a:cubicBezTo>
                  <a:cubicBezTo>
                    <a:pt x="397" y="68"/>
                    <a:pt x="397" y="68"/>
                    <a:pt x="397" y="68"/>
                  </a:cubicBezTo>
                  <a:lnTo>
                    <a:pt x="329" y="0"/>
                  </a:lnTo>
                  <a:close/>
                  <a:moveTo>
                    <a:pt x="88" y="142"/>
                  </a:moveTo>
                  <a:cubicBezTo>
                    <a:pt x="87" y="151"/>
                    <a:pt x="85" y="160"/>
                    <a:pt x="82" y="167"/>
                  </a:cubicBezTo>
                  <a:cubicBezTo>
                    <a:pt x="85" y="167"/>
                    <a:pt x="89" y="170"/>
                    <a:pt x="91" y="171"/>
                  </a:cubicBezTo>
                  <a:cubicBezTo>
                    <a:pt x="95" y="164"/>
                    <a:pt x="97" y="154"/>
                    <a:pt x="98" y="144"/>
                  </a:cubicBezTo>
                  <a:lnTo>
                    <a:pt x="88" y="142"/>
                  </a:lnTo>
                  <a:close/>
                  <a:moveTo>
                    <a:pt x="108" y="119"/>
                  </a:moveTo>
                  <a:cubicBezTo>
                    <a:pt x="109" y="121"/>
                    <a:pt x="110" y="124"/>
                    <a:pt x="112" y="126"/>
                  </a:cubicBezTo>
                  <a:cubicBezTo>
                    <a:pt x="102" y="127"/>
                    <a:pt x="102" y="127"/>
                    <a:pt x="102" y="127"/>
                  </a:cubicBezTo>
                  <a:cubicBezTo>
                    <a:pt x="108" y="118"/>
                    <a:pt x="115" y="108"/>
                    <a:pt x="121" y="99"/>
                  </a:cubicBezTo>
                  <a:cubicBezTo>
                    <a:pt x="111" y="94"/>
                    <a:pt x="111" y="94"/>
                    <a:pt x="111" y="94"/>
                  </a:cubicBezTo>
                  <a:cubicBezTo>
                    <a:pt x="109" y="99"/>
                    <a:pt x="105" y="105"/>
                    <a:pt x="102" y="111"/>
                  </a:cubicBezTo>
                  <a:cubicBezTo>
                    <a:pt x="101" y="109"/>
                    <a:pt x="99" y="108"/>
                    <a:pt x="98" y="107"/>
                  </a:cubicBezTo>
                  <a:cubicBezTo>
                    <a:pt x="102" y="101"/>
                    <a:pt x="106" y="93"/>
                    <a:pt x="110" y="86"/>
                  </a:cubicBezTo>
                  <a:cubicBezTo>
                    <a:pt x="99" y="82"/>
                    <a:pt x="99" y="82"/>
                    <a:pt x="99" y="82"/>
                  </a:cubicBezTo>
                  <a:cubicBezTo>
                    <a:pt x="97" y="87"/>
                    <a:pt x="94" y="94"/>
                    <a:pt x="91" y="100"/>
                  </a:cubicBezTo>
                  <a:cubicBezTo>
                    <a:pt x="91" y="99"/>
                    <a:pt x="90" y="98"/>
                    <a:pt x="89" y="98"/>
                  </a:cubicBezTo>
                  <a:cubicBezTo>
                    <a:pt x="83" y="106"/>
                    <a:pt x="83" y="106"/>
                    <a:pt x="83" y="106"/>
                  </a:cubicBezTo>
                  <a:cubicBezTo>
                    <a:pt x="87" y="110"/>
                    <a:pt x="92" y="116"/>
                    <a:pt x="95" y="120"/>
                  </a:cubicBezTo>
                  <a:cubicBezTo>
                    <a:pt x="94" y="123"/>
                    <a:pt x="92" y="125"/>
                    <a:pt x="91" y="127"/>
                  </a:cubicBezTo>
                  <a:cubicBezTo>
                    <a:pt x="83" y="127"/>
                    <a:pt x="83" y="127"/>
                    <a:pt x="83" y="127"/>
                  </a:cubicBezTo>
                  <a:cubicBezTo>
                    <a:pt x="84" y="138"/>
                    <a:pt x="84" y="138"/>
                    <a:pt x="84" y="138"/>
                  </a:cubicBezTo>
                  <a:cubicBezTo>
                    <a:pt x="99" y="137"/>
                    <a:pt x="99" y="137"/>
                    <a:pt x="99" y="137"/>
                  </a:cubicBezTo>
                  <a:cubicBezTo>
                    <a:pt x="99" y="179"/>
                    <a:pt x="99" y="179"/>
                    <a:pt x="99" y="179"/>
                  </a:cubicBezTo>
                  <a:cubicBezTo>
                    <a:pt x="110" y="179"/>
                    <a:pt x="110" y="179"/>
                    <a:pt x="110" y="179"/>
                  </a:cubicBezTo>
                  <a:cubicBezTo>
                    <a:pt x="110" y="136"/>
                    <a:pt x="110" y="136"/>
                    <a:pt x="110" y="136"/>
                  </a:cubicBezTo>
                  <a:cubicBezTo>
                    <a:pt x="115" y="136"/>
                    <a:pt x="115" y="136"/>
                    <a:pt x="115" y="136"/>
                  </a:cubicBezTo>
                  <a:cubicBezTo>
                    <a:pt x="116" y="138"/>
                    <a:pt x="116" y="140"/>
                    <a:pt x="117" y="141"/>
                  </a:cubicBezTo>
                  <a:cubicBezTo>
                    <a:pt x="125" y="137"/>
                    <a:pt x="125" y="137"/>
                    <a:pt x="125" y="137"/>
                  </a:cubicBezTo>
                  <a:cubicBezTo>
                    <a:pt x="124" y="131"/>
                    <a:pt x="120" y="122"/>
                    <a:pt x="116" y="115"/>
                  </a:cubicBezTo>
                  <a:lnTo>
                    <a:pt x="108" y="119"/>
                  </a:lnTo>
                  <a:close/>
                  <a:moveTo>
                    <a:pt x="110" y="144"/>
                  </a:moveTo>
                  <a:cubicBezTo>
                    <a:pt x="112" y="150"/>
                    <a:pt x="115" y="158"/>
                    <a:pt x="116" y="164"/>
                  </a:cubicBezTo>
                  <a:cubicBezTo>
                    <a:pt x="125" y="160"/>
                    <a:pt x="125" y="160"/>
                    <a:pt x="125" y="160"/>
                  </a:cubicBezTo>
                  <a:cubicBezTo>
                    <a:pt x="124" y="155"/>
                    <a:pt x="121" y="148"/>
                    <a:pt x="119" y="142"/>
                  </a:cubicBezTo>
                  <a:lnTo>
                    <a:pt x="110" y="144"/>
                  </a:lnTo>
                  <a:close/>
                  <a:moveTo>
                    <a:pt x="143" y="83"/>
                  </a:moveTo>
                  <a:cubicBezTo>
                    <a:pt x="138" y="93"/>
                    <a:pt x="128" y="106"/>
                    <a:pt x="117" y="114"/>
                  </a:cubicBezTo>
                  <a:cubicBezTo>
                    <a:pt x="120" y="117"/>
                    <a:pt x="123" y="122"/>
                    <a:pt x="124" y="125"/>
                  </a:cubicBezTo>
                  <a:cubicBezTo>
                    <a:pt x="127" y="122"/>
                    <a:pt x="130" y="120"/>
                    <a:pt x="133" y="117"/>
                  </a:cubicBezTo>
                  <a:cubicBezTo>
                    <a:pt x="133" y="126"/>
                    <a:pt x="133" y="126"/>
                    <a:pt x="133" y="126"/>
                  </a:cubicBezTo>
                  <a:cubicBezTo>
                    <a:pt x="167" y="126"/>
                    <a:pt x="167" y="126"/>
                    <a:pt x="167" y="126"/>
                  </a:cubicBezTo>
                  <a:cubicBezTo>
                    <a:pt x="167" y="117"/>
                    <a:pt x="167" y="117"/>
                    <a:pt x="167" y="117"/>
                  </a:cubicBezTo>
                  <a:cubicBezTo>
                    <a:pt x="170" y="120"/>
                    <a:pt x="173" y="122"/>
                    <a:pt x="175" y="124"/>
                  </a:cubicBezTo>
                  <a:cubicBezTo>
                    <a:pt x="177" y="120"/>
                    <a:pt x="180" y="116"/>
                    <a:pt x="183" y="113"/>
                  </a:cubicBezTo>
                  <a:cubicBezTo>
                    <a:pt x="173" y="106"/>
                    <a:pt x="162" y="94"/>
                    <a:pt x="155" y="83"/>
                  </a:cubicBezTo>
                  <a:lnTo>
                    <a:pt x="143" y="83"/>
                  </a:lnTo>
                  <a:close/>
                  <a:moveTo>
                    <a:pt x="128" y="179"/>
                  </a:moveTo>
                  <a:cubicBezTo>
                    <a:pt x="139" y="179"/>
                    <a:pt x="139" y="179"/>
                    <a:pt x="139" y="179"/>
                  </a:cubicBezTo>
                  <a:cubicBezTo>
                    <a:pt x="139" y="173"/>
                    <a:pt x="139" y="173"/>
                    <a:pt x="139" y="173"/>
                  </a:cubicBezTo>
                  <a:cubicBezTo>
                    <a:pt x="162" y="173"/>
                    <a:pt x="162" y="173"/>
                    <a:pt x="162" y="173"/>
                  </a:cubicBezTo>
                  <a:cubicBezTo>
                    <a:pt x="162" y="178"/>
                    <a:pt x="162" y="178"/>
                    <a:pt x="162" y="178"/>
                  </a:cubicBezTo>
                  <a:cubicBezTo>
                    <a:pt x="174" y="178"/>
                    <a:pt x="174" y="178"/>
                    <a:pt x="174" y="178"/>
                  </a:cubicBezTo>
                  <a:cubicBezTo>
                    <a:pt x="174" y="135"/>
                    <a:pt x="174" y="135"/>
                    <a:pt x="174" y="135"/>
                  </a:cubicBezTo>
                  <a:cubicBezTo>
                    <a:pt x="128" y="135"/>
                    <a:pt x="128" y="135"/>
                    <a:pt x="128" y="135"/>
                  </a:cubicBezTo>
                  <a:lnTo>
                    <a:pt x="128" y="179"/>
                  </a:lnTo>
                  <a:close/>
                  <a:moveTo>
                    <a:pt x="165" y="115"/>
                  </a:moveTo>
                  <a:cubicBezTo>
                    <a:pt x="159" y="108"/>
                    <a:pt x="153" y="101"/>
                    <a:pt x="150" y="96"/>
                  </a:cubicBezTo>
                  <a:cubicBezTo>
                    <a:pt x="146" y="101"/>
                    <a:pt x="141" y="108"/>
                    <a:pt x="135" y="115"/>
                  </a:cubicBezTo>
                  <a:lnTo>
                    <a:pt x="165" y="115"/>
                  </a:lnTo>
                  <a:close/>
                  <a:moveTo>
                    <a:pt x="139" y="146"/>
                  </a:moveTo>
                  <a:cubicBezTo>
                    <a:pt x="139" y="162"/>
                    <a:pt x="139" y="162"/>
                    <a:pt x="139" y="162"/>
                  </a:cubicBezTo>
                  <a:cubicBezTo>
                    <a:pt x="162" y="162"/>
                    <a:pt x="162" y="162"/>
                    <a:pt x="162" y="162"/>
                  </a:cubicBezTo>
                  <a:cubicBezTo>
                    <a:pt x="162" y="146"/>
                    <a:pt x="162" y="146"/>
                    <a:pt x="162" y="146"/>
                  </a:cubicBezTo>
                  <a:lnTo>
                    <a:pt x="139" y="146"/>
                  </a:lnTo>
                  <a:close/>
                  <a:moveTo>
                    <a:pt x="311" y="140"/>
                  </a:moveTo>
                  <a:cubicBezTo>
                    <a:pt x="293" y="140"/>
                    <a:pt x="293" y="140"/>
                    <a:pt x="293" y="140"/>
                  </a:cubicBezTo>
                  <a:cubicBezTo>
                    <a:pt x="293" y="135"/>
                    <a:pt x="294" y="130"/>
                    <a:pt x="294" y="123"/>
                  </a:cubicBezTo>
                  <a:cubicBezTo>
                    <a:pt x="294" y="122"/>
                    <a:pt x="295" y="118"/>
                    <a:pt x="295" y="118"/>
                  </a:cubicBezTo>
                  <a:cubicBezTo>
                    <a:pt x="247" y="118"/>
                    <a:pt x="247" y="118"/>
                    <a:pt x="247" y="118"/>
                  </a:cubicBezTo>
                  <a:cubicBezTo>
                    <a:pt x="248" y="114"/>
                    <a:pt x="249" y="110"/>
                    <a:pt x="250" y="107"/>
                  </a:cubicBezTo>
                  <a:cubicBezTo>
                    <a:pt x="300" y="107"/>
                    <a:pt x="300" y="107"/>
                    <a:pt x="300" y="107"/>
                  </a:cubicBezTo>
                  <a:cubicBezTo>
                    <a:pt x="300" y="95"/>
                    <a:pt x="300" y="95"/>
                    <a:pt x="300" y="95"/>
                  </a:cubicBezTo>
                  <a:cubicBezTo>
                    <a:pt x="252" y="95"/>
                    <a:pt x="252" y="95"/>
                    <a:pt x="252" y="95"/>
                  </a:cubicBezTo>
                  <a:cubicBezTo>
                    <a:pt x="253" y="91"/>
                    <a:pt x="253" y="86"/>
                    <a:pt x="254" y="83"/>
                  </a:cubicBezTo>
                  <a:cubicBezTo>
                    <a:pt x="241" y="81"/>
                    <a:pt x="241" y="81"/>
                    <a:pt x="241" y="81"/>
                  </a:cubicBezTo>
                  <a:cubicBezTo>
                    <a:pt x="239" y="98"/>
                    <a:pt x="234" y="119"/>
                    <a:pt x="231" y="133"/>
                  </a:cubicBezTo>
                  <a:cubicBezTo>
                    <a:pt x="244" y="134"/>
                    <a:pt x="244" y="134"/>
                    <a:pt x="244" y="134"/>
                  </a:cubicBezTo>
                  <a:cubicBezTo>
                    <a:pt x="245" y="129"/>
                    <a:pt x="245" y="129"/>
                    <a:pt x="245" y="129"/>
                  </a:cubicBezTo>
                  <a:cubicBezTo>
                    <a:pt x="281" y="129"/>
                    <a:pt x="281" y="129"/>
                    <a:pt x="281" y="129"/>
                  </a:cubicBezTo>
                  <a:cubicBezTo>
                    <a:pt x="281" y="133"/>
                    <a:pt x="280" y="137"/>
                    <a:pt x="280" y="140"/>
                  </a:cubicBezTo>
                  <a:cubicBezTo>
                    <a:pt x="218" y="140"/>
                    <a:pt x="218" y="140"/>
                    <a:pt x="218" y="140"/>
                  </a:cubicBezTo>
                  <a:cubicBezTo>
                    <a:pt x="218" y="152"/>
                    <a:pt x="218" y="152"/>
                    <a:pt x="218" y="152"/>
                  </a:cubicBezTo>
                  <a:cubicBezTo>
                    <a:pt x="278" y="152"/>
                    <a:pt x="278" y="152"/>
                    <a:pt x="278" y="152"/>
                  </a:cubicBezTo>
                  <a:cubicBezTo>
                    <a:pt x="277" y="160"/>
                    <a:pt x="275" y="164"/>
                    <a:pt x="274" y="165"/>
                  </a:cubicBezTo>
                  <a:cubicBezTo>
                    <a:pt x="272" y="167"/>
                    <a:pt x="271" y="167"/>
                    <a:pt x="268" y="167"/>
                  </a:cubicBezTo>
                  <a:cubicBezTo>
                    <a:pt x="265" y="167"/>
                    <a:pt x="259" y="167"/>
                    <a:pt x="251" y="166"/>
                  </a:cubicBezTo>
                  <a:cubicBezTo>
                    <a:pt x="254" y="170"/>
                    <a:pt x="255" y="175"/>
                    <a:pt x="256" y="178"/>
                  </a:cubicBezTo>
                  <a:cubicBezTo>
                    <a:pt x="263" y="179"/>
                    <a:pt x="269" y="179"/>
                    <a:pt x="273" y="178"/>
                  </a:cubicBezTo>
                  <a:cubicBezTo>
                    <a:pt x="278" y="178"/>
                    <a:pt x="281" y="177"/>
                    <a:pt x="284" y="173"/>
                  </a:cubicBezTo>
                  <a:cubicBezTo>
                    <a:pt x="287" y="170"/>
                    <a:pt x="289" y="164"/>
                    <a:pt x="291" y="152"/>
                  </a:cubicBezTo>
                  <a:cubicBezTo>
                    <a:pt x="311" y="152"/>
                    <a:pt x="311" y="152"/>
                    <a:pt x="311" y="152"/>
                  </a:cubicBezTo>
                  <a:lnTo>
                    <a:pt x="311" y="14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endParaRPr>
            </a:p>
          </p:txBody>
        </p:sp>
        <p:sp>
          <p:nvSpPr>
            <p:cNvPr id="58" name="Freeform 116"/>
            <p:cNvSpPr>
              <a:spLocks noEditPoints="1"/>
            </p:cNvSpPr>
            <p:nvPr/>
          </p:nvSpPr>
          <p:spPr bwMode="auto">
            <a:xfrm>
              <a:off x="7616569" y="1083132"/>
              <a:ext cx="660502" cy="437406"/>
            </a:xfrm>
            <a:custGeom>
              <a:avLst/>
              <a:gdLst>
                <a:gd name="T0" fmla="*/ 397 w 397"/>
                <a:gd name="T1" fmla="*/ 75 h 264"/>
                <a:gd name="T2" fmla="*/ 0 w 397"/>
                <a:gd name="T3" fmla="*/ 264 h 264"/>
                <a:gd name="T4" fmla="*/ 321 w 397"/>
                <a:gd name="T5" fmla="*/ 0 h 264"/>
                <a:gd name="T6" fmla="*/ 329 w 397"/>
                <a:gd name="T7" fmla="*/ 0 h 264"/>
                <a:gd name="T8" fmla="*/ 397 w 397"/>
                <a:gd name="T9" fmla="*/ 68 h 264"/>
                <a:gd name="T10" fmla="*/ 88 w 397"/>
                <a:gd name="T11" fmla="*/ 142 h 264"/>
                <a:gd name="T12" fmla="*/ 91 w 397"/>
                <a:gd name="T13" fmla="*/ 171 h 264"/>
                <a:gd name="T14" fmla="*/ 88 w 397"/>
                <a:gd name="T15" fmla="*/ 142 h 264"/>
                <a:gd name="T16" fmla="*/ 112 w 397"/>
                <a:gd name="T17" fmla="*/ 126 h 264"/>
                <a:gd name="T18" fmla="*/ 121 w 397"/>
                <a:gd name="T19" fmla="*/ 99 h 264"/>
                <a:gd name="T20" fmla="*/ 102 w 397"/>
                <a:gd name="T21" fmla="*/ 111 h 264"/>
                <a:gd name="T22" fmla="*/ 110 w 397"/>
                <a:gd name="T23" fmla="*/ 86 h 264"/>
                <a:gd name="T24" fmla="*/ 91 w 397"/>
                <a:gd name="T25" fmla="*/ 100 h 264"/>
                <a:gd name="T26" fmla="*/ 83 w 397"/>
                <a:gd name="T27" fmla="*/ 106 h 264"/>
                <a:gd name="T28" fmla="*/ 91 w 397"/>
                <a:gd name="T29" fmla="*/ 127 h 264"/>
                <a:gd name="T30" fmla="*/ 84 w 397"/>
                <a:gd name="T31" fmla="*/ 138 h 264"/>
                <a:gd name="T32" fmla="*/ 99 w 397"/>
                <a:gd name="T33" fmla="*/ 179 h 264"/>
                <a:gd name="T34" fmla="*/ 110 w 397"/>
                <a:gd name="T35" fmla="*/ 136 h 264"/>
                <a:gd name="T36" fmla="*/ 117 w 397"/>
                <a:gd name="T37" fmla="*/ 141 h 264"/>
                <a:gd name="T38" fmla="*/ 116 w 397"/>
                <a:gd name="T39" fmla="*/ 115 h 264"/>
                <a:gd name="T40" fmla="*/ 110 w 397"/>
                <a:gd name="T41" fmla="*/ 144 h 264"/>
                <a:gd name="T42" fmla="*/ 125 w 397"/>
                <a:gd name="T43" fmla="*/ 160 h 264"/>
                <a:gd name="T44" fmla="*/ 110 w 397"/>
                <a:gd name="T45" fmla="*/ 144 h 264"/>
                <a:gd name="T46" fmla="*/ 117 w 397"/>
                <a:gd name="T47" fmla="*/ 114 h 264"/>
                <a:gd name="T48" fmla="*/ 133 w 397"/>
                <a:gd name="T49" fmla="*/ 117 h 264"/>
                <a:gd name="T50" fmla="*/ 167 w 397"/>
                <a:gd name="T51" fmla="*/ 126 h 264"/>
                <a:gd name="T52" fmla="*/ 175 w 397"/>
                <a:gd name="T53" fmla="*/ 124 h 264"/>
                <a:gd name="T54" fmla="*/ 155 w 397"/>
                <a:gd name="T55" fmla="*/ 83 h 264"/>
                <a:gd name="T56" fmla="*/ 128 w 397"/>
                <a:gd name="T57" fmla="*/ 179 h 264"/>
                <a:gd name="T58" fmla="*/ 139 w 397"/>
                <a:gd name="T59" fmla="*/ 173 h 264"/>
                <a:gd name="T60" fmla="*/ 162 w 397"/>
                <a:gd name="T61" fmla="*/ 178 h 264"/>
                <a:gd name="T62" fmla="*/ 174 w 397"/>
                <a:gd name="T63" fmla="*/ 135 h 264"/>
                <a:gd name="T64" fmla="*/ 128 w 397"/>
                <a:gd name="T65" fmla="*/ 179 h 264"/>
                <a:gd name="T66" fmla="*/ 150 w 397"/>
                <a:gd name="T67" fmla="*/ 96 h 264"/>
                <a:gd name="T68" fmla="*/ 165 w 397"/>
                <a:gd name="T69" fmla="*/ 115 h 264"/>
                <a:gd name="T70" fmla="*/ 139 w 397"/>
                <a:gd name="T71" fmla="*/ 162 h 264"/>
                <a:gd name="T72" fmla="*/ 162 w 397"/>
                <a:gd name="T73" fmla="*/ 146 h 264"/>
                <a:gd name="T74" fmla="*/ 311 w 397"/>
                <a:gd name="T75" fmla="*/ 140 h 264"/>
                <a:gd name="T76" fmla="*/ 294 w 397"/>
                <a:gd name="T77" fmla="*/ 123 h 264"/>
                <a:gd name="T78" fmla="*/ 247 w 397"/>
                <a:gd name="T79" fmla="*/ 118 h 264"/>
                <a:gd name="T80" fmla="*/ 300 w 397"/>
                <a:gd name="T81" fmla="*/ 107 h 264"/>
                <a:gd name="T82" fmla="*/ 252 w 397"/>
                <a:gd name="T83" fmla="*/ 95 h 264"/>
                <a:gd name="T84" fmla="*/ 241 w 397"/>
                <a:gd name="T85" fmla="*/ 81 h 264"/>
                <a:gd name="T86" fmla="*/ 244 w 397"/>
                <a:gd name="T87" fmla="*/ 134 h 264"/>
                <a:gd name="T88" fmla="*/ 281 w 397"/>
                <a:gd name="T89" fmla="*/ 129 h 264"/>
                <a:gd name="T90" fmla="*/ 218 w 397"/>
                <a:gd name="T91" fmla="*/ 140 h 264"/>
                <a:gd name="T92" fmla="*/ 278 w 397"/>
                <a:gd name="T93" fmla="*/ 152 h 264"/>
                <a:gd name="T94" fmla="*/ 268 w 397"/>
                <a:gd name="T95" fmla="*/ 167 h 264"/>
                <a:gd name="T96" fmla="*/ 256 w 397"/>
                <a:gd name="T97" fmla="*/ 178 h 264"/>
                <a:gd name="T98" fmla="*/ 284 w 397"/>
                <a:gd name="T99" fmla="*/ 173 h 264"/>
                <a:gd name="T100" fmla="*/ 311 w 397"/>
                <a:gd name="T101" fmla="*/ 152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7" h="264">
                  <a:moveTo>
                    <a:pt x="321" y="75"/>
                  </a:moveTo>
                  <a:cubicBezTo>
                    <a:pt x="397" y="75"/>
                    <a:pt x="397" y="75"/>
                    <a:pt x="397" y="75"/>
                  </a:cubicBezTo>
                  <a:cubicBezTo>
                    <a:pt x="397" y="264"/>
                    <a:pt x="397" y="264"/>
                    <a:pt x="397" y="264"/>
                  </a:cubicBezTo>
                  <a:cubicBezTo>
                    <a:pt x="0" y="264"/>
                    <a:pt x="0" y="264"/>
                    <a:pt x="0" y="264"/>
                  </a:cubicBezTo>
                  <a:cubicBezTo>
                    <a:pt x="0" y="0"/>
                    <a:pt x="0" y="0"/>
                    <a:pt x="0" y="0"/>
                  </a:cubicBezTo>
                  <a:cubicBezTo>
                    <a:pt x="321" y="0"/>
                    <a:pt x="321" y="0"/>
                    <a:pt x="321" y="0"/>
                  </a:cubicBezTo>
                  <a:lnTo>
                    <a:pt x="321" y="75"/>
                  </a:lnTo>
                  <a:close/>
                  <a:moveTo>
                    <a:pt x="329" y="0"/>
                  </a:moveTo>
                  <a:cubicBezTo>
                    <a:pt x="329" y="68"/>
                    <a:pt x="329" y="68"/>
                    <a:pt x="329" y="68"/>
                  </a:cubicBezTo>
                  <a:cubicBezTo>
                    <a:pt x="397" y="68"/>
                    <a:pt x="397" y="68"/>
                    <a:pt x="397" y="68"/>
                  </a:cubicBezTo>
                  <a:lnTo>
                    <a:pt x="329" y="0"/>
                  </a:lnTo>
                  <a:close/>
                  <a:moveTo>
                    <a:pt x="88" y="142"/>
                  </a:moveTo>
                  <a:cubicBezTo>
                    <a:pt x="87" y="151"/>
                    <a:pt x="85" y="160"/>
                    <a:pt x="82" y="167"/>
                  </a:cubicBezTo>
                  <a:cubicBezTo>
                    <a:pt x="85" y="167"/>
                    <a:pt x="89" y="170"/>
                    <a:pt x="91" y="171"/>
                  </a:cubicBezTo>
                  <a:cubicBezTo>
                    <a:pt x="95" y="164"/>
                    <a:pt x="97" y="154"/>
                    <a:pt x="98" y="144"/>
                  </a:cubicBezTo>
                  <a:lnTo>
                    <a:pt x="88" y="142"/>
                  </a:lnTo>
                  <a:close/>
                  <a:moveTo>
                    <a:pt x="108" y="119"/>
                  </a:moveTo>
                  <a:cubicBezTo>
                    <a:pt x="109" y="121"/>
                    <a:pt x="110" y="124"/>
                    <a:pt x="112" y="126"/>
                  </a:cubicBezTo>
                  <a:cubicBezTo>
                    <a:pt x="102" y="127"/>
                    <a:pt x="102" y="127"/>
                    <a:pt x="102" y="127"/>
                  </a:cubicBezTo>
                  <a:cubicBezTo>
                    <a:pt x="108" y="118"/>
                    <a:pt x="115" y="108"/>
                    <a:pt x="121" y="99"/>
                  </a:cubicBezTo>
                  <a:cubicBezTo>
                    <a:pt x="111" y="94"/>
                    <a:pt x="111" y="94"/>
                    <a:pt x="111" y="94"/>
                  </a:cubicBezTo>
                  <a:cubicBezTo>
                    <a:pt x="109" y="99"/>
                    <a:pt x="105" y="105"/>
                    <a:pt x="102" y="111"/>
                  </a:cubicBezTo>
                  <a:cubicBezTo>
                    <a:pt x="101" y="109"/>
                    <a:pt x="99" y="108"/>
                    <a:pt x="98" y="107"/>
                  </a:cubicBezTo>
                  <a:cubicBezTo>
                    <a:pt x="102" y="101"/>
                    <a:pt x="106" y="93"/>
                    <a:pt x="110" y="86"/>
                  </a:cubicBezTo>
                  <a:cubicBezTo>
                    <a:pt x="99" y="82"/>
                    <a:pt x="99" y="82"/>
                    <a:pt x="99" y="82"/>
                  </a:cubicBezTo>
                  <a:cubicBezTo>
                    <a:pt x="97" y="87"/>
                    <a:pt x="94" y="94"/>
                    <a:pt x="91" y="100"/>
                  </a:cubicBezTo>
                  <a:cubicBezTo>
                    <a:pt x="91" y="99"/>
                    <a:pt x="90" y="98"/>
                    <a:pt x="89" y="98"/>
                  </a:cubicBezTo>
                  <a:cubicBezTo>
                    <a:pt x="83" y="106"/>
                    <a:pt x="83" y="106"/>
                    <a:pt x="83" y="106"/>
                  </a:cubicBezTo>
                  <a:cubicBezTo>
                    <a:pt x="87" y="110"/>
                    <a:pt x="92" y="116"/>
                    <a:pt x="95" y="120"/>
                  </a:cubicBezTo>
                  <a:cubicBezTo>
                    <a:pt x="94" y="123"/>
                    <a:pt x="92" y="125"/>
                    <a:pt x="91" y="127"/>
                  </a:cubicBezTo>
                  <a:cubicBezTo>
                    <a:pt x="83" y="127"/>
                    <a:pt x="83" y="127"/>
                    <a:pt x="83" y="127"/>
                  </a:cubicBezTo>
                  <a:cubicBezTo>
                    <a:pt x="84" y="138"/>
                    <a:pt x="84" y="138"/>
                    <a:pt x="84" y="138"/>
                  </a:cubicBezTo>
                  <a:cubicBezTo>
                    <a:pt x="99" y="137"/>
                    <a:pt x="99" y="137"/>
                    <a:pt x="99" y="137"/>
                  </a:cubicBezTo>
                  <a:cubicBezTo>
                    <a:pt x="99" y="179"/>
                    <a:pt x="99" y="179"/>
                    <a:pt x="99" y="179"/>
                  </a:cubicBezTo>
                  <a:cubicBezTo>
                    <a:pt x="110" y="179"/>
                    <a:pt x="110" y="179"/>
                    <a:pt x="110" y="179"/>
                  </a:cubicBezTo>
                  <a:cubicBezTo>
                    <a:pt x="110" y="136"/>
                    <a:pt x="110" y="136"/>
                    <a:pt x="110" y="136"/>
                  </a:cubicBezTo>
                  <a:cubicBezTo>
                    <a:pt x="115" y="136"/>
                    <a:pt x="115" y="136"/>
                    <a:pt x="115" y="136"/>
                  </a:cubicBezTo>
                  <a:cubicBezTo>
                    <a:pt x="116" y="138"/>
                    <a:pt x="116" y="140"/>
                    <a:pt x="117" y="141"/>
                  </a:cubicBezTo>
                  <a:cubicBezTo>
                    <a:pt x="125" y="137"/>
                    <a:pt x="125" y="137"/>
                    <a:pt x="125" y="137"/>
                  </a:cubicBezTo>
                  <a:cubicBezTo>
                    <a:pt x="124" y="131"/>
                    <a:pt x="120" y="122"/>
                    <a:pt x="116" y="115"/>
                  </a:cubicBezTo>
                  <a:lnTo>
                    <a:pt x="108" y="119"/>
                  </a:lnTo>
                  <a:close/>
                  <a:moveTo>
                    <a:pt x="110" y="144"/>
                  </a:moveTo>
                  <a:cubicBezTo>
                    <a:pt x="112" y="150"/>
                    <a:pt x="115" y="158"/>
                    <a:pt x="116" y="164"/>
                  </a:cubicBezTo>
                  <a:cubicBezTo>
                    <a:pt x="125" y="160"/>
                    <a:pt x="125" y="160"/>
                    <a:pt x="125" y="160"/>
                  </a:cubicBezTo>
                  <a:cubicBezTo>
                    <a:pt x="124" y="155"/>
                    <a:pt x="121" y="148"/>
                    <a:pt x="119" y="142"/>
                  </a:cubicBezTo>
                  <a:lnTo>
                    <a:pt x="110" y="144"/>
                  </a:lnTo>
                  <a:close/>
                  <a:moveTo>
                    <a:pt x="143" y="83"/>
                  </a:moveTo>
                  <a:cubicBezTo>
                    <a:pt x="138" y="93"/>
                    <a:pt x="128" y="106"/>
                    <a:pt x="117" y="114"/>
                  </a:cubicBezTo>
                  <a:cubicBezTo>
                    <a:pt x="120" y="117"/>
                    <a:pt x="123" y="122"/>
                    <a:pt x="124" y="125"/>
                  </a:cubicBezTo>
                  <a:cubicBezTo>
                    <a:pt x="127" y="122"/>
                    <a:pt x="130" y="120"/>
                    <a:pt x="133" y="117"/>
                  </a:cubicBezTo>
                  <a:cubicBezTo>
                    <a:pt x="133" y="126"/>
                    <a:pt x="133" y="126"/>
                    <a:pt x="133" y="126"/>
                  </a:cubicBezTo>
                  <a:cubicBezTo>
                    <a:pt x="167" y="126"/>
                    <a:pt x="167" y="126"/>
                    <a:pt x="167" y="126"/>
                  </a:cubicBezTo>
                  <a:cubicBezTo>
                    <a:pt x="167" y="117"/>
                    <a:pt x="167" y="117"/>
                    <a:pt x="167" y="117"/>
                  </a:cubicBezTo>
                  <a:cubicBezTo>
                    <a:pt x="170" y="120"/>
                    <a:pt x="173" y="122"/>
                    <a:pt x="175" y="124"/>
                  </a:cubicBezTo>
                  <a:cubicBezTo>
                    <a:pt x="177" y="120"/>
                    <a:pt x="180" y="116"/>
                    <a:pt x="183" y="113"/>
                  </a:cubicBezTo>
                  <a:cubicBezTo>
                    <a:pt x="173" y="106"/>
                    <a:pt x="162" y="94"/>
                    <a:pt x="155" y="83"/>
                  </a:cubicBezTo>
                  <a:lnTo>
                    <a:pt x="143" y="83"/>
                  </a:lnTo>
                  <a:close/>
                  <a:moveTo>
                    <a:pt x="128" y="179"/>
                  </a:moveTo>
                  <a:cubicBezTo>
                    <a:pt x="139" y="179"/>
                    <a:pt x="139" y="179"/>
                    <a:pt x="139" y="179"/>
                  </a:cubicBezTo>
                  <a:cubicBezTo>
                    <a:pt x="139" y="173"/>
                    <a:pt x="139" y="173"/>
                    <a:pt x="139" y="173"/>
                  </a:cubicBezTo>
                  <a:cubicBezTo>
                    <a:pt x="162" y="173"/>
                    <a:pt x="162" y="173"/>
                    <a:pt x="162" y="173"/>
                  </a:cubicBezTo>
                  <a:cubicBezTo>
                    <a:pt x="162" y="178"/>
                    <a:pt x="162" y="178"/>
                    <a:pt x="162" y="178"/>
                  </a:cubicBezTo>
                  <a:cubicBezTo>
                    <a:pt x="174" y="178"/>
                    <a:pt x="174" y="178"/>
                    <a:pt x="174" y="178"/>
                  </a:cubicBezTo>
                  <a:cubicBezTo>
                    <a:pt x="174" y="135"/>
                    <a:pt x="174" y="135"/>
                    <a:pt x="174" y="135"/>
                  </a:cubicBezTo>
                  <a:cubicBezTo>
                    <a:pt x="128" y="135"/>
                    <a:pt x="128" y="135"/>
                    <a:pt x="128" y="135"/>
                  </a:cubicBezTo>
                  <a:lnTo>
                    <a:pt x="128" y="179"/>
                  </a:lnTo>
                  <a:close/>
                  <a:moveTo>
                    <a:pt x="165" y="115"/>
                  </a:moveTo>
                  <a:cubicBezTo>
                    <a:pt x="159" y="108"/>
                    <a:pt x="153" y="101"/>
                    <a:pt x="150" y="96"/>
                  </a:cubicBezTo>
                  <a:cubicBezTo>
                    <a:pt x="146" y="101"/>
                    <a:pt x="141" y="108"/>
                    <a:pt x="135" y="115"/>
                  </a:cubicBezTo>
                  <a:lnTo>
                    <a:pt x="165" y="115"/>
                  </a:lnTo>
                  <a:close/>
                  <a:moveTo>
                    <a:pt x="139" y="146"/>
                  </a:moveTo>
                  <a:cubicBezTo>
                    <a:pt x="139" y="162"/>
                    <a:pt x="139" y="162"/>
                    <a:pt x="139" y="162"/>
                  </a:cubicBezTo>
                  <a:cubicBezTo>
                    <a:pt x="162" y="162"/>
                    <a:pt x="162" y="162"/>
                    <a:pt x="162" y="162"/>
                  </a:cubicBezTo>
                  <a:cubicBezTo>
                    <a:pt x="162" y="146"/>
                    <a:pt x="162" y="146"/>
                    <a:pt x="162" y="146"/>
                  </a:cubicBezTo>
                  <a:lnTo>
                    <a:pt x="139" y="146"/>
                  </a:lnTo>
                  <a:close/>
                  <a:moveTo>
                    <a:pt x="311" y="140"/>
                  </a:moveTo>
                  <a:cubicBezTo>
                    <a:pt x="293" y="140"/>
                    <a:pt x="293" y="140"/>
                    <a:pt x="293" y="140"/>
                  </a:cubicBezTo>
                  <a:cubicBezTo>
                    <a:pt x="293" y="135"/>
                    <a:pt x="294" y="130"/>
                    <a:pt x="294" y="123"/>
                  </a:cubicBezTo>
                  <a:cubicBezTo>
                    <a:pt x="294" y="122"/>
                    <a:pt x="295" y="118"/>
                    <a:pt x="295" y="118"/>
                  </a:cubicBezTo>
                  <a:cubicBezTo>
                    <a:pt x="247" y="118"/>
                    <a:pt x="247" y="118"/>
                    <a:pt x="247" y="118"/>
                  </a:cubicBezTo>
                  <a:cubicBezTo>
                    <a:pt x="248" y="114"/>
                    <a:pt x="249" y="110"/>
                    <a:pt x="250" y="107"/>
                  </a:cubicBezTo>
                  <a:cubicBezTo>
                    <a:pt x="300" y="107"/>
                    <a:pt x="300" y="107"/>
                    <a:pt x="300" y="107"/>
                  </a:cubicBezTo>
                  <a:cubicBezTo>
                    <a:pt x="300" y="95"/>
                    <a:pt x="300" y="95"/>
                    <a:pt x="300" y="95"/>
                  </a:cubicBezTo>
                  <a:cubicBezTo>
                    <a:pt x="252" y="95"/>
                    <a:pt x="252" y="95"/>
                    <a:pt x="252" y="95"/>
                  </a:cubicBezTo>
                  <a:cubicBezTo>
                    <a:pt x="253" y="91"/>
                    <a:pt x="253" y="86"/>
                    <a:pt x="254" y="83"/>
                  </a:cubicBezTo>
                  <a:cubicBezTo>
                    <a:pt x="241" y="81"/>
                    <a:pt x="241" y="81"/>
                    <a:pt x="241" y="81"/>
                  </a:cubicBezTo>
                  <a:cubicBezTo>
                    <a:pt x="239" y="98"/>
                    <a:pt x="234" y="119"/>
                    <a:pt x="231" y="133"/>
                  </a:cubicBezTo>
                  <a:cubicBezTo>
                    <a:pt x="244" y="134"/>
                    <a:pt x="244" y="134"/>
                    <a:pt x="244" y="134"/>
                  </a:cubicBezTo>
                  <a:cubicBezTo>
                    <a:pt x="245" y="129"/>
                    <a:pt x="245" y="129"/>
                    <a:pt x="245" y="129"/>
                  </a:cubicBezTo>
                  <a:cubicBezTo>
                    <a:pt x="281" y="129"/>
                    <a:pt x="281" y="129"/>
                    <a:pt x="281" y="129"/>
                  </a:cubicBezTo>
                  <a:cubicBezTo>
                    <a:pt x="281" y="133"/>
                    <a:pt x="280" y="137"/>
                    <a:pt x="280" y="140"/>
                  </a:cubicBezTo>
                  <a:cubicBezTo>
                    <a:pt x="218" y="140"/>
                    <a:pt x="218" y="140"/>
                    <a:pt x="218" y="140"/>
                  </a:cubicBezTo>
                  <a:cubicBezTo>
                    <a:pt x="218" y="152"/>
                    <a:pt x="218" y="152"/>
                    <a:pt x="218" y="152"/>
                  </a:cubicBezTo>
                  <a:cubicBezTo>
                    <a:pt x="278" y="152"/>
                    <a:pt x="278" y="152"/>
                    <a:pt x="278" y="152"/>
                  </a:cubicBezTo>
                  <a:cubicBezTo>
                    <a:pt x="277" y="160"/>
                    <a:pt x="275" y="164"/>
                    <a:pt x="274" y="165"/>
                  </a:cubicBezTo>
                  <a:cubicBezTo>
                    <a:pt x="272" y="167"/>
                    <a:pt x="271" y="167"/>
                    <a:pt x="268" y="167"/>
                  </a:cubicBezTo>
                  <a:cubicBezTo>
                    <a:pt x="265" y="167"/>
                    <a:pt x="259" y="167"/>
                    <a:pt x="251" y="166"/>
                  </a:cubicBezTo>
                  <a:cubicBezTo>
                    <a:pt x="254" y="170"/>
                    <a:pt x="255" y="175"/>
                    <a:pt x="256" y="178"/>
                  </a:cubicBezTo>
                  <a:cubicBezTo>
                    <a:pt x="263" y="179"/>
                    <a:pt x="269" y="179"/>
                    <a:pt x="273" y="178"/>
                  </a:cubicBezTo>
                  <a:cubicBezTo>
                    <a:pt x="278" y="178"/>
                    <a:pt x="281" y="177"/>
                    <a:pt x="284" y="173"/>
                  </a:cubicBezTo>
                  <a:cubicBezTo>
                    <a:pt x="287" y="170"/>
                    <a:pt x="289" y="164"/>
                    <a:pt x="291" y="152"/>
                  </a:cubicBezTo>
                  <a:cubicBezTo>
                    <a:pt x="311" y="152"/>
                    <a:pt x="311" y="152"/>
                    <a:pt x="311" y="152"/>
                  </a:cubicBezTo>
                  <a:lnTo>
                    <a:pt x="311" y="14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endParaRPr>
            </a:p>
          </p:txBody>
        </p:sp>
        <p:sp>
          <p:nvSpPr>
            <p:cNvPr id="59" name="Freeform 116"/>
            <p:cNvSpPr>
              <a:spLocks noEditPoints="1"/>
            </p:cNvSpPr>
            <p:nvPr/>
          </p:nvSpPr>
          <p:spPr bwMode="auto">
            <a:xfrm>
              <a:off x="6347049" y="1979501"/>
              <a:ext cx="660502" cy="437406"/>
            </a:xfrm>
            <a:custGeom>
              <a:avLst/>
              <a:gdLst>
                <a:gd name="T0" fmla="*/ 397 w 397"/>
                <a:gd name="T1" fmla="*/ 75 h 264"/>
                <a:gd name="T2" fmla="*/ 0 w 397"/>
                <a:gd name="T3" fmla="*/ 264 h 264"/>
                <a:gd name="T4" fmla="*/ 321 w 397"/>
                <a:gd name="T5" fmla="*/ 0 h 264"/>
                <a:gd name="T6" fmla="*/ 329 w 397"/>
                <a:gd name="T7" fmla="*/ 0 h 264"/>
                <a:gd name="T8" fmla="*/ 397 w 397"/>
                <a:gd name="T9" fmla="*/ 68 h 264"/>
                <a:gd name="T10" fmla="*/ 88 w 397"/>
                <a:gd name="T11" fmla="*/ 142 h 264"/>
                <a:gd name="T12" fmla="*/ 91 w 397"/>
                <a:gd name="T13" fmla="*/ 171 h 264"/>
                <a:gd name="T14" fmla="*/ 88 w 397"/>
                <a:gd name="T15" fmla="*/ 142 h 264"/>
                <a:gd name="T16" fmla="*/ 112 w 397"/>
                <a:gd name="T17" fmla="*/ 126 h 264"/>
                <a:gd name="T18" fmla="*/ 121 w 397"/>
                <a:gd name="T19" fmla="*/ 99 h 264"/>
                <a:gd name="T20" fmla="*/ 102 w 397"/>
                <a:gd name="T21" fmla="*/ 111 h 264"/>
                <a:gd name="T22" fmla="*/ 110 w 397"/>
                <a:gd name="T23" fmla="*/ 86 h 264"/>
                <a:gd name="T24" fmla="*/ 91 w 397"/>
                <a:gd name="T25" fmla="*/ 100 h 264"/>
                <a:gd name="T26" fmla="*/ 83 w 397"/>
                <a:gd name="T27" fmla="*/ 106 h 264"/>
                <a:gd name="T28" fmla="*/ 91 w 397"/>
                <a:gd name="T29" fmla="*/ 127 h 264"/>
                <a:gd name="T30" fmla="*/ 84 w 397"/>
                <a:gd name="T31" fmla="*/ 138 h 264"/>
                <a:gd name="T32" fmla="*/ 99 w 397"/>
                <a:gd name="T33" fmla="*/ 179 h 264"/>
                <a:gd name="T34" fmla="*/ 110 w 397"/>
                <a:gd name="T35" fmla="*/ 136 h 264"/>
                <a:gd name="T36" fmla="*/ 117 w 397"/>
                <a:gd name="T37" fmla="*/ 141 h 264"/>
                <a:gd name="T38" fmla="*/ 116 w 397"/>
                <a:gd name="T39" fmla="*/ 115 h 264"/>
                <a:gd name="T40" fmla="*/ 110 w 397"/>
                <a:gd name="T41" fmla="*/ 144 h 264"/>
                <a:gd name="T42" fmla="*/ 125 w 397"/>
                <a:gd name="T43" fmla="*/ 160 h 264"/>
                <a:gd name="T44" fmla="*/ 110 w 397"/>
                <a:gd name="T45" fmla="*/ 144 h 264"/>
                <a:gd name="T46" fmla="*/ 117 w 397"/>
                <a:gd name="T47" fmla="*/ 114 h 264"/>
                <a:gd name="T48" fmla="*/ 133 w 397"/>
                <a:gd name="T49" fmla="*/ 117 h 264"/>
                <a:gd name="T50" fmla="*/ 167 w 397"/>
                <a:gd name="T51" fmla="*/ 126 h 264"/>
                <a:gd name="T52" fmla="*/ 175 w 397"/>
                <a:gd name="T53" fmla="*/ 124 h 264"/>
                <a:gd name="T54" fmla="*/ 155 w 397"/>
                <a:gd name="T55" fmla="*/ 83 h 264"/>
                <a:gd name="T56" fmla="*/ 128 w 397"/>
                <a:gd name="T57" fmla="*/ 179 h 264"/>
                <a:gd name="T58" fmla="*/ 139 w 397"/>
                <a:gd name="T59" fmla="*/ 173 h 264"/>
                <a:gd name="T60" fmla="*/ 162 w 397"/>
                <a:gd name="T61" fmla="*/ 178 h 264"/>
                <a:gd name="T62" fmla="*/ 174 w 397"/>
                <a:gd name="T63" fmla="*/ 135 h 264"/>
                <a:gd name="T64" fmla="*/ 128 w 397"/>
                <a:gd name="T65" fmla="*/ 179 h 264"/>
                <a:gd name="T66" fmla="*/ 150 w 397"/>
                <a:gd name="T67" fmla="*/ 96 h 264"/>
                <a:gd name="T68" fmla="*/ 165 w 397"/>
                <a:gd name="T69" fmla="*/ 115 h 264"/>
                <a:gd name="T70" fmla="*/ 139 w 397"/>
                <a:gd name="T71" fmla="*/ 162 h 264"/>
                <a:gd name="T72" fmla="*/ 162 w 397"/>
                <a:gd name="T73" fmla="*/ 146 h 264"/>
                <a:gd name="T74" fmla="*/ 311 w 397"/>
                <a:gd name="T75" fmla="*/ 140 h 264"/>
                <a:gd name="T76" fmla="*/ 294 w 397"/>
                <a:gd name="T77" fmla="*/ 123 h 264"/>
                <a:gd name="T78" fmla="*/ 247 w 397"/>
                <a:gd name="T79" fmla="*/ 118 h 264"/>
                <a:gd name="T80" fmla="*/ 300 w 397"/>
                <a:gd name="T81" fmla="*/ 107 h 264"/>
                <a:gd name="T82" fmla="*/ 252 w 397"/>
                <a:gd name="T83" fmla="*/ 95 h 264"/>
                <a:gd name="T84" fmla="*/ 241 w 397"/>
                <a:gd name="T85" fmla="*/ 81 h 264"/>
                <a:gd name="T86" fmla="*/ 244 w 397"/>
                <a:gd name="T87" fmla="*/ 134 h 264"/>
                <a:gd name="T88" fmla="*/ 281 w 397"/>
                <a:gd name="T89" fmla="*/ 129 h 264"/>
                <a:gd name="T90" fmla="*/ 218 w 397"/>
                <a:gd name="T91" fmla="*/ 140 h 264"/>
                <a:gd name="T92" fmla="*/ 278 w 397"/>
                <a:gd name="T93" fmla="*/ 152 h 264"/>
                <a:gd name="T94" fmla="*/ 268 w 397"/>
                <a:gd name="T95" fmla="*/ 167 h 264"/>
                <a:gd name="T96" fmla="*/ 256 w 397"/>
                <a:gd name="T97" fmla="*/ 178 h 264"/>
                <a:gd name="T98" fmla="*/ 284 w 397"/>
                <a:gd name="T99" fmla="*/ 173 h 264"/>
                <a:gd name="T100" fmla="*/ 311 w 397"/>
                <a:gd name="T101" fmla="*/ 152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7" h="264">
                  <a:moveTo>
                    <a:pt x="321" y="75"/>
                  </a:moveTo>
                  <a:cubicBezTo>
                    <a:pt x="397" y="75"/>
                    <a:pt x="397" y="75"/>
                    <a:pt x="397" y="75"/>
                  </a:cubicBezTo>
                  <a:cubicBezTo>
                    <a:pt x="397" y="264"/>
                    <a:pt x="397" y="264"/>
                    <a:pt x="397" y="264"/>
                  </a:cubicBezTo>
                  <a:cubicBezTo>
                    <a:pt x="0" y="264"/>
                    <a:pt x="0" y="264"/>
                    <a:pt x="0" y="264"/>
                  </a:cubicBezTo>
                  <a:cubicBezTo>
                    <a:pt x="0" y="0"/>
                    <a:pt x="0" y="0"/>
                    <a:pt x="0" y="0"/>
                  </a:cubicBezTo>
                  <a:cubicBezTo>
                    <a:pt x="321" y="0"/>
                    <a:pt x="321" y="0"/>
                    <a:pt x="321" y="0"/>
                  </a:cubicBezTo>
                  <a:lnTo>
                    <a:pt x="321" y="75"/>
                  </a:lnTo>
                  <a:close/>
                  <a:moveTo>
                    <a:pt x="329" y="0"/>
                  </a:moveTo>
                  <a:cubicBezTo>
                    <a:pt x="329" y="68"/>
                    <a:pt x="329" y="68"/>
                    <a:pt x="329" y="68"/>
                  </a:cubicBezTo>
                  <a:cubicBezTo>
                    <a:pt x="397" y="68"/>
                    <a:pt x="397" y="68"/>
                    <a:pt x="397" y="68"/>
                  </a:cubicBezTo>
                  <a:lnTo>
                    <a:pt x="329" y="0"/>
                  </a:lnTo>
                  <a:close/>
                  <a:moveTo>
                    <a:pt x="88" y="142"/>
                  </a:moveTo>
                  <a:cubicBezTo>
                    <a:pt x="87" y="151"/>
                    <a:pt x="85" y="160"/>
                    <a:pt x="82" y="167"/>
                  </a:cubicBezTo>
                  <a:cubicBezTo>
                    <a:pt x="85" y="167"/>
                    <a:pt x="89" y="170"/>
                    <a:pt x="91" y="171"/>
                  </a:cubicBezTo>
                  <a:cubicBezTo>
                    <a:pt x="95" y="164"/>
                    <a:pt x="97" y="154"/>
                    <a:pt x="98" y="144"/>
                  </a:cubicBezTo>
                  <a:lnTo>
                    <a:pt x="88" y="142"/>
                  </a:lnTo>
                  <a:close/>
                  <a:moveTo>
                    <a:pt x="108" y="119"/>
                  </a:moveTo>
                  <a:cubicBezTo>
                    <a:pt x="109" y="121"/>
                    <a:pt x="110" y="124"/>
                    <a:pt x="112" y="126"/>
                  </a:cubicBezTo>
                  <a:cubicBezTo>
                    <a:pt x="102" y="127"/>
                    <a:pt x="102" y="127"/>
                    <a:pt x="102" y="127"/>
                  </a:cubicBezTo>
                  <a:cubicBezTo>
                    <a:pt x="108" y="118"/>
                    <a:pt x="115" y="108"/>
                    <a:pt x="121" y="99"/>
                  </a:cubicBezTo>
                  <a:cubicBezTo>
                    <a:pt x="111" y="94"/>
                    <a:pt x="111" y="94"/>
                    <a:pt x="111" y="94"/>
                  </a:cubicBezTo>
                  <a:cubicBezTo>
                    <a:pt x="109" y="99"/>
                    <a:pt x="105" y="105"/>
                    <a:pt x="102" y="111"/>
                  </a:cubicBezTo>
                  <a:cubicBezTo>
                    <a:pt x="101" y="109"/>
                    <a:pt x="99" y="108"/>
                    <a:pt x="98" y="107"/>
                  </a:cubicBezTo>
                  <a:cubicBezTo>
                    <a:pt x="102" y="101"/>
                    <a:pt x="106" y="93"/>
                    <a:pt x="110" y="86"/>
                  </a:cubicBezTo>
                  <a:cubicBezTo>
                    <a:pt x="99" y="82"/>
                    <a:pt x="99" y="82"/>
                    <a:pt x="99" y="82"/>
                  </a:cubicBezTo>
                  <a:cubicBezTo>
                    <a:pt x="97" y="87"/>
                    <a:pt x="94" y="94"/>
                    <a:pt x="91" y="100"/>
                  </a:cubicBezTo>
                  <a:cubicBezTo>
                    <a:pt x="91" y="99"/>
                    <a:pt x="90" y="98"/>
                    <a:pt x="89" y="98"/>
                  </a:cubicBezTo>
                  <a:cubicBezTo>
                    <a:pt x="83" y="106"/>
                    <a:pt x="83" y="106"/>
                    <a:pt x="83" y="106"/>
                  </a:cubicBezTo>
                  <a:cubicBezTo>
                    <a:pt x="87" y="110"/>
                    <a:pt x="92" y="116"/>
                    <a:pt x="95" y="120"/>
                  </a:cubicBezTo>
                  <a:cubicBezTo>
                    <a:pt x="94" y="123"/>
                    <a:pt x="92" y="125"/>
                    <a:pt x="91" y="127"/>
                  </a:cubicBezTo>
                  <a:cubicBezTo>
                    <a:pt x="83" y="127"/>
                    <a:pt x="83" y="127"/>
                    <a:pt x="83" y="127"/>
                  </a:cubicBezTo>
                  <a:cubicBezTo>
                    <a:pt x="84" y="138"/>
                    <a:pt x="84" y="138"/>
                    <a:pt x="84" y="138"/>
                  </a:cubicBezTo>
                  <a:cubicBezTo>
                    <a:pt x="99" y="137"/>
                    <a:pt x="99" y="137"/>
                    <a:pt x="99" y="137"/>
                  </a:cubicBezTo>
                  <a:cubicBezTo>
                    <a:pt x="99" y="179"/>
                    <a:pt x="99" y="179"/>
                    <a:pt x="99" y="179"/>
                  </a:cubicBezTo>
                  <a:cubicBezTo>
                    <a:pt x="110" y="179"/>
                    <a:pt x="110" y="179"/>
                    <a:pt x="110" y="179"/>
                  </a:cubicBezTo>
                  <a:cubicBezTo>
                    <a:pt x="110" y="136"/>
                    <a:pt x="110" y="136"/>
                    <a:pt x="110" y="136"/>
                  </a:cubicBezTo>
                  <a:cubicBezTo>
                    <a:pt x="115" y="136"/>
                    <a:pt x="115" y="136"/>
                    <a:pt x="115" y="136"/>
                  </a:cubicBezTo>
                  <a:cubicBezTo>
                    <a:pt x="116" y="138"/>
                    <a:pt x="116" y="140"/>
                    <a:pt x="117" y="141"/>
                  </a:cubicBezTo>
                  <a:cubicBezTo>
                    <a:pt x="125" y="137"/>
                    <a:pt x="125" y="137"/>
                    <a:pt x="125" y="137"/>
                  </a:cubicBezTo>
                  <a:cubicBezTo>
                    <a:pt x="124" y="131"/>
                    <a:pt x="120" y="122"/>
                    <a:pt x="116" y="115"/>
                  </a:cubicBezTo>
                  <a:lnTo>
                    <a:pt x="108" y="119"/>
                  </a:lnTo>
                  <a:close/>
                  <a:moveTo>
                    <a:pt x="110" y="144"/>
                  </a:moveTo>
                  <a:cubicBezTo>
                    <a:pt x="112" y="150"/>
                    <a:pt x="115" y="158"/>
                    <a:pt x="116" y="164"/>
                  </a:cubicBezTo>
                  <a:cubicBezTo>
                    <a:pt x="125" y="160"/>
                    <a:pt x="125" y="160"/>
                    <a:pt x="125" y="160"/>
                  </a:cubicBezTo>
                  <a:cubicBezTo>
                    <a:pt x="124" y="155"/>
                    <a:pt x="121" y="148"/>
                    <a:pt x="119" y="142"/>
                  </a:cubicBezTo>
                  <a:lnTo>
                    <a:pt x="110" y="144"/>
                  </a:lnTo>
                  <a:close/>
                  <a:moveTo>
                    <a:pt x="143" y="83"/>
                  </a:moveTo>
                  <a:cubicBezTo>
                    <a:pt x="138" y="93"/>
                    <a:pt x="128" y="106"/>
                    <a:pt x="117" y="114"/>
                  </a:cubicBezTo>
                  <a:cubicBezTo>
                    <a:pt x="120" y="117"/>
                    <a:pt x="123" y="122"/>
                    <a:pt x="124" y="125"/>
                  </a:cubicBezTo>
                  <a:cubicBezTo>
                    <a:pt x="127" y="122"/>
                    <a:pt x="130" y="120"/>
                    <a:pt x="133" y="117"/>
                  </a:cubicBezTo>
                  <a:cubicBezTo>
                    <a:pt x="133" y="126"/>
                    <a:pt x="133" y="126"/>
                    <a:pt x="133" y="126"/>
                  </a:cubicBezTo>
                  <a:cubicBezTo>
                    <a:pt x="167" y="126"/>
                    <a:pt x="167" y="126"/>
                    <a:pt x="167" y="126"/>
                  </a:cubicBezTo>
                  <a:cubicBezTo>
                    <a:pt x="167" y="117"/>
                    <a:pt x="167" y="117"/>
                    <a:pt x="167" y="117"/>
                  </a:cubicBezTo>
                  <a:cubicBezTo>
                    <a:pt x="170" y="120"/>
                    <a:pt x="173" y="122"/>
                    <a:pt x="175" y="124"/>
                  </a:cubicBezTo>
                  <a:cubicBezTo>
                    <a:pt x="177" y="120"/>
                    <a:pt x="180" y="116"/>
                    <a:pt x="183" y="113"/>
                  </a:cubicBezTo>
                  <a:cubicBezTo>
                    <a:pt x="173" y="106"/>
                    <a:pt x="162" y="94"/>
                    <a:pt x="155" y="83"/>
                  </a:cubicBezTo>
                  <a:lnTo>
                    <a:pt x="143" y="83"/>
                  </a:lnTo>
                  <a:close/>
                  <a:moveTo>
                    <a:pt x="128" y="179"/>
                  </a:moveTo>
                  <a:cubicBezTo>
                    <a:pt x="139" y="179"/>
                    <a:pt x="139" y="179"/>
                    <a:pt x="139" y="179"/>
                  </a:cubicBezTo>
                  <a:cubicBezTo>
                    <a:pt x="139" y="173"/>
                    <a:pt x="139" y="173"/>
                    <a:pt x="139" y="173"/>
                  </a:cubicBezTo>
                  <a:cubicBezTo>
                    <a:pt x="162" y="173"/>
                    <a:pt x="162" y="173"/>
                    <a:pt x="162" y="173"/>
                  </a:cubicBezTo>
                  <a:cubicBezTo>
                    <a:pt x="162" y="178"/>
                    <a:pt x="162" y="178"/>
                    <a:pt x="162" y="178"/>
                  </a:cubicBezTo>
                  <a:cubicBezTo>
                    <a:pt x="174" y="178"/>
                    <a:pt x="174" y="178"/>
                    <a:pt x="174" y="178"/>
                  </a:cubicBezTo>
                  <a:cubicBezTo>
                    <a:pt x="174" y="135"/>
                    <a:pt x="174" y="135"/>
                    <a:pt x="174" y="135"/>
                  </a:cubicBezTo>
                  <a:cubicBezTo>
                    <a:pt x="128" y="135"/>
                    <a:pt x="128" y="135"/>
                    <a:pt x="128" y="135"/>
                  </a:cubicBezTo>
                  <a:lnTo>
                    <a:pt x="128" y="179"/>
                  </a:lnTo>
                  <a:close/>
                  <a:moveTo>
                    <a:pt x="165" y="115"/>
                  </a:moveTo>
                  <a:cubicBezTo>
                    <a:pt x="159" y="108"/>
                    <a:pt x="153" y="101"/>
                    <a:pt x="150" y="96"/>
                  </a:cubicBezTo>
                  <a:cubicBezTo>
                    <a:pt x="146" y="101"/>
                    <a:pt x="141" y="108"/>
                    <a:pt x="135" y="115"/>
                  </a:cubicBezTo>
                  <a:lnTo>
                    <a:pt x="165" y="115"/>
                  </a:lnTo>
                  <a:close/>
                  <a:moveTo>
                    <a:pt x="139" y="146"/>
                  </a:moveTo>
                  <a:cubicBezTo>
                    <a:pt x="139" y="162"/>
                    <a:pt x="139" y="162"/>
                    <a:pt x="139" y="162"/>
                  </a:cubicBezTo>
                  <a:cubicBezTo>
                    <a:pt x="162" y="162"/>
                    <a:pt x="162" y="162"/>
                    <a:pt x="162" y="162"/>
                  </a:cubicBezTo>
                  <a:cubicBezTo>
                    <a:pt x="162" y="146"/>
                    <a:pt x="162" y="146"/>
                    <a:pt x="162" y="146"/>
                  </a:cubicBezTo>
                  <a:lnTo>
                    <a:pt x="139" y="146"/>
                  </a:lnTo>
                  <a:close/>
                  <a:moveTo>
                    <a:pt x="311" y="140"/>
                  </a:moveTo>
                  <a:cubicBezTo>
                    <a:pt x="293" y="140"/>
                    <a:pt x="293" y="140"/>
                    <a:pt x="293" y="140"/>
                  </a:cubicBezTo>
                  <a:cubicBezTo>
                    <a:pt x="293" y="135"/>
                    <a:pt x="294" y="130"/>
                    <a:pt x="294" y="123"/>
                  </a:cubicBezTo>
                  <a:cubicBezTo>
                    <a:pt x="294" y="122"/>
                    <a:pt x="295" y="118"/>
                    <a:pt x="295" y="118"/>
                  </a:cubicBezTo>
                  <a:cubicBezTo>
                    <a:pt x="247" y="118"/>
                    <a:pt x="247" y="118"/>
                    <a:pt x="247" y="118"/>
                  </a:cubicBezTo>
                  <a:cubicBezTo>
                    <a:pt x="248" y="114"/>
                    <a:pt x="249" y="110"/>
                    <a:pt x="250" y="107"/>
                  </a:cubicBezTo>
                  <a:cubicBezTo>
                    <a:pt x="300" y="107"/>
                    <a:pt x="300" y="107"/>
                    <a:pt x="300" y="107"/>
                  </a:cubicBezTo>
                  <a:cubicBezTo>
                    <a:pt x="300" y="95"/>
                    <a:pt x="300" y="95"/>
                    <a:pt x="300" y="95"/>
                  </a:cubicBezTo>
                  <a:cubicBezTo>
                    <a:pt x="252" y="95"/>
                    <a:pt x="252" y="95"/>
                    <a:pt x="252" y="95"/>
                  </a:cubicBezTo>
                  <a:cubicBezTo>
                    <a:pt x="253" y="91"/>
                    <a:pt x="253" y="86"/>
                    <a:pt x="254" y="83"/>
                  </a:cubicBezTo>
                  <a:cubicBezTo>
                    <a:pt x="241" y="81"/>
                    <a:pt x="241" y="81"/>
                    <a:pt x="241" y="81"/>
                  </a:cubicBezTo>
                  <a:cubicBezTo>
                    <a:pt x="239" y="98"/>
                    <a:pt x="234" y="119"/>
                    <a:pt x="231" y="133"/>
                  </a:cubicBezTo>
                  <a:cubicBezTo>
                    <a:pt x="244" y="134"/>
                    <a:pt x="244" y="134"/>
                    <a:pt x="244" y="134"/>
                  </a:cubicBezTo>
                  <a:cubicBezTo>
                    <a:pt x="245" y="129"/>
                    <a:pt x="245" y="129"/>
                    <a:pt x="245" y="129"/>
                  </a:cubicBezTo>
                  <a:cubicBezTo>
                    <a:pt x="281" y="129"/>
                    <a:pt x="281" y="129"/>
                    <a:pt x="281" y="129"/>
                  </a:cubicBezTo>
                  <a:cubicBezTo>
                    <a:pt x="281" y="133"/>
                    <a:pt x="280" y="137"/>
                    <a:pt x="280" y="140"/>
                  </a:cubicBezTo>
                  <a:cubicBezTo>
                    <a:pt x="218" y="140"/>
                    <a:pt x="218" y="140"/>
                    <a:pt x="218" y="140"/>
                  </a:cubicBezTo>
                  <a:cubicBezTo>
                    <a:pt x="218" y="152"/>
                    <a:pt x="218" y="152"/>
                    <a:pt x="218" y="152"/>
                  </a:cubicBezTo>
                  <a:cubicBezTo>
                    <a:pt x="278" y="152"/>
                    <a:pt x="278" y="152"/>
                    <a:pt x="278" y="152"/>
                  </a:cubicBezTo>
                  <a:cubicBezTo>
                    <a:pt x="277" y="160"/>
                    <a:pt x="275" y="164"/>
                    <a:pt x="274" y="165"/>
                  </a:cubicBezTo>
                  <a:cubicBezTo>
                    <a:pt x="272" y="167"/>
                    <a:pt x="271" y="167"/>
                    <a:pt x="268" y="167"/>
                  </a:cubicBezTo>
                  <a:cubicBezTo>
                    <a:pt x="265" y="167"/>
                    <a:pt x="259" y="167"/>
                    <a:pt x="251" y="166"/>
                  </a:cubicBezTo>
                  <a:cubicBezTo>
                    <a:pt x="254" y="170"/>
                    <a:pt x="255" y="175"/>
                    <a:pt x="256" y="178"/>
                  </a:cubicBezTo>
                  <a:cubicBezTo>
                    <a:pt x="263" y="179"/>
                    <a:pt x="269" y="179"/>
                    <a:pt x="273" y="178"/>
                  </a:cubicBezTo>
                  <a:cubicBezTo>
                    <a:pt x="278" y="178"/>
                    <a:pt x="281" y="177"/>
                    <a:pt x="284" y="173"/>
                  </a:cubicBezTo>
                  <a:cubicBezTo>
                    <a:pt x="287" y="170"/>
                    <a:pt x="289" y="164"/>
                    <a:pt x="291" y="152"/>
                  </a:cubicBezTo>
                  <a:cubicBezTo>
                    <a:pt x="311" y="152"/>
                    <a:pt x="311" y="152"/>
                    <a:pt x="311" y="152"/>
                  </a:cubicBezTo>
                  <a:lnTo>
                    <a:pt x="311" y="14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endParaRPr>
            </a:p>
          </p:txBody>
        </p:sp>
        <p:sp>
          <p:nvSpPr>
            <p:cNvPr id="60" name="Freeform 116"/>
            <p:cNvSpPr>
              <a:spLocks noEditPoints="1"/>
            </p:cNvSpPr>
            <p:nvPr/>
          </p:nvSpPr>
          <p:spPr bwMode="auto">
            <a:xfrm>
              <a:off x="7616568" y="1985949"/>
              <a:ext cx="660502" cy="437406"/>
            </a:xfrm>
            <a:custGeom>
              <a:avLst/>
              <a:gdLst>
                <a:gd name="T0" fmla="*/ 397 w 397"/>
                <a:gd name="T1" fmla="*/ 75 h 264"/>
                <a:gd name="T2" fmla="*/ 0 w 397"/>
                <a:gd name="T3" fmla="*/ 264 h 264"/>
                <a:gd name="T4" fmla="*/ 321 w 397"/>
                <a:gd name="T5" fmla="*/ 0 h 264"/>
                <a:gd name="T6" fmla="*/ 329 w 397"/>
                <a:gd name="T7" fmla="*/ 0 h 264"/>
                <a:gd name="T8" fmla="*/ 397 w 397"/>
                <a:gd name="T9" fmla="*/ 68 h 264"/>
                <a:gd name="T10" fmla="*/ 88 w 397"/>
                <a:gd name="T11" fmla="*/ 142 h 264"/>
                <a:gd name="T12" fmla="*/ 91 w 397"/>
                <a:gd name="T13" fmla="*/ 171 h 264"/>
                <a:gd name="T14" fmla="*/ 88 w 397"/>
                <a:gd name="T15" fmla="*/ 142 h 264"/>
                <a:gd name="T16" fmla="*/ 112 w 397"/>
                <a:gd name="T17" fmla="*/ 126 h 264"/>
                <a:gd name="T18" fmla="*/ 121 w 397"/>
                <a:gd name="T19" fmla="*/ 99 h 264"/>
                <a:gd name="T20" fmla="*/ 102 w 397"/>
                <a:gd name="T21" fmla="*/ 111 h 264"/>
                <a:gd name="T22" fmla="*/ 110 w 397"/>
                <a:gd name="T23" fmla="*/ 86 h 264"/>
                <a:gd name="T24" fmla="*/ 91 w 397"/>
                <a:gd name="T25" fmla="*/ 100 h 264"/>
                <a:gd name="T26" fmla="*/ 83 w 397"/>
                <a:gd name="T27" fmla="*/ 106 h 264"/>
                <a:gd name="T28" fmla="*/ 91 w 397"/>
                <a:gd name="T29" fmla="*/ 127 h 264"/>
                <a:gd name="T30" fmla="*/ 84 w 397"/>
                <a:gd name="T31" fmla="*/ 138 h 264"/>
                <a:gd name="T32" fmla="*/ 99 w 397"/>
                <a:gd name="T33" fmla="*/ 179 h 264"/>
                <a:gd name="T34" fmla="*/ 110 w 397"/>
                <a:gd name="T35" fmla="*/ 136 h 264"/>
                <a:gd name="T36" fmla="*/ 117 w 397"/>
                <a:gd name="T37" fmla="*/ 141 h 264"/>
                <a:gd name="T38" fmla="*/ 116 w 397"/>
                <a:gd name="T39" fmla="*/ 115 h 264"/>
                <a:gd name="T40" fmla="*/ 110 w 397"/>
                <a:gd name="T41" fmla="*/ 144 h 264"/>
                <a:gd name="T42" fmla="*/ 125 w 397"/>
                <a:gd name="T43" fmla="*/ 160 h 264"/>
                <a:gd name="T44" fmla="*/ 110 w 397"/>
                <a:gd name="T45" fmla="*/ 144 h 264"/>
                <a:gd name="T46" fmla="*/ 117 w 397"/>
                <a:gd name="T47" fmla="*/ 114 h 264"/>
                <a:gd name="T48" fmla="*/ 133 w 397"/>
                <a:gd name="T49" fmla="*/ 117 h 264"/>
                <a:gd name="T50" fmla="*/ 167 w 397"/>
                <a:gd name="T51" fmla="*/ 126 h 264"/>
                <a:gd name="T52" fmla="*/ 175 w 397"/>
                <a:gd name="T53" fmla="*/ 124 h 264"/>
                <a:gd name="T54" fmla="*/ 155 w 397"/>
                <a:gd name="T55" fmla="*/ 83 h 264"/>
                <a:gd name="T56" fmla="*/ 128 w 397"/>
                <a:gd name="T57" fmla="*/ 179 h 264"/>
                <a:gd name="T58" fmla="*/ 139 w 397"/>
                <a:gd name="T59" fmla="*/ 173 h 264"/>
                <a:gd name="T60" fmla="*/ 162 w 397"/>
                <a:gd name="T61" fmla="*/ 178 h 264"/>
                <a:gd name="T62" fmla="*/ 174 w 397"/>
                <a:gd name="T63" fmla="*/ 135 h 264"/>
                <a:gd name="T64" fmla="*/ 128 w 397"/>
                <a:gd name="T65" fmla="*/ 179 h 264"/>
                <a:gd name="T66" fmla="*/ 150 w 397"/>
                <a:gd name="T67" fmla="*/ 96 h 264"/>
                <a:gd name="T68" fmla="*/ 165 w 397"/>
                <a:gd name="T69" fmla="*/ 115 h 264"/>
                <a:gd name="T70" fmla="*/ 139 w 397"/>
                <a:gd name="T71" fmla="*/ 162 h 264"/>
                <a:gd name="T72" fmla="*/ 162 w 397"/>
                <a:gd name="T73" fmla="*/ 146 h 264"/>
                <a:gd name="T74" fmla="*/ 311 w 397"/>
                <a:gd name="T75" fmla="*/ 140 h 264"/>
                <a:gd name="T76" fmla="*/ 294 w 397"/>
                <a:gd name="T77" fmla="*/ 123 h 264"/>
                <a:gd name="T78" fmla="*/ 247 w 397"/>
                <a:gd name="T79" fmla="*/ 118 h 264"/>
                <a:gd name="T80" fmla="*/ 300 w 397"/>
                <a:gd name="T81" fmla="*/ 107 h 264"/>
                <a:gd name="T82" fmla="*/ 252 w 397"/>
                <a:gd name="T83" fmla="*/ 95 h 264"/>
                <a:gd name="T84" fmla="*/ 241 w 397"/>
                <a:gd name="T85" fmla="*/ 81 h 264"/>
                <a:gd name="T86" fmla="*/ 244 w 397"/>
                <a:gd name="T87" fmla="*/ 134 h 264"/>
                <a:gd name="T88" fmla="*/ 281 w 397"/>
                <a:gd name="T89" fmla="*/ 129 h 264"/>
                <a:gd name="T90" fmla="*/ 218 w 397"/>
                <a:gd name="T91" fmla="*/ 140 h 264"/>
                <a:gd name="T92" fmla="*/ 278 w 397"/>
                <a:gd name="T93" fmla="*/ 152 h 264"/>
                <a:gd name="T94" fmla="*/ 268 w 397"/>
                <a:gd name="T95" fmla="*/ 167 h 264"/>
                <a:gd name="T96" fmla="*/ 256 w 397"/>
                <a:gd name="T97" fmla="*/ 178 h 264"/>
                <a:gd name="T98" fmla="*/ 284 w 397"/>
                <a:gd name="T99" fmla="*/ 173 h 264"/>
                <a:gd name="T100" fmla="*/ 311 w 397"/>
                <a:gd name="T101" fmla="*/ 152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7" h="264">
                  <a:moveTo>
                    <a:pt x="321" y="75"/>
                  </a:moveTo>
                  <a:cubicBezTo>
                    <a:pt x="397" y="75"/>
                    <a:pt x="397" y="75"/>
                    <a:pt x="397" y="75"/>
                  </a:cubicBezTo>
                  <a:cubicBezTo>
                    <a:pt x="397" y="264"/>
                    <a:pt x="397" y="264"/>
                    <a:pt x="397" y="264"/>
                  </a:cubicBezTo>
                  <a:cubicBezTo>
                    <a:pt x="0" y="264"/>
                    <a:pt x="0" y="264"/>
                    <a:pt x="0" y="264"/>
                  </a:cubicBezTo>
                  <a:cubicBezTo>
                    <a:pt x="0" y="0"/>
                    <a:pt x="0" y="0"/>
                    <a:pt x="0" y="0"/>
                  </a:cubicBezTo>
                  <a:cubicBezTo>
                    <a:pt x="321" y="0"/>
                    <a:pt x="321" y="0"/>
                    <a:pt x="321" y="0"/>
                  </a:cubicBezTo>
                  <a:lnTo>
                    <a:pt x="321" y="75"/>
                  </a:lnTo>
                  <a:close/>
                  <a:moveTo>
                    <a:pt x="329" y="0"/>
                  </a:moveTo>
                  <a:cubicBezTo>
                    <a:pt x="329" y="68"/>
                    <a:pt x="329" y="68"/>
                    <a:pt x="329" y="68"/>
                  </a:cubicBezTo>
                  <a:cubicBezTo>
                    <a:pt x="397" y="68"/>
                    <a:pt x="397" y="68"/>
                    <a:pt x="397" y="68"/>
                  </a:cubicBezTo>
                  <a:lnTo>
                    <a:pt x="329" y="0"/>
                  </a:lnTo>
                  <a:close/>
                  <a:moveTo>
                    <a:pt x="88" y="142"/>
                  </a:moveTo>
                  <a:cubicBezTo>
                    <a:pt x="87" y="151"/>
                    <a:pt x="85" y="160"/>
                    <a:pt x="82" y="167"/>
                  </a:cubicBezTo>
                  <a:cubicBezTo>
                    <a:pt x="85" y="167"/>
                    <a:pt x="89" y="170"/>
                    <a:pt x="91" y="171"/>
                  </a:cubicBezTo>
                  <a:cubicBezTo>
                    <a:pt x="95" y="164"/>
                    <a:pt x="97" y="154"/>
                    <a:pt x="98" y="144"/>
                  </a:cubicBezTo>
                  <a:lnTo>
                    <a:pt x="88" y="142"/>
                  </a:lnTo>
                  <a:close/>
                  <a:moveTo>
                    <a:pt x="108" y="119"/>
                  </a:moveTo>
                  <a:cubicBezTo>
                    <a:pt x="109" y="121"/>
                    <a:pt x="110" y="124"/>
                    <a:pt x="112" y="126"/>
                  </a:cubicBezTo>
                  <a:cubicBezTo>
                    <a:pt x="102" y="127"/>
                    <a:pt x="102" y="127"/>
                    <a:pt x="102" y="127"/>
                  </a:cubicBezTo>
                  <a:cubicBezTo>
                    <a:pt x="108" y="118"/>
                    <a:pt x="115" y="108"/>
                    <a:pt x="121" y="99"/>
                  </a:cubicBezTo>
                  <a:cubicBezTo>
                    <a:pt x="111" y="94"/>
                    <a:pt x="111" y="94"/>
                    <a:pt x="111" y="94"/>
                  </a:cubicBezTo>
                  <a:cubicBezTo>
                    <a:pt x="109" y="99"/>
                    <a:pt x="105" y="105"/>
                    <a:pt x="102" y="111"/>
                  </a:cubicBezTo>
                  <a:cubicBezTo>
                    <a:pt x="101" y="109"/>
                    <a:pt x="99" y="108"/>
                    <a:pt x="98" y="107"/>
                  </a:cubicBezTo>
                  <a:cubicBezTo>
                    <a:pt x="102" y="101"/>
                    <a:pt x="106" y="93"/>
                    <a:pt x="110" y="86"/>
                  </a:cubicBezTo>
                  <a:cubicBezTo>
                    <a:pt x="99" y="82"/>
                    <a:pt x="99" y="82"/>
                    <a:pt x="99" y="82"/>
                  </a:cubicBezTo>
                  <a:cubicBezTo>
                    <a:pt x="97" y="87"/>
                    <a:pt x="94" y="94"/>
                    <a:pt x="91" y="100"/>
                  </a:cubicBezTo>
                  <a:cubicBezTo>
                    <a:pt x="91" y="99"/>
                    <a:pt x="90" y="98"/>
                    <a:pt x="89" y="98"/>
                  </a:cubicBezTo>
                  <a:cubicBezTo>
                    <a:pt x="83" y="106"/>
                    <a:pt x="83" y="106"/>
                    <a:pt x="83" y="106"/>
                  </a:cubicBezTo>
                  <a:cubicBezTo>
                    <a:pt x="87" y="110"/>
                    <a:pt x="92" y="116"/>
                    <a:pt x="95" y="120"/>
                  </a:cubicBezTo>
                  <a:cubicBezTo>
                    <a:pt x="94" y="123"/>
                    <a:pt x="92" y="125"/>
                    <a:pt x="91" y="127"/>
                  </a:cubicBezTo>
                  <a:cubicBezTo>
                    <a:pt x="83" y="127"/>
                    <a:pt x="83" y="127"/>
                    <a:pt x="83" y="127"/>
                  </a:cubicBezTo>
                  <a:cubicBezTo>
                    <a:pt x="84" y="138"/>
                    <a:pt x="84" y="138"/>
                    <a:pt x="84" y="138"/>
                  </a:cubicBezTo>
                  <a:cubicBezTo>
                    <a:pt x="99" y="137"/>
                    <a:pt x="99" y="137"/>
                    <a:pt x="99" y="137"/>
                  </a:cubicBezTo>
                  <a:cubicBezTo>
                    <a:pt x="99" y="179"/>
                    <a:pt x="99" y="179"/>
                    <a:pt x="99" y="179"/>
                  </a:cubicBezTo>
                  <a:cubicBezTo>
                    <a:pt x="110" y="179"/>
                    <a:pt x="110" y="179"/>
                    <a:pt x="110" y="179"/>
                  </a:cubicBezTo>
                  <a:cubicBezTo>
                    <a:pt x="110" y="136"/>
                    <a:pt x="110" y="136"/>
                    <a:pt x="110" y="136"/>
                  </a:cubicBezTo>
                  <a:cubicBezTo>
                    <a:pt x="115" y="136"/>
                    <a:pt x="115" y="136"/>
                    <a:pt x="115" y="136"/>
                  </a:cubicBezTo>
                  <a:cubicBezTo>
                    <a:pt x="116" y="138"/>
                    <a:pt x="116" y="140"/>
                    <a:pt x="117" y="141"/>
                  </a:cubicBezTo>
                  <a:cubicBezTo>
                    <a:pt x="125" y="137"/>
                    <a:pt x="125" y="137"/>
                    <a:pt x="125" y="137"/>
                  </a:cubicBezTo>
                  <a:cubicBezTo>
                    <a:pt x="124" y="131"/>
                    <a:pt x="120" y="122"/>
                    <a:pt x="116" y="115"/>
                  </a:cubicBezTo>
                  <a:lnTo>
                    <a:pt x="108" y="119"/>
                  </a:lnTo>
                  <a:close/>
                  <a:moveTo>
                    <a:pt x="110" y="144"/>
                  </a:moveTo>
                  <a:cubicBezTo>
                    <a:pt x="112" y="150"/>
                    <a:pt x="115" y="158"/>
                    <a:pt x="116" y="164"/>
                  </a:cubicBezTo>
                  <a:cubicBezTo>
                    <a:pt x="125" y="160"/>
                    <a:pt x="125" y="160"/>
                    <a:pt x="125" y="160"/>
                  </a:cubicBezTo>
                  <a:cubicBezTo>
                    <a:pt x="124" y="155"/>
                    <a:pt x="121" y="148"/>
                    <a:pt x="119" y="142"/>
                  </a:cubicBezTo>
                  <a:lnTo>
                    <a:pt x="110" y="144"/>
                  </a:lnTo>
                  <a:close/>
                  <a:moveTo>
                    <a:pt x="143" y="83"/>
                  </a:moveTo>
                  <a:cubicBezTo>
                    <a:pt x="138" y="93"/>
                    <a:pt x="128" y="106"/>
                    <a:pt x="117" y="114"/>
                  </a:cubicBezTo>
                  <a:cubicBezTo>
                    <a:pt x="120" y="117"/>
                    <a:pt x="123" y="122"/>
                    <a:pt x="124" y="125"/>
                  </a:cubicBezTo>
                  <a:cubicBezTo>
                    <a:pt x="127" y="122"/>
                    <a:pt x="130" y="120"/>
                    <a:pt x="133" y="117"/>
                  </a:cubicBezTo>
                  <a:cubicBezTo>
                    <a:pt x="133" y="126"/>
                    <a:pt x="133" y="126"/>
                    <a:pt x="133" y="126"/>
                  </a:cubicBezTo>
                  <a:cubicBezTo>
                    <a:pt x="167" y="126"/>
                    <a:pt x="167" y="126"/>
                    <a:pt x="167" y="126"/>
                  </a:cubicBezTo>
                  <a:cubicBezTo>
                    <a:pt x="167" y="117"/>
                    <a:pt x="167" y="117"/>
                    <a:pt x="167" y="117"/>
                  </a:cubicBezTo>
                  <a:cubicBezTo>
                    <a:pt x="170" y="120"/>
                    <a:pt x="173" y="122"/>
                    <a:pt x="175" y="124"/>
                  </a:cubicBezTo>
                  <a:cubicBezTo>
                    <a:pt x="177" y="120"/>
                    <a:pt x="180" y="116"/>
                    <a:pt x="183" y="113"/>
                  </a:cubicBezTo>
                  <a:cubicBezTo>
                    <a:pt x="173" y="106"/>
                    <a:pt x="162" y="94"/>
                    <a:pt x="155" y="83"/>
                  </a:cubicBezTo>
                  <a:lnTo>
                    <a:pt x="143" y="83"/>
                  </a:lnTo>
                  <a:close/>
                  <a:moveTo>
                    <a:pt x="128" y="179"/>
                  </a:moveTo>
                  <a:cubicBezTo>
                    <a:pt x="139" y="179"/>
                    <a:pt x="139" y="179"/>
                    <a:pt x="139" y="179"/>
                  </a:cubicBezTo>
                  <a:cubicBezTo>
                    <a:pt x="139" y="173"/>
                    <a:pt x="139" y="173"/>
                    <a:pt x="139" y="173"/>
                  </a:cubicBezTo>
                  <a:cubicBezTo>
                    <a:pt x="162" y="173"/>
                    <a:pt x="162" y="173"/>
                    <a:pt x="162" y="173"/>
                  </a:cubicBezTo>
                  <a:cubicBezTo>
                    <a:pt x="162" y="178"/>
                    <a:pt x="162" y="178"/>
                    <a:pt x="162" y="178"/>
                  </a:cubicBezTo>
                  <a:cubicBezTo>
                    <a:pt x="174" y="178"/>
                    <a:pt x="174" y="178"/>
                    <a:pt x="174" y="178"/>
                  </a:cubicBezTo>
                  <a:cubicBezTo>
                    <a:pt x="174" y="135"/>
                    <a:pt x="174" y="135"/>
                    <a:pt x="174" y="135"/>
                  </a:cubicBezTo>
                  <a:cubicBezTo>
                    <a:pt x="128" y="135"/>
                    <a:pt x="128" y="135"/>
                    <a:pt x="128" y="135"/>
                  </a:cubicBezTo>
                  <a:lnTo>
                    <a:pt x="128" y="179"/>
                  </a:lnTo>
                  <a:close/>
                  <a:moveTo>
                    <a:pt x="165" y="115"/>
                  </a:moveTo>
                  <a:cubicBezTo>
                    <a:pt x="159" y="108"/>
                    <a:pt x="153" y="101"/>
                    <a:pt x="150" y="96"/>
                  </a:cubicBezTo>
                  <a:cubicBezTo>
                    <a:pt x="146" y="101"/>
                    <a:pt x="141" y="108"/>
                    <a:pt x="135" y="115"/>
                  </a:cubicBezTo>
                  <a:lnTo>
                    <a:pt x="165" y="115"/>
                  </a:lnTo>
                  <a:close/>
                  <a:moveTo>
                    <a:pt x="139" y="146"/>
                  </a:moveTo>
                  <a:cubicBezTo>
                    <a:pt x="139" y="162"/>
                    <a:pt x="139" y="162"/>
                    <a:pt x="139" y="162"/>
                  </a:cubicBezTo>
                  <a:cubicBezTo>
                    <a:pt x="162" y="162"/>
                    <a:pt x="162" y="162"/>
                    <a:pt x="162" y="162"/>
                  </a:cubicBezTo>
                  <a:cubicBezTo>
                    <a:pt x="162" y="146"/>
                    <a:pt x="162" y="146"/>
                    <a:pt x="162" y="146"/>
                  </a:cubicBezTo>
                  <a:lnTo>
                    <a:pt x="139" y="146"/>
                  </a:lnTo>
                  <a:close/>
                  <a:moveTo>
                    <a:pt x="311" y="140"/>
                  </a:moveTo>
                  <a:cubicBezTo>
                    <a:pt x="293" y="140"/>
                    <a:pt x="293" y="140"/>
                    <a:pt x="293" y="140"/>
                  </a:cubicBezTo>
                  <a:cubicBezTo>
                    <a:pt x="293" y="135"/>
                    <a:pt x="294" y="130"/>
                    <a:pt x="294" y="123"/>
                  </a:cubicBezTo>
                  <a:cubicBezTo>
                    <a:pt x="294" y="122"/>
                    <a:pt x="295" y="118"/>
                    <a:pt x="295" y="118"/>
                  </a:cubicBezTo>
                  <a:cubicBezTo>
                    <a:pt x="247" y="118"/>
                    <a:pt x="247" y="118"/>
                    <a:pt x="247" y="118"/>
                  </a:cubicBezTo>
                  <a:cubicBezTo>
                    <a:pt x="248" y="114"/>
                    <a:pt x="249" y="110"/>
                    <a:pt x="250" y="107"/>
                  </a:cubicBezTo>
                  <a:cubicBezTo>
                    <a:pt x="300" y="107"/>
                    <a:pt x="300" y="107"/>
                    <a:pt x="300" y="107"/>
                  </a:cubicBezTo>
                  <a:cubicBezTo>
                    <a:pt x="300" y="95"/>
                    <a:pt x="300" y="95"/>
                    <a:pt x="300" y="95"/>
                  </a:cubicBezTo>
                  <a:cubicBezTo>
                    <a:pt x="252" y="95"/>
                    <a:pt x="252" y="95"/>
                    <a:pt x="252" y="95"/>
                  </a:cubicBezTo>
                  <a:cubicBezTo>
                    <a:pt x="253" y="91"/>
                    <a:pt x="253" y="86"/>
                    <a:pt x="254" y="83"/>
                  </a:cubicBezTo>
                  <a:cubicBezTo>
                    <a:pt x="241" y="81"/>
                    <a:pt x="241" y="81"/>
                    <a:pt x="241" y="81"/>
                  </a:cubicBezTo>
                  <a:cubicBezTo>
                    <a:pt x="239" y="98"/>
                    <a:pt x="234" y="119"/>
                    <a:pt x="231" y="133"/>
                  </a:cubicBezTo>
                  <a:cubicBezTo>
                    <a:pt x="244" y="134"/>
                    <a:pt x="244" y="134"/>
                    <a:pt x="244" y="134"/>
                  </a:cubicBezTo>
                  <a:cubicBezTo>
                    <a:pt x="245" y="129"/>
                    <a:pt x="245" y="129"/>
                    <a:pt x="245" y="129"/>
                  </a:cubicBezTo>
                  <a:cubicBezTo>
                    <a:pt x="281" y="129"/>
                    <a:pt x="281" y="129"/>
                    <a:pt x="281" y="129"/>
                  </a:cubicBezTo>
                  <a:cubicBezTo>
                    <a:pt x="281" y="133"/>
                    <a:pt x="280" y="137"/>
                    <a:pt x="280" y="140"/>
                  </a:cubicBezTo>
                  <a:cubicBezTo>
                    <a:pt x="218" y="140"/>
                    <a:pt x="218" y="140"/>
                    <a:pt x="218" y="140"/>
                  </a:cubicBezTo>
                  <a:cubicBezTo>
                    <a:pt x="218" y="152"/>
                    <a:pt x="218" y="152"/>
                    <a:pt x="218" y="152"/>
                  </a:cubicBezTo>
                  <a:cubicBezTo>
                    <a:pt x="278" y="152"/>
                    <a:pt x="278" y="152"/>
                    <a:pt x="278" y="152"/>
                  </a:cubicBezTo>
                  <a:cubicBezTo>
                    <a:pt x="277" y="160"/>
                    <a:pt x="275" y="164"/>
                    <a:pt x="274" y="165"/>
                  </a:cubicBezTo>
                  <a:cubicBezTo>
                    <a:pt x="272" y="167"/>
                    <a:pt x="271" y="167"/>
                    <a:pt x="268" y="167"/>
                  </a:cubicBezTo>
                  <a:cubicBezTo>
                    <a:pt x="265" y="167"/>
                    <a:pt x="259" y="167"/>
                    <a:pt x="251" y="166"/>
                  </a:cubicBezTo>
                  <a:cubicBezTo>
                    <a:pt x="254" y="170"/>
                    <a:pt x="255" y="175"/>
                    <a:pt x="256" y="178"/>
                  </a:cubicBezTo>
                  <a:cubicBezTo>
                    <a:pt x="263" y="179"/>
                    <a:pt x="269" y="179"/>
                    <a:pt x="273" y="178"/>
                  </a:cubicBezTo>
                  <a:cubicBezTo>
                    <a:pt x="278" y="178"/>
                    <a:pt x="281" y="177"/>
                    <a:pt x="284" y="173"/>
                  </a:cubicBezTo>
                  <a:cubicBezTo>
                    <a:pt x="287" y="170"/>
                    <a:pt x="289" y="164"/>
                    <a:pt x="291" y="152"/>
                  </a:cubicBezTo>
                  <a:cubicBezTo>
                    <a:pt x="311" y="152"/>
                    <a:pt x="311" y="152"/>
                    <a:pt x="311" y="152"/>
                  </a:cubicBezTo>
                  <a:lnTo>
                    <a:pt x="311" y="14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endParaRPr>
            </a:p>
          </p:txBody>
        </p:sp>
        <p:sp>
          <p:nvSpPr>
            <p:cNvPr id="61" name="角丸四角形 60"/>
            <p:cNvSpPr/>
            <p:nvPr/>
          </p:nvSpPr>
          <p:spPr>
            <a:xfrm>
              <a:off x="375819" y="1541055"/>
              <a:ext cx="2148669" cy="437098"/>
            </a:xfrm>
            <a:prstGeom prst="roundRect">
              <a:avLst/>
            </a:prstGeom>
            <a:solidFill>
              <a:srgbClr val="F18F6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prstClr val="white"/>
                  </a:solidFill>
                  <a:effectLst/>
                  <a:uLnTx/>
                  <a:uFillTx/>
                  <a:latin typeface="メイリオ"/>
                  <a:ea typeface="メイリオ"/>
                  <a:cs typeface="+mn-cs"/>
                </a:rPr>
                <a:t>　　 計算式設定</a:t>
              </a:r>
            </a:p>
          </p:txBody>
        </p:sp>
        <p:sp>
          <p:nvSpPr>
            <p:cNvPr id="62" name="角丸四角形 61"/>
            <p:cNvSpPr/>
            <p:nvPr/>
          </p:nvSpPr>
          <p:spPr>
            <a:xfrm>
              <a:off x="375819" y="2171402"/>
              <a:ext cx="2148669" cy="437098"/>
            </a:xfrm>
            <a:prstGeom prst="roundRect">
              <a:avLst/>
            </a:prstGeom>
            <a:solidFill>
              <a:srgbClr val="F18F6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prstClr val="white"/>
                  </a:solidFill>
                  <a:effectLst/>
                  <a:uLnTx/>
                  <a:uFillTx/>
                  <a:latin typeface="メイリオ"/>
                  <a:ea typeface="メイリオ"/>
                  <a:cs typeface="+mn-cs"/>
                </a:rPr>
                <a:t>　　 汎用条件設定</a:t>
              </a:r>
            </a:p>
          </p:txBody>
        </p:sp>
        <p:sp>
          <p:nvSpPr>
            <p:cNvPr id="63" name="角丸四角形 62"/>
            <p:cNvSpPr/>
            <p:nvPr/>
          </p:nvSpPr>
          <p:spPr>
            <a:xfrm>
              <a:off x="375820" y="917424"/>
              <a:ext cx="2159170" cy="437098"/>
            </a:xfrm>
            <a:prstGeom prst="roundRect">
              <a:avLst/>
            </a:prstGeom>
            <a:solidFill>
              <a:srgbClr val="F18F6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prstClr val="white"/>
                  </a:solidFill>
                  <a:effectLst/>
                  <a:uLnTx/>
                  <a:uFillTx/>
                  <a:latin typeface="メイリオ"/>
                  <a:ea typeface="メイリオ"/>
                  <a:cs typeface="+mn-cs"/>
                </a:rPr>
                <a:t>　　 項目設定　</a:t>
              </a:r>
            </a:p>
          </p:txBody>
        </p:sp>
        <p:sp>
          <p:nvSpPr>
            <p:cNvPr id="64" name="円柱 63"/>
            <p:cNvSpPr/>
            <p:nvPr/>
          </p:nvSpPr>
          <p:spPr>
            <a:xfrm>
              <a:off x="3704163" y="1077145"/>
              <a:ext cx="1379682" cy="896041"/>
            </a:xfrm>
            <a:prstGeom prst="can">
              <a:avLst/>
            </a:prstGeom>
            <a:gradFill rotWithShape="1">
              <a:gsLst>
                <a:gs pos="0">
                  <a:srgbClr val="D580B2">
                    <a:shade val="51000"/>
                    <a:satMod val="130000"/>
                  </a:srgbClr>
                </a:gs>
                <a:gs pos="80000">
                  <a:srgbClr val="D580B2">
                    <a:shade val="93000"/>
                    <a:satMod val="130000"/>
                  </a:srgbClr>
                </a:gs>
                <a:gs pos="100000">
                  <a:srgbClr val="D580B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1600" b="1"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prstClr val="white"/>
                  </a:solidFill>
                  <a:effectLst/>
                  <a:uLnTx/>
                  <a:uFillTx/>
                  <a:latin typeface="メイリオ"/>
                  <a:ea typeface="メイリオ"/>
                  <a:cs typeface="+mn-cs"/>
                </a:rPr>
                <a:t>従業員</a:t>
              </a:r>
              <a:endParaRPr kumimoji="0" lang="en-US" altLang="ja-JP" sz="1600" b="1"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prstClr val="white"/>
                  </a:solidFill>
                  <a:effectLst/>
                  <a:uLnTx/>
                  <a:uFillTx/>
                  <a:latin typeface="メイリオ"/>
                  <a:ea typeface="メイリオ"/>
                  <a:cs typeface="+mn-cs"/>
                </a:rPr>
                <a:t>情報</a:t>
              </a:r>
            </a:p>
          </p:txBody>
        </p:sp>
        <p:sp>
          <p:nvSpPr>
            <p:cNvPr id="65" name="加算 64"/>
            <p:cNvSpPr/>
            <p:nvPr/>
          </p:nvSpPr>
          <p:spPr>
            <a:xfrm>
              <a:off x="2679006" y="1232828"/>
              <a:ext cx="684076" cy="692938"/>
            </a:xfrm>
            <a:prstGeom prst="mathPlus">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66" name="等号 65"/>
            <p:cNvSpPr/>
            <p:nvPr/>
          </p:nvSpPr>
          <p:spPr>
            <a:xfrm>
              <a:off x="5343302" y="1355432"/>
              <a:ext cx="612068" cy="483597"/>
            </a:xfrm>
            <a:prstGeom prst="mathEqual">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67" name="Freeform 7"/>
            <p:cNvSpPr>
              <a:spLocks noEditPoints="1"/>
            </p:cNvSpPr>
            <p:nvPr/>
          </p:nvSpPr>
          <p:spPr bwMode="auto">
            <a:xfrm>
              <a:off x="3579106" y="2117641"/>
              <a:ext cx="308740" cy="502746"/>
            </a:xfrm>
            <a:custGeom>
              <a:avLst/>
              <a:gdLst>
                <a:gd name="T0" fmla="*/ 179 w 246"/>
                <a:gd name="T1" fmla="*/ 165 h 401"/>
                <a:gd name="T2" fmla="*/ 145 w 246"/>
                <a:gd name="T3" fmla="*/ 165 h 401"/>
                <a:gd name="T4" fmla="*/ 127 w 246"/>
                <a:gd name="T5" fmla="*/ 198 h 401"/>
                <a:gd name="T6" fmla="*/ 151 w 246"/>
                <a:gd name="T7" fmla="*/ 284 h 401"/>
                <a:gd name="T8" fmla="*/ 123 w 246"/>
                <a:gd name="T9" fmla="*/ 313 h 401"/>
                <a:gd name="T10" fmla="*/ 95 w 246"/>
                <a:gd name="T11" fmla="*/ 284 h 401"/>
                <a:gd name="T12" fmla="*/ 119 w 246"/>
                <a:gd name="T13" fmla="*/ 198 h 401"/>
                <a:gd name="T14" fmla="*/ 101 w 246"/>
                <a:gd name="T15" fmla="*/ 165 h 401"/>
                <a:gd name="T16" fmla="*/ 67 w 246"/>
                <a:gd name="T17" fmla="*/ 165 h 401"/>
                <a:gd name="T18" fmla="*/ 0 w 246"/>
                <a:gd name="T19" fmla="*/ 229 h 401"/>
                <a:gd name="T20" fmla="*/ 0 w 246"/>
                <a:gd name="T21" fmla="*/ 401 h 401"/>
                <a:gd name="T22" fmla="*/ 39 w 246"/>
                <a:gd name="T23" fmla="*/ 401 h 401"/>
                <a:gd name="T24" fmla="*/ 39 w 246"/>
                <a:gd name="T25" fmla="*/ 238 h 401"/>
                <a:gd name="T26" fmla="*/ 48 w 246"/>
                <a:gd name="T27" fmla="*/ 238 h 401"/>
                <a:gd name="T28" fmla="*/ 48 w 246"/>
                <a:gd name="T29" fmla="*/ 401 h 401"/>
                <a:gd name="T30" fmla="*/ 198 w 246"/>
                <a:gd name="T31" fmla="*/ 401 h 401"/>
                <a:gd name="T32" fmla="*/ 198 w 246"/>
                <a:gd name="T33" fmla="*/ 238 h 401"/>
                <a:gd name="T34" fmla="*/ 207 w 246"/>
                <a:gd name="T35" fmla="*/ 238 h 401"/>
                <a:gd name="T36" fmla="*/ 207 w 246"/>
                <a:gd name="T37" fmla="*/ 401 h 401"/>
                <a:gd name="T38" fmla="*/ 246 w 246"/>
                <a:gd name="T39" fmla="*/ 401 h 401"/>
                <a:gd name="T40" fmla="*/ 246 w 246"/>
                <a:gd name="T41" fmla="*/ 229 h 401"/>
                <a:gd name="T42" fmla="*/ 179 w 246"/>
                <a:gd name="T43" fmla="*/ 165 h 401"/>
                <a:gd name="T44" fmla="*/ 123 w 246"/>
                <a:gd name="T45" fmla="*/ 0 h 401"/>
                <a:gd name="T46" fmla="*/ 49 w 246"/>
                <a:gd name="T47" fmla="*/ 74 h 401"/>
                <a:gd name="T48" fmla="*/ 123 w 246"/>
                <a:gd name="T49" fmla="*/ 148 h 401"/>
                <a:gd name="T50" fmla="*/ 197 w 246"/>
                <a:gd name="T51" fmla="*/ 74 h 401"/>
                <a:gd name="T52" fmla="*/ 123 w 246"/>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401">
                  <a:moveTo>
                    <a:pt x="179" y="165"/>
                  </a:moveTo>
                  <a:cubicBezTo>
                    <a:pt x="145" y="165"/>
                    <a:pt x="145" y="165"/>
                    <a:pt x="145" y="165"/>
                  </a:cubicBezTo>
                  <a:cubicBezTo>
                    <a:pt x="127" y="198"/>
                    <a:pt x="127" y="198"/>
                    <a:pt x="127" y="198"/>
                  </a:cubicBezTo>
                  <a:cubicBezTo>
                    <a:pt x="151" y="284"/>
                    <a:pt x="151" y="284"/>
                    <a:pt x="151" y="284"/>
                  </a:cubicBezTo>
                  <a:cubicBezTo>
                    <a:pt x="123" y="313"/>
                    <a:pt x="123" y="313"/>
                    <a:pt x="123" y="313"/>
                  </a:cubicBezTo>
                  <a:cubicBezTo>
                    <a:pt x="95" y="284"/>
                    <a:pt x="95" y="284"/>
                    <a:pt x="95" y="284"/>
                  </a:cubicBezTo>
                  <a:cubicBezTo>
                    <a:pt x="119" y="198"/>
                    <a:pt x="119" y="198"/>
                    <a:pt x="119" y="198"/>
                  </a:cubicBezTo>
                  <a:cubicBezTo>
                    <a:pt x="101" y="165"/>
                    <a:pt x="101" y="165"/>
                    <a:pt x="101" y="165"/>
                  </a:cubicBezTo>
                  <a:cubicBezTo>
                    <a:pt x="67" y="165"/>
                    <a:pt x="67" y="165"/>
                    <a:pt x="67" y="165"/>
                  </a:cubicBezTo>
                  <a:cubicBezTo>
                    <a:pt x="32" y="165"/>
                    <a:pt x="3" y="194"/>
                    <a:pt x="0" y="229"/>
                  </a:cubicBezTo>
                  <a:cubicBezTo>
                    <a:pt x="0" y="401"/>
                    <a:pt x="0" y="401"/>
                    <a:pt x="0" y="401"/>
                  </a:cubicBezTo>
                  <a:cubicBezTo>
                    <a:pt x="39" y="401"/>
                    <a:pt x="39" y="401"/>
                    <a:pt x="39" y="401"/>
                  </a:cubicBezTo>
                  <a:cubicBezTo>
                    <a:pt x="39" y="238"/>
                    <a:pt x="39" y="238"/>
                    <a:pt x="39"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0"/>
                  </a:moveTo>
                  <a:cubicBezTo>
                    <a:pt x="82" y="0"/>
                    <a:pt x="49" y="34"/>
                    <a:pt x="49" y="74"/>
                  </a:cubicBezTo>
                  <a:cubicBezTo>
                    <a:pt x="49" y="115"/>
                    <a:pt x="82" y="148"/>
                    <a:pt x="123" y="148"/>
                  </a:cubicBezTo>
                  <a:cubicBezTo>
                    <a:pt x="164" y="148"/>
                    <a:pt x="197" y="115"/>
                    <a:pt x="197" y="74"/>
                  </a:cubicBezTo>
                  <a:cubicBezTo>
                    <a:pt x="197" y="34"/>
                    <a:pt x="164" y="0"/>
                    <a:pt x="123" y="0"/>
                  </a:cubicBezTo>
                </a:path>
              </a:pathLst>
            </a:custGeom>
            <a:gradFill rotWithShape="1">
              <a:gsLst>
                <a:gs pos="0">
                  <a:srgbClr val="D580B2">
                    <a:tint val="50000"/>
                    <a:satMod val="300000"/>
                  </a:srgbClr>
                </a:gs>
                <a:gs pos="35000">
                  <a:srgbClr val="D580B2">
                    <a:tint val="37000"/>
                    <a:satMod val="300000"/>
                  </a:srgbClr>
                </a:gs>
                <a:gs pos="100000">
                  <a:srgbClr val="D580B2">
                    <a:tint val="15000"/>
                    <a:satMod val="350000"/>
                  </a:srgbClr>
                </a:gs>
              </a:gsLst>
              <a:lin ang="16200000" scaled="1"/>
            </a:gradFill>
            <a:ln w="9525" cap="flat" cmpd="sng" algn="ctr">
              <a:solidFill>
                <a:srgbClr val="D580B2">
                  <a:shade val="95000"/>
                  <a:satMod val="105000"/>
                </a:srgbClr>
              </a:solidFill>
              <a:prstDash val="solid"/>
            </a:ln>
            <a:effectLst>
              <a:outerShdw blurRad="40000" dist="20000" dir="5400000" rotWithShape="0">
                <a:srgbClr val="000000">
                  <a:alpha val="38000"/>
                </a:srgb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68" name="Freeform 8"/>
            <p:cNvSpPr>
              <a:spLocks noEditPoints="1"/>
            </p:cNvSpPr>
            <p:nvPr/>
          </p:nvSpPr>
          <p:spPr bwMode="auto">
            <a:xfrm>
              <a:off x="3998652" y="2133848"/>
              <a:ext cx="306654" cy="502746"/>
            </a:xfrm>
            <a:custGeom>
              <a:avLst/>
              <a:gdLst>
                <a:gd name="T0" fmla="*/ 179 w 246"/>
                <a:gd name="T1" fmla="*/ 165 h 401"/>
                <a:gd name="T2" fmla="*/ 175 w 246"/>
                <a:gd name="T3" fmla="*/ 165 h 401"/>
                <a:gd name="T4" fmla="*/ 123 w 246"/>
                <a:gd name="T5" fmla="*/ 181 h 401"/>
                <a:gd name="T6" fmla="*/ 71 w 246"/>
                <a:gd name="T7" fmla="*/ 165 h 401"/>
                <a:gd name="T8" fmla="*/ 67 w 246"/>
                <a:gd name="T9" fmla="*/ 165 h 401"/>
                <a:gd name="T10" fmla="*/ 0 w 246"/>
                <a:gd name="T11" fmla="*/ 229 h 401"/>
                <a:gd name="T12" fmla="*/ 0 w 246"/>
                <a:gd name="T13" fmla="*/ 401 h 401"/>
                <a:gd name="T14" fmla="*/ 38 w 246"/>
                <a:gd name="T15" fmla="*/ 401 h 401"/>
                <a:gd name="T16" fmla="*/ 38 w 246"/>
                <a:gd name="T17" fmla="*/ 238 h 401"/>
                <a:gd name="T18" fmla="*/ 48 w 246"/>
                <a:gd name="T19" fmla="*/ 238 h 401"/>
                <a:gd name="T20" fmla="*/ 48 w 246"/>
                <a:gd name="T21" fmla="*/ 401 h 401"/>
                <a:gd name="T22" fmla="*/ 198 w 246"/>
                <a:gd name="T23" fmla="*/ 401 h 401"/>
                <a:gd name="T24" fmla="*/ 198 w 246"/>
                <a:gd name="T25" fmla="*/ 238 h 401"/>
                <a:gd name="T26" fmla="*/ 207 w 246"/>
                <a:gd name="T27" fmla="*/ 238 h 401"/>
                <a:gd name="T28" fmla="*/ 207 w 246"/>
                <a:gd name="T29" fmla="*/ 401 h 401"/>
                <a:gd name="T30" fmla="*/ 246 w 246"/>
                <a:gd name="T31" fmla="*/ 401 h 401"/>
                <a:gd name="T32" fmla="*/ 246 w 246"/>
                <a:gd name="T33" fmla="*/ 229 h 401"/>
                <a:gd name="T34" fmla="*/ 179 w 246"/>
                <a:gd name="T35" fmla="*/ 165 h 401"/>
                <a:gd name="T36" fmla="*/ 123 w 246"/>
                <a:gd name="T37" fmla="*/ 148 h 401"/>
                <a:gd name="T38" fmla="*/ 168 w 246"/>
                <a:gd name="T39" fmla="*/ 133 h 401"/>
                <a:gd name="T40" fmla="*/ 197 w 246"/>
                <a:gd name="T41" fmla="*/ 145 h 401"/>
                <a:gd name="T42" fmla="*/ 197 w 246"/>
                <a:gd name="T43" fmla="*/ 133 h 401"/>
                <a:gd name="T44" fmla="*/ 197 w 246"/>
                <a:gd name="T45" fmla="*/ 123 h 401"/>
                <a:gd name="T46" fmla="*/ 197 w 246"/>
                <a:gd name="T47" fmla="*/ 74 h 401"/>
                <a:gd name="T48" fmla="*/ 123 w 246"/>
                <a:gd name="T49" fmla="*/ 0 h 401"/>
                <a:gd name="T50" fmla="*/ 49 w 246"/>
                <a:gd name="T51" fmla="*/ 74 h 401"/>
                <a:gd name="T52" fmla="*/ 49 w 246"/>
                <a:gd name="T53" fmla="*/ 123 h 401"/>
                <a:gd name="T54" fmla="*/ 49 w 246"/>
                <a:gd name="T55" fmla="*/ 133 h 401"/>
                <a:gd name="T56" fmla="*/ 49 w 246"/>
                <a:gd name="T57" fmla="*/ 145 h 401"/>
                <a:gd name="T58" fmla="*/ 78 w 246"/>
                <a:gd name="T59" fmla="*/ 133 h 401"/>
                <a:gd name="T60" fmla="*/ 123 w 246"/>
                <a:gd name="T61" fmla="*/ 148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6" h="401">
                  <a:moveTo>
                    <a:pt x="179" y="165"/>
                  </a:moveTo>
                  <a:cubicBezTo>
                    <a:pt x="175" y="165"/>
                    <a:pt x="175" y="165"/>
                    <a:pt x="175" y="165"/>
                  </a:cubicBezTo>
                  <a:cubicBezTo>
                    <a:pt x="178" y="197"/>
                    <a:pt x="157" y="226"/>
                    <a:pt x="123" y="181"/>
                  </a:cubicBezTo>
                  <a:cubicBezTo>
                    <a:pt x="89" y="226"/>
                    <a:pt x="68" y="197"/>
                    <a:pt x="71" y="165"/>
                  </a:cubicBezTo>
                  <a:cubicBezTo>
                    <a:pt x="67" y="165"/>
                    <a:pt x="67" y="165"/>
                    <a:pt x="67" y="165"/>
                  </a:cubicBezTo>
                  <a:cubicBezTo>
                    <a:pt x="31" y="165"/>
                    <a:pt x="3" y="194"/>
                    <a:pt x="0" y="229"/>
                  </a:cubicBezTo>
                  <a:cubicBezTo>
                    <a:pt x="0" y="401"/>
                    <a:pt x="0" y="401"/>
                    <a:pt x="0" y="401"/>
                  </a:cubicBezTo>
                  <a:cubicBezTo>
                    <a:pt x="38" y="401"/>
                    <a:pt x="38" y="401"/>
                    <a:pt x="38" y="401"/>
                  </a:cubicBezTo>
                  <a:cubicBezTo>
                    <a:pt x="38" y="238"/>
                    <a:pt x="38" y="238"/>
                    <a:pt x="38"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148"/>
                  </a:moveTo>
                  <a:cubicBezTo>
                    <a:pt x="140" y="148"/>
                    <a:pt x="156" y="142"/>
                    <a:pt x="168" y="133"/>
                  </a:cubicBezTo>
                  <a:cubicBezTo>
                    <a:pt x="197" y="145"/>
                    <a:pt x="197" y="145"/>
                    <a:pt x="197" y="145"/>
                  </a:cubicBezTo>
                  <a:cubicBezTo>
                    <a:pt x="197" y="133"/>
                    <a:pt x="197" y="133"/>
                    <a:pt x="197" y="133"/>
                  </a:cubicBezTo>
                  <a:cubicBezTo>
                    <a:pt x="197" y="123"/>
                    <a:pt x="197" y="123"/>
                    <a:pt x="197" y="123"/>
                  </a:cubicBezTo>
                  <a:cubicBezTo>
                    <a:pt x="197" y="74"/>
                    <a:pt x="197" y="74"/>
                    <a:pt x="197" y="74"/>
                  </a:cubicBezTo>
                  <a:cubicBezTo>
                    <a:pt x="197" y="33"/>
                    <a:pt x="164" y="0"/>
                    <a:pt x="123" y="0"/>
                  </a:cubicBezTo>
                  <a:cubicBezTo>
                    <a:pt x="82" y="0"/>
                    <a:pt x="49" y="33"/>
                    <a:pt x="49" y="74"/>
                  </a:cubicBezTo>
                  <a:cubicBezTo>
                    <a:pt x="49" y="123"/>
                    <a:pt x="49" y="123"/>
                    <a:pt x="49" y="123"/>
                  </a:cubicBezTo>
                  <a:cubicBezTo>
                    <a:pt x="49" y="133"/>
                    <a:pt x="49" y="133"/>
                    <a:pt x="49" y="133"/>
                  </a:cubicBezTo>
                  <a:cubicBezTo>
                    <a:pt x="49" y="145"/>
                    <a:pt x="49" y="145"/>
                    <a:pt x="49" y="145"/>
                  </a:cubicBezTo>
                  <a:cubicBezTo>
                    <a:pt x="78" y="133"/>
                    <a:pt x="78" y="133"/>
                    <a:pt x="78" y="133"/>
                  </a:cubicBezTo>
                  <a:cubicBezTo>
                    <a:pt x="90" y="142"/>
                    <a:pt x="106" y="148"/>
                    <a:pt x="123" y="148"/>
                  </a:cubicBezTo>
                </a:path>
              </a:pathLst>
            </a:custGeom>
            <a:gradFill rotWithShape="1">
              <a:gsLst>
                <a:gs pos="0">
                  <a:srgbClr val="D580B2">
                    <a:tint val="50000"/>
                    <a:satMod val="300000"/>
                  </a:srgbClr>
                </a:gs>
                <a:gs pos="35000">
                  <a:srgbClr val="D580B2">
                    <a:tint val="37000"/>
                    <a:satMod val="300000"/>
                  </a:srgbClr>
                </a:gs>
                <a:gs pos="100000">
                  <a:srgbClr val="D580B2">
                    <a:tint val="15000"/>
                    <a:satMod val="350000"/>
                  </a:srgbClr>
                </a:gs>
              </a:gsLst>
              <a:lin ang="16200000" scaled="1"/>
            </a:gradFill>
            <a:ln w="9525" cap="flat" cmpd="sng" algn="ctr">
              <a:solidFill>
                <a:srgbClr val="D580B2">
                  <a:shade val="95000"/>
                  <a:satMod val="105000"/>
                </a:srgbClr>
              </a:solidFill>
              <a:prstDash val="solid"/>
            </a:ln>
            <a:effectLst>
              <a:outerShdw blurRad="40000" dist="20000" dir="5400000" rotWithShape="0">
                <a:srgbClr val="000000">
                  <a:alpha val="38000"/>
                </a:srgb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69" name="Freeform 23"/>
            <p:cNvSpPr>
              <a:spLocks noEditPoints="1"/>
            </p:cNvSpPr>
            <p:nvPr/>
          </p:nvSpPr>
          <p:spPr bwMode="auto">
            <a:xfrm>
              <a:off x="4406579" y="2149228"/>
              <a:ext cx="306654" cy="477713"/>
            </a:xfrm>
            <a:custGeom>
              <a:avLst/>
              <a:gdLst>
                <a:gd name="T0" fmla="*/ 146 w 246"/>
                <a:gd name="T1" fmla="*/ 165 h 382"/>
                <a:gd name="T2" fmla="*/ 151 w 246"/>
                <a:gd name="T3" fmla="*/ 283 h 382"/>
                <a:gd name="T4" fmla="*/ 95 w 246"/>
                <a:gd name="T5" fmla="*/ 283 h 382"/>
                <a:gd name="T6" fmla="*/ 101 w 246"/>
                <a:gd name="T7" fmla="*/ 165 h 382"/>
                <a:gd name="T8" fmla="*/ 0 w 246"/>
                <a:gd name="T9" fmla="*/ 229 h 382"/>
                <a:gd name="T10" fmla="*/ 39 w 246"/>
                <a:gd name="T11" fmla="*/ 382 h 382"/>
                <a:gd name="T12" fmla="*/ 48 w 246"/>
                <a:gd name="T13" fmla="*/ 237 h 382"/>
                <a:gd name="T14" fmla="*/ 199 w 246"/>
                <a:gd name="T15" fmla="*/ 382 h 382"/>
                <a:gd name="T16" fmla="*/ 208 w 246"/>
                <a:gd name="T17" fmla="*/ 237 h 382"/>
                <a:gd name="T18" fmla="*/ 246 w 246"/>
                <a:gd name="T19" fmla="*/ 382 h 382"/>
                <a:gd name="T20" fmla="*/ 179 w 246"/>
                <a:gd name="T21" fmla="*/ 165 h 382"/>
                <a:gd name="T22" fmla="*/ 49 w 246"/>
                <a:gd name="T23" fmla="*/ 74 h 382"/>
                <a:gd name="T24" fmla="*/ 197 w 246"/>
                <a:gd name="T25" fmla="*/ 74 h 382"/>
                <a:gd name="T26" fmla="*/ 142 w 246"/>
                <a:gd name="T27" fmla="*/ 96 h 382"/>
                <a:gd name="T28" fmla="*/ 142 w 246"/>
                <a:gd name="T29" fmla="*/ 114 h 382"/>
                <a:gd name="T30" fmla="*/ 130 w 246"/>
                <a:gd name="T31" fmla="*/ 114 h 382"/>
                <a:gd name="T32" fmla="*/ 117 w 246"/>
                <a:gd name="T33" fmla="*/ 114 h 382"/>
                <a:gd name="T34" fmla="*/ 105 w 246"/>
                <a:gd name="T35" fmla="*/ 114 h 382"/>
                <a:gd name="T36" fmla="*/ 105 w 246"/>
                <a:gd name="T37" fmla="*/ 96 h 382"/>
                <a:gd name="T38" fmla="*/ 178 w 246"/>
                <a:gd name="T39" fmla="*/ 61 h 382"/>
                <a:gd name="T40" fmla="*/ 166 w 246"/>
                <a:gd name="T41" fmla="*/ 85 h 382"/>
                <a:gd name="T42" fmla="*/ 150 w 246"/>
                <a:gd name="T43" fmla="*/ 86 h 382"/>
                <a:gd name="T44" fmla="*/ 133 w 246"/>
                <a:gd name="T45" fmla="*/ 81 h 382"/>
                <a:gd name="T46" fmla="*/ 118 w 246"/>
                <a:gd name="T47" fmla="*/ 69 h 382"/>
                <a:gd name="T48" fmla="*/ 107 w 246"/>
                <a:gd name="T49" fmla="*/ 85 h 382"/>
                <a:gd name="T50" fmla="*/ 91 w 246"/>
                <a:gd name="T51" fmla="*/ 86 h 382"/>
                <a:gd name="T52" fmla="*/ 74 w 246"/>
                <a:gd name="T53" fmla="*/ 81 h 382"/>
                <a:gd name="T54" fmla="*/ 76 w 246"/>
                <a:gd name="T55" fmla="*/ 50 h 382"/>
                <a:gd name="T56" fmla="*/ 112 w 246"/>
                <a:gd name="T57" fmla="*/ 50 h 382"/>
                <a:gd name="T58" fmla="*/ 118 w 246"/>
                <a:gd name="T59" fmla="*/ 63 h 382"/>
                <a:gd name="T60" fmla="*/ 128 w 246"/>
                <a:gd name="T61" fmla="*/ 61 h 382"/>
                <a:gd name="T62" fmla="*/ 153 w 246"/>
                <a:gd name="T63" fmla="*/ 48 h 382"/>
                <a:gd name="T64" fmla="*/ 178 w 246"/>
                <a:gd name="T65" fmla="*/ 61 h 382"/>
                <a:gd name="T66" fmla="*/ 105 w 246"/>
                <a:gd name="T67" fmla="*/ 79 h 382"/>
                <a:gd name="T68" fmla="*/ 93 w 246"/>
                <a:gd name="T69" fmla="*/ 80 h 382"/>
                <a:gd name="T70" fmla="*/ 78 w 246"/>
                <a:gd name="T71" fmla="*/ 77 h 382"/>
                <a:gd name="T72" fmla="*/ 78 w 246"/>
                <a:gd name="T73" fmla="*/ 56 h 382"/>
                <a:gd name="T74" fmla="*/ 109 w 246"/>
                <a:gd name="T75" fmla="*/ 56 h 382"/>
                <a:gd name="T76" fmla="*/ 109 w 246"/>
                <a:gd name="T77" fmla="*/ 77 h 382"/>
                <a:gd name="T78" fmla="*/ 165 w 246"/>
                <a:gd name="T79" fmla="*/ 79 h 382"/>
                <a:gd name="T80" fmla="*/ 153 w 246"/>
                <a:gd name="T81" fmla="*/ 80 h 382"/>
                <a:gd name="T82" fmla="*/ 138 w 246"/>
                <a:gd name="T83" fmla="*/ 77 h 382"/>
                <a:gd name="T84" fmla="*/ 137 w 246"/>
                <a:gd name="T85" fmla="*/ 56 h 382"/>
                <a:gd name="T86" fmla="*/ 169 w 246"/>
                <a:gd name="T87" fmla="*/ 56 h 382"/>
                <a:gd name="T88" fmla="*/ 168 w 246"/>
                <a:gd name="T89" fmla="*/ 7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6" h="382">
                  <a:moveTo>
                    <a:pt x="179" y="165"/>
                  </a:moveTo>
                  <a:cubicBezTo>
                    <a:pt x="146" y="165"/>
                    <a:pt x="146" y="165"/>
                    <a:pt x="146" y="165"/>
                  </a:cubicBezTo>
                  <a:cubicBezTo>
                    <a:pt x="127" y="197"/>
                    <a:pt x="127" y="197"/>
                    <a:pt x="127" y="197"/>
                  </a:cubicBezTo>
                  <a:cubicBezTo>
                    <a:pt x="151" y="283"/>
                    <a:pt x="151" y="283"/>
                    <a:pt x="151" y="283"/>
                  </a:cubicBezTo>
                  <a:cubicBezTo>
                    <a:pt x="123" y="313"/>
                    <a:pt x="123" y="313"/>
                    <a:pt x="123" y="313"/>
                  </a:cubicBezTo>
                  <a:cubicBezTo>
                    <a:pt x="95" y="283"/>
                    <a:pt x="95" y="283"/>
                    <a:pt x="95" y="283"/>
                  </a:cubicBezTo>
                  <a:cubicBezTo>
                    <a:pt x="120" y="197"/>
                    <a:pt x="120" y="197"/>
                    <a:pt x="120" y="197"/>
                  </a:cubicBezTo>
                  <a:cubicBezTo>
                    <a:pt x="101" y="165"/>
                    <a:pt x="101" y="165"/>
                    <a:pt x="101" y="165"/>
                  </a:cubicBezTo>
                  <a:cubicBezTo>
                    <a:pt x="67" y="165"/>
                    <a:pt x="67" y="165"/>
                    <a:pt x="67" y="165"/>
                  </a:cubicBezTo>
                  <a:cubicBezTo>
                    <a:pt x="32" y="165"/>
                    <a:pt x="3" y="193"/>
                    <a:pt x="0" y="229"/>
                  </a:cubicBezTo>
                  <a:cubicBezTo>
                    <a:pt x="0" y="382"/>
                    <a:pt x="0" y="382"/>
                    <a:pt x="0" y="382"/>
                  </a:cubicBezTo>
                  <a:cubicBezTo>
                    <a:pt x="39" y="382"/>
                    <a:pt x="39" y="382"/>
                    <a:pt x="39" y="382"/>
                  </a:cubicBezTo>
                  <a:cubicBezTo>
                    <a:pt x="39" y="237"/>
                    <a:pt x="39" y="237"/>
                    <a:pt x="39" y="237"/>
                  </a:cubicBezTo>
                  <a:cubicBezTo>
                    <a:pt x="48" y="237"/>
                    <a:pt x="48" y="237"/>
                    <a:pt x="48" y="237"/>
                  </a:cubicBezTo>
                  <a:cubicBezTo>
                    <a:pt x="48" y="382"/>
                    <a:pt x="48" y="382"/>
                    <a:pt x="48" y="382"/>
                  </a:cubicBezTo>
                  <a:cubicBezTo>
                    <a:pt x="199" y="382"/>
                    <a:pt x="199" y="382"/>
                    <a:pt x="199" y="382"/>
                  </a:cubicBezTo>
                  <a:cubicBezTo>
                    <a:pt x="199" y="237"/>
                    <a:pt x="199" y="237"/>
                    <a:pt x="199" y="237"/>
                  </a:cubicBezTo>
                  <a:cubicBezTo>
                    <a:pt x="208" y="237"/>
                    <a:pt x="208" y="237"/>
                    <a:pt x="208" y="237"/>
                  </a:cubicBezTo>
                  <a:cubicBezTo>
                    <a:pt x="208" y="382"/>
                    <a:pt x="208" y="382"/>
                    <a:pt x="208" y="382"/>
                  </a:cubicBezTo>
                  <a:cubicBezTo>
                    <a:pt x="246" y="382"/>
                    <a:pt x="246" y="382"/>
                    <a:pt x="246" y="382"/>
                  </a:cubicBezTo>
                  <a:cubicBezTo>
                    <a:pt x="246" y="229"/>
                    <a:pt x="246" y="229"/>
                    <a:pt x="246" y="229"/>
                  </a:cubicBezTo>
                  <a:cubicBezTo>
                    <a:pt x="243" y="193"/>
                    <a:pt x="215" y="165"/>
                    <a:pt x="179" y="165"/>
                  </a:cubicBezTo>
                  <a:moveTo>
                    <a:pt x="123" y="0"/>
                  </a:moveTo>
                  <a:cubicBezTo>
                    <a:pt x="82" y="0"/>
                    <a:pt x="49" y="33"/>
                    <a:pt x="49" y="74"/>
                  </a:cubicBezTo>
                  <a:cubicBezTo>
                    <a:pt x="49" y="115"/>
                    <a:pt x="82" y="148"/>
                    <a:pt x="123" y="148"/>
                  </a:cubicBezTo>
                  <a:cubicBezTo>
                    <a:pt x="164" y="148"/>
                    <a:pt x="197" y="115"/>
                    <a:pt x="197" y="74"/>
                  </a:cubicBezTo>
                  <a:cubicBezTo>
                    <a:pt x="197" y="33"/>
                    <a:pt x="164" y="0"/>
                    <a:pt x="123" y="0"/>
                  </a:cubicBezTo>
                  <a:moveTo>
                    <a:pt x="142" y="96"/>
                  </a:moveTo>
                  <a:cubicBezTo>
                    <a:pt x="152" y="120"/>
                    <a:pt x="152" y="120"/>
                    <a:pt x="152" y="120"/>
                  </a:cubicBezTo>
                  <a:cubicBezTo>
                    <a:pt x="142" y="114"/>
                    <a:pt x="142" y="114"/>
                    <a:pt x="142" y="114"/>
                  </a:cubicBezTo>
                  <a:cubicBezTo>
                    <a:pt x="137" y="120"/>
                    <a:pt x="137" y="120"/>
                    <a:pt x="137" y="120"/>
                  </a:cubicBezTo>
                  <a:cubicBezTo>
                    <a:pt x="130" y="114"/>
                    <a:pt x="130" y="114"/>
                    <a:pt x="130" y="114"/>
                  </a:cubicBezTo>
                  <a:cubicBezTo>
                    <a:pt x="123" y="120"/>
                    <a:pt x="123" y="120"/>
                    <a:pt x="123" y="120"/>
                  </a:cubicBezTo>
                  <a:cubicBezTo>
                    <a:pt x="117" y="114"/>
                    <a:pt x="117" y="114"/>
                    <a:pt x="117" y="114"/>
                  </a:cubicBezTo>
                  <a:cubicBezTo>
                    <a:pt x="109" y="120"/>
                    <a:pt x="109" y="120"/>
                    <a:pt x="109" y="120"/>
                  </a:cubicBezTo>
                  <a:cubicBezTo>
                    <a:pt x="105" y="114"/>
                    <a:pt x="105" y="114"/>
                    <a:pt x="105" y="114"/>
                  </a:cubicBezTo>
                  <a:cubicBezTo>
                    <a:pt x="95" y="120"/>
                    <a:pt x="95" y="120"/>
                    <a:pt x="95" y="120"/>
                  </a:cubicBezTo>
                  <a:cubicBezTo>
                    <a:pt x="105" y="96"/>
                    <a:pt x="105" y="96"/>
                    <a:pt x="105" y="96"/>
                  </a:cubicBezTo>
                  <a:lnTo>
                    <a:pt x="142" y="96"/>
                  </a:lnTo>
                  <a:close/>
                  <a:moveTo>
                    <a:pt x="178" y="61"/>
                  </a:moveTo>
                  <a:cubicBezTo>
                    <a:pt x="178" y="68"/>
                    <a:pt x="176" y="77"/>
                    <a:pt x="173" y="81"/>
                  </a:cubicBezTo>
                  <a:cubicBezTo>
                    <a:pt x="172" y="82"/>
                    <a:pt x="169" y="84"/>
                    <a:pt x="166" y="85"/>
                  </a:cubicBezTo>
                  <a:cubicBezTo>
                    <a:pt x="162" y="86"/>
                    <a:pt x="157" y="86"/>
                    <a:pt x="153" y="86"/>
                  </a:cubicBezTo>
                  <a:cubicBezTo>
                    <a:pt x="152" y="86"/>
                    <a:pt x="151" y="86"/>
                    <a:pt x="150" y="86"/>
                  </a:cubicBezTo>
                  <a:cubicBezTo>
                    <a:pt x="147" y="86"/>
                    <a:pt x="143" y="85"/>
                    <a:pt x="140" y="85"/>
                  </a:cubicBezTo>
                  <a:cubicBezTo>
                    <a:pt x="137" y="84"/>
                    <a:pt x="134" y="82"/>
                    <a:pt x="133" y="81"/>
                  </a:cubicBezTo>
                  <a:cubicBezTo>
                    <a:pt x="131" y="78"/>
                    <a:pt x="130" y="74"/>
                    <a:pt x="129" y="69"/>
                  </a:cubicBezTo>
                  <a:cubicBezTo>
                    <a:pt x="125" y="68"/>
                    <a:pt x="121" y="68"/>
                    <a:pt x="118" y="69"/>
                  </a:cubicBezTo>
                  <a:cubicBezTo>
                    <a:pt x="117" y="74"/>
                    <a:pt x="115" y="78"/>
                    <a:pt x="113" y="81"/>
                  </a:cubicBezTo>
                  <a:cubicBezTo>
                    <a:pt x="112" y="82"/>
                    <a:pt x="110" y="84"/>
                    <a:pt x="107" y="85"/>
                  </a:cubicBezTo>
                  <a:cubicBezTo>
                    <a:pt x="103" y="86"/>
                    <a:pt x="98" y="86"/>
                    <a:pt x="94" y="86"/>
                  </a:cubicBezTo>
                  <a:cubicBezTo>
                    <a:pt x="93" y="86"/>
                    <a:pt x="92" y="86"/>
                    <a:pt x="91" y="86"/>
                  </a:cubicBezTo>
                  <a:cubicBezTo>
                    <a:pt x="87" y="86"/>
                    <a:pt x="83" y="85"/>
                    <a:pt x="80" y="85"/>
                  </a:cubicBezTo>
                  <a:cubicBezTo>
                    <a:pt x="77" y="84"/>
                    <a:pt x="75" y="82"/>
                    <a:pt x="74" y="81"/>
                  </a:cubicBezTo>
                  <a:cubicBezTo>
                    <a:pt x="70" y="77"/>
                    <a:pt x="69" y="68"/>
                    <a:pt x="69" y="61"/>
                  </a:cubicBezTo>
                  <a:cubicBezTo>
                    <a:pt x="69" y="55"/>
                    <a:pt x="72" y="52"/>
                    <a:pt x="76" y="50"/>
                  </a:cubicBezTo>
                  <a:cubicBezTo>
                    <a:pt x="79" y="49"/>
                    <a:pt x="84" y="48"/>
                    <a:pt x="93" y="48"/>
                  </a:cubicBezTo>
                  <a:cubicBezTo>
                    <a:pt x="103" y="48"/>
                    <a:pt x="108" y="49"/>
                    <a:pt x="112" y="50"/>
                  </a:cubicBezTo>
                  <a:cubicBezTo>
                    <a:pt x="115" y="52"/>
                    <a:pt x="118" y="55"/>
                    <a:pt x="118" y="61"/>
                  </a:cubicBezTo>
                  <a:cubicBezTo>
                    <a:pt x="118" y="62"/>
                    <a:pt x="118" y="62"/>
                    <a:pt x="118" y="63"/>
                  </a:cubicBezTo>
                  <a:cubicBezTo>
                    <a:pt x="122" y="62"/>
                    <a:pt x="125" y="62"/>
                    <a:pt x="128" y="63"/>
                  </a:cubicBezTo>
                  <a:cubicBezTo>
                    <a:pt x="128" y="62"/>
                    <a:pt x="128" y="62"/>
                    <a:pt x="128" y="61"/>
                  </a:cubicBezTo>
                  <a:cubicBezTo>
                    <a:pt x="128" y="55"/>
                    <a:pt x="132" y="52"/>
                    <a:pt x="135" y="50"/>
                  </a:cubicBezTo>
                  <a:cubicBezTo>
                    <a:pt x="138" y="49"/>
                    <a:pt x="144" y="48"/>
                    <a:pt x="153" y="48"/>
                  </a:cubicBezTo>
                  <a:cubicBezTo>
                    <a:pt x="162" y="48"/>
                    <a:pt x="168" y="49"/>
                    <a:pt x="171" y="50"/>
                  </a:cubicBezTo>
                  <a:cubicBezTo>
                    <a:pt x="174" y="52"/>
                    <a:pt x="178" y="55"/>
                    <a:pt x="178" y="61"/>
                  </a:cubicBezTo>
                  <a:close/>
                  <a:moveTo>
                    <a:pt x="109" y="77"/>
                  </a:moveTo>
                  <a:cubicBezTo>
                    <a:pt x="109" y="78"/>
                    <a:pt x="107" y="79"/>
                    <a:pt x="105" y="79"/>
                  </a:cubicBezTo>
                  <a:cubicBezTo>
                    <a:pt x="102" y="80"/>
                    <a:pt x="97" y="80"/>
                    <a:pt x="94" y="80"/>
                  </a:cubicBezTo>
                  <a:cubicBezTo>
                    <a:pt x="93" y="80"/>
                    <a:pt x="93" y="80"/>
                    <a:pt x="93" y="80"/>
                  </a:cubicBezTo>
                  <a:cubicBezTo>
                    <a:pt x="90" y="80"/>
                    <a:pt x="85" y="80"/>
                    <a:pt x="82" y="79"/>
                  </a:cubicBezTo>
                  <a:cubicBezTo>
                    <a:pt x="80" y="79"/>
                    <a:pt x="79" y="78"/>
                    <a:pt x="78" y="77"/>
                  </a:cubicBezTo>
                  <a:cubicBezTo>
                    <a:pt x="76" y="75"/>
                    <a:pt x="74" y="67"/>
                    <a:pt x="74" y="61"/>
                  </a:cubicBezTo>
                  <a:cubicBezTo>
                    <a:pt x="74" y="57"/>
                    <a:pt x="77" y="56"/>
                    <a:pt x="78" y="56"/>
                  </a:cubicBezTo>
                  <a:cubicBezTo>
                    <a:pt x="81" y="54"/>
                    <a:pt x="88" y="54"/>
                    <a:pt x="93" y="54"/>
                  </a:cubicBezTo>
                  <a:cubicBezTo>
                    <a:pt x="99" y="54"/>
                    <a:pt x="106" y="54"/>
                    <a:pt x="109" y="56"/>
                  </a:cubicBezTo>
                  <a:cubicBezTo>
                    <a:pt x="110" y="56"/>
                    <a:pt x="113" y="57"/>
                    <a:pt x="113" y="61"/>
                  </a:cubicBezTo>
                  <a:cubicBezTo>
                    <a:pt x="113" y="67"/>
                    <a:pt x="111" y="75"/>
                    <a:pt x="109" y="77"/>
                  </a:cubicBezTo>
                  <a:close/>
                  <a:moveTo>
                    <a:pt x="168" y="77"/>
                  </a:moveTo>
                  <a:cubicBezTo>
                    <a:pt x="168" y="78"/>
                    <a:pt x="167" y="79"/>
                    <a:pt x="165" y="79"/>
                  </a:cubicBezTo>
                  <a:cubicBezTo>
                    <a:pt x="162" y="80"/>
                    <a:pt x="157" y="80"/>
                    <a:pt x="153" y="80"/>
                  </a:cubicBezTo>
                  <a:cubicBezTo>
                    <a:pt x="153" y="80"/>
                    <a:pt x="153" y="80"/>
                    <a:pt x="153" y="80"/>
                  </a:cubicBezTo>
                  <a:cubicBezTo>
                    <a:pt x="149" y="80"/>
                    <a:pt x="144" y="80"/>
                    <a:pt x="141" y="79"/>
                  </a:cubicBezTo>
                  <a:cubicBezTo>
                    <a:pt x="139" y="79"/>
                    <a:pt x="138" y="78"/>
                    <a:pt x="138" y="77"/>
                  </a:cubicBezTo>
                  <a:cubicBezTo>
                    <a:pt x="135" y="75"/>
                    <a:pt x="134" y="67"/>
                    <a:pt x="134" y="61"/>
                  </a:cubicBezTo>
                  <a:cubicBezTo>
                    <a:pt x="134" y="57"/>
                    <a:pt x="136" y="56"/>
                    <a:pt x="137" y="56"/>
                  </a:cubicBezTo>
                  <a:cubicBezTo>
                    <a:pt x="141" y="54"/>
                    <a:pt x="148" y="54"/>
                    <a:pt x="153" y="54"/>
                  </a:cubicBezTo>
                  <a:cubicBezTo>
                    <a:pt x="158" y="54"/>
                    <a:pt x="165" y="54"/>
                    <a:pt x="169" y="56"/>
                  </a:cubicBezTo>
                  <a:cubicBezTo>
                    <a:pt x="170" y="56"/>
                    <a:pt x="172" y="57"/>
                    <a:pt x="172" y="61"/>
                  </a:cubicBezTo>
                  <a:cubicBezTo>
                    <a:pt x="172" y="67"/>
                    <a:pt x="171" y="75"/>
                    <a:pt x="168" y="77"/>
                  </a:cubicBezTo>
                  <a:close/>
                </a:path>
              </a:pathLst>
            </a:custGeom>
            <a:gradFill rotWithShape="1">
              <a:gsLst>
                <a:gs pos="0">
                  <a:srgbClr val="D580B2">
                    <a:tint val="50000"/>
                    <a:satMod val="300000"/>
                  </a:srgbClr>
                </a:gs>
                <a:gs pos="35000">
                  <a:srgbClr val="D580B2">
                    <a:tint val="37000"/>
                    <a:satMod val="300000"/>
                  </a:srgbClr>
                </a:gs>
                <a:gs pos="100000">
                  <a:srgbClr val="D580B2">
                    <a:tint val="15000"/>
                    <a:satMod val="350000"/>
                  </a:srgbClr>
                </a:gs>
              </a:gsLst>
              <a:lin ang="16200000" scaled="1"/>
            </a:gradFill>
            <a:ln w="9525" cap="flat" cmpd="sng" algn="ctr">
              <a:solidFill>
                <a:srgbClr val="D580B2">
                  <a:shade val="95000"/>
                  <a:satMod val="105000"/>
                </a:srgbClr>
              </a:solidFill>
              <a:prstDash val="solid"/>
            </a:ln>
            <a:effectLst>
              <a:outerShdw blurRad="40000" dist="20000" dir="5400000" rotWithShape="0">
                <a:srgbClr val="000000">
                  <a:alpha val="38000"/>
                </a:srgb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70" name="Freeform 24"/>
            <p:cNvSpPr>
              <a:spLocks noEditPoints="1"/>
            </p:cNvSpPr>
            <p:nvPr/>
          </p:nvSpPr>
          <p:spPr bwMode="auto">
            <a:xfrm>
              <a:off x="4814506" y="2129242"/>
              <a:ext cx="308740" cy="515262"/>
            </a:xfrm>
            <a:custGeom>
              <a:avLst/>
              <a:gdLst>
                <a:gd name="T0" fmla="*/ 175 w 246"/>
                <a:gd name="T1" fmla="*/ 195 h 412"/>
                <a:gd name="T2" fmla="*/ 71 w 246"/>
                <a:gd name="T3" fmla="*/ 195 h 412"/>
                <a:gd name="T4" fmla="*/ 0 w 246"/>
                <a:gd name="T5" fmla="*/ 259 h 412"/>
                <a:gd name="T6" fmla="*/ 39 w 246"/>
                <a:gd name="T7" fmla="*/ 412 h 412"/>
                <a:gd name="T8" fmla="*/ 48 w 246"/>
                <a:gd name="T9" fmla="*/ 267 h 412"/>
                <a:gd name="T10" fmla="*/ 198 w 246"/>
                <a:gd name="T11" fmla="*/ 412 h 412"/>
                <a:gd name="T12" fmla="*/ 208 w 246"/>
                <a:gd name="T13" fmla="*/ 267 h 412"/>
                <a:gd name="T14" fmla="*/ 246 w 246"/>
                <a:gd name="T15" fmla="*/ 412 h 412"/>
                <a:gd name="T16" fmla="*/ 179 w 246"/>
                <a:gd name="T17" fmla="*/ 195 h 412"/>
                <a:gd name="T18" fmla="*/ 93 w 246"/>
                <a:gd name="T19" fmla="*/ 30 h 412"/>
                <a:gd name="T20" fmla="*/ 153 w 246"/>
                <a:gd name="T21" fmla="*/ 30 h 412"/>
                <a:gd name="T22" fmla="*/ 123 w 246"/>
                <a:gd name="T23" fmla="*/ 24 h 412"/>
                <a:gd name="T24" fmla="*/ 123 w 246"/>
                <a:gd name="T25" fmla="*/ 30 h 412"/>
                <a:gd name="T26" fmla="*/ 123 w 246"/>
                <a:gd name="T27" fmla="*/ 178 h 412"/>
                <a:gd name="T28" fmla="*/ 123 w 246"/>
                <a:gd name="T29" fmla="*/ 30 h 412"/>
                <a:gd name="T30" fmla="*/ 173 w 246"/>
                <a:gd name="T31" fmla="*/ 115 h 412"/>
                <a:gd name="T32" fmla="*/ 156 w 246"/>
                <a:gd name="T33" fmla="*/ 119 h 412"/>
                <a:gd name="T34" fmla="*/ 140 w 246"/>
                <a:gd name="T35" fmla="*/ 119 h 412"/>
                <a:gd name="T36" fmla="*/ 129 w 246"/>
                <a:gd name="T37" fmla="*/ 103 h 412"/>
                <a:gd name="T38" fmla="*/ 113 w 246"/>
                <a:gd name="T39" fmla="*/ 115 h 412"/>
                <a:gd name="T40" fmla="*/ 96 w 246"/>
                <a:gd name="T41" fmla="*/ 119 h 412"/>
                <a:gd name="T42" fmla="*/ 80 w 246"/>
                <a:gd name="T43" fmla="*/ 119 h 412"/>
                <a:gd name="T44" fmla="*/ 69 w 246"/>
                <a:gd name="T45" fmla="*/ 95 h 412"/>
                <a:gd name="T46" fmla="*/ 93 w 246"/>
                <a:gd name="T47" fmla="*/ 82 h 412"/>
                <a:gd name="T48" fmla="*/ 118 w 246"/>
                <a:gd name="T49" fmla="*/ 95 h 412"/>
                <a:gd name="T50" fmla="*/ 128 w 246"/>
                <a:gd name="T51" fmla="*/ 96 h 412"/>
                <a:gd name="T52" fmla="*/ 135 w 246"/>
                <a:gd name="T53" fmla="*/ 84 h 412"/>
                <a:gd name="T54" fmla="*/ 171 w 246"/>
                <a:gd name="T55" fmla="*/ 84 h 412"/>
                <a:gd name="T56" fmla="*/ 109 w 246"/>
                <a:gd name="T57" fmla="*/ 111 h 412"/>
                <a:gd name="T58" fmla="*/ 93 w 246"/>
                <a:gd name="T59" fmla="*/ 114 h 412"/>
                <a:gd name="T60" fmla="*/ 93 w 246"/>
                <a:gd name="T61" fmla="*/ 114 h 412"/>
                <a:gd name="T62" fmla="*/ 78 w 246"/>
                <a:gd name="T63" fmla="*/ 111 h 412"/>
                <a:gd name="T64" fmla="*/ 77 w 246"/>
                <a:gd name="T65" fmla="*/ 89 h 412"/>
                <a:gd name="T66" fmla="*/ 109 w 246"/>
                <a:gd name="T67" fmla="*/ 89 h 412"/>
                <a:gd name="T68" fmla="*/ 109 w 246"/>
                <a:gd name="T69" fmla="*/ 111 h 412"/>
                <a:gd name="T70" fmla="*/ 165 w 246"/>
                <a:gd name="T71" fmla="*/ 113 h 412"/>
                <a:gd name="T72" fmla="*/ 153 w 246"/>
                <a:gd name="T73" fmla="*/ 114 h 412"/>
                <a:gd name="T74" fmla="*/ 141 w 246"/>
                <a:gd name="T75" fmla="*/ 113 h 412"/>
                <a:gd name="T76" fmla="*/ 134 w 246"/>
                <a:gd name="T77" fmla="*/ 95 h 412"/>
                <a:gd name="T78" fmla="*/ 153 w 246"/>
                <a:gd name="T79" fmla="*/ 88 h 412"/>
                <a:gd name="T80" fmla="*/ 172 w 246"/>
                <a:gd name="T81" fmla="*/ 95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6" h="412">
                  <a:moveTo>
                    <a:pt x="179" y="195"/>
                  </a:moveTo>
                  <a:cubicBezTo>
                    <a:pt x="175" y="195"/>
                    <a:pt x="175" y="195"/>
                    <a:pt x="175" y="195"/>
                  </a:cubicBezTo>
                  <a:cubicBezTo>
                    <a:pt x="178" y="227"/>
                    <a:pt x="157" y="255"/>
                    <a:pt x="123" y="210"/>
                  </a:cubicBezTo>
                  <a:cubicBezTo>
                    <a:pt x="89" y="255"/>
                    <a:pt x="68" y="227"/>
                    <a:pt x="71" y="195"/>
                  </a:cubicBezTo>
                  <a:cubicBezTo>
                    <a:pt x="67" y="195"/>
                    <a:pt x="67" y="195"/>
                    <a:pt x="67" y="195"/>
                  </a:cubicBezTo>
                  <a:cubicBezTo>
                    <a:pt x="32" y="195"/>
                    <a:pt x="3" y="223"/>
                    <a:pt x="0" y="259"/>
                  </a:cubicBezTo>
                  <a:cubicBezTo>
                    <a:pt x="0" y="412"/>
                    <a:pt x="0" y="412"/>
                    <a:pt x="0" y="412"/>
                  </a:cubicBezTo>
                  <a:cubicBezTo>
                    <a:pt x="39" y="412"/>
                    <a:pt x="39" y="412"/>
                    <a:pt x="39" y="412"/>
                  </a:cubicBezTo>
                  <a:cubicBezTo>
                    <a:pt x="39" y="267"/>
                    <a:pt x="39" y="267"/>
                    <a:pt x="39" y="267"/>
                  </a:cubicBezTo>
                  <a:cubicBezTo>
                    <a:pt x="48" y="267"/>
                    <a:pt x="48" y="267"/>
                    <a:pt x="48" y="267"/>
                  </a:cubicBezTo>
                  <a:cubicBezTo>
                    <a:pt x="48" y="412"/>
                    <a:pt x="48" y="412"/>
                    <a:pt x="48" y="412"/>
                  </a:cubicBezTo>
                  <a:cubicBezTo>
                    <a:pt x="198" y="412"/>
                    <a:pt x="198" y="412"/>
                    <a:pt x="198" y="412"/>
                  </a:cubicBezTo>
                  <a:cubicBezTo>
                    <a:pt x="198" y="267"/>
                    <a:pt x="198" y="267"/>
                    <a:pt x="198" y="267"/>
                  </a:cubicBezTo>
                  <a:cubicBezTo>
                    <a:pt x="208" y="267"/>
                    <a:pt x="208" y="267"/>
                    <a:pt x="208" y="267"/>
                  </a:cubicBezTo>
                  <a:cubicBezTo>
                    <a:pt x="208" y="412"/>
                    <a:pt x="208" y="412"/>
                    <a:pt x="208" y="412"/>
                  </a:cubicBezTo>
                  <a:cubicBezTo>
                    <a:pt x="246" y="412"/>
                    <a:pt x="246" y="412"/>
                    <a:pt x="246" y="412"/>
                  </a:cubicBezTo>
                  <a:cubicBezTo>
                    <a:pt x="246" y="259"/>
                    <a:pt x="246" y="259"/>
                    <a:pt x="246" y="259"/>
                  </a:cubicBezTo>
                  <a:cubicBezTo>
                    <a:pt x="243" y="223"/>
                    <a:pt x="215" y="195"/>
                    <a:pt x="179" y="195"/>
                  </a:cubicBezTo>
                  <a:moveTo>
                    <a:pt x="93" y="30"/>
                  </a:moveTo>
                  <a:cubicBezTo>
                    <a:pt x="93" y="30"/>
                    <a:pt x="93" y="30"/>
                    <a:pt x="93" y="30"/>
                  </a:cubicBezTo>
                  <a:cubicBezTo>
                    <a:pt x="93" y="13"/>
                    <a:pt x="107" y="0"/>
                    <a:pt x="123" y="0"/>
                  </a:cubicBezTo>
                  <a:cubicBezTo>
                    <a:pt x="140" y="0"/>
                    <a:pt x="153" y="13"/>
                    <a:pt x="153" y="30"/>
                  </a:cubicBezTo>
                  <a:cubicBezTo>
                    <a:pt x="153" y="30"/>
                    <a:pt x="153" y="30"/>
                    <a:pt x="153" y="30"/>
                  </a:cubicBezTo>
                  <a:cubicBezTo>
                    <a:pt x="144" y="26"/>
                    <a:pt x="134" y="24"/>
                    <a:pt x="123" y="24"/>
                  </a:cubicBezTo>
                  <a:cubicBezTo>
                    <a:pt x="113" y="24"/>
                    <a:pt x="103" y="26"/>
                    <a:pt x="93" y="30"/>
                  </a:cubicBezTo>
                  <a:close/>
                  <a:moveTo>
                    <a:pt x="123" y="30"/>
                  </a:moveTo>
                  <a:cubicBezTo>
                    <a:pt x="82" y="30"/>
                    <a:pt x="49" y="63"/>
                    <a:pt x="49" y="104"/>
                  </a:cubicBezTo>
                  <a:cubicBezTo>
                    <a:pt x="49" y="145"/>
                    <a:pt x="82" y="178"/>
                    <a:pt x="123" y="178"/>
                  </a:cubicBezTo>
                  <a:cubicBezTo>
                    <a:pt x="164" y="178"/>
                    <a:pt x="197" y="145"/>
                    <a:pt x="197" y="104"/>
                  </a:cubicBezTo>
                  <a:cubicBezTo>
                    <a:pt x="197" y="63"/>
                    <a:pt x="164" y="30"/>
                    <a:pt x="123" y="30"/>
                  </a:cubicBezTo>
                  <a:moveTo>
                    <a:pt x="178" y="95"/>
                  </a:moveTo>
                  <a:cubicBezTo>
                    <a:pt x="178" y="102"/>
                    <a:pt x="176" y="110"/>
                    <a:pt x="173" y="115"/>
                  </a:cubicBezTo>
                  <a:cubicBezTo>
                    <a:pt x="171" y="116"/>
                    <a:pt x="169" y="118"/>
                    <a:pt x="166" y="119"/>
                  </a:cubicBezTo>
                  <a:cubicBezTo>
                    <a:pt x="163" y="119"/>
                    <a:pt x="159" y="119"/>
                    <a:pt x="156" y="119"/>
                  </a:cubicBezTo>
                  <a:cubicBezTo>
                    <a:pt x="154" y="119"/>
                    <a:pt x="152" y="119"/>
                    <a:pt x="150" y="119"/>
                  </a:cubicBezTo>
                  <a:cubicBezTo>
                    <a:pt x="147" y="119"/>
                    <a:pt x="143" y="119"/>
                    <a:pt x="140" y="119"/>
                  </a:cubicBezTo>
                  <a:cubicBezTo>
                    <a:pt x="137" y="118"/>
                    <a:pt x="135" y="116"/>
                    <a:pt x="133" y="115"/>
                  </a:cubicBezTo>
                  <a:cubicBezTo>
                    <a:pt x="131" y="112"/>
                    <a:pt x="130" y="107"/>
                    <a:pt x="129" y="103"/>
                  </a:cubicBezTo>
                  <a:cubicBezTo>
                    <a:pt x="125" y="102"/>
                    <a:pt x="121" y="102"/>
                    <a:pt x="118" y="103"/>
                  </a:cubicBezTo>
                  <a:cubicBezTo>
                    <a:pt x="117" y="107"/>
                    <a:pt x="115" y="112"/>
                    <a:pt x="113" y="115"/>
                  </a:cubicBezTo>
                  <a:cubicBezTo>
                    <a:pt x="112" y="116"/>
                    <a:pt x="109" y="118"/>
                    <a:pt x="106" y="119"/>
                  </a:cubicBezTo>
                  <a:cubicBezTo>
                    <a:pt x="104" y="119"/>
                    <a:pt x="100" y="119"/>
                    <a:pt x="96" y="119"/>
                  </a:cubicBezTo>
                  <a:cubicBezTo>
                    <a:pt x="94" y="119"/>
                    <a:pt x="93" y="119"/>
                    <a:pt x="91" y="119"/>
                  </a:cubicBezTo>
                  <a:cubicBezTo>
                    <a:pt x="87" y="119"/>
                    <a:pt x="83" y="119"/>
                    <a:pt x="80" y="119"/>
                  </a:cubicBezTo>
                  <a:cubicBezTo>
                    <a:pt x="78" y="118"/>
                    <a:pt x="75" y="116"/>
                    <a:pt x="74" y="115"/>
                  </a:cubicBezTo>
                  <a:cubicBezTo>
                    <a:pt x="70" y="110"/>
                    <a:pt x="69" y="102"/>
                    <a:pt x="69" y="95"/>
                  </a:cubicBezTo>
                  <a:cubicBezTo>
                    <a:pt x="69" y="89"/>
                    <a:pt x="72" y="85"/>
                    <a:pt x="75" y="84"/>
                  </a:cubicBezTo>
                  <a:cubicBezTo>
                    <a:pt x="79" y="83"/>
                    <a:pt x="84" y="82"/>
                    <a:pt x="93" y="82"/>
                  </a:cubicBezTo>
                  <a:cubicBezTo>
                    <a:pt x="103" y="82"/>
                    <a:pt x="108" y="83"/>
                    <a:pt x="111" y="84"/>
                  </a:cubicBezTo>
                  <a:cubicBezTo>
                    <a:pt x="115" y="85"/>
                    <a:pt x="118" y="89"/>
                    <a:pt x="118" y="95"/>
                  </a:cubicBezTo>
                  <a:cubicBezTo>
                    <a:pt x="118" y="95"/>
                    <a:pt x="118" y="96"/>
                    <a:pt x="118" y="96"/>
                  </a:cubicBezTo>
                  <a:cubicBezTo>
                    <a:pt x="122" y="96"/>
                    <a:pt x="125" y="96"/>
                    <a:pt x="128" y="96"/>
                  </a:cubicBezTo>
                  <a:cubicBezTo>
                    <a:pt x="128" y="96"/>
                    <a:pt x="128" y="95"/>
                    <a:pt x="128" y="95"/>
                  </a:cubicBezTo>
                  <a:cubicBezTo>
                    <a:pt x="128" y="89"/>
                    <a:pt x="132" y="85"/>
                    <a:pt x="135" y="84"/>
                  </a:cubicBezTo>
                  <a:cubicBezTo>
                    <a:pt x="138" y="83"/>
                    <a:pt x="144" y="82"/>
                    <a:pt x="153" y="82"/>
                  </a:cubicBezTo>
                  <a:cubicBezTo>
                    <a:pt x="162" y="82"/>
                    <a:pt x="167" y="83"/>
                    <a:pt x="171" y="84"/>
                  </a:cubicBezTo>
                  <a:cubicBezTo>
                    <a:pt x="174" y="85"/>
                    <a:pt x="178" y="89"/>
                    <a:pt x="178" y="95"/>
                  </a:cubicBezTo>
                  <a:close/>
                  <a:moveTo>
                    <a:pt x="109" y="111"/>
                  </a:moveTo>
                  <a:cubicBezTo>
                    <a:pt x="108" y="112"/>
                    <a:pt x="107" y="113"/>
                    <a:pt x="105" y="113"/>
                  </a:cubicBezTo>
                  <a:cubicBezTo>
                    <a:pt x="102" y="114"/>
                    <a:pt x="97" y="114"/>
                    <a:pt x="93" y="114"/>
                  </a:cubicBezTo>
                  <a:cubicBezTo>
                    <a:pt x="93" y="114"/>
                    <a:pt x="93" y="114"/>
                    <a:pt x="93" y="114"/>
                  </a:cubicBezTo>
                  <a:cubicBezTo>
                    <a:pt x="93" y="114"/>
                    <a:pt x="93" y="114"/>
                    <a:pt x="93" y="114"/>
                  </a:cubicBezTo>
                  <a:cubicBezTo>
                    <a:pt x="90" y="114"/>
                    <a:pt x="85" y="114"/>
                    <a:pt x="81" y="113"/>
                  </a:cubicBezTo>
                  <a:cubicBezTo>
                    <a:pt x="80" y="113"/>
                    <a:pt x="78" y="112"/>
                    <a:pt x="78" y="111"/>
                  </a:cubicBezTo>
                  <a:cubicBezTo>
                    <a:pt x="76" y="108"/>
                    <a:pt x="74" y="101"/>
                    <a:pt x="74" y="95"/>
                  </a:cubicBezTo>
                  <a:cubicBezTo>
                    <a:pt x="74" y="91"/>
                    <a:pt x="77" y="90"/>
                    <a:pt x="77" y="89"/>
                  </a:cubicBezTo>
                  <a:cubicBezTo>
                    <a:pt x="81" y="88"/>
                    <a:pt x="88" y="88"/>
                    <a:pt x="93" y="88"/>
                  </a:cubicBezTo>
                  <a:cubicBezTo>
                    <a:pt x="99" y="88"/>
                    <a:pt x="106" y="88"/>
                    <a:pt x="109" y="89"/>
                  </a:cubicBezTo>
                  <a:cubicBezTo>
                    <a:pt x="110" y="90"/>
                    <a:pt x="113" y="91"/>
                    <a:pt x="113" y="95"/>
                  </a:cubicBezTo>
                  <a:cubicBezTo>
                    <a:pt x="113" y="101"/>
                    <a:pt x="111" y="108"/>
                    <a:pt x="109" y="111"/>
                  </a:cubicBezTo>
                  <a:close/>
                  <a:moveTo>
                    <a:pt x="168" y="111"/>
                  </a:moveTo>
                  <a:cubicBezTo>
                    <a:pt x="168" y="112"/>
                    <a:pt x="167" y="113"/>
                    <a:pt x="165" y="113"/>
                  </a:cubicBezTo>
                  <a:cubicBezTo>
                    <a:pt x="162" y="114"/>
                    <a:pt x="156" y="114"/>
                    <a:pt x="153" y="114"/>
                  </a:cubicBezTo>
                  <a:cubicBezTo>
                    <a:pt x="153" y="114"/>
                    <a:pt x="153" y="114"/>
                    <a:pt x="153" y="114"/>
                  </a:cubicBezTo>
                  <a:cubicBezTo>
                    <a:pt x="153" y="114"/>
                    <a:pt x="153" y="114"/>
                    <a:pt x="153" y="114"/>
                  </a:cubicBezTo>
                  <a:cubicBezTo>
                    <a:pt x="149" y="114"/>
                    <a:pt x="144" y="114"/>
                    <a:pt x="141" y="113"/>
                  </a:cubicBezTo>
                  <a:cubicBezTo>
                    <a:pt x="139" y="113"/>
                    <a:pt x="138" y="112"/>
                    <a:pt x="137" y="111"/>
                  </a:cubicBezTo>
                  <a:cubicBezTo>
                    <a:pt x="135" y="108"/>
                    <a:pt x="134" y="101"/>
                    <a:pt x="134" y="95"/>
                  </a:cubicBezTo>
                  <a:cubicBezTo>
                    <a:pt x="134" y="91"/>
                    <a:pt x="136" y="90"/>
                    <a:pt x="137" y="89"/>
                  </a:cubicBezTo>
                  <a:cubicBezTo>
                    <a:pt x="140" y="88"/>
                    <a:pt x="148" y="88"/>
                    <a:pt x="153" y="88"/>
                  </a:cubicBezTo>
                  <a:cubicBezTo>
                    <a:pt x="158" y="88"/>
                    <a:pt x="165" y="88"/>
                    <a:pt x="169" y="89"/>
                  </a:cubicBezTo>
                  <a:cubicBezTo>
                    <a:pt x="170" y="90"/>
                    <a:pt x="172" y="91"/>
                    <a:pt x="172" y="95"/>
                  </a:cubicBezTo>
                  <a:cubicBezTo>
                    <a:pt x="172" y="101"/>
                    <a:pt x="170" y="108"/>
                    <a:pt x="168" y="111"/>
                  </a:cubicBezTo>
                  <a:close/>
                </a:path>
              </a:pathLst>
            </a:custGeom>
            <a:gradFill rotWithShape="1">
              <a:gsLst>
                <a:gs pos="0">
                  <a:srgbClr val="D580B2">
                    <a:tint val="50000"/>
                    <a:satMod val="300000"/>
                  </a:srgbClr>
                </a:gs>
                <a:gs pos="35000">
                  <a:srgbClr val="D580B2">
                    <a:tint val="37000"/>
                    <a:satMod val="300000"/>
                  </a:srgbClr>
                </a:gs>
                <a:gs pos="100000">
                  <a:srgbClr val="D580B2">
                    <a:tint val="15000"/>
                    <a:satMod val="350000"/>
                  </a:srgbClr>
                </a:gs>
              </a:gsLst>
              <a:lin ang="16200000" scaled="1"/>
            </a:gradFill>
            <a:ln w="9525" cap="flat" cmpd="sng" algn="ctr">
              <a:solidFill>
                <a:srgbClr val="D580B2">
                  <a:shade val="95000"/>
                  <a:satMod val="105000"/>
                </a:srgbClr>
              </a:solidFill>
              <a:prstDash val="solid"/>
            </a:ln>
            <a:effectLst>
              <a:outerShdw blurRad="40000" dist="20000" dir="5400000" rotWithShape="0">
                <a:srgbClr val="000000">
                  <a:alpha val="38000"/>
                </a:srgb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71" name="Freeform 7"/>
            <p:cNvSpPr>
              <a:spLocks noEditPoints="1"/>
            </p:cNvSpPr>
            <p:nvPr/>
          </p:nvSpPr>
          <p:spPr bwMode="auto">
            <a:xfrm>
              <a:off x="6958267" y="1119448"/>
              <a:ext cx="308740" cy="502746"/>
            </a:xfrm>
            <a:custGeom>
              <a:avLst/>
              <a:gdLst>
                <a:gd name="T0" fmla="*/ 179 w 246"/>
                <a:gd name="T1" fmla="*/ 165 h 401"/>
                <a:gd name="T2" fmla="*/ 145 w 246"/>
                <a:gd name="T3" fmla="*/ 165 h 401"/>
                <a:gd name="T4" fmla="*/ 127 w 246"/>
                <a:gd name="T5" fmla="*/ 198 h 401"/>
                <a:gd name="T6" fmla="*/ 151 w 246"/>
                <a:gd name="T7" fmla="*/ 284 h 401"/>
                <a:gd name="T8" fmla="*/ 123 w 246"/>
                <a:gd name="T9" fmla="*/ 313 h 401"/>
                <a:gd name="T10" fmla="*/ 95 w 246"/>
                <a:gd name="T11" fmla="*/ 284 h 401"/>
                <a:gd name="T12" fmla="*/ 119 w 246"/>
                <a:gd name="T13" fmla="*/ 198 h 401"/>
                <a:gd name="T14" fmla="*/ 101 w 246"/>
                <a:gd name="T15" fmla="*/ 165 h 401"/>
                <a:gd name="T16" fmla="*/ 67 w 246"/>
                <a:gd name="T17" fmla="*/ 165 h 401"/>
                <a:gd name="T18" fmla="*/ 0 w 246"/>
                <a:gd name="T19" fmla="*/ 229 h 401"/>
                <a:gd name="T20" fmla="*/ 0 w 246"/>
                <a:gd name="T21" fmla="*/ 401 h 401"/>
                <a:gd name="T22" fmla="*/ 39 w 246"/>
                <a:gd name="T23" fmla="*/ 401 h 401"/>
                <a:gd name="T24" fmla="*/ 39 w 246"/>
                <a:gd name="T25" fmla="*/ 238 h 401"/>
                <a:gd name="T26" fmla="*/ 48 w 246"/>
                <a:gd name="T27" fmla="*/ 238 h 401"/>
                <a:gd name="T28" fmla="*/ 48 w 246"/>
                <a:gd name="T29" fmla="*/ 401 h 401"/>
                <a:gd name="T30" fmla="*/ 198 w 246"/>
                <a:gd name="T31" fmla="*/ 401 h 401"/>
                <a:gd name="T32" fmla="*/ 198 w 246"/>
                <a:gd name="T33" fmla="*/ 238 h 401"/>
                <a:gd name="T34" fmla="*/ 207 w 246"/>
                <a:gd name="T35" fmla="*/ 238 h 401"/>
                <a:gd name="T36" fmla="*/ 207 w 246"/>
                <a:gd name="T37" fmla="*/ 401 h 401"/>
                <a:gd name="T38" fmla="*/ 246 w 246"/>
                <a:gd name="T39" fmla="*/ 401 h 401"/>
                <a:gd name="T40" fmla="*/ 246 w 246"/>
                <a:gd name="T41" fmla="*/ 229 h 401"/>
                <a:gd name="T42" fmla="*/ 179 w 246"/>
                <a:gd name="T43" fmla="*/ 165 h 401"/>
                <a:gd name="T44" fmla="*/ 123 w 246"/>
                <a:gd name="T45" fmla="*/ 0 h 401"/>
                <a:gd name="T46" fmla="*/ 49 w 246"/>
                <a:gd name="T47" fmla="*/ 74 h 401"/>
                <a:gd name="T48" fmla="*/ 123 w 246"/>
                <a:gd name="T49" fmla="*/ 148 h 401"/>
                <a:gd name="T50" fmla="*/ 197 w 246"/>
                <a:gd name="T51" fmla="*/ 74 h 401"/>
                <a:gd name="T52" fmla="*/ 123 w 246"/>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401">
                  <a:moveTo>
                    <a:pt x="179" y="165"/>
                  </a:moveTo>
                  <a:cubicBezTo>
                    <a:pt x="145" y="165"/>
                    <a:pt x="145" y="165"/>
                    <a:pt x="145" y="165"/>
                  </a:cubicBezTo>
                  <a:cubicBezTo>
                    <a:pt x="127" y="198"/>
                    <a:pt x="127" y="198"/>
                    <a:pt x="127" y="198"/>
                  </a:cubicBezTo>
                  <a:cubicBezTo>
                    <a:pt x="151" y="284"/>
                    <a:pt x="151" y="284"/>
                    <a:pt x="151" y="284"/>
                  </a:cubicBezTo>
                  <a:cubicBezTo>
                    <a:pt x="123" y="313"/>
                    <a:pt x="123" y="313"/>
                    <a:pt x="123" y="313"/>
                  </a:cubicBezTo>
                  <a:cubicBezTo>
                    <a:pt x="95" y="284"/>
                    <a:pt x="95" y="284"/>
                    <a:pt x="95" y="284"/>
                  </a:cubicBezTo>
                  <a:cubicBezTo>
                    <a:pt x="119" y="198"/>
                    <a:pt x="119" y="198"/>
                    <a:pt x="119" y="198"/>
                  </a:cubicBezTo>
                  <a:cubicBezTo>
                    <a:pt x="101" y="165"/>
                    <a:pt x="101" y="165"/>
                    <a:pt x="101" y="165"/>
                  </a:cubicBezTo>
                  <a:cubicBezTo>
                    <a:pt x="67" y="165"/>
                    <a:pt x="67" y="165"/>
                    <a:pt x="67" y="165"/>
                  </a:cubicBezTo>
                  <a:cubicBezTo>
                    <a:pt x="32" y="165"/>
                    <a:pt x="3" y="194"/>
                    <a:pt x="0" y="229"/>
                  </a:cubicBezTo>
                  <a:cubicBezTo>
                    <a:pt x="0" y="401"/>
                    <a:pt x="0" y="401"/>
                    <a:pt x="0" y="401"/>
                  </a:cubicBezTo>
                  <a:cubicBezTo>
                    <a:pt x="39" y="401"/>
                    <a:pt x="39" y="401"/>
                    <a:pt x="39" y="401"/>
                  </a:cubicBezTo>
                  <a:cubicBezTo>
                    <a:pt x="39" y="238"/>
                    <a:pt x="39" y="238"/>
                    <a:pt x="39"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0"/>
                  </a:moveTo>
                  <a:cubicBezTo>
                    <a:pt x="82" y="0"/>
                    <a:pt x="49" y="34"/>
                    <a:pt x="49" y="74"/>
                  </a:cubicBezTo>
                  <a:cubicBezTo>
                    <a:pt x="49" y="115"/>
                    <a:pt x="82" y="148"/>
                    <a:pt x="123" y="148"/>
                  </a:cubicBezTo>
                  <a:cubicBezTo>
                    <a:pt x="164" y="148"/>
                    <a:pt x="197" y="115"/>
                    <a:pt x="197" y="74"/>
                  </a:cubicBezTo>
                  <a:cubicBezTo>
                    <a:pt x="197" y="34"/>
                    <a:pt x="164" y="0"/>
                    <a:pt x="123" y="0"/>
                  </a:cubicBezTo>
                </a:path>
              </a:pathLst>
            </a:custGeom>
            <a:gradFill rotWithShape="1">
              <a:gsLst>
                <a:gs pos="0">
                  <a:srgbClr val="D580B2">
                    <a:tint val="50000"/>
                    <a:satMod val="300000"/>
                  </a:srgbClr>
                </a:gs>
                <a:gs pos="35000">
                  <a:srgbClr val="D580B2">
                    <a:tint val="37000"/>
                    <a:satMod val="300000"/>
                  </a:srgbClr>
                </a:gs>
                <a:gs pos="100000">
                  <a:srgbClr val="D580B2">
                    <a:tint val="15000"/>
                    <a:satMod val="350000"/>
                  </a:srgbClr>
                </a:gs>
              </a:gsLst>
              <a:lin ang="16200000" scaled="1"/>
            </a:gradFill>
            <a:ln w="9525" cap="flat" cmpd="sng" algn="ctr">
              <a:solidFill>
                <a:srgbClr val="D580B2">
                  <a:shade val="95000"/>
                  <a:satMod val="105000"/>
                </a:srgbClr>
              </a:solidFill>
              <a:prstDash val="solid"/>
            </a:ln>
            <a:effectLst>
              <a:outerShdw blurRad="40000" dist="20000" dir="5400000" rotWithShape="0">
                <a:srgbClr val="000000">
                  <a:alpha val="38000"/>
                </a:srgb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72" name="Freeform 8"/>
            <p:cNvSpPr>
              <a:spLocks noEditPoints="1"/>
            </p:cNvSpPr>
            <p:nvPr/>
          </p:nvSpPr>
          <p:spPr bwMode="auto">
            <a:xfrm>
              <a:off x="6944923" y="1983269"/>
              <a:ext cx="306654" cy="502746"/>
            </a:xfrm>
            <a:custGeom>
              <a:avLst/>
              <a:gdLst>
                <a:gd name="T0" fmla="*/ 179 w 246"/>
                <a:gd name="T1" fmla="*/ 165 h 401"/>
                <a:gd name="T2" fmla="*/ 175 w 246"/>
                <a:gd name="T3" fmla="*/ 165 h 401"/>
                <a:gd name="T4" fmla="*/ 123 w 246"/>
                <a:gd name="T5" fmla="*/ 181 h 401"/>
                <a:gd name="T6" fmla="*/ 71 w 246"/>
                <a:gd name="T7" fmla="*/ 165 h 401"/>
                <a:gd name="T8" fmla="*/ 67 w 246"/>
                <a:gd name="T9" fmla="*/ 165 h 401"/>
                <a:gd name="T10" fmla="*/ 0 w 246"/>
                <a:gd name="T11" fmla="*/ 229 h 401"/>
                <a:gd name="T12" fmla="*/ 0 w 246"/>
                <a:gd name="T13" fmla="*/ 401 h 401"/>
                <a:gd name="T14" fmla="*/ 38 w 246"/>
                <a:gd name="T15" fmla="*/ 401 h 401"/>
                <a:gd name="T16" fmla="*/ 38 w 246"/>
                <a:gd name="T17" fmla="*/ 238 h 401"/>
                <a:gd name="T18" fmla="*/ 48 w 246"/>
                <a:gd name="T19" fmla="*/ 238 h 401"/>
                <a:gd name="T20" fmla="*/ 48 w 246"/>
                <a:gd name="T21" fmla="*/ 401 h 401"/>
                <a:gd name="T22" fmla="*/ 198 w 246"/>
                <a:gd name="T23" fmla="*/ 401 h 401"/>
                <a:gd name="T24" fmla="*/ 198 w 246"/>
                <a:gd name="T25" fmla="*/ 238 h 401"/>
                <a:gd name="T26" fmla="*/ 207 w 246"/>
                <a:gd name="T27" fmla="*/ 238 h 401"/>
                <a:gd name="T28" fmla="*/ 207 w 246"/>
                <a:gd name="T29" fmla="*/ 401 h 401"/>
                <a:gd name="T30" fmla="*/ 246 w 246"/>
                <a:gd name="T31" fmla="*/ 401 h 401"/>
                <a:gd name="T32" fmla="*/ 246 w 246"/>
                <a:gd name="T33" fmla="*/ 229 h 401"/>
                <a:gd name="T34" fmla="*/ 179 w 246"/>
                <a:gd name="T35" fmla="*/ 165 h 401"/>
                <a:gd name="T36" fmla="*/ 123 w 246"/>
                <a:gd name="T37" fmla="*/ 148 h 401"/>
                <a:gd name="T38" fmla="*/ 168 w 246"/>
                <a:gd name="T39" fmla="*/ 133 h 401"/>
                <a:gd name="T40" fmla="*/ 197 w 246"/>
                <a:gd name="T41" fmla="*/ 145 h 401"/>
                <a:gd name="T42" fmla="*/ 197 w 246"/>
                <a:gd name="T43" fmla="*/ 133 h 401"/>
                <a:gd name="T44" fmla="*/ 197 w 246"/>
                <a:gd name="T45" fmla="*/ 123 h 401"/>
                <a:gd name="T46" fmla="*/ 197 w 246"/>
                <a:gd name="T47" fmla="*/ 74 h 401"/>
                <a:gd name="T48" fmla="*/ 123 w 246"/>
                <a:gd name="T49" fmla="*/ 0 h 401"/>
                <a:gd name="T50" fmla="*/ 49 w 246"/>
                <a:gd name="T51" fmla="*/ 74 h 401"/>
                <a:gd name="T52" fmla="*/ 49 w 246"/>
                <a:gd name="T53" fmla="*/ 123 h 401"/>
                <a:gd name="T54" fmla="*/ 49 w 246"/>
                <a:gd name="T55" fmla="*/ 133 h 401"/>
                <a:gd name="T56" fmla="*/ 49 w 246"/>
                <a:gd name="T57" fmla="*/ 145 h 401"/>
                <a:gd name="T58" fmla="*/ 78 w 246"/>
                <a:gd name="T59" fmla="*/ 133 h 401"/>
                <a:gd name="T60" fmla="*/ 123 w 246"/>
                <a:gd name="T61" fmla="*/ 148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6" h="401">
                  <a:moveTo>
                    <a:pt x="179" y="165"/>
                  </a:moveTo>
                  <a:cubicBezTo>
                    <a:pt x="175" y="165"/>
                    <a:pt x="175" y="165"/>
                    <a:pt x="175" y="165"/>
                  </a:cubicBezTo>
                  <a:cubicBezTo>
                    <a:pt x="178" y="197"/>
                    <a:pt x="157" y="226"/>
                    <a:pt x="123" y="181"/>
                  </a:cubicBezTo>
                  <a:cubicBezTo>
                    <a:pt x="89" y="226"/>
                    <a:pt x="68" y="197"/>
                    <a:pt x="71" y="165"/>
                  </a:cubicBezTo>
                  <a:cubicBezTo>
                    <a:pt x="67" y="165"/>
                    <a:pt x="67" y="165"/>
                    <a:pt x="67" y="165"/>
                  </a:cubicBezTo>
                  <a:cubicBezTo>
                    <a:pt x="31" y="165"/>
                    <a:pt x="3" y="194"/>
                    <a:pt x="0" y="229"/>
                  </a:cubicBezTo>
                  <a:cubicBezTo>
                    <a:pt x="0" y="401"/>
                    <a:pt x="0" y="401"/>
                    <a:pt x="0" y="401"/>
                  </a:cubicBezTo>
                  <a:cubicBezTo>
                    <a:pt x="38" y="401"/>
                    <a:pt x="38" y="401"/>
                    <a:pt x="38" y="401"/>
                  </a:cubicBezTo>
                  <a:cubicBezTo>
                    <a:pt x="38" y="238"/>
                    <a:pt x="38" y="238"/>
                    <a:pt x="38"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148"/>
                  </a:moveTo>
                  <a:cubicBezTo>
                    <a:pt x="140" y="148"/>
                    <a:pt x="156" y="142"/>
                    <a:pt x="168" y="133"/>
                  </a:cubicBezTo>
                  <a:cubicBezTo>
                    <a:pt x="197" y="145"/>
                    <a:pt x="197" y="145"/>
                    <a:pt x="197" y="145"/>
                  </a:cubicBezTo>
                  <a:cubicBezTo>
                    <a:pt x="197" y="133"/>
                    <a:pt x="197" y="133"/>
                    <a:pt x="197" y="133"/>
                  </a:cubicBezTo>
                  <a:cubicBezTo>
                    <a:pt x="197" y="123"/>
                    <a:pt x="197" y="123"/>
                    <a:pt x="197" y="123"/>
                  </a:cubicBezTo>
                  <a:cubicBezTo>
                    <a:pt x="197" y="74"/>
                    <a:pt x="197" y="74"/>
                    <a:pt x="197" y="74"/>
                  </a:cubicBezTo>
                  <a:cubicBezTo>
                    <a:pt x="197" y="33"/>
                    <a:pt x="164" y="0"/>
                    <a:pt x="123" y="0"/>
                  </a:cubicBezTo>
                  <a:cubicBezTo>
                    <a:pt x="82" y="0"/>
                    <a:pt x="49" y="33"/>
                    <a:pt x="49" y="74"/>
                  </a:cubicBezTo>
                  <a:cubicBezTo>
                    <a:pt x="49" y="123"/>
                    <a:pt x="49" y="123"/>
                    <a:pt x="49" y="123"/>
                  </a:cubicBezTo>
                  <a:cubicBezTo>
                    <a:pt x="49" y="133"/>
                    <a:pt x="49" y="133"/>
                    <a:pt x="49" y="133"/>
                  </a:cubicBezTo>
                  <a:cubicBezTo>
                    <a:pt x="49" y="145"/>
                    <a:pt x="49" y="145"/>
                    <a:pt x="49" y="145"/>
                  </a:cubicBezTo>
                  <a:cubicBezTo>
                    <a:pt x="78" y="133"/>
                    <a:pt x="78" y="133"/>
                    <a:pt x="78" y="133"/>
                  </a:cubicBezTo>
                  <a:cubicBezTo>
                    <a:pt x="90" y="142"/>
                    <a:pt x="106" y="148"/>
                    <a:pt x="123" y="148"/>
                  </a:cubicBezTo>
                </a:path>
              </a:pathLst>
            </a:custGeom>
            <a:gradFill rotWithShape="1">
              <a:gsLst>
                <a:gs pos="0">
                  <a:srgbClr val="D580B2">
                    <a:tint val="50000"/>
                    <a:satMod val="300000"/>
                  </a:srgbClr>
                </a:gs>
                <a:gs pos="35000">
                  <a:srgbClr val="D580B2">
                    <a:tint val="37000"/>
                    <a:satMod val="300000"/>
                  </a:srgbClr>
                </a:gs>
                <a:gs pos="100000">
                  <a:srgbClr val="D580B2">
                    <a:tint val="15000"/>
                    <a:satMod val="350000"/>
                  </a:srgbClr>
                </a:gs>
              </a:gsLst>
              <a:lin ang="16200000" scaled="1"/>
            </a:gradFill>
            <a:ln w="9525" cap="flat" cmpd="sng" algn="ctr">
              <a:solidFill>
                <a:srgbClr val="D580B2">
                  <a:shade val="95000"/>
                  <a:satMod val="105000"/>
                </a:srgbClr>
              </a:solidFill>
              <a:prstDash val="solid"/>
            </a:ln>
            <a:effectLst>
              <a:outerShdw blurRad="40000" dist="20000" dir="5400000" rotWithShape="0">
                <a:srgbClr val="000000">
                  <a:alpha val="38000"/>
                </a:srgb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73" name="Freeform 23"/>
            <p:cNvSpPr>
              <a:spLocks noEditPoints="1"/>
            </p:cNvSpPr>
            <p:nvPr/>
          </p:nvSpPr>
          <p:spPr bwMode="auto">
            <a:xfrm>
              <a:off x="8214330" y="1093758"/>
              <a:ext cx="306654" cy="477713"/>
            </a:xfrm>
            <a:custGeom>
              <a:avLst/>
              <a:gdLst>
                <a:gd name="T0" fmla="*/ 146 w 246"/>
                <a:gd name="T1" fmla="*/ 165 h 382"/>
                <a:gd name="T2" fmla="*/ 151 w 246"/>
                <a:gd name="T3" fmla="*/ 283 h 382"/>
                <a:gd name="T4" fmla="*/ 95 w 246"/>
                <a:gd name="T5" fmla="*/ 283 h 382"/>
                <a:gd name="T6" fmla="*/ 101 w 246"/>
                <a:gd name="T7" fmla="*/ 165 h 382"/>
                <a:gd name="T8" fmla="*/ 0 w 246"/>
                <a:gd name="T9" fmla="*/ 229 h 382"/>
                <a:gd name="T10" fmla="*/ 39 w 246"/>
                <a:gd name="T11" fmla="*/ 382 h 382"/>
                <a:gd name="T12" fmla="*/ 48 w 246"/>
                <a:gd name="T13" fmla="*/ 237 h 382"/>
                <a:gd name="T14" fmla="*/ 199 w 246"/>
                <a:gd name="T15" fmla="*/ 382 h 382"/>
                <a:gd name="T16" fmla="*/ 208 w 246"/>
                <a:gd name="T17" fmla="*/ 237 h 382"/>
                <a:gd name="T18" fmla="*/ 246 w 246"/>
                <a:gd name="T19" fmla="*/ 382 h 382"/>
                <a:gd name="T20" fmla="*/ 179 w 246"/>
                <a:gd name="T21" fmla="*/ 165 h 382"/>
                <a:gd name="T22" fmla="*/ 49 w 246"/>
                <a:gd name="T23" fmla="*/ 74 h 382"/>
                <a:gd name="T24" fmla="*/ 197 w 246"/>
                <a:gd name="T25" fmla="*/ 74 h 382"/>
                <a:gd name="T26" fmla="*/ 142 w 246"/>
                <a:gd name="T27" fmla="*/ 96 h 382"/>
                <a:gd name="T28" fmla="*/ 142 w 246"/>
                <a:gd name="T29" fmla="*/ 114 h 382"/>
                <a:gd name="T30" fmla="*/ 130 w 246"/>
                <a:gd name="T31" fmla="*/ 114 h 382"/>
                <a:gd name="T32" fmla="*/ 117 w 246"/>
                <a:gd name="T33" fmla="*/ 114 h 382"/>
                <a:gd name="T34" fmla="*/ 105 w 246"/>
                <a:gd name="T35" fmla="*/ 114 h 382"/>
                <a:gd name="T36" fmla="*/ 105 w 246"/>
                <a:gd name="T37" fmla="*/ 96 h 382"/>
                <a:gd name="T38" fmla="*/ 178 w 246"/>
                <a:gd name="T39" fmla="*/ 61 h 382"/>
                <a:gd name="T40" fmla="*/ 166 w 246"/>
                <a:gd name="T41" fmla="*/ 85 h 382"/>
                <a:gd name="T42" fmla="*/ 150 w 246"/>
                <a:gd name="T43" fmla="*/ 86 h 382"/>
                <a:gd name="T44" fmla="*/ 133 w 246"/>
                <a:gd name="T45" fmla="*/ 81 h 382"/>
                <a:gd name="T46" fmla="*/ 118 w 246"/>
                <a:gd name="T47" fmla="*/ 69 h 382"/>
                <a:gd name="T48" fmla="*/ 107 w 246"/>
                <a:gd name="T49" fmla="*/ 85 h 382"/>
                <a:gd name="T50" fmla="*/ 91 w 246"/>
                <a:gd name="T51" fmla="*/ 86 h 382"/>
                <a:gd name="T52" fmla="*/ 74 w 246"/>
                <a:gd name="T53" fmla="*/ 81 h 382"/>
                <a:gd name="T54" fmla="*/ 76 w 246"/>
                <a:gd name="T55" fmla="*/ 50 h 382"/>
                <a:gd name="T56" fmla="*/ 112 w 246"/>
                <a:gd name="T57" fmla="*/ 50 h 382"/>
                <a:gd name="T58" fmla="*/ 118 w 246"/>
                <a:gd name="T59" fmla="*/ 63 h 382"/>
                <a:gd name="T60" fmla="*/ 128 w 246"/>
                <a:gd name="T61" fmla="*/ 61 h 382"/>
                <a:gd name="T62" fmla="*/ 153 w 246"/>
                <a:gd name="T63" fmla="*/ 48 h 382"/>
                <a:gd name="T64" fmla="*/ 178 w 246"/>
                <a:gd name="T65" fmla="*/ 61 h 382"/>
                <a:gd name="T66" fmla="*/ 105 w 246"/>
                <a:gd name="T67" fmla="*/ 79 h 382"/>
                <a:gd name="T68" fmla="*/ 93 w 246"/>
                <a:gd name="T69" fmla="*/ 80 h 382"/>
                <a:gd name="T70" fmla="*/ 78 w 246"/>
                <a:gd name="T71" fmla="*/ 77 h 382"/>
                <a:gd name="T72" fmla="*/ 78 w 246"/>
                <a:gd name="T73" fmla="*/ 56 h 382"/>
                <a:gd name="T74" fmla="*/ 109 w 246"/>
                <a:gd name="T75" fmla="*/ 56 h 382"/>
                <a:gd name="T76" fmla="*/ 109 w 246"/>
                <a:gd name="T77" fmla="*/ 77 h 382"/>
                <a:gd name="T78" fmla="*/ 165 w 246"/>
                <a:gd name="T79" fmla="*/ 79 h 382"/>
                <a:gd name="T80" fmla="*/ 153 w 246"/>
                <a:gd name="T81" fmla="*/ 80 h 382"/>
                <a:gd name="T82" fmla="*/ 138 w 246"/>
                <a:gd name="T83" fmla="*/ 77 h 382"/>
                <a:gd name="T84" fmla="*/ 137 w 246"/>
                <a:gd name="T85" fmla="*/ 56 h 382"/>
                <a:gd name="T86" fmla="*/ 169 w 246"/>
                <a:gd name="T87" fmla="*/ 56 h 382"/>
                <a:gd name="T88" fmla="*/ 168 w 246"/>
                <a:gd name="T89" fmla="*/ 7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6" h="382">
                  <a:moveTo>
                    <a:pt x="179" y="165"/>
                  </a:moveTo>
                  <a:cubicBezTo>
                    <a:pt x="146" y="165"/>
                    <a:pt x="146" y="165"/>
                    <a:pt x="146" y="165"/>
                  </a:cubicBezTo>
                  <a:cubicBezTo>
                    <a:pt x="127" y="197"/>
                    <a:pt x="127" y="197"/>
                    <a:pt x="127" y="197"/>
                  </a:cubicBezTo>
                  <a:cubicBezTo>
                    <a:pt x="151" y="283"/>
                    <a:pt x="151" y="283"/>
                    <a:pt x="151" y="283"/>
                  </a:cubicBezTo>
                  <a:cubicBezTo>
                    <a:pt x="123" y="313"/>
                    <a:pt x="123" y="313"/>
                    <a:pt x="123" y="313"/>
                  </a:cubicBezTo>
                  <a:cubicBezTo>
                    <a:pt x="95" y="283"/>
                    <a:pt x="95" y="283"/>
                    <a:pt x="95" y="283"/>
                  </a:cubicBezTo>
                  <a:cubicBezTo>
                    <a:pt x="120" y="197"/>
                    <a:pt x="120" y="197"/>
                    <a:pt x="120" y="197"/>
                  </a:cubicBezTo>
                  <a:cubicBezTo>
                    <a:pt x="101" y="165"/>
                    <a:pt x="101" y="165"/>
                    <a:pt x="101" y="165"/>
                  </a:cubicBezTo>
                  <a:cubicBezTo>
                    <a:pt x="67" y="165"/>
                    <a:pt x="67" y="165"/>
                    <a:pt x="67" y="165"/>
                  </a:cubicBezTo>
                  <a:cubicBezTo>
                    <a:pt x="32" y="165"/>
                    <a:pt x="3" y="193"/>
                    <a:pt x="0" y="229"/>
                  </a:cubicBezTo>
                  <a:cubicBezTo>
                    <a:pt x="0" y="382"/>
                    <a:pt x="0" y="382"/>
                    <a:pt x="0" y="382"/>
                  </a:cubicBezTo>
                  <a:cubicBezTo>
                    <a:pt x="39" y="382"/>
                    <a:pt x="39" y="382"/>
                    <a:pt x="39" y="382"/>
                  </a:cubicBezTo>
                  <a:cubicBezTo>
                    <a:pt x="39" y="237"/>
                    <a:pt x="39" y="237"/>
                    <a:pt x="39" y="237"/>
                  </a:cubicBezTo>
                  <a:cubicBezTo>
                    <a:pt x="48" y="237"/>
                    <a:pt x="48" y="237"/>
                    <a:pt x="48" y="237"/>
                  </a:cubicBezTo>
                  <a:cubicBezTo>
                    <a:pt x="48" y="382"/>
                    <a:pt x="48" y="382"/>
                    <a:pt x="48" y="382"/>
                  </a:cubicBezTo>
                  <a:cubicBezTo>
                    <a:pt x="199" y="382"/>
                    <a:pt x="199" y="382"/>
                    <a:pt x="199" y="382"/>
                  </a:cubicBezTo>
                  <a:cubicBezTo>
                    <a:pt x="199" y="237"/>
                    <a:pt x="199" y="237"/>
                    <a:pt x="199" y="237"/>
                  </a:cubicBezTo>
                  <a:cubicBezTo>
                    <a:pt x="208" y="237"/>
                    <a:pt x="208" y="237"/>
                    <a:pt x="208" y="237"/>
                  </a:cubicBezTo>
                  <a:cubicBezTo>
                    <a:pt x="208" y="382"/>
                    <a:pt x="208" y="382"/>
                    <a:pt x="208" y="382"/>
                  </a:cubicBezTo>
                  <a:cubicBezTo>
                    <a:pt x="246" y="382"/>
                    <a:pt x="246" y="382"/>
                    <a:pt x="246" y="382"/>
                  </a:cubicBezTo>
                  <a:cubicBezTo>
                    <a:pt x="246" y="229"/>
                    <a:pt x="246" y="229"/>
                    <a:pt x="246" y="229"/>
                  </a:cubicBezTo>
                  <a:cubicBezTo>
                    <a:pt x="243" y="193"/>
                    <a:pt x="215" y="165"/>
                    <a:pt x="179" y="165"/>
                  </a:cubicBezTo>
                  <a:moveTo>
                    <a:pt x="123" y="0"/>
                  </a:moveTo>
                  <a:cubicBezTo>
                    <a:pt x="82" y="0"/>
                    <a:pt x="49" y="33"/>
                    <a:pt x="49" y="74"/>
                  </a:cubicBezTo>
                  <a:cubicBezTo>
                    <a:pt x="49" y="115"/>
                    <a:pt x="82" y="148"/>
                    <a:pt x="123" y="148"/>
                  </a:cubicBezTo>
                  <a:cubicBezTo>
                    <a:pt x="164" y="148"/>
                    <a:pt x="197" y="115"/>
                    <a:pt x="197" y="74"/>
                  </a:cubicBezTo>
                  <a:cubicBezTo>
                    <a:pt x="197" y="33"/>
                    <a:pt x="164" y="0"/>
                    <a:pt x="123" y="0"/>
                  </a:cubicBezTo>
                  <a:moveTo>
                    <a:pt x="142" y="96"/>
                  </a:moveTo>
                  <a:cubicBezTo>
                    <a:pt x="152" y="120"/>
                    <a:pt x="152" y="120"/>
                    <a:pt x="152" y="120"/>
                  </a:cubicBezTo>
                  <a:cubicBezTo>
                    <a:pt x="142" y="114"/>
                    <a:pt x="142" y="114"/>
                    <a:pt x="142" y="114"/>
                  </a:cubicBezTo>
                  <a:cubicBezTo>
                    <a:pt x="137" y="120"/>
                    <a:pt x="137" y="120"/>
                    <a:pt x="137" y="120"/>
                  </a:cubicBezTo>
                  <a:cubicBezTo>
                    <a:pt x="130" y="114"/>
                    <a:pt x="130" y="114"/>
                    <a:pt x="130" y="114"/>
                  </a:cubicBezTo>
                  <a:cubicBezTo>
                    <a:pt x="123" y="120"/>
                    <a:pt x="123" y="120"/>
                    <a:pt x="123" y="120"/>
                  </a:cubicBezTo>
                  <a:cubicBezTo>
                    <a:pt x="117" y="114"/>
                    <a:pt x="117" y="114"/>
                    <a:pt x="117" y="114"/>
                  </a:cubicBezTo>
                  <a:cubicBezTo>
                    <a:pt x="109" y="120"/>
                    <a:pt x="109" y="120"/>
                    <a:pt x="109" y="120"/>
                  </a:cubicBezTo>
                  <a:cubicBezTo>
                    <a:pt x="105" y="114"/>
                    <a:pt x="105" y="114"/>
                    <a:pt x="105" y="114"/>
                  </a:cubicBezTo>
                  <a:cubicBezTo>
                    <a:pt x="95" y="120"/>
                    <a:pt x="95" y="120"/>
                    <a:pt x="95" y="120"/>
                  </a:cubicBezTo>
                  <a:cubicBezTo>
                    <a:pt x="105" y="96"/>
                    <a:pt x="105" y="96"/>
                    <a:pt x="105" y="96"/>
                  </a:cubicBezTo>
                  <a:lnTo>
                    <a:pt x="142" y="96"/>
                  </a:lnTo>
                  <a:close/>
                  <a:moveTo>
                    <a:pt x="178" y="61"/>
                  </a:moveTo>
                  <a:cubicBezTo>
                    <a:pt x="178" y="68"/>
                    <a:pt x="176" y="77"/>
                    <a:pt x="173" y="81"/>
                  </a:cubicBezTo>
                  <a:cubicBezTo>
                    <a:pt x="172" y="82"/>
                    <a:pt x="169" y="84"/>
                    <a:pt x="166" y="85"/>
                  </a:cubicBezTo>
                  <a:cubicBezTo>
                    <a:pt x="162" y="86"/>
                    <a:pt x="157" y="86"/>
                    <a:pt x="153" y="86"/>
                  </a:cubicBezTo>
                  <a:cubicBezTo>
                    <a:pt x="152" y="86"/>
                    <a:pt x="151" y="86"/>
                    <a:pt x="150" y="86"/>
                  </a:cubicBezTo>
                  <a:cubicBezTo>
                    <a:pt x="147" y="86"/>
                    <a:pt x="143" y="85"/>
                    <a:pt x="140" y="85"/>
                  </a:cubicBezTo>
                  <a:cubicBezTo>
                    <a:pt x="137" y="84"/>
                    <a:pt x="134" y="82"/>
                    <a:pt x="133" y="81"/>
                  </a:cubicBezTo>
                  <a:cubicBezTo>
                    <a:pt x="131" y="78"/>
                    <a:pt x="130" y="74"/>
                    <a:pt x="129" y="69"/>
                  </a:cubicBezTo>
                  <a:cubicBezTo>
                    <a:pt x="125" y="68"/>
                    <a:pt x="121" y="68"/>
                    <a:pt x="118" y="69"/>
                  </a:cubicBezTo>
                  <a:cubicBezTo>
                    <a:pt x="117" y="74"/>
                    <a:pt x="115" y="78"/>
                    <a:pt x="113" y="81"/>
                  </a:cubicBezTo>
                  <a:cubicBezTo>
                    <a:pt x="112" y="82"/>
                    <a:pt x="110" y="84"/>
                    <a:pt x="107" y="85"/>
                  </a:cubicBezTo>
                  <a:cubicBezTo>
                    <a:pt x="103" y="86"/>
                    <a:pt x="98" y="86"/>
                    <a:pt x="94" y="86"/>
                  </a:cubicBezTo>
                  <a:cubicBezTo>
                    <a:pt x="93" y="86"/>
                    <a:pt x="92" y="86"/>
                    <a:pt x="91" y="86"/>
                  </a:cubicBezTo>
                  <a:cubicBezTo>
                    <a:pt x="87" y="86"/>
                    <a:pt x="83" y="85"/>
                    <a:pt x="80" y="85"/>
                  </a:cubicBezTo>
                  <a:cubicBezTo>
                    <a:pt x="77" y="84"/>
                    <a:pt x="75" y="82"/>
                    <a:pt x="74" y="81"/>
                  </a:cubicBezTo>
                  <a:cubicBezTo>
                    <a:pt x="70" y="77"/>
                    <a:pt x="69" y="68"/>
                    <a:pt x="69" y="61"/>
                  </a:cubicBezTo>
                  <a:cubicBezTo>
                    <a:pt x="69" y="55"/>
                    <a:pt x="72" y="52"/>
                    <a:pt x="76" y="50"/>
                  </a:cubicBezTo>
                  <a:cubicBezTo>
                    <a:pt x="79" y="49"/>
                    <a:pt x="84" y="48"/>
                    <a:pt x="93" y="48"/>
                  </a:cubicBezTo>
                  <a:cubicBezTo>
                    <a:pt x="103" y="48"/>
                    <a:pt x="108" y="49"/>
                    <a:pt x="112" y="50"/>
                  </a:cubicBezTo>
                  <a:cubicBezTo>
                    <a:pt x="115" y="52"/>
                    <a:pt x="118" y="55"/>
                    <a:pt x="118" y="61"/>
                  </a:cubicBezTo>
                  <a:cubicBezTo>
                    <a:pt x="118" y="62"/>
                    <a:pt x="118" y="62"/>
                    <a:pt x="118" y="63"/>
                  </a:cubicBezTo>
                  <a:cubicBezTo>
                    <a:pt x="122" y="62"/>
                    <a:pt x="125" y="62"/>
                    <a:pt x="128" y="63"/>
                  </a:cubicBezTo>
                  <a:cubicBezTo>
                    <a:pt x="128" y="62"/>
                    <a:pt x="128" y="62"/>
                    <a:pt x="128" y="61"/>
                  </a:cubicBezTo>
                  <a:cubicBezTo>
                    <a:pt x="128" y="55"/>
                    <a:pt x="132" y="52"/>
                    <a:pt x="135" y="50"/>
                  </a:cubicBezTo>
                  <a:cubicBezTo>
                    <a:pt x="138" y="49"/>
                    <a:pt x="144" y="48"/>
                    <a:pt x="153" y="48"/>
                  </a:cubicBezTo>
                  <a:cubicBezTo>
                    <a:pt x="162" y="48"/>
                    <a:pt x="168" y="49"/>
                    <a:pt x="171" y="50"/>
                  </a:cubicBezTo>
                  <a:cubicBezTo>
                    <a:pt x="174" y="52"/>
                    <a:pt x="178" y="55"/>
                    <a:pt x="178" y="61"/>
                  </a:cubicBezTo>
                  <a:close/>
                  <a:moveTo>
                    <a:pt x="109" y="77"/>
                  </a:moveTo>
                  <a:cubicBezTo>
                    <a:pt x="109" y="78"/>
                    <a:pt x="107" y="79"/>
                    <a:pt x="105" y="79"/>
                  </a:cubicBezTo>
                  <a:cubicBezTo>
                    <a:pt x="102" y="80"/>
                    <a:pt x="97" y="80"/>
                    <a:pt x="94" y="80"/>
                  </a:cubicBezTo>
                  <a:cubicBezTo>
                    <a:pt x="93" y="80"/>
                    <a:pt x="93" y="80"/>
                    <a:pt x="93" y="80"/>
                  </a:cubicBezTo>
                  <a:cubicBezTo>
                    <a:pt x="90" y="80"/>
                    <a:pt x="85" y="80"/>
                    <a:pt x="82" y="79"/>
                  </a:cubicBezTo>
                  <a:cubicBezTo>
                    <a:pt x="80" y="79"/>
                    <a:pt x="79" y="78"/>
                    <a:pt x="78" y="77"/>
                  </a:cubicBezTo>
                  <a:cubicBezTo>
                    <a:pt x="76" y="75"/>
                    <a:pt x="74" y="67"/>
                    <a:pt x="74" y="61"/>
                  </a:cubicBezTo>
                  <a:cubicBezTo>
                    <a:pt x="74" y="57"/>
                    <a:pt x="77" y="56"/>
                    <a:pt x="78" y="56"/>
                  </a:cubicBezTo>
                  <a:cubicBezTo>
                    <a:pt x="81" y="54"/>
                    <a:pt x="88" y="54"/>
                    <a:pt x="93" y="54"/>
                  </a:cubicBezTo>
                  <a:cubicBezTo>
                    <a:pt x="99" y="54"/>
                    <a:pt x="106" y="54"/>
                    <a:pt x="109" y="56"/>
                  </a:cubicBezTo>
                  <a:cubicBezTo>
                    <a:pt x="110" y="56"/>
                    <a:pt x="113" y="57"/>
                    <a:pt x="113" y="61"/>
                  </a:cubicBezTo>
                  <a:cubicBezTo>
                    <a:pt x="113" y="67"/>
                    <a:pt x="111" y="75"/>
                    <a:pt x="109" y="77"/>
                  </a:cubicBezTo>
                  <a:close/>
                  <a:moveTo>
                    <a:pt x="168" y="77"/>
                  </a:moveTo>
                  <a:cubicBezTo>
                    <a:pt x="168" y="78"/>
                    <a:pt x="167" y="79"/>
                    <a:pt x="165" y="79"/>
                  </a:cubicBezTo>
                  <a:cubicBezTo>
                    <a:pt x="162" y="80"/>
                    <a:pt x="157" y="80"/>
                    <a:pt x="153" y="80"/>
                  </a:cubicBezTo>
                  <a:cubicBezTo>
                    <a:pt x="153" y="80"/>
                    <a:pt x="153" y="80"/>
                    <a:pt x="153" y="80"/>
                  </a:cubicBezTo>
                  <a:cubicBezTo>
                    <a:pt x="149" y="80"/>
                    <a:pt x="144" y="80"/>
                    <a:pt x="141" y="79"/>
                  </a:cubicBezTo>
                  <a:cubicBezTo>
                    <a:pt x="139" y="79"/>
                    <a:pt x="138" y="78"/>
                    <a:pt x="138" y="77"/>
                  </a:cubicBezTo>
                  <a:cubicBezTo>
                    <a:pt x="135" y="75"/>
                    <a:pt x="134" y="67"/>
                    <a:pt x="134" y="61"/>
                  </a:cubicBezTo>
                  <a:cubicBezTo>
                    <a:pt x="134" y="57"/>
                    <a:pt x="136" y="56"/>
                    <a:pt x="137" y="56"/>
                  </a:cubicBezTo>
                  <a:cubicBezTo>
                    <a:pt x="141" y="54"/>
                    <a:pt x="148" y="54"/>
                    <a:pt x="153" y="54"/>
                  </a:cubicBezTo>
                  <a:cubicBezTo>
                    <a:pt x="158" y="54"/>
                    <a:pt x="165" y="54"/>
                    <a:pt x="169" y="56"/>
                  </a:cubicBezTo>
                  <a:cubicBezTo>
                    <a:pt x="170" y="56"/>
                    <a:pt x="172" y="57"/>
                    <a:pt x="172" y="61"/>
                  </a:cubicBezTo>
                  <a:cubicBezTo>
                    <a:pt x="172" y="67"/>
                    <a:pt x="171" y="75"/>
                    <a:pt x="168" y="77"/>
                  </a:cubicBezTo>
                  <a:close/>
                </a:path>
              </a:pathLst>
            </a:custGeom>
            <a:gradFill rotWithShape="1">
              <a:gsLst>
                <a:gs pos="0">
                  <a:srgbClr val="D580B2">
                    <a:tint val="50000"/>
                    <a:satMod val="300000"/>
                  </a:srgbClr>
                </a:gs>
                <a:gs pos="35000">
                  <a:srgbClr val="D580B2">
                    <a:tint val="37000"/>
                    <a:satMod val="300000"/>
                  </a:srgbClr>
                </a:gs>
                <a:gs pos="100000">
                  <a:srgbClr val="D580B2">
                    <a:tint val="15000"/>
                    <a:satMod val="350000"/>
                  </a:srgbClr>
                </a:gs>
              </a:gsLst>
              <a:lin ang="16200000" scaled="1"/>
            </a:gradFill>
            <a:ln w="9525" cap="flat" cmpd="sng" algn="ctr">
              <a:solidFill>
                <a:srgbClr val="D580B2">
                  <a:shade val="95000"/>
                  <a:satMod val="105000"/>
                </a:srgbClr>
              </a:solidFill>
              <a:prstDash val="solid"/>
            </a:ln>
            <a:effectLst>
              <a:outerShdw blurRad="40000" dist="20000" dir="5400000" rotWithShape="0">
                <a:srgbClr val="000000">
                  <a:alpha val="38000"/>
                </a:srgb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74" name="Freeform 24"/>
            <p:cNvSpPr>
              <a:spLocks noEditPoints="1"/>
            </p:cNvSpPr>
            <p:nvPr/>
          </p:nvSpPr>
          <p:spPr bwMode="auto">
            <a:xfrm>
              <a:off x="8218108" y="1952534"/>
              <a:ext cx="308740" cy="515262"/>
            </a:xfrm>
            <a:custGeom>
              <a:avLst/>
              <a:gdLst>
                <a:gd name="T0" fmla="*/ 175 w 246"/>
                <a:gd name="T1" fmla="*/ 195 h 412"/>
                <a:gd name="T2" fmla="*/ 71 w 246"/>
                <a:gd name="T3" fmla="*/ 195 h 412"/>
                <a:gd name="T4" fmla="*/ 0 w 246"/>
                <a:gd name="T5" fmla="*/ 259 h 412"/>
                <a:gd name="T6" fmla="*/ 39 w 246"/>
                <a:gd name="T7" fmla="*/ 412 h 412"/>
                <a:gd name="T8" fmla="*/ 48 w 246"/>
                <a:gd name="T9" fmla="*/ 267 h 412"/>
                <a:gd name="T10" fmla="*/ 198 w 246"/>
                <a:gd name="T11" fmla="*/ 412 h 412"/>
                <a:gd name="T12" fmla="*/ 208 w 246"/>
                <a:gd name="T13" fmla="*/ 267 h 412"/>
                <a:gd name="T14" fmla="*/ 246 w 246"/>
                <a:gd name="T15" fmla="*/ 412 h 412"/>
                <a:gd name="T16" fmla="*/ 179 w 246"/>
                <a:gd name="T17" fmla="*/ 195 h 412"/>
                <a:gd name="T18" fmla="*/ 93 w 246"/>
                <a:gd name="T19" fmla="*/ 30 h 412"/>
                <a:gd name="T20" fmla="*/ 153 w 246"/>
                <a:gd name="T21" fmla="*/ 30 h 412"/>
                <a:gd name="T22" fmla="*/ 123 w 246"/>
                <a:gd name="T23" fmla="*/ 24 h 412"/>
                <a:gd name="T24" fmla="*/ 123 w 246"/>
                <a:gd name="T25" fmla="*/ 30 h 412"/>
                <a:gd name="T26" fmla="*/ 123 w 246"/>
                <a:gd name="T27" fmla="*/ 178 h 412"/>
                <a:gd name="T28" fmla="*/ 123 w 246"/>
                <a:gd name="T29" fmla="*/ 30 h 412"/>
                <a:gd name="T30" fmla="*/ 173 w 246"/>
                <a:gd name="T31" fmla="*/ 115 h 412"/>
                <a:gd name="T32" fmla="*/ 156 w 246"/>
                <a:gd name="T33" fmla="*/ 119 h 412"/>
                <a:gd name="T34" fmla="*/ 140 w 246"/>
                <a:gd name="T35" fmla="*/ 119 h 412"/>
                <a:gd name="T36" fmla="*/ 129 w 246"/>
                <a:gd name="T37" fmla="*/ 103 h 412"/>
                <a:gd name="T38" fmla="*/ 113 w 246"/>
                <a:gd name="T39" fmla="*/ 115 h 412"/>
                <a:gd name="T40" fmla="*/ 96 w 246"/>
                <a:gd name="T41" fmla="*/ 119 h 412"/>
                <a:gd name="T42" fmla="*/ 80 w 246"/>
                <a:gd name="T43" fmla="*/ 119 h 412"/>
                <a:gd name="T44" fmla="*/ 69 w 246"/>
                <a:gd name="T45" fmla="*/ 95 h 412"/>
                <a:gd name="T46" fmla="*/ 93 w 246"/>
                <a:gd name="T47" fmla="*/ 82 h 412"/>
                <a:gd name="T48" fmla="*/ 118 w 246"/>
                <a:gd name="T49" fmla="*/ 95 h 412"/>
                <a:gd name="T50" fmla="*/ 128 w 246"/>
                <a:gd name="T51" fmla="*/ 96 h 412"/>
                <a:gd name="T52" fmla="*/ 135 w 246"/>
                <a:gd name="T53" fmla="*/ 84 h 412"/>
                <a:gd name="T54" fmla="*/ 171 w 246"/>
                <a:gd name="T55" fmla="*/ 84 h 412"/>
                <a:gd name="T56" fmla="*/ 109 w 246"/>
                <a:gd name="T57" fmla="*/ 111 h 412"/>
                <a:gd name="T58" fmla="*/ 93 w 246"/>
                <a:gd name="T59" fmla="*/ 114 h 412"/>
                <a:gd name="T60" fmla="*/ 93 w 246"/>
                <a:gd name="T61" fmla="*/ 114 h 412"/>
                <a:gd name="T62" fmla="*/ 78 w 246"/>
                <a:gd name="T63" fmla="*/ 111 h 412"/>
                <a:gd name="T64" fmla="*/ 77 w 246"/>
                <a:gd name="T65" fmla="*/ 89 h 412"/>
                <a:gd name="T66" fmla="*/ 109 w 246"/>
                <a:gd name="T67" fmla="*/ 89 h 412"/>
                <a:gd name="T68" fmla="*/ 109 w 246"/>
                <a:gd name="T69" fmla="*/ 111 h 412"/>
                <a:gd name="T70" fmla="*/ 165 w 246"/>
                <a:gd name="T71" fmla="*/ 113 h 412"/>
                <a:gd name="T72" fmla="*/ 153 w 246"/>
                <a:gd name="T73" fmla="*/ 114 h 412"/>
                <a:gd name="T74" fmla="*/ 141 w 246"/>
                <a:gd name="T75" fmla="*/ 113 h 412"/>
                <a:gd name="T76" fmla="*/ 134 w 246"/>
                <a:gd name="T77" fmla="*/ 95 h 412"/>
                <a:gd name="T78" fmla="*/ 153 w 246"/>
                <a:gd name="T79" fmla="*/ 88 h 412"/>
                <a:gd name="T80" fmla="*/ 172 w 246"/>
                <a:gd name="T81" fmla="*/ 95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6" h="412">
                  <a:moveTo>
                    <a:pt x="179" y="195"/>
                  </a:moveTo>
                  <a:cubicBezTo>
                    <a:pt x="175" y="195"/>
                    <a:pt x="175" y="195"/>
                    <a:pt x="175" y="195"/>
                  </a:cubicBezTo>
                  <a:cubicBezTo>
                    <a:pt x="178" y="227"/>
                    <a:pt x="157" y="255"/>
                    <a:pt x="123" y="210"/>
                  </a:cubicBezTo>
                  <a:cubicBezTo>
                    <a:pt x="89" y="255"/>
                    <a:pt x="68" y="227"/>
                    <a:pt x="71" y="195"/>
                  </a:cubicBezTo>
                  <a:cubicBezTo>
                    <a:pt x="67" y="195"/>
                    <a:pt x="67" y="195"/>
                    <a:pt x="67" y="195"/>
                  </a:cubicBezTo>
                  <a:cubicBezTo>
                    <a:pt x="32" y="195"/>
                    <a:pt x="3" y="223"/>
                    <a:pt x="0" y="259"/>
                  </a:cubicBezTo>
                  <a:cubicBezTo>
                    <a:pt x="0" y="412"/>
                    <a:pt x="0" y="412"/>
                    <a:pt x="0" y="412"/>
                  </a:cubicBezTo>
                  <a:cubicBezTo>
                    <a:pt x="39" y="412"/>
                    <a:pt x="39" y="412"/>
                    <a:pt x="39" y="412"/>
                  </a:cubicBezTo>
                  <a:cubicBezTo>
                    <a:pt x="39" y="267"/>
                    <a:pt x="39" y="267"/>
                    <a:pt x="39" y="267"/>
                  </a:cubicBezTo>
                  <a:cubicBezTo>
                    <a:pt x="48" y="267"/>
                    <a:pt x="48" y="267"/>
                    <a:pt x="48" y="267"/>
                  </a:cubicBezTo>
                  <a:cubicBezTo>
                    <a:pt x="48" y="412"/>
                    <a:pt x="48" y="412"/>
                    <a:pt x="48" y="412"/>
                  </a:cubicBezTo>
                  <a:cubicBezTo>
                    <a:pt x="198" y="412"/>
                    <a:pt x="198" y="412"/>
                    <a:pt x="198" y="412"/>
                  </a:cubicBezTo>
                  <a:cubicBezTo>
                    <a:pt x="198" y="267"/>
                    <a:pt x="198" y="267"/>
                    <a:pt x="198" y="267"/>
                  </a:cubicBezTo>
                  <a:cubicBezTo>
                    <a:pt x="208" y="267"/>
                    <a:pt x="208" y="267"/>
                    <a:pt x="208" y="267"/>
                  </a:cubicBezTo>
                  <a:cubicBezTo>
                    <a:pt x="208" y="412"/>
                    <a:pt x="208" y="412"/>
                    <a:pt x="208" y="412"/>
                  </a:cubicBezTo>
                  <a:cubicBezTo>
                    <a:pt x="246" y="412"/>
                    <a:pt x="246" y="412"/>
                    <a:pt x="246" y="412"/>
                  </a:cubicBezTo>
                  <a:cubicBezTo>
                    <a:pt x="246" y="259"/>
                    <a:pt x="246" y="259"/>
                    <a:pt x="246" y="259"/>
                  </a:cubicBezTo>
                  <a:cubicBezTo>
                    <a:pt x="243" y="223"/>
                    <a:pt x="215" y="195"/>
                    <a:pt x="179" y="195"/>
                  </a:cubicBezTo>
                  <a:moveTo>
                    <a:pt x="93" y="30"/>
                  </a:moveTo>
                  <a:cubicBezTo>
                    <a:pt x="93" y="30"/>
                    <a:pt x="93" y="30"/>
                    <a:pt x="93" y="30"/>
                  </a:cubicBezTo>
                  <a:cubicBezTo>
                    <a:pt x="93" y="13"/>
                    <a:pt x="107" y="0"/>
                    <a:pt x="123" y="0"/>
                  </a:cubicBezTo>
                  <a:cubicBezTo>
                    <a:pt x="140" y="0"/>
                    <a:pt x="153" y="13"/>
                    <a:pt x="153" y="30"/>
                  </a:cubicBezTo>
                  <a:cubicBezTo>
                    <a:pt x="153" y="30"/>
                    <a:pt x="153" y="30"/>
                    <a:pt x="153" y="30"/>
                  </a:cubicBezTo>
                  <a:cubicBezTo>
                    <a:pt x="144" y="26"/>
                    <a:pt x="134" y="24"/>
                    <a:pt x="123" y="24"/>
                  </a:cubicBezTo>
                  <a:cubicBezTo>
                    <a:pt x="113" y="24"/>
                    <a:pt x="103" y="26"/>
                    <a:pt x="93" y="30"/>
                  </a:cubicBezTo>
                  <a:close/>
                  <a:moveTo>
                    <a:pt x="123" y="30"/>
                  </a:moveTo>
                  <a:cubicBezTo>
                    <a:pt x="82" y="30"/>
                    <a:pt x="49" y="63"/>
                    <a:pt x="49" y="104"/>
                  </a:cubicBezTo>
                  <a:cubicBezTo>
                    <a:pt x="49" y="145"/>
                    <a:pt x="82" y="178"/>
                    <a:pt x="123" y="178"/>
                  </a:cubicBezTo>
                  <a:cubicBezTo>
                    <a:pt x="164" y="178"/>
                    <a:pt x="197" y="145"/>
                    <a:pt x="197" y="104"/>
                  </a:cubicBezTo>
                  <a:cubicBezTo>
                    <a:pt x="197" y="63"/>
                    <a:pt x="164" y="30"/>
                    <a:pt x="123" y="30"/>
                  </a:cubicBezTo>
                  <a:moveTo>
                    <a:pt x="178" y="95"/>
                  </a:moveTo>
                  <a:cubicBezTo>
                    <a:pt x="178" y="102"/>
                    <a:pt x="176" y="110"/>
                    <a:pt x="173" y="115"/>
                  </a:cubicBezTo>
                  <a:cubicBezTo>
                    <a:pt x="171" y="116"/>
                    <a:pt x="169" y="118"/>
                    <a:pt x="166" y="119"/>
                  </a:cubicBezTo>
                  <a:cubicBezTo>
                    <a:pt x="163" y="119"/>
                    <a:pt x="159" y="119"/>
                    <a:pt x="156" y="119"/>
                  </a:cubicBezTo>
                  <a:cubicBezTo>
                    <a:pt x="154" y="119"/>
                    <a:pt x="152" y="119"/>
                    <a:pt x="150" y="119"/>
                  </a:cubicBezTo>
                  <a:cubicBezTo>
                    <a:pt x="147" y="119"/>
                    <a:pt x="143" y="119"/>
                    <a:pt x="140" y="119"/>
                  </a:cubicBezTo>
                  <a:cubicBezTo>
                    <a:pt x="137" y="118"/>
                    <a:pt x="135" y="116"/>
                    <a:pt x="133" y="115"/>
                  </a:cubicBezTo>
                  <a:cubicBezTo>
                    <a:pt x="131" y="112"/>
                    <a:pt x="130" y="107"/>
                    <a:pt x="129" y="103"/>
                  </a:cubicBezTo>
                  <a:cubicBezTo>
                    <a:pt x="125" y="102"/>
                    <a:pt x="121" y="102"/>
                    <a:pt x="118" y="103"/>
                  </a:cubicBezTo>
                  <a:cubicBezTo>
                    <a:pt x="117" y="107"/>
                    <a:pt x="115" y="112"/>
                    <a:pt x="113" y="115"/>
                  </a:cubicBezTo>
                  <a:cubicBezTo>
                    <a:pt x="112" y="116"/>
                    <a:pt x="109" y="118"/>
                    <a:pt x="106" y="119"/>
                  </a:cubicBezTo>
                  <a:cubicBezTo>
                    <a:pt x="104" y="119"/>
                    <a:pt x="100" y="119"/>
                    <a:pt x="96" y="119"/>
                  </a:cubicBezTo>
                  <a:cubicBezTo>
                    <a:pt x="94" y="119"/>
                    <a:pt x="93" y="119"/>
                    <a:pt x="91" y="119"/>
                  </a:cubicBezTo>
                  <a:cubicBezTo>
                    <a:pt x="87" y="119"/>
                    <a:pt x="83" y="119"/>
                    <a:pt x="80" y="119"/>
                  </a:cubicBezTo>
                  <a:cubicBezTo>
                    <a:pt x="78" y="118"/>
                    <a:pt x="75" y="116"/>
                    <a:pt x="74" y="115"/>
                  </a:cubicBezTo>
                  <a:cubicBezTo>
                    <a:pt x="70" y="110"/>
                    <a:pt x="69" y="102"/>
                    <a:pt x="69" y="95"/>
                  </a:cubicBezTo>
                  <a:cubicBezTo>
                    <a:pt x="69" y="89"/>
                    <a:pt x="72" y="85"/>
                    <a:pt x="75" y="84"/>
                  </a:cubicBezTo>
                  <a:cubicBezTo>
                    <a:pt x="79" y="83"/>
                    <a:pt x="84" y="82"/>
                    <a:pt x="93" y="82"/>
                  </a:cubicBezTo>
                  <a:cubicBezTo>
                    <a:pt x="103" y="82"/>
                    <a:pt x="108" y="83"/>
                    <a:pt x="111" y="84"/>
                  </a:cubicBezTo>
                  <a:cubicBezTo>
                    <a:pt x="115" y="85"/>
                    <a:pt x="118" y="89"/>
                    <a:pt x="118" y="95"/>
                  </a:cubicBezTo>
                  <a:cubicBezTo>
                    <a:pt x="118" y="95"/>
                    <a:pt x="118" y="96"/>
                    <a:pt x="118" y="96"/>
                  </a:cubicBezTo>
                  <a:cubicBezTo>
                    <a:pt x="122" y="96"/>
                    <a:pt x="125" y="96"/>
                    <a:pt x="128" y="96"/>
                  </a:cubicBezTo>
                  <a:cubicBezTo>
                    <a:pt x="128" y="96"/>
                    <a:pt x="128" y="95"/>
                    <a:pt x="128" y="95"/>
                  </a:cubicBezTo>
                  <a:cubicBezTo>
                    <a:pt x="128" y="89"/>
                    <a:pt x="132" y="85"/>
                    <a:pt x="135" y="84"/>
                  </a:cubicBezTo>
                  <a:cubicBezTo>
                    <a:pt x="138" y="83"/>
                    <a:pt x="144" y="82"/>
                    <a:pt x="153" y="82"/>
                  </a:cubicBezTo>
                  <a:cubicBezTo>
                    <a:pt x="162" y="82"/>
                    <a:pt x="167" y="83"/>
                    <a:pt x="171" y="84"/>
                  </a:cubicBezTo>
                  <a:cubicBezTo>
                    <a:pt x="174" y="85"/>
                    <a:pt x="178" y="89"/>
                    <a:pt x="178" y="95"/>
                  </a:cubicBezTo>
                  <a:close/>
                  <a:moveTo>
                    <a:pt x="109" y="111"/>
                  </a:moveTo>
                  <a:cubicBezTo>
                    <a:pt x="108" y="112"/>
                    <a:pt x="107" y="113"/>
                    <a:pt x="105" y="113"/>
                  </a:cubicBezTo>
                  <a:cubicBezTo>
                    <a:pt x="102" y="114"/>
                    <a:pt x="97" y="114"/>
                    <a:pt x="93" y="114"/>
                  </a:cubicBezTo>
                  <a:cubicBezTo>
                    <a:pt x="93" y="114"/>
                    <a:pt x="93" y="114"/>
                    <a:pt x="93" y="114"/>
                  </a:cubicBezTo>
                  <a:cubicBezTo>
                    <a:pt x="93" y="114"/>
                    <a:pt x="93" y="114"/>
                    <a:pt x="93" y="114"/>
                  </a:cubicBezTo>
                  <a:cubicBezTo>
                    <a:pt x="90" y="114"/>
                    <a:pt x="85" y="114"/>
                    <a:pt x="81" y="113"/>
                  </a:cubicBezTo>
                  <a:cubicBezTo>
                    <a:pt x="80" y="113"/>
                    <a:pt x="78" y="112"/>
                    <a:pt x="78" y="111"/>
                  </a:cubicBezTo>
                  <a:cubicBezTo>
                    <a:pt x="76" y="108"/>
                    <a:pt x="74" y="101"/>
                    <a:pt x="74" y="95"/>
                  </a:cubicBezTo>
                  <a:cubicBezTo>
                    <a:pt x="74" y="91"/>
                    <a:pt x="77" y="90"/>
                    <a:pt x="77" y="89"/>
                  </a:cubicBezTo>
                  <a:cubicBezTo>
                    <a:pt x="81" y="88"/>
                    <a:pt x="88" y="88"/>
                    <a:pt x="93" y="88"/>
                  </a:cubicBezTo>
                  <a:cubicBezTo>
                    <a:pt x="99" y="88"/>
                    <a:pt x="106" y="88"/>
                    <a:pt x="109" y="89"/>
                  </a:cubicBezTo>
                  <a:cubicBezTo>
                    <a:pt x="110" y="90"/>
                    <a:pt x="113" y="91"/>
                    <a:pt x="113" y="95"/>
                  </a:cubicBezTo>
                  <a:cubicBezTo>
                    <a:pt x="113" y="101"/>
                    <a:pt x="111" y="108"/>
                    <a:pt x="109" y="111"/>
                  </a:cubicBezTo>
                  <a:close/>
                  <a:moveTo>
                    <a:pt x="168" y="111"/>
                  </a:moveTo>
                  <a:cubicBezTo>
                    <a:pt x="168" y="112"/>
                    <a:pt x="167" y="113"/>
                    <a:pt x="165" y="113"/>
                  </a:cubicBezTo>
                  <a:cubicBezTo>
                    <a:pt x="162" y="114"/>
                    <a:pt x="156" y="114"/>
                    <a:pt x="153" y="114"/>
                  </a:cubicBezTo>
                  <a:cubicBezTo>
                    <a:pt x="153" y="114"/>
                    <a:pt x="153" y="114"/>
                    <a:pt x="153" y="114"/>
                  </a:cubicBezTo>
                  <a:cubicBezTo>
                    <a:pt x="153" y="114"/>
                    <a:pt x="153" y="114"/>
                    <a:pt x="153" y="114"/>
                  </a:cubicBezTo>
                  <a:cubicBezTo>
                    <a:pt x="149" y="114"/>
                    <a:pt x="144" y="114"/>
                    <a:pt x="141" y="113"/>
                  </a:cubicBezTo>
                  <a:cubicBezTo>
                    <a:pt x="139" y="113"/>
                    <a:pt x="138" y="112"/>
                    <a:pt x="137" y="111"/>
                  </a:cubicBezTo>
                  <a:cubicBezTo>
                    <a:pt x="135" y="108"/>
                    <a:pt x="134" y="101"/>
                    <a:pt x="134" y="95"/>
                  </a:cubicBezTo>
                  <a:cubicBezTo>
                    <a:pt x="134" y="91"/>
                    <a:pt x="136" y="90"/>
                    <a:pt x="137" y="89"/>
                  </a:cubicBezTo>
                  <a:cubicBezTo>
                    <a:pt x="140" y="88"/>
                    <a:pt x="148" y="88"/>
                    <a:pt x="153" y="88"/>
                  </a:cubicBezTo>
                  <a:cubicBezTo>
                    <a:pt x="158" y="88"/>
                    <a:pt x="165" y="88"/>
                    <a:pt x="169" y="89"/>
                  </a:cubicBezTo>
                  <a:cubicBezTo>
                    <a:pt x="170" y="90"/>
                    <a:pt x="172" y="91"/>
                    <a:pt x="172" y="95"/>
                  </a:cubicBezTo>
                  <a:cubicBezTo>
                    <a:pt x="172" y="101"/>
                    <a:pt x="170" y="108"/>
                    <a:pt x="168" y="111"/>
                  </a:cubicBezTo>
                  <a:close/>
                </a:path>
              </a:pathLst>
            </a:custGeom>
            <a:gradFill rotWithShape="1">
              <a:gsLst>
                <a:gs pos="0">
                  <a:srgbClr val="D580B2">
                    <a:tint val="50000"/>
                    <a:satMod val="300000"/>
                  </a:srgbClr>
                </a:gs>
                <a:gs pos="35000">
                  <a:srgbClr val="D580B2">
                    <a:tint val="37000"/>
                    <a:satMod val="300000"/>
                  </a:srgbClr>
                </a:gs>
                <a:gs pos="100000">
                  <a:srgbClr val="D580B2">
                    <a:tint val="15000"/>
                    <a:satMod val="350000"/>
                  </a:srgbClr>
                </a:gs>
              </a:gsLst>
              <a:lin ang="16200000" scaled="1"/>
            </a:gradFill>
            <a:ln w="9525" cap="flat" cmpd="sng" algn="ctr">
              <a:solidFill>
                <a:srgbClr val="D580B2">
                  <a:shade val="95000"/>
                  <a:satMod val="105000"/>
                </a:srgbClr>
              </a:solidFill>
              <a:prstDash val="solid"/>
            </a:ln>
            <a:effectLst>
              <a:outerShdw blurRad="40000" dist="20000" dir="5400000" rotWithShape="0">
                <a:srgbClr val="000000">
                  <a:alpha val="38000"/>
                </a:srgb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75" name="Freeform 324"/>
            <p:cNvSpPr>
              <a:spLocks noEditPoints="1"/>
            </p:cNvSpPr>
            <p:nvPr/>
          </p:nvSpPr>
          <p:spPr bwMode="auto">
            <a:xfrm>
              <a:off x="596189" y="1599683"/>
              <a:ext cx="330344" cy="330344"/>
            </a:xfrm>
            <a:custGeom>
              <a:avLst/>
              <a:gdLst>
                <a:gd name="T0" fmla="*/ 835 w 845"/>
                <a:gd name="T1" fmla="*/ 366 h 847"/>
                <a:gd name="T2" fmla="*/ 835 w 845"/>
                <a:gd name="T3" fmla="*/ 24 h 847"/>
                <a:gd name="T4" fmla="*/ 498 w 845"/>
                <a:gd name="T5" fmla="*/ 1 h 847"/>
                <a:gd name="T6" fmla="*/ 454 w 845"/>
                <a:gd name="T7" fmla="*/ 335 h 847"/>
                <a:gd name="T8" fmla="*/ 498 w 845"/>
                <a:gd name="T9" fmla="*/ 390 h 847"/>
                <a:gd name="T10" fmla="*/ 629 w 845"/>
                <a:gd name="T11" fmla="*/ 89 h 847"/>
                <a:gd name="T12" fmla="*/ 654 w 845"/>
                <a:gd name="T13" fmla="*/ 76 h 847"/>
                <a:gd name="T14" fmla="*/ 672 w 845"/>
                <a:gd name="T15" fmla="*/ 173 h 847"/>
                <a:gd name="T16" fmla="*/ 767 w 845"/>
                <a:gd name="T17" fmla="*/ 186 h 847"/>
                <a:gd name="T18" fmla="*/ 758 w 845"/>
                <a:gd name="T19" fmla="*/ 214 h 847"/>
                <a:gd name="T20" fmla="*/ 670 w 845"/>
                <a:gd name="T21" fmla="*/ 301 h 847"/>
                <a:gd name="T22" fmla="*/ 644 w 845"/>
                <a:gd name="T23" fmla="*/ 314 h 847"/>
                <a:gd name="T24" fmla="*/ 626 w 845"/>
                <a:gd name="T25" fmla="*/ 217 h 847"/>
                <a:gd name="T26" fmla="*/ 530 w 845"/>
                <a:gd name="T27" fmla="*/ 204 h 847"/>
                <a:gd name="T28" fmla="*/ 539 w 845"/>
                <a:gd name="T29" fmla="*/ 176 h 847"/>
                <a:gd name="T30" fmla="*/ 347 w 845"/>
                <a:gd name="T31" fmla="*/ 846 h 847"/>
                <a:gd name="T32" fmla="*/ 391 w 845"/>
                <a:gd name="T33" fmla="*/ 511 h 847"/>
                <a:gd name="T34" fmla="*/ 347 w 845"/>
                <a:gd name="T35" fmla="*/ 457 h 847"/>
                <a:gd name="T36" fmla="*/ 10 w 845"/>
                <a:gd name="T37" fmla="*/ 480 h 847"/>
                <a:gd name="T38" fmla="*/ 10 w 845"/>
                <a:gd name="T39" fmla="*/ 822 h 847"/>
                <a:gd name="T40" fmla="*/ 112 w 845"/>
                <a:gd name="T41" fmla="*/ 566 h 847"/>
                <a:gd name="T42" fmla="*/ 143 w 845"/>
                <a:gd name="T43" fmla="*/ 566 h 847"/>
                <a:gd name="T44" fmla="*/ 269 w 845"/>
                <a:gd name="T45" fmla="*/ 560 h 847"/>
                <a:gd name="T46" fmla="*/ 287 w 845"/>
                <a:gd name="T47" fmla="*/ 582 h 847"/>
                <a:gd name="T48" fmla="*/ 283 w 845"/>
                <a:gd name="T49" fmla="*/ 708 h 847"/>
                <a:gd name="T50" fmla="*/ 281 w 845"/>
                <a:gd name="T51" fmla="*/ 736 h 847"/>
                <a:gd name="T52" fmla="*/ 248 w 845"/>
                <a:gd name="T53" fmla="*/ 736 h 847"/>
                <a:gd name="T54" fmla="*/ 122 w 845"/>
                <a:gd name="T55" fmla="*/ 743 h 847"/>
                <a:gd name="T56" fmla="*/ 104 w 845"/>
                <a:gd name="T57" fmla="*/ 720 h 847"/>
                <a:gd name="T58" fmla="*/ 108 w 845"/>
                <a:gd name="T59" fmla="*/ 595 h 847"/>
                <a:gd name="T60" fmla="*/ 112 w 845"/>
                <a:gd name="T61" fmla="*/ 566 h 847"/>
                <a:gd name="T62" fmla="*/ 382 w 845"/>
                <a:gd name="T63" fmla="*/ 366 h 847"/>
                <a:gd name="T64" fmla="*/ 382 w 845"/>
                <a:gd name="T65" fmla="*/ 24 h 847"/>
                <a:gd name="T66" fmla="*/ 44 w 845"/>
                <a:gd name="T67" fmla="*/ 1 h 847"/>
                <a:gd name="T68" fmla="*/ 0 w 845"/>
                <a:gd name="T69" fmla="*/ 335 h 847"/>
                <a:gd name="T70" fmla="*/ 44 w 845"/>
                <a:gd name="T71" fmla="*/ 390 h 847"/>
                <a:gd name="T72" fmla="*/ 293 w 845"/>
                <a:gd name="T73" fmla="*/ 182 h 847"/>
                <a:gd name="T74" fmla="*/ 287 w 845"/>
                <a:gd name="T75" fmla="*/ 212 h 847"/>
                <a:gd name="T76" fmla="*/ 95 w 845"/>
                <a:gd name="T77" fmla="*/ 203 h 847"/>
                <a:gd name="T78" fmla="*/ 108 w 845"/>
                <a:gd name="T79" fmla="*/ 176 h 847"/>
                <a:gd name="T80" fmla="*/ 820 w 845"/>
                <a:gd name="T81" fmla="*/ 838 h 847"/>
                <a:gd name="T82" fmla="*/ 844 w 845"/>
                <a:gd name="T83" fmla="*/ 500 h 847"/>
                <a:gd name="T84" fmla="*/ 509 w 845"/>
                <a:gd name="T85" fmla="*/ 456 h 847"/>
                <a:gd name="T86" fmla="*/ 455 w 845"/>
                <a:gd name="T87" fmla="*/ 500 h 847"/>
                <a:gd name="T88" fmla="*/ 478 w 845"/>
                <a:gd name="T89" fmla="*/ 838 h 847"/>
                <a:gd name="T90" fmla="*/ 638 w 845"/>
                <a:gd name="T91" fmla="*/ 766 h 847"/>
                <a:gd name="T92" fmla="*/ 622 w 845"/>
                <a:gd name="T93" fmla="*/ 734 h 847"/>
                <a:gd name="T94" fmla="*/ 649 w 845"/>
                <a:gd name="T95" fmla="*/ 712 h 847"/>
                <a:gd name="T96" fmla="*/ 677 w 845"/>
                <a:gd name="T97" fmla="*/ 740 h 847"/>
                <a:gd name="T98" fmla="*/ 655 w 845"/>
                <a:gd name="T99" fmla="*/ 767 h 847"/>
                <a:gd name="T100" fmla="*/ 668 w 845"/>
                <a:gd name="T101" fmla="*/ 571 h 847"/>
                <a:gd name="T102" fmla="*/ 672 w 845"/>
                <a:gd name="T103" fmla="*/ 607 h 847"/>
                <a:gd name="T104" fmla="*/ 638 w 845"/>
                <a:gd name="T105" fmla="*/ 617 h 847"/>
                <a:gd name="T106" fmla="*/ 622 w 845"/>
                <a:gd name="T107" fmla="*/ 586 h 847"/>
                <a:gd name="T108" fmla="*/ 649 w 845"/>
                <a:gd name="T109" fmla="*/ 563 h 847"/>
                <a:gd name="T110" fmla="*/ 751 w 845"/>
                <a:gd name="T111" fmla="*/ 664 h 847"/>
                <a:gd name="T112" fmla="*/ 733 w 845"/>
                <a:gd name="T113" fmla="*/ 686 h 847"/>
                <a:gd name="T114" fmla="*/ 546 w 845"/>
                <a:gd name="T115" fmla="*/ 668 h 847"/>
                <a:gd name="T116" fmla="*/ 565 w 845"/>
                <a:gd name="T117" fmla="*/ 649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45" h="847">
                  <a:moveTo>
                    <a:pt x="509" y="391"/>
                  </a:moveTo>
                  <a:lnTo>
                    <a:pt x="788" y="391"/>
                  </a:lnTo>
                  <a:lnTo>
                    <a:pt x="788" y="391"/>
                  </a:lnTo>
                  <a:lnTo>
                    <a:pt x="800" y="390"/>
                  </a:lnTo>
                  <a:lnTo>
                    <a:pt x="810" y="386"/>
                  </a:lnTo>
                  <a:lnTo>
                    <a:pt x="820" y="382"/>
                  </a:lnTo>
                  <a:lnTo>
                    <a:pt x="828" y="374"/>
                  </a:lnTo>
                  <a:lnTo>
                    <a:pt x="835" y="366"/>
                  </a:lnTo>
                  <a:lnTo>
                    <a:pt x="840" y="356"/>
                  </a:lnTo>
                  <a:lnTo>
                    <a:pt x="844" y="346"/>
                  </a:lnTo>
                  <a:lnTo>
                    <a:pt x="845" y="335"/>
                  </a:lnTo>
                  <a:lnTo>
                    <a:pt x="845" y="55"/>
                  </a:lnTo>
                  <a:lnTo>
                    <a:pt x="845" y="55"/>
                  </a:lnTo>
                  <a:lnTo>
                    <a:pt x="844" y="44"/>
                  </a:lnTo>
                  <a:lnTo>
                    <a:pt x="840" y="34"/>
                  </a:lnTo>
                  <a:lnTo>
                    <a:pt x="835" y="24"/>
                  </a:lnTo>
                  <a:lnTo>
                    <a:pt x="828" y="16"/>
                  </a:lnTo>
                  <a:lnTo>
                    <a:pt x="820" y="10"/>
                  </a:lnTo>
                  <a:lnTo>
                    <a:pt x="810" y="4"/>
                  </a:lnTo>
                  <a:lnTo>
                    <a:pt x="800" y="1"/>
                  </a:lnTo>
                  <a:lnTo>
                    <a:pt x="788" y="0"/>
                  </a:lnTo>
                  <a:lnTo>
                    <a:pt x="509" y="0"/>
                  </a:lnTo>
                  <a:lnTo>
                    <a:pt x="509" y="0"/>
                  </a:lnTo>
                  <a:lnTo>
                    <a:pt x="498" y="1"/>
                  </a:lnTo>
                  <a:lnTo>
                    <a:pt x="487" y="4"/>
                  </a:lnTo>
                  <a:lnTo>
                    <a:pt x="478" y="10"/>
                  </a:lnTo>
                  <a:lnTo>
                    <a:pt x="470" y="16"/>
                  </a:lnTo>
                  <a:lnTo>
                    <a:pt x="463" y="24"/>
                  </a:lnTo>
                  <a:lnTo>
                    <a:pt x="458" y="34"/>
                  </a:lnTo>
                  <a:lnTo>
                    <a:pt x="455" y="44"/>
                  </a:lnTo>
                  <a:lnTo>
                    <a:pt x="454" y="55"/>
                  </a:lnTo>
                  <a:lnTo>
                    <a:pt x="454" y="335"/>
                  </a:lnTo>
                  <a:lnTo>
                    <a:pt x="454" y="335"/>
                  </a:lnTo>
                  <a:lnTo>
                    <a:pt x="455" y="346"/>
                  </a:lnTo>
                  <a:lnTo>
                    <a:pt x="458" y="356"/>
                  </a:lnTo>
                  <a:lnTo>
                    <a:pt x="463" y="366"/>
                  </a:lnTo>
                  <a:lnTo>
                    <a:pt x="470" y="374"/>
                  </a:lnTo>
                  <a:lnTo>
                    <a:pt x="478" y="382"/>
                  </a:lnTo>
                  <a:lnTo>
                    <a:pt x="487" y="386"/>
                  </a:lnTo>
                  <a:lnTo>
                    <a:pt x="498" y="390"/>
                  </a:lnTo>
                  <a:lnTo>
                    <a:pt x="509" y="391"/>
                  </a:lnTo>
                  <a:lnTo>
                    <a:pt x="509" y="391"/>
                  </a:lnTo>
                  <a:close/>
                  <a:moveTo>
                    <a:pt x="552" y="173"/>
                  </a:moveTo>
                  <a:lnTo>
                    <a:pt x="626" y="173"/>
                  </a:lnTo>
                  <a:lnTo>
                    <a:pt x="626" y="98"/>
                  </a:lnTo>
                  <a:lnTo>
                    <a:pt x="626" y="98"/>
                  </a:lnTo>
                  <a:lnTo>
                    <a:pt x="628" y="94"/>
                  </a:lnTo>
                  <a:lnTo>
                    <a:pt x="629" y="89"/>
                  </a:lnTo>
                  <a:lnTo>
                    <a:pt x="630" y="85"/>
                  </a:lnTo>
                  <a:lnTo>
                    <a:pt x="634" y="82"/>
                  </a:lnTo>
                  <a:lnTo>
                    <a:pt x="636" y="79"/>
                  </a:lnTo>
                  <a:lnTo>
                    <a:pt x="641" y="77"/>
                  </a:lnTo>
                  <a:lnTo>
                    <a:pt x="644" y="76"/>
                  </a:lnTo>
                  <a:lnTo>
                    <a:pt x="649" y="76"/>
                  </a:lnTo>
                  <a:lnTo>
                    <a:pt x="649" y="76"/>
                  </a:lnTo>
                  <a:lnTo>
                    <a:pt x="654" y="76"/>
                  </a:lnTo>
                  <a:lnTo>
                    <a:pt x="658" y="77"/>
                  </a:lnTo>
                  <a:lnTo>
                    <a:pt x="661" y="79"/>
                  </a:lnTo>
                  <a:lnTo>
                    <a:pt x="665" y="82"/>
                  </a:lnTo>
                  <a:lnTo>
                    <a:pt x="667" y="85"/>
                  </a:lnTo>
                  <a:lnTo>
                    <a:pt x="670" y="89"/>
                  </a:lnTo>
                  <a:lnTo>
                    <a:pt x="671" y="94"/>
                  </a:lnTo>
                  <a:lnTo>
                    <a:pt x="672" y="98"/>
                  </a:lnTo>
                  <a:lnTo>
                    <a:pt x="672" y="173"/>
                  </a:lnTo>
                  <a:lnTo>
                    <a:pt x="746" y="173"/>
                  </a:lnTo>
                  <a:lnTo>
                    <a:pt x="746" y="173"/>
                  </a:lnTo>
                  <a:lnTo>
                    <a:pt x="751" y="173"/>
                  </a:lnTo>
                  <a:lnTo>
                    <a:pt x="755" y="174"/>
                  </a:lnTo>
                  <a:lnTo>
                    <a:pt x="758" y="176"/>
                  </a:lnTo>
                  <a:lnTo>
                    <a:pt x="762" y="179"/>
                  </a:lnTo>
                  <a:lnTo>
                    <a:pt x="766" y="182"/>
                  </a:lnTo>
                  <a:lnTo>
                    <a:pt x="767" y="186"/>
                  </a:lnTo>
                  <a:lnTo>
                    <a:pt x="768" y="191"/>
                  </a:lnTo>
                  <a:lnTo>
                    <a:pt x="769" y="196"/>
                  </a:lnTo>
                  <a:lnTo>
                    <a:pt x="769" y="196"/>
                  </a:lnTo>
                  <a:lnTo>
                    <a:pt x="768" y="199"/>
                  </a:lnTo>
                  <a:lnTo>
                    <a:pt x="767" y="204"/>
                  </a:lnTo>
                  <a:lnTo>
                    <a:pt x="766" y="208"/>
                  </a:lnTo>
                  <a:lnTo>
                    <a:pt x="762" y="211"/>
                  </a:lnTo>
                  <a:lnTo>
                    <a:pt x="758" y="214"/>
                  </a:lnTo>
                  <a:lnTo>
                    <a:pt x="755" y="216"/>
                  </a:lnTo>
                  <a:lnTo>
                    <a:pt x="751" y="217"/>
                  </a:lnTo>
                  <a:lnTo>
                    <a:pt x="746" y="217"/>
                  </a:lnTo>
                  <a:lnTo>
                    <a:pt x="672" y="217"/>
                  </a:lnTo>
                  <a:lnTo>
                    <a:pt x="672" y="293"/>
                  </a:lnTo>
                  <a:lnTo>
                    <a:pt x="672" y="293"/>
                  </a:lnTo>
                  <a:lnTo>
                    <a:pt x="671" y="298"/>
                  </a:lnTo>
                  <a:lnTo>
                    <a:pt x="670" y="301"/>
                  </a:lnTo>
                  <a:lnTo>
                    <a:pt x="667" y="305"/>
                  </a:lnTo>
                  <a:lnTo>
                    <a:pt x="665" y="308"/>
                  </a:lnTo>
                  <a:lnTo>
                    <a:pt x="661" y="311"/>
                  </a:lnTo>
                  <a:lnTo>
                    <a:pt x="658" y="313"/>
                  </a:lnTo>
                  <a:lnTo>
                    <a:pt x="654" y="314"/>
                  </a:lnTo>
                  <a:lnTo>
                    <a:pt x="649" y="316"/>
                  </a:lnTo>
                  <a:lnTo>
                    <a:pt x="649" y="316"/>
                  </a:lnTo>
                  <a:lnTo>
                    <a:pt x="644" y="314"/>
                  </a:lnTo>
                  <a:lnTo>
                    <a:pt x="641" y="313"/>
                  </a:lnTo>
                  <a:lnTo>
                    <a:pt x="636" y="311"/>
                  </a:lnTo>
                  <a:lnTo>
                    <a:pt x="634" y="308"/>
                  </a:lnTo>
                  <a:lnTo>
                    <a:pt x="630" y="305"/>
                  </a:lnTo>
                  <a:lnTo>
                    <a:pt x="629" y="301"/>
                  </a:lnTo>
                  <a:lnTo>
                    <a:pt x="628" y="298"/>
                  </a:lnTo>
                  <a:lnTo>
                    <a:pt x="626" y="293"/>
                  </a:lnTo>
                  <a:lnTo>
                    <a:pt x="626" y="217"/>
                  </a:lnTo>
                  <a:lnTo>
                    <a:pt x="552" y="217"/>
                  </a:lnTo>
                  <a:lnTo>
                    <a:pt x="552" y="217"/>
                  </a:lnTo>
                  <a:lnTo>
                    <a:pt x="547" y="217"/>
                  </a:lnTo>
                  <a:lnTo>
                    <a:pt x="542" y="216"/>
                  </a:lnTo>
                  <a:lnTo>
                    <a:pt x="539" y="214"/>
                  </a:lnTo>
                  <a:lnTo>
                    <a:pt x="536" y="211"/>
                  </a:lnTo>
                  <a:lnTo>
                    <a:pt x="533" y="208"/>
                  </a:lnTo>
                  <a:lnTo>
                    <a:pt x="530" y="204"/>
                  </a:lnTo>
                  <a:lnTo>
                    <a:pt x="529" y="199"/>
                  </a:lnTo>
                  <a:lnTo>
                    <a:pt x="529" y="196"/>
                  </a:lnTo>
                  <a:lnTo>
                    <a:pt x="529" y="196"/>
                  </a:lnTo>
                  <a:lnTo>
                    <a:pt x="529" y="191"/>
                  </a:lnTo>
                  <a:lnTo>
                    <a:pt x="530" y="186"/>
                  </a:lnTo>
                  <a:lnTo>
                    <a:pt x="533" y="182"/>
                  </a:lnTo>
                  <a:lnTo>
                    <a:pt x="536" y="179"/>
                  </a:lnTo>
                  <a:lnTo>
                    <a:pt x="539" y="176"/>
                  </a:lnTo>
                  <a:lnTo>
                    <a:pt x="542" y="174"/>
                  </a:lnTo>
                  <a:lnTo>
                    <a:pt x="547" y="173"/>
                  </a:lnTo>
                  <a:lnTo>
                    <a:pt x="552" y="173"/>
                  </a:lnTo>
                  <a:lnTo>
                    <a:pt x="552" y="173"/>
                  </a:lnTo>
                  <a:close/>
                  <a:moveTo>
                    <a:pt x="56" y="847"/>
                  </a:moveTo>
                  <a:lnTo>
                    <a:pt x="336" y="847"/>
                  </a:lnTo>
                  <a:lnTo>
                    <a:pt x="336" y="847"/>
                  </a:lnTo>
                  <a:lnTo>
                    <a:pt x="347" y="846"/>
                  </a:lnTo>
                  <a:lnTo>
                    <a:pt x="358" y="842"/>
                  </a:lnTo>
                  <a:lnTo>
                    <a:pt x="367" y="838"/>
                  </a:lnTo>
                  <a:lnTo>
                    <a:pt x="374" y="830"/>
                  </a:lnTo>
                  <a:lnTo>
                    <a:pt x="382" y="822"/>
                  </a:lnTo>
                  <a:lnTo>
                    <a:pt x="386" y="812"/>
                  </a:lnTo>
                  <a:lnTo>
                    <a:pt x="390" y="803"/>
                  </a:lnTo>
                  <a:lnTo>
                    <a:pt x="391" y="791"/>
                  </a:lnTo>
                  <a:lnTo>
                    <a:pt x="391" y="511"/>
                  </a:lnTo>
                  <a:lnTo>
                    <a:pt x="391" y="511"/>
                  </a:lnTo>
                  <a:lnTo>
                    <a:pt x="390" y="500"/>
                  </a:lnTo>
                  <a:lnTo>
                    <a:pt x="386" y="490"/>
                  </a:lnTo>
                  <a:lnTo>
                    <a:pt x="382" y="480"/>
                  </a:lnTo>
                  <a:lnTo>
                    <a:pt x="374" y="472"/>
                  </a:lnTo>
                  <a:lnTo>
                    <a:pt x="367" y="466"/>
                  </a:lnTo>
                  <a:lnTo>
                    <a:pt x="358" y="460"/>
                  </a:lnTo>
                  <a:lnTo>
                    <a:pt x="347" y="457"/>
                  </a:lnTo>
                  <a:lnTo>
                    <a:pt x="336" y="456"/>
                  </a:lnTo>
                  <a:lnTo>
                    <a:pt x="56" y="456"/>
                  </a:lnTo>
                  <a:lnTo>
                    <a:pt x="56" y="456"/>
                  </a:lnTo>
                  <a:lnTo>
                    <a:pt x="44" y="457"/>
                  </a:lnTo>
                  <a:lnTo>
                    <a:pt x="35" y="460"/>
                  </a:lnTo>
                  <a:lnTo>
                    <a:pt x="25" y="466"/>
                  </a:lnTo>
                  <a:lnTo>
                    <a:pt x="17" y="472"/>
                  </a:lnTo>
                  <a:lnTo>
                    <a:pt x="10" y="480"/>
                  </a:lnTo>
                  <a:lnTo>
                    <a:pt x="5" y="490"/>
                  </a:lnTo>
                  <a:lnTo>
                    <a:pt x="1" y="500"/>
                  </a:lnTo>
                  <a:lnTo>
                    <a:pt x="0" y="511"/>
                  </a:lnTo>
                  <a:lnTo>
                    <a:pt x="0" y="791"/>
                  </a:lnTo>
                  <a:lnTo>
                    <a:pt x="0" y="791"/>
                  </a:lnTo>
                  <a:lnTo>
                    <a:pt x="1" y="803"/>
                  </a:lnTo>
                  <a:lnTo>
                    <a:pt x="5" y="812"/>
                  </a:lnTo>
                  <a:lnTo>
                    <a:pt x="10" y="822"/>
                  </a:lnTo>
                  <a:lnTo>
                    <a:pt x="17" y="830"/>
                  </a:lnTo>
                  <a:lnTo>
                    <a:pt x="25" y="838"/>
                  </a:lnTo>
                  <a:lnTo>
                    <a:pt x="35" y="842"/>
                  </a:lnTo>
                  <a:lnTo>
                    <a:pt x="44" y="846"/>
                  </a:lnTo>
                  <a:lnTo>
                    <a:pt x="56" y="847"/>
                  </a:lnTo>
                  <a:lnTo>
                    <a:pt x="56" y="847"/>
                  </a:lnTo>
                  <a:close/>
                  <a:moveTo>
                    <a:pt x="112" y="566"/>
                  </a:moveTo>
                  <a:lnTo>
                    <a:pt x="112" y="566"/>
                  </a:lnTo>
                  <a:lnTo>
                    <a:pt x="114" y="564"/>
                  </a:lnTo>
                  <a:lnTo>
                    <a:pt x="119" y="562"/>
                  </a:lnTo>
                  <a:lnTo>
                    <a:pt x="122" y="560"/>
                  </a:lnTo>
                  <a:lnTo>
                    <a:pt x="127" y="560"/>
                  </a:lnTo>
                  <a:lnTo>
                    <a:pt x="131" y="560"/>
                  </a:lnTo>
                  <a:lnTo>
                    <a:pt x="136" y="562"/>
                  </a:lnTo>
                  <a:lnTo>
                    <a:pt x="139" y="564"/>
                  </a:lnTo>
                  <a:lnTo>
                    <a:pt x="143" y="566"/>
                  </a:lnTo>
                  <a:lnTo>
                    <a:pt x="196" y="619"/>
                  </a:lnTo>
                  <a:lnTo>
                    <a:pt x="248" y="566"/>
                  </a:lnTo>
                  <a:lnTo>
                    <a:pt x="248" y="566"/>
                  </a:lnTo>
                  <a:lnTo>
                    <a:pt x="252" y="564"/>
                  </a:lnTo>
                  <a:lnTo>
                    <a:pt x="256" y="562"/>
                  </a:lnTo>
                  <a:lnTo>
                    <a:pt x="260" y="560"/>
                  </a:lnTo>
                  <a:lnTo>
                    <a:pt x="264" y="560"/>
                  </a:lnTo>
                  <a:lnTo>
                    <a:pt x="269" y="560"/>
                  </a:lnTo>
                  <a:lnTo>
                    <a:pt x="274" y="562"/>
                  </a:lnTo>
                  <a:lnTo>
                    <a:pt x="277" y="564"/>
                  </a:lnTo>
                  <a:lnTo>
                    <a:pt x="281" y="566"/>
                  </a:lnTo>
                  <a:lnTo>
                    <a:pt x="281" y="566"/>
                  </a:lnTo>
                  <a:lnTo>
                    <a:pt x="283" y="570"/>
                  </a:lnTo>
                  <a:lnTo>
                    <a:pt x="286" y="574"/>
                  </a:lnTo>
                  <a:lnTo>
                    <a:pt x="287" y="578"/>
                  </a:lnTo>
                  <a:lnTo>
                    <a:pt x="287" y="582"/>
                  </a:lnTo>
                  <a:lnTo>
                    <a:pt x="287" y="587"/>
                  </a:lnTo>
                  <a:lnTo>
                    <a:pt x="286" y="590"/>
                  </a:lnTo>
                  <a:lnTo>
                    <a:pt x="283" y="595"/>
                  </a:lnTo>
                  <a:lnTo>
                    <a:pt x="281" y="599"/>
                  </a:lnTo>
                  <a:lnTo>
                    <a:pt x="228" y="652"/>
                  </a:lnTo>
                  <a:lnTo>
                    <a:pt x="281" y="704"/>
                  </a:lnTo>
                  <a:lnTo>
                    <a:pt x="281" y="704"/>
                  </a:lnTo>
                  <a:lnTo>
                    <a:pt x="283" y="708"/>
                  </a:lnTo>
                  <a:lnTo>
                    <a:pt x="286" y="712"/>
                  </a:lnTo>
                  <a:lnTo>
                    <a:pt x="287" y="716"/>
                  </a:lnTo>
                  <a:lnTo>
                    <a:pt x="287" y="720"/>
                  </a:lnTo>
                  <a:lnTo>
                    <a:pt x="287" y="725"/>
                  </a:lnTo>
                  <a:lnTo>
                    <a:pt x="286" y="728"/>
                  </a:lnTo>
                  <a:lnTo>
                    <a:pt x="283" y="732"/>
                  </a:lnTo>
                  <a:lnTo>
                    <a:pt x="281" y="736"/>
                  </a:lnTo>
                  <a:lnTo>
                    <a:pt x="281" y="736"/>
                  </a:lnTo>
                  <a:lnTo>
                    <a:pt x="277" y="739"/>
                  </a:lnTo>
                  <a:lnTo>
                    <a:pt x="274" y="742"/>
                  </a:lnTo>
                  <a:lnTo>
                    <a:pt x="269" y="743"/>
                  </a:lnTo>
                  <a:lnTo>
                    <a:pt x="264" y="743"/>
                  </a:lnTo>
                  <a:lnTo>
                    <a:pt x="260" y="743"/>
                  </a:lnTo>
                  <a:lnTo>
                    <a:pt x="256" y="742"/>
                  </a:lnTo>
                  <a:lnTo>
                    <a:pt x="252" y="739"/>
                  </a:lnTo>
                  <a:lnTo>
                    <a:pt x="248" y="736"/>
                  </a:lnTo>
                  <a:lnTo>
                    <a:pt x="196" y="683"/>
                  </a:lnTo>
                  <a:lnTo>
                    <a:pt x="143" y="736"/>
                  </a:lnTo>
                  <a:lnTo>
                    <a:pt x="143" y="736"/>
                  </a:lnTo>
                  <a:lnTo>
                    <a:pt x="139" y="739"/>
                  </a:lnTo>
                  <a:lnTo>
                    <a:pt x="136" y="742"/>
                  </a:lnTo>
                  <a:lnTo>
                    <a:pt x="131" y="743"/>
                  </a:lnTo>
                  <a:lnTo>
                    <a:pt x="127" y="743"/>
                  </a:lnTo>
                  <a:lnTo>
                    <a:pt x="122" y="743"/>
                  </a:lnTo>
                  <a:lnTo>
                    <a:pt x="119" y="742"/>
                  </a:lnTo>
                  <a:lnTo>
                    <a:pt x="114" y="739"/>
                  </a:lnTo>
                  <a:lnTo>
                    <a:pt x="112" y="736"/>
                  </a:lnTo>
                  <a:lnTo>
                    <a:pt x="112" y="736"/>
                  </a:lnTo>
                  <a:lnTo>
                    <a:pt x="108" y="732"/>
                  </a:lnTo>
                  <a:lnTo>
                    <a:pt x="106" y="728"/>
                  </a:lnTo>
                  <a:lnTo>
                    <a:pt x="104" y="725"/>
                  </a:lnTo>
                  <a:lnTo>
                    <a:pt x="104" y="720"/>
                  </a:lnTo>
                  <a:lnTo>
                    <a:pt x="104" y="716"/>
                  </a:lnTo>
                  <a:lnTo>
                    <a:pt x="106" y="712"/>
                  </a:lnTo>
                  <a:lnTo>
                    <a:pt x="108" y="708"/>
                  </a:lnTo>
                  <a:lnTo>
                    <a:pt x="112" y="704"/>
                  </a:lnTo>
                  <a:lnTo>
                    <a:pt x="164" y="652"/>
                  </a:lnTo>
                  <a:lnTo>
                    <a:pt x="112" y="599"/>
                  </a:lnTo>
                  <a:lnTo>
                    <a:pt x="112" y="599"/>
                  </a:lnTo>
                  <a:lnTo>
                    <a:pt x="108" y="595"/>
                  </a:lnTo>
                  <a:lnTo>
                    <a:pt x="106" y="590"/>
                  </a:lnTo>
                  <a:lnTo>
                    <a:pt x="104" y="587"/>
                  </a:lnTo>
                  <a:lnTo>
                    <a:pt x="104" y="582"/>
                  </a:lnTo>
                  <a:lnTo>
                    <a:pt x="104" y="578"/>
                  </a:lnTo>
                  <a:lnTo>
                    <a:pt x="106" y="574"/>
                  </a:lnTo>
                  <a:lnTo>
                    <a:pt x="108" y="570"/>
                  </a:lnTo>
                  <a:lnTo>
                    <a:pt x="112" y="566"/>
                  </a:lnTo>
                  <a:lnTo>
                    <a:pt x="112" y="566"/>
                  </a:lnTo>
                  <a:close/>
                  <a:moveTo>
                    <a:pt x="56" y="391"/>
                  </a:moveTo>
                  <a:lnTo>
                    <a:pt x="336" y="391"/>
                  </a:lnTo>
                  <a:lnTo>
                    <a:pt x="336" y="391"/>
                  </a:lnTo>
                  <a:lnTo>
                    <a:pt x="347" y="390"/>
                  </a:lnTo>
                  <a:lnTo>
                    <a:pt x="358" y="386"/>
                  </a:lnTo>
                  <a:lnTo>
                    <a:pt x="367" y="382"/>
                  </a:lnTo>
                  <a:lnTo>
                    <a:pt x="374" y="374"/>
                  </a:lnTo>
                  <a:lnTo>
                    <a:pt x="382" y="366"/>
                  </a:lnTo>
                  <a:lnTo>
                    <a:pt x="386" y="356"/>
                  </a:lnTo>
                  <a:lnTo>
                    <a:pt x="390" y="346"/>
                  </a:lnTo>
                  <a:lnTo>
                    <a:pt x="391" y="335"/>
                  </a:lnTo>
                  <a:lnTo>
                    <a:pt x="391" y="55"/>
                  </a:lnTo>
                  <a:lnTo>
                    <a:pt x="391" y="55"/>
                  </a:lnTo>
                  <a:lnTo>
                    <a:pt x="390" y="44"/>
                  </a:lnTo>
                  <a:lnTo>
                    <a:pt x="386" y="34"/>
                  </a:lnTo>
                  <a:lnTo>
                    <a:pt x="382" y="24"/>
                  </a:lnTo>
                  <a:lnTo>
                    <a:pt x="374" y="16"/>
                  </a:lnTo>
                  <a:lnTo>
                    <a:pt x="367" y="10"/>
                  </a:lnTo>
                  <a:lnTo>
                    <a:pt x="358" y="4"/>
                  </a:lnTo>
                  <a:lnTo>
                    <a:pt x="347" y="1"/>
                  </a:lnTo>
                  <a:lnTo>
                    <a:pt x="336" y="0"/>
                  </a:lnTo>
                  <a:lnTo>
                    <a:pt x="56" y="0"/>
                  </a:lnTo>
                  <a:lnTo>
                    <a:pt x="56" y="0"/>
                  </a:lnTo>
                  <a:lnTo>
                    <a:pt x="44" y="1"/>
                  </a:lnTo>
                  <a:lnTo>
                    <a:pt x="35" y="4"/>
                  </a:lnTo>
                  <a:lnTo>
                    <a:pt x="25" y="10"/>
                  </a:lnTo>
                  <a:lnTo>
                    <a:pt x="17" y="16"/>
                  </a:lnTo>
                  <a:lnTo>
                    <a:pt x="10" y="24"/>
                  </a:lnTo>
                  <a:lnTo>
                    <a:pt x="5" y="34"/>
                  </a:lnTo>
                  <a:lnTo>
                    <a:pt x="1" y="44"/>
                  </a:lnTo>
                  <a:lnTo>
                    <a:pt x="0" y="55"/>
                  </a:lnTo>
                  <a:lnTo>
                    <a:pt x="0" y="335"/>
                  </a:lnTo>
                  <a:lnTo>
                    <a:pt x="0" y="335"/>
                  </a:lnTo>
                  <a:lnTo>
                    <a:pt x="1" y="346"/>
                  </a:lnTo>
                  <a:lnTo>
                    <a:pt x="5" y="356"/>
                  </a:lnTo>
                  <a:lnTo>
                    <a:pt x="10" y="366"/>
                  </a:lnTo>
                  <a:lnTo>
                    <a:pt x="17" y="374"/>
                  </a:lnTo>
                  <a:lnTo>
                    <a:pt x="25" y="382"/>
                  </a:lnTo>
                  <a:lnTo>
                    <a:pt x="35" y="386"/>
                  </a:lnTo>
                  <a:lnTo>
                    <a:pt x="44" y="390"/>
                  </a:lnTo>
                  <a:lnTo>
                    <a:pt x="56" y="391"/>
                  </a:lnTo>
                  <a:lnTo>
                    <a:pt x="56" y="391"/>
                  </a:lnTo>
                  <a:close/>
                  <a:moveTo>
                    <a:pt x="112" y="176"/>
                  </a:moveTo>
                  <a:lnTo>
                    <a:pt x="280" y="176"/>
                  </a:lnTo>
                  <a:lnTo>
                    <a:pt x="280" y="176"/>
                  </a:lnTo>
                  <a:lnTo>
                    <a:pt x="283" y="176"/>
                  </a:lnTo>
                  <a:lnTo>
                    <a:pt x="287" y="178"/>
                  </a:lnTo>
                  <a:lnTo>
                    <a:pt x="293" y="182"/>
                  </a:lnTo>
                  <a:lnTo>
                    <a:pt x="296" y="188"/>
                  </a:lnTo>
                  <a:lnTo>
                    <a:pt x="298" y="192"/>
                  </a:lnTo>
                  <a:lnTo>
                    <a:pt x="299" y="196"/>
                  </a:lnTo>
                  <a:lnTo>
                    <a:pt x="299" y="196"/>
                  </a:lnTo>
                  <a:lnTo>
                    <a:pt x="298" y="199"/>
                  </a:lnTo>
                  <a:lnTo>
                    <a:pt x="296" y="203"/>
                  </a:lnTo>
                  <a:lnTo>
                    <a:pt x="293" y="209"/>
                  </a:lnTo>
                  <a:lnTo>
                    <a:pt x="287" y="212"/>
                  </a:lnTo>
                  <a:lnTo>
                    <a:pt x="283" y="214"/>
                  </a:lnTo>
                  <a:lnTo>
                    <a:pt x="280" y="214"/>
                  </a:lnTo>
                  <a:lnTo>
                    <a:pt x="112" y="214"/>
                  </a:lnTo>
                  <a:lnTo>
                    <a:pt x="112" y="214"/>
                  </a:lnTo>
                  <a:lnTo>
                    <a:pt x="108" y="214"/>
                  </a:lnTo>
                  <a:lnTo>
                    <a:pt x="104" y="212"/>
                  </a:lnTo>
                  <a:lnTo>
                    <a:pt x="98" y="209"/>
                  </a:lnTo>
                  <a:lnTo>
                    <a:pt x="95" y="203"/>
                  </a:lnTo>
                  <a:lnTo>
                    <a:pt x="94" y="199"/>
                  </a:lnTo>
                  <a:lnTo>
                    <a:pt x="94" y="196"/>
                  </a:lnTo>
                  <a:lnTo>
                    <a:pt x="94" y="196"/>
                  </a:lnTo>
                  <a:lnTo>
                    <a:pt x="94" y="192"/>
                  </a:lnTo>
                  <a:lnTo>
                    <a:pt x="95" y="188"/>
                  </a:lnTo>
                  <a:lnTo>
                    <a:pt x="98" y="182"/>
                  </a:lnTo>
                  <a:lnTo>
                    <a:pt x="104" y="178"/>
                  </a:lnTo>
                  <a:lnTo>
                    <a:pt x="108" y="176"/>
                  </a:lnTo>
                  <a:lnTo>
                    <a:pt x="112" y="176"/>
                  </a:lnTo>
                  <a:lnTo>
                    <a:pt x="112" y="176"/>
                  </a:lnTo>
                  <a:close/>
                  <a:moveTo>
                    <a:pt x="509" y="847"/>
                  </a:moveTo>
                  <a:lnTo>
                    <a:pt x="788" y="847"/>
                  </a:lnTo>
                  <a:lnTo>
                    <a:pt x="788" y="847"/>
                  </a:lnTo>
                  <a:lnTo>
                    <a:pt x="800" y="846"/>
                  </a:lnTo>
                  <a:lnTo>
                    <a:pt x="810" y="842"/>
                  </a:lnTo>
                  <a:lnTo>
                    <a:pt x="820" y="838"/>
                  </a:lnTo>
                  <a:lnTo>
                    <a:pt x="828" y="830"/>
                  </a:lnTo>
                  <a:lnTo>
                    <a:pt x="835" y="822"/>
                  </a:lnTo>
                  <a:lnTo>
                    <a:pt x="840" y="812"/>
                  </a:lnTo>
                  <a:lnTo>
                    <a:pt x="844" y="803"/>
                  </a:lnTo>
                  <a:lnTo>
                    <a:pt x="845" y="791"/>
                  </a:lnTo>
                  <a:lnTo>
                    <a:pt x="845" y="511"/>
                  </a:lnTo>
                  <a:lnTo>
                    <a:pt x="845" y="511"/>
                  </a:lnTo>
                  <a:lnTo>
                    <a:pt x="844" y="500"/>
                  </a:lnTo>
                  <a:lnTo>
                    <a:pt x="840" y="490"/>
                  </a:lnTo>
                  <a:lnTo>
                    <a:pt x="835" y="480"/>
                  </a:lnTo>
                  <a:lnTo>
                    <a:pt x="828" y="472"/>
                  </a:lnTo>
                  <a:lnTo>
                    <a:pt x="820" y="466"/>
                  </a:lnTo>
                  <a:lnTo>
                    <a:pt x="810" y="460"/>
                  </a:lnTo>
                  <a:lnTo>
                    <a:pt x="800" y="457"/>
                  </a:lnTo>
                  <a:lnTo>
                    <a:pt x="788" y="456"/>
                  </a:lnTo>
                  <a:lnTo>
                    <a:pt x="509" y="456"/>
                  </a:lnTo>
                  <a:lnTo>
                    <a:pt x="509" y="456"/>
                  </a:lnTo>
                  <a:lnTo>
                    <a:pt x="498" y="457"/>
                  </a:lnTo>
                  <a:lnTo>
                    <a:pt x="487" y="460"/>
                  </a:lnTo>
                  <a:lnTo>
                    <a:pt x="478" y="466"/>
                  </a:lnTo>
                  <a:lnTo>
                    <a:pt x="470" y="472"/>
                  </a:lnTo>
                  <a:lnTo>
                    <a:pt x="463" y="480"/>
                  </a:lnTo>
                  <a:lnTo>
                    <a:pt x="458" y="490"/>
                  </a:lnTo>
                  <a:lnTo>
                    <a:pt x="455" y="500"/>
                  </a:lnTo>
                  <a:lnTo>
                    <a:pt x="454" y="511"/>
                  </a:lnTo>
                  <a:lnTo>
                    <a:pt x="454" y="791"/>
                  </a:lnTo>
                  <a:lnTo>
                    <a:pt x="454" y="791"/>
                  </a:lnTo>
                  <a:lnTo>
                    <a:pt x="455" y="803"/>
                  </a:lnTo>
                  <a:lnTo>
                    <a:pt x="458" y="812"/>
                  </a:lnTo>
                  <a:lnTo>
                    <a:pt x="463" y="822"/>
                  </a:lnTo>
                  <a:lnTo>
                    <a:pt x="470" y="830"/>
                  </a:lnTo>
                  <a:lnTo>
                    <a:pt x="478" y="838"/>
                  </a:lnTo>
                  <a:lnTo>
                    <a:pt x="487" y="842"/>
                  </a:lnTo>
                  <a:lnTo>
                    <a:pt x="498" y="846"/>
                  </a:lnTo>
                  <a:lnTo>
                    <a:pt x="509" y="847"/>
                  </a:lnTo>
                  <a:lnTo>
                    <a:pt x="509" y="847"/>
                  </a:lnTo>
                  <a:close/>
                  <a:moveTo>
                    <a:pt x="649" y="768"/>
                  </a:moveTo>
                  <a:lnTo>
                    <a:pt x="649" y="768"/>
                  </a:lnTo>
                  <a:lnTo>
                    <a:pt x="643" y="767"/>
                  </a:lnTo>
                  <a:lnTo>
                    <a:pt x="638" y="766"/>
                  </a:lnTo>
                  <a:lnTo>
                    <a:pt x="634" y="763"/>
                  </a:lnTo>
                  <a:lnTo>
                    <a:pt x="629" y="760"/>
                  </a:lnTo>
                  <a:lnTo>
                    <a:pt x="626" y="756"/>
                  </a:lnTo>
                  <a:lnTo>
                    <a:pt x="623" y="751"/>
                  </a:lnTo>
                  <a:lnTo>
                    <a:pt x="622" y="745"/>
                  </a:lnTo>
                  <a:lnTo>
                    <a:pt x="622" y="740"/>
                  </a:lnTo>
                  <a:lnTo>
                    <a:pt x="622" y="740"/>
                  </a:lnTo>
                  <a:lnTo>
                    <a:pt x="622" y="734"/>
                  </a:lnTo>
                  <a:lnTo>
                    <a:pt x="623" y="730"/>
                  </a:lnTo>
                  <a:lnTo>
                    <a:pt x="626" y="725"/>
                  </a:lnTo>
                  <a:lnTo>
                    <a:pt x="629" y="720"/>
                  </a:lnTo>
                  <a:lnTo>
                    <a:pt x="634" y="716"/>
                  </a:lnTo>
                  <a:lnTo>
                    <a:pt x="638" y="714"/>
                  </a:lnTo>
                  <a:lnTo>
                    <a:pt x="643" y="713"/>
                  </a:lnTo>
                  <a:lnTo>
                    <a:pt x="649" y="712"/>
                  </a:lnTo>
                  <a:lnTo>
                    <a:pt x="649" y="712"/>
                  </a:lnTo>
                  <a:lnTo>
                    <a:pt x="655" y="713"/>
                  </a:lnTo>
                  <a:lnTo>
                    <a:pt x="660" y="714"/>
                  </a:lnTo>
                  <a:lnTo>
                    <a:pt x="665" y="716"/>
                  </a:lnTo>
                  <a:lnTo>
                    <a:pt x="668" y="720"/>
                  </a:lnTo>
                  <a:lnTo>
                    <a:pt x="672" y="725"/>
                  </a:lnTo>
                  <a:lnTo>
                    <a:pt x="674" y="730"/>
                  </a:lnTo>
                  <a:lnTo>
                    <a:pt x="677" y="734"/>
                  </a:lnTo>
                  <a:lnTo>
                    <a:pt x="677" y="740"/>
                  </a:lnTo>
                  <a:lnTo>
                    <a:pt x="677" y="740"/>
                  </a:lnTo>
                  <a:lnTo>
                    <a:pt x="677" y="745"/>
                  </a:lnTo>
                  <a:lnTo>
                    <a:pt x="674" y="751"/>
                  </a:lnTo>
                  <a:lnTo>
                    <a:pt x="672" y="756"/>
                  </a:lnTo>
                  <a:lnTo>
                    <a:pt x="668" y="760"/>
                  </a:lnTo>
                  <a:lnTo>
                    <a:pt x="665" y="763"/>
                  </a:lnTo>
                  <a:lnTo>
                    <a:pt x="660" y="766"/>
                  </a:lnTo>
                  <a:lnTo>
                    <a:pt x="655" y="767"/>
                  </a:lnTo>
                  <a:lnTo>
                    <a:pt x="649" y="768"/>
                  </a:lnTo>
                  <a:lnTo>
                    <a:pt x="649" y="768"/>
                  </a:lnTo>
                  <a:close/>
                  <a:moveTo>
                    <a:pt x="649" y="563"/>
                  </a:moveTo>
                  <a:lnTo>
                    <a:pt x="649" y="563"/>
                  </a:lnTo>
                  <a:lnTo>
                    <a:pt x="655" y="564"/>
                  </a:lnTo>
                  <a:lnTo>
                    <a:pt x="660" y="565"/>
                  </a:lnTo>
                  <a:lnTo>
                    <a:pt x="665" y="568"/>
                  </a:lnTo>
                  <a:lnTo>
                    <a:pt x="668" y="571"/>
                  </a:lnTo>
                  <a:lnTo>
                    <a:pt x="672" y="575"/>
                  </a:lnTo>
                  <a:lnTo>
                    <a:pt x="674" y="580"/>
                  </a:lnTo>
                  <a:lnTo>
                    <a:pt x="677" y="586"/>
                  </a:lnTo>
                  <a:lnTo>
                    <a:pt x="677" y="590"/>
                  </a:lnTo>
                  <a:lnTo>
                    <a:pt x="677" y="590"/>
                  </a:lnTo>
                  <a:lnTo>
                    <a:pt x="677" y="596"/>
                  </a:lnTo>
                  <a:lnTo>
                    <a:pt x="674" y="602"/>
                  </a:lnTo>
                  <a:lnTo>
                    <a:pt x="672" y="607"/>
                  </a:lnTo>
                  <a:lnTo>
                    <a:pt x="668" y="611"/>
                  </a:lnTo>
                  <a:lnTo>
                    <a:pt x="665" y="614"/>
                  </a:lnTo>
                  <a:lnTo>
                    <a:pt x="660" y="617"/>
                  </a:lnTo>
                  <a:lnTo>
                    <a:pt x="655" y="618"/>
                  </a:lnTo>
                  <a:lnTo>
                    <a:pt x="649" y="619"/>
                  </a:lnTo>
                  <a:lnTo>
                    <a:pt x="649" y="619"/>
                  </a:lnTo>
                  <a:lnTo>
                    <a:pt x="643" y="618"/>
                  </a:lnTo>
                  <a:lnTo>
                    <a:pt x="638" y="617"/>
                  </a:lnTo>
                  <a:lnTo>
                    <a:pt x="634" y="614"/>
                  </a:lnTo>
                  <a:lnTo>
                    <a:pt x="629" y="611"/>
                  </a:lnTo>
                  <a:lnTo>
                    <a:pt x="626" y="607"/>
                  </a:lnTo>
                  <a:lnTo>
                    <a:pt x="623" y="602"/>
                  </a:lnTo>
                  <a:lnTo>
                    <a:pt x="622" y="596"/>
                  </a:lnTo>
                  <a:lnTo>
                    <a:pt x="622" y="590"/>
                  </a:lnTo>
                  <a:lnTo>
                    <a:pt x="622" y="590"/>
                  </a:lnTo>
                  <a:lnTo>
                    <a:pt x="622" y="586"/>
                  </a:lnTo>
                  <a:lnTo>
                    <a:pt x="623" y="580"/>
                  </a:lnTo>
                  <a:lnTo>
                    <a:pt x="626" y="575"/>
                  </a:lnTo>
                  <a:lnTo>
                    <a:pt x="629" y="571"/>
                  </a:lnTo>
                  <a:lnTo>
                    <a:pt x="634" y="568"/>
                  </a:lnTo>
                  <a:lnTo>
                    <a:pt x="638" y="565"/>
                  </a:lnTo>
                  <a:lnTo>
                    <a:pt x="643" y="564"/>
                  </a:lnTo>
                  <a:lnTo>
                    <a:pt x="649" y="563"/>
                  </a:lnTo>
                  <a:lnTo>
                    <a:pt x="649" y="563"/>
                  </a:lnTo>
                  <a:close/>
                  <a:moveTo>
                    <a:pt x="565" y="649"/>
                  </a:moveTo>
                  <a:lnTo>
                    <a:pt x="733" y="649"/>
                  </a:lnTo>
                  <a:lnTo>
                    <a:pt x="733" y="649"/>
                  </a:lnTo>
                  <a:lnTo>
                    <a:pt x="737" y="649"/>
                  </a:lnTo>
                  <a:lnTo>
                    <a:pt x="740" y="650"/>
                  </a:lnTo>
                  <a:lnTo>
                    <a:pt x="746" y="655"/>
                  </a:lnTo>
                  <a:lnTo>
                    <a:pt x="750" y="660"/>
                  </a:lnTo>
                  <a:lnTo>
                    <a:pt x="751" y="664"/>
                  </a:lnTo>
                  <a:lnTo>
                    <a:pt x="751" y="668"/>
                  </a:lnTo>
                  <a:lnTo>
                    <a:pt x="751" y="668"/>
                  </a:lnTo>
                  <a:lnTo>
                    <a:pt x="751" y="672"/>
                  </a:lnTo>
                  <a:lnTo>
                    <a:pt x="750" y="676"/>
                  </a:lnTo>
                  <a:lnTo>
                    <a:pt x="746" y="680"/>
                  </a:lnTo>
                  <a:lnTo>
                    <a:pt x="740" y="685"/>
                  </a:lnTo>
                  <a:lnTo>
                    <a:pt x="737" y="686"/>
                  </a:lnTo>
                  <a:lnTo>
                    <a:pt x="733" y="686"/>
                  </a:lnTo>
                  <a:lnTo>
                    <a:pt x="565" y="686"/>
                  </a:lnTo>
                  <a:lnTo>
                    <a:pt x="565" y="686"/>
                  </a:lnTo>
                  <a:lnTo>
                    <a:pt x="562" y="686"/>
                  </a:lnTo>
                  <a:lnTo>
                    <a:pt x="558" y="685"/>
                  </a:lnTo>
                  <a:lnTo>
                    <a:pt x="552" y="680"/>
                  </a:lnTo>
                  <a:lnTo>
                    <a:pt x="548" y="676"/>
                  </a:lnTo>
                  <a:lnTo>
                    <a:pt x="547" y="672"/>
                  </a:lnTo>
                  <a:lnTo>
                    <a:pt x="546" y="668"/>
                  </a:lnTo>
                  <a:lnTo>
                    <a:pt x="546" y="668"/>
                  </a:lnTo>
                  <a:lnTo>
                    <a:pt x="547" y="664"/>
                  </a:lnTo>
                  <a:lnTo>
                    <a:pt x="548" y="660"/>
                  </a:lnTo>
                  <a:lnTo>
                    <a:pt x="552" y="655"/>
                  </a:lnTo>
                  <a:lnTo>
                    <a:pt x="558" y="650"/>
                  </a:lnTo>
                  <a:lnTo>
                    <a:pt x="562" y="649"/>
                  </a:lnTo>
                  <a:lnTo>
                    <a:pt x="565" y="649"/>
                  </a:lnTo>
                  <a:lnTo>
                    <a:pt x="565" y="649"/>
                  </a:lnTo>
                  <a:close/>
                </a:path>
              </a:pathLst>
            </a:custGeom>
            <a:solidFill>
              <a:srgbClr val="EE5500">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endParaRPr>
            </a:p>
          </p:txBody>
        </p:sp>
        <p:sp>
          <p:nvSpPr>
            <p:cNvPr id="76" name="Freeform 418"/>
            <p:cNvSpPr>
              <a:spLocks noEditPoints="1"/>
            </p:cNvSpPr>
            <p:nvPr/>
          </p:nvSpPr>
          <p:spPr bwMode="auto">
            <a:xfrm>
              <a:off x="566493" y="2254063"/>
              <a:ext cx="308646" cy="233154"/>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rgbClr val="EE5500">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endParaRPr>
            </a:p>
          </p:txBody>
        </p:sp>
        <p:grpSp>
          <p:nvGrpSpPr>
            <p:cNvPr id="77" name="グループ化 76"/>
            <p:cNvGrpSpPr/>
            <p:nvPr/>
          </p:nvGrpSpPr>
          <p:grpSpPr>
            <a:xfrm>
              <a:off x="587157" y="982838"/>
              <a:ext cx="268174" cy="349624"/>
              <a:chOff x="6865420" y="4387146"/>
              <a:chExt cx="475652" cy="589055"/>
            </a:xfrm>
            <a:solidFill>
              <a:srgbClr val="EE5500">
                <a:lumMod val="75000"/>
              </a:srgbClr>
            </a:solidFill>
          </p:grpSpPr>
          <p:sp>
            <p:nvSpPr>
              <p:cNvPr id="78" name="Freeform 402"/>
              <p:cNvSpPr>
                <a:spLocks noEditPoints="1"/>
              </p:cNvSpPr>
              <p:nvPr/>
            </p:nvSpPr>
            <p:spPr bwMode="auto">
              <a:xfrm>
                <a:off x="6906097" y="4387146"/>
                <a:ext cx="434975" cy="495300"/>
              </a:xfrm>
              <a:custGeom>
                <a:avLst/>
                <a:gdLst>
                  <a:gd name="T0" fmla="*/ 258 w 821"/>
                  <a:gd name="T1" fmla="*/ 206 h 938"/>
                  <a:gd name="T2" fmla="*/ 244 w 821"/>
                  <a:gd name="T3" fmla="*/ 213 h 938"/>
                  <a:gd name="T4" fmla="*/ 235 w 821"/>
                  <a:gd name="T5" fmla="*/ 229 h 938"/>
                  <a:gd name="T6" fmla="*/ 235 w 821"/>
                  <a:gd name="T7" fmla="*/ 241 h 938"/>
                  <a:gd name="T8" fmla="*/ 244 w 821"/>
                  <a:gd name="T9" fmla="*/ 255 h 938"/>
                  <a:gd name="T10" fmla="*/ 258 w 821"/>
                  <a:gd name="T11" fmla="*/ 264 h 938"/>
                  <a:gd name="T12" fmla="*/ 557 w 821"/>
                  <a:gd name="T13" fmla="*/ 264 h 938"/>
                  <a:gd name="T14" fmla="*/ 574 w 821"/>
                  <a:gd name="T15" fmla="*/ 259 h 938"/>
                  <a:gd name="T16" fmla="*/ 585 w 821"/>
                  <a:gd name="T17" fmla="*/ 246 h 938"/>
                  <a:gd name="T18" fmla="*/ 587 w 821"/>
                  <a:gd name="T19" fmla="*/ 235 h 938"/>
                  <a:gd name="T20" fmla="*/ 582 w 821"/>
                  <a:gd name="T21" fmla="*/ 218 h 938"/>
                  <a:gd name="T22" fmla="*/ 569 w 821"/>
                  <a:gd name="T23" fmla="*/ 207 h 938"/>
                  <a:gd name="T24" fmla="*/ 264 w 821"/>
                  <a:gd name="T25" fmla="*/ 205 h 938"/>
                  <a:gd name="T26" fmla="*/ 247 w 821"/>
                  <a:gd name="T27" fmla="*/ 293 h 938"/>
                  <a:gd name="T28" fmla="*/ 171 w 821"/>
                  <a:gd name="T29" fmla="*/ 363 h 938"/>
                  <a:gd name="T30" fmla="*/ 105 w 821"/>
                  <a:gd name="T31" fmla="*/ 452 h 938"/>
                  <a:gd name="T32" fmla="*/ 54 w 821"/>
                  <a:gd name="T33" fmla="*/ 549 h 938"/>
                  <a:gd name="T34" fmla="*/ 18 w 821"/>
                  <a:gd name="T35" fmla="*/ 647 h 938"/>
                  <a:gd name="T36" fmla="*/ 2 w 821"/>
                  <a:gd name="T37" fmla="*/ 739 h 938"/>
                  <a:gd name="T38" fmla="*/ 0 w 821"/>
                  <a:gd name="T39" fmla="*/ 783 h 938"/>
                  <a:gd name="T40" fmla="*/ 9 w 821"/>
                  <a:gd name="T41" fmla="*/ 829 h 938"/>
                  <a:gd name="T42" fmla="*/ 26 w 821"/>
                  <a:gd name="T43" fmla="*/ 864 h 938"/>
                  <a:gd name="T44" fmla="*/ 50 w 821"/>
                  <a:gd name="T45" fmla="*/ 891 h 938"/>
                  <a:gd name="T46" fmla="*/ 82 w 821"/>
                  <a:gd name="T47" fmla="*/ 911 h 938"/>
                  <a:gd name="T48" fmla="*/ 120 w 821"/>
                  <a:gd name="T49" fmla="*/ 924 h 938"/>
                  <a:gd name="T50" fmla="*/ 215 w 821"/>
                  <a:gd name="T51" fmla="*/ 937 h 938"/>
                  <a:gd name="T52" fmla="*/ 411 w 821"/>
                  <a:gd name="T53" fmla="*/ 938 h 938"/>
                  <a:gd name="T54" fmla="*/ 570 w 821"/>
                  <a:gd name="T55" fmla="*/ 938 h 938"/>
                  <a:gd name="T56" fmla="*/ 672 w 821"/>
                  <a:gd name="T57" fmla="*/ 930 h 938"/>
                  <a:gd name="T58" fmla="*/ 727 w 821"/>
                  <a:gd name="T59" fmla="*/ 915 h 938"/>
                  <a:gd name="T60" fmla="*/ 762 w 821"/>
                  <a:gd name="T61" fmla="*/ 899 h 938"/>
                  <a:gd name="T62" fmla="*/ 789 w 821"/>
                  <a:gd name="T63" fmla="*/ 873 h 938"/>
                  <a:gd name="T64" fmla="*/ 808 w 821"/>
                  <a:gd name="T65" fmla="*/ 841 h 938"/>
                  <a:gd name="T66" fmla="*/ 819 w 821"/>
                  <a:gd name="T67" fmla="*/ 800 h 938"/>
                  <a:gd name="T68" fmla="*/ 821 w 821"/>
                  <a:gd name="T69" fmla="*/ 767 h 938"/>
                  <a:gd name="T70" fmla="*/ 811 w 821"/>
                  <a:gd name="T71" fmla="*/ 679 h 938"/>
                  <a:gd name="T72" fmla="*/ 781 w 821"/>
                  <a:gd name="T73" fmla="*/ 582 h 938"/>
                  <a:gd name="T74" fmla="*/ 735 w 821"/>
                  <a:gd name="T75" fmla="*/ 483 h 938"/>
                  <a:gd name="T76" fmla="*/ 675 w 821"/>
                  <a:gd name="T77" fmla="*/ 392 h 938"/>
                  <a:gd name="T78" fmla="*/ 601 w 821"/>
                  <a:gd name="T79" fmla="*/ 314 h 938"/>
                  <a:gd name="T80" fmla="*/ 247 w 821"/>
                  <a:gd name="T81" fmla="*/ 176 h 938"/>
                  <a:gd name="T82" fmla="*/ 594 w 821"/>
                  <a:gd name="T83" fmla="*/ 157 h 938"/>
                  <a:gd name="T84" fmla="*/ 631 w 821"/>
                  <a:gd name="T85" fmla="*/ 113 h 938"/>
                  <a:gd name="T86" fmla="*/ 655 w 821"/>
                  <a:gd name="T87" fmla="*/ 73 h 938"/>
                  <a:gd name="T88" fmla="*/ 660 w 821"/>
                  <a:gd name="T89" fmla="*/ 41 h 938"/>
                  <a:gd name="T90" fmla="*/ 654 w 821"/>
                  <a:gd name="T91" fmla="*/ 24 h 938"/>
                  <a:gd name="T92" fmla="*/ 646 w 821"/>
                  <a:gd name="T93" fmla="*/ 13 h 938"/>
                  <a:gd name="T94" fmla="*/ 627 w 821"/>
                  <a:gd name="T95" fmla="*/ 3 h 938"/>
                  <a:gd name="T96" fmla="*/ 591 w 821"/>
                  <a:gd name="T97" fmla="*/ 1 h 938"/>
                  <a:gd name="T98" fmla="*/ 540 w 821"/>
                  <a:gd name="T99" fmla="*/ 14 h 938"/>
                  <a:gd name="T100" fmla="*/ 459 w 821"/>
                  <a:gd name="T101" fmla="*/ 51 h 938"/>
                  <a:gd name="T102" fmla="*/ 420 w 821"/>
                  <a:gd name="T103" fmla="*/ 65 h 938"/>
                  <a:gd name="T104" fmla="*/ 401 w 821"/>
                  <a:gd name="T105" fmla="*/ 65 h 938"/>
                  <a:gd name="T106" fmla="*/ 363 w 821"/>
                  <a:gd name="T107" fmla="*/ 51 h 938"/>
                  <a:gd name="T108" fmla="*/ 281 w 821"/>
                  <a:gd name="T109" fmla="*/ 14 h 938"/>
                  <a:gd name="T110" fmla="*/ 231 w 821"/>
                  <a:gd name="T111" fmla="*/ 1 h 938"/>
                  <a:gd name="T112" fmla="*/ 195 w 821"/>
                  <a:gd name="T113" fmla="*/ 3 h 938"/>
                  <a:gd name="T114" fmla="*/ 177 w 821"/>
                  <a:gd name="T115" fmla="*/ 13 h 938"/>
                  <a:gd name="T116" fmla="*/ 167 w 821"/>
                  <a:gd name="T117" fmla="*/ 24 h 938"/>
                  <a:gd name="T118" fmla="*/ 161 w 821"/>
                  <a:gd name="T119" fmla="*/ 41 h 938"/>
                  <a:gd name="T120" fmla="*/ 167 w 821"/>
                  <a:gd name="T121" fmla="*/ 73 h 938"/>
                  <a:gd name="T122" fmla="*/ 190 w 821"/>
                  <a:gd name="T123" fmla="*/ 113 h 938"/>
                  <a:gd name="T124" fmla="*/ 228 w 821"/>
                  <a:gd name="T125" fmla="*/ 157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1" h="938">
                    <a:moveTo>
                      <a:pt x="264" y="205"/>
                    </a:moveTo>
                    <a:lnTo>
                      <a:pt x="264" y="205"/>
                    </a:lnTo>
                    <a:lnTo>
                      <a:pt x="258" y="206"/>
                    </a:lnTo>
                    <a:lnTo>
                      <a:pt x="252" y="207"/>
                    </a:lnTo>
                    <a:lnTo>
                      <a:pt x="247" y="210"/>
                    </a:lnTo>
                    <a:lnTo>
                      <a:pt x="244" y="213"/>
                    </a:lnTo>
                    <a:lnTo>
                      <a:pt x="240" y="218"/>
                    </a:lnTo>
                    <a:lnTo>
                      <a:pt x="237" y="223"/>
                    </a:lnTo>
                    <a:lnTo>
                      <a:pt x="235" y="229"/>
                    </a:lnTo>
                    <a:lnTo>
                      <a:pt x="234" y="235"/>
                    </a:lnTo>
                    <a:lnTo>
                      <a:pt x="234" y="235"/>
                    </a:lnTo>
                    <a:lnTo>
                      <a:pt x="235" y="241"/>
                    </a:lnTo>
                    <a:lnTo>
                      <a:pt x="237" y="246"/>
                    </a:lnTo>
                    <a:lnTo>
                      <a:pt x="240" y="251"/>
                    </a:lnTo>
                    <a:lnTo>
                      <a:pt x="244" y="255"/>
                    </a:lnTo>
                    <a:lnTo>
                      <a:pt x="247" y="259"/>
                    </a:lnTo>
                    <a:lnTo>
                      <a:pt x="252" y="261"/>
                    </a:lnTo>
                    <a:lnTo>
                      <a:pt x="258" y="264"/>
                    </a:lnTo>
                    <a:lnTo>
                      <a:pt x="264" y="264"/>
                    </a:lnTo>
                    <a:lnTo>
                      <a:pt x="557" y="264"/>
                    </a:lnTo>
                    <a:lnTo>
                      <a:pt x="557" y="264"/>
                    </a:lnTo>
                    <a:lnTo>
                      <a:pt x="563" y="264"/>
                    </a:lnTo>
                    <a:lnTo>
                      <a:pt x="569" y="261"/>
                    </a:lnTo>
                    <a:lnTo>
                      <a:pt x="574" y="259"/>
                    </a:lnTo>
                    <a:lnTo>
                      <a:pt x="579" y="255"/>
                    </a:lnTo>
                    <a:lnTo>
                      <a:pt x="582" y="251"/>
                    </a:lnTo>
                    <a:lnTo>
                      <a:pt x="585" y="246"/>
                    </a:lnTo>
                    <a:lnTo>
                      <a:pt x="586" y="241"/>
                    </a:lnTo>
                    <a:lnTo>
                      <a:pt x="587" y="235"/>
                    </a:lnTo>
                    <a:lnTo>
                      <a:pt x="587" y="235"/>
                    </a:lnTo>
                    <a:lnTo>
                      <a:pt x="586" y="229"/>
                    </a:lnTo>
                    <a:lnTo>
                      <a:pt x="585" y="223"/>
                    </a:lnTo>
                    <a:lnTo>
                      <a:pt x="582" y="218"/>
                    </a:lnTo>
                    <a:lnTo>
                      <a:pt x="579" y="213"/>
                    </a:lnTo>
                    <a:lnTo>
                      <a:pt x="574" y="210"/>
                    </a:lnTo>
                    <a:lnTo>
                      <a:pt x="569" y="207"/>
                    </a:lnTo>
                    <a:lnTo>
                      <a:pt x="563" y="206"/>
                    </a:lnTo>
                    <a:lnTo>
                      <a:pt x="557" y="205"/>
                    </a:lnTo>
                    <a:lnTo>
                      <a:pt x="264" y="205"/>
                    </a:lnTo>
                    <a:close/>
                    <a:moveTo>
                      <a:pt x="574" y="293"/>
                    </a:moveTo>
                    <a:lnTo>
                      <a:pt x="247" y="293"/>
                    </a:lnTo>
                    <a:lnTo>
                      <a:pt x="247" y="293"/>
                    </a:lnTo>
                    <a:lnTo>
                      <a:pt x="221" y="314"/>
                    </a:lnTo>
                    <a:lnTo>
                      <a:pt x="195" y="338"/>
                    </a:lnTo>
                    <a:lnTo>
                      <a:pt x="171" y="363"/>
                    </a:lnTo>
                    <a:lnTo>
                      <a:pt x="148" y="392"/>
                    </a:lnTo>
                    <a:lnTo>
                      <a:pt x="125" y="421"/>
                    </a:lnTo>
                    <a:lnTo>
                      <a:pt x="105" y="452"/>
                    </a:lnTo>
                    <a:lnTo>
                      <a:pt x="87" y="483"/>
                    </a:lnTo>
                    <a:lnTo>
                      <a:pt x="69" y="516"/>
                    </a:lnTo>
                    <a:lnTo>
                      <a:pt x="54" y="549"/>
                    </a:lnTo>
                    <a:lnTo>
                      <a:pt x="40" y="582"/>
                    </a:lnTo>
                    <a:lnTo>
                      <a:pt x="28" y="614"/>
                    </a:lnTo>
                    <a:lnTo>
                      <a:pt x="18" y="647"/>
                    </a:lnTo>
                    <a:lnTo>
                      <a:pt x="11" y="679"/>
                    </a:lnTo>
                    <a:lnTo>
                      <a:pt x="5" y="709"/>
                    </a:lnTo>
                    <a:lnTo>
                      <a:pt x="2" y="739"/>
                    </a:lnTo>
                    <a:lnTo>
                      <a:pt x="0" y="767"/>
                    </a:lnTo>
                    <a:lnTo>
                      <a:pt x="0" y="767"/>
                    </a:lnTo>
                    <a:lnTo>
                      <a:pt x="0" y="783"/>
                    </a:lnTo>
                    <a:lnTo>
                      <a:pt x="3" y="800"/>
                    </a:lnTo>
                    <a:lnTo>
                      <a:pt x="5" y="815"/>
                    </a:lnTo>
                    <a:lnTo>
                      <a:pt x="9" y="829"/>
                    </a:lnTo>
                    <a:lnTo>
                      <a:pt x="14" y="841"/>
                    </a:lnTo>
                    <a:lnTo>
                      <a:pt x="18" y="853"/>
                    </a:lnTo>
                    <a:lnTo>
                      <a:pt x="26" y="864"/>
                    </a:lnTo>
                    <a:lnTo>
                      <a:pt x="33" y="873"/>
                    </a:lnTo>
                    <a:lnTo>
                      <a:pt x="41" y="883"/>
                    </a:lnTo>
                    <a:lnTo>
                      <a:pt x="50" y="891"/>
                    </a:lnTo>
                    <a:lnTo>
                      <a:pt x="59" y="899"/>
                    </a:lnTo>
                    <a:lnTo>
                      <a:pt x="70" y="905"/>
                    </a:lnTo>
                    <a:lnTo>
                      <a:pt x="82" y="911"/>
                    </a:lnTo>
                    <a:lnTo>
                      <a:pt x="94" y="915"/>
                    </a:lnTo>
                    <a:lnTo>
                      <a:pt x="107" y="920"/>
                    </a:lnTo>
                    <a:lnTo>
                      <a:pt x="120" y="924"/>
                    </a:lnTo>
                    <a:lnTo>
                      <a:pt x="149" y="930"/>
                    </a:lnTo>
                    <a:lnTo>
                      <a:pt x="182" y="933"/>
                    </a:lnTo>
                    <a:lnTo>
                      <a:pt x="215" y="937"/>
                    </a:lnTo>
                    <a:lnTo>
                      <a:pt x="251" y="938"/>
                    </a:lnTo>
                    <a:lnTo>
                      <a:pt x="328" y="938"/>
                    </a:lnTo>
                    <a:lnTo>
                      <a:pt x="411" y="938"/>
                    </a:lnTo>
                    <a:lnTo>
                      <a:pt x="411" y="938"/>
                    </a:lnTo>
                    <a:lnTo>
                      <a:pt x="493" y="938"/>
                    </a:lnTo>
                    <a:lnTo>
                      <a:pt x="570" y="938"/>
                    </a:lnTo>
                    <a:lnTo>
                      <a:pt x="606" y="937"/>
                    </a:lnTo>
                    <a:lnTo>
                      <a:pt x="640" y="933"/>
                    </a:lnTo>
                    <a:lnTo>
                      <a:pt x="672" y="930"/>
                    </a:lnTo>
                    <a:lnTo>
                      <a:pt x="701" y="924"/>
                    </a:lnTo>
                    <a:lnTo>
                      <a:pt x="714" y="920"/>
                    </a:lnTo>
                    <a:lnTo>
                      <a:pt x="727" y="915"/>
                    </a:lnTo>
                    <a:lnTo>
                      <a:pt x="739" y="911"/>
                    </a:lnTo>
                    <a:lnTo>
                      <a:pt x="751" y="905"/>
                    </a:lnTo>
                    <a:lnTo>
                      <a:pt x="762" y="899"/>
                    </a:lnTo>
                    <a:lnTo>
                      <a:pt x="772" y="891"/>
                    </a:lnTo>
                    <a:lnTo>
                      <a:pt x="781" y="883"/>
                    </a:lnTo>
                    <a:lnTo>
                      <a:pt x="789" y="873"/>
                    </a:lnTo>
                    <a:lnTo>
                      <a:pt x="796" y="864"/>
                    </a:lnTo>
                    <a:lnTo>
                      <a:pt x="803" y="853"/>
                    </a:lnTo>
                    <a:lnTo>
                      <a:pt x="808" y="841"/>
                    </a:lnTo>
                    <a:lnTo>
                      <a:pt x="813" y="829"/>
                    </a:lnTo>
                    <a:lnTo>
                      <a:pt x="816" y="815"/>
                    </a:lnTo>
                    <a:lnTo>
                      <a:pt x="819" y="800"/>
                    </a:lnTo>
                    <a:lnTo>
                      <a:pt x="821" y="783"/>
                    </a:lnTo>
                    <a:lnTo>
                      <a:pt x="821" y="767"/>
                    </a:lnTo>
                    <a:lnTo>
                      <a:pt x="821" y="767"/>
                    </a:lnTo>
                    <a:lnTo>
                      <a:pt x="820" y="739"/>
                    </a:lnTo>
                    <a:lnTo>
                      <a:pt x="816" y="709"/>
                    </a:lnTo>
                    <a:lnTo>
                      <a:pt x="811" y="679"/>
                    </a:lnTo>
                    <a:lnTo>
                      <a:pt x="803" y="647"/>
                    </a:lnTo>
                    <a:lnTo>
                      <a:pt x="793" y="614"/>
                    </a:lnTo>
                    <a:lnTo>
                      <a:pt x="781" y="582"/>
                    </a:lnTo>
                    <a:lnTo>
                      <a:pt x="768" y="549"/>
                    </a:lnTo>
                    <a:lnTo>
                      <a:pt x="753" y="516"/>
                    </a:lnTo>
                    <a:lnTo>
                      <a:pt x="735" y="483"/>
                    </a:lnTo>
                    <a:lnTo>
                      <a:pt x="717" y="452"/>
                    </a:lnTo>
                    <a:lnTo>
                      <a:pt x="696" y="421"/>
                    </a:lnTo>
                    <a:lnTo>
                      <a:pt x="675" y="392"/>
                    </a:lnTo>
                    <a:lnTo>
                      <a:pt x="651" y="363"/>
                    </a:lnTo>
                    <a:lnTo>
                      <a:pt x="627" y="338"/>
                    </a:lnTo>
                    <a:lnTo>
                      <a:pt x="601" y="314"/>
                    </a:lnTo>
                    <a:lnTo>
                      <a:pt x="574" y="293"/>
                    </a:lnTo>
                    <a:lnTo>
                      <a:pt x="574" y="293"/>
                    </a:lnTo>
                    <a:close/>
                    <a:moveTo>
                      <a:pt x="247" y="176"/>
                    </a:moveTo>
                    <a:lnTo>
                      <a:pt x="574" y="176"/>
                    </a:lnTo>
                    <a:lnTo>
                      <a:pt x="574" y="176"/>
                    </a:lnTo>
                    <a:lnTo>
                      <a:pt x="594" y="157"/>
                    </a:lnTo>
                    <a:lnTo>
                      <a:pt x="612" y="138"/>
                    </a:lnTo>
                    <a:lnTo>
                      <a:pt x="622" y="126"/>
                    </a:lnTo>
                    <a:lnTo>
                      <a:pt x="631" y="113"/>
                    </a:lnTo>
                    <a:lnTo>
                      <a:pt x="641" y="99"/>
                    </a:lnTo>
                    <a:lnTo>
                      <a:pt x="648" y="86"/>
                    </a:lnTo>
                    <a:lnTo>
                      <a:pt x="655" y="73"/>
                    </a:lnTo>
                    <a:lnTo>
                      <a:pt x="659" y="60"/>
                    </a:lnTo>
                    <a:lnTo>
                      <a:pt x="660" y="47"/>
                    </a:lnTo>
                    <a:lnTo>
                      <a:pt x="660" y="41"/>
                    </a:lnTo>
                    <a:lnTo>
                      <a:pt x="659" y="35"/>
                    </a:lnTo>
                    <a:lnTo>
                      <a:pt x="657" y="29"/>
                    </a:lnTo>
                    <a:lnTo>
                      <a:pt x="654" y="24"/>
                    </a:lnTo>
                    <a:lnTo>
                      <a:pt x="651" y="18"/>
                    </a:lnTo>
                    <a:lnTo>
                      <a:pt x="646" y="13"/>
                    </a:lnTo>
                    <a:lnTo>
                      <a:pt x="646" y="13"/>
                    </a:lnTo>
                    <a:lnTo>
                      <a:pt x="640" y="9"/>
                    </a:lnTo>
                    <a:lnTo>
                      <a:pt x="634" y="6"/>
                    </a:lnTo>
                    <a:lnTo>
                      <a:pt x="627" y="3"/>
                    </a:lnTo>
                    <a:lnTo>
                      <a:pt x="621" y="1"/>
                    </a:lnTo>
                    <a:lnTo>
                      <a:pt x="606" y="0"/>
                    </a:lnTo>
                    <a:lnTo>
                      <a:pt x="591" y="1"/>
                    </a:lnTo>
                    <a:lnTo>
                      <a:pt x="574" y="3"/>
                    </a:lnTo>
                    <a:lnTo>
                      <a:pt x="557" y="8"/>
                    </a:lnTo>
                    <a:lnTo>
                      <a:pt x="540" y="14"/>
                    </a:lnTo>
                    <a:lnTo>
                      <a:pt x="523" y="21"/>
                    </a:lnTo>
                    <a:lnTo>
                      <a:pt x="490" y="37"/>
                    </a:lnTo>
                    <a:lnTo>
                      <a:pt x="459" y="51"/>
                    </a:lnTo>
                    <a:lnTo>
                      <a:pt x="444" y="57"/>
                    </a:lnTo>
                    <a:lnTo>
                      <a:pt x="431" y="61"/>
                    </a:lnTo>
                    <a:lnTo>
                      <a:pt x="420" y="65"/>
                    </a:lnTo>
                    <a:lnTo>
                      <a:pt x="411" y="65"/>
                    </a:lnTo>
                    <a:lnTo>
                      <a:pt x="411" y="65"/>
                    </a:lnTo>
                    <a:lnTo>
                      <a:pt x="401" y="65"/>
                    </a:lnTo>
                    <a:lnTo>
                      <a:pt x="390" y="61"/>
                    </a:lnTo>
                    <a:lnTo>
                      <a:pt x="377" y="57"/>
                    </a:lnTo>
                    <a:lnTo>
                      <a:pt x="363" y="51"/>
                    </a:lnTo>
                    <a:lnTo>
                      <a:pt x="331" y="37"/>
                    </a:lnTo>
                    <a:lnTo>
                      <a:pt x="298" y="21"/>
                    </a:lnTo>
                    <a:lnTo>
                      <a:pt x="281" y="14"/>
                    </a:lnTo>
                    <a:lnTo>
                      <a:pt x="264" y="8"/>
                    </a:lnTo>
                    <a:lnTo>
                      <a:pt x="247" y="3"/>
                    </a:lnTo>
                    <a:lnTo>
                      <a:pt x="231" y="1"/>
                    </a:lnTo>
                    <a:lnTo>
                      <a:pt x="215" y="0"/>
                    </a:lnTo>
                    <a:lnTo>
                      <a:pt x="201" y="1"/>
                    </a:lnTo>
                    <a:lnTo>
                      <a:pt x="195" y="3"/>
                    </a:lnTo>
                    <a:lnTo>
                      <a:pt x="187" y="6"/>
                    </a:lnTo>
                    <a:lnTo>
                      <a:pt x="182" y="9"/>
                    </a:lnTo>
                    <a:lnTo>
                      <a:pt x="177" y="13"/>
                    </a:lnTo>
                    <a:lnTo>
                      <a:pt x="177" y="13"/>
                    </a:lnTo>
                    <a:lnTo>
                      <a:pt x="171" y="18"/>
                    </a:lnTo>
                    <a:lnTo>
                      <a:pt x="167" y="24"/>
                    </a:lnTo>
                    <a:lnTo>
                      <a:pt x="165" y="29"/>
                    </a:lnTo>
                    <a:lnTo>
                      <a:pt x="162" y="35"/>
                    </a:lnTo>
                    <a:lnTo>
                      <a:pt x="161" y="41"/>
                    </a:lnTo>
                    <a:lnTo>
                      <a:pt x="161" y="47"/>
                    </a:lnTo>
                    <a:lnTo>
                      <a:pt x="162" y="60"/>
                    </a:lnTo>
                    <a:lnTo>
                      <a:pt x="167" y="73"/>
                    </a:lnTo>
                    <a:lnTo>
                      <a:pt x="173" y="86"/>
                    </a:lnTo>
                    <a:lnTo>
                      <a:pt x="180" y="99"/>
                    </a:lnTo>
                    <a:lnTo>
                      <a:pt x="190" y="113"/>
                    </a:lnTo>
                    <a:lnTo>
                      <a:pt x="199" y="126"/>
                    </a:lnTo>
                    <a:lnTo>
                      <a:pt x="209" y="138"/>
                    </a:lnTo>
                    <a:lnTo>
                      <a:pt x="228" y="157"/>
                    </a:lnTo>
                    <a:lnTo>
                      <a:pt x="247" y="176"/>
                    </a:lnTo>
                    <a:lnTo>
                      <a:pt x="247" y="176"/>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endParaRPr>
              </a:p>
            </p:txBody>
          </p:sp>
          <p:sp>
            <p:nvSpPr>
              <p:cNvPr id="79" name="テキスト ボックス 78"/>
              <p:cNvSpPr txBox="1"/>
              <p:nvPr/>
            </p:nvSpPr>
            <p:spPr>
              <a:xfrm>
                <a:off x="6865420" y="4515726"/>
                <a:ext cx="474214" cy="4604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EE5500">
                        <a:lumMod val="60000"/>
                        <a:lumOff val="40000"/>
                      </a:srgbClr>
                    </a:solidFill>
                    <a:effectLst/>
                    <a:uLnTx/>
                    <a:uFillTx/>
                  </a:rPr>
                  <a:t>￥</a:t>
                </a:r>
              </a:p>
            </p:txBody>
          </p:sp>
        </p:grpSp>
      </p:grpSp>
      <p:grpSp>
        <p:nvGrpSpPr>
          <p:cNvPr id="133" name="グループ化 132"/>
          <p:cNvGrpSpPr/>
          <p:nvPr/>
        </p:nvGrpSpPr>
        <p:grpSpPr>
          <a:xfrm>
            <a:off x="294992" y="2606908"/>
            <a:ext cx="8640000" cy="2335799"/>
            <a:chOff x="71500" y="3861048"/>
            <a:chExt cx="9001000" cy="2433394"/>
          </a:xfrm>
        </p:grpSpPr>
        <p:sp>
          <p:nvSpPr>
            <p:cNvPr id="106" name="角丸四角形 105"/>
            <p:cNvSpPr/>
            <p:nvPr/>
          </p:nvSpPr>
          <p:spPr>
            <a:xfrm>
              <a:off x="3345215" y="3883251"/>
              <a:ext cx="3243009" cy="1016375"/>
            </a:xfrm>
            <a:prstGeom prst="roundRect">
              <a:avLst>
                <a:gd name="adj" fmla="val 7545"/>
              </a:avLst>
            </a:prstGeom>
            <a:solidFill>
              <a:srgbClr val="FFFFFF">
                <a:lumMod val="9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07" name="角丸四角形 106"/>
            <p:cNvSpPr/>
            <p:nvPr/>
          </p:nvSpPr>
          <p:spPr>
            <a:xfrm>
              <a:off x="3345215" y="4983100"/>
              <a:ext cx="5727285" cy="1307057"/>
            </a:xfrm>
            <a:prstGeom prst="roundRect">
              <a:avLst>
                <a:gd name="adj" fmla="val 7545"/>
              </a:avLst>
            </a:prstGeom>
            <a:solidFill>
              <a:srgbClr val="FFFFFF">
                <a:lumMod val="9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08" name="角丸四角形 107"/>
            <p:cNvSpPr/>
            <p:nvPr/>
          </p:nvSpPr>
          <p:spPr>
            <a:xfrm>
              <a:off x="6660232" y="3903002"/>
              <a:ext cx="2412268" cy="996623"/>
            </a:xfrm>
            <a:prstGeom prst="roundRect">
              <a:avLst>
                <a:gd name="adj" fmla="val 7545"/>
              </a:avLst>
            </a:prstGeom>
            <a:solidFill>
              <a:srgbClr val="FFFFFF">
                <a:lumMod val="9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09" name="角丸四角形 108"/>
            <p:cNvSpPr/>
            <p:nvPr/>
          </p:nvSpPr>
          <p:spPr>
            <a:xfrm>
              <a:off x="71500" y="3861048"/>
              <a:ext cx="3198538" cy="2433394"/>
            </a:xfrm>
            <a:prstGeom prst="roundRect">
              <a:avLst>
                <a:gd name="adj" fmla="val 7545"/>
              </a:avLst>
            </a:prstGeom>
            <a:solidFill>
              <a:srgbClr val="FFFFFF">
                <a:lumMod val="9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10" name="Text Box 19"/>
            <p:cNvSpPr txBox="1">
              <a:spLocks noChangeArrowheads="1"/>
            </p:cNvSpPr>
            <p:nvPr/>
          </p:nvSpPr>
          <p:spPr bwMode="auto">
            <a:xfrm>
              <a:off x="431539" y="4196917"/>
              <a:ext cx="2907361" cy="105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lgn="ctr">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defRPr/>
              </a:pPr>
              <a:r>
                <a:rPr lang="ja-JP" altLang="en-US" sz="1000" dirty="0">
                  <a:solidFill>
                    <a:prstClr val="black"/>
                  </a:solidFill>
                  <a:latin typeface="メイリオ" pitchFamily="50" charset="-128"/>
                  <a:ea typeface="メイリオ" pitchFamily="50" charset="-128"/>
                  <a:cs typeface="メイリオ" pitchFamily="50" charset="-128"/>
                </a:rPr>
                <a:t>基本給、残業項目、調整用項目</a:t>
              </a:r>
              <a:endParaRPr lang="en-US" altLang="ja-JP" sz="1000" dirty="0">
                <a:solidFill>
                  <a:prstClr val="black"/>
                </a:solidFill>
                <a:latin typeface="メイリオ" pitchFamily="50" charset="-128"/>
                <a:ea typeface="メイリオ" pitchFamily="50" charset="-128"/>
                <a:cs typeface="メイリオ" pitchFamily="50" charset="-128"/>
              </a:endParaRPr>
            </a:p>
            <a:p>
              <a:pPr>
                <a:defRPr/>
              </a:pPr>
              <a:r>
                <a:rPr lang="ja-JP" altLang="en-US" sz="1000" dirty="0">
                  <a:solidFill>
                    <a:prstClr val="black"/>
                  </a:solidFill>
                  <a:latin typeface="メイリオ" pitchFamily="50" charset="-128"/>
                  <a:ea typeface="メイリオ" pitchFamily="50" charset="-128"/>
                  <a:cs typeface="メイリオ" pitchFamily="50" charset="-128"/>
                </a:rPr>
                <a:t>日給（時給）、現物支給項目、等</a:t>
              </a:r>
              <a:endParaRPr lang="en-US" altLang="ja-JP" sz="1000" dirty="0">
                <a:solidFill>
                  <a:prstClr val="black"/>
                </a:solidFill>
                <a:latin typeface="メイリオ" pitchFamily="50" charset="-128"/>
                <a:ea typeface="メイリオ" pitchFamily="50" charset="-128"/>
                <a:cs typeface="メイリオ" pitchFamily="50" charset="-128"/>
              </a:endParaRPr>
            </a:p>
            <a:p>
              <a:pPr>
                <a:defRPr/>
              </a:pPr>
              <a:r>
                <a:rPr lang="ja-JP" altLang="en-US" sz="1000" dirty="0">
                  <a:solidFill>
                    <a:prstClr val="black"/>
                  </a:solidFill>
                  <a:latin typeface="メイリオ" pitchFamily="50" charset="-128"/>
                  <a:ea typeface="メイリオ" pitchFamily="50" charset="-128"/>
                  <a:cs typeface="メイリオ" pitchFamily="50" charset="-128"/>
                </a:rPr>
                <a:t>通知欄用項目（退職金ポイント等）</a:t>
              </a:r>
              <a:endParaRPr lang="en-US" altLang="ja-JP" sz="1000" dirty="0">
                <a:solidFill>
                  <a:prstClr val="black"/>
                </a:solidFill>
                <a:latin typeface="メイリオ" pitchFamily="50" charset="-128"/>
                <a:ea typeface="メイリオ" pitchFamily="50" charset="-128"/>
                <a:cs typeface="メイリオ" pitchFamily="50" charset="-128"/>
              </a:endParaRPr>
            </a:p>
            <a:p>
              <a:pPr>
                <a:defRPr/>
              </a:pPr>
              <a:r>
                <a:rPr lang="ja-JP" altLang="en-US" sz="1000" dirty="0">
                  <a:solidFill>
                    <a:prstClr val="black"/>
                  </a:solidFill>
                  <a:latin typeface="メイリオ" pitchFamily="50" charset="-128"/>
                  <a:ea typeface="メイリオ" pitchFamily="50" charset="-128"/>
                  <a:cs typeface="メイリオ" pitchFamily="50" charset="-128"/>
                </a:rPr>
                <a:t>計算専用項目（金額・単価・フラグ）</a:t>
              </a:r>
              <a:endParaRPr lang="en-US" altLang="ja-JP" sz="1000" dirty="0">
                <a:solidFill>
                  <a:prstClr val="black"/>
                </a:solidFill>
                <a:latin typeface="メイリオ" pitchFamily="50" charset="-128"/>
                <a:ea typeface="メイリオ" pitchFamily="50" charset="-128"/>
                <a:cs typeface="メイリオ" pitchFamily="50" charset="-128"/>
              </a:endParaRPr>
            </a:p>
            <a:p>
              <a:pPr>
                <a:defRPr/>
              </a:pPr>
              <a:r>
                <a:rPr lang="ja-JP" altLang="en-US" sz="1000" dirty="0">
                  <a:solidFill>
                    <a:prstClr val="black"/>
                  </a:solidFill>
                  <a:latin typeface="メイリオ" pitchFamily="50" charset="-128"/>
                  <a:ea typeface="メイリオ" pitchFamily="50" charset="-128"/>
                  <a:cs typeface="メイリオ" pitchFamily="50" charset="-128"/>
                </a:rPr>
                <a:t>管理項目（仕訳連携用、レポート用）</a:t>
              </a:r>
              <a:endParaRPr lang="en-US" altLang="ja-JP" sz="1000" dirty="0">
                <a:solidFill>
                  <a:prstClr val="black"/>
                </a:solidFill>
                <a:latin typeface="メイリオ" pitchFamily="50" charset="-128"/>
                <a:ea typeface="メイリオ" pitchFamily="50" charset="-128"/>
                <a:cs typeface="メイリオ" pitchFamily="50" charset="-128"/>
              </a:endParaRPr>
            </a:p>
            <a:p>
              <a:pPr>
                <a:defRPr/>
              </a:pPr>
              <a:r>
                <a:rPr lang="ja-JP" altLang="en-US" sz="1000" dirty="0">
                  <a:solidFill>
                    <a:prstClr val="black"/>
                  </a:solidFill>
                  <a:latin typeface="メイリオ" pitchFamily="50" charset="-128"/>
                  <a:ea typeface="メイリオ" pitchFamily="50" charset="-128"/>
                  <a:cs typeface="メイリオ" pitchFamily="50" charset="-128"/>
                </a:rPr>
                <a:t>天引き用項目（控除用</a:t>
              </a:r>
              <a:r>
                <a:rPr lang="en-US" altLang="ja-JP" sz="1000" dirty="0">
                  <a:solidFill>
                    <a:prstClr val="black"/>
                  </a:solidFill>
                  <a:latin typeface="メイリオ" pitchFamily="50" charset="-128"/>
                  <a:ea typeface="メイリオ" pitchFamily="50" charset="-128"/>
                  <a:cs typeface="メイリオ" pitchFamily="50" charset="-128"/>
                </a:rPr>
                <a:t>FB</a:t>
              </a:r>
              <a:r>
                <a:rPr lang="ja-JP" altLang="en-US" sz="1000" dirty="0">
                  <a:solidFill>
                    <a:prstClr val="black"/>
                  </a:solidFill>
                  <a:latin typeface="メイリオ" pitchFamily="50" charset="-128"/>
                  <a:ea typeface="メイリオ" pitchFamily="50" charset="-128"/>
                  <a:cs typeface="メイリオ" pitchFamily="50" charset="-128"/>
                </a:rPr>
                <a:t>データ一括作成）</a:t>
              </a:r>
              <a:endParaRPr lang="en-US" altLang="ja-JP" sz="1000" dirty="0">
                <a:solidFill>
                  <a:prstClr val="black"/>
                </a:solidFill>
                <a:latin typeface="メイリオ" pitchFamily="50" charset="-128"/>
                <a:ea typeface="メイリオ" pitchFamily="50" charset="-128"/>
                <a:cs typeface="メイリオ" pitchFamily="50" charset="-128"/>
              </a:endParaRPr>
            </a:p>
          </p:txBody>
        </p:sp>
        <p:sp>
          <p:nvSpPr>
            <p:cNvPr id="111" name="Text Box 72"/>
            <p:cNvSpPr txBox="1">
              <a:spLocks noChangeArrowheads="1"/>
            </p:cNvSpPr>
            <p:nvPr/>
          </p:nvSpPr>
          <p:spPr bwMode="auto">
            <a:xfrm>
              <a:off x="71996" y="5295670"/>
              <a:ext cx="2087736" cy="294450"/>
            </a:xfrm>
            <a:prstGeom prst="rect">
              <a:avLst/>
            </a:prstGeom>
            <a:noFill/>
            <a:ln w="9525">
              <a:noFill/>
              <a:miter lim="800000"/>
              <a:headEnd/>
              <a:tailEnd/>
            </a:ln>
          </p:spPr>
          <p:txBody>
            <a:bodyPr wrap="none" lIns="90000" tIns="46800" rIns="90000" bIns="46800">
              <a:normAutofit/>
            </a:bodyPr>
            <a:lstStyle/>
            <a:p>
              <a:pPr>
                <a:spcBef>
                  <a:spcPct val="50000"/>
                </a:spcBef>
              </a:pPr>
              <a:r>
                <a:rPr lang="ja-JP" altLang="en-US" sz="1050" b="1">
                  <a:solidFill>
                    <a:prstClr val="black"/>
                  </a:solidFill>
                  <a:cs typeface="メイリオ" pitchFamily="50" charset="-128"/>
                </a:rPr>
                <a:t>■項目設定例：</a:t>
              </a:r>
            </a:p>
          </p:txBody>
        </p:sp>
        <p:sp>
          <p:nvSpPr>
            <p:cNvPr id="112" name="Text Box 19"/>
            <p:cNvSpPr txBox="1">
              <a:spLocks noChangeArrowheads="1"/>
            </p:cNvSpPr>
            <p:nvPr/>
          </p:nvSpPr>
          <p:spPr bwMode="auto">
            <a:xfrm>
              <a:off x="469681" y="5519247"/>
              <a:ext cx="2859969" cy="73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lgn="ctr">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000">
                  <a:solidFill>
                    <a:prstClr val="black"/>
                  </a:solidFill>
                  <a:latin typeface="メイリオ" pitchFamily="50" charset="-128"/>
                  <a:ea typeface="メイリオ" pitchFamily="50" charset="-128"/>
                  <a:cs typeface="メイリオ" pitchFamily="50" charset="-128"/>
                </a:rPr>
                <a:t>給与明細表示・非表示設定</a:t>
              </a:r>
              <a:r>
                <a:rPr lang="en-US" altLang="ja-JP" sz="1000">
                  <a:solidFill>
                    <a:prstClr val="black"/>
                  </a:solidFill>
                  <a:latin typeface="メイリオ" pitchFamily="50" charset="-128"/>
                  <a:ea typeface="メイリオ" pitchFamily="50" charset="-128"/>
                  <a:cs typeface="メイリオ" pitchFamily="50" charset="-128"/>
                </a:rPr>
                <a:t>/</a:t>
              </a:r>
              <a:r>
                <a:rPr lang="ja-JP" altLang="en-US" sz="1000">
                  <a:solidFill>
                    <a:prstClr val="black"/>
                  </a:solidFill>
                  <a:latin typeface="メイリオ" pitchFamily="50" charset="-128"/>
                  <a:ea typeface="メイリオ" pitchFamily="50" charset="-128"/>
                  <a:cs typeface="メイリオ" pitchFamily="50" charset="-128"/>
                </a:rPr>
                <a:t>支給区分</a:t>
              </a:r>
              <a:endParaRPr lang="en-US" altLang="ja-JP" sz="1000">
                <a:solidFill>
                  <a:prstClr val="black"/>
                </a:solidFill>
                <a:latin typeface="メイリオ" pitchFamily="50" charset="-128"/>
                <a:ea typeface="メイリオ" pitchFamily="50" charset="-128"/>
                <a:cs typeface="メイリオ" pitchFamily="50" charset="-128"/>
              </a:endParaRPr>
            </a:p>
            <a:p>
              <a:pPr eaLnBrk="1" hangingPunct="1"/>
              <a:r>
                <a:rPr lang="ja-JP" altLang="en-US" sz="1000">
                  <a:solidFill>
                    <a:prstClr val="black"/>
                  </a:solidFill>
                  <a:latin typeface="メイリオ" pitchFamily="50" charset="-128"/>
                  <a:ea typeface="メイリオ" pitchFamily="50" charset="-128"/>
                  <a:cs typeface="メイリオ" pitchFamily="50" charset="-128"/>
                </a:rPr>
                <a:t>課税</a:t>
              </a:r>
              <a:r>
                <a:rPr lang="en-US" altLang="ja-JP" sz="1000">
                  <a:solidFill>
                    <a:prstClr val="black"/>
                  </a:solidFill>
                  <a:latin typeface="メイリオ" pitchFamily="50" charset="-128"/>
                  <a:ea typeface="メイリオ" pitchFamily="50" charset="-128"/>
                  <a:cs typeface="メイリオ" pitchFamily="50" charset="-128"/>
                </a:rPr>
                <a:t>/</a:t>
              </a:r>
              <a:r>
                <a:rPr lang="ja-JP" altLang="en-US" sz="1000">
                  <a:solidFill>
                    <a:prstClr val="black"/>
                  </a:solidFill>
                  <a:latin typeface="メイリオ" pitchFamily="50" charset="-128"/>
                  <a:ea typeface="メイリオ" pitchFamily="50" charset="-128"/>
                  <a:cs typeface="メイリオ" pitchFamily="50" charset="-128"/>
                </a:rPr>
                <a:t>社保</a:t>
              </a:r>
              <a:r>
                <a:rPr lang="en-US" altLang="ja-JP" sz="1000">
                  <a:solidFill>
                    <a:prstClr val="black"/>
                  </a:solidFill>
                  <a:latin typeface="メイリオ" pitchFamily="50" charset="-128"/>
                  <a:ea typeface="メイリオ" pitchFamily="50" charset="-128"/>
                  <a:cs typeface="メイリオ" pitchFamily="50" charset="-128"/>
                </a:rPr>
                <a:t>/</a:t>
              </a:r>
              <a:r>
                <a:rPr lang="ja-JP" altLang="en-US" sz="1000">
                  <a:solidFill>
                    <a:prstClr val="black"/>
                  </a:solidFill>
                  <a:latin typeface="メイリオ" pitchFamily="50" charset="-128"/>
                  <a:ea typeface="メイリオ" pitchFamily="50" charset="-128"/>
                  <a:cs typeface="メイリオ" pitchFamily="50" charset="-128"/>
                </a:rPr>
                <a:t>雇用</a:t>
              </a:r>
              <a:r>
                <a:rPr lang="en-US" altLang="ja-JP" sz="1000">
                  <a:solidFill>
                    <a:prstClr val="black"/>
                  </a:solidFill>
                  <a:latin typeface="メイリオ" pitchFamily="50" charset="-128"/>
                  <a:ea typeface="メイリオ" pitchFamily="50" charset="-128"/>
                  <a:cs typeface="メイリオ" pitchFamily="50" charset="-128"/>
                </a:rPr>
                <a:t>/</a:t>
              </a:r>
              <a:r>
                <a:rPr lang="ja-JP" altLang="en-US" sz="1000">
                  <a:solidFill>
                    <a:prstClr val="black"/>
                  </a:solidFill>
                  <a:latin typeface="メイリオ" pitchFamily="50" charset="-128"/>
                  <a:ea typeface="メイリオ" pitchFamily="50" charset="-128"/>
                  <a:cs typeface="メイリオ" pitchFamily="50" charset="-128"/>
                </a:rPr>
                <a:t>労災保険の対象設定</a:t>
              </a:r>
              <a:endParaRPr lang="en-US" altLang="ja-JP" sz="1000">
                <a:solidFill>
                  <a:prstClr val="black"/>
                </a:solidFill>
                <a:latin typeface="メイリオ" pitchFamily="50" charset="-128"/>
                <a:ea typeface="メイリオ" pitchFamily="50" charset="-128"/>
                <a:cs typeface="メイリオ" pitchFamily="50" charset="-128"/>
              </a:endParaRPr>
            </a:p>
            <a:p>
              <a:pPr eaLnBrk="1" hangingPunct="1"/>
              <a:r>
                <a:rPr lang="ja-JP" altLang="en-US" sz="1000">
                  <a:solidFill>
                    <a:prstClr val="black"/>
                  </a:solidFill>
                  <a:latin typeface="メイリオ" pitchFamily="50" charset="-128"/>
                  <a:ea typeface="メイリオ" pitchFamily="50" charset="-128"/>
                  <a:cs typeface="メイリオ" pitchFamily="50" charset="-128"/>
                </a:rPr>
                <a:t>計算対象社員区分設定</a:t>
              </a:r>
              <a:r>
                <a:rPr lang="en-US" altLang="ja-JP" sz="1000">
                  <a:solidFill>
                    <a:prstClr val="black"/>
                  </a:solidFill>
                  <a:latin typeface="メイリオ" pitchFamily="50" charset="-128"/>
                  <a:ea typeface="メイリオ" pitchFamily="50" charset="-128"/>
                  <a:cs typeface="メイリオ" pitchFamily="50" charset="-128"/>
                </a:rPr>
                <a:t>/</a:t>
              </a:r>
              <a:r>
                <a:rPr lang="ja-JP" altLang="en-US" sz="1000">
                  <a:solidFill>
                    <a:prstClr val="black"/>
                  </a:solidFill>
                  <a:latin typeface="メイリオ" pitchFamily="50" charset="-128"/>
                  <a:ea typeface="メイリオ" pitchFamily="50" charset="-128"/>
                  <a:cs typeface="メイリオ" pitchFamily="50" charset="-128"/>
                </a:rPr>
                <a:t>日割り計算の有無</a:t>
              </a:r>
              <a:endParaRPr lang="en-US" altLang="ja-JP" sz="1000">
                <a:solidFill>
                  <a:prstClr val="black"/>
                </a:solidFill>
                <a:latin typeface="メイリオ" pitchFamily="50" charset="-128"/>
                <a:ea typeface="メイリオ" pitchFamily="50" charset="-128"/>
                <a:cs typeface="メイリオ" pitchFamily="50" charset="-128"/>
              </a:endParaRPr>
            </a:p>
            <a:p>
              <a:pPr eaLnBrk="1" hangingPunct="1"/>
              <a:r>
                <a:rPr lang="ja-JP" altLang="en-US" sz="1000">
                  <a:solidFill>
                    <a:prstClr val="black"/>
                  </a:solidFill>
                  <a:latin typeface="メイリオ" pitchFamily="50" charset="-128"/>
                  <a:ea typeface="メイリオ" pitchFamily="50" charset="-128"/>
                  <a:cs typeface="メイリオ" pitchFamily="50" charset="-128"/>
                </a:rPr>
                <a:t>金額丸め設定</a:t>
              </a:r>
              <a:r>
                <a:rPr lang="en-US" altLang="ja-JP" sz="1000">
                  <a:solidFill>
                    <a:prstClr val="black"/>
                  </a:solidFill>
                  <a:latin typeface="メイリオ" pitchFamily="50" charset="-128"/>
                  <a:ea typeface="メイリオ" pitchFamily="50" charset="-128"/>
                  <a:cs typeface="メイリオ" pitchFamily="50" charset="-128"/>
                </a:rPr>
                <a:t>/</a:t>
              </a:r>
              <a:r>
                <a:rPr lang="ja-JP" altLang="en-US" sz="1000">
                  <a:solidFill>
                    <a:prstClr val="black"/>
                  </a:solidFill>
                  <a:latin typeface="メイリオ" pitchFamily="50" charset="-128"/>
                  <a:ea typeface="メイリオ" pitchFamily="50" charset="-128"/>
                  <a:cs typeface="メイリオ" pitchFamily="50" charset="-128"/>
                </a:rPr>
                <a:t>通勤費非課税限度額設定</a:t>
              </a:r>
              <a:endParaRPr lang="en-US" altLang="ja-JP" sz="1000">
                <a:solidFill>
                  <a:prstClr val="black"/>
                </a:solidFill>
                <a:latin typeface="メイリオ" pitchFamily="50" charset="-128"/>
                <a:ea typeface="メイリオ" pitchFamily="50" charset="-128"/>
                <a:cs typeface="メイリオ" pitchFamily="50" charset="-128"/>
              </a:endParaRPr>
            </a:p>
          </p:txBody>
        </p:sp>
        <p:sp>
          <p:nvSpPr>
            <p:cNvPr id="113" name="Text Box 72"/>
            <p:cNvSpPr txBox="1">
              <a:spLocks noChangeArrowheads="1"/>
            </p:cNvSpPr>
            <p:nvPr/>
          </p:nvSpPr>
          <p:spPr bwMode="auto">
            <a:xfrm>
              <a:off x="86408" y="3927518"/>
              <a:ext cx="2087736" cy="294450"/>
            </a:xfrm>
            <a:prstGeom prst="rect">
              <a:avLst/>
            </a:prstGeom>
            <a:noFill/>
            <a:ln w="9525">
              <a:noFill/>
              <a:miter lim="800000"/>
              <a:headEnd/>
              <a:tailEnd/>
            </a:ln>
          </p:spPr>
          <p:txBody>
            <a:bodyPr wrap="none" lIns="90000" tIns="46800" rIns="90000" bIns="46800">
              <a:normAutofit/>
            </a:bodyPr>
            <a:lstStyle/>
            <a:p>
              <a:pPr>
                <a:spcBef>
                  <a:spcPct val="50000"/>
                </a:spcBef>
              </a:pPr>
              <a:r>
                <a:rPr lang="ja-JP" altLang="en-US" sz="1050" b="1">
                  <a:solidFill>
                    <a:prstClr val="black"/>
                  </a:solidFill>
                  <a:cs typeface="メイリオ" pitchFamily="50" charset="-128"/>
                </a:rPr>
                <a:t>■項目作成例</a:t>
              </a:r>
              <a:r>
                <a:rPr lang="ja-JP" altLang="en-US" sz="1000">
                  <a:solidFill>
                    <a:prstClr val="black"/>
                  </a:solidFill>
                  <a:cs typeface="メイリオ" pitchFamily="50" charset="-128"/>
                </a:rPr>
                <a:t>：</a:t>
              </a:r>
              <a:r>
                <a:rPr lang="ja-JP" altLang="en-US" sz="1000" b="1">
                  <a:solidFill>
                    <a:srgbClr val="008CCF"/>
                  </a:solidFill>
                  <a:cs typeface="メイリオ" pitchFamily="50" charset="-128"/>
                </a:rPr>
                <a:t>約</a:t>
              </a:r>
              <a:r>
                <a:rPr lang="en-US" altLang="ja-JP" sz="1000" b="1">
                  <a:solidFill>
                    <a:srgbClr val="008CCF"/>
                  </a:solidFill>
                  <a:cs typeface="メイリオ" pitchFamily="50" charset="-128"/>
                </a:rPr>
                <a:t>1</a:t>
              </a:r>
              <a:r>
                <a:rPr lang="ja-JP" altLang="en-US" sz="1000" b="1">
                  <a:solidFill>
                    <a:srgbClr val="008CCF"/>
                  </a:solidFill>
                  <a:cs typeface="メイリオ" pitchFamily="50" charset="-128"/>
                </a:rPr>
                <a:t>万項目</a:t>
              </a:r>
              <a:r>
                <a:rPr lang="ja-JP" altLang="en-US" sz="1000">
                  <a:solidFill>
                    <a:prstClr val="black"/>
                  </a:solidFill>
                  <a:cs typeface="メイリオ" pitchFamily="50" charset="-128"/>
                </a:rPr>
                <a:t>作成可能</a:t>
              </a:r>
              <a:endParaRPr lang="en-US" altLang="ja-JP" sz="1000">
                <a:solidFill>
                  <a:prstClr val="black"/>
                </a:solidFill>
                <a:cs typeface="メイリオ" pitchFamily="50" charset="-128"/>
              </a:endParaRPr>
            </a:p>
            <a:p>
              <a:pPr>
                <a:spcBef>
                  <a:spcPct val="50000"/>
                </a:spcBef>
              </a:pPr>
              <a:endParaRPr lang="ja-JP" altLang="en-US" sz="1000">
                <a:solidFill>
                  <a:prstClr val="black"/>
                </a:solidFill>
                <a:cs typeface="メイリオ" pitchFamily="50" charset="-128"/>
              </a:endParaRPr>
            </a:p>
          </p:txBody>
        </p:sp>
        <p:sp>
          <p:nvSpPr>
            <p:cNvPr id="114" name="Text Box 19"/>
            <p:cNvSpPr txBox="1">
              <a:spLocks noChangeArrowheads="1"/>
            </p:cNvSpPr>
            <p:nvPr/>
          </p:nvSpPr>
          <p:spPr bwMode="auto">
            <a:xfrm>
              <a:off x="3818473" y="5138196"/>
              <a:ext cx="5182019" cy="1106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lgn="ctr">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defRPr/>
              </a:pPr>
              <a:r>
                <a:rPr lang="ja-JP" altLang="en-US" sz="1050">
                  <a:solidFill>
                    <a:prstClr val="black"/>
                  </a:solidFill>
                  <a:latin typeface="メイリオ" pitchFamily="50" charset="-128"/>
                  <a:ea typeface="メイリオ" pitchFamily="50" charset="-128"/>
                  <a:cs typeface="メイリオ" pitchFamily="50" charset="-128"/>
                </a:rPr>
                <a:t>テーブル設定（</a:t>
              </a:r>
              <a:r>
                <a:rPr lang="en-US" altLang="ja-JP" sz="1050">
                  <a:solidFill>
                    <a:prstClr val="black"/>
                  </a:solidFill>
                  <a:latin typeface="メイリオ" pitchFamily="50" charset="-128"/>
                  <a:ea typeface="メイリオ" pitchFamily="50" charset="-128"/>
                  <a:cs typeface="メイリオ" pitchFamily="50" charset="-128"/>
                </a:rPr>
                <a:t>3</a:t>
              </a:r>
              <a:r>
                <a:rPr lang="ja-JP" altLang="en-US" sz="1050">
                  <a:solidFill>
                    <a:prstClr val="black"/>
                  </a:solidFill>
                  <a:latin typeface="メイリオ" pitchFamily="50" charset="-128"/>
                  <a:ea typeface="メイリオ" pitchFamily="50" charset="-128"/>
                  <a:cs typeface="メイリオ" pitchFamily="50" charset="-128"/>
                </a:rPr>
                <a:t>次元での係数や金額設定が可）</a:t>
              </a:r>
              <a:endParaRPr lang="en-US" altLang="ja-JP" sz="1050">
                <a:solidFill>
                  <a:prstClr val="black"/>
                </a:solidFill>
                <a:latin typeface="メイリオ" pitchFamily="50" charset="-128"/>
                <a:ea typeface="メイリオ" pitchFamily="50" charset="-128"/>
                <a:cs typeface="メイリオ" pitchFamily="50" charset="-128"/>
              </a:endParaRPr>
            </a:p>
            <a:p>
              <a:pPr>
                <a:defRPr/>
              </a:pPr>
              <a:r>
                <a:rPr lang="ja-JP" altLang="en-US" sz="1050">
                  <a:solidFill>
                    <a:prstClr val="black"/>
                  </a:solidFill>
                  <a:latin typeface="メイリオ" pitchFamily="50" charset="-128"/>
                  <a:ea typeface="メイリオ" pitchFamily="50" charset="-128"/>
                  <a:cs typeface="メイリオ" pitchFamily="50" charset="-128"/>
                </a:rPr>
                <a:t>　俸給表、年齢給表、役職表、勤務地表、パート単価表</a:t>
              </a:r>
              <a:endParaRPr lang="en-US" altLang="ja-JP" sz="1050">
                <a:solidFill>
                  <a:prstClr val="black"/>
                </a:solidFill>
                <a:latin typeface="メイリオ" pitchFamily="50" charset="-128"/>
                <a:ea typeface="メイリオ" pitchFamily="50" charset="-128"/>
                <a:cs typeface="メイリオ" pitchFamily="50" charset="-128"/>
              </a:endParaRPr>
            </a:p>
            <a:p>
              <a:pPr>
                <a:defRPr/>
              </a:pPr>
              <a:r>
                <a:rPr lang="ja-JP" altLang="en-US" sz="1050">
                  <a:solidFill>
                    <a:prstClr val="black"/>
                  </a:solidFill>
                  <a:latin typeface="メイリオ" pitchFamily="50" charset="-128"/>
                  <a:ea typeface="メイリオ" pitchFamily="50" charset="-128"/>
                  <a:cs typeface="メイリオ" pitchFamily="50" charset="-128"/>
                </a:rPr>
                <a:t>汎用条件設定も可</a:t>
              </a:r>
              <a:endParaRPr lang="en-US" altLang="ja-JP" sz="1050">
                <a:solidFill>
                  <a:prstClr val="black"/>
                </a:solidFill>
                <a:latin typeface="メイリオ" pitchFamily="50" charset="-128"/>
                <a:ea typeface="メイリオ" pitchFamily="50" charset="-128"/>
                <a:cs typeface="メイリオ" pitchFamily="50" charset="-128"/>
              </a:endParaRPr>
            </a:p>
            <a:p>
              <a:pPr>
                <a:defRPr/>
              </a:pPr>
              <a:r>
                <a:rPr lang="ja-JP" altLang="en-US" sz="1050">
                  <a:solidFill>
                    <a:prstClr val="black"/>
                  </a:solidFill>
                  <a:latin typeface="メイリオ" pitchFamily="50" charset="-128"/>
                  <a:ea typeface="メイリオ" pitchFamily="50" charset="-128"/>
                  <a:cs typeface="メイリオ" pitchFamily="50" charset="-128"/>
                </a:rPr>
                <a:t>　各種条件との組合せ（</a:t>
              </a:r>
              <a:r>
                <a:rPr lang="en-US" altLang="ja-JP" sz="1050">
                  <a:solidFill>
                    <a:prstClr val="black"/>
                  </a:solidFill>
                  <a:latin typeface="メイリオ" pitchFamily="50" charset="-128"/>
                  <a:ea typeface="メイリオ" pitchFamily="50" charset="-128"/>
                  <a:cs typeface="メイリオ" pitchFamily="50" charset="-128"/>
                </a:rPr>
                <a:t>Ex.</a:t>
              </a:r>
              <a:r>
                <a:rPr lang="ja-JP" altLang="en-US" sz="1050">
                  <a:solidFill>
                    <a:prstClr val="black"/>
                  </a:solidFill>
                  <a:latin typeface="メイリオ" pitchFamily="50" charset="-128"/>
                  <a:ea typeface="メイリオ" pitchFamily="50" charset="-128"/>
                  <a:cs typeface="メイリオ" pitchFamily="50" charset="-128"/>
                </a:rPr>
                <a:t>●●地区勤務の〇〇職の残業■■時間以上</a:t>
              </a:r>
              <a:endParaRPr lang="en-US" altLang="ja-JP" sz="1050">
                <a:solidFill>
                  <a:prstClr val="black"/>
                </a:solidFill>
                <a:latin typeface="メイリオ" pitchFamily="50" charset="-128"/>
                <a:ea typeface="メイリオ" pitchFamily="50" charset="-128"/>
                <a:cs typeface="メイリオ" pitchFamily="50" charset="-128"/>
              </a:endParaRPr>
            </a:p>
            <a:p>
              <a:pPr>
                <a:defRPr/>
              </a:pPr>
              <a:r>
                <a:rPr lang="ja-JP" altLang="en-US" sz="1050">
                  <a:solidFill>
                    <a:prstClr val="black"/>
                  </a:solidFill>
                  <a:latin typeface="メイリオ" pitchFamily="50" charset="-128"/>
                  <a:ea typeface="メイリオ" pitchFamily="50" charset="-128"/>
                  <a:cs typeface="メイリオ" pitchFamily="50" charset="-128"/>
                </a:rPr>
                <a:t>　　　　　　　　　　　　  の場合は別途</a:t>
              </a:r>
              <a:r>
                <a:rPr lang="en-US" altLang="ja-JP" sz="1050">
                  <a:solidFill>
                    <a:prstClr val="black"/>
                  </a:solidFill>
                  <a:latin typeface="メイリオ" pitchFamily="50" charset="-128"/>
                  <a:ea typeface="メイリオ" pitchFamily="50" charset="-128"/>
                  <a:cs typeface="メイリオ" pitchFamily="50" charset="-128"/>
                </a:rPr>
                <a:t>XX</a:t>
              </a:r>
              <a:r>
                <a:rPr lang="ja-JP" altLang="en-US" sz="1050">
                  <a:solidFill>
                    <a:prstClr val="black"/>
                  </a:solidFill>
                  <a:latin typeface="メイリオ" pitchFamily="50" charset="-128"/>
                  <a:ea typeface="メイリオ" pitchFamily="50" charset="-128"/>
                  <a:cs typeface="メイリオ" pitchFamily="50" charset="-128"/>
                </a:rPr>
                <a:t>円支給）</a:t>
              </a:r>
              <a:endParaRPr lang="en-US" altLang="ja-JP" sz="1050">
                <a:solidFill>
                  <a:prstClr val="black"/>
                </a:solidFill>
                <a:latin typeface="メイリオ" pitchFamily="50" charset="-128"/>
                <a:ea typeface="メイリオ" pitchFamily="50" charset="-128"/>
                <a:cs typeface="メイリオ" pitchFamily="50" charset="-128"/>
              </a:endParaRPr>
            </a:p>
            <a:p>
              <a:pPr>
                <a:defRPr/>
              </a:pPr>
              <a:r>
                <a:rPr lang="ja-JP" altLang="en-US" sz="1050">
                  <a:solidFill>
                    <a:prstClr val="black"/>
                  </a:solidFill>
                  <a:latin typeface="メイリオ" pitchFamily="50" charset="-128"/>
                  <a:ea typeface="メイリオ" pitchFamily="50" charset="-128"/>
                  <a:cs typeface="メイリオ" pitchFamily="50" charset="-128"/>
                </a:rPr>
                <a:t>　抽出条件設定（</a:t>
              </a:r>
              <a:r>
                <a:rPr lang="en-US" altLang="ja-JP" sz="1050">
                  <a:solidFill>
                    <a:prstClr val="black"/>
                  </a:solidFill>
                  <a:latin typeface="メイリオ" pitchFamily="50" charset="-128"/>
                  <a:ea typeface="メイリオ" pitchFamily="50" charset="-128"/>
                  <a:cs typeface="メイリオ" pitchFamily="50" charset="-128"/>
                </a:rPr>
                <a:t>Ex.</a:t>
              </a:r>
              <a:r>
                <a:rPr lang="ja-JP" altLang="en-US" sz="1050">
                  <a:solidFill>
                    <a:prstClr val="black"/>
                  </a:solidFill>
                  <a:latin typeface="メイリオ" pitchFamily="50" charset="-128"/>
                  <a:ea typeface="メイリオ" pitchFamily="50" charset="-128"/>
                  <a:cs typeface="メイリオ" pitchFamily="50" charset="-128"/>
                </a:rPr>
                <a:t> 社員区分〇〇～●●で組合員対象者を抽出）</a:t>
              </a:r>
              <a:endParaRPr lang="en-US" altLang="ja-JP" sz="1050">
                <a:solidFill>
                  <a:prstClr val="black"/>
                </a:solidFill>
                <a:latin typeface="メイリオ" pitchFamily="50" charset="-128"/>
                <a:ea typeface="メイリオ" pitchFamily="50" charset="-128"/>
                <a:cs typeface="メイリオ" pitchFamily="50" charset="-128"/>
              </a:endParaRPr>
            </a:p>
          </p:txBody>
        </p:sp>
        <p:sp>
          <p:nvSpPr>
            <p:cNvPr id="115" name="Text Box 19"/>
            <p:cNvSpPr txBox="1">
              <a:spLocks noChangeArrowheads="1"/>
            </p:cNvSpPr>
            <p:nvPr/>
          </p:nvSpPr>
          <p:spPr bwMode="auto">
            <a:xfrm>
              <a:off x="7105785" y="4160085"/>
              <a:ext cx="1966715" cy="601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lgn="ctr">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defRPr/>
              </a:pPr>
              <a:r>
                <a:rPr lang="ja-JP" altLang="en-US" sz="1050">
                  <a:solidFill>
                    <a:prstClr val="black"/>
                  </a:solidFill>
                  <a:latin typeface="メイリオ" pitchFamily="50" charset="-128"/>
                  <a:ea typeface="メイリオ" pitchFamily="50" charset="-128"/>
                  <a:cs typeface="メイリオ" pitchFamily="50" charset="-128"/>
                </a:rPr>
                <a:t>勤怠含めた項目同士や</a:t>
              </a:r>
              <a:endParaRPr lang="en-US" altLang="ja-JP" sz="1050">
                <a:solidFill>
                  <a:prstClr val="black"/>
                </a:solidFill>
                <a:latin typeface="メイリオ" pitchFamily="50" charset="-128"/>
                <a:ea typeface="メイリオ" pitchFamily="50" charset="-128"/>
                <a:cs typeface="メイリオ" pitchFamily="50" charset="-128"/>
              </a:endParaRPr>
            </a:p>
            <a:p>
              <a:pPr>
                <a:defRPr/>
              </a:pPr>
              <a:r>
                <a:rPr lang="ja-JP" altLang="en-US" sz="1050">
                  <a:solidFill>
                    <a:prstClr val="black"/>
                  </a:solidFill>
                  <a:latin typeface="メイリオ" pitchFamily="50" charset="-128"/>
                  <a:ea typeface="メイリオ" pitchFamily="50" charset="-128"/>
                  <a:cs typeface="メイリオ" pitchFamily="50" charset="-128"/>
                </a:rPr>
                <a:t>　　係数での四則演算可</a:t>
              </a:r>
              <a:endParaRPr lang="en-US" altLang="ja-JP" sz="1050">
                <a:solidFill>
                  <a:prstClr val="black"/>
                </a:solidFill>
                <a:latin typeface="メイリオ" pitchFamily="50" charset="-128"/>
                <a:ea typeface="メイリオ" pitchFamily="50" charset="-128"/>
                <a:cs typeface="メイリオ" pitchFamily="50" charset="-128"/>
              </a:endParaRPr>
            </a:p>
            <a:p>
              <a:pPr>
                <a:defRPr/>
              </a:pPr>
              <a:r>
                <a:rPr lang="ja-JP" altLang="en-US" sz="1050">
                  <a:solidFill>
                    <a:prstClr val="black"/>
                  </a:solidFill>
                  <a:latin typeface="メイリオ" pitchFamily="50" charset="-128"/>
                  <a:ea typeface="メイリオ" pitchFamily="50" charset="-128"/>
                  <a:cs typeface="メイリオ" pitchFamily="50" charset="-128"/>
                </a:rPr>
                <a:t>上下限設定も可</a:t>
              </a:r>
              <a:endParaRPr lang="en-US" altLang="ja-JP" sz="1050">
                <a:solidFill>
                  <a:prstClr val="black"/>
                </a:solidFill>
                <a:latin typeface="メイリオ" pitchFamily="50" charset="-128"/>
                <a:ea typeface="メイリオ" pitchFamily="50" charset="-128"/>
                <a:cs typeface="メイリオ" pitchFamily="50" charset="-128"/>
              </a:endParaRPr>
            </a:p>
          </p:txBody>
        </p:sp>
        <p:grpSp>
          <p:nvGrpSpPr>
            <p:cNvPr id="116" name="グループ化 115"/>
            <p:cNvGrpSpPr/>
            <p:nvPr/>
          </p:nvGrpSpPr>
          <p:grpSpPr>
            <a:xfrm>
              <a:off x="3439376" y="4183169"/>
              <a:ext cx="419398" cy="319776"/>
              <a:chOff x="4046326" y="4151073"/>
              <a:chExt cx="880570" cy="672121"/>
            </a:xfrm>
          </p:grpSpPr>
          <p:sp>
            <p:nvSpPr>
              <p:cNvPr id="117" name="Freeform 7"/>
              <p:cNvSpPr>
                <a:spLocks noEditPoints="1"/>
              </p:cNvSpPr>
              <p:nvPr/>
            </p:nvSpPr>
            <p:spPr bwMode="auto">
              <a:xfrm>
                <a:off x="4046326" y="4151073"/>
                <a:ext cx="308740" cy="502746"/>
              </a:xfrm>
              <a:custGeom>
                <a:avLst/>
                <a:gdLst>
                  <a:gd name="T0" fmla="*/ 179 w 246"/>
                  <a:gd name="T1" fmla="*/ 165 h 401"/>
                  <a:gd name="T2" fmla="*/ 145 w 246"/>
                  <a:gd name="T3" fmla="*/ 165 h 401"/>
                  <a:gd name="T4" fmla="*/ 127 w 246"/>
                  <a:gd name="T5" fmla="*/ 198 h 401"/>
                  <a:gd name="T6" fmla="*/ 151 w 246"/>
                  <a:gd name="T7" fmla="*/ 284 h 401"/>
                  <a:gd name="T8" fmla="*/ 123 w 246"/>
                  <a:gd name="T9" fmla="*/ 313 h 401"/>
                  <a:gd name="T10" fmla="*/ 95 w 246"/>
                  <a:gd name="T11" fmla="*/ 284 h 401"/>
                  <a:gd name="T12" fmla="*/ 119 w 246"/>
                  <a:gd name="T13" fmla="*/ 198 h 401"/>
                  <a:gd name="T14" fmla="*/ 101 w 246"/>
                  <a:gd name="T15" fmla="*/ 165 h 401"/>
                  <a:gd name="T16" fmla="*/ 67 w 246"/>
                  <a:gd name="T17" fmla="*/ 165 h 401"/>
                  <a:gd name="T18" fmla="*/ 0 w 246"/>
                  <a:gd name="T19" fmla="*/ 229 h 401"/>
                  <a:gd name="T20" fmla="*/ 0 w 246"/>
                  <a:gd name="T21" fmla="*/ 401 h 401"/>
                  <a:gd name="T22" fmla="*/ 39 w 246"/>
                  <a:gd name="T23" fmla="*/ 401 h 401"/>
                  <a:gd name="T24" fmla="*/ 39 w 246"/>
                  <a:gd name="T25" fmla="*/ 238 h 401"/>
                  <a:gd name="T26" fmla="*/ 48 w 246"/>
                  <a:gd name="T27" fmla="*/ 238 h 401"/>
                  <a:gd name="T28" fmla="*/ 48 w 246"/>
                  <a:gd name="T29" fmla="*/ 401 h 401"/>
                  <a:gd name="T30" fmla="*/ 198 w 246"/>
                  <a:gd name="T31" fmla="*/ 401 h 401"/>
                  <a:gd name="T32" fmla="*/ 198 w 246"/>
                  <a:gd name="T33" fmla="*/ 238 h 401"/>
                  <a:gd name="T34" fmla="*/ 207 w 246"/>
                  <a:gd name="T35" fmla="*/ 238 h 401"/>
                  <a:gd name="T36" fmla="*/ 207 w 246"/>
                  <a:gd name="T37" fmla="*/ 401 h 401"/>
                  <a:gd name="T38" fmla="*/ 246 w 246"/>
                  <a:gd name="T39" fmla="*/ 401 h 401"/>
                  <a:gd name="T40" fmla="*/ 246 w 246"/>
                  <a:gd name="T41" fmla="*/ 229 h 401"/>
                  <a:gd name="T42" fmla="*/ 179 w 246"/>
                  <a:gd name="T43" fmla="*/ 165 h 401"/>
                  <a:gd name="T44" fmla="*/ 123 w 246"/>
                  <a:gd name="T45" fmla="*/ 0 h 401"/>
                  <a:gd name="T46" fmla="*/ 49 w 246"/>
                  <a:gd name="T47" fmla="*/ 74 h 401"/>
                  <a:gd name="T48" fmla="*/ 123 w 246"/>
                  <a:gd name="T49" fmla="*/ 148 h 401"/>
                  <a:gd name="T50" fmla="*/ 197 w 246"/>
                  <a:gd name="T51" fmla="*/ 74 h 401"/>
                  <a:gd name="T52" fmla="*/ 123 w 246"/>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401">
                    <a:moveTo>
                      <a:pt x="179" y="165"/>
                    </a:moveTo>
                    <a:cubicBezTo>
                      <a:pt x="145" y="165"/>
                      <a:pt x="145" y="165"/>
                      <a:pt x="145" y="165"/>
                    </a:cubicBezTo>
                    <a:cubicBezTo>
                      <a:pt x="127" y="198"/>
                      <a:pt x="127" y="198"/>
                      <a:pt x="127" y="198"/>
                    </a:cubicBezTo>
                    <a:cubicBezTo>
                      <a:pt x="151" y="284"/>
                      <a:pt x="151" y="284"/>
                      <a:pt x="151" y="284"/>
                    </a:cubicBezTo>
                    <a:cubicBezTo>
                      <a:pt x="123" y="313"/>
                      <a:pt x="123" y="313"/>
                      <a:pt x="123" y="313"/>
                    </a:cubicBezTo>
                    <a:cubicBezTo>
                      <a:pt x="95" y="284"/>
                      <a:pt x="95" y="284"/>
                      <a:pt x="95" y="284"/>
                    </a:cubicBezTo>
                    <a:cubicBezTo>
                      <a:pt x="119" y="198"/>
                      <a:pt x="119" y="198"/>
                      <a:pt x="119" y="198"/>
                    </a:cubicBezTo>
                    <a:cubicBezTo>
                      <a:pt x="101" y="165"/>
                      <a:pt x="101" y="165"/>
                      <a:pt x="101" y="165"/>
                    </a:cubicBezTo>
                    <a:cubicBezTo>
                      <a:pt x="67" y="165"/>
                      <a:pt x="67" y="165"/>
                      <a:pt x="67" y="165"/>
                    </a:cubicBezTo>
                    <a:cubicBezTo>
                      <a:pt x="32" y="165"/>
                      <a:pt x="3" y="194"/>
                      <a:pt x="0" y="229"/>
                    </a:cubicBezTo>
                    <a:cubicBezTo>
                      <a:pt x="0" y="401"/>
                      <a:pt x="0" y="401"/>
                      <a:pt x="0" y="401"/>
                    </a:cubicBezTo>
                    <a:cubicBezTo>
                      <a:pt x="39" y="401"/>
                      <a:pt x="39" y="401"/>
                      <a:pt x="39" y="401"/>
                    </a:cubicBezTo>
                    <a:cubicBezTo>
                      <a:pt x="39" y="238"/>
                      <a:pt x="39" y="238"/>
                      <a:pt x="39"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0"/>
                    </a:moveTo>
                    <a:cubicBezTo>
                      <a:pt x="82" y="0"/>
                      <a:pt x="49" y="34"/>
                      <a:pt x="49" y="74"/>
                    </a:cubicBezTo>
                    <a:cubicBezTo>
                      <a:pt x="49" y="115"/>
                      <a:pt x="82" y="148"/>
                      <a:pt x="123" y="148"/>
                    </a:cubicBezTo>
                    <a:cubicBezTo>
                      <a:pt x="164" y="148"/>
                      <a:pt x="197" y="115"/>
                      <a:pt x="197" y="74"/>
                    </a:cubicBezTo>
                    <a:cubicBezTo>
                      <a:pt x="197" y="34"/>
                      <a:pt x="164" y="0"/>
                      <a:pt x="123" y="0"/>
                    </a:cubicBezTo>
                  </a:path>
                </a:pathLst>
              </a:custGeom>
              <a:gradFill rotWithShape="1">
                <a:gsLst>
                  <a:gs pos="0">
                    <a:srgbClr val="D580B2">
                      <a:tint val="50000"/>
                      <a:satMod val="300000"/>
                    </a:srgbClr>
                  </a:gs>
                  <a:gs pos="35000">
                    <a:srgbClr val="D580B2">
                      <a:tint val="37000"/>
                      <a:satMod val="300000"/>
                    </a:srgbClr>
                  </a:gs>
                  <a:gs pos="100000">
                    <a:srgbClr val="D580B2">
                      <a:tint val="15000"/>
                      <a:satMod val="350000"/>
                    </a:srgbClr>
                  </a:gs>
                </a:gsLst>
                <a:lin ang="16200000" scaled="1"/>
              </a:gradFill>
              <a:ln w="9525" cap="flat" cmpd="sng" algn="ctr">
                <a:solidFill>
                  <a:srgbClr val="D580B2">
                    <a:shade val="95000"/>
                    <a:satMod val="105000"/>
                  </a:srgbClr>
                </a:solidFill>
                <a:prstDash val="solid"/>
              </a:ln>
              <a:effectLst>
                <a:outerShdw blurRad="40000" dist="20000" dir="5400000" rotWithShape="0">
                  <a:srgbClr val="000000">
                    <a:alpha val="38000"/>
                  </a:srgb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118" name="Freeform 8"/>
              <p:cNvSpPr>
                <a:spLocks noEditPoints="1"/>
              </p:cNvSpPr>
              <p:nvPr/>
            </p:nvSpPr>
            <p:spPr bwMode="auto">
              <a:xfrm>
                <a:off x="4465872" y="4167280"/>
                <a:ext cx="306654" cy="502746"/>
              </a:xfrm>
              <a:custGeom>
                <a:avLst/>
                <a:gdLst>
                  <a:gd name="T0" fmla="*/ 179 w 246"/>
                  <a:gd name="T1" fmla="*/ 165 h 401"/>
                  <a:gd name="T2" fmla="*/ 175 w 246"/>
                  <a:gd name="T3" fmla="*/ 165 h 401"/>
                  <a:gd name="T4" fmla="*/ 123 w 246"/>
                  <a:gd name="T5" fmla="*/ 181 h 401"/>
                  <a:gd name="T6" fmla="*/ 71 w 246"/>
                  <a:gd name="T7" fmla="*/ 165 h 401"/>
                  <a:gd name="T8" fmla="*/ 67 w 246"/>
                  <a:gd name="T9" fmla="*/ 165 h 401"/>
                  <a:gd name="T10" fmla="*/ 0 w 246"/>
                  <a:gd name="T11" fmla="*/ 229 h 401"/>
                  <a:gd name="T12" fmla="*/ 0 w 246"/>
                  <a:gd name="T13" fmla="*/ 401 h 401"/>
                  <a:gd name="T14" fmla="*/ 38 w 246"/>
                  <a:gd name="T15" fmla="*/ 401 h 401"/>
                  <a:gd name="T16" fmla="*/ 38 w 246"/>
                  <a:gd name="T17" fmla="*/ 238 h 401"/>
                  <a:gd name="T18" fmla="*/ 48 w 246"/>
                  <a:gd name="T19" fmla="*/ 238 h 401"/>
                  <a:gd name="T20" fmla="*/ 48 w 246"/>
                  <a:gd name="T21" fmla="*/ 401 h 401"/>
                  <a:gd name="T22" fmla="*/ 198 w 246"/>
                  <a:gd name="T23" fmla="*/ 401 h 401"/>
                  <a:gd name="T24" fmla="*/ 198 w 246"/>
                  <a:gd name="T25" fmla="*/ 238 h 401"/>
                  <a:gd name="T26" fmla="*/ 207 w 246"/>
                  <a:gd name="T27" fmla="*/ 238 h 401"/>
                  <a:gd name="T28" fmla="*/ 207 w 246"/>
                  <a:gd name="T29" fmla="*/ 401 h 401"/>
                  <a:gd name="T30" fmla="*/ 246 w 246"/>
                  <a:gd name="T31" fmla="*/ 401 h 401"/>
                  <a:gd name="T32" fmla="*/ 246 w 246"/>
                  <a:gd name="T33" fmla="*/ 229 h 401"/>
                  <a:gd name="T34" fmla="*/ 179 w 246"/>
                  <a:gd name="T35" fmla="*/ 165 h 401"/>
                  <a:gd name="T36" fmla="*/ 123 w 246"/>
                  <a:gd name="T37" fmla="*/ 148 h 401"/>
                  <a:gd name="T38" fmla="*/ 168 w 246"/>
                  <a:gd name="T39" fmla="*/ 133 h 401"/>
                  <a:gd name="T40" fmla="*/ 197 w 246"/>
                  <a:gd name="T41" fmla="*/ 145 h 401"/>
                  <a:gd name="T42" fmla="*/ 197 w 246"/>
                  <a:gd name="T43" fmla="*/ 133 h 401"/>
                  <a:gd name="T44" fmla="*/ 197 w 246"/>
                  <a:gd name="T45" fmla="*/ 123 h 401"/>
                  <a:gd name="T46" fmla="*/ 197 w 246"/>
                  <a:gd name="T47" fmla="*/ 74 h 401"/>
                  <a:gd name="T48" fmla="*/ 123 w 246"/>
                  <a:gd name="T49" fmla="*/ 0 h 401"/>
                  <a:gd name="T50" fmla="*/ 49 w 246"/>
                  <a:gd name="T51" fmla="*/ 74 h 401"/>
                  <a:gd name="T52" fmla="*/ 49 w 246"/>
                  <a:gd name="T53" fmla="*/ 123 h 401"/>
                  <a:gd name="T54" fmla="*/ 49 w 246"/>
                  <a:gd name="T55" fmla="*/ 133 h 401"/>
                  <a:gd name="T56" fmla="*/ 49 w 246"/>
                  <a:gd name="T57" fmla="*/ 145 h 401"/>
                  <a:gd name="T58" fmla="*/ 78 w 246"/>
                  <a:gd name="T59" fmla="*/ 133 h 401"/>
                  <a:gd name="T60" fmla="*/ 123 w 246"/>
                  <a:gd name="T61" fmla="*/ 148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6" h="401">
                    <a:moveTo>
                      <a:pt x="179" y="165"/>
                    </a:moveTo>
                    <a:cubicBezTo>
                      <a:pt x="175" y="165"/>
                      <a:pt x="175" y="165"/>
                      <a:pt x="175" y="165"/>
                    </a:cubicBezTo>
                    <a:cubicBezTo>
                      <a:pt x="178" y="197"/>
                      <a:pt x="157" y="226"/>
                      <a:pt x="123" y="181"/>
                    </a:cubicBezTo>
                    <a:cubicBezTo>
                      <a:pt x="89" y="226"/>
                      <a:pt x="68" y="197"/>
                      <a:pt x="71" y="165"/>
                    </a:cubicBezTo>
                    <a:cubicBezTo>
                      <a:pt x="67" y="165"/>
                      <a:pt x="67" y="165"/>
                      <a:pt x="67" y="165"/>
                    </a:cubicBezTo>
                    <a:cubicBezTo>
                      <a:pt x="31" y="165"/>
                      <a:pt x="3" y="194"/>
                      <a:pt x="0" y="229"/>
                    </a:cubicBezTo>
                    <a:cubicBezTo>
                      <a:pt x="0" y="401"/>
                      <a:pt x="0" y="401"/>
                      <a:pt x="0" y="401"/>
                    </a:cubicBezTo>
                    <a:cubicBezTo>
                      <a:pt x="38" y="401"/>
                      <a:pt x="38" y="401"/>
                      <a:pt x="38" y="401"/>
                    </a:cubicBezTo>
                    <a:cubicBezTo>
                      <a:pt x="38" y="238"/>
                      <a:pt x="38" y="238"/>
                      <a:pt x="38"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148"/>
                    </a:moveTo>
                    <a:cubicBezTo>
                      <a:pt x="140" y="148"/>
                      <a:pt x="156" y="142"/>
                      <a:pt x="168" y="133"/>
                    </a:cubicBezTo>
                    <a:cubicBezTo>
                      <a:pt x="197" y="145"/>
                      <a:pt x="197" y="145"/>
                      <a:pt x="197" y="145"/>
                    </a:cubicBezTo>
                    <a:cubicBezTo>
                      <a:pt x="197" y="133"/>
                      <a:pt x="197" y="133"/>
                      <a:pt x="197" y="133"/>
                    </a:cubicBezTo>
                    <a:cubicBezTo>
                      <a:pt x="197" y="123"/>
                      <a:pt x="197" y="123"/>
                      <a:pt x="197" y="123"/>
                    </a:cubicBezTo>
                    <a:cubicBezTo>
                      <a:pt x="197" y="74"/>
                      <a:pt x="197" y="74"/>
                      <a:pt x="197" y="74"/>
                    </a:cubicBezTo>
                    <a:cubicBezTo>
                      <a:pt x="197" y="33"/>
                      <a:pt x="164" y="0"/>
                      <a:pt x="123" y="0"/>
                    </a:cubicBezTo>
                    <a:cubicBezTo>
                      <a:pt x="82" y="0"/>
                      <a:pt x="49" y="33"/>
                      <a:pt x="49" y="74"/>
                    </a:cubicBezTo>
                    <a:cubicBezTo>
                      <a:pt x="49" y="123"/>
                      <a:pt x="49" y="123"/>
                      <a:pt x="49" y="123"/>
                    </a:cubicBezTo>
                    <a:cubicBezTo>
                      <a:pt x="49" y="133"/>
                      <a:pt x="49" y="133"/>
                      <a:pt x="49" y="133"/>
                    </a:cubicBezTo>
                    <a:cubicBezTo>
                      <a:pt x="49" y="145"/>
                      <a:pt x="49" y="145"/>
                      <a:pt x="49" y="145"/>
                    </a:cubicBezTo>
                    <a:cubicBezTo>
                      <a:pt x="78" y="133"/>
                      <a:pt x="78" y="133"/>
                      <a:pt x="78" y="133"/>
                    </a:cubicBezTo>
                    <a:cubicBezTo>
                      <a:pt x="90" y="142"/>
                      <a:pt x="106" y="148"/>
                      <a:pt x="123" y="148"/>
                    </a:cubicBezTo>
                  </a:path>
                </a:pathLst>
              </a:custGeom>
              <a:gradFill rotWithShape="1">
                <a:gsLst>
                  <a:gs pos="0">
                    <a:srgbClr val="D580B2">
                      <a:tint val="50000"/>
                      <a:satMod val="300000"/>
                    </a:srgbClr>
                  </a:gs>
                  <a:gs pos="35000">
                    <a:srgbClr val="D580B2">
                      <a:tint val="37000"/>
                      <a:satMod val="300000"/>
                    </a:srgbClr>
                  </a:gs>
                  <a:gs pos="100000">
                    <a:srgbClr val="D580B2">
                      <a:tint val="15000"/>
                      <a:satMod val="350000"/>
                    </a:srgbClr>
                  </a:gs>
                </a:gsLst>
                <a:lin ang="16200000" scaled="1"/>
              </a:gradFill>
              <a:ln w="9525" cap="flat" cmpd="sng" algn="ctr">
                <a:solidFill>
                  <a:srgbClr val="D580B2">
                    <a:shade val="95000"/>
                    <a:satMod val="105000"/>
                  </a:srgbClr>
                </a:solidFill>
                <a:prstDash val="solid"/>
              </a:ln>
              <a:effectLst>
                <a:outerShdw blurRad="40000" dist="20000" dir="5400000" rotWithShape="0">
                  <a:srgbClr val="000000">
                    <a:alpha val="38000"/>
                  </a:srgb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119" name="Freeform 23"/>
              <p:cNvSpPr>
                <a:spLocks noEditPoints="1"/>
              </p:cNvSpPr>
              <p:nvPr/>
            </p:nvSpPr>
            <p:spPr bwMode="auto">
              <a:xfrm>
                <a:off x="4210229" y="4327918"/>
                <a:ext cx="306654" cy="477713"/>
              </a:xfrm>
              <a:custGeom>
                <a:avLst/>
                <a:gdLst>
                  <a:gd name="T0" fmla="*/ 146 w 246"/>
                  <a:gd name="T1" fmla="*/ 165 h 382"/>
                  <a:gd name="T2" fmla="*/ 151 w 246"/>
                  <a:gd name="T3" fmla="*/ 283 h 382"/>
                  <a:gd name="T4" fmla="*/ 95 w 246"/>
                  <a:gd name="T5" fmla="*/ 283 h 382"/>
                  <a:gd name="T6" fmla="*/ 101 w 246"/>
                  <a:gd name="T7" fmla="*/ 165 h 382"/>
                  <a:gd name="T8" fmla="*/ 0 w 246"/>
                  <a:gd name="T9" fmla="*/ 229 h 382"/>
                  <a:gd name="T10" fmla="*/ 39 w 246"/>
                  <a:gd name="T11" fmla="*/ 382 h 382"/>
                  <a:gd name="T12" fmla="*/ 48 w 246"/>
                  <a:gd name="T13" fmla="*/ 237 h 382"/>
                  <a:gd name="T14" fmla="*/ 199 w 246"/>
                  <a:gd name="T15" fmla="*/ 382 h 382"/>
                  <a:gd name="T16" fmla="*/ 208 w 246"/>
                  <a:gd name="T17" fmla="*/ 237 h 382"/>
                  <a:gd name="T18" fmla="*/ 246 w 246"/>
                  <a:gd name="T19" fmla="*/ 382 h 382"/>
                  <a:gd name="T20" fmla="*/ 179 w 246"/>
                  <a:gd name="T21" fmla="*/ 165 h 382"/>
                  <a:gd name="T22" fmla="*/ 49 w 246"/>
                  <a:gd name="T23" fmla="*/ 74 h 382"/>
                  <a:gd name="T24" fmla="*/ 197 w 246"/>
                  <a:gd name="T25" fmla="*/ 74 h 382"/>
                  <a:gd name="T26" fmla="*/ 142 w 246"/>
                  <a:gd name="T27" fmla="*/ 96 h 382"/>
                  <a:gd name="T28" fmla="*/ 142 w 246"/>
                  <a:gd name="T29" fmla="*/ 114 h 382"/>
                  <a:gd name="T30" fmla="*/ 130 w 246"/>
                  <a:gd name="T31" fmla="*/ 114 h 382"/>
                  <a:gd name="T32" fmla="*/ 117 w 246"/>
                  <a:gd name="T33" fmla="*/ 114 h 382"/>
                  <a:gd name="T34" fmla="*/ 105 w 246"/>
                  <a:gd name="T35" fmla="*/ 114 h 382"/>
                  <a:gd name="T36" fmla="*/ 105 w 246"/>
                  <a:gd name="T37" fmla="*/ 96 h 382"/>
                  <a:gd name="T38" fmla="*/ 178 w 246"/>
                  <a:gd name="T39" fmla="*/ 61 h 382"/>
                  <a:gd name="T40" fmla="*/ 166 w 246"/>
                  <a:gd name="T41" fmla="*/ 85 h 382"/>
                  <a:gd name="T42" fmla="*/ 150 w 246"/>
                  <a:gd name="T43" fmla="*/ 86 h 382"/>
                  <a:gd name="T44" fmla="*/ 133 w 246"/>
                  <a:gd name="T45" fmla="*/ 81 h 382"/>
                  <a:gd name="T46" fmla="*/ 118 w 246"/>
                  <a:gd name="T47" fmla="*/ 69 h 382"/>
                  <a:gd name="T48" fmla="*/ 107 w 246"/>
                  <a:gd name="T49" fmla="*/ 85 h 382"/>
                  <a:gd name="T50" fmla="*/ 91 w 246"/>
                  <a:gd name="T51" fmla="*/ 86 h 382"/>
                  <a:gd name="T52" fmla="*/ 74 w 246"/>
                  <a:gd name="T53" fmla="*/ 81 h 382"/>
                  <a:gd name="T54" fmla="*/ 76 w 246"/>
                  <a:gd name="T55" fmla="*/ 50 h 382"/>
                  <a:gd name="T56" fmla="*/ 112 w 246"/>
                  <a:gd name="T57" fmla="*/ 50 h 382"/>
                  <a:gd name="T58" fmla="*/ 118 w 246"/>
                  <a:gd name="T59" fmla="*/ 63 h 382"/>
                  <a:gd name="T60" fmla="*/ 128 w 246"/>
                  <a:gd name="T61" fmla="*/ 61 h 382"/>
                  <a:gd name="T62" fmla="*/ 153 w 246"/>
                  <a:gd name="T63" fmla="*/ 48 h 382"/>
                  <a:gd name="T64" fmla="*/ 178 w 246"/>
                  <a:gd name="T65" fmla="*/ 61 h 382"/>
                  <a:gd name="T66" fmla="*/ 105 w 246"/>
                  <a:gd name="T67" fmla="*/ 79 h 382"/>
                  <a:gd name="T68" fmla="*/ 93 w 246"/>
                  <a:gd name="T69" fmla="*/ 80 h 382"/>
                  <a:gd name="T70" fmla="*/ 78 w 246"/>
                  <a:gd name="T71" fmla="*/ 77 h 382"/>
                  <a:gd name="T72" fmla="*/ 78 w 246"/>
                  <a:gd name="T73" fmla="*/ 56 h 382"/>
                  <a:gd name="T74" fmla="*/ 109 w 246"/>
                  <a:gd name="T75" fmla="*/ 56 h 382"/>
                  <a:gd name="T76" fmla="*/ 109 w 246"/>
                  <a:gd name="T77" fmla="*/ 77 h 382"/>
                  <a:gd name="T78" fmla="*/ 165 w 246"/>
                  <a:gd name="T79" fmla="*/ 79 h 382"/>
                  <a:gd name="T80" fmla="*/ 153 w 246"/>
                  <a:gd name="T81" fmla="*/ 80 h 382"/>
                  <a:gd name="T82" fmla="*/ 138 w 246"/>
                  <a:gd name="T83" fmla="*/ 77 h 382"/>
                  <a:gd name="T84" fmla="*/ 137 w 246"/>
                  <a:gd name="T85" fmla="*/ 56 h 382"/>
                  <a:gd name="T86" fmla="*/ 169 w 246"/>
                  <a:gd name="T87" fmla="*/ 56 h 382"/>
                  <a:gd name="T88" fmla="*/ 168 w 246"/>
                  <a:gd name="T89" fmla="*/ 7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6" h="382">
                    <a:moveTo>
                      <a:pt x="179" y="165"/>
                    </a:moveTo>
                    <a:cubicBezTo>
                      <a:pt x="146" y="165"/>
                      <a:pt x="146" y="165"/>
                      <a:pt x="146" y="165"/>
                    </a:cubicBezTo>
                    <a:cubicBezTo>
                      <a:pt x="127" y="197"/>
                      <a:pt x="127" y="197"/>
                      <a:pt x="127" y="197"/>
                    </a:cubicBezTo>
                    <a:cubicBezTo>
                      <a:pt x="151" y="283"/>
                      <a:pt x="151" y="283"/>
                      <a:pt x="151" y="283"/>
                    </a:cubicBezTo>
                    <a:cubicBezTo>
                      <a:pt x="123" y="313"/>
                      <a:pt x="123" y="313"/>
                      <a:pt x="123" y="313"/>
                    </a:cubicBezTo>
                    <a:cubicBezTo>
                      <a:pt x="95" y="283"/>
                      <a:pt x="95" y="283"/>
                      <a:pt x="95" y="283"/>
                    </a:cubicBezTo>
                    <a:cubicBezTo>
                      <a:pt x="120" y="197"/>
                      <a:pt x="120" y="197"/>
                      <a:pt x="120" y="197"/>
                    </a:cubicBezTo>
                    <a:cubicBezTo>
                      <a:pt x="101" y="165"/>
                      <a:pt x="101" y="165"/>
                      <a:pt x="101" y="165"/>
                    </a:cubicBezTo>
                    <a:cubicBezTo>
                      <a:pt x="67" y="165"/>
                      <a:pt x="67" y="165"/>
                      <a:pt x="67" y="165"/>
                    </a:cubicBezTo>
                    <a:cubicBezTo>
                      <a:pt x="32" y="165"/>
                      <a:pt x="3" y="193"/>
                      <a:pt x="0" y="229"/>
                    </a:cubicBezTo>
                    <a:cubicBezTo>
                      <a:pt x="0" y="382"/>
                      <a:pt x="0" y="382"/>
                      <a:pt x="0" y="382"/>
                    </a:cubicBezTo>
                    <a:cubicBezTo>
                      <a:pt x="39" y="382"/>
                      <a:pt x="39" y="382"/>
                      <a:pt x="39" y="382"/>
                    </a:cubicBezTo>
                    <a:cubicBezTo>
                      <a:pt x="39" y="237"/>
                      <a:pt x="39" y="237"/>
                      <a:pt x="39" y="237"/>
                    </a:cubicBezTo>
                    <a:cubicBezTo>
                      <a:pt x="48" y="237"/>
                      <a:pt x="48" y="237"/>
                      <a:pt x="48" y="237"/>
                    </a:cubicBezTo>
                    <a:cubicBezTo>
                      <a:pt x="48" y="382"/>
                      <a:pt x="48" y="382"/>
                      <a:pt x="48" y="382"/>
                    </a:cubicBezTo>
                    <a:cubicBezTo>
                      <a:pt x="199" y="382"/>
                      <a:pt x="199" y="382"/>
                      <a:pt x="199" y="382"/>
                    </a:cubicBezTo>
                    <a:cubicBezTo>
                      <a:pt x="199" y="237"/>
                      <a:pt x="199" y="237"/>
                      <a:pt x="199" y="237"/>
                    </a:cubicBezTo>
                    <a:cubicBezTo>
                      <a:pt x="208" y="237"/>
                      <a:pt x="208" y="237"/>
                      <a:pt x="208" y="237"/>
                    </a:cubicBezTo>
                    <a:cubicBezTo>
                      <a:pt x="208" y="382"/>
                      <a:pt x="208" y="382"/>
                      <a:pt x="208" y="382"/>
                    </a:cubicBezTo>
                    <a:cubicBezTo>
                      <a:pt x="246" y="382"/>
                      <a:pt x="246" y="382"/>
                      <a:pt x="246" y="382"/>
                    </a:cubicBezTo>
                    <a:cubicBezTo>
                      <a:pt x="246" y="229"/>
                      <a:pt x="246" y="229"/>
                      <a:pt x="246" y="229"/>
                    </a:cubicBezTo>
                    <a:cubicBezTo>
                      <a:pt x="243" y="193"/>
                      <a:pt x="215" y="165"/>
                      <a:pt x="179" y="165"/>
                    </a:cubicBezTo>
                    <a:moveTo>
                      <a:pt x="123" y="0"/>
                    </a:moveTo>
                    <a:cubicBezTo>
                      <a:pt x="82" y="0"/>
                      <a:pt x="49" y="33"/>
                      <a:pt x="49" y="74"/>
                    </a:cubicBezTo>
                    <a:cubicBezTo>
                      <a:pt x="49" y="115"/>
                      <a:pt x="82" y="148"/>
                      <a:pt x="123" y="148"/>
                    </a:cubicBezTo>
                    <a:cubicBezTo>
                      <a:pt x="164" y="148"/>
                      <a:pt x="197" y="115"/>
                      <a:pt x="197" y="74"/>
                    </a:cubicBezTo>
                    <a:cubicBezTo>
                      <a:pt x="197" y="33"/>
                      <a:pt x="164" y="0"/>
                      <a:pt x="123" y="0"/>
                    </a:cubicBezTo>
                    <a:moveTo>
                      <a:pt x="142" y="96"/>
                    </a:moveTo>
                    <a:cubicBezTo>
                      <a:pt x="152" y="120"/>
                      <a:pt x="152" y="120"/>
                      <a:pt x="152" y="120"/>
                    </a:cubicBezTo>
                    <a:cubicBezTo>
                      <a:pt x="142" y="114"/>
                      <a:pt x="142" y="114"/>
                      <a:pt x="142" y="114"/>
                    </a:cubicBezTo>
                    <a:cubicBezTo>
                      <a:pt x="137" y="120"/>
                      <a:pt x="137" y="120"/>
                      <a:pt x="137" y="120"/>
                    </a:cubicBezTo>
                    <a:cubicBezTo>
                      <a:pt x="130" y="114"/>
                      <a:pt x="130" y="114"/>
                      <a:pt x="130" y="114"/>
                    </a:cubicBezTo>
                    <a:cubicBezTo>
                      <a:pt x="123" y="120"/>
                      <a:pt x="123" y="120"/>
                      <a:pt x="123" y="120"/>
                    </a:cubicBezTo>
                    <a:cubicBezTo>
                      <a:pt x="117" y="114"/>
                      <a:pt x="117" y="114"/>
                      <a:pt x="117" y="114"/>
                    </a:cubicBezTo>
                    <a:cubicBezTo>
                      <a:pt x="109" y="120"/>
                      <a:pt x="109" y="120"/>
                      <a:pt x="109" y="120"/>
                    </a:cubicBezTo>
                    <a:cubicBezTo>
                      <a:pt x="105" y="114"/>
                      <a:pt x="105" y="114"/>
                      <a:pt x="105" y="114"/>
                    </a:cubicBezTo>
                    <a:cubicBezTo>
                      <a:pt x="95" y="120"/>
                      <a:pt x="95" y="120"/>
                      <a:pt x="95" y="120"/>
                    </a:cubicBezTo>
                    <a:cubicBezTo>
                      <a:pt x="105" y="96"/>
                      <a:pt x="105" y="96"/>
                      <a:pt x="105" y="96"/>
                    </a:cubicBezTo>
                    <a:lnTo>
                      <a:pt x="142" y="96"/>
                    </a:lnTo>
                    <a:close/>
                    <a:moveTo>
                      <a:pt x="178" y="61"/>
                    </a:moveTo>
                    <a:cubicBezTo>
                      <a:pt x="178" y="68"/>
                      <a:pt x="176" y="77"/>
                      <a:pt x="173" y="81"/>
                    </a:cubicBezTo>
                    <a:cubicBezTo>
                      <a:pt x="172" y="82"/>
                      <a:pt x="169" y="84"/>
                      <a:pt x="166" y="85"/>
                    </a:cubicBezTo>
                    <a:cubicBezTo>
                      <a:pt x="162" y="86"/>
                      <a:pt x="157" y="86"/>
                      <a:pt x="153" y="86"/>
                    </a:cubicBezTo>
                    <a:cubicBezTo>
                      <a:pt x="152" y="86"/>
                      <a:pt x="151" y="86"/>
                      <a:pt x="150" y="86"/>
                    </a:cubicBezTo>
                    <a:cubicBezTo>
                      <a:pt x="147" y="86"/>
                      <a:pt x="143" y="85"/>
                      <a:pt x="140" y="85"/>
                    </a:cubicBezTo>
                    <a:cubicBezTo>
                      <a:pt x="137" y="84"/>
                      <a:pt x="134" y="82"/>
                      <a:pt x="133" y="81"/>
                    </a:cubicBezTo>
                    <a:cubicBezTo>
                      <a:pt x="131" y="78"/>
                      <a:pt x="130" y="74"/>
                      <a:pt x="129" y="69"/>
                    </a:cubicBezTo>
                    <a:cubicBezTo>
                      <a:pt x="125" y="68"/>
                      <a:pt x="121" y="68"/>
                      <a:pt x="118" y="69"/>
                    </a:cubicBezTo>
                    <a:cubicBezTo>
                      <a:pt x="117" y="74"/>
                      <a:pt x="115" y="78"/>
                      <a:pt x="113" y="81"/>
                    </a:cubicBezTo>
                    <a:cubicBezTo>
                      <a:pt x="112" y="82"/>
                      <a:pt x="110" y="84"/>
                      <a:pt x="107" y="85"/>
                    </a:cubicBezTo>
                    <a:cubicBezTo>
                      <a:pt x="103" y="86"/>
                      <a:pt x="98" y="86"/>
                      <a:pt x="94" y="86"/>
                    </a:cubicBezTo>
                    <a:cubicBezTo>
                      <a:pt x="93" y="86"/>
                      <a:pt x="92" y="86"/>
                      <a:pt x="91" y="86"/>
                    </a:cubicBezTo>
                    <a:cubicBezTo>
                      <a:pt x="87" y="86"/>
                      <a:pt x="83" y="85"/>
                      <a:pt x="80" y="85"/>
                    </a:cubicBezTo>
                    <a:cubicBezTo>
                      <a:pt x="77" y="84"/>
                      <a:pt x="75" y="82"/>
                      <a:pt x="74" y="81"/>
                    </a:cubicBezTo>
                    <a:cubicBezTo>
                      <a:pt x="70" y="77"/>
                      <a:pt x="69" y="68"/>
                      <a:pt x="69" y="61"/>
                    </a:cubicBezTo>
                    <a:cubicBezTo>
                      <a:pt x="69" y="55"/>
                      <a:pt x="72" y="52"/>
                      <a:pt x="76" y="50"/>
                    </a:cubicBezTo>
                    <a:cubicBezTo>
                      <a:pt x="79" y="49"/>
                      <a:pt x="84" y="48"/>
                      <a:pt x="93" y="48"/>
                    </a:cubicBezTo>
                    <a:cubicBezTo>
                      <a:pt x="103" y="48"/>
                      <a:pt x="108" y="49"/>
                      <a:pt x="112" y="50"/>
                    </a:cubicBezTo>
                    <a:cubicBezTo>
                      <a:pt x="115" y="52"/>
                      <a:pt x="118" y="55"/>
                      <a:pt x="118" y="61"/>
                    </a:cubicBezTo>
                    <a:cubicBezTo>
                      <a:pt x="118" y="62"/>
                      <a:pt x="118" y="62"/>
                      <a:pt x="118" y="63"/>
                    </a:cubicBezTo>
                    <a:cubicBezTo>
                      <a:pt x="122" y="62"/>
                      <a:pt x="125" y="62"/>
                      <a:pt x="128" y="63"/>
                    </a:cubicBezTo>
                    <a:cubicBezTo>
                      <a:pt x="128" y="62"/>
                      <a:pt x="128" y="62"/>
                      <a:pt x="128" y="61"/>
                    </a:cubicBezTo>
                    <a:cubicBezTo>
                      <a:pt x="128" y="55"/>
                      <a:pt x="132" y="52"/>
                      <a:pt x="135" y="50"/>
                    </a:cubicBezTo>
                    <a:cubicBezTo>
                      <a:pt x="138" y="49"/>
                      <a:pt x="144" y="48"/>
                      <a:pt x="153" y="48"/>
                    </a:cubicBezTo>
                    <a:cubicBezTo>
                      <a:pt x="162" y="48"/>
                      <a:pt x="168" y="49"/>
                      <a:pt x="171" y="50"/>
                    </a:cubicBezTo>
                    <a:cubicBezTo>
                      <a:pt x="174" y="52"/>
                      <a:pt x="178" y="55"/>
                      <a:pt x="178" y="61"/>
                    </a:cubicBezTo>
                    <a:close/>
                    <a:moveTo>
                      <a:pt x="109" y="77"/>
                    </a:moveTo>
                    <a:cubicBezTo>
                      <a:pt x="109" y="78"/>
                      <a:pt x="107" y="79"/>
                      <a:pt x="105" y="79"/>
                    </a:cubicBezTo>
                    <a:cubicBezTo>
                      <a:pt x="102" y="80"/>
                      <a:pt x="97" y="80"/>
                      <a:pt x="94" y="80"/>
                    </a:cubicBezTo>
                    <a:cubicBezTo>
                      <a:pt x="93" y="80"/>
                      <a:pt x="93" y="80"/>
                      <a:pt x="93" y="80"/>
                    </a:cubicBezTo>
                    <a:cubicBezTo>
                      <a:pt x="90" y="80"/>
                      <a:pt x="85" y="80"/>
                      <a:pt x="82" y="79"/>
                    </a:cubicBezTo>
                    <a:cubicBezTo>
                      <a:pt x="80" y="79"/>
                      <a:pt x="79" y="78"/>
                      <a:pt x="78" y="77"/>
                    </a:cubicBezTo>
                    <a:cubicBezTo>
                      <a:pt x="76" y="75"/>
                      <a:pt x="74" y="67"/>
                      <a:pt x="74" y="61"/>
                    </a:cubicBezTo>
                    <a:cubicBezTo>
                      <a:pt x="74" y="57"/>
                      <a:pt x="77" y="56"/>
                      <a:pt x="78" y="56"/>
                    </a:cubicBezTo>
                    <a:cubicBezTo>
                      <a:pt x="81" y="54"/>
                      <a:pt x="88" y="54"/>
                      <a:pt x="93" y="54"/>
                    </a:cubicBezTo>
                    <a:cubicBezTo>
                      <a:pt x="99" y="54"/>
                      <a:pt x="106" y="54"/>
                      <a:pt x="109" y="56"/>
                    </a:cubicBezTo>
                    <a:cubicBezTo>
                      <a:pt x="110" y="56"/>
                      <a:pt x="113" y="57"/>
                      <a:pt x="113" y="61"/>
                    </a:cubicBezTo>
                    <a:cubicBezTo>
                      <a:pt x="113" y="67"/>
                      <a:pt x="111" y="75"/>
                      <a:pt x="109" y="77"/>
                    </a:cubicBezTo>
                    <a:close/>
                    <a:moveTo>
                      <a:pt x="168" y="77"/>
                    </a:moveTo>
                    <a:cubicBezTo>
                      <a:pt x="168" y="78"/>
                      <a:pt x="167" y="79"/>
                      <a:pt x="165" y="79"/>
                    </a:cubicBezTo>
                    <a:cubicBezTo>
                      <a:pt x="162" y="80"/>
                      <a:pt x="157" y="80"/>
                      <a:pt x="153" y="80"/>
                    </a:cubicBezTo>
                    <a:cubicBezTo>
                      <a:pt x="153" y="80"/>
                      <a:pt x="153" y="80"/>
                      <a:pt x="153" y="80"/>
                    </a:cubicBezTo>
                    <a:cubicBezTo>
                      <a:pt x="149" y="80"/>
                      <a:pt x="144" y="80"/>
                      <a:pt x="141" y="79"/>
                    </a:cubicBezTo>
                    <a:cubicBezTo>
                      <a:pt x="139" y="79"/>
                      <a:pt x="138" y="78"/>
                      <a:pt x="138" y="77"/>
                    </a:cubicBezTo>
                    <a:cubicBezTo>
                      <a:pt x="135" y="75"/>
                      <a:pt x="134" y="67"/>
                      <a:pt x="134" y="61"/>
                    </a:cubicBezTo>
                    <a:cubicBezTo>
                      <a:pt x="134" y="57"/>
                      <a:pt x="136" y="56"/>
                      <a:pt x="137" y="56"/>
                    </a:cubicBezTo>
                    <a:cubicBezTo>
                      <a:pt x="141" y="54"/>
                      <a:pt x="148" y="54"/>
                      <a:pt x="153" y="54"/>
                    </a:cubicBezTo>
                    <a:cubicBezTo>
                      <a:pt x="158" y="54"/>
                      <a:pt x="165" y="54"/>
                      <a:pt x="169" y="56"/>
                    </a:cubicBezTo>
                    <a:cubicBezTo>
                      <a:pt x="170" y="56"/>
                      <a:pt x="172" y="57"/>
                      <a:pt x="172" y="61"/>
                    </a:cubicBezTo>
                    <a:cubicBezTo>
                      <a:pt x="172" y="67"/>
                      <a:pt x="171" y="75"/>
                      <a:pt x="168" y="77"/>
                    </a:cubicBezTo>
                    <a:close/>
                  </a:path>
                </a:pathLst>
              </a:custGeom>
              <a:gradFill rotWithShape="1">
                <a:gsLst>
                  <a:gs pos="0">
                    <a:srgbClr val="D580B2">
                      <a:tint val="50000"/>
                      <a:satMod val="300000"/>
                    </a:srgbClr>
                  </a:gs>
                  <a:gs pos="35000">
                    <a:srgbClr val="D580B2">
                      <a:tint val="37000"/>
                      <a:satMod val="300000"/>
                    </a:srgbClr>
                  </a:gs>
                  <a:gs pos="100000">
                    <a:srgbClr val="D580B2">
                      <a:tint val="15000"/>
                      <a:satMod val="350000"/>
                    </a:srgbClr>
                  </a:gs>
                </a:gsLst>
                <a:lin ang="16200000" scaled="1"/>
              </a:gradFill>
              <a:ln w="9525" cap="flat" cmpd="sng" algn="ctr">
                <a:solidFill>
                  <a:srgbClr val="D580B2">
                    <a:shade val="95000"/>
                    <a:satMod val="105000"/>
                  </a:srgbClr>
                </a:solidFill>
                <a:prstDash val="solid"/>
              </a:ln>
              <a:effectLst>
                <a:outerShdw blurRad="40000" dist="20000" dir="5400000" rotWithShape="0">
                  <a:srgbClr val="000000">
                    <a:alpha val="38000"/>
                  </a:srgb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120" name="Freeform 24"/>
              <p:cNvSpPr>
                <a:spLocks noEditPoints="1"/>
              </p:cNvSpPr>
              <p:nvPr/>
            </p:nvSpPr>
            <p:spPr bwMode="auto">
              <a:xfrm>
                <a:off x="4618156" y="4307932"/>
                <a:ext cx="308740" cy="515262"/>
              </a:xfrm>
              <a:custGeom>
                <a:avLst/>
                <a:gdLst>
                  <a:gd name="T0" fmla="*/ 175 w 246"/>
                  <a:gd name="T1" fmla="*/ 195 h 412"/>
                  <a:gd name="T2" fmla="*/ 71 w 246"/>
                  <a:gd name="T3" fmla="*/ 195 h 412"/>
                  <a:gd name="T4" fmla="*/ 0 w 246"/>
                  <a:gd name="T5" fmla="*/ 259 h 412"/>
                  <a:gd name="T6" fmla="*/ 39 w 246"/>
                  <a:gd name="T7" fmla="*/ 412 h 412"/>
                  <a:gd name="T8" fmla="*/ 48 w 246"/>
                  <a:gd name="T9" fmla="*/ 267 h 412"/>
                  <a:gd name="T10" fmla="*/ 198 w 246"/>
                  <a:gd name="T11" fmla="*/ 412 h 412"/>
                  <a:gd name="T12" fmla="*/ 208 w 246"/>
                  <a:gd name="T13" fmla="*/ 267 h 412"/>
                  <a:gd name="T14" fmla="*/ 246 w 246"/>
                  <a:gd name="T15" fmla="*/ 412 h 412"/>
                  <a:gd name="T16" fmla="*/ 179 w 246"/>
                  <a:gd name="T17" fmla="*/ 195 h 412"/>
                  <a:gd name="T18" fmla="*/ 93 w 246"/>
                  <a:gd name="T19" fmla="*/ 30 h 412"/>
                  <a:gd name="T20" fmla="*/ 153 w 246"/>
                  <a:gd name="T21" fmla="*/ 30 h 412"/>
                  <a:gd name="T22" fmla="*/ 123 w 246"/>
                  <a:gd name="T23" fmla="*/ 24 h 412"/>
                  <a:gd name="T24" fmla="*/ 123 w 246"/>
                  <a:gd name="T25" fmla="*/ 30 h 412"/>
                  <a:gd name="T26" fmla="*/ 123 w 246"/>
                  <a:gd name="T27" fmla="*/ 178 h 412"/>
                  <a:gd name="T28" fmla="*/ 123 w 246"/>
                  <a:gd name="T29" fmla="*/ 30 h 412"/>
                  <a:gd name="T30" fmla="*/ 173 w 246"/>
                  <a:gd name="T31" fmla="*/ 115 h 412"/>
                  <a:gd name="T32" fmla="*/ 156 w 246"/>
                  <a:gd name="T33" fmla="*/ 119 h 412"/>
                  <a:gd name="T34" fmla="*/ 140 w 246"/>
                  <a:gd name="T35" fmla="*/ 119 h 412"/>
                  <a:gd name="T36" fmla="*/ 129 w 246"/>
                  <a:gd name="T37" fmla="*/ 103 h 412"/>
                  <a:gd name="T38" fmla="*/ 113 w 246"/>
                  <a:gd name="T39" fmla="*/ 115 h 412"/>
                  <a:gd name="T40" fmla="*/ 96 w 246"/>
                  <a:gd name="T41" fmla="*/ 119 h 412"/>
                  <a:gd name="T42" fmla="*/ 80 w 246"/>
                  <a:gd name="T43" fmla="*/ 119 h 412"/>
                  <a:gd name="T44" fmla="*/ 69 w 246"/>
                  <a:gd name="T45" fmla="*/ 95 h 412"/>
                  <a:gd name="T46" fmla="*/ 93 w 246"/>
                  <a:gd name="T47" fmla="*/ 82 h 412"/>
                  <a:gd name="T48" fmla="*/ 118 w 246"/>
                  <a:gd name="T49" fmla="*/ 95 h 412"/>
                  <a:gd name="T50" fmla="*/ 128 w 246"/>
                  <a:gd name="T51" fmla="*/ 96 h 412"/>
                  <a:gd name="T52" fmla="*/ 135 w 246"/>
                  <a:gd name="T53" fmla="*/ 84 h 412"/>
                  <a:gd name="T54" fmla="*/ 171 w 246"/>
                  <a:gd name="T55" fmla="*/ 84 h 412"/>
                  <a:gd name="T56" fmla="*/ 109 w 246"/>
                  <a:gd name="T57" fmla="*/ 111 h 412"/>
                  <a:gd name="T58" fmla="*/ 93 w 246"/>
                  <a:gd name="T59" fmla="*/ 114 h 412"/>
                  <a:gd name="T60" fmla="*/ 93 w 246"/>
                  <a:gd name="T61" fmla="*/ 114 h 412"/>
                  <a:gd name="T62" fmla="*/ 78 w 246"/>
                  <a:gd name="T63" fmla="*/ 111 h 412"/>
                  <a:gd name="T64" fmla="*/ 77 w 246"/>
                  <a:gd name="T65" fmla="*/ 89 h 412"/>
                  <a:gd name="T66" fmla="*/ 109 w 246"/>
                  <a:gd name="T67" fmla="*/ 89 h 412"/>
                  <a:gd name="T68" fmla="*/ 109 w 246"/>
                  <a:gd name="T69" fmla="*/ 111 h 412"/>
                  <a:gd name="T70" fmla="*/ 165 w 246"/>
                  <a:gd name="T71" fmla="*/ 113 h 412"/>
                  <a:gd name="T72" fmla="*/ 153 w 246"/>
                  <a:gd name="T73" fmla="*/ 114 h 412"/>
                  <a:gd name="T74" fmla="*/ 141 w 246"/>
                  <a:gd name="T75" fmla="*/ 113 h 412"/>
                  <a:gd name="T76" fmla="*/ 134 w 246"/>
                  <a:gd name="T77" fmla="*/ 95 h 412"/>
                  <a:gd name="T78" fmla="*/ 153 w 246"/>
                  <a:gd name="T79" fmla="*/ 88 h 412"/>
                  <a:gd name="T80" fmla="*/ 172 w 246"/>
                  <a:gd name="T81" fmla="*/ 95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6" h="412">
                    <a:moveTo>
                      <a:pt x="179" y="195"/>
                    </a:moveTo>
                    <a:cubicBezTo>
                      <a:pt x="175" y="195"/>
                      <a:pt x="175" y="195"/>
                      <a:pt x="175" y="195"/>
                    </a:cubicBezTo>
                    <a:cubicBezTo>
                      <a:pt x="178" y="227"/>
                      <a:pt x="157" y="255"/>
                      <a:pt x="123" y="210"/>
                    </a:cubicBezTo>
                    <a:cubicBezTo>
                      <a:pt x="89" y="255"/>
                      <a:pt x="68" y="227"/>
                      <a:pt x="71" y="195"/>
                    </a:cubicBezTo>
                    <a:cubicBezTo>
                      <a:pt x="67" y="195"/>
                      <a:pt x="67" y="195"/>
                      <a:pt x="67" y="195"/>
                    </a:cubicBezTo>
                    <a:cubicBezTo>
                      <a:pt x="32" y="195"/>
                      <a:pt x="3" y="223"/>
                      <a:pt x="0" y="259"/>
                    </a:cubicBezTo>
                    <a:cubicBezTo>
                      <a:pt x="0" y="412"/>
                      <a:pt x="0" y="412"/>
                      <a:pt x="0" y="412"/>
                    </a:cubicBezTo>
                    <a:cubicBezTo>
                      <a:pt x="39" y="412"/>
                      <a:pt x="39" y="412"/>
                      <a:pt x="39" y="412"/>
                    </a:cubicBezTo>
                    <a:cubicBezTo>
                      <a:pt x="39" y="267"/>
                      <a:pt x="39" y="267"/>
                      <a:pt x="39" y="267"/>
                    </a:cubicBezTo>
                    <a:cubicBezTo>
                      <a:pt x="48" y="267"/>
                      <a:pt x="48" y="267"/>
                      <a:pt x="48" y="267"/>
                    </a:cubicBezTo>
                    <a:cubicBezTo>
                      <a:pt x="48" y="412"/>
                      <a:pt x="48" y="412"/>
                      <a:pt x="48" y="412"/>
                    </a:cubicBezTo>
                    <a:cubicBezTo>
                      <a:pt x="198" y="412"/>
                      <a:pt x="198" y="412"/>
                      <a:pt x="198" y="412"/>
                    </a:cubicBezTo>
                    <a:cubicBezTo>
                      <a:pt x="198" y="267"/>
                      <a:pt x="198" y="267"/>
                      <a:pt x="198" y="267"/>
                    </a:cubicBezTo>
                    <a:cubicBezTo>
                      <a:pt x="208" y="267"/>
                      <a:pt x="208" y="267"/>
                      <a:pt x="208" y="267"/>
                    </a:cubicBezTo>
                    <a:cubicBezTo>
                      <a:pt x="208" y="412"/>
                      <a:pt x="208" y="412"/>
                      <a:pt x="208" y="412"/>
                    </a:cubicBezTo>
                    <a:cubicBezTo>
                      <a:pt x="246" y="412"/>
                      <a:pt x="246" y="412"/>
                      <a:pt x="246" y="412"/>
                    </a:cubicBezTo>
                    <a:cubicBezTo>
                      <a:pt x="246" y="259"/>
                      <a:pt x="246" y="259"/>
                      <a:pt x="246" y="259"/>
                    </a:cubicBezTo>
                    <a:cubicBezTo>
                      <a:pt x="243" y="223"/>
                      <a:pt x="215" y="195"/>
                      <a:pt x="179" y="195"/>
                    </a:cubicBezTo>
                    <a:moveTo>
                      <a:pt x="93" y="30"/>
                    </a:moveTo>
                    <a:cubicBezTo>
                      <a:pt x="93" y="30"/>
                      <a:pt x="93" y="30"/>
                      <a:pt x="93" y="30"/>
                    </a:cubicBezTo>
                    <a:cubicBezTo>
                      <a:pt x="93" y="13"/>
                      <a:pt x="107" y="0"/>
                      <a:pt x="123" y="0"/>
                    </a:cubicBezTo>
                    <a:cubicBezTo>
                      <a:pt x="140" y="0"/>
                      <a:pt x="153" y="13"/>
                      <a:pt x="153" y="30"/>
                    </a:cubicBezTo>
                    <a:cubicBezTo>
                      <a:pt x="153" y="30"/>
                      <a:pt x="153" y="30"/>
                      <a:pt x="153" y="30"/>
                    </a:cubicBezTo>
                    <a:cubicBezTo>
                      <a:pt x="144" y="26"/>
                      <a:pt x="134" y="24"/>
                      <a:pt x="123" y="24"/>
                    </a:cubicBezTo>
                    <a:cubicBezTo>
                      <a:pt x="113" y="24"/>
                      <a:pt x="103" y="26"/>
                      <a:pt x="93" y="30"/>
                    </a:cubicBezTo>
                    <a:close/>
                    <a:moveTo>
                      <a:pt x="123" y="30"/>
                    </a:moveTo>
                    <a:cubicBezTo>
                      <a:pt x="82" y="30"/>
                      <a:pt x="49" y="63"/>
                      <a:pt x="49" y="104"/>
                    </a:cubicBezTo>
                    <a:cubicBezTo>
                      <a:pt x="49" y="145"/>
                      <a:pt x="82" y="178"/>
                      <a:pt x="123" y="178"/>
                    </a:cubicBezTo>
                    <a:cubicBezTo>
                      <a:pt x="164" y="178"/>
                      <a:pt x="197" y="145"/>
                      <a:pt x="197" y="104"/>
                    </a:cubicBezTo>
                    <a:cubicBezTo>
                      <a:pt x="197" y="63"/>
                      <a:pt x="164" y="30"/>
                      <a:pt x="123" y="30"/>
                    </a:cubicBezTo>
                    <a:moveTo>
                      <a:pt x="178" y="95"/>
                    </a:moveTo>
                    <a:cubicBezTo>
                      <a:pt x="178" y="102"/>
                      <a:pt x="176" y="110"/>
                      <a:pt x="173" y="115"/>
                    </a:cubicBezTo>
                    <a:cubicBezTo>
                      <a:pt x="171" y="116"/>
                      <a:pt x="169" y="118"/>
                      <a:pt x="166" y="119"/>
                    </a:cubicBezTo>
                    <a:cubicBezTo>
                      <a:pt x="163" y="119"/>
                      <a:pt x="159" y="119"/>
                      <a:pt x="156" y="119"/>
                    </a:cubicBezTo>
                    <a:cubicBezTo>
                      <a:pt x="154" y="119"/>
                      <a:pt x="152" y="119"/>
                      <a:pt x="150" y="119"/>
                    </a:cubicBezTo>
                    <a:cubicBezTo>
                      <a:pt x="147" y="119"/>
                      <a:pt x="143" y="119"/>
                      <a:pt x="140" y="119"/>
                    </a:cubicBezTo>
                    <a:cubicBezTo>
                      <a:pt x="137" y="118"/>
                      <a:pt x="135" y="116"/>
                      <a:pt x="133" y="115"/>
                    </a:cubicBezTo>
                    <a:cubicBezTo>
                      <a:pt x="131" y="112"/>
                      <a:pt x="130" y="107"/>
                      <a:pt x="129" y="103"/>
                    </a:cubicBezTo>
                    <a:cubicBezTo>
                      <a:pt x="125" y="102"/>
                      <a:pt x="121" y="102"/>
                      <a:pt x="118" y="103"/>
                    </a:cubicBezTo>
                    <a:cubicBezTo>
                      <a:pt x="117" y="107"/>
                      <a:pt x="115" y="112"/>
                      <a:pt x="113" y="115"/>
                    </a:cubicBezTo>
                    <a:cubicBezTo>
                      <a:pt x="112" y="116"/>
                      <a:pt x="109" y="118"/>
                      <a:pt x="106" y="119"/>
                    </a:cubicBezTo>
                    <a:cubicBezTo>
                      <a:pt x="104" y="119"/>
                      <a:pt x="100" y="119"/>
                      <a:pt x="96" y="119"/>
                    </a:cubicBezTo>
                    <a:cubicBezTo>
                      <a:pt x="94" y="119"/>
                      <a:pt x="93" y="119"/>
                      <a:pt x="91" y="119"/>
                    </a:cubicBezTo>
                    <a:cubicBezTo>
                      <a:pt x="87" y="119"/>
                      <a:pt x="83" y="119"/>
                      <a:pt x="80" y="119"/>
                    </a:cubicBezTo>
                    <a:cubicBezTo>
                      <a:pt x="78" y="118"/>
                      <a:pt x="75" y="116"/>
                      <a:pt x="74" y="115"/>
                    </a:cubicBezTo>
                    <a:cubicBezTo>
                      <a:pt x="70" y="110"/>
                      <a:pt x="69" y="102"/>
                      <a:pt x="69" y="95"/>
                    </a:cubicBezTo>
                    <a:cubicBezTo>
                      <a:pt x="69" y="89"/>
                      <a:pt x="72" y="85"/>
                      <a:pt x="75" y="84"/>
                    </a:cubicBezTo>
                    <a:cubicBezTo>
                      <a:pt x="79" y="83"/>
                      <a:pt x="84" y="82"/>
                      <a:pt x="93" y="82"/>
                    </a:cubicBezTo>
                    <a:cubicBezTo>
                      <a:pt x="103" y="82"/>
                      <a:pt x="108" y="83"/>
                      <a:pt x="111" y="84"/>
                    </a:cubicBezTo>
                    <a:cubicBezTo>
                      <a:pt x="115" y="85"/>
                      <a:pt x="118" y="89"/>
                      <a:pt x="118" y="95"/>
                    </a:cubicBezTo>
                    <a:cubicBezTo>
                      <a:pt x="118" y="95"/>
                      <a:pt x="118" y="96"/>
                      <a:pt x="118" y="96"/>
                    </a:cubicBezTo>
                    <a:cubicBezTo>
                      <a:pt x="122" y="96"/>
                      <a:pt x="125" y="96"/>
                      <a:pt x="128" y="96"/>
                    </a:cubicBezTo>
                    <a:cubicBezTo>
                      <a:pt x="128" y="96"/>
                      <a:pt x="128" y="95"/>
                      <a:pt x="128" y="95"/>
                    </a:cubicBezTo>
                    <a:cubicBezTo>
                      <a:pt x="128" y="89"/>
                      <a:pt x="132" y="85"/>
                      <a:pt x="135" y="84"/>
                    </a:cubicBezTo>
                    <a:cubicBezTo>
                      <a:pt x="138" y="83"/>
                      <a:pt x="144" y="82"/>
                      <a:pt x="153" y="82"/>
                    </a:cubicBezTo>
                    <a:cubicBezTo>
                      <a:pt x="162" y="82"/>
                      <a:pt x="167" y="83"/>
                      <a:pt x="171" y="84"/>
                    </a:cubicBezTo>
                    <a:cubicBezTo>
                      <a:pt x="174" y="85"/>
                      <a:pt x="178" y="89"/>
                      <a:pt x="178" y="95"/>
                    </a:cubicBezTo>
                    <a:close/>
                    <a:moveTo>
                      <a:pt x="109" y="111"/>
                    </a:moveTo>
                    <a:cubicBezTo>
                      <a:pt x="108" y="112"/>
                      <a:pt x="107" y="113"/>
                      <a:pt x="105" y="113"/>
                    </a:cubicBezTo>
                    <a:cubicBezTo>
                      <a:pt x="102" y="114"/>
                      <a:pt x="97" y="114"/>
                      <a:pt x="93" y="114"/>
                    </a:cubicBezTo>
                    <a:cubicBezTo>
                      <a:pt x="93" y="114"/>
                      <a:pt x="93" y="114"/>
                      <a:pt x="93" y="114"/>
                    </a:cubicBezTo>
                    <a:cubicBezTo>
                      <a:pt x="93" y="114"/>
                      <a:pt x="93" y="114"/>
                      <a:pt x="93" y="114"/>
                    </a:cubicBezTo>
                    <a:cubicBezTo>
                      <a:pt x="90" y="114"/>
                      <a:pt x="85" y="114"/>
                      <a:pt x="81" y="113"/>
                    </a:cubicBezTo>
                    <a:cubicBezTo>
                      <a:pt x="80" y="113"/>
                      <a:pt x="78" y="112"/>
                      <a:pt x="78" y="111"/>
                    </a:cubicBezTo>
                    <a:cubicBezTo>
                      <a:pt x="76" y="108"/>
                      <a:pt x="74" y="101"/>
                      <a:pt x="74" y="95"/>
                    </a:cubicBezTo>
                    <a:cubicBezTo>
                      <a:pt x="74" y="91"/>
                      <a:pt x="77" y="90"/>
                      <a:pt x="77" y="89"/>
                    </a:cubicBezTo>
                    <a:cubicBezTo>
                      <a:pt x="81" y="88"/>
                      <a:pt x="88" y="88"/>
                      <a:pt x="93" y="88"/>
                    </a:cubicBezTo>
                    <a:cubicBezTo>
                      <a:pt x="99" y="88"/>
                      <a:pt x="106" y="88"/>
                      <a:pt x="109" y="89"/>
                    </a:cubicBezTo>
                    <a:cubicBezTo>
                      <a:pt x="110" y="90"/>
                      <a:pt x="113" y="91"/>
                      <a:pt x="113" y="95"/>
                    </a:cubicBezTo>
                    <a:cubicBezTo>
                      <a:pt x="113" y="101"/>
                      <a:pt x="111" y="108"/>
                      <a:pt x="109" y="111"/>
                    </a:cubicBezTo>
                    <a:close/>
                    <a:moveTo>
                      <a:pt x="168" y="111"/>
                    </a:moveTo>
                    <a:cubicBezTo>
                      <a:pt x="168" y="112"/>
                      <a:pt x="167" y="113"/>
                      <a:pt x="165" y="113"/>
                    </a:cubicBezTo>
                    <a:cubicBezTo>
                      <a:pt x="162" y="114"/>
                      <a:pt x="156" y="114"/>
                      <a:pt x="153" y="114"/>
                    </a:cubicBezTo>
                    <a:cubicBezTo>
                      <a:pt x="153" y="114"/>
                      <a:pt x="153" y="114"/>
                      <a:pt x="153" y="114"/>
                    </a:cubicBezTo>
                    <a:cubicBezTo>
                      <a:pt x="153" y="114"/>
                      <a:pt x="153" y="114"/>
                      <a:pt x="153" y="114"/>
                    </a:cubicBezTo>
                    <a:cubicBezTo>
                      <a:pt x="149" y="114"/>
                      <a:pt x="144" y="114"/>
                      <a:pt x="141" y="113"/>
                    </a:cubicBezTo>
                    <a:cubicBezTo>
                      <a:pt x="139" y="113"/>
                      <a:pt x="138" y="112"/>
                      <a:pt x="137" y="111"/>
                    </a:cubicBezTo>
                    <a:cubicBezTo>
                      <a:pt x="135" y="108"/>
                      <a:pt x="134" y="101"/>
                      <a:pt x="134" y="95"/>
                    </a:cubicBezTo>
                    <a:cubicBezTo>
                      <a:pt x="134" y="91"/>
                      <a:pt x="136" y="90"/>
                      <a:pt x="137" y="89"/>
                    </a:cubicBezTo>
                    <a:cubicBezTo>
                      <a:pt x="140" y="88"/>
                      <a:pt x="148" y="88"/>
                      <a:pt x="153" y="88"/>
                    </a:cubicBezTo>
                    <a:cubicBezTo>
                      <a:pt x="158" y="88"/>
                      <a:pt x="165" y="88"/>
                      <a:pt x="169" y="89"/>
                    </a:cubicBezTo>
                    <a:cubicBezTo>
                      <a:pt x="170" y="90"/>
                      <a:pt x="172" y="91"/>
                      <a:pt x="172" y="95"/>
                    </a:cubicBezTo>
                    <a:cubicBezTo>
                      <a:pt x="172" y="101"/>
                      <a:pt x="170" y="108"/>
                      <a:pt x="168" y="111"/>
                    </a:cubicBezTo>
                    <a:close/>
                  </a:path>
                </a:pathLst>
              </a:custGeom>
              <a:gradFill rotWithShape="1">
                <a:gsLst>
                  <a:gs pos="0">
                    <a:srgbClr val="D580B2">
                      <a:tint val="50000"/>
                      <a:satMod val="300000"/>
                    </a:srgbClr>
                  </a:gs>
                  <a:gs pos="35000">
                    <a:srgbClr val="D580B2">
                      <a:tint val="37000"/>
                      <a:satMod val="300000"/>
                    </a:srgbClr>
                  </a:gs>
                  <a:gs pos="100000">
                    <a:srgbClr val="D580B2">
                      <a:tint val="15000"/>
                      <a:satMod val="350000"/>
                    </a:srgbClr>
                  </a:gs>
                </a:gsLst>
                <a:lin ang="16200000" scaled="1"/>
              </a:gradFill>
              <a:ln w="9525" cap="flat" cmpd="sng" algn="ctr">
                <a:solidFill>
                  <a:srgbClr val="D580B2">
                    <a:shade val="95000"/>
                    <a:satMod val="105000"/>
                  </a:srgbClr>
                </a:solidFill>
                <a:prstDash val="solid"/>
              </a:ln>
              <a:effectLst>
                <a:outerShdw blurRad="40000" dist="20000" dir="5400000" rotWithShape="0">
                  <a:srgbClr val="000000">
                    <a:alpha val="38000"/>
                  </a:srgb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latin typeface="メイリオ"/>
                  <a:ea typeface="メイリオ"/>
                  <a:cs typeface="+mn-cs"/>
                </a:endParaRPr>
              </a:p>
            </p:txBody>
          </p:sp>
        </p:grpSp>
        <p:grpSp>
          <p:nvGrpSpPr>
            <p:cNvPr id="121" name="グループ化 120"/>
            <p:cNvGrpSpPr/>
            <p:nvPr/>
          </p:nvGrpSpPr>
          <p:grpSpPr>
            <a:xfrm>
              <a:off x="143508" y="4211440"/>
              <a:ext cx="268174" cy="340841"/>
              <a:chOff x="6865420" y="4387146"/>
              <a:chExt cx="475652" cy="574257"/>
            </a:xfrm>
            <a:solidFill>
              <a:srgbClr val="EE5500">
                <a:lumMod val="75000"/>
              </a:srgbClr>
            </a:solidFill>
          </p:grpSpPr>
          <p:sp>
            <p:nvSpPr>
              <p:cNvPr id="122" name="Freeform 402"/>
              <p:cNvSpPr>
                <a:spLocks noEditPoints="1"/>
              </p:cNvSpPr>
              <p:nvPr/>
            </p:nvSpPr>
            <p:spPr bwMode="auto">
              <a:xfrm>
                <a:off x="6906097" y="4387146"/>
                <a:ext cx="434975" cy="495300"/>
              </a:xfrm>
              <a:custGeom>
                <a:avLst/>
                <a:gdLst>
                  <a:gd name="T0" fmla="*/ 258 w 821"/>
                  <a:gd name="T1" fmla="*/ 206 h 938"/>
                  <a:gd name="T2" fmla="*/ 244 w 821"/>
                  <a:gd name="T3" fmla="*/ 213 h 938"/>
                  <a:gd name="T4" fmla="*/ 235 w 821"/>
                  <a:gd name="T5" fmla="*/ 229 h 938"/>
                  <a:gd name="T6" fmla="*/ 235 w 821"/>
                  <a:gd name="T7" fmla="*/ 241 h 938"/>
                  <a:gd name="T8" fmla="*/ 244 w 821"/>
                  <a:gd name="T9" fmla="*/ 255 h 938"/>
                  <a:gd name="T10" fmla="*/ 258 w 821"/>
                  <a:gd name="T11" fmla="*/ 264 h 938"/>
                  <a:gd name="T12" fmla="*/ 557 w 821"/>
                  <a:gd name="T13" fmla="*/ 264 h 938"/>
                  <a:gd name="T14" fmla="*/ 574 w 821"/>
                  <a:gd name="T15" fmla="*/ 259 h 938"/>
                  <a:gd name="T16" fmla="*/ 585 w 821"/>
                  <a:gd name="T17" fmla="*/ 246 h 938"/>
                  <a:gd name="T18" fmla="*/ 587 w 821"/>
                  <a:gd name="T19" fmla="*/ 235 h 938"/>
                  <a:gd name="T20" fmla="*/ 582 w 821"/>
                  <a:gd name="T21" fmla="*/ 218 h 938"/>
                  <a:gd name="T22" fmla="*/ 569 w 821"/>
                  <a:gd name="T23" fmla="*/ 207 h 938"/>
                  <a:gd name="T24" fmla="*/ 264 w 821"/>
                  <a:gd name="T25" fmla="*/ 205 h 938"/>
                  <a:gd name="T26" fmla="*/ 247 w 821"/>
                  <a:gd name="T27" fmla="*/ 293 h 938"/>
                  <a:gd name="T28" fmla="*/ 171 w 821"/>
                  <a:gd name="T29" fmla="*/ 363 h 938"/>
                  <a:gd name="T30" fmla="*/ 105 w 821"/>
                  <a:gd name="T31" fmla="*/ 452 h 938"/>
                  <a:gd name="T32" fmla="*/ 54 w 821"/>
                  <a:gd name="T33" fmla="*/ 549 h 938"/>
                  <a:gd name="T34" fmla="*/ 18 w 821"/>
                  <a:gd name="T35" fmla="*/ 647 h 938"/>
                  <a:gd name="T36" fmla="*/ 2 w 821"/>
                  <a:gd name="T37" fmla="*/ 739 h 938"/>
                  <a:gd name="T38" fmla="*/ 0 w 821"/>
                  <a:gd name="T39" fmla="*/ 783 h 938"/>
                  <a:gd name="T40" fmla="*/ 9 w 821"/>
                  <a:gd name="T41" fmla="*/ 829 h 938"/>
                  <a:gd name="T42" fmla="*/ 26 w 821"/>
                  <a:gd name="T43" fmla="*/ 864 h 938"/>
                  <a:gd name="T44" fmla="*/ 50 w 821"/>
                  <a:gd name="T45" fmla="*/ 891 h 938"/>
                  <a:gd name="T46" fmla="*/ 82 w 821"/>
                  <a:gd name="T47" fmla="*/ 911 h 938"/>
                  <a:gd name="T48" fmla="*/ 120 w 821"/>
                  <a:gd name="T49" fmla="*/ 924 h 938"/>
                  <a:gd name="T50" fmla="*/ 215 w 821"/>
                  <a:gd name="T51" fmla="*/ 937 h 938"/>
                  <a:gd name="T52" fmla="*/ 411 w 821"/>
                  <a:gd name="T53" fmla="*/ 938 h 938"/>
                  <a:gd name="T54" fmla="*/ 570 w 821"/>
                  <a:gd name="T55" fmla="*/ 938 h 938"/>
                  <a:gd name="T56" fmla="*/ 672 w 821"/>
                  <a:gd name="T57" fmla="*/ 930 h 938"/>
                  <a:gd name="T58" fmla="*/ 727 w 821"/>
                  <a:gd name="T59" fmla="*/ 915 h 938"/>
                  <a:gd name="T60" fmla="*/ 762 w 821"/>
                  <a:gd name="T61" fmla="*/ 899 h 938"/>
                  <a:gd name="T62" fmla="*/ 789 w 821"/>
                  <a:gd name="T63" fmla="*/ 873 h 938"/>
                  <a:gd name="T64" fmla="*/ 808 w 821"/>
                  <a:gd name="T65" fmla="*/ 841 h 938"/>
                  <a:gd name="T66" fmla="*/ 819 w 821"/>
                  <a:gd name="T67" fmla="*/ 800 h 938"/>
                  <a:gd name="T68" fmla="*/ 821 w 821"/>
                  <a:gd name="T69" fmla="*/ 767 h 938"/>
                  <a:gd name="T70" fmla="*/ 811 w 821"/>
                  <a:gd name="T71" fmla="*/ 679 h 938"/>
                  <a:gd name="T72" fmla="*/ 781 w 821"/>
                  <a:gd name="T73" fmla="*/ 582 h 938"/>
                  <a:gd name="T74" fmla="*/ 735 w 821"/>
                  <a:gd name="T75" fmla="*/ 483 h 938"/>
                  <a:gd name="T76" fmla="*/ 675 w 821"/>
                  <a:gd name="T77" fmla="*/ 392 h 938"/>
                  <a:gd name="T78" fmla="*/ 601 w 821"/>
                  <a:gd name="T79" fmla="*/ 314 h 938"/>
                  <a:gd name="T80" fmla="*/ 247 w 821"/>
                  <a:gd name="T81" fmla="*/ 176 h 938"/>
                  <a:gd name="T82" fmla="*/ 594 w 821"/>
                  <a:gd name="T83" fmla="*/ 157 h 938"/>
                  <a:gd name="T84" fmla="*/ 631 w 821"/>
                  <a:gd name="T85" fmla="*/ 113 h 938"/>
                  <a:gd name="T86" fmla="*/ 655 w 821"/>
                  <a:gd name="T87" fmla="*/ 73 h 938"/>
                  <a:gd name="T88" fmla="*/ 660 w 821"/>
                  <a:gd name="T89" fmla="*/ 41 h 938"/>
                  <a:gd name="T90" fmla="*/ 654 w 821"/>
                  <a:gd name="T91" fmla="*/ 24 h 938"/>
                  <a:gd name="T92" fmla="*/ 646 w 821"/>
                  <a:gd name="T93" fmla="*/ 13 h 938"/>
                  <a:gd name="T94" fmla="*/ 627 w 821"/>
                  <a:gd name="T95" fmla="*/ 3 h 938"/>
                  <a:gd name="T96" fmla="*/ 591 w 821"/>
                  <a:gd name="T97" fmla="*/ 1 h 938"/>
                  <a:gd name="T98" fmla="*/ 540 w 821"/>
                  <a:gd name="T99" fmla="*/ 14 h 938"/>
                  <a:gd name="T100" fmla="*/ 459 w 821"/>
                  <a:gd name="T101" fmla="*/ 51 h 938"/>
                  <a:gd name="T102" fmla="*/ 420 w 821"/>
                  <a:gd name="T103" fmla="*/ 65 h 938"/>
                  <a:gd name="T104" fmla="*/ 401 w 821"/>
                  <a:gd name="T105" fmla="*/ 65 h 938"/>
                  <a:gd name="T106" fmla="*/ 363 w 821"/>
                  <a:gd name="T107" fmla="*/ 51 h 938"/>
                  <a:gd name="T108" fmla="*/ 281 w 821"/>
                  <a:gd name="T109" fmla="*/ 14 h 938"/>
                  <a:gd name="T110" fmla="*/ 231 w 821"/>
                  <a:gd name="T111" fmla="*/ 1 h 938"/>
                  <a:gd name="T112" fmla="*/ 195 w 821"/>
                  <a:gd name="T113" fmla="*/ 3 h 938"/>
                  <a:gd name="T114" fmla="*/ 177 w 821"/>
                  <a:gd name="T115" fmla="*/ 13 h 938"/>
                  <a:gd name="T116" fmla="*/ 167 w 821"/>
                  <a:gd name="T117" fmla="*/ 24 h 938"/>
                  <a:gd name="T118" fmla="*/ 161 w 821"/>
                  <a:gd name="T119" fmla="*/ 41 h 938"/>
                  <a:gd name="T120" fmla="*/ 167 w 821"/>
                  <a:gd name="T121" fmla="*/ 73 h 938"/>
                  <a:gd name="T122" fmla="*/ 190 w 821"/>
                  <a:gd name="T123" fmla="*/ 113 h 938"/>
                  <a:gd name="T124" fmla="*/ 228 w 821"/>
                  <a:gd name="T125" fmla="*/ 157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1" h="938">
                    <a:moveTo>
                      <a:pt x="264" y="205"/>
                    </a:moveTo>
                    <a:lnTo>
                      <a:pt x="264" y="205"/>
                    </a:lnTo>
                    <a:lnTo>
                      <a:pt x="258" y="206"/>
                    </a:lnTo>
                    <a:lnTo>
                      <a:pt x="252" y="207"/>
                    </a:lnTo>
                    <a:lnTo>
                      <a:pt x="247" y="210"/>
                    </a:lnTo>
                    <a:lnTo>
                      <a:pt x="244" y="213"/>
                    </a:lnTo>
                    <a:lnTo>
                      <a:pt x="240" y="218"/>
                    </a:lnTo>
                    <a:lnTo>
                      <a:pt x="237" y="223"/>
                    </a:lnTo>
                    <a:lnTo>
                      <a:pt x="235" y="229"/>
                    </a:lnTo>
                    <a:lnTo>
                      <a:pt x="234" y="235"/>
                    </a:lnTo>
                    <a:lnTo>
                      <a:pt x="234" y="235"/>
                    </a:lnTo>
                    <a:lnTo>
                      <a:pt x="235" y="241"/>
                    </a:lnTo>
                    <a:lnTo>
                      <a:pt x="237" y="246"/>
                    </a:lnTo>
                    <a:lnTo>
                      <a:pt x="240" y="251"/>
                    </a:lnTo>
                    <a:lnTo>
                      <a:pt x="244" y="255"/>
                    </a:lnTo>
                    <a:lnTo>
                      <a:pt x="247" y="259"/>
                    </a:lnTo>
                    <a:lnTo>
                      <a:pt x="252" y="261"/>
                    </a:lnTo>
                    <a:lnTo>
                      <a:pt x="258" y="264"/>
                    </a:lnTo>
                    <a:lnTo>
                      <a:pt x="264" y="264"/>
                    </a:lnTo>
                    <a:lnTo>
                      <a:pt x="557" y="264"/>
                    </a:lnTo>
                    <a:lnTo>
                      <a:pt x="557" y="264"/>
                    </a:lnTo>
                    <a:lnTo>
                      <a:pt x="563" y="264"/>
                    </a:lnTo>
                    <a:lnTo>
                      <a:pt x="569" y="261"/>
                    </a:lnTo>
                    <a:lnTo>
                      <a:pt x="574" y="259"/>
                    </a:lnTo>
                    <a:lnTo>
                      <a:pt x="579" y="255"/>
                    </a:lnTo>
                    <a:lnTo>
                      <a:pt x="582" y="251"/>
                    </a:lnTo>
                    <a:lnTo>
                      <a:pt x="585" y="246"/>
                    </a:lnTo>
                    <a:lnTo>
                      <a:pt x="586" y="241"/>
                    </a:lnTo>
                    <a:lnTo>
                      <a:pt x="587" y="235"/>
                    </a:lnTo>
                    <a:lnTo>
                      <a:pt x="587" y="235"/>
                    </a:lnTo>
                    <a:lnTo>
                      <a:pt x="586" y="229"/>
                    </a:lnTo>
                    <a:lnTo>
                      <a:pt x="585" y="223"/>
                    </a:lnTo>
                    <a:lnTo>
                      <a:pt x="582" y="218"/>
                    </a:lnTo>
                    <a:lnTo>
                      <a:pt x="579" y="213"/>
                    </a:lnTo>
                    <a:lnTo>
                      <a:pt x="574" y="210"/>
                    </a:lnTo>
                    <a:lnTo>
                      <a:pt x="569" y="207"/>
                    </a:lnTo>
                    <a:lnTo>
                      <a:pt x="563" y="206"/>
                    </a:lnTo>
                    <a:lnTo>
                      <a:pt x="557" y="205"/>
                    </a:lnTo>
                    <a:lnTo>
                      <a:pt x="264" y="205"/>
                    </a:lnTo>
                    <a:close/>
                    <a:moveTo>
                      <a:pt x="574" y="293"/>
                    </a:moveTo>
                    <a:lnTo>
                      <a:pt x="247" y="293"/>
                    </a:lnTo>
                    <a:lnTo>
                      <a:pt x="247" y="293"/>
                    </a:lnTo>
                    <a:lnTo>
                      <a:pt x="221" y="314"/>
                    </a:lnTo>
                    <a:lnTo>
                      <a:pt x="195" y="338"/>
                    </a:lnTo>
                    <a:lnTo>
                      <a:pt x="171" y="363"/>
                    </a:lnTo>
                    <a:lnTo>
                      <a:pt x="148" y="392"/>
                    </a:lnTo>
                    <a:lnTo>
                      <a:pt x="125" y="421"/>
                    </a:lnTo>
                    <a:lnTo>
                      <a:pt x="105" y="452"/>
                    </a:lnTo>
                    <a:lnTo>
                      <a:pt x="87" y="483"/>
                    </a:lnTo>
                    <a:lnTo>
                      <a:pt x="69" y="516"/>
                    </a:lnTo>
                    <a:lnTo>
                      <a:pt x="54" y="549"/>
                    </a:lnTo>
                    <a:lnTo>
                      <a:pt x="40" y="582"/>
                    </a:lnTo>
                    <a:lnTo>
                      <a:pt x="28" y="614"/>
                    </a:lnTo>
                    <a:lnTo>
                      <a:pt x="18" y="647"/>
                    </a:lnTo>
                    <a:lnTo>
                      <a:pt x="11" y="679"/>
                    </a:lnTo>
                    <a:lnTo>
                      <a:pt x="5" y="709"/>
                    </a:lnTo>
                    <a:lnTo>
                      <a:pt x="2" y="739"/>
                    </a:lnTo>
                    <a:lnTo>
                      <a:pt x="0" y="767"/>
                    </a:lnTo>
                    <a:lnTo>
                      <a:pt x="0" y="767"/>
                    </a:lnTo>
                    <a:lnTo>
                      <a:pt x="0" y="783"/>
                    </a:lnTo>
                    <a:lnTo>
                      <a:pt x="3" y="800"/>
                    </a:lnTo>
                    <a:lnTo>
                      <a:pt x="5" y="815"/>
                    </a:lnTo>
                    <a:lnTo>
                      <a:pt x="9" y="829"/>
                    </a:lnTo>
                    <a:lnTo>
                      <a:pt x="14" y="841"/>
                    </a:lnTo>
                    <a:lnTo>
                      <a:pt x="18" y="853"/>
                    </a:lnTo>
                    <a:lnTo>
                      <a:pt x="26" y="864"/>
                    </a:lnTo>
                    <a:lnTo>
                      <a:pt x="33" y="873"/>
                    </a:lnTo>
                    <a:lnTo>
                      <a:pt x="41" y="883"/>
                    </a:lnTo>
                    <a:lnTo>
                      <a:pt x="50" y="891"/>
                    </a:lnTo>
                    <a:lnTo>
                      <a:pt x="59" y="899"/>
                    </a:lnTo>
                    <a:lnTo>
                      <a:pt x="70" y="905"/>
                    </a:lnTo>
                    <a:lnTo>
                      <a:pt x="82" y="911"/>
                    </a:lnTo>
                    <a:lnTo>
                      <a:pt x="94" y="915"/>
                    </a:lnTo>
                    <a:lnTo>
                      <a:pt x="107" y="920"/>
                    </a:lnTo>
                    <a:lnTo>
                      <a:pt x="120" y="924"/>
                    </a:lnTo>
                    <a:lnTo>
                      <a:pt x="149" y="930"/>
                    </a:lnTo>
                    <a:lnTo>
                      <a:pt x="182" y="933"/>
                    </a:lnTo>
                    <a:lnTo>
                      <a:pt x="215" y="937"/>
                    </a:lnTo>
                    <a:lnTo>
                      <a:pt x="251" y="938"/>
                    </a:lnTo>
                    <a:lnTo>
                      <a:pt x="328" y="938"/>
                    </a:lnTo>
                    <a:lnTo>
                      <a:pt x="411" y="938"/>
                    </a:lnTo>
                    <a:lnTo>
                      <a:pt x="411" y="938"/>
                    </a:lnTo>
                    <a:lnTo>
                      <a:pt x="493" y="938"/>
                    </a:lnTo>
                    <a:lnTo>
                      <a:pt x="570" y="938"/>
                    </a:lnTo>
                    <a:lnTo>
                      <a:pt x="606" y="937"/>
                    </a:lnTo>
                    <a:lnTo>
                      <a:pt x="640" y="933"/>
                    </a:lnTo>
                    <a:lnTo>
                      <a:pt x="672" y="930"/>
                    </a:lnTo>
                    <a:lnTo>
                      <a:pt x="701" y="924"/>
                    </a:lnTo>
                    <a:lnTo>
                      <a:pt x="714" y="920"/>
                    </a:lnTo>
                    <a:lnTo>
                      <a:pt x="727" y="915"/>
                    </a:lnTo>
                    <a:lnTo>
                      <a:pt x="739" y="911"/>
                    </a:lnTo>
                    <a:lnTo>
                      <a:pt x="751" y="905"/>
                    </a:lnTo>
                    <a:lnTo>
                      <a:pt x="762" y="899"/>
                    </a:lnTo>
                    <a:lnTo>
                      <a:pt x="772" y="891"/>
                    </a:lnTo>
                    <a:lnTo>
                      <a:pt x="781" y="883"/>
                    </a:lnTo>
                    <a:lnTo>
                      <a:pt x="789" y="873"/>
                    </a:lnTo>
                    <a:lnTo>
                      <a:pt x="796" y="864"/>
                    </a:lnTo>
                    <a:lnTo>
                      <a:pt x="803" y="853"/>
                    </a:lnTo>
                    <a:lnTo>
                      <a:pt x="808" y="841"/>
                    </a:lnTo>
                    <a:lnTo>
                      <a:pt x="813" y="829"/>
                    </a:lnTo>
                    <a:lnTo>
                      <a:pt x="816" y="815"/>
                    </a:lnTo>
                    <a:lnTo>
                      <a:pt x="819" y="800"/>
                    </a:lnTo>
                    <a:lnTo>
                      <a:pt x="821" y="783"/>
                    </a:lnTo>
                    <a:lnTo>
                      <a:pt x="821" y="767"/>
                    </a:lnTo>
                    <a:lnTo>
                      <a:pt x="821" y="767"/>
                    </a:lnTo>
                    <a:lnTo>
                      <a:pt x="820" y="739"/>
                    </a:lnTo>
                    <a:lnTo>
                      <a:pt x="816" y="709"/>
                    </a:lnTo>
                    <a:lnTo>
                      <a:pt x="811" y="679"/>
                    </a:lnTo>
                    <a:lnTo>
                      <a:pt x="803" y="647"/>
                    </a:lnTo>
                    <a:lnTo>
                      <a:pt x="793" y="614"/>
                    </a:lnTo>
                    <a:lnTo>
                      <a:pt x="781" y="582"/>
                    </a:lnTo>
                    <a:lnTo>
                      <a:pt x="768" y="549"/>
                    </a:lnTo>
                    <a:lnTo>
                      <a:pt x="753" y="516"/>
                    </a:lnTo>
                    <a:lnTo>
                      <a:pt x="735" y="483"/>
                    </a:lnTo>
                    <a:lnTo>
                      <a:pt x="717" y="452"/>
                    </a:lnTo>
                    <a:lnTo>
                      <a:pt x="696" y="421"/>
                    </a:lnTo>
                    <a:lnTo>
                      <a:pt x="675" y="392"/>
                    </a:lnTo>
                    <a:lnTo>
                      <a:pt x="651" y="363"/>
                    </a:lnTo>
                    <a:lnTo>
                      <a:pt x="627" y="338"/>
                    </a:lnTo>
                    <a:lnTo>
                      <a:pt x="601" y="314"/>
                    </a:lnTo>
                    <a:lnTo>
                      <a:pt x="574" y="293"/>
                    </a:lnTo>
                    <a:lnTo>
                      <a:pt x="574" y="293"/>
                    </a:lnTo>
                    <a:close/>
                    <a:moveTo>
                      <a:pt x="247" y="176"/>
                    </a:moveTo>
                    <a:lnTo>
                      <a:pt x="574" y="176"/>
                    </a:lnTo>
                    <a:lnTo>
                      <a:pt x="574" y="176"/>
                    </a:lnTo>
                    <a:lnTo>
                      <a:pt x="594" y="157"/>
                    </a:lnTo>
                    <a:lnTo>
                      <a:pt x="612" y="138"/>
                    </a:lnTo>
                    <a:lnTo>
                      <a:pt x="622" y="126"/>
                    </a:lnTo>
                    <a:lnTo>
                      <a:pt x="631" y="113"/>
                    </a:lnTo>
                    <a:lnTo>
                      <a:pt x="641" y="99"/>
                    </a:lnTo>
                    <a:lnTo>
                      <a:pt x="648" y="86"/>
                    </a:lnTo>
                    <a:lnTo>
                      <a:pt x="655" y="73"/>
                    </a:lnTo>
                    <a:lnTo>
                      <a:pt x="659" y="60"/>
                    </a:lnTo>
                    <a:lnTo>
                      <a:pt x="660" y="47"/>
                    </a:lnTo>
                    <a:lnTo>
                      <a:pt x="660" y="41"/>
                    </a:lnTo>
                    <a:lnTo>
                      <a:pt x="659" y="35"/>
                    </a:lnTo>
                    <a:lnTo>
                      <a:pt x="657" y="29"/>
                    </a:lnTo>
                    <a:lnTo>
                      <a:pt x="654" y="24"/>
                    </a:lnTo>
                    <a:lnTo>
                      <a:pt x="651" y="18"/>
                    </a:lnTo>
                    <a:lnTo>
                      <a:pt x="646" y="13"/>
                    </a:lnTo>
                    <a:lnTo>
                      <a:pt x="646" y="13"/>
                    </a:lnTo>
                    <a:lnTo>
                      <a:pt x="640" y="9"/>
                    </a:lnTo>
                    <a:lnTo>
                      <a:pt x="634" y="6"/>
                    </a:lnTo>
                    <a:lnTo>
                      <a:pt x="627" y="3"/>
                    </a:lnTo>
                    <a:lnTo>
                      <a:pt x="621" y="1"/>
                    </a:lnTo>
                    <a:lnTo>
                      <a:pt x="606" y="0"/>
                    </a:lnTo>
                    <a:lnTo>
                      <a:pt x="591" y="1"/>
                    </a:lnTo>
                    <a:lnTo>
                      <a:pt x="574" y="3"/>
                    </a:lnTo>
                    <a:lnTo>
                      <a:pt x="557" y="8"/>
                    </a:lnTo>
                    <a:lnTo>
                      <a:pt x="540" y="14"/>
                    </a:lnTo>
                    <a:lnTo>
                      <a:pt x="523" y="21"/>
                    </a:lnTo>
                    <a:lnTo>
                      <a:pt x="490" y="37"/>
                    </a:lnTo>
                    <a:lnTo>
                      <a:pt x="459" y="51"/>
                    </a:lnTo>
                    <a:lnTo>
                      <a:pt x="444" y="57"/>
                    </a:lnTo>
                    <a:lnTo>
                      <a:pt x="431" y="61"/>
                    </a:lnTo>
                    <a:lnTo>
                      <a:pt x="420" y="65"/>
                    </a:lnTo>
                    <a:lnTo>
                      <a:pt x="411" y="65"/>
                    </a:lnTo>
                    <a:lnTo>
                      <a:pt x="411" y="65"/>
                    </a:lnTo>
                    <a:lnTo>
                      <a:pt x="401" y="65"/>
                    </a:lnTo>
                    <a:lnTo>
                      <a:pt x="390" y="61"/>
                    </a:lnTo>
                    <a:lnTo>
                      <a:pt x="377" y="57"/>
                    </a:lnTo>
                    <a:lnTo>
                      <a:pt x="363" y="51"/>
                    </a:lnTo>
                    <a:lnTo>
                      <a:pt x="331" y="37"/>
                    </a:lnTo>
                    <a:lnTo>
                      <a:pt x="298" y="21"/>
                    </a:lnTo>
                    <a:lnTo>
                      <a:pt x="281" y="14"/>
                    </a:lnTo>
                    <a:lnTo>
                      <a:pt x="264" y="8"/>
                    </a:lnTo>
                    <a:lnTo>
                      <a:pt x="247" y="3"/>
                    </a:lnTo>
                    <a:lnTo>
                      <a:pt x="231" y="1"/>
                    </a:lnTo>
                    <a:lnTo>
                      <a:pt x="215" y="0"/>
                    </a:lnTo>
                    <a:lnTo>
                      <a:pt x="201" y="1"/>
                    </a:lnTo>
                    <a:lnTo>
                      <a:pt x="195" y="3"/>
                    </a:lnTo>
                    <a:lnTo>
                      <a:pt x="187" y="6"/>
                    </a:lnTo>
                    <a:lnTo>
                      <a:pt x="182" y="9"/>
                    </a:lnTo>
                    <a:lnTo>
                      <a:pt x="177" y="13"/>
                    </a:lnTo>
                    <a:lnTo>
                      <a:pt x="177" y="13"/>
                    </a:lnTo>
                    <a:lnTo>
                      <a:pt x="171" y="18"/>
                    </a:lnTo>
                    <a:lnTo>
                      <a:pt x="167" y="24"/>
                    </a:lnTo>
                    <a:lnTo>
                      <a:pt x="165" y="29"/>
                    </a:lnTo>
                    <a:lnTo>
                      <a:pt x="162" y="35"/>
                    </a:lnTo>
                    <a:lnTo>
                      <a:pt x="161" y="41"/>
                    </a:lnTo>
                    <a:lnTo>
                      <a:pt x="161" y="47"/>
                    </a:lnTo>
                    <a:lnTo>
                      <a:pt x="162" y="60"/>
                    </a:lnTo>
                    <a:lnTo>
                      <a:pt x="167" y="73"/>
                    </a:lnTo>
                    <a:lnTo>
                      <a:pt x="173" y="86"/>
                    </a:lnTo>
                    <a:lnTo>
                      <a:pt x="180" y="99"/>
                    </a:lnTo>
                    <a:lnTo>
                      <a:pt x="190" y="113"/>
                    </a:lnTo>
                    <a:lnTo>
                      <a:pt x="199" y="126"/>
                    </a:lnTo>
                    <a:lnTo>
                      <a:pt x="209" y="138"/>
                    </a:lnTo>
                    <a:lnTo>
                      <a:pt x="228" y="157"/>
                    </a:lnTo>
                    <a:lnTo>
                      <a:pt x="247" y="176"/>
                    </a:lnTo>
                    <a:lnTo>
                      <a:pt x="247" y="176"/>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123" name="テキスト ボックス 122"/>
              <p:cNvSpPr txBox="1"/>
              <p:nvPr/>
            </p:nvSpPr>
            <p:spPr>
              <a:xfrm>
                <a:off x="6865420" y="4515725"/>
                <a:ext cx="474214" cy="44567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50" b="1" i="0" u="none" strike="noStrike" kern="0" cap="none" spc="0" normalizeH="0" baseline="0" noProof="0">
                    <a:ln>
                      <a:noFill/>
                    </a:ln>
                    <a:solidFill>
                      <a:prstClr val="white"/>
                    </a:solidFill>
                    <a:effectLst/>
                    <a:uLnTx/>
                    <a:uFillTx/>
                  </a:rPr>
                  <a:t>￥</a:t>
                </a:r>
              </a:p>
            </p:txBody>
          </p:sp>
        </p:grpSp>
        <p:grpSp>
          <p:nvGrpSpPr>
            <p:cNvPr id="124" name="グループ化 123"/>
            <p:cNvGrpSpPr/>
            <p:nvPr/>
          </p:nvGrpSpPr>
          <p:grpSpPr>
            <a:xfrm>
              <a:off x="158416" y="5563812"/>
              <a:ext cx="268174" cy="340841"/>
              <a:chOff x="6865420" y="4387146"/>
              <a:chExt cx="475652" cy="574257"/>
            </a:xfrm>
            <a:solidFill>
              <a:srgbClr val="EE5500">
                <a:lumMod val="75000"/>
              </a:srgbClr>
            </a:solidFill>
          </p:grpSpPr>
          <p:sp>
            <p:nvSpPr>
              <p:cNvPr id="125" name="Freeform 402"/>
              <p:cNvSpPr>
                <a:spLocks noEditPoints="1"/>
              </p:cNvSpPr>
              <p:nvPr/>
            </p:nvSpPr>
            <p:spPr bwMode="auto">
              <a:xfrm>
                <a:off x="6906097" y="4387146"/>
                <a:ext cx="434975" cy="495300"/>
              </a:xfrm>
              <a:custGeom>
                <a:avLst/>
                <a:gdLst>
                  <a:gd name="T0" fmla="*/ 258 w 821"/>
                  <a:gd name="T1" fmla="*/ 206 h 938"/>
                  <a:gd name="T2" fmla="*/ 244 w 821"/>
                  <a:gd name="T3" fmla="*/ 213 h 938"/>
                  <a:gd name="T4" fmla="*/ 235 w 821"/>
                  <a:gd name="T5" fmla="*/ 229 h 938"/>
                  <a:gd name="T6" fmla="*/ 235 w 821"/>
                  <a:gd name="T7" fmla="*/ 241 h 938"/>
                  <a:gd name="T8" fmla="*/ 244 w 821"/>
                  <a:gd name="T9" fmla="*/ 255 h 938"/>
                  <a:gd name="T10" fmla="*/ 258 w 821"/>
                  <a:gd name="T11" fmla="*/ 264 h 938"/>
                  <a:gd name="T12" fmla="*/ 557 w 821"/>
                  <a:gd name="T13" fmla="*/ 264 h 938"/>
                  <a:gd name="T14" fmla="*/ 574 w 821"/>
                  <a:gd name="T15" fmla="*/ 259 h 938"/>
                  <a:gd name="T16" fmla="*/ 585 w 821"/>
                  <a:gd name="T17" fmla="*/ 246 h 938"/>
                  <a:gd name="T18" fmla="*/ 587 w 821"/>
                  <a:gd name="T19" fmla="*/ 235 h 938"/>
                  <a:gd name="T20" fmla="*/ 582 w 821"/>
                  <a:gd name="T21" fmla="*/ 218 h 938"/>
                  <a:gd name="T22" fmla="*/ 569 w 821"/>
                  <a:gd name="T23" fmla="*/ 207 h 938"/>
                  <a:gd name="T24" fmla="*/ 264 w 821"/>
                  <a:gd name="T25" fmla="*/ 205 h 938"/>
                  <a:gd name="T26" fmla="*/ 247 w 821"/>
                  <a:gd name="T27" fmla="*/ 293 h 938"/>
                  <a:gd name="T28" fmla="*/ 171 w 821"/>
                  <a:gd name="T29" fmla="*/ 363 h 938"/>
                  <a:gd name="T30" fmla="*/ 105 w 821"/>
                  <a:gd name="T31" fmla="*/ 452 h 938"/>
                  <a:gd name="T32" fmla="*/ 54 w 821"/>
                  <a:gd name="T33" fmla="*/ 549 h 938"/>
                  <a:gd name="T34" fmla="*/ 18 w 821"/>
                  <a:gd name="T35" fmla="*/ 647 h 938"/>
                  <a:gd name="T36" fmla="*/ 2 w 821"/>
                  <a:gd name="T37" fmla="*/ 739 h 938"/>
                  <a:gd name="T38" fmla="*/ 0 w 821"/>
                  <a:gd name="T39" fmla="*/ 783 h 938"/>
                  <a:gd name="T40" fmla="*/ 9 w 821"/>
                  <a:gd name="T41" fmla="*/ 829 h 938"/>
                  <a:gd name="T42" fmla="*/ 26 w 821"/>
                  <a:gd name="T43" fmla="*/ 864 h 938"/>
                  <a:gd name="T44" fmla="*/ 50 w 821"/>
                  <a:gd name="T45" fmla="*/ 891 h 938"/>
                  <a:gd name="T46" fmla="*/ 82 w 821"/>
                  <a:gd name="T47" fmla="*/ 911 h 938"/>
                  <a:gd name="T48" fmla="*/ 120 w 821"/>
                  <a:gd name="T49" fmla="*/ 924 h 938"/>
                  <a:gd name="T50" fmla="*/ 215 w 821"/>
                  <a:gd name="T51" fmla="*/ 937 h 938"/>
                  <a:gd name="T52" fmla="*/ 411 w 821"/>
                  <a:gd name="T53" fmla="*/ 938 h 938"/>
                  <a:gd name="T54" fmla="*/ 570 w 821"/>
                  <a:gd name="T55" fmla="*/ 938 h 938"/>
                  <a:gd name="T56" fmla="*/ 672 w 821"/>
                  <a:gd name="T57" fmla="*/ 930 h 938"/>
                  <a:gd name="T58" fmla="*/ 727 w 821"/>
                  <a:gd name="T59" fmla="*/ 915 h 938"/>
                  <a:gd name="T60" fmla="*/ 762 w 821"/>
                  <a:gd name="T61" fmla="*/ 899 h 938"/>
                  <a:gd name="T62" fmla="*/ 789 w 821"/>
                  <a:gd name="T63" fmla="*/ 873 h 938"/>
                  <a:gd name="T64" fmla="*/ 808 w 821"/>
                  <a:gd name="T65" fmla="*/ 841 h 938"/>
                  <a:gd name="T66" fmla="*/ 819 w 821"/>
                  <a:gd name="T67" fmla="*/ 800 h 938"/>
                  <a:gd name="T68" fmla="*/ 821 w 821"/>
                  <a:gd name="T69" fmla="*/ 767 h 938"/>
                  <a:gd name="T70" fmla="*/ 811 w 821"/>
                  <a:gd name="T71" fmla="*/ 679 h 938"/>
                  <a:gd name="T72" fmla="*/ 781 w 821"/>
                  <a:gd name="T73" fmla="*/ 582 h 938"/>
                  <a:gd name="T74" fmla="*/ 735 w 821"/>
                  <a:gd name="T75" fmla="*/ 483 h 938"/>
                  <a:gd name="T76" fmla="*/ 675 w 821"/>
                  <a:gd name="T77" fmla="*/ 392 h 938"/>
                  <a:gd name="T78" fmla="*/ 601 w 821"/>
                  <a:gd name="T79" fmla="*/ 314 h 938"/>
                  <a:gd name="T80" fmla="*/ 247 w 821"/>
                  <a:gd name="T81" fmla="*/ 176 h 938"/>
                  <a:gd name="T82" fmla="*/ 594 w 821"/>
                  <a:gd name="T83" fmla="*/ 157 h 938"/>
                  <a:gd name="T84" fmla="*/ 631 w 821"/>
                  <a:gd name="T85" fmla="*/ 113 h 938"/>
                  <a:gd name="T86" fmla="*/ 655 w 821"/>
                  <a:gd name="T87" fmla="*/ 73 h 938"/>
                  <a:gd name="T88" fmla="*/ 660 w 821"/>
                  <a:gd name="T89" fmla="*/ 41 h 938"/>
                  <a:gd name="T90" fmla="*/ 654 w 821"/>
                  <a:gd name="T91" fmla="*/ 24 h 938"/>
                  <a:gd name="T92" fmla="*/ 646 w 821"/>
                  <a:gd name="T93" fmla="*/ 13 h 938"/>
                  <a:gd name="T94" fmla="*/ 627 w 821"/>
                  <a:gd name="T95" fmla="*/ 3 h 938"/>
                  <a:gd name="T96" fmla="*/ 591 w 821"/>
                  <a:gd name="T97" fmla="*/ 1 h 938"/>
                  <a:gd name="T98" fmla="*/ 540 w 821"/>
                  <a:gd name="T99" fmla="*/ 14 h 938"/>
                  <a:gd name="T100" fmla="*/ 459 w 821"/>
                  <a:gd name="T101" fmla="*/ 51 h 938"/>
                  <a:gd name="T102" fmla="*/ 420 w 821"/>
                  <a:gd name="T103" fmla="*/ 65 h 938"/>
                  <a:gd name="T104" fmla="*/ 401 w 821"/>
                  <a:gd name="T105" fmla="*/ 65 h 938"/>
                  <a:gd name="T106" fmla="*/ 363 w 821"/>
                  <a:gd name="T107" fmla="*/ 51 h 938"/>
                  <a:gd name="T108" fmla="*/ 281 w 821"/>
                  <a:gd name="T109" fmla="*/ 14 h 938"/>
                  <a:gd name="T110" fmla="*/ 231 w 821"/>
                  <a:gd name="T111" fmla="*/ 1 h 938"/>
                  <a:gd name="T112" fmla="*/ 195 w 821"/>
                  <a:gd name="T113" fmla="*/ 3 h 938"/>
                  <a:gd name="T114" fmla="*/ 177 w 821"/>
                  <a:gd name="T115" fmla="*/ 13 h 938"/>
                  <a:gd name="T116" fmla="*/ 167 w 821"/>
                  <a:gd name="T117" fmla="*/ 24 h 938"/>
                  <a:gd name="T118" fmla="*/ 161 w 821"/>
                  <a:gd name="T119" fmla="*/ 41 h 938"/>
                  <a:gd name="T120" fmla="*/ 167 w 821"/>
                  <a:gd name="T121" fmla="*/ 73 h 938"/>
                  <a:gd name="T122" fmla="*/ 190 w 821"/>
                  <a:gd name="T123" fmla="*/ 113 h 938"/>
                  <a:gd name="T124" fmla="*/ 228 w 821"/>
                  <a:gd name="T125" fmla="*/ 157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1" h="938">
                    <a:moveTo>
                      <a:pt x="264" y="205"/>
                    </a:moveTo>
                    <a:lnTo>
                      <a:pt x="264" y="205"/>
                    </a:lnTo>
                    <a:lnTo>
                      <a:pt x="258" y="206"/>
                    </a:lnTo>
                    <a:lnTo>
                      <a:pt x="252" y="207"/>
                    </a:lnTo>
                    <a:lnTo>
                      <a:pt x="247" y="210"/>
                    </a:lnTo>
                    <a:lnTo>
                      <a:pt x="244" y="213"/>
                    </a:lnTo>
                    <a:lnTo>
                      <a:pt x="240" y="218"/>
                    </a:lnTo>
                    <a:lnTo>
                      <a:pt x="237" y="223"/>
                    </a:lnTo>
                    <a:lnTo>
                      <a:pt x="235" y="229"/>
                    </a:lnTo>
                    <a:lnTo>
                      <a:pt x="234" y="235"/>
                    </a:lnTo>
                    <a:lnTo>
                      <a:pt x="234" y="235"/>
                    </a:lnTo>
                    <a:lnTo>
                      <a:pt x="235" y="241"/>
                    </a:lnTo>
                    <a:lnTo>
                      <a:pt x="237" y="246"/>
                    </a:lnTo>
                    <a:lnTo>
                      <a:pt x="240" y="251"/>
                    </a:lnTo>
                    <a:lnTo>
                      <a:pt x="244" y="255"/>
                    </a:lnTo>
                    <a:lnTo>
                      <a:pt x="247" y="259"/>
                    </a:lnTo>
                    <a:lnTo>
                      <a:pt x="252" y="261"/>
                    </a:lnTo>
                    <a:lnTo>
                      <a:pt x="258" y="264"/>
                    </a:lnTo>
                    <a:lnTo>
                      <a:pt x="264" y="264"/>
                    </a:lnTo>
                    <a:lnTo>
                      <a:pt x="557" y="264"/>
                    </a:lnTo>
                    <a:lnTo>
                      <a:pt x="557" y="264"/>
                    </a:lnTo>
                    <a:lnTo>
                      <a:pt x="563" y="264"/>
                    </a:lnTo>
                    <a:lnTo>
                      <a:pt x="569" y="261"/>
                    </a:lnTo>
                    <a:lnTo>
                      <a:pt x="574" y="259"/>
                    </a:lnTo>
                    <a:lnTo>
                      <a:pt x="579" y="255"/>
                    </a:lnTo>
                    <a:lnTo>
                      <a:pt x="582" y="251"/>
                    </a:lnTo>
                    <a:lnTo>
                      <a:pt x="585" y="246"/>
                    </a:lnTo>
                    <a:lnTo>
                      <a:pt x="586" y="241"/>
                    </a:lnTo>
                    <a:lnTo>
                      <a:pt x="587" y="235"/>
                    </a:lnTo>
                    <a:lnTo>
                      <a:pt x="587" y="235"/>
                    </a:lnTo>
                    <a:lnTo>
                      <a:pt x="586" y="229"/>
                    </a:lnTo>
                    <a:lnTo>
                      <a:pt x="585" y="223"/>
                    </a:lnTo>
                    <a:lnTo>
                      <a:pt x="582" y="218"/>
                    </a:lnTo>
                    <a:lnTo>
                      <a:pt x="579" y="213"/>
                    </a:lnTo>
                    <a:lnTo>
                      <a:pt x="574" y="210"/>
                    </a:lnTo>
                    <a:lnTo>
                      <a:pt x="569" y="207"/>
                    </a:lnTo>
                    <a:lnTo>
                      <a:pt x="563" y="206"/>
                    </a:lnTo>
                    <a:lnTo>
                      <a:pt x="557" y="205"/>
                    </a:lnTo>
                    <a:lnTo>
                      <a:pt x="264" y="205"/>
                    </a:lnTo>
                    <a:close/>
                    <a:moveTo>
                      <a:pt x="574" y="293"/>
                    </a:moveTo>
                    <a:lnTo>
                      <a:pt x="247" y="293"/>
                    </a:lnTo>
                    <a:lnTo>
                      <a:pt x="247" y="293"/>
                    </a:lnTo>
                    <a:lnTo>
                      <a:pt x="221" y="314"/>
                    </a:lnTo>
                    <a:lnTo>
                      <a:pt x="195" y="338"/>
                    </a:lnTo>
                    <a:lnTo>
                      <a:pt x="171" y="363"/>
                    </a:lnTo>
                    <a:lnTo>
                      <a:pt x="148" y="392"/>
                    </a:lnTo>
                    <a:lnTo>
                      <a:pt x="125" y="421"/>
                    </a:lnTo>
                    <a:lnTo>
                      <a:pt x="105" y="452"/>
                    </a:lnTo>
                    <a:lnTo>
                      <a:pt x="87" y="483"/>
                    </a:lnTo>
                    <a:lnTo>
                      <a:pt x="69" y="516"/>
                    </a:lnTo>
                    <a:lnTo>
                      <a:pt x="54" y="549"/>
                    </a:lnTo>
                    <a:lnTo>
                      <a:pt x="40" y="582"/>
                    </a:lnTo>
                    <a:lnTo>
                      <a:pt x="28" y="614"/>
                    </a:lnTo>
                    <a:lnTo>
                      <a:pt x="18" y="647"/>
                    </a:lnTo>
                    <a:lnTo>
                      <a:pt x="11" y="679"/>
                    </a:lnTo>
                    <a:lnTo>
                      <a:pt x="5" y="709"/>
                    </a:lnTo>
                    <a:lnTo>
                      <a:pt x="2" y="739"/>
                    </a:lnTo>
                    <a:lnTo>
                      <a:pt x="0" y="767"/>
                    </a:lnTo>
                    <a:lnTo>
                      <a:pt x="0" y="767"/>
                    </a:lnTo>
                    <a:lnTo>
                      <a:pt x="0" y="783"/>
                    </a:lnTo>
                    <a:lnTo>
                      <a:pt x="3" y="800"/>
                    </a:lnTo>
                    <a:lnTo>
                      <a:pt x="5" y="815"/>
                    </a:lnTo>
                    <a:lnTo>
                      <a:pt x="9" y="829"/>
                    </a:lnTo>
                    <a:lnTo>
                      <a:pt x="14" y="841"/>
                    </a:lnTo>
                    <a:lnTo>
                      <a:pt x="18" y="853"/>
                    </a:lnTo>
                    <a:lnTo>
                      <a:pt x="26" y="864"/>
                    </a:lnTo>
                    <a:lnTo>
                      <a:pt x="33" y="873"/>
                    </a:lnTo>
                    <a:lnTo>
                      <a:pt x="41" y="883"/>
                    </a:lnTo>
                    <a:lnTo>
                      <a:pt x="50" y="891"/>
                    </a:lnTo>
                    <a:lnTo>
                      <a:pt x="59" y="899"/>
                    </a:lnTo>
                    <a:lnTo>
                      <a:pt x="70" y="905"/>
                    </a:lnTo>
                    <a:lnTo>
                      <a:pt x="82" y="911"/>
                    </a:lnTo>
                    <a:lnTo>
                      <a:pt x="94" y="915"/>
                    </a:lnTo>
                    <a:lnTo>
                      <a:pt x="107" y="920"/>
                    </a:lnTo>
                    <a:lnTo>
                      <a:pt x="120" y="924"/>
                    </a:lnTo>
                    <a:lnTo>
                      <a:pt x="149" y="930"/>
                    </a:lnTo>
                    <a:lnTo>
                      <a:pt x="182" y="933"/>
                    </a:lnTo>
                    <a:lnTo>
                      <a:pt x="215" y="937"/>
                    </a:lnTo>
                    <a:lnTo>
                      <a:pt x="251" y="938"/>
                    </a:lnTo>
                    <a:lnTo>
                      <a:pt x="328" y="938"/>
                    </a:lnTo>
                    <a:lnTo>
                      <a:pt x="411" y="938"/>
                    </a:lnTo>
                    <a:lnTo>
                      <a:pt x="411" y="938"/>
                    </a:lnTo>
                    <a:lnTo>
                      <a:pt x="493" y="938"/>
                    </a:lnTo>
                    <a:lnTo>
                      <a:pt x="570" y="938"/>
                    </a:lnTo>
                    <a:lnTo>
                      <a:pt x="606" y="937"/>
                    </a:lnTo>
                    <a:lnTo>
                      <a:pt x="640" y="933"/>
                    </a:lnTo>
                    <a:lnTo>
                      <a:pt x="672" y="930"/>
                    </a:lnTo>
                    <a:lnTo>
                      <a:pt x="701" y="924"/>
                    </a:lnTo>
                    <a:lnTo>
                      <a:pt x="714" y="920"/>
                    </a:lnTo>
                    <a:lnTo>
                      <a:pt x="727" y="915"/>
                    </a:lnTo>
                    <a:lnTo>
                      <a:pt x="739" y="911"/>
                    </a:lnTo>
                    <a:lnTo>
                      <a:pt x="751" y="905"/>
                    </a:lnTo>
                    <a:lnTo>
                      <a:pt x="762" y="899"/>
                    </a:lnTo>
                    <a:lnTo>
                      <a:pt x="772" y="891"/>
                    </a:lnTo>
                    <a:lnTo>
                      <a:pt x="781" y="883"/>
                    </a:lnTo>
                    <a:lnTo>
                      <a:pt x="789" y="873"/>
                    </a:lnTo>
                    <a:lnTo>
                      <a:pt x="796" y="864"/>
                    </a:lnTo>
                    <a:lnTo>
                      <a:pt x="803" y="853"/>
                    </a:lnTo>
                    <a:lnTo>
                      <a:pt x="808" y="841"/>
                    </a:lnTo>
                    <a:lnTo>
                      <a:pt x="813" y="829"/>
                    </a:lnTo>
                    <a:lnTo>
                      <a:pt x="816" y="815"/>
                    </a:lnTo>
                    <a:lnTo>
                      <a:pt x="819" y="800"/>
                    </a:lnTo>
                    <a:lnTo>
                      <a:pt x="821" y="783"/>
                    </a:lnTo>
                    <a:lnTo>
                      <a:pt x="821" y="767"/>
                    </a:lnTo>
                    <a:lnTo>
                      <a:pt x="821" y="767"/>
                    </a:lnTo>
                    <a:lnTo>
                      <a:pt x="820" y="739"/>
                    </a:lnTo>
                    <a:lnTo>
                      <a:pt x="816" y="709"/>
                    </a:lnTo>
                    <a:lnTo>
                      <a:pt x="811" y="679"/>
                    </a:lnTo>
                    <a:lnTo>
                      <a:pt x="803" y="647"/>
                    </a:lnTo>
                    <a:lnTo>
                      <a:pt x="793" y="614"/>
                    </a:lnTo>
                    <a:lnTo>
                      <a:pt x="781" y="582"/>
                    </a:lnTo>
                    <a:lnTo>
                      <a:pt x="768" y="549"/>
                    </a:lnTo>
                    <a:lnTo>
                      <a:pt x="753" y="516"/>
                    </a:lnTo>
                    <a:lnTo>
                      <a:pt x="735" y="483"/>
                    </a:lnTo>
                    <a:lnTo>
                      <a:pt x="717" y="452"/>
                    </a:lnTo>
                    <a:lnTo>
                      <a:pt x="696" y="421"/>
                    </a:lnTo>
                    <a:lnTo>
                      <a:pt x="675" y="392"/>
                    </a:lnTo>
                    <a:lnTo>
                      <a:pt x="651" y="363"/>
                    </a:lnTo>
                    <a:lnTo>
                      <a:pt x="627" y="338"/>
                    </a:lnTo>
                    <a:lnTo>
                      <a:pt x="601" y="314"/>
                    </a:lnTo>
                    <a:lnTo>
                      <a:pt x="574" y="293"/>
                    </a:lnTo>
                    <a:lnTo>
                      <a:pt x="574" y="293"/>
                    </a:lnTo>
                    <a:close/>
                    <a:moveTo>
                      <a:pt x="247" y="176"/>
                    </a:moveTo>
                    <a:lnTo>
                      <a:pt x="574" y="176"/>
                    </a:lnTo>
                    <a:lnTo>
                      <a:pt x="574" y="176"/>
                    </a:lnTo>
                    <a:lnTo>
                      <a:pt x="594" y="157"/>
                    </a:lnTo>
                    <a:lnTo>
                      <a:pt x="612" y="138"/>
                    </a:lnTo>
                    <a:lnTo>
                      <a:pt x="622" y="126"/>
                    </a:lnTo>
                    <a:lnTo>
                      <a:pt x="631" y="113"/>
                    </a:lnTo>
                    <a:lnTo>
                      <a:pt x="641" y="99"/>
                    </a:lnTo>
                    <a:lnTo>
                      <a:pt x="648" y="86"/>
                    </a:lnTo>
                    <a:lnTo>
                      <a:pt x="655" y="73"/>
                    </a:lnTo>
                    <a:lnTo>
                      <a:pt x="659" y="60"/>
                    </a:lnTo>
                    <a:lnTo>
                      <a:pt x="660" y="47"/>
                    </a:lnTo>
                    <a:lnTo>
                      <a:pt x="660" y="41"/>
                    </a:lnTo>
                    <a:lnTo>
                      <a:pt x="659" y="35"/>
                    </a:lnTo>
                    <a:lnTo>
                      <a:pt x="657" y="29"/>
                    </a:lnTo>
                    <a:lnTo>
                      <a:pt x="654" y="24"/>
                    </a:lnTo>
                    <a:lnTo>
                      <a:pt x="651" y="18"/>
                    </a:lnTo>
                    <a:lnTo>
                      <a:pt x="646" y="13"/>
                    </a:lnTo>
                    <a:lnTo>
                      <a:pt x="646" y="13"/>
                    </a:lnTo>
                    <a:lnTo>
                      <a:pt x="640" y="9"/>
                    </a:lnTo>
                    <a:lnTo>
                      <a:pt x="634" y="6"/>
                    </a:lnTo>
                    <a:lnTo>
                      <a:pt x="627" y="3"/>
                    </a:lnTo>
                    <a:lnTo>
                      <a:pt x="621" y="1"/>
                    </a:lnTo>
                    <a:lnTo>
                      <a:pt x="606" y="0"/>
                    </a:lnTo>
                    <a:lnTo>
                      <a:pt x="591" y="1"/>
                    </a:lnTo>
                    <a:lnTo>
                      <a:pt x="574" y="3"/>
                    </a:lnTo>
                    <a:lnTo>
                      <a:pt x="557" y="8"/>
                    </a:lnTo>
                    <a:lnTo>
                      <a:pt x="540" y="14"/>
                    </a:lnTo>
                    <a:lnTo>
                      <a:pt x="523" y="21"/>
                    </a:lnTo>
                    <a:lnTo>
                      <a:pt x="490" y="37"/>
                    </a:lnTo>
                    <a:lnTo>
                      <a:pt x="459" y="51"/>
                    </a:lnTo>
                    <a:lnTo>
                      <a:pt x="444" y="57"/>
                    </a:lnTo>
                    <a:lnTo>
                      <a:pt x="431" y="61"/>
                    </a:lnTo>
                    <a:lnTo>
                      <a:pt x="420" y="65"/>
                    </a:lnTo>
                    <a:lnTo>
                      <a:pt x="411" y="65"/>
                    </a:lnTo>
                    <a:lnTo>
                      <a:pt x="411" y="65"/>
                    </a:lnTo>
                    <a:lnTo>
                      <a:pt x="401" y="65"/>
                    </a:lnTo>
                    <a:lnTo>
                      <a:pt x="390" y="61"/>
                    </a:lnTo>
                    <a:lnTo>
                      <a:pt x="377" y="57"/>
                    </a:lnTo>
                    <a:lnTo>
                      <a:pt x="363" y="51"/>
                    </a:lnTo>
                    <a:lnTo>
                      <a:pt x="331" y="37"/>
                    </a:lnTo>
                    <a:lnTo>
                      <a:pt x="298" y="21"/>
                    </a:lnTo>
                    <a:lnTo>
                      <a:pt x="281" y="14"/>
                    </a:lnTo>
                    <a:lnTo>
                      <a:pt x="264" y="8"/>
                    </a:lnTo>
                    <a:lnTo>
                      <a:pt x="247" y="3"/>
                    </a:lnTo>
                    <a:lnTo>
                      <a:pt x="231" y="1"/>
                    </a:lnTo>
                    <a:lnTo>
                      <a:pt x="215" y="0"/>
                    </a:lnTo>
                    <a:lnTo>
                      <a:pt x="201" y="1"/>
                    </a:lnTo>
                    <a:lnTo>
                      <a:pt x="195" y="3"/>
                    </a:lnTo>
                    <a:lnTo>
                      <a:pt x="187" y="6"/>
                    </a:lnTo>
                    <a:lnTo>
                      <a:pt x="182" y="9"/>
                    </a:lnTo>
                    <a:lnTo>
                      <a:pt x="177" y="13"/>
                    </a:lnTo>
                    <a:lnTo>
                      <a:pt x="177" y="13"/>
                    </a:lnTo>
                    <a:lnTo>
                      <a:pt x="171" y="18"/>
                    </a:lnTo>
                    <a:lnTo>
                      <a:pt x="167" y="24"/>
                    </a:lnTo>
                    <a:lnTo>
                      <a:pt x="165" y="29"/>
                    </a:lnTo>
                    <a:lnTo>
                      <a:pt x="162" y="35"/>
                    </a:lnTo>
                    <a:lnTo>
                      <a:pt x="161" y="41"/>
                    </a:lnTo>
                    <a:lnTo>
                      <a:pt x="161" y="47"/>
                    </a:lnTo>
                    <a:lnTo>
                      <a:pt x="162" y="60"/>
                    </a:lnTo>
                    <a:lnTo>
                      <a:pt x="167" y="73"/>
                    </a:lnTo>
                    <a:lnTo>
                      <a:pt x="173" y="86"/>
                    </a:lnTo>
                    <a:lnTo>
                      <a:pt x="180" y="99"/>
                    </a:lnTo>
                    <a:lnTo>
                      <a:pt x="190" y="113"/>
                    </a:lnTo>
                    <a:lnTo>
                      <a:pt x="199" y="126"/>
                    </a:lnTo>
                    <a:lnTo>
                      <a:pt x="209" y="138"/>
                    </a:lnTo>
                    <a:lnTo>
                      <a:pt x="228" y="157"/>
                    </a:lnTo>
                    <a:lnTo>
                      <a:pt x="247" y="176"/>
                    </a:lnTo>
                    <a:lnTo>
                      <a:pt x="247" y="176"/>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126" name="テキスト ボックス 125"/>
              <p:cNvSpPr txBox="1"/>
              <p:nvPr/>
            </p:nvSpPr>
            <p:spPr>
              <a:xfrm>
                <a:off x="6865420" y="4515725"/>
                <a:ext cx="474214" cy="44567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50" b="1" i="0" u="none" strike="noStrike" kern="0" cap="none" spc="0" normalizeH="0" baseline="0" noProof="0">
                    <a:ln>
                      <a:noFill/>
                    </a:ln>
                    <a:solidFill>
                      <a:prstClr val="white"/>
                    </a:solidFill>
                    <a:effectLst/>
                    <a:uLnTx/>
                    <a:uFillTx/>
                  </a:rPr>
                  <a:t>￥</a:t>
                </a:r>
              </a:p>
            </p:txBody>
          </p:sp>
        </p:grpSp>
        <p:sp>
          <p:nvSpPr>
            <p:cNvPr id="127" name="Text Box 72"/>
            <p:cNvSpPr txBox="1">
              <a:spLocks noChangeArrowheads="1"/>
            </p:cNvSpPr>
            <p:nvPr/>
          </p:nvSpPr>
          <p:spPr bwMode="auto">
            <a:xfrm>
              <a:off x="3270439" y="3928215"/>
              <a:ext cx="2087736" cy="294450"/>
            </a:xfrm>
            <a:prstGeom prst="rect">
              <a:avLst/>
            </a:prstGeom>
            <a:noFill/>
            <a:ln w="9525">
              <a:noFill/>
              <a:miter lim="800000"/>
              <a:headEnd/>
              <a:tailEnd/>
            </a:ln>
          </p:spPr>
          <p:txBody>
            <a:bodyPr wrap="none" lIns="90000" tIns="46800" rIns="90000" bIns="46800">
              <a:normAutofit/>
            </a:bodyPr>
            <a:lstStyle/>
            <a:p>
              <a:pPr>
                <a:spcBef>
                  <a:spcPct val="50000"/>
                </a:spcBef>
              </a:pPr>
              <a:r>
                <a:rPr lang="ja-JP" altLang="en-US" sz="1050" b="1">
                  <a:solidFill>
                    <a:prstClr val="black"/>
                  </a:solidFill>
                  <a:cs typeface="メイリオ" pitchFamily="50" charset="-128"/>
                </a:rPr>
                <a:t>■従業員情報例：</a:t>
              </a:r>
            </a:p>
          </p:txBody>
        </p:sp>
        <p:sp>
          <p:nvSpPr>
            <p:cNvPr id="128" name="Text Box 19"/>
            <p:cNvSpPr txBox="1">
              <a:spLocks noChangeArrowheads="1"/>
            </p:cNvSpPr>
            <p:nvPr/>
          </p:nvSpPr>
          <p:spPr bwMode="auto">
            <a:xfrm>
              <a:off x="3891139" y="4149080"/>
              <a:ext cx="2784772" cy="73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lgn="ctr">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defRPr/>
              </a:pPr>
              <a:r>
                <a:rPr lang="ja-JP" altLang="en-US" sz="1000">
                  <a:solidFill>
                    <a:prstClr val="black"/>
                  </a:solidFill>
                  <a:latin typeface="メイリオ" pitchFamily="50" charset="-128"/>
                  <a:ea typeface="メイリオ" pitchFamily="50" charset="-128"/>
                  <a:cs typeface="メイリオ" pitchFamily="50" charset="-128"/>
                </a:rPr>
                <a:t>社員区分、入社年月日、年齢、</a:t>
              </a:r>
              <a:endParaRPr lang="en-US" altLang="ja-JP" sz="1000">
                <a:solidFill>
                  <a:prstClr val="black"/>
                </a:solidFill>
                <a:latin typeface="メイリオ" pitchFamily="50" charset="-128"/>
                <a:ea typeface="メイリオ" pitchFamily="50" charset="-128"/>
                <a:cs typeface="メイリオ" pitchFamily="50" charset="-128"/>
              </a:endParaRPr>
            </a:p>
            <a:p>
              <a:pPr>
                <a:defRPr/>
              </a:pPr>
              <a:r>
                <a:rPr lang="ja-JP" altLang="en-US" sz="1000">
                  <a:solidFill>
                    <a:prstClr val="black"/>
                  </a:solidFill>
                  <a:latin typeface="メイリオ" pitchFamily="50" charset="-128"/>
                  <a:ea typeface="メイリオ" pitchFamily="50" charset="-128"/>
                  <a:cs typeface="メイリオ" pitchFamily="50" charset="-128"/>
                </a:rPr>
                <a:t>役職、職掌、職務、資格等級、資格号俸</a:t>
              </a:r>
              <a:endParaRPr lang="en-US" altLang="ja-JP" sz="1000">
                <a:solidFill>
                  <a:prstClr val="black"/>
                </a:solidFill>
                <a:latin typeface="メイリオ" pitchFamily="50" charset="-128"/>
                <a:ea typeface="メイリオ" pitchFamily="50" charset="-128"/>
                <a:cs typeface="メイリオ" pitchFamily="50" charset="-128"/>
              </a:endParaRPr>
            </a:p>
            <a:p>
              <a:pPr>
                <a:defRPr/>
              </a:pPr>
              <a:r>
                <a:rPr lang="ja-JP" altLang="en-US" sz="1000">
                  <a:solidFill>
                    <a:prstClr val="black"/>
                  </a:solidFill>
                  <a:latin typeface="メイリオ" pitchFamily="50" charset="-128"/>
                  <a:ea typeface="メイリオ" pitchFamily="50" charset="-128"/>
                  <a:cs typeface="メイリオ" pitchFamily="50" charset="-128"/>
                </a:rPr>
                <a:t>勤務地、時給単価、インセンティブ等</a:t>
              </a:r>
              <a:endParaRPr lang="en-US" altLang="ja-JP" sz="1000">
                <a:solidFill>
                  <a:prstClr val="black"/>
                </a:solidFill>
                <a:latin typeface="メイリオ" pitchFamily="50" charset="-128"/>
                <a:ea typeface="メイリオ" pitchFamily="50" charset="-128"/>
                <a:cs typeface="メイリオ" pitchFamily="50" charset="-128"/>
              </a:endParaRPr>
            </a:p>
            <a:p>
              <a:pPr>
                <a:defRPr/>
              </a:pPr>
              <a:r>
                <a:rPr lang="ja-JP" altLang="en-US" sz="1000">
                  <a:solidFill>
                    <a:prstClr val="black"/>
                  </a:solidFill>
                  <a:latin typeface="メイリオ" pitchFamily="50" charset="-128"/>
                  <a:ea typeface="メイリオ" pitchFamily="50" charset="-128"/>
                  <a:cs typeface="メイリオ" pitchFamily="50" charset="-128"/>
                </a:rPr>
                <a:t>予備項目含めた</a:t>
              </a:r>
              <a:r>
                <a:rPr lang="ja-JP" altLang="en-US" sz="1000" b="1">
                  <a:solidFill>
                    <a:srgbClr val="008CCF"/>
                  </a:solidFill>
                  <a:latin typeface="メイリオ" pitchFamily="50" charset="-128"/>
                  <a:ea typeface="メイリオ" pitchFamily="50" charset="-128"/>
                  <a:cs typeface="メイリオ" pitchFamily="50" charset="-128"/>
                </a:rPr>
                <a:t>約</a:t>
              </a:r>
              <a:r>
                <a:rPr lang="en-US" altLang="ja-JP" sz="1000" b="1">
                  <a:solidFill>
                    <a:srgbClr val="008CCF"/>
                  </a:solidFill>
                  <a:latin typeface="メイリオ" pitchFamily="50" charset="-128"/>
                  <a:ea typeface="メイリオ" pitchFamily="50" charset="-128"/>
                  <a:cs typeface="メイリオ" pitchFamily="50" charset="-128"/>
                </a:rPr>
                <a:t>2</a:t>
              </a:r>
              <a:r>
                <a:rPr lang="ja-JP" altLang="en-US" sz="1000" b="1">
                  <a:solidFill>
                    <a:srgbClr val="008CCF"/>
                  </a:solidFill>
                  <a:latin typeface="メイリオ" pitchFamily="50" charset="-128"/>
                  <a:ea typeface="メイリオ" pitchFamily="50" charset="-128"/>
                  <a:cs typeface="メイリオ" pitchFamily="50" charset="-128"/>
                </a:rPr>
                <a:t>万項目</a:t>
              </a:r>
              <a:r>
                <a:rPr lang="ja-JP" altLang="en-US" sz="1000">
                  <a:solidFill>
                    <a:prstClr val="black"/>
                  </a:solidFill>
                  <a:latin typeface="メイリオ" pitchFamily="50" charset="-128"/>
                  <a:ea typeface="メイリオ" pitchFamily="50" charset="-128"/>
                  <a:cs typeface="メイリオ" pitchFamily="50" charset="-128"/>
                </a:rPr>
                <a:t>から利用可能</a:t>
              </a:r>
              <a:endParaRPr lang="en-US" altLang="ja-JP" sz="1000">
                <a:solidFill>
                  <a:prstClr val="black"/>
                </a:solidFill>
                <a:latin typeface="メイリオ" pitchFamily="50" charset="-128"/>
                <a:ea typeface="メイリオ" pitchFamily="50" charset="-128"/>
                <a:cs typeface="メイリオ" pitchFamily="50" charset="-128"/>
              </a:endParaRPr>
            </a:p>
          </p:txBody>
        </p:sp>
        <p:sp>
          <p:nvSpPr>
            <p:cNvPr id="129" name="Text Box 72"/>
            <p:cNvSpPr txBox="1">
              <a:spLocks noChangeArrowheads="1"/>
            </p:cNvSpPr>
            <p:nvPr/>
          </p:nvSpPr>
          <p:spPr bwMode="auto">
            <a:xfrm>
              <a:off x="3276352" y="4941168"/>
              <a:ext cx="2087736" cy="294450"/>
            </a:xfrm>
            <a:prstGeom prst="rect">
              <a:avLst/>
            </a:prstGeom>
            <a:noFill/>
            <a:ln w="9525">
              <a:noFill/>
              <a:miter lim="800000"/>
              <a:headEnd/>
              <a:tailEnd/>
            </a:ln>
          </p:spPr>
          <p:txBody>
            <a:bodyPr wrap="none" lIns="90000" tIns="46800" rIns="90000" bIns="46800">
              <a:normAutofit/>
            </a:bodyPr>
            <a:lstStyle/>
            <a:p>
              <a:pPr>
                <a:spcBef>
                  <a:spcPct val="50000"/>
                </a:spcBef>
              </a:pPr>
              <a:r>
                <a:rPr lang="ja-JP" altLang="en-US" sz="1050" b="1">
                  <a:solidFill>
                    <a:prstClr val="black"/>
                  </a:solidFill>
                  <a:cs typeface="メイリオ" pitchFamily="50" charset="-128"/>
                </a:rPr>
                <a:t>■項目条件設定例：</a:t>
              </a:r>
            </a:p>
          </p:txBody>
        </p:sp>
        <p:sp>
          <p:nvSpPr>
            <p:cNvPr id="130" name="Freeform 418"/>
            <p:cNvSpPr>
              <a:spLocks noEditPoints="1"/>
            </p:cNvSpPr>
            <p:nvPr/>
          </p:nvSpPr>
          <p:spPr bwMode="auto">
            <a:xfrm>
              <a:off x="3496146" y="5200915"/>
              <a:ext cx="308646" cy="233154"/>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rgbClr val="EE5500">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131" name="Freeform 324"/>
            <p:cNvSpPr>
              <a:spLocks noEditPoints="1"/>
            </p:cNvSpPr>
            <p:nvPr/>
          </p:nvSpPr>
          <p:spPr bwMode="auto">
            <a:xfrm>
              <a:off x="6776033" y="4190880"/>
              <a:ext cx="330344" cy="330344"/>
            </a:xfrm>
            <a:custGeom>
              <a:avLst/>
              <a:gdLst>
                <a:gd name="T0" fmla="*/ 835 w 845"/>
                <a:gd name="T1" fmla="*/ 366 h 847"/>
                <a:gd name="T2" fmla="*/ 835 w 845"/>
                <a:gd name="T3" fmla="*/ 24 h 847"/>
                <a:gd name="T4" fmla="*/ 498 w 845"/>
                <a:gd name="T5" fmla="*/ 1 h 847"/>
                <a:gd name="T6" fmla="*/ 454 w 845"/>
                <a:gd name="T7" fmla="*/ 335 h 847"/>
                <a:gd name="T8" fmla="*/ 498 w 845"/>
                <a:gd name="T9" fmla="*/ 390 h 847"/>
                <a:gd name="T10" fmla="*/ 629 w 845"/>
                <a:gd name="T11" fmla="*/ 89 h 847"/>
                <a:gd name="T12" fmla="*/ 654 w 845"/>
                <a:gd name="T13" fmla="*/ 76 h 847"/>
                <a:gd name="T14" fmla="*/ 672 w 845"/>
                <a:gd name="T15" fmla="*/ 173 h 847"/>
                <a:gd name="T16" fmla="*/ 767 w 845"/>
                <a:gd name="T17" fmla="*/ 186 h 847"/>
                <a:gd name="T18" fmla="*/ 758 w 845"/>
                <a:gd name="T19" fmla="*/ 214 h 847"/>
                <a:gd name="T20" fmla="*/ 670 w 845"/>
                <a:gd name="T21" fmla="*/ 301 h 847"/>
                <a:gd name="T22" fmla="*/ 644 w 845"/>
                <a:gd name="T23" fmla="*/ 314 h 847"/>
                <a:gd name="T24" fmla="*/ 626 w 845"/>
                <a:gd name="T25" fmla="*/ 217 h 847"/>
                <a:gd name="T26" fmla="*/ 530 w 845"/>
                <a:gd name="T27" fmla="*/ 204 h 847"/>
                <a:gd name="T28" fmla="*/ 539 w 845"/>
                <a:gd name="T29" fmla="*/ 176 h 847"/>
                <a:gd name="T30" fmla="*/ 347 w 845"/>
                <a:gd name="T31" fmla="*/ 846 h 847"/>
                <a:gd name="T32" fmla="*/ 391 w 845"/>
                <a:gd name="T33" fmla="*/ 511 h 847"/>
                <a:gd name="T34" fmla="*/ 347 w 845"/>
                <a:gd name="T35" fmla="*/ 457 h 847"/>
                <a:gd name="T36" fmla="*/ 10 w 845"/>
                <a:gd name="T37" fmla="*/ 480 h 847"/>
                <a:gd name="T38" fmla="*/ 10 w 845"/>
                <a:gd name="T39" fmla="*/ 822 h 847"/>
                <a:gd name="T40" fmla="*/ 112 w 845"/>
                <a:gd name="T41" fmla="*/ 566 h 847"/>
                <a:gd name="T42" fmla="*/ 143 w 845"/>
                <a:gd name="T43" fmla="*/ 566 h 847"/>
                <a:gd name="T44" fmla="*/ 269 w 845"/>
                <a:gd name="T45" fmla="*/ 560 h 847"/>
                <a:gd name="T46" fmla="*/ 287 w 845"/>
                <a:gd name="T47" fmla="*/ 582 h 847"/>
                <a:gd name="T48" fmla="*/ 283 w 845"/>
                <a:gd name="T49" fmla="*/ 708 h 847"/>
                <a:gd name="T50" fmla="*/ 281 w 845"/>
                <a:gd name="T51" fmla="*/ 736 h 847"/>
                <a:gd name="T52" fmla="*/ 248 w 845"/>
                <a:gd name="T53" fmla="*/ 736 h 847"/>
                <a:gd name="T54" fmla="*/ 122 w 845"/>
                <a:gd name="T55" fmla="*/ 743 h 847"/>
                <a:gd name="T56" fmla="*/ 104 w 845"/>
                <a:gd name="T57" fmla="*/ 720 h 847"/>
                <a:gd name="T58" fmla="*/ 108 w 845"/>
                <a:gd name="T59" fmla="*/ 595 h 847"/>
                <a:gd name="T60" fmla="*/ 112 w 845"/>
                <a:gd name="T61" fmla="*/ 566 h 847"/>
                <a:gd name="T62" fmla="*/ 382 w 845"/>
                <a:gd name="T63" fmla="*/ 366 h 847"/>
                <a:gd name="T64" fmla="*/ 382 w 845"/>
                <a:gd name="T65" fmla="*/ 24 h 847"/>
                <a:gd name="T66" fmla="*/ 44 w 845"/>
                <a:gd name="T67" fmla="*/ 1 h 847"/>
                <a:gd name="T68" fmla="*/ 0 w 845"/>
                <a:gd name="T69" fmla="*/ 335 h 847"/>
                <a:gd name="T70" fmla="*/ 44 w 845"/>
                <a:gd name="T71" fmla="*/ 390 h 847"/>
                <a:gd name="T72" fmla="*/ 293 w 845"/>
                <a:gd name="T73" fmla="*/ 182 h 847"/>
                <a:gd name="T74" fmla="*/ 287 w 845"/>
                <a:gd name="T75" fmla="*/ 212 h 847"/>
                <a:gd name="T76" fmla="*/ 95 w 845"/>
                <a:gd name="T77" fmla="*/ 203 h 847"/>
                <a:gd name="T78" fmla="*/ 108 w 845"/>
                <a:gd name="T79" fmla="*/ 176 h 847"/>
                <a:gd name="T80" fmla="*/ 820 w 845"/>
                <a:gd name="T81" fmla="*/ 838 h 847"/>
                <a:gd name="T82" fmla="*/ 844 w 845"/>
                <a:gd name="T83" fmla="*/ 500 h 847"/>
                <a:gd name="T84" fmla="*/ 509 w 845"/>
                <a:gd name="T85" fmla="*/ 456 h 847"/>
                <a:gd name="T86" fmla="*/ 455 w 845"/>
                <a:gd name="T87" fmla="*/ 500 h 847"/>
                <a:gd name="T88" fmla="*/ 478 w 845"/>
                <a:gd name="T89" fmla="*/ 838 h 847"/>
                <a:gd name="T90" fmla="*/ 638 w 845"/>
                <a:gd name="T91" fmla="*/ 766 h 847"/>
                <a:gd name="T92" fmla="*/ 622 w 845"/>
                <a:gd name="T93" fmla="*/ 734 h 847"/>
                <a:gd name="T94" fmla="*/ 649 w 845"/>
                <a:gd name="T95" fmla="*/ 712 h 847"/>
                <a:gd name="T96" fmla="*/ 677 w 845"/>
                <a:gd name="T97" fmla="*/ 740 h 847"/>
                <a:gd name="T98" fmla="*/ 655 w 845"/>
                <a:gd name="T99" fmla="*/ 767 h 847"/>
                <a:gd name="T100" fmla="*/ 668 w 845"/>
                <a:gd name="T101" fmla="*/ 571 h 847"/>
                <a:gd name="T102" fmla="*/ 672 w 845"/>
                <a:gd name="T103" fmla="*/ 607 h 847"/>
                <a:gd name="T104" fmla="*/ 638 w 845"/>
                <a:gd name="T105" fmla="*/ 617 h 847"/>
                <a:gd name="T106" fmla="*/ 622 w 845"/>
                <a:gd name="T107" fmla="*/ 586 h 847"/>
                <a:gd name="T108" fmla="*/ 649 w 845"/>
                <a:gd name="T109" fmla="*/ 563 h 847"/>
                <a:gd name="T110" fmla="*/ 751 w 845"/>
                <a:gd name="T111" fmla="*/ 664 h 847"/>
                <a:gd name="T112" fmla="*/ 733 w 845"/>
                <a:gd name="T113" fmla="*/ 686 h 847"/>
                <a:gd name="T114" fmla="*/ 546 w 845"/>
                <a:gd name="T115" fmla="*/ 668 h 847"/>
                <a:gd name="T116" fmla="*/ 565 w 845"/>
                <a:gd name="T117" fmla="*/ 649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45" h="847">
                  <a:moveTo>
                    <a:pt x="509" y="391"/>
                  </a:moveTo>
                  <a:lnTo>
                    <a:pt x="788" y="391"/>
                  </a:lnTo>
                  <a:lnTo>
                    <a:pt x="788" y="391"/>
                  </a:lnTo>
                  <a:lnTo>
                    <a:pt x="800" y="390"/>
                  </a:lnTo>
                  <a:lnTo>
                    <a:pt x="810" y="386"/>
                  </a:lnTo>
                  <a:lnTo>
                    <a:pt x="820" y="382"/>
                  </a:lnTo>
                  <a:lnTo>
                    <a:pt x="828" y="374"/>
                  </a:lnTo>
                  <a:lnTo>
                    <a:pt x="835" y="366"/>
                  </a:lnTo>
                  <a:lnTo>
                    <a:pt x="840" y="356"/>
                  </a:lnTo>
                  <a:lnTo>
                    <a:pt x="844" y="346"/>
                  </a:lnTo>
                  <a:lnTo>
                    <a:pt x="845" y="335"/>
                  </a:lnTo>
                  <a:lnTo>
                    <a:pt x="845" y="55"/>
                  </a:lnTo>
                  <a:lnTo>
                    <a:pt x="845" y="55"/>
                  </a:lnTo>
                  <a:lnTo>
                    <a:pt x="844" y="44"/>
                  </a:lnTo>
                  <a:lnTo>
                    <a:pt x="840" y="34"/>
                  </a:lnTo>
                  <a:lnTo>
                    <a:pt x="835" y="24"/>
                  </a:lnTo>
                  <a:lnTo>
                    <a:pt x="828" y="16"/>
                  </a:lnTo>
                  <a:lnTo>
                    <a:pt x="820" y="10"/>
                  </a:lnTo>
                  <a:lnTo>
                    <a:pt x="810" y="4"/>
                  </a:lnTo>
                  <a:lnTo>
                    <a:pt x="800" y="1"/>
                  </a:lnTo>
                  <a:lnTo>
                    <a:pt x="788" y="0"/>
                  </a:lnTo>
                  <a:lnTo>
                    <a:pt x="509" y="0"/>
                  </a:lnTo>
                  <a:lnTo>
                    <a:pt x="509" y="0"/>
                  </a:lnTo>
                  <a:lnTo>
                    <a:pt x="498" y="1"/>
                  </a:lnTo>
                  <a:lnTo>
                    <a:pt x="487" y="4"/>
                  </a:lnTo>
                  <a:lnTo>
                    <a:pt x="478" y="10"/>
                  </a:lnTo>
                  <a:lnTo>
                    <a:pt x="470" y="16"/>
                  </a:lnTo>
                  <a:lnTo>
                    <a:pt x="463" y="24"/>
                  </a:lnTo>
                  <a:lnTo>
                    <a:pt x="458" y="34"/>
                  </a:lnTo>
                  <a:lnTo>
                    <a:pt x="455" y="44"/>
                  </a:lnTo>
                  <a:lnTo>
                    <a:pt x="454" y="55"/>
                  </a:lnTo>
                  <a:lnTo>
                    <a:pt x="454" y="335"/>
                  </a:lnTo>
                  <a:lnTo>
                    <a:pt x="454" y="335"/>
                  </a:lnTo>
                  <a:lnTo>
                    <a:pt x="455" y="346"/>
                  </a:lnTo>
                  <a:lnTo>
                    <a:pt x="458" y="356"/>
                  </a:lnTo>
                  <a:lnTo>
                    <a:pt x="463" y="366"/>
                  </a:lnTo>
                  <a:lnTo>
                    <a:pt x="470" y="374"/>
                  </a:lnTo>
                  <a:lnTo>
                    <a:pt x="478" y="382"/>
                  </a:lnTo>
                  <a:lnTo>
                    <a:pt x="487" y="386"/>
                  </a:lnTo>
                  <a:lnTo>
                    <a:pt x="498" y="390"/>
                  </a:lnTo>
                  <a:lnTo>
                    <a:pt x="509" y="391"/>
                  </a:lnTo>
                  <a:lnTo>
                    <a:pt x="509" y="391"/>
                  </a:lnTo>
                  <a:close/>
                  <a:moveTo>
                    <a:pt x="552" y="173"/>
                  </a:moveTo>
                  <a:lnTo>
                    <a:pt x="626" y="173"/>
                  </a:lnTo>
                  <a:lnTo>
                    <a:pt x="626" y="98"/>
                  </a:lnTo>
                  <a:lnTo>
                    <a:pt x="626" y="98"/>
                  </a:lnTo>
                  <a:lnTo>
                    <a:pt x="628" y="94"/>
                  </a:lnTo>
                  <a:lnTo>
                    <a:pt x="629" y="89"/>
                  </a:lnTo>
                  <a:lnTo>
                    <a:pt x="630" y="85"/>
                  </a:lnTo>
                  <a:lnTo>
                    <a:pt x="634" y="82"/>
                  </a:lnTo>
                  <a:lnTo>
                    <a:pt x="636" y="79"/>
                  </a:lnTo>
                  <a:lnTo>
                    <a:pt x="641" y="77"/>
                  </a:lnTo>
                  <a:lnTo>
                    <a:pt x="644" y="76"/>
                  </a:lnTo>
                  <a:lnTo>
                    <a:pt x="649" y="76"/>
                  </a:lnTo>
                  <a:lnTo>
                    <a:pt x="649" y="76"/>
                  </a:lnTo>
                  <a:lnTo>
                    <a:pt x="654" y="76"/>
                  </a:lnTo>
                  <a:lnTo>
                    <a:pt x="658" y="77"/>
                  </a:lnTo>
                  <a:lnTo>
                    <a:pt x="661" y="79"/>
                  </a:lnTo>
                  <a:lnTo>
                    <a:pt x="665" y="82"/>
                  </a:lnTo>
                  <a:lnTo>
                    <a:pt x="667" y="85"/>
                  </a:lnTo>
                  <a:lnTo>
                    <a:pt x="670" y="89"/>
                  </a:lnTo>
                  <a:lnTo>
                    <a:pt x="671" y="94"/>
                  </a:lnTo>
                  <a:lnTo>
                    <a:pt x="672" y="98"/>
                  </a:lnTo>
                  <a:lnTo>
                    <a:pt x="672" y="173"/>
                  </a:lnTo>
                  <a:lnTo>
                    <a:pt x="746" y="173"/>
                  </a:lnTo>
                  <a:lnTo>
                    <a:pt x="746" y="173"/>
                  </a:lnTo>
                  <a:lnTo>
                    <a:pt x="751" y="173"/>
                  </a:lnTo>
                  <a:lnTo>
                    <a:pt x="755" y="174"/>
                  </a:lnTo>
                  <a:lnTo>
                    <a:pt x="758" y="176"/>
                  </a:lnTo>
                  <a:lnTo>
                    <a:pt x="762" y="179"/>
                  </a:lnTo>
                  <a:lnTo>
                    <a:pt x="766" y="182"/>
                  </a:lnTo>
                  <a:lnTo>
                    <a:pt x="767" y="186"/>
                  </a:lnTo>
                  <a:lnTo>
                    <a:pt x="768" y="191"/>
                  </a:lnTo>
                  <a:lnTo>
                    <a:pt x="769" y="196"/>
                  </a:lnTo>
                  <a:lnTo>
                    <a:pt x="769" y="196"/>
                  </a:lnTo>
                  <a:lnTo>
                    <a:pt x="768" y="199"/>
                  </a:lnTo>
                  <a:lnTo>
                    <a:pt x="767" y="204"/>
                  </a:lnTo>
                  <a:lnTo>
                    <a:pt x="766" y="208"/>
                  </a:lnTo>
                  <a:lnTo>
                    <a:pt x="762" y="211"/>
                  </a:lnTo>
                  <a:lnTo>
                    <a:pt x="758" y="214"/>
                  </a:lnTo>
                  <a:lnTo>
                    <a:pt x="755" y="216"/>
                  </a:lnTo>
                  <a:lnTo>
                    <a:pt x="751" y="217"/>
                  </a:lnTo>
                  <a:lnTo>
                    <a:pt x="746" y="217"/>
                  </a:lnTo>
                  <a:lnTo>
                    <a:pt x="672" y="217"/>
                  </a:lnTo>
                  <a:lnTo>
                    <a:pt x="672" y="293"/>
                  </a:lnTo>
                  <a:lnTo>
                    <a:pt x="672" y="293"/>
                  </a:lnTo>
                  <a:lnTo>
                    <a:pt x="671" y="298"/>
                  </a:lnTo>
                  <a:lnTo>
                    <a:pt x="670" y="301"/>
                  </a:lnTo>
                  <a:lnTo>
                    <a:pt x="667" y="305"/>
                  </a:lnTo>
                  <a:lnTo>
                    <a:pt x="665" y="308"/>
                  </a:lnTo>
                  <a:lnTo>
                    <a:pt x="661" y="311"/>
                  </a:lnTo>
                  <a:lnTo>
                    <a:pt x="658" y="313"/>
                  </a:lnTo>
                  <a:lnTo>
                    <a:pt x="654" y="314"/>
                  </a:lnTo>
                  <a:lnTo>
                    <a:pt x="649" y="316"/>
                  </a:lnTo>
                  <a:lnTo>
                    <a:pt x="649" y="316"/>
                  </a:lnTo>
                  <a:lnTo>
                    <a:pt x="644" y="314"/>
                  </a:lnTo>
                  <a:lnTo>
                    <a:pt x="641" y="313"/>
                  </a:lnTo>
                  <a:lnTo>
                    <a:pt x="636" y="311"/>
                  </a:lnTo>
                  <a:lnTo>
                    <a:pt x="634" y="308"/>
                  </a:lnTo>
                  <a:lnTo>
                    <a:pt x="630" y="305"/>
                  </a:lnTo>
                  <a:lnTo>
                    <a:pt x="629" y="301"/>
                  </a:lnTo>
                  <a:lnTo>
                    <a:pt x="628" y="298"/>
                  </a:lnTo>
                  <a:lnTo>
                    <a:pt x="626" y="293"/>
                  </a:lnTo>
                  <a:lnTo>
                    <a:pt x="626" y="217"/>
                  </a:lnTo>
                  <a:lnTo>
                    <a:pt x="552" y="217"/>
                  </a:lnTo>
                  <a:lnTo>
                    <a:pt x="552" y="217"/>
                  </a:lnTo>
                  <a:lnTo>
                    <a:pt x="547" y="217"/>
                  </a:lnTo>
                  <a:lnTo>
                    <a:pt x="542" y="216"/>
                  </a:lnTo>
                  <a:lnTo>
                    <a:pt x="539" y="214"/>
                  </a:lnTo>
                  <a:lnTo>
                    <a:pt x="536" y="211"/>
                  </a:lnTo>
                  <a:lnTo>
                    <a:pt x="533" y="208"/>
                  </a:lnTo>
                  <a:lnTo>
                    <a:pt x="530" y="204"/>
                  </a:lnTo>
                  <a:lnTo>
                    <a:pt x="529" y="199"/>
                  </a:lnTo>
                  <a:lnTo>
                    <a:pt x="529" y="196"/>
                  </a:lnTo>
                  <a:lnTo>
                    <a:pt x="529" y="196"/>
                  </a:lnTo>
                  <a:lnTo>
                    <a:pt x="529" y="191"/>
                  </a:lnTo>
                  <a:lnTo>
                    <a:pt x="530" y="186"/>
                  </a:lnTo>
                  <a:lnTo>
                    <a:pt x="533" y="182"/>
                  </a:lnTo>
                  <a:lnTo>
                    <a:pt x="536" y="179"/>
                  </a:lnTo>
                  <a:lnTo>
                    <a:pt x="539" y="176"/>
                  </a:lnTo>
                  <a:lnTo>
                    <a:pt x="542" y="174"/>
                  </a:lnTo>
                  <a:lnTo>
                    <a:pt x="547" y="173"/>
                  </a:lnTo>
                  <a:lnTo>
                    <a:pt x="552" y="173"/>
                  </a:lnTo>
                  <a:lnTo>
                    <a:pt x="552" y="173"/>
                  </a:lnTo>
                  <a:close/>
                  <a:moveTo>
                    <a:pt x="56" y="847"/>
                  </a:moveTo>
                  <a:lnTo>
                    <a:pt x="336" y="847"/>
                  </a:lnTo>
                  <a:lnTo>
                    <a:pt x="336" y="847"/>
                  </a:lnTo>
                  <a:lnTo>
                    <a:pt x="347" y="846"/>
                  </a:lnTo>
                  <a:lnTo>
                    <a:pt x="358" y="842"/>
                  </a:lnTo>
                  <a:lnTo>
                    <a:pt x="367" y="838"/>
                  </a:lnTo>
                  <a:lnTo>
                    <a:pt x="374" y="830"/>
                  </a:lnTo>
                  <a:lnTo>
                    <a:pt x="382" y="822"/>
                  </a:lnTo>
                  <a:lnTo>
                    <a:pt x="386" y="812"/>
                  </a:lnTo>
                  <a:lnTo>
                    <a:pt x="390" y="803"/>
                  </a:lnTo>
                  <a:lnTo>
                    <a:pt x="391" y="791"/>
                  </a:lnTo>
                  <a:lnTo>
                    <a:pt x="391" y="511"/>
                  </a:lnTo>
                  <a:lnTo>
                    <a:pt x="391" y="511"/>
                  </a:lnTo>
                  <a:lnTo>
                    <a:pt x="390" y="500"/>
                  </a:lnTo>
                  <a:lnTo>
                    <a:pt x="386" y="490"/>
                  </a:lnTo>
                  <a:lnTo>
                    <a:pt x="382" y="480"/>
                  </a:lnTo>
                  <a:lnTo>
                    <a:pt x="374" y="472"/>
                  </a:lnTo>
                  <a:lnTo>
                    <a:pt x="367" y="466"/>
                  </a:lnTo>
                  <a:lnTo>
                    <a:pt x="358" y="460"/>
                  </a:lnTo>
                  <a:lnTo>
                    <a:pt x="347" y="457"/>
                  </a:lnTo>
                  <a:lnTo>
                    <a:pt x="336" y="456"/>
                  </a:lnTo>
                  <a:lnTo>
                    <a:pt x="56" y="456"/>
                  </a:lnTo>
                  <a:lnTo>
                    <a:pt x="56" y="456"/>
                  </a:lnTo>
                  <a:lnTo>
                    <a:pt x="44" y="457"/>
                  </a:lnTo>
                  <a:lnTo>
                    <a:pt x="35" y="460"/>
                  </a:lnTo>
                  <a:lnTo>
                    <a:pt x="25" y="466"/>
                  </a:lnTo>
                  <a:lnTo>
                    <a:pt x="17" y="472"/>
                  </a:lnTo>
                  <a:lnTo>
                    <a:pt x="10" y="480"/>
                  </a:lnTo>
                  <a:lnTo>
                    <a:pt x="5" y="490"/>
                  </a:lnTo>
                  <a:lnTo>
                    <a:pt x="1" y="500"/>
                  </a:lnTo>
                  <a:lnTo>
                    <a:pt x="0" y="511"/>
                  </a:lnTo>
                  <a:lnTo>
                    <a:pt x="0" y="791"/>
                  </a:lnTo>
                  <a:lnTo>
                    <a:pt x="0" y="791"/>
                  </a:lnTo>
                  <a:lnTo>
                    <a:pt x="1" y="803"/>
                  </a:lnTo>
                  <a:lnTo>
                    <a:pt x="5" y="812"/>
                  </a:lnTo>
                  <a:lnTo>
                    <a:pt x="10" y="822"/>
                  </a:lnTo>
                  <a:lnTo>
                    <a:pt x="17" y="830"/>
                  </a:lnTo>
                  <a:lnTo>
                    <a:pt x="25" y="838"/>
                  </a:lnTo>
                  <a:lnTo>
                    <a:pt x="35" y="842"/>
                  </a:lnTo>
                  <a:lnTo>
                    <a:pt x="44" y="846"/>
                  </a:lnTo>
                  <a:lnTo>
                    <a:pt x="56" y="847"/>
                  </a:lnTo>
                  <a:lnTo>
                    <a:pt x="56" y="847"/>
                  </a:lnTo>
                  <a:close/>
                  <a:moveTo>
                    <a:pt x="112" y="566"/>
                  </a:moveTo>
                  <a:lnTo>
                    <a:pt x="112" y="566"/>
                  </a:lnTo>
                  <a:lnTo>
                    <a:pt x="114" y="564"/>
                  </a:lnTo>
                  <a:lnTo>
                    <a:pt x="119" y="562"/>
                  </a:lnTo>
                  <a:lnTo>
                    <a:pt x="122" y="560"/>
                  </a:lnTo>
                  <a:lnTo>
                    <a:pt x="127" y="560"/>
                  </a:lnTo>
                  <a:lnTo>
                    <a:pt x="131" y="560"/>
                  </a:lnTo>
                  <a:lnTo>
                    <a:pt x="136" y="562"/>
                  </a:lnTo>
                  <a:lnTo>
                    <a:pt x="139" y="564"/>
                  </a:lnTo>
                  <a:lnTo>
                    <a:pt x="143" y="566"/>
                  </a:lnTo>
                  <a:lnTo>
                    <a:pt x="196" y="619"/>
                  </a:lnTo>
                  <a:lnTo>
                    <a:pt x="248" y="566"/>
                  </a:lnTo>
                  <a:lnTo>
                    <a:pt x="248" y="566"/>
                  </a:lnTo>
                  <a:lnTo>
                    <a:pt x="252" y="564"/>
                  </a:lnTo>
                  <a:lnTo>
                    <a:pt x="256" y="562"/>
                  </a:lnTo>
                  <a:lnTo>
                    <a:pt x="260" y="560"/>
                  </a:lnTo>
                  <a:lnTo>
                    <a:pt x="264" y="560"/>
                  </a:lnTo>
                  <a:lnTo>
                    <a:pt x="269" y="560"/>
                  </a:lnTo>
                  <a:lnTo>
                    <a:pt x="274" y="562"/>
                  </a:lnTo>
                  <a:lnTo>
                    <a:pt x="277" y="564"/>
                  </a:lnTo>
                  <a:lnTo>
                    <a:pt x="281" y="566"/>
                  </a:lnTo>
                  <a:lnTo>
                    <a:pt x="281" y="566"/>
                  </a:lnTo>
                  <a:lnTo>
                    <a:pt x="283" y="570"/>
                  </a:lnTo>
                  <a:lnTo>
                    <a:pt x="286" y="574"/>
                  </a:lnTo>
                  <a:lnTo>
                    <a:pt x="287" y="578"/>
                  </a:lnTo>
                  <a:lnTo>
                    <a:pt x="287" y="582"/>
                  </a:lnTo>
                  <a:lnTo>
                    <a:pt x="287" y="587"/>
                  </a:lnTo>
                  <a:lnTo>
                    <a:pt x="286" y="590"/>
                  </a:lnTo>
                  <a:lnTo>
                    <a:pt x="283" y="595"/>
                  </a:lnTo>
                  <a:lnTo>
                    <a:pt x="281" y="599"/>
                  </a:lnTo>
                  <a:lnTo>
                    <a:pt x="228" y="652"/>
                  </a:lnTo>
                  <a:lnTo>
                    <a:pt x="281" y="704"/>
                  </a:lnTo>
                  <a:lnTo>
                    <a:pt x="281" y="704"/>
                  </a:lnTo>
                  <a:lnTo>
                    <a:pt x="283" y="708"/>
                  </a:lnTo>
                  <a:lnTo>
                    <a:pt x="286" y="712"/>
                  </a:lnTo>
                  <a:lnTo>
                    <a:pt x="287" y="716"/>
                  </a:lnTo>
                  <a:lnTo>
                    <a:pt x="287" y="720"/>
                  </a:lnTo>
                  <a:lnTo>
                    <a:pt x="287" y="725"/>
                  </a:lnTo>
                  <a:lnTo>
                    <a:pt x="286" y="728"/>
                  </a:lnTo>
                  <a:lnTo>
                    <a:pt x="283" y="732"/>
                  </a:lnTo>
                  <a:lnTo>
                    <a:pt x="281" y="736"/>
                  </a:lnTo>
                  <a:lnTo>
                    <a:pt x="281" y="736"/>
                  </a:lnTo>
                  <a:lnTo>
                    <a:pt x="277" y="739"/>
                  </a:lnTo>
                  <a:lnTo>
                    <a:pt x="274" y="742"/>
                  </a:lnTo>
                  <a:lnTo>
                    <a:pt x="269" y="743"/>
                  </a:lnTo>
                  <a:lnTo>
                    <a:pt x="264" y="743"/>
                  </a:lnTo>
                  <a:lnTo>
                    <a:pt x="260" y="743"/>
                  </a:lnTo>
                  <a:lnTo>
                    <a:pt x="256" y="742"/>
                  </a:lnTo>
                  <a:lnTo>
                    <a:pt x="252" y="739"/>
                  </a:lnTo>
                  <a:lnTo>
                    <a:pt x="248" y="736"/>
                  </a:lnTo>
                  <a:lnTo>
                    <a:pt x="196" y="683"/>
                  </a:lnTo>
                  <a:lnTo>
                    <a:pt x="143" y="736"/>
                  </a:lnTo>
                  <a:lnTo>
                    <a:pt x="143" y="736"/>
                  </a:lnTo>
                  <a:lnTo>
                    <a:pt x="139" y="739"/>
                  </a:lnTo>
                  <a:lnTo>
                    <a:pt x="136" y="742"/>
                  </a:lnTo>
                  <a:lnTo>
                    <a:pt x="131" y="743"/>
                  </a:lnTo>
                  <a:lnTo>
                    <a:pt x="127" y="743"/>
                  </a:lnTo>
                  <a:lnTo>
                    <a:pt x="122" y="743"/>
                  </a:lnTo>
                  <a:lnTo>
                    <a:pt x="119" y="742"/>
                  </a:lnTo>
                  <a:lnTo>
                    <a:pt x="114" y="739"/>
                  </a:lnTo>
                  <a:lnTo>
                    <a:pt x="112" y="736"/>
                  </a:lnTo>
                  <a:lnTo>
                    <a:pt x="112" y="736"/>
                  </a:lnTo>
                  <a:lnTo>
                    <a:pt x="108" y="732"/>
                  </a:lnTo>
                  <a:lnTo>
                    <a:pt x="106" y="728"/>
                  </a:lnTo>
                  <a:lnTo>
                    <a:pt x="104" y="725"/>
                  </a:lnTo>
                  <a:lnTo>
                    <a:pt x="104" y="720"/>
                  </a:lnTo>
                  <a:lnTo>
                    <a:pt x="104" y="716"/>
                  </a:lnTo>
                  <a:lnTo>
                    <a:pt x="106" y="712"/>
                  </a:lnTo>
                  <a:lnTo>
                    <a:pt x="108" y="708"/>
                  </a:lnTo>
                  <a:lnTo>
                    <a:pt x="112" y="704"/>
                  </a:lnTo>
                  <a:lnTo>
                    <a:pt x="164" y="652"/>
                  </a:lnTo>
                  <a:lnTo>
                    <a:pt x="112" y="599"/>
                  </a:lnTo>
                  <a:lnTo>
                    <a:pt x="112" y="599"/>
                  </a:lnTo>
                  <a:lnTo>
                    <a:pt x="108" y="595"/>
                  </a:lnTo>
                  <a:lnTo>
                    <a:pt x="106" y="590"/>
                  </a:lnTo>
                  <a:lnTo>
                    <a:pt x="104" y="587"/>
                  </a:lnTo>
                  <a:lnTo>
                    <a:pt x="104" y="582"/>
                  </a:lnTo>
                  <a:lnTo>
                    <a:pt x="104" y="578"/>
                  </a:lnTo>
                  <a:lnTo>
                    <a:pt x="106" y="574"/>
                  </a:lnTo>
                  <a:lnTo>
                    <a:pt x="108" y="570"/>
                  </a:lnTo>
                  <a:lnTo>
                    <a:pt x="112" y="566"/>
                  </a:lnTo>
                  <a:lnTo>
                    <a:pt x="112" y="566"/>
                  </a:lnTo>
                  <a:close/>
                  <a:moveTo>
                    <a:pt x="56" y="391"/>
                  </a:moveTo>
                  <a:lnTo>
                    <a:pt x="336" y="391"/>
                  </a:lnTo>
                  <a:lnTo>
                    <a:pt x="336" y="391"/>
                  </a:lnTo>
                  <a:lnTo>
                    <a:pt x="347" y="390"/>
                  </a:lnTo>
                  <a:lnTo>
                    <a:pt x="358" y="386"/>
                  </a:lnTo>
                  <a:lnTo>
                    <a:pt x="367" y="382"/>
                  </a:lnTo>
                  <a:lnTo>
                    <a:pt x="374" y="374"/>
                  </a:lnTo>
                  <a:lnTo>
                    <a:pt x="382" y="366"/>
                  </a:lnTo>
                  <a:lnTo>
                    <a:pt x="386" y="356"/>
                  </a:lnTo>
                  <a:lnTo>
                    <a:pt x="390" y="346"/>
                  </a:lnTo>
                  <a:lnTo>
                    <a:pt x="391" y="335"/>
                  </a:lnTo>
                  <a:lnTo>
                    <a:pt x="391" y="55"/>
                  </a:lnTo>
                  <a:lnTo>
                    <a:pt x="391" y="55"/>
                  </a:lnTo>
                  <a:lnTo>
                    <a:pt x="390" y="44"/>
                  </a:lnTo>
                  <a:lnTo>
                    <a:pt x="386" y="34"/>
                  </a:lnTo>
                  <a:lnTo>
                    <a:pt x="382" y="24"/>
                  </a:lnTo>
                  <a:lnTo>
                    <a:pt x="374" y="16"/>
                  </a:lnTo>
                  <a:lnTo>
                    <a:pt x="367" y="10"/>
                  </a:lnTo>
                  <a:lnTo>
                    <a:pt x="358" y="4"/>
                  </a:lnTo>
                  <a:lnTo>
                    <a:pt x="347" y="1"/>
                  </a:lnTo>
                  <a:lnTo>
                    <a:pt x="336" y="0"/>
                  </a:lnTo>
                  <a:lnTo>
                    <a:pt x="56" y="0"/>
                  </a:lnTo>
                  <a:lnTo>
                    <a:pt x="56" y="0"/>
                  </a:lnTo>
                  <a:lnTo>
                    <a:pt x="44" y="1"/>
                  </a:lnTo>
                  <a:lnTo>
                    <a:pt x="35" y="4"/>
                  </a:lnTo>
                  <a:lnTo>
                    <a:pt x="25" y="10"/>
                  </a:lnTo>
                  <a:lnTo>
                    <a:pt x="17" y="16"/>
                  </a:lnTo>
                  <a:lnTo>
                    <a:pt x="10" y="24"/>
                  </a:lnTo>
                  <a:lnTo>
                    <a:pt x="5" y="34"/>
                  </a:lnTo>
                  <a:lnTo>
                    <a:pt x="1" y="44"/>
                  </a:lnTo>
                  <a:lnTo>
                    <a:pt x="0" y="55"/>
                  </a:lnTo>
                  <a:lnTo>
                    <a:pt x="0" y="335"/>
                  </a:lnTo>
                  <a:lnTo>
                    <a:pt x="0" y="335"/>
                  </a:lnTo>
                  <a:lnTo>
                    <a:pt x="1" y="346"/>
                  </a:lnTo>
                  <a:lnTo>
                    <a:pt x="5" y="356"/>
                  </a:lnTo>
                  <a:lnTo>
                    <a:pt x="10" y="366"/>
                  </a:lnTo>
                  <a:lnTo>
                    <a:pt x="17" y="374"/>
                  </a:lnTo>
                  <a:lnTo>
                    <a:pt x="25" y="382"/>
                  </a:lnTo>
                  <a:lnTo>
                    <a:pt x="35" y="386"/>
                  </a:lnTo>
                  <a:lnTo>
                    <a:pt x="44" y="390"/>
                  </a:lnTo>
                  <a:lnTo>
                    <a:pt x="56" y="391"/>
                  </a:lnTo>
                  <a:lnTo>
                    <a:pt x="56" y="391"/>
                  </a:lnTo>
                  <a:close/>
                  <a:moveTo>
                    <a:pt x="112" y="176"/>
                  </a:moveTo>
                  <a:lnTo>
                    <a:pt x="280" y="176"/>
                  </a:lnTo>
                  <a:lnTo>
                    <a:pt x="280" y="176"/>
                  </a:lnTo>
                  <a:lnTo>
                    <a:pt x="283" y="176"/>
                  </a:lnTo>
                  <a:lnTo>
                    <a:pt x="287" y="178"/>
                  </a:lnTo>
                  <a:lnTo>
                    <a:pt x="293" y="182"/>
                  </a:lnTo>
                  <a:lnTo>
                    <a:pt x="296" y="188"/>
                  </a:lnTo>
                  <a:lnTo>
                    <a:pt x="298" y="192"/>
                  </a:lnTo>
                  <a:lnTo>
                    <a:pt x="299" y="196"/>
                  </a:lnTo>
                  <a:lnTo>
                    <a:pt x="299" y="196"/>
                  </a:lnTo>
                  <a:lnTo>
                    <a:pt x="298" y="199"/>
                  </a:lnTo>
                  <a:lnTo>
                    <a:pt x="296" y="203"/>
                  </a:lnTo>
                  <a:lnTo>
                    <a:pt x="293" y="209"/>
                  </a:lnTo>
                  <a:lnTo>
                    <a:pt x="287" y="212"/>
                  </a:lnTo>
                  <a:lnTo>
                    <a:pt x="283" y="214"/>
                  </a:lnTo>
                  <a:lnTo>
                    <a:pt x="280" y="214"/>
                  </a:lnTo>
                  <a:lnTo>
                    <a:pt x="112" y="214"/>
                  </a:lnTo>
                  <a:lnTo>
                    <a:pt x="112" y="214"/>
                  </a:lnTo>
                  <a:lnTo>
                    <a:pt x="108" y="214"/>
                  </a:lnTo>
                  <a:lnTo>
                    <a:pt x="104" y="212"/>
                  </a:lnTo>
                  <a:lnTo>
                    <a:pt x="98" y="209"/>
                  </a:lnTo>
                  <a:lnTo>
                    <a:pt x="95" y="203"/>
                  </a:lnTo>
                  <a:lnTo>
                    <a:pt x="94" y="199"/>
                  </a:lnTo>
                  <a:lnTo>
                    <a:pt x="94" y="196"/>
                  </a:lnTo>
                  <a:lnTo>
                    <a:pt x="94" y="196"/>
                  </a:lnTo>
                  <a:lnTo>
                    <a:pt x="94" y="192"/>
                  </a:lnTo>
                  <a:lnTo>
                    <a:pt x="95" y="188"/>
                  </a:lnTo>
                  <a:lnTo>
                    <a:pt x="98" y="182"/>
                  </a:lnTo>
                  <a:lnTo>
                    <a:pt x="104" y="178"/>
                  </a:lnTo>
                  <a:lnTo>
                    <a:pt x="108" y="176"/>
                  </a:lnTo>
                  <a:lnTo>
                    <a:pt x="112" y="176"/>
                  </a:lnTo>
                  <a:lnTo>
                    <a:pt x="112" y="176"/>
                  </a:lnTo>
                  <a:close/>
                  <a:moveTo>
                    <a:pt x="509" y="847"/>
                  </a:moveTo>
                  <a:lnTo>
                    <a:pt x="788" y="847"/>
                  </a:lnTo>
                  <a:lnTo>
                    <a:pt x="788" y="847"/>
                  </a:lnTo>
                  <a:lnTo>
                    <a:pt x="800" y="846"/>
                  </a:lnTo>
                  <a:lnTo>
                    <a:pt x="810" y="842"/>
                  </a:lnTo>
                  <a:lnTo>
                    <a:pt x="820" y="838"/>
                  </a:lnTo>
                  <a:lnTo>
                    <a:pt x="828" y="830"/>
                  </a:lnTo>
                  <a:lnTo>
                    <a:pt x="835" y="822"/>
                  </a:lnTo>
                  <a:lnTo>
                    <a:pt x="840" y="812"/>
                  </a:lnTo>
                  <a:lnTo>
                    <a:pt x="844" y="803"/>
                  </a:lnTo>
                  <a:lnTo>
                    <a:pt x="845" y="791"/>
                  </a:lnTo>
                  <a:lnTo>
                    <a:pt x="845" y="511"/>
                  </a:lnTo>
                  <a:lnTo>
                    <a:pt x="845" y="511"/>
                  </a:lnTo>
                  <a:lnTo>
                    <a:pt x="844" y="500"/>
                  </a:lnTo>
                  <a:lnTo>
                    <a:pt x="840" y="490"/>
                  </a:lnTo>
                  <a:lnTo>
                    <a:pt x="835" y="480"/>
                  </a:lnTo>
                  <a:lnTo>
                    <a:pt x="828" y="472"/>
                  </a:lnTo>
                  <a:lnTo>
                    <a:pt x="820" y="466"/>
                  </a:lnTo>
                  <a:lnTo>
                    <a:pt x="810" y="460"/>
                  </a:lnTo>
                  <a:lnTo>
                    <a:pt x="800" y="457"/>
                  </a:lnTo>
                  <a:lnTo>
                    <a:pt x="788" y="456"/>
                  </a:lnTo>
                  <a:lnTo>
                    <a:pt x="509" y="456"/>
                  </a:lnTo>
                  <a:lnTo>
                    <a:pt x="509" y="456"/>
                  </a:lnTo>
                  <a:lnTo>
                    <a:pt x="498" y="457"/>
                  </a:lnTo>
                  <a:lnTo>
                    <a:pt x="487" y="460"/>
                  </a:lnTo>
                  <a:lnTo>
                    <a:pt x="478" y="466"/>
                  </a:lnTo>
                  <a:lnTo>
                    <a:pt x="470" y="472"/>
                  </a:lnTo>
                  <a:lnTo>
                    <a:pt x="463" y="480"/>
                  </a:lnTo>
                  <a:lnTo>
                    <a:pt x="458" y="490"/>
                  </a:lnTo>
                  <a:lnTo>
                    <a:pt x="455" y="500"/>
                  </a:lnTo>
                  <a:lnTo>
                    <a:pt x="454" y="511"/>
                  </a:lnTo>
                  <a:lnTo>
                    <a:pt x="454" y="791"/>
                  </a:lnTo>
                  <a:lnTo>
                    <a:pt x="454" y="791"/>
                  </a:lnTo>
                  <a:lnTo>
                    <a:pt x="455" y="803"/>
                  </a:lnTo>
                  <a:lnTo>
                    <a:pt x="458" y="812"/>
                  </a:lnTo>
                  <a:lnTo>
                    <a:pt x="463" y="822"/>
                  </a:lnTo>
                  <a:lnTo>
                    <a:pt x="470" y="830"/>
                  </a:lnTo>
                  <a:lnTo>
                    <a:pt x="478" y="838"/>
                  </a:lnTo>
                  <a:lnTo>
                    <a:pt x="487" y="842"/>
                  </a:lnTo>
                  <a:lnTo>
                    <a:pt x="498" y="846"/>
                  </a:lnTo>
                  <a:lnTo>
                    <a:pt x="509" y="847"/>
                  </a:lnTo>
                  <a:lnTo>
                    <a:pt x="509" y="847"/>
                  </a:lnTo>
                  <a:close/>
                  <a:moveTo>
                    <a:pt x="649" y="768"/>
                  </a:moveTo>
                  <a:lnTo>
                    <a:pt x="649" y="768"/>
                  </a:lnTo>
                  <a:lnTo>
                    <a:pt x="643" y="767"/>
                  </a:lnTo>
                  <a:lnTo>
                    <a:pt x="638" y="766"/>
                  </a:lnTo>
                  <a:lnTo>
                    <a:pt x="634" y="763"/>
                  </a:lnTo>
                  <a:lnTo>
                    <a:pt x="629" y="760"/>
                  </a:lnTo>
                  <a:lnTo>
                    <a:pt x="626" y="756"/>
                  </a:lnTo>
                  <a:lnTo>
                    <a:pt x="623" y="751"/>
                  </a:lnTo>
                  <a:lnTo>
                    <a:pt x="622" y="745"/>
                  </a:lnTo>
                  <a:lnTo>
                    <a:pt x="622" y="740"/>
                  </a:lnTo>
                  <a:lnTo>
                    <a:pt x="622" y="740"/>
                  </a:lnTo>
                  <a:lnTo>
                    <a:pt x="622" y="734"/>
                  </a:lnTo>
                  <a:lnTo>
                    <a:pt x="623" y="730"/>
                  </a:lnTo>
                  <a:lnTo>
                    <a:pt x="626" y="725"/>
                  </a:lnTo>
                  <a:lnTo>
                    <a:pt x="629" y="720"/>
                  </a:lnTo>
                  <a:lnTo>
                    <a:pt x="634" y="716"/>
                  </a:lnTo>
                  <a:lnTo>
                    <a:pt x="638" y="714"/>
                  </a:lnTo>
                  <a:lnTo>
                    <a:pt x="643" y="713"/>
                  </a:lnTo>
                  <a:lnTo>
                    <a:pt x="649" y="712"/>
                  </a:lnTo>
                  <a:lnTo>
                    <a:pt x="649" y="712"/>
                  </a:lnTo>
                  <a:lnTo>
                    <a:pt x="655" y="713"/>
                  </a:lnTo>
                  <a:lnTo>
                    <a:pt x="660" y="714"/>
                  </a:lnTo>
                  <a:lnTo>
                    <a:pt x="665" y="716"/>
                  </a:lnTo>
                  <a:lnTo>
                    <a:pt x="668" y="720"/>
                  </a:lnTo>
                  <a:lnTo>
                    <a:pt x="672" y="725"/>
                  </a:lnTo>
                  <a:lnTo>
                    <a:pt x="674" y="730"/>
                  </a:lnTo>
                  <a:lnTo>
                    <a:pt x="677" y="734"/>
                  </a:lnTo>
                  <a:lnTo>
                    <a:pt x="677" y="740"/>
                  </a:lnTo>
                  <a:lnTo>
                    <a:pt x="677" y="740"/>
                  </a:lnTo>
                  <a:lnTo>
                    <a:pt x="677" y="745"/>
                  </a:lnTo>
                  <a:lnTo>
                    <a:pt x="674" y="751"/>
                  </a:lnTo>
                  <a:lnTo>
                    <a:pt x="672" y="756"/>
                  </a:lnTo>
                  <a:lnTo>
                    <a:pt x="668" y="760"/>
                  </a:lnTo>
                  <a:lnTo>
                    <a:pt x="665" y="763"/>
                  </a:lnTo>
                  <a:lnTo>
                    <a:pt x="660" y="766"/>
                  </a:lnTo>
                  <a:lnTo>
                    <a:pt x="655" y="767"/>
                  </a:lnTo>
                  <a:lnTo>
                    <a:pt x="649" y="768"/>
                  </a:lnTo>
                  <a:lnTo>
                    <a:pt x="649" y="768"/>
                  </a:lnTo>
                  <a:close/>
                  <a:moveTo>
                    <a:pt x="649" y="563"/>
                  </a:moveTo>
                  <a:lnTo>
                    <a:pt x="649" y="563"/>
                  </a:lnTo>
                  <a:lnTo>
                    <a:pt x="655" y="564"/>
                  </a:lnTo>
                  <a:lnTo>
                    <a:pt x="660" y="565"/>
                  </a:lnTo>
                  <a:lnTo>
                    <a:pt x="665" y="568"/>
                  </a:lnTo>
                  <a:lnTo>
                    <a:pt x="668" y="571"/>
                  </a:lnTo>
                  <a:lnTo>
                    <a:pt x="672" y="575"/>
                  </a:lnTo>
                  <a:lnTo>
                    <a:pt x="674" y="580"/>
                  </a:lnTo>
                  <a:lnTo>
                    <a:pt x="677" y="586"/>
                  </a:lnTo>
                  <a:lnTo>
                    <a:pt x="677" y="590"/>
                  </a:lnTo>
                  <a:lnTo>
                    <a:pt x="677" y="590"/>
                  </a:lnTo>
                  <a:lnTo>
                    <a:pt x="677" y="596"/>
                  </a:lnTo>
                  <a:lnTo>
                    <a:pt x="674" y="602"/>
                  </a:lnTo>
                  <a:lnTo>
                    <a:pt x="672" y="607"/>
                  </a:lnTo>
                  <a:lnTo>
                    <a:pt x="668" y="611"/>
                  </a:lnTo>
                  <a:lnTo>
                    <a:pt x="665" y="614"/>
                  </a:lnTo>
                  <a:lnTo>
                    <a:pt x="660" y="617"/>
                  </a:lnTo>
                  <a:lnTo>
                    <a:pt x="655" y="618"/>
                  </a:lnTo>
                  <a:lnTo>
                    <a:pt x="649" y="619"/>
                  </a:lnTo>
                  <a:lnTo>
                    <a:pt x="649" y="619"/>
                  </a:lnTo>
                  <a:lnTo>
                    <a:pt x="643" y="618"/>
                  </a:lnTo>
                  <a:lnTo>
                    <a:pt x="638" y="617"/>
                  </a:lnTo>
                  <a:lnTo>
                    <a:pt x="634" y="614"/>
                  </a:lnTo>
                  <a:lnTo>
                    <a:pt x="629" y="611"/>
                  </a:lnTo>
                  <a:lnTo>
                    <a:pt x="626" y="607"/>
                  </a:lnTo>
                  <a:lnTo>
                    <a:pt x="623" y="602"/>
                  </a:lnTo>
                  <a:lnTo>
                    <a:pt x="622" y="596"/>
                  </a:lnTo>
                  <a:lnTo>
                    <a:pt x="622" y="590"/>
                  </a:lnTo>
                  <a:lnTo>
                    <a:pt x="622" y="590"/>
                  </a:lnTo>
                  <a:lnTo>
                    <a:pt x="622" y="586"/>
                  </a:lnTo>
                  <a:lnTo>
                    <a:pt x="623" y="580"/>
                  </a:lnTo>
                  <a:lnTo>
                    <a:pt x="626" y="575"/>
                  </a:lnTo>
                  <a:lnTo>
                    <a:pt x="629" y="571"/>
                  </a:lnTo>
                  <a:lnTo>
                    <a:pt x="634" y="568"/>
                  </a:lnTo>
                  <a:lnTo>
                    <a:pt x="638" y="565"/>
                  </a:lnTo>
                  <a:lnTo>
                    <a:pt x="643" y="564"/>
                  </a:lnTo>
                  <a:lnTo>
                    <a:pt x="649" y="563"/>
                  </a:lnTo>
                  <a:lnTo>
                    <a:pt x="649" y="563"/>
                  </a:lnTo>
                  <a:close/>
                  <a:moveTo>
                    <a:pt x="565" y="649"/>
                  </a:moveTo>
                  <a:lnTo>
                    <a:pt x="733" y="649"/>
                  </a:lnTo>
                  <a:lnTo>
                    <a:pt x="733" y="649"/>
                  </a:lnTo>
                  <a:lnTo>
                    <a:pt x="737" y="649"/>
                  </a:lnTo>
                  <a:lnTo>
                    <a:pt x="740" y="650"/>
                  </a:lnTo>
                  <a:lnTo>
                    <a:pt x="746" y="655"/>
                  </a:lnTo>
                  <a:lnTo>
                    <a:pt x="750" y="660"/>
                  </a:lnTo>
                  <a:lnTo>
                    <a:pt x="751" y="664"/>
                  </a:lnTo>
                  <a:lnTo>
                    <a:pt x="751" y="668"/>
                  </a:lnTo>
                  <a:lnTo>
                    <a:pt x="751" y="668"/>
                  </a:lnTo>
                  <a:lnTo>
                    <a:pt x="751" y="672"/>
                  </a:lnTo>
                  <a:lnTo>
                    <a:pt x="750" y="676"/>
                  </a:lnTo>
                  <a:lnTo>
                    <a:pt x="746" y="680"/>
                  </a:lnTo>
                  <a:lnTo>
                    <a:pt x="740" y="685"/>
                  </a:lnTo>
                  <a:lnTo>
                    <a:pt x="737" y="686"/>
                  </a:lnTo>
                  <a:lnTo>
                    <a:pt x="733" y="686"/>
                  </a:lnTo>
                  <a:lnTo>
                    <a:pt x="565" y="686"/>
                  </a:lnTo>
                  <a:lnTo>
                    <a:pt x="565" y="686"/>
                  </a:lnTo>
                  <a:lnTo>
                    <a:pt x="562" y="686"/>
                  </a:lnTo>
                  <a:lnTo>
                    <a:pt x="558" y="685"/>
                  </a:lnTo>
                  <a:lnTo>
                    <a:pt x="552" y="680"/>
                  </a:lnTo>
                  <a:lnTo>
                    <a:pt x="548" y="676"/>
                  </a:lnTo>
                  <a:lnTo>
                    <a:pt x="547" y="672"/>
                  </a:lnTo>
                  <a:lnTo>
                    <a:pt x="546" y="668"/>
                  </a:lnTo>
                  <a:lnTo>
                    <a:pt x="546" y="668"/>
                  </a:lnTo>
                  <a:lnTo>
                    <a:pt x="547" y="664"/>
                  </a:lnTo>
                  <a:lnTo>
                    <a:pt x="548" y="660"/>
                  </a:lnTo>
                  <a:lnTo>
                    <a:pt x="552" y="655"/>
                  </a:lnTo>
                  <a:lnTo>
                    <a:pt x="558" y="650"/>
                  </a:lnTo>
                  <a:lnTo>
                    <a:pt x="562" y="649"/>
                  </a:lnTo>
                  <a:lnTo>
                    <a:pt x="565" y="649"/>
                  </a:lnTo>
                  <a:lnTo>
                    <a:pt x="565" y="649"/>
                  </a:lnTo>
                  <a:close/>
                </a:path>
              </a:pathLst>
            </a:custGeom>
            <a:solidFill>
              <a:srgbClr val="EE5500">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132" name="Text Box 72"/>
            <p:cNvSpPr txBox="1">
              <a:spLocks noChangeArrowheads="1"/>
            </p:cNvSpPr>
            <p:nvPr/>
          </p:nvSpPr>
          <p:spPr bwMode="auto">
            <a:xfrm>
              <a:off x="6660232" y="3927518"/>
              <a:ext cx="2087736" cy="294450"/>
            </a:xfrm>
            <a:prstGeom prst="rect">
              <a:avLst/>
            </a:prstGeom>
            <a:noFill/>
            <a:ln w="9525">
              <a:noFill/>
              <a:miter lim="800000"/>
              <a:headEnd/>
              <a:tailEnd/>
            </a:ln>
          </p:spPr>
          <p:txBody>
            <a:bodyPr wrap="none" lIns="90000" tIns="46800" rIns="90000" bIns="46800">
              <a:normAutofit/>
            </a:bodyPr>
            <a:lstStyle/>
            <a:p>
              <a:pPr>
                <a:spcBef>
                  <a:spcPct val="50000"/>
                </a:spcBef>
              </a:pPr>
              <a:r>
                <a:rPr lang="ja-JP" altLang="en-US" sz="1050" b="1">
                  <a:solidFill>
                    <a:prstClr val="black"/>
                  </a:solidFill>
                  <a:cs typeface="メイリオ" pitchFamily="50" charset="-128"/>
                </a:rPr>
                <a:t>■計算式設定例：</a:t>
              </a:r>
            </a:p>
          </p:txBody>
        </p:sp>
      </p:grpSp>
    </p:spTree>
    <p:extLst>
      <p:ext uri="{BB962C8B-B14F-4D97-AF65-F5344CB8AC3E}">
        <p14:creationId xmlns:p14="http://schemas.microsoft.com/office/powerpoint/2010/main" val="1285683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46</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テキスト プレースホルダー 3"/>
          <p:cNvSpPr>
            <a:spLocks noGrp="1"/>
          </p:cNvSpPr>
          <p:nvPr>
            <p:ph type="body" sz="quarter" idx="16"/>
          </p:nvPr>
        </p:nvSpPr>
        <p:spPr/>
        <p:txBody>
          <a:bodyPr/>
          <a:lstStyle/>
          <a:p>
            <a:r>
              <a:rPr lang="ja-JP" altLang="en-US"/>
              <a:t>具体的な計算設定</a:t>
            </a:r>
            <a:r>
              <a:rPr lang="zh-TW" altLang="en-US"/>
              <a:t>例</a:t>
            </a:r>
          </a:p>
          <a:p>
            <a:endParaRPr kumimoji="1" lang="ja-JP" altLang="en-US"/>
          </a:p>
        </p:txBody>
      </p:sp>
      <p:sp>
        <p:nvSpPr>
          <p:cNvPr id="6" name="タイトル 5"/>
          <p:cNvSpPr>
            <a:spLocks noGrp="1"/>
          </p:cNvSpPr>
          <p:nvPr>
            <p:ph type="title"/>
          </p:nvPr>
        </p:nvSpPr>
        <p:spPr/>
        <p:txBody>
          <a:bodyPr/>
          <a:lstStyle/>
          <a:p>
            <a:r>
              <a:rPr lang="ja-JP" altLang="en-US"/>
              <a:t>人事管理・給与管理特長</a:t>
            </a:r>
            <a:endParaRPr kumimoji="1" lang="ja-JP" altLang="en-US"/>
          </a:p>
        </p:txBody>
      </p:sp>
      <p:sp>
        <p:nvSpPr>
          <p:cNvPr id="7" name="テキスト ボックス 6"/>
          <p:cNvSpPr txBox="1"/>
          <p:nvPr/>
        </p:nvSpPr>
        <p:spPr>
          <a:xfrm>
            <a:off x="824984" y="954014"/>
            <a:ext cx="7298697" cy="681632"/>
          </a:xfrm>
          <a:prstGeom prst="rect">
            <a:avLst/>
          </a:prstGeom>
          <a:solidFill>
            <a:srgbClr val="FFDCC9"/>
          </a:solidFill>
          <a:ln w="38100">
            <a:solidFill>
              <a:sysClr val="window" lastClr="FFFFFF"/>
            </a:solidFill>
          </a:ln>
          <a:effectLst>
            <a:outerShdw blurRad="40005" dist="20320" dir="5400000" algn="tl" rotWithShape="0">
              <a:prstClr val="black">
                <a:alpha val="38000"/>
              </a:prstClr>
            </a:outerShdw>
          </a:effectLst>
        </p:spPr>
        <p:txBody>
          <a:bodyPr wrap="square" rtlCol="0">
            <a:spAutoFit/>
          </a:bodyPr>
          <a:lstStyle/>
          <a:p>
            <a:pPr>
              <a:defRPr/>
            </a:pPr>
            <a:r>
              <a:rPr kumimoji="0" lang="ja-JP" altLang="en-US" sz="1200" b="1" kern="0">
                <a:solidFill>
                  <a:srgbClr val="EE5500">
                    <a:lumMod val="75000"/>
                  </a:srgbClr>
                </a:solidFill>
              </a:rPr>
              <a:t>＜計算式設定＞　　　　</a:t>
            </a:r>
            <a:r>
              <a:rPr kumimoji="0" lang="ja-JP" altLang="en-US" sz="1050" kern="0">
                <a:solidFill>
                  <a:srgbClr val="EE5500">
                    <a:lumMod val="75000"/>
                  </a:srgbClr>
                </a:solidFill>
              </a:rPr>
              <a:t>基本給　　　正社員対象　　　　　　職能給 ＋ 勤続給</a:t>
            </a:r>
            <a:endParaRPr kumimoji="0" lang="en-US" altLang="ja-JP" sz="1050" kern="0">
              <a:solidFill>
                <a:srgbClr val="EE5500">
                  <a:lumMod val="75000"/>
                </a:srgbClr>
              </a:solidFill>
            </a:endParaRPr>
          </a:p>
          <a:p>
            <a:pPr>
              <a:defRPr/>
            </a:pPr>
            <a:r>
              <a:rPr kumimoji="0" lang="ja-JP" altLang="en-US" sz="1050" kern="0">
                <a:solidFill>
                  <a:srgbClr val="EE5500">
                    <a:lumMod val="75000"/>
                  </a:srgbClr>
                </a:solidFill>
              </a:rPr>
              <a:t>　　　　　　　　　　　  　契約手当　　契約社員対象　　　　　雇用契約書記載の時給 </a:t>
            </a:r>
            <a:r>
              <a:rPr kumimoji="0" lang="en-US" altLang="ja-JP" sz="1050" kern="0">
                <a:solidFill>
                  <a:srgbClr val="EE5500">
                    <a:lumMod val="75000"/>
                  </a:srgbClr>
                </a:solidFill>
              </a:rPr>
              <a:t>×</a:t>
            </a:r>
            <a:r>
              <a:rPr kumimoji="0" lang="ja-JP" altLang="en-US" sz="1050" kern="0">
                <a:solidFill>
                  <a:srgbClr val="EE5500">
                    <a:lumMod val="75000"/>
                  </a:srgbClr>
                </a:solidFill>
              </a:rPr>
              <a:t> 勤務時間</a:t>
            </a:r>
            <a:endParaRPr kumimoji="0" lang="en-US" altLang="ja-JP" sz="1050" kern="0">
              <a:solidFill>
                <a:srgbClr val="EE5500">
                  <a:lumMod val="75000"/>
                </a:srgbClr>
              </a:solidFill>
            </a:endParaRPr>
          </a:p>
          <a:p>
            <a:pPr>
              <a:defRPr/>
            </a:pPr>
            <a:r>
              <a:rPr kumimoji="0" lang="ja-JP" altLang="en-US" sz="1050" kern="0">
                <a:solidFill>
                  <a:srgbClr val="EE5500">
                    <a:lumMod val="75000"/>
                  </a:srgbClr>
                </a:solidFill>
              </a:rPr>
              <a:t>　　　　　　　　　　　　  時給手当　　パート社員対象　　　　事業所単価</a:t>
            </a:r>
            <a:r>
              <a:rPr kumimoji="0" lang="en-US" altLang="ja-JP" sz="1050" kern="0">
                <a:solidFill>
                  <a:srgbClr val="EE5500">
                    <a:lumMod val="75000"/>
                  </a:srgbClr>
                </a:solidFill>
              </a:rPr>
              <a:t>×</a:t>
            </a:r>
            <a:r>
              <a:rPr kumimoji="0" lang="ja-JP" altLang="en-US" sz="1050" kern="0">
                <a:solidFill>
                  <a:srgbClr val="EE5500">
                    <a:lumMod val="75000"/>
                  </a:srgbClr>
                </a:solidFill>
              </a:rPr>
              <a:t> 勤務時間</a:t>
            </a:r>
            <a:endParaRPr kumimoji="0" lang="en-US" altLang="ja-JP" sz="1050" kern="0">
              <a:solidFill>
                <a:srgbClr val="EE5500">
                  <a:lumMod val="75000"/>
                </a:srgbClr>
              </a:solidFill>
            </a:endParaRPr>
          </a:p>
        </p:txBody>
      </p:sp>
      <p:sp>
        <p:nvSpPr>
          <p:cNvPr id="8" name="正方形/長方形 7"/>
          <p:cNvSpPr/>
          <p:nvPr/>
        </p:nvSpPr>
        <p:spPr>
          <a:xfrm>
            <a:off x="6727903" y="3102946"/>
            <a:ext cx="1562551" cy="811097"/>
          </a:xfrm>
          <a:prstGeom prst="rect">
            <a:avLst/>
          </a:prstGeom>
          <a:solidFill>
            <a:srgbClr val="AACE36">
              <a:lumMod val="20000"/>
              <a:lumOff val="80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algn="ctr">
              <a:defRPr/>
            </a:pPr>
            <a:endParaRPr kumimoji="0" lang="ja-JP" altLang="en-US" sz="1350" kern="0">
              <a:solidFill>
                <a:srgbClr val="AACE36">
                  <a:lumMod val="75000"/>
                </a:srgbClr>
              </a:solidFill>
              <a:latin typeface="メイリオ"/>
              <a:ea typeface="メイリオ"/>
            </a:endParaRPr>
          </a:p>
        </p:txBody>
      </p:sp>
      <p:sp>
        <p:nvSpPr>
          <p:cNvPr id="9" name="正方形/長方形 8"/>
          <p:cNvSpPr/>
          <p:nvPr/>
        </p:nvSpPr>
        <p:spPr>
          <a:xfrm>
            <a:off x="6729444" y="2088311"/>
            <a:ext cx="1562551" cy="811097"/>
          </a:xfrm>
          <a:prstGeom prst="rect">
            <a:avLst/>
          </a:prstGeom>
          <a:solidFill>
            <a:srgbClr val="AACE36">
              <a:lumMod val="20000"/>
              <a:lumOff val="80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algn="ctr">
              <a:defRPr/>
            </a:pPr>
            <a:endParaRPr kumimoji="0" lang="ja-JP" altLang="en-US" sz="1350" kern="0">
              <a:solidFill>
                <a:srgbClr val="AACE36">
                  <a:lumMod val="75000"/>
                </a:srgbClr>
              </a:solidFill>
              <a:latin typeface="メイリオ"/>
              <a:ea typeface="メイリオ"/>
            </a:endParaRPr>
          </a:p>
        </p:txBody>
      </p:sp>
      <p:sp>
        <p:nvSpPr>
          <p:cNvPr id="10" name="正方形/長方形 9"/>
          <p:cNvSpPr/>
          <p:nvPr/>
        </p:nvSpPr>
        <p:spPr>
          <a:xfrm>
            <a:off x="3054684" y="2115026"/>
            <a:ext cx="1399627" cy="850307"/>
          </a:xfrm>
          <a:prstGeom prst="rect">
            <a:avLst/>
          </a:prstGeom>
          <a:solidFill>
            <a:srgbClr val="D580B2">
              <a:lumMod val="40000"/>
              <a:lumOff val="60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algn="ctr">
              <a:defRPr/>
            </a:pPr>
            <a:endParaRPr kumimoji="0" lang="ja-JP" altLang="en-US" sz="1200" kern="0">
              <a:solidFill>
                <a:srgbClr val="EE5500"/>
              </a:solidFill>
              <a:latin typeface="メイリオ"/>
              <a:ea typeface="メイリオ"/>
            </a:endParaRPr>
          </a:p>
        </p:txBody>
      </p:sp>
      <p:sp>
        <p:nvSpPr>
          <p:cNvPr id="11" name="正方形/長方形 10"/>
          <p:cNvSpPr/>
          <p:nvPr/>
        </p:nvSpPr>
        <p:spPr>
          <a:xfrm>
            <a:off x="765884" y="2003561"/>
            <a:ext cx="1877933" cy="2904275"/>
          </a:xfrm>
          <a:prstGeom prst="rect">
            <a:avLst/>
          </a:prstGeom>
          <a:solidFill>
            <a:srgbClr val="FFDCC9"/>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algn="ctr">
              <a:defRPr/>
            </a:pPr>
            <a:endParaRPr kumimoji="0" lang="ja-JP" altLang="en-US" sz="1200" kern="0">
              <a:solidFill>
                <a:srgbClr val="54C2F0">
                  <a:lumMod val="50000"/>
                </a:srgbClr>
              </a:solidFill>
              <a:latin typeface="メイリオ"/>
              <a:ea typeface="メイリオ"/>
            </a:endParaRPr>
          </a:p>
        </p:txBody>
      </p:sp>
      <p:sp>
        <p:nvSpPr>
          <p:cNvPr id="12" name="テキスト ボックス 11"/>
          <p:cNvSpPr txBox="1"/>
          <p:nvPr/>
        </p:nvSpPr>
        <p:spPr>
          <a:xfrm>
            <a:off x="758217" y="2202975"/>
            <a:ext cx="1937544" cy="1114207"/>
          </a:xfrm>
          <a:prstGeom prst="rect">
            <a:avLst/>
          </a:prstGeom>
          <a:noFill/>
          <a:ln>
            <a:noFill/>
          </a:ln>
        </p:spPr>
        <p:txBody>
          <a:bodyPr wrap="square" rtlCol="0">
            <a:spAutoFit/>
          </a:bodyPr>
          <a:lstStyle/>
          <a:p>
            <a:pPr>
              <a:defRPr/>
            </a:pPr>
            <a:r>
              <a:rPr kumimoji="0" lang="ja-JP" altLang="en-US" sz="825" b="1" kern="0">
                <a:solidFill>
                  <a:srgbClr val="EE5500"/>
                </a:solidFill>
              </a:rPr>
              <a:t>等級　　　号俸　　 　金額</a:t>
            </a:r>
            <a:endParaRPr kumimoji="0" lang="en-US" altLang="ja-JP" sz="825" b="1" kern="0">
              <a:solidFill>
                <a:srgbClr val="EE5500"/>
              </a:solidFill>
            </a:endParaRPr>
          </a:p>
          <a:p>
            <a:pPr>
              <a:defRPr/>
            </a:pPr>
            <a:r>
              <a:rPr kumimoji="0" lang="en-US" altLang="ja-JP" sz="825" kern="0">
                <a:solidFill>
                  <a:srgbClr val="EE5500"/>
                </a:solidFill>
              </a:rPr>
              <a:t>1</a:t>
            </a:r>
            <a:r>
              <a:rPr kumimoji="0" lang="ja-JP" altLang="en-US" sz="825" kern="0">
                <a:solidFill>
                  <a:srgbClr val="EE5500"/>
                </a:solidFill>
              </a:rPr>
              <a:t>等級　　全号俸　　</a:t>
            </a:r>
            <a:r>
              <a:rPr kumimoji="0" lang="en-US" altLang="ja-JP" sz="825" kern="0">
                <a:solidFill>
                  <a:srgbClr val="EE5500"/>
                </a:solidFill>
              </a:rPr>
              <a:t>200,000</a:t>
            </a:r>
            <a:r>
              <a:rPr kumimoji="0" lang="ja-JP" altLang="en-US" sz="825" kern="0">
                <a:solidFill>
                  <a:srgbClr val="EE5500"/>
                </a:solidFill>
              </a:rPr>
              <a:t>円</a:t>
            </a:r>
            <a:endParaRPr kumimoji="0" lang="en-US" altLang="ja-JP" sz="825" kern="0">
              <a:solidFill>
                <a:srgbClr val="EE5500"/>
              </a:solidFill>
            </a:endParaRPr>
          </a:p>
          <a:p>
            <a:pPr>
              <a:defRPr/>
            </a:pPr>
            <a:r>
              <a:rPr kumimoji="0" lang="en-US" altLang="ja-JP" sz="825" kern="0">
                <a:solidFill>
                  <a:srgbClr val="EE5500"/>
                </a:solidFill>
              </a:rPr>
              <a:t>2</a:t>
            </a:r>
            <a:r>
              <a:rPr kumimoji="0" lang="ja-JP" altLang="en-US" sz="825" kern="0">
                <a:solidFill>
                  <a:srgbClr val="EE5500"/>
                </a:solidFill>
              </a:rPr>
              <a:t>等級　　</a:t>
            </a:r>
            <a:r>
              <a:rPr kumimoji="0" lang="en-US" altLang="ja-JP" sz="825" kern="0">
                <a:solidFill>
                  <a:srgbClr val="EE5500"/>
                </a:solidFill>
              </a:rPr>
              <a:t>1</a:t>
            </a:r>
            <a:r>
              <a:rPr kumimoji="0" lang="ja-JP" altLang="en-US" sz="825" kern="0">
                <a:solidFill>
                  <a:srgbClr val="EE5500"/>
                </a:solidFill>
              </a:rPr>
              <a:t>号俸　　 </a:t>
            </a:r>
            <a:r>
              <a:rPr kumimoji="0" lang="en-US" altLang="ja-JP" sz="825" kern="0">
                <a:solidFill>
                  <a:srgbClr val="EE5500"/>
                </a:solidFill>
              </a:rPr>
              <a:t>210,000</a:t>
            </a:r>
            <a:r>
              <a:rPr kumimoji="0" lang="ja-JP" altLang="en-US" sz="825" kern="0">
                <a:solidFill>
                  <a:srgbClr val="EE5500"/>
                </a:solidFill>
              </a:rPr>
              <a:t>円</a:t>
            </a:r>
            <a:endParaRPr kumimoji="0" lang="en-US" altLang="ja-JP" sz="825" kern="0">
              <a:solidFill>
                <a:srgbClr val="EE5500"/>
              </a:solidFill>
            </a:endParaRPr>
          </a:p>
          <a:p>
            <a:pPr>
              <a:defRPr/>
            </a:pPr>
            <a:r>
              <a:rPr kumimoji="0" lang="ja-JP" altLang="en-US" sz="825" kern="0">
                <a:solidFill>
                  <a:srgbClr val="EE5500"/>
                </a:solidFill>
              </a:rPr>
              <a:t>　　　  　</a:t>
            </a:r>
            <a:r>
              <a:rPr kumimoji="0" lang="en-US" altLang="ja-JP" sz="825" kern="0">
                <a:solidFill>
                  <a:srgbClr val="EE5500"/>
                </a:solidFill>
              </a:rPr>
              <a:t>2</a:t>
            </a:r>
            <a:r>
              <a:rPr kumimoji="0" lang="ja-JP" altLang="en-US" sz="825" kern="0">
                <a:solidFill>
                  <a:srgbClr val="EE5500"/>
                </a:solidFill>
              </a:rPr>
              <a:t>号俸　    </a:t>
            </a:r>
            <a:r>
              <a:rPr kumimoji="0" lang="en-US" altLang="ja-JP" sz="825" kern="0">
                <a:solidFill>
                  <a:srgbClr val="EE5500"/>
                </a:solidFill>
              </a:rPr>
              <a:t>220,000</a:t>
            </a:r>
            <a:r>
              <a:rPr kumimoji="0" lang="ja-JP" altLang="en-US" sz="825" kern="0">
                <a:solidFill>
                  <a:srgbClr val="EE5500"/>
                </a:solidFill>
              </a:rPr>
              <a:t>円</a:t>
            </a:r>
            <a:endParaRPr kumimoji="0" lang="en-US" altLang="ja-JP" sz="825" kern="0">
              <a:solidFill>
                <a:srgbClr val="EE5500"/>
              </a:solidFill>
            </a:endParaRPr>
          </a:p>
        </p:txBody>
      </p:sp>
      <p:sp>
        <p:nvSpPr>
          <p:cNvPr id="13" name="テキスト ボックス 12"/>
          <p:cNvSpPr txBox="1"/>
          <p:nvPr/>
        </p:nvSpPr>
        <p:spPr>
          <a:xfrm>
            <a:off x="807770" y="4049656"/>
            <a:ext cx="1814387" cy="1258399"/>
          </a:xfrm>
          <a:prstGeom prst="rect">
            <a:avLst/>
          </a:prstGeom>
          <a:noFill/>
          <a:ln>
            <a:noFill/>
          </a:ln>
        </p:spPr>
        <p:txBody>
          <a:bodyPr wrap="square" rtlCol="0">
            <a:spAutoFit/>
          </a:bodyPr>
          <a:lstStyle/>
          <a:p>
            <a:pPr>
              <a:defRPr/>
            </a:pPr>
            <a:r>
              <a:rPr kumimoji="0" lang="ja-JP" altLang="en-US" sz="825" b="1" kern="0">
                <a:solidFill>
                  <a:srgbClr val="EE5500"/>
                </a:solidFill>
              </a:rPr>
              <a:t>事業所　　　シフト 　金額</a:t>
            </a:r>
            <a:endParaRPr kumimoji="0" lang="en-US" altLang="ja-JP" sz="825" kern="0">
              <a:solidFill>
                <a:srgbClr val="EE5500"/>
              </a:solidFill>
            </a:endParaRPr>
          </a:p>
          <a:p>
            <a:pPr>
              <a:defRPr/>
            </a:pPr>
            <a:r>
              <a:rPr kumimoji="0" lang="ja-JP" altLang="en-US" sz="825" kern="0">
                <a:solidFill>
                  <a:srgbClr val="EE5500"/>
                </a:solidFill>
              </a:rPr>
              <a:t>本社部門　 </a:t>
            </a:r>
            <a:r>
              <a:rPr kumimoji="0" lang="en-US" altLang="ja-JP" sz="825" kern="0">
                <a:solidFill>
                  <a:srgbClr val="EE5500"/>
                </a:solidFill>
              </a:rPr>
              <a:t>A</a:t>
            </a:r>
            <a:r>
              <a:rPr kumimoji="0" lang="ja-JP" altLang="en-US" sz="825" kern="0">
                <a:solidFill>
                  <a:srgbClr val="EE5500"/>
                </a:solidFill>
              </a:rPr>
              <a:t>シフト   </a:t>
            </a:r>
            <a:r>
              <a:rPr kumimoji="0" lang="en-US" altLang="ja-JP" sz="825" kern="0">
                <a:solidFill>
                  <a:srgbClr val="EE5500"/>
                </a:solidFill>
              </a:rPr>
              <a:t>1,000</a:t>
            </a:r>
            <a:r>
              <a:rPr kumimoji="0" lang="ja-JP" altLang="en-US" sz="825" kern="0">
                <a:solidFill>
                  <a:srgbClr val="EE5500"/>
                </a:solidFill>
              </a:rPr>
              <a:t>円　　</a:t>
            </a:r>
            <a:endParaRPr kumimoji="0" lang="en-US" altLang="ja-JP" sz="825" kern="0">
              <a:solidFill>
                <a:srgbClr val="EE5500"/>
              </a:solidFill>
            </a:endParaRPr>
          </a:p>
          <a:p>
            <a:pPr>
              <a:defRPr/>
            </a:pPr>
            <a:r>
              <a:rPr kumimoji="0" lang="ja-JP" altLang="en-US" sz="825" kern="0">
                <a:solidFill>
                  <a:srgbClr val="EE5500"/>
                </a:solidFill>
              </a:rPr>
              <a:t>　　　　　 </a:t>
            </a:r>
            <a:r>
              <a:rPr kumimoji="0" lang="en-US" altLang="ja-JP" sz="825" kern="0">
                <a:solidFill>
                  <a:srgbClr val="EE5500"/>
                </a:solidFill>
              </a:rPr>
              <a:t>B</a:t>
            </a:r>
            <a:r>
              <a:rPr kumimoji="0" lang="ja-JP" altLang="en-US" sz="825" kern="0">
                <a:solidFill>
                  <a:srgbClr val="EE5500"/>
                </a:solidFill>
              </a:rPr>
              <a:t>シフト　</a:t>
            </a:r>
            <a:r>
              <a:rPr kumimoji="0" lang="en-US" altLang="ja-JP" sz="825" kern="0">
                <a:solidFill>
                  <a:srgbClr val="EE5500"/>
                </a:solidFill>
              </a:rPr>
              <a:t>1,100</a:t>
            </a:r>
            <a:r>
              <a:rPr kumimoji="0" lang="ja-JP" altLang="en-US" sz="825" kern="0">
                <a:solidFill>
                  <a:srgbClr val="EE5500"/>
                </a:solidFill>
              </a:rPr>
              <a:t>円</a:t>
            </a:r>
            <a:endParaRPr kumimoji="0" lang="en-US" altLang="ja-JP" sz="825" kern="0">
              <a:solidFill>
                <a:srgbClr val="EE5500"/>
              </a:solidFill>
            </a:endParaRPr>
          </a:p>
          <a:p>
            <a:pPr>
              <a:defRPr/>
            </a:pPr>
            <a:endParaRPr kumimoji="0" lang="en-US" altLang="ja-JP" sz="825" kern="0">
              <a:solidFill>
                <a:srgbClr val="EE5500"/>
              </a:solidFill>
            </a:endParaRPr>
          </a:p>
          <a:p>
            <a:pPr>
              <a:defRPr/>
            </a:pPr>
            <a:r>
              <a:rPr kumimoji="0" lang="ja-JP" altLang="en-US" sz="825" kern="0">
                <a:solidFill>
                  <a:srgbClr val="EE5500"/>
                </a:solidFill>
              </a:rPr>
              <a:t>東京部門　 </a:t>
            </a:r>
            <a:r>
              <a:rPr kumimoji="0" lang="en-US" altLang="ja-JP" sz="825" kern="0">
                <a:solidFill>
                  <a:srgbClr val="EE5500"/>
                </a:solidFill>
              </a:rPr>
              <a:t>A</a:t>
            </a:r>
            <a:r>
              <a:rPr kumimoji="0" lang="ja-JP" altLang="en-US" sz="825" kern="0">
                <a:solidFill>
                  <a:srgbClr val="EE5500"/>
                </a:solidFill>
              </a:rPr>
              <a:t>シフト　 </a:t>
            </a:r>
            <a:r>
              <a:rPr kumimoji="0" lang="en-US" altLang="ja-JP" sz="825" kern="0">
                <a:solidFill>
                  <a:srgbClr val="EE5500"/>
                </a:solidFill>
              </a:rPr>
              <a:t>890</a:t>
            </a:r>
            <a:r>
              <a:rPr kumimoji="0" lang="ja-JP" altLang="en-US" sz="825" kern="0">
                <a:solidFill>
                  <a:srgbClr val="EE5500"/>
                </a:solidFill>
              </a:rPr>
              <a:t>円</a:t>
            </a:r>
            <a:endParaRPr kumimoji="0" lang="en-US" altLang="ja-JP" sz="825" kern="0">
              <a:solidFill>
                <a:srgbClr val="EE5500"/>
              </a:solidFill>
            </a:endParaRPr>
          </a:p>
          <a:p>
            <a:pPr>
              <a:defRPr/>
            </a:pPr>
            <a:r>
              <a:rPr kumimoji="0" lang="ja-JP" altLang="en-US" sz="825" kern="0">
                <a:solidFill>
                  <a:srgbClr val="EE5500"/>
                </a:solidFill>
              </a:rPr>
              <a:t>　　　　　 </a:t>
            </a:r>
            <a:r>
              <a:rPr kumimoji="0" lang="en-US" altLang="ja-JP" sz="825" kern="0">
                <a:solidFill>
                  <a:srgbClr val="EE5500"/>
                </a:solidFill>
              </a:rPr>
              <a:t>B</a:t>
            </a:r>
            <a:r>
              <a:rPr kumimoji="0" lang="ja-JP" altLang="en-US" sz="825" kern="0">
                <a:solidFill>
                  <a:srgbClr val="EE5500"/>
                </a:solidFill>
              </a:rPr>
              <a:t>シフト　 </a:t>
            </a:r>
            <a:r>
              <a:rPr kumimoji="0" lang="en-US" altLang="ja-JP" sz="825" kern="0">
                <a:solidFill>
                  <a:srgbClr val="EE5500"/>
                </a:solidFill>
              </a:rPr>
              <a:t>910</a:t>
            </a:r>
            <a:r>
              <a:rPr kumimoji="0" lang="ja-JP" altLang="en-US" sz="825" kern="0">
                <a:solidFill>
                  <a:srgbClr val="EE5500"/>
                </a:solidFill>
              </a:rPr>
              <a:t>円</a:t>
            </a:r>
            <a:endParaRPr kumimoji="0" lang="en-US" altLang="ja-JP" sz="825" kern="0">
              <a:solidFill>
                <a:srgbClr val="EE5500"/>
              </a:solidFill>
            </a:endParaRPr>
          </a:p>
        </p:txBody>
      </p:sp>
      <p:sp>
        <p:nvSpPr>
          <p:cNvPr id="14" name="テキスト ボックス 13"/>
          <p:cNvSpPr txBox="1"/>
          <p:nvPr/>
        </p:nvSpPr>
        <p:spPr>
          <a:xfrm>
            <a:off x="764069" y="2032813"/>
            <a:ext cx="1349413" cy="288383"/>
          </a:xfrm>
          <a:prstGeom prst="rect">
            <a:avLst/>
          </a:prstGeom>
          <a:noFill/>
          <a:ln>
            <a:noFill/>
          </a:ln>
        </p:spPr>
        <p:txBody>
          <a:bodyPr wrap="square" rtlCol="0">
            <a:spAutoFit/>
          </a:bodyPr>
          <a:lstStyle/>
          <a:p>
            <a:pPr>
              <a:defRPr/>
            </a:pPr>
            <a:r>
              <a:rPr kumimoji="0" lang="en-US" altLang="ja-JP" sz="1050" kern="0">
                <a:solidFill>
                  <a:srgbClr val="EE5500"/>
                </a:solidFill>
              </a:rPr>
              <a:t>-</a:t>
            </a:r>
            <a:r>
              <a:rPr kumimoji="0" lang="ja-JP" altLang="en-US" sz="1050" b="1" kern="0">
                <a:solidFill>
                  <a:srgbClr val="EE5500"/>
                </a:solidFill>
              </a:rPr>
              <a:t>正社員職能給</a:t>
            </a:r>
            <a:r>
              <a:rPr kumimoji="0" lang="en-US" altLang="ja-JP" sz="1050" kern="0">
                <a:solidFill>
                  <a:srgbClr val="EE5500"/>
                </a:solidFill>
              </a:rPr>
              <a:t>-</a:t>
            </a:r>
          </a:p>
        </p:txBody>
      </p:sp>
      <p:sp>
        <p:nvSpPr>
          <p:cNvPr id="15" name="テキスト ボックス 14"/>
          <p:cNvSpPr txBox="1"/>
          <p:nvPr/>
        </p:nvSpPr>
        <p:spPr>
          <a:xfrm>
            <a:off x="3085553" y="2314271"/>
            <a:ext cx="1450317" cy="825824"/>
          </a:xfrm>
          <a:prstGeom prst="rect">
            <a:avLst/>
          </a:prstGeom>
          <a:noFill/>
          <a:ln>
            <a:noFill/>
          </a:ln>
        </p:spPr>
        <p:txBody>
          <a:bodyPr wrap="square" rtlCol="0">
            <a:spAutoFit/>
          </a:bodyPr>
          <a:lstStyle/>
          <a:p>
            <a:pPr>
              <a:defRPr/>
            </a:pPr>
            <a:r>
              <a:rPr kumimoji="0" lang="ja-JP" altLang="en-US" sz="825" kern="0">
                <a:solidFill>
                  <a:srgbClr val="D580B2">
                    <a:lumMod val="50000"/>
                  </a:srgbClr>
                </a:solidFill>
              </a:rPr>
              <a:t>社員区分　　正社員</a:t>
            </a:r>
            <a:endParaRPr kumimoji="0" lang="en-US" altLang="ja-JP" sz="825" kern="0">
              <a:solidFill>
                <a:srgbClr val="D580B2">
                  <a:lumMod val="50000"/>
                </a:srgbClr>
              </a:solidFill>
            </a:endParaRPr>
          </a:p>
          <a:p>
            <a:pPr>
              <a:defRPr/>
            </a:pPr>
            <a:r>
              <a:rPr kumimoji="0" lang="ja-JP" altLang="en-US" sz="825" kern="0">
                <a:solidFill>
                  <a:srgbClr val="D580B2">
                    <a:lumMod val="50000"/>
                  </a:srgbClr>
                </a:solidFill>
              </a:rPr>
              <a:t>職種　　　　一般職　　</a:t>
            </a:r>
            <a:endParaRPr kumimoji="0" lang="en-US" altLang="ja-JP" sz="825" kern="0">
              <a:solidFill>
                <a:srgbClr val="D580B2">
                  <a:lumMod val="50000"/>
                </a:srgbClr>
              </a:solidFill>
            </a:endParaRPr>
          </a:p>
          <a:p>
            <a:pPr>
              <a:defRPr/>
            </a:pPr>
            <a:r>
              <a:rPr kumimoji="0" lang="ja-JP" altLang="en-US" sz="825" kern="0">
                <a:solidFill>
                  <a:srgbClr val="D580B2">
                    <a:lumMod val="50000"/>
                  </a:srgbClr>
                </a:solidFill>
              </a:rPr>
              <a:t>勤続年数　　</a:t>
            </a:r>
            <a:r>
              <a:rPr kumimoji="0" lang="en-US" altLang="ja-JP" sz="825" kern="0">
                <a:solidFill>
                  <a:srgbClr val="D580B2">
                    <a:lumMod val="50000"/>
                  </a:srgbClr>
                </a:solidFill>
              </a:rPr>
              <a:t>5</a:t>
            </a:r>
            <a:r>
              <a:rPr kumimoji="0" lang="ja-JP" altLang="en-US" sz="825" kern="0">
                <a:solidFill>
                  <a:srgbClr val="D580B2">
                    <a:lumMod val="50000"/>
                  </a:srgbClr>
                </a:solidFill>
              </a:rPr>
              <a:t>年　　</a:t>
            </a:r>
            <a:endParaRPr kumimoji="0" lang="en-US" altLang="ja-JP" sz="825" kern="0">
              <a:solidFill>
                <a:srgbClr val="D580B2">
                  <a:lumMod val="50000"/>
                </a:srgbClr>
              </a:solidFill>
            </a:endParaRPr>
          </a:p>
          <a:p>
            <a:pPr>
              <a:defRPr/>
            </a:pPr>
            <a:r>
              <a:rPr kumimoji="0" lang="ja-JP" altLang="en-US" sz="825" kern="0">
                <a:solidFill>
                  <a:srgbClr val="D580B2">
                    <a:lumMod val="50000"/>
                  </a:srgbClr>
                </a:solidFill>
              </a:rPr>
              <a:t>等級号俸 　</a:t>
            </a:r>
            <a:r>
              <a:rPr kumimoji="0" lang="en-US" altLang="ja-JP" sz="825" kern="0">
                <a:solidFill>
                  <a:srgbClr val="D580B2">
                    <a:lumMod val="50000"/>
                  </a:srgbClr>
                </a:solidFill>
              </a:rPr>
              <a:t>1</a:t>
            </a:r>
            <a:r>
              <a:rPr kumimoji="0" lang="ja-JP" altLang="en-US" sz="825" kern="0">
                <a:solidFill>
                  <a:srgbClr val="D580B2">
                    <a:lumMod val="50000"/>
                  </a:srgbClr>
                </a:solidFill>
              </a:rPr>
              <a:t>等級</a:t>
            </a:r>
            <a:r>
              <a:rPr kumimoji="0" lang="en-US" altLang="ja-JP" sz="825" kern="0">
                <a:solidFill>
                  <a:srgbClr val="D580B2">
                    <a:lumMod val="50000"/>
                  </a:srgbClr>
                </a:solidFill>
              </a:rPr>
              <a:t>3</a:t>
            </a:r>
            <a:r>
              <a:rPr kumimoji="0" lang="ja-JP" altLang="en-US" sz="825" kern="0">
                <a:solidFill>
                  <a:srgbClr val="D580B2">
                    <a:lumMod val="50000"/>
                  </a:srgbClr>
                </a:solidFill>
              </a:rPr>
              <a:t>号俸</a:t>
            </a:r>
            <a:endParaRPr kumimoji="0" lang="en-US" altLang="ja-JP" sz="825" kern="0">
              <a:solidFill>
                <a:srgbClr val="D580B2">
                  <a:lumMod val="50000"/>
                </a:srgbClr>
              </a:solidFill>
            </a:endParaRPr>
          </a:p>
        </p:txBody>
      </p:sp>
      <p:sp>
        <p:nvSpPr>
          <p:cNvPr id="16" name="テキスト ボックス 15"/>
          <p:cNvSpPr txBox="1"/>
          <p:nvPr/>
        </p:nvSpPr>
        <p:spPr>
          <a:xfrm>
            <a:off x="6758572" y="2235226"/>
            <a:ext cx="1642127" cy="1048666"/>
          </a:xfrm>
          <a:prstGeom prst="rect">
            <a:avLst/>
          </a:prstGeom>
          <a:noFill/>
          <a:ln>
            <a:noFill/>
          </a:ln>
        </p:spPr>
        <p:txBody>
          <a:bodyPr wrap="square" rtlCol="0">
            <a:spAutoFit/>
          </a:bodyPr>
          <a:lstStyle/>
          <a:p>
            <a:pPr>
              <a:defRPr/>
            </a:pPr>
            <a:r>
              <a:rPr kumimoji="0" lang="ja-JP" altLang="en-US" sz="900" kern="0">
                <a:solidFill>
                  <a:srgbClr val="AACE36">
                    <a:lumMod val="75000"/>
                  </a:srgbClr>
                </a:solidFill>
              </a:rPr>
              <a:t>　職能給　   </a:t>
            </a:r>
            <a:r>
              <a:rPr kumimoji="0" lang="en-US" altLang="ja-JP" sz="900" kern="0">
                <a:solidFill>
                  <a:srgbClr val="AACE36">
                    <a:lumMod val="75000"/>
                  </a:srgbClr>
                </a:solidFill>
              </a:rPr>
              <a:t>200,000</a:t>
            </a:r>
            <a:r>
              <a:rPr kumimoji="0" lang="ja-JP" altLang="en-US" sz="900" kern="0">
                <a:solidFill>
                  <a:srgbClr val="AACE36">
                    <a:lumMod val="75000"/>
                  </a:srgbClr>
                </a:solidFill>
              </a:rPr>
              <a:t>円</a:t>
            </a:r>
            <a:endParaRPr kumimoji="0" lang="en-US" altLang="ja-JP" sz="900" kern="0">
              <a:solidFill>
                <a:srgbClr val="AACE36">
                  <a:lumMod val="75000"/>
                </a:srgbClr>
              </a:solidFill>
            </a:endParaRPr>
          </a:p>
          <a:p>
            <a:pPr>
              <a:defRPr/>
            </a:pPr>
            <a:r>
              <a:rPr kumimoji="0" lang="ja-JP" altLang="en-US" sz="900" kern="0">
                <a:solidFill>
                  <a:srgbClr val="AACE36">
                    <a:lumMod val="75000"/>
                  </a:srgbClr>
                </a:solidFill>
              </a:rPr>
              <a:t>＋勤続給 　     </a:t>
            </a:r>
            <a:r>
              <a:rPr kumimoji="0" lang="en-US" altLang="ja-JP" sz="900" kern="0">
                <a:solidFill>
                  <a:srgbClr val="AACE36">
                    <a:lumMod val="75000"/>
                  </a:srgbClr>
                </a:solidFill>
              </a:rPr>
              <a:t>1,000</a:t>
            </a:r>
            <a:r>
              <a:rPr kumimoji="0" lang="ja-JP" altLang="en-US" sz="900" kern="0">
                <a:solidFill>
                  <a:srgbClr val="AACE36">
                    <a:lumMod val="75000"/>
                  </a:srgbClr>
                </a:solidFill>
              </a:rPr>
              <a:t>円</a:t>
            </a:r>
            <a:endParaRPr kumimoji="0" lang="en-US" altLang="ja-JP" sz="900" kern="0">
              <a:solidFill>
                <a:srgbClr val="AACE36">
                  <a:lumMod val="75000"/>
                </a:srgbClr>
              </a:solidFill>
            </a:endParaRPr>
          </a:p>
          <a:p>
            <a:pPr>
              <a:defRPr/>
            </a:pPr>
            <a:r>
              <a:rPr kumimoji="0" lang="en-US" altLang="ja-JP" sz="900" kern="0">
                <a:solidFill>
                  <a:srgbClr val="AACE36">
                    <a:lumMod val="75000"/>
                  </a:srgbClr>
                </a:solidFill>
              </a:rPr>
              <a:t>------------------------</a:t>
            </a:r>
          </a:p>
          <a:p>
            <a:pPr>
              <a:defRPr/>
            </a:pPr>
            <a:r>
              <a:rPr kumimoji="0" lang="ja-JP" altLang="en-US" sz="900" kern="0">
                <a:solidFill>
                  <a:srgbClr val="AACE36">
                    <a:lumMod val="75000"/>
                  </a:srgbClr>
                </a:solidFill>
              </a:rPr>
              <a:t>　基本給　　</a:t>
            </a:r>
            <a:r>
              <a:rPr kumimoji="0" lang="en-US" altLang="ja-JP" sz="900" kern="0">
                <a:solidFill>
                  <a:srgbClr val="AACE36">
                    <a:lumMod val="75000"/>
                  </a:srgbClr>
                </a:solidFill>
              </a:rPr>
              <a:t>201,000</a:t>
            </a:r>
            <a:r>
              <a:rPr kumimoji="0" lang="ja-JP" altLang="en-US" sz="900" kern="0">
                <a:solidFill>
                  <a:srgbClr val="AACE36">
                    <a:lumMod val="75000"/>
                  </a:srgbClr>
                </a:solidFill>
              </a:rPr>
              <a:t>円</a:t>
            </a:r>
            <a:endParaRPr kumimoji="0" lang="en-US" altLang="ja-JP" sz="900" kern="0">
              <a:solidFill>
                <a:srgbClr val="AACE36">
                  <a:lumMod val="75000"/>
                </a:srgbClr>
              </a:solidFill>
            </a:endParaRPr>
          </a:p>
        </p:txBody>
      </p:sp>
      <p:sp>
        <p:nvSpPr>
          <p:cNvPr id="17" name="テキスト ボックス 16"/>
          <p:cNvSpPr txBox="1"/>
          <p:nvPr/>
        </p:nvSpPr>
        <p:spPr>
          <a:xfrm>
            <a:off x="3054684" y="2115026"/>
            <a:ext cx="1211583" cy="262166"/>
          </a:xfrm>
          <a:prstGeom prst="rect">
            <a:avLst/>
          </a:prstGeom>
          <a:noFill/>
        </p:spPr>
        <p:txBody>
          <a:bodyPr wrap="square" rtlCol="0">
            <a:spAutoFit/>
          </a:bodyPr>
          <a:lstStyle/>
          <a:p>
            <a:pPr>
              <a:defRPr/>
            </a:pPr>
            <a:r>
              <a:rPr kumimoji="0" lang="en-US" altLang="ja-JP" sz="900" b="1" kern="0">
                <a:solidFill>
                  <a:srgbClr val="D580B2">
                    <a:lumMod val="50000"/>
                  </a:srgbClr>
                </a:solidFill>
              </a:rPr>
              <a:t>-A</a:t>
            </a:r>
            <a:r>
              <a:rPr kumimoji="0" lang="ja-JP" altLang="en-US" sz="900" b="1" kern="0" err="1">
                <a:solidFill>
                  <a:srgbClr val="D580B2">
                    <a:lumMod val="50000"/>
                  </a:srgbClr>
                </a:solidFill>
              </a:rPr>
              <a:t>さん</a:t>
            </a:r>
            <a:r>
              <a:rPr kumimoji="0" lang="en-US" altLang="ja-JP" sz="900" b="1" kern="0">
                <a:solidFill>
                  <a:srgbClr val="D580B2">
                    <a:lumMod val="50000"/>
                  </a:srgbClr>
                </a:solidFill>
              </a:rPr>
              <a:t>-</a:t>
            </a:r>
          </a:p>
        </p:txBody>
      </p:sp>
      <p:sp>
        <p:nvSpPr>
          <p:cNvPr id="18" name="テキスト ボックス 17"/>
          <p:cNvSpPr txBox="1"/>
          <p:nvPr/>
        </p:nvSpPr>
        <p:spPr>
          <a:xfrm>
            <a:off x="6682662" y="2071360"/>
            <a:ext cx="995964" cy="262166"/>
          </a:xfrm>
          <a:prstGeom prst="rect">
            <a:avLst/>
          </a:prstGeom>
          <a:noFill/>
        </p:spPr>
        <p:txBody>
          <a:bodyPr wrap="square" rtlCol="0">
            <a:spAutoFit/>
          </a:bodyPr>
          <a:lstStyle/>
          <a:p>
            <a:pPr>
              <a:defRPr/>
            </a:pPr>
            <a:r>
              <a:rPr kumimoji="0" lang="en-US" altLang="ja-JP" sz="900" b="1" kern="0">
                <a:solidFill>
                  <a:srgbClr val="AACE36">
                    <a:lumMod val="75000"/>
                  </a:srgbClr>
                </a:solidFill>
              </a:rPr>
              <a:t>-A</a:t>
            </a:r>
            <a:r>
              <a:rPr kumimoji="0" lang="ja-JP" altLang="en-US" sz="900" b="1" kern="0" err="1">
                <a:solidFill>
                  <a:srgbClr val="AACE36">
                    <a:lumMod val="75000"/>
                  </a:srgbClr>
                </a:solidFill>
              </a:rPr>
              <a:t>さん</a:t>
            </a:r>
            <a:r>
              <a:rPr kumimoji="0" lang="en-US" altLang="ja-JP" sz="900" b="1" kern="0">
                <a:solidFill>
                  <a:srgbClr val="AACE36">
                    <a:lumMod val="75000"/>
                  </a:srgbClr>
                </a:solidFill>
              </a:rPr>
              <a:t>-</a:t>
            </a:r>
          </a:p>
        </p:txBody>
      </p:sp>
      <p:sp>
        <p:nvSpPr>
          <p:cNvPr id="19" name="テキスト ボックス 18"/>
          <p:cNvSpPr txBox="1"/>
          <p:nvPr/>
        </p:nvSpPr>
        <p:spPr>
          <a:xfrm>
            <a:off x="807727" y="1735030"/>
            <a:ext cx="1357523" cy="576766"/>
          </a:xfrm>
          <a:prstGeom prst="rect">
            <a:avLst/>
          </a:prstGeom>
          <a:noFill/>
          <a:ln>
            <a:noFill/>
          </a:ln>
        </p:spPr>
        <p:txBody>
          <a:bodyPr wrap="square" rtlCol="0">
            <a:spAutoFit/>
          </a:bodyPr>
          <a:lstStyle/>
          <a:p>
            <a:pPr>
              <a:defRPr/>
            </a:pPr>
            <a:r>
              <a:rPr kumimoji="0" lang="ja-JP" altLang="en-US" sz="1350" b="1" kern="0">
                <a:solidFill>
                  <a:srgbClr val="EE5500"/>
                </a:solidFill>
              </a:rPr>
              <a:t>＜条件設定＞</a:t>
            </a:r>
            <a:endParaRPr kumimoji="0" lang="en-US" altLang="ja-JP" sz="1350" b="1" kern="0">
              <a:solidFill>
                <a:srgbClr val="EE5500"/>
              </a:solidFill>
            </a:endParaRPr>
          </a:p>
        </p:txBody>
      </p:sp>
      <p:sp>
        <p:nvSpPr>
          <p:cNvPr id="20" name="テキスト ボックス 19"/>
          <p:cNvSpPr txBox="1"/>
          <p:nvPr/>
        </p:nvSpPr>
        <p:spPr>
          <a:xfrm>
            <a:off x="2879772" y="1793473"/>
            <a:ext cx="1787857" cy="340816"/>
          </a:xfrm>
          <a:prstGeom prst="rect">
            <a:avLst/>
          </a:prstGeom>
          <a:noFill/>
          <a:ln>
            <a:noFill/>
          </a:ln>
        </p:spPr>
        <p:txBody>
          <a:bodyPr wrap="square" rtlCol="0">
            <a:spAutoFit/>
          </a:bodyPr>
          <a:lstStyle/>
          <a:p>
            <a:pPr>
              <a:defRPr/>
            </a:pPr>
            <a:r>
              <a:rPr kumimoji="0" lang="ja-JP" altLang="en-US" sz="1350" b="1" kern="0">
                <a:solidFill>
                  <a:srgbClr val="802A5D"/>
                </a:solidFill>
              </a:rPr>
              <a:t>＜個人情報＞</a:t>
            </a:r>
            <a:endParaRPr kumimoji="0" lang="en-US" altLang="ja-JP" sz="1350" b="1" kern="0">
              <a:solidFill>
                <a:srgbClr val="802A5D"/>
              </a:solidFill>
            </a:endParaRPr>
          </a:p>
        </p:txBody>
      </p:sp>
      <p:sp>
        <p:nvSpPr>
          <p:cNvPr id="21" name="テキスト ボックス 20"/>
          <p:cNvSpPr txBox="1"/>
          <p:nvPr/>
        </p:nvSpPr>
        <p:spPr>
          <a:xfrm>
            <a:off x="6698777" y="1781092"/>
            <a:ext cx="1778771" cy="340816"/>
          </a:xfrm>
          <a:prstGeom prst="rect">
            <a:avLst/>
          </a:prstGeom>
          <a:noFill/>
          <a:ln>
            <a:noFill/>
          </a:ln>
        </p:spPr>
        <p:txBody>
          <a:bodyPr wrap="square" rtlCol="0">
            <a:spAutoFit/>
          </a:bodyPr>
          <a:lstStyle/>
          <a:p>
            <a:pPr>
              <a:defRPr/>
            </a:pPr>
            <a:r>
              <a:rPr kumimoji="0" lang="ja-JP" altLang="en-US" sz="1350" b="1" kern="0">
                <a:solidFill>
                  <a:srgbClr val="AACE36">
                    <a:lumMod val="75000"/>
                  </a:srgbClr>
                </a:solidFill>
              </a:rPr>
              <a:t>＜計算結果＞</a:t>
            </a:r>
            <a:endParaRPr kumimoji="0" lang="en-US" altLang="ja-JP" sz="1350" b="1" kern="0">
              <a:solidFill>
                <a:srgbClr val="AACE36">
                  <a:lumMod val="75000"/>
                </a:srgbClr>
              </a:solidFill>
            </a:endParaRPr>
          </a:p>
        </p:txBody>
      </p:sp>
      <p:grpSp>
        <p:nvGrpSpPr>
          <p:cNvPr id="22" name="グループ化 287"/>
          <p:cNvGrpSpPr/>
          <p:nvPr/>
        </p:nvGrpSpPr>
        <p:grpSpPr>
          <a:xfrm>
            <a:off x="2109721" y="1744433"/>
            <a:ext cx="248687" cy="248686"/>
            <a:chOff x="3084116" y="3387728"/>
            <a:chExt cx="381000" cy="380998"/>
          </a:xfrm>
          <a:solidFill>
            <a:srgbClr val="EE5500"/>
          </a:solidFill>
        </p:grpSpPr>
        <p:sp>
          <p:nvSpPr>
            <p:cNvPr id="23" name="Rectangle 206"/>
            <p:cNvSpPr>
              <a:spLocks noChangeArrowheads="1"/>
            </p:cNvSpPr>
            <p:nvPr/>
          </p:nvSpPr>
          <p:spPr bwMode="auto">
            <a:xfrm>
              <a:off x="3084116" y="3387728"/>
              <a:ext cx="381000" cy="63500"/>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24" name="Rectangle 207"/>
            <p:cNvSpPr>
              <a:spLocks noChangeArrowheads="1"/>
            </p:cNvSpPr>
            <p:nvPr/>
          </p:nvSpPr>
          <p:spPr bwMode="auto">
            <a:xfrm>
              <a:off x="3084116" y="3492498"/>
              <a:ext cx="66676" cy="66676"/>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25" name="Rectangle 208"/>
            <p:cNvSpPr>
              <a:spLocks noChangeArrowheads="1"/>
            </p:cNvSpPr>
            <p:nvPr/>
          </p:nvSpPr>
          <p:spPr bwMode="auto">
            <a:xfrm>
              <a:off x="3188891" y="3492500"/>
              <a:ext cx="66676" cy="66676"/>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26" name="Rectangle 209"/>
            <p:cNvSpPr>
              <a:spLocks noChangeArrowheads="1"/>
            </p:cNvSpPr>
            <p:nvPr/>
          </p:nvSpPr>
          <p:spPr bwMode="auto">
            <a:xfrm>
              <a:off x="3293667" y="3492500"/>
              <a:ext cx="66676" cy="66676"/>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27" name="Rectangle 210"/>
            <p:cNvSpPr>
              <a:spLocks noChangeArrowheads="1"/>
            </p:cNvSpPr>
            <p:nvPr/>
          </p:nvSpPr>
          <p:spPr bwMode="auto">
            <a:xfrm>
              <a:off x="3398440" y="3492500"/>
              <a:ext cx="66676" cy="66676"/>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28" name="Rectangle 211"/>
            <p:cNvSpPr>
              <a:spLocks noChangeArrowheads="1"/>
            </p:cNvSpPr>
            <p:nvPr/>
          </p:nvSpPr>
          <p:spPr bwMode="auto">
            <a:xfrm>
              <a:off x="3084116" y="3597273"/>
              <a:ext cx="66676"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29" name="Rectangle 212"/>
            <p:cNvSpPr>
              <a:spLocks noChangeArrowheads="1"/>
            </p:cNvSpPr>
            <p:nvPr/>
          </p:nvSpPr>
          <p:spPr bwMode="auto">
            <a:xfrm>
              <a:off x="3188891" y="3597275"/>
              <a:ext cx="66676"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30" name="Rectangle 213"/>
            <p:cNvSpPr>
              <a:spLocks noChangeArrowheads="1"/>
            </p:cNvSpPr>
            <p:nvPr/>
          </p:nvSpPr>
          <p:spPr bwMode="auto">
            <a:xfrm>
              <a:off x="3293667" y="3597275"/>
              <a:ext cx="66676"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31" name="Rectangle 214"/>
            <p:cNvSpPr>
              <a:spLocks noChangeArrowheads="1"/>
            </p:cNvSpPr>
            <p:nvPr/>
          </p:nvSpPr>
          <p:spPr bwMode="auto">
            <a:xfrm>
              <a:off x="3398440" y="3597275"/>
              <a:ext cx="66676"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32" name="Rectangle 215"/>
            <p:cNvSpPr>
              <a:spLocks noChangeArrowheads="1"/>
            </p:cNvSpPr>
            <p:nvPr/>
          </p:nvSpPr>
          <p:spPr bwMode="auto">
            <a:xfrm>
              <a:off x="3084116" y="3702051"/>
              <a:ext cx="66676"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33" name="Rectangle 216"/>
            <p:cNvSpPr>
              <a:spLocks noChangeArrowheads="1"/>
            </p:cNvSpPr>
            <p:nvPr/>
          </p:nvSpPr>
          <p:spPr bwMode="auto">
            <a:xfrm>
              <a:off x="3188891" y="3702051"/>
              <a:ext cx="66676"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34" name="Rectangle 217"/>
            <p:cNvSpPr>
              <a:spLocks noChangeArrowheads="1"/>
            </p:cNvSpPr>
            <p:nvPr/>
          </p:nvSpPr>
          <p:spPr bwMode="auto">
            <a:xfrm>
              <a:off x="3293667" y="3702051"/>
              <a:ext cx="66676"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35" name="Rectangle 218"/>
            <p:cNvSpPr>
              <a:spLocks noChangeArrowheads="1"/>
            </p:cNvSpPr>
            <p:nvPr/>
          </p:nvSpPr>
          <p:spPr bwMode="auto">
            <a:xfrm>
              <a:off x="3398440" y="3702051"/>
              <a:ext cx="66676"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grpSp>
        <p:nvGrpSpPr>
          <p:cNvPr id="36" name="グループ化 35"/>
          <p:cNvGrpSpPr/>
          <p:nvPr/>
        </p:nvGrpSpPr>
        <p:grpSpPr>
          <a:xfrm>
            <a:off x="4178971" y="1745464"/>
            <a:ext cx="296521" cy="270604"/>
            <a:chOff x="3300413" y="1550988"/>
            <a:chExt cx="457200" cy="381000"/>
          </a:xfrm>
          <a:solidFill>
            <a:srgbClr val="802A5D"/>
          </a:solidFill>
        </p:grpSpPr>
        <p:sp>
          <p:nvSpPr>
            <p:cNvPr id="37" name="Freeform 115"/>
            <p:cNvSpPr>
              <a:spLocks/>
            </p:cNvSpPr>
            <p:nvPr/>
          </p:nvSpPr>
          <p:spPr bwMode="auto">
            <a:xfrm>
              <a:off x="3376613" y="15509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solidFill>
                <a:srgbClr val="802A5D"/>
              </a:solid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prstClr val="black"/>
                </a:solidFill>
              </a:endParaRPr>
            </a:p>
          </p:txBody>
        </p:sp>
        <p:sp>
          <p:nvSpPr>
            <p:cNvPr id="38" name="Freeform 116"/>
            <p:cNvSpPr>
              <a:spLocks/>
            </p:cNvSpPr>
            <p:nvPr/>
          </p:nvSpPr>
          <p:spPr bwMode="auto">
            <a:xfrm>
              <a:off x="3300413" y="1814513"/>
              <a:ext cx="307975" cy="117475"/>
            </a:xfrm>
            <a:custGeom>
              <a:avLst/>
              <a:gdLst/>
              <a:ahLst/>
              <a:cxnLst>
                <a:cxn ang="0">
                  <a:pos x="144" y="16"/>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194" y="74"/>
                </a:cxn>
                <a:cxn ang="0">
                  <a:pos x="194" y="74"/>
                </a:cxn>
                <a:cxn ang="0">
                  <a:pos x="184" y="70"/>
                </a:cxn>
                <a:cxn ang="0">
                  <a:pos x="176" y="64"/>
                </a:cxn>
                <a:cxn ang="0">
                  <a:pos x="168" y="58"/>
                </a:cxn>
                <a:cxn ang="0">
                  <a:pos x="162" y="52"/>
                </a:cxn>
                <a:cxn ang="0">
                  <a:pos x="156" y="44"/>
                </a:cxn>
                <a:cxn ang="0">
                  <a:pos x="150" y="34"/>
                </a:cxn>
                <a:cxn ang="0">
                  <a:pos x="148" y="26"/>
                </a:cxn>
                <a:cxn ang="0">
                  <a:pos x="144" y="16"/>
                </a:cxn>
                <a:cxn ang="0">
                  <a:pos x="144" y="16"/>
                </a:cxn>
              </a:cxnLst>
              <a:rect l="0" t="0" r="r" b="b"/>
              <a:pathLst>
                <a:path w="194" h="74">
                  <a:moveTo>
                    <a:pt x="144" y="16"/>
                  </a:move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194" y="74"/>
                  </a:lnTo>
                  <a:lnTo>
                    <a:pt x="194" y="74"/>
                  </a:lnTo>
                  <a:lnTo>
                    <a:pt x="184" y="70"/>
                  </a:lnTo>
                  <a:lnTo>
                    <a:pt x="176" y="64"/>
                  </a:lnTo>
                  <a:lnTo>
                    <a:pt x="168" y="58"/>
                  </a:lnTo>
                  <a:lnTo>
                    <a:pt x="162" y="52"/>
                  </a:lnTo>
                  <a:lnTo>
                    <a:pt x="156" y="44"/>
                  </a:lnTo>
                  <a:lnTo>
                    <a:pt x="150" y="34"/>
                  </a:lnTo>
                  <a:lnTo>
                    <a:pt x="148" y="26"/>
                  </a:lnTo>
                  <a:lnTo>
                    <a:pt x="144" y="16"/>
                  </a:lnTo>
                  <a:lnTo>
                    <a:pt x="144" y="16"/>
                  </a:lnTo>
                  <a:close/>
                </a:path>
              </a:pathLst>
            </a:custGeom>
            <a:grpFill/>
            <a:ln w="9525">
              <a:solidFill>
                <a:srgbClr val="802A5D"/>
              </a:solid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prstClr val="black"/>
                </a:solidFill>
              </a:endParaRPr>
            </a:p>
          </p:txBody>
        </p:sp>
        <p:sp>
          <p:nvSpPr>
            <p:cNvPr id="39" name="Freeform 117"/>
            <p:cNvSpPr>
              <a:spLocks noEditPoints="1"/>
            </p:cNvSpPr>
            <p:nvPr/>
          </p:nvSpPr>
          <p:spPr bwMode="auto">
            <a:xfrm>
              <a:off x="3567113" y="1741488"/>
              <a:ext cx="190500" cy="190500"/>
            </a:xfrm>
            <a:custGeom>
              <a:avLst/>
              <a:gdLst/>
              <a:ahLst/>
              <a:cxnLst>
                <a:cxn ang="0">
                  <a:pos x="92" y="76"/>
                </a:cxn>
                <a:cxn ang="0">
                  <a:pos x="98" y="64"/>
                </a:cxn>
                <a:cxn ang="0">
                  <a:pos x="100" y="50"/>
                </a:cxn>
                <a:cxn ang="0">
                  <a:pos x="96" y="30"/>
                </a:cxn>
                <a:cxn ang="0">
                  <a:pos x="86" y="14"/>
                </a:cxn>
                <a:cxn ang="0">
                  <a:pos x="70" y="4"/>
                </a:cxn>
                <a:cxn ang="0">
                  <a:pos x="50" y="0"/>
                </a:cxn>
                <a:cxn ang="0">
                  <a:pos x="40" y="2"/>
                </a:cxn>
                <a:cxn ang="0">
                  <a:pos x="22" y="8"/>
                </a:cxn>
                <a:cxn ang="0">
                  <a:pos x="8" y="22"/>
                </a:cxn>
                <a:cxn ang="0">
                  <a:pos x="2" y="40"/>
                </a:cxn>
                <a:cxn ang="0">
                  <a:pos x="0" y="50"/>
                </a:cxn>
                <a:cxn ang="0">
                  <a:pos x="4" y="70"/>
                </a:cxn>
                <a:cxn ang="0">
                  <a:pos x="14" y="86"/>
                </a:cxn>
                <a:cxn ang="0">
                  <a:pos x="30" y="96"/>
                </a:cxn>
                <a:cxn ang="0">
                  <a:pos x="50" y="100"/>
                </a:cxn>
                <a:cxn ang="0">
                  <a:pos x="64" y="98"/>
                </a:cxn>
                <a:cxn ang="0">
                  <a:pos x="100" y="116"/>
                </a:cxn>
                <a:cxn ang="0">
                  <a:pos x="104" y="120"/>
                </a:cxn>
                <a:cxn ang="0">
                  <a:pos x="108" y="120"/>
                </a:cxn>
                <a:cxn ang="0">
                  <a:pos x="116" y="116"/>
                </a:cxn>
                <a:cxn ang="0">
                  <a:pos x="120" y="112"/>
                </a:cxn>
                <a:cxn ang="0">
                  <a:pos x="120" y="104"/>
                </a:cxn>
                <a:cxn ang="0">
                  <a:pos x="116" y="100"/>
                </a:cxn>
                <a:cxn ang="0">
                  <a:pos x="50" y="88"/>
                </a:cxn>
                <a:cxn ang="0">
                  <a:pos x="36" y="86"/>
                </a:cxn>
                <a:cxn ang="0">
                  <a:pos x="24" y="76"/>
                </a:cxn>
                <a:cxn ang="0">
                  <a:pos x="14" y="64"/>
                </a:cxn>
                <a:cxn ang="0">
                  <a:pos x="12" y="50"/>
                </a:cxn>
                <a:cxn ang="0">
                  <a:pos x="12" y="42"/>
                </a:cxn>
                <a:cxn ang="0">
                  <a:pos x="18" y="28"/>
                </a:cxn>
                <a:cxn ang="0">
                  <a:pos x="28" y="18"/>
                </a:cxn>
                <a:cxn ang="0">
                  <a:pos x="42" y="12"/>
                </a:cxn>
                <a:cxn ang="0">
                  <a:pos x="50" y="12"/>
                </a:cxn>
                <a:cxn ang="0">
                  <a:pos x="64" y="14"/>
                </a:cxn>
                <a:cxn ang="0">
                  <a:pos x="76" y="24"/>
                </a:cxn>
                <a:cxn ang="0">
                  <a:pos x="86" y="36"/>
                </a:cxn>
                <a:cxn ang="0">
                  <a:pos x="88" y="50"/>
                </a:cxn>
                <a:cxn ang="0">
                  <a:pos x="88" y="58"/>
                </a:cxn>
                <a:cxn ang="0">
                  <a:pos x="82" y="72"/>
                </a:cxn>
                <a:cxn ang="0">
                  <a:pos x="72" y="82"/>
                </a:cxn>
                <a:cxn ang="0">
                  <a:pos x="58" y="88"/>
                </a:cxn>
                <a:cxn ang="0">
                  <a:pos x="50" y="88"/>
                </a:cxn>
              </a:cxnLst>
              <a:rect l="0" t="0" r="r" b="b"/>
              <a:pathLst>
                <a:path w="120" h="120">
                  <a:moveTo>
                    <a:pt x="116" y="100"/>
                  </a:moveTo>
                  <a:lnTo>
                    <a:pt x="92" y="76"/>
                  </a:lnTo>
                  <a:lnTo>
                    <a:pt x="92" y="76"/>
                  </a:lnTo>
                  <a:lnTo>
                    <a:pt x="98" y="64"/>
                  </a:lnTo>
                  <a:lnTo>
                    <a:pt x="100" y="50"/>
                  </a:lnTo>
                  <a:lnTo>
                    <a:pt x="100" y="50"/>
                  </a:lnTo>
                  <a:lnTo>
                    <a:pt x="98" y="40"/>
                  </a:lnTo>
                  <a:lnTo>
                    <a:pt x="96" y="30"/>
                  </a:lnTo>
                  <a:lnTo>
                    <a:pt x="92" y="22"/>
                  </a:lnTo>
                  <a:lnTo>
                    <a:pt x="86" y="14"/>
                  </a:lnTo>
                  <a:lnTo>
                    <a:pt x="78" y="8"/>
                  </a:lnTo>
                  <a:lnTo>
                    <a:pt x="70" y="4"/>
                  </a:lnTo>
                  <a:lnTo>
                    <a:pt x="60" y="2"/>
                  </a:lnTo>
                  <a:lnTo>
                    <a:pt x="50" y="0"/>
                  </a:lnTo>
                  <a:lnTo>
                    <a:pt x="50" y="0"/>
                  </a:lnTo>
                  <a:lnTo>
                    <a:pt x="40" y="2"/>
                  </a:lnTo>
                  <a:lnTo>
                    <a:pt x="30" y="4"/>
                  </a:lnTo>
                  <a:lnTo>
                    <a:pt x="22" y="8"/>
                  </a:lnTo>
                  <a:lnTo>
                    <a:pt x="14" y="14"/>
                  </a:lnTo>
                  <a:lnTo>
                    <a:pt x="8" y="22"/>
                  </a:lnTo>
                  <a:lnTo>
                    <a:pt x="4" y="30"/>
                  </a:lnTo>
                  <a:lnTo>
                    <a:pt x="2" y="40"/>
                  </a:lnTo>
                  <a:lnTo>
                    <a:pt x="0" y="50"/>
                  </a:lnTo>
                  <a:lnTo>
                    <a:pt x="0" y="50"/>
                  </a:lnTo>
                  <a:lnTo>
                    <a:pt x="2" y="60"/>
                  </a:lnTo>
                  <a:lnTo>
                    <a:pt x="4" y="70"/>
                  </a:lnTo>
                  <a:lnTo>
                    <a:pt x="8" y="78"/>
                  </a:lnTo>
                  <a:lnTo>
                    <a:pt x="14" y="86"/>
                  </a:lnTo>
                  <a:lnTo>
                    <a:pt x="22" y="92"/>
                  </a:lnTo>
                  <a:lnTo>
                    <a:pt x="30" y="96"/>
                  </a:lnTo>
                  <a:lnTo>
                    <a:pt x="40" y="98"/>
                  </a:lnTo>
                  <a:lnTo>
                    <a:pt x="50" y="100"/>
                  </a:lnTo>
                  <a:lnTo>
                    <a:pt x="50" y="100"/>
                  </a:lnTo>
                  <a:lnTo>
                    <a:pt x="64" y="98"/>
                  </a:lnTo>
                  <a:lnTo>
                    <a:pt x="76" y="92"/>
                  </a:lnTo>
                  <a:lnTo>
                    <a:pt x="100" y="116"/>
                  </a:lnTo>
                  <a:lnTo>
                    <a:pt x="100" y="116"/>
                  </a:lnTo>
                  <a:lnTo>
                    <a:pt x="104" y="120"/>
                  </a:lnTo>
                  <a:lnTo>
                    <a:pt x="108" y="120"/>
                  </a:lnTo>
                  <a:lnTo>
                    <a:pt x="108" y="120"/>
                  </a:lnTo>
                  <a:lnTo>
                    <a:pt x="112" y="120"/>
                  </a:lnTo>
                  <a:lnTo>
                    <a:pt x="116" y="116"/>
                  </a:lnTo>
                  <a:lnTo>
                    <a:pt x="116" y="116"/>
                  </a:lnTo>
                  <a:lnTo>
                    <a:pt x="120" y="112"/>
                  </a:lnTo>
                  <a:lnTo>
                    <a:pt x="120" y="108"/>
                  </a:lnTo>
                  <a:lnTo>
                    <a:pt x="120" y="104"/>
                  </a:lnTo>
                  <a:lnTo>
                    <a:pt x="116" y="100"/>
                  </a:lnTo>
                  <a:lnTo>
                    <a:pt x="116" y="100"/>
                  </a:lnTo>
                  <a:close/>
                  <a:moveTo>
                    <a:pt x="50" y="88"/>
                  </a:moveTo>
                  <a:lnTo>
                    <a:pt x="50" y="88"/>
                  </a:lnTo>
                  <a:lnTo>
                    <a:pt x="42" y="88"/>
                  </a:lnTo>
                  <a:lnTo>
                    <a:pt x="36" y="86"/>
                  </a:lnTo>
                  <a:lnTo>
                    <a:pt x="28" y="82"/>
                  </a:lnTo>
                  <a:lnTo>
                    <a:pt x="24" y="76"/>
                  </a:lnTo>
                  <a:lnTo>
                    <a:pt x="18" y="72"/>
                  </a:lnTo>
                  <a:lnTo>
                    <a:pt x="14" y="64"/>
                  </a:lnTo>
                  <a:lnTo>
                    <a:pt x="12" y="58"/>
                  </a:lnTo>
                  <a:lnTo>
                    <a:pt x="12" y="50"/>
                  </a:lnTo>
                  <a:lnTo>
                    <a:pt x="12" y="50"/>
                  </a:lnTo>
                  <a:lnTo>
                    <a:pt x="12" y="42"/>
                  </a:lnTo>
                  <a:lnTo>
                    <a:pt x="14" y="36"/>
                  </a:lnTo>
                  <a:lnTo>
                    <a:pt x="18" y="28"/>
                  </a:lnTo>
                  <a:lnTo>
                    <a:pt x="24" y="24"/>
                  </a:lnTo>
                  <a:lnTo>
                    <a:pt x="28" y="18"/>
                  </a:lnTo>
                  <a:lnTo>
                    <a:pt x="36" y="14"/>
                  </a:lnTo>
                  <a:lnTo>
                    <a:pt x="42" y="12"/>
                  </a:lnTo>
                  <a:lnTo>
                    <a:pt x="50" y="12"/>
                  </a:lnTo>
                  <a:lnTo>
                    <a:pt x="50" y="12"/>
                  </a:lnTo>
                  <a:lnTo>
                    <a:pt x="58" y="12"/>
                  </a:lnTo>
                  <a:lnTo>
                    <a:pt x="64" y="14"/>
                  </a:lnTo>
                  <a:lnTo>
                    <a:pt x="72" y="18"/>
                  </a:lnTo>
                  <a:lnTo>
                    <a:pt x="76" y="24"/>
                  </a:lnTo>
                  <a:lnTo>
                    <a:pt x="82" y="28"/>
                  </a:lnTo>
                  <a:lnTo>
                    <a:pt x="86" y="36"/>
                  </a:lnTo>
                  <a:lnTo>
                    <a:pt x="88" y="42"/>
                  </a:lnTo>
                  <a:lnTo>
                    <a:pt x="88" y="50"/>
                  </a:lnTo>
                  <a:lnTo>
                    <a:pt x="88" y="50"/>
                  </a:lnTo>
                  <a:lnTo>
                    <a:pt x="88" y="58"/>
                  </a:lnTo>
                  <a:lnTo>
                    <a:pt x="86" y="64"/>
                  </a:lnTo>
                  <a:lnTo>
                    <a:pt x="82" y="72"/>
                  </a:lnTo>
                  <a:lnTo>
                    <a:pt x="76" y="76"/>
                  </a:lnTo>
                  <a:lnTo>
                    <a:pt x="72" y="82"/>
                  </a:lnTo>
                  <a:lnTo>
                    <a:pt x="64" y="86"/>
                  </a:lnTo>
                  <a:lnTo>
                    <a:pt x="58" y="88"/>
                  </a:lnTo>
                  <a:lnTo>
                    <a:pt x="50" y="88"/>
                  </a:lnTo>
                  <a:lnTo>
                    <a:pt x="50" y="88"/>
                  </a:lnTo>
                  <a:close/>
                </a:path>
              </a:pathLst>
            </a:custGeom>
            <a:grpFill/>
            <a:ln w="9525">
              <a:solidFill>
                <a:srgbClr val="802A5D"/>
              </a:solid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prstClr val="black"/>
                </a:solidFill>
              </a:endParaRPr>
            </a:p>
          </p:txBody>
        </p:sp>
      </p:grpSp>
      <p:grpSp>
        <p:nvGrpSpPr>
          <p:cNvPr id="40" name="グループ化 39"/>
          <p:cNvGrpSpPr/>
          <p:nvPr/>
        </p:nvGrpSpPr>
        <p:grpSpPr>
          <a:xfrm>
            <a:off x="7974198" y="1745464"/>
            <a:ext cx="300005" cy="266173"/>
            <a:chOff x="4202113" y="649288"/>
            <a:chExt cx="457200" cy="381000"/>
          </a:xfrm>
          <a:solidFill>
            <a:srgbClr val="819D26"/>
          </a:solidFill>
        </p:grpSpPr>
        <p:sp>
          <p:nvSpPr>
            <p:cNvPr id="41" name="Freeform 127"/>
            <p:cNvSpPr>
              <a:spLocks/>
            </p:cNvSpPr>
            <p:nvPr/>
          </p:nvSpPr>
          <p:spPr bwMode="auto">
            <a:xfrm>
              <a:off x="4278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prstClr val="black"/>
                </a:solidFill>
              </a:endParaRPr>
            </a:p>
          </p:txBody>
        </p:sp>
        <p:sp>
          <p:nvSpPr>
            <p:cNvPr id="42" name="Freeform 128"/>
            <p:cNvSpPr>
              <a:spLocks/>
            </p:cNvSpPr>
            <p:nvPr/>
          </p:nvSpPr>
          <p:spPr bwMode="auto">
            <a:xfrm>
              <a:off x="4202113" y="912813"/>
              <a:ext cx="333375" cy="117475"/>
            </a:xfrm>
            <a:custGeom>
              <a:avLst/>
              <a:gdLst/>
              <a:ahLst/>
              <a:cxnLst>
                <a:cxn ang="0">
                  <a:pos x="196" y="68"/>
                </a:cxn>
                <a:cxn ang="0">
                  <a:pos x="196" y="68"/>
                </a:cxn>
                <a:cxn ang="0">
                  <a:pos x="186" y="60"/>
                </a:cxn>
                <a:cxn ang="0">
                  <a:pos x="178" y="48"/>
                </a:cxn>
                <a:cxn ang="0">
                  <a:pos x="174" y="40"/>
                </a:cxn>
                <a:cxn ang="0">
                  <a:pos x="172" y="32"/>
                </a:cxn>
                <a:cxn ang="0">
                  <a:pos x="170" y="22"/>
                </a:cxn>
                <a:cxn ang="0">
                  <a:pos x="170" y="10"/>
                </a:cxn>
                <a:cxn ang="0">
                  <a:pos x="170" y="4"/>
                </a:cxn>
                <a:cxn ang="0">
                  <a:pos x="170"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10" y="74"/>
                </a:cxn>
                <a:cxn ang="0">
                  <a:pos x="210" y="74"/>
                </a:cxn>
                <a:cxn ang="0">
                  <a:pos x="196" y="68"/>
                </a:cxn>
                <a:cxn ang="0">
                  <a:pos x="196" y="68"/>
                </a:cxn>
              </a:cxnLst>
              <a:rect l="0" t="0" r="r" b="b"/>
              <a:pathLst>
                <a:path w="210" h="74">
                  <a:moveTo>
                    <a:pt x="196" y="68"/>
                  </a:moveTo>
                  <a:lnTo>
                    <a:pt x="196" y="68"/>
                  </a:lnTo>
                  <a:lnTo>
                    <a:pt x="186" y="60"/>
                  </a:lnTo>
                  <a:lnTo>
                    <a:pt x="178" y="48"/>
                  </a:lnTo>
                  <a:lnTo>
                    <a:pt x="174" y="40"/>
                  </a:lnTo>
                  <a:lnTo>
                    <a:pt x="172" y="32"/>
                  </a:lnTo>
                  <a:lnTo>
                    <a:pt x="170" y="22"/>
                  </a:lnTo>
                  <a:lnTo>
                    <a:pt x="170" y="10"/>
                  </a:lnTo>
                  <a:lnTo>
                    <a:pt x="170" y="4"/>
                  </a:lnTo>
                  <a:lnTo>
                    <a:pt x="170"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10" y="74"/>
                  </a:lnTo>
                  <a:lnTo>
                    <a:pt x="210" y="74"/>
                  </a:lnTo>
                  <a:lnTo>
                    <a:pt x="196" y="68"/>
                  </a:lnTo>
                  <a:lnTo>
                    <a:pt x="196" y="68"/>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prstClr val="black"/>
                </a:solidFill>
              </a:endParaRPr>
            </a:p>
          </p:txBody>
        </p:sp>
        <p:sp>
          <p:nvSpPr>
            <p:cNvPr id="43" name="Freeform 129"/>
            <p:cNvSpPr>
              <a:spLocks noEditPoints="1"/>
            </p:cNvSpPr>
            <p:nvPr/>
          </p:nvSpPr>
          <p:spPr bwMode="auto">
            <a:xfrm>
              <a:off x="4510088" y="760413"/>
              <a:ext cx="149225" cy="269875"/>
            </a:xfrm>
            <a:custGeom>
              <a:avLst/>
              <a:gdLst/>
              <a:ahLst/>
              <a:cxnLst>
                <a:cxn ang="0">
                  <a:pos x="42" y="170"/>
                </a:cxn>
                <a:cxn ang="0">
                  <a:pos x="42" y="152"/>
                </a:cxn>
                <a:cxn ang="0">
                  <a:pos x="16" y="144"/>
                </a:cxn>
                <a:cxn ang="0">
                  <a:pos x="8" y="138"/>
                </a:cxn>
                <a:cxn ang="0">
                  <a:pos x="0" y="120"/>
                </a:cxn>
                <a:cxn ang="0">
                  <a:pos x="24" y="108"/>
                </a:cxn>
                <a:cxn ang="0">
                  <a:pos x="26" y="116"/>
                </a:cxn>
                <a:cxn ang="0">
                  <a:pos x="28" y="122"/>
                </a:cxn>
                <a:cxn ang="0">
                  <a:pos x="42" y="130"/>
                </a:cxn>
                <a:cxn ang="0">
                  <a:pos x="36" y="88"/>
                </a:cxn>
                <a:cxn ang="0">
                  <a:pos x="20" y="82"/>
                </a:cxn>
                <a:cxn ang="0">
                  <a:pos x="10" y="74"/>
                </a:cxn>
                <a:cxn ang="0">
                  <a:pos x="4" y="64"/>
                </a:cxn>
                <a:cxn ang="0">
                  <a:pos x="2" y="52"/>
                </a:cxn>
                <a:cxn ang="0">
                  <a:pos x="6" y="36"/>
                </a:cxn>
                <a:cxn ang="0">
                  <a:pos x="10" y="30"/>
                </a:cxn>
                <a:cxn ang="0">
                  <a:pos x="14" y="24"/>
                </a:cxn>
                <a:cxn ang="0">
                  <a:pos x="28" y="16"/>
                </a:cxn>
                <a:cxn ang="0">
                  <a:pos x="42" y="12"/>
                </a:cxn>
                <a:cxn ang="0">
                  <a:pos x="52" y="0"/>
                </a:cxn>
                <a:cxn ang="0">
                  <a:pos x="52" y="12"/>
                </a:cxn>
                <a:cxn ang="0">
                  <a:pos x="76" y="20"/>
                </a:cxn>
                <a:cxn ang="0">
                  <a:pos x="82" y="26"/>
                </a:cxn>
                <a:cxn ang="0">
                  <a:pos x="90" y="42"/>
                </a:cxn>
                <a:cxn ang="0">
                  <a:pos x="68" y="52"/>
                </a:cxn>
                <a:cxn ang="0">
                  <a:pos x="64" y="40"/>
                </a:cxn>
                <a:cxn ang="0">
                  <a:pos x="60" y="36"/>
                </a:cxn>
                <a:cxn ang="0">
                  <a:pos x="52" y="68"/>
                </a:cxn>
                <a:cxn ang="0">
                  <a:pos x="70" y="76"/>
                </a:cxn>
                <a:cxn ang="0">
                  <a:pos x="82" y="82"/>
                </a:cxn>
                <a:cxn ang="0">
                  <a:pos x="90" y="94"/>
                </a:cxn>
                <a:cxn ang="0">
                  <a:pos x="94" y="110"/>
                </a:cxn>
                <a:cxn ang="0">
                  <a:pos x="92" y="120"/>
                </a:cxn>
                <a:cxn ang="0">
                  <a:pos x="84" y="138"/>
                </a:cxn>
                <a:cxn ang="0">
                  <a:pos x="76" y="144"/>
                </a:cxn>
                <a:cxn ang="0">
                  <a:pos x="52" y="152"/>
                </a:cxn>
                <a:cxn ang="0">
                  <a:pos x="42" y="34"/>
                </a:cxn>
                <a:cxn ang="0">
                  <a:pos x="36" y="34"/>
                </a:cxn>
                <a:cxn ang="0">
                  <a:pos x="30" y="38"/>
                </a:cxn>
                <a:cxn ang="0">
                  <a:pos x="26" y="50"/>
                </a:cxn>
                <a:cxn ang="0">
                  <a:pos x="28" y="56"/>
                </a:cxn>
                <a:cxn ang="0">
                  <a:pos x="32" y="62"/>
                </a:cxn>
                <a:cxn ang="0">
                  <a:pos x="42" y="34"/>
                </a:cxn>
                <a:cxn ang="0">
                  <a:pos x="52" y="130"/>
                </a:cxn>
                <a:cxn ang="0">
                  <a:pos x="62" y="128"/>
                </a:cxn>
                <a:cxn ang="0">
                  <a:pos x="66" y="122"/>
                </a:cxn>
                <a:cxn ang="0">
                  <a:pos x="68" y="112"/>
                </a:cxn>
                <a:cxn ang="0">
                  <a:pos x="62" y="100"/>
                </a:cxn>
                <a:cxn ang="0">
                  <a:pos x="52" y="94"/>
                </a:cxn>
              </a:cxnLst>
              <a:rect l="0" t="0" r="r" b="b"/>
              <a:pathLst>
                <a:path w="94" h="170">
                  <a:moveTo>
                    <a:pt x="52" y="170"/>
                  </a:moveTo>
                  <a:lnTo>
                    <a:pt x="42" y="170"/>
                  </a:lnTo>
                  <a:lnTo>
                    <a:pt x="42" y="152"/>
                  </a:lnTo>
                  <a:lnTo>
                    <a:pt x="42" y="152"/>
                  </a:lnTo>
                  <a:lnTo>
                    <a:pt x="26" y="148"/>
                  </a:lnTo>
                  <a:lnTo>
                    <a:pt x="16" y="144"/>
                  </a:lnTo>
                  <a:lnTo>
                    <a:pt x="16" y="144"/>
                  </a:lnTo>
                  <a:lnTo>
                    <a:pt x="8" y="138"/>
                  </a:lnTo>
                  <a:lnTo>
                    <a:pt x="4" y="130"/>
                  </a:lnTo>
                  <a:lnTo>
                    <a:pt x="0" y="120"/>
                  </a:lnTo>
                  <a:lnTo>
                    <a:pt x="0" y="108"/>
                  </a:lnTo>
                  <a:lnTo>
                    <a:pt x="24" y="108"/>
                  </a:lnTo>
                  <a:lnTo>
                    <a:pt x="24" y="108"/>
                  </a:lnTo>
                  <a:lnTo>
                    <a:pt x="26" y="116"/>
                  </a:lnTo>
                  <a:lnTo>
                    <a:pt x="28" y="122"/>
                  </a:lnTo>
                  <a:lnTo>
                    <a:pt x="28" y="122"/>
                  </a:lnTo>
                  <a:lnTo>
                    <a:pt x="34" y="128"/>
                  </a:lnTo>
                  <a:lnTo>
                    <a:pt x="42" y="130"/>
                  </a:lnTo>
                  <a:lnTo>
                    <a:pt x="42" y="92"/>
                  </a:lnTo>
                  <a:lnTo>
                    <a:pt x="36" y="88"/>
                  </a:lnTo>
                  <a:lnTo>
                    <a:pt x="36" y="88"/>
                  </a:lnTo>
                  <a:lnTo>
                    <a:pt x="20" y="82"/>
                  </a:lnTo>
                  <a:lnTo>
                    <a:pt x="14" y="78"/>
                  </a:lnTo>
                  <a:lnTo>
                    <a:pt x="10" y="74"/>
                  </a:lnTo>
                  <a:lnTo>
                    <a:pt x="10" y="74"/>
                  </a:lnTo>
                  <a:lnTo>
                    <a:pt x="4" y="64"/>
                  </a:lnTo>
                  <a:lnTo>
                    <a:pt x="2" y="52"/>
                  </a:lnTo>
                  <a:lnTo>
                    <a:pt x="2" y="52"/>
                  </a:lnTo>
                  <a:lnTo>
                    <a:pt x="4" y="44"/>
                  </a:lnTo>
                  <a:lnTo>
                    <a:pt x="6" y="36"/>
                  </a:lnTo>
                  <a:lnTo>
                    <a:pt x="6" y="36"/>
                  </a:lnTo>
                  <a:lnTo>
                    <a:pt x="10" y="30"/>
                  </a:lnTo>
                  <a:lnTo>
                    <a:pt x="14" y="24"/>
                  </a:lnTo>
                  <a:lnTo>
                    <a:pt x="14" y="24"/>
                  </a:lnTo>
                  <a:lnTo>
                    <a:pt x="20" y="18"/>
                  </a:lnTo>
                  <a:lnTo>
                    <a:pt x="28" y="16"/>
                  </a:lnTo>
                  <a:lnTo>
                    <a:pt x="28" y="16"/>
                  </a:lnTo>
                  <a:lnTo>
                    <a:pt x="42" y="12"/>
                  </a:lnTo>
                  <a:lnTo>
                    <a:pt x="42" y="0"/>
                  </a:lnTo>
                  <a:lnTo>
                    <a:pt x="52" y="0"/>
                  </a:lnTo>
                  <a:lnTo>
                    <a:pt x="52" y="12"/>
                  </a:lnTo>
                  <a:lnTo>
                    <a:pt x="52" y="12"/>
                  </a:lnTo>
                  <a:lnTo>
                    <a:pt x="66" y="16"/>
                  </a:lnTo>
                  <a:lnTo>
                    <a:pt x="76" y="20"/>
                  </a:lnTo>
                  <a:lnTo>
                    <a:pt x="76" y="20"/>
                  </a:lnTo>
                  <a:lnTo>
                    <a:pt x="82" y="26"/>
                  </a:lnTo>
                  <a:lnTo>
                    <a:pt x="88" y="34"/>
                  </a:lnTo>
                  <a:lnTo>
                    <a:pt x="90" y="42"/>
                  </a:lnTo>
                  <a:lnTo>
                    <a:pt x="92" y="52"/>
                  </a:lnTo>
                  <a:lnTo>
                    <a:pt x="68" y="52"/>
                  </a:lnTo>
                  <a:lnTo>
                    <a:pt x="68" y="52"/>
                  </a:lnTo>
                  <a:lnTo>
                    <a:pt x="64" y="40"/>
                  </a:lnTo>
                  <a:lnTo>
                    <a:pt x="64" y="40"/>
                  </a:lnTo>
                  <a:lnTo>
                    <a:pt x="60" y="36"/>
                  </a:lnTo>
                  <a:lnTo>
                    <a:pt x="52" y="34"/>
                  </a:lnTo>
                  <a:lnTo>
                    <a:pt x="52" y="68"/>
                  </a:lnTo>
                  <a:lnTo>
                    <a:pt x="52" y="68"/>
                  </a:lnTo>
                  <a:lnTo>
                    <a:pt x="70" y="76"/>
                  </a:lnTo>
                  <a:lnTo>
                    <a:pt x="82" y="82"/>
                  </a:lnTo>
                  <a:lnTo>
                    <a:pt x="82" y="82"/>
                  </a:lnTo>
                  <a:lnTo>
                    <a:pt x="86" y="88"/>
                  </a:lnTo>
                  <a:lnTo>
                    <a:pt x="90" y="94"/>
                  </a:lnTo>
                  <a:lnTo>
                    <a:pt x="94" y="102"/>
                  </a:lnTo>
                  <a:lnTo>
                    <a:pt x="94" y="110"/>
                  </a:lnTo>
                  <a:lnTo>
                    <a:pt x="94" y="110"/>
                  </a:lnTo>
                  <a:lnTo>
                    <a:pt x="92" y="120"/>
                  </a:lnTo>
                  <a:lnTo>
                    <a:pt x="90" y="130"/>
                  </a:lnTo>
                  <a:lnTo>
                    <a:pt x="84" y="138"/>
                  </a:lnTo>
                  <a:lnTo>
                    <a:pt x="76" y="144"/>
                  </a:lnTo>
                  <a:lnTo>
                    <a:pt x="76" y="144"/>
                  </a:lnTo>
                  <a:lnTo>
                    <a:pt x="66" y="148"/>
                  </a:lnTo>
                  <a:lnTo>
                    <a:pt x="52" y="152"/>
                  </a:lnTo>
                  <a:lnTo>
                    <a:pt x="52" y="170"/>
                  </a:lnTo>
                  <a:close/>
                  <a:moveTo>
                    <a:pt x="42" y="34"/>
                  </a:moveTo>
                  <a:lnTo>
                    <a:pt x="42" y="34"/>
                  </a:lnTo>
                  <a:lnTo>
                    <a:pt x="36" y="34"/>
                  </a:lnTo>
                  <a:lnTo>
                    <a:pt x="30" y="38"/>
                  </a:lnTo>
                  <a:lnTo>
                    <a:pt x="30" y="38"/>
                  </a:lnTo>
                  <a:lnTo>
                    <a:pt x="28" y="42"/>
                  </a:lnTo>
                  <a:lnTo>
                    <a:pt x="26" y="50"/>
                  </a:lnTo>
                  <a:lnTo>
                    <a:pt x="26" y="50"/>
                  </a:lnTo>
                  <a:lnTo>
                    <a:pt x="28" y="56"/>
                  </a:lnTo>
                  <a:lnTo>
                    <a:pt x="32" y="62"/>
                  </a:lnTo>
                  <a:lnTo>
                    <a:pt x="32" y="62"/>
                  </a:lnTo>
                  <a:lnTo>
                    <a:pt x="42" y="66"/>
                  </a:lnTo>
                  <a:lnTo>
                    <a:pt x="42" y="34"/>
                  </a:lnTo>
                  <a:close/>
                  <a:moveTo>
                    <a:pt x="52" y="130"/>
                  </a:moveTo>
                  <a:lnTo>
                    <a:pt x="52" y="130"/>
                  </a:lnTo>
                  <a:lnTo>
                    <a:pt x="58" y="130"/>
                  </a:lnTo>
                  <a:lnTo>
                    <a:pt x="62" y="128"/>
                  </a:lnTo>
                  <a:lnTo>
                    <a:pt x="62" y="128"/>
                  </a:lnTo>
                  <a:lnTo>
                    <a:pt x="66" y="122"/>
                  </a:lnTo>
                  <a:lnTo>
                    <a:pt x="68" y="112"/>
                  </a:lnTo>
                  <a:lnTo>
                    <a:pt x="68" y="112"/>
                  </a:lnTo>
                  <a:lnTo>
                    <a:pt x="66" y="106"/>
                  </a:lnTo>
                  <a:lnTo>
                    <a:pt x="62" y="100"/>
                  </a:lnTo>
                  <a:lnTo>
                    <a:pt x="62" y="100"/>
                  </a:lnTo>
                  <a:lnTo>
                    <a:pt x="52" y="94"/>
                  </a:lnTo>
                  <a:lnTo>
                    <a:pt x="52" y="13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prstClr val="black"/>
                </a:solidFill>
              </a:endParaRPr>
            </a:p>
          </p:txBody>
        </p:sp>
      </p:grpSp>
      <p:sp>
        <p:nvSpPr>
          <p:cNvPr id="44" name="テキスト ボックス 43"/>
          <p:cNvSpPr txBox="1"/>
          <p:nvPr/>
        </p:nvSpPr>
        <p:spPr>
          <a:xfrm>
            <a:off x="2556026" y="3048873"/>
            <a:ext cx="398690" cy="576766"/>
          </a:xfrm>
          <a:prstGeom prst="rect">
            <a:avLst/>
          </a:prstGeom>
          <a:noFill/>
        </p:spPr>
        <p:txBody>
          <a:bodyPr wrap="square" rtlCol="0">
            <a:spAutoFit/>
          </a:bodyPr>
          <a:lstStyle/>
          <a:p>
            <a:pPr>
              <a:defRPr/>
            </a:pPr>
            <a:r>
              <a:rPr kumimoji="0" lang="ja-JP" altLang="en-US" sz="2700" b="1" kern="0">
                <a:solidFill>
                  <a:srgbClr val="008CCF">
                    <a:lumMod val="50000"/>
                  </a:srgbClr>
                </a:solidFill>
              </a:rPr>
              <a:t>＋</a:t>
            </a:r>
          </a:p>
        </p:txBody>
      </p:sp>
      <p:sp>
        <p:nvSpPr>
          <p:cNvPr id="45" name="テキスト ボックス 44"/>
          <p:cNvSpPr txBox="1"/>
          <p:nvPr/>
        </p:nvSpPr>
        <p:spPr>
          <a:xfrm>
            <a:off x="6267779" y="3048046"/>
            <a:ext cx="398690" cy="576766"/>
          </a:xfrm>
          <a:prstGeom prst="rect">
            <a:avLst/>
          </a:prstGeom>
          <a:noFill/>
        </p:spPr>
        <p:txBody>
          <a:bodyPr wrap="square" rtlCol="0">
            <a:spAutoFit/>
          </a:bodyPr>
          <a:lstStyle/>
          <a:p>
            <a:pPr>
              <a:defRPr/>
            </a:pPr>
            <a:r>
              <a:rPr kumimoji="0" lang="ja-JP" altLang="en-US" sz="2700" b="1" kern="0">
                <a:solidFill>
                  <a:srgbClr val="008CCF">
                    <a:lumMod val="50000"/>
                  </a:srgbClr>
                </a:solidFill>
              </a:rPr>
              <a:t>＝</a:t>
            </a:r>
          </a:p>
        </p:txBody>
      </p:sp>
      <p:sp>
        <p:nvSpPr>
          <p:cNvPr id="46" name="テキスト ボックス 45"/>
          <p:cNvSpPr txBox="1"/>
          <p:nvPr/>
        </p:nvSpPr>
        <p:spPr>
          <a:xfrm>
            <a:off x="778338" y="3742763"/>
            <a:ext cx="1349413" cy="288383"/>
          </a:xfrm>
          <a:prstGeom prst="rect">
            <a:avLst/>
          </a:prstGeom>
          <a:noFill/>
          <a:ln>
            <a:noFill/>
          </a:ln>
        </p:spPr>
        <p:txBody>
          <a:bodyPr wrap="square" rtlCol="0">
            <a:spAutoFit/>
          </a:bodyPr>
          <a:lstStyle/>
          <a:p>
            <a:pPr>
              <a:defRPr/>
            </a:pPr>
            <a:r>
              <a:rPr kumimoji="0" lang="en-US" altLang="ja-JP" sz="1050" kern="0">
                <a:solidFill>
                  <a:srgbClr val="EE5500"/>
                </a:solidFill>
              </a:rPr>
              <a:t>-</a:t>
            </a:r>
            <a:r>
              <a:rPr kumimoji="0" lang="ja-JP" altLang="en-US" sz="1050" b="1" kern="0">
                <a:solidFill>
                  <a:srgbClr val="EE5500"/>
                </a:solidFill>
              </a:rPr>
              <a:t>パート単価</a:t>
            </a:r>
            <a:r>
              <a:rPr kumimoji="0" lang="en-US" altLang="ja-JP" sz="1050" kern="0">
                <a:solidFill>
                  <a:srgbClr val="EE5500"/>
                </a:solidFill>
              </a:rPr>
              <a:t>-</a:t>
            </a:r>
          </a:p>
        </p:txBody>
      </p:sp>
      <p:sp>
        <p:nvSpPr>
          <p:cNvPr id="47" name="正方形/長方形 46"/>
          <p:cNvSpPr/>
          <p:nvPr/>
        </p:nvSpPr>
        <p:spPr>
          <a:xfrm>
            <a:off x="3077691" y="3211098"/>
            <a:ext cx="1399627" cy="723906"/>
          </a:xfrm>
          <a:prstGeom prst="rect">
            <a:avLst/>
          </a:prstGeom>
          <a:solidFill>
            <a:srgbClr val="D580B2">
              <a:lumMod val="40000"/>
              <a:lumOff val="60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algn="ctr">
              <a:defRPr/>
            </a:pPr>
            <a:endParaRPr kumimoji="0" lang="ja-JP" altLang="en-US" sz="1200" kern="0">
              <a:solidFill>
                <a:srgbClr val="EE5500"/>
              </a:solidFill>
              <a:latin typeface="メイリオ"/>
              <a:ea typeface="メイリオ"/>
            </a:endParaRPr>
          </a:p>
        </p:txBody>
      </p:sp>
      <p:sp>
        <p:nvSpPr>
          <p:cNvPr id="48" name="テキスト ボックス 47"/>
          <p:cNvSpPr txBox="1"/>
          <p:nvPr/>
        </p:nvSpPr>
        <p:spPr>
          <a:xfrm>
            <a:off x="3108559" y="3423777"/>
            <a:ext cx="1450317" cy="537441"/>
          </a:xfrm>
          <a:prstGeom prst="rect">
            <a:avLst/>
          </a:prstGeom>
          <a:noFill/>
          <a:ln>
            <a:noFill/>
          </a:ln>
        </p:spPr>
        <p:txBody>
          <a:bodyPr wrap="square" rtlCol="0">
            <a:spAutoFit/>
          </a:bodyPr>
          <a:lstStyle/>
          <a:p>
            <a:pPr>
              <a:defRPr/>
            </a:pPr>
            <a:r>
              <a:rPr kumimoji="0" lang="ja-JP" altLang="en-US" sz="825" kern="0">
                <a:solidFill>
                  <a:srgbClr val="D580B2">
                    <a:lumMod val="50000"/>
                  </a:srgbClr>
                </a:solidFill>
              </a:rPr>
              <a:t>社員区分　　契約社員</a:t>
            </a:r>
            <a:endParaRPr kumimoji="0" lang="en-US" altLang="ja-JP" sz="825" kern="0">
              <a:solidFill>
                <a:srgbClr val="D580B2">
                  <a:lumMod val="50000"/>
                </a:srgbClr>
              </a:solidFill>
            </a:endParaRPr>
          </a:p>
          <a:p>
            <a:pPr>
              <a:defRPr/>
            </a:pPr>
            <a:r>
              <a:rPr kumimoji="0" lang="ja-JP" altLang="en-US" sz="825" kern="0">
                <a:solidFill>
                  <a:srgbClr val="D580B2">
                    <a:lumMod val="50000"/>
                  </a:srgbClr>
                </a:solidFill>
              </a:rPr>
              <a:t>契約期間　　</a:t>
            </a:r>
            <a:r>
              <a:rPr kumimoji="0" lang="en-US" altLang="ja-JP" sz="825" kern="0">
                <a:solidFill>
                  <a:srgbClr val="D580B2">
                    <a:lumMod val="50000"/>
                  </a:srgbClr>
                </a:solidFill>
              </a:rPr>
              <a:t>1</a:t>
            </a:r>
            <a:r>
              <a:rPr kumimoji="0" lang="ja-JP" altLang="en-US" sz="825" kern="0">
                <a:solidFill>
                  <a:srgbClr val="D580B2">
                    <a:lumMod val="50000"/>
                  </a:srgbClr>
                </a:solidFill>
              </a:rPr>
              <a:t>年間　　</a:t>
            </a:r>
            <a:endParaRPr kumimoji="0" lang="en-US" altLang="ja-JP" sz="825" kern="0">
              <a:solidFill>
                <a:srgbClr val="D580B2">
                  <a:lumMod val="50000"/>
                </a:srgbClr>
              </a:solidFill>
            </a:endParaRPr>
          </a:p>
          <a:p>
            <a:pPr>
              <a:defRPr/>
            </a:pPr>
            <a:r>
              <a:rPr kumimoji="0" lang="ja-JP" altLang="en-US" sz="825" kern="0">
                <a:solidFill>
                  <a:srgbClr val="D580B2">
                    <a:lumMod val="50000"/>
                  </a:srgbClr>
                </a:solidFill>
              </a:rPr>
              <a:t>時給　　　　</a:t>
            </a:r>
            <a:r>
              <a:rPr kumimoji="0" lang="en-US" altLang="ja-JP" sz="825" kern="0">
                <a:solidFill>
                  <a:srgbClr val="D580B2">
                    <a:lumMod val="50000"/>
                  </a:srgbClr>
                </a:solidFill>
              </a:rPr>
              <a:t>1,500</a:t>
            </a:r>
            <a:r>
              <a:rPr kumimoji="0" lang="ja-JP" altLang="en-US" sz="825" kern="0">
                <a:solidFill>
                  <a:srgbClr val="D580B2">
                    <a:lumMod val="50000"/>
                  </a:srgbClr>
                </a:solidFill>
              </a:rPr>
              <a:t>円</a:t>
            </a:r>
            <a:endParaRPr kumimoji="0" lang="en-US" altLang="ja-JP" sz="825" kern="0">
              <a:solidFill>
                <a:srgbClr val="D580B2">
                  <a:lumMod val="50000"/>
                </a:srgbClr>
              </a:solidFill>
            </a:endParaRPr>
          </a:p>
        </p:txBody>
      </p:sp>
      <p:sp>
        <p:nvSpPr>
          <p:cNvPr id="49" name="テキスト ボックス 48"/>
          <p:cNvSpPr txBox="1"/>
          <p:nvPr/>
        </p:nvSpPr>
        <p:spPr>
          <a:xfrm>
            <a:off x="3077691" y="3224534"/>
            <a:ext cx="1211583" cy="262166"/>
          </a:xfrm>
          <a:prstGeom prst="rect">
            <a:avLst/>
          </a:prstGeom>
          <a:noFill/>
        </p:spPr>
        <p:txBody>
          <a:bodyPr wrap="square" rtlCol="0">
            <a:spAutoFit/>
          </a:bodyPr>
          <a:lstStyle/>
          <a:p>
            <a:pPr>
              <a:defRPr/>
            </a:pPr>
            <a:r>
              <a:rPr kumimoji="0" lang="en-US" altLang="ja-JP" sz="900" b="1" kern="0">
                <a:solidFill>
                  <a:srgbClr val="D580B2">
                    <a:lumMod val="50000"/>
                  </a:srgbClr>
                </a:solidFill>
              </a:rPr>
              <a:t>-B</a:t>
            </a:r>
            <a:r>
              <a:rPr kumimoji="0" lang="ja-JP" altLang="en-US" sz="900" b="1" kern="0" err="1">
                <a:solidFill>
                  <a:srgbClr val="D580B2">
                    <a:lumMod val="50000"/>
                  </a:srgbClr>
                </a:solidFill>
              </a:rPr>
              <a:t>さん</a:t>
            </a:r>
            <a:r>
              <a:rPr kumimoji="0" lang="en-US" altLang="ja-JP" sz="900" b="1" kern="0">
                <a:solidFill>
                  <a:srgbClr val="D580B2">
                    <a:lumMod val="50000"/>
                  </a:srgbClr>
                </a:solidFill>
              </a:rPr>
              <a:t>-</a:t>
            </a:r>
          </a:p>
        </p:txBody>
      </p:sp>
      <p:sp>
        <p:nvSpPr>
          <p:cNvPr id="50" name="正方形/長方形 49"/>
          <p:cNvSpPr/>
          <p:nvPr/>
        </p:nvSpPr>
        <p:spPr>
          <a:xfrm>
            <a:off x="3065665" y="4199071"/>
            <a:ext cx="1399627" cy="723906"/>
          </a:xfrm>
          <a:prstGeom prst="rect">
            <a:avLst/>
          </a:prstGeom>
          <a:solidFill>
            <a:srgbClr val="D580B2">
              <a:lumMod val="40000"/>
              <a:lumOff val="60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algn="ctr">
              <a:defRPr/>
            </a:pPr>
            <a:endParaRPr kumimoji="0" lang="ja-JP" altLang="en-US" sz="1200" kern="0">
              <a:solidFill>
                <a:srgbClr val="EE5500"/>
              </a:solidFill>
              <a:latin typeface="メイリオ"/>
              <a:ea typeface="メイリオ"/>
            </a:endParaRPr>
          </a:p>
        </p:txBody>
      </p:sp>
      <p:sp>
        <p:nvSpPr>
          <p:cNvPr id="51" name="テキスト ボックス 50"/>
          <p:cNvSpPr txBox="1"/>
          <p:nvPr/>
        </p:nvSpPr>
        <p:spPr>
          <a:xfrm>
            <a:off x="3033116" y="4503406"/>
            <a:ext cx="1487400" cy="681632"/>
          </a:xfrm>
          <a:prstGeom prst="rect">
            <a:avLst/>
          </a:prstGeom>
          <a:noFill/>
          <a:ln>
            <a:noFill/>
          </a:ln>
        </p:spPr>
        <p:txBody>
          <a:bodyPr wrap="square" rtlCol="0">
            <a:spAutoFit/>
          </a:bodyPr>
          <a:lstStyle/>
          <a:p>
            <a:pPr>
              <a:defRPr/>
            </a:pPr>
            <a:r>
              <a:rPr kumimoji="0" lang="ja-JP" altLang="en-US" sz="825" kern="0">
                <a:solidFill>
                  <a:srgbClr val="D580B2">
                    <a:lumMod val="50000"/>
                  </a:srgbClr>
                </a:solidFill>
              </a:rPr>
              <a:t>社員区分　　パート社員</a:t>
            </a:r>
            <a:endParaRPr kumimoji="0" lang="en-US" altLang="ja-JP" sz="825" kern="0">
              <a:solidFill>
                <a:srgbClr val="D580B2">
                  <a:lumMod val="50000"/>
                </a:srgbClr>
              </a:solidFill>
            </a:endParaRPr>
          </a:p>
          <a:p>
            <a:pPr>
              <a:defRPr/>
            </a:pPr>
            <a:r>
              <a:rPr kumimoji="0" lang="ja-JP" altLang="en-US" sz="825" kern="0">
                <a:solidFill>
                  <a:srgbClr val="D580B2">
                    <a:lumMod val="50000"/>
                  </a:srgbClr>
                </a:solidFill>
              </a:rPr>
              <a:t>事業所　　　本社部門　　</a:t>
            </a:r>
            <a:endParaRPr kumimoji="0" lang="en-US" altLang="ja-JP" sz="825" kern="0">
              <a:solidFill>
                <a:srgbClr val="D580B2">
                  <a:lumMod val="50000"/>
                </a:srgbClr>
              </a:solidFill>
            </a:endParaRPr>
          </a:p>
          <a:p>
            <a:pPr>
              <a:defRPr/>
            </a:pPr>
            <a:r>
              <a:rPr kumimoji="0" lang="ja-JP" altLang="en-US" sz="825" kern="0">
                <a:solidFill>
                  <a:srgbClr val="D580B2">
                    <a:lumMod val="50000"/>
                  </a:srgbClr>
                </a:solidFill>
              </a:rPr>
              <a:t>シフト　　　</a:t>
            </a:r>
            <a:r>
              <a:rPr kumimoji="0" lang="en-US" altLang="ja-JP" sz="825" kern="0">
                <a:solidFill>
                  <a:srgbClr val="D580B2">
                    <a:lumMod val="50000"/>
                  </a:srgbClr>
                </a:solidFill>
              </a:rPr>
              <a:t>A</a:t>
            </a:r>
            <a:r>
              <a:rPr kumimoji="0" lang="ja-JP" altLang="en-US" sz="825" kern="0">
                <a:solidFill>
                  <a:srgbClr val="D580B2">
                    <a:lumMod val="50000"/>
                  </a:srgbClr>
                </a:solidFill>
              </a:rPr>
              <a:t>シフト</a:t>
            </a:r>
            <a:endParaRPr kumimoji="0" lang="en-US" altLang="ja-JP" sz="825" kern="0">
              <a:solidFill>
                <a:srgbClr val="D580B2">
                  <a:lumMod val="50000"/>
                </a:srgbClr>
              </a:solidFill>
            </a:endParaRPr>
          </a:p>
        </p:txBody>
      </p:sp>
      <p:sp>
        <p:nvSpPr>
          <p:cNvPr id="52" name="テキスト ボックス 51"/>
          <p:cNvSpPr txBox="1"/>
          <p:nvPr/>
        </p:nvSpPr>
        <p:spPr>
          <a:xfrm>
            <a:off x="3065665" y="4212507"/>
            <a:ext cx="1211583" cy="262166"/>
          </a:xfrm>
          <a:prstGeom prst="rect">
            <a:avLst/>
          </a:prstGeom>
          <a:noFill/>
        </p:spPr>
        <p:txBody>
          <a:bodyPr wrap="square" rtlCol="0">
            <a:spAutoFit/>
          </a:bodyPr>
          <a:lstStyle/>
          <a:p>
            <a:pPr>
              <a:defRPr/>
            </a:pPr>
            <a:r>
              <a:rPr kumimoji="0" lang="en-US" altLang="ja-JP" sz="900" b="1" kern="0">
                <a:solidFill>
                  <a:srgbClr val="D580B2">
                    <a:lumMod val="50000"/>
                  </a:srgbClr>
                </a:solidFill>
              </a:rPr>
              <a:t>-C</a:t>
            </a:r>
            <a:r>
              <a:rPr kumimoji="0" lang="ja-JP" altLang="en-US" sz="900" b="1" kern="0" err="1">
                <a:solidFill>
                  <a:srgbClr val="D580B2">
                    <a:lumMod val="50000"/>
                  </a:srgbClr>
                </a:solidFill>
              </a:rPr>
              <a:t>さん</a:t>
            </a:r>
            <a:r>
              <a:rPr kumimoji="0" lang="en-US" altLang="ja-JP" sz="900" b="1" kern="0">
                <a:solidFill>
                  <a:srgbClr val="D580B2">
                    <a:lumMod val="50000"/>
                  </a:srgbClr>
                </a:solidFill>
              </a:rPr>
              <a:t>-</a:t>
            </a:r>
          </a:p>
        </p:txBody>
      </p:sp>
      <p:sp>
        <p:nvSpPr>
          <p:cNvPr id="53" name="テキスト ボックス 52"/>
          <p:cNvSpPr txBox="1"/>
          <p:nvPr/>
        </p:nvSpPr>
        <p:spPr>
          <a:xfrm>
            <a:off x="4781217" y="1798886"/>
            <a:ext cx="1787857" cy="340816"/>
          </a:xfrm>
          <a:prstGeom prst="rect">
            <a:avLst/>
          </a:prstGeom>
          <a:noFill/>
          <a:ln>
            <a:noFill/>
          </a:ln>
        </p:spPr>
        <p:txBody>
          <a:bodyPr wrap="square" rtlCol="0">
            <a:spAutoFit/>
          </a:bodyPr>
          <a:lstStyle/>
          <a:p>
            <a:pPr>
              <a:defRPr/>
            </a:pPr>
            <a:r>
              <a:rPr kumimoji="0" lang="ja-JP" altLang="en-US" sz="1350" b="1" kern="0">
                <a:solidFill>
                  <a:srgbClr val="008CCF"/>
                </a:solidFill>
              </a:rPr>
              <a:t>＜勤怠情報＞</a:t>
            </a:r>
            <a:endParaRPr kumimoji="0" lang="en-US" altLang="ja-JP" sz="1350" b="1" kern="0">
              <a:solidFill>
                <a:srgbClr val="008CCF"/>
              </a:solidFill>
            </a:endParaRPr>
          </a:p>
        </p:txBody>
      </p:sp>
      <p:sp>
        <p:nvSpPr>
          <p:cNvPr id="54" name="正方形/長方形 53"/>
          <p:cNvSpPr/>
          <p:nvPr/>
        </p:nvSpPr>
        <p:spPr>
          <a:xfrm>
            <a:off x="4867869" y="2059036"/>
            <a:ext cx="1446656" cy="884036"/>
          </a:xfrm>
          <a:prstGeom prst="rect">
            <a:avLst/>
          </a:prstGeom>
          <a:solidFill>
            <a:srgbClr val="54C2F0">
              <a:lumMod val="40000"/>
              <a:lumOff val="60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algn="ctr">
              <a:defRPr/>
            </a:pPr>
            <a:endParaRPr kumimoji="0" lang="ja-JP" altLang="en-US" sz="1200" kern="0">
              <a:solidFill>
                <a:srgbClr val="EE5500"/>
              </a:solidFill>
              <a:latin typeface="メイリオ"/>
              <a:ea typeface="メイリオ"/>
            </a:endParaRPr>
          </a:p>
        </p:txBody>
      </p:sp>
      <p:sp>
        <p:nvSpPr>
          <p:cNvPr id="55" name="テキスト ボックス 54"/>
          <p:cNvSpPr txBox="1"/>
          <p:nvPr/>
        </p:nvSpPr>
        <p:spPr>
          <a:xfrm>
            <a:off x="4833336" y="2278442"/>
            <a:ext cx="1633787" cy="537441"/>
          </a:xfrm>
          <a:prstGeom prst="rect">
            <a:avLst/>
          </a:prstGeom>
          <a:noFill/>
          <a:ln>
            <a:noFill/>
          </a:ln>
        </p:spPr>
        <p:txBody>
          <a:bodyPr wrap="square" rtlCol="0">
            <a:spAutoFit/>
          </a:bodyPr>
          <a:lstStyle/>
          <a:p>
            <a:pPr>
              <a:defRPr/>
            </a:pPr>
            <a:r>
              <a:rPr kumimoji="0" lang="ja-JP" altLang="en-US" sz="825" kern="0">
                <a:solidFill>
                  <a:srgbClr val="008CCF">
                    <a:lumMod val="50000"/>
                  </a:srgbClr>
                </a:solidFill>
              </a:rPr>
              <a:t>通常勤務時間（今月）</a:t>
            </a:r>
            <a:endParaRPr kumimoji="0" lang="en-US" altLang="ja-JP" sz="825" kern="0">
              <a:solidFill>
                <a:srgbClr val="008CCF">
                  <a:lumMod val="50000"/>
                </a:srgbClr>
              </a:solidFill>
            </a:endParaRPr>
          </a:p>
          <a:p>
            <a:pPr>
              <a:defRPr/>
            </a:pPr>
            <a:endParaRPr kumimoji="0" lang="en-US" altLang="ja-JP" sz="825" kern="0">
              <a:solidFill>
                <a:srgbClr val="008CCF">
                  <a:lumMod val="50000"/>
                </a:srgbClr>
              </a:solidFill>
            </a:endParaRPr>
          </a:p>
          <a:p>
            <a:pPr>
              <a:defRPr/>
            </a:pPr>
            <a:r>
              <a:rPr kumimoji="0" lang="en-US" altLang="ja-JP" sz="825" kern="0">
                <a:solidFill>
                  <a:srgbClr val="008CCF">
                    <a:lumMod val="50000"/>
                  </a:srgbClr>
                </a:solidFill>
              </a:rPr>
              <a:t>7</a:t>
            </a:r>
            <a:r>
              <a:rPr kumimoji="0" lang="ja-JP" altLang="en-US" sz="825" kern="0">
                <a:solidFill>
                  <a:srgbClr val="008CCF">
                    <a:lumMod val="50000"/>
                  </a:srgbClr>
                </a:solidFill>
              </a:rPr>
              <a:t>時間 </a:t>
            </a:r>
            <a:r>
              <a:rPr kumimoji="0" lang="en-US" altLang="ja-JP" sz="825" kern="0">
                <a:solidFill>
                  <a:srgbClr val="008CCF">
                    <a:lumMod val="50000"/>
                  </a:srgbClr>
                </a:solidFill>
              </a:rPr>
              <a:t>×</a:t>
            </a:r>
            <a:r>
              <a:rPr kumimoji="0" lang="ja-JP" altLang="en-US" sz="825" kern="0">
                <a:solidFill>
                  <a:srgbClr val="008CCF">
                    <a:lumMod val="50000"/>
                  </a:srgbClr>
                </a:solidFill>
              </a:rPr>
              <a:t> </a:t>
            </a:r>
            <a:r>
              <a:rPr kumimoji="0" lang="en-US" altLang="ja-JP" sz="825" kern="0">
                <a:solidFill>
                  <a:srgbClr val="008CCF">
                    <a:lumMod val="50000"/>
                  </a:srgbClr>
                </a:solidFill>
              </a:rPr>
              <a:t>18</a:t>
            </a:r>
            <a:r>
              <a:rPr kumimoji="0" lang="ja-JP" altLang="en-US" sz="825" kern="0">
                <a:solidFill>
                  <a:srgbClr val="008CCF">
                    <a:lumMod val="50000"/>
                  </a:srgbClr>
                </a:solidFill>
              </a:rPr>
              <a:t>日</a:t>
            </a:r>
            <a:r>
              <a:rPr kumimoji="0" lang="en-US" altLang="ja-JP" sz="825" kern="0">
                <a:solidFill>
                  <a:srgbClr val="008CCF">
                    <a:lumMod val="50000"/>
                  </a:srgbClr>
                </a:solidFill>
              </a:rPr>
              <a:t>=126</a:t>
            </a:r>
            <a:r>
              <a:rPr kumimoji="0" lang="ja-JP" altLang="en-US" sz="825" kern="0">
                <a:solidFill>
                  <a:srgbClr val="008CCF">
                    <a:lumMod val="50000"/>
                  </a:srgbClr>
                </a:solidFill>
              </a:rPr>
              <a:t>時間</a:t>
            </a:r>
            <a:endParaRPr kumimoji="0" lang="en-US" altLang="ja-JP" sz="825" kern="0">
              <a:solidFill>
                <a:srgbClr val="008CCF">
                  <a:lumMod val="50000"/>
                </a:srgbClr>
              </a:solidFill>
            </a:endParaRPr>
          </a:p>
        </p:txBody>
      </p:sp>
      <p:sp>
        <p:nvSpPr>
          <p:cNvPr id="56" name="テキスト ボックス 55"/>
          <p:cNvSpPr txBox="1"/>
          <p:nvPr/>
        </p:nvSpPr>
        <p:spPr>
          <a:xfrm>
            <a:off x="4842555" y="2087126"/>
            <a:ext cx="1211583" cy="262166"/>
          </a:xfrm>
          <a:prstGeom prst="rect">
            <a:avLst/>
          </a:prstGeom>
          <a:noFill/>
        </p:spPr>
        <p:txBody>
          <a:bodyPr wrap="square" rtlCol="0">
            <a:spAutoFit/>
          </a:bodyPr>
          <a:lstStyle/>
          <a:p>
            <a:pPr>
              <a:defRPr/>
            </a:pPr>
            <a:r>
              <a:rPr kumimoji="0" lang="en-US" altLang="ja-JP" sz="900" b="1" kern="0">
                <a:solidFill>
                  <a:srgbClr val="008CCF">
                    <a:lumMod val="50000"/>
                  </a:srgbClr>
                </a:solidFill>
              </a:rPr>
              <a:t>-A</a:t>
            </a:r>
            <a:r>
              <a:rPr kumimoji="0" lang="ja-JP" altLang="en-US" sz="900" b="1" kern="0" err="1">
                <a:solidFill>
                  <a:srgbClr val="008CCF">
                    <a:lumMod val="50000"/>
                  </a:srgbClr>
                </a:solidFill>
              </a:rPr>
              <a:t>さん</a:t>
            </a:r>
            <a:r>
              <a:rPr kumimoji="0" lang="en-US" altLang="ja-JP" sz="900" b="1" kern="0">
                <a:solidFill>
                  <a:srgbClr val="008CCF">
                    <a:lumMod val="50000"/>
                  </a:srgbClr>
                </a:solidFill>
              </a:rPr>
              <a:t>-</a:t>
            </a:r>
          </a:p>
        </p:txBody>
      </p:sp>
      <p:sp>
        <p:nvSpPr>
          <p:cNvPr id="57" name="テキスト ボックス 56"/>
          <p:cNvSpPr txBox="1"/>
          <p:nvPr/>
        </p:nvSpPr>
        <p:spPr>
          <a:xfrm>
            <a:off x="4438961" y="3004174"/>
            <a:ext cx="398690" cy="576766"/>
          </a:xfrm>
          <a:prstGeom prst="rect">
            <a:avLst/>
          </a:prstGeom>
          <a:noFill/>
        </p:spPr>
        <p:txBody>
          <a:bodyPr wrap="square" rtlCol="0">
            <a:spAutoFit/>
          </a:bodyPr>
          <a:lstStyle/>
          <a:p>
            <a:pPr>
              <a:defRPr/>
            </a:pPr>
            <a:r>
              <a:rPr kumimoji="0" lang="en-US" altLang="ja-JP" sz="2700" b="1" kern="0">
                <a:solidFill>
                  <a:srgbClr val="008CCF">
                    <a:lumMod val="50000"/>
                  </a:srgbClr>
                </a:solidFill>
              </a:rPr>
              <a:t>×</a:t>
            </a:r>
            <a:endParaRPr kumimoji="0" lang="ja-JP" altLang="en-US" sz="2700" b="1" kern="0">
              <a:solidFill>
                <a:srgbClr val="008CCF">
                  <a:lumMod val="50000"/>
                </a:srgbClr>
              </a:solidFill>
            </a:endParaRPr>
          </a:p>
        </p:txBody>
      </p:sp>
      <p:sp>
        <p:nvSpPr>
          <p:cNvPr id="58" name="正方形/長方形 57"/>
          <p:cNvSpPr/>
          <p:nvPr/>
        </p:nvSpPr>
        <p:spPr>
          <a:xfrm>
            <a:off x="4882307" y="3182877"/>
            <a:ext cx="1446656" cy="748119"/>
          </a:xfrm>
          <a:prstGeom prst="rect">
            <a:avLst/>
          </a:prstGeom>
          <a:solidFill>
            <a:srgbClr val="54C2F0">
              <a:lumMod val="40000"/>
              <a:lumOff val="60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algn="ctr">
              <a:defRPr/>
            </a:pPr>
            <a:endParaRPr kumimoji="0" lang="ja-JP" altLang="en-US" sz="1200" kern="0">
              <a:solidFill>
                <a:srgbClr val="EE5500"/>
              </a:solidFill>
              <a:latin typeface="メイリオ"/>
              <a:ea typeface="メイリオ"/>
            </a:endParaRPr>
          </a:p>
        </p:txBody>
      </p:sp>
      <p:sp>
        <p:nvSpPr>
          <p:cNvPr id="59" name="テキスト ボックス 58"/>
          <p:cNvSpPr txBox="1"/>
          <p:nvPr/>
        </p:nvSpPr>
        <p:spPr>
          <a:xfrm>
            <a:off x="4842556" y="3345858"/>
            <a:ext cx="1602268" cy="537441"/>
          </a:xfrm>
          <a:prstGeom prst="rect">
            <a:avLst/>
          </a:prstGeom>
          <a:noFill/>
          <a:ln>
            <a:noFill/>
          </a:ln>
        </p:spPr>
        <p:txBody>
          <a:bodyPr wrap="square" rtlCol="0">
            <a:spAutoFit/>
          </a:bodyPr>
          <a:lstStyle/>
          <a:p>
            <a:pPr>
              <a:defRPr/>
            </a:pPr>
            <a:r>
              <a:rPr kumimoji="0" lang="ja-JP" altLang="en-US" sz="825" kern="0">
                <a:solidFill>
                  <a:srgbClr val="008CCF">
                    <a:lumMod val="50000"/>
                  </a:srgbClr>
                </a:solidFill>
              </a:rPr>
              <a:t>通常勤務時時間（今月）</a:t>
            </a:r>
            <a:endParaRPr kumimoji="0" lang="en-US" altLang="ja-JP" sz="825" kern="0">
              <a:solidFill>
                <a:srgbClr val="008CCF">
                  <a:lumMod val="50000"/>
                </a:srgbClr>
              </a:solidFill>
            </a:endParaRPr>
          </a:p>
          <a:p>
            <a:pPr>
              <a:defRPr/>
            </a:pPr>
            <a:endParaRPr kumimoji="0" lang="en-US" altLang="ja-JP" sz="825" kern="0">
              <a:solidFill>
                <a:srgbClr val="008CCF">
                  <a:lumMod val="50000"/>
                </a:srgbClr>
              </a:solidFill>
            </a:endParaRPr>
          </a:p>
          <a:p>
            <a:pPr>
              <a:defRPr/>
            </a:pPr>
            <a:r>
              <a:rPr kumimoji="0" lang="en-US" altLang="ja-JP" sz="825" kern="0">
                <a:solidFill>
                  <a:srgbClr val="008CCF">
                    <a:lumMod val="50000"/>
                  </a:srgbClr>
                </a:solidFill>
              </a:rPr>
              <a:t>6</a:t>
            </a:r>
            <a:r>
              <a:rPr kumimoji="0" lang="ja-JP" altLang="en-US" sz="825" kern="0">
                <a:solidFill>
                  <a:srgbClr val="008CCF">
                    <a:lumMod val="50000"/>
                  </a:srgbClr>
                </a:solidFill>
              </a:rPr>
              <a:t>時間</a:t>
            </a:r>
            <a:r>
              <a:rPr kumimoji="0" lang="en-US" altLang="ja-JP" sz="825" kern="0">
                <a:solidFill>
                  <a:srgbClr val="008CCF">
                    <a:lumMod val="50000"/>
                  </a:srgbClr>
                </a:solidFill>
              </a:rPr>
              <a:t>×18</a:t>
            </a:r>
            <a:r>
              <a:rPr kumimoji="0" lang="ja-JP" altLang="en-US" sz="825" kern="0">
                <a:solidFill>
                  <a:srgbClr val="008CCF">
                    <a:lumMod val="50000"/>
                  </a:srgbClr>
                </a:solidFill>
              </a:rPr>
              <a:t>日</a:t>
            </a:r>
            <a:r>
              <a:rPr kumimoji="0" lang="en-US" altLang="ja-JP" sz="825" kern="0">
                <a:solidFill>
                  <a:srgbClr val="008CCF">
                    <a:lumMod val="50000"/>
                  </a:srgbClr>
                </a:solidFill>
              </a:rPr>
              <a:t>=108</a:t>
            </a:r>
            <a:r>
              <a:rPr kumimoji="0" lang="ja-JP" altLang="en-US" sz="825" kern="0">
                <a:solidFill>
                  <a:srgbClr val="008CCF">
                    <a:lumMod val="50000"/>
                  </a:srgbClr>
                </a:solidFill>
              </a:rPr>
              <a:t>時間</a:t>
            </a:r>
            <a:endParaRPr kumimoji="0" lang="en-US" altLang="ja-JP" sz="825" kern="0">
              <a:solidFill>
                <a:srgbClr val="008CCF">
                  <a:lumMod val="50000"/>
                </a:srgbClr>
              </a:solidFill>
            </a:endParaRPr>
          </a:p>
        </p:txBody>
      </p:sp>
      <p:sp>
        <p:nvSpPr>
          <p:cNvPr id="60" name="テキスト ボックス 59"/>
          <p:cNvSpPr txBox="1"/>
          <p:nvPr/>
        </p:nvSpPr>
        <p:spPr>
          <a:xfrm>
            <a:off x="4842554" y="3171510"/>
            <a:ext cx="1211583" cy="262166"/>
          </a:xfrm>
          <a:prstGeom prst="rect">
            <a:avLst/>
          </a:prstGeom>
          <a:noFill/>
        </p:spPr>
        <p:txBody>
          <a:bodyPr wrap="square" rtlCol="0">
            <a:spAutoFit/>
          </a:bodyPr>
          <a:lstStyle/>
          <a:p>
            <a:pPr>
              <a:defRPr/>
            </a:pPr>
            <a:r>
              <a:rPr kumimoji="0" lang="en-US" altLang="ja-JP" sz="900" b="1" kern="0">
                <a:solidFill>
                  <a:srgbClr val="008CCF">
                    <a:lumMod val="50000"/>
                  </a:srgbClr>
                </a:solidFill>
              </a:rPr>
              <a:t>-B</a:t>
            </a:r>
            <a:r>
              <a:rPr kumimoji="0" lang="ja-JP" altLang="en-US" sz="900" b="1" kern="0" err="1">
                <a:solidFill>
                  <a:srgbClr val="008CCF">
                    <a:lumMod val="50000"/>
                  </a:srgbClr>
                </a:solidFill>
              </a:rPr>
              <a:t>さん</a:t>
            </a:r>
            <a:r>
              <a:rPr kumimoji="0" lang="en-US" altLang="ja-JP" sz="900" b="1" kern="0">
                <a:solidFill>
                  <a:srgbClr val="008CCF">
                    <a:lumMod val="50000"/>
                  </a:srgbClr>
                </a:solidFill>
              </a:rPr>
              <a:t>-</a:t>
            </a:r>
          </a:p>
        </p:txBody>
      </p:sp>
      <p:sp>
        <p:nvSpPr>
          <p:cNvPr id="61" name="正方形/長方形 60"/>
          <p:cNvSpPr/>
          <p:nvPr/>
        </p:nvSpPr>
        <p:spPr>
          <a:xfrm>
            <a:off x="4882307" y="4186931"/>
            <a:ext cx="1446656" cy="748119"/>
          </a:xfrm>
          <a:prstGeom prst="rect">
            <a:avLst/>
          </a:prstGeom>
          <a:solidFill>
            <a:srgbClr val="54C2F0">
              <a:lumMod val="40000"/>
              <a:lumOff val="60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algn="ctr">
              <a:defRPr/>
            </a:pPr>
            <a:endParaRPr kumimoji="0" lang="ja-JP" altLang="en-US" sz="1200" kern="0">
              <a:solidFill>
                <a:srgbClr val="EE5500"/>
              </a:solidFill>
              <a:latin typeface="メイリオ"/>
              <a:ea typeface="メイリオ"/>
            </a:endParaRPr>
          </a:p>
        </p:txBody>
      </p:sp>
      <p:sp>
        <p:nvSpPr>
          <p:cNvPr id="62" name="テキスト ボックス 61"/>
          <p:cNvSpPr txBox="1"/>
          <p:nvPr/>
        </p:nvSpPr>
        <p:spPr>
          <a:xfrm>
            <a:off x="4842556" y="4349913"/>
            <a:ext cx="1602268" cy="537441"/>
          </a:xfrm>
          <a:prstGeom prst="rect">
            <a:avLst/>
          </a:prstGeom>
          <a:noFill/>
          <a:ln>
            <a:noFill/>
          </a:ln>
        </p:spPr>
        <p:txBody>
          <a:bodyPr wrap="square" rtlCol="0">
            <a:spAutoFit/>
          </a:bodyPr>
          <a:lstStyle/>
          <a:p>
            <a:pPr>
              <a:defRPr/>
            </a:pPr>
            <a:r>
              <a:rPr kumimoji="0" lang="ja-JP" altLang="en-US" sz="825" kern="0">
                <a:solidFill>
                  <a:srgbClr val="008CCF">
                    <a:lumMod val="50000"/>
                  </a:srgbClr>
                </a:solidFill>
              </a:rPr>
              <a:t>通常勤務時時間（今月）</a:t>
            </a:r>
            <a:endParaRPr kumimoji="0" lang="en-US" altLang="ja-JP" sz="825" kern="0">
              <a:solidFill>
                <a:srgbClr val="008CCF">
                  <a:lumMod val="50000"/>
                </a:srgbClr>
              </a:solidFill>
            </a:endParaRPr>
          </a:p>
          <a:p>
            <a:pPr>
              <a:defRPr/>
            </a:pPr>
            <a:endParaRPr kumimoji="0" lang="en-US" altLang="ja-JP" sz="825" kern="0">
              <a:solidFill>
                <a:srgbClr val="008CCF">
                  <a:lumMod val="50000"/>
                </a:srgbClr>
              </a:solidFill>
            </a:endParaRPr>
          </a:p>
          <a:p>
            <a:pPr>
              <a:defRPr/>
            </a:pPr>
            <a:r>
              <a:rPr kumimoji="0" lang="en-US" altLang="ja-JP" sz="825" kern="0">
                <a:solidFill>
                  <a:srgbClr val="008CCF">
                    <a:lumMod val="50000"/>
                  </a:srgbClr>
                </a:solidFill>
              </a:rPr>
              <a:t>4</a:t>
            </a:r>
            <a:r>
              <a:rPr kumimoji="0" lang="ja-JP" altLang="en-US" sz="825" kern="0">
                <a:solidFill>
                  <a:srgbClr val="008CCF">
                    <a:lumMod val="50000"/>
                  </a:srgbClr>
                </a:solidFill>
              </a:rPr>
              <a:t>時間</a:t>
            </a:r>
            <a:r>
              <a:rPr kumimoji="0" lang="en-US" altLang="ja-JP" sz="825" kern="0">
                <a:solidFill>
                  <a:srgbClr val="008CCF">
                    <a:lumMod val="50000"/>
                  </a:srgbClr>
                </a:solidFill>
              </a:rPr>
              <a:t>×15</a:t>
            </a:r>
            <a:r>
              <a:rPr kumimoji="0" lang="ja-JP" altLang="en-US" sz="825" kern="0">
                <a:solidFill>
                  <a:srgbClr val="008CCF">
                    <a:lumMod val="50000"/>
                  </a:srgbClr>
                </a:solidFill>
              </a:rPr>
              <a:t>日</a:t>
            </a:r>
            <a:r>
              <a:rPr kumimoji="0" lang="en-US" altLang="ja-JP" sz="825" kern="0">
                <a:solidFill>
                  <a:srgbClr val="008CCF">
                    <a:lumMod val="50000"/>
                  </a:srgbClr>
                </a:solidFill>
              </a:rPr>
              <a:t>=60</a:t>
            </a:r>
            <a:r>
              <a:rPr kumimoji="0" lang="ja-JP" altLang="en-US" sz="825" kern="0">
                <a:solidFill>
                  <a:srgbClr val="008CCF">
                    <a:lumMod val="50000"/>
                  </a:srgbClr>
                </a:solidFill>
              </a:rPr>
              <a:t>時間</a:t>
            </a:r>
            <a:endParaRPr kumimoji="0" lang="en-US" altLang="ja-JP" sz="825" kern="0">
              <a:solidFill>
                <a:srgbClr val="008CCF">
                  <a:lumMod val="50000"/>
                </a:srgbClr>
              </a:solidFill>
            </a:endParaRPr>
          </a:p>
        </p:txBody>
      </p:sp>
      <p:sp>
        <p:nvSpPr>
          <p:cNvPr id="63" name="テキスト ボックス 62"/>
          <p:cNvSpPr txBox="1"/>
          <p:nvPr/>
        </p:nvSpPr>
        <p:spPr>
          <a:xfrm>
            <a:off x="4855475" y="4202228"/>
            <a:ext cx="1211583" cy="262166"/>
          </a:xfrm>
          <a:prstGeom prst="rect">
            <a:avLst/>
          </a:prstGeom>
          <a:noFill/>
        </p:spPr>
        <p:txBody>
          <a:bodyPr wrap="square" rtlCol="0">
            <a:spAutoFit/>
          </a:bodyPr>
          <a:lstStyle/>
          <a:p>
            <a:pPr>
              <a:defRPr/>
            </a:pPr>
            <a:r>
              <a:rPr kumimoji="0" lang="en-US" altLang="ja-JP" sz="900" b="1" kern="0">
                <a:solidFill>
                  <a:srgbClr val="008CCF">
                    <a:lumMod val="50000"/>
                  </a:srgbClr>
                </a:solidFill>
              </a:rPr>
              <a:t>-C</a:t>
            </a:r>
            <a:r>
              <a:rPr kumimoji="0" lang="ja-JP" altLang="en-US" sz="900" b="1" kern="0" err="1">
                <a:solidFill>
                  <a:srgbClr val="008CCF">
                    <a:lumMod val="50000"/>
                  </a:srgbClr>
                </a:solidFill>
              </a:rPr>
              <a:t>さん</a:t>
            </a:r>
            <a:r>
              <a:rPr kumimoji="0" lang="en-US" altLang="ja-JP" sz="900" b="1" kern="0">
                <a:solidFill>
                  <a:srgbClr val="008CCF">
                    <a:lumMod val="50000"/>
                  </a:srgbClr>
                </a:solidFill>
              </a:rPr>
              <a:t>-</a:t>
            </a:r>
          </a:p>
        </p:txBody>
      </p:sp>
      <p:sp>
        <p:nvSpPr>
          <p:cNvPr id="64" name="テキスト ボックス 63"/>
          <p:cNvSpPr txBox="1"/>
          <p:nvPr/>
        </p:nvSpPr>
        <p:spPr>
          <a:xfrm>
            <a:off x="775885" y="3013456"/>
            <a:ext cx="1846274" cy="970016"/>
          </a:xfrm>
          <a:prstGeom prst="rect">
            <a:avLst/>
          </a:prstGeom>
          <a:noFill/>
          <a:ln>
            <a:noFill/>
          </a:ln>
        </p:spPr>
        <p:txBody>
          <a:bodyPr wrap="square" rtlCol="0">
            <a:spAutoFit/>
          </a:bodyPr>
          <a:lstStyle/>
          <a:p>
            <a:pPr>
              <a:defRPr/>
            </a:pPr>
            <a:r>
              <a:rPr kumimoji="0" lang="ja-JP" altLang="en-US" sz="825" b="1" kern="0">
                <a:solidFill>
                  <a:srgbClr val="EE5500"/>
                </a:solidFill>
              </a:rPr>
              <a:t>勤続年数　　 　　　　金額</a:t>
            </a:r>
          </a:p>
          <a:p>
            <a:pPr>
              <a:defRPr/>
            </a:pPr>
            <a:r>
              <a:rPr kumimoji="0" lang="en-US" altLang="ja-JP" sz="825" kern="0">
                <a:solidFill>
                  <a:srgbClr val="EE5500"/>
                </a:solidFill>
              </a:rPr>
              <a:t>3</a:t>
            </a:r>
            <a:r>
              <a:rPr kumimoji="0" lang="ja-JP" altLang="en-US" sz="825" kern="0">
                <a:solidFill>
                  <a:srgbClr val="EE5500"/>
                </a:solidFill>
              </a:rPr>
              <a:t>年未満　　　    　　 　　</a:t>
            </a:r>
            <a:r>
              <a:rPr kumimoji="0" lang="en-US" altLang="ja-JP" sz="825" kern="0">
                <a:solidFill>
                  <a:srgbClr val="EE5500"/>
                </a:solidFill>
              </a:rPr>
              <a:t>0</a:t>
            </a:r>
            <a:r>
              <a:rPr kumimoji="0" lang="ja-JP" altLang="en-US" sz="825" kern="0">
                <a:solidFill>
                  <a:srgbClr val="EE5500"/>
                </a:solidFill>
              </a:rPr>
              <a:t>円</a:t>
            </a:r>
            <a:endParaRPr kumimoji="0" lang="en-US" altLang="ja-JP" sz="825" kern="0">
              <a:solidFill>
                <a:srgbClr val="EE5500"/>
              </a:solidFill>
            </a:endParaRPr>
          </a:p>
          <a:p>
            <a:pPr>
              <a:defRPr/>
            </a:pPr>
            <a:r>
              <a:rPr kumimoji="0" lang="ja-JP" altLang="en-US" sz="825" kern="0">
                <a:solidFill>
                  <a:srgbClr val="EE5500"/>
                </a:solidFill>
              </a:rPr>
              <a:t>３～</a:t>
            </a:r>
            <a:r>
              <a:rPr kumimoji="0" lang="en-US" altLang="ja-JP" sz="825" kern="0">
                <a:solidFill>
                  <a:srgbClr val="EE5500"/>
                </a:solidFill>
              </a:rPr>
              <a:t>5</a:t>
            </a:r>
            <a:r>
              <a:rPr kumimoji="0" lang="ja-JP" altLang="en-US" sz="825" kern="0">
                <a:solidFill>
                  <a:srgbClr val="EE5500"/>
                </a:solidFill>
              </a:rPr>
              <a:t>年未満　   　　 　</a:t>
            </a:r>
            <a:r>
              <a:rPr kumimoji="0" lang="en-US" altLang="ja-JP" sz="825" kern="0">
                <a:solidFill>
                  <a:srgbClr val="EE5500"/>
                </a:solidFill>
              </a:rPr>
              <a:t>500</a:t>
            </a:r>
            <a:r>
              <a:rPr kumimoji="0" lang="ja-JP" altLang="en-US" sz="825" kern="0">
                <a:solidFill>
                  <a:srgbClr val="EE5500"/>
                </a:solidFill>
              </a:rPr>
              <a:t>円</a:t>
            </a:r>
            <a:endParaRPr kumimoji="0" lang="en-US" altLang="ja-JP" sz="825" kern="0">
              <a:solidFill>
                <a:srgbClr val="EE5500"/>
              </a:solidFill>
            </a:endParaRPr>
          </a:p>
          <a:p>
            <a:pPr>
              <a:defRPr/>
            </a:pPr>
            <a:r>
              <a:rPr kumimoji="0" lang="ja-JP" altLang="en-US" sz="825" kern="0">
                <a:solidFill>
                  <a:srgbClr val="EE5500"/>
                </a:solidFill>
              </a:rPr>
              <a:t>５～</a:t>
            </a:r>
            <a:r>
              <a:rPr kumimoji="0" lang="en-US" altLang="ja-JP" sz="825" kern="0">
                <a:solidFill>
                  <a:srgbClr val="EE5500"/>
                </a:solidFill>
              </a:rPr>
              <a:t>10</a:t>
            </a:r>
            <a:r>
              <a:rPr kumimoji="0" lang="ja-JP" altLang="en-US" sz="825" kern="0">
                <a:solidFill>
                  <a:srgbClr val="EE5500"/>
                </a:solidFill>
              </a:rPr>
              <a:t>年未満　　　  </a:t>
            </a:r>
            <a:r>
              <a:rPr kumimoji="0" lang="en-US" altLang="ja-JP" sz="825" kern="0">
                <a:solidFill>
                  <a:srgbClr val="EE5500"/>
                </a:solidFill>
              </a:rPr>
              <a:t>1,000</a:t>
            </a:r>
            <a:r>
              <a:rPr kumimoji="0" lang="ja-JP" altLang="en-US" sz="825" kern="0">
                <a:solidFill>
                  <a:srgbClr val="EE5500"/>
                </a:solidFill>
              </a:rPr>
              <a:t>円</a:t>
            </a:r>
            <a:endParaRPr kumimoji="0" lang="en-US" altLang="ja-JP" sz="825" kern="0">
              <a:solidFill>
                <a:srgbClr val="EE5500"/>
              </a:solidFill>
            </a:endParaRPr>
          </a:p>
        </p:txBody>
      </p:sp>
      <p:sp>
        <p:nvSpPr>
          <p:cNvPr id="65" name="テキスト ボックス 64"/>
          <p:cNvSpPr txBox="1"/>
          <p:nvPr/>
        </p:nvSpPr>
        <p:spPr>
          <a:xfrm>
            <a:off x="732979" y="2816344"/>
            <a:ext cx="1349413" cy="288383"/>
          </a:xfrm>
          <a:prstGeom prst="rect">
            <a:avLst/>
          </a:prstGeom>
          <a:noFill/>
          <a:ln>
            <a:noFill/>
          </a:ln>
        </p:spPr>
        <p:txBody>
          <a:bodyPr wrap="square" rtlCol="0">
            <a:spAutoFit/>
          </a:bodyPr>
          <a:lstStyle/>
          <a:p>
            <a:pPr>
              <a:defRPr/>
            </a:pPr>
            <a:r>
              <a:rPr kumimoji="0" lang="en-US" altLang="ja-JP" sz="1050" kern="0">
                <a:solidFill>
                  <a:srgbClr val="EE5500"/>
                </a:solidFill>
              </a:rPr>
              <a:t>-</a:t>
            </a:r>
            <a:r>
              <a:rPr kumimoji="0" lang="ja-JP" altLang="en-US" sz="1050" b="1" kern="0">
                <a:solidFill>
                  <a:srgbClr val="EE5500"/>
                </a:solidFill>
              </a:rPr>
              <a:t>勤続給</a:t>
            </a:r>
            <a:r>
              <a:rPr kumimoji="0" lang="en-US" altLang="ja-JP" sz="1050" kern="0">
                <a:solidFill>
                  <a:srgbClr val="EE5500"/>
                </a:solidFill>
              </a:rPr>
              <a:t>-</a:t>
            </a:r>
          </a:p>
        </p:txBody>
      </p:sp>
      <p:sp>
        <p:nvSpPr>
          <p:cNvPr id="66" name="テキスト ボックス 65"/>
          <p:cNvSpPr txBox="1"/>
          <p:nvPr/>
        </p:nvSpPr>
        <p:spPr>
          <a:xfrm>
            <a:off x="6750214" y="3276371"/>
            <a:ext cx="1741287" cy="734066"/>
          </a:xfrm>
          <a:prstGeom prst="rect">
            <a:avLst/>
          </a:prstGeom>
          <a:noFill/>
          <a:ln>
            <a:noFill/>
          </a:ln>
        </p:spPr>
        <p:txBody>
          <a:bodyPr wrap="square" rtlCol="0">
            <a:spAutoFit/>
          </a:bodyPr>
          <a:lstStyle/>
          <a:p>
            <a:pPr>
              <a:defRPr/>
            </a:pPr>
            <a:r>
              <a:rPr kumimoji="0" lang="ja-JP" altLang="en-US" sz="900" kern="0">
                <a:solidFill>
                  <a:srgbClr val="AACE36">
                    <a:lumMod val="75000"/>
                  </a:srgbClr>
                </a:solidFill>
              </a:rPr>
              <a:t> 契約時給  　  </a:t>
            </a:r>
            <a:r>
              <a:rPr kumimoji="0" lang="en-US" altLang="ja-JP" sz="900" kern="0">
                <a:solidFill>
                  <a:srgbClr val="AACE36">
                    <a:lumMod val="75000"/>
                  </a:srgbClr>
                </a:solidFill>
              </a:rPr>
              <a:t>1,500</a:t>
            </a:r>
            <a:r>
              <a:rPr kumimoji="0" lang="ja-JP" altLang="en-US" sz="900" kern="0">
                <a:solidFill>
                  <a:srgbClr val="AACE36">
                    <a:lumMod val="75000"/>
                  </a:srgbClr>
                </a:solidFill>
              </a:rPr>
              <a:t>円</a:t>
            </a:r>
            <a:endParaRPr kumimoji="0" lang="en-US" altLang="ja-JP" sz="900" kern="0">
              <a:solidFill>
                <a:srgbClr val="AACE36">
                  <a:lumMod val="75000"/>
                </a:srgbClr>
              </a:solidFill>
            </a:endParaRPr>
          </a:p>
          <a:p>
            <a:pPr>
              <a:defRPr/>
            </a:pPr>
            <a:r>
              <a:rPr kumimoji="0" lang="en-US" altLang="ja-JP" sz="900" kern="0">
                <a:solidFill>
                  <a:srgbClr val="AACE36">
                    <a:lumMod val="75000"/>
                  </a:srgbClr>
                </a:solidFill>
              </a:rPr>
              <a:t>×</a:t>
            </a:r>
            <a:r>
              <a:rPr kumimoji="0" lang="ja-JP" altLang="en-US" sz="900" kern="0">
                <a:solidFill>
                  <a:srgbClr val="AACE36">
                    <a:lumMod val="75000"/>
                  </a:srgbClr>
                </a:solidFill>
              </a:rPr>
              <a:t>勤務時間 　  </a:t>
            </a:r>
            <a:r>
              <a:rPr kumimoji="0" lang="en-US" altLang="ja-JP" sz="900" kern="0">
                <a:solidFill>
                  <a:srgbClr val="AACE36">
                    <a:lumMod val="75000"/>
                  </a:srgbClr>
                </a:solidFill>
              </a:rPr>
              <a:t>108</a:t>
            </a:r>
            <a:r>
              <a:rPr kumimoji="0" lang="ja-JP" altLang="en-US" sz="900" kern="0">
                <a:solidFill>
                  <a:srgbClr val="AACE36">
                    <a:lumMod val="75000"/>
                  </a:srgbClr>
                </a:solidFill>
              </a:rPr>
              <a:t>時間</a:t>
            </a:r>
            <a:endParaRPr kumimoji="0" lang="en-US" altLang="ja-JP" sz="900" kern="0">
              <a:solidFill>
                <a:srgbClr val="AACE36">
                  <a:lumMod val="75000"/>
                </a:srgbClr>
              </a:solidFill>
            </a:endParaRPr>
          </a:p>
          <a:p>
            <a:pPr>
              <a:defRPr/>
            </a:pPr>
            <a:r>
              <a:rPr kumimoji="0" lang="en-US" altLang="ja-JP" sz="900" kern="0">
                <a:solidFill>
                  <a:srgbClr val="AACE36">
                    <a:lumMod val="75000"/>
                  </a:srgbClr>
                </a:solidFill>
              </a:rPr>
              <a:t>------------------------</a:t>
            </a:r>
          </a:p>
          <a:p>
            <a:pPr>
              <a:defRPr/>
            </a:pPr>
            <a:r>
              <a:rPr kumimoji="0" lang="ja-JP" altLang="en-US" sz="900" kern="0">
                <a:solidFill>
                  <a:srgbClr val="AACE36">
                    <a:lumMod val="75000"/>
                  </a:srgbClr>
                </a:solidFill>
              </a:rPr>
              <a:t>  契約手当　</a:t>
            </a:r>
            <a:r>
              <a:rPr kumimoji="0" lang="en-US" altLang="ja-JP" sz="900" kern="0">
                <a:solidFill>
                  <a:srgbClr val="AACE36">
                    <a:lumMod val="75000"/>
                  </a:srgbClr>
                </a:solidFill>
              </a:rPr>
              <a:t>162,000</a:t>
            </a:r>
            <a:r>
              <a:rPr kumimoji="0" lang="ja-JP" altLang="en-US" sz="900" kern="0">
                <a:solidFill>
                  <a:srgbClr val="AACE36">
                    <a:lumMod val="75000"/>
                  </a:srgbClr>
                </a:solidFill>
              </a:rPr>
              <a:t>円</a:t>
            </a:r>
            <a:endParaRPr kumimoji="0" lang="en-US" altLang="ja-JP" sz="900" kern="0">
              <a:solidFill>
                <a:srgbClr val="AACE36">
                  <a:lumMod val="75000"/>
                </a:srgbClr>
              </a:solidFill>
            </a:endParaRPr>
          </a:p>
        </p:txBody>
      </p:sp>
      <p:sp>
        <p:nvSpPr>
          <p:cNvPr id="67" name="テキスト ボックス 66"/>
          <p:cNvSpPr txBox="1"/>
          <p:nvPr/>
        </p:nvSpPr>
        <p:spPr>
          <a:xfrm>
            <a:off x="6698777" y="3110234"/>
            <a:ext cx="1748103" cy="262166"/>
          </a:xfrm>
          <a:prstGeom prst="rect">
            <a:avLst/>
          </a:prstGeom>
          <a:noFill/>
        </p:spPr>
        <p:txBody>
          <a:bodyPr wrap="square" rtlCol="0">
            <a:spAutoFit/>
          </a:bodyPr>
          <a:lstStyle/>
          <a:p>
            <a:pPr>
              <a:defRPr/>
            </a:pPr>
            <a:r>
              <a:rPr kumimoji="0" lang="en-US" altLang="ja-JP" sz="900" b="1" kern="0">
                <a:solidFill>
                  <a:srgbClr val="AACE36">
                    <a:lumMod val="75000"/>
                  </a:srgbClr>
                </a:solidFill>
              </a:rPr>
              <a:t>-B</a:t>
            </a:r>
            <a:r>
              <a:rPr kumimoji="0" lang="ja-JP" altLang="en-US" sz="900" b="1" kern="0" err="1">
                <a:solidFill>
                  <a:srgbClr val="AACE36">
                    <a:lumMod val="75000"/>
                  </a:srgbClr>
                </a:solidFill>
              </a:rPr>
              <a:t>さん</a:t>
            </a:r>
            <a:r>
              <a:rPr kumimoji="0" lang="en-US" altLang="ja-JP" sz="900" b="1" kern="0">
                <a:solidFill>
                  <a:srgbClr val="AACE36">
                    <a:lumMod val="75000"/>
                  </a:srgbClr>
                </a:solidFill>
              </a:rPr>
              <a:t>-</a:t>
            </a:r>
          </a:p>
        </p:txBody>
      </p:sp>
      <p:sp>
        <p:nvSpPr>
          <p:cNvPr id="68" name="正方形/長方形 67"/>
          <p:cNvSpPr/>
          <p:nvPr/>
        </p:nvSpPr>
        <p:spPr>
          <a:xfrm>
            <a:off x="6726361" y="4115005"/>
            <a:ext cx="1562551" cy="811097"/>
          </a:xfrm>
          <a:prstGeom prst="rect">
            <a:avLst/>
          </a:prstGeom>
          <a:solidFill>
            <a:srgbClr val="AACE36">
              <a:lumMod val="20000"/>
              <a:lumOff val="80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algn="ctr">
              <a:defRPr/>
            </a:pPr>
            <a:endParaRPr kumimoji="0" lang="ja-JP" altLang="en-US" sz="1350" kern="0">
              <a:solidFill>
                <a:srgbClr val="AACE36">
                  <a:lumMod val="75000"/>
                </a:srgbClr>
              </a:solidFill>
              <a:latin typeface="メイリオ"/>
              <a:ea typeface="メイリオ"/>
            </a:endParaRPr>
          </a:p>
        </p:txBody>
      </p:sp>
      <p:sp>
        <p:nvSpPr>
          <p:cNvPr id="69" name="テキスト ボックス 68"/>
          <p:cNvSpPr txBox="1"/>
          <p:nvPr/>
        </p:nvSpPr>
        <p:spPr>
          <a:xfrm>
            <a:off x="6748673" y="4285956"/>
            <a:ext cx="1623149" cy="734066"/>
          </a:xfrm>
          <a:prstGeom prst="rect">
            <a:avLst/>
          </a:prstGeom>
          <a:noFill/>
          <a:ln>
            <a:noFill/>
          </a:ln>
        </p:spPr>
        <p:txBody>
          <a:bodyPr wrap="square" rtlCol="0">
            <a:spAutoFit/>
          </a:bodyPr>
          <a:lstStyle/>
          <a:p>
            <a:pPr>
              <a:defRPr/>
            </a:pPr>
            <a:r>
              <a:rPr kumimoji="0" lang="ja-JP" altLang="en-US" sz="900" kern="0">
                <a:solidFill>
                  <a:srgbClr val="AACE36">
                    <a:lumMod val="75000"/>
                  </a:srgbClr>
                </a:solidFill>
              </a:rPr>
              <a:t>　時給　  　　</a:t>
            </a:r>
            <a:r>
              <a:rPr kumimoji="0" lang="en-US" altLang="ja-JP" sz="900" kern="0">
                <a:solidFill>
                  <a:srgbClr val="AACE36">
                    <a:lumMod val="75000"/>
                  </a:srgbClr>
                </a:solidFill>
              </a:rPr>
              <a:t>1,000</a:t>
            </a:r>
            <a:r>
              <a:rPr kumimoji="0" lang="ja-JP" altLang="en-US" sz="900" kern="0">
                <a:solidFill>
                  <a:srgbClr val="AACE36">
                    <a:lumMod val="75000"/>
                  </a:srgbClr>
                </a:solidFill>
              </a:rPr>
              <a:t>円</a:t>
            </a:r>
            <a:endParaRPr kumimoji="0" lang="en-US" altLang="ja-JP" sz="900" kern="0">
              <a:solidFill>
                <a:srgbClr val="AACE36">
                  <a:lumMod val="75000"/>
                </a:srgbClr>
              </a:solidFill>
            </a:endParaRPr>
          </a:p>
          <a:p>
            <a:pPr>
              <a:defRPr/>
            </a:pPr>
            <a:r>
              <a:rPr kumimoji="0" lang="en-US" altLang="ja-JP" sz="900" kern="0">
                <a:solidFill>
                  <a:srgbClr val="AACE36">
                    <a:lumMod val="75000"/>
                  </a:srgbClr>
                </a:solidFill>
              </a:rPr>
              <a:t>×</a:t>
            </a:r>
            <a:r>
              <a:rPr kumimoji="0" lang="ja-JP" altLang="en-US" sz="900" kern="0">
                <a:solidFill>
                  <a:srgbClr val="AACE36">
                    <a:lumMod val="75000"/>
                  </a:srgbClr>
                </a:solidFill>
              </a:rPr>
              <a:t>勤務時間 　    </a:t>
            </a:r>
            <a:r>
              <a:rPr kumimoji="0" lang="en-US" altLang="ja-JP" sz="900" kern="0">
                <a:solidFill>
                  <a:srgbClr val="AACE36">
                    <a:lumMod val="75000"/>
                  </a:srgbClr>
                </a:solidFill>
              </a:rPr>
              <a:t>60</a:t>
            </a:r>
            <a:r>
              <a:rPr kumimoji="0" lang="ja-JP" altLang="en-US" sz="900" kern="0">
                <a:solidFill>
                  <a:srgbClr val="AACE36">
                    <a:lumMod val="75000"/>
                  </a:srgbClr>
                </a:solidFill>
              </a:rPr>
              <a:t>時間</a:t>
            </a:r>
            <a:endParaRPr kumimoji="0" lang="en-US" altLang="ja-JP" sz="900" kern="0">
              <a:solidFill>
                <a:srgbClr val="AACE36">
                  <a:lumMod val="75000"/>
                </a:srgbClr>
              </a:solidFill>
            </a:endParaRPr>
          </a:p>
          <a:p>
            <a:pPr>
              <a:defRPr/>
            </a:pPr>
            <a:r>
              <a:rPr kumimoji="0" lang="en-US" altLang="ja-JP" sz="900" kern="0">
                <a:solidFill>
                  <a:srgbClr val="AACE36">
                    <a:lumMod val="75000"/>
                  </a:srgbClr>
                </a:solidFill>
              </a:rPr>
              <a:t>------------------------</a:t>
            </a:r>
          </a:p>
          <a:p>
            <a:pPr>
              <a:defRPr/>
            </a:pPr>
            <a:r>
              <a:rPr kumimoji="0" lang="ja-JP" altLang="en-US" sz="900" kern="0">
                <a:solidFill>
                  <a:srgbClr val="AACE36">
                    <a:lumMod val="75000"/>
                  </a:srgbClr>
                </a:solidFill>
              </a:rPr>
              <a:t>　時給手当　 </a:t>
            </a:r>
            <a:r>
              <a:rPr kumimoji="0" lang="en-US" altLang="ja-JP" sz="900" kern="0">
                <a:solidFill>
                  <a:srgbClr val="AACE36">
                    <a:lumMod val="75000"/>
                  </a:srgbClr>
                </a:solidFill>
              </a:rPr>
              <a:t>60,000</a:t>
            </a:r>
            <a:r>
              <a:rPr kumimoji="0" lang="ja-JP" altLang="en-US" sz="900" kern="0">
                <a:solidFill>
                  <a:srgbClr val="AACE36">
                    <a:lumMod val="75000"/>
                  </a:srgbClr>
                </a:solidFill>
              </a:rPr>
              <a:t>円</a:t>
            </a:r>
            <a:endParaRPr kumimoji="0" lang="en-US" altLang="ja-JP" sz="900" kern="0">
              <a:solidFill>
                <a:srgbClr val="AACE36">
                  <a:lumMod val="75000"/>
                </a:srgbClr>
              </a:solidFill>
            </a:endParaRPr>
          </a:p>
        </p:txBody>
      </p:sp>
      <p:sp>
        <p:nvSpPr>
          <p:cNvPr id="70" name="テキスト ボックス 69"/>
          <p:cNvSpPr txBox="1"/>
          <p:nvPr/>
        </p:nvSpPr>
        <p:spPr>
          <a:xfrm>
            <a:off x="6697235" y="4122293"/>
            <a:ext cx="1748103" cy="262166"/>
          </a:xfrm>
          <a:prstGeom prst="rect">
            <a:avLst/>
          </a:prstGeom>
          <a:noFill/>
        </p:spPr>
        <p:txBody>
          <a:bodyPr wrap="square" rtlCol="0">
            <a:spAutoFit/>
          </a:bodyPr>
          <a:lstStyle/>
          <a:p>
            <a:pPr>
              <a:defRPr/>
            </a:pPr>
            <a:r>
              <a:rPr kumimoji="0" lang="en-US" altLang="ja-JP" sz="900" b="1" kern="0">
                <a:solidFill>
                  <a:srgbClr val="AACE36">
                    <a:lumMod val="75000"/>
                  </a:srgbClr>
                </a:solidFill>
              </a:rPr>
              <a:t>-C</a:t>
            </a:r>
            <a:r>
              <a:rPr kumimoji="0" lang="ja-JP" altLang="en-US" sz="900" b="1" kern="0" err="1">
                <a:solidFill>
                  <a:srgbClr val="AACE36">
                    <a:lumMod val="75000"/>
                  </a:srgbClr>
                </a:solidFill>
              </a:rPr>
              <a:t>さん</a:t>
            </a:r>
            <a:r>
              <a:rPr kumimoji="0" lang="en-US" altLang="ja-JP" sz="900" b="1" kern="0">
                <a:solidFill>
                  <a:srgbClr val="AACE36">
                    <a:lumMod val="75000"/>
                  </a:srgbClr>
                </a:solidFill>
              </a:rPr>
              <a:t>-</a:t>
            </a:r>
          </a:p>
        </p:txBody>
      </p:sp>
      <p:sp>
        <p:nvSpPr>
          <p:cNvPr id="71" name="Freeform 7"/>
          <p:cNvSpPr>
            <a:spLocks noEditPoints="1"/>
          </p:cNvSpPr>
          <p:nvPr/>
        </p:nvSpPr>
        <p:spPr bwMode="auto">
          <a:xfrm>
            <a:off x="4269162" y="2120900"/>
            <a:ext cx="141291" cy="230075"/>
          </a:xfrm>
          <a:custGeom>
            <a:avLst/>
            <a:gdLst>
              <a:gd name="T0" fmla="*/ 179 w 246"/>
              <a:gd name="T1" fmla="*/ 165 h 401"/>
              <a:gd name="T2" fmla="*/ 145 w 246"/>
              <a:gd name="T3" fmla="*/ 165 h 401"/>
              <a:gd name="T4" fmla="*/ 127 w 246"/>
              <a:gd name="T5" fmla="*/ 198 h 401"/>
              <a:gd name="T6" fmla="*/ 151 w 246"/>
              <a:gd name="T7" fmla="*/ 284 h 401"/>
              <a:gd name="T8" fmla="*/ 123 w 246"/>
              <a:gd name="T9" fmla="*/ 313 h 401"/>
              <a:gd name="T10" fmla="*/ 95 w 246"/>
              <a:gd name="T11" fmla="*/ 284 h 401"/>
              <a:gd name="T12" fmla="*/ 119 w 246"/>
              <a:gd name="T13" fmla="*/ 198 h 401"/>
              <a:gd name="T14" fmla="*/ 101 w 246"/>
              <a:gd name="T15" fmla="*/ 165 h 401"/>
              <a:gd name="T16" fmla="*/ 67 w 246"/>
              <a:gd name="T17" fmla="*/ 165 h 401"/>
              <a:gd name="T18" fmla="*/ 0 w 246"/>
              <a:gd name="T19" fmla="*/ 229 h 401"/>
              <a:gd name="T20" fmla="*/ 0 w 246"/>
              <a:gd name="T21" fmla="*/ 401 h 401"/>
              <a:gd name="T22" fmla="*/ 39 w 246"/>
              <a:gd name="T23" fmla="*/ 401 h 401"/>
              <a:gd name="T24" fmla="*/ 39 w 246"/>
              <a:gd name="T25" fmla="*/ 238 h 401"/>
              <a:gd name="T26" fmla="*/ 48 w 246"/>
              <a:gd name="T27" fmla="*/ 238 h 401"/>
              <a:gd name="T28" fmla="*/ 48 w 246"/>
              <a:gd name="T29" fmla="*/ 401 h 401"/>
              <a:gd name="T30" fmla="*/ 198 w 246"/>
              <a:gd name="T31" fmla="*/ 401 h 401"/>
              <a:gd name="T32" fmla="*/ 198 w 246"/>
              <a:gd name="T33" fmla="*/ 238 h 401"/>
              <a:gd name="T34" fmla="*/ 207 w 246"/>
              <a:gd name="T35" fmla="*/ 238 h 401"/>
              <a:gd name="T36" fmla="*/ 207 w 246"/>
              <a:gd name="T37" fmla="*/ 401 h 401"/>
              <a:gd name="T38" fmla="*/ 246 w 246"/>
              <a:gd name="T39" fmla="*/ 401 h 401"/>
              <a:gd name="T40" fmla="*/ 246 w 246"/>
              <a:gd name="T41" fmla="*/ 229 h 401"/>
              <a:gd name="T42" fmla="*/ 179 w 246"/>
              <a:gd name="T43" fmla="*/ 165 h 401"/>
              <a:gd name="T44" fmla="*/ 123 w 246"/>
              <a:gd name="T45" fmla="*/ 0 h 401"/>
              <a:gd name="T46" fmla="*/ 49 w 246"/>
              <a:gd name="T47" fmla="*/ 74 h 401"/>
              <a:gd name="T48" fmla="*/ 123 w 246"/>
              <a:gd name="T49" fmla="*/ 148 h 401"/>
              <a:gd name="T50" fmla="*/ 197 w 246"/>
              <a:gd name="T51" fmla="*/ 74 h 401"/>
              <a:gd name="T52" fmla="*/ 123 w 246"/>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401">
                <a:moveTo>
                  <a:pt x="179" y="165"/>
                </a:moveTo>
                <a:cubicBezTo>
                  <a:pt x="145" y="165"/>
                  <a:pt x="145" y="165"/>
                  <a:pt x="145" y="165"/>
                </a:cubicBezTo>
                <a:cubicBezTo>
                  <a:pt x="127" y="198"/>
                  <a:pt x="127" y="198"/>
                  <a:pt x="127" y="198"/>
                </a:cubicBezTo>
                <a:cubicBezTo>
                  <a:pt x="151" y="284"/>
                  <a:pt x="151" y="284"/>
                  <a:pt x="151" y="284"/>
                </a:cubicBezTo>
                <a:cubicBezTo>
                  <a:pt x="123" y="313"/>
                  <a:pt x="123" y="313"/>
                  <a:pt x="123" y="313"/>
                </a:cubicBezTo>
                <a:cubicBezTo>
                  <a:pt x="95" y="284"/>
                  <a:pt x="95" y="284"/>
                  <a:pt x="95" y="284"/>
                </a:cubicBezTo>
                <a:cubicBezTo>
                  <a:pt x="119" y="198"/>
                  <a:pt x="119" y="198"/>
                  <a:pt x="119" y="198"/>
                </a:cubicBezTo>
                <a:cubicBezTo>
                  <a:pt x="101" y="165"/>
                  <a:pt x="101" y="165"/>
                  <a:pt x="101" y="165"/>
                </a:cubicBezTo>
                <a:cubicBezTo>
                  <a:pt x="67" y="165"/>
                  <a:pt x="67" y="165"/>
                  <a:pt x="67" y="165"/>
                </a:cubicBezTo>
                <a:cubicBezTo>
                  <a:pt x="32" y="165"/>
                  <a:pt x="3" y="194"/>
                  <a:pt x="0" y="229"/>
                </a:cubicBezTo>
                <a:cubicBezTo>
                  <a:pt x="0" y="401"/>
                  <a:pt x="0" y="401"/>
                  <a:pt x="0" y="401"/>
                </a:cubicBezTo>
                <a:cubicBezTo>
                  <a:pt x="39" y="401"/>
                  <a:pt x="39" y="401"/>
                  <a:pt x="39" y="401"/>
                </a:cubicBezTo>
                <a:cubicBezTo>
                  <a:pt x="39" y="238"/>
                  <a:pt x="39" y="238"/>
                  <a:pt x="39"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0"/>
                </a:moveTo>
                <a:cubicBezTo>
                  <a:pt x="82" y="0"/>
                  <a:pt x="49" y="34"/>
                  <a:pt x="49" y="74"/>
                </a:cubicBezTo>
                <a:cubicBezTo>
                  <a:pt x="49" y="115"/>
                  <a:pt x="82" y="148"/>
                  <a:pt x="123" y="148"/>
                </a:cubicBezTo>
                <a:cubicBezTo>
                  <a:pt x="164" y="148"/>
                  <a:pt x="197" y="115"/>
                  <a:pt x="197" y="74"/>
                </a:cubicBezTo>
                <a:cubicBezTo>
                  <a:pt x="197" y="34"/>
                  <a:pt x="164" y="0"/>
                  <a:pt x="123" y="0"/>
                </a:cubicBezTo>
              </a:path>
            </a:pathLst>
          </a:custGeom>
          <a:solidFill>
            <a:srgbClr val="D580B2">
              <a:lumMod val="20000"/>
              <a:lumOff val="80000"/>
            </a:srgbClr>
          </a:solidFill>
          <a:ln w="9525" cap="flat" cmpd="sng" algn="ctr">
            <a:solidFill>
              <a:srgbClr val="D580B2">
                <a:shade val="95000"/>
                <a:satMod val="105000"/>
              </a:srgbClr>
            </a:solidFill>
            <a:prstDash val="solid"/>
          </a:ln>
          <a:effectLst/>
        </p:spPr>
        <p:txBody>
          <a:bodyPr vert="horz" wrap="square" lIns="68580" tIns="34290" rIns="68580" bIns="34290" numCol="1" anchor="t" anchorCtr="0" compatLnSpc="1">
            <a:prstTxWarp prst="textNoShape">
              <a:avLst/>
            </a:prstTxWarp>
          </a:bodyPr>
          <a:lstStyle/>
          <a:p>
            <a:pPr>
              <a:defRPr/>
            </a:pPr>
            <a:endParaRPr kumimoji="0" lang="ja-JP" altLang="en-US" sz="1350" kern="0">
              <a:solidFill>
                <a:prstClr val="black"/>
              </a:solidFill>
              <a:latin typeface="メイリオ"/>
              <a:ea typeface="メイリオ"/>
            </a:endParaRPr>
          </a:p>
        </p:txBody>
      </p:sp>
      <p:sp>
        <p:nvSpPr>
          <p:cNvPr id="72" name="Freeform 8"/>
          <p:cNvSpPr>
            <a:spLocks noEditPoints="1"/>
          </p:cNvSpPr>
          <p:nvPr/>
        </p:nvSpPr>
        <p:spPr bwMode="auto">
          <a:xfrm>
            <a:off x="4297745" y="3211881"/>
            <a:ext cx="140336" cy="230075"/>
          </a:xfrm>
          <a:custGeom>
            <a:avLst/>
            <a:gdLst>
              <a:gd name="T0" fmla="*/ 179 w 246"/>
              <a:gd name="T1" fmla="*/ 165 h 401"/>
              <a:gd name="T2" fmla="*/ 175 w 246"/>
              <a:gd name="T3" fmla="*/ 165 h 401"/>
              <a:gd name="T4" fmla="*/ 123 w 246"/>
              <a:gd name="T5" fmla="*/ 181 h 401"/>
              <a:gd name="T6" fmla="*/ 71 w 246"/>
              <a:gd name="T7" fmla="*/ 165 h 401"/>
              <a:gd name="T8" fmla="*/ 67 w 246"/>
              <a:gd name="T9" fmla="*/ 165 h 401"/>
              <a:gd name="T10" fmla="*/ 0 w 246"/>
              <a:gd name="T11" fmla="*/ 229 h 401"/>
              <a:gd name="T12" fmla="*/ 0 w 246"/>
              <a:gd name="T13" fmla="*/ 401 h 401"/>
              <a:gd name="T14" fmla="*/ 38 w 246"/>
              <a:gd name="T15" fmla="*/ 401 h 401"/>
              <a:gd name="T16" fmla="*/ 38 w 246"/>
              <a:gd name="T17" fmla="*/ 238 h 401"/>
              <a:gd name="T18" fmla="*/ 48 w 246"/>
              <a:gd name="T19" fmla="*/ 238 h 401"/>
              <a:gd name="T20" fmla="*/ 48 w 246"/>
              <a:gd name="T21" fmla="*/ 401 h 401"/>
              <a:gd name="T22" fmla="*/ 198 w 246"/>
              <a:gd name="T23" fmla="*/ 401 h 401"/>
              <a:gd name="T24" fmla="*/ 198 w 246"/>
              <a:gd name="T25" fmla="*/ 238 h 401"/>
              <a:gd name="T26" fmla="*/ 207 w 246"/>
              <a:gd name="T27" fmla="*/ 238 h 401"/>
              <a:gd name="T28" fmla="*/ 207 w 246"/>
              <a:gd name="T29" fmla="*/ 401 h 401"/>
              <a:gd name="T30" fmla="*/ 246 w 246"/>
              <a:gd name="T31" fmla="*/ 401 h 401"/>
              <a:gd name="T32" fmla="*/ 246 w 246"/>
              <a:gd name="T33" fmla="*/ 229 h 401"/>
              <a:gd name="T34" fmla="*/ 179 w 246"/>
              <a:gd name="T35" fmla="*/ 165 h 401"/>
              <a:gd name="T36" fmla="*/ 123 w 246"/>
              <a:gd name="T37" fmla="*/ 148 h 401"/>
              <a:gd name="T38" fmla="*/ 168 w 246"/>
              <a:gd name="T39" fmla="*/ 133 h 401"/>
              <a:gd name="T40" fmla="*/ 197 w 246"/>
              <a:gd name="T41" fmla="*/ 145 h 401"/>
              <a:gd name="T42" fmla="*/ 197 w 246"/>
              <a:gd name="T43" fmla="*/ 133 h 401"/>
              <a:gd name="T44" fmla="*/ 197 w 246"/>
              <a:gd name="T45" fmla="*/ 123 h 401"/>
              <a:gd name="T46" fmla="*/ 197 w 246"/>
              <a:gd name="T47" fmla="*/ 74 h 401"/>
              <a:gd name="T48" fmla="*/ 123 w 246"/>
              <a:gd name="T49" fmla="*/ 0 h 401"/>
              <a:gd name="T50" fmla="*/ 49 w 246"/>
              <a:gd name="T51" fmla="*/ 74 h 401"/>
              <a:gd name="T52" fmla="*/ 49 w 246"/>
              <a:gd name="T53" fmla="*/ 123 h 401"/>
              <a:gd name="T54" fmla="*/ 49 w 246"/>
              <a:gd name="T55" fmla="*/ 133 h 401"/>
              <a:gd name="T56" fmla="*/ 49 w 246"/>
              <a:gd name="T57" fmla="*/ 145 h 401"/>
              <a:gd name="T58" fmla="*/ 78 w 246"/>
              <a:gd name="T59" fmla="*/ 133 h 401"/>
              <a:gd name="T60" fmla="*/ 123 w 246"/>
              <a:gd name="T61" fmla="*/ 148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6" h="401">
                <a:moveTo>
                  <a:pt x="179" y="165"/>
                </a:moveTo>
                <a:cubicBezTo>
                  <a:pt x="175" y="165"/>
                  <a:pt x="175" y="165"/>
                  <a:pt x="175" y="165"/>
                </a:cubicBezTo>
                <a:cubicBezTo>
                  <a:pt x="178" y="197"/>
                  <a:pt x="157" y="226"/>
                  <a:pt x="123" y="181"/>
                </a:cubicBezTo>
                <a:cubicBezTo>
                  <a:pt x="89" y="226"/>
                  <a:pt x="68" y="197"/>
                  <a:pt x="71" y="165"/>
                </a:cubicBezTo>
                <a:cubicBezTo>
                  <a:pt x="67" y="165"/>
                  <a:pt x="67" y="165"/>
                  <a:pt x="67" y="165"/>
                </a:cubicBezTo>
                <a:cubicBezTo>
                  <a:pt x="31" y="165"/>
                  <a:pt x="3" y="194"/>
                  <a:pt x="0" y="229"/>
                </a:cubicBezTo>
                <a:cubicBezTo>
                  <a:pt x="0" y="401"/>
                  <a:pt x="0" y="401"/>
                  <a:pt x="0" y="401"/>
                </a:cubicBezTo>
                <a:cubicBezTo>
                  <a:pt x="38" y="401"/>
                  <a:pt x="38" y="401"/>
                  <a:pt x="38" y="401"/>
                </a:cubicBezTo>
                <a:cubicBezTo>
                  <a:pt x="38" y="238"/>
                  <a:pt x="38" y="238"/>
                  <a:pt x="38"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148"/>
                </a:moveTo>
                <a:cubicBezTo>
                  <a:pt x="140" y="148"/>
                  <a:pt x="156" y="142"/>
                  <a:pt x="168" y="133"/>
                </a:cubicBezTo>
                <a:cubicBezTo>
                  <a:pt x="197" y="145"/>
                  <a:pt x="197" y="145"/>
                  <a:pt x="197" y="145"/>
                </a:cubicBezTo>
                <a:cubicBezTo>
                  <a:pt x="197" y="133"/>
                  <a:pt x="197" y="133"/>
                  <a:pt x="197" y="133"/>
                </a:cubicBezTo>
                <a:cubicBezTo>
                  <a:pt x="197" y="123"/>
                  <a:pt x="197" y="123"/>
                  <a:pt x="197" y="123"/>
                </a:cubicBezTo>
                <a:cubicBezTo>
                  <a:pt x="197" y="74"/>
                  <a:pt x="197" y="74"/>
                  <a:pt x="197" y="74"/>
                </a:cubicBezTo>
                <a:cubicBezTo>
                  <a:pt x="197" y="33"/>
                  <a:pt x="164" y="0"/>
                  <a:pt x="123" y="0"/>
                </a:cubicBezTo>
                <a:cubicBezTo>
                  <a:pt x="82" y="0"/>
                  <a:pt x="49" y="33"/>
                  <a:pt x="49" y="74"/>
                </a:cubicBezTo>
                <a:cubicBezTo>
                  <a:pt x="49" y="123"/>
                  <a:pt x="49" y="123"/>
                  <a:pt x="49" y="123"/>
                </a:cubicBezTo>
                <a:cubicBezTo>
                  <a:pt x="49" y="133"/>
                  <a:pt x="49" y="133"/>
                  <a:pt x="49" y="133"/>
                </a:cubicBezTo>
                <a:cubicBezTo>
                  <a:pt x="49" y="145"/>
                  <a:pt x="49" y="145"/>
                  <a:pt x="49" y="145"/>
                </a:cubicBezTo>
                <a:cubicBezTo>
                  <a:pt x="78" y="133"/>
                  <a:pt x="78" y="133"/>
                  <a:pt x="78" y="133"/>
                </a:cubicBezTo>
                <a:cubicBezTo>
                  <a:pt x="90" y="142"/>
                  <a:pt x="106" y="148"/>
                  <a:pt x="123" y="148"/>
                </a:cubicBezTo>
              </a:path>
            </a:pathLst>
          </a:custGeom>
          <a:solidFill>
            <a:srgbClr val="D580B2">
              <a:lumMod val="20000"/>
              <a:lumOff val="80000"/>
            </a:srgbClr>
          </a:solidFill>
          <a:ln w="9525" cap="flat" cmpd="sng" algn="ctr">
            <a:solidFill>
              <a:srgbClr val="D580B2">
                <a:shade val="95000"/>
                <a:satMod val="105000"/>
              </a:srgbClr>
            </a:solidFill>
            <a:prstDash val="solid"/>
          </a:ln>
          <a:effectLst/>
        </p:spPr>
        <p:txBody>
          <a:bodyPr vert="horz" wrap="square" lIns="68580" tIns="34290" rIns="68580" bIns="34290" numCol="1" anchor="t" anchorCtr="0" compatLnSpc="1">
            <a:prstTxWarp prst="textNoShape">
              <a:avLst/>
            </a:prstTxWarp>
          </a:bodyPr>
          <a:lstStyle/>
          <a:p>
            <a:pPr>
              <a:defRPr/>
            </a:pPr>
            <a:endParaRPr kumimoji="0" lang="ja-JP" altLang="en-US" sz="1350" kern="0">
              <a:solidFill>
                <a:prstClr val="black"/>
              </a:solidFill>
              <a:latin typeface="メイリオ"/>
              <a:ea typeface="メイリオ"/>
            </a:endParaRPr>
          </a:p>
        </p:txBody>
      </p:sp>
      <p:sp>
        <p:nvSpPr>
          <p:cNvPr id="73" name="Freeform 24"/>
          <p:cNvSpPr>
            <a:spLocks noEditPoints="1"/>
          </p:cNvSpPr>
          <p:nvPr/>
        </p:nvSpPr>
        <p:spPr bwMode="auto">
          <a:xfrm>
            <a:off x="4279849" y="4165807"/>
            <a:ext cx="141291" cy="235803"/>
          </a:xfrm>
          <a:custGeom>
            <a:avLst/>
            <a:gdLst>
              <a:gd name="T0" fmla="*/ 175 w 246"/>
              <a:gd name="T1" fmla="*/ 195 h 412"/>
              <a:gd name="T2" fmla="*/ 71 w 246"/>
              <a:gd name="T3" fmla="*/ 195 h 412"/>
              <a:gd name="T4" fmla="*/ 0 w 246"/>
              <a:gd name="T5" fmla="*/ 259 h 412"/>
              <a:gd name="T6" fmla="*/ 39 w 246"/>
              <a:gd name="T7" fmla="*/ 412 h 412"/>
              <a:gd name="T8" fmla="*/ 48 w 246"/>
              <a:gd name="T9" fmla="*/ 267 h 412"/>
              <a:gd name="T10" fmla="*/ 198 w 246"/>
              <a:gd name="T11" fmla="*/ 412 h 412"/>
              <a:gd name="T12" fmla="*/ 208 w 246"/>
              <a:gd name="T13" fmla="*/ 267 h 412"/>
              <a:gd name="T14" fmla="*/ 246 w 246"/>
              <a:gd name="T15" fmla="*/ 412 h 412"/>
              <a:gd name="T16" fmla="*/ 179 w 246"/>
              <a:gd name="T17" fmla="*/ 195 h 412"/>
              <a:gd name="T18" fmla="*/ 93 w 246"/>
              <a:gd name="T19" fmla="*/ 30 h 412"/>
              <a:gd name="T20" fmla="*/ 153 w 246"/>
              <a:gd name="T21" fmla="*/ 30 h 412"/>
              <a:gd name="T22" fmla="*/ 123 w 246"/>
              <a:gd name="T23" fmla="*/ 24 h 412"/>
              <a:gd name="T24" fmla="*/ 123 w 246"/>
              <a:gd name="T25" fmla="*/ 30 h 412"/>
              <a:gd name="T26" fmla="*/ 123 w 246"/>
              <a:gd name="T27" fmla="*/ 178 h 412"/>
              <a:gd name="T28" fmla="*/ 123 w 246"/>
              <a:gd name="T29" fmla="*/ 30 h 412"/>
              <a:gd name="T30" fmla="*/ 173 w 246"/>
              <a:gd name="T31" fmla="*/ 115 h 412"/>
              <a:gd name="T32" fmla="*/ 156 w 246"/>
              <a:gd name="T33" fmla="*/ 119 h 412"/>
              <a:gd name="T34" fmla="*/ 140 w 246"/>
              <a:gd name="T35" fmla="*/ 119 h 412"/>
              <a:gd name="T36" fmla="*/ 129 w 246"/>
              <a:gd name="T37" fmla="*/ 103 h 412"/>
              <a:gd name="T38" fmla="*/ 113 w 246"/>
              <a:gd name="T39" fmla="*/ 115 h 412"/>
              <a:gd name="T40" fmla="*/ 96 w 246"/>
              <a:gd name="T41" fmla="*/ 119 h 412"/>
              <a:gd name="T42" fmla="*/ 80 w 246"/>
              <a:gd name="T43" fmla="*/ 119 h 412"/>
              <a:gd name="T44" fmla="*/ 69 w 246"/>
              <a:gd name="T45" fmla="*/ 95 h 412"/>
              <a:gd name="T46" fmla="*/ 93 w 246"/>
              <a:gd name="T47" fmla="*/ 82 h 412"/>
              <a:gd name="T48" fmla="*/ 118 w 246"/>
              <a:gd name="T49" fmla="*/ 95 h 412"/>
              <a:gd name="T50" fmla="*/ 128 w 246"/>
              <a:gd name="T51" fmla="*/ 96 h 412"/>
              <a:gd name="T52" fmla="*/ 135 w 246"/>
              <a:gd name="T53" fmla="*/ 84 h 412"/>
              <a:gd name="T54" fmla="*/ 171 w 246"/>
              <a:gd name="T55" fmla="*/ 84 h 412"/>
              <a:gd name="T56" fmla="*/ 109 w 246"/>
              <a:gd name="T57" fmla="*/ 111 h 412"/>
              <a:gd name="T58" fmla="*/ 93 w 246"/>
              <a:gd name="T59" fmla="*/ 114 h 412"/>
              <a:gd name="T60" fmla="*/ 93 w 246"/>
              <a:gd name="T61" fmla="*/ 114 h 412"/>
              <a:gd name="T62" fmla="*/ 78 w 246"/>
              <a:gd name="T63" fmla="*/ 111 h 412"/>
              <a:gd name="T64" fmla="*/ 77 w 246"/>
              <a:gd name="T65" fmla="*/ 89 h 412"/>
              <a:gd name="T66" fmla="*/ 109 w 246"/>
              <a:gd name="T67" fmla="*/ 89 h 412"/>
              <a:gd name="T68" fmla="*/ 109 w 246"/>
              <a:gd name="T69" fmla="*/ 111 h 412"/>
              <a:gd name="T70" fmla="*/ 165 w 246"/>
              <a:gd name="T71" fmla="*/ 113 h 412"/>
              <a:gd name="T72" fmla="*/ 153 w 246"/>
              <a:gd name="T73" fmla="*/ 114 h 412"/>
              <a:gd name="T74" fmla="*/ 141 w 246"/>
              <a:gd name="T75" fmla="*/ 113 h 412"/>
              <a:gd name="T76" fmla="*/ 134 w 246"/>
              <a:gd name="T77" fmla="*/ 95 h 412"/>
              <a:gd name="T78" fmla="*/ 153 w 246"/>
              <a:gd name="T79" fmla="*/ 88 h 412"/>
              <a:gd name="T80" fmla="*/ 172 w 246"/>
              <a:gd name="T81" fmla="*/ 95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6" h="412">
                <a:moveTo>
                  <a:pt x="179" y="195"/>
                </a:moveTo>
                <a:cubicBezTo>
                  <a:pt x="175" y="195"/>
                  <a:pt x="175" y="195"/>
                  <a:pt x="175" y="195"/>
                </a:cubicBezTo>
                <a:cubicBezTo>
                  <a:pt x="178" y="227"/>
                  <a:pt x="157" y="255"/>
                  <a:pt x="123" y="210"/>
                </a:cubicBezTo>
                <a:cubicBezTo>
                  <a:pt x="89" y="255"/>
                  <a:pt x="68" y="227"/>
                  <a:pt x="71" y="195"/>
                </a:cubicBezTo>
                <a:cubicBezTo>
                  <a:pt x="67" y="195"/>
                  <a:pt x="67" y="195"/>
                  <a:pt x="67" y="195"/>
                </a:cubicBezTo>
                <a:cubicBezTo>
                  <a:pt x="32" y="195"/>
                  <a:pt x="3" y="223"/>
                  <a:pt x="0" y="259"/>
                </a:cubicBezTo>
                <a:cubicBezTo>
                  <a:pt x="0" y="412"/>
                  <a:pt x="0" y="412"/>
                  <a:pt x="0" y="412"/>
                </a:cubicBezTo>
                <a:cubicBezTo>
                  <a:pt x="39" y="412"/>
                  <a:pt x="39" y="412"/>
                  <a:pt x="39" y="412"/>
                </a:cubicBezTo>
                <a:cubicBezTo>
                  <a:pt x="39" y="267"/>
                  <a:pt x="39" y="267"/>
                  <a:pt x="39" y="267"/>
                </a:cubicBezTo>
                <a:cubicBezTo>
                  <a:pt x="48" y="267"/>
                  <a:pt x="48" y="267"/>
                  <a:pt x="48" y="267"/>
                </a:cubicBezTo>
                <a:cubicBezTo>
                  <a:pt x="48" y="412"/>
                  <a:pt x="48" y="412"/>
                  <a:pt x="48" y="412"/>
                </a:cubicBezTo>
                <a:cubicBezTo>
                  <a:pt x="198" y="412"/>
                  <a:pt x="198" y="412"/>
                  <a:pt x="198" y="412"/>
                </a:cubicBezTo>
                <a:cubicBezTo>
                  <a:pt x="198" y="267"/>
                  <a:pt x="198" y="267"/>
                  <a:pt x="198" y="267"/>
                </a:cubicBezTo>
                <a:cubicBezTo>
                  <a:pt x="208" y="267"/>
                  <a:pt x="208" y="267"/>
                  <a:pt x="208" y="267"/>
                </a:cubicBezTo>
                <a:cubicBezTo>
                  <a:pt x="208" y="412"/>
                  <a:pt x="208" y="412"/>
                  <a:pt x="208" y="412"/>
                </a:cubicBezTo>
                <a:cubicBezTo>
                  <a:pt x="246" y="412"/>
                  <a:pt x="246" y="412"/>
                  <a:pt x="246" y="412"/>
                </a:cubicBezTo>
                <a:cubicBezTo>
                  <a:pt x="246" y="259"/>
                  <a:pt x="246" y="259"/>
                  <a:pt x="246" y="259"/>
                </a:cubicBezTo>
                <a:cubicBezTo>
                  <a:pt x="243" y="223"/>
                  <a:pt x="215" y="195"/>
                  <a:pt x="179" y="195"/>
                </a:cubicBezTo>
                <a:moveTo>
                  <a:pt x="93" y="30"/>
                </a:moveTo>
                <a:cubicBezTo>
                  <a:pt x="93" y="30"/>
                  <a:pt x="93" y="30"/>
                  <a:pt x="93" y="30"/>
                </a:cubicBezTo>
                <a:cubicBezTo>
                  <a:pt x="93" y="13"/>
                  <a:pt x="107" y="0"/>
                  <a:pt x="123" y="0"/>
                </a:cubicBezTo>
                <a:cubicBezTo>
                  <a:pt x="140" y="0"/>
                  <a:pt x="153" y="13"/>
                  <a:pt x="153" y="30"/>
                </a:cubicBezTo>
                <a:cubicBezTo>
                  <a:pt x="153" y="30"/>
                  <a:pt x="153" y="30"/>
                  <a:pt x="153" y="30"/>
                </a:cubicBezTo>
                <a:cubicBezTo>
                  <a:pt x="144" y="26"/>
                  <a:pt x="134" y="24"/>
                  <a:pt x="123" y="24"/>
                </a:cubicBezTo>
                <a:cubicBezTo>
                  <a:pt x="113" y="24"/>
                  <a:pt x="103" y="26"/>
                  <a:pt x="93" y="30"/>
                </a:cubicBezTo>
                <a:close/>
                <a:moveTo>
                  <a:pt x="123" y="30"/>
                </a:moveTo>
                <a:cubicBezTo>
                  <a:pt x="82" y="30"/>
                  <a:pt x="49" y="63"/>
                  <a:pt x="49" y="104"/>
                </a:cubicBezTo>
                <a:cubicBezTo>
                  <a:pt x="49" y="145"/>
                  <a:pt x="82" y="178"/>
                  <a:pt x="123" y="178"/>
                </a:cubicBezTo>
                <a:cubicBezTo>
                  <a:pt x="164" y="178"/>
                  <a:pt x="197" y="145"/>
                  <a:pt x="197" y="104"/>
                </a:cubicBezTo>
                <a:cubicBezTo>
                  <a:pt x="197" y="63"/>
                  <a:pt x="164" y="30"/>
                  <a:pt x="123" y="30"/>
                </a:cubicBezTo>
                <a:moveTo>
                  <a:pt x="178" y="95"/>
                </a:moveTo>
                <a:cubicBezTo>
                  <a:pt x="178" y="102"/>
                  <a:pt x="176" y="110"/>
                  <a:pt x="173" y="115"/>
                </a:cubicBezTo>
                <a:cubicBezTo>
                  <a:pt x="171" y="116"/>
                  <a:pt x="169" y="118"/>
                  <a:pt x="166" y="119"/>
                </a:cubicBezTo>
                <a:cubicBezTo>
                  <a:pt x="163" y="119"/>
                  <a:pt x="159" y="119"/>
                  <a:pt x="156" y="119"/>
                </a:cubicBezTo>
                <a:cubicBezTo>
                  <a:pt x="154" y="119"/>
                  <a:pt x="152" y="119"/>
                  <a:pt x="150" y="119"/>
                </a:cubicBezTo>
                <a:cubicBezTo>
                  <a:pt x="147" y="119"/>
                  <a:pt x="143" y="119"/>
                  <a:pt x="140" y="119"/>
                </a:cubicBezTo>
                <a:cubicBezTo>
                  <a:pt x="137" y="118"/>
                  <a:pt x="135" y="116"/>
                  <a:pt x="133" y="115"/>
                </a:cubicBezTo>
                <a:cubicBezTo>
                  <a:pt x="131" y="112"/>
                  <a:pt x="130" y="107"/>
                  <a:pt x="129" y="103"/>
                </a:cubicBezTo>
                <a:cubicBezTo>
                  <a:pt x="125" y="102"/>
                  <a:pt x="121" y="102"/>
                  <a:pt x="118" y="103"/>
                </a:cubicBezTo>
                <a:cubicBezTo>
                  <a:pt x="117" y="107"/>
                  <a:pt x="115" y="112"/>
                  <a:pt x="113" y="115"/>
                </a:cubicBezTo>
                <a:cubicBezTo>
                  <a:pt x="112" y="116"/>
                  <a:pt x="109" y="118"/>
                  <a:pt x="106" y="119"/>
                </a:cubicBezTo>
                <a:cubicBezTo>
                  <a:pt x="104" y="119"/>
                  <a:pt x="100" y="119"/>
                  <a:pt x="96" y="119"/>
                </a:cubicBezTo>
                <a:cubicBezTo>
                  <a:pt x="94" y="119"/>
                  <a:pt x="93" y="119"/>
                  <a:pt x="91" y="119"/>
                </a:cubicBezTo>
                <a:cubicBezTo>
                  <a:pt x="87" y="119"/>
                  <a:pt x="83" y="119"/>
                  <a:pt x="80" y="119"/>
                </a:cubicBezTo>
                <a:cubicBezTo>
                  <a:pt x="78" y="118"/>
                  <a:pt x="75" y="116"/>
                  <a:pt x="74" y="115"/>
                </a:cubicBezTo>
                <a:cubicBezTo>
                  <a:pt x="70" y="110"/>
                  <a:pt x="69" y="102"/>
                  <a:pt x="69" y="95"/>
                </a:cubicBezTo>
                <a:cubicBezTo>
                  <a:pt x="69" y="89"/>
                  <a:pt x="72" y="85"/>
                  <a:pt x="75" y="84"/>
                </a:cubicBezTo>
                <a:cubicBezTo>
                  <a:pt x="79" y="83"/>
                  <a:pt x="84" y="82"/>
                  <a:pt x="93" y="82"/>
                </a:cubicBezTo>
                <a:cubicBezTo>
                  <a:pt x="103" y="82"/>
                  <a:pt x="108" y="83"/>
                  <a:pt x="111" y="84"/>
                </a:cubicBezTo>
                <a:cubicBezTo>
                  <a:pt x="115" y="85"/>
                  <a:pt x="118" y="89"/>
                  <a:pt x="118" y="95"/>
                </a:cubicBezTo>
                <a:cubicBezTo>
                  <a:pt x="118" y="95"/>
                  <a:pt x="118" y="96"/>
                  <a:pt x="118" y="96"/>
                </a:cubicBezTo>
                <a:cubicBezTo>
                  <a:pt x="122" y="96"/>
                  <a:pt x="125" y="96"/>
                  <a:pt x="128" y="96"/>
                </a:cubicBezTo>
                <a:cubicBezTo>
                  <a:pt x="128" y="96"/>
                  <a:pt x="128" y="95"/>
                  <a:pt x="128" y="95"/>
                </a:cubicBezTo>
                <a:cubicBezTo>
                  <a:pt x="128" y="89"/>
                  <a:pt x="132" y="85"/>
                  <a:pt x="135" y="84"/>
                </a:cubicBezTo>
                <a:cubicBezTo>
                  <a:pt x="138" y="83"/>
                  <a:pt x="144" y="82"/>
                  <a:pt x="153" y="82"/>
                </a:cubicBezTo>
                <a:cubicBezTo>
                  <a:pt x="162" y="82"/>
                  <a:pt x="167" y="83"/>
                  <a:pt x="171" y="84"/>
                </a:cubicBezTo>
                <a:cubicBezTo>
                  <a:pt x="174" y="85"/>
                  <a:pt x="178" y="89"/>
                  <a:pt x="178" y="95"/>
                </a:cubicBezTo>
                <a:close/>
                <a:moveTo>
                  <a:pt x="109" y="111"/>
                </a:moveTo>
                <a:cubicBezTo>
                  <a:pt x="108" y="112"/>
                  <a:pt x="107" y="113"/>
                  <a:pt x="105" y="113"/>
                </a:cubicBezTo>
                <a:cubicBezTo>
                  <a:pt x="102" y="114"/>
                  <a:pt x="97" y="114"/>
                  <a:pt x="93" y="114"/>
                </a:cubicBezTo>
                <a:cubicBezTo>
                  <a:pt x="93" y="114"/>
                  <a:pt x="93" y="114"/>
                  <a:pt x="93" y="114"/>
                </a:cubicBezTo>
                <a:cubicBezTo>
                  <a:pt x="93" y="114"/>
                  <a:pt x="93" y="114"/>
                  <a:pt x="93" y="114"/>
                </a:cubicBezTo>
                <a:cubicBezTo>
                  <a:pt x="90" y="114"/>
                  <a:pt x="85" y="114"/>
                  <a:pt x="81" y="113"/>
                </a:cubicBezTo>
                <a:cubicBezTo>
                  <a:pt x="80" y="113"/>
                  <a:pt x="78" y="112"/>
                  <a:pt x="78" y="111"/>
                </a:cubicBezTo>
                <a:cubicBezTo>
                  <a:pt x="76" y="108"/>
                  <a:pt x="74" y="101"/>
                  <a:pt x="74" y="95"/>
                </a:cubicBezTo>
                <a:cubicBezTo>
                  <a:pt x="74" y="91"/>
                  <a:pt x="77" y="90"/>
                  <a:pt x="77" y="89"/>
                </a:cubicBezTo>
                <a:cubicBezTo>
                  <a:pt x="81" y="88"/>
                  <a:pt x="88" y="88"/>
                  <a:pt x="93" y="88"/>
                </a:cubicBezTo>
                <a:cubicBezTo>
                  <a:pt x="99" y="88"/>
                  <a:pt x="106" y="88"/>
                  <a:pt x="109" y="89"/>
                </a:cubicBezTo>
                <a:cubicBezTo>
                  <a:pt x="110" y="90"/>
                  <a:pt x="113" y="91"/>
                  <a:pt x="113" y="95"/>
                </a:cubicBezTo>
                <a:cubicBezTo>
                  <a:pt x="113" y="101"/>
                  <a:pt x="111" y="108"/>
                  <a:pt x="109" y="111"/>
                </a:cubicBezTo>
                <a:close/>
                <a:moveTo>
                  <a:pt x="168" y="111"/>
                </a:moveTo>
                <a:cubicBezTo>
                  <a:pt x="168" y="112"/>
                  <a:pt x="167" y="113"/>
                  <a:pt x="165" y="113"/>
                </a:cubicBezTo>
                <a:cubicBezTo>
                  <a:pt x="162" y="114"/>
                  <a:pt x="156" y="114"/>
                  <a:pt x="153" y="114"/>
                </a:cubicBezTo>
                <a:cubicBezTo>
                  <a:pt x="153" y="114"/>
                  <a:pt x="153" y="114"/>
                  <a:pt x="153" y="114"/>
                </a:cubicBezTo>
                <a:cubicBezTo>
                  <a:pt x="153" y="114"/>
                  <a:pt x="153" y="114"/>
                  <a:pt x="153" y="114"/>
                </a:cubicBezTo>
                <a:cubicBezTo>
                  <a:pt x="149" y="114"/>
                  <a:pt x="144" y="114"/>
                  <a:pt x="141" y="113"/>
                </a:cubicBezTo>
                <a:cubicBezTo>
                  <a:pt x="139" y="113"/>
                  <a:pt x="138" y="112"/>
                  <a:pt x="137" y="111"/>
                </a:cubicBezTo>
                <a:cubicBezTo>
                  <a:pt x="135" y="108"/>
                  <a:pt x="134" y="101"/>
                  <a:pt x="134" y="95"/>
                </a:cubicBezTo>
                <a:cubicBezTo>
                  <a:pt x="134" y="91"/>
                  <a:pt x="136" y="90"/>
                  <a:pt x="137" y="89"/>
                </a:cubicBezTo>
                <a:cubicBezTo>
                  <a:pt x="140" y="88"/>
                  <a:pt x="148" y="88"/>
                  <a:pt x="153" y="88"/>
                </a:cubicBezTo>
                <a:cubicBezTo>
                  <a:pt x="158" y="88"/>
                  <a:pt x="165" y="88"/>
                  <a:pt x="169" y="89"/>
                </a:cubicBezTo>
                <a:cubicBezTo>
                  <a:pt x="170" y="90"/>
                  <a:pt x="172" y="91"/>
                  <a:pt x="172" y="95"/>
                </a:cubicBezTo>
                <a:cubicBezTo>
                  <a:pt x="172" y="101"/>
                  <a:pt x="170" y="108"/>
                  <a:pt x="168" y="111"/>
                </a:cubicBezTo>
                <a:close/>
              </a:path>
            </a:pathLst>
          </a:custGeom>
          <a:solidFill>
            <a:srgbClr val="D580B2">
              <a:lumMod val="20000"/>
              <a:lumOff val="80000"/>
            </a:srgbClr>
          </a:solidFill>
          <a:ln w="9525" cap="flat" cmpd="sng" algn="ctr">
            <a:solidFill>
              <a:srgbClr val="D580B2">
                <a:shade val="95000"/>
                <a:satMod val="105000"/>
              </a:srgbClr>
            </a:solidFill>
            <a:prstDash val="solid"/>
          </a:ln>
          <a:effectLst/>
        </p:spPr>
        <p:txBody>
          <a:bodyPr vert="horz" wrap="square" lIns="68580" tIns="34290" rIns="68580" bIns="34290" numCol="1" anchor="t" anchorCtr="0" compatLnSpc="1">
            <a:prstTxWarp prst="textNoShape">
              <a:avLst/>
            </a:prstTxWarp>
          </a:bodyPr>
          <a:lstStyle/>
          <a:p>
            <a:pPr>
              <a:defRPr/>
            </a:pPr>
            <a:endParaRPr kumimoji="0" lang="ja-JP" altLang="en-US" sz="1350" kern="0">
              <a:solidFill>
                <a:prstClr val="black"/>
              </a:solidFill>
              <a:latin typeface="メイリオ"/>
              <a:ea typeface="メイリオ"/>
            </a:endParaRPr>
          </a:p>
        </p:txBody>
      </p:sp>
      <p:sp>
        <p:nvSpPr>
          <p:cNvPr id="74" name="Freeform 7"/>
          <p:cNvSpPr>
            <a:spLocks noEditPoints="1"/>
          </p:cNvSpPr>
          <p:nvPr/>
        </p:nvSpPr>
        <p:spPr bwMode="auto">
          <a:xfrm>
            <a:off x="6142681" y="2059036"/>
            <a:ext cx="141291" cy="230075"/>
          </a:xfrm>
          <a:custGeom>
            <a:avLst/>
            <a:gdLst>
              <a:gd name="T0" fmla="*/ 179 w 246"/>
              <a:gd name="T1" fmla="*/ 165 h 401"/>
              <a:gd name="T2" fmla="*/ 145 w 246"/>
              <a:gd name="T3" fmla="*/ 165 h 401"/>
              <a:gd name="T4" fmla="*/ 127 w 246"/>
              <a:gd name="T5" fmla="*/ 198 h 401"/>
              <a:gd name="T6" fmla="*/ 151 w 246"/>
              <a:gd name="T7" fmla="*/ 284 h 401"/>
              <a:gd name="T8" fmla="*/ 123 w 246"/>
              <a:gd name="T9" fmla="*/ 313 h 401"/>
              <a:gd name="T10" fmla="*/ 95 w 246"/>
              <a:gd name="T11" fmla="*/ 284 h 401"/>
              <a:gd name="T12" fmla="*/ 119 w 246"/>
              <a:gd name="T13" fmla="*/ 198 h 401"/>
              <a:gd name="T14" fmla="*/ 101 w 246"/>
              <a:gd name="T15" fmla="*/ 165 h 401"/>
              <a:gd name="T16" fmla="*/ 67 w 246"/>
              <a:gd name="T17" fmla="*/ 165 h 401"/>
              <a:gd name="T18" fmla="*/ 0 w 246"/>
              <a:gd name="T19" fmla="*/ 229 h 401"/>
              <a:gd name="T20" fmla="*/ 0 w 246"/>
              <a:gd name="T21" fmla="*/ 401 h 401"/>
              <a:gd name="T22" fmla="*/ 39 w 246"/>
              <a:gd name="T23" fmla="*/ 401 h 401"/>
              <a:gd name="T24" fmla="*/ 39 w 246"/>
              <a:gd name="T25" fmla="*/ 238 h 401"/>
              <a:gd name="T26" fmla="*/ 48 w 246"/>
              <a:gd name="T27" fmla="*/ 238 h 401"/>
              <a:gd name="T28" fmla="*/ 48 w 246"/>
              <a:gd name="T29" fmla="*/ 401 h 401"/>
              <a:gd name="T30" fmla="*/ 198 w 246"/>
              <a:gd name="T31" fmla="*/ 401 h 401"/>
              <a:gd name="T32" fmla="*/ 198 w 246"/>
              <a:gd name="T33" fmla="*/ 238 h 401"/>
              <a:gd name="T34" fmla="*/ 207 w 246"/>
              <a:gd name="T35" fmla="*/ 238 h 401"/>
              <a:gd name="T36" fmla="*/ 207 w 246"/>
              <a:gd name="T37" fmla="*/ 401 h 401"/>
              <a:gd name="T38" fmla="*/ 246 w 246"/>
              <a:gd name="T39" fmla="*/ 401 h 401"/>
              <a:gd name="T40" fmla="*/ 246 w 246"/>
              <a:gd name="T41" fmla="*/ 229 h 401"/>
              <a:gd name="T42" fmla="*/ 179 w 246"/>
              <a:gd name="T43" fmla="*/ 165 h 401"/>
              <a:gd name="T44" fmla="*/ 123 w 246"/>
              <a:gd name="T45" fmla="*/ 0 h 401"/>
              <a:gd name="T46" fmla="*/ 49 w 246"/>
              <a:gd name="T47" fmla="*/ 74 h 401"/>
              <a:gd name="T48" fmla="*/ 123 w 246"/>
              <a:gd name="T49" fmla="*/ 148 h 401"/>
              <a:gd name="T50" fmla="*/ 197 w 246"/>
              <a:gd name="T51" fmla="*/ 74 h 401"/>
              <a:gd name="T52" fmla="*/ 123 w 246"/>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401">
                <a:moveTo>
                  <a:pt x="179" y="165"/>
                </a:moveTo>
                <a:cubicBezTo>
                  <a:pt x="145" y="165"/>
                  <a:pt x="145" y="165"/>
                  <a:pt x="145" y="165"/>
                </a:cubicBezTo>
                <a:cubicBezTo>
                  <a:pt x="127" y="198"/>
                  <a:pt x="127" y="198"/>
                  <a:pt x="127" y="198"/>
                </a:cubicBezTo>
                <a:cubicBezTo>
                  <a:pt x="151" y="284"/>
                  <a:pt x="151" y="284"/>
                  <a:pt x="151" y="284"/>
                </a:cubicBezTo>
                <a:cubicBezTo>
                  <a:pt x="123" y="313"/>
                  <a:pt x="123" y="313"/>
                  <a:pt x="123" y="313"/>
                </a:cubicBezTo>
                <a:cubicBezTo>
                  <a:pt x="95" y="284"/>
                  <a:pt x="95" y="284"/>
                  <a:pt x="95" y="284"/>
                </a:cubicBezTo>
                <a:cubicBezTo>
                  <a:pt x="119" y="198"/>
                  <a:pt x="119" y="198"/>
                  <a:pt x="119" y="198"/>
                </a:cubicBezTo>
                <a:cubicBezTo>
                  <a:pt x="101" y="165"/>
                  <a:pt x="101" y="165"/>
                  <a:pt x="101" y="165"/>
                </a:cubicBezTo>
                <a:cubicBezTo>
                  <a:pt x="67" y="165"/>
                  <a:pt x="67" y="165"/>
                  <a:pt x="67" y="165"/>
                </a:cubicBezTo>
                <a:cubicBezTo>
                  <a:pt x="32" y="165"/>
                  <a:pt x="3" y="194"/>
                  <a:pt x="0" y="229"/>
                </a:cubicBezTo>
                <a:cubicBezTo>
                  <a:pt x="0" y="401"/>
                  <a:pt x="0" y="401"/>
                  <a:pt x="0" y="401"/>
                </a:cubicBezTo>
                <a:cubicBezTo>
                  <a:pt x="39" y="401"/>
                  <a:pt x="39" y="401"/>
                  <a:pt x="39" y="401"/>
                </a:cubicBezTo>
                <a:cubicBezTo>
                  <a:pt x="39" y="238"/>
                  <a:pt x="39" y="238"/>
                  <a:pt x="39"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0"/>
                </a:moveTo>
                <a:cubicBezTo>
                  <a:pt x="82" y="0"/>
                  <a:pt x="49" y="34"/>
                  <a:pt x="49" y="74"/>
                </a:cubicBezTo>
                <a:cubicBezTo>
                  <a:pt x="49" y="115"/>
                  <a:pt x="82" y="148"/>
                  <a:pt x="123" y="148"/>
                </a:cubicBezTo>
                <a:cubicBezTo>
                  <a:pt x="164" y="148"/>
                  <a:pt x="197" y="115"/>
                  <a:pt x="197" y="74"/>
                </a:cubicBezTo>
                <a:cubicBezTo>
                  <a:pt x="197" y="34"/>
                  <a:pt x="164" y="0"/>
                  <a:pt x="123" y="0"/>
                </a:cubicBezTo>
              </a:path>
            </a:pathLst>
          </a:custGeom>
          <a:solidFill>
            <a:srgbClr val="54C2F0">
              <a:lumMod val="20000"/>
              <a:lumOff val="80000"/>
            </a:srgbClr>
          </a:solidFill>
          <a:ln w="9525" cap="flat" cmpd="sng" algn="ctr">
            <a:solidFill>
              <a:srgbClr val="008CCF"/>
            </a:solidFill>
            <a:prstDash val="solid"/>
          </a:ln>
          <a:effectLst/>
        </p:spPr>
        <p:txBody>
          <a:bodyPr vert="horz" wrap="square" lIns="68580" tIns="34290" rIns="68580" bIns="34290" numCol="1" anchor="t" anchorCtr="0" compatLnSpc="1">
            <a:prstTxWarp prst="textNoShape">
              <a:avLst/>
            </a:prstTxWarp>
          </a:bodyPr>
          <a:lstStyle/>
          <a:p>
            <a:pPr>
              <a:defRPr/>
            </a:pPr>
            <a:endParaRPr kumimoji="0" lang="ja-JP" altLang="en-US" sz="1350" kern="0">
              <a:solidFill>
                <a:prstClr val="black"/>
              </a:solidFill>
              <a:latin typeface="メイリオ"/>
              <a:ea typeface="メイリオ"/>
            </a:endParaRPr>
          </a:p>
        </p:txBody>
      </p:sp>
      <p:sp>
        <p:nvSpPr>
          <p:cNvPr id="75" name="Freeform 7"/>
          <p:cNvSpPr>
            <a:spLocks noEditPoints="1"/>
          </p:cNvSpPr>
          <p:nvPr/>
        </p:nvSpPr>
        <p:spPr bwMode="auto">
          <a:xfrm>
            <a:off x="8147621" y="2040568"/>
            <a:ext cx="141291" cy="230075"/>
          </a:xfrm>
          <a:custGeom>
            <a:avLst/>
            <a:gdLst>
              <a:gd name="T0" fmla="*/ 179 w 246"/>
              <a:gd name="T1" fmla="*/ 165 h 401"/>
              <a:gd name="T2" fmla="*/ 145 w 246"/>
              <a:gd name="T3" fmla="*/ 165 h 401"/>
              <a:gd name="T4" fmla="*/ 127 w 246"/>
              <a:gd name="T5" fmla="*/ 198 h 401"/>
              <a:gd name="T6" fmla="*/ 151 w 246"/>
              <a:gd name="T7" fmla="*/ 284 h 401"/>
              <a:gd name="T8" fmla="*/ 123 w 246"/>
              <a:gd name="T9" fmla="*/ 313 h 401"/>
              <a:gd name="T10" fmla="*/ 95 w 246"/>
              <a:gd name="T11" fmla="*/ 284 h 401"/>
              <a:gd name="T12" fmla="*/ 119 w 246"/>
              <a:gd name="T13" fmla="*/ 198 h 401"/>
              <a:gd name="T14" fmla="*/ 101 w 246"/>
              <a:gd name="T15" fmla="*/ 165 h 401"/>
              <a:gd name="T16" fmla="*/ 67 w 246"/>
              <a:gd name="T17" fmla="*/ 165 h 401"/>
              <a:gd name="T18" fmla="*/ 0 w 246"/>
              <a:gd name="T19" fmla="*/ 229 h 401"/>
              <a:gd name="T20" fmla="*/ 0 w 246"/>
              <a:gd name="T21" fmla="*/ 401 h 401"/>
              <a:gd name="T22" fmla="*/ 39 w 246"/>
              <a:gd name="T23" fmla="*/ 401 h 401"/>
              <a:gd name="T24" fmla="*/ 39 w 246"/>
              <a:gd name="T25" fmla="*/ 238 h 401"/>
              <a:gd name="T26" fmla="*/ 48 w 246"/>
              <a:gd name="T27" fmla="*/ 238 h 401"/>
              <a:gd name="T28" fmla="*/ 48 w 246"/>
              <a:gd name="T29" fmla="*/ 401 h 401"/>
              <a:gd name="T30" fmla="*/ 198 w 246"/>
              <a:gd name="T31" fmla="*/ 401 h 401"/>
              <a:gd name="T32" fmla="*/ 198 w 246"/>
              <a:gd name="T33" fmla="*/ 238 h 401"/>
              <a:gd name="T34" fmla="*/ 207 w 246"/>
              <a:gd name="T35" fmla="*/ 238 h 401"/>
              <a:gd name="T36" fmla="*/ 207 w 246"/>
              <a:gd name="T37" fmla="*/ 401 h 401"/>
              <a:gd name="T38" fmla="*/ 246 w 246"/>
              <a:gd name="T39" fmla="*/ 401 h 401"/>
              <a:gd name="T40" fmla="*/ 246 w 246"/>
              <a:gd name="T41" fmla="*/ 229 h 401"/>
              <a:gd name="T42" fmla="*/ 179 w 246"/>
              <a:gd name="T43" fmla="*/ 165 h 401"/>
              <a:gd name="T44" fmla="*/ 123 w 246"/>
              <a:gd name="T45" fmla="*/ 0 h 401"/>
              <a:gd name="T46" fmla="*/ 49 w 246"/>
              <a:gd name="T47" fmla="*/ 74 h 401"/>
              <a:gd name="T48" fmla="*/ 123 w 246"/>
              <a:gd name="T49" fmla="*/ 148 h 401"/>
              <a:gd name="T50" fmla="*/ 197 w 246"/>
              <a:gd name="T51" fmla="*/ 74 h 401"/>
              <a:gd name="T52" fmla="*/ 123 w 246"/>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401">
                <a:moveTo>
                  <a:pt x="179" y="165"/>
                </a:moveTo>
                <a:cubicBezTo>
                  <a:pt x="145" y="165"/>
                  <a:pt x="145" y="165"/>
                  <a:pt x="145" y="165"/>
                </a:cubicBezTo>
                <a:cubicBezTo>
                  <a:pt x="127" y="198"/>
                  <a:pt x="127" y="198"/>
                  <a:pt x="127" y="198"/>
                </a:cubicBezTo>
                <a:cubicBezTo>
                  <a:pt x="151" y="284"/>
                  <a:pt x="151" y="284"/>
                  <a:pt x="151" y="284"/>
                </a:cubicBezTo>
                <a:cubicBezTo>
                  <a:pt x="123" y="313"/>
                  <a:pt x="123" y="313"/>
                  <a:pt x="123" y="313"/>
                </a:cubicBezTo>
                <a:cubicBezTo>
                  <a:pt x="95" y="284"/>
                  <a:pt x="95" y="284"/>
                  <a:pt x="95" y="284"/>
                </a:cubicBezTo>
                <a:cubicBezTo>
                  <a:pt x="119" y="198"/>
                  <a:pt x="119" y="198"/>
                  <a:pt x="119" y="198"/>
                </a:cubicBezTo>
                <a:cubicBezTo>
                  <a:pt x="101" y="165"/>
                  <a:pt x="101" y="165"/>
                  <a:pt x="101" y="165"/>
                </a:cubicBezTo>
                <a:cubicBezTo>
                  <a:pt x="67" y="165"/>
                  <a:pt x="67" y="165"/>
                  <a:pt x="67" y="165"/>
                </a:cubicBezTo>
                <a:cubicBezTo>
                  <a:pt x="32" y="165"/>
                  <a:pt x="3" y="194"/>
                  <a:pt x="0" y="229"/>
                </a:cubicBezTo>
                <a:cubicBezTo>
                  <a:pt x="0" y="401"/>
                  <a:pt x="0" y="401"/>
                  <a:pt x="0" y="401"/>
                </a:cubicBezTo>
                <a:cubicBezTo>
                  <a:pt x="39" y="401"/>
                  <a:pt x="39" y="401"/>
                  <a:pt x="39" y="401"/>
                </a:cubicBezTo>
                <a:cubicBezTo>
                  <a:pt x="39" y="238"/>
                  <a:pt x="39" y="238"/>
                  <a:pt x="39"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0"/>
                </a:moveTo>
                <a:cubicBezTo>
                  <a:pt x="82" y="0"/>
                  <a:pt x="49" y="34"/>
                  <a:pt x="49" y="74"/>
                </a:cubicBezTo>
                <a:cubicBezTo>
                  <a:pt x="49" y="115"/>
                  <a:pt x="82" y="148"/>
                  <a:pt x="123" y="148"/>
                </a:cubicBezTo>
                <a:cubicBezTo>
                  <a:pt x="164" y="148"/>
                  <a:pt x="197" y="115"/>
                  <a:pt x="197" y="74"/>
                </a:cubicBezTo>
                <a:cubicBezTo>
                  <a:pt x="197" y="34"/>
                  <a:pt x="164" y="0"/>
                  <a:pt x="123" y="0"/>
                </a:cubicBezTo>
              </a:path>
            </a:pathLst>
          </a:custGeom>
          <a:solidFill>
            <a:srgbClr val="AACE36">
              <a:lumMod val="40000"/>
              <a:lumOff val="60000"/>
            </a:srgbClr>
          </a:solidFill>
          <a:ln w="9525" cap="flat" cmpd="sng" algn="ctr">
            <a:solidFill>
              <a:srgbClr val="AACE36">
                <a:lumMod val="50000"/>
              </a:srgbClr>
            </a:solidFill>
            <a:prstDash val="solid"/>
          </a:ln>
          <a:effectLst/>
        </p:spPr>
        <p:txBody>
          <a:bodyPr vert="horz" wrap="square" lIns="68580" tIns="34290" rIns="68580" bIns="34290" numCol="1" anchor="t" anchorCtr="0" compatLnSpc="1">
            <a:prstTxWarp prst="textNoShape">
              <a:avLst/>
            </a:prstTxWarp>
          </a:bodyPr>
          <a:lstStyle/>
          <a:p>
            <a:pPr>
              <a:defRPr/>
            </a:pPr>
            <a:endParaRPr kumimoji="0" lang="ja-JP" altLang="en-US" sz="1350" kern="0">
              <a:solidFill>
                <a:prstClr val="black"/>
              </a:solidFill>
              <a:latin typeface="メイリオ"/>
              <a:ea typeface="メイリオ"/>
            </a:endParaRPr>
          </a:p>
        </p:txBody>
      </p:sp>
      <p:sp>
        <p:nvSpPr>
          <p:cNvPr id="76" name="Freeform 8"/>
          <p:cNvSpPr>
            <a:spLocks noEditPoints="1"/>
          </p:cNvSpPr>
          <p:nvPr/>
        </p:nvSpPr>
        <p:spPr bwMode="auto">
          <a:xfrm>
            <a:off x="6167814" y="3195314"/>
            <a:ext cx="140336" cy="230075"/>
          </a:xfrm>
          <a:custGeom>
            <a:avLst/>
            <a:gdLst>
              <a:gd name="T0" fmla="*/ 179 w 246"/>
              <a:gd name="T1" fmla="*/ 165 h 401"/>
              <a:gd name="T2" fmla="*/ 175 w 246"/>
              <a:gd name="T3" fmla="*/ 165 h 401"/>
              <a:gd name="T4" fmla="*/ 123 w 246"/>
              <a:gd name="T5" fmla="*/ 181 h 401"/>
              <a:gd name="T6" fmla="*/ 71 w 246"/>
              <a:gd name="T7" fmla="*/ 165 h 401"/>
              <a:gd name="T8" fmla="*/ 67 w 246"/>
              <a:gd name="T9" fmla="*/ 165 h 401"/>
              <a:gd name="T10" fmla="*/ 0 w 246"/>
              <a:gd name="T11" fmla="*/ 229 h 401"/>
              <a:gd name="T12" fmla="*/ 0 w 246"/>
              <a:gd name="T13" fmla="*/ 401 h 401"/>
              <a:gd name="T14" fmla="*/ 38 w 246"/>
              <a:gd name="T15" fmla="*/ 401 h 401"/>
              <a:gd name="T16" fmla="*/ 38 w 246"/>
              <a:gd name="T17" fmla="*/ 238 h 401"/>
              <a:gd name="T18" fmla="*/ 48 w 246"/>
              <a:gd name="T19" fmla="*/ 238 h 401"/>
              <a:gd name="T20" fmla="*/ 48 w 246"/>
              <a:gd name="T21" fmla="*/ 401 h 401"/>
              <a:gd name="T22" fmla="*/ 198 w 246"/>
              <a:gd name="T23" fmla="*/ 401 h 401"/>
              <a:gd name="T24" fmla="*/ 198 w 246"/>
              <a:gd name="T25" fmla="*/ 238 h 401"/>
              <a:gd name="T26" fmla="*/ 207 w 246"/>
              <a:gd name="T27" fmla="*/ 238 h 401"/>
              <a:gd name="T28" fmla="*/ 207 w 246"/>
              <a:gd name="T29" fmla="*/ 401 h 401"/>
              <a:gd name="T30" fmla="*/ 246 w 246"/>
              <a:gd name="T31" fmla="*/ 401 h 401"/>
              <a:gd name="T32" fmla="*/ 246 w 246"/>
              <a:gd name="T33" fmla="*/ 229 h 401"/>
              <a:gd name="T34" fmla="*/ 179 w 246"/>
              <a:gd name="T35" fmla="*/ 165 h 401"/>
              <a:gd name="T36" fmla="*/ 123 w 246"/>
              <a:gd name="T37" fmla="*/ 148 h 401"/>
              <a:gd name="T38" fmla="*/ 168 w 246"/>
              <a:gd name="T39" fmla="*/ 133 h 401"/>
              <a:gd name="T40" fmla="*/ 197 w 246"/>
              <a:gd name="T41" fmla="*/ 145 h 401"/>
              <a:gd name="T42" fmla="*/ 197 w 246"/>
              <a:gd name="T43" fmla="*/ 133 h 401"/>
              <a:gd name="T44" fmla="*/ 197 w 246"/>
              <a:gd name="T45" fmla="*/ 123 h 401"/>
              <a:gd name="T46" fmla="*/ 197 w 246"/>
              <a:gd name="T47" fmla="*/ 74 h 401"/>
              <a:gd name="T48" fmla="*/ 123 w 246"/>
              <a:gd name="T49" fmla="*/ 0 h 401"/>
              <a:gd name="T50" fmla="*/ 49 w 246"/>
              <a:gd name="T51" fmla="*/ 74 h 401"/>
              <a:gd name="T52" fmla="*/ 49 w 246"/>
              <a:gd name="T53" fmla="*/ 123 h 401"/>
              <a:gd name="T54" fmla="*/ 49 w 246"/>
              <a:gd name="T55" fmla="*/ 133 h 401"/>
              <a:gd name="T56" fmla="*/ 49 w 246"/>
              <a:gd name="T57" fmla="*/ 145 h 401"/>
              <a:gd name="T58" fmla="*/ 78 w 246"/>
              <a:gd name="T59" fmla="*/ 133 h 401"/>
              <a:gd name="T60" fmla="*/ 123 w 246"/>
              <a:gd name="T61" fmla="*/ 148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6" h="401">
                <a:moveTo>
                  <a:pt x="179" y="165"/>
                </a:moveTo>
                <a:cubicBezTo>
                  <a:pt x="175" y="165"/>
                  <a:pt x="175" y="165"/>
                  <a:pt x="175" y="165"/>
                </a:cubicBezTo>
                <a:cubicBezTo>
                  <a:pt x="178" y="197"/>
                  <a:pt x="157" y="226"/>
                  <a:pt x="123" y="181"/>
                </a:cubicBezTo>
                <a:cubicBezTo>
                  <a:pt x="89" y="226"/>
                  <a:pt x="68" y="197"/>
                  <a:pt x="71" y="165"/>
                </a:cubicBezTo>
                <a:cubicBezTo>
                  <a:pt x="67" y="165"/>
                  <a:pt x="67" y="165"/>
                  <a:pt x="67" y="165"/>
                </a:cubicBezTo>
                <a:cubicBezTo>
                  <a:pt x="31" y="165"/>
                  <a:pt x="3" y="194"/>
                  <a:pt x="0" y="229"/>
                </a:cubicBezTo>
                <a:cubicBezTo>
                  <a:pt x="0" y="401"/>
                  <a:pt x="0" y="401"/>
                  <a:pt x="0" y="401"/>
                </a:cubicBezTo>
                <a:cubicBezTo>
                  <a:pt x="38" y="401"/>
                  <a:pt x="38" y="401"/>
                  <a:pt x="38" y="401"/>
                </a:cubicBezTo>
                <a:cubicBezTo>
                  <a:pt x="38" y="238"/>
                  <a:pt x="38" y="238"/>
                  <a:pt x="38"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148"/>
                </a:moveTo>
                <a:cubicBezTo>
                  <a:pt x="140" y="148"/>
                  <a:pt x="156" y="142"/>
                  <a:pt x="168" y="133"/>
                </a:cubicBezTo>
                <a:cubicBezTo>
                  <a:pt x="197" y="145"/>
                  <a:pt x="197" y="145"/>
                  <a:pt x="197" y="145"/>
                </a:cubicBezTo>
                <a:cubicBezTo>
                  <a:pt x="197" y="133"/>
                  <a:pt x="197" y="133"/>
                  <a:pt x="197" y="133"/>
                </a:cubicBezTo>
                <a:cubicBezTo>
                  <a:pt x="197" y="123"/>
                  <a:pt x="197" y="123"/>
                  <a:pt x="197" y="123"/>
                </a:cubicBezTo>
                <a:cubicBezTo>
                  <a:pt x="197" y="74"/>
                  <a:pt x="197" y="74"/>
                  <a:pt x="197" y="74"/>
                </a:cubicBezTo>
                <a:cubicBezTo>
                  <a:pt x="197" y="33"/>
                  <a:pt x="164" y="0"/>
                  <a:pt x="123" y="0"/>
                </a:cubicBezTo>
                <a:cubicBezTo>
                  <a:pt x="82" y="0"/>
                  <a:pt x="49" y="33"/>
                  <a:pt x="49" y="74"/>
                </a:cubicBezTo>
                <a:cubicBezTo>
                  <a:pt x="49" y="123"/>
                  <a:pt x="49" y="123"/>
                  <a:pt x="49" y="123"/>
                </a:cubicBezTo>
                <a:cubicBezTo>
                  <a:pt x="49" y="133"/>
                  <a:pt x="49" y="133"/>
                  <a:pt x="49" y="133"/>
                </a:cubicBezTo>
                <a:cubicBezTo>
                  <a:pt x="49" y="145"/>
                  <a:pt x="49" y="145"/>
                  <a:pt x="49" y="145"/>
                </a:cubicBezTo>
                <a:cubicBezTo>
                  <a:pt x="78" y="133"/>
                  <a:pt x="78" y="133"/>
                  <a:pt x="78" y="133"/>
                </a:cubicBezTo>
                <a:cubicBezTo>
                  <a:pt x="90" y="142"/>
                  <a:pt x="106" y="148"/>
                  <a:pt x="123" y="148"/>
                </a:cubicBezTo>
              </a:path>
            </a:pathLst>
          </a:custGeom>
          <a:solidFill>
            <a:srgbClr val="54C2F0">
              <a:lumMod val="20000"/>
              <a:lumOff val="80000"/>
            </a:srgbClr>
          </a:solidFill>
          <a:ln w="9525" cap="flat" cmpd="sng" algn="ctr">
            <a:solidFill>
              <a:srgbClr val="008CCF"/>
            </a:solidFill>
            <a:prstDash val="solid"/>
          </a:ln>
          <a:effectLst/>
        </p:spPr>
        <p:txBody>
          <a:bodyPr vert="horz" wrap="square" lIns="68580" tIns="34290" rIns="68580" bIns="34290" numCol="1" anchor="t" anchorCtr="0" compatLnSpc="1">
            <a:prstTxWarp prst="textNoShape">
              <a:avLst/>
            </a:prstTxWarp>
          </a:bodyPr>
          <a:lstStyle/>
          <a:p>
            <a:pPr>
              <a:defRPr/>
            </a:pPr>
            <a:endParaRPr kumimoji="0" lang="ja-JP" altLang="en-US" sz="1350" kern="0">
              <a:solidFill>
                <a:prstClr val="black"/>
              </a:solidFill>
              <a:latin typeface="メイリオ"/>
              <a:ea typeface="メイリオ"/>
            </a:endParaRPr>
          </a:p>
        </p:txBody>
      </p:sp>
      <p:sp>
        <p:nvSpPr>
          <p:cNvPr id="77" name="Freeform 8"/>
          <p:cNvSpPr>
            <a:spLocks noEditPoints="1"/>
          </p:cNvSpPr>
          <p:nvPr/>
        </p:nvSpPr>
        <p:spPr bwMode="auto">
          <a:xfrm>
            <a:off x="8137087" y="3061690"/>
            <a:ext cx="140336" cy="230075"/>
          </a:xfrm>
          <a:custGeom>
            <a:avLst/>
            <a:gdLst>
              <a:gd name="T0" fmla="*/ 179 w 246"/>
              <a:gd name="T1" fmla="*/ 165 h 401"/>
              <a:gd name="T2" fmla="*/ 175 w 246"/>
              <a:gd name="T3" fmla="*/ 165 h 401"/>
              <a:gd name="T4" fmla="*/ 123 w 246"/>
              <a:gd name="T5" fmla="*/ 181 h 401"/>
              <a:gd name="T6" fmla="*/ 71 w 246"/>
              <a:gd name="T7" fmla="*/ 165 h 401"/>
              <a:gd name="T8" fmla="*/ 67 w 246"/>
              <a:gd name="T9" fmla="*/ 165 h 401"/>
              <a:gd name="T10" fmla="*/ 0 w 246"/>
              <a:gd name="T11" fmla="*/ 229 h 401"/>
              <a:gd name="T12" fmla="*/ 0 w 246"/>
              <a:gd name="T13" fmla="*/ 401 h 401"/>
              <a:gd name="T14" fmla="*/ 38 w 246"/>
              <a:gd name="T15" fmla="*/ 401 h 401"/>
              <a:gd name="T16" fmla="*/ 38 w 246"/>
              <a:gd name="T17" fmla="*/ 238 h 401"/>
              <a:gd name="T18" fmla="*/ 48 w 246"/>
              <a:gd name="T19" fmla="*/ 238 h 401"/>
              <a:gd name="T20" fmla="*/ 48 w 246"/>
              <a:gd name="T21" fmla="*/ 401 h 401"/>
              <a:gd name="T22" fmla="*/ 198 w 246"/>
              <a:gd name="T23" fmla="*/ 401 h 401"/>
              <a:gd name="T24" fmla="*/ 198 w 246"/>
              <a:gd name="T25" fmla="*/ 238 h 401"/>
              <a:gd name="T26" fmla="*/ 207 w 246"/>
              <a:gd name="T27" fmla="*/ 238 h 401"/>
              <a:gd name="T28" fmla="*/ 207 w 246"/>
              <a:gd name="T29" fmla="*/ 401 h 401"/>
              <a:gd name="T30" fmla="*/ 246 w 246"/>
              <a:gd name="T31" fmla="*/ 401 h 401"/>
              <a:gd name="T32" fmla="*/ 246 w 246"/>
              <a:gd name="T33" fmla="*/ 229 h 401"/>
              <a:gd name="T34" fmla="*/ 179 w 246"/>
              <a:gd name="T35" fmla="*/ 165 h 401"/>
              <a:gd name="T36" fmla="*/ 123 w 246"/>
              <a:gd name="T37" fmla="*/ 148 h 401"/>
              <a:gd name="T38" fmla="*/ 168 w 246"/>
              <a:gd name="T39" fmla="*/ 133 h 401"/>
              <a:gd name="T40" fmla="*/ 197 w 246"/>
              <a:gd name="T41" fmla="*/ 145 h 401"/>
              <a:gd name="T42" fmla="*/ 197 w 246"/>
              <a:gd name="T43" fmla="*/ 133 h 401"/>
              <a:gd name="T44" fmla="*/ 197 w 246"/>
              <a:gd name="T45" fmla="*/ 123 h 401"/>
              <a:gd name="T46" fmla="*/ 197 w 246"/>
              <a:gd name="T47" fmla="*/ 74 h 401"/>
              <a:gd name="T48" fmla="*/ 123 w 246"/>
              <a:gd name="T49" fmla="*/ 0 h 401"/>
              <a:gd name="T50" fmla="*/ 49 w 246"/>
              <a:gd name="T51" fmla="*/ 74 h 401"/>
              <a:gd name="T52" fmla="*/ 49 w 246"/>
              <a:gd name="T53" fmla="*/ 123 h 401"/>
              <a:gd name="T54" fmla="*/ 49 w 246"/>
              <a:gd name="T55" fmla="*/ 133 h 401"/>
              <a:gd name="T56" fmla="*/ 49 w 246"/>
              <a:gd name="T57" fmla="*/ 145 h 401"/>
              <a:gd name="T58" fmla="*/ 78 w 246"/>
              <a:gd name="T59" fmla="*/ 133 h 401"/>
              <a:gd name="T60" fmla="*/ 123 w 246"/>
              <a:gd name="T61" fmla="*/ 148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6" h="401">
                <a:moveTo>
                  <a:pt x="179" y="165"/>
                </a:moveTo>
                <a:cubicBezTo>
                  <a:pt x="175" y="165"/>
                  <a:pt x="175" y="165"/>
                  <a:pt x="175" y="165"/>
                </a:cubicBezTo>
                <a:cubicBezTo>
                  <a:pt x="178" y="197"/>
                  <a:pt x="157" y="226"/>
                  <a:pt x="123" y="181"/>
                </a:cubicBezTo>
                <a:cubicBezTo>
                  <a:pt x="89" y="226"/>
                  <a:pt x="68" y="197"/>
                  <a:pt x="71" y="165"/>
                </a:cubicBezTo>
                <a:cubicBezTo>
                  <a:pt x="67" y="165"/>
                  <a:pt x="67" y="165"/>
                  <a:pt x="67" y="165"/>
                </a:cubicBezTo>
                <a:cubicBezTo>
                  <a:pt x="31" y="165"/>
                  <a:pt x="3" y="194"/>
                  <a:pt x="0" y="229"/>
                </a:cubicBezTo>
                <a:cubicBezTo>
                  <a:pt x="0" y="401"/>
                  <a:pt x="0" y="401"/>
                  <a:pt x="0" y="401"/>
                </a:cubicBezTo>
                <a:cubicBezTo>
                  <a:pt x="38" y="401"/>
                  <a:pt x="38" y="401"/>
                  <a:pt x="38" y="401"/>
                </a:cubicBezTo>
                <a:cubicBezTo>
                  <a:pt x="38" y="238"/>
                  <a:pt x="38" y="238"/>
                  <a:pt x="38"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148"/>
                </a:moveTo>
                <a:cubicBezTo>
                  <a:pt x="140" y="148"/>
                  <a:pt x="156" y="142"/>
                  <a:pt x="168" y="133"/>
                </a:cubicBezTo>
                <a:cubicBezTo>
                  <a:pt x="197" y="145"/>
                  <a:pt x="197" y="145"/>
                  <a:pt x="197" y="145"/>
                </a:cubicBezTo>
                <a:cubicBezTo>
                  <a:pt x="197" y="133"/>
                  <a:pt x="197" y="133"/>
                  <a:pt x="197" y="133"/>
                </a:cubicBezTo>
                <a:cubicBezTo>
                  <a:pt x="197" y="123"/>
                  <a:pt x="197" y="123"/>
                  <a:pt x="197" y="123"/>
                </a:cubicBezTo>
                <a:cubicBezTo>
                  <a:pt x="197" y="74"/>
                  <a:pt x="197" y="74"/>
                  <a:pt x="197" y="74"/>
                </a:cubicBezTo>
                <a:cubicBezTo>
                  <a:pt x="197" y="33"/>
                  <a:pt x="164" y="0"/>
                  <a:pt x="123" y="0"/>
                </a:cubicBezTo>
                <a:cubicBezTo>
                  <a:pt x="82" y="0"/>
                  <a:pt x="49" y="33"/>
                  <a:pt x="49" y="74"/>
                </a:cubicBezTo>
                <a:cubicBezTo>
                  <a:pt x="49" y="123"/>
                  <a:pt x="49" y="123"/>
                  <a:pt x="49" y="123"/>
                </a:cubicBezTo>
                <a:cubicBezTo>
                  <a:pt x="49" y="133"/>
                  <a:pt x="49" y="133"/>
                  <a:pt x="49" y="133"/>
                </a:cubicBezTo>
                <a:cubicBezTo>
                  <a:pt x="49" y="145"/>
                  <a:pt x="49" y="145"/>
                  <a:pt x="49" y="145"/>
                </a:cubicBezTo>
                <a:cubicBezTo>
                  <a:pt x="78" y="133"/>
                  <a:pt x="78" y="133"/>
                  <a:pt x="78" y="133"/>
                </a:cubicBezTo>
                <a:cubicBezTo>
                  <a:pt x="90" y="142"/>
                  <a:pt x="106" y="148"/>
                  <a:pt x="123" y="148"/>
                </a:cubicBezTo>
              </a:path>
            </a:pathLst>
          </a:custGeom>
          <a:solidFill>
            <a:srgbClr val="AACE36">
              <a:lumMod val="40000"/>
              <a:lumOff val="60000"/>
            </a:srgbClr>
          </a:solidFill>
          <a:ln w="9525" cap="flat" cmpd="sng" algn="ctr">
            <a:solidFill>
              <a:srgbClr val="AACE36">
                <a:lumMod val="50000"/>
              </a:srgbClr>
            </a:solidFill>
            <a:prstDash val="solid"/>
          </a:ln>
          <a:effectLst/>
        </p:spPr>
        <p:txBody>
          <a:bodyPr vert="horz" wrap="square" lIns="68580" tIns="34290" rIns="68580" bIns="34290" numCol="1" anchor="t" anchorCtr="0" compatLnSpc="1">
            <a:prstTxWarp prst="textNoShape">
              <a:avLst/>
            </a:prstTxWarp>
          </a:bodyPr>
          <a:lstStyle/>
          <a:p>
            <a:pPr>
              <a:defRPr/>
            </a:pPr>
            <a:endParaRPr kumimoji="0" lang="ja-JP" altLang="en-US" sz="1350" kern="0">
              <a:solidFill>
                <a:prstClr val="black"/>
              </a:solidFill>
              <a:latin typeface="メイリオ"/>
              <a:ea typeface="メイリオ"/>
            </a:endParaRPr>
          </a:p>
        </p:txBody>
      </p:sp>
      <p:sp>
        <p:nvSpPr>
          <p:cNvPr id="78" name="Freeform 24"/>
          <p:cNvSpPr>
            <a:spLocks noEditPoints="1"/>
          </p:cNvSpPr>
          <p:nvPr/>
        </p:nvSpPr>
        <p:spPr bwMode="auto">
          <a:xfrm>
            <a:off x="6173349" y="4158131"/>
            <a:ext cx="141291" cy="235803"/>
          </a:xfrm>
          <a:custGeom>
            <a:avLst/>
            <a:gdLst>
              <a:gd name="T0" fmla="*/ 175 w 246"/>
              <a:gd name="T1" fmla="*/ 195 h 412"/>
              <a:gd name="T2" fmla="*/ 71 w 246"/>
              <a:gd name="T3" fmla="*/ 195 h 412"/>
              <a:gd name="T4" fmla="*/ 0 w 246"/>
              <a:gd name="T5" fmla="*/ 259 h 412"/>
              <a:gd name="T6" fmla="*/ 39 w 246"/>
              <a:gd name="T7" fmla="*/ 412 h 412"/>
              <a:gd name="T8" fmla="*/ 48 w 246"/>
              <a:gd name="T9" fmla="*/ 267 h 412"/>
              <a:gd name="T10" fmla="*/ 198 w 246"/>
              <a:gd name="T11" fmla="*/ 412 h 412"/>
              <a:gd name="T12" fmla="*/ 208 w 246"/>
              <a:gd name="T13" fmla="*/ 267 h 412"/>
              <a:gd name="T14" fmla="*/ 246 w 246"/>
              <a:gd name="T15" fmla="*/ 412 h 412"/>
              <a:gd name="T16" fmla="*/ 179 w 246"/>
              <a:gd name="T17" fmla="*/ 195 h 412"/>
              <a:gd name="T18" fmla="*/ 93 w 246"/>
              <a:gd name="T19" fmla="*/ 30 h 412"/>
              <a:gd name="T20" fmla="*/ 153 w 246"/>
              <a:gd name="T21" fmla="*/ 30 h 412"/>
              <a:gd name="T22" fmla="*/ 123 w 246"/>
              <a:gd name="T23" fmla="*/ 24 h 412"/>
              <a:gd name="T24" fmla="*/ 123 w 246"/>
              <a:gd name="T25" fmla="*/ 30 h 412"/>
              <a:gd name="T26" fmla="*/ 123 w 246"/>
              <a:gd name="T27" fmla="*/ 178 h 412"/>
              <a:gd name="T28" fmla="*/ 123 w 246"/>
              <a:gd name="T29" fmla="*/ 30 h 412"/>
              <a:gd name="T30" fmla="*/ 173 w 246"/>
              <a:gd name="T31" fmla="*/ 115 h 412"/>
              <a:gd name="T32" fmla="*/ 156 w 246"/>
              <a:gd name="T33" fmla="*/ 119 h 412"/>
              <a:gd name="T34" fmla="*/ 140 w 246"/>
              <a:gd name="T35" fmla="*/ 119 h 412"/>
              <a:gd name="T36" fmla="*/ 129 w 246"/>
              <a:gd name="T37" fmla="*/ 103 h 412"/>
              <a:gd name="T38" fmla="*/ 113 w 246"/>
              <a:gd name="T39" fmla="*/ 115 h 412"/>
              <a:gd name="T40" fmla="*/ 96 w 246"/>
              <a:gd name="T41" fmla="*/ 119 h 412"/>
              <a:gd name="T42" fmla="*/ 80 w 246"/>
              <a:gd name="T43" fmla="*/ 119 h 412"/>
              <a:gd name="T44" fmla="*/ 69 w 246"/>
              <a:gd name="T45" fmla="*/ 95 h 412"/>
              <a:gd name="T46" fmla="*/ 93 w 246"/>
              <a:gd name="T47" fmla="*/ 82 h 412"/>
              <a:gd name="T48" fmla="*/ 118 w 246"/>
              <a:gd name="T49" fmla="*/ 95 h 412"/>
              <a:gd name="T50" fmla="*/ 128 w 246"/>
              <a:gd name="T51" fmla="*/ 96 h 412"/>
              <a:gd name="T52" fmla="*/ 135 w 246"/>
              <a:gd name="T53" fmla="*/ 84 h 412"/>
              <a:gd name="T54" fmla="*/ 171 w 246"/>
              <a:gd name="T55" fmla="*/ 84 h 412"/>
              <a:gd name="T56" fmla="*/ 109 w 246"/>
              <a:gd name="T57" fmla="*/ 111 h 412"/>
              <a:gd name="T58" fmla="*/ 93 w 246"/>
              <a:gd name="T59" fmla="*/ 114 h 412"/>
              <a:gd name="T60" fmla="*/ 93 w 246"/>
              <a:gd name="T61" fmla="*/ 114 h 412"/>
              <a:gd name="T62" fmla="*/ 78 w 246"/>
              <a:gd name="T63" fmla="*/ 111 h 412"/>
              <a:gd name="T64" fmla="*/ 77 w 246"/>
              <a:gd name="T65" fmla="*/ 89 h 412"/>
              <a:gd name="T66" fmla="*/ 109 w 246"/>
              <a:gd name="T67" fmla="*/ 89 h 412"/>
              <a:gd name="T68" fmla="*/ 109 w 246"/>
              <a:gd name="T69" fmla="*/ 111 h 412"/>
              <a:gd name="T70" fmla="*/ 165 w 246"/>
              <a:gd name="T71" fmla="*/ 113 h 412"/>
              <a:gd name="T72" fmla="*/ 153 w 246"/>
              <a:gd name="T73" fmla="*/ 114 h 412"/>
              <a:gd name="T74" fmla="*/ 141 w 246"/>
              <a:gd name="T75" fmla="*/ 113 h 412"/>
              <a:gd name="T76" fmla="*/ 134 w 246"/>
              <a:gd name="T77" fmla="*/ 95 h 412"/>
              <a:gd name="T78" fmla="*/ 153 w 246"/>
              <a:gd name="T79" fmla="*/ 88 h 412"/>
              <a:gd name="T80" fmla="*/ 172 w 246"/>
              <a:gd name="T81" fmla="*/ 95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6" h="412">
                <a:moveTo>
                  <a:pt x="179" y="195"/>
                </a:moveTo>
                <a:cubicBezTo>
                  <a:pt x="175" y="195"/>
                  <a:pt x="175" y="195"/>
                  <a:pt x="175" y="195"/>
                </a:cubicBezTo>
                <a:cubicBezTo>
                  <a:pt x="178" y="227"/>
                  <a:pt x="157" y="255"/>
                  <a:pt x="123" y="210"/>
                </a:cubicBezTo>
                <a:cubicBezTo>
                  <a:pt x="89" y="255"/>
                  <a:pt x="68" y="227"/>
                  <a:pt x="71" y="195"/>
                </a:cubicBezTo>
                <a:cubicBezTo>
                  <a:pt x="67" y="195"/>
                  <a:pt x="67" y="195"/>
                  <a:pt x="67" y="195"/>
                </a:cubicBezTo>
                <a:cubicBezTo>
                  <a:pt x="32" y="195"/>
                  <a:pt x="3" y="223"/>
                  <a:pt x="0" y="259"/>
                </a:cubicBezTo>
                <a:cubicBezTo>
                  <a:pt x="0" y="412"/>
                  <a:pt x="0" y="412"/>
                  <a:pt x="0" y="412"/>
                </a:cubicBezTo>
                <a:cubicBezTo>
                  <a:pt x="39" y="412"/>
                  <a:pt x="39" y="412"/>
                  <a:pt x="39" y="412"/>
                </a:cubicBezTo>
                <a:cubicBezTo>
                  <a:pt x="39" y="267"/>
                  <a:pt x="39" y="267"/>
                  <a:pt x="39" y="267"/>
                </a:cubicBezTo>
                <a:cubicBezTo>
                  <a:pt x="48" y="267"/>
                  <a:pt x="48" y="267"/>
                  <a:pt x="48" y="267"/>
                </a:cubicBezTo>
                <a:cubicBezTo>
                  <a:pt x="48" y="412"/>
                  <a:pt x="48" y="412"/>
                  <a:pt x="48" y="412"/>
                </a:cubicBezTo>
                <a:cubicBezTo>
                  <a:pt x="198" y="412"/>
                  <a:pt x="198" y="412"/>
                  <a:pt x="198" y="412"/>
                </a:cubicBezTo>
                <a:cubicBezTo>
                  <a:pt x="198" y="267"/>
                  <a:pt x="198" y="267"/>
                  <a:pt x="198" y="267"/>
                </a:cubicBezTo>
                <a:cubicBezTo>
                  <a:pt x="208" y="267"/>
                  <a:pt x="208" y="267"/>
                  <a:pt x="208" y="267"/>
                </a:cubicBezTo>
                <a:cubicBezTo>
                  <a:pt x="208" y="412"/>
                  <a:pt x="208" y="412"/>
                  <a:pt x="208" y="412"/>
                </a:cubicBezTo>
                <a:cubicBezTo>
                  <a:pt x="246" y="412"/>
                  <a:pt x="246" y="412"/>
                  <a:pt x="246" y="412"/>
                </a:cubicBezTo>
                <a:cubicBezTo>
                  <a:pt x="246" y="259"/>
                  <a:pt x="246" y="259"/>
                  <a:pt x="246" y="259"/>
                </a:cubicBezTo>
                <a:cubicBezTo>
                  <a:pt x="243" y="223"/>
                  <a:pt x="215" y="195"/>
                  <a:pt x="179" y="195"/>
                </a:cubicBezTo>
                <a:moveTo>
                  <a:pt x="93" y="30"/>
                </a:moveTo>
                <a:cubicBezTo>
                  <a:pt x="93" y="30"/>
                  <a:pt x="93" y="30"/>
                  <a:pt x="93" y="30"/>
                </a:cubicBezTo>
                <a:cubicBezTo>
                  <a:pt x="93" y="13"/>
                  <a:pt x="107" y="0"/>
                  <a:pt x="123" y="0"/>
                </a:cubicBezTo>
                <a:cubicBezTo>
                  <a:pt x="140" y="0"/>
                  <a:pt x="153" y="13"/>
                  <a:pt x="153" y="30"/>
                </a:cubicBezTo>
                <a:cubicBezTo>
                  <a:pt x="153" y="30"/>
                  <a:pt x="153" y="30"/>
                  <a:pt x="153" y="30"/>
                </a:cubicBezTo>
                <a:cubicBezTo>
                  <a:pt x="144" y="26"/>
                  <a:pt x="134" y="24"/>
                  <a:pt x="123" y="24"/>
                </a:cubicBezTo>
                <a:cubicBezTo>
                  <a:pt x="113" y="24"/>
                  <a:pt x="103" y="26"/>
                  <a:pt x="93" y="30"/>
                </a:cubicBezTo>
                <a:close/>
                <a:moveTo>
                  <a:pt x="123" y="30"/>
                </a:moveTo>
                <a:cubicBezTo>
                  <a:pt x="82" y="30"/>
                  <a:pt x="49" y="63"/>
                  <a:pt x="49" y="104"/>
                </a:cubicBezTo>
                <a:cubicBezTo>
                  <a:pt x="49" y="145"/>
                  <a:pt x="82" y="178"/>
                  <a:pt x="123" y="178"/>
                </a:cubicBezTo>
                <a:cubicBezTo>
                  <a:pt x="164" y="178"/>
                  <a:pt x="197" y="145"/>
                  <a:pt x="197" y="104"/>
                </a:cubicBezTo>
                <a:cubicBezTo>
                  <a:pt x="197" y="63"/>
                  <a:pt x="164" y="30"/>
                  <a:pt x="123" y="30"/>
                </a:cubicBezTo>
                <a:moveTo>
                  <a:pt x="178" y="95"/>
                </a:moveTo>
                <a:cubicBezTo>
                  <a:pt x="178" y="102"/>
                  <a:pt x="176" y="110"/>
                  <a:pt x="173" y="115"/>
                </a:cubicBezTo>
                <a:cubicBezTo>
                  <a:pt x="171" y="116"/>
                  <a:pt x="169" y="118"/>
                  <a:pt x="166" y="119"/>
                </a:cubicBezTo>
                <a:cubicBezTo>
                  <a:pt x="163" y="119"/>
                  <a:pt x="159" y="119"/>
                  <a:pt x="156" y="119"/>
                </a:cubicBezTo>
                <a:cubicBezTo>
                  <a:pt x="154" y="119"/>
                  <a:pt x="152" y="119"/>
                  <a:pt x="150" y="119"/>
                </a:cubicBezTo>
                <a:cubicBezTo>
                  <a:pt x="147" y="119"/>
                  <a:pt x="143" y="119"/>
                  <a:pt x="140" y="119"/>
                </a:cubicBezTo>
                <a:cubicBezTo>
                  <a:pt x="137" y="118"/>
                  <a:pt x="135" y="116"/>
                  <a:pt x="133" y="115"/>
                </a:cubicBezTo>
                <a:cubicBezTo>
                  <a:pt x="131" y="112"/>
                  <a:pt x="130" y="107"/>
                  <a:pt x="129" y="103"/>
                </a:cubicBezTo>
                <a:cubicBezTo>
                  <a:pt x="125" y="102"/>
                  <a:pt x="121" y="102"/>
                  <a:pt x="118" y="103"/>
                </a:cubicBezTo>
                <a:cubicBezTo>
                  <a:pt x="117" y="107"/>
                  <a:pt x="115" y="112"/>
                  <a:pt x="113" y="115"/>
                </a:cubicBezTo>
                <a:cubicBezTo>
                  <a:pt x="112" y="116"/>
                  <a:pt x="109" y="118"/>
                  <a:pt x="106" y="119"/>
                </a:cubicBezTo>
                <a:cubicBezTo>
                  <a:pt x="104" y="119"/>
                  <a:pt x="100" y="119"/>
                  <a:pt x="96" y="119"/>
                </a:cubicBezTo>
                <a:cubicBezTo>
                  <a:pt x="94" y="119"/>
                  <a:pt x="93" y="119"/>
                  <a:pt x="91" y="119"/>
                </a:cubicBezTo>
                <a:cubicBezTo>
                  <a:pt x="87" y="119"/>
                  <a:pt x="83" y="119"/>
                  <a:pt x="80" y="119"/>
                </a:cubicBezTo>
                <a:cubicBezTo>
                  <a:pt x="78" y="118"/>
                  <a:pt x="75" y="116"/>
                  <a:pt x="74" y="115"/>
                </a:cubicBezTo>
                <a:cubicBezTo>
                  <a:pt x="70" y="110"/>
                  <a:pt x="69" y="102"/>
                  <a:pt x="69" y="95"/>
                </a:cubicBezTo>
                <a:cubicBezTo>
                  <a:pt x="69" y="89"/>
                  <a:pt x="72" y="85"/>
                  <a:pt x="75" y="84"/>
                </a:cubicBezTo>
                <a:cubicBezTo>
                  <a:pt x="79" y="83"/>
                  <a:pt x="84" y="82"/>
                  <a:pt x="93" y="82"/>
                </a:cubicBezTo>
                <a:cubicBezTo>
                  <a:pt x="103" y="82"/>
                  <a:pt x="108" y="83"/>
                  <a:pt x="111" y="84"/>
                </a:cubicBezTo>
                <a:cubicBezTo>
                  <a:pt x="115" y="85"/>
                  <a:pt x="118" y="89"/>
                  <a:pt x="118" y="95"/>
                </a:cubicBezTo>
                <a:cubicBezTo>
                  <a:pt x="118" y="95"/>
                  <a:pt x="118" y="96"/>
                  <a:pt x="118" y="96"/>
                </a:cubicBezTo>
                <a:cubicBezTo>
                  <a:pt x="122" y="96"/>
                  <a:pt x="125" y="96"/>
                  <a:pt x="128" y="96"/>
                </a:cubicBezTo>
                <a:cubicBezTo>
                  <a:pt x="128" y="96"/>
                  <a:pt x="128" y="95"/>
                  <a:pt x="128" y="95"/>
                </a:cubicBezTo>
                <a:cubicBezTo>
                  <a:pt x="128" y="89"/>
                  <a:pt x="132" y="85"/>
                  <a:pt x="135" y="84"/>
                </a:cubicBezTo>
                <a:cubicBezTo>
                  <a:pt x="138" y="83"/>
                  <a:pt x="144" y="82"/>
                  <a:pt x="153" y="82"/>
                </a:cubicBezTo>
                <a:cubicBezTo>
                  <a:pt x="162" y="82"/>
                  <a:pt x="167" y="83"/>
                  <a:pt x="171" y="84"/>
                </a:cubicBezTo>
                <a:cubicBezTo>
                  <a:pt x="174" y="85"/>
                  <a:pt x="178" y="89"/>
                  <a:pt x="178" y="95"/>
                </a:cubicBezTo>
                <a:close/>
                <a:moveTo>
                  <a:pt x="109" y="111"/>
                </a:moveTo>
                <a:cubicBezTo>
                  <a:pt x="108" y="112"/>
                  <a:pt x="107" y="113"/>
                  <a:pt x="105" y="113"/>
                </a:cubicBezTo>
                <a:cubicBezTo>
                  <a:pt x="102" y="114"/>
                  <a:pt x="97" y="114"/>
                  <a:pt x="93" y="114"/>
                </a:cubicBezTo>
                <a:cubicBezTo>
                  <a:pt x="93" y="114"/>
                  <a:pt x="93" y="114"/>
                  <a:pt x="93" y="114"/>
                </a:cubicBezTo>
                <a:cubicBezTo>
                  <a:pt x="93" y="114"/>
                  <a:pt x="93" y="114"/>
                  <a:pt x="93" y="114"/>
                </a:cubicBezTo>
                <a:cubicBezTo>
                  <a:pt x="90" y="114"/>
                  <a:pt x="85" y="114"/>
                  <a:pt x="81" y="113"/>
                </a:cubicBezTo>
                <a:cubicBezTo>
                  <a:pt x="80" y="113"/>
                  <a:pt x="78" y="112"/>
                  <a:pt x="78" y="111"/>
                </a:cubicBezTo>
                <a:cubicBezTo>
                  <a:pt x="76" y="108"/>
                  <a:pt x="74" y="101"/>
                  <a:pt x="74" y="95"/>
                </a:cubicBezTo>
                <a:cubicBezTo>
                  <a:pt x="74" y="91"/>
                  <a:pt x="77" y="90"/>
                  <a:pt x="77" y="89"/>
                </a:cubicBezTo>
                <a:cubicBezTo>
                  <a:pt x="81" y="88"/>
                  <a:pt x="88" y="88"/>
                  <a:pt x="93" y="88"/>
                </a:cubicBezTo>
                <a:cubicBezTo>
                  <a:pt x="99" y="88"/>
                  <a:pt x="106" y="88"/>
                  <a:pt x="109" y="89"/>
                </a:cubicBezTo>
                <a:cubicBezTo>
                  <a:pt x="110" y="90"/>
                  <a:pt x="113" y="91"/>
                  <a:pt x="113" y="95"/>
                </a:cubicBezTo>
                <a:cubicBezTo>
                  <a:pt x="113" y="101"/>
                  <a:pt x="111" y="108"/>
                  <a:pt x="109" y="111"/>
                </a:cubicBezTo>
                <a:close/>
                <a:moveTo>
                  <a:pt x="168" y="111"/>
                </a:moveTo>
                <a:cubicBezTo>
                  <a:pt x="168" y="112"/>
                  <a:pt x="167" y="113"/>
                  <a:pt x="165" y="113"/>
                </a:cubicBezTo>
                <a:cubicBezTo>
                  <a:pt x="162" y="114"/>
                  <a:pt x="156" y="114"/>
                  <a:pt x="153" y="114"/>
                </a:cubicBezTo>
                <a:cubicBezTo>
                  <a:pt x="153" y="114"/>
                  <a:pt x="153" y="114"/>
                  <a:pt x="153" y="114"/>
                </a:cubicBezTo>
                <a:cubicBezTo>
                  <a:pt x="153" y="114"/>
                  <a:pt x="153" y="114"/>
                  <a:pt x="153" y="114"/>
                </a:cubicBezTo>
                <a:cubicBezTo>
                  <a:pt x="149" y="114"/>
                  <a:pt x="144" y="114"/>
                  <a:pt x="141" y="113"/>
                </a:cubicBezTo>
                <a:cubicBezTo>
                  <a:pt x="139" y="113"/>
                  <a:pt x="138" y="112"/>
                  <a:pt x="137" y="111"/>
                </a:cubicBezTo>
                <a:cubicBezTo>
                  <a:pt x="135" y="108"/>
                  <a:pt x="134" y="101"/>
                  <a:pt x="134" y="95"/>
                </a:cubicBezTo>
                <a:cubicBezTo>
                  <a:pt x="134" y="91"/>
                  <a:pt x="136" y="90"/>
                  <a:pt x="137" y="89"/>
                </a:cubicBezTo>
                <a:cubicBezTo>
                  <a:pt x="140" y="88"/>
                  <a:pt x="148" y="88"/>
                  <a:pt x="153" y="88"/>
                </a:cubicBezTo>
                <a:cubicBezTo>
                  <a:pt x="158" y="88"/>
                  <a:pt x="165" y="88"/>
                  <a:pt x="169" y="89"/>
                </a:cubicBezTo>
                <a:cubicBezTo>
                  <a:pt x="170" y="90"/>
                  <a:pt x="172" y="91"/>
                  <a:pt x="172" y="95"/>
                </a:cubicBezTo>
                <a:cubicBezTo>
                  <a:pt x="172" y="101"/>
                  <a:pt x="170" y="108"/>
                  <a:pt x="168" y="111"/>
                </a:cubicBezTo>
                <a:close/>
              </a:path>
            </a:pathLst>
          </a:custGeom>
          <a:solidFill>
            <a:srgbClr val="54C2F0">
              <a:lumMod val="20000"/>
              <a:lumOff val="80000"/>
            </a:srgbClr>
          </a:solidFill>
          <a:ln w="9525" cap="flat" cmpd="sng" algn="ctr">
            <a:solidFill>
              <a:srgbClr val="008CCF"/>
            </a:solidFill>
            <a:prstDash val="solid"/>
          </a:ln>
          <a:effectLst/>
        </p:spPr>
        <p:txBody>
          <a:bodyPr vert="horz" wrap="square" lIns="68580" tIns="34290" rIns="68580" bIns="34290" numCol="1" anchor="t" anchorCtr="0" compatLnSpc="1">
            <a:prstTxWarp prst="textNoShape">
              <a:avLst/>
            </a:prstTxWarp>
          </a:bodyPr>
          <a:lstStyle/>
          <a:p>
            <a:pPr>
              <a:defRPr/>
            </a:pPr>
            <a:endParaRPr kumimoji="0" lang="ja-JP" altLang="en-US" sz="1350" kern="0">
              <a:solidFill>
                <a:prstClr val="black"/>
              </a:solidFill>
              <a:latin typeface="メイリオ"/>
              <a:ea typeface="メイリオ"/>
            </a:endParaRPr>
          </a:p>
        </p:txBody>
      </p:sp>
      <p:sp>
        <p:nvSpPr>
          <p:cNvPr id="79" name="Freeform 24"/>
          <p:cNvSpPr>
            <a:spLocks noEditPoints="1"/>
          </p:cNvSpPr>
          <p:nvPr/>
        </p:nvSpPr>
        <p:spPr bwMode="auto">
          <a:xfrm>
            <a:off x="8153680" y="4073749"/>
            <a:ext cx="141291" cy="235803"/>
          </a:xfrm>
          <a:custGeom>
            <a:avLst/>
            <a:gdLst>
              <a:gd name="T0" fmla="*/ 175 w 246"/>
              <a:gd name="T1" fmla="*/ 195 h 412"/>
              <a:gd name="T2" fmla="*/ 71 w 246"/>
              <a:gd name="T3" fmla="*/ 195 h 412"/>
              <a:gd name="T4" fmla="*/ 0 w 246"/>
              <a:gd name="T5" fmla="*/ 259 h 412"/>
              <a:gd name="T6" fmla="*/ 39 w 246"/>
              <a:gd name="T7" fmla="*/ 412 h 412"/>
              <a:gd name="T8" fmla="*/ 48 w 246"/>
              <a:gd name="T9" fmla="*/ 267 h 412"/>
              <a:gd name="T10" fmla="*/ 198 w 246"/>
              <a:gd name="T11" fmla="*/ 412 h 412"/>
              <a:gd name="T12" fmla="*/ 208 w 246"/>
              <a:gd name="T13" fmla="*/ 267 h 412"/>
              <a:gd name="T14" fmla="*/ 246 w 246"/>
              <a:gd name="T15" fmla="*/ 412 h 412"/>
              <a:gd name="T16" fmla="*/ 179 w 246"/>
              <a:gd name="T17" fmla="*/ 195 h 412"/>
              <a:gd name="T18" fmla="*/ 93 w 246"/>
              <a:gd name="T19" fmla="*/ 30 h 412"/>
              <a:gd name="T20" fmla="*/ 153 w 246"/>
              <a:gd name="T21" fmla="*/ 30 h 412"/>
              <a:gd name="T22" fmla="*/ 123 w 246"/>
              <a:gd name="T23" fmla="*/ 24 h 412"/>
              <a:gd name="T24" fmla="*/ 123 w 246"/>
              <a:gd name="T25" fmla="*/ 30 h 412"/>
              <a:gd name="T26" fmla="*/ 123 w 246"/>
              <a:gd name="T27" fmla="*/ 178 h 412"/>
              <a:gd name="T28" fmla="*/ 123 w 246"/>
              <a:gd name="T29" fmla="*/ 30 h 412"/>
              <a:gd name="T30" fmla="*/ 173 w 246"/>
              <a:gd name="T31" fmla="*/ 115 h 412"/>
              <a:gd name="T32" fmla="*/ 156 w 246"/>
              <a:gd name="T33" fmla="*/ 119 h 412"/>
              <a:gd name="T34" fmla="*/ 140 w 246"/>
              <a:gd name="T35" fmla="*/ 119 h 412"/>
              <a:gd name="T36" fmla="*/ 129 w 246"/>
              <a:gd name="T37" fmla="*/ 103 h 412"/>
              <a:gd name="T38" fmla="*/ 113 w 246"/>
              <a:gd name="T39" fmla="*/ 115 h 412"/>
              <a:gd name="T40" fmla="*/ 96 w 246"/>
              <a:gd name="T41" fmla="*/ 119 h 412"/>
              <a:gd name="T42" fmla="*/ 80 w 246"/>
              <a:gd name="T43" fmla="*/ 119 h 412"/>
              <a:gd name="T44" fmla="*/ 69 w 246"/>
              <a:gd name="T45" fmla="*/ 95 h 412"/>
              <a:gd name="T46" fmla="*/ 93 w 246"/>
              <a:gd name="T47" fmla="*/ 82 h 412"/>
              <a:gd name="T48" fmla="*/ 118 w 246"/>
              <a:gd name="T49" fmla="*/ 95 h 412"/>
              <a:gd name="T50" fmla="*/ 128 w 246"/>
              <a:gd name="T51" fmla="*/ 96 h 412"/>
              <a:gd name="T52" fmla="*/ 135 w 246"/>
              <a:gd name="T53" fmla="*/ 84 h 412"/>
              <a:gd name="T54" fmla="*/ 171 w 246"/>
              <a:gd name="T55" fmla="*/ 84 h 412"/>
              <a:gd name="T56" fmla="*/ 109 w 246"/>
              <a:gd name="T57" fmla="*/ 111 h 412"/>
              <a:gd name="T58" fmla="*/ 93 w 246"/>
              <a:gd name="T59" fmla="*/ 114 h 412"/>
              <a:gd name="T60" fmla="*/ 93 w 246"/>
              <a:gd name="T61" fmla="*/ 114 h 412"/>
              <a:gd name="T62" fmla="*/ 78 w 246"/>
              <a:gd name="T63" fmla="*/ 111 h 412"/>
              <a:gd name="T64" fmla="*/ 77 w 246"/>
              <a:gd name="T65" fmla="*/ 89 h 412"/>
              <a:gd name="T66" fmla="*/ 109 w 246"/>
              <a:gd name="T67" fmla="*/ 89 h 412"/>
              <a:gd name="T68" fmla="*/ 109 w 246"/>
              <a:gd name="T69" fmla="*/ 111 h 412"/>
              <a:gd name="T70" fmla="*/ 165 w 246"/>
              <a:gd name="T71" fmla="*/ 113 h 412"/>
              <a:gd name="T72" fmla="*/ 153 w 246"/>
              <a:gd name="T73" fmla="*/ 114 h 412"/>
              <a:gd name="T74" fmla="*/ 141 w 246"/>
              <a:gd name="T75" fmla="*/ 113 h 412"/>
              <a:gd name="T76" fmla="*/ 134 w 246"/>
              <a:gd name="T77" fmla="*/ 95 h 412"/>
              <a:gd name="T78" fmla="*/ 153 w 246"/>
              <a:gd name="T79" fmla="*/ 88 h 412"/>
              <a:gd name="T80" fmla="*/ 172 w 246"/>
              <a:gd name="T81" fmla="*/ 95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6" h="412">
                <a:moveTo>
                  <a:pt x="179" y="195"/>
                </a:moveTo>
                <a:cubicBezTo>
                  <a:pt x="175" y="195"/>
                  <a:pt x="175" y="195"/>
                  <a:pt x="175" y="195"/>
                </a:cubicBezTo>
                <a:cubicBezTo>
                  <a:pt x="178" y="227"/>
                  <a:pt x="157" y="255"/>
                  <a:pt x="123" y="210"/>
                </a:cubicBezTo>
                <a:cubicBezTo>
                  <a:pt x="89" y="255"/>
                  <a:pt x="68" y="227"/>
                  <a:pt x="71" y="195"/>
                </a:cubicBezTo>
                <a:cubicBezTo>
                  <a:pt x="67" y="195"/>
                  <a:pt x="67" y="195"/>
                  <a:pt x="67" y="195"/>
                </a:cubicBezTo>
                <a:cubicBezTo>
                  <a:pt x="32" y="195"/>
                  <a:pt x="3" y="223"/>
                  <a:pt x="0" y="259"/>
                </a:cubicBezTo>
                <a:cubicBezTo>
                  <a:pt x="0" y="412"/>
                  <a:pt x="0" y="412"/>
                  <a:pt x="0" y="412"/>
                </a:cubicBezTo>
                <a:cubicBezTo>
                  <a:pt x="39" y="412"/>
                  <a:pt x="39" y="412"/>
                  <a:pt x="39" y="412"/>
                </a:cubicBezTo>
                <a:cubicBezTo>
                  <a:pt x="39" y="267"/>
                  <a:pt x="39" y="267"/>
                  <a:pt x="39" y="267"/>
                </a:cubicBezTo>
                <a:cubicBezTo>
                  <a:pt x="48" y="267"/>
                  <a:pt x="48" y="267"/>
                  <a:pt x="48" y="267"/>
                </a:cubicBezTo>
                <a:cubicBezTo>
                  <a:pt x="48" y="412"/>
                  <a:pt x="48" y="412"/>
                  <a:pt x="48" y="412"/>
                </a:cubicBezTo>
                <a:cubicBezTo>
                  <a:pt x="198" y="412"/>
                  <a:pt x="198" y="412"/>
                  <a:pt x="198" y="412"/>
                </a:cubicBezTo>
                <a:cubicBezTo>
                  <a:pt x="198" y="267"/>
                  <a:pt x="198" y="267"/>
                  <a:pt x="198" y="267"/>
                </a:cubicBezTo>
                <a:cubicBezTo>
                  <a:pt x="208" y="267"/>
                  <a:pt x="208" y="267"/>
                  <a:pt x="208" y="267"/>
                </a:cubicBezTo>
                <a:cubicBezTo>
                  <a:pt x="208" y="412"/>
                  <a:pt x="208" y="412"/>
                  <a:pt x="208" y="412"/>
                </a:cubicBezTo>
                <a:cubicBezTo>
                  <a:pt x="246" y="412"/>
                  <a:pt x="246" y="412"/>
                  <a:pt x="246" y="412"/>
                </a:cubicBezTo>
                <a:cubicBezTo>
                  <a:pt x="246" y="259"/>
                  <a:pt x="246" y="259"/>
                  <a:pt x="246" y="259"/>
                </a:cubicBezTo>
                <a:cubicBezTo>
                  <a:pt x="243" y="223"/>
                  <a:pt x="215" y="195"/>
                  <a:pt x="179" y="195"/>
                </a:cubicBezTo>
                <a:moveTo>
                  <a:pt x="93" y="30"/>
                </a:moveTo>
                <a:cubicBezTo>
                  <a:pt x="93" y="30"/>
                  <a:pt x="93" y="30"/>
                  <a:pt x="93" y="30"/>
                </a:cubicBezTo>
                <a:cubicBezTo>
                  <a:pt x="93" y="13"/>
                  <a:pt x="107" y="0"/>
                  <a:pt x="123" y="0"/>
                </a:cubicBezTo>
                <a:cubicBezTo>
                  <a:pt x="140" y="0"/>
                  <a:pt x="153" y="13"/>
                  <a:pt x="153" y="30"/>
                </a:cubicBezTo>
                <a:cubicBezTo>
                  <a:pt x="153" y="30"/>
                  <a:pt x="153" y="30"/>
                  <a:pt x="153" y="30"/>
                </a:cubicBezTo>
                <a:cubicBezTo>
                  <a:pt x="144" y="26"/>
                  <a:pt x="134" y="24"/>
                  <a:pt x="123" y="24"/>
                </a:cubicBezTo>
                <a:cubicBezTo>
                  <a:pt x="113" y="24"/>
                  <a:pt x="103" y="26"/>
                  <a:pt x="93" y="30"/>
                </a:cubicBezTo>
                <a:close/>
                <a:moveTo>
                  <a:pt x="123" y="30"/>
                </a:moveTo>
                <a:cubicBezTo>
                  <a:pt x="82" y="30"/>
                  <a:pt x="49" y="63"/>
                  <a:pt x="49" y="104"/>
                </a:cubicBezTo>
                <a:cubicBezTo>
                  <a:pt x="49" y="145"/>
                  <a:pt x="82" y="178"/>
                  <a:pt x="123" y="178"/>
                </a:cubicBezTo>
                <a:cubicBezTo>
                  <a:pt x="164" y="178"/>
                  <a:pt x="197" y="145"/>
                  <a:pt x="197" y="104"/>
                </a:cubicBezTo>
                <a:cubicBezTo>
                  <a:pt x="197" y="63"/>
                  <a:pt x="164" y="30"/>
                  <a:pt x="123" y="30"/>
                </a:cubicBezTo>
                <a:moveTo>
                  <a:pt x="178" y="95"/>
                </a:moveTo>
                <a:cubicBezTo>
                  <a:pt x="178" y="102"/>
                  <a:pt x="176" y="110"/>
                  <a:pt x="173" y="115"/>
                </a:cubicBezTo>
                <a:cubicBezTo>
                  <a:pt x="171" y="116"/>
                  <a:pt x="169" y="118"/>
                  <a:pt x="166" y="119"/>
                </a:cubicBezTo>
                <a:cubicBezTo>
                  <a:pt x="163" y="119"/>
                  <a:pt x="159" y="119"/>
                  <a:pt x="156" y="119"/>
                </a:cubicBezTo>
                <a:cubicBezTo>
                  <a:pt x="154" y="119"/>
                  <a:pt x="152" y="119"/>
                  <a:pt x="150" y="119"/>
                </a:cubicBezTo>
                <a:cubicBezTo>
                  <a:pt x="147" y="119"/>
                  <a:pt x="143" y="119"/>
                  <a:pt x="140" y="119"/>
                </a:cubicBezTo>
                <a:cubicBezTo>
                  <a:pt x="137" y="118"/>
                  <a:pt x="135" y="116"/>
                  <a:pt x="133" y="115"/>
                </a:cubicBezTo>
                <a:cubicBezTo>
                  <a:pt x="131" y="112"/>
                  <a:pt x="130" y="107"/>
                  <a:pt x="129" y="103"/>
                </a:cubicBezTo>
                <a:cubicBezTo>
                  <a:pt x="125" y="102"/>
                  <a:pt x="121" y="102"/>
                  <a:pt x="118" y="103"/>
                </a:cubicBezTo>
                <a:cubicBezTo>
                  <a:pt x="117" y="107"/>
                  <a:pt x="115" y="112"/>
                  <a:pt x="113" y="115"/>
                </a:cubicBezTo>
                <a:cubicBezTo>
                  <a:pt x="112" y="116"/>
                  <a:pt x="109" y="118"/>
                  <a:pt x="106" y="119"/>
                </a:cubicBezTo>
                <a:cubicBezTo>
                  <a:pt x="104" y="119"/>
                  <a:pt x="100" y="119"/>
                  <a:pt x="96" y="119"/>
                </a:cubicBezTo>
                <a:cubicBezTo>
                  <a:pt x="94" y="119"/>
                  <a:pt x="93" y="119"/>
                  <a:pt x="91" y="119"/>
                </a:cubicBezTo>
                <a:cubicBezTo>
                  <a:pt x="87" y="119"/>
                  <a:pt x="83" y="119"/>
                  <a:pt x="80" y="119"/>
                </a:cubicBezTo>
                <a:cubicBezTo>
                  <a:pt x="78" y="118"/>
                  <a:pt x="75" y="116"/>
                  <a:pt x="74" y="115"/>
                </a:cubicBezTo>
                <a:cubicBezTo>
                  <a:pt x="70" y="110"/>
                  <a:pt x="69" y="102"/>
                  <a:pt x="69" y="95"/>
                </a:cubicBezTo>
                <a:cubicBezTo>
                  <a:pt x="69" y="89"/>
                  <a:pt x="72" y="85"/>
                  <a:pt x="75" y="84"/>
                </a:cubicBezTo>
                <a:cubicBezTo>
                  <a:pt x="79" y="83"/>
                  <a:pt x="84" y="82"/>
                  <a:pt x="93" y="82"/>
                </a:cubicBezTo>
                <a:cubicBezTo>
                  <a:pt x="103" y="82"/>
                  <a:pt x="108" y="83"/>
                  <a:pt x="111" y="84"/>
                </a:cubicBezTo>
                <a:cubicBezTo>
                  <a:pt x="115" y="85"/>
                  <a:pt x="118" y="89"/>
                  <a:pt x="118" y="95"/>
                </a:cubicBezTo>
                <a:cubicBezTo>
                  <a:pt x="118" y="95"/>
                  <a:pt x="118" y="96"/>
                  <a:pt x="118" y="96"/>
                </a:cubicBezTo>
                <a:cubicBezTo>
                  <a:pt x="122" y="96"/>
                  <a:pt x="125" y="96"/>
                  <a:pt x="128" y="96"/>
                </a:cubicBezTo>
                <a:cubicBezTo>
                  <a:pt x="128" y="96"/>
                  <a:pt x="128" y="95"/>
                  <a:pt x="128" y="95"/>
                </a:cubicBezTo>
                <a:cubicBezTo>
                  <a:pt x="128" y="89"/>
                  <a:pt x="132" y="85"/>
                  <a:pt x="135" y="84"/>
                </a:cubicBezTo>
                <a:cubicBezTo>
                  <a:pt x="138" y="83"/>
                  <a:pt x="144" y="82"/>
                  <a:pt x="153" y="82"/>
                </a:cubicBezTo>
                <a:cubicBezTo>
                  <a:pt x="162" y="82"/>
                  <a:pt x="167" y="83"/>
                  <a:pt x="171" y="84"/>
                </a:cubicBezTo>
                <a:cubicBezTo>
                  <a:pt x="174" y="85"/>
                  <a:pt x="178" y="89"/>
                  <a:pt x="178" y="95"/>
                </a:cubicBezTo>
                <a:close/>
                <a:moveTo>
                  <a:pt x="109" y="111"/>
                </a:moveTo>
                <a:cubicBezTo>
                  <a:pt x="108" y="112"/>
                  <a:pt x="107" y="113"/>
                  <a:pt x="105" y="113"/>
                </a:cubicBezTo>
                <a:cubicBezTo>
                  <a:pt x="102" y="114"/>
                  <a:pt x="97" y="114"/>
                  <a:pt x="93" y="114"/>
                </a:cubicBezTo>
                <a:cubicBezTo>
                  <a:pt x="93" y="114"/>
                  <a:pt x="93" y="114"/>
                  <a:pt x="93" y="114"/>
                </a:cubicBezTo>
                <a:cubicBezTo>
                  <a:pt x="93" y="114"/>
                  <a:pt x="93" y="114"/>
                  <a:pt x="93" y="114"/>
                </a:cubicBezTo>
                <a:cubicBezTo>
                  <a:pt x="90" y="114"/>
                  <a:pt x="85" y="114"/>
                  <a:pt x="81" y="113"/>
                </a:cubicBezTo>
                <a:cubicBezTo>
                  <a:pt x="80" y="113"/>
                  <a:pt x="78" y="112"/>
                  <a:pt x="78" y="111"/>
                </a:cubicBezTo>
                <a:cubicBezTo>
                  <a:pt x="76" y="108"/>
                  <a:pt x="74" y="101"/>
                  <a:pt x="74" y="95"/>
                </a:cubicBezTo>
                <a:cubicBezTo>
                  <a:pt x="74" y="91"/>
                  <a:pt x="77" y="90"/>
                  <a:pt x="77" y="89"/>
                </a:cubicBezTo>
                <a:cubicBezTo>
                  <a:pt x="81" y="88"/>
                  <a:pt x="88" y="88"/>
                  <a:pt x="93" y="88"/>
                </a:cubicBezTo>
                <a:cubicBezTo>
                  <a:pt x="99" y="88"/>
                  <a:pt x="106" y="88"/>
                  <a:pt x="109" y="89"/>
                </a:cubicBezTo>
                <a:cubicBezTo>
                  <a:pt x="110" y="90"/>
                  <a:pt x="113" y="91"/>
                  <a:pt x="113" y="95"/>
                </a:cubicBezTo>
                <a:cubicBezTo>
                  <a:pt x="113" y="101"/>
                  <a:pt x="111" y="108"/>
                  <a:pt x="109" y="111"/>
                </a:cubicBezTo>
                <a:close/>
                <a:moveTo>
                  <a:pt x="168" y="111"/>
                </a:moveTo>
                <a:cubicBezTo>
                  <a:pt x="168" y="112"/>
                  <a:pt x="167" y="113"/>
                  <a:pt x="165" y="113"/>
                </a:cubicBezTo>
                <a:cubicBezTo>
                  <a:pt x="162" y="114"/>
                  <a:pt x="156" y="114"/>
                  <a:pt x="153" y="114"/>
                </a:cubicBezTo>
                <a:cubicBezTo>
                  <a:pt x="153" y="114"/>
                  <a:pt x="153" y="114"/>
                  <a:pt x="153" y="114"/>
                </a:cubicBezTo>
                <a:cubicBezTo>
                  <a:pt x="153" y="114"/>
                  <a:pt x="153" y="114"/>
                  <a:pt x="153" y="114"/>
                </a:cubicBezTo>
                <a:cubicBezTo>
                  <a:pt x="149" y="114"/>
                  <a:pt x="144" y="114"/>
                  <a:pt x="141" y="113"/>
                </a:cubicBezTo>
                <a:cubicBezTo>
                  <a:pt x="139" y="113"/>
                  <a:pt x="138" y="112"/>
                  <a:pt x="137" y="111"/>
                </a:cubicBezTo>
                <a:cubicBezTo>
                  <a:pt x="135" y="108"/>
                  <a:pt x="134" y="101"/>
                  <a:pt x="134" y="95"/>
                </a:cubicBezTo>
                <a:cubicBezTo>
                  <a:pt x="134" y="91"/>
                  <a:pt x="136" y="90"/>
                  <a:pt x="137" y="89"/>
                </a:cubicBezTo>
                <a:cubicBezTo>
                  <a:pt x="140" y="88"/>
                  <a:pt x="148" y="88"/>
                  <a:pt x="153" y="88"/>
                </a:cubicBezTo>
                <a:cubicBezTo>
                  <a:pt x="158" y="88"/>
                  <a:pt x="165" y="88"/>
                  <a:pt x="169" y="89"/>
                </a:cubicBezTo>
                <a:cubicBezTo>
                  <a:pt x="170" y="90"/>
                  <a:pt x="172" y="91"/>
                  <a:pt x="172" y="95"/>
                </a:cubicBezTo>
                <a:cubicBezTo>
                  <a:pt x="172" y="101"/>
                  <a:pt x="170" y="108"/>
                  <a:pt x="168" y="111"/>
                </a:cubicBezTo>
                <a:close/>
              </a:path>
            </a:pathLst>
          </a:custGeom>
          <a:solidFill>
            <a:srgbClr val="AACE36">
              <a:lumMod val="40000"/>
              <a:lumOff val="60000"/>
            </a:srgbClr>
          </a:solidFill>
          <a:ln w="9525" cap="flat" cmpd="sng" algn="ctr">
            <a:solidFill>
              <a:srgbClr val="AACE36">
                <a:lumMod val="50000"/>
              </a:srgbClr>
            </a:solidFill>
            <a:prstDash val="solid"/>
          </a:ln>
          <a:effectLst/>
        </p:spPr>
        <p:txBody>
          <a:bodyPr vert="horz" wrap="square" lIns="68580" tIns="34290" rIns="68580" bIns="34290" numCol="1" anchor="t" anchorCtr="0" compatLnSpc="1">
            <a:prstTxWarp prst="textNoShape">
              <a:avLst/>
            </a:prstTxWarp>
          </a:bodyPr>
          <a:lstStyle/>
          <a:p>
            <a:pPr>
              <a:defRPr/>
            </a:pPr>
            <a:endParaRPr kumimoji="0" lang="ja-JP" altLang="en-US" sz="1350" kern="0">
              <a:solidFill>
                <a:prstClr val="black"/>
              </a:solidFill>
              <a:latin typeface="メイリオ"/>
              <a:ea typeface="メイリオ"/>
            </a:endParaRPr>
          </a:p>
        </p:txBody>
      </p:sp>
      <p:sp>
        <p:nvSpPr>
          <p:cNvPr id="80" name="Freeform 324"/>
          <p:cNvSpPr>
            <a:spLocks noEditPoints="1"/>
          </p:cNvSpPr>
          <p:nvPr/>
        </p:nvSpPr>
        <p:spPr bwMode="auto">
          <a:xfrm>
            <a:off x="1162338" y="1242339"/>
            <a:ext cx="281389" cy="281389"/>
          </a:xfrm>
          <a:custGeom>
            <a:avLst/>
            <a:gdLst>
              <a:gd name="T0" fmla="*/ 835 w 845"/>
              <a:gd name="T1" fmla="*/ 366 h 847"/>
              <a:gd name="T2" fmla="*/ 835 w 845"/>
              <a:gd name="T3" fmla="*/ 24 h 847"/>
              <a:gd name="T4" fmla="*/ 498 w 845"/>
              <a:gd name="T5" fmla="*/ 1 h 847"/>
              <a:gd name="T6" fmla="*/ 454 w 845"/>
              <a:gd name="T7" fmla="*/ 335 h 847"/>
              <a:gd name="T8" fmla="*/ 498 w 845"/>
              <a:gd name="T9" fmla="*/ 390 h 847"/>
              <a:gd name="T10" fmla="*/ 629 w 845"/>
              <a:gd name="T11" fmla="*/ 89 h 847"/>
              <a:gd name="T12" fmla="*/ 654 w 845"/>
              <a:gd name="T13" fmla="*/ 76 h 847"/>
              <a:gd name="T14" fmla="*/ 672 w 845"/>
              <a:gd name="T15" fmla="*/ 173 h 847"/>
              <a:gd name="T16" fmla="*/ 767 w 845"/>
              <a:gd name="T17" fmla="*/ 186 h 847"/>
              <a:gd name="T18" fmla="*/ 758 w 845"/>
              <a:gd name="T19" fmla="*/ 214 h 847"/>
              <a:gd name="T20" fmla="*/ 670 w 845"/>
              <a:gd name="T21" fmla="*/ 301 h 847"/>
              <a:gd name="T22" fmla="*/ 644 w 845"/>
              <a:gd name="T23" fmla="*/ 314 h 847"/>
              <a:gd name="T24" fmla="*/ 626 w 845"/>
              <a:gd name="T25" fmla="*/ 217 h 847"/>
              <a:gd name="T26" fmla="*/ 530 w 845"/>
              <a:gd name="T27" fmla="*/ 204 h 847"/>
              <a:gd name="T28" fmla="*/ 539 w 845"/>
              <a:gd name="T29" fmla="*/ 176 h 847"/>
              <a:gd name="T30" fmla="*/ 347 w 845"/>
              <a:gd name="T31" fmla="*/ 846 h 847"/>
              <a:gd name="T32" fmla="*/ 391 w 845"/>
              <a:gd name="T33" fmla="*/ 511 h 847"/>
              <a:gd name="T34" fmla="*/ 347 w 845"/>
              <a:gd name="T35" fmla="*/ 457 h 847"/>
              <a:gd name="T36" fmla="*/ 10 w 845"/>
              <a:gd name="T37" fmla="*/ 480 h 847"/>
              <a:gd name="T38" fmla="*/ 10 w 845"/>
              <a:gd name="T39" fmla="*/ 822 h 847"/>
              <a:gd name="T40" fmla="*/ 112 w 845"/>
              <a:gd name="T41" fmla="*/ 566 h 847"/>
              <a:gd name="T42" fmla="*/ 143 w 845"/>
              <a:gd name="T43" fmla="*/ 566 h 847"/>
              <a:gd name="T44" fmla="*/ 269 w 845"/>
              <a:gd name="T45" fmla="*/ 560 h 847"/>
              <a:gd name="T46" fmla="*/ 287 w 845"/>
              <a:gd name="T47" fmla="*/ 582 h 847"/>
              <a:gd name="T48" fmla="*/ 283 w 845"/>
              <a:gd name="T49" fmla="*/ 708 h 847"/>
              <a:gd name="T50" fmla="*/ 281 w 845"/>
              <a:gd name="T51" fmla="*/ 736 h 847"/>
              <a:gd name="T52" fmla="*/ 248 w 845"/>
              <a:gd name="T53" fmla="*/ 736 h 847"/>
              <a:gd name="T54" fmla="*/ 122 w 845"/>
              <a:gd name="T55" fmla="*/ 743 h 847"/>
              <a:gd name="T56" fmla="*/ 104 w 845"/>
              <a:gd name="T57" fmla="*/ 720 h 847"/>
              <a:gd name="T58" fmla="*/ 108 w 845"/>
              <a:gd name="T59" fmla="*/ 595 h 847"/>
              <a:gd name="T60" fmla="*/ 112 w 845"/>
              <a:gd name="T61" fmla="*/ 566 h 847"/>
              <a:gd name="T62" fmla="*/ 382 w 845"/>
              <a:gd name="T63" fmla="*/ 366 h 847"/>
              <a:gd name="T64" fmla="*/ 382 w 845"/>
              <a:gd name="T65" fmla="*/ 24 h 847"/>
              <a:gd name="T66" fmla="*/ 44 w 845"/>
              <a:gd name="T67" fmla="*/ 1 h 847"/>
              <a:gd name="T68" fmla="*/ 0 w 845"/>
              <a:gd name="T69" fmla="*/ 335 h 847"/>
              <a:gd name="T70" fmla="*/ 44 w 845"/>
              <a:gd name="T71" fmla="*/ 390 h 847"/>
              <a:gd name="T72" fmla="*/ 293 w 845"/>
              <a:gd name="T73" fmla="*/ 182 h 847"/>
              <a:gd name="T74" fmla="*/ 287 w 845"/>
              <a:gd name="T75" fmla="*/ 212 h 847"/>
              <a:gd name="T76" fmla="*/ 95 w 845"/>
              <a:gd name="T77" fmla="*/ 203 h 847"/>
              <a:gd name="T78" fmla="*/ 108 w 845"/>
              <a:gd name="T79" fmla="*/ 176 h 847"/>
              <a:gd name="T80" fmla="*/ 820 w 845"/>
              <a:gd name="T81" fmla="*/ 838 h 847"/>
              <a:gd name="T82" fmla="*/ 844 w 845"/>
              <a:gd name="T83" fmla="*/ 500 h 847"/>
              <a:gd name="T84" fmla="*/ 509 w 845"/>
              <a:gd name="T85" fmla="*/ 456 h 847"/>
              <a:gd name="T86" fmla="*/ 455 w 845"/>
              <a:gd name="T87" fmla="*/ 500 h 847"/>
              <a:gd name="T88" fmla="*/ 478 w 845"/>
              <a:gd name="T89" fmla="*/ 838 h 847"/>
              <a:gd name="T90" fmla="*/ 638 w 845"/>
              <a:gd name="T91" fmla="*/ 766 h 847"/>
              <a:gd name="T92" fmla="*/ 622 w 845"/>
              <a:gd name="T93" fmla="*/ 734 h 847"/>
              <a:gd name="T94" fmla="*/ 649 w 845"/>
              <a:gd name="T95" fmla="*/ 712 h 847"/>
              <a:gd name="T96" fmla="*/ 677 w 845"/>
              <a:gd name="T97" fmla="*/ 740 h 847"/>
              <a:gd name="T98" fmla="*/ 655 w 845"/>
              <a:gd name="T99" fmla="*/ 767 h 847"/>
              <a:gd name="T100" fmla="*/ 668 w 845"/>
              <a:gd name="T101" fmla="*/ 571 h 847"/>
              <a:gd name="T102" fmla="*/ 672 w 845"/>
              <a:gd name="T103" fmla="*/ 607 h 847"/>
              <a:gd name="T104" fmla="*/ 638 w 845"/>
              <a:gd name="T105" fmla="*/ 617 h 847"/>
              <a:gd name="T106" fmla="*/ 622 w 845"/>
              <a:gd name="T107" fmla="*/ 586 h 847"/>
              <a:gd name="T108" fmla="*/ 649 w 845"/>
              <a:gd name="T109" fmla="*/ 563 h 847"/>
              <a:gd name="T110" fmla="*/ 751 w 845"/>
              <a:gd name="T111" fmla="*/ 664 h 847"/>
              <a:gd name="T112" fmla="*/ 733 w 845"/>
              <a:gd name="T113" fmla="*/ 686 h 847"/>
              <a:gd name="T114" fmla="*/ 546 w 845"/>
              <a:gd name="T115" fmla="*/ 668 h 847"/>
              <a:gd name="T116" fmla="*/ 565 w 845"/>
              <a:gd name="T117" fmla="*/ 649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45" h="847">
                <a:moveTo>
                  <a:pt x="509" y="391"/>
                </a:moveTo>
                <a:lnTo>
                  <a:pt x="788" y="391"/>
                </a:lnTo>
                <a:lnTo>
                  <a:pt x="788" y="391"/>
                </a:lnTo>
                <a:lnTo>
                  <a:pt x="800" y="390"/>
                </a:lnTo>
                <a:lnTo>
                  <a:pt x="810" y="386"/>
                </a:lnTo>
                <a:lnTo>
                  <a:pt x="820" y="382"/>
                </a:lnTo>
                <a:lnTo>
                  <a:pt x="828" y="374"/>
                </a:lnTo>
                <a:lnTo>
                  <a:pt x="835" y="366"/>
                </a:lnTo>
                <a:lnTo>
                  <a:pt x="840" y="356"/>
                </a:lnTo>
                <a:lnTo>
                  <a:pt x="844" y="346"/>
                </a:lnTo>
                <a:lnTo>
                  <a:pt x="845" y="335"/>
                </a:lnTo>
                <a:lnTo>
                  <a:pt x="845" y="55"/>
                </a:lnTo>
                <a:lnTo>
                  <a:pt x="845" y="55"/>
                </a:lnTo>
                <a:lnTo>
                  <a:pt x="844" y="44"/>
                </a:lnTo>
                <a:lnTo>
                  <a:pt x="840" y="34"/>
                </a:lnTo>
                <a:lnTo>
                  <a:pt x="835" y="24"/>
                </a:lnTo>
                <a:lnTo>
                  <a:pt x="828" y="16"/>
                </a:lnTo>
                <a:lnTo>
                  <a:pt x="820" y="10"/>
                </a:lnTo>
                <a:lnTo>
                  <a:pt x="810" y="4"/>
                </a:lnTo>
                <a:lnTo>
                  <a:pt x="800" y="1"/>
                </a:lnTo>
                <a:lnTo>
                  <a:pt x="788" y="0"/>
                </a:lnTo>
                <a:lnTo>
                  <a:pt x="509" y="0"/>
                </a:lnTo>
                <a:lnTo>
                  <a:pt x="509" y="0"/>
                </a:lnTo>
                <a:lnTo>
                  <a:pt x="498" y="1"/>
                </a:lnTo>
                <a:lnTo>
                  <a:pt x="487" y="4"/>
                </a:lnTo>
                <a:lnTo>
                  <a:pt x="478" y="10"/>
                </a:lnTo>
                <a:lnTo>
                  <a:pt x="470" y="16"/>
                </a:lnTo>
                <a:lnTo>
                  <a:pt x="463" y="24"/>
                </a:lnTo>
                <a:lnTo>
                  <a:pt x="458" y="34"/>
                </a:lnTo>
                <a:lnTo>
                  <a:pt x="455" y="44"/>
                </a:lnTo>
                <a:lnTo>
                  <a:pt x="454" y="55"/>
                </a:lnTo>
                <a:lnTo>
                  <a:pt x="454" y="335"/>
                </a:lnTo>
                <a:lnTo>
                  <a:pt x="454" y="335"/>
                </a:lnTo>
                <a:lnTo>
                  <a:pt x="455" y="346"/>
                </a:lnTo>
                <a:lnTo>
                  <a:pt x="458" y="356"/>
                </a:lnTo>
                <a:lnTo>
                  <a:pt x="463" y="366"/>
                </a:lnTo>
                <a:lnTo>
                  <a:pt x="470" y="374"/>
                </a:lnTo>
                <a:lnTo>
                  <a:pt x="478" y="382"/>
                </a:lnTo>
                <a:lnTo>
                  <a:pt x="487" y="386"/>
                </a:lnTo>
                <a:lnTo>
                  <a:pt x="498" y="390"/>
                </a:lnTo>
                <a:lnTo>
                  <a:pt x="509" y="391"/>
                </a:lnTo>
                <a:lnTo>
                  <a:pt x="509" y="391"/>
                </a:lnTo>
                <a:close/>
                <a:moveTo>
                  <a:pt x="552" y="173"/>
                </a:moveTo>
                <a:lnTo>
                  <a:pt x="626" y="173"/>
                </a:lnTo>
                <a:lnTo>
                  <a:pt x="626" y="98"/>
                </a:lnTo>
                <a:lnTo>
                  <a:pt x="626" y="98"/>
                </a:lnTo>
                <a:lnTo>
                  <a:pt x="628" y="94"/>
                </a:lnTo>
                <a:lnTo>
                  <a:pt x="629" y="89"/>
                </a:lnTo>
                <a:lnTo>
                  <a:pt x="630" y="85"/>
                </a:lnTo>
                <a:lnTo>
                  <a:pt x="634" y="82"/>
                </a:lnTo>
                <a:lnTo>
                  <a:pt x="636" y="79"/>
                </a:lnTo>
                <a:lnTo>
                  <a:pt x="641" y="77"/>
                </a:lnTo>
                <a:lnTo>
                  <a:pt x="644" y="76"/>
                </a:lnTo>
                <a:lnTo>
                  <a:pt x="649" y="76"/>
                </a:lnTo>
                <a:lnTo>
                  <a:pt x="649" y="76"/>
                </a:lnTo>
                <a:lnTo>
                  <a:pt x="654" y="76"/>
                </a:lnTo>
                <a:lnTo>
                  <a:pt x="658" y="77"/>
                </a:lnTo>
                <a:lnTo>
                  <a:pt x="661" y="79"/>
                </a:lnTo>
                <a:lnTo>
                  <a:pt x="665" y="82"/>
                </a:lnTo>
                <a:lnTo>
                  <a:pt x="667" y="85"/>
                </a:lnTo>
                <a:lnTo>
                  <a:pt x="670" y="89"/>
                </a:lnTo>
                <a:lnTo>
                  <a:pt x="671" y="94"/>
                </a:lnTo>
                <a:lnTo>
                  <a:pt x="672" y="98"/>
                </a:lnTo>
                <a:lnTo>
                  <a:pt x="672" y="173"/>
                </a:lnTo>
                <a:lnTo>
                  <a:pt x="746" y="173"/>
                </a:lnTo>
                <a:lnTo>
                  <a:pt x="746" y="173"/>
                </a:lnTo>
                <a:lnTo>
                  <a:pt x="751" y="173"/>
                </a:lnTo>
                <a:lnTo>
                  <a:pt x="755" y="174"/>
                </a:lnTo>
                <a:lnTo>
                  <a:pt x="758" y="176"/>
                </a:lnTo>
                <a:lnTo>
                  <a:pt x="762" y="179"/>
                </a:lnTo>
                <a:lnTo>
                  <a:pt x="766" y="182"/>
                </a:lnTo>
                <a:lnTo>
                  <a:pt x="767" y="186"/>
                </a:lnTo>
                <a:lnTo>
                  <a:pt x="768" y="191"/>
                </a:lnTo>
                <a:lnTo>
                  <a:pt x="769" y="196"/>
                </a:lnTo>
                <a:lnTo>
                  <a:pt x="769" y="196"/>
                </a:lnTo>
                <a:lnTo>
                  <a:pt x="768" y="199"/>
                </a:lnTo>
                <a:lnTo>
                  <a:pt x="767" y="204"/>
                </a:lnTo>
                <a:lnTo>
                  <a:pt x="766" y="208"/>
                </a:lnTo>
                <a:lnTo>
                  <a:pt x="762" y="211"/>
                </a:lnTo>
                <a:lnTo>
                  <a:pt x="758" y="214"/>
                </a:lnTo>
                <a:lnTo>
                  <a:pt x="755" y="216"/>
                </a:lnTo>
                <a:lnTo>
                  <a:pt x="751" y="217"/>
                </a:lnTo>
                <a:lnTo>
                  <a:pt x="746" y="217"/>
                </a:lnTo>
                <a:lnTo>
                  <a:pt x="672" y="217"/>
                </a:lnTo>
                <a:lnTo>
                  <a:pt x="672" y="293"/>
                </a:lnTo>
                <a:lnTo>
                  <a:pt x="672" y="293"/>
                </a:lnTo>
                <a:lnTo>
                  <a:pt x="671" y="298"/>
                </a:lnTo>
                <a:lnTo>
                  <a:pt x="670" y="301"/>
                </a:lnTo>
                <a:lnTo>
                  <a:pt x="667" y="305"/>
                </a:lnTo>
                <a:lnTo>
                  <a:pt x="665" y="308"/>
                </a:lnTo>
                <a:lnTo>
                  <a:pt x="661" y="311"/>
                </a:lnTo>
                <a:lnTo>
                  <a:pt x="658" y="313"/>
                </a:lnTo>
                <a:lnTo>
                  <a:pt x="654" y="314"/>
                </a:lnTo>
                <a:lnTo>
                  <a:pt x="649" y="316"/>
                </a:lnTo>
                <a:lnTo>
                  <a:pt x="649" y="316"/>
                </a:lnTo>
                <a:lnTo>
                  <a:pt x="644" y="314"/>
                </a:lnTo>
                <a:lnTo>
                  <a:pt x="641" y="313"/>
                </a:lnTo>
                <a:lnTo>
                  <a:pt x="636" y="311"/>
                </a:lnTo>
                <a:lnTo>
                  <a:pt x="634" y="308"/>
                </a:lnTo>
                <a:lnTo>
                  <a:pt x="630" y="305"/>
                </a:lnTo>
                <a:lnTo>
                  <a:pt x="629" y="301"/>
                </a:lnTo>
                <a:lnTo>
                  <a:pt x="628" y="298"/>
                </a:lnTo>
                <a:lnTo>
                  <a:pt x="626" y="293"/>
                </a:lnTo>
                <a:lnTo>
                  <a:pt x="626" y="217"/>
                </a:lnTo>
                <a:lnTo>
                  <a:pt x="552" y="217"/>
                </a:lnTo>
                <a:lnTo>
                  <a:pt x="552" y="217"/>
                </a:lnTo>
                <a:lnTo>
                  <a:pt x="547" y="217"/>
                </a:lnTo>
                <a:lnTo>
                  <a:pt x="542" y="216"/>
                </a:lnTo>
                <a:lnTo>
                  <a:pt x="539" y="214"/>
                </a:lnTo>
                <a:lnTo>
                  <a:pt x="536" y="211"/>
                </a:lnTo>
                <a:lnTo>
                  <a:pt x="533" y="208"/>
                </a:lnTo>
                <a:lnTo>
                  <a:pt x="530" y="204"/>
                </a:lnTo>
                <a:lnTo>
                  <a:pt x="529" y="199"/>
                </a:lnTo>
                <a:lnTo>
                  <a:pt x="529" y="196"/>
                </a:lnTo>
                <a:lnTo>
                  <a:pt x="529" y="196"/>
                </a:lnTo>
                <a:lnTo>
                  <a:pt x="529" y="191"/>
                </a:lnTo>
                <a:lnTo>
                  <a:pt x="530" y="186"/>
                </a:lnTo>
                <a:lnTo>
                  <a:pt x="533" y="182"/>
                </a:lnTo>
                <a:lnTo>
                  <a:pt x="536" y="179"/>
                </a:lnTo>
                <a:lnTo>
                  <a:pt x="539" y="176"/>
                </a:lnTo>
                <a:lnTo>
                  <a:pt x="542" y="174"/>
                </a:lnTo>
                <a:lnTo>
                  <a:pt x="547" y="173"/>
                </a:lnTo>
                <a:lnTo>
                  <a:pt x="552" y="173"/>
                </a:lnTo>
                <a:lnTo>
                  <a:pt x="552" y="173"/>
                </a:lnTo>
                <a:close/>
                <a:moveTo>
                  <a:pt x="56" y="847"/>
                </a:moveTo>
                <a:lnTo>
                  <a:pt x="336" y="847"/>
                </a:lnTo>
                <a:lnTo>
                  <a:pt x="336" y="847"/>
                </a:lnTo>
                <a:lnTo>
                  <a:pt x="347" y="846"/>
                </a:lnTo>
                <a:lnTo>
                  <a:pt x="358" y="842"/>
                </a:lnTo>
                <a:lnTo>
                  <a:pt x="367" y="838"/>
                </a:lnTo>
                <a:lnTo>
                  <a:pt x="374" y="830"/>
                </a:lnTo>
                <a:lnTo>
                  <a:pt x="382" y="822"/>
                </a:lnTo>
                <a:lnTo>
                  <a:pt x="386" y="812"/>
                </a:lnTo>
                <a:lnTo>
                  <a:pt x="390" y="803"/>
                </a:lnTo>
                <a:lnTo>
                  <a:pt x="391" y="791"/>
                </a:lnTo>
                <a:lnTo>
                  <a:pt x="391" y="511"/>
                </a:lnTo>
                <a:lnTo>
                  <a:pt x="391" y="511"/>
                </a:lnTo>
                <a:lnTo>
                  <a:pt x="390" y="500"/>
                </a:lnTo>
                <a:lnTo>
                  <a:pt x="386" y="490"/>
                </a:lnTo>
                <a:lnTo>
                  <a:pt x="382" y="480"/>
                </a:lnTo>
                <a:lnTo>
                  <a:pt x="374" y="472"/>
                </a:lnTo>
                <a:lnTo>
                  <a:pt x="367" y="466"/>
                </a:lnTo>
                <a:lnTo>
                  <a:pt x="358" y="460"/>
                </a:lnTo>
                <a:lnTo>
                  <a:pt x="347" y="457"/>
                </a:lnTo>
                <a:lnTo>
                  <a:pt x="336" y="456"/>
                </a:lnTo>
                <a:lnTo>
                  <a:pt x="56" y="456"/>
                </a:lnTo>
                <a:lnTo>
                  <a:pt x="56" y="456"/>
                </a:lnTo>
                <a:lnTo>
                  <a:pt x="44" y="457"/>
                </a:lnTo>
                <a:lnTo>
                  <a:pt x="35" y="460"/>
                </a:lnTo>
                <a:lnTo>
                  <a:pt x="25" y="466"/>
                </a:lnTo>
                <a:lnTo>
                  <a:pt x="17" y="472"/>
                </a:lnTo>
                <a:lnTo>
                  <a:pt x="10" y="480"/>
                </a:lnTo>
                <a:lnTo>
                  <a:pt x="5" y="490"/>
                </a:lnTo>
                <a:lnTo>
                  <a:pt x="1" y="500"/>
                </a:lnTo>
                <a:lnTo>
                  <a:pt x="0" y="511"/>
                </a:lnTo>
                <a:lnTo>
                  <a:pt x="0" y="791"/>
                </a:lnTo>
                <a:lnTo>
                  <a:pt x="0" y="791"/>
                </a:lnTo>
                <a:lnTo>
                  <a:pt x="1" y="803"/>
                </a:lnTo>
                <a:lnTo>
                  <a:pt x="5" y="812"/>
                </a:lnTo>
                <a:lnTo>
                  <a:pt x="10" y="822"/>
                </a:lnTo>
                <a:lnTo>
                  <a:pt x="17" y="830"/>
                </a:lnTo>
                <a:lnTo>
                  <a:pt x="25" y="838"/>
                </a:lnTo>
                <a:lnTo>
                  <a:pt x="35" y="842"/>
                </a:lnTo>
                <a:lnTo>
                  <a:pt x="44" y="846"/>
                </a:lnTo>
                <a:lnTo>
                  <a:pt x="56" y="847"/>
                </a:lnTo>
                <a:lnTo>
                  <a:pt x="56" y="847"/>
                </a:lnTo>
                <a:close/>
                <a:moveTo>
                  <a:pt x="112" y="566"/>
                </a:moveTo>
                <a:lnTo>
                  <a:pt x="112" y="566"/>
                </a:lnTo>
                <a:lnTo>
                  <a:pt x="114" y="564"/>
                </a:lnTo>
                <a:lnTo>
                  <a:pt x="119" y="562"/>
                </a:lnTo>
                <a:lnTo>
                  <a:pt x="122" y="560"/>
                </a:lnTo>
                <a:lnTo>
                  <a:pt x="127" y="560"/>
                </a:lnTo>
                <a:lnTo>
                  <a:pt x="131" y="560"/>
                </a:lnTo>
                <a:lnTo>
                  <a:pt x="136" y="562"/>
                </a:lnTo>
                <a:lnTo>
                  <a:pt x="139" y="564"/>
                </a:lnTo>
                <a:lnTo>
                  <a:pt x="143" y="566"/>
                </a:lnTo>
                <a:lnTo>
                  <a:pt x="196" y="619"/>
                </a:lnTo>
                <a:lnTo>
                  <a:pt x="248" y="566"/>
                </a:lnTo>
                <a:lnTo>
                  <a:pt x="248" y="566"/>
                </a:lnTo>
                <a:lnTo>
                  <a:pt x="252" y="564"/>
                </a:lnTo>
                <a:lnTo>
                  <a:pt x="256" y="562"/>
                </a:lnTo>
                <a:lnTo>
                  <a:pt x="260" y="560"/>
                </a:lnTo>
                <a:lnTo>
                  <a:pt x="264" y="560"/>
                </a:lnTo>
                <a:lnTo>
                  <a:pt x="269" y="560"/>
                </a:lnTo>
                <a:lnTo>
                  <a:pt x="274" y="562"/>
                </a:lnTo>
                <a:lnTo>
                  <a:pt x="277" y="564"/>
                </a:lnTo>
                <a:lnTo>
                  <a:pt x="281" y="566"/>
                </a:lnTo>
                <a:lnTo>
                  <a:pt x="281" y="566"/>
                </a:lnTo>
                <a:lnTo>
                  <a:pt x="283" y="570"/>
                </a:lnTo>
                <a:lnTo>
                  <a:pt x="286" y="574"/>
                </a:lnTo>
                <a:lnTo>
                  <a:pt x="287" y="578"/>
                </a:lnTo>
                <a:lnTo>
                  <a:pt x="287" y="582"/>
                </a:lnTo>
                <a:lnTo>
                  <a:pt x="287" y="587"/>
                </a:lnTo>
                <a:lnTo>
                  <a:pt x="286" y="590"/>
                </a:lnTo>
                <a:lnTo>
                  <a:pt x="283" y="595"/>
                </a:lnTo>
                <a:lnTo>
                  <a:pt x="281" y="599"/>
                </a:lnTo>
                <a:lnTo>
                  <a:pt x="228" y="652"/>
                </a:lnTo>
                <a:lnTo>
                  <a:pt x="281" y="704"/>
                </a:lnTo>
                <a:lnTo>
                  <a:pt x="281" y="704"/>
                </a:lnTo>
                <a:lnTo>
                  <a:pt x="283" y="708"/>
                </a:lnTo>
                <a:lnTo>
                  <a:pt x="286" y="712"/>
                </a:lnTo>
                <a:lnTo>
                  <a:pt x="287" y="716"/>
                </a:lnTo>
                <a:lnTo>
                  <a:pt x="287" y="720"/>
                </a:lnTo>
                <a:lnTo>
                  <a:pt x="287" y="725"/>
                </a:lnTo>
                <a:lnTo>
                  <a:pt x="286" y="728"/>
                </a:lnTo>
                <a:lnTo>
                  <a:pt x="283" y="732"/>
                </a:lnTo>
                <a:lnTo>
                  <a:pt x="281" y="736"/>
                </a:lnTo>
                <a:lnTo>
                  <a:pt x="281" y="736"/>
                </a:lnTo>
                <a:lnTo>
                  <a:pt x="277" y="739"/>
                </a:lnTo>
                <a:lnTo>
                  <a:pt x="274" y="742"/>
                </a:lnTo>
                <a:lnTo>
                  <a:pt x="269" y="743"/>
                </a:lnTo>
                <a:lnTo>
                  <a:pt x="264" y="743"/>
                </a:lnTo>
                <a:lnTo>
                  <a:pt x="260" y="743"/>
                </a:lnTo>
                <a:lnTo>
                  <a:pt x="256" y="742"/>
                </a:lnTo>
                <a:lnTo>
                  <a:pt x="252" y="739"/>
                </a:lnTo>
                <a:lnTo>
                  <a:pt x="248" y="736"/>
                </a:lnTo>
                <a:lnTo>
                  <a:pt x="196" y="683"/>
                </a:lnTo>
                <a:lnTo>
                  <a:pt x="143" y="736"/>
                </a:lnTo>
                <a:lnTo>
                  <a:pt x="143" y="736"/>
                </a:lnTo>
                <a:lnTo>
                  <a:pt x="139" y="739"/>
                </a:lnTo>
                <a:lnTo>
                  <a:pt x="136" y="742"/>
                </a:lnTo>
                <a:lnTo>
                  <a:pt x="131" y="743"/>
                </a:lnTo>
                <a:lnTo>
                  <a:pt x="127" y="743"/>
                </a:lnTo>
                <a:lnTo>
                  <a:pt x="122" y="743"/>
                </a:lnTo>
                <a:lnTo>
                  <a:pt x="119" y="742"/>
                </a:lnTo>
                <a:lnTo>
                  <a:pt x="114" y="739"/>
                </a:lnTo>
                <a:lnTo>
                  <a:pt x="112" y="736"/>
                </a:lnTo>
                <a:lnTo>
                  <a:pt x="112" y="736"/>
                </a:lnTo>
                <a:lnTo>
                  <a:pt x="108" y="732"/>
                </a:lnTo>
                <a:lnTo>
                  <a:pt x="106" y="728"/>
                </a:lnTo>
                <a:lnTo>
                  <a:pt x="104" y="725"/>
                </a:lnTo>
                <a:lnTo>
                  <a:pt x="104" y="720"/>
                </a:lnTo>
                <a:lnTo>
                  <a:pt x="104" y="716"/>
                </a:lnTo>
                <a:lnTo>
                  <a:pt x="106" y="712"/>
                </a:lnTo>
                <a:lnTo>
                  <a:pt x="108" y="708"/>
                </a:lnTo>
                <a:lnTo>
                  <a:pt x="112" y="704"/>
                </a:lnTo>
                <a:lnTo>
                  <a:pt x="164" y="652"/>
                </a:lnTo>
                <a:lnTo>
                  <a:pt x="112" y="599"/>
                </a:lnTo>
                <a:lnTo>
                  <a:pt x="112" y="599"/>
                </a:lnTo>
                <a:lnTo>
                  <a:pt x="108" y="595"/>
                </a:lnTo>
                <a:lnTo>
                  <a:pt x="106" y="590"/>
                </a:lnTo>
                <a:lnTo>
                  <a:pt x="104" y="587"/>
                </a:lnTo>
                <a:lnTo>
                  <a:pt x="104" y="582"/>
                </a:lnTo>
                <a:lnTo>
                  <a:pt x="104" y="578"/>
                </a:lnTo>
                <a:lnTo>
                  <a:pt x="106" y="574"/>
                </a:lnTo>
                <a:lnTo>
                  <a:pt x="108" y="570"/>
                </a:lnTo>
                <a:lnTo>
                  <a:pt x="112" y="566"/>
                </a:lnTo>
                <a:lnTo>
                  <a:pt x="112" y="566"/>
                </a:lnTo>
                <a:close/>
                <a:moveTo>
                  <a:pt x="56" y="391"/>
                </a:moveTo>
                <a:lnTo>
                  <a:pt x="336" y="391"/>
                </a:lnTo>
                <a:lnTo>
                  <a:pt x="336" y="391"/>
                </a:lnTo>
                <a:lnTo>
                  <a:pt x="347" y="390"/>
                </a:lnTo>
                <a:lnTo>
                  <a:pt x="358" y="386"/>
                </a:lnTo>
                <a:lnTo>
                  <a:pt x="367" y="382"/>
                </a:lnTo>
                <a:lnTo>
                  <a:pt x="374" y="374"/>
                </a:lnTo>
                <a:lnTo>
                  <a:pt x="382" y="366"/>
                </a:lnTo>
                <a:lnTo>
                  <a:pt x="386" y="356"/>
                </a:lnTo>
                <a:lnTo>
                  <a:pt x="390" y="346"/>
                </a:lnTo>
                <a:lnTo>
                  <a:pt x="391" y="335"/>
                </a:lnTo>
                <a:lnTo>
                  <a:pt x="391" y="55"/>
                </a:lnTo>
                <a:lnTo>
                  <a:pt x="391" y="55"/>
                </a:lnTo>
                <a:lnTo>
                  <a:pt x="390" y="44"/>
                </a:lnTo>
                <a:lnTo>
                  <a:pt x="386" y="34"/>
                </a:lnTo>
                <a:lnTo>
                  <a:pt x="382" y="24"/>
                </a:lnTo>
                <a:lnTo>
                  <a:pt x="374" y="16"/>
                </a:lnTo>
                <a:lnTo>
                  <a:pt x="367" y="10"/>
                </a:lnTo>
                <a:lnTo>
                  <a:pt x="358" y="4"/>
                </a:lnTo>
                <a:lnTo>
                  <a:pt x="347" y="1"/>
                </a:lnTo>
                <a:lnTo>
                  <a:pt x="336" y="0"/>
                </a:lnTo>
                <a:lnTo>
                  <a:pt x="56" y="0"/>
                </a:lnTo>
                <a:lnTo>
                  <a:pt x="56" y="0"/>
                </a:lnTo>
                <a:lnTo>
                  <a:pt x="44" y="1"/>
                </a:lnTo>
                <a:lnTo>
                  <a:pt x="35" y="4"/>
                </a:lnTo>
                <a:lnTo>
                  <a:pt x="25" y="10"/>
                </a:lnTo>
                <a:lnTo>
                  <a:pt x="17" y="16"/>
                </a:lnTo>
                <a:lnTo>
                  <a:pt x="10" y="24"/>
                </a:lnTo>
                <a:lnTo>
                  <a:pt x="5" y="34"/>
                </a:lnTo>
                <a:lnTo>
                  <a:pt x="1" y="44"/>
                </a:lnTo>
                <a:lnTo>
                  <a:pt x="0" y="55"/>
                </a:lnTo>
                <a:lnTo>
                  <a:pt x="0" y="335"/>
                </a:lnTo>
                <a:lnTo>
                  <a:pt x="0" y="335"/>
                </a:lnTo>
                <a:lnTo>
                  <a:pt x="1" y="346"/>
                </a:lnTo>
                <a:lnTo>
                  <a:pt x="5" y="356"/>
                </a:lnTo>
                <a:lnTo>
                  <a:pt x="10" y="366"/>
                </a:lnTo>
                <a:lnTo>
                  <a:pt x="17" y="374"/>
                </a:lnTo>
                <a:lnTo>
                  <a:pt x="25" y="382"/>
                </a:lnTo>
                <a:lnTo>
                  <a:pt x="35" y="386"/>
                </a:lnTo>
                <a:lnTo>
                  <a:pt x="44" y="390"/>
                </a:lnTo>
                <a:lnTo>
                  <a:pt x="56" y="391"/>
                </a:lnTo>
                <a:lnTo>
                  <a:pt x="56" y="391"/>
                </a:lnTo>
                <a:close/>
                <a:moveTo>
                  <a:pt x="112" y="176"/>
                </a:moveTo>
                <a:lnTo>
                  <a:pt x="280" y="176"/>
                </a:lnTo>
                <a:lnTo>
                  <a:pt x="280" y="176"/>
                </a:lnTo>
                <a:lnTo>
                  <a:pt x="283" y="176"/>
                </a:lnTo>
                <a:lnTo>
                  <a:pt x="287" y="178"/>
                </a:lnTo>
                <a:lnTo>
                  <a:pt x="293" y="182"/>
                </a:lnTo>
                <a:lnTo>
                  <a:pt x="296" y="188"/>
                </a:lnTo>
                <a:lnTo>
                  <a:pt x="298" y="192"/>
                </a:lnTo>
                <a:lnTo>
                  <a:pt x="299" y="196"/>
                </a:lnTo>
                <a:lnTo>
                  <a:pt x="299" y="196"/>
                </a:lnTo>
                <a:lnTo>
                  <a:pt x="298" y="199"/>
                </a:lnTo>
                <a:lnTo>
                  <a:pt x="296" y="203"/>
                </a:lnTo>
                <a:lnTo>
                  <a:pt x="293" y="209"/>
                </a:lnTo>
                <a:lnTo>
                  <a:pt x="287" y="212"/>
                </a:lnTo>
                <a:lnTo>
                  <a:pt x="283" y="214"/>
                </a:lnTo>
                <a:lnTo>
                  <a:pt x="280" y="214"/>
                </a:lnTo>
                <a:lnTo>
                  <a:pt x="112" y="214"/>
                </a:lnTo>
                <a:lnTo>
                  <a:pt x="112" y="214"/>
                </a:lnTo>
                <a:lnTo>
                  <a:pt x="108" y="214"/>
                </a:lnTo>
                <a:lnTo>
                  <a:pt x="104" y="212"/>
                </a:lnTo>
                <a:lnTo>
                  <a:pt x="98" y="209"/>
                </a:lnTo>
                <a:lnTo>
                  <a:pt x="95" y="203"/>
                </a:lnTo>
                <a:lnTo>
                  <a:pt x="94" y="199"/>
                </a:lnTo>
                <a:lnTo>
                  <a:pt x="94" y="196"/>
                </a:lnTo>
                <a:lnTo>
                  <a:pt x="94" y="196"/>
                </a:lnTo>
                <a:lnTo>
                  <a:pt x="94" y="192"/>
                </a:lnTo>
                <a:lnTo>
                  <a:pt x="95" y="188"/>
                </a:lnTo>
                <a:lnTo>
                  <a:pt x="98" y="182"/>
                </a:lnTo>
                <a:lnTo>
                  <a:pt x="104" y="178"/>
                </a:lnTo>
                <a:lnTo>
                  <a:pt x="108" y="176"/>
                </a:lnTo>
                <a:lnTo>
                  <a:pt x="112" y="176"/>
                </a:lnTo>
                <a:lnTo>
                  <a:pt x="112" y="176"/>
                </a:lnTo>
                <a:close/>
                <a:moveTo>
                  <a:pt x="509" y="847"/>
                </a:moveTo>
                <a:lnTo>
                  <a:pt x="788" y="847"/>
                </a:lnTo>
                <a:lnTo>
                  <a:pt x="788" y="847"/>
                </a:lnTo>
                <a:lnTo>
                  <a:pt x="800" y="846"/>
                </a:lnTo>
                <a:lnTo>
                  <a:pt x="810" y="842"/>
                </a:lnTo>
                <a:lnTo>
                  <a:pt x="820" y="838"/>
                </a:lnTo>
                <a:lnTo>
                  <a:pt x="828" y="830"/>
                </a:lnTo>
                <a:lnTo>
                  <a:pt x="835" y="822"/>
                </a:lnTo>
                <a:lnTo>
                  <a:pt x="840" y="812"/>
                </a:lnTo>
                <a:lnTo>
                  <a:pt x="844" y="803"/>
                </a:lnTo>
                <a:lnTo>
                  <a:pt x="845" y="791"/>
                </a:lnTo>
                <a:lnTo>
                  <a:pt x="845" y="511"/>
                </a:lnTo>
                <a:lnTo>
                  <a:pt x="845" y="511"/>
                </a:lnTo>
                <a:lnTo>
                  <a:pt x="844" y="500"/>
                </a:lnTo>
                <a:lnTo>
                  <a:pt x="840" y="490"/>
                </a:lnTo>
                <a:lnTo>
                  <a:pt x="835" y="480"/>
                </a:lnTo>
                <a:lnTo>
                  <a:pt x="828" y="472"/>
                </a:lnTo>
                <a:lnTo>
                  <a:pt x="820" y="466"/>
                </a:lnTo>
                <a:lnTo>
                  <a:pt x="810" y="460"/>
                </a:lnTo>
                <a:lnTo>
                  <a:pt x="800" y="457"/>
                </a:lnTo>
                <a:lnTo>
                  <a:pt x="788" y="456"/>
                </a:lnTo>
                <a:lnTo>
                  <a:pt x="509" y="456"/>
                </a:lnTo>
                <a:lnTo>
                  <a:pt x="509" y="456"/>
                </a:lnTo>
                <a:lnTo>
                  <a:pt x="498" y="457"/>
                </a:lnTo>
                <a:lnTo>
                  <a:pt x="487" y="460"/>
                </a:lnTo>
                <a:lnTo>
                  <a:pt x="478" y="466"/>
                </a:lnTo>
                <a:lnTo>
                  <a:pt x="470" y="472"/>
                </a:lnTo>
                <a:lnTo>
                  <a:pt x="463" y="480"/>
                </a:lnTo>
                <a:lnTo>
                  <a:pt x="458" y="490"/>
                </a:lnTo>
                <a:lnTo>
                  <a:pt x="455" y="500"/>
                </a:lnTo>
                <a:lnTo>
                  <a:pt x="454" y="511"/>
                </a:lnTo>
                <a:lnTo>
                  <a:pt x="454" y="791"/>
                </a:lnTo>
                <a:lnTo>
                  <a:pt x="454" y="791"/>
                </a:lnTo>
                <a:lnTo>
                  <a:pt x="455" y="803"/>
                </a:lnTo>
                <a:lnTo>
                  <a:pt x="458" y="812"/>
                </a:lnTo>
                <a:lnTo>
                  <a:pt x="463" y="822"/>
                </a:lnTo>
                <a:lnTo>
                  <a:pt x="470" y="830"/>
                </a:lnTo>
                <a:lnTo>
                  <a:pt x="478" y="838"/>
                </a:lnTo>
                <a:lnTo>
                  <a:pt x="487" y="842"/>
                </a:lnTo>
                <a:lnTo>
                  <a:pt x="498" y="846"/>
                </a:lnTo>
                <a:lnTo>
                  <a:pt x="509" y="847"/>
                </a:lnTo>
                <a:lnTo>
                  <a:pt x="509" y="847"/>
                </a:lnTo>
                <a:close/>
                <a:moveTo>
                  <a:pt x="649" y="768"/>
                </a:moveTo>
                <a:lnTo>
                  <a:pt x="649" y="768"/>
                </a:lnTo>
                <a:lnTo>
                  <a:pt x="643" y="767"/>
                </a:lnTo>
                <a:lnTo>
                  <a:pt x="638" y="766"/>
                </a:lnTo>
                <a:lnTo>
                  <a:pt x="634" y="763"/>
                </a:lnTo>
                <a:lnTo>
                  <a:pt x="629" y="760"/>
                </a:lnTo>
                <a:lnTo>
                  <a:pt x="626" y="756"/>
                </a:lnTo>
                <a:lnTo>
                  <a:pt x="623" y="751"/>
                </a:lnTo>
                <a:lnTo>
                  <a:pt x="622" y="745"/>
                </a:lnTo>
                <a:lnTo>
                  <a:pt x="622" y="740"/>
                </a:lnTo>
                <a:lnTo>
                  <a:pt x="622" y="740"/>
                </a:lnTo>
                <a:lnTo>
                  <a:pt x="622" y="734"/>
                </a:lnTo>
                <a:lnTo>
                  <a:pt x="623" y="730"/>
                </a:lnTo>
                <a:lnTo>
                  <a:pt x="626" y="725"/>
                </a:lnTo>
                <a:lnTo>
                  <a:pt x="629" y="720"/>
                </a:lnTo>
                <a:lnTo>
                  <a:pt x="634" y="716"/>
                </a:lnTo>
                <a:lnTo>
                  <a:pt x="638" y="714"/>
                </a:lnTo>
                <a:lnTo>
                  <a:pt x="643" y="713"/>
                </a:lnTo>
                <a:lnTo>
                  <a:pt x="649" y="712"/>
                </a:lnTo>
                <a:lnTo>
                  <a:pt x="649" y="712"/>
                </a:lnTo>
                <a:lnTo>
                  <a:pt x="655" y="713"/>
                </a:lnTo>
                <a:lnTo>
                  <a:pt x="660" y="714"/>
                </a:lnTo>
                <a:lnTo>
                  <a:pt x="665" y="716"/>
                </a:lnTo>
                <a:lnTo>
                  <a:pt x="668" y="720"/>
                </a:lnTo>
                <a:lnTo>
                  <a:pt x="672" y="725"/>
                </a:lnTo>
                <a:lnTo>
                  <a:pt x="674" y="730"/>
                </a:lnTo>
                <a:lnTo>
                  <a:pt x="677" y="734"/>
                </a:lnTo>
                <a:lnTo>
                  <a:pt x="677" y="740"/>
                </a:lnTo>
                <a:lnTo>
                  <a:pt x="677" y="740"/>
                </a:lnTo>
                <a:lnTo>
                  <a:pt x="677" y="745"/>
                </a:lnTo>
                <a:lnTo>
                  <a:pt x="674" y="751"/>
                </a:lnTo>
                <a:lnTo>
                  <a:pt x="672" y="756"/>
                </a:lnTo>
                <a:lnTo>
                  <a:pt x="668" y="760"/>
                </a:lnTo>
                <a:lnTo>
                  <a:pt x="665" y="763"/>
                </a:lnTo>
                <a:lnTo>
                  <a:pt x="660" y="766"/>
                </a:lnTo>
                <a:lnTo>
                  <a:pt x="655" y="767"/>
                </a:lnTo>
                <a:lnTo>
                  <a:pt x="649" y="768"/>
                </a:lnTo>
                <a:lnTo>
                  <a:pt x="649" y="768"/>
                </a:lnTo>
                <a:close/>
                <a:moveTo>
                  <a:pt x="649" y="563"/>
                </a:moveTo>
                <a:lnTo>
                  <a:pt x="649" y="563"/>
                </a:lnTo>
                <a:lnTo>
                  <a:pt x="655" y="564"/>
                </a:lnTo>
                <a:lnTo>
                  <a:pt x="660" y="565"/>
                </a:lnTo>
                <a:lnTo>
                  <a:pt x="665" y="568"/>
                </a:lnTo>
                <a:lnTo>
                  <a:pt x="668" y="571"/>
                </a:lnTo>
                <a:lnTo>
                  <a:pt x="672" y="575"/>
                </a:lnTo>
                <a:lnTo>
                  <a:pt x="674" y="580"/>
                </a:lnTo>
                <a:lnTo>
                  <a:pt x="677" y="586"/>
                </a:lnTo>
                <a:lnTo>
                  <a:pt x="677" y="590"/>
                </a:lnTo>
                <a:lnTo>
                  <a:pt x="677" y="590"/>
                </a:lnTo>
                <a:lnTo>
                  <a:pt x="677" y="596"/>
                </a:lnTo>
                <a:lnTo>
                  <a:pt x="674" y="602"/>
                </a:lnTo>
                <a:lnTo>
                  <a:pt x="672" y="607"/>
                </a:lnTo>
                <a:lnTo>
                  <a:pt x="668" y="611"/>
                </a:lnTo>
                <a:lnTo>
                  <a:pt x="665" y="614"/>
                </a:lnTo>
                <a:lnTo>
                  <a:pt x="660" y="617"/>
                </a:lnTo>
                <a:lnTo>
                  <a:pt x="655" y="618"/>
                </a:lnTo>
                <a:lnTo>
                  <a:pt x="649" y="619"/>
                </a:lnTo>
                <a:lnTo>
                  <a:pt x="649" y="619"/>
                </a:lnTo>
                <a:lnTo>
                  <a:pt x="643" y="618"/>
                </a:lnTo>
                <a:lnTo>
                  <a:pt x="638" y="617"/>
                </a:lnTo>
                <a:lnTo>
                  <a:pt x="634" y="614"/>
                </a:lnTo>
                <a:lnTo>
                  <a:pt x="629" y="611"/>
                </a:lnTo>
                <a:lnTo>
                  <a:pt x="626" y="607"/>
                </a:lnTo>
                <a:lnTo>
                  <a:pt x="623" y="602"/>
                </a:lnTo>
                <a:lnTo>
                  <a:pt x="622" y="596"/>
                </a:lnTo>
                <a:lnTo>
                  <a:pt x="622" y="590"/>
                </a:lnTo>
                <a:lnTo>
                  <a:pt x="622" y="590"/>
                </a:lnTo>
                <a:lnTo>
                  <a:pt x="622" y="586"/>
                </a:lnTo>
                <a:lnTo>
                  <a:pt x="623" y="580"/>
                </a:lnTo>
                <a:lnTo>
                  <a:pt x="626" y="575"/>
                </a:lnTo>
                <a:lnTo>
                  <a:pt x="629" y="571"/>
                </a:lnTo>
                <a:lnTo>
                  <a:pt x="634" y="568"/>
                </a:lnTo>
                <a:lnTo>
                  <a:pt x="638" y="565"/>
                </a:lnTo>
                <a:lnTo>
                  <a:pt x="643" y="564"/>
                </a:lnTo>
                <a:lnTo>
                  <a:pt x="649" y="563"/>
                </a:lnTo>
                <a:lnTo>
                  <a:pt x="649" y="563"/>
                </a:lnTo>
                <a:close/>
                <a:moveTo>
                  <a:pt x="565" y="649"/>
                </a:moveTo>
                <a:lnTo>
                  <a:pt x="733" y="649"/>
                </a:lnTo>
                <a:lnTo>
                  <a:pt x="733" y="649"/>
                </a:lnTo>
                <a:lnTo>
                  <a:pt x="737" y="649"/>
                </a:lnTo>
                <a:lnTo>
                  <a:pt x="740" y="650"/>
                </a:lnTo>
                <a:lnTo>
                  <a:pt x="746" y="655"/>
                </a:lnTo>
                <a:lnTo>
                  <a:pt x="750" y="660"/>
                </a:lnTo>
                <a:lnTo>
                  <a:pt x="751" y="664"/>
                </a:lnTo>
                <a:lnTo>
                  <a:pt x="751" y="668"/>
                </a:lnTo>
                <a:lnTo>
                  <a:pt x="751" y="668"/>
                </a:lnTo>
                <a:lnTo>
                  <a:pt x="751" y="672"/>
                </a:lnTo>
                <a:lnTo>
                  <a:pt x="750" y="676"/>
                </a:lnTo>
                <a:lnTo>
                  <a:pt x="746" y="680"/>
                </a:lnTo>
                <a:lnTo>
                  <a:pt x="740" y="685"/>
                </a:lnTo>
                <a:lnTo>
                  <a:pt x="737" y="686"/>
                </a:lnTo>
                <a:lnTo>
                  <a:pt x="733" y="686"/>
                </a:lnTo>
                <a:lnTo>
                  <a:pt x="565" y="686"/>
                </a:lnTo>
                <a:lnTo>
                  <a:pt x="565" y="686"/>
                </a:lnTo>
                <a:lnTo>
                  <a:pt x="562" y="686"/>
                </a:lnTo>
                <a:lnTo>
                  <a:pt x="558" y="685"/>
                </a:lnTo>
                <a:lnTo>
                  <a:pt x="552" y="680"/>
                </a:lnTo>
                <a:lnTo>
                  <a:pt x="548" y="676"/>
                </a:lnTo>
                <a:lnTo>
                  <a:pt x="547" y="672"/>
                </a:lnTo>
                <a:lnTo>
                  <a:pt x="546" y="668"/>
                </a:lnTo>
                <a:lnTo>
                  <a:pt x="546" y="668"/>
                </a:lnTo>
                <a:lnTo>
                  <a:pt x="547" y="664"/>
                </a:lnTo>
                <a:lnTo>
                  <a:pt x="548" y="660"/>
                </a:lnTo>
                <a:lnTo>
                  <a:pt x="552" y="655"/>
                </a:lnTo>
                <a:lnTo>
                  <a:pt x="558" y="650"/>
                </a:lnTo>
                <a:lnTo>
                  <a:pt x="562" y="649"/>
                </a:lnTo>
                <a:lnTo>
                  <a:pt x="565" y="649"/>
                </a:lnTo>
                <a:lnTo>
                  <a:pt x="565" y="649"/>
                </a:lnTo>
                <a:close/>
              </a:path>
            </a:pathLst>
          </a:custGeom>
          <a:solidFill>
            <a:srgbClr val="B34000"/>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prstClr val="black"/>
              </a:solidFill>
            </a:endParaRPr>
          </a:p>
        </p:txBody>
      </p:sp>
      <p:grpSp>
        <p:nvGrpSpPr>
          <p:cNvPr id="81" name="グループ化 80"/>
          <p:cNvGrpSpPr/>
          <p:nvPr/>
        </p:nvGrpSpPr>
        <p:grpSpPr>
          <a:xfrm>
            <a:off x="1528681" y="1262001"/>
            <a:ext cx="228433" cy="327172"/>
            <a:chOff x="6865420" y="4387146"/>
            <a:chExt cx="475652" cy="647128"/>
          </a:xfrm>
          <a:solidFill>
            <a:srgbClr val="B34000"/>
          </a:solidFill>
        </p:grpSpPr>
        <p:sp>
          <p:nvSpPr>
            <p:cNvPr id="82" name="Freeform 402"/>
            <p:cNvSpPr>
              <a:spLocks noEditPoints="1"/>
            </p:cNvSpPr>
            <p:nvPr/>
          </p:nvSpPr>
          <p:spPr bwMode="auto">
            <a:xfrm>
              <a:off x="6906097" y="4387146"/>
              <a:ext cx="434975" cy="495300"/>
            </a:xfrm>
            <a:custGeom>
              <a:avLst/>
              <a:gdLst>
                <a:gd name="T0" fmla="*/ 258 w 821"/>
                <a:gd name="T1" fmla="*/ 206 h 938"/>
                <a:gd name="T2" fmla="*/ 244 w 821"/>
                <a:gd name="T3" fmla="*/ 213 h 938"/>
                <a:gd name="T4" fmla="*/ 235 w 821"/>
                <a:gd name="T5" fmla="*/ 229 h 938"/>
                <a:gd name="T6" fmla="*/ 235 w 821"/>
                <a:gd name="T7" fmla="*/ 241 h 938"/>
                <a:gd name="T8" fmla="*/ 244 w 821"/>
                <a:gd name="T9" fmla="*/ 255 h 938"/>
                <a:gd name="T10" fmla="*/ 258 w 821"/>
                <a:gd name="T11" fmla="*/ 264 h 938"/>
                <a:gd name="T12" fmla="*/ 557 w 821"/>
                <a:gd name="T13" fmla="*/ 264 h 938"/>
                <a:gd name="T14" fmla="*/ 574 w 821"/>
                <a:gd name="T15" fmla="*/ 259 h 938"/>
                <a:gd name="T16" fmla="*/ 585 w 821"/>
                <a:gd name="T17" fmla="*/ 246 h 938"/>
                <a:gd name="T18" fmla="*/ 587 w 821"/>
                <a:gd name="T19" fmla="*/ 235 h 938"/>
                <a:gd name="T20" fmla="*/ 582 w 821"/>
                <a:gd name="T21" fmla="*/ 218 h 938"/>
                <a:gd name="T22" fmla="*/ 569 w 821"/>
                <a:gd name="T23" fmla="*/ 207 h 938"/>
                <a:gd name="T24" fmla="*/ 264 w 821"/>
                <a:gd name="T25" fmla="*/ 205 h 938"/>
                <a:gd name="T26" fmla="*/ 247 w 821"/>
                <a:gd name="T27" fmla="*/ 293 h 938"/>
                <a:gd name="T28" fmla="*/ 171 w 821"/>
                <a:gd name="T29" fmla="*/ 363 h 938"/>
                <a:gd name="T30" fmla="*/ 105 w 821"/>
                <a:gd name="T31" fmla="*/ 452 h 938"/>
                <a:gd name="T32" fmla="*/ 54 w 821"/>
                <a:gd name="T33" fmla="*/ 549 h 938"/>
                <a:gd name="T34" fmla="*/ 18 w 821"/>
                <a:gd name="T35" fmla="*/ 647 h 938"/>
                <a:gd name="T36" fmla="*/ 2 w 821"/>
                <a:gd name="T37" fmla="*/ 739 h 938"/>
                <a:gd name="T38" fmla="*/ 0 w 821"/>
                <a:gd name="T39" fmla="*/ 783 h 938"/>
                <a:gd name="T40" fmla="*/ 9 w 821"/>
                <a:gd name="T41" fmla="*/ 829 h 938"/>
                <a:gd name="T42" fmla="*/ 26 w 821"/>
                <a:gd name="T43" fmla="*/ 864 h 938"/>
                <a:gd name="T44" fmla="*/ 50 w 821"/>
                <a:gd name="T45" fmla="*/ 891 h 938"/>
                <a:gd name="T46" fmla="*/ 82 w 821"/>
                <a:gd name="T47" fmla="*/ 911 h 938"/>
                <a:gd name="T48" fmla="*/ 120 w 821"/>
                <a:gd name="T49" fmla="*/ 924 h 938"/>
                <a:gd name="T50" fmla="*/ 215 w 821"/>
                <a:gd name="T51" fmla="*/ 937 h 938"/>
                <a:gd name="T52" fmla="*/ 411 w 821"/>
                <a:gd name="T53" fmla="*/ 938 h 938"/>
                <a:gd name="T54" fmla="*/ 570 w 821"/>
                <a:gd name="T55" fmla="*/ 938 h 938"/>
                <a:gd name="T56" fmla="*/ 672 w 821"/>
                <a:gd name="T57" fmla="*/ 930 h 938"/>
                <a:gd name="T58" fmla="*/ 727 w 821"/>
                <a:gd name="T59" fmla="*/ 915 h 938"/>
                <a:gd name="T60" fmla="*/ 762 w 821"/>
                <a:gd name="T61" fmla="*/ 899 h 938"/>
                <a:gd name="T62" fmla="*/ 789 w 821"/>
                <a:gd name="T63" fmla="*/ 873 h 938"/>
                <a:gd name="T64" fmla="*/ 808 w 821"/>
                <a:gd name="T65" fmla="*/ 841 h 938"/>
                <a:gd name="T66" fmla="*/ 819 w 821"/>
                <a:gd name="T67" fmla="*/ 800 h 938"/>
                <a:gd name="T68" fmla="*/ 821 w 821"/>
                <a:gd name="T69" fmla="*/ 767 h 938"/>
                <a:gd name="T70" fmla="*/ 811 w 821"/>
                <a:gd name="T71" fmla="*/ 679 h 938"/>
                <a:gd name="T72" fmla="*/ 781 w 821"/>
                <a:gd name="T73" fmla="*/ 582 h 938"/>
                <a:gd name="T74" fmla="*/ 735 w 821"/>
                <a:gd name="T75" fmla="*/ 483 h 938"/>
                <a:gd name="T76" fmla="*/ 675 w 821"/>
                <a:gd name="T77" fmla="*/ 392 h 938"/>
                <a:gd name="T78" fmla="*/ 601 w 821"/>
                <a:gd name="T79" fmla="*/ 314 h 938"/>
                <a:gd name="T80" fmla="*/ 247 w 821"/>
                <a:gd name="T81" fmla="*/ 176 h 938"/>
                <a:gd name="T82" fmla="*/ 594 w 821"/>
                <a:gd name="T83" fmla="*/ 157 h 938"/>
                <a:gd name="T84" fmla="*/ 631 w 821"/>
                <a:gd name="T85" fmla="*/ 113 h 938"/>
                <a:gd name="T86" fmla="*/ 655 w 821"/>
                <a:gd name="T87" fmla="*/ 73 h 938"/>
                <a:gd name="T88" fmla="*/ 660 w 821"/>
                <a:gd name="T89" fmla="*/ 41 h 938"/>
                <a:gd name="T90" fmla="*/ 654 w 821"/>
                <a:gd name="T91" fmla="*/ 24 h 938"/>
                <a:gd name="T92" fmla="*/ 646 w 821"/>
                <a:gd name="T93" fmla="*/ 13 h 938"/>
                <a:gd name="T94" fmla="*/ 627 w 821"/>
                <a:gd name="T95" fmla="*/ 3 h 938"/>
                <a:gd name="T96" fmla="*/ 591 w 821"/>
                <a:gd name="T97" fmla="*/ 1 h 938"/>
                <a:gd name="T98" fmla="*/ 540 w 821"/>
                <a:gd name="T99" fmla="*/ 14 h 938"/>
                <a:gd name="T100" fmla="*/ 459 w 821"/>
                <a:gd name="T101" fmla="*/ 51 h 938"/>
                <a:gd name="T102" fmla="*/ 420 w 821"/>
                <a:gd name="T103" fmla="*/ 65 h 938"/>
                <a:gd name="T104" fmla="*/ 401 w 821"/>
                <a:gd name="T105" fmla="*/ 65 h 938"/>
                <a:gd name="T106" fmla="*/ 363 w 821"/>
                <a:gd name="T107" fmla="*/ 51 h 938"/>
                <a:gd name="T108" fmla="*/ 281 w 821"/>
                <a:gd name="T109" fmla="*/ 14 h 938"/>
                <a:gd name="T110" fmla="*/ 231 w 821"/>
                <a:gd name="T111" fmla="*/ 1 h 938"/>
                <a:gd name="T112" fmla="*/ 195 w 821"/>
                <a:gd name="T113" fmla="*/ 3 h 938"/>
                <a:gd name="T114" fmla="*/ 177 w 821"/>
                <a:gd name="T115" fmla="*/ 13 h 938"/>
                <a:gd name="T116" fmla="*/ 167 w 821"/>
                <a:gd name="T117" fmla="*/ 24 h 938"/>
                <a:gd name="T118" fmla="*/ 161 w 821"/>
                <a:gd name="T119" fmla="*/ 41 h 938"/>
                <a:gd name="T120" fmla="*/ 167 w 821"/>
                <a:gd name="T121" fmla="*/ 73 h 938"/>
                <a:gd name="T122" fmla="*/ 190 w 821"/>
                <a:gd name="T123" fmla="*/ 113 h 938"/>
                <a:gd name="T124" fmla="*/ 228 w 821"/>
                <a:gd name="T125" fmla="*/ 157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1" h="938">
                  <a:moveTo>
                    <a:pt x="264" y="205"/>
                  </a:moveTo>
                  <a:lnTo>
                    <a:pt x="264" y="205"/>
                  </a:lnTo>
                  <a:lnTo>
                    <a:pt x="258" y="206"/>
                  </a:lnTo>
                  <a:lnTo>
                    <a:pt x="252" y="207"/>
                  </a:lnTo>
                  <a:lnTo>
                    <a:pt x="247" y="210"/>
                  </a:lnTo>
                  <a:lnTo>
                    <a:pt x="244" y="213"/>
                  </a:lnTo>
                  <a:lnTo>
                    <a:pt x="240" y="218"/>
                  </a:lnTo>
                  <a:lnTo>
                    <a:pt x="237" y="223"/>
                  </a:lnTo>
                  <a:lnTo>
                    <a:pt x="235" y="229"/>
                  </a:lnTo>
                  <a:lnTo>
                    <a:pt x="234" y="235"/>
                  </a:lnTo>
                  <a:lnTo>
                    <a:pt x="234" y="235"/>
                  </a:lnTo>
                  <a:lnTo>
                    <a:pt x="235" y="241"/>
                  </a:lnTo>
                  <a:lnTo>
                    <a:pt x="237" y="246"/>
                  </a:lnTo>
                  <a:lnTo>
                    <a:pt x="240" y="251"/>
                  </a:lnTo>
                  <a:lnTo>
                    <a:pt x="244" y="255"/>
                  </a:lnTo>
                  <a:lnTo>
                    <a:pt x="247" y="259"/>
                  </a:lnTo>
                  <a:lnTo>
                    <a:pt x="252" y="261"/>
                  </a:lnTo>
                  <a:lnTo>
                    <a:pt x="258" y="264"/>
                  </a:lnTo>
                  <a:lnTo>
                    <a:pt x="264" y="264"/>
                  </a:lnTo>
                  <a:lnTo>
                    <a:pt x="557" y="264"/>
                  </a:lnTo>
                  <a:lnTo>
                    <a:pt x="557" y="264"/>
                  </a:lnTo>
                  <a:lnTo>
                    <a:pt x="563" y="264"/>
                  </a:lnTo>
                  <a:lnTo>
                    <a:pt x="569" y="261"/>
                  </a:lnTo>
                  <a:lnTo>
                    <a:pt x="574" y="259"/>
                  </a:lnTo>
                  <a:lnTo>
                    <a:pt x="579" y="255"/>
                  </a:lnTo>
                  <a:lnTo>
                    <a:pt x="582" y="251"/>
                  </a:lnTo>
                  <a:lnTo>
                    <a:pt x="585" y="246"/>
                  </a:lnTo>
                  <a:lnTo>
                    <a:pt x="586" y="241"/>
                  </a:lnTo>
                  <a:lnTo>
                    <a:pt x="587" y="235"/>
                  </a:lnTo>
                  <a:lnTo>
                    <a:pt x="587" y="235"/>
                  </a:lnTo>
                  <a:lnTo>
                    <a:pt x="586" y="229"/>
                  </a:lnTo>
                  <a:lnTo>
                    <a:pt x="585" y="223"/>
                  </a:lnTo>
                  <a:lnTo>
                    <a:pt x="582" y="218"/>
                  </a:lnTo>
                  <a:lnTo>
                    <a:pt x="579" y="213"/>
                  </a:lnTo>
                  <a:lnTo>
                    <a:pt x="574" y="210"/>
                  </a:lnTo>
                  <a:lnTo>
                    <a:pt x="569" y="207"/>
                  </a:lnTo>
                  <a:lnTo>
                    <a:pt x="563" y="206"/>
                  </a:lnTo>
                  <a:lnTo>
                    <a:pt x="557" y="205"/>
                  </a:lnTo>
                  <a:lnTo>
                    <a:pt x="264" y="205"/>
                  </a:lnTo>
                  <a:close/>
                  <a:moveTo>
                    <a:pt x="574" y="293"/>
                  </a:moveTo>
                  <a:lnTo>
                    <a:pt x="247" y="293"/>
                  </a:lnTo>
                  <a:lnTo>
                    <a:pt x="247" y="293"/>
                  </a:lnTo>
                  <a:lnTo>
                    <a:pt x="221" y="314"/>
                  </a:lnTo>
                  <a:lnTo>
                    <a:pt x="195" y="338"/>
                  </a:lnTo>
                  <a:lnTo>
                    <a:pt x="171" y="363"/>
                  </a:lnTo>
                  <a:lnTo>
                    <a:pt x="148" y="392"/>
                  </a:lnTo>
                  <a:lnTo>
                    <a:pt x="125" y="421"/>
                  </a:lnTo>
                  <a:lnTo>
                    <a:pt x="105" y="452"/>
                  </a:lnTo>
                  <a:lnTo>
                    <a:pt x="87" y="483"/>
                  </a:lnTo>
                  <a:lnTo>
                    <a:pt x="69" y="516"/>
                  </a:lnTo>
                  <a:lnTo>
                    <a:pt x="54" y="549"/>
                  </a:lnTo>
                  <a:lnTo>
                    <a:pt x="40" y="582"/>
                  </a:lnTo>
                  <a:lnTo>
                    <a:pt x="28" y="614"/>
                  </a:lnTo>
                  <a:lnTo>
                    <a:pt x="18" y="647"/>
                  </a:lnTo>
                  <a:lnTo>
                    <a:pt x="11" y="679"/>
                  </a:lnTo>
                  <a:lnTo>
                    <a:pt x="5" y="709"/>
                  </a:lnTo>
                  <a:lnTo>
                    <a:pt x="2" y="739"/>
                  </a:lnTo>
                  <a:lnTo>
                    <a:pt x="0" y="767"/>
                  </a:lnTo>
                  <a:lnTo>
                    <a:pt x="0" y="767"/>
                  </a:lnTo>
                  <a:lnTo>
                    <a:pt x="0" y="783"/>
                  </a:lnTo>
                  <a:lnTo>
                    <a:pt x="3" y="800"/>
                  </a:lnTo>
                  <a:lnTo>
                    <a:pt x="5" y="815"/>
                  </a:lnTo>
                  <a:lnTo>
                    <a:pt x="9" y="829"/>
                  </a:lnTo>
                  <a:lnTo>
                    <a:pt x="14" y="841"/>
                  </a:lnTo>
                  <a:lnTo>
                    <a:pt x="18" y="853"/>
                  </a:lnTo>
                  <a:lnTo>
                    <a:pt x="26" y="864"/>
                  </a:lnTo>
                  <a:lnTo>
                    <a:pt x="33" y="873"/>
                  </a:lnTo>
                  <a:lnTo>
                    <a:pt x="41" y="883"/>
                  </a:lnTo>
                  <a:lnTo>
                    <a:pt x="50" y="891"/>
                  </a:lnTo>
                  <a:lnTo>
                    <a:pt x="59" y="899"/>
                  </a:lnTo>
                  <a:lnTo>
                    <a:pt x="70" y="905"/>
                  </a:lnTo>
                  <a:lnTo>
                    <a:pt x="82" y="911"/>
                  </a:lnTo>
                  <a:lnTo>
                    <a:pt x="94" y="915"/>
                  </a:lnTo>
                  <a:lnTo>
                    <a:pt x="107" y="920"/>
                  </a:lnTo>
                  <a:lnTo>
                    <a:pt x="120" y="924"/>
                  </a:lnTo>
                  <a:lnTo>
                    <a:pt x="149" y="930"/>
                  </a:lnTo>
                  <a:lnTo>
                    <a:pt x="182" y="933"/>
                  </a:lnTo>
                  <a:lnTo>
                    <a:pt x="215" y="937"/>
                  </a:lnTo>
                  <a:lnTo>
                    <a:pt x="251" y="938"/>
                  </a:lnTo>
                  <a:lnTo>
                    <a:pt x="328" y="938"/>
                  </a:lnTo>
                  <a:lnTo>
                    <a:pt x="411" y="938"/>
                  </a:lnTo>
                  <a:lnTo>
                    <a:pt x="411" y="938"/>
                  </a:lnTo>
                  <a:lnTo>
                    <a:pt x="493" y="938"/>
                  </a:lnTo>
                  <a:lnTo>
                    <a:pt x="570" y="938"/>
                  </a:lnTo>
                  <a:lnTo>
                    <a:pt x="606" y="937"/>
                  </a:lnTo>
                  <a:lnTo>
                    <a:pt x="640" y="933"/>
                  </a:lnTo>
                  <a:lnTo>
                    <a:pt x="672" y="930"/>
                  </a:lnTo>
                  <a:lnTo>
                    <a:pt x="701" y="924"/>
                  </a:lnTo>
                  <a:lnTo>
                    <a:pt x="714" y="920"/>
                  </a:lnTo>
                  <a:lnTo>
                    <a:pt x="727" y="915"/>
                  </a:lnTo>
                  <a:lnTo>
                    <a:pt x="739" y="911"/>
                  </a:lnTo>
                  <a:lnTo>
                    <a:pt x="751" y="905"/>
                  </a:lnTo>
                  <a:lnTo>
                    <a:pt x="762" y="899"/>
                  </a:lnTo>
                  <a:lnTo>
                    <a:pt x="772" y="891"/>
                  </a:lnTo>
                  <a:lnTo>
                    <a:pt x="781" y="883"/>
                  </a:lnTo>
                  <a:lnTo>
                    <a:pt x="789" y="873"/>
                  </a:lnTo>
                  <a:lnTo>
                    <a:pt x="796" y="864"/>
                  </a:lnTo>
                  <a:lnTo>
                    <a:pt x="803" y="853"/>
                  </a:lnTo>
                  <a:lnTo>
                    <a:pt x="808" y="841"/>
                  </a:lnTo>
                  <a:lnTo>
                    <a:pt x="813" y="829"/>
                  </a:lnTo>
                  <a:lnTo>
                    <a:pt x="816" y="815"/>
                  </a:lnTo>
                  <a:lnTo>
                    <a:pt x="819" y="800"/>
                  </a:lnTo>
                  <a:lnTo>
                    <a:pt x="821" y="783"/>
                  </a:lnTo>
                  <a:lnTo>
                    <a:pt x="821" y="767"/>
                  </a:lnTo>
                  <a:lnTo>
                    <a:pt x="821" y="767"/>
                  </a:lnTo>
                  <a:lnTo>
                    <a:pt x="820" y="739"/>
                  </a:lnTo>
                  <a:lnTo>
                    <a:pt x="816" y="709"/>
                  </a:lnTo>
                  <a:lnTo>
                    <a:pt x="811" y="679"/>
                  </a:lnTo>
                  <a:lnTo>
                    <a:pt x="803" y="647"/>
                  </a:lnTo>
                  <a:lnTo>
                    <a:pt x="793" y="614"/>
                  </a:lnTo>
                  <a:lnTo>
                    <a:pt x="781" y="582"/>
                  </a:lnTo>
                  <a:lnTo>
                    <a:pt x="768" y="549"/>
                  </a:lnTo>
                  <a:lnTo>
                    <a:pt x="753" y="516"/>
                  </a:lnTo>
                  <a:lnTo>
                    <a:pt x="735" y="483"/>
                  </a:lnTo>
                  <a:lnTo>
                    <a:pt x="717" y="452"/>
                  </a:lnTo>
                  <a:lnTo>
                    <a:pt x="696" y="421"/>
                  </a:lnTo>
                  <a:lnTo>
                    <a:pt x="675" y="392"/>
                  </a:lnTo>
                  <a:lnTo>
                    <a:pt x="651" y="363"/>
                  </a:lnTo>
                  <a:lnTo>
                    <a:pt x="627" y="338"/>
                  </a:lnTo>
                  <a:lnTo>
                    <a:pt x="601" y="314"/>
                  </a:lnTo>
                  <a:lnTo>
                    <a:pt x="574" y="293"/>
                  </a:lnTo>
                  <a:lnTo>
                    <a:pt x="574" y="293"/>
                  </a:lnTo>
                  <a:close/>
                  <a:moveTo>
                    <a:pt x="247" y="176"/>
                  </a:moveTo>
                  <a:lnTo>
                    <a:pt x="574" y="176"/>
                  </a:lnTo>
                  <a:lnTo>
                    <a:pt x="574" y="176"/>
                  </a:lnTo>
                  <a:lnTo>
                    <a:pt x="594" y="157"/>
                  </a:lnTo>
                  <a:lnTo>
                    <a:pt x="612" y="138"/>
                  </a:lnTo>
                  <a:lnTo>
                    <a:pt x="622" y="126"/>
                  </a:lnTo>
                  <a:lnTo>
                    <a:pt x="631" y="113"/>
                  </a:lnTo>
                  <a:lnTo>
                    <a:pt x="641" y="99"/>
                  </a:lnTo>
                  <a:lnTo>
                    <a:pt x="648" y="86"/>
                  </a:lnTo>
                  <a:lnTo>
                    <a:pt x="655" y="73"/>
                  </a:lnTo>
                  <a:lnTo>
                    <a:pt x="659" y="60"/>
                  </a:lnTo>
                  <a:lnTo>
                    <a:pt x="660" y="47"/>
                  </a:lnTo>
                  <a:lnTo>
                    <a:pt x="660" y="41"/>
                  </a:lnTo>
                  <a:lnTo>
                    <a:pt x="659" y="35"/>
                  </a:lnTo>
                  <a:lnTo>
                    <a:pt x="657" y="29"/>
                  </a:lnTo>
                  <a:lnTo>
                    <a:pt x="654" y="24"/>
                  </a:lnTo>
                  <a:lnTo>
                    <a:pt x="651" y="18"/>
                  </a:lnTo>
                  <a:lnTo>
                    <a:pt x="646" y="13"/>
                  </a:lnTo>
                  <a:lnTo>
                    <a:pt x="646" y="13"/>
                  </a:lnTo>
                  <a:lnTo>
                    <a:pt x="640" y="9"/>
                  </a:lnTo>
                  <a:lnTo>
                    <a:pt x="634" y="6"/>
                  </a:lnTo>
                  <a:lnTo>
                    <a:pt x="627" y="3"/>
                  </a:lnTo>
                  <a:lnTo>
                    <a:pt x="621" y="1"/>
                  </a:lnTo>
                  <a:lnTo>
                    <a:pt x="606" y="0"/>
                  </a:lnTo>
                  <a:lnTo>
                    <a:pt x="591" y="1"/>
                  </a:lnTo>
                  <a:lnTo>
                    <a:pt x="574" y="3"/>
                  </a:lnTo>
                  <a:lnTo>
                    <a:pt x="557" y="8"/>
                  </a:lnTo>
                  <a:lnTo>
                    <a:pt x="540" y="14"/>
                  </a:lnTo>
                  <a:lnTo>
                    <a:pt x="523" y="21"/>
                  </a:lnTo>
                  <a:lnTo>
                    <a:pt x="490" y="37"/>
                  </a:lnTo>
                  <a:lnTo>
                    <a:pt x="459" y="51"/>
                  </a:lnTo>
                  <a:lnTo>
                    <a:pt x="444" y="57"/>
                  </a:lnTo>
                  <a:lnTo>
                    <a:pt x="431" y="61"/>
                  </a:lnTo>
                  <a:lnTo>
                    <a:pt x="420" y="65"/>
                  </a:lnTo>
                  <a:lnTo>
                    <a:pt x="411" y="65"/>
                  </a:lnTo>
                  <a:lnTo>
                    <a:pt x="411" y="65"/>
                  </a:lnTo>
                  <a:lnTo>
                    <a:pt x="401" y="65"/>
                  </a:lnTo>
                  <a:lnTo>
                    <a:pt x="390" y="61"/>
                  </a:lnTo>
                  <a:lnTo>
                    <a:pt x="377" y="57"/>
                  </a:lnTo>
                  <a:lnTo>
                    <a:pt x="363" y="51"/>
                  </a:lnTo>
                  <a:lnTo>
                    <a:pt x="331" y="37"/>
                  </a:lnTo>
                  <a:lnTo>
                    <a:pt x="298" y="21"/>
                  </a:lnTo>
                  <a:lnTo>
                    <a:pt x="281" y="14"/>
                  </a:lnTo>
                  <a:lnTo>
                    <a:pt x="264" y="8"/>
                  </a:lnTo>
                  <a:lnTo>
                    <a:pt x="247" y="3"/>
                  </a:lnTo>
                  <a:lnTo>
                    <a:pt x="231" y="1"/>
                  </a:lnTo>
                  <a:lnTo>
                    <a:pt x="215" y="0"/>
                  </a:lnTo>
                  <a:lnTo>
                    <a:pt x="201" y="1"/>
                  </a:lnTo>
                  <a:lnTo>
                    <a:pt x="195" y="3"/>
                  </a:lnTo>
                  <a:lnTo>
                    <a:pt x="187" y="6"/>
                  </a:lnTo>
                  <a:lnTo>
                    <a:pt x="182" y="9"/>
                  </a:lnTo>
                  <a:lnTo>
                    <a:pt x="177" y="13"/>
                  </a:lnTo>
                  <a:lnTo>
                    <a:pt x="177" y="13"/>
                  </a:lnTo>
                  <a:lnTo>
                    <a:pt x="171" y="18"/>
                  </a:lnTo>
                  <a:lnTo>
                    <a:pt x="167" y="24"/>
                  </a:lnTo>
                  <a:lnTo>
                    <a:pt x="165" y="29"/>
                  </a:lnTo>
                  <a:lnTo>
                    <a:pt x="162" y="35"/>
                  </a:lnTo>
                  <a:lnTo>
                    <a:pt x="161" y="41"/>
                  </a:lnTo>
                  <a:lnTo>
                    <a:pt x="161" y="47"/>
                  </a:lnTo>
                  <a:lnTo>
                    <a:pt x="162" y="60"/>
                  </a:lnTo>
                  <a:lnTo>
                    <a:pt x="167" y="73"/>
                  </a:lnTo>
                  <a:lnTo>
                    <a:pt x="173" y="86"/>
                  </a:lnTo>
                  <a:lnTo>
                    <a:pt x="180" y="99"/>
                  </a:lnTo>
                  <a:lnTo>
                    <a:pt x="190" y="113"/>
                  </a:lnTo>
                  <a:lnTo>
                    <a:pt x="199" y="126"/>
                  </a:lnTo>
                  <a:lnTo>
                    <a:pt x="209" y="138"/>
                  </a:lnTo>
                  <a:lnTo>
                    <a:pt x="228" y="157"/>
                  </a:lnTo>
                  <a:lnTo>
                    <a:pt x="247" y="176"/>
                  </a:lnTo>
                  <a:lnTo>
                    <a:pt x="247" y="176"/>
                  </a:lnTo>
                  <a:close/>
                </a:path>
              </a:pathLst>
            </a:custGeom>
            <a:grp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prstClr val="black"/>
                </a:solidFill>
              </a:endParaRPr>
            </a:p>
          </p:txBody>
        </p:sp>
        <p:sp>
          <p:nvSpPr>
            <p:cNvPr id="83" name="テキスト ボックス 82"/>
            <p:cNvSpPr txBox="1"/>
            <p:nvPr/>
          </p:nvSpPr>
          <p:spPr>
            <a:xfrm>
              <a:off x="6865420" y="4515725"/>
              <a:ext cx="474214" cy="518549"/>
            </a:xfrm>
            <a:prstGeom prst="rect">
              <a:avLst/>
            </a:prstGeom>
            <a:noFill/>
          </p:spPr>
          <p:txBody>
            <a:bodyPr wrap="square" rtlCol="0">
              <a:spAutoFit/>
            </a:bodyPr>
            <a:lstStyle/>
            <a:p>
              <a:pPr>
                <a:defRPr/>
              </a:pPr>
              <a:r>
                <a:rPr kumimoji="0" lang="ja-JP" altLang="en-US" sz="900" b="1" kern="0">
                  <a:solidFill>
                    <a:srgbClr val="FFDCC9"/>
                  </a:solidFill>
                </a:rPr>
                <a:t>￥</a:t>
              </a:r>
            </a:p>
          </p:txBody>
        </p:sp>
      </p:grpSp>
      <p:grpSp>
        <p:nvGrpSpPr>
          <p:cNvPr id="84" name="グループ化 83"/>
          <p:cNvGrpSpPr/>
          <p:nvPr/>
        </p:nvGrpSpPr>
        <p:grpSpPr>
          <a:xfrm>
            <a:off x="6036897" y="1765113"/>
            <a:ext cx="310583" cy="270604"/>
            <a:chOff x="5004048" y="356434"/>
            <a:chExt cx="364616" cy="317682"/>
          </a:xfrm>
        </p:grpSpPr>
        <p:grpSp>
          <p:nvGrpSpPr>
            <p:cNvPr id="85" name="グループ化 250"/>
            <p:cNvGrpSpPr/>
            <p:nvPr/>
          </p:nvGrpSpPr>
          <p:grpSpPr>
            <a:xfrm>
              <a:off x="5218810" y="506838"/>
              <a:ext cx="149854" cy="149854"/>
              <a:chOff x="2182416" y="3387725"/>
              <a:chExt cx="381000" cy="381000"/>
            </a:xfrm>
            <a:solidFill>
              <a:srgbClr val="008CCF"/>
            </a:solidFill>
          </p:grpSpPr>
          <p:sp>
            <p:nvSpPr>
              <p:cNvPr id="88" name="Freeform 220"/>
              <p:cNvSpPr>
                <a:spLocks/>
              </p:cNvSpPr>
              <p:nvPr/>
            </p:nvSpPr>
            <p:spPr bwMode="auto">
              <a:xfrm>
                <a:off x="2341166" y="3394075"/>
                <a:ext cx="215900" cy="215900"/>
              </a:xfrm>
              <a:custGeom>
                <a:avLst/>
                <a:gdLst/>
                <a:ahLst/>
                <a:cxnLst>
                  <a:cxn ang="0">
                    <a:pos x="34" y="136"/>
                  </a:cxn>
                  <a:cxn ang="0">
                    <a:pos x="0" y="102"/>
                  </a:cxn>
                  <a:cxn ang="0">
                    <a:pos x="102" y="0"/>
                  </a:cxn>
                  <a:cxn ang="0">
                    <a:pos x="136" y="34"/>
                  </a:cxn>
                  <a:cxn ang="0">
                    <a:pos x="34" y="136"/>
                  </a:cxn>
                </a:cxnLst>
                <a:rect l="0" t="0" r="r" b="b"/>
                <a:pathLst>
                  <a:path w="136" h="136">
                    <a:moveTo>
                      <a:pt x="34" y="136"/>
                    </a:moveTo>
                    <a:lnTo>
                      <a:pt x="0" y="102"/>
                    </a:lnTo>
                    <a:lnTo>
                      <a:pt x="102" y="0"/>
                    </a:lnTo>
                    <a:lnTo>
                      <a:pt x="136" y="34"/>
                    </a:lnTo>
                    <a:lnTo>
                      <a:pt x="34" y="13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89" name="Freeform 221"/>
              <p:cNvSpPr>
                <a:spLocks/>
              </p:cNvSpPr>
              <p:nvPr/>
            </p:nvSpPr>
            <p:spPr bwMode="auto">
              <a:xfrm>
                <a:off x="2296716" y="3581400"/>
                <a:ext cx="73025" cy="73025"/>
              </a:xfrm>
              <a:custGeom>
                <a:avLst/>
                <a:gdLst/>
                <a:ahLst/>
                <a:cxnLst>
                  <a:cxn ang="0">
                    <a:pos x="0" y="46"/>
                  </a:cxn>
                  <a:cxn ang="0">
                    <a:pos x="0" y="46"/>
                  </a:cxn>
                  <a:cxn ang="0">
                    <a:pos x="12" y="0"/>
                  </a:cxn>
                  <a:cxn ang="0">
                    <a:pos x="46" y="34"/>
                  </a:cxn>
                  <a:cxn ang="0">
                    <a:pos x="0" y="46"/>
                  </a:cxn>
                </a:cxnLst>
                <a:rect l="0" t="0" r="r" b="b"/>
                <a:pathLst>
                  <a:path w="46" h="46">
                    <a:moveTo>
                      <a:pt x="0" y="46"/>
                    </a:moveTo>
                    <a:lnTo>
                      <a:pt x="0" y="46"/>
                    </a:lnTo>
                    <a:lnTo>
                      <a:pt x="12" y="0"/>
                    </a:lnTo>
                    <a:lnTo>
                      <a:pt x="46" y="34"/>
                    </a:lnTo>
                    <a:lnTo>
                      <a:pt x="0" y="4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90" name="Freeform 222"/>
              <p:cNvSpPr>
                <a:spLocks/>
              </p:cNvSpPr>
              <p:nvPr/>
            </p:nvSpPr>
            <p:spPr bwMode="auto">
              <a:xfrm>
                <a:off x="2182416" y="3387725"/>
                <a:ext cx="381000" cy="381000"/>
              </a:xfrm>
              <a:custGeom>
                <a:avLst/>
                <a:gdLst/>
                <a:ahLst/>
                <a:cxnLst>
                  <a:cxn ang="0">
                    <a:pos x="216" y="92"/>
                  </a:cxn>
                  <a:cxn ang="0">
                    <a:pos x="216" y="216"/>
                  </a:cxn>
                  <a:cxn ang="0">
                    <a:pos x="24" y="216"/>
                  </a:cxn>
                  <a:cxn ang="0">
                    <a:pos x="24" y="24"/>
                  </a:cxn>
                  <a:cxn ang="0">
                    <a:pos x="148" y="24"/>
                  </a:cxn>
                  <a:cxn ang="0">
                    <a:pos x="172" y="0"/>
                  </a:cxn>
                  <a:cxn ang="0">
                    <a:pos x="0" y="0"/>
                  </a:cxn>
                  <a:cxn ang="0">
                    <a:pos x="0" y="240"/>
                  </a:cxn>
                  <a:cxn ang="0">
                    <a:pos x="240" y="240"/>
                  </a:cxn>
                  <a:cxn ang="0">
                    <a:pos x="240" y="68"/>
                  </a:cxn>
                  <a:cxn ang="0">
                    <a:pos x="216" y="92"/>
                  </a:cxn>
                </a:cxnLst>
                <a:rect l="0" t="0" r="r" b="b"/>
                <a:pathLst>
                  <a:path w="240" h="240">
                    <a:moveTo>
                      <a:pt x="216" y="92"/>
                    </a:moveTo>
                    <a:lnTo>
                      <a:pt x="216" y="216"/>
                    </a:lnTo>
                    <a:lnTo>
                      <a:pt x="24" y="216"/>
                    </a:lnTo>
                    <a:lnTo>
                      <a:pt x="24" y="24"/>
                    </a:lnTo>
                    <a:lnTo>
                      <a:pt x="148" y="24"/>
                    </a:lnTo>
                    <a:lnTo>
                      <a:pt x="172" y="0"/>
                    </a:lnTo>
                    <a:lnTo>
                      <a:pt x="0" y="0"/>
                    </a:lnTo>
                    <a:lnTo>
                      <a:pt x="0" y="240"/>
                    </a:lnTo>
                    <a:lnTo>
                      <a:pt x="240" y="240"/>
                    </a:lnTo>
                    <a:lnTo>
                      <a:pt x="240" y="68"/>
                    </a:lnTo>
                    <a:lnTo>
                      <a:pt x="216" y="9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sp>
          <p:nvSpPr>
            <p:cNvPr id="86" name="Freeform 115"/>
            <p:cNvSpPr>
              <a:spLocks/>
            </p:cNvSpPr>
            <p:nvPr/>
          </p:nvSpPr>
          <p:spPr bwMode="auto">
            <a:xfrm>
              <a:off x="5062066" y="356434"/>
              <a:ext cx="154715" cy="211788"/>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solidFill>
              <a:srgbClr val="008CCF"/>
            </a:solidFill>
            <a:ln w="9525">
              <a:solidFill>
                <a:srgbClr val="008CCF"/>
              </a:solid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prstClr val="black"/>
                </a:solidFill>
              </a:endParaRPr>
            </a:p>
          </p:txBody>
        </p:sp>
        <p:sp>
          <p:nvSpPr>
            <p:cNvPr id="87" name="Freeform 116"/>
            <p:cNvSpPr>
              <a:spLocks/>
            </p:cNvSpPr>
            <p:nvPr/>
          </p:nvSpPr>
          <p:spPr bwMode="auto">
            <a:xfrm>
              <a:off x="5004048" y="576164"/>
              <a:ext cx="234489" cy="97952"/>
            </a:xfrm>
            <a:custGeom>
              <a:avLst/>
              <a:gdLst/>
              <a:ahLst/>
              <a:cxnLst>
                <a:cxn ang="0">
                  <a:pos x="144" y="16"/>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194" y="74"/>
                </a:cxn>
                <a:cxn ang="0">
                  <a:pos x="194" y="74"/>
                </a:cxn>
                <a:cxn ang="0">
                  <a:pos x="184" y="70"/>
                </a:cxn>
                <a:cxn ang="0">
                  <a:pos x="176" y="64"/>
                </a:cxn>
                <a:cxn ang="0">
                  <a:pos x="168" y="58"/>
                </a:cxn>
                <a:cxn ang="0">
                  <a:pos x="162" y="52"/>
                </a:cxn>
                <a:cxn ang="0">
                  <a:pos x="156" y="44"/>
                </a:cxn>
                <a:cxn ang="0">
                  <a:pos x="150" y="34"/>
                </a:cxn>
                <a:cxn ang="0">
                  <a:pos x="148" y="26"/>
                </a:cxn>
                <a:cxn ang="0">
                  <a:pos x="144" y="16"/>
                </a:cxn>
                <a:cxn ang="0">
                  <a:pos x="144" y="16"/>
                </a:cxn>
              </a:cxnLst>
              <a:rect l="0" t="0" r="r" b="b"/>
              <a:pathLst>
                <a:path w="194" h="74">
                  <a:moveTo>
                    <a:pt x="144" y="16"/>
                  </a:move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194" y="74"/>
                  </a:lnTo>
                  <a:lnTo>
                    <a:pt x="194" y="74"/>
                  </a:lnTo>
                  <a:lnTo>
                    <a:pt x="184" y="70"/>
                  </a:lnTo>
                  <a:lnTo>
                    <a:pt x="176" y="64"/>
                  </a:lnTo>
                  <a:lnTo>
                    <a:pt x="168" y="58"/>
                  </a:lnTo>
                  <a:lnTo>
                    <a:pt x="162" y="52"/>
                  </a:lnTo>
                  <a:lnTo>
                    <a:pt x="156" y="44"/>
                  </a:lnTo>
                  <a:lnTo>
                    <a:pt x="150" y="34"/>
                  </a:lnTo>
                  <a:lnTo>
                    <a:pt x="148" y="26"/>
                  </a:lnTo>
                  <a:lnTo>
                    <a:pt x="144" y="16"/>
                  </a:lnTo>
                  <a:lnTo>
                    <a:pt x="144" y="16"/>
                  </a:lnTo>
                  <a:close/>
                </a:path>
              </a:pathLst>
            </a:custGeom>
            <a:solidFill>
              <a:srgbClr val="008CCF"/>
            </a:solidFill>
            <a:ln w="9525">
              <a:solidFill>
                <a:srgbClr val="008CCF"/>
              </a:solid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prstClr val="black"/>
                </a:solidFill>
              </a:endParaRPr>
            </a:p>
          </p:txBody>
        </p:sp>
      </p:grpSp>
    </p:spTree>
    <p:extLst>
      <p:ext uri="{BB962C8B-B14F-4D97-AF65-F5344CB8AC3E}">
        <p14:creationId xmlns:p14="http://schemas.microsoft.com/office/powerpoint/2010/main" val="28387764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47</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テキスト プレースホルダー 3"/>
          <p:cNvSpPr>
            <a:spLocks noGrp="1"/>
          </p:cNvSpPr>
          <p:nvPr>
            <p:ph type="body" sz="quarter" idx="16"/>
          </p:nvPr>
        </p:nvSpPr>
        <p:spPr/>
        <p:txBody>
          <a:bodyPr/>
          <a:lstStyle/>
          <a:p>
            <a:r>
              <a:rPr lang="ja-JP" altLang="en-US"/>
              <a:t>業務に合わせたマニュアルもご用意（法改正対応含む）</a:t>
            </a:r>
          </a:p>
        </p:txBody>
      </p:sp>
      <p:sp>
        <p:nvSpPr>
          <p:cNvPr id="6" name="タイトル 5"/>
          <p:cNvSpPr>
            <a:spLocks noGrp="1"/>
          </p:cNvSpPr>
          <p:nvPr>
            <p:ph type="title"/>
          </p:nvPr>
        </p:nvSpPr>
        <p:spPr/>
        <p:txBody>
          <a:bodyPr/>
          <a:lstStyle/>
          <a:p>
            <a:r>
              <a:rPr lang="ja-JP" altLang="en-US"/>
              <a:t>人事管理・給与管理特長</a:t>
            </a:r>
            <a:endParaRPr kumimoji="1" lang="ja-JP" altLang="en-US"/>
          </a:p>
        </p:txBody>
      </p:sp>
      <p:sp>
        <p:nvSpPr>
          <p:cNvPr id="7" name="正方形/長方形 6"/>
          <p:cNvSpPr/>
          <p:nvPr/>
        </p:nvSpPr>
        <p:spPr>
          <a:xfrm>
            <a:off x="5155868" y="1160073"/>
            <a:ext cx="2980528" cy="3684866"/>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pic>
        <p:nvPicPr>
          <p:cNvPr id="8" name="図 7"/>
          <p:cNvPicPr>
            <a:picLocks noChangeAspect="1"/>
          </p:cNvPicPr>
          <p:nvPr/>
        </p:nvPicPr>
        <p:blipFill>
          <a:blip r:embed="rId2"/>
          <a:stretch>
            <a:fillRect/>
          </a:stretch>
        </p:blipFill>
        <p:spPr>
          <a:xfrm>
            <a:off x="5267129" y="1471352"/>
            <a:ext cx="2057072" cy="3032054"/>
          </a:xfrm>
          <a:prstGeom prst="rect">
            <a:avLst/>
          </a:prstGeom>
          <a:ln w="25400">
            <a:solidFill>
              <a:schemeClr val="bg1">
                <a:lumMod val="75000"/>
              </a:schemeClr>
            </a:solidFill>
          </a:ln>
          <a:effectLst>
            <a:outerShdw blurRad="50800" dist="38100" dir="2700000" algn="tl" rotWithShape="0">
              <a:prstClr val="black">
                <a:alpha val="40000"/>
              </a:prstClr>
            </a:outerShdw>
            <a:softEdge rad="38100"/>
          </a:effectLst>
        </p:spPr>
      </p:pic>
      <p:sp>
        <p:nvSpPr>
          <p:cNvPr id="9" name="正方形/長方形 8"/>
          <p:cNvSpPr/>
          <p:nvPr/>
        </p:nvSpPr>
        <p:spPr>
          <a:xfrm>
            <a:off x="539552" y="1155136"/>
            <a:ext cx="4190077" cy="3684866"/>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pic>
        <p:nvPicPr>
          <p:cNvPr id="10" name="図 9"/>
          <p:cNvPicPr>
            <a:picLocks noChangeAspect="1"/>
          </p:cNvPicPr>
          <p:nvPr/>
        </p:nvPicPr>
        <p:blipFill>
          <a:blip r:embed="rId3" cstate="print"/>
          <a:stretch>
            <a:fillRect/>
          </a:stretch>
        </p:blipFill>
        <p:spPr>
          <a:xfrm>
            <a:off x="1970783" y="1247038"/>
            <a:ext cx="1225741" cy="1882378"/>
          </a:xfrm>
          <a:prstGeom prst="rect">
            <a:avLst/>
          </a:prstGeom>
          <a:noFill/>
          <a:ln>
            <a:solidFill>
              <a:schemeClr val="bg1">
                <a:lumMod val="65000"/>
              </a:schemeClr>
            </a:solidFill>
          </a:ln>
          <a:effectLst>
            <a:outerShdw blurRad="50800" dist="38100" dir="2700000" algn="tl" rotWithShape="0">
              <a:prstClr val="black">
                <a:alpha val="40000"/>
              </a:prstClr>
            </a:outerShdw>
          </a:effectLst>
        </p:spPr>
      </p:pic>
      <p:pic>
        <p:nvPicPr>
          <p:cNvPr id="11" name="図 10"/>
          <p:cNvPicPr>
            <a:picLocks noChangeAspect="1"/>
          </p:cNvPicPr>
          <p:nvPr/>
        </p:nvPicPr>
        <p:blipFill>
          <a:blip r:embed="rId4" cstate="print"/>
          <a:stretch>
            <a:fillRect/>
          </a:stretch>
        </p:blipFill>
        <p:spPr>
          <a:xfrm>
            <a:off x="618132" y="1247038"/>
            <a:ext cx="1293980" cy="1965707"/>
          </a:xfrm>
          <a:prstGeom prst="rect">
            <a:avLst/>
          </a:prstGeom>
          <a:ln>
            <a:solidFill>
              <a:schemeClr val="bg1">
                <a:lumMod val="65000"/>
              </a:schemeClr>
            </a:solidFill>
          </a:ln>
          <a:effectLst>
            <a:outerShdw blurRad="50800" dist="38100" dir="2700000" algn="tl" rotWithShape="0">
              <a:prstClr val="black">
                <a:alpha val="40000"/>
              </a:prstClr>
            </a:outerShdw>
          </a:effectLst>
        </p:spPr>
      </p:pic>
      <p:pic>
        <p:nvPicPr>
          <p:cNvPr id="12" name="図 11"/>
          <p:cNvPicPr>
            <a:picLocks noChangeAspect="1"/>
          </p:cNvPicPr>
          <p:nvPr/>
        </p:nvPicPr>
        <p:blipFill>
          <a:blip r:embed="rId5" cstate="print"/>
          <a:stretch>
            <a:fillRect/>
          </a:stretch>
        </p:blipFill>
        <p:spPr>
          <a:xfrm>
            <a:off x="631577" y="1839661"/>
            <a:ext cx="1302452" cy="1941898"/>
          </a:xfrm>
          <a:prstGeom prst="rect">
            <a:avLst/>
          </a:prstGeom>
          <a:ln>
            <a:solidFill>
              <a:schemeClr val="bg1">
                <a:lumMod val="65000"/>
              </a:schemeClr>
            </a:solidFill>
          </a:ln>
          <a:effectLst>
            <a:outerShdw blurRad="50800" dist="38100" dir="2700000" algn="tl" rotWithShape="0">
              <a:prstClr val="black">
                <a:alpha val="40000"/>
              </a:prstClr>
            </a:outerShdw>
          </a:effectLst>
        </p:spPr>
      </p:pic>
      <p:pic>
        <p:nvPicPr>
          <p:cNvPr id="13" name="図 12"/>
          <p:cNvPicPr>
            <a:picLocks noChangeAspect="1"/>
          </p:cNvPicPr>
          <p:nvPr/>
        </p:nvPicPr>
        <p:blipFill>
          <a:blip r:embed="rId6" cstate="print"/>
          <a:stretch>
            <a:fillRect/>
          </a:stretch>
        </p:blipFill>
        <p:spPr>
          <a:xfrm>
            <a:off x="1984046" y="1911012"/>
            <a:ext cx="1220765" cy="1949658"/>
          </a:xfrm>
          <a:prstGeom prst="rect">
            <a:avLst/>
          </a:prstGeom>
          <a:noFill/>
          <a:ln>
            <a:solidFill>
              <a:schemeClr val="bg1">
                <a:lumMod val="65000"/>
              </a:schemeClr>
            </a:solidFill>
          </a:ln>
          <a:effectLst>
            <a:outerShdw blurRad="50800" dist="38100" dir="2700000" algn="tl" rotWithShape="0">
              <a:prstClr val="black">
                <a:alpha val="40000"/>
              </a:prstClr>
            </a:outerShdw>
          </a:effectLst>
        </p:spPr>
      </p:pic>
      <p:pic>
        <p:nvPicPr>
          <p:cNvPr id="14" name="図 13"/>
          <p:cNvPicPr>
            <a:picLocks noChangeAspect="1"/>
          </p:cNvPicPr>
          <p:nvPr/>
        </p:nvPicPr>
        <p:blipFill>
          <a:blip r:embed="rId7" cstate="print"/>
          <a:stretch>
            <a:fillRect/>
          </a:stretch>
        </p:blipFill>
        <p:spPr>
          <a:xfrm>
            <a:off x="632351" y="2296399"/>
            <a:ext cx="1290720" cy="1917824"/>
          </a:xfrm>
          <a:prstGeom prst="rect">
            <a:avLst/>
          </a:prstGeom>
          <a:ln>
            <a:solidFill>
              <a:schemeClr val="bg1">
                <a:lumMod val="65000"/>
              </a:schemeClr>
            </a:solidFill>
          </a:ln>
          <a:effectLst>
            <a:outerShdw blurRad="50800" dist="38100" dir="2700000" algn="tl" rotWithShape="0">
              <a:prstClr val="black">
                <a:alpha val="40000"/>
              </a:prstClr>
            </a:outerShdw>
          </a:effectLst>
        </p:spPr>
      </p:pic>
      <p:pic>
        <p:nvPicPr>
          <p:cNvPr id="15" name="図 14"/>
          <p:cNvPicPr>
            <a:picLocks noChangeAspect="1"/>
          </p:cNvPicPr>
          <p:nvPr/>
        </p:nvPicPr>
        <p:blipFill>
          <a:blip r:embed="rId8" cstate="print"/>
          <a:stretch>
            <a:fillRect/>
          </a:stretch>
        </p:blipFill>
        <p:spPr>
          <a:xfrm>
            <a:off x="1934154" y="2764910"/>
            <a:ext cx="1277683" cy="1931387"/>
          </a:xfrm>
          <a:prstGeom prst="rect">
            <a:avLst/>
          </a:prstGeom>
          <a:noFill/>
          <a:ln>
            <a:solidFill>
              <a:schemeClr val="bg1">
                <a:lumMod val="65000"/>
              </a:schemeClr>
            </a:solidFill>
          </a:ln>
          <a:effectLst>
            <a:outerShdw blurRad="50800" dist="38100" dir="2700000" algn="tl" rotWithShape="0">
              <a:prstClr val="black">
                <a:alpha val="40000"/>
              </a:prstClr>
            </a:outerShdw>
          </a:effectLst>
        </p:spPr>
      </p:pic>
      <p:pic>
        <p:nvPicPr>
          <p:cNvPr id="16" name="図 15"/>
          <p:cNvPicPr>
            <a:picLocks noChangeAspect="1"/>
          </p:cNvPicPr>
          <p:nvPr/>
        </p:nvPicPr>
        <p:blipFill>
          <a:blip r:embed="rId9" cstate="print"/>
          <a:stretch>
            <a:fillRect/>
          </a:stretch>
        </p:blipFill>
        <p:spPr>
          <a:xfrm>
            <a:off x="3296972" y="1252814"/>
            <a:ext cx="1335106" cy="2080477"/>
          </a:xfrm>
          <a:prstGeom prst="rect">
            <a:avLst/>
          </a:prstGeom>
          <a:noFill/>
          <a:ln>
            <a:solidFill>
              <a:schemeClr val="bg1">
                <a:lumMod val="65000"/>
              </a:schemeClr>
            </a:solidFill>
          </a:ln>
          <a:effectLst>
            <a:outerShdw blurRad="50800" dist="38100" dir="2700000" algn="tl" rotWithShape="0">
              <a:prstClr val="black">
                <a:alpha val="40000"/>
              </a:prstClr>
            </a:outerShdw>
          </a:effectLst>
        </p:spPr>
      </p:pic>
      <p:pic>
        <p:nvPicPr>
          <p:cNvPr id="17" name="図 16"/>
          <p:cNvPicPr>
            <a:picLocks noChangeAspect="1"/>
          </p:cNvPicPr>
          <p:nvPr/>
        </p:nvPicPr>
        <p:blipFill>
          <a:blip r:embed="rId10" cstate="print"/>
          <a:stretch>
            <a:fillRect/>
          </a:stretch>
        </p:blipFill>
        <p:spPr>
          <a:xfrm>
            <a:off x="3297101" y="1923234"/>
            <a:ext cx="1334979" cy="2063830"/>
          </a:xfrm>
          <a:prstGeom prst="rect">
            <a:avLst/>
          </a:prstGeom>
          <a:noFill/>
          <a:ln>
            <a:solidFill>
              <a:schemeClr val="bg1">
                <a:lumMod val="65000"/>
              </a:schemeClr>
            </a:solidFill>
          </a:ln>
          <a:effectLst>
            <a:outerShdw blurRad="50800" dist="38100" dir="2700000" algn="tl" rotWithShape="0">
              <a:prstClr val="black">
                <a:alpha val="40000"/>
              </a:prstClr>
            </a:outerShdw>
          </a:effectLst>
        </p:spPr>
      </p:pic>
      <p:pic>
        <p:nvPicPr>
          <p:cNvPr id="18" name="図 17"/>
          <p:cNvPicPr>
            <a:picLocks noChangeAspect="1"/>
          </p:cNvPicPr>
          <p:nvPr/>
        </p:nvPicPr>
        <p:blipFill>
          <a:blip r:embed="rId11" cstate="print"/>
          <a:stretch>
            <a:fillRect/>
          </a:stretch>
        </p:blipFill>
        <p:spPr>
          <a:xfrm>
            <a:off x="622401" y="2687931"/>
            <a:ext cx="1268805" cy="2039757"/>
          </a:xfrm>
          <a:prstGeom prst="rect">
            <a:avLst/>
          </a:prstGeom>
          <a:noFill/>
          <a:ln>
            <a:solidFill>
              <a:schemeClr val="bg1">
                <a:lumMod val="65000"/>
              </a:schemeClr>
            </a:solidFill>
          </a:ln>
          <a:effectLst>
            <a:outerShdw blurRad="50800" dist="38100" dir="2700000" algn="tl" rotWithShape="0">
              <a:prstClr val="black">
                <a:alpha val="40000"/>
              </a:prstClr>
            </a:outerShdw>
          </a:effectLst>
        </p:spPr>
      </p:pic>
      <p:pic>
        <p:nvPicPr>
          <p:cNvPr id="19" name="図 18"/>
          <p:cNvPicPr>
            <a:picLocks noChangeAspect="1"/>
          </p:cNvPicPr>
          <p:nvPr/>
        </p:nvPicPr>
        <p:blipFill>
          <a:blip r:embed="rId12" cstate="print"/>
          <a:stretch>
            <a:fillRect/>
          </a:stretch>
        </p:blipFill>
        <p:spPr>
          <a:xfrm>
            <a:off x="3297371" y="2782159"/>
            <a:ext cx="1346865" cy="1922163"/>
          </a:xfrm>
          <a:prstGeom prst="rect">
            <a:avLst/>
          </a:prstGeom>
          <a:noFill/>
          <a:ln>
            <a:solidFill>
              <a:schemeClr val="bg1">
                <a:lumMod val="65000"/>
              </a:schemeClr>
            </a:solidFill>
          </a:ln>
          <a:effectLst>
            <a:outerShdw blurRad="50800" dist="38100" dir="2700000" algn="tl" rotWithShape="0">
              <a:prstClr val="black">
                <a:alpha val="40000"/>
              </a:prstClr>
            </a:outerShdw>
          </a:effectLst>
        </p:spPr>
      </p:pic>
      <p:pic>
        <p:nvPicPr>
          <p:cNvPr id="20" name="図 19"/>
          <p:cNvPicPr>
            <a:picLocks noChangeAspect="1"/>
          </p:cNvPicPr>
          <p:nvPr/>
        </p:nvPicPr>
        <p:blipFill>
          <a:blip r:embed="rId13" cstate="print"/>
          <a:stretch>
            <a:fillRect/>
          </a:stretch>
        </p:blipFill>
        <p:spPr>
          <a:xfrm>
            <a:off x="6583775" y="2388089"/>
            <a:ext cx="1416364" cy="2130785"/>
          </a:xfrm>
          <a:prstGeom prst="rect">
            <a:avLst/>
          </a:prstGeom>
          <a:noFill/>
          <a:ln>
            <a:solidFill>
              <a:schemeClr val="bg1">
                <a:lumMod val="65000"/>
              </a:schemeClr>
            </a:solidFill>
          </a:ln>
          <a:effectLst>
            <a:outerShdw blurRad="50800" dist="38100" dir="2700000" algn="tl" rotWithShape="0">
              <a:prstClr val="black">
                <a:alpha val="40000"/>
              </a:prstClr>
            </a:outerShdw>
          </a:effectLst>
        </p:spPr>
      </p:pic>
      <p:sp>
        <p:nvSpPr>
          <p:cNvPr id="21" name="テキスト ボックス 20"/>
          <p:cNvSpPr txBox="1"/>
          <p:nvPr/>
        </p:nvSpPr>
        <p:spPr>
          <a:xfrm>
            <a:off x="1631333" y="993675"/>
            <a:ext cx="2360607" cy="341247"/>
          </a:xfrm>
          <a:prstGeom prst="rect">
            <a:avLst/>
          </a:prstGeom>
          <a:noFill/>
        </p:spPr>
        <p:txBody>
          <a:bodyPr wrap="square" rtlCol="0">
            <a:spAutoFit/>
          </a:bodyPr>
          <a:lstStyle/>
          <a:p>
            <a:r>
              <a:rPr lang="ja-JP" altLang="en-US" sz="1350">
                <a:solidFill>
                  <a:schemeClr val="bg1">
                    <a:lumMod val="50000"/>
                  </a:schemeClr>
                </a:solidFill>
              </a:rPr>
              <a:t>＜業務マニュアル＞</a:t>
            </a:r>
          </a:p>
        </p:txBody>
      </p:sp>
      <p:sp>
        <p:nvSpPr>
          <p:cNvPr id="22" name="テキスト ボックス 21"/>
          <p:cNvSpPr txBox="1"/>
          <p:nvPr/>
        </p:nvSpPr>
        <p:spPr>
          <a:xfrm>
            <a:off x="5176384" y="1024608"/>
            <a:ext cx="2891360" cy="341247"/>
          </a:xfrm>
          <a:prstGeom prst="rect">
            <a:avLst/>
          </a:prstGeom>
          <a:noFill/>
        </p:spPr>
        <p:txBody>
          <a:bodyPr wrap="square" rtlCol="0">
            <a:spAutoFit/>
          </a:bodyPr>
          <a:lstStyle/>
          <a:p>
            <a:r>
              <a:rPr lang="ja-JP" altLang="en-US" sz="1350">
                <a:solidFill>
                  <a:schemeClr val="bg1">
                    <a:lumMod val="50000"/>
                  </a:schemeClr>
                </a:solidFill>
              </a:rPr>
              <a:t>＜料率変更お知らせ・手順書＞</a:t>
            </a:r>
          </a:p>
        </p:txBody>
      </p:sp>
    </p:spTree>
    <p:extLst>
      <p:ext uri="{BB962C8B-B14F-4D97-AF65-F5344CB8AC3E}">
        <p14:creationId xmlns:p14="http://schemas.microsoft.com/office/powerpoint/2010/main" val="5817944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48</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テキスト プレースホルダー 3"/>
          <p:cNvSpPr>
            <a:spLocks noGrp="1"/>
          </p:cNvSpPr>
          <p:nvPr>
            <p:ph type="body" sz="quarter" idx="16"/>
          </p:nvPr>
        </p:nvSpPr>
        <p:spPr/>
        <p:txBody>
          <a:bodyPr/>
          <a:lstStyle/>
          <a:p>
            <a:r>
              <a:rPr lang="en-US" altLang="ja-JP"/>
              <a:t>NX</a:t>
            </a:r>
            <a:r>
              <a:rPr lang="ja-JP" altLang="en-US"/>
              <a:t>統合会計とのシームレスなデータ連携</a:t>
            </a:r>
          </a:p>
          <a:p>
            <a:endParaRPr kumimoji="1" lang="ja-JP" altLang="en-US"/>
          </a:p>
        </p:txBody>
      </p:sp>
      <p:sp>
        <p:nvSpPr>
          <p:cNvPr id="5" name="テキスト プレースホルダー 4"/>
          <p:cNvSpPr>
            <a:spLocks noGrp="1"/>
          </p:cNvSpPr>
          <p:nvPr>
            <p:ph type="body" sz="quarter" idx="17"/>
          </p:nvPr>
        </p:nvSpPr>
        <p:spPr/>
        <p:txBody>
          <a:bodyPr/>
          <a:lstStyle/>
          <a:p>
            <a:r>
              <a:rPr lang="ja-JP" altLang="en-US">
                <a:latin typeface="メイリオ" pitchFamily="50" charset="-128"/>
                <a:ea typeface="メイリオ" pitchFamily="50" charset="-128"/>
                <a:cs typeface="メイリオ" pitchFamily="50" charset="-128"/>
              </a:rPr>
              <a:t>連携方法は連携処理画面による手動実行の他、バッチ起動による自動実行が可能です</a:t>
            </a:r>
            <a:endParaRPr lang="en-US" altLang="ja-JP">
              <a:latin typeface="メイリオ" pitchFamily="50" charset="-128"/>
              <a:ea typeface="メイリオ" pitchFamily="50" charset="-128"/>
              <a:cs typeface="メイリオ" pitchFamily="50" charset="-128"/>
            </a:endParaRPr>
          </a:p>
          <a:p>
            <a:endParaRPr kumimoji="1" lang="ja-JP" altLang="en-US"/>
          </a:p>
        </p:txBody>
      </p:sp>
      <p:sp>
        <p:nvSpPr>
          <p:cNvPr id="6" name="タイトル 5"/>
          <p:cNvSpPr>
            <a:spLocks noGrp="1"/>
          </p:cNvSpPr>
          <p:nvPr>
            <p:ph type="title"/>
          </p:nvPr>
        </p:nvSpPr>
        <p:spPr/>
        <p:txBody>
          <a:bodyPr/>
          <a:lstStyle/>
          <a:p>
            <a:r>
              <a:rPr lang="ja-JP" altLang="en-US"/>
              <a:t>人事管理・給与管理特長</a:t>
            </a:r>
            <a:endParaRPr kumimoji="1" lang="ja-JP" altLang="en-US"/>
          </a:p>
        </p:txBody>
      </p:sp>
      <p:sp>
        <p:nvSpPr>
          <p:cNvPr id="7" name="角丸四角形 6"/>
          <p:cNvSpPr/>
          <p:nvPr/>
        </p:nvSpPr>
        <p:spPr>
          <a:xfrm>
            <a:off x="288000" y="1293351"/>
            <a:ext cx="3147469" cy="3348372"/>
          </a:xfrm>
          <a:prstGeom prst="roundRect">
            <a:avLst>
              <a:gd name="adj" fmla="val 5788"/>
            </a:avLst>
          </a:prstGeom>
          <a:solidFill>
            <a:schemeClr val="bg1">
              <a:alpha val="75000"/>
            </a:schemeClr>
          </a:solidFill>
          <a:ln w="25400">
            <a:solidFill>
              <a:schemeClr val="bg1">
                <a:lumMod val="85000"/>
              </a:schemeClr>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sz="1350">
              <a:effectLst>
                <a:reflection blurRad="6350" stA="55000" endA="300" endPos="45500" dir="5400000" sy="-100000" algn="bl" rotWithShape="0"/>
              </a:effectLst>
              <a:latin typeface="メイリオ" pitchFamily="50" charset="-128"/>
              <a:ea typeface="メイリオ" pitchFamily="50" charset="-128"/>
            </a:endParaRPr>
          </a:p>
        </p:txBody>
      </p:sp>
      <p:sp>
        <p:nvSpPr>
          <p:cNvPr id="9" name="角丸四角形 8"/>
          <p:cNvSpPr/>
          <p:nvPr/>
        </p:nvSpPr>
        <p:spPr>
          <a:xfrm>
            <a:off x="1091609" y="1762122"/>
            <a:ext cx="1473284" cy="401805"/>
          </a:xfrm>
          <a:prstGeom prst="roundRect">
            <a:avLst/>
          </a:prstGeom>
          <a:solidFill>
            <a:srgbClr val="FF9900"/>
          </a:soli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anchor="ctr"/>
          <a:lstStyle/>
          <a:p>
            <a:pPr algn="ctr">
              <a:defRPr/>
            </a:pPr>
            <a:r>
              <a:rPr lang="ja-JP" altLang="en-US" sz="1200">
                <a:solidFill>
                  <a:schemeClr val="bg1"/>
                </a:solidFill>
                <a:latin typeface="メイリオ" pitchFamily="50" charset="-128"/>
                <a:ea typeface="メイリオ" pitchFamily="50" charset="-128"/>
              </a:rPr>
              <a:t>社員マスタ</a:t>
            </a:r>
            <a:endParaRPr lang="en-US" sz="1200">
              <a:solidFill>
                <a:schemeClr val="bg1"/>
              </a:solidFill>
              <a:latin typeface="メイリオ" pitchFamily="50" charset="-128"/>
              <a:ea typeface="メイリオ" pitchFamily="50" charset="-128"/>
            </a:endParaRPr>
          </a:p>
        </p:txBody>
      </p:sp>
      <p:sp>
        <p:nvSpPr>
          <p:cNvPr id="10" name="テキスト ボックス 9"/>
          <p:cNvSpPr txBox="1"/>
          <p:nvPr/>
        </p:nvSpPr>
        <p:spPr>
          <a:xfrm>
            <a:off x="1366484" y="1419335"/>
            <a:ext cx="1057471" cy="228986"/>
          </a:xfrm>
          <a:prstGeom prst="rect">
            <a:avLst/>
          </a:prstGeom>
        </p:spPr>
        <p:txBody>
          <a:bodyPr wrap="none" lIns="0" tIns="0" rIns="0" bIns="0">
            <a:spAutoFit/>
          </a:bodyPr>
          <a:lstStyle/>
          <a:p>
            <a:pPr algn="ctr">
              <a:defRPr/>
            </a:pPr>
            <a:r>
              <a:rPr lang="en-US" altLang="ja-JP" sz="1200" b="1">
                <a:latin typeface="メイリオ" pitchFamily="50" charset="-128"/>
                <a:ea typeface="メイリオ" pitchFamily="50" charset="-128"/>
                <a:cs typeface="+mj-cs"/>
              </a:rPr>
              <a:t>NX</a:t>
            </a:r>
            <a:r>
              <a:rPr lang="ja-JP" altLang="en-US" sz="1200" b="1">
                <a:latin typeface="メイリオ" pitchFamily="50" charset="-128"/>
                <a:ea typeface="メイリオ" pitchFamily="50" charset="-128"/>
                <a:cs typeface="+mj-cs"/>
              </a:rPr>
              <a:t>人事給与</a:t>
            </a:r>
            <a:endParaRPr lang="en-US" sz="1200" b="1">
              <a:latin typeface="メイリオ" pitchFamily="50" charset="-128"/>
              <a:ea typeface="メイリオ" pitchFamily="50" charset="-128"/>
              <a:cs typeface="+mj-cs"/>
            </a:endParaRPr>
          </a:p>
        </p:txBody>
      </p:sp>
      <p:sp>
        <p:nvSpPr>
          <p:cNvPr id="11" name="角丸四角形 10"/>
          <p:cNvSpPr/>
          <p:nvPr/>
        </p:nvSpPr>
        <p:spPr>
          <a:xfrm>
            <a:off x="354967" y="2632699"/>
            <a:ext cx="1473284" cy="401805"/>
          </a:xfrm>
          <a:prstGeom prst="roundRect">
            <a:avLst/>
          </a:prstGeom>
          <a:solidFill>
            <a:srgbClr val="FF9900"/>
          </a:soli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anchor="ctr"/>
          <a:lstStyle/>
          <a:p>
            <a:pPr algn="ctr">
              <a:defRPr/>
            </a:pPr>
            <a:r>
              <a:rPr lang="ja-JP" altLang="en-US" sz="1125">
                <a:solidFill>
                  <a:schemeClr val="bg1"/>
                </a:solidFill>
                <a:latin typeface="メイリオ" pitchFamily="50" charset="-128"/>
                <a:ea typeface="メイリオ" pitchFamily="50" charset="-128"/>
              </a:rPr>
              <a:t>給与仕訳データ</a:t>
            </a:r>
            <a:endParaRPr lang="en-US" sz="1125">
              <a:solidFill>
                <a:schemeClr val="bg1"/>
              </a:solidFill>
              <a:latin typeface="メイリオ" pitchFamily="50" charset="-128"/>
              <a:ea typeface="メイリオ" pitchFamily="50" charset="-128"/>
            </a:endParaRPr>
          </a:p>
        </p:txBody>
      </p:sp>
      <p:sp>
        <p:nvSpPr>
          <p:cNvPr id="12" name="角丸四角形 11"/>
          <p:cNvSpPr/>
          <p:nvPr/>
        </p:nvSpPr>
        <p:spPr>
          <a:xfrm>
            <a:off x="1895218" y="2632699"/>
            <a:ext cx="1473284" cy="401805"/>
          </a:xfrm>
          <a:prstGeom prst="roundRect">
            <a:avLst/>
          </a:prstGeom>
          <a:solidFill>
            <a:srgbClr val="FF9900"/>
          </a:soli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anchor="ctr"/>
          <a:lstStyle/>
          <a:p>
            <a:pPr algn="ctr">
              <a:defRPr/>
            </a:pPr>
            <a:r>
              <a:rPr lang="ja-JP" altLang="en-US" sz="1125">
                <a:solidFill>
                  <a:schemeClr val="bg1"/>
                </a:solidFill>
                <a:latin typeface="メイリオ" pitchFamily="50" charset="-128"/>
                <a:ea typeface="メイリオ" pitchFamily="50" charset="-128"/>
              </a:rPr>
              <a:t>賞与仕訳データ</a:t>
            </a:r>
            <a:endParaRPr lang="en-US" sz="1125">
              <a:solidFill>
                <a:schemeClr val="bg1"/>
              </a:solidFill>
              <a:latin typeface="メイリオ" pitchFamily="50" charset="-128"/>
              <a:ea typeface="メイリオ" pitchFamily="50" charset="-128"/>
            </a:endParaRPr>
          </a:p>
        </p:txBody>
      </p:sp>
      <p:sp>
        <p:nvSpPr>
          <p:cNvPr id="13" name="角丸四角形 12"/>
          <p:cNvSpPr/>
          <p:nvPr/>
        </p:nvSpPr>
        <p:spPr>
          <a:xfrm>
            <a:off x="1895218" y="3570243"/>
            <a:ext cx="1473284" cy="401805"/>
          </a:xfrm>
          <a:prstGeom prst="roundRect">
            <a:avLst/>
          </a:prstGeom>
          <a:solidFill>
            <a:srgbClr val="FF9900"/>
          </a:soli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anchor="ctr"/>
          <a:lstStyle/>
          <a:p>
            <a:pPr algn="ctr">
              <a:defRPr/>
            </a:pPr>
            <a:r>
              <a:rPr lang="ja-JP" altLang="en-US" sz="900">
                <a:solidFill>
                  <a:schemeClr val="bg1"/>
                </a:solidFill>
                <a:latin typeface="メイリオ" pitchFamily="50" charset="-128"/>
                <a:ea typeface="メイリオ" pitchFamily="50" charset="-128"/>
              </a:rPr>
              <a:t>年末調整還付金</a:t>
            </a:r>
            <a:endParaRPr lang="en-US" altLang="ja-JP" sz="900">
              <a:solidFill>
                <a:schemeClr val="bg1"/>
              </a:solidFill>
              <a:latin typeface="メイリオ" pitchFamily="50" charset="-128"/>
              <a:ea typeface="メイリオ" pitchFamily="50" charset="-128"/>
            </a:endParaRPr>
          </a:p>
          <a:p>
            <a:pPr algn="ctr">
              <a:defRPr/>
            </a:pPr>
            <a:r>
              <a:rPr lang="ja-JP" altLang="en-US" sz="900">
                <a:solidFill>
                  <a:schemeClr val="bg1"/>
                </a:solidFill>
                <a:latin typeface="メイリオ" pitchFamily="50" charset="-128"/>
                <a:ea typeface="メイリオ" pitchFamily="50" charset="-128"/>
              </a:rPr>
              <a:t>仕訳データ</a:t>
            </a:r>
            <a:endParaRPr lang="en-US" sz="900">
              <a:solidFill>
                <a:schemeClr val="bg1"/>
              </a:solidFill>
              <a:latin typeface="メイリオ" pitchFamily="50" charset="-128"/>
              <a:ea typeface="メイリオ" pitchFamily="50" charset="-128"/>
            </a:endParaRPr>
          </a:p>
        </p:txBody>
      </p:sp>
      <p:sp>
        <p:nvSpPr>
          <p:cNvPr id="14" name="角丸四角形 13"/>
          <p:cNvSpPr/>
          <p:nvPr/>
        </p:nvSpPr>
        <p:spPr>
          <a:xfrm>
            <a:off x="354967" y="3570243"/>
            <a:ext cx="1473284" cy="401805"/>
          </a:xfrm>
          <a:prstGeom prst="roundRect">
            <a:avLst/>
          </a:prstGeom>
          <a:solidFill>
            <a:srgbClr val="FF9900"/>
          </a:soli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anchor="ctr"/>
          <a:lstStyle/>
          <a:p>
            <a:pPr algn="ctr">
              <a:defRPr/>
            </a:pPr>
            <a:r>
              <a:rPr lang="ja-JP" altLang="en-US" sz="900">
                <a:solidFill>
                  <a:schemeClr val="bg1"/>
                </a:solidFill>
                <a:latin typeface="メイリオ" pitchFamily="50" charset="-128"/>
                <a:ea typeface="メイリオ" pitchFamily="50" charset="-128"/>
              </a:rPr>
              <a:t>昇給差額</a:t>
            </a:r>
            <a:endParaRPr lang="en-US" altLang="ja-JP" sz="900">
              <a:solidFill>
                <a:schemeClr val="bg1"/>
              </a:solidFill>
              <a:latin typeface="メイリオ" pitchFamily="50" charset="-128"/>
              <a:ea typeface="メイリオ" pitchFamily="50" charset="-128"/>
            </a:endParaRPr>
          </a:p>
          <a:p>
            <a:pPr algn="ctr">
              <a:defRPr/>
            </a:pPr>
            <a:r>
              <a:rPr lang="ja-JP" altLang="en-US" sz="900">
                <a:solidFill>
                  <a:schemeClr val="bg1"/>
                </a:solidFill>
                <a:latin typeface="メイリオ" pitchFamily="50" charset="-128"/>
                <a:ea typeface="メイリオ" pitchFamily="50" charset="-128"/>
              </a:rPr>
              <a:t>仕訳データ</a:t>
            </a:r>
            <a:endParaRPr lang="en-US" sz="900">
              <a:solidFill>
                <a:schemeClr val="bg1"/>
              </a:solidFill>
              <a:latin typeface="メイリオ" pitchFamily="50" charset="-128"/>
              <a:ea typeface="メイリオ" pitchFamily="50" charset="-128"/>
            </a:endParaRPr>
          </a:p>
        </p:txBody>
      </p:sp>
      <p:sp>
        <p:nvSpPr>
          <p:cNvPr id="15" name="角丸四角形 14"/>
          <p:cNvSpPr/>
          <p:nvPr/>
        </p:nvSpPr>
        <p:spPr>
          <a:xfrm>
            <a:off x="354967" y="3101471"/>
            <a:ext cx="1473284" cy="401805"/>
          </a:xfrm>
          <a:prstGeom prst="roundRect">
            <a:avLst/>
          </a:prstGeom>
          <a:solidFill>
            <a:srgbClr val="FF9900"/>
          </a:soli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anchor="ctr"/>
          <a:lstStyle/>
          <a:p>
            <a:pPr algn="ctr">
              <a:defRPr/>
            </a:pPr>
            <a:r>
              <a:rPr lang="ja-JP" altLang="en-US" sz="900">
                <a:solidFill>
                  <a:schemeClr val="bg1"/>
                </a:solidFill>
                <a:latin typeface="メイリオ" pitchFamily="50" charset="-128"/>
                <a:ea typeface="メイリオ" pitchFamily="50" charset="-128"/>
              </a:rPr>
              <a:t>給与賞与</a:t>
            </a:r>
            <a:endParaRPr lang="en-US" altLang="ja-JP" sz="900">
              <a:solidFill>
                <a:schemeClr val="bg1"/>
              </a:solidFill>
              <a:latin typeface="メイリオ" pitchFamily="50" charset="-128"/>
              <a:ea typeface="メイリオ" pitchFamily="50" charset="-128"/>
            </a:endParaRPr>
          </a:p>
          <a:p>
            <a:pPr algn="ctr">
              <a:defRPr/>
            </a:pPr>
            <a:r>
              <a:rPr lang="ja-JP" altLang="en-US" sz="900">
                <a:solidFill>
                  <a:schemeClr val="bg1"/>
                </a:solidFill>
                <a:latin typeface="メイリオ" pitchFamily="50" charset="-128"/>
                <a:ea typeface="メイリオ" pitchFamily="50" charset="-128"/>
              </a:rPr>
              <a:t>配賦仕訳データ</a:t>
            </a:r>
            <a:endParaRPr lang="en-US" sz="900">
              <a:solidFill>
                <a:schemeClr val="bg1"/>
              </a:solidFill>
              <a:latin typeface="メイリオ" pitchFamily="50" charset="-128"/>
              <a:ea typeface="メイリオ" pitchFamily="50" charset="-128"/>
            </a:endParaRPr>
          </a:p>
        </p:txBody>
      </p:sp>
      <p:sp>
        <p:nvSpPr>
          <p:cNvPr id="16" name="角丸四角形 15"/>
          <p:cNvSpPr/>
          <p:nvPr/>
        </p:nvSpPr>
        <p:spPr>
          <a:xfrm>
            <a:off x="354967" y="4039015"/>
            <a:ext cx="1473284" cy="401805"/>
          </a:xfrm>
          <a:prstGeom prst="roundRect">
            <a:avLst/>
          </a:prstGeom>
          <a:solidFill>
            <a:srgbClr val="FF9900"/>
          </a:soli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anchor="ctr"/>
          <a:lstStyle/>
          <a:p>
            <a:pPr algn="ctr">
              <a:defRPr/>
            </a:pPr>
            <a:r>
              <a:rPr lang="ja-JP" altLang="en-US" sz="900">
                <a:solidFill>
                  <a:schemeClr val="bg1"/>
                </a:solidFill>
                <a:latin typeface="メイリオ" pitchFamily="50" charset="-128"/>
                <a:ea typeface="メイリオ" pitchFamily="50" charset="-128"/>
              </a:rPr>
              <a:t>退職金支払</a:t>
            </a:r>
            <a:endParaRPr lang="en-US" altLang="ja-JP" sz="900">
              <a:solidFill>
                <a:schemeClr val="bg1"/>
              </a:solidFill>
              <a:latin typeface="メイリオ" pitchFamily="50" charset="-128"/>
              <a:ea typeface="メイリオ" pitchFamily="50" charset="-128"/>
            </a:endParaRPr>
          </a:p>
          <a:p>
            <a:pPr algn="ctr">
              <a:defRPr/>
            </a:pPr>
            <a:r>
              <a:rPr lang="ja-JP" altLang="en-US" sz="900">
                <a:solidFill>
                  <a:schemeClr val="bg1"/>
                </a:solidFill>
                <a:latin typeface="メイリオ" pitchFamily="50" charset="-128"/>
                <a:ea typeface="メイリオ" pitchFamily="50" charset="-128"/>
              </a:rPr>
              <a:t>仕訳データ</a:t>
            </a:r>
            <a:endParaRPr lang="en-US" sz="900">
              <a:solidFill>
                <a:schemeClr val="bg1"/>
              </a:solidFill>
              <a:latin typeface="メイリオ" pitchFamily="50" charset="-128"/>
              <a:ea typeface="メイリオ" pitchFamily="50" charset="-128"/>
            </a:endParaRPr>
          </a:p>
        </p:txBody>
      </p:sp>
      <p:sp>
        <p:nvSpPr>
          <p:cNvPr id="17" name="角丸四角形 16"/>
          <p:cNvSpPr/>
          <p:nvPr/>
        </p:nvSpPr>
        <p:spPr>
          <a:xfrm>
            <a:off x="1895218" y="4039015"/>
            <a:ext cx="1473284" cy="401805"/>
          </a:xfrm>
          <a:prstGeom prst="roundRect">
            <a:avLst/>
          </a:prstGeom>
          <a:solidFill>
            <a:srgbClr val="FF9900"/>
          </a:soli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anchor="ctr"/>
          <a:lstStyle/>
          <a:p>
            <a:pPr algn="ctr">
              <a:defRPr/>
            </a:pPr>
            <a:r>
              <a:rPr lang="ja-JP" altLang="en-US" sz="900">
                <a:solidFill>
                  <a:schemeClr val="bg1"/>
                </a:solidFill>
                <a:latin typeface="メイリオ" pitchFamily="50" charset="-128"/>
                <a:ea typeface="メイリオ" pitchFamily="50" charset="-128"/>
              </a:rPr>
              <a:t>退職引当金</a:t>
            </a:r>
            <a:endParaRPr lang="en-US" altLang="ja-JP" sz="900">
              <a:solidFill>
                <a:schemeClr val="bg1"/>
              </a:solidFill>
              <a:latin typeface="メイリオ" pitchFamily="50" charset="-128"/>
              <a:ea typeface="メイリオ" pitchFamily="50" charset="-128"/>
            </a:endParaRPr>
          </a:p>
          <a:p>
            <a:pPr algn="ctr">
              <a:defRPr/>
            </a:pPr>
            <a:r>
              <a:rPr lang="ja-JP" altLang="en-US" sz="900">
                <a:solidFill>
                  <a:schemeClr val="bg1"/>
                </a:solidFill>
                <a:latin typeface="メイリオ" pitchFamily="50" charset="-128"/>
                <a:ea typeface="メイリオ" pitchFamily="50" charset="-128"/>
              </a:rPr>
              <a:t>仕訳データ</a:t>
            </a:r>
            <a:endParaRPr lang="en-US" sz="900">
              <a:solidFill>
                <a:schemeClr val="bg1"/>
              </a:solidFill>
              <a:latin typeface="メイリオ" pitchFamily="50" charset="-128"/>
              <a:ea typeface="メイリオ" pitchFamily="50" charset="-128"/>
            </a:endParaRPr>
          </a:p>
        </p:txBody>
      </p:sp>
      <p:sp>
        <p:nvSpPr>
          <p:cNvPr id="18" name="テキスト ボックス 17"/>
          <p:cNvSpPr txBox="1"/>
          <p:nvPr/>
        </p:nvSpPr>
        <p:spPr>
          <a:xfrm>
            <a:off x="3508648" y="2112351"/>
            <a:ext cx="586775" cy="400725"/>
          </a:xfrm>
          <a:prstGeom prst="rect">
            <a:avLst/>
          </a:prstGeom>
        </p:spPr>
        <p:txBody>
          <a:bodyPr wrap="none" rtlCol="0" anchor="ctr" anchorCtr="0">
            <a:spAutoFit/>
          </a:bodyPr>
          <a:lstStyle/>
          <a:p>
            <a:r>
              <a:rPr lang="ja-JP" altLang="en-US" sz="750">
                <a:latin typeface="メイリオ" pitchFamily="50" charset="-128"/>
                <a:ea typeface="メイリオ" pitchFamily="50" charset="-128"/>
                <a:cs typeface="メイリオ" pitchFamily="50" charset="-128"/>
              </a:rPr>
              <a:t>マスタ</a:t>
            </a:r>
            <a:endParaRPr lang="en-US" altLang="ja-JP" sz="750">
              <a:latin typeface="メイリオ" pitchFamily="50" charset="-128"/>
              <a:ea typeface="メイリオ" pitchFamily="50" charset="-128"/>
              <a:cs typeface="メイリオ" pitchFamily="50" charset="-128"/>
            </a:endParaRPr>
          </a:p>
          <a:p>
            <a:r>
              <a:rPr lang="ja-JP" altLang="en-US" sz="750">
                <a:latin typeface="メイリオ" pitchFamily="50" charset="-128"/>
                <a:ea typeface="メイリオ" pitchFamily="50" charset="-128"/>
                <a:cs typeface="メイリオ" pitchFamily="50" charset="-128"/>
              </a:rPr>
              <a:t>連携</a:t>
            </a:r>
          </a:p>
        </p:txBody>
      </p:sp>
      <p:sp>
        <p:nvSpPr>
          <p:cNvPr id="19" name="テキスト ボックス 18"/>
          <p:cNvSpPr txBox="1"/>
          <p:nvPr/>
        </p:nvSpPr>
        <p:spPr>
          <a:xfrm>
            <a:off x="3443267" y="3193014"/>
            <a:ext cx="795812" cy="257609"/>
          </a:xfrm>
          <a:prstGeom prst="rect">
            <a:avLst/>
          </a:prstGeom>
        </p:spPr>
        <p:txBody>
          <a:bodyPr wrap="square" rtlCol="0" anchor="ctr" anchorCtr="0">
            <a:spAutoFit/>
          </a:bodyPr>
          <a:lstStyle/>
          <a:p>
            <a:r>
              <a:rPr lang="ja-JP" altLang="en-US" sz="750">
                <a:latin typeface="メイリオ" pitchFamily="50" charset="-128"/>
                <a:ea typeface="メイリオ" pitchFamily="50" charset="-128"/>
                <a:cs typeface="メイリオ" pitchFamily="50" charset="-128"/>
              </a:rPr>
              <a:t>仕訳連携</a:t>
            </a:r>
          </a:p>
        </p:txBody>
      </p:sp>
      <p:sp>
        <p:nvSpPr>
          <p:cNvPr id="20" name="角丸四角形 19"/>
          <p:cNvSpPr/>
          <p:nvPr/>
        </p:nvSpPr>
        <p:spPr>
          <a:xfrm>
            <a:off x="4038176" y="1293350"/>
            <a:ext cx="4553786" cy="3348372"/>
          </a:xfrm>
          <a:prstGeom prst="roundRect">
            <a:avLst>
              <a:gd name="adj" fmla="val 8128"/>
            </a:avLst>
          </a:prstGeom>
          <a:solidFill>
            <a:schemeClr val="bg1">
              <a:alpha val="75000"/>
            </a:schemeClr>
          </a:solidFill>
          <a:ln w="25400">
            <a:solidFill>
              <a:schemeClr val="bg1">
                <a:lumMod val="85000"/>
              </a:schemeClr>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sz="1350">
              <a:effectLst>
                <a:reflection blurRad="6350" stA="55000" endA="300" endPos="45500" dir="5400000" sy="-100000" algn="bl" rotWithShape="0"/>
              </a:effectLst>
              <a:latin typeface="メイリオ" pitchFamily="50" charset="-128"/>
              <a:ea typeface="メイリオ" pitchFamily="50" charset="-128"/>
            </a:endParaRPr>
          </a:p>
        </p:txBody>
      </p:sp>
      <p:sp>
        <p:nvSpPr>
          <p:cNvPr id="21" name="角丸四角形 20"/>
          <p:cNvSpPr/>
          <p:nvPr/>
        </p:nvSpPr>
        <p:spPr>
          <a:xfrm>
            <a:off x="4105144" y="1695155"/>
            <a:ext cx="1406316" cy="401805"/>
          </a:xfrm>
          <a:prstGeom prst="roundRect">
            <a:avLst/>
          </a:prstGeom>
          <a:solidFill>
            <a:srgbClr val="54C2F0"/>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ja-JP" altLang="en-US" sz="1200">
                <a:solidFill>
                  <a:schemeClr val="bg1"/>
                </a:solidFill>
                <a:latin typeface="メイリオ" pitchFamily="50" charset="-128"/>
                <a:ea typeface="メイリオ" pitchFamily="50" charset="-128"/>
              </a:rPr>
              <a:t>銀行マスタ</a:t>
            </a:r>
            <a:endParaRPr lang="en-US" sz="1200">
              <a:solidFill>
                <a:schemeClr val="bg1"/>
              </a:solidFill>
              <a:latin typeface="メイリオ" pitchFamily="50" charset="-128"/>
              <a:ea typeface="メイリオ" pitchFamily="50" charset="-128"/>
            </a:endParaRPr>
          </a:p>
        </p:txBody>
      </p:sp>
      <p:sp>
        <p:nvSpPr>
          <p:cNvPr id="22" name="角丸四角形 21"/>
          <p:cNvSpPr/>
          <p:nvPr/>
        </p:nvSpPr>
        <p:spPr>
          <a:xfrm>
            <a:off x="5578427" y="1695155"/>
            <a:ext cx="1406316" cy="401805"/>
          </a:xfrm>
          <a:prstGeom prst="roundRect">
            <a:avLst/>
          </a:prstGeom>
          <a:solidFill>
            <a:srgbClr val="54C2F0"/>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ja-JP" altLang="en-US" sz="1050">
                <a:solidFill>
                  <a:schemeClr val="bg1"/>
                </a:solidFill>
                <a:latin typeface="メイリオ" pitchFamily="50" charset="-128"/>
                <a:ea typeface="メイリオ" pitchFamily="50" charset="-128"/>
              </a:rPr>
              <a:t>銀行支店マスタ</a:t>
            </a:r>
            <a:endParaRPr lang="en-US" sz="1050">
              <a:solidFill>
                <a:schemeClr val="bg1"/>
              </a:solidFill>
              <a:latin typeface="メイリオ" pitchFamily="50" charset="-128"/>
              <a:ea typeface="メイリオ" pitchFamily="50" charset="-128"/>
            </a:endParaRPr>
          </a:p>
        </p:txBody>
      </p:sp>
      <p:sp>
        <p:nvSpPr>
          <p:cNvPr id="23" name="角丸四角形 22"/>
          <p:cNvSpPr/>
          <p:nvPr/>
        </p:nvSpPr>
        <p:spPr>
          <a:xfrm>
            <a:off x="7051711" y="1695155"/>
            <a:ext cx="1406316" cy="401805"/>
          </a:xfrm>
          <a:prstGeom prst="roundRect">
            <a:avLst/>
          </a:prstGeom>
          <a:solidFill>
            <a:srgbClr val="54C2F0"/>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ja-JP" altLang="en-US" sz="1050">
                <a:solidFill>
                  <a:schemeClr val="bg1"/>
                </a:solidFill>
                <a:latin typeface="メイリオ" pitchFamily="50" charset="-128"/>
                <a:ea typeface="メイリオ" pitchFamily="50" charset="-128"/>
              </a:rPr>
              <a:t>銀行休日マスタ</a:t>
            </a:r>
            <a:endParaRPr lang="en-US" sz="1050">
              <a:solidFill>
                <a:schemeClr val="bg1"/>
              </a:solidFill>
              <a:latin typeface="メイリオ" pitchFamily="50" charset="-128"/>
              <a:ea typeface="メイリオ" pitchFamily="50" charset="-128"/>
            </a:endParaRPr>
          </a:p>
        </p:txBody>
      </p:sp>
      <p:sp>
        <p:nvSpPr>
          <p:cNvPr id="24" name="角丸四角形 23"/>
          <p:cNvSpPr/>
          <p:nvPr/>
        </p:nvSpPr>
        <p:spPr>
          <a:xfrm>
            <a:off x="4105144" y="2163927"/>
            <a:ext cx="1406316" cy="401805"/>
          </a:xfrm>
          <a:prstGeom prst="roundRect">
            <a:avLst/>
          </a:prstGeom>
          <a:solidFill>
            <a:srgbClr val="54C2F0"/>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ja-JP" altLang="en-US" sz="1050">
                <a:solidFill>
                  <a:schemeClr val="bg1"/>
                </a:solidFill>
                <a:latin typeface="メイリオ" pitchFamily="50" charset="-128"/>
                <a:ea typeface="メイリオ" pitchFamily="50" charset="-128"/>
              </a:rPr>
              <a:t>科目マスタ</a:t>
            </a:r>
            <a:endParaRPr lang="en-US" sz="1050">
              <a:solidFill>
                <a:schemeClr val="bg1"/>
              </a:solidFill>
              <a:latin typeface="メイリオ" pitchFamily="50" charset="-128"/>
              <a:ea typeface="メイリオ" pitchFamily="50" charset="-128"/>
            </a:endParaRPr>
          </a:p>
        </p:txBody>
      </p:sp>
      <p:sp>
        <p:nvSpPr>
          <p:cNvPr id="25" name="角丸四角形 24"/>
          <p:cNvSpPr/>
          <p:nvPr/>
        </p:nvSpPr>
        <p:spPr>
          <a:xfrm>
            <a:off x="5578427" y="2163927"/>
            <a:ext cx="1406316" cy="401805"/>
          </a:xfrm>
          <a:prstGeom prst="roundRect">
            <a:avLst/>
          </a:prstGeom>
          <a:solidFill>
            <a:srgbClr val="54C2F0"/>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ja-JP" altLang="en-US" sz="1050">
                <a:solidFill>
                  <a:schemeClr val="bg1"/>
                </a:solidFill>
                <a:latin typeface="メイリオ" pitchFamily="50" charset="-128"/>
                <a:ea typeface="メイリオ" pitchFamily="50" charset="-128"/>
              </a:rPr>
              <a:t>補助科目マスタ</a:t>
            </a:r>
            <a:endParaRPr lang="en-US" sz="1050">
              <a:solidFill>
                <a:schemeClr val="bg1"/>
              </a:solidFill>
              <a:latin typeface="メイリオ" pitchFamily="50" charset="-128"/>
              <a:ea typeface="メイリオ" pitchFamily="50" charset="-128"/>
            </a:endParaRPr>
          </a:p>
        </p:txBody>
      </p:sp>
      <p:sp>
        <p:nvSpPr>
          <p:cNvPr id="26" name="角丸四角形 25"/>
          <p:cNvSpPr/>
          <p:nvPr/>
        </p:nvSpPr>
        <p:spPr>
          <a:xfrm>
            <a:off x="4105144" y="3101471"/>
            <a:ext cx="1406316" cy="401805"/>
          </a:xfrm>
          <a:prstGeom prst="roundRect">
            <a:avLst/>
          </a:prstGeom>
          <a:solidFill>
            <a:srgbClr val="54C2F0"/>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ja-JP" altLang="en-US" sz="1050">
                <a:solidFill>
                  <a:schemeClr val="bg1"/>
                </a:solidFill>
                <a:latin typeface="メイリオ" pitchFamily="50" charset="-128"/>
                <a:ea typeface="メイリオ" pitchFamily="50" charset="-128"/>
              </a:rPr>
              <a:t>組織マスタ</a:t>
            </a:r>
            <a:endParaRPr lang="en-US" sz="1050">
              <a:solidFill>
                <a:schemeClr val="bg1"/>
              </a:solidFill>
              <a:latin typeface="メイリオ" pitchFamily="50" charset="-128"/>
              <a:ea typeface="メイリオ" pitchFamily="50" charset="-128"/>
            </a:endParaRPr>
          </a:p>
        </p:txBody>
      </p:sp>
      <p:sp>
        <p:nvSpPr>
          <p:cNvPr id="27" name="角丸四角形 26"/>
          <p:cNvSpPr/>
          <p:nvPr/>
        </p:nvSpPr>
        <p:spPr>
          <a:xfrm>
            <a:off x="5578427" y="2632699"/>
            <a:ext cx="1406316" cy="401805"/>
          </a:xfrm>
          <a:prstGeom prst="roundRect">
            <a:avLst/>
          </a:prstGeom>
          <a:solidFill>
            <a:srgbClr val="54C2F0"/>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ja-JP" altLang="en-US" sz="1050">
                <a:solidFill>
                  <a:schemeClr val="bg1"/>
                </a:solidFill>
                <a:latin typeface="メイリオ" pitchFamily="50" charset="-128"/>
                <a:ea typeface="メイリオ" pitchFamily="50" charset="-128"/>
              </a:rPr>
              <a:t>税処理マスタ</a:t>
            </a:r>
            <a:endParaRPr lang="en-US" sz="1050">
              <a:solidFill>
                <a:schemeClr val="bg1"/>
              </a:solidFill>
              <a:latin typeface="メイリオ" pitchFamily="50" charset="-128"/>
              <a:ea typeface="メイリオ" pitchFamily="50" charset="-128"/>
            </a:endParaRPr>
          </a:p>
        </p:txBody>
      </p:sp>
      <p:sp>
        <p:nvSpPr>
          <p:cNvPr id="28" name="角丸四角形 27"/>
          <p:cNvSpPr/>
          <p:nvPr/>
        </p:nvSpPr>
        <p:spPr>
          <a:xfrm>
            <a:off x="7051711" y="2632699"/>
            <a:ext cx="1406316" cy="401805"/>
          </a:xfrm>
          <a:prstGeom prst="roundRect">
            <a:avLst/>
          </a:prstGeom>
          <a:solidFill>
            <a:srgbClr val="54C2F0"/>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ja-JP" altLang="en-US" sz="1050">
                <a:solidFill>
                  <a:schemeClr val="bg1"/>
                </a:solidFill>
                <a:latin typeface="メイリオ" pitchFamily="50" charset="-128"/>
                <a:ea typeface="メイリオ" pitchFamily="50" charset="-128"/>
              </a:rPr>
              <a:t>会計カレンダー</a:t>
            </a:r>
            <a:endParaRPr lang="en-US" sz="1050">
              <a:solidFill>
                <a:schemeClr val="bg1"/>
              </a:solidFill>
              <a:latin typeface="メイリオ" pitchFamily="50" charset="-128"/>
              <a:ea typeface="メイリオ" pitchFamily="50" charset="-128"/>
            </a:endParaRPr>
          </a:p>
        </p:txBody>
      </p:sp>
      <p:sp>
        <p:nvSpPr>
          <p:cNvPr id="29" name="角丸四角形 28"/>
          <p:cNvSpPr/>
          <p:nvPr/>
        </p:nvSpPr>
        <p:spPr>
          <a:xfrm>
            <a:off x="5578427" y="3101471"/>
            <a:ext cx="1406316" cy="401805"/>
          </a:xfrm>
          <a:prstGeom prst="roundRect">
            <a:avLst/>
          </a:prstGeom>
          <a:solidFill>
            <a:srgbClr val="54C2F0"/>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ja-JP" altLang="en-US" sz="1050">
                <a:solidFill>
                  <a:schemeClr val="bg1"/>
                </a:solidFill>
                <a:latin typeface="メイリオ" pitchFamily="50" charset="-128"/>
                <a:ea typeface="メイリオ" pitchFamily="50" charset="-128"/>
              </a:rPr>
              <a:t>仕入先マスタ</a:t>
            </a:r>
            <a:endParaRPr lang="en-US" sz="1050">
              <a:solidFill>
                <a:schemeClr val="bg1"/>
              </a:solidFill>
              <a:latin typeface="メイリオ" pitchFamily="50" charset="-128"/>
              <a:ea typeface="メイリオ" pitchFamily="50" charset="-128"/>
            </a:endParaRPr>
          </a:p>
        </p:txBody>
      </p:sp>
      <p:sp>
        <p:nvSpPr>
          <p:cNvPr id="30" name="角丸四角形 29"/>
          <p:cNvSpPr/>
          <p:nvPr/>
        </p:nvSpPr>
        <p:spPr>
          <a:xfrm>
            <a:off x="7051711" y="2163927"/>
            <a:ext cx="1406316" cy="401805"/>
          </a:xfrm>
          <a:prstGeom prst="roundRect">
            <a:avLst/>
          </a:prstGeom>
          <a:solidFill>
            <a:srgbClr val="54C2F0"/>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ja-JP" altLang="en-US" sz="900" dirty="0">
                <a:solidFill>
                  <a:schemeClr val="bg1"/>
                </a:solidFill>
                <a:latin typeface="メイリオ" pitchFamily="50" charset="-128"/>
                <a:ea typeface="メイリオ" pitchFamily="50" charset="-128"/>
              </a:rPr>
              <a:t>科目セキュリティ</a:t>
            </a:r>
            <a:endParaRPr lang="en-US" altLang="ja-JP" sz="900" dirty="0">
              <a:solidFill>
                <a:schemeClr val="bg1"/>
              </a:solidFill>
              <a:latin typeface="メイリオ" pitchFamily="50" charset="-128"/>
              <a:ea typeface="メイリオ" pitchFamily="50" charset="-128"/>
            </a:endParaRPr>
          </a:p>
          <a:p>
            <a:pPr algn="ctr">
              <a:defRPr/>
            </a:pPr>
            <a:r>
              <a:rPr lang="ja-JP" altLang="en-US" sz="900" dirty="0">
                <a:solidFill>
                  <a:schemeClr val="bg1"/>
                </a:solidFill>
                <a:latin typeface="メイリオ" pitchFamily="50" charset="-128"/>
                <a:ea typeface="メイリオ" pitchFamily="50" charset="-128"/>
              </a:rPr>
              <a:t>対象マスタ</a:t>
            </a:r>
            <a:endParaRPr lang="en-US" sz="900" dirty="0">
              <a:solidFill>
                <a:schemeClr val="bg1"/>
              </a:solidFill>
              <a:latin typeface="メイリオ" pitchFamily="50" charset="-128"/>
              <a:ea typeface="メイリオ" pitchFamily="50" charset="-128"/>
            </a:endParaRPr>
          </a:p>
        </p:txBody>
      </p:sp>
      <p:sp>
        <p:nvSpPr>
          <p:cNvPr id="31" name="角丸四角形 30"/>
          <p:cNvSpPr/>
          <p:nvPr/>
        </p:nvSpPr>
        <p:spPr>
          <a:xfrm>
            <a:off x="4105144" y="2632699"/>
            <a:ext cx="1406316" cy="401805"/>
          </a:xfrm>
          <a:prstGeom prst="roundRect">
            <a:avLst/>
          </a:prstGeom>
          <a:solidFill>
            <a:srgbClr val="54C2F0"/>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ja-JP" altLang="en-US" sz="900" dirty="0">
                <a:solidFill>
                  <a:schemeClr val="bg1"/>
                </a:solidFill>
                <a:latin typeface="メイリオ" pitchFamily="50" charset="-128"/>
                <a:ea typeface="メイリオ" pitchFamily="50" charset="-128"/>
              </a:rPr>
              <a:t>科目グループ</a:t>
            </a:r>
            <a:endParaRPr lang="en-US" altLang="ja-JP" sz="900" dirty="0">
              <a:solidFill>
                <a:schemeClr val="bg1"/>
              </a:solidFill>
              <a:latin typeface="メイリオ" pitchFamily="50" charset="-128"/>
              <a:ea typeface="メイリオ" pitchFamily="50" charset="-128"/>
            </a:endParaRPr>
          </a:p>
          <a:p>
            <a:pPr algn="ctr">
              <a:defRPr/>
            </a:pPr>
            <a:r>
              <a:rPr lang="ja-JP" altLang="en-US" sz="900" dirty="0">
                <a:solidFill>
                  <a:schemeClr val="bg1"/>
                </a:solidFill>
                <a:latin typeface="メイリオ" pitchFamily="50" charset="-128"/>
                <a:ea typeface="メイリオ" pitchFamily="50" charset="-128"/>
              </a:rPr>
              <a:t>名称マスタ</a:t>
            </a:r>
            <a:endParaRPr lang="en-US" sz="900" dirty="0">
              <a:solidFill>
                <a:schemeClr val="bg1"/>
              </a:solidFill>
              <a:latin typeface="メイリオ" pitchFamily="50" charset="-128"/>
              <a:ea typeface="メイリオ" pitchFamily="50" charset="-128"/>
            </a:endParaRPr>
          </a:p>
        </p:txBody>
      </p:sp>
      <p:sp>
        <p:nvSpPr>
          <p:cNvPr id="32" name="角丸四角形 31"/>
          <p:cNvSpPr/>
          <p:nvPr/>
        </p:nvSpPr>
        <p:spPr>
          <a:xfrm>
            <a:off x="7051711" y="3101471"/>
            <a:ext cx="1406316" cy="401805"/>
          </a:xfrm>
          <a:prstGeom prst="roundRect">
            <a:avLst/>
          </a:prstGeom>
          <a:solidFill>
            <a:srgbClr val="54C2F0"/>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ja-JP" altLang="en-US" sz="1050">
                <a:solidFill>
                  <a:schemeClr val="bg1"/>
                </a:solidFill>
                <a:latin typeface="メイリオ" pitchFamily="50" charset="-128"/>
                <a:ea typeface="メイリオ" pitchFamily="50" charset="-128"/>
              </a:rPr>
              <a:t>得意先マスタ</a:t>
            </a:r>
            <a:endParaRPr lang="en-US" sz="1050">
              <a:solidFill>
                <a:schemeClr val="bg1"/>
              </a:solidFill>
              <a:latin typeface="メイリオ" pitchFamily="50" charset="-128"/>
              <a:ea typeface="メイリオ" pitchFamily="50" charset="-128"/>
            </a:endParaRPr>
          </a:p>
        </p:txBody>
      </p:sp>
      <p:sp>
        <p:nvSpPr>
          <p:cNvPr id="33" name="角丸四角形 32"/>
          <p:cNvSpPr/>
          <p:nvPr/>
        </p:nvSpPr>
        <p:spPr>
          <a:xfrm>
            <a:off x="4105144" y="3570243"/>
            <a:ext cx="1406316" cy="401805"/>
          </a:xfrm>
          <a:prstGeom prst="roundRect">
            <a:avLst/>
          </a:prstGeom>
          <a:solidFill>
            <a:srgbClr val="54C2F0"/>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ja-JP" altLang="en-US" sz="900" dirty="0">
                <a:solidFill>
                  <a:schemeClr val="bg1"/>
                </a:solidFill>
                <a:latin typeface="メイリオ" pitchFamily="50" charset="-128"/>
                <a:ea typeface="メイリオ" pitchFamily="50" charset="-128"/>
              </a:rPr>
              <a:t>機能コードマスタ</a:t>
            </a:r>
            <a:endParaRPr lang="en-US" altLang="ja-JP" sz="900" dirty="0">
              <a:solidFill>
                <a:schemeClr val="bg1"/>
              </a:solidFill>
              <a:latin typeface="メイリオ" pitchFamily="50" charset="-128"/>
              <a:ea typeface="メイリオ" pitchFamily="50" charset="-128"/>
            </a:endParaRPr>
          </a:p>
          <a:p>
            <a:pPr algn="ctr">
              <a:defRPr/>
            </a:pPr>
            <a:r>
              <a:rPr lang="en-US" altLang="ja-JP" sz="900" dirty="0">
                <a:solidFill>
                  <a:schemeClr val="bg1"/>
                </a:solidFill>
                <a:latin typeface="メイリオ" pitchFamily="50" charset="-128"/>
                <a:ea typeface="メイリオ" pitchFamily="50" charset="-128"/>
              </a:rPr>
              <a:t>1</a:t>
            </a:r>
            <a:r>
              <a:rPr lang="ja-JP" altLang="en-US" sz="900" dirty="0">
                <a:solidFill>
                  <a:schemeClr val="bg1"/>
                </a:solidFill>
                <a:latin typeface="メイリオ" pitchFamily="50" charset="-128"/>
                <a:ea typeface="メイリオ" pitchFamily="50" charset="-128"/>
              </a:rPr>
              <a:t>～</a:t>
            </a:r>
            <a:r>
              <a:rPr lang="en-US" altLang="ja-JP" sz="900" dirty="0">
                <a:solidFill>
                  <a:schemeClr val="bg1"/>
                </a:solidFill>
                <a:latin typeface="メイリオ" pitchFamily="50" charset="-128"/>
                <a:ea typeface="メイリオ" pitchFamily="50" charset="-128"/>
              </a:rPr>
              <a:t>4</a:t>
            </a:r>
            <a:endParaRPr lang="en-US" sz="900" dirty="0">
              <a:solidFill>
                <a:schemeClr val="bg1"/>
              </a:solidFill>
              <a:latin typeface="メイリオ" pitchFamily="50" charset="-128"/>
              <a:ea typeface="メイリオ" pitchFamily="50" charset="-128"/>
            </a:endParaRPr>
          </a:p>
        </p:txBody>
      </p:sp>
      <p:sp>
        <p:nvSpPr>
          <p:cNvPr id="34" name="角丸四角形 33"/>
          <p:cNvSpPr/>
          <p:nvPr/>
        </p:nvSpPr>
        <p:spPr>
          <a:xfrm>
            <a:off x="5578427" y="3570243"/>
            <a:ext cx="1406316" cy="401805"/>
          </a:xfrm>
          <a:prstGeom prst="roundRect">
            <a:avLst/>
          </a:prstGeom>
          <a:solidFill>
            <a:srgbClr val="54C2F0"/>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ja-JP" altLang="en-US" sz="900">
                <a:solidFill>
                  <a:schemeClr val="bg1"/>
                </a:solidFill>
                <a:latin typeface="メイリオ" pitchFamily="50" charset="-128"/>
                <a:ea typeface="メイリオ" pitchFamily="50" charset="-128"/>
              </a:rPr>
              <a:t>プロジェクト</a:t>
            </a:r>
            <a:endParaRPr lang="en-US" altLang="ja-JP" sz="900">
              <a:solidFill>
                <a:schemeClr val="bg1"/>
              </a:solidFill>
              <a:latin typeface="メイリオ" pitchFamily="50" charset="-128"/>
              <a:ea typeface="メイリオ" pitchFamily="50" charset="-128"/>
            </a:endParaRPr>
          </a:p>
          <a:p>
            <a:pPr algn="ctr">
              <a:defRPr/>
            </a:pPr>
            <a:r>
              <a:rPr lang="ja-JP" altLang="en-US" sz="900">
                <a:solidFill>
                  <a:schemeClr val="bg1"/>
                </a:solidFill>
                <a:latin typeface="メイリオ" pitchFamily="50" charset="-128"/>
                <a:ea typeface="メイリオ" pitchFamily="50" charset="-128"/>
              </a:rPr>
              <a:t>マスタ</a:t>
            </a:r>
            <a:endParaRPr lang="en-US" sz="900">
              <a:solidFill>
                <a:schemeClr val="bg1"/>
              </a:solidFill>
              <a:latin typeface="メイリオ" pitchFamily="50" charset="-128"/>
              <a:ea typeface="メイリオ" pitchFamily="50" charset="-128"/>
            </a:endParaRPr>
          </a:p>
        </p:txBody>
      </p:sp>
      <p:sp>
        <p:nvSpPr>
          <p:cNvPr id="35" name="角丸四角形 34"/>
          <p:cNvSpPr/>
          <p:nvPr/>
        </p:nvSpPr>
        <p:spPr>
          <a:xfrm>
            <a:off x="4105144" y="4039015"/>
            <a:ext cx="1406316" cy="401805"/>
          </a:xfrm>
          <a:prstGeom prst="roundRect">
            <a:avLst/>
          </a:prstGeom>
          <a:solidFill>
            <a:srgbClr val="54C2F0"/>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ja-JP" altLang="en-US" sz="1050">
                <a:solidFill>
                  <a:schemeClr val="bg1"/>
                </a:solidFill>
                <a:latin typeface="メイリオ" pitchFamily="50" charset="-128"/>
                <a:ea typeface="メイリオ" pitchFamily="50" charset="-128"/>
              </a:rPr>
              <a:t>予算マスタ</a:t>
            </a:r>
            <a:endParaRPr lang="en-US" sz="1050">
              <a:solidFill>
                <a:schemeClr val="bg1"/>
              </a:solidFill>
              <a:latin typeface="メイリオ" pitchFamily="50" charset="-128"/>
              <a:ea typeface="メイリオ" pitchFamily="50" charset="-128"/>
            </a:endParaRPr>
          </a:p>
        </p:txBody>
      </p:sp>
      <p:sp>
        <p:nvSpPr>
          <p:cNvPr id="36" name="角丸四角形 35"/>
          <p:cNvSpPr/>
          <p:nvPr/>
        </p:nvSpPr>
        <p:spPr>
          <a:xfrm>
            <a:off x="5578427" y="4039015"/>
            <a:ext cx="1406316" cy="401805"/>
          </a:xfrm>
          <a:prstGeom prst="roundRect">
            <a:avLst/>
          </a:prstGeom>
          <a:solidFill>
            <a:srgbClr val="54C2F0"/>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ja-JP" altLang="en-US" sz="975">
                <a:solidFill>
                  <a:schemeClr val="bg1"/>
                </a:solidFill>
                <a:latin typeface="メイリオ" pitchFamily="50" charset="-128"/>
                <a:ea typeface="メイリオ" pitchFamily="50" charset="-128"/>
              </a:rPr>
              <a:t>予算名称マスタ</a:t>
            </a:r>
            <a:endParaRPr lang="en-US" altLang="ja-JP" sz="975">
              <a:solidFill>
                <a:schemeClr val="bg1"/>
              </a:solidFill>
              <a:latin typeface="メイリオ" pitchFamily="50" charset="-128"/>
              <a:ea typeface="メイリオ" pitchFamily="50" charset="-128"/>
            </a:endParaRPr>
          </a:p>
        </p:txBody>
      </p:sp>
      <p:sp>
        <p:nvSpPr>
          <p:cNvPr id="37" name="角丸四角形 36"/>
          <p:cNvSpPr/>
          <p:nvPr/>
        </p:nvSpPr>
        <p:spPr>
          <a:xfrm>
            <a:off x="7051711" y="3570243"/>
            <a:ext cx="1406316" cy="401805"/>
          </a:xfrm>
          <a:prstGeom prst="roundRect">
            <a:avLst/>
          </a:prstGeom>
          <a:solidFill>
            <a:srgbClr val="54C2F0"/>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ja-JP" altLang="en-US" sz="900">
                <a:solidFill>
                  <a:schemeClr val="bg1"/>
                </a:solidFill>
                <a:latin typeface="メイリオ" pitchFamily="50" charset="-128"/>
                <a:ea typeface="メイリオ" pitchFamily="50" charset="-128"/>
              </a:rPr>
              <a:t>コード利用</a:t>
            </a:r>
            <a:endParaRPr lang="en-US" altLang="ja-JP" sz="900">
              <a:solidFill>
                <a:schemeClr val="bg1"/>
              </a:solidFill>
              <a:latin typeface="メイリオ" pitchFamily="50" charset="-128"/>
              <a:ea typeface="メイリオ" pitchFamily="50" charset="-128"/>
            </a:endParaRPr>
          </a:p>
          <a:p>
            <a:pPr algn="ctr">
              <a:defRPr/>
            </a:pPr>
            <a:r>
              <a:rPr lang="ja-JP" altLang="en-US" sz="900">
                <a:solidFill>
                  <a:schemeClr val="bg1"/>
                </a:solidFill>
                <a:latin typeface="メイリオ" pitchFamily="50" charset="-128"/>
                <a:ea typeface="メイリオ" pitchFamily="50" charset="-128"/>
              </a:rPr>
              <a:t>情報マスタ</a:t>
            </a:r>
            <a:endParaRPr lang="en-US" sz="900">
              <a:solidFill>
                <a:schemeClr val="bg1"/>
              </a:solidFill>
              <a:latin typeface="メイリオ" pitchFamily="50" charset="-128"/>
              <a:ea typeface="メイリオ" pitchFamily="50" charset="-128"/>
            </a:endParaRPr>
          </a:p>
        </p:txBody>
      </p:sp>
      <p:sp>
        <p:nvSpPr>
          <p:cNvPr id="38" name="テキスト ボックス 37"/>
          <p:cNvSpPr txBox="1"/>
          <p:nvPr/>
        </p:nvSpPr>
        <p:spPr>
          <a:xfrm>
            <a:off x="5786334" y="1419335"/>
            <a:ext cx="1057471" cy="228986"/>
          </a:xfrm>
          <a:prstGeom prst="rect">
            <a:avLst/>
          </a:prstGeom>
        </p:spPr>
        <p:txBody>
          <a:bodyPr wrap="none" lIns="0" tIns="0" rIns="0" bIns="0">
            <a:spAutoFit/>
          </a:bodyPr>
          <a:lstStyle/>
          <a:p>
            <a:pPr algn="ctr">
              <a:defRPr/>
            </a:pPr>
            <a:r>
              <a:rPr lang="en-US" altLang="ja-JP" sz="1200" b="1">
                <a:latin typeface="メイリオ" pitchFamily="50" charset="-128"/>
                <a:ea typeface="メイリオ" pitchFamily="50" charset="-128"/>
                <a:cs typeface="+mj-cs"/>
              </a:rPr>
              <a:t>NX</a:t>
            </a:r>
            <a:r>
              <a:rPr lang="ja-JP" altLang="en-US" sz="1200" b="1">
                <a:latin typeface="メイリオ" pitchFamily="50" charset="-128"/>
                <a:ea typeface="メイリオ" pitchFamily="50" charset="-128"/>
                <a:cs typeface="+mj-cs"/>
              </a:rPr>
              <a:t>統合会計</a:t>
            </a:r>
            <a:endParaRPr lang="en-US" sz="1200" b="1">
              <a:latin typeface="メイリオ" pitchFamily="50" charset="-128"/>
              <a:ea typeface="メイリオ" pitchFamily="50" charset="-128"/>
              <a:cs typeface="+mj-cs"/>
            </a:endParaRPr>
          </a:p>
        </p:txBody>
      </p:sp>
      <p:sp>
        <p:nvSpPr>
          <p:cNvPr id="39" name="右矢印 38"/>
          <p:cNvSpPr/>
          <p:nvPr/>
        </p:nvSpPr>
        <p:spPr>
          <a:xfrm>
            <a:off x="3535921" y="1762122"/>
            <a:ext cx="435288" cy="334800"/>
          </a:xfrm>
          <a:prstGeom prst="rightArrow">
            <a:avLst/>
          </a:prstGeom>
          <a:solidFill>
            <a:srgbClr val="FF9900"/>
          </a:solidFill>
          <a:ln w="25400" cap="flat" cmpd="sng" algn="ctr">
            <a:solidFill>
              <a:srgbClr val="FF9900"/>
            </a:solidFill>
            <a:prstDash val="solid"/>
          </a:ln>
          <a:effectLst/>
        </p:spPr>
        <p:txBody>
          <a:bodyPr rtlCol="0" anchor="ctr"/>
          <a:lstStyle/>
          <a:p>
            <a:pPr algn="ctr">
              <a:defRPr/>
            </a:pPr>
            <a:endParaRPr lang="ja-JP" altLang="en-US" sz="1350" kern="0">
              <a:solidFill>
                <a:sysClr val="window" lastClr="FFFFFF"/>
              </a:solidFill>
              <a:latin typeface="メイリオ"/>
              <a:ea typeface="メイリオ"/>
            </a:endParaRPr>
          </a:p>
        </p:txBody>
      </p:sp>
      <p:sp>
        <p:nvSpPr>
          <p:cNvPr id="40" name="右矢印 39"/>
          <p:cNvSpPr/>
          <p:nvPr/>
        </p:nvSpPr>
        <p:spPr>
          <a:xfrm>
            <a:off x="3535921" y="3436308"/>
            <a:ext cx="435288" cy="334800"/>
          </a:xfrm>
          <a:prstGeom prst="rightArrow">
            <a:avLst/>
          </a:prstGeom>
          <a:solidFill>
            <a:srgbClr val="FF9900"/>
          </a:solidFill>
          <a:ln w="25400" cap="flat" cmpd="sng" algn="ctr">
            <a:solidFill>
              <a:srgbClr val="FF9900"/>
            </a:solidFill>
            <a:prstDash val="solid"/>
          </a:ln>
          <a:effectLst/>
        </p:spPr>
        <p:txBody>
          <a:bodyPr rtlCol="0" anchor="ctr"/>
          <a:lstStyle/>
          <a:p>
            <a:pPr algn="ctr">
              <a:defRPr/>
            </a:pPr>
            <a:endParaRPr lang="ja-JP" altLang="en-US" sz="1350" kern="0">
              <a:solidFill>
                <a:sysClr val="window" lastClr="FFFFFF"/>
              </a:solidFill>
              <a:latin typeface="メイリオ"/>
              <a:ea typeface="メイリオ"/>
            </a:endParaRPr>
          </a:p>
        </p:txBody>
      </p:sp>
      <p:sp>
        <p:nvSpPr>
          <p:cNvPr id="41" name="右矢印 40"/>
          <p:cNvSpPr/>
          <p:nvPr/>
        </p:nvSpPr>
        <p:spPr>
          <a:xfrm rot="10800000">
            <a:off x="3502437" y="2498764"/>
            <a:ext cx="435288" cy="334800"/>
          </a:xfrm>
          <a:prstGeom prst="rightArrow">
            <a:avLst/>
          </a:prstGeom>
          <a:solidFill>
            <a:srgbClr val="54C2F0"/>
          </a:solidFill>
          <a:ln w="25400" cap="flat" cmpd="sng" algn="ctr">
            <a:noFill/>
            <a:prstDash val="solid"/>
          </a:ln>
          <a:effectLst/>
        </p:spPr>
        <p:txBody>
          <a:bodyPr rtlCol="0" anchor="ctr"/>
          <a:lstStyle/>
          <a:p>
            <a:pPr algn="ctr">
              <a:defRPr/>
            </a:pPr>
            <a:endParaRPr lang="ja-JP" altLang="en-US" sz="1350" kern="0">
              <a:solidFill>
                <a:sysClr val="window" lastClr="FFFFFF"/>
              </a:solidFill>
              <a:latin typeface="メイリオ"/>
              <a:ea typeface="メイリオ"/>
            </a:endParaRPr>
          </a:p>
        </p:txBody>
      </p:sp>
      <p:cxnSp>
        <p:nvCxnSpPr>
          <p:cNvPr id="45" name="直線コネクタ 44"/>
          <p:cNvCxnSpPr/>
          <p:nvPr/>
        </p:nvCxnSpPr>
        <p:spPr>
          <a:xfrm>
            <a:off x="288000" y="2355726"/>
            <a:ext cx="3131872" cy="0"/>
          </a:xfrm>
          <a:prstGeom prst="line">
            <a:avLst/>
          </a:prstGeom>
          <a:ln w="28575">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59266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49</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テキスト プレースホルダー 3"/>
          <p:cNvSpPr>
            <a:spLocks noGrp="1"/>
          </p:cNvSpPr>
          <p:nvPr>
            <p:ph type="body" sz="quarter" idx="16"/>
          </p:nvPr>
        </p:nvSpPr>
        <p:spPr/>
        <p:txBody>
          <a:bodyPr/>
          <a:lstStyle/>
          <a:p>
            <a:r>
              <a:rPr lang="ja-JP" altLang="en-US"/>
              <a:t>事前に設定した集計データを組織単位で確認可能</a:t>
            </a:r>
          </a:p>
          <a:p>
            <a:endParaRPr kumimoji="1" lang="ja-JP" altLang="en-US"/>
          </a:p>
        </p:txBody>
      </p:sp>
      <p:sp>
        <p:nvSpPr>
          <p:cNvPr id="6" name="タイトル 5"/>
          <p:cNvSpPr>
            <a:spLocks noGrp="1"/>
          </p:cNvSpPr>
          <p:nvPr>
            <p:ph type="title"/>
          </p:nvPr>
        </p:nvSpPr>
        <p:spPr/>
        <p:txBody>
          <a:bodyPr/>
          <a:lstStyle/>
          <a:p>
            <a:r>
              <a:rPr lang="ja-JP" altLang="en-US"/>
              <a:t>人事管理・給与管理特長</a:t>
            </a:r>
            <a:endParaRPr kumimoji="1" lang="ja-JP" altLang="en-US"/>
          </a:p>
        </p:txBody>
      </p:sp>
      <p:grpSp>
        <p:nvGrpSpPr>
          <p:cNvPr id="65" name="グループ化 64"/>
          <p:cNvGrpSpPr/>
          <p:nvPr/>
        </p:nvGrpSpPr>
        <p:grpSpPr>
          <a:xfrm>
            <a:off x="1223628" y="905674"/>
            <a:ext cx="6536314" cy="3922053"/>
            <a:chOff x="1357057" y="951571"/>
            <a:chExt cx="6536314" cy="3922053"/>
          </a:xfrm>
        </p:grpSpPr>
        <p:sp>
          <p:nvSpPr>
            <p:cNvPr id="7" name="テキスト プレースホルダー 5"/>
            <p:cNvSpPr txBox="1">
              <a:spLocks/>
            </p:cNvSpPr>
            <p:nvPr/>
          </p:nvSpPr>
          <p:spPr>
            <a:xfrm>
              <a:off x="1412799" y="951571"/>
              <a:ext cx="6480572" cy="209480"/>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kumimoji="1"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defRPr/>
              </a:pPr>
              <a:r>
                <a:rPr lang="ja-JP" altLang="en-US" sz="1200">
                  <a:solidFill>
                    <a:sysClr val="windowText" lastClr="000000"/>
                  </a:solidFill>
                  <a:latin typeface="メイリオ"/>
                  <a:ea typeface="メイリオ"/>
                </a:rPr>
                <a:t>　</a:t>
              </a:r>
            </a:p>
          </p:txBody>
        </p:sp>
        <p:sp>
          <p:nvSpPr>
            <p:cNvPr id="8" name="AutoShape 5"/>
            <p:cNvSpPr>
              <a:spLocks noChangeArrowheads="1"/>
            </p:cNvSpPr>
            <p:nvPr/>
          </p:nvSpPr>
          <p:spPr bwMode="gray">
            <a:xfrm>
              <a:off x="1639816" y="3594490"/>
              <a:ext cx="5813609" cy="1261470"/>
            </a:xfrm>
            <a:prstGeom prst="roundRect">
              <a:avLst>
                <a:gd name="adj" fmla="val 2389"/>
              </a:avLst>
            </a:prstGeom>
            <a:solidFill>
              <a:srgbClr val="FFFFFF"/>
            </a:solidFill>
            <a:ln w="25400" cap="flat" cmpd="sng" algn="ctr">
              <a:solidFill>
                <a:sysClr val="window" lastClr="FFFFFF">
                  <a:lumMod val="85000"/>
                </a:sysClr>
              </a:solidFill>
              <a:prstDash val="solid"/>
              <a:headEnd/>
              <a:tailEnd/>
            </a:ln>
            <a:effectLst/>
          </p:spPr>
          <p:txBody>
            <a:bodyPr wrap="none" lIns="40500" rIns="40500" anchor="t"/>
            <a:lstStyle/>
            <a:p>
              <a:pPr>
                <a:buClr>
                  <a:srgbClr val="0065AE"/>
                </a:buClr>
                <a:buSzPct val="80000"/>
                <a:defRPr/>
              </a:pPr>
              <a:endParaRPr kumimoji="0" lang="en-US" altLang="ja-JP" sz="750" kern="0">
                <a:solidFill>
                  <a:srgbClr val="434343"/>
                </a:solidFill>
                <a:cs typeface="Arial Unicode MS" pitchFamily="50" charset="-128"/>
              </a:endParaRPr>
            </a:p>
          </p:txBody>
        </p:sp>
        <p:sp>
          <p:nvSpPr>
            <p:cNvPr id="9" name="AutoShape 5"/>
            <p:cNvSpPr>
              <a:spLocks noChangeArrowheads="1"/>
            </p:cNvSpPr>
            <p:nvPr/>
          </p:nvSpPr>
          <p:spPr bwMode="gray">
            <a:xfrm>
              <a:off x="4447499" y="1272296"/>
              <a:ext cx="3148838" cy="2111769"/>
            </a:xfrm>
            <a:prstGeom prst="roundRect">
              <a:avLst>
                <a:gd name="adj" fmla="val 2389"/>
              </a:avLst>
            </a:prstGeom>
            <a:solidFill>
              <a:srgbClr val="FFFFFF"/>
            </a:solidFill>
            <a:ln w="25400" cap="flat" cmpd="sng" algn="ctr">
              <a:solidFill>
                <a:sysClr val="window" lastClr="FFFFFF">
                  <a:lumMod val="85000"/>
                </a:sysClr>
              </a:solidFill>
              <a:prstDash val="solid"/>
              <a:headEnd/>
              <a:tailEnd/>
            </a:ln>
            <a:effectLst/>
          </p:spPr>
          <p:txBody>
            <a:bodyPr wrap="none" lIns="40500" rIns="40500" anchor="t"/>
            <a:lstStyle/>
            <a:p>
              <a:pPr>
                <a:buClr>
                  <a:srgbClr val="0065AE"/>
                </a:buClr>
                <a:buSzPct val="80000"/>
                <a:defRPr/>
              </a:pPr>
              <a:endParaRPr kumimoji="0" lang="en-US" altLang="ja-JP" sz="750" kern="0">
                <a:solidFill>
                  <a:srgbClr val="434343"/>
                </a:solidFill>
                <a:cs typeface="Arial Unicode MS" pitchFamily="50" charset="-128"/>
              </a:endParaRPr>
            </a:p>
          </p:txBody>
        </p:sp>
        <p:sp>
          <p:nvSpPr>
            <p:cNvPr id="10" name="AutoShape 5"/>
            <p:cNvSpPr>
              <a:spLocks noChangeArrowheads="1"/>
            </p:cNvSpPr>
            <p:nvPr/>
          </p:nvSpPr>
          <p:spPr bwMode="gray">
            <a:xfrm>
              <a:off x="1453740" y="1183969"/>
              <a:ext cx="2078308" cy="2067807"/>
            </a:xfrm>
            <a:prstGeom prst="roundRect">
              <a:avLst>
                <a:gd name="adj" fmla="val 2389"/>
              </a:avLst>
            </a:prstGeom>
            <a:solidFill>
              <a:srgbClr val="FFFFFF"/>
            </a:solidFill>
            <a:ln w="25400" cap="flat" cmpd="sng" algn="ctr">
              <a:solidFill>
                <a:sysClr val="window" lastClr="FFFFFF">
                  <a:lumMod val="85000"/>
                </a:sysClr>
              </a:solidFill>
              <a:prstDash val="solid"/>
              <a:headEnd/>
              <a:tailEnd/>
            </a:ln>
            <a:effectLst/>
          </p:spPr>
          <p:txBody>
            <a:bodyPr wrap="none" lIns="40500" rIns="40500" anchor="t"/>
            <a:lstStyle/>
            <a:p>
              <a:pPr>
                <a:buClr>
                  <a:srgbClr val="0065AE"/>
                </a:buClr>
                <a:buSzPct val="80000"/>
                <a:defRPr/>
              </a:pPr>
              <a:endParaRPr kumimoji="0" lang="en-US" altLang="ja-JP" sz="750" kern="0">
                <a:solidFill>
                  <a:srgbClr val="434343"/>
                </a:solidFill>
                <a:cs typeface="Arial Unicode MS" pitchFamily="50" charset="-128"/>
              </a:endParaRPr>
            </a:p>
          </p:txBody>
        </p:sp>
        <p:sp>
          <p:nvSpPr>
            <p:cNvPr id="11" name="テキスト プレースホルダー 4"/>
            <p:cNvSpPr txBox="1">
              <a:spLocks/>
            </p:cNvSpPr>
            <p:nvPr/>
          </p:nvSpPr>
          <p:spPr>
            <a:xfrm>
              <a:off x="1533802" y="1089088"/>
              <a:ext cx="5994554" cy="184016"/>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kumimoji="1"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defRPr/>
              </a:pPr>
              <a:r>
                <a:rPr lang="ja-JP" altLang="en-US" sz="900">
                  <a:solidFill>
                    <a:prstClr val="black"/>
                  </a:solidFill>
                  <a:latin typeface="メイリオ"/>
                  <a:ea typeface="メイリオ"/>
                </a:rPr>
                <a:t>　</a:t>
              </a:r>
            </a:p>
          </p:txBody>
        </p:sp>
        <p:sp>
          <p:nvSpPr>
            <p:cNvPr id="12" name="Text Box 44"/>
            <p:cNvSpPr txBox="1">
              <a:spLocks noChangeArrowheads="1"/>
            </p:cNvSpPr>
            <p:nvPr/>
          </p:nvSpPr>
          <p:spPr bwMode="auto">
            <a:xfrm>
              <a:off x="5952446" y="3683341"/>
              <a:ext cx="1201484" cy="438582"/>
            </a:xfrm>
            <a:prstGeom prst="rect">
              <a:avLst/>
            </a:prstGeom>
            <a:solidFill>
              <a:srgbClr val="AACE36">
                <a:lumMod val="75000"/>
              </a:srgbClr>
            </a:solidFill>
            <a:ln>
              <a:noFill/>
              <a:headEnd/>
              <a:tailEnd/>
            </a:ln>
            <a:effectLst/>
          </p:spPr>
          <p:txBody>
            <a:bodyPr wrap="square" lIns="0" rIns="0" anchor="ctr">
              <a:spAutoFit/>
            </a:bodyPr>
            <a:lstStyle/>
            <a:p>
              <a:pPr algn="ctr">
                <a:spcBef>
                  <a:spcPct val="50000"/>
                </a:spcBef>
                <a:defRPr/>
              </a:pPr>
              <a:r>
                <a:rPr kumimoji="0" lang="ja-JP" altLang="en-US" sz="900" kern="0">
                  <a:solidFill>
                    <a:srgbClr val="FFFFFF"/>
                  </a:solidFill>
                  <a:cs typeface="メイリオ" pitchFamily="50" charset="-128"/>
                </a:rPr>
                <a:t>社員への</a:t>
              </a:r>
              <a:endParaRPr kumimoji="0" lang="en-US" altLang="ja-JP" sz="900" kern="0">
                <a:solidFill>
                  <a:srgbClr val="FFFFFF"/>
                </a:solidFill>
                <a:cs typeface="メイリオ" pitchFamily="50" charset="-128"/>
              </a:endParaRPr>
            </a:p>
            <a:p>
              <a:pPr algn="ctr">
                <a:spcBef>
                  <a:spcPct val="50000"/>
                </a:spcBef>
                <a:defRPr/>
              </a:pPr>
              <a:r>
                <a:rPr kumimoji="0" lang="ja-JP" altLang="en-US" sz="900" kern="0">
                  <a:solidFill>
                    <a:srgbClr val="FFFFFF"/>
                  </a:solidFill>
                  <a:cs typeface="メイリオ" pitchFamily="50" charset="-128"/>
                </a:rPr>
                <a:t>ドリルダウン</a:t>
              </a:r>
            </a:p>
          </p:txBody>
        </p:sp>
        <p:sp>
          <p:nvSpPr>
            <p:cNvPr id="13" name="角丸四角形 12"/>
            <p:cNvSpPr/>
            <p:nvPr/>
          </p:nvSpPr>
          <p:spPr>
            <a:xfrm>
              <a:off x="4467178" y="1037674"/>
              <a:ext cx="924182" cy="257527"/>
            </a:xfrm>
            <a:prstGeom prst="roundRect">
              <a:avLst/>
            </a:prstGeom>
            <a:solidFill>
              <a:srgbClr val="54C2F0"/>
            </a:solidFill>
            <a:ln>
              <a:noFill/>
            </a:ln>
            <a:effectLst/>
          </p:spPr>
          <p:txBody>
            <a:bodyPr anchor="ctr"/>
            <a:lstStyle/>
            <a:p>
              <a:pPr algn="ctr">
                <a:defRPr/>
              </a:pPr>
              <a:r>
                <a:rPr lang="ja-JP" altLang="en-US" sz="1200" kern="0">
                  <a:solidFill>
                    <a:srgbClr val="FFFFFF"/>
                  </a:solidFill>
                  <a:cs typeface="メイリオ" pitchFamily="50" charset="-128"/>
                </a:rPr>
                <a:t>集計項目</a:t>
              </a:r>
              <a:endParaRPr lang="en-US" altLang="ja-JP" sz="1200" kern="0">
                <a:solidFill>
                  <a:srgbClr val="FFFFFF"/>
                </a:solidFill>
                <a:cs typeface="メイリオ" pitchFamily="50" charset="-128"/>
              </a:endParaRPr>
            </a:p>
          </p:txBody>
        </p:sp>
        <p:grpSp>
          <p:nvGrpSpPr>
            <p:cNvPr id="14" name="グループ化 13"/>
            <p:cNvGrpSpPr/>
            <p:nvPr/>
          </p:nvGrpSpPr>
          <p:grpSpPr>
            <a:xfrm>
              <a:off x="4535400" y="1465119"/>
              <a:ext cx="2947275" cy="1551378"/>
              <a:chOff x="3896163" y="1453706"/>
              <a:chExt cx="5052789" cy="2736319"/>
            </a:xfrm>
          </p:grpSpPr>
          <p:cxnSp>
            <p:nvCxnSpPr>
              <p:cNvPr id="15" name="直線コネクタ 14"/>
              <p:cNvCxnSpPr/>
              <p:nvPr/>
            </p:nvCxnSpPr>
            <p:spPr>
              <a:xfrm flipV="1">
                <a:off x="3896163" y="2101778"/>
                <a:ext cx="5052789" cy="16469"/>
              </a:xfrm>
              <a:prstGeom prst="line">
                <a:avLst/>
              </a:prstGeom>
              <a:noFill/>
              <a:ln w="25400" cap="flat" cmpd="sng" algn="ctr">
                <a:solidFill>
                  <a:srgbClr val="7F7F7F">
                    <a:alpha val="55000"/>
                  </a:srgbClr>
                </a:solidFill>
                <a:prstDash val="solid"/>
              </a:ln>
              <a:effectLst>
                <a:outerShdw blurRad="40000" dist="23000" dir="5400000" rotWithShape="0">
                  <a:srgbClr val="000000">
                    <a:alpha val="35000"/>
                  </a:srgbClr>
                </a:outerShdw>
              </a:effectLst>
            </p:spPr>
          </p:cxnSp>
          <p:cxnSp>
            <p:nvCxnSpPr>
              <p:cNvPr id="16" name="直線コネクタ 15"/>
              <p:cNvCxnSpPr/>
              <p:nvPr/>
            </p:nvCxnSpPr>
            <p:spPr>
              <a:xfrm flipH="1" flipV="1">
                <a:off x="4755399" y="1758482"/>
                <a:ext cx="11432" cy="2431199"/>
              </a:xfrm>
              <a:prstGeom prst="line">
                <a:avLst/>
              </a:prstGeom>
              <a:noFill/>
              <a:ln w="25400" cap="flat" cmpd="sng" algn="ctr">
                <a:solidFill>
                  <a:srgbClr val="7F7F7F">
                    <a:alpha val="55000"/>
                  </a:srgbClr>
                </a:solidFill>
                <a:prstDash val="solid"/>
              </a:ln>
              <a:effectLst>
                <a:outerShdw blurRad="40000" dist="23000" dir="5400000" rotWithShape="0">
                  <a:srgbClr val="000000">
                    <a:alpha val="35000"/>
                  </a:srgbClr>
                </a:outerShdw>
              </a:effectLst>
            </p:spPr>
          </p:cxnSp>
          <p:cxnSp>
            <p:nvCxnSpPr>
              <p:cNvPr id="17" name="直線コネクタ 16"/>
              <p:cNvCxnSpPr/>
              <p:nvPr/>
            </p:nvCxnSpPr>
            <p:spPr>
              <a:xfrm>
                <a:off x="4700448" y="2765674"/>
                <a:ext cx="4248000" cy="0"/>
              </a:xfrm>
              <a:prstGeom prst="line">
                <a:avLst/>
              </a:prstGeom>
              <a:noFill/>
              <a:ln w="25400" cap="flat" cmpd="sng" algn="ctr">
                <a:solidFill>
                  <a:srgbClr val="7F7F7F">
                    <a:alpha val="55000"/>
                  </a:srgbClr>
                </a:solidFill>
                <a:prstDash val="solid"/>
              </a:ln>
              <a:effectLst>
                <a:outerShdw blurRad="40000" dist="23000" dir="5400000" rotWithShape="0">
                  <a:srgbClr val="000000">
                    <a:alpha val="35000"/>
                  </a:srgbClr>
                </a:outerShdw>
              </a:effectLst>
            </p:spPr>
          </p:cxnSp>
          <p:cxnSp>
            <p:nvCxnSpPr>
              <p:cNvPr id="18" name="直線コネクタ 17"/>
              <p:cNvCxnSpPr/>
              <p:nvPr/>
            </p:nvCxnSpPr>
            <p:spPr>
              <a:xfrm>
                <a:off x="4700448" y="3413746"/>
                <a:ext cx="4248000" cy="0"/>
              </a:xfrm>
              <a:prstGeom prst="line">
                <a:avLst/>
              </a:prstGeom>
              <a:noFill/>
              <a:ln w="25400" cap="flat" cmpd="sng" algn="ctr">
                <a:solidFill>
                  <a:srgbClr val="7F7F7F">
                    <a:alpha val="55000"/>
                  </a:srgbClr>
                </a:solidFill>
                <a:prstDash val="solid"/>
              </a:ln>
              <a:effectLst>
                <a:outerShdw blurRad="40000" dist="23000" dir="5400000" rotWithShape="0">
                  <a:srgbClr val="000000">
                    <a:alpha val="35000"/>
                  </a:srgbClr>
                </a:outerShdw>
              </a:effectLst>
            </p:spPr>
          </p:cxnSp>
          <p:cxnSp>
            <p:nvCxnSpPr>
              <p:cNvPr id="19" name="直線コネクタ 18"/>
              <p:cNvCxnSpPr/>
              <p:nvPr/>
            </p:nvCxnSpPr>
            <p:spPr>
              <a:xfrm>
                <a:off x="4700448" y="4061818"/>
                <a:ext cx="4248000" cy="0"/>
              </a:xfrm>
              <a:prstGeom prst="line">
                <a:avLst/>
              </a:prstGeom>
              <a:noFill/>
              <a:ln w="25400" cap="flat" cmpd="sng" algn="ctr">
                <a:solidFill>
                  <a:srgbClr val="7F7F7F">
                    <a:alpha val="55000"/>
                  </a:srgbClr>
                </a:solidFill>
                <a:prstDash val="solid"/>
              </a:ln>
              <a:effectLst>
                <a:outerShdw blurRad="40000" dist="23000" dir="5400000" rotWithShape="0">
                  <a:srgbClr val="000000">
                    <a:alpha val="35000"/>
                  </a:srgbClr>
                </a:outerShdw>
              </a:effectLst>
            </p:spPr>
          </p:cxnSp>
          <p:cxnSp>
            <p:nvCxnSpPr>
              <p:cNvPr id="20" name="直線コネクタ 19"/>
              <p:cNvCxnSpPr/>
              <p:nvPr/>
            </p:nvCxnSpPr>
            <p:spPr>
              <a:xfrm flipH="1" flipV="1">
                <a:off x="5780568" y="2029769"/>
                <a:ext cx="8384" cy="2160000"/>
              </a:xfrm>
              <a:prstGeom prst="line">
                <a:avLst/>
              </a:prstGeom>
              <a:noFill/>
              <a:ln w="25400" cap="flat" cmpd="sng" algn="ctr">
                <a:solidFill>
                  <a:srgbClr val="7F7F7F">
                    <a:alpha val="55000"/>
                  </a:srgbClr>
                </a:solidFill>
                <a:prstDash val="solid"/>
              </a:ln>
              <a:effectLst>
                <a:outerShdw blurRad="40000" dist="23000" dir="5400000" rotWithShape="0">
                  <a:srgbClr val="000000">
                    <a:alpha val="35000"/>
                  </a:srgbClr>
                </a:outerShdw>
              </a:effectLst>
            </p:spPr>
          </p:cxnSp>
          <p:cxnSp>
            <p:nvCxnSpPr>
              <p:cNvPr id="21" name="直線コネクタ 20"/>
              <p:cNvCxnSpPr/>
              <p:nvPr/>
            </p:nvCxnSpPr>
            <p:spPr>
              <a:xfrm flipH="1" flipV="1">
                <a:off x="6788680" y="2029769"/>
                <a:ext cx="8384" cy="2160000"/>
              </a:xfrm>
              <a:prstGeom prst="line">
                <a:avLst/>
              </a:prstGeom>
              <a:noFill/>
              <a:ln w="25400" cap="flat" cmpd="sng" algn="ctr">
                <a:solidFill>
                  <a:srgbClr val="7F7F7F">
                    <a:alpha val="55000"/>
                  </a:srgbClr>
                </a:solidFill>
                <a:prstDash val="solid"/>
              </a:ln>
              <a:effectLst>
                <a:outerShdw blurRad="40000" dist="23000" dir="5400000" rotWithShape="0">
                  <a:srgbClr val="000000">
                    <a:alpha val="35000"/>
                  </a:srgbClr>
                </a:outerShdw>
              </a:effectLst>
            </p:spPr>
          </p:cxnSp>
          <p:cxnSp>
            <p:nvCxnSpPr>
              <p:cNvPr id="22" name="直線コネクタ 21"/>
              <p:cNvCxnSpPr/>
              <p:nvPr/>
            </p:nvCxnSpPr>
            <p:spPr>
              <a:xfrm flipH="1" flipV="1">
                <a:off x="7796792" y="2029769"/>
                <a:ext cx="8384" cy="2160000"/>
              </a:xfrm>
              <a:prstGeom prst="line">
                <a:avLst/>
              </a:prstGeom>
              <a:noFill/>
              <a:ln w="25400" cap="flat" cmpd="sng" algn="ctr">
                <a:solidFill>
                  <a:srgbClr val="7F7F7F">
                    <a:alpha val="55000"/>
                  </a:srgbClr>
                </a:solidFill>
                <a:prstDash val="solid"/>
              </a:ln>
              <a:effectLst>
                <a:outerShdw blurRad="40000" dist="23000" dir="5400000" rotWithShape="0">
                  <a:srgbClr val="000000">
                    <a:alpha val="35000"/>
                  </a:srgbClr>
                </a:outerShdw>
              </a:effectLst>
            </p:spPr>
          </p:cxnSp>
          <p:cxnSp>
            <p:nvCxnSpPr>
              <p:cNvPr id="23" name="直線コネクタ 22"/>
              <p:cNvCxnSpPr/>
              <p:nvPr/>
            </p:nvCxnSpPr>
            <p:spPr>
              <a:xfrm flipH="1" flipV="1">
                <a:off x="8804904" y="2030025"/>
                <a:ext cx="8384" cy="2160000"/>
              </a:xfrm>
              <a:prstGeom prst="line">
                <a:avLst/>
              </a:prstGeom>
              <a:noFill/>
              <a:ln w="25400" cap="flat" cmpd="sng" algn="ctr">
                <a:solidFill>
                  <a:srgbClr val="7F7F7F">
                    <a:alpha val="55000"/>
                  </a:srgbClr>
                </a:solidFill>
                <a:prstDash val="solid"/>
              </a:ln>
              <a:effectLst>
                <a:outerShdw blurRad="40000" dist="23000" dir="5400000" rotWithShape="0">
                  <a:srgbClr val="000000">
                    <a:alpha val="35000"/>
                  </a:srgbClr>
                </a:outerShdw>
              </a:effectLst>
            </p:spPr>
          </p:cxnSp>
          <p:sp>
            <p:nvSpPr>
              <p:cNvPr id="24" name="Text Box 19"/>
              <p:cNvSpPr txBox="1">
                <a:spLocks noChangeArrowheads="1"/>
              </p:cNvSpPr>
              <p:nvPr/>
            </p:nvSpPr>
            <p:spPr bwMode="auto">
              <a:xfrm>
                <a:off x="5420528" y="2637483"/>
                <a:ext cx="828000" cy="828000"/>
              </a:xfrm>
              <a:prstGeom prst="rect">
                <a:avLst/>
              </a:prstGeom>
              <a:solidFill>
                <a:srgbClr val="EE5500"/>
              </a:solidFill>
              <a:ln>
                <a:noFill/>
                <a:headEnd/>
                <a:tailEnd/>
              </a:ln>
              <a:effectLst/>
            </p:spPr>
            <p:txBody>
              <a:bodyPr wrap="square" anchor="ctr">
                <a:normAutofit/>
              </a:bodyPr>
              <a:lstStyle/>
              <a:p>
                <a:pPr algn="ctr">
                  <a:defRPr/>
                </a:pPr>
                <a:r>
                  <a:rPr kumimoji="0" lang="ja-JP" altLang="en-US" sz="900" kern="0">
                    <a:solidFill>
                      <a:srgbClr val="FFFFFF"/>
                    </a:solidFill>
                    <a:cs typeface="メイリオ" pitchFamily="50" charset="-128"/>
                  </a:rPr>
                  <a:t>合計</a:t>
                </a:r>
              </a:p>
            </p:txBody>
          </p:sp>
          <p:sp>
            <p:nvSpPr>
              <p:cNvPr id="25" name="Text Box 20"/>
              <p:cNvSpPr txBox="1">
                <a:spLocks noChangeArrowheads="1"/>
              </p:cNvSpPr>
              <p:nvPr/>
            </p:nvSpPr>
            <p:spPr bwMode="auto">
              <a:xfrm>
                <a:off x="6536744" y="2637483"/>
                <a:ext cx="828000" cy="828000"/>
              </a:xfrm>
              <a:prstGeom prst="rect">
                <a:avLst/>
              </a:prstGeom>
              <a:solidFill>
                <a:srgbClr val="EE5500"/>
              </a:solidFill>
              <a:ln>
                <a:noFill/>
                <a:headEnd/>
                <a:tailEnd/>
              </a:ln>
              <a:effectLst/>
            </p:spPr>
            <p:txBody>
              <a:bodyPr wrap="square" anchor="ctr">
                <a:normAutofit/>
              </a:bodyPr>
              <a:lstStyle/>
              <a:p>
                <a:pPr algn="ctr">
                  <a:defRPr/>
                </a:pPr>
                <a:r>
                  <a:rPr kumimoji="0" lang="ja-JP" altLang="en-US" sz="900" kern="0">
                    <a:solidFill>
                      <a:srgbClr val="FFFFFF"/>
                    </a:solidFill>
                    <a:cs typeface="メイリオ" pitchFamily="50" charset="-128"/>
                  </a:rPr>
                  <a:t>平均</a:t>
                </a:r>
              </a:p>
            </p:txBody>
          </p:sp>
          <p:sp>
            <p:nvSpPr>
              <p:cNvPr id="26" name="Text Box 21"/>
              <p:cNvSpPr txBox="1">
                <a:spLocks noChangeArrowheads="1"/>
              </p:cNvSpPr>
              <p:nvPr/>
            </p:nvSpPr>
            <p:spPr bwMode="auto">
              <a:xfrm>
                <a:off x="7688872" y="2637483"/>
                <a:ext cx="828000" cy="828000"/>
              </a:xfrm>
              <a:prstGeom prst="rect">
                <a:avLst/>
              </a:prstGeom>
              <a:solidFill>
                <a:srgbClr val="EE5500"/>
              </a:solidFill>
              <a:ln>
                <a:noFill/>
                <a:headEnd/>
                <a:tailEnd/>
              </a:ln>
              <a:effectLst/>
            </p:spPr>
            <p:txBody>
              <a:bodyPr wrap="square" anchor="ctr">
                <a:normAutofit/>
              </a:bodyPr>
              <a:lstStyle/>
              <a:p>
                <a:pPr algn="ctr">
                  <a:defRPr/>
                </a:pPr>
                <a:r>
                  <a:rPr kumimoji="0" lang="ja-JP" altLang="en-US" sz="900" kern="0">
                    <a:solidFill>
                      <a:srgbClr val="FFFFFF"/>
                    </a:solidFill>
                    <a:cs typeface="メイリオ" pitchFamily="50" charset="-128"/>
                  </a:rPr>
                  <a:t>件数</a:t>
                </a:r>
              </a:p>
            </p:txBody>
          </p:sp>
          <p:sp>
            <p:nvSpPr>
              <p:cNvPr id="27" name="Text Box 13"/>
              <p:cNvSpPr txBox="1">
                <a:spLocks noChangeArrowheads="1"/>
              </p:cNvSpPr>
              <p:nvPr/>
            </p:nvSpPr>
            <p:spPr bwMode="auto">
              <a:xfrm>
                <a:off x="3896163" y="2270668"/>
                <a:ext cx="562530" cy="1628569"/>
              </a:xfrm>
              <a:prstGeom prst="rect">
                <a:avLst/>
              </a:prstGeom>
              <a:noFill/>
              <a:ln w="9525">
                <a:noFill/>
                <a:miter lim="800000"/>
                <a:headEnd/>
                <a:tailEnd/>
              </a:ln>
            </p:spPr>
            <p:txBody>
              <a:bodyPr wrap="square">
                <a:spAutoFit/>
              </a:bodyPr>
              <a:lstStyle/>
              <a:p>
                <a:pPr algn="ctr">
                  <a:defRPr/>
                </a:pPr>
                <a:r>
                  <a:rPr kumimoji="0" lang="ja-JP" altLang="en-US" sz="900" b="1" kern="0">
                    <a:solidFill>
                      <a:prstClr val="black"/>
                    </a:solidFill>
                    <a:cs typeface="メイリオ" pitchFamily="50" charset="-128"/>
                  </a:rPr>
                  <a:t>集計対象項目</a:t>
                </a:r>
                <a:endParaRPr kumimoji="0" lang="en-US" altLang="ja-JP" sz="900" b="1" kern="0">
                  <a:solidFill>
                    <a:prstClr val="black"/>
                  </a:solidFill>
                  <a:cs typeface="メイリオ" pitchFamily="50" charset="-128"/>
                </a:endParaRPr>
              </a:p>
            </p:txBody>
          </p:sp>
          <p:sp>
            <p:nvSpPr>
              <p:cNvPr id="28" name="Text Box 13"/>
              <p:cNvSpPr txBox="1">
                <a:spLocks noChangeArrowheads="1"/>
              </p:cNvSpPr>
              <p:nvPr/>
            </p:nvSpPr>
            <p:spPr bwMode="auto">
              <a:xfrm>
                <a:off x="5930896" y="1453706"/>
                <a:ext cx="1787099" cy="407141"/>
              </a:xfrm>
              <a:prstGeom prst="rect">
                <a:avLst/>
              </a:prstGeom>
              <a:noFill/>
              <a:ln w="9525">
                <a:noFill/>
                <a:miter lim="800000"/>
                <a:headEnd/>
                <a:tailEnd/>
              </a:ln>
            </p:spPr>
            <p:txBody>
              <a:bodyPr wrap="square">
                <a:spAutoFit/>
              </a:bodyPr>
              <a:lstStyle/>
              <a:p>
                <a:pPr>
                  <a:defRPr/>
                </a:pPr>
                <a:r>
                  <a:rPr kumimoji="0" lang="ja-JP" altLang="en-US" sz="900" b="1" kern="0">
                    <a:solidFill>
                      <a:prstClr val="black"/>
                    </a:solidFill>
                    <a:cs typeface="メイリオ" pitchFamily="50" charset="-128"/>
                  </a:rPr>
                  <a:t>集計対象項目</a:t>
                </a:r>
                <a:endParaRPr kumimoji="0" lang="en-US" altLang="ja-JP" sz="900" b="1" kern="0">
                  <a:solidFill>
                    <a:prstClr val="black"/>
                  </a:solidFill>
                  <a:cs typeface="メイリオ" pitchFamily="50" charset="-128"/>
                </a:endParaRPr>
              </a:p>
            </p:txBody>
          </p:sp>
          <p:sp>
            <p:nvSpPr>
              <p:cNvPr id="29" name="Text Box 13"/>
              <p:cNvSpPr txBox="1">
                <a:spLocks noChangeArrowheads="1"/>
              </p:cNvSpPr>
              <p:nvPr/>
            </p:nvSpPr>
            <p:spPr bwMode="auto">
              <a:xfrm>
                <a:off x="6329556" y="3592810"/>
                <a:ext cx="1430979" cy="407141"/>
              </a:xfrm>
              <a:prstGeom prst="rect">
                <a:avLst/>
              </a:prstGeom>
              <a:noFill/>
              <a:ln w="9525">
                <a:noFill/>
                <a:miter lim="800000"/>
                <a:headEnd/>
                <a:tailEnd/>
              </a:ln>
            </p:spPr>
            <p:txBody>
              <a:bodyPr wrap="square">
                <a:spAutoFit/>
              </a:bodyPr>
              <a:lstStyle/>
              <a:p>
                <a:pPr>
                  <a:defRPr/>
                </a:pPr>
                <a:r>
                  <a:rPr kumimoji="0" lang="ja-JP" altLang="en-US" sz="900" b="1" kern="0">
                    <a:solidFill>
                      <a:prstClr val="black"/>
                    </a:solidFill>
                    <a:cs typeface="メイリオ" pitchFamily="50" charset="-128"/>
                  </a:rPr>
                  <a:t>集計値</a:t>
                </a:r>
                <a:endParaRPr kumimoji="0" lang="en-US" altLang="ja-JP" sz="900" b="1" kern="0">
                  <a:solidFill>
                    <a:prstClr val="black"/>
                  </a:solidFill>
                  <a:cs typeface="メイリオ" pitchFamily="50" charset="-128"/>
                </a:endParaRPr>
              </a:p>
            </p:txBody>
          </p:sp>
        </p:grpSp>
        <p:sp>
          <p:nvSpPr>
            <p:cNvPr id="30" name="右矢印 29"/>
            <p:cNvSpPr/>
            <p:nvPr/>
          </p:nvSpPr>
          <p:spPr>
            <a:xfrm rot="5400000">
              <a:off x="3827994" y="2979776"/>
              <a:ext cx="323558" cy="847461"/>
            </a:xfrm>
            <a:prstGeom prst="rightArrow">
              <a:avLst/>
            </a:prstGeom>
            <a:solidFill>
              <a:srgbClr val="54C2F0"/>
            </a:solidFill>
            <a:ln w="25400" cap="flat" cmpd="sng" algn="ctr">
              <a:solidFill>
                <a:srgbClr val="54C2F0"/>
              </a:solidFill>
              <a:prstDash val="solid"/>
            </a:ln>
            <a:effectLst/>
          </p:spPr>
          <p:txBody>
            <a:bodyPr rtlCol="0" anchor="ctr"/>
            <a:lstStyle/>
            <a:p>
              <a:pPr algn="ctr">
                <a:defRPr/>
              </a:pPr>
              <a:endParaRPr kumimoji="0" lang="ja-JP" altLang="en-US" sz="1050" kern="0">
                <a:solidFill>
                  <a:sysClr val="window" lastClr="FFFFFF"/>
                </a:solidFill>
              </a:endParaRPr>
            </a:p>
          </p:txBody>
        </p:sp>
        <p:sp>
          <p:nvSpPr>
            <p:cNvPr id="31" name="角丸四角形 30"/>
            <p:cNvSpPr/>
            <p:nvPr/>
          </p:nvSpPr>
          <p:spPr>
            <a:xfrm>
              <a:off x="1357057" y="1032579"/>
              <a:ext cx="924182" cy="223211"/>
            </a:xfrm>
            <a:prstGeom prst="roundRect">
              <a:avLst/>
            </a:prstGeom>
            <a:solidFill>
              <a:srgbClr val="54C2F0"/>
            </a:solidFill>
            <a:ln>
              <a:noFill/>
            </a:ln>
            <a:effectLst/>
          </p:spPr>
          <p:txBody>
            <a:bodyPr anchor="ctr"/>
            <a:lstStyle/>
            <a:p>
              <a:pPr algn="ctr">
                <a:defRPr/>
              </a:pPr>
              <a:r>
                <a:rPr lang="ja-JP" altLang="en-US" sz="1200" kern="0">
                  <a:solidFill>
                    <a:srgbClr val="FFFFFF"/>
                  </a:solidFill>
                  <a:cs typeface="メイリオ" pitchFamily="50" charset="-128"/>
                </a:rPr>
                <a:t>参照組織</a:t>
              </a:r>
              <a:endParaRPr lang="en-US" altLang="ja-JP" sz="1200" kern="0">
                <a:solidFill>
                  <a:srgbClr val="FFFFFF"/>
                </a:solidFill>
                <a:cs typeface="メイリオ" pitchFamily="50" charset="-128"/>
              </a:endParaRPr>
            </a:p>
          </p:txBody>
        </p:sp>
        <p:grpSp>
          <p:nvGrpSpPr>
            <p:cNvPr id="32" name="グループ化 31"/>
            <p:cNvGrpSpPr/>
            <p:nvPr/>
          </p:nvGrpSpPr>
          <p:grpSpPr>
            <a:xfrm>
              <a:off x="1474353" y="1303985"/>
              <a:ext cx="1762819" cy="1900154"/>
              <a:chOff x="68881" y="1415218"/>
              <a:chExt cx="2699686" cy="3070446"/>
            </a:xfrm>
          </p:grpSpPr>
          <p:sp>
            <p:nvSpPr>
              <p:cNvPr id="33" name="正方形/長方形 32"/>
              <p:cNvSpPr/>
              <p:nvPr/>
            </p:nvSpPr>
            <p:spPr>
              <a:xfrm>
                <a:off x="68881" y="2467444"/>
                <a:ext cx="342516" cy="1003426"/>
              </a:xfrm>
              <a:prstGeom prst="rect">
                <a:avLst/>
              </a:prstGeom>
              <a:solidFill>
                <a:srgbClr val="F9BE00"/>
              </a:solidFill>
              <a:ln w="25400" cap="flat" cmpd="sng" algn="ctr">
                <a:solidFill>
                  <a:srgbClr val="F9BE00">
                    <a:shade val="50000"/>
                  </a:srgbClr>
                </a:solidFill>
                <a:prstDash val="solid"/>
              </a:ln>
              <a:effectLst/>
            </p:spPr>
            <p:txBody>
              <a:bodyPr rtlCol="0" anchor="ctr"/>
              <a:lstStyle/>
              <a:p>
                <a:pPr algn="ctr">
                  <a:defRPr/>
                </a:pPr>
                <a:r>
                  <a:rPr kumimoji="0" lang="ja-JP" altLang="en-US" sz="1050" kern="0">
                    <a:solidFill>
                      <a:prstClr val="white"/>
                    </a:solidFill>
                    <a:latin typeface="メイリオ"/>
                    <a:ea typeface="メイリオ"/>
                  </a:rPr>
                  <a:t>全社</a:t>
                </a:r>
              </a:p>
            </p:txBody>
          </p:sp>
          <p:sp>
            <p:nvSpPr>
              <p:cNvPr id="34" name="正方形/長方形 33"/>
              <p:cNvSpPr/>
              <p:nvPr/>
            </p:nvSpPr>
            <p:spPr>
              <a:xfrm>
                <a:off x="750438" y="1435446"/>
                <a:ext cx="342516" cy="915147"/>
              </a:xfrm>
              <a:prstGeom prst="rect">
                <a:avLst/>
              </a:prstGeom>
              <a:solidFill>
                <a:srgbClr val="F9BE00"/>
              </a:solidFill>
              <a:ln w="25400" cap="flat" cmpd="sng" algn="ctr">
                <a:solidFill>
                  <a:srgbClr val="F9BE00">
                    <a:shade val="50000"/>
                  </a:srgbClr>
                </a:solidFill>
                <a:prstDash val="solid"/>
              </a:ln>
              <a:effectLst/>
            </p:spPr>
            <p:txBody>
              <a:bodyPr rtlCol="0" anchor="ctr"/>
              <a:lstStyle/>
              <a:p>
                <a:pPr algn="ctr">
                  <a:defRPr/>
                </a:pPr>
                <a:r>
                  <a:rPr kumimoji="0" lang="ja-JP" altLang="en-US" sz="1050" kern="0">
                    <a:solidFill>
                      <a:prstClr val="white"/>
                    </a:solidFill>
                    <a:latin typeface="メイリオ"/>
                    <a:ea typeface="メイリオ"/>
                  </a:rPr>
                  <a:t>管理部</a:t>
                </a:r>
              </a:p>
            </p:txBody>
          </p:sp>
          <p:sp>
            <p:nvSpPr>
              <p:cNvPr id="35" name="正方形/長方形 34"/>
              <p:cNvSpPr/>
              <p:nvPr/>
            </p:nvSpPr>
            <p:spPr>
              <a:xfrm>
                <a:off x="746616" y="3570517"/>
                <a:ext cx="342516" cy="915147"/>
              </a:xfrm>
              <a:prstGeom prst="rect">
                <a:avLst/>
              </a:prstGeom>
              <a:solidFill>
                <a:srgbClr val="F9BE00"/>
              </a:solidFill>
              <a:ln w="25400" cap="flat" cmpd="sng" algn="ctr">
                <a:solidFill>
                  <a:srgbClr val="F9BE00">
                    <a:shade val="50000"/>
                  </a:srgbClr>
                </a:solidFill>
                <a:prstDash val="solid"/>
              </a:ln>
              <a:effectLst/>
            </p:spPr>
            <p:txBody>
              <a:bodyPr rtlCol="0" anchor="ctr"/>
              <a:lstStyle/>
              <a:p>
                <a:pPr algn="ctr">
                  <a:defRPr/>
                </a:pPr>
                <a:r>
                  <a:rPr kumimoji="0" lang="ja-JP" altLang="en-US" sz="1050" kern="0">
                    <a:solidFill>
                      <a:prstClr val="white"/>
                    </a:solidFill>
                    <a:latin typeface="メイリオ"/>
                    <a:ea typeface="メイリオ"/>
                  </a:rPr>
                  <a:t>開発部</a:t>
                </a:r>
              </a:p>
            </p:txBody>
          </p:sp>
          <p:sp>
            <p:nvSpPr>
              <p:cNvPr id="36" name="左大かっこ 35"/>
              <p:cNvSpPr/>
              <p:nvPr/>
            </p:nvSpPr>
            <p:spPr>
              <a:xfrm>
                <a:off x="1254933" y="2677119"/>
                <a:ext cx="227864" cy="572987"/>
              </a:xfrm>
              <a:prstGeom prst="leftBracket">
                <a:avLst/>
              </a:prstGeom>
              <a:noFill/>
              <a:ln w="57150" cap="flat" cmpd="sng" algn="ctr">
                <a:solidFill>
                  <a:srgbClr val="F9BE00">
                    <a:shade val="95000"/>
                    <a:satMod val="105000"/>
                  </a:srgbClr>
                </a:solidFill>
                <a:prstDash val="solid"/>
              </a:ln>
              <a:effectLst/>
            </p:spPr>
            <p:txBody>
              <a:bodyPr rtlCol="0" anchor="ctr"/>
              <a:lstStyle/>
              <a:p>
                <a:pPr algn="ctr">
                  <a:defRPr/>
                </a:pPr>
                <a:endParaRPr kumimoji="0" lang="ja-JP" altLang="en-US" sz="1050" kern="0">
                  <a:solidFill>
                    <a:prstClr val="black"/>
                  </a:solidFill>
                  <a:latin typeface="メイリオ"/>
                  <a:ea typeface="メイリオ"/>
                </a:endParaRPr>
              </a:p>
            </p:txBody>
          </p:sp>
          <p:sp>
            <p:nvSpPr>
              <p:cNvPr id="37" name="正方形/長方形 36"/>
              <p:cNvSpPr/>
              <p:nvPr/>
            </p:nvSpPr>
            <p:spPr>
              <a:xfrm>
                <a:off x="1519173" y="2562825"/>
                <a:ext cx="1236409" cy="323098"/>
              </a:xfrm>
              <a:prstGeom prst="rect">
                <a:avLst/>
              </a:prstGeom>
              <a:solidFill>
                <a:srgbClr val="F9BE00"/>
              </a:solidFill>
              <a:ln w="25400" cap="flat" cmpd="sng" algn="ctr">
                <a:solidFill>
                  <a:srgbClr val="F9BE00">
                    <a:shade val="50000"/>
                  </a:srgbClr>
                </a:solidFill>
                <a:prstDash val="solid"/>
              </a:ln>
              <a:effectLst/>
            </p:spPr>
            <p:txBody>
              <a:bodyPr rtlCol="0" anchor="ctr"/>
              <a:lstStyle/>
              <a:p>
                <a:pPr algn="ctr">
                  <a:defRPr/>
                </a:pPr>
                <a:r>
                  <a:rPr kumimoji="0" lang="ja-JP" altLang="en-US" sz="1050" kern="0">
                    <a:solidFill>
                      <a:prstClr val="white"/>
                    </a:solidFill>
                    <a:latin typeface="メイリオ"/>
                    <a:ea typeface="メイリオ"/>
                  </a:rPr>
                  <a:t>営業１課</a:t>
                </a:r>
              </a:p>
            </p:txBody>
          </p:sp>
          <p:sp>
            <p:nvSpPr>
              <p:cNvPr id="38" name="正方形/長方形 37"/>
              <p:cNvSpPr/>
              <p:nvPr/>
            </p:nvSpPr>
            <p:spPr>
              <a:xfrm>
                <a:off x="1519173" y="3099307"/>
                <a:ext cx="1236409" cy="301724"/>
              </a:xfrm>
              <a:prstGeom prst="rect">
                <a:avLst/>
              </a:prstGeom>
              <a:solidFill>
                <a:srgbClr val="F9BE00"/>
              </a:solidFill>
              <a:ln w="25400" cap="flat" cmpd="sng" algn="ctr">
                <a:solidFill>
                  <a:srgbClr val="F9BE00">
                    <a:shade val="50000"/>
                  </a:srgbClr>
                </a:solidFill>
                <a:prstDash val="solid"/>
              </a:ln>
              <a:effectLst/>
            </p:spPr>
            <p:txBody>
              <a:bodyPr rtlCol="0" anchor="ctr"/>
              <a:lstStyle/>
              <a:p>
                <a:pPr algn="ctr">
                  <a:defRPr/>
                </a:pPr>
                <a:r>
                  <a:rPr kumimoji="0" lang="ja-JP" altLang="en-US" sz="1050" kern="0">
                    <a:solidFill>
                      <a:prstClr val="white"/>
                    </a:solidFill>
                    <a:latin typeface="メイリオ"/>
                    <a:ea typeface="メイリオ"/>
                  </a:rPr>
                  <a:t>営業２課</a:t>
                </a:r>
              </a:p>
            </p:txBody>
          </p:sp>
          <p:cxnSp>
            <p:nvCxnSpPr>
              <p:cNvPr id="39" name="直線コネクタ 38"/>
              <p:cNvCxnSpPr>
                <a:stCxn id="40" idx="3"/>
                <a:endCxn id="36" idx="1"/>
              </p:cNvCxnSpPr>
              <p:nvPr/>
            </p:nvCxnSpPr>
            <p:spPr>
              <a:xfrm flipV="1">
                <a:off x="1089133" y="2963612"/>
                <a:ext cx="165800" cy="1029"/>
              </a:xfrm>
              <a:prstGeom prst="line">
                <a:avLst/>
              </a:prstGeom>
              <a:noFill/>
              <a:ln w="57150" cap="flat" cmpd="sng" algn="ctr">
                <a:solidFill>
                  <a:srgbClr val="F9BE00">
                    <a:shade val="95000"/>
                    <a:satMod val="105000"/>
                  </a:srgbClr>
                </a:solidFill>
                <a:prstDash val="solid"/>
              </a:ln>
              <a:effectLst/>
            </p:spPr>
          </p:cxnSp>
          <p:sp>
            <p:nvSpPr>
              <p:cNvPr id="40" name="正方形/長方形 39"/>
              <p:cNvSpPr/>
              <p:nvPr/>
            </p:nvSpPr>
            <p:spPr>
              <a:xfrm>
                <a:off x="746617" y="2507068"/>
                <a:ext cx="342516" cy="915147"/>
              </a:xfrm>
              <a:prstGeom prst="rect">
                <a:avLst/>
              </a:prstGeom>
              <a:solidFill>
                <a:srgbClr val="F9BE00"/>
              </a:solidFill>
              <a:ln w="25400" cap="flat" cmpd="sng" algn="ctr">
                <a:solidFill>
                  <a:srgbClr val="F9BE00">
                    <a:shade val="50000"/>
                  </a:srgbClr>
                </a:solidFill>
                <a:prstDash val="solid"/>
              </a:ln>
              <a:effectLst/>
            </p:spPr>
            <p:txBody>
              <a:bodyPr rtlCol="0" anchor="ctr"/>
              <a:lstStyle/>
              <a:p>
                <a:pPr algn="ctr">
                  <a:defRPr/>
                </a:pPr>
                <a:r>
                  <a:rPr kumimoji="0" lang="ja-JP" altLang="en-US" sz="1050" kern="0">
                    <a:solidFill>
                      <a:prstClr val="white"/>
                    </a:solidFill>
                    <a:latin typeface="メイリオ"/>
                    <a:ea typeface="メイリオ"/>
                  </a:rPr>
                  <a:t>営業部</a:t>
                </a:r>
              </a:p>
            </p:txBody>
          </p:sp>
          <p:cxnSp>
            <p:nvCxnSpPr>
              <p:cNvPr id="41" name="直線コネクタ 40"/>
              <p:cNvCxnSpPr>
                <a:stCxn id="33" idx="3"/>
                <a:endCxn id="40" idx="1"/>
              </p:cNvCxnSpPr>
              <p:nvPr/>
            </p:nvCxnSpPr>
            <p:spPr>
              <a:xfrm flipV="1">
                <a:off x="411397" y="2964641"/>
                <a:ext cx="335219" cy="4516"/>
              </a:xfrm>
              <a:prstGeom prst="line">
                <a:avLst/>
              </a:prstGeom>
              <a:noFill/>
              <a:ln w="57150" cap="flat" cmpd="sng" algn="ctr">
                <a:solidFill>
                  <a:srgbClr val="F9BE00">
                    <a:shade val="95000"/>
                    <a:satMod val="105000"/>
                  </a:srgbClr>
                </a:solidFill>
                <a:prstDash val="solid"/>
              </a:ln>
              <a:effectLst/>
            </p:spPr>
          </p:cxnSp>
          <p:sp>
            <p:nvSpPr>
              <p:cNvPr id="42" name="左大かっこ 41"/>
              <p:cNvSpPr/>
              <p:nvPr/>
            </p:nvSpPr>
            <p:spPr>
              <a:xfrm>
                <a:off x="515506" y="1802026"/>
                <a:ext cx="227864" cy="2160810"/>
              </a:xfrm>
              <a:prstGeom prst="leftBracket">
                <a:avLst/>
              </a:prstGeom>
              <a:noFill/>
              <a:ln w="57150" cap="flat" cmpd="sng" algn="ctr">
                <a:solidFill>
                  <a:srgbClr val="F9BE00">
                    <a:shade val="95000"/>
                    <a:satMod val="105000"/>
                  </a:srgbClr>
                </a:solidFill>
                <a:prstDash val="solid"/>
              </a:ln>
              <a:effectLst/>
            </p:spPr>
            <p:txBody>
              <a:bodyPr rtlCol="0" anchor="ctr"/>
              <a:lstStyle/>
              <a:p>
                <a:pPr algn="ctr">
                  <a:defRPr/>
                </a:pPr>
                <a:endParaRPr kumimoji="0" lang="ja-JP" altLang="en-US" sz="1050" kern="0">
                  <a:solidFill>
                    <a:prstClr val="black"/>
                  </a:solidFill>
                  <a:latin typeface="メイリオ"/>
                  <a:ea typeface="メイリオ"/>
                </a:endParaRPr>
              </a:p>
            </p:txBody>
          </p:sp>
          <p:sp>
            <p:nvSpPr>
              <p:cNvPr id="43" name="左大かっこ 42"/>
              <p:cNvSpPr/>
              <p:nvPr/>
            </p:nvSpPr>
            <p:spPr>
              <a:xfrm>
                <a:off x="1261098" y="1529511"/>
                <a:ext cx="227864" cy="572987"/>
              </a:xfrm>
              <a:prstGeom prst="leftBracket">
                <a:avLst/>
              </a:prstGeom>
              <a:noFill/>
              <a:ln w="57150" cap="flat" cmpd="sng" algn="ctr">
                <a:solidFill>
                  <a:srgbClr val="F9BE00">
                    <a:shade val="95000"/>
                    <a:satMod val="105000"/>
                  </a:srgbClr>
                </a:solidFill>
                <a:prstDash val="solid"/>
              </a:ln>
              <a:effectLst/>
            </p:spPr>
            <p:txBody>
              <a:bodyPr rtlCol="0" anchor="ctr"/>
              <a:lstStyle/>
              <a:p>
                <a:pPr algn="ctr">
                  <a:defRPr/>
                </a:pPr>
                <a:endParaRPr kumimoji="0" lang="ja-JP" altLang="en-US" sz="1050" kern="0">
                  <a:solidFill>
                    <a:prstClr val="black"/>
                  </a:solidFill>
                  <a:latin typeface="メイリオ"/>
                  <a:ea typeface="メイリオ"/>
                </a:endParaRPr>
              </a:p>
            </p:txBody>
          </p:sp>
          <p:sp>
            <p:nvSpPr>
              <p:cNvPr id="44" name="正方形/長方形 43"/>
              <p:cNvSpPr/>
              <p:nvPr/>
            </p:nvSpPr>
            <p:spPr>
              <a:xfrm>
                <a:off x="1525338" y="1415218"/>
                <a:ext cx="1236409" cy="323098"/>
              </a:xfrm>
              <a:prstGeom prst="rect">
                <a:avLst/>
              </a:prstGeom>
              <a:solidFill>
                <a:srgbClr val="F9BE00"/>
              </a:solidFill>
              <a:ln w="25400" cap="flat" cmpd="sng" algn="ctr">
                <a:solidFill>
                  <a:srgbClr val="F9BE00">
                    <a:shade val="50000"/>
                  </a:srgbClr>
                </a:solidFill>
                <a:prstDash val="solid"/>
              </a:ln>
              <a:effectLst/>
            </p:spPr>
            <p:txBody>
              <a:bodyPr rtlCol="0" anchor="ctr"/>
              <a:lstStyle/>
              <a:p>
                <a:pPr algn="ctr">
                  <a:defRPr/>
                </a:pPr>
                <a:r>
                  <a:rPr kumimoji="0" lang="ja-JP" altLang="en-US" sz="1050" kern="0">
                    <a:solidFill>
                      <a:prstClr val="white"/>
                    </a:solidFill>
                    <a:latin typeface="メイリオ"/>
                    <a:ea typeface="メイリオ"/>
                  </a:rPr>
                  <a:t>総務課</a:t>
                </a:r>
              </a:p>
            </p:txBody>
          </p:sp>
          <p:sp>
            <p:nvSpPr>
              <p:cNvPr id="45" name="正方形/長方形 44"/>
              <p:cNvSpPr/>
              <p:nvPr/>
            </p:nvSpPr>
            <p:spPr>
              <a:xfrm>
                <a:off x="1525338" y="1951699"/>
                <a:ext cx="1236409" cy="301724"/>
              </a:xfrm>
              <a:prstGeom prst="rect">
                <a:avLst/>
              </a:prstGeom>
              <a:solidFill>
                <a:srgbClr val="F9BE00"/>
              </a:solidFill>
              <a:ln w="25400" cap="flat" cmpd="sng" algn="ctr">
                <a:solidFill>
                  <a:srgbClr val="F9BE00">
                    <a:shade val="50000"/>
                  </a:srgbClr>
                </a:solidFill>
                <a:prstDash val="solid"/>
              </a:ln>
              <a:effectLst/>
            </p:spPr>
            <p:txBody>
              <a:bodyPr rtlCol="0" anchor="ctr"/>
              <a:lstStyle/>
              <a:p>
                <a:pPr algn="ctr">
                  <a:defRPr/>
                </a:pPr>
                <a:r>
                  <a:rPr kumimoji="0" lang="ja-JP" altLang="en-US" sz="1050" kern="0">
                    <a:solidFill>
                      <a:prstClr val="white"/>
                    </a:solidFill>
                    <a:latin typeface="メイリオ"/>
                    <a:ea typeface="メイリオ"/>
                  </a:rPr>
                  <a:t>人事課</a:t>
                </a:r>
              </a:p>
            </p:txBody>
          </p:sp>
          <p:cxnSp>
            <p:nvCxnSpPr>
              <p:cNvPr id="46" name="直線コネクタ 45"/>
              <p:cNvCxnSpPr>
                <a:endCxn id="43" idx="1"/>
              </p:cNvCxnSpPr>
              <p:nvPr/>
            </p:nvCxnSpPr>
            <p:spPr>
              <a:xfrm flipV="1">
                <a:off x="1095298" y="1816005"/>
                <a:ext cx="165800" cy="1029"/>
              </a:xfrm>
              <a:prstGeom prst="line">
                <a:avLst/>
              </a:prstGeom>
              <a:noFill/>
              <a:ln w="57150" cap="flat" cmpd="sng" algn="ctr">
                <a:solidFill>
                  <a:srgbClr val="F9BE00">
                    <a:shade val="95000"/>
                    <a:satMod val="105000"/>
                  </a:srgbClr>
                </a:solidFill>
                <a:prstDash val="solid"/>
              </a:ln>
              <a:effectLst/>
            </p:spPr>
          </p:cxnSp>
          <p:sp>
            <p:nvSpPr>
              <p:cNvPr id="47" name="左大かっこ 46"/>
              <p:cNvSpPr/>
              <p:nvPr/>
            </p:nvSpPr>
            <p:spPr>
              <a:xfrm>
                <a:off x="1267918" y="3731094"/>
                <a:ext cx="227864" cy="572987"/>
              </a:xfrm>
              <a:prstGeom prst="leftBracket">
                <a:avLst/>
              </a:prstGeom>
              <a:noFill/>
              <a:ln w="57150" cap="flat" cmpd="sng" algn="ctr">
                <a:solidFill>
                  <a:srgbClr val="F9BE00">
                    <a:shade val="95000"/>
                    <a:satMod val="105000"/>
                  </a:srgbClr>
                </a:solidFill>
                <a:prstDash val="solid"/>
              </a:ln>
              <a:effectLst/>
            </p:spPr>
            <p:txBody>
              <a:bodyPr rtlCol="0" anchor="ctr"/>
              <a:lstStyle/>
              <a:p>
                <a:pPr algn="ctr">
                  <a:defRPr/>
                </a:pPr>
                <a:endParaRPr kumimoji="0" lang="ja-JP" altLang="en-US" sz="1050" kern="0">
                  <a:solidFill>
                    <a:prstClr val="black"/>
                  </a:solidFill>
                  <a:latin typeface="メイリオ"/>
                  <a:ea typeface="メイリオ"/>
                </a:endParaRPr>
              </a:p>
            </p:txBody>
          </p:sp>
          <p:sp>
            <p:nvSpPr>
              <p:cNvPr id="48" name="正方形/長方形 47"/>
              <p:cNvSpPr/>
              <p:nvPr/>
            </p:nvSpPr>
            <p:spPr>
              <a:xfrm>
                <a:off x="1532158" y="3616801"/>
                <a:ext cx="1236409" cy="323098"/>
              </a:xfrm>
              <a:prstGeom prst="rect">
                <a:avLst/>
              </a:prstGeom>
              <a:solidFill>
                <a:srgbClr val="F9BE00"/>
              </a:solidFill>
              <a:ln w="25400" cap="flat" cmpd="sng" algn="ctr">
                <a:solidFill>
                  <a:srgbClr val="F9BE00">
                    <a:shade val="50000"/>
                  </a:srgbClr>
                </a:solidFill>
                <a:prstDash val="solid"/>
              </a:ln>
              <a:effectLst/>
            </p:spPr>
            <p:txBody>
              <a:bodyPr rtlCol="0" anchor="ctr"/>
              <a:lstStyle/>
              <a:p>
                <a:pPr algn="ctr">
                  <a:defRPr/>
                </a:pPr>
                <a:r>
                  <a:rPr kumimoji="0" lang="ja-JP" altLang="en-US" sz="1050" kern="0">
                    <a:solidFill>
                      <a:prstClr val="white"/>
                    </a:solidFill>
                    <a:latin typeface="メイリオ"/>
                    <a:ea typeface="メイリオ"/>
                  </a:rPr>
                  <a:t>開発１課</a:t>
                </a:r>
              </a:p>
            </p:txBody>
          </p:sp>
          <p:sp>
            <p:nvSpPr>
              <p:cNvPr id="49" name="正方形/長方形 48"/>
              <p:cNvSpPr/>
              <p:nvPr/>
            </p:nvSpPr>
            <p:spPr>
              <a:xfrm>
                <a:off x="1532158" y="4153282"/>
                <a:ext cx="1236409" cy="301724"/>
              </a:xfrm>
              <a:prstGeom prst="rect">
                <a:avLst/>
              </a:prstGeom>
              <a:solidFill>
                <a:srgbClr val="F9BE00"/>
              </a:solidFill>
              <a:ln w="25400" cap="flat" cmpd="sng" algn="ctr">
                <a:solidFill>
                  <a:srgbClr val="F9BE00">
                    <a:shade val="50000"/>
                  </a:srgbClr>
                </a:solidFill>
                <a:prstDash val="solid"/>
              </a:ln>
              <a:effectLst/>
            </p:spPr>
            <p:txBody>
              <a:bodyPr rtlCol="0" anchor="ctr"/>
              <a:lstStyle/>
              <a:p>
                <a:pPr algn="ctr">
                  <a:defRPr/>
                </a:pPr>
                <a:r>
                  <a:rPr kumimoji="0" lang="ja-JP" altLang="en-US" sz="1050" kern="0">
                    <a:solidFill>
                      <a:prstClr val="white"/>
                    </a:solidFill>
                    <a:latin typeface="メイリオ"/>
                    <a:ea typeface="メイリオ"/>
                  </a:rPr>
                  <a:t>開発２課</a:t>
                </a:r>
              </a:p>
            </p:txBody>
          </p:sp>
          <p:cxnSp>
            <p:nvCxnSpPr>
              <p:cNvPr id="50" name="直線コネクタ 49"/>
              <p:cNvCxnSpPr>
                <a:endCxn id="47" idx="1"/>
              </p:cNvCxnSpPr>
              <p:nvPr/>
            </p:nvCxnSpPr>
            <p:spPr>
              <a:xfrm flipV="1">
                <a:off x="1102118" y="4017588"/>
                <a:ext cx="165800" cy="1029"/>
              </a:xfrm>
              <a:prstGeom prst="line">
                <a:avLst/>
              </a:prstGeom>
              <a:noFill/>
              <a:ln w="57150" cap="flat" cmpd="sng" algn="ctr">
                <a:solidFill>
                  <a:srgbClr val="F9BE00">
                    <a:shade val="95000"/>
                    <a:satMod val="105000"/>
                  </a:srgbClr>
                </a:solidFill>
                <a:prstDash val="solid"/>
              </a:ln>
              <a:effectLst/>
            </p:spPr>
          </p:cxnSp>
        </p:grpSp>
        <p:sp>
          <p:nvSpPr>
            <p:cNvPr id="51" name="加算 50"/>
            <p:cNvSpPr/>
            <p:nvPr/>
          </p:nvSpPr>
          <p:spPr>
            <a:xfrm>
              <a:off x="3630540" y="2005316"/>
              <a:ext cx="593308" cy="586158"/>
            </a:xfrm>
            <a:prstGeom prst="mathPlus">
              <a:avLst/>
            </a:prstGeom>
            <a:solidFill>
              <a:srgbClr val="54C2F0"/>
            </a:solidFill>
            <a:ln w="25400" cap="flat" cmpd="sng" algn="ctr">
              <a:noFill/>
              <a:prstDash val="solid"/>
            </a:ln>
            <a:effectLst/>
          </p:spPr>
          <p:txBody>
            <a:bodyPr rtlCol="0" anchor="ctr"/>
            <a:lstStyle/>
            <a:p>
              <a:pPr algn="ctr">
                <a:defRPr/>
              </a:pPr>
              <a:endParaRPr kumimoji="0" lang="ja-JP" altLang="en-US" sz="1050" kern="0">
                <a:solidFill>
                  <a:prstClr val="white"/>
                </a:solidFill>
                <a:latin typeface="メイリオ"/>
                <a:ea typeface="メイリオ"/>
              </a:endParaRPr>
            </a:p>
          </p:txBody>
        </p:sp>
        <p:sp>
          <p:nvSpPr>
            <p:cNvPr id="52" name="角丸四角形 51"/>
            <p:cNvSpPr/>
            <p:nvPr/>
          </p:nvSpPr>
          <p:spPr>
            <a:xfrm>
              <a:off x="1458070" y="3470093"/>
              <a:ext cx="939530" cy="282170"/>
            </a:xfrm>
            <a:prstGeom prst="roundRect">
              <a:avLst/>
            </a:prstGeom>
            <a:solidFill>
              <a:srgbClr val="54C2F0"/>
            </a:solidFill>
            <a:ln>
              <a:noFill/>
            </a:ln>
            <a:effectLst/>
          </p:spPr>
          <p:txBody>
            <a:bodyPr anchor="ctr"/>
            <a:lstStyle/>
            <a:p>
              <a:pPr algn="ctr">
                <a:defRPr/>
              </a:pPr>
              <a:r>
                <a:rPr lang="ja-JP" altLang="en-US" sz="1200" kern="0">
                  <a:solidFill>
                    <a:srgbClr val="FFFFFF"/>
                  </a:solidFill>
                  <a:cs typeface="メイリオ" pitchFamily="50" charset="-128"/>
                </a:rPr>
                <a:t>集計結果</a:t>
              </a:r>
              <a:endParaRPr lang="en-US" altLang="ja-JP" sz="1200" kern="0">
                <a:solidFill>
                  <a:srgbClr val="FFFFFF"/>
                </a:solidFill>
                <a:cs typeface="メイリオ" pitchFamily="50" charset="-128"/>
              </a:endParaRPr>
            </a:p>
          </p:txBody>
        </p:sp>
        <p:sp>
          <p:nvSpPr>
            <p:cNvPr id="53" name="正方形/長方形 52"/>
            <p:cNvSpPr/>
            <p:nvPr/>
          </p:nvSpPr>
          <p:spPr>
            <a:xfrm>
              <a:off x="2402291" y="3784524"/>
              <a:ext cx="2297964" cy="222210"/>
            </a:xfrm>
            <a:prstGeom prst="rect">
              <a:avLst/>
            </a:prstGeom>
            <a:solidFill>
              <a:sysClr val="window" lastClr="FFFFFF"/>
            </a:soli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wrap="square" lIns="0" tIns="0" rIns="0" bIns="0" anchor="ctr">
              <a:normAutofit/>
            </a:bodyPr>
            <a:lstStyle/>
            <a:p>
              <a:pPr algn="ctr">
                <a:lnSpc>
                  <a:spcPts val="675"/>
                </a:lnSpc>
                <a:spcBef>
                  <a:spcPct val="50000"/>
                </a:spcBef>
                <a:defRPr/>
              </a:pPr>
              <a:r>
                <a:rPr kumimoji="0" lang="ja-JP" altLang="en-US" sz="825" b="1" kern="0">
                  <a:solidFill>
                    <a:sysClr val="windowText" lastClr="000000"/>
                  </a:solidFill>
                  <a:cs typeface="メイリオ" pitchFamily="50" charset="-128"/>
                </a:rPr>
                <a:t>全社：年度別人員推移</a:t>
              </a:r>
            </a:p>
          </p:txBody>
        </p:sp>
        <p:sp>
          <p:nvSpPr>
            <p:cNvPr id="54" name="正方形/長方形 53"/>
            <p:cNvSpPr/>
            <p:nvPr/>
          </p:nvSpPr>
          <p:spPr>
            <a:xfrm>
              <a:off x="2824728" y="4065143"/>
              <a:ext cx="2297964" cy="222210"/>
            </a:xfrm>
            <a:prstGeom prst="rect">
              <a:avLst/>
            </a:prstGeom>
            <a:solidFill>
              <a:sysClr val="window" lastClr="FFFFFF"/>
            </a:soli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wrap="square" lIns="0" tIns="0" rIns="0" bIns="0" anchor="ctr">
              <a:normAutofit/>
            </a:bodyPr>
            <a:lstStyle/>
            <a:p>
              <a:pPr algn="ctr">
                <a:lnSpc>
                  <a:spcPts val="675"/>
                </a:lnSpc>
                <a:spcBef>
                  <a:spcPct val="50000"/>
                </a:spcBef>
                <a:defRPr/>
              </a:pPr>
              <a:r>
                <a:rPr kumimoji="0" lang="ja-JP" altLang="en-US" sz="825" b="1" kern="0">
                  <a:solidFill>
                    <a:sysClr val="windowText" lastClr="000000"/>
                  </a:solidFill>
                  <a:cs typeface="メイリオ" pitchFamily="50" charset="-128"/>
                </a:rPr>
                <a:t>総務部：年度別人員推移</a:t>
              </a:r>
            </a:p>
          </p:txBody>
        </p:sp>
        <p:sp>
          <p:nvSpPr>
            <p:cNvPr id="55" name="正方形/長方形 54"/>
            <p:cNvSpPr/>
            <p:nvPr/>
          </p:nvSpPr>
          <p:spPr>
            <a:xfrm>
              <a:off x="2402291" y="4359529"/>
              <a:ext cx="2297964" cy="178491"/>
            </a:xfrm>
            <a:prstGeom prst="rect">
              <a:avLst/>
            </a:prstGeom>
            <a:solidFill>
              <a:sysClr val="window" lastClr="FFFFFF"/>
            </a:soli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wrap="square" lIns="0" tIns="0" rIns="0" bIns="0" anchor="ctr">
              <a:normAutofit/>
            </a:bodyPr>
            <a:lstStyle/>
            <a:p>
              <a:pPr algn="ctr">
                <a:lnSpc>
                  <a:spcPts val="675"/>
                </a:lnSpc>
                <a:spcBef>
                  <a:spcPct val="50000"/>
                </a:spcBef>
                <a:defRPr/>
              </a:pPr>
              <a:r>
                <a:rPr kumimoji="0" lang="ja-JP" altLang="en-US" sz="825" b="1" kern="0">
                  <a:solidFill>
                    <a:sysClr val="windowText" lastClr="000000"/>
                  </a:solidFill>
                  <a:cs typeface="メイリオ" pitchFamily="50" charset="-128"/>
                </a:rPr>
                <a:t>営業部：平均賃金</a:t>
              </a:r>
            </a:p>
          </p:txBody>
        </p:sp>
        <p:sp>
          <p:nvSpPr>
            <p:cNvPr id="56" name="正方形/長方形 55"/>
            <p:cNvSpPr/>
            <p:nvPr/>
          </p:nvSpPr>
          <p:spPr>
            <a:xfrm>
              <a:off x="2962835" y="4611017"/>
              <a:ext cx="2297964" cy="178491"/>
            </a:xfrm>
            <a:prstGeom prst="rect">
              <a:avLst/>
            </a:prstGeom>
            <a:solidFill>
              <a:sysClr val="window" lastClr="FFFFFF"/>
            </a:soli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wrap="square" lIns="0" tIns="0" rIns="0" bIns="0" anchor="ctr">
              <a:normAutofit/>
            </a:bodyPr>
            <a:lstStyle/>
            <a:p>
              <a:pPr algn="ctr">
                <a:lnSpc>
                  <a:spcPts val="675"/>
                </a:lnSpc>
                <a:spcBef>
                  <a:spcPct val="50000"/>
                </a:spcBef>
                <a:defRPr/>
              </a:pPr>
              <a:r>
                <a:rPr kumimoji="0" lang="ja-JP" altLang="en-US" sz="825" b="1" kern="0">
                  <a:solidFill>
                    <a:sysClr val="windowText" lastClr="000000"/>
                  </a:solidFill>
                  <a:cs typeface="メイリオ" pitchFamily="50" charset="-128"/>
                </a:rPr>
                <a:t>営業２課：平均賃金</a:t>
              </a:r>
            </a:p>
          </p:txBody>
        </p:sp>
        <p:sp>
          <p:nvSpPr>
            <p:cNvPr id="57" name="右カーブ矢印 56"/>
            <p:cNvSpPr/>
            <p:nvPr/>
          </p:nvSpPr>
          <p:spPr>
            <a:xfrm rot="20204902">
              <a:off x="2576355" y="3998825"/>
              <a:ext cx="175004" cy="184932"/>
            </a:xfrm>
            <a:prstGeom prst="curvedRightArrow">
              <a:avLst/>
            </a:prstGeom>
            <a:solidFill>
              <a:srgbClr val="F9BE00"/>
            </a:solidFill>
            <a:ln w="25400" cap="flat" cmpd="sng" algn="ctr">
              <a:solidFill>
                <a:srgbClr val="F9BE00">
                  <a:shade val="50000"/>
                </a:srgbClr>
              </a:solidFill>
              <a:prstDash val="solid"/>
            </a:ln>
            <a:effectLst/>
          </p:spPr>
          <p:txBody>
            <a:bodyPr rtlCol="0" anchor="ctr"/>
            <a:lstStyle/>
            <a:p>
              <a:pPr algn="ctr">
                <a:defRPr/>
              </a:pPr>
              <a:endParaRPr kumimoji="0" lang="ja-JP" altLang="en-US" sz="1050" kern="0">
                <a:solidFill>
                  <a:prstClr val="black"/>
                </a:solidFill>
                <a:latin typeface="メイリオ"/>
                <a:ea typeface="メイリオ"/>
              </a:endParaRPr>
            </a:p>
          </p:txBody>
        </p:sp>
        <p:sp>
          <p:nvSpPr>
            <p:cNvPr id="58" name="右カーブ矢印 57"/>
            <p:cNvSpPr/>
            <p:nvPr/>
          </p:nvSpPr>
          <p:spPr>
            <a:xfrm rot="20204902">
              <a:off x="2751025" y="4527705"/>
              <a:ext cx="175004" cy="184932"/>
            </a:xfrm>
            <a:prstGeom prst="curvedRightArrow">
              <a:avLst/>
            </a:prstGeom>
            <a:solidFill>
              <a:srgbClr val="F9BE00"/>
            </a:solidFill>
            <a:ln w="25400" cap="flat" cmpd="sng" algn="ctr">
              <a:solidFill>
                <a:srgbClr val="F9BE00">
                  <a:shade val="50000"/>
                </a:srgbClr>
              </a:solidFill>
              <a:prstDash val="solid"/>
            </a:ln>
            <a:effectLst/>
          </p:spPr>
          <p:txBody>
            <a:bodyPr rtlCol="0" anchor="ctr"/>
            <a:lstStyle/>
            <a:p>
              <a:pPr algn="ctr">
                <a:defRPr/>
              </a:pPr>
              <a:endParaRPr kumimoji="0" lang="ja-JP" altLang="en-US" sz="1050" kern="0">
                <a:solidFill>
                  <a:prstClr val="black"/>
                </a:solidFill>
                <a:latin typeface="メイリオ"/>
                <a:ea typeface="メイリオ"/>
              </a:endParaRPr>
            </a:p>
          </p:txBody>
        </p:sp>
        <p:sp>
          <p:nvSpPr>
            <p:cNvPr id="59" name="右矢印 58"/>
            <p:cNvSpPr/>
            <p:nvPr/>
          </p:nvSpPr>
          <p:spPr>
            <a:xfrm>
              <a:off x="5418778" y="3643772"/>
              <a:ext cx="340708" cy="504438"/>
            </a:xfrm>
            <a:prstGeom prst="rightArrow">
              <a:avLst/>
            </a:prstGeom>
            <a:solidFill>
              <a:srgbClr val="54C2F0"/>
            </a:solidFill>
            <a:ln w="25400" cap="flat" cmpd="sng" algn="ctr">
              <a:solidFill>
                <a:srgbClr val="54C2F0"/>
              </a:solidFill>
              <a:prstDash val="solid"/>
            </a:ln>
            <a:effectLst/>
          </p:spPr>
          <p:txBody>
            <a:bodyPr rtlCol="0" anchor="ctr"/>
            <a:lstStyle/>
            <a:p>
              <a:pPr algn="ctr">
                <a:defRPr/>
              </a:pPr>
              <a:endParaRPr kumimoji="0" lang="ja-JP" altLang="en-US" sz="1050" kern="0">
                <a:solidFill>
                  <a:sysClr val="window" lastClr="FFFFFF"/>
                </a:solidFill>
              </a:endParaRPr>
            </a:p>
          </p:txBody>
        </p:sp>
        <p:sp>
          <p:nvSpPr>
            <p:cNvPr id="60" name="Freeform 336"/>
            <p:cNvSpPr>
              <a:spLocks noEditPoints="1"/>
            </p:cNvSpPr>
            <p:nvPr/>
          </p:nvSpPr>
          <p:spPr bwMode="auto">
            <a:xfrm>
              <a:off x="6148823" y="4189051"/>
              <a:ext cx="549884" cy="422525"/>
            </a:xfrm>
            <a:custGeom>
              <a:avLst/>
              <a:gdLst>
                <a:gd name="T0" fmla="*/ 881 w 946"/>
                <a:gd name="T1" fmla="*/ 110 h 705"/>
                <a:gd name="T2" fmla="*/ 688 w 946"/>
                <a:gd name="T3" fmla="*/ 675 h 705"/>
                <a:gd name="T4" fmla="*/ 574 w 946"/>
                <a:gd name="T5" fmla="*/ 263 h 705"/>
                <a:gd name="T6" fmla="*/ 380 w 946"/>
                <a:gd name="T7" fmla="*/ 675 h 705"/>
                <a:gd name="T8" fmla="*/ 266 w 946"/>
                <a:gd name="T9" fmla="*/ 415 h 705"/>
                <a:gd name="T10" fmla="*/ 72 w 946"/>
                <a:gd name="T11" fmla="*/ 675 h 705"/>
                <a:gd name="T12" fmla="*/ 0 w 946"/>
                <a:gd name="T13" fmla="*/ 705 h 705"/>
                <a:gd name="T14" fmla="*/ 946 w 946"/>
                <a:gd name="T15" fmla="*/ 675 h 705"/>
                <a:gd name="T16" fmla="*/ 170 w 946"/>
                <a:gd name="T17" fmla="*/ 381 h 705"/>
                <a:gd name="T18" fmla="*/ 177 w 946"/>
                <a:gd name="T19" fmla="*/ 380 h 705"/>
                <a:gd name="T20" fmla="*/ 190 w 946"/>
                <a:gd name="T21" fmla="*/ 375 h 705"/>
                <a:gd name="T22" fmla="*/ 201 w 946"/>
                <a:gd name="T23" fmla="*/ 365 h 705"/>
                <a:gd name="T24" fmla="*/ 207 w 946"/>
                <a:gd name="T25" fmla="*/ 351 h 705"/>
                <a:gd name="T26" fmla="*/ 207 w 946"/>
                <a:gd name="T27" fmla="*/ 343 h 705"/>
                <a:gd name="T28" fmla="*/ 204 w 946"/>
                <a:gd name="T29" fmla="*/ 329 h 705"/>
                <a:gd name="T30" fmla="*/ 455 w 946"/>
                <a:gd name="T31" fmla="*/ 123 h 705"/>
                <a:gd name="T32" fmla="*/ 466 w 946"/>
                <a:gd name="T33" fmla="*/ 128 h 705"/>
                <a:gd name="T34" fmla="*/ 477 w 946"/>
                <a:gd name="T35" fmla="*/ 129 h 705"/>
                <a:gd name="T36" fmla="*/ 484 w 946"/>
                <a:gd name="T37" fmla="*/ 129 h 705"/>
                <a:gd name="T38" fmla="*/ 497 w 946"/>
                <a:gd name="T39" fmla="*/ 125 h 705"/>
                <a:gd name="T40" fmla="*/ 507 w 946"/>
                <a:gd name="T41" fmla="*/ 115 h 705"/>
                <a:gd name="T42" fmla="*/ 513 w 946"/>
                <a:gd name="T43" fmla="*/ 103 h 705"/>
                <a:gd name="T44" fmla="*/ 750 w 946"/>
                <a:gd name="T45" fmla="*/ 55 h 705"/>
                <a:gd name="T46" fmla="*/ 756 w 946"/>
                <a:gd name="T47" fmla="*/ 63 h 705"/>
                <a:gd name="T48" fmla="*/ 768 w 946"/>
                <a:gd name="T49" fmla="*/ 73 h 705"/>
                <a:gd name="T50" fmla="*/ 779 w 946"/>
                <a:gd name="T51" fmla="*/ 75 h 705"/>
                <a:gd name="T52" fmla="*/ 785 w 946"/>
                <a:gd name="T53" fmla="*/ 77 h 705"/>
                <a:gd name="T54" fmla="*/ 800 w 946"/>
                <a:gd name="T55" fmla="*/ 73 h 705"/>
                <a:gd name="T56" fmla="*/ 812 w 946"/>
                <a:gd name="T57" fmla="*/ 65 h 705"/>
                <a:gd name="T58" fmla="*/ 820 w 946"/>
                <a:gd name="T59" fmla="*/ 53 h 705"/>
                <a:gd name="T60" fmla="*/ 822 w 946"/>
                <a:gd name="T61" fmla="*/ 38 h 705"/>
                <a:gd name="T62" fmla="*/ 822 w 946"/>
                <a:gd name="T63" fmla="*/ 30 h 705"/>
                <a:gd name="T64" fmla="*/ 816 w 946"/>
                <a:gd name="T65" fmla="*/ 17 h 705"/>
                <a:gd name="T66" fmla="*/ 806 w 946"/>
                <a:gd name="T67" fmla="*/ 6 h 705"/>
                <a:gd name="T68" fmla="*/ 792 w 946"/>
                <a:gd name="T69" fmla="*/ 1 h 705"/>
                <a:gd name="T70" fmla="*/ 785 w 946"/>
                <a:gd name="T71" fmla="*/ 0 h 705"/>
                <a:gd name="T72" fmla="*/ 771 w 946"/>
                <a:gd name="T73" fmla="*/ 2 h 705"/>
                <a:gd name="T74" fmla="*/ 759 w 946"/>
                <a:gd name="T75" fmla="*/ 9 h 705"/>
                <a:gd name="T76" fmla="*/ 750 w 946"/>
                <a:gd name="T77" fmla="*/ 20 h 705"/>
                <a:gd name="T78" fmla="*/ 747 w 946"/>
                <a:gd name="T79" fmla="*/ 33 h 705"/>
                <a:gd name="T80" fmla="*/ 510 w 946"/>
                <a:gd name="T81" fmla="*/ 74 h 705"/>
                <a:gd name="T82" fmla="*/ 497 w 946"/>
                <a:gd name="T83" fmla="*/ 59 h 705"/>
                <a:gd name="T84" fmla="*/ 488 w 946"/>
                <a:gd name="T85" fmla="*/ 55 h 705"/>
                <a:gd name="T86" fmla="*/ 477 w 946"/>
                <a:gd name="T87" fmla="*/ 54 h 705"/>
                <a:gd name="T88" fmla="*/ 470 w 946"/>
                <a:gd name="T89" fmla="*/ 54 h 705"/>
                <a:gd name="T90" fmla="*/ 455 w 946"/>
                <a:gd name="T91" fmla="*/ 60 h 705"/>
                <a:gd name="T92" fmla="*/ 446 w 946"/>
                <a:gd name="T93" fmla="*/ 71 h 705"/>
                <a:gd name="T94" fmla="*/ 440 w 946"/>
                <a:gd name="T95" fmla="*/ 84 h 705"/>
                <a:gd name="T96" fmla="*/ 438 w 946"/>
                <a:gd name="T97" fmla="*/ 91 h 705"/>
                <a:gd name="T98" fmla="*/ 441 w 946"/>
                <a:gd name="T99" fmla="*/ 105 h 705"/>
                <a:gd name="T100" fmla="*/ 190 w 946"/>
                <a:gd name="T101" fmla="*/ 312 h 705"/>
                <a:gd name="T102" fmla="*/ 180 w 946"/>
                <a:gd name="T103" fmla="*/ 307 h 705"/>
                <a:gd name="T104" fmla="*/ 170 w 946"/>
                <a:gd name="T105" fmla="*/ 305 h 705"/>
                <a:gd name="T106" fmla="*/ 161 w 946"/>
                <a:gd name="T107" fmla="*/ 306 h 705"/>
                <a:gd name="T108" fmla="*/ 148 w 946"/>
                <a:gd name="T109" fmla="*/ 312 h 705"/>
                <a:gd name="T110" fmla="*/ 137 w 946"/>
                <a:gd name="T111" fmla="*/ 321 h 705"/>
                <a:gd name="T112" fmla="*/ 131 w 946"/>
                <a:gd name="T113" fmla="*/ 336 h 705"/>
                <a:gd name="T114" fmla="*/ 131 w 946"/>
                <a:gd name="T115" fmla="*/ 343 h 705"/>
                <a:gd name="T116" fmla="*/ 134 w 946"/>
                <a:gd name="T117" fmla="*/ 359 h 705"/>
                <a:gd name="T118" fmla="*/ 142 w 946"/>
                <a:gd name="T119" fmla="*/ 371 h 705"/>
                <a:gd name="T120" fmla="*/ 154 w 946"/>
                <a:gd name="T121" fmla="*/ 379 h 705"/>
                <a:gd name="T122" fmla="*/ 170 w 946"/>
                <a:gd name="T123" fmla="*/ 381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46" h="705">
                  <a:moveTo>
                    <a:pt x="881" y="675"/>
                  </a:moveTo>
                  <a:lnTo>
                    <a:pt x="881" y="110"/>
                  </a:lnTo>
                  <a:lnTo>
                    <a:pt x="688" y="110"/>
                  </a:lnTo>
                  <a:lnTo>
                    <a:pt x="688" y="675"/>
                  </a:lnTo>
                  <a:lnTo>
                    <a:pt x="574" y="675"/>
                  </a:lnTo>
                  <a:lnTo>
                    <a:pt x="574" y="263"/>
                  </a:lnTo>
                  <a:lnTo>
                    <a:pt x="380" y="263"/>
                  </a:lnTo>
                  <a:lnTo>
                    <a:pt x="380" y="675"/>
                  </a:lnTo>
                  <a:lnTo>
                    <a:pt x="266" y="675"/>
                  </a:lnTo>
                  <a:lnTo>
                    <a:pt x="266" y="415"/>
                  </a:lnTo>
                  <a:lnTo>
                    <a:pt x="72" y="415"/>
                  </a:lnTo>
                  <a:lnTo>
                    <a:pt x="72" y="675"/>
                  </a:lnTo>
                  <a:lnTo>
                    <a:pt x="0" y="675"/>
                  </a:lnTo>
                  <a:lnTo>
                    <a:pt x="0" y="705"/>
                  </a:lnTo>
                  <a:lnTo>
                    <a:pt x="946" y="705"/>
                  </a:lnTo>
                  <a:lnTo>
                    <a:pt x="946" y="675"/>
                  </a:lnTo>
                  <a:lnTo>
                    <a:pt x="881" y="675"/>
                  </a:lnTo>
                  <a:close/>
                  <a:moveTo>
                    <a:pt x="170" y="381"/>
                  </a:moveTo>
                  <a:lnTo>
                    <a:pt x="170" y="381"/>
                  </a:lnTo>
                  <a:lnTo>
                    <a:pt x="177" y="380"/>
                  </a:lnTo>
                  <a:lnTo>
                    <a:pt x="184" y="379"/>
                  </a:lnTo>
                  <a:lnTo>
                    <a:pt x="190" y="375"/>
                  </a:lnTo>
                  <a:lnTo>
                    <a:pt x="196" y="371"/>
                  </a:lnTo>
                  <a:lnTo>
                    <a:pt x="201" y="365"/>
                  </a:lnTo>
                  <a:lnTo>
                    <a:pt x="204" y="359"/>
                  </a:lnTo>
                  <a:lnTo>
                    <a:pt x="207" y="351"/>
                  </a:lnTo>
                  <a:lnTo>
                    <a:pt x="207" y="343"/>
                  </a:lnTo>
                  <a:lnTo>
                    <a:pt x="207" y="343"/>
                  </a:lnTo>
                  <a:lnTo>
                    <a:pt x="207" y="336"/>
                  </a:lnTo>
                  <a:lnTo>
                    <a:pt x="204" y="329"/>
                  </a:lnTo>
                  <a:lnTo>
                    <a:pt x="455" y="123"/>
                  </a:lnTo>
                  <a:lnTo>
                    <a:pt x="455" y="123"/>
                  </a:lnTo>
                  <a:lnTo>
                    <a:pt x="460" y="126"/>
                  </a:lnTo>
                  <a:lnTo>
                    <a:pt x="466" y="128"/>
                  </a:lnTo>
                  <a:lnTo>
                    <a:pt x="471" y="129"/>
                  </a:lnTo>
                  <a:lnTo>
                    <a:pt x="477" y="129"/>
                  </a:lnTo>
                  <a:lnTo>
                    <a:pt x="477" y="129"/>
                  </a:lnTo>
                  <a:lnTo>
                    <a:pt x="484" y="129"/>
                  </a:lnTo>
                  <a:lnTo>
                    <a:pt x="491" y="127"/>
                  </a:lnTo>
                  <a:lnTo>
                    <a:pt x="497" y="125"/>
                  </a:lnTo>
                  <a:lnTo>
                    <a:pt x="502" y="120"/>
                  </a:lnTo>
                  <a:lnTo>
                    <a:pt x="507" y="115"/>
                  </a:lnTo>
                  <a:lnTo>
                    <a:pt x="510" y="109"/>
                  </a:lnTo>
                  <a:lnTo>
                    <a:pt x="513" y="103"/>
                  </a:lnTo>
                  <a:lnTo>
                    <a:pt x="515" y="96"/>
                  </a:lnTo>
                  <a:lnTo>
                    <a:pt x="750" y="55"/>
                  </a:lnTo>
                  <a:lnTo>
                    <a:pt x="750" y="55"/>
                  </a:lnTo>
                  <a:lnTo>
                    <a:pt x="756" y="63"/>
                  </a:lnTo>
                  <a:lnTo>
                    <a:pt x="765" y="71"/>
                  </a:lnTo>
                  <a:lnTo>
                    <a:pt x="768" y="73"/>
                  </a:lnTo>
                  <a:lnTo>
                    <a:pt x="774" y="75"/>
                  </a:lnTo>
                  <a:lnTo>
                    <a:pt x="779" y="75"/>
                  </a:lnTo>
                  <a:lnTo>
                    <a:pt x="785" y="77"/>
                  </a:lnTo>
                  <a:lnTo>
                    <a:pt x="785" y="77"/>
                  </a:lnTo>
                  <a:lnTo>
                    <a:pt x="792" y="75"/>
                  </a:lnTo>
                  <a:lnTo>
                    <a:pt x="800" y="73"/>
                  </a:lnTo>
                  <a:lnTo>
                    <a:pt x="806" y="69"/>
                  </a:lnTo>
                  <a:lnTo>
                    <a:pt x="812" y="65"/>
                  </a:lnTo>
                  <a:lnTo>
                    <a:pt x="816" y="60"/>
                  </a:lnTo>
                  <a:lnTo>
                    <a:pt x="820" y="53"/>
                  </a:lnTo>
                  <a:lnTo>
                    <a:pt x="822" y="45"/>
                  </a:lnTo>
                  <a:lnTo>
                    <a:pt x="822" y="38"/>
                  </a:lnTo>
                  <a:lnTo>
                    <a:pt x="822" y="38"/>
                  </a:lnTo>
                  <a:lnTo>
                    <a:pt x="822" y="30"/>
                  </a:lnTo>
                  <a:lnTo>
                    <a:pt x="820" y="23"/>
                  </a:lnTo>
                  <a:lnTo>
                    <a:pt x="816" y="17"/>
                  </a:lnTo>
                  <a:lnTo>
                    <a:pt x="812" y="11"/>
                  </a:lnTo>
                  <a:lnTo>
                    <a:pt x="806" y="6"/>
                  </a:lnTo>
                  <a:lnTo>
                    <a:pt x="800" y="2"/>
                  </a:lnTo>
                  <a:lnTo>
                    <a:pt x="792" y="1"/>
                  </a:lnTo>
                  <a:lnTo>
                    <a:pt x="785" y="0"/>
                  </a:lnTo>
                  <a:lnTo>
                    <a:pt x="785" y="0"/>
                  </a:lnTo>
                  <a:lnTo>
                    <a:pt x="778" y="1"/>
                  </a:lnTo>
                  <a:lnTo>
                    <a:pt x="771" y="2"/>
                  </a:lnTo>
                  <a:lnTo>
                    <a:pt x="765" y="6"/>
                  </a:lnTo>
                  <a:lnTo>
                    <a:pt x="759" y="9"/>
                  </a:lnTo>
                  <a:lnTo>
                    <a:pt x="755" y="14"/>
                  </a:lnTo>
                  <a:lnTo>
                    <a:pt x="750" y="20"/>
                  </a:lnTo>
                  <a:lnTo>
                    <a:pt x="748" y="26"/>
                  </a:lnTo>
                  <a:lnTo>
                    <a:pt x="747" y="33"/>
                  </a:lnTo>
                  <a:lnTo>
                    <a:pt x="510" y="74"/>
                  </a:lnTo>
                  <a:lnTo>
                    <a:pt x="510" y="74"/>
                  </a:lnTo>
                  <a:lnTo>
                    <a:pt x="504" y="66"/>
                  </a:lnTo>
                  <a:lnTo>
                    <a:pt x="497" y="59"/>
                  </a:lnTo>
                  <a:lnTo>
                    <a:pt x="492" y="56"/>
                  </a:lnTo>
                  <a:lnTo>
                    <a:pt x="488" y="55"/>
                  </a:lnTo>
                  <a:lnTo>
                    <a:pt x="483" y="54"/>
                  </a:lnTo>
                  <a:lnTo>
                    <a:pt x="477" y="54"/>
                  </a:lnTo>
                  <a:lnTo>
                    <a:pt x="477" y="54"/>
                  </a:lnTo>
                  <a:lnTo>
                    <a:pt x="470" y="54"/>
                  </a:lnTo>
                  <a:lnTo>
                    <a:pt x="462" y="56"/>
                  </a:lnTo>
                  <a:lnTo>
                    <a:pt x="455" y="60"/>
                  </a:lnTo>
                  <a:lnTo>
                    <a:pt x="449" y="65"/>
                  </a:lnTo>
                  <a:lnTo>
                    <a:pt x="446" y="71"/>
                  </a:lnTo>
                  <a:lnTo>
                    <a:pt x="442" y="77"/>
                  </a:lnTo>
                  <a:lnTo>
                    <a:pt x="440" y="84"/>
                  </a:lnTo>
                  <a:lnTo>
                    <a:pt x="438" y="91"/>
                  </a:lnTo>
                  <a:lnTo>
                    <a:pt x="438" y="91"/>
                  </a:lnTo>
                  <a:lnTo>
                    <a:pt x="440" y="99"/>
                  </a:lnTo>
                  <a:lnTo>
                    <a:pt x="441" y="105"/>
                  </a:lnTo>
                  <a:lnTo>
                    <a:pt x="190" y="312"/>
                  </a:lnTo>
                  <a:lnTo>
                    <a:pt x="190" y="312"/>
                  </a:lnTo>
                  <a:lnTo>
                    <a:pt x="185" y="308"/>
                  </a:lnTo>
                  <a:lnTo>
                    <a:pt x="180" y="307"/>
                  </a:lnTo>
                  <a:lnTo>
                    <a:pt x="174" y="306"/>
                  </a:lnTo>
                  <a:lnTo>
                    <a:pt x="170" y="305"/>
                  </a:lnTo>
                  <a:lnTo>
                    <a:pt x="170" y="305"/>
                  </a:lnTo>
                  <a:lnTo>
                    <a:pt x="161" y="306"/>
                  </a:lnTo>
                  <a:lnTo>
                    <a:pt x="154" y="308"/>
                  </a:lnTo>
                  <a:lnTo>
                    <a:pt x="148" y="312"/>
                  </a:lnTo>
                  <a:lnTo>
                    <a:pt x="142" y="317"/>
                  </a:lnTo>
                  <a:lnTo>
                    <a:pt x="137" y="321"/>
                  </a:lnTo>
                  <a:lnTo>
                    <a:pt x="134" y="329"/>
                  </a:lnTo>
                  <a:lnTo>
                    <a:pt x="131" y="336"/>
                  </a:lnTo>
                  <a:lnTo>
                    <a:pt x="131" y="343"/>
                  </a:lnTo>
                  <a:lnTo>
                    <a:pt x="131" y="343"/>
                  </a:lnTo>
                  <a:lnTo>
                    <a:pt x="131" y="351"/>
                  </a:lnTo>
                  <a:lnTo>
                    <a:pt x="134" y="359"/>
                  </a:lnTo>
                  <a:lnTo>
                    <a:pt x="137" y="365"/>
                  </a:lnTo>
                  <a:lnTo>
                    <a:pt x="142" y="371"/>
                  </a:lnTo>
                  <a:lnTo>
                    <a:pt x="148" y="375"/>
                  </a:lnTo>
                  <a:lnTo>
                    <a:pt x="154" y="379"/>
                  </a:lnTo>
                  <a:lnTo>
                    <a:pt x="161" y="380"/>
                  </a:lnTo>
                  <a:lnTo>
                    <a:pt x="170" y="381"/>
                  </a:lnTo>
                  <a:lnTo>
                    <a:pt x="170" y="381"/>
                  </a:lnTo>
                  <a:close/>
                </a:path>
              </a:pathLst>
            </a:custGeom>
            <a:solidFill>
              <a:srgbClr val="EE5500">
                <a:lumMod val="60000"/>
                <a:lumOff val="40000"/>
              </a:srgbClr>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050" kern="0">
                <a:solidFill>
                  <a:prstClr val="black"/>
                </a:solidFill>
              </a:endParaRPr>
            </a:p>
          </p:txBody>
        </p:sp>
        <p:sp>
          <p:nvSpPr>
            <p:cNvPr id="61" name="右矢印 60"/>
            <p:cNvSpPr/>
            <p:nvPr/>
          </p:nvSpPr>
          <p:spPr>
            <a:xfrm>
              <a:off x="5436270" y="4302622"/>
              <a:ext cx="340708" cy="504438"/>
            </a:xfrm>
            <a:prstGeom prst="rightArrow">
              <a:avLst/>
            </a:prstGeom>
            <a:solidFill>
              <a:srgbClr val="54C2F0"/>
            </a:solidFill>
            <a:ln w="25400" cap="flat" cmpd="sng" algn="ctr">
              <a:solidFill>
                <a:srgbClr val="54C2F0"/>
              </a:solidFill>
              <a:prstDash val="solid"/>
            </a:ln>
            <a:effectLst/>
          </p:spPr>
          <p:txBody>
            <a:bodyPr rtlCol="0" anchor="ctr"/>
            <a:lstStyle/>
            <a:p>
              <a:pPr algn="ctr">
                <a:defRPr/>
              </a:pPr>
              <a:endParaRPr kumimoji="0" lang="ja-JP" altLang="en-US" sz="1050" kern="0">
                <a:solidFill>
                  <a:sysClr val="window" lastClr="FFFFFF"/>
                </a:solidFill>
              </a:endParaRPr>
            </a:p>
          </p:txBody>
        </p:sp>
        <p:sp>
          <p:nvSpPr>
            <p:cNvPr id="62" name="テキスト ボックス 61"/>
            <p:cNvSpPr txBox="1"/>
            <p:nvPr/>
          </p:nvSpPr>
          <p:spPr>
            <a:xfrm>
              <a:off x="1914871" y="3793973"/>
              <a:ext cx="468308" cy="253916"/>
            </a:xfrm>
            <a:prstGeom prst="rect">
              <a:avLst/>
            </a:prstGeom>
            <a:noFill/>
          </p:spPr>
          <p:txBody>
            <a:bodyPr wrap="square" rtlCol="0">
              <a:spAutoFit/>
            </a:bodyPr>
            <a:lstStyle/>
            <a:p>
              <a:pPr>
                <a:defRPr/>
              </a:pPr>
              <a:r>
                <a:rPr kumimoji="0" lang="ja-JP" altLang="en-US" sz="1050" b="1" kern="0">
                  <a:solidFill>
                    <a:srgbClr val="008CCF"/>
                  </a:solidFill>
                </a:rPr>
                <a:t>例１</a:t>
              </a:r>
            </a:p>
          </p:txBody>
        </p:sp>
        <p:sp>
          <p:nvSpPr>
            <p:cNvPr id="63" name="テキスト ボックス 62"/>
            <p:cNvSpPr txBox="1"/>
            <p:nvPr/>
          </p:nvSpPr>
          <p:spPr>
            <a:xfrm>
              <a:off x="1929290" y="4345631"/>
              <a:ext cx="468308" cy="253916"/>
            </a:xfrm>
            <a:prstGeom prst="rect">
              <a:avLst/>
            </a:prstGeom>
            <a:noFill/>
          </p:spPr>
          <p:txBody>
            <a:bodyPr wrap="square" rtlCol="0">
              <a:spAutoFit/>
            </a:bodyPr>
            <a:lstStyle/>
            <a:p>
              <a:pPr>
                <a:defRPr/>
              </a:pPr>
              <a:r>
                <a:rPr kumimoji="0" lang="ja-JP" altLang="en-US" sz="1050" b="1" kern="0">
                  <a:solidFill>
                    <a:srgbClr val="008CCF"/>
                  </a:solidFill>
                </a:rPr>
                <a:t>例２</a:t>
              </a:r>
            </a:p>
          </p:txBody>
        </p:sp>
        <p:sp>
          <p:nvSpPr>
            <p:cNvPr id="64" name="テキスト ボックス 63"/>
            <p:cNvSpPr txBox="1"/>
            <p:nvPr/>
          </p:nvSpPr>
          <p:spPr>
            <a:xfrm>
              <a:off x="5842481" y="4619708"/>
              <a:ext cx="1282643" cy="253916"/>
            </a:xfrm>
            <a:prstGeom prst="rect">
              <a:avLst/>
            </a:prstGeom>
            <a:noFill/>
            <a:ln w="28575">
              <a:noFill/>
            </a:ln>
          </p:spPr>
          <p:txBody>
            <a:bodyPr wrap="square" rtlCol="0" anchor="ctr">
              <a:spAutoFit/>
            </a:bodyPr>
            <a:lstStyle/>
            <a:p>
              <a:pPr algn="ctr">
                <a:defRPr/>
              </a:pPr>
              <a:r>
                <a:rPr kumimoji="0" lang="en-US" altLang="ja-JP" sz="1050" b="1" kern="0" err="1">
                  <a:solidFill>
                    <a:srgbClr val="EE5500">
                      <a:lumMod val="75000"/>
                    </a:srgbClr>
                  </a:solidFill>
                </a:rPr>
                <a:t>Reportplus</a:t>
              </a:r>
              <a:endParaRPr kumimoji="0" lang="en-US" altLang="ja-JP" sz="1050" b="1" kern="0">
                <a:solidFill>
                  <a:srgbClr val="EE5500">
                    <a:lumMod val="75000"/>
                  </a:srgbClr>
                </a:solidFill>
              </a:endParaRPr>
            </a:p>
          </p:txBody>
        </p:sp>
      </p:grpSp>
    </p:spTree>
    <p:extLst>
      <p:ext uri="{BB962C8B-B14F-4D97-AF65-F5344CB8AC3E}">
        <p14:creationId xmlns:p14="http://schemas.microsoft.com/office/powerpoint/2010/main" val="2719075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E8D6899D-44B2-1DDE-11A9-7AF420C7EDBF}"/>
              </a:ext>
            </a:extLst>
          </p:cNvPr>
          <p:cNvSpPr/>
          <p:nvPr/>
        </p:nvSpPr>
        <p:spPr>
          <a:xfrm>
            <a:off x="288000" y="834601"/>
            <a:ext cx="5763343" cy="4087994"/>
          </a:xfrm>
          <a:prstGeom prst="rect">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 name="スライド番号プレースホルダー 1">
            <a:extLst>
              <a:ext uri="{FF2B5EF4-FFF2-40B4-BE49-F238E27FC236}">
                <a16:creationId xmlns:a16="http://schemas.microsoft.com/office/drawing/2014/main" id="{469CB2C6-0113-F74C-3950-26AAEECEA945}"/>
              </a:ext>
            </a:extLst>
          </p:cNvPr>
          <p:cNvSpPr>
            <a:spLocks noGrp="1"/>
          </p:cNvSpPr>
          <p:nvPr>
            <p:ph type="sldNum" sz="quarter" idx="12"/>
          </p:nvPr>
        </p:nvSpPr>
        <p:spPr/>
        <p:txBody>
          <a:bodyPr/>
          <a:lstStyle/>
          <a:p>
            <a:pPr defTabSz="914378"/>
            <a:fld id="{78AE49ED-73EF-499C-8307-28EB0E7CF529}" type="slidenum">
              <a:rPr lang="ja-JP" altLang="en-US">
                <a:solidFill>
                  <a:prstClr val="black">
                    <a:lumMod val="50000"/>
                    <a:lumOff val="50000"/>
                  </a:prstClr>
                </a:solidFill>
                <a:latin typeface="メイリオ"/>
                <a:ea typeface="メイリオ"/>
              </a:rPr>
              <a:pPr defTabSz="914378"/>
              <a:t>5</a:t>
            </a:fld>
            <a:endParaRPr lang="ja-JP" altLang="en-US">
              <a:solidFill>
                <a:prstClr val="black">
                  <a:lumMod val="50000"/>
                  <a:lumOff val="50000"/>
                </a:prstClr>
              </a:solidFill>
              <a:latin typeface="メイリオ"/>
              <a:ea typeface="メイリオ"/>
            </a:endParaRPr>
          </a:p>
        </p:txBody>
      </p:sp>
      <p:sp>
        <p:nvSpPr>
          <p:cNvPr id="10" name="タイトル 2">
            <a:extLst>
              <a:ext uri="{FF2B5EF4-FFF2-40B4-BE49-F238E27FC236}">
                <a16:creationId xmlns:a16="http://schemas.microsoft.com/office/drawing/2014/main" id="{2EBF43CA-573E-45B6-EF35-6B5F11D2B07C}"/>
              </a:ext>
            </a:extLst>
          </p:cNvPr>
          <p:cNvSpPr>
            <a:spLocks noGrp="1"/>
          </p:cNvSpPr>
          <p:nvPr>
            <p:ph type="title"/>
          </p:nvPr>
        </p:nvSpPr>
        <p:spPr/>
        <p:txBody>
          <a:bodyPr/>
          <a:lstStyle/>
          <a:p>
            <a:r>
              <a:rPr kumimoji="1" lang="ja-JP" altLang="en-US"/>
              <a:t>会社概要</a:t>
            </a:r>
          </a:p>
        </p:txBody>
      </p:sp>
      <p:sp>
        <p:nvSpPr>
          <p:cNvPr id="4" name="フッター プレースホルダー 3">
            <a:extLst>
              <a:ext uri="{FF2B5EF4-FFF2-40B4-BE49-F238E27FC236}">
                <a16:creationId xmlns:a16="http://schemas.microsoft.com/office/drawing/2014/main" id="{791CAF64-E437-135B-37AF-35A09944432C}"/>
              </a:ext>
            </a:extLst>
          </p:cNvPr>
          <p:cNvSpPr>
            <a:spLocks noGrp="1"/>
          </p:cNvSpPr>
          <p:nvPr>
            <p:ph type="ftr" sz="quarter" idx="3"/>
          </p:nvPr>
        </p:nvSpPr>
        <p:spPr/>
        <p:txBody>
          <a:bodyPr/>
          <a:lstStyle/>
          <a:p>
            <a:pPr defTabSz="914378"/>
            <a:r>
              <a:rPr lang="en-US" altLang="ja-JP">
                <a:solidFill>
                  <a:prstClr val="black">
                    <a:tint val="75000"/>
                  </a:prstClr>
                </a:solidFill>
                <a:latin typeface="メイリオ"/>
                <a:ea typeface="メイリオ"/>
              </a:rPr>
              <a:t>©Canon IT Solutions Inc.  All rights reserved.</a:t>
            </a:r>
            <a:endParaRPr lang="ja-JP" altLang="en-US">
              <a:solidFill>
                <a:prstClr val="black">
                  <a:tint val="75000"/>
                </a:prstClr>
              </a:solidFill>
              <a:latin typeface="メイリオ"/>
              <a:ea typeface="メイリオ"/>
            </a:endParaRPr>
          </a:p>
        </p:txBody>
      </p:sp>
      <p:sp>
        <p:nvSpPr>
          <p:cNvPr id="11" name="正方形/長方形 10">
            <a:extLst>
              <a:ext uri="{FF2B5EF4-FFF2-40B4-BE49-F238E27FC236}">
                <a16:creationId xmlns:a16="http://schemas.microsoft.com/office/drawing/2014/main" id="{E008B930-ADD4-ACCD-4F2C-98D4645929FA}"/>
              </a:ext>
            </a:extLst>
          </p:cNvPr>
          <p:cNvSpPr/>
          <p:nvPr/>
        </p:nvSpPr>
        <p:spPr bwMode="auto">
          <a:xfrm rot="16200000">
            <a:off x="3891459" y="-421560"/>
            <a:ext cx="417907" cy="329399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eaVert" wrap="square" lIns="0" tIns="54000" rIns="68580" bIns="0" numCol="1" rtlCol="0" anchor="ctr" anchorCtr="0" compatLnSpc="1">
            <a:prstTxWarp prst="textNoShape">
              <a:avLst/>
            </a:prstTxWarp>
          </a:bodyPr>
          <a:lstStyle/>
          <a:p>
            <a:pPr marL="70247" indent="-70247" algn="ctr" defTabSz="685800">
              <a:defRPr/>
            </a:pPr>
            <a:r>
              <a:rPr kumimoji="0" lang="en-US" altLang="ja-JP" sz="2100" b="1" kern="0" dirty="0" err="1">
                <a:solidFill>
                  <a:schemeClr val="tx2"/>
                </a:solidFill>
                <a:latin typeface="+mn-ea"/>
              </a:rPr>
              <a:t>SuperStream</a:t>
            </a:r>
            <a:r>
              <a:rPr kumimoji="0" lang="ja-JP" altLang="en-US" sz="2100" b="1" kern="0" dirty="0">
                <a:solidFill>
                  <a:schemeClr val="tx2"/>
                </a:solidFill>
                <a:latin typeface="+mn-ea"/>
              </a:rPr>
              <a:t>事業部</a:t>
            </a:r>
            <a:endParaRPr kumimoji="0" lang="en-US" altLang="ja-JP" sz="2100" b="1" kern="0" dirty="0">
              <a:solidFill>
                <a:schemeClr val="tx2"/>
              </a:solidFill>
              <a:latin typeface="+mn-ea"/>
            </a:endParaRPr>
          </a:p>
        </p:txBody>
      </p:sp>
      <p:sp>
        <p:nvSpPr>
          <p:cNvPr id="8" name="四角形: 角を丸くする 7">
            <a:extLst>
              <a:ext uri="{FF2B5EF4-FFF2-40B4-BE49-F238E27FC236}">
                <a16:creationId xmlns:a16="http://schemas.microsoft.com/office/drawing/2014/main" id="{848C4EA6-8A66-412A-9DE8-C293AE8022A4}"/>
              </a:ext>
            </a:extLst>
          </p:cNvPr>
          <p:cNvSpPr/>
          <p:nvPr/>
        </p:nvSpPr>
        <p:spPr>
          <a:xfrm>
            <a:off x="6256600" y="820858"/>
            <a:ext cx="2599400" cy="4098908"/>
          </a:xfrm>
          <a:prstGeom prst="round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pic>
        <p:nvPicPr>
          <p:cNvPr id="9" name="図 8">
            <a:extLst>
              <a:ext uri="{FF2B5EF4-FFF2-40B4-BE49-F238E27FC236}">
                <a16:creationId xmlns:a16="http://schemas.microsoft.com/office/drawing/2014/main" id="{8F1D0674-A632-3675-E068-C77F9A085EC4}"/>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6579870" y="944889"/>
            <a:ext cx="1932997" cy="450837"/>
          </a:xfrm>
          <a:prstGeom prst="rect">
            <a:avLst/>
          </a:prstGeom>
        </p:spPr>
      </p:pic>
      <p:sp>
        <p:nvSpPr>
          <p:cNvPr id="13" name="テキスト ボックス 43">
            <a:extLst>
              <a:ext uri="{FF2B5EF4-FFF2-40B4-BE49-F238E27FC236}">
                <a16:creationId xmlns:a16="http://schemas.microsoft.com/office/drawing/2014/main" id="{493DD163-5639-7245-7DBD-202B43AB2382}"/>
              </a:ext>
            </a:extLst>
          </p:cNvPr>
          <p:cNvSpPr txBox="1">
            <a:spLocks noChangeArrowheads="1"/>
          </p:cNvSpPr>
          <p:nvPr/>
        </p:nvSpPr>
        <p:spPr bwMode="auto">
          <a:xfrm>
            <a:off x="6641728" y="1530550"/>
            <a:ext cx="1932996" cy="415498"/>
          </a:xfrm>
          <a:prstGeom prst="rect">
            <a:avLst/>
          </a:prstGeom>
          <a:noFill/>
          <a:ln w="9525">
            <a:noFill/>
            <a:miter lim="800000"/>
            <a:headEnd/>
            <a:tailEnd/>
          </a:ln>
        </p:spPr>
        <p:txBody>
          <a:bodyPr wrap="square">
            <a:spAutoFit/>
          </a:bodyPr>
          <a:lstStyle/>
          <a:p>
            <a:pPr defTabSz="914378"/>
            <a:r>
              <a:rPr lang="ja-JP" altLang="en-US" sz="1050" dirty="0">
                <a:solidFill>
                  <a:prstClr val="white"/>
                </a:solidFill>
                <a:latin typeface="メイリオ"/>
                <a:ea typeface="メイリオ"/>
                <a:cs typeface="Meiryo UI" panose="020B0604030504040204" pitchFamily="50" charset="-128"/>
              </a:rPr>
              <a:t>拠点：東京</a:t>
            </a:r>
            <a:r>
              <a:rPr lang="en-US" altLang="ja-JP" sz="1050" dirty="0">
                <a:solidFill>
                  <a:prstClr val="white"/>
                </a:solidFill>
                <a:latin typeface="メイリオ"/>
                <a:ea typeface="メイリオ"/>
                <a:cs typeface="Meiryo UI" panose="020B0604030504040204" pitchFamily="50" charset="-128"/>
              </a:rPr>
              <a:t>(</a:t>
            </a:r>
            <a:r>
              <a:rPr lang="ja-JP" altLang="en-US" sz="1050" dirty="0">
                <a:solidFill>
                  <a:prstClr val="white"/>
                </a:solidFill>
                <a:latin typeface="メイリオ"/>
                <a:ea typeface="メイリオ"/>
                <a:cs typeface="Meiryo UI" panose="020B0604030504040204" pitchFamily="50" charset="-128"/>
              </a:rPr>
              <a:t>天王洲アイル</a:t>
            </a:r>
            <a:r>
              <a:rPr lang="en-US" altLang="ja-JP" sz="1050" dirty="0">
                <a:solidFill>
                  <a:prstClr val="white"/>
                </a:solidFill>
                <a:latin typeface="メイリオ"/>
                <a:ea typeface="メイリオ"/>
                <a:cs typeface="Meiryo UI" panose="020B0604030504040204" pitchFamily="50" charset="-128"/>
              </a:rPr>
              <a:t>)</a:t>
            </a:r>
          </a:p>
          <a:p>
            <a:pPr defTabSz="914378"/>
            <a:r>
              <a:rPr lang="ja-JP" altLang="en-US" sz="1050" dirty="0">
                <a:solidFill>
                  <a:prstClr val="white"/>
                </a:solidFill>
                <a:latin typeface="メイリオ"/>
                <a:ea typeface="メイリオ"/>
                <a:cs typeface="Meiryo UI" panose="020B0604030504040204" pitchFamily="50" charset="-128"/>
              </a:rPr>
              <a:t>　　　大阪</a:t>
            </a:r>
            <a:r>
              <a:rPr lang="en-US" altLang="ja-JP" sz="1050" dirty="0">
                <a:solidFill>
                  <a:prstClr val="white"/>
                </a:solidFill>
                <a:latin typeface="メイリオ"/>
                <a:ea typeface="メイリオ"/>
                <a:cs typeface="Meiryo UI" panose="020B0604030504040204" pitchFamily="50" charset="-128"/>
              </a:rPr>
              <a:t>(</a:t>
            </a:r>
            <a:r>
              <a:rPr lang="ja-JP" altLang="en-US" sz="1050" dirty="0">
                <a:solidFill>
                  <a:prstClr val="white"/>
                </a:solidFill>
                <a:latin typeface="メイリオ"/>
                <a:ea typeface="メイリオ"/>
                <a:cs typeface="Meiryo UI" panose="020B0604030504040204" pitchFamily="50" charset="-128"/>
              </a:rPr>
              <a:t>土佐堀</a:t>
            </a:r>
            <a:r>
              <a:rPr lang="en-US" altLang="ja-JP" sz="1050" dirty="0">
                <a:solidFill>
                  <a:prstClr val="white"/>
                </a:solidFill>
                <a:latin typeface="メイリオ"/>
                <a:ea typeface="メイリオ"/>
                <a:cs typeface="Meiryo UI" panose="020B0604030504040204" pitchFamily="50" charset="-128"/>
              </a:rPr>
              <a:t>)</a:t>
            </a:r>
            <a:endParaRPr lang="ja-JP" altLang="en-US" sz="1050" dirty="0">
              <a:solidFill>
                <a:prstClr val="white"/>
              </a:solidFill>
              <a:latin typeface="メイリオ"/>
              <a:ea typeface="メイリオ"/>
              <a:cs typeface="Meiryo UI" panose="020B0604030504040204" pitchFamily="50" charset="-128"/>
            </a:endParaRPr>
          </a:p>
        </p:txBody>
      </p:sp>
      <p:sp>
        <p:nvSpPr>
          <p:cNvPr id="14" name="Freeform 20">
            <a:extLst>
              <a:ext uri="{FF2B5EF4-FFF2-40B4-BE49-F238E27FC236}">
                <a16:creationId xmlns:a16="http://schemas.microsoft.com/office/drawing/2014/main" id="{CE4F35B7-1BBF-D372-EB83-24BB9AEE6CD2}"/>
              </a:ext>
            </a:extLst>
          </p:cNvPr>
          <p:cNvSpPr>
            <a:spLocks noChangeAspect="1" noEditPoints="1"/>
          </p:cNvSpPr>
          <p:nvPr/>
        </p:nvSpPr>
        <p:spPr bwMode="auto">
          <a:xfrm>
            <a:off x="6598982" y="2276226"/>
            <a:ext cx="692535" cy="540000"/>
          </a:xfrm>
          <a:custGeom>
            <a:avLst/>
            <a:gdLst>
              <a:gd name="T0" fmla="*/ 443 w 454"/>
              <a:gd name="T1" fmla="*/ 0 h 365"/>
              <a:gd name="T2" fmla="*/ 11 w 454"/>
              <a:gd name="T3" fmla="*/ 0 h 365"/>
              <a:gd name="T4" fmla="*/ 0 w 454"/>
              <a:gd name="T5" fmla="*/ 10 h 365"/>
              <a:gd name="T6" fmla="*/ 0 w 454"/>
              <a:gd name="T7" fmla="*/ 294 h 365"/>
              <a:gd name="T8" fmla="*/ 11 w 454"/>
              <a:gd name="T9" fmla="*/ 304 h 365"/>
              <a:gd name="T10" fmla="*/ 195 w 454"/>
              <a:gd name="T11" fmla="*/ 304 h 365"/>
              <a:gd name="T12" fmla="*/ 190 w 454"/>
              <a:gd name="T13" fmla="*/ 355 h 365"/>
              <a:gd name="T14" fmla="*/ 128 w 454"/>
              <a:gd name="T15" fmla="*/ 355 h 365"/>
              <a:gd name="T16" fmla="*/ 123 w 454"/>
              <a:gd name="T17" fmla="*/ 360 h 365"/>
              <a:gd name="T18" fmla="*/ 128 w 454"/>
              <a:gd name="T19" fmla="*/ 365 h 365"/>
              <a:gd name="T20" fmla="*/ 326 w 454"/>
              <a:gd name="T21" fmla="*/ 365 h 365"/>
              <a:gd name="T22" fmla="*/ 331 w 454"/>
              <a:gd name="T23" fmla="*/ 360 h 365"/>
              <a:gd name="T24" fmla="*/ 326 w 454"/>
              <a:gd name="T25" fmla="*/ 355 h 365"/>
              <a:gd name="T26" fmla="*/ 264 w 454"/>
              <a:gd name="T27" fmla="*/ 355 h 365"/>
              <a:gd name="T28" fmla="*/ 259 w 454"/>
              <a:gd name="T29" fmla="*/ 304 h 365"/>
              <a:gd name="T30" fmla="*/ 443 w 454"/>
              <a:gd name="T31" fmla="*/ 304 h 365"/>
              <a:gd name="T32" fmla="*/ 454 w 454"/>
              <a:gd name="T33" fmla="*/ 294 h 365"/>
              <a:gd name="T34" fmla="*/ 454 w 454"/>
              <a:gd name="T35" fmla="*/ 10 h 365"/>
              <a:gd name="T36" fmla="*/ 443 w 454"/>
              <a:gd name="T37" fmla="*/ 0 h 365"/>
              <a:gd name="T38" fmla="*/ 423 w 454"/>
              <a:gd name="T39" fmla="*/ 273 h 365"/>
              <a:gd name="T40" fmla="*/ 31 w 454"/>
              <a:gd name="T41" fmla="*/ 273 h 365"/>
              <a:gd name="T42" fmla="*/ 31 w 454"/>
              <a:gd name="T43" fmla="*/ 31 h 365"/>
              <a:gd name="T44" fmla="*/ 423 w 454"/>
              <a:gd name="T45" fmla="*/ 31 h 365"/>
              <a:gd name="T46" fmla="*/ 423 w 454"/>
              <a:gd name="T47" fmla="*/ 273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4" h="365">
                <a:moveTo>
                  <a:pt x="443" y="0"/>
                </a:moveTo>
                <a:cubicBezTo>
                  <a:pt x="11" y="0"/>
                  <a:pt x="11" y="0"/>
                  <a:pt x="11" y="0"/>
                </a:cubicBezTo>
                <a:cubicBezTo>
                  <a:pt x="5" y="0"/>
                  <a:pt x="0" y="4"/>
                  <a:pt x="0" y="10"/>
                </a:cubicBezTo>
                <a:cubicBezTo>
                  <a:pt x="0" y="294"/>
                  <a:pt x="0" y="294"/>
                  <a:pt x="0" y="294"/>
                </a:cubicBezTo>
                <a:cubicBezTo>
                  <a:pt x="0" y="299"/>
                  <a:pt x="5" y="304"/>
                  <a:pt x="11" y="304"/>
                </a:cubicBezTo>
                <a:cubicBezTo>
                  <a:pt x="195" y="304"/>
                  <a:pt x="195" y="304"/>
                  <a:pt x="195" y="304"/>
                </a:cubicBezTo>
                <a:cubicBezTo>
                  <a:pt x="190" y="355"/>
                  <a:pt x="190" y="355"/>
                  <a:pt x="190" y="355"/>
                </a:cubicBezTo>
                <a:cubicBezTo>
                  <a:pt x="128" y="355"/>
                  <a:pt x="128" y="355"/>
                  <a:pt x="128" y="355"/>
                </a:cubicBezTo>
                <a:cubicBezTo>
                  <a:pt x="125" y="355"/>
                  <a:pt x="123" y="357"/>
                  <a:pt x="123" y="360"/>
                </a:cubicBezTo>
                <a:cubicBezTo>
                  <a:pt x="123" y="362"/>
                  <a:pt x="125" y="365"/>
                  <a:pt x="128" y="365"/>
                </a:cubicBezTo>
                <a:cubicBezTo>
                  <a:pt x="326" y="365"/>
                  <a:pt x="326" y="365"/>
                  <a:pt x="326" y="365"/>
                </a:cubicBezTo>
                <a:cubicBezTo>
                  <a:pt x="329" y="365"/>
                  <a:pt x="331" y="362"/>
                  <a:pt x="331" y="360"/>
                </a:cubicBezTo>
                <a:cubicBezTo>
                  <a:pt x="331" y="357"/>
                  <a:pt x="329" y="355"/>
                  <a:pt x="326" y="355"/>
                </a:cubicBezTo>
                <a:cubicBezTo>
                  <a:pt x="264" y="355"/>
                  <a:pt x="264" y="355"/>
                  <a:pt x="264" y="355"/>
                </a:cubicBezTo>
                <a:cubicBezTo>
                  <a:pt x="259" y="304"/>
                  <a:pt x="259" y="304"/>
                  <a:pt x="259" y="304"/>
                </a:cubicBezTo>
                <a:cubicBezTo>
                  <a:pt x="443" y="304"/>
                  <a:pt x="443" y="304"/>
                  <a:pt x="443" y="304"/>
                </a:cubicBezTo>
                <a:cubicBezTo>
                  <a:pt x="449" y="304"/>
                  <a:pt x="454" y="299"/>
                  <a:pt x="454" y="294"/>
                </a:cubicBezTo>
                <a:cubicBezTo>
                  <a:pt x="454" y="10"/>
                  <a:pt x="454" y="10"/>
                  <a:pt x="454" y="10"/>
                </a:cubicBezTo>
                <a:cubicBezTo>
                  <a:pt x="454" y="4"/>
                  <a:pt x="449" y="0"/>
                  <a:pt x="443" y="0"/>
                </a:cubicBezTo>
                <a:close/>
                <a:moveTo>
                  <a:pt x="423" y="273"/>
                </a:moveTo>
                <a:cubicBezTo>
                  <a:pt x="31" y="273"/>
                  <a:pt x="31" y="273"/>
                  <a:pt x="31" y="273"/>
                </a:cubicBezTo>
                <a:cubicBezTo>
                  <a:pt x="31" y="31"/>
                  <a:pt x="31" y="31"/>
                  <a:pt x="31" y="31"/>
                </a:cubicBezTo>
                <a:cubicBezTo>
                  <a:pt x="423" y="31"/>
                  <a:pt x="423" y="31"/>
                  <a:pt x="423" y="31"/>
                </a:cubicBezTo>
                <a:lnTo>
                  <a:pt x="423" y="273"/>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ja-JP" altLang="en-US" sz="1350"/>
          </a:p>
        </p:txBody>
      </p:sp>
      <p:sp>
        <p:nvSpPr>
          <p:cNvPr id="20" name="テキスト ボックス 19">
            <a:extLst>
              <a:ext uri="{FF2B5EF4-FFF2-40B4-BE49-F238E27FC236}">
                <a16:creationId xmlns:a16="http://schemas.microsoft.com/office/drawing/2014/main" id="{DE36BD92-68ED-D8B8-48C3-BFD8A1593706}"/>
              </a:ext>
            </a:extLst>
          </p:cNvPr>
          <p:cNvSpPr txBox="1">
            <a:spLocks noChangeAspect="1"/>
          </p:cNvSpPr>
          <p:nvPr/>
        </p:nvSpPr>
        <p:spPr>
          <a:xfrm>
            <a:off x="7608226" y="2313160"/>
            <a:ext cx="800219" cy="461665"/>
          </a:xfrm>
          <a:prstGeom prst="rect">
            <a:avLst/>
          </a:prstGeom>
          <a:noFill/>
        </p:spPr>
        <p:txBody>
          <a:bodyPr wrap="none" rtlCol="0">
            <a:spAutoFit/>
          </a:bodyPr>
          <a:lstStyle/>
          <a:p>
            <a:pPr defTabSz="914378"/>
            <a:r>
              <a:rPr lang="ja-JP" altLang="en-US" sz="2400" b="1" dirty="0">
                <a:solidFill>
                  <a:srgbClr val="FFFFFF">
                    <a:lumMod val="95000"/>
                  </a:srgbClr>
                </a:solidFill>
                <a:latin typeface="メイリオ"/>
                <a:ea typeface="メイリオ"/>
              </a:rPr>
              <a:t>開発</a:t>
            </a:r>
          </a:p>
        </p:txBody>
      </p:sp>
      <p:sp>
        <p:nvSpPr>
          <p:cNvPr id="23" name="Freeform 15">
            <a:extLst>
              <a:ext uri="{FF2B5EF4-FFF2-40B4-BE49-F238E27FC236}">
                <a16:creationId xmlns:a16="http://schemas.microsoft.com/office/drawing/2014/main" id="{2DD9ED7E-1E7B-ED71-1C32-8A1E4B149046}"/>
              </a:ext>
            </a:extLst>
          </p:cNvPr>
          <p:cNvSpPr>
            <a:spLocks noChangeAspect="1" noEditPoints="1"/>
          </p:cNvSpPr>
          <p:nvPr/>
        </p:nvSpPr>
        <p:spPr bwMode="auto">
          <a:xfrm>
            <a:off x="7622033" y="3112865"/>
            <a:ext cx="635190" cy="540000"/>
          </a:xfrm>
          <a:custGeom>
            <a:avLst/>
            <a:gdLst>
              <a:gd name="T0" fmla="*/ 167 w 591"/>
              <a:gd name="T1" fmla="*/ 320 h 444"/>
              <a:gd name="T2" fmla="*/ 124 w 591"/>
              <a:gd name="T3" fmla="*/ 260 h 444"/>
              <a:gd name="T4" fmla="*/ 202 w 591"/>
              <a:gd name="T5" fmla="*/ 184 h 444"/>
              <a:gd name="T6" fmla="*/ 273 w 591"/>
              <a:gd name="T7" fmla="*/ 172 h 444"/>
              <a:gd name="T8" fmla="*/ 293 w 591"/>
              <a:gd name="T9" fmla="*/ 179 h 444"/>
              <a:gd name="T10" fmla="*/ 354 w 591"/>
              <a:gd name="T11" fmla="*/ 265 h 444"/>
              <a:gd name="T12" fmla="*/ 343 w 591"/>
              <a:gd name="T13" fmla="*/ 282 h 444"/>
              <a:gd name="T14" fmla="*/ 289 w 591"/>
              <a:gd name="T15" fmla="*/ 217 h 444"/>
              <a:gd name="T16" fmla="*/ 325 w 591"/>
              <a:gd name="T17" fmla="*/ 417 h 444"/>
              <a:gd name="T18" fmla="*/ 302 w 591"/>
              <a:gd name="T19" fmla="*/ 429 h 444"/>
              <a:gd name="T20" fmla="*/ 309 w 591"/>
              <a:gd name="T21" fmla="*/ 441 h 444"/>
              <a:gd name="T22" fmla="*/ 329 w 591"/>
              <a:gd name="T23" fmla="*/ 439 h 444"/>
              <a:gd name="T24" fmla="*/ 162 w 591"/>
              <a:gd name="T25" fmla="*/ 149 h 444"/>
              <a:gd name="T26" fmla="*/ 177 w 591"/>
              <a:gd name="T27" fmla="*/ 161 h 444"/>
              <a:gd name="T28" fmla="*/ 336 w 591"/>
              <a:gd name="T29" fmla="*/ 377 h 444"/>
              <a:gd name="T30" fmla="*/ 326 w 591"/>
              <a:gd name="T31" fmla="*/ 404 h 444"/>
              <a:gd name="T32" fmla="*/ 351 w 591"/>
              <a:gd name="T33" fmla="*/ 420 h 444"/>
              <a:gd name="T34" fmla="*/ 361 w 591"/>
              <a:gd name="T35" fmla="*/ 393 h 444"/>
              <a:gd name="T36" fmla="*/ 0 w 591"/>
              <a:gd name="T37" fmla="*/ 206 h 444"/>
              <a:gd name="T38" fmla="*/ 0 w 591"/>
              <a:gd name="T39" fmla="*/ 0 h 444"/>
              <a:gd name="T40" fmla="*/ 532 w 591"/>
              <a:gd name="T41" fmla="*/ 255 h 444"/>
              <a:gd name="T42" fmla="*/ 373 w 591"/>
              <a:gd name="T43" fmla="*/ 345 h 444"/>
              <a:gd name="T44" fmla="*/ 352 w 591"/>
              <a:gd name="T45" fmla="*/ 371 h 444"/>
              <a:gd name="T46" fmla="*/ 386 w 591"/>
              <a:gd name="T47" fmla="*/ 395 h 444"/>
              <a:gd name="T48" fmla="*/ 373 w 591"/>
              <a:gd name="T49" fmla="*/ 345 h 444"/>
              <a:gd name="T50" fmla="*/ 517 w 591"/>
              <a:gd name="T51" fmla="*/ 253 h 444"/>
              <a:gd name="T52" fmla="*/ 384 w 591"/>
              <a:gd name="T53" fmla="*/ 184 h 444"/>
              <a:gd name="T54" fmla="*/ 335 w 591"/>
              <a:gd name="T55" fmla="*/ 194 h 444"/>
              <a:gd name="T56" fmla="*/ 363 w 591"/>
              <a:gd name="T57" fmla="*/ 281 h 444"/>
              <a:gd name="T58" fmla="*/ 316 w 591"/>
              <a:gd name="T59" fmla="*/ 257 h 444"/>
              <a:gd name="T60" fmla="*/ 172 w 591"/>
              <a:gd name="T61" fmla="*/ 331 h 444"/>
              <a:gd name="T62" fmla="*/ 195 w 591"/>
              <a:gd name="T63" fmla="*/ 351 h 444"/>
              <a:gd name="T64" fmla="*/ 262 w 591"/>
              <a:gd name="T65" fmla="*/ 308 h 444"/>
              <a:gd name="T66" fmla="*/ 204 w 591"/>
              <a:gd name="T67" fmla="*/ 357 h 444"/>
              <a:gd name="T68" fmla="*/ 192 w 591"/>
              <a:gd name="T69" fmla="*/ 389 h 444"/>
              <a:gd name="T70" fmla="*/ 216 w 591"/>
              <a:gd name="T71" fmla="*/ 391 h 444"/>
              <a:gd name="T72" fmla="*/ 284 w 591"/>
              <a:gd name="T73" fmla="*/ 334 h 444"/>
              <a:gd name="T74" fmla="*/ 230 w 591"/>
              <a:gd name="T75" fmla="*/ 393 h 444"/>
              <a:gd name="T76" fmla="*/ 250 w 591"/>
              <a:gd name="T77" fmla="*/ 416 h 444"/>
              <a:gd name="T78" fmla="*/ 310 w 591"/>
              <a:gd name="T79" fmla="*/ 366 h 444"/>
              <a:gd name="T80" fmla="*/ 263 w 591"/>
              <a:gd name="T81" fmla="*/ 419 h 444"/>
              <a:gd name="T82" fmla="*/ 282 w 591"/>
              <a:gd name="T83" fmla="*/ 441 h 444"/>
              <a:gd name="T84" fmla="*/ 297 w 591"/>
              <a:gd name="T85" fmla="*/ 412 h 444"/>
              <a:gd name="T86" fmla="*/ 316 w 591"/>
              <a:gd name="T87" fmla="*/ 376 h 444"/>
              <a:gd name="T88" fmla="*/ 342 w 591"/>
              <a:gd name="T89" fmla="*/ 341 h 444"/>
              <a:gd name="T90" fmla="*/ 383 w 591"/>
              <a:gd name="T91" fmla="*/ 320 h 444"/>
              <a:gd name="T92" fmla="*/ 422 w 591"/>
              <a:gd name="T93" fmla="*/ 319 h 444"/>
              <a:gd name="T94" fmla="*/ 455 w 591"/>
              <a:gd name="T95" fmla="*/ 279 h 444"/>
              <a:gd name="T96" fmla="*/ 413 w 591"/>
              <a:gd name="T97" fmla="*/ 176 h 444"/>
              <a:gd name="T98" fmla="*/ 403 w 591"/>
              <a:gd name="T99" fmla="*/ 321 h 444"/>
              <a:gd name="T100" fmla="*/ 396 w 591"/>
              <a:gd name="T101" fmla="*/ 351 h 444"/>
              <a:gd name="T102" fmla="*/ 416 w 591"/>
              <a:gd name="T103" fmla="*/ 327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91" h="444">
                <a:moveTo>
                  <a:pt x="171" y="317"/>
                </a:moveTo>
                <a:cubicBezTo>
                  <a:pt x="169" y="319"/>
                  <a:pt x="169" y="319"/>
                  <a:pt x="169" y="319"/>
                </a:cubicBezTo>
                <a:cubicBezTo>
                  <a:pt x="168" y="320"/>
                  <a:pt x="168" y="320"/>
                  <a:pt x="167" y="320"/>
                </a:cubicBezTo>
                <a:cubicBezTo>
                  <a:pt x="159" y="312"/>
                  <a:pt x="152" y="305"/>
                  <a:pt x="147" y="298"/>
                </a:cubicBezTo>
                <a:cubicBezTo>
                  <a:pt x="143" y="291"/>
                  <a:pt x="139" y="285"/>
                  <a:pt x="136" y="279"/>
                </a:cubicBezTo>
                <a:cubicBezTo>
                  <a:pt x="132" y="272"/>
                  <a:pt x="129" y="266"/>
                  <a:pt x="124" y="260"/>
                </a:cubicBezTo>
                <a:cubicBezTo>
                  <a:pt x="122" y="257"/>
                  <a:pt x="119" y="253"/>
                  <a:pt x="116" y="250"/>
                </a:cubicBezTo>
                <a:cubicBezTo>
                  <a:pt x="178" y="176"/>
                  <a:pt x="178" y="176"/>
                  <a:pt x="178" y="176"/>
                </a:cubicBezTo>
                <a:cubicBezTo>
                  <a:pt x="186" y="182"/>
                  <a:pt x="194" y="184"/>
                  <a:pt x="202" y="184"/>
                </a:cubicBezTo>
                <a:cubicBezTo>
                  <a:pt x="204" y="184"/>
                  <a:pt x="206" y="184"/>
                  <a:pt x="207" y="184"/>
                </a:cubicBezTo>
                <a:cubicBezTo>
                  <a:pt x="266" y="173"/>
                  <a:pt x="266" y="173"/>
                  <a:pt x="266" y="173"/>
                </a:cubicBezTo>
                <a:cubicBezTo>
                  <a:pt x="268" y="173"/>
                  <a:pt x="271" y="172"/>
                  <a:pt x="273" y="172"/>
                </a:cubicBezTo>
                <a:cubicBezTo>
                  <a:pt x="279" y="172"/>
                  <a:pt x="285" y="174"/>
                  <a:pt x="291" y="178"/>
                </a:cubicBezTo>
                <a:cubicBezTo>
                  <a:pt x="293" y="179"/>
                  <a:pt x="293" y="179"/>
                  <a:pt x="293" y="179"/>
                </a:cubicBezTo>
                <a:cubicBezTo>
                  <a:pt x="293" y="179"/>
                  <a:pt x="293" y="179"/>
                  <a:pt x="293" y="179"/>
                </a:cubicBezTo>
                <a:cubicBezTo>
                  <a:pt x="329" y="203"/>
                  <a:pt x="329" y="203"/>
                  <a:pt x="329" y="203"/>
                </a:cubicBezTo>
                <a:cubicBezTo>
                  <a:pt x="336" y="207"/>
                  <a:pt x="340" y="213"/>
                  <a:pt x="342" y="221"/>
                </a:cubicBezTo>
                <a:cubicBezTo>
                  <a:pt x="354" y="265"/>
                  <a:pt x="354" y="265"/>
                  <a:pt x="354" y="265"/>
                </a:cubicBezTo>
                <a:cubicBezTo>
                  <a:pt x="355" y="270"/>
                  <a:pt x="355" y="273"/>
                  <a:pt x="354" y="276"/>
                </a:cubicBezTo>
                <a:cubicBezTo>
                  <a:pt x="352" y="279"/>
                  <a:pt x="349" y="281"/>
                  <a:pt x="347" y="281"/>
                </a:cubicBezTo>
                <a:cubicBezTo>
                  <a:pt x="346" y="282"/>
                  <a:pt x="344" y="282"/>
                  <a:pt x="343" y="282"/>
                </a:cubicBezTo>
                <a:cubicBezTo>
                  <a:pt x="335" y="282"/>
                  <a:pt x="330" y="270"/>
                  <a:pt x="326" y="254"/>
                </a:cubicBezTo>
                <a:cubicBezTo>
                  <a:pt x="318" y="230"/>
                  <a:pt x="318" y="230"/>
                  <a:pt x="318" y="230"/>
                </a:cubicBezTo>
                <a:cubicBezTo>
                  <a:pt x="289" y="217"/>
                  <a:pt x="289" y="217"/>
                  <a:pt x="289" y="217"/>
                </a:cubicBezTo>
                <a:cubicBezTo>
                  <a:pt x="286" y="219"/>
                  <a:pt x="286" y="219"/>
                  <a:pt x="286" y="219"/>
                </a:cubicBezTo>
                <a:lnTo>
                  <a:pt x="171" y="317"/>
                </a:lnTo>
                <a:close/>
                <a:moveTo>
                  <a:pt x="325" y="417"/>
                </a:moveTo>
                <a:cubicBezTo>
                  <a:pt x="323" y="415"/>
                  <a:pt x="319" y="413"/>
                  <a:pt x="316" y="413"/>
                </a:cubicBezTo>
                <a:cubicBezTo>
                  <a:pt x="312" y="413"/>
                  <a:pt x="308" y="415"/>
                  <a:pt x="305" y="418"/>
                </a:cubicBezTo>
                <a:cubicBezTo>
                  <a:pt x="303" y="421"/>
                  <a:pt x="301" y="425"/>
                  <a:pt x="302" y="429"/>
                </a:cubicBezTo>
                <a:cubicBezTo>
                  <a:pt x="302" y="433"/>
                  <a:pt x="304" y="436"/>
                  <a:pt x="307" y="439"/>
                </a:cubicBezTo>
                <a:cubicBezTo>
                  <a:pt x="307" y="439"/>
                  <a:pt x="307" y="439"/>
                  <a:pt x="307" y="439"/>
                </a:cubicBezTo>
                <a:cubicBezTo>
                  <a:pt x="309" y="441"/>
                  <a:pt x="309" y="441"/>
                  <a:pt x="309" y="441"/>
                </a:cubicBezTo>
                <a:cubicBezTo>
                  <a:pt x="309" y="441"/>
                  <a:pt x="309" y="441"/>
                  <a:pt x="309" y="441"/>
                </a:cubicBezTo>
                <a:cubicBezTo>
                  <a:pt x="312" y="443"/>
                  <a:pt x="315" y="444"/>
                  <a:pt x="318" y="444"/>
                </a:cubicBezTo>
                <a:cubicBezTo>
                  <a:pt x="323" y="444"/>
                  <a:pt x="327" y="442"/>
                  <a:pt x="329" y="439"/>
                </a:cubicBezTo>
                <a:cubicBezTo>
                  <a:pt x="335" y="433"/>
                  <a:pt x="334" y="424"/>
                  <a:pt x="328" y="419"/>
                </a:cubicBezTo>
                <a:lnTo>
                  <a:pt x="325" y="417"/>
                </a:lnTo>
                <a:close/>
                <a:moveTo>
                  <a:pt x="162" y="149"/>
                </a:moveTo>
                <a:cubicBezTo>
                  <a:pt x="74" y="253"/>
                  <a:pt x="74" y="253"/>
                  <a:pt x="74" y="253"/>
                </a:cubicBezTo>
                <a:cubicBezTo>
                  <a:pt x="89" y="266"/>
                  <a:pt x="89" y="266"/>
                  <a:pt x="89" y="266"/>
                </a:cubicBezTo>
                <a:cubicBezTo>
                  <a:pt x="177" y="161"/>
                  <a:pt x="177" y="161"/>
                  <a:pt x="177" y="161"/>
                </a:cubicBezTo>
                <a:lnTo>
                  <a:pt x="162" y="149"/>
                </a:lnTo>
                <a:close/>
                <a:moveTo>
                  <a:pt x="346" y="380"/>
                </a:moveTo>
                <a:cubicBezTo>
                  <a:pt x="343" y="378"/>
                  <a:pt x="340" y="377"/>
                  <a:pt x="336" y="377"/>
                </a:cubicBezTo>
                <a:cubicBezTo>
                  <a:pt x="332" y="377"/>
                  <a:pt x="327" y="379"/>
                  <a:pt x="324" y="382"/>
                </a:cubicBezTo>
                <a:cubicBezTo>
                  <a:pt x="322" y="385"/>
                  <a:pt x="320" y="389"/>
                  <a:pt x="321" y="393"/>
                </a:cubicBezTo>
                <a:cubicBezTo>
                  <a:pt x="321" y="398"/>
                  <a:pt x="323" y="401"/>
                  <a:pt x="326" y="404"/>
                </a:cubicBezTo>
                <a:cubicBezTo>
                  <a:pt x="326" y="404"/>
                  <a:pt x="326" y="404"/>
                  <a:pt x="326" y="404"/>
                </a:cubicBezTo>
                <a:cubicBezTo>
                  <a:pt x="341" y="416"/>
                  <a:pt x="341" y="416"/>
                  <a:pt x="341" y="416"/>
                </a:cubicBezTo>
                <a:cubicBezTo>
                  <a:pt x="344" y="419"/>
                  <a:pt x="347" y="420"/>
                  <a:pt x="351" y="420"/>
                </a:cubicBezTo>
                <a:cubicBezTo>
                  <a:pt x="355" y="420"/>
                  <a:pt x="360" y="418"/>
                  <a:pt x="363" y="414"/>
                </a:cubicBezTo>
                <a:cubicBezTo>
                  <a:pt x="365" y="411"/>
                  <a:pt x="366" y="407"/>
                  <a:pt x="366" y="403"/>
                </a:cubicBezTo>
                <a:cubicBezTo>
                  <a:pt x="366" y="399"/>
                  <a:pt x="364" y="395"/>
                  <a:pt x="361" y="393"/>
                </a:cubicBezTo>
                <a:lnTo>
                  <a:pt x="346" y="380"/>
                </a:lnTo>
                <a:close/>
                <a:moveTo>
                  <a:pt x="0" y="0"/>
                </a:moveTo>
                <a:cubicBezTo>
                  <a:pt x="0" y="206"/>
                  <a:pt x="0" y="206"/>
                  <a:pt x="0" y="206"/>
                </a:cubicBezTo>
                <a:cubicBezTo>
                  <a:pt x="59" y="255"/>
                  <a:pt x="59" y="255"/>
                  <a:pt x="59" y="255"/>
                </a:cubicBezTo>
                <a:cubicBezTo>
                  <a:pt x="160" y="134"/>
                  <a:pt x="160" y="134"/>
                  <a:pt x="160" y="134"/>
                </a:cubicBezTo>
                <a:lnTo>
                  <a:pt x="0" y="0"/>
                </a:lnTo>
                <a:close/>
                <a:moveTo>
                  <a:pt x="591" y="0"/>
                </a:moveTo>
                <a:cubicBezTo>
                  <a:pt x="431" y="134"/>
                  <a:pt x="431" y="134"/>
                  <a:pt x="431" y="134"/>
                </a:cubicBezTo>
                <a:cubicBezTo>
                  <a:pt x="532" y="255"/>
                  <a:pt x="532" y="255"/>
                  <a:pt x="532" y="255"/>
                </a:cubicBezTo>
                <a:cubicBezTo>
                  <a:pt x="591" y="206"/>
                  <a:pt x="591" y="206"/>
                  <a:pt x="591" y="206"/>
                </a:cubicBezTo>
                <a:lnTo>
                  <a:pt x="591" y="0"/>
                </a:lnTo>
                <a:close/>
                <a:moveTo>
                  <a:pt x="373" y="345"/>
                </a:moveTo>
                <a:cubicBezTo>
                  <a:pt x="370" y="343"/>
                  <a:pt x="366" y="341"/>
                  <a:pt x="363" y="341"/>
                </a:cubicBezTo>
                <a:cubicBezTo>
                  <a:pt x="358" y="341"/>
                  <a:pt x="353" y="344"/>
                  <a:pt x="350" y="348"/>
                </a:cubicBezTo>
                <a:cubicBezTo>
                  <a:pt x="344" y="355"/>
                  <a:pt x="345" y="365"/>
                  <a:pt x="352" y="371"/>
                </a:cubicBezTo>
                <a:cubicBezTo>
                  <a:pt x="352" y="372"/>
                  <a:pt x="352" y="372"/>
                  <a:pt x="352" y="372"/>
                </a:cubicBezTo>
                <a:cubicBezTo>
                  <a:pt x="375" y="391"/>
                  <a:pt x="375" y="391"/>
                  <a:pt x="375" y="391"/>
                </a:cubicBezTo>
                <a:cubicBezTo>
                  <a:pt x="378" y="394"/>
                  <a:pt x="382" y="395"/>
                  <a:pt x="386" y="395"/>
                </a:cubicBezTo>
                <a:cubicBezTo>
                  <a:pt x="391" y="395"/>
                  <a:pt x="396" y="393"/>
                  <a:pt x="399" y="389"/>
                </a:cubicBezTo>
                <a:cubicBezTo>
                  <a:pt x="405" y="382"/>
                  <a:pt x="404" y="371"/>
                  <a:pt x="397" y="365"/>
                </a:cubicBezTo>
                <a:lnTo>
                  <a:pt x="373" y="345"/>
                </a:lnTo>
                <a:close/>
                <a:moveTo>
                  <a:pt x="414" y="161"/>
                </a:moveTo>
                <a:cubicBezTo>
                  <a:pt x="502" y="266"/>
                  <a:pt x="502" y="266"/>
                  <a:pt x="502" y="266"/>
                </a:cubicBezTo>
                <a:cubicBezTo>
                  <a:pt x="517" y="253"/>
                  <a:pt x="517" y="253"/>
                  <a:pt x="517" y="253"/>
                </a:cubicBezTo>
                <a:cubicBezTo>
                  <a:pt x="429" y="149"/>
                  <a:pt x="429" y="149"/>
                  <a:pt x="429" y="149"/>
                </a:cubicBezTo>
                <a:lnTo>
                  <a:pt x="414" y="161"/>
                </a:lnTo>
                <a:close/>
                <a:moveTo>
                  <a:pt x="384" y="184"/>
                </a:moveTo>
                <a:cubicBezTo>
                  <a:pt x="325" y="173"/>
                  <a:pt x="325" y="173"/>
                  <a:pt x="325" y="173"/>
                </a:cubicBezTo>
                <a:cubicBezTo>
                  <a:pt x="319" y="172"/>
                  <a:pt x="312" y="173"/>
                  <a:pt x="306" y="175"/>
                </a:cubicBezTo>
                <a:cubicBezTo>
                  <a:pt x="335" y="194"/>
                  <a:pt x="335" y="194"/>
                  <a:pt x="335" y="194"/>
                </a:cubicBezTo>
                <a:cubicBezTo>
                  <a:pt x="343" y="200"/>
                  <a:pt x="349" y="208"/>
                  <a:pt x="352" y="218"/>
                </a:cubicBezTo>
                <a:cubicBezTo>
                  <a:pt x="364" y="263"/>
                  <a:pt x="364" y="263"/>
                  <a:pt x="364" y="263"/>
                </a:cubicBezTo>
                <a:cubicBezTo>
                  <a:pt x="367" y="271"/>
                  <a:pt x="365" y="277"/>
                  <a:pt x="363" y="281"/>
                </a:cubicBezTo>
                <a:cubicBezTo>
                  <a:pt x="361" y="286"/>
                  <a:pt x="356" y="289"/>
                  <a:pt x="350" y="291"/>
                </a:cubicBezTo>
                <a:cubicBezTo>
                  <a:pt x="348" y="292"/>
                  <a:pt x="346" y="292"/>
                  <a:pt x="343" y="292"/>
                </a:cubicBezTo>
                <a:cubicBezTo>
                  <a:pt x="327" y="292"/>
                  <a:pt x="321" y="273"/>
                  <a:pt x="316" y="257"/>
                </a:cubicBezTo>
                <a:cubicBezTo>
                  <a:pt x="310" y="238"/>
                  <a:pt x="310" y="238"/>
                  <a:pt x="310" y="238"/>
                </a:cubicBezTo>
                <a:cubicBezTo>
                  <a:pt x="291" y="229"/>
                  <a:pt x="291" y="229"/>
                  <a:pt x="291" y="229"/>
                </a:cubicBezTo>
                <a:cubicBezTo>
                  <a:pt x="172" y="331"/>
                  <a:pt x="172" y="331"/>
                  <a:pt x="172" y="331"/>
                </a:cubicBezTo>
                <a:cubicBezTo>
                  <a:pt x="169" y="337"/>
                  <a:pt x="169" y="344"/>
                  <a:pt x="173" y="349"/>
                </a:cubicBezTo>
                <a:cubicBezTo>
                  <a:pt x="176" y="352"/>
                  <a:pt x="180" y="354"/>
                  <a:pt x="184" y="354"/>
                </a:cubicBezTo>
                <a:cubicBezTo>
                  <a:pt x="188" y="355"/>
                  <a:pt x="192" y="353"/>
                  <a:pt x="195" y="351"/>
                </a:cubicBezTo>
                <a:cubicBezTo>
                  <a:pt x="255" y="300"/>
                  <a:pt x="255" y="300"/>
                  <a:pt x="255" y="300"/>
                </a:cubicBezTo>
                <a:cubicBezTo>
                  <a:pt x="257" y="299"/>
                  <a:pt x="261" y="299"/>
                  <a:pt x="262" y="301"/>
                </a:cubicBezTo>
                <a:cubicBezTo>
                  <a:pt x="264" y="303"/>
                  <a:pt x="264" y="306"/>
                  <a:pt x="262" y="308"/>
                </a:cubicBezTo>
                <a:cubicBezTo>
                  <a:pt x="205" y="356"/>
                  <a:pt x="205" y="356"/>
                  <a:pt x="205" y="356"/>
                </a:cubicBezTo>
                <a:cubicBezTo>
                  <a:pt x="205" y="356"/>
                  <a:pt x="205" y="356"/>
                  <a:pt x="205" y="356"/>
                </a:cubicBezTo>
                <a:cubicBezTo>
                  <a:pt x="204" y="357"/>
                  <a:pt x="204" y="357"/>
                  <a:pt x="204" y="357"/>
                </a:cubicBezTo>
                <a:cubicBezTo>
                  <a:pt x="203" y="358"/>
                  <a:pt x="203" y="358"/>
                  <a:pt x="203" y="358"/>
                </a:cubicBezTo>
                <a:cubicBezTo>
                  <a:pt x="194" y="365"/>
                  <a:pt x="194" y="365"/>
                  <a:pt x="194" y="365"/>
                </a:cubicBezTo>
                <a:cubicBezTo>
                  <a:pt x="187" y="371"/>
                  <a:pt x="186" y="382"/>
                  <a:pt x="192" y="389"/>
                </a:cubicBezTo>
                <a:cubicBezTo>
                  <a:pt x="195" y="393"/>
                  <a:pt x="199" y="395"/>
                  <a:pt x="203" y="395"/>
                </a:cubicBezTo>
                <a:cubicBezTo>
                  <a:pt x="208" y="395"/>
                  <a:pt x="212" y="394"/>
                  <a:pt x="216" y="391"/>
                </a:cubicBezTo>
                <a:cubicBezTo>
                  <a:pt x="216" y="391"/>
                  <a:pt x="216" y="391"/>
                  <a:pt x="216" y="391"/>
                </a:cubicBezTo>
                <a:cubicBezTo>
                  <a:pt x="224" y="385"/>
                  <a:pt x="224" y="385"/>
                  <a:pt x="224" y="385"/>
                </a:cubicBezTo>
                <a:cubicBezTo>
                  <a:pt x="224" y="385"/>
                  <a:pt x="224" y="385"/>
                  <a:pt x="224" y="385"/>
                </a:cubicBezTo>
                <a:cubicBezTo>
                  <a:pt x="284" y="334"/>
                  <a:pt x="284" y="334"/>
                  <a:pt x="284" y="334"/>
                </a:cubicBezTo>
                <a:cubicBezTo>
                  <a:pt x="286" y="332"/>
                  <a:pt x="289" y="333"/>
                  <a:pt x="291" y="335"/>
                </a:cubicBezTo>
                <a:cubicBezTo>
                  <a:pt x="293" y="337"/>
                  <a:pt x="292" y="340"/>
                  <a:pt x="290" y="342"/>
                </a:cubicBezTo>
                <a:cubicBezTo>
                  <a:pt x="230" y="393"/>
                  <a:pt x="230" y="393"/>
                  <a:pt x="230" y="393"/>
                </a:cubicBezTo>
                <a:cubicBezTo>
                  <a:pt x="227" y="395"/>
                  <a:pt x="225" y="399"/>
                  <a:pt x="225" y="403"/>
                </a:cubicBezTo>
                <a:cubicBezTo>
                  <a:pt x="224" y="407"/>
                  <a:pt x="226" y="411"/>
                  <a:pt x="228" y="414"/>
                </a:cubicBezTo>
                <a:cubicBezTo>
                  <a:pt x="234" y="421"/>
                  <a:pt x="244" y="422"/>
                  <a:pt x="250" y="416"/>
                </a:cubicBezTo>
                <a:cubicBezTo>
                  <a:pt x="257" y="411"/>
                  <a:pt x="257" y="411"/>
                  <a:pt x="257" y="411"/>
                </a:cubicBezTo>
                <a:cubicBezTo>
                  <a:pt x="257" y="411"/>
                  <a:pt x="257" y="411"/>
                  <a:pt x="257" y="411"/>
                </a:cubicBezTo>
                <a:cubicBezTo>
                  <a:pt x="310" y="366"/>
                  <a:pt x="310" y="366"/>
                  <a:pt x="310" y="366"/>
                </a:cubicBezTo>
                <a:cubicBezTo>
                  <a:pt x="312" y="364"/>
                  <a:pt x="316" y="364"/>
                  <a:pt x="317" y="366"/>
                </a:cubicBezTo>
                <a:cubicBezTo>
                  <a:pt x="319" y="369"/>
                  <a:pt x="319" y="372"/>
                  <a:pt x="317" y="374"/>
                </a:cubicBezTo>
                <a:cubicBezTo>
                  <a:pt x="263" y="419"/>
                  <a:pt x="263" y="419"/>
                  <a:pt x="263" y="419"/>
                </a:cubicBezTo>
                <a:cubicBezTo>
                  <a:pt x="257" y="424"/>
                  <a:pt x="256" y="433"/>
                  <a:pt x="261" y="439"/>
                </a:cubicBezTo>
                <a:cubicBezTo>
                  <a:pt x="264" y="442"/>
                  <a:pt x="267" y="444"/>
                  <a:pt x="271" y="444"/>
                </a:cubicBezTo>
                <a:cubicBezTo>
                  <a:pt x="275" y="444"/>
                  <a:pt x="279" y="443"/>
                  <a:pt x="282" y="441"/>
                </a:cubicBezTo>
                <a:cubicBezTo>
                  <a:pt x="292" y="432"/>
                  <a:pt x="292" y="432"/>
                  <a:pt x="292" y="432"/>
                </a:cubicBezTo>
                <a:cubicBezTo>
                  <a:pt x="292" y="431"/>
                  <a:pt x="292" y="431"/>
                  <a:pt x="291" y="430"/>
                </a:cubicBezTo>
                <a:cubicBezTo>
                  <a:pt x="291" y="423"/>
                  <a:pt x="293" y="417"/>
                  <a:pt x="297" y="412"/>
                </a:cubicBezTo>
                <a:cubicBezTo>
                  <a:pt x="301" y="407"/>
                  <a:pt x="307" y="404"/>
                  <a:pt x="313" y="403"/>
                </a:cubicBezTo>
                <a:cubicBezTo>
                  <a:pt x="312" y="400"/>
                  <a:pt x="311" y="397"/>
                  <a:pt x="310" y="394"/>
                </a:cubicBezTo>
                <a:cubicBezTo>
                  <a:pt x="310" y="388"/>
                  <a:pt x="312" y="381"/>
                  <a:pt x="316" y="376"/>
                </a:cubicBezTo>
                <a:cubicBezTo>
                  <a:pt x="321" y="370"/>
                  <a:pt x="329" y="366"/>
                  <a:pt x="336" y="366"/>
                </a:cubicBezTo>
                <a:cubicBezTo>
                  <a:pt x="336" y="366"/>
                  <a:pt x="336" y="366"/>
                  <a:pt x="337" y="366"/>
                </a:cubicBezTo>
                <a:cubicBezTo>
                  <a:pt x="334" y="358"/>
                  <a:pt x="336" y="348"/>
                  <a:pt x="342" y="341"/>
                </a:cubicBezTo>
                <a:cubicBezTo>
                  <a:pt x="347" y="335"/>
                  <a:pt x="355" y="331"/>
                  <a:pt x="363" y="331"/>
                </a:cubicBezTo>
                <a:cubicBezTo>
                  <a:pt x="368" y="331"/>
                  <a:pt x="373" y="333"/>
                  <a:pt x="377" y="335"/>
                </a:cubicBezTo>
                <a:cubicBezTo>
                  <a:pt x="377" y="330"/>
                  <a:pt x="379" y="325"/>
                  <a:pt x="383" y="320"/>
                </a:cubicBezTo>
                <a:cubicBezTo>
                  <a:pt x="388" y="314"/>
                  <a:pt x="395" y="311"/>
                  <a:pt x="403" y="311"/>
                </a:cubicBezTo>
                <a:cubicBezTo>
                  <a:pt x="409" y="311"/>
                  <a:pt x="415" y="313"/>
                  <a:pt x="419" y="317"/>
                </a:cubicBezTo>
                <a:cubicBezTo>
                  <a:pt x="422" y="319"/>
                  <a:pt x="422" y="319"/>
                  <a:pt x="422" y="319"/>
                </a:cubicBezTo>
                <a:cubicBezTo>
                  <a:pt x="423" y="320"/>
                  <a:pt x="423" y="320"/>
                  <a:pt x="424" y="320"/>
                </a:cubicBezTo>
                <a:cubicBezTo>
                  <a:pt x="432" y="312"/>
                  <a:pt x="439" y="305"/>
                  <a:pt x="444" y="298"/>
                </a:cubicBezTo>
                <a:cubicBezTo>
                  <a:pt x="448" y="291"/>
                  <a:pt x="452" y="285"/>
                  <a:pt x="455" y="279"/>
                </a:cubicBezTo>
                <a:cubicBezTo>
                  <a:pt x="459" y="272"/>
                  <a:pt x="462" y="266"/>
                  <a:pt x="466" y="260"/>
                </a:cubicBezTo>
                <a:cubicBezTo>
                  <a:pt x="469" y="257"/>
                  <a:pt x="472" y="253"/>
                  <a:pt x="475" y="250"/>
                </a:cubicBezTo>
                <a:cubicBezTo>
                  <a:pt x="413" y="176"/>
                  <a:pt x="413" y="176"/>
                  <a:pt x="413" y="176"/>
                </a:cubicBezTo>
                <a:cubicBezTo>
                  <a:pt x="403" y="183"/>
                  <a:pt x="393" y="186"/>
                  <a:pt x="384" y="184"/>
                </a:cubicBezTo>
                <a:close/>
                <a:moveTo>
                  <a:pt x="413" y="325"/>
                </a:moveTo>
                <a:cubicBezTo>
                  <a:pt x="410" y="322"/>
                  <a:pt x="407" y="321"/>
                  <a:pt x="403" y="321"/>
                </a:cubicBezTo>
                <a:cubicBezTo>
                  <a:pt x="398" y="321"/>
                  <a:pt x="394" y="323"/>
                  <a:pt x="391" y="327"/>
                </a:cubicBezTo>
                <a:cubicBezTo>
                  <a:pt x="386" y="333"/>
                  <a:pt x="386" y="343"/>
                  <a:pt x="393" y="348"/>
                </a:cubicBezTo>
                <a:cubicBezTo>
                  <a:pt x="396" y="351"/>
                  <a:pt x="396" y="351"/>
                  <a:pt x="396" y="351"/>
                </a:cubicBezTo>
                <a:cubicBezTo>
                  <a:pt x="398" y="353"/>
                  <a:pt x="402" y="354"/>
                  <a:pt x="406" y="354"/>
                </a:cubicBezTo>
                <a:cubicBezTo>
                  <a:pt x="410" y="354"/>
                  <a:pt x="415" y="352"/>
                  <a:pt x="417" y="349"/>
                </a:cubicBezTo>
                <a:cubicBezTo>
                  <a:pt x="423" y="342"/>
                  <a:pt x="422" y="333"/>
                  <a:pt x="416" y="327"/>
                </a:cubicBezTo>
                <a:lnTo>
                  <a:pt x="413" y="325"/>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ja-JP" altLang="en-US" sz="1350"/>
          </a:p>
        </p:txBody>
      </p:sp>
      <p:sp>
        <p:nvSpPr>
          <p:cNvPr id="28" name="Freeform 20">
            <a:extLst>
              <a:ext uri="{FF2B5EF4-FFF2-40B4-BE49-F238E27FC236}">
                <a16:creationId xmlns:a16="http://schemas.microsoft.com/office/drawing/2014/main" id="{A3AF665B-5807-569A-3469-0281126EECA5}"/>
              </a:ext>
            </a:extLst>
          </p:cNvPr>
          <p:cNvSpPr>
            <a:spLocks noChangeAspect="1" noEditPoints="1"/>
          </p:cNvSpPr>
          <p:nvPr/>
        </p:nvSpPr>
        <p:spPr bwMode="auto">
          <a:xfrm>
            <a:off x="6679245" y="3985665"/>
            <a:ext cx="566940" cy="540000"/>
          </a:xfrm>
          <a:custGeom>
            <a:avLst/>
            <a:gdLst>
              <a:gd name="T0" fmla="*/ 321 w 496"/>
              <a:gd name="T1" fmla="*/ 288 h 503"/>
              <a:gd name="T2" fmla="*/ 330 w 496"/>
              <a:gd name="T3" fmla="*/ 279 h 503"/>
              <a:gd name="T4" fmla="*/ 316 w 496"/>
              <a:gd name="T5" fmla="*/ 265 h 503"/>
              <a:gd name="T6" fmla="*/ 290 w 496"/>
              <a:gd name="T7" fmla="*/ 290 h 503"/>
              <a:gd name="T8" fmla="*/ 277 w 496"/>
              <a:gd name="T9" fmla="*/ 276 h 503"/>
              <a:gd name="T10" fmla="*/ 336 w 496"/>
              <a:gd name="T11" fmla="*/ 214 h 503"/>
              <a:gd name="T12" fmla="*/ 336 w 496"/>
              <a:gd name="T13" fmla="*/ 214 h 503"/>
              <a:gd name="T14" fmla="*/ 378 w 496"/>
              <a:gd name="T15" fmla="*/ 203 h 503"/>
              <a:gd name="T16" fmla="*/ 378 w 496"/>
              <a:gd name="T17" fmla="*/ 203 h 503"/>
              <a:gd name="T18" fmla="*/ 381 w 496"/>
              <a:gd name="T19" fmla="*/ 203 h 503"/>
              <a:gd name="T20" fmla="*/ 381 w 496"/>
              <a:gd name="T21" fmla="*/ 203 h 503"/>
              <a:gd name="T22" fmla="*/ 467 w 496"/>
              <a:gd name="T23" fmla="*/ 176 h 503"/>
              <a:gd name="T24" fmla="*/ 495 w 496"/>
              <a:gd name="T25" fmla="*/ 102 h 503"/>
              <a:gd name="T26" fmla="*/ 433 w 496"/>
              <a:gd name="T27" fmla="*/ 146 h 503"/>
              <a:gd name="T28" fmla="*/ 377 w 496"/>
              <a:gd name="T29" fmla="*/ 119 h 503"/>
              <a:gd name="T30" fmla="*/ 372 w 496"/>
              <a:gd name="T31" fmla="*/ 58 h 503"/>
              <a:gd name="T32" fmla="*/ 435 w 496"/>
              <a:gd name="T33" fmla="*/ 15 h 503"/>
              <a:gd name="T34" fmla="*/ 327 w 496"/>
              <a:gd name="T35" fmla="*/ 36 h 503"/>
              <a:gd name="T36" fmla="*/ 299 w 496"/>
              <a:gd name="T37" fmla="*/ 122 h 503"/>
              <a:gd name="T38" fmla="*/ 299 w 496"/>
              <a:gd name="T39" fmla="*/ 122 h 503"/>
              <a:gd name="T40" fmla="*/ 300 w 496"/>
              <a:gd name="T41" fmla="*/ 124 h 503"/>
              <a:gd name="T42" fmla="*/ 300 w 496"/>
              <a:gd name="T43" fmla="*/ 125 h 503"/>
              <a:gd name="T44" fmla="*/ 289 w 496"/>
              <a:gd name="T45" fmla="*/ 167 h 503"/>
              <a:gd name="T46" fmla="*/ 226 w 496"/>
              <a:gd name="T47" fmla="*/ 226 h 503"/>
              <a:gd name="T48" fmla="*/ 115 w 496"/>
              <a:gd name="T49" fmla="*/ 114 h 503"/>
              <a:gd name="T50" fmla="*/ 100 w 496"/>
              <a:gd name="T51" fmla="*/ 74 h 503"/>
              <a:gd name="T52" fmla="*/ 31 w 496"/>
              <a:gd name="T53" fmla="*/ 28 h 503"/>
              <a:gd name="T54" fmla="*/ 14 w 496"/>
              <a:gd name="T55" fmla="*/ 44 h 503"/>
              <a:gd name="T56" fmla="*/ 60 w 496"/>
              <a:gd name="T57" fmla="*/ 114 h 503"/>
              <a:gd name="T58" fmla="*/ 101 w 496"/>
              <a:gd name="T59" fmla="*/ 128 h 503"/>
              <a:gd name="T60" fmla="*/ 212 w 496"/>
              <a:gd name="T61" fmla="*/ 239 h 503"/>
              <a:gd name="T62" fmla="*/ 17 w 496"/>
              <a:gd name="T63" fmla="*/ 421 h 503"/>
              <a:gd name="T64" fmla="*/ 17 w 496"/>
              <a:gd name="T65" fmla="*/ 485 h 503"/>
              <a:gd name="T66" fmla="*/ 82 w 496"/>
              <a:gd name="T67" fmla="*/ 485 h 503"/>
              <a:gd name="T68" fmla="*/ 264 w 496"/>
              <a:gd name="T69" fmla="*/ 291 h 503"/>
              <a:gd name="T70" fmla="*/ 277 w 496"/>
              <a:gd name="T71" fmla="*/ 304 h 503"/>
              <a:gd name="T72" fmla="*/ 251 w 496"/>
              <a:gd name="T73" fmla="*/ 329 h 503"/>
              <a:gd name="T74" fmla="*/ 266 w 496"/>
              <a:gd name="T75" fmla="*/ 343 h 503"/>
              <a:gd name="T76" fmla="*/ 275 w 496"/>
              <a:gd name="T77" fmla="*/ 334 h 503"/>
              <a:gd name="T78" fmla="*/ 408 w 496"/>
              <a:gd name="T79" fmla="*/ 485 h 503"/>
              <a:gd name="T80" fmla="*/ 472 w 496"/>
              <a:gd name="T81" fmla="*/ 485 h 503"/>
              <a:gd name="T82" fmla="*/ 472 w 496"/>
              <a:gd name="T83" fmla="*/ 421 h 503"/>
              <a:gd name="T84" fmla="*/ 321 w 496"/>
              <a:gd name="T85" fmla="*/ 288 h 503"/>
              <a:gd name="T86" fmla="*/ 63 w 496"/>
              <a:gd name="T87" fmla="*/ 467 h 503"/>
              <a:gd name="T88" fmla="*/ 36 w 496"/>
              <a:gd name="T89" fmla="*/ 467 h 503"/>
              <a:gd name="T90" fmla="*/ 36 w 496"/>
              <a:gd name="T91" fmla="*/ 440 h 503"/>
              <a:gd name="T92" fmla="*/ 63 w 496"/>
              <a:gd name="T93" fmla="*/ 440 h 503"/>
              <a:gd name="T94" fmla="*/ 63 w 496"/>
              <a:gd name="T95" fmla="*/ 467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96" h="503">
                <a:moveTo>
                  <a:pt x="321" y="288"/>
                </a:moveTo>
                <a:cubicBezTo>
                  <a:pt x="330" y="279"/>
                  <a:pt x="330" y="279"/>
                  <a:pt x="330" y="279"/>
                </a:cubicBezTo>
                <a:cubicBezTo>
                  <a:pt x="316" y="265"/>
                  <a:pt x="316" y="265"/>
                  <a:pt x="316" y="265"/>
                </a:cubicBezTo>
                <a:cubicBezTo>
                  <a:pt x="290" y="290"/>
                  <a:pt x="290" y="290"/>
                  <a:pt x="290" y="290"/>
                </a:cubicBezTo>
                <a:cubicBezTo>
                  <a:pt x="277" y="276"/>
                  <a:pt x="277" y="276"/>
                  <a:pt x="277" y="276"/>
                </a:cubicBezTo>
                <a:cubicBezTo>
                  <a:pt x="336" y="214"/>
                  <a:pt x="336" y="214"/>
                  <a:pt x="336" y="214"/>
                </a:cubicBezTo>
                <a:cubicBezTo>
                  <a:pt x="336" y="214"/>
                  <a:pt x="336" y="214"/>
                  <a:pt x="336" y="214"/>
                </a:cubicBezTo>
                <a:cubicBezTo>
                  <a:pt x="346" y="202"/>
                  <a:pt x="362" y="200"/>
                  <a:pt x="378" y="203"/>
                </a:cubicBezTo>
                <a:cubicBezTo>
                  <a:pt x="378" y="203"/>
                  <a:pt x="378" y="203"/>
                  <a:pt x="378" y="203"/>
                </a:cubicBezTo>
                <a:cubicBezTo>
                  <a:pt x="379" y="203"/>
                  <a:pt x="380" y="203"/>
                  <a:pt x="381" y="203"/>
                </a:cubicBezTo>
                <a:cubicBezTo>
                  <a:pt x="381" y="203"/>
                  <a:pt x="381" y="203"/>
                  <a:pt x="381" y="203"/>
                </a:cubicBezTo>
                <a:cubicBezTo>
                  <a:pt x="411" y="208"/>
                  <a:pt x="443" y="199"/>
                  <a:pt x="467" y="176"/>
                </a:cubicBezTo>
                <a:cubicBezTo>
                  <a:pt x="487" y="155"/>
                  <a:pt x="496" y="129"/>
                  <a:pt x="495" y="102"/>
                </a:cubicBezTo>
                <a:cubicBezTo>
                  <a:pt x="433" y="146"/>
                  <a:pt x="433" y="146"/>
                  <a:pt x="433" y="146"/>
                </a:cubicBezTo>
                <a:cubicBezTo>
                  <a:pt x="377" y="119"/>
                  <a:pt x="377" y="119"/>
                  <a:pt x="377" y="119"/>
                </a:cubicBezTo>
                <a:cubicBezTo>
                  <a:pt x="372" y="58"/>
                  <a:pt x="372" y="58"/>
                  <a:pt x="372" y="58"/>
                </a:cubicBezTo>
                <a:cubicBezTo>
                  <a:pt x="435" y="15"/>
                  <a:pt x="435" y="15"/>
                  <a:pt x="435" y="15"/>
                </a:cubicBezTo>
                <a:cubicBezTo>
                  <a:pt x="399" y="0"/>
                  <a:pt x="356" y="7"/>
                  <a:pt x="327" y="36"/>
                </a:cubicBezTo>
                <a:cubicBezTo>
                  <a:pt x="304" y="59"/>
                  <a:pt x="294" y="92"/>
                  <a:pt x="299" y="122"/>
                </a:cubicBezTo>
                <a:cubicBezTo>
                  <a:pt x="299" y="122"/>
                  <a:pt x="299" y="122"/>
                  <a:pt x="299" y="122"/>
                </a:cubicBezTo>
                <a:cubicBezTo>
                  <a:pt x="300" y="123"/>
                  <a:pt x="300" y="123"/>
                  <a:pt x="300" y="124"/>
                </a:cubicBezTo>
                <a:cubicBezTo>
                  <a:pt x="300" y="124"/>
                  <a:pt x="300" y="125"/>
                  <a:pt x="300" y="125"/>
                </a:cubicBezTo>
                <a:cubicBezTo>
                  <a:pt x="303" y="141"/>
                  <a:pt x="300" y="157"/>
                  <a:pt x="289" y="167"/>
                </a:cubicBezTo>
                <a:cubicBezTo>
                  <a:pt x="226" y="226"/>
                  <a:pt x="226" y="226"/>
                  <a:pt x="226" y="226"/>
                </a:cubicBezTo>
                <a:cubicBezTo>
                  <a:pt x="115" y="114"/>
                  <a:pt x="115" y="114"/>
                  <a:pt x="115" y="114"/>
                </a:cubicBezTo>
                <a:cubicBezTo>
                  <a:pt x="100" y="74"/>
                  <a:pt x="100" y="74"/>
                  <a:pt x="100" y="74"/>
                </a:cubicBezTo>
                <a:cubicBezTo>
                  <a:pt x="31" y="28"/>
                  <a:pt x="31" y="28"/>
                  <a:pt x="31" y="28"/>
                </a:cubicBezTo>
                <a:cubicBezTo>
                  <a:pt x="14" y="44"/>
                  <a:pt x="14" y="44"/>
                  <a:pt x="14" y="44"/>
                </a:cubicBezTo>
                <a:cubicBezTo>
                  <a:pt x="60" y="114"/>
                  <a:pt x="60" y="114"/>
                  <a:pt x="60" y="114"/>
                </a:cubicBezTo>
                <a:cubicBezTo>
                  <a:pt x="101" y="128"/>
                  <a:pt x="101" y="128"/>
                  <a:pt x="101" y="128"/>
                </a:cubicBezTo>
                <a:cubicBezTo>
                  <a:pt x="212" y="239"/>
                  <a:pt x="212" y="239"/>
                  <a:pt x="212" y="239"/>
                </a:cubicBezTo>
                <a:cubicBezTo>
                  <a:pt x="17" y="421"/>
                  <a:pt x="17" y="421"/>
                  <a:pt x="17" y="421"/>
                </a:cubicBezTo>
                <a:cubicBezTo>
                  <a:pt x="0" y="439"/>
                  <a:pt x="0" y="468"/>
                  <a:pt x="17" y="485"/>
                </a:cubicBezTo>
                <a:cubicBezTo>
                  <a:pt x="35" y="503"/>
                  <a:pt x="64" y="503"/>
                  <a:pt x="82" y="485"/>
                </a:cubicBezTo>
                <a:cubicBezTo>
                  <a:pt x="264" y="291"/>
                  <a:pt x="264" y="291"/>
                  <a:pt x="264" y="291"/>
                </a:cubicBezTo>
                <a:cubicBezTo>
                  <a:pt x="277" y="304"/>
                  <a:pt x="277" y="304"/>
                  <a:pt x="277" y="304"/>
                </a:cubicBezTo>
                <a:cubicBezTo>
                  <a:pt x="251" y="329"/>
                  <a:pt x="251" y="329"/>
                  <a:pt x="251" y="329"/>
                </a:cubicBezTo>
                <a:cubicBezTo>
                  <a:pt x="266" y="343"/>
                  <a:pt x="266" y="343"/>
                  <a:pt x="266" y="343"/>
                </a:cubicBezTo>
                <a:cubicBezTo>
                  <a:pt x="275" y="334"/>
                  <a:pt x="275" y="334"/>
                  <a:pt x="275" y="334"/>
                </a:cubicBezTo>
                <a:cubicBezTo>
                  <a:pt x="408" y="485"/>
                  <a:pt x="408" y="485"/>
                  <a:pt x="408" y="485"/>
                </a:cubicBezTo>
                <a:cubicBezTo>
                  <a:pt x="426" y="503"/>
                  <a:pt x="454" y="503"/>
                  <a:pt x="472" y="485"/>
                </a:cubicBezTo>
                <a:cubicBezTo>
                  <a:pt x="490" y="468"/>
                  <a:pt x="490" y="439"/>
                  <a:pt x="472" y="421"/>
                </a:cubicBezTo>
                <a:lnTo>
                  <a:pt x="321" y="288"/>
                </a:lnTo>
                <a:close/>
                <a:moveTo>
                  <a:pt x="63" y="467"/>
                </a:moveTo>
                <a:cubicBezTo>
                  <a:pt x="56" y="474"/>
                  <a:pt x="43" y="474"/>
                  <a:pt x="36" y="467"/>
                </a:cubicBezTo>
                <a:cubicBezTo>
                  <a:pt x="28" y="459"/>
                  <a:pt x="28" y="447"/>
                  <a:pt x="36" y="440"/>
                </a:cubicBezTo>
                <a:cubicBezTo>
                  <a:pt x="43" y="432"/>
                  <a:pt x="56" y="432"/>
                  <a:pt x="63" y="440"/>
                </a:cubicBezTo>
                <a:cubicBezTo>
                  <a:pt x="71" y="447"/>
                  <a:pt x="71" y="459"/>
                  <a:pt x="63" y="467"/>
                </a:cubicBezTo>
                <a:close/>
              </a:path>
            </a:pathLst>
          </a:custGeom>
          <a:solidFill>
            <a:schemeClr val="bg1"/>
          </a:solidFill>
          <a:ln>
            <a:solidFill>
              <a:schemeClr val="tx2"/>
            </a:solidFill>
          </a:ln>
        </p:spPr>
        <p:txBody>
          <a:bodyPr vert="horz" wrap="square" lIns="68580" tIns="34290" rIns="68580" bIns="34290" numCol="1" anchor="t" anchorCtr="0" compatLnSpc="1">
            <a:prstTxWarp prst="textNoShape">
              <a:avLst/>
            </a:prstTxWarp>
          </a:bodyPr>
          <a:lstStyle/>
          <a:p>
            <a:endParaRPr lang="ja-JP" altLang="en-US" sz="1350"/>
          </a:p>
        </p:txBody>
      </p:sp>
      <p:sp>
        <p:nvSpPr>
          <p:cNvPr id="30" name="テキスト ボックス 29">
            <a:extLst>
              <a:ext uri="{FF2B5EF4-FFF2-40B4-BE49-F238E27FC236}">
                <a16:creationId xmlns:a16="http://schemas.microsoft.com/office/drawing/2014/main" id="{92340E64-5193-0D4F-1911-26E1ED83290D}"/>
              </a:ext>
            </a:extLst>
          </p:cNvPr>
          <p:cNvSpPr txBox="1">
            <a:spLocks noChangeAspect="1"/>
          </p:cNvSpPr>
          <p:nvPr/>
        </p:nvSpPr>
        <p:spPr>
          <a:xfrm>
            <a:off x="6579870" y="3194214"/>
            <a:ext cx="800219" cy="461665"/>
          </a:xfrm>
          <a:prstGeom prst="rect">
            <a:avLst/>
          </a:prstGeom>
          <a:noFill/>
        </p:spPr>
        <p:txBody>
          <a:bodyPr wrap="none" rtlCol="0">
            <a:spAutoFit/>
          </a:bodyPr>
          <a:lstStyle/>
          <a:p>
            <a:pPr defTabSz="914378"/>
            <a:r>
              <a:rPr lang="ja-JP" altLang="en-US" sz="2400" b="1" dirty="0">
                <a:solidFill>
                  <a:srgbClr val="FFFFFF">
                    <a:lumMod val="95000"/>
                  </a:srgbClr>
                </a:solidFill>
                <a:latin typeface="メイリオ"/>
                <a:ea typeface="メイリオ"/>
              </a:rPr>
              <a:t>販売</a:t>
            </a:r>
          </a:p>
        </p:txBody>
      </p:sp>
      <p:sp>
        <p:nvSpPr>
          <p:cNvPr id="31" name="テキスト ボックス 30">
            <a:extLst>
              <a:ext uri="{FF2B5EF4-FFF2-40B4-BE49-F238E27FC236}">
                <a16:creationId xmlns:a16="http://schemas.microsoft.com/office/drawing/2014/main" id="{B8FB6255-7A8A-8D43-8CC6-8DDAC8B98440}"/>
              </a:ext>
            </a:extLst>
          </p:cNvPr>
          <p:cNvSpPr txBox="1">
            <a:spLocks noChangeAspect="1"/>
          </p:cNvSpPr>
          <p:nvPr/>
        </p:nvSpPr>
        <p:spPr>
          <a:xfrm>
            <a:off x="7317425" y="4073061"/>
            <a:ext cx="1415772" cy="461665"/>
          </a:xfrm>
          <a:prstGeom prst="rect">
            <a:avLst/>
          </a:prstGeom>
          <a:noFill/>
        </p:spPr>
        <p:txBody>
          <a:bodyPr wrap="none" rtlCol="0">
            <a:spAutoFit/>
          </a:bodyPr>
          <a:lstStyle/>
          <a:p>
            <a:pPr defTabSz="914378"/>
            <a:r>
              <a:rPr lang="ja-JP" altLang="en-US" sz="2400" b="1" dirty="0">
                <a:solidFill>
                  <a:srgbClr val="FFFFFF">
                    <a:lumMod val="95000"/>
                  </a:srgbClr>
                </a:solidFill>
                <a:latin typeface="メイリオ"/>
                <a:ea typeface="メイリオ"/>
              </a:rPr>
              <a:t>サポート</a:t>
            </a:r>
          </a:p>
        </p:txBody>
      </p:sp>
      <p:sp>
        <p:nvSpPr>
          <p:cNvPr id="32" name="矢印: 下 31">
            <a:extLst>
              <a:ext uri="{FF2B5EF4-FFF2-40B4-BE49-F238E27FC236}">
                <a16:creationId xmlns:a16="http://schemas.microsoft.com/office/drawing/2014/main" id="{E6E83A98-BD0B-F9E2-FF75-6D3C0A9AC5CB}"/>
              </a:ext>
            </a:extLst>
          </p:cNvPr>
          <p:cNvSpPr/>
          <p:nvPr/>
        </p:nvSpPr>
        <p:spPr>
          <a:xfrm rot="5400000">
            <a:off x="5835269" y="900479"/>
            <a:ext cx="430888" cy="636945"/>
          </a:xfrm>
          <a:prstGeom prst="down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ja-JP" altLang="en-US">
              <a:solidFill>
                <a:prstClr val="white"/>
              </a:solidFill>
              <a:latin typeface="メイリオ"/>
              <a:ea typeface="メイリオ"/>
            </a:endParaRPr>
          </a:p>
        </p:txBody>
      </p:sp>
      <p:sp>
        <p:nvSpPr>
          <p:cNvPr id="26" name="正方形/長方形 25">
            <a:extLst>
              <a:ext uri="{FF2B5EF4-FFF2-40B4-BE49-F238E27FC236}">
                <a16:creationId xmlns:a16="http://schemas.microsoft.com/office/drawing/2014/main" id="{414651B1-7E3E-8CBD-0F30-C5F617944ABD}"/>
              </a:ext>
            </a:extLst>
          </p:cNvPr>
          <p:cNvSpPr/>
          <p:nvPr/>
        </p:nvSpPr>
        <p:spPr>
          <a:xfrm>
            <a:off x="498720" y="2659309"/>
            <a:ext cx="1487870" cy="51411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pic>
        <p:nvPicPr>
          <p:cNvPr id="25" name="図 24">
            <a:extLst>
              <a:ext uri="{FF2B5EF4-FFF2-40B4-BE49-F238E27FC236}">
                <a16:creationId xmlns:a16="http://schemas.microsoft.com/office/drawing/2014/main" id="{3EF4D3FB-235F-A4FF-1E20-C5FC5B0270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036" y="2696392"/>
            <a:ext cx="1385240" cy="439952"/>
          </a:xfrm>
          <a:prstGeom prst="rect">
            <a:avLst/>
          </a:prstGeom>
        </p:spPr>
      </p:pic>
      <p:cxnSp>
        <p:nvCxnSpPr>
          <p:cNvPr id="29" name="直線コネクタ 28">
            <a:extLst>
              <a:ext uri="{FF2B5EF4-FFF2-40B4-BE49-F238E27FC236}">
                <a16:creationId xmlns:a16="http://schemas.microsoft.com/office/drawing/2014/main" id="{D2B5B1C6-D591-EB4C-61FE-88CD4818BAC6}"/>
              </a:ext>
            </a:extLst>
          </p:cNvPr>
          <p:cNvCxnSpPr>
            <a:cxnSpLocks/>
            <a:stCxn id="26" idx="3"/>
          </p:cNvCxnSpPr>
          <p:nvPr/>
        </p:nvCxnSpPr>
        <p:spPr>
          <a:xfrm flipV="1">
            <a:off x="1986590" y="2916367"/>
            <a:ext cx="121881" cy="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82D9BF08-BAD8-4DD7-0C5E-D0117001021B}"/>
              </a:ext>
            </a:extLst>
          </p:cNvPr>
          <p:cNvCxnSpPr>
            <a:cxnSpLocks/>
          </p:cNvCxnSpPr>
          <p:nvPr/>
        </p:nvCxnSpPr>
        <p:spPr>
          <a:xfrm flipV="1">
            <a:off x="2108471" y="1225441"/>
            <a:ext cx="0" cy="340876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3B219551-E083-F1CA-023E-DD3E36E58189}"/>
              </a:ext>
            </a:extLst>
          </p:cNvPr>
          <p:cNvCxnSpPr>
            <a:cxnSpLocks/>
            <a:endCxn id="11" idx="0"/>
          </p:cNvCxnSpPr>
          <p:nvPr/>
        </p:nvCxnSpPr>
        <p:spPr>
          <a:xfrm flipV="1">
            <a:off x="2100891" y="1225440"/>
            <a:ext cx="352523" cy="77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E96CD3FA-B102-3C18-7D08-8E80A50A1E2C}"/>
              </a:ext>
            </a:extLst>
          </p:cNvPr>
          <p:cNvCxnSpPr>
            <a:cxnSpLocks/>
          </p:cNvCxnSpPr>
          <p:nvPr/>
        </p:nvCxnSpPr>
        <p:spPr>
          <a:xfrm>
            <a:off x="2108187" y="2535488"/>
            <a:ext cx="34596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BDDA2056-1A32-5FCB-5D06-5DA677D39EDA}"/>
              </a:ext>
            </a:extLst>
          </p:cNvPr>
          <p:cNvCxnSpPr>
            <a:cxnSpLocks/>
          </p:cNvCxnSpPr>
          <p:nvPr/>
        </p:nvCxnSpPr>
        <p:spPr>
          <a:xfrm>
            <a:off x="2107453" y="1935854"/>
            <a:ext cx="34596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8A7ED01E-9B3D-6D72-86D2-BCFA717003C5}"/>
              </a:ext>
            </a:extLst>
          </p:cNvPr>
          <p:cNvCxnSpPr>
            <a:cxnSpLocks/>
          </p:cNvCxnSpPr>
          <p:nvPr/>
        </p:nvCxnSpPr>
        <p:spPr>
          <a:xfrm>
            <a:off x="2107452" y="2235671"/>
            <a:ext cx="34596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02A41154-DF65-39FE-EBAB-6B700873490E}"/>
              </a:ext>
            </a:extLst>
          </p:cNvPr>
          <p:cNvCxnSpPr>
            <a:cxnSpLocks/>
          </p:cNvCxnSpPr>
          <p:nvPr/>
        </p:nvCxnSpPr>
        <p:spPr>
          <a:xfrm>
            <a:off x="2107451" y="1636036"/>
            <a:ext cx="336336" cy="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7EC974CF-94F0-1CD1-E86C-9D283CF0D2D0}"/>
              </a:ext>
            </a:extLst>
          </p:cNvPr>
          <p:cNvCxnSpPr>
            <a:cxnSpLocks/>
          </p:cNvCxnSpPr>
          <p:nvPr/>
        </p:nvCxnSpPr>
        <p:spPr>
          <a:xfrm>
            <a:off x="2107452" y="2835305"/>
            <a:ext cx="34596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1EE740B7-144A-869D-B730-47CA9E897C9F}"/>
              </a:ext>
            </a:extLst>
          </p:cNvPr>
          <p:cNvCxnSpPr>
            <a:cxnSpLocks/>
          </p:cNvCxnSpPr>
          <p:nvPr/>
        </p:nvCxnSpPr>
        <p:spPr>
          <a:xfrm>
            <a:off x="2107452" y="3135122"/>
            <a:ext cx="34596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3887AEF4-3C25-E25A-51D8-38EF19B7F6FE}"/>
              </a:ext>
            </a:extLst>
          </p:cNvPr>
          <p:cNvCxnSpPr>
            <a:cxnSpLocks/>
          </p:cNvCxnSpPr>
          <p:nvPr/>
        </p:nvCxnSpPr>
        <p:spPr>
          <a:xfrm>
            <a:off x="2107451" y="3434939"/>
            <a:ext cx="34596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3960EA3A-9817-66AB-B848-F1EA4D3A6BDC}"/>
              </a:ext>
            </a:extLst>
          </p:cNvPr>
          <p:cNvCxnSpPr>
            <a:cxnSpLocks/>
          </p:cNvCxnSpPr>
          <p:nvPr/>
        </p:nvCxnSpPr>
        <p:spPr>
          <a:xfrm>
            <a:off x="2107451" y="3734756"/>
            <a:ext cx="34596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BC8ABAEC-C801-ECAE-F61D-81547DDA3695}"/>
              </a:ext>
            </a:extLst>
          </p:cNvPr>
          <p:cNvCxnSpPr>
            <a:cxnSpLocks/>
          </p:cNvCxnSpPr>
          <p:nvPr/>
        </p:nvCxnSpPr>
        <p:spPr>
          <a:xfrm>
            <a:off x="2107451" y="4034573"/>
            <a:ext cx="34596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836E3AA4-9AB6-A9E1-8EDD-33DBFC33F94E}"/>
              </a:ext>
            </a:extLst>
          </p:cNvPr>
          <p:cNvCxnSpPr>
            <a:cxnSpLocks/>
          </p:cNvCxnSpPr>
          <p:nvPr/>
        </p:nvCxnSpPr>
        <p:spPr>
          <a:xfrm>
            <a:off x="2107451" y="4334390"/>
            <a:ext cx="34596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309F7372-44F3-0C94-A7B4-1D29A7199A24}"/>
              </a:ext>
            </a:extLst>
          </p:cNvPr>
          <p:cNvCxnSpPr>
            <a:cxnSpLocks/>
          </p:cNvCxnSpPr>
          <p:nvPr/>
        </p:nvCxnSpPr>
        <p:spPr>
          <a:xfrm>
            <a:off x="2101033" y="4634209"/>
            <a:ext cx="342754" cy="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正方形/長方形 21">
            <a:extLst>
              <a:ext uri="{FF2B5EF4-FFF2-40B4-BE49-F238E27FC236}">
                <a16:creationId xmlns:a16="http://schemas.microsoft.com/office/drawing/2014/main" id="{0E67E1FE-E646-CD63-981E-BBFB2E092D8D}"/>
              </a:ext>
            </a:extLst>
          </p:cNvPr>
          <p:cNvSpPr/>
          <p:nvPr/>
        </p:nvSpPr>
        <p:spPr bwMode="auto">
          <a:xfrm rot="16200000">
            <a:off x="3969287" y="2987210"/>
            <a:ext cx="243000" cy="3294000"/>
          </a:xfrm>
          <a:prstGeom prst="rect">
            <a:avLst/>
          </a:prstGeom>
          <a:solidFill>
            <a:schemeClr val="bg1">
              <a:lumMod val="65000"/>
            </a:schemeClr>
          </a:solidFill>
          <a:ln w="9525" cap="flat" cmpd="sng" algn="ctr">
            <a:solidFill>
              <a:schemeClr val="bg1">
                <a:lumMod val="65000"/>
              </a:schemeClr>
            </a:solidFill>
            <a:prstDash val="solid"/>
            <a:round/>
            <a:headEnd type="none" w="med" len="med"/>
            <a:tailEnd type="none" w="med" len="med"/>
          </a:ln>
          <a:effectLst/>
        </p:spPr>
        <p:txBody>
          <a:bodyPr vert="eaVert" wrap="square" lIns="68580" tIns="34290" rIns="68580" bIns="34290" numCol="1" rtlCol="0" anchor="ctr" anchorCtr="0" compatLnSpc="1">
            <a:prstTxWarp prst="textNoShape">
              <a:avLst/>
            </a:prstTxWarp>
          </a:bodyPr>
          <a:lstStyle/>
          <a:p>
            <a:pPr marL="70247" indent="-70247" algn="ctr" defTabSz="685800">
              <a:defRPr/>
            </a:pPr>
            <a:r>
              <a:rPr kumimoji="0" lang="ja-JP" altLang="en-US" sz="1050" kern="0" dirty="0">
                <a:solidFill>
                  <a:schemeClr val="bg1"/>
                </a:solidFill>
                <a:latin typeface="+mn-ea"/>
              </a:rPr>
              <a:t>デジタルサービス統括本部</a:t>
            </a:r>
            <a:endParaRPr kumimoji="0" lang="en-US" altLang="ja-JP" sz="1050" kern="0" dirty="0">
              <a:solidFill>
                <a:schemeClr val="bg1"/>
              </a:solidFill>
              <a:latin typeface="+mn-ea"/>
            </a:endParaRPr>
          </a:p>
        </p:txBody>
      </p:sp>
      <p:sp>
        <p:nvSpPr>
          <p:cNvPr id="17" name="正方形/長方形 16">
            <a:extLst>
              <a:ext uri="{FF2B5EF4-FFF2-40B4-BE49-F238E27FC236}">
                <a16:creationId xmlns:a16="http://schemas.microsoft.com/office/drawing/2014/main" id="{84A5707D-EA55-4077-CAD2-DD7C5F23BD7E}"/>
              </a:ext>
            </a:extLst>
          </p:cNvPr>
          <p:cNvSpPr/>
          <p:nvPr/>
        </p:nvSpPr>
        <p:spPr bwMode="auto">
          <a:xfrm rot="16200000">
            <a:off x="3969287" y="2687390"/>
            <a:ext cx="243000" cy="3294000"/>
          </a:xfrm>
          <a:prstGeom prst="rect">
            <a:avLst/>
          </a:prstGeom>
          <a:solidFill>
            <a:schemeClr val="bg1">
              <a:lumMod val="65000"/>
            </a:schemeClr>
          </a:solidFill>
          <a:ln w="9525" cap="flat" cmpd="sng" algn="ctr">
            <a:solidFill>
              <a:schemeClr val="bg1">
                <a:lumMod val="65000"/>
              </a:schemeClr>
            </a:solidFill>
            <a:prstDash val="solid"/>
            <a:round/>
            <a:headEnd type="none" w="med" len="med"/>
            <a:tailEnd type="none" w="med" len="med"/>
          </a:ln>
          <a:effectLst/>
        </p:spPr>
        <p:txBody>
          <a:bodyPr vert="eaVert" wrap="square" lIns="68580" tIns="34290" rIns="68580" bIns="34290" numCol="1" rtlCol="0" anchor="ctr" anchorCtr="0" compatLnSpc="1">
            <a:prstTxWarp prst="textNoShape">
              <a:avLst/>
            </a:prstTxWarp>
          </a:bodyPr>
          <a:lstStyle/>
          <a:p>
            <a:pPr marL="70247" indent="-70247" algn="ctr" defTabSz="685800">
              <a:defRPr/>
            </a:pPr>
            <a:r>
              <a:rPr kumimoji="0" lang="ja-JP" altLang="en-US" sz="1050" kern="0" dirty="0">
                <a:solidFill>
                  <a:schemeClr val="bg1"/>
                </a:solidFill>
                <a:latin typeface="+mn-ea"/>
              </a:rPr>
              <a:t>ＩＴマネージドサービス事業部</a:t>
            </a:r>
            <a:endParaRPr kumimoji="0" lang="en-US" altLang="ja-JP" sz="1050" kern="0" dirty="0">
              <a:solidFill>
                <a:schemeClr val="bg1"/>
              </a:solidFill>
              <a:latin typeface="+mn-ea"/>
            </a:endParaRPr>
          </a:p>
        </p:txBody>
      </p:sp>
      <p:sp>
        <p:nvSpPr>
          <p:cNvPr id="16" name="正方形/長方形 15">
            <a:extLst>
              <a:ext uri="{FF2B5EF4-FFF2-40B4-BE49-F238E27FC236}">
                <a16:creationId xmlns:a16="http://schemas.microsoft.com/office/drawing/2014/main" id="{73AE1867-3E13-EC25-68F8-3927045A438A}"/>
              </a:ext>
            </a:extLst>
          </p:cNvPr>
          <p:cNvSpPr/>
          <p:nvPr/>
        </p:nvSpPr>
        <p:spPr bwMode="auto">
          <a:xfrm rot="16200000">
            <a:off x="3969287" y="2387573"/>
            <a:ext cx="243000" cy="3294000"/>
          </a:xfrm>
          <a:prstGeom prst="rect">
            <a:avLst/>
          </a:prstGeom>
          <a:solidFill>
            <a:schemeClr val="bg1">
              <a:lumMod val="65000"/>
            </a:schemeClr>
          </a:solidFill>
          <a:ln w="9525" cap="flat" cmpd="sng" algn="ctr">
            <a:solidFill>
              <a:schemeClr val="bg1">
                <a:lumMod val="65000"/>
              </a:schemeClr>
            </a:solidFill>
            <a:prstDash val="solid"/>
            <a:round/>
            <a:headEnd type="none" w="med" len="med"/>
            <a:tailEnd type="none" w="med" len="med"/>
          </a:ln>
          <a:effectLst/>
        </p:spPr>
        <p:txBody>
          <a:bodyPr vert="eaVert" wrap="square" lIns="68580" tIns="34290" rIns="68580" bIns="34290" numCol="1" rtlCol="0" anchor="ctr" anchorCtr="0" compatLnSpc="1">
            <a:prstTxWarp prst="textNoShape">
              <a:avLst/>
            </a:prstTxWarp>
          </a:bodyPr>
          <a:lstStyle/>
          <a:p>
            <a:pPr marL="70247" indent="-70247" algn="ctr" defTabSz="685800">
              <a:defRPr/>
            </a:pPr>
            <a:r>
              <a:rPr kumimoji="0" lang="ja-JP" altLang="en-US" sz="1050" kern="0" dirty="0">
                <a:solidFill>
                  <a:schemeClr val="bg1"/>
                </a:solidFill>
                <a:latin typeface="+mn-ea"/>
              </a:rPr>
              <a:t>セキュリティソリューション事業部</a:t>
            </a:r>
            <a:endParaRPr kumimoji="0" lang="en-US" altLang="ja-JP" sz="1050" kern="0" dirty="0">
              <a:solidFill>
                <a:schemeClr val="bg1"/>
              </a:solidFill>
              <a:latin typeface="+mn-ea"/>
            </a:endParaRPr>
          </a:p>
        </p:txBody>
      </p:sp>
      <p:sp>
        <p:nvSpPr>
          <p:cNvPr id="15" name="正方形/長方形 14">
            <a:extLst>
              <a:ext uri="{FF2B5EF4-FFF2-40B4-BE49-F238E27FC236}">
                <a16:creationId xmlns:a16="http://schemas.microsoft.com/office/drawing/2014/main" id="{A6985002-7C2B-F99B-3ACC-E87A0EC9AB34}"/>
              </a:ext>
            </a:extLst>
          </p:cNvPr>
          <p:cNvSpPr/>
          <p:nvPr/>
        </p:nvSpPr>
        <p:spPr bwMode="auto">
          <a:xfrm rot="16200000">
            <a:off x="3969287" y="2087756"/>
            <a:ext cx="243000" cy="3294000"/>
          </a:xfrm>
          <a:prstGeom prst="rect">
            <a:avLst/>
          </a:prstGeom>
          <a:solidFill>
            <a:schemeClr val="bg1">
              <a:lumMod val="65000"/>
            </a:schemeClr>
          </a:solidFill>
          <a:ln w="9525" cap="flat" cmpd="sng" algn="ctr">
            <a:solidFill>
              <a:schemeClr val="bg1">
                <a:lumMod val="65000"/>
              </a:schemeClr>
            </a:solidFill>
            <a:prstDash val="solid"/>
            <a:round/>
            <a:headEnd type="none" w="med" len="med"/>
            <a:tailEnd type="none" w="med" len="med"/>
          </a:ln>
          <a:effectLst/>
        </p:spPr>
        <p:txBody>
          <a:bodyPr vert="eaVert" wrap="square" lIns="68580" tIns="34290" rIns="68580" bIns="34290" numCol="1" rtlCol="0" anchor="ctr" anchorCtr="0" compatLnSpc="1">
            <a:prstTxWarp prst="textNoShape">
              <a:avLst/>
            </a:prstTxWarp>
          </a:bodyPr>
          <a:lstStyle/>
          <a:p>
            <a:pPr marL="70247" indent="-70247" algn="ctr" defTabSz="685800">
              <a:defRPr/>
            </a:pPr>
            <a:r>
              <a:rPr kumimoji="0" lang="ja-JP" altLang="en-US" sz="1050" kern="0" dirty="0">
                <a:solidFill>
                  <a:schemeClr val="bg1"/>
                </a:solidFill>
                <a:latin typeface="+mn-ea"/>
              </a:rPr>
              <a:t>ＴＣＳ事業部</a:t>
            </a:r>
            <a:endParaRPr kumimoji="0" lang="en-US" altLang="ja-JP" sz="1050" kern="0" dirty="0">
              <a:solidFill>
                <a:schemeClr val="bg1"/>
              </a:solidFill>
              <a:latin typeface="+mn-ea"/>
            </a:endParaRPr>
          </a:p>
        </p:txBody>
      </p:sp>
      <p:sp>
        <p:nvSpPr>
          <p:cNvPr id="12" name="正方形/長方形 11">
            <a:extLst>
              <a:ext uri="{FF2B5EF4-FFF2-40B4-BE49-F238E27FC236}">
                <a16:creationId xmlns:a16="http://schemas.microsoft.com/office/drawing/2014/main" id="{857F3228-1C5A-2FF7-206C-0B714715A6F4}"/>
              </a:ext>
            </a:extLst>
          </p:cNvPr>
          <p:cNvSpPr/>
          <p:nvPr/>
        </p:nvSpPr>
        <p:spPr bwMode="auto">
          <a:xfrm rot="16200000">
            <a:off x="3969287" y="1787939"/>
            <a:ext cx="243000" cy="3294000"/>
          </a:xfrm>
          <a:prstGeom prst="rect">
            <a:avLst/>
          </a:prstGeom>
          <a:solidFill>
            <a:schemeClr val="bg1">
              <a:lumMod val="65000"/>
            </a:schemeClr>
          </a:solidFill>
          <a:ln w="9525" cap="flat" cmpd="sng" algn="ctr">
            <a:solidFill>
              <a:schemeClr val="bg1">
                <a:lumMod val="65000"/>
              </a:schemeClr>
            </a:solidFill>
            <a:prstDash val="solid"/>
            <a:round/>
            <a:headEnd type="none" w="med" len="med"/>
            <a:tailEnd type="none" w="med" len="med"/>
          </a:ln>
          <a:effectLst/>
        </p:spPr>
        <p:txBody>
          <a:bodyPr vert="eaVert" wrap="square" lIns="68580" tIns="34290" rIns="68580" bIns="34290" numCol="1" rtlCol="0" anchor="ctr" anchorCtr="0" compatLnSpc="1">
            <a:prstTxWarp prst="textNoShape">
              <a:avLst/>
            </a:prstTxWarp>
          </a:bodyPr>
          <a:lstStyle/>
          <a:p>
            <a:pPr marL="70247" indent="-70247" algn="ctr" defTabSz="685800">
              <a:defRPr/>
            </a:pPr>
            <a:r>
              <a:rPr kumimoji="0" lang="ja-JP" altLang="en-US" sz="1050" kern="0" dirty="0">
                <a:solidFill>
                  <a:schemeClr val="bg1"/>
                </a:solidFill>
                <a:latin typeface="+mn-ea"/>
              </a:rPr>
              <a:t>インフラマネージドプラットフォーム事業部</a:t>
            </a:r>
            <a:endParaRPr kumimoji="0" lang="en-US" altLang="ja-JP" sz="1050" kern="0" dirty="0">
              <a:solidFill>
                <a:schemeClr val="bg1"/>
              </a:solidFill>
              <a:latin typeface="+mn-ea"/>
            </a:endParaRPr>
          </a:p>
        </p:txBody>
      </p:sp>
      <p:sp>
        <p:nvSpPr>
          <p:cNvPr id="7" name="正方形/長方形 6">
            <a:extLst>
              <a:ext uri="{FF2B5EF4-FFF2-40B4-BE49-F238E27FC236}">
                <a16:creationId xmlns:a16="http://schemas.microsoft.com/office/drawing/2014/main" id="{F800BE2D-07CE-D957-FEC2-2572849DB803}"/>
              </a:ext>
            </a:extLst>
          </p:cNvPr>
          <p:cNvSpPr/>
          <p:nvPr/>
        </p:nvSpPr>
        <p:spPr bwMode="auto">
          <a:xfrm rot="16200000">
            <a:off x="3969287" y="1488122"/>
            <a:ext cx="243000" cy="3294000"/>
          </a:xfrm>
          <a:prstGeom prst="rect">
            <a:avLst/>
          </a:prstGeom>
          <a:solidFill>
            <a:schemeClr val="bg1">
              <a:lumMod val="65000"/>
            </a:schemeClr>
          </a:solidFill>
          <a:ln w="9525" cap="flat" cmpd="sng" algn="ctr">
            <a:solidFill>
              <a:schemeClr val="bg1">
                <a:lumMod val="65000"/>
              </a:schemeClr>
            </a:solidFill>
            <a:prstDash val="solid"/>
            <a:round/>
            <a:headEnd type="none" w="med" len="med"/>
            <a:tailEnd type="none" w="med" len="med"/>
          </a:ln>
          <a:effectLst/>
        </p:spPr>
        <p:txBody>
          <a:bodyPr vert="eaVert" wrap="square" lIns="68580" tIns="34290" rIns="68580" bIns="34290" numCol="1" rtlCol="0" anchor="ctr" anchorCtr="0" compatLnSpc="1">
            <a:prstTxWarp prst="textNoShape">
              <a:avLst/>
            </a:prstTxWarp>
          </a:bodyPr>
          <a:lstStyle/>
          <a:p>
            <a:pPr marL="70247" indent="-70247" algn="ctr" defTabSz="685800">
              <a:defRPr/>
            </a:pPr>
            <a:r>
              <a:rPr kumimoji="0" lang="ja-JP" altLang="en-US" sz="1050" kern="0" dirty="0">
                <a:solidFill>
                  <a:schemeClr val="bg1"/>
                </a:solidFill>
                <a:latin typeface="+mn-ea"/>
              </a:rPr>
              <a:t>文教ソリューション事業部</a:t>
            </a:r>
            <a:endParaRPr kumimoji="0" lang="en-US" altLang="ja-JP" sz="1050" kern="0" dirty="0">
              <a:solidFill>
                <a:schemeClr val="bg1"/>
              </a:solidFill>
              <a:latin typeface="+mn-ea"/>
            </a:endParaRPr>
          </a:p>
        </p:txBody>
      </p:sp>
      <p:sp>
        <p:nvSpPr>
          <p:cNvPr id="6" name="正方形/長方形 5">
            <a:extLst>
              <a:ext uri="{FF2B5EF4-FFF2-40B4-BE49-F238E27FC236}">
                <a16:creationId xmlns:a16="http://schemas.microsoft.com/office/drawing/2014/main" id="{A39FC8BB-6792-437A-AF49-31E801C72668}"/>
              </a:ext>
            </a:extLst>
          </p:cNvPr>
          <p:cNvSpPr/>
          <p:nvPr/>
        </p:nvSpPr>
        <p:spPr bwMode="auto">
          <a:xfrm rot="16200000">
            <a:off x="3969287" y="1188305"/>
            <a:ext cx="243000" cy="3294000"/>
          </a:xfrm>
          <a:prstGeom prst="rect">
            <a:avLst/>
          </a:prstGeom>
          <a:solidFill>
            <a:schemeClr val="bg1">
              <a:lumMod val="65000"/>
            </a:schemeClr>
          </a:solidFill>
          <a:ln w="9525" cap="flat" cmpd="sng" algn="ctr">
            <a:solidFill>
              <a:schemeClr val="bg1">
                <a:lumMod val="65000"/>
              </a:schemeClr>
            </a:solidFill>
            <a:prstDash val="solid"/>
            <a:round/>
            <a:headEnd type="none" w="med" len="med"/>
            <a:tailEnd type="none" w="med" len="med"/>
          </a:ln>
          <a:effectLst/>
        </p:spPr>
        <p:txBody>
          <a:bodyPr vert="eaVert" wrap="square" lIns="68580" tIns="34290" rIns="68580" bIns="34290" numCol="1" rtlCol="0" anchor="ctr" anchorCtr="0" compatLnSpc="1">
            <a:prstTxWarp prst="textNoShape">
              <a:avLst/>
            </a:prstTxWarp>
          </a:bodyPr>
          <a:lstStyle/>
          <a:p>
            <a:pPr marL="70247" indent="-70247" algn="ctr" defTabSz="685800">
              <a:defRPr/>
            </a:pPr>
            <a:r>
              <a:rPr kumimoji="0" lang="ja-JP" altLang="en-US" sz="1050" kern="0" dirty="0">
                <a:solidFill>
                  <a:schemeClr val="bg1"/>
                </a:solidFill>
                <a:latin typeface="+mn-ea"/>
              </a:rPr>
              <a:t>金融ソリューション事業部</a:t>
            </a:r>
            <a:endParaRPr kumimoji="0" lang="en-US" altLang="ja-JP" sz="1050" kern="0" dirty="0">
              <a:solidFill>
                <a:schemeClr val="bg1"/>
              </a:solidFill>
              <a:latin typeface="+mn-ea"/>
            </a:endParaRPr>
          </a:p>
        </p:txBody>
      </p:sp>
      <p:sp>
        <p:nvSpPr>
          <p:cNvPr id="5" name="正方形/長方形 4">
            <a:extLst>
              <a:ext uri="{FF2B5EF4-FFF2-40B4-BE49-F238E27FC236}">
                <a16:creationId xmlns:a16="http://schemas.microsoft.com/office/drawing/2014/main" id="{CCBE6600-7EF3-DF4A-7430-3C3F7149CFEC}"/>
              </a:ext>
            </a:extLst>
          </p:cNvPr>
          <p:cNvSpPr/>
          <p:nvPr/>
        </p:nvSpPr>
        <p:spPr bwMode="auto">
          <a:xfrm rot="16200000">
            <a:off x="3969287" y="888488"/>
            <a:ext cx="243000" cy="3294000"/>
          </a:xfrm>
          <a:prstGeom prst="rect">
            <a:avLst/>
          </a:prstGeom>
          <a:solidFill>
            <a:schemeClr val="bg1">
              <a:lumMod val="65000"/>
            </a:schemeClr>
          </a:solidFill>
          <a:ln w="9525" cap="flat" cmpd="sng" algn="ctr">
            <a:solidFill>
              <a:schemeClr val="bg1">
                <a:lumMod val="65000"/>
              </a:schemeClr>
            </a:solidFill>
            <a:prstDash val="solid"/>
            <a:round/>
            <a:headEnd type="none" w="med" len="med"/>
            <a:tailEnd type="none" w="med" len="med"/>
          </a:ln>
          <a:effectLst/>
        </p:spPr>
        <p:txBody>
          <a:bodyPr vert="eaVert" wrap="square" lIns="68580" tIns="34290" rIns="68580" bIns="34290" numCol="1" rtlCol="0" anchor="ctr" anchorCtr="0" compatLnSpc="1">
            <a:prstTxWarp prst="textNoShape">
              <a:avLst/>
            </a:prstTxWarp>
          </a:bodyPr>
          <a:lstStyle/>
          <a:p>
            <a:pPr marL="70247" indent="-70247" algn="ctr" defTabSz="685800">
              <a:defRPr/>
            </a:pPr>
            <a:r>
              <a:rPr kumimoji="0" lang="ja-JP" altLang="en-US" sz="1050" kern="0" dirty="0">
                <a:solidFill>
                  <a:schemeClr val="bg1"/>
                </a:solidFill>
                <a:latin typeface="+mn-ea"/>
              </a:rPr>
              <a:t>エンベデッドシステム事業部</a:t>
            </a:r>
            <a:endParaRPr kumimoji="0" lang="en-US" altLang="ja-JP" sz="1050" kern="0" dirty="0">
              <a:solidFill>
                <a:schemeClr val="bg1"/>
              </a:solidFill>
              <a:latin typeface="+mn-ea"/>
            </a:endParaRPr>
          </a:p>
        </p:txBody>
      </p:sp>
      <p:sp>
        <p:nvSpPr>
          <p:cNvPr id="3" name="正方形/長方形 2">
            <a:extLst>
              <a:ext uri="{FF2B5EF4-FFF2-40B4-BE49-F238E27FC236}">
                <a16:creationId xmlns:a16="http://schemas.microsoft.com/office/drawing/2014/main" id="{1B9BDDAA-7963-04B2-AE59-020922EDF174}"/>
              </a:ext>
            </a:extLst>
          </p:cNvPr>
          <p:cNvSpPr/>
          <p:nvPr/>
        </p:nvSpPr>
        <p:spPr bwMode="auto">
          <a:xfrm rot="16200000">
            <a:off x="3969287" y="588671"/>
            <a:ext cx="243000" cy="3294000"/>
          </a:xfrm>
          <a:prstGeom prst="rect">
            <a:avLst/>
          </a:prstGeom>
          <a:solidFill>
            <a:schemeClr val="bg1">
              <a:lumMod val="65000"/>
            </a:schemeClr>
          </a:solidFill>
          <a:ln w="9525" cap="flat" cmpd="sng" algn="ctr">
            <a:solidFill>
              <a:schemeClr val="bg1">
                <a:lumMod val="65000"/>
              </a:schemeClr>
            </a:solidFill>
            <a:prstDash val="solid"/>
            <a:round/>
            <a:headEnd type="none" w="med" len="med"/>
            <a:tailEnd type="none" w="med" len="med"/>
          </a:ln>
          <a:effectLst/>
        </p:spPr>
        <p:txBody>
          <a:bodyPr vert="eaVert" wrap="square" lIns="68580" tIns="34290" rIns="68580" bIns="34290" numCol="1" rtlCol="0" anchor="ctr" anchorCtr="0" compatLnSpc="1">
            <a:prstTxWarp prst="textNoShape">
              <a:avLst/>
            </a:prstTxWarp>
          </a:bodyPr>
          <a:lstStyle/>
          <a:p>
            <a:pPr marL="70247" indent="-70247" algn="ctr" defTabSz="685800">
              <a:defRPr/>
            </a:pPr>
            <a:r>
              <a:rPr kumimoji="0" lang="ja-JP" altLang="en-US" sz="1050" kern="0" dirty="0">
                <a:solidFill>
                  <a:schemeClr val="bg1"/>
                </a:solidFill>
                <a:latin typeface="+mn-ea"/>
              </a:rPr>
              <a:t>西日本ソリューション事業部</a:t>
            </a:r>
            <a:endParaRPr kumimoji="0" lang="en-US" altLang="ja-JP" sz="1050" kern="0" dirty="0">
              <a:solidFill>
                <a:schemeClr val="bg1"/>
              </a:solidFill>
              <a:latin typeface="+mn-ea"/>
            </a:endParaRPr>
          </a:p>
        </p:txBody>
      </p:sp>
      <p:sp>
        <p:nvSpPr>
          <p:cNvPr id="43" name="正方形/長方形 42">
            <a:extLst>
              <a:ext uri="{FF2B5EF4-FFF2-40B4-BE49-F238E27FC236}">
                <a16:creationId xmlns:a16="http://schemas.microsoft.com/office/drawing/2014/main" id="{62A260FC-181E-5AF8-D38E-DE249E6FB69D}"/>
              </a:ext>
            </a:extLst>
          </p:cNvPr>
          <p:cNvSpPr/>
          <p:nvPr/>
        </p:nvSpPr>
        <p:spPr bwMode="auto">
          <a:xfrm rot="16200000">
            <a:off x="3969287" y="288854"/>
            <a:ext cx="243000" cy="3294000"/>
          </a:xfrm>
          <a:prstGeom prst="rect">
            <a:avLst/>
          </a:prstGeom>
          <a:solidFill>
            <a:schemeClr val="bg1">
              <a:lumMod val="65000"/>
            </a:schemeClr>
          </a:solidFill>
          <a:ln w="9525" cap="flat" cmpd="sng" algn="ctr">
            <a:solidFill>
              <a:schemeClr val="bg1">
                <a:lumMod val="65000"/>
              </a:schemeClr>
            </a:solidFill>
            <a:prstDash val="solid"/>
            <a:round/>
            <a:headEnd type="none" w="med" len="med"/>
            <a:tailEnd type="none" w="med" len="med"/>
          </a:ln>
          <a:effectLst/>
        </p:spPr>
        <p:txBody>
          <a:bodyPr vert="eaVert" wrap="square" lIns="68580" tIns="34290" rIns="68580" bIns="34290" numCol="1" rtlCol="0" anchor="ctr" anchorCtr="0" compatLnSpc="1">
            <a:prstTxWarp prst="textNoShape">
              <a:avLst/>
            </a:prstTxWarp>
          </a:bodyPr>
          <a:lstStyle/>
          <a:p>
            <a:pPr marL="70247" indent="-70247" algn="ctr" defTabSz="685800">
              <a:defRPr/>
            </a:pPr>
            <a:r>
              <a:rPr kumimoji="0" lang="ja-JP" altLang="en-US" sz="1050" kern="0" dirty="0">
                <a:solidFill>
                  <a:schemeClr val="bg1"/>
                </a:solidFill>
                <a:latin typeface="+mn-ea"/>
              </a:rPr>
              <a:t>流通ソリューション事業部</a:t>
            </a:r>
            <a:endParaRPr kumimoji="0" lang="en-US" altLang="ja-JP" sz="1050" kern="0" dirty="0">
              <a:solidFill>
                <a:schemeClr val="bg1"/>
              </a:solidFill>
              <a:latin typeface="+mn-ea"/>
            </a:endParaRPr>
          </a:p>
        </p:txBody>
      </p:sp>
      <p:sp>
        <p:nvSpPr>
          <p:cNvPr id="19" name="正方形/長方形 18">
            <a:extLst>
              <a:ext uri="{FF2B5EF4-FFF2-40B4-BE49-F238E27FC236}">
                <a16:creationId xmlns:a16="http://schemas.microsoft.com/office/drawing/2014/main" id="{44970F76-38E2-B21D-0A80-4E571A50C158}"/>
              </a:ext>
            </a:extLst>
          </p:cNvPr>
          <p:cNvSpPr/>
          <p:nvPr/>
        </p:nvSpPr>
        <p:spPr bwMode="auto">
          <a:xfrm rot="16200000">
            <a:off x="3969287" y="-10964"/>
            <a:ext cx="243000" cy="3294000"/>
          </a:xfrm>
          <a:prstGeom prst="rect">
            <a:avLst/>
          </a:prstGeom>
          <a:solidFill>
            <a:schemeClr val="bg1">
              <a:lumMod val="65000"/>
            </a:schemeClr>
          </a:solidFill>
          <a:ln w="9525" cap="flat" cmpd="sng" algn="ctr">
            <a:solidFill>
              <a:schemeClr val="bg1">
                <a:lumMod val="65000"/>
              </a:schemeClr>
            </a:solidFill>
            <a:prstDash val="solid"/>
            <a:round/>
            <a:headEnd type="none" w="med" len="med"/>
            <a:tailEnd type="none" w="med" len="med"/>
          </a:ln>
          <a:effectLst/>
        </p:spPr>
        <p:txBody>
          <a:bodyPr vert="eaVert" wrap="square" lIns="68580" tIns="34290" rIns="68580" bIns="34290" numCol="1" rtlCol="0" anchor="ctr" anchorCtr="0" compatLnSpc="1">
            <a:prstTxWarp prst="textNoShape">
              <a:avLst/>
            </a:prstTxWarp>
          </a:bodyPr>
          <a:lstStyle/>
          <a:p>
            <a:pPr marL="70247" indent="-70247" algn="ctr" defTabSz="685800">
              <a:defRPr/>
            </a:pPr>
            <a:r>
              <a:rPr kumimoji="0" lang="ja-JP" altLang="en-US" sz="1050" kern="0" dirty="0">
                <a:solidFill>
                  <a:schemeClr val="bg1"/>
                </a:solidFill>
                <a:latin typeface="+mn-ea"/>
              </a:rPr>
              <a:t>製造ソリューション事業部</a:t>
            </a:r>
            <a:endParaRPr kumimoji="0" lang="en-US" altLang="ja-JP" sz="1050" kern="0" dirty="0">
              <a:solidFill>
                <a:schemeClr val="bg1"/>
              </a:solidFill>
              <a:latin typeface="+mn-ea"/>
            </a:endParaRPr>
          </a:p>
        </p:txBody>
      </p:sp>
    </p:spTree>
    <p:extLst>
      <p:ext uri="{BB962C8B-B14F-4D97-AF65-F5344CB8AC3E}">
        <p14:creationId xmlns:p14="http://schemas.microsoft.com/office/powerpoint/2010/main" val="15361600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50</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テキスト プレースホルダー 3"/>
          <p:cNvSpPr>
            <a:spLocks noGrp="1"/>
          </p:cNvSpPr>
          <p:nvPr>
            <p:ph type="body" sz="quarter" idx="16"/>
          </p:nvPr>
        </p:nvSpPr>
        <p:spPr/>
        <p:txBody>
          <a:bodyPr/>
          <a:lstStyle/>
          <a:p>
            <a:r>
              <a:rPr lang="ja-JP" altLang="en-US"/>
              <a:t>出力</a:t>
            </a:r>
            <a:r>
              <a:rPr lang="en-US" altLang="ja-JP"/>
              <a:t>/</a:t>
            </a:r>
            <a:r>
              <a:rPr lang="ja-JP" altLang="en-US"/>
              <a:t>取込フォーマットを柔軟に定義</a:t>
            </a:r>
          </a:p>
          <a:p>
            <a:endParaRPr kumimoji="1" lang="ja-JP" altLang="en-US"/>
          </a:p>
        </p:txBody>
      </p:sp>
      <p:sp>
        <p:nvSpPr>
          <p:cNvPr id="6" name="タイトル 5"/>
          <p:cNvSpPr>
            <a:spLocks noGrp="1"/>
          </p:cNvSpPr>
          <p:nvPr>
            <p:ph type="title"/>
          </p:nvPr>
        </p:nvSpPr>
        <p:spPr/>
        <p:txBody>
          <a:bodyPr/>
          <a:lstStyle/>
          <a:p>
            <a:r>
              <a:rPr lang="ja-JP" altLang="en-US"/>
              <a:t>人事管理・給与管理特長</a:t>
            </a:r>
            <a:endParaRPr kumimoji="1" lang="ja-JP" altLang="en-US"/>
          </a:p>
        </p:txBody>
      </p:sp>
      <p:grpSp>
        <p:nvGrpSpPr>
          <p:cNvPr id="111" name="グループ化 110"/>
          <p:cNvGrpSpPr/>
          <p:nvPr/>
        </p:nvGrpSpPr>
        <p:grpSpPr>
          <a:xfrm>
            <a:off x="539552" y="1032458"/>
            <a:ext cx="7888120" cy="3780720"/>
            <a:chOff x="1331640" y="1275606"/>
            <a:chExt cx="6534726" cy="3132048"/>
          </a:xfrm>
        </p:grpSpPr>
        <p:sp>
          <p:nvSpPr>
            <p:cNvPr id="7" name="AutoShape 5"/>
            <p:cNvSpPr>
              <a:spLocks noChangeArrowheads="1"/>
            </p:cNvSpPr>
            <p:nvPr/>
          </p:nvSpPr>
          <p:spPr bwMode="gray">
            <a:xfrm>
              <a:off x="1331640" y="1464627"/>
              <a:ext cx="2160240" cy="2943027"/>
            </a:xfrm>
            <a:prstGeom prst="roundRect">
              <a:avLst>
                <a:gd name="adj" fmla="val 2389"/>
              </a:avLst>
            </a:prstGeom>
            <a:solidFill>
              <a:srgbClr val="FFFFFF"/>
            </a:solidFill>
            <a:ln w="25400" cap="flat" cmpd="sng" algn="ctr">
              <a:solidFill>
                <a:sysClr val="window" lastClr="FFFFFF">
                  <a:lumMod val="85000"/>
                </a:sysClr>
              </a:solidFill>
              <a:prstDash val="solid"/>
              <a:headEnd/>
              <a:tailEnd/>
            </a:ln>
            <a:effectLst/>
          </p:spPr>
          <p:txBody>
            <a:bodyPr wrap="none" lIns="40500" rIns="40500" anchor="t"/>
            <a:lstStyle/>
            <a:p>
              <a:pPr>
                <a:buClr>
                  <a:srgbClr val="0065AE"/>
                </a:buClr>
                <a:buSzPct val="80000"/>
                <a:defRPr/>
              </a:pPr>
              <a:endParaRPr kumimoji="0" lang="en-US" altLang="ja-JP" sz="825" kern="0">
                <a:solidFill>
                  <a:srgbClr val="434343"/>
                </a:solidFill>
                <a:cs typeface="Arial Unicode MS" pitchFamily="50" charset="-128"/>
              </a:endParaRPr>
            </a:p>
          </p:txBody>
        </p:sp>
        <p:sp>
          <p:nvSpPr>
            <p:cNvPr id="8" name="AutoShape 5"/>
            <p:cNvSpPr>
              <a:spLocks noChangeArrowheads="1"/>
            </p:cNvSpPr>
            <p:nvPr/>
          </p:nvSpPr>
          <p:spPr bwMode="gray">
            <a:xfrm>
              <a:off x="3518883" y="1464627"/>
              <a:ext cx="2160240" cy="2943027"/>
            </a:xfrm>
            <a:prstGeom prst="roundRect">
              <a:avLst>
                <a:gd name="adj" fmla="val 2389"/>
              </a:avLst>
            </a:prstGeom>
            <a:solidFill>
              <a:srgbClr val="FFFFFF"/>
            </a:solidFill>
            <a:ln w="25400" cap="flat" cmpd="sng" algn="ctr">
              <a:solidFill>
                <a:sysClr val="window" lastClr="FFFFFF">
                  <a:lumMod val="85000"/>
                </a:sysClr>
              </a:solidFill>
              <a:prstDash val="solid"/>
              <a:headEnd/>
              <a:tailEnd/>
            </a:ln>
            <a:effectLst/>
          </p:spPr>
          <p:txBody>
            <a:bodyPr wrap="none" lIns="40500" rIns="40500" anchor="t"/>
            <a:lstStyle/>
            <a:p>
              <a:pPr>
                <a:buClr>
                  <a:srgbClr val="0065AE"/>
                </a:buClr>
                <a:buSzPct val="80000"/>
                <a:defRPr/>
              </a:pPr>
              <a:endParaRPr kumimoji="0" lang="en-US" altLang="ja-JP" sz="825" kern="0">
                <a:solidFill>
                  <a:srgbClr val="434343"/>
                </a:solidFill>
                <a:cs typeface="Arial Unicode MS" pitchFamily="50" charset="-128"/>
              </a:endParaRPr>
            </a:p>
          </p:txBody>
        </p:sp>
        <p:sp>
          <p:nvSpPr>
            <p:cNvPr id="9" name="AutoShape 5"/>
            <p:cNvSpPr>
              <a:spLocks noChangeArrowheads="1"/>
            </p:cNvSpPr>
            <p:nvPr/>
          </p:nvSpPr>
          <p:spPr bwMode="gray">
            <a:xfrm>
              <a:off x="5706126" y="1464627"/>
              <a:ext cx="2160240" cy="2943027"/>
            </a:xfrm>
            <a:prstGeom prst="roundRect">
              <a:avLst>
                <a:gd name="adj" fmla="val 2389"/>
              </a:avLst>
            </a:prstGeom>
            <a:solidFill>
              <a:srgbClr val="FFFFFF"/>
            </a:solidFill>
            <a:ln w="25400" cap="flat" cmpd="sng" algn="ctr">
              <a:solidFill>
                <a:sysClr val="window" lastClr="FFFFFF">
                  <a:lumMod val="85000"/>
                </a:sysClr>
              </a:solidFill>
              <a:prstDash val="solid"/>
              <a:headEnd/>
              <a:tailEnd/>
            </a:ln>
            <a:effectLst/>
          </p:spPr>
          <p:txBody>
            <a:bodyPr wrap="none" lIns="40500" rIns="40500" anchor="t"/>
            <a:lstStyle/>
            <a:p>
              <a:pPr>
                <a:buClr>
                  <a:srgbClr val="0065AE"/>
                </a:buClr>
                <a:buSzPct val="80000"/>
                <a:defRPr/>
              </a:pPr>
              <a:endParaRPr kumimoji="0" lang="en-US" altLang="ja-JP" sz="825" kern="0">
                <a:solidFill>
                  <a:srgbClr val="434343"/>
                </a:solidFill>
                <a:cs typeface="Arial Unicode MS" pitchFamily="50" charset="-128"/>
              </a:endParaRPr>
            </a:p>
          </p:txBody>
        </p:sp>
        <p:sp>
          <p:nvSpPr>
            <p:cNvPr id="10" name="Text Box 5"/>
            <p:cNvSpPr txBox="1">
              <a:spLocks noChangeArrowheads="1"/>
            </p:cNvSpPr>
            <p:nvPr/>
          </p:nvSpPr>
          <p:spPr bwMode="auto">
            <a:xfrm>
              <a:off x="1331640" y="1599643"/>
              <a:ext cx="2133237" cy="715581"/>
            </a:xfrm>
            <a:prstGeom prst="rect">
              <a:avLst/>
            </a:prstGeom>
            <a:noFill/>
            <a:ln w="9525">
              <a:noFill/>
              <a:miter lim="800000"/>
              <a:headEnd/>
              <a:tailEnd/>
            </a:ln>
          </p:spPr>
          <p:txBody>
            <a:bodyPr wrap="square">
              <a:spAutoFit/>
            </a:bodyPr>
            <a:lstStyle/>
            <a:p>
              <a:pPr>
                <a:defRPr/>
              </a:pPr>
              <a:r>
                <a:rPr lang="ja-JP" altLang="en-US" sz="1350">
                  <a:solidFill>
                    <a:prstClr val="black"/>
                  </a:solidFill>
                  <a:cs typeface="メイリオ" pitchFamily="50" charset="-128"/>
                </a:rPr>
                <a:t>テーブル単位にデータの入力条件</a:t>
              </a:r>
              <a:r>
                <a:rPr lang="en-US" altLang="ja-JP" sz="1350">
                  <a:solidFill>
                    <a:prstClr val="black"/>
                  </a:solidFill>
                  <a:cs typeface="メイリオ" pitchFamily="50" charset="-128"/>
                </a:rPr>
                <a:t>(</a:t>
              </a:r>
              <a:r>
                <a:rPr lang="ja-JP" altLang="en-US" sz="1350">
                  <a:solidFill>
                    <a:prstClr val="black"/>
                  </a:solidFill>
                  <a:cs typeface="メイリオ" pitchFamily="50" charset="-128"/>
                </a:rPr>
                <a:t>追加、更新、削除</a:t>
              </a:r>
              <a:r>
                <a:rPr lang="en-US" altLang="ja-JP" sz="1350">
                  <a:solidFill>
                    <a:prstClr val="black"/>
                  </a:solidFill>
                  <a:cs typeface="メイリオ" pitchFamily="50" charset="-128"/>
                </a:rPr>
                <a:t>)</a:t>
              </a:r>
              <a:r>
                <a:rPr lang="ja-JP" altLang="en-US" sz="1350">
                  <a:solidFill>
                    <a:prstClr val="black"/>
                  </a:solidFill>
                  <a:cs typeface="メイリオ" pitchFamily="50" charset="-128"/>
                </a:rPr>
                <a:t>を設定</a:t>
              </a:r>
            </a:p>
          </p:txBody>
        </p:sp>
        <p:sp>
          <p:nvSpPr>
            <p:cNvPr id="11" name="Text Box 5"/>
            <p:cNvSpPr txBox="1">
              <a:spLocks noChangeArrowheads="1"/>
            </p:cNvSpPr>
            <p:nvPr/>
          </p:nvSpPr>
          <p:spPr bwMode="auto">
            <a:xfrm>
              <a:off x="5706126" y="1599643"/>
              <a:ext cx="2133237" cy="715581"/>
            </a:xfrm>
            <a:prstGeom prst="rect">
              <a:avLst/>
            </a:prstGeom>
            <a:noFill/>
            <a:ln w="9525">
              <a:noFill/>
              <a:miter lim="800000"/>
              <a:headEnd/>
              <a:tailEnd/>
            </a:ln>
          </p:spPr>
          <p:txBody>
            <a:bodyPr wrap="square">
              <a:spAutoFit/>
            </a:bodyPr>
            <a:lstStyle/>
            <a:p>
              <a:pPr>
                <a:defRPr/>
              </a:pPr>
              <a:r>
                <a:rPr lang="ja-JP" altLang="en-US" sz="1350">
                  <a:solidFill>
                    <a:prstClr val="black"/>
                  </a:solidFill>
                  <a:cs typeface="メイリオ" pitchFamily="50" charset="-128"/>
                </a:rPr>
                <a:t>システムで保持している情報を</a:t>
              </a:r>
              <a:r>
                <a:rPr lang="en-US" altLang="ja-JP" sz="1350">
                  <a:solidFill>
                    <a:prstClr val="black"/>
                  </a:solidFill>
                  <a:cs typeface="メイリオ" pitchFamily="50" charset="-128"/>
                </a:rPr>
                <a:t>excel/</a:t>
              </a:r>
              <a:r>
                <a:rPr lang="en-US" altLang="ja-JP" sz="1350" err="1">
                  <a:solidFill>
                    <a:prstClr val="black"/>
                  </a:solidFill>
                  <a:cs typeface="メイリオ" pitchFamily="50" charset="-128"/>
                </a:rPr>
                <a:t>csv</a:t>
              </a:r>
              <a:r>
                <a:rPr lang="en-US" altLang="ja-JP" sz="1350">
                  <a:solidFill>
                    <a:prstClr val="black"/>
                  </a:solidFill>
                  <a:cs typeface="メイリオ" pitchFamily="50" charset="-128"/>
                </a:rPr>
                <a:t>/text</a:t>
              </a:r>
              <a:r>
                <a:rPr lang="ja-JP" altLang="en-US" sz="1350">
                  <a:solidFill>
                    <a:prstClr val="black"/>
                  </a:solidFill>
                  <a:cs typeface="メイリオ" pitchFamily="50" charset="-128"/>
                </a:rPr>
                <a:t>へ出力</a:t>
              </a:r>
            </a:p>
          </p:txBody>
        </p:sp>
        <p:sp>
          <p:nvSpPr>
            <p:cNvPr id="12" name="右矢印 11"/>
            <p:cNvSpPr/>
            <p:nvPr/>
          </p:nvSpPr>
          <p:spPr>
            <a:xfrm rot="19136952">
              <a:off x="6616087" y="2805707"/>
              <a:ext cx="351039" cy="270000"/>
            </a:xfrm>
            <a:prstGeom prst="rightArrow">
              <a:avLst/>
            </a:prstGeom>
            <a:solidFill>
              <a:srgbClr val="54C2F0"/>
            </a:solidFill>
            <a:ln w="25400" cap="flat" cmpd="sng" algn="ctr">
              <a:noFill/>
              <a:prstDash val="solid"/>
            </a:ln>
            <a:effectLst/>
          </p:spPr>
          <p:txBody>
            <a:bodyPr rtlCol="0" anchor="ctr"/>
            <a:lstStyle/>
            <a:p>
              <a:pPr algn="ctr">
                <a:defRPr/>
              </a:pPr>
              <a:endParaRPr kumimoji="0" lang="ja-JP" altLang="en-US" sz="1350" kern="0">
                <a:solidFill>
                  <a:sysClr val="window" lastClr="FFFFFF"/>
                </a:solidFill>
              </a:endParaRPr>
            </a:p>
          </p:txBody>
        </p:sp>
        <p:sp>
          <p:nvSpPr>
            <p:cNvPr id="13" name="右矢印 12"/>
            <p:cNvSpPr/>
            <p:nvPr/>
          </p:nvSpPr>
          <p:spPr>
            <a:xfrm>
              <a:off x="6678234" y="3105954"/>
              <a:ext cx="351039" cy="270000"/>
            </a:xfrm>
            <a:prstGeom prst="rightArrow">
              <a:avLst/>
            </a:prstGeom>
            <a:solidFill>
              <a:srgbClr val="54C2F0"/>
            </a:solidFill>
            <a:ln w="25400" cap="flat" cmpd="sng" algn="ctr">
              <a:noFill/>
              <a:prstDash val="solid"/>
            </a:ln>
            <a:effectLst/>
          </p:spPr>
          <p:txBody>
            <a:bodyPr rtlCol="0" anchor="ctr"/>
            <a:lstStyle/>
            <a:p>
              <a:pPr algn="ctr">
                <a:defRPr/>
              </a:pPr>
              <a:endParaRPr kumimoji="0" lang="ja-JP" altLang="en-US" sz="1350" kern="0">
                <a:solidFill>
                  <a:sysClr val="window" lastClr="FFFFFF"/>
                </a:solidFill>
              </a:endParaRPr>
            </a:p>
          </p:txBody>
        </p:sp>
        <p:sp>
          <p:nvSpPr>
            <p:cNvPr id="14" name="右矢印 13"/>
            <p:cNvSpPr/>
            <p:nvPr/>
          </p:nvSpPr>
          <p:spPr>
            <a:xfrm rot="2772499">
              <a:off x="6613620" y="3434108"/>
              <a:ext cx="351039" cy="270000"/>
            </a:xfrm>
            <a:prstGeom prst="rightArrow">
              <a:avLst/>
            </a:prstGeom>
            <a:solidFill>
              <a:srgbClr val="54C2F0"/>
            </a:solidFill>
            <a:ln w="25400" cap="flat" cmpd="sng" algn="ctr">
              <a:noFill/>
              <a:prstDash val="solid"/>
            </a:ln>
            <a:effectLst/>
          </p:spPr>
          <p:txBody>
            <a:bodyPr rtlCol="0" anchor="ctr"/>
            <a:lstStyle/>
            <a:p>
              <a:pPr algn="ctr">
                <a:defRPr/>
              </a:pPr>
              <a:endParaRPr kumimoji="0" lang="ja-JP" altLang="en-US" sz="1350" kern="0">
                <a:solidFill>
                  <a:sysClr val="window" lastClr="FFFFFF"/>
                </a:solidFill>
              </a:endParaRPr>
            </a:p>
          </p:txBody>
        </p:sp>
        <p:grpSp>
          <p:nvGrpSpPr>
            <p:cNvPr id="15" name="グループ化 45"/>
            <p:cNvGrpSpPr/>
            <p:nvPr/>
          </p:nvGrpSpPr>
          <p:grpSpPr>
            <a:xfrm>
              <a:off x="7153161" y="2355726"/>
              <a:ext cx="454700" cy="480198"/>
              <a:chOff x="5025216" y="3832852"/>
              <a:chExt cx="606266" cy="640264"/>
            </a:xfrm>
            <a:solidFill>
              <a:srgbClr val="54C2F0"/>
            </a:solidFill>
          </p:grpSpPr>
          <p:sp>
            <p:nvSpPr>
              <p:cNvPr id="16" name="Freeform 152"/>
              <p:cNvSpPr>
                <a:spLocks noEditPoints="1"/>
              </p:cNvSpPr>
              <p:nvPr/>
            </p:nvSpPr>
            <p:spPr bwMode="auto">
              <a:xfrm>
                <a:off x="5025216" y="3832852"/>
                <a:ext cx="554896" cy="640264"/>
              </a:xfrm>
              <a:custGeom>
                <a:avLst/>
                <a:gdLst/>
                <a:ahLst/>
                <a:cxnLst>
                  <a:cxn ang="0">
                    <a:pos x="0" y="0"/>
                  </a:cxn>
                  <a:cxn ang="0">
                    <a:pos x="0" y="240"/>
                  </a:cxn>
                  <a:cxn ang="0">
                    <a:pos x="136" y="240"/>
                  </a:cxn>
                  <a:cxn ang="0">
                    <a:pos x="208" y="240"/>
                  </a:cxn>
                  <a:cxn ang="0">
                    <a:pos x="208" y="168"/>
                  </a:cxn>
                  <a:cxn ang="0">
                    <a:pos x="208" y="0"/>
                  </a:cxn>
                  <a:cxn ang="0">
                    <a:pos x="0" y="0"/>
                  </a:cxn>
                  <a:cxn ang="0">
                    <a:pos x="136" y="168"/>
                  </a:cxn>
                  <a:cxn ang="0">
                    <a:pos x="136" y="216"/>
                  </a:cxn>
                  <a:cxn ang="0">
                    <a:pos x="24" y="216"/>
                  </a:cxn>
                  <a:cxn ang="0">
                    <a:pos x="24" y="24"/>
                  </a:cxn>
                  <a:cxn ang="0">
                    <a:pos x="184" y="24"/>
                  </a:cxn>
                  <a:cxn ang="0">
                    <a:pos x="184" y="168"/>
                  </a:cxn>
                  <a:cxn ang="0">
                    <a:pos x="136" y="168"/>
                  </a:cxn>
                </a:cxnLst>
                <a:rect l="0" t="0" r="r" b="b"/>
                <a:pathLst>
                  <a:path w="208" h="240">
                    <a:moveTo>
                      <a:pt x="0" y="0"/>
                    </a:moveTo>
                    <a:lnTo>
                      <a:pt x="0" y="240"/>
                    </a:lnTo>
                    <a:lnTo>
                      <a:pt x="136" y="240"/>
                    </a:lnTo>
                    <a:lnTo>
                      <a:pt x="208" y="240"/>
                    </a:lnTo>
                    <a:lnTo>
                      <a:pt x="208" y="168"/>
                    </a:lnTo>
                    <a:lnTo>
                      <a:pt x="208" y="0"/>
                    </a:lnTo>
                    <a:lnTo>
                      <a:pt x="0" y="0"/>
                    </a:lnTo>
                    <a:close/>
                    <a:moveTo>
                      <a:pt x="136" y="168"/>
                    </a:moveTo>
                    <a:lnTo>
                      <a:pt x="136" y="216"/>
                    </a:lnTo>
                    <a:lnTo>
                      <a:pt x="24" y="216"/>
                    </a:lnTo>
                    <a:lnTo>
                      <a:pt x="24" y="24"/>
                    </a:lnTo>
                    <a:lnTo>
                      <a:pt x="184" y="24"/>
                    </a:lnTo>
                    <a:lnTo>
                      <a:pt x="184" y="168"/>
                    </a:lnTo>
                    <a:lnTo>
                      <a:pt x="136" y="168"/>
                    </a:lnTo>
                    <a:close/>
                  </a:path>
                </a:pathLst>
              </a:custGeom>
              <a:solidFill>
                <a:srgbClr val="EE5500"/>
              </a:solid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rgbClr val="EE5500"/>
                  </a:solidFill>
                </a:endParaRPr>
              </a:p>
            </p:txBody>
          </p:sp>
          <p:sp>
            <p:nvSpPr>
              <p:cNvPr id="17" name="Text Box 5"/>
              <p:cNvSpPr txBox="1">
                <a:spLocks noChangeArrowheads="1"/>
              </p:cNvSpPr>
              <p:nvPr/>
            </p:nvSpPr>
            <p:spPr bwMode="auto">
              <a:xfrm>
                <a:off x="5063803" y="3969060"/>
                <a:ext cx="567679" cy="353943"/>
              </a:xfrm>
              <a:prstGeom prst="rect">
                <a:avLst/>
              </a:prstGeom>
              <a:noFill/>
              <a:ln w="9525">
                <a:noFill/>
                <a:miter lim="800000"/>
                <a:headEnd/>
                <a:tailEnd/>
              </a:ln>
            </p:spPr>
            <p:txBody>
              <a:bodyPr wrap="square">
                <a:spAutoFit/>
              </a:bodyPr>
              <a:lstStyle/>
              <a:p>
                <a:pPr>
                  <a:defRPr/>
                </a:pPr>
                <a:r>
                  <a:rPr kumimoji="0" lang="en-US" altLang="ja-JP" sz="1125" b="1" kern="0" err="1">
                    <a:solidFill>
                      <a:srgbClr val="EE5500"/>
                    </a:solidFill>
                    <a:cs typeface="メイリオ" pitchFamily="50" charset="-128"/>
                  </a:rPr>
                  <a:t>xls</a:t>
                </a:r>
                <a:endParaRPr kumimoji="0" lang="ja-JP" altLang="en-US" sz="1125" b="1" kern="0">
                  <a:solidFill>
                    <a:srgbClr val="EE5500"/>
                  </a:solidFill>
                  <a:cs typeface="メイリオ" pitchFamily="50" charset="-128"/>
                </a:endParaRPr>
              </a:p>
            </p:txBody>
          </p:sp>
        </p:grpSp>
        <p:grpSp>
          <p:nvGrpSpPr>
            <p:cNvPr id="18" name="グループ化 46"/>
            <p:cNvGrpSpPr/>
            <p:nvPr/>
          </p:nvGrpSpPr>
          <p:grpSpPr>
            <a:xfrm>
              <a:off x="7153161" y="3030801"/>
              <a:ext cx="436887" cy="540738"/>
              <a:chOff x="5025216" y="3832852"/>
              <a:chExt cx="582516" cy="720984"/>
            </a:xfrm>
            <a:solidFill>
              <a:srgbClr val="54C2F0"/>
            </a:solidFill>
          </p:grpSpPr>
          <p:sp>
            <p:nvSpPr>
              <p:cNvPr id="19" name="Freeform 152"/>
              <p:cNvSpPr>
                <a:spLocks noEditPoints="1"/>
              </p:cNvSpPr>
              <p:nvPr/>
            </p:nvSpPr>
            <p:spPr bwMode="auto">
              <a:xfrm>
                <a:off x="5025216" y="3832852"/>
                <a:ext cx="554896" cy="640264"/>
              </a:xfrm>
              <a:custGeom>
                <a:avLst/>
                <a:gdLst/>
                <a:ahLst/>
                <a:cxnLst>
                  <a:cxn ang="0">
                    <a:pos x="0" y="0"/>
                  </a:cxn>
                  <a:cxn ang="0">
                    <a:pos x="0" y="240"/>
                  </a:cxn>
                  <a:cxn ang="0">
                    <a:pos x="136" y="240"/>
                  </a:cxn>
                  <a:cxn ang="0">
                    <a:pos x="208" y="240"/>
                  </a:cxn>
                  <a:cxn ang="0">
                    <a:pos x="208" y="168"/>
                  </a:cxn>
                  <a:cxn ang="0">
                    <a:pos x="208" y="0"/>
                  </a:cxn>
                  <a:cxn ang="0">
                    <a:pos x="0" y="0"/>
                  </a:cxn>
                  <a:cxn ang="0">
                    <a:pos x="136" y="168"/>
                  </a:cxn>
                  <a:cxn ang="0">
                    <a:pos x="136" y="216"/>
                  </a:cxn>
                  <a:cxn ang="0">
                    <a:pos x="24" y="216"/>
                  </a:cxn>
                  <a:cxn ang="0">
                    <a:pos x="24" y="24"/>
                  </a:cxn>
                  <a:cxn ang="0">
                    <a:pos x="184" y="24"/>
                  </a:cxn>
                  <a:cxn ang="0">
                    <a:pos x="184" y="168"/>
                  </a:cxn>
                  <a:cxn ang="0">
                    <a:pos x="136" y="168"/>
                  </a:cxn>
                </a:cxnLst>
                <a:rect l="0" t="0" r="r" b="b"/>
                <a:pathLst>
                  <a:path w="208" h="240">
                    <a:moveTo>
                      <a:pt x="0" y="0"/>
                    </a:moveTo>
                    <a:lnTo>
                      <a:pt x="0" y="240"/>
                    </a:lnTo>
                    <a:lnTo>
                      <a:pt x="136" y="240"/>
                    </a:lnTo>
                    <a:lnTo>
                      <a:pt x="208" y="240"/>
                    </a:lnTo>
                    <a:lnTo>
                      <a:pt x="208" y="168"/>
                    </a:lnTo>
                    <a:lnTo>
                      <a:pt x="208" y="0"/>
                    </a:lnTo>
                    <a:lnTo>
                      <a:pt x="0" y="0"/>
                    </a:lnTo>
                    <a:close/>
                    <a:moveTo>
                      <a:pt x="136" y="168"/>
                    </a:moveTo>
                    <a:lnTo>
                      <a:pt x="136" y="216"/>
                    </a:lnTo>
                    <a:lnTo>
                      <a:pt x="24" y="216"/>
                    </a:lnTo>
                    <a:lnTo>
                      <a:pt x="24" y="24"/>
                    </a:lnTo>
                    <a:lnTo>
                      <a:pt x="184" y="24"/>
                    </a:lnTo>
                    <a:lnTo>
                      <a:pt x="184" y="168"/>
                    </a:lnTo>
                    <a:lnTo>
                      <a:pt x="136" y="168"/>
                    </a:lnTo>
                    <a:close/>
                  </a:path>
                </a:pathLst>
              </a:custGeom>
              <a:solidFill>
                <a:srgbClr val="EE5500"/>
              </a:solid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rgbClr val="EE5500"/>
                  </a:solidFill>
                </a:endParaRPr>
              </a:p>
            </p:txBody>
          </p:sp>
          <p:sp>
            <p:nvSpPr>
              <p:cNvPr id="20" name="Text Box 5"/>
              <p:cNvSpPr txBox="1">
                <a:spLocks noChangeArrowheads="1"/>
              </p:cNvSpPr>
              <p:nvPr/>
            </p:nvSpPr>
            <p:spPr bwMode="auto">
              <a:xfrm>
                <a:off x="5040052" y="3969060"/>
                <a:ext cx="567680" cy="584776"/>
              </a:xfrm>
              <a:prstGeom prst="rect">
                <a:avLst/>
              </a:prstGeom>
              <a:noFill/>
              <a:ln w="9525">
                <a:noFill/>
                <a:miter lim="800000"/>
                <a:headEnd/>
                <a:tailEnd/>
              </a:ln>
            </p:spPr>
            <p:txBody>
              <a:bodyPr wrap="square">
                <a:spAutoFit/>
              </a:bodyPr>
              <a:lstStyle/>
              <a:p>
                <a:pPr>
                  <a:defRPr/>
                </a:pPr>
                <a:r>
                  <a:rPr kumimoji="0" lang="en-US" altLang="ja-JP" sz="1125" b="1" kern="0" err="1">
                    <a:solidFill>
                      <a:srgbClr val="EE5500"/>
                    </a:solidFill>
                    <a:cs typeface="メイリオ" pitchFamily="50" charset="-128"/>
                  </a:rPr>
                  <a:t>csv</a:t>
                </a:r>
                <a:endParaRPr kumimoji="0" lang="ja-JP" altLang="en-US" sz="1125" b="1" kern="0">
                  <a:solidFill>
                    <a:srgbClr val="EE5500"/>
                  </a:solidFill>
                  <a:cs typeface="メイリオ" pitchFamily="50" charset="-128"/>
                </a:endParaRPr>
              </a:p>
            </p:txBody>
          </p:sp>
        </p:grpSp>
        <p:grpSp>
          <p:nvGrpSpPr>
            <p:cNvPr id="21" name="グループ化 50"/>
            <p:cNvGrpSpPr/>
            <p:nvPr/>
          </p:nvGrpSpPr>
          <p:grpSpPr>
            <a:xfrm>
              <a:off x="7159449" y="3711732"/>
              <a:ext cx="454700" cy="480198"/>
              <a:chOff x="5025216" y="3832852"/>
              <a:chExt cx="606266" cy="640264"/>
            </a:xfrm>
            <a:solidFill>
              <a:srgbClr val="54C2F0"/>
            </a:solidFill>
          </p:grpSpPr>
          <p:sp>
            <p:nvSpPr>
              <p:cNvPr id="22" name="Freeform 152"/>
              <p:cNvSpPr>
                <a:spLocks noEditPoints="1"/>
              </p:cNvSpPr>
              <p:nvPr/>
            </p:nvSpPr>
            <p:spPr bwMode="auto">
              <a:xfrm>
                <a:off x="5025216" y="3832852"/>
                <a:ext cx="554896" cy="640264"/>
              </a:xfrm>
              <a:custGeom>
                <a:avLst/>
                <a:gdLst/>
                <a:ahLst/>
                <a:cxnLst>
                  <a:cxn ang="0">
                    <a:pos x="0" y="0"/>
                  </a:cxn>
                  <a:cxn ang="0">
                    <a:pos x="0" y="240"/>
                  </a:cxn>
                  <a:cxn ang="0">
                    <a:pos x="136" y="240"/>
                  </a:cxn>
                  <a:cxn ang="0">
                    <a:pos x="208" y="240"/>
                  </a:cxn>
                  <a:cxn ang="0">
                    <a:pos x="208" y="168"/>
                  </a:cxn>
                  <a:cxn ang="0">
                    <a:pos x="208" y="0"/>
                  </a:cxn>
                  <a:cxn ang="0">
                    <a:pos x="0" y="0"/>
                  </a:cxn>
                  <a:cxn ang="0">
                    <a:pos x="136" y="168"/>
                  </a:cxn>
                  <a:cxn ang="0">
                    <a:pos x="136" y="216"/>
                  </a:cxn>
                  <a:cxn ang="0">
                    <a:pos x="24" y="216"/>
                  </a:cxn>
                  <a:cxn ang="0">
                    <a:pos x="24" y="24"/>
                  </a:cxn>
                  <a:cxn ang="0">
                    <a:pos x="184" y="24"/>
                  </a:cxn>
                  <a:cxn ang="0">
                    <a:pos x="184" y="168"/>
                  </a:cxn>
                  <a:cxn ang="0">
                    <a:pos x="136" y="168"/>
                  </a:cxn>
                </a:cxnLst>
                <a:rect l="0" t="0" r="r" b="b"/>
                <a:pathLst>
                  <a:path w="208" h="240">
                    <a:moveTo>
                      <a:pt x="0" y="0"/>
                    </a:moveTo>
                    <a:lnTo>
                      <a:pt x="0" y="240"/>
                    </a:lnTo>
                    <a:lnTo>
                      <a:pt x="136" y="240"/>
                    </a:lnTo>
                    <a:lnTo>
                      <a:pt x="208" y="240"/>
                    </a:lnTo>
                    <a:lnTo>
                      <a:pt x="208" y="168"/>
                    </a:lnTo>
                    <a:lnTo>
                      <a:pt x="208" y="0"/>
                    </a:lnTo>
                    <a:lnTo>
                      <a:pt x="0" y="0"/>
                    </a:lnTo>
                    <a:close/>
                    <a:moveTo>
                      <a:pt x="136" y="168"/>
                    </a:moveTo>
                    <a:lnTo>
                      <a:pt x="136" y="216"/>
                    </a:lnTo>
                    <a:lnTo>
                      <a:pt x="24" y="216"/>
                    </a:lnTo>
                    <a:lnTo>
                      <a:pt x="24" y="24"/>
                    </a:lnTo>
                    <a:lnTo>
                      <a:pt x="184" y="24"/>
                    </a:lnTo>
                    <a:lnTo>
                      <a:pt x="184" y="168"/>
                    </a:lnTo>
                    <a:lnTo>
                      <a:pt x="136" y="168"/>
                    </a:lnTo>
                    <a:close/>
                  </a:path>
                </a:pathLst>
              </a:custGeom>
              <a:solidFill>
                <a:srgbClr val="EE5500"/>
              </a:solid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rgbClr val="EE5500"/>
                  </a:solidFill>
                </a:endParaRPr>
              </a:p>
            </p:txBody>
          </p:sp>
          <p:sp>
            <p:nvSpPr>
              <p:cNvPr id="23" name="Text Box 5"/>
              <p:cNvSpPr txBox="1">
                <a:spLocks noChangeArrowheads="1"/>
              </p:cNvSpPr>
              <p:nvPr/>
            </p:nvSpPr>
            <p:spPr bwMode="auto">
              <a:xfrm>
                <a:off x="5063803" y="3969060"/>
                <a:ext cx="567679" cy="353943"/>
              </a:xfrm>
              <a:prstGeom prst="rect">
                <a:avLst/>
              </a:prstGeom>
              <a:noFill/>
              <a:ln w="9525">
                <a:noFill/>
                <a:miter lim="800000"/>
                <a:headEnd/>
                <a:tailEnd/>
              </a:ln>
            </p:spPr>
            <p:txBody>
              <a:bodyPr wrap="square">
                <a:spAutoFit/>
              </a:bodyPr>
              <a:lstStyle/>
              <a:p>
                <a:pPr>
                  <a:defRPr/>
                </a:pPr>
                <a:r>
                  <a:rPr kumimoji="0" lang="en-US" altLang="ja-JP" sz="1125" b="1" kern="0">
                    <a:solidFill>
                      <a:srgbClr val="EE5500"/>
                    </a:solidFill>
                    <a:cs typeface="メイリオ" pitchFamily="50" charset="-128"/>
                  </a:rPr>
                  <a:t>txt</a:t>
                </a:r>
                <a:endParaRPr kumimoji="0" lang="ja-JP" altLang="en-US" sz="1125" b="1" kern="0">
                  <a:solidFill>
                    <a:srgbClr val="EE5500"/>
                  </a:solidFill>
                  <a:cs typeface="メイリオ" pitchFamily="50" charset="-128"/>
                </a:endParaRPr>
              </a:p>
            </p:txBody>
          </p:sp>
        </p:grpSp>
        <p:sp>
          <p:nvSpPr>
            <p:cNvPr id="24" name="Text Box 5"/>
            <p:cNvSpPr txBox="1">
              <a:spLocks noChangeArrowheads="1"/>
            </p:cNvSpPr>
            <p:nvPr/>
          </p:nvSpPr>
          <p:spPr bwMode="auto">
            <a:xfrm>
              <a:off x="3545886" y="1616194"/>
              <a:ext cx="2133237" cy="507831"/>
            </a:xfrm>
            <a:prstGeom prst="rect">
              <a:avLst/>
            </a:prstGeom>
            <a:noFill/>
            <a:ln w="9525">
              <a:noFill/>
              <a:miter lim="800000"/>
              <a:headEnd/>
              <a:tailEnd/>
            </a:ln>
          </p:spPr>
          <p:txBody>
            <a:bodyPr wrap="square">
              <a:spAutoFit/>
            </a:bodyPr>
            <a:lstStyle/>
            <a:p>
              <a:pPr>
                <a:defRPr/>
              </a:pPr>
              <a:r>
                <a:rPr lang="ja-JP" altLang="en-US" sz="1350">
                  <a:solidFill>
                    <a:prstClr val="black"/>
                  </a:solidFill>
                  <a:cs typeface="メイリオ" pitchFamily="50" charset="-128"/>
                </a:rPr>
                <a:t>抽出条件、初期値、</a:t>
              </a:r>
              <a:endParaRPr lang="en-US" altLang="ja-JP" sz="1350">
                <a:solidFill>
                  <a:prstClr val="black"/>
                </a:solidFill>
                <a:cs typeface="メイリオ" pitchFamily="50" charset="-128"/>
              </a:endParaRPr>
            </a:p>
            <a:p>
              <a:pPr>
                <a:defRPr/>
              </a:pPr>
              <a:r>
                <a:rPr lang="ja-JP" altLang="en-US" sz="1350">
                  <a:solidFill>
                    <a:prstClr val="black"/>
                  </a:solidFill>
                  <a:cs typeface="メイリオ" pitchFamily="50" charset="-128"/>
                </a:rPr>
                <a:t>データ出力順の設定</a:t>
              </a:r>
            </a:p>
          </p:txBody>
        </p:sp>
        <p:grpSp>
          <p:nvGrpSpPr>
            <p:cNvPr id="25" name="グループ化 287"/>
            <p:cNvGrpSpPr/>
            <p:nvPr/>
          </p:nvGrpSpPr>
          <p:grpSpPr>
            <a:xfrm>
              <a:off x="4977045" y="3172204"/>
              <a:ext cx="355569" cy="257788"/>
              <a:chOff x="3084116" y="3387725"/>
              <a:chExt cx="381000" cy="276225"/>
            </a:xfrm>
            <a:solidFill>
              <a:srgbClr val="EE5500"/>
            </a:solidFill>
          </p:grpSpPr>
          <p:sp>
            <p:nvSpPr>
              <p:cNvPr id="26" name="Rectangle 206"/>
              <p:cNvSpPr>
                <a:spLocks noChangeArrowheads="1"/>
              </p:cNvSpPr>
              <p:nvPr/>
            </p:nvSpPr>
            <p:spPr bwMode="auto">
              <a:xfrm>
                <a:off x="3084116" y="3387725"/>
                <a:ext cx="381000" cy="63500"/>
              </a:xfrm>
              <a:prstGeom prst="rect">
                <a:avLst/>
              </a:prstGeom>
              <a:solidFill>
                <a:srgbClr val="54C2F0"/>
              </a:solid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27" name="Rectangle 207"/>
              <p:cNvSpPr>
                <a:spLocks noChangeArrowheads="1"/>
              </p:cNvSpPr>
              <p:nvPr/>
            </p:nvSpPr>
            <p:spPr bwMode="auto">
              <a:xfrm>
                <a:off x="3084116" y="3492500"/>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28" name="Rectangle 208"/>
              <p:cNvSpPr>
                <a:spLocks noChangeArrowheads="1"/>
              </p:cNvSpPr>
              <p:nvPr/>
            </p:nvSpPr>
            <p:spPr bwMode="auto">
              <a:xfrm>
                <a:off x="3188891" y="3492500"/>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29" name="Rectangle 209"/>
              <p:cNvSpPr>
                <a:spLocks noChangeArrowheads="1"/>
              </p:cNvSpPr>
              <p:nvPr/>
            </p:nvSpPr>
            <p:spPr bwMode="auto">
              <a:xfrm>
                <a:off x="3293666" y="3492500"/>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30" name="Rectangle 210"/>
              <p:cNvSpPr>
                <a:spLocks noChangeArrowheads="1"/>
              </p:cNvSpPr>
              <p:nvPr/>
            </p:nvSpPr>
            <p:spPr bwMode="auto">
              <a:xfrm>
                <a:off x="3398441" y="3492500"/>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31" name="Rectangle 211"/>
              <p:cNvSpPr>
                <a:spLocks noChangeArrowheads="1"/>
              </p:cNvSpPr>
              <p:nvPr/>
            </p:nvSpPr>
            <p:spPr bwMode="auto">
              <a:xfrm>
                <a:off x="3084116" y="3597275"/>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32" name="Rectangle 212"/>
              <p:cNvSpPr>
                <a:spLocks noChangeArrowheads="1"/>
              </p:cNvSpPr>
              <p:nvPr/>
            </p:nvSpPr>
            <p:spPr bwMode="auto">
              <a:xfrm>
                <a:off x="3188891" y="3597275"/>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33" name="Rectangle 213"/>
              <p:cNvSpPr>
                <a:spLocks noChangeArrowheads="1"/>
              </p:cNvSpPr>
              <p:nvPr/>
            </p:nvSpPr>
            <p:spPr bwMode="auto">
              <a:xfrm>
                <a:off x="3293666" y="3597275"/>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34" name="Rectangle 214"/>
              <p:cNvSpPr>
                <a:spLocks noChangeArrowheads="1"/>
              </p:cNvSpPr>
              <p:nvPr/>
            </p:nvSpPr>
            <p:spPr bwMode="auto">
              <a:xfrm>
                <a:off x="3398441" y="3597275"/>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grpSp>
          <p:nvGrpSpPr>
            <p:cNvPr id="35" name="グループ化 129"/>
            <p:cNvGrpSpPr/>
            <p:nvPr/>
          </p:nvGrpSpPr>
          <p:grpSpPr>
            <a:xfrm>
              <a:off x="4036923" y="3078953"/>
              <a:ext cx="400064" cy="388279"/>
              <a:chOff x="3480085" y="4545124"/>
              <a:chExt cx="756000" cy="733729"/>
            </a:xfrm>
          </p:grpSpPr>
          <p:grpSp>
            <p:nvGrpSpPr>
              <p:cNvPr id="36" name="グループ化 124"/>
              <p:cNvGrpSpPr/>
              <p:nvPr/>
            </p:nvGrpSpPr>
            <p:grpSpPr>
              <a:xfrm>
                <a:off x="3491960" y="4675503"/>
                <a:ext cx="741148" cy="603350"/>
                <a:chOff x="3563888" y="4675503"/>
                <a:chExt cx="741148" cy="603350"/>
              </a:xfrm>
            </p:grpSpPr>
            <p:grpSp>
              <p:nvGrpSpPr>
                <p:cNvPr id="38" name="グループ化 96"/>
                <p:cNvGrpSpPr/>
                <p:nvPr/>
              </p:nvGrpSpPr>
              <p:grpSpPr>
                <a:xfrm>
                  <a:off x="3563888" y="4675503"/>
                  <a:ext cx="474092" cy="603350"/>
                  <a:chOff x="3563888" y="4675503"/>
                  <a:chExt cx="474092" cy="603350"/>
                </a:xfrm>
              </p:grpSpPr>
              <p:grpSp>
                <p:nvGrpSpPr>
                  <p:cNvPr id="52" name="グループ化 287"/>
                  <p:cNvGrpSpPr/>
                  <p:nvPr/>
                </p:nvGrpSpPr>
                <p:grpSpPr>
                  <a:xfrm>
                    <a:off x="3563888" y="4675503"/>
                    <a:ext cx="474092" cy="343717"/>
                    <a:chOff x="3084116" y="3492500"/>
                    <a:chExt cx="381000" cy="276225"/>
                  </a:xfrm>
                  <a:solidFill>
                    <a:srgbClr val="54C2F0"/>
                  </a:solidFill>
                </p:grpSpPr>
                <p:sp>
                  <p:nvSpPr>
                    <p:cNvPr id="62" name="Rectangle 207"/>
                    <p:cNvSpPr>
                      <a:spLocks noChangeArrowheads="1"/>
                    </p:cNvSpPr>
                    <p:nvPr/>
                  </p:nvSpPr>
                  <p:spPr bwMode="auto">
                    <a:xfrm>
                      <a:off x="3084116" y="3492500"/>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63" name="Rectangle 208"/>
                    <p:cNvSpPr>
                      <a:spLocks noChangeArrowheads="1"/>
                    </p:cNvSpPr>
                    <p:nvPr/>
                  </p:nvSpPr>
                  <p:spPr bwMode="auto">
                    <a:xfrm>
                      <a:off x="3188891" y="3492500"/>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64" name="Rectangle 209"/>
                    <p:cNvSpPr>
                      <a:spLocks noChangeArrowheads="1"/>
                    </p:cNvSpPr>
                    <p:nvPr/>
                  </p:nvSpPr>
                  <p:spPr bwMode="auto">
                    <a:xfrm>
                      <a:off x="3293666" y="3492500"/>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65" name="Rectangle 210"/>
                    <p:cNvSpPr>
                      <a:spLocks noChangeArrowheads="1"/>
                    </p:cNvSpPr>
                    <p:nvPr/>
                  </p:nvSpPr>
                  <p:spPr bwMode="auto">
                    <a:xfrm>
                      <a:off x="3398441" y="3492500"/>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66" name="Rectangle 211"/>
                    <p:cNvSpPr>
                      <a:spLocks noChangeArrowheads="1"/>
                    </p:cNvSpPr>
                    <p:nvPr/>
                  </p:nvSpPr>
                  <p:spPr bwMode="auto">
                    <a:xfrm>
                      <a:off x="3084116" y="3597275"/>
                      <a:ext cx="66675" cy="66675"/>
                    </a:xfrm>
                    <a:prstGeom prst="rect">
                      <a:avLst/>
                    </a:prstGeom>
                    <a:solidFill>
                      <a:srgbClr val="EE5500"/>
                    </a:solid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67" name="Rectangle 212"/>
                    <p:cNvSpPr>
                      <a:spLocks noChangeArrowheads="1"/>
                    </p:cNvSpPr>
                    <p:nvPr/>
                  </p:nvSpPr>
                  <p:spPr bwMode="auto">
                    <a:xfrm>
                      <a:off x="3188891" y="3597275"/>
                      <a:ext cx="66675" cy="66675"/>
                    </a:xfrm>
                    <a:prstGeom prst="rect">
                      <a:avLst/>
                    </a:prstGeom>
                    <a:solidFill>
                      <a:srgbClr val="EE5500"/>
                    </a:solid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68" name="Rectangle 213"/>
                    <p:cNvSpPr>
                      <a:spLocks noChangeArrowheads="1"/>
                    </p:cNvSpPr>
                    <p:nvPr/>
                  </p:nvSpPr>
                  <p:spPr bwMode="auto">
                    <a:xfrm>
                      <a:off x="3293666" y="3597275"/>
                      <a:ext cx="66675" cy="66675"/>
                    </a:xfrm>
                    <a:prstGeom prst="rect">
                      <a:avLst/>
                    </a:prstGeom>
                    <a:solidFill>
                      <a:srgbClr val="EE5500"/>
                    </a:solid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69" name="Rectangle 214"/>
                    <p:cNvSpPr>
                      <a:spLocks noChangeArrowheads="1"/>
                    </p:cNvSpPr>
                    <p:nvPr/>
                  </p:nvSpPr>
                  <p:spPr bwMode="auto">
                    <a:xfrm>
                      <a:off x="3398441" y="3597275"/>
                      <a:ext cx="66675" cy="66675"/>
                    </a:xfrm>
                    <a:prstGeom prst="rect">
                      <a:avLst/>
                    </a:prstGeom>
                    <a:solidFill>
                      <a:srgbClr val="EE5500"/>
                    </a:solid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70" name="Rectangle 215"/>
                    <p:cNvSpPr>
                      <a:spLocks noChangeArrowheads="1"/>
                    </p:cNvSpPr>
                    <p:nvPr/>
                  </p:nvSpPr>
                  <p:spPr bwMode="auto">
                    <a:xfrm>
                      <a:off x="3084116" y="3702050"/>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71" name="Rectangle 216"/>
                    <p:cNvSpPr>
                      <a:spLocks noChangeArrowheads="1"/>
                    </p:cNvSpPr>
                    <p:nvPr/>
                  </p:nvSpPr>
                  <p:spPr bwMode="auto">
                    <a:xfrm>
                      <a:off x="3188891" y="3702050"/>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72" name="Rectangle 217"/>
                    <p:cNvSpPr>
                      <a:spLocks noChangeArrowheads="1"/>
                    </p:cNvSpPr>
                    <p:nvPr/>
                  </p:nvSpPr>
                  <p:spPr bwMode="auto">
                    <a:xfrm>
                      <a:off x="3293666" y="3702050"/>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73" name="Rectangle 218"/>
                    <p:cNvSpPr>
                      <a:spLocks noChangeArrowheads="1"/>
                    </p:cNvSpPr>
                    <p:nvPr/>
                  </p:nvSpPr>
                  <p:spPr bwMode="auto">
                    <a:xfrm>
                      <a:off x="3398441" y="3702050"/>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grpSp>
                <p:nvGrpSpPr>
                  <p:cNvPr id="53" name="グループ化 287"/>
                  <p:cNvGrpSpPr/>
                  <p:nvPr/>
                </p:nvGrpSpPr>
                <p:grpSpPr>
                  <a:xfrm>
                    <a:off x="3563888" y="5065511"/>
                    <a:ext cx="474092" cy="213342"/>
                    <a:chOff x="3084116" y="3492500"/>
                    <a:chExt cx="381000" cy="171450"/>
                  </a:xfrm>
                  <a:solidFill>
                    <a:srgbClr val="54C2F0"/>
                  </a:solidFill>
                </p:grpSpPr>
                <p:sp>
                  <p:nvSpPr>
                    <p:cNvPr id="54" name="Rectangle 207"/>
                    <p:cNvSpPr>
                      <a:spLocks noChangeArrowheads="1"/>
                    </p:cNvSpPr>
                    <p:nvPr/>
                  </p:nvSpPr>
                  <p:spPr bwMode="auto">
                    <a:xfrm>
                      <a:off x="3084116" y="3492500"/>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55" name="Rectangle 208"/>
                    <p:cNvSpPr>
                      <a:spLocks noChangeArrowheads="1"/>
                    </p:cNvSpPr>
                    <p:nvPr/>
                  </p:nvSpPr>
                  <p:spPr bwMode="auto">
                    <a:xfrm>
                      <a:off x="3188891" y="3492500"/>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56" name="Rectangle 209"/>
                    <p:cNvSpPr>
                      <a:spLocks noChangeArrowheads="1"/>
                    </p:cNvSpPr>
                    <p:nvPr/>
                  </p:nvSpPr>
                  <p:spPr bwMode="auto">
                    <a:xfrm>
                      <a:off x="3293666" y="3492500"/>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57" name="Rectangle 210"/>
                    <p:cNvSpPr>
                      <a:spLocks noChangeArrowheads="1"/>
                    </p:cNvSpPr>
                    <p:nvPr/>
                  </p:nvSpPr>
                  <p:spPr bwMode="auto">
                    <a:xfrm>
                      <a:off x="3398441" y="3492500"/>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58" name="Rectangle 211"/>
                    <p:cNvSpPr>
                      <a:spLocks noChangeArrowheads="1"/>
                    </p:cNvSpPr>
                    <p:nvPr/>
                  </p:nvSpPr>
                  <p:spPr bwMode="auto">
                    <a:xfrm>
                      <a:off x="3084116" y="3597275"/>
                      <a:ext cx="66675" cy="66675"/>
                    </a:xfrm>
                    <a:prstGeom prst="rect">
                      <a:avLst/>
                    </a:prstGeom>
                    <a:solidFill>
                      <a:srgbClr val="EE5500"/>
                    </a:solid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59" name="Rectangle 212"/>
                    <p:cNvSpPr>
                      <a:spLocks noChangeArrowheads="1"/>
                    </p:cNvSpPr>
                    <p:nvPr/>
                  </p:nvSpPr>
                  <p:spPr bwMode="auto">
                    <a:xfrm>
                      <a:off x="3188891" y="3597275"/>
                      <a:ext cx="66675" cy="66675"/>
                    </a:xfrm>
                    <a:prstGeom prst="rect">
                      <a:avLst/>
                    </a:prstGeom>
                    <a:solidFill>
                      <a:srgbClr val="EE5500"/>
                    </a:solid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60" name="Rectangle 213"/>
                    <p:cNvSpPr>
                      <a:spLocks noChangeArrowheads="1"/>
                    </p:cNvSpPr>
                    <p:nvPr/>
                  </p:nvSpPr>
                  <p:spPr bwMode="auto">
                    <a:xfrm>
                      <a:off x="3293666" y="3597275"/>
                      <a:ext cx="66675" cy="66675"/>
                    </a:xfrm>
                    <a:prstGeom prst="rect">
                      <a:avLst/>
                    </a:prstGeom>
                    <a:solidFill>
                      <a:srgbClr val="EE5500"/>
                    </a:solid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61" name="Rectangle 214"/>
                    <p:cNvSpPr>
                      <a:spLocks noChangeArrowheads="1"/>
                    </p:cNvSpPr>
                    <p:nvPr/>
                  </p:nvSpPr>
                  <p:spPr bwMode="auto">
                    <a:xfrm>
                      <a:off x="3398441" y="3597275"/>
                      <a:ext cx="66675" cy="66675"/>
                    </a:xfrm>
                    <a:prstGeom prst="rect">
                      <a:avLst/>
                    </a:prstGeom>
                    <a:solidFill>
                      <a:srgbClr val="EE5500"/>
                    </a:solid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grpSp>
            <p:grpSp>
              <p:nvGrpSpPr>
                <p:cNvPr id="39" name="グループ化 97"/>
                <p:cNvGrpSpPr/>
                <p:nvPr/>
              </p:nvGrpSpPr>
              <p:grpSpPr>
                <a:xfrm>
                  <a:off x="4091684" y="4675503"/>
                  <a:ext cx="213352" cy="603350"/>
                  <a:chOff x="3848390" y="4675503"/>
                  <a:chExt cx="213352" cy="603350"/>
                </a:xfrm>
              </p:grpSpPr>
              <p:grpSp>
                <p:nvGrpSpPr>
                  <p:cNvPr id="40" name="グループ化 287"/>
                  <p:cNvGrpSpPr/>
                  <p:nvPr/>
                </p:nvGrpSpPr>
                <p:grpSpPr>
                  <a:xfrm>
                    <a:off x="3848390" y="4675503"/>
                    <a:ext cx="213352" cy="343717"/>
                    <a:chOff x="3312745" y="3492500"/>
                    <a:chExt cx="171458" cy="276225"/>
                  </a:xfrm>
                  <a:solidFill>
                    <a:srgbClr val="54C2F0"/>
                  </a:solidFill>
                </p:grpSpPr>
                <p:sp>
                  <p:nvSpPr>
                    <p:cNvPr id="46" name="Rectangle 209"/>
                    <p:cNvSpPr>
                      <a:spLocks noChangeArrowheads="1"/>
                    </p:cNvSpPr>
                    <p:nvPr/>
                  </p:nvSpPr>
                  <p:spPr bwMode="auto">
                    <a:xfrm>
                      <a:off x="3312752" y="3492500"/>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47" name="Rectangle 210"/>
                    <p:cNvSpPr>
                      <a:spLocks noChangeArrowheads="1"/>
                    </p:cNvSpPr>
                    <p:nvPr/>
                  </p:nvSpPr>
                  <p:spPr bwMode="auto">
                    <a:xfrm>
                      <a:off x="3417528" y="3492500"/>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48" name="Rectangle 213"/>
                    <p:cNvSpPr>
                      <a:spLocks noChangeArrowheads="1"/>
                    </p:cNvSpPr>
                    <p:nvPr/>
                  </p:nvSpPr>
                  <p:spPr bwMode="auto">
                    <a:xfrm>
                      <a:off x="3312748" y="3597275"/>
                      <a:ext cx="66675" cy="66675"/>
                    </a:xfrm>
                    <a:prstGeom prst="rect">
                      <a:avLst/>
                    </a:prstGeom>
                    <a:solidFill>
                      <a:srgbClr val="EE5500"/>
                    </a:solid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49" name="Rectangle 214"/>
                    <p:cNvSpPr>
                      <a:spLocks noChangeArrowheads="1"/>
                    </p:cNvSpPr>
                    <p:nvPr/>
                  </p:nvSpPr>
                  <p:spPr bwMode="auto">
                    <a:xfrm>
                      <a:off x="3417524" y="3597275"/>
                      <a:ext cx="66675" cy="66675"/>
                    </a:xfrm>
                    <a:prstGeom prst="rect">
                      <a:avLst/>
                    </a:prstGeom>
                    <a:solidFill>
                      <a:srgbClr val="EE5500"/>
                    </a:solid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50" name="Rectangle 217"/>
                    <p:cNvSpPr>
                      <a:spLocks noChangeArrowheads="1"/>
                    </p:cNvSpPr>
                    <p:nvPr/>
                  </p:nvSpPr>
                  <p:spPr bwMode="auto">
                    <a:xfrm>
                      <a:off x="3312745" y="3702050"/>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51" name="Rectangle 218"/>
                    <p:cNvSpPr>
                      <a:spLocks noChangeArrowheads="1"/>
                    </p:cNvSpPr>
                    <p:nvPr/>
                  </p:nvSpPr>
                  <p:spPr bwMode="auto">
                    <a:xfrm>
                      <a:off x="3417528" y="3702050"/>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grpSp>
                <p:nvGrpSpPr>
                  <p:cNvPr id="41" name="グループ化 287"/>
                  <p:cNvGrpSpPr/>
                  <p:nvPr/>
                </p:nvGrpSpPr>
                <p:grpSpPr>
                  <a:xfrm>
                    <a:off x="3848390" y="5065511"/>
                    <a:ext cx="213352" cy="213342"/>
                    <a:chOff x="3312745" y="3492500"/>
                    <a:chExt cx="171458" cy="171450"/>
                  </a:xfrm>
                  <a:solidFill>
                    <a:srgbClr val="54C2F0"/>
                  </a:solidFill>
                </p:grpSpPr>
                <p:sp>
                  <p:nvSpPr>
                    <p:cNvPr id="42" name="Rectangle 209"/>
                    <p:cNvSpPr>
                      <a:spLocks noChangeArrowheads="1"/>
                    </p:cNvSpPr>
                    <p:nvPr/>
                  </p:nvSpPr>
                  <p:spPr bwMode="auto">
                    <a:xfrm>
                      <a:off x="3312748" y="3492500"/>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43" name="Rectangle 210"/>
                    <p:cNvSpPr>
                      <a:spLocks noChangeArrowheads="1"/>
                    </p:cNvSpPr>
                    <p:nvPr/>
                  </p:nvSpPr>
                  <p:spPr bwMode="auto">
                    <a:xfrm>
                      <a:off x="3417528" y="3492500"/>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44" name="Rectangle 213"/>
                    <p:cNvSpPr>
                      <a:spLocks noChangeArrowheads="1"/>
                    </p:cNvSpPr>
                    <p:nvPr/>
                  </p:nvSpPr>
                  <p:spPr bwMode="auto">
                    <a:xfrm>
                      <a:off x="3312745" y="3597275"/>
                      <a:ext cx="66675" cy="66675"/>
                    </a:xfrm>
                    <a:prstGeom prst="rect">
                      <a:avLst/>
                    </a:prstGeom>
                    <a:solidFill>
                      <a:srgbClr val="EE5500"/>
                    </a:solid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45" name="Rectangle 214"/>
                    <p:cNvSpPr>
                      <a:spLocks noChangeArrowheads="1"/>
                    </p:cNvSpPr>
                    <p:nvPr/>
                  </p:nvSpPr>
                  <p:spPr bwMode="auto">
                    <a:xfrm>
                      <a:off x="3417528" y="3597275"/>
                      <a:ext cx="66675" cy="66675"/>
                    </a:xfrm>
                    <a:prstGeom prst="rect">
                      <a:avLst/>
                    </a:prstGeom>
                    <a:solidFill>
                      <a:srgbClr val="EE5500"/>
                    </a:solid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grpSp>
          </p:grpSp>
          <p:sp>
            <p:nvSpPr>
              <p:cNvPr id="37" name="Rectangle 206"/>
              <p:cNvSpPr>
                <a:spLocks noChangeArrowheads="1"/>
              </p:cNvSpPr>
              <p:nvPr/>
            </p:nvSpPr>
            <p:spPr bwMode="auto">
              <a:xfrm>
                <a:off x="3480085" y="4545124"/>
                <a:ext cx="756000" cy="79015"/>
              </a:xfrm>
              <a:prstGeom prst="rect">
                <a:avLst/>
              </a:prstGeom>
              <a:solidFill>
                <a:srgbClr val="54C2F0"/>
              </a:solid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sp>
          <p:nvSpPr>
            <p:cNvPr id="74" name="右矢印 73"/>
            <p:cNvSpPr/>
            <p:nvPr/>
          </p:nvSpPr>
          <p:spPr>
            <a:xfrm>
              <a:off x="4517994" y="3159990"/>
              <a:ext cx="351039" cy="270000"/>
            </a:xfrm>
            <a:prstGeom prst="rightArrow">
              <a:avLst/>
            </a:prstGeom>
            <a:solidFill>
              <a:srgbClr val="54C2F0"/>
            </a:solidFill>
            <a:ln w="25400" cap="flat" cmpd="sng" algn="ctr">
              <a:noFill/>
              <a:prstDash val="solid"/>
            </a:ln>
            <a:effectLst/>
          </p:spPr>
          <p:txBody>
            <a:bodyPr rtlCol="0" anchor="ctr"/>
            <a:lstStyle/>
            <a:p>
              <a:pPr algn="ctr">
                <a:defRPr/>
              </a:pPr>
              <a:endParaRPr kumimoji="0" lang="ja-JP" altLang="en-US" sz="1350" kern="0">
                <a:solidFill>
                  <a:sysClr val="window" lastClr="FFFFFF"/>
                </a:solidFill>
              </a:endParaRPr>
            </a:p>
          </p:txBody>
        </p:sp>
        <p:sp>
          <p:nvSpPr>
            <p:cNvPr id="75" name="Freeform 529"/>
            <p:cNvSpPr>
              <a:spLocks noEditPoints="1"/>
            </p:cNvSpPr>
            <p:nvPr/>
          </p:nvSpPr>
          <p:spPr bwMode="auto">
            <a:xfrm>
              <a:off x="1747488" y="3139103"/>
              <a:ext cx="286232" cy="272602"/>
            </a:xfrm>
            <a:custGeom>
              <a:avLst/>
              <a:gdLst/>
              <a:ahLst/>
              <a:cxnLst>
                <a:cxn ang="0">
                  <a:pos x="244" y="80"/>
                </a:cxn>
                <a:cxn ang="0">
                  <a:pos x="236" y="70"/>
                </a:cxn>
                <a:cxn ang="0">
                  <a:pos x="224" y="66"/>
                </a:cxn>
                <a:cxn ang="0">
                  <a:pos x="192" y="60"/>
                </a:cxn>
                <a:cxn ang="0">
                  <a:pos x="156" y="38"/>
                </a:cxn>
                <a:cxn ang="0">
                  <a:pos x="154" y="16"/>
                </a:cxn>
                <a:cxn ang="0">
                  <a:pos x="142" y="0"/>
                </a:cxn>
                <a:cxn ang="0">
                  <a:pos x="118" y="0"/>
                </a:cxn>
                <a:cxn ang="0">
                  <a:pos x="104" y="4"/>
                </a:cxn>
                <a:cxn ang="0">
                  <a:pos x="98" y="16"/>
                </a:cxn>
                <a:cxn ang="0">
                  <a:pos x="82" y="44"/>
                </a:cxn>
                <a:cxn ang="0">
                  <a:pos x="50" y="70"/>
                </a:cxn>
                <a:cxn ang="0">
                  <a:pos x="28" y="66"/>
                </a:cxn>
                <a:cxn ang="0">
                  <a:pos x="10" y="74"/>
                </a:cxn>
                <a:cxn ang="0">
                  <a:pos x="2" y="96"/>
                </a:cxn>
                <a:cxn ang="0">
                  <a:pos x="2" y="110"/>
                </a:cxn>
                <a:cxn ang="0">
                  <a:pos x="10" y="120"/>
                </a:cxn>
                <a:cxn ang="0">
                  <a:pos x="32" y="144"/>
                </a:cxn>
                <a:cxn ang="0">
                  <a:pos x="48" y="182"/>
                </a:cxn>
                <a:cxn ang="0">
                  <a:pos x="38" y="202"/>
                </a:cxn>
                <a:cxn ang="0">
                  <a:pos x="40" y="220"/>
                </a:cxn>
                <a:cxn ang="0">
                  <a:pos x="58" y="236"/>
                </a:cxn>
                <a:cxn ang="0">
                  <a:pos x="70" y="240"/>
                </a:cxn>
                <a:cxn ang="0">
                  <a:pos x="82" y="234"/>
                </a:cxn>
                <a:cxn ang="0">
                  <a:pos x="112" y="222"/>
                </a:cxn>
                <a:cxn ang="0">
                  <a:pos x="140" y="222"/>
                </a:cxn>
                <a:cxn ang="0">
                  <a:pos x="170" y="234"/>
                </a:cxn>
                <a:cxn ang="0">
                  <a:pos x="182" y="240"/>
                </a:cxn>
                <a:cxn ang="0">
                  <a:pos x="194" y="236"/>
                </a:cxn>
                <a:cxn ang="0">
                  <a:pos x="212" y="220"/>
                </a:cxn>
                <a:cxn ang="0">
                  <a:pos x="214" y="202"/>
                </a:cxn>
                <a:cxn ang="0">
                  <a:pos x="204" y="182"/>
                </a:cxn>
                <a:cxn ang="0">
                  <a:pos x="220" y="144"/>
                </a:cxn>
                <a:cxn ang="0">
                  <a:pos x="242" y="120"/>
                </a:cxn>
                <a:cxn ang="0">
                  <a:pos x="250" y="110"/>
                </a:cxn>
                <a:cxn ang="0">
                  <a:pos x="250" y="96"/>
                </a:cxn>
                <a:cxn ang="0">
                  <a:pos x="76" y="118"/>
                </a:cxn>
                <a:cxn ang="0">
                  <a:pos x="90" y="92"/>
                </a:cxn>
                <a:cxn ang="0">
                  <a:pos x="116" y="78"/>
                </a:cxn>
                <a:cxn ang="0">
                  <a:pos x="136" y="78"/>
                </a:cxn>
                <a:cxn ang="0">
                  <a:pos x="162" y="92"/>
                </a:cxn>
                <a:cxn ang="0">
                  <a:pos x="176" y="118"/>
                </a:cxn>
                <a:cxn ang="0">
                  <a:pos x="176" y="138"/>
                </a:cxn>
                <a:cxn ang="0">
                  <a:pos x="162" y="164"/>
                </a:cxn>
                <a:cxn ang="0">
                  <a:pos x="136" y="178"/>
                </a:cxn>
                <a:cxn ang="0">
                  <a:pos x="116" y="178"/>
                </a:cxn>
                <a:cxn ang="0">
                  <a:pos x="90" y="164"/>
                </a:cxn>
                <a:cxn ang="0">
                  <a:pos x="76" y="138"/>
                </a:cxn>
              </a:cxnLst>
              <a:rect l="0" t="0" r="r" b="b"/>
              <a:pathLst>
                <a:path w="252" h="240">
                  <a:moveTo>
                    <a:pt x="250" y="96"/>
                  </a:moveTo>
                  <a:lnTo>
                    <a:pt x="250" y="96"/>
                  </a:lnTo>
                  <a:lnTo>
                    <a:pt x="244" y="80"/>
                  </a:lnTo>
                  <a:lnTo>
                    <a:pt x="244" y="80"/>
                  </a:lnTo>
                  <a:lnTo>
                    <a:pt x="242" y="74"/>
                  </a:lnTo>
                  <a:lnTo>
                    <a:pt x="236" y="70"/>
                  </a:lnTo>
                  <a:lnTo>
                    <a:pt x="230" y="66"/>
                  </a:lnTo>
                  <a:lnTo>
                    <a:pt x="224" y="66"/>
                  </a:lnTo>
                  <a:lnTo>
                    <a:pt x="224" y="66"/>
                  </a:lnTo>
                  <a:lnTo>
                    <a:pt x="202" y="70"/>
                  </a:lnTo>
                  <a:lnTo>
                    <a:pt x="202" y="70"/>
                  </a:lnTo>
                  <a:lnTo>
                    <a:pt x="192" y="60"/>
                  </a:lnTo>
                  <a:lnTo>
                    <a:pt x="182" y="52"/>
                  </a:lnTo>
                  <a:lnTo>
                    <a:pt x="170" y="44"/>
                  </a:lnTo>
                  <a:lnTo>
                    <a:pt x="156" y="38"/>
                  </a:lnTo>
                  <a:lnTo>
                    <a:pt x="156" y="38"/>
                  </a:lnTo>
                  <a:lnTo>
                    <a:pt x="154" y="16"/>
                  </a:lnTo>
                  <a:lnTo>
                    <a:pt x="154" y="16"/>
                  </a:lnTo>
                  <a:lnTo>
                    <a:pt x="152" y="10"/>
                  </a:lnTo>
                  <a:lnTo>
                    <a:pt x="148" y="4"/>
                  </a:lnTo>
                  <a:lnTo>
                    <a:pt x="142" y="0"/>
                  </a:lnTo>
                  <a:lnTo>
                    <a:pt x="134" y="0"/>
                  </a:lnTo>
                  <a:lnTo>
                    <a:pt x="134" y="0"/>
                  </a:lnTo>
                  <a:lnTo>
                    <a:pt x="118" y="0"/>
                  </a:lnTo>
                  <a:lnTo>
                    <a:pt x="118" y="0"/>
                  </a:lnTo>
                  <a:lnTo>
                    <a:pt x="110" y="0"/>
                  </a:lnTo>
                  <a:lnTo>
                    <a:pt x="104" y="4"/>
                  </a:lnTo>
                  <a:lnTo>
                    <a:pt x="100" y="10"/>
                  </a:lnTo>
                  <a:lnTo>
                    <a:pt x="98" y="16"/>
                  </a:lnTo>
                  <a:lnTo>
                    <a:pt x="98" y="16"/>
                  </a:lnTo>
                  <a:lnTo>
                    <a:pt x="96" y="38"/>
                  </a:lnTo>
                  <a:lnTo>
                    <a:pt x="96" y="38"/>
                  </a:lnTo>
                  <a:lnTo>
                    <a:pt x="82" y="44"/>
                  </a:lnTo>
                  <a:lnTo>
                    <a:pt x="70" y="52"/>
                  </a:lnTo>
                  <a:lnTo>
                    <a:pt x="60" y="60"/>
                  </a:lnTo>
                  <a:lnTo>
                    <a:pt x="50" y="70"/>
                  </a:lnTo>
                  <a:lnTo>
                    <a:pt x="50" y="70"/>
                  </a:lnTo>
                  <a:lnTo>
                    <a:pt x="28" y="66"/>
                  </a:lnTo>
                  <a:lnTo>
                    <a:pt x="28" y="66"/>
                  </a:lnTo>
                  <a:lnTo>
                    <a:pt x="22" y="66"/>
                  </a:lnTo>
                  <a:lnTo>
                    <a:pt x="16" y="70"/>
                  </a:lnTo>
                  <a:lnTo>
                    <a:pt x="10" y="74"/>
                  </a:lnTo>
                  <a:lnTo>
                    <a:pt x="8" y="80"/>
                  </a:lnTo>
                  <a:lnTo>
                    <a:pt x="8" y="80"/>
                  </a:lnTo>
                  <a:lnTo>
                    <a:pt x="2" y="96"/>
                  </a:lnTo>
                  <a:lnTo>
                    <a:pt x="2" y="96"/>
                  </a:lnTo>
                  <a:lnTo>
                    <a:pt x="0" y="104"/>
                  </a:lnTo>
                  <a:lnTo>
                    <a:pt x="2" y="110"/>
                  </a:lnTo>
                  <a:lnTo>
                    <a:pt x="6" y="116"/>
                  </a:lnTo>
                  <a:lnTo>
                    <a:pt x="10" y="120"/>
                  </a:lnTo>
                  <a:lnTo>
                    <a:pt x="10" y="120"/>
                  </a:lnTo>
                  <a:lnTo>
                    <a:pt x="32" y="130"/>
                  </a:lnTo>
                  <a:lnTo>
                    <a:pt x="32" y="130"/>
                  </a:lnTo>
                  <a:lnTo>
                    <a:pt x="32" y="144"/>
                  </a:lnTo>
                  <a:lnTo>
                    <a:pt x="36" y="158"/>
                  </a:lnTo>
                  <a:lnTo>
                    <a:pt x="42" y="170"/>
                  </a:lnTo>
                  <a:lnTo>
                    <a:pt x="48" y="182"/>
                  </a:lnTo>
                  <a:lnTo>
                    <a:pt x="48" y="182"/>
                  </a:lnTo>
                  <a:lnTo>
                    <a:pt x="38" y="202"/>
                  </a:lnTo>
                  <a:lnTo>
                    <a:pt x="38" y="202"/>
                  </a:lnTo>
                  <a:lnTo>
                    <a:pt x="36" y="208"/>
                  </a:lnTo>
                  <a:lnTo>
                    <a:pt x="36" y="214"/>
                  </a:lnTo>
                  <a:lnTo>
                    <a:pt x="40" y="220"/>
                  </a:lnTo>
                  <a:lnTo>
                    <a:pt x="44" y="226"/>
                  </a:lnTo>
                  <a:lnTo>
                    <a:pt x="44" y="226"/>
                  </a:lnTo>
                  <a:lnTo>
                    <a:pt x="58" y="236"/>
                  </a:lnTo>
                  <a:lnTo>
                    <a:pt x="58" y="236"/>
                  </a:lnTo>
                  <a:lnTo>
                    <a:pt x="64" y="240"/>
                  </a:lnTo>
                  <a:lnTo>
                    <a:pt x="70" y="240"/>
                  </a:lnTo>
                  <a:lnTo>
                    <a:pt x="78" y="238"/>
                  </a:lnTo>
                  <a:lnTo>
                    <a:pt x="82" y="234"/>
                  </a:lnTo>
                  <a:lnTo>
                    <a:pt x="82" y="234"/>
                  </a:lnTo>
                  <a:lnTo>
                    <a:pt x="98" y="218"/>
                  </a:lnTo>
                  <a:lnTo>
                    <a:pt x="98" y="218"/>
                  </a:lnTo>
                  <a:lnTo>
                    <a:pt x="112" y="222"/>
                  </a:lnTo>
                  <a:lnTo>
                    <a:pt x="126" y="222"/>
                  </a:lnTo>
                  <a:lnTo>
                    <a:pt x="126" y="222"/>
                  </a:lnTo>
                  <a:lnTo>
                    <a:pt x="140" y="222"/>
                  </a:lnTo>
                  <a:lnTo>
                    <a:pt x="154" y="218"/>
                  </a:lnTo>
                  <a:lnTo>
                    <a:pt x="154" y="218"/>
                  </a:lnTo>
                  <a:lnTo>
                    <a:pt x="170" y="234"/>
                  </a:lnTo>
                  <a:lnTo>
                    <a:pt x="170" y="234"/>
                  </a:lnTo>
                  <a:lnTo>
                    <a:pt x="174" y="238"/>
                  </a:lnTo>
                  <a:lnTo>
                    <a:pt x="182" y="240"/>
                  </a:lnTo>
                  <a:lnTo>
                    <a:pt x="188" y="240"/>
                  </a:lnTo>
                  <a:lnTo>
                    <a:pt x="194" y="236"/>
                  </a:lnTo>
                  <a:lnTo>
                    <a:pt x="194" y="236"/>
                  </a:lnTo>
                  <a:lnTo>
                    <a:pt x="208" y="226"/>
                  </a:lnTo>
                  <a:lnTo>
                    <a:pt x="208" y="226"/>
                  </a:lnTo>
                  <a:lnTo>
                    <a:pt x="212" y="220"/>
                  </a:lnTo>
                  <a:lnTo>
                    <a:pt x="216" y="214"/>
                  </a:lnTo>
                  <a:lnTo>
                    <a:pt x="216" y="208"/>
                  </a:lnTo>
                  <a:lnTo>
                    <a:pt x="214" y="202"/>
                  </a:lnTo>
                  <a:lnTo>
                    <a:pt x="214" y="202"/>
                  </a:lnTo>
                  <a:lnTo>
                    <a:pt x="204" y="182"/>
                  </a:lnTo>
                  <a:lnTo>
                    <a:pt x="204" y="182"/>
                  </a:lnTo>
                  <a:lnTo>
                    <a:pt x="210" y="170"/>
                  </a:lnTo>
                  <a:lnTo>
                    <a:pt x="216" y="158"/>
                  </a:lnTo>
                  <a:lnTo>
                    <a:pt x="220" y="144"/>
                  </a:lnTo>
                  <a:lnTo>
                    <a:pt x="220" y="130"/>
                  </a:lnTo>
                  <a:lnTo>
                    <a:pt x="220" y="130"/>
                  </a:lnTo>
                  <a:lnTo>
                    <a:pt x="242" y="120"/>
                  </a:lnTo>
                  <a:lnTo>
                    <a:pt x="242" y="120"/>
                  </a:lnTo>
                  <a:lnTo>
                    <a:pt x="246" y="116"/>
                  </a:lnTo>
                  <a:lnTo>
                    <a:pt x="250" y="110"/>
                  </a:lnTo>
                  <a:lnTo>
                    <a:pt x="252" y="104"/>
                  </a:lnTo>
                  <a:lnTo>
                    <a:pt x="250" y="96"/>
                  </a:lnTo>
                  <a:lnTo>
                    <a:pt x="250" y="96"/>
                  </a:lnTo>
                  <a:close/>
                  <a:moveTo>
                    <a:pt x="74" y="128"/>
                  </a:moveTo>
                  <a:lnTo>
                    <a:pt x="74" y="128"/>
                  </a:lnTo>
                  <a:lnTo>
                    <a:pt x="76" y="118"/>
                  </a:lnTo>
                  <a:lnTo>
                    <a:pt x="78" y="108"/>
                  </a:lnTo>
                  <a:lnTo>
                    <a:pt x="84" y="98"/>
                  </a:lnTo>
                  <a:lnTo>
                    <a:pt x="90" y="92"/>
                  </a:lnTo>
                  <a:lnTo>
                    <a:pt x="98" y="84"/>
                  </a:lnTo>
                  <a:lnTo>
                    <a:pt x="106" y="80"/>
                  </a:lnTo>
                  <a:lnTo>
                    <a:pt x="116" y="78"/>
                  </a:lnTo>
                  <a:lnTo>
                    <a:pt x="126" y="76"/>
                  </a:lnTo>
                  <a:lnTo>
                    <a:pt x="126" y="76"/>
                  </a:lnTo>
                  <a:lnTo>
                    <a:pt x="136" y="78"/>
                  </a:lnTo>
                  <a:lnTo>
                    <a:pt x="146" y="80"/>
                  </a:lnTo>
                  <a:lnTo>
                    <a:pt x="154" y="84"/>
                  </a:lnTo>
                  <a:lnTo>
                    <a:pt x="162" y="92"/>
                  </a:lnTo>
                  <a:lnTo>
                    <a:pt x="168" y="98"/>
                  </a:lnTo>
                  <a:lnTo>
                    <a:pt x="174" y="108"/>
                  </a:lnTo>
                  <a:lnTo>
                    <a:pt x="176" y="118"/>
                  </a:lnTo>
                  <a:lnTo>
                    <a:pt x="178" y="128"/>
                  </a:lnTo>
                  <a:lnTo>
                    <a:pt x="178" y="128"/>
                  </a:lnTo>
                  <a:lnTo>
                    <a:pt x="176" y="138"/>
                  </a:lnTo>
                  <a:lnTo>
                    <a:pt x="174" y="148"/>
                  </a:lnTo>
                  <a:lnTo>
                    <a:pt x="168" y="156"/>
                  </a:lnTo>
                  <a:lnTo>
                    <a:pt x="162" y="164"/>
                  </a:lnTo>
                  <a:lnTo>
                    <a:pt x="154" y="170"/>
                  </a:lnTo>
                  <a:lnTo>
                    <a:pt x="146" y="176"/>
                  </a:lnTo>
                  <a:lnTo>
                    <a:pt x="136" y="178"/>
                  </a:lnTo>
                  <a:lnTo>
                    <a:pt x="126" y="180"/>
                  </a:lnTo>
                  <a:lnTo>
                    <a:pt x="126" y="180"/>
                  </a:lnTo>
                  <a:lnTo>
                    <a:pt x="116" y="178"/>
                  </a:lnTo>
                  <a:lnTo>
                    <a:pt x="106" y="176"/>
                  </a:lnTo>
                  <a:lnTo>
                    <a:pt x="98" y="170"/>
                  </a:lnTo>
                  <a:lnTo>
                    <a:pt x="90" y="164"/>
                  </a:lnTo>
                  <a:lnTo>
                    <a:pt x="84" y="156"/>
                  </a:lnTo>
                  <a:lnTo>
                    <a:pt x="78" y="148"/>
                  </a:lnTo>
                  <a:lnTo>
                    <a:pt x="76" y="138"/>
                  </a:lnTo>
                  <a:lnTo>
                    <a:pt x="74" y="128"/>
                  </a:lnTo>
                  <a:lnTo>
                    <a:pt x="74" y="128"/>
                  </a:lnTo>
                  <a:close/>
                </a:path>
              </a:pathLst>
            </a:custGeom>
            <a:solidFill>
              <a:srgbClr val="54C2F0"/>
            </a:solid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76" name="右矢印 75"/>
            <p:cNvSpPr/>
            <p:nvPr/>
          </p:nvSpPr>
          <p:spPr>
            <a:xfrm rot="19136952">
              <a:off x="2025577" y="2755982"/>
              <a:ext cx="351039" cy="270000"/>
            </a:xfrm>
            <a:prstGeom prst="rightArrow">
              <a:avLst/>
            </a:prstGeom>
            <a:solidFill>
              <a:srgbClr val="54C2F0"/>
            </a:solidFill>
            <a:ln w="25400" cap="flat" cmpd="sng" algn="ctr">
              <a:noFill/>
              <a:prstDash val="solid"/>
            </a:ln>
            <a:effectLst/>
          </p:spPr>
          <p:txBody>
            <a:bodyPr rtlCol="0" anchor="ctr"/>
            <a:lstStyle/>
            <a:p>
              <a:pPr algn="ctr">
                <a:defRPr/>
              </a:pPr>
              <a:endParaRPr kumimoji="0" lang="ja-JP" altLang="en-US" sz="1350" kern="0">
                <a:solidFill>
                  <a:sysClr val="window" lastClr="FFFFFF"/>
                </a:solidFill>
              </a:endParaRPr>
            </a:p>
          </p:txBody>
        </p:sp>
        <p:sp>
          <p:nvSpPr>
            <p:cNvPr id="77" name="右矢印 76"/>
            <p:cNvSpPr/>
            <p:nvPr/>
          </p:nvSpPr>
          <p:spPr>
            <a:xfrm>
              <a:off x="2087724" y="3056230"/>
              <a:ext cx="351039" cy="270000"/>
            </a:xfrm>
            <a:prstGeom prst="rightArrow">
              <a:avLst/>
            </a:prstGeom>
            <a:solidFill>
              <a:srgbClr val="54C2F0"/>
            </a:solidFill>
            <a:ln w="25400" cap="flat" cmpd="sng" algn="ctr">
              <a:noFill/>
              <a:prstDash val="solid"/>
            </a:ln>
            <a:effectLst/>
          </p:spPr>
          <p:txBody>
            <a:bodyPr rtlCol="0" anchor="ctr"/>
            <a:lstStyle/>
            <a:p>
              <a:pPr algn="ctr">
                <a:defRPr/>
              </a:pPr>
              <a:endParaRPr kumimoji="0" lang="ja-JP" altLang="en-US" sz="1350" kern="0">
                <a:solidFill>
                  <a:sysClr val="window" lastClr="FFFFFF"/>
                </a:solidFill>
              </a:endParaRPr>
            </a:p>
          </p:txBody>
        </p:sp>
        <p:sp>
          <p:nvSpPr>
            <p:cNvPr id="78" name="右矢印 77"/>
            <p:cNvSpPr/>
            <p:nvPr/>
          </p:nvSpPr>
          <p:spPr>
            <a:xfrm rot="2772499">
              <a:off x="2023110" y="3384383"/>
              <a:ext cx="351039" cy="270000"/>
            </a:xfrm>
            <a:prstGeom prst="rightArrow">
              <a:avLst/>
            </a:prstGeom>
            <a:solidFill>
              <a:srgbClr val="54C2F0"/>
            </a:solidFill>
            <a:ln w="25400" cap="flat" cmpd="sng" algn="ctr">
              <a:noFill/>
              <a:prstDash val="solid"/>
            </a:ln>
            <a:effectLst/>
          </p:spPr>
          <p:txBody>
            <a:bodyPr rtlCol="0" anchor="ctr"/>
            <a:lstStyle/>
            <a:p>
              <a:pPr algn="ctr">
                <a:defRPr/>
              </a:pPr>
              <a:endParaRPr kumimoji="0" lang="ja-JP" altLang="en-US" sz="1350" kern="0">
                <a:solidFill>
                  <a:sysClr val="window" lastClr="FFFFFF"/>
                </a:solidFill>
              </a:endParaRPr>
            </a:p>
          </p:txBody>
        </p:sp>
        <p:grpSp>
          <p:nvGrpSpPr>
            <p:cNvPr id="79" name="グループ化 92"/>
            <p:cNvGrpSpPr/>
            <p:nvPr/>
          </p:nvGrpSpPr>
          <p:grpSpPr>
            <a:xfrm>
              <a:off x="2573787" y="2486701"/>
              <a:ext cx="297034" cy="297033"/>
              <a:chOff x="3297238" y="3209925"/>
              <a:chExt cx="381000" cy="381000"/>
            </a:xfrm>
            <a:solidFill>
              <a:srgbClr val="EE5500"/>
            </a:solidFill>
          </p:grpSpPr>
          <p:sp>
            <p:nvSpPr>
              <p:cNvPr id="80" name="Freeform 220"/>
              <p:cNvSpPr>
                <a:spLocks/>
              </p:cNvSpPr>
              <p:nvPr/>
            </p:nvSpPr>
            <p:spPr bwMode="auto">
              <a:xfrm>
                <a:off x="3297238" y="3209925"/>
                <a:ext cx="381000" cy="273050"/>
              </a:xfrm>
              <a:custGeom>
                <a:avLst/>
                <a:gdLst/>
                <a:ahLst/>
                <a:cxnLst>
                  <a:cxn ang="0">
                    <a:pos x="30" y="124"/>
                  </a:cxn>
                  <a:cxn ang="0">
                    <a:pos x="24" y="96"/>
                  </a:cxn>
                  <a:cxn ang="0">
                    <a:pos x="26" y="82"/>
                  </a:cxn>
                  <a:cxn ang="0">
                    <a:pos x="34" y="60"/>
                  </a:cxn>
                  <a:cxn ang="0">
                    <a:pos x="56" y="36"/>
                  </a:cxn>
                  <a:cxn ang="0">
                    <a:pos x="84" y="24"/>
                  </a:cxn>
                  <a:cxn ang="0">
                    <a:pos x="96" y="24"/>
                  </a:cxn>
                  <a:cxn ang="0">
                    <a:pos x="102" y="24"/>
                  </a:cxn>
                  <a:cxn ang="0">
                    <a:pos x="110" y="26"/>
                  </a:cxn>
                  <a:cxn ang="0">
                    <a:pos x="112" y="26"/>
                  </a:cxn>
                  <a:cxn ang="0">
                    <a:pos x="118" y="28"/>
                  </a:cxn>
                  <a:cxn ang="0">
                    <a:pos x="122" y="30"/>
                  </a:cxn>
                  <a:cxn ang="0">
                    <a:pos x="128" y="32"/>
                  </a:cxn>
                  <a:cxn ang="0">
                    <a:pos x="130" y="34"/>
                  </a:cxn>
                  <a:cxn ang="0">
                    <a:pos x="136" y="36"/>
                  </a:cxn>
                  <a:cxn ang="0">
                    <a:pos x="142" y="40"/>
                  </a:cxn>
                  <a:cxn ang="0">
                    <a:pos x="146" y="44"/>
                  </a:cxn>
                  <a:cxn ang="0">
                    <a:pos x="148" y="48"/>
                  </a:cxn>
                  <a:cxn ang="0">
                    <a:pos x="152" y="52"/>
                  </a:cxn>
                  <a:cxn ang="0">
                    <a:pos x="154" y="54"/>
                  </a:cxn>
                  <a:cxn ang="0">
                    <a:pos x="158" y="60"/>
                  </a:cxn>
                  <a:cxn ang="0">
                    <a:pos x="160" y="64"/>
                  </a:cxn>
                  <a:cxn ang="0">
                    <a:pos x="166" y="80"/>
                  </a:cxn>
                  <a:cxn ang="0">
                    <a:pos x="172" y="80"/>
                  </a:cxn>
                  <a:cxn ang="0">
                    <a:pos x="192" y="84"/>
                  </a:cxn>
                  <a:cxn ang="0">
                    <a:pos x="202" y="92"/>
                  </a:cxn>
                  <a:cxn ang="0">
                    <a:pos x="202" y="92"/>
                  </a:cxn>
                  <a:cxn ang="0">
                    <a:pos x="210" y="100"/>
                  </a:cxn>
                  <a:cxn ang="0">
                    <a:pos x="212" y="106"/>
                  </a:cxn>
                  <a:cxn ang="0">
                    <a:pos x="214" y="112"/>
                  </a:cxn>
                  <a:cxn ang="0">
                    <a:pos x="214" y="112"/>
                  </a:cxn>
                  <a:cxn ang="0">
                    <a:pos x="216" y="118"/>
                  </a:cxn>
                  <a:cxn ang="0">
                    <a:pos x="216" y="124"/>
                  </a:cxn>
                  <a:cxn ang="0">
                    <a:pos x="210" y="146"/>
                  </a:cxn>
                  <a:cxn ang="0">
                    <a:pos x="228" y="162"/>
                  </a:cxn>
                  <a:cxn ang="0">
                    <a:pos x="240" y="124"/>
                  </a:cxn>
                  <a:cxn ang="0">
                    <a:pos x="236" y="100"/>
                  </a:cxn>
                  <a:cxn ang="0">
                    <a:pos x="216" y="72"/>
                  </a:cxn>
                  <a:cxn ang="0">
                    <a:pos x="184" y="58"/>
                  </a:cxn>
                  <a:cxn ang="0">
                    <a:pos x="170" y="34"/>
                  </a:cxn>
                  <a:cxn ang="0">
                    <a:pos x="138" y="10"/>
                  </a:cxn>
                  <a:cxn ang="0">
                    <a:pos x="96" y="0"/>
                  </a:cxn>
                  <a:cxn ang="0">
                    <a:pos x="58" y="8"/>
                  </a:cxn>
                  <a:cxn ang="0">
                    <a:pos x="16" y="42"/>
                  </a:cxn>
                  <a:cxn ang="0">
                    <a:pos x="0" y="96"/>
                  </a:cxn>
                  <a:cxn ang="0">
                    <a:pos x="2" y="114"/>
                  </a:cxn>
                  <a:cxn ang="0">
                    <a:pos x="24" y="160"/>
                  </a:cxn>
                </a:cxnLst>
                <a:rect l="0" t="0" r="r" b="b"/>
                <a:pathLst>
                  <a:path w="240" h="172">
                    <a:moveTo>
                      <a:pt x="34" y="134"/>
                    </a:moveTo>
                    <a:lnTo>
                      <a:pt x="34" y="134"/>
                    </a:lnTo>
                    <a:lnTo>
                      <a:pt x="30" y="124"/>
                    </a:lnTo>
                    <a:lnTo>
                      <a:pt x="26" y="116"/>
                    </a:lnTo>
                    <a:lnTo>
                      <a:pt x="24" y="106"/>
                    </a:lnTo>
                    <a:lnTo>
                      <a:pt x="24" y="96"/>
                    </a:lnTo>
                    <a:lnTo>
                      <a:pt x="24" y="96"/>
                    </a:lnTo>
                    <a:lnTo>
                      <a:pt x="24" y="96"/>
                    </a:lnTo>
                    <a:lnTo>
                      <a:pt x="26" y="82"/>
                    </a:lnTo>
                    <a:lnTo>
                      <a:pt x="30" y="70"/>
                    </a:lnTo>
                    <a:lnTo>
                      <a:pt x="30" y="70"/>
                    </a:lnTo>
                    <a:lnTo>
                      <a:pt x="34" y="60"/>
                    </a:lnTo>
                    <a:lnTo>
                      <a:pt x="40" y="52"/>
                    </a:lnTo>
                    <a:lnTo>
                      <a:pt x="46" y="44"/>
                    </a:lnTo>
                    <a:lnTo>
                      <a:pt x="56" y="36"/>
                    </a:lnTo>
                    <a:lnTo>
                      <a:pt x="64" y="32"/>
                    </a:lnTo>
                    <a:lnTo>
                      <a:pt x="74" y="28"/>
                    </a:lnTo>
                    <a:lnTo>
                      <a:pt x="84" y="24"/>
                    </a:lnTo>
                    <a:lnTo>
                      <a:pt x="96" y="24"/>
                    </a:lnTo>
                    <a:lnTo>
                      <a:pt x="96" y="24"/>
                    </a:lnTo>
                    <a:lnTo>
                      <a:pt x="96" y="24"/>
                    </a:lnTo>
                    <a:lnTo>
                      <a:pt x="96" y="24"/>
                    </a:lnTo>
                    <a:lnTo>
                      <a:pt x="102" y="24"/>
                    </a:lnTo>
                    <a:lnTo>
                      <a:pt x="102" y="24"/>
                    </a:lnTo>
                    <a:lnTo>
                      <a:pt x="106" y="24"/>
                    </a:lnTo>
                    <a:lnTo>
                      <a:pt x="106" y="24"/>
                    </a:lnTo>
                    <a:lnTo>
                      <a:pt x="110" y="26"/>
                    </a:lnTo>
                    <a:lnTo>
                      <a:pt x="110" y="26"/>
                    </a:lnTo>
                    <a:lnTo>
                      <a:pt x="112" y="26"/>
                    </a:lnTo>
                    <a:lnTo>
                      <a:pt x="112" y="26"/>
                    </a:lnTo>
                    <a:lnTo>
                      <a:pt x="116" y="26"/>
                    </a:lnTo>
                    <a:lnTo>
                      <a:pt x="116" y="26"/>
                    </a:lnTo>
                    <a:lnTo>
                      <a:pt x="118" y="28"/>
                    </a:lnTo>
                    <a:lnTo>
                      <a:pt x="118" y="28"/>
                    </a:lnTo>
                    <a:lnTo>
                      <a:pt x="122" y="30"/>
                    </a:lnTo>
                    <a:lnTo>
                      <a:pt x="122" y="30"/>
                    </a:lnTo>
                    <a:lnTo>
                      <a:pt x="126" y="30"/>
                    </a:lnTo>
                    <a:lnTo>
                      <a:pt x="126" y="30"/>
                    </a:lnTo>
                    <a:lnTo>
                      <a:pt x="128" y="32"/>
                    </a:lnTo>
                    <a:lnTo>
                      <a:pt x="128" y="32"/>
                    </a:lnTo>
                    <a:lnTo>
                      <a:pt x="130" y="34"/>
                    </a:lnTo>
                    <a:lnTo>
                      <a:pt x="130" y="34"/>
                    </a:lnTo>
                    <a:lnTo>
                      <a:pt x="134" y="36"/>
                    </a:lnTo>
                    <a:lnTo>
                      <a:pt x="134" y="36"/>
                    </a:lnTo>
                    <a:lnTo>
                      <a:pt x="136" y="36"/>
                    </a:lnTo>
                    <a:lnTo>
                      <a:pt x="136" y="36"/>
                    </a:lnTo>
                    <a:lnTo>
                      <a:pt x="142" y="40"/>
                    </a:lnTo>
                    <a:lnTo>
                      <a:pt x="142" y="40"/>
                    </a:lnTo>
                    <a:lnTo>
                      <a:pt x="144" y="42"/>
                    </a:lnTo>
                    <a:lnTo>
                      <a:pt x="144" y="42"/>
                    </a:lnTo>
                    <a:lnTo>
                      <a:pt x="146" y="44"/>
                    </a:lnTo>
                    <a:lnTo>
                      <a:pt x="146" y="44"/>
                    </a:lnTo>
                    <a:lnTo>
                      <a:pt x="148" y="48"/>
                    </a:lnTo>
                    <a:lnTo>
                      <a:pt x="148" y="48"/>
                    </a:lnTo>
                    <a:lnTo>
                      <a:pt x="150" y="50"/>
                    </a:lnTo>
                    <a:lnTo>
                      <a:pt x="150" y="50"/>
                    </a:lnTo>
                    <a:lnTo>
                      <a:pt x="152" y="52"/>
                    </a:lnTo>
                    <a:lnTo>
                      <a:pt x="152" y="52"/>
                    </a:lnTo>
                    <a:lnTo>
                      <a:pt x="154" y="54"/>
                    </a:lnTo>
                    <a:lnTo>
                      <a:pt x="154" y="54"/>
                    </a:lnTo>
                    <a:lnTo>
                      <a:pt x="156" y="58"/>
                    </a:lnTo>
                    <a:lnTo>
                      <a:pt x="156" y="58"/>
                    </a:lnTo>
                    <a:lnTo>
                      <a:pt x="158" y="60"/>
                    </a:lnTo>
                    <a:lnTo>
                      <a:pt x="158" y="60"/>
                    </a:lnTo>
                    <a:lnTo>
                      <a:pt x="160" y="64"/>
                    </a:lnTo>
                    <a:lnTo>
                      <a:pt x="160" y="64"/>
                    </a:lnTo>
                    <a:lnTo>
                      <a:pt x="160" y="64"/>
                    </a:lnTo>
                    <a:lnTo>
                      <a:pt x="160" y="64"/>
                    </a:lnTo>
                    <a:lnTo>
                      <a:pt x="166" y="80"/>
                    </a:lnTo>
                    <a:lnTo>
                      <a:pt x="166" y="80"/>
                    </a:lnTo>
                    <a:lnTo>
                      <a:pt x="172" y="80"/>
                    </a:lnTo>
                    <a:lnTo>
                      <a:pt x="172" y="80"/>
                    </a:lnTo>
                    <a:lnTo>
                      <a:pt x="182" y="82"/>
                    </a:lnTo>
                    <a:lnTo>
                      <a:pt x="192" y="84"/>
                    </a:lnTo>
                    <a:lnTo>
                      <a:pt x="192" y="84"/>
                    </a:lnTo>
                    <a:lnTo>
                      <a:pt x="192" y="84"/>
                    </a:lnTo>
                    <a:lnTo>
                      <a:pt x="192" y="84"/>
                    </a:lnTo>
                    <a:lnTo>
                      <a:pt x="202" y="92"/>
                    </a:lnTo>
                    <a:lnTo>
                      <a:pt x="202" y="92"/>
                    </a:lnTo>
                    <a:lnTo>
                      <a:pt x="202" y="92"/>
                    </a:lnTo>
                    <a:lnTo>
                      <a:pt x="202" y="92"/>
                    </a:lnTo>
                    <a:lnTo>
                      <a:pt x="208" y="100"/>
                    </a:lnTo>
                    <a:lnTo>
                      <a:pt x="208" y="100"/>
                    </a:lnTo>
                    <a:lnTo>
                      <a:pt x="210" y="100"/>
                    </a:lnTo>
                    <a:lnTo>
                      <a:pt x="210" y="100"/>
                    </a:lnTo>
                    <a:lnTo>
                      <a:pt x="212" y="106"/>
                    </a:lnTo>
                    <a:lnTo>
                      <a:pt x="212" y="106"/>
                    </a:lnTo>
                    <a:lnTo>
                      <a:pt x="212" y="106"/>
                    </a:lnTo>
                    <a:lnTo>
                      <a:pt x="212" y="106"/>
                    </a:lnTo>
                    <a:lnTo>
                      <a:pt x="214" y="112"/>
                    </a:lnTo>
                    <a:lnTo>
                      <a:pt x="214" y="112"/>
                    </a:lnTo>
                    <a:lnTo>
                      <a:pt x="214" y="112"/>
                    </a:lnTo>
                    <a:lnTo>
                      <a:pt x="214" y="112"/>
                    </a:lnTo>
                    <a:lnTo>
                      <a:pt x="216" y="116"/>
                    </a:lnTo>
                    <a:lnTo>
                      <a:pt x="216" y="116"/>
                    </a:lnTo>
                    <a:lnTo>
                      <a:pt x="216" y="118"/>
                    </a:lnTo>
                    <a:lnTo>
                      <a:pt x="216" y="118"/>
                    </a:lnTo>
                    <a:lnTo>
                      <a:pt x="216" y="124"/>
                    </a:lnTo>
                    <a:lnTo>
                      <a:pt x="216" y="124"/>
                    </a:lnTo>
                    <a:lnTo>
                      <a:pt x="216" y="132"/>
                    </a:lnTo>
                    <a:lnTo>
                      <a:pt x="216" y="132"/>
                    </a:lnTo>
                    <a:lnTo>
                      <a:pt x="210" y="146"/>
                    </a:lnTo>
                    <a:lnTo>
                      <a:pt x="220" y="172"/>
                    </a:lnTo>
                    <a:lnTo>
                      <a:pt x="220" y="172"/>
                    </a:lnTo>
                    <a:lnTo>
                      <a:pt x="228" y="162"/>
                    </a:lnTo>
                    <a:lnTo>
                      <a:pt x="234" y="150"/>
                    </a:lnTo>
                    <a:lnTo>
                      <a:pt x="238" y="138"/>
                    </a:lnTo>
                    <a:lnTo>
                      <a:pt x="240" y="124"/>
                    </a:lnTo>
                    <a:lnTo>
                      <a:pt x="240" y="124"/>
                    </a:lnTo>
                    <a:lnTo>
                      <a:pt x="238" y="112"/>
                    </a:lnTo>
                    <a:lnTo>
                      <a:pt x="236" y="100"/>
                    </a:lnTo>
                    <a:lnTo>
                      <a:pt x="230" y="90"/>
                    </a:lnTo>
                    <a:lnTo>
                      <a:pt x="224" y="80"/>
                    </a:lnTo>
                    <a:lnTo>
                      <a:pt x="216" y="72"/>
                    </a:lnTo>
                    <a:lnTo>
                      <a:pt x="206" y="66"/>
                    </a:lnTo>
                    <a:lnTo>
                      <a:pt x="196" y="60"/>
                    </a:lnTo>
                    <a:lnTo>
                      <a:pt x="184" y="58"/>
                    </a:lnTo>
                    <a:lnTo>
                      <a:pt x="184" y="58"/>
                    </a:lnTo>
                    <a:lnTo>
                      <a:pt x="178" y="44"/>
                    </a:lnTo>
                    <a:lnTo>
                      <a:pt x="170" y="34"/>
                    </a:lnTo>
                    <a:lnTo>
                      <a:pt x="160" y="24"/>
                    </a:lnTo>
                    <a:lnTo>
                      <a:pt x="148" y="16"/>
                    </a:lnTo>
                    <a:lnTo>
                      <a:pt x="138" y="10"/>
                    </a:lnTo>
                    <a:lnTo>
                      <a:pt x="124" y="4"/>
                    </a:lnTo>
                    <a:lnTo>
                      <a:pt x="110" y="2"/>
                    </a:lnTo>
                    <a:lnTo>
                      <a:pt x="96" y="0"/>
                    </a:lnTo>
                    <a:lnTo>
                      <a:pt x="96" y="0"/>
                    </a:lnTo>
                    <a:lnTo>
                      <a:pt x="76" y="2"/>
                    </a:lnTo>
                    <a:lnTo>
                      <a:pt x="58" y="8"/>
                    </a:lnTo>
                    <a:lnTo>
                      <a:pt x="42" y="16"/>
                    </a:lnTo>
                    <a:lnTo>
                      <a:pt x="28" y="28"/>
                    </a:lnTo>
                    <a:lnTo>
                      <a:pt x="16" y="42"/>
                    </a:lnTo>
                    <a:lnTo>
                      <a:pt x="8" y="58"/>
                    </a:lnTo>
                    <a:lnTo>
                      <a:pt x="2" y="76"/>
                    </a:lnTo>
                    <a:lnTo>
                      <a:pt x="0" y="96"/>
                    </a:lnTo>
                    <a:lnTo>
                      <a:pt x="0" y="96"/>
                    </a:lnTo>
                    <a:lnTo>
                      <a:pt x="0" y="96"/>
                    </a:lnTo>
                    <a:lnTo>
                      <a:pt x="2" y="114"/>
                    </a:lnTo>
                    <a:lnTo>
                      <a:pt x="6" y="130"/>
                    </a:lnTo>
                    <a:lnTo>
                      <a:pt x="14" y="146"/>
                    </a:lnTo>
                    <a:lnTo>
                      <a:pt x="24" y="160"/>
                    </a:lnTo>
                    <a:lnTo>
                      <a:pt x="34" y="134"/>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81" name="Freeform 221"/>
              <p:cNvSpPr>
                <a:spLocks/>
              </p:cNvSpPr>
              <p:nvPr/>
            </p:nvSpPr>
            <p:spPr bwMode="auto">
              <a:xfrm>
                <a:off x="3411529" y="3400425"/>
                <a:ext cx="152400" cy="190500"/>
              </a:xfrm>
              <a:custGeom>
                <a:avLst/>
                <a:gdLst/>
                <a:ahLst/>
                <a:cxnLst>
                  <a:cxn ang="0">
                    <a:pos x="96" y="48"/>
                  </a:cxn>
                  <a:cxn ang="0">
                    <a:pos x="48" y="0"/>
                  </a:cxn>
                  <a:cxn ang="0">
                    <a:pos x="0" y="48"/>
                  </a:cxn>
                  <a:cxn ang="0">
                    <a:pos x="36" y="48"/>
                  </a:cxn>
                  <a:cxn ang="0">
                    <a:pos x="36" y="120"/>
                  </a:cxn>
                  <a:cxn ang="0">
                    <a:pos x="60" y="120"/>
                  </a:cxn>
                  <a:cxn ang="0">
                    <a:pos x="60" y="48"/>
                  </a:cxn>
                  <a:cxn ang="0">
                    <a:pos x="96" y="48"/>
                  </a:cxn>
                </a:cxnLst>
                <a:rect l="0" t="0" r="r" b="b"/>
                <a:pathLst>
                  <a:path w="96" h="120">
                    <a:moveTo>
                      <a:pt x="96" y="48"/>
                    </a:moveTo>
                    <a:lnTo>
                      <a:pt x="48" y="0"/>
                    </a:lnTo>
                    <a:lnTo>
                      <a:pt x="0" y="48"/>
                    </a:lnTo>
                    <a:lnTo>
                      <a:pt x="36" y="48"/>
                    </a:lnTo>
                    <a:lnTo>
                      <a:pt x="36" y="120"/>
                    </a:lnTo>
                    <a:lnTo>
                      <a:pt x="60" y="120"/>
                    </a:lnTo>
                    <a:lnTo>
                      <a:pt x="60" y="48"/>
                    </a:lnTo>
                    <a:lnTo>
                      <a:pt x="96" y="48"/>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grpSp>
          <p:nvGrpSpPr>
            <p:cNvPr id="82" name="グループ化 105"/>
            <p:cNvGrpSpPr/>
            <p:nvPr/>
          </p:nvGrpSpPr>
          <p:grpSpPr>
            <a:xfrm>
              <a:off x="2573789" y="3727023"/>
              <a:ext cx="297034" cy="297033"/>
              <a:chOff x="4198938" y="3209925"/>
              <a:chExt cx="381000" cy="381000"/>
            </a:xfrm>
            <a:solidFill>
              <a:srgbClr val="EE5500"/>
            </a:solidFill>
          </p:grpSpPr>
          <p:sp>
            <p:nvSpPr>
              <p:cNvPr id="83" name="Freeform 222"/>
              <p:cNvSpPr>
                <a:spLocks/>
              </p:cNvSpPr>
              <p:nvPr/>
            </p:nvSpPr>
            <p:spPr bwMode="auto">
              <a:xfrm>
                <a:off x="4198938" y="3209925"/>
                <a:ext cx="381000" cy="273050"/>
              </a:xfrm>
              <a:custGeom>
                <a:avLst/>
                <a:gdLst/>
                <a:ahLst/>
                <a:cxnLst>
                  <a:cxn ang="0">
                    <a:pos x="30" y="124"/>
                  </a:cxn>
                  <a:cxn ang="0">
                    <a:pos x="24" y="96"/>
                  </a:cxn>
                  <a:cxn ang="0">
                    <a:pos x="26" y="82"/>
                  </a:cxn>
                  <a:cxn ang="0">
                    <a:pos x="34" y="60"/>
                  </a:cxn>
                  <a:cxn ang="0">
                    <a:pos x="56" y="36"/>
                  </a:cxn>
                  <a:cxn ang="0">
                    <a:pos x="84" y="24"/>
                  </a:cxn>
                  <a:cxn ang="0">
                    <a:pos x="96" y="24"/>
                  </a:cxn>
                  <a:cxn ang="0">
                    <a:pos x="102" y="24"/>
                  </a:cxn>
                  <a:cxn ang="0">
                    <a:pos x="110" y="26"/>
                  </a:cxn>
                  <a:cxn ang="0">
                    <a:pos x="112" y="26"/>
                  </a:cxn>
                  <a:cxn ang="0">
                    <a:pos x="118" y="28"/>
                  </a:cxn>
                  <a:cxn ang="0">
                    <a:pos x="122" y="30"/>
                  </a:cxn>
                  <a:cxn ang="0">
                    <a:pos x="128" y="32"/>
                  </a:cxn>
                  <a:cxn ang="0">
                    <a:pos x="130" y="34"/>
                  </a:cxn>
                  <a:cxn ang="0">
                    <a:pos x="136" y="36"/>
                  </a:cxn>
                  <a:cxn ang="0">
                    <a:pos x="142" y="40"/>
                  </a:cxn>
                  <a:cxn ang="0">
                    <a:pos x="146" y="44"/>
                  </a:cxn>
                  <a:cxn ang="0">
                    <a:pos x="148" y="48"/>
                  </a:cxn>
                  <a:cxn ang="0">
                    <a:pos x="152" y="52"/>
                  </a:cxn>
                  <a:cxn ang="0">
                    <a:pos x="154" y="54"/>
                  </a:cxn>
                  <a:cxn ang="0">
                    <a:pos x="158" y="60"/>
                  </a:cxn>
                  <a:cxn ang="0">
                    <a:pos x="160" y="64"/>
                  </a:cxn>
                  <a:cxn ang="0">
                    <a:pos x="166" y="80"/>
                  </a:cxn>
                  <a:cxn ang="0">
                    <a:pos x="172" y="80"/>
                  </a:cxn>
                  <a:cxn ang="0">
                    <a:pos x="192" y="84"/>
                  </a:cxn>
                  <a:cxn ang="0">
                    <a:pos x="202" y="92"/>
                  </a:cxn>
                  <a:cxn ang="0">
                    <a:pos x="202" y="92"/>
                  </a:cxn>
                  <a:cxn ang="0">
                    <a:pos x="210" y="100"/>
                  </a:cxn>
                  <a:cxn ang="0">
                    <a:pos x="212" y="106"/>
                  </a:cxn>
                  <a:cxn ang="0">
                    <a:pos x="214" y="112"/>
                  </a:cxn>
                  <a:cxn ang="0">
                    <a:pos x="214" y="112"/>
                  </a:cxn>
                  <a:cxn ang="0">
                    <a:pos x="216" y="118"/>
                  </a:cxn>
                  <a:cxn ang="0">
                    <a:pos x="216" y="124"/>
                  </a:cxn>
                  <a:cxn ang="0">
                    <a:pos x="210" y="146"/>
                  </a:cxn>
                  <a:cxn ang="0">
                    <a:pos x="228" y="162"/>
                  </a:cxn>
                  <a:cxn ang="0">
                    <a:pos x="240" y="124"/>
                  </a:cxn>
                  <a:cxn ang="0">
                    <a:pos x="236" y="100"/>
                  </a:cxn>
                  <a:cxn ang="0">
                    <a:pos x="216" y="72"/>
                  </a:cxn>
                  <a:cxn ang="0">
                    <a:pos x="184" y="58"/>
                  </a:cxn>
                  <a:cxn ang="0">
                    <a:pos x="170" y="34"/>
                  </a:cxn>
                  <a:cxn ang="0">
                    <a:pos x="138" y="10"/>
                  </a:cxn>
                  <a:cxn ang="0">
                    <a:pos x="96" y="0"/>
                  </a:cxn>
                  <a:cxn ang="0">
                    <a:pos x="58" y="8"/>
                  </a:cxn>
                  <a:cxn ang="0">
                    <a:pos x="16" y="42"/>
                  </a:cxn>
                  <a:cxn ang="0">
                    <a:pos x="0" y="96"/>
                  </a:cxn>
                  <a:cxn ang="0">
                    <a:pos x="2" y="114"/>
                  </a:cxn>
                  <a:cxn ang="0">
                    <a:pos x="24" y="160"/>
                  </a:cxn>
                </a:cxnLst>
                <a:rect l="0" t="0" r="r" b="b"/>
                <a:pathLst>
                  <a:path w="240" h="172">
                    <a:moveTo>
                      <a:pt x="34" y="134"/>
                    </a:moveTo>
                    <a:lnTo>
                      <a:pt x="34" y="134"/>
                    </a:lnTo>
                    <a:lnTo>
                      <a:pt x="30" y="124"/>
                    </a:lnTo>
                    <a:lnTo>
                      <a:pt x="26" y="116"/>
                    </a:lnTo>
                    <a:lnTo>
                      <a:pt x="24" y="106"/>
                    </a:lnTo>
                    <a:lnTo>
                      <a:pt x="24" y="96"/>
                    </a:lnTo>
                    <a:lnTo>
                      <a:pt x="24" y="96"/>
                    </a:lnTo>
                    <a:lnTo>
                      <a:pt x="24" y="96"/>
                    </a:lnTo>
                    <a:lnTo>
                      <a:pt x="26" y="82"/>
                    </a:lnTo>
                    <a:lnTo>
                      <a:pt x="30" y="70"/>
                    </a:lnTo>
                    <a:lnTo>
                      <a:pt x="30" y="70"/>
                    </a:lnTo>
                    <a:lnTo>
                      <a:pt x="34" y="60"/>
                    </a:lnTo>
                    <a:lnTo>
                      <a:pt x="40" y="52"/>
                    </a:lnTo>
                    <a:lnTo>
                      <a:pt x="46" y="44"/>
                    </a:lnTo>
                    <a:lnTo>
                      <a:pt x="56" y="36"/>
                    </a:lnTo>
                    <a:lnTo>
                      <a:pt x="64" y="32"/>
                    </a:lnTo>
                    <a:lnTo>
                      <a:pt x="74" y="28"/>
                    </a:lnTo>
                    <a:lnTo>
                      <a:pt x="84" y="24"/>
                    </a:lnTo>
                    <a:lnTo>
                      <a:pt x="96" y="24"/>
                    </a:lnTo>
                    <a:lnTo>
                      <a:pt x="96" y="24"/>
                    </a:lnTo>
                    <a:lnTo>
                      <a:pt x="96" y="24"/>
                    </a:lnTo>
                    <a:lnTo>
                      <a:pt x="96" y="24"/>
                    </a:lnTo>
                    <a:lnTo>
                      <a:pt x="102" y="24"/>
                    </a:lnTo>
                    <a:lnTo>
                      <a:pt x="102" y="24"/>
                    </a:lnTo>
                    <a:lnTo>
                      <a:pt x="106" y="24"/>
                    </a:lnTo>
                    <a:lnTo>
                      <a:pt x="106" y="24"/>
                    </a:lnTo>
                    <a:lnTo>
                      <a:pt x="110" y="26"/>
                    </a:lnTo>
                    <a:lnTo>
                      <a:pt x="110" y="26"/>
                    </a:lnTo>
                    <a:lnTo>
                      <a:pt x="112" y="26"/>
                    </a:lnTo>
                    <a:lnTo>
                      <a:pt x="112" y="26"/>
                    </a:lnTo>
                    <a:lnTo>
                      <a:pt x="116" y="26"/>
                    </a:lnTo>
                    <a:lnTo>
                      <a:pt x="116" y="26"/>
                    </a:lnTo>
                    <a:lnTo>
                      <a:pt x="118" y="28"/>
                    </a:lnTo>
                    <a:lnTo>
                      <a:pt x="118" y="28"/>
                    </a:lnTo>
                    <a:lnTo>
                      <a:pt x="122" y="30"/>
                    </a:lnTo>
                    <a:lnTo>
                      <a:pt x="122" y="30"/>
                    </a:lnTo>
                    <a:lnTo>
                      <a:pt x="126" y="30"/>
                    </a:lnTo>
                    <a:lnTo>
                      <a:pt x="126" y="30"/>
                    </a:lnTo>
                    <a:lnTo>
                      <a:pt x="128" y="32"/>
                    </a:lnTo>
                    <a:lnTo>
                      <a:pt x="128" y="32"/>
                    </a:lnTo>
                    <a:lnTo>
                      <a:pt x="130" y="34"/>
                    </a:lnTo>
                    <a:lnTo>
                      <a:pt x="130" y="34"/>
                    </a:lnTo>
                    <a:lnTo>
                      <a:pt x="134" y="36"/>
                    </a:lnTo>
                    <a:lnTo>
                      <a:pt x="134" y="36"/>
                    </a:lnTo>
                    <a:lnTo>
                      <a:pt x="136" y="36"/>
                    </a:lnTo>
                    <a:lnTo>
                      <a:pt x="136" y="36"/>
                    </a:lnTo>
                    <a:lnTo>
                      <a:pt x="142" y="40"/>
                    </a:lnTo>
                    <a:lnTo>
                      <a:pt x="142" y="40"/>
                    </a:lnTo>
                    <a:lnTo>
                      <a:pt x="144" y="42"/>
                    </a:lnTo>
                    <a:lnTo>
                      <a:pt x="144" y="42"/>
                    </a:lnTo>
                    <a:lnTo>
                      <a:pt x="146" y="44"/>
                    </a:lnTo>
                    <a:lnTo>
                      <a:pt x="146" y="44"/>
                    </a:lnTo>
                    <a:lnTo>
                      <a:pt x="148" y="48"/>
                    </a:lnTo>
                    <a:lnTo>
                      <a:pt x="148" y="48"/>
                    </a:lnTo>
                    <a:lnTo>
                      <a:pt x="150" y="50"/>
                    </a:lnTo>
                    <a:lnTo>
                      <a:pt x="150" y="50"/>
                    </a:lnTo>
                    <a:lnTo>
                      <a:pt x="152" y="52"/>
                    </a:lnTo>
                    <a:lnTo>
                      <a:pt x="152" y="52"/>
                    </a:lnTo>
                    <a:lnTo>
                      <a:pt x="154" y="54"/>
                    </a:lnTo>
                    <a:lnTo>
                      <a:pt x="154" y="54"/>
                    </a:lnTo>
                    <a:lnTo>
                      <a:pt x="156" y="58"/>
                    </a:lnTo>
                    <a:lnTo>
                      <a:pt x="156" y="58"/>
                    </a:lnTo>
                    <a:lnTo>
                      <a:pt x="158" y="60"/>
                    </a:lnTo>
                    <a:lnTo>
                      <a:pt x="158" y="60"/>
                    </a:lnTo>
                    <a:lnTo>
                      <a:pt x="160" y="64"/>
                    </a:lnTo>
                    <a:lnTo>
                      <a:pt x="160" y="64"/>
                    </a:lnTo>
                    <a:lnTo>
                      <a:pt x="160" y="64"/>
                    </a:lnTo>
                    <a:lnTo>
                      <a:pt x="160" y="64"/>
                    </a:lnTo>
                    <a:lnTo>
                      <a:pt x="166" y="80"/>
                    </a:lnTo>
                    <a:lnTo>
                      <a:pt x="166" y="80"/>
                    </a:lnTo>
                    <a:lnTo>
                      <a:pt x="172" y="80"/>
                    </a:lnTo>
                    <a:lnTo>
                      <a:pt x="172" y="80"/>
                    </a:lnTo>
                    <a:lnTo>
                      <a:pt x="182" y="82"/>
                    </a:lnTo>
                    <a:lnTo>
                      <a:pt x="192" y="84"/>
                    </a:lnTo>
                    <a:lnTo>
                      <a:pt x="192" y="84"/>
                    </a:lnTo>
                    <a:lnTo>
                      <a:pt x="192" y="84"/>
                    </a:lnTo>
                    <a:lnTo>
                      <a:pt x="192" y="84"/>
                    </a:lnTo>
                    <a:lnTo>
                      <a:pt x="202" y="92"/>
                    </a:lnTo>
                    <a:lnTo>
                      <a:pt x="202" y="92"/>
                    </a:lnTo>
                    <a:lnTo>
                      <a:pt x="202" y="92"/>
                    </a:lnTo>
                    <a:lnTo>
                      <a:pt x="202" y="92"/>
                    </a:lnTo>
                    <a:lnTo>
                      <a:pt x="208" y="100"/>
                    </a:lnTo>
                    <a:lnTo>
                      <a:pt x="208" y="100"/>
                    </a:lnTo>
                    <a:lnTo>
                      <a:pt x="210" y="100"/>
                    </a:lnTo>
                    <a:lnTo>
                      <a:pt x="210" y="100"/>
                    </a:lnTo>
                    <a:lnTo>
                      <a:pt x="212" y="106"/>
                    </a:lnTo>
                    <a:lnTo>
                      <a:pt x="212" y="106"/>
                    </a:lnTo>
                    <a:lnTo>
                      <a:pt x="212" y="106"/>
                    </a:lnTo>
                    <a:lnTo>
                      <a:pt x="212" y="106"/>
                    </a:lnTo>
                    <a:lnTo>
                      <a:pt x="214" y="112"/>
                    </a:lnTo>
                    <a:lnTo>
                      <a:pt x="214" y="112"/>
                    </a:lnTo>
                    <a:lnTo>
                      <a:pt x="214" y="112"/>
                    </a:lnTo>
                    <a:lnTo>
                      <a:pt x="214" y="112"/>
                    </a:lnTo>
                    <a:lnTo>
                      <a:pt x="216" y="116"/>
                    </a:lnTo>
                    <a:lnTo>
                      <a:pt x="216" y="116"/>
                    </a:lnTo>
                    <a:lnTo>
                      <a:pt x="216" y="118"/>
                    </a:lnTo>
                    <a:lnTo>
                      <a:pt x="216" y="118"/>
                    </a:lnTo>
                    <a:lnTo>
                      <a:pt x="216" y="124"/>
                    </a:lnTo>
                    <a:lnTo>
                      <a:pt x="216" y="124"/>
                    </a:lnTo>
                    <a:lnTo>
                      <a:pt x="216" y="132"/>
                    </a:lnTo>
                    <a:lnTo>
                      <a:pt x="216" y="132"/>
                    </a:lnTo>
                    <a:lnTo>
                      <a:pt x="210" y="146"/>
                    </a:lnTo>
                    <a:lnTo>
                      <a:pt x="220" y="172"/>
                    </a:lnTo>
                    <a:lnTo>
                      <a:pt x="220" y="172"/>
                    </a:lnTo>
                    <a:lnTo>
                      <a:pt x="228" y="162"/>
                    </a:lnTo>
                    <a:lnTo>
                      <a:pt x="234" y="150"/>
                    </a:lnTo>
                    <a:lnTo>
                      <a:pt x="238" y="138"/>
                    </a:lnTo>
                    <a:lnTo>
                      <a:pt x="240" y="124"/>
                    </a:lnTo>
                    <a:lnTo>
                      <a:pt x="240" y="124"/>
                    </a:lnTo>
                    <a:lnTo>
                      <a:pt x="238" y="112"/>
                    </a:lnTo>
                    <a:lnTo>
                      <a:pt x="236" y="100"/>
                    </a:lnTo>
                    <a:lnTo>
                      <a:pt x="230" y="90"/>
                    </a:lnTo>
                    <a:lnTo>
                      <a:pt x="224" y="80"/>
                    </a:lnTo>
                    <a:lnTo>
                      <a:pt x="216" y="72"/>
                    </a:lnTo>
                    <a:lnTo>
                      <a:pt x="206" y="66"/>
                    </a:lnTo>
                    <a:lnTo>
                      <a:pt x="196" y="60"/>
                    </a:lnTo>
                    <a:lnTo>
                      <a:pt x="184" y="58"/>
                    </a:lnTo>
                    <a:lnTo>
                      <a:pt x="184" y="58"/>
                    </a:lnTo>
                    <a:lnTo>
                      <a:pt x="178" y="44"/>
                    </a:lnTo>
                    <a:lnTo>
                      <a:pt x="170" y="34"/>
                    </a:lnTo>
                    <a:lnTo>
                      <a:pt x="160" y="24"/>
                    </a:lnTo>
                    <a:lnTo>
                      <a:pt x="148" y="16"/>
                    </a:lnTo>
                    <a:lnTo>
                      <a:pt x="138" y="10"/>
                    </a:lnTo>
                    <a:lnTo>
                      <a:pt x="124" y="4"/>
                    </a:lnTo>
                    <a:lnTo>
                      <a:pt x="110" y="2"/>
                    </a:lnTo>
                    <a:lnTo>
                      <a:pt x="96" y="0"/>
                    </a:lnTo>
                    <a:lnTo>
                      <a:pt x="96" y="0"/>
                    </a:lnTo>
                    <a:lnTo>
                      <a:pt x="76" y="2"/>
                    </a:lnTo>
                    <a:lnTo>
                      <a:pt x="58" y="8"/>
                    </a:lnTo>
                    <a:lnTo>
                      <a:pt x="42" y="16"/>
                    </a:lnTo>
                    <a:lnTo>
                      <a:pt x="28" y="28"/>
                    </a:lnTo>
                    <a:lnTo>
                      <a:pt x="16" y="42"/>
                    </a:lnTo>
                    <a:lnTo>
                      <a:pt x="8" y="58"/>
                    </a:lnTo>
                    <a:lnTo>
                      <a:pt x="2" y="76"/>
                    </a:lnTo>
                    <a:lnTo>
                      <a:pt x="0" y="96"/>
                    </a:lnTo>
                    <a:lnTo>
                      <a:pt x="0" y="96"/>
                    </a:lnTo>
                    <a:lnTo>
                      <a:pt x="0" y="96"/>
                    </a:lnTo>
                    <a:lnTo>
                      <a:pt x="2" y="114"/>
                    </a:lnTo>
                    <a:lnTo>
                      <a:pt x="6" y="130"/>
                    </a:lnTo>
                    <a:lnTo>
                      <a:pt x="14" y="146"/>
                    </a:lnTo>
                    <a:lnTo>
                      <a:pt x="24" y="160"/>
                    </a:lnTo>
                    <a:lnTo>
                      <a:pt x="34" y="134"/>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84" name="Freeform 223"/>
              <p:cNvSpPr>
                <a:spLocks/>
              </p:cNvSpPr>
              <p:nvPr/>
            </p:nvSpPr>
            <p:spPr bwMode="auto">
              <a:xfrm>
                <a:off x="4313238" y="3514725"/>
                <a:ext cx="152400" cy="76200"/>
              </a:xfrm>
              <a:custGeom>
                <a:avLst/>
                <a:gdLst/>
                <a:ahLst/>
                <a:cxnLst>
                  <a:cxn ang="0">
                    <a:pos x="0" y="0"/>
                  </a:cxn>
                  <a:cxn ang="0">
                    <a:pos x="96" y="0"/>
                  </a:cxn>
                  <a:cxn ang="0">
                    <a:pos x="48" y="48"/>
                  </a:cxn>
                  <a:cxn ang="0">
                    <a:pos x="48" y="48"/>
                  </a:cxn>
                  <a:cxn ang="0">
                    <a:pos x="0" y="0"/>
                  </a:cxn>
                </a:cxnLst>
                <a:rect l="0" t="0" r="r" b="b"/>
                <a:pathLst>
                  <a:path w="96" h="48">
                    <a:moveTo>
                      <a:pt x="0" y="0"/>
                    </a:moveTo>
                    <a:lnTo>
                      <a:pt x="96" y="0"/>
                    </a:lnTo>
                    <a:lnTo>
                      <a:pt x="48" y="48"/>
                    </a:lnTo>
                    <a:lnTo>
                      <a:pt x="48" y="48"/>
                    </a:lnTo>
                    <a:lnTo>
                      <a:pt x="0"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85" name="Rectangle 224"/>
              <p:cNvSpPr>
                <a:spLocks noChangeArrowheads="1"/>
              </p:cNvSpPr>
              <p:nvPr/>
            </p:nvSpPr>
            <p:spPr bwMode="auto">
              <a:xfrm>
                <a:off x="4370388" y="3400425"/>
                <a:ext cx="38100" cy="152400"/>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grpSp>
          <p:nvGrpSpPr>
            <p:cNvPr id="86" name="グループ化 111"/>
            <p:cNvGrpSpPr/>
            <p:nvPr/>
          </p:nvGrpSpPr>
          <p:grpSpPr>
            <a:xfrm>
              <a:off x="2573778" y="3105955"/>
              <a:ext cx="297033" cy="297032"/>
              <a:chOff x="5100638" y="3209925"/>
              <a:chExt cx="381000" cy="380998"/>
            </a:xfrm>
            <a:solidFill>
              <a:srgbClr val="EE5500"/>
            </a:solidFill>
          </p:grpSpPr>
          <p:sp>
            <p:nvSpPr>
              <p:cNvPr id="87" name="Freeform 225"/>
              <p:cNvSpPr>
                <a:spLocks/>
              </p:cNvSpPr>
              <p:nvPr/>
            </p:nvSpPr>
            <p:spPr bwMode="auto">
              <a:xfrm>
                <a:off x="5100638" y="3209925"/>
                <a:ext cx="381000" cy="273050"/>
              </a:xfrm>
              <a:custGeom>
                <a:avLst/>
                <a:gdLst/>
                <a:ahLst/>
                <a:cxnLst>
                  <a:cxn ang="0">
                    <a:pos x="30" y="124"/>
                  </a:cxn>
                  <a:cxn ang="0">
                    <a:pos x="24" y="96"/>
                  </a:cxn>
                  <a:cxn ang="0">
                    <a:pos x="26" y="82"/>
                  </a:cxn>
                  <a:cxn ang="0">
                    <a:pos x="34" y="60"/>
                  </a:cxn>
                  <a:cxn ang="0">
                    <a:pos x="56" y="36"/>
                  </a:cxn>
                  <a:cxn ang="0">
                    <a:pos x="84" y="24"/>
                  </a:cxn>
                  <a:cxn ang="0">
                    <a:pos x="96" y="24"/>
                  </a:cxn>
                  <a:cxn ang="0">
                    <a:pos x="102" y="24"/>
                  </a:cxn>
                  <a:cxn ang="0">
                    <a:pos x="110" y="26"/>
                  </a:cxn>
                  <a:cxn ang="0">
                    <a:pos x="112" y="26"/>
                  </a:cxn>
                  <a:cxn ang="0">
                    <a:pos x="118" y="28"/>
                  </a:cxn>
                  <a:cxn ang="0">
                    <a:pos x="122" y="30"/>
                  </a:cxn>
                  <a:cxn ang="0">
                    <a:pos x="128" y="32"/>
                  </a:cxn>
                  <a:cxn ang="0">
                    <a:pos x="130" y="34"/>
                  </a:cxn>
                  <a:cxn ang="0">
                    <a:pos x="136" y="36"/>
                  </a:cxn>
                  <a:cxn ang="0">
                    <a:pos x="142" y="40"/>
                  </a:cxn>
                  <a:cxn ang="0">
                    <a:pos x="146" y="44"/>
                  </a:cxn>
                  <a:cxn ang="0">
                    <a:pos x="148" y="48"/>
                  </a:cxn>
                  <a:cxn ang="0">
                    <a:pos x="152" y="52"/>
                  </a:cxn>
                  <a:cxn ang="0">
                    <a:pos x="154" y="54"/>
                  </a:cxn>
                  <a:cxn ang="0">
                    <a:pos x="158" y="60"/>
                  </a:cxn>
                  <a:cxn ang="0">
                    <a:pos x="160" y="64"/>
                  </a:cxn>
                  <a:cxn ang="0">
                    <a:pos x="166" y="80"/>
                  </a:cxn>
                  <a:cxn ang="0">
                    <a:pos x="172" y="80"/>
                  </a:cxn>
                  <a:cxn ang="0">
                    <a:pos x="192" y="84"/>
                  </a:cxn>
                  <a:cxn ang="0">
                    <a:pos x="202" y="92"/>
                  </a:cxn>
                  <a:cxn ang="0">
                    <a:pos x="202" y="92"/>
                  </a:cxn>
                  <a:cxn ang="0">
                    <a:pos x="210" y="100"/>
                  </a:cxn>
                  <a:cxn ang="0">
                    <a:pos x="212" y="106"/>
                  </a:cxn>
                  <a:cxn ang="0">
                    <a:pos x="214" y="112"/>
                  </a:cxn>
                  <a:cxn ang="0">
                    <a:pos x="214" y="112"/>
                  </a:cxn>
                  <a:cxn ang="0">
                    <a:pos x="216" y="118"/>
                  </a:cxn>
                  <a:cxn ang="0">
                    <a:pos x="216" y="124"/>
                  </a:cxn>
                  <a:cxn ang="0">
                    <a:pos x="210" y="146"/>
                  </a:cxn>
                  <a:cxn ang="0">
                    <a:pos x="228" y="162"/>
                  </a:cxn>
                  <a:cxn ang="0">
                    <a:pos x="240" y="124"/>
                  </a:cxn>
                  <a:cxn ang="0">
                    <a:pos x="236" y="100"/>
                  </a:cxn>
                  <a:cxn ang="0">
                    <a:pos x="216" y="72"/>
                  </a:cxn>
                  <a:cxn ang="0">
                    <a:pos x="184" y="58"/>
                  </a:cxn>
                  <a:cxn ang="0">
                    <a:pos x="170" y="34"/>
                  </a:cxn>
                  <a:cxn ang="0">
                    <a:pos x="138" y="10"/>
                  </a:cxn>
                  <a:cxn ang="0">
                    <a:pos x="96" y="0"/>
                  </a:cxn>
                  <a:cxn ang="0">
                    <a:pos x="58" y="8"/>
                  </a:cxn>
                  <a:cxn ang="0">
                    <a:pos x="16" y="42"/>
                  </a:cxn>
                  <a:cxn ang="0">
                    <a:pos x="0" y="96"/>
                  </a:cxn>
                  <a:cxn ang="0">
                    <a:pos x="2" y="114"/>
                  </a:cxn>
                  <a:cxn ang="0">
                    <a:pos x="24" y="160"/>
                  </a:cxn>
                </a:cxnLst>
                <a:rect l="0" t="0" r="r" b="b"/>
                <a:pathLst>
                  <a:path w="240" h="172">
                    <a:moveTo>
                      <a:pt x="34" y="134"/>
                    </a:moveTo>
                    <a:lnTo>
                      <a:pt x="34" y="134"/>
                    </a:lnTo>
                    <a:lnTo>
                      <a:pt x="30" y="124"/>
                    </a:lnTo>
                    <a:lnTo>
                      <a:pt x="26" y="116"/>
                    </a:lnTo>
                    <a:lnTo>
                      <a:pt x="24" y="106"/>
                    </a:lnTo>
                    <a:lnTo>
                      <a:pt x="24" y="96"/>
                    </a:lnTo>
                    <a:lnTo>
                      <a:pt x="24" y="96"/>
                    </a:lnTo>
                    <a:lnTo>
                      <a:pt x="24" y="96"/>
                    </a:lnTo>
                    <a:lnTo>
                      <a:pt x="26" y="82"/>
                    </a:lnTo>
                    <a:lnTo>
                      <a:pt x="30" y="70"/>
                    </a:lnTo>
                    <a:lnTo>
                      <a:pt x="30" y="70"/>
                    </a:lnTo>
                    <a:lnTo>
                      <a:pt x="34" y="60"/>
                    </a:lnTo>
                    <a:lnTo>
                      <a:pt x="40" y="52"/>
                    </a:lnTo>
                    <a:lnTo>
                      <a:pt x="46" y="44"/>
                    </a:lnTo>
                    <a:lnTo>
                      <a:pt x="56" y="36"/>
                    </a:lnTo>
                    <a:lnTo>
                      <a:pt x="64" y="32"/>
                    </a:lnTo>
                    <a:lnTo>
                      <a:pt x="74" y="28"/>
                    </a:lnTo>
                    <a:lnTo>
                      <a:pt x="84" y="24"/>
                    </a:lnTo>
                    <a:lnTo>
                      <a:pt x="96" y="24"/>
                    </a:lnTo>
                    <a:lnTo>
                      <a:pt x="96" y="24"/>
                    </a:lnTo>
                    <a:lnTo>
                      <a:pt x="96" y="24"/>
                    </a:lnTo>
                    <a:lnTo>
                      <a:pt x="96" y="24"/>
                    </a:lnTo>
                    <a:lnTo>
                      <a:pt x="102" y="24"/>
                    </a:lnTo>
                    <a:lnTo>
                      <a:pt x="102" y="24"/>
                    </a:lnTo>
                    <a:lnTo>
                      <a:pt x="106" y="24"/>
                    </a:lnTo>
                    <a:lnTo>
                      <a:pt x="106" y="24"/>
                    </a:lnTo>
                    <a:lnTo>
                      <a:pt x="110" y="26"/>
                    </a:lnTo>
                    <a:lnTo>
                      <a:pt x="110" y="26"/>
                    </a:lnTo>
                    <a:lnTo>
                      <a:pt x="112" y="26"/>
                    </a:lnTo>
                    <a:lnTo>
                      <a:pt x="112" y="26"/>
                    </a:lnTo>
                    <a:lnTo>
                      <a:pt x="116" y="26"/>
                    </a:lnTo>
                    <a:lnTo>
                      <a:pt x="116" y="26"/>
                    </a:lnTo>
                    <a:lnTo>
                      <a:pt x="118" y="28"/>
                    </a:lnTo>
                    <a:lnTo>
                      <a:pt x="118" y="28"/>
                    </a:lnTo>
                    <a:lnTo>
                      <a:pt x="122" y="30"/>
                    </a:lnTo>
                    <a:lnTo>
                      <a:pt x="122" y="30"/>
                    </a:lnTo>
                    <a:lnTo>
                      <a:pt x="126" y="30"/>
                    </a:lnTo>
                    <a:lnTo>
                      <a:pt x="126" y="30"/>
                    </a:lnTo>
                    <a:lnTo>
                      <a:pt x="128" y="32"/>
                    </a:lnTo>
                    <a:lnTo>
                      <a:pt x="128" y="32"/>
                    </a:lnTo>
                    <a:lnTo>
                      <a:pt x="130" y="34"/>
                    </a:lnTo>
                    <a:lnTo>
                      <a:pt x="130" y="34"/>
                    </a:lnTo>
                    <a:lnTo>
                      <a:pt x="134" y="36"/>
                    </a:lnTo>
                    <a:lnTo>
                      <a:pt x="134" y="36"/>
                    </a:lnTo>
                    <a:lnTo>
                      <a:pt x="136" y="36"/>
                    </a:lnTo>
                    <a:lnTo>
                      <a:pt x="136" y="36"/>
                    </a:lnTo>
                    <a:lnTo>
                      <a:pt x="142" y="40"/>
                    </a:lnTo>
                    <a:lnTo>
                      <a:pt x="142" y="40"/>
                    </a:lnTo>
                    <a:lnTo>
                      <a:pt x="144" y="42"/>
                    </a:lnTo>
                    <a:lnTo>
                      <a:pt x="144" y="42"/>
                    </a:lnTo>
                    <a:lnTo>
                      <a:pt x="146" y="44"/>
                    </a:lnTo>
                    <a:lnTo>
                      <a:pt x="146" y="44"/>
                    </a:lnTo>
                    <a:lnTo>
                      <a:pt x="148" y="48"/>
                    </a:lnTo>
                    <a:lnTo>
                      <a:pt x="148" y="48"/>
                    </a:lnTo>
                    <a:lnTo>
                      <a:pt x="150" y="50"/>
                    </a:lnTo>
                    <a:lnTo>
                      <a:pt x="150" y="50"/>
                    </a:lnTo>
                    <a:lnTo>
                      <a:pt x="152" y="52"/>
                    </a:lnTo>
                    <a:lnTo>
                      <a:pt x="152" y="52"/>
                    </a:lnTo>
                    <a:lnTo>
                      <a:pt x="154" y="54"/>
                    </a:lnTo>
                    <a:lnTo>
                      <a:pt x="154" y="54"/>
                    </a:lnTo>
                    <a:lnTo>
                      <a:pt x="156" y="58"/>
                    </a:lnTo>
                    <a:lnTo>
                      <a:pt x="156" y="58"/>
                    </a:lnTo>
                    <a:lnTo>
                      <a:pt x="158" y="60"/>
                    </a:lnTo>
                    <a:lnTo>
                      <a:pt x="158" y="60"/>
                    </a:lnTo>
                    <a:lnTo>
                      <a:pt x="160" y="64"/>
                    </a:lnTo>
                    <a:lnTo>
                      <a:pt x="160" y="64"/>
                    </a:lnTo>
                    <a:lnTo>
                      <a:pt x="160" y="64"/>
                    </a:lnTo>
                    <a:lnTo>
                      <a:pt x="160" y="64"/>
                    </a:lnTo>
                    <a:lnTo>
                      <a:pt x="166" y="80"/>
                    </a:lnTo>
                    <a:lnTo>
                      <a:pt x="166" y="80"/>
                    </a:lnTo>
                    <a:lnTo>
                      <a:pt x="172" y="80"/>
                    </a:lnTo>
                    <a:lnTo>
                      <a:pt x="172" y="80"/>
                    </a:lnTo>
                    <a:lnTo>
                      <a:pt x="182" y="82"/>
                    </a:lnTo>
                    <a:lnTo>
                      <a:pt x="192" y="84"/>
                    </a:lnTo>
                    <a:lnTo>
                      <a:pt x="192" y="84"/>
                    </a:lnTo>
                    <a:lnTo>
                      <a:pt x="192" y="84"/>
                    </a:lnTo>
                    <a:lnTo>
                      <a:pt x="192" y="84"/>
                    </a:lnTo>
                    <a:lnTo>
                      <a:pt x="202" y="92"/>
                    </a:lnTo>
                    <a:lnTo>
                      <a:pt x="202" y="92"/>
                    </a:lnTo>
                    <a:lnTo>
                      <a:pt x="202" y="92"/>
                    </a:lnTo>
                    <a:lnTo>
                      <a:pt x="202" y="92"/>
                    </a:lnTo>
                    <a:lnTo>
                      <a:pt x="208" y="100"/>
                    </a:lnTo>
                    <a:lnTo>
                      <a:pt x="208" y="100"/>
                    </a:lnTo>
                    <a:lnTo>
                      <a:pt x="210" y="100"/>
                    </a:lnTo>
                    <a:lnTo>
                      <a:pt x="210" y="100"/>
                    </a:lnTo>
                    <a:lnTo>
                      <a:pt x="212" y="106"/>
                    </a:lnTo>
                    <a:lnTo>
                      <a:pt x="212" y="106"/>
                    </a:lnTo>
                    <a:lnTo>
                      <a:pt x="212" y="106"/>
                    </a:lnTo>
                    <a:lnTo>
                      <a:pt x="212" y="106"/>
                    </a:lnTo>
                    <a:lnTo>
                      <a:pt x="214" y="112"/>
                    </a:lnTo>
                    <a:lnTo>
                      <a:pt x="214" y="112"/>
                    </a:lnTo>
                    <a:lnTo>
                      <a:pt x="214" y="112"/>
                    </a:lnTo>
                    <a:lnTo>
                      <a:pt x="214" y="112"/>
                    </a:lnTo>
                    <a:lnTo>
                      <a:pt x="216" y="116"/>
                    </a:lnTo>
                    <a:lnTo>
                      <a:pt x="216" y="116"/>
                    </a:lnTo>
                    <a:lnTo>
                      <a:pt x="216" y="118"/>
                    </a:lnTo>
                    <a:lnTo>
                      <a:pt x="216" y="118"/>
                    </a:lnTo>
                    <a:lnTo>
                      <a:pt x="216" y="124"/>
                    </a:lnTo>
                    <a:lnTo>
                      <a:pt x="216" y="124"/>
                    </a:lnTo>
                    <a:lnTo>
                      <a:pt x="216" y="132"/>
                    </a:lnTo>
                    <a:lnTo>
                      <a:pt x="216" y="132"/>
                    </a:lnTo>
                    <a:lnTo>
                      <a:pt x="210" y="146"/>
                    </a:lnTo>
                    <a:lnTo>
                      <a:pt x="220" y="172"/>
                    </a:lnTo>
                    <a:lnTo>
                      <a:pt x="220" y="172"/>
                    </a:lnTo>
                    <a:lnTo>
                      <a:pt x="228" y="162"/>
                    </a:lnTo>
                    <a:lnTo>
                      <a:pt x="234" y="150"/>
                    </a:lnTo>
                    <a:lnTo>
                      <a:pt x="238" y="138"/>
                    </a:lnTo>
                    <a:lnTo>
                      <a:pt x="240" y="124"/>
                    </a:lnTo>
                    <a:lnTo>
                      <a:pt x="240" y="124"/>
                    </a:lnTo>
                    <a:lnTo>
                      <a:pt x="238" y="112"/>
                    </a:lnTo>
                    <a:lnTo>
                      <a:pt x="236" y="100"/>
                    </a:lnTo>
                    <a:lnTo>
                      <a:pt x="230" y="90"/>
                    </a:lnTo>
                    <a:lnTo>
                      <a:pt x="224" y="80"/>
                    </a:lnTo>
                    <a:lnTo>
                      <a:pt x="216" y="72"/>
                    </a:lnTo>
                    <a:lnTo>
                      <a:pt x="206" y="66"/>
                    </a:lnTo>
                    <a:lnTo>
                      <a:pt x="196" y="60"/>
                    </a:lnTo>
                    <a:lnTo>
                      <a:pt x="184" y="58"/>
                    </a:lnTo>
                    <a:lnTo>
                      <a:pt x="184" y="58"/>
                    </a:lnTo>
                    <a:lnTo>
                      <a:pt x="178" y="44"/>
                    </a:lnTo>
                    <a:lnTo>
                      <a:pt x="170" y="34"/>
                    </a:lnTo>
                    <a:lnTo>
                      <a:pt x="160" y="24"/>
                    </a:lnTo>
                    <a:lnTo>
                      <a:pt x="148" y="16"/>
                    </a:lnTo>
                    <a:lnTo>
                      <a:pt x="138" y="10"/>
                    </a:lnTo>
                    <a:lnTo>
                      <a:pt x="124" y="4"/>
                    </a:lnTo>
                    <a:lnTo>
                      <a:pt x="110" y="2"/>
                    </a:lnTo>
                    <a:lnTo>
                      <a:pt x="96" y="0"/>
                    </a:lnTo>
                    <a:lnTo>
                      <a:pt x="96" y="0"/>
                    </a:lnTo>
                    <a:lnTo>
                      <a:pt x="76" y="2"/>
                    </a:lnTo>
                    <a:lnTo>
                      <a:pt x="58" y="8"/>
                    </a:lnTo>
                    <a:lnTo>
                      <a:pt x="42" y="16"/>
                    </a:lnTo>
                    <a:lnTo>
                      <a:pt x="28" y="28"/>
                    </a:lnTo>
                    <a:lnTo>
                      <a:pt x="16" y="42"/>
                    </a:lnTo>
                    <a:lnTo>
                      <a:pt x="8" y="58"/>
                    </a:lnTo>
                    <a:lnTo>
                      <a:pt x="2" y="76"/>
                    </a:lnTo>
                    <a:lnTo>
                      <a:pt x="0" y="96"/>
                    </a:lnTo>
                    <a:lnTo>
                      <a:pt x="0" y="96"/>
                    </a:lnTo>
                    <a:lnTo>
                      <a:pt x="0" y="96"/>
                    </a:lnTo>
                    <a:lnTo>
                      <a:pt x="2" y="114"/>
                    </a:lnTo>
                    <a:lnTo>
                      <a:pt x="6" y="130"/>
                    </a:lnTo>
                    <a:lnTo>
                      <a:pt x="14" y="146"/>
                    </a:lnTo>
                    <a:lnTo>
                      <a:pt x="24" y="160"/>
                    </a:lnTo>
                    <a:lnTo>
                      <a:pt x="34" y="134"/>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88" name="Freeform 226"/>
              <p:cNvSpPr>
                <a:spLocks/>
              </p:cNvSpPr>
              <p:nvPr/>
            </p:nvSpPr>
            <p:spPr bwMode="auto">
              <a:xfrm>
                <a:off x="5183187" y="3349623"/>
                <a:ext cx="215900" cy="241300"/>
              </a:xfrm>
              <a:custGeom>
                <a:avLst/>
                <a:gdLst/>
                <a:ahLst/>
                <a:cxnLst>
                  <a:cxn ang="0">
                    <a:pos x="112" y="84"/>
                  </a:cxn>
                  <a:cxn ang="0">
                    <a:pos x="112" y="84"/>
                  </a:cxn>
                  <a:cxn ang="0">
                    <a:pos x="112" y="92"/>
                  </a:cxn>
                  <a:cxn ang="0">
                    <a:pos x="108" y="102"/>
                  </a:cxn>
                  <a:cxn ang="0">
                    <a:pos x="104" y="108"/>
                  </a:cxn>
                  <a:cxn ang="0">
                    <a:pos x="100" y="116"/>
                  </a:cxn>
                  <a:cxn ang="0">
                    <a:pos x="92" y="120"/>
                  </a:cxn>
                  <a:cxn ang="0">
                    <a:pos x="86" y="124"/>
                  </a:cxn>
                  <a:cxn ang="0">
                    <a:pos x="76" y="128"/>
                  </a:cxn>
                  <a:cxn ang="0">
                    <a:pos x="68" y="128"/>
                  </a:cxn>
                  <a:cxn ang="0">
                    <a:pos x="68" y="128"/>
                  </a:cxn>
                  <a:cxn ang="0">
                    <a:pos x="60" y="128"/>
                  </a:cxn>
                  <a:cxn ang="0">
                    <a:pos x="50" y="124"/>
                  </a:cxn>
                  <a:cxn ang="0">
                    <a:pos x="44" y="120"/>
                  </a:cxn>
                  <a:cxn ang="0">
                    <a:pos x="36" y="116"/>
                  </a:cxn>
                  <a:cxn ang="0">
                    <a:pos x="32" y="108"/>
                  </a:cxn>
                  <a:cxn ang="0">
                    <a:pos x="28" y="102"/>
                  </a:cxn>
                  <a:cxn ang="0">
                    <a:pos x="24" y="92"/>
                  </a:cxn>
                  <a:cxn ang="0">
                    <a:pos x="24" y="84"/>
                  </a:cxn>
                  <a:cxn ang="0">
                    <a:pos x="24" y="84"/>
                  </a:cxn>
                  <a:cxn ang="0">
                    <a:pos x="24" y="76"/>
                  </a:cxn>
                  <a:cxn ang="0">
                    <a:pos x="28" y="66"/>
                  </a:cxn>
                  <a:cxn ang="0">
                    <a:pos x="32" y="60"/>
                  </a:cxn>
                  <a:cxn ang="0">
                    <a:pos x="36" y="52"/>
                  </a:cxn>
                  <a:cxn ang="0">
                    <a:pos x="44" y="48"/>
                  </a:cxn>
                  <a:cxn ang="0">
                    <a:pos x="50" y="44"/>
                  </a:cxn>
                  <a:cxn ang="0">
                    <a:pos x="60" y="40"/>
                  </a:cxn>
                  <a:cxn ang="0">
                    <a:pos x="68" y="40"/>
                  </a:cxn>
                  <a:cxn ang="0">
                    <a:pos x="68" y="56"/>
                  </a:cxn>
                  <a:cxn ang="0">
                    <a:pos x="108" y="28"/>
                  </a:cxn>
                  <a:cxn ang="0">
                    <a:pos x="68" y="0"/>
                  </a:cxn>
                  <a:cxn ang="0">
                    <a:pos x="68" y="16"/>
                  </a:cxn>
                  <a:cxn ang="0">
                    <a:pos x="68" y="16"/>
                  </a:cxn>
                  <a:cxn ang="0">
                    <a:pos x="54" y="18"/>
                  </a:cxn>
                  <a:cxn ang="0">
                    <a:pos x="42" y="22"/>
                  </a:cxn>
                  <a:cxn ang="0">
                    <a:pos x="30" y="28"/>
                  </a:cxn>
                  <a:cxn ang="0">
                    <a:pos x="20" y="36"/>
                  </a:cxn>
                  <a:cxn ang="0">
                    <a:pos x="12" y="46"/>
                  </a:cxn>
                  <a:cxn ang="0">
                    <a:pos x="6" y="58"/>
                  </a:cxn>
                  <a:cxn ang="0">
                    <a:pos x="2" y="70"/>
                  </a:cxn>
                  <a:cxn ang="0">
                    <a:pos x="0" y="84"/>
                  </a:cxn>
                  <a:cxn ang="0">
                    <a:pos x="0" y="84"/>
                  </a:cxn>
                  <a:cxn ang="0">
                    <a:pos x="2" y="98"/>
                  </a:cxn>
                  <a:cxn ang="0">
                    <a:pos x="6" y="110"/>
                  </a:cxn>
                  <a:cxn ang="0">
                    <a:pos x="12" y="122"/>
                  </a:cxn>
                  <a:cxn ang="0">
                    <a:pos x="20" y="132"/>
                  </a:cxn>
                  <a:cxn ang="0">
                    <a:pos x="30" y="140"/>
                  </a:cxn>
                  <a:cxn ang="0">
                    <a:pos x="42" y="146"/>
                  </a:cxn>
                  <a:cxn ang="0">
                    <a:pos x="54" y="150"/>
                  </a:cxn>
                  <a:cxn ang="0">
                    <a:pos x="68" y="152"/>
                  </a:cxn>
                  <a:cxn ang="0">
                    <a:pos x="68" y="152"/>
                  </a:cxn>
                  <a:cxn ang="0">
                    <a:pos x="82" y="150"/>
                  </a:cxn>
                  <a:cxn ang="0">
                    <a:pos x="94" y="146"/>
                  </a:cxn>
                  <a:cxn ang="0">
                    <a:pos x="106" y="140"/>
                  </a:cxn>
                  <a:cxn ang="0">
                    <a:pos x="116" y="132"/>
                  </a:cxn>
                  <a:cxn ang="0">
                    <a:pos x="124" y="122"/>
                  </a:cxn>
                  <a:cxn ang="0">
                    <a:pos x="130" y="110"/>
                  </a:cxn>
                  <a:cxn ang="0">
                    <a:pos x="134" y="98"/>
                  </a:cxn>
                  <a:cxn ang="0">
                    <a:pos x="136" y="84"/>
                  </a:cxn>
                  <a:cxn ang="0">
                    <a:pos x="112" y="84"/>
                  </a:cxn>
                </a:cxnLst>
                <a:rect l="0" t="0" r="r" b="b"/>
                <a:pathLst>
                  <a:path w="136" h="152">
                    <a:moveTo>
                      <a:pt x="112" y="84"/>
                    </a:moveTo>
                    <a:lnTo>
                      <a:pt x="112" y="84"/>
                    </a:lnTo>
                    <a:lnTo>
                      <a:pt x="112" y="92"/>
                    </a:lnTo>
                    <a:lnTo>
                      <a:pt x="108" y="102"/>
                    </a:lnTo>
                    <a:lnTo>
                      <a:pt x="104" y="108"/>
                    </a:lnTo>
                    <a:lnTo>
                      <a:pt x="100" y="116"/>
                    </a:lnTo>
                    <a:lnTo>
                      <a:pt x="92" y="120"/>
                    </a:lnTo>
                    <a:lnTo>
                      <a:pt x="86" y="124"/>
                    </a:lnTo>
                    <a:lnTo>
                      <a:pt x="76" y="128"/>
                    </a:lnTo>
                    <a:lnTo>
                      <a:pt x="68" y="128"/>
                    </a:lnTo>
                    <a:lnTo>
                      <a:pt x="68" y="128"/>
                    </a:lnTo>
                    <a:lnTo>
                      <a:pt x="60" y="128"/>
                    </a:lnTo>
                    <a:lnTo>
                      <a:pt x="50" y="124"/>
                    </a:lnTo>
                    <a:lnTo>
                      <a:pt x="44" y="120"/>
                    </a:lnTo>
                    <a:lnTo>
                      <a:pt x="36" y="116"/>
                    </a:lnTo>
                    <a:lnTo>
                      <a:pt x="32" y="108"/>
                    </a:lnTo>
                    <a:lnTo>
                      <a:pt x="28" y="102"/>
                    </a:lnTo>
                    <a:lnTo>
                      <a:pt x="24" y="92"/>
                    </a:lnTo>
                    <a:lnTo>
                      <a:pt x="24" y="84"/>
                    </a:lnTo>
                    <a:lnTo>
                      <a:pt x="24" y="84"/>
                    </a:lnTo>
                    <a:lnTo>
                      <a:pt x="24" y="76"/>
                    </a:lnTo>
                    <a:lnTo>
                      <a:pt x="28" y="66"/>
                    </a:lnTo>
                    <a:lnTo>
                      <a:pt x="32" y="60"/>
                    </a:lnTo>
                    <a:lnTo>
                      <a:pt x="36" y="52"/>
                    </a:lnTo>
                    <a:lnTo>
                      <a:pt x="44" y="48"/>
                    </a:lnTo>
                    <a:lnTo>
                      <a:pt x="50" y="44"/>
                    </a:lnTo>
                    <a:lnTo>
                      <a:pt x="60" y="40"/>
                    </a:lnTo>
                    <a:lnTo>
                      <a:pt x="68" y="40"/>
                    </a:lnTo>
                    <a:lnTo>
                      <a:pt x="68" y="56"/>
                    </a:lnTo>
                    <a:lnTo>
                      <a:pt x="108" y="28"/>
                    </a:lnTo>
                    <a:lnTo>
                      <a:pt x="68" y="0"/>
                    </a:lnTo>
                    <a:lnTo>
                      <a:pt x="68" y="16"/>
                    </a:lnTo>
                    <a:lnTo>
                      <a:pt x="68" y="16"/>
                    </a:lnTo>
                    <a:lnTo>
                      <a:pt x="54" y="18"/>
                    </a:lnTo>
                    <a:lnTo>
                      <a:pt x="42" y="22"/>
                    </a:lnTo>
                    <a:lnTo>
                      <a:pt x="30" y="28"/>
                    </a:lnTo>
                    <a:lnTo>
                      <a:pt x="20" y="36"/>
                    </a:lnTo>
                    <a:lnTo>
                      <a:pt x="12" y="46"/>
                    </a:lnTo>
                    <a:lnTo>
                      <a:pt x="6" y="58"/>
                    </a:lnTo>
                    <a:lnTo>
                      <a:pt x="2" y="70"/>
                    </a:lnTo>
                    <a:lnTo>
                      <a:pt x="0" y="84"/>
                    </a:lnTo>
                    <a:lnTo>
                      <a:pt x="0" y="84"/>
                    </a:lnTo>
                    <a:lnTo>
                      <a:pt x="2" y="98"/>
                    </a:lnTo>
                    <a:lnTo>
                      <a:pt x="6" y="110"/>
                    </a:lnTo>
                    <a:lnTo>
                      <a:pt x="12" y="122"/>
                    </a:lnTo>
                    <a:lnTo>
                      <a:pt x="20" y="132"/>
                    </a:lnTo>
                    <a:lnTo>
                      <a:pt x="30" y="140"/>
                    </a:lnTo>
                    <a:lnTo>
                      <a:pt x="42" y="146"/>
                    </a:lnTo>
                    <a:lnTo>
                      <a:pt x="54" y="150"/>
                    </a:lnTo>
                    <a:lnTo>
                      <a:pt x="68" y="152"/>
                    </a:lnTo>
                    <a:lnTo>
                      <a:pt x="68" y="152"/>
                    </a:lnTo>
                    <a:lnTo>
                      <a:pt x="82" y="150"/>
                    </a:lnTo>
                    <a:lnTo>
                      <a:pt x="94" y="146"/>
                    </a:lnTo>
                    <a:lnTo>
                      <a:pt x="106" y="140"/>
                    </a:lnTo>
                    <a:lnTo>
                      <a:pt x="116" y="132"/>
                    </a:lnTo>
                    <a:lnTo>
                      <a:pt x="124" y="122"/>
                    </a:lnTo>
                    <a:lnTo>
                      <a:pt x="130" y="110"/>
                    </a:lnTo>
                    <a:lnTo>
                      <a:pt x="134" y="98"/>
                    </a:lnTo>
                    <a:lnTo>
                      <a:pt x="136" y="84"/>
                    </a:lnTo>
                    <a:lnTo>
                      <a:pt x="112" y="84"/>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sp>
          <p:nvSpPr>
            <p:cNvPr id="89" name="Freeform 364"/>
            <p:cNvSpPr>
              <a:spLocks noEditPoints="1"/>
            </p:cNvSpPr>
            <p:nvPr/>
          </p:nvSpPr>
          <p:spPr bwMode="auto">
            <a:xfrm>
              <a:off x="2897814" y="2415205"/>
              <a:ext cx="295275" cy="366713"/>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EE5500"/>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90" name="Freeform 364"/>
            <p:cNvSpPr>
              <a:spLocks noEditPoints="1"/>
            </p:cNvSpPr>
            <p:nvPr/>
          </p:nvSpPr>
          <p:spPr bwMode="auto">
            <a:xfrm>
              <a:off x="2897814" y="3051948"/>
              <a:ext cx="295275" cy="366713"/>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EE5500"/>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91" name="Freeform 364"/>
            <p:cNvSpPr>
              <a:spLocks noEditPoints="1"/>
            </p:cNvSpPr>
            <p:nvPr/>
          </p:nvSpPr>
          <p:spPr bwMode="auto">
            <a:xfrm>
              <a:off x="2897814" y="3646014"/>
              <a:ext cx="295275" cy="366713"/>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EE5500"/>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92" name="Freeform 364"/>
            <p:cNvSpPr>
              <a:spLocks noEditPoints="1"/>
            </p:cNvSpPr>
            <p:nvPr/>
          </p:nvSpPr>
          <p:spPr bwMode="auto">
            <a:xfrm>
              <a:off x="1412649" y="2997942"/>
              <a:ext cx="324036" cy="402432"/>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54C2F0"/>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93" name="Freeform 364"/>
            <p:cNvSpPr>
              <a:spLocks noEditPoints="1"/>
            </p:cNvSpPr>
            <p:nvPr/>
          </p:nvSpPr>
          <p:spPr bwMode="auto">
            <a:xfrm>
              <a:off x="3626895" y="3051948"/>
              <a:ext cx="324036" cy="402432"/>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54C2F0"/>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94" name="Text Box 5"/>
            <p:cNvSpPr txBox="1">
              <a:spLocks noChangeArrowheads="1"/>
            </p:cNvSpPr>
            <p:nvPr/>
          </p:nvSpPr>
          <p:spPr bwMode="auto">
            <a:xfrm>
              <a:off x="2661075" y="2744027"/>
              <a:ext cx="641784" cy="276999"/>
            </a:xfrm>
            <a:prstGeom prst="rect">
              <a:avLst/>
            </a:prstGeom>
            <a:noFill/>
            <a:ln w="9525">
              <a:noFill/>
              <a:miter lim="800000"/>
              <a:headEnd/>
              <a:tailEnd/>
            </a:ln>
          </p:spPr>
          <p:txBody>
            <a:bodyPr wrap="square">
              <a:spAutoFit/>
            </a:bodyPr>
            <a:lstStyle/>
            <a:p>
              <a:pPr>
                <a:defRPr/>
              </a:pPr>
              <a:r>
                <a:rPr lang="en-US" altLang="ja-JP" sz="1200">
                  <a:solidFill>
                    <a:srgbClr val="EE5500"/>
                  </a:solidFill>
                  <a:cs typeface="メイリオ" pitchFamily="50" charset="-128"/>
                </a:rPr>
                <a:t>insert</a:t>
              </a:r>
              <a:endParaRPr lang="ja-JP" altLang="en-US" sz="1200">
                <a:solidFill>
                  <a:srgbClr val="EE5500"/>
                </a:solidFill>
                <a:cs typeface="メイリオ" pitchFamily="50" charset="-128"/>
              </a:endParaRPr>
            </a:p>
          </p:txBody>
        </p:sp>
        <p:sp>
          <p:nvSpPr>
            <p:cNvPr id="95" name="Text Box 5"/>
            <p:cNvSpPr txBox="1">
              <a:spLocks noChangeArrowheads="1"/>
            </p:cNvSpPr>
            <p:nvPr/>
          </p:nvSpPr>
          <p:spPr bwMode="auto">
            <a:xfrm>
              <a:off x="2573778" y="3369016"/>
              <a:ext cx="756084" cy="276999"/>
            </a:xfrm>
            <a:prstGeom prst="rect">
              <a:avLst/>
            </a:prstGeom>
            <a:noFill/>
            <a:ln w="9525">
              <a:noFill/>
              <a:miter lim="800000"/>
              <a:headEnd/>
              <a:tailEnd/>
            </a:ln>
          </p:spPr>
          <p:txBody>
            <a:bodyPr wrap="square">
              <a:spAutoFit/>
            </a:bodyPr>
            <a:lstStyle/>
            <a:p>
              <a:pPr>
                <a:defRPr/>
              </a:pPr>
              <a:r>
                <a:rPr lang="en-US" altLang="ja-JP" sz="1200">
                  <a:solidFill>
                    <a:srgbClr val="EE5500"/>
                  </a:solidFill>
                  <a:cs typeface="メイリオ" pitchFamily="50" charset="-128"/>
                </a:rPr>
                <a:t>update</a:t>
              </a:r>
              <a:endParaRPr lang="ja-JP" altLang="en-US" sz="1200">
                <a:solidFill>
                  <a:srgbClr val="EE5500"/>
                </a:solidFill>
                <a:cs typeface="メイリオ" pitchFamily="50" charset="-128"/>
              </a:endParaRPr>
            </a:p>
          </p:txBody>
        </p:sp>
        <p:sp>
          <p:nvSpPr>
            <p:cNvPr id="96" name="Text Box 5"/>
            <p:cNvSpPr txBox="1">
              <a:spLocks noChangeArrowheads="1"/>
            </p:cNvSpPr>
            <p:nvPr/>
          </p:nvSpPr>
          <p:spPr bwMode="auto">
            <a:xfrm>
              <a:off x="2627784" y="3986165"/>
              <a:ext cx="756084" cy="276999"/>
            </a:xfrm>
            <a:prstGeom prst="rect">
              <a:avLst/>
            </a:prstGeom>
            <a:noFill/>
            <a:ln w="9525">
              <a:noFill/>
              <a:miter lim="800000"/>
              <a:headEnd/>
              <a:tailEnd/>
            </a:ln>
          </p:spPr>
          <p:txBody>
            <a:bodyPr wrap="square">
              <a:spAutoFit/>
            </a:bodyPr>
            <a:lstStyle/>
            <a:p>
              <a:pPr>
                <a:defRPr/>
              </a:pPr>
              <a:r>
                <a:rPr lang="en-US" altLang="ja-JP" sz="1200">
                  <a:solidFill>
                    <a:srgbClr val="EE5500"/>
                  </a:solidFill>
                  <a:cs typeface="メイリオ" pitchFamily="50" charset="-128"/>
                </a:rPr>
                <a:t>delete</a:t>
              </a:r>
              <a:endParaRPr lang="ja-JP" altLang="en-US" sz="1200">
                <a:solidFill>
                  <a:srgbClr val="EE5500"/>
                </a:solidFill>
                <a:cs typeface="メイリオ" pitchFamily="50" charset="-128"/>
              </a:endParaRPr>
            </a:p>
          </p:txBody>
        </p:sp>
        <p:sp>
          <p:nvSpPr>
            <p:cNvPr id="97" name="角丸四角形 96"/>
            <p:cNvSpPr/>
            <p:nvPr/>
          </p:nvSpPr>
          <p:spPr>
            <a:xfrm>
              <a:off x="1331640" y="1275606"/>
              <a:ext cx="2160240" cy="243000"/>
            </a:xfrm>
            <a:prstGeom prst="roundRect">
              <a:avLst>
                <a:gd name="adj" fmla="val 10028"/>
              </a:avLst>
            </a:prstGeom>
            <a:solidFill>
              <a:srgbClr val="54C2F0"/>
            </a:solidFill>
            <a:ln w="25400" cap="flat" cmpd="sng" algn="ctr">
              <a:solidFill>
                <a:srgbClr val="54C2F0"/>
              </a:solidFill>
              <a:prstDash val="solid"/>
            </a:ln>
            <a:effectLst/>
          </p:spPr>
          <p:txBody>
            <a:bodyPr lIns="68577" tIns="34289" rIns="68577" bIns="34289" rtlCol="0" anchor="ctr"/>
            <a:lstStyle/>
            <a:p>
              <a:pPr algn="ctr">
                <a:defRPr/>
              </a:pPr>
              <a:r>
                <a:rPr kumimoji="0" lang="ja-JP" altLang="en-US" sz="1350" kern="0">
                  <a:solidFill>
                    <a:sysClr val="window" lastClr="FFFFFF"/>
                  </a:solidFill>
                  <a:cs typeface="メイリオ" panose="020B0604030504040204" pitchFamily="50" charset="-128"/>
                </a:rPr>
                <a:t>データ入力条件</a:t>
              </a:r>
              <a:endParaRPr kumimoji="0" lang="en-US" altLang="ja-JP" sz="1350" kern="0">
                <a:solidFill>
                  <a:sysClr val="window" lastClr="FFFFFF"/>
                </a:solidFill>
                <a:cs typeface="メイリオ" panose="020B0604030504040204" pitchFamily="50" charset="-128"/>
              </a:endParaRPr>
            </a:p>
          </p:txBody>
        </p:sp>
        <p:sp>
          <p:nvSpPr>
            <p:cNvPr id="98" name="角丸四角形 97"/>
            <p:cNvSpPr/>
            <p:nvPr/>
          </p:nvSpPr>
          <p:spPr>
            <a:xfrm>
              <a:off x="3518883" y="1275633"/>
              <a:ext cx="2160240" cy="243000"/>
            </a:xfrm>
            <a:prstGeom prst="roundRect">
              <a:avLst>
                <a:gd name="adj" fmla="val 10028"/>
              </a:avLst>
            </a:prstGeom>
            <a:solidFill>
              <a:srgbClr val="54C2F0"/>
            </a:solidFill>
            <a:ln w="25400" cap="flat" cmpd="sng" algn="ctr">
              <a:solidFill>
                <a:srgbClr val="54C2F0"/>
              </a:solidFill>
              <a:prstDash val="solid"/>
            </a:ln>
            <a:effectLst/>
          </p:spPr>
          <p:txBody>
            <a:bodyPr lIns="68577" tIns="34289" rIns="68577" bIns="34289" rtlCol="0" anchor="ctr"/>
            <a:lstStyle/>
            <a:p>
              <a:pPr algn="ctr">
                <a:defRPr/>
              </a:pPr>
              <a:r>
                <a:rPr kumimoji="0" lang="ja-JP" altLang="en-US" sz="1350" kern="0">
                  <a:solidFill>
                    <a:sysClr val="window" lastClr="FFFFFF"/>
                  </a:solidFill>
                  <a:cs typeface="メイリオ" panose="020B0604030504040204" pitchFamily="50" charset="-128"/>
                </a:rPr>
                <a:t>出力順設定</a:t>
              </a:r>
              <a:endParaRPr kumimoji="0" lang="en-US" altLang="ja-JP" sz="1350" kern="0">
                <a:solidFill>
                  <a:sysClr val="window" lastClr="FFFFFF"/>
                </a:solidFill>
                <a:cs typeface="メイリオ" panose="020B0604030504040204" pitchFamily="50" charset="-128"/>
              </a:endParaRPr>
            </a:p>
          </p:txBody>
        </p:sp>
        <p:sp>
          <p:nvSpPr>
            <p:cNvPr id="99" name="角丸四角形 98"/>
            <p:cNvSpPr/>
            <p:nvPr/>
          </p:nvSpPr>
          <p:spPr>
            <a:xfrm>
              <a:off x="5706126" y="1275606"/>
              <a:ext cx="2160240" cy="243000"/>
            </a:xfrm>
            <a:prstGeom prst="roundRect">
              <a:avLst>
                <a:gd name="adj" fmla="val 10028"/>
              </a:avLst>
            </a:prstGeom>
            <a:solidFill>
              <a:srgbClr val="54C2F0"/>
            </a:solidFill>
            <a:ln w="25400" cap="flat" cmpd="sng" algn="ctr">
              <a:solidFill>
                <a:srgbClr val="54C2F0"/>
              </a:solidFill>
              <a:prstDash val="solid"/>
            </a:ln>
            <a:effectLst/>
          </p:spPr>
          <p:txBody>
            <a:bodyPr lIns="68577" tIns="34289" rIns="68577" bIns="34289" rtlCol="0" anchor="ctr"/>
            <a:lstStyle/>
            <a:p>
              <a:pPr algn="ctr">
                <a:defRPr/>
              </a:pPr>
              <a:r>
                <a:rPr kumimoji="0" lang="ja-JP" altLang="en-US" sz="1350" kern="0">
                  <a:solidFill>
                    <a:sysClr val="window" lastClr="FFFFFF"/>
                  </a:solidFill>
                  <a:cs typeface="メイリオ" panose="020B0604030504040204" pitchFamily="50" charset="-128"/>
                </a:rPr>
                <a:t>出力ファイル設定</a:t>
              </a:r>
              <a:endParaRPr kumimoji="0" lang="en-US" altLang="ja-JP" sz="1350" kern="0">
                <a:solidFill>
                  <a:sysClr val="window" lastClr="FFFFFF"/>
                </a:solidFill>
                <a:cs typeface="メイリオ" panose="020B0604030504040204" pitchFamily="50" charset="-128"/>
              </a:endParaRPr>
            </a:p>
          </p:txBody>
        </p:sp>
        <p:sp>
          <p:nvSpPr>
            <p:cNvPr id="100" name="Freeform 364"/>
            <p:cNvSpPr>
              <a:spLocks noEditPoints="1"/>
            </p:cNvSpPr>
            <p:nvPr/>
          </p:nvSpPr>
          <p:spPr bwMode="auto">
            <a:xfrm>
              <a:off x="5814138" y="3030801"/>
              <a:ext cx="324036" cy="402432"/>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54C2F0"/>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nvGrpSpPr>
            <p:cNvPr id="101" name="グループ化 287"/>
            <p:cNvGrpSpPr/>
            <p:nvPr/>
          </p:nvGrpSpPr>
          <p:grpSpPr>
            <a:xfrm>
              <a:off x="6219183" y="3151057"/>
              <a:ext cx="355569" cy="257788"/>
              <a:chOff x="3084116" y="3387725"/>
              <a:chExt cx="381000" cy="276225"/>
            </a:xfrm>
            <a:solidFill>
              <a:srgbClr val="54C2F0"/>
            </a:solidFill>
          </p:grpSpPr>
          <p:sp>
            <p:nvSpPr>
              <p:cNvPr id="102" name="Rectangle 206"/>
              <p:cNvSpPr>
                <a:spLocks noChangeArrowheads="1"/>
              </p:cNvSpPr>
              <p:nvPr/>
            </p:nvSpPr>
            <p:spPr bwMode="auto">
              <a:xfrm>
                <a:off x="3084116" y="3387725"/>
                <a:ext cx="381000" cy="63500"/>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103" name="Rectangle 207"/>
              <p:cNvSpPr>
                <a:spLocks noChangeArrowheads="1"/>
              </p:cNvSpPr>
              <p:nvPr/>
            </p:nvSpPr>
            <p:spPr bwMode="auto">
              <a:xfrm>
                <a:off x="3084116" y="3492500"/>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104" name="Rectangle 208"/>
              <p:cNvSpPr>
                <a:spLocks noChangeArrowheads="1"/>
              </p:cNvSpPr>
              <p:nvPr/>
            </p:nvSpPr>
            <p:spPr bwMode="auto">
              <a:xfrm>
                <a:off x="3188891" y="3492500"/>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105" name="Rectangle 209"/>
              <p:cNvSpPr>
                <a:spLocks noChangeArrowheads="1"/>
              </p:cNvSpPr>
              <p:nvPr/>
            </p:nvSpPr>
            <p:spPr bwMode="auto">
              <a:xfrm>
                <a:off x="3293666" y="3492500"/>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106" name="Rectangle 210"/>
              <p:cNvSpPr>
                <a:spLocks noChangeArrowheads="1"/>
              </p:cNvSpPr>
              <p:nvPr/>
            </p:nvSpPr>
            <p:spPr bwMode="auto">
              <a:xfrm>
                <a:off x="3398441" y="3492500"/>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107" name="Rectangle 211"/>
              <p:cNvSpPr>
                <a:spLocks noChangeArrowheads="1"/>
              </p:cNvSpPr>
              <p:nvPr/>
            </p:nvSpPr>
            <p:spPr bwMode="auto">
              <a:xfrm>
                <a:off x="3084116" y="3597275"/>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108" name="Rectangle 212"/>
              <p:cNvSpPr>
                <a:spLocks noChangeArrowheads="1"/>
              </p:cNvSpPr>
              <p:nvPr/>
            </p:nvSpPr>
            <p:spPr bwMode="auto">
              <a:xfrm>
                <a:off x="3188891" y="3597275"/>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109" name="Rectangle 213"/>
              <p:cNvSpPr>
                <a:spLocks noChangeArrowheads="1"/>
              </p:cNvSpPr>
              <p:nvPr/>
            </p:nvSpPr>
            <p:spPr bwMode="auto">
              <a:xfrm>
                <a:off x="3293666" y="3597275"/>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110" name="Rectangle 214"/>
              <p:cNvSpPr>
                <a:spLocks noChangeArrowheads="1"/>
              </p:cNvSpPr>
              <p:nvPr/>
            </p:nvSpPr>
            <p:spPr bwMode="auto">
              <a:xfrm>
                <a:off x="3398441" y="3597275"/>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grpSp>
    </p:spTree>
    <p:extLst>
      <p:ext uri="{BB962C8B-B14F-4D97-AF65-F5344CB8AC3E}">
        <p14:creationId xmlns:p14="http://schemas.microsoft.com/office/powerpoint/2010/main" val="9390794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51</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テキスト プレースホルダー 3"/>
          <p:cNvSpPr>
            <a:spLocks noGrp="1"/>
          </p:cNvSpPr>
          <p:nvPr>
            <p:ph type="body" sz="quarter" idx="16"/>
          </p:nvPr>
        </p:nvSpPr>
        <p:spPr/>
        <p:txBody>
          <a:bodyPr/>
          <a:lstStyle/>
          <a:p>
            <a:r>
              <a:rPr lang="ja-JP" altLang="en-US"/>
              <a:t>人材情報の共有のための柔軟なセキュリティ設定</a:t>
            </a:r>
          </a:p>
          <a:p>
            <a:endParaRPr kumimoji="1" lang="ja-JP" altLang="en-US"/>
          </a:p>
        </p:txBody>
      </p:sp>
      <p:sp>
        <p:nvSpPr>
          <p:cNvPr id="6" name="タイトル 5"/>
          <p:cNvSpPr>
            <a:spLocks noGrp="1"/>
          </p:cNvSpPr>
          <p:nvPr>
            <p:ph type="title"/>
          </p:nvPr>
        </p:nvSpPr>
        <p:spPr/>
        <p:txBody>
          <a:bodyPr/>
          <a:lstStyle/>
          <a:p>
            <a:r>
              <a:rPr lang="ja-JP" altLang="en-US"/>
              <a:t>人事管理・給与管理特長</a:t>
            </a:r>
            <a:endParaRPr kumimoji="1" lang="ja-JP" altLang="en-US"/>
          </a:p>
        </p:txBody>
      </p:sp>
      <p:grpSp>
        <p:nvGrpSpPr>
          <p:cNvPr id="28" name="グループ化 27"/>
          <p:cNvGrpSpPr/>
          <p:nvPr/>
        </p:nvGrpSpPr>
        <p:grpSpPr>
          <a:xfrm>
            <a:off x="611560" y="1125836"/>
            <a:ext cx="7557278" cy="3599768"/>
            <a:chOff x="1232634" y="1221600"/>
            <a:chExt cx="6632678" cy="3159352"/>
          </a:xfrm>
        </p:grpSpPr>
        <p:sp>
          <p:nvSpPr>
            <p:cNvPr id="7" name="AutoShape 37"/>
            <p:cNvSpPr>
              <a:spLocks noChangeArrowheads="1"/>
            </p:cNvSpPr>
            <p:nvPr/>
          </p:nvSpPr>
          <p:spPr bwMode="auto">
            <a:xfrm>
              <a:off x="4617287" y="3651870"/>
              <a:ext cx="3248025" cy="723366"/>
            </a:xfrm>
            <a:prstGeom prst="roundRect">
              <a:avLst>
                <a:gd name="adj" fmla="val 3764"/>
              </a:avLst>
            </a:prstGeom>
            <a:solidFill>
              <a:schemeClr val="bg1"/>
            </a:solidFill>
            <a:ln w="25400">
              <a:solidFill>
                <a:schemeClr val="bg1">
                  <a:lumMod val="85000"/>
                </a:schemeClr>
              </a:solidFill>
            </a:ln>
            <a:effectLst/>
          </p:spPr>
          <p:txBody>
            <a:bodyPr vert="eaVert" wrap="none" anchor="ctr"/>
            <a:lstStyle/>
            <a:p>
              <a:pPr algn="ctr">
                <a:defRPr/>
              </a:pPr>
              <a:endParaRPr kumimoji="0" lang="en-US" altLang="ja-JP" sz="1500" kern="0">
                <a:solidFill>
                  <a:srgbClr val="FFFFFF"/>
                </a:solidFill>
                <a:latin typeface="メイリオ" pitchFamily="50" charset="-128"/>
                <a:ea typeface="メイリオ" pitchFamily="50" charset="-128"/>
                <a:cs typeface="メイリオ" pitchFamily="50" charset="-128"/>
              </a:endParaRPr>
            </a:p>
          </p:txBody>
        </p:sp>
        <p:sp>
          <p:nvSpPr>
            <p:cNvPr id="8" name="AutoShape 37"/>
            <p:cNvSpPr>
              <a:spLocks noChangeArrowheads="1"/>
            </p:cNvSpPr>
            <p:nvPr/>
          </p:nvSpPr>
          <p:spPr bwMode="auto">
            <a:xfrm>
              <a:off x="4606598" y="2949792"/>
              <a:ext cx="3248025" cy="675075"/>
            </a:xfrm>
            <a:prstGeom prst="roundRect">
              <a:avLst>
                <a:gd name="adj" fmla="val 3764"/>
              </a:avLst>
            </a:prstGeom>
            <a:solidFill>
              <a:schemeClr val="bg1"/>
            </a:solidFill>
            <a:ln w="25400">
              <a:solidFill>
                <a:schemeClr val="bg1">
                  <a:lumMod val="85000"/>
                </a:schemeClr>
              </a:solidFill>
            </a:ln>
            <a:effectLst/>
          </p:spPr>
          <p:txBody>
            <a:bodyPr vert="eaVert" wrap="none" anchor="ctr"/>
            <a:lstStyle/>
            <a:p>
              <a:pPr algn="ctr">
                <a:defRPr/>
              </a:pPr>
              <a:endParaRPr kumimoji="0" lang="en-US" altLang="ja-JP" sz="1500" kern="0">
                <a:solidFill>
                  <a:srgbClr val="FFFFFF"/>
                </a:solidFill>
                <a:latin typeface="メイリオ" pitchFamily="50" charset="-128"/>
                <a:ea typeface="メイリオ" pitchFamily="50" charset="-128"/>
                <a:cs typeface="メイリオ" pitchFamily="50" charset="-128"/>
              </a:endParaRPr>
            </a:p>
          </p:txBody>
        </p:sp>
        <p:sp>
          <p:nvSpPr>
            <p:cNvPr id="9" name="AutoShape 37"/>
            <p:cNvSpPr>
              <a:spLocks noChangeArrowheads="1"/>
            </p:cNvSpPr>
            <p:nvPr/>
          </p:nvSpPr>
          <p:spPr bwMode="auto">
            <a:xfrm>
              <a:off x="4606598" y="1950681"/>
              <a:ext cx="3248025" cy="972108"/>
            </a:xfrm>
            <a:prstGeom prst="roundRect">
              <a:avLst>
                <a:gd name="adj" fmla="val 3764"/>
              </a:avLst>
            </a:prstGeom>
            <a:solidFill>
              <a:schemeClr val="bg1"/>
            </a:solidFill>
            <a:ln w="25400">
              <a:solidFill>
                <a:schemeClr val="bg1">
                  <a:lumMod val="85000"/>
                </a:schemeClr>
              </a:solidFill>
            </a:ln>
            <a:effectLst/>
          </p:spPr>
          <p:txBody>
            <a:bodyPr vert="eaVert" wrap="none" anchor="ctr"/>
            <a:lstStyle/>
            <a:p>
              <a:pPr algn="ctr">
                <a:defRPr/>
              </a:pPr>
              <a:endParaRPr kumimoji="0" lang="en-US" altLang="ja-JP" sz="1500" kern="0">
                <a:solidFill>
                  <a:srgbClr val="FFFFFF"/>
                </a:solidFill>
                <a:latin typeface="メイリオ" pitchFamily="50" charset="-128"/>
                <a:ea typeface="メイリオ" pitchFamily="50" charset="-128"/>
                <a:cs typeface="メイリオ" pitchFamily="50" charset="-128"/>
              </a:endParaRPr>
            </a:p>
          </p:txBody>
        </p:sp>
        <p:sp>
          <p:nvSpPr>
            <p:cNvPr id="10" name="AutoShape 37"/>
            <p:cNvSpPr>
              <a:spLocks noChangeArrowheads="1"/>
            </p:cNvSpPr>
            <p:nvPr/>
          </p:nvSpPr>
          <p:spPr bwMode="auto">
            <a:xfrm>
              <a:off x="4604348" y="1221600"/>
              <a:ext cx="3248025" cy="702078"/>
            </a:xfrm>
            <a:prstGeom prst="roundRect">
              <a:avLst>
                <a:gd name="adj" fmla="val 3764"/>
              </a:avLst>
            </a:prstGeom>
            <a:solidFill>
              <a:schemeClr val="bg1"/>
            </a:solidFill>
            <a:ln w="25400">
              <a:solidFill>
                <a:schemeClr val="bg1">
                  <a:lumMod val="85000"/>
                </a:schemeClr>
              </a:solidFill>
            </a:ln>
            <a:effectLst/>
          </p:spPr>
          <p:txBody>
            <a:bodyPr vert="eaVert" wrap="none" anchor="ctr"/>
            <a:lstStyle/>
            <a:p>
              <a:pPr algn="ctr">
                <a:defRPr/>
              </a:pPr>
              <a:endParaRPr kumimoji="0" lang="en-US" altLang="ja-JP" sz="1500" kern="0">
                <a:solidFill>
                  <a:srgbClr val="FFFFFF"/>
                </a:solidFill>
                <a:latin typeface="メイリオ" pitchFamily="50" charset="-128"/>
                <a:ea typeface="メイリオ" pitchFamily="50" charset="-128"/>
                <a:cs typeface="メイリオ" pitchFamily="50" charset="-128"/>
              </a:endParaRPr>
            </a:p>
          </p:txBody>
        </p:sp>
        <p:sp>
          <p:nvSpPr>
            <p:cNvPr id="11" name="AutoShape 37"/>
            <p:cNvSpPr>
              <a:spLocks noChangeArrowheads="1"/>
            </p:cNvSpPr>
            <p:nvPr/>
          </p:nvSpPr>
          <p:spPr bwMode="auto">
            <a:xfrm>
              <a:off x="1304497" y="3624868"/>
              <a:ext cx="3248025" cy="756084"/>
            </a:xfrm>
            <a:prstGeom prst="roundRect">
              <a:avLst>
                <a:gd name="adj" fmla="val 3764"/>
              </a:avLst>
            </a:prstGeom>
            <a:solidFill>
              <a:schemeClr val="bg1"/>
            </a:solidFill>
            <a:ln w="25400">
              <a:solidFill>
                <a:schemeClr val="bg1">
                  <a:lumMod val="85000"/>
                </a:schemeClr>
              </a:solidFill>
            </a:ln>
            <a:effectLst/>
          </p:spPr>
          <p:txBody>
            <a:bodyPr vert="eaVert" wrap="none" anchor="ctr"/>
            <a:lstStyle/>
            <a:p>
              <a:pPr algn="ctr">
                <a:defRPr/>
              </a:pPr>
              <a:endParaRPr kumimoji="0" lang="en-US" altLang="ja-JP" sz="1500" kern="0">
                <a:solidFill>
                  <a:srgbClr val="FFFFFF"/>
                </a:solidFill>
                <a:latin typeface="メイリオ" pitchFamily="50" charset="-128"/>
                <a:ea typeface="メイリオ" pitchFamily="50" charset="-128"/>
                <a:cs typeface="メイリオ" pitchFamily="50" charset="-128"/>
              </a:endParaRPr>
            </a:p>
          </p:txBody>
        </p:sp>
        <p:sp>
          <p:nvSpPr>
            <p:cNvPr id="12" name="AutoShape 37"/>
            <p:cNvSpPr>
              <a:spLocks noChangeArrowheads="1"/>
            </p:cNvSpPr>
            <p:nvPr/>
          </p:nvSpPr>
          <p:spPr bwMode="auto">
            <a:xfrm>
              <a:off x="1296832" y="2629899"/>
              <a:ext cx="3248025" cy="967965"/>
            </a:xfrm>
            <a:prstGeom prst="roundRect">
              <a:avLst>
                <a:gd name="adj" fmla="val 3764"/>
              </a:avLst>
            </a:prstGeom>
            <a:solidFill>
              <a:schemeClr val="bg1"/>
            </a:solidFill>
            <a:ln w="25400">
              <a:solidFill>
                <a:schemeClr val="bg1">
                  <a:lumMod val="85000"/>
                </a:schemeClr>
              </a:solidFill>
            </a:ln>
            <a:effectLst/>
          </p:spPr>
          <p:txBody>
            <a:bodyPr vert="eaVert" wrap="none" anchor="ctr"/>
            <a:lstStyle/>
            <a:p>
              <a:pPr algn="ctr">
                <a:defRPr/>
              </a:pPr>
              <a:endParaRPr kumimoji="0" lang="en-US" altLang="ja-JP" sz="1500" kern="0">
                <a:solidFill>
                  <a:srgbClr val="FFFFFF"/>
                </a:solidFill>
                <a:latin typeface="メイリオ" pitchFamily="50" charset="-128"/>
                <a:ea typeface="メイリオ" pitchFamily="50" charset="-128"/>
                <a:cs typeface="メイリオ" pitchFamily="50" charset="-128"/>
              </a:endParaRPr>
            </a:p>
          </p:txBody>
        </p:sp>
        <p:sp>
          <p:nvSpPr>
            <p:cNvPr id="13" name="AutoShape 37"/>
            <p:cNvSpPr>
              <a:spLocks noChangeArrowheads="1"/>
            </p:cNvSpPr>
            <p:nvPr/>
          </p:nvSpPr>
          <p:spPr bwMode="auto">
            <a:xfrm>
              <a:off x="1304404" y="1221600"/>
              <a:ext cx="3248025" cy="1377153"/>
            </a:xfrm>
            <a:prstGeom prst="roundRect">
              <a:avLst>
                <a:gd name="adj" fmla="val 3764"/>
              </a:avLst>
            </a:prstGeom>
            <a:solidFill>
              <a:schemeClr val="bg1"/>
            </a:solidFill>
            <a:ln w="25400">
              <a:solidFill>
                <a:schemeClr val="bg1">
                  <a:lumMod val="85000"/>
                </a:schemeClr>
              </a:solidFill>
            </a:ln>
            <a:effectLst/>
          </p:spPr>
          <p:txBody>
            <a:bodyPr vert="eaVert" wrap="none" anchor="ctr"/>
            <a:lstStyle/>
            <a:p>
              <a:pPr algn="ctr">
                <a:defRPr/>
              </a:pPr>
              <a:endParaRPr kumimoji="0" lang="en-US" altLang="ja-JP" sz="1500" kern="0">
                <a:solidFill>
                  <a:srgbClr val="FFFFFF"/>
                </a:solidFill>
                <a:latin typeface="メイリオ" pitchFamily="50" charset="-128"/>
                <a:ea typeface="メイリオ" pitchFamily="50" charset="-128"/>
                <a:cs typeface="メイリオ" pitchFamily="50" charset="-128"/>
              </a:endParaRPr>
            </a:p>
          </p:txBody>
        </p:sp>
        <p:sp>
          <p:nvSpPr>
            <p:cNvPr id="14" name="Rectangle 5"/>
            <p:cNvSpPr>
              <a:spLocks noChangeArrowheads="1"/>
            </p:cNvSpPr>
            <p:nvPr/>
          </p:nvSpPr>
          <p:spPr bwMode="auto">
            <a:xfrm>
              <a:off x="1343037" y="1237062"/>
              <a:ext cx="2553890" cy="300082"/>
            </a:xfrm>
            <a:prstGeom prst="rect">
              <a:avLst/>
            </a:prstGeom>
            <a:noFill/>
            <a:ln>
              <a:noFill/>
            </a:ln>
          </p:spPr>
          <p:txBody>
            <a:bodyPr anchor="ctr">
              <a:spAutoFit/>
            </a:bodyPr>
            <a:lstStyle/>
            <a:p>
              <a:pPr>
                <a:defRPr/>
              </a:pPr>
              <a:r>
                <a:rPr kumimoji="0" lang="ja-JP" altLang="en-US" sz="1350" b="1" kern="0">
                  <a:solidFill>
                    <a:srgbClr val="54C2F0"/>
                  </a:solidFill>
                  <a:latin typeface="メイリオ" pitchFamily="50" charset="-128"/>
                  <a:ea typeface="メイリオ" pitchFamily="50" charset="-128"/>
                  <a:cs typeface="メイリオ" pitchFamily="50" charset="-128"/>
                </a:rPr>
                <a:t>パスワード管理強化</a:t>
              </a:r>
            </a:p>
          </p:txBody>
        </p:sp>
        <p:sp>
          <p:nvSpPr>
            <p:cNvPr id="15" name="Rectangle 6"/>
            <p:cNvSpPr>
              <a:spLocks noChangeArrowheads="1"/>
            </p:cNvSpPr>
            <p:nvPr/>
          </p:nvSpPr>
          <p:spPr bwMode="auto">
            <a:xfrm>
              <a:off x="4596679" y="1453173"/>
              <a:ext cx="2864644" cy="392415"/>
            </a:xfrm>
            <a:prstGeom prst="rect">
              <a:avLst/>
            </a:prstGeom>
            <a:noFill/>
            <a:ln>
              <a:noFill/>
            </a:ln>
          </p:spPr>
          <p:txBody>
            <a:bodyPr anchor="ctr">
              <a:spAutoFit/>
            </a:bodyPr>
            <a:lstStyle/>
            <a:p>
              <a:pPr marL="200025" indent="-200025">
                <a:defRPr/>
              </a:pPr>
              <a:r>
                <a:rPr kumimoji="0" lang="ja-JP" altLang="en-US" sz="975" kern="0">
                  <a:solidFill>
                    <a:sysClr val="windowText" lastClr="000000">
                      <a:lumMod val="75000"/>
                      <a:lumOff val="25000"/>
                    </a:sysClr>
                  </a:solidFill>
                  <a:latin typeface="メイリオ" pitchFamily="50" charset="-128"/>
                  <a:ea typeface="メイリオ" pitchFamily="50" charset="-128"/>
                  <a:cs typeface="メイリオ" pitchFamily="50" charset="-128"/>
                </a:rPr>
                <a:t>項目毎にセキュリティウエイトを設定し、閲覧</a:t>
              </a:r>
              <a:endParaRPr kumimoji="0" lang="en-US" altLang="ja-JP" sz="975"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marL="200025" indent="-200025">
                <a:defRPr/>
              </a:pPr>
              <a:r>
                <a:rPr kumimoji="0" lang="ja-JP" altLang="en-US" sz="975" kern="0">
                  <a:solidFill>
                    <a:sysClr val="windowText" lastClr="000000">
                      <a:lumMod val="75000"/>
                      <a:lumOff val="25000"/>
                    </a:sysClr>
                  </a:solidFill>
                  <a:latin typeface="メイリオ" pitchFamily="50" charset="-128"/>
                  <a:ea typeface="メイリオ" pitchFamily="50" charset="-128"/>
                  <a:cs typeface="メイリオ" pitchFamily="50" charset="-128"/>
                </a:rPr>
                <a:t>可能なオペレータを制限します</a:t>
              </a:r>
              <a:endParaRPr kumimoji="0" lang="en-US" altLang="ja-JP" sz="975" kern="0">
                <a:solidFill>
                  <a:sysClr val="windowText" lastClr="000000">
                    <a:lumMod val="75000"/>
                    <a:lumOff val="25000"/>
                  </a:sysClr>
                </a:solidFill>
                <a:latin typeface="メイリオ" pitchFamily="50" charset="-128"/>
                <a:ea typeface="メイリオ" pitchFamily="50" charset="-128"/>
                <a:cs typeface="メイリオ" pitchFamily="50" charset="-128"/>
              </a:endParaRPr>
            </a:p>
          </p:txBody>
        </p:sp>
        <p:sp>
          <p:nvSpPr>
            <p:cNvPr id="16" name="Rectangle 7"/>
            <p:cNvSpPr>
              <a:spLocks noChangeArrowheads="1"/>
            </p:cNvSpPr>
            <p:nvPr/>
          </p:nvSpPr>
          <p:spPr bwMode="auto">
            <a:xfrm>
              <a:off x="4599005" y="2182256"/>
              <a:ext cx="3026569" cy="669414"/>
            </a:xfrm>
            <a:prstGeom prst="rect">
              <a:avLst/>
            </a:prstGeom>
            <a:noFill/>
            <a:ln>
              <a:noFill/>
            </a:ln>
          </p:spPr>
          <p:txBody>
            <a:bodyPr anchor="ctr">
              <a:spAutoFit/>
            </a:bodyPr>
            <a:lstStyle/>
            <a:p>
              <a:pPr marL="200025" indent="-200025">
                <a:defRPr/>
              </a:pPr>
              <a:r>
                <a:rPr kumimoji="0" lang="ja-JP" altLang="en-US" sz="975" kern="0">
                  <a:solidFill>
                    <a:sysClr val="windowText" lastClr="000000">
                      <a:lumMod val="75000"/>
                      <a:lumOff val="25000"/>
                    </a:sysClr>
                  </a:solidFill>
                  <a:latin typeface="メイリオ" pitchFamily="50" charset="-128"/>
                  <a:ea typeface="メイリオ" pitchFamily="50" charset="-128"/>
                  <a:cs typeface="メイリオ" pitchFamily="50" charset="-128"/>
                </a:rPr>
                <a:t>所属部門以下の社員のみの閲覧に制限をします</a:t>
              </a:r>
            </a:p>
            <a:p>
              <a:pPr marL="200025" indent="-200025">
                <a:defRPr/>
              </a:pPr>
              <a:r>
                <a:rPr kumimoji="0" lang="ja-JP" altLang="en-US" sz="975" kern="0">
                  <a:solidFill>
                    <a:sysClr val="windowText" lastClr="000000">
                      <a:lumMod val="75000"/>
                      <a:lumOff val="25000"/>
                    </a:sysClr>
                  </a:solidFill>
                  <a:latin typeface="メイリオ" pitchFamily="50" charset="-128"/>
                  <a:ea typeface="メイリオ" pitchFamily="50" charset="-128"/>
                  <a:cs typeface="メイリオ" pitchFamily="50" charset="-128"/>
                </a:rPr>
                <a:t>人事組織、原価組織、勤務地組織、セキュリティ</a:t>
              </a:r>
              <a:endParaRPr kumimoji="0" lang="en-US" altLang="ja-JP" sz="975"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marL="200025" indent="-200025">
                <a:defRPr/>
              </a:pPr>
              <a:r>
                <a:rPr kumimoji="0" lang="ja-JP" altLang="en-US" sz="975" kern="0">
                  <a:solidFill>
                    <a:sysClr val="windowText" lastClr="000000">
                      <a:lumMod val="75000"/>
                      <a:lumOff val="25000"/>
                    </a:sysClr>
                  </a:solidFill>
                  <a:latin typeface="メイリオ" pitchFamily="50" charset="-128"/>
                  <a:ea typeface="メイリオ" pitchFamily="50" charset="-128"/>
                  <a:cs typeface="メイリオ" pitchFamily="50" charset="-128"/>
                </a:rPr>
                <a:t>部門の何れも設定可能です　</a:t>
              </a:r>
            </a:p>
            <a:p>
              <a:pPr marL="200025" indent="-200025">
                <a:defRPr/>
              </a:pPr>
              <a:r>
                <a:rPr kumimoji="0" lang="en-US" altLang="ja-JP" sz="825" kern="0">
                  <a:solidFill>
                    <a:sysClr val="windowText" lastClr="000000">
                      <a:lumMod val="75000"/>
                      <a:lumOff val="25000"/>
                    </a:sysClr>
                  </a:solidFill>
                  <a:latin typeface="メイリオ" pitchFamily="50" charset="-128"/>
                  <a:ea typeface="メイリオ" pitchFamily="50" charset="-128"/>
                  <a:cs typeface="メイリオ" pitchFamily="50" charset="-128"/>
                </a:rPr>
                <a:t>※</a:t>
              </a:r>
              <a:r>
                <a:rPr kumimoji="0" lang="ja-JP" altLang="en-US" sz="825" kern="0">
                  <a:solidFill>
                    <a:sysClr val="windowText" lastClr="000000">
                      <a:lumMod val="75000"/>
                      <a:lumOff val="25000"/>
                    </a:sysClr>
                  </a:solidFill>
                  <a:latin typeface="メイリオ" pitchFamily="50" charset="-128"/>
                  <a:ea typeface="メイリオ" pitchFamily="50" charset="-128"/>
                  <a:cs typeface="メイリオ" pitchFamily="50" charset="-128"/>
                </a:rPr>
                <a:t>セキュリティ部門とはセキュリティ設定上の配属部門です</a:t>
              </a:r>
            </a:p>
          </p:txBody>
        </p:sp>
        <p:sp>
          <p:nvSpPr>
            <p:cNvPr id="17" name="Rectangle 8"/>
            <p:cNvSpPr>
              <a:spLocks noChangeArrowheads="1"/>
            </p:cNvSpPr>
            <p:nvPr/>
          </p:nvSpPr>
          <p:spPr bwMode="auto">
            <a:xfrm>
              <a:off x="1304637" y="3888595"/>
              <a:ext cx="3108722" cy="392415"/>
            </a:xfrm>
            <a:prstGeom prst="rect">
              <a:avLst/>
            </a:prstGeom>
            <a:noFill/>
            <a:ln>
              <a:noFill/>
            </a:ln>
          </p:spPr>
          <p:txBody>
            <a:bodyPr anchor="ctr">
              <a:spAutoFit/>
            </a:bodyPr>
            <a:lstStyle/>
            <a:p>
              <a:pPr>
                <a:defRPr/>
              </a:pPr>
              <a:r>
                <a:rPr kumimoji="0" lang="ja-JP" altLang="en-US" sz="975" kern="0">
                  <a:solidFill>
                    <a:sysClr val="windowText" lastClr="000000">
                      <a:lumMod val="75000"/>
                      <a:lumOff val="25000"/>
                    </a:sysClr>
                  </a:solidFill>
                  <a:latin typeface="メイリオ" pitchFamily="50" charset="-128"/>
                  <a:ea typeface="メイリオ" pitchFamily="50" charset="-128"/>
                  <a:cs typeface="メイリオ" pitchFamily="50" charset="-128"/>
                </a:rPr>
                <a:t>例：システム管理者用、社会保険用メニュー、</a:t>
              </a:r>
              <a:endParaRPr kumimoji="0" lang="en-US" altLang="ja-JP" sz="975"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defRPr/>
              </a:pPr>
              <a:r>
                <a:rPr kumimoji="0" lang="ja-JP" altLang="en-US" sz="975" kern="0">
                  <a:solidFill>
                    <a:sysClr val="windowText" lastClr="000000">
                      <a:lumMod val="75000"/>
                      <a:lumOff val="25000"/>
                    </a:sysClr>
                  </a:solidFill>
                  <a:latin typeface="メイリオ" pitchFamily="50" charset="-128"/>
                  <a:ea typeface="メイリオ" pitchFamily="50" charset="-128"/>
                  <a:cs typeface="メイリオ" pitchFamily="50" charset="-128"/>
                </a:rPr>
                <a:t>　　入力オペレーター用メニュー等</a:t>
              </a:r>
            </a:p>
          </p:txBody>
        </p:sp>
        <p:sp>
          <p:nvSpPr>
            <p:cNvPr id="18" name="Rectangle 10"/>
            <p:cNvSpPr>
              <a:spLocks noChangeArrowheads="1"/>
            </p:cNvSpPr>
            <p:nvPr/>
          </p:nvSpPr>
          <p:spPr bwMode="auto">
            <a:xfrm>
              <a:off x="1250633" y="1455902"/>
              <a:ext cx="3240881" cy="1134510"/>
            </a:xfrm>
            <a:prstGeom prst="rect">
              <a:avLst/>
            </a:prstGeom>
            <a:noFill/>
            <a:ln>
              <a:noFill/>
            </a:ln>
          </p:spPr>
          <p:txBody>
            <a:bodyPr>
              <a:spAutoFit/>
            </a:bodyPr>
            <a:lstStyle/>
            <a:p>
              <a:pPr>
                <a:defRPr/>
              </a:pPr>
              <a:r>
                <a:rPr kumimoji="0" lang="ja-JP" altLang="en-US" sz="975" kern="0">
                  <a:solidFill>
                    <a:srgbClr val="585858"/>
                  </a:solidFill>
                  <a:latin typeface="メイリオ" pitchFamily="50" charset="-128"/>
                  <a:ea typeface="メイリオ" pitchFamily="50" charset="-128"/>
                  <a:cs typeface="メイリオ" pitchFamily="50" charset="-128"/>
                </a:rPr>
                <a:t>・パスワード最小桁数　　　　：</a:t>
              </a:r>
              <a:r>
                <a:rPr kumimoji="0" lang="en-US" altLang="ja-JP" sz="975" kern="0">
                  <a:solidFill>
                    <a:srgbClr val="585858"/>
                  </a:solidFill>
                  <a:latin typeface="メイリオ" pitchFamily="50" charset="-128"/>
                  <a:ea typeface="メイリオ" pitchFamily="50" charset="-128"/>
                  <a:cs typeface="メイリオ" pitchFamily="50" charset="-128"/>
                </a:rPr>
                <a:t>4</a:t>
              </a:r>
              <a:r>
                <a:rPr kumimoji="0" lang="ja-JP" altLang="en-US" sz="975" kern="0">
                  <a:solidFill>
                    <a:srgbClr val="585858"/>
                  </a:solidFill>
                  <a:latin typeface="メイリオ" pitchFamily="50" charset="-128"/>
                  <a:ea typeface="メイリオ" pitchFamily="50" charset="-128"/>
                  <a:cs typeface="メイリオ" pitchFamily="50" charset="-128"/>
                </a:rPr>
                <a:t>桁～</a:t>
              </a:r>
              <a:r>
                <a:rPr kumimoji="0" lang="en-US" altLang="ja-JP" sz="975" kern="0">
                  <a:solidFill>
                    <a:srgbClr val="585858"/>
                  </a:solidFill>
                  <a:latin typeface="メイリオ" pitchFamily="50" charset="-128"/>
                  <a:ea typeface="メイリオ" pitchFamily="50" charset="-128"/>
                  <a:cs typeface="メイリオ" pitchFamily="50" charset="-128"/>
                </a:rPr>
                <a:t>20</a:t>
              </a:r>
              <a:r>
                <a:rPr kumimoji="0" lang="ja-JP" altLang="en-US" sz="975" kern="0">
                  <a:solidFill>
                    <a:srgbClr val="585858"/>
                  </a:solidFill>
                  <a:latin typeface="メイリオ" pitchFamily="50" charset="-128"/>
                  <a:ea typeface="メイリオ" pitchFamily="50" charset="-128"/>
                  <a:cs typeface="メイリオ" pitchFamily="50" charset="-128"/>
                </a:rPr>
                <a:t>桁</a:t>
              </a:r>
            </a:p>
            <a:p>
              <a:pPr>
                <a:defRPr/>
              </a:pPr>
              <a:r>
                <a:rPr kumimoji="0" lang="ja-JP" altLang="en-US" sz="975" kern="0">
                  <a:solidFill>
                    <a:srgbClr val="585858"/>
                  </a:solidFill>
                  <a:latin typeface="メイリオ" pitchFamily="50" charset="-128"/>
                  <a:ea typeface="メイリオ" pitchFamily="50" charset="-128"/>
                  <a:cs typeface="メイリオ" pitchFamily="50" charset="-128"/>
                </a:rPr>
                <a:t>・パスワード誤入力許容回数　：</a:t>
              </a:r>
              <a:r>
                <a:rPr kumimoji="0" lang="en-US" altLang="ja-JP" sz="975" kern="0">
                  <a:solidFill>
                    <a:srgbClr val="585858"/>
                  </a:solidFill>
                  <a:latin typeface="メイリオ" pitchFamily="50" charset="-128"/>
                  <a:ea typeface="メイリオ" pitchFamily="50" charset="-128"/>
                  <a:cs typeface="メイリオ" pitchFamily="50" charset="-128"/>
                </a:rPr>
                <a:t>0</a:t>
              </a:r>
              <a:r>
                <a:rPr kumimoji="0" lang="ja-JP" altLang="en-US" sz="975" kern="0">
                  <a:solidFill>
                    <a:srgbClr val="585858"/>
                  </a:solidFill>
                  <a:latin typeface="メイリオ" pitchFamily="50" charset="-128"/>
                  <a:ea typeface="メイリオ" pitchFamily="50" charset="-128"/>
                  <a:cs typeface="メイリオ" pitchFamily="50" charset="-128"/>
                </a:rPr>
                <a:t>回～</a:t>
              </a:r>
              <a:r>
                <a:rPr kumimoji="0" lang="en-US" altLang="ja-JP" sz="975" kern="0">
                  <a:solidFill>
                    <a:srgbClr val="585858"/>
                  </a:solidFill>
                  <a:latin typeface="メイリオ" pitchFamily="50" charset="-128"/>
                  <a:ea typeface="メイリオ" pitchFamily="50" charset="-128"/>
                  <a:cs typeface="メイリオ" pitchFamily="50" charset="-128"/>
                </a:rPr>
                <a:t>99</a:t>
              </a:r>
              <a:r>
                <a:rPr kumimoji="0" lang="ja-JP" altLang="en-US" sz="975" kern="0">
                  <a:solidFill>
                    <a:srgbClr val="585858"/>
                  </a:solidFill>
                  <a:latin typeface="メイリオ" pitchFamily="50" charset="-128"/>
                  <a:ea typeface="メイリオ" pitchFamily="50" charset="-128"/>
                  <a:cs typeface="メイリオ" pitchFamily="50" charset="-128"/>
                </a:rPr>
                <a:t>回</a:t>
              </a:r>
            </a:p>
            <a:p>
              <a:pPr>
                <a:defRPr/>
              </a:pPr>
              <a:r>
                <a:rPr kumimoji="0" lang="ja-JP" altLang="en-US" sz="975" kern="0">
                  <a:solidFill>
                    <a:srgbClr val="585858"/>
                  </a:solidFill>
                  <a:latin typeface="メイリオ" pitchFamily="50" charset="-128"/>
                  <a:ea typeface="メイリオ" pitchFamily="50" charset="-128"/>
                  <a:cs typeface="メイリオ" pitchFamily="50" charset="-128"/>
                </a:rPr>
                <a:t>・パスワード有効日数　　　　：</a:t>
              </a:r>
              <a:r>
                <a:rPr kumimoji="0" lang="en-US" altLang="ja-JP" sz="975" kern="0">
                  <a:solidFill>
                    <a:srgbClr val="585858"/>
                  </a:solidFill>
                  <a:latin typeface="メイリオ" pitchFamily="50" charset="-128"/>
                  <a:ea typeface="メイリオ" pitchFamily="50" charset="-128"/>
                  <a:cs typeface="メイリオ" pitchFamily="50" charset="-128"/>
                </a:rPr>
                <a:t>0</a:t>
              </a:r>
              <a:r>
                <a:rPr kumimoji="0" lang="ja-JP" altLang="en-US" sz="975" kern="0">
                  <a:solidFill>
                    <a:srgbClr val="585858"/>
                  </a:solidFill>
                  <a:latin typeface="メイリオ" pitchFamily="50" charset="-128"/>
                  <a:ea typeface="メイリオ" pitchFamily="50" charset="-128"/>
                  <a:cs typeface="メイリオ" pitchFamily="50" charset="-128"/>
                </a:rPr>
                <a:t>日～</a:t>
              </a:r>
              <a:r>
                <a:rPr kumimoji="0" lang="en-US" altLang="ja-JP" sz="975" kern="0">
                  <a:solidFill>
                    <a:srgbClr val="585858"/>
                  </a:solidFill>
                  <a:latin typeface="メイリオ" pitchFamily="50" charset="-128"/>
                  <a:ea typeface="メイリオ" pitchFamily="50" charset="-128"/>
                  <a:cs typeface="メイリオ" pitchFamily="50" charset="-128"/>
                </a:rPr>
                <a:t>999</a:t>
              </a:r>
              <a:r>
                <a:rPr kumimoji="0" lang="ja-JP" altLang="en-US" sz="975" kern="0">
                  <a:solidFill>
                    <a:srgbClr val="585858"/>
                  </a:solidFill>
                  <a:latin typeface="メイリオ" pitchFamily="50" charset="-128"/>
                  <a:ea typeface="メイリオ" pitchFamily="50" charset="-128"/>
                  <a:cs typeface="メイリオ" pitchFamily="50" charset="-128"/>
                </a:rPr>
                <a:t>日</a:t>
              </a:r>
            </a:p>
            <a:p>
              <a:pPr>
                <a:defRPr/>
              </a:pPr>
              <a:r>
                <a:rPr kumimoji="0" lang="ja-JP" altLang="en-US" sz="975" kern="0">
                  <a:solidFill>
                    <a:srgbClr val="585858"/>
                  </a:solidFill>
                  <a:latin typeface="メイリオ" pitchFamily="50" charset="-128"/>
                  <a:ea typeface="メイリオ" pitchFamily="50" charset="-128"/>
                  <a:cs typeface="メイリオ" pitchFamily="50" charset="-128"/>
                </a:rPr>
                <a:t>・有効期限切れ警告前日数　　：</a:t>
              </a:r>
              <a:r>
                <a:rPr kumimoji="0" lang="en-US" altLang="ja-JP" sz="975" kern="0">
                  <a:solidFill>
                    <a:srgbClr val="585858"/>
                  </a:solidFill>
                  <a:latin typeface="メイリオ" pitchFamily="50" charset="-128"/>
                  <a:ea typeface="メイリオ" pitchFamily="50" charset="-128"/>
                  <a:cs typeface="メイリオ" pitchFamily="50" charset="-128"/>
                </a:rPr>
                <a:t>0</a:t>
              </a:r>
              <a:r>
                <a:rPr kumimoji="0" lang="ja-JP" altLang="en-US" sz="975" kern="0">
                  <a:solidFill>
                    <a:srgbClr val="585858"/>
                  </a:solidFill>
                  <a:latin typeface="メイリオ" pitchFamily="50" charset="-128"/>
                  <a:ea typeface="メイリオ" pitchFamily="50" charset="-128"/>
                  <a:cs typeface="メイリオ" pitchFamily="50" charset="-128"/>
                </a:rPr>
                <a:t>日～</a:t>
              </a:r>
              <a:r>
                <a:rPr kumimoji="0" lang="en-US" altLang="ja-JP" sz="975" kern="0">
                  <a:solidFill>
                    <a:srgbClr val="585858"/>
                  </a:solidFill>
                  <a:latin typeface="メイリオ" pitchFamily="50" charset="-128"/>
                  <a:ea typeface="メイリオ" pitchFamily="50" charset="-128"/>
                  <a:cs typeface="メイリオ" pitchFamily="50" charset="-128"/>
                </a:rPr>
                <a:t>99</a:t>
              </a:r>
              <a:r>
                <a:rPr kumimoji="0" lang="ja-JP" altLang="en-US" sz="975" kern="0">
                  <a:solidFill>
                    <a:srgbClr val="585858"/>
                  </a:solidFill>
                  <a:latin typeface="メイリオ" pitchFamily="50" charset="-128"/>
                  <a:ea typeface="メイリオ" pitchFamily="50" charset="-128"/>
                  <a:cs typeface="メイリオ" pitchFamily="50" charset="-128"/>
                </a:rPr>
                <a:t>日</a:t>
              </a:r>
            </a:p>
            <a:p>
              <a:pPr>
                <a:defRPr/>
              </a:pPr>
              <a:r>
                <a:rPr kumimoji="0" lang="ja-JP" altLang="en-US" sz="975" kern="0">
                  <a:solidFill>
                    <a:srgbClr val="585858"/>
                  </a:solidFill>
                  <a:latin typeface="メイリオ" pitchFamily="50" charset="-128"/>
                  <a:ea typeface="メイリオ" pitchFamily="50" charset="-128"/>
                  <a:cs typeface="メイリオ" pitchFamily="50" charset="-128"/>
                </a:rPr>
                <a:t>・初期パスワード有効日数　　：</a:t>
              </a:r>
              <a:r>
                <a:rPr kumimoji="0" lang="en-US" altLang="ja-JP" sz="975" kern="0">
                  <a:solidFill>
                    <a:srgbClr val="585858"/>
                  </a:solidFill>
                  <a:latin typeface="メイリオ" pitchFamily="50" charset="-128"/>
                  <a:ea typeface="メイリオ" pitchFamily="50" charset="-128"/>
                  <a:cs typeface="メイリオ" pitchFamily="50" charset="-128"/>
                </a:rPr>
                <a:t>0</a:t>
              </a:r>
              <a:r>
                <a:rPr kumimoji="0" lang="ja-JP" altLang="en-US" sz="975" kern="0">
                  <a:solidFill>
                    <a:srgbClr val="585858"/>
                  </a:solidFill>
                  <a:latin typeface="メイリオ" pitchFamily="50" charset="-128"/>
                  <a:ea typeface="メイリオ" pitchFamily="50" charset="-128"/>
                  <a:cs typeface="メイリオ" pitchFamily="50" charset="-128"/>
                </a:rPr>
                <a:t>日～</a:t>
              </a:r>
              <a:r>
                <a:rPr kumimoji="0" lang="en-US" altLang="ja-JP" sz="975" kern="0">
                  <a:solidFill>
                    <a:srgbClr val="585858"/>
                  </a:solidFill>
                  <a:latin typeface="メイリオ" pitchFamily="50" charset="-128"/>
                  <a:ea typeface="メイリオ" pitchFamily="50" charset="-128"/>
                  <a:cs typeface="メイリオ" pitchFamily="50" charset="-128"/>
                </a:rPr>
                <a:t>99</a:t>
              </a:r>
              <a:r>
                <a:rPr kumimoji="0" lang="ja-JP" altLang="en-US" sz="975" kern="0">
                  <a:solidFill>
                    <a:srgbClr val="585858"/>
                  </a:solidFill>
                  <a:latin typeface="メイリオ" pitchFamily="50" charset="-128"/>
                  <a:ea typeface="メイリオ" pitchFamily="50" charset="-128"/>
                  <a:cs typeface="メイリオ" pitchFamily="50" charset="-128"/>
                </a:rPr>
                <a:t>日</a:t>
              </a:r>
            </a:p>
            <a:p>
              <a:pPr>
                <a:defRPr/>
              </a:pPr>
              <a:r>
                <a:rPr kumimoji="0" lang="ja-JP" altLang="en-US" sz="975" kern="0">
                  <a:solidFill>
                    <a:srgbClr val="585858"/>
                  </a:solidFill>
                  <a:latin typeface="メイリオ" pitchFamily="50" charset="-128"/>
                  <a:ea typeface="メイリオ" pitchFamily="50" charset="-128"/>
                  <a:cs typeface="メイリオ" pitchFamily="50" charset="-128"/>
                </a:rPr>
                <a:t>・パスワード世代管理　　　　：１世代～９世代</a:t>
              </a:r>
            </a:p>
            <a:p>
              <a:pPr>
                <a:defRPr/>
              </a:pPr>
              <a:r>
                <a:rPr kumimoji="0" lang="ja-JP" altLang="en-US" sz="975" kern="0">
                  <a:solidFill>
                    <a:srgbClr val="585858"/>
                  </a:solidFill>
                  <a:latin typeface="メイリオ" pitchFamily="50" charset="-128"/>
                  <a:ea typeface="メイリオ" pitchFamily="50" charset="-128"/>
                  <a:cs typeface="メイリオ" pitchFamily="50" charset="-128"/>
                </a:rPr>
                <a:t>・類似パスワード利用制限</a:t>
              </a:r>
              <a:endParaRPr kumimoji="0" lang="en-US" altLang="ja-JP" sz="975" kern="0">
                <a:solidFill>
                  <a:srgbClr val="585858"/>
                </a:solidFill>
                <a:latin typeface="メイリオ" pitchFamily="50" charset="-128"/>
                <a:ea typeface="メイリオ" pitchFamily="50" charset="-128"/>
                <a:cs typeface="メイリオ" pitchFamily="50" charset="-128"/>
              </a:endParaRPr>
            </a:p>
            <a:p>
              <a:pPr>
                <a:defRPr/>
              </a:pPr>
              <a:r>
                <a:rPr kumimoji="0" lang="ja-JP" altLang="en-US" sz="980" kern="0">
                  <a:solidFill>
                    <a:srgbClr val="585858"/>
                  </a:solidFill>
                  <a:latin typeface="+mj-lt"/>
                  <a:ea typeface="メイリオ" pitchFamily="50" charset="-128"/>
                  <a:cs typeface="メイリオ" pitchFamily="50" charset="-128"/>
                </a:rPr>
                <a:t>・</a:t>
              </a:r>
              <a:r>
                <a:rPr lang="ja-JP" altLang="en-US" sz="980">
                  <a:solidFill>
                    <a:srgbClr val="585858"/>
                  </a:solidFill>
                  <a:latin typeface="+mj-lt"/>
                </a:rPr>
                <a:t>大小文字・数字・記号混在の強制</a:t>
              </a:r>
              <a:endParaRPr kumimoji="0" lang="ja-JP" altLang="en-US" sz="980" kern="0">
                <a:solidFill>
                  <a:srgbClr val="585858"/>
                </a:solidFill>
                <a:latin typeface="+mj-lt"/>
                <a:ea typeface="メイリオ" pitchFamily="50" charset="-128"/>
                <a:cs typeface="メイリオ" pitchFamily="50" charset="-128"/>
              </a:endParaRPr>
            </a:p>
          </p:txBody>
        </p:sp>
        <p:sp>
          <p:nvSpPr>
            <p:cNvPr id="19" name="Rectangle 11"/>
            <p:cNvSpPr>
              <a:spLocks noChangeArrowheads="1"/>
            </p:cNvSpPr>
            <p:nvPr/>
          </p:nvSpPr>
          <p:spPr bwMode="auto">
            <a:xfrm>
              <a:off x="4623775" y="3218275"/>
              <a:ext cx="3026569" cy="392415"/>
            </a:xfrm>
            <a:prstGeom prst="rect">
              <a:avLst/>
            </a:prstGeom>
            <a:noFill/>
            <a:ln>
              <a:noFill/>
            </a:ln>
          </p:spPr>
          <p:txBody>
            <a:bodyPr anchor="ctr">
              <a:spAutoFit/>
            </a:bodyPr>
            <a:lstStyle/>
            <a:p>
              <a:pPr marL="266700" indent="-266700">
                <a:defRPr/>
              </a:pPr>
              <a:r>
                <a:rPr kumimoji="0" lang="ja-JP" altLang="en-US" sz="975" kern="0">
                  <a:solidFill>
                    <a:sysClr val="windowText" lastClr="000000">
                      <a:lumMod val="75000"/>
                      <a:lumOff val="25000"/>
                    </a:sysClr>
                  </a:solidFill>
                  <a:latin typeface="メイリオ" pitchFamily="50" charset="-128"/>
                  <a:ea typeface="メイリオ" pitchFamily="50" charset="-128"/>
                  <a:cs typeface="メイリオ" pitchFamily="50" charset="-128"/>
                </a:rPr>
                <a:t>先日付で発令されている人事情報の閲覧可能な</a:t>
              </a:r>
              <a:endParaRPr kumimoji="0" lang="en-US" altLang="ja-JP" sz="975"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marL="266700" indent="-266700">
                <a:defRPr/>
              </a:pPr>
              <a:r>
                <a:rPr kumimoji="0" lang="ja-JP" altLang="en-US" sz="975" kern="0">
                  <a:solidFill>
                    <a:sysClr val="windowText" lastClr="000000">
                      <a:lumMod val="75000"/>
                      <a:lumOff val="25000"/>
                    </a:sysClr>
                  </a:solidFill>
                  <a:latin typeface="メイリオ" pitchFamily="50" charset="-128"/>
                  <a:ea typeface="メイリオ" pitchFamily="50" charset="-128"/>
                  <a:cs typeface="メイリオ" pitchFamily="50" charset="-128"/>
                </a:rPr>
                <a:t>オペレータを制限します</a:t>
              </a:r>
            </a:p>
          </p:txBody>
        </p:sp>
        <p:sp>
          <p:nvSpPr>
            <p:cNvPr id="20" name="Rectangle 12"/>
            <p:cNvSpPr>
              <a:spLocks noChangeArrowheads="1"/>
            </p:cNvSpPr>
            <p:nvPr/>
          </p:nvSpPr>
          <p:spPr bwMode="auto">
            <a:xfrm>
              <a:off x="1304637" y="2661252"/>
              <a:ext cx="2553891" cy="300082"/>
            </a:xfrm>
            <a:prstGeom prst="rect">
              <a:avLst/>
            </a:prstGeom>
            <a:noFill/>
            <a:ln>
              <a:noFill/>
            </a:ln>
          </p:spPr>
          <p:txBody>
            <a:bodyPr anchor="ctr">
              <a:spAutoFit/>
            </a:bodyPr>
            <a:lstStyle/>
            <a:p>
              <a:pPr>
                <a:defRPr/>
              </a:pPr>
              <a:r>
                <a:rPr kumimoji="0" lang="ja-JP" altLang="en-US" sz="1350" b="1" kern="0">
                  <a:solidFill>
                    <a:srgbClr val="54C2F0"/>
                  </a:solidFill>
                  <a:latin typeface="メイリオ" pitchFamily="50" charset="-128"/>
                  <a:ea typeface="メイリオ" pitchFamily="50" charset="-128"/>
                  <a:cs typeface="メイリオ" pitchFamily="50" charset="-128"/>
                </a:rPr>
                <a:t>ログ管理機能</a:t>
              </a:r>
            </a:p>
          </p:txBody>
        </p:sp>
        <p:sp>
          <p:nvSpPr>
            <p:cNvPr id="21" name="Rectangle 13"/>
            <p:cNvSpPr>
              <a:spLocks noChangeArrowheads="1"/>
            </p:cNvSpPr>
            <p:nvPr/>
          </p:nvSpPr>
          <p:spPr bwMode="auto">
            <a:xfrm>
              <a:off x="1232634" y="2901732"/>
              <a:ext cx="3231356" cy="692497"/>
            </a:xfrm>
            <a:prstGeom prst="rect">
              <a:avLst/>
            </a:prstGeom>
            <a:noFill/>
            <a:ln>
              <a:noFill/>
            </a:ln>
          </p:spPr>
          <p:txBody>
            <a:bodyPr>
              <a:spAutoFit/>
            </a:bodyPr>
            <a:lstStyle/>
            <a:p>
              <a:pPr>
                <a:defRPr/>
              </a:pPr>
              <a:r>
                <a:rPr kumimoji="0" lang="ja-JP" altLang="en-US" sz="975" kern="0">
                  <a:solidFill>
                    <a:sysClr val="windowText" lastClr="000000">
                      <a:lumMod val="75000"/>
                      <a:lumOff val="25000"/>
                    </a:sysClr>
                  </a:solidFill>
                  <a:latin typeface="メイリオ" pitchFamily="50" charset="-128"/>
                  <a:ea typeface="メイリオ" pitchFamily="50" charset="-128"/>
                  <a:cs typeface="メイリオ" pitchFamily="50" charset="-128"/>
                </a:rPr>
                <a:t>・ログインログ　　　　：システムのﾛｸﾞｲﾝ</a:t>
              </a:r>
              <a:r>
                <a:rPr kumimoji="0" lang="en-US" altLang="ja-JP" sz="975" kern="0">
                  <a:solidFill>
                    <a:sysClr val="windowText" lastClr="000000">
                      <a:lumMod val="75000"/>
                      <a:lumOff val="25000"/>
                    </a:sysClr>
                  </a:solidFill>
                  <a:latin typeface="メイリオ" pitchFamily="50" charset="-128"/>
                  <a:ea typeface="メイリオ" pitchFamily="50" charset="-128"/>
                  <a:cs typeface="メイリオ" pitchFamily="50" charset="-128"/>
                </a:rPr>
                <a:t>/</a:t>
              </a:r>
              <a:r>
                <a:rPr kumimoji="0" lang="ja-JP" altLang="en-US" sz="975" kern="0">
                  <a:solidFill>
                    <a:sysClr val="windowText" lastClr="000000">
                      <a:lumMod val="75000"/>
                      <a:lumOff val="25000"/>
                    </a:sysClr>
                  </a:solidFill>
                  <a:latin typeface="メイリオ" pitchFamily="50" charset="-128"/>
                  <a:ea typeface="メイリオ" pitchFamily="50" charset="-128"/>
                  <a:cs typeface="メイリオ" pitchFamily="50" charset="-128"/>
                </a:rPr>
                <a:t>ﾛｸﾞｱｳﾄ</a:t>
              </a:r>
            </a:p>
            <a:p>
              <a:pPr>
                <a:defRPr/>
              </a:pPr>
              <a:r>
                <a:rPr kumimoji="0" lang="ja-JP" altLang="en-US" sz="975" kern="0">
                  <a:solidFill>
                    <a:sysClr val="windowText" lastClr="000000">
                      <a:lumMod val="75000"/>
                      <a:lumOff val="25000"/>
                    </a:sysClr>
                  </a:solidFill>
                  <a:latin typeface="メイリオ" pitchFamily="50" charset="-128"/>
                  <a:ea typeface="メイリオ" pitchFamily="50" charset="-128"/>
                  <a:cs typeface="メイリオ" pitchFamily="50" charset="-128"/>
                </a:rPr>
                <a:t>・画面起動ログ　　　　：画面の起動終了時</a:t>
              </a:r>
            </a:p>
            <a:p>
              <a:pPr>
                <a:defRPr/>
              </a:pPr>
              <a:r>
                <a:rPr kumimoji="0" lang="ja-JP" altLang="en-US" sz="975" kern="0">
                  <a:solidFill>
                    <a:sysClr val="windowText" lastClr="000000">
                      <a:lumMod val="75000"/>
                      <a:lumOff val="25000"/>
                    </a:sysClr>
                  </a:solidFill>
                  <a:latin typeface="メイリオ" pitchFamily="50" charset="-128"/>
                  <a:ea typeface="メイリオ" pitchFamily="50" charset="-128"/>
                  <a:cs typeface="メイリオ" pitchFamily="50" charset="-128"/>
                </a:rPr>
                <a:t>・操作ログ　　　　　　：各画面での実行（</a:t>
              </a:r>
              <a:r>
                <a:rPr kumimoji="0" lang="en-US" altLang="ja-JP" sz="975" kern="0">
                  <a:solidFill>
                    <a:sysClr val="windowText" lastClr="000000">
                      <a:lumMod val="75000"/>
                      <a:lumOff val="25000"/>
                    </a:sysClr>
                  </a:solidFill>
                  <a:latin typeface="メイリオ" pitchFamily="50" charset="-128"/>
                  <a:ea typeface="メイリオ" pitchFamily="50" charset="-128"/>
                  <a:cs typeface="メイリオ" pitchFamily="50" charset="-128"/>
                </a:rPr>
                <a:t>F12)</a:t>
              </a:r>
              <a:r>
                <a:rPr kumimoji="0" lang="ja-JP" altLang="en-US" sz="975" kern="0">
                  <a:solidFill>
                    <a:sysClr val="windowText" lastClr="000000">
                      <a:lumMod val="75000"/>
                      <a:lumOff val="25000"/>
                    </a:sysClr>
                  </a:solidFill>
                  <a:latin typeface="メイリオ" pitchFamily="50" charset="-128"/>
                  <a:ea typeface="メイリオ" pitchFamily="50" charset="-128"/>
                  <a:cs typeface="メイリオ" pitchFamily="50" charset="-128"/>
                </a:rPr>
                <a:t>時等</a:t>
              </a:r>
            </a:p>
            <a:p>
              <a:pPr>
                <a:defRPr/>
              </a:pPr>
              <a:r>
                <a:rPr kumimoji="0" lang="ja-JP" altLang="en-US" sz="975" kern="0">
                  <a:solidFill>
                    <a:sysClr val="windowText" lastClr="000000">
                      <a:lumMod val="75000"/>
                      <a:lumOff val="25000"/>
                    </a:sysClr>
                  </a:solidFill>
                  <a:latin typeface="メイリオ" pitchFamily="50" charset="-128"/>
                  <a:ea typeface="メイリオ" pitchFamily="50" charset="-128"/>
                  <a:cs typeface="メイリオ" pitchFamily="50" charset="-128"/>
                </a:rPr>
                <a:t>・データアクセスログ　：データの更新</a:t>
              </a:r>
            </a:p>
          </p:txBody>
        </p:sp>
        <p:sp>
          <p:nvSpPr>
            <p:cNvPr id="22" name="Rectangle 11"/>
            <p:cNvSpPr>
              <a:spLocks noChangeArrowheads="1"/>
            </p:cNvSpPr>
            <p:nvPr/>
          </p:nvSpPr>
          <p:spPr bwMode="auto">
            <a:xfrm>
              <a:off x="4626008" y="3918593"/>
              <a:ext cx="3026569" cy="392415"/>
            </a:xfrm>
            <a:prstGeom prst="rect">
              <a:avLst/>
            </a:prstGeom>
            <a:noFill/>
            <a:ln w="25400">
              <a:noFill/>
            </a:ln>
            <a:effectLst/>
          </p:spPr>
          <p:txBody>
            <a:bodyPr anchor="ctr">
              <a:spAutoFit/>
            </a:bodyPr>
            <a:lstStyle/>
            <a:p>
              <a:pPr marL="266700" indent="-266700">
                <a:defRPr/>
              </a:pPr>
              <a:r>
                <a:rPr kumimoji="0" lang="ja-JP" altLang="en-US" sz="975" kern="0">
                  <a:solidFill>
                    <a:sysClr val="windowText" lastClr="000000">
                      <a:lumMod val="75000"/>
                      <a:lumOff val="25000"/>
                    </a:sysClr>
                  </a:solidFill>
                  <a:latin typeface="メイリオ" pitchFamily="50" charset="-128"/>
                  <a:ea typeface="メイリオ" pitchFamily="50" charset="-128"/>
                  <a:cs typeface="メイリオ" pitchFamily="50" charset="-128"/>
                </a:rPr>
                <a:t>関連会社の社員情報を閲覧・検索可能にするため</a:t>
              </a:r>
              <a:endParaRPr kumimoji="0" lang="en-US" altLang="ja-JP" sz="975"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marL="266700" indent="-266700">
                <a:defRPr/>
              </a:pPr>
              <a:r>
                <a:rPr kumimoji="0" lang="ja-JP" altLang="en-US" sz="975" kern="0">
                  <a:solidFill>
                    <a:sysClr val="windowText" lastClr="000000">
                      <a:lumMod val="75000"/>
                      <a:lumOff val="25000"/>
                    </a:sysClr>
                  </a:solidFill>
                  <a:latin typeface="メイリオ" pitchFamily="50" charset="-128"/>
                  <a:ea typeface="メイリオ" pitchFamily="50" charset="-128"/>
                  <a:cs typeface="メイリオ" pitchFamily="50" charset="-128"/>
                </a:rPr>
                <a:t>の権限を特定社員に付与できます</a:t>
              </a:r>
            </a:p>
          </p:txBody>
        </p:sp>
        <p:sp>
          <p:nvSpPr>
            <p:cNvPr id="23" name="Rectangle 12"/>
            <p:cNvSpPr>
              <a:spLocks noChangeArrowheads="1"/>
            </p:cNvSpPr>
            <p:nvPr/>
          </p:nvSpPr>
          <p:spPr bwMode="auto">
            <a:xfrm>
              <a:off x="1304637" y="3629366"/>
              <a:ext cx="2553891" cy="300082"/>
            </a:xfrm>
            <a:prstGeom prst="rect">
              <a:avLst/>
            </a:prstGeom>
            <a:noFill/>
            <a:ln>
              <a:noFill/>
            </a:ln>
          </p:spPr>
          <p:txBody>
            <a:bodyPr anchor="ctr">
              <a:spAutoFit/>
            </a:bodyPr>
            <a:lstStyle/>
            <a:p>
              <a:pPr>
                <a:defRPr/>
              </a:pPr>
              <a:r>
                <a:rPr kumimoji="0" lang="ja-JP" altLang="en-US" sz="1350" b="1" kern="0">
                  <a:solidFill>
                    <a:srgbClr val="54C2F0"/>
                  </a:solidFill>
                  <a:latin typeface="メイリオ" pitchFamily="50" charset="-128"/>
                  <a:ea typeface="メイリオ" pitchFamily="50" charset="-128"/>
                  <a:cs typeface="メイリオ" pitchFamily="50" charset="-128"/>
                </a:rPr>
                <a:t>メニューセキュリティ</a:t>
              </a:r>
            </a:p>
          </p:txBody>
        </p:sp>
        <p:sp>
          <p:nvSpPr>
            <p:cNvPr id="24" name="Rectangle 5"/>
            <p:cNvSpPr>
              <a:spLocks noChangeArrowheads="1"/>
            </p:cNvSpPr>
            <p:nvPr/>
          </p:nvSpPr>
          <p:spPr bwMode="auto">
            <a:xfrm>
              <a:off x="4583583" y="1227280"/>
              <a:ext cx="2553890" cy="300082"/>
            </a:xfrm>
            <a:prstGeom prst="rect">
              <a:avLst/>
            </a:prstGeom>
            <a:noFill/>
            <a:ln>
              <a:noFill/>
            </a:ln>
          </p:spPr>
          <p:txBody>
            <a:bodyPr anchor="ctr">
              <a:spAutoFit/>
            </a:bodyPr>
            <a:lstStyle/>
            <a:p>
              <a:pPr>
                <a:defRPr/>
              </a:pPr>
              <a:r>
                <a:rPr kumimoji="0" lang="ja-JP" altLang="en-US" sz="1350" b="1" kern="0">
                  <a:solidFill>
                    <a:srgbClr val="54C2F0"/>
                  </a:solidFill>
                  <a:latin typeface="メイリオ" pitchFamily="50" charset="-128"/>
                  <a:ea typeface="メイリオ" pitchFamily="50" charset="-128"/>
                  <a:cs typeface="メイリオ" pitchFamily="50" charset="-128"/>
                </a:rPr>
                <a:t>項目セキュリティ</a:t>
              </a:r>
            </a:p>
          </p:txBody>
        </p:sp>
        <p:sp>
          <p:nvSpPr>
            <p:cNvPr id="25" name="Rectangle 5"/>
            <p:cNvSpPr>
              <a:spLocks noChangeArrowheads="1"/>
            </p:cNvSpPr>
            <p:nvPr/>
          </p:nvSpPr>
          <p:spPr bwMode="auto">
            <a:xfrm>
              <a:off x="4626008" y="1939140"/>
              <a:ext cx="2553890" cy="300082"/>
            </a:xfrm>
            <a:prstGeom prst="rect">
              <a:avLst/>
            </a:prstGeom>
            <a:noFill/>
            <a:ln>
              <a:noFill/>
            </a:ln>
          </p:spPr>
          <p:txBody>
            <a:bodyPr anchor="ctr">
              <a:spAutoFit/>
            </a:bodyPr>
            <a:lstStyle/>
            <a:p>
              <a:pPr>
                <a:defRPr/>
              </a:pPr>
              <a:r>
                <a:rPr kumimoji="0" lang="ja-JP" altLang="en-US" sz="1350" b="1" kern="0">
                  <a:solidFill>
                    <a:srgbClr val="54C2F0"/>
                  </a:solidFill>
                  <a:latin typeface="メイリオ" pitchFamily="50" charset="-128"/>
                  <a:ea typeface="メイリオ" pitchFamily="50" charset="-128"/>
                  <a:cs typeface="メイリオ" pitchFamily="50" charset="-128"/>
                </a:rPr>
                <a:t>組織・社員セキュリティ</a:t>
              </a:r>
            </a:p>
          </p:txBody>
        </p:sp>
        <p:sp>
          <p:nvSpPr>
            <p:cNvPr id="26" name="Rectangle 5"/>
            <p:cNvSpPr>
              <a:spLocks noChangeArrowheads="1"/>
            </p:cNvSpPr>
            <p:nvPr/>
          </p:nvSpPr>
          <p:spPr bwMode="auto">
            <a:xfrm>
              <a:off x="4599005" y="2974522"/>
              <a:ext cx="2553890" cy="300082"/>
            </a:xfrm>
            <a:prstGeom prst="rect">
              <a:avLst/>
            </a:prstGeom>
            <a:noFill/>
            <a:ln>
              <a:noFill/>
            </a:ln>
          </p:spPr>
          <p:txBody>
            <a:bodyPr anchor="ctr">
              <a:spAutoFit/>
            </a:bodyPr>
            <a:lstStyle/>
            <a:p>
              <a:pPr>
                <a:defRPr/>
              </a:pPr>
              <a:r>
                <a:rPr kumimoji="0" lang="ja-JP" altLang="en-US" sz="1350" b="1" kern="0">
                  <a:solidFill>
                    <a:srgbClr val="54C2F0"/>
                  </a:solidFill>
                  <a:latin typeface="メイリオ" pitchFamily="50" charset="-128"/>
                  <a:ea typeface="メイリオ" pitchFamily="50" charset="-128"/>
                  <a:cs typeface="メイリオ" pitchFamily="50" charset="-128"/>
                </a:rPr>
                <a:t>未来日付セキュリティ</a:t>
              </a:r>
            </a:p>
          </p:txBody>
        </p:sp>
        <p:sp>
          <p:nvSpPr>
            <p:cNvPr id="27" name="Rectangle 5"/>
            <p:cNvSpPr>
              <a:spLocks noChangeArrowheads="1"/>
            </p:cNvSpPr>
            <p:nvPr/>
          </p:nvSpPr>
          <p:spPr bwMode="auto">
            <a:xfrm>
              <a:off x="4599003" y="3640329"/>
              <a:ext cx="2553891" cy="300082"/>
            </a:xfrm>
            <a:prstGeom prst="rect">
              <a:avLst/>
            </a:prstGeom>
            <a:noFill/>
            <a:ln>
              <a:noFill/>
            </a:ln>
          </p:spPr>
          <p:txBody>
            <a:bodyPr anchor="ctr">
              <a:spAutoFit/>
            </a:bodyPr>
            <a:lstStyle/>
            <a:p>
              <a:pPr>
                <a:defRPr/>
              </a:pPr>
              <a:r>
                <a:rPr kumimoji="0" lang="ja-JP" altLang="en-US" sz="1350" b="1" kern="0">
                  <a:solidFill>
                    <a:srgbClr val="54C2F0"/>
                  </a:solidFill>
                  <a:latin typeface="メイリオ" pitchFamily="50" charset="-128"/>
                  <a:ea typeface="メイリオ" pitchFamily="50" charset="-128"/>
                  <a:cs typeface="メイリオ" pitchFamily="50" charset="-128"/>
                </a:rPr>
                <a:t>会社間閲覧権限</a:t>
              </a:r>
            </a:p>
          </p:txBody>
        </p:sp>
      </p:grpSp>
    </p:spTree>
    <p:extLst>
      <p:ext uri="{BB962C8B-B14F-4D97-AF65-F5344CB8AC3E}">
        <p14:creationId xmlns:p14="http://schemas.microsoft.com/office/powerpoint/2010/main" val="3212535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52</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テキスト プレースホルダー 3"/>
          <p:cNvSpPr>
            <a:spLocks noGrp="1"/>
          </p:cNvSpPr>
          <p:nvPr>
            <p:ph type="body" sz="quarter" idx="16"/>
          </p:nvPr>
        </p:nvSpPr>
        <p:spPr/>
        <p:txBody>
          <a:bodyPr/>
          <a:lstStyle/>
          <a:p>
            <a:r>
              <a:rPr lang="ja-JP" altLang="en-US"/>
              <a:t>組織レベルから会社間まで考慮したセキュリティ設定</a:t>
            </a:r>
          </a:p>
        </p:txBody>
      </p:sp>
      <p:sp>
        <p:nvSpPr>
          <p:cNvPr id="6" name="タイトル 5"/>
          <p:cNvSpPr>
            <a:spLocks noGrp="1"/>
          </p:cNvSpPr>
          <p:nvPr>
            <p:ph type="title"/>
          </p:nvPr>
        </p:nvSpPr>
        <p:spPr/>
        <p:txBody>
          <a:bodyPr/>
          <a:lstStyle/>
          <a:p>
            <a:r>
              <a:rPr lang="ja-JP" altLang="en-US"/>
              <a:t>人事管理・給与管理特長</a:t>
            </a:r>
            <a:endParaRPr kumimoji="1" lang="ja-JP" altLang="en-US"/>
          </a:p>
        </p:txBody>
      </p:sp>
      <p:grpSp>
        <p:nvGrpSpPr>
          <p:cNvPr id="54" name="グループ化 53"/>
          <p:cNvGrpSpPr/>
          <p:nvPr/>
        </p:nvGrpSpPr>
        <p:grpSpPr>
          <a:xfrm>
            <a:off x="719572" y="1046476"/>
            <a:ext cx="7637948" cy="3953024"/>
            <a:chOff x="1236529" y="1275606"/>
            <a:chExt cx="6521827" cy="3375375"/>
          </a:xfrm>
        </p:grpSpPr>
        <p:sp>
          <p:nvSpPr>
            <p:cNvPr id="7" name="AutoShape 5"/>
            <p:cNvSpPr>
              <a:spLocks noChangeArrowheads="1"/>
            </p:cNvSpPr>
            <p:nvPr/>
          </p:nvSpPr>
          <p:spPr bwMode="gray">
            <a:xfrm>
              <a:off x="5369263" y="1369234"/>
              <a:ext cx="2389093" cy="3162110"/>
            </a:xfrm>
            <a:prstGeom prst="roundRect">
              <a:avLst>
                <a:gd name="adj" fmla="val 6056"/>
              </a:avLst>
            </a:prstGeom>
            <a:gradFill rotWithShape="1">
              <a:gsLst>
                <a:gs pos="0">
                  <a:srgbClr val="FFFFFF"/>
                </a:gs>
                <a:gs pos="100000">
                  <a:srgbClr val="F3F3F3"/>
                </a:gs>
              </a:gsLst>
              <a:lin ang="5400000" scaled="1"/>
            </a:gradFill>
            <a:ln w="9525" algn="ctr">
              <a:solidFill>
                <a:srgbClr val="D3D3D3"/>
              </a:solidFill>
              <a:round/>
              <a:headEnd/>
              <a:tailEnd/>
            </a:ln>
          </p:spPr>
          <p:txBody>
            <a:bodyPr wrap="none" anchor="ctr"/>
            <a:lstStyle/>
            <a:p>
              <a:pPr>
                <a:lnSpc>
                  <a:spcPct val="80000"/>
                </a:lnSpc>
                <a:spcBef>
                  <a:spcPct val="20000"/>
                </a:spcBef>
                <a:defRPr/>
              </a:pPr>
              <a:endParaRPr kumimoji="0" lang="ja-JP" altLang="ja-JP" sz="1125" kern="0">
                <a:solidFill>
                  <a:srgbClr val="E27100"/>
                </a:solidFill>
              </a:endParaRPr>
            </a:p>
          </p:txBody>
        </p:sp>
        <p:sp>
          <p:nvSpPr>
            <p:cNvPr id="8" name="AutoShape 5"/>
            <p:cNvSpPr>
              <a:spLocks noChangeArrowheads="1"/>
            </p:cNvSpPr>
            <p:nvPr/>
          </p:nvSpPr>
          <p:spPr bwMode="gray">
            <a:xfrm>
              <a:off x="1236529" y="1376617"/>
              <a:ext cx="1977743" cy="3154727"/>
            </a:xfrm>
            <a:prstGeom prst="roundRect">
              <a:avLst>
                <a:gd name="adj" fmla="val 6056"/>
              </a:avLst>
            </a:prstGeom>
            <a:gradFill rotWithShape="1">
              <a:gsLst>
                <a:gs pos="0">
                  <a:srgbClr val="FFFFFF"/>
                </a:gs>
                <a:gs pos="100000">
                  <a:srgbClr val="F3F3F3"/>
                </a:gs>
              </a:gsLst>
              <a:lin ang="5400000" scaled="1"/>
            </a:gradFill>
            <a:ln w="9525" algn="ctr">
              <a:solidFill>
                <a:srgbClr val="D3D3D3"/>
              </a:solidFill>
              <a:round/>
              <a:headEnd/>
              <a:tailEnd/>
            </a:ln>
          </p:spPr>
          <p:txBody>
            <a:bodyPr wrap="none" anchor="ctr"/>
            <a:lstStyle/>
            <a:p>
              <a:pPr>
                <a:lnSpc>
                  <a:spcPct val="80000"/>
                </a:lnSpc>
                <a:spcBef>
                  <a:spcPct val="20000"/>
                </a:spcBef>
                <a:defRPr/>
              </a:pPr>
              <a:endParaRPr kumimoji="0" lang="ja-JP" altLang="ja-JP" sz="1125" kern="0">
                <a:solidFill>
                  <a:srgbClr val="E27100"/>
                </a:solidFill>
              </a:endParaRPr>
            </a:p>
          </p:txBody>
        </p:sp>
        <p:sp>
          <p:nvSpPr>
            <p:cNvPr id="9" name="角丸四角形 8"/>
            <p:cNvSpPr/>
            <p:nvPr/>
          </p:nvSpPr>
          <p:spPr bwMode="auto">
            <a:xfrm>
              <a:off x="3304818" y="3971297"/>
              <a:ext cx="1915254" cy="486054"/>
            </a:xfrm>
            <a:prstGeom prst="roundRect">
              <a:avLst/>
            </a:prstGeom>
            <a:solidFill>
              <a:srgbClr val="FABF00">
                <a:lumMod val="40000"/>
                <a:lumOff val="60000"/>
              </a:srgbClr>
            </a:solidFill>
            <a:ln w="9525" cap="flat" cmpd="sng" algn="ctr">
              <a:solidFill>
                <a:srgbClr val="FABF00">
                  <a:lumMod val="60000"/>
                  <a:lumOff val="40000"/>
                </a:srgbClr>
              </a:solidFill>
              <a:prstDash val="solid"/>
              <a:headEnd/>
              <a:tailEnd/>
            </a:ln>
            <a:effectLst>
              <a:outerShdw blurRad="40000" dist="23000" dir="5400000" rotWithShape="0">
                <a:srgbClr val="000000">
                  <a:alpha val="35000"/>
                </a:srgbClr>
              </a:outerShdw>
            </a:effectLst>
          </p:spPr>
          <p:txBody>
            <a:bodyPr wrap="none" rtlCol="0" anchor="ctr"/>
            <a:lstStyle/>
            <a:p>
              <a:pPr algn="ctr">
                <a:defRPr/>
              </a:pPr>
              <a:endParaRPr lang="ja-JP" altLang="en-US" sz="1050" kern="0">
                <a:solidFill>
                  <a:srgbClr val="FFFFFF"/>
                </a:solidFill>
                <a:effectLst>
                  <a:outerShdw blurRad="38100" dist="38100" dir="2700000" algn="tl">
                    <a:srgbClr val="000000"/>
                  </a:outerShdw>
                </a:effectLst>
                <a:latin typeface="Arial Black"/>
                <a:ea typeface="HGP創英角ｺﾞｼｯｸUB"/>
              </a:endParaRPr>
            </a:p>
          </p:txBody>
        </p:sp>
        <p:sp>
          <p:nvSpPr>
            <p:cNvPr id="10" name="テキスト ボックス 9"/>
            <p:cNvSpPr txBox="1"/>
            <p:nvPr/>
          </p:nvSpPr>
          <p:spPr bwMode="auto">
            <a:xfrm>
              <a:off x="1709682" y="2148580"/>
              <a:ext cx="1242138" cy="184666"/>
            </a:xfrm>
            <a:prstGeom prst="rect">
              <a:avLst/>
            </a:prstGeom>
            <a:noFill/>
            <a:ln w="9525" algn="ctr">
              <a:noFill/>
              <a:miter lim="800000"/>
              <a:headEnd/>
              <a:tailEnd/>
            </a:ln>
            <a:effectLst/>
          </p:spPr>
          <p:txBody>
            <a:bodyPr wrap="square" lIns="0" tIns="0" rIns="0" bIns="0" rtlCol="0" anchor="ctr">
              <a:spAutoFit/>
            </a:bodyPr>
            <a:lstStyle/>
            <a:p>
              <a:pPr>
                <a:defRPr/>
              </a:pPr>
              <a:r>
                <a:rPr kumimoji="0" lang="en-US" altLang="ja-JP" sz="1200" kern="0">
                  <a:solidFill>
                    <a:srgbClr val="000000">
                      <a:lumMod val="75000"/>
                      <a:lumOff val="25000"/>
                    </a:srgbClr>
                  </a:solidFill>
                  <a:latin typeface="HGP創英角ｺﾞｼｯｸUB"/>
                  <a:ea typeface="HGP創英角ｺﾞｼｯｸUB"/>
                </a:rPr>
                <a:t>A</a:t>
              </a:r>
              <a:r>
                <a:rPr kumimoji="0" lang="ja-JP" altLang="en-US" sz="1200" kern="0">
                  <a:solidFill>
                    <a:srgbClr val="000000">
                      <a:lumMod val="75000"/>
                      <a:lumOff val="25000"/>
                    </a:srgbClr>
                  </a:solidFill>
                  <a:latin typeface="HGP創英角ｺﾞｼｯｸUB"/>
                  <a:ea typeface="HGP創英角ｺﾞｼｯｸUB"/>
                </a:rPr>
                <a:t>会社：</a:t>
              </a:r>
              <a:r>
                <a:rPr kumimoji="0" lang="ja-JP" altLang="en-US" sz="1200" kern="0">
                  <a:solidFill>
                    <a:srgbClr val="FF0000"/>
                  </a:solidFill>
                  <a:latin typeface="HGP創英角ｺﾞｼｯｸUB"/>
                  <a:ea typeface="HGP創英角ｺﾞｼｯｸUB"/>
                </a:rPr>
                <a:t>統括会社</a:t>
              </a:r>
              <a:endParaRPr lang="ja-JP" altLang="en-US" sz="1200" kern="0">
                <a:solidFill>
                  <a:srgbClr val="FF0000"/>
                </a:solidFill>
                <a:latin typeface="HGP創英角ｺﾞｼｯｸUB"/>
                <a:ea typeface="HGP創英角ｺﾞｼｯｸUB"/>
              </a:endParaRPr>
            </a:p>
          </p:txBody>
        </p:sp>
        <p:sp>
          <p:nvSpPr>
            <p:cNvPr id="11" name="テキスト ボックス 10"/>
            <p:cNvSpPr txBox="1"/>
            <p:nvPr/>
          </p:nvSpPr>
          <p:spPr bwMode="auto">
            <a:xfrm>
              <a:off x="1492458" y="3211754"/>
              <a:ext cx="540060" cy="184666"/>
            </a:xfrm>
            <a:prstGeom prst="rect">
              <a:avLst/>
            </a:prstGeom>
            <a:noFill/>
            <a:ln w="9525" algn="ctr">
              <a:noFill/>
              <a:miter lim="800000"/>
              <a:headEnd/>
              <a:tailEnd/>
            </a:ln>
            <a:effectLst/>
          </p:spPr>
          <p:txBody>
            <a:bodyPr wrap="square" lIns="0" tIns="0" rIns="0" bIns="0" rtlCol="0" anchor="ctr">
              <a:spAutoFit/>
            </a:bodyPr>
            <a:lstStyle/>
            <a:p>
              <a:pPr>
                <a:defRPr/>
              </a:pPr>
              <a:r>
                <a:rPr kumimoji="0" lang="en-US" altLang="ja-JP" sz="1200" kern="0">
                  <a:solidFill>
                    <a:srgbClr val="000000">
                      <a:lumMod val="75000"/>
                      <a:lumOff val="25000"/>
                    </a:srgbClr>
                  </a:solidFill>
                  <a:latin typeface="HGP創英角ｺﾞｼｯｸUB"/>
                  <a:ea typeface="HGP創英角ｺﾞｼｯｸUB"/>
                </a:rPr>
                <a:t>B</a:t>
              </a:r>
              <a:r>
                <a:rPr kumimoji="0" lang="ja-JP" altLang="en-US" sz="1200" kern="0">
                  <a:solidFill>
                    <a:srgbClr val="000000">
                      <a:lumMod val="75000"/>
                      <a:lumOff val="25000"/>
                    </a:srgbClr>
                  </a:solidFill>
                  <a:latin typeface="HGP創英角ｺﾞｼｯｸUB"/>
                  <a:ea typeface="HGP創英角ｺﾞｼｯｸUB"/>
                </a:rPr>
                <a:t>会社</a:t>
              </a:r>
              <a:endParaRPr lang="ja-JP" altLang="en-US" sz="1200" kern="0">
                <a:solidFill>
                  <a:srgbClr val="000000">
                    <a:lumMod val="75000"/>
                    <a:lumOff val="25000"/>
                  </a:srgbClr>
                </a:solidFill>
                <a:latin typeface="HGP創英角ｺﾞｼｯｸUB"/>
                <a:ea typeface="HGP創英角ｺﾞｼｯｸUB"/>
              </a:endParaRPr>
            </a:p>
          </p:txBody>
        </p:sp>
        <p:sp>
          <p:nvSpPr>
            <p:cNvPr id="12" name="テキスト ボックス 11"/>
            <p:cNvSpPr txBox="1"/>
            <p:nvPr/>
          </p:nvSpPr>
          <p:spPr bwMode="auto">
            <a:xfrm>
              <a:off x="2587880" y="3194334"/>
              <a:ext cx="540060" cy="184666"/>
            </a:xfrm>
            <a:prstGeom prst="rect">
              <a:avLst/>
            </a:prstGeom>
            <a:noFill/>
            <a:ln w="9525" algn="ctr">
              <a:noFill/>
              <a:miter lim="800000"/>
              <a:headEnd/>
              <a:tailEnd/>
            </a:ln>
            <a:effectLst/>
          </p:spPr>
          <p:txBody>
            <a:bodyPr wrap="square" lIns="0" tIns="0" rIns="0" bIns="0" rtlCol="0" anchor="ctr">
              <a:spAutoFit/>
            </a:bodyPr>
            <a:lstStyle/>
            <a:p>
              <a:pPr>
                <a:defRPr/>
              </a:pPr>
              <a:r>
                <a:rPr kumimoji="0" lang="en-US" altLang="ja-JP" sz="1200" kern="0">
                  <a:solidFill>
                    <a:srgbClr val="000000">
                      <a:lumMod val="75000"/>
                      <a:lumOff val="25000"/>
                    </a:srgbClr>
                  </a:solidFill>
                  <a:latin typeface="HGP創英角ｺﾞｼｯｸUB"/>
                  <a:ea typeface="HGP創英角ｺﾞｼｯｸUB"/>
                </a:rPr>
                <a:t>C</a:t>
              </a:r>
              <a:r>
                <a:rPr kumimoji="0" lang="ja-JP" altLang="en-US" sz="1200" kern="0">
                  <a:solidFill>
                    <a:srgbClr val="000000">
                      <a:lumMod val="75000"/>
                      <a:lumOff val="25000"/>
                    </a:srgbClr>
                  </a:solidFill>
                  <a:latin typeface="HGP創英角ｺﾞｼｯｸUB"/>
                  <a:ea typeface="HGP創英角ｺﾞｼｯｸUB"/>
                </a:rPr>
                <a:t>会社</a:t>
              </a:r>
              <a:endParaRPr lang="ja-JP" altLang="en-US" sz="1200" kern="0">
                <a:solidFill>
                  <a:srgbClr val="000000">
                    <a:lumMod val="75000"/>
                    <a:lumOff val="25000"/>
                  </a:srgbClr>
                </a:solidFill>
                <a:latin typeface="HGP創英角ｺﾞｼｯｸUB"/>
                <a:ea typeface="HGP創英角ｺﾞｼｯｸUB"/>
              </a:endParaRPr>
            </a:p>
          </p:txBody>
        </p:sp>
        <p:sp>
          <p:nvSpPr>
            <p:cNvPr id="13" name="テキスト ボックス 12"/>
            <p:cNvSpPr txBox="1"/>
            <p:nvPr/>
          </p:nvSpPr>
          <p:spPr bwMode="auto">
            <a:xfrm>
              <a:off x="1236530" y="4287526"/>
              <a:ext cx="540060" cy="184666"/>
            </a:xfrm>
            <a:prstGeom prst="rect">
              <a:avLst/>
            </a:prstGeom>
            <a:noFill/>
            <a:ln w="9525" algn="ctr">
              <a:noFill/>
              <a:miter lim="800000"/>
              <a:headEnd/>
              <a:tailEnd/>
            </a:ln>
            <a:effectLst/>
          </p:spPr>
          <p:txBody>
            <a:bodyPr wrap="square" lIns="0" tIns="0" rIns="0" bIns="0" rtlCol="0" anchor="ctr">
              <a:spAutoFit/>
            </a:bodyPr>
            <a:lstStyle/>
            <a:p>
              <a:pPr>
                <a:defRPr/>
              </a:pPr>
              <a:r>
                <a:rPr kumimoji="0" lang="en-US" altLang="ja-JP" sz="1200" kern="0">
                  <a:solidFill>
                    <a:srgbClr val="000000">
                      <a:lumMod val="75000"/>
                      <a:lumOff val="25000"/>
                    </a:srgbClr>
                  </a:solidFill>
                  <a:latin typeface="HGP創英角ｺﾞｼｯｸUB"/>
                  <a:ea typeface="HGP創英角ｺﾞｼｯｸUB"/>
                </a:rPr>
                <a:t>D</a:t>
              </a:r>
              <a:r>
                <a:rPr kumimoji="0" lang="ja-JP" altLang="en-US" sz="1200" kern="0">
                  <a:solidFill>
                    <a:srgbClr val="000000">
                      <a:lumMod val="75000"/>
                      <a:lumOff val="25000"/>
                    </a:srgbClr>
                  </a:solidFill>
                  <a:latin typeface="HGP創英角ｺﾞｼｯｸUB"/>
                  <a:ea typeface="HGP創英角ｺﾞｼｯｸUB"/>
                </a:rPr>
                <a:t>会社</a:t>
              </a:r>
              <a:endParaRPr lang="ja-JP" altLang="en-US" sz="1200" kern="0">
                <a:solidFill>
                  <a:srgbClr val="000000">
                    <a:lumMod val="75000"/>
                    <a:lumOff val="25000"/>
                  </a:srgbClr>
                </a:solidFill>
                <a:latin typeface="HGP創英角ｺﾞｼｯｸUB"/>
                <a:ea typeface="HGP創英角ｺﾞｼｯｸUB"/>
              </a:endParaRPr>
            </a:p>
          </p:txBody>
        </p:sp>
        <p:sp>
          <p:nvSpPr>
            <p:cNvPr id="14" name="テキスト ボックス 13"/>
            <p:cNvSpPr txBox="1"/>
            <p:nvPr/>
          </p:nvSpPr>
          <p:spPr bwMode="auto">
            <a:xfrm>
              <a:off x="1882996" y="4304298"/>
              <a:ext cx="540060" cy="184666"/>
            </a:xfrm>
            <a:prstGeom prst="rect">
              <a:avLst/>
            </a:prstGeom>
            <a:noFill/>
            <a:ln w="9525" algn="ctr">
              <a:noFill/>
              <a:miter lim="800000"/>
              <a:headEnd/>
              <a:tailEnd/>
            </a:ln>
            <a:effectLst/>
          </p:spPr>
          <p:txBody>
            <a:bodyPr wrap="square" lIns="0" tIns="0" rIns="0" bIns="0" rtlCol="0" anchor="ctr">
              <a:spAutoFit/>
            </a:bodyPr>
            <a:lstStyle/>
            <a:p>
              <a:pPr>
                <a:defRPr/>
              </a:pPr>
              <a:r>
                <a:rPr kumimoji="0" lang="en-US" altLang="ja-JP" sz="1200" kern="0">
                  <a:solidFill>
                    <a:srgbClr val="000000">
                      <a:lumMod val="75000"/>
                      <a:lumOff val="25000"/>
                    </a:srgbClr>
                  </a:solidFill>
                  <a:latin typeface="HGP創英角ｺﾞｼｯｸUB"/>
                  <a:ea typeface="HGP創英角ｺﾞｼｯｸUB"/>
                </a:rPr>
                <a:t>E</a:t>
              </a:r>
              <a:r>
                <a:rPr kumimoji="0" lang="ja-JP" altLang="en-US" sz="1200" kern="0">
                  <a:solidFill>
                    <a:srgbClr val="000000">
                      <a:lumMod val="75000"/>
                      <a:lumOff val="25000"/>
                    </a:srgbClr>
                  </a:solidFill>
                  <a:latin typeface="HGP創英角ｺﾞｼｯｸUB"/>
                  <a:ea typeface="HGP創英角ｺﾞｼｯｸUB"/>
                </a:rPr>
                <a:t>会社</a:t>
              </a:r>
              <a:endParaRPr lang="ja-JP" altLang="en-US" sz="1200" kern="0">
                <a:solidFill>
                  <a:srgbClr val="000000">
                    <a:lumMod val="75000"/>
                    <a:lumOff val="25000"/>
                  </a:srgbClr>
                </a:solidFill>
                <a:latin typeface="HGP創英角ｺﾞｼｯｸUB"/>
                <a:ea typeface="HGP創英角ｺﾞｼｯｸUB"/>
              </a:endParaRPr>
            </a:p>
          </p:txBody>
        </p:sp>
        <p:pic>
          <p:nvPicPr>
            <p:cNvPr id="15" name="Picture 12" descr="logo_base_human_boss03"/>
            <p:cNvPicPr>
              <a:picLocks noChangeAspect="1" noChangeArrowheads="1"/>
            </p:cNvPicPr>
            <p:nvPr/>
          </p:nvPicPr>
          <p:blipFill>
            <a:blip r:embed="rId2" cstate="screen"/>
            <a:srcRect/>
            <a:stretch>
              <a:fillRect/>
            </a:stretch>
          </p:blipFill>
          <p:spPr bwMode="auto">
            <a:xfrm>
              <a:off x="6813249" y="2742541"/>
              <a:ext cx="404520" cy="608372"/>
            </a:xfrm>
            <a:prstGeom prst="rect">
              <a:avLst/>
            </a:prstGeom>
            <a:noFill/>
          </p:spPr>
        </p:pic>
        <p:pic>
          <p:nvPicPr>
            <p:cNvPr id="16" name="Picture 13" descr="logo_base_human_boss01"/>
            <p:cNvPicPr>
              <a:picLocks noChangeAspect="1" noChangeArrowheads="1"/>
            </p:cNvPicPr>
            <p:nvPr/>
          </p:nvPicPr>
          <p:blipFill>
            <a:blip r:embed="rId3" cstate="screen"/>
            <a:srcRect/>
            <a:stretch>
              <a:fillRect/>
            </a:stretch>
          </p:blipFill>
          <p:spPr bwMode="auto">
            <a:xfrm>
              <a:off x="6243703" y="1730733"/>
              <a:ext cx="391779" cy="614743"/>
            </a:xfrm>
            <a:prstGeom prst="rect">
              <a:avLst/>
            </a:prstGeom>
            <a:noFill/>
          </p:spPr>
        </p:pic>
        <p:pic>
          <p:nvPicPr>
            <p:cNvPr id="17" name="Picture 14" descr="logo_base_human_boss02"/>
            <p:cNvPicPr>
              <a:picLocks noChangeAspect="1" noChangeArrowheads="1"/>
            </p:cNvPicPr>
            <p:nvPr/>
          </p:nvPicPr>
          <p:blipFill>
            <a:blip r:embed="rId4" cstate="screen"/>
            <a:srcRect/>
            <a:stretch>
              <a:fillRect/>
            </a:stretch>
          </p:blipFill>
          <p:spPr bwMode="auto">
            <a:xfrm>
              <a:off x="5733129" y="2703277"/>
              <a:ext cx="417261" cy="621113"/>
            </a:xfrm>
            <a:prstGeom prst="rect">
              <a:avLst/>
            </a:prstGeom>
            <a:noFill/>
          </p:spPr>
        </p:pic>
        <p:sp>
          <p:nvSpPr>
            <p:cNvPr id="18" name="テキスト ボックス 17"/>
            <p:cNvSpPr txBox="1"/>
            <p:nvPr/>
          </p:nvSpPr>
          <p:spPr bwMode="auto">
            <a:xfrm>
              <a:off x="3815916" y="4149430"/>
              <a:ext cx="1458162" cy="253916"/>
            </a:xfrm>
            <a:prstGeom prst="rect">
              <a:avLst/>
            </a:prstGeom>
            <a:noFill/>
            <a:ln w="9525" algn="ctr">
              <a:noFill/>
              <a:miter lim="800000"/>
              <a:headEnd/>
              <a:tailEnd/>
            </a:ln>
            <a:effectLst/>
          </p:spPr>
          <p:txBody>
            <a:bodyPr wrap="square" lIns="0" tIns="0" rIns="0" bIns="0" rtlCol="0" anchor="ctr">
              <a:spAutoFit/>
            </a:bodyPr>
            <a:lstStyle/>
            <a:p>
              <a:pPr>
                <a:defRPr/>
              </a:pPr>
              <a:r>
                <a:rPr kumimoji="0" lang="ja-JP" altLang="en-US" sz="825" kern="0">
                  <a:solidFill>
                    <a:srgbClr val="000000"/>
                  </a:solidFill>
                  <a:latin typeface="HGP創英角ｺﾞｼｯｸUB"/>
                  <a:ea typeface="HGP創英角ｺﾞｼｯｸUB"/>
                </a:rPr>
                <a:t>全権閲覧・修正可能</a:t>
              </a:r>
              <a:endParaRPr kumimoji="0" lang="en-US" altLang="ja-JP" sz="825" kern="0">
                <a:solidFill>
                  <a:srgbClr val="000000"/>
                </a:solidFill>
                <a:latin typeface="HGP創英角ｺﾞｼｯｸUB"/>
                <a:ea typeface="HGP創英角ｺﾞｼｯｸUB"/>
              </a:endParaRPr>
            </a:p>
            <a:p>
              <a:pPr>
                <a:defRPr/>
              </a:pPr>
              <a:r>
                <a:rPr kumimoji="0" lang="en-US" altLang="ja-JP" sz="825" kern="0">
                  <a:solidFill>
                    <a:srgbClr val="000000"/>
                  </a:solidFill>
                  <a:latin typeface="HGP創英角ｺﾞｼｯｸUB"/>
                  <a:ea typeface="HGP創英角ｺﾞｼｯｸUB"/>
                </a:rPr>
                <a:t>A</a:t>
              </a:r>
              <a:r>
                <a:rPr kumimoji="0" lang="ja-JP" altLang="en-US" sz="825" kern="0">
                  <a:solidFill>
                    <a:srgbClr val="000000"/>
                  </a:solidFill>
                  <a:latin typeface="HGP創英角ｺﾞｼｯｸUB"/>
                  <a:ea typeface="HGP創英角ｺﾞｼｯｸUB"/>
                </a:rPr>
                <a:t>会社人事部兼システム管理者</a:t>
              </a:r>
              <a:endParaRPr lang="ja-JP" altLang="en-US" sz="825" kern="0">
                <a:solidFill>
                  <a:srgbClr val="000000"/>
                </a:solidFill>
                <a:latin typeface="HGP創英角ｺﾞｼｯｸUB"/>
                <a:ea typeface="HGP創英角ｺﾞｼｯｸUB"/>
              </a:endParaRPr>
            </a:p>
          </p:txBody>
        </p:sp>
        <p:sp>
          <p:nvSpPr>
            <p:cNvPr id="19" name="AutoShape 272"/>
            <p:cNvSpPr>
              <a:spLocks noChangeArrowheads="1"/>
            </p:cNvSpPr>
            <p:nvPr/>
          </p:nvSpPr>
          <p:spPr bwMode="auto">
            <a:xfrm>
              <a:off x="1681913" y="1281826"/>
              <a:ext cx="918567" cy="322325"/>
            </a:xfrm>
            <a:prstGeom prst="flowChartAlternateProcess">
              <a:avLst/>
            </a:prstGeom>
            <a:solidFill>
              <a:srgbClr val="F08300"/>
            </a:solidFill>
            <a:ln w="9525" cap="flat" cmpd="sng" algn="ctr">
              <a:solidFill>
                <a:srgbClr val="FABF00">
                  <a:lumMod val="60000"/>
                  <a:lumOff val="40000"/>
                </a:srgbClr>
              </a:solidFill>
              <a:prstDash val="solid"/>
              <a:headEnd/>
              <a:tailEnd/>
            </a:ln>
            <a:effectLst/>
          </p:spPr>
          <p:txBody>
            <a:bodyPr wrap="none" rtlCol="0" anchor="ctr"/>
            <a:lstStyle/>
            <a:p>
              <a:pPr algn="ctr"/>
              <a:r>
                <a:rPr lang="ja-JP" altLang="en-US" sz="1050" kern="0">
                  <a:solidFill>
                    <a:srgbClr val="FFFFFF"/>
                  </a:solidFill>
                  <a:latin typeface="Arial Black"/>
                  <a:ea typeface="HGP創英角ｺﾞｼｯｸUB"/>
                </a:rPr>
                <a:t>会社レベル</a:t>
              </a:r>
            </a:p>
          </p:txBody>
        </p:sp>
        <p:sp>
          <p:nvSpPr>
            <p:cNvPr id="20" name="AutoShape 272"/>
            <p:cNvSpPr>
              <a:spLocks noChangeArrowheads="1"/>
            </p:cNvSpPr>
            <p:nvPr/>
          </p:nvSpPr>
          <p:spPr bwMode="auto">
            <a:xfrm>
              <a:off x="5787137" y="1275606"/>
              <a:ext cx="1539170" cy="322325"/>
            </a:xfrm>
            <a:prstGeom prst="flowChartAlternateProcess">
              <a:avLst/>
            </a:prstGeom>
            <a:solidFill>
              <a:srgbClr val="F08300"/>
            </a:solidFill>
            <a:ln w="9525" cap="flat" cmpd="sng" algn="ctr">
              <a:solidFill>
                <a:srgbClr val="FABF00">
                  <a:lumMod val="60000"/>
                  <a:lumOff val="40000"/>
                </a:srgbClr>
              </a:solidFill>
              <a:prstDash val="solid"/>
              <a:headEnd/>
              <a:tailEnd/>
            </a:ln>
            <a:effectLst/>
          </p:spPr>
          <p:txBody>
            <a:bodyPr wrap="none" rtlCol="0" anchor="ctr"/>
            <a:lstStyle/>
            <a:p>
              <a:pPr algn="ctr"/>
              <a:r>
                <a:rPr lang="ja-JP" altLang="en-US" sz="1050" kern="0">
                  <a:solidFill>
                    <a:srgbClr val="FFFFFF"/>
                  </a:solidFill>
                  <a:latin typeface="Arial Black"/>
                  <a:ea typeface="HGP創英角ｺﾞｼｯｸUB"/>
                </a:rPr>
                <a:t>組織内権限レベル</a:t>
              </a:r>
            </a:p>
          </p:txBody>
        </p:sp>
        <p:sp>
          <p:nvSpPr>
            <p:cNvPr id="21" name="テキスト ボックス 20"/>
            <p:cNvSpPr txBox="1"/>
            <p:nvPr/>
          </p:nvSpPr>
          <p:spPr bwMode="auto">
            <a:xfrm>
              <a:off x="3811219" y="1325005"/>
              <a:ext cx="1026114" cy="230832"/>
            </a:xfrm>
            <a:prstGeom prst="rect">
              <a:avLst/>
            </a:prstGeom>
            <a:noFill/>
            <a:ln w="9525" algn="ctr">
              <a:noFill/>
              <a:miter lim="800000"/>
              <a:headEnd/>
              <a:tailEnd/>
            </a:ln>
            <a:effectLst/>
          </p:spPr>
          <p:txBody>
            <a:bodyPr wrap="square" lIns="0" tIns="0" rIns="0" bIns="0" rtlCol="0" anchor="ctr">
              <a:spAutoFit/>
            </a:bodyPr>
            <a:lstStyle/>
            <a:p>
              <a:pPr>
                <a:defRPr/>
              </a:pPr>
              <a:r>
                <a:rPr kumimoji="0" lang="ja-JP" altLang="en-US" sz="1500" kern="0">
                  <a:solidFill>
                    <a:srgbClr val="EE5500"/>
                  </a:solidFill>
                  <a:latin typeface="HGP創英角ｺﾞｼｯｸUB"/>
                  <a:ea typeface="HGP創英角ｺﾞｼｯｸUB"/>
                </a:rPr>
                <a:t>閲覧権限</a:t>
              </a:r>
              <a:endParaRPr lang="ja-JP" altLang="en-US" sz="1500" kern="0">
                <a:solidFill>
                  <a:srgbClr val="EE5500"/>
                </a:solidFill>
                <a:latin typeface="HGP創英角ｺﾞｼｯｸUB"/>
                <a:ea typeface="HGP創英角ｺﾞｼｯｸUB"/>
              </a:endParaRPr>
            </a:p>
          </p:txBody>
        </p:sp>
        <p:sp>
          <p:nvSpPr>
            <p:cNvPr id="22" name="テキスト ボックス 21"/>
            <p:cNvSpPr txBox="1"/>
            <p:nvPr/>
          </p:nvSpPr>
          <p:spPr bwMode="auto">
            <a:xfrm>
              <a:off x="6165177" y="2216786"/>
              <a:ext cx="702078" cy="161583"/>
            </a:xfrm>
            <a:prstGeom prst="rect">
              <a:avLst/>
            </a:prstGeom>
            <a:noFill/>
            <a:ln w="9525" algn="ctr">
              <a:noFill/>
              <a:miter lim="800000"/>
              <a:headEnd/>
              <a:tailEnd/>
            </a:ln>
            <a:effectLst/>
          </p:spPr>
          <p:txBody>
            <a:bodyPr wrap="square" lIns="0" tIns="0" rIns="0" bIns="0" rtlCol="0" anchor="ctr">
              <a:spAutoFit/>
            </a:bodyPr>
            <a:lstStyle/>
            <a:p>
              <a:pPr>
                <a:defRPr/>
              </a:pPr>
              <a:r>
                <a:rPr kumimoji="0" lang="ja-JP" altLang="en-US" sz="1050" kern="0">
                  <a:solidFill>
                    <a:srgbClr val="000000">
                      <a:lumMod val="65000"/>
                      <a:lumOff val="35000"/>
                    </a:srgbClr>
                  </a:solidFill>
                  <a:latin typeface="HGP創英角ｺﾞｼｯｸUB"/>
                  <a:ea typeface="HGP創英角ｺﾞｼｯｸUB"/>
                </a:rPr>
                <a:t>人事部長</a:t>
              </a:r>
              <a:endParaRPr lang="ja-JP" altLang="en-US" sz="1050" kern="0">
                <a:solidFill>
                  <a:srgbClr val="000000">
                    <a:lumMod val="65000"/>
                    <a:lumOff val="35000"/>
                  </a:srgbClr>
                </a:solidFill>
                <a:latin typeface="HGP創英角ｺﾞｼｯｸUB"/>
                <a:ea typeface="HGP創英角ｺﾞｼｯｸUB"/>
              </a:endParaRPr>
            </a:p>
          </p:txBody>
        </p:sp>
        <p:sp>
          <p:nvSpPr>
            <p:cNvPr id="23" name="テキスト ボックス 22"/>
            <p:cNvSpPr txBox="1"/>
            <p:nvPr/>
          </p:nvSpPr>
          <p:spPr bwMode="auto">
            <a:xfrm>
              <a:off x="5625117" y="3189329"/>
              <a:ext cx="918102" cy="161583"/>
            </a:xfrm>
            <a:prstGeom prst="rect">
              <a:avLst/>
            </a:prstGeom>
            <a:noFill/>
            <a:ln w="9525" algn="ctr">
              <a:noFill/>
              <a:miter lim="800000"/>
              <a:headEnd/>
              <a:tailEnd/>
            </a:ln>
            <a:effectLst/>
          </p:spPr>
          <p:txBody>
            <a:bodyPr wrap="square" lIns="0" tIns="0" rIns="0" bIns="0" rtlCol="0" anchor="ctr">
              <a:spAutoFit/>
            </a:bodyPr>
            <a:lstStyle/>
            <a:p>
              <a:pPr>
                <a:defRPr/>
              </a:pPr>
              <a:r>
                <a:rPr kumimoji="0" lang="ja-JP" altLang="en-US" sz="1050" kern="0">
                  <a:solidFill>
                    <a:srgbClr val="000000">
                      <a:lumMod val="65000"/>
                      <a:lumOff val="35000"/>
                    </a:srgbClr>
                  </a:solidFill>
                  <a:latin typeface="HGP創英角ｺﾞｼｯｸUB"/>
                  <a:ea typeface="HGP創英角ｺﾞｼｯｸUB"/>
                </a:rPr>
                <a:t>東京人事課長</a:t>
              </a:r>
              <a:endParaRPr lang="ja-JP" altLang="en-US" sz="1050" kern="0">
                <a:solidFill>
                  <a:srgbClr val="000000">
                    <a:lumMod val="65000"/>
                    <a:lumOff val="35000"/>
                  </a:srgbClr>
                </a:solidFill>
                <a:latin typeface="HGP創英角ｺﾞｼｯｸUB"/>
                <a:ea typeface="HGP創英角ｺﾞｼｯｸUB"/>
              </a:endParaRPr>
            </a:p>
          </p:txBody>
        </p:sp>
        <p:sp>
          <p:nvSpPr>
            <p:cNvPr id="24" name="テキスト ボックス 23"/>
            <p:cNvSpPr txBox="1"/>
            <p:nvPr/>
          </p:nvSpPr>
          <p:spPr bwMode="auto">
            <a:xfrm>
              <a:off x="6597225" y="3189111"/>
              <a:ext cx="918102" cy="161583"/>
            </a:xfrm>
            <a:prstGeom prst="rect">
              <a:avLst/>
            </a:prstGeom>
            <a:noFill/>
            <a:ln w="9525" algn="ctr">
              <a:noFill/>
              <a:miter lim="800000"/>
              <a:headEnd/>
              <a:tailEnd/>
            </a:ln>
            <a:effectLst/>
          </p:spPr>
          <p:txBody>
            <a:bodyPr wrap="square" lIns="0" tIns="0" rIns="0" bIns="0" rtlCol="0" anchor="ctr">
              <a:spAutoFit/>
            </a:bodyPr>
            <a:lstStyle/>
            <a:p>
              <a:pPr>
                <a:defRPr/>
              </a:pPr>
              <a:r>
                <a:rPr kumimoji="0" lang="ja-JP" altLang="en-US" sz="1050" kern="0">
                  <a:solidFill>
                    <a:srgbClr val="000000">
                      <a:lumMod val="65000"/>
                      <a:lumOff val="35000"/>
                    </a:srgbClr>
                  </a:solidFill>
                  <a:latin typeface="HGP創英角ｺﾞｼｯｸUB"/>
                  <a:ea typeface="HGP創英角ｺﾞｼｯｸUB"/>
                </a:rPr>
                <a:t>大阪人事課長</a:t>
              </a:r>
              <a:endParaRPr lang="ja-JP" altLang="en-US" sz="1050" kern="0">
                <a:solidFill>
                  <a:srgbClr val="000000">
                    <a:lumMod val="65000"/>
                    <a:lumOff val="35000"/>
                  </a:srgbClr>
                </a:solidFill>
                <a:latin typeface="HGP創英角ｺﾞｼｯｸUB"/>
                <a:ea typeface="HGP創英角ｺﾞｼｯｸUB"/>
              </a:endParaRPr>
            </a:p>
          </p:txBody>
        </p:sp>
        <p:sp>
          <p:nvSpPr>
            <p:cNvPr id="25" name="テキスト ボックス 24"/>
            <p:cNvSpPr txBox="1"/>
            <p:nvPr/>
          </p:nvSpPr>
          <p:spPr bwMode="auto">
            <a:xfrm>
              <a:off x="6705237" y="4107431"/>
              <a:ext cx="864096" cy="161583"/>
            </a:xfrm>
            <a:prstGeom prst="rect">
              <a:avLst/>
            </a:prstGeom>
            <a:noFill/>
            <a:ln w="9525" algn="ctr">
              <a:noFill/>
              <a:miter lim="800000"/>
              <a:headEnd/>
              <a:tailEnd/>
            </a:ln>
            <a:effectLst/>
          </p:spPr>
          <p:txBody>
            <a:bodyPr wrap="square" lIns="0" tIns="0" rIns="0" bIns="0" rtlCol="0" anchor="ctr">
              <a:spAutoFit/>
            </a:bodyPr>
            <a:lstStyle/>
            <a:p>
              <a:pPr>
                <a:defRPr/>
              </a:pPr>
              <a:r>
                <a:rPr kumimoji="0" lang="ja-JP" altLang="en-US" sz="1050" kern="0">
                  <a:solidFill>
                    <a:srgbClr val="000000">
                      <a:lumMod val="65000"/>
                      <a:lumOff val="35000"/>
                    </a:srgbClr>
                  </a:solidFill>
                  <a:latin typeface="HGP創英角ｺﾞｼｯｸUB"/>
                  <a:ea typeface="HGP創英角ｺﾞｼｯｸUB"/>
                </a:rPr>
                <a:t>大阪人事担当</a:t>
              </a:r>
              <a:endParaRPr lang="ja-JP" altLang="en-US" sz="1050" kern="0">
                <a:solidFill>
                  <a:srgbClr val="000000">
                    <a:lumMod val="65000"/>
                    <a:lumOff val="35000"/>
                  </a:srgbClr>
                </a:solidFill>
                <a:latin typeface="HGP創英角ｺﾞｼｯｸUB"/>
                <a:ea typeface="HGP創英角ｺﾞｼｯｸUB"/>
              </a:endParaRPr>
            </a:p>
          </p:txBody>
        </p:sp>
        <p:sp>
          <p:nvSpPr>
            <p:cNvPr id="26" name="角丸四角形 25"/>
            <p:cNvSpPr/>
            <p:nvPr/>
          </p:nvSpPr>
          <p:spPr bwMode="auto">
            <a:xfrm>
              <a:off x="3773205" y="3930197"/>
              <a:ext cx="943175" cy="148677"/>
            </a:xfrm>
            <a:prstGeom prst="roundRect">
              <a:avLst/>
            </a:prstGeom>
            <a:solidFill>
              <a:srgbClr val="F08300"/>
            </a:solidFill>
            <a:ln w="9525" cap="flat" cmpd="sng" algn="ctr">
              <a:solidFill>
                <a:srgbClr val="FABF00">
                  <a:lumMod val="60000"/>
                  <a:lumOff val="40000"/>
                </a:srgbClr>
              </a:solidFill>
              <a:prstDash val="solid"/>
              <a:headEnd/>
              <a:tailEnd/>
            </a:ln>
            <a:effectLst>
              <a:outerShdw blurRad="40000" dist="23000" dir="5400000" rotWithShape="0">
                <a:srgbClr val="000000">
                  <a:alpha val="35000"/>
                </a:srgbClr>
              </a:outerShdw>
            </a:effectLst>
          </p:spPr>
          <p:txBody>
            <a:bodyPr wrap="none" rtlCol="0" anchor="ctr"/>
            <a:lstStyle/>
            <a:p>
              <a:pPr algn="ctr">
                <a:defRPr/>
              </a:pPr>
              <a:endParaRPr lang="ja-JP" altLang="en-US" sz="1050" kern="0">
                <a:solidFill>
                  <a:srgbClr val="FFFFFF"/>
                </a:solidFill>
                <a:effectLst>
                  <a:outerShdw blurRad="38100" dist="38100" dir="2700000" algn="tl">
                    <a:srgbClr val="000000"/>
                  </a:outerShdw>
                </a:effectLst>
                <a:latin typeface="Arial Black"/>
                <a:ea typeface="HGP創英角ｺﾞｼｯｸUB"/>
              </a:endParaRPr>
            </a:p>
          </p:txBody>
        </p:sp>
        <p:sp>
          <p:nvSpPr>
            <p:cNvPr id="27" name="テキスト ボックス 26"/>
            <p:cNvSpPr txBox="1"/>
            <p:nvPr/>
          </p:nvSpPr>
          <p:spPr bwMode="auto">
            <a:xfrm>
              <a:off x="3977934" y="3917291"/>
              <a:ext cx="648072" cy="161583"/>
            </a:xfrm>
            <a:prstGeom prst="rect">
              <a:avLst/>
            </a:prstGeom>
            <a:noFill/>
            <a:ln w="9525" algn="ctr">
              <a:noFill/>
              <a:miter lim="800000"/>
              <a:headEnd/>
              <a:tailEnd/>
            </a:ln>
            <a:effectLst/>
          </p:spPr>
          <p:txBody>
            <a:bodyPr wrap="square" lIns="0" tIns="0" rIns="0" bIns="0" rtlCol="0" anchor="ctr">
              <a:spAutoFit/>
            </a:bodyPr>
            <a:lstStyle/>
            <a:p>
              <a:pPr>
                <a:defRPr/>
              </a:pPr>
              <a:r>
                <a:rPr kumimoji="0" lang="ja-JP" altLang="en-US" sz="1050" kern="0">
                  <a:solidFill>
                    <a:srgbClr val="FFFFFF"/>
                  </a:solidFill>
                  <a:latin typeface="HGP創英角ｺﾞｼｯｸUB"/>
                  <a:ea typeface="HGP創英角ｺﾞｼｯｸUB"/>
                </a:rPr>
                <a:t>特別権限</a:t>
              </a:r>
              <a:endParaRPr lang="ja-JP" altLang="en-US" sz="1050" kern="0">
                <a:solidFill>
                  <a:srgbClr val="FFFFFF"/>
                </a:solidFill>
                <a:latin typeface="HGP創英角ｺﾞｼｯｸUB"/>
                <a:ea typeface="HGP創英角ｺﾞｼｯｸUB"/>
              </a:endParaRPr>
            </a:p>
          </p:txBody>
        </p:sp>
        <p:pic>
          <p:nvPicPr>
            <p:cNvPr id="28" name="Picture 9" descr="logo_base_human_norm03"/>
            <p:cNvPicPr>
              <a:picLocks noChangeAspect="1" noChangeArrowheads="1"/>
            </p:cNvPicPr>
            <p:nvPr/>
          </p:nvPicPr>
          <p:blipFill>
            <a:blip r:embed="rId5" cstate="screen"/>
            <a:srcRect/>
            <a:stretch>
              <a:fillRect/>
            </a:stretch>
          </p:blipFill>
          <p:spPr bwMode="auto">
            <a:xfrm>
              <a:off x="6516218" y="3667607"/>
              <a:ext cx="365434" cy="628410"/>
            </a:xfrm>
            <a:prstGeom prst="rect">
              <a:avLst/>
            </a:prstGeom>
            <a:noFill/>
          </p:spPr>
        </p:pic>
        <p:pic>
          <p:nvPicPr>
            <p:cNvPr id="29" name="Picture 10" descr="logo_base_human_norm01"/>
            <p:cNvPicPr>
              <a:picLocks noChangeAspect="1" noChangeArrowheads="1"/>
            </p:cNvPicPr>
            <p:nvPr/>
          </p:nvPicPr>
          <p:blipFill>
            <a:blip r:embed="rId6" cstate="screen"/>
            <a:srcRect/>
            <a:stretch>
              <a:fillRect/>
            </a:stretch>
          </p:blipFill>
          <p:spPr bwMode="auto">
            <a:xfrm>
              <a:off x="7207314" y="3701950"/>
              <a:ext cx="362019" cy="624995"/>
            </a:xfrm>
            <a:prstGeom prst="rect">
              <a:avLst/>
            </a:prstGeom>
            <a:noFill/>
          </p:spPr>
        </p:pic>
        <p:sp>
          <p:nvSpPr>
            <p:cNvPr id="30" name="Freeform 370"/>
            <p:cNvSpPr>
              <a:spLocks noEditPoints="1"/>
            </p:cNvSpPr>
            <p:nvPr/>
          </p:nvSpPr>
          <p:spPr bwMode="auto">
            <a:xfrm>
              <a:off x="1533562" y="2711780"/>
              <a:ext cx="554162" cy="427263"/>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008CCF"/>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prstClr val="black"/>
                </a:solidFill>
              </a:endParaRPr>
            </a:p>
          </p:txBody>
        </p:sp>
        <p:sp>
          <p:nvSpPr>
            <p:cNvPr id="31" name="正方形/長方形 30"/>
            <p:cNvSpPr/>
            <p:nvPr/>
          </p:nvSpPr>
          <p:spPr>
            <a:xfrm>
              <a:off x="1843342" y="2774096"/>
              <a:ext cx="244382" cy="364947"/>
            </a:xfrm>
            <a:prstGeom prst="rect">
              <a:avLst/>
            </a:prstGeom>
            <a:solidFill>
              <a:srgbClr val="FCFCFC"/>
            </a:solidFill>
            <a:ln w="25400" cap="flat" cmpd="sng" algn="ctr">
              <a:noFill/>
              <a:prstDash val="solid"/>
            </a:ln>
            <a:effectLst/>
          </p:spPr>
          <p:txBody>
            <a:bodyPr rtlCol="0" anchor="ctr"/>
            <a:lstStyle/>
            <a:p>
              <a:pPr algn="ctr">
                <a:defRPr/>
              </a:pPr>
              <a:endParaRPr kumimoji="0" lang="ja-JP" altLang="en-US" sz="1350" kern="0">
                <a:solidFill>
                  <a:prstClr val="white"/>
                </a:solidFill>
                <a:latin typeface="メイリオ"/>
                <a:ea typeface="メイリオ"/>
              </a:endParaRPr>
            </a:p>
          </p:txBody>
        </p:sp>
        <p:grpSp>
          <p:nvGrpSpPr>
            <p:cNvPr id="32" name="グループ化 31"/>
            <p:cNvGrpSpPr/>
            <p:nvPr/>
          </p:nvGrpSpPr>
          <p:grpSpPr>
            <a:xfrm>
              <a:off x="2098487" y="1653648"/>
              <a:ext cx="554162" cy="427263"/>
              <a:chOff x="1660626" y="2725486"/>
              <a:chExt cx="738882" cy="569684"/>
            </a:xfrm>
          </p:grpSpPr>
          <p:sp>
            <p:nvSpPr>
              <p:cNvPr id="33" name="Freeform 370"/>
              <p:cNvSpPr>
                <a:spLocks noEditPoints="1"/>
              </p:cNvSpPr>
              <p:nvPr/>
            </p:nvSpPr>
            <p:spPr bwMode="auto">
              <a:xfrm>
                <a:off x="1660626" y="2725486"/>
                <a:ext cx="738882" cy="569684"/>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008CCF">
                  <a:lumMod val="40000"/>
                  <a:lumOff val="60000"/>
                </a:srgbClr>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prstClr val="black"/>
                  </a:solidFill>
                </a:endParaRPr>
              </a:p>
            </p:txBody>
          </p:sp>
          <p:sp>
            <p:nvSpPr>
              <p:cNvPr id="34" name="正方形/長方形 33"/>
              <p:cNvSpPr/>
              <p:nvPr/>
            </p:nvSpPr>
            <p:spPr>
              <a:xfrm>
                <a:off x="2073666" y="2808574"/>
                <a:ext cx="325842" cy="486596"/>
              </a:xfrm>
              <a:prstGeom prst="rect">
                <a:avLst/>
              </a:prstGeom>
              <a:solidFill>
                <a:sysClr val="window" lastClr="FFFFFF"/>
              </a:solidFill>
              <a:ln w="25400" cap="flat" cmpd="sng" algn="ctr">
                <a:noFill/>
                <a:prstDash val="solid"/>
              </a:ln>
              <a:effectLst/>
            </p:spPr>
            <p:txBody>
              <a:bodyPr rtlCol="0" anchor="ctr"/>
              <a:lstStyle/>
              <a:p>
                <a:pPr algn="ctr">
                  <a:defRPr/>
                </a:pPr>
                <a:endParaRPr kumimoji="0" lang="ja-JP" altLang="en-US" sz="1350" kern="0">
                  <a:solidFill>
                    <a:prstClr val="white"/>
                  </a:solidFill>
                  <a:latin typeface="メイリオ"/>
                  <a:ea typeface="メイリオ"/>
                </a:endParaRPr>
              </a:p>
            </p:txBody>
          </p:sp>
        </p:grpSp>
        <p:sp>
          <p:nvSpPr>
            <p:cNvPr id="35" name="Freeform 370"/>
            <p:cNvSpPr>
              <a:spLocks noEditPoints="1"/>
            </p:cNvSpPr>
            <p:nvPr/>
          </p:nvSpPr>
          <p:spPr bwMode="auto">
            <a:xfrm>
              <a:off x="2634835" y="2694908"/>
              <a:ext cx="554162" cy="427263"/>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008CCF"/>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prstClr val="black"/>
                </a:solidFill>
              </a:endParaRPr>
            </a:p>
          </p:txBody>
        </p:sp>
        <p:sp>
          <p:nvSpPr>
            <p:cNvPr id="36" name="正方形/長方形 35"/>
            <p:cNvSpPr/>
            <p:nvPr/>
          </p:nvSpPr>
          <p:spPr>
            <a:xfrm>
              <a:off x="2944615" y="2757224"/>
              <a:ext cx="244382" cy="364947"/>
            </a:xfrm>
            <a:prstGeom prst="rect">
              <a:avLst/>
            </a:prstGeom>
            <a:solidFill>
              <a:sysClr val="window" lastClr="FFFFFF"/>
            </a:solidFill>
            <a:ln w="25400" cap="flat" cmpd="sng" algn="ctr">
              <a:noFill/>
              <a:prstDash val="solid"/>
            </a:ln>
            <a:effectLst/>
          </p:spPr>
          <p:txBody>
            <a:bodyPr rtlCol="0" anchor="ctr"/>
            <a:lstStyle/>
            <a:p>
              <a:pPr algn="ctr">
                <a:defRPr/>
              </a:pPr>
              <a:endParaRPr kumimoji="0" lang="ja-JP" altLang="en-US" sz="1350" kern="0">
                <a:solidFill>
                  <a:prstClr val="white"/>
                </a:solidFill>
                <a:latin typeface="メイリオ"/>
                <a:ea typeface="メイリオ"/>
              </a:endParaRPr>
            </a:p>
          </p:txBody>
        </p:sp>
        <p:sp>
          <p:nvSpPr>
            <p:cNvPr id="37" name="Freeform 370"/>
            <p:cNvSpPr>
              <a:spLocks noEditPoints="1"/>
            </p:cNvSpPr>
            <p:nvPr/>
          </p:nvSpPr>
          <p:spPr bwMode="auto">
            <a:xfrm>
              <a:off x="1301831" y="3853225"/>
              <a:ext cx="554162" cy="427263"/>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008CCF">
                <a:lumMod val="50000"/>
              </a:srgbClr>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prstClr val="black"/>
                </a:solidFill>
              </a:endParaRPr>
            </a:p>
          </p:txBody>
        </p:sp>
        <p:sp>
          <p:nvSpPr>
            <p:cNvPr id="38" name="正方形/長方形 37"/>
            <p:cNvSpPr/>
            <p:nvPr/>
          </p:nvSpPr>
          <p:spPr>
            <a:xfrm>
              <a:off x="1611611" y="3915541"/>
              <a:ext cx="244382" cy="364947"/>
            </a:xfrm>
            <a:prstGeom prst="rect">
              <a:avLst/>
            </a:prstGeom>
            <a:solidFill>
              <a:srgbClr val="F8F8F8"/>
            </a:solidFill>
            <a:ln w="25400" cap="flat" cmpd="sng" algn="ctr">
              <a:noFill/>
              <a:prstDash val="solid"/>
            </a:ln>
            <a:effectLst/>
          </p:spPr>
          <p:txBody>
            <a:bodyPr rtlCol="0" anchor="ctr"/>
            <a:lstStyle/>
            <a:p>
              <a:pPr algn="ctr">
                <a:defRPr/>
              </a:pPr>
              <a:endParaRPr kumimoji="0" lang="ja-JP" altLang="en-US" sz="1350" kern="0">
                <a:solidFill>
                  <a:prstClr val="white"/>
                </a:solidFill>
                <a:latin typeface="メイリオ"/>
                <a:ea typeface="メイリオ"/>
              </a:endParaRPr>
            </a:p>
          </p:txBody>
        </p:sp>
        <p:sp>
          <p:nvSpPr>
            <p:cNvPr id="39" name="Freeform 370"/>
            <p:cNvSpPr>
              <a:spLocks noEditPoints="1"/>
            </p:cNvSpPr>
            <p:nvPr/>
          </p:nvSpPr>
          <p:spPr bwMode="auto">
            <a:xfrm>
              <a:off x="1911604" y="3851122"/>
              <a:ext cx="554162" cy="427263"/>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004668"/>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prstClr val="black"/>
                </a:solidFill>
              </a:endParaRPr>
            </a:p>
          </p:txBody>
        </p:sp>
        <p:sp>
          <p:nvSpPr>
            <p:cNvPr id="40" name="正方形/長方形 39"/>
            <p:cNvSpPr/>
            <p:nvPr/>
          </p:nvSpPr>
          <p:spPr>
            <a:xfrm>
              <a:off x="2221384" y="3913438"/>
              <a:ext cx="244382" cy="364947"/>
            </a:xfrm>
            <a:prstGeom prst="rect">
              <a:avLst/>
            </a:prstGeom>
            <a:solidFill>
              <a:srgbClr val="F6F6F6"/>
            </a:solidFill>
            <a:ln w="25400" cap="flat" cmpd="sng" algn="ctr">
              <a:noFill/>
              <a:prstDash val="solid"/>
            </a:ln>
            <a:effectLst/>
          </p:spPr>
          <p:txBody>
            <a:bodyPr rtlCol="0" anchor="ctr"/>
            <a:lstStyle/>
            <a:p>
              <a:pPr algn="ctr">
                <a:defRPr/>
              </a:pPr>
              <a:endParaRPr kumimoji="0" lang="ja-JP" altLang="en-US" sz="1350" kern="0">
                <a:solidFill>
                  <a:prstClr val="white"/>
                </a:solidFill>
                <a:latin typeface="メイリオ"/>
                <a:ea typeface="メイリオ"/>
              </a:endParaRPr>
            </a:p>
          </p:txBody>
        </p:sp>
        <p:sp>
          <p:nvSpPr>
            <p:cNvPr id="41" name="左大かっこ 40"/>
            <p:cNvSpPr/>
            <p:nvPr/>
          </p:nvSpPr>
          <p:spPr>
            <a:xfrm rot="5400000">
              <a:off x="2171751" y="2021023"/>
              <a:ext cx="155979" cy="1080122"/>
            </a:xfrm>
            <a:prstGeom prst="leftBracket">
              <a:avLst/>
            </a:prstGeom>
            <a:noFill/>
            <a:ln w="9525" cap="flat" cmpd="sng" algn="ctr">
              <a:solidFill>
                <a:sysClr val="windowText" lastClr="000000">
                  <a:shade val="95000"/>
                  <a:satMod val="105000"/>
                </a:sysClr>
              </a:solidFill>
              <a:prstDash val="solid"/>
            </a:ln>
            <a:effectLst/>
          </p:spPr>
          <p:txBody>
            <a:bodyPr rtlCol="0" anchor="ctr"/>
            <a:lstStyle/>
            <a:p>
              <a:pPr algn="ctr">
                <a:defRPr/>
              </a:pPr>
              <a:endParaRPr kumimoji="0" lang="ja-JP" altLang="en-US" sz="1350" b="1" kern="0">
                <a:solidFill>
                  <a:prstClr val="black"/>
                </a:solidFill>
                <a:latin typeface="メイリオ"/>
                <a:ea typeface="メイリオ"/>
              </a:endParaRPr>
            </a:p>
          </p:txBody>
        </p:sp>
        <p:sp>
          <p:nvSpPr>
            <p:cNvPr id="42" name="左大かっこ 41"/>
            <p:cNvSpPr/>
            <p:nvPr/>
          </p:nvSpPr>
          <p:spPr>
            <a:xfrm rot="5400000">
              <a:off x="1699094" y="3300099"/>
              <a:ext cx="163484" cy="756085"/>
            </a:xfrm>
            <a:prstGeom prst="leftBracket">
              <a:avLst/>
            </a:prstGeom>
            <a:noFill/>
            <a:ln w="9525" cap="flat" cmpd="sng" algn="ctr">
              <a:solidFill>
                <a:sysClr val="windowText" lastClr="000000">
                  <a:shade val="95000"/>
                  <a:satMod val="105000"/>
                </a:sysClr>
              </a:solidFill>
              <a:prstDash val="solid"/>
            </a:ln>
            <a:effectLst/>
          </p:spPr>
          <p:txBody>
            <a:bodyPr rtlCol="0" anchor="ctr"/>
            <a:lstStyle/>
            <a:p>
              <a:pPr algn="ctr">
                <a:defRPr/>
              </a:pPr>
              <a:endParaRPr kumimoji="0" lang="ja-JP" altLang="en-US" sz="1350" b="1" kern="0">
                <a:solidFill>
                  <a:prstClr val="black"/>
                </a:solidFill>
                <a:latin typeface="メイリオ"/>
                <a:ea typeface="メイリオ"/>
              </a:endParaRPr>
            </a:p>
          </p:txBody>
        </p:sp>
        <p:cxnSp>
          <p:nvCxnSpPr>
            <p:cNvPr id="43" name="直線コネクタ 42"/>
            <p:cNvCxnSpPr>
              <a:endCxn id="41" idx="1"/>
            </p:cNvCxnSpPr>
            <p:nvPr/>
          </p:nvCxnSpPr>
          <p:spPr>
            <a:xfrm flipH="1">
              <a:off x="2249740" y="2348067"/>
              <a:ext cx="2" cy="135026"/>
            </a:xfrm>
            <a:prstGeom prst="line">
              <a:avLst/>
            </a:prstGeom>
            <a:noFill/>
            <a:ln w="9525" cap="flat" cmpd="sng" algn="ctr">
              <a:solidFill>
                <a:sysClr val="windowText" lastClr="000000">
                  <a:shade val="95000"/>
                  <a:satMod val="105000"/>
                </a:sysClr>
              </a:solidFill>
              <a:prstDash val="solid"/>
            </a:ln>
            <a:effectLst/>
          </p:spPr>
        </p:cxnSp>
        <p:cxnSp>
          <p:nvCxnSpPr>
            <p:cNvPr id="44" name="直線コネクタ 43"/>
            <p:cNvCxnSpPr>
              <a:endCxn id="42" idx="1"/>
            </p:cNvCxnSpPr>
            <p:nvPr/>
          </p:nvCxnSpPr>
          <p:spPr>
            <a:xfrm>
              <a:off x="1776593" y="3435838"/>
              <a:ext cx="4243" cy="160562"/>
            </a:xfrm>
            <a:prstGeom prst="line">
              <a:avLst/>
            </a:prstGeom>
            <a:noFill/>
            <a:ln w="9525" cap="flat" cmpd="sng" algn="ctr">
              <a:solidFill>
                <a:sysClr val="windowText" lastClr="000000">
                  <a:shade val="95000"/>
                  <a:satMod val="105000"/>
                </a:sysClr>
              </a:solidFill>
              <a:prstDash val="solid"/>
            </a:ln>
            <a:effectLst/>
          </p:spPr>
        </p:cxnSp>
        <p:sp>
          <p:nvSpPr>
            <p:cNvPr id="45" name="下矢印 44"/>
            <p:cNvSpPr/>
            <p:nvPr/>
          </p:nvSpPr>
          <p:spPr>
            <a:xfrm>
              <a:off x="3736646" y="1742495"/>
              <a:ext cx="382287" cy="1959449"/>
            </a:xfrm>
            <a:prstGeom prst="downArrow">
              <a:avLst/>
            </a:prstGeom>
            <a:solidFill>
              <a:srgbClr val="54C2F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algn="ctr">
                <a:defRPr/>
              </a:pPr>
              <a:endParaRPr kumimoji="0" lang="ja-JP" altLang="en-US" sz="1350" kern="0">
                <a:solidFill>
                  <a:prstClr val="white"/>
                </a:solidFill>
                <a:latin typeface="メイリオ"/>
                <a:ea typeface="メイリオ"/>
              </a:endParaRPr>
            </a:p>
          </p:txBody>
        </p:sp>
        <p:sp>
          <p:nvSpPr>
            <p:cNvPr id="46" name="正方形/長方形 45"/>
            <p:cNvSpPr/>
            <p:nvPr/>
          </p:nvSpPr>
          <p:spPr>
            <a:xfrm>
              <a:off x="3587256" y="2444557"/>
              <a:ext cx="673902" cy="484748"/>
            </a:xfrm>
            <a:prstGeom prst="rect">
              <a:avLst/>
            </a:prstGeom>
            <a:noFill/>
          </p:spPr>
          <p:txBody>
            <a:bodyPr wrap="none" lIns="68580" tIns="34290" rIns="68580" bIns="34290">
              <a:spAutoFit/>
            </a:bodyPr>
            <a:lstStyle/>
            <a:p>
              <a:pPr algn="ctr">
                <a:defRPr/>
              </a:pPr>
              <a:r>
                <a:rPr kumimoji="0" lang="en-US" altLang="ja-JP" sz="2700" b="1" kern="0">
                  <a:ln w="22225">
                    <a:solidFill>
                      <a:srgbClr val="EE5500"/>
                    </a:solidFill>
                    <a:prstDash val="solid"/>
                  </a:ln>
                  <a:solidFill>
                    <a:srgbClr val="EE5500"/>
                  </a:solidFill>
                </a:rPr>
                <a:t>OK</a:t>
              </a:r>
              <a:endParaRPr kumimoji="0" lang="ja-JP" altLang="en-US" sz="2700" b="1" kern="0">
                <a:ln w="22225">
                  <a:solidFill>
                    <a:srgbClr val="EE5500"/>
                  </a:solidFill>
                  <a:prstDash val="solid"/>
                </a:ln>
                <a:solidFill>
                  <a:srgbClr val="EE5500"/>
                </a:solidFill>
              </a:endParaRPr>
            </a:p>
          </p:txBody>
        </p:sp>
        <p:sp>
          <p:nvSpPr>
            <p:cNvPr id="47" name="下矢印 46"/>
            <p:cNvSpPr/>
            <p:nvPr/>
          </p:nvSpPr>
          <p:spPr>
            <a:xfrm flipV="1">
              <a:off x="4361095" y="1741820"/>
              <a:ext cx="382287" cy="1959449"/>
            </a:xfrm>
            <a:prstGeom prst="downArrow">
              <a:avLst/>
            </a:prstGeom>
            <a:solidFill>
              <a:srgbClr val="54C2F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algn="ctr">
                <a:defRPr/>
              </a:pPr>
              <a:endParaRPr kumimoji="0" lang="ja-JP" altLang="en-US" sz="1350" kern="0">
                <a:solidFill>
                  <a:prstClr val="white"/>
                </a:solidFill>
                <a:latin typeface="メイリオ"/>
                <a:ea typeface="メイリオ"/>
              </a:endParaRPr>
            </a:p>
          </p:txBody>
        </p:sp>
        <p:sp>
          <p:nvSpPr>
            <p:cNvPr id="48" name="正方形/長方形 47"/>
            <p:cNvSpPr/>
            <p:nvPr/>
          </p:nvSpPr>
          <p:spPr>
            <a:xfrm>
              <a:off x="4263318" y="2457463"/>
              <a:ext cx="686727" cy="484748"/>
            </a:xfrm>
            <a:prstGeom prst="rect">
              <a:avLst/>
            </a:prstGeom>
            <a:noFill/>
          </p:spPr>
          <p:txBody>
            <a:bodyPr wrap="none" lIns="68580" tIns="34290" rIns="68580" bIns="34290">
              <a:spAutoFit/>
            </a:bodyPr>
            <a:lstStyle/>
            <a:p>
              <a:pPr algn="ctr">
                <a:defRPr/>
              </a:pPr>
              <a:r>
                <a:rPr kumimoji="0" lang="en-US" altLang="ja-JP" sz="2700" b="1" kern="0">
                  <a:ln w="22225">
                    <a:solidFill>
                      <a:srgbClr val="008CCF">
                        <a:lumMod val="50000"/>
                      </a:srgbClr>
                    </a:solidFill>
                    <a:prstDash val="solid"/>
                  </a:ln>
                  <a:solidFill>
                    <a:srgbClr val="008CCF">
                      <a:lumMod val="50000"/>
                    </a:srgbClr>
                  </a:solidFill>
                </a:rPr>
                <a:t>NG</a:t>
              </a:r>
              <a:endParaRPr kumimoji="0" lang="ja-JP" altLang="en-US" sz="2700" b="1" kern="0">
                <a:ln w="22225">
                  <a:solidFill>
                    <a:srgbClr val="008CCF">
                      <a:lumMod val="50000"/>
                    </a:srgbClr>
                  </a:solidFill>
                  <a:prstDash val="solid"/>
                </a:ln>
                <a:solidFill>
                  <a:srgbClr val="008CCF">
                    <a:lumMod val="50000"/>
                  </a:srgbClr>
                </a:solidFill>
              </a:endParaRPr>
            </a:p>
          </p:txBody>
        </p:sp>
        <p:sp>
          <p:nvSpPr>
            <p:cNvPr id="49" name="左大かっこ 48"/>
            <p:cNvSpPr/>
            <p:nvPr/>
          </p:nvSpPr>
          <p:spPr>
            <a:xfrm rot="5400000">
              <a:off x="6386007" y="2095561"/>
              <a:ext cx="155979" cy="1080122"/>
            </a:xfrm>
            <a:prstGeom prst="leftBracket">
              <a:avLst/>
            </a:prstGeom>
            <a:noFill/>
            <a:ln w="9525" cap="flat" cmpd="sng" algn="ctr">
              <a:solidFill>
                <a:sysClr val="windowText" lastClr="000000">
                  <a:shade val="95000"/>
                  <a:satMod val="105000"/>
                </a:sysClr>
              </a:solidFill>
              <a:prstDash val="solid"/>
            </a:ln>
            <a:effectLst/>
          </p:spPr>
          <p:txBody>
            <a:bodyPr rtlCol="0" anchor="ctr"/>
            <a:lstStyle/>
            <a:p>
              <a:pPr algn="ctr">
                <a:defRPr/>
              </a:pPr>
              <a:endParaRPr kumimoji="0" lang="ja-JP" altLang="en-US" sz="1350" b="1" kern="0">
                <a:solidFill>
                  <a:prstClr val="black"/>
                </a:solidFill>
                <a:latin typeface="メイリオ"/>
                <a:ea typeface="メイリオ"/>
              </a:endParaRPr>
            </a:p>
          </p:txBody>
        </p:sp>
        <p:cxnSp>
          <p:nvCxnSpPr>
            <p:cNvPr id="50" name="直線コネクタ 49"/>
            <p:cNvCxnSpPr>
              <a:endCxn id="49" idx="1"/>
            </p:cNvCxnSpPr>
            <p:nvPr/>
          </p:nvCxnSpPr>
          <p:spPr>
            <a:xfrm flipH="1">
              <a:off x="6463996" y="2422605"/>
              <a:ext cx="2" cy="135026"/>
            </a:xfrm>
            <a:prstGeom prst="line">
              <a:avLst/>
            </a:prstGeom>
            <a:noFill/>
            <a:ln w="9525" cap="flat" cmpd="sng" algn="ctr">
              <a:solidFill>
                <a:sysClr val="windowText" lastClr="000000">
                  <a:shade val="95000"/>
                  <a:satMod val="105000"/>
                </a:sysClr>
              </a:solidFill>
              <a:prstDash val="solid"/>
            </a:ln>
            <a:effectLst/>
          </p:spPr>
        </p:cxnSp>
        <p:sp>
          <p:nvSpPr>
            <p:cNvPr id="51" name="左大かっこ 50"/>
            <p:cNvSpPr/>
            <p:nvPr/>
          </p:nvSpPr>
          <p:spPr>
            <a:xfrm rot="5400000">
              <a:off x="6965131" y="3238015"/>
              <a:ext cx="163484" cy="756085"/>
            </a:xfrm>
            <a:prstGeom prst="leftBracket">
              <a:avLst/>
            </a:prstGeom>
            <a:noFill/>
            <a:ln w="9525" cap="flat" cmpd="sng" algn="ctr">
              <a:solidFill>
                <a:sysClr val="windowText" lastClr="000000">
                  <a:shade val="95000"/>
                  <a:satMod val="105000"/>
                </a:sysClr>
              </a:solidFill>
              <a:prstDash val="solid"/>
            </a:ln>
            <a:effectLst/>
          </p:spPr>
          <p:txBody>
            <a:bodyPr rtlCol="0" anchor="ctr"/>
            <a:lstStyle/>
            <a:p>
              <a:pPr algn="ctr">
                <a:defRPr/>
              </a:pPr>
              <a:endParaRPr kumimoji="0" lang="ja-JP" altLang="en-US" sz="1350" b="1" kern="0">
                <a:solidFill>
                  <a:prstClr val="black"/>
                </a:solidFill>
                <a:latin typeface="メイリオ"/>
                <a:ea typeface="メイリオ"/>
              </a:endParaRPr>
            </a:p>
          </p:txBody>
        </p:sp>
        <p:cxnSp>
          <p:nvCxnSpPr>
            <p:cNvPr id="52" name="直線コネクタ 51"/>
            <p:cNvCxnSpPr>
              <a:endCxn id="51" idx="1"/>
            </p:cNvCxnSpPr>
            <p:nvPr/>
          </p:nvCxnSpPr>
          <p:spPr>
            <a:xfrm>
              <a:off x="7042630" y="3373753"/>
              <a:ext cx="4243" cy="160562"/>
            </a:xfrm>
            <a:prstGeom prst="line">
              <a:avLst/>
            </a:prstGeom>
            <a:noFill/>
            <a:ln w="9525" cap="flat" cmpd="sng" algn="ctr">
              <a:solidFill>
                <a:sysClr val="windowText" lastClr="000000">
                  <a:shade val="95000"/>
                  <a:satMod val="105000"/>
                </a:sysClr>
              </a:solidFill>
              <a:prstDash val="solid"/>
            </a:ln>
            <a:effectLst/>
          </p:spPr>
        </p:cxnSp>
        <p:pic>
          <p:nvPicPr>
            <p:cNvPr id="53" name="Picture 8" descr="logo_base_human01"/>
            <p:cNvPicPr>
              <a:picLocks noChangeAspect="1" noChangeArrowheads="1"/>
            </p:cNvPicPr>
            <p:nvPr/>
          </p:nvPicPr>
          <p:blipFill>
            <a:blip r:embed="rId7" cstate="screen"/>
            <a:srcRect/>
            <a:stretch>
              <a:fillRect/>
            </a:stretch>
          </p:blipFill>
          <p:spPr bwMode="auto">
            <a:xfrm>
              <a:off x="3444779" y="4009170"/>
              <a:ext cx="216024" cy="641811"/>
            </a:xfrm>
            <a:prstGeom prst="rect">
              <a:avLst/>
            </a:prstGeom>
            <a:noFill/>
          </p:spPr>
        </p:pic>
      </p:grpSp>
    </p:spTree>
    <p:extLst>
      <p:ext uri="{BB962C8B-B14F-4D97-AF65-F5344CB8AC3E}">
        <p14:creationId xmlns:p14="http://schemas.microsoft.com/office/powerpoint/2010/main" val="33190295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53</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テキスト プレースホルダー 3"/>
          <p:cNvSpPr>
            <a:spLocks noGrp="1"/>
          </p:cNvSpPr>
          <p:nvPr>
            <p:ph type="body" sz="quarter" idx="16"/>
          </p:nvPr>
        </p:nvSpPr>
        <p:spPr/>
        <p:txBody>
          <a:bodyPr/>
          <a:lstStyle/>
          <a:p>
            <a:r>
              <a:rPr lang="ja-JP" altLang="en-US"/>
              <a:t>複数会社へ展開することが容易に構築できるシステム</a:t>
            </a:r>
          </a:p>
          <a:p>
            <a:endParaRPr kumimoji="1" lang="ja-JP" altLang="en-US"/>
          </a:p>
        </p:txBody>
      </p:sp>
      <p:sp>
        <p:nvSpPr>
          <p:cNvPr id="6" name="タイトル 5"/>
          <p:cNvSpPr>
            <a:spLocks noGrp="1"/>
          </p:cNvSpPr>
          <p:nvPr>
            <p:ph type="title"/>
          </p:nvPr>
        </p:nvSpPr>
        <p:spPr/>
        <p:txBody>
          <a:bodyPr/>
          <a:lstStyle/>
          <a:p>
            <a:r>
              <a:rPr lang="ja-JP" altLang="en-US"/>
              <a:t>人事管理・給与管理特長</a:t>
            </a:r>
            <a:endParaRPr kumimoji="1" lang="ja-JP" altLang="en-US"/>
          </a:p>
        </p:txBody>
      </p:sp>
      <p:grpSp>
        <p:nvGrpSpPr>
          <p:cNvPr id="37" name="グループ化 36"/>
          <p:cNvGrpSpPr/>
          <p:nvPr/>
        </p:nvGrpSpPr>
        <p:grpSpPr>
          <a:xfrm>
            <a:off x="755574" y="1028084"/>
            <a:ext cx="7481449" cy="4216782"/>
            <a:chOff x="1628673" y="1329614"/>
            <a:chExt cx="6312473" cy="3557910"/>
          </a:xfrm>
        </p:grpSpPr>
        <p:sp>
          <p:nvSpPr>
            <p:cNvPr id="7" name="直方体 6"/>
            <p:cNvSpPr/>
            <p:nvPr/>
          </p:nvSpPr>
          <p:spPr>
            <a:xfrm>
              <a:off x="1669168" y="1749146"/>
              <a:ext cx="1957729" cy="632942"/>
            </a:xfrm>
            <a:prstGeom prst="cube">
              <a:avLst/>
            </a:prstGeom>
            <a:solidFill>
              <a:srgbClr val="F9BE0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algn="ctr">
                <a:defRPr/>
              </a:pPr>
              <a:endParaRPr kumimoji="0" lang="ja-JP" altLang="en-US" sz="1350" kern="0">
                <a:solidFill>
                  <a:prstClr val="white"/>
                </a:solidFill>
                <a:latin typeface="メイリオ"/>
                <a:ea typeface="メイリオ"/>
              </a:endParaRPr>
            </a:p>
          </p:txBody>
        </p:sp>
        <p:sp>
          <p:nvSpPr>
            <p:cNvPr id="8" name="フローチャート: 磁気ディスク 7"/>
            <p:cNvSpPr/>
            <p:nvPr/>
          </p:nvSpPr>
          <p:spPr>
            <a:xfrm>
              <a:off x="1709683" y="3392226"/>
              <a:ext cx="1957729" cy="810090"/>
            </a:xfrm>
            <a:prstGeom prst="flowChartMagneticDisk">
              <a:avLst/>
            </a:prstGeom>
            <a:gradFill rotWithShape="1">
              <a:gsLst>
                <a:gs pos="0">
                  <a:srgbClr val="54C2F0">
                    <a:tint val="50000"/>
                    <a:satMod val="300000"/>
                  </a:srgbClr>
                </a:gs>
                <a:gs pos="35000">
                  <a:srgbClr val="54C2F0">
                    <a:tint val="37000"/>
                    <a:satMod val="300000"/>
                  </a:srgbClr>
                </a:gs>
                <a:gs pos="100000">
                  <a:srgbClr val="54C2F0">
                    <a:tint val="15000"/>
                    <a:satMod val="350000"/>
                  </a:srgbClr>
                </a:gs>
              </a:gsLst>
              <a:lin ang="16200000" scaled="1"/>
            </a:gradFill>
            <a:ln w="9525" cap="flat" cmpd="sng" algn="ctr">
              <a:solidFill>
                <a:srgbClr val="54C2F0">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defRPr/>
              </a:pPr>
              <a:endParaRPr kumimoji="0" lang="ja-JP" altLang="en-US" sz="1350" kern="0">
                <a:solidFill>
                  <a:prstClr val="black"/>
                </a:solidFill>
                <a:latin typeface="メイリオ"/>
                <a:ea typeface="メイリオ"/>
              </a:endParaRPr>
            </a:p>
          </p:txBody>
        </p:sp>
        <p:sp>
          <p:nvSpPr>
            <p:cNvPr id="9" name="フローチャート: 磁気ディスク 8"/>
            <p:cNvSpPr/>
            <p:nvPr/>
          </p:nvSpPr>
          <p:spPr>
            <a:xfrm>
              <a:off x="4499583" y="2888724"/>
              <a:ext cx="1323147" cy="480741"/>
            </a:xfrm>
            <a:prstGeom prst="flowChartMagneticDisk">
              <a:avLst/>
            </a:prstGeom>
            <a:gradFill rotWithShape="1">
              <a:gsLst>
                <a:gs pos="0">
                  <a:srgbClr val="54C2F0">
                    <a:tint val="50000"/>
                    <a:satMod val="300000"/>
                  </a:srgbClr>
                </a:gs>
                <a:gs pos="35000">
                  <a:srgbClr val="54C2F0">
                    <a:tint val="37000"/>
                    <a:satMod val="300000"/>
                  </a:srgbClr>
                </a:gs>
                <a:gs pos="100000">
                  <a:srgbClr val="54C2F0">
                    <a:tint val="15000"/>
                    <a:satMod val="350000"/>
                  </a:srgbClr>
                </a:gs>
              </a:gsLst>
              <a:lin ang="16200000" scaled="1"/>
            </a:gradFill>
            <a:ln w="9525" cap="flat" cmpd="sng" algn="ctr">
              <a:solidFill>
                <a:srgbClr val="54C2F0">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defRPr/>
              </a:pPr>
              <a:endParaRPr kumimoji="0" lang="ja-JP" altLang="en-US" sz="1350" kern="0">
                <a:solidFill>
                  <a:prstClr val="black"/>
                </a:solidFill>
                <a:latin typeface="メイリオ"/>
                <a:ea typeface="メイリオ"/>
              </a:endParaRPr>
            </a:p>
          </p:txBody>
        </p:sp>
        <p:sp>
          <p:nvSpPr>
            <p:cNvPr id="10" name="直方体 9"/>
            <p:cNvSpPr/>
            <p:nvPr/>
          </p:nvSpPr>
          <p:spPr>
            <a:xfrm>
              <a:off x="4499583" y="2344240"/>
              <a:ext cx="1323147" cy="318907"/>
            </a:xfrm>
            <a:prstGeom prst="cube">
              <a:avLst/>
            </a:prstGeom>
            <a:solidFill>
              <a:srgbClr val="F9BE0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algn="ctr">
                <a:defRPr/>
              </a:pPr>
              <a:endParaRPr kumimoji="0" lang="ja-JP" altLang="en-US" sz="1350" kern="0">
                <a:solidFill>
                  <a:prstClr val="white"/>
                </a:solidFill>
                <a:latin typeface="メイリオ"/>
                <a:ea typeface="メイリオ"/>
              </a:endParaRPr>
            </a:p>
          </p:txBody>
        </p:sp>
        <p:sp>
          <p:nvSpPr>
            <p:cNvPr id="11" name="直方体 10"/>
            <p:cNvSpPr/>
            <p:nvPr/>
          </p:nvSpPr>
          <p:spPr>
            <a:xfrm>
              <a:off x="4526586" y="1923037"/>
              <a:ext cx="1323147" cy="318907"/>
            </a:xfrm>
            <a:prstGeom prst="cube">
              <a:avLst/>
            </a:prstGeom>
            <a:solidFill>
              <a:srgbClr val="F9BE0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algn="ctr">
                <a:defRPr/>
              </a:pPr>
              <a:endParaRPr kumimoji="0" lang="ja-JP" altLang="en-US" sz="1350" kern="0">
                <a:solidFill>
                  <a:prstClr val="white"/>
                </a:solidFill>
                <a:latin typeface="メイリオ"/>
                <a:ea typeface="メイリオ"/>
              </a:endParaRPr>
            </a:p>
          </p:txBody>
        </p:sp>
        <p:sp>
          <p:nvSpPr>
            <p:cNvPr id="12" name="直方体 11"/>
            <p:cNvSpPr/>
            <p:nvPr/>
          </p:nvSpPr>
          <p:spPr>
            <a:xfrm>
              <a:off x="4553589" y="1496118"/>
              <a:ext cx="1323147" cy="318907"/>
            </a:xfrm>
            <a:prstGeom prst="cube">
              <a:avLst/>
            </a:prstGeom>
            <a:solidFill>
              <a:srgbClr val="F9BE0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algn="ctr">
                <a:defRPr/>
              </a:pPr>
              <a:endParaRPr kumimoji="0" lang="ja-JP" altLang="en-US" sz="1350" kern="0">
                <a:solidFill>
                  <a:prstClr val="white"/>
                </a:solidFill>
                <a:latin typeface="メイリオ"/>
                <a:ea typeface="メイリオ"/>
              </a:endParaRPr>
            </a:p>
          </p:txBody>
        </p:sp>
        <p:sp>
          <p:nvSpPr>
            <p:cNvPr id="13" name="フローチャート: 磁気ディスク 12"/>
            <p:cNvSpPr/>
            <p:nvPr/>
          </p:nvSpPr>
          <p:spPr>
            <a:xfrm>
              <a:off x="4490991" y="3451545"/>
              <a:ext cx="1323147" cy="480741"/>
            </a:xfrm>
            <a:prstGeom prst="flowChartMagneticDisk">
              <a:avLst/>
            </a:prstGeom>
            <a:gradFill rotWithShape="1">
              <a:gsLst>
                <a:gs pos="0">
                  <a:srgbClr val="54C2F0">
                    <a:tint val="50000"/>
                    <a:satMod val="300000"/>
                  </a:srgbClr>
                </a:gs>
                <a:gs pos="35000">
                  <a:srgbClr val="54C2F0">
                    <a:tint val="37000"/>
                    <a:satMod val="300000"/>
                  </a:srgbClr>
                </a:gs>
                <a:gs pos="100000">
                  <a:srgbClr val="54C2F0">
                    <a:tint val="15000"/>
                    <a:satMod val="350000"/>
                  </a:srgbClr>
                </a:gs>
              </a:gsLst>
              <a:lin ang="16200000" scaled="1"/>
            </a:gradFill>
            <a:ln w="9525" cap="flat" cmpd="sng" algn="ctr">
              <a:solidFill>
                <a:srgbClr val="54C2F0">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defRPr/>
              </a:pPr>
              <a:endParaRPr kumimoji="0" lang="ja-JP" altLang="en-US" sz="1350" kern="0">
                <a:solidFill>
                  <a:prstClr val="black"/>
                </a:solidFill>
                <a:latin typeface="メイリオ"/>
                <a:ea typeface="メイリオ"/>
              </a:endParaRPr>
            </a:p>
          </p:txBody>
        </p:sp>
        <p:sp>
          <p:nvSpPr>
            <p:cNvPr id="14" name="フローチャート: 磁気ディスク 13"/>
            <p:cNvSpPr/>
            <p:nvPr/>
          </p:nvSpPr>
          <p:spPr>
            <a:xfrm>
              <a:off x="4499583" y="4018608"/>
              <a:ext cx="1323147" cy="480741"/>
            </a:xfrm>
            <a:prstGeom prst="flowChartMagneticDisk">
              <a:avLst/>
            </a:prstGeom>
            <a:gradFill rotWithShape="1">
              <a:gsLst>
                <a:gs pos="0">
                  <a:srgbClr val="54C2F0">
                    <a:tint val="50000"/>
                    <a:satMod val="300000"/>
                  </a:srgbClr>
                </a:gs>
                <a:gs pos="35000">
                  <a:srgbClr val="54C2F0">
                    <a:tint val="37000"/>
                    <a:satMod val="300000"/>
                  </a:srgbClr>
                </a:gs>
                <a:gs pos="100000">
                  <a:srgbClr val="54C2F0">
                    <a:tint val="15000"/>
                    <a:satMod val="350000"/>
                  </a:srgbClr>
                </a:gs>
              </a:gsLst>
              <a:lin ang="16200000" scaled="1"/>
            </a:gradFill>
            <a:ln w="9525" cap="flat" cmpd="sng" algn="ctr">
              <a:solidFill>
                <a:srgbClr val="54C2F0">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defRPr/>
              </a:pPr>
              <a:endParaRPr kumimoji="0" lang="ja-JP" altLang="en-US" sz="1350" kern="0">
                <a:solidFill>
                  <a:prstClr val="black"/>
                </a:solidFill>
                <a:latin typeface="メイリオ"/>
                <a:ea typeface="メイリオ"/>
              </a:endParaRPr>
            </a:p>
          </p:txBody>
        </p:sp>
        <p:sp>
          <p:nvSpPr>
            <p:cNvPr id="15" name="直方体 14"/>
            <p:cNvSpPr/>
            <p:nvPr/>
          </p:nvSpPr>
          <p:spPr>
            <a:xfrm>
              <a:off x="5498694" y="1923037"/>
              <a:ext cx="366429" cy="318907"/>
            </a:xfrm>
            <a:prstGeom prst="cube">
              <a:avLst/>
            </a:prstGeom>
            <a:solidFill>
              <a:srgbClr val="EE550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algn="ctr">
                <a:defRPr/>
              </a:pPr>
              <a:endParaRPr kumimoji="0" lang="ja-JP" altLang="en-US" sz="1350" kern="0">
                <a:solidFill>
                  <a:prstClr val="white"/>
                </a:solidFill>
                <a:latin typeface="メイリオ"/>
                <a:ea typeface="メイリオ"/>
              </a:endParaRPr>
            </a:p>
          </p:txBody>
        </p:sp>
        <p:sp>
          <p:nvSpPr>
            <p:cNvPr id="16" name="直方体 15"/>
            <p:cNvSpPr/>
            <p:nvPr/>
          </p:nvSpPr>
          <p:spPr>
            <a:xfrm>
              <a:off x="5120652" y="2328082"/>
              <a:ext cx="708366" cy="335065"/>
            </a:xfrm>
            <a:prstGeom prst="cube">
              <a:avLst/>
            </a:prstGeom>
            <a:solidFill>
              <a:srgbClr val="EE550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algn="ctr">
                <a:defRPr/>
              </a:pPr>
              <a:endParaRPr kumimoji="0" lang="ja-JP" altLang="en-US" sz="1350" kern="0">
                <a:solidFill>
                  <a:prstClr val="white"/>
                </a:solidFill>
                <a:latin typeface="メイリオ"/>
                <a:ea typeface="メイリオ"/>
              </a:endParaRPr>
            </a:p>
          </p:txBody>
        </p:sp>
        <p:sp>
          <p:nvSpPr>
            <p:cNvPr id="17" name="フローチャート: 磁気ディスク 16"/>
            <p:cNvSpPr/>
            <p:nvPr/>
          </p:nvSpPr>
          <p:spPr>
            <a:xfrm>
              <a:off x="4490991" y="3797272"/>
              <a:ext cx="1323147" cy="149800"/>
            </a:xfrm>
            <a:prstGeom prst="flowChartMagneticDisk">
              <a:avLst/>
            </a:prstGeom>
            <a:gradFill rotWithShape="1">
              <a:gsLst>
                <a:gs pos="0">
                  <a:srgbClr val="54C2F0">
                    <a:shade val="51000"/>
                    <a:satMod val="130000"/>
                  </a:srgbClr>
                </a:gs>
                <a:gs pos="80000">
                  <a:srgbClr val="54C2F0">
                    <a:shade val="93000"/>
                    <a:satMod val="130000"/>
                  </a:srgbClr>
                </a:gs>
                <a:gs pos="100000">
                  <a:srgbClr val="54C2F0">
                    <a:shade val="94000"/>
                    <a:satMod val="135000"/>
                  </a:srgbClr>
                </a:gs>
              </a:gsLst>
              <a:lin ang="16200000" scaled="0"/>
            </a:gradFill>
            <a:ln w="9525" cap="flat" cmpd="sng" algn="ctr">
              <a:solidFill>
                <a:srgbClr val="004668"/>
              </a:solidFill>
              <a:prstDash val="solid"/>
            </a:ln>
            <a:effectLst>
              <a:outerShdw blurRad="40000" dist="23000" dir="5400000" rotWithShape="0">
                <a:srgbClr val="000000">
                  <a:alpha val="35000"/>
                </a:srgbClr>
              </a:outerShdw>
            </a:effectLst>
          </p:spPr>
          <p:txBody>
            <a:bodyPr rtlCol="0" anchor="ctr"/>
            <a:lstStyle/>
            <a:p>
              <a:pPr algn="ctr">
                <a:defRPr/>
              </a:pPr>
              <a:endParaRPr kumimoji="0" lang="ja-JP" altLang="en-US" sz="1350" kern="0">
                <a:solidFill>
                  <a:prstClr val="white"/>
                </a:solidFill>
                <a:latin typeface="メイリオ"/>
                <a:ea typeface="メイリオ"/>
              </a:endParaRPr>
            </a:p>
          </p:txBody>
        </p:sp>
        <p:sp>
          <p:nvSpPr>
            <p:cNvPr id="18" name="フローチャート: 磁気ディスク 17"/>
            <p:cNvSpPr/>
            <p:nvPr/>
          </p:nvSpPr>
          <p:spPr>
            <a:xfrm>
              <a:off x="4499583" y="4194201"/>
              <a:ext cx="1323147" cy="284634"/>
            </a:xfrm>
            <a:prstGeom prst="flowChartMagneticDisk">
              <a:avLst/>
            </a:prstGeom>
            <a:gradFill rotWithShape="1">
              <a:gsLst>
                <a:gs pos="0">
                  <a:srgbClr val="54C2F0">
                    <a:shade val="51000"/>
                    <a:satMod val="130000"/>
                  </a:srgbClr>
                </a:gs>
                <a:gs pos="80000">
                  <a:srgbClr val="54C2F0">
                    <a:shade val="93000"/>
                    <a:satMod val="130000"/>
                  </a:srgbClr>
                </a:gs>
                <a:gs pos="100000">
                  <a:srgbClr val="54C2F0">
                    <a:shade val="94000"/>
                    <a:satMod val="135000"/>
                  </a:srgbClr>
                </a:gs>
              </a:gsLst>
              <a:lin ang="16200000" scaled="0"/>
            </a:gradFill>
            <a:ln w="9525" cap="flat" cmpd="sng" algn="ctr">
              <a:solidFill>
                <a:srgbClr val="004668"/>
              </a:solidFill>
              <a:prstDash val="solid"/>
            </a:ln>
            <a:effectLst>
              <a:outerShdw blurRad="40000" dist="23000" dir="5400000" rotWithShape="0">
                <a:srgbClr val="000000">
                  <a:alpha val="35000"/>
                </a:srgbClr>
              </a:outerShdw>
            </a:effectLst>
          </p:spPr>
          <p:txBody>
            <a:bodyPr rtlCol="0" anchor="ctr"/>
            <a:lstStyle/>
            <a:p>
              <a:pPr algn="ctr">
                <a:defRPr/>
              </a:pPr>
              <a:endParaRPr kumimoji="0" lang="ja-JP" altLang="en-US" sz="1350" kern="0">
                <a:solidFill>
                  <a:prstClr val="white"/>
                </a:solidFill>
                <a:latin typeface="メイリオ"/>
                <a:ea typeface="メイリオ"/>
              </a:endParaRPr>
            </a:p>
          </p:txBody>
        </p:sp>
        <p:sp>
          <p:nvSpPr>
            <p:cNvPr id="19" name="テキスト ボックス 18"/>
            <p:cNvSpPr txBox="1"/>
            <p:nvPr/>
          </p:nvSpPr>
          <p:spPr>
            <a:xfrm>
              <a:off x="1628673" y="1329614"/>
              <a:ext cx="2295255" cy="507831"/>
            </a:xfrm>
            <a:prstGeom prst="rect">
              <a:avLst/>
            </a:prstGeom>
            <a:noFill/>
          </p:spPr>
          <p:txBody>
            <a:bodyPr wrap="square" rtlCol="0">
              <a:spAutoFit/>
            </a:bodyPr>
            <a:lstStyle/>
            <a:p>
              <a:pPr>
                <a:defRPr/>
              </a:pPr>
              <a:r>
                <a:rPr kumimoji="0" lang="ja-JP" altLang="en-US" sz="1350" kern="0">
                  <a:solidFill>
                    <a:srgbClr val="F9BE00">
                      <a:lumMod val="50000"/>
                    </a:srgbClr>
                  </a:solidFill>
                </a:rPr>
                <a:t>グループ会社共通規約</a:t>
              </a:r>
              <a:endParaRPr kumimoji="0" lang="en-US" altLang="ja-JP" sz="1350" kern="0">
                <a:solidFill>
                  <a:srgbClr val="F9BE00">
                    <a:lumMod val="50000"/>
                  </a:srgbClr>
                </a:solidFill>
              </a:endParaRPr>
            </a:p>
            <a:p>
              <a:pPr>
                <a:defRPr/>
              </a:pPr>
              <a:r>
                <a:rPr kumimoji="0" lang="ja-JP" altLang="en-US" sz="1350" kern="0">
                  <a:solidFill>
                    <a:srgbClr val="F9BE00">
                      <a:lumMod val="50000"/>
                    </a:srgbClr>
                  </a:solidFill>
                </a:rPr>
                <a:t>人事給与規定マスタ</a:t>
              </a:r>
            </a:p>
          </p:txBody>
        </p:sp>
        <p:sp>
          <p:nvSpPr>
            <p:cNvPr id="20" name="テキスト ボックス 19"/>
            <p:cNvSpPr txBox="1"/>
            <p:nvPr/>
          </p:nvSpPr>
          <p:spPr>
            <a:xfrm>
              <a:off x="1736664" y="2988489"/>
              <a:ext cx="2052251" cy="507831"/>
            </a:xfrm>
            <a:prstGeom prst="rect">
              <a:avLst/>
            </a:prstGeom>
            <a:noFill/>
          </p:spPr>
          <p:txBody>
            <a:bodyPr wrap="square" rtlCol="0">
              <a:spAutoFit/>
            </a:bodyPr>
            <a:lstStyle/>
            <a:p>
              <a:pPr>
                <a:defRPr/>
              </a:pPr>
              <a:r>
                <a:rPr kumimoji="0" lang="ja-JP" altLang="en-US" sz="1350" kern="0">
                  <a:solidFill>
                    <a:srgbClr val="008CCF">
                      <a:lumMod val="75000"/>
                    </a:srgbClr>
                  </a:solidFill>
                </a:rPr>
                <a:t>グループ会社全社共通</a:t>
              </a:r>
              <a:endParaRPr kumimoji="0" lang="en-US" altLang="ja-JP" sz="1350" kern="0">
                <a:solidFill>
                  <a:srgbClr val="008CCF">
                    <a:lumMod val="75000"/>
                  </a:srgbClr>
                </a:solidFill>
              </a:endParaRPr>
            </a:p>
            <a:p>
              <a:pPr>
                <a:defRPr/>
              </a:pPr>
              <a:r>
                <a:rPr kumimoji="0" lang="ja-JP" altLang="en-US" sz="1350" kern="0">
                  <a:solidFill>
                    <a:srgbClr val="008CCF">
                      <a:lumMod val="75000"/>
                    </a:srgbClr>
                  </a:solidFill>
                </a:rPr>
                <a:t>コードマスタ</a:t>
              </a:r>
              <a:endParaRPr kumimoji="0" lang="en-US" altLang="ja-JP" sz="1350" kern="0">
                <a:solidFill>
                  <a:srgbClr val="008CCF">
                    <a:lumMod val="75000"/>
                  </a:srgbClr>
                </a:solidFill>
              </a:endParaRPr>
            </a:p>
          </p:txBody>
        </p:sp>
        <p:sp>
          <p:nvSpPr>
            <p:cNvPr id="21" name="テキスト ボックス 20"/>
            <p:cNvSpPr txBox="1"/>
            <p:nvPr/>
          </p:nvSpPr>
          <p:spPr>
            <a:xfrm>
              <a:off x="6011751" y="1511022"/>
              <a:ext cx="1667421" cy="276999"/>
            </a:xfrm>
            <a:prstGeom prst="rect">
              <a:avLst/>
            </a:prstGeom>
            <a:noFill/>
          </p:spPr>
          <p:txBody>
            <a:bodyPr wrap="square" rtlCol="0">
              <a:spAutoFit/>
            </a:bodyPr>
            <a:lstStyle/>
            <a:p>
              <a:pPr>
                <a:defRPr/>
              </a:pPr>
              <a:r>
                <a:rPr kumimoji="0" lang="en-US" altLang="ja-JP" sz="1200" kern="0">
                  <a:solidFill>
                    <a:prstClr val="black"/>
                  </a:solidFill>
                </a:rPr>
                <a:t>A</a:t>
              </a:r>
              <a:r>
                <a:rPr kumimoji="0" lang="ja-JP" altLang="en-US" sz="1200" kern="0">
                  <a:solidFill>
                    <a:prstClr val="black"/>
                  </a:solidFill>
                </a:rPr>
                <a:t>社：</a:t>
              </a:r>
              <a:r>
                <a:rPr kumimoji="0" lang="en-US" altLang="ja-JP" sz="1200" kern="0">
                  <a:solidFill>
                    <a:prstClr val="black"/>
                  </a:solidFill>
                </a:rPr>
                <a:t>100%</a:t>
              </a:r>
              <a:r>
                <a:rPr kumimoji="0" lang="ja-JP" altLang="en-US" sz="1200" kern="0">
                  <a:solidFill>
                    <a:prstClr val="black"/>
                  </a:solidFill>
                </a:rPr>
                <a:t>コピー</a:t>
              </a:r>
            </a:p>
          </p:txBody>
        </p:sp>
        <p:sp>
          <p:nvSpPr>
            <p:cNvPr id="22" name="テキスト ボックス 21"/>
            <p:cNvSpPr txBox="1"/>
            <p:nvPr/>
          </p:nvSpPr>
          <p:spPr>
            <a:xfrm>
              <a:off x="6011750" y="1903891"/>
              <a:ext cx="1667421" cy="461665"/>
            </a:xfrm>
            <a:prstGeom prst="rect">
              <a:avLst/>
            </a:prstGeom>
            <a:noFill/>
          </p:spPr>
          <p:txBody>
            <a:bodyPr wrap="square" rtlCol="0">
              <a:spAutoFit/>
            </a:bodyPr>
            <a:lstStyle/>
            <a:p>
              <a:pPr>
                <a:defRPr/>
              </a:pPr>
              <a:r>
                <a:rPr kumimoji="0" lang="en-US" altLang="ja-JP" sz="1200" kern="0">
                  <a:solidFill>
                    <a:prstClr val="black"/>
                  </a:solidFill>
                </a:rPr>
                <a:t>B</a:t>
              </a:r>
              <a:r>
                <a:rPr kumimoji="0" lang="ja-JP" altLang="en-US" sz="1200" kern="0">
                  <a:solidFill>
                    <a:prstClr val="black"/>
                  </a:solidFill>
                </a:rPr>
                <a:t>社：</a:t>
              </a:r>
              <a:r>
                <a:rPr kumimoji="0" lang="en-US" altLang="ja-JP" sz="1200" kern="0">
                  <a:solidFill>
                    <a:prstClr val="black"/>
                  </a:solidFill>
                </a:rPr>
                <a:t>80%</a:t>
              </a:r>
              <a:r>
                <a:rPr kumimoji="0" lang="ja-JP" altLang="en-US" sz="1200" kern="0">
                  <a:solidFill>
                    <a:prstClr val="black"/>
                  </a:solidFill>
                </a:rPr>
                <a:t>コピー</a:t>
              </a:r>
              <a:endParaRPr kumimoji="0" lang="en-US" altLang="ja-JP" sz="1200" kern="0">
                <a:solidFill>
                  <a:prstClr val="black"/>
                </a:solidFill>
              </a:endParaRPr>
            </a:p>
            <a:p>
              <a:pPr>
                <a:defRPr/>
              </a:pPr>
              <a:r>
                <a:rPr kumimoji="0" lang="ja-JP" altLang="en-US" sz="1200" kern="0">
                  <a:solidFill>
                    <a:prstClr val="black"/>
                  </a:solidFill>
                </a:rPr>
                <a:t>　　  </a:t>
              </a:r>
              <a:r>
                <a:rPr kumimoji="0" lang="en-US" altLang="ja-JP" sz="1200" kern="0">
                  <a:solidFill>
                    <a:prstClr val="black"/>
                  </a:solidFill>
                </a:rPr>
                <a:t>20</a:t>
              </a:r>
              <a:r>
                <a:rPr kumimoji="0" lang="ja-JP" altLang="en-US" sz="1200" kern="0">
                  <a:solidFill>
                    <a:prstClr val="black"/>
                  </a:solidFill>
                </a:rPr>
                <a:t>％修正</a:t>
              </a:r>
            </a:p>
          </p:txBody>
        </p:sp>
        <p:sp>
          <p:nvSpPr>
            <p:cNvPr id="23" name="テキスト ボックス 22"/>
            <p:cNvSpPr txBox="1"/>
            <p:nvPr/>
          </p:nvSpPr>
          <p:spPr>
            <a:xfrm>
              <a:off x="6030162" y="3030299"/>
              <a:ext cx="1910984" cy="276999"/>
            </a:xfrm>
            <a:prstGeom prst="rect">
              <a:avLst/>
            </a:prstGeom>
            <a:noFill/>
          </p:spPr>
          <p:txBody>
            <a:bodyPr wrap="square" rtlCol="0">
              <a:spAutoFit/>
            </a:bodyPr>
            <a:lstStyle/>
            <a:p>
              <a:pPr>
                <a:defRPr/>
              </a:pPr>
              <a:r>
                <a:rPr kumimoji="0" lang="en-US" altLang="ja-JP" sz="1200" kern="0">
                  <a:solidFill>
                    <a:prstClr val="black"/>
                  </a:solidFill>
                </a:rPr>
                <a:t>A</a:t>
              </a:r>
              <a:r>
                <a:rPr kumimoji="0" lang="ja-JP" altLang="en-US" sz="1200" kern="0">
                  <a:solidFill>
                    <a:prstClr val="black"/>
                  </a:solidFill>
                </a:rPr>
                <a:t>社：</a:t>
              </a:r>
              <a:r>
                <a:rPr kumimoji="0" lang="en-US" altLang="ja-JP" sz="1200" kern="0">
                  <a:solidFill>
                    <a:prstClr val="black"/>
                  </a:solidFill>
                </a:rPr>
                <a:t>100%</a:t>
              </a:r>
              <a:r>
                <a:rPr kumimoji="0" lang="ja-JP" altLang="en-US" sz="1200" kern="0">
                  <a:solidFill>
                    <a:prstClr val="black"/>
                  </a:solidFill>
                </a:rPr>
                <a:t>共通コード</a:t>
              </a:r>
              <a:endParaRPr kumimoji="0" lang="en-US" altLang="ja-JP" sz="1200" kern="0">
                <a:solidFill>
                  <a:prstClr val="black"/>
                </a:solidFill>
              </a:endParaRPr>
            </a:p>
          </p:txBody>
        </p:sp>
        <p:sp>
          <p:nvSpPr>
            <p:cNvPr id="24" name="テキスト ボックス 23"/>
            <p:cNvSpPr txBox="1"/>
            <p:nvPr/>
          </p:nvSpPr>
          <p:spPr>
            <a:xfrm>
              <a:off x="6030162" y="3475009"/>
              <a:ext cx="1667421" cy="830997"/>
            </a:xfrm>
            <a:prstGeom prst="rect">
              <a:avLst/>
            </a:prstGeom>
            <a:noFill/>
          </p:spPr>
          <p:txBody>
            <a:bodyPr wrap="square" rtlCol="0">
              <a:spAutoFit/>
            </a:bodyPr>
            <a:lstStyle/>
            <a:p>
              <a:pPr>
                <a:defRPr/>
              </a:pPr>
              <a:r>
                <a:rPr kumimoji="0" lang="en-US" altLang="ja-JP" sz="1200" kern="0">
                  <a:solidFill>
                    <a:prstClr val="black"/>
                  </a:solidFill>
                </a:rPr>
                <a:t>B</a:t>
              </a:r>
              <a:r>
                <a:rPr kumimoji="0" lang="ja-JP" altLang="en-US" sz="1200" kern="0">
                  <a:solidFill>
                    <a:prstClr val="black"/>
                  </a:solidFill>
                </a:rPr>
                <a:t>社：</a:t>
              </a:r>
              <a:r>
                <a:rPr kumimoji="0" lang="en-US" altLang="ja-JP" sz="1200" kern="0">
                  <a:solidFill>
                    <a:prstClr val="black"/>
                  </a:solidFill>
                </a:rPr>
                <a:t>90%</a:t>
              </a:r>
              <a:r>
                <a:rPr kumimoji="0" lang="ja-JP" altLang="en-US" sz="1200" kern="0">
                  <a:solidFill>
                    <a:prstClr val="black"/>
                  </a:solidFill>
                </a:rPr>
                <a:t>共通コード</a:t>
              </a:r>
              <a:endParaRPr kumimoji="0" lang="en-US" altLang="ja-JP" sz="1200" kern="0">
                <a:solidFill>
                  <a:prstClr val="black"/>
                </a:solidFill>
              </a:endParaRPr>
            </a:p>
            <a:p>
              <a:pPr>
                <a:defRPr/>
              </a:pPr>
              <a:r>
                <a:rPr kumimoji="0" lang="ja-JP" altLang="en-US" sz="1200" kern="0">
                  <a:solidFill>
                    <a:prstClr val="black"/>
                  </a:solidFill>
                </a:rPr>
                <a:t>　　  </a:t>
              </a:r>
              <a:r>
                <a:rPr kumimoji="0" lang="en-US" altLang="ja-JP" sz="1200" kern="0">
                  <a:solidFill>
                    <a:prstClr val="black"/>
                  </a:solidFill>
                </a:rPr>
                <a:t>10%</a:t>
              </a:r>
              <a:r>
                <a:rPr kumimoji="0" lang="ja-JP" altLang="en-US" sz="1200" kern="0">
                  <a:solidFill>
                    <a:prstClr val="black"/>
                  </a:solidFill>
                </a:rPr>
                <a:t>独自コード</a:t>
              </a:r>
            </a:p>
          </p:txBody>
        </p:sp>
        <p:sp>
          <p:nvSpPr>
            <p:cNvPr id="25" name="テキスト ボックス 24"/>
            <p:cNvSpPr txBox="1"/>
            <p:nvPr/>
          </p:nvSpPr>
          <p:spPr>
            <a:xfrm>
              <a:off x="6036927" y="4056527"/>
              <a:ext cx="1667421" cy="830997"/>
            </a:xfrm>
            <a:prstGeom prst="rect">
              <a:avLst/>
            </a:prstGeom>
            <a:noFill/>
          </p:spPr>
          <p:txBody>
            <a:bodyPr wrap="square" rtlCol="0">
              <a:spAutoFit/>
            </a:bodyPr>
            <a:lstStyle/>
            <a:p>
              <a:pPr>
                <a:defRPr/>
              </a:pPr>
              <a:r>
                <a:rPr kumimoji="0" lang="en-US" altLang="ja-JP" sz="1200" kern="0">
                  <a:solidFill>
                    <a:prstClr val="black"/>
                  </a:solidFill>
                </a:rPr>
                <a:t>C</a:t>
              </a:r>
              <a:r>
                <a:rPr kumimoji="0" lang="ja-JP" altLang="en-US" sz="1200" kern="0">
                  <a:solidFill>
                    <a:prstClr val="black"/>
                  </a:solidFill>
                </a:rPr>
                <a:t>社：</a:t>
              </a:r>
              <a:r>
                <a:rPr kumimoji="0" lang="en-US" altLang="ja-JP" sz="1200" kern="0">
                  <a:solidFill>
                    <a:prstClr val="black"/>
                  </a:solidFill>
                </a:rPr>
                <a:t>60%</a:t>
              </a:r>
              <a:r>
                <a:rPr kumimoji="0" lang="ja-JP" altLang="en-US" sz="1200" kern="0">
                  <a:solidFill>
                    <a:prstClr val="black"/>
                  </a:solidFill>
                </a:rPr>
                <a:t>共通コード</a:t>
              </a:r>
              <a:endParaRPr kumimoji="0" lang="en-US" altLang="ja-JP" sz="1200" kern="0">
                <a:solidFill>
                  <a:prstClr val="black"/>
                </a:solidFill>
              </a:endParaRPr>
            </a:p>
            <a:p>
              <a:pPr>
                <a:defRPr/>
              </a:pPr>
              <a:r>
                <a:rPr kumimoji="0" lang="ja-JP" altLang="en-US" sz="1200" kern="0">
                  <a:solidFill>
                    <a:prstClr val="black"/>
                  </a:solidFill>
                </a:rPr>
                <a:t>　　  </a:t>
              </a:r>
              <a:r>
                <a:rPr kumimoji="0" lang="en-US" altLang="ja-JP" sz="1200" kern="0">
                  <a:solidFill>
                    <a:prstClr val="black"/>
                  </a:solidFill>
                </a:rPr>
                <a:t>40%</a:t>
              </a:r>
              <a:r>
                <a:rPr kumimoji="0" lang="ja-JP" altLang="en-US" sz="1200" kern="0">
                  <a:solidFill>
                    <a:prstClr val="black"/>
                  </a:solidFill>
                </a:rPr>
                <a:t>独自コード</a:t>
              </a:r>
            </a:p>
          </p:txBody>
        </p:sp>
        <p:sp>
          <p:nvSpPr>
            <p:cNvPr id="26" name="テキスト ボックス 25"/>
            <p:cNvSpPr txBox="1"/>
            <p:nvPr/>
          </p:nvSpPr>
          <p:spPr>
            <a:xfrm>
              <a:off x="1736685" y="3685857"/>
              <a:ext cx="2052228" cy="253916"/>
            </a:xfrm>
            <a:prstGeom prst="rect">
              <a:avLst/>
            </a:prstGeom>
            <a:noFill/>
          </p:spPr>
          <p:txBody>
            <a:bodyPr wrap="square" rtlCol="0">
              <a:spAutoFit/>
            </a:bodyPr>
            <a:lstStyle/>
            <a:p>
              <a:pPr>
                <a:defRPr/>
              </a:pPr>
              <a:r>
                <a:rPr kumimoji="0" lang="ja-JP" altLang="en-US" sz="1050" kern="0">
                  <a:solidFill>
                    <a:prstClr val="black"/>
                  </a:solidFill>
                </a:rPr>
                <a:t>役職コード：社長、課長</a:t>
              </a:r>
              <a:r>
                <a:rPr kumimoji="0" lang="en-US" altLang="ja-JP" sz="1050" kern="0">
                  <a:solidFill>
                    <a:prstClr val="black"/>
                  </a:solidFill>
                </a:rPr>
                <a:t>…</a:t>
              </a:r>
              <a:endParaRPr kumimoji="0" lang="ja-JP" altLang="en-US" sz="1050" kern="0">
                <a:solidFill>
                  <a:prstClr val="black"/>
                </a:solidFill>
              </a:endParaRPr>
            </a:p>
          </p:txBody>
        </p:sp>
        <p:sp>
          <p:nvSpPr>
            <p:cNvPr id="27" name="テキスト ボックス 26"/>
            <p:cNvSpPr txBox="1"/>
            <p:nvPr/>
          </p:nvSpPr>
          <p:spPr>
            <a:xfrm>
              <a:off x="1736685" y="3863015"/>
              <a:ext cx="2052228" cy="253916"/>
            </a:xfrm>
            <a:prstGeom prst="rect">
              <a:avLst/>
            </a:prstGeom>
            <a:noFill/>
          </p:spPr>
          <p:txBody>
            <a:bodyPr wrap="square" rtlCol="0">
              <a:spAutoFit/>
            </a:bodyPr>
            <a:lstStyle/>
            <a:p>
              <a:pPr>
                <a:defRPr/>
              </a:pPr>
              <a:r>
                <a:rPr kumimoji="0" lang="ja-JP" altLang="en-US" sz="1050" kern="0">
                  <a:solidFill>
                    <a:prstClr val="black"/>
                  </a:solidFill>
                </a:rPr>
                <a:t>等級コード：</a:t>
              </a:r>
              <a:r>
                <a:rPr kumimoji="0" lang="en-US" altLang="ja-JP" sz="1050" kern="0">
                  <a:solidFill>
                    <a:prstClr val="black"/>
                  </a:solidFill>
                </a:rPr>
                <a:t>1</a:t>
              </a:r>
              <a:r>
                <a:rPr kumimoji="0" lang="ja-JP" altLang="en-US" sz="1050" kern="0">
                  <a:solidFill>
                    <a:prstClr val="black"/>
                  </a:solidFill>
                </a:rPr>
                <a:t>等級、</a:t>
              </a:r>
              <a:r>
                <a:rPr kumimoji="0" lang="en-US" altLang="ja-JP" sz="1050" kern="0">
                  <a:solidFill>
                    <a:prstClr val="black"/>
                  </a:solidFill>
                </a:rPr>
                <a:t>2</a:t>
              </a:r>
              <a:r>
                <a:rPr kumimoji="0" lang="ja-JP" altLang="en-US" sz="1050" kern="0">
                  <a:solidFill>
                    <a:prstClr val="black"/>
                  </a:solidFill>
                </a:rPr>
                <a:t>等級</a:t>
              </a:r>
              <a:r>
                <a:rPr kumimoji="0" lang="en-US" altLang="ja-JP" sz="1050" kern="0">
                  <a:solidFill>
                    <a:prstClr val="black"/>
                  </a:solidFill>
                </a:rPr>
                <a:t>…</a:t>
              </a:r>
              <a:endParaRPr kumimoji="0" lang="ja-JP" altLang="en-US" sz="1050" kern="0">
                <a:solidFill>
                  <a:prstClr val="black"/>
                </a:solidFill>
              </a:endParaRPr>
            </a:p>
          </p:txBody>
        </p:sp>
        <p:sp>
          <p:nvSpPr>
            <p:cNvPr id="28" name="テキスト ボックス 27"/>
            <p:cNvSpPr txBox="1"/>
            <p:nvPr/>
          </p:nvSpPr>
          <p:spPr>
            <a:xfrm>
              <a:off x="1696181" y="1960181"/>
              <a:ext cx="2052228" cy="230832"/>
            </a:xfrm>
            <a:prstGeom prst="rect">
              <a:avLst/>
            </a:prstGeom>
            <a:noFill/>
          </p:spPr>
          <p:txBody>
            <a:bodyPr wrap="square" rtlCol="0">
              <a:spAutoFit/>
            </a:bodyPr>
            <a:lstStyle/>
            <a:p>
              <a:pPr>
                <a:defRPr/>
              </a:pPr>
              <a:r>
                <a:rPr kumimoji="0" lang="ja-JP" altLang="en-US" sz="900" kern="0">
                  <a:solidFill>
                    <a:prstClr val="black"/>
                  </a:solidFill>
                </a:rPr>
                <a:t>基本給</a:t>
              </a:r>
              <a:r>
                <a:rPr kumimoji="0" lang="en-US" altLang="ja-JP" sz="900" kern="0">
                  <a:solidFill>
                    <a:prstClr val="black"/>
                  </a:solidFill>
                </a:rPr>
                <a:t>=</a:t>
              </a:r>
              <a:r>
                <a:rPr kumimoji="0" lang="ja-JP" altLang="en-US" sz="900" kern="0">
                  <a:solidFill>
                    <a:prstClr val="black"/>
                  </a:solidFill>
                </a:rPr>
                <a:t>成果給＋年齢給</a:t>
              </a:r>
              <a:r>
                <a:rPr kumimoji="0" lang="en-US" altLang="ja-JP" sz="900" kern="0">
                  <a:solidFill>
                    <a:prstClr val="black"/>
                  </a:solidFill>
                </a:rPr>
                <a:t>+</a:t>
              </a:r>
              <a:r>
                <a:rPr kumimoji="0" lang="ja-JP" altLang="en-US" sz="900" kern="0">
                  <a:solidFill>
                    <a:prstClr val="black"/>
                  </a:solidFill>
                </a:rPr>
                <a:t>勤続給</a:t>
              </a:r>
              <a:endParaRPr kumimoji="0" lang="ja-JP" altLang="en-US" sz="1050" kern="0">
                <a:solidFill>
                  <a:prstClr val="black"/>
                </a:solidFill>
              </a:endParaRPr>
            </a:p>
          </p:txBody>
        </p:sp>
        <p:sp>
          <p:nvSpPr>
            <p:cNvPr id="29" name="テキスト ボックス 28"/>
            <p:cNvSpPr txBox="1"/>
            <p:nvPr/>
          </p:nvSpPr>
          <p:spPr>
            <a:xfrm>
              <a:off x="1682679" y="2120333"/>
              <a:ext cx="2052228" cy="230832"/>
            </a:xfrm>
            <a:prstGeom prst="rect">
              <a:avLst/>
            </a:prstGeom>
            <a:noFill/>
          </p:spPr>
          <p:txBody>
            <a:bodyPr wrap="square" rtlCol="0">
              <a:spAutoFit/>
            </a:bodyPr>
            <a:lstStyle/>
            <a:p>
              <a:pPr>
                <a:defRPr/>
              </a:pPr>
              <a:r>
                <a:rPr kumimoji="0" lang="ja-JP" altLang="en-US" sz="900" kern="0">
                  <a:solidFill>
                    <a:prstClr val="black"/>
                  </a:solidFill>
                </a:rPr>
                <a:t>月間標準労働時間：</a:t>
              </a:r>
              <a:r>
                <a:rPr kumimoji="0" lang="en-US" altLang="ja-JP" sz="900" kern="0">
                  <a:solidFill>
                    <a:prstClr val="black"/>
                  </a:solidFill>
                </a:rPr>
                <a:t>160.07…</a:t>
              </a:r>
              <a:endParaRPr kumimoji="0" lang="ja-JP" altLang="en-US" sz="1050" kern="0">
                <a:solidFill>
                  <a:prstClr val="black"/>
                </a:solidFill>
              </a:endParaRPr>
            </a:p>
          </p:txBody>
        </p:sp>
        <p:cxnSp>
          <p:nvCxnSpPr>
            <p:cNvPr id="30" name="直線矢印コネクタ 29"/>
            <p:cNvCxnSpPr/>
            <p:nvPr/>
          </p:nvCxnSpPr>
          <p:spPr>
            <a:xfrm flipV="1">
              <a:off x="3734907" y="1668040"/>
              <a:ext cx="742583" cy="314910"/>
            </a:xfrm>
            <a:prstGeom prst="straightConnector1">
              <a:avLst/>
            </a:prstGeom>
            <a:noFill/>
            <a:ln w="9525" cap="flat" cmpd="sng" algn="ctr">
              <a:solidFill>
                <a:srgbClr val="F9BE00">
                  <a:shade val="95000"/>
                  <a:satMod val="105000"/>
                </a:srgbClr>
              </a:solidFill>
              <a:prstDash val="solid"/>
              <a:tailEnd type="triangle"/>
            </a:ln>
            <a:effectLst/>
          </p:spPr>
        </p:cxnSp>
        <p:cxnSp>
          <p:nvCxnSpPr>
            <p:cNvPr id="31" name="直線矢印コネクタ 30"/>
            <p:cNvCxnSpPr/>
            <p:nvPr/>
          </p:nvCxnSpPr>
          <p:spPr>
            <a:xfrm flipV="1">
              <a:off x="3761912" y="2074540"/>
              <a:ext cx="702067" cy="19830"/>
            </a:xfrm>
            <a:prstGeom prst="straightConnector1">
              <a:avLst/>
            </a:prstGeom>
            <a:noFill/>
            <a:ln w="9525" cap="flat" cmpd="sng" algn="ctr">
              <a:solidFill>
                <a:srgbClr val="F9BE00">
                  <a:shade val="95000"/>
                  <a:satMod val="105000"/>
                </a:srgbClr>
              </a:solidFill>
              <a:prstDash val="solid"/>
              <a:tailEnd type="triangle"/>
            </a:ln>
            <a:effectLst/>
          </p:spPr>
        </p:cxnSp>
        <p:cxnSp>
          <p:nvCxnSpPr>
            <p:cNvPr id="32" name="直線矢印コネクタ 31"/>
            <p:cNvCxnSpPr/>
            <p:nvPr/>
          </p:nvCxnSpPr>
          <p:spPr>
            <a:xfrm>
              <a:off x="3721638" y="2221714"/>
              <a:ext cx="714734" cy="259922"/>
            </a:xfrm>
            <a:prstGeom prst="straightConnector1">
              <a:avLst/>
            </a:prstGeom>
            <a:noFill/>
            <a:ln w="9525" cap="flat" cmpd="sng" algn="ctr">
              <a:solidFill>
                <a:srgbClr val="F9BE00">
                  <a:shade val="95000"/>
                  <a:satMod val="105000"/>
                </a:srgbClr>
              </a:solidFill>
              <a:prstDash val="solid"/>
              <a:tailEnd type="triangle"/>
            </a:ln>
            <a:effectLst/>
          </p:spPr>
        </p:cxnSp>
        <p:cxnSp>
          <p:nvCxnSpPr>
            <p:cNvPr id="33" name="直線矢印コネクタ 32"/>
            <p:cNvCxnSpPr/>
            <p:nvPr/>
          </p:nvCxnSpPr>
          <p:spPr>
            <a:xfrm>
              <a:off x="3734907" y="3997708"/>
              <a:ext cx="714734" cy="259922"/>
            </a:xfrm>
            <a:prstGeom prst="straightConnector1">
              <a:avLst/>
            </a:prstGeom>
            <a:noFill/>
            <a:ln w="9525" cap="flat" cmpd="sng" algn="ctr">
              <a:solidFill>
                <a:srgbClr val="54C2F0">
                  <a:shade val="95000"/>
                  <a:satMod val="105000"/>
                </a:srgbClr>
              </a:solidFill>
              <a:prstDash val="solid"/>
              <a:tailEnd type="triangle"/>
            </a:ln>
            <a:effectLst/>
          </p:spPr>
        </p:cxnSp>
        <p:cxnSp>
          <p:nvCxnSpPr>
            <p:cNvPr id="34" name="直線矢印コネクタ 33"/>
            <p:cNvCxnSpPr>
              <a:endCxn id="13" idx="2"/>
            </p:cNvCxnSpPr>
            <p:nvPr/>
          </p:nvCxnSpPr>
          <p:spPr>
            <a:xfrm flipV="1">
              <a:off x="3722067" y="3691916"/>
              <a:ext cx="768924" cy="43044"/>
            </a:xfrm>
            <a:prstGeom prst="straightConnector1">
              <a:avLst/>
            </a:prstGeom>
            <a:noFill/>
            <a:ln w="9525" cap="flat" cmpd="sng" algn="ctr">
              <a:solidFill>
                <a:srgbClr val="54C2F0">
                  <a:shade val="95000"/>
                  <a:satMod val="105000"/>
                </a:srgbClr>
              </a:solidFill>
              <a:prstDash val="solid"/>
              <a:tailEnd type="triangle"/>
            </a:ln>
            <a:effectLst/>
          </p:spPr>
        </p:cxnSp>
        <p:cxnSp>
          <p:nvCxnSpPr>
            <p:cNvPr id="35" name="直線矢印コネクタ 34"/>
            <p:cNvCxnSpPr/>
            <p:nvPr/>
          </p:nvCxnSpPr>
          <p:spPr>
            <a:xfrm flipV="1">
              <a:off x="3748408" y="3196289"/>
              <a:ext cx="668126" cy="319453"/>
            </a:xfrm>
            <a:prstGeom prst="straightConnector1">
              <a:avLst/>
            </a:prstGeom>
            <a:noFill/>
            <a:ln w="9525" cap="flat" cmpd="sng" algn="ctr">
              <a:solidFill>
                <a:srgbClr val="54C2F0">
                  <a:shade val="95000"/>
                  <a:satMod val="105000"/>
                </a:srgbClr>
              </a:solidFill>
              <a:prstDash val="solid"/>
              <a:tailEnd type="triangle"/>
            </a:ln>
            <a:effectLst/>
          </p:spPr>
        </p:cxnSp>
        <p:sp>
          <p:nvSpPr>
            <p:cNvPr id="36" name="テキスト ボックス 35"/>
            <p:cNvSpPr txBox="1"/>
            <p:nvPr/>
          </p:nvSpPr>
          <p:spPr>
            <a:xfrm>
              <a:off x="6003159" y="2367746"/>
              <a:ext cx="1667421" cy="461665"/>
            </a:xfrm>
            <a:prstGeom prst="rect">
              <a:avLst/>
            </a:prstGeom>
            <a:noFill/>
          </p:spPr>
          <p:txBody>
            <a:bodyPr wrap="square" rtlCol="0">
              <a:spAutoFit/>
            </a:bodyPr>
            <a:lstStyle/>
            <a:p>
              <a:pPr>
                <a:defRPr/>
              </a:pPr>
              <a:r>
                <a:rPr kumimoji="0" lang="en-US" altLang="ja-JP" sz="1200" kern="0">
                  <a:solidFill>
                    <a:prstClr val="black"/>
                  </a:solidFill>
                </a:rPr>
                <a:t>C</a:t>
              </a:r>
              <a:r>
                <a:rPr kumimoji="0" lang="ja-JP" altLang="en-US" sz="1200" kern="0">
                  <a:solidFill>
                    <a:prstClr val="black"/>
                  </a:solidFill>
                </a:rPr>
                <a:t>社：</a:t>
              </a:r>
              <a:r>
                <a:rPr kumimoji="0" lang="en-US" altLang="ja-JP" sz="1200" kern="0">
                  <a:solidFill>
                    <a:prstClr val="black"/>
                  </a:solidFill>
                </a:rPr>
                <a:t>60%</a:t>
              </a:r>
              <a:r>
                <a:rPr kumimoji="0" lang="ja-JP" altLang="en-US" sz="1200" kern="0">
                  <a:solidFill>
                    <a:prstClr val="black"/>
                  </a:solidFill>
                </a:rPr>
                <a:t>コピー</a:t>
              </a:r>
              <a:endParaRPr kumimoji="0" lang="en-US" altLang="ja-JP" sz="1200" kern="0">
                <a:solidFill>
                  <a:prstClr val="black"/>
                </a:solidFill>
              </a:endParaRPr>
            </a:p>
            <a:p>
              <a:pPr>
                <a:defRPr/>
              </a:pPr>
              <a:r>
                <a:rPr kumimoji="0" lang="ja-JP" altLang="en-US" sz="1200" kern="0">
                  <a:solidFill>
                    <a:prstClr val="black"/>
                  </a:solidFill>
                </a:rPr>
                <a:t>　　  </a:t>
              </a:r>
              <a:r>
                <a:rPr kumimoji="0" lang="en-US" altLang="ja-JP" sz="1200" kern="0">
                  <a:solidFill>
                    <a:prstClr val="black"/>
                  </a:solidFill>
                </a:rPr>
                <a:t>40</a:t>
              </a:r>
              <a:r>
                <a:rPr kumimoji="0" lang="ja-JP" altLang="en-US" sz="1200" kern="0">
                  <a:solidFill>
                    <a:prstClr val="black"/>
                  </a:solidFill>
                </a:rPr>
                <a:t>％修正</a:t>
              </a:r>
            </a:p>
          </p:txBody>
        </p:sp>
      </p:grpSp>
    </p:spTree>
    <p:extLst>
      <p:ext uri="{BB962C8B-B14F-4D97-AF65-F5344CB8AC3E}">
        <p14:creationId xmlns:p14="http://schemas.microsoft.com/office/powerpoint/2010/main" val="22118944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54</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テキスト プレースホルダー 3"/>
          <p:cNvSpPr>
            <a:spLocks noGrp="1"/>
          </p:cNvSpPr>
          <p:nvPr>
            <p:ph type="body" sz="quarter" idx="16"/>
          </p:nvPr>
        </p:nvSpPr>
        <p:spPr/>
        <p:txBody>
          <a:bodyPr/>
          <a:lstStyle/>
          <a:p>
            <a:r>
              <a:rPr lang="ja-JP" altLang="en-US"/>
              <a:t>マイナンバーの申請から管理まで一貫した管理が可能</a:t>
            </a:r>
            <a:endParaRPr lang="en-US" altLang="ja-JP"/>
          </a:p>
          <a:p>
            <a:endParaRPr lang="ja-JP" altLang="en-US"/>
          </a:p>
        </p:txBody>
      </p:sp>
      <p:sp>
        <p:nvSpPr>
          <p:cNvPr id="6" name="タイトル 5"/>
          <p:cNvSpPr>
            <a:spLocks noGrp="1"/>
          </p:cNvSpPr>
          <p:nvPr>
            <p:ph type="title"/>
          </p:nvPr>
        </p:nvSpPr>
        <p:spPr/>
        <p:txBody>
          <a:bodyPr/>
          <a:lstStyle/>
          <a:p>
            <a:r>
              <a:rPr lang="ja-JP" altLang="en-US"/>
              <a:t>人事管理・給与管理特長</a:t>
            </a:r>
            <a:endParaRPr kumimoji="1" lang="ja-JP" altLang="en-US"/>
          </a:p>
        </p:txBody>
      </p:sp>
      <p:grpSp>
        <p:nvGrpSpPr>
          <p:cNvPr id="89" name="グループ化 88"/>
          <p:cNvGrpSpPr/>
          <p:nvPr/>
        </p:nvGrpSpPr>
        <p:grpSpPr>
          <a:xfrm>
            <a:off x="683568" y="1095586"/>
            <a:ext cx="7635326" cy="3690408"/>
            <a:chOff x="1331642" y="1464627"/>
            <a:chExt cx="6480724" cy="3132350"/>
          </a:xfrm>
        </p:grpSpPr>
        <p:sp>
          <p:nvSpPr>
            <p:cNvPr id="7" name="角丸四角形 6"/>
            <p:cNvSpPr/>
            <p:nvPr/>
          </p:nvSpPr>
          <p:spPr>
            <a:xfrm>
              <a:off x="5706128" y="2517744"/>
              <a:ext cx="2106236" cy="1026000"/>
            </a:xfrm>
            <a:prstGeom prst="roundRect">
              <a:avLst>
                <a:gd name="adj" fmla="val 472"/>
              </a:avLst>
            </a:prstGeom>
            <a:solidFill>
              <a:srgbClr val="FFFFFF"/>
            </a:solidFill>
            <a:ln w="25400" cap="flat" cmpd="sng" algn="ctr">
              <a:solidFill>
                <a:srgbClr val="00A3EC"/>
              </a:solidFill>
              <a:prstDash val="solid"/>
            </a:ln>
            <a:effectLst/>
          </p:spPr>
          <p:txBody>
            <a:bodyPr lIns="68577" tIns="34289" rIns="68577" bIns="34289" rtlCol="0" anchor="ctr"/>
            <a:lstStyle/>
            <a:p>
              <a:pPr algn="ctr">
                <a:defRPr/>
              </a:pPr>
              <a:endParaRPr kumimoji="0" lang="ja-JP" altLang="en-US" sz="1350" kern="0">
                <a:solidFill>
                  <a:srgbClr val="FFFFFF"/>
                </a:solidFill>
              </a:endParaRPr>
            </a:p>
          </p:txBody>
        </p:sp>
        <p:sp>
          <p:nvSpPr>
            <p:cNvPr id="8" name="角丸四角形 7"/>
            <p:cNvSpPr/>
            <p:nvPr/>
          </p:nvSpPr>
          <p:spPr>
            <a:xfrm>
              <a:off x="1331644" y="1464627"/>
              <a:ext cx="1998220" cy="3132348"/>
            </a:xfrm>
            <a:prstGeom prst="roundRect">
              <a:avLst>
                <a:gd name="adj" fmla="val 472"/>
              </a:avLst>
            </a:prstGeom>
            <a:solidFill>
              <a:srgbClr val="FFFFFF"/>
            </a:solidFill>
            <a:ln w="25400" cap="flat" cmpd="sng" algn="ctr">
              <a:solidFill>
                <a:srgbClr val="FF8585"/>
              </a:solidFill>
              <a:prstDash val="solid"/>
            </a:ln>
            <a:effectLst/>
          </p:spPr>
          <p:txBody>
            <a:bodyPr lIns="68577" tIns="34289" rIns="68577" bIns="34289" rtlCol="0" anchor="ctr"/>
            <a:lstStyle/>
            <a:p>
              <a:pPr algn="ctr">
                <a:defRPr/>
              </a:pPr>
              <a:endParaRPr kumimoji="0" lang="ja-JP" altLang="en-US" sz="1350" kern="0">
                <a:solidFill>
                  <a:srgbClr val="FFFFFF"/>
                </a:solidFill>
              </a:endParaRPr>
            </a:p>
          </p:txBody>
        </p:sp>
        <p:sp>
          <p:nvSpPr>
            <p:cNvPr id="9" name="角丸四角形 8"/>
            <p:cNvSpPr/>
            <p:nvPr/>
          </p:nvSpPr>
          <p:spPr>
            <a:xfrm>
              <a:off x="1331642" y="1464627"/>
              <a:ext cx="1998221" cy="253545"/>
            </a:xfrm>
            <a:prstGeom prst="roundRect">
              <a:avLst>
                <a:gd name="adj" fmla="val 0"/>
              </a:avLst>
            </a:prstGeom>
            <a:solidFill>
              <a:srgbClr val="FF8585"/>
            </a:solidFill>
            <a:ln w="25400" cap="flat" cmpd="sng" algn="ctr">
              <a:noFill/>
              <a:prstDash val="solid"/>
            </a:ln>
            <a:effectLst/>
          </p:spPr>
          <p:txBody>
            <a:bodyPr lIns="68577" tIns="34289" rIns="68577" bIns="34289" rtlCol="0" anchor="ctr"/>
            <a:lstStyle/>
            <a:p>
              <a:pPr algn="ctr" defTabSz="514325">
                <a:defRPr/>
              </a:pPr>
              <a:r>
                <a:rPr kumimoji="0" lang="ja-JP" altLang="en-US" sz="1350" b="1" kern="0">
                  <a:solidFill>
                    <a:srgbClr val="FFFFFF"/>
                  </a:solidFill>
                </a:rPr>
                <a:t>取　得</a:t>
              </a:r>
            </a:p>
          </p:txBody>
        </p:sp>
        <p:sp>
          <p:nvSpPr>
            <p:cNvPr id="10" name="Freeform 305"/>
            <p:cNvSpPr>
              <a:spLocks noEditPoints="1"/>
            </p:cNvSpPr>
            <p:nvPr/>
          </p:nvSpPr>
          <p:spPr bwMode="auto">
            <a:xfrm>
              <a:off x="1439652" y="3732879"/>
              <a:ext cx="338138" cy="338138"/>
            </a:xfrm>
            <a:custGeom>
              <a:avLst/>
              <a:gdLst>
                <a:gd name="T0" fmla="*/ 600 w 853"/>
                <a:gd name="T1" fmla="*/ 532 h 854"/>
                <a:gd name="T2" fmla="*/ 600 w 853"/>
                <a:gd name="T3" fmla="*/ 771 h 854"/>
                <a:gd name="T4" fmla="*/ 83 w 853"/>
                <a:gd name="T5" fmla="*/ 771 h 854"/>
                <a:gd name="T6" fmla="*/ 83 w 853"/>
                <a:gd name="T7" fmla="*/ 254 h 854"/>
                <a:gd name="T8" fmla="*/ 321 w 853"/>
                <a:gd name="T9" fmla="*/ 254 h 854"/>
                <a:gd name="T10" fmla="*/ 405 w 853"/>
                <a:gd name="T11" fmla="*/ 171 h 854"/>
                <a:gd name="T12" fmla="*/ 0 w 853"/>
                <a:gd name="T13" fmla="*/ 171 h 854"/>
                <a:gd name="T14" fmla="*/ 0 w 853"/>
                <a:gd name="T15" fmla="*/ 854 h 854"/>
                <a:gd name="T16" fmla="*/ 683 w 853"/>
                <a:gd name="T17" fmla="*/ 854 h 854"/>
                <a:gd name="T18" fmla="*/ 683 w 853"/>
                <a:gd name="T19" fmla="*/ 449 h 854"/>
                <a:gd name="T20" fmla="*/ 600 w 853"/>
                <a:gd name="T21" fmla="*/ 532 h 854"/>
                <a:gd name="T22" fmla="*/ 253 w 853"/>
                <a:gd name="T23" fmla="*/ 597 h 854"/>
                <a:gd name="T24" fmla="*/ 460 w 853"/>
                <a:gd name="T25" fmla="*/ 550 h 854"/>
                <a:gd name="T26" fmla="*/ 304 w 853"/>
                <a:gd name="T27" fmla="*/ 393 h 854"/>
                <a:gd name="T28" fmla="*/ 253 w 853"/>
                <a:gd name="T29" fmla="*/ 597 h 854"/>
                <a:gd name="T30" fmla="*/ 693 w 853"/>
                <a:gd name="T31" fmla="*/ 0 h 854"/>
                <a:gd name="T32" fmla="*/ 348 w 853"/>
                <a:gd name="T33" fmla="*/ 345 h 854"/>
                <a:gd name="T34" fmla="*/ 509 w 853"/>
                <a:gd name="T35" fmla="*/ 506 h 854"/>
                <a:gd name="T36" fmla="*/ 853 w 853"/>
                <a:gd name="T37" fmla="*/ 161 h 854"/>
                <a:gd name="T38" fmla="*/ 693 w 853"/>
                <a:gd name="T39" fmla="*/ 0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3" h="854">
                  <a:moveTo>
                    <a:pt x="600" y="532"/>
                  </a:moveTo>
                  <a:lnTo>
                    <a:pt x="600" y="771"/>
                  </a:lnTo>
                  <a:lnTo>
                    <a:pt x="83" y="771"/>
                  </a:lnTo>
                  <a:lnTo>
                    <a:pt x="83" y="254"/>
                  </a:lnTo>
                  <a:lnTo>
                    <a:pt x="321" y="254"/>
                  </a:lnTo>
                  <a:lnTo>
                    <a:pt x="405" y="171"/>
                  </a:lnTo>
                  <a:lnTo>
                    <a:pt x="0" y="171"/>
                  </a:lnTo>
                  <a:lnTo>
                    <a:pt x="0" y="854"/>
                  </a:lnTo>
                  <a:lnTo>
                    <a:pt x="683" y="854"/>
                  </a:lnTo>
                  <a:lnTo>
                    <a:pt x="683" y="449"/>
                  </a:lnTo>
                  <a:lnTo>
                    <a:pt x="600" y="532"/>
                  </a:lnTo>
                  <a:close/>
                  <a:moveTo>
                    <a:pt x="253" y="597"/>
                  </a:moveTo>
                  <a:lnTo>
                    <a:pt x="460" y="550"/>
                  </a:lnTo>
                  <a:lnTo>
                    <a:pt x="304" y="393"/>
                  </a:lnTo>
                  <a:lnTo>
                    <a:pt x="253" y="597"/>
                  </a:lnTo>
                  <a:close/>
                  <a:moveTo>
                    <a:pt x="693" y="0"/>
                  </a:moveTo>
                  <a:lnTo>
                    <a:pt x="348" y="345"/>
                  </a:lnTo>
                  <a:lnTo>
                    <a:pt x="509" y="506"/>
                  </a:lnTo>
                  <a:lnTo>
                    <a:pt x="853" y="161"/>
                  </a:lnTo>
                  <a:lnTo>
                    <a:pt x="693" y="0"/>
                  </a:lnTo>
                  <a:close/>
                </a:path>
              </a:pathLst>
            </a:custGeom>
            <a:solidFill>
              <a:srgbClr val="FF8585"/>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nvGrpSpPr>
            <p:cNvPr id="11" name="グループ化 525"/>
            <p:cNvGrpSpPr/>
            <p:nvPr/>
          </p:nvGrpSpPr>
          <p:grpSpPr>
            <a:xfrm>
              <a:off x="1385646" y="1814388"/>
              <a:ext cx="314511" cy="311648"/>
              <a:chOff x="3784104" y="1923678"/>
              <a:chExt cx="381000" cy="381000"/>
            </a:xfrm>
            <a:solidFill>
              <a:srgbClr val="54C2F0"/>
            </a:solidFill>
          </p:grpSpPr>
          <p:sp>
            <p:nvSpPr>
              <p:cNvPr id="12"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13"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sp>
          <p:nvSpPr>
            <p:cNvPr id="14" name="Freeform 418"/>
            <p:cNvSpPr>
              <a:spLocks noEditPoints="1"/>
            </p:cNvSpPr>
            <p:nvPr/>
          </p:nvSpPr>
          <p:spPr bwMode="auto">
            <a:xfrm>
              <a:off x="1406857" y="2836059"/>
              <a:ext cx="302865" cy="248748"/>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rgbClr val="FF8585"/>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15" name="テキスト ボックス 14"/>
            <p:cNvSpPr txBox="1"/>
            <p:nvPr/>
          </p:nvSpPr>
          <p:spPr bwMode="black">
            <a:xfrm>
              <a:off x="1763089" y="2895656"/>
              <a:ext cx="1240724" cy="173124"/>
            </a:xfrm>
            <a:prstGeom prst="rect">
              <a:avLst/>
            </a:prstGeom>
          </p:spPr>
          <p:txBody>
            <a:bodyPr wrap="none" lIns="0" tIns="0" rIns="0" bIns="0" rtlCol="0" anchor="t" anchorCtr="0">
              <a:spAutoFit/>
            </a:bodyPr>
            <a:lstStyle/>
            <a:p>
              <a:pPr algn="ctr" defTabSz="514325">
                <a:defRPr/>
              </a:pPr>
              <a:r>
                <a:rPr kumimoji="0" lang="en-US" altLang="ja-JP" sz="1125" b="1" kern="0">
                  <a:solidFill>
                    <a:prstClr val="black"/>
                  </a:solidFill>
                  <a:uFill>
                    <a:solidFill>
                      <a:srgbClr val="FFC000"/>
                    </a:solidFill>
                  </a:uFill>
                  <a:cs typeface="メイリオ" pitchFamily="50" charset="-128"/>
                </a:rPr>
                <a:t>CSV</a:t>
              </a:r>
              <a:r>
                <a:rPr kumimoji="0" lang="ja-JP" altLang="en-US" sz="1125" b="1" kern="0">
                  <a:solidFill>
                    <a:prstClr val="black"/>
                  </a:solidFill>
                  <a:uFill>
                    <a:solidFill>
                      <a:srgbClr val="FFC000"/>
                    </a:solidFill>
                  </a:uFill>
                  <a:cs typeface="メイリオ" pitchFamily="50" charset="-128"/>
                </a:rPr>
                <a:t> </a:t>
              </a:r>
              <a:r>
                <a:rPr kumimoji="0" lang="en-US" altLang="ja-JP" sz="1125" b="1" kern="0">
                  <a:solidFill>
                    <a:prstClr val="black"/>
                  </a:solidFill>
                  <a:uFill>
                    <a:solidFill>
                      <a:srgbClr val="FFC000"/>
                    </a:solidFill>
                  </a:uFill>
                  <a:cs typeface="メイリオ" pitchFamily="50" charset="-128"/>
                </a:rPr>
                <a:t>+</a:t>
              </a:r>
              <a:r>
                <a:rPr kumimoji="0" lang="ja-JP" altLang="en-US" sz="1125" b="1" kern="0">
                  <a:solidFill>
                    <a:prstClr val="black"/>
                  </a:solidFill>
                  <a:uFill>
                    <a:solidFill>
                      <a:srgbClr val="FFC000"/>
                    </a:solidFill>
                  </a:uFill>
                  <a:cs typeface="メイリオ" pitchFamily="50" charset="-128"/>
                </a:rPr>
                <a:t> 画像データ</a:t>
              </a:r>
              <a:endParaRPr kumimoji="0" lang="en-US" altLang="ja-JP" sz="1125" b="1" kern="0">
                <a:solidFill>
                  <a:prstClr val="black"/>
                </a:solidFill>
                <a:uFill>
                  <a:solidFill>
                    <a:srgbClr val="FFC000"/>
                  </a:solidFill>
                </a:uFill>
                <a:cs typeface="メイリオ" pitchFamily="50" charset="-128"/>
              </a:endParaRPr>
            </a:p>
          </p:txBody>
        </p:sp>
        <p:sp>
          <p:nvSpPr>
            <p:cNvPr id="16" name="テキスト ボックス 15"/>
            <p:cNvSpPr txBox="1"/>
            <p:nvPr/>
          </p:nvSpPr>
          <p:spPr bwMode="black">
            <a:xfrm>
              <a:off x="1817695" y="3840891"/>
              <a:ext cx="793487" cy="173124"/>
            </a:xfrm>
            <a:prstGeom prst="rect">
              <a:avLst/>
            </a:prstGeom>
          </p:spPr>
          <p:txBody>
            <a:bodyPr wrap="none" lIns="0" tIns="0" rIns="0" bIns="0" rtlCol="0" anchor="t" anchorCtr="0">
              <a:spAutoFit/>
            </a:bodyPr>
            <a:lstStyle/>
            <a:p>
              <a:pPr algn="ctr" defTabSz="514325">
                <a:defRPr/>
              </a:pPr>
              <a:r>
                <a:rPr kumimoji="0" lang="ja-JP" altLang="en-US" sz="1125" b="1" kern="0">
                  <a:solidFill>
                    <a:prstClr val="black"/>
                  </a:solidFill>
                  <a:uFill>
                    <a:solidFill>
                      <a:srgbClr val="FFC000"/>
                    </a:solidFill>
                  </a:uFill>
                  <a:cs typeface="メイリオ" pitchFamily="50" charset="-128"/>
                </a:rPr>
                <a:t>紙 </a:t>
              </a:r>
              <a:r>
                <a:rPr kumimoji="0" lang="en-US" altLang="ja-JP" sz="1125" b="1" kern="0">
                  <a:solidFill>
                    <a:prstClr val="black"/>
                  </a:solidFill>
                  <a:uFill>
                    <a:solidFill>
                      <a:srgbClr val="FFC000"/>
                    </a:solidFill>
                  </a:uFill>
                  <a:cs typeface="メイリオ" pitchFamily="50" charset="-128"/>
                </a:rPr>
                <a:t>+</a:t>
              </a:r>
              <a:r>
                <a:rPr kumimoji="0" lang="ja-JP" altLang="en-US" sz="1125" b="1" kern="0">
                  <a:solidFill>
                    <a:prstClr val="black"/>
                  </a:solidFill>
                  <a:uFill>
                    <a:solidFill>
                      <a:srgbClr val="FFC000"/>
                    </a:solidFill>
                  </a:uFill>
                  <a:cs typeface="メイリオ" pitchFamily="50" charset="-128"/>
                </a:rPr>
                <a:t> コピー</a:t>
              </a:r>
              <a:endParaRPr kumimoji="0" lang="en-US" altLang="ja-JP" sz="1125" b="1" kern="0">
                <a:solidFill>
                  <a:prstClr val="black"/>
                </a:solidFill>
                <a:uFill>
                  <a:solidFill>
                    <a:srgbClr val="FFC000"/>
                  </a:solidFill>
                </a:uFill>
                <a:cs typeface="メイリオ" pitchFamily="50" charset="-128"/>
              </a:endParaRPr>
            </a:p>
          </p:txBody>
        </p:sp>
        <p:sp>
          <p:nvSpPr>
            <p:cNvPr id="17" name="テキスト ボックス 16"/>
            <p:cNvSpPr txBox="1"/>
            <p:nvPr/>
          </p:nvSpPr>
          <p:spPr bwMode="black">
            <a:xfrm>
              <a:off x="1754301" y="1896675"/>
              <a:ext cx="1468352" cy="173124"/>
            </a:xfrm>
            <a:prstGeom prst="rect">
              <a:avLst/>
            </a:prstGeom>
          </p:spPr>
          <p:txBody>
            <a:bodyPr wrap="none" lIns="0" tIns="0" rIns="0" bIns="0" rtlCol="0" anchor="t" anchorCtr="0">
              <a:spAutoFit/>
            </a:bodyPr>
            <a:lstStyle/>
            <a:p>
              <a:pPr algn="ctr" defTabSz="514325">
                <a:defRPr/>
              </a:pPr>
              <a:r>
                <a:rPr kumimoji="0" lang="en-US" altLang="ja-JP" sz="1125" b="1" kern="0">
                  <a:solidFill>
                    <a:prstClr val="black"/>
                  </a:solidFill>
                  <a:uFill>
                    <a:solidFill>
                      <a:srgbClr val="FFC000"/>
                    </a:solidFill>
                  </a:uFill>
                  <a:cs typeface="メイリオ" pitchFamily="50" charset="-128"/>
                </a:rPr>
                <a:t>Web+</a:t>
              </a:r>
              <a:r>
                <a:rPr kumimoji="0" lang="ja-JP" altLang="en-US" sz="1125" b="1" kern="0">
                  <a:solidFill>
                    <a:prstClr val="black"/>
                  </a:solidFill>
                  <a:uFill>
                    <a:solidFill>
                      <a:srgbClr val="FFC000"/>
                    </a:solidFill>
                  </a:uFill>
                  <a:cs typeface="メイリオ" pitchFamily="50" charset="-128"/>
                </a:rPr>
                <a:t>画像データ添付</a:t>
              </a:r>
              <a:endParaRPr kumimoji="0" lang="en-US" altLang="ja-JP" sz="1125" b="1" kern="0">
                <a:solidFill>
                  <a:prstClr val="black"/>
                </a:solidFill>
                <a:uFill>
                  <a:solidFill>
                    <a:srgbClr val="FFC000"/>
                  </a:solidFill>
                </a:uFill>
                <a:cs typeface="メイリオ" pitchFamily="50" charset="-128"/>
              </a:endParaRPr>
            </a:p>
          </p:txBody>
        </p:sp>
        <p:sp>
          <p:nvSpPr>
            <p:cNvPr id="18" name="角丸四角形 17"/>
            <p:cNvSpPr/>
            <p:nvPr/>
          </p:nvSpPr>
          <p:spPr>
            <a:xfrm>
              <a:off x="3437874" y="1464627"/>
              <a:ext cx="2160240" cy="3132348"/>
            </a:xfrm>
            <a:prstGeom prst="roundRect">
              <a:avLst>
                <a:gd name="adj" fmla="val 472"/>
              </a:avLst>
            </a:prstGeom>
            <a:solidFill>
              <a:srgbClr val="FFFFFF"/>
            </a:solidFill>
            <a:ln w="25400" cap="flat" cmpd="sng" algn="ctr">
              <a:solidFill>
                <a:srgbClr val="00A3EC"/>
              </a:solidFill>
              <a:prstDash val="solid"/>
            </a:ln>
            <a:effectLst/>
          </p:spPr>
          <p:txBody>
            <a:bodyPr lIns="68577" tIns="34289" rIns="68577" bIns="34289" rtlCol="0" anchor="ctr"/>
            <a:lstStyle/>
            <a:p>
              <a:pPr algn="ctr">
                <a:defRPr/>
              </a:pPr>
              <a:endParaRPr kumimoji="0" lang="ja-JP" altLang="en-US" sz="1350" kern="0">
                <a:solidFill>
                  <a:srgbClr val="FFFFFF"/>
                </a:solidFill>
              </a:endParaRPr>
            </a:p>
          </p:txBody>
        </p:sp>
        <p:sp>
          <p:nvSpPr>
            <p:cNvPr id="19" name="角丸四角形 18"/>
            <p:cNvSpPr/>
            <p:nvPr/>
          </p:nvSpPr>
          <p:spPr>
            <a:xfrm>
              <a:off x="3437874" y="1464627"/>
              <a:ext cx="2160240" cy="253545"/>
            </a:xfrm>
            <a:prstGeom prst="roundRect">
              <a:avLst>
                <a:gd name="adj" fmla="val 0"/>
              </a:avLst>
            </a:prstGeom>
            <a:solidFill>
              <a:srgbClr val="54C2F0"/>
            </a:solidFill>
            <a:ln w="25400" cap="flat" cmpd="sng" algn="ctr">
              <a:noFill/>
              <a:prstDash val="solid"/>
            </a:ln>
            <a:effectLst/>
          </p:spPr>
          <p:txBody>
            <a:bodyPr lIns="68577" tIns="34289" rIns="68577" bIns="34289" rtlCol="0" anchor="ctr"/>
            <a:lstStyle/>
            <a:p>
              <a:pPr algn="ctr" defTabSz="514325">
                <a:defRPr/>
              </a:pPr>
              <a:r>
                <a:rPr kumimoji="0" lang="ja-JP" altLang="en-US" sz="1350" b="1" kern="0">
                  <a:solidFill>
                    <a:srgbClr val="FFFFFF"/>
                  </a:solidFill>
                </a:rPr>
                <a:t>管　理</a:t>
              </a:r>
            </a:p>
          </p:txBody>
        </p:sp>
        <p:sp>
          <p:nvSpPr>
            <p:cNvPr id="20" name="Freeform 364"/>
            <p:cNvSpPr>
              <a:spLocks noEditPoints="1"/>
            </p:cNvSpPr>
            <p:nvPr/>
          </p:nvSpPr>
          <p:spPr bwMode="auto">
            <a:xfrm>
              <a:off x="4227056" y="3192819"/>
              <a:ext cx="540060" cy="648072"/>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54C2F0"/>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21" name="テキスト ボックス 20"/>
            <p:cNvSpPr txBox="1"/>
            <p:nvPr/>
          </p:nvSpPr>
          <p:spPr bwMode="black">
            <a:xfrm>
              <a:off x="4301972" y="3896551"/>
              <a:ext cx="469505" cy="160366"/>
            </a:xfrm>
            <a:prstGeom prst="rect">
              <a:avLst/>
            </a:prstGeom>
          </p:spPr>
          <p:txBody>
            <a:bodyPr wrap="none" lIns="0" tIns="0" rIns="0" bIns="0" rtlCol="0" anchor="t" anchorCtr="0">
              <a:noAutofit/>
            </a:bodyPr>
            <a:lstStyle/>
            <a:p>
              <a:pPr algn="ctr" defTabSz="514325">
                <a:defRPr/>
              </a:pPr>
              <a:r>
                <a:rPr kumimoji="0" lang="ja-JP" altLang="en-US" sz="1350" b="1" kern="0">
                  <a:solidFill>
                    <a:srgbClr val="00A3EC"/>
                  </a:solidFill>
                  <a:uFill>
                    <a:solidFill>
                      <a:srgbClr val="FFC000"/>
                    </a:solidFill>
                  </a:uFill>
                  <a:cs typeface="メイリオ" pitchFamily="50" charset="-128"/>
                </a:rPr>
                <a:t>マイナンバー</a:t>
              </a:r>
              <a:endParaRPr kumimoji="0" lang="en-US" altLang="ja-JP" sz="1350" b="1" kern="0">
                <a:solidFill>
                  <a:srgbClr val="00A3EC"/>
                </a:solidFill>
                <a:uFill>
                  <a:solidFill>
                    <a:srgbClr val="FFC000"/>
                  </a:solidFill>
                </a:uFill>
                <a:cs typeface="メイリオ" pitchFamily="50" charset="-128"/>
              </a:endParaRPr>
            </a:p>
          </p:txBody>
        </p:sp>
        <p:sp>
          <p:nvSpPr>
            <p:cNvPr id="22" name="テキスト ボックス 21"/>
            <p:cNvSpPr txBox="1"/>
            <p:nvPr/>
          </p:nvSpPr>
          <p:spPr bwMode="black">
            <a:xfrm>
              <a:off x="4750569" y="3734533"/>
              <a:ext cx="469505" cy="160366"/>
            </a:xfrm>
            <a:prstGeom prst="rect">
              <a:avLst/>
            </a:prstGeom>
          </p:spPr>
          <p:txBody>
            <a:bodyPr wrap="none" lIns="0" tIns="0" rIns="0" bIns="0" rtlCol="0" anchor="t" anchorCtr="0">
              <a:noAutofit/>
            </a:bodyPr>
            <a:lstStyle/>
            <a:p>
              <a:pPr algn="ctr" defTabSz="514325">
                <a:defRPr/>
              </a:pPr>
              <a:r>
                <a:rPr kumimoji="0" lang="ja-JP" altLang="en-US" sz="900" b="1" kern="0">
                  <a:solidFill>
                    <a:srgbClr val="00A3EC"/>
                  </a:solidFill>
                  <a:uFill>
                    <a:solidFill>
                      <a:srgbClr val="FFC000"/>
                    </a:solidFill>
                  </a:uFill>
                  <a:cs typeface="メイリオ" pitchFamily="50" charset="-128"/>
                </a:rPr>
                <a:t>暗号化</a:t>
              </a:r>
              <a:endParaRPr kumimoji="0" lang="en-US" altLang="ja-JP" sz="900" b="1" kern="0">
                <a:solidFill>
                  <a:srgbClr val="00A3EC"/>
                </a:solidFill>
                <a:uFill>
                  <a:solidFill>
                    <a:srgbClr val="FFC000"/>
                  </a:solidFill>
                </a:uFill>
                <a:cs typeface="メイリオ" pitchFamily="50" charset="-128"/>
              </a:endParaRPr>
            </a:p>
          </p:txBody>
        </p:sp>
        <p:sp>
          <p:nvSpPr>
            <p:cNvPr id="23" name="角丸四角形 22"/>
            <p:cNvSpPr/>
            <p:nvPr/>
          </p:nvSpPr>
          <p:spPr>
            <a:xfrm>
              <a:off x="5706126" y="1464627"/>
              <a:ext cx="2106236" cy="1026000"/>
            </a:xfrm>
            <a:prstGeom prst="roundRect">
              <a:avLst>
                <a:gd name="adj" fmla="val 472"/>
              </a:avLst>
            </a:prstGeom>
            <a:solidFill>
              <a:srgbClr val="FFFFFF"/>
            </a:solidFill>
            <a:ln w="25400" cap="flat" cmpd="sng" algn="ctr">
              <a:solidFill>
                <a:srgbClr val="00A3EC"/>
              </a:solidFill>
              <a:prstDash val="solid"/>
            </a:ln>
            <a:effectLst/>
          </p:spPr>
          <p:txBody>
            <a:bodyPr lIns="68577" tIns="34289" rIns="68577" bIns="34289" rtlCol="0" anchor="ctr"/>
            <a:lstStyle/>
            <a:p>
              <a:pPr algn="ctr">
                <a:defRPr/>
              </a:pPr>
              <a:endParaRPr kumimoji="0" lang="ja-JP" altLang="en-US" sz="1350" kern="0">
                <a:solidFill>
                  <a:srgbClr val="FFFFFF"/>
                </a:solidFill>
              </a:endParaRPr>
            </a:p>
          </p:txBody>
        </p:sp>
        <p:sp>
          <p:nvSpPr>
            <p:cNvPr id="24" name="角丸四角形 23"/>
            <p:cNvSpPr/>
            <p:nvPr/>
          </p:nvSpPr>
          <p:spPr>
            <a:xfrm>
              <a:off x="5706122" y="1464627"/>
              <a:ext cx="2106238" cy="253545"/>
            </a:xfrm>
            <a:prstGeom prst="roundRect">
              <a:avLst>
                <a:gd name="adj" fmla="val 0"/>
              </a:avLst>
            </a:prstGeom>
            <a:solidFill>
              <a:srgbClr val="54C2F0"/>
            </a:solidFill>
            <a:ln w="25400" cap="flat" cmpd="sng" algn="ctr">
              <a:noFill/>
              <a:prstDash val="solid"/>
            </a:ln>
            <a:effectLst/>
          </p:spPr>
          <p:txBody>
            <a:bodyPr lIns="68577" tIns="34289" rIns="68577" bIns="34289" rtlCol="0" anchor="ctr"/>
            <a:lstStyle/>
            <a:p>
              <a:pPr algn="ctr" defTabSz="514325">
                <a:defRPr/>
              </a:pPr>
              <a:r>
                <a:rPr kumimoji="0" lang="ja-JP" altLang="en-US" sz="1350" b="1" kern="0">
                  <a:solidFill>
                    <a:srgbClr val="FFFFFF"/>
                  </a:solidFill>
                </a:rPr>
                <a:t>通　知</a:t>
              </a:r>
            </a:p>
          </p:txBody>
        </p:sp>
        <p:sp>
          <p:nvSpPr>
            <p:cNvPr id="25" name="角丸四角形 24"/>
            <p:cNvSpPr/>
            <p:nvPr/>
          </p:nvSpPr>
          <p:spPr>
            <a:xfrm>
              <a:off x="5706128" y="3570861"/>
              <a:ext cx="2106236" cy="1026000"/>
            </a:xfrm>
            <a:prstGeom prst="roundRect">
              <a:avLst>
                <a:gd name="adj" fmla="val 472"/>
              </a:avLst>
            </a:prstGeom>
            <a:solidFill>
              <a:srgbClr val="FFFFFF"/>
            </a:solidFill>
            <a:ln w="25400" cap="flat" cmpd="sng" algn="ctr">
              <a:solidFill>
                <a:srgbClr val="00A3EC"/>
              </a:solidFill>
              <a:prstDash val="solid"/>
            </a:ln>
            <a:effectLst/>
          </p:spPr>
          <p:txBody>
            <a:bodyPr lIns="68577" tIns="34289" rIns="68577" bIns="34289" rtlCol="0" anchor="ctr"/>
            <a:lstStyle/>
            <a:p>
              <a:pPr algn="ctr">
                <a:defRPr/>
              </a:pPr>
              <a:endParaRPr kumimoji="0" lang="ja-JP" altLang="en-US" sz="1350" kern="0">
                <a:solidFill>
                  <a:srgbClr val="FFFFFF"/>
                </a:solidFill>
              </a:endParaRPr>
            </a:p>
          </p:txBody>
        </p:sp>
        <p:sp>
          <p:nvSpPr>
            <p:cNvPr id="26" name="角丸四角形 25"/>
            <p:cNvSpPr/>
            <p:nvPr/>
          </p:nvSpPr>
          <p:spPr>
            <a:xfrm>
              <a:off x="5706360" y="3560343"/>
              <a:ext cx="2106000" cy="253545"/>
            </a:xfrm>
            <a:prstGeom prst="roundRect">
              <a:avLst>
                <a:gd name="adj" fmla="val 0"/>
              </a:avLst>
            </a:prstGeom>
            <a:solidFill>
              <a:srgbClr val="54C2F0"/>
            </a:solidFill>
            <a:ln w="25400" cap="flat" cmpd="sng" algn="ctr">
              <a:noFill/>
              <a:prstDash val="solid"/>
            </a:ln>
            <a:effectLst/>
          </p:spPr>
          <p:txBody>
            <a:bodyPr lIns="68577" tIns="34289" rIns="68577" bIns="34289" rtlCol="0" anchor="ctr"/>
            <a:lstStyle/>
            <a:p>
              <a:pPr algn="ctr" defTabSz="514325">
                <a:defRPr/>
              </a:pPr>
              <a:r>
                <a:rPr kumimoji="0" lang="ja-JP" altLang="en-US" sz="1350" b="1" kern="0">
                  <a:solidFill>
                    <a:srgbClr val="FFFFFF"/>
                  </a:solidFill>
                </a:rPr>
                <a:t>破　棄</a:t>
              </a:r>
            </a:p>
          </p:txBody>
        </p:sp>
        <p:grpSp>
          <p:nvGrpSpPr>
            <p:cNvPr id="27" name="グループ化 93"/>
            <p:cNvGrpSpPr/>
            <p:nvPr/>
          </p:nvGrpSpPr>
          <p:grpSpPr>
            <a:xfrm>
              <a:off x="7188502" y="3840891"/>
              <a:ext cx="434839" cy="540452"/>
              <a:chOff x="5392768" y="3867148"/>
              <a:chExt cx="534112" cy="657410"/>
            </a:xfrm>
          </p:grpSpPr>
          <p:sp>
            <p:nvSpPr>
              <p:cNvPr id="28" name="台形 27"/>
              <p:cNvSpPr/>
              <p:nvPr/>
            </p:nvSpPr>
            <p:spPr>
              <a:xfrm rot="10800000">
                <a:off x="5392768" y="4052119"/>
                <a:ext cx="534112" cy="472439"/>
              </a:xfrm>
              <a:prstGeom prst="trapezoid">
                <a:avLst/>
              </a:prstGeom>
              <a:solidFill>
                <a:srgbClr val="FFFFFF"/>
              </a:solidFill>
              <a:ln w="57150" cap="flat" cmpd="sng" algn="ctr">
                <a:solidFill>
                  <a:srgbClr val="54C2F0"/>
                </a:solidFill>
                <a:prstDash val="solid"/>
              </a:ln>
              <a:effectLst/>
            </p:spPr>
            <p:txBody>
              <a:bodyPr rtlCol="0" anchor="ctr"/>
              <a:lstStyle/>
              <a:p>
                <a:pPr algn="ctr">
                  <a:defRPr/>
                </a:pPr>
                <a:endParaRPr kumimoji="0" lang="ja-JP" altLang="en-US" sz="1350" kern="0">
                  <a:solidFill>
                    <a:srgbClr val="FFFFFF"/>
                  </a:solidFill>
                </a:endParaRPr>
              </a:p>
            </p:txBody>
          </p:sp>
          <p:cxnSp>
            <p:nvCxnSpPr>
              <p:cNvPr id="29" name="直線コネクタ 28"/>
              <p:cNvCxnSpPr/>
              <p:nvPr/>
            </p:nvCxnSpPr>
            <p:spPr>
              <a:xfrm>
                <a:off x="5658048" y="4101920"/>
                <a:ext cx="0" cy="337424"/>
              </a:xfrm>
              <a:prstGeom prst="line">
                <a:avLst/>
              </a:prstGeom>
              <a:noFill/>
              <a:ln w="57150" cap="flat" cmpd="sng" algn="ctr">
                <a:solidFill>
                  <a:srgbClr val="54C2F0"/>
                </a:solidFill>
                <a:prstDash val="solid"/>
              </a:ln>
              <a:effectLst/>
            </p:spPr>
          </p:cxnSp>
          <p:cxnSp>
            <p:nvCxnSpPr>
              <p:cNvPr id="30" name="直線コネクタ 29"/>
              <p:cNvCxnSpPr/>
              <p:nvPr/>
            </p:nvCxnSpPr>
            <p:spPr>
              <a:xfrm>
                <a:off x="5733498" y="4101920"/>
                <a:ext cx="0" cy="337424"/>
              </a:xfrm>
              <a:prstGeom prst="line">
                <a:avLst/>
              </a:prstGeom>
              <a:noFill/>
              <a:ln w="57150" cap="flat" cmpd="sng" algn="ctr">
                <a:solidFill>
                  <a:srgbClr val="54C2F0"/>
                </a:solidFill>
                <a:prstDash val="solid"/>
              </a:ln>
              <a:effectLst/>
            </p:spPr>
          </p:cxnSp>
          <p:cxnSp>
            <p:nvCxnSpPr>
              <p:cNvPr id="31" name="直線コネクタ 30"/>
              <p:cNvCxnSpPr/>
              <p:nvPr/>
            </p:nvCxnSpPr>
            <p:spPr>
              <a:xfrm>
                <a:off x="5585759" y="4101920"/>
                <a:ext cx="0" cy="337424"/>
              </a:xfrm>
              <a:prstGeom prst="line">
                <a:avLst/>
              </a:prstGeom>
              <a:noFill/>
              <a:ln w="57150" cap="flat" cmpd="sng" algn="ctr">
                <a:solidFill>
                  <a:srgbClr val="54C2F0"/>
                </a:solidFill>
                <a:prstDash val="solid"/>
              </a:ln>
              <a:effectLst/>
            </p:spPr>
          </p:cxnSp>
          <p:cxnSp>
            <p:nvCxnSpPr>
              <p:cNvPr id="32" name="直線コネクタ 31"/>
              <p:cNvCxnSpPr/>
              <p:nvPr/>
            </p:nvCxnSpPr>
            <p:spPr>
              <a:xfrm flipH="1">
                <a:off x="5393126" y="3973820"/>
                <a:ext cx="533414" cy="2"/>
              </a:xfrm>
              <a:prstGeom prst="line">
                <a:avLst/>
              </a:prstGeom>
              <a:noFill/>
              <a:ln w="57150" cap="flat" cmpd="sng" algn="ctr">
                <a:solidFill>
                  <a:srgbClr val="54C2F0"/>
                </a:solidFill>
                <a:prstDash val="solid"/>
              </a:ln>
              <a:effectLst/>
            </p:spPr>
          </p:cxnSp>
          <p:sp>
            <p:nvSpPr>
              <p:cNvPr id="33" name="円/楕円 126"/>
              <p:cNvSpPr/>
              <p:nvPr/>
            </p:nvSpPr>
            <p:spPr>
              <a:xfrm>
                <a:off x="5599232" y="3867148"/>
                <a:ext cx="116956" cy="98231"/>
              </a:xfrm>
              <a:prstGeom prst="ellipse">
                <a:avLst/>
              </a:prstGeom>
              <a:solidFill>
                <a:srgbClr val="54C2F0"/>
              </a:solidFill>
              <a:ln w="25400" cap="flat" cmpd="sng" algn="ctr">
                <a:solidFill>
                  <a:srgbClr val="54C2F0"/>
                </a:solidFill>
                <a:prstDash val="solid"/>
              </a:ln>
              <a:effectLst/>
            </p:spPr>
            <p:txBody>
              <a:bodyPr rtlCol="0" anchor="ctr"/>
              <a:lstStyle/>
              <a:p>
                <a:pPr algn="ctr">
                  <a:defRPr/>
                </a:pPr>
                <a:endParaRPr kumimoji="0" lang="ja-JP" altLang="en-US" sz="1350" kern="0">
                  <a:solidFill>
                    <a:srgbClr val="FFFFFF"/>
                  </a:solidFill>
                </a:endParaRPr>
              </a:p>
            </p:txBody>
          </p:sp>
        </p:grpSp>
        <p:sp>
          <p:nvSpPr>
            <p:cNvPr id="34" name="テキスト ボックス 33"/>
            <p:cNvSpPr txBox="1"/>
            <p:nvPr/>
          </p:nvSpPr>
          <p:spPr bwMode="black">
            <a:xfrm>
              <a:off x="7151045" y="4436611"/>
              <a:ext cx="469505" cy="160366"/>
            </a:xfrm>
            <a:prstGeom prst="rect">
              <a:avLst/>
            </a:prstGeom>
          </p:spPr>
          <p:txBody>
            <a:bodyPr wrap="none" lIns="0" tIns="0" rIns="0" bIns="0" rtlCol="0" anchor="t" anchorCtr="0">
              <a:noAutofit/>
            </a:bodyPr>
            <a:lstStyle/>
            <a:p>
              <a:pPr algn="ctr" defTabSz="514325">
                <a:defRPr/>
              </a:pPr>
              <a:r>
                <a:rPr kumimoji="0" lang="ja-JP" altLang="en-US" sz="900" kern="0">
                  <a:solidFill>
                    <a:prstClr val="black"/>
                  </a:solidFill>
                  <a:uFill>
                    <a:solidFill>
                      <a:srgbClr val="FFC000"/>
                    </a:solidFill>
                  </a:uFill>
                  <a:cs typeface="メイリオ" pitchFamily="50" charset="-128"/>
                </a:rPr>
                <a:t>削除</a:t>
              </a:r>
              <a:endParaRPr kumimoji="0" lang="en-US" altLang="ja-JP" sz="900" kern="0">
                <a:solidFill>
                  <a:prstClr val="black"/>
                </a:solidFill>
                <a:uFill>
                  <a:solidFill>
                    <a:srgbClr val="FFC000"/>
                  </a:solidFill>
                </a:uFill>
                <a:cs typeface="メイリオ" pitchFamily="50" charset="-128"/>
              </a:endParaRPr>
            </a:p>
          </p:txBody>
        </p:sp>
        <p:sp>
          <p:nvSpPr>
            <p:cNvPr id="35" name="Freeform 382"/>
            <p:cNvSpPr>
              <a:spLocks noEditPoints="1"/>
            </p:cNvSpPr>
            <p:nvPr/>
          </p:nvSpPr>
          <p:spPr bwMode="auto">
            <a:xfrm>
              <a:off x="6208051" y="3899037"/>
              <a:ext cx="308167" cy="292893"/>
            </a:xfrm>
            <a:custGeom>
              <a:avLst/>
              <a:gdLst>
                <a:gd name="T0" fmla="*/ 378 w 877"/>
                <a:gd name="T1" fmla="*/ 522 h 876"/>
                <a:gd name="T2" fmla="*/ 456 w 877"/>
                <a:gd name="T3" fmla="*/ 96 h 876"/>
                <a:gd name="T4" fmla="*/ 540 w 877"/>
                <a:gd name="T5" fmla="*/ 112 h 876"/>
                <a:gd name="T6" fmla="*/ 616 w 877"/>
                <a:gd name="T7" fmla="*/ 145 h 876"/>
                <a:gd name="T8" fmla="*/ 680 w 877"/>
                <a:gd name="T9" fmla="*/ 196 h 876"/>
                <a:gd name="T10" fmla="*/ 732 w 877"/>
                <a:gd name="T11" fmla="*/ 260 h 876"/>
                <a:gd name="T12" fmla="*/ 765 w 877"/>
                <a:gd name="T13" fmla="*/ 336 h 876"/>
                <a:gd name="T14" fmla="*/ 781 w 877"/>
                <a:gd name="T15" fmla="*/ 420 h 876"/>
                <a:gd name="T16" fmla="*/ 777 w 877"/>
                <a:gd name="T17" fmla="*/ 491 h 876"/>
                <a:gd name="T18" fmla="*/ 754 w 877"/>
                <a:gd name="T19" fmla="*/ 571 h 876"/>
                <a:gd name="T20" fmla="*/ 712 w 877"/>
                <a:gd name="T21" fmla="*/ 643 h 876"/>
                <a:gd name="T22" fmla="*/ 656 w 877"/>
                <a:gd name="T23" fmla="*/ 702 h 876"/>
                <a:gd name="T24" fmla="*/ 586 w 877"/>
                <a:gd name="T25" fmla="*/ 746 h 876"/>
                <a:gd name="T26" fmla="*/ 507 w 877"/>
                <a:gd name="T27" fmla="*/ 774 h 876"/>
                <a:gd name="T28" fmla="*/ 439 w 877"/>
                <a:gd name="T29" fmla="*/ 781 h 876"/>
                <a:gd name="T30" fmla="*/ 352 w 877"/>
                <a:gd name="T31" fmla="*/ 770 h 876"/>
                <a:gd name="T32" fmla="*/ 274 w 877"/>
                <a:gd name="T33" fmla="*/ 739 h 876"/>
                <a:gd name="T34" fmla="*/ 208 w 877"/>
                <a:gd name="T35" fmla="*/ 691 h 876"/>
                <a:gd name="T36" fmla="*/ 154 w 877"/>
                <a:gd name="T37" fmla="*/ 630 h 876"/>
                <a:gd name="T38" fmla="*/ 116 w 877"/>
                <a:gd name="T39" fmla="*/ 556 h 876"/>
                <a:gd name="T40" fmla="*/ 98 w 877"/>
                <a:gd name="T41" fmla="*/ 473 h 876"/>
                <a:gd name="T42" fmla="*/ 98 w 877"/>
                <a:gd name="T43" fmla="*/ 403 h 876"/>
                <a:gd name="T44" fmla="*/ 116 w 877"/>
                <a:gd name="T45" fmla="*/ 320 h 876"/>
                <a:gd name="T46" fmla="*/ 154 w 877"/>
                <a:gd name="T47" fmla="*/ 247 h 876"/>
                <a:gd name="T48" fmla="*/ 208 w 877"/>
                <a:gd name="T49" fmla="*/ 185 h 876"/>
                <a:gd name="T50" fmla="*/ 274 w 877"/>
                <a:gd name="T51" fmla="*/ 137 h 876"/>
                <a:gd name="T52" fmla="*/ 352 w 877"/>
                <a:gd name="T53" fmla="*/ 107 h 876"/>
                <a:gd name="T54" fmla="*/ 439 w 877"/>
                <a:gd name="T55" fmla="*/ 96 h 876"/>
                <a:gd name="T56" fmla="*/ 6 w 877"/>
                <a:gd name="T57" fmla="*/ 505 h 876"/>
                <a:gd name="T58" fmla="*/ 34 w 877"/>
                <a:gd name="T59" fmla="*/ 608 h 876"/>
                <a:gd name="T60" fmla="*/ 87 w 877"/>
                <a:gd name="T61" fmla="*/ 701 h 876"/>
                <a:gd name="T62" fmla="*/ 159 w 877"/>
                <a:gd name="T63" fmla="*/ 776 h 876"/>
                <a:gd name="T64" fmla="*/ 248 w 877"/>
                <a:gd name="T65" fmla="*/ 833 h 876"/>
                <a:gd name="T66" fmla="*/ 350 w 877"/>
                <a:gd name="T67" fmla="*/ 868 h 876"/>
                <a:gd name="T68" fmla="*/ 439 w 877"/>
                <a:gd name="T69" fmla="*/ 876 h 876"/>
                <a:gd name="T70" fmla="*/ 548 w 877"/>
                <a:gd name="T71" fmla="*/ 863 h 876"/>
                <a:gd name="T72" fmla="*/ 648 w 877"/>
                <a:gd name="T73" fmla="*/ 823 h 876"/>
                <a:gd name="T74" fmla="*/ 733 w 877"/>
                <a:gd name="T75" fmla="*/ 762 h 876"/>
                <a:gd name="T76" fmla="*/ 801 w 877"/>
                <a:gd name="T77" fmla="*/ 683 h 876"/>
                <a:gd name="T78" fmla="*/ 849 w 877"/>
                <a:gd name="T79" fmla="*/ 589 h 876"/>
                <a:gd name="T80" fmla="*/ 874 w 877"/>
                <a:gd name="T81" fmla="*/ 484 h 876"/>
                <a:gd name="T82" fmla="*/ 874 w 877"/>
                <a:gd name="T83" fmla="*/ 394 h 876"/>
                <a:gd name="T84" fmla="*/ 849 w 877"/>
                <a:gd name="T85" fmla="*/ 288 h 876"/>
                <a:gd name="T86" fmla="*/ 801 w 877"/>
                <a:gd name="T87" fmla="*/ 193 h 876"/>
                <a:gd name="T88" fmla="*/ 733 w 877"/>
                <a:gd name="T89" fmla="*/ 114 h 876"/>
                <a:gd name="T90" fmla="*/ 648 w 877"/>
                <a:gd name="T91" fmla="*/ 53 h 876"/>
                <a:gd name="T92" fmla="*/ 548 w 877"/>
                <a:gd name="T93" fmla="*/ 14 h 876"/>
                <a:gd name="T94" fmla="*/ 439 w 877"/>
                <a:gd name="T95" fmla="*/ 0 h 876"/>
                <a:gd name="T96" fmla="*/ 350 w 877"/>
                <a:gd name="T97" fmla="*/ 8 h 876"/>
                <a:gd name="T98" fmla="*/ 248 w 877"/>
                <a:gd name="T99" fmla="*/ 43 h 876"/>
                <a:gd name="T100" fmla="*/ 159 w 877"/>
                <a:gd name="T101" fmla="*/ 100 h 876"/>
                <a:gd name="T102" fmla="*/ 87 w 877"/>
                <a:gd name="T103" fmla="*/ 176 h 876"/>
                <a:gd name="T104" fmla="*/ 34 w 877"/>
                <a:gd name="T105" fmla="*/ 268 h 876"/>
                <a:gd name="T106" fmla="*/ 6 w 877"/>
                <a:gd name="T107" fmla="*/ 372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77" h="876">
                  <a:moveTo>
                    <a:pt x="674" y="426"/>
                  </a:moveTo>
                  <a:lnTo>
                    <a:pt x="474" y="426"/>
                  </a:lnTo>
                  <a:lnTo>
                    <a:pt x="474" y="196"/>
                  </a:lnTo>
                  <a:lnTo>
                    <a:pt x="378" y="196"/>
                  </a:lnTo>
                  <a:lnTo>
                    <a:pt x="378" y="522"/>
                  </a:lnTo>
                  <a:lnTo>
                    <a:pt x="674" y="522"/>
                  </a:lnTo>
                  <a:lnTo>
                    <a:pt x="674" y="426"/>
                  </a:lnTo>
                  <a:close/>
                  <a:moveTo>
                    <a:pt x="439" y="96"/>
                  </a:moveTo>
                  <a:lnTo>
                    <a:pt x="439" y="96"/>
                  </a:lnTo>
                  <a:lnTo>
                    <a:pt x="456" y="96"/>
                  </a:lnTo>
                  <a:lnTo>
                    <a:pt x="474" y="97"/>
                  </a:lnTo>
                  <a:lnTo>
                    <a:pt x="490" y="100"/>
                  </a:lnTo>
                  <a:lnTo>
                    <a:pt x="507" y="102"/>
                  </a:lnTo>
                  <a:lnTo>
                    <a:pt x="524" y="107"/>
                  </a:lnTo>
                  <a:lnTo>
                    <a:pt x="540" y="112"/>
                  </a:lnTo>
                  <a:lnTo>
                    <a:pt x="556" y="116"/>
                  </a:lnTo>
                  <a:lnTo>
                    <a:pt x="572" y="122"/>
                  </a:lnTo>
                  <a:lnTo>
                    <a:pt x="586" y="130"/>
                  </a:lnTo>
                  <a:lnTo>
                    <a:pt x="602" y="137"/>
                  </a:lnTo>
                  <a:lnTo>
                    <a:pt x="616" y="145"/>
                  </a:lnTo>
                  <a:lnTo>
                    <a:pt x="630" y="154"/>
                  </a:lnTo>
                  <a:lnTo>
                    <a:pt x="643" y="163"/>
                  </a:lnTo>
                  <a:lnTo>
                    <a:pt x="656" y="174"/>
                  </a:lnTo>
                  <a:lnTo>
                    <a:pt x="668" y="185"/>
                  </a:lnTo>
                  <a:lnTo>
                    <a:pt x="680" y="196"/>
                  </a:lnTo>
                  <a:lnTo>
                    <a:pt x="692" y="208"/>
                  </a:lnTo>
                  <a:lnTo>
                    <a:pt x="703" y="221"/>
                  </a:lnTo>
                  <a:lnTo>
                    <a:pt x="712" y="233"/>
                  </a:lnTo>
                  <a:lnTo>
                    <a:pt x="722" y="246"/>
                  </a:lnTo>
                  <a:lnTo>
                    <a:pt x="732" y="260"/>
                  </a:lnTo>
                  <a:lnTo>
                    <a:pt x="740" y="275"/>
                  </a:lnTo>
                  <a:lnTo>
                    <a:pt x="747" y="289"/>
                  </a:lnTo>
                  <a:lnTo>
                    <a:pt x="754" y="305"/>
                  </a:lnTo>
                  <a:lnTo>
                    <a:pt x="760" y="320"/>
                  </a:lnTo>
                  <a:lnTo>
                    <a:pt x="765" y="336"/>
                  </a:lnTo>
                  <a:lnTo>
                    <a:pt x="770" y="353"/>
                  </a:lnTo>
                  <a:lnTo>
                    <a:pt x="774" y="370"/>
                  </a:lnTo>
                  <a:lnTo>
                    <a:pt x="777" y="386"/>
                  </a:lnTo>
                  <a:lnTo>
                    <a:pt x="778" y="403"/>
                  </a:lnTo>
                  <a:lnTo>
                    <a:pt x="781" y="420"/>
                  </a:lnTo>
                  <a:lnTo>
                    <a:pt x="781" y="438"/>
                  </a:lnTo>
                  <a:lnTo>
                    <a:pt x="781" y="438"/>
                  </a:lnTo>
                  <a:lnTo>
                    <a:pt x="781" y="456"/>
                  </a:lnTo>
                  <a:lnTo>
                    <a:pt x="778" y="473"/>
                  </a:lnTo>
                  <a:lnTo>
                    <a:pt x="777" y="491"/>
                  </a:lnTo>
                  <a:lnTo>
                    <a:pt x="774" y="508"/>
                  </a:lnTo>
                  <a:lnTo>
                    <a:pt x="770" y="524"/>
                  </a:lnTo>
                  <a:lnTo>
                    <a:pt x="765" y="540"/>
                  </a:lnTo>
                  <a:lnTo>
                    <a:pt x="760" y="556"/>
                  </a:lnTo>
                  <a:lnTo>
                    <a:pt x="754" y="571"/>
                  </a:lnTo>
                  <a:lnTo>
                    <a:pt x="747" y="587"/>
                  </a:lnTo>
                  <a:lnTo>
                    <a:pt x="740" y="601"/>
                  </a:lnTo>
                  <a:lnTo>
                    <a:pt x="732" y="616"/>
                  </a:lnTo>
                  <a:lnTo>
                    <a:pt x="722" y="630"/>
                  </a:lnTo>
                  <a:lnTo>
                    <a:pt x="712" y="643"/>
                  </a:lnTo>
                  <a:lnTo>
                    <a:pt x="703" y="656"/>
                  </a:lnTo>
                  <a:lnTo>
                    <a:pt x="692" y="668"/>
                  </a:lnTo>
                  <a:lnTo>
                    <a:pt x="680" y="680"/>
                  </a:lnTo>
                  <a:lnTo>
                    <a:pt x="668" y="691"/>
                  </a:lnTo>
                  <a:lnTo>
                    <a:pt x="656" y="702"/>
                  </a:lnTo>
                  <a:lnTo>
                    <a:pt x="643" y="713"/>
                  </a:lnTo>
                  <a:lnTo>
                    <a:pt x="630" y="722"/>
                  </a:lnTo>
                  <a:lnTo>
                    <a:pt x="616" y="731"/>
                  </a:lnTo>
                  <a:lnTo>
                    <a:pt x="602" y="739"/>
                  </a:lnTo>
                  <a:lnTo>
                    <a:pt x="586" y="746"/>
                  </a:lnTo>
                  <a:lnTo>
                    <a:pt x="572" y="754"/>
                  </a:lnTo>
                  <a:lnTo>
                    <a:pt x="556" y="760"/>
                  </a:lnTo>
                  <a:lnTo>
                    <a:pt x="540" y="766"/>
                  </a:lnTo>
                  <a:lnTo>
                    <a:pt x="524" y="770"/>
                  </a:lnTo>
                  <a:lnTo>
                    <a:pt x="507" y="774"/>
                  </a:lnTo>
                  <a:lnTo>
                    <a:pt x="490" y="776"/>
                  </a:lnTo>
                  <a:lnTo>
                    <a:pt x="474" y="779"/>
                  </a:lnTo>
                  <a:lnTo>
                    <a:pt x="456" y="780"/>
                  </a:lnTo>
                  <a:lnTo>
                    <a:pt x="439" y="781"/>
                  </a:lnTo>
                  <a:lnTo>
                    <a:pt x="439" y="781"/>
                  </a:lnTo>
                  <a:lnTo>
                    <a:pt x="421" y="780"/>
                  </a:lnTo>
                  <a:lnTo>
                    <a:pt x="403" y="779"/>
                  </a:lnTo>
                  <a:lnTo>
                    <a:pt x="386" y="776"/>
                  </a:lnTo>
                  <a:lnTo>
                    <a:pt x="369" y="774"/>
                  </a:lnTo>
                  <a:lnTo>
                    <a:pt x="352" y="770"/>
                  </a:lnTo>
                  <a:lnTo>
                    <a:pt x="337" y="766"/>
                  </a:lnTo>
                  <a:lnTo>
                    <a:pt x="320" y="760"/>
                  </a:lnTo>
                  <a:lnTo>
                    <a:pt x="304" y="754"/>
                  </a:lnTo>
                  <a:lnTo>
                    <a:pt x="290" y="746"/>
                  </a:lnTo>
                  <a:lnTo>
                    <a:pt x="274" y="739"/>
                  </a:lnTo>
                  <a:lnTo>
                    <a:pt x="261" y="731"/>
                  </a:lnTo>
                  <a:lnTo>
                    <a:pt x="247" y="722"/>
                  </a:lnTo>
                  <a:lnTo>
                    <a:pt x="234" y="713"/>
                  </a:lnTo>
                  <a:lnTo>
                    <a:pt x="220" y="702"/>
                  </a:lnTo>
                  <a:lnTo>
                    <a:pt x="208" y="691"/>
                  </a:lnTo>
                  <a:lnTo>
                    <a:pt x="196" y="680"/>
                  </a:lnTo>
                  <a:lnTo>
                    <a:pt x="184" y="668"/>
                  </a:lnTo>
                  <a:lnTo>
                    <a:pt x="174" y="656"/>
                  </a:lnTo>
                  <a:lnTo>
                    <a:pt x="164" y="643"/>
                  </a:lnTo>
                  <a:lnTo>
                    <a:pt x="154" y="630"/>
                  </a:lnTo>
                  <a:lnTo>
                    <a:pt x="145" y="616"/>
                  </a:lnTo>
                  <a:lnTo>
                    <a:pt x="138" y="601"/>
                  </a:lnTo>
                  <a:lnTo>
                    <a:pt x="129" y="587"/>
                  </a:lnTo>
                  <a:lnTo>
                    <a:pt x="123" y="571"/>
                  </a:lnTo>
                  <a:lnTo>
                    <a:pt x="116" y="556"/>
                  </a:lnTo>
                  <a:lnTo>
                    <a:pt x="111" y="540"/>
                  </a:lnTo>
                  <a:lnTo>
                    <a:pt x="106" y="524"/>
                  </a:lnTo>
                  <a:lnTo>
                    <a:pt x="103" y="508"/>
                  </a:lnTo>
                  <a:lnTo>
                    <a:pt x="99" y="491"/>
                  </a:lnTo>
                  <a:lnTo>
                    <a:pt x="98" y="473"/>
                  </a:lnTo>
                  <a:lnTo>
                    <a:pt x="97" y="456"/>
                  </a:lnTo>
                  <a:lnTo>
                    <a:pt x="96" y="438"/>
                  </a:lnTo>
                  <a:lnTo>
                    <a:pt x="96" y="438"/>
                  </a:lnTo>
                  <a:lnTo>
                    <a:pt x="97" y="420"/>
                  </a:lnTo>
                  <a:lnTo>
                    <a:pt x="98" y="403"/>
                  </a:lnTo>
                  <a:lnTo>
                    <a:pt x="99" y="386"/>
                  </a:lnTo>
                  <a:lnTo>
                    <a:pt x="103" y="370"/>
                  </a:lnTo>
                  <a:lnTo>
                    <a:pt x="106" y="353"/>
                  </a:lnTo>
                  <a:lnTo>
                    <a:pt x="111" y="336"/>
                  </a:lnTo>
                  <a:lnTo>
                    <a:pt x="116" y="320"/>
                  </a:lnTo>
                  <a:lnTo>
                    <a:pt x="123" y="305"/>
                  </a:lnTo>
                  <a:lnTo>
                    <a:pt x="129" y="289"/>
                  </a:lnTo>
                  <a:lnTo>
                    <a:pt x="138" y="275"/>
                  </a:lnTo>
                  <a:lnTo>
                    <a:pt x="145" y="260"/>
                  </a:lnTo>
                  <a:lnTo>
                    <a:pt x="154" y="247"/>
                  </a:lnTo>
                  <a:lnTo>
                    <a:pt x="164" y="233"/>
                  </a:lnTo>
                  <a:lnTo>
                    <a:pt x="174" y="221"/>
                  </a:lnTo>
                  <a:lnTo>
                    <a:pt x="184" y="208"/>
                  </a:lnTo>
                  <a:lnTo>
                    <a:pt x="196" y="196"/>
                  </a:lnTo>
                  <a:lnTo>
                    <a:pt x="208" y="185"/>
                  </a:lnTo>
                  <a:lnTo>
                    <a:pt x="220" y="174"/>
                  </a:lnTo>
                  <a:lnTo>
                    <a:pt x="234" y="163"/>
                  </a:lnTo>
                  <a:lnTo>
                    <a:pt x="247" y="154"/>
                  </a:lnTo>
                  <a:lnTo>
                    <a:pt x="260" y="145"/>
                  </a:lnTo>
                  <a:lnTo>
                    <a:pt x="274" y="137"/>
                  </a:lnTo>
                  <a:lnTo>
                    <a:pt x="290" y="130"/>
                  </a:lnTo>
                  <a:lnTo>
                    <a:pt x="304" y="122"/>
                  </a:lnTo>
                  <a:lnTo>
                    <a:pt x="320" y="116"/>
                  </a:lnTo>
                  <a:lnTo>
                    <a:pt x="337" y="112"/>
                  </a:lnTo>
                  <a:lnTo>
                    <a:pt x="352" y="107"/>
                  </a:lnTo>
                  <a:lnTo>
                    <a:pt x="369" y="103"/>
                  </a:lnTo>
                  <a:lnTo>
                    <a:pt x="386" y="100"/>
                  </a:lnTo>
                  <a:lnTo>
                    <a:pt x="403" y="97"/>
                  </a:lnTo>
                  <a:lnTo>
                    <a:pt x="421" y="96"/>
                  </a:lnTo>
                  <a:lnTo>
                    <a:pt x="439" y="96"/>
                  </a:lnTo>
                  <a:close/>
                  <a:moveTo>
                    <a:pt x="0" y="438"/>
                  </a:moveTo>
                  <a:lnTo>
                    <a:pt x="0" y="438"/>
                  </a:lnTo>
                  <a:lnTo>
                    <a:pt x="1" y="461"/>
                  </a:lnTo>
                  <a:lnTo>
                    <a:pt x="2" y="484"/>
                  </a:lnTo>
                  <a:lnTo>
                    <a:pt x="6" y="505"/>
                  </a:lnTo>
                  <a:lnTo>
                    <a:pt x="9" y="527"/>
                  </a:lnTo>
                  <a:lnTo>
                    <a:pt x="14" y="547"/>
                  </a:lnTo>
                  <a:lnTo>
                    <a:pt x="20" y="569"/>
                  </a:lnTo>
                  <a:lnTo>
                    <a:pt x="27" y="589"/>
                  </a:lnTo>
                  <a:lnTo>
                    <a:pt x="34" y="608"/>
                  </a:lnTo>
                  <a:lnTo>
                    <a:pt x="43" y="628"/>
                  </a:lnTo>
                  <a:lnTo>
                    <a:pt x="52" y="647"/>
                  </a:lnTo>
                  <a:lnTo>
                    <a:pt x="63" y="665"/>
                  </a:lnTo>
                  <a:lnTo>
                    <a:pt x="75" y="683"/>
                  </a:lnTo>
                  <a:lnTo>
                    <a:pt x="87" y="701"/>
                  </a:lnTo>
                  <a:lnTo>
                    <a:pt x="100" y="716"/>
                  </a:lnTo>
                  <a:lnTo>
                    <a:pt x="114" y="733"/>
                  </a:lnTo>
                  <a:lnTo>
                    <a:pt x="128" y="748"/>
                  </a:lnTo>
                  <a:lnTo>
                    <a:pt x="144" y="762"/>
                  </a:lnTo>
                  <a:lnTo>
                    <a:pt x="159" y="776"/>
                  </a:lnTo>
                  <a:lnTo>
                    <a:pt x="176" y="790"/>
                  </a:lnTo>
                  <a:lnTo>
                    <a:pt x="193" y="802"/>
                  </a:lnTo>
                  <a:lnTo>
                    <a:pt x="211" y="812"/>
                  </a:lnTo>
                  <a:lnTo>
                    <a:pt x="230" y="823"/>
                  </a:lnTo>
                  <a:lnTo>
                    <a:pt x="248" y="833"/>
                  </a:lnTo>
                  <a:lnTo>
                    <a:pt x="267" y="842"/>
                  </a:lnTo>
                  <a:lnTo>
                    <a:pt x="288" y="850"/>
                  </a:lnTo>
                  <a:lnTo>
                    <a:pt x="308" y="857"/>
                  </a:lnTo>
                  <a:lnTo>
                    <a:pt x="328" y="863"/>
                  </a:lnTo>
                  <a:lnTo>
                    <a:pt x="350" y="868"/>
                  </a:lnTo>
                  <a:lnTo>
                    <a:pt x="372" y="871"/>
                  </a:lnTo>
                  <a:lnTo>
                    <a:pt x="393" y="874"/>
                  </a:lnTo>
                  <a:lnTo>
                    <a:pt x="416" y="876"/>
                  </a:lnTo>
                  <a:lnTo>
                    <a:pt x="439" y="876"/>
                  </a:lnTo>
                  <a:lnTo>
                    <a:pt x="439" y="876"/>
                  </a:lnTo>
                  <a:lnTo>
                    <a:pt x="460" y="876"/>
                  </a:lnTo>
                  <a:lnTo>
                    <a:pt x="483" y="874"/>
                  </a:lnTo>
                  <a:lnTo>
                    <a:pt x="505" y="871"/>
                  </a:lnTo>
                  <a:lnTo>
                    <a:pt x="526" y="868"/>
                  </a:lnTo>
                  <a:lnTo>
                    <a:pt x="548" y="863"/>
                  </a:lnTo>
                  <a:lnTo>
                    <a:pt x="568" y="857"/>
                  </a:lnTo>
                  <a:lnTo>
                    <a:pt x="589" y="850"/>
                  </a:lnTo>
                  <a:lnTo>
                    <a:pt x="609" y="842"/>
                  </a:lnTo>
                  <a:lnTo>
                    <a:pt x="628" y="833"/>
                  </a:lnTo>
                  <a:lnTo>
                    <a:pt x="648" y="823"/>
                  </a:lnTo>
                  <a:lnTo>
                    <a:pt x="666" y="812"/>
                  </a:lnTo>
                  <a:lnTo>
                    <a:pt x="684" y="802"/>
                  </a:lnTo>
                  <a:lnTo>
                    <a:pt x="700" y="790"/>
                  </a:lnTo>
                  <a:lnTo>
                    <a:pt x="717" y="776"/>
                  </a:lnTo>
                  <a:lnTo>
                    <a:pt x="733" y="762"/>
                  </a:lnTo>
                  <a:lnTo>
                    <a:pt x="748" y="748"/>
                  </a:lnTo>
                  <a:lnTo>
                    <a:pt x="763" y="733"/>
                  </a:lnTo>
                  <a:lnTo>
                    <a:pt x="776" y="716"/>
                  </a:lnTo>
                  <a:lnTo>
                    <a:pt x="789" y="701"/>
                  </a:lnTo>
                  <a:lnTo>
                    <a:pt x="801" y="683"/>
                  </a:lnTo>
                  <a:lnTo>
                    <a:pt x="813" y="665"/>
                  </a:lnTo>
                  <a:lnTo>
                    <a:pt x="824" y="647"/>
                  </a:lnTo>
                  <a:lnTo>
                    <a:pt x="834" y="628"/>
                  </a:lnTo>
                  <a:lnTo>
                    <a:pt x="842" y="608"/>
                  </a:lnTo>
                  <a:lnTo>
                    <a:pt x="849" y="589"/>
                  </a:lnTo>
                  <a:lnTo>
                    <a:pt x="856" y="569"/>
                  </a:lnTo>
                  <a:lnTo>
                    <a:pt x="862" y="547"/>
                  </a:lnTo>
                  <a:lnTo>
                    <a:pt x="867" y="527"/>
                  </a:lnTo>
                  <a:lnTo>
                    <a:pt x="871" y="505"/>
                  </a:lnTo>
                  <a:lnTo>
                    <a:pt x="874" y="484"/>
                  </a:lnTo>
                  <a:lnTo>
                    <a:pt x="876" y="461"/>
                  </a:lnTo>
                  <a:lnTo>
                    <a:pt x="877" y="438"/>
                  </a:lnTo>
                  <a:lnTo>
                    <a:pt x="877" y="438"/>
                  </a:lnTo>
                  <a:lnTo>
                    <a:pt x="876" y="415"/>
                  </a:lnTo>
                  <a:lnTo>
                    <a:pt x="874" y="394"/>
                  </a:lnTo>
                  <a:lnTo>
                    <a:pt x="871" y="372"/>
                  </a:lnTo>
                  <a:lnTo>
                    <a:pt x="867" y="350"/>
                  </a:lnTo>
                  <a:lnTo>
                    <a:pt x="862" y="329"/>
                  </a:lnTo>
                  <a:lnTo>
                    <a:pt x="856" y="308"/>
                  </a:lnTo>
                  <a:lnTo>
                    <a:pt x="849" y="288"/>
                  </a:lnTo>
                  <a:lnTo>
                    <a:pt x="842" y="268"/>
                  </a:lnTo>
                  <a:lnTo>
                    <a:pt x="834" y="248"/>
                  </a:lnTo>
                  <a:lnTo>
                    <a:pt x="824" y="229"/>
                  </a:lnTo>
                  <a:lnTo>
                    <a:pt x="813" y="211"/>
                  </a:lnTo>
                  <a:lnTo>
                    <a:pt x="801" y="193"/>
                  </a:lnTo>
                  <a:lnTo>
                    <a:pt x="789" y="176"/>
                  </a:lnTo>
                  <a:lnTo>
                    <a:pt x="776" y="160"/>
                  </a:lnTo>
                  <a:lnTo>
                    <a:pt x="763" y="144"/>
                  </a:lnTo>
                  <a:lnTo>
                    <a:pt x="748" y="128"/>
                  </a:lnTo>
                  <a:lnTo>
                    <a:pt x="733" y="114"/>
                  </a:lnTo>
                  <a:lnTo>
                    <a:pt x="717" y="100"/>
                  </a:lnTo>
                  <a:lnTo>
                    <a:pt x="700" y="88"/>
                  </a:lnTo>
                  <a:lnTo>
                    <a:pt x="684" y="74"/>
                  </a:lnTo>
                  <a:lnTo>
                    <a:pt x="666" y="64"/>
                  </a:lnTo>
                  <a:lnTo>
                    <a:pt x="648" y="53"/>
                  </a:lnTo>
                  <a:lnTo>
                    <a:pt x="628" y="43"/>
                  </a:lnTo>
                  <a:lnTo>
                    <a:pt x="609" y="35"/>
                  </a:lnTo>
                  <a:lnTo>
                    <a:pt x="589" y="26"/>
                  </a:lnTo>
                  <a:lnTo>
                    <a:pt x="568" y="19"/>
                  </a:lnTo>
                  <a:lnTo>
                    <a:pt x="548" y="14"/>
                  </a:lnTo>
                  <a:lnTo>
                    <a:pt x="526" y="8"/>
                  </a:lnTo>
                  <a:lnTo>
                    <a:pt x="505" y="5"/>
                  </a:lnTo>
                  <a:lnTo>
                    <a:pt x="483" y="2"/>
                  </a:lnTo>
                  <a:lnTo>
                    <a:pt x="460" y="1"/>
                  </a:lnTo>
                  <a:lnTo>
                    <a:pt x="439" y="0"/>
                  </a:lnTo>
                  <a:lnTo>
                    <a:pt x="439" y="0"/>
                  </a:lnTo>
                  <a:lnTo>
                    <a:pt x="416" y="1"/>
                  </a:lnTo>
                  <a:lnTo>
                    <a:pt x="393" y="2"/>
                  </a:lnTo>
                  <a:lnTo>
                    <a:pt x="372" y="5"/>
                  </a:lnTo>
                  <a:lnTo>
                    <a:pt x="350" y="8"/>
                  </a:lnTo>
                  <a:lnTo>
                    <a:pt x="328" y="14"/>
                  </a:lnTo>
                  <a:lnTo>
                    <a:pt x="308" y="19"/>
                  </a:lnTo>
                  <a:lnTo>
                    <a:pt x="288" y="26"/>
                  </a:lnTo>
                  <a:lnTo>
                    <a:pt x="267" y="35"/>
                  </a:lnTo>
                  <a:lnTo>
                    <a:pt x="248" y="43"/>
                  </a:lnTo>
                  <a:lnTo>
                    <a:pt x="230" y="53"/>
                  </a:lnTo>
                  <a:lnTo>
                    <a:pt x="211" y="64"/>
                  </a:lnTo>
                  <a:lnTo>
                    <a:pt x="193" y="74"/>
                  </a:lnTo>
                  <a:lnTo>
                    <a:pt x="176" y="88"/>
                  </a:lnTo>
                  <a:lnTo>
                    <a:pt x="159" y="100"/>
                  </a:lnTo>
                  <a:lnTo>
                    <a:pt x="144" y="114"/>
                  </a:lnTo>
                  <a:lnTo>
                    <a:pt x="128" y="128"/>
                  </a:lnTo>
                  <a:lnTo>
                    <a:pt x="114" y="144"/>
                  </a:lnTo>
                  <a:lnTo>
                    <a:pt x="100" y="160"/>
                  </a:lnTo>
                  <a:lnTo>
                    <a:pt x="87" y="176"/>
                  </a:lnTo>
                  <a:lnTo>
                    <a:pt x="75" y="193"/>
                  </a:lnTo>
                  <a:lnTo>
                    <a:pt x="63" y="211"/>
                  </a:lnTo>
                  <a:lnTo>
                    <a:pt x="52" y="229"/>
                  </a:lnTo>
                  <a:lnTo>
                    <a:pt x="43" y="248"/>
                  </a:lnTo>
                  <a:lnTo>
                    <a:pt x="34" y="268"/>
                  </a:lnTo>
                  <a:lnTo>
                    <a:pt x="27" y="288"/>
                  </a:lnTo>
                  <a:lnTo>
                    <a:pt x="20" y="308"/>
                  </a:lnTo>
                  <a:lnTo>
                    <a:pt x="14" y="329"/>
                  </a:lnTo>
                  <a:lnTo>
                    <a:pt x="9" y="350"/>
                  </a:lnTo>
                  <a:lnTo>
                    <a:pt x="6" y="372"/>
                  </a:lnTo>
                  <a:lnTo>
                    <a:pt x="2" y="394"/>
                  </a:lnTo>
                  <a:lnTo>
                    <a:pt x="1" y="415"/>
                  </a:lnTo>
                  <a:lnTo>
                    <a:pt x="0" y="438"/>
                  </a:lnTo>
                  <a:lnTo>
                    <a:pt x="0" y="438"/>
                  </a:lnTo>
                  <a:close/>
                </a:path>
              </a:pathLst>
            </a:custGeom>
            <a:solidFill>
              <a:srgbClr val="54C2F0"/>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36" name="テキスト ボックス 35"/>
            <p:cNvSpPr txBox="1"/>
            <p:nvPr/>
          </p:nvSpPr>
          <p:spPr bwMode="black">
            <a:xfrm>
              <a:off x="6597227" y="3948905"/>
              <a:ext cx="469505" cy="160366"/>
            </a:xfrm>
            <a:prstGeom prst="rect">
              <a:avLst/>
            </a:prstGeom>
          </p:spPr>
          <p:txBody>
            <a:bodyPr wrap="none" lIns="0" tIns="0" rIns="0" bIns="0" rtlCol="0" anchor="t" anchorCtr="0">
              <a:noAutofit/>
            </a:bodyPr>
            <a:lstStyle/>
            <a:p>
              <a:pPr algn="ctr" defTabSz="514325">
                <a:defRPr/>
              </a:pPr>
              <a:r>
                <a:rPr kumimoji="0" lang="ja-JP" altLang="en-US" sz="900" kern="0">
                  <a:solidFill>
                    <a:prstClr val="black"/>
                  </a:solidFill>
                  <a:uFill>
                    <a:solidFill>
                      <a:srgbClr val="FFC000"/>
                    </a:solidFill>
                  </a:uFill>
                  <a:cs typeface="メイリオ" pitchFamily="50" charset="-128"/>
                </a:rPr>
                <a:t>有効期限</a:t>
              </a:r>
              <a:endParaRPr kumimoji="0" lang="en-US" altLang="ja-JP" sz="900" kern="0">
                <a:solidFill>
                  <a:prstClr val="black"/>
                </a:solidFill>
                <a:uFill>
                  <a:solidFill>
                    <a:srgbClr val="FFC000"/>
                  </a:solidFill>
                </a:uFill>
                <a:cs typeface="メイリオ" pitchFamily="50" charset="-128"/>
              </a:endParaRPr>
            </a:p>
            <a:p>
              <a:pPr algn="ctr" defTabSz="514325">
                <a:defRPr/>
              </a:pPr>
              <a:r>
                <a:rPr kumimoji="0" lang="ja-JP" altLang="en-US" sz="900" kern="0">
                  <a:solidFill>
                    <a:prstClr val="black"/>
                  </a:solidFill>
                  <a:uFill>
                    <a:solidFill>
                      <a:srgbClr val="FFC000"/>
                    </a:solidFill>
                  </a:uFill>
                  <a:cs typeface="メイリオ" pitchFamily="50" charset="-128"/>
                </a:rPr>
                <a:t>一括設定</a:t>
              </a:r>
              <a:endParaRPr kumimoji="0" lang="en-US" altLang="ja-JP" sz="900" kern="0">
                <a:solidFill>
                  <a:prstClr val="black"/>
                </a:solidFill>
                <a:uFill>
                  <a:solidFill>
                    <a:srgbClr val="FFC000"/>
                  </a:solidFill>
                </a:uFill>
                <a:cs typeface="メイリオ" pitchFamily="50" charset="-128"/>
              </a:endParaRPr>
            </a:p>
          </p:txBody>
        </p:sp>
        <p:sp>
          <p:nvSpPr>
            <p:cNvPr id="37" name="Freeform 438"/>
            <p:cNvSpPr>
              <a:spLocks noEditPoints="1"/>
            </p:cNvSpPr>
            <p:nvPr/>
          </p:nvSpPr>
          <p:spPr bwMode="auto">
            <a:xfrm>
              <a:off x="4850425" y="3313353"/>
              <a:ext cx="261938" cy="365522"/>
            </a:xfrm>
            <a:custGeom>
              <a:avLst/>
              <a:gdLst>
                <a:gd name="T0" fmla="*/ 196 w 662"/>
                <a:gd name="T1" fmla="*/ 247 h 922"/>
                <a:gd name="T2" fmla="*/ 198 w 662"/>
                <a:gd name="T3" fmla="*/ 220 h 922"/>
                <a:gd name="T4" fmla="*/ 207 w 662"/>
                <a:gd name="T5" fmla="*/ 194 h 922"/>
                <a:gd name="T6" fmla="*/ 219 w 662"/>
                <a:gd name="T7" fmla="*/ 172 h 922"/>
                <a:gd name="T8" fmla="*/ 235 w 662"/>
                <a:gd name="T9" fmla="*/ 151 h 922"/>
                <a:gd name="T10" fmla="*/ 256 w 662"/>
                <a:gd name="T11" fmla="*/ 134 h 922"/>
                <a:gd name="T12" fmla="*/ 279 w 662"/>
                <a:gd name="T13" fmla="*/ 122 h 922"/>
                <a:gd name="T14" fmla="*/ 304 w 662"/>
                <a:gd name="T15" fmla="*/ 114 h 922"/>
                <a:gd name="T16" fmla="*/ 331 w 662"/>
                <a:gd name="T17" fmla="*/ 112 h 922"/>
                <a:gd name="T18" fmla="*/ 344 w 662"/>
                <a:gd name="T19" fmla="*/ 112 h 922"/>
                <a:gd name="T20" fmla="*/ 372 w 662"/>
                <a:gd name="T21" fmla="*/ 118 h 922"/>
                <a:gd name="T22" fmla="*/ 396 w 662"/>
                <a:gd name="T23" fmla="*/ 128 h 922"/>
                <a:gd name="T24" fmla="*/ 418 w 662"/>
                <a:gd name="T25" fmla="*/ 143 h 922"/>
                <a:gd name="T26" fmla="*/ 436 w 662"/>
                <a:gd name="T27" fmla="*/ 161 h 922"/>
                <a:gd name="T28" fmla="*/ 450 w 662"/>
                <a:gd name="T29" fmla="*/ 182 h 922"/>
                <a:gd name="T30" fmla="*/ 461 w 662"/>
                <a:gd name="T31" fmla="*/ 206 h 922"/>
                <a:gd name="T32" fmla="*/ 467 w 662"/>
                <a:gd name="T33" fmla="*/ 233 h 922"/>
                <a:gd name="T34" fmla="*/ 467 w 662"/>
                <a:gd name="T35" fmla="*/ 388 h 922"/>
                <a:gd name="T36" fmla="*/ 578 w 662"/>
                <a:gd name="T37" fmla="*/ 247 h 922"/>
                <a:gd name="T38" fmla="*/ 577 w 662"/>
                <a:gd name="T39" fmla="*/ 222 h 922"/>
                <a:gd name="T40" fmla="*/ 568 w 662"/>
                <a:gd name="T41" fmla="*/ 174 h 922"/>
                <a:gd name="T42" fmla="*/ 548 w 662"/>
                <a:gd name="T43" fmla="*/ 130 h 922"/>
                <a:gd name="T44" fmla="*/ 522 w 662"/>
                <a:gd name="T45" fmla="*/ 90 h 922"/>
                <a:gd name="T46" fmla="*/ 488 w 662"/>
                <a:gd name="T47" fmla="*/ 56 h 922"/>
                <a:gd name="T48" fmla="*/ 449 w 662"/>
                <a:gd name="T49" fmla="*/ 29 h 922"/>
                <a:gd name="T50" fmla="*/ 404 w 662"/>
                <a:gd name="T51" fmla="*/ 11 h 922"/>
                <a:gd name="T52" fmla="*/ 356 w 662"/>
                <a:gd name="T53" fmla="*/ 1 h 922"/>
                <a:gd name="T54" fmla="*/ 331 w 662"/>
                <a:gd name="T55" fmla="*/ 0 h 922"/>
                <a:gd name="T56" fmla="*/ 281 w 662"/>
                <a:gd name="T57" fmla="*/ 5 h 922"/>
                <a:gd name="T58" fmla="*/ 235 w 662"/>
                <a:gd name="T59" fmla="*/ 19 h 922"/>
                <a:gd name="T60" fmla="*/ 193 w 662"/>
                <a:gd name="T61" fmla="*/ 42 h 922"/>
                <a:gd name="T62" fmla="*/ 156 w 662"/>
                <a:gd name="T63" fmla="*/ 72 h 922"/>
                <a:gd name="T64" fmla="*/ 126 w 662"/>
                <a:gd name="T65" fmla="*/ 109 h 922"/>
                <a:gd name="T66" fmla="*/ 103 w 662"/>
                <a:gd name="T67" fmla="*/ 151 h 922"/>
                <a:gd name="T68" fmla="*/ 89 w 662"/>
                <a:gd name="T69" fmla="*/ 197 h 922"/>
                <a:gd name="T70" fmla="*/ 84 w 662"/>
                <a:gd name="T71" fmla="*/ 247 h 922"/>
                <a:gd name="T72" fmla="*/ 196 w 662"/>
                <a:gd name="T73" fmla="*/ 388 h 922"/>
                <a:gd name="T74" fmla="*/ 0 w 662"/>
                <a:gd name="T75" fmla="*/ 455 h 922"/>
                <a:gd name="T76" fmla="*/ 662 w 662"/>
                <a:gd name="T77" fmla="*/ 922 h 922"/>
                <a:gd name="T78" fmla="*/ 0 w 662"/>
                <a:gd name="T79" fmla="*/ 455 h 922"/>
                <a:gd name="T80" fmla="*/ 372 w 662"/>
                <a:gd name="T81" fmla="*/ 695 h 922"/>
                <a:gd name="T82" fmla="*/ 361 w 662"/>
                <a:gd name="T83" fmla="*/ 712 h 922"/>
                <a:gd name="T84" fmla="*/ 356 w 662"/>
                <a:gd name="T85" fmla="*/ 731 h 922"/>
                <a:gd name="T86" fmla="*/ 305 w 662"/>
                <a:gd name="T87" fmla="*/ 782 h 922"/>
                <a:gd name="T88" fmla="*/ 305 w 662"/>
                <a:gd name="T89" fmla="*/ 731 h 922"/>
                <a:gd name="T90" fmla="*/ 301 w 662"/>
                <a:gd name="T91" fmla="*/ 712 h 922"/>
                <a:gd name="T92" fmla="*/ 291 w 662"/>
                <a:gd name="T93" fmla="*/ 695 h 922"/>
                <a:gd name="T94" fmla="*/ 282 w 662"/>
                <a:gd name="T95" fmla="*/ 686 h 922"/>
                <a:gd name="T96" fmla="*/ 273 w 662"/>
                <a:gd name="T97" fmla="*/ 664 h 922"/>
                <a:gd name="T98" fmla="*/ 271 w 662"/>
                <a:gd name="T99" fmla="*/ 650 h 922"/>
                <a:gd name="T100" fmla="*/ 276 w 662"/>
                <a:gd name="T101" fmla="*/ 628 h 922"/>
                <a:gd name="T102" fmla="*/ 288 w 662"/>
                <a:gd name="T103" fmla="*/ 608 h 922"/>
                <a:gd name="T104" fmla="*/ 307 w 662"/>
                <a:gd name="T105" fmla="*/ 595 h 922"/>
                <a:gd name="T106" fmla="*/ 331 w 662"/>
                <a:gd name="T107" fmla="*/ 590 h 922"/>
                <a:gd name="T108" fmla="*/ 343 w 662"/>
                <a:gd name="T109" fmla="*/ 592 h 922"/>
                <a:gd name="T110" fmla="*/ 365 w 662"/>
                <a:gd name="T111" fmla="*/ 601 h 922"/>
                <a:gd name="T112" fmla="*/ 382 w 662"/>
                <a:gd name="T113" fmla="*/ 617 h 922"/>
                <a:gd name="T114" fmla="*/ 390 w 662"/>
                <a:gd name="T115" fmla="*/ 638 h 922"/>
                <a:gd name="T116" fmla="*/ 391 w 662"/>
                <a:gd name="T117" fmla="*/ 650 h 922"/>
                <a:gd name="T118" fmla="*/ 386 w 662"/>
                <a:gd name="T119" fmla="*/ 676 h 922"/>
                <a:gd name="T120" fmla="*/ 372 w 662"/>
                <a:gd name="T121" fmla="*/ 695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2" h="922">
                  <a:moveTo>
                    <a:pt x="196" y="247"/>
                  </a:moveTo>
                  <a:lnTo>
                    <a:pt x="196" y="247"/>
                  </a:lnTo>
                  <a:lnTo>
                    <a:pt x="196" y="233"/>
                  </a:lnTo>
                  <a:lnTo>
                    <a:pt x="198" y="220"/>
                  </a:lnTo>
                  <a:lnTo>
                    <a:pt x="202" y="206"/>
                  </a:lnTo>
                  <a:lnTo>
                    <a:pt x="207" y="194"/>
                  </a:lnTo>
                  <a:lnTo>
                    <a:pt x="211" y="182"/>
                  </a:lnTo>
                  <a:lnTo>
                    <a:pt x="219" y="172"/>
                  </a:lnTo>
                  <a:lnTo>
                    <a:pt x="227" y="161"/>
                  </a:lnTo>
                  <a:lnTo>
                    <a:pt x="235" y="151"/>
                  </a:lnTo>
                  <a:lnTo>
                    <a:pt x="245" y="143"/>
                  </a:lnTo>
                  <a:lnTo>
                    <a:pt x="256" y="134"/>
                  </a:lnTo>
                  <a:lnTo>
                    <a:pt x="267" y="128"/>
                  </a:lnTo>
                  <a:lnTo>
                    <a:pt x="279" y="122"/>
                  </a:lnTo>
                  <a:lnTo>
                    <a:pt x="291" y="118"/>
                  </a:lnTo>
                  <a:lnTo>
                    <a:pt x="304" y="114"/>
                  </a:lnTo>
                  <a:lnTo>
                    <a:pt x="317" y="112"/>
                  </a:lnTo>
                  <a:lnTo>
                    <a:pt x="331" y="112"/>
                  </a:lnTo>
                  <a:lnTo>
                    <a:pt x="331" y="112"/>
                  </a:lnTo>
                  <a:lnTo>
                    <a:pt x="344" y="112"/>
                  </a:lnTo>
                  <a:lnTo>
                    <a:pt x="359" y="114"/>
                  </a:lnTo>
                  <a:lnTo>
                    <a:pt x="372" y="118"/>
                  </a:lnTo>
                  <a:lnTo>
                    <a:pt x="384" y="122"/>
                  </a:lnTo>
                  <a:lnTo>
                    <a:pt x="396" y="128"/>
                  </a:lnTo>
                  <a:lnTo>
                    <a:pt x="407" y="134"/>
                  </a:lnTo>
                  <a:lnTo>
                    <a:pt x="418" y="143"/>
                  </a:lnTo>
                  <a:lnTo>
                    <a:pt x="427" y="151"/>
                  </a:lnTo>
                  <a:lnTo>
                    <a:pt x="436" y="161"/>
                  </a:lnTo>
                  <a:lnTo>
                    <a:pt x="444" y="172"/>
                  </a:lnTo>
                  <a:lnTo>
                    <a:pt x="450" y="182"/>
                  </a:lnTo>
                  <a:lnTo>
                    <a:pt x="456" y="194"/>
                  </a:lnTo>
                  <a:lnTo>
                    <a:pt x="461" y="206"/>
                  </a:lnTo>
                  <a:lnTo>
                    <a:pt x="464" y="220"/>
                  </a:lnTo>
                  <a:lnTo>
                    <a:pt x="467" y="233"/>
                  </a:lnTo>
                  <a:lnTo>
                    <a:pt x="467" y="247"/>
                  </a:lnTo>
                  <a:lnTo>
                    <a:pt x="467" y="388"/>
                  </a:lnTo>
                  <a:lnTo>
                    <a:pt x="578" y="388"/>
                  </a:lnTo>
                  <a:lnTo>
                    <a:pt x="578" y="247"/>
                  </a:lnTo>
                  <a:lnTo>
                    <a:pt x="578" y="247"/>
                  </a:lnTo>
                  <a:lnTo>
                    <a:pt x="577" y="222"/>
                  </a:lnTo>
                  <a:lnTo>
                    <a:pt x="574" y="197"/>
                  </a:lnTo>
                  <a:lnTo>
                    <a:pt x="568" y="174"/>
                  </a:lnTo>
                  <a:lnTo>
                    <a:pt x="559" y="151"/>
                  </a:lnTo>
                  <a:lnTo>
                    <a:pt x="548" y="130"/>
                  </a:lnTo>
                  <a:lnTo>
                    <a:pt x="536" y="109"/>
                  </a:lnTo>
                  <a:lnTo>
                    <a:pt x="522" y="90"/>
                  </a:lnTo>
                  <a:lnTo>
                    <a:pt x="506" y="72"/>
                  </a:lnTo>
                  <a:lnTo>
                    <a:pt x="488" y="56"/>
                  </a:lnTo>
                  <a:lnTo>
                    <a:pt x="469" y="42"/>
                  </a:lnTo>
                  <a:lnTo>
                    <a:pt x="449" y="29"/>
                  </a:lnTo>
                  <a:lnTo>
                    <a:pt x="427" y="19"/>
                  </a:lnTo>
                  <a:lnTo>
                    <a:pt x="404" y="11"/>
                  </a:lnTo>
                  <a:lnTo>
                    <a:pt x="380" y="5"/>
                  </a:lnTo>
                  <a:lnTo>
                    <a:pt x="356" y="1"/>
                  </a:lnTo>
                  <a:lnTo>
                    <a:pt x="331" y="0"/>
                  </a:lnTo>
                  <a:lnTo>
                    <a:pt x="331" y="0"/>
                  </a:lnTo>
                  <a:lnTo>
                    <a:pt x="306" y="1"/>
                  </a:lnTo>
                  <a:lnTo>
                    <a:pt x="281" y="5"/>
                  </a:lnTo>
                  <a:lnTo>
                    <a:pt x="258" y="11"/>
                  </a:lnTo>
                  <a:lnTo>
                    <a:pt x="235" y="19"/>
                  </a:lnTo>
                  <a:lnTo>
                    <a:pt x="214" y="29"/>
                  </a:lnTo>
                  <a:lnTo>
                    <a:pt x="193" y="42"/>
                  </a:lnTo>
                  <a:lnTo>
                    <a:pt x="174" y="56"/>
                  </a:lnTo>
                  <a:lnTo>
                    <a:pt x="156" y="72"/>
                  </a:lnTo>
                  <a:lnTo>
                    <a:pt x="141" y="90"/>
                  </a:lnTo>
                  <a:lnTo>
                    <a:pt x="126" y="109"/>
                  </a:lnTo>
                  <a:lnTo>
                    <a:pt x="113" y="130"/>
                  </a:lnTo>
                  <a:lnTo>
                    <a:pt x="103" y="151"/>
                  </a:lnTo>
                  <a:lnTo>
                    <a:pt x="95" y="174"/>
                  </a:lnTo>
                  <a:lnTo>
                    <a:pt x="89" y="197"/>
                  </a:lnTo>
                  <a:lnTo>
                    <a:pt x="85" y="222"/>
                  </a:lnTo>
                  <a:lnTo>
                    <a:pt x="84" y="247"/>
                  </a:lnTo>
                  <a:lnTo>
                    <a:pt x="84" y="388"/>
                  </a:lnTo>
                  <a:lnTo>
                    <a:pt x="196" y="388"/>
                  </a:lnTo>
                  <a:lnTo>
                    <a:pt x="196" y="247"/>
                  </a:lnTo>
                  <a:close/>
                  <a:moveTo>
                    <a:pt x="0" y="455"/>
                  </a:moveTo>
                  <a:lnTo>
                    <a:pt x="0" y="922"/>
                  </a:lnTo>
                  <a:lnTo>
                    <a:pt x="662" y="922"/>
                  </a:lnTo>
                  <a:lnTo>
                    <a:pt x="662" y="455"/>
                  </a:lnTo>
                  <a:lnTo>
                    <a:pt x="0" y="455"/>
                  </a:lnTo>
                  <a:close/>
                  <a:moveTo>
                    <a:pt x="372" y="695"/>
                  </a:moveTo>
                  <a:lnTo>
                    <a:pt x="372" y="695"/>
                  </a:lnTo>
                  <a:lnTo>
                    <a:pt x="366" y="703"/>
                  </a:lnTo>
                  <a:lnTo>
                    <a:pt x="361" y="712"/>
                  </a:lnTo>
                  <a:lnTo>
                    <a:pt x="358" y="721"/>
                  </a:lnTo>
                  <a:lnTo>
                    <a:pt x="356" y="731"/>
                  </a:lnTo>
                  <a:lnTo>
                    <a:pt x="356" y="782"/>
                  </a:lnTo>
                  <a:lnTo>
                    <a:pt x="305" y="782"/>
                  </a:lnTo>
                  <a:lnTo>
                    <a:pt x="305" y="731"/>
                  </a:lnTo>
                  <a:lnTo>
                    <a:pt x="305" y="731"/>
                  </a:lnTo>
                  <a:lnTo>
                    <a:pt x="305" y="721"/>
                  </a:lnTo>
                  <a:lnTo>
                    <a:pt x="301" y="712"/>
                  </a:lnTo>
                  <a:lnTo>
                    <a:pt x="297" y="703"/>
                  </a:lnTo>
                  <a:lnTo>
                    <a:pt x="291" y="695"/>
                  </a:lnTo>
                  <a:lnTo>
                    <a:pt x="291" y="695"/>
                  </a:lnTo>
                  <a:lnTo>
                    <a:pt x="282" y="686"/>
                  </a:lnTo>
                  <a:lnTo>
                    <a:pt x="276" y="676"/>
                  </a:lnTo>
                  <a:lnTo>
                    <a:pt x="273" y="664"/>
                  </a:lnTo>
                  <a:lnTo>
                    <a:pt x="271" y="650"/>
                  </a:lnTo>
                  <a:lnTo>
                    <a:pt x="271" y="650"/>
                  </a:lnTo>
                  <a:lnTo>
                    <a:pt x="273" y="638"/>
                  </a:lnTo>
                  <a:lnTo>
                    <a:pt x="276" y="628"/>
                  </a:lnTo>
                  <a:lnTo>
                    <a:pt x="281" y="617"/>
                  </a:lnTo>
                  <a:lnTo>
                    <a:pt x="288" y="608"/>
                  </a:lnTo>
                  <a:lnTo>
                    <a:pt x="298" y="601"/>
                  </a:lnTo>
                  <a:lnTo>
                    <a:pt x="307" y="595"/>
                  </a:lnTo>
                  <a:lnTo>
                    <a:pt x="319" y="592"/>
                  </a:lnTo>
                  <a:lnTo>
                    <a:pt x="331" y="590"/>
                  </a:lnTo>
                  <a:lnTo>
                    <a:pt x="331" y="590"/>
                  </a:lnTo>
                  <a:lnTo>
                    <a:pt x="343" y="592"/>
                  </a:lnTo>
                  <a:lnTo>
                    <a:pt x="355" y="595"/>
                  </a:lnTo>
                  <a:lnTo>
                    <a:pt x="365" y="601"/>
                  </a:lnTo>
                  <a:lnTo>
                    <a:pt x="374" y="608"/>
                  </a:lnTo>
                  <a:lnTo>
                    <a:pt x="382" y="617"/>
                  </a:lnTo>
                  <a:lnTo>
                    <a:pt x="386" y="628"/>
                  </a:lnTo>
                  <a:lnTo>
                    <a:pt x="390" y="638"/>
                  </a:lnTo>
                  <a:lnTo>
                    <a:pt x="391" y="650"/>
                  </a:lnTo>
                  <a:lnTo>
                    <a:pt x="391" y="650"/>
                  </a:lnTo>
                  <a:lnTo>
                    <a:pt x="390" y="664"/>
                  </a:lnTo>
                  <a:lnTo>
                    <a:pt x="386" y="676"/>
                  </a:lnTo>
                  <a:lnTo>
                    <a:pt x="380" y="686"/>
                  </a:lnTo>
                  <a:lnTo>
                    <a:pt x="372" y="695"/>
                  </a:lnTo>
                  <a:lnTo>
                    <a:pt x="372" y="695"/>
                  </a:lnTo>
                  <a:close/>
                </a:path>
              </a:pathLst>
            </a:custGeom>
            <a:solidFill>
              <a:srgbClr val="54C2F0"/>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38" name="テキスト ボックス 37"/>
            <p:cNvSpPr txBox="1"/>
            <p:nvPr/>
          </p:nvSpPr>
          <p:spPr bwMode="black">
            <a:xfrm>
              <a:off x="3653898" y="4157959"/>
              <a:ext cx="1728192" cy="276999"/>
            </a:xfrm>
            <a:prstGeom prst="rect">
              <a:avLst/>
            </a:prstGeom>
          </p:spPr>
          <p:txBody>
            <a:bodyPr wrap="square" lIns="0" tIns="0" rIns="0" bIns="0" rtlCol="0" anchor="t" anchorCtr="0">
              <a:spAutoFit/>
            </a:bodyPr>
            <a:lstStyle/>
            <a:p>
              <a:pPr algn="ctr" defTabSz="514325">
                <a:defRPr/>
              </a:pPr>
              <a:r>
                <a:rPr kumimoji="0" lang="ja-JP" altLang="en-US" sz="900" b="1" kern="0">
                  <a:solidFill>
                    <a:prstClr val="black"/>
                  </a:solidFill>
                  <a:uFill>
                    <a:solidFill>
                      <a:srgbClr val="FFC000"/>
                    </a:solidFill>
                  </a:uFill>
                  <a:cs typeface="メイリオ" pitchFamily="50" charset="-128"/>
                </a:rPr>
                <a:t>マイナンバーの関係する画面は</a:t>
              </a:r>
              <a:endParaRPr kumimoji="0" lang="en-US" altLang="ja-JP" sz="900" b="1" kern="0">
                <a:solidFill>
                  <a:prstClr val="black"/>
                </a:solidFill>
                <a:uFill>
                  <a:solidFill>
                    <a:srgbClr val="FFC000"/>
                  </a:solidFill>
                </a:uFill>
                <a:cs typeface="メイリオ" pitchFamily="50" charset="-128"/>
              </a:endParaRPr>
            </a:p>
            <a:p>
              <a:pPr algn="ctr" defTabSz="514325">
                <a:defRPr/>
              </a:pPr>
              <a:r>
                <a:rPr kumimoji="0" lang="ja-JP" altLang="en-US" sz="900" b="1" kern="0">
                  <a:solidFill>
                    <a:prstClr val="black"/>
                  </a:solidFill>
                  <a:uFill>
                    <a:solidFill>
                      <a:srgbClr val="FFC000"/>
                    </a:solidFill>
                  </a:uFill>
                  <a:cs typeface="メイリオ" pitchFamily="50" charset="-128"/>
                </a:rPr>
                <a:t>管理者パスワードが必要</a:t>
              </a:r>
              <a:endParaRPr kumimoji="0" lang="en-US" altLang="ja-JP" sz="900" b="1" kern="0">
                <a:solidFill>
                  <a:prstClr val="black"/>
                </a:solidFill>
                <a:uFill>
                  <a:solidFill>
                    <a:srgbClr val="FFC000"/>
                  </a:solidFill>
                </a:uFill>
                <a:cs typeface="メイリオ" pitchFamily="50" charset="-128"/>
              </a:endParaRPr>
            </a:p>
          </p:txBody>
        </p:sp>
        <p:pic>
          <p:nvPicPr>
            <p:cNvPr id="39" name="Picture 1"/>
            <p:cNvPicPr>
              <a:picLocks noChangeAspect="1" noChangeArrowheads="1"/>
            </p:cNvPicPr>
            <p:nvPr/>
          </p:nvPicPr>
          <p:blipFill>
            <a:blip r:embed="rId2" cstate="email"/>
            <a:srcRect/>
            <a:stretch>
              <a:fillRect/>
            </a:stretch>
          </p:blipFill>
          <p:spPr bwMode="auto">
            <a:xfrm>
              <a:off x="2438763" y="4163590"/>
              <a:ext cx="541842" cy="338177"/>
            </a:xfrm>
            <a:prstGeom prst="rect">
              <a:avLst/>
            </a:prstGeom>
            <a:noFill/>
            <a:ln w="9525">
              <a:noFill/>
              <a:miter lim="800000"/>
              <a:headEnd/>
              <a:tailEnd/>
            </a:ln>
          </p:spPr>
        </p:pic>
        <p:pic>
          <p:nvPicPr>
            <p:cNvPr id="40" name="Picture 1"/>
            <p:cNvPicPr>
              <a:picLocks noChangeAspect="1" noChangeArrowheads="1"/>
            </p:cNvPicPr>
            <p:nvPr/>
          </p:nvPicPr>
          <p:blipFill>
            <a:blip r:embed="rId2" cstate="email"/>
            <a:srcRect/>
            <a:stretch>
              <a:fillRect/>
            </a:stretch>
          </p:blipFill>
          <p:spPr bwMode="auto">
            <a:xfrm>
              <a:off x="2436981" y="3232684"/>
              <a:ext cx="541842" cy="338177"/>
            </a:xfrm>
            <a:prstGeom prst="rect">
              <a:avLst/>
            </a:prstGeom>
            <a:noFill/>
            <a:ln w="9525">
              <a:noFill/>
              <a:miter lim="800000"/>
              <a:headEnd/>
              <a:tailEnd/>
            </a:ln>
          </p:spPr>
        </p:pic>
        <p:pic>
          <p:nvPicPr>
            <p:cNvPr id="41" name="Picture 1"/>
            <p:cNvPicPr>
              <a:picLocks noChangeAspect="1" noChangeArrowheads="1"/>
            </p:cNvPicPr>
            <p:nvPr/>
          </p:nvPicPr>
          <p:blipFill>
            <a:blip r:embed="rId2" cstate="email"/>
            <a:srcRect/>
            <a:stretch>
              <a:fillRect/>
            </a:stretch>
          </p:blipFill>
          <p:spPr bwMode="auto">
            <a:xfrm>
              <a:off x="2465766" y="2328723"/>
              <a:ext cx="541842" cy="338177"/>
            </a:xfrm>
            <a:prstGeom prst="rect">
              <a:avLst/>
            </a:prstGeom>
            <a:noFill/>
            <a:ln w="9525">
              <a:noFill/>
              <a:miter lim="800000"/>
              <a:headEnd/>
              <a:tailEnd/>
            </a:ln>
          </p:spPr>
        </p:pic>
        <p:sp>
          <p:nvSpPr>
            <p:cNvPr id="42" name="右矢印 41"/>
            <p:cNvSpPr/>
            <p:nvPr/>
          </p:nvSpPr>
          <p:spPr bwMode="gray">
            <a:xfrm>
              <a:off x="3275856" y="4002909"/>
              <a:ext cx="378042" cy="324036"/>
            </a:xfrm>
            <a:prstGeom prst="rightArrow">
              <a:avLst/>
            </a:prstGeom>
            <a:solidFill>
              <a:srgbClr val="54C2F0"/>
            </a:solidFill>
            <a:ln w="9525" cap="flat" cmpd="sng" algn="ctr">
              <a:noFill/>
              <a:prstDash val="solid"/>
              <a:headEnd/>
              <a:tailEnd/>
            </a:ln>
            <a:effectLst/>
          </p:spPr>
          <p:txBody>
            <a:bodyPr wrap="none" rtlCol="0" anchor="t" anchorCtr="0"/>
            <a:lstStyle/>
            <a:p>
              <a:pPr algn="ctr">
                <a:defRPr/>
              </a:pPr>
              <a:endParaRPr lang="ja-JP" altLang="en-US" sz="1200" kern="0">
                <a:solidFill>
                  <a:sysClr val="windowText" lastClr="000000">
                    <a:lumMod val="75000"/>
                    <a:lumOff val="25000"/>
                  </a:sysClr>
                </a:solidFill>
                <a:latin typeface="HGP創英角ｺﾞｼｯｸUB" pitchFamily="50" charset="-128"/>
                <a:ea typeface="HGP創英角ｺﾞｼｯｸUB" pitchFamily="50" charset="-128"/>
              </a:endParaRPr>
            </a:p>
          </p:txBody>
        </p:sp>
        <p:sp>
          <p:nvSpPr>
            <p:cNvPr id="43" name="右矢印 42"/>
            <p:cNvSpPr/>
            <p:nvPr/>
          </p:nvSpPr>
          <p:spPr bwMode="gray">
            <a:xfrm>
              <a:off x="3275856" y="3030801"/>
              <a:ext cx="378042" cy="324036"/>
            </a:xfrm>
            <a:prstGeom prst="rightArrow">
              <a:avLst/>
            </a:prstGeom>
            <a:solidFill>
              <a:srgbClr val="54C2F0"/>
            </a:solidFill>
            <a:ln w="9525" cap="flat" cmpd="sng" algn="ctr">
              <a:noFill/>
              <a:prstDash val="solid"/>
              <a:headEnd/>
              <a:tailEnd/>
            </a:ln>
            <a:effectLst/>
          </p:spPr>
          <p:txBody>
            <a:bodyPr wrap="none" rtlCol="0" anchor="t" anchorCtr="0"/>
            <a:lstStyle/>
            <a:p>
              <a:pPr algn="ctr">
                <a:defRPr/>
              </a:pPr>
              <a:endParaRPr lang="ja-JP" altLang="en-US" sz="1200" kern="0">
                <a:solidFill>
                  <a:sysClr val="windowText" lastClr="000000">
                    <a:lumMod val="75000"/>
                    <a:lumOff val="25000"/>
                  </a:sysClr>
                </a:solidFill>
                <a:latin typeface="HGP創英角ｺﾞｼｯｸUB" pitchFamily="50" charset="-128"/>
                <a:ea typeface="HGP創英角ｺﾞｼｯｸUB" pitchFamily="50" charset="-128"/>
              </a:endParaRPr>
            </a:p>
          </p:txBody>
        </p:sp>
        <p:sp>
          <p:nvSpPr>
            <p:cNvPr id="44" name="右矢印 43"/>
            <p:cNvSpPr/>
            <p:nvPr/>
          </p:nvSpPr>
          <p:spPr bwMode="gray">
            <a:xfrm>
              <a:off x="3275856" y="2112699"/>
              <a:ext cx="378042" cy="324036"/>
            </a:xfrm>
            <a:prstGeom prst="rightArrow">
              <a:avLst/>
            </a:prstGeom>
            <a:solidFill>
              <a:srgbClr val="54C2F0"/>
            </a:solidFill>
            <a:ln w="9525" cap="flat" cmpd="sng" algn="ctr">
              <a:noFill/>
              <a:prstDash val="solid"/>
              <a:headEnd/>
              <a:tailEnd/>
            </a:ln>
            <a:effectLst/>
          </p:spPr>
          <p:txBody>
            <a:bodyPr wrap="none" rtlCol="0" anchor="t" anchorCtr="0"/>
            <a:lstStyle/>
            <a:p>
              <a:pPr algn="ctr">
                <a:defRPr/>
              </a:pPr>
              <a:endParaRPr lang="ja-JP" altLang="en-US" sz="1200" kern="0">
                <a:solidFill>
                  <a:sysClr val="windowText" lastClr="000000">
                    <a:lumMod val="75000"/>
                    <a:lumOff val="25000"/>
                  </a:sysClr>
                </a:solidFill>
                <a:latin typeface="HGP創英角ｺﾞｼｯｸUB" pitchFamily="50" charset="-128"/>
                <a:ea typeface="HGP創英角ｺﾞｼｯｸUB" pitchFamily="50" charset="-128"/>
              </a:endParaRPr>
            </a:p>
          </p:txBody>
        </p:sp>
        <p:grpSp>
          <p:nvGrpSpPr>
            <p:cNvPr id="45" name="グループ化 525"/>
            <p:cNvGrpSpPr/>
            <p:nvPr/>
          </p:nvGrpSpPr>
          <p:grpSpPr>
            <a:xfrm>
              <a:off x="3761910" y="2069115"/>
              <a:ext cx="412998" cy="409238"/>
              <a:chOff x="3784104" y="1923678"/>
              <a:chExt cx="381000" cy="381000"/>
            </a:xfrm>
            <a:solidFill>
              <a:srgbClr val="54C2F0"/>
            </a:solidFill>
          </p:grpSpPr>
          <p:sp>
            <p:nvSpPr>
              <p:cNvPr id="46"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47"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sp>
          <p:nvSpPr>
            <p:cNvPr id="48" name="テキスト ボックス 47"/>
            <p:cNvSpPr txBox="1"/>
            <p:nvPr/>
          </p:nvSpPr>
          <p:spPr bwMode="black">
            <a:xfrm>
              <a:off x="3680901" y="2568266"/>
              <a:ext cx="549585" cy="138499"/>
            </a:xfrm>
            <a:prstGeom prst="rect">
              <a:avLst/>
            </a:prstGeom>
          </p:spPr>
          <p:txBody>
            <a:bodyPr wrap="square" lIns="0" tIns="0" rIns="0" bIns="0" rtlCol="0" anchor="t" anchorCtr="0">
              <a:spAutoFit/>
            </a:bodyPr>
            <a:lstStyle/>
            <a:p>
              <a:pPr algn="ctr" defTabSz="514325">
                <a:defRPr/>
              </a:pPr>
              <a:r>
                <a:rPr kumimoji="0" lang="ja-JP" altLang="en-US" sz="900" kern="0">
                  <a:solidFill>
                    <a:prstClr val="black"/>
                  </a:solidFill>
                  <a:uFill>
                    <a:solidFill>
                      <a:srgbClr val="FFC000"/>
                    </a:solidFill>
                  </a:uFill>
                  <a:cs typeface="メイリオ" pitchFamily="50" charset="-128"/>
                </a:rPr>
                <a:t>画面編集</a:t>
              </a:r>
              <a:endParaRPr kumimoji="0" lang="en-US" altLang="ja-JP" sz="900" kern="0">
                <a:solidFill>
                  <a:prstClr val="black"/>
                </a:solidFill>
                <a:uFill>
                  <a:solidFill>
                    <a:srgbClr val="FFC000"/>
                  </a:solidFill>
                </a:uFill>
                <a:cs typeface="メイリオ" pitchFamily="50" charset="-128"/>
              </a:endParaRPr>
            </a:p>
          </p:txBody>
        </p:sp>
        <p:sp>
          <p:nvSpPr>
            <p:cNvPr id="49" name="テキスト ボックス 48"/>
            <p:cNvSpPr txBox="1"/>
            <p:nvPr/>
          </p:nvSpPr>
          <p:spPr bwMode="black">
            <a:xfrm>
              <a:off x="4616481" y="2568266"/>
              <a:ext cx="819615" cy="138499"/>
            </a:xfrm>
            <a:prstGeom prst="rect">
              <a:avLst/>
            </a:prstGeom>
          </p:spPr>
          <p:txBody>
            <a:bodyPr wrap="square" lIns="0" tIns="0" rIns="0" bIns="0" rtlCol="0" anchor="t" anchorCtr="0">
              <a:spAutoFit/>
            </a:bodyPr>
            <a:lstStyle/>
            <a:p>
              <a:pPr algn="ctr" defTabSz="514325">
                <a:defRPr/>
              </a:pPr>
              <a:r>
                <a:rPr kumimoji="0" lang="ja-JP" altLang="en-US" sz="900" kern="0">
                  <a:solidFill>
                    <a:prstClr val="black"/>
                  </a:solidFill>
                  <a:uFill>
                    <a:solidFill>
                      <a:srgbClr val="FFC000"/>
                    </a:solidFill>
                  </a:uFill>
                  <a:cs typeface="メイリオ" pitchFamily="50" charset="-128"/>
                </a:rPr>
                <a:t>チェックリスト</a:t>
              </a:r>
              <a:endParaRPr kumimoji="0" lang="en-US" altLang="ja-JP" sz="900" kern="0">
                <a:solidFill>
                  <a:prstClr val="black"/>
                </a:solidFill>
                <a:uFill>
                  <a:solidFill>
                    <a:srgbClr val="FFC000"/>
                  </a:solidFill>
                </a:uFill>
                <a:cs typeface="メイリオ" pitchFamily="50" charset="-128"/>
              </a:endParaRPr>
            </a:p>
          </p:txBody>
        </p:sp>
        <p:sp>
          <p:nvSpPr>
            <p:cNvPr id="50" name="Freeform 393"/>
            <p:cNvSpPr>
              <a:spLocks noEditPoints="1"/>
            </p:cNvSpPr>
            <p:nvPr/>
          </p:nvSpPr>
          <p:spPr bwMode="auto">
            <a:xfrm>
              <a:off x="4828693" y="2058693"/>
              <a:ext cx="337375" cy="413922"/>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54C2F0"/>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51" name="右矢印 50"/>
            <p:cNvSpPr/>
            <p:nvPr/>
          </p:nvSpPr>
          <p:spPr bwMode="gray">
            <a:xfrm>
              <a:off x="5517105" y="3975906"/>
              <a:ext cx="378042" cy="324036"/>
            </a:xfrm>
            <a:prstGeom prst="rightArrow">
              <a:avLst/>
            </a:prstGeom>
            <a:solidFill>
              <a:srgbClr val="54C2F0"/>
            </a:solidFill>
            <a:ln w="9525" cap="flat" cmpd="sng" algn="ctr">
              <a:noFill/>
              <a:prstDash val="solid"/>
              <a:headEnd/>
              <a:tailEnd/>
            </a:ln>
            <a:effectLst/>
          </p:spPr>
          <p:txBody>
            <a:bodyPr wrap="none" rtlCol="0" anchor="t" anchorCtr="0"/>
            <a:lstStyle/>
            <a:p>
              <a:pPr algn="ctr">
                <a:defRPr/>
              </a:pPr>
              <a:endParaRPr lang="ja-JP" altLang="en-US" sz="1200" kern="0">
                <a:solidFill>
                  <a:sysClr val="windowText" lastClr="000000">
                    <a:lumMod val="75000"/>
                    <a:lumOff val="25000"/>
                  </a:sysClr>
                </a:solidFill>
                <a:latin typeface="HGP創英角ｺﾞｼｯｸUB" pitchFamily="50" charset="-128"/>
                <a:ea typeface="HGP創英角ｺﾞｼｯｸUB" pitchFamily="50" charset="-128"/>
              </a:endParaRPr>
            </a:p>
          </p:txBody>
        </p:sp>
        <p:sp>
          <p:nvSpPr>
            <p:cNvPr id="52" name="右矢印 51"/>
            <p:cNvSpPr/>
            <p:nvPr/>
          </p:nvSpPr>
          <p:spPr bwMode="gray">
            <a:xfrm>
              <a:off x="5517105" y="1923678"/>
              <a:ext cx="378042" cy="324036"/>
            </a:xfrm>
            <a:prstGeom prst="rightArrow">
              <a:avLst/>
            </a:prstGeom>
            <a:solidFill>
              <a:srgbClr val="54C2F0"/>
            </a:solidFill>
            <a:ln w="9525" cap="flat" cmpd="sng" algn="ctr">
              <a:noFill/>
              <a:prstDash val="solid"/>
              <a:headEnd/>
              <a:tailEnd/>
            </a:ln>
            <a:effectLst/>
          </p:spPr>
          <p:txBody>
            <a:bodyPr wrap="none" rtlCol="0" anchor="t" anchorCtr="0"/>
            <a:lstStyle/>
            <a:p>
              <a:pPr algn="ctr">
                <a:defRPr/>
              </a:pPr>
              <a:endParaRPr lang="ja-JP" altLang="en-US" sz="1200" kern="0">
                <a:solidFill>
                  <a:sysClr val="windowText" lastClr="000000">
                    <a:lumMod val="75000"/>
                    <a:lumOff val="25000"/>
                  </a:sysClr>
                </a:solidFill>
                <a:latin typeface="HGP創英角ｺﾞｼｯｸUB" pitchFamily="50" charset="-128"/>
                <a:ea typeface="HGP創英角ｺﾞｼｯｸUB" pitchFamily="50" charset="-128"/>
              </a:endParaRPr>
            </a:p>
          </p:txBody>
        </p:sp>
        <p:sp>
          <p:nvSpPr>
            <p:cNvPr id="53" name="右矢印 52"/>
            <p:cNvSpPr/>
            <p:nvPr/>
          </p:nvSpPr>
          <p:spPr bwMode="gray">
            <a:xfrm rot="18714056">
              <a:off x="4676212" y="2781909"/>
              <a:ext cx="378042" cy="324036"/>
            </a:xfrm>
            <a:prstGeom prst="rightArrow">
              <a:avLst/>
            </a:prstGeom>
            <a:solidFill>
              <a:srgbClr val="54C2F0"/>
            </a:solidFill>
            <a:ln w="9525" cap="flat" cmpd="sng" algn="ctr">
              <a:noFill/>
              <a:prstDash val="solid"/>
              <a:headEnd/>
              <a:tailEnd/>
            </a:ln>
            <a:effectLst/>
          </p:spPr>
          <p:txBody>
            <a:bodyPr wrap="none" rtlCol="0" anchor="t" anchorCtr="0"/>
            <a:lstStyle/>
            <a:p>
              <a:pPr algn="ctr">
                <a:defRPr/>
              </a:pPr>
              <a:endParaRPr lang="ja-JP" altLang="en-US" sz="1200" kern="0">
                <a:solidFill>
                  <a:sysClr val="windowText" lastClr="000000">
                    <a:lumMod val="75000"/>
                    <a:lumOff val="25000"/>
                  </a:sysClr>
                </a:solidFill>
                <a:latin typeface="HGP創英角ｺﾞｼｯｸUB" pitchFamily="50" charset="-128"/>
                <a:ea typeface="HGP創英角ｺﾞｼｯｸUB" pitchFamily="50" charset="-128"/>
              </a:endParaRPr>
            </a:p>
          </p:txBody>
        </p:sp>
        <p:sp>
          <p:nvSpPr>
            <p:cNvPr id="54" name="右矢印 53"/>
            <p:cNvSpPr/>
            <p:nvPr/>
          </p:nvSpPr>
          <p:spPr bwMode="gray">
            <a:xfrm rot="3182187">
              <a:off x="3977846" y="2836353"/>
              <a:ext cx="378042" cy="324036"/>
            </a:xfrm>
            <a:prstGeom prst="rightArrow">
              <a:avLst/>
            </a:prstGeom>
            <a:solidFill>
              <a:srgbClr val="54C2F0"/>
            </a:solidFill>
            <a:ln w="9525" cap="flat" cmpd="sng" algn="ctr">
              <a:noFill/>
              <a:prstDash val="solid"/>
              <a:headEnd/>
              <a:tailEnd/>
            </a:ln>
            <a:effectLst/>
          </p:spPr>
          <p:txBody>
            <a:bodyPr wrap="none" rtlCol="0" anchor="t" anchorCtr="0"/>
            <a:lstStyle/>
            <a:p>
              <a:pPr algn="ctr">
                <a:defRPr/>
              </a:pPr>
              <a:endParaRPr lang="ja-JP" altLang="en-US" sz="1200" kern="0">
                <a:solidFill>
                  <a:sysClr val="windowText" lastClr="000000">
                    <a:lumMod val="75000"/>
                    <a:lumOff val="25000"/>
                  </a:sysClr>
                </a:solidFill>
                <a:latin typeface="HGP創英角ｺﾞｼｯｸUB" pitchFamily="50" charset="-128"/>
                <a:ea typeface="HGP創英角ｺﾞｼｯｸUB" pitchFamily="50" charset="-128"/>
              </a:endParaRPr>
            </a:p>
          </p:txBody>
        </p:sp>
        <p:grpSp>
          <p:nvGrpSpPr>
            <p:cNvPr id="55" name="グループ化 525"/>
            <p:cNvGrpSpPr/>
            <p:nvPr/>
          </p:nvGrpSpPr>
          <p:grpSpPr>
            <a:xfrm>
              <a:off x="6195361" y="4225033"/>
              <a:ext cx="320857" cy="317936"/>
              <a:chOff x="3784104" y="1923678"/>
              <a:chExt cx="381000" cy="381000"/>
            </a:xfrm>
            <a:solidFill>
              <a:srgbClr val="54C2F0"/>
            </a:solidFill>
          </p:grpSpPr>
          <p:sp>
            <p:nvSpPr>
              <p:cNvPr id="56"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57"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sp>
          <p:nvSpPr>
            <p:cNvPr id="58" name="右矢印 57"/>
            <p:cNvSpPr/>
            <p:nvPr/>
          </p:nvSpPr>
          <p:spPr bwMode="gray">
            <a:xfrm>
              <a:off x="6736144" y="4221036"/>
              <a:ext cx="249578" cy="213923"/>
            </a:xfrm>
            <a:prstGeom prst="rightArrow">
              <a:avLst/>
            </a:prstGeom>
            <a:solidFill>
              <a:srgbClr val="54C2F0"/>
            </a:solidFill>
            <a:ln w="9525" cap="flat" cmpd="sng" algn="ctr">
              <a:noFill/>
              <a:prstDash val="solid"/>
              <a:headEnd/>
              <a:tailEnd/>
            </a:ln>
            <a:effectLst/>
          </p:spPr>
          <p:txBody>
            <a:bodyPr wrap="none" rtlCol="0" anchor="t" anchorCtr="0"/>
            <a:lstStyle/>
            <a:p>
              <a:pPr algn="ctr">
                <a:defRPr/>
              </a:pPr>
              <a:endParaRPr lang="ja-JP" altLang="en-US" sz="1200" kern="0">
                <a:solidFill>
                  <a:sysClr val="windowText" lastClr="000000">
                    <a:lumMod val="75000"/>
                    <a:lumOff val="25000"/>
                  </a:sysClr>
                </a:solidFill>
                <a:latin typeface="HGP創英角ｺﾞｼｯｸUB" pitchFamily="50" charset="-128"/>
                <a:ea typeface="HGP創英角ｺﾞｼｯｸUB" pitchFamily="50" charset="-128"/>
              </a:endParaRPr>
            </a:p>
          </p:txBody>
        </p:sp>
        <p:sp>
          <p:nvSpPr>
            <p:cNvPr id="59" name="テキスト ボックス 58"/>
            <p:cNvSpPr txBox="1"/>
            <p:nvPr/>
          </p:nvSpPr>
          <p:spPr bwMode="black">
            <a:xfrm>
              <a:off x="6786246" y="3378356"/>
              <a:ext cx="1026114" cy="138499"/>
            </a:xfrm>
            <a:prstGeom prst="rect">
              <a:avLst/>
            </a:prstGeom>
          </p:spPr>
          <p:txBody>
            <a:bodyPr wrap="square" lIns="0" tIns="0" rIns="0" bIns="0" rtlCol="0" anchor="t" anchorCtr="0">
              <a:spAutoFit/>
            </a:bodyPr>
            <a:lstStyle/>
            <a:p>
              <a:pPr algn="ctr" defTabSz="514325">
                <a:defRPr/>
              </a:pPr>
              <a:r>
                <a:rPr kumimoji="0" lang="ja-JP" altLang="en-US" sz="900" kern="0">
                  <a:solidFill>
                    <a:prstClr val="black"/>
                  </a:solidFill>
                  <a:uFill>
                    <a:solidFill>
                      <a:srgbClr val="FFC000"/>
                    </a:solidFill>
                  </a:uFill>
                  <a:cs typeface="メイリオ" pitchFamily="50" charset="-128"/>
                </a:rPr>
                <a:t>操作</a:t>
              </a:r>
              <a:r>
                <a:rPr kumimoji="0" lang="en-US" altLang="ja-JP" sz="900" kern="0">
                  <a:solidFill>
                    <a:prstClr val="black"/>
                  </a:solidFill>
                  <a:uFill>
                    <a:solidFill>
                      <a:srgbClr val="FFC000"/>
                    </a:solidFill>
                  </a:uFill>
                  <a:cs typeface="メイリオ" pitchFamily="50" charset="-128"/>
                </a:rPr>
                <a:t>/</a:t>
              </a:r>
              <a:r>
                <a:rPr kumimoji="0" lang="ja-JP" altLang="en-US" sz="900" kern="0">
                  <a:solidFill>
                    <a:prstClr val="black"/>
                  </a:solidFill>
                  <a:uFill>
                    <a:solidFill>
                      <a:srgbClr val="FFC000"/>
                    </a:solidFill>
                  </a:uFill>
                  <a:cs typeface="メイリオ" pitchFamily="50" charset="-128"/>
                </a:rPr>
                <a:t>アクセスログ</a:t>
              </a:r>
              <a:endParaRPr kumimoji="0" lang="en-US" altLang="ja-JP" sz="900" kern="0">
                <a:solidFill>
                  <a:prstClr val="black"/>
                </a:solidFill>
                <a:uFill>
                  <a:solidFill>
                    <a:srgbClr val="FFC000"/>
                  </a:solidFill>
                </a:uFill>
                <a:cs typeface="メイリオ" pitchFamily="50" charset="-128"/>
              </a:endParaRPr>
            </a:p>
          </p:txBody>
        </p:sp>
        <p:sp>
          <p:nvSpPr>
            <p:cNvPr id="60" name="右矢印 59"/>
            <p:cNvSpPr/>
            <p:nvPr/>
          </p:nvSpPr>
          <p:spPr bwMode="gray">
            <a:xfrm>
              <a:off x="5517105" y="2976795"/>
              <a:ext cx="378042" cy="324036"/>
            </a:xfrm>
            <a:prstGeom prst="rightArrow">
              <a:avLst/>
            </a:prstGeom>
            <a:solidFill>
              <a:srgbClr val="54C2F0"/>
            </a:solidFill>
            <a:ln w="9525" cap="flat" cmpd="sng" algn="ctr">
              <a:noFill/>
              <a:prstDash val="solid"/>
              <a:headEnd/>
              <a:tailEnd/>
            </a:ln>
            <a:effectLst/>
          </p:spPr>
          <p:txBody>
            <a:bodyPr wrap="none" rtlCol="0" anchor="t" anchorCtr="0"/>
            <a:lstStyle/>
            <a:p>
              <a:pPr algn="ctr">
                <a:defRPr/>
              </a:pPr>
              <a:endParaRPr lang="ja-JP" altLang="en-US" sz="1200" kern="0">
                <a:solidFill>
                  <a:sysClr val="windowText" lastClr="000000">
                    <a:lumMod val="75000"/>
                    <a:lumOff val="25000"/>
                  </a:sysClr>
                </a:solidFill>
                <a:latin typeface="HGP創英角ｺﾞｼｯｸUB" pitchFamily="50" charset="-128"/>
                <a:ea typeface="HGP創英角ｺﾞｼｯｸUB" pitchFamily="50" charset="-128"/>
              </a:endParaRPr>
            </a:p>
          </p:txBody>
        </p:sp>
        <p:sp>
          <p:nvSpPr>
            <p:cNvPr id="61" name="テキスト ボックス 60"/>
            <p:cNvSpPr txBox="1"/>
            <p:nvPr/>
          </p:nvSpPr>
          <p:spPr bwMode="black">
            <a:xfrm>
              <a:off x="5976156" y="3378356"/>
              <a:ext cx="675075" cy="138499"/>
            </a:xfrm>
            <a:prstGeom prst="rect">
              <a:avLst/>
            </a:prstGeom>
          </p:spPr>
          <p:txBody>
            <a:bodyPr wrap="square" lIns="0" tIns="0" rIns="0" bIns="0" rtlCol="0" anchor="t" anchorCtr="0">
              <a:spAutoFit/>
            </a:bodyPr>
            <a:lstStyle/>
            <a:p>
              <a:pPr algn="ctr" defTabSz="514325">
                <a:defRPr/>
              </a:pPr>
              <a:r>
                <a:rPr kumimoji="0" lang="ja-JP" altLang="en-US" sz="900" kern="0">
                  <a:solidFill>
                    <a:prstClr val="black"/>
                  </a:solidFill>
                  <a:uFill>
                    <a:solidFill>
                      <a:srgbClr val="FFC000"/>
                    </a:solidFill>
                  </a:uFill>
                  <a:cs typeface="メイリオ" pitchFamily="50" charset="-128"/>
                </a:rPr>
                <a:t>法定調書</a:t>
              </a:r>
              <a:endParaRPr kumimoji="0" lang="en-US" altLang="ja-JP" sz="900" kern="0">
                <a:solidFill>
                  <a:prstClr val="black"/>
                </a:solidFill>
                <a:uFill>
                  <a:solidFill>
                    <a:srgbClr val="FFC000"/>
                  </a:solidFill>
                </a:uFill>
                <a:cs typeface="メイリオ" pitchFamily="50" charset="-128"/>
              </a:endParaRPr>
            </a:p>
          </p:txBody>
        </p:sp>
        <p:sp>
          <p:nvSpPr>
            <p:cNvPr id="62" name="角丸四角形 61"/>
            <p:cNvSpPr/>
            <p:nvPr/>
          </p:nvSpPr>
          <p:spPr>
            <a:xfrm>
              <a:off x="5706128" y="2517744"/>
              <a:ext cx="2106238" cy="253545"/>
            </a:xfrm>
            <a:prstGeom prst="roundRect">
              <a:avLst>
                <a:gd name="adj" fmla="val 0"/>
              </a:avLst>
            </a:prstGeom>
            <a:solidFill>
              <a:srgbClr val="54C2F0"/>
            </a:solidFill>
            <a:ln w="25400" cap="flat" cmpd="sng" algn="ctr">
              <a:noFill/>
              <a:prstDash val="solid"/>
            </a:ln>
            <a:effectLst/>
          </p:spPr>
          <p:txBody>
            <a:bodyPr lIns="68577" tIns="34289" rIns="68577" bIns="34289" rtlCol="0" anchor="ctr"/>
            <a:lstStyle/>
            <a:p>
              <a:pPr algn="ctr" defTabSz="514325">
                <a:defRPr/>
              </a:pPr>
              <a:r>
                <a:rPr kumimoji="0" lang="ja-JP" altLang="en-US" sz="1350" b="1" kern="0">
                  <a:solidFill>
                    <a:srgbClr val="FFFFFF"/>
                  </a:solidFill>
                </a:rPr>
                <a:t>出　力</a:t>
              </a:r>
            </a:p>
          </p:txBody>
        </p:sp>
        <p:sp>
          <p:nvSpPr>
            <p:cNvPr id="63" name="Freeform 547"/>
            <p:cNvSpPr>
              <a:spLocks noEditPoints="1"/>
            </p:cNvSpPr>
            <p:nvPr/>
          </p:nvSpPr>
          <p:spPr bwMode="auto">
            <a:xfrm>
              <a:off x="6084168" y="1869672"/>
              <a:ext cx="432048" cy="270030"/>
            </a:xfrm>
            <a:custGeom>
              <a:avLst/>
              <a:gdLst/>
              <a:ahLst/>
              <a:cxnLst>
                <a:cxn ang="0">
                  <a:pos x="0" y="0"/>
                </a:cxn>
                <a:cxn ang="0">
                  <a:pos x="0" y="176"/>
                </a:cxn>
                <a:cxn ang="0">
                  <a:pos x="240" y="176"/>
                </a:cxn>
                <a:cxn ang="0">
                  <a:pos x="240" y="0"/>
                </a:cxn>
                <a:cxn ang="0">
                  <a:pos x="0" y="0"/>
                </a:cxn>
                <a:cxn ang="0">
                  <a:pos x="192" y="24"/>
                </a:cxn>
                <a:cxn ang="0">
                  <a:pos x="120" y="74"/>
                </a:cxn>
                <a:cxn ang="0">
                  <a:pos x="48" y="24"/>
                </a:cxn>
                <a:cxn ang="0">
                  <a:pos x="192" y="24"/>
                </a:cxn>
                <a:cxn ang="0">
                  <a:pos x="24" y="152"/>
                </a:cxn>
                <a:cxn ang="0">
                  <a:pos x="24" y="36"/>
                </a:cxn>
                <a:cxn ang="0">
                  <a:pos x="120" y="102"/>
                </a:cxn>
                <a:cxn ang="0">
                  <a:pos x="216" y="36"/>
                </a:cxn>
                <a:cxn ang="0">
                  <a:pos x="216" y="152"/>
                </a:cxn>
                <a:cxn ang="0">
                  <a:pos x="24" y="152"/>
                </a:cxn>
              </a:cxnLst>
              <a:rect l="0" t="0" r="r" b="b"/>
              <a:pathLst>
                <a:path w="240" h="176">
                  <a:moveTo>
                    <a:pt x="0" y="0"/>
                  </a:moveTo>
                  <a:lnTo>
                    <a:pt x="0" y="176"/>
                  </a:lnTo>
                  <a:lnTo>
                    <a:pt x="240" y="176"/>
                  </a:lnTo>
                  <a:lnTo>
                    <a:pt x="240" y="0"/>
                  </a:lnTo>
                  <a:lnTo>
                    <a:pt x="0" y="0"/>
                  </a:lnTo>
                  <a:close/>
                  <a:moveTo>
                    <a:pt x="192" y="24"/>
                  </a:moveTo>
                  <a:lnTo>
                    <a:pt x="120" y="74"/>
                  </a:lnTo>
                  <a:lnTo>
                    <a:pt x="48" y="24"/>
                  </a:lnTo>
                  <a:lnTo>
                    <a:pt x="192" y="24"/>
                  </a:lnTo>
                  <a:close/>
                  <a:moveTo>
                    <a:pt x="24" y="152"/>
                  </a:moveTo>
                  <a:lnTo>
                    <a:pt x="24" y="36"/>
                  </a:lnTo>
                  <a:lnTo>
                    <a:pt x="120" y="102"/>
                  </a:lnTo>
                  <a:lnTo>
                    <a:pt x="216" y="36"/>
                  </a:lnTo>
                  <a:lnTo>
                    <a:pt x="216" y="152"/>
                  </a:lnTo>
                  <a:lnTo>
                    <a:pt x="24" y="152"/>
                  </a:lnTo>
                  <a:close/>
                </a:path>
              </a:pathLst>
            </a:custGeom>
            <a:solidFill>
              <a:srgbClr val="54C2F0"/>
            </a:solid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nvGrpSpPr>
            <p:cNvPr id="64" name="グループ化 63"/>
            <p:cNvGrpSpPr/>
            <p:nvPr/>
          </p:nvGrpSpPr>
          <p:grpSpPr>
            <a:xfrm>
              <a:off x="7110284" y="1788663"/>
              <a:ext cx="390352" cy="385130"/>
              <a:chOff x="1535113" y="649288"/>
              <a:chExt cx="381000" cy="381000"/>
            </a:xfrm>
            <a:solidFill>
              <a:srgbClr val="54C2F0"/>
            </a:solidFill>
          </p:grpSpPr>
          <p:sp>
            <p:nvSpPr>
              <p:cNvPr id="65" name="Freeform 108"/>
              <p:cNvSpPr>
                <a:spLocks/>
              </p:cNvSpPr>
              <p:nvPr/>
            </p:nvSpPr>
            <p:spPr bwMode="auto">
              <a:xfrm>
                <a:off x="1560513" y="661988"/>
                <a:ext cx="60325" cy="73025"/>
              </a:xfrm>
              <a:custGeom>
                <a:avLst/>
                <a:gdLst/>
                <a:ahLst/>
                <a:cxnLst>
                  <a:cxn ang="0">
                    <a:pos x="6" y="32"/>
                  </a:cxn>
                  <a:cxn ang="0">
                    <a:pos x="6" y="32"/>
                  </a:cxn>
                  <a:cxn ang="0">
                    <a:pos x="6" y="38"/>
                  </a:cxn>
                  <a:cxn ang="0">
                    <a:pos x="10" y="42"/>
                  </a:cxn>
                  <a:cxn ang="0">
                    <a:pos x="14" y="46"/>
                  </a:cxn>
                  <a:cxn ang="0">
                    <a:pos x="18" y="46"/>
                  </a:cxn>
                  <a:cxn ang="0">
                    <a:pos x="18" y="46"/>
                  </a:cxn>
                  <a:cxn ang="0">
                    <a:pos x="24" y="46"/>
                  </a:cxn>
                  <a:cxn ang="0">
                    <a:pos x="28" y="42"/>
                  </a:cxn>
                  <a:cxn ang="0">
                    <a:pos x="30" y="38"/>
                  </a:cxn>
                  <a:cxn ang="0">
                    <a:pos x="32" y="32"/>
                  </a:cxn>
                  <a:cxn ang="0">
                    <a:pos x="32" y="32"/>
                  </a:cxn>
                  <a:cxn ang="0">
                    <a:pos x="36" y="32"/>
                  </a:cxn>
                  <a:cxn ang="0">
                    <a:pos x="38" y="28"/>
                  </a:cxn>
                  <a:cxn ang="0">
                    <a:pos x="38" y="28"/>
                  </a:cxn>
                  <a:cxn ang="0">
                    <a:pos x="36" y="24"/>
                  </a:cxn>
                  <a:cxn ang="0">
                    <a:pos x="34" y="22"/>
                  </a:cxn>
                  <a:cxn ang="0">
                    <a:pos x="34" y="14"/>
                  </a:cxn>
                  <a:cxn ang="0">
                    <a:pos x="34" y="14"/>
                  </a:cxn>
                  <a:cxn ang="0">
                    <a:pos x="34" y="8"/>
                  </a:cxn>
                  <a:cxn ang="0">
                    <a:pos x="30" y="4"/>
                  </a:cxn>
                  <a:cxn ang="0">
                    <a:pos x="26" y="2"/>
                  </a:cxn>
                  <a:cxn ang="0">
                    <a:pos x="18" y="0"/>
                  </a:cxn>
                  <a:cxn ang="0">
                    <a:pos x="18" y="0"/>
                  </a:cxn>
                  <a:cxn ang="0">
                    <a:pos x="12" y="2"/>
                  </a:cxn>
                  <a:cxn ang="0">
                    <a:pos x="6" y="4"/>
                  </a:cxn>
                  <a:cxn ang="0">
                    <a:pos x="4" y="8"/>
                  </a:cxn>
                  <a:cxn ang="0">
                    <a:pos x="2" y="14"/>
                  </a:cxn>
                  <a:cxn ang="0">
                    <a:pos x="4" y="22"/>
                  </a:cxn>
                  <a:cxn ang="0">
                    <a:pos x="4" y="22"/>
                  </a:cxn>
                  <a:cxn ang="0">
                    <a:pos x="0" y="24"/>
                  </a:cxn>
                  <a:cxn ang="0">
                    <a:pos x="0" y="28"/>
                  </a:cxn>
                  <a:cxn ang="0">
                    <a:pos x="0" y="28"/>
                  </a:cxn>
                  <a:cxn ang="0">
                    <a:pos x="2" y="32"/>
                  </a:cxn>
                  <a:cxn ang="0">
                    <a:pos x="6" y="32"/>
                  </a:cxn>
                  <a:cxn ang="0">
                    <a:pos x="6" y="32"/>
                  </a:cxn>
                </a:cxnLst>
                <a:rect l="0" t="0" r="r" b="b"/>
                <a:pathLst>
                  <a:path w="38" h="46">
                    <a:moveTo>
                      <a:pt x="6" y="32"/>
                    </a:moveTo>
                    <a:lnTo>
                      <a:pt x="6" y="32"/>
                    </a:lnTo>
                    <a:lnTo>
                      <a:pt x="6" y="38"/>
                    </a:lnTo>
                    <a:lnTo>
                      <a:pt x="10" y="42"/>
                    </a:lnTo>
                    <a:lnTo>
                      <a:pt x="14" y="46"/>
                    </a:lnTo>
                    <a:lnTo>
                      <a:pt x="18" y="46"/>
                    </a:lnTo>
                    <a:lnTo>
                      <a:pt x="18" y="46"/>
                    </a:lnTo>
                    <a:lnTo>
                      <a:pt x="24" y="46"/>
                    </a:lnTo>
                    <a:lnTo>
                      <a:pt x="28" y="42"/>
                    </a:lnTo>
                    <a:lnTo>
                      <a:pt x="30" y="38"/>
                    </a:lnTo>
                    <a:lnTo>
                      <a:pt x="32" y="32"/>
                    </a:lnTo>
                    <a:lnTo>
                      <a:pt x="32" y="32"/>
                    </a:lnTo>
                    <a:lnTo>
                      <a:pt x="36" y="32"/>
                    </a:lnTo>
                    <a:lnTo>
                      <a:pt x="38" y="28"/>
                    </a:lnTo>
                    <a:lnTo>
                      <a:pt x="38" y="28"/>
                    </a:lnTo>
                    <a:lnTo>
                      <a:pt x="36" y="24"/>
                    </a:lnTo>
                    <a:lnTo>
                      <a:pt x="34" y="22"/>
                    </a:lnTo>
                    <a:lnTo>
                      <a:pt x="34" y="14"/>
                    </a:lnTo>
                    <a:lnTo>
                      <a:pt x="34" y="14"/>
                    </a:lnTo>
                    <a:lnTo>
                      <a:pt x="34" y="8"/>
                    </a:lnTo>
                    <a:lnTo>
                      <a:pt x="30" y="4"/>
                    </a:lnTo>
                    <a:lnTo>
                      <a:pt x="26" y="2"/>
                    </a:lnTo>
                    <a:lnTo>
                      <a:pt x="18" y="0"/>
                    </a:lnTo>
                    <a:lnTo>
                      <a:pt x="18" y="0"/>
                    </a:lnTo>
                    <a:lnTo>
                      <a:pt x="12" y="2"/>
                    </a:lnTo>
                    <a:lnTo>
                      <a:pt x="6" y="4"/>
                    </a:lnTo>
                    <a:lnTo>
                      <a:pt x="4" y="8"/>
                    </a:lnTo>
                    <a:lnTo>
                      <a:pt x="2" y="14"/>
                    </a:lnTo>
                    <a:lnTo>
                      <a:pt x="4" y="22"/>
                    </a:lnTo>
                    <a:lnTo>
                      <a:pt x="4" y="22"/>
                    </a:lnTo>
                    <a:lnTo>
                      <a:pt x="0" y="24"/>
                    </a:lnTo>
                    <a:lnTo>
                      <a:pt x="0" y="28"/>
                    </a:lnTo>
                    <a:lnTo>
                      <a:pt x="0" y="28"/>
                    </a:lnTo>
                    <a:lnTo>
                      <a:pt x="2" y="32"/>
                    </a:lnTo>
                    <a:lnTo>
                      <a:pt x="6" y="32"/>
                    </a:lnTo>
                    <a:lnTo>
                      <a:pt x="6" y="3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66" name="Freeform 109"/>
              <p:cNvSpPr>
                <a:spLocks/>
              </p:cNvSpPr>
              <p:nvPr/>
            </p:nvSpPr>
            <p:spPr bwMode="auto">
              <a:xfrm>
                <a:off x="1535113" y="738188"/>
                <a:ext cx="98425" cy="292100"/>
              </a:xfrm>
              <a:custGeom>
                <a:avLst/>
                <a:gdLst/>
                <a:ahLst/>
                <a:cxnLst>
                  <a:cxn ang="0">
                    <a:pos x="62" y="6"/>
                  </a:cxn>
                  <a:cxn ang="0">
                    <a:pos x="62" y="6"/>
                  </a:cxn>
                  <a:cxn ang="0">
                    <a:pos x="62" y="4"/>
                  </a:cxn>
                  <a:cxn ang="0">
                    <a:pos x="62" y="4"/>
                  </a:cxn>
                  <a:cxn ang="0">
                    <a:pos x="60" y="4"/>
                  </a:cxn>
                  <a:cxn ang="0">
                    <a:pos x="60" y="4"/>
                  </a:cxn>
                  <a:cxn ang="0">
                    <a:pos x="48" y="0"/>
                  </a:cxn>
                  <a:cxn ang="0">
                    <a:pos x="34" y="16"/>
                  </a:cxn>
                  <a:cxn ang="0">
                    <a:pos x="20" y="0"/>
                  </a:cxn>
                  <a:cxn ang="0">
                    <a:pos x="20" y="0"/>
                  </a:cxn>
                  <a:cxn ang="0">
                    <a:pos x="10" y="4"/>
                  </a:cxn>
                  <a:cxn ang="0">
                    <a:pos x="10" y="4"/>
                  </a:cxn>
                  <a:cxn ang="0">
                    <a:pos x="2" y="6"/>
                  </a:cxn>
                  <a:cxn ang="0">
                    <a:pos x="0" y="8"/>
                  </a:cxn>
                  <a:cxn ang="0">
                    <a:pos x="0" y="12"/>
                  </a:cxn>
                  <a:cxn ang="0">
                    <a:pos x="0" y="20"/>
                  </a:cxn>
                  <a:cxn ang="0">
                    <a:pos x="0" y="22"/>
                  </a:cxn>
                  <a:cxn ang="0">
                    <a:pos x="0" y="84"/>
                  </a:cxn>
                  <a:cxn ang="0">
                    <a:pos x="12" y="84"/>
                  </a:cxn>
                  <a:cxn ang="0">
                    <a:pos x="12" y="184"/>
                  </a:cxn>
                  <a:cxn ang="0">
                    <a:pos x="58" y="184"/>
                  </a:cxn>
                  <a:cxn ang="0">
                    <a:pos x="58" y="84"/>
                  </a:cxn>
                  <a:cxn ang="0">
                    <a:pos x="62" y="84"/>
                  </a:cxn>
                  <a:cxn ang="0">
                    <a:pos x="62" y="6"/>
                  </a:cxn>
                </a:cxnLst>
                <a:rect l="0" t="0" r="r" b="b"/>
                <a:pathLst>
                  <a:path w="62" h="184">
                    <a:moveTo>
                      <a:pt x="62" y="6"/>
                    </a:moveTo>
                    <a:lnTo>
                      <a:pt x="62" y="6"/>
                    </a:lnTo>
                    <a:lnTo>
                      <a:pt x="62" y="4"/>
                    </a:lnTo>
                    <a:lnTo>
                      <a:pt x="62" y="4"/>
                    </a:lnTo>
                    <a:lnTo>
                      <a:pt x="60" y="4"/>
                    </a:lnTo>
                    <a:lnTo>
                      <a:pt x="60" y="4"/>
                    </a:lnTo>
                    <a:lnTo>
                      <a:pt x="48" y="0"/>
                    </a:lnTo>
                    <a:lnTo>
                      <a:pt x="34" y="16"/>
                    </a:lnTo>
                    <a:lnTo>
                      <a:pt x="20" y="0"/>
                    </a:lnTo>
                    <a:lnTo>
                      <a:pt x="20" y="0"/>
                    </a:lnTo>
                    <a:lnTo>
                      <a:pt x="10" y="4"/>
                    </a:lnTo>
                    <a:lnTo>
                      <a:pt x="10" y="4"/>
                    </a:lnTo>
                    <a:lnTo>
                      <a:pt x="2" y="6"/>
                    </a:lnTo>
                    <a:lnTo>
                      <a:pt x="0" y="8"/>
                    </a:lnTo>
                    <a:lnTo>
                      <a:pt x="0" y="12"/>
                    </a:lnTo>
                    <a:lnTo>
                      <a:pt x="0" y="20"/>
                    </a:lnTo>
                    <a:lnTo>
                      <a:pt x="0" y="22"/>
                    </a:lnTo>
                    <a:lnTo>
                      <a:pt x="0" y="84"/>
                    </a:lnTo>
                    <a:lnTo>
                      <a:pt x="12" y="84"/>
                    </a:lnTo>
                    <a:lnTo>
                      <a:pt x="12" y="184"/>
                    </a:lnTo>
                    <a:lnTo>
                      <a:pt x="58" y="184"/>
                    </a:lnTo>
                    <a:lnTo>
                      <a:pt x="58" y="84"/>
                    </a:lnTo>
                    <a:lnTo>
                      <a:pt x="62" y="84"/>
                    </a:lnTo>
                    <a:lnTo>
                      <a:pt x="62" y="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67" name="Freeform 110"/>
              <p:cNvSpPr>
                <a:spLocks/>
              </p:cNvSpPr>
              <p:nvPr/>
            </p:nvSpPr>
            <p:spPr bwMode="auto">
              <a:xfrm>
                <a:off x="1830388" y="661988"/>
                <a:ext cx="60325" cy="73025"/>
              </a:xfrm>
              <a:custGeom>
                <a:avLst/>
                <a:gdLst/>
                <a:ahLst/>
                <a:cxnLst>
                  <a:cxn ang="0">
                    <a:pos x="6" y="32"/>
                  </a:cxn>
                  <a:cxn ang="0">
                    <a:pos x="6" y="32"/>
                  </a:cxn>
                  <a:cxn ang="0">
                    <a:pos x="8" y="38"/>
                  </a:cxn>
                  <a:cxn ang="0">
                    <a:pos x="10" y="42"/>
                  </a:cxn>
                  <a:cxn ang="0">
                    <a:pos x="14" y="46"/>
                  </a:cxn>
                  <a:cxn ang="0">
                    <a:pos x="20" y="46"/>
                  </a:cxn>
                  <a:cxn ang="0">
                    <a:pos x="20" y="46"/>
                  </a:cxn>
                  <a:cxn ang="0">
                    <a:pos x="24" y="46"/>
                  </a:cxn>
                  <a:cxn ang="0">
                    <a:pos x="28" y="42"/>
                  </a:cxn>
                  <a:cxn ang="0">
                    <a:pos x="32" y="38"/>
                  </a:cxn>
                  <a:cxn ang="0">
                    <a:pos x="32" y="32"/>
                  </a:cxn>
                  <a:cxn ang="0">
                    <a:pos x="32" y="32"/>
                  </a:cxn>
                  <a:cxn ang="0">
                    <a:pos x="36" y="32"/>
                  </a:cxn>
                  <a:cxn ang="0">
                    <a:pos x="38" y="28"/>
                  </a:cxn>
                  <a:cxn ang="0">
                    <a:pos x="38" y="28"/>
                  </a:cxn>
                  <a:cxn ang="0">
                    <a:pos x="38" y="24"/>
                  </a:cxn>
                  <a:cxn ang="0">
                    <a:pos x="34" y="22"/>
                  </a:cxn>
                  <a:cxn ang="0">
                    <a:pos x="36" y="14"/>
                  </a:cxn>
                  <a:cxn ang="0">
                    <a:pos x="36" y="14"/>
                  </a:cxn>
                  <a:cxn ang="0">
                    <a:pos x="34" y="8"/>
                  </a:cxn>
                  <a:cxn ang="0">
                    <a:pos x="32" y="4"/>
                  </a:cxn>
                  <a:cxn ang="0">
                    <a:pos x="26"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2"/>
                  </a:cxn>
                  <a:cxn ang="0">
                    <a:pos x="6" y="32"/>
                  </a:cxn>
                </a:cxnLst>
                <a:rect l="0" t="0" r="r" b="b"/>
                <a:pathLst>
                  <a:path w="38" h="46">
                    <a:moveTo>
                      <a:pt x="6" y="32"/>
                    </a:moveTo>
                    <a:lnTo>
                      <a:pt x="6" y="32"/>
                    </a:lnTo>
                    <a:lnTo>
                      <a:pt x="8" y="38"/>
                    </a:lnTo>
                    <a:lnTo>
                      <a:pt x="10" y="42"/>
                    </a:lnTo>
                    <a:lnTo>
                      <a:pt x="14" y="46"/>
                    </a:lnTo>
                    <a:lnTo>
                      <a:pt x="20" y="46"/>
                    </a:lnTo>
                    <a:lnTo>
                      <a:pt x="20" y="46"/>
                    </a:lnTo>
                    <a:lnTo>
                      <a:pt x="24" y="46"/>
                    </a:lnTo>
                    <a:lnTo>
                      <a:pt x="28" y="42"/>
                    </a:lnTo>
                    <a:lnTo>
                      <a:pt x="32" y="38"/>
                    </a:lnTo>
                    <a:lnTo>
                      <a:pt x="32" y="32"/>
                    </a:lnTo>
                    <a:lnTo>
                      <a:pt x="32" y="32"/>
                    </a:lnTo>
                    <a:lnTo>
                      <a:pt x="36" y="32"/>
                    </a:lnTo>
                    <a:lnTo>
                      <a:pt x="38" y="28"/>
                    </a:lnTo>
                    <a:lnTo>
                      <a:pt x="38" y="28"/>
                    </a:lnTo>
                    <a:lnTo>
                      <a:pt x="38" y="24"/>
                    </a:lnTo>
                    <a:lnTo>
                      <a:pt x="34" y="22"/>
                    </a:lnTo>
                    <a:lnTo>
                      <a:pt x="36" y="14"/>
                    </a:lnTo>
                    <a:lnTo>
                      <a:pt x="36" y="14"/>
                    </a:lnTo>
                    <a:lnTo>
                      <a:pt x="34" y="8"/>
                    </a:lnTo>
                    <a:lnTo>
                      <a:pt x="32" y="4"/>
                    </a:lnTo>
                    <a:lnTo>
                      <a:pt x="26"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2"/>
                    </a:lnTo>
                    <a:lnTo>
                      <a:pt x="6" y="3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68" name="Freeform 111"/>
              <p:cNvSpPr>
                <a:spLocks/>
              </p:cNvSpPr>
              <p:nvPr/>
            </p:nvSpPr>
            <p:spPr bwMode="auto">
              <a:xfrm>
                <a:off x="1817688" y="738188"/>
                <a:ext cx="98425" cy="292100"/>
              </a:xfrm>
              <a:custGeom>
                <a:avLst/>
                <a:gdLst/>
                <a:ahLst/>
                <a:cxnLst>
                  <a:cxn ang="0">
                    <a:pos x="52" y="4"/>
                  </a:cxn>
                  <a:cxn ang="0">
                    <a:pos x="52" y="4"/>
                  </a:cxn>
                  <a:cxn ang="0">
                    <a:pos x="42" y="0"/>
                  </a:cxn>
                  <a:cxn ang="0">
                    <a:pos x="28" y="16"/>
                  </a:cxn>
                  <a:cxn ang="0">
                    <a:pos x="14" y="0"/>
                  </a:cxn>
                  <a:cxn ang="0">
                    <a:pos x="14" y="0"/>
                  </a:cxn>
                  <a:cxn ang="0">
                    <a:pos x="2" y="4"/>
                  </a:cxn>
                  <a:cxn ang="0">
                    <a:pos x="2" y="4"/>
                  </a:cxn>
                  <a:cxn ang="0">
                    <a:pos x="0" y="4"/>
                  </a:cxn>
                  <a:cxn ang="0">
                    <a:pos x="0" y="4"/>
                  </a:cxn>
                  <a:cxn ang="0">
                    <a:pos x="0" y="6"/>
                  </a:cxn>
                  <a:cxn ang="0">
                    <a:pos x="0" y="84"/>
                  </a:cxn>
                  <a:cxn ang="0">
                    <a:pos x="4" y="84"/>
                  </a:cxn>
                  <a:cxn ang="0">
                    <a:pos x="4" y="184"/>
                  </a:cxn>
                  <a:cxn ang="0">
                    <a:pos x="50" y="184"/>
                  </a:cxn>
                  <a:cxn ang="0">
                    <a:pos x="50" y="84"/>
                  </a:cxn>
                  <a:cxn ang="0">
                    <a:pos x="62" y="84"/>
                  </a:cxn>
                  <a:cxn ang="0">
                    <a:pos x="62" y="22"/>
                  </a:cxn>
                  <a:cxn ang="0">
                    <a:pos x="62" y="20"/>
                  </a:cxn>
                  <a:cxn ang="0">
                    <a:pos x="62" y="12"/>
                  </a:cxn>
                  <a:cxn ang="0">
                    <a:pos x="62" y="12"/>
                  </a:cxn>
                  <a:cxn ang="0">
                    <a:pos x="62" y="8"/>
                  </a:cxn>
                  <a:cxn ang="0">
                    <a:pos x="60" y="6"/>
                  </a:cxn>
                  <a:cxn ang="0">
                    <a:pos x="52" y="4"/>
                  </a:cxn>
                  <a:cxn ang="0">
                    <a:pos x="52" y="4"/>
                  </a:cxn>
                </a:cxnLst>
                <a:rect l="0" t="0" r="r" b="b"/>
                <a:pathLst>
                  <a:path w="62" h="184">
                    <a:moveTo>
                      <a:pt x="52" y="4"/>
                    </a:moveTo>
                    <a:lnTo>
                      <a:pt x="52" y="4"/>
                    </a:lnTo>
                    <a:lnTo>
                      <a:pt x="42" y="0"/>
                    </a:lnTo>
                    <a:lnTo>
                      <a:pt x="28" y="16"/>
                    </a:lnTo>
                    <a:lnTo>
                      <a:pt x="14" y="0"/>
                    </a:lnTo>
                    <a:lnTo>
                      <a:pt x="14" y="0"/>
                    </a:lnTo>
                    <a:lnTo>
                      <a:pt x="2" y="4"/>
                    </a:lnTo>
                    <a:lnTo>
                      <a:pt x="2" y="4"/>
                    </a:lnTo>
                    <a:lnTo>
                      <a:pt x="0" y="4"/>
                    </a:lnTo>
                    <a:lnTo>
                      <a:pt x="0" y="4"/>
                    </a:lnTo>
                    <a:lnTo>
                      <a:pt x="0" y="6"/>
                    </a:lnTo>
                    <a:lnTo>
                      <a:pt x="0" y="84"/>
                    </a:lnTo>
                    <a:lnTo>
                      <a:pt x="4" y="84"/>
                    </a:lnTo>
                    <a:lnTo>
                      <a:pt x="4" y="184"/>
                    </a:lnTo>
                    <a:lnTo>
                      <a:pt x="50" y="184"/>
                    </a:lnTo>
                    <a:lnTo>
                      <a:pt x="50" y="84"/>
                    </a:lnTo>
                    <a:lnTo>
                      <a:pt x="62" y="84"/>
                    </a:lnTo>
                    <a:lnTo>
                      <a:pt x="62" y="22"/>
                    </a:lnTo>
                    <a:lnTo>
                      <a:pt x="62" y="20"/>
                    </a:lnTo>
                    <a:lnTo>
                      <a:pt x="62" y="12"/>
                    </a:lnTo>
                    <a:lnTo>
                      <a:pt x="62" y="12"/>
                    </a:lnTo>
                    <a:lnTo>
                      <a:pt x="62" y="8"/>
                    </a:lnTo>
                    <a:lnTo>
                      <a:pt x="60" y="6"/>
                    </a:lnTo>
                    <a:lnTo>
                      <a:pt x="52" y="4"/>
                    </a:lnTo>
                    <a:lnTo>
                      <a:pt x="52" y="4"/>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69" name="Freeform 112"/>
              <p:cNvSpPr>
                <a:spLocks/>
              </p:cNvSpPr>
              <p:nvPr/>
            </p:nvSpPr>
            <p:spPr bwMode="auto">
              <a:xfrm>
                <a:off x="1693863" y="6492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70" name="Freeform 113"/>
              <p:cNvSpPr>
                <a:spLocks/>
              </p:cNvSpPr>
              <p:nvPr/>
            </p:nvSpPr>
            <p:spPr bwMode="auto">
              <a:xfrm>
                <a:off x="1668463" y="728663"/>
                <a:ext cx="114300" cy="301625"/>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sp>
          <p:nvSpPr>
            <p:cNvPr id="71" name="右矢印 70"/>
            <p:cNvSpPr/>
            <p:nvPr/>
          </p:nvSpPr>
          <p:spPr bwMode="gray">
            <a:xfrm>
              <a:off x="6705237" y="1925781"/>
              <a:ext cx="249578" cy="213923"/>
            </a:xfrm>
            <a:prstGeom prst="rightArrow">
              <a:avLst/>
            </a:prstGeom>
            <a:solidFill>
              <a:srgbClr val="54C2F0"/>
            </a:solidFill>
            <a:ln w="9525" cap="flat" cmpd="sng" algn="ctr">
              <a:noFill/>
              <a:prstDash val="solid"/>
              <a:headEnd/>
              <a:tailEnd/>
            </a:ln>
            <a:effectLst/>
          </p:spPr>
          <p:txBody>
            <a:bodyPr wrap="none" rtlCol="0" anchor="t" anchorCtr="0"/>
            <a:lstStyle/>
            <a:p>
              <a:pPr algn="ctr">
                <a:defRPr/>
              </a:pPr>
              <a:endParaRPr lang="ja-JP" altLang="en-US" sz="1200" kern="0">
                <a:solidFill>
                  <a:sysClr val="windowText" lastClr="000000">
                    <a:lumMod val="75000"/>
                    <a:lumOff val="25000"/>
                  </a:sysClr>
                </a:solidFill>
                <a:latin typeface="HGP創英角ｺﾞｼｯｸUB" pitchFamily="50" charset="-128"/>
                <a:ea typeface="HGP創英角ｺﾞｼｯｸUB" pitchFamily="50" charset="-128"/>
              </a:endParaRPr>
            </a:p>
          </p:txBody>
        </p:sp>
        <p:sp>
          <p:nvSpPr>
            <p:cNvPr id="72" name="テキスト ボックス 71"/>
            <p:cNvSpPr txBox="1"/>
            <p:nvPr/>
          </p:nvSpPr>
          <p:spPr bwMode="black">
            <a:xfrm>
              <a:off x="5787135" y="2274717"/>
              <a:ext cx="999111" cy="135015"/>
            </a:xfrm>
            <a:prstGeom prst="rect">
              <a:avLst/>
            </a:prstGeom>
          </p:spPr>
          <p:txBody>
            <a:bodyPr wrap="none" lIns="0" tIns="0" rIns="0" bIns="0" rtlCol="0" anchor="t" anchorCtr="0">
              <a:noAutofit/>
            </a:bodyPr>
            <a:lstStyle/>
            <a:p>
              <a:pPr algn="ctr" defTabSz="514325">
                <a:defRPr/>
              </a:pPr>
              <a:r>
                <a:rPr kumimoji="0" lang="ja-JP" altLang="en-US" sz="900" kern="0">
                  <a:solidFill>
                    <a:prstClr val="black"/>
                  </a:solidFill>
                  <a:uFill>
                    <a:solidFill>
                      <a:srgbClr val="FFC000"/>
                    </a:solidFill>
                  </a:uFill>
                  <a:cs typeface="メイリオ" pitchFamily="50" charset="-128"/>
                </a:rPr>
                <a:t>一括メール配信</a:t>
              </a:r>
              <a:endParaRPr kumimoji="0" lang="en-US" altLang="ja-JP" sz="900" kern="0">
                <a:solidFill>
                  <a:prstClr val="black"/>
                </a:solidFill>
                <a:uFill>
                  <a:solidFill>
                    <a:srgbClr val="FFC000"/>
                  </a:solidFill>
                </a:uFill>
                <a:cs typeface="メイリオ" pitchFamily="50" charset="-128"/>
              </a:endParaRPr>
            </a:p>
          </p:txBody>
        </p:sp>
        <p:sp>
          <p:nvSpPr>
            <p:cNvPr id="73" name="テキスト ボックス 72"/>
            <p:cNvSpPr txBox="1"/>
            <p:nvPr/>
          </p:nvSpPr>
          <p:spPr bwMode="black">
            <a:xfrm>
              <a:off x="6921261" y="2220711"/>
              <a:ext cx="816378" cy="297033"/>
            </a:xfrm>
            <a:prstGeom prst="rect">
              <a:avLst/>
            </a:prstGeom>
          </p:spPr>
          <p:txBody>
            <a:bodyPr wrap="none" lIns="0" tIns="0" rIns="0" bIns="0" rtlCol="0" anchor="t" anchorCtr="0">
              <a:noAutofit/>
            </a:bodyPr>
            <a:lstStyle/>
            <a:p>
              <a:pPr algn="ctr" defTabSz="514325">
                <a:defRPr/>
              </a:pPr>
              <a:r>
                <a:rPr kumimoji="0" lang="ja-JP" altLang="en-US" sz="900" kern="0">
                  <a:solidFill>
                    <a:prstClr val="black"/>
                  </a:solidFill>
                  <a:uFill>
                    <a:solidFill>
                      <a:srgbClr val="FFC000"/>
                    </a:solidFill>
                  </a:uFill>
                  <a:cs typeface="メイリオ" pitchFamily="50" charset="-128"/>
                </a:rPr>
                <a:t>マイナンバー</a:t>
              </a:r>
              <a:endParaRPr kumimoji="0" lang="en-US" altLang="ja-JP" sz="900" kern="0">
                <a:solidFill>
                  <a:prstClr val="black"/>
                </a:solidFill>
                <a:uFill>
                  <a:solidFill>
                    <a:srgbClr val="FFC000"/>
                  </a:solidFill>
                </a:uFill>
                <a:cs typeface="メイリオ" pitchFamily="50" charset="-128"/>
              </a:endParaRPr>
            </a:p>
            <a:p>
              <a:pPr algn="ctr" defTabSz="514325">
                <a:defRPr/>
              </a:pPr>
              <a:r>
                <a:rPr kumimoji="0" lang="ja-JP" altLang="en-US" sz="900" kern="0">
                  <a:solidFill>
                    <a:prstClr val="black"/>
                  </a:solidFill>
                  <a:uFill>
                    <a:solidFill>
                      <a:srgbClr val="FFC000"/>
                    </a:solidFill>
                  </a:uFill>
                  <a:cs typeface="メイリオ" pitchFamily="50" charset="-128"/>
                </a:rPr>
                <a:t>未登録者</a:t>
              </a:r>
              <a:endParaRPr kumimoji="0" lang="en-US" altLang="ja-JP" sz="900" kern="0">
                <a:solidFill>
                  <a:prstClr val="black"/>
                </a:solidFill>
                <a:uFill>
                  <a:solidFill>
                    <a:srgbClr val="FFC000"/>
                  </a:solidFill>
                </a:uFill>
                <a:cs typeface="メイリオ" pitchFamily="50" charset="-128"/>
              </a:endParaRPr>
            </a:p>
          </p:txBody>
        </p:sp>
        <p:sp>
          <p:nvSpPr>
            <p:cNvPr id="74" name="Freeform 422"/>
            <p:cNvSpPr>
              <a:spLocks noEditPoints="1"/>
            </p:cNvSpPr>
            <p:nvPr/>
          </p:nvSpPr>
          <p:spPr bwMode="auto">
            <a:xfrm>
              <a:off x="7110284" y="2868783"/>
              <a:ext cx="385480" cy="432048"/>
            </a:xfrm>
            <a:custGeom>
              <a:avLst/>
              <a:gdLst>
                <a:gd name="T0" fmla="*/ 363 w 892"/>
                <a:gd name="T1" fmla="*/ 681 h 1002"/>
                <a:gd name="T2" fmla="*/ 395 w 892"/>
                <a:gd name="T3" fmla="*/ 722 h 1002"/>
                <a:gd name="T4" fmla="*/ 446 w 892"/>
                <a:gd name="T5" fmla="*/ 736 h 1002"/>
                <a:gd name="T6" fmla="*/ 489 w 892"/>
                <a:gd name="T7" fmla="*/ 725 h 1002"/>
                <a:gd name="T8" fmla="*/ 525 w 892"/>
                <a:gd name="T9" fmla="*/ 689 h 1002"/>
                <a:gd name="T10" fmla="*/ 537 w 892"/>
                <a:gd name="T11" fmla="*/ 646 h 1002"/>
                <a:gd name="T12" fmla="*/ 521 w 892"/>
                <a:gd name="T13" fmla="*/ 596 h 1002"/>
                <a:gd name="T14" fmla="*/ 482 w 892"/>
                <a:gd name="T15" fmla="*/ 563 h 1002"/>
                <a:gd name="T16" fmla="*/ 436 w 892"/>
                <a:gd name="T17" fmla="*/ 556 h 1002"/>
                <a:gd name="T18" fmla="*/ 388 w 892"/>
                <a:gd name="T19" fmla="*/ 576 h 1002"/>
                <a:gd name="T20" fmla="*/ 359 w 892"/>
                <a:gd name="T21" fmla="*/ 620 h 1002"/>
                <a:gd name="T22" fmla="*/ 374 w 892"/>
                <a:gd name="T23" fmla="*/ 752 h 1002"/>
                <a:gd name="T24" fmla="*/ 334 w 892"/>
                <a:gd name="T25" fmla="*/ 774 h 1002"/>
                <a:gd name="T26" fmla="*/ 327 w 892"/>
                <a:gd name="T27" fmla="*/ 960 h 1002"/>
                <a:gd name="T28" fmla="*/ 364 w 892"/>
                <a:gd name="T29" fmla="*/ 1001 h 1002"/>
                <a:gd name="T30" fmla="*/ 545 w 892"/>
                <a:gd name="T31" fmla="*/ 994 h 1002"/>
                <a:gd name="T32" fmla="*/ 566 w 892"/>
                <a:gd name="T33" fmla="*/ 804 h 1002"/>
                <a:gd name="T34" fmla="*/ 545 w 892"/>
                <a:gd name="T35" fmla="*/ 760 h 1002"/>
                <a:gd name="T36" fmla="*/ 29 w 892"/>
                <a:gd name="T37" fmla="*/ 646 h 1002"/>
                <a:gd name="T38" fmla="*/ 45 w 892"/>
                <a:gd name="T39" fmla="*/ 696 h 1002"/>
                <a:gd name="T40" fmla="*/ 84 w 892"/>
                <a:gd name="T41" fmla="*/ 730 h 1002"/>
                <a:gd name="T42" fmla="*/ 129 w 892"/>
                <a:gd name="T43" fmla="*/ 736 h 1002"/>
                <a:gd name="T44" fmla="*/ 177 w 892"/>
                <a:gd name="T45" fmla="*/ 716 h 1002"/>
                <a:gd name="T46" fmla="*/ 206 w 892"/>
                <a:gd name="T47" fmla="*/ 674 h 1002"/>
                <a:gd name="T48" fmla="*/ 208 w 892"/>
                <a:gd name="T49" fmla="*/ 628 h 1002"/>
                <a:gd name="T50" fmla="*/ 184 w 892"/>
                <a:gd name="T51" fmla="*/ 582 h 1002"/>
                <a:gd name="T52" fmla="*/ 138 w 892"/>
                <a:gd name="T53" fmla="*/ 557 h 1002"/>
                <a:gd name="T54" fmla="*/ 93 w 892"/>
                <a:gd name="T55" fmla="*/ 560 h 1002"/>
                <a:gd name="T56" fmla="*/ 50 w 892"/>
                <a:gd name="T57" fmla="*/ 588 h 1002"/>
                <a:gd name="T58" fmla="*/ 29 w 892"/>
                <a:gd name="T59" fmla="*/ 636 h 1002"/>
                <a:gd name="T60" fmla="*/ 38 w 892"/>
                <a:gd name="T61" fmla="*/ 753 h 1002"/>
                <a:gd name="T62" fmla="*/ 2 w 892"/>
                <a:gd name="T63" fmla="*/ 794 h 1002"/>
                <a:gd name="T64" fmla="*/ 9 w 892"/>
                <a:gd name="T65" fmla="*/ 980 h 1002"/>
                <a:gd name="T66" fmla="*/ 192 w 892"/>
                <a:gd name="T67" fmla="*/ 1002 h 1002"/>
                <a:gd name="T68" fmla="*/ 232 w 892"/>
                <a:gd name="T69" fmla="*/ 980 h 1002"/>
                <a:gd name="T70" fmla="*/ 238 w 892"/>
                <a:gd name="T71" fmla="*/ 794 h 1002"/>
                <a:gd name="T72" fmla="*/ 202 w 892"/>
                <a:gd name="T73" fmla="*/ 753 h 1002"/>
                <a:gd name="T74" fmla="*/ 690 w 892"/>
                <a:gd name="T75" fmla="*/ 753 h 1002"/>
                <a:gd name="T76" fmla="*/ 653 w 892"/>
                <a:gd name="T77" fmla="*/ 794 h 1002"/>
                <a:gd name="T78" fmla="*/ 660 w 892"/>
                <a:gd name="T79" fmla="*/ 980 h 1002"/>
                <a:gd name="T80" fmla="*/ 845 w 892"/>
                <a:gd name="T81" fmla="*/ 1002 h 1002"/>
                <a:gd name="T82" fmla="*/ 883 w 892"/>
                <a:gd name="T83" fmla="*/ 980 h 1002"/>
                <a:gd name="T84" fmla="*/ 891 w 892"/>
                <a:gd name="T85" fmla="*/ 794 h 1002"/>
                <a:gd name="T86" fmla="*/ 853 w 892"/>
                <a:gd name="T87" fmla="*/ 753 h 1002"/>
                <a:gd name="T88" fmla="*/ 683 w 892"/>
                <a:gd name="T89" fmla="*/ 664 h 1002"/>
                <a:gd name="T90" fmla="*/ 708 w 892"/>
                <a:gd name="T91" fmla="*/ 710 h 1002"/>
                <a:gd name="T92" fmla="*/ 754 w 892"/>
                <a:gd name="T93" fmla="*/ 735 h 1002"/>
                <a:gd name="T94" fmla="*/ 798 w 892"/>
                <a:gd name="T95" fmla="*/ 732 h 1002"/>
                <a:gd name="T96" fmla="*/ 841 w 892"/>
                <a:gd name="T97" fmla="*/ 704 h 1002"/>
                <a:gd name="T98" fmla="*/ 862 w 892"/>
                <a:gd name="T99" fmla="*/ 656 h 1002"/>
                <a:gd name="T100" fmla="*/ 856 w 892"/>
                <a:gd name="T101" fmla="*/ 611 h 1002"/>
                <a:gd name="T102" fmla="*/ 822 w 892"/>
                <a:gd name="T103" fmla="*/ 572 h 1002"/>
                <a:gd name="T104" fmla="*/ 772 w 892"/>
                <a:gd name="T105" fmla="*/ 556 h 1002"/>
                <a:gd name="T106" fmla="*/ 729 w 892"/>
                <a:gd name="T107" fmla="*/ 567 h 1002"/>
                <a:gd name="T108" fmla="*/ 693 w 892"/>
                <a:gd name="T109" fmla="*/ 603 h 1002"/>
                <a:gd name="T110" fmla="*/ 682 w 892"/>
                <a:gd name="T111" fmla="*/ 646 h 1002"/>
                <a:gd name="T112" fmla="*/ 461 w 892"/>
                <a:gd name="T113" fmla="*/ 371 h 1002"/>
                <a:gd name="T114" fmla="*/ 744 w 892"/>
                <a:gd name="T115" fmla="*/ 0 h 1002"/>
                <a:gd name="T116" fmla="*/ 182 w 892"/>
                <a:gd name="T117" fmla="*/ 129 h 1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92" h="1002">
                  <a:moveTo>
                    <a:pt x="356" y="646"/>
                  </a:moveTo>
                  <a:lnTo>
                    <a:pt x="356" y="646"/>
                  </a:lnTo>
                  <a:lnTo>
                    <a:pt x="356" y="656"/>
                  </a:lnTo>
                  <a:lnTo>
                    <a:pt x="357" y="664"/>
                  </a:lnTo>
                  <a:lnTo>
                    <a:pt x="359" y="674"/>
                  </a:lnTo>
                  <a:lnTo>
                    <a:pt x="363" y="681"/>
                  </a:lnTo>
                  <a:lnTo>
                    <a:pt x="366" y="689"/>
                  </a:lnTo>
                  <a:lnTo>
                    <a:pt x="371" y="696"/>
                  </a:lnTo>
                  <a:lnTo>
                    <a:pt x="376" y="704"/>
                  </a:lnTo>
                  <a:lnTo>
                    <a:pt x="382" y="710"/>
                  </a:lnTo>
                  <a:lnTo>
                    <a:pt x="388" y="716"/>
                  </a:lnTo>
                  <a:lnTo>
                    <a:pt x="395" y="722"/>
                  </a:lnTo>
                  <a:lnTo>
                    <a:pt x="402" y="725"/>
                  </a:lnTo>
                  <a:lnTo>
                    <a:pt x="411" y="730"/>
                  </a:lnTo>
                  <a:lnTo>
                    <a:pt x="419" y="732"/>
                  </a:lnTo>
                  <a:lnTo>
                    <a:pt x="428" y="735"/>
                  </a:lnTo>
                  <a:lnTo>
                    <a:pt x="436" y="736"/>
                  </a:lnTo>
                  <a:lnTo>
                    <a:pt x="446" y="736"/>
                  </a:lnTo>
                  <a:lnTo>
                    <a:pt x="446" y="736"/>
                  </a:lnTo>
                  <a:lnTo>
                    <a:pt x="455" y="736"/>
                  </a:lnTo>
                  <a:lnTo>
                    <a:pt x="464" y="735"/>
                  </a:lnTo>
                  <a:lnTo>
                    <a:pt x="473" y="732"/>
                  </a:lnTo>
                  <a:lnTo>
                    <a:pt x="482" y="730"/>
                  </a:lnTo>
                  <a:lnTo>
                    <a:pt x="489" y="725"/>
                  </a:lnTo>
                  <a:lnTo>
                    <a:pt x="496" y="722"/>
                  </a:lnTo>
                  <a:lnTo>
                    <a:pt x="503" y="716"/>
                  </a:lnTo>
                  <a:lnTo>
                    <a:pt x="510" y="710"/>
                  </a:lnTo>
                  <a:lnTo>
                    <a:pt x="515" y="704"/>
                  </a:lnTo>
                  <a:lnTo>
                    <a:pt x="521" y="696"/>
                  </a:lnTo>
                  <a:lnTo>
                    <a:pt x="525" y="689"/>
                  </a:lnTo>
                  <a:lnTo>
                    <a:pt x="530" y="681"/>
                  </a:lnTo>
                  <a:lnTo>
                    <a:pt x="532" y="674"/>
                  </a:lnTo>
                  <a:lnTo>
                    <a:pt x="534" y="664"/>
                  </a:lnTo>
                  <a:lnTo>
                    <a:pt x="536" y="656"/>
                  </a:lnTo>
                  <a:lnTo>
                    <a:pt x="537" y="646"/>
                  </a:lnTo>
                  <a:lnTo>
                    <a:pt x="537" y="646"/>
                  </a:lnTo>
                  <a:lnTo>
                    <a:pt x="536" y="636"/>
                  </a:lnTo>
                  <a:lnTo>
                    <a:pt x="534" y="628"/>
                  </a:lnTo>
                  <a:lnTo>
                    <a:pt x="532" y="620"/>
                  </a:lnTo>
                  <a:lnTo>
                    <a:pt x="530" y="611"/>
                  </a:lnTo>
                  <a:lnTo>
                    <a:pt x="525" y="603"/>
                  </a:lnTo>
                  <a:lnTo>
                    <a:pt x="521" y="596"/>
                  </a:lnTo>
                  <a:lnTo>
                    <a:pt x="515" y="588"/>
                  </a:lnTo>
                  <a:lnTo>
                    <a:pt x="510" y="582"/>
                  </a:lnTo>
                  <a:lnTo>
                    <a:pt x="503" y="576"/>
                  </a:lnTo>
                  <a:lnTo>
                    <a:pt x="496" y="572"/>
                  </a:lnTo>
                  <a:lnTo>
                    <a:pt x="489" y="567"/>
                  </a:lnTo>
                  <a:lnTo>
                    <a:pt x="482" y="563"/>
                  </a:lnTo>
                  <a:lnTo>
                    <a:pt x="473" y="560"/>
                  </a:lnTo>
                  <a:lnTo>
                    <a:pt x="464" y="557"/>
                  </a:lnTo>
                  <a:lnTo>
                    <a:pt x="455" y="556"/>
                  </a:lnTo>
                  <a:lnTo>
                    <a:pt x="446" y="556"/>
                  </a:lnTo>
                  <a:lnTo>
                    <a:pt x="446" y="556"/>
                  </a:lnTo>
                  <a:lnTo>
                    <a:pt x="436" y="556"/>
                  </a:lnTo>
                  <a:lnTo>
                    <a:pt x="428" y="557"/>
                  </a:lnTo>
                  <a:lnTo>
                    <a:pt x="419" y="560"/>
                  </a:lnTo>
                  <a:lnTo>
                    <a:pt x="411" y="563"/>
                  </a:lnTo>
                  <a:lnTo>
                    <a:pt x="402" y="567"/>
                  </a:lnTo>
                  <a:lnTo>
                    <a:pt x="395" y="572"/>
                  </a:lnTo>
                  <a:lnTo>
                    <a:pt x="388" y="576"/>
                  </a:lnTo>
                  <a:lnTo>
                    <a:pt x="382" y="582"/>
                  </a:lnTo>
                  <a:lnTo>
                    <a:pt x="376" y="588"/>
                  </a:lnTo>
                  <a:lnTo>
                    <a:pt x="371" y="596"/>
                  </a:lnTo>
                  <a:lnTo>
                    <a:pt x="366" y="603"/>
                  </a:lnTo>
                  <a:lnTo>
                    <a:pt x="363" y="611"/>
                  </a:lnTo>
                  <a:lnTo>
                    <a:pt x="359" y="620"/>
                  </a:lnTo>
                  <a:lnTo>
                    <a:pt x="357" y="628"/>
                  </a:lnTo>
                  <a:lnTo>
                    <a:pt x="356" y="636"/>
                  </a:lnTo>
                  <a:lnTo>
                    <a:pt x="356" y="646"/>
                  </a:lnTo>
                  <a:lnTo>
                    <a:pt x="356" y="646"/>
                  </a:lnTo>
                  <a:close/>
                  <a:moveTo>
                    <a:pt x="519" y="752"/>
                  </a:moveTo>
                  <a:lnTo>
                    <a:pt x="374" y="752"/>
                  </a:lnTo>
                  <a:lnTo>
                    <a:pt x="374" y="752"/>
                  </a:lnTo>
                  <a:lnTo>
                    <a:pt x="364" y="753"/>
                  </a:lnTo>
                  <a:lnTo>
                    <a:pt x="356" y="755"/>
                  </a:lnTo>
                  <a:lnTo>
                    <a:pt x="347" y="760"/>
                  </a:lnTo>
                  <a:lnTo>
                    <a:pt x="340" y="767"/>
                  </a:lnTo>
                  <a:lnTo>
                    <a:pt x="334" y="774"/>
                  </a:lnTo>
                  <a:lnTo>
                    <a:pt x="330" y="784"/>
                  </a:lnTo>
                  <a:lnTo>
                    <a:pt x="327" y="794"/>
                  </a:lnTo>
                  <a:lnTo>
                    <a:pt x="327" y="804"/>
                  </a:lnTo>
                  <a:lnTo>
                    <a:pt x="327" y="950"/>
                  </a:lnTo>
                  <a:lnTo>
                    <a:pt x="327" y="950"/>
                  </a:lnTo>
                  <a:lnTo>
                    <a:pt x="327" y="960"/>
                  </a:lnTo>
                  <a:lnTo>
                    <a:pt x="330" y="970"/>
                  </a:lnTo>
                  <a:lnTo>
                    <a:pt x="334" y="980"/>
                  </a:lnTo>
                  <a:lnTo>
                    <a:pt x="340" y="987"/>
                  </a:lnTo>
                  <a:lnTo>
                    <a:pt x="347" y="994"/>
                  </a:lnTo>
                  <a:lnTo>
                    <a:pt x="356" y="999"/>
                  </a:lnTo>
                  <a:lnTo>
                    <a:pt x="364" y="1001"/>
                  </a:lnTo>
                  <a:lnTo>
                    <a:pt x="374" y="1002"/>
                  </a:lnTo>
                  <a:lnTo>
                    <a:pt x="519" y="1002"/>
                  </a:lnTo>
                  <a:lnTo>
                    <a:pt x="519" y="1002"/>
                  </a:lnTo>
                  <a:lnTo>
                    <a:pt x="528" y="1001"/>
                  </a:lnTo>
                  <a:lnTo>
                    <a:pt x="537" y="999"/>
                  </a:lnTo>
                  <a:lnTo>
                    <a:pt x="545" y="994"/>
                  </a:lnTo>
                  <a:lnTo>
                    <a:pt x="551" y="987"/>
                  </a:lnTo>
                  <a:lnTo>
                    <a:pt x="557" y="980"/>
                  </a:lnTo>
                  <a:lnTo>
                    <a:pt x="562" y="970"/>
                  </a:lnTo>
                  <a:lnTo>
                    <a:pt x="564" y="960"/>
                  </a:lnTo>
                  <a:lnTo>
                    <a:pt x="566" y="950"/>
                  </a:lnTo>
                  <a:lnTo>
                    <a:pt x="566" y="804"/>
                  </a:lnTo>
                  <a:lnTo>
                    <a:pt x="566" y="804"/>
                  </a:lnTo>
                  <a:lnTo>
                    <a:pt x="564" y="794"/>
                  </a:lnTo>
                  <a:lnTo>
                    <a:pt x="562" y="784"/>
                  </a:lnTo>
                  <a:lnTo>
                    <a:pt x="557" y="774"/>
                  </a:lnTo>
                  <a:lnTo>
                    <a:pt x="551" y="767"/>
                  </a:lnTo>
                  <a:lnTo>
                    <a:pt x="545" y="760"/>
                  </a:lnTo>
                  <a:lnTo>
                    <a:pt x="537" y="755"/>
                  </a:lnTo>
                  <a:lnTo>
                    <a:pt x="528" y="753"/>
                  </a:lnTo>
                  <a:lnTo>
                    <a:pt x="519" y="752"/>
                  </a:lnTo>
                  <a:lnTo>
                    <a:pt x="519" y="752"/>
                  </a:lnTo>
                  <a:close/>
                  <a:moveTo>
                    <a:pt x="29" y="646"/>
                  </a:moveTo>
                  <a:lnTo>
                    <a:pt x="29" y="646"/>
                  </a:lnTo>
                  <a:lnTo>
                    <a:pt x="29" y="656"/>
                  </a:lnTo>
                  <a:lnTo>
                    <a:pt x="32" y="664"/>
                  </a:lnTo>
                  <a:lnTo>
                    <a:pt x="33" y="674"/>
                  </a:lnTo>
                  <a:lnTo>
                    <a:pt x="36" y="681"/>
                  </a:lnTo>
                  <a:lnTo>
                    <a:pt x="40" y="689"/>
                  </a:lnTo>
                  <a:lnTo>
                    <a:pt x="45" y="696"/>
                  </a:lnTo>
                  <a:lnTo>
                    <a:pt x="50" y="704"/>
                  </a:lnTo>
                  <a:lnTo>
                    <a:pt x="56" y="710"/>
                  </a:lnTo>
                  <a:lnTo>
                    <a:pt x="62" y="716"/>
                  </a:lnTo>
                  <a:lnTo>
                    <a:pt x="69" y="722"/>
                  </a:lnTo>
                  <a:lnTo>
                    <a:pt x="76" y="725"/>
                  </a:lnTo>
                  <a:lnTo>
                    <a:pt x="84" y="730"/>
                  </a:lnTo>
                  <a:lnTo>
                    <a:pt x="93" y="732"/>
                  </a:lnTo>
                  <a:lnTo>
                    <a:pt x="101" y="735"/>
                  </a:lnTo>
                  <a:lnTo>
                    <a:pt x="111" y="736"/>
                  </a:lnTo>
                  <a:lnTo>
                    <a:pt x="119" y="736"/>
                  </a:lnTo>
                  <a:lnTo>
                    <a:pt x="119" y="736"/>
                  </a:lnTo>
                  <a:lnTo>
                    <a:pt x="129" y="736"/>
                  </a:lnTo>
                  <a:lnTo>
                    <a:pt x="138" y="735"/>
                  </a:lnTo>
                  <a:lnTo>
                    <a:pt x="147" y="732"/>
                  </a:lnTo>
                  <a:lnTo>
                    <a:pt x="155" y="730"/>
                  </a:lnTo>
                  <a:lnTo>
                    <a:pt x="162" y="725"/>
                  </a:lnTo>
                  <a:lnTo>
                    <a:pt x="171" y="722"/>
                  </a:lnTo>
                  <a:lnTo>
                    <a:pt x="177" y="716"/>
                  </a:lnTo>
                  <a:lnTo>
                    <a:pt x="184" y="710"/>
                  </a:lnTo>
                  <a:lnTo>
                    <a:pt x="190" y="704"/>
                  </a:lnTo>
                  <a:lnTo>
                    <a:pt x="195" y="696"/>
                  </a:lnTo>
                  <a:lnTo>
                    <a:pt x="200" y="689"/>
                  </a:lnTo>
                  <a:lnTo>
                    <a:pt x="203" y="681"/>
                  </a:lnTo>
                  <a:lnTo>
                    <a:pt x="206" y="674"/>
                  </a:lnTo>
                  <a:lnTo>
                    <a:pt x="208" y="664"/>
                  </a:lnTo>
                  <a:lnTo>
                    <a:pt x="209" y="656"/>
                  </a:lnTo>
                  <a:lnTo>
                    <a:pt x="210" y="646"/>
                  </a:lnTo>
                  <a:lnTo>
                    <a:pt x="210" y="646"/>
                  </a:lnTo>
                  <a:lnTo>
                    <a:pt x="209" y="636"/>
                  </a:lnTo>
                  <a:lnTo>
                    <a:pt x="208" y="628"/>
                  </a:lnTo>
                  <a:lnTo>
                    <a:pt x="206" y="620"/>
                  </a:lnTo>
                  <a:lnTo>
                    <a:pt x="203" y="611"/>
                  </a:lnTo>
                  <a:lnTo>
                    <a:pt x="200" y="603"/>
                  </a:lnTo>
                  <a:lnTo>
                    <a:pt x="195" y="596"/>
                  </a:lnTo>
                  <a:lnTo>
                    <a:pt x="190" y="588"/>
                  </a:lnTo>
                  <a:lnTo>
                    <a:pt x="184" y="582"/>
                  </a:lnTo>
                  <a:lnTo>
                    <a:pt x="177" y="576"/>
                  </a:lnTo>
                  <a:lnTo>
                    <a:pt x="171" y="572"/>
                  </a:lnTo>
                  <a:lnTo>
                    <a:pt x="162" y="567"/>
                  </a:lnTo>
                  <a:lnTo>
                    <a:pt x="155" y="563"/>
                  </a:lnTo>
                  <a:lnTo>
                    <a:pt x="147" y="560"/>
                  </a:lnTo>
                  <a:lnTo>
                    <a:pt x="138" y="557"/>
                  </a:lnTo>
                  <a:lnTo>
                    <a:pt x="129" y="556"/>
                  </a:lnTo>
                  <a:lnTo>
                    <a:pt x="119" y="556"/>
                  </a:lnTo>
                  <a:lnTo>
                    <a:pt x="119" y="556"/>
                  </a:lnTo>
                  <a:lnTo>
                    <a:pt x="111" y="556"/>
                  </a:lnTo>
                  <a:lnTo>
                    <a:pt x="101" y="557"/>
                  </a:lnTo>
                  <a:lnTo>
                    <a:pt x="93" y="560"/>
                  </a:lnTo>
                  <a:lnTo>
                    <a:pt x="84" y="563"/>
                  </a:lnTo>
                  <a:lnTo>
                    <a:pt x="76" y="567"/>
                  </a:lnTo>
                  <a:lnTo>
                    <a:pt x="69" y="572"/>
                  </a:lnTo>
                  <a:lnTo>
                    <a:pt x="62" y="576"/>
                  </a:lnTo>
                  <a:lnTo>
                    <a:pt x="56" y="582"/>
                  </a:lnTo>
                  <a:lnTo>
                    <a:pt x="50" y="588"/>
                  </a:lnTo>
                  <a:lnTo>
                    <a:pt x="45" y="596"/>
                  </a:lnTo>
                  <a:lnTo>
                    <a:pt x="40" y="603"/>
                  </a:lnTo>
                  <a:lnTo>
                    <a:pt x="36" y="611"/>
                  </a:lnTo>
                  <a:lnTo>
                    <a:pt x="33" y="620"/>
                  </a:lnTo>
                  <a:lnTo>
                    <a:pt x="32" y="628"/>
                  </a:lnTo>
                  <a:lnTo>
                    <a:pt x="29" y="636"/>
                  </a:lnTo>
                  <a:lnTo>
                    <a:pt x="29" y="646"/>
                  </a:lnTo>
                  <a:lnTo>
                    <a:pt x="29" y="646"/>
                  </a:lnTo>
                  <a:close/>
                  <a:moveTo>
                    <a:pt x="192" y="752"/>
                  </a:moveTo>
                  <a:lnTo>
                    <a:pt x="47" y="752"/>
                  </a:lnTo>
                  <a:lnTo>
                    <a:pt x="47" y="752"/>
                  </a:lnTo>
                  <a:lnTo>
                    <a:pt x="38" y="753"/>
                  </a:lnTo>
                  <a:lnTo>
                    <a:pt x="29" y="755"/>
                  </a:lnTo>
                  <a:lnTo>
                    <a:pt x="21" y="760"/>
                  </a:lnTo>
                  <a:lnTo>
                    <a:pt x="14" y="767"/>
                  </a:lnTo>
                  <a:lnTo>
                    <a:pt x="9" y="774"/>
                  </a:lnTo>
                  <a:lnTo>
                    <a:pt x="4" y="784"/>
                  </a:lnTo>
                  <a:lnTo>
                    <a:pt x="2" y="794"/>
                  </a:lnTo>
                  <a:lnTo>
                    <a:pt x="0" y="804"/>
                  </a:lnTo>
                  <a:lnTo>
                    <a:pt x="0" y="950"/>
                  </a:lnTo>
                  <a:lnTo>
                    <a:pt x="0" y="950"/>
                  </a:lnTo>
                  <a:lnTo>
                    <a:pt x="2" y="960"/>
                  </a:lnTo>
                  <a:lnTo>
                    <a:pt x="4" y="970"/>
                  </a:lnTo>
                  <a:lnTo>
                    <a:pt x="9" y="980"/>
                  </a:lnTo>
                  <a:lnTo>
                    <a:pt x="14" y="987"/>
                  </a:lnTo>
                  <a:lnTo>
                    <a:pt x="21" y="994"/>
                  </a:lnTo>
                  <a:lnTo>
                    <a:pt x="29" y="999"/>
                  </a:lnTo>
                  <a:lnTo>
                    <a:pt x="38" y="1001"/>
                  </a:lnTo>
                  <a:lnTo>
                    <a:pt x="47" y="1002"/>
                  </a:lnTo>
                  <a:lnTo>
                    <a:pt x="192" y="1002"/>
                  </a:lnTo>
                  <a:lnTo>
                    <a:pt x="192" y="1002"/>
                  </a:lnTo>
                  <a:lnTo>
                    <a:pt x="202" y="1001"/>
                  </a:lnTo>
                  <a:lnTo>
                    <a:pt x="210" y="999"/>
                  </a:lnTo>
                  <a:lnTo>
                    <a:pt x="219" y="994"/>
                  </a:lnTo>
                  <a:lnTo>
                    <a:pt x="226" y="987"/>
                  </a:lnTo>
                  <a:lnTo>
                    <a:pt x="232" y="980"/>
                  </a:lnTo>
                  <a:lnTo>
                    <a:pt x="236" y="970"/>
                  </a:lnTo>
                  <a:lnTo>
                    <a:pt x="239" y="960"/>
                  </a:lnTo>
                  <a:lnTo>
                    <a:pt x="239" y="950"/>
                  </a:lnTo>
                  <a:lnTo>
                    <a:pt x="239" y="804"/>
                  </a:lnTo>
                  <a:lnTo>
                    <a:pt x="239" y="804"/>
                  </a:lnTo>
                  <a:lnTo>
                    <a:pt x="238" y="794"/>
                  </a:lnTo>
                  <a:lnTo>
                    <a:pt x="236" y="784"/>
                  </a:lnTo>
                  <a:lnTo>
                    <a:pt x="231" y="774"/>
                  </a:lnTo>
                  <a:lnTo>
                    <a:pt x="226" y="767"/>
                  </a:lnTo>
                  <a:lnTo>
                    <a:pt x="219" y="760"/>
                  </a:lnTo>
                  <a:lnTo>
                    <a:pt x="210" y="755"/>
                  </a:lnTo>
                  <a:lnTo>
                    <a:pt x="202" y="753"/>
                  </a:lnTo>
                  <a:lnTo>
                    <a:pt x="192" y="752"/>
                  </a:lnTo>
                  <a:lnTo>
                    <a:pt x="192" y="752"/>
                  </a:lnTo>
                  <a:close/>
                  <a:moveTo>
                    <a:pt x="845" y="752"/>
                  </a:moveTo>
                  <a:lnTo>
                    <a:pt x="700" y="752"/>
                  </a:lnTo>
                  <a:lnTo>
                    <a:pt x="700" y="752"/>
                  </a:lnTo>
                  <a:lnTo>
                    <a:pt x="690" y="753"/>
                  </a:lnTo>
                  <a:lnTo>
                    <a:pt x="681" y="755"/>
                  </a:lnTo>
                  <a:lnTo>
                    <a:pt x="674" y="760"/>
                  </a:lnTo>
                  <a:lnTo>
                    <a:pt x="666" y="767"/>
                  </a:lnTo>
                  <a:lnTo>
                    <a:pt x="660" y="774"/>
                  </a:lnTo>
                  <a:lnTo>
                    <a:pt x="656" y="784"/>
                  </a:lnTo>
                  <a:lnTo>
                    <a:pt x="653" y="794"/>
                  </a:lnTo>
                  <a:lnTo>
                    <a:pt x="652" y="804"/>
                  </a:lnTo>
                  <a:lnTo>
                    <a:pt x="652" y="950"/>
                  </a:lnTo>
                  <a:lnTo>
                    <a:pt x="652" y="950"/>
                  </a:lnTo>
                  <a:lnTo>
                    <a:pt x="653" y="960"/>
                  </a:lnTo>
                  <a:lnTo>
                    <a:pt x="656" y="970"/>
                  </a:lnTo>
                  <a:lnTo>
                    <a:pt x="660" y="980"/>
                  </a:lnTo>
                  <a:lnTo>
                    <a:pt x="666" y="987"/>
                  </a:lnTo>
                  <a:lnTo>
                    <a:pt x="674" y="994"/>
                  </a:lnTo>
                  <a:lnTo>
                    <a:pt x="681" y="999"/>
                  </a:lnTo>
                  <a:lnTo>
                    <a:pt x="690" y="1001"/>
                  </a:lnTo>
                  <a:lnTo>
                    <a:pt x="700" y="1002"/>
                  </a:lnTo>
                  <a:lnTo>
                    <a:pt x="845" y="1002"/>
                  </a:lnTo>
                  <a:lnTo>
                    <a:pt x="845" y="1002"/>
                  </a:lnTo>
                  <a:lnTo>
                    <a:pt x="853" y="1001"/>
                  </a:lnTo>
                  <a:lnTo>
                    <a:pt x="863" y="999"/>
                  </a:lnTo>
                  <a:lnTo>
                    <a:pt x="870" y="994"/>
                  </a:lnTo>
                  <a:lnTo>
                    <a:pt x="877" y="987"/>
                  </a:lnTo>
                  <a:lnTo>
                    <a:pt x="883" y="980"/>
                  </a:lnTo>
                  <a:lnTo>
                    <a:pt x="888" y="970"/>
                  </a:lnTo>
                  <a:lnTo>
                    <a:pt x="891" y="960"/>
                  </a:lnTo>
                  <a:lnTo>
                    <a:pt x="892" y="950"/>
                  </a:lnTo>
                  <a:lnTo>
                    <a:pt x="892" y="804"/>
                  </a:lnTo>
                  <a:lnTo>
                    <a:pt x="892" y="804"/>
                  </a:lnTo>
                  <a:lnTo>
                    <a:pt x="891" y="794"/>
                  </a:lnTo>
                  <a:lnTo>
                    <a:pt x="888" y="784"/>
                  </a:lnTo>
                  <a:lnTo>
                    <a:pt x="883" y="774"/>
                  </a:lnTo>
                  <a:lnTo>
                    <a:pt x="877" y="767"/>
                  </a:lnTo>
                  <a:lnTo>
                    <a:pt x="870" y="760"/>
                  </a:lnTo>
                  <a:lnTo>
                    <a:pt x="863" y="755"/>
                  </a:lnTo>
                  <a:lnTo>
                    <a:pt x="853" y="753"/>
                  </a:lnTo>
                  <a:lnTo>
                    <a:pt x="845" y="752"/>
                  </a:lnTo>
                  <a:lnTo>
                    <a:pt x="845" y="752"/>
                  </a:lnTo>
                  <a:close/>
                  <a:moveTo>
                    <a:pt x="682" y="646"/>
                  </a:moveTo>
                  <a:lnTo>
                    <a:pt x="682" y="646"/>
                  </a:lnTo>
                  <a:lnTo>
                    <a:pt x="682" y="656"/>
                  </a:lnTo>
                  <a:lnTo>
                    <a:pt x="683" y="664"/>
                  </a:lnTo>
                  <a:lnTo>
                    <a:pt x="686" y="674"/>
                  </a:lnTo>
                  <a:lnTo>
                    <a:pt x="689" y="681"/>
                  </a:lnTo>
                  <a:lnTo>
                    <a:pt x="693" y="689"/>
                  </a:lnTo>
                  <a:lnTo>
                    <a:pt x="698" y="696"/>
                  </a:lnTo>
                  <a:lnTo>
                    <a:pt x="702" y="704"/>
                  </a:lnTo>
                  <a:lnTo>
                    <a:pt x="708" y="710"/>
                  </a:lnTo>
                  <a:lnTo>
                    <a:pt x="714" y="716"/>
                  </a:lnTo>
                  <a:lnTo>
                    <a:pt x="722" y="722"/>
                  </a:lnTo>
                  <a:lnTo>
                    <a:pt x="729" y="725"/>
                  </a:lnTo>
                  <a:lnTo>
                    <a:pt x="737" y="730"/>
                  </a:lnTo>
                  <a:lnTo>
                    <a:pt x="746" y="732"/>
                  </a:lnTo>
                  <a:lnTo>
                    <a:pt x="754" y="735"/>
                  </a:lnTo>
                  <a:lnTo>
                    <a:pt x="762" y="736"/>
                  </a:lnTo>
                  <a:lnTo>
                    <a:pt x="772" y="736"/>
                  </a:lnTo>
                  <a:lnTo>
                    <a:pt x="772" y="736"/>
                  </a:lnTo>
                  <a:lnTo>
                    <a:pt x="781" y="736"/>
                  </a:lnTo>
                  <a:lnTo>
                    <a:pt x="790" y="735"/>
                  </a:lnTo>
                  <a:lnTo>
                    <a:pt x="798" y="732"/>
                  </a:lnTo>
                  <a:lnTo>
                    <a:pt x="807" y="730"/>
                  </a:lnTo>
                  <a:lnTo>
                    <a:pt x="815" y="725"/>
                  </a:lnTo>
                  <a:lnTo>
                    <a:pt x="822" y="722"/>
                  </a:lnTo>
                  <a:lnTo>
                    <a:pt x="829" y="716"/>
                  </a:lnTo>
                  <a:lnTo>
                    <a:pt x="835" y="710"/>
                  </a:lnTo>
                  <a:lnTo>
                    <a:pt x="841" y="704"/>
                  </a:lnTo>
                  <a:lnTo>
                    <a:pt x="847" y="696"/>
                  </a:lnTo>
                  <a:lnTo>
                    <a:pt x="851" y="689"/>
                  </a:lnTo>
                  <a:lnTo>
                    <a:pt x="856" y="681"/>
                  </a:lnTo>
                  <a:lnTo>
                    <a:pt x="858" y="674"/>
                  </a:lnTo>
                  <a:lnTo>
                    <a:pt x="861" y="664"/>
                  </a:lnTo>
                  <a:lnTo>
                    <a:pt x="862" y="656"/>
                  </a:lnTo>
                  <a:lnTo>
                    <a:pt x="862" y="646"/>
                  </a:lnTo>
                  <a:lnTo>
                    <a:pt x="862" y="646"/>
                  </a:lnTo>
                  <a:lnTo>
                    <a:pt x="862" y="636"/>
                  </a:lnTo>
                  <a:lnTo>
                    <a:pt x="861" y="628"/>
                  </a:lnTo>
                  <a:lnTo>
                    <a:pt x="858" y="620"/>
                  </a:lnTo>
                  <a:lnTo>
                    <a:pt x="856" y="611"/>
                  </a:lnTo>
                  <a:lnTo>
                    <a:pt x="851" y="603"/>
                  </a:lnTo>
                  <a:lnTo>
                    <a:pt x="847" y="596"/>
                  </a:lnTo>
                  <a:lnTo>
                    <a:pt x="841" y="588"/>
                  </a:lnTo>
                  <a:lnTo>
                    <a:pt x="835" y="582"/>
                  </a:lnTo>
                  <a:lnTo>
                    <a:pt x="829" y="576"/>
                  </a:lnTo>
                  <a:lnTo>
                    <a:pt x="822" y="572"/>
                  </a:lnTo>
                  <a:lnTo>
                    <a:pt x="815" y="567"/>
                  </a:lnTo>
                  <a:lnTo>
                    <a:pt x="807" y="563"/>
                  </a:lnTo>
                  <a:lnTo>
                    <a:pt x="798" y="560"/>
                  </a:lnTo>
                  <a:lnTo>
                    <a:pt x="790" y="557"/>
                  </a:lnTo>
                  <a:lnTo>
                    <a:pt x="781" y="556"/>
                  </a:lnTo>
                  <a:lnTo>
                    <a:pt x="772" y="556"/>
                  </a:lnTo>
                  <a:lnTo>
                    <a:pt x="772" y="556"/>
                  </a:lnTo>
                  <a:lnTo>
                    <a:pt x="762" y="556"/>
                  </a:lnTo>
                  <a:lnTo>
                    <a:pt x="754" y="557"/>
                  </a:lnTo>
                  <a:lnTo>
                    <a:pt x="746" y="560"/>
                  </a:lnTo>
                  <a:lnTo>
                    <a:pt x="737" y="563"/>
                  </a:lnTo>
                  <a:lnTo>
                    <a:pt x="729" y="567"/>
                  </a:lnTo>
                  <a:lnTo>
                    <a:pt x="722" y="572"/>
                  </a:lnTo>
                  <a:lnTo>
                    <a:pt x="714" y="576"/>
                  </a:lnTo>
                  <a:lnTo>
                    <a:pt x="708" y="582"/>
                  </a:lnTo>
                  <a:lnTo>
                    <a:pt x="702" y="588"/>
                  </a:lnTo>
                  <a:lnTo>
                    <a:pt x="698" y="596"/>
                  </a:lnTo>
                  <a:lnTo>
                    <a:pt x="693" y="603"/>
                  </a:lnTo>
                  <a:lnTo>
                    <a:pt x="689" y="611"/>
                  </a:lnTo>
                  <a:lnTo>
                    <a:pt x="686" y="620"/>
                  </a:lnTo>
                  <a:lnTo>
                    <a:pt x="683" y="628"/>
                  </a:lnTo>
                  <a:lnTo>
                    <a:pt x="682" y="636"/>
                  </a:lnTo>
                  <a:lnTo>
                    <a:pt x="682" y="646"/>
                  </a:lnTo>
                  <a:lnTo>
                    <a:pt x="682" y="646"/>
                  </a:lnTo>
                  <a:close/>
                  <a:moveTo>
                    <a:pt x="156" y="515"/>
                  </a:moveTo>
                  <a:lnTo>
                    <a:pt x="300" y="371"/>
                  </a:lnTo>
                  <a:lnTo>
                    <a:pt x="431" y="371"/>
                  </a:lnTo>
                  <a:lnTo>
                    <a:pt x="431" y="536"/>
                  </a:lnTo>
                  <a:lnTo>
                    <a:pt x="461" y="536"/>
                  </a:lnTo>
                  <a:lnTo>
                    <a:pt x="461" y="371"/>
                  </a:lnTo>
                  <a:lnTo>
                    <a:pt x="592" y="371"/>
                  </a:lnTo>
                  <a:lnTo>
                    <a:pt x="735" y="515"/>
                  </a:lnTo>
                  <a:lnTo>
                    <a:pt x="756" y="495"/>
                  </a:lnTo>
                  <a:lnTo>
                    <a:pt x="634" y="371"/>
                  </a:lnTo>
                  <a:lnTo>
                    <a:pt x="744" y="371"/>
                  </a:lnTo>
                  <a:lnTo>
                    <a:pt x="744" y="0"/>
                  </a:lnTo>
                  <a:lnTo>
                    <a:pt x="147" y="0"/>
                  </a:lnTo>
                  <a:lnTo>
                    <a:pt x="147" y="371"/>
                  </a:lnTo>
                  <a:lnTo>
                    <a:pt x="258" y="371"/>
                  </a:lnTo>
                  <a:lnTo>
                    <a:pt x="136" y="495"/>
                  </a:lnTo>
                  <a:lnTo>
                    <a:pt x="156" y="515"/>
                  </a:lnTo>
                  <a:close/>
                  <a:moveTo>
                    <a:pt x="182" y="129"/>
                  </a:moveTo>
                  <a:lnTo>
                    <a:pt x="704" y="129"/>
                  </a:lnTo>
                  <a:lnTo>
                    <a:pt x="704" y="321"/>
                  </a:lnTo>
                  <a:lnTo>
                    <a:pt x="182" y="321"/>
                  </a:lnTo>
                  <a:lnTo>
                    <a:pt x="182" y="129"/>
                  </a:lnTo>
                  <a:close/>
                </a:path>
              </a:pathLst>
            </a:custGeom>
            <a:solidFill>
              <a:srgbClr val="54C2F0"/>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nvGrpSpPr>
            <p:cNvPr id="75" name="グループ化 282"/>
            <p:cNvGrpSpPr/>
            <p:nvPr/>
          </p:nvGrpSpPr>
          <p:grpSpPr>
            <a:xfrm>
              <a:off x="6133644" y="2886616"/>
              <a:ext cx="355569" cy="360209"/>
              <a:chOff x="4887516" y="682625"/>
              <a:chExt cx="381000" cy="385971"/>
            </a:xfrm>
            <a:solidFill>
              <a:srgbClr val="54C2F0"/>
            </a:solidFill>
          </p:grpSpPr>
          <p:sp>
            <p:nvSpPr>
              <p:cNvPr id="76" name="Rectangle 195"/>
              <p:cNvSpPr>
                <a:spLocks noChangeArrowheads="1"/>
              </p:cNvSpPr>
              <p:nvPr/>
            </p:nvSpPr>
            <p:spPr bwMode="auto">
              <a:xfrm>
                <a:off x="4912916" y="746125"/>
                <a:ext cx="330200" cy="38100"/>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77" name="Rectangle 196"/>
              <p:cNvSpPr>
                <a:spLocks noChangeArrowheads="1"/>
              </p:cNvSpPr>
              <p:nvPr/>
            </p:nvSpPr>
            <p:spPr bwMode="auto">
              <a:xfrm>
                <a:off x="4938316" y="682625"/>
                <a:ext cx="279400" cy="25400"/>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78" name="Freeform 197"/>
              <p:cNvSpPr>
                <a:spLocks noEditPoints="1"/>
              </p:cNvSpPr>
              <p:nvPr/>
            </p:nvSpPr>
            <p:spPr bwMode="auto">
              <a:xfrm>
                <a:off x="4887516" y="827296"/>
                <a:ext cx="381000" cy="241300"/>
              </a:xfrm>
              <a:custGeom>
                <a:avLst/>
                <a:gdLst/>
                <a:ahLst/>
                <a:cxnLst>
                  <a:cxn ang="0">
                    <a:pos x="0" y="152"/>
                  </a:cxn>
                  <a:cxn ang="0">
                    <a:pos x="240" y="152"/>
                  </a:cxn>
                  <a:cxn ang="0">
                    <a:pos x="240" y="0"/>
                  </a:cxn>
                  <a:cxn ang="0">
                    <a:pos x="0" y="0"/>
                  </a:cxn>
                  <a:cxn ang="0">
                    <a:pos x="0" y="152"/>
                  </a:cxn>
                  <a:cxn ang="0">
                    <a:pos x="176" y="72"/>
                  </a:cxn>
                  <a:cxn ang="0">
                    <a:pos x="64" y="72"/>
                  </a:cxn>
                  <a:cxn ang="0">
                    <a:pos x="64" y="24"/>
                  </a:cxn>
                  <a:cxn ang="0">
                    <a:pos x="176" y="24"/>
                  </a:cxn>
                  <a:cxn ang="0">
                    <a:pos x="176" y="72"/>
                  </a:cxn>
                </a:cxnLst>
                <a:rect l="0" t="0" r="r" b="b"/>
                <a:pathLst>
                  <a:path w="240" h="152">
                    <a:moveTo>
                      <a:pt x="0" y="152"/>
                    </a:moveTo>
                    <a:lnTo>
                      <a:pt x="240" y="152"/>
                    </a:lnTo>
                    <a:lnTo>
                      <a:pt x="240" y="0"/>
                    </a:lnTo>
                    <a:lnTo>
                      <a:pt x="0" y="0"/>
                    </a:lnTo>
                    <a:lnTo>
                      <a:pt x="0" y="152"/>
                    </a:lnTo>
                    <a:close/>
                    <a:moveTo>
                      <a:pt x="176" y="72"/>
                    </a:moveTo>
                    <a:lnTo>
                      <a:pt x="64" y="72"/>
                    </a:lnTo>
                    <a:lnTo>
                      <a:pt x="64" y="24"/>
                    </a:lnTo>
                    <a:lnTo>
                      <a:pt x="176" y="24"/>
                    </a:lnTo>
                    <a:lnTo>
                      <a:pt x="176" y="7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sp>
          <p:nvSpPr>
            <p:cNvPr id="79" name="Freeform 152"/>
            <p:cNvSpPr>
              <a:spLocks noEditPoints="1"/>
            </p:cNvSpPr>
            <p:nvPr/>
          </p:nvSpPr>
          <p:spPr bwMode="auto">
            <a:xfrm>
              <a:off x="1736685" y="3192820"/>
              <a:ext cx="378042" cy="436202"/>
            </a:xfrm>
            <a:custGeom>
              <a:avLst/>
              <a:gdLst/>
              <a:ahLst/>
              <a:cxnLst>
                <a:cxn ang="0">
                  <a:pos x="0" y="0"/>
                </a:cxn>
                <a:cxn ang="0">
                  <a:pos x="0" y="240"/>
                </a:cxn>
                <a:cxn ang="0">
                  <a:pos x="136" y="240"/>
                </a:cxn>
                <a:cxn ang="0">
                  <a:pos x="208" y="240"/>
                </a:cxn>
                <a:cxn ang="0">
                  <a:pos x="208" y="168"/>
                </a:cxn>
                <a:cxn ang="0">
                  <a:pos x="208" y="0"/>
                </a:cxn>
                <a:cxn ang="0">
                  <a:pos x="0" y="0"/>
                </a:cxn>
                <a:cxn ang="0">
                  <a:pos x="136" y="168"/>
                </a:cxn>
                <a:cxn ang="0">
                  <a:pos x="136" y="216"/>
                </a:cxn>
                <a:cxn ang="0">
                  <a:pos x="24" y="216"/>
                </a:cxn>
                <a:cxn ang="0">
                  <a:pos x="24" y="24"/>
                </a:cxn>
                <a:cxn ang="0">
                  <a:pos x="184" y="24"/>
                </a:cxn>
                <a:cxn ang="0">
                  <a:pos x="184" y="168"/>
                </a:cxn>
                <a:cxn ang="0">
                  <a:pos x="136" y="168"/>
                </a:cxn>
              </a:cxnLst>
              <a:rect l="0" t="0" r="r" b="b"/>
              <a:pathLst>
                <a:path w="208" h="240">
                  <a:moveTo>
                    <a:pt x="0" y="0"/>
                  </a:moveTo>
                  <a:lnTo>
                    <a:pt x="0" y="240"/>
                  </a:lnTo>
                  <a:lnTo>
                    <a:pt x="136" y="240"/>
                  </a:lnTo>
                  <a:lnTo>
                    <a:pt x="208" y="240"/>
                  </a:lnTo>
                  <a:lnTo>
                    <a:pt x="208" y="168"/>
                  </a:lnTo>
                  <a:lnTo>
                    <a:pt x="208" y="0"/>
                  </a:lnTo>
                  <a:lnTo>
                    <a:pt x="0" y="0"/>
                  </a:lnTo>
                  <a:close/>
                  <a:moveTo>
                    <a:pt x="136" y="168"/>
                  </a:moveTo>
                  <a:lnTo>
                    <a:pt x="136" y="216"/>
                  </a:lnTo>
                  <a:lnTo>
                    <a:pt x="24" y="216"/>
                  </a:lnTo>
                  <a:lnTo>
                    <a:pt x="24" y="24"/>
                  </a:lnTo>
                  <a:lnTo>
                    <a:pt x="184" y="24"/>
                  </a:lnTo>
                  <a:lnTo>
                    <a:pt x="184" y="168"/>
                  </a:lnTo>
                  <a:lnTo>
                    <a:pt x="136" y="168"/>
                  </a:lnTo>
                  <a:close/>
                </a:path>
              </a:pathLst>
            </a:custGeom>
            <a:solidFill>
              <a:srgbClr val="FF8585"/>
            </a:solid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80" name="テキスト ボックス 79"/>
            <p:cNvSpPr txBox="1"/>
            <p:nvPr/>
          </p:nvSpPr>
          <p:spPr bwMode="black">
            <a:xfrm>
              <a:off x="1790691" y="3300832"/>
              <a:ext cx="378042" cy="138499"/>
            </a:xfrm>
            <a:prstGeom prst="rect">
              <a:avLst/>
            </a:prstGeom>
          </p:spPr>
          <p:txBody>
            <a:bodyPr wrap="square" lIns="0" tIns="0" rIns="0" bIns="0" rtlCol="0" anchor="t" anchorCtr="0">
              <a:spAutoFit/>
            </a:bodyPr>
            <a:lstStyle/>
            <a:p>
              <a:pPr defTabSz="514325">
                <a:defRPr/>
              </a:pPr>
              <a:r>
                <a:rPr kumimoji="0" lang="en-US" altLang="ja-JP" sz="900" b="1" kern="0">
                  <a:solidFill>
                    <a:srgbClr val="FF8585"/>
                  </a:solidFill>
                  <a:uFill>
                    <a:solidFill>
                      <a:srgbClr val="FFC000"/>
                    </a:solidFill>
                  </a:uFill>
                  <a:cs typeface="メイリオ" pitchFamily="50" charset="-128"/>
                </a:rPr>
                <a:t>CSV</a:t>
              </a:r>
            </a:p>
          </p:txBody>
        </p:sp>
        <p:grpSp>
          <p:nvGrpSpPr>
            <p:cNvPr id="81" name="グループ化 254"/>
            <p:cNvGrpSpPr/>
            <p:nvPr/>
          </p:nvGrpSpPr>
          <p:grpSpPr>
            <a:xfrm>
              <a:off x="1736685" y="4106769"/>
              <a:ext cx="378042" cy="436202"/>
              <a:chOff x="4011216" y="1584325"/>
              <a:chExt cx="330200" cy="381000"/>
            </a:xfrm>
            <a:solidFill>
              <a:srgbClr val="FF8585"/>
            </a:solidFill>
          </p:grpSpPr>
          <p:sp>
            <p:nvSpPr>
              <p:cNvPr id="82" name="Freeform 152"/>
              <p:cNvSpPr>
                <a:spLocks noEditPoints="1"/>
              </p:cNvSpPr>
              <p:nvPr/>
            </p:nvSpPr>
            <p:spPr bwMode="auto">
              <a:xfrm>
                <a:off x="4011216" y="1584325"/>
                <a:ext cx="330200" cy="381000"/>
              </a:xfrm>
              <a:custGeom>
                <a:avLst/>
                <a:gdLst/>
                <a:ahLst/>
                <a:cxnLst>
                  <a:cxn ang="0">
                    <a:pos x="0" y="0"/>
                  </a:cxn>
                  <a:cxn ang="0">
                    <a:pos x="0" y="240"/>
                  </a:cxn>
                  <a:cxn ang="0">
                    <a:pos x="136" y="240"/>
                  </a:cxn>
                  <a:cxn ang="0">
                    <a:pos x="208" y="240"/>
                  </a:cxn>
                  <a:cxn ang="0">
                    <a:pos x="208" y="168"/>
                  </a:cxn>
                  <a:cxn ang="0">
                    <a:pos x="208" y="0"/>
                  </a:cxn>
                  <a:cxn ang="0">
                    <a:pos x="0" y="0"/>
                  </a:cxn>
                  <a:cxn ang="0">
                    <a:pos x="136" y="168"/>
                  </a:cxn>
                  <a:cxn ang="0">
                    <a:pos x="136" y="216"/>
                  </a:cxn>
                  <a:cxn ang="0">
                    <a:pos x="24" y="216"/>
                  </a:cxn>
                  <a:cxn ang="0">
                    <a:pos x="24" y="24"/>
                  </a:cxn>
                  <a:cxn ang="0">
                    <a:pos x="184" y="24"/>
                  </a:cxn>
                  <a:cxn ang="0">
                    <a:pos x="184" y="168"/>
                  </a:cxn>
                  <a:cxn ang="0">
                    <a:pos x="136" y="168"/>
                  </a:cxn>
                </a:cxnLst>
                <a:rect l="0" t="0" r="r" b="b"/>
                <a:pathLst>
                  <a:path w="208" h="240">
                    <a:moveTo>
                      <a:pt x="0" y="0"/>
                    </a:moveTo>
                    <a:lnTo>
                      <a:pt x="0" y="240"/>
                    </a:lnTo>
                    <a:lnTo>
                      <a:pt x="136" y="240"/>
                    </a:lnTo>
                    <a:lnTo>
                      <a:pt x="208" y="240"/>
                    </a:lnTo>
                    <a:lnTo>
                      <a:pt x="208" y="168"/>
                    </a:lnTo>
                    <a:lnTo>
                      <a:pt x="208" y="0"/>
                    </a:lnTo>
                    <a:lnTo>
                      <a:pt x="0" y="0"/>
                    </a:lnTo>
                    <a:close/>
                    <a:moveTo>
                      <a:pt x="136" y="168"/>
                    </a:moveTo>
                    <a:lnTo>
                      <a:pt x="136" y="216"/>
                    </a:lnTo>
                    <a:lnTo>
                      <a:pt x="24" y="216"/>
                    </a:lnTo>
                    <a:lnTo>
                      <a:pt x="24" y="24"/>
                    </a:lnTo>
                    <a:lnTo>
                      <a:pt x="184" y="24"/>
                    </a:lnTo>
                    <a:lnTo>
                      <a:pt x="184" y="168"/>
                    </a:lnTo>
                    <a:lnTo>
                      <a:pt x="136" y="168"/>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83" name="Rectangle 153"/>
              <p:cNvSpPr>
                <a:spLocks noChangeArrowheads="1"/>
              </p:cNvSpPr>
              <p:nvPr/>
            </p:nvSpPr>
            <p:spPr bwMode="auto">
              <a:xfrm>
                <a:off x="4087416" y="1660525"/>
                <a:ext cx="177800" cy="38100"/>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84" name="Rectangle 154"/>
              <p:cNvSpPr>
                <a:spLocks noChangeArrowheads="1"/>
              </p:cNvSpPr>
              <p:nvPr/>
            </p:nvSpPr>
            <p:spPr bwMode="auto">
              <a:xfrm>
                <a:off x="4087416" y="1736725"/>
                <a:ext cx="177800" cy="38100"/>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85" name="Rectangle 155"/>
              <p:cNvSpPr>
                <a:spLocks noChangeArrowheads="1"/>
              </p:cNvSpPr>
              <p:nvPr/>
            </p:nvSpPr>
            <p:spPr bwMode="auto">
              <a:xfrm>
                <a:off x="4087416" y="1812925"/>
                <a:ext cx="88900" cy="38100"/>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sp>
          <p:nvSpPr>
            <p:cNvPr id="86" name="角丸四角形 85"/>
            <p:cNvSpPr/>
            <p:nvPr/>
          </p:nvSpPr>
          <p:spPr>
            <a:xfrm>
              <a:off x="3788913" y="1788663"/>
              <a:ext cx="1458162" cy="216024"/>
            </a:xfrm>
            <a:prstGeom prst="roundRect">
              <a:avLst>
                <a:gd name="adj" fmla="val 0"/>
              </a:avLst>
            </a:prstGeom>
            <a:solidFill>
              <a:srgbClr val="54C2F0"/>
            </a:solidFill>
            <a:ln w="25400" cap="flat" cmpd="sng" algn="ctr">
              <a:noFill/>
              <a:prstDash val="solid"/>
            </a:ln>
            <a:effectLst/>
          </p:spPr>
          <p:txBody>
            <a:bodyPr lIns="68577" tIns="34289" rIns="68577" bIns="34289" rtlCol="0" anchor="ctr"/>
            <a:lstStyle/>
            <a:p>
              <a:pPr algn="ctr" defTabSz="514325">
                <a:defRPr/>
              </a:pPr>
              <a:r>
                <a:rPr kumimoji="0" lang="ja-JP" altLang="en-US" sz="1200" kern="0">
                  <a:solidFill>
                    <a:srgbClr val="FFFFFF"/>
                  </a:solidFill>
                </a:rPr>
                <a:t>利用端末制限</a:t>
              </a:r>
            </a:p>
          </p:txBody>
        </p:sp>
        <p:sp>
          <p:nvSpPr>
            <p:cNvPr id="87" name="Freeform 438"/>
            <p:cNvSpPr>
              <a:spLocks noEditPoints="1"/>
            </p:cNvSpPr>
            <p:nvPr/>
          </p:nvSpPr>
          <p:spPr bwMode="auto">
            <a:xfrm>
              <a:off x="4220961" y="2064952"/>
              <a:ext cx="189021" cy="263771"/>
            </a:xfrm>
            <a:custGeom>
              <a:avLst/>
              <a:gdLst>
                <a:gd name="T0" fmla="*/ 196 w 662"/>
                <a:gd name="T1" fmla="*/ 247 h 922"/>
                <a:gd name="T2" fmla="*/ 198 w 662"/>
                <a:gd name="T3" fmla="*/ 220 h 922"/>
                <a:gd name="T4" fmla="*/ 207 w 662"/>
                <a:gd name="T5" fmla="*/ 194 h 922"/>
                <a:gd name="T6" fmla="*/ 219 w 662"/>
                <a:gd name="T7" fmla="*/ 172 h 922"/>
                <a:gd name="T8" fmla="*/ 235 w 662"/>
                <a:gd name="T9" fmla="*/ 151 h 922"/>
                <a:gd name="T10" fmla="*/ 256 w 662"/>
                <a:gd name="T11" fmla="*/ 134 h 922"/>
                <a:gd name="T12" fmla="*/ 279 w 662"/>
                <a:gd name="T13" fmla="*/ 122 h 922"/>
                <a:gd name="T14" fmla="*/ 304 w 662"/>
                <a:gd name="T15" fmla="*/ 114 h 922"/>
                <a:gd name="T16" fmla="*/ 331 w 662"/>
                <a:gd name="T17" fmla="*/ 112 h 922"/>
                <a:gd name="T18" fmla="*/ 344 w 662"/>
                <a:gd name="T19" fmla="*/ 112 h 922"/>
                <a:gd name="T20" fmla="*/ 372 w 662"/>
                <a:gd name="T21" fmla="*/ 118 h 922"/>
                <a:gd name="T22" fmla="*/ 396 w 662"/>
                <a:gd name="T23" fmla="*/ 128 h 922"/>
                <a:gd name="T24" fmla="*/ 418 w 662"/>
                <a:gd name="T25" fmla="*/ 143 h 922"/>
                <a:gd name="T26" fmla="*/ 436 w 662"/>
                <a:gd name="T27" fmla="*/ 161 h 922"/>
                <a:gd name="T28" fmla="*/ 450 w 662"/>
                <a:gd name="T29" fmla="*/ 182 h 922"/>
                <a:gd name="T30" fmla="*/ 461 w 662"/>
                <a:gd name="T31" fmla="*/ 206 h 922"/>
                <a:gd name="T32" fmla="*/ 467 w 662"/>
                <a:gd name="T33" fmla="*/ 233 h 922"/>
                <a:gd name="T34" fmla="*/ 467 w 662"/>
                <a:gd name="T35" fmla="*/ 388 h 922"/>
                <a:gd name="T36" fmla="*/ 578 w 662"/>
                <a:gd name="T37" fmla="*/ 247 h 922"/>
                <a:gd name="T38" fmla="*/ 577 w 662"/>
                <a:gd name="T39" fmla="*/ 222 h 922"/>
                <a:gd name="T40" fmla="*/ 568 w 662"/>
                <a:gd name="T41" fmla="*/ 174 h 922"/>
                <a:gd name="T42" fmla="*/ 548 w 662"/>
                <a:gd name="T43" fmla="*/ 130 h 922"/>
                <a:gd name="T44" fmla="*/ 522 w 662"/>
                <a:gd name="T45" fmla="*/ 90 h 922"/>
                <a:gd name="T46" fmla="*/ 488 w 662"/>
                <a:gd name="T47" fmla="*/ 56 h 922"/>
                <a:gd name="T48" fmla="*/ 449 w 662"/>
                <a:gd name="T49" fmla="*/ 29 h 922"/>
                <a:gd name="T50" fmla="*/ 404 w 662"/>
                <a:gd name="T51" fmla="*/ 11 h 922"/>
                <a:gd name="T52" fmla="*/ 356 w 662"/>
                <a:gd name="T53" fmla="*/ 1 h 922"/>
                <a:gd name="T54" fmla="*/ 331 w 662"/>
                <a:gd name="T55" fmla="*/ 0 h 922"/>
                <a:gd name="T56" fmla="*/ 281 w 662"/>
                <a:gd name="T57" fmla="*/ 5 h 922"/>
                <a:gd name="T58" fmla="*/ 235 w 662"/>
                <a:gd name="T59" fmla="*/ 19 h 922"/>
                <a:gd name="T60" fmla="*/ 193 w 662"/>
                <a:gd name="T61" fmla="*/ 42 h 922"/>
                <a:gd name="T62" fmla="*/ 156 w 662"/>
                <a:gd name="T63" fmla="*/ 72 h 922"/>
                <a:gd name="T64" fmla="*/ 126 w 662"/>
                <a:gd name="T65" fmla="*/ 109 h 922"/>
                <a:gd name="T66" fmla="*/ 103 w 662"/>
                <a:gd name="T67" fmla="*/ 151 h 922"/>
                <a:gd name="T68" fmla="*/ 89 w 662"/>
                <a:gd name="T69" fmla="*/ 197 h 922"/>
                <a:gd name="T70" fmla="*/ 84 w 662"/>
                <a:gd name="T71" fmla="*/ 247 h 922"/>
                <a:gd name="T72" fmla="*/ 196 w 662"/>
                <a:gd name="T73" fmla="*/ 388 h 922"/>
                <a:gd name="T74" fmla="*/ 0 w 662"/>
                <a:gd name="T75" fmla="*/ 455 h 922"/>
                <a:gd name="T76" fmla="*/ 662 w 662"/>
                <a:gd name="T77" fmla="*/ 922 h 922"/>
                <a:gd name="T78" fmla="*/ 0 w 662"/>
                <a:gd name="T79" fmla="*/ 455 h 922"/>
                <a:gd name="T80" fmla="*/ 372 w 662"/>
                <a:gd name="T81" fmla="*/ 695 h 922"/>
                <a:gd name="T82" fmla="*/ 361 w 662"/>
                <a:gd name="T83" fmla="*/ 712 h 922"/>
                <a:gd name="T84" fmla="*/ 356 w 662"/>
                <a:gd name="T85" fmla="*/ 731 h 922"/>
                <a:gd name="T86" fmla="*/ 305 w 662"/>
                <a:gd name="T87" fmla="*/ 782 h 922"/>
                <a:gd name="T88" fmla="*/ 305 w 662"/>
                <a:gd name="T89" fmla="*/ 731 h 922"/>
                <a:gd name="T90" fmla="*/ 301 w 662"/>
                <a:gd name="T91" fmla="*/ 712 h 922"/>
                <a:gd name="T92" fmla="*/ 291 w 662"/>
                <a:gd name="T93" fmla="*/ 695 h 922"/>
                <a:gd name="T94" fmla="*/ 282 w 662"/>
                <a:gd name="T95" fmla="*/ 686 h 922"/>
                <a:gd name="T96" fmla="*/ 273 w 662"/>
                <a:gd name="T97" fmla="*/ 664 h 922"/>
                <a:gd name="T98" fmla="*/ 271 w 662"/>
                <a:gd name="T99" fmla="*/ 650 h 922"/>
                <a:gd name="T100" fmla="*/ 276 w 662"/>
                <a:gd name="T101" fmla="*/ 628 h 922"/>
                <a:gd name="T102" fmla="*/ 288 w 662"/>
                <a:gd name="T103" fmla="*/ 608 h 922"/>
                <a:gd name="T104" fmla="*/ 307 w 662"/>
                <a:gd name="T105" fmla="*/ 595 h 922"/>
                <a:gd name="T106" fmla="*/ 331 w 662"/>
                <a:gd name="T107" fmla="*/ 590 h 922"/>
                <a:gd name="T108" fmla="*/ 343 w 662"/>
                <a:gd name="T109" fmla="*/ 592 h 922"/>
                <a:gd name="T110" fmla="*/ 365 w 662"/>
                <a:gd name="T111" fmla="*/ 601 h 922"/>
                <a:gd name="T112" fmla="*/ 382 w 662"/>
                <a:gd name="T113" fmla="*/ 617 h 922"/>
                <a:gd name="T114" fmla="*/ 390 w 662"/>
                <a:gd name="T115" fmla="*/ 638 h 922"/>
                <a:gd name="T116" fmla="*/ 391 w 662"/>
                <a:gd name="T117" fmla="*/ 650 h 922"/>
                <a:gd name="T118" fmla="*/ 386 w 662"/>
                <a:gd name="T119" fmla="*/ 676 h 922"/>
                <a:gd name="T120" fmla="*/ 372 w 662"/>
                <a:gd name="T121" fmla="*/ 695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2" h="922">
                  <a:moveTo>
                    <a:pt x="196" y="247"/>
                  </a:moveTo>
                  <a:lnTo>
                    <a:pt x="196" y="247"/>
                  </a:lnTo>
                  <a:lnTo>
                    <a:pt x="196" y="233"/>
                  </a:lnTo>
                  <a:lnTo>
                    <a:pt x="198" y="220"/>
                  </a:lnTo>
                  <a:lnTo>
                    <a:pt x="202" y="206"/>
                  </a:lnTo>
                  <a:lnTo>
                    <a:pt x="207" y="194"/>
                  </a:lnTo>
                  <a:lnTo>
                    <a:pt x="211" y="182"/>
                  </a:lnTo>
                  <a:lnTo>
                    <a:pt x="219" y="172"/>
                  </a:lnTo>
                  <a:lnTo>
                    <a:pt x="227" y="161"/>
                  </a:lnTo>
                  <a:lnTo>
                    <a:pt x="235" y="151"/>
                  </a:lnTo>
                  <a:lnTo>
                    <a:pt x="245" y="143"/>
                  </a:lnTo>
                  <a:lnTo>
                    <a:pt x="256" y="134"/>
                  </a:lnTo>
                  <a:lnTo>
                    <a:pt x="267" y="128"/>
                  </a:lnTo>
                  <a:lnTo>
                    <a:pt x="279" y="122"/>
                  </a:lnTo>
                  <a:lnTo>
                    <a:pt x="291" y="118"/>
                  </a:lnTo>
                  <a:lnTo>
                    <a:pt x="304" y="114"/>
                  </a:lnTo>
                  <a:lnTo>
                    <a:pt x="317" y="112"/>
                  </a:lnTo>
                  <a:lnTo>
                    <a:pt x="331" y="112"/>
                  </a:lnTo>
                  <a:lnTo>
                    <a:pt x="331" y="112"/>
                  </a:lnTo>
                  <a:lnTo>
                    <a:pt x="344" y="112"/>
                  </a:lnTo>
                  <a:lnTo>
                    <a:pt x="359" y="114"/>
                  </a:lnTo>
                  <a:lnTo>
                    <a:pt x="372" y="118"/>
                  </a:lnTo>
                  <a:lnTo>
                    <a:pt x="384" y="122"/>
                  </a:lnTo>
                  <a:lnTo>
                    <a:pt x="396" y="128"/>
                  </a:lnTo>
                  <a:lnTo>
                    <a:pt x="407" y="134"/>
                  </a:lnTo>
                  <a:lnTo>
                    <a:pt x="418" y="143"/>
                  </a:lnTo>
                  <a:lnTo>
                    <a:pt x="427" y="151"/>
                  </a:lnTo>
                  <a:lnTo>
                    <a:pt x="436" y="161"/>
                  </a:lnTo>
                  <a:lnTo>
                    <a:pt x="444" y="172"/>
                  </a:lnTo>
                  <a:lnTo>
                    <a:pt x="450" y="182"/>
                  </a:lnTo>
                  <a:lnTo>
                    <a:pt x="456" y="194"/>
                  </a:lnTo>
                  <a:lnTo>
                    <a:pt x="461" y="206"/>
                  </a:lnTo>
                  <a:lnTo>
                    <a:pt x="464" y="220"/>
                  </a:lnTo>
                  <a:lnTo>
                    <a:pt x="467" y="233"/>
                  </a:lnTo>
                  <a:lnTo>
                    <a:pt x="467" y="247"/>
                  </a:lnTo>
                  <a:lnTo>
                    <a:pt x="467" y="388"/>
                  </a:lnTo>
                  <a:lnTo>
                    <a:pt x="578" y="388"/>
                  </a:lnTo>
                  <a:lnTo>
                    <a:pt x="578" y="247"/>
                  </a:lnTo>
                  <a:lnTo>
                    <a:pt x="578" y="247"/>
                  </a:lnTo>
                  <a:lnTo>
                    <a:pt x="577" y="222"/>
                  </a:lnTo>
                  <a:lnTo>
                    <a:pt x="574" y="197"/>
                  </a:lnTo>
                  <a:lnTo>
                    <a:pt x="568" y="174"/>
                  </a:lnTo>
                  <a:lnTo>
                    <a:pt x="559" y="151"/>
                  </a:lnTo>
                  <a:lnTo>
                    <a:pt x="548" y="130"/>
                  </a:lnTo>
                  <a:lnTo>
                    <a:pt x="536" y="109"/>
                  </a:lnTo>
                  <a:lnTo>
                    <a:pt x="522" y="90"/>
                  </a:lnTo>
                  <a:lnTo>
                    <a:pt x="506" y="72"/>
                  </a:lnTo>
                  <a:lnTo>
                    <a:pt x="488" y="56"/>
                  </a:lnTo>
                  <a:lnTo>
                    <a:pt x="469" y="42"/>
                  </a:lnTo>
                  <a:lnTo>
                    <a:pt x="449" y="29"/>
                  </a:lnTo>
                  <a:lnTo>
                    <a:pt x="427" y="19"/>
                  </a:lnTo>
                  <a:lnTo>
                    <a:pt x="404" y="11"/>
                  </a:lnTo>
                  <a:lnTo>
                    <a:pt x="380" y="5"/>
                  </a:lnTo>
                  <a:lnTo>
                    <a:pt x="356" y="1"/>
                  </a:lnTo>
                  <a:lnTo>
                    <a:pt x="331" y="0"/>
                  </a:lnTo>
                  <a:lnTo>
                    <a:pt x="331" y="0"/>
                  </a:lnTo>
                  <a:lnTo>
                    <a:pt x="306" y="1"/>
                  </a:lnTo>
                  <a:lnTo>
                    <a:pt x="281" y="5"/>
                  </a:lnTo>
                  <a:lnTo>
                    <a:pt x="258" y="11"/>
                  </a:lnTo>
                  <a:lnTo>
                    <a:pt x="235" y="19"/>
                  </a:lnTo>
                  <a:lnTo>
                    <a:pt x="214" y="29"/>
                  </a:lnTo>
                  <a:lnTo>
                    <a:pt x="193" y="42"/>
                  </a:lnTo>
                  <a:lnTo>
                    <a:pt x="174" y="56"/>
                  </a:lnTo>
                  <a:lnTo>
                    <a:pt x="156" y="72"/>
                  </a:lnTo>
                  <a:lnTo>
                    <a:pt x="141" y="90"/>
                  </a:lnTo>
                  <a:lnTo>
                    <a:pt x="126" y="109"/>
                  </a:lnTo>
                  <a:lnTo>
                    <a:pt x="113" y="130"/>
                  </a:lnTo>
                  <a:lnTo>
                    <a:pt x="103" y="151"/>
                  </a:lnTo>
                  <a:lnTo>
                    <a:pt x="95" y="174"/>
                  </a:lnTo>
                  <a:lnTo>
                    <a:pt x="89" y="197"/>
                  </a:lnTo>
                  <a:lnTo>
                    <a:pt x="85" y="222"/>
                  </a:lnTo>
                  <a:lnTo>
                    <a:pt x="84" y="247"/>
                  </a:lnTo>
                  <a:lnTo>
                    <a:pt x="84" y="388"/>
                  </a:lnTo>
                  <a:lnTo>
                    <a:pt x="196" y="388"/>
                  </a:lnTo>
                  <a:lnTo>
                    <a:pt x="196" y="247"/>
                  </a:lnTo>
                  <a:close/>
                  <a:moveTo>
                    <a:pt x="0" y="455"/>
                  </a:moveTo>
                  <a:lnTo>
                    <a:pt x="0" y="922"/>
                  </a:lnTo>
                  <a:lnTo>
                    <a:pt x="662" y="922"/>
                  </a:lnTo>
                  <a:lnTo>
                    <a:pt x="662" y="455"/>
                  </a:lnTo>
                  <a:lnTo>
                    <a:pt x="0" y="455"/>
                  </a:lnTo>
                  <a:close/>
                  <a:moveTo>
                    <a:pt x="372" y="695"/>
                  </a:moveTo>
                  <a:lnTo>
                    <a:pt x="372" y="695"/>
                  </a:lnTo>
                  <a:lnTo>
                    <a:pt x="366" y="703"/>
                  </a:lnTo>
                  <a:lnTo>
                    <a:pt x="361" y="712"/>
                  </a:lnTo>
                  <a:lnTo>
                    <a:pt x="358" y="721"/>
                  </a:lnTo>
                  <a:lnTo>
                    <a:pt x="356" y="731"/>
                  </a:lnTo>
                  <a:lnTo>
                    <a:pt x="356" y="782"/>
                  </a:lnTo>
                  <a:lnTo>
                    <a:pt x="305" y="782"/>
                  </a:lnTo>
                  <a:lnTo>
                    <a:pt x="305" y="731"/>
                  </a:lnTo>
                  <a:lnTo>
                    <a:pt x="305" y="731"/>
                  </a:lnTo>
                  <a:lnTo>
                    <a:pt x="305" y="721"/>
                  </a:lnTo>
                  <a:lnTo>
                    <a:pt x="301" y="712"/>
                  </a:lnTo>
                  <a:lnTo>
                    <a:pt x="297" y="703"/>
                  </a:lnTo>
                  <a:lnTo>
                    <a:pt x="291" y="695"/>
                  </a:lnTo>
                  <a:lnTo>
                    <a:pt x="291" y="695"/>
                  </a:lnTo>
                  <a:lnTo>
                    <a:pt x="282" y="686"/>
                  </a:lnTo>
                  <a:lnTo>
                    <a:pt x="276" y="676"/>
                  </a:lnTo>
                  <a:lnTo>
                    <a:pt x="273" y="664"/>
                  </a:lnTo>
                  <a:lnTo>
                    <a:pt x="271" y="650"/>
                  </a:lnTo>
                  <a:lnTo>
                    <a:pt x="271" y="650"/>
                  </a:lnTo>
                  <a:lnTo>
                    <a:pt x="273" y="638"/>
                  </a:lnTo>
                  <a:lnTo>
                    <a:pt x="276" y="628"/>
                  </a:lnTo>
                  <a:lnTo>
                    <a:pt x="281" y="617"/>
                  </a:lnTo>
                  <a:lnTo>
                    <a:pt x="288" y="608"/>
                  </a:lnTo>
                  <a:lnTo>
                    <a:pt x="298" y="601"/>
                  </a:lnTo>
                  <a:lnTo>
                    <a:pt x="307" y="595"/>
                  </a:lnTo>
                  <a:lnTo>
                    <a:pt x="319" y="592"/>
                  </a:lnTo>
                  <a:lnTo>
                    <a:pt x="331" y="590"/>
                  </a:lnTo>
                  <a:lnTo>
                    <a:pt x="331" y="590"/>
                  </a:lnTo>
                  <a:lnTo>
                    <a:pt x="343" y="592"/>
                  </a:lnTo>
                  <a:lnTo>
                    <a:pt x="355" y="595"/>
                  </a:lnTo>
                  <a:lnTo>
                    <a:pt x="365" y="601"/>
                  </a:lnTo>
                  <a:lnTo>
                    <a:pt x="374" y="608"/>
                  </a:lnTo>
                  <a:lnTo>
                    <a:pt x="382" y="617"/>
                  </a:lnTo>
                  <a:lnTo>
                    <a:pt x="386" y="628"/>
                  </a:lnTo>
                  <a:lnTo>
                    <a:pt x="390" y="638"/>
                  </a:lnTo>
                  <a:lnTo>
                    <a:pt x="391" y="650"/>
                  </a:lnTo>
                  <a:lnTo>
                    <a:pt x="391" y="650"/>
                  </a:lnTo>
                  <a:lnTo>
                    <a:pt x="390" y="664"/>
                  </a:lnTo>
                  <a:lnTo>
                    <a:pt x="386" y="676"/>
                  </a:lnTo>
                  <a:lnTo>
                    <a:pt x="380" y="686"/>
                  </a:lnTo>
                  <a:lnTo>
                    <a:pt x="372" y="695"/>
                  </a:lnTo>
                  <a:lnTo>
                    <a:pt x="372" y="695"/>
                  </a:lnTo>
                  <a:close/>
                </a:path>
              </a:pathLst>
            </a:custGeom>
            <a:solidFill>
              <a:srgbClr val="54C2F0"/>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pic>
          <p:nvPicPr>
            <p:cNvPr id="88" name="図 87"/>
            <p:cNvPicPr/>
            <p:nvPr/>
          </p:nvPicPr>
          <p:blipFill rotWithShape="1">
            <a:blip r:embed="rId3"/>
            <a:srcRect b="41072"/>
            <a:stretch/>
          </p:blipFill>
          <p:spPr>
            <a:xfrm>
              <a:off x="1466949" y="2201117"/>
              <a:ext cx="854361" cy="540191"/>
            </a:xfrm>
            <a:prstGeom prst="rect">
              <a:avLst/>
            </a:prstGeom>
          </p:spPr>
        </p:pic>
      </p:grpSp>
    </p:spTree>
    <p:extLst>
      <p:ext uri="{BB962C8B-B14F-4D97-AF65-F5344CB8AC3E}">
        <p14:creationId xmlns:p14="http://schemas.microsoft.com/office/powerpoint/2010/main" val="40289215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55</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テキスト プレースホルダー 3"/>
          <p:cNvSpPr>
            <a:spLocks noGrp="1"/>
          </p:cNvSpPr>
          <p:nvPr>
            <p:ph type="body" sz="quarter" idx="16"/>
          </p:nvPr>
        </p:nvSpPr>
        <p:spPr/>
        <p:txBody>
          <a:bodyPr/>
          <a:lstStyle/>
          <a:p>
            <a:r>
              <a:rPr lang="ja-JP" altLang="en-US"/>
              <a:t>内部統制を意識したログ管理機能</a:t>
            </a:r>
          </a:p>
          <a:p>
            <a:endParaRPr kumimoji="1" lang="ja-JP" altLang="en-US"/>
          </a:p>
        </p:txBody>
      </p:sp>
      <p:sp>
        <p:nvSpPr>
          <p:cNvPr id="6" name="タイトル 5"/>
          <p:cNvSpPr>
            <a:spLocks noGrp="1"/>
          </p:cNvSpPr>
          <p:nvPr>
            <p:ph type="title"/>
          </p:nvPr>
        </p:nvSpPr>
        <p:spPr/>
        <p:txBody>
          <a:bodyPr/>
          <a:lstStyle/>
          <a:p>
            <a:r>
              <a:rPr lang="ja-JP" altLang="en-US"/>
              <a:t>人事管理・給与管理特長</a:t>
            </a:r>
            <a:endParaRPr kumimoji="1" lang="ja-JP" altLang="en-US"/>
          </a:p>
        </p:txBody>
      </p:sp>
      <p:grpSp>
        <p:nvGrpSpPr>
          <p:cNvPr id="47" name="グループ化 46"/>
          <p:cNvGrpSpPr/>
          <p:nvPr/>
        </p:nvGrpSpPr>
        <p:grpSpPr>
          <a:xfrm>
            <a:off x="1304494" y="1011788"/>
            <a:ext cx="6796710" cy="3920212"/>
            <a:chOff x="1340541" y="1032579"/>
            <a:chExt cx="6643167" cy="3831652"/>
          </a:xfrm>
        </p:grpSpPr>
        <p:sp>
          <p:nvSpPr>
            <p:cNvPr id="7" name="AutoShape 5"/>
            <p:cNvSpPr>
              <a:spLocks noChangeArrowheads="1"/>
            </p:cNvSpPr>
            <p:nvPr/>
          </p:nvSpPr>
          <p:spPr bwMode="gray">
            <a:xfrm>
              <a:off x="1342403" y="2781617"/>
              <a:ext cx="1456135" cy="1133475"/>
            </a:xfrm>
            <a:prstGeom prst="roundRect">
              <a:avLst>
                <a:gd name="adj" fmla="val 6056"/>
              </a:avLst>
            </a:prstGeom>
            <a:solidFill>
              <a:sysClr val="window" lastClr="FFFFFF"/>
            </a:solidFill>
            <a:ln w="25400" algn="ctr">
              <a:solidFill>
                <a:sysClr val="window" lastClr="FFFFFF">
                  <a:lumMod val="85000"/>
                </a:sysClr>
              </a:solidFill>
              <a:round/>
              <a:headEnd/>
              <a:tailEnd/>
            </a:ln>
          </p:spPr>
          <p:txBody>
            <a:bodyPr wrap="none" anchor="ctr"/>
            <a:lstStyle/>
            <a:p>
              <a:pPr>
                <a:lnSpc>
                  <a:spcPct val="80000"/>
                </a:lnSpc>
                <a:spcBef>
                  <a:spcPct val="20000"/>
                </a:spcBef>
                <a:defRPr/>
              </a:pPr>
              <a:endParaRPr kumimoji="0" lang="en-US" altLang="ja-JP" sz="1125" kern="0">
                <a:solidFill>
                  <a:srgbClr val="E27100"/>
                </a:solidFill>
                <a:cs typeface="メイリオ" pitchFamily="50" charset="-128"/>
              </a:endParaRPr>
            </a:p>
          </p:txBody>
        </p:sp>
        <p:sp>
          <p:nvSpPr>
            <p:cNvPr id="8" name="AutoShape 40"/>
            <p:cNvSpPr>
              <a:spLocks noChangeArrowheads="1"/>
            </p:cNvSpPr>
            <p:nvPr/>
          </p:nvSpPr>
          <p:spPr bwMode="auto">
            <a:xfrm>
              <a:off x="1367544" y="2679762"/>
              <a:ext cx="1350000" cy="216000"/>
            </a:xfrm>
            <a:prstGeom prst="roundRect">
              <a:avLst>
                <a:gd name="adj" fmla="val 16667"/>
              </a:avLst>
            </a:prstGeom>
            <a:solidFill>
              <a:srgbClr val="54C2F0"/>
            </a:solidFill>
            <a:ln w="9525" cap="flat" cmpd="sng" algn="ctr">
              <a:solidFill>
                <a:sysClr val="window" lastClr="FFFFFF">
                  <a:lumMod val="85000"/>
                </a:sysClr>
              </a:solidFill>
              <a:prstDash val="solid"/>
              <a:headEnd/>
              <a:tailEnd/>
            </a:ln>
            <a:effectLst/>
          </p:spPr>
          <p:txBody>
            <a:bodyPr wrap="none" anchor="ctr"/>
            <a:lstStyle/>
            <a:p>
              <a:pPr algn="ctr">
                <a:defRPr/>
              </a:pPr>
              <a:r>
                <a:rPr kumimoji="0" lang="ja-JP" altLang="en-US" sz="1125" kern="0">
                  <a:solidFill>
                    <a:prstClr val="white"/>
                  </a:solidFill>
                  <a:cs typeface="メイリオ" pitchFamily="50" charset="-128"/>
                </a:rPr>
                <a:t>ログインログ</a:t>
              </a:r>
            </a:p>
          </p:txBody>
        </p:sp>
        <p:sp>
          <p:nvSpPr>
            <p:cNvPr id="9" name="Text Box 41"/>
            <p:cNvSpPr txBox="1">
              <a:spLocks noChangeArrowheads="1"/>
            </p:cNvSpPr>
            <p:nvPr/>
          </p:nvSpPr>
          <p:spPr bwMode="auto">
            <a:xfrm>
              <a:off x="1340541" y="3105654"/>
              <a:ext cx="1458162" cy="715581"/>
            </a:xfrm>
            <a:prstGeom prst="rect">
              <a:avLst/>
            </a:prstGeom>
            <a:noFill/>
            <a:ln w="9525" algn="ctr">
              <a:noFill/>
              <a:miter lim="800000"/>
              <a:headEnd/>
              <a:tailEnd/>
            </a:ln>
          </p:spPr>
          <p:txBody>
            <a:bodyPr wrap="square">
              <a:spAutoFit/>
            </a:bodyPr>
            <a:lstStyle/>
            <a:p>
              <a:pPr>
                <a:spcBef>
                  <a:spcPct val="50000"/>
                </a:spcBef>
              </a:pPr>
              <a:r>
                <a:rPr lang="ja-JP" altLang="en-US" sz="900">
                  <a:solidFill>
                    <a:srgbClr val="0065AE"/>
                  </a:solidFill>
                  <a:cs typeface="メイリオ" pitchFamily="50" charset="-128"/>
                </a:rPr>
                <a:t>どの会社の、誰が、どのパソコンから、いつ、ログインしたか？</a:t>
              </a:r>
            </a:p>
            <a:p>
              <a:pPr>
                <a:spcBef>
                  <a:spcPct val="50000"/>
                </a:spcBef>
              </a:pPr>
              <a:r>
                <a:rPr lang="ja-JP" altLang="en-US" sz="900">
                  <a:solidFill>
                    <a:srgbClr val="0065AE"/>
                  </a:solidFill>
                  <a:cs typeface="メイリオ" pitchFamily="50" charset="-128"/>
                </a:rPr>
                <a:t>結果が正常かどうか？</a:t>
              </a:r>
            </a:p>
          </p:txBody>
        </p:sp>
        <p:sp>
          <p:nvSpPr>
            <p:cNvPr id="10" name="AutoShape 5"/>
            <p:cNvSpPr>
              <a:spLocks noChangeArrowheads="1"/>
            </p:cNvSpPr>
            <p:nvPr/>
          </p:nvSpPr>
          <p:spPr bwMode="gray">
            <a:xfrm>
              <a:off x="3068809" y="2781617"/>
              <a:ext cx="1403747" cy="1133475"/>
            </a:xfrm>
            <a:prstGeom prst="roundRect">
              <a:avLst>
                <a:gd name="adj" fmla="val 6056"/>
              </a:avLst>
            </a:prstGeom>
            <a:solidFill>
              <a:sysClr val="window" lastClr="FFFFFF"/>
            </a:solidFill>
            <a:ln w="25400" algn="ctr">
              <a:solidFill>
                <a:sysClr val="window" lastClr="FFFFFF">
                  <a:lumMod val="85000"/>
                </a:sysClr>
              </a:solidFill>
              <a:round/>
              <a:headEnd/>
              <a:tailEnd/>
            </a:ln>
          </p:spPr>
          <p:txBody>
            <a:bodyPr wrap="none" anchor="ctr"/>
            <a:lstStyle/>
            <a:p>
              <a:pPr>
                <a:lnSpc>
                  <a:spcPct val="80000"/>
                </a:lnSpc>
                <a:spcBef>
                  <a:spcPct val="20000"/>
                </a:spcBef>
                <a:defRPr/>
              </a:pPr>
              <a:endParaRPr kumimoji="0" lang="en-US" altLang="ja-JP" sz="1125" kern="0">
                <a:solidFill>
                  <a:srgbClr val="E27100"/>
                </a:solidFill>
                <a:cs typeface="メイリオ" pitchFamily="50" charset="-128"/>
              </a:endParaRPr>
            </a:p>
          </p:txBody>
        </p:sp>
        <p:sp>
          <p:nvSpPr>
            <p:cNvPr id="11" name="AutoShape 43"/>
            <p:cNvSpPr>
              <a:spLocks noChangeArrowheads="1"/>
            </p:cNvSpPr>
            <p:nvPr/>
          </p:nvSpPr>
          <p:spPr bwMode="auto">
            <a:xfrm>
              <a:off x="3095736" y="2679763"/>
              <a:ext cx="1350000" cy="216000"/>
            </a:xfrm>
            <a:prstGeom prst="roundRect">
              <a:avLst>
                <a:gd name="adj" fmla="val 16667"/>
              </a:avLst>
            </a:prstGeom>
            <a:solidFill>
              <a:srgbClr val="54C2F0"/>
            </a:solidFill>
            <a:ln w="9525" cap="flat" cmpd="sng" algn="ctr">
              <a:solidFill>
                <a:sysClr val="window" lastClr="FFFFFF">
                  <a:lumMod val="85000"/>
                </a:sysClr>
              </a:solidFill>
              <a:prstDash val="solid"/>
              <a:headEnd/>
              <a:tailEnd/>
            </a:ln>
            <a:effectLst/>
          </p:spPr>
          <p:txBody>
            <a:bodyPr wrap="none" anchor="ctr"/>
            <a:lstStyle/>
            <a:p>
              <a:pPr algn="ctr">
                <a:defRPr/>
              </a:pPr>
              <a:r>
                <a:rPr kumimoji="0" lang="ja-JP" altLang="en-US" sz="1125" kern="0">
                  <a:solidFill>
                    <a:prstClr val="white"/>
                  </a:solidFill>
                  <a:cs typeface="メイリオ" pitchFamily="50" charset="-128"/>
                </a:rPr>
                <a:t>画面起動ログ</a:t>
              </a:r>
            </a:p>
          </p:txBody>
        </p:sp>
        <p:sp>
          <p:nvSpPr>
            <p:cNvPr id="12" name="AutoShape 5"/>
            <p:cNvSpPr>
              <a:spLocks noChangeArrowheads="1"/>
            </p:cNvSpPr>
            <p:nvPr/>
          </p:nvSpPr>
          <p:spPr bwMode="gray">
            <a:xfrm>
              <a:off x="6471616" y="2781617"/>
              <a:ext cx="1403747" cy="1133475"/>
            </a:xfrm>
            <a:prstGeom prst="roundRect">
              <a:avLst>
                <a:gd name="adj" fmla="val 6056"/>
              </a:avLst>
            </a:prstGeom>
            <a:solidFill>
              <a:sysClr val="window" lastClr="FFFFFF"/>
            </a:solidFill>
            <a:ln w="25400" algn="ctr">
              <a:solidFill>
                <a:sysClr val="window" lastClr="FFFFFF">
                  <a:lumMod val="85000"/>
                </a:sysClr>
              </a:solidFill>
              <a:round/>
              <a:headEnd/>
              <a:tailEnd/>
            </a:ln>
          </p:spPr>
          <p:txBody>
            <a:bodyPr wrap="none" anchor="ctr"/>
            <a:lstStyle/>
            <a:p>
              <a:pPr>
                <a:lnSpc>
                  <a:spcPct val="80000"/>
                </a:lnSpc>
                <a:spcBef>
                  <a:spcPct val="20000"/>
                </a:spcBef>
                <a:defRPr/>
              </a:pPr>
              <a:endParaRPr kumimoji="0" lang="en-US" altLang="ja-JP" sz="1125" kern="0">
                <a:solidFill>
                  <a:srgbClr val="E27100"/>
                </a:solidFill>
                <a:cs typeface="メイリオ" pitchFamily="50" charset="-128"/>
              </a:endParaRPr>
            </a:p>
          </p:txBody>
        </p:sp>
        <p:sp>
          <p:nvSpPr>
            <p:cNvPr id="13" name="AutoShape 45"/>
            <p:cNvSpPr>
              <a:spLocks noChangeArrowheads="1"/>
            </p:cNvSpPr>
            <p:nvPr/>
          </p:nvSpPr>
          <p:spPr bwMode="auto">
            <a:xfrm>
              <a:off x="6498114" y="2679762"/>
              <a:ext cx="1350000" cy="216000"/>
            </a:xfrm>
            <a:prstGeom prst="roundRect">
              <a:avLst>
                <a:gd name="adj" fmla="val 16667"/>
              </a:avLst>
            </a:prstGeom>
            <a:solidFill>
              <a:srgbClr val="54C2F0"/>
            </a:solidFill>
            <a:ln w="9525" cap="flat" cmpd="sng" algn="ctr">
              <a:solidFill>
                <a:sysClr val="window" lastClr="FFFFFF">
                  <a:lumMod val="85000"/>
                </a:sysClr>
              </a:solidFill>
              <a:prstDash val="solid"/>
              <a:headEnd/>
              <a:tailEnd/>
            </a:ln>
            <a:effectLst/>
          </p:spPr>
          <p:txBody>
            <a:bodyPr wrap="none" anchor="ctr"/>
            <a:lstStyle/>
            <a:p>
              <a:pPr algn="ctr">
                <a:defRPr/>
              </a:pPr>
              <a:r>
                <a:rPr kumimoji="0" lang="ja-JP" altLang="en-US" sz="1125" kern="0">
                  <a:solidFill>
                    <a:prstClr val="white"/>
                  </a:solidFill>
                  <a:cs typeface="メイリオ" pitchFamily="50" charset="-128"/>
                </a:rPr>
                <a:t>データアクセスログ</a:t>
              </a:r>
            </a:p>
          </p:txBody>
        </p:sp>
        <p:sp>
          <p:nvSpPr>
            <p:cNvPr id="14" name="AutoShape 5"/>
            <p:cNvSpPr>
              <a:spLocks noChangeArrowheads="1"/>
            </p:cNvSpPr>
            <p:nvPr/>
          </p:nvSpPr>
          <p:spPr bwMode="gray">
            <a:xfrm>
              <a:off x="4797334" y="2782808"/>
              <a:ext cx="1403747" cy="1133475"/>
            </a:xfrm>
            <a:prstGeom prst="roundRect">
              <a:avLst>
                <a:gd name="adj" fmla="val 6056"/>
              </a:avLst>
            </a:prstGeom>
            <a:solidFill>
              <a:sysClr val="window" lastClr="FFFFFF"/>
            </a:solidFill>
            <a:ln w="25400" algn="ctr">
              <a:solidFill>
                <a:sysClr val="window" lastClr="FFFFFF">
                  <a:lumMod val="85000"/>
                </a:sysClr>
              </a:solidFill>
              <a:round/>
              <a:headEnd/>
              <a:tailEnd/>
            </a:ln>
          </p:spPr>
          <p:txBody>
            <a:bodyPr wrap="none" anchor="ctr"/>
            <a:lstStyle/>
            <a:p>
              <a:pPr>
                <a:lnSpc>
                  <a:spcPct val="80000"/>
                </a:lnSpc>
                <a:spcBef>
                  <a:spcPct val="20000"/>
                </a:spcBef>
                <a:defRPr/>
              </a:pPr>
              <a:endParaRPr kumimoji="0" lang="en-US" altLang="ja-JP" sz="1125" kern="0">
                <a:solidFill>
                  <a:srgbClr val="E27100"/>
                </a:solidFill>
                <a:cs typeface="メイリオ" pitchFamily="50" charset="-128"/>
              </a:endParaRPr>
            </a:p>
          </p:txBody>
        </p:sp>
        <p:sp>
          <p:nvSpPr>
            <p:cNvPr id="15" name="AutoShape 47"/>
            <p:cNvSpPr>
              <a:spLocks noChangeArrowheads="1"/>
            </p:cNvSpPr>
            <p:nvPr/>
          </p:nvSpPr>
          <p:spPr bwMode="auto">
            <a:xfrm>
              <a:off x="4823928" y="2680954"/>
              <a:ext cx="1350000" cy="216000"/>
            </a:xfrm>
            <a:prstGeom prst="roundRect">
              <a:avLst>
                <a:gd name="adj" fmla="val 16667"/>
              </a:avLst>
            </a:prstGeom>
            <a:solidFill>
              <a:srgbClr val="54C2F0"/>
            </a:solidFill>
            <a:ln w="9525" cap="flat" cmpd="sng" algn="ctr">
              <a:solidFill>
                <a:sysClr val="window" lastClr="FFFFFF">
                  <a:lumMod val="85000"/>
                </a:sysClr>
              </a:solidFill>
              <a:prstDash val="solid"/>
              <a:headEnd/>
              <a:tailEnd/>
            </a:ln>
            <a:effectLst/>
          </p:spPr>
          <p:txBody>
            <a:bodyPr wrap="none" anchor="ctr"/>
            <a:lstStyle/>
            <a:p>
              <a:pPr algn="ctr">
                <a:defRPr/>
              </a:pPr>
              <a:r>
                <a:rPr kumimoji="0" lang="ja-JP" altLang="en-US" sz="1125" kern="0">
                  <a:solidFill>
                    <a:prstClr val="white"/>
                  </a:solidFill>
                  <a:cs typeface="メイリオ" pitchFamily="50" charset="-128"/>
                </a:rPr>
                <a:t>操作ログ</a:t>
              </a:r>
            </a:p>
          </p:txBody>
        </p:sp>
        <p:sp>
          <p:nvSpPr>
            <p:cNvPr id="16" name="Rectangle 49"/>
            <p:cNvSpPr>
              <a:spLocks noChangeArrowheads="1"/>
            </p:cNvSpPr>
            <p:nvPr/>
          </p:nvSpPr>
          <p:spPr bwMode="auto">
            <a:xfrm>
              <a:off x="3068809" y="2889631"/>
              <a:ext cx="1512094" cy="216694"/>
            </a:xfrm>
            <a:prstGeom prst="rect">
              <a:avLst/>
            </a:prstGeom>
            <a:noFill/>
            <a:ln w="9525">
              <a:noFill/>
              <a:miter lim="800000"/>
              <a:headEnd/>
              <a:tailEnd/>
            </a:ln>
          </p:spPr>
          <p:txBody>
            <a:bodyPr wrap="none" anchor="ctr"/>
            <a:lstStyle/>
            <a:p>
              <a:r>
                <a:rPr lang="ja-JP" altLang="en-US" sz="750">
                  <a:solidFill>
                    <a:srgbClr val="000000"/>
                  </a:solidFill>
                  <a:cs typeface="メイリオ" pitchFamily="50" charset="-128"/>
                </a:rPr>
                <a:t>・画面起動・終了時</a:t>
              </a:r>
            </a:p>
          </p:txBody>
        </p:sp>
        <p:sp>
          <p:nvSpPr>
            <p:cNvPr id="17" name="Rectangle 50"/>
            <p:cNvSpPr>
              <a:spLocks noChangeArrowheads="1"/>
            </p:cNvSpPr>
            <p:nvPr/>
          </p:nvSpPr>
          <p:spPr bwMode="auto">
            <a:xfrm>
              <a:off x="6416845" y="2943637"/>
              <a:ext cx="1566863" cy="215503"/>
            </a:xfrm>
            <a:prstGeom prst="rect">
              <a:avLst/>
            </a:prstGeom>
            <a:noFill/>
            <a:ln w="9525">
              <a:noFill/>
              <a:miter lim="800000"/>
              <a:headEnd/>
              <a:tailEnd/>
            </a:ln>
          </p:spPr>
          <p:txBody>
            <a:bodyPr wrap="none" anchor="ctr"/>
            <a:lstStyle/>
            <a:p>
              <a:r>
                <a:rPr lang="ja-JP" altLang="en-US" sz="750">
                  <a:solidFill>
                    <a:srgbClr val="000000"/>
                  </a:solidFill>
                  <a:cs typeface="メイリオ" pitchFamily="50" charset="-128"/>
                </a:rPr>
                <a:t>・マスタ、トラン系テーブル</a:t>
              </a:r>
              <a:endParaRPr lang="en-US" altLang="ja-JP" sz="750">
                <a:solidFill>
                  <a:srgbClr val="000000"/>
                </a:solidFill>
                <a:cs typeface="メイリオ" pitchFamily="50" charset="-128"/>
              </a:endParaRPr>
            </a:p>
            <a:p>
              <a:r>
                <a:rPr lang="ja-JP" altLang="en-US" sz="750">
                  <a:solidFill>
                    <a:srgbClr val="000000"/>
                  </a:solidFill>
                  <a:cs typeface="メイリオ" pitchFamily="50" charset="-128"/>
                </a:rPr>
                <a:t>　</a:t>
              </a:r>
              <a:r>
                <a:rPr lang="ja-JP" altLang="en-US" sz="750" err="1">
                  <a:solidFill>
                    <a:srgbClr val="000000"/>
                  </a:solidFill>
                  <a:cs typeface="メイリオ" pitchFamily="50" charset="-128"/>
                </a:rPr>
                <a:t>への</a:t>
              </a:r>
              <a:r>
                <a:rPr lang="ja-JP" altLang="en-US" sz="750">
                  <a:solidFill>
                    <a:srgbClr val="000000"/>
                  </a:solidFill>
                  <a:cs typeface="メイリオ" pitchFamily="50" charset="-128"/>
                </a:rPr>
                <a:t>アクセスログ</a:t>
              </a:r>
            </a:p>
          </p:txBody>
        </p:sp>
        <p:sp>
          <p:nvSpPr>
            <p:cNvPr id="18" name="Rectangle 51"/>
            <p:cNvSpPr>
              <a:spLocks noChangeArrowheads="1"/>
            </p:cNvSpPr>
            <p:nvPr/>
          </p:nvSpPr>
          <p:spPr bwMode="auto">
            <a:xfrm>
              <a:off x="4742919" y="2847552"/>
              <a:ext cx="1512261" cy="594122"/>
            </a:xfrm>
            <a:prstGeom prst="rect">
              <a:avLst/>
            </a:prstGeom>
            <a:noFill/>
            <a:ln w="9525">
              <a:noFill/>
              <a:miter lim="800000"/>
              <a:headEnd/>
              <a:tailEnd/>
            </a:ln>
          </p:spPr>
          <p:txBody>
            <a:bodyPr anchor="ctr"/>
            <a:lstStyle/>
            <a:p>
              <a:r>
                <a:rPr lang="ja-JP" altLang="en-US" sz="750">
                  <a:solidFill>
                    <a:srgbClr val="000000"/>
                  </a:solidFill>
                  <a:cs typeface="メイリオ" pitchFamily="50" charset="-128"/>
                </a:rPr>
                <a:t>・各画面にて実行処理をした</a:t>
              </a:r>
              <a:endParaRPr lang="en-US" altLang="ja-JP" sz="750">
                <a:solidFill>
                  <a:srgbClr val="000000"/>
                </a:solidFill>
                <a:cs typeface="メイリオ" pitchFamily="50" charset="-128"/>
              </a:endParaRPr>
            </a:p>
            <a:p>
              <a:r>
                <a:rPr lang="ja-JP" altLang="en-US" sz="750">
                  <a:solidFill>
                    <a:srgbClr val="000000"/>
                  </a:solidFill>
                  <a:cs typeface="メイリオ" pitchFamily="50" charset="-128"/>
                </a:rPr>
                <a:t>　際のログや、データ更新を</a:t>
              </a:r>
              <a:endParaRPr lang="en-US" altLang="ja-JP" sz="750">
                <a:solidFill>
                  <a:srgbClr val="000000"/>
                </a:solidFill>
                <a:cs typeface="メイリオ" pitchFamily="50" charset="-128"/>
              </a:endParaRPr>
            </a:p>
            <a:p>
              <a:r>
                <a:rPr lang="ja-JP" altLang="en-US" sz="750">
                  <a:solidFill>
                    <a:srgbClr val="000000"/>
                  </a:solidFill>
                  <a:cs typeface="メイリオ" pitchFamily="50" charset="-128"/>
                </a:rPr>
                <a:t>　伴う操作の操作開始・終了</a:t>
              </a:r>
              <a:endParaRPr lang="en-US" altLang="ja-JP" sz="750">
                <a:solidFill>
                  <a:srgbClr val="000000"/>
                </a:solidFill>
                <a:cs typeface="メイリオ" pitchFamily="50" charset="-128"/>
              </a:endParaRPr>
            </a:p>
            <a:p>
              <a:r>
                <a:rPr lang="ja-JP" altLang="en-US" sz="750">
                  <a:solidFill>
                    <a:srgbClr val="000000"/>
                  </a:solidFill>
                  <a:cs typeface="メイリオ" pitchFamily="50" charset="-128"/>
                </a:rPr>
                <a:t>　時のログ</a:t>
              </a:r>
            </a:p>
          </p:txBody>
        </p:sp>
        <p:sp>
          <p:nvSpPr>
            <p:cNvPr id="19" name="Text Box 79"/>
            <p:cNvSpPr txBox="1">
              <a:spLocks noChangeArrowheads="1"/>
            </p:cNvSpPr>
            <p:nvPr/>
          </p:nvSpPr>
          <p:spPr bwMode="auto">
            <a:xfrm>
              <a:off x="3068735" y="3086789"/>
              <a:ext cx="1350169" cy="369332"/>
            </a:xfrm>
            <a:prstGeom prst="rect">
              <a:avLst/>
            </a:prstGeom>
            <a:noFill/>
            <a:ln w="9525" algn="ctr">
              <a:noFill/>
              <a:miter lim="800000"/>
              <a:headEnd/>
              <a:tailEnd/>
            </a:ln>
          </p:spPr>
          <p:txBody>
            <a:bodyPr>
              <a:spAutoFit/>
            </a:bodyPr>
            <a:lstStyle/>
            <a:p>
              <a:pPr>
                <a:spcBef>
                  <a:spcPct val="50000"/>
                </a:spcBef>
              </a:pPr>
              <a:r>
                <a:rPr lang="ja-JP" altLang="en-US" sz="900">
                  <a:solidFill>
                    <a:srgbClr val="0065AE"/>
                  </a:solidFill>
                  <a:cs typeface="メイリオ" pitchFamily="50" charset="-128"/>
                </a:rPr>
                <a:t>どの画面（機能）を開いたのか？</a:t>
              </a:r>
            </a:p>
          </p:txBody>
        </p:sp>
        <p:sp>
          <p:nvSpPr>
            <p:cNvPr id="20" name="Text Box 80"/>
            <p:cNvSpPr txBox="1">
              <a:spLocks noChangeArrowheads="1"/>
            </p:cNvSpPr>
            <p:nvPr/>
          </p:nvSpPr>
          <p:spPr bwMode="auto">
            <a:xfrm>
              <a:off x="6525194" y="3261533"/>
              <a:ext cx="1350169" cy="507831"/>
            </a:xfrm>
            <a:prstGeom prst="rect">
              <a:avLst/>
            </a:prstGeom>
            <a:noFill/>
            <a:ln w="9525" algn="ctr">
              <a:noFill/>
              <a:miter lim="800000"/>
              <a:headEnd/>
              <a:tailEnd/>
            </a:ln>
          </p:spPr>
          <p:txBody>
            <a:bodyPr>
              <a:spAutoFit/>
            </a:bodyPr>
            <a:lstStyle/>
            <a:p>
              <a:pPr>
                <a:spcBef>
                  <a:spcPct val="50000"/>
                </a:spcBef>
              </a:pPr>
              <a:r>
                <a:rPr lang="ja-JP" altLang="en-US" sz="900">
                  <a:solidFill>
                    <a:srgbClr val="0065AE"/>
                  </a:solidFill>
                  <a:cs typeface="メイリオ" pitchFamily="50" charset="-128"/>
                </a:rPr>
                <a:t>「なに」から「なに」に変更をおこなったのか？</a:t>
              </a:r>
            </a:p>
          </p:txBody>
        </p:sp>
        <p:sp>
          <p:nvSpPr>
            <p:cNvPr id="21" name="Text Box 84"/>
            <p:cNvSpPr txBox="1">
              <a:spLocks noChangeArrowheads="1"/>
            </p:cNvSpPr>
            <p:nvPr/>
          </p:nvSpPr>
          <p:spPr bwMode="auto">
            <a:xfrm>
              <a:off x="4824940" y="3439917"/>
              <a:ext cx="1350169" cy="369332"/>
            </a:xfrm>
            <a:prstGeom prst="rect">
              <a:avLst/>
            </a:prstGeom>
            <a:noFill/>
            <a:ln w="9525" algn="ctr">
              <a:noFill/>
              <a:miter lim="800000"/>
              <a:headEnd/>
              <a:tailEnd/>
            </a:ln>
          </p:spPr>
          <p:txBody>
            <a:bodyPr>
              <a:spAutoFit/>
            </a:bodyPr>
            <a:lstStyle/>
            <a:p>
              <a:pPr>
                <a:spcBef>
                  <a:spcPct val="50000"/>
                </a:spcBef>
              </a:pPr>
              <a:r>
                <a:rPr lang="ja-JP" altLang="en-US" sz="900">
                  <a:solidFill>
                    <a:srgbClr val="0065AE"/>
                  </a:solidFill>
                  <a:cs typeface="メイリオ" pitchFamily="50" charset="-128"/>
                </a:rPr>
                <a:t>どのような操作をいつ行なったのか？</a:t>
              </a:r>
            </a:p>
          </p:txBody>
        </p:sp>
        <p:pic>
          <p:nvPicPr>
            <p:cNvPr id="22" name="Picture 5"/>
            <p:cNvPicPr>
              <a:picLocks noChangeAspect="1" noChangeArrowheads="1"/>
            </p:cNvPicPr>
            <p:nvPr/>
          </p:nvPicPr>
          <p:blipFill>
            <a:blip r:embed="rId2" cstate="screen"/>
            <a:srcRect/>
            <a:stretch>
              <a:fillRect/>
            </a:stretch>
          </p:blipFill>
          <p:spPr bwMode="auto">
            <a:xfrm>
              <a:off x="1853598" y="3975908"/>
              <a:ext cx="4320480" cy="888323"/>
            </a:xfrm>
            <a:prstGeom prst="rect">
              <a:avLst/>
            </a:prstGeom>
            <a:noFill/>
            <a:ln w="12700">
              <a:solidFill>
                <a:sysClr val="windowText" lastClr="000000">
                  <a:lumMod val="50000"/>
                  <a:lumOff val="50000"/>
                </a:sysClr>
              </a:solidFill>
              <a:miter lim="800000"/>
              <a:headEnd/>
              <a:tailEnd/>
            </a:ln>
          </p:spPr>
        </p:pic>
        <p:sp>
          <p:nvSpPr>
            <p:cNvPr id="23" name="正方形/長方形 22"/>
            <p:cNvSpPr/>
            <p:nvPr/>
          </p:nvSpPr>
          <p:spPr>
            <a:xfrm>
              <a:off x="6255087" y="4191930"/>
              <a:ext cx="1484784" cy="459051"/>
            </a:xfrm>
            <a:prstGeom prst="rect">
              <a:avLst/>
            </a:prstGeom>
            <a:solidFill>
              <a:srgbClr val="EE846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algn="ctr">
                <a:defRPr/>
              </a:pPr>
              <a:r>
                <a:rPr kumimoji="0" lang="ja-JP" altLang="en-US" sz="1200" kern="0">
                  <a:solidFill>
                    <a:sysClr val="window" lastClr="FFFFFF"/>
                  </a:solidFill>
                </a:rPr>
                <a:t>データの</a:t>
              </a:r>
              <a:endParaRPr kumimoji="0" lang="en-US" altLang="ja-JP" sz="1200" kern="0">
                <a:solidFill>
                  <a:sysClr val="window" lastClr="FFFFFF"/>
                </a:solidFill>
              </a:endParaRPr>
            </a:p>
            <a:p>
              <a:pPr algn="ctr">
                <a:defRPr/>
              </a:pPr>
              <a:r>
                <a:rPr kumimoji="0" lang="ja-JP" altLang="en-US" sz="1200" kern="0">
                  <a:solidFill>
                    <a:sysClr val="window" lastClr="FFFFFF"/>
                  </a:solidFill>
                </a:rPr>
                <a:t>変更ログ例</a:t>
              </a:r>
            </a:p>
          </p:txBody>
        </p:sp>
        <p:pic>
          <p:nvPicPr>
            <p:cNvPr id="24" name="図 23"/>
            <p:cNvPicPr>
              <a:picLocks noChangeAspect="1"/>
            </p:cNvPicPr>
            <p:nvPr/>
          </p:nvPicPr>
          <p:blipFill>
            <a:blip r:embed="rId3" cstate="print"/>
            <a:stretch>
              <a:fillRect/>
            </a:stretch>
          </p:blipFill>
          <p:spPr>
            <a:xfrm>
              <a:off x="2973957" y="1032579"/>
              <a:ext cx="936068" cy="805833"/>
            </a:xfrm>
            <a:prstGeom prst="rect">
              <a:avLst/>
            </a:prstGeom>
            <a:ln w="12700">
              <a:solidFill>
                <a:sysClr val="window" lastClr="FFFFFF">
                  <a:lumMod val="65000"/>
                </a:sysClr>
              </a:solidFill>
            </a:ln>
          </p:spPr>
        </p:pic>
        <p:sp>
          <p:nvSpPr>
            <p:cNvPr id="25" name="右矢印 24"/>
            <p:cNvSpPr/>
            <p:nvPr/>
          </p:nvSpPr>
          <p:spPr>
            <a:xfrm>
              <a:off x="2365414" y="1429415"/>
              <a:ext cx="378042" cy="324036"/>
            </a:xfrm>
            <a:prstGeom prst="rightArrow">
              <a:avLst/>
            </a:prstGeom>
            <a:solidFill>
              <a:srgbClr val="54C2F0"/>
            </a:solidFill>
            <a:ln w="9525" cap="flat" cmpd="sng" algn="ctr">
              <a:solidFill>
                <a:srgbClr val="54C2F0"/>
              </a:solidFill>
              <a:prstDash val="solid"/>
            </a:ln>
            <a:effectLst/>
          </p:spPr>
          <p:txBody>
            <a:bodyPr rtlCol="0" anchor="ctr"/>
            <a:lstStyle/>
            <a:p>
              <a:pPr algn="ctr">
                <a:defRPr/>
              </a:pPr>
              <a:endParaRPr kumimoji="0" lang="ja-JP" altLang="en-US" sz="1350" kern="0">
                <a:solidFill>
                  <a:prstClr val="black"/>
                </a:solidFill>
                <a:latin typeface="メイリオ"/>
                <a:ea typeface="メイリオ"/>
              </a:endParaRPr>
            </a:p>
          </p:txBody>
        </p:sp>
        <p:sp>
          <p:nvSpPr>
            <p:cNvPr id="26" name="右矢印 25"/>
            <p:cNvSpPr/>
            <p:nvPr/>
          </p:nvSpPr>
          <p:spPr>
            <a:xfrm>
              <a:off x="5848921" y="1369758"/>
              <a:ext cx="378042" cy="324036"/>
            </a:xfrm>
            <a:prstGeom prst="rightArrow">
              <a:avLst/>
            </a:prstGeom>
            <a:solidFill>
              <a:srgbClr val="54C2F0"/>
            </a:solidFill>
            <a:ln w="9525" cap="flat" cmpd="sng" algn="ctr">
              <a:solidFill>
                <a:srgbClr val="54C2F0"/>
              </a:solidFill>
              <a:prstDash val="solid"/>
            </a:ln>
            <a:effectLst/>
          </p:spPr>
          <p:txBody>
            <a:bodyPr rtlCol="0" anchor="ctr"/>
            <a:lstStyle/>
            <a:p>
              <a:pPr algn="ctr">
                <a:defRPr/>
              </a:pPr>
              <a:endParaRPr kumimoji="0" lang="ja-JP" altLang="en-US" sz="1350" kern="0">
                <a:solidFill>
                  <a:prstClr val="black"/>
                </a:solidFill>
                <a:latin typeface="メイリオ"/>
                <a:ea typeface="メイリオ"/>
              </a:endParaRPr>
            </a:p>
          </p:txBody>
        </p:sp>
        <p:sp>
          <p:nvSpPr>
            <p:cNvPr id="27" name="テキスト ボックス 26"/>
            <p:cNvSpPr txBox="1"/>
            <p:nvPr/>
          </p:nvSpPr>
          <p:spPr>
            <a:xfrm>
              <a:off x="1490638" y="2125930"/>
              <a:ext cx="492443" cy="348813"/>
            </a:xfrm>
            <a:prstGeom prst="rect">
              <a:avLst/>
            </a:prstGeom>
          </p:spPr>
          <p:txBody>
            <a:bodyPr wrap="none" rtlCol="0" anchor="ctr" anchorCtr="0">
              <a:spAutoFit/>
            </a:bodyPr>
            <a:lstStyle/>
            <a:p>
              <a:pPr>
                <a:lnSpc>
                  <a:spcPts val="1950"/>
                </a:lnSpc>
              </a:pPr>
              <a:r>
                <a:rPr lang="ja-JP" altLang="en-US" sz="1200">
                  <a:solidFill>
                    <a:srgbClr val="EE5500"/>
                  </a:solidFill>
                  <a:cs typeface="メイリオ" pitchFamily="50" charset="-128"/>
                </a:rPr>
                <a:t>監視</a:t>
              </a:r>
            </a:p>
          </p:txBody>
        </p:sp>
        <p:sp>
          <p:nvSpPr>
            <p:cNvPr id="28" name="Text Box 115"/>
            <p:cNvSpPr txBox="1">
              <a:spLocks noChangeArrowheads="1"/>
            </p:cNvSpPr>
            <p:nvPr/>
          </p:nvSpPr>
          <p:spPr bwMode="auto">
            <a:xfrm>
              <a:off x="2770459" y="1862004"/>
              <a:ext cx="1215135" cy="440217"/>
            </a:xfrm>
            <a:prstGeom prst="rect">
              <a:avLst/>
            </a:prstGeom>
            <a:solidFill>
              <a:srgbClr val="77A233"/>
            </a:solidFill>
            <a:ln>
              <a:noFill/>
              <a:headEnd/>
              <a:tailEnd/>
            </a:ln>
            <a:effectLst/>
            <a:scene3d>
              <a:camera prst="orthographicFront">
                <a:rot lat="0" lon="0" rev="0"/>
              </a:camera>
              <a:lightRig rig="threePt" dir="t">
                <a:rot lat="0" lon="0" rev="1200000"/>
              </a:lightRig>
            </a:scene3d>
            <a:sp3d/>
          </p:spPr>
          <p:txBody>
            <a:bodyPr wrap="square" lIns="67500" tIns="35100" rIns="67500" bIns="35100">
              <a:spAutoFit/>
            </a:bodyPr>
            <a:lstStyle/>
            <a:p>
              <a:pPr algn="ctr">
                <a:spcBef>
                  <a:spcPct val="50000"/>
                </a:spcBef>
                <a:defRPr/>
              </a:pPr>
              <a:r>
                <a:rPr kumimoji="0" lang="en-US" altLang="ja-JP" sz="1200" kern="0">
                  <a:solidFill>
                    <a:prstClr val="white"/>
                  </a:solidFill>
                  <a:latin typeface="メイリオ"/>
                  <a:ea typeface="メイリオ"/>
                  <a:cs typeface="メイリオ" pitchFamily="50" charset="-128"/>
                </a:rPr>
                <a:t>SuperStream</a:t>
              </a:r>
              <a:r>
                <a:rPr kumimoji="0" lang="ja-JP" altLang="en-US" sz="1200" kern="0">
                  <a:solidFill>
                    <a:prstClr val="white"/>
                  </a:solidFill>
                  <a:latin typeface="メイリオ"/>
                  <a:ea typeface="メイリオ"/>
                  <a:cs typeface="メイリオ" pitchFamily="50" charset="-128"/>
                </a:rPr>
                <a:t>にログイン</a:t>
              </a:r>
            </a:p>
          </p:txBody>
        </p:sp>
        <p:sp>
          <p:nvSpPr>
            <p:cNvPr id="29" name="Text Box 115"/>
            <p:cNvSpPr txBox="1">
              <a:spLocks noChangeArrowheads="1"/>
            </p:cNvSpPr>
            <p:nvPr/>
          </p:nvSpPr>
          <p:spPr bwMode="auto">
            <a:xfrm>
              <a:off x="4498652" y="1860119"/>
              <a:ext cx="1342490" cy="440217"/>
            </a:xfrm>
            <a:prstGeom prst="rect">
              <a:avLst/>
            </a:prstGeom>
            <a:solidFill>
              <a:srgbClr val="77A233"/>
            </a:solidFill>
            <a:ln>
              <a:noFill/>
              <a:headEnd/>
              <a:tailEnd/>
            </a:ln>
            <a:effectLst/>
            <a:scene3d>
              <a:camera prst="orthographicFront">
                <a:rot lat="0" lon="0" rev="0"/>
              </a:camera>
              <a:lightRig rig="threePt" dir="t">
                <a:rot lat="0" lon="0" rev="1200000"/>
              </a:lightRig>
            </a:scene3d>
            <a:sp3d/>
          </p:spPr>
          <p:txBody>
            <a:bodyPr wrap="square" lIns="67500" tIns="35100" rIns="67500" bIns="35100">
              <a:spAutoFit/>
            </a:bodyPr>
            <a:lstStyle/>
            <a:p>
              <a:pPr algn="ctr">
                <a:spcBef>
                  <a:spcPct val="50000"/>
                </a:spcBef>
                <a:defRPr/>
              </a:pPr>
              <a:r>
                <a:rPr kumimoji="0" lang="en-US" altLang="ja-JP" sz="1200" kern="0">
                  <a:solidFill>
                    <a:srgbClr val="FFFFFF"/>
                  </a:solidFill>
                  <a:latin typeface="メイリオ"/>
                  <a:ea typeface="メイリオ"/>
                  <a:cs typeface="メイリオ" pitchFamily="50" charset="-128"/>
                </a:rPr>
                <a:t>PR</a:t>
              </a:r>
              <a:r>
                <a:rPr kumimoji="0" lang="ja-JP" altLang="en-US" sz="1200" kern="0">
                  <a:solidFill>
                    <a:srgbClr val="FFFFFF"/>
                  </a:solidFill>
                  <a:latin typeface="メイリオ"/>
                  <a:ea typeface="メイリオ"/>
                  <a:cs typeface="メイリオ" pitchFamily="50" charset="-128"/>
                </a:rPr>
                <a:t>基本属性画面を開く</a:t>
              </a:r>
            </a:p>
          </p:txBody>
        </p:sp>
        <p:sp>
          <p:nvSpPr>
            <p:cNvPr id="30" name="右矢印 29"/>
            <p:cNvSpPr/>
            <p:nvPr/>
          </p:nvSpPr>
          <p:spPr>
            <a:xfrm>
              <a:off x="4032560" y="1386339"/>
              <a:ext cx="378042" cy="324036"/>
            </a:xfrm>
            <a:prstGeom prst="rightArrow">
              <a:avLst/>
            </a:prstGeom>
            <a:solidFill>
              <a:srgbClr val="54C2F0"/>
            </a:solidFill>
            <a:ln w="9525" cap="flat" cmpd="sng" algn="ctr">
              <a:solidFill>
                <a:srgbClr val="54C2F0"/>
              </a:solidFill>
              <a:prstDash val="solid"/>
            </a:ln>
            <a:effectLst/>
          </p:spPr>
          <p:txBody>
            <a:bodyPr rtlCol="0" anchor="ctr"/>
            <a:lstStyle/>
            <a:p>
              <a:pPr algn="ctr">
                <a:defRPr/>
              </a:pPr>
              <a:endParaRPr kumimoji="0" lang="ja-JP" altLang="en-US" sz="1350" kern="0">
                <a:solidFill>
                  <a:prstClr val="black"/>
                </a:solidFill>
                <a:latin typeface="メイリオ"/>
                <a:ea typeface="メイリオ"/>
              </a:endParaRPr>
            </a:p>
          </p:txBody>
        </p:sp>
        <p:grpSp>
          <p:nvGrpSpPr>
            <p:cNvPr id="31" name="グループ化 62"/>
            <p:cNvGrpSpPr/>
            <p:nvPr/>
          </p:nvGrpSpPr>
          <p:grpSpPr>
            <a:xfrm>
              <a:off x="1512842" y="1348946"/>
              <a:ext cx="771563" cy="432048"/>
              <a:chOff x="4726523" y="5229200"/>
              <a:chExt cx="788440" cy="441498"/>
            </a:xfrm>
            <a:solidFill>
              <a:srgbClr val="54C2F0"/>
            </a:solidFill>
          </p:grpSpPr>
          <p:grpSp>
            <p:nvGrpSpPr>
              <p:cNvPr id="32" name="グループ化 525"/>
              <p:cNvGrpSpPr/>
              <p:nvPr/>
            </p:nvGrpSpPr>
            <p:grpSpPr>
              <a:xfrm>
                <a:off x="5074162" y="5229200"/>
                <a:ext cx="440801" cy="440802"/>
                <a:chOff x="3752906" y="1923678"/>
                <a:chExt cx="381000" cy="381000"/>
              </a:xfrm>
              <a:grpFill/>
            </p:grpSpPr>
            <p:sp>
              <p:nvSpPr>
                <p:cNvPr id="36" name="Freeform 560"/>
                <p:cNvSpPr>
                  <a:spLocks/>
                </p:cNvSpPr>
                <p:nvPr/>
              </p:nvSpPr>
              <p:spPr bwMode="auto">
                <a:xfrm>
                  <a:off x="3835346" y="2253878"/>
                  <a:ext cx="203199"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cs typeface="メイリオ" pitchFamily="50" charset="-128"/>
                  </a:endParaRPr>
                </a:p>
              </p:txBody>
            </p:sp>
            <p:sp>
              <p:nvSpPr>
                <p:cNvPr id="37" name="Freeform 561"/>
                <p:cNvSpPr>
                  <a:spLocks noEditPoints="1"/>
                </p:cNvSpPr>
                <p:nvPr/>
              </p:nvSpPr>
              <p:spPr bwMode="auto">
                <a:xfrm>
                  <a:off x="3752906"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cs typeface="メイリオ" pitchFamily="50" charset="-128"/>
                  </a:endParaRPr>
                </a:p>
              </p:txBody>
            </p:sp>
          </p:grpSp>
          <p:grpSp>
            <p:nvGrpSpPr>
              <p:cNvPr id="33" name="グループ化 61"/>
              <p:cNvGrpSpPr/>
              <p:nvPr/>
            </p:nvGrpSpPr>
            <p:grpSpPr>
              <a:xfrm>
                <a:off x="4726523" y="5301208"/>
                <a:ext cx="349533" cy="369490"/>
                <a:chOff x="646113" y="649288"/>
                <a:chExt cx="355600" cy="381000"/>
              </a:xfrm>
              <a:grpFill/>
            </p:grpSpPr>
            <p:sp>
              <p:nvSpPr>
                <p:cNvPr id="34"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35"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grpSp>
        <p:sp>
          <p:nvSpPr>
            <p:cNvPr id="38" name="Text Box 115"/>
            <p:cNvSpPr txBox="1">
              <a:spLocks noChangeArrowheads="1"/>
            </p:cNvSpPr>
            <p:nvPr/>
          </p:nvSpPr>
          <p:spPr bwMode="auto">
            <a:xfrm>
              <a:off x="6307852" y="1860119"/>
              <a:ext cx="1215135" cy="440217"/>
            </a:xfrm>
            <a:prstGeom prst="rect">
              <a:avLst/>
            </a:prstGeom>
            <a:solidFill>
              <a:srgbClr val="77A233"/>
            </a:solidFill>
            <a:ln>
              <a:noFill/>
              <a:headEnd/>
              <a:tailEnd/>
            </a:ln>
            <a:effectLst/>
            <a:scene3d>
              <a:camera prst="orthographicFront">
                <a:rot lat="0" lon="0" rev="0"/>
              </a:camera>
              <a:lightRig rig="threePt" dir="t">
                <a:rot lat="0" lon="0" rev="1200000"/>
              </a:lightRig>
            </a:scene3d>
            <a:sp3d/>
          </p:spPr>
          <p:txBody>
            <a:bodyPr wrap="square" lIns="67500" tIns="35100" rIns="67500" bIns="35100">
              <a:spAutoFit/>
            </a:bodyPr>
            <a:lstStyle/>
            <a:p>
              <a:pPr algn="ctr">
                <a:spcBef>
                  <a:spcPct val="50000"/>
                </a:spcBef>
                <a:defRPr/>
              </a:pPr>
              <a:r>
                <a:rPr kumimoji="0" lang="ja-JP" altLang="en-US" sz="1200" kern="0">
                  <a:solidFill>
                    <a:prstClr val="white"/>
                  </a:solidFill>
                  <a:latin typeface="メイリオ"/>
                  <a:ea typeface="メイリオ"/>
                  <a:cs typeface="メイリオ" pitchFamily="50" charset="-128"/>
                </a:rPr>
                <a:t>社員情報の変更を行った</a:t>
              </a:r>
            </a:p>
          </p:txBody>
        </p:sp>
        <p:pic>
          <p:nvPicPr>
            <p:cNvPr id="39" name="図 38"/>
            <p:cNvPicPr>
              <a:picLocks noChangeAspect="1"/>
            </p:cNvPicPr>
            <p:nvPr/>
          </p:nvPicPr>
          <p:blipFill>
            <a:blip r:embed="rId4"/>
            <a:stretch>
              <a:fillRect/>
            </a:stretch>
          </p:blipFill>
          <p:spPr>
            <a:xfrm>
              <a:off x="4466710" y="1071241"/>
              <a:ext cx="1309093" cy="717494"/>
            </a:xfrm>
            <a:prstGeom prst="rect">
              <a:avLst/>
            </a:prstGeom>
            <a:ln w="12700">
              <a:solidFill>
                <a:sysClr val="window" lastClr="FFFFFF">
                  <a:lumMod val="65000"/>
                </a:sysClr>
              </a:solidFill>
            </a:ln>
          </p:spPr>
        </p:pic>
        <p:pic>
          <p:nvPicPr>
            <p:cNvPr id="40" name="図 39"/>
            <p:cNvPicPr>
              <a:picLocks noChangeAspect="1"/>
            </p:cNvPicPr>
            <p:nvPr/>
          </p:nvPicPr>
          <p:blipFill>
            <a:blip r:embed="rId5"/>
            <a:stretch>
              <a:fillRect/>
            </a:stretch>
          </p:blipFill>
          <p:spPr>
            <a:xfrm>
              <a:off x="6280699" y="1032579"/>
              <a:ext cx="1369643" cy="754701"/>
            </a:xfrm>
            <a:prstGeom prst="rect">
              <a:avLst/>
            </a:prstGeom>
            <a:ln>
              <a:solidFill>
                <a:sysClr val="window" lastClr="FFFFFF">
                  <a:lumMod val="50000"/>
                </a:sysClr>
              </a:solidFill>
            </a:ln>
          </p:spPr>
        </p:pic>
        <p:sp>
          <p:nvSpPr>
            <p:cNvPr id="41" name="Freeform 414"/>
            <p:cNvSpPr>
              <a:spLocks noEditPoints="1"/>
            </p:cNvSpPr>
            <p:nvPr/>
          </p:nvSpPr>
          <p:spPr bwMode="auto">
            <a:xfrm>
              <a:off x="1936742" y="2099107"/>
              <a:ext cx="347663" cy="348854"/>
            </a:xfrm>
            <a:custGeom>
              <a:avLst/>
              <a:gdLst>
                <a:gd name="T0" fmla="*/ 718 w 876"/>
                <a:gd name="T1" fmla="*/ 101 h 877"/>
                <a:gd name="T2" fmla="*/ 759 w 876"/>
                <a:gd name="T3" fmla="*/ 174 h 877"/>
                <a:gd name="T4" fmla="*/ 783 w 876"/>
                <a:gd name="T5" fmla="*/ 256 h 877"/>
                <a:gd name="T6" fmla="*/ 786 w 876"/>
                <a:gd name="T7" fmla="*/ 327 h 877"/>
                <a:gd name="T8" fmla="*/ 771 w 876"/>
                <a:gd name="T9" fmla="*/ 412 h 877"/>
                <a:gd name="T10" fmla="*/ 736 w 876"/>
                <a:gd name="T11" fmla="*/ 487 h 877"/>
                <a:gd name="T12" fmla="*/ 684 w 876"/>
                <a:gd name="T13" fmla="*/ 553 h 877"/>
                <a:gd name="T14" fmla="*/ 790 w 876"/>
                <a:gd name="T15" fmla="*/ 569 h 877"/>
                <a:gd name="T16" fmla="*/ 843 w 876"/>
                <a:gd name="T17" fmla="*/ 478 h 877"/>
                <a:gd name="T18" fmla="*/ 872 w 876"/>
                <a:gd name="T19" fmla="*/ 375 h 877"/>
                <a:gd name="T20" fmla="*/ 876 w 876"/>
                <a:gd name="T21" fmla="*/ 286 h 877"/>
                <a:gd name="T22" fmla="*/ 857 w 876"/>
                <a:gd name="T23" fmla="*/ 179 h 877"/>
                <a:gd name="T24" fmla="*/ 813 w 876"/>
                <a:gd name="T25" fmla="*/ 82 h 877"/>
                <a:gd name="T26" fmla="*/ 749 w 876"/>
                <a:gd name="T27" fmla="*/ 0 h 877"/>
                <a:gd name="T28" fmla="*/ 585 w 876"/>
                <a:gd name="T29" fmla="*/ 211 h 877"/>
                <a:gd name="T30" fmla="*/ 614 w 876"/>
                <a:gd name="T31" fmla="*/ 291 h 877"/>
                <a:gd name="T32" fmla="*/ 606 w 876"/>
                <a:gd name="T33" fmla="*/ 360 h 877"/>
                <a:gd name="T34" fmla="*/ 563 w 876"/>
                <a:gd name="T35" fmla="*/ 432 h 877"/>
                <a:gd name="T36" fmla="*/ 674 w 876"/>
                <a:gd name="T37" fmla="*/ 435 h 877"/>
                <a:gd name="T38" fmla="*/ 706 w 876"/>
                <a:gd name="T39" fmla="*/ 309 h 877"/>
                <a:gd name="T40" fmla="*/ 684 w 876"/>
                <a:gd name="T41" fmla="*/ 205 h 877"/>
                <a:gd name="T42" fmla="*/ 563 w 876"/>
                <a:gd name="T43" fmla="*/ 185 h 877"/>
                <a:gd name="T44" fmla="*/ 159 w 876"/>
                <a:gd name="T45" fmla="*/ 515 h 877"/>
                <a:gd name="T46" fmla="*/ 118 w 876"/>
                <a:gd name="T47" fmla="*/ 443 h 877"/>
                <a:gd name="T48" fmla="*/ 95 w 876"/>
                <a:gd name="T49" fmla="*/ 361 h 877"/>
                <a:gd name="T50" fmla="*/ 92 w 876"/>
                <a:gd name="T51" fmla="*/ 291 h 877"/>
                <a:gd name="T52" fmla="*/ 106 w 876"/>
                <a:gd name="T53" fmla="*/ 205 h 877"/>
                <a:gd name="T54" fmla="*/ 141 w 876"/>
                <a:gd name="T55" fmla="*/ 129 h 877"/>
                <a:gd name="T56" fmla="*/ 192 w 876"/>
                <a:gd name="T57" fmla="*/ 64 h 877"/>
                <a:gd name="T58" fmla="*/ 87 w 876"/>
                <a:gd name="T59" fmla="*/ 47 h 877"/>
                <a:gd name="T60" fmla="*/ 34 w 876"/>
                <a:gd name="T61" fmla="*/ 138 h 877"/>
                <a:gd name="T62" fmla="*/ 5 w 876"/>
                <a:gd name="T63" fmla="*/ 243 h 877"/>
                <a:gd name="T64" fmla="*/ 0 w 876"/>
                <a:gd name="T65" fmla="*/ 331 h 877"/>
                <a:gd name="T66" fmla="*/ 20 w 876"/>
                <a:gd name="T67" fmla="*/ 438 h 877"/>
                <a:gd name="T68" fmla="*/ 64 w 876"/>
                <a:gd name="T69" fmla="*/ 534 h 877"/>
                <a:gd name="T70" fmla="*/ 128 w 876"/>
                <a:gd name="T71" fmla="*/ 617 h 877"/>
                <a:gd name="T72" fmla="*/ 292 w 876"/>
                <a:gd name="T73" fmla="*/ 406 h 877"/>
                <a:gd name="T74" fmla="*/ 263 w 876"/>
                <a:gd name="T75" fmla="*/ 327 h 877"/>
                <a:gd name="T76" fmla="*/ 270 w 876"/>
                <a:gd name="T77" fmla="*/ 257 h 877"/>
                <a:gd name="T78" fmla="*/ 314 w 876"/>
                <a:gd name="T79" fmla="*/ 185 h 877"/>
                <a:gd name="T80" fmla="*/ 203 w 876"/>
                <a:gd name="T81" fmla="*/ 183 h 877"/>
                <a:gd name="T82" fmla="*/ 171 w 876"/>
                <a:gd name="T83" fmla="*/ 309 h 877"/>
                <a:gd name="T84" fmla="*/ 192 w 876"/>
                <a:gd name="T85" fmla="*/ 412 h 877"/>
                <a:gd name="T86" fmla="*/ 314 w 876"/>
                <a:gd name="T87" fmla="*/ 432 h 877"/>
                <a:gd name="T88" fmla="*/ 474 w 876"/>
                <a:gd name="T89" fmla="*/ 426 h 877"/>
                <a:gd name="T90" fmla="*/ 489 w 876"/>
                <a:gd name="T91" fmla="*/ 391 h 877"/>
                <a:gd name="T92" fmla="*/ 519 w 876"/>
                <a:gd name="T93" fmla="*/ 363 h 877"/>
                <a:gd name="T94" fmla="*/ 536 w 876"/>
                <a:gd name="T95" fmla="*/ 309 h 877"/>
                <a:gd name="T96" fmla="*/ 527 w 876"/>
                <a:gd name="T97" fmla="*/ 270 h 877"/>
                <a:gd name="T98" fmla="*/ 500 w 876"/>
                <a:gd name="T99" fmla="*/ 234 h 877"/>
                <a:gd name="T100" fmla="*/ 458 w 876"/>
                <a:gd name="T101" fmla="*/ 214 h 877"/>
                <a:gd name="T102" fmla="*/ 419 w 876"/>
                <a:gd name="T103" fmla="*/ 214 h 877"/>
                <a:gd name="T104" fmla="*/ 377 w 876"/>
                <a:gd name="T105" fmla="*/ 234 h 877"/>
                <a:gd name="T106" fmla="*/ 350 w 876"/>
                <a:gd name="T107" fmla="*/ 270 h 877"/>
                <a:gd name="T108" fmla="*/ 341 w 876"/>
                <a:gd name="T109" fmla="*/ 309 h 877"/>
                <a:gd name="T110" fmla="*/ 358 w 876"/>
                <a:gd name="T111" fmla="*/ 363 h 877"/>
                <a:gd name="T112" fmla="*/ 388 w 876"/>
                <a:gd name="T113" fmla="*/ 391 h 877"/>
                <a:gd name="T114" fmla="*/ 402 w 876"/>
                <a:gd name="T115" fmla="*/ 426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76" h="877">
                  <a:moveTo>
                    <a:pt x="684" y="64"/>
                  </a:moveTo>
                  <a:lnTo>
                    <a:pt x="684" y="64"/>
                  </a:lnTo>
                  <a:lnTo>
                    <a:pt x="696" y="76"/>
                  </a:lnTo>
                  <a:lnTo>
                    <a:pt x="707" y="88"/>
                  </a:lnTo>
                  <a:lnTo>
                    <a:pt x="718" y="101"/>
                  </a:lnTo>
                  <a:lnTo>
                    <a:pt x="728" y="115"/>
                  </a:lnTo>
                  <a:lnTo>
                    <a:pt x="736" y="129"/>
                  </a:lnTo>
                  <a:lnTo>
                    <a:pt x="744" y="143"/>
                  </a:lnTo>
                  <a:lnTo>
                    <a:pt x="752" y="159"/>
                  </a:lnTo>
                  <a:lnTo>
                    <a:pt x="759" y="174"/>
                  </a:lnTo>
                  <a:lnTo>
                    <a:pt x="765" y="190"/>
                  </a:lnTo>
                  <a:lnTo>
                    <a:pt x="771" y="205"/>
                  </a:lnTo>
                  <a:lnTo>
                    <a:pt x="776" y="222"/>
                  </a:lnTo>
                  <a:lnTo>
                    <a:pt x="779" y="239"/>
                  </a:lnTo>
                  <a:lnTo>
                    <a:pt x="783" y="256"/>
                  </a:lnTo>
                  <a:lnTo>
                    <a:pt x="784" y="273"/>
                  </a:lnTo>
                  <a:lnTo>
                    <a:pt x="786" y="291"/>
                  </a:lnTo>
                  <a:lnTo>
                    <a:pt x="786" y="309"/>
                  </a:lnTo>
                  <a:lnTo>
                    <a:pt x="786" y="309"/>
                  </a:lnTo>
                  <a:lnTo>
                    <a:pt x="786" y="327"/>
                  </a:lnTo>
                  <a:lnTo>
                    <a:pt x="784" y="343"/>
                  </a:lnTo>
                  <a:lnTo>
                    <a:pt x="783" y="361"/>
                  </a:lnTo>
                  <a:lnTo>
                    <a:pt x="779" y="378"/>
                  </a:lnTo>
                  <a:lnTo>
                    <a:pt x="776" y="395"/>
                  </a:lnTo>
                  <a:lnTo>
                    <a:pt x="771" y="412"/>
                  </a:lnTo>
                  <a:lnTo>
                    <a:pt x="765" y="427"/>
                  </a:lnTo>
                  <a:lnTo>
                    <a:pt x="759" y="443"/>
                  </a:lnTo>
                  <a:lnTo>
                    <a:pt x="752" y="459"/>
                  </a:lnTo>
                  <a:lnTo>
                    <a:pt x="744" y="473"/>
                  </a:lnTo>
                  <a:lnTo>
                    <a:pt x="736" y="487"/>
                  </a:lnTo>
                  <a:lnTo>
                    <a:pt x="728" y="502"/>
                  </a:lnTo>
                  <a:lnTo>
                    <a:pt x="718" y="515"/>
                  </a:lnTo>
                  <a:lnTo>
                    <a:pt x="707" y="528"/>
                  </a:lnTo>
                  <a:lnTo>
                    <a:pt x="696" y="541"/>
                  </a:lnTo>
                  <a:lnTo>
                    <a:pt x="684" y="553"/>
                  </a:lnTo>
                  <a:lnTo>
                    <a:pt x="749" y="617"/>
                  </a:lnTo>
                  <a:lnTo>
                    <a:pt x="749" y="617"/>
                  </a:lnTo>
                  <a:lnTo>
                    <a:pt x="764" y="601"/>
                  </a:lnTo>
                  <a:lnTo>
                    <a:pt x="777" y="586"/>
                  </a:lnTo>
                  <a:lnTo>
                    <a:pt x="790" y="569"/>
                  </a:lnTo>
                  <a:lnTo>
                    <a:pt x="802" y="552"/>
                  </a:lnTo>
                  <a:lnTo>
                    <a:pt x="813" y="534"/>
                  </a:lnTo>
                  <a:lnTo>
                    <a:pt x="824" y="516"/>
                  </a:lnTo>
                  <a:lnTo>
                    <a:pt x="833" y="498"/>
                  </a:lnTo>
                  <a:lnTo>
                    <a:pt x="843" y="478"/>
                  </a:lnTo>
                  <a:lnTo>
                    <a:pt x="850" y="459"/>
                  </a:lnTo>
                  <a:lnTo>
                    <a:pt x="857" y="438"/>
                  </a:lnTo>
                  <a:lnTo>
                    <a:pt x="863" y="418"/>
                  </a:lnTo>
                  <a:lnTo>
                    <a:pt x="868" y="396"/>
                  </a:lnTo>
                  <a:lnTo>
                    <a:pt x="872" y="375"/>
                  </a:lnTo>
                  <a:lnTo>
                    <a:pt x="874" y="353"/>
                  </a:lnTo>
                  <a:lnTo>
                    <a:pt x="876" y="331"/>
                  </a:lnTo>
                  <a:lnTo>
                    <a:pt x="876" y="309"/>
                  </a:lnTo>
                  <a:lnTo>
                    <a:pt x="876" y="309"/>
                  </a:lnTo>
                  <a:lnTo>
                    <a:pt x="876" y="286"/>
                  </a:lnTo>
                  <a:lnTo>
                    <a:pt x="874" y="264"/>
                  </a:lnTo>
                  <a:lnTo>
                    <a:pt x="872" y="243"/>
                  </a:lnTo>
                  <a:lnTo>
                    <a:pt x="868" y="221"/>
                  </a:lnTo>
                  <a:lnTo>
                    <a:pt x="863" y="199"/>
                  </a:lnTo>
                  <a:lnTo>
                    <a:pt x="857" y="179"/>
                  </a:lnTo>
                  <a:lnTo>
                    <a:pt x="850" y="159"/>
                  </a:lnTo>
                  <a:lnTo>
                    <a:pt x="843" y="138"/>
                  </a:lnTo>
                  <a:lnTo>
                    <a:pt x="833" y="119"/>
                  </a:lnTo>
                  <a:lnTo>
                    <a:pt x="824" y="101"/>
                  </a:lnTo>
                  <a:lnTo>
                    <a:pt x="813" y="82"/>
                  </a:lnTo>
                  <a:lnTo>
                    <a:pt x="802" y="65"/>
                  </a:lnTo>
                  <a:lnTo>
                    <a:pt x="790" y="47"/>
                  </a:lnTo>
                  <a:lnTo>
                    <a:pt x="777" y="31"/>
                  </a:lnTo>
                  <a:lnTo>
                    <a:pt x="764" y="15"/>
                  </a:lnTo>
                  <a:lnTo>
                    <a:pt x="749" y="0"/>
                  </a:lnTo>
                  <a:lnTo>
                    <a:pt x="684" y="64"/>
                  </a:lnTo>
                  <a:close/>
                  <a:moveTo>
                    <a:pt x="563" y="185"/>
                  </a:moveTo>
                  <a:lnTo>
                    <a:pt x="563" y="185"/>
                  </a:lnTo>
                  <a:lnTo>
                    <a:pt x="575" y="198"/>
                  </a:lnTo>
                  <a:lnTo>
                    <a:pt x="585" y="211"/>
                  </a:lnTo>
                  <a:lnTo>
                    <a:pt x="593" y="226"/>
                  </a:lnTo>
                  <a:lnTo>
                    <a:pt x="600" y="240"/>
                  </a:lnTo>
                  <a:lnTo>
                    <a:pt x="606" y="257"/>
                  </a:lnTo>
                  <a:lnTo>
                    <a:pt x="611" y="274"/>
                  </a:lnTo>
                  <a:lnTo>
                    <a:pt x="614" y="291"/>
                  </a:lnTo>
                  <a:lnTo>
                    <a:pt x="615" y="309"/>
                  </a:lnTo>
                  <a:lnTo>
                    <a:pt x="615" y="309"/>
                  </a:lnTo>
                  <a:lnTo>
                    <a:pt x="614" y="327"/>
                  </a:lnTo>
                  <a:lnTo>
                    <a:pt x="611" y="343"/>
                  </a:lnTo>
                  <a:lnTo>
                    <a:pt x="606" y="360"/>
                  </a:lnTo>
                  <a:lnTo>
                    <a:pt x="600" y="376"/>
                  </a:lnTo>
                  <a:lnTo>
                    <a:pt x="593" y="391"/>
                  </a:lnTo>
                  <a:lnTo>
                    <a:pt x="585" y="406"/>
                  </a:lnTo>
                  <a:lnTo>
                    <a:pt x="575" y="419"/>
                  </a:lnTo>
                  <a:lnTo>
                    <a:pt x="563" y="432"/>
                  </a:lnTo>
                  <a:lnTo>
                    <a:pt x="628" y="496"/>
                  </a:lnTo>
                  <a:lnTo>
                    <a:pt x="628" y="496"/>
                  </a:lnTo>
                  <a:lnTo>
                    <a:pt x="645" y="478"/>
                  </a:lnTo>
                  <a:lnTo>
                    <a:pt x="660" y="456"/>
                  </a:lnTo>
                  <a:lnTo>
                    <a:pt x="674" y="435"/>
                  </a:lnTo>
                  <a:lnTo>
                    <a:pt x="684" y="412"/>
                  </a:lnTo>
                  <a:lnTo>
                    <a:pt x="694" y="388"/>
                  </a:lnTo>
                  <a:lnTo>
                    <a:pt x="700" y="361"/>
                  </a:lnTo>
                  <a:lnTo>
                    <a:pt x="704" y="336"/>
                  </a:lnTo>
                  <a:lnTo>
                    <a:pt x="706" y="309"/>
                  </a:lnTo>
                  <a:lnTo>
                    <a:pt x="706" y="309"/>
                  </a:lnTo>
                  <a:lnTo>
                    <a:pt x="704" y="281"/>
                  </a:lnTo>
                  <a:lnTo>
                    <a:pt x="700" y="255"/>
                  </a:lnTo>
                  <a:lnTo>
                    <a:pt x="694" y="229"/>
                  </a:lnTo>
                  <a:lnTo>
                    <a:pt x="684" y="205"/>
                  </a:lnTo>
                  <a:lnTo>
                    <a:pt x="674" y="183"/>
                  </a:lnTo>
                  <a:lnTo>
                    <a:pt x="660" y="160"/>
                  </a:lnTo>
                  <a:lnTo>
                    <a:pt x="645" y="139"/>
                  </a:lnTo>
                  <a:lnTo>
                    <a:pt x="628" y="121"/>
                  </a:lnTo>
                  <a:lnTo>
                    <a:pt x="563" y="185"/>
                  </a:lnTo>
                  <a:close/>
                  <a:moveTo>
                    <a:pt x="192" y="553"/>
                  </a:moveTo>
                  <a:lnTo>
                    <a:pt x="192" y="553"/>
                  </a:lnTo>
                  <a:lnTo>
                    <a:pt x="180" y="541"/>
                  </a:lnTo>
                  <a:lnTo>
                    <a:pt x="170" y="528"/>
                  </a:lnTo>
                  <a:lnTo>
                    <a:pt x="159" y="515"/>
                  </a:lnTo>
                  <a:lnTo>
                    <a:pt x="149" y="502"/>
                  </a:lnTo>
                  <a:lnTo>
                    <a:pt x="141" y="487"/>
                  </a:lnTo>
                  <a:lnTo>
                    <a:pt x="132" y="473"/>
                  </a:lnTo>
                  <a:lnTo>
                    <a:pt x="125" y="459"/>
                  </a:lnTo>
                  <a:lnTo>
                    <a:pt x="118" y="443"/>
                  </a:lnTo>
                  <a:lnTo>
                    <a:pt x="112" y="427"/>
                  </a:lnTo>
                  <a:lnTo>
                    <a:pt x="106" y="412"/>
                  </a:lnTo>
                  <a:lnTo>
                    <a:pt x="101" y="395"/>
                  </a:lnTo>
                  <a:lnTo>
                    <a:pt x="98" y="378"/>
                  </a:lnTo>
                  <a:lnTo>
                    <a:pt x="95" y="361"/>
                  </a:lnTo>
                  <a:lnTo>
                    <a:pt x="93" y="343"/>
                  </a:lnTo>
                  <a:lnTo>
                    <a:pt x="92" y="327"/>
                  </a:lnTo>
                  <a:lnTo>
                    <a:pt x="90" y="309"/>
                  </a:lnTo>
                  <a:lnTo>
                    <a:pt x="90" y="309"/>
                  </a:lnTo>
                  <a:lnTo>
                    <a:pt x="92" y="291"/>
                  </a:lnTo>
                  <a:lnTo>
                    <a:pt x="93" y="273"/>
                  </a:lnTo>
                  <a:lnTo>
                    <a:pt x="95" y="256"/>
                  </a:lnTo>
                  <a:lnTo>
                    <a:pt x="98" y="239"/>
                  </a:lnTo>
                  <a:lnTo>
                    <a:pt x="101" y="222"/>
                  </a:lnTo>
                  <a:lnTo>
                    <a:pt x="106" y="205"/>
                  </a:lnTo>
                  <a:lnTo>
                    <a:pt x="112" y="190"/>
                  </a:lnTo>
                  <a:lnTo>
                    <a:pt x="118" y="174"/>
                  </a:lnTo>
                  <a:lnTo>
                    <a:pt x="125" y="159"/>
                  </a:lnTo>
                  <a:lnTo>
                    <a:pt x="132" y="143"/>
                  </a:lnTo>
                  <a:lnTo>
                    <a:pt x="141" y="129"/>
                  </a:lnTo>
                  <a:lnTo>
                    <a:pt x="149" y="115"/>
                  </a:lnTo>
                  <a:lnTo>
                    <a:pt x="159" y="101"/>
                  </a:lnTo>
                  <a:lnTo>
                    <a:pt x="170" y="88"/>
                  </a:lnTo>
                  <a:lnTo>
                    <a:pt x="180" y="76"/>
                  </a:lnTo>
                  <a:lnTo>
                    <a:pt x="192" y="64"/>
                  </a:lnTo>
                  <a:lnTo>
                    <a:pt x="128" y="0"/>
                  </a:lnTo>
                  <a:lnTo>
                    <a:pt x="128" y="0"/>
                  </a:lnTo>
                  <a:lnTo>
                    <a:pt x="113" y="15"/>
                  </a:lnTo>
                  <a:lnTo>
                    <a:pt x="100" y="31"/>
                  </a:lnTo>
                  <a:lnTo>
                    <a:pt x="87" y="47"/>
                  </a:lnTo>
                  <a:lnTo>
                    <a:pt x="75" y="65"/>
                  </a:lnTo>
                  <a:lnTo>
                    <a:pt x="64" y="82"/>
                  </a:lnTo>
                  <a:lnTo>
                    <a:pt x="53" y="101"/>
                  </a:lnTo>
                  <a:lnTo>
                    <a:pt x="44" y="119"/>
                  </a:lnTo>
                  <a:lnTo>
                    <a:pt x="34" y="138"/>
                  </a:lnTo>
                  <a:lnTo>
                    <a:pt x="27" y="159"/>
                  </a:lnTo>
                  <a:lnTo>
                    <a:pt x="20" y="179"/>
                  </a:lnTo>
                  <a:lnTo>
                    <a:pt x="14" y="199"/>
                  </a:lnTo>
                  <a:lnTo>
                    <a:pt x="9" y="221"/>
                  </a:lnTo>
                  <a:lnTo>
                    <a:pt x="5" y="243"/>
                  </a:lnTo>
                  <a:lnTo>
                    <a:pt x="3" y="264"/>
                  </a:lnTo>
                  <a:lnTo>
                    <a:pt x="0" y="286"/>
                  </a:lnTo>
                  <a:lnTo>
                    <a:pt x="0" y="309"/>
                  </a:lnTo>
                  <a:lnTo>
                    <a:pt x="0" y="309"/>
                  </a:lnTo>
                  <a:lnTo>
                    <a:pt x="0" y="331"/>
                  </a:lnTo>
                  <a:lnTo>
                    <a:pt x="3" y="353"/>
                  </a:lnTo>
                  <a:lnTo>
                    <a:pt x="5" y="375"/>
                  </a:lnTo>
                  <a:lnTo>
                    <a:pt x="9" y="396"/>
                  </a:lnTo>
                  <a:lnTo>
                    <a:pt x="14" y="418"/>
                  </a:lnTo>
                  <a:lnTo>
                    <a:pt x="20" y="438"/>
                  </a:lnTo>
                  <a:lnTo>
                    <a:pt x="27" y="459"/>
                  </a:lnTo>
                  <a:lnTo>
                    <a:pt x="34" y="478"/>
                  </a:lnTo>
                  <a:lnTo>
                    <a:pt x="44" y="498"/>
                  </a:lnTo>
                  <a:lnTo>
                    <a:pt x="53" y="516"/>
                  </a:lnTo>
                  <a:lnTo>
                    <a:pt x="64" y="534"/>
                  </a:lnTo>
                  <a:lnTo>
                    <a:pt x="75" y="552"/>
                  </a:lnTo>
                  <a:lnTo>
                    <a:pt x="87" y="569"/>
                  </a:lnTo>
                  <a:lnTo>
                    <a:pt x="100" y="586"/>
                  </a:lnTo>
                  <a:lnTo>
                    <a:pt x="113" y="601"/>
                  </a:lnTo>
                  <a:lnTo>
                    <a:pt x="128" y="617"/>
                  </a:lnTo>
                  <a:lnTo>
                    <a:pt x="192" y="553"/>
                  </a:lnTo>
                  <a:close/>
                  <a:moveTo>
                    <a:pt x="314" y="432"/>
                  </a:moveTo>
                  <a:lnTo>
                    <a:pt x="314" y="432"/>
                  </a:lnTo>
                  <a:lnTo>
                    <a:pt x="302" y="419"/>
                  </a:lnTo>
                  <a:lnTo>
                    <a:pt x="292" y="406"/>
                  </a:lnTo>
                  <a:lnTo>
                    <a:pt x="284" y="391"/>
                  </a:lnTo>
                  <a:lnTo>
                    <a:pt x="276" y="376"/>
                  </a:lnTo>
                  <a:lnTo>
                    <a:pt x="270" y="360"/>
                  </a:lnTo>
                  <a:lnTo>
                    <a:pt x="266" y="343"/>
                  </a:lnTo>
                  <a:lnTo>
                    <a:pt x="263" y="327"/>
                  </a:lnTo>
                  <a:lnTo>
                    <a:pt x="262" y="309"/>
                  </a:lnTo>
                  <a:lnTo>
                    <a:pt x="262" y="309"/>
                  </a:lnTo>
                  <a:lnTo>
                    <a:pt x="263" y="291"/>
                  </a:lnTo>
                  <a:lnTo>
                    <a:pt x="266" y="274"/>
                  </a:lnTo>
                  <a:lnTo>
                    <a:pt x="270" y="257"/>
                  </a:lnTo>
                  <a:lnTo>
                    <a:pt x="276" y="240"/>
                  </a:lnTo>
                  <a:lnTo>
                    <a:pt x="284" y="226"/>
                  </a:lnTo>
                  <a:lnTo>
                    <a:pt x="292" y="211"/>
                  </a:lnTo>
                  <a:lnTo>
                    <a:pt x="302" y="198"/>
                  </a:lnTo>
                  <a:lnTo>
                    <a:pt x="314" y="185"/>
                  </a:lnTo>
                  <a:lnTo>
                    <a:pt x="249" y="121"/>
                  </a:lnTo>
                  <a:lnTo>
                    <a:pt x="249" y="121"/>
                  </a:lnTo>
                  <a:lnTo>
                    <a:pt x="232" y="139"/>
                  </a:lnTo>
                  <a:lnTo>
                    <a:pt x="216" y="160"/>
                  </a:lnTo>
                  <a:lnTo>
                    <a:pt x="203" y="183"/>
                  </a:lnTo>
                  <a:lnTo>
                    <a:pt x="192" y="205"/>
                  </a:lnTo>
                  <a:lnTo>
                    <a:pt x="183" y="229"/>
                  </a:lnTo>
                  <a:lnTo>
                    <a:pt x="177" y="255"/>
                  </a:lnTo>
                  <a:lnTo>
                    <a:pt x="172" y="281"/>
                  </a:lnTo>
                  <a:lnTo>
                    <a:pt x="171" y="309"/>
                  </a:lnTo>
                  <a:lnTo>
                    <a:pt x="171" y="309"/>
                  </a:lnTo>
                  <a:lnTo>
                    <a:pt x="172" y="335"/>
                  </a:lnTo>
                  <a:lnTo>
                    <a:pt x="177" y="361"/>
                  </a:lnTo>
                  <a:lnTo>
                    <a:pt x="183" y="388"/>
                  </a:lnTo>
                  <a:lnTo>
                    <a:pt x="192" y="412"/>
                  </a:lnTo>
                  <a:lnTo>
                    <a:pt x="203" y="435"/>
                  </a:lnTo>
                  <a:lnTo>
                    <a:pt x="216" y="456"/>
                  </a:lnTo>
                  <a:lnTo>
                    <a:pt x="232" y="478"/>
                  </a:lnTo>
                  <a:lnTo>
                    <a:pt x="249" y="496"/>
                  </a:lnTo>
                  <a:lnTo>
                    <a:pt x="314" y="432"/>
                  </a:lnTo>
                  <a:close/>
                  <a:moveTo>
                    <a:pt x="599" y="877"/>
                  </a:moveTo>
                  <a:lnTo>
                    <a:pt x="476" y="442"/>
                  </a:lnTo>
                  <a:lnTo>
                    <a:pt x="476" y="442"/>
                  </a:lnTo>
                  <a:lnTo>
                    <a:pt x="474" y="433"/>
                  </a:lnTo>
                  <a:lnTo>
                    <a:pt x="474" y="426"/>
                  </a:lnTo>
                  <a:lnTo>
                    <a:pt x="474" y="419"/>
                  </a:lnTo>
                  <a:lnTo>
                    <a:pt x="477" y="411"/>
                  </a:lnTo>
                  <a:lnTo>
                    <a:pt x="480" y="405"/>
                  </a:lnTo>
                  <a:lnTo>
                    <a:pt x="484" y="397"/>
                  </a:lnTo>
                  <a:lnTo>
                    <a:pt x="489" y="391"/>
                  </a:lnTo>
                  <a:lnTo>
                    <a:pt x="495" y="387"/>
                  </a:lnTo>
                  <a:lnTo>
                    <a:pt x="495" y="387"/>
                  </a:lnTo>
                  <a:lnTo>
                    <a:pt x="503" y="379"/>
                  </a:lnTo>
                  <a:lnTo>
                    <a:pt x="512" y="372"/>
                  </a:lnTo>
                  <a:lnTo>
                    <a:pt x="519" y="363"/>
                  </a:lnTo>
                  <a:lnTo>
                    <a:pt x="524" y="353"/>
                  </a:lnTo>
                  <a:lnTo>
                    <a:pt x="528" y="343"/>
                  </a:lnTo>
                  <a:lnTo>
                    <a:pt x="532" y="331"/>
                  </a:lnTo>
                  <a:lnTo>
                    <a:pt x="534" y="321"/>
                  </a:lnTo>
                  <a:lnTo>
                    <a:pt x="536" y="309"/>
                  </a:lnTo>
                  <a:lnTo>
                    <a:pt x="536" y="309"/>
                  </a:lnTo>
                  <a:lnTo>
                    <a:pt x="534" y="299"/>
                  </a:lnTo>
                  <a:lnTo>
                    <a:pt x="533" y="289"/>
                  </a:lnTo>
                  <a:lnTo>
                    <a:pt x="531" y="280"/>
                  </a:lnTo>
                  <a:lnTo>
                    <a:pt x="527" y="270"/>
                  </a:lnTo>
                  <a:lnTo>
                    <a:pt x="524" y="262"/>
                  </a:lnTo>
                  <a:lnTo>
                    <a:pt x="519" y="255"/>
                  </a:lnTo>
                  <a:lnTo>
                    <a:pt x="513" y="247"/>
                  </a:lnTo>
                  <a:lnTo>
                    <a:pt x="507" y="240"/>
                  </a:lnTo>
                  <a:lnTo>
                    <a:pt x="500" y="234"/>
                  </a:lnTo>
                  <a:lnTo>
                    <a:pt x="492" y="228"/>
                  </a:lnTo>
                  <a:lnTo>
                    <a:pt x="484" y="223"/>
                  </a:lnTo>
                  <a:lnTo>
                    <a:pt x="476" y="220"/>
                  </a:lnTo>
                  <a:lnTo>
                    <a:pt x="467" y="216"/>
                  </a:lnTo>
                  <a:lnTo>
                    <a:pt x="458" y="214"/>
                  </a:lnTo>
                  <a:lnTo>
                    <a:pt x="448" y="213"/>
                  </a:lnTo>
                  <a:lnTo>
                    <a:pt x="438" y="211"/>
                  </a:lnTo>
                  <a:lnTo>
                    <a:pt x="438" y="211"/>
                  </a:lnTo>
                  <a:lnTo>
                    <a:pt x="429" y="213"/>
                  </a:lnTo>
                  <a:lnTo>
                    <a:pt x="419" y="214"/>
                  </a:lnTo>
                  <a:lnTo>
                    <a:pt x="410" y="216"/>
                  </a:lnTo>
                  <a:lnTo>
                    <a:pt x="401" y="220"/>
                  </a:lnTo>
                  <a:lnTo>
                    <a:pt x="393" y="223"/>
                  </a:lnTo>
                  <a:lnTo>
                    <a:pt x="384" y="228"/>
                  </a:lnTo>
                  <a:lnTo>
                    <a:pt x="377" y="234"/>
                  </a:lnTo>
                  <a:lnTo>
                    <a:pt x="370" y="240"/>
                  </a:lnTo>
                  <a:lnTo>
                    <a:pt x="364" y="247"/>
                  </a:lnTo>
                  <a:lnTo>
                    <a:pt x="358" y="255"/>
                  </a:lnTo>
                  <a:lnTo>
                    <a:pt x="353" y="262"/>
                  </a:lnTo>
                  <a:lnTo>
                    <a:pt x="350" y="270"/>
                  </a:lnTo>
                  <a:lnTo>
                    <a:pt x="346" y="280"/>
                  </a:lnTo>
                  <a:lnTo>
                    <a:pt x="344" y="289"/>
                  </a:lnTo>
                  <a:lnTo>
                    <a:pt x="342" y="299"/>
                  </a:lnTo>
                  <a:lnTo>
                    <a:pt x="341" y="309"/>
                  </a:lnTo>
                  <a:lnTo>
                    <a:pt x="341" y="309"/>
                  </a:lnTo>
                  <a:lnTo>
                    <a:pt x="342" y="321"/>
                  </a:lnTo>
                  <a:lnTo>
                    <a:pt x="345" y="331"/>
                  </a:lnTo>
                  <a:lnTo>
                    <a:pt x="348" y="343"/>
                  </a:lnTo>
                  <a:lnTo>
                    <a:pt x="352" y="353"/>
                  </a:lnTo>
                  <a:lnTo>
                    <a:pt x="358" y="363"/>
                  </a:lnTo>
                  <a:lnTo>
                    <a:pt x="365" y="372"/>
                  </a:lnTo>
                  <a:lnTo>
                    <a:pt x="374" y="379"/>
                  </a:lnTo>
                  <a:lnTo>
                    <a:pt x="382" y="387"/>
                  </a:lnTo>
                  <a:lnTo>
                    <a:pt x="382" y="387"/>
                  </a:lnTo>
                  <a:lnTo>
                    <a:pt x="388" y="391"/>
                  </a:lnTo>
                  <a:lnTo>
                    <a:pt x="393" y="397"/>
                  </a:lnTo>
                  <a:lnTo>
                    <a:pt x="396" y="405"/>
                  </a:lnTo>
                  <a:lnTo>
                    <a:pt x="400" y="411"/>
                  </a:lnTo>
                  <a:lnTo>
                    <a:pt x="401" y="419"/>
                  </a:lnTo>
                  <a:lnTo>
                    <a:pt x="402" y="426"/>
                  </a:lnTo>
                  <a:lnTo>
                    <a:pt x="402" y="433"/>
                  </a:lnTo>
                  <a:lnTo>
                    <a:pt x="401" y="442"/>
                  </a:lnTo>
                  <a:lnTo>
                    <a:pt x="276" y="877"/>
                  </a:lnTo>
                  <a:lnTo>
                    <a:pt x="599" y="877"/>
                  </a:lnTo>
                  <a:close/>
                </a:path>
              </a:pathLst>
            </a:custGeom>
            <a:solidFill>
              <a:srgbClr val="EE5500"/>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cxnSp>
          <p:nvCxnSpPr>
            <p:cNvPr id="42" name="カギ線コネクタ 41"/>
            <p:cNvCxnSpPr>
              <a:stCxn id="28" idx="2"/>
              <a:endCxn id="8" idx="0"/>
            </p:cNvCxnSpPr>
            <p:nvPr/>
          </p:nvCxnSpPr>
          <p:spPr>
            <a:xfrm rot="5400000">
              <a:off x="2521516" y="1823250"/>
              <a:ext cx="377541" cy="1335483"/>
            </a:xfrm>
            <a:prstGeom prst="bentConnector3">
              <a:avLst>
                <a:gd name="adj1" fmla="val 50000"/>
              </a:avLst>
            </a:prstGeom>
            <a:noFill/>
            <a:ln w="28575" cap="flat" cmpd="sng" algn="ctr">
              <a:solidFill>
                <a:srgbClr val="EE5500"/>
              </a:solidFill>
              <a:prstDash val="solid"/>
              <a:tailEnd type="triangle"/>
            </a:ln>
            <a:effectLst/>
          </p:spPr>
        </p:cxnSp>
        <p:cxnSp>
          <p:nvCxnSpPr>
            <p:cNvPr id="43" name="カギ線コネクタ 42"/>
            <p:cNvCxnSpPr/>
            <p:nvPr/>
          </p:nvCxnSpPr>
          <p:spPr>
            <a:xfrm rot="5400000">
              <a:off x="4296519" y="1817049"/>
              <a:ext cx="377542" cy="1335482"/>
            </a:xfrm>
            <a:prstGeom prst="bentConnector3">
              <a:avLst>
                <a:gd name="adj1" fmla="val 69121"/>
              </a:avLst>
            </a:prstGeom>
            <a:noFill/>
            <a:ln w="28575" cap="flat" cmpd="sng" algn="ctr">
              <a:solidFill>
                <a:srgbClr val="EE5500"/>
              </a:solidFill>
              <a:prstDash val="solid"/>
              <a:tailEnd type="triangle"/>
            </a:ln>
            <a:effectLst/>
          </p:spPr>
        </p:cxnSp>
        <p:cxnSp>
          <p:nvCxnSpPr>
            <p:cNvPr id="44" name="カギ線コネクタ 43"/>
            <p:cNvCxnSpPr/>
            <p:nvPr/>
          </p:nvCxnSpPr>
          <p:spPr>
            <a:xfrm rot="5400000">
              <a:off x="5907254" y="1834348"/>
              <a:ext cx="377542" cy="1335482"/>
            </a:xfrm>
            <a:prstGeom prst="bentConnector3">
              <a:avLst>
                <a:gd name="adj1" fmla="val 69121"/>
              </a:avLst>
            </a:prstGeom>
            <a:noFill/>
            <a:ln w="28575" cap="flat" cmpd="sng" algn="ctr">
              <a:solidFill>
                <a:srgbClr val="EE5500"/>
              </a:solidFill>
              <a:prstDash val="solid"/>
              <a:tailEnd type="triangle"/>
            </a:ln>
            <a:effectLst/>
          </p:spPr>
        </p:cxnSp>
        <p:cxnSp>
          <p:nvCxnSpPr>
            <p:cNvPr id="45" name="カギ線コネクタ 44"/>
            <p:cNvCxnSpPr/>
            <p:nvPr/>
          </p:nvCxnSpPr>
          <p:spPr>
            <a:xfrm rot="16200000" flipH="1">
              <a:off x="6962158" y="2496540"/>
              <a:ext cx="388637" cy="1"/>
            </a:xfrm>
            <a:prstGeom prst="bentConnector3">
              <a:avLst>
                <a:gd name="adj1" fmla="val 50000"/>
              </a:avLst>
            </a:prstGeom>
            <a:noFill/>
            <a:ln w="28575" cap="flat" cmpd="sng" algn="ctr">
              <a:solidFill>
                <a:srgbClr val="EE5500"/>
              </a:solidFill>
              <a:prstDash val="solid"/>
              <a:tailEnd type="triangle"/>
            </a:ln>
            <a:effectLst/>
          </p:spPr>
        </p:cxnSp>
        <p:sp>
          <p:nvSpPr>
            <p:cNvPr id="46" name="フローチャート : 代替処理 36"/>
            <p:cNvSpPr/>
            <p:nvPr/>
          </p:nvSpPr>
          <p:spPr>
            <a:xfrm>
              <a:off x="2330400" y="2354495"/>
              <a:ext cx="5400600" cy="146053"/>
            </a:xfrm>
            <a:prstGeom prst="flowChartAlternateProcess">
              <a:avLst/>
            </a:prstGeom>
            <a:solidFill>
              <a:srgbClr val="EE5500"/>
            </a:solidFill>
            <a:ln w="25400" cap="flat" cmpd="sng" algn="ctr">
              <a:solidFill>
                <a:sysClr val="window" lastClr="FFFFFF">
                  <a:lumMod val="85000"/>
                </a:sysClr>
              </a:solidFill>
              <a:prstDash val="solid"/>
            </a:ln>
            <a:effectLst/>
          </p:spPr>
          <p:txBody>
            <a:bodyPr anchor="ctr"/>
            <a:lstStyle/>
            <a:p>
              <a:pPr algn="ctr">
                <a:defRPr/>
              </a:pPr>
              <a:r>
                <a:rPr kumimoji="0" lang="en-US" altLang="ja-JP" sz="900" b="1" kern="0" err="1">
                  <a:solidFill>
                    <a:prstClr val="white"/>
                  </a:solidFill>
                  <a:latin typeface="メイリオ"/>
                  <a:ea typeface="メイリオ"/>
                  <a:cs typeface="メイリオ" pitchFamily="50" charset="-128"/>
                </a:rPr>
                <a:t>LogManager</a:t>
              </a:r>
              <a:endParaRPr kumimoji="0" lang="ja-JP" altLang="en-US" sz="900" b="1" kern="0">
                <a:solidFill>
                  <a:prstClr val="white"/>
                </a:solidFill>
                <a:latin typeface="メイリオ"/>
                <a:ea typeface="メイリオ"/>
                <a:cs typeface="メイリオ" pitchFamily="50" charset="-128"/>
              </a:endParaRPr>
            </a:p>
          </p:txBody>
        </p:sp>
      </p:grpSp>
    </p:spTree>
    <p:extLst>
      <p:ext uri="{BB962C8B-B14F-4D97-AF65-F5344CB8AC3E}">
        <p14:creationId xmlns:p14="http://schemas.microsoft.com/office/powerpoint/2010/main" val="30425440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56</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テキスト プレースホルダー 3"/>
          <p:cNvSpPr>
            <a:spLocks noGrp="1"/>
          </p:cNvSpPr>
          <p:nvPr>
            <p:ph type="body" sz="quarter" idx="16"/>
          </p:nvPr>
        </p:nvSpPr>
        <p:spPr/>
        <p:txBody>
          <a:bodyPr/>
          <a:lstStyle/>
          <a:p>
            <a:r>
              <a:rPr lang="en-US" altLang="ja-JP"/>
              <a:t>API</a:t>
            </a:r>
            <a:r>
              <a:rPr lang="ja-JP" altLang="en-US"/>
              <a:t>連携サービス</a:t>
            </a:r>
          </a:p>
          <a:p>
            <a:endParaRPr kumimoji="1" lang="ja-JP" altLang="en-US"/>
          </a:p>
        </p:txBody>
      </p:sp>
      <p:sp>
        <p:nvSpPr>
          <p:cNvPr id="6" name="タイトル 5"/>
          <p:cNvSpPr>
            <a:spLocks noGrp="1"/>
          </p:cNvSpPr>
          <p:nvPr>
            <p:ph type="title"/>
          </p:nvPr>
        </p:nvSpPr>
        <p:spPr/>
        <p:txBody>
          <a:bodyPr/>
          <a:lstStyle/>
          <a:p>
            <a:r>
              <a:rPr lang="ja-JP" altLang="en-US"/>
              <a:t>人事管理・給与管理特長</a:t>
            </a:r>
            <a:endParaRPr kumimoji="1" lang="ja-JP" altLang="en-US"/>
          </a:p>
        </p:txBody>
      </p:sp>
      <p:grpSp>
        <p:nvGrpSpPr>
          <p:cNvPr id="47" name="グループ化 46"/>
          <p:cNvGrpSpPr/>
          <p:nvPr/>
        </p:nvGrpSpPr>
        <p:grpSpPr>
          <a:xfrm>
            <a:off x="1007604" y="1043032"/>
            <a:ext cx="6852170" cy="3730620"/>
            <a:chOff x="1378901" y="1207720"/>
            <a:chExt cx="5798724" cy="3157077"/>
          </a:xfrm>
        </p:grpSpPr>
        <p:pic>
          <p:nvPicPr>
            <p:cNvPr id="27" name="図 26"/>
            <p:cNvPicPr>
              <a:picLocks noChangeAspect="1"/>
            </p:cNvPicPr>
            <p:nvPr/>
          </p:nvPicPr>
          <p:blipFill rotWithShape="1">
            <a:blip r:embed="rId2"/>
            <a:srcRect l="23027" r="21478" b="13683"/>
            <a:stretch/>
          </p:blipFill>
          <p:spPr>
            <a:xfrm>
              <a:off x="1925706" y="2356012"/>
              <a:ext cx="2078082" cy="1300367"/>
            </a:xfrm>
            <a:prstGeom prst="rect">
              <a:avLst/>
            </a:prstGeom>
          </p:spPr>
        </p:pic>
        <p:pic>
          <p:nvPicPr>
            <p:cNvPr id="28" name="図 27"/>
            <p:cNvPicPr>
              <a:picLocks noChangeAspect="1"/>
            </p:cNvPicPr>
            <p:nvPr/>
          </p:nvPicPr>
          <p:blipFill>
            <a:blip r:embed="rId3"/>
            <a:stretch>
              <a:fillRect/>
            </a:stretch>
          </p:blipFill>
          <p:spPr>
            <a:xfrm>
              <a:off x="2210810" y="3873887"/>
              <a:ext cx="1420580" cy="375659"/>
            </a:xfrm>
            <a:prstGeom prst="rect">
              <a:avLst/>
            </a:prstGeom>
          </p:spPr>
        </p:pic>
        <p:sp>
          <p:nvSpPr>
            <p:cNvPr id="29" name="正方形/長方形 28"/>
            <p:cNvSpPr/>
            <p:nvPr/>
          </p:nvSpPr>
          <p:spPr>
            <a:xfrm>
              <a:off x="5865528" y="1914129"/>
              <a:ext cx="820327" cy="3149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b="1">
                  <a:solidFill>
                    <a:schemeClr val="bg1"/>
                  </a:solidFill>
                  <a:latin typeface="メイリオ" panose="020B0604030504040204" pitchFamily="50" charset="-128"/>
                  <a:ea typeface="メイリオ" panose="020B0604030504040204" pitchFamily="50" charset="-128"/>
                </a:rPr>
                <a:t>Ａ社</a:t>
              </a:r>
            </a:p>
          </p:txBody>
        </p:sp>
        <p:sp>
          <p:nvSpPr>
            <p:cNvPr id="30" name="フローチャート: 磁気ディスク 29"/>
            <p:cNvSpPr/>
            <p:nvPr/>
          </p:nvSpPr>
          <p:spPr>
            <a:xfrm>
              <a:off x="2444070" y="2765096"/>
              <a:ext cx="1059556" cy="730728"/>
            </a:xfrm>
            <a:prstGeom prst="flowChartMagneticDisk">
              <a:avLst/>
            </a:prstGeom>
            <a:solidFill>
              <a:schemeClr val="tx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tIns="81000" rtlCol="0" anchor="ctr"/>
            <a:lstStyle/>
            <a:p>
              <a:pPr algn="ctr"/>
              <a:r>
                <a:rPr lang="ja-JP" altLang="en-US" sz="1000" b="1"/>
                <a:t>銀行コード</a:t>
              </a:r>
              <a:endParaRPr lang="en-US" altLang="ja-JP" sz="1000" b="1"/>
            </a:p>
            <a:p>
              <a:pPr algn="ctr"/>
              <a:r>
                <a:rPr lang="ja-JP" altLang="en-US" sz="1000" b="1"/>
                <a:t>＆支店コード</a:t>
              </a:r>
            </a:p>
          </p:txBody>
        </p:sp>
        <p:sp>
          <p:nvSpPr>
            <p:cNvPr id="31" name="フローチャート: 磁気ディスク 30"/>
            <p:cNvSpPr/>
            <p:nvPr/>
          </p:nvSpPr>
          <p:spPr>
            <a:xfrm>
              <a:off x="6032389" y="2247716"/>
              <a:ext cx="762628" cy="643913"/>
            </a:xfrm>
            <a:prstGeom prst="flowChartMagneticDisk">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81000" rtlCol="0" anchor="ctr"/>
            <a:lstStyle/>
            <a:p>
              <a:pPr algn="ctr"/>
              <a:r>
                <a:rPr lang="ja-JP" altLang="en-US" sz="1000">
                  <a:latin typeface="メイリオ" panose="020B0604030504040204" pitchFamily="50" charset="-128"/>
                  <a:ea typeface="メイリオ" panose="020B0604030504040204" pitchFamily="50" charset="-128"/>
                </a:rPr>
                <a:t>銀行支店</a:t>
              </a:r>
              <a:endParaRPr lang="en-US" altLang="ja-JP" sz="1000">
                <a:latin typeface="メイリオ" panose="020B0604030504040204" pitchFamily="50" charset="-128"/>
                <a:ea typeface="メイリオ" panose="020B0604030504040204" pitchFamily="50" charset="-128"/>
              </a:endParaRPr>
            </a:p>
            <a:p>
              <a:pPr algn="ctr"/>
              <a:r>
                <a:rPr lang="ja-JP" altLang="en-US" sz="1000">
                  <a:latin typeface="メイリオ" panose="020B0604030504040204" pitchFamily="50" charset="-128"/>
                  <a:ea typeface="メイリオ" panose="020B0604030504040204" pitchFamily="50" charset="-128"/>
                </a:rPr>
                <a:t>マスタ</a:t>
              </a:r>
              <a:endParaRPr lang="en-US" altLang="ja-JP" sz="1000">
                <a:latin typeface="メイリオ" panose="020B0604030504040204" pitchFamily="50" charset="-128"/>
                <a:ea typeface="メイリオ" panose="020B0604030504040204" pitchFamily="50" charset="-128"/>
              </a:endParaRPr>
            </a:p>
          </p:txBody>
        </p:sp>
        <p:sp>
          <p:nvSpPr>
            <p:cNvPr id="32" name="フローチャート: 磁気ディスク 31"/>
            <p:cNvSpPr/>
            <p:nvPr/>
          </p:nvSpPr>
          <p:spPr>
            <a:xfrm>
              <a:off x="6032389" y="2967613"/>
              <a:ext cx="762628" cy="643913"/>
            </a:xfrm>
            <a:prstGeom prst="flowChartMagneticDisk">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81000" rtlCol="0" anchor="ctr"/>
            <a:lstStyle/>
            <a:p>
              <a:pPr algn="ctr"/>
              <a:r>
                <a:rPr lang="ja-JP" altLang="en-US" sz="1000">
                  <a:latin typeface="メイリオ" panose="020B0604030504040204" pitchFamily="50" charset="-128"/>
                  <a:ea typeface="メイリオ" panose="020B0604030504040204" pitchFamily="50" charset="-128"/>
                </a:rPr>
                <a:t>銀行支店</a:t>
              </a:r>
              <a:endParaRPr lang="en-US" altLang="ja-JP" sz="1000">
                <a:latin typeface="メイリオ" panose="020B0604030504040204" pitchFamily="50" charset="-128"/>
                <a:ea typeface="メイリオ" panose="020B0604030504040204" pitchFamily="50" charset="-128"/>
              </a:endParaRPr>
            </a:p>
            <a:p>
              <a:pPr algn="ctr"/>
              <a:r>
                <a:rPr lang="ja-JP" altLang="en-US" sz="1000">
                  <a:latin typeface="メイリオ" panose="020B0604030504040204" pitchFamily="50" charset="-128"/>
                  <a:ea typeface="メイリオ" panose="020B0604030504040204" pitchFamily="50" charset="-128"/>
                </a:rPr>
                <a:t>マスタ</a:t>
              </a:r>
              <a:endParaRPr lang="en-US" altLang="ja-JP" sz="1000">
                <a:latin typeface="メイリオ" panose="020B0604030504040204" pitchFamily="50" charset="-128"/>
                <a:ea typeface="メイリオ" panose="020B0604030504040204" pitchFamily="50" charset="-128"/>
              </a:endParaRPr>
            </a:p>
          </p:txBody>
        </p:sp>
        <p:sp>
          <p:nvSpPr>
            <p:cNvPr id="33" name="フローチャート: 磁気ディスク 32"/>
            <p:cNvSpPr/>
            <p:nvPr/>
          </p:nvSpPr>
          <p:spPr>
            <a:xfrm>
              <a:off x="6050623" y="3720884"/>
              <a:ext cx="762628" cy="643913"/>
            </a:xfrm>
            <a:prstGeom prst="flowChartMagneticDisk">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81000" rtlCol="0" anchor="ctr"/>
            <a:lstStyle/>
            <a:p>
              <a:pPr algn="ctr"/>
              <a:r>
                <a:rPr lang="ja-JP" altLang="en-US" sz="1000">
                  <a:latin typeface="メイリオ" panose="020B0604030504040204" pitchFamily="50" charset="-128"/>
                  <a:ea typeface="メイリオ" panose="020B0604030504040204" pitchFamily="50" charset="-128"/>
                </a:rPr>
                <a:t>銀行支店</a:t>
              </a:r>
              <a:endParaRPr lang="en-US" altLang="ja-JP" sz="1000">
                <a:latin typeface="メイリオ" panose="020B0604030504040204" pitchFamily="50" charset="-128"/>
                <a:ea typeface="メイリオ" panose="020B0604030504040204" pitchFamily="50" charset="-128"/>
              </a:endParaRPr>
            </a:p>
            <a:p>
              <a:pPr algn="ctr"/>
              <a:r>
                <a:rPr lang="ja-JP" altLang="en-US" sz="1000">
                  <a:latin typeface="メイリオ" panose="020B0604030504040204" pitchFamily="50" charset="-128"/>
                  <a:ea typeface="メイリオ" panose="020B0604030504040204" pitchFamily="50" charset="-128"/>
                </a:rPr>
                <a:t>マスタ</a:t>
              </a:r>
              <a:endParaRPr lang="en-US" altLang="ja-JP" sz="1000">
                <a:latin typeface="メイリオ" panose="020B0604030504040204" pitchFamily="50" charset="-128"/>
                <a:ea typeface="メイリオ" panose="020B0604030504040204" pitchFamily="50" charset="-128"/>
              </a:endParaRPr>
            </a:p>
          </p:txBody>
        </p:sp>
        <p:sp>
          <p:nvSpPr>
            <p:cNvPr id="34" name="上矢印 33"/>
            <p:cNvSpPr/>
            <p:nvPr/>
          </p:nvSpPr>
          <p:spPr>
            <a:xfrm>
              <a:off x="2686469" y="3573538"/>
              <a:ext cx="402374" cy="249037"/>
            </a:xfrm>
            <a:prstGeom prst="up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p>
          </p:txBody>
        </p:sp>
        <p:sp>
          <p:nvSpPr>
            <p:cNvPr id="35" name="テキスト ボックス 34"/>
            <p:cNvSpPr txBox="1"/>
            <p:nvPr/>
          </p:nvSpPr>
          <p:spPr>
            <a:xfrm>
              <a:off x="5349090" y="2463738"/>
              <a:ext cx="641932" cy="286505"/>
            </a:xfrm>
            <a:prstGeom prst="rect">
              <a:avLst/>
            </a:prstGeom>
            <a:noFill/>
          </p:spPr>
          <p:txBody>
            <a:bodyPr wrap="square" rtlCol="0">
              <a:spAutoFit/>
            </a:bodyPr>
            <a:lstStyle/>
            <a:p>
              <a:r>
                <a:rPr lang="en-US" altLang="ja-JP" sz="1600" b="1">
                  <a:solidFill>
                    <a:schemeClr val="bg1">
                      <a:lumMod val="50000"/>
                    </a:schemeClr>
                  </a:solidFill>
                </a:rPr>
                <a:t>A</a:t>
              </a:r>
              <a:r>
                <a:rPr lang="ja-JP" altLang="en-US" sz="1600" b="1">
                  <a:solidFill>
                    <a:schemeClr val="bg1">
                      <a:lumMod val="50000"/>
                    </a:schemeClr>
                  </a:solidFill>
                </a:rPr>
                <a:t>社</a:t>
              </a:r>
            </a:p>
          </p:txBody>
        </p:sp>
        <p:sp>
          <p:nvSpPr>
            <p:cNvPr id="36" name="テキスト ボックス 35"/>
            <p:cNvSpPr txBox="1"/>
            <p:nvPr/>
          </p:nvSpPr>
          <p:spPr>
            <a:xfrm>
              <a:off x="5339334" y="3179140"/>
              <a:ext cx="641932" cy="286505"/>
            </a:xfrm>
            <a:prstGeom prst="rect">
              <a:avLst/>
            </a:prstGeom>
            <a:noFill/>
          </p:spPr>
          <p:txBody>
            <a:bodyPr wrap="square" rtlCol="0">
              <a:spAutoFit/>
            </a:bodyPr>
            <a:lstStyle/>
            <a:p>
              <a:r>
                <a:rPr lang="en-US" altLang="ja-JP" sz="1600" b="1">
                  <a:solidFill>
                    <a:schemeClr val="bg1">
                      <a:lumMod val="50000"/>
                    </a:schemeClr>
                  </a:solidFill>
                </a:rPr>
                <a:t>B</a:t>
              </a:r>
              <a:r>
                <a:rPr lang="ja-JP" altLang="en-US" sz="1600" b="1">
                  <a:solidFill>
                    <a:schemeClr val="bg1">
                      <a:lumMod val="50000"/>
                    </a:schemeClr>
                  </a:solidFill>
                </a:rPr>
                <a:t>社</a:t>
              </a:r>
            </a:p>
          </p:txBody>
        </p:sp>
        <p:sp>
          <p:nvSpPr>
            <p:cNvPr id="37" name="テキスト ボックス 36"/>
            <p:cNvSpPr txBox="1"/>
            <p:nvPr/>
          </p:nvSpPr>
          <p:spPr>
            <a:xfrm>
              <a:off x="5377366" y="3894541"/>
              <a:ext cx="641932" cy="286505"/>
            </a:xfrm>
            <a:prstGeom prst="rect">
              <a:avLst/>
            </a:prstGeom>
            <a:noFill/>
          </p:spPr>
          <p:txBody>
            <a:bodyPr wrap="square" rtlCol="0">
              <a:spAutoFit/>
            </a:bodyPr>
            <a:lstStyle/>
            <a:p>
              <a:r>
                <a:rPr lang="en-US" altLang="ja-JP" sz="1600" b="1">
                  <a:solidFill>
                    <a:schemeClr val="bg1">
                      <a:lumMod val="50000"/>
                    </a:schemeClr>
                  </a:solidFill>
                </a:rPr>
                <a:t>C</a:t>
              </a:r>
              <a:r>
                <a:rPr lang="ja-JP" altLang="en-US" sz="1600" b="1">
                  <a:solidFill>
                    <a:schemeClr val="bg1">
                      <a:lumMod val="50000"/>
                    </a:schemeClr>
                  </a:solidFill>
                </a:rPr>
                <a:t>社</a:t>
              </a:r>
            </a:p>
          </p:txBody>
        </p:sp>
        <p:cxnSp>
          <p:nvCxnSpPr>
            <p:cNvPr id="38" name="直線矢印コネクタ 37"/>
            <p:cNvCxnSpPr/>
            <p:nvPr/>
          </p:nvCxnSpPr>
          <p:spPr>
            <a:xfrm flipV="1">
              <a:off x="4003788" y="2614455"/>
              <a:ext cx="1284420" cy="537418"/>
            </a:xfrm>
            <a:prstGeom prst="straightConnector1">
              <a:avLst/>
            </a:prstGeom>
            <a:ln>
              <a:solidFill>
                <a:schemeClr val="bg1">
                  <a:lumMod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39" name="直線矢印コネクタ 38"/>
            <p:cNvCxnSpPr/>
            <p:nvPr/>
          </p:nvCxnSpPr>
          <p:spPr>
            <a:xfrm flipV="1">
              <a:off x="4003680" y="3269434"/>
              <a:ext cx="1284528" cy="4396"/>
            </a:xfrm>
            <a:prstGeom prst="straightConnector1">
              <a:avLst/>
            </a:prstGeom>
            <a:ln>
              <a:solidFill>
                <a:schemeClr val="bg1">
                  <a:lumMod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40" name="直線矢印コネクタ 39"/>
            <p:cNvCxnSpPr/>
            <p:nvPr/>
          </p:nvCxnSpPr>
          <p:spPr>
            <a:xfrm>
              <a:off x="4028634" y="3373774"/>
              <a:ext cx="1191438" cy="656140"/>
            </a:xfrm>
            <a:prstGeom prst="straightConnector1">
              <a:avLst/>
            </a:prstGeom>
            <a:ln>
              <a:solidFill>
                <a:schemeClr val="bg1">
                  <a:lumMod val="50000"/>
                </a:schemeClr>
              </a:solidFill>
              <a:tailEnd type="triangle"/>
            </a:ln>
          </p:spPr>
          <p:style>
            <a:lnRef idx="3">
              <a:schemeClr val="dk1"/>
            </a:lnRef>
            <a:fillRef idx="0">
              <a:schemeClr val="dk1"/>
            </a:fillRef>
            <a:effectRef idx="2">
              <a:schemeClr val="dk1"/>
            </a:effectRef>
            <a:fontRef idx="minor">
              <a:schemeClr val="tx1"/>
            </a:fontRef>
          </p:style>
        </p:cxnSp>
        <p:pic>
          <p:nvPicPr>
            <p:cNvPr id="41" name="図 4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8104" y="1817199"/>
              <a:ext cx="2069521" cy="396265"/>
            </a:xfrm>
            <a:prstGeom prst="rect">
              <a:avLst/>
            </a:prstGeom>
          </p:spPr>
        </p:pic>
        <p:sp>
          <p:nvSpPr>
            <p:cNvPr id="42" name="テキスト ボックス 41"/>
            <p:cNvSpPr txBox="1"/>
            <p:nvPr/>
          </p:nvSpPr>
          <p:spPr>
            <a:xfrm>
              <a:off x="4237097" y="2598052"/>
              <a:ext cx="850833" cy="182322"/>
            </a:xfrm>
            <a:prstGeom prst="rect">
              <a:avLst/>
            </a:prstGeom>
            <a:noFill/>
          </p:spPr>
          <p:txBody>
            <a:bodyPr wrap="none" rtlCol="0">
              <a:spAutoFit/>
            </a:bodyPr>
            <a:lstStyle/>
            <a:p>
              <a:r>
                <a:rPr lang="ja-JP" altLang="en-US" sz="800"/>
                <a:t>最新マスタに更新</a:t>
              </a:r>
            </a:p>
          </p:txBody>
        </p:sp>
        <p:sp>
          <p:nvSpPr>
            <p:cNvPr id="43" name="テキスト ボックス 42"/>
            <p:cNvSpPr txBox="1"/>
            <p:nvPr/>
          </p:nvSpPr>
          <p:spPr>
            <a:xfrm>
              <a:off x="4305233" y="3346666"/>
              <a:ext cx="850833" cy="182322"/>
            </a:xfrm>
            <a:prstGeom prst="rect">
              <a:avLst/>
            </a:prstGeom>
            <a:noFill/>
          </p:spPr>
          <p:txBody>
            <a:bodyPr wrap="none" rtlCol="0">
              <a:spAutoFit/>
            </a:bodyPr>
            <a:lstStyle/>
            <a:p>
              <a:r>
                <a:rPr lang="ja-JP" altLang="en-US" sz="800"/>
                <a:t>最新マスタに更新</a:t>
              </a:r>
            </a:p>
          </p:txBody>
        </p:sp>
        <p:sp>
          <p:nvSpPr>
            <p:cNvPr id="44" name="テキスト ボックス 43"/>
            <p:cNvSpPr txBox="1"/>
            <p:nvPr/>
          </p:nvSpPr>
          <p:spPr>
            <a:xfrm>
              <a:off x="4300276" y="3947545"/>
              <a:ext cx="850833" cy="182322"/>
            </a:xfrm>
            <a:prstGeom prst="rect">
              <a:avLst/>
            </a:prstGeom>
            <a:noFill/>
          </p:spPr>
          <p:txBody>
            <a:bodyPr wrap="none" rtlCol="0">
              <a:spAutoFit/>
            </a:bodyPr>
            <a:lstStyle/>
            <a:p>
              <a:r>
                <a:rPr lang="ja-JP" altLang="en-US" sz="800"/>
                <a:t>最新マスタに更新</a:t>
              </a:r>
            </a:p>
          </p:txBody>
        </p:sp>
        <p:sp>
          <p:nvSpPr>
            <p:cNvPr id="45" name="正方形/長方形 44"/>
            <p:cNvSpPr/>
            <p:nvPr/>
          </p:nvSpPr>
          <p:spPr>
            <a:xfrm>
              <a:off x="1820017" y="1207720"/>
              <a:ext cx="3170633" cy="494872"/>
            </a:xfrm>
            <a:prstGeom prst="rect">
              <a:avLst/>
            </a:prstGeom>
          </p:spPr>
          <p:txBody>
            <a:bodyPr wrap="square">
              <a:spAutoFit/>
            </a:bodyPr>
            <a:lstStyle/>
            <a:p>
              <a:r>
                <a:rPr lang="en-US" altLang="ja-JP" sz="1600" b="1">
                  <a:solidFill>
                    <a:srgbClr val="00B7EE"/>
                  </a:solidFill>
                </a:rPr>
                <a:t>API</a:t>
              </a:r>
              <a:r>
                <a:rPr lang="ja-JP" altLang="en-US" sz="1600" b="1">
                  <a:solidFill>
                    <a:srgbClr val="00B7EE"/>
                  </a:solidFill>
                </a:rPr>
                <a:t>連携サービス</a:t>
              </a:r>
              <a:endParaRPr lang="en-US" altLang="ja-JP" sz="1600" b="1">
                <a:solidFill>
                  <a:srgbClr val="00B7EE"/>
                </a:solidFill>
              </a:endParaRPr>
            </a:p>
            <a:p>
              <a:r>
                <a:rPr lang="ja-JP" altLang="en-US" sz="1600" b="1">
                  <a:solidFill>
                    <a:schemeClr val="accent6"/>
                  </a:solidFill>
                </a:rPr>
                <a:t>　全銀協銀行・支店マスタ取得</a:t>
              </a:r>
              <a:r>
                <a:rPr lang="en-US" altLang="ja-JP" sz="1600" b="1">
                  <a:solidFill>
                    <a:schemeClr val="accent6"/>
                  </a:solidFill>
                </a:rPr>
                <a:t>API</a:t>
              </a:r>
            </a:p>
          </p:txBody>
        </p:sp>
        <p:sp>
          <p:nvSpPr>
            <p:cNvPr id="46" name="Freeform 49"/>
            <p:cNvSpPr>
              <a:spLocks noEditPoints="1"/>
            </p:cNvSpPr>
            <p:nvPr/>
          </p:nvSpPr>
          <p:spPr bwMode="auto">
            <a:xfrm>
              <a:off x="1378901" y="1209590"/>
              <a:ext cx="404813" cy="257175"/>
            </a:xfrm>
            <a:custGeom>
              <a:avLst/>
              <a:gdLst>
                <a:gd name="T0" fmla="*/ 87 w 567"/>
                <a:gd name="T1" fmla="*/ 359 h 359"/>
                <a:gd name="T2" fmla="*/ 78 w 567"/>
                <a:gd name="T3" fmla="*/ 162 h 359"/>
                <a:gd name="T4" fmla="*/ 309 w 567"/>
                <a:gd name="T5" fmla="*/ 0 h 359"/>
                <a:gd name="T6" fmla="*/ 461 w 567"/>
                <a:gd name="T7" fmla="*/ 147 h 359"/>
                <a:gd name="T8" fmla="*/ 383 w 567"/>
                <a:gd name="T9" fmla="*/ 176 h 359"/>
                <a:gd name="T10" fmla="*/ 383 w 567"/>
                <a:gd name="T11" fmla="*/ 152 h 359"/>
                <a:gd name="T12" fmla="*/ 378 w 567"/>
                <a:gd name="T13" fmla="*/ 135 h 359"/>
                <a:gd name="T14" fmla="*/ 366 w 567"/>
                <a:gd name="T15" fmla="*/ 115 h 359"/>
                <a:gd name="T16" fmla="*/ 354 w 567"/>
                <a:gd name="T17" fmla="*/ 103 h 359"/>
                <a:gd name="T18" fmla="*/ 334 w 567"/>
                <a:gd name="T19" fmla="*/ 91 h 359"/>
                <a:gd name="T20" fmla="*/ 317 w 567"/>
                <a:gd name="T21" fmla="*/ 86 h 359"/>
                <a:gd name="T22" fmla="*/ 293 w 567"/>
                <a:gd name="T23" fmla="*/ 86 h 359"/>
                <a:gd name="T24" fmla="*/ 276 w 567"/>
                <a:gd name="T25" fmla="*/ 91 h 359"/>
                <a:gd name="T26" fmla="*/ 256 w 567"/>
                <a:gd name="T27" fmla="*/ 103 h 359"/>
                <a:gd name="T28" fmla="*/ 243 w 567"/>
                <a:gd name="T29" fmla="*/ 115 h 359"/>
                <a:gd name="T30" fmla="*/ 231 w 567"/>
                <a:gd name="T31" fmla="*/ 135 h 359"/>
                <a:gd name="T32" fmla="*/ 227 w 567"/>
                <a:gd name="T33" fmla="*/ 152 h 359"/>
                <a:gd name="T34" fmla="*/ 227 w 567"/>
                <a:gd name="T35" fmla="*/ 176 h 359"/>
                <a:gd name="T36" fmla="*/ 231 w 567"/>
                <a:gd name="T37" fmla="*/ 193 h 359"/>
                <a:gd name="T38" fmla="*/ 243 w 567"/>
                <a:gd name="T39" fmla="*/ 213 h 359"/>
                <a:gd name="T40" fmla="*/ 256 w 567"/>
                <a:gd name="T41" fmla="*/ 226 h 359"/>
                <a:gd name="T42" fmla="*/ 276 w 567"/>
                <a:gd name="T43" fmla="*/ 237 h 359"/>
                <a:gd name="T44" fmla="*/ 293 w 567"/>
                <a:gd name="T45" fmla="*/ 242 h 359"/>
                <a:gd name="T46" fmla="*/ 317 w 567"/>
                <a:gd name="T47" fmla="*/ 242 h 359"/>
                <a:gd name="T48" fmla="*/ 334 w 567"/>
                <a:gd name="T49" fmla="*/ 237 h 359"/>
                <a:gd name="T50" fmla="*/ 354 w 567"/>
                <a:gd name="T51" fmla="*/ 226 h 359"/>
                <a:gd name="T52" fmla="*/ 366 w 567"/>
                <a:gd name="T53" fmla="*/ 213 h 359"/>
                <a:gd name="T54" fmla="*/ 378 w 567"/>
                <a:gd name="T55" fmla="*/ 193 h 359"/>
                <a:gd name="T56" fmla="*/ 305 w 567"/>
                <a:gd name="T57" fmla="*/ 122 h 359"/>
                <a:gd name="T58" fmla="*/ 347 w 567"/>
                <a:gd name="T59" fmla="*/ 164 h 359"/>
                <a:gd name="T60" fmla="*/ 238 w 567"/>
                <a:gd name="T61" fmla="*/ 278 h 359"/>
                <a:gd name="T62" fmla="*/ 238 w 567"/>
                <a:gd name="T63" fmla="*/ 265 h 359"/>
                <a:gd name="T64" fmla="*/ 236 w 567"/>
                <a:gd name="T65" fmla="*/ 255 h 359"/>
                <a:gd name="T66" fmla="*/ 229 w 567"/>
                <a:gd name="T67" fmla="*/ 244 h 359"/>
                <a:gd name="T68" fmla="*/ 223 w 567"/>
                <a:gd name="T69" fmla="*/ 237 h 359"/>
                <a:gd name="T70" fmla="*/ 211 w 567"/>
                <a:gd name="T71" fmla="*/ 231 h 359"/>
                <a:gd name="T72" fmla="*/ 202 w 567"/>
                <a:gd name="T73" fmla="*/ 228 h 359"/>
                <a:gd name="T74" fmla="*/ 189 w 567"/>
                <a:gd name="T75" fmla="*/ 228 h 359"/>
                <a:gd name="T76" fmla="*/ 180 w 567"/>
                <a:gd name="T77" fmla="*/ 231 h 359"/>
                <a:gd name="T78" fmla="*/ 169 w 567"/>
                <a:gd name="T79" fmla="*/ 237 h 359"/>
                <a:gd name="T80" fmla="*/ 162 w 567"/>
                <a:gd name="T81" fmla="*/ 244 h 359"/>
                <a:gd name="T82" fmla="*/ 155 w 567"/>
                <a:gd name="T83" fmla="*/ 255 h 359"/>
                <a:gd name="T84" fmla="*/ 153 w 567"/>
                <a:gd name="T85" fmla="*/ 265 h 359"/>
                <a:gd name="T86" fmla="*/ 153 w 567"/>
                <a:gd name="T87" fmla="*/ 278 h 359"/>
                <a:gd name="T88" fmla="*/ 155 w 567"/>
                <a:gd name="T89" fmla="*/ 287 h 359"/>
                <a:gd name="T90" fmla="*/ 162 w 567"/>
                <a:gd name="T91" fmla="*/ 298 h 359"/>
                <a:gd name="T92" fmla="*/ 169 w 567"/>
                <a:gd name="T93" fmla="*/ 305 h 359"/>
                <a:gd name="T94" fmla="*/ 180 w 567"/>
                <a:gd name="T95" fmla="*/ 312 h 359"/>
                <a:gd name="T96" fmla="*/ 189 w 567"/>
                <a:gd name="T97" fmla="*/ 314 h 359"/>
                <a:gd name="T98" fmla="*/ 202 w 567"/>
                <a:gd name="T99" fmla="*/ 314 h 359"/>
                <a:gd name="T100" fmla="*/ 211 w 567"/>
                <a:gd name="T101" fmla="*/ 312 h 359"/>
                <a:gd name="T102" fmla="*/ 223 w 567"/>
                <a:gd name="T103" fmla="*/ 305 h 359"/>
                <a:gd name="T104" fmla="*/ 229 w 567"/>
                <a:gd name="T105" fmla="*/ 298 h 359"/>
                <a:gd name="T106" fmla="*/ 236 w 567"/>
                <a:gd name="T107" fmla="*/ 287 h 359"/>
                <a:gd name="T108" fmla="*/ 196 w 567"/>
                <a:gd name="T109" fmla="*/ 248 h 359"/>
                <a:gd name="T110" fmla="*/ 219 w 567"/>
                <a:gd name="T111" fmla="*/ 271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67" h="359">
                  <a:moveTo>
                    <a:pt x="567" y="253"/>
                  </a:moveTo>
                  <a:cubicBezTo>
                    <a:pt x="567" y="311"/>
                    <a:pt x="519" y="359"/>
                    <a:pt x="461" y="359"/>
                  </a:cubicBezTo>
                  <a:cubicBezTo>
                    <a:pt x="87" y="359"/>
                    <a:pt x="87" y="359"/>
                    <a:pt x="87" y="359"/>
                  </a:cubicBezTo>
                  <a:cubicBezTo>
                    <a:pt x="39" y="359"/>
                    <a:pt x="0" y="320"/>
                    <a:pt x="0" y="272"/>
                  </a:cubicBezTo>
                  <a:cubicBezTo>
                    <a:pt x="0" y="225"/>
                    <a:pt x="36" y="187"/>
                    <a:pt x="82" y="185"/>
                  </a:cubicBezTo>
                  <a:cubicBezTo>
                    <a:pt x="80" y="178"/>
                    <a:pt x="78" y="170"/>
                    <a:pt x="78" y="162"/>
                  </a:cubicBezTo>
                  <a:cubicBezTo>
                    <a:pt x="78" y="124"/>
                    <a:pt x="109" y="93"/>
                    <a:pt x="147" y="93"/>
                  </a:cubicBezTo>
                  <a:cubicBezTo>
                    <a:pt x="160" y="93"/>
                    <a:pt x="171" y="97"/>
                    <a:pt x="182" y="103"/>
                  </a:cubicBezTo>
                  <a:cubicBezTo>
                    <a:pt x="194" y="44"/>
                    <a:pt x="246" y="0"/>
                    <a:pt x="309" y="0"/>
                  </a:cubicBezTo>
                  <a:cubicBezTo>
                    <a:pt x="381" y="0"/>
                    <a:pt x="439" y="58"/>
                    <a:pt x="439" y="130"/>
                  </a:cubicBezTo>
                  <a:cubicBezTo>
                    <a:pt x="439" y="137"/>
                    <a:pt x="439" y="143"/>
                    <a:pt x="438" y="149"/>
                  </a:cubicBezTo>
                  <a:cubicBezTo>
                    <a:pt x="445" y="148"/>
                    <a:pt x="453" y="147"/>
                    <a:pt x="461" y="147"/>
                  </a:cubicBezTo>
                  <a:cubicBezTo>
                    <a:pt x="519" y="147"/>
                    <a:pt x="567" y="194"/>
                    <a:pt x="567" y="253"/>
                  </a:cubicBezTo>
                  <a:close/>
                  <a:moveTo>
                    <a:pt x="376" y="180"/>
                  </a:moveTo>
                  <a:cubicBezTo>
                    <a:pt x="377" y="178"/>
                    <a:pt x="379" y="176"/>
                    <a:pt x="383" y="176"/>
                  </a:cubicBezTo>
                  <a:cubicBezTo>
                    <a:pt x="401" y="175"/>
                    <a:pt x="401" y="175"/>
                    <a:pt x="401" y="175"/>
                  </a:cubicBezTo>
                  <a:cubicBezTo>
                    <a:pt x="401" y="153"/>
                    <a:pt x="401" y="153"/>
                    <a:pt x="401" y="153"/>
                  </a:cubicBezTo>
                  <a:cubicBezTo>
                    <a:pt x="383" y="152"/>
                    <a:pt x="383" y="152"/>
                    <a:pt x="383" y="152"/>
                  </a:cubicBezTo>
                  <a:cubicBezTo>
                    <a:pt x="379" y="152"/>
                    <a:pt x="377" y="150"/>
                    <a:pt x="376" y="148"/>
                  </a:cubicBezTo>
                  <a:cubicBezTo>
                    <a:pt x="376" y="146"/>
                    <a:pt x="376" y="144"/>
                    <a:pt x="375" y="142"/>
                  </a:cubicBezTo>
                  <a:cubicBezTo>
                    <a:pt x="375" y="140"/>
                    <a:pt x="376" y="137"/>
                    <a:pt x="378" y="135"/>
                  </a:cubicBezTo>
                  <a:cubicBezTo>
                    <a:pt x="394" y="125"/>
                    <a:pt x="394" y="125"/>
                    <a:pt x="394" y="125"/>
                  </a:cubicBezTo>
                  <a:cubicBezTo>
                    <a:pt x="383" y="107"/>
                    <a:pt x="383" y="107"/>
                    <a:pt x="383" y="107"/>
                  </a:cubicBezTo>
                  <a:cubicBezTo>
                    <a:pt x="366" y="115"/>
                    <a:pt x="366" y="115"/>
                    <a:pt x="366" y="115"/>
                  </a:cubicBezTo>
                  <a:cubicBezTo>
                    <a:pt x="363" y="116"/>
                    <a:pt x="360" y="116"/>
                    <a:pt x="358" y="114"/>
                  </a:cubicBezTo>
                  <a:cubicBezTo>
                    <a:pt x="357" y="113"/>
                    <a:pt x="356" y="112"/>
                    <a:pt x="355" y="111"/>
                  </a:cubicBezTo>
                  <a:cubicBezTo>
                    <a:pt x="353" y="109"/>
                    <a:pt x="352" y="106"/>
                    <a:pt x="354" y="103"/>
                  </a:cubicBezTo>
                  <a:cubicBezTo>
                    <a:pt x="362" y="86"/>
                    <a:pt x="362" y="86"/>
                    <a:pt x="362" y="86"/>
                  </a:cubicBezTo>
                  <a:cubicBezTo>
                    <a:pt x="344" y="75"/>
                    <a:pt x="344" y="75"/>
                    <a:pt x="344" y="75"/>
                  </a:cubicBezTo>
                  <a:cubicBezTo>
                    <a:pt x="334" y="91"/>
                    <a:pt x="334" y="91"/>
                    <a:pt x="334" y="91"/>
                  </a:cubicBezTo>
                  <a:cubicBezTo>
                    <a:pt x="332" y="93"/>
                    <a:pt x="329" y="94"/>
                    <a:pt x="327" y="94"/>
                  </a:cubicBezTo>
                  <a:cubicBezTo>
                    <a:pt x="325" y="93"/>
                    <a:pt x="323" y="93"/>
                    <a:pt x="321" y="93"/>
                  </a:cubicBezTo>
                  <a:cubicBezTo>
                    <a:pt x="319" y="92"/>
                    <a:pt x="317" y="90"/>
                    <a:pt x="317" y="86"/>
                  </a:cubicBezTo>
                  <a:cubicBezTo>
                    <a:pt x="316" y="68"/>
                    <a:pt x="316" y="68"/>
                    <a:pt x="316" y="68"/>
                  </a:cubicBezTo>
                  <a:cubicBezTo>
                    <a:pt x="294" y="68"/>
                    <a:pt x="294" y="68"/>
                    <a:pt x="294" y="68"/>
                  </a:cubicBezTo>
                  <a:cubicBezTo>
                    <a:pt x="293" y="86"/>
                    <a:pt x="293" y="86"/>
                    <a:pt x="293" y="86"/>
                  </a:cubicBezTo>
                  <a:cubicBezTo>
                    <a:pt x="293" y="90"/>
                    <a:pt x="291" y="92"/>
                    <a:pt x="288" y="93"/>
                  </a:cubicBezTo>
                  <a:cubicBezTo>
                    <a:pt x="287" y="93"/>
                    <a:pt x="285" y="93"/>
                    <a:pt x="283" y="94"/>
                  </a:cubicBezTo>
                  <a:cubicBezTo>
                    <a:pt x="280" y="94"/>
                    <a:pt x="278" y="93"/>
                    <a:pt x="276" y="91"/>
                  </a:cubicBezTo>
                  <a:cubicBezTo>
                    <a:pt x="266" y="75"/>
                    <a:pt x="266" y="75"/>
                    <a:pt x="266" y="75"/>
                  </a:cubicBezTo>
                  <a:cubicBezTo>
                    <a:pt x="248" y="86"/>
                    <a:pt x="248" y="86"/>
                    <a:pt x="248" y="86"/>
                  </a:cubicBezTo>
                  <a:cubicBezTo>
                    <a:pt x="256" y="103"/>
                    <a:pt x="256" y="103"/>
                    <a:pt x="256" y="103"/>
                  </a:cubicBezTo>
                  <a:cubicBezTo>
                    <a:pt x="257" y="106"/>
                    <a:pt x="257" y="109"/>
                    <a:pt x="255" y="111"/>
                  </a:cubicBezTo>
                  <a:cubicBezTo>
                    <a:pt x="254" y="112"/>
                    <a:pt x="252" y="113"/>
                    <a:pt x="251" y="114"/>
                  </a:cubicBezTo>
                  <a:cubicBezTo>
                    <a:pt x="249" y="116"/>
                    <a:pt x="246" y="116"/>
                    <a:pt x="243" y="115"/>
                  </a:cubicBezTo>
                  <a:cubicBezTo>
                    <a:pt x="227" y="107"/>
                    <a:pt x="227" y="107"/>
                    <a:pt x="227" y="107"/>
                  </a:cubicBezTo>
                  <a:cubicBezTo>
                    <a:pt x="216" y="125"/>
                    <a:pt x="216" y="125"/>
                    <a:pt x="216" y="125"/>
                  </a:cubicBezTo>
                  <a:cubicBezTo>
                    <a:pt x="231" y="135"/>
                    <a:pt x="231" y="135"/>
                    <a:pt x="231" y="135"/>
                  </a:cubicBezTo>
                  <a:cubicBezTo>
                    <a:pt x="234" y="137"/>
                    <a:pt x="235" y="140"/>
                    <a:pt x="235" y="142"/>
                  </a:cubicBezTo>
                  <a:cubicBezTo>
                    <a:pt x="234" y="144"/>
                    <a:pt x="234" y="146"/>
                    <a:pt x="233" y="148"/>
                  </a:cubicBezTo>
                  <a:cubicBezTo>
                    <a:pt x="233" y="150"/>
                    <a:pt x="230" y="152"/>
                    <a:pt x="227" y="152"/>
                  </a:cubicBezTo>
                  <a:cubicBezTo>
                    <a:pt x="209" y="153"/>
                    <a:pt x="209" y="153"/>
                    <a:pt x="209" y="153"/>
                  </a:cubicBezTo>
                  <a:cubicBezTo>
                    <a:pt x="209" y="175"/>
                    <a:pt x="209" y="175"/>
                    <a:pt x="209" y="175"/>
                  </a:cubicBezTo>
                  <a:cubicBezTo>
                    <a:pt x="227" y="176"/>
                    <a:pt x="227" y="176"/>
                    <a:pt x="227" y="176"/>
                  </a:cubicBezTo>
                  <a:cubicBezTo>
                    <a:pt x="230" y="176"/>
                    <a:pt x="233" y="178"/>
                    <a:pt x="233" y="180"/>
                  </a:cubicBezTo>
                  <a:cubicBezTo>
                    <a:pt x="234" y="182"/>
                    <a:pt x="234" y="184"/>
                    <a:pt x="235" y="186"/>
                  </a:cubicBezTo>
                  <a:cubicBezTo>
                    <a:pt x="235" y="189"/>
                    <a:pt x="234" y="191"/>
                    <a:pt x="231" y="193"/>
                  </a:cubicBezTo>
                  <a:cubicBezTo>
                    <a:pt x="216" y="203"/>
                    <a:pt x="216" y="203"/>
                    <a:pt x="216" y="203"/>
                  </a:cubicBezTo>
                  <a:cubicBezTo>
                    <a:pt x="227" y="221"/>
                    <a:pt x="227" y="221"/>
                    <a:pt x="227" y="221"/>
                  </a:cubicBezTo>
                  <a:cubicBezTo>
                    <a:pt x="243" y="213"/>
                    <a:pt x="243" y="213"/>
                    <a:pt x="243" y="213"/>
                  </a:cubicBezTo>
                  <a:cubicBezTo>
                    <a:pt x="246" y="212"/>
                    <a:pt x="249" y="212"/>
                    <a:pt x="251" y="214"/>
                  </a:cubicBezTo>
                  <a:cubicBezTo>
                    <a:pt x="252" y="215"/>
                    <a:pt x="254" y="216"/>
                    <a:pt x="255" y="218"/>
                  </a:cubicBezTo>
                  <a:cubicBezTo>
                    <a:pt x="257" y="220"/>
                    <a:pt x="257" y="222"/>
                    <a:pt x="256" y="226"/>
                  </a:cubicBezTo>
                  <a:cubicBezTo>
                    <a:pt x="248" y="242"/>
                    <a:pt x="248" y="242"/>
                    <a:pt x="248" y="242"/>
                  </a:cubicBezTo>
                  <a:cubicBezTo>
                    <a:pt x="266" y="253"/>
                    <a:pt x="266" y="253"/>
                    <a:pt x="266" y="253"/>
                  </a:cubicBezTo>
                  <a:cubicBezTo>
                    <a:pt x="276" y="237"/>
                    <a:pt x="276" y="237"/>
                    <a:pt x="276" y="237"/>
                  </a:cubicBezTo>
                  <a:cubicBezTo>
                    <a:pt x="278" y="235"/>
                    <a:pt x="280" y="234"/>
                    <a:pt x="283" y="234"/>
                  </a:cubicBezTo>
                  <a:cubicBezTo>
                    <a:pt x="285" y="235"/>
                    <a:pt x="287" y="235"/>
                    <a:pt x="288" y="236"/>
                  </a:cubicBezTo>
                  <a:cubicBezTo>
                    <a:pt x="291" y="236"/>
                    <a:pt x="293" y="239"/>
                    <a:pt x="293" y="242"/>
                  </a:cubicBezTo>
                  <a:cubicBezTo>
                    <a:pt x="294" y="260"/>
                    <a:pt x="294" y="260"/>
                    <a:pt x="294" y="260"/>
                  </a:cubicBezTo>
                  <a:cubicBezTo>
                    <a:pt x="316" y="260"/>
                    <a:pt x="316" y="260"/>
                    <a:pt x="316" y="260"/>
                  </a:cubicBezTo>
                  <a:cubicBezTo>
                    <a:pt x="317" y="242"/>
                    <a:pt x="317" y="242"/>
                    <a:pt x="317" y="242"/>
                  </a:cubicBezTo>
                  <a:cubicBezTo>
                    <a:pt x="317" y="239"/>
                    <a:pt x="319" y="236"/>
                    <a:pt x="321" y="236"/>
                  </a:cubicBezTo>
                  <a:cubicBezTo>
                    <a:pt x="323" y="235"/>
                    <a:pt x="325" y="235"/>
                    <a:pt x="327" y="234"/>
                  </a:cubicBezTo>
                  <a:cubicBezTo>
                    <a:pt x="329" y="234"/>
                    <a:pt x="332" y="235"/>
                    <a:pt x="334" y="237"/>
                  </a:cubicBezTo>
                  <a:cubicBezTo>
                    <a:pt x="344" y="253"/>
                    <a:pt x="344" y="253"/>
                    <a:pt x="344" y="253"/>
                  </a:cubicBezTo>
                  <a:cubicBezTo>
                    <a:pt x="362" y="242"/>
                    <a:pt x="362" y="242"/>
                    <a:pt x="362" y="242"/>
                  </a:cubicBezTo>
                  <a:cubicBezTo>
                    <a:pt x="354" y="226"/>
                    <a:pt x="354" y="226"/>
                    <a:pt x="354" y="226"/>
                  </a:cubicBezTo>
                  <a:cubicBezTo>
                    <a:pt x="352" y="222"/>
                    <a:pt x="353" y="220"/>
                    <a:pt x="355" y="218"/>
                  </a:cubicBezTo>
                  <a:cubicBezTo>
                    <a:pt x="356" y="216"/>
                    <a:pt x="357" y="215"/>
                    <a:pt x="358" y="214"/>
                  </a:cubicBezTo>
                  <a:cubicBezTo>
                    <a:pt x="360" y="212"/>
                    <a:pt x="363" y="212"/>
                    <a:pt x="366" y="213"/>
                  </a:cubicBezTo>
                  <a:cubicBezTo>
                    <a:pt x="383" y="221"/>
                    <a:pt x="383" y="221"/>
                    <a:pt x="383" y="221"/>
                  </a:cubicBezTo>
                  <a:cubicBezTo>
                    <a:pt x="394" y="203"/>
                    <a:pt x="394" y="203"/>
                    <a:pt x="394" y="203"/>
                  </a:cubicBezTo>
                  <a:cubicBezTo>
                    <a:pt x="378" y="193"/>
                    <a:pt x="378" y="193"/>
                    <a:pt x="378" y="193"/>
                  </a:cubicBezTo>
                  <a:cubicBezTo>
                    <a:pt x="376" y="191"/>
                    <a:pt x="375" y="189"/>
                    <a:pt x="375" y="186"/>
                  </a:cubicBezTo>
                  <a:cubicBezTo>
                    <a:pt x="376" y="184"/>
                    <a:pt x="376" y="182"/>
                    <a:pt x="376" y="180"/>
                  </a:cubicBezTo>
                  <a:close/>
                  <a:moveTo>
                    <a:pt x="305" y="122"/>
                  </a:moveTo>
                  <a:cubicBezTo>
                    <a:pt x="282" y="122"/>
                    <a:pt x="263" y="141"/>
                    <a:pt x="263" y="164"/>
                  </a:cubicBezTo>
                  <a:cubicBezTo>
                    <a:pt x="263" y="187"/>
                    <a:pt x="282" y="206"/>
                    <a:pt x="305" y="206"/>
                  </a:cubicBezTo>
                  <a:cubicBezTo>
                    <a:pt x="328" y="206"/>
                    <a:pt x="347" y="187"/>
                    <a:pt x="347" y="164"/>
                  </a:cubicBezTo>
                  <a:cubicBezTo>
                    <a:pt x="347" y="141"/>
                    <a:pt x="328" y="122"/>
                    <a:pt x="305" y="122"/>
                  </a:cubicBezTo>
                  <a:close/>
                  <a:moveTo>
                    <a:pt x="235" y="280"/>
                  </a:moveTo>
                  <a:cubicBezTo>
                    <a:pt x="235" y="279"/>
                    <a:pt x="237" y="278"/>
                    <a:pt x="238" y="278"/>
                  </a:cubicBezTo>
                  <a:cubicBezTo>
                    <a:pt x="249" y="277"/>
                    <a:pt x="249" y="277"/>
                    <a:pt x="249" y="277"/>
                  </a:cubicBezTo>
                  <a:cubicBezTo>
                    <a:pt x="249" y="265"/>
                    <a:pt x="249" y="265"/>
                    <a:pt x="249" y="265"/>
                  </a:cubicBezTo>
                  <a:cubicBezTo>
                    <a:pt x="238" y="265"/>
                    <a:pt x="238" y="265"/>
                    <a:pt x="238" y="265"/>
                  </a:cubicBezTo>
                  <a:cubicBezTo>
                    <a:pt x="237" y="265"/>
                    <a:pt x="235" y="264"/>
                    <a:pt x="235" y="262"/>
                  </a:cubicBezTo>
                  <a:cubicBezTo>
                    <a:pt x="235" y="261"/>
                    <a:pt x="234" y="260"/>
                    <a:pt x="234" y="259"/>
                  </a:cubicBezTo>
                  <a:cubicBezTo>
                    <a:pt x="234" y="258"/>
                    <a:pt x="235" y="256"/>
                    <a:pt x="236" y="255"/>
                  </a:cubicBezTo>
                  <a:cubicBezTo>
                    <a:pt x="244" y="250"/>
                    <a:pt x="244" y="250"/>
                    <a:pt x="244" y="250"/>
                  </a:cubicBezTo>
                  <a:cubicBezTo>
                    <a:pt x="239" y="240"/>
                    <a:pt x="239" y="240"/>
                    <a:pt x="239" y="240"/>
                  </a:cubicBezTo>
                  <a:cubicBezTo>
                    <a:pt x="229" y="244"/>
                    <a:pt x="229" y="244"/>
                    <a:pt x="229" y="244"/>
                  </a:cubicBezTo>
                  <a:cubicBezTo>
                    <a:pt x="228" y="245"/>
                    <a:pt x="226" y="245"/>
                    <a:pt x="225" y="244"/>
                  </a:cubicBezTo>
                  <a:cubicBezTo>
                    <a:pt x="224" y="243"/>
                    <a:pt x="224" y="242"/>
                    <a:pt x="223" y="242"/>
                  </a:cubicBezTo>
                  <a:cubicBezTo>
                    <a:pt x="222" y="241"/>
                    <a:pt x="222" y="239"/>
                    <a:pt x="223" y="237"/>
                  </a:cubicBezTo>
                  <a:cubicBezTo>
                    <a:pt x="227" y="228"/>
                    <a:pt x="227" y="228"/>
                    <a:pt x="227" y="228"/>
                  </a:cubicBezTo>
                  <a:cubicBezTo>
                    <a:pt x="217" y="222"/>
                    <a:pt x="217" y="222"/>
                    <a:pt x="217" y="222"/>
                  </a:cubicBezTo>
                  <a:cubicBezTo>
                    <a:pt x="211" y="231"/>
                    <a:pt x="211" y="231"/>
                    <a:pt x="211" y="231"/>
                  </a:cubicBezTo>
                  <a:cubicBezTo>
                    <a:pt x="210" y="232"/>
                    <a:pt x="209" y="233"/>
                    <a:pt x="208" y="233"/>
                  </a:cubicBezTo>
                  <a:cubicBezTo>
                    <a:pt x="207" y="232"/>
                    <a:pt x="206" y="232"/>
                    <a:pt x="205" y="232"/>
                  </a:cubicBezTo>
                  <a:cubicBezTo>
                    <a:pt x="203" y="231"/>
                    <a:pt x="202" y="230"/>
                    <a:pt x="202" y="228"/>
                  </a:cubicBezTo>
                  <a:cubicBezTo>
                    <a:pt x="202" y="218"/>
                    <a:pt x="202" y="218"/>
                    <a:pt x="202" y="218"/>
                  </a:cubicBezTo>
                  <a:cubicBezTo>
                    <a:pt x="190" y="218"/>
                    <a:pt x="190" y="218"/>
                    <a:pt x="190" y="218"/>
                  </a:cubicBezTo>
                  <a:cubicBezTo>
                    <a:pt x="189" y="228"/>
                    <a:pt x="189" y="228"/>
                    <a:pt x="189" y="228"/>
                  </a:cubicBezTo>
                  <a:cubicBezTo>
                    <a:pt x="189" y="230"/>
                    <a:pt x="188" y="231"/>
                    <a:pt x="187" y="232"/>
                  </a:cubicBezTo>
                  <a:cubicBezTo>
                    <a:pt x="186" y="232"/>
                    <a:pt x="185" y="232"/>
                    <a:pt x="184" y="233"/>
                  </a:cubicBezTo>
                  <a:cubicBezTo>
                    <a:pt x="182" y="233"/>
                    <a:pt x="181" y="232"/>
                    <a:pt x="180" y="231"/>
                  </a:cubicBezTo>
                  <a:cubicBezTo>
                    <a:pt x="174" y="222"/>
                    <a:pt x="174" y="222"/>
                    <a:pt x="174" y="222"/>
                  </a:cubicBezTo>
                  <a:cubicBezTo>
                    <a:pt x="164" y="228"/>
                    <a:pt x="164" y="228"/>
                    <a:pt x="164" y="228"/>
                  </a:cubicBezTo>
                  <a:cubicBezTo>
                    <a:pt x="169" y="237"/>
                    <a:pt x="169" y="237"/>
                    <a:pt x="169" y="237"/>
                  </a:cubicBezTo>
                  <a:cubicBezTo>
                    <a:pt x="169" y="239"/>
                    <a:pt x="169" y="241"/>
                    <a:pt x="168" y="242"/>
                  </a:cubicBezTo>
                  <a:cubicBezTo>
                    <a:pt x="167" y="242"/>
                    <a:pt x="167" y="243"/>
                    <a:pt x="166" y="244"/>
                  </a:cubicBezTo>
                  <a:cubicBezTo>
                    <a:pt x="165" y="245"/>
                    <a:pt x="164" y="245"/>
                    <a:pt x="162" y="244"/>
                  </a:cubicBezTo>
                  <a:cubicBezTo>
                    <a:pt x="153" y="240"/>
                    <a:pt x="153" y="240"/>
                    <a:pt x="153" y="240"/>
                  </a:cubicBezTo>
                  <a:cubicBezTo>
                    <a:pt x="147" y="250"/>
                    <a:pt x="147" y="250"/>
                    <a:pt x="147" y="250"/>
                  </a:cubicBezTo>
                  <a:cubicBezTo>
                    <a:pt x="155" y="255"/>
                    <a:pt x="155" y="255"/>
                    <a:pt x="155" y="255"/>
                  </a:cubicBezTo>
                  <a:cubicBezTo>
                    <a:pt x="157" y="256"/>
                    <a:pt x="157" y="258"/>
                    <a:pt x="157" y="259"/>
                  </a:cubicBezTo>
                  <a:cubicBezTo>
                    <a:pt x="157" y="260"/>
                    <a:pt x="157" y="261"/>
                    <a:pt x="156" y="262"/>
                  </a:cubicBezTo>
                  <a:cubicBezTo>
                    <a:pt x="156" y="264"/>
                    <a:pt x="155" y="265"/>
                    <a:pt x="153" y="265"/>
                  </a:cubicBezTo>
                  <a:cubicBezTo>
                    <a:pt x="143" y="265"/>
                    <a:pt x="143" y="265"/>
                    <a:pt x="143" y="265"/>
                  </a:cubicBezTo>
                  <a:cubicBezTo>
                    <a:pt x="143" y="277"/>
                    <a:pt x="143" y="277"/>
                    <a:pt x="143" y="277"/>
                  </a:cubicBezTo>
                  <a:cubicBezTo>
                    <a:pt x="153" y="278"/>
                    <a:pt x="153" y="278"/>
                    <a:pt x="153" y="278"/>
                  </a:cubicBezTo>
                  <a:cubicBezTo>
                    <a:pt x="155" y="278"/>
                    <a:pt x="156" y="279"/>
                    <a:pt x="156" y="280"/>
                  </a:cubicBezTo>
                  <a:cubicBezTo>
                    <a:pt x="157" y="281"/>
                    <a:pt x="157" y="282"/>
                    <a:pt x="157" y="283"/>
                  </a:cubicBezTo>
                  <a:cubicBezTo>
                    <a:pt x="157" y="285"/>
                    <a:pt x="157" y="286"/>
                    <a:pt x="155" y="287"/>
                  </a:cubicBezTo>
                  <a:cubicBezTo>
                    <a:pt x="147" y="293"/>
                    <a:pt x="147" y="293"/>
                    <a:pt x="147" y="293"/>
                  </a:cubicBezTo>
                  <a:cubicBezTo>
                    <a:pt x="153" y="303"/>
                    <a:pt x="153" y="303"/>
                    <a:pt x="153" y="303"/>
                  </a:cubicBezTo>
                  <a:cubicBezTo>
                    <a:pt x="162" y="298"/>
                    <a:pt x="162" y="298"/>
                    <a:pt x="162" y="298"/>
                  </a:cubicBezTo>
                  <a:cubicBezTo>
                    <a:pt x="164" y="297"/>
                    <a:pt x="165" y="298"/>
                    <a:pt x="166" y="299"/>
                  </a:cubicBezTo>
                  <a:cubicBezTo>
                    <a:pt x="167" y="299"/>
                    <a:pt x="167" y="300"/>
                    <a:pt x="168" y="301"/>
                  </a:cubicBezTo>
                  <a:cubicBezTo>
                    <a:pt x="169" y="302"/>
                    <a:pt x="169" y="303"/>
                    <a:pt x="169" y="305"/>
                  </a:cubicBezTo>
                  <a:cubicBezTo>
                    <a:pt x="164" y="314"/>
                    <a:pt x="164" y="314"/>
                    <a:pt x="164" y="314"/>
                  </a:cubicBezTo>
                  <a:cubicBezTo>
                    <a:pt x="174" y="320"/>
                    <a:pt x="174" y="320"/>
                    <a:pt x="174" y="320"/>
                  </a:cubicBezTo>
                  <a:cubicBezTo>
                    <a:pt x="180" y="312"/>
                    <a:pt x="180" y="312"/>
                    <a:pt x="180" y="312"/>
                  </a:cubicBezTo>
                  <a:cubicBezTo>
                    <a:pt x="181" y="310"/>
                    <a:pt x="182" y="310"/>
                    <a:pt x="184" y="310"/>
                  </a:cubicBezTo>
                  <a:cubicBezTo>
                    <a:pt x="185" y="310"/>
                    <a:pt x="186" y="310"/>
                    <a:pt x="187" y="311"/>
                  </a:cubicBezTo>
                  <a:cubicBezTo>
                    <a:pt x="188" y="311"/>
                    <a:pt x="189" y="312"/>
                    <a:pt x="189" y="314"/>
                  </a:cubicBezTo>
                  <a:cubicBezTo>
                    <a:pt x="190" y="324"/>
                    <a:pt x="190" y="324"/>
                    <a:pt x="190" y="324"/>
                  </a:cubicBezTo>
                  <a:cubicBezTo>
                    <a:pt x="202" y="324"/>
                    <a:pt x="202" y="324"/>
                    <a:pt x="202" y="324"/>
                  </a:cubicBezTo>
                  <a:cubicBezTo>
                    <a:pt x="202" y="314"/>
                    <a:pt x="202" y="314"/>
                    <a:pt x="202" y="314"/>
                  </a:cubicBezTo>
                  <a:cubicBezTo>
                    <a:pt x="202" y="312"/>
                    <a:pt x="203" y="311"/>
                    <a:pt x="205" y="311"/>
                  </a:cubicBezTo>
                  <a:cubicBezTo>
                    <a:pt x="206" y="310"/>
                    <a:pt x="207" y="310"/>
                    <a:pt x="208" y="310"/>
                  </a:cubicBezTo>
                  <a:cubicBezTo>
                    <a:pt x="209" y="310"/>
                    <a:pt x="210" y="310"/>
                    <a:pt x="211" y="312"/>
                  </a:cubicBezTo>
                  <a:cubicBezTo>
                    <a:pt x="217" y="320"/>
                    <a:pt x="217" y="320"/>
                    <a:pt x="217" y="320"/>
                  </a:cubicBezTo>
                  <a:cubicBezTo>
                    <a:pt x="227" y="314"/>
                    <a:pt x="227" y="314"/>
                    <a:pt x="227" y="314"/>
                  </a:cubicBezTo>
                  <a:cubicBezTo>
                    <a:pt x="223" y="305"/>
                    <a:pt x="223" y="305"/>
                    <a:pt x="223" y="305"/>
                  </a:cubicBezTo>
                  <a:cubicBezTo>
                    <a:pt x="222" y="303"/>
                    <a:pt x="222" y="302"/>
                    <a:pt x="223" y="301"/>
                  </a:cubicBezTo>
                  <a:cubicBezTo>
                    <a:pt x="224" y="300"/>
                    <a:pt x="224" y="299"/>
                    <a:pt x="225" y="299"/>
                  </a:cubicBezTo>
                  <a:cubicBezTo>
                    <a:pt x="226" y="298"/>
                    <a:pt x="228" y="297"/>
                    <a:pt x="229" y="298"/>
                  </a:cubicBezTo>
                  <a:cubicBezTo>
                    <a:pt x="239" y="303"/>
                    <a:pt x="239" y="303"/>
                    <a:pt x="239" y="303"/>
                  </a:cubicBezTo>
                  <a:cubicBezTo>
                    <a:pt x="244" y="293"/>
                    <a:pt x="244" y="293"/>
                    <a:pt x="244" y="293"/>
                  </a:cubicBezTo>
                  <a:cubicBezTo>
                    <a:pt x="236" y="287"/>
                    <a:pt x="236" y="287"/>
                    <a:pt x="236" y="287"/>
                  </a:cubicBezTo>
                  <a:cubicBezTo>
                    <a:pt x="235" y="286"/>
                    <a:pt x="234" y="285"/>
                    <a:pt x="234" y="283"/>
                  </a:cubicBezTo>
                  <a:cubicBezTo>
                    <a:pt x="234" y="282"/>
                    <a:pt x="235" y="281"/>
                    <a:pt x="235" y="280"/>
                  </a:cubicBezTo>
                  <a:close/>
                  <a:moveTo>
                    <a:pt x="196" y="248"/>
                  </a:moveTo>
                  <a:cubicBezTo>
                    <a:pt x="183" y="248"/>
                    <a:pt x="172" y="258"/>
                    <a:pt x="172" y="271"/>
                  </a:cubicBezTo>
                  <a:cubicBezTo>
                    <a:pt x="172" y="284"/>
                    <a:pt x="183" y="295"/>
                    <a:pt x="196" y="295"/>
                  </a:cubicBezTo>
                  <a:cubicBezTo>
                    <a:pt x="208" y="295"/>
                    <a:pt x="219" y="284"/>
                    <a:pt x="219" y="271"/>
                  </a:cubicBezTo>
                  <a:cubicBezTo>
                    <a:pt x="219" y="258"/>
                    <a:pt x="208" y="248"/>
                    <a:pt x="196" y="248"/>
                  </a:cubicBezTo>
                  <a:close/>
                </a:path>
              </a:pathLst>
            </a:custGeom>
            <a:solidFill>
              <a:srgbClr val="00B7EE"/>
            </a:solidFill>
            <a:ln>
              <a:noFill/>
            </a:ln>
          </p:spPr>
          <p:txBody>
            <a:bodyPr vert="horz" wrap="square" lIns="68580" tIns="34290" rIns="68580" bIns="34290" numCol="1" anchor="t" anchorCtr="0" compatLnSpc="1">
              <a:prstTxWarp prst="textNoShape">
                <a:avLst/>
              </a:prstTxWarp>
            </a:bodyPr>
            <a:lstStyle/>
            <a:p>
              <a:endParaRPr lang="ja-JP" altLang="en-US" sz="1600"/>
            </a:p>
          </p:txBody>
        </p:sp>
      </p:grpSp>
    </p:spTree>
    <p:extLst>
      <p:ext uri="{BB962C8B-B14F-4D97-AF65-F5344CB8AC3E}">
        <p14:creationId xmlns:p14="http://schemas.microsoft.com/office/powerpoint/2010/main" val="30698880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fld id="{78AE49ED-73EF-499C-8307-28EB0E7CF529}" type="slidenum">
              <a:rPr kumimoji="1" lang="ja-JP" altLang="en-US" smtClean="0"/>
              <a:t>57</a:t>
            </a:fld>
            <a:endParaRPr kumimoji="1" lang="ja-JP" altLang="en-US"/>
          </a:p>
        </p:txBody>
      </p:sp>
      <p:sp>
        <p:nvSpPr>
          <p:cNvPr id="5" name="タイトル 4"/>
          <p:cNvSpPr>
            <a:spLocks noGrp="1"/>
          </p:cNvSpPr>
          <p:nvPr>
            <p:ph type="title"/>
          </p:nvPr>
        </p:nvSpPr>
        <p:spPr/>
        <p:txBody>
          <a:bodyPr/>
          <a:lstStyle/>
          <a:p>
            <a:r>
              <a:rPr lang="en-US" altLang="ja-JP" sz="1800">
                <a:solidFill>
                  <a:schemeClr val="accent1"/>
                </a:solidFill>
              </a:rPr>
              <a:t>03</a:t>
            </a:r>
            <a:r>
              <a:rPr lang="en-US" altLang="ja-JP" sz="1800"/>
              <a:t> SuperStream-NX</a:t>
            </a:r>
            <a:r>
              <a:rPr lang="ja-JP" altLang="en-US" sz="1800"/>
              <a:t> 人事給与ソリューション</a:t>
            </a:r>
            <a:br>
              <a:rPr lang="en-US" altLang="ja-JP"/>
            </a:br>
            <a:r>
              <a:rPr lang="ja-JP" altLang="en-US"/>
              <a:t>人事諸届・照会特長</a:t>
            </a:r>
            <a:endParaRPr kumimoji="1" lang="ja-JP" altLang="en-US"/>
          </a:p>
        </p:txBody>
      </p:sp>
      <p:sp>
        <p:nvSpPr>
          <p:cNvPr id="6" name="フッター プレースホルダー 3"/>
          <p:cNvSpPr>
            <a:spLocks noGrp="1"/>
          </p:cNvSpPr>
          <p:nvPr>
            <p:ph type="ftr" sz="quarter" idx="3"/>
          </p:nvPr>
        </p:nvSpPr>
        <p:spPr>
          <a:xfrm>
            <a:off x="252000" y="4932000"/>
            <a:ext cx="2160000" cy="135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effectLst/>
              <a:uLnTx/>
              <a:uFillTx/>
              <a:latin typeface="メイリオ"/>
              <a:ea typeface="メイリオ"/>
              <a:cs typeface="+mn-cs"/>
            </a:endParaRPr>
          </a:p>
        </p:txBody>
      </p:sp>
    </p:spTree>
    <p:extLst>
      <p:ext uri="{BB962C8B-B14F-4D97-AF65-F5344CB8AC3E}">
        <p14:creationId xmlns:p14="http://schemas.microsoft.com/office/powerpoint/2010/main" val="10166301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3"/>
          </p:nvPr>
        </p:nvSpPr>
        <p:spPr/>
        <p:txBody>
          <a:bodyPr/>
          <a:lstStyle/>
          <a:p>
            <a:r>
              <a:rPr lang="en-US" altLang="ja-JP"/>
              <a:t>©Canon IT Solutions Inc.  All rights reserved.</a:t>
            </a:r>
            <a:endParaRPr lang="ja-JP" altLang="en-US"/>
          </a:p>
        </p:txBody>
      </p:sp>
      <p:sp>
        <p:nvSpPr>
          <p:cNvPr id="6" name="テキスト プレースホルダー 5"/>
          <p:cNvSpPr>
            <a:spLocks noGrp="1"/>
          </p:cNvSpPr>
          <p:nvPr>
            <p:ph type="body" sz="quarter" idx="16"/>
          </p:nvPr>
        </p:nvSpPr>
        <p:spPr/>
        <p:txBody>
          <a:bodyPr/>
          <a:lstStyle/>
          <a:p>
            <a:r>
              <a:rPr lang="ja-JP" altLang="en-US"/>
              <a:t>人事諸届・照会</a:t>
            </a:r>
            <a:r>
              <a:rPr kumimoji="1" lang="ja-JP" altLang="en-US"/>
              <a:t>の特長</a:t>
            </a:r>
          </a:p>
        </p:txBody>
      </p:sp>
      <p:sp>
        <p:nvSpPr>
          <p:cNvPr id="5" name="タイトル 4"/>
          <p:cNvSpPr>
            <a:spLocks noGrp="1"/>
          </p:cNvSpPr>
          <p:nvPr>
            <p:ph type="title"/>
          </p:nvPr>
        </p:nvSpPr>
        <p:spPr/>
        <p:txBody>
          <a:bodyPr/>
          <a:lstStyle/>
          <a:p>
            <a:r>
              <a:rPr lang="ja-JP" altLang="en-US"/>
              <a:t>人事諸届・照会</a:t>
            </a:r>
            <a:endParaRPr kumimoji="1" lang="ja-JP" altLang="en-US"/>
          </a:p>
        </p:txBody>
      </p:sp>
      <p:sp>
        <p:nvSpPr>
          <p:cNvPr id="8" name="楕円 7"/>
          <p:cNvSpPr/>
          <p:nvPr/>
        </p:nvSpPr>
        <p:spPr>
          <a:xfrm>
            <a:off x="672006" y="2531774"/>
            <a:ext cx="742937" cy="720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a:solidFill>
                <a:prstClr val="white"/>
              </a:solidFill>
              <a:latin typeface="メイリオ"/>
              <a:ea typeface="メイリオ"/>
            </a:endParaRPr>
          </a:p>
        </p:txBody>
      </p:sp>
      <p:sp>
        <p:nvSpPr>
          <p:cNvPr id="9" name="楕円 8"/>
          <p:cNvSpPr/>
          <p:nvPr/>
        </p:nvSpPr>
        <p:spPr>
          <a:xfrm>
            <a:off x="672006" y="1326667"/>
            <a:ext cx="742937" cy="72036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a:solidFill>
                <a:prstClr val="white"/>
              </a:solidFill>
              <a:latin typeface="メイリオ"/>
              <a:ea typeface="メイリオ"/>
            </a:endParaRPr>
          </a:p>
        </p:txBody>
      </p:sp>
      <p:sp>
        <p:nvSpPr>
          <p:cNvPr id="10" name="テキスト ボックス 9"/>
          <p:cNvSpPr txBox="1"/>
          <p:nvPr/>
        </p:nvSpPr>
        <p:spPr>
          <a:xfrm>
            <a:off x="1552295" y="1408125"/>
            <a:ext cx="1631269" cy="2485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ja-JP" altLang="en-US" sz="1400">
                <a:solidFill>
                  <a:prstClr val="black"/>
                </a:solidFill>
                <a:latin typeface="メイリオ"/>
                <a:ea typeface="メイリオ"/>
              </a:rPr>
              <a:t>特長１</a:t>
            </a:r>
          </a:p>
        </p:txBody>
      </p:sp>
      <p:sp>
        <p:nvSpPr>
          <p:cNvPr id="11" name="テキスト ボックス 10"/>
          <p:cNvSpPr txBox="1"/>
          <p:nvPr/>
        </p:nvSpPr>
        <p:spPr>
          <a:xfrm>
            <a:off x="1511299" y="2758187"/>
            <a:ext cx="2052666" cy="707886"/>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ja-JP" altLang="en-US" sz="2000" b="1">
                <a:solidFill>
                  <a:srgbClr val="AACE36"/>
                </a:solidFill>
                <a:latin typeface="メイリオ"/>
                <a:ea typeface="メイリオ"/>
              </a:rPr>
              <a:t>明細出力</a:t>
            </a:r>
          </a:p>
          <a:p>
            <a:pPr>
              <a:defRPr/>
            </a:pPr>
            <a:endParaRPr lang="ja-JP" altLang="en-US" sz="2000" b="1">
              <a:solidFill>
                <a:srgbClr val="AACE36"/>
              </a:solidFill>
              <a:latin typeface="メイリオ"/>
              <a:ea typeface="メイリオ"/>
            </a:endParaRPr>
          </a:p>
        </p:txBody>
      </p:sp>
      <p:sp>
        <p:nvSpPr>
          <p:cNvPr id="12" name="テキスト ボックス 11"/>
          <p:cNvSpPr txBox="1"/>
          <p:nvPr/>
        </p:nvSpPr>
        <p:spPr>
          <a:xfrm>
            <a:off x="1552295" y="2543254"/>
            <a:ext cx="1631269" cy="2485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ja-JP" altLang="en-US" sz="1400">
                <a:solidFill>
                  <a:prstClr val="black"/>
                </a:solidFill>
                <a:latin typeface="メイリオ"/>
                <a:ea typeface="メイリオ"/>
              </a:rPr>
              <a:t>特長２</a:t>
            </a:r>
          </a:p>
        </p:txBody>
      </p:sp>
      <p:sp>
        <p:nvSpPr>
          <p:cNvPr id="13" name="楕円 12"/>
          <p:cNvSpPr/>
          <p:nvPr/>
        </p:nvSpPr>
        <p:spPr>
          <a:xfrm>
            <a:off x="705062" y="3731714"/>
            <a:ext cx="742937" cy="720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a:solidFill>
                <a:prstClr val="white"/>
              </a:solidFill>
              <a:latin typeface="メイリオ"/>
              <a:ea typeface="メイリオ"/>
            </a:endParaRPr>
          </a:p>
        </p:txBody>
      </p:sp>
      <p:sp>
        <p:nvSpPr>
          <p:cNvPr id="14" name="テキスト ボックス 13"/>
          <p:cNvSpPr txBox="1"/>
          <p:nvPr/>
        </p:nvSpPr>
        <p:spPr>
          <a:xfrm>
            <a:off x="1552604" y="3993419"/>
            <a:ext cx="2052666" cy="40011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ja-JP" altLang="en-US" sz="2000" b="1">
                <a:solidFill>
                  <a:srgbClr val="F18F60"/>
                </a:solidFill>
                <a:latin typeface="メイリオ"/>
                <a:ea typeface="メイリオ"/>
              </a:rPr>
              <a:t>照会機能</a:t>
            </a:r>
          </a:p>
        </p:txBody>
      </p:sp>
      <p:sp>
        <p:nvSpPr>
          <p:cNvPr id="15" name="テキスト ボックス 14"/>
          <p:cNvSpPr txBox="1"/>
          <p:nvPr/>
        </p:nvSpPr>
        <p:spPr>
          <a:xfrm>
            <a:off x="1583593" y="3774063"/>
            <a:ext cx="1887585" cy="2485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ja-JP" altLang="en-US" sz="1400">
                <a:solidFill>
                  <a:prstClr val="black"/>
                </a:solidFill>
                <a:latin typeface="メイリオ"/>
                <a:ea typeface="メイリオ"/>
              </a:rPr>
              <a:t>特長３</a:t>
            </a:r>
          </a:p>
        </p:txBody>
      </p:sp>
      <p:sp>
        <p:nvSpPr>
          <p:cNvPr id="16" name="テキスト ボックス 15"/>
          <p:cNvSpPr txBox="1"/>
          <p:nvPr/>
        </p:nvSpPr>
        <p:spPr>
          <a:xfrm>
            <a:off x="1511299" y="1595584"/>
            <a:ext cx="3380293" cy="40011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ja-JP" altLang="en-US" sz="2000" b="1">
                <a:solidFill>
                  <a:srgbClr val="008CCF"/>
                </a:solidFill>
                <a:latin typeface="メイリオ"/>
                <a:ea typeface="メイリオ"/>
              </a:rPr>
              <a:t>申請</a:t>
            </a:r>
            <a:r>
              <a:rPr lang="en-US" altLang="ja-JP" sz="2000" b="1">
                <a:solidFill>
                  <a:srgbClr val="008CCF"/>
                </a:solidFill>
                <a:latin typeface="メイリオ"/>
                <a:ea typeface="メイリオ"/>
              </a:rPr>
              <a:t>/</a:t>
            </a:r>
            <a:r>
              <a:rPr lang="ja-JP" altLang="en-US" sz="2000" b="1">
                <a:solidFill>
                  <a:srgbClr val="008CCF"/>
                </a:solidFill>
                <a:latin typeface="メイリオ"/>
                <a:ea typeface="メイリオ"/>
              </a:rPr>
              <a:t>承認</a:t>
            </a:r>
            <a:endParaRPr lang="en-US" altLang="ja-JP" sz="2000" b="1">
              <a:solidFill>
                <a:srgbClr val="008CCF"/>
              </a:solidFill>
              <a:latin typeface="メイリオ"/>
              <a:ea typeface="メイリオ"/>
            </a:endParaRPr>
          </a:p>
        </p:txBody>
      </p:sp>
      <p:cxnSp>
        <p:nvCxnSpPr>
          <p:cNvPr id="18" name="直線コネクタ 17"/>
          <p:cNvCxnSpPr/>
          <p:nvPr/>
        </p:nvCxnSpPr>
        <p:spPr>
          <a:xfrm>
            <a:off x="2924924" y="1917203"/>
            <a:ext cx="5220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Freeform 64"/>
          <p:cNvSpPr>
            <a:spLocks noChangeAspect="1" noEditPoints="1"/>
          </p:cNvSpPr>
          <p:nvPr/>
        </p:nvSpPr>
        <p:spPr bwMode="auto">
          <a:xfrm>
            <a:off x="879693" y="1448417"/>
            <a:ext cx="316977" cy="406983"/>
          </a:xfrm>
          <a:custGeom>
            <a:avLst/>
            <a:gdLst>
              <a:gd name="T0" fmla="*/ 272 w 411"/>
              <a:gd name="T1" fmla="*/ 318 h 529"/>
              <a:gd name="T2" fmla="*/ 215 w 411"/>
              <a:gd name="T3" fmla="*/ 318 h 529"/>
              <a:gd name="T4" fmla="*/ 304 w 411"/>
              <a:gd name="T5" fmla="*/ 367 h 529"/>
              <a:gd name="T6" fmla="*/ 411 w 411"/>
              <a:gd name="T7" fmla="*/ 268 h 529"/>
              <a:gd name="T8" fmla="*/ 186 w 411"/>
              <a:gd name="T9" fmla="*/ 147 h 529"/>
              <a:gd name="T10" fmla="*/ 186 w 411"/>
              <a:gd name="T11" fmla="*/ 147 h 529"/>
              <a:gd name="T12" fmla="*/ 216 w 411"/>
              <a:gd name="T13" fmla="*/ 88 h 529"/>
              <a:gd name="T14" fmla="*/ 163 w 411"/>
              <a:gd name="T15" fmla="*/ 69 h 529"/>
              <a:gd name="T16" fmla="*/ 182 w 411"/>
              <a:gd name="T17" fmla="*/ 119 h 529"/>
              <a:gd name="T18" fmla="*/ 206 w 411"/>
              <a:gd name="T19" fmla="*/ 138 h 529"/>
              <a:gd name="T20" fmla="*/ 179 w 411"/>
              <a:gd name="T21" fmla="*/ 141 h 529"/>
              <a:gd name="T22" fmla="*/ 206 w 411"/>
              <a:gd name="T23" fmla="*/ 126 h 529"/>
              <a:gd name="T24" fmla="*/ 206 w 411"/>
              <a:gd name="T25" fmla="*/ 124 h 529"/>
              <a:gd name="T26" fmla="*/ 181 w 411"/>
              <a:gd name="T27" fmla="*/ 121 h 529"/>
              <a:gd name="T28" fmla="*/ 206 w 411"/>
              <a:gd name="T29" fmla="*/ 124 h 529"/>
              <a:gd name="T30" fmla="*/ 181 w 411"/>
              <a:gd name="T31" fmla="*/ 145 h 529"/>
              <a:gd name="T32" fmla="*/ 206 w 411"/>
              <a:gd name="T33" fmla="*/ 140 h 529"/>
              <a:gd name="T34" fmla="*/ 142 w 411"/>
              <a:gd name="T35" fmla="*/ 67 h 529"/>
              <a:gd name="T36" fmla="*/ 126 w 411"/>
              <a:gd name="T37" fmla="*/ 72 h 529"/>
              <a:gd name="T38" fmla="*/ 136 w 411"/>
              <a:gd name="T39" fmla="*/ 105 h 529"/>
              <a:gd name="T40" fmla="*/ 148 w 411"/>
              <a:gd name="T41" fmla="*/ 92 h 529"/>
              <a:gd name="T42" fmla="*/ 135 w 411"/>
              <a:gd name="T43" fmla="*/ 106 h 529"/>
              <a:gd name="T44" fmla="*/ 252 w 411"/>
              <a:gd name="T45" fmla="*/ 100 h 529"/>
              <a:gd name="T46" fmla="*/ 235 w 411"/>
              <a:gd name="T47" fmla="*/ 97 h 529"/>
              <a:gd name="T48" fmla="*/ 253 w 411"/>
              <a:gd name="T49" fmla="*/ 104 h 529"/>
              <a:gd name="T50" fmla="*/ 243 w 411"/>
              <a:gd name="T51" fmla="*/ 67 h 529"/>
              <a:gd name="T52" fmla="*/ 259 w 411"/>
              <a:gd name="T53" fmla="*/ 72 h 529"/>
              <a:gd name="T54" fmla="*/ 252 w 411"/>
              <a:gd name="T55" fmla="*/ 39 h 529"/>
              <a:gd name="T56" fmla="*/ 235 w 411"/>
              <a:gd name="T57" fmla="*/ 42 h 529"/>
              <a:gd name="T58" fmla="*/ 238 w 411"/>
              <a:gd name="T59" fmla="*/ 47 h 529"/>
              <a:gd name="T60" fmla="*/ 228 w 411"/>
              <a:gd name="T61" fmla="*/ 9 h 529"/>
              <a:gd name="T62" fmla="*/ 216 w 411"/>
              <a:gd name="T63" fmla="*/ 28 h 529"/>
              <a:gd name="T64" fmla="*/ 196 w 411"/>
              <a:gd name="T65" fmla="*/ 19 h 529"/>
              <a:gd name="T66" fmla="*/ 190 w 411"/>
              <a:gd name="T67" fmla="*/ 3 h 529"/>
              <a:gd name="T68" fmla="*/ 196 w 411"/>
              <a:gd name="T69" fmla="*/ 19 h 529"/>
              <a:gd name="T70" fmla="*/ 162 w 411"/>
              <a:gd name="T71" fmla="*/ 10 h 529"/>
              <a:gd name="T72" fmla="*/ 165 w 411"/>
              <a:gd name="T73" fmla="*/ 27 h 529"/>
              <a:gd name="T74" fmla="*/ 152 w 411"/>
              <a:gd name="T75" fmla="*/ 46 h 529"/>
              <a:gd name="T76" fmla="*/ 132 w 411"/>
              <a:gd name="T77" fmla="*/ 35 h 529"/>
              <a:gd name="T78" fmla="*/ 149 w 411"/>
              <a:gd name="T79" fmla="*/ 47 h 529"/>
              <a:gd name="T80" fmla="*/ 368 w 411"/>
              <a:gd name="T81" fmla="*/ 131 h 529"/>
              <a:gd name="T82" fmla="*/ 349 w 411"/>
              <a:gd name="T83" fmla="*/ 106 h 529"/>
              <a:gd name="T84" fmla="*/ 321 w 411"/>
              <a:gd name="T85" fmla="*/ 151 h 529"/>
              <a:gd name="T86" fmla="*/ 367 w 411"/>
              <a:gd name="T87" fmla="*/ 191 h 529"/>
              <a:gd name="T88" fmla="*/ 411 w 411"/>
              <a:gd name="T89" fmla="*/ 144 h 529"/>
              <a:gd name="T90" fmla="*/ 309 w 411"/>
              <a:gd name="T91" fmla="*/ 529 h 529"/>
              <a:gd name="T92" fmla="*/ 73 w 411"/>
              <a:gd name="T93" fmla="*/ 515 h 529"/>
              <a:gd name="T94" fmla="*/ 313 w 411"/>
              <a:gd name="T95" fmla="*/ 515 h 529"/>
              <a:gd name="T96" fmla="*/ 283 w 411"/>
              <a:gd name="T97" fmla="*/ 518 h 529"/>
              <a:gd name="T98" fmla="*/ 302 w 411"/>
              <a:gd name="T99" fmla="*/ 518 h 529"/>
              <a:gd name="T100" fmla="*/ 254 w 411"/>
              <a:gd name="T101" fmla="*/ 523 h 529"/>
              <a:gd name="T102" fmla="*/ 311 w 411"/>
              <a:gd name="T103" fmla="*/ 381 h 529"/>
              <a:gd name="T104" fmla="*/ 74 w 411"/>
              <a:gd name="T105" fmla="*/ 381 h 529"/>
              <a:gd name="T106" fmla="*/ 304 w 411"/>
              <a:gd name="T107" fmla="*/ 504 h 529"/>
              <a:gd name="T108" fmla="*/ 193 w 411"/>
              <a:gd name="T109" fmla="*/ 164 h 529"/>
              <a:gd name="T110" fmla="*/ 263 w 411"/>
              <a:gd name="T111" fmla="*/ 235 h 529"/>
              <a:gd name="T112" fmla="*/ 122 w 411"/>
              <a:gd name="T113" fmla="*/ 318 h 529"/>
              <a:gd name="T114" fmla="*/ 46 w 411"/>
              <a:gd name="T115" fmla="*/ 503 h 529"/>
              <a:gd name="T116" fmla="*/ 66 w 411"/>
              <a:gd name="T117" fmla="*/ 444 h 529"/>
              <a:gd name="T118" fmla="*/ 66 w 411"/>
              <a:gd name="T119" fmla="*/ 436 h 529"/>
              <a:gd name="T120" fmla="*/ 179 w 411"/>
              <a:gd name="T121" fmla="*/ 367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1" h="529">
                <a:moveTo>
                  <a:pt x="351" y="204"/>
                </a:moveTo>
                <a:cubicBezTo>
                  <a:pt x="351" y="277"/>
                  <a:pt x="351" y="277"/>
                  <a:pt x="351" y="277"/>
                </a:cubicBezTo>
                <a:cubicBezTo>
                  <a:pt x="272" y="318"/>
                  <a:pt x="272" y="318"/>
                  <a:pt x="272" y="318"/>
                </a:cubicBezTo>
                <a:cubicBezTo>
                  <a:pt x="272" y="318"/>
                  <a:pt x="272" y="318"/>
                  <a:pt x="272" y="318"/>
                </a:cubicBezTo>
                <a:cubicBezTo>
                  <a:pt x="269" y="318"/>
                  <a:pt x="266" y="318"/>
                  <a:pt x="262" y="318"/>
                </a:cubicBezTo>
                <a:cubicBezTo>
                  <a:pt x="215" y="318"/>
                  <a:pt x="215" y="318"/>
                  <a:pt x="215" y="318"/>
                </a:cubicBezTo>
                <a:cubicBezTo>
                  <a:pt x="200" y="353"/>
                  <a:pt x="200" y="353"/>
                  <a:pt x="200" y="353"/>
                </a:cubicBezTo>
                <a:cubicBezTo>
                  <a:pt x="205" y="367"/>
                  <a:pt x="205" y="367"/>
                  <a:pt x="205" y="367"/>
                </a:cubicBezTo>
                <a:cubicBezTo>
                  <a:pt x="304" y="367"/>
                  <a:pt x="304" y="367"/>
                  <a:pt x="304" y="367"/>
                </a:cubicBezTo>
                <a:cubicBezTo>
                  <a:pt x="311" y="367"/>
                  <a:pt x="317" y="372"/>
                  <a:pt x="318" y="378"/>
                </a:cubicBezTo>
                <a:cubicBezTo>
                  <a:pt x="388" y="333"/>
                  <a:pt x="388" y="333"/>
                  <a:pt x="388" y="333"/>
                </a:cubicBezTo>
                <a:cubicBezTo>
                  <a:pt x="406" y="320"/>
                  <a:pt x="411" y="293"/>
                  <a:pt x="411" y="268"/>
                </a:cubicBezTo>
                <a:cubicBezTo>
                  <a:pt x="411" y="204"/>
                  <a:pt x="411" y="204"/>
                  <a:pt x="411" y="204"/>
                </a:cubicBezTo>
                <a:lnTo>
                  <a:pt x="351" y="204"/>
                </a:lnTo>
                <a:close/>
                <a:moveTo>
                  <a:pt x="186" y="147"/>
                </a:moveTo>
                <a:cubicBezTo>
                  <a:pt x="186" y="148"/>
                  <a:pt x="186" y="150"/>
                  <a:pt x="193" y="150"/>
                </a:cubicBezTo>
                <a:cubicBezTo>
                  <a:pt x="199" y="150"/>
                  <a:pt x="199" y="148"/>
                  <a:pt x="199" y="147"/>
                </a:cubicBezTo>
                <a:lnTo>
                  <a:pt x="186" y="147"/>
                </a:lnTo>
                <a:close/>
                <a:moveTo>
                  <a:pt x="203" y="119"/>
                </a:moveTo>
                <a:cubicBezTo>
                  <a:pt x="205" y="119"/>
                  <a:pt x="206" y="117"/>
                  <a:pt x="206" y="115"/>
                </a:cubicBezTo>
                <a:cubicBezTo>
                  <a:pt x="206" y="110"/>
                  <a:pt x="209" y="96"/>
                  <a:pt x="216" y="88"/>
                </a:cubicBezTo>
                <a:cubicBezTo>
                  <a:pt x="220" y="83"/>
                  <a:pt x="222" y="77"/>
                  <a:pt x="222" y="69"/>
                </a:cubicBezTo>
                <a:cubicBezTo>
                  <a:pt x="222" y="53"/>
                  <a:pt x="209" y="40"/>
                  <a:pt x="193" y="40"/>
                </a:cubicBezTo>
                <a:cubicBezTo>
                  <a:pt x="176" y="40"/>
                  <a:pt x="163" y="53"/>
                  <a:pt x="163" y="69"/>
                </a:cubicBezTo>
                <a:cubicBezTo>
                  <a:pt x="163" y="77"/>
                  <a:pt x="166" y="83"/>
                  <a:pt x="170" y="88"/>
                </a:cubicBezTo>
                <a:cubicBezTo>
                  <a:pt x="176" y="96"/>
                  <a:pt x="179" y="110"/>
                  <a:pt x="179" y="115"/>
                </a:cubicBezTo>
                <a:cubicBezTo>
                  <a:pt x="179" y="117"/>
                  <a:pt x="180" y="119"/>
                  <a:pt x="182" y="119"/>
                </a:cubicBezTo>
                <a:lnTo>
                  <a:pt x="203" y="119"/>
                </a:lnTo>
                <a:close/>
                <a:moveTo>
                  <a:pt x="179" y="141"/>
                </a:moveTo>
                <a:cubicBezTo>
                  <a:pt x="186" y="140"/>
                  <a:pt x="198" y="139"/>
                  <a:pt x="206" y="138"/>
                </a:cubicBezTo>
                <a:cubicBezTo>
                  <a:pt x="206" y="133"/>
                  <a:pt x="206" y="133"/>
                  <a:pt x="206" y="133"/>
                </a:cubicBezTo>
                <a:cubicBezTo>
                  <a:pt x="199" y="134"/>
                  <a:pt x="186" y="135"/>
                  <a:pt x="179" y="135"/>
                </a:cubicBezTo>
                <a:lnTo>
                  <a:pt x="179" y="141"/>
                </a:lnTo>
                <a:close/>
                <a:moveTo>
                  <a:pt x="179" y="134"/>
                </a:moveTo>
                <a:cubicBezTo>
                  <a:pt x="186" y="133"/>
                  <a:pt x="198" y="132"/>
                  <a:pt x="206" y="131"/>
                </a:cubicBezTo>
                <a:cubicBezTo>
                  <a:pt x="206" y="126"/>
                  <a:pt x="206" y="126"/>
                  <a:pt x="206" y="126"/>
                </a:cubicBezTo>
                <a:cubicBezTo>
                  <a:pt x="199" y="127"/>
                  <a:pt x="186" y="128"/>
                  <a:pt x="179" y="128"/>
                </a:cubicBezTo>
                <a:lnTo>
                  <a:pt x="179" y="134"/>
                </a:lnTo>
                <a:close/>
                <a:moveTo>
                  <a:pt x="206" y="124"/>
                </a:moveTo>
                <a:cubicBezTo>
                  <a:pt x="206" y="123"/>
                  <a:pt x="206" y="123"/>
                  <a:pt x="206" y="123"/>
                </a:cubicBezTo>
                <a:cubicBezTo>
                  <a:pt x="206" y="122"/>
                  <a:pt x="205" y="121"/>
                  <a:pt x="205" y="121"/>
                </a:cubicBezTo>
                <a:cubicBezTo>
                  <a:pt x="181" y="121"/>
                  <a:pt x="181" y="121"/>
                  <a:pt x="181" y="121"/>
                </a:cubicBezTo>
                <a:cubicBezTo>
                  <a:pt x="180" y="121"/>
                  <a:pt x="179" y="122"/>
                  <a:pt x="179" y="123"/>
                </a:cubicBezTo>
                <a:cubicBezTo>
                  <a:pt x="179" y="127"/>
                  <a:pt x="179" y="127"/>
                  <a:pt x="179" y="127"/>
                </a:cubicBezTo>
                <a:cubicBezTo>
                  <a:pt x="186" y="126"/>
                  <a:pt x="198" y="125"/>
                  <a:pt x="206" y="124"/>
                </a:cubicBezTo>
                <a:close/>
                <a:moveTo>
                  <a:pt x="179" y="142"/>
                </a:moveTo>
                <a:cubicBezTo>
                  <a:pt x="179" y="143"/>
                  <a:pt x="179" y="143"/>
                  <a:pt x="179" y="143"/>
                </a:cubicBezTo>
                <a:cubicBezTo>
                  <a:pt x="179" y="144"/>
                  <a:pt x="180" y="145"/>
                  <a:pt x="181" y="145"/>
                </a:cubicBezTo>
                <a:cubicBezTo>
                  <a:pt x="205" y="145"/>
                  <a:pt x="205" y="145"/>
                  <a:pt x="205" y="145"/>
                </a:cubicBezTo>
                <a:cubicBezTo>
                  <a:pt x="205" y="145"/>
                  <a:pt x="206" y="144"/>
                  <a:pt x="206" y="143"/>
                </a:cubicBezTo>
                <a:cubicBezTo>
                  <a:pt x="206" y="140"/>
                  <a:pt x="206" y="140"/>
                  <a:pt x="206" y="140"/>
                </a:cubicBezTo>
                <a:cubicBezTo>
                  <a:pt x="199" y="141"/>
                  <a:pt x="186" y="142"/>
                  <a:pt x="179" y="142"/>
                </a:cubicBezTo>
                <a:close/>
                <a:moveTo>
                  <a:pt x="145" y="69"/>
                </a:moveTo>
                <a:cubicBezTo>
                  <a:pt x="145" y="68"/>
                  <a:pt x="144" y="67"/>
                  <a:pt x="142" y="67"/>
                </a:cubicBezTo>
                <a:cubicBezTo>
                  <a:pt x="126" y="67"/>
                  <a:pt x="126" y="67"/>
                  <a:pt x="126" y="67"/>
                </a:cubicBezTo>
                <a:cubicBezTo>
                  <a:pt x="124" y="67"/>
                  <a:pt x="123" y="68"/>
                  <a:pt x="123" y="69"/>
                </a:cubicBezTo>
                <a:cubicBezTo>
                  <a:pt x="123" y="71"/>
                  <a:pt x="124" y="72"/>
                  <a:pt x="126" y="72"/>
                </a:cubicBezTo>
                <a:cubicBezTo>
                  <a:pt x="142" y="72"/>
                  <a:pt x="142" y="72"/>
                  <a:pt x="142" y="72"/>
                </a:cubicBezTo>
                <a:cubicBezTo>
                  <a:pt x="144" y="72"/>
                  <a:pt x="145" y="71"/>
                  <a:pt x="145" y="69"/>
                </a:cubicBezTo>
                <a:close/>
                <a:moveTo>
                  <a:pt x="136" y="105"/>
                </a:moveTo>
                <a:cubicBezTo>
                  <a:pt x="151" y="97"/>
                  <a:pt x="151" y="97"/>
                  <a:pt x="151" y="97"/>
                </a:cubicBezTo>
                <a:cubicBezTo>
                  <a:pt x="152" y="96"/>
                  <a:pt x="152" y="95"/>
                  <a:pt x="152" y="93"/>
                </a:cubicBezTo>
                <a:cubicBezTo>
                  <a:pt x="151" y="92"/>
                  <a:pt x="149" y="91"/>
                  <a:pt x="148" y="92"/>
                </a:cubicBezTo>
                <a:cubicBezTo>
                  <a:pt x="133" y="100"/>
                  <a:pt x="133" y="100"/>
                  <a:pt x="133" y="100"/>
                </a:cubicBezTo>
                <a:cubicBezTo>
                  <a:pt x="132" y="101"/>
                  <a:pt x="132" y="103"/>
                  <a:pt x="132" y="104"/>
                </a:cubicBezTo>
                <a:cubicBezTo>
                  <a:pt x="133" y="105"/>
                  <a:pt x="134" y="106"/>
                  <a:pt x="135" y="106"/>
                </a:cubicBezTo>
                <a:cubicBezTo>
                  <a:pt x="135" y="106"/>
                  <a:pt x="136" y="106"/>
                  <a:pt x="136" y="105"/>
                </a:cubicBezTo>
                <a:close/>
                <a:moveTo>
                  <a:pt x="253" y="104"/>
                </a:moveTo>
                <a:cubicBezTo>
                  <a:pt x="254" y="103"/>
                  <a:pt x="253" y="101"/>
                  <a:pt x="252" y="100"/>
                </a:cubicBezTo>
                <a:cubicBezTo>
                  <a:pt x="238" y="92"/>
                  <a:pt x="238" y="92"/>
                  <a:pt x="238" y="92"/>
                </a:cubicBezTo>
                <a:cubicBezTo>
                  <a:pt x="236" y="91"/>
                  <a:pt x="235" y="92"/>
                  <a:pt x="234" y="93"/>
                </a:cubicBezTo>
                <a:cubicBezTo>
                  <a:pt x="233" y="95"/>
                  <a:pt x="233" y="96"/>
                  <a:pt x="235" y="97"/>
                </a:cubicBezTo>
                <a:cubicBezTo>
                  <a:pt x="249" y="105"/>
                  <a:pt x="249" y="105"/>
                  <a:pt x="249" y="105"/>
                </a:cubicBezTo>
                <a:cubicBezTo>
                  <a:pt x="250" y="106"/>
                  <a:pt x="250" y="106"/>
                  <a:pt x="250" y="106"/>
                </a:cubicBezTo>
                <a:cubicBezTo>
                  <a:pt x="252" y="106"/>
                  <a:pt x="252" y="105"/>
                  <a:pt x="253" y="104"/>
                </a:cubicBezTo>
                <a:close/>
                <a:moveTo>
                  <a:pt x="262" y="69"/>
                </a:moveTo>
                <a:cubicBezTo>
                  <a:pt x="262" y="68"/>
                  <a:pt x="261" y="67"/>
                  <a:pt x="259" y="67"/>
                </a:cubicBezTo>
                <a:cubicBezTo>
                  <a:pt x="243" y="67"/>
                  <a:pt x="243" y="67"/>
                  <a:pt x="243" y="67"/>
                </a:cubicBezTo>
                <a:cubicBezTo>
                  <a:pt x="241" y="67"/>
                  <a:pt x="240" y="68"/>
                  <a:pt x="240" y="69"/>
                </a:cubicBezTo>
                <a:cubicBezTo>
                  <a:pt x="240" y="71"/>
                  <a:pt x="241" y="72"/>
                  <a:pt x="243" y="72"/>
                </a:cubicBezTo>
                <a:cubicBezTo>
                  <a:pt x="259" y="72"/>
                  <a:pt x="259" y="72"/>
                  <a:pt x="259" y="72"/>
                </a:cubicBezTo>
                <a:cubicBezTo>
                  <a:pt x="261" y="72"/>
                  <a:pt x="262" y="71"/>
                  <a:pt x="262" y="69"/>
                </a:cubicBezTo>
                <a:close/>
                <a:moveTo>
                  <a:pt x="238" y="47"/>
                </a:moveTo>
                <a:cubicBezTo>
                  <a:pt x="252" y="39"/>
                  <a:pt x="252" y="39"/>
                  <a:pt x="252" y="39"/>
                </a:cubicBezTo>
                <a:cubicBezTo>
                  <a:pt x="253" y="38"/>
                  <a:pt x="254" y="36"/>
                  <a:pt x="253" y="35"/>
                </a:cubicBezTo>
                <a:cubicBezTo>
                  <a:pt x="252" y="33"/>
                  <a:pt x="250" y="33"/>
                  <a:pt x="249" y="34"/>
                </a:cubicBezTo>
                <a:cubicBezTo>
                  <a:pt x="235" y="42"/>
                  <a:pt x="235" y="42"/>
                  <a:pt x="235" y="42"/>
                </a:cubicBezTo>
                <a:cubicBezTo>
                  <a:pt x="233" y="43"/>
                  <a:pt x="233" y="44"/>
                  <a:pt x="234" y="46"/>
                </a:cubicBezTo>
                <a:cubicBezTo>
                  <a:pt x="234" y="47"/>
                  <a:pt x="235" y="47"/>
                  <a:pt x="236" y="47"/>
                </a:cubicBezTo>
                <a:cubicBezTo>
                  <a:pt x="237" y="47"/>
                  <a:pt x="237" y="47"/>
                  <a:pt x="238" y="47"/>
                </a:cubicBezTo>
                <a:close/>
                <a:moveTo>
                  <a:pt x="220" y="27"/>
                </a:moveTo>
                <a:cubicBezTo>
                  <a:pt x="229" y="13"/>
                  <a:pt x="229" y="13"/>
                  <a:pt x="229" y="13"/>
                </a:cubicBezTo>
                <a:cubicBezTo>
                  <a:pt x="229" y="12"/>
                  <a:pt x="229" y="10"/>
                  <a:pt x="228" y="9"/>
                </a:cubicBezTo>
                <a:cubicBezTo>
                  <a:pt x="226" y="8"/>
                  <a:pt x="224" y="9"/>
                  <a:pt x="224" y="10"/>
                </a:cubicBezTo>
                <a:cubicBezTo>
                  <a:pt x="215" y="24"/>
                  <a:pt x="215" y="24"/>
                  <a:pt x="215" y="24"/>
                </a:cubicBezTo>
                <a:cubicBezTo>
                  <a:pt x="214" y="26"/>
                  <a:pt x="215" y="28"/>
                  <a:pt x="216" y="28"/>
                </a:cubicBezTo>
                <a:cubicBezTo>
                  <a:pt x="217" y="29"/>
                  <a:pt x="217" y="29"/>
                  <a:pt x="218" y="29"/>
                </a:cubicBezTo>
                <a:cubicBezTo>
                  <a:pt x="219" y="29"/>
                  <a:pt x="220" y="28"/>
                  <a:pt x="220" y="27"/>
                </a:cubicBezTo>
                <a:close/>
                <a:moveTo>
                  <a:pt x="196" y="19"/>
                </a:moveTo>
                <a:cubicBezTo>
                  <a:pt x="196" y="3"/>
                  <a:pt x="196" y="3"/>
                  <a:pt x="196" y="3"/>
                </a:cubicBezTo>
                <a:cubicBezTo>
                  <a:pt x="196" y="1"/>
                  <a:pt x="194" y="0"/>
                  <a:pt x="193" y="0"/>
                </a:cubicBezTo>
                <a:cubicBezTo>
                  <a:pt x="191" y="0"/>
                  <a:pt x="190" y="1"/>
                  <a:pt x="190" y="3"/>
                </a:cubicBezTo>
                <a:cubicBezTo>
                  <a:pt x="190" y="19"/>
                  <a:pt x="190" y="19"/>
                  <a:pt x="190" y="19"/>
                </a:cubicBezTo>
                <a:cubicBezTo>
                  <a:pt x="190" y="21"/>
                  <a:pt x="191" y="22"/>
                  <a:pt x="193" y="22"/>
                </a:cubicBezTo>
                <a:cubicBezTo>
                  <a:pt x="194" y="22"/>
                  <a:pt x="196" y="21"/>
                  <a:pt x="196" y="19"/>
                </a:cubicBezTo>
                <a:close/>
                <a:moveTo>
                  <a:pt x="169" y="28"/>
                </a:moveTo>
                <a:cubicBezTo>
                  <a:pt x="170" y="28"/>
                  <a:pt x="171" y="26"/>
                  <a:pt x="170" y="24"/>
                </a:cubicBezTo>
                <a:cubicBezTo>
                  <a:pt x="162" y="10"/>
                  <a:pt x="162" y="10"/>
                  <a:pt x="162" y="10"/>
                </a:cubicBezTo>
                <a:cubicBezTo>
                  <a:pt x="161" y="9"/>
                  <a:pt x="159" y="8"/>
                  <a:pt x="158" y="9"/>
                </a:cubicBezTo>
                <a:cubicBezTo>
                  <a:pt x="156" y="10"/>
                  <a:pt x="156" y="12"/>
                  <a:pt x="157" y="13"/>
                </a:cubicBezTo>
                <a:cubicBezTo>
                  <a:pt x="165" y="27"/>
                  <a:pt x="165" y="27"/>
                  <a:pt x="165" y="27"/>
                </a:cubicBezTo>
                <a:cubicBezTo>
                  <a:pt x="166" y="28"/>
                  <a:pt x="167" y="29"/>
                  <a:pt x="168" y="29"/>
                </a:cubicBezTo>
                <a:cubicBezTo>
                  <a:pt x="168" y="29"/>
                  <a:pt x="169" y="29"/>
                  <a:pt x="169" y="28"/>
                </a:cubicBezTo>
                <a:close/>
                <a:moveTo>
                  <a:pt x="152" y="46"/>
                </a:moveTo>
                <a:cubicBezTo>
                  <a:pt x="152" y="44"/>
                  <a:pt x="152" y="43"/>
                  <a:pt x="151" y="42"/>
                </a:cubicBezTo>
                <a:cubicBezTo>
                  <a:pt x="136" y="34"/>
                  <a:pt x="136" y="34"/>
                  <a:pt x="136" y="34"/>
                </a:cubicBezTo>
                <a:cubicBezTo>
                  <a:pt x="135" y="33"/>
                  <a:pt x="133" y="33"/>
                  <a:pt x="132" y="35"/>
                </a:cubicBezTo>
                <a:cubicBezTo>
                  <a:pt x="132" y="36"/>
                  <a:pt x="132" y="38"/>
                  <a:pt x="133" y="39"/>
                </a:cubicBezTo>
                <a:cubicBezTo>
                  <a:pt x="148" y="47"/>
                  <a:pt x="148" y="47"/>
                  <a:pt x="148" y="47"/>
                </a:cubicBezTo>
                <a:cubicBezTo>
                  <a:pt x="148" y="47"/>
                  <a:pt x="149" y="47"/>
                  <a:pt x="149" y="47"/>
                </a:cubicBezTo>
                <a:cubicBezTo>
                  <a:pt x="150" y="47"/>
                  <a:pt x="151" y="47"/>
                  <a:pt x="152" y="46"/>
                </a:cubicBezTo>
                <a:close/>
                <a:moveTo>
                  <a:pt x="400" y="131"/>
                </a:moveTo>
                <a:cubicBezTo>
                  <a:pt x="368" y="131"/>
                  <a:pt x="368" y="131"/>
                  <a:pt x="368" y="131"/>
                </a:cubicBezTo>
                <a:cubicBezTo>
                  <a:pt x="368" y="106"/>
                  <a:pt x="368" y="106"/>
                  <a:pt x="368" y="106"/>
                </a:cubicBezTo>
                <a:cubicBezTo>
                  <a:pt x="368" y="101"/>
                  <a:pt x="364" y="97"/>
                  <a:pt x="359" y="97"/>
                </a:cubicBezTo>
                <a:cubicBezTo>
                  <a:pt x="353" y="97"/>
                  <a:pt x="349" y="101"/>
                  <a:pt x="349" y="106"/>
                </a:cubicBezTo>
                <a:cubicBezTo>
                  <a:pt x="349" y="158"/>
                  <a:pt x="349" y="158"/>
                  <a:pt x="349" y="158"/>
                </a:cubicBezTo>
                <a:cubicBezTo>
                  <a:pt x="335" y="148"/>
                  <a:pt x="335" y="148"/>
                  <a:pt x="335" y="148"/>
                </a:cubicBezTo>
                <a:cubicBezTo>
                  <a:pt x="330" y="145"/>
                  <a:pt x="324" y="146"/>
                  <a:pt x="321" y="151"/>
                </a:cubicBezTo>
                <a:cubicBezTo>
                  <a:pt x="319" y="155"/>
                  <a:pt x="320" y="161"/>
                  <a:pt x="324" y="164"/>
                </a:cubicBezTo>
                <a:cubicBezTo>
                  <a:pt x="347" y="179"/>
                  <a:pt x="347" y="179"/>
                  <a:pt x="347" y="179"/>
                </a:cubicBezTo>
                <a:cubicBezTo>
                  <a:pt x="349" y="180"/>
                  <a:pt x="358" y="191"/>
                  <a:pt x="367" y="191"/>
                </a:cubicBezTo>
                <a:cubicBezTo>
                  <a:pt x="370" y="191"/>
                  <a:pt x="390" y="191"/>
                  <a:pt x="396" y="191"/>
                </a:cubicBezTo>
                <a:cubicBezTo>
                  <a:pt x="403" y="191"/>
                  <a:pt x="411" y="186"/>
                  <a:pt x="411" y="178"/>
                </a:cubicBezTo>
                <a:cubicBezTo>
                  <a:pt x="411" y="144"/>
                  <a:pt x="411" y="144"/>
                  <a:pt x="411" y="144"/>
                </a:cubicBezTo>
                <a:cubicBezTo>
                  <a:pt x="411" y="137"/>
                  <a:pt x="406" y="131"/>
                  <a:pt x="400" y="131"/>
                </a:cubicBezTo>
                <a:close/>
                <a:moveTo>
                  <a:pt x="313" y="526"/>
                </a:moveTo>
                <a:cubicBezTo>
                  <a:pt x="313" y="527"/>
                  <a:pt x="311" y="529"/>
                  <a:pt x="309" y="529"/>
                </a:cubicBezTo>
                <a:cubicBezTo>
                  <a:pt x="76" y="529"/>
                  <a:pt x="76" y="529"/>
                  <a:pt x="76" y="529"/>
                </a:cubicBezTo>
                <a:cubicBezTo>
                  <a:pt x="74" y="529"/>
                  <a:pt x="73" y="527"/>
                  <a:pt x="73" y="526"/>
                </a:cubicBezTo>
                <a:cubicBezTo>
                  <a:pt x="73" y="515"/>
                  <a:pt x="73" y="515"/>
                  <a:pt x="73" y="515"/>
                </a:cubicBezTo>
                <a:cubicBezTo>
                  <a:pt x="73" y="513"/>
                  <a:pt x="74" y="512"/>
                  <a:pt x="76" y="512"/>
                </a:cubicBezTo>
                <a:cubicBezTo>
                  <a:pt x="309" y="512"/>
                  <a:pt x="309" y="512"/>
                  <a:pt x="309" y="512"/>
                </a:cubicBezTo>
                <a:cubicBezTo>
                  <a:pt x="311" y="512"/>
                  <a:pt x="313" y="513"/>
                  <a:pt x="313" y="515"/>
                </a:cubicBezTo>
                <a:lnTo>
                  <a:pt x="313" y="526"/>
                </a:lnTo>
                <a:close/>
                <a:moveTo>
                  <a:pt x="302" y="518"/>
                </a:moveTo>
                <a:cubicBezTo>
                  <a:pt x="283" y="518"/>
                  <a:pt x="283" y="518"/>
                  <a:pt x="283" y="518"/>
                </a:cubicBezTo>
                <a:cubicBezTo>
                  <a:pt x="283" y="523"/>
                  <a:pt x="283" y="523"/>
                  <a:pt x="283" y="523"/>
                </a:cubicBezTo>
                <a:cubicBezTo>
                  <a:pt x="302" y="523"/>
                  <a:pt x="302" y="523"/>
                  <a:pt x="302" y="523"/>
                </a:cubicBezTo>
                <a:lnTo>
                  <a:pt x="302" y="518"/>
                </a:lnTo>
                <a:close/>
                <a:moveTo>
                  <a:pt x="273" y="518"/>
                </a:moveTo>
                <a:cubicBezTo>
                  <a:pt x="254" y="518"/>
                  <a:pt x="254" y="518"/>
                  <a:pt x="254" y="518"/>
                </a:cubicBezTo>
                <a:cubicBezTo>
                  <a:pt x="254" y="523"/>
                  <a:pt x="254" y="523"/>
                  <a:pt x="254" y="523"/>
                </a:cubicBezTo>
                <a:cubicBezTo>
                  <a:pt x="273" y="523"/>
                  <a:pt x="273" y="523"/>
                  <a:pt x="273" y="523"/>
                </a:cubicBezTo>
                <a:lnTo>
                  <a:pt x="273" y="518"/>
                </a:lnTo>
                <a:close/>
                <a:moveTo>
                  <a:pt x="311" y="381"/>
                </a:moveTo>
                <a:cubicBezTo>
                  <a:pt x="311" y="377"/>
                  <a:pt x="308" y="374"/>
                  <a:pt x="304" y="374"/>
                </a:cubicBezTo>
                <a:cubicBezTo>
                  <a:pt x="81" y="374"/>
                  <a:pt x="81" y="374"/>
                  <a:pt x="81" y="374"/>
                </a:cubicBezTo>
                <a:cubicBezTo>
                  <a:pt x="77" y="374"/>
                  <a:pt x="74" y="377"/>
                  <a:pt x="74" y="381"/>
                </a:cubicBezTo>
                <a:cubicBezTo>
                  <a:pt x="74" y="497"/>
                  <a:pt x="74" y="497"/>
                  <a:pt x="74" y="497"/>
                </a:cubicBezTo>
                <a:cubicBezTo>
                  <a:pt x="74" y="501"/>
                  <a:pt x="77" y="504"/>
                  <a:pt x="81" y="504"/>
                </a:cubicBezTo>
                <a:cubicBezTo>
                  <a:pt x="304" y="504"/>
                  <a:pt x="304" y="504"/>
                  <a:pt x="304" y="504"/>
                </a:cubicBezTo>
                <a:cubicBezTo>
                  <a:pt x="308" y="504"/>
                  <a:pt x="311" y="501"/>
                  <a:pt x="311" y="497"/>
                </a:cubicBezTo>
                <a:lnTo>
                  <a:pt x="311" y="381"/>
                </a:lnTo>
                <a:close/>
                <a:moveTo>
                  <a:pt x="193" y="164"/>
                </a:moveTo>
                <a:cubicBezTo>
                  <a:pt x="154" y="164"/>
                  <a:pt x="122" y="196"/>
                  <a:pt x="122" y="235"/>
                </a:cubicBezTo>
                <a:cubicBezTo>
                  <a:pt x="122" y="273"/>
                  <a:pt x="154" y="305"/>
                  <a:pt x="193" y="305"/>
                </a:cubicBezTo>
                <a:cubicBezTo>
                  <a:pt x="232" y="305"/>
                  <a:pt x="263" y="273"/>
                  <a:pt x="263" y="235"/>
                </a:cubicBezTo>
                <a:cubicBezTo>
                  <a:pt x="263" y="196"/>
                  <a:pt x="232" y="164"/>
                  <a:pt x="193" y="164"/>
                </a:cubicBezTo>
                <a:close/>
                <a:moveTo>
                  <a:pt x="170" y="318"/>
                </a:moveTo>
                <a:cubicBezTo>
                  <a:pt x="122" y="318"/>
                  <a:pt x="122" y="318"/>
                  <a:pt x="122" y="318"/>
                </a:cubicBezTo>
                <a:cubicBezTo>
                  <a:pt x="84" y="318"/>
                  <a:pt x="67" y="333"/>
                  <a:pt x="53" y="363"/>
                </a:cubicBezTo>
                <a:cubicBezTo>
                  <a:pt x="40" y="392"/>
                  <a:pt x="24" y="426"/>
                  <a:pt x="11" y="456"/>
                </a:cubicBezTo>
                <a:cubicBezTo>
                  <a:pt x="0" y="481"/>
                  <a:pt x="20" y="507"/>
                  <a:pt x="46" y="503"/>
                </a:cubicBezTo>
                <a:cubicBezTo>
                  <a:pt x="53" y="502"/>
                  <a:pt x="60" y="501"/>
                  <a:pt x="67" y="500"/>
                </a:cubicBezTo>
                <a:cubicBezTo>
                  <a:pt x="67" y="499"/>
                  <a:pt x="66" y="498"/>
                  <a:pt x="66" y="497"/>
                </a:cubicBezTo>
                <a:cubicBezTo>
                  <a:pt x="66" y="444"/>
                  <a:pt x="66" y="444"/>
                  <a:pt x="66" y="444"/>
                </a:cubicBezTo>
                <a:cubicBezTo>
                  <a:pt x="50" y="446"/>
                  <a:pt x="50" y="446"/>
                  <a:pt x="50" y="446"/>
                </a:cubicBezTo>
                <a:cubicBezTo>
                  <a:pt x="49" y="439"/>
                  <a:pt x="49" y="439"/>
                  <a:pt x="49" y="439"/>
                </a:cubicBezTo>
                <a:cubicBezTo>
                  <a:pt x="66" y="436"/>
                  <a:pt x="66" y="436"/>
                  <a:pt x="66" y="436"/>
                </a:cubicBezTo>
                <a:cubicBezTo>
                  <a:pt x="66" y="381"/>
                  <a:pt x="66" y="381"/>
                  <a:pt x="66" y="381"/>
                </a:cubicBezTo>
                <a:cubicBezTo>
                  <a:pt x="66" y="373"/>
                  <a:pt x="73" y="367"/>
                  <a:pt x="81" y="367"/>
                </a:cubicBezTo>
                <a:cubicBezTo>
                  <a:pt x="179" y="367"/>
                  <a:pt x="179" y="367"/>
                  <a:pt x="179" y="367"/>
                </a:cubicBezTo>
                <a:cubicBezTo>
                  <a:pt x="185" y="353"/>
                  <a:pt x="185" y="353"/>
                  <a:pt x="185" y="353"/>
                </a:cubicBezTo>
                <a:lnTo>
                  <a:pt x="170" y="3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ja-JP" altLang="en-US"/>
          </a:p>
        </p:txBody>
      </p:sp>
      <p:sp>
        <p:nvSpPr>
          <p:cNvPr id="29" name="Freeform 64"/>
          <p:cNvSpPr>
            <a:spLocks noChangeAspect="1" noEditPoints="1"/>
          </p:cNvSpPr>
          <p:nvPr/>
        </p:nvSpPr>
        <p:spPr bwMode="auto">
          <a:xfrm>
            <a:off x="893097" y="2644589"/>
            <a:ext cx="316977" cy="406983"/>
          </a:xfrm>
          <a:custGeom>
            <a:avLst/>
            <a:gdLst>
              <a:gd name="T0" fmla="*/ 272 w 411"/>
              <a:gd name="T1" fmla="*/ 318 h 529"/>
              <a:gd name="T2" fmla="*/ 215 w 411"/>
              <a:gd name="T3" fmla="*/ 318 h 529"/>
              <a:gd name="T4" fmla="*/ 304 w 411"/>
              <a:gd name="T5" fmla="*/ 367 h 529"/>
              <a:gd name="T6" fmla="*/ 411 w 411"/>
              <a:gd name="T7" fmla="*/ 268 h 529"/>
              <a:gd name="T8" fmla="*/ 186 w 411"/>
              <a:gd name="T9" fmla="*/ 147 h 529"/>
              <a:gd name="T10" fmla="*/ 186 w 411"/>
              <a:gd name="T11" fmla="*/ 147 h 529"/>
              <a:gd name="T12" fmla="*/ 216 w 411"/>
              <a:gd name="T13" fmla="*/ 88 h 529"/>
              <a:gd name="T14" fmla="*/ 163 w 411"/>
              <a:gd name="T15" fmla="*/ 69 h 529"/>
              <a:gd name="T16" fmla="*/ 182 w 411"/>
              <a:gd name="T17" fmla="*/ 119 h 529"/>
              <a:gd name="T18" fmla="*/ 206 w 411"/>
              <a:gd name="T19" fmla="*/ 138 h 529"/>
              <a:gd name="T20" fmla="*/ 179 w 411"/>
              <a:gd name="T21" fmla="*/ 141 h 529"/>
              <a:gd name="T22" fmla="*/ 206 w 411"/>
              <a:gd name="T23" fmla="*/ 126 h 529"/>
              <a:gd name="T24" fmla="*/ 206 w 411"/>
              <a:gd name="T25" fmla="*/ 124 h 529"/>
              <a:gd name="T26" fmla="*/ 181 w 411"/>
              <a:gd name="T27" fmla="*/ 121 h 529"/>
              <a:gd name="T28" fmla="*/ 206 w 411"/>
              <a:gd name="T29" fmla="*/ 124 h 529"/>
              <a:gd name="T30" fmla="*/ 181 w 411"/>
              <a:gd name="T31" fmla="*/ 145 h 529"/>
              <a:gd name="T32" fmla="*/ 206 w 411"/>
              <a:gd name="T33" fmla="*/ 140 h 529"/>
              <a:gd name="T34" fmla="*/ 142 w 411"/>
              <a:gd name="T35" fmla="*/ 67 h 529"/>
              <a:gd name="T36" fmla="*/ 126 w 411"/>
              <a:gd name="T37" fmla="*/ 72 h 529"/>
              <a:gd name="T38" fmla="*/ 136 w 411"/>
              <a:gd name="T39" fmla="*/ 105 h 529"/>
              <a:gd name="T40" fmla="*/ 148 w 411"/>
              <a:gd name="T41" fmla="*/ 92 h 529"/>
              <a:gd name="T42" fmla="*/ 135 w 411"/>
              <a:gd name="T43" fmla="*/ 106 h 529"/>
              <a:gd name="T44" fmla="*/ 252 w 411"/>
              <a:gd name="T45" fmla="*/ 100 h 529"/>
              <a:gd name="T46" fmla="*/ 235 w 411"/>
              <a:gd name="T47" fmla="*/ 97 h 529"/>
              <a:gd name="T48" fmla="*/ 253 w 411"/>
              <a:gd name="T49" fmla="*/ 104 h 529"/>
              <a:gd name="T50" fmla="*/ 243 w 411"/>
              <a:gd name="T51" fmla="*/ 67 h 529"/>
              <a:gd name="T52" fmla="*/ 259 w 411"/>
              <a:gd name="T53" fmla="*/ 72 h 529"/>
              <a:gd name="T54" fmla="*/ 252 w 411"/>
              <a:gd name="T55" fmla="*/ 39 h 529"/>
              <a:gd name="T56" fmla="*/ 235 w 411"/>
              <a:gd name="T57" fmla="*/ 42 h 529"/>
              <a:gd name="T58" fmla="*/ 238 w 411"/>
              <a:gd name="T59" fmla="*/ 47 h 529"/>
              <a:gd name="T60" fmla="*/ 228 w 411"/>
              <a:gd name="T61" fmla="*/ 9 h 529"/>
              <a:gd name="T62" fmla="*/ 216 w 411"/>
              <a:gd name="T63" fmla="*/ 28 h 529"/>
              <a:gd name="T64" fmla="*/ 196 w 411"/>
              <a:gd name="T65" fmla="*/ 19 h 529"/>
              <a:gd name="T66" fmla="*/ 190 w 411"/>
              <a:gd name="T67" fmla="*/ 3 h 529"/>
              <a:gd name="T68" fmla="*/ 196 w 411"/>
              <a:gd name="T69" fmla="*/ 19 h 529"/>
              <a:gd name="T70" fmla="*/ 162 w 411"/>
              <a:gd name="T71" fmla="*/ 10 h 529"/>
              <a:gd name="T72" fmla="*/ 165 w 411"/>
              <a:gd name="T73" fmla="*/ 27 h 529"/>
              <a:gd name="T74" fmla="*/ 152 w 411"/>
              <a:gd name="T75" fmla="*/ 46 h 529"/>
              <a:gd name="T76" fmla="*/ 132 w 411"/>
              <a:gd name="T77" fmla="*/ 35 h 529"/>
              <a:gd name="T78" fmla="*/ 149 w 411"/>
              <a:gd name="T79" fmla="*/ 47 h 529"/>
              <a:gd name="T80" fmla="*/ 368 w 411"/>
              <a:gd name="T81" fmla="*/ 131 h 529"/>
              <a:gd name="T82" fmla="*/ 349 w 411"/>
              <a:gd name="T83" fmla="*/ 106 h 529"/>
              <a:gd name="T84" fmla="*/ 321 w 411"/>
              <a:gd name="T85" fmla="*/ 151 h 529"/>
              <a:gd name="T86" fmla="*/ 367 w 411"/>
              <a:gd name="T87" fmla="*/ 191 h 529"/>
              <a:gd name="T88" fmla="*/ 411 w 411"/>
              <a:gd name="T89" fmla="*/ 144 h 529"/>
              <a:gd name="T90" fmla="*/ 309 w 411"/>
              <a:gd name="T91" fmla="*/ 529 h 529"/>
              <a:gd name="T92" fmla="*/ 73 w 411"/>
              <a:gd name="T93" fmla="*/ 515 h 529"/>
              <a:gd name="T94" fmla="*/ 313 w 411"/>
              <a:gd name="T95" fmla="*/ 515 h 529"/>
              <a:gd name="T96" fmla="*/ 283 w 411"/>
              <a:gd name="T97" fmla="*/ 518 h 529"/>
              <a:gd name="T98" fmla="*/ 302 w 411"/>
              <a:gd name="T99" fmla="*/ 518 h 529"/>
              <a:gd name="T100" fmla="*/ 254 w 411"/>
              <a:gd name="T101" fmla="*/ 523 h 529"/>
              <a:gd name="T102" fmla="*/ 311 w 411"/>
              <a:gd name="T103" fmla="*/ 381 h 529"/>
              <a:gd name="T104" fmla="*/ 74 w 411"/>
              <a:gd name="T105" fmla="*/ 381 h 529"/>
              <a:gd name="T106" fmla="*/ 304 w 411"/>
              <a:gd name="T107" fmla="*/ 504 h 529"/>
              <a:gd name="T108" fmla="*/ 193 w 411"/>
              <a:gd name="T109" fmla="*/ 164 h 529"/>
              <a:gd name="T110" fmla="*/ 263 w 411"/>
              <a:gd name="T111" fmla="*/ 235 h 529"/>
              <a:gd name="T112" fmla="*/ 122 w 411"/>
              <a:gd name="T113" fmla="*/ 318 h 529"/>
              <a:gd name="T114" fmla="*/ 46 w 411"/>
              <a:gd name="T115" fmla="*/ 503 h 529"/>
              <a:gd name="T116" fmla="*/ 66 w 411"/>
              <a:gd name="T117" fmla="*/ 444 h 529"/>
              <a:gd name="T118" fmla="*/ 66 w 411"/>
              <a:gd name="T119" fmla="*/ 436 h 529"/>
              <a:gd name="T120" fmla="*/ 179 w 411"/>
              <a:gd name="T121" fmla="*/ 367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1" h="529">
                <a:moveTo>
                  <a:pt x="351" y="204"/>
                </a:moveTo>
                <a:cubicBezTo>
                  <a:pt x="351" y="277"/>
                  <a:pt x="351" y="277"/>
                  <a:pt x="351" y="277"/>
                </a:cubicBezTo>
                <a:cubicBezTo>
                  <a:pt x="272" y="318"/>
                  <a:pt x="272" y="318"/>
                  <a:pt x="272" y="318"/>
                </a:cubicBezTo>
                <a:cubicBezTo>
                  <a:pt x="272" y="318"/>
                  <a:pt x="272" y="318"/>
                  <a:pt x="272" y="318"/>
                </a:cubicBezTo>
                <a:cubicBezTo>
                  <a:pt x="269" y="318"/>
                  <a:pt x="266" y="318"/>
                  <a:pt x="262" y="318"/>
                </a:cubicBezTo>
                <a:cubicBezTo>
                  <a:pt x="215" y="318"/>
                  <a:pt x="215" y="318"/>
                  <a:pt x="215" y="318"/>
                </a:cubicBezTo>
                <a:cubicBezTo>
                  <a:pt x="200" y="353"/>
                  <a:pt x="200" y="353"/>
                  <a:pt x="200" y="353"/>
                </a:cubicBezTo>
                <a:cubicBezTo>
                  <a:pt x="205" y="367"/>
                  <a:pt x="205" y="367"/>
                  <a:pt x="205" y="367"/>
                </a:cubicBezTo>
                <a:cubicBezTo>
                  <a:pt x="304" y="367"/>
                  <a:pt x="304" y="367"/>
                  <a:pt x="304" y="367"/>
                </a:cubicBezTo>
                <a:cubicBezTo>
                  <a:pt x="311" y="367"/>
                  <a:pt x="317" y="372"/>
                  <a:pt x="318" y="378"/>
                </a:cubicBezTo>
                <a:cubicBezTo>
                  <a:pt x="388" y="333"/>
                  <a:pt x="388" y="333"/>
                  <a:pt x="388" y="333"/>
                </a:cubicBezTo>
                <a:cubicBezTo>
                  <a:pt x="406" y="320"/>
                  <a:pt x="411" y="293"/>
                  <a:pt x="411" y="268"/>
                </a:cubicBezTo>
                <a:cubicBezTo>
                  <a:pt x="411" y="204"/>
                  <a:pt x="411" y="204"/>
                  <a:pt x="411" y="204"/>
                </a:cubicBezTo>
                <a:lnTo>
                  <a:pt x="351" y="204"/>
                </a:lnTo>
                <a:close/>
                <a:moveTo>
                  <a:pt x="186" y="147"/>
                </a:moveTo>
                <a:cubicBezTo>
                  <a:pt x="186" y="148"/>
                  <a:pt x="186" y="150"/>
                  <a:pt x="193" y="150"/>
                </a:cubicBezTo>
                <a:cubicBezTo>
                  <a:pt x="199" y="150"/>
                  <a:pt x="199" y="148"/>
                  <a:pt x="199" y="147"/>
                </a:cubicBezTo>
                <a:lnTo>
                  <a:pt x="186" y="147"/>
                </a:lnTo>
                <a:close/>
                <a:moveTo>
                  <a:pt x="203" y="119"/>
                </a:moveTo>
                <a:cubicBezTo>
                  <a:pt x="205" y="119"/>
                  <a:pt x="206" y="117"/>
                  <a:pt x="206" y="115"/>
                </a:cubicBezTo>
                <a:cubicBezTo>
                  <a:pt x="206" y="110"/>
                  <a:pt x="209" y="96"/>
                  <a:pt x="216" y="88"/>
                </a:cubicBezTo>
                <a:cubicBezTo>
                  <a:pt x="220" y="83"/>
                  <a:pt x="222" y="77"/>
                  <a:pt x="222" y="69"/>
                </a:cubicBezTo>
                <a:cubicBezTo>
                  <a:pt x="222" y="53"/>
                  <a:pt x="209" y="40"/>
                  <a:pt x="193" y="40"/>
                </a:cubicBezTo>
                <a:cubicBezTo>
                  <a:pt x="176" y="40"/>
                  <a:pt x="163" y="53"/>
                  <a:pt x="163" y="69"/>
                </a:cubicBezTo>
                <a:cubicBezTo>
                  <a:pt x="163" y="77"/>
                  <a:pt x="166" y="83"/>
                  <a:pt x="170" y="88"/>
                </a:cubicBezTo>
                <a:cubicBezTo>
                  <a:pt x="176" y="96"/>
                  <a:pt x="179" y="110"/>
                  <a:pt x="179" y="115"/>
                </a:cubicBezTo>
                <a:cubicBezTo>
                  <a:pt x="179" y="117"/>
                  <a:pt x="180" y="119"/>
                  <a:pt x="182" y="119"/>
                </a:cubicBezTo>
                <a:lnTo>
                  <a:pt x="203" y="119"/>
                </a:lnTo>
                <a:close/>
                <a:moveTo>
                  <a:pt x="179" y="141"/>
                </a:moveTo>
                <a:cubicBezTo>
                  <a:pt x="186" y="140"/>
                  <a:pt x="198" y="139"/>
                  <a:pt x="206" y="138"/>
                </a:cubicBezTo>
                <a:cubicBezTo>
                  <a:pt x="206" y="133"/>
                  <a:pt x="206" y="133"/>
                  <a:pt x="206" y="133"/>
                </a:cubicBezTo>
                <a:cubicBezTo>
                  <a:pt x="199" y="134"/>
                  <a:pt x="186" y="135"/>
                  <a:pt x="179" y="135"/>
                </a:cubicBezTo>
                <a:lnTo>
                  <a:pt x="179" y="141"/>
                </a:lnTo>
                <a:close/>
                <a:moveTo>
                  <a:pt x="179" y="134"/>
                </a:moveTo>
                <a:cubicBezTo>
                  <a:pt x="186" y="133"/>
                  <a:pt x="198" y="132"/>
                  <a:pt x="206" y="131"/>
                </a:cubicBezTo>
                <a:cubicBezTo>
                  <a:pt x="206" y="126"/>
                  <a:pt x="206" y="126"/>
                  <a:pt x="206" y="126"/>
                </a:cubicBezTo>
                <a:cubicBezTo>
                  <a:pt x="199" y="127"/>
                  <a:pt x="186" y="128"/>
                  <a:pt x="179" y="128"/>
                </a:cubicBezTo>
                <a:lnTo>
                  <a:pt x="179" y="134"/>
                </a:lnTo>
                <a:close/>
                <a:moveTo>
                  <a:pt x="206" y="124"/>
                </a:moveTo>
                <a:cubicBezTo>
                  <a:pt x="206" y="123"/>
                  <a:pt x="206" y="123"/>
                  <a:pt x="206" y="123"/>
                </a:cubicBezTo>
                <a:cubicBezTo>
                  <a:pt x="206" y="122"/>
                  <a:pt x="205" y="121"/>
                  <a:pt x="205" y="121"/>
                </a:cubicBezTo>
                <a:cubicBezTo>
                  <a:pt x="181" y="121"/>
                  <a:pt x="181" y="121"/>
                  <a:pt x="181" y="121"/>
                </a:cubicBezTo>
                <a:cubicBezTo>
                  <a:pt x="180" y="121"/>
                  <a:pt x="179" y="122"/>
                  <a:pt x="179" y="123"/>
                </a:cubicBezTo>
                <a:cubicBezTo>
                  <a:pt x="179" y="127"/>
                  <a:pt x="179" y="127"/>
                  <a:pt x="179" y="127"/>
                </a:cubicBezTo>
                <a:cubicBezTo>
                  <a:pt x="186" y="126"/>
                  <a:pt x="198" y="125"/>
                  <a:pt x="206" y="124"/>
                </a:cubicBezTo>
                <a:close/>
                <a:moveTo>
                  <a:pt x="179" y="142"/>
                </a:moveTo>
                <a:cubicBezTo>
                  <a:pt x="179" y="143"/>
                  <a:pt x="179" y="143"/>
                  <a:pt x="179" y="143"/>
                </a:cubicBezTo>
                <a:cubicBezTo>
                  <a:pt x="179" y="144"/>
                  <a:pt x="180" y="145"/>
                  <a:pt x="181" y="145"/>
                </a:cubicBezTo>
                <a:cubicBezTo>
                  <a:pt x="205" y="145"/>
                  <a:pt x="205" y="145"/>
                  <a:pt x="205" y="145"/>
                </a:cubicBezTo>
                <a:cubicBezTo>
                  <a:pt x="205" y="145"/>
                  <a:pt x="206" y="144"/>
                  <a:pt x="206" y="143"/>
                </a:cubicBezTo>
                <a:cubicBezTo>
                  <a:pt x="206" y="140"/>
                  <a:pt x="206" y="140"/>
                  <a:pt x="206" y="140"/>
                </a:cubicBezTo>
                <a:cubicBezTo>
                  <a:pt x="199" y="141"/>
                  <a:pt x="186" y="142"/>
                  <a:pt x="179" y="142"/>
                </a:cubicBezTo>
                <a:close/>
                <a:moveTo>
                  <a:pt x="145" y="69"/>
                </a:moveTo>
                <a:cubicBezTo>
                  <a:pt x="145" y="68"/>
                  <a:pt x="144" y="67"/>
                  <a:pt x="142" y="67"/>
                </a:cubicBezTo>
                <a:cubicBezTo>
                  <a:pt x="126" y="67"/>
                  <a:pt x="126" y="67"/>
                  <a:pt x="126" y="67"/>
                </a:cubicBezTo>
                <a:cubicBezTo>
                  <a:pt x="124" y="67"/>
                  <a:pt x="123" y="68"/>
                  <a:pt x="123" y="69"/>
                </a:cubicBezTo>
                <a:cubicBezTo>
                  <a:pt x="123" y="71"/>
                  <a:pt x="124" y="72"/>
                  <a:pt x="126" y="72"/>
                </a:cubicBezTo>
                <a:cubicBezTo>
                  <a:pt x="142" y="72"/>
                  <a:pt x="142" y="72"/>
                  <a:pt x="142" y="72"/>
                </a:cubicBezTo>
                <a:cubicBezTo>
                  <a:pt x="144" y="72"/>
                  <a:pt x="145" y="71"/>
                  <a:pt x="145" y="69"/>
                </a:cubicBezTo>
                <a:close/>
                <a:moveTo>
                  <a:pt x="136" y="105"/>
                </a:moveTo>
                <a:cubicBezTo>
                  <a:pt x="151" y="97"/>
                  <a:pt x="151" y="97"/>
                  <a:pt x="151" y="97"/>
                </a:cubicBezTo>
                <a:cubicBezTo>
                  <a:pt x="152" y="96"/>
                  <a:pt x="152" y="95"/>
                  <a:pt x="152" y="93"/>
                </a:cubicBezTo>
                <a:cubicBezTo>
                  <a:pt x="151" y="92"/>
                  <a:pt x="149" y="91"/>
                  <a:pt x="148" y="92"/>
                </a:cubicBezTo>
                <a:cubicBezTo>
                  <a:pt x="133" y="100"/>
                  <a:pt x="133" y="100"/>
                  <a:pt x="133" y="100"/>
                </a:cubicBezTo>
                <a:cubicBezTo>
                  <a:pt x="132" y="101"/>
                  <a:pt x="132" y="103"/>
                  <a:pt x="132" y="104"/>
                </a:cubicBezTo>
                <a:cubicBezTo>
                  <a:pt x="133" y="105"/>
                  <a:pt x="134" y="106"/>
                  <a:pt x="135" y="106"/>
                </a:cubicBezTo>
                <a:cubicBezTo>
                  <a:pt x="135" y="106"/>
                  <a:pt x="136" y="106"/>
                  <a:pt x="136" y="105"/>
                </a:cubicBezTo>
                <a:close/>
                <a:moveTo>
                  <a:pt x="253" y="104"/>
                </a:moveTo>
                <a:cubicBezTo>
                  <a:pt x="254" y="103"/>
                  <a:pt x="253" y="101"/>
                  <a:pt x="252" y="100"/>
                </a:cubicBezTo>
                <a:cubicBezTo>
                  <a:pt x="238" y="92"/>
                  <a:pt x="238" y="92"/>
                  <a:pt x="238" y="92"/>
                </a:cubicBezTo>
                <a:cubicBezTo>
                  <a:pt x="236" y="91"/>
                  <a:pt x="235" y="92"/>
                  <a:pt x="234" y="93"/>
                </a:cubicBezTo>
                <a:cubicBezTo>
                  <a:pt x="233" y="95"/>
                  <a:pt x="233" y="96"/>
                  <a:pt x="235" y="97"/>
                </a:cubicBezTo>
                <a:cubicBezTo>
                  <a:pt x="249" y="105"/>
                  <a:pt x="249" y="105"/>
                  <a:pt x="249" y="105"/>
                </a:cubicBezTo>
                <a:cubicBezTo>
                  <a:pt x="250" y="106"/>
                  <a:pt x="250" y="106"/>
                  <a:pt x="250" y="106"/>
                </a:cubicBezTo>
                <a:cubicBezTo>
                  <a:pt x="252" y="106"/>
                  <a:pt x="252" y="105"/>
                  <a:pt x="253" y="104"/>
                </a:cubicBezTo>
                <a:close/>
                <a:moveTo>
                  <a:pt x="262" y="69"/>
                </a:moveTo>
                <a:cubicBezTo>
                  <a:pt x="262" y="68"/>
                  <a:pt x="261" y="67"/>
                  <a:pt x="259" y="67"/>
                </a:cubicBezTo>
                <a:cubicBezTo>
                  <a:pt x="243" y="67"/>
                  <a:pt x="243" y="67"/>
                  <a:pt x="243" y="67"/>
                </a:cubicBezTo>
                <a:cubicBezTo>
                  <a:pt x="241" y="67"/>
                  <a:pt x="240" y="68"/>
                  <a:pt x="240" y="69"/>
                </a:cubicBezTo>
                <a:cubicBezTo>
                  <a:pt x="240" y="71"/>
                  <a:pt x="241" y="72"/>
                  <a:pt x="243" y="72"/>
                </a:cubicBezTo>
                <a:cubicBezTo>
                  <a:pt x="259" y="72"/>
                  <a:pt x="259" y="72"/>
                  <a:pt x="259" y="72"/>
                </a:cubicBezTo>
                <a:cubicBezTo>
                  <a:pt x="261" y="72"/>
                  <a:pt x="262" y="71"/>
                  <a:pt x="262" y="69"/>
                </a:cubicBezTo>
                <a:close/>
                <a:moveTo>
                  <a:pt x="238" y="47"/>
                </a:moveTo>
                <a:cubicBezTo>
                  <a:pt x="252" y="39"/>
                  <a:pt x="252" y="39"/>
                  <a:pt x="252" y="39"/>
                </a:cubicBezTo>
                <a:cubicBezTo>
                  <a:pt x="253" y="38"/>
                  <a:pt x="254" y="36"/>
                  <a:pt x="253" y="35"/>
                </a:cubicBezTo>
                <a:cubicBezTo>
                  <a:pt x="252" y="33"/>
                  <a:pt x="250" y="33"/>
                  <a:pt x="249" y="34"/>
                </a:cubicBezTo>
                <a:cubicBezTo>
                  <a:pt x="235" y="42"/>
                  <a:pt x="235" y="42"/>
                  <a:pt x="235" y="42"/>
                </a:cubicBezTo>
                <a:cubicBezTo>
                  <a:pt x="233" y="43"/>
                  <a:pt x="233" y="44"/>
                  <a:pt x="234" y="46"/>
                </a:cubicBezTo>
                <a:cubicBezTo>
                  <a:pt x="234" y="47"/>
                  <a:pt x="235" y="47"/>
                  <a:pt x="236" y="47"/>
                </a:cubicBezTo>
                <a:cubicBezTo>
                  <a:pt x="237" y="47"/>
                  <a:pt x="237" y="47"/>
                  <a:pt x="238" y="47"/>
                </a:cubicBezTo>
                <a:close/>
                <a:moveTo>
                  <a:pt x="220" y="27"/>
                </a:moveTo>
                <a:cubicBezTo>
                  <a:pt x="229" y="13"/>
                  <a:pt x="229" y="13"/>
                  <a:pt x="229" y="13"/>
                </a:cubicBezTo>
                <a:cubicBezTo>
                  <a:pt x="229" y="12"/>
                  <a:pt x="229" y="10"/>
                  <a:pt x="228" y="9"/>
                </a:cubicBezTo>
                <a:cubicBezTo>
                  <a:pt x="226" y="8"/>
                  <a:pt x="224" y="9"/>
                  <a:pt x="224" y="10"/>
                </a:cubicBezTo>
                <a:cubicBezTo>
                  <a:pt x="215" y="24"/>
                  <a:pt x="215" y="24"/>
                  <a:pt x="215" y="24"/>
                </a:cubicBezTo>
                <a:cubicBezTo>
                  <a:pt x="214" y="26"/>
                  <a:pt x="215" y="28"/>
                  <a:pt x="216" y="28"/>
                </a:cubicBezTo>
                <a:cubicBezTo>
                  <a:pt x="217" y="29"/>
                  <a:pt x="217" y="29"/>
                  <a:pt x="218" y="29"/>
                </a:cubicBezTo>
                <a:cubicBezTo>
                  <a:pt x="219" y="29"/>
                  <a:pt x="220" y="28"/>
                  <a:pt x="220" y="27"/>
                </a:cubicBezTo>
                <a:close/>
                <a:moveTo>
                  <a:pt x="196" y="19"/>
                </a:moveTo>
                <a:cubicBezTo>
                  <a:pt x="196" y="3"/>
                  <a:pt x="196" y="3"/>
                  <a:pt x="196" y="3"/>
                </a:cubicBezTo>
                <a:cubicBezTo>
                  <a:pt x="196" y="1"/>
                  <a:pt x="194" y="0"/>
                  <a:pt x="193" y="0"/>
                </a:cubicBezTo>
                <a:cubicBezTo>
                  <a:pt x="191" y="0"/>
                  <a:pt x="190" y="1"/>
                  <a:pt x="190" y="3"/>
                </a:cubicBezTo>
                <a:cubicBezTo>
                  <a:pt x="190" y="19"/>
                  <a:pt x="190" y="19"/>
                  <a:pt x="190" y="19"/>
                </a:cubicBezTo>
                <a:cubicBezTo>
                  <a:pt x="190" y="21"/>
                  <a:pt x="191" y="22"/>
                  <a:pt x="193" y="22"/>
                </a:cubicBezTo>
                <a:cubicBezTo>
                  <a:pt x="194" y="22"/>
                  <a:pt x="196" y="21"/>
                  <a:pt x="196" y="19"/>
                </a:cubicBezTo>
                <a:close/>
                <a:moveTo>
                  <a:pt x="169" y="28"/>
                </a:moveTo>
                <a:cubicBezTo>
                  <a:pt x="170" y="28"/>
                  <a:pt x="171" y="26"/>
                  <a:pt x="170" y="24"/>
                </a:cubicBezTo>
                <a:cubicBezTo>
                  <a:pt x="162" y="10"/>
                  <a:pt x="162" y="10"/>
                  <a:pt x="162" y="10"/>
                </a:cubicBezTo>
                <a:cubicBezTo>
                  <a:pt x="161" y="9"/>
                  <a:pt x="159" y="8"/>
                  <a:pt x="158" y="9"/>
                </a:cubicBezTo>
                <a:cubicBezTo>
                  <a:pt x="156" y="10"/>
                  <a:pt x="156" y="12"/>
                  <a:pt x="157" y="13"/>
                </a:cubicBezTo>
                <a:cubicBezTo>
                  <a:pt x="165" y="27"/>
                  <a:pt x="165" y="27"/>
                  <a:pt x="165" y="27"/>
                </a:cubicBezTo>
                <a:cubicBezTo>
                  <a:pt x="166" y="28"/>
                  <a:pt x="167" y="29"/>
                  <a:pt x="168" y="29"/>
                </a:cubicBezTo>
                <a:cubicBezTo>
                  <a:pt x="168" y="29"/>
                  <a:pt x="169" y="29"/>
                  <a:pt x="169" y="28"/>
                </a:cubicBezTo>
                <a:close/>
                <a:moveTo>
                  <a:pt x="152" y="46"/>
                </a:moveTo>
                <a:cubicBezTo>
                  <a:pt x="152" y="44"/>
                  <a:pt x="152" y="43"/>
                  <a:pt x="151" y="42"/>
                </a:cubicBezTo>
                <a:cubicBezTo>
                  <a:pt x="136" y="34"/>
                  <a:pt x="136" y="34"/>
                  <a:pt x="136" y="34"/>
                </a:cubicBezTo>
                <a:cubicBezTo>
                  <a:pt x="135" y="33"/>
                  <a:pt x="133" y="33"/>
                  <a:pt x="132" y="35"/>
                </a:cubicBezTo>
                <a:cubicBezTo>
                  <a:pt x="132" y="36"/>
                  <a:pt x="132" y="38"/>
                  <a:pt x="133" y="39"/>
                </a:cubicBezTo>
                <a:cubicBezTo>
                  <a:pt x="148" y="47"/>
                  <a:pt x="148" y="47"/>
                  <a:pt x="148" y="47"/>
                </a:cubicBezTo>
                <a:cubicBezTo>
                  <a:pt x="148" y="47"/>
                  <a:pt x="149" y="47"/>
                  <a:pt x="149" y="47"/>
                </a:cubicBezTo>
                <a:cubicBezTo>
                  <a:pt x="150" y="47"/>
                  <a:pt x="151" y="47"/>
                  <a:pt x="152" y="46"/>
                </a:cubicBezTo>
                <a:close/>
                <a:moveTo>
                  <a:pt x="400" y="131"/>
                </a:moveTo>
                <a:cubicBezTo>
                  <a:pt x="368" y="131"/>
                  <a:pt x="368" y="131"/>
                  <a:pt x="368" y="131"/>
                </a:cubicBezTo>
                <a:cubicBezTo>
                  <a:pt x="368" y="106"/>
                  <a:pt x="368" y="106"/>
                  <a:pt x="368" y="106"/>
                </a:cubicBezTo>
                <a:cubicBezTo>
                  <a:pt x="368" y="101"/>
                  <a:pt x="364" y="97"/>
                  <a:pt x="359" y="97"/>
                </a:cubicBezTo>
                <a:cubicBezTo>
                  <a:pt x="353" y="97"/>
                  <a:pt x="349" y="101"/>
                  <a:pt x="349" y="106"/>
                </a:cubicBezTo>
                <a:cubicBezTo>
                  <a:pt x="349" y="158"/>
                  <a:pt x="349" y="158"/>
                  <a:pt x="349" y="158"/>
                </a:cubicBezTo>
                <a:cubicBezTo>
                  <a:pt x="335" y="148"/>
                  <a:pt x="335" y="148"/>
                  <a:pt x="335" y="148"/>
                </a:cubicBezTo>
                <a:cubicBezTo>
                  <a:pt x="330" y="145"/>
                  <a:pt x="324" y="146"/>
                  <a:pt x="321" y="151"/>
                </a:cubicBezTo>
                <a:cubicBezTo>
                  <a:pt x="319" y="155"/>
                  <a:pt x="320" y="161"/>
                  <a:pt x="324" y="164"/>
                </a:cubicBezTo>
                <a:cubicBezTo>
                  <a:pt x="347" y="179"/>
                  <a:pt x="347" y="179"/>
                  <a:pt x="347" y="179"/>
                </a:cubicBezTo>
                <a:cubicBezTo>
                  <a:pt x="349" y="180"/>
                  <a:pt x="358" y="191"/>
                  <a:pt x="367" y="191"/>
                </a:cubicBezTo>
                <a:cubicBezTo>
                  <a:pt x="370" y="191"/>
                  <a:pt x="390" y="191"/>
                  <a:pt x="396" y="191"/>
                </a:cubicBezTo>
                <a:cubicBezTo>
                  <a:pt x="403" y="191"/>
                  <a:pt x="411" y="186"/>
                  <a:pt x="411" y="178"/>
                </a:cubicBezTo>
                <a:cubicBezTo>
                  <a:pt x="411" y="144"/>
                  <a:pt x="411" y="144"/>
                  <a:pt x="411" y="144"/>
                </a:cubicBezTo>
                <a:cubicBezTo>
                  <a:pt x="411" y="137"/>
                  <a:pt x="406" y="131"/>
                  <a:pt x="400" y="131"/>
                </a:cubicBezTo>
                <a:close/>
                <a:moveTo>
                  <a:pt x="313" y="526"/>
                </a:moveTo>
                <a:cubicBezTo>
                  <a:pt x="313" y="527"/>
                  <a:pt x="311" y="529"/>
                  <a:pt x="309" y="529"/>
                </a:cubicBezTo>
                <a:cubicBezTo>
                  <a:pt x="76" y="529"/>
                  <a:pt x="76" y="529"/>
                  <a:pt x="76" y="529"/>
                </a:cubicBezTo>
                <a:cubicBezTo>
                  <a:pt x="74" y="529"/>
                  <a:pt x="73" y="527"/>
                  <a:pt x="73" y="526"/>
                </a:cubicBezTo>
                <a:cubicBezTo>
                  <a:pt x="73" y="515"/>
                  <a:pt x="73" y="515"/>
                  <a:pt x="73" y="515"/>
                </a:cubicBezTo>
                <a:cubicBezTo>
                  <a:pt x="73" y="513"/>
                  <a:pt x="74" y="512"/>
                  <a:pt x="76" y="512"/>
                </a:cubicBezTo>
                <a:cubicBezTo>
                  <a:pt x="309" y="512"/>
                  <a:pt x="309" y="512"/>
                  <a:pt x="309" y="512"/>
                </a:cubicBezTo>
                <a:cubicBezTo>
                  <a:pt x="311" y="512"/>
                  <a:pt x="313" y="513"/>
                  <a:pt x="313" y="515"/>
                </a:cubicBezTo>
                <a:lnTo>
                  <a:pt x="313" y="526"/>
                </a:lnTo>
                <a:close/>
                <a:moveTo>
                  <a:pt x="302" y="518"/>
                </a:moveTo>
                <a:cubicBezTo>
                  <a:pt x="283" y="518"/>
                  <a:pt x="283" y="518"/>
                  <a:pt x="283" y="518"/>
                </a:cubicBezTo>
                <a:cubicBezTo>
                  <a:pt x="283" y="523"/>
                  <a:pt x="283" y="523"/>
                  <a:pt x="283" y="523"/>
                </a:cubicBezTo>
                <a:cubicBezTo>
                  <a:pt x="302" y="523"/>
                  <a:pt x="302" y="523"/>
                  <a:pt x="302" y="523"/>
                </a:cubicBezTo>
                <a:lnTo>
                  <a:pt x="302" y="518"/>
                </a:lnTo>
                <a:close/>
                <a:moveTo>
                  <a:pt x="273" y="518"/>
                </a:moveTo>
                <a:cubicBezTo>
                  <a:pt x="254" y="518"/>
                  <a:pt x="254" y="518"/>
                  <a:pt x="254" y="518"/>
                </a:cubicBezTo>
                <a:cubicBezTo>
                  <a:pt x="254" y="523"/>
                  <a:pt x="254" y="523"/>
                  <a:pt x="254" y="523"/>
                </a:cubicBezTo>
                <a:cubicBezTo>
                  <a:pt x="273" y="523"/>
                  <a:pt x="273" y="523"/>
                  <a:pt x="273" y="523"/>
                </a:cubicBezTo>
                <a:lnTo>
                  <a:pt x="273" y="518"/>
                </a:lnTo>
                <a:close/>
                <a:moveTo>
                  <a:pt x="311" y="381"/>
                </a:moveTo>
                <a:cubicBezTo>
                  <a:pt x="311" y="377"/>
                  <a:pt x="308" y="374"/>
                  <a:pt x="304" y="374"/>
                </a:cubicBezTo>
                <a:cubicBezTo>
                  <a:pt x="81" y="374"/>
                  <a:pt x="81" y="374"/>
                  <a:pt x="81" y="374"/>
                </a:cubicBezTo>
                <a:cubicBezTo>
                  <a:pt x="77" y="374"/>
                  <a:pt x="74" y="377"/>
                  <a:pt x="74" y="381"/>
                </a:cubicBezTo>
                <a:cubicBezTo>
                  <a:pt x="74" y="497"/>
                  <a:pt x="74" y="497"/>
                  <a:pt x="74" y="497"/>
                </a:cubicBezTo>
                <a:cubicBezTo>
                  <a:pt x="74" y="501"/>
                  <a:pt x="77" y="504"/>
                  <a:pt x="81" y="504"/>
                </a:cubicBezTo>
                <a:cubicBezTo>
                  <a:pt x="304" y="504"/>
                  <a:pt x="304" y="504"/>
                  <a:pt x="304" y="504"/>
                </a:cubicBezTo>
                <a:cubicBezTo>
                  <a:pt x="308" y="504"/>
                  <a:pt x="311" y="501"/>
                  <a:pt x="311" y="497"/>
                </a:cubicBezTo>
                <a:lnTo>
                  <a:pt x="311" y="381"/>
                </a:lnTo>
                <a:close/>
                <a:moveTo>
                  <a:pt x="193" y="164"/>
                </a:moveTo>
                <a:cubicBezTo>
                  <a:pt x="154" y="164"/>
                  <a:pt x="122" y="196"/>
                  <a:pt x="122" y="235"/>
                </a:cubicBezTo>
                <a:cubicBezTo>
                  <a:pt x="122" y="273"/>
                  <a:pt x="154" y="305"/>
                  <a:pt x="193" y="305"/>
                </a:cubicBezTo>
                <a:cubicBezTo>
                  <a:pt x="232" y="305"/>
                  <a:pt x="263" y="273"/>
                  <a:pt x="263" y="235"/>
                </a:cubicBezTo>
                <a:cubicBezTo>
                  <a:pt x="263" y="196"/>
                  <a:pt x="232" y="164"/>
                  <a:pt x="193" y="164"/>
                </a:cubicBezTo>
                <a:close/>
                <a:moveTo>
                  <a:pt x="170" y="318"/>
                </a:moveTo>
                <a:cubicBezTo>
                  <a:pt x="122" y="318"/>
                  <a:pt x="122" y="318"/>
                  <a:pt x="122" y="318"/>
                </a:cubicBezTo>
                <a:cubicBezTo>
                  <a:pt x="84" y="318"/>
                  <a:pt x="67" y="333"/>
                  <a:pt x="53" y="363"/>
                </a:cubicBezTo>
                <a:cubicBezTo>
                  <a:pt x="40" y="392"/>
                  <a:pt x="24" y="426"/>
                  <a:pt x="11" y="456"/>
                </a:cubicBezTo>
                <a:cubicBezTo>
                  <a:pt x="0" y="481"/>
                  <a:pt x="20" y="507"/>
                  <a:pt x="46" y="503"/>
                </a:cubicBezTo>
                <a:cubicBezTo>
                  <a:pt x="53" y="502"/>
                  <a:pt x="60" y="501"/>
                  <a:pt x="67" y="500"/>
                </a:cubicBezTo>
                <a:cubicBezTo>
                  <a:pt x="67" y="499"/>
                  <a:pt x="66" y="498"/>
                  <a:pt x="66" y="497"/>
                </a:cubicBezTo>
                <a:cubicBezTo>
                  <a:pt x="66" y="444"/>
                  <a:pt x="66" y="444"/>
                  <a:pt x="66" y="444"/>
                </a:cubicBezTo>
                <a:cubicBezTo>
                  <a:pt x="50" y="446"/>
                  <a:pt x="50" y="446"/>
                  <a:pt x="50" y="446"/>
                </a:cubicBezTo>
                <a:cubicBezTo>
                  <a:pt x="49" y="439"/>
                  <a:pt x="49" y="439"/>
                  <a:pt x="49" y="439"/>
                </a:cubicBezTo>
                <a:cubicBezTo>
                  <a:pt x="66" y="436"/>
                  <a:pt x="66" y="436"/>
                  <a:pt x="66" y="436"/>
                </a:cubicBezTo>
                <a:cubicBezTo>
                  <a:pt x="66" y="381"/>
                  <a:pt x="66" y="381"/>
                  <a:pt x="66" y="381"/>
                </a:cubicBezTo>
                <a:cubicBezTo>
                  <a:pt x="66" y="373"/>
                  <a:pt x="73" y="367"/>
                  <a:pt x="81" y="367"/>
                </a:cubicBezTo>
                <a:cubicBezTo>
                  <a:pt x="179" y="367"/>
                  <a:pt x="179" y="367"/>
                  <a:pt x="179" y="367"/>
                </a:cubicBezTo>
                <a:cubicBezTo>
                  <a:pt x="185" y="353"/>
                  <a:pt x="185" y="353"/>
                  <a:pt x="185" y="353"/>
                </a:cubicBezTo>
                <a:lnTo>
                  <a:pt x="170" y="3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ja-JP" altLang="en-US"/>
          </a:p>
        </p:txBody>
      </p:sp>
      <p:sp>
        <p:nvSpPr>
          <p:cNvPr id="30" name="Freeform 64"/>
          <p:cNvSpPr>
            <a:spLocks noChangeAspect="1" noEditPoints="1"/>
          </p:cNvSpPr>
          <p:nvPr/>
        </p:nvSpPr>
        <p:spPr bwMode="auto">
          <a:xfrm>
            <a:off x="921304" y="3893606"/>
            <a:ext cx="316977" cy="406983"/>
          </a:xfrm>
          <a:custGeom>
            <a:avLst/>
            <a:gdLst>
              <a:gd name="T0" fmla="*/ 272 w 411"/>
              <a:gd name="T1" fmla="*/ 318 h 529"/>
              <a:gd name="T2" fmla="*/ 215 w 411"/>
              <a:gd name="T3" fmla="*/ 318 h 529"/>
              <a:gd name="T4" fmla="*/ 304 w 411"/>
              <a:gd name="T5" fmla="*/ 367 h 529"/>
              <a:gd name="T6" fmla="*/ 411 w 411"/>
              <a:gd name="T7" fmla="*/ 268 h 529"/>
              <a:gd name="T8" fmla="*/ 186 w 411"/>
              <a:gd name="T9" fmla="*/ 147 h 529"/>
              <a:gd name="T10" fmla="*/ 186 w 411"/>
              <a:gd name="T11" fmla="*/ 147 h 529"/>
              <a:gd name="T12" fmla="*/ 216 w 411"/>
              <a:gd name="T13" fmla="*/ 88 h 529"/>
              <a:gd name="T14" fmla="*/ 163 w 411"/>
              <a:gd name="T15" fmla="*/ 69 h 529"/>
              <a:gd name="T16" fmla="*/ 182 w 411"/>
              <a:gd name="T17" fmla="*/ 119 h 529"/>
              <a:gd name="T18" fmla="*/ 206 w 411"/>
              <a:gd name="T19" fmla="*/ 138 h 529"/>
              <a:gd name="T20" fmla="*/ 179 w 411"/>
              <a:gd name="T21" fmla="*/ 141 h 529"/>
              <a:gd name="T22" fmla="*/ 206 w 411"/>
              <a:gd name="T23" fmla="*/ 126 h 529"/>
              <a:gd name="T24" fmla="*/ 206 w 411"/>
              <a:gd name="T25" fmla="*/ 124 h 529"/>
              <a:gd name="T26" fmla="*/ 181 w 411"/>
              <a:gd name="T27" fmla="*/ 121 h 529"/>
              <a:gd name="T28" fmla="*/ 206 w 411"/>
              <a:gd name="T29" fmla="*/ 124 h 529"/>
              <a:gd name="T30" fmla="*/ 181 w 411"/>
              <a:gd name="T31" fmla="*/ 145 h 529"/>
              <a:gd name="T32" fmla="*/ 206 w 411"/>
              <a:gd name="T33" fmla="*/ 140 h 529"/>
              <a:gd name="T34" fmla="*/ 142 w 411"/>
              <a:gd name="T35" fmla="*/ 67 h 529"/>
              <a:gd name="T36" fmla="*/ 126 w 411"/>
              <a:gd name="T37" fmla="*/ 72 h 529"/>
              <a:gd name="T38" fmla="*/ 136 w 411"/>
              <a:gd name="T39" fmla="*/ 105 h 529"/>
              <a:gd name="T40" fmla="*/ 148 w 411"/>
              <a:gd name="T41" fmla="*/ 92 h 529"/>
              <a:gd name="T42" fmla="*/ 135 w 411"/>
              <a:gd name="T43" fmla="*/ 106 h 529"/>
              <a:gd name="T44" fmla="*/ 252 w 411"/>
              <a:gd name="T45" fmla="*/ 100 h 529"/>
              <a:gd name="T46" fmla="*/ 235 w 411"/>
              <a:gd name="T47" fmla="*/ 97 h 529"/>
              <a:gd name="T48" fmla="*/ 253 w 411"/>
              <a:gd name="T49" fmla="*/ 104 h 529"/>
              <a:gd name="T50" fmla="*/ 243 w 411"/>
              <a:gd name="T51" fmla="*/ 67 h 529"/>
              <a:gd name="T52" fmla="*/ 259 w 411"/>
              <a:gd name="T53" fmla="*/ 72 h 529"/>
              <a:gd name="T54" fmla="*/ 252 w 411"/>
              <a:gd name="T55" fmla="*/ 39 h 529"/>
              <a:gd name="T56" fmla="*/ 235 w 411"/>
              <a:gd name="T57" fmla="*/ 42 h 529"/>
              <a:gd name="T58" fmla="*/ 238 w 411"/>
              <a:gd name="T59" fmla="*/ 47 h 529"/>
              <a:gd name="T60" fmla="*/ 228 w 411"/>
              <a:gd name="T61" fmla="*/ 9 h 529"/>
              <a:gd name="T62" fmla="*/ 216 w 411"/>
              <a:gd name="T63" fmla="*/ 28 h 529"/>
              <a:gd name="T64" fmla="*/ 196 w 411"/>
              <a:gd name="T65" fmla="*/ 19 h 529"/>
              <a:gd name="T66" fmla="*/ 190 w 411"/>
              <a:gd name="T67" fmla="*/ 3 h 529"/>
              <a:gd name="T68" fmla="*/ 196 w 411"/>
              <a:gd name="T69" fmla="*/ 19 h 529"/>
              <a:gd name="T70" fmla="*/ 162 w 411"/>
              <a:gd name="T71" fmla="*/ 10 h 529"/>
              <a:gd name="T72" fmla="*/ 165 w 411"/>
              <a:gd name="T73" fmla="*/ 27 h 529"/>
              <a:gd name="T74" fmla="*/ 152 w 411"/>
              <a:gd name="T75" fmla="*/ 46 h 529"/>
              <a:gd name="T76" fmla="*/ 132 w 411"/>
              <a:gd name="T77" fmla="*/ 35 h 529"/>
              <a:gd name="T78" fmla="*/ 149 w 411"/>
              <a:gd name="T79" fmla="*/ 47 h 529"/>
              <a:gd name="T80" fmla="*/ 368 w 411"/>
              <a:gd name="T81" fmla="*/ 131 h 529"/>
              <a:gd name="T82" fmla="*/ 349 w 411"/>
              <a:gd name="T83" fmla="*/ 106 h 529"/>
              <a:gd name="T84" fmla="*/ 321 w 411"/>
              <a:gd name="T85" fmla="*/ 151 h 529"/>
              <a:gd name="T86" fmla="*/ 367 w 411"/>
              <a:gd name="T87" fmla="*/ 191 h 529"/>
              <a:gd name="T88" fmla="*/ 411 w 411"/>
              <a:gd name="T89" fmla="*/ 144 h 529"/>
              <a:gd name="T90" fmla="*/ 309 w 411"/>
              <a:gd name="T91" fmla="*/ 529 h 529"/>
              <a:gd name="T92" fmla="*/ 73 w 411"/>
              <a:gd name="T93" fmla="*/ 515 h 529"/>
              <a:gd name="T94" fmla="*/ 313 w 411"/>
              <a:gd name="T95" fmla="*/ 515 h 529"/>
              <a:gd name="T96" fmla="*/ 283 w 411"/>
              <a:gd name="T97" fmla="*/ 518 h 529"/>
              <a:gd name="T98" fmla="*/ 302 w 411"/>
              <a:gd name="T99" fmla="*/ 518 h 529"/>
              <a:gd name="T100" fmla="*/ 254 w 411"/>
              <a:gd name="T101" fmla="*/ 523 h 529"/>
              <a:gd name="T102" fmla="*/ 311 w 411"/>
              <a:gd name="T103" fmla="*/ 381 h 529"/>
              <a:gd name="T104" fmla="*/ 74 w 411"/>
              <a:gd name="T105" fmla="*/ 381 h 529"/>
              <a:gd name="T106" fmla="*/ 304 w 411"/>
              <a:gd name="T107" fmla="*/ 504 h 529"/>
              <a:gd name="T108" fmla="*/ 193 w 411"/>
              <a:gd name="T109" fmla="*/ 164 h 529"/>
              <a:gd name="T110" fmla="*/ 263 w 411"/>
              <a:gd name="T111" fmla="*/ 235 h 529"/>
              <a:gd name="T112" fmla="*/ 122 w 411"/>
              <a:gd name="T113" fmla="*/ 318 h 529"/>
              <a:gd name="T114" fmla="*/ 46 w 411"/>
              <a:gd name="T115" fmla="*/ 503 h 529"/>
              <a:gd name="T116" fmla="*/ 66 w 411"/>
              <a:gd name="T117" fmla="*/ 444 h 529"/>
              <a:gd name="T118" fmla="*/ 66 w 411"/>
              <a:gd name="T119" fmla="*/ 436 h 529"/>
              <a:gd name="T120" fmla="*/ 179 w 411"/>
              <a:gd name="T121" fmla="*/ 367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1" h="529">
                <a:moveTo>
                  <a:pt x="351" y="204"/>
                </a:moveTo>
                <a:cubicBezTo>
                  <a:pt x="351" y="277"/>
                  <a:pt x="351" y="277"/>
                  <a:pt x="351" y="277"/>
                </a:cubicBezTo>
                <a:cubicBezTo>
                  <a:pt x="272" y="318"/>
                  <a:pt x="272" y="318"/>
                  <a:pt x="272" y="318"/>
                </a:cubicBezTo>
                <a:cubicBezTo>
                  <a:pt x="272" y="318"/>
                  <a:pt x="272" y="318"/>
                  <a:pt x="272" y="318"/>
                </a:cubicBezTo>
                <a:cubicBezTo>
                  <a:pt x="269" y="318"/>
                  <a:pt x="266" y="318"/>
                  <a:pt x="262" y="318"/>
                </a:cubicBezTo>
                <a:cubicBezTo>
                  <a:pt x="215" y="318"/>
                  <a:pt x="215" y="318"/>
                  <a:pt x="215" y="318"/>
                </a:cubicBezTo>
                <a:cubicBezTo>
                  <a:pt x="200" y="353"/>
                  <a:pt x="200" y="353"/>
                  <a:pt x="200" y="353"/>
                </a:cubicBezTo>
                <a:cubicBezTo>
                  <a:pt x="205" y="367"/>
                  <a:pt x="205" y="367"/>
                  <a:pt x="205" y="367"/>
                </a:cubicBezTo>
                <a:cubicBezTo>
                  <a:pt x="304" y="367"/>
                  <a:pt x="304" y="367"/>
                  <a:pt x="304" y="367"/>
                </a:cubicBezTo>
                <a:cubicBezTo>
                  <a:pt x="311" y="367"/>
                  <a:pt x="317" y="372"/>
                  <a:pt x="318" y="378"/>
                </a:cubicBezTo>
                <a:cubicBezTo>
                  <a:pt x="388" y="333"/>
                  <a:pt x="388" y="333"/>
                  <a:pt x="388" y="333"/>
                </a:cubicBezTo>
                <a:cubicBezTo>
                  <a:pt x="406" y="320"/>
                  <a:pt x="411" y="293"/>
                  <a:pt x="411" y="268"/>
                </a:cubicBezTo>
                <a:cubicBezTo>
                  <a:pt x="411" y="204"/>
                  <a:pt x="411" y="204"/>
                  <a:pt x="411" y="204"/>
                </a:cubicBezTo>
                <a:lnTo>
                  <a:pt x="351" y="204"/>
                </a:lnTo>
                <a:close/>
                <a:moveTo>
                  <a:pt x="186" y="147"/>
                </a:moveTo>
                <a:cubicBezTo>
                  <a:pt x="186" y="148"/>
                  <a:pt x="186" y="150"/>
                  <a:pt x="193" y="150"/>
                </a:cubicBezTo>
                <a:cubicBezTo>
                  <a:pt x="199" y="150"/>
                  <a:pt x="199" y="148"/>
                  <a:pt x="199" y="147"/>
                </a:cubicBezTo>
                <a:lnTo>
                  <a:pt x="186" y="147"/>
                </a:lnTo>
                <a:close/>
                <a:moveTo>
                  <a:pt x="203" y="119"/>
                </a:moveTo>
                <a:cubicBezTo>
                  <a:pt x="205" y="119"/>
                  <a:pt x="206" y="117"/>
                  <a:pt x="206" y="115"/>
                </a:cubicBezTo>
                <a:cubicBezTo>
                  <a:pt x="206" y="110"/>
                  <a:pt x="209" y="96"/>
                  <a:pt x="216" y="88"/>
                </a:cubicBezTo>
                <a:cubicBezTo>
                  <a:pt x="220" y="83"/>
                  <a:pt x="222" y="77"/>
                  <a:pt x="222" y="69"/>
                </a:cubicBezTo>
                <a:cubicBezTo>
                  <a:pt x="222" y="53"/>
                  <a:pt x="209" y="40"/>
                  <a:pt x="193" y="40"/>
                </a:cubicBezTo>
                <a:cubicBezTo>
                  <a:pt x="176" y="40"/>
                  <a:pt x="163" y="53"/>
                  <a:pt x="163" y="69"/>
                </a:cubicBezTo>
                <a:cubicBezTo>
                  <a:pt x="163" y="77"/>
                  <a:pt x="166" y="83"/>
                  <a:pt x="170" y="88"/>
                </a:cubicBezTo>
                <a:cubicBezTo>
                  <a:pt x="176" y="96"/>
                  <a:pt x="179" y="110"/>
                  <a:pt x="179" y="115"/>
                </a:cubicBezTo>
                <a:cubicBezTo>
                  <a:pt x="179" y="117"/>
                  <a:pt x="180" y="119"/>
                  <a:pt x="182" y="119"/>
                </a:cubicBezTo>
                <a:lnTo>
                  <a:pt x="203" y="119"/>
                </a:lnTo>
                <a:close/>
                <a:moveTo>
                  <a:pt x="179" y="141"/>
                </a:moveTo>
                <a:cubicBezTo>
                  <a:pt x="186" y="140"/>
                  <a:pt x="198" y="139"/>
                  <a:pt x="206" y="138"/>
                </a:cubicBezTo>
                <a:cubicBezTo>
                  <a:pt x="206" y="133"/>
                  <a:pt x="206" y="133"/>
                  <a:pt x="206" y="133"/>
                </a:cubicBezTo>
                <a:cubicBezTo>
                  <a:pt x="199" y="134"/>
                  <a:pt x="186" y="135"/>
                  <a:pt x="179" y="135"/>
                </a:cubicBezTo>
                <a:lnTo>
                  <a:pt x="179" y="141"/>
                </a:lnTo>
                <a:close/>
                <a:moveTo>
                  <a:pt x="179" y="134"/>
                </a:moveTo>
                <a:cubicBezTo>
                  <a:pt x="186" y="133"/>
                  <a:pt x="198" y="132"/>
                  <a:pt x="206" y="131"/>
                </a:cubicBezTo>
                <a:cubicBezTo>
                  <a:pt x="206" y="126"/>
                  <a:pt x="206" y="126"/>
                  <a:pt x="206" y="126"/>
                </a:cubicBezTo>
                <a:cubicBezTo>
                  <a:pt x="199" y="127"/>
                  <a:pt x="186" y="128"/>
                  <a:pt x="179" y="128"/>
                </a:cubicBezTo>
                <a:lnTo>
                  <a:pt x="179" y="134"/>
                </a:lnTo>
                <a:close/>
                <a:moveTo>
                  <a:pt x="206" y="124"/>
                </a:moveTo>
                <a:cubicBezTo>
                  <a:pt x="206" y="123"/>
                  <a:pt x="206" y="123"/>
                  <a:pt x="206" y="123"/>
                </a:cubicBezTo>
                <a:cubicBezTo>
                  <a:pt x="206" y="122"/>
                  <a:pt x="205" y="121"/>
                  <a:pt x="205" y="121"/>
                </a:cubicBezTo>
                <a:cubicBezTo>
                  <a:pt x="181" y="121"/>
                  <a:pt x="181" y="121"/>
                  <a:pt x="181" y="121"/>
                </a:cubicBezTo>
                <a:cubicBezTo>
                  <a:pt x="180" y="121"/>
                  <a:pt x="179" y="122"/>
                  <a:pt x="179" y="123"/>
                </a:cubicBezTo>
                <a:cubicBezTo>
                  <a:pt x="179" y="127"/>
                  <a:pt x="179" y="127"/>
                  <a:pt x="179" y="127"/>
                </a:cubicBezTo>
                <a:cubicBezTo>
                  <a:pt x="186" y="126"/>
                  <a:pt x="198" y="125"/>
                  <a:pt x="206" y="124"/>
                </a:cubicBezTo>
                <a:close/>
                <a:moveTo>
                  <a:pt x="179" y="142"/>
                </a:moveTo>
                <a:cubicBezTo>
                  <a:pt x="179" y="143"/>
                  <a:pt x="179" y="143"/>
                  <a:pt x="179" y="143"/>
                </a:cubicBezTo>
                <a:cubicBezTo>
                  <a:pt x="179" y="144"/>
                  <a:pt x="180" y="145"/>
                  <a:pt x="181" y="145"/>
                </a:cubicBezTo>
                <a:cubicBezTo>
                  <a:pt x="205" y="145"/>
                  <a:pt x="205" y="145"/>
                  <a:pt x="205" y="145"/>
                </a:cubicBezTo>
                <a:cubicBezTo>
                  <a:pt x="205" y="145"/>
                  <a:pt x="206" y="144"/>
                  <a:pt x="206" y="143"/>
                </a:cubicBezTo>
                <a:cubicBezTo>
                  <a:pt x="206" y="140"/>
                  <a:pt x="206" y="140"/>
                  <a:pt x="206" y="140"/>
                </a:cubicBezTo>
                <a:cubicBezTo>
                  <a:pt x="199" y="141"/>
                  <a:pt x="186" y="142"/>
                  <a:pt x="179" y="142"/>
                </a:cubicBezTo>
                <a:close/>
                <a:moveTo>
                  <a:pt x="145" y="69"/>
                </a:moveTo>
                <a:cubicBezTo>
                  <a:pt x="145" y="68"/>
                  <a:pt x="144" y="67"/>
                  <a:pt x="142" y="67"/>
                </a:cubicBezTo>
                <a:cubicBezTo>
                  <a:pt x="126" y="67"/>
                  <a:pt x="126" y="67"/>
                  <a:pt x="126" y="67"/>
                </a:cubicBezTo>
                <a:cubicBezTo>
                  <a:pt x="124" y="67"/>
                  <a:pt x="123" y="68"/>
                  <a:pt x="123" y="69"/>
                </a:cubicBezTo>
                <a:cubicBezTo>
                  <a:pt x="123" y="71"/>
                  <a:pt x="124" y="72"/>
                  <a:pt x="126" y="72"/>
                </a:cubicBezTo>
                <a:cubicBezTo>
                  <a:pt x="142" y="72"/>
                  <a:pt x="142" y="72"/>
                  <a:pt x="142" y="72"/>
                </a:cubicBezTo>
                <a:cubicBezTo>
                  <a:pt x="144" y="72"/>
                  <a:pt x="145" y="71"/>
                  <a:pt x="145" y="69"/>
                </a:cubicBezTo>
                <a:close/>
                <a:moveTo>
                  <a:pt x="136" y="105"/>
                </a:moveTo>
                <a:cubicBezTo>
                  <a:pt x="151" y="97"/>
                  <a:pt x="151" y="97"/>
                  <a:pt x="151" y="97"/>
                </a:cubicBezTo>
                <a:cubicBezTo>
                  <a:pt x="152" y="96"/>
                  <a:pt x="152" y="95"/>
                  <a:pt x="152" y="93"/>
                </a:cubicBezTo>
                <a:cubicBezTo>
                  <a:pt x="151" y="92"/>
                  <a:pt x="149" y="91"/>
                  <a:pt x="148" y="92"/>
                </a:cubicBezTo>
                <a:cubicBezTo>
                  <a:pt x="133" y="100"/>
                  <a:pt x="133" y="100"/>
                  <a:pt x="133" y="100"/>
                </a:cubicBezTo>
                <a:cubicBezTo>
                  <a:pt x="132" y="101"/>
                  <a:pt x="132" y="103"/>
                  <a:pt x="132" y="104"/>
                </a:cubicBezTo>
                <a:cubicBezTo>
                  <a:pt x="133" y="105"/>
                  <a:pt x="134" y="106"/>
                  <a:pt x="135" y="106"/>
                </a:cubicBezTo>
                <a:cubicBezTo>
                  <a:pt x="135" y="106"/>
                  <a:pt x="136" y="106"/>
                  <a:pt x="136" y="105"/>
                </a:cubicBezTo>
                <a:close/>
                <a:moveTo>
                  <a:pt x="253" y="104"/>
                </a:moveTo>
                <a:cubicBezTo>
                  <a:pt x="254" y="103"/>
                  <a:pt x="253" y="101"/>
                  <a:pt x="252" y="100"/>
                </a:cubicBezTo>
                <a:cubicBezTo>
                  <a:pt x="238" y="92"/>
                  <a:pt x="238" y="92"/>
                  <a:pt x="238" y="92"/>
                </a:cubicBezTo>
                <a:cubicBezTo>
                  <a:pt x="236" y="91"/>
                  <a:pt x="235" y="92"/>
                  <a:pt x="234" y="93"/>
                </a:cubicBezTo>
                <a:cubicBezTo>
                  <a:pt x="233" y="95"/>
                  <a:pt x="233" y="96"/>
                  <a:pt x="235" y="97"/>
                </a:cubicBezTo>
                <a:cubicBezTo>
                  <a:pt x="249" y="105"/>
                  <a:pt x="249" y="105"/>
                  <a:pt x="249" y="105"/>
                </a:cubicBezTo>
                <a:cubicBezTo>
                  <a:pt x="250" y="106"/>
                  <a:pt x="250" y="106"/>
                  <a:pt x="250" y="106"/>
                </a:cubicBezTo>
                <a:cubicBezTo>
                  <a:pt x="252" y="106"/>
                  <a:pt x="252" y="105"/>
                  <a:pt x="253" y="104"/>
                </a:cubicBezTo>
                <a:close/>
                <a:moveTo>
                  <a:pt x="262" y="69"/>
                </a:moveTo>
                <a:cubicBezTo>
                  <a:pt x="262" y="68"/>
                  <a:pt x="261" y="67"/>
                  <a:pt x="259" y="67"/>
                </a:cubicBezTo>
                <a:cubicBezTo>
                  <a:pt x="243" y="67"/>
                  <a:pt x="243" y="67"/>
                  <a:pt x="243" y="67"/>
                </a:cubicBezTo>
                <a:cubicBezTo>
                  <a:pt x="241" y="67"/>
                  <a:pt x="240" y="68"/>
                  <a:pt x="240" y="69"/>
                </a:cubicBezTo>
                <a:cubicBezTo>
                  <a:pt x="240" y="71"/>
                  <a:pt x="241" y="72"/>
                  <a:pt x="243" y="72"/>
                </a:cubicBezTo>
                <a:cubicBezTo>
                  <a:pt x="259" y="72"/>
                  <a:pt x="259" y="72"/>
                  <a:pt x="259" y="72"/>
                </a:cubicBezTo>
                <a:cubicBezTo>
                  <a:pt x="261" y="72"/>
                  <a:pt x="262" y="71"/>
                  <a:pt x="262" y="69"/>
                </a:cubicBezTo>
                <a:close/>
                <a:moveTo>
                  <a:pt x="238" y="47"/>
                </a:moveTo>
                <a:cubicBezTo>
                  <a:pt x="252" y="39"/>
                  <a:pt x="252" y="39"/>
                  <a:pt x="252" y="39"/>
                </a:cubicBezTo>
                <a:cubicBezTo>
                  <a:pt x="253" y="38"/>
                  <a:pt x="254" y="36"/>
                  <a:pt x="253" y="35"/>
                </a:cubicBezTo>
                <a:cubicBezTo>
                  <a:pt x="252" y="33"/>
                  <a:pt x="250" y="33"/>
                  <a:pt x="249" y="34"/>
                </a:cubicBezTo>
                <a:cubicBezTo>
                  <a:pt x="235" y="42"/>
                  <a:pt x="235" y="42"/>
                  <a:pt x="235" y="42"/>
                </a:cubicBezTo>
                <a:cubicBezTo>
                  <a:pt x="233" y="43"/>
                  <a:pt x="233" y="44"/>
                  <a:pt x="234" y="46"/>
                </a:cubicBezTo>
                <a:cubicBezTo>
                  <a:pt x="234" y="47"/>
                  <a:pt x="235" y="47"/>
                  <a:pt x="236" y="47"/>
                </a:cubicBezTo>
                <a:cubicBezTo>
                  <a:pt x="237" y="47"/>
                  <a:pt x="237" y="47"/>
                  <a:pt x="238" y="47"/>
                </a:cubicBezTo>
                <a:close/>
                <a:moveTo>
                  <a:pt x="220" y="27"/>
                </a:moveTo>
                <a:cubicBezTo>
                  <a:pt x="229" y="13"/>
                  <a:pt x="229" y="13"/>
                  <a:pt x="229" y="13"/>
                </a:cubicBezTo>
                <a:cubicBezTo>
                  <a:pt x="229" y="12"/>
                  <a:pt x="229" y="10"/>
                  <a:pt x="228" y="9"/>
                </a:cubicBezTo>
                <a:cubicBezTo>
                  <a:pt x="226" y="8"/>
                  <a:pt x="224" y="9"/>
                  <a:pt x="224" y="10"/>
                </a:cubicBezTo>
                <a:cubicBezTo>
                  <a:pt x="215" y="24"/>
                  <a:pt x="215" y="24"/>
                  <a:pt x="215" y="24"/>
                </a:cubicBezTo>
                <a:cubicBezTo>
                  <a:pt x="214" y="26"/>
                  <a:pt x="215" y="28"/>
                  <a:pt x="216" y="28"/>
                </a:cubicBezTo>
                <a:cubicBezTo>
                  <a:pt x="217" y="29"/>
                  <a:pt x="217" y="29"/>
                  <a:pt x="218" y="29"/>
                </a:cubicBezTo>
                <a:cubicBezTo>
                  <a:pt x="219" y="29"/>
                  <a:pt x="220" y="28"/>
                  <a:pt x="220" y="27"/>
                </a:cubicBezTo>
                <a:close/>
                <a:moveTo>
                  <a:pt x="196" y="19"/>
                </a:moveTo>
                <a:cubicBezTo>
                  <a:pt x="196" y="3"/>
                  <a:pt x="196" y="3"/>
                  <a:pt x="196" y="3"/>
                </a:cubicBezTo>
                <a:cubicBezTo>
                  <a:pt x="196" y="1"/>
                  <a:pt x="194" y="0"/>
                  <a:pt x="193" y="0"/>
                </a:cubicBezTo>
                <a:cubicBezTo>
                  <a:pt x="191" y="0"/>
                  <a:pt x="190" y="1"/>
                  <a:pt x="190" y="3"/>
                </a:cubicBezTo>
                <a:cubicBezTo>
                  <a:pt x="190" y="19"/>
                  <a:pt x="190" y="19"/>
                  <a:pt x="190" y="19"/>
                </a:cubicBezTo>
                <a:cubicBezTo>
                  <a:pt x="190" y="21"/>
                  <a:pt x="191" y="22"/>
                  <a:pt x="193" y="22"/>
                </a:cubicBezTo>
                <a:cubicBezTo>
                  <a:pt x="194" y="22"/>
                  <a:pt x="196" y="21"/>
                  <a:pt x="196" y="19"/>
                </a:cubicBezTo>
                <a:close/>
                <a:moveTo>
                  <a:pt x="169" y="28"/>
                </a:moveTo>
                <a:cubicBezTo>
                  <a:pt x="170" y="28"/>
                  <a:pt x="171" y="26"/>
                  <a:pt x="170" y="24"/>
                </a:cubicBezTo>
                <a:cubicBezTo>
                  <a:pt x="162" y="10"/>
                  <a:pt x="162" y="10"/>
                  <a:pt x="162" y="10"/>
                </a:cubicBezTo>
                <a:cubicBezTo>
                  <a:pt x="161" y="9"/>
                  <a:pt x="159" y="8"/>
                  <a:pt x="158" y="9"/>
                </a:cubicBezTo>
                <a:cubicBezTo>
                  <a:pt x="156" y="10"/>
                  <a:pt x="156" y="12"/>
                  <a:pt x="157" y="13"/>
                </a:cubicBezTo>
                <a:cubicBezTo>
                  <a:pt x="165" y="27"/>
                  <a:pt x="165" y="27"/>
                  <a:pt x="165" y="27"/>
                </a:cubicBezTo>
                <a:cubicBezTo>
                  <a:pt x="166" y="28"/>
                  <a:pt x="167" y="29"/>
                  <a:pt x="168" y="29"/>
                </a:cubicBezTo>
                <a:cubicBezTo>
                  <a:pt x="168" y="29"/>
                  <a:pt x="169" y="29"/>
                  <a:pt x="169" y="28"/>
                </a:cubicBezTo>
                <a:close/>
                <a:moveTo>
                  <a:pt x="152" y="46"/>
                </a:moveTo>
                <a:cubicBezTo>
                  <a:pt x="152" y="44"/>
                  <a:pt x="152" y="43"/>
                  <a:pt x="151" y="42"/>
                </a:cubicBezTo>
                <a:cubicBezTo>
                  <a:pt x="136" y="34"/>
                  <a:pt x="136" y="34"/>
                  <a:pt x="136" y="34"/>
                </a:cubicBezTo>
                <a:cubicBezTo>
                  <a:pt x="135" y="33"/>
                  <a:pt x="133" y="33"/>
                  <a:pt x="132" y="35"/>
                </a:cubicBezTo>
                <a:cubicBezTo>
                  <a:pt x="132" y="36"/>
                  <a:pt x="132" y="38"/>
                  <a:pt x="133" y="39"/>
                </a:cubicBezTo>
                <a:cubicBezTo>
                  <a:pt x="148" y="47"/>
                  <a:pt x="148" y="47"/>
                  <a:pt x="148" y="47"/>
                </a:cubicBezTo>
                <a:cubicBezTo>
                  <a:pt x="148" y="47"/>
                  <a:pt x="149" y="47"/>
                  <a:pt x="149" y="47"/>
                </a:cubicBezTo>
                <a:cubicBezTo>
                  <a:pt x="150" y="47"/>
                  <a:pt x="151" y="47"/>
                  <a:pt x="152" y="46"/>
                </a:cubicBezTo>
                <a:close/>
                <a:moveTo>
                  <a:pt x="400" y="131"/>
                </a:moveTo>
                <a:cubicBezTo>
                  <a:pt x="368" y="131"/>
                  <a:pt x="368" y="131"/>
                  <a:pt x="368" y="131"/>
                </a:cubicBezTo>
                <a:cubicBezTo>
                  <a:pt x="368" y="106"/>
                  <a:pt x="368" y="106"/>
                  <a:pt x="368" y="106"/>
                </a:cubicBezTo>
                <a:cubicBezTo>
                  <a:pt x="368" y="101"/>
                  <a:pt x="364" y="97"/>
                  <a:pt x="359" y="97"/>
                </a:cubicBezTo>
                <a:cubicBezTo>
                  <a:pt x="353" y="97"/>
                  <a:pt x="349" y="101"/>
                  <a:pt x="349" y="106"/>
                </a:cubicBezTo>
                <a:cubicBezTo>
                  <a:pt x="349" y="158"/>
                  <a:pt x="349" y="158"/>
                  <a:pt x="349" y="158"/>
                </a:cubicBezTo>
                <a:cubicBezTo>
                  <a:pt x="335" y="148"/>
                  <a:pt x="335" y="148"/>
                  <a:pt x="335" y="148"/>
                </a:cubicBezTo>
                <a:cubicBezTo>
                  <a:pt x="330" y="145"/>
                  <a:pt x="324" y="146"/>
                  <a:pt x="321" y="151"/>
                </a:cubicBezTo>
                <a:cubicBezTo>
                  <a:pt x="319" y="155"/>
                  <a:pt x="320" y="161"/>
                  <a:pt x="324" y="164"/>
                </a:cubicBezTo>
                <a:cubicBezTo>
                  <a:pt x="347" y="179"/>
                  <a:pt x="347" y="179"/>
                  <a:pt x="347" y="179"/>
                </a:cubicBezTo>
                <a:cubicBezTo>
                  <a:pt x="349" y="180"/>
                  <a:pt x="358" y="191"/>
                  <a:pt x="367" y="191"/>
                </a:cubicBezTo>
                <a:cubicBezTo>
                  <a:pt x="370" y="191"/>
                  <a:pt x="390" y="191"/>
                  <a:pt x="396" y="191"/>
                </a:cubicBezTo>
                <a:cubicBezTo>
                  <a:pt x="403" y="191"/>
                  <a:pt x="411" y="186"/>
                  <a:pt x="411" y="178"/>
                </a:cubicBezTo>
                <a:cubicBezTo>
                  <a:pt x="411" y="144"/>
                  <a:pt x="411" y="144"/>
                  <a:pt x="411" y="144"/>
                </a:cubicBezTo>
                <a:cubicBezTo>
                  <a:pt x="411" y="137"/>
                  <a:pt x="406" y="131"/>
                  <a:pt x="400" y="131"/>
                </a:cubicBezTo>
                <a:close/>
                <a:moveTo>
                  <a:pt x="313" y="526"/>
                </a:moveTo>
                <a:cubicBezTo>
                  <a:pt x="313" y="527"/>
                  <a:pt x="311" y="529"/>
                  <a:pt x="309" y="529"/>
                </a:cubicBezTo>
                <a:cubicBezTo>
                  <a:pt x="76" y="529"/>
                  <a:pt x="76" y="529"/>
                  <a:pt x="76" y="529"/>
                </a:cubicBezTo>
                <a:cubicBezTo>
                  <a:pt x="74" y="529"/>
                  <a:pt x="73" y="527"/>
                  <a:pt x="73" y="526"/>
                </a:cubicBezTo>
                <a:cubicBezTo>
                  <a:pt x="73" y="515"/>
                  <a:pt x="73" y="515"/>
                  <a:pt x="73" y="515"/>
                </a:cubicBezTo>
                <a:cubicBezTo>
                  <a:pt x="73" y="513"/>
                  <a:pt x="74" y="512"/>
                  <a:pt x="76" y="512"/>
                </a:cubicBezTo>
                <a:cubicBezTo>
                  <a:pt x="309" y="512"/>
                  <a:pt x="309" y="512"/>
                  <a:pt x="309" y="512"/>
                </a:cubicBezTo>
                <a:cubicBezTo>
                  <a:pt x="311" y="512"/>
                  <a:pt x="313" y="513"/>
                  <a:pt x="313" y="515"/>
                </a:cubicBezTo>
                <a:lnTo>
                  <a:pt x="313" y="526"/>
                </a:lnTo>
                <a:close/>
                <a:moveTo>
                  <a:pt x="302" y="518"/>
                </a:moveTo>
                <a:cubicBezTo>
                  <a:pt x="283" y="518"/>
                  <a:pt x="283" y="518"/>
                  <a:pt x="283" y="518"/>
                </a:cubicBezTo>
                <a:cubicBezTo>
                  <a:pt x="283" y="523"/>
                  <a:pt x="283" y="523"/>
                  <a:pt x="283" y="523"/>
                </a:cubicBezTo>
                <a:cubicBezTo>
                  <a:pt x="302" y="523"/>
                  <a:pt x="302" y="523"/>
                  <a:pt x="302" y="523"/>
                </a:cubicBezTo>
                <a:lnTo>
                  <a:pt x="302" y="518"/>
                </a:lnTo>
                <a:close/>
                <a:moveTo>
                  <a:pt x="273" y="518"/>
                </a:moveTo>
                <a:cubicBezTo>
                  <a:pt x="254" y="518"/>
                  <a:pt x="254" y="518"/>
                  <a:pt x="254" y="518"/>
                </a:cubicBezTo>
                <a:cubicBezTo>
                  <a:pt x="254" y="523"/>
                  <a:pt x="254" y="523"/>
                  <a:pt x="254" y="523"/>
                </a:cubicBezTo>
                <a:cubicBezTo>
                  <a:pt x="273" y="523"/>
                  <a:pt x="273" y="523"/>
                  <a:pt x="273" y="523"/>
                </a:cubicBezTo>
                <a:lnTo>
                  <a:pt x="273" y="518"/>
                </a:lnTo>
                <a:close/>
                <a:moveTo>
                  <a:pt x="311" y="381"/>
                </a:moveTo>
                <a:cubicBezTo>
                  <a:pt x="311" y="377"/>
                  <a:pt x="308" y="374"/>
                  <a:pt x="304" y="374"/>
                </a:cubicBezTo>
                <a:cubicBezTo>
                  <a:pt x="81" y="374"/>
                  <a:pt x="81" y="374"/>
                  <a:pt x="81" y="374"/>
                </a:cubicBezTo>
                <a:cubicBezTo>
                  <a:pt x="77" y="374"/>
                  <a:pt x="74" y="377"/>
                  <a:pt x="74" y="381"/>
                </a:cubicBezTo>
                <a:cubicBezTo>
                  <a:pt x="74" y="497"/>
                  <a:pt x="74" y="497"/>
                  <a:pt x="74" y="497"/>
                </a:cubicBezTo>
                <a:cubicBezTo>
                  <a:pt x="74" y="501"/>
                  <a:pt x="77" y="504"/>
                  <a:pt x="81" y="504"/>
                </a:cubicBezTo>
                <a:cubicBezTo>
                  <a:pt x="304" y="504"/>
                  <a:pt x="304" y="504"/>
                  <a:pt x="304" y="504"/>
                </a:cubicBezTo>
                <a:cubicBezTo>
                  <a:pt x="308" y="504"/>
                  <a:pt x="311" y="501"/>
                  <a:pt x="311" y="497"/>
                </a:cubicBezTo>
                <a:lnTo>
                  <a:pt x="311" y="381"/>
                </a:lnTo>
                <a:close/>
                <a:moveTo>
                  <a:pt x="193" y="164"/>
                </a:moveTo>
                <a:cubicBezTo>
                  <a:pt x="154" y="164"/>
                  <a:pt x="122" y="196"/>
                  <a:pt x="122" y="235"/>
                </a:cubicBezTo>
                <a:cubicBezTo>
                  <a:pt x="122" y="273"/>
                  <a:pt x="154" y="305"/>
                  <a:pt x="193" y="305"/>
                </a:cubicBezTo>
                <a:cubicBezTo>
                  <a:pt x="232" y="305"/>
                  <a:pt x="263" y="273"/>
                  <a:pt x="263" y="235"/>
                </a:cubicBezTo>
                <a:cubicBezTo>
                  <a:pt x="263" y="196"/>
                  <a:pt x="232" y="164"/>
                  <a:pt x="193" y="164"/>
                </a:cubicBezTo>
                <a:close/>
                <a:moveTo>
                  <a:pt x="170" y="318"/>
                </a:moveTo>
                <a:cubicBezTo>
                  <a:pt x="122" y="318"/>
                  <a:pt x="122" y="318"/>
                  <a:pt x="122" y="318"/>
                </a:cubicBezTo>
                <a:cubicBezTo>
                  <a:pt x="84" y="318"/>
                  <a:pt x="67" y="333"/>
                  <a:pt x="53" y="363"/>
                </a:cubicBezTo>
                <a:cubicBezTo>
                  <a:pt x="40" y="392"/>
                  <a:pt x="24" y="426"/>
                  <a:pt x="11" y="456"/>
                </a:cubicBezTo>
                <a:cubicBezTo>
                  <a:pt x="0" y="481"/>
                  <a:pt x="20" y="507"/>
                  <a:pt x="46" y="503"/>
                </a:cubicBezTo>
                <a:cubicBezTo>
                  <a:pt x="53" y="502"/>
                  <a:pt x="60" y="501"/>
                  <a:pt x="67" y="500"/>
                </a:cubicBezTo>
                <a:cubicBezTo>
                  <a:pt x="67" y="499"/>
                  <a:pt x="66" y="498"/>
                  <a:pt x="66" y="497"/>
                </a:cubicBezTo>
                <a:cubicBezTo>
                  <a:pt x="66" y="444"/>
                  <a:pt x="66" y="444"/>
                  <a:pt x="66" y="444"/>
                </a:cubicBezTo>
                <a:cubicBezTo>
                  <a:pt x="50" y="446"/>
                  <a:pt x="50" y="446"/>
                  <a:pt x="50" y="446"/>
                </a:cubicBezTo>
                <a:cubicBezTo>
                  <a:pt x="49" y="439"/>
                  <a:pt x="49" y="439"/>
                  <a:pt x="49" y="439"/>
                </a:cubicBezTo>
                <a:cubicBezTo>
                  <a:pt x="66" y="436"/>
                  <a:pt x="66" y="436"/>
                  <a:pt x="66" y="436"/>
                </a:cubicBezTo>
                <a:cubicBezTo>
                  <a:pt x="66" y="381"/>
                  <a:pt x="66" y="381"/>
                  <a:pt x="66" y="381"/>
                </a:cubicBezTo>
                <a:cubicBezTo>
                  <a:pt x="66" y="373"/>
                  <a:pt x="73" y="367"/>
                  <a:pt x="81" y="367"/>
                </a:cubicBezTo>
                <a:cubicBezTo>
                  <a:pt x="179" y="367"/>
                  <a:pt x="179" y="367"/>
                  <a:pt x="179" y="367"/>
                </a:cubicBezTo>
                <a:cubicBezTo>
                  <a:pt x="185" y="353"/>
                  <a:pt x="185" y="353"/>
                  <a:pt x="185" y="353"/>
                </a:cubicBezTo>
                <a:lnTo>
                  <a:pt x="170" y="3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ja-JP" altLang="en-US"/>
          </a:p>
        </p:txBody>
      </p:sp>
      <p:sp>
        <p:nvSpPr>
          <p:cNvPr id="32" name="正方形/長方形 31"/>
          <p:cNvSpPr/>
          <p:nvPr/>
        </p:nvSpPr>
        <p:spPr>
          <a:xfrm>
            <a:off x="2826020" y="1580130"/>
            <a:ext cx="5292000" cy="396000"/>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71450" indent="-171450">
              <a:buClr>
                <a:srgbClr val="008CCF"/>
              </a:buClr>
              <a:buFont typeface="Wingdings" panose="05000000000000000000" pitchFamily="2" charset="2"/>
              <a:buChar char="l"/>
              <a:defRPr/>
            </a:pPr>
            <a:r>
              <a:rPr lang="ja-JP" altLang="en-US" b="1"/>
              <a:t>申請者・届出に応じた承認ルートの設定と参照</a:t>
            </a:r>
          </a:p>
          <a:p>
            <a:pPr marL="171450" indent="-171450">
              <a:buClr>
                <a:srgbClr val="008CCF"/>
              </a:buClr>
              <a:buFont typeface="Wingdings" panose="05000000000000000000" pitchFamily="2" charset="2"/>
              <a:buChar char="l"/>
              <a:defRPr/>
            </a:pPr>
            <a:endParaRPr lang="ja-JP" altLang="en-US" b="1"/>
          </a:p>
          <a:p>
            <a:pPr marL="171450" indent="-171450">
              <a:buClr>
                <a:srgbClr val="008CCF"/>
              </a:buClr>
              <a:buFont typeface="Wingdings" panose="05000000000000000000" pitchFamily="2" charset="2"/>
              <a:buChar char="l"/>
              <a:defRPr/>
            </a:pPr>
            <a:endParaRPr lang="ja-JP" altLang="en-US" b="1"/>
          </a:p>
        </p:txBody>
      </p:sp>
      <p:sp>
        <p:nvSpPr>
          <p:cNvPr id="33" name="正方形/長方形 32"/>
          <p:cNvSpPr/>
          <p:nvPr/>
        </p:nvSpPr>
        <p:spPr>
          <a:xfrm>
            <a:off x="2826020" y="2742195"/>
            <a:ext cx="5292000" cy="396000"/>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71450" indent="-171450">
              <a:buClr>
                <a:srgbClr val="AACE36"/>
              </a:buClr>
              <a:buFont typeface="Wingdings" panose="05000000000000000000" pitchFamily="2" charset="2"/>
              <a:buChar char="l"/>
              <a:defRPr/>
            </a:pPr>
            <a:r>
              <a:rPr lang="ja-JP" altLang="en-US" sz="2000" b="1"/>
              <a:t>従業員自ら</a:t>
            </a:r>
            <a:r>
              <a:rPr lang="en-US" altLang="ja-JP" sz="2000" b="1"/>
              <a:t>Web</a:t>
            </a:r>
            <a:r>
              <a:rPr lang="ja-JP" altLang="en-US" sz="2000" b="1"/>
              <a:t>で明細の照会・印刷が可能</a:t>
            </a:r>
          </a:p>
          <a:p>
            <a:pPr marL="171450" indent="-171450">
              <a:buClr>
                <a:srgbClr val="AACE36"/>
              </a:buClr>
              <a:buFont typeface="Wingdings" panose="05000000000000000000" pitchFamily="2" charset="2"/>
              <a:buChar char="l"/>
              <a:defRPr/>
            </a:pPr>
            <a:endParaRPr lang="ja-JP" altLang="en-US" sz="2000" b="1"/>
          </a:p>
        </p:txBody>
      </p:sp>
      <p:sp>
        <p:nvSpPr>
          <p:cNvPr id="35" name="正方形/長方形 34"/>
          <p:cNvSpPr/>
          <p:nvPr/>
        </p:nvSpPr>
        <p:spPr>
          <a:xfrm>
            <a:off x="2852924" y="3970467"/>
            <a:ext cx="5292000" cy="396000"/>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71450" indent="-171450">
              <a:buClr>
                <a:srgbClr val="F18F60"/>
              </a:buClr>
              <a:buFont typeface="Wingdings" panose="05000000000000000000" pitchFamily="2" charset="2"/>
              <a:buChar char="l"/>
              <a:defRPr/>
            </a:pPr>
            <a:r>
              <a:rPr lang="ja-JP" altLang="en-US" b="1"/>
              <a:t>本人情報公開 </a:t>
            </a:r>
            <a:r>
              <a:rPr lang="en-US" altLang="ja-JP" b="1"/>
              <a:t>/ </a:t>
            </a:r>
            <a:r>
              <a:rPr lang="ja-JP" altLang="en-US" b="1"/>
              <a:t>社員への人事情報公開サービス</a:t>
            </a:r>
          </a:p>
        </p:txBody>
      </p:sp>
      <p:sp>
        <p:nvSpPr>
          <p:cNvPr id="95" name="スライド番号プレースホルダー 1"/>
          <p:cNvSpPr>
            <a:spLocks noGrp="1"/>
          </p:cNvSpPr>
          <p:nvPr>
            <p:ph type="sldNum" sz="quarter" idx="12"/>
          </p:nvPr>
        </p:nvSpPr>
        <p:spPr>
          <a:xfrm>
            <a:off x="8532000" y="4932000"/>
            <a:ext cx="360000" cy="135000"/>
          </a:xfrm>
        </p:spPr>
        <p:txBody>
          <a:bodyPr/>
          <a:lstStyle/>
          <a:p>
            <a:fld id="{78AE49ED-73EF-499C-8307-28EB0E7CF529}" type="slidenum">
              <a:rPr kumimoji="1" lang="ja-JP" altLang="en-US" smtClean="0"/>
              <a:t>58</a:t>
            </a:fld>
            <a:endParaRPr kumimoji="1" lang="ja-JP" altLang="en-US"/>
          </a:p>
        </p:txBody>
      </p:sp>
      <p:cxnSp>
        <p:nvCxnSpPr>
          <p:cNvPr id="34" name="直線コネクタ 33"/>
          <p:cNvCxnSpPr/>
          <p:nvPr/>
        </p:nvCxnSpPr>
        <p:spPr>
          <a:xfrm>
            <a:off x="2924924" y="3096742"/>
            <a:ext cx="5220000"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2951828" y="4330762"/>
            <a:ext cx="52200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58416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78AE49ED-73EF-499C-8307-28EB0E7CF529}" type="slidenum">
              <a:rPr lang="ja-JP" altLang="en-US" smtClean="0"/>
              <a:pPr/>
              <a:t>59</a:t>
            </a:fld>
            <a:endParaRPr lang="ja-JP" altLang="en-US"/>
          </a:p>
        </p:txBody>
      </p:sp>
      <p:sp>
        <p:nvSpPr>
          <p:cNvPr id="2" name="フッター プレースホルダー 1"/>
          <p:cNvSpPr>
            <a:spLocks noGrp="1"/>
          </p:cNvSpPr>
          <p:nvPr>
            <p:ph type="ftr" sz="quarter" idx="3"/>
          </p:nvPr>
        </p:nvSpPr>
        <p:spPr/>
        <p:txBody>
          <a:bodyPr/>
          <a:lstStyle/>
          <a:p>
            <a:r>
              <a:rPr lang="en-US" altLang="ja-JP"/>
              <a:t>©Canon IT Solutions Inc.  All rights reserved.</a:t>
            </a:r>
            <a:endParaRPr lang="ja-JP" altLang="en-US"/>
          </a:p>
        </p:txBody>
      </p:sp>
      <p:sp>
        <p:nvSpPr>
          <p:cNvPr id="7" name="テキスト プレースホルダー 6"/>
          <p:cNvSpPr>
            <a:spLocks noGrp="1"/>
          </p:cNvSpPr>
          <p:nvPr>
            <p:ph type="body" sz="quarter" idx="16"/>
          </p:nvPr>
        </p:nvSpPr>
        <p:spPr>
          <a:xfrm>
            <a:off x="179512" y="591530"/>
            <a:ext cx="6372708" cy="315310"/>
          </a:xfrm>
        </p:spPr>
        <p:txBody>
          <a:bodyPr/>
          <a:lstStyle/>
          <a:p>
            <a:r>
              <a:rPr lang="ja-JP" altLang="en-US"/>
              <a:t>特長１：申請者・届出に応じた承認ルートの設定と参照</a:t>
            </a:r>
          </a:p>
          <a:p>
            <a:endParaRPr kumimoji="1" lang="ja-JP" altLang="en-US"/>
          </a:p>
        </p:txBody>
      </p:sp>
      <p:sp>
        <p:nvSpPr>
          <p:cNvPr id="8" name="テキスト プレースホルダー 7"/>
          <p:cNvSpPr>
            <a:spLocks noGrp="1"/>
          </p:cNvSpPr>
          <p:nvPr>
            <p:ph type="body" sz="quarter" idx="17"/>
          </p:nvPr>
        </p:nvSpPr>
        <p:spPr>
          <a:xfrm>
            <a:off x="251619" y="917812"/>
            <a:ext cx="8460842" cy="279306"/>
          </a:xfrm>
        </p:spPr>
        <p:txBody>
          <a:bodyPr/>
          <a:lstStyle/>
          <a:p>
            <a:r>
              <a:rPr lang="ja-JP" altLang="en-US"/>
              <a:t>従業員向けに人事データベースを基盤に独自の申請フォーム作成が可能</a:t>
            </a:r>
          </a:p>
          <a:p>
            <a:r>
              <a:rPr lang="ja-JP" altLang="en-US"/>
              <a:t>基準日時点の人事異動情報を参照し、申請者・届出内容に合わせて自動でワークフロールートを設定</a:t>
            </a:r>
          </a:p>
        </p:txBody>
      </p:sp>
      <p:sp>
        <p:nvSpPr>
          <p:cNvPr id="6" name="タイトル 5"/>
          <p:cNvSpPr>
            <a:spLocks noGrp="1"/>
          </p:cNvSpPr>
          <p:nvPr>
            <p:ph type="title"/>
          </p:nvPr>
        </p:nvSpPr>
        <p:spPr/>
        <p:txBody>
          <a:bodyPr/>
          <a:lstStyle/>
          <a:p>
            <a:r>
              <a:rPr lang="ja-JP" altLang="en-US"/>
              <a:t>人事諸届・照会特長</a:t>
            </a:r>
            <a:endParaRPr kumimoji="1" lang="ja-JP" altLang="en-US"/>
          </a:p>
        </p:txBody>
      </p:sp>
      <p:sp>
        <p:nvSpPr>
          <p:cNvPr id="9" name="AutoShape 5"/>
          <p:cNvSpPr>
            <a:spLocks noChangeArrowheads="1"/>
          </p:cNvSpPr>
          <p:nvPr/>
        </p:nvSpPr>
        <p:spPr bwMode="gray">
          <a:xfrm>
            <a:off x="2965321" y="2604521"/>
            <a:ext cx="1539171" cy="486000"/>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40500" rIns="40500" anchor="t"/>
          <a:lstStyle/>
          <a:p>
            <a:pPr>
              <a:buClr>
                <a:srgbClr val="0065AE"/>
              </a:buClr>
              <a:buSzPct val="80000"/>
              <a:defRPr/>
            </a:pPr>
            <a:endParaRPr kumimoji="0" lang="en-US" altLang="ja-JP" sz="825" kern="0">
              <a:solidFill>
                <a:srgbClr val="434343"/>
              </a:solidFill>
              <a:latin typeface="メイリオ" pitchFamily="50" charset="-128"/>
              <a:ea typeface="メイリオ" pitchFamily="50" charset="-128"/>
              <a:cs typeface="Arial Unicode MS" pitchFamily="50" charset="-128"/>
            </a:endParaRPr>
          </a:p>
        </p:txBody>
      </p:sp>
      <p:sp>
        <p:nvSpPr>
          <p:cNvPr id="10" name="Freeform 305"/>
          <p:cNvSpPr>
            <a:spLocks noEditPoints="1"/>
          </p:cNvSpPr>
          <p:nvPr/>
        </p:nvSpPr>
        <p:spPr bwMode="auto">
          <a:xfrm>
            <a:off x="3046330" y="2631524"/>
            <a:ext cx="405045" cy="405045"/>
          </a:xfrm>
          <a:custGeom>
            <a:avLst/>
            <a:gdLst>
              <a:gd name="T0" fmla="*/ 600 w 853"/>
              <a:gd name="T1" fmla="*/ 532 h 854"/>
              <a:gd name="T2" fmla="*/ 600 w 853"/>
              <a:gd name="T3" fmla="*/ 771 h 854"/>
              <a:gd name="T4" fmla="*/ 83 w 853"/>
              <a:gd name="T5" fmla="*/ 771 h 854"/>
              <a:gd name="T6" fmla="*/ 83 w 853"/>
              <a:gd name="T7" fmla="*/ 254 h 854"/>
              <a:gd name="T8" fmla="*/ 321 w 853"/>
              <a:gd name="T9" fmla="*/ 254 h 854"/>
              <a:gd name="T10" fmla="*/ 405 w 853"/>
              <a:gd name="T11" fmla="*/ 171 h 854"/>
              <a:gd name="T12" fmla="*/ 0 w 853"/>
              <a:gd name="T13" fmla="*/ 171 h 854"/>
              <a:gd name="T14" fmla="*/ 0 w 853"/>
              <a:gd name="T15" fmla="*/ 854 h 854"/>
              <a:gd name="T16" fmla="*/ 683 w 853"/>
              <a:gd name="T17" fmla="*/ 854 h 854"/>
              <a:gd name="T18" fmla="*/ 683 w 853"/>
              <a:gd name="T19" fmla="*/ 449 h 854"/>
              <a:gd name="T20" fmla="*/ 600 w 853"/>
              <a:gd name="T21" fmla="*/ 532 h 854"/>
              <a:gd name="T22" fmla="*/ 253 w 853"/>
              <a:gd name="T23" fmla="*/ 597 h 854"/>
              <a:gd name="T24" fmla="*/ 460 w 853"/>
              <a:gd name="T25" fmla="*/ 550 h 854"/>
              <a:gd name="T26" fmla="*/ 304 w 853"/>
              <a:gd name="T27" fmla="*/ 393 h 854"/>
              <a:gd name="T28" fmla="*/ 253 w 853"/>
              <a:gd name="T29" fmla="*/ 597 h 854"/>
              <a:gd name="T30" fmla="*/ 693 w 853"/>
              <a:gd name="T31" fmla="*/ 0 h 854"/>
              <a:gd name="T32" fmla="*/ 348 w 853"/>
              <a:gd name="T33" fmla="*/ 345 h 854"/>
              <a:gd name="T34" fmla="*/ 509 w 853"/>
              <a:gd name="T35" fmla="*/ 506 h 854"/>
              <a:gd name="T36" fmla="*/ 853 w 853"/>
              <a:gd name="T37" fmla="*/ 161 h 854"/>
              <a:gd name="T38" fmla="*/ 693 w 853"/>
              <a:gd name="T39" fmla="*/ 0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3" h="854">
                <a:moveTo>
                  <a:pt x="600" y="532"/>
                </a:moveTo>
                <a:lnTo>
                  <a:pt x="600" y="771"/>
                </a:lnTo>
                <a:lnTo>
                  <a:pt x="83" y="771"/>
                </a:lnTo>
                <a:lnTo>
                  <a:pt x="83" y="254"/>
                </a:lnTo>
                <a:lnTo>
                  <a:pt x="321" y="254"/>
                </a:lnTo>
                <a:lnTo>
                  <a:pt x="405" y="171"/>
                </a:lnTo>
                <a:lnTo>
                  <a:pt x="0" y="171"/>
                </a:lnTo>
                <a:lnTo>
                  <a:pt x="0" y="854"/>
                </a:lnTo>
                <a:lnTo>
                  <a:pt x="683" y="854"/>
                </a:lnTo>
                <a:lnTo>
                  <a:pt x="683" y="449"/>
                </a:lnTo>
                <a:lnTo>
                  <a:pt x="600" y="532"/>
                </a:lnTo>
                <a:close/>
                <a:moveTo>
                  <a:pt x="253" y="597"/>
                </a:moveTo>
                <a:lnTo>
                  <a:pt x="460" y="550"/>
                </a:lnTo>
                <a:lnTo>
                  <a:pt x="304" y="393"/>
                </a:lnTo>
                <a:lnTo>
                  <a:pt x="253" y="597"/>
                </a:lnTo>
                <a:close/>
                <a:moveTo>
                  <a:pt x="693" y="0"/>
                </a:moveTo>
                <a:lnTo>
                  <a:pt x="348" y="345"/>
                </a:lnTo>
                <a:lnTo>
                  <a:pt x="509" y="506"/>
                </a:lnTo>
                <a:lnTo>
                  <a:pt x="853" y="161"/>
                </a:lnTo>
                <a:lnTo>
                  <a:pt x="693" y="0"/>
                </a:lnTo>
                <a:close/>
              </a:path>
            </a:pathLst>
          </a:custGeom>
          <a:solidFill>
            <a:srgbClr val="54C2F0"/>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latin typeface="メイリオ" pitchFamily="50" charset="-128"/>
              <a:ea typeface="メイリオ" pitchFamily="50" charset="-128"/>
              <a:cs typeface="メイリオ" pitchFamily="50" charset="-128"/>
            </a:endParaRPr>
          </a:p>
        </p:txBody>
      </p:sp>
      <p:sp>
        <p:nvSpPr>
          <p:cNvPr id="11" name="Freeform 305"/>
          <p:cNvSpPr>
            <a:spLocks noEditPoints="1"/>
          </p:cNvSpPr>
          <p:nvPr/>
        </p:nvSpPr>
        <p:spPr bwMode="auto">
          <a:xfrm>
            <a:off x="3046330" y="2145416"/>
            <a:ext cx="432048" cy="432048"/>
          </a:xfrm>
          <a:custGeom>
            <a:avLst/>
            <a:gdLst>
              <a:gd name="T0" fmla="*/ 600 w 853"/>
              <a:gd name="T1" fmla="*/ 532 h 854"/>
              <a:gd name="T2" fmla="*/ 600 w 853"/>
              <a:gd name="T3" fmla="*/ 771 h 854"/>
              <a:gd name="T4" fmla="*/ 83 w 853"/>
              <a:gd name="T5" fmla="*/ 771 h 854"/>
              <a:gd name="T6" fmla="*/ 83 w 853"/>
              <a:gd name="T7" fmla="*/ 254 h 854"/>
              <a:gd name="T8" fmla="*/ 321 w 853"/>
              <a:gd name="T9" fmla="*/ 254 h 854"/>
              <a:gd name="T10" fmla="*/ 405 w 853"/>
              <a:gd name="T11" fmla="*/ 171 h 854"/>
              <a:gd name="T12" fmla="*/ 0 w 853"/>
              <a:gd name="T13" fmla="*/ 171 h 854"/>
              <a:gd name="T14" fmla="*/ 0 w 853"/>
              <a:gd name="T15" fmla="*/ 854 h 854"/>
              <a:gd name="T16" fmla="*/ 683 w 853"/>
              <a:gd name="T17" fmla="*/ 854 h 854"/>
              <a:gd name="T18" fmla="*/ 683 w 853"/>
              <a:gd name="T19" fmla="*/ 449 h 854"/>
              <a:gd name="T20" fmla="*/ 600 w 853"/>
              <a:gd name="T21" fmla="*/ 532 h 854"/>
              <a:gd name="T22" fmla="*/ 253 w 853"/>
              <a:gd name="T23" fmla="*/ 597 h 854"/>
              <a:gd name="T24" fmla="*/ 460 w 853"/>
              <a:gd name="T25" fmla="*/ 550 h 854"/>
              <a:gd name="T26" fmla="*/ 304 w 853"/>
              <a:gd name="T27" fmla="*/ 393 h 854"/>
              <a:gd name="T28" fmla="*/ 253 w 853"/>
              <a:gd name="T29" fmla="*/ 597 h 854"/>
              <a:gd name="T30" fmla="*/ 693 w 853"/>
              <a:gd name="T31" fmla="*/ 0 h 854"/>
              <a:gd name="T32" fmla="*/ 348 w 853"/>
              <a:gd name="T33" fmla="*/ 345 h 854"/>
              <a:gd name="T34" fmla="*/ 509 w 853"/>
              <a:gd name="T35" fmla="*/ 506 h 854"/>
              <a:gd name="T36" fmla="*/ 853 w 853"/>
              <a:gd name="T37" fmla="*/ 161 h 854"/>
              <a:gd name="T38" fmla="*/ 693 w 853"/>
              <a:gd name="T39" fmla="*/ 0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3" h="854">
                <a:moveTo>
                  <a:pt x="600" y="532"/>
                </a:moveTo>
                <a:lnTo>
                  <a:pt x="600" y="771"/>
                </a:lnTo>
                <a:lnTo>
                  <a:pt x="83" y="771"/>
                </a:lnTo>
                <a:lnTo>
                  <a:pt x="83" y="254"/>
                </a:lnTo>
                <a:lnTo>
                  <a:pt x="321" y="254"/>
                </a:lnTo>
                <a:lnTo>
                  <a:pt x="405" y="171"/>
                </a:lnTo>
                <a:lnTo>
                  <a:pt x="0" y="171"/>
                </a:lnTo>
                <a:lnTo>
                  <a:pt x="0" y="854"/>
                </a:lnTo>
                <a:lnTo>
                  <a:pt x="683" y="854"/>
                </a:lnTo>
                <a:lnTo>
                  <a:pt x="683" y="449"/>
                </a:lnTo>
                <a:lnTo>
                  <a:pt x="600" y="532"/>
                </a:lnTo>
                <a:close/>
                <a:moveTo>
                  <a:pt x="253" y="597"/>
                </a:moveTo>
                <a:lnTo>
                  <a:pt x="460" y="550"/>
                </a:lnTo>
                <a:lnTo>
                  <a:pt x="304" y="393"/>
                </a:lnTo>
                <a:lnTo>
                  <a:pt x="253" y="597"/>
                </a:lnTo>
                <a:close/>
                <a:moveTo>
                  <a:pt x="693" y="0"/>
                </a:moveTo>
                <a:lnTo>
                  <a:pt x="348" y="345"/>
                </a:lnTo>
                <a:lnTo>
                  <a:pt x="509" y="506"/>
                </a:lnTo>
                <a:lnTo>
                  <a:pt x="853" y="161"/>
                </a:lnTo>
                <a:lnTo>
                  <a:pt x="693" y="0"/>
                </a:lnTo>
                <a:close/>
              </a:path>
            </a:pathLst>
          </a:custGeom>
          <a:solidFill>
            <a:srgbClr val="54C2F0"/>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latin typeface="メイリオ" pitchFamily="50" charset="-128"/>
              <a:ea typeface="メイリオ" pitchFamily="50" charset="-128"/>
              <a:cs typeface="メイリオ" pitchFamily="50" charset="-128"/>
            </a:endParaRPr>
          </a:p>
        </p:txBody>
      </p:sp>
      <p:sp>
        <p:nvSpPr>
          <p:cNvPr id="12" name="AutoShape 5"/>
          <p:cNvSpPr>
            <a:spLocks noChangeArrowheads="1"/>
          </p:cNvSpPr>
          <p:nvPr/>
        </p:nvSpPr>
        <p:spPr bwMode="gray">
          <a:xfrm>
            <a:off x="503548" y="2091410"/>
            <a:ext cx="1539171" cy="891099"/>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40500" rIns="40500" anchor="t"/>
          <a:lstStyle/>
          <a:p>
            <a:pPr>
              <a:buClr>
                <a:srgbClr val="0065AE"/>
              </a:buClr>
              <a:buSzPct val="80000"/>
              <a:defRPr/>
            </a:pPr>
            <a:endParaRPr kumimoji="0" lang="en-US" altLang="ja-JP" sz="825" kern="0">
              <a:solidFill>
                <a:srgbClr val="434343"/>
              </a:solidFill>
              <a:latin typeface="メイリオ" pitchFamily="50" charset="-128"/>
              <a:ea typeface="メイリオ" pitchFamily="50" charset="-128"/>
              <a:cs typeface="Arial Unicode MS" pitchFamily="50" charset="-128"/>
            </a:endParaRPr>
          </a:p>
        </p:txBody>
      </p:sp>
      <p:sp>
        <p:nvSpPr>
          <p:cNvPr id="13" name="角丸四角形 12"/>
          <p:cNvSpPr/>
          <p:nvPr/>
        </p:nvSpPr>
        <p:spPr>
          <a:xfrm>
            <a:off x="503548" y="1794377"/>
            <a:ext cx="1539000" cy="270000"/>
          </a:xfrm>
          <a:prstGeom prst="roundRect">
            <a:avLst>
              <a:gd name="adj" fmla="val 10028"/>
            </a:avLst>
          </a:prstGeom>
          <a:solidFill>
            <a:srgbClr val="54C2F0"/>
          </a:solidFill>
          <a:ln w="25400" cap="flat" cmpd="sng" algn="ctr">
            <a:solidFill>
              <a:srgbClr val="54C2F0"/>
            </a:solidFill>
            <a:prstDash val="solid"/>
          </a:ln>
          <a:effectLst/>
        </p:spPr>
        <p:txBody>
          <a:bodyPr lIns="68577" tIns="34289" rIns="68577" bIns="34289" rtlCol="0" anchor="ctr"/>
          <a:lstStyle/>
          <a:p>
            <a:pPr algn="ctr">
              <a:defRPr/>
            </a:pPr>
            <a:r>
              <a:rPr kumimoji="0" lang="ja-JP" altLang="en-US" sz="1500" kern="0">
                <a:solidFill>
                  <a:sysClr val="window" lastClr="FFFFFF"/>
                </a:solidFill>
                <a:latin typeface="メイリオ"/>
                <a:ea typeface="メイリオ"/>
                <a:cs typeface="メイリオ" panose="020B0604030504040204" pitchFamily="50" charset="-128"/>
              </a:rPr>
              <a:t>申請者</a:t>
            </a:r>
            <a:endParaRPr kumimoji="0" lang="en-US" altLang="ja-JP" sz="1500" kern="0">
              <a:solidFill>
                <a:sysClr val="window" lastClr="FFFFFF"/>
              </a:solidFill>
              <a:latin typeface="メイリオ"/>
              <a:ea typeface="メイリオ"/>
              <a:cs typeface="メイリオ" panose="020B0604030504040204" pitchFamily="50" charset="-128"/>
            </a:endParaRPr>
          </a:p>
        </p:txBody>
      </p:sp>
      <p:sp>
        <p:nvSpPr>
          <p:cNvPr id="14" name="角丸四角形 13"/>
          <p:cNvSpPr/>
          <p:nvPr/>
        </p:nvSpPr>
        <p:spPr>
          <a:xfrm>
            <a:off x="2965321" y="1794377"/>
            <a:ext cx="1539171" cy="270000"/>
          </a:xfrm>
          <a:prstGeom prst="roundRect">
            <a:avLst>
              <a:gd name="adj" fmla="val 10028"/>
            </a:avLst>
          </a:prstGeom>
          <a:solidFill>
            <a:srgbClr val="54C2F0"/>
          </a:solidFill>
          <a:ln w="25400" cap="flat" cmpd="sng" algn="ctr">
            <a:solidFill>
              <a:srgbClr val="54C2F0"/>
            </a:solidFill>
            <a:prstDash val="solid"/>
          </a:ln>
          <a:effectLst/>
        </p:spPr>
        <p:txBody>
          <a:bodyPr lIns="68577" tIns="34289" rIns="68577" bIns="34289" rtlCol="0" anchor="ctr"/>
          <a:lstStyle/>
          <a:p>
            <a:pPr algn="ctr">
              <a:defRPr/>
            </a:pPr>
            <a:r>
              <a:rPr kumimoji="0" lang="ja-JP" altLang="en-US" sz="1500" kern="0">
                <a:solidFill>
                  <a:sysClr val="window" lastClr="FFFFFF"/>
                </a:solidFill>
                <a:latin typeface="メイリオ"/>
                <a:ea typeface="メイリオ"/>
                <a:cs typeface="メイリオ" panose="020B0604030504040204" pitchFamily="50" charset="-128"/>
              </a:rPr>
              <a:t>届出</a:t>
            </a:r>
            <a:endParaRPr kumimoji="0" lang="en-US" altLang="ja-JP" sz="1500" kern="0">
              <a:solidFill>
                <a:sysClr val="window" lastClr="FFFFFF"/>
              </a:solidFill>
              <a:latin typeface="メイリオ"/>
              <a:ea typeface="メイリオ"/>
              <a:cs typeface="メイリオ" panose="020B0604030504040204" pitchFamily="50" charset="-128"/>
            </a:endParaRPr>
          </a:p>
        </p:txBody>
      </p:sp>
      <p:sp>
        <p:nvSpPr>
          <p:cNvPr id="15" name="AutoShape 5"/>
          <p:cNvSpPr>
            <a:spLocks noChangeArrowheads="1"/>
          </p:cNvSpPr>
          <p:nvPr/>
        </p:nvSpPr>
        <p:spPr bwMode="gray">
          <a:xfrm>
            <a:off x="2965321" y="2091410"/>
            <a:ext cx="1539171" cy="486000"/>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40500" rIns="40500" anchor="t"/>
          <a:lstStyle/>
          <a:p>
            <a:pPr>
              <a:buClr>
                <a:srgbClr val="0065AE"/>
              </a:buClr>
              <a:buSzPct val="80000"/>
              <a:defRPr/>
            </a:pPr>
            <a:endParaRPr kumimoji="0" lang="en-US" altLang="ja-JP" sz="825" kern="0">
              <a:solidFill>
                <a:srgbClr val="434343"/>
              </a:solidFill>
              <a:latin typeface="メイリオ" pitchFamily="50" charset="-128"/>
              <a:ea typeface="メイリオ" pitchFamily="50" charset="-128"/>
              <a:cs typeface="Arial Unicode MS" pitchFamily="50" charset="-128"/>
            </a:endParaRPr>
          </a:p>
        </p:txBody>
      </p:sp>
      <p:sp>
        <p:nvSpPr>
          <p:cNvPr id="16" name="角丸四角形 15"/>
          <p:cNvSpPr/>
          <p:nvPr/>
        </p:nvSpPr>
        <p:spPr>
          <a:xfrm>
            <a:off x="5724128" y="1794407"/>
            <a:ext cx="2889000" cy="270000"/>
          </a:xfrm>
          <a:prstGeom prst="roundRect">
            <a:avLst>
              <a:gd name="adj" fmla="val 10028"/>
            </a:avLst>
          </a:prstGeom>
          <a:solidFill>
            <a:srgbClr val="54C2F0"/>
          </a:solidFill>
          <a:ln w="25400" cap="flat" cmpd="sng" algn="ctr">
            <a:solidFill>
              <a:srgbClr val="54C2F0"/>
            </a:solidFill>
            <a:prstDash val="solid"/>
          </a:ln>
          <a:effectLst/>
        </p:spPr>
        <p:txBody>
          <a:bodyPr lIns="68577" tIns="34289" rIns="68577" bIns="34289" rtlCol="0" anchor="ctr"/>
          <a:lstStyle/>
          <a:p>
            <a:pPr algn="ctr">
              <a:defRPr/>
            </a:pPr>
            <a:r>
              <a:rPr kumimoji="0" lang="ja-JP" altLang="en-US" sz="1500" kern="0">
                <a:solidFill>
                  <a:sysClr val="window" lastClr="FFFFFF"/>
                </a:solidFill>
                <a:latin typeface="メイリオ"/>
                <a:ea typeface="メイリオ"/>
                <a:cs typeface="メイリオ" panose="020B0604030504040204" pitchFamily="50" charset="-128"/>
              </a:rPr>
              <a:t>承認フロー</a:t>
            </a:r>
            <a:endParaRPr kumimoji="0" lang="en-US" altLang="ja-JP" sz="1500" kern="0">
              <a:solidFill>
                <a:sysClr val="window" lastClr="FFFFFF"/>
              </a:solidFill>
              <a:latin typeface="メイリオ"/>
              <a:ea typeface="メイリオ"/>
              <a:cs typeface="メイリオ" panose="020B0604030504040204" pitchFamily="50" charset="-128"/>
            </a:endParaRPr>
          </a:p>
        </p:txBody>
      </p:sp>
      <p:sp>
        <p:nvSpPr>
          <p:cNvPr id="17" name="AutoShape 5"/>
          <p:cNvSpPr>
            <a:spLocks noChangeArrowheads="1"/>
          </p:cNvSpPr>
          <p:nvPr/>
        </p:nvSpPr>
        <p:spPr bwMode="gray">
          <a:xfrm>
            <a:off x="5724128" y="2091410"/>
            <a:ext cx="2889321" cy="702078"/>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40500" rIns="40500" anchor="t"/>
          <a:lstStyle/>
          <a:p>
            <a:pPr>
              <a:buClr>
                <a:srgbClr val="0065AE"/>
              </a:buClr>
              <a:buSzPct val="80000"/>
              <a:defRPr/>
            </a:pPr>
            <a:endParaRPr kumimoji="0" lang="en-US" altLang="ja-JP" sz="825" kern="0">
              <a:solidFill>
                <a:srgbClr val="434343"/>
              </a:solidFill>
              <a:latin typeface="メイリオ" pitchFamily="50" charset="-128"/>
              <a:ea typeface="メイリオ" pitchFamily="50" charset="-128"/>
              <a:cs typeface="Arial Unicode MS" pitchFamily="50" charset="-128"/>
            </a:endParaRPr>
          </a:p>
        </p:txBody>
      </p:sp>
      <p:sp>
        <p:nvSpPr>
          <p:cNvPr id="18" name="Freeform 305"/>
          <p:cNvSpPr>
            <a:spLocks noEditPoints="1"/>
          </p:cNvSpPr>
          <p:nvPr/>
        </p:nvSpPr>
        <p:spPr bwMode="auto">
          <a:xfrm>
            <a:off x="3046330" y="2118413"/>
            <a:ext cx="405045" cy="405045"/>
          </a:xfrm>
          <a:custGeom>
            <a:avLst/>
            <a:gdLst>
              <a:gd name="T0" fmla="*/ 600 w 853"/>
              <a:gd name="T1" fmla="*/ 532 h 854"/>
              <a:gd name="T2" fmla="*/ 600 w 853"/>
              <a:gd name="T3" fmla="*/ 771 h 854"/>
              <a:gd name="T4" fmla="*/ 83 w 853"/>
              <a:gd name="T5" fmla="*/ 771 h 854"/>
              <a:gd name="T6" fmla="*/ 83 w 853"/>
              <a:gd name="T7" fmla="*/ 254 h 854"/>
              <a:gd name="T8" fmla="*/ 321 w 853"/>
              <a:gd name="T9" fmla="*/ 254 h 854"/>
              <a:gd name="T10" fmla="*/ 405 w 853"/>
              <a:gd name="T11" fmla="*/ 171 h 854"/>
              <a:gd name="T12" fmla="*/ 0 w 853"/>
              <a:gd name="T13" fmla="*/ 171 h 854"/>
              <a:gd name="T14" fmla="*/ 0 w 853"/>
              <a:gd name="T15" fmla="*/ 854 h 854"/>
              <a:gd name="T16" fmla="*/ 683 w 853"/>
              <a:gd name="T17" fmla="*/ 854 h 854"/>
              <a:gd name="T18" fmla="*/ 683 w 853"/>
              <a:gd name="T19" fmla="*/ 449 h 854"/>
              <a:gd name="T20" fmla="*/ 600 w 853"/>
              <a:gd name="T21" fmla="*/ 532 h 854"/>
              <a:gd name="T22" fmla="*/ 253 w 853"/>
              <a:gd name="T23" fmla="*/ 597 h 854"/>
              <a:gd name="T24" fmla="*/ 460 w 853"/>
              <a:gd name="T25" fmla="*/ 550 h 854"/>
              <a:gd name="T26" fmla="*/ 304 w 853"/>
              <a:gd name="T27" fmla="*/ 393 h 854"/>
              <a:gd name="T28" fmla="*/ 253 w 853"/>
              <a:gd name="T29" fmla="*/ 597 h 854"/>
              <a:gd name="T30" fmla="*/ 693 w 853"/>
              <a:gd name="T31" fmla="*/ 0 h 854"/>
              <a:gd name="T32" fmla="*/ 348 w 853"/>
              <a:gd name="T33" fmla="*/ 345 h 854"/>
              <a:gd name="T34" fmla="*/ 509 w 853"/>
              <a:gd name="T35" fmla="*/ 506 h 854"/>
              <a:gd name="T36" fmla="*/ 853 w 853"/>
              <a:gd name="T37" fmla="*/ 161 h 854"/>
              <a:gd name="T38" fmla="*/ 693 w 853"/>
              <a:gd name="T39" fmla="*/ 0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3" h="854">
                <a:moveTo>
                  <a:pt x="600" y="532"/>
                </a:moveTo>
                <a:lnTo>
                  <a:pt x="600" y="771"/>
                </a:lnTo>
                <a:lnTo>
                  <a:pt x="83" y="771"/>
                </a:lnTo>
                <a:lnTo>
                  <a:pt x="83" y="254"/>
                </a:lnTo>
                <a:lnTo>
                  <a:pt x="321" y="254"/>
                </a:lnTo>
                <a:lnTo>
                  <a:pt x="405" y="171"/>
                </a:lnTo>
                <a:lnTo>
                  <a:pt x="0" y="171"/>
                </a:lnTo>
                <a:lnTo>
                  <a:pt x="0" y="854"/>
                </a:lnTo>
                <a:lnTo>
                  <a:pt x="683" y="854"/>
                </a:lnTo>
                <a:lnTo>
                  <a:pt x="683" y="449"/>
                </a:lnTo>
                <a:lnTo>
                  <a:pt x="600" y="532"/>
                </a:lnTo>
                <a:close/>
                <a:moveTo>
                  <a:pt x="253" y="597"/>
                </a:moveTo>
                <a:lnTo>
                  <a:pt x="460" y="550"/>
                </a:lnTo>
                <a:lnTo>
                  <a:pt x="304" y="393"/>
                </a:lnTo>
                <a:lnTo>
                  <a:pt x="253" y="597"/>
                </a:lnTo>
                <a:close/>
                <a:moveTo>
                  <a:pt x="693" y="0"/>
                </a:moveTo>
                <a:lnTo>
                  <a:pt x="348" y="345"/>
                </a:lnTo>
                <a:lnTo>
                  <a:pt x="509" y="506"/>
                </a:lnTo>
                <a:lnTo>
                  <a:pt x="853" y="161"/>
                </a:lnTo>
                <a:lnTo>
                  <a:pt x="693" y="0"/>
                </a:lnTo>
                <a:close/>
              </a:path>
            </a:pathLst>
          </a:custGeom>
          <a:solidFill>
            <a:srgbClr val="54C2F0"/>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latin typeface="メイリオ" pitchFamily="50" charset="-128"/>
              <a:ea typeface="メイリオ" pitchFamily="50" charset="-128"/>
              <a:cs typeface="メイリオ" pitchFamily="50" charset="-128"/>
            </a:endParaRPr>
          </a:p>
        </p:txBody>
      </p:sp>
      <p:sp>
        <p:nvSpPr>
          <p:cNvPr id="19" name="AutoShape 475"/>
          <p:cNvSpPr>
            <a:spLocks/>
          </p:cNvSpPr>
          <p:nvPr/>
        </p:nvSpPr>
        <p:spPr bwMode="auto">
          <a:xfrm>
            <a:off x="3478378" y="2118415"/>
            <a:ext cx="972108" cy="398596"/>
          </a:xfrm>
          <a:prstGeom prst="flowChartAlternateProcess">
            <a:avLst/>
          </a:prstGeom>
          <a:noFill/>
          <a:ln w="9525" cap="flat" cmpd="sng" algn="ctr">
            <a:noFill/>
            <a:prstDash val="solid"/>
            <a:headEnd/>
            <a:tailEnd/>
          </a:ln>
          <a:effectLst/>
        </p:spPr>
        <p:txBody>
          <a:bodyPr/>
          <a:lstStyle/>
          <a:p>
            <a:pPr algn="ctr">
              <a:defRPr/>
            </a:pPr>
            <a:r>
              <a:rPr kumimoji="0" lang="ja-JP" altLang="en-US" sz="1350" kern="0">
                <a:latin typeface="メイリオ" pitchFamily="50" charset="-128"/>
                <a:ea typeface="メイリオ" pitchFamily="50" charset="-128"/>
                <a:cs typeface="メイリオ" pitchFamily="50" charset="-128"/>
              </a:rPr>
              <a:t>資格取得</a:t>
            </a:r>
            <a:endParaRPr kumimoji="0" lang="en-US" altLang="ja-JP" sz="1350" kern="0">
              <a:latin typeface="メイリオ" pitchFamily="50" charset="-128"/>
              <a:ea typeface="メイリオ" pitchFamily="50" charset="-128"/>
              <a:cs typeface="メイリオ" pitchFamily="50" charset="-128"/>
            </a:endParaRPr>
          </a:p>
          <a:p>
            <a:pPr algn="ctr">
              <a:defRPr/>
            </a:pPr>
            <a:r>
              <a:rPr kumimoji="0" lang="ja-JP" altLang="en-US" sz="1350" kern="0">
                <a:latin typeface="メイリオ" pitchFamily="50" charset="-128"/>
                <a:ea typeface="メイリオ" pitchFamily="50" charset="-128"/>
                <a:cs typeface="メイリオ" pitchFamily="50" charset="-128"/>
              </a:rPr>
              <a:t>申請</a:t>
            </a:r>
          </a:p>
        </p:txBody>
      </p:sp>
      <p:sp>
        <p:nvSpPr>
          <p:cNvPr id="20" name="AutoShape 475"/>
          <p:cNvSpPr>
            <a:spLocks/>
          </p:cNvSpPr>
          <p:nvPr/>
        </p:nvSpPr>
        <p:spPr bwMode="auto">
          <a:xfrm>
            <a:off x="3478378" y="2712481"/>
            <a:ext cx="1269141" cy="398596"/>
          </a:xfrm>
          <a:prstGeom prst="flowChartAlternateProcess">
            <a:avLst/>
          </a:prstGeom>
          <a:noFill/>
          <a:ln w="9525" cap="flat" cmpd="sng" algn="ctr">
            <a:noFill/>
            <a:prstDash val="solid"/>
            <a:headEnd/>
            <a:tailEnd/>
          </a:ln>
          <a:effectLst/>
        </p:spPr>
        <p:txBody>
          <a:bodyPr/>
          <a:lstStyle/>
          <a:p>
            <a:pPr>
              <a:defRPr/>
            </a:pPr>
            <a:r>
              <a:rPr kumimoji="0" lang="ja-JP" altLang="en-US" sz="1350" kern="0">
                <a:latin typeface="メイリオ" pitchFamily="50" charset="-128"/>
                <a:ea typeface="メイリオ" pitchFamily="50" charset="-128"/>
                <a:cs typeface="メイリオ" pitchFamily="50" charset="-128"/>
              </a:rPr>
              <a:t>名刺発注</a:t>
            </a:r>
          </a:p>
        </p:txBody>
      </p:sp>
      <p:sp>
        <p:nvSpPr>
          <p:cNvPr id="21" name="Freeform 305"/>
          <p:cNvSpPr>
            <a:spLocks noEditPoints="1"/>
          </p:cNvSpPr>
          <p:nvPr/>
        </p:nvSpPr>
        <p:spPr bwMode="auto">
          <a:xfrm>
            <a:off x="3046330" y="3171530"/>
            <a:ext cx="432048" cy="432048"/>
          </a:xfrm>
          <a:custGeom>
            <a:avLst/>
            <a:gdLst>
              <a:gd name="T0" fmla="*/ 600 w 853"/>
              <a:gd name="T1" fmla="*/ 532 h 854"/>
              <a:gd name="T2" fmla="*/ 600 w 853"/>
              <a:gd name="T3" fmla="*/ 771 h 854"/>
              <a:gd name="T4" fmla="*/ 83 w 853"/>
              <a:gd name="T5" fmla="*/ 771 h 854"/>
              <a:gd name="T6" fmla="*/ 83 w 853"/>
              <a:gd name="T7" fmla="*/ 254 h 854"/>
              <a:gd name="T8" fmla="*/ 321 w 853"/>
              <a:gd name="T9" fmla="*/ 254 h 854"/>
              <a:gd name="T10" fmla="*/ 405 w 853"/>
              <a:gd name="T11" fmla="*/ 171 h 854"/>
              <a:gd name="T12" fmla="*/ 0 w 853"/>
              <a:gd name="T13" fmla="*/ 171 h 854"/>
              <a:gd name="T14" fmla="*/ 0 w 853"/>
              <a:gd name="T15" fmla="*/ 854 h 854"/>
              <a:gd name="T16" fmla="*/ 683 w 853"/>
              <a:gd name="T17" fmla="*/ 854 h 854"/>
              <a:gd name="T18" fmla="*/ 683 w 853"/>
              <a:gd name="T19" fmla="*/ 449 h 854"/>
              <a:gd name="T20" fmla="*/ 600 w 853"/>
              <a:gd name="T21" fmla="*/ 532 h 854"/>
              <a:gd name="T22" fmla="*/ 253 w 853"/>
              <a:gd name="T23" fmla="*/ 597 h 854"/>
              <a:gd name="T24" fmla="*/ 460 w 853"/>
              <a:gd name="T25" fmla="*/ 550 h 854"/>
              <a:gd name="T26" fmla="*/ 304 w 853"/>
              <a:gd name="T27" fmla="*/ 393 h 854"/>
              <a:gd name="T28" fmla="*/ 253 w 853"/>
              <a:gd name="T29" fmla="*/ 597 h 854"/>
              <a:gd name="T30" fmla="*/ 693 w 853"/>
              <a:gd name="T31" fmla="*/ 0 h 854"/>
              <a:gd name="T32" fmla="*/ 348 w 853"/>
              <a:gd name="T33" fmla="*/ 345 h 854"/>
              <a:gd name="T34" fmla="*/ 509 w 853"/>
              <a:gd name="T35" fmla="*/ 506 h 854"/>
              <a:gd name="T36" fmla="*/ 853 w 853"/>
              <a:gd name="T37" fmla="*/ 161 h 854"/>
              <a:gd name="T38" fmla="*/ 693 w 853"/>
              <a:gd name="T39" fmla="*/ 0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3" h="854">
                <a:moveTo>
                  <a:pt x="600" y="532"/>
                </a:moveTo>
                <a:lnTo>
                  <a:pt x="600" y="771"/>
                </a:lnTo>
                <a:lnTo>
                  <a:pt x="83" y="771"/>
                </a:lnTo>
                <a:lnTo>
                  <a:pt x="83" y="254"/>
                </a:lnTo>
                <a:lnTo>
                  <a:pt x="321" y="254"/>
                </a:lnTo>
                <a:lnTo>
                  <a:pt x="405" y="171"/>
                </a:lnTo>
                <a:lnTo>
                  <a:pt x="0" y="171"/>
                </a:lnTo>
                <a:lnTo>
                  <a:pt x="0" y="854"/>
                </a:lnTo>
                <a:lnTo>
                  <a:pt x="683" y="854"/>
                </a:lnTo>
                <a:lnTo>
                  <a:pt x="683" y="449"/>
                </a:lnTo>
                <a:lnTo>
                  <a:pt x="600" y="532"/>
                </a:lnTo>
                <a:close/>
                <a:moveTo>
                  <a:pt x="253" y="597"/>
                </a:moveTo>
                <a:lnTo>
                  <a:pt x="460" y="550"/>
                </a:lnTo>
                <a:lnTo>
                  <a:pt x="304" y="393"/>
                </a:lnTo>
                <a:lnTo>
                  <a:pt x="253" y="597"/>
                </a:lnTo>
                <a:close/>
                <a:moveTo>
                  <a:pt x="693" y="0"/>
                </a:moveTo>
                <a:lnTo>
                  <a:pt x="348" y="345"/>
                </a:lnTo>
                <a:lnTo>
                  <a:pt x="509" y="506"/>
                </a:lnTo>
                <a:lnTo>
                  <a:pt x="853" y="161"/>
                </a:lnTo>
                <a:lnTo>
                  <a:pt x="693" y="0"/>
                </a:lnTo>
                <a:close/>
              </a:path>
            </a:pathLst>
          </a:custGeom>
          <a:solidFill>
            <a:srgbClr val="54C2F0"/>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latin typeface="メイリオ" pitchFamily="50" charset="-128"/>
              <a:ea typeface="メイリオ" pitchFamily="50" charset="-128"/>
              <a:cs typeface="メイリオ" pitchFamily="50" charset="-128"/>
            </a:endParaRPr>
          </a:p>
        </p:txBody>
      </p:sp>
      <p:sp>
        <p:nvSpPr>
          <p:cNvPr id="22" name="AutoShape 5"/>
          <p:cNvSpPr>
            <a:spLocks noChangeArrowheads="1"/>
          </p:cNvSpPr>
          <p:nvPr/>
        </p:nvSpPr>
        <p:spPr bwMode="gray">
          <a:xfrm>
            <a:off x="2965321" y="3117524"/>
            <a:ext cx="1539171" cy="486000"/>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40500" rIns="40500" anchor="t"/>
          <a:lstStyle/>
          <a:p>
            <a:pPr>
              <a:buClr>
                <a:srgbClr val="0065AE"/>
              </a:buClr>
              <a:buSzPct val="80000"/>
              <a:defRPr/>
            </a:pPr>
            <a:endParaRPr kumimoji="0" lang="en-US" altLang="ja-JP" sz="825" kern="0">
              <a:solidFill>
                <a:srgbClr val="434343"/>
              </a:solidFill>
              <a:latin typeface="メイリオ" pitchFamily="50" charset="-128"/>
              <a:ea typeface="メイリオ" pitchFamily="50" charset="-128"/>
              <a:cs typeface="Arial Unicode MS" pitchFamily="50" charset="-128"/>
            </a:endParaRPr>
          </a:p>
        </p:txBody>
      </p:sp>
      <p:sp>
        <p:nvSpPr>
          <p:cNvPr id="23" name="Freeform 305"/>
          <p:cNvSpPr>
            <a:spLocks noEditPoints="1"/>
          </p:cNvSpPr>
          <p:nvPr/>
        </p:nvSpPr>
        <p:spPr bwMode="auto">
          <a:xfrm>
            <a:off x="3046330" y="3117524"/>
            <a:ext cx="405045" cy="405045"/>
          </a:xfrm>
          <a:custGeom>
            <a:avLst/>
            <a:gdLst>
              <a:gd name="T0" fmla="*/ 600 w 853"/>
              <a:gd name="T1" fmla="*/ 532 h 854"/>
              <a:gd name="T2" fmla="*/ 600 w 853"/>
              <a:gd name="T3" fmla="*/ 771 h 854"/>
              <a:gd name="T4" fmla="*/ 83 w 853"/>
              <a:gd name="T5" fmla="*/ 771 h 854"/>
              <a:gd name="T6" fmla="*/ 83 w 853"/>
              <a:gd name="T7" fmla="*/ 254 h 854"/>
              <a:gd name="T8" fmla="*/ 321 w 853"/>
              <a:gd name="T9" fmla="*/ 254 h 854"/>
              <a:gd name="T10" fmla="*/ 405 w 853"/>
              <a:gd name="T11" fmla="*/ 171 h 854"/>
              <a:gd name="T12" fmla="*/ 0 w 853"/>
              <a:gd name="T13" fmla="*/ 171 h 854"/>
              <a:gd name="T14" fmla="*/ 0 w 853"/>
              <a:gd name="T15" fmla="*/ 854 h 854"/>
              <a:gd name="T16" fmla="*/ 683 w 853"/>
              <a:gd name="T17" fmla="*/ 854 h 854"/>
              <a:gd name="T18" fmla="*/ 683 w 853"/>
              <a:gd name="T19" fmla="*/ 449 h 854"/>
              <a:gd name="T20" fmla="*/ 600 w 853"/>
              <a:gd name="T21" fmla="*/ 532 h 854"/>
              <a:gd name="T22" fmla="*/ 253 w 853"/>
              <a:gd name="T23" fmla="*/ 597 h 854"/>
              <a:gd name="T24" fmla="*/ 460 w 853"/>
              <a:gd name="T25" fmla="*/ 550 h 854"/>
              <a:gd name="T26" fmla="*/ 304 w 853"/>
              <a:gd name="T27" fmla="*/ 393 h 854"/>
              <a:gd name="T28" fmla="*/ 253 w 853"/>
              <a:gd name="T29" fmla="*/ 597 h 854"/>
              <a:gd name="T30" fmla="*/ 693 w 853"/>
              <a:gd name="T31" fmla="*/ 0 h 854"/>
              <a:gd name="T32" fmla="*/ 348 w 853"/>
              <a:gd name="T33" fmla="*/ 345 h 854"/>
              <a:gd name="T34" fmla="*/ 509 w 853"/>
              <a:gd name="T35" fmla="*/ 506 h 854"/>
              <a:gd name="T36" fmla="*/ 853 w 853"/>
              <a:gd name="T37" fmla="*/ 161 h 854"/>
              <a:gd name="T38" fmla="*/ 693 w 853"/>
              <a:gd name="T39" fmla="*/ 0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3" h="854">
                <a:moveTo>
                  <a:pt x="600" y="532"/>
                </a:moveTo>
                <a:lnTo>
                  <a:pt x="600" y="771"/>
                </a:lnTo>
                <a:lnTo>
                  <a:pt x="83" y="771"/>
                </a:lnTo>
                <a:lnTo>
                  <a:pt x="83" y="254"/>
                </a:lnTo>
                <a:lnTo>
                  <a:pt x="321" y="254"/>
                </a:lnTo>
                <a:lnTo>
                  <a:pt x="405" y="171"/>
                </a:lnTo>
                <a:lnTo>
                  <a:pt x="0" y="171"/>
                </a:lnTo>
                <a:lnTo>
                  <a:pt x="0" y="854"/>
                </a:lnTo>
                <a:lnTo>
                  <a:pt x="683" y="854"/>
                </a:lnTo>
                <a:lnTo>
                  <a:pt x="683" y="449"/>
                </a:lnTo>
                <a:lnTo>
                  <a:pt x="600" y="532"/>
                </a:lnTo>
                <a:close/>
                <a:moveTo>
                  <a:pt x="253" y="597"/>
                </a:moveTo>
                <a:lnTo>
                  <a:pt x="460" y="550"/>
                </a:lnTo>
                <a:lnTo>
                  <a:pt x="304" y="393"/>
                </a:lnTo>
                <a:lnTo>
                  <a:pt x="253" y="597"/>
                </a:lnTo>
                <a:close/>
                <a:moveTo>
                  <a:pt x="693" y="0"/>
                </a:moveTo>
                <a:lnTo>
                  <a:pt x="348" y="345"/>
                </a:lnTo>
                <a:lnTo>
                  <a:pt x="509" y="506"/>
                </a:lnTo>
                <a:lnTo>
                  <a:pt x="853" y="161"/>
                </a:lnTo>
                <a:lnTo>
                  <a:pt x="693" y="0"/>
                </a:lnTo>
                <a:close/>
              </a:path>
            </a:pathLst>
          </a:custGeom>
          <a:solidFill>
            <a:srgbClr val="54C2F0"/>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latin typeface="メイリオ" pitchFamily="50" charset="-128"/>
              <a:ea typeface="メイリオ" pitchFamily="50" charset="-128"/>
              <a:cs typeface="メイリオ" pitchFamily="50" charset="-128"/>
            </a:endParaRPr>
          </a:p>
        </p:txBody>
      </p:sp>
      <p:sp>
        <p:nvSpPr>
          <p:cNvPr id="24" name="AutoShape 475"/>
          <p:cNvSpPr>
            <a:spLocks/>
          </p:cNvSpPr>
          <p:nvPr/>
        </p:nvSpPr>
        <p:spPr bwMode="auto">
          <a:xfrm>
            <a:off x="3235351" y="3231987"/>
            <a:ext cx="1269141" cy="290584"/>
          </a:xfrm>
          <a:prstGeom prst="flowChartAlternateProcess">
            <a:avLst/>
          </a:prstGeom>
          <a:noFill/>
          <a:ln w="9525" cap="flat" cmpd="sng" algn="ctr">
            <a:noFill/>
            <a:prstDash val="solid"/>
            <a:headEnd/>
            <a:tailEnd/>
          </a:ln>
          <a:effectLst/>
        </p:spPr>
        <p:txBody>
          <a:bodyPr/>
          <a:lstStyle/>
          <a:p>
            <a:pPr algn="ctr">
              <a:defRPr/>
            </a:pPr>
            <a:r>
              <a:rPr kumimoji="0" lang="ja-JP" altLang="en-US" sz="1350" kern="0">
                <a:latin typeface="メイリオ" pitchFamily="50" charset="-128"/>
                <a:ea typeface="メイリオ" pitchFamily="50" charset="-128"/>
                <a:cs typeface="メイリオ" pitchFamily="50" charset="-128"/>
              </a:rPr>
              <a:t>出張申請</a:t>
            </a:r>
          </a:p>
        </p:txBody>
      </p:sp>
      <p:sp>
        <p:nvSpPr>
          <p:cNvPr id="25" name="右矢印 24"/>
          <p:cNvSpPr/>
          <p:nvPr/>
        </p:nvSpPr>
        <p:spPr>
          <a:xfrm>
            <a:off x="6777245" y="2297623"/>
            <a:ext cx="270000" cy="189000"/>
          </a:xfrm>
          <a:prstGeom prst="rightArrow">
            <a:avLst/>
          </a:prstGeom>
          <a:solidFill>
            <a:srgbClr val="54C2F0"/>
          </a:solidFill>
          <a:ln w="25400" cap="flat" cmpd="sng" algn="ctr">
            <a:noFill/>
            <a:prstDash val="solid"/>
          </a:ln>
          <a:effectLst/>
        </p:spPr>
        <p:txBody>
          <a:bodyPr rtlCol="0" anchor="ctr"/>
          <a:lstStyle/>
          <a:p>
            <a:pPr algn="ctr">
              <a:defRPr/>
            </a:pPr>
            <a:endParaRPr lang="ja-JP" altLang="en-US" sz="1350" kern="0">
              <a:solidFill>
                <a:sysClr val="window" lastClr="FFFFFF"/>
              </a:solidFill>
              <a:latin typeface="メイリオ"/>
              <a:ea typeface="メイリオ"/>
            </a:endParaRPr>
          </a:p>
        </p:txBody>
      </p:sp>
      <p:sp>
        <p:nvSpPr>
          <p:cNvPr id="26" name="右矢印 25"/>
          <p:cNvSpPr/>
          <p:nvPr/>
        </p:nvSpPr>
        <p:spPr>
          <a:xfrm>
            <a:off x="7641371" y="2297602"/>
            <a:ext cx="270000" cy="189000"/>
          </a:xfrm>
          <a:prstGeom prst="rightArrow">
            <a:avLst/>
          </a:prstGeom>
          <a:solidFill>
            <a:srgbClr val="54C2F0"/>
          </a:solidFill>
          <a:ln w="25400" cap="flat" cmpd="sng" algn="ctr">
            <a:noFill/>
            <a:prstDash val="solid"/>
          </a:ln>
          <a:effectLst/>
        </p:spPr>
        <p:txBody>
          <a:bodyPr rtlCol="0" anchor="ctr"/>
          <a:lstStyle/>
          <a:p>
            <a:pPr algn="ctr">
              <a:defRPr/>
            </a:pPr>
            <a:endParaRPr lang="ja-JP" altLang="en-US" sz="1350" kern="0">
              <a:solidFill>
                <a:sysClr val="window" lastClr="FFFFFF"/>
              </a:solidFill>
              <a:latin typeface="メイリオ"/>
              <a:ea typeface="メイリオ"/>
            </a:endParaRPr>
          </a:p>
        </p:txBody>
      </p:sp>
      <p:sp>
        <p:nvSpPr>
          <p:cNvPr id="27" name="テキスト ボックス 26"/>
          <p:cNvSpPr txBox="1"/>
          <p:nvPr/>
        </p:nvSpPr>
        <p:spPr>
          <a:xfrm>
            <a:off x="6185630" y="2520191"/>
            <a:ext cx="434735" cy="242374"/>
          </a:xfrm>
          <a:prstGeom prst="rect">
            <a:avLst/>
          </a:prstGeom>
          <a:noFill/>
        </p:spPr>
        <p:txBody>
          <a:bodyPr wrap="none" rtlCol="0">
            <a:spAutoFit/>
          </a:bodyPr>
          <a:lstStyle/>
          <a:p>
            <a:pPr algn="ctr"/>
            <a:r>
              <a:rPr lang="ja-JP" altLang="en-US" sz="975">
                <a:latin typeface="メイリオ" pitchFamily="50" charset="-128"/>
                <a:ea typeface="メイリオ" pitchFamily="50" charset="-128"/>
                <a:cs typeface="メイリオ" pitchFamily="50" charset="-128"/>
              </a:rPr>
              <a:t>部長</a:t>
            </a:r>
          </a:p>
        </p:txBody>
      </p:sp>
      <p:sp>
        <p:nvSpPr>
          <p:cNvPr id="28" name="右矢印 27"/>
          <p:cNvSpPr/>
          <p:nvPr/>
        </p:nvSpPr>
        <p:spPr>
          <a:xfrm>
            <a:off x="5913149" y="2297602"/>
            <a:ext cx="270000" cy="189000"/>
          </a:xfrm>
          <a:prstGeom prst="rightArrow">
            <a:avLst/>
          </a:prstGeom>
          <a:solidFill>
            <a:srgbClr val="54C2F0"/>
          </a:solidFill>
          <a:ln w="25400" cap="flat" cmpd="sng" algn="ctr">
            <a:noFill/>
            <a:prstDash val="solid"/>
          </a:ln>
          <a:effectLst/>
        </p:spPr>
        <p:txBody>
          <a:bodyPr rtlCol="0" anchor="ctr"/>
          <a:lstStyle/>
          <a:p>
            <a:pPr algn="ctr">
              <a:defRPr/>
            </a:pPr>
            <a:endParaRPr lang="ja-JP" altLang="en-US" sz="1350" kern="0">
              <a:solidFill>
                <a:sysClr val="window" lastClr="FFFFFF"/>
              </a:solidFill>
              <a:latin typeface="メイリオ"/>
              <a:ea typeface="メイリオ"/>
            </a:endParaRPr>
          </a:p>
        </p:txBody>
      </p:sp>
      <p:sp>
        <p:nvSpPr>
          <p:cNvPr id="29" name="テキスト ボックス 28"/>
          <p:cNvSpPr txBox="1"/>
          <p:nvPr/>
        </p:nvSpPr>
        <p:spPr>
          <a:xfrm>
            <a:off x="7051195" y="2520191"/>
            <a:ext cx="559769" cy="242374"/>
          </a:xfrm>
          <a:prstGeom prst="rect">
            <a:avLst/>
          </a:prstGeom>
          <a:noFill/>
        </p:spPr>
        <p:txBody>
          <a:bodyPr wrap="none" rtlCol="0">
            <a:spAutoFit/>
          </a:bodyPr>
          <a:lstStyle/>
          <a:p>
            <a:pPr algn="ctr"/>
            <a:r>
              <a:rPr lang="ja-JP" altLang="en-US" sz="975">
                <a:latin typeface="メイリオ" pitchFamily="50" charset="-128"/>
                <a:ea typeface="メイリオ" pitchFamily="50" charset="-128"/>
                <a:cs typeface="メイリオ" pitchFamily="50" charset="-128"/>
              </a:rPr>
              <a:t>人事部</a:t>
            </a:r>
            <a:endParaRPr lang="en-US" altLang="ja-JP" sz="975">
              <a:latin typeface="メイリオ" pitchFamily="50" charset="-128"/>
              <a:ea typeface="メイリオ" pitchFamily="50" charset="-128"/>
              <a:cs typeface="メイリオ" pitchFamily="50" charset="-128"/>
            </a:endParaRPr>
          </a:p>
        </p:txBody>
      </p:sp>
      <p:sp>
        <p:nvSpPr>
          <p:cNvPr id="30" name="Freeform 364"/>
          <p:cNvSpPr>
            <a:spLocks noEditPoints="1"/>
          </p:cNvSpPr>
          <p:nvPr/>
        </p:nvSpPr>
        <p:spPr bwMode="auto">
          <a:xfrm>
            <a:off x="7992380" y="2235570"/>
            <a:ext cx="297033" cy="368897"/>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54C2F0"/>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31" name="AutoShape 5"/>
          <p:cNvSpPr>
            <a:spLocks noChangeArrowheads="1"/>
          </p:cNvSpPr>
          <p:nvPr/>
        </p:nvSpPr>
        <p:spPr bwMode="gray">
          <a:xfrm>
            <a:off x="5724128" y="2820491"/>
            <a:ext cx="2889321" cy="702078"/>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40500" rIns="40500" anchor="t"/>
          <a:lstStyle/>
          <a:p>
            <a:pPr>
              <a:buClr>
                <a:srgbClr val="0065AE"/>
              </a:buClr>
              <a:buSzPct val="80000"/>
              <a:defRPr/>
            </a:pPr>
            <a:endParaRPr kumimoji="0" lang="en-US" altLang="ja-JP" sz="825" kern="0">
              <a:solidFill>
                <a:srgbClr val="434343"/>
              </a:solidFill>
              <a:latin typeface="メイリオ" pitchFamily="50" charset="-128"/>
              <a:ea typeface="メイリオ" pitchFamily="50" charset="-128"/>
              <a:cs typeface="Arial Unicode MS" pitchFamily="50" charset="-128"/>
            </a:endParaRPr>
          </a:p>
        </p:txBody>
      </p:sp>
      <p:sp>
        <p:nvSpPr>
          <p:cNvPr id="32" name="Freeform 305"/>
          <p:cNvSpPr>
            <a:spLocks noEditPoints="1"/>
          </p:cNvSpPr>
          <p:nvPr/>
        </p:nvSpPr>
        <p:spPr bwMode="auto">
          <a:xfrm>
            <a:off x="3046330" y="3684587"/>
            <a:ext cx="432048" cy="432048"/>
          </a:xfrm>
          <a:custGeom>
            <a:avLst/>
            <a:gdLst>
              <a:gd name="T0" fmla="*/ 600 w 853"/>
              <a:gd name="T1" fmla="*/ 532 h 854"/>
              <a:gd name="T2" fmla="*/ 600 w 853"/>
              <a:gd name="T3" fmla="*/ 771 h 854"/>
              <a:gd name="T4" fmla="*/ 83 w 853"/>
              <a:gd name="T5" fmla="*/ 771 h 854"/>
              <a:gd name="T6" fmla="*/ 83 w 853"/>
              <a:gd name="T7" fmla="*/ 254 h 854"/>
              <a:gd name="T8" fmla="*/ 321 w 853"/>
              <a:gd name="T9" fmla="*/ 254 h 854"/>
              <a:gd name="T10" fmla="*/ 405 w 853"/>
              <a:gd name="T11" fmla="*/ 171 h 854"/>
              <a:gd name="T12" fmla="*/ 0 w 853"/>
              <a:gd name="T13" fmla="*/ 171 h 854"/>
              <a:gd name="T14" fmla="*/ 0 w 853"/>
              <a:gd name="T15" fmla="*/ 854 h 854"/>
              <a:gd name="T16" fmla="*/ 683 w 853"/>
              <a:gd name="T17" fmla="*/ 854 h 854"/>
              <a:gd name="T18" fmla="*/ 683 w 853"/>
              <a:gd name="T19" fmla="*/ 449 h 854"/>
              <a:gd name="T20" fmla="*/ 600 w 853"/>
              <a:gd name="T21" fmla="*/ 532 h 854"/>
              <a:gd name="T22" fmla="*/ 253 w 853"/>
              <a:gd name="T23" fmla="*/ 597 h 854"/>
              <a:gd name="T24" fmla="*/ 460 w 853"/>
              <a:gd name="T25" fmla="*/ 550 h 854"/>
              <a:gd name="T26" fmla="*/ 304 w 853"/>
              <a:gd name="T27" fmla="*/ 393 h 854"/>
              <a:gd name="T28" fmla="*/ 253 w 853"/>
              <a:gd name="T29" fmla="*/ 597 h 854"/>
              <a:gd name="T30" fmla="*/ 693 w 853"/>
              <a:gd name="T31" fmla="*/ 0 h 854"/>
              <a:gd name="T32" fmla="*/ 348 w 853"/>
              <a:gd name="T33" fmla="*/ 345 h 854"/>
              <a:gd name="T34" fmla="*/ 509 w 853"/>
              <a:gd name="T35" fmla="*/ 506 h 854"/>
              <a:gd name="T36" fmla="*/ 853 w 853"/>
              <a:gd name="T37" fmla="*/ 161 h 854"/>
              <a:gd name="T38" fmla="*/ 693 w 853"/>
              <a:gd name="T39" fmla="*/ 0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3" h="854">
                <a:moveTo>
                  <a:pt x="600" y="532"/>
                </a:moveTo>
                <a:lnTo>
                  <a:pt x="600" y="771"/>
                </a:lnTo>
                <a:lnTo>
                  <a:pt x="83" y="771"/>
                </a:lnTo>
                <a:lnTo>
                  <a:pt x="83" y="254"/>
                </a:lnTo>
                <a:lnTo>
                  <a:pt x="321" y="254"/>
                </a:lnTo>
                <a:lnTo>
                  <a:pt x="405" y="171"/>
                </a:lnTo>
                <a:lnTo>
                  <a:pt x="0" y="171"/>
                </a:lnTo>
                <a:lnTo>
                  <a:pt x="0" y="854"/>
                </a:lnTo>
                <a:lnTo>
                  <a:pt x="683" y="854"/>
                </a:lnTo>
                <a:lnTo>
                  <a:pt x="683" y="449"/>
                </a:lnTo>
                <a:lnTo>
                  <a:pt x="600" y="532"/>
                </a:lnTo>
                <a:close/>
                <a:moveTo>
                  <a:pt x="253" y="597"/>
                </a:moveTo>
                <a:lnTo>
                  <a:pt x="460" y="550"/>
                </a:lnTo>
                <a:lnTo>
                  <a:pt x="304" y="393"/>
                </a:lnTo>
                <a:lnTo>
                  <a:pt x="253" y="597"/>
                </a:lnTo>
                <a:close/>
                <a:moveTo>
                  <a:pt x="693" y="0"/>
                </a:moveTo>
                <a:lnTo>
                  <a:pt x="348" y="345"/>
                </a:lnTo>
                <a:lnTo>
                  <a:pt x="509" y="506"/>
                </a:lnTo>
                <a:lnTo>
                  <a:pt x="853" y="161"/>
                </a:lnTo>
                <a:lnTo>
                  <a:pt x="693" y="0"/>
                </a:lnTo>
                <a:close/>
              </a:path>
            </a:pathLst>
          </a:custGeom>
          <a:solidFill>
            <a:srgbClr val="54C2F0"/>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latin typeface="メイリオ" pitchFamily="50" charset="-128"/>
              <a:ea typeface="メイリオ" pitchFamily="50" charset="-128"/>
              <a:cs typeface="メイリオ" pitchFamily="50" charset="-128"/>
            </a:endParaRPr>
          </a:p>
        </p:txBody>
      </p:sp>
      <p:sp>
        <p:nvSpPr>
          <p:cNvPr id="33" name="AutoShape 5"/>
          <p:cNvSpPr>
            <a:spLocks noChangeArrowheads="1"/>
          </p:cNvSpPr>
          <p:nvPr/>
        </p:nvSpPr>
        <p:spPr bwMode="gray">
          <a:xfrm>
            <a:off x="2965321" y="3630581"/>
            <a:ext cx="1539171" cy="486000"/>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40500" rIns="40500" anchor="t"/>
          <a:lstStyle/>
          <a:p>
            <a:pPr>
              <a:buClr>
                <a:srgbClr val="0065AE"/>
              </a:buClr>
              <a:buSzPct val="80000"/>
              <a:defRPr/>
            </a:pPr>
            <a:endParaRPr kumimoji="0" lang="en-US" altLang="ja-JP" sz="825" kern="0">
              <a:solidFill>
                <a:srgbClr val="434343"/>
              </a:solidFill>
              <a:latin typeface="メイリオ" pitchFamily="50" charset="-128"/>
              <a:ea typeface="メイリオ" pitchFamily="50" charset="-128"/>
              <a:cs typeface="Arial Unicode MS" pitchFamily="50" charset="-128"/>
            </a:endParaRPr>
          </a:p>
        </p:txBody>
      </p:sp>
      <p:sp>
        <p:nvSpPr>
          <p:cNvPr id="34" name="Freeform 305"/>
          <p:cNvSpPr>
            <a:spLocks noEditPoints="1"/>
          </p:cNvSpPr>
          <p:nvPr/>
        </p:nvSpPr>
        <p:spPr bwMode="auto">
          <a:xfrm>
            <a:off x="3046330" y="3630581"/>
            <a:ext cx="405045" cy="405045"/>
          </a:xfrm>
          <a:custGeom>
            <a:avLst/>
            <a:gdLst>
              <a:gd name="T0" fmla="*/ 600 w 853"/>
              <a:gd name="T1" fmla="*/ 532 h 854"/>
              <a:gd name="T2" fmla="*/ 600 w 853"/>
              <a:gd name="T3" fmla="*/ 771 h 854"/>
              <a:gd name="T4" fmla="*/ 83 w 853"/>
              <a:gd name="T5" fmla="*/ 771 h 854"/>
              <a:gd name="T6" fmla="*/ 83 w 853"/>
              <a:gd name="T7" fmla="*/ 254 h 854"/>
              <a:gd name="T8" fmla="*/ 321 w 853"/>
              <a:gd name="T9" fmla="*/ 254 h 854"/>
              <a:gd name="T10" fmla="*/ 405 w 853"/>
              <a:gd name="T11" fmla="*/ 171 h 854"/>
              <a:gd name="T12" fmla="*/ 0 w 853"/>
              <a:gd name="T13" fmla="*/ 171 h 854"/>
              <a:gd name="T14" fmla="*/ 0 w 853"/>
              <a:gd name="T15" fmla="*/ 854 h 854"/>
              <a:gd name="T16" fmla="*/ 683 w 853"/>
              <a:gd name="T17" fmla="*/ 854 h 854"/>
              <a:gd name="T18" fmla="*/ 683 w 853"/>
              <a:gd name="T19" fmla="*/ 449 h 854"/>
              <a:gd name="T20" fmla="*/ 600 w 853"/>
              <a:gd name="T21" fmla="*/ 532 h 854"/>
              <a:gd name="T22" fmla="*/ 253 w 853"/>
              <a:gd name="T23" fmla="*/ 597 h 854"/>
              <a:gd name="T24" fmla="*/ 460 w 853"/>
              <a:gd name="T25" fmla="*/ 550 h 854"/>
              <a:gd name="T26" fmla="*/ 304 w 853"/>
              <a:gd name="T27" fmla="*/ 393 h 854"/>
              <a:gd name="T28" fmla="*/ 253 w 853"/>
              <a:gd name="T29" fmla="*/ 597 h 854"/>
              <a:gd name="T30" fmla="*/ 693 w 853"/>
              <a:gd name="T31" fmla="*/ 0 h 854"/>
              <a:gd name="T32" fmla="*/ 348 w 853"/>
              <a:gd name="T33" fmla="*/ 345 h 854"/>
              <a:gd name="T34" fmla="*/ 509 w 853"/>
              <a:gd name="T35" fmla="*/ 506 h 854"/>
              <a:gd name="T36" fmla="*/ 853 w 853"/>
              <a:gd name="T37" fmla="*/ 161 h 854"/>
              <a:gd name="T38" fmla="*/ 693 w 853"/>
              <a:gd name="T39" fmla="*/ 0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3" h="854">
                <a:moveTo>
                  <a:pt x="600" y="532"/>
                </a:moveTo>
                <a:lnTo>
                  <a:pt x="600" y="771"/>
                </a:lnTo>
                <a:lnTo>
                  <a:pt x="83" y="771"/>
                </a:lnTo>
                <a:lnTo>
                  <a:pt x="83" y="254"/>
                </a:lnTo>
                <a:lnTo>
                  <a:pt x="321" y="254"/>
                </a:lnTo>
                <a:lnTo>
                  <a:pt x="405" y="171"/>
                </a:lnTo>
                <a:lnTo>
                  <a:pt x="0" y="171"/>
                </a:lnTo>
                <a:lnTo>
                  <a:pt x="0" y="854"/>
                </a:lnTo>
                <a:lnTo>
                  <a:pt x="683" y="854"/>
                </a:lnTo>
                <a:lnTo>
                  <a:pt x="683" y="449"/>
                </a:lnTo>
                <a:lnTo>
                  <a:pt x="600" y="532"/>
                </a:lnTo>
                <a:close/>
                <a:moveTo>
                  <a:pt x="253" y="597"/>
                </a:moveTo>
                <a:lnTo>
                  <a:pt x="460" y="550"/>
                </a:lnTo>
                <a:lnTo>
                  <a:pt x="304" y="393"/>
                </a:lnTo>
                <a:lnTo>
                  <a:pt x="253" y="597"/>
                </a:lnTo>
                <a:close/>
                <a:moveTo>
                  <a:pt x="693" y="0"/>
                </a:moveTo>
                <a:lnTo>
                  <a:pt x="348" y="345"/>
                </a:lnTo>
                <a:lnTo>
                  <a:pt x="509" y="506"/>
                </a:lnTo>
                <a:lnTo>
                  <a:pt x="853" y="161"/>
                </a:lnTo>
                <a:lnTo>
                  <a:pt x="693" y="0"/>
                </a:lnTo>
                <a:close/>
              </a:path>
            </a:pathLst>
          </a:custGeom>
          <a:solidFill>
            <a:srgbClr val="54C2F0"/>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latin typeface="メイリオ" pitchFamily="50" charset="-128"/>
              <a:ea typeface="メイリオ" pitchFamily="50" charset="-128"/>
              <a:cs typeface="メイリオ" pitchFamily="50" charset="-128"/>
            </a:endParaRPr>
          </a:p>
        </p:txBody>
      </p:sp>
      <p:sp>
        <p:nvSpPr>
          <p:cNvPr id="35" name="AutoShape 475"/>
          <p:cNvSpPr>
            <a:spLocks/>
          </p:cNvSpPr>
          <p:nvPr/>
        </p:nvSpPr>
        <p:spPr bwMode="auto">
          <a:xfrm>
            <a:off x="3343363" y="3664035"/>
            <a:ext cx="1269141" cy="398596"/>
          </a:xfrm>
          <a:prstGeom prst="flowChartAlternateProcess">
            <a:avLst/>
          </a:prstGeom>
          <a:noFill/>
          <a:ln w="9525" cap="flat" cmpd="sng" algn="ctr">
            <a:noFill/>
            <a:prstDash val="solid"/>
            <a:headEnd/>
            <a:tailEnd/>
          </a:ln>
          <a:effectLst/>
        </p:spPr>
        <p:txBody>
          <a:bodyPr/>
          <a:lstStyle/>
          <a:p>
            <a:pPr algn="ctr">
              <a:defRPr/>
            </a:pPr>
            <a:r>
              <a:rPr kumimoji="0" lang="ja-JP" altLang="en-US" sz="1350" kern="0">
                <a:latin typeface="メイリオ" pitchFamily="50" charset="-128"/>
                <a:ea typeface="メイリオ" pitchFamily="50" charset="-128"/>
                <a:cs typeface="メイリオ" pitchFamily="50" charset="-128"/>
              </a:rPr>
              <a:t>マイナンバー</a:t>
            </a:r>
            <a:endParaRPr kumimoji="0" lang="en-US" altLang="ja-JP" sz="1350" kern="0">
              <a:latin typeface="メイリオ" pitchFamily="50" charset="-128"/>
              <a:ea typeface="メイリオ" pitchFamily="50" charset="-128"/>
              <a:cs typeface="メイリオ" pitchFamily="50" charset="-128"/>
            </a:endParaRPr>
          </a:p>
          <a:p>
            <a:pPr algn="ctr">
              <a:defRPr/>
            </a:pPr>
            <a:r>
              <a:rPr kumimoji="0" lang="ja-JP" altLang="en-US" sz="1350" kern="0">
                <a:latin typeface="メイリオ" pitchFamily="50" charset="-128"/>
                <a:ea typeface="メイリオ" pitchFamily="50" charset="-128"/>
                <a:cs typeface="メイリオ" pitchFamily="50" charset="-128"/>
              </a:rPr>
              <a:t>申請</a:t>
            </a:r>
          </a:p>
        </p:txBody>
      </p:sp>
      <p:grpSp>
        <p:nvGrpSpPr>
          <p:cNvPr id="36" name="グループ化 210"/>
          <p:cNvGrpSpPr/>
          <p:nvPr/>
        </p:nvGrpSpPr>
        <p:grpSpPr>
          <a:xfrm>
            <a:off x="5724128" y="3549573"/>
            <a:ext cx="2889321" cy="725161"/>
            <a:chOff x="5112060" y="5553236"/>
            <a:chExt cx="3852428" cy="966881"/>
          </a:xfrm>
        </p:grpSpPr>
        <p:sp>
          <p:nvSpPr>
            <p:cNvPr id="37" name="AutoShape 5"/>
            <p:cNvSpPr>
              <a:spLocks noChangeArrowheads="1"/>
            </p:cNvSpPr>
            <p:nvPr/>
          </p:nvSpPr>
          <p:spPr bwMode="gray">
            <a:xfrm>
              <a:off x="5112060" y="5553236"/>
              <a:ext cx="3852428" cy="936104"/>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40500" rIns="40500" anchor="t"/>
            <a:lstStyle/>
            <a:p>
              <a:pPr>
                <a:buClr>
                  <a:srgbClr val="0065AE"/>
                </a:buClr>
                <a:buSzPct val="80000"/>
                <a:defRPr/>
              </a:pPr>
              <a:endParaRPr kumimoji="0" lang="en-US" altLang="ja-JP" sz="825" kern="0">
                <a:solidFill>
                  <a:srgbClr val="434343"/>
                </a:solidFill>
                <a:latin typeface="メイリオ" pitchFamily="50" charset="-128"/>
                <a:ea typeface="メイリオ" pitchFamily="50" charset="-128"/>
                <a:cs typeface="Arial Unicode MS" pitchFamily="50" charset="-128"/>
              </a:endParaRPr>
            </a:p>
          </p:txBody>
        </p:sp>
        <p:sp>
          <p:nvSpPr>
            <p:cNvPr id="38" name="右矢印 37"/>
            <p:cNvSpPr/>
            <p:nvPr/>
          </p:nvSpPr>
          <p:spPr>
            <a:xfrm>
              <a:off x="5796136" y="5900194"/>
              <a:ext cx="360000" cy="252000"/>
            </a:xfrm>
            <a:prstGeom prst="rightArrow">
              <a:avLst/>
            </a:prstGeom>
            <a:solidFill>
              <a:srgbClr val="54C2F0"/>
            </a:solidFill>
            <a:ln w="25400" cap="flat" cmpd="sng" algn="ctr">
              <a:noFill/>
              <a:prstDash val="solid"/>
            </a:ln>
            <a:effectLst/>
          </p:spPr>
          <p:txBody>
            <a:bodyPr rtlCol="0" anchor="ctr"/>
            <a:lstStyle/>
            <a:p>
              <a:pPr algn="ctr">
                <a:defRPr/>
              </a:pPr>
              <a:endParaRPr lang="ja-JP" altLang="en-US" sz="1350" kern="0">
                <a:solidFill>
                  <a:sysClr val="window" lastClr="FFFFFF"/>
                </a:solidFill>
                <a:latin typeface="メイリオ"/>
                <a:ea typeface="メイリオ"/>
              </a:endParaRPr>
            </a:p>
          </p:txBody>
        </p:sp>
        <p:sp>
          <p:nvSpPr>
            <p:cNvPr id="39" name="右矢印 38"/>
            <p:cNvSpPr/>
            <p:nvPr/>
          </p:nvSpPr>
          <p:spPr>
            <a:xfrm>
              <a:off x="7488364" y="5900166"/>
              <a:ext cx="360000" cy="252000"/>
            </a:xfrm>
            <a:prstGeom prst="rightArrow">
              <a:avLst/>
            </a:prstGeom>
            <a:solidFill>
              <a:srgbClr val="54C2F0"/>
            </a:solidFill>
            <a:ln w="25400" cap="flat" cmpd="sng" algn="ctr">
              <a:noFill/>
              <a:prstDash val="solid"/>
            </a:ln>
            <a:effectLst/>
          </p:spPr>
          <p:txBody>
            <a:bodyPr rtlCol="0" anchor="ctr"/>
            <a:lstStyle/>
            <a:p>
              <a:pPr algn="ctr">
                <a:defRPr/>
              </a:pPr>
              <a:endParaRPr lang="ja-JP" altLang="en-US" sz="1350" kern="0">
                <a:solidFill>
                  <a:sysClr val="window" lastClr="FFFFFF"/>
                </a:solidFill>
                <a:latin typeface="メイリオ"/>
                <a:ea typeface="メイリオ"/>
              </a:endParaRPr>
            </a:p>
          </p:txBody>
        </p:sp>
        <p:sp>
          <p:nvSpPr>
            <p:cNvPr id="40" name="テキスト ボックス 39"/>
            <p:cNvSpPr txBox="1"/>
            <p:nvPr/>
          </p:nvSpPr>
          <p:spPr>
            <a:xfrm>
              <a:off x="5949297" y="6196952"/>
              <a:ext cx="1746633" cy="323165"/>
            </a:xfrm>
            <a:prstGeom prst="rect">
              <a:avLst/>
            </a:prstGeom>
            <a:noFill/>
          </p:spPr>
          <p:txBody>
            <a:bodyPr wrap="none" rtlCol="0">
              <a:spAutoFit/>
            </a:bodyPr>
            <a:lstStyle/>
            <a:p>
              <a:pPr algn="ctr"/>
              <a:r>
                <a:rPr lang="ja-JP" altLang="en-US" sz="975">
                  <a:latin typeface="メイリオ" pitchFamily="50" charset="-128"/>
                  <a:ea typeface="メイリオ" pitchFamily="50" charset="-128"/>
                  <a:cs typeface="メイリオ" pitchFamily="50" charset="-128"/>
                </a:rPr>
                <a:t>マイナンバー担当者</a:t>
              </a:r>
              <a:endParaRPr lang="en-US" altLang="ja-JP" sz="975">
                <a:latin typeface="メイリオ" pitchFamily="50" charset="-128"/>
                <a:ea typeface="メイリオ" pitchFamily="50" charset="-128"/>
                <a:cs typeface="メイリオ" pitchFamily="50" charset="-128"/>
              </a:endParaRPr>
            </a:p>
          </p:txBody>
        </p:sp>
        <p:sp>
          <p:nvSpPr>
            <p:cNvPr id="41" name="Freeform 364"/>
            <p:cNvSpPr>
              <a:spLocks noEditPoints="1"/>
            </p:cNvSpPr>
            <p:nvPr/>
          </p:nvSpPr>
          <p:spPr bwMode="auto">
            <a:xfrm>
              <a:off x="8136396" y="5783400"/>
              <a:ext cx="396044" cy="491862"/>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54C2F0"/>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sp>
        <p:nvSpPr>
          <p:cNvPr id="42" name="AutoShape 5"/>
          <p:cNvSpPr>
            <a:spLocks noChangeArrowheads="1"/>
          </p:cNvSpPr>
          <p:nvPr/>
        </p:nvSpPr>
        <p:spPr bwMode="gray">
          <a:xfrm>
            <a:off x="5724128" y="4278653"/>
            <a:ext cx="2889321" cy="702078"/>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40500" rIns="40500" anchor="t"/>
          <a:lstStyle/>
          <a:p>
            <a:pPr>
              <a:buClr>
                <a:srgbClr val="0065AE"/>
              </a:buClr>
              <a:buSzPct val="80000"/>
              <a:defRPr/>
            </a:pPr>
            <a:endParaRPr kumimoji="0" lang="en-US" altLang="ja-JP" sz="825" kern="0">
              <a:solidFill>
                <a:srgbClr val="434343"/>
              </a:solidFill>
              <a:latin typeface="メイリオ" pitchFamily="50" charset="-128"/>
              <a:ea typeface="メイリオ" pitchFamily="50" charset="-128"/>
              <a:cs typeface="Arial Unicode MS" pitchFamily="50" charset="-128"/>
            </a:endParaRPr>
          </a:p>
        </p:txBody>
      </p:sp>
      <p:sp>
        <p:nvSpPr>
          <p:cNvPr id="43" name="テキスト ボックス 42"/>
          <p:cNvSpPr txBox="1"/>
          <p:nvPr/>
        </p:nvSpPr>
        <p:spPr>
          <a:xfrm>
            <a:off x="6268079" y="4741644"/>
            <a:ext cx="1059906" cy="242374"/>
          </a:xfrm>
          <a:prstGeom prst="rect">
            <a:avLst/>
          </a:prstGeom>
          <a:noFill/>
        </p:spPr>
        <p:txBody>
          <a:bodyPr wrap="none" rtlCol="0">
            <a:spAutoFit/>
          </a:bodyPr>
          <a:lstStyle/>
          <a:p>
            <a:pPr algn="ctr"/>
            <a:r>
              <a:rPr lang="ja-JP" altLang="en-US" sz="975">
                <a:latin typeface="メイリオ" pitchFamily="50" charset="-128"/>
                <a:ea typeface="メイリオ" pitchFamily="50" charset="-128"/>
                <a:cs typeface="メイリオ" pitchFamily="50" charset="-128"/>
              </a:rPr>
              <a:t>管理部グループ</a:t>
            </a:r>
          </a:p>
        </p:txBody>
      </p:sp>
      <p:sp>
        <p:nvSpPr>
          <p:cNvPr id="44" name="右矢印 43"/>
          <p:cNvSpPr/>
          <p:nvPr/>
        </p:nvSpPr>
        <p:spPr>
          <a:xfrm>
            <a:off x="6129173" y="4521680"/>
            <a:ext cx="270000" cy="189000"/>
          </a:xfrm>
          <a:prstGeom prst="rightArrow">
            <a:avLst/>
          </a:prstGeom>
          <a:solidFill>
            <a:srgbClr val="54C2F0"/>
          </a:solidFill>
          <a:ln w="25400" cap="flat" cmpd="sng" algn="ctr">
            <a:noFill/>
            <a:prstDash val="solid"/>
          </a:ln>
          <a:effectLst/>
        </p:spPr>
        <p:txBody>
          <a:bodyPr rtlCol="0" anchor="ctr"/>
          <a:lstStyle/>
          <a:p>
            <a:pPr algn="ctr">
              <a:defRPr/>
            </a:pPr>
            <a:endParaRPr lang="ja-JP" altLang="en-US" sz="1350" kern="0">
              <a:solidFill>
                <a:sysClr val="window" lastClr="FFFFFF"/>
              </a:solidFill>
              <a:latin typeface="メイリオ"/>
              <a:ea typeface="メイリオ"/>
            </a:endParaRPr>
          </a:p>
        </p:txBody>
      </p:sp>
      <p:sp>
        <p:nvSpPr>
          <p:cNvPr id="45" name="右矢印 44"/>
          <p:cNvSpPr/>
          <p:nvPr/>
        </p:nvSpPr>
        <p:spPr>
          <a:xfrm>
            <a:off x="6507215" y="3035413"/>
            <a:ext cx="270000" cy="189000"/>
          </a:xfrm>
          <a:prstGeom prst="rightArrow">
            <a:avLst/>
          </a:prstGeom>
          <a:solidFill>
            <a:srgbClr val="54C2F0"/>
          </a:solidFill>
          <a:ln w="25400" cap="flat" cmpd="sng" algn="ctr">
            <a:noFill/>
            <a:prstDash val="solid"/>
          </a:ln>
          <a:effectLst/>
        </p:spPr>
        <p:txBody>
          <a:bodyPr rtlCol="0" anchor="ctr"/>
          <a:lstStyle/>
          <a:p>
            <a:pPr algn="ctr">
              <a:defRPr/>
            </a:pPr>
            <a:endParaRPr lang="ja-JP" altLang="en-US" sz="1350" kern="0">
              <a:solidFill>
                <a:sysClr val="window" lastClr="FFFFFF"/>
              </a:solidFill>
              <a:latin typeface="メイリオ"/>
              <a:ea typeface="メイリオ"/>
            </a:endParaRPr>
          </a:p>
        </p:txBody>
      </p:sp>
      <p:sp>
        <p:nvSpPr>
          <p:cNvPr id="46" name="右矢印 45"/>
          <p:cNvSpPr/>
          <p:nvPr/>
        </p:nvSpPr>
        <p:spPr>
          <a:xfrm>
            <a:off x="7965407" y="3035392"/>
            <a:ext cx="270000" cy="189000"/>
          </a:xfrm>
          <a:prstGeom prst="rightArrow">
            <a:avLst/>
          </a:prstGeom>
          <a:solidFill>
            <a:srgbClr val="54C2F0"/>
          </a:solidFill>
          <a:ln w="25400" cap="flat" cmpd="sng" algn="ctr">
            <a:noFill/>
            <a:prstDash val="solid"/>
          </a:ln>
          <a:effectLst/>
        </p:spPr>
        <p:txBody>
          <a:bodyPr rtlCol="0" anchor="ctr"/>
          <a:lstStyle/>
          <a:p>
            <a:pPr algn="ctr">
              <a:defRPr/>
            </a:pPr>
            <a:endParaRPr lang="ja-JP" altLang="en-US" sz="1350" kern="0">
              <a:solidFill>
                <a:sysClr val="window" lastClr="FFFFFF"/>
              </a:solidFill>
              <a:latin typeface="メイリオ"/>
              <a:ea typeface="メイリオ"/>
            </a:endParaRPr>
          </a:p>
        </p:txBody>
      </p:sp>
      <p:sp>
        <p:nvSpPr>
          <p:cNvPr id="47" name="テキスト ボックス 46"/>
          <p:cNvSpPr txBox="1"/>
          <p:nvPr/>
        </p:nvSpPr>
        <p:spPr>
          <a:xfrm>
            <a:off x="6023610" y="3249272"/>
            <a:ext cx="434735" cy="242374"/>
          </a:xfrm>
          <a:prstGeom prst="rect">
            <a:avLst/>
          </a:prstGeom>
          <a:noFill/>
        </p:spPr>
        <p:txBody>
          <a:bodyPr wrap="none" rtlCol="0">
            <a:spAutoFit/>
          </a:bodyPr>
          <a:lstStyle/>
          <a:p>
            <a:pPr algn="ctr"/>
            <a:r>
              <a:rPr lang="ja-JP" altLang="en-US" sz="975">
                <a:latin typeface="メイリオ" pitchFamily="50" charset="-128"/>
                <a:ea typeface="メイリオ" pitchFamily="50" charset="-128"/>
                <a:cs typeface="メイリオ" pitchFamily="50" charset="-128"/>
              </a:rPr>
              <a:t>課長</a:t>
            </a:r>
          </a:p>
        </p:txBody>
      </p:sp>
      <p:sp>
        <p:nvSpPr>
          <p:cNvPr id="48" name="右矢印 47"/>
          <p:cNvSpPr/>
          <p:nvPr/>
        </p:nvSpPr>
        <p:spPr>
          <a:xfrm>
            <a:off x="5778134" y="3035392"/>
            <a:ext cx="270000" cy="189000"/>
          </a:xfrm>
          <a:prstGeom prst="rightArrow">
            <a:avLst/>
          </a:prstGeom>
          <a:solidFill>
            <a:srgbClr val="54C2F0"/>
          </a:solidFill>
          <a:ln w="25400" cap="flat" cmpd="sng" algn="ctr">
            <a:noFill/>
            <a:prstDash val="solid"/>
          </a:ln>
          <a:effectLst/>
        </p:spPr>
        <p:txBody>
          <a:bodyPr rtlCol="0" anchor="ctr"/>
          <a:lstStyle/>
          <a:p>
            <a:pPr algn="ctr">
              <a:defRPr/>
            </a:pPr>
            <a:endParaRPr lang="ja-JP" altLang="en-US" sz="1350" kern="0">
              <a:solidFill>
                <a:sysClr val="window" lastClr="FFFFFF"/>
              </a:solidFill>
              <a:latin typeface="メイリオ"/>
              <a:ea typeface="メイリオ"/>
            </a:endParaRPr>
          </a:p>
        </p:txBody>
      </p:sp>
      <p:sp>
        <p:nvSpPr>
          <p:cNvPr id="49" name="テキスト ボックス 48"/>
          <p:cNvSpPr txBox="1"/>
          <p:nvPr/>
        </p:nvSpPr>
        <p:spPr>
          <a:xfrm>
            <a:off x="6792575" y="3257982"/>
            <a:ext cx="434735" cy="242374"/>
          </a:xfrm>
          <a:prstGeom prst="rect">
            <a:avLst/>
          </a:prstGeom>
          <a:noFill/>
        </p:spPr>
        <p:txBody>
          <a:bodyPr wrap="none" rtlCol="0">
            <a:spAutoFit/>
          </a:bodyPr>
          <a:lstStyle/>
          <a:p>
            <a:pPr algn="ctr"/>
            <a:r>
              <a:rPr lang="ja-JP" altLang="en-US" sz="975">
                <a:latin typeface="メイリオ" pitchFamily="50" charset="-128"/>
                <a:ea typeface="メイリオ" pitchFamily="50" charset="-128"/>
                <a:cs typeface="メイリオ" pitchFamily="50" charset="-128"/>
              </a:rPr>
              <a:t>部長</a:t>
            </a:r>
            <a:endParaRPr lang="en-US" altLang="ja-JP" sz="975">
              <a:latin typeface="メイリオ" pitchFamily="50" charset="-128"/>
              <a:ea typeface="メイリオ" pitchFamily="50" charset="-128"/>
              <a:cs typeface="メイリオ" pitchFamily="50" charset="-128"/>
            </a:endParaRPr>
          </a:p>
        </p:txBody>
      </p:sp>
      <p:sp>
        <p:nvSpPr>
          <p:cNvPr id="50" name="Freeform 364"/>
          <p:cNvSpPr>
            <a:spLocks noEditPoints="1"/>
          </p:cNvSpPr>
          <p:nvPr/>
        </p:nvSpPr>
        <p:spPr bwMode="auto">
          <a:xfrm>
            <a:off x="8262410" y="2973361"/>
            <a:ext cx="297033" cy="368897"/>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54C2F0"/>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51" name="AutoShape 5"/>
          <p:cNvSpPr>
            <a:spLocks noChangeArrowheads="1"/>
          </p:cNvSpPr>
          <p:nvPr/>
        </p:nvSpPr>
        <p:spPr bwMode="gray">
          <a:xfrm>
            <a:off x="503548" y="3009512"/>
            <a:ext cx="1539171" cy="891099"/>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40500" rIns="40500" anchor="t"/>
          <a:lstStyle/>
          <a:p>
            <a:pPr>
              <a:buClr>
                <a:srgbClr val="0065AE"/>
              </a:buClr>
              <a:buSzPct val="80000"/>
              <a:defRPr/>
            </a:pPr>
            <a:endParaRPr kumimoji="0" lang="en-US" altLang="ja-JP" sz="825" kern="0">
              <a:solidFill>
                <a:srgbClr val="434343"/>
              </a:solidFill>
              <a:latin typeface="メイリオ" pitchFamily="50" charset="-128"/>
              <a:ea typeface="メイリオ" pitchFamily="50" charset="-128"/>
              <a:cs typeface="Arial Unicode MS" pitchFamily="50" charset="-128"/>
            </a:endParaRPr>
          </a:p>
        </p:txBody>
      </p:sp>
      <p:cxnSp>
        <p:nvCxnSpPr>
          <p:cNvPr id="52" name="直線矢印コネクタ 51"/>
          <p:cNvCxnSpPr>
            <a:stCxn id="12" idx="3"/>
            <a:endCxn id="15" idx="1"/>
          </p:cNvCxnSpPr>
          <p:nvPr/>
        </p:nvCxnSpPr>
        <p:spPr>
          <a:xfrm flipV="1">
            <a:off x="2042719" y="2334410"/>
            <a:ext cx="922602" cy="202550"/>
          </a:xfrm>
          <a:prstGeom prst="straightConnector1">
            <a:avLst/>
          </a:prstGeom>
          <a:ln w="38100">
            <a:solidFill>
              <a:srgbClr val="F9BE00"/>
            </a:solidFill>
            <a:tailEnd type="arrow"/>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a:stCxn id="15" idx="3"/>
            <a:endCxn id="17" idx="1"/>
          </p:cNvCxnSpPr>
          <p:nvPr/>
        </p:nvCxnSpPr>
        <p:spPr>
          <a:xfrm>
            <a:off x="4504492" y="2334410"/>
            <a:ext cx="1219636" cy="108039"/>
          </a:xfrm>
          <a:prstGeom prst="straightConnector1">
            <a:avLst/>
          </a:prstGeom>
          <a:ln w="38100">
            <a:solidFill>
              <a:srgbClr val="F9BE00"/>
            </a:solidFill>
            <a:tailEnd type="arrow"/>
          </a:ln>
        </p:spPr>
        <p:style>
          <a:lnRef idx="1">
            <a:schemeClr val="accent1"/>
          </a:lnRef>
          <a:fillRef idx="0">
            <a:schemeClr val="accent1"/>
          </a:fillRef>
          <a:effectRef idx="0">
            <a:schemeClr val="accent1"/>
          </a:effectRef>
          <a:fontRef idx="minor">
            <a:schemeClr val="tx1"/>
          </a:fontRef>
        </p:style>
      </p:cxnSp>
      <p:cxnSp>
        <p:nvCxnSpPr>
          <p:cNvPr id="54" name="直線矢印コネクタ 53"/>
          <p:cNvCxnSpPr>
            <a:stCxn id="51" idx="3"/>
            <a:endCxn id="15" idx="1"/>
          </p:cNvCxnSpPr>
          <p:nvPr/>
        </p:nvCxnSpPr>
        <p:spPr>
          <a:xfrm flipV="1">
            <a:off x="2042719" y="2334410"/>
            <a:ext cx="922602" cy="1120652"/>
          </a:xfrm>
          <a:prstGeom prst="straightConnector1">
            <a:avLst/>
          </a:prstGeom>
          <a:ln w="38100">
            <a:solidFill>
              <a:srgbClr val="77A233"/>
            </a:solidFill>
            <a:tailEnd type="arrow"/>
          </a:ln>
        </p:spPr>
        <p:style>
          <a:lnRef idx="1">
            <a:schemeClr val="accent1"/>
          </a:lnRef>
          <a:fillRef idx="0">
            <a:schemeClr val="accent1"/>
          </a:fillRef>
          <a:effectRef idx="0">
            <a:schemeClr val="accent1"/>
          </a:effectRef>
          <a:fontRef idx="minor">
            <a:schemeClr val="tx1"/>
          </a:fontRef>
        </p:style>
      </p:cxnSp>
      <p:cxnSp>
        <p:nvCxnSpPr>
          <p:cNvPr id="55" name="直線矢印コネクタ 54"/>
          <p:cNvCxnSpPr>
            <a:stCxn id="15" idx="3"/>
            <a:endCxn id="31" idx="1"/>
          </p:cNvCxnSpPr>
          <p:nvPr/>
        </p:nvCxnSpPr>
        <p:spPr>
          <a:xfrm>
            <a:off x="4504492" y="2334410"/>
            <a:ext cx="1219636" cy="837120"/>
          </a:xfrm>
          <a:prstGeom prst="straightConnector1">
            <a:avLst/>
          </a:prstGeom>
          <a:ln w="38100">
            <a:solidFill>
              <a:srgbClr val="77A233"/>
            </a:solidFill>
            <a:tailEnd type="arrow"/>
          </a:ln>
        </p:spPr>
        <p:style>
          <a:lnRef idx="1">
            <a:schemeClr val="accent1"/>
          </a:lnRef>
          <a:fillRef idx="0">
            <a:schemeClr val="accent1"/>
          </a:fillRef>
          <a:effectRef idx="0">
            <a:schemeClr val="accent1"/>
          </a:effectRef>
          <a:fontRef idx="minor">
            <a:schemeClr val="tx1"/>
          </a:fontRef>
        </p:style>
      </p:cxnSp>
      <p:cxnSp>
        <p:nvCxnSpPr>
          <p:cNvPr id="56" name="直線矢印コネクタ 55"/>
          <p:cNvCxnSpPr>
            <a:stCxn id="12" idx="3"/>
            <a:endCxn id="9" idx="1"/>
          </p:cNvCxnSpPr>
          <p:nvPr/>
        </p:nvCxnSpPr>
        <p:spPr>
          <a:xfrm>
            <a:off x="2042719" y="2536960"/>
            <a:ext cx="922602" cy="310561"/>
          </a:xfrm>
          <a:prstGeom prst="straightConnector1">
            <a:avLst/>
          </a:prstGeom>
          <a:ln w="38100">
            <a:solidFill>
              <a:srgbClr val="F9BE00"/>
            </a:solidFill>
            <a:tailEnd type="arrow"/>
          </a:ln>
        </p:spPr>
        <p:style>
          <a:lnRef idx="1">
            <a:schemeClr val="accent1"/>
          </a:lnRef>
          <a:fillRef idx="0">
            <a:schemeClr val="accent1"/>
          </a:fillRef>
          <a:effectRef idx="0">
            <a:schemeClr val="accent1"/>
          </a:effectRef>
          <a:fontRef idx="minor">
            <a:schemeClr val="tx1"/>
          </a:fontRef>
        </p:style>
      </p:cxnSp>
      <p:cxnSp>
        <p:nvCxnSpPr>
          <p:cNvPr id="57" name="直線矢印コネクタ 56"/>
          <p:cNvCxnSpPr>
            <a:stCxn id="9" idx="3"/>
            <a:endCxn id="42" idx="1"/>
          </p:cNvCxnSpPr>
          <p:nvPr/>
        </p:nvCxnSpPr>
        <p:spPr>
          <a:xfrm>
            <a:off x="4504492" y="2847521"/>
            <a:ext cx="1219636" cy="1782171"/>
          </a:xfrm>
          <a:prstGeom prst="straightConnector1">
            <a:avLst/>
          </a:prstGeom>
          <a:ln w="38100">
            <a:solidFill>
              <a:srgbClr val="F9BE00"/>
            </a:solidFill>
            <a:tailEnd type="arrow"/>
          </a:ln>
        </p:spPr>
        <p:style>
          <a:lnRef idx="1">
            <a:schemeClr val="accent1"/>
          </a:lnRef>
          <a:fillRef idx="0">
            <a:schemeClr val="accent1"/>
          </a:fillRef>
          <a:effectRef idx="0">
            <a:schemeClr val="accent1"/>
          </a:effectRef>
          <a:fontRef idx="minor">
            <a:schemeClr val="tx1"/>
          </a:fontRef>
        </p:style>
      </p:cxnSp>
      <p:cxnSp>
        <p:nvCxnSpPr>
          <p:cNvPr id="58" name="直線矢印コネクタ 57"/>
          <p:cNvCxnSpPr>
            <a:stCxn id="51" idx="3"/>
            <a:endCxn id="33" idx="1"/>
          </p:cNvCxnSpPr>
          <p:nvPr/>
        </p:nvCxnSpPr>
        <p:spPr>
          <a:xfrm>
            <a:off x="2042719" y="3455062"/>
            <a:ext cx="922602" cy="418519"/>
          </a:xfrm>
          <a:prstGeom prst="straightConnector1">
            <a:avLst/>
          </a:prstGeom>
          <a:ln w="38100">
            <a:solidFill>
              <a:srgbClr val="77A233"/>
            </a:solidFill>
            <a:tailEnd type="arrow"/>
          </a:ln>
        </p:spPr>
        <p:style>
          <a:lnRef idx="1">
            <a:schemeClr val="accent1"/>
          </a:lnRef>
          <a:fillRef idx="0">
            <a:schemeClr val="accent1"/>
          </a:fillRef>
          <a:effectRef idx="0">
            <a:schemeClr val="accent1"/>
          </a:effectRef>
          <a:fontRef idx="minor">
            <a:schemeClr val="tx1"/>
          </a:fontRef>
        </p:style>
      </p:cxnSp>
      <p:cxnSp>
        <p:nvCxnSpPr>
          <p:cNvPr id="59" name="直線矢印コネクタ 58"/>
          <p:cNvCxnSpPr>
            <a:stCxn id="33" idx="3"/>
            <a:endCxn id="37" idx="1"/>
          </p:cNvCxnSpPr>
          <p:nvPr/>
        </p:nvCxnSpPr>
        <p:spPr>
          <a:xfrm>
            <a:off x="4504492" y="3873581"/>
            <a:ext cx="1219636" cy="27031"/>
          </a:xfrm>
          <a:prstGeom prst="straightConnector1">
            <a:avLst/>
          </a:prstGeom>
          <a:ln w="38100">
            <a:solidFill>
              <a:srgbClr val="77A233"/>
            </a:solidFill>
            <a:tailEnd type="arrow"/>
          </a:ln>
        </p:spPr>
        <p:style>
          <a:lnRef idx="1">
            <a:schemeClr val="accent1"/>
          </a:lnRef>
          <a:fillRef idx="0">
            <a:schemeClr val="accent1"/>
          </a:fillRef>
          <a:effectRef idx="0">
            <a:schemeClr val="accent1"/>
          </a:effectRef>
          <a:fontRef idx="minor">
            <a:schemeClr val="tx1"/>
          </a:fontRef>
        </p:style>
      </p:cxnSp>
      <p:cxnSp>
        <p:nvCxnSpPr>
          <p:cNvPr id="60" name="直線矢印コネクタ 59"/>
          <p:cNvCxnSpPr>
            <a:stCxn id="12" idx="3"/>
            <a:endCxn id="22" idx="1"/>
          </p:cNvCxnSpPr>
          <p:nvPr/>
        </p:nvCxnSpPr>
        <p:spPr>
          <a:xfrm>
            <a:off x="2042719" y="2536960"/>
            <a:ext cx="922602" cy="823564"/>
          </a:xfrm>
          <a:prstGeom prst="straightConnector1">
            <a:avLst/>
          </a:prstGeom>
          <a:ln w="38100">
            <a:solidFill>
              <a:srgbClr val="F9BE00"/>
            </a:solidFill>
            <a:tailEnd type="arrow"/>
          </a:ln>
        </p:spPr>
        <p:style>
          <a:lnRef idx="1">
            <a:schemeClr val="accent1"/>
          </a:lnRef>
          <a:fillRef idx="0">
            <a:schemeClr val="accent1"/>
          </a:fillRef>
          <a:effectRef idx="0">
            <a:schemeClr val="accent1"/>
          </a:effectRef>
          <a:fontRef idx="minor">
            <a:schemeClr val="tx1"/>
          </a:fontRef>
        </p:style>
      </p:cxnSp>
      <p:cxnSp>
        <p:nvCxnSpPr>
          <p:cNvPr id="61" name="直線矢印コネクタ 60"/>
          <p:cNvCxnSpPr>
            <a:stCxn id="22" idx="3"/>
            <a:endCxn id="17" idx="1"/>
          </p:cNvCxnSpPr>
          <p:nvPr/>
        </p:nvCxnSpPr>
        <p:spPr>
          <a:xfrm flipV="1">
            <a:off x="4504492" y="2442449"/>
            <a:ext cx="1219636" cy="918075"/>
          </a:xfrm>
          <a:prstGeom prst="straightConnector1">
            <a:avLst/>
          </a:prstGeom>
          <a:ln w="38100">
            <a:solidFill>
              <a:srgbClr val="F9BE00"/>
            </a:solidFill>
            <a:tailEnd type="arrow"/>
          </a:ln>
        </p:spPr>
        <p:style>
          <a:lnRef idx="1">
            <a:schemeClr val="accent1"/>
          </a:lnRef>
          <a:fillRef idx="0">
            <a:schemeClr val="accent1"/>
          </a:fillRef>
          <a:effectRef idx="0">
            <a:schemeClr val="accent1"/>
          </a:effectRef>
          <a:fontRef idx="minor">
            <a:schemeClr val="tx1"/>
          </a:fontRef>
        </p:style>
      </p:cxnSp>
      <p:sp>
        <p:nvSpPr>
          <p:cNvPr id="62" name="テキスト ボックス 61"/>
          <p:cNvSpPr txBox="1"/>
          <p:nvPr/>
        </p:nvSpPr>
        <p:spPr>
          <a:xfrm>
            <a:off x="7405133" y="3259104"/>
            <a:ext cx="559769" cy="242374"/>
          </a:xfrm>
          <a:prstGeom prst="rect">
            <a:avLst/>
          </a:prstGeom>
          <a:noFill/>
        </p:spPr>
        <p:txBody>
          <a:bodyPr wrap="none" rtlCol="0">
            <a:spAutoFit/>
          </a:bodyPr>
          <a:lstStyle/>
          <a:p>
            <a:pPr algn="ctr"/>
            <a:r>
              <a:rPr lang="ja-JP" altLang="en-US" sz="975">
                <a:latin typeface="メイリオ" pitchFamily="50" charset="-128"/>
                <a:ea typeface="メイリオ" pitchFamily="50" charset="-128"/>
                <a:cs typeface="メイリオ" pitchFamily="50" charset="-128"/>
              </a:rPr>
              <a:t>人事部</a:t>
            </a:r>
            <a:endParaRPr lang="en-US" altLang="ja-JP" sz="975">
              <a:latin typeface="メイリオ" pitchFamily="50" charset="-128"/>
              <a:ea typeface="メイリオ" pitchFamily="50" charset="-128"/>
              <a:cs typeface="メイリオ" pitchFamily="50" charset="-128"/>
            </a:endParaRPr>
          </a:p>
        </p:txBody>
      </p:sp>
      <p:sp>
        <p:nvSpPr>
          <p:cNvPr id="63" name="右矢印 62"/>
          <p:cNvSpPr/>
          <p:nvPr/>
        </p:nvSpPr>
        <p:spPr>
          <a:xfrm>
            <a:off x="7236326" y="3036515"/>
            <a:ext cx="270000" cy="189000"/>
          </a:xfrm>
          <a:prstGeom prst="rightArrow">
            <a:avLst/>
          </a:prstGeom>
          <a:solidFill>
            <a:srgbClr val="54C2F0"/>
          </a:solidFill>
          <a:ln w="25400" cap="flat" cmpd="sng" algn="ctr">
            <a:noFill/>
            <a:prstDash val="solid"/>
          </a:ln>
          <a:effectLst/>
        </p:spPr>
        <p:txBody>
          <a:bodyPr rtlCol="0" anchor="ctr"/>
          <a:lstStyle/>
          <a:p>
            <a:pPr algn="ctr">
              <a:defRPr/>
            </a:pPr>
            <a:endParaRPr lang="ja-JP" altLang="en-US" sz="1350" kern="0">
              <a:solidFill>
                <a:sysClr val="window" lastClr="FFFFFF"/>
              </a:solidFill>
              <a:latin typeface="メイリオ"/>
              <a:ea typeface="メイリオ"/>
            </a:endParaRPr>
          </a:p>
        </p:txBody>
      </p:sp>
      <p:grpSp>
        <p:nvGrpSpPr>
          <p:cNvPr id="64" name="グループ化 109"/>
          <p:cNvGrpSpPr/>
          <p:nvPr/>
        </p:nvGrpSpPr>
        <p:grpSpPr>
          <a:xfrm>
            <a:off x="6245067" y="2285939"/>
            <a:ext cx="424168" cy="237519"/>
            <a:chOff x="4726523" y="5229200"/>
            <a:chExt cx="788440" cy="441498"/>
          </a:xfrm>
          <a:solidFill>
            <a:srgbClr val="54C2F0"/>
          </a:solidFill>
        </p:grpSpPr>
        <p:grpSp>
          <p:nvGrpSpPr>
            <p:cNvPr id="65" name="グループ化 525"/>
            <p:cNvGrpSpPr/>
            <p:nvPr/>
          </p:nvGrpSpPr>
          <p:grpSpPr>
            <a:xfrm>
              <a:off x="5074162" y="5229200"/>
              <a:ext cx="440801" cy="440802"/>
              <a:chOff x="3752906" y="1923678"/>
              <a:chExt cx="381000" cy="381000"/>
            </a:xfrm>
            <a:grpFill/>
          </p:grpSpPr>
          <p:sp>
            <p:nvSpPr>
              <p:cNvPr id="69" name="Freeform 560"/>
              <p:cNvSpPr>
                <a:spLocks/>
              </p:cNvSpPr>
              <p:nvPr/>
            </p:nvSpPr>
            <p:spPr bwMode="auto">
              <a:xfrm>
                <a:off x="3835346" y="2253878"/>
                <a:ext cx="203199"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latin typeface="メイリオ" pitchFamily="50" charset="-128"/>
                  <a:ea typeface="メイリオ" pitchFamily="50" charset="-128"/>
                  <a:cs typeface="メイリオ" pitchFamily="50" charset="-128"/>
                </a:endParaRPr>
              </a:p>
            </p:txBody>
          </p:sp>
          <p:sp>
            <p:nvSpPr>
              <p:cNvPr id="70" name="Freeform 561"/>
              <p:cNvSpPr>
                <a:spLocks noEditPoints="1"/>
              </p:cNvSpPr>
              <p:nvPr/>
            </p:nvSpPr>
            <p:spPr bwMode="auto">
              <a:xfrm>
                <a:off x="3752906"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latin typeface="メイリオ" pitchFamily="50" charset="-128"/>
                  <a:ea typeface="メイリオ" pitchFamily="50" charset="-128"/>
                  <a:cs typeface="メイリオ" pitchFamily="50" charset="-128"/>
                </a:endParaRPr>
              </a:p>
            </p:txBody>
          </p:sp>
        </p:grpSp>
        <p:grpSp>
          <p:nvGrpSpPr>
            <p:cNvPr id="66" name="グループ化 61"/>
            <p:cNvGrpSpPr/>
            <p:nvPr/>
          </p:nvGrpSpPr>
          <p:grpSpPr>
            <a:xfrm>
              <a:off x="4726523" y="5301208"/>
              <a:ext cx="349533" cy="369490"/>
              <a:chOff x="646113" y="649288"/>
              <a:chExt cx="355600" cy="381000"/>
            </a:xfrm>
            <a:grpFill/>
          </p:grpSpPr>
          <p:sp>
            <p:nvSpPr>
              <p:cNvPr id="67"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68"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grpSp>
      <p:grpSp>
        <p:nvGrpSpPr>
          <p:cNvPr id="71" name="グループ化 315"/>
          <p:cNvGrpSpPr/>
          <p:nvPr/>
        </p:nvGrpSpPr>
        <p:grpSpPr>
          <a:xfrm>
            <a:off x="6681668" y="4413668"/>
            <a:ext cx="120475" cy="328566"/>
            <a:chOff x="5008166" y="3387725"/>
            <a:chExt cx="139700" cy="381000"/>
          </a:xfrm>
          <a:solidFill>
            <a:srgbClr val="54C2F0"/>
          </a:solidFill>
        </p:grpSpPr>
        <p:sp>
          <p:nvSpPr>
            <p:cNvPr id="72" name="Freeform 246"/>
            <p:cNvSpPr>
              <a:spLocks/>
            </p:cNvSpPr>
            <p:nvPr/>
          </p:nvSpPr>
          <p:spPr bwMode="auto">
            <a:xfrm>
              <a:off x="5039916" y="3387725"/>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73" name="Freeform 247"/>
            <p:cNvSpPr>
              <a:spLocks/>
            </p:cNvSpPr>
            <p:nvPr/>
          </p:nvSpPr>
          <p:spPr bwMode="auto">
            <a:xfrm>
              <a:off x="5039916" y="3387725"/>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74" name="Freeform 248"/>
            <p:cNvSpPr>
              <a:spLocks/>
            </p:cNvSpPr>
            <p:nvPr/>
          </p:nvSpPr>
          <p:spPr bwMode="auto">
            <a:xfrm>
              <a:off x="5008166" y="3476625"/>
              <a:ext cx="139700" cy="292100"/>
            </a:xfrm>
            <a:custGeom>
              <a:avLst/>
              <a:gdLst/>
              <a:ahLst/>
              <a:cxnLst>
                <a:cxn ang="0">
                  <a:pos x="64" y="0"/>
                </a:cxn>
                <a:cxn ang="0">
                  <a:pos x="24" y="0"/>
                </a:cxn>
                <a:cxn ang="0">
                  <a:pos x="24" y="0"/>
                </a:cxn>
                <a:cxn ang="0">
                  <a:pos x="14" y="2"/>
                </a:cxn>
                <a:cxn ang="0">
                  <a:pos x="8" y="8"/>
                </a:cxn>
                <a:cxn ang="0">
                  <a:pos x="2" y="14"/>
                </a:cxn>
                <a:cxn ang="0">
                  <a:pos x="0" y="24"/>
                </a:cxn>
                <a:cxn ang="0">
                  <a:pos x="0" y="40"/>
                </a:cxn>
                <a:cxn ang="0">
                  <a:pos x="0" y="80"/>
                </a:cxn>
                <a:cxn ang="0">
                  <a:pos x="20" y="80"/>
                </a:cxn>
                <a:cxn ang="0">
                  <a:pos x="20" y="184"/>
                </a:cxn>
                <a:cxn ang="0">
                  <a:pos x="68" y="184"/>
                </a:cxn>
                <a:cxn ang="0">
                  <a:pos x="68" y="80"/>
                </a:cxn>
                <a:cxn ang="0">
                  <a:pos x="88" y="80"/>
                </a:cxn>
                <a:cxn ang="0">
                  <a:pos x="88" y="40"/>
                </a:cxn>
                <a:cxn ang="0">
                  <a:pos x="88" y="24"/>
                </a:cxn>
                <a:cxn ang="0">
                  <a:pos x="88" y="24"/>
                </a:cxn>
                <a:cxn ang="0">
                  <a:pos x="86" y="14"/>
                </a:cxn>
                <a:cxn ang="0">
                  <a:pos x="80" y="8"/>
                </a:cxn>
                <a:cxn ang="0">
                  <a:pos x="74" y="2"/>
                </a:cxn>
                <a:cxn ang="0">
                  <a:pos x="64" y="0"/>
                </a:cxn>
              </a:cxnLst>
              <a:rect l="0" t="0" r="r" b="b"/>
              <a:pathLst>
                <a:path w="88" h="184">
                  <a:moveTo>
                    <a:pt x="64" y="0"/>
                  </a:moveTo>
                  <a:lnTo>
                    <a:pt x="24" y="0"/>
                  </a:lnTo>
                  <a:lnTo>
                    <a:pt x="24" y="0"/>
                  </a:lnTo>
                  <a:lnTo>
                    <a:pt x="14" y="2"/>
                  </a:lnTo>
                  <a:lnTo>
                    <a:pt x="8" y="8"/>
                  </a:lnTo>
                  <a:lnTo>
                    <a:pt x="2" y="14"/>
                  </a:lnTo>
                  <a:lnTo>
                    <a:pt x="0" y="24"/>
                  </a:lnTo>
                  <a:lnTo>
                    <a:pt x="0" y="40"/>
                  </a:lnTo>
                  <a:lnTo>
                    <a:pt x="0" y="80"/>
                  </a:lnTo>
                  <a:lnTo>
                    <a:pt x="20" y="80"/>
                  </a:lnTo>
                  <a:lnTo>
                    <a:pt x="20" y="184"/>
                  </a:lnTo>
                  <a:lnTo>
                    <a:pt x="68" y="184"/>
                  </a:lnTo>
                  <a:lnTo>
                    <a:pt x="68" y="80"/>
                  </a:lnTo>
                  <a:lnTo>
                    <a:pt x="88" y="80"/>
                  </a:lnTo>
                  <a:lnTo>
                    <a:pt x="88" y="40"/>
                  </a:lnTo>
                  <a:lnTo>
                    <a:pt x="88" y="24"/>
                  </a:lnTo>
                  <a:lnTo>
                    <a:pt x="88" y="24"/>
                  </a:lnTo>
                  <a:lnTo>
                    <a:pt x="86" y="14"/>
                  </a:lnTo>
                  <a:lnTo>
                    <a:pt x="80" y="8"/>
                  </a:lnTo>
                  <a:lnTo>
                    <a:pt x="74" y="2"/>
                  </a:lnTo>
                  <a:lnTo>
                    <a:pt x="64"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75" name="Freeform 249"/>
            <p:cNvSpPr>
              <a:spLocks/>
            </p:cNvSpPr>
            <p:nvPr/>
          </p:nvSpPr>
          <p:spPr bwMode="auto">
            <a:xfrm>
              <a:off x="5008166" y="3476625"/>
              <a:ext cx="139700" cy="292100"/>
            </a:xfrm>
            <a:custGeom>
              <a:avLst/>
              <a:gdLst/>
              <a:ahLst/>
              <a:cxnLst>
                <a:cxn ang="0">
                  <a:pos x="64" y="0"/>
                </a:cxn>
                <a:cxn ang="0">
                  <a:pos x="24" y="0"/>
                </a:cxn>
                <a:cxn ang="0">
                  <a:pos x="24" y="0"/>
                </a:cxn>
                <a:cxn ang="0">
                  <a:pos x="14" y="2"/>
                </a:cxn>
                <a:cxn ang="0">
                  <a:pos x="8" y="8"/>
                </a:cxn>
                <a:cxn ang="0">
                  <a:pos x="2" y="14"/>
                </a:cxn>
                <a:cxn ang="0">
                  <a:pos x="0" y="24"/>
                </a:cxn>
                <a:cxn ang="0">
                  <a:pos x="0" y="40"/>
                </a:cxn>
                <a:cxn ang="0">
                  <a:pos x="0" y="80"/>
                </a:cxn>
                <a:cxn ang="0">
                  <a:pos x="20" y="80"/>
                </a:cxn>
                <a:cxn ang="0">
                  <a:pos x="20" y="184"/>
                </a:cxn>
                <a:cxn ang="0">
                  <a:pos x="68" y="184"/>
                </a:cxn>
                <a:cxn ang="0">
                  <a:pos x="68" y="80"/>
                </a:cxn>
                <a:cxn ang="0">
                  <a:pos x="88" y="80"/>
                </a:cxn>
                <a:cxn ang="0">
                  <a:pos x="88" y="40"/>
                </a:cxn>
                <a:cxn ang="0">
                  <a:pos x="88" y="24"/>
                </a:cxn>
                <a:cxn ang="0">
                  <a:pos x="88" y="24"/>
                </a:cxn>
                <a:cxn ang="0">
                  <a:pos x="86" y="14"/>
                </a:cxn>
                <a:cxn ang="0">
                  <a:pos x="80" y="8"/>
                </a:cxn>
                <a:cxn ang="0">
                  <a:pos x="74" y="2"/>
                </a:cxn>
                <a:cxn ang="0">
                  <a:pos x="64" y="0"/>
                </a:cxn>
              </a:cxnLst>
              <a:rect l="0" t="0" r="r" b="b"/>
              <a:pathLst>
                <a:path w="88" h="184">
                  <a:moveTo>
                    <a:pt x="64" y="0"/>
                  </a:moveTo>
                  <a:lnTo>
                    <a:pt x="24" y="0"/>
                  </a:lnTo>
                  <a:lnTo>
                    <a:pt x="24" y="0"/>
                  </a:lnTo>
                  <a:lnTo>
                    <a:pt x="14" y="2"/>
                  </a:lnTo>
                  <a:lnTo>
                    <a:pt x="8" y="8"/>
                  </a:lnTo>
                  <a:lnTo>
                    <a:pt x="2" y="14"/>
                  </a:lnTo>
                  <a:lnTo>
                    <a:pt x="0" y="24"/>
                  </a:lnTo>
                  <a:lnTo>
                    <a:pt x="0" y="40"/>
                  </a:lnTo>
                  <a:lnTo>
                    <a:pt x="0" y="80"/>
                  </a:lnTo>
                  <a:lnTo>
                    <a:pt x="20" y="80"/>
                  </a:lnTo>
                  <a:lnTo>
                    <a:pt x="20" y="184"/>
                  </a:lnTo>
                  <a:lnTo>
                    <a:pt x="68" y="184"/>
                  </a:lnTo>
                  <a:lnTo>
                    <a:pt x="68" y="80"/>
                  </a:lnTo>
                  <a:lnTo>
                    <a:pt x="88" y="80"/>
                  </a:lnTo>
                  <a:lnTo>
                    <a:pt x="88" y="40"/>
                  </a:lnTo>
                  <a:lnTo>
                    <a:pt x="88" y="24"/>
                  </a:lnTo>
                  <a:lnTo>
                    <a:pt x="88" y="24"/>
                  </a:lnTo>
                  <a:lnTo>
                    <a:pt x="86" y="14"/>
                  </a:lnTo>
                  <a:lnTo>
                    <a:pt x="80" y="8"/>
                  </a:lnTo>
                  <a:lnTo>
                    <a:pt x="74" y="2"/>
                  </a:lnTo>
                  <a:lnTo>
                    <a:pt x="64" y="0"/>
                  </a:lnTo>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grpSp>
        <p:nvGrpSpPr>
          <p:cNvPr id="76" name="グループ化 126"/>
          <p:cNvGrpSpPr/>
          <p:nvPr/>
        </p:nvGrpSpPr>
        <p:grpSpPr>
          <a:xfrm>
            <a:off x="7128286" y="2280431"/>
            <a:ext cx="424168" cy="237519"/>
            <a:chOff x="4726523" y="5229200"/>
            <a:chExt cx="788440" cy="441498"/>
          </a:xfrm>
          <a:solidFill>
            <a:srgbClr val="54C2F0"/>
          </a:solidFill>
        </p:grpSpPr>
        <p:grpSp>
          <p:nvGrpSpPr>
            <p:cNvPr id="77" name="グループ化 525"/>
            <p:cNvGrpSpPr/>
            <p:nvPr/>
          </p:nvGrpSpPr>
          <p:grpSpPr>
            <a:xfrm>
              <a:off x="5074162" y="5229200"/>
              <a:ext cx="440801" cy="440802"/>
              <a:chOff x="3752906" y="1923678"/>
              <a:chExt cx="381000" cy="381000"/>
            </a:xfrm>
            <a:grpFill/>
          </p:grpSpPr>
          <p:sp>
            <p:nvSpPr>
              <p:cNvPr id="81" name="Freeform 560"/>
              <p:cNvSpPr>
                <a:spLocks/>
              </p:cNvSpPr>
              <p:nvPr/>
            </p:nvSpPr>
            <p:spPr bwMode="auto">
              <a:xfrm>
                <a:off x="3835346" y="2253878"/>
                <a:ext cx="203199"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latin typeface="メイリオ" pitchFamily="50" charset="-128"/>
                  <a:ea typeface="メイリオ" pitchFamily="50" charset="-128"/>
                  <a:cs typeface="メイリオ" pitchFamily="50" charset="-128"/>
                </a:endParaRPr>
              </a:p>
            </p:txBody>
          </p:sp>
          <p:sp>
            <p:nvSpPr>
              <p:cNvPr id="82" name="Freeform 561"/>
              <p:cNvSpPr>
                <a:spLocks noEditPoints="1"/>
              </p:cNvSpPr>
              <p:nvPr/>
            </p:nvSpPr>
            <p:spPr bwMode="auto">
              <a:xfrm>
                <a:off x="3752906"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latin typeface="メイリオ" pitchFamily="50" charset="-128"/>
                  <a:ea typeface="メイリオ" pitchFamily="50" charset="-128"/>
                  <a:cs typeface="メイリオ" pitchFamily="50" charset="-128"/>
                </a:endParaRPr>
              </a:p>
            </p:txBody>
          </p:sp>
        </p:grpSp>
        <p:grpSp>
          <p:nvGrpSpPr>
            <p:cNvPr id="78" name="グループ化 61"/>
            <p:cNvGrpSpPr/>
            <p:nvPr/>
          </p:nvGrpSpPr>
          <p:grpSpPr>
            <a:xfrm>
              <a:off x="4726523" y="5301208"/>
              <a:ext cx="349533" cy="369490"/>
              <a:chOff x="646113" y="649288"/>
              <a:chExt cx="355600" cy="381000"/>
            </a:xfrm>
            <a:grpFill/>
          </p:grpSpPr>
          <p:sp>
            <p:nvSpPr>
              <p:cNvPr id="79"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80"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grpSp>
      <p:grpSp>
        <p:nvGrpSpPr>
          <p:cNvPr id="83" name="グループ化 162"/>
          <p:cNvGrpSpPr/>
          <p:nvPr/>
        </p:nvGrpSpPr>
        <p:grpSpPr>
          <a:xfrm>
            <a:off x="6056046" y="3009512"/>
            <a:ext cx="424168" cy="237519"/>
            <a:chOff x="4726523" y="5229200"/>
            <a:chExt cx="788440" cy="441498"/>
          </a:xfrm>
          <a:solidFill>
            <a:srgbClr val="54C2F0"/>
          </a:solidFill>
        </p:grpSpPr>
        <p:grpSp>
          <p:nvGrpSpPr>
            <p:cNvPr id="84" name="グループ化 525"/>
            <p:cNvGrpSpPr/>
            <p:nvPr/>
          </p:nvGrpSpPr>
          <p:grpSpPr>
            <a:xfrm>
              <a:off x="5074162" y="5229200"/>
              <a:ext cx="440801" cy="440802"/>
              <a:chOff x="3752906" y="1923678"/>
              <a:chExt cx="381000" cy="381000"/>
            </a:xfrm>
            <a:grpFill/>
          </p:grpSpPr>
          <p:sp>
            <p:nvSpPr>
              <p:cNvPr id="88" name="Freeform 560"/>
              <p:cNvSpPr>
                <a:spLocks/>
              </p:cNvSpPr>
              <p:nvPr/>
            </p:nvSpPr>
            <p:spPr bwMode="auto">
              <a:xfrm>
                <a:off x="3835346" y="2253878"/>
                <a:ext cx="203199"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latin typeface="メイリオ" pitchFamily="50" charset="-128"/>
                  <a:ea typeface="メイリオ" pitchFamily="50" charset="-128"/>
                  <a:cs typeface="メイリオ" pitchFamily="50" charset="-128"/>
                </a:endParaRPr>
              </a:p>
            </p:txBody>
          </p:sp>
          <p:sp>
            <p:nvSpPr>
              <p:cNvPr id="89" name="Freeform 561"/>
              <p:cNvSpPr>
                <a:spLocks noEditPoints="1"/>
              </p:cNvSpPr>
              <p:nvPr/>
            </p:nvSpPr>
            <p:spPr bwMode="auto">
              <a:xfrm>
                <a:off x="3752906"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latin typeface="メイリオ" pitchFamily="50" charset="-128"/>
                  <a:ea typeface="メイリオ" pitchFamily="50" charset="-128"/>
                  <a:cs typeface="メイリオ" pitchFamily="50" charset="-128"/>
                </a:endParaRPr>
              </a:p>
            </p:txBody>
          </p:sp>
        </p:grpSp>
        <p:grpSp>
          <p:nvGrpSpPr>
            <p:cNvPr id="85" name="グループ化 61"/>
            <p:cNvGrpSpPr/>
            <p:nvPr/>
          </p:nvGrpSpPr>
          <p:grpSpPr>
            <a:xfrm>
              <a:off x="4726523" y="5301208"/>
              <a:ext cx="349533" cy="369490"/>
              <a:chOff x="646113" y="649288"/>
              <a:chExt cx="355600" cy="381000"/>
            </a:xfrm>
            <a:grpFill/>
          </p:grpSpPr>
          <p:sp>
            <p:nvSpPr>
              <p:cNvPr id="86"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87"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grpSp>
      <p:grpSp>
        <p:nvGrpSpPr>
          <p:cNvPr id="90" name="グループ化 172"/>
          <p:cNvGrpSpPr/>
          <p:nvPr/>
        </p:nvGrpSpPr>
        <p:grpSpPr>
          <a:xfrm>
            <a:off x="6777247" y="3015020"/>
            <a:ext cx="424168" cy="237519"/>
            <a:chOff x="4726523" y="5229200"/>
            <a:chExt cx="788440" cy="441498"/>
          </a:xfrm>
          <a:solidFill>
            <a:srgbClr val="54C2F0"/>
          </a:solidFill>
        </p:grpSpPr>
        <p:grpSp>
          <p:nvGrpSpPr>
            <p:cNvPr id="91" name="グループ化 525"/>
            <p:cNvGrpSpPr/>
            <p:nvPr/>
          </p:nvGrpSpPr>
          <p:grpSpPr>
            <a:xfrm>
              <a:off x="5074162" y="5229200"/>
              <a:ext cx="440801" cy="440802"/>
              <a:chOff x="3752906" y="1923678"/>
              <a:chExt cx="381000" cy="381000"/>
            </a:xfrm>
            <a:grpFill/>
          </p:grpSpPr>
          <p:sp>
            <p:nvSpPr>
              <p:cNvPr id="95" name="Freeform 560"/>
              <p:cNvSpPr>
                <a:spLocks/>
              </p:cNvSpPr>
              <p:nvPr/>
            </p:nvSpPr>
            <p:spPr bwMode="auto">
              <a:xfrm>
                <a:off x="3835346" y="2253878"/>
                <a:ext cx="203199"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latin typeface="メイリオ" pitchFamily="50" charset="-128"/>
                  <a:ea typeface="メイリオ" pitchFamily="50" charset="-128"/>
                  <a:cs typeface="メイリオ" pitchFamily="50" charset="-128"/>
                </a:endParaRPr>
              </a:p>
            </p:txBody>
          </p:sp>
          <p:sp>
            <p:nvSpPr>
              <p:cNvPr id="96" name="Freeform 561"/>
              <p:cNvSpPr>
                <a:spLocks noEditPoints="1"/>
              </p:cNvSpPr>
              <p:nvPr/>
            </p:nvSpPr>
            <p:spPr bwMode="auto">
              <a:xfrm>
                <a:off x="3752906"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latin typeface="メイリオ" pitchFamily="50" charset="-128"/>
                  <a:ea typeface="メイリオ" pitchFamily="50" charset="-128"/>
                  <a:cs typeface="メイリオ" pitchFamily="50" charset="-128"/>
                </a:endParaRPr>
              </a:p>
            </p:txBody>
          </p:sp>
        </p:grpSp>
        <p:grpSp>
          <p:nvGrpSpPr>
            <p:cNvPr id="92" name="グループ化 61"/>
            <p:cNvGrpSpPr/>
            <p:nvPr/>
          </p:nvGrpSpPr>
          <p:grpSpPr>
            <a:xfrm>
              <a:off x="4726523" y="5301208"/>
              <a:ext cx="349533" cy="369490"/>
              <a:chOff x="646113" y="649288"/>
              <a:chExt cx="355600" cy="381000"/>
            </a:xfrm>
            <a:grpFill/>
          </p:grpSpPr>
          <p:sp>
            <p:nvSpPr>
              <p:cNvPr id="93"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94"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grpSp>
      <p:grpSp>
        <p:nvGrpSpPr>
          <p:cNvPr id="97" name="グループ化 183"/>
          <p:cNvGrpSpPr/>
          <p:nvPr/>
        </p:nvGrpSpPr>
        <p:grpSpPr>
          <a:xfrm>
            <a:off x="7514208" y="3009512"/>
            <a:ext cx="424168" cy="237519"/>
            <a:chOff x="4726523" y="5229200"/>
            <a:chExt cx="788440" cy="441498"/>
          </a:xfrm>
          <a:solidFill>
            <a:srgbClr val="54C2F0"/>
          </a:solidFill>
        </p:grpSpPr>
        <p:grpSp>
          <p:nvGrpSpPr>
            <p:cNvPr id="98" name="グループ化 525"/>
            <p:cNvGrpSpPr/>
            <p:nvPr/>
          </p:nvGrpSpPr>
          <p:grpSpPr>
            <a:xfrm>
              <a:off x="5074162" y="5229200"/>
              <a:ext cx="440801" cy="440802"/>
              <a:chOff x="3752906" y="1923678"/>
              <a:chExt cx="381000" cy="381000"/>
            </a:xfrm>
            <a:grpFill/>
          </p:grpSpPr>
          <p:sp>
            <p:nvSpPr>
              <p:cNvPr id="102" name="Freeform 560"/>
              <p:cNvSpPr>
                <a:spLocks/>
              </p:cNvSpPr>
              <p:nvPr/>
            </p:nvSpPr>
            <p:spPr bwMode="auto">
              <a:xfrm>
                <a:off x="3835346" y="2253878"/>
                <a:ext cx="203199"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latin typeface="メイリオ" pitchFamily="50" charset="-128"/>
                  <a:ea typeface="メイリオ" pitchFamily="50" charset="-128"/>
                  <a:cs typeface="メイリオ" pitchFamily="50" charset="-128"/>
                </a:endParaRPr>
              </a:p>
            </p:txBody>
          </p:sp>
          <p:sp>
            <p:nvSpPr>
              <p:cNvPr id="103" name="Freeform 561"/>
              <p:cNvSpPr>
                <a:spLocks noEditPoints="1"/>
              </p:cNvSpPr>
              <p:nvPr/>
            </p:nvSpPr>
            <p:spPr bwMode="auto">
              <a:xfrm>
                <a:off x="3752906"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latin typeface="メイリオ" pitchFamily="50" charset="-128"/>
                  <a:ea typeface="メイリオ" pitchFamily="50" charset="-128"/>
                  <a:cs typeface="メイリオ" pitchFamily="50" charset="-128"/>
                </a:endParaRPr>
              </a:p>
            </p:txBody>
          </p:sp>
        </p:grpSp>
        <p:grpSp>
          <p:nvGrpSpPr>
            <p:cNvPr id="99" name="グループ化 61"/>
            <p:cNvGrpSpPr/>
            <p:nvPr/>
          </p:nvGrpSpPr>
          <p:grpSpPr>
            <a:xfrm>
              <a:off x="4726523" y="5301208"/>
              <a:ext cx="349533" cy="369490"/>
              <a:chOff x="646113" y="649288"/>
              <a:chExt cx="355600" cy="381000"/>
            </a:xfrm>
            <a:grpFill/>
          </p:grpSpPr>
          <p:sp>
            <p:nvSpPr>
              <p:cNvPr id="100"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101"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grpSp>
      <p:grpSp>
        <p:nvGrpSpPr>
          <p:cNvPr id="104" name="グループ化 193"/>
          <p:cNvGrpSpPr/>
          <p:nvPr/>
        </p:nvGrpSpPr>
        <p:grpSpPr>
          <a:xfrm>
            <a:off x="6777247" y="3798107"/>
            <a:ext cx="424168" cy="237519"/>
            <a:chOff x="4726523" y="5229200"/>
            <a:chExt cx="788440" cy="441498"/>
          </a:xfrm>
          <a:solidFill>
            <a:srgbClr val="54C2F0"/>
          </a:solidFill>
        </p:grpSpPr>
        <p:grpSp>
          <p:nvGrpSpPr>
            <p:cNvPr id="105" name="グループ化 525"/>
            <p:cNvGrpSpPr/>
            <p:nvPr/>
          </p:nvGrpSpPr>
          <p:grpSpPr>
            <a:xfrm>
              <a:off x="5074162" y="5229200"/>
              <a:ext cx="440801" cy="440802"/>
              <a:chOff x="3752906" y="1923678"/>
              <a:chExt cx="381000" cy="381000"/>
            </a:xfrm>
            <a:grpFill/>
          </p:grpSpPr>
          <p:sp>
            <p:nvSpPr>
              <p:cNvPr id="109" name="Freeform 560"/>
              <p:cNvSpPr>
                <a:spLocks/>
              </p:cNvSpPr>
              <p:nvPr/>
            </p:nvSpPr>
            <p:spPr bwMode="auto">
              <a:xfrm>
                <a:off x="3835346" y="2253878"/>
                <a:ext cx="203199"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latin typeface="メイリオ" pitchFamily="50" charset="-128"/>
                  <a:ea typeface="メイリオ" pitchFamily="50" charset="-128"/>
                  <a:cs typeface="メイリオ" pitchFamily="50" charset="-128"/>
                </a:endParaRPr>
              </a:p>
            </p:txBody>
          </p:sp>
          <p:sp>
            <p:nvSpPr>
              <p:cNvPr id="110" name="Freeform 561"/>
              <p:cNvSpPr>
                <a:spLocks noEditPoints="1"/>
              </p:cNvSpPr>
              <p:nvPr/>
            </p:nvSpPr>
            <p:spPr bwMode="auto">
              <a:xfrm>
                <a:off x="3752906"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latin typeface="メイリオ" pitchFamily="50" charset="-128"/>
                  <a:ea typeface="メイリオ" pitchFamily="50" charset="-128"/>
                  <a:cs typeface="メイリオ" pitchFamily="50" charset="-128"/>
                </a:endParaRPr>
              </a:p>
            </p:txBody>
          </p:sp>
        </p:grpSp>
        <p:grpSp>
          <p:nvGrpSpPr>
            <p:cNvPr id="106" name="グループ化 61"/>
            <p:cNvGrpSpPr/>
            <p:nvPr/>
          </p:nvGrpSpPr>
          <p:grpSpPr>
            <a:xfrm>
              <a:off x="4726523" y="5301208"/>
              <a:ext cx="349533" cy="369490"/>
              <a:chOff x="646113" y="649288"/>
              <a:chExt cx="355600" cy="381000"/>
            </a:xfrm>
            <a:grpFill/>
          </p:grpSpPr>
          <p:sp>
            <p:nvSpPr>
              <p:cNvPr id="107"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108"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grpSp>
      <p:grpSp>
        <p:nvGrpSpPr>
          <p:cNvPr id="111" name="グループ化 315"/>
          <p:cNvGrpSpPr/>
          <p:nvPr/>
        </p:nvGrpSpPr>
        <p:grpSpPr>
          <a:xfrm>
            <a:off x="6831223" y="4413668"/>
            <a:ext cx="120475" cy="328566"/>
            <a:chOff x="5008166" y="3387725"/>
            <a:chExt cx="139700" cy="381000"/>
          </a:xfrm>
          <a:solidFill>
            <a:srgbClr val="54C2F0"/>
          </a:solidFill>
        </p:grpSpPr>
        <p:sp>
          <p:nvSpPr>
            <p:cNvPr id="112" name="Freeform 246"/>
            <p:cNvSpPr>
              <a:spLocks/>
            </p:cNvSpPr>
            <p:nvPr/>
          </p:nvSpPr>
          <p:spPr bwMode="auto">
            <a:xfrm>
              <a:off x="5039916" y="3387725"/>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113" name="Freeform 247"/>
            <p:cNvSpPr>
              <a:spLocks/>
            </p:cNvSpPr>
            <p:nvPr/>
          </p:nvSpPr>
          <p:spPr bwMode="auto">
            <a:xfrm>
              <a:off x="5039916" y="3387725"/>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114" name="Freeform 248"/>
            <p:cNvSpPr>
              <a:spLocks/>
            </p:cNvSpPr>
            <p:nvPr/>
          </p:nvSpPr>
          <p:spPr bwMode="auto">
            <a:xfrm>
              <a:off x="5008166" y="3476625"/>
              <a:ext cx="139700" cy="292100"/>
            </a:xfrm>
            <a:custGeom>
              <a:avLst/>
              <a:gdLst/>
              <a:ahLst/>
              <a:cxnLst>
                <a:cxn ang="0">
                  <a:pos x="64" y="0"/>
                </a:cxn>
                <a:cxn ang="0">
                  <a:pos x="24" y="0"/>
                </a:cxn>
                <a:cxn ang="0">
                  <a:pos x="24" y="0"/>
                </a:cxn>
                <a:cxn ang="0">
                  <a:pos x="14" y="2"/>
                </a:cxn>
                <a:cxn ang="0">
                  <a:pos x="8" y="8"/>
                </a:cxn>
                <a:cxn ang="0">
                  <a:pos x="2" y="14"/>
                </a:cxn>
                <a:cxn ang="0">
                  <a:pos x="0" y="24"/>
                </a:cxn>
                <a:cxn ang="0">
                  <a:pos x="0" y="40"/>
                </a:cxn>
                <a:cxn ang="0">
                  <a:pos x="0" y="80"/>
                </a:cxn>
                <a:cxn ang="0">
                  <a:pos x="20" y="80"/>
                </a:cxn>
                <a:cxn ang="0">
                  <a:pos x="20" y="184"/>
                </a:cxn>
                <a:cxn ang="0">
                  <a:pos x="68" y="184"/>
                </a:cxn>
                <a:cxn ang="0">
                  <a:pos x="68" y="80"/>
                </a:cxn>
                <a:cxn ang="0">
                  <a:pos x="88" y="80"/>
                </a:cxn>
                <a:cxn ang="0">
                  <a:pos x="88" y="40"/>
                </a:cxn>
                <a:cxn ang="0">
                  <a:pos x="88" y="24"/>
                </a:cxn>
                <a:cxn ang="0">
                  <a:pos x="88" y="24"/>
                </a:cxn>
                <a:cxn ang="0">
                  <a:pos x="86" y="14"/>
                </a:cxn>
                <a:cxn ang="0">
                  <a:pos x="80" y="8"/>
                </a:cxn>
                <a:cxn ang="0">
                  <a:pos x="74" y="2"/>
                </a:cxn>
                <a:cxn ang="0">
                  <a:pos x="64" y="0"/>
                </a:cxn>
              </a:cxnLst>
              <a:rect l="0" t="0" r="r" b="b"/>
              <a:pathLst>
                <a:path w="88" h="184">
                  <a:moveTo>
                    <a:pt x="64" y="0"/>
                  </a:moveTo>
                  <a:lnTo>
                    <a:pt x="24" y="0"/>
                  </a:lnTo>
                  <a:lnTo>
                    <a:pt x="24" y="0"/>
                  </a:lnTo>
                  <a:lnTo>
                    <a:pt x="14" y="2"/>
                  </a:lnTo>
                  <a:lnTo>
                    <a:pt x="8" y="8"/>
                  </a:lnTo>
                  <a:lnTo>
                    <a:pt x="2" y="14"/>
                  </a:lnTo>
                  <a:lnTo>
                    <a:pt x="0" y="24"/>
                  </a:lnTo>
                  <a:lnTo>
                    <a:pt x="0" y="40"/>
                  </a:lnTo>
                  <a:lnTo>
                    <a:pt x="0" y="80"/>
                  </a:lnTo>
                  <a:lnTo>
                    <a:pt x="20" y="80"/>
                  </a:lnTo>
                  <a:lnTo>
                    <a:pt x="20" y="184"/>
                  </a:lnTo>
                  <a:lnTo>
                    <a:pt x="68" y="184"/>
                  </a:lnTo>
                  <a:lnTo>
                    <a:pt x="68" y="80"/>
                  </a:lnTo>
                  <a:lnTo>
                    <a:pt x="88" y="80"/>
                  </a:lnTo>
                  <a:lnTo>
                    <a:pt x="88" y="40"/>
                  </a:lnTo>
                  <a:lnTo>
                    <a:pt x="88" y="24"/>
                  </a:lnTo>
                  <a:lnTo>
                    <a:pt x="88" y="24"/>
                  </a:lnTo>
                  <a:lnTo>
                    <a:pt x="86" y="14"/>
                  </a:lnTo>
                  <a:lnTo>
                    <a:pt x="80" y="8"/>
                  </a:lnTo>
                  <a:lnTo>
                    <a:pt x="74" y="2"/>
                  </a:lnTo>
                  <a:lnTo>
                    <a:pt x="64"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115" name="Freeform 249"/>
            <p:cNvSpPr>
              <a:spLocks/>
            </p:cNvSpPr>
            <p:nvPr/>
          </p:nvSpPr>
          <p:spPr bwMode="auto">
            <a:xfrm>
              <a:off x="5008166" y="3476625"/>
              <a:ext cx="139700" cy="292100"/>
            </a:xfrm>
            <a:custGeom>
              <a:avLst/>
              <a:gdLst/>
              <a:ahLst/>
              <a:cxnLst>
                <a:cxn ang="0">
                  <a:pos x="64" y="0"/>
                </a:cxn>
                <a:cxn ang="0">
                  <a:pos x="24" y="0"/>
                </a:cxn>
                <a:cxn ang="0">
                  <a:pos x="24" y="0"/>
                </a:cxn>
                <a:cxn ang="0">
                  <a:pos x="14" y="2"/>
                </a:cxn>
                <a:cxn ang="0">
                  <a:pos x="8" y="8"/>
                </a:cxn>
                <a:cxn ang="0">
                  <a:pos x="2" y="14"/>
                </a:cxn>
                <a:cxn ang="0">
                  <a:pos x="0" y="24"/>
                </a:cxn>
                <a:cxn ang="0">
                  <a:pos x="0" y="40"/>
                </a:cxn>
                <a:cxn ang="0">
                  <a:pos x="0" y="80"/>
                </a:cxn>
                <a:cxn ang="0">
                  <a:pos x="20" y="80"/>
                </a:cxn>
                <a:cxn ang="0">
                  <a:pos x="20" y="184"/>
                </a:cxn>
                <a:cxn ang="0">
                  <a:pos x="68" y="184"/>
                </a:cxn>
                <a:cxn ang="0">
                  <a:pos x="68" y="80"/>
                </a:cxn>
                <a:cxn ang="0">
                  <a:pos x="88" y="80"/>
                </a:cxn>
                <a:cxn ang="0">
                  <a:pos x="88" y="40"/>
                </a:cxn>
                <a:cxn ang="0">
                  <a:pos x="88" y="24"/>
                </a:cxn>
                <a:cxn ang="0">
                  <a:pos x="88" y="24"/>
                </a:cxn>
                <a:cxn ang="0">
                  <a:pos x="86" y="14"/>
                </a:cxn>
                <a:cxn ang="0">
                  <a:pos x="80" y="8"/>
                </a:cxn>
                <a:cxn ang="0">
                  <a:pos x="74" y="2"/>
                </a:cxn>
                <a:cxn ang="0">
                  <a:pos x="64" y="0"/>
                </a:cxn>
              </a:cxnLst>
              <a:rect l="0" t="0" r="r" b="b"/>
              <a:pathLst>
                <a:path w="88" h="184">
                  <a:moveTo>
                    <a:pt x="64" y="0"/>
                  </a:moveTo>
                  <a:lnTo>
                    <a:pt x="24" y="0"/>
                  </a:lnTo>
                  <a:lnTo>
                    <a:pt x="24" y="0"/>
                  </a:lnTo>
                  <a:lnTo>
                    <a:pt x="14" y="2"/>
                  </a:lnTo>
                  <a:lnTo>
                    <a:pt x="8" y="8"/>
                  </a:lnTo>
                  <a:lnTo>
                    <a:pt x="2" y="14"/>
                  </a:lnTo>
                  <a:lnTo>
                    <a:pt x="0" y="24"/>
                  </a:lnTo>
                  <a:lnTo>
                    <a:pt x="0" y="40"/>
                  </a:lnTo>
                  <a:lnTo>
                    <a:pt x="0" y="80"/>
                  </a:lnTo>
                  <a:lnTo>
                    <a:pt x="20" y="80"/>
                  </a:lnTo>
                  <a:lnTo>
                    <a:pt x="20" y="184"/>
                  </a:lnTo>
                  <a:lnTo>
                    <a:pt x="68" y="184"/>
                  </a:lnTo>
                  <a:lnTo>
                    <a:pt x="68" y="80"/>
                  </a:lnTo>
                  <a:lnTo>
                    <a:pt x="88" y="80"/>
                  </a:lnTo>
                  <a:lnTo>
                    <a:pt x="88" y="40"/>
                  </a:lnTo>
                  <a:lnTo>
                    <a:pt x="88" y="24"/>
                  </a:lnTo>
                  <a:lnTo>
                    <a:pt x="88" y="24"/>
                  </a:lnTo>
                  <a:lnTo>
                    <a:pt x="86" y="14"/>
                  </a:lnTo>
                  <a:lnTo>
                    <a:pt x="80" y="8"/>
                  </a:lnTo>
                  <a:lnTo>
                    <a:pt x="74" y="2"/>
                  </a:lnTo>
                  <a:lnTo>
                    <a:pt x="64" y="0"/>
                  </a:lnTo>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grpSp>
        <p:nvGrpSpPr>
          <p:cNvPr id="116" name="グループ化 315"/>
          <p:cNvGrpSpPr/>
          <p:nvPr/>
        </p:nvGrpSpPr>
        <p:grpSpPr>
          <a:xfrm>
            <a:off x="6966238" y="4413668"/>
            <a:ext cx="120475" cy="328566"/>
            <a:chOff x="5008166" y="3387725"/>
            <a:chExt cx="139700" cy="381000"/>
          </a:xfrm>
          <a:solidFill>
            <a:srgbClr val="54C2F0"/>
          </a:solidFill>
        </p:grpSpPr>
        <p:sp>
          <p:nvSpPr>
            <p:cNvPr id="117" name="Freeform 246"/>
            <p:cNvSpPr>
              <a:spLocks/>
            </p:cNvSpPr>
            <p:nvPr/>
          </p:nvSpPr>
          <p:spPr bwMode="auto">
            <a:xfrm>
              <a:off x="5039916" y="3387725"/>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118" name="Freeform 247"/>
            <p:cNvSpPr>
              <a:spLocks/>
            </p:cNvSpPr>
            <p:nvPr/>
          </p:nvSpPr>
          <p:spPr bwMode="auto">
            <a:xfrm>
              <a:off x="5039916" y="3387725"/>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119" name="Freeform 248"/>
            <p:cNvSpPr>
              <a:spLocks/>
            </p:cNvSpPr>
            <p:nvPr/>
          </p:nvSpPr>
          <p:spPr bwMode="auto">
            <a:xfrm>
              <a:off x="5008166" y="3476625"/>
              <a:ext cx="139700" cy="292100"/>
            </a:xfrm>
            <a:custGeom>
              <a:avLst/>
              <a:gdLst/>
              <a:ahLst/>
              <a:cxnLst>
                <a:cxn ang="0">
                  <a:pos x="64" y="0"/>
                </a:cxn>
                <a:cxn ang="0">
                  <a:pos x="24" y="0"/>
                </a:cxn>
                <a:cxn ang="0">
                  <a:pos x="24" y="0"/>
                </a:cxn>
                <a:cxn ang="0">
                  <a:pos x="14" y="2"/>
                </a:cxn>
                <a:cxn ang="0">
                  <a:pos x="8" y="8"/>
                </a:cxn>
                <a:cxn ang="0">
                  <a:pos x="2" y="14"/>
                </a:cxn>
                <a:cxn ang="0">
                  <a:pos x="0" y="24"/>
                </a:cxn>
                <a:cxn ang="0">
                  <a:pos x="0" y="40"/>
                </a:cxn>
                <a:cxn ang="0">
                  <a:pos x="0" y="80"/>
                </a:cxn>
                <a:cxn ang="0">
                  <a:pos x="20" y="80"/>
                </a:cxn>
                <a:cxn ang="0">
                  <a:pos x="20" y="184"/>
                </a:cxn>
                <a:cxn ang="0">
                  <a:pos x="68" y="184"/>
                </a:cxn>
                <a:cxn ang="0">
                  <a:pos x="68" y="80"/>
                </a:cxn>
                <a:cxn ang="0">
                  <a:pos x="88" y="80"/>
                </a:cxn>
                <a:cxn ang="0">
                  <a:pos x="88" y="40"/>
                </a:cxn>
                <a:cxn ang="0">
                  <a:pos x="88" y="24"/>
                </a:cxn>
                <a:cxn ang="0">
                  <a:pos x="88" y="24"/>
                </a:cxn>
                <a:cxn ang="0">
                  <a:pos x="86" y="14"/>
                </a:cxn>
                <a:cxn ang="0">
                  <a:pos x="80" y="8"/>
                </a:cxn>
                <a:cxn ang="0">
                  <a:pos x="74" y="2"/>
                </a:cxn>
                <a:cxn ang="0">
                  <a:pos x="64" y="0"/>
                </a:cxn>
              </a:cxnLst>
              <a:rect l="0" t="0" r="r" b="b"/>
              <a:pathLst>
                <a:path w="88" h="184">
                  <a:moveTo>
                    <a:pt x="64" y="0"/>
                  </a:moveTo>
                  <a:lnTo>
                    <a:pt x="24" y="0"/>
                  </a:lnTo>
                  <a:lnTo>
                    <a:pt x="24" y="0"/>
                  </a:lnTo>
                  <a:lnTo>
                    <a:pt x="14" y="2"/>
                  </a:lnTo>
                  <a:lnTo>
                    <a:pt x="8" y="8"/>
                  </a:lnTo>
                  <a:lnTo>
                    <a:pt x="2" y="14"/>
                  </a:lnTo>
                  <a:lnTo>
                    <a:pt x="0" y="24"/>
                  </a:lnTo>
                  <a:lnTo>
                    <a:pt x="0" y="40"/>
                  </a:lnTo>
                  <a:lnTo>
                    <a:pt x="0" y="80"/>
                  </a:lnTo>
                  <a:lnTo>
                    <a:pt x="20" y="80"/>
                  </a:lnTo>
                  <a:lnTo>
                    <a:pt x="20" y="184"/>
                  </a:lnTo>
                  <a:lnTo>
                    <a:pt x="68" y="184"/>
                  </a:lnTo>
                  <a:lnTo>
                    <a:pt x="68" y="80"/>
                  </a:lnTo>
                  <a:lnTo>
                    <a:pt x="88" y="80"/>
                  </a:lnTo>
                  <a:lnTo>
                    <a:pt x="88" y="40"/>
                  </a:lnTo>
                  <a:lnTo>
                    <a:pt x="88" y="24"/>
                  </a:lnTo>
                  <a:lnTo>
                    <a:pt x="88" y="24"/>
                  </a:lnTo>
                  <a:lnTo>
                    <a:pt x="86" y="14"/>
                  </a:lnTo>
                  <a:lnTo>
                    <a:pt x="80" y="8"/>
                  </a:lnTo>
                  <a:lnTo>
                    <a:pt x="74" y="2"/>
                  </a:lnTo>
                  <a:lnTo>
                    <a:pt x="64"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120" name="Freeform 249"/>
            <p:cNvSpPr>
              <a:spLocks/>
            </p:cNvSpPr>
            <p:nvPr/>
          </p:nvSpPr>
          <p:spPr bwMode="auto">
            <a:xfrm>
              <a:off x="5008166" y="3476625"/>
              <a:ext cx="139700" cy="292100"/>
            </a:xfrm>
            <a:custGeom>
              <a:avLst/>
              <a:gdLst/>
              <a:ahLst/>
              <a:cxnLst>
                <a:cxn ang="0">
                  <a:pos x="64" y="0"/>
                </a:cxn>
                <a:cxn ang="0">
                  <a:pos x="24" y="0"/>
                </a:cxn>
                <a:cxn ang="0">
                  <a:pos x="24" y="0"/>
                </a:cxn>
                <a:cxn ang="0">
                  <a:pos x="14" y="2"/>
                </a:cxn>
                <a:cxn ang="0">
                  <a:pos x="8" y="8"/>
                </a:cxn>
                <a:cxn ang="0">
                  <a:pos x="2" y="14"/>
                </a:cxn>
                <a:cxn ang="0">
                  <a:pos x="0" y="24"/>
                </a:cxn>
                <a:cxn ang="0">
                  <a:pos x="0" y="40"/>
                </a:cxn>
                <a:cxn ang="0">
                  <a:pos x="0" y="80"/>
                </a:cxn>
                <a:cxn ang="0">
                  <a:pos x="20" y="80"/>
                </a:cxn>
                <a:cxn ang="0">
                  <a:pos x="20" y="184"/>
                </a:cxn>
                <a:cxn ang="0">
                  <a:pos x="68" y="184"/>
                </a:cxn>
                <a:cxn ang="0">
                  <a:pos x="68" y="80"/>
                </a:cxn>
                <a:cxn ang="0">
                  <a:pos x="88" y="80"/>
                </a:cxn>
                <a:cxn ang="0">
                  <a:pos x="88" y="40"/>
                </a:cxn>
                <a:cxn ang="0">
                  <a:pos x="88" y="24"/>
                </a:cxn>
                <a:cxn ang="0">
                  <a:pos x="88" y="24"/>
                </a:cxn>
                <a:cxn ang="0">
                  <a:pos x="86" y="14"/>
                </a:cxn>
                <a:cxn ang="0">
                  <a:pos x="80" y="8"/>
                </a:cxn>
                <a:cxn ang="0">
                  <a:pos x="74" y="2"/>
                </a:cxn>
                <a:cxn ang="0">
                  <a:pos x="64" y="0"/>
                </a:cxn>
              </a:cxnLst>
              <a:rect l="0" t="0" r="r" b="b"/>
              <a:pathLst>
                <a:path w="88" h="184">
                  <a:moveTo>
                    <a:pt x="64" y="0"/>
                  </a:moveTo>
                  <a:lnTo>
                    <a:pt x="24" y="0"/>
                  </a:lnTo>
                  <a:lnTo>
                    <a:pt x="24" y="0"/>
                  </a:lnTo>
                  <a:lnTo>
                    <a:pt x="14" y="2"/>
                  </a:lnTo>
                  <a:lnTo>
                    <a:pt x="8" y="8"/>
                  </a:lnTo>
                  <a:lnTo>
                    <a:pt x="2" y="14"/>
                  </a:lnTo>
                  <a:lnTo>
                    <a:pt x="0" y="24"/>
                  </a:lnTo>
                  <a:lnTo>
                    <a:pt x="0" y="40"/>
                  </a:lnTo>
                  <a:lnTo>
                    <a:pt x="0" y="80"/>
                  </a:lnTo>
                  <a:lnTo>
                    <a:pt x="20" y="80"/>
                  </a:lnTo>
                  <a:lnTo>
                    <a:pt x="20" y="184"/>
                  </a:lnTo>
                  <a:lnTo>
                    <a:pt x="68" y="184"/>
                  </a:lnTo>
                  <a:lnTo>
                    <a:pt x="68" y="80"/>
                  </a:lnTo>
                  <a:lnTo>
                    <a:pt x="88" y="80"/>
                  </a:lnTo>
                  <a:lnTo>
                    <a:pt x="88" y="40"/>
                  </a:lnTo>
                  <a:lnTo>
                    <a:pt x="88" y="24"/>
                  </a:lnTo>
                  <a:lnTo>
                    <a:pt x="88" y="24"/>
                  </a:lnTo>
                  <a:lnTo>
                    <a:pt x="86" y="14"/>
                  </a:lnTo>
                  <a:lnTo>
                    <a:pt x="80" y="8"/>
                  </a:lnTo>
                  <a:lnTo>
                    <a:pt x="74" y="2"/>
                  </a:lnTo>
                  <a:lnTo>
                    <a:pt x="64" y="0"/>
                  </a:lnTo>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grpSp>
        <p:nvGrpSpPr>
          <p:cNvPr id="121" name="グループ化 315"/>
          <p:cNvGrpSpPr/>
          <p:nvPr/>
        </p:nvGrpSpPr>
        <p:grpSpPr>
          <a:xfrm>
            <a:off x="6534190" y="4413668"/>
            <a:ext cx="120475" cy="328566"/>
            <a:chOff x="5008166" y="3387725"/>
            <a:chExt cx="139700" cy="381000"/>
          </a:xfrm>
          <a:solidFill>
            <a:srgbClr val="54C2F0"/>
          </a:solidFill>
        </p:grpSpPr>
        <p:sp>
          <p:nvSpPr>
            <p:cNvPr id="122" name="Freeform 246"/>
            <p:cNvSpPr>
              <a:spLocks/>
            </p:cNvSpPr>
            <p:nvPr/>
          </p:nvSpPr>
          <p:spPr bwMode="auto">
            <a:xfrm>
              <a:off x="5039916" y="3387725"/>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123" name="Freeform 247"/>
            <p:cNvSpPr>
              <a:spLocks/>
            </p:cNvSpPr>
            <p:nvPr/>
          </p:nvSpPr>
          <p:spPr bwMode="auto">
            <a:xfrm>
              <a:off x="5039916" y="3387725"/>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124" name="Freeform 248"/>
            <p:cNvSpPr>
              <a:spLocks/>
            </p:cNvSpPr>
            <p:nvPr/>
          </p:nvSpPr>
          <p:spPr bwMode="auto">
            <a:xfrm>
              <a:off x="5008166" y="3476625"/>
              <a:ext cx="139700" cy="292100"/>
            </a:xfrm>
            <a:custGeom>
              <a:avLst/>
              <a:gdLst/>
              <a:ahLst/>
              <a:cxnLst>
                <a:cxn ang="0">
                  <a:pos x="64" y="0"/>
                </a:cxn>
                <a:cxn ang="0">
                  <a:pos x="24" y="0"/>
                </a:cxn>
                <a:cxn ang="0">
                  <a:pos x="24" y="0"/>
                </a:cxn>
                <a:cxn ang="0">
                  <a:pos x="14" y="2"/>
                </a:cxn>
                <a:cxn ang="0">
                  <a:pos x="8" y="8"/>
                </a:cxn>
                <a:cxn ang="0">
                  <a:pos x="2" y="14"/>
                </a:cxn>
                <a:cxn ang="0">
                  <a:pos x="0" y="24"/>
                </a:cxn>
                <a:cxn ang="0">
                  <a:pos x="0" y="40"/>
                </a:cxn>
                <a:cxn ang="0">
                  <a:pos x="0" y="80"/>
                </a:cxn>
                <a:cxn ang="0">
                  <a:pos x="20" y="80"/>
                </a:cxn>
                <a:cxn ang="0">
                  <a:pos x="20" y="184"/>
                </a:cxn>
                <a:cxn ang="0">
                  <a:pos x="68" y="184"/>
                </a:cxn>
                <a:cxn ang="0">
                  <a:pos x="68" y="80"/>
                </a:cxn>
                <a:cxn ang="0">
                  <a:pos x="88" y="80"/>
                </a:cxn>
                <a:cxn ang="0">
                  <a:pos x="88" y="40"/>
                </a:cxn>
                <a:cxn ang="0">
                  <a:pos x="88" y="24"/>
                </a:cxn>
                <a:cxn ang="0">
                  <a:pos x="88" y="24"/>
                </a:cxn>
                <a:cxn ang="0">
                  <a:pos x="86" y="14"/>
                </a:cxn>
                <a:cxn ang="0">
                  <a:pos x="80" y="8"/>
                </a:cxn>
                <a:cxn ang="0">
                  <a:pos x="74" y="2"/>
                </a:cxn>
                <a:cxn ang="0">
                  <a:pos x="64" y="0"/>
                </a:cxn>
              </a:cxnLst>
              <a:rect l="0" t="0" r="r" b="b"/>
              <a:pathLst>
                <a:path w="88" h="184">
                  <a:moveTo>
                    <a:pt x="64" y="0"/>
                  </a:moveTo>
                  <a:lnTo>
                    <a:pt x="24" y="0"/>
                  </a:lnTo>
                  <a:lnTo>
                    <a:pt x="24" y="0"/>
                  </a:lnTo>
                  <a:lnTo>
                    <a:pt x="14" y="2"/>
                  </a:lnTo>
                  <a:lnTo>
                    <a:pt x="8" y="8"/>
                  </a:lnTo>
                  <a:lnTo>
                    <a:pt x="2" y="14"/>
                  </a:lnTo>
                  <a:lnTo>
                    <a:pt x="0" y="24"/>
                  </a:lnTo>
                  <a:lnTo>
                    <a:pt x="0" y="40"/>
                  </a:lnTo>
                  <a:lnTo>
                    <a:pt x="0" y="80"/>
                  </a:lnTo>
                  <a:lnTo>
                    <a:pt x="20" y="80"/>
                  </a:lnTo>
                  <a:lnTo>
                    <a:pt x="20" y="184"/>
                  </a:lnTo>
                  <a:lnTo>
                    <a:pt x="68" y="184"/>
                  </a:lnTo>
                  <a:lnTo>
                    <a:pt x="68" y="80"/>
                  </a:lnTo>
                  <a:lnTo>
                    <a:pt x="88" y="80"/>
                  </a:lnTo>
                  <a:lnTo>
                    <a:pt x="88" y="40"/>
                  </a:lnTo>
                  <a:lnTo>
                    <a:pt x="88" y="24"/>
                  </a:lnTo>
                  <a:lnTo>
                    <a:pt x="88" y="24"/>
                  </a:lnTo>
                  <a:lnTo>
                    <a:pt x="86" y="14"/>
                  </a:lnTo>
                  <a:lnTo>
                    <a:pt x="80" y="8"/>
                  </a:lnTo>
                  <a:lnTo>
                    <a:pt x="74" y="2"/>
                  </a:lnTo>
                  <a:lnTo>
                    <a:pt x="64"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125" name="Freeform 249"/>
            <p:cNvSpPr>
              <a:spLocks/>
            </p:cNvSpPr>
            <p:nvPr/>
          </p:nvSpPr>
          <p:spPr bwMode="auto">
            <a:xfrm>
              <a:off x="5008166" y="3476625"/>
              <a:ext cx="139700" cy="292100"/>
            </a:xfrm>
            <a:custGeom>
              <a:avLst/>
              <a:gdLst/>
              <a:ahLst/>
              <a:cxnLst>
                <a:cxn ang="0">
                  <a:pos x="64" y="0"/>
                </a:cxn>
                <a:cxn ang="0">
                  <a:pos x="24" y="0"/>
                </a:cxn>
                <a:cxn ang="0">
                  <a:pos x="24" y="0"/>
                </a:cxn>
                <a:cxn ang="0">
                  <a:pos x="14" y="2"/>
                </a:cxn>
                <a:cxn ang="0">
                  <a:pos x="8" y="8"/>
                </a:cxn>
                <a:cxn ang="0">
                  <a:pos x="2" y="14"/>
                </a:cxn>
                <a:cxn ang="0">
                  <a:pos x="0" y="24"/>
                </a:cxn>
                <a:cxn ang="0">
                  <a:pos x="0" y="40"/>
                </a:cxn>
                <a:cxn ang="0">
                  <a:pos x="0" y="80"/>
                </a:cxn>
                <a:cxn ang="0">
                  <a:pos x="20" y="80"/>
                </a:cxn>
                <a:cxn ang="0">
                  <a:pos x="20" y="184"/>
                </a:cxn>
                <a:cxn ang="0">
                  <a:pos x="68" y="184"/>
                </a:cxn>
                <a:cxn ang="0">
                  <a:pos x="68" y="80"/>
                </a:cxn>
                <a:cxn ang="0">
                  <a:pos x="88" y="80"/>
                </a:cxn>
                <a:cxn ang="0">
                  <a:pos x="88" y="40"/>
                </a:cxn>
                <a:cxn ang="0">
                  <a:pos x="88" y="24"/>
                </a:cxn>
                <a:cxn ang="0">
                  <a:pos x="88" y="24"/>
                </a:cxn>
                <a:cxn ang="0">
                  <a:pos x="86" y="14"/>
                </a:cxn>
                <a:cxn ang="0">
                  <a:pos x="80" y="8"/>
                </a:cxn>
                <a:cxn ang="0">
                  <a:pos x="74" y="2"/>
                </a:cxn>
                <a:cxn ang="0">
                  <a:pos x="64" y="0"/>
                </a:cxn>
              </a:cxnLst>
              <a:rect l="0" t="0" r="r" b="b"/>
              <a:pathLst>
                <a:path w="88" h="184">
                  <a:moveTo>
                    <a:pt x="64" y="0"/>
                  </a:moveTo>
                  <a:lnTo>
                    <a:pt x="24" y="0"/>
                  </a:lnTo>
                  <a:lnTo>
                    <a:pt x="24" y="0"/>
                  </a:lnTo>
                  <a:lnTo>
                    <a:pt x="14" y="2"/>
                  </a:lnTo>
                  <a:lnTo>
                    <a:pt x="8" y="8"/>
                  </a:lnTo>
                  <a:lnTo>
                    <a:pt x="2" y="14"/>
                  </a:lnTo>
                  <a:lnTo>
                    <a:pt x="0" y="24"/>
                  </a:lnTo>
                  <a:lnTo>
                    <a:pt x="0" y="40"/>
                  </a:lnTo>
                  <a:lnTo>
                    <a:pt x="0" y="80"/>
                  </a:lnTo>
                  <a:lnTo>
                    <a:pt x="20" y="80"/>
                  </a:lnTo>
                  <a:lnTo>
                    <a:pt x="20" y="184"/>
                  </a:lnTo>
                  <a:lnTo>
                    <a:pt x="68" y="184"/>
                  </a:lnTo>
                  <a:lnTo>
                    <a:pt x="68" y="80"/>
                  </a:lnTo>
                  <a:lnTo>
                    <a:pt x="88" y="80"/>
                  </a:lnTo>
                  <a:lnTo>
                    <a:pt x="88" y="40"/>
                  </a:lnTo>
                  <a:lnTo>
                    <a:pt x="88" y="24"/>
                  </a:lnTo>
                  <a:lnTo>
                    <a:pt x="88" y="24"/>
                  </a:lnTo>
                  <a:lnTo>
                    <a:pt x="86" y="14"/>
                  </a:lnTo>
                  <a:lnTo>
                    <a:pt x="80" y="8"/>
                  </a:lnTo>
                  <a:lnTo>
                    <a:pt x="74" y="2"/>
                  </a:lnTo>
                  <a:lnTo>
                    <a:pt x="64" y="0"/>
                  </a:lnTo>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sp>
        <p:nvSpPr>
          <p:cNvPr id="126" name="右矢印 125"/>
          <p:cNvSpPr/>
          <p:nvPr/>
        </p:nvSpPr>
        <p:spPr>
          <a:xfrm>
            <a:off x="7209263" y="4548683"/>
            <a:ext cx="270000" cy="189000"/>
          </a:xfrm>
          <a:prstGeom prst="rightArrow">
            <a:avLst/>
          </a:prstGeom>
          <a:solidFill>
            <a:srgbClr val="54C2F0"/>
          </a:solidFill>
          <a:ln w="25400" cap="flat" cmpd="sng" algn="ctr">
            <a:noFill/>
            <a:prstDash val="solid"/>
          </a:ln>
          <a:effectLst/>
        </p:spPr>
        <p:txBody>
          <a:bodyPr rtlCol="0" anchor="ctr"/>
          <a:lstStyle/>
          <a:p>
            <a:pPr algn="ctr">
              <a:defRPr/>
            </a:pPr>
            <a:endParaRPr lang="ja-JP" altLang="en-US" sz="1350" kern="0">
              <a:solidFill>
                <a:sysClr val="window" lastClr="FFFFFF"/>
              </a:solidFill>
              <a:latin typeface="メイリオ"/>
              <a:ea typeface="メイリオ"/>
            </a:endParaRPr>
          </a:p>
        </p:txBody>
      </p:sp>
      <p:sp>
        <p:nvSpPr>
          <p:cNvPr id="127" name="テキスト ボックス 126"/>
          <p:cNvSpPr txBox="1"/>
          <p:nvPr/>
        </p:nvSpPr>
        <p:spPr>
          <a:xfrm>
            <a:off x="7450094" y="4737704"/>
            <a:ext cx="934872" cy="242374"/>
          </a:xfrm>
          <a:prstGeom prst="rect">
            <a:avLst/>
          </a:prstGeom>
          <a:noFill/>
        </p:spPr>
        <p:txBody>
          <a:bodyPr wrap="none" rtlCol="0">
            <a:spAutoFit/>
          </a:bodyPr>
          <a:lstStyle/>
          <a:p>
            <a:pPr algn="ctr"/>
            <a:r>
              <a:rPr lang="ja-JP" altLang="en-US" sz="975">
                <a:latin typeface="メイリオ" pitchFamily="50" charset="-128"/>
                <a:ea typeface="メイリオ" pitchFamily="50" charset="-128"/>
                <a:cs typeface="メイリオ" pitchFamily="50" charset="-128"/>
              </a:rPr>
              <a:t>名刺発注処理</a:t>
            </a:r>
          </a:p>
        </p:txBody>
      </p:sp>
      <p:grpSp>
        <p:nvGrpSpPr>
          <p:cNvPr id="128" name="グループ化 237"/>
          <p:cNvGrpSpPr/>
          <p:nvPr/>
        </p:nvGrpSpPr>
        <p:grpSpPr>
          <a:xfrm>
            <a:off x="7757235" y="4494677"/>
            <a:ext cx="424168" cy="237519"/>
            <a:chOff x="4726523" y="5229200"/>
            <a:chExt cx="788440" cy="441498"/>
          </a:xfrm>
          <a:solidFill>
            <a:srgbClr val="54C2F0"/>
          </a:solidFill>
        </p:grpSpPr>
        <p:grpSp>
          <p:nvGrpSpPr>
            <p:cNvPr id="129" name="グループ化 525"/>
            <p:cNvGrpSpPr/>
            <p:nvPr/>
          </p:nvGrpSpPr>
          <p:grpSpPr>
            <a:xfrm>
              <a:off x="5074162" y="5229200"/>
              <a:ext cx="440801" cy="440802"/>
              <a:chOff x="3752906" y="1923678"/>
              <a:chExt cx="381000" cy="381000"/>
            </a:xfrm>
            <a:grpFill/>
          </p:grpSpPr>
          <p:sp>
            <p:nvSpPr>
              <p:cNvPr id="133" name="Freeform 560"/>
              <p:cNvSpPr>
                <a:spLocks/>
              </p:cNvSpPr>
              <p:nvPr/>
            </p:nvSpPr>
            <p:spPr bwMode="auto">
              <a:xfrm>
                <a:off x="3835346" y="2253878"/>
                <a:ext cx="203199"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latin typeface="メイリオ" pitchFamily="50" charset="-128"/>
                  <a:ea typeface="メイリオ" pitchFamily="50" charset="-128"/>
                  <a:cs typeface="メイリオ" pitchFamily="50" charset="-128"/>
                </a:endParaRPr>
              </a:p>
            </p:txBody>
          </p:sp>
          <p:sp>
            <p:nvSpPr>
              <p:cNvPr id="134" name="Freeform 561"/>
              <p:cNvSpPr>
                <a:spLocks noEditPoints="1"/>
              </p:cNvSpPr>
              <p:nvPr/>
            </p:nvSpPr>
            <p:spPr bwMode="auto">
              <a:xfrm>
                <a:off x="3752906"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latin typeface="メイリオ" pitchFamily="50" charset="-128"/>
                  <a:ea typeface="メイリオ" pitchFamily="50" charset="-128"/>
                  <a:cs typeface="メイリオ" pitchFamily="50" charset="-128"/>
                </a:endParaRPr>
              </a:p>
            </p:txBody>
          </p:sp>
        </p:grpSp>
        <p:grpSp>
          <p:nvGrpSpPr>
            <p:cNvPr id="130" name="グループ化 61"/>
            <p:cNvGrpSpPr/>
            <p:nvPr/>
          </p:nvGrpSpPr>
          <p:grpSpPr>
            <a:xfrm>
              <a:off x="4726523" y="5301208"/>
              <a:ext cx="349533" cy="369490"/>
              <a:chOff x="646113" y="649288"/>
              <a:chExt cx="355600" cy="381000"/>
            </a:xfrm>
            <a:grpFill/>
          </p:grpSpPr>
          <p:sp>
            <p:nvSpPr>
              <p:cNvPr id="131"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132"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grpSp>
      <p:grpSp>
        <p:nvGrpSpPr>
          <p:cNvPr id="135" name="グループ化 248"/>
          <p:cNvGrpSpPr/>
          <p:nvPr/>
        </p:nvGrpSpPr>
        <p:grpSpPr>
          <a:xfrm>
            <a:off x="1318139" y="2388443"/>
            <a:ext cx="364328" cy="385130"/>
            <a:chOff x="646113" y="649288"/>
            <a:chExt cx="355600" cy="381000"/>
          </a:xfrm>
          <a:solidFill>
            <a:srgbClr val="F9BE00"/>
          </a:solidFill>
        </p:grpSpPr>
        <p:sp>
          <p:nvSpPr>
            <p:cNvPr id="136"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137"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grpSp>
        <p:nvGrpSpPr>
          <p:cNvPr id="138" name="グループ化 251"/>
          <p:cNvGrpSpPr/>
          <p:nvPr/>
        </p:nvGrpSpPr>
        <p:grpSpPr>
          <a:xfrm>
            <a:off x="1318139" y="3218448"/>
            <a:ext cx="364328" cy="385130"/>
            <a:chOff x="646113" y="649288"/>
            <a:chExt cx="355600" cy="381000"/>
          </a:xfrm>
          <a:solidFill>
            <a:srgbClr val="77A233"/>
          </a:solidFill>
        </p:grpSpPr>
        <p:sp>
          <p:nvSpPr>
            <p:cNvPr id="139"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140"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grpSp>
        <p:nvGrpSpPr>
          <p:cNvPr id="141" name="グループ化 525"/>
          <p:cNvGrpSpPr/>
          <p:nvPr/>
        </p:nvGrpSpPr>
        <p:grpSpPr>
          <a:xfrm>
            <a:off x="778079" y="2419341"/>
            <a:ext cx="335021" cy="345761"/>
            <a:chOff x="3784104" y="1923678"/>
            <a:chExt cx="381000" cy="381000"/>
          </a:xfrm>
          <a:solidFill>
            <a:schemeClr val="accent1"/>
          </a:solidFill>
        </p:grpSpPr>
        <p:sp>
          <p:nvSpPr>
            <p:cNvPr id="142"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44"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sp>
        <p:nvSpPr>
          <p:cNvPr id="145" name="Freeform 23"/>
          <p:cNvSpPr>
            <a:spLocks noEditPoints="1"/>
          </p:cNvSpPr>
          <p:nvPr/>
        </p:nvSpPr>
        <p:spPr bwMode="auto">
          <a:xfrm>
            <a:off x="1159495" y="2553297"/>
            <a:ext cx="107783" cy="213188"/>
          </a:xfrm>
          <a:custGeom>
            <a:avLst/>
            <a:gdLst>
              <a:gd name="T0" fmla="*/ 0 w 227"/>
              <a:gd name="T1" fmla="*/ 22 h 448"/>
              <a:gd name="T2" fmla="*/ 21 w 227"/>
              <a:gd name="T3" fmla="*/ 0 h 448"/>
              <a:gd name="T4" fmla="*/ 205 w 227"/>
              <a:gd name="T5" fmla="*/ 0 h 448"/>
              <a:gd name="T6" fmla="*/ 227 w 227"/>
              <a:gd name="T7" fmla="*/ 22 h 448"/>
              <a:gd name="T8" fmla="*/ 227 w 227"/>
              <a:gd name="T9" fmla="*/ 427 h 448"/>
              <a:gd name="T10" fmla="*/ 205 w 227"/>
              <a:gd name="T11" fmla="*/ 448 h 448"/>
              <a:gd name="T12" fmla="*/ 21 w 227"/>
              <a:gd name="T13" fmla="*/ 448 h 448"/>
              <a:gd name="T14" fmla="*/ 0 w 227"/>
              <a:gd name="T15" fmla="*/ 427 h 448"/>
              <a:gd name="T16" fmla="*/ 0 w 227"/>
              <a:gd name="T17" fmla="*/ 22 h 448"/>
              <a:gd name="T18" fmla="*/ 212 w 227"/>
              <a:gd name="T19" fmla="*/ 51 h 448"/>
              <a:gd name="T20" fmla="*/ 15 w 227"/>
              <a:gd name="T21" fmla="*/ 51 h 448"/>
              <a:gd name="T22" fmla="*/ 15 w 227"/>
              <a:gd name="T23" fmla="*/ 398 h 448"/>
              <a:gd name="T24" fmla="*/ 212 w 227"/>
              <a:gd name="T25" fmla="*/ 398 h 448"/>
              <a:gd name="T26" fmla="*/ 212 w 227"/>
              <a:gd name="T27" fmla="*/ 51 h 448"/>
              <a:gd name="T28" fmla="*/ 113 w 227"/>
              <a:gd name="T29" fmla="*/ 20 h 448"/>
              <a:gd name="T30" fmla="*/ 108 w 227"/>
              <a:gd name="T31" fmla="*/ 26 h 448"/>
              <a:gd name="T32" fmla="*/ 113 w 227"/>
              <a:gd name="T33" fmla="*/ 31 h 448"/>
              <a:gd name="T34" fmla="*/ 119 w 227"/>
              <a:gd name="T35" fmla="*/ 26 h 448"/>
              <a:gd name="T36" fmla="*/ 113 w 227"/>
              <a:gd name="T37" fmla="*/ 20 h 448"/>
              <a:gd name="T38" fmla="*/ 113 w 227"/>
              <a:gd name="T39" fmla="*/ 408 h 448"/>
              <a:gd name="T40" fmla="*/ 98 w 227"/>
              <a:gd name="T41" fmla="*/ 423 h 448"/>
              <a:gd name="T42" fmla="*/ 113 w 227"/>
              <a:gd name="T43" fmla="*/ 438 h 448"/>
              <a:gd name="T44" fmla="*/ 128 w 227"/>
              <a:gd name="T45" fmla="*/ 423 h 448"/>
              <a:gd name="T46" fmla="*/ 113 w 227"/>
              <a:gd name="T47" fmla="*/ 408 h 448"/>
              <a:gd name="T48" fmla="*/ 113 w 227"/>
              <a:gd name="T49" fmla="*/ 412 h 448"/>
              <a:gd name="T50" fmla="*/ 102 w 227"/>
              <a:gd name="T51" fmla="*/ 423 h 448"/>
              <a:gd name="T52" fmla="*/ 113 w 227"/>
              <a:gd name="T53" fmla="*/ 434 h 448"/>
              <a:gd name="T54" fmla="*/ 125 w 227"/>
              <a:gd name="T55" fmla="*/ 423 h 448"/>
              <a:gd name="T56" fmla="*/ 113 w 227"/>
              <a:gd name="T57" fmla="*/ 41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7" h="448">
                <a:moveTo>
                  <a:pt x="0" y="22"/>
                </a:moveTo>
                <a:cubicBezTo>
                  <a:pt x="0" y="10"/>
                  <a:pt x="10" y="0"/>
                  <a:pt x="21" y="0"/>
                </a:cubicBezTo>
                <a:cubicBezTo>
                  <a:pt x="205" y="0"/>
                  <a:pt x="205" y="0"/>
                  <a:pt x="205" y="0"/>
                </a:cubicBezTo>
                <a:cubicBezTo>
                  <a:pt x="217" y="0"/>
                  <a:pt x="227" y="10"/>
                  <a:pt x="227" y="22"/>
                </a:cubicBezTo>
                <a:cubicBezTo>
                  <a:pt x="227" y="427"/>
                  <a:pt x="227" y="427"/>
                  <a:pt x="227" y="427"/>
                </a:cubicBezTo>
                <a:cubicBezTo>
                  <a:pt x="227" y="438"/>
                  <a:pt x="217" y="448"/>
                  <a:pt x="205" y="448"/>
                </a:cubicBezTo>
                <a:cubicBezTo>
                  <a:pt x="21" y="448"/>
                  <a:pt x="21" y="448"/>
                  <a:pt x="21" y="448"/>
                </a:cubicBezTo>
                <a:cubicBezTo>
                  <a:pt x="10" y="448"/>
                  <a:pt x="0" y="438"/>
                  <a:pt x="0" y="427"/>
                </a:cubicBezTo>
                <a:lnTo>
                  <a:pt x="0" y="22"/>
                </a:lnTo>
                <a:close/>
                <a:moveTo>
                  <a:pt x="212" y="51"/>
                </a:moveTo>
                <a:cubicBezTo>
                  <a:pt x="15" y="51"/>
                  <a:pt x="15" y="51"/>
                  <a:pt x="15" y="51"/>
                </a:cubicBezTo>
                <a:cubicBezTo>
                  <a:pt x="15" y="398"/>
                  <a:pt x="15" y="398"/>
                  <a:pt x="15" y="398"/>
                </a:cubicBezTo>
                <a:cubicBezTo>
                  <a:pt x="212" y="398"/>
                  <a:pt x="212" y="398"/>
                  <a:pt x="212" y="398"/>
                </a:cubicBezTo>
                <a:lnTo>
                  <a:pt x="212" y="51"/>
                </a:lnTo>
                <a:close/>
                <a:moveTo>
                  <a:pt x="113" y="20"/>
                </a:moveTo>
                <a:cubicBezTo>
                  <a:pt x="110" y="20"/>
                  <a:pt x="108" y="23"/>
                  <a:pt x="108" y="26"/>
                </a:cubicBezTo>
                <a:cubicBezTo>
                  <a:pt x="108" y="29"/>
                  <a:pt x="110" y="31"/>
                  <a:pt x="113" y="31"/>
                </a:cubicBezTo>
                <a:cubicBezTo>
                  <a:pt x="117" y="31"/>
                  <a:pt x="119" y="29"/>
                  <a:pt x="119" y="26"/>
                </a:cubicBezTo>
                <a:cubicBezTo>
                  <a:pt x="119" y="23"/>
                  <a:pt x="117" y="20"/>
                  <a:pt x="113" y="20"/>
                </a:cubicBezTo>
                <a:close/>
                <a:moveTo>
                  <a:pt x="113" y="408"/>
                </a:moveTo>
                <a:cubicBezTo>
                  <a:pt x="105" y="408"/>
                  <a:pt x="98" y="415"/>
                  <a:pt x="98" y="423"/>
                </a:cubicBezTo>
                <a:cubicBezTo>
                  <a:pt x="98" y="431"/>
                  <a:pt x="105" y="438"/>
                  <a:pt x="113" y="438"/>
                </a:cubicBezTo>
                <a:cubicBezTo>
                  <a:pt x="122" y="438"/>
                  <a:pt x="128" y="431"/>
                  <a:pt x="128" y="423"/>
                </a:cubicBezTo>
                <a:cubicBezTo>
                  <a:pt x="128" y="415"/>
                  <a:pt x="122" y="408"/>
                  <a:pt x="113" y="408"/>
                </a:cubicBezTo>
                <a:close/>
                <a:moveTo>
                  <a:pt x="113" y="412"/>
                </a:moveTo>
                <a:cubicBezTo>
                  <a:pt x="107" y="412"/>
                  <a:pt x="102" y="417"/>
                  <a:pt x="102" y="423"/>
                </a:cubicBezTo>
                <a:cubicBezTo>
                  <a:pt x="102" y="429"/>
                  <a:pt x="107" y="434"/>
                  <a:pt x="113" y="434"/>
                </a:cubicBezTo>
                <a:cubicBezTo>
                  <a:pt x="120" y="434"/>
                  <a:pt x="125" y="429"/>
                  <a:pt x="125" y="423"/>
                </a:cubicBezTo>
                <a:cubicBezTo>
                  <a:pt x="125" y="417"/>
                  <a:pt x="120" y="412"/>
                  <a:pt x="113" y="41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ja-JP" altLang="en-US"/>
          </a:p>
        </p:txBody>
      </p:sp>
      <p:grpSp>
        <p:nvGrpSpPr>
          <p:cNvPr id="152" name="グループ化 525"/>
          <p:cNvGrpSpPr/>
          <p:nvPr/>
        </p:nvGrpSpPr>
        <p:grpSpPr>
          <a:xfrm>
            <a:off x="788855" y="3245883"/>
            <a:ext cx="335021" cy="345761"/>
            <a:chOff x="3784104" y="1923678"/>
            <a:chExt cx="381000" cy="381000"/>
          </a:xfrm>
          <a:solidFill>
            <a:schemeClr val="accent5">
              <a:lumMod val="75000"/>
            </a:schemeClr>
          </a:solidFill>
        </p:grpSpPr>
        <p:sp>
          <p:nvSpPr>
            <p:cNvPr id="153"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54"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sp>
        <p:nvSpPr>
          <p:cNvPr id="155" name="Freeform 23"/>
          <p:cNvSpPr>
            <a:spLocks noEditPoints="1"/>
          </p:cNvSpPr>
          <p:nvPr/>
        </p:nvSpPr>
        <p:spPr bwMode="auto">
          <a:xfrm>
            <a:off x="1170271" y="3379839"/>
            <a:ext cx="107783" cy="213188"/>
          </a:xfrm>
          <a:custGeom>
            <a:avLst/>
            <a:gdLst>
              <a:gd name="T0" fmla="*/ 0 w 227"/>
              <a:gd name="T1" fmla="*/ 22 h 448"/>
              <a:gd name="T2" fmla="*/ 21 w 227"/>
              <a:gd name="T3" fmla="*/ 0 h 448"/>
              <a:gd name="T4" fmla="*/ 205 w 227"/>
              <a:gd name="T5" fmla="*/ 0 h 448"/>
              <a:gd name="T6" fmla="*/ 227 w 227"/>
              <a:gd name="T7" fmla="*/ 22 h 448"/>
              <a:gd name="T8" fmla="*/ 227 w 227"/>
              <a:gd name="T9" fmla="*/ 427 h 448"/>
              <a:gd name="T10" fmla="*/ 205 w 227"/>
              <a:gd name="T11" fmla="*/ 448 h 448"/>
              <a:gd name="T12" fmla="*/ 21 w 227"/>
              <a:gd name="T13" fmla="*/ 448 h 448"/>
              <a:gd name="T14" fmla="*/ 0 w 227"/>
              <a:gd name="T15" fmla="*/ 427 h 448"/>
              <a:gd name="T16" fmla="*/ 0 w 227"/>
              <a:gd name="T17" fmla="*/ 22 h 448"/>
              <a:gd name="T18" fmla="*/ 212 w 227"/>
              <a:gd name="T19" fmla="*/ 51 h 448"/>
              <a:gd name="T20" fmla="*/ 15 w 227"/>
              <a:gd name="T21" fmla="*/ 51 h 448"/>
              <a:gd name="T22" fmla="*/ 15 w 227"/>
              <a:gd name="T23" fmla="*/ 398 h 448"/>
              <a:gd name="T24" fmla="*/ 212 w 227"/>
              <a:gd name="T25" fmla="*/ 398 h 448"/>
              <a:gd name="T26" fmla="*/ 212 w 227"/>
              <a:gd name="T27" fmla="*/ 51 h 448"/>
              <a:gd name="T28" fmla="*/ 113 w 227"/>
              <a:gd name="T29" fmla="*/ 20 h 448"/>
              <a:gd name="T30" fmla="*/ 108 w 227"/>
              <a:gd name="T31" fmla="*/ 26 h 448"/>
              <a:gd name="T32" fmla="*/ 113 w 227"/>
              <a:gd name="T33" fmla="*/ 31 h 448"/>
              <a:gd name="T34" fmla="*/ 119 w 227"/>
              <a:gd name="T35" fmla="*/ 26 h 448"/>
              <a:gd name="T36" fmla="*/ 113 w 227"/>
              <a:gd name="T37" fmla="*/ 20 h 448"/>
              <a:gd name="T38" fmla="*/ 113 w 227"/>
              <a:gd name="T39" fmla="*/ 408 h 448"/>
              <a:gd name="T40" fmla="*/ 98 w 227"/>
              <a:gd name="T41" fmla="*/ 423 h 448"/>
              <a:gd name="T42" fmla="*/ 113 w 227"/>
              <a:gd name="T43" fmla="*/ 438 h 448"/>
              <a:gd name="T44" fmla="*/ 128 w 227"/>
              <a:gd name="T45" fmla="*/ 423 h 448"/>
              <a:gd name="T46" fmla="*/ 113 w 227"/>
              <a:gd name="T47" fmla="*/ 408 h 448"/>
              <a:gd name="T48" fmla="*/ 113 w 227"/>
              <a:gd name="T49" fmla="*/ 412 h 448"/>
              <a:gd name="T50" fmla="*/ 102 w 227"/>
              <a:gd name="T51" fmla="*/ 423 h 448"/>
              <a:gd name="T52" fmla="*/ 113 w 227"/>
              <a:gd name="T53" fmla="*/ 434 h 448"/>
              <a:gd name="T54" fmla="*/ 125 w 227"/>
              <a:gd name="T55" fmla="*/ 423 h 448"/>
              <a:gd name="T56" fmla="*/ 113 w 227"/>
              <a:gd name="T57" fmla="*/ 41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7" h="448">
                <a:moveTo>
                  <a:pt x="0" y="22"/>
                </a:moveTo>
                <a:cubicBezTo>
                  <a:pt x="0" y="10"/>
                  <a:pt x="10" y="0"/>
                  <a:pt x="21" y="0"/>
                </a:cubicBezTo>
                <a:cubicBezTo>
                  <a:pt x="205" y="0"/>
                  <a:pt x="205" y="0"/>
                  <a:pt x="205" y="0"/>
                </a:cubicBezTo>
                <a:cubicBezTo>
                  <a:pt x="217" y="0"/>
                  <a:pt x="227" y="10"/>
                  <a:pt x="227" y="22"/>
                </a:cubicBezTo>
                <a:cubicBezTo>
                  <a:pt x="227" y="427"/>
                  <a:pt x="227" y="427"/>
                  <a:pt x="227" y="427"/>
                </a:cubicBezTo>
                <a:cubicBezTo>
                  <a:pt x="227" y="438"/>
                  <a:pt x="217" y="448"/>
                  <a:pt x="205" y="448"/>
                </a:cubicBezTo>
                <a:cubicBezTo>
                  <a:pt x="21" y="448"/>
                  <a:pt x="21" y="448"/>
                  <a:pt x="21" y="448"/>
                </a:cubicBezTo>
                <a:cubicBezTo>
                  <a:pt x="10" y="448"/>
                  <a:pt x="0" y="438"/>
                  <a:pt x="0" y="427"/>
                </a:cubicBezTo>
                <a:lnTo>
                  <a:pt x="0" y="22"/>
                </a:lnTo>
                <a:close/>
                <a:moveTo>
                  <a:pt x="212" y="51"/>
                </a:moveTo>
                <a:cubicBezTo>
                  <a:pt x="15" y="51"/>
                  <a:pt x="15" y="51"/>
                  <a:pt x="15" y="51"/>
                </a:cubicBezTo>
                <a:cubicBezTo>
                  <a:pt x="15" y="398"/>
                  <a:pt x="15" y="398"/>
                  <a:pt x="15" y="398"/>
                </a:cubicBezTo>
                <a:cubicBezTo>
                  <a:pt x="212" y="398"/>
                  <a:pt x="212" y="398"/>
                  <a:pt x="212" y="398"/>
                </a:cubicBezTo>
                <a:lnTo>
                  <a:pt x="212" y="51"/>
                </a:lnTo>
                <a:close/>
                <a:moveTo>
                  <a:pt x="113" y="20"/>
                </a:moveTo>
                <a:cubicBezTo>
                  <a:pt x="110" y="20"/>
                  <a:pt x="108" y="23"/>
                  <a:pt x="108" y="26"/>
                </a:cubicBezTo>
                <a:cubicBezTo>
                  <a:pt x="108" y="29"/>
                  <a:pt x="110" y="31"/>
                  <a:pt x="113" y="31"/>
                </a:cubicBezTo>
                <a:cubicBezTo>
                  <a:pt x="117" y="31"/>
                  <a:pt x="119" y="29"/>
                  <a:pt x="119" y="26"/>
                </a:cubicBezTo>
                <a:cubicBezTo>
                  <a:pt x="119" y="23"/>
                  <a:pt x="117" y="20"/>
                  <a:pt x="113" y="20"/>
                </a:cubicBezTo>
                <a:close/>
                <a:moveTo>
                  <a:pt x="113" y="408"/>
                </a:moveTo>
                <a:cubicBezTo>
                  <a:pt x="105" y="408"/>
                  <a:pt x="98" y="415"/>
                  <a:pt x="98" y="423"/>
                </a:cubicBezTo>
                <a:cubicBezTo>
                  <a:pt x="98" y="431"/>
                  <a:pt x="105" y="438"/>
                  <a:pt x="113" y="438"/>
                </a:cubicBezTo>
                <a:cubicBezTo>
                  <a:pt x="122" y="438"/>
                  <a:pt x="128" y="431"/>
                  <a:pt x="128" y="423"/>
                </a:cubicBezTo>
                <a:cubicBezTo>
                  <a:pt x="128" y="415"/>
                  <a:pt x="122" y="408"/>
                  <a:pt x="113" y="408"/>
                </a:cubicBezTo>
                <a:close/>
                <a:moveTo>
                  <a:pt x="113" y="412"/>
                </a:moveTo>
                <a:cubicBezTo>
                  <a:pt x="107" y="412"/>
                  <a:pt x="102" y="417"/>
                  <a:pt x="102" y="423"/>
                </a:cubicBezTo>
                <a:cubicBezTo>
                  <a:pt x="102" y="429"/>
                  <a:pt x="107" y="434"/>
                  <a:pt x="113" y="434"/>
                </a:cubicBezTo>
                <a:cubicBezTo>
                  <a:pt x="120" y="434"/>
                  <a:pt x="125" y="429"/>
                  <a:pt x="125" y="423"/>
                </a:cubicBezTo>
                <a:cubicBezTo>
                  <a:pt x="125" y="417"/>
                  <a:pt x="120" y="412"/>
                  <a:pt x="113" y="412"/>
                </a:cubicBez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 name="テキスト ボックス 146"/>
          <p:cNvSpPr txBox="1"/>
          <p:nvPr/>
        </p:nvSpPr>
        <p:spPr>
          <a:xfrm>
            <a:off x="1273048" y="2761201"/>
            <a:ext cx="434735" cy="242374"/>
          </a:xfrm>
          <a:prstGeom prst="rect">
            <a:avLst/>
          </a:prstGeom>
          <a:noFill/>
        </p:spPr>
        <p:txBody>
          <a:bodyPr wrap="none" rtlCol="0">
            <a:spAutoFit/>
          </a:bodyPr>
          <a:lstStyle/>
          <a:p>
            <a:pPr algn="ctr"/>
            <a:r>
              <a:rPr lang="ja-JP" altLang="en-US" sz="975">
                <a:latin typeface="メイリオ" pitchFamily="50" charset="-128"/>
                <a:ea typeface="メイリオ" pitchFamily="50" charset="-128"/>
                <a:cs typeface="メイリオ" pitchFamily="50" charset="-128"/>
              </a:rPr>
              <a:t>課長</a:t>
            </a:r>
          </a:p>
        </p:txBody>
      </p:sp>
      <p:sp>
        <p:nvSpPr>
          <p:cNvPr id="148" name="テキスト ボックス 147"/>
          <p:cNvSpPr txBox="1"/>
          <p:nvPr/>
        </p:nvSpPr>
        <p:spPr>
          <a:xfrm>
            <a:off x="1187624" y="3641518"/>
            <a:ext cx="559769" cy="242374"/>
          </a:xfrm>
          <a:prstGeom prst="rect">
            <a:avLst/>
          </a:prstGeom>
          <a:noFill/>
        </p:spPr>
        <p:txBody>
          <a:bodyPr wrap="none" rtlCol="0">
            <a:spAutoFit/>
          </a:bodyPr>
          <a:lstStyle/>
          <a:p>
            <a:pPr algn="ctr"/>
            <a:r>
              <a:rPr lang="ja-JP" altLang="en-US" sz="975">
                <a:latin typeface="メイリオ" pitchFamily="50" charset="-128"/>
                <a:ea typeface="メイリオ" pitchFamily="50" charset="-128"/>
                <a:cs typeface="メイリオ" pitchFamily="50" charset="-128"/>
              </a:rPr>
              <a:t>一般職</a:t>
            </a:r>
          </a:p>
        </p:txBody>
      </p:sp>
    </p:spTree>
    <p:extLst>
      <p:ext uri="{BB962C8B-B14F-4D97-AF65-F5344CB8AC3E}">
        <p14:creationId xmlns:p14="http://schemas.microsoft.com/office/powerpoint/2010/main" val="3535301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85966" y="3195542"/>
            <a:ext cx="8582738" cy="1670867"/>
          </a:xfrm>
          <a:prstGeom prst="rect">
            <a:avLst/>
          </a:prstGeom>
          <a:solidFill>
            <a:sysClr val="window" lastClr="FFFFFF">
              <a:lumMod val="9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ja-JP" altLang="en-US" sz="900" b="0" i="0" u="none" strike="noStrike" kern="1200" cap="none" spc="0" normalizeH="0" baseline="0" noProof="0">
              <a:ln>
                <a:noFill/>
              </a:ln>
              <a:solidFill>
                <a:prstClr val="black">
                  <a:lumMod val="50000"/>
                  <a:lumOff val="50000"/>
                </a:prstClr>
              </a:solidFill>
              <a:effectLst/>
              <a:uLnTx/>
              <a:uFillTx/>
              <a:latin typeface="メイリオ"/>
              <a:ea typeface="メイリオ"/>
              <a:cs typeface="+mn-cs"/>
            </a:endParaRPr>
          </a:p>
        </p:txBody>
      </p:sp>
      <p:sp>
        <p:nvSpPr>
          <p:cNvPr id="3" name="タイトル 2"/>
          <p:cNvSpPr>
            <a:spLocks noGrp="1"/>
          </p:cNvSpPr>
          <p:nvPr>
            <p:ph type="title"/>
          </p:nvPr>
        </p:nvSpPr>
        <p:spPr/>
        <p:txBody>
          <a:bodyPr/>
          <a:lstStyle/>
          <a:p>
            <a:r>
              <a:rPr lang="en-US" altLang="ja-JP"/>
              <a:t>SuperStream</a:t>
            </a:r>
            <a:r>
              <a:rPr lang="ja-JP" altLang="en-US"/>
              <a:t>は会計</a:t>
            </a:r>
            <a:r>
              <a:rPr lang="en-US" altLang="ja-JP"/>
              <a:t>/</a:t>
            </a:r>
            <a:r>
              <a:rPr lang="ja-JP" altLang="en-US"/>
              <a:t>人事業務に特化</a:t>
            </a:r>
            <a:endParaRPr kumimoji="1" lang="ja-JP" altLang="en-US"/>
          </a:p>
        </p:txBody>
      </p:sp>
      <p:sp>
        <p:nvSpPr>
          <p:cNvPr id="4" name="フッター プレースホルダー 3"/>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solidFill>
                <a:prstClr val="black">
                  <a:tint val="75000"/>
                </a:prstClr>
              </a:solidFill>
              <a:effectLst/>
              <a:uLnTx/>
              <a:uFillTx/>
              <a:latin typeface="メイリオ"/>
              <a:ea typeface="メイリオ"/>
              <a:cs typeface="+mn-cs"/>
            </a:endParaRPr>
          </a:p>
        </p:txBody>
      </p:sp>
      <p:sp>
        <p:nvSpPr>
          <p:cNvPr id="6" name="正方形/長方形 5"/>
          <p:cNvSpPr/>
          <p:nvPr/>
        </p:nvSpPr>
        <p:spPr>
          <a:xfrm>
            <a:off x="4941129" y="925102"/>
            <a:ext cx="3843339" cy="2114699"/>
          </a:xfrm>
          <a:prstGeom prst="rect">
            <a:avLst/>
          </a:prstGeom>
          <a:solidFill>
            <a:srgbClr val="EE5500">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prstClr val="white"/>
                </a:solidFill>
                <a:effectLst/>
                <a:uLnTx/>
                <a:uFillTx/>
                <a:latin typeface="メイリオ"/>
                <a:ea typeface="メイリオ"/>
                <a:cs typeface="+mn-cs"/>
              </a:rPr>
              <a:t>　　</a:t>
            </a:r>
          </a:p>
        </p:txBody>
      </p:sp>
      <p:sp>
        <p:nvSpPr>
          <p:cNvPr id="7" name="正方形/長方形 6"/>
          <p:cNvSpPr/>
          <p:nvPr/>
        </p:nvSpPr>
        <p:spPr>
          <a:xfrm>
            <a:off x="201262" y="915566"/>
            <a:ext cx="4659239" cy="2124236"/>
          </a:xfrm>
          <a:prstGeom prst="rect">
            <a:avLst/>
          </a:prstGeom>
          <a:solidFill>
            <a:srgbClr val="008CCF">
              <a:lumMod val="20000"/>
              <a:lumOff val="8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pic>
        <p:nvPicPr>
          <p:cNvPr id="8" name="図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0072" y="2393903"/>
            <a:ext cx="171893" cy="196334"/>
          </a:xfrm>
          <a:prstGeom prst="rect">
            <a:avLst/>
          </a:prstGeom>
        </p:spPr>
      </p:pic>
      <p:sp>
        <p:nvSpPr>
          <p:cNvPr id="9" name="角丸四角形 8"/>
          <p:cNvSpPr/>
          <p:nvPr/>
        </p:nvSpPr>
        <p:spPr>
          <a:xfrm>
            <a:off x="275262" y="1446971"/>
            <a:ext cx="1795370" cy="1538636"/>
          </a:xfrm>
          <a:prstGeom prst="roundRect">
            <a:avLst>
              <a:gd name="adj" fmla="val 7909"/>
            </a:avLst>
          </a:prstGeom>
          <a:solidFill>
            <a:srgbClr val="00B7EE"/>
          </a:solidFill>
          <a:ln w="25400" cap="flat" cmpd="sng" algn="ctr">
            <a:noFill/>
            <a:prstDash val="solid"/>
          </a:ln>
          <a:effectLst/>
        </p:spPr>
        <p:txBody>
          <a:bodyPr lIns="91436" tIns="72000" rIns="91436" bIns="0" rtlCol="0" anchor="t"/>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1"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0" name="角丸四角形 9"/>
          <p:cNvSpPr/>
          <p:nvPr/>
        </p:nvSpPr>
        <p:spPr>
          <a:xfrm>
            <a:off x="2141098" y="1446970"/>
            <a:ext cx="1300056" cy="1538636"/>
          </a:xfrm>
          <a:prstGeom prst="roundRect">
            <a:avLst>
              <a:gd name="adj" fmla="val 7909"/>
            </a:avLst>
          </a:prstGeom>
          <a:solidFill>
            <a:srgbClr val="00B7EE"/>
          </a:solidFill>
          <a:ln w="25400" cap="flat" cmpd="sng" algn="ctr">
            <a:noFill/>
            <a:prstDash val="solid"/>
          </a:ln>
          <a:effectLst/>
        </p:spPr>
        <p:txBody>
          <a:bodyPr lIns="91436" tIns="72000" rIns="91436" bIns="0" rtlCol="0" anchor="t"/>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11" name="角丸四角形 10"/>
          <p:cNvSpPr/>
          <p:nvPr/>
        </p:nvSpPr>
        <p:spPr>
          <a:xfrm>
            <a:off x="5047307" y="1435003"/>
            <a:ext cx="846140" cy="1537558"/>
          </a:xfrm>
          <a:prstGeom prst="roundRect">
            <a:avLst>
              <a:gd name="adj" fmla="val 7909"/>
            </a:avLst>
          </a:prstGeom>
          <a:solidFill>
            <a:srgbClr val="EE7B48"/>
          </a:solidFill>
          <a:ln w="25400" cap="flat" cmpd="sng" algn="ctr">
            <a:noFill/>
            <a:prstDash val="solid"/>
          </a:ln>
          <a:effectLst/>
        </p:spPr>
        <p:txBody>
          <a:bodyPr lIns="91436" tIns="72000" rIns="91436" bIns="0" rtlCol="0" anchor="t"/>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14" name="角丸四角形 13"/>
          <p:cNvSpPr/>
          <p:nvPr/>
        </p:nvSpPr>
        <p:spPr>
          <a:xfrm>
            <a:off x="3522751" y="1439367"/>
            <a:ext cx="1237843" cy="1544039"/>
          </a:xfrm>
          <a:prstGeom prst="roundRect">
            <a:avLst>
              <a:gd name="adj" fmla="val 7909"/>
            </a:avLst>
          </a:prstGeom>
          <a:solidFill>
            <a:srgbClr val="00B7EE"/>
          </a:solidFill>
          <a:ln w="25400" cap="flat" cmpd="sng" algn="ctr">
            <a:noFill/>
            <a:prstDash val="solid"/>
          </a:ln>
          <a:effectLst/>
        </p:spPr>
        <p:txBody>
          <a:bodyPr lIns="91436" tIns="72000" rIns="91436" bIns="0" rtlCol="0" anchor="t"/>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15" name="Freeform 75"/>
          <p:cNvSpPr>
            <a:spLocks noEditPoints="1"/>
          </p:cNvSpPr>
          <p:nvPr/>
        </p:nvSpPr>
        <p:spPr bwMode="auto">
          <a:xfrm>
            <a:off x="1208906" y="1024320"/>
            <a:ext cx="276938" cy="241951"/>
          </a:xfrm>
          <a:custGeom>
            <a:avLst/>
            <a:gdLst>
              <a:gd name="T0" fmla="*/ 625 w 813"/>
              <a:gd name="T1" fmla="*/ 466 h 756"/>
              <a:gd name="T2" fmla="*/ 524 w 813"/>
              <a:gd name="T3" fmla="*/ 528 h 756"/>
              <a:gd name="T4" fmla="*/ 545 w 813"/>
              <a:gd name="T5" fmla="*/ 551 h 756"/>
              <a:gd name="T6" fmla="*/ 544 w 813"/>
              <a:gd name="T7" fmla="*/ 574 h 756"/>
              <a:gd name="T8" fmla="*/ 524 w 813"/>
              <a:gd name="T9" fmla="*/ 597 h 756"/>
              <a:gd name="T10" fmla="*/ 626 w 813"/>
              <a:gd name="T11" fmla="*/ 660 h 756"/>
              <a:gd name="T12" fmla="*/ 668 w 813"/>
              <a:gd name="T13" fmla="*/ 605 h 756"/>
              <a:gd name="T14" fmla="*/ 583 w 813"/>
              <a:gd name="T15" fmla="*/ 597 h 756"/>
              <a:gd name="T16" fmla="*/ 641 w 813"/>
              <a:gd name="T17" fmla="*/ 574 h 756"/>
              <a:gd name="T18" fmla="*/ 578 w 813"/>
              <a:gd name="T19" fmla="*/ 563 h 756"/>
              <a:gd name="T20" fmla="*/ 641 w 813"/>
              <a:gd name="T21" fmla="*/ 551 h 756"/>
              <a:gd name="T22" fmla="*/ 583 w 813"/>
              <a:gd name="T23" fmla="*/ 528 h 756"/>
              <a:gd name="T24" fmla="*/ 666 w 813"/>
              <a:gd name="T25" fmla="*/ 520 h 756"/>
              <a:gd name="T26" fmla="*/ 771 w 813"/>
              <a:gd name="T27" fmla="*/ 564 h 756"/>
              <a:gd name="T28" fmla="*/ 471 w 813"/>
              <a:gd name="T29" fmla="*/ 564 h 756"/>
              <a:gd name="T30" fmla="*/ 771 w 813"/>
              <a:gd name="T31" fmla="*/ 564 h 756"/>
              <a:gd name="T32" fmla="*/ 458 w 813"/>
              <a:gd name="T33" fmla="*/ 564 h 756"/>
              <a:gd name="T34" fmla="*/ 784 w 813"/>
              <a:gd name="T35" fmla="*/ 564 h 756"/>
              <a:gd name="T36" fmla="*/ 621 w 813"/>
              <a:gd name="T37" fmla="*/ 372 h 756"/>
              <a:gd name="T38" fmla="*/ 621 w 813"/>
              <a:gd name="T39" fmla="*/ 756 h 756"/>
              <a:gd name="T40" fmla="*/ 621 w 813"/>
              <a:gd name="T41" fmla="*/ 372 h 756"/>
              <a:gd name="T42" fmla="*/ 202 w 813"/>
              <a:gd name="T43" fmla="*/ 624 h 756"/>
              <a:gd name="T44" fmla="*/ 228 w 813"/>
              <a:gd name="T45" fmla="*/ 601 h 756"/>
              <a:gd name="T46" fmla="*/ 182 w 813"/>
              <a:gd name="T47" fmla="*/ 541 h 756"/>
              <a:gd name="T48" fmla="*/ 157 w 813"/>
              <a:gd name="T49" fmla="*/ 516 h 756"/>
              <a:gd name="T50" fmla="*/ 182 w 813"/>
              <a:gd name="T51" fmla="*/ 541 h 756"/>
              <a:gd name="T52" fmla="*/ 203 w 813"/>
              <a:gd name="T53" fmla="*/ 469 h 756"/>
              <a:gd name="T54" fmla="*/ 181 w 813"/>
              <a:gd name="T55" fmla="*/ 453 h 756"/>
              <a:gd name="T56" fmla="*/ 126 w 813"/>
              <a:gd name="T57" fmla="*/ 518 h 756"/>
              <a:gd name="T58" fmla="*/ 182 w 813"/>
              <a:gd name="T59" fmla="*/ 572 h 756"/>
              <a:gd name="T60" fmla="*/ 136 w 813"/>
              <a:gd name="T61" fmla="*/ 600 h 756"/>
              <a:gd name="T62" fmla="*/ 181 w 813"/>
              <a:gd name="T63" fmla="*/ 650 h 756"/>
              <a:gd name="T64" fmla="*/ 203 w 813"/>
              <a:gd name="T65" fmla="*/ 675 h 756"/>
              <a:gd name="T66" fmla="*/ 259 w 813"/>
              <a:gd name="T67" fmla="*/ 600 h 756"/>
              <a:gd name="T68" fmla="*/ 202 w 813"/>
              <a:gd name="T69" fmla="*/ 546 h 756"/>
              <a:gd name="T70" fmla="*/ 238 w 813"/>
              <a:gd name="T71" fmla="*/ 513 h 756"/>
              <a:gd name="T72" fmla="*/ 342 w 813"/>
              <a:gd name="T73" fmla="*/ 564 h 756"/>
              <a:gd name="T74" fmla="*/ 43 w 813"/>
              <a:gd name="T75" fmla="*/ 564 h 756"/>
              <a:gd name="T76" fmla="*/ 342 w 813"/>
              <a:gd name="T77" fmla="*/ 564 h 756"/>
              <a:gd name="T78" fmla="*/ 29 w 813"/>
              <a:gd name="T79" fmla="*/ 564 h 756"/>
              <a:gd name="T80" fmla="*/ 355 w 813"/>
              <a:gd name="T81" fmla="*/ 564 h 756"/>
              <a:gd name="T82" fmla="*/ 192 w 813"/>
              <a:gd name="T83" fmla="*/ 372 h 756"/>
              <a:gd name="T84" fmla="*/ 192 w 813"/>
              <a:gd name="T85" fmla="*/ 756 h 756"/>
              <a:gd name="T86" fmla="*/ 192 w 813"/>
              <a:gd name="T87" fmla="*/ 372 h 756"/>
              <a:gd name="T88" fmla="*/ 381 w 813"/>
              <a:gd name="T89" fmla="*/ 198 h 756"/>
              <a:gd name="T90" fmla="*/ 358 w 813"/>
              <a:gd name="T91" fmla="*/ 105 h 756"/>
              <a:gd name="T92" fmla="*/ 456 w 813"/>
              <a:gd name="T93" fmla="*/ 105 h 756"/>
              <a:gd name="T94" fmla="*/ 431 w 813"/>
              <a:gd name="T95" fmla="*/ 198 h 756"/>
              <a:gd name="T96" fmla="*/ 474 w 813"/>
              <a:gd name="T97" fmla="*/ 222 h 756"/>
              <a:gd name="T98" fmla="*/ 422 w 813"/>
              <a:gd name="T99" fmla="*/ 242 h 756"/>
              <a:gd name="T100" fmla="*/ 474 w 813"/>
              <a:gd name="T101" fmla="*/ 266 h 756"/>
              <a:gd name="T102" fmla="*/ 422 w 813"/>
              <a:gd name="T103" fmla="*/ 293 h 756"/>
              <a:gd name="T104" fmla="*/ 390 w 813"/>
              <a:gd name="T105" fmla="*/ 266 h 756"/>
              <a:gd name="T106" fmla="*/ 339 w 813"/>
              <a:gd name="T107" fmla="*/ 242 h 756"/>
              <a:gd name="T108" fmla="*/ 390 w 813"/>
              <a:gd name="T109" fmla="*/ 222 h 756"/>
              <a:gd name="T110" fmla="*/ 339 w 813"/>
              <a:gd name="T111" fmla="*/ 198 h 756"/>
              <a:gd name="T112" fmla="*/ 257 w 813"/>
              <a:gd name="T113" fmla="*/ 192 h 756"/>
              <a:gd name="T114" fmla="*/ 556 w 813"/>
              <a:gd name="T115" fmla="*/ 192 h 756"/>
              <a:gd name="T116" fmla="*/ 407 w 813"/>
              <a:gd name="T117" fmla="*/ 356 h 756"/>
              <a:gd name="T118" fmla="*/ 407 w 813"/>
              <a:gd name="T119" fmla="*/ 29 h 756"/>
              <a:gd name="T120" fmla="*/ 407 w 813"/>
              <a:gd name="T121" fmla="*/ 356 h 756"/>
              <a:gd name="T122" fmla="*/ 214 w 813"/>
              <a:gd name="T123" fmla="*/ 192 h 756"/>
              <a:gd name="T124" fmla="*/ 599 w 813"/>
              <a:gd name="T125" fmla="*/ 192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13" h="756">
                <a:moveTo>
                  <a:pt x="691" y="501"/>
                </a:moveTo>
                <a:cubicBezTo>
                  <a:pt x="677" y="481"/>
                  <a:pt x="658" y="466"/>
                  <a:pt x="625" y="466"/>
                </a:cubicBezTo>
                <a:cubicBezTo>
                  <a:pt x="587" y="466"/>
                  <a:pt x="560" y="492"/>
                  <a:pt x="549" y="528"/>
                </a:cubicBezTo>
                <a:cubicBezTo>
                  <a:pt x="524" y="528"/>
                  <a:pt x="524" y="528"/>
                  <a:pt x="524" y="528"/>
                </a:cubicBezTo>
                <a:cubicBezTo>
                  <a:pt x="524" y="551"/>
                  <a:pt x="524" y="551"/>
                  <a:pt x="524" y="551"/>
                </a:cubicBezTo>
                <a:cubicBezTo>
                  <a:pt x="545" y="551"/>
                  <a:pt x="545" y="551"/>
                  <a:pt x="545" y="551"/>
                </a:cubicBezTo>
                <a:cubicBezTo>
                  <a:pt x="544" y="555"/>
                  <a:pt x="544" y="559"/>
                  <a:pt x="544" y="563"/>
                </a:cubicBezTo>
                <a:cubicBezTo>
                  <a:pt x="544" y="567"/>
                  <a:pt x="544" y="570"/>
                  <a:pt x="544" y="574"/>
                </a:cubicBezTo>
                <a:cubicBezTo>
                  <a:pt x="524" y="574"/>
                  <a:pt x="524" y="574"/>
                  <a:pt x="524" y="574"/>
                </a:cubicBezTo>
                <a:cubicBezTo>
                  <a:pt x="524" y="597"/>
                  <a:pt x="524" y="597"/>
                  <a:pt x="524" y="597"/>
                </a:cubicBezTo>
                <a:cubicBezTo>
                  <a:pt x="548" y="597"/>
                  <a:pt x="548" y="597"/>
                  <a:pt x="548" y="597"/>
                </a:cubicBezTo>
                <a:cubicBezTo>
                  <a:pt x="559" y="635"/>
                  <a:pt x="587" y="660"/>
                  <a:pt x="626" y="660"/>
                </a:cubicBezTo>
                <a:cubicBezTo>
                  <a:pt x="657" y="660"/>
                  <a:pt x="676" y="645"/>
                  <a:pt x="692" y="622"/>
                </a:cubicBezTo>
                <a:cubicBezTo>
                  <a:pt x="668" y="605"/>
                  <a:pt x="668" y="605"/>
                  <a:pt x="668" y="605"/>
                </a:cubicBezTo>
                <a:cubicBezTo>
                  <a:pt x="656" y="621"/>
                  <a:pt x="645" y="631"/>
                  <a:pt x="627" y="631"/>
                </a:cubicBezTo>
                <a:cubicBezTo>
                  <a:pt x="606" y="631"/>
                  <a:pt x="590" y="618"/>
                  <a:pt x="583" y="597"/>
                </a:cubicBezTo>
                <a:cubicBezTo>
                  <a:pt x="641" y="597"/>
                  <a:pt x="641" y="597"/>
                  <a:pt x="641" y="597"/>
                </a:cubicBezTo>
                <a:cubicBezTo>
                  <a:pt x="641" y="574"/>
                  <a:pt x="641" y="574"/>
                  <a:pt x="641" y="574"/>
                </a:cubicBezTo>
                <a:cubicBezTo>
                  <a:pt x="578" y="574"/>
                  <a:pt x="578" y="574"/>
                  <a:pt x="578" y="574"/>
                </a:cubicBezTo>
                <a:cubicBezTo>
                  <a:pt x="578" y="570"/>
                  <a:pt x="578" y="566"/>
                  <a:pt x="578" y="563"/>
                </a:cubicBezTo>
                <a:cubicBezTo>
                  <a:pt x="578" y="559"/>
                  <a:pt x="578" y="555"/>
                  <a:pt x="578" y="551"/>
                </a:cubicBezTo>
                <a:cubicBezTo>
                  <a:pt x="641" y="551"/>
                  <a:pt x="641" y="551"/>
                  <a:pt x="641" y="551"/>
                </a:cubicBezTo>
                <a:cubicBezTo>
                  <a:pt x="641" y="528"/>
                  <a:pt x="641" y="528"/>
                  <a:pt x="641" y="528"/>
                </a:cubicBezTo>
                <a:cubicBezTo>
                  <a:pt x="583" y="528"/>
                  <a:pt x="583" y="528"/>
                  <a:pt x="583" y="528"/>
                </a:cubicBezTo>
                <a:cubicBezTo>
                  <a:pt x="591" y="508"/>
                  <a:pt x="606" y="495"/>
                  <a:pt x="625" y="495"/>
                </a:cubicBezTo>
                <a:cubicBezTo>
                  <a:pt x="643" y="495"/>
                  <a:pt x="654" y="504"/>
                  <a:pt x="666" y="520"/>
                </a:cubicBezTo>
                <a:lnTo>
                  <a:pt x="691" y="501"/>
                </a:lnTo>
                <a:close/>
                <a:moveTo>
                  <a:pt x="771" y="564"/>
                </a:moveTo>
                <a:cubicBezTo>
                  <a:pt x="771" y="646"/>
                  <a:pt x="704" y="713"/>
                  <a:pt x="621" y="713"/>
                </a:cubicBezTo>
                <a:cubicBezTo>
                  <a:pt x="539" y="713"/>
                  <a:pt x="471" y="646"/>
                  <a:pt x="471" y="564"/>
                </a:cubicBezTo>
                <a:cubicBezTo>
                  <a:pt x="471" y="481"/>
                  <a:pt x="539" y="414"/>
                  <a:pt x="621" y="414"/>
                </a:cubicBezTo>
                <a:cubicBezTo>
                  <a:pt x="704" y="414"/>
                  <a:pt x="771" y="481"/>
                  <a:pt x="771" y="564"/>
                </a:cubicBezTo>
                <a:moveTo>
                  <a:pt x="621" y="727"/>
                </a:moveTo>
                <a:cubicBezTo>
                  <a:pt x="531" y="727"/>
                  <a:pt x="458" y="654"/>
                  <a:pt x="458" y="564"/>
                </a:cubicBezTo>
                <a:cubicBezTo>
                  <a:pt x="458" y="474"/>
                  <a:pt x="531" y="400"/>
                  <a:pt x="621" y="400"/>
                </a:cubicBezTo>
                <a:cubicBezTo>
                  <a:pt x="711" y="400"/>
                  <a:pt x="784" y="474"/>
                  <a:pt x="784" y="564"/>
                </a:cubicBezTo>
                <a:cubicBezTo>
                  <a:pt x="784" y="654"/>
                  <a:pt x="711" y="727"/>
                  <a:pt x="621" y="727"/>
                </a:cubicBezTo>
                <a:moveTo>
                  <a:pt x="621" y="372"/>
                </a:moveTo>
                <a:cubicBezTo>
                  <a:pt x="515" y="372"/>
                  <a:pt x="429" y="458"/>
                  <a:pt x="429" y="564"/>
                </a:cubicBezTo>
                <a:cubicBezTo>
                  <a:pt x="429" y="670"/>
                  <a:pt x="515" y="756"/>
                  <a:pt x="621" y="756"/>
                </a:cubicBezTo>
                <a:cubicBezTo>
                  <a:pt x="727" y="756"/>
                  <a:pt x="813" y="670"/>
                  <a:pt x="813" y="564"/>
                </a:cubicBezTo>
                <a:cubicBezTo>
                  <a:pt x="813" y="458"/>
                  <a:pt x="727" y="372"/>
                  <a:pt x="621" y="372"/>
                </a:cubicBezTo>
                <a:moveTo>
                  <a:pt x="202" y="577"/>
                </a:moveTo>
                <a:cubicBezTo>
                  <a:pt x="202" y="624"/>
                  <a:pt x="202" y="624"/>
                  <a:pt x="202" y="624"/>
                </a:cubicBezTo>
                <a:cubicBezTo>
                  <a:pt x="219" y="622"/>
                  <a:pt x="228" y="614"/>
                  <a:pt x="228" y="602"/>
                </a:cubicBezTo>
                <a:cubicBezTo>
                  <a:pt x="228" y="601"/>
                  <a:pt x="228" y="601"/>
                  <a:pt x="228" y="601"/>
                </a:cubicBezTo>
                <a:cubicBezTo>
                  <a:pt x="228" y="590"/>
                  <a:pt x="222" y="583"/>
                  <a:pt x="202" y="577"/>
                </a:cubicBezTo>
                <a:moveTo>
                  <a:pt x="182" y="541"/>
                </a:moveTo>
                <a:cubicBezTo>
                  <a:pt x="182" y="495"/>
                  <a:pt x="182" y="495"/>
                  <a:pt x="182" y="495"/>
                </a:cubicBezTo>
                <a:cubicBezTo>
                  <a:pt x="165" y="496"/>
                  <a:pt x="157" y="505"/>
                  <a:pt x="157" y="516"/>
                </a:cubicBezTo>
                <a:cubicBezTo>
                  <a:pt x="157" y="516"/>
                  <a:pt x="157" y="516"/>
                  <a:pt x="157" y="516"/>
                </a:cubicBezTo>
                <a:cubicBezTo>
                  <a:pt x="157" y="527"/>
                  <a:pt x="162" y="534"/>
                  <a:pt x="182" y="541"/>
                </a:cubicBezTo>
                <a:moveTo>
                  <a:pt x="252" y="489"/>
                </a:moveTo>
                <a:cubicBezTo>
                  <a:pt x="238" y="478"/>
                  <a:pt x="222" y="471"/>
                  <a:pt x="203" y="469"/>
                </a:cubicBezTo>
                <a:cubicBezTo>
                  <a:pt x="203" y="453"/>
                  <a:pt x="203" y="453"/>
                  <a:pt x="203" y="453"/>
                </a:cubicBezTo>
                <a:cubicBezTo>
                  <a:pt x="181" y="453"/>
                  <a:pt x="181" y="453"/>
                  <a:pt x="181" y="453"/>
                </a:cubicBezTo>
                <a:cubicBezTo>
                  <a:pt x="181" y="468"/>
                  <a:pt x="181" y="468"/>
                  <a:pt x="181" y="468"/>
                </a:cubicBezTo>
                <a:cubicBezTo>
                  <a:pt x="148" y="471"/>
                  <a:pt x="126" y="490"/>
                  <a:pt x="126" y="518"/>
                </a:cubicBezTo>
                <a:cubicBezTo>
                  <a:pt x="126" y="518"/>
                  <a:pt x="126" y="518"/>
                  <a:pt x="126" y="518"/>
                </a:cubicBezTo>
                <a:cubicBezTo>
                  <a:pt x="126" y="548"/>
                  <a:pt x="144" y="562"/>
                  <a:pt x="182" y="572"/>
                </a:cubicBezTo>
                <a:cubicBezTo>
                  <a:pt x="182" y="623"/>
                  <a:pt x="182" y="623"/>
                  <a:pt x="182" y="623"/>
                </a:cubicBezTo>
                <a:cubicBezTo>
                  <a:pt x="165" y="620"/>
                  <a:pt x="151" y="612"/>
                  <a:pt x="136" y="600"/>
                </a:cubicBezTo>
                <a:cubicBezTo>
                  <a:pt x="120" y="624"/>
                  <a:pt x="120" y="624"/>
                  <a:pt x="120" y="624"/>
                </a:cubicBezTo>
                <a:cubicBezTo>
                  <a:pt x="137" y="638"/>
                  <a:pt x="158" y="647"/>
                  <a:pt x="181" y="650"/>
                </a:cubicBezTo>
                <a:cubicBezTo>
                  <a:pt x="181" y="675"/>
                  <a:pt x="181" y="675"/>
                  <a:pt x="181" y="675"/>
                </a:cubicBezTo>
                <a:cubicBezTo>
                  <a:pt x="203" y="675"/>
                  <a:pt x="203" y="675"/>
                  <a:pt x="203" y="675"/>
                </a:cubicBezTo>
                <a:cubicBezTo>
                  <a:pt x="203" y="650"/>
                  <a:pt x="203" y="650"/>
                  <a:pt x="203" y="650"/>
                </a:cubicBezTo>
                <a:cubicBezTo>
                  <a:pt x="236" y="647"/>
                  <a:pt x="259" y="628"/>
                  <a:pt x="259" y="600"/>
                </a:cubicBezTo>
                <a:cubicBezTo>
                  <a:pt x="259" y="599"/>
                  <a:pt x="259" y="599"/>
                  <a:pt x="259" y="599"/>
                </a:cubicBezTo>
                <a:cubicBezTo>
                  <a:pt x="259" y="571"/>
                  <a:pt x="242" y="556"/>
                  <a:pt x="202" y="546"/>
                </a:cubicBezTo>
                <a:cubicBezTo>
                  <a:pt x="202" y="496"/>
                  <a:pt x="202" y="496"/>
                  <a:pt x="202" y="496"/>
                </a:cubicBezTo>
                <a:cubicBezTo>
                  <a:pt x="214" y="499"/>
                  <a:pt x="226" y="505"/>
                  <a:pt x="238" y="513"/>
                </a:cubicBezTo>
                <a:lnTo>
                  <a:pt x="252" y="489"/>
                </a:lnTo>
                <a:close/>
                <a:moveTo>
                  <a:pt x="342" y="564"/>
                </a:moveTo>
                <a:cubicBezTo>
                  <a:pt x="342" y="646"/>
                  <a:pt x="275" y="713"/>
                  <a:pt x="192" y="713"/>
                </a:cubicBezTo>
                <a:cubicBezTo>
                  <a:pt x="110" y="713"/>
                  <a:pt x="43" y="646"/>
                  <a:pt x="43" y="564"/>
                </a:cubicBezTo>
                <a:cubicBezTo>
                  <a:pt x="43" y="481"/>
                  <a:pt x="110" y="414"/>
                  <a:pt x="192" y="414"/>
                </a:cubicBezTo>
                <a:cubicBezTo>
                  <a:pt x="275" y="414"/>
                  <a:pt x="342" y="481"/>
                  <a:pt x="342" y="564"/>
                </a:cubicBezTo>
                <a:moveTo>
                  <a:pt x="192" y="727"/>
                </a:moveTo>
                <a:cubicBezTo>
                  <a:pt x="102" y="727"/>
                  <a:pt x="29" y="654"/>
                  <a:pt x="29" y="564"/>
                </a:cubicBezTo>
                <a:cubicBezTo>
                  <a:pt x="29" y="474"/>
                  <a:pt x="102" y="400"/>
                  <a:pt x="192" y="400"/>
                </a:cubicBezTo>
                <a:cubicBezTo>
                  <a:pt x="282" y="400"/>
                  <a:pt x="355" y="474"/>
                  <a:pt x="355" y="564"/>
                </a:cubicBezTo>
                <a:cubicBezTo>
                  <a:pt x="355" y="654"/>
                  <a:pt x="282" y="727"/>
                  <a:pt x="192" y="727"/>
                </a:cubicBezTo>
                <a:moveTo>
                  <a:pt x="192" y="372"/>
                </a:moveTo>
                <a:cubicBezTo>
                  <a:pt x="86" y="372"/>
                  <a:pt x="0" y="458"/>
                  <a:pt x="0" y="564"/>
                </a:cubicBezTo>
                <a:cubicBezTo>
                  <a:pt x="0" y="670"/>
                  <a:pt x="86" y="756"/>
                  <a:pt x="192" y="756"/>
                </a:cubicBezTo>
                <a:cubicBezTo>
                  <a:pt x="298" y="756"/>
                  <a:pt x="384" y="670"/>
                  <a:pt x="384" y="564"/>
                </a:cubicBezTo>
                <a:cubicBezTo>
                  <a:pt x="384" y="458"/>
                  <a:pt x="298" y="372"/>
                  <a:pt x="192" y="372"/>
                </a:cubicBezTo>
                <a:moveTo>
                  <a:pt x="339" y="198"/>
                </a:moveTo>
                <a:cubicBezTo>
                  <a:pt x="381" y="198"/>
                  <a:pt x="381" y="198"/>
                  <a:pt x="381" y="198"/>
                </a:cubicBezTo>
                <a:cubicBezTo>
                  <a:pt x="319" y="105"/>
                  <a:pt x="319" y="105"/>
                  <a:pt x="319" y="105"/>
                </a:cubicBezTo>
                <a:cubicBezTo>
                  <a:pt x="358" y="105"/>
                  <a:pt x="358" y="105"/>
                  <a:pt x="358" y="105"/>
                </a:cubicBezTo>
                <a:cubicBezTo>
                  <a:pt x="407" y="184"/>
                  <a:pt x="407" y="184"/>
                  <a:pt x="407" y="184"/>
                </a:cubicBezTo>
                <a:cubicBezTo>
                  <a:pt x="456" y="105"/>
                  <a:pt x="456" y="105"/>
                  <a:pt x="456" y="105"/>
                </a:cubicBezTo>
                <a:cubicBezTo>
                  <a:pt x="493" y="105"/>
                  <a:pt x="493" y="105"/>
                  <a:pt x="493" y="105"/>
                </a:cubicBezTo>
                <a:cubicBezTo>
                  <a:pt x="431" y="198"/>
                  <a:pt x="431" y="198"/>
                  <a:pt x="431" y="198"/>
                </a:cubicBezTo>
                <a:cubicBezTo>
                  <a:pt x="474" y="198"/>
                  <a:pt x="474" y="198"/>
                  <a:pt x="474" y="198"/>
                </a:cubicBezTo>
                <a:cubicBezTo>
                  <a:pt x="474" y="222"/>
                  <a:pt x="474" y="222"/>
                  <a:pt x="474" y="222"/>
                </a:cubicBezTo>
                <a:cubicBezTo>
                  <a:pt x="422" y="222"/>
                  <a:pt x="422" y="222"/>
                  <a:pt x="422" y="222"/>
                </a:cubicBezTo>
                <a:cubicBezTo>
                  <a:pt x="422" y="242"/>
                  <a:pt x="422" y="242"/>
                  <a:pt x="422" y="242"/>
                </a:cubicBezTo>
                <a:cubicBezTo>
                  <a:pt x="474" y="242"/>
                  <a:pt x="474" y="242"/>
                  <a:pt x="474" y="242"/>
                </a:cubicBezTo>
                <a:cubicBezTo>
                  <a:pt x="474" y="266"/>
                  <a:pt x="474" y="266"/>
                  <a:pt x="474" y="266"/>
                </a:cubicBezTo>
                <a:cubicBezTo>
                  <a:pt x="422" y="266"/>
                  <a:pt x="422" y="266"/>
                  <a:pt x="422" y="266"/>
                </a:cubicBezTo>
                <a:cubicBezTo>
                  <a:pt x="422" y="293"/>
                  <a:pt x="422" y="293"/>
                  <a:pt x="422" y="293"/>
                </a:cubicBezTo>
                <a:cubicBezTo>
                  <a:pt x="390" y="293"/>
                  <a:pt x="390" y="293"/>
                  <a:pt x="390" y="293"/>
                </a:cubicBezTo>
                <a:cubicBezTo>
                  <a:pt x="390" y="266"/>
                  <a:pt x="390" y="266"/>
                  <a:pt x="390" y="266"/>
                </a:cubicBezTo>
                <a:cubicBezTo>
                  <a:pt x="339" y="266"/>
                  <a:pt x="339" y="266"/>
                  <a:pt x="339" y="266"/>
                </a:cubicBezTo>
                <a:cubicBezTo>
                  <a:pt x="339" y="242"/>
                  <a:pt x="339" y="242"/>
                  <a:pt x="339" y="242"/>
                </a:cubicBezTo>
                <a:cubicBezTo>
                  <a:pt x="390" y="242"/>
                  <a:pt x="390" y="242"/>
                  <a:pt x="390" y="242"/>
                </a:cubicBezTo>
                <a:cubicBezTo>
                  <a:pt x="390" y="222"/>
                  <a:pt x="390" y="222"/>
                  <a:pt x="390" y="222"/>
                </a:cubicBezTo>
                <a:cubicBezTo>
                  <a:pt x="339" y="222"/>
                  <a:pt x="339" y="222"/>
                  <a:pt x="339" y="222"/>
                </a:cubicBezTo>
                <a:lnTo>
                  <a:pt x="339" y="198"/>
                </a:lnTo>
                <a:close/>
                <a:moveTo>
                  <a:pt x="407" y="43"/>
                </a:moveTo>
                <a:cubicBezTo>
                  <a:pt x="324" y="43"/>
                  <a:pt x="257" y="110"/>
                  <a:pt x="257" y="192"/>
                </a:cubicBezTo>
                <a:cubicBezTo>
                  <a:pt x="257" y="275"/>
                  <a:pt x="324" y="342"/>
                  <a:pt x="407" y="342"/>
                </a:cubicBezTo>
                <a:cubicBezTo>
                  <a:pt x="489" y="342"/>
                  <a:pt x="556" y="275"/>
                  <a:pt x="556" y="192"/>
                </a:cubicBezTo>
                <a:cubicBezTo>
                  <a:pt x="556" y="110"/>
                  <a:pt x="489" y="43"/>
                  <a:pt x="407" y="43"/>
                </a:cubicBezTo>
                <a:moveTo>
                  <a:pt x="407" y="356"/>
                </a:moveTo>
                <a:cubicBezTo>
                  <a:pt x="316" y="356"/>
                  <a:pt x="243" y="282"/>
                  <a:pt x="243" y="192"/>
                </a:cubicBezTo>
                <a:cubicBezTo>
                  <a:pt x="243" y="102"/>
                  <a:pt x="316" y="29"/>
                  <a:pt x="407" y="29"/>
                </a:cubicBezTo>
                <a:cubicBezTo>
                  <a:pt x="497" y="29"/>
                  <a:pt x="570" y="102"/>
                  <a:pt x="570" y="192"/>
                </a:cubicBezTo>
                <a:cubicBezTo>
                  <a:pt x="570" y="282"/>
                  <a:pt x="497" y="356"/>
                  <a:pt x="407" y="356"/>
                </a:cubicBezTo>
                <a:moveTo>
                  <a:pt x="407" y="0"/>
                </a:moveTo>
                <a:cubicBezTo>
                  <a:pt x="300" y="0"/>
                  <a:pt x="214" y="86"/>
                  <a:pt x="214" y="192"/>
                </a:cubicBezTo>
                <a:cubicBezTo>
                  <a:pt x="214" y="299"/>
                  <a:pt x="300" y="385"/>
                  <a:pt x="407" y="385"/>
                </a:cubicBezTo>
                <a:cubicBezTo>
                  <a:pt x="513" y="385"/>
                  <a:pt x="599" y="299"/>
                  <a:pt x="599" y="192"/>
                </a:cubicBezTo>
                <a:cubicBezTo>
                  <a:pt x="599" y="86"/>
                  <a:pt x="513" y="0"/>
                  <a:pt x="407" y="0"/>
                </a:cubicBezTo>
              </a:path>
            </a:pathLst>
          </a:custGeom>
          <a:solidFill>
            <a:srgbClr val="008CCF">
              <a:lumMod val="5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6" name="Freeform 64"/>
          <p:cNvSpPr>
            <a:spLocks noEditPoints="1"/>
          </p:cNvSpPr>
          <p:nvPr/>
        </p:nvSpPr>
        <p:spPr bwMode="auto">
          <a:xfrm>
            <a:off x="1048345" y="2433576"/>
            <a:ext cx="287338" cy="395288"/>
          </a:xfrm>
          <a:custGeom>
            <a:avLst/>
            <a:gdLst>
              <a:gd name="T0" fmla="*/ 605 w 605"/>
              <a:gd name="T1" fmla="*/ 832 h 832"/>
              <a:gd name="T2" fmla="*/ 76 w 605"/>
              <a:gd name="T3" fmla="*/ 76 h 832"/>
              <a:gd name="T4" fmla="*/ 280 w 605"/>
              <a:gd name="T5" fmla="*/ 308 h 832"/>
              <a:gd name="T6" fmla="*/ 529 w 605"/>
              <a:gd name="T7" fmla="*/ 308 h 832"/>
              <a:gd name="T8" fmla="*/ 280 w 605"/>
              <a:gd name="T9" fmla="*/ 557 h 832"/>
              <a:gd name="T10" fmla="*/ 529 w 605"/>
              <a:gd name="T11" fmla="*/ 557 h 832"/>
              <a:gd name="T12" fmla="*/ 253 w 605"/>
              <a:gd name="T13" fmla="*/ 642 h 832"/>
              <a:gd name="T14" fmla="*/ 503 w 605"/>
              <a:gd name="T15" fmla="*/ 393 h 832"/>
              <a:gd name="T16" fmla="*/ 161 w 605"/>
              <a:gd name="T17" fmla="*/ 393 h 832"/>
              <a:gd name="T18" fmla="*/ 195 w 605"/>
              <a:gd name="T19" fmla="*/ 485 h 832"/>
              <a:gd name="T20" fmla="*/ 155 w 605"/>
              <a:gd name="T21" fmla="*/ 604 h 832"/>
              <a:gd name="T22" fmla="*/ 178 w 605"/>
              <a:gd name="T23" fmla="*/ 692 h 832"/>
              <a:gd name="T24" fmla="*/ 469 w 605"/>
              <a:gd name="T25" fmla="*/ 594 h 832"/>
              <a:gd name="T26" fmla="*/ 362 w 605"/>
              <a:gd name="T27" fmla="*/ 701 h 832"/>
              <a:gd name="T28" fmla="*/ 451 w 605"/>
              <a:gd name="T29" fmla="*/ 659 h 832"/>
              <a:gd name="T30" fmla="*/ 117 w 605"/>
              <a:gd name="T31" fmla="*/ 202 h 832"/>
              <a:gd name="T32" fmla="*/ 124 w 605"/>
              <a:gd name="T33" fmla="*/ 151 h 832"/>
              <a:gd name="T34" fmla="*/ 130 w 605"/>
              <a:gd name="T35" fmla="*/ 114 h 832"/>
              <a:gd name="T36" fmla="*/ 127 w 605"/>
              <a:gd name="T37" fmla="*/ 211 h 832"/>
              <a:gd name="T38" fmla="*/ 178 w 605"/>
              <a:gd name="T39" fmla="*/ 108 h 832"/>
              <a:gd name="T40" fmla="*/ 177 w 605"/>
              <a:gd name="T41" fmla="*/ 160 h 832"/>
              <a:gd name="T42" fmla="*/ 166 w 605"/>
              <a:gd name="T43" fmla="*/ 170 h 832"/>
              <a:gd name="T44" fmla="*/ 169 w 605"/>
              <a:gd name="T45" fmla="*/ 149 h 832"/>
              <a:gd name="T46" fmla="*/ 205 w 605"/>
              <a:gd name="T47" fmla="*/ 197 h 832"/>
              <a:gd name="T48" fmla="*/ 210 w 605"/>
              <a:gd name="T49" fmla="*/ 169 h 832"/>
              <a:gd name="T50" fmla="*/ 217 w 605"/>
              <a:gd name="T51" fmla="*/ 120 h 832"/>
              <a:gd name="T52" fmla="*/ 243 w 605"/>
              <a:gd name="T53" fmla="*/ 208 h 832"/>
              <a:gd name="T54" fmla="*/ 217 w 605"/>
              <a:gd name="T55" fmla="*/ 107 h 832"/>
              <a:gd name="T56" fmla="*/ 213 w 605"/>
              <a:gd name="T57" fmla="*/ 110 h 832"/>
              <a:gd name="T58" fmla="*/ 245 w 605"/>
              <a:gd name="T59" fmla="*/ 206 h 832"/>
              <a:gd name="T60" fmla="*/ 257 w 605"/>
              <a:gd name="T61" fmla="*/ 154 h 832"/>
              <a:gd name="T62" fmla="*/ 263 w 605"/>
              <a:gd name="T63" fmla="*/ 117 h 832"/>
              <a:gd name="T64" fmla="*/ 273 w 605"/>
              <a:gd name="T65" fmla="*/ 164 h 832"/>
              <a:gd name="T66" fmla="*/ 279 w 605"/>
              <a:gd name="T67" fmla="*/ 157 h 832"/>
              <a:gd name="T68" fmla="*/ 284 w 605"/>
              <a:gd name="T69" fmla="*/ 199 h 832"/>
              <a:gd name="T70" fmla="*/ 275 w 605"/>
              <a:gd name="T71" fmla="*/ 208 h 832"/>
              <a:gd name="T72" fmla="*/ 321 w 605"/>
              <a:gd name="T73" fmla="*/ 119 h 832"/>
              <a:gd name="T74" fmla="*/ 330 w 605"/>
              <a:gd name="T75" fmla="*/ 163 h 832"/>
              <a:gd name="T76" fmla="*/ 327 w 605"/>
              <a:gd name="T77" fmla="*/ 160 h 832"/>
              <a:gd name="T78" fmla="*/ 324 w 605"/>
              <a:gd name="T79" fmla="*/ 120 h 832"/>
              <a:gd name="T80" fmla="*/ 347 w 605"/>
              <a:gd name="T81" fmla="*/ 206 h 832"/>
              <a:gd name="T82" fmla="*/ 356 w 605"/>
              <a:gd name="T83" fmla="*/ 114 h 832"/>
              <a:gd name="T84" fmla="*/ 360 w 605"/>
              <a:gd name="T85" fmla="*/ 111 h 832"/>
              <a:gd name="T86" fmla="*/ 391 w 605"/>
              <a:gd name="T87" fmla="*/ 211 h 832"/>
              <a:gd name="T88" fmla="*/ 403 w 605"/>
              <a:gd name="T89" fmla="*/ 107 h 832"/>
              <a:gd name="T90" fmla="*/ 368 w 605"/>
              <a:gd name="T91" fmla="*/ 107 h 832"/>
              <a:gd name="T92" fmla="*/ 388 w 605"/>
              <a:gd name="T93" fmla="*/ 196 h 832"/>
              <a:gd name="T94" fmla="*/ 403 w 605"/>
              <a:gd name="T95" fmla="*/ 157 h 832"/>
              <a:gd name="T96" fmla="*/ 436 w 605"/>
              <a:gd name="T97" fmla="*/ 169 h 832"/>
              <a:gd name="T98" fmla="*/ 430 w 605"/>
              <a:gd name="T99" fmla="*/ 160 h 832"/>
              <a:gd name="T100" fmla="*/ 439 w 605"/>
              <a:gd name="T101" fmla="*/ 149 h 832"/>
              <a:gd name="T102" fmla="*/ 461 w 605"/>
              <a:gd name="T103" fmla="*/ 199 h 832"/>
              <a:gd name="T104" fmla="*/ 434 w 605"/>
              <a:gd name="T105" fmla="*/ 199 h 832"/>
              <a:gd name="T106" fmla="*/ 446 w 605"/>
              <a:gd name="T107" fmla="*/ 119 h 832"/>
              <a:gd name="T108" fmla="*/ 475 w 605"/>
              <a:gd name="T109" fmla="*/ 202 h 832"/>
              <a:gd name="T110" fmla="*/ 488 w 605"/>
              <a:gd name="T111" fmla="*/ 117 h 832"/>
              <a:gd name="T112" fmla="*/ 482 w 605"/>
              <a:gd name="T113" fmla="*/ 111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5" h="832">
                <a:moveTo>
                  <a:pt x="605" y="832"/>
                </a:moveTo>
                <a:cubicBezTo>
                  <a:pt x="0" y="832"/>
                  <a:pt x="0" y="832"/>
                  <a:pt x="0" y="832"/>
                </a:cubicBezTo>
                <a:cubicBezTo>
                  <a:pt x="0" y="0"/>
                  <a:pt x="0" y="0"/>
                  <a:pt x="0" y="0"/>
                </a:cubicBezTo>
                <a:cubicBezTo>
                  <a:pt x="605" y="0"/>
                  <a:pt x="605" y="0"/>
                  <a:pt x="605" y="0"/>
                </a:cubicBezTo>
                <a:lnTo>
                  <a:pt x="605" y="832"/>
                </a:lnTo>
                <a:close/>
                <a:moveTo>
                  <a:pt x="76" y="76"/>
                </a:moveTo>
                <a:cubicBezTo>
                  <a:pt x="76" y="242"/>
                  <a:pt x="76" y="242"/>
                  <a:pt x="76" y="242"/>
                </a:cubicBezTo>
                <a:cubicBezTo>
                  <a:pt x="529" y="242"/>
                  <a:pt x="529" y="242"/>
                  <a:pt x="529" y="242"/>
                </a:cubicBezTo>
                <a:cubicBezTo>
                  <a:pt x="529" y="76"/>
                  <a:pt x="529" y="76"/>
                  <a:pt x="529" y="76"/>
                </a:cubicBezTo>
                <a:lnTo>
                  <a:pt x="76" y="76"/>
                </a:lnTo>
                <a:close/>
                <a:moveTo>
                  <a:pt x="280" y="308"/>
                </a:moveTo>
                <a:cubicBezTo>
                  <a:pt x="76" y="308"/>
                  <a:pt x="76" y="308"/>
                  <a:pt x="76" y="308"/>
                </a:cubicBezTo>
                <a:cubicBezTo>
                  <a:pt x="76" y="512"/>
                  <a:pt x="76" y="512"/>
                  <a:pt x="76" y="512"/>
                </a:cubicBezTo>
                <a:cubicBezTo>
                  <a:pt x="280" y="512"/>
                  <a:pt x="280" y="512"/>
                  <a:pt x="280" y="512"/>
                </a:cubicBezTo>
                <a:lnTo>
                  <a:pt x="280" y="308"/>
                </a:lnTo>
                <a:close/>
                <a:moveTo>
                  <a:pt x="529" y="308"/>
                </a:moveTo>
                <a:cubicBezTo>
                  <a:pt x="325" y="308"/>
                  <a:pt x="325" y="308"/>
                  <a:pt x="325" y="308"/>
                </a:cubicBezTo>
                <a:cubicBezTo>
                  <a:pt x="325" y="512"/>
                  <a:pt x="325" y="512"/>
                  <a:pt x="325" y="512"/>
                </a:cubicBezTo>
                <a:cubicBezTo>
                  <a:pt x="529" y="512"/>
                  <a:pt x="529" y="512"/>
                  <a:pt x="529" y="512"/>
                </a:cubicBezTo>
                <a:lnTo>
                  <a:pt x="529" y="308"/>
                </a:lnTo>
                <a:close/>
                <a:moveTo>
                  <a:pt x="280" y="557"/>
                </a:moveTo>
                <a:cubicBezTo>
                  <a:pt x="76" y="557"/>
                  <a:pt x="76" y="557"/>
                  <a:pt x="76" y="557"/>
                </a:cubicBezTo>
                <a:cubicBezTo>
                  <a:pt x="76" y="761"/>
                  <a:pt x="76" y="761"/>
                  <a:pt x="76" y="761"/>
                </a:cubicBezTo>
                <a:cubicBezTo>
                  <a:pt x="280" y="761"/>
                  <a:pt x="280" y="761"/>
                  <a:pt x="280" y="761"/>
                </a:cubicBezTo>
                <a:lnTo>
                  <a:pt x="280" y="557"/>
                </a:lnTo>
                <a:close/>
                <a:moveTo>
                  <a:pt x="529" y="557"/>
                </a:moveTo>
                <a:cubicBezTo>
                  <a:pt x="325" y="557"/>
                  <a:pt x="325" y="557"/>
                  <a:pt x="325" y="557"/>
                </a:cubicBezTo>
                <a:cubicBezTo>
                  <a:pt x="325" y="761"/>
                  <a:pt x="325" y="761"/>
                  <a:pt x="325" y="761"/>
                </a:cubicBezTo>
                <a:cubicBezTo>
                  <a:pt x="529" y="761"/>
                  <a:pt x="529" y="761"/>
                  <a:pt x="529" y="761"/>
                </a:cubicBezTo>
                <a:lnTo>
                  <a:pt x="529" y="557"/>
                </a:lnTo>
                <a:close/>
                <a:moveTo>
                  <a:pt x="253" y="642"/>
                </a:moveTo>
                <a:cubicBezTo>
                  <a:pt x="102" y="642"/>
                  <a:pt x="102" y="642"/>
                  <a:pt x="102" y="642"/>
                </a:cubicBezTo>
                <a:cubicBezTo>
                  <a:pt x="102" y="676"/>
                  <a:pt x="102" y="676"/>
                  <a:pt x="102" y="676"/>
                </a:cubicBezTo>
                <a:cubicBezTo>
                  <a:pt x="253" y="676"/>
                  <a:pt x="253" y="676"/>
                  <a:pt x="253" y="676"/>
                </a:cubicBezTo>
                <a:lnTo>
                  <a:pt x="253" y="642"/>
                </a:lnTo>
                <a:close/>
                <a:moveTo>
                  <a:pt x="503" y="393"/>
                </a:moveTo>
                <a:cubicBezTo>
                  <a:pt x="352" y="393"/>
                  <a:pt x="352" y="393"/>
                  <a:pt x="352" y="393"/>
                </a:cubicBezTo>
                <a:cubicBezTo>
                  <a:pt x="352" y="427"/>
                  <a:pt x="352" y="427"/>
                  <a:pt x="352" y="427"/>
                </a:cubicBezTo>
                <a:cubicBezTo>
                  <a:pt x="503" y="427"/>
                  <a:pt x="503" y="427"/>
                  <a:pt x="503" y="427"/>
                </a:cubicBezTo>
                <a:lnTo>
                  <a:pt x="503" y="393"/>
                </a:lnTo>
                <a:close/>
                <a:moveTo>
                  <a:pt x="253" y="393"/>
                </a:moveTo>
                <a:cubicBezTo>
                  <a:pt x="195" y="393"/>
                  <a:pt x="195" y="393"/>
                  <a:pt x="195" y="393"/>
                </a:cubicBezTo>
                <a:cubicBezTo>
                  <a:pt x="195" y="334"/>
                  <a:pt x="195" y="334"/>
                  <a:pt x="195" y="334"/>
                </a:cubicBezTo>
                <a:cubicBezTo>
                  <a:pt x="161" y="334"/>
                  <a:pt x="161" y="334"/>
                  <a:pt x="161" y="334"/>
                </a:cubicBezTo>
                <a:cubicBezTo>
                  <a:pt x="161" y="393"/>
                  <a:pt x="161" y="393"/>
                  <a:pt x="161" y="393"/>
                </a:cubicBezTo>
                <a:cubicBezTo>
                  <a:pt x="102" y="393"/>
                  <a:pt x="102" y="393"/>
                  <a:pt x="102" y="393"/>
                </a:cubicBezTo>
                <a:cubicBezTo>
                  <a:pt x="102" y="427"/>
                  <a:pt x="102" y="427"/>
                  <a:pt x="102" y="427"/>
                </a:cubicBezTo>
                <a:cubicBezTo>
                  <a:pt x="161" y="427"/>
                  <a:pt x="161" y="427"/>
                  <a:pt x="161" y="427"/>
                </a:cubicBezTo>
                <a:cubicBezTo>
                  <a:pt x="161" y="485"/>
                  <a:pt x="161" y="485"/>
                  <a:pt x="161" y="485"/>
                </a:cubicBezTo>
                <a:cubicBezTo>
                  <a:pt x="195" y="485"/>
                  <a:pt x="195" y="485"/>
                  <a:pt x="195" y="485"/>
                </a:cubicBezTo>
                <a:cubicBezTo>
                  <a:pt x="195" y="427"/>
                  <a:pt x="195" y="427"/>
                  <a:pt x="195" y="427"/>
                </a:cubicBezTo>
                <a:cubicBezTo>
                  <a:pt x="253" y="427"/>
                  <a:pt x="253" y="427"/>
                  <a:pt x="253" y="427"/>
                </a:cubicBezTo>
                <a:lnTo>
                  <a:pt x="253" y="393"/>
                </a:lnTo>
                <a:close/>
                <a:moveTo>
                  <a:pt x="178" y="581"/>
                </a:moveTo>
                <a:cubicBezTo>
                  <a:pt x="165" y="581"/>
                  <a:pt x="155" y="591"/>
                  <a:pt x="155" y="604"/>
                </a:cubicBezTo>
                <a:cubicBezTo>
                  <a:pt x="155" y="616"/>
                  <a:pt x="165" y="626"/>
                  <a:pt x="178" y="626"/>
                </a:cubicBezTo>
                <a:cubicBezTo>
                  <a:pt x="190" y="626"/>
                  <a:pt x="200" y="616"/>
                  <a:pt x="200" y="604"/>
                </a:cubicBezTo>
                <a:cubicBezTo>
                  <a:pt x="200" y="591"/>
                  <a:pt x="190" y="581"/>
                  <a:pt x="178" y="581"/>
                </a:cubicBezTo>
                <a:close/>
                <a:moveTo>
                  <a:pt x="200" y="714"/>
                </a:moveTo>
                <a:cubicBezTo>
                  <a:pt x="200" y="702"/>
                  <a:pt x="190" y="692"/>
                  <a:pt x="178" y="692"/>
                </a:cubicBezTo>
                <a:cubicBezTo>
                  <a:pt x="165" y="692"/>
                  <a:pt x="155" y="702"/>
                  <a:pt x="155" y="714"/>
                </a:cubicBezTo>
                <a:cubicBezTo>
                  <a:pt x="155" y="727"/>
                  <a:pt x="165" y="737"/>
                  <a:pt x="178" y="737"/>
                </a:cubicBezTo>
                <a:cubicBezTo>
                  <a:pt x="190" y="737"/>
                  <a:pt x="200" y="727"/>
                  <a:pt x="200" y="714"/>
                </a:cubicBezTo>
                <a:close/>
                <a:moveTo>
                  <a:pt x="493" y="618"/>
                </a:moveTo>
                <a:cubicBezTo>
                  <a:pt x="469" y="594"/>
                  <a:pt x="469" y="594"/>
                  <a:pt x="469" y="594"/>
                </a:cubicBezTo>
                <a:cubicBezTo>
                  <a:pt x="427" y="635"/>
                  <a:pt x="427" y="635"/>
                  <a:pt x="427" y="635"/>
                </a:cubicBezTo>
                <a:cubicBezTo>
                  <a:pt x="386" y="594"/>
                  <a:pt x="386" y="594"/>
                  <a:pt x="386" y="594"/>
                </a:cubicBezTo>
                <a:cubicBezTo>
                  <a:pt x="362" y="618"/>
                  <a:pt x="362" y="618"/>
                  <a:pt x="362" y="618"/>
                </a:cubicBezTo>
                <a:cubicBezTo>
                  <a:pt x="403" y="659"/>
                  <a:pt x="403" y="659"/>
                  <a:pt x="403" y="659"/>
                </a:cubicBezTo>
                <a:cubicBezTo>
                  <a:pt x="362" y="701"/>
                  <a:pt x="362" y="701"/>
                  <a:pt x="362" y="701"/>
                </a:cubicBezTo>
                <a:cubicBezTo>
                  <a:pt x="386" y="725"/>
                  <a:pt x="386" y="725"/>
                  <a:pt x="386" y="725"/>
                </a:cubicBezTo>
                <a:cubicBezTo>
                  <a:pt x="427" y="683"/>
                  <a:pt x="427" y="683"/>
                  <a:pt x="427" y="683"/>
                </a:cubicBezTo>
                <a:cubicBezTo>
                  <a:pt x="469" y="725"/>
                  <a:pt x="469" y="725"/>
                  <a:pt x="469" y="725"/>
                </a:cubicBezTo>
                <a:cubicBezTo>
                  <a:pt x="493" y="701"/>
                  <a:pt x="493" y="701"/>
                  <a:pt x="493" y="701"/>
                </a:cubicBezTo>
                <a:cubicBezTo>
                  <a:pt x="451" y="659"/>
                  <a:pt x="451" y="659"/>
                  <a:pt x="451" y="659"/>
                </a:cubicBezTo>
                <a:lnTo>
                  <a:pt x="493" y="618"/>
                </a:lnTo>
                <a:close/>
                <a:moveTo>
                  <a:pt x="135" y="169"/>
                </a:moveTo>
                <a:cubicBezTo>
                  <a:pt x="130" y="197"/>
                  <a:pt x="130" y="197"/>
                  <a:pt x="130" y="197"/>
                </a:cubicBezTo>
                <a:cubicBezTo>
                  <a:pt x="121" y="206"/>
                  <a:pt x="121" y="206"/>
                  <a:pt x="121" y="206"/>
                </a:cubicBezTo>
                <a:cubicBezTo>
                  <a:pt x="117" y="202"/>
                  <a:pt x="117" y="202"/>
                  <a:pt x="117" y="202"/>
                </a:cubicBezTo>
                <a:cubicBezTo>
                  <a:pt x="123" y="164"/>
                  <a:pt x="123" y="164"/>
                  <a:pt x="123" y="164"/>
                </a:cubicBezTo>
                <a:cubicBezTo>
                  <a:pt x="129" y="160"/>
                  <a:pt x="129" y="160"/>
                  <a:pt x="129" y="160"/>
                </a:cubicBezTo>
                <a:lnTo>
                  <a:pt x="135" y="169"/>
                </a:lnTo>
                <a:close/>
                <a:moveTo>
                  <a:pt x="130" y="114"/>
                </a:moveTo>
                <a:cubicBezTo>
                  <a:pt x="124" y="151"/>
                  <a:pt x="124" y="151"/>
                  <a:pt x="124" y="151"/>
                </a:cubicBezTo>
                <a:cubicBezTo>
                  <a:pt x="129" y="157"/>
                  <a:pt x="129" y="157"/>
                  <a:pt x="129" y="157"/>
                </a:cubicBezTo>
                <a:cubicBezTo>
                  <a:pt x="138" y="149"/>
                  <a:pt x="138" y="149"/>
                  <a:pt x="138" y="149"/>
                </a:cubicBezTo>
                <a:cubicBezTo>
                  <a:pt x="142" y="120"/>
                  <a:pt x="142" y="120"/>
                  <a:pt x="142" y="120"/>
                </a:cubicBezTo>
                <a:cubicBezTo>
                  <a:pt x="135" y="111"/>
                  <a:pt x="135" y="111"/>
                  <a:pt x="135" y="111"/>
                </a:cubicBezTo>
                <a:lnTo>
                  <a:pt x="130" y="114"/>
                </a:lnTo>
                <a:close/>
                <a:moveTo>
                  <a:pt x="133" y="199"/>
                </a:moveTo>
                <a:cubicBezTo>
                  <a:pt x="160" y="199"/>
                  <a:pt x="160" y="199"/>
                  <a:pt x="160" y="199"/>
                </a:cubicBezTo>
                <a:cubicBezTo>
                  <a:pt x="168" y="208"/>
                  <a:pt x="168" y="208"/>
                  <a:pt x="168" y="208"/>
                </a:cubicBezTo>
                <a:cubicBezTo>
                  <a:pt x="165" y="211"/>
                  <a:pt x="165" y="211"/>
                  <a:pt x="165" y="211"/>
                </a:cubicBezTo>
                <a:cubicBezTo>
                  <a:pt x="127" y="211"/>
                  <a:pt x="127" y="211"/>
                  <a:pt x="127" y="211"/>
                </a:cubicBezTo>
                <a:cubicBezTo>
                  <a:pt x="124" y="208"/>
                  <a:pt x="124" y="208"/>
                  <a:pt x="124" y="208"/>
                </a:cubicBezTo>
                <a:lnTo>
                  <a:pt x="133" y="199"/>
                </a:lnTo>
                <a:close/>
                <a:moveTo>
                  <a:pt x="142" y="107"/>
                </a:moveTo>
                <a:cubicBezTo>
                  <a:pt x="177" y="107"/>
                  <a:pt x="177" y="107"/>
                  <a:pt x="177" y="107"/>
                </a:cubicBezTo>
                <a:cubicBezTo>
                  <a:pt x="178" y="108"/>
                  <a:pt x="178" y="108"/>
                  <a:pt x="178" y="108"/>
                </a:cubicBezTo>
                <a:cubicBezTo>
                  <a:pt x="171" y="119"/>
                  <a:pt x="171" y="119"/>
                  <a:pt x="171" y="119"/>
                </a:cubicBezTo>
                <a:cubicBezTo>
                  <a:pt x="145" y="119"/>
                  <a:pt x="145" y="119"/>
                  <a:pt x="145" y="119"/>
                </a:cubicBezTo>
                <a:cubicBezTo>
                  <a:pt x="138" y="110"/>
                  <a:pt x="138" y="110"/>
                  <a:pt x="138" y="110"/>
                </a:cubicBezTo>
                <a:lnTo>
                  <a:pt x="142" y="107"/>
                </a:lnTo>
                <a:close/>
                <a:moveTo>
                  <a:pt x="177" y="160"/>
                </a:moveTo>
                <a:cubicBezTo>
                  <a:pt x="180" y="163"/>
                  <a:pt x="180" y="163"/>
                  <a:pt x="180" y="163"/>
                </a:cubicBezTo>
                <a:cubicBezTo>
                  <a:pt x="174" y="202"/>
                  <a:pt x="174" y="202"/>
                  <a:pt x="174" y="202"/>
                </a:cubicBezTo>
                <a:cubicBezTo>
                  <a:pt x="169" y="206"/>
                  <a:pt x="169" y="206"/>
                  <a:pt x="169" y="206"/>
                </a:cubicBezTo>
                <a:cubicBezTo>
                  <a:pt x="162" y="196"/>
                  <a:pt x="162" y="196"/>
                  <a:pt x="162" y="196"/>
                </a:cubicBezTo>
                <a:cubicBezTo>
                  <a:pt x="166" y="170"/>
                  <a:pt x="166" y="170"/>
                  <a:pt x="166" y="170"/>
                </a:cubicBezTo>
                <a:lnTo>
                  <a:pt x="177" y="160"/>
                </a:lnTo>
                <a:close/>
                <a:moveTo>
                  <a:pt x="187" y="117"/>
                </a:moveTo>
                <a:cubicBezTo>
                  <a:pt x="181" y="154"/>
                  <a:pt x="181" y="154"/>
                  <a:pt x="181" y="154"/>
                </a:cubicBezTo>
                <a:cubicBezTo>
                  <a:pt x="177" y="157"/>
                  <a:pt x="177" y="157"/>
                  <a:pt x="177" y="157"/>
                </a:cubicBezTo>
                <a:cubicBezTo>
                  <a:pt x="169" y="149"/>
                  <a:pt x="169" y="149"/>
                  <a:pt x="169" y="149"/>
                </a:cubicBezTo>
                <a:cubicBezTo>
                  <a:pt x="174" y="120"/>
                  <a:pt x="174" y="120"/>
                  <a:pt x="174" y="120"/>
                </a:cubicBezTo>
                <a:cubicBezTo>
                  <a:pt x="181" y="111"/>
                  <a:pt x="181" y="111"/>
                  <a:pt x="181" y="111"/>
                </a:cubicBezTo>
                <a:lnTo>
                  <a:pt x="187" y="117"/>
                </a:lnTo>
                <a:close/>
                <a:moveTo>
                  <a:pt x="210" y="169"/>
                </a:moveTo>
                <a:cubicBezTo>
                  <a:pt x="205" y="197"/>
                  <a:pt x="205" y="197"/>
                  <a:pt x="205" y="197"/>
                </a:cubicBezTo>
                <a:cubicBezTo>
                  <a:pt x="196" y="206"/>
                  <a:pt x="196" y="206"/>
                  <a:pt x="196" y="206"/>
                </a:cubicBezTo>
                <a:cubicBezTo>
                  <a:pt x="192" y="202"/>
                  <a:pt x="192" y="202"/>
                  <a:pt x="192" y="202"/>
                </a:cubicBezTo>
                <a:cubicBezTo>
                  <a:pt x="198" y="164"/>
                  <a:pt x="198" y="164"/>
                  <a:pt x="198" y="164"/>
                </a:cubicBezTo>
                <a:cubicBezTo>
                  <a:pt x="204" y="160"/>
                  <a:pt x="204" y="160"/>
                  <a:pt x="204" y="160"/>
                </a:cubicBezTo>
                <a:lnTo>
                  <a:pt x="210" y="169"/>
                </a:lnTo>
                <a:close/>
                <a:moveTo>
                  <a:pt x="205" y="114"/>
                </a:moveTo>
                <a:cubicBezTo>
                  <a:pt x="199" y="151"/>
                  <a:pt x="199" y="151"/>
                  <a:pt x="199" y="151"/>
                </a:cubicBezTo>
                <a:cubicBezTo>
                  <a:pt x="204" y="157"/>
                  <a:pt x="204" y="157"/>
                  <a:pt x="204" y="157"/>
                </a:cubicBezTo>
                <a:cubicBezTo>
                  <a:pt x="213" y="149"/>
                  <a:pt x="213" y="149"/>
                  <a:pt x="213" y="149"/>
                </a:cubicBezTo>
                <a:cubicBezTo>
                  <a:pt x="217" y="120"/>
                  <a:pt x="217" y="120"/>
                  <a:pt x="217" y="120"/>
                </a:cubicBezTo>
                <a:cubicBezTo>
                  <a:pt x="210" y="111"/>
                  <a:pt x="210" y="111"/>
                  <a:pt x="210" y="111"/>
                </a:cubicBezTo>
                <a:lnTo>
                  <a:pt x="205" y="114"/>
                </a:lnTo>
                <a:close/>
                <a:moveTo>
                  <a:pt x="208" y="199"/>
                </a:moveTo>
                <a:cubicBezTo>
                  <a:pt x="235" y="199"/>
                  <a:pt x="235" y="199"/>
                  <a:pt x="235" y="199"/>
                </a:cubicBezTo>
                <a:cubicBezTo>
                  <a:pt x="243" y="208"/>
                  <a:pt x="243" y="208"/>
                  <a:pt x="243" y="208"/>
                </a:cubicBezTo>
                <a:cubicBezTo>
                  <a:pt x="240" y="211"/>
                  <a:pt x="240" y="211"/>
                  <a:pt x="240" y="211"/>
                </a:cubicBezTo>
                <a:cubicBezTo>
                  <a:pt x="202" y="211"/>
                  <a:pt x="202" y="211"/>
                  <a:pt x="202" y="211"/>
                </a:cubicBezTo>
                <a:cubicBezTo>
                  <a:pt x="199" y="208"/>
                  <a:pt x="199" y="208"/>
                  <a:pt x="199" y="208"/>
                </a:cubicBezTo>
                <a:lnTo>
                  <a:pt x="208" y="199"/>
                </a:lnTo>
                <a:close/>
                <a:moveTo>
                  <a:pt x="217" y="107"/>
                </a:moveTo>
                <a:cubicBezTo>
                  <a:pt x="252" y="107"/>
                  <a:pt x="252" y="107"/>
                  <a:pt x="252" y="107"/>
                </a:cubicBezTo>
                <a:cubicBezTo>
                  <a:pt x="254" y="108"/>
                  <a:pt x="254" y="108"/>
                  <a:pt x="254" y="108"/>
                </a:cubicBezTo>
                <a:cubicBezTo>
                  <a:pt x="246" y="119"/>
                  <a:pt x="246" y="119"/>
                  <a:pt x="246" y="119"/>
                </a:cubicBezTo>
                <a:cubicBezTo>
                  <a:pt x="220" y="119"/>
                  <a:pt x="220" y="119"/>
                  <a:pt x="220" y="119"/>
                </a:cubicBezTo>
                <a:cubicBezTo>
                  <a:pt x="213" y="110"/>
                  <a:pt x="213" y="110"/>
                  <a:pt x="213" y="110"/>
                </a:cubicBezTo>
                <a:lnTo>
                  <a:pt x="217" y="107"/>
                </a:lnTo>
                <a:close/>
                <a:moveTo>
                  <a:pt x="252" y="160"/>
                </a:moveTo>
                <a:cubicBezTo>
                  <a:pt x="255" y="163"/>
                  <a:pt x="255" y="163"/>
                  <a:pt x="255" y="163"/>
                </a:cubicBezTo>
                <a:cubicBezTo>
                  <a:pt x="249" y="202"/>
                  <a:pt x="249" y="202"/>
                  <a:pt x="249" y="202"/>
                </a:cubicBezTo>
                <a:cubicBezTo>
                  <a:pt x="245" y="206"/>
                  <a:pt x="245" y="206"/>
                  <a:pt x="245" y="206"/>
                </a:cubicBezTo>
                <a:cubicBezTo>
                  <a:pt x="237" y="196"/>
                  <a:pt x="237" y="196"/>
                  <a:pt x="237" y="196"/>
                </a:cubicBezTo>
                <a:cubicBezTo>
                  <a:pt x="242" y="170"/>
                  <a:pt x="242" y="170"/>
                  <a:pt x="242" y="170"/>
                </a:cubicBezTo>
                <a:lnTo>
                  <a:pt x="252" y="160"/>
                </a:lnTo>
                <a:close/>
                <a:moveTo>
                  <a:pt x="263" y="117"/>
                </a:moveTo>
                <a:cubicBezTo>
                  <a:pt x="257" y="154"/>
                  <a:pt x="257" y="154"/>
                  <a:pt x="257" y="154"/>
                </a:cubicBezTo>
                <a:cubicBezTo>
                  <a:pt x="252" y="157"/>
                  <a:pt x="252" y="157"/>
                  <a:pt x="252" y="157"/>
                </a:cubicBezTo>
                <a:cubicBezTo>
                  <a:pt x="245" y="149"/>
                  <a:pt x="245" y="149"/>
                  <a:pt x="245" y="149"/>
                </a:cubicBezTo>
                <a:cubicBezTo>
                  <a:pt x="249" y="120"/>
                  <a:pt x="249" y="120"/>
                  <a:pt x="249" y="120"/>
                </a:cubicBezTo>
                <a:cubicBezTo>
                  <a:pt x="257" y="111"/>
                  <a:pt x="257" y="111"/>
                  <a:pt x="257" y="111"/>
                </a:cubicBezTo>
                <a:lnTo>
                  <a:pt x="263" y="117"/>
                </a:lnTo>
                <a:close/>
                <a:moveTo>
                  <a:pt x="285" y="169"/>
                </a:moveTo>
                <a:cubicBezTo>
                  <a:pt x="281" y="197"/>
                  <a:pt x="281" y="197"/>
                  <a:pt x="281" y="197"/>
                </a:cubicBezTo>
                <a:cubicBezTo>
                  <a:pt x="272" y="206"/>
                  <a:pt x="272" y="206"/>
                  <a:pt x="272" y="206"/>
                </a:cubicBezTo>
                <a:cubicBezTo>
                  <a:pt x="267" y="202"/>
                  <a:pt x="267" y="202"/>
                  <a:pt x="267" y="202"/>
                </a:cubicBezTo>
                <a:cubicBezTo>
                  <a:pt x="273" y="164"/>
                  <a:pt x="273" y="164"/>
                  <a:pt x="273" y="164"/>
                </a:cubicBezTo>
                <a:cubicBezTo>
                  <a:pt x="279" y="160"/>
                  <a:pt x="279" y="160"/>
                  <a:pt x="279" y="160"/>
                </a:cubicBezTo>
                <a:lnTo>
                  <a:pt x="285" y="169"/>
                </a:lnTo>
                <a:close/>
                <a:moveTo>
                  <a:pt x="281" y="114"/>
                </a:moveTo>
                <a:cubicBezTo>
                  <a:pt x="275" y="151"/>
                  <a:pt x="275" y="151"/>
                  <a:pt x="275" y="151"/>
                </a:cubicBezTo>
                <a:cubicBezTo>
                  <a:pt x="279" y="157"/>
                  <a:pt x="279" y="157"/>
                  <a:pt x="279" y="157"/>
                </a:cubicBezTo>
                <a:cubicBezTo>
                  <a:pt x="288" y="149"/>
                  <a:pt x="288" y="149"/>
                  <a:pt x="288" y="149"/>
                </a:cubicBezTo>
                <a:cubicBezTo>
                  <a:pt x="293" y="120"/>
                  <a:pt x="293" y="120"/>
                  <a:pt x="293" y="120"/>
                </a:cubicBezTo>
                <a:cubicBezTo>
                  <a:pt x="285" y="111"/>
                  <a:pt x="285" y="111"/>
                  <a:pt x="285" y="111"/>
                </a:cubicBezTo>
                <a:lnTo>
                  <a:pt x="281" y="114"/>
                </a:lnTo>
                <a:close/>
                <a:moveTo>
                  <a:pt x="284" y="199"/>
                </a:moveTo>
                <a:cubicBezTo>
                  <a:pt x="311" y="199"/>
                  <a:pt x="311" y="199"/>
                  <a:pt x="311" y="199"/>
                </a:cubicBezTo>
                <a:cubicBezTo>
                  <a:pt x="318" y="208"/>
                  <a:pt x="318" y="208"/>
                  <a:pt x="318" y="208"/>
                </a:cubicBezTo>
                <a:cubicBezTo>
                  <a:pt x="315" y="211"/>
                  <a:pt x="315" y="211"/>
                  <a:pt x="315" y="211"/>
                </a:cubicBezTo>
                <a:cubicBezTo>
                  <a:pt x="278" y="211"/>
                  <a:pt x="278" y="211"/>
                  <a:pt x="278" y="211"/>
                </a:cubicBezTo>
                <a:cubicBezTo>
                  <a:pt x="275" y="208"/>
                  <a:pt x="275" y="208"/>
                  <a:pt x="275" y="208"/>
                </a:cubicBezTo>
                <a:lnTo>
                  <a:pt x="284" y="199"/>
                </a:lnTo>
                <a:close/>
                <a:moveTo>
                  <a:pt x="293" y="107"/>
                </a:moveTo>
                <a:cubicBezTo>
                  <a:pt x="327" y="107"/>
                  <a:pt x="327" y="107"/>
                  <a:pt x="327" y="107"/>
                </a:cubicBezTo>
                <a:cubicBezTo>
                  <a:pt x="329" y="108"/>
                  <a:pt x="329" y="108"/>
                  <a:pt x="329" y="108"/>
                </a:cubicBezTo>
                <a:cubicBezTo>
                  <a:pt x="321" y="119"/>
                  <a:pt x="321" y="119"/>
                  <a:pt x="321" y="119"/>
                </a:cubicBezTo>
                <a:cubicBezTo>
                  <a:pt x="296" y="119"/>
                  <a:pt x="296" y="119"/>
                  <a:pt x="296" y="119"/>
                </a:cubicBezTo>
                <a:cubicBezTo>
                  <a:pt x="288" y="110"/>
                  <a:pt x="288" y="110"/>
                  <a:pt x="288" y="110"/>
                </a:cubicBezTo>
                <a:lnTo>
                  <a:pt x="293" y="107"/>
                </a:lnTo>
                <a:close/>
                <a:moveTo>
                  <a:pt x="327" y="160"/>
                </a:moveTo>
                <a:cubicBezTo>
                  <a:pt x="330" y="163"/>
                  <a:pt x="330" y="163"/>
                  <a:pt x="330" y="163"/>
                </a:cubicBezTo>
                <a:cubicBezTo>
                  <a:pt x="324" y="202"/>
                  <a:pt x="324" y="202"/>
                  <a:pt x="324" y="202"/>
                </a:cubicBezTo>
                <a:cubicBezTo>
                  <a:pt x="320" y="206"/>
                  <a:pt x="320" y="206"/>
                  <a:pt x="320" y="206"/>
                </a:cubicBezTo>
                <a:cubicBezTo>
                  <a:pt x="312" y="196"/>
                  <a:pt x="312" y="196"/>
                  <a:pt x="312" y="196"/>
                </a:cubicBezTo>
                <a:cubicBezTo>
                  <a:pt x="317" y="170"/>
                  <a:pt x="317" y="170"/>
                  <a:pt x="317" y="170"/>
                </a:cubicBezTo>
                <a:lnTo>
                  <a:pt x="327" y="160"/>
                </a:lnTo>
                <a:close/>
                <a:moveTo>
                  <a:pt x="338" y="117"/>
                </a:moveTo>
                <a:cubicBezTo>
                  <a:pt x="332" y="154"/>
                  <a:pt x="332" y="154"/>
                  <a:pt x="332" y="154"/>
                </a:cubicBezTo>
                <a:cubicBezTo>
                  <a:pt x="327" y="157"/>
                  <a:pt x="327" y="157"/>
                  <a:pt x="327" y="157"/>
                </a:cubicBezTo>
                <a:cubicBezTo>
                  <a:pt x="320" y="149"/>
                  <a:pt x="320" y="149"/>
                  <a:pt x="320" y="149"/>
                </a:cubicBezTo>
                <a:cubicBezTo>
                  <a:pt x="324" y="120"/>
                  <a:pt x="324" y="120"/>
                  <a:pt x="324" y="120"/>
                </a:cubicBezTo>
                <a:cubicBezTo>
                  <a:pt x="332" y="111"/>
                  <a:pt x="332" y="111"/>
                  <a:pt x="332" y="111"/>
                </a:cubicBezTo>
                <a:lnTo>
                  <a:pt x="338" y="117"/>
                </a:lnTo>
                <a:close/>
                <a:moveTo>
                  <a:pt x="360" y="169"/>
                </a:moveTo>
                <a:cubicBezTo>
                  <a:pt x="356" y="197"/>
                  <a:pt x="356" y="197"/>
                  <a:pt x="356" y="197"/>
                </a:cubicBezTo>
                <a:cubicBezTo>
                  <a:pt x="347" y="206"/>
                  <a:pt x="347" y="206"/>
                  <a:pt x="347" y="206"/>
                </a:cubicBezTo>
                <a:cubicBezTo>
                  <a:pt x="342" y="202"/>
                  <a:pt x="342" y="202"/>
                  <a:pt x="342" y="202"/>
                </a:cubicBezTo>
                <a:cubicBezTo>
                  <a:pt x="348" y="164"/>
                  <a:pt x="348" y="164"/>
                  <a:pt x="348" y="164"/>
                </a:cubicBezTo>
                <a:cubicBezTo>
                  <a:pt x="354" y="160"/>
                  <a:pt x="354" y="160"/>
                  <a:pt x="354" y="160"/>
                </a:cubicBezTo>
                <a:lnTo>
                  <a:pt x="360" y="169"/>
                </a:lnTo>
                <a:close/>
                <a:moveTo>
                  <a:pt x="356" y="114"/>
                </a:moveTo>
                <a:cubicBezTo>
                  <a:pt x="350" y="151"/>
                  <a:pt x="350" y="151"/>
                  <a:pt x="350" y="151"/>
                </a:cubicBezTo>
                <a:cubicBezTo>
                  <a:pt x="354" y="157"/>
                  <a:pt x="354" y="157"/>
                  <a:pt x="354" y="157"/>
                </a:cubicBezTo>
                <a:cubicBezTo>
                  <a:pt x="363" y="149"/>
                  <a:pt x="363" y="149"/>
                  <a:pt x="363" y="149"/>
                </a:cubicBezTo>
                <a:cubicBezTo>
                  <a:pt x="368" y="120"/>
                  <a:pt x="368" y="120"/>
                  <a:pt x="368" y="120"/>
                </a:cubicBezTo>
                <a:cubicBezTo>
                  <a:pt x="360" y="111"/>
                  <a:pt x="360" y="111"/>
                  <a:pt x="360" y="111"/>
                </a:cubicBezTo>
                <a:lnTo>
                  <a:pt x="356" y="114"/>
                </a:lnTo>
                <a:close/>
                <a:moveTo>
                  <a:pt x="359" y="199"/>
                </a:moveTo>
                <a:cubicBezTo>
                  <a:pt x="386" y="199"/>
                  <a:pt x="386" y="199"/>
                  <a:pt x="386" y="199"/>
                </a:cubicBezTo>
                <a:cubicBezTo>
                  <a:pt x="394" y="208"/>
                  <a:pt x="394" y="208"/>
                  <a:pt x="394" y="208"/>
                </a:cubicBezTo>
                <a:cubicBezTo>
                  <a:pt x="391" y="211"/>
                  <a:pt x="391" y="211"/>
                  <a:pt x="391" y="211"/>
                </a:cubicBezTo>
                <a:cubicBezTo>
                  <a:pt x="353" y="211"/>
                  <a:pt x="353" y="211"/>
                  <a:pt x="353" y="211"/>
                </a:cubicBezTo>
                <a:cubicBezTo>
                  <a:pt x="350" y="208"/>
                  <a:pt x="350" y="208"/>
                  <a:pt x="350" y="208"/>
                </a:cubicBezTo>
                <a:lnTo>
                  <a:pt x="359" y="199"/>
                </a:lnTo>
                <a:close/>
                <a:moveTo>
                  <a:pt x="368" y="107"/>
                </a:moveTo>
                <a:cubicBezTo>
                  <a:pt x="403" y="107"/>
                  <a:pt x="403" y="107"/>
                  <a:pt x="403" y="107"/>
                </a:cubicBezTo>
                <a:cubicBezTo>
                  <a:pt x="404" y="108"/>
                  <a:pt x="404" y="108"/>
                  <a:pt x="404" y="108"/>
                </a:cubicBezTo>
                <a:cubicBezTo>
                  <a:pt x="397" y="119"/>
                  <a:pt x="397" y="119"/>
                  <a:pt x="397" y="119"/>
                </a:cubicBezTo>
                <a:cubicBezTo>
                  <a:pt x="371" y="119"/>
                  <a:pt x="371" y="119"/>
                  <a:pt x="371" y="119"/>
                </a:cubicBezTo>
                <a:cubicBezTo>
                  <a:pt x="363" y="110"/>
                  <a:pt x="363" y="110"/>
                  <a:pt x="363" y="110"/>
                </a:cubicBezTo>
                <a:lnTo>
                  <a:pt x="368" y="107"/>
                </a:lnTo>
                <a:close/>
                <a:moveTo>
                  <a:pt x="403" y="160"/>
                </a:moveTo>
                <a:cubicBezTo>
                  <a:pt x="406" y="163"/>
                  <a:pt x="406" y="163"/>
                  <a:pt x="406" y="163"/>
                </a:cubicBezTo>
                <a:cubicBezTo>
                  <a:pt x="400" y="202"/>
                  <a:pt x="400" y="202"/>
                  <a:pt x="400" y="202"/>
                </a:cubicBezTo>
                <a:cubicBezTo>
                  <a:pt x="395" y="206"/>
                  <a:pt x="395" y="206"/>
                  <a:pt x="395" y="206"/>
                </a:cubicBezTo>
                <a:cubicBezTo>
                  <a:pt x="388" y="196"/>
                  <a:pt x="388" y="196"/>
                  <a:pt x="388" y="196"/>
                </a:cubicBezTo>
                <a:cubicBezTo>
                  <a:pt x="392" y="170"/>
                  <a:pt x="392" y="170"/>
                  <a:pt x="392" y="170"/>
                </a:cubicBezTo>
                <a:lnTo>
                  <a:pt x="403" y="160"/>
                </a:lnTo>
                <a:close/>
                <a:moveTo>
                  <a:pt x="413" y="117"/>
                </a:moveTo>
                <a:cubicBezTo>
                  <a:pt x="407" y="154"/>
                  <a:pt x="407" y="154"/>
                  <a:pt x="407" y="154"/>
                </a:cubicBezTo>
                <a:cubicBezTo>
                  <a:pt x="403" y="157"/>
                  <a:pt x="403" y="157"/>
                  <a:pt x="403" y="157"/>
                </a:cubicBezTo>
                <a:cubicBezTo>
                  <a:pt x="395" y="149"/>
                  <a:pt x="395" y="149"/>
                  <a:pt x="395" y="149"/>
                </a:cubicBezTo>
                <a:cubicBezTo>
                  <a:pt x="400" y="120"/>
                  <a:pt x="400" y="120"/>
                  <a:pt x="400" y="120"/>
                </a:cubicBezTo>
                <a:cubicBezTo>
                  <a:pt x="407" y="111"/>
                  <a:pt x="407" y="111"/>
                  <a:pt x="407" y="111"/>
                </a:cubicBezTo>
                <a:lnTo>
                  <a:pt x="413" y="117"/>
                </a:lnTo>
                <a:close/>
                <a:moveTo>
                  <a:pt x="436" y="169"/>
                </a:moveTo>
                <a:cubicBezTo>
                  <a:pt x="431" y="197"/>
                  <a:pt x="431" y="197"/>
                  <a:pt x="431" y="197"/>
                </a:cubicBezTo>
                <a:cubicBezTo>
                  <a:pt x="422" y="206"/>
                  <a:pt x="422" y="206"/>
                  <a:pt x="422" y="206"/>
                </a:cubicBezTo>
                <a:cubicBezTo>
                  <a:pt x="418" y="202"/>
                  <a:pt x="418" y="202"/>
                  <a:pt x="418" y="202"/>
                </a:cubicBezTo>
                <a:cubicBezTo>
                  <a:pt x="424" y="164"/>
                  <a:pt x="424" y="164"/>
                  <a:pt x="424" y="164"/>
                </a:cubicBezTo>
                <a:cubicBezTo>
                  <a:pt x="430" y="160"/>
                  <a:pt x="430" y="160"/>
                  <a:pt x="430" y="160"/>
                </a:cubicBezTo>
                <a:lnTo>
                  <a:pt x="436" y="169"/>
                </a:lnTo>
                <a:close/>
                <a:moveTo>
                  <a:pt x="431" y="114"/>
                </a:moveTo>
                <a:cubicBezTo>
                  <a:pt x="425" y="151"/>
                  <a:pt x="425" y="151"/>
                  <a:pt x="425" y="151"/>
                </a:cubicBezTo>
                <a:cubicBezTo>
                  <a:pt x="430" y="157"/>
                  <a:pt x="430" y="157"/>
                  <a:pt x="430" y="157"/>
                </a:cubicBezTo>
                <a:cubicBezTo>
                  <a:pt x="439" y="149"/>
                  <a:pt x="439" y="149"/>
                  <a:pt x="439" y="149"/>
                </a:cubicBezTo>
                <a:cubicBezTo>
                  <a:pt x="443" y="120"/>
                  <a:pt x="443" y="120"/>
                  <a:pt x="443" y="120"/>
                </a:cubicBezTo>
                <a:cubicBezTo>
                  <a:pt x="436" y="111"/>
                  <a:pt x="436" y="111"/>
                  <a:pt x="436" y="111"/>
                </a:cubicBezTo>
                <a:lnTo>
                  <a:pt x="431" y="114"/>
                </a:lnTo>
                <a:close/>
                <a:moveTo>
                  <a:pt x="434" y="199"/>
                </a:moveTo>
                <a:cubicBezTo>
                  <a:pt x="461" y="199"/>
                  <a:pt x="461" y="199"/>
                  <a:pt x="461" y="199"/>
                </a:cubicBezTo>
                <a:cubicBezTo>
                  <a:pt x="469" y="208"/>
                  <a:pt x="469" y="208"/>
                  <a:pt x="469" y="208"/>
                </a:cubicBezTo>
                <a:cubicBezTo>
                  <a:pt x="466" y="211"/>
                  <a:pt x="466" y="211"/>
                  <a:pt x="466" y="211"/>
                </a:cubicBezTo>
                <a:cubicBezTo>
                  <a:pt x="428" y="211"/>
                  <a:pt x="428" y="211"/>
                  <a:pt x="428" y="211"/>
                </a:cubicBezTo>
                <a:cubicBezTo>
                  <a:pt x="425" y="208"/>
                  <a:pt x="425" y="208"/>
                  <a:pt x="425" y="208"/>
                </a:cubicBezTo>
                <a:lnTo>
                  <a:pt x="434" y="199"/>
                </a:lnTo>
                <a:close/>
                <a:moveTo>
                  <a:pt x="443" y="107"/>
                </a:moveTo>
                <a:cubicBezTo>
                  <a:pt x="478" y="107"/>
                  <a:pt x="478" y="107"/>
                  <a:pt x="478" y="107"/>
                </a:cubicBezTo>
                <a:cubicBezTo>
                  <a:pt x="479" y="108"/>
                  <a:pt x="479" y="108"/>
                  <a:pt x="479" y="108"/>
                </a:cubicBezTo>
                <a:cubicBezTo>
                  <a:pt x="472" y="119"/>
                  <a:pt x="472" y="119"/>
                  <a:pt x="472" y="119"/>
                </a:cubicBezTo>
                <a:cubicBezTo>
                  <a:pt x="446" y="119"/>
                  <a:pt x="446" y="119"/>
                  <a:pt x="446" y="119"/>
                </a:cubicBezTo>
                <a:cubicBezTo>
                  <a:pt x="439" y="110"/>
                  <a:pt x="439" y="110"/>
                  <a:pt x="439" y="110"/>
                </a:cubicBezTo>
                <a:lnTo>
                  <a:pt x="443" y="107"/>
                </a:lnTo>
                <a:close/>
                <a:moveTo>
                  <a:pt x="478" y="160"/>
                </a:moveTo>
                <a:cubicBezTo>
                  <a:pt x="481" y="163"/>
                  <a:pt x="481" y="163"/>
                  <a:pt x="481" y="163"/>
                </a:cubicBezTo>
                <a:cubicBezTo>
                  <a:pt x="475" y="202"/>
                  <a:pt x="475" y="202"/>
                  <a:pt x="475" y="202"/>
                </a:cubicBezTo>
                <a:cubicBezTo>
                  <a:pt x="470" y="206"/>
                  <a:pt x="470" y="206"/>
                  <a:pt x="470" y="206"/>
                </a:cubicBezTo>
                <a:cubicBezTo>
                  <a:pt x="463" y="196"/>
                  <a:pt x="463" y="196"/>
                  <a:pt x="463" y="196"/>
                </a:cubicBezTo>
                <a:cubicBezTo>
                  <a:pt x="467" y="170"/>
                  <a:pt x="467" y="170"/>
                  <a:pt x="467" y="170"/>
                </a:cubicBezTo>
                <a:lnTo>
                  <a:pt x="478" y="160"/>
                </a:lnTo>
                <a:close/>
                <a:moveTo>
                  <a:pt x="488" y="117"/>
                </a:moveTo>
                <a:cubicBezTo>
                  <a:pt x="482" y="154"/>
                  <a:pt x="482" y="154"/>
                  <a:pt x="482" y="154"/>
                </a:cubicBezTo>
                <a:cubicBezTo>
                  <a:pt x="478" y="157"/>
                  <a:pt x="478" y="157"/>
                  <a:pt x="478" y="157"/>
                </a:cubicBezTo>
                <a:cubicBezTo>
                  <a:pt x="470" y="149"/>
                  <a:pt x="470" y="149"/>
                  <a:pt x="470" y="149"/>
                </a:cubicBezTo>
                <a:cubicBezTo>
                  <a:pt x="475" y="120"/>
                  <a:pt x="475" y="120"/>
                  <a:pt x="475" y="120"/>
                </a:cubicBezTo>
                <a:cubicBezTo>
                  <a:pt x="482" y="111"/>
                  <a:pt x="482" y="111"/>
                  <a:pt x="482" y="111"/>
                </a:cubicBezTo>
                <a:lnTo>
                  <a:pt x="488" y="117"/>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7" name="Freeform 54"/>
          <p:cNvSpPr>
            <a:spLocks noEditPoints="1"/>
          </p:cNvSpPr>
          <p:nvPr/>
        </p:nvSpPr>
        <p:spPr bwMode="auto">
          <a:xfrm>
            <a:off x="396005" y="2429989"/>
            <a:ext cx="558800" cy="395288"/>
          </a:xfrm>
          <a:custGeom>
            <a:avLst/>
            <a:gdLst>
              <a:gd name="T0" fmla="*/ 904 w 1172"/>
              <a:gd name="T1" fmla="*/ 423 h 832"/>
              <a:gd name="T2" fmla="*/ 875 w 1172"/>
              <a:gd name="T3" fmla="*/ 308 h 832"/>
              <a:gd name="T4" fmla="*/ 996 w 1172"/>
              <a:gd name="T5" fmla="*/ 308 h 832"/>
              <a:gd name="T6" fmla="*/ 965 w 1172"/>
              <a:gd name="T7" fmla="*/ 423 h 832"/>
              <a:gd name="T8" fmla="*/ 1018 w 1172"/>
              <a:gd name="T9" fmla="*/ 453 h 832"/>
              <a:gd name="T10" fmla="*/ 954 w 1172"/>
              <a:gd name="T11" fmla="*/ 477 h 832"/>
              <a:gd name="T12" fmla="*/ 1018 w 1172"/>
              <a:gd name="T13" fmla="*/ 506 h 832"/>
              <a:gd name="T14" fmla="*/ 954 w 1172"/>
              <a:gd name="T15" fmla="*/ 540 h 832"/>
              <a:gd name="T16" fmla="*/ 915 w 1172"/>
              <a:gd name="T17" fmla="*/ 506 h 832"/>
              <a:gd name="T18" fmla="*/ 852 w 1172"/>
              <a:gd name="T19" fmla="*/ 477 h 832"/>
              <a:gd name="T20" fmla="*/ 915 w 1172"/>
              <a:gd name="T21" fmla="*/ 453 h 832"/>
              <a:gd name="T22" fmla="*/ 852 w 1172"/>
              <a:gd name="T23" fmla="*/ 423 h 832"/>
              <a:gd name="T24" fmla="*/ 751 w 1172"/>
              <a:gd name="T25" fmla="*/ 416 h 832"/>
              <a:gd name="T26" fmla="*/ 1119 w 1172"/>
              <a:gd name="T27" fmla="*/ 416 h 832"/>
              <a:gd name="T28" fmla="*/ 935 w 1172"/>
              <a:gd name="T29" fmla="*/ 617 h 832"/>
              <a:gd name="T30" fmla="*/ 935 w 1172"/>
              <a:gd name="T31" fmla="*/ 215 h 832"/>
              <a:gd name="T32" fmla="*/ 935 w 1172"/>
              <a:gd name="T33" fmla="*/ 617 h 832"/>
              <a:gd name="T34" fmla="*/ 699 w 1172"/>
              <a:gd name="T35" fmla="*/ 416 h 832"/>
              <a:gd name="T36" fmla="*/ 1172 w 1172"/>
              <a:gd name="T37" fmla="*/ 416 h 832"/>
              <a:gd name="T38" fmla="*/ 599 w 1172"/>
              <a:gd name="T39" fmla="*/ 330 h 832"/>
              <a:gd name="T40" fmla="*/ 605 w 1172"/>
              <a:gd name="T41" fmla="*/ 396 h 832"/>
              <a:gd name="T42" fmla="*/ 472 w 1172"/>
              <a:gd name="T43" fmla="*/ 0 h 832"/>
              <a:gd name="T44" fmla="*/ 0 w 1172"/>
              <a:gd name="T45" fmla="*/ 832 h 832"/>
              <a:gd name="T46" fmla="*/ 145 w 1172"/>
              <a:gd name="T47" fmla="*/ 692 h 832"/>
              <a:gd name="T48" fmla="*/ 327 w 1172"/>
              <a:gd name="T49" fmla="*/ 832 h 832"/>
              <a:gd name="T50" fmla="*/ 472 w 1172"/>
              <a:gd name="T51" fmla="*/ 436 h 832"/>
              <a:gd name="T52" fmla="*/ 540 w 1172"/>
              <a:gd name="T53" fmla="*/ 501 h 832"/>
              <a:gd name="T54" fmla="*/ 684 w 1172"/>
              <a:gd name="T55" fmla="*/ 416 h 832"/>
              <a:gd name="T56" fmla="*/ 149 w 1172"/>
              <a:gd name="T57" fmla="*/ 632 h 832"/>
              <a:gd name="T58" fmla="*/ 66 w 1172"/>
              <a:gd name="T59" fmla="*/ 526 h 832"/>
              <a:gd name="T60" fmla="*/ 149 w 1172"/>
              <a:gd name="T61" fmla="*/ 632 h 832"/>
              <a:gd name="T62" fmla="*/ 66 w 1172"/>
              <a:gd name="T63" fmla="*/ 480 h 832"/>
              <a:gd name="T64" fmla="*/ 149 w 1172"/>
              <a:gd name="T65" fmla="*/ 375 h 832"/>
              <a:gd name="T66" fmla="*/ 149 w 1172"/>
              <a:gd name="T67" fmla="*/ 329 h 832"/>
              <a:gd name="T68" fmla="*/ 66 w 1172"/>
              <a:gd name="T69" fmla="*/ 223 h 832"/>
              <a:gd name="T70" fmla="*/ 149 w 1172"/>
              <a:gd name="T71" fmla="*/ 329 h 832"/>
              <a:gd name="T72" fmla="*/ 66 w 1172"/>
              <a:gd name="T73" fmla="*/ 178 h 832"/>
              <a:gd name="T74" fmla="*/ 149 w 1172"/>
              <a:gd name="T75" fmla="*/ 72 h 832"/>
              <a:gd name="T76" fmla="*/ 278 w 1172"/>
              <a:gd name="T77" fmla="*/ 632 h 832"/>
              <a:gd name="T78" fmla="*/ 194 w 1172"/>
              <a:gd name="T79" fmla="*/ 526 h 832"/>
              <a:gd name="T80" fmla="*/ 278 w 1172"/>
              <a:gd name="T81" fmla="*/ 632 h 832"/>
              <a:gd name="T82" fmla="*/ 194 w 1172"/>
              <a:gd name="T83" fmla="*/ 480 h 832"/>
              <a:gd name="T84" fmla="*/ 278 w 1172"/>
              <a:gd name="T85" fmla="*/ 375 h 832"/>
              <a:gd name="T86" fmla="*/ 278 w 1172"/>
              <a:gd name="T87" fmla="*/ 329 h 832"/>
              <a:gd name="T88" fmla="*/ 194 w 1172"/>
              <a:gd name="T89" fmla="*/ 223 h 832"/>
              <a:gd name="T90" fmla="*/ 278 w 1172"/>
              <a:gd name="T91" fmla="*/ 329 h 832"/>
              <a:gd name="T92" fmla="*/ 194 w 1172"/>
              <a:gd name="T93" fmla="*/ 178 h 832"/>
              <a:gd name="T94" fmla="*/ 278 w 1172"/>
              <a:gd name="T95" fmla="*/ 72 h 832"/>
              <a:gd name="T96" fmla="*/ 406 w 1172"/>
              <a:gd name="T97" fmla="*/ 632 h 832"/>
              <a:gd name="T98" fmla="*/ 323 w 1172"/>
              <a:gd name="T99" fmla="*/ 526 h 832"/>
              <a:gd name="T100" fmla="*/ 406 w 1172"/>
              <a:gd name="T101" fmla="*/ 632 h 832"/>
              <a:gd name="T102" fmla="*/ 323 w 1172"/>
              <a:gd name="T103" fmla="*/ 480 h 832"/>
              <a:gd name="T104" fmla="*/ 406 w 1172"/>
              <a:gd name="T105" fmla="*/ 375 h 832"/>
              <a:gd name="T106" fmla="*/ 406 w 1172"/>
              <a:gd name="T107" fmla="*/ 329 h 832"/>
              <a:gd name="T108" fmla="*/ 323 w 1172"/>
              <a:gd name="T109" fmla="*/ 223 h 832"/>
              <a:gd name="T110" fmla="*/ 406 w 1172"/>
              <a:gd name="T111" fmla="*/ 329 h 832"/>
              <a:gd name="T112" fmla="*/ 323 w 1172"/>
              <a:gd name="T113" fmla="*/ 178 h 832"/>
              <a:gd name="T114" fmla="*/ 406 w 1172"/>
              <a:gd name="T115" fmla="*/ 7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72" h="832">
                <a:moveTo>
                  <a:pt x="852" y="423"/>
                </a:moveTo>
                <a:cubicBezTo>
                  <a:pt x="904" y="423"/>
                  <a:pt x="904" y="423"/>
                  <a:pt x="904" y="423"/>
                </a:cubicBezTo>
                <a:cubicBezTo>
                  <a:pt x="828" y="308"/>
                  <a:pt x="828" y="308"/>
                  <a:pt x="828" y="308"/>
                </a:cubicBezTo>
                <a:cubicBezTo>
                  <a:pt x="875" y="308"/>
                  <a:pt x="875" y="308"/>
                  <a:pt x="875" y="308"/>
                </a:cubicBezTo>
                <a:cubicBezTo>
                  <a:pt x="935" y="405"/>
                  <a:pt x="935" y="405"/>
                  <a:pt x="935" y="405"/>
                </a:cubicBezTo>
                <a:cubicBezTo>
                  <a:pt x="996" y="308"/>
                  <a:pt x="996" y="308"/>
                  <a:pt x="996" y="308"/>
                </a:cubicBezTo>
                <a:cubicBezTo>
                  <a:pt x="1042" y="308"/>
                  <a:pt x="1042" y="308"/>
                  <a:pt x="1042" y="308"/>
                </a:cubicBezTo>
                <a:cubicBezTo>
                  <a:pt x="965" y="423"/>
                  <a:pt x="965" y="423"/>
                  <a:pt x="965" y="423"/>
                </a:cubicBezTo>
                <a:cubicBezTo>
                  <a:pt x="1018" y="423"/>
                  <a:pt x="1018" y="423"/>
                  <a:pt x="1018" y="423"/>
                </a:cubicBezTo>
                <a:cubicBezTo>
                  <a:pt x="1018" y="453"/>
                  <a:pt x="1018" y="453"/>
                  <a:pt x="1018" y="453"/>
                </a:cubicBezTo>
                <a:cubicBezTo>
                  <a:pt x="954" y="453"/>
                  <a:pt x="954" y="453"/>
                  <a:pt x="954" y="453"/>
                </a:cubicBezTo>
                <a:cubicBezTo>
                  <a:pt x="954" y="477"/>
                  <a:pt x="954" y="477"/>
                  <a:pt x="954" y="477"/>
                </a:cubicBezTo>
                <a:cubicBezTo>
                  <a:pt x="1018" y="477"/>
                  <a:pt x="1018" y="477"/>
                  <a:pt x="1018" y="477"/>
                </a:cubicBezTo>
                <a:cubicBezTo>
                  <a:pt x="1018" y="506"/>
                  <a:pt x="1018" y="506"/>
                  <a:pt x="1018" y="506"/>
                </a:cubicBezTo>
                <a:cubicBezTo>
                  <a:pt x="954" y="506"/>
                  <a:pt x="954" y="506"/>
                  <a:pt x="954" y="506"/>
                </a:cubicBezTo>
                <a:cubicBezTo>
                  <a:pt x="954" y="540"/>
                  <a:pt x="954" y="540"/>
                  <a:pt x="954" y="540"/>
                </a:cubicBezTo>
                <a:cubicBezTo>
                  <a:pt x="915" y="540"/>
                  <a:pt x="915" y="540"/>
                  <a:pt x="915" y="540"/>
                </a:cubicBezTo>
                <a:cubicBezTo>
                  <a:pt x="915" y="506"/>
                  <a:pt x="915" y="506"/>
                  <a:pt x="915" y="506"/>
                </a:cubicBezTo>
                <a:cubicBezTo>
                  <a:pt x="852" y="506"/>
                  <a:pt x="852" y="506"/>
                  <a:pt x="852" y="506"/>
                </a:cubicBezTo>
                <a:cubicBezTo>
                  <a:pt x="852" y="477"/>
                  <a:pt x="852" y="477"/>
                  <a:pt x="852" y="477"/>
                </a:cubicBezTo>
                <a:cubicBezTo>
                  <a:pt x="915" y="477"/>
                  <a:pt x="915" y="477"/>
                  <a:pt x="915" y="477"/>
                </a:cubicBezTo>
                <a:cubicBezTo>
                  <a:pt x="915" y="453"/>
                  <a:pt x="915" y="453"/>
                  <a:pt x="915" y="453"/>
                </a:cubicBezTo>
                <a:cubicBezTo>
                  <a:pt x="852" y="453"/>
                  <a:pt x="852" y="453"/>
                  <a:pt x="852" y="453"/>
                </a:cubicBezTo>
                <a:lnTo>
                  <a:pt x="852" y="423"/>
                </a:lnTo>
                <a:close/>
                <a:moveTo>
                  <a:pt x="935" y="232"/>
                </a:moveTo>
                <a:cubicBezTo>
                  <a:pt x="834" y="232"/>
                  <a:pt x="751" y="314"/>
                  <a:pt x="751" y="416"/>
                </a:cubicBezTo>
                <a:cubicBezTo>
                  <a:pt x="751" y="517"/>
                  <a:pt x="834" y="600"/>
                  <a:pt x="935" y="600"/>
                </a:cubicBezTo>
                <a:cubicBezTo>
                  <a:pt x="1037" y="600"/>
                  <a:pt x="1119" y="517"/>
                  <a:pt x="1119" y="416"/>
                </a:cubicBezTo>
                <a:cubicBezTo>
                  <a:pt x="1119" y="314"/>
                  <a:pt x="1037" y="232"/>
                  <a:pt x="935" y="232"/>
                </a:cubicBezTo>
                <a:moveTo>
                  <a:pt x="935" y="617"/>
                </a:moveTo>
                <a:cubicBezTo>
                  <a:pt x="825" y="617"/>
                  <a:pt x="734" y="526"/>
                  <a:pt x="734" y="416"/>
                </a:cubicBezTo>
                <a:cubicBezTo>
                  <a:pt x="734" y="305"/>
                  <a:pt x="825" y="215"/>
                  <a:pt x="935" y="215"/>
                </a:cubicBezTo>
                <a:cubicBezTo>
                  <a:pt x="1046" y="215"/>
                  <a:pt x="1136" y="305"/>
                  <a:pt x="1136" y="416"/>
                </a:cubicBezTo>
                <a:cubicBezTo>
                  <a:pt x="1136" y="526"/>
                  <a:pt x="1046" y="617"/>
                  <a:pt x="935" y="617"/>
                </a:cubicBezTo>
                <a:moveTo>
                  <a:pt x="935" y="180"/>
                </a:moveTo>
                <a:cubicBezTo>
                  <a:pt x="805" y="180"/>
                  <a:pt x="699" y="285"/>
                  <a:pt x="699" y="416"/>
                </a:cubicBezTo>
                <a:cubicBezTo>
                  <a:pt x="699" y="546"/>
                  <a:pt x="805" y="652"/>
                  <a:pt x="935" y="652"/>
                </a:cubicBezTo>
                <a:cubicBezTo>
                  <a:pt x="1066" y="652"/>
                  <a:pt x="1172" y="546"/>
                  <a:pt x="1172" y="416"/>
                </a:cubicBezTo>
                <a:cubicBezTo>
                  <a:pt x="1172" y="285"/>
                  <a:pt x="1066" y="180"/>
                  <a:pt x="935" y="180"/>
                </a:cubicBezTo>
                <a:moveTo>
                  <a:pt x="599" y="330"/>
                </a:moveTo>
                <a:cubicBezTo>
                  <a:pt x="540" y="330"/>
                  <a:pt x="540" y="330"/>
                  <a:pt x="540" y="330"/>
                </a:cubicBezTo>
                <a:cubicBezTo>
                  <a:pt x="605" y="396"/>
                  <a:pt x="605" y="396"/>
                  <a:pt x="605" y="396"/>
                </a:cubicBezTo>
                <a:cubicBezTo>
                  <a:pt x="472" y="396"/>
                  <a:pt x="472" y="396"/>
                  <a:pt x="472" y="396"/>
                </a:cubicBezTo>
                <a:cubicBezTo>
                  <a:pt x="472" y="0"/>
                  <a:pt x="472" y="0"/>
                  <a:pt x="472" y="0"/>
                </a:cubicBezTo>
                <a:cubicBezTo>
                  <a:pt x="0" y="0"/>
                  <a:pt x="0" y="0"/>
                  <a:pt x="0" y="0"/>
                </a:cubicBezTo>
                <a:cubicBezTo>
                  <a:pt x="0" y="832"/>
                  <a:pt x="0" y="832"/>
                  <a:pt x="0" y="832"/>
                </a:cubicBezTo>
                <a:cubicBezTo>
                  <a:pt x="145" y="832"/>
                  <a:pt x="145" y="832"/>
                  <a:pt x="145" y="832"/>
                </a:cubicBezTo>
                <a:cubicBezTo>
                  <a:pt x="145" y="692"/>
                  <a:pt x="145" y="692"/>
                  <a:pt x="145" y="692"/>
                </a:cubicBezTo>
                <a:cubicBezTo>
                  <a:pt x="327" y="692"/>
                  <a:pt x="327" y="692"/>
                  <a:pt x="327" y="692"/>
                </a:cubicBezTo>
                <a:cubicBezTo>
                  <a:pt x="327" y="832"/>
                  <a:pt x="327" y="832"/>
                  <a:pt x="327" y="832"/>
                </a:cubicBezTo>
                <a:cubicBezTo>
                  <a:pt x="472" y="832"/>
                  <a:pt x="472" y="832"/>
                  <a:pt x="472" y="832"/>
                </a:cubicBezTo>
                <a:cubicBezTo>
                  <a:pt x="472" y="436"/>
                  <a:pt x="472" y="436"/>
                  <a:pt x="472" y="436"/>
                </a:cubicBezTo>
                <a:cubicBezTo>
                  <a:pt x="605" y="436"/>
                  <a:pt x="605" y="436"/>
                  <a:pt x="605" y="436"/>
                </a:cubicBezTo>
                <a:cubicBezTo>
                  <a:pt x="540" y="501"/>
                  <a:pt x="540" y="501"/>
                  <a:pt x="540" y="501"/>
                </a:cubicBezTo>
                <a:cubicBezTo>
                  <a:pt x="599" y="501"/>
                  <a:pt x="599" y="501"/>
                  <a:pt x="599" y="501"/>
                </a:cubicBezTo>
                <a:cubicBezTo>
                  <a:pt x="684" y="416"/>
                  <a:pt x="684" y="416"/>
                  <a:pt x="684" y="416"/>
                </a:cubicBezTo>
                <a:lnTo>
                  <a:pt x="599" y="330"/>
                </a:lnTo>
                <a:close/>
                <a:moveTo>
                  <a:pt x="149" y="632"/>
                </a:moveTo>
                <a:cubicBezTo>
                  <a:pt x="66" y="632"/>
                  <a:pt x="66" y="632"/>
                  <a:pt x="66" y="632"/>
                </a:cubicBezTo>
                <a:cubicBezTo>
                  <a:pt x="66" y="526"/>
                  <a:pt x="66" y="526"/>
                  <a:pt x="66" y="526"/>
                </a:cubicBezTo>
                <a:cubicBezTo>
                  <a:pt x="149" y="526"/>
                  <a:pt x="149" y="526"/>
                  <a:pt x="149" y="526"/>
                </a:cubicBezTo>
                <a:lnTo>
                  <a:pt x="149" y="632"/>
                </a:lnTo>
                <a:close/>
                <a:moveTo>
                  <a:pt x="149" y="480"/>
                </a:moveTo>
                <a:cubicBezTo>
                  <a:pt x="66" y="480"/>
                  <a:pt x="66" y="480"/>
                  <a:pt x="66" y="480"/>
                </a:cubicBezTo>
                <a:cubicBezTo>
                  <a:pt x="66" y="375"/>
                  <a:pt x="66" y="375"/>
                  <a:pt x="66" y="375"/>
                </a:cubicBezTo>
                <a:cubicBezTo>
                  <a:pt x="149" y="375"/>
                  <a:pt x="149" y="375"/>
                  <a:pt x="149" y="375"/>
                </a:cubicBezTo>
                <a:lnTo>
                  <a:pt x="149" y="480"/>
                </a:lnTo>
                <a:close/>
                <a:moveTo>
                  <a:pt x="149" y="329"/>
                </a:moveTo>
                <a:cubicBezTo>
                  <a:pt x="66" y="329"/>
                  <a:pt x="66" y="329"/>
                  <a:pt x="66" y="329"/>
                </a:cubicBezTo>
                <a:cubicBezTo>
                  <a:pt x="66" y="223"/>
                  <a:pt x="66" y="223"/>
                  <a:pt x="66" y="223"/>
                </a:cubicBezTo>
                <a:cubicBezTo>
                  <a:pt x="149" y="223"/>
                  <a:pt x="149" y="223"/>
                  <a:pt x="149" y="223"/>
                </a:cubicBezTo>
                <a:lnTo>
                  <a:pt x="149" y="329"/>
                </a:lnTo>
                <a:close/>
                <a:moveTo>
                  <a:pt x="149" y="178"/>
                </a:moveTo>
                <a:cubicBezTo>
                  <a:pt x="66" y="178"/>
                  <a:pt x="66" y="178"/>
                  <a:pt x="66" y="178"/>
                </a:cubicBezTo>
                <a:cubicBezTo>
                  <a:pt x="66" y="72"/>
                  <a:pt x="66" y="72"/>
                  <a:pt x="66" y="72"/>
                </a:cubicBezTo>
                <a:cubicBezTo>
                  <a:pt x="149" y="72"/>
                  <a:pt x="149" y="72"/>
                  <a:pt x="149" y="72"/>
                </a:cubicBezTo>
                <a:lnTo>
                  <a:pt x="149" y="178"/>
                </a:lnTo>
                <a:close/>
                <a:moveTo>
                  <a:pt x="278" y="632"/>
                </a:moveTo>
                <a:cubicBezTo>
                  <a:pt x="194" y="632"/>
                  <a:pt x="194" y="632"/>
                  <a:pt x="194" y="632"/>
                </a:cubicBezTo>
                <a:cubicBezTo>
                  <a:pt x="194" y="526"/>
                  <a:pt x="194" y="526"/>
                  <a:pt x="194" y="526"/>
                </a:cubicBezTo>
                <a:cubicBezTo>
                  <a:pt x="278" y="526"/>
                  <a:pt x="278" y="526"/>
                  <a:pt x="278" y="526"/>
                </a:cubicBezTo>
                <a:lnTo>
                  <a:pt x="278" y="632"/>
                </a:lnTo>
                <a:close/>
                <a:moveTo>
                  <a:pt x="278" y="480"/>
                </a:moveTo>
                <a:cubicBezTo>
                  <a:pt x="194" y="480"/>
                  <a:pt x="194" y="480"/>
                  <a:pt x="194" y="480"/>
                </a:cubicBezTo>
                <a:cubicBezTo>
                  <a:pt x="194" y="375"/>
                  <a:pt x="194" y="375"/>
                  <a:pt x="194" y="375"/>
                </a:cubicBezTo>
                <a:cubicBezTo>
                  <a:pt x="278" y="375"/>
                  <a:pt x="278" y="375"/>
                  <a:pt x="278" y="375"/>
                </a:cubicBezTo>
                <a:lnTo>
                  <a:pt x="278" y="480"/>
                </a:lnTo>
                <a:close/>
                <a:moveTo>
                  <a:pt x="278" y="329"/>
                </a:moveTo>
                <a:cubicBezTo>
                  <a:pt x="194" y="329"/>
                  <a:pt x="194" y="329"/>
                  <a:pt x="194" y="329"/>
                </a:cubicBezTo>
                <a:cubicBezTo>
                  <a:pt x="194" y="223"/>
                  <a:pt x="194" y="223"/>
                  <a:pt x="194" y="223"/>
                </a:cubicBezTo>
                <a:cubicBezTo>
                  <a:pt x="278" y="223"/>
                  <a:pt x="278" y="223"/>
                  <a:pt x="278" y="223"/>
                </a:cubicBezTo>
                <a:lnTo>
                  <a:pt x="278" y="329"/>
                </a:lnTo>
                <a:close/>
                <a:moveTo>
                  <a:pt x="278" y="178"/>
                </a:moveTo>
                <a:cubicBezTo>
                  <a:pt x="194" y="178"/>
                  <a:pt x="194" y="178"/>
                  <a:pt x="194" y="178"/>
                </a:cubicBezTo>
                <a:cubicBezTo>
                  <a:pt x="194" y="72"/>
                  <a:pt x="194" y="72"/>
                  <a:pt x="194" y="72"/>
                </a:cubicBezTo>
                <a:cubicBezTo>
                  <a:pt x="278" y="72"/>
                  <a:pt x="278" y="72"/>
                  <a:pt x="278" y="72"/>
                </a:cubicBezTo>
                <a:lnTo>
                  <a:pt x="278" y="178"/>
                </a:lnTo>
                <a:close/>
                <a:moveTo>
                  <a:pt x="406" y="632"/>
                </a:moveTo>
                <a:cubicBezTo>
                  <a:pt x="323" y="632"/>
                  <a:pt x="323" y="632"/>
                  <a:pt x="323" y="632"/>
                </a:cubicBezTo>
                <a:cubicBezTo>
                  <a:pt x="323" y="526"/>
                  <a:pt x="323" y="526"/>
                  <a:pt x="323" y="526"/>
                </a:cubicBezTo>
                <a:cubicBezTo>
                  <a:pt x="406" y="526"/>
                  <a:pt x="406" y="526"/>
                  <a:pt x="406" y="526"/>
                </a:cubicBezTo>
                <a:lnTo>
                  <a:pt x="406" y="632"/>
                </a:lnTo>
                <a:close/>
                <a:moveTo>
                  <a:pt x="406" y="480"/>
                </a:moveTo>
                <a:cubicBezTo>
                  <a:pt x="323" y="480"/>
                  <a:pt x="323" y="480"/>
                  <a:pt x="323" y="480"/>
                </a:cubicBezTo>
                <a:cubicBezTo>
                  <a:pt x="323" y="375"/>
                  <a:pt x="323" y="375"/>
                  <a:pt x="323" y="375"/>
                </a:cubicBezTo>
                <a:cubicBezTo>
                  <a:pt x="406" y="375"/>
                  <a:pt x="406" y="375"/>
                  <a:pt x="406" y="375"/>
                </a:cubicBezTo>
                <a:lnTo>
                  <a:pt x="406" y="480"/>
                </a:lnTo>
                <a:close/>
                <a:moveTo>
                  <a:pt x="406" y="329"/>
                </a:moveTo>
                <a:cubicBezTo>
                  <a:pt x="323" y="329"/>
                  <a:pt x="323" y="329"/>
                  <a:pt x="323" y="329"/>
                </a:cubicBezTo>
                <a:cubicBezTo>
                  <a:pt x="323" y="223"/>
                  <a:pt x="323" y="223"/>
                  <a:pt x="323" y="223"/>
                </a:cubicBezTo>
                <a:cubicBezTo>
                  <a:pt x="406" y="223"/>
                  <a:pt x="406" y="223"/>
                  <a:pt x="406" y="223"/>
                </a:cubicBezTo>
                <a:lnTo>
                  <a:pt x="406" y="329"/>
                </a:lnTo>
                <a:close/>
                <a:moveTo>
                  <a:pt x="406" y="178"/>
                </a:moveTo>
                <a:cubicBezTo>
                  <a:pt x="323" y="178"/>
                  <a:pt x="323" y="178"/>
                  <a:pt x="323" y="178"/>
                </a:cubicBezTo>
                <a:cubicBezTo>
                  <a:pt x="323" y="72"/>
                  <a:pt x="323" y="72"/>
                  <a:pt x="323" y="72"/>
                </a:cubicBezTo>
                <a:cubicBezTo>
                  <a:pt x="406" y="72"/>
                  <a:pt x="406" y="72"/>
                  <a:pt x="406" y="72"/>
                </a:cubicBezTo>
                <a:lnTo>
                  <a:pt x="406" y="178"/>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8" name="Freeform 61"/>
          <p:cNvSpPr>
            <a:spLocks noEditPoints="1"/>
          </p:cNvSpPr>
          <p:nvPr/>
        </p:nvSpPr>
        <p:spPr bwMode="auto">
          <a:xfrm>
            <a:off x="1406970" y="2427734"/>
            <a:ext cx="558800" cy="395288"/>
          </a:xfrm>
          <a:custGeom>
            <a:avLst/>
            <a:gdLst>
              <a:gd name="T0" fmla="*/ 699 w 1172"/>
              <a:gd name="T1" fmla="*/ 832 h 832"/>
              <a:gd name="T2" fmla="*/ 845 w 1172"/>
              <a:gd name="T3" fmla="*/ 692 h 832"/>
              <a:gd name="T4" fmla="*/ 1026 w 1172"/>
              <a:gd name="T5" fmla="*/ 832 h 832"/>
              <a:gd name="T6" fmla="*/ 1172 w 1172"/>
              <a:gd name="T7" fmla="*/ 0 h 832"/>
              <a:gd name="T8" fmla="*/ 1022 w 1172"/>
              <a:gd name="T9" fmla="*/ 72 h 832"/>
              <a:gd name="T10" fmla="*/ 1106 w 1172"/>
              <a:gd name="T11" fmla="*/ 178 h 832"/>
              <a:gd name="T12" fmla="*/ 1022 w 1172"/>
              <a:gd name="T13" fmla="*/ 72 h 832"/>
              <a:gd name="T14" fmla="*/ 977 w 1172"/>
              <a:gd name="T15" fmla="*/ 72 h 832"/>
              <a:gd name="T16" fmla="*/ 894 w 1172"/>
              <a:gd name="T17" fmla="*/ 178 h 832"/>
              <a:gd name="T18" fmla="*/ 765 w 1172"/>
              <a:gd name="T19" fmla="*/ 72 h 832"/>
              <a:gd name="T20" fmla="*/ 849 w 1172"/>
              <a:gd name="T21" fmla="*/ 178 h 832"/>
              <a:gd name="T22" fmla="*/ 765 w 1172"/>
              <a:gd name="T23" fmla="*/ 72 h 832"/>
              <a:gd name="T24" fmla="*/ 1106 w 1172"/>
              <a:gd name="T25" fmla="*/ 223 h 832"/>
              <a:gd name="T26" fmla="*/ 1022 w 1172"/>
              <a:gd name="T27" fmla="*/ 329 h 832"/>
              <a:gd name="T28" fmla="*/ 894 w 1172"/>
              <a:gd name="T29" fmla="*/ 223 h 832"/>
              <a:gd name="T30" fmla="*/ 977 w 1172"/>
              <a:gd name="T31" fmla="*/ 329 h 832"/>
              <a:gd name="T32" fmla="*/ 894 w 1172"/>
              <a:gd name="T33" fmla="*/ 223 h 832"/>
              <a:gd name="T34" fmla="*/ 849 w 1172"/>
              <a:gd name="T35" fmla="*/ 223 h 832"/>
              <a:gd name="T36" fmla="*/ 765 w 1172"/>
              <a:gd name="T37" fmla="*/ 329 h 832"/>
              <a:gd name="T38" fmla="*/ 1022 w 1172"/>
              <a:gd name="T39" fmla="*/ 375 h 832"/>
              <a:gd name="T40" fmla="*/ 1106 w 1172"/>
              <a:gd name="T41" fmla="*/ 480 h 832"/>
              <a:gd name="T42" fmla="*/ 1022 w 1172"/>
              <a:gd name="T43" fmla="*/ 375 h 832"/>
              <a:gd name="T44" fmla="*/ 977 w 1172"/>
              <a:gd name="T45" fmla="*/ 375 h 832"/>
              <a:gd name="T46" fmla="*/ 894 w 1172"/>
              <a:gd name="T47" fmla="*/ 480 h 832"/>
              <a:gd name="T48" fmla="*/ 765 w 1172"/>
              <a:gd name="T49" fmla="*/ 375 h 832"/>
              <a:gd name="T50" fmla="*/ 849 w 1172"/>
              <a:gd name="T51" fmla="*/ 480 h 832"/>
              <a:gd name="T52" fmla="*/ 765 w 1172"/>
              <a:gd name="T53" fmla="*/ 375 h 832"/>
              <a:gd name="T54" fmla="*/ 1106 w 1172"/>
              <a:gd name="T55" fmla="*/ 526 h 832"/>
              <a:gd name="T56" fmla="*/ 1022 w 1172"/>
              <a:gd name="T57" fmla="*/ 632 h 832"/>
              <a:gd name="T58" fmla="*/ 894 w 1172"/>
              <a:gd name="T59" fmla="*/ 526 h 832"/>
              <a:gd name="T60" fmla="*/ 977 w 1172"/>
              <a:gd name="T61" fmla="*/ 632 h 832"/>
              <a:gd name="T62" fmla="*/ 894 w 1172"/>
              <a:gd name="T63" fmla="*/ 526 h 832"/>
              <a:gd name="T64" fmla="*/ 849 w 1172"/>
              <a:gd name="T65" fmla="*/ 526 h 832"/>
              <a:gd name="T66" fmla="*/ 765 w 1172"/>
              <a:gd name="T67" fmla="*/ 632 h 832"/>
              <a:gd name="T68" fmla="*/ 236 w 1172"/>
              <a:gd name="T69" fmla="*/ 232 h 832"/>
              <a:gd name="T70" fmla="*/ 236 w 1172"/>
              <a:gd name="T71" fmla="*/ 600 h 832"/>
              <a:gd name="T72" fmla="*/ 236 w 1172"/>
              <a:gd name="T73" fmla="*/ 232 h 832"/>
              <a:gd name="T74" fmla="*/ 320 w 1172"/>
              <a:gd name="T75" fmla="*/ 453 h 832"/>
              <a:gd name="T76" fmla="*/ 256 w 1172"/>
              <a:gd name="T77" fmla="*/ 477 h 832"/>
              <a:gd name="T78" fmla="*/ 320 w 1172"/>
              <a:gd name="T79" fmla="*/ 506 h 832"/>
              <a:gd name="T80" fmla="*/ 256 w 1172"/>
              <a:gd name="T81" fmla="*/ 540 h 832"/>
              <a:gd name="T82" fmla="*/ 217 w 1172"/>
              <a:gd name="T83" fmla="*/ 506 h 832"/>
              <a:gd name="T84" fmla="*/ 153 w 1172"/>
              <a:gd name="T85" fmla="*/ 477 h 832"/>
              <a:gd name="T86" fmla="*/ 217 w 1172"/>
              <a:gd name="T87" fmla="*/ 453 h 832"/>
              <a:gd name="T88" fmla="*/ 153 w 1172"/>
              <a:gd name="T89" fmla="*/ 423 h 832"/>
              <a:gd name="T90" fmla="*/ 130 w 1172"/>
              <a:gd name="T91" fmla="*/ 308 h 832"/>
              <a:gd name="T92" fmla="*/ 236 w 1172"/>
              <a:gd name="T93" fmla="*/ 405 h 832"/>
              <a:gd name="T94" fmla="*/ 344 w 1172"/>
              <a:gd name="T95" fmla="*/ 308 h 832"/>
              <a:gd name="T96" fmla="*/ 320 w 1172"/>
              <a:gd name="T97" fmla="*/ 423 h 832"/>
              <a:gd name="T98" fmla="*/ 540 w 1172"/>
              <a:gd name="T99" fmla="*/ 330 h 832"/>
              <a:gd name="T100" fmla="*/ 471 w 1172"/>
              <a:gd name="T101" fmla="*/ 396 h 832"/>
              <a:gd name="T102" fmla="*/ 0 w 1172"/>
              <a:gd name="T103" fmla="*/ 416 h 832"/>
              <a:gd name="T104" fmla="*/ 471 w 1172"/>
              <a:gd name="T105" fmla="*/ 436 h 832"/>
              <a:gd name="T106" fmla="*/ 540 w 1172"/>
              <a:gd name="T107" fmla="*/ 501 h 832"/>
              <a:gd name="T108" fmla="*/ 684 w 1172"/>
              <a:gd name="T109" fmla="*/ 416 h 832"/>
              <a:gd name="T110" fmla="*/ 236 w 1172"/>
              <a:gd name="T111" fmla="*/ 617 h 832"/>
              <a:gd name="T112" fmla="*/ 236 w 1172"/>
              <a:gd name="T113" fmla="*/ 215 h 832"/>
              <a:gd name="T114" fmla="*/ 236 w 1172"/>
              <a:gd name="T115" fmla="*/ 617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72" h="832">
                <a:moveTo>
                  <a:pt x="699" y="0"/>
                </a:moveTo>
                <a:cubicBezTo>
                  <a:pt x="699" y="832"/>
                  <a:pt x="699" y="832"/>
                  <a:pt x="699" y="832"/>
                </a:cubicBezTo>
                <a:cubicBezTo>
                  <a:pt x="845" y="832"/>
                  <a:pt x="845" y="832"/>
                  <a:pt x="845" y="832"/>
                </a:cubicBezTo>
                <a:cubicBezTo>
                  <a:pt x="845" y="692"/>
                  <a:pt x="845" y="692"/>
                  <a:pt x="845" y="692"/>
                </a:cubicBezTo>
                <a:cubicBezTo>
                  <a:pt x="1026" y="692"/>
                  <a:pt x="1026" y="692"/>
                  <a:pt x="1026" y="692"/>
                </a:cubicBezTo>
                <a:cubicBezTo>
                  <a:pt x="1026" y="832"/>
                  <a:pt x="1026" y="832"/>
                  <a:pt x="1026" y="832"/>
                </a:cubicBezTo>
                <a:cubicBezTo>
                  <a:pt x="1172" y="832"/>
                  <a:pt x="1172" y="832"/>
                  <a:pt x="1172" y="832"/>
                </a:cubicBezTo>
                <a:cubicBezTo>
                  <a:pt x="1172" y="0"/>
                  <a:pt x="1172" y="0"/>
                  <a:pt x="1172" y="0"/>
                </a:cubicBezTo>
                <a:lnTo>
                  <a:pt x="699" y="0"/>
                </a:lnTo>
                <a:close/>
                <a:moveTo>
                  <a:pt x="1022" y="72"/>
                </a:moveTo>
                <a:cubicBezTo>
                  <a:pt x="1106" y="72"/>
                  <a:pt x="1106" y="72"/>
                  <a:pt x="1106" y="72"/>
                </a:cubicBezTo>
                <a:cubicBezTo>
                  <a:pt x="1106" y="178"/>
                  <a:pt x="1106" y="178"/>
                  <a:pt x="1106" y="178"/>
                </a:cubicBezTo>
                <a:cubicBezTo>
                  <a:pt x="1022" y="178"/>
                  <a:pt x="1022" y="178"/>
                  <a:pt x="1022" y="178"/>
                </a:cubicBezTo>
                <a:lnTo>
                  <a:pt x="1022" y="72"/>
                </a:lnTo>
                <a:close/>
                <a:moveTo>
                  <a:pt x="894" y="72"/>
                </a:moveTo>
                <a:cubicBezTo>
                  <a:pt x="977" y="72"/>
                  <a:pt x="977" y="72"/>
                  <a:pt x="977" y="72"/>
                </a:cubicBezTo>
                <a:cubicBezTo>
                  <a:pt x="977" y="178"/>
                  <a:pt x="977" y="178"/>
                  <a:pt x="977" y="178"/>
                </a:cubicBezTo>
                <a:cubicBezTo>
                  <a:pt x="894" y="178"/>
                  <a:pt x="894" y="178"/>
                  <a:pt x="894" y="178"/>
                </a:cubicBezTo>
                <a:lnTo>
                  <a:pt x="894" y="72"/>
                </a:lnTo>
                <a:close/>
                <a:moveTo>
                  <a:pt x="765" y="72"/>
                </a:moveTo>
                <a:cubicBezTo>
                  <a:pt x="849" y="72"/>
                  <a:pt x="849" y="72"/>
                  <a:pt x="849" y="72"/>
                </a:cubicBezTo>
                <a:cubicBezTo>
                  <a:pt x="849" y="178"/>
                  <a:pt x="849" y="178"/>
                  <a:pt x="849" y="178"/>
                </a:cubicBezTo>
                <a:cubicBezTo>
                  <a:pt x="765" y="178"/>
                  <a:pt x="765" y="178"/>
                  <a:pt x="765" y="178"/>
                </a:cubicBezTo>
                <a:lnTo>
                  <a:pt x="765" y="72"/>
                </a:lnTo>
                <a:close/>
                <a:moveTo>
                  <a:pt x="1022" y="223"/>
                </a:moveTo>
                <a:cubicBezTo>
                  <a:pt x="1106" y="223"/>
                  <a:pt x="1106" y="223"/>
                  <a:pt x="1106" y="223"/>
                </a:cubicBezTo>
                <a:cubicBezTo>
                  <a:pt x="1106" y="329"/>
                  <a:pt x="1106" y="329"/>
                  <a:pt x="1106" y="329"/>
                </a:cubicBezTo>
                <a:cubicBezTo>
                  <a:pt x="1022" y="329"/>
                  <a:pt x="1022" y="329"/>
                  <a:pt x="1022" y="329"/>
                </a:cubicBezTo>
                <a:lnTo>
                  <a:pt x="1022" y="223"/>
                </a:lnTo>
                <a:close/>
                <a:moveTo>
                  <a:pt x="894" y="223"/>
                </a:moveTo>
                <a:cubicBezTo>
                  <a:pt x="977" y="223"/>
                  <a:pt x="977" y="223"/>
                  <a:pt x="977" y="223"/>
                </a:cubicBezTo>
                <a:cubicBezTo>
                  <a:pt x="977" y="329"/>
                  <a:pt x="977" y="329"/>
                  <a:pt x="977" y="329"/>
                </a:cubicBezTo>
                <a:cubicBezTo>
                  <a:pt x="894" y="329"/>
                  <a:pt x="894" y="329"/>
                  <a:pt x="894" y="329"/>
                </a:cubicBezTo>
                <a:lnTo>
                  <a:pt x="894" y="223"/>
                </a:lnTo>
                <a:close/>
                <a:moveTo>
                  <a:pt x="765" y="223"/>
                </a:moveTo>
                <a:cubicBezTo>
                  <a:pt x="849" y="223"/>
                  <a:pt x="849" y="223"/>
                  <a:pt x="849" y="223"/>
                </a:cubicBezTo>
                <a:cubicBezTo>
                  <a:pt x="849" y="329"/>
                  <a:pt x="849" y="329"/>
                  <a:pt x="849" y="329"/>
                </a:cubicBezTo>
                <a:cubicBezTo>
                  <a:pt x="765" y="329"/>
                  <a:pt x="765" y="329"/>
                  <a:pt x="765" y="329"/>
                </a:cubicBezTo>
                <a:lnTo>
                  <a:pt x="765" y="223"/>
                </a:lnTo>
                <a:close/>
                <a:moveTo>
                  <a:pt x="1022" y="375"/>
                </a:moveTo>
                <a:cubicBezTo>
                  <a:pt x="1106" y="375"/>
                  <a:pt x="1106" y="375"/>
                  <a:pt x="1106" y="375"/>
                </a:cubicBezTo>
                <a:cubicBezTo>
                  <a:pt x="1106" y="480"/>
                  <a:pt x="1106" y="480"/>
                  <a:pt x="1106" y="480"/>
                </a:cubicBezTo>
                <a:cubicBezTo>
                  <a:pt x="1022" y="480"/>
                  <a:pt x="1022" y="480"/>
                  <a:pt x="1022" y="480"/>
                </a:cubicBezTo>
                <a:lnTo>
                  <a:pt x="1022" y="375"/>
                </a:lnTo>
                <a:close/>
                <a:moveTo>
                  <a:pt x="894" y="375"/>
                </a:moveTo>
                <a:cubicBezTo>
                  <a:pt x="977" y="375"/>
                  <a:pt x="977" y="375"/>
                  <a:pt x="977" y="375"/>
                </a:cubicBezTo>
                <a:cubicBezTo>
                  <a:pt x="977" y="480"/>
                  <a:pt x="977" y="480"/>
                  <a:pt x="977" y="480"/>
                </a:cubicBezTo>
                <a:cubicBezTo>
                  <a:pt x="894" y="480"/>
                  <a:pt x="894" y="480"/>
                  <a:pt x="894" y="480"/>
                </a:cubicBezTo>
                <a:lnTo>
                  <a:pt x="894" y="375"/>
                </a:lnTo>
                <a:close/>
                <a:moveTo>
                  <a:pt x="765" y="375"/>
                </a:moveTo>
                <a:cubicBezTo>
                  <a:pt x="849" y="375"/>
                  <a:pt x="849" y="375"/>
                  <a:pt x="849" y="375"/>
                </a:cubicBezTo>
                <a:cubicBezTo>
                  <a:pt x="849" y="480"/>
                  <a:pt x="849" y="480"/>
                  <a:pt x="849" y="480"/>
                </a:cubicBezTo>
                <a:cubicBezTo>
                  <a:pt x="765" y="480"/>
                  <a:pt x="765" y="480"/>
                  <a:pt x="765" y="480"/>
                </a:cubicBezTo>
                <a:lnTo>
                  <a:pt x="765" y="375"/>
                </a:lnTo>
                <a:close/>
                <a:moveTo>
                  <a:pt x="1022" y="526"/>
                </a:moveTo>
                <a:cubicBezTo>
                  <a:pt x="1106" y="526"/>
                  <a:pt x="1106" y="526"/>
                  <a:pt x="1106" y="526"/>
                </a:cubicBezTo>
                <a:cubicBezTo>
                  <a:pt x="1106" y="632"/>
                  <a:pt x="1106" y="632"/>
                  <a:pt x="1106" y="632"/>
                </a:cubicBezTo>
                <a:cubicBezTo>
                  <a:pt x="1022" y="632"/>
                  <a:pt x="1022" y="632"/>
                  <a:pt x="1022" y="632"/>
                </a:cubicBezTo>
                <a:lnTo>
                  <a:pt x="1022" y="526"/>
                </a:lnTo>
                <a:close/>
                <a:moveTo>
                  <a:pt x="894" y="526"/>
                </a:moveTo>
                <a:cubicBezTo>
                  <a:pt x="977" y="526"/>
                  <a:pt x="977" y="526"/>
                  <a:pt x="977" y="526"/>
                </a:cubicBezTo>
                <a:cubicBezTo>
                  <a:pt x="977" y="632"/>
                  <a:pt x="977" y="632"/>
                  <a:pt x="977" y="632"/>
                </a:cubicBezTo>
                <a:cubicBezTo>
                  <a:pt x="894" y="632"/>
                  <a:pt x="894" y="632"/>
                  <a:pt x="894" y="632"/>
                </a:cubicBezTo>
                <a:lnTo>
                  <a:pt x="894" y="526"/>
                </a:lnTo>
                <a:close/>
                <a:moveTo>
                  <a:pt x="765" y="526"/>
                </a:moveTo>
                <a:cubicBezTo>
                  <a:pt x="849" y="526"/>
                  <a:pt x="849" y="526"/>
                  <a:pt x="849" y="526"/>
                </a:cubicBezTo>
                <a:cubicBezTo>
                  <a:pt x="849" y="632"/>
                  <a:pt x="849" y="632"/>
                  <a:pt x="849" y="632"/>
                </a:cubicBezTo>
                <a:cubicBezTo>
                  <a:pt x="765" y="632"/>
                  <a:pt x="765" y="632"/>
                  <a:pt x="765" y="632"/>
                </a:cubicBezTo>
                <a:lnTo>
                  <a:pt x="765" y="526"/>
                </a:lnTo>
                <a:close/>
                <a:moveTo>
                  <a:pt x="236" y="232"/>
                </a:moveTo>
                <a:cubicBezTo>
                  <a:pt x="135" y="232"/>
                  <a:pt x="52" y="314"/>
                  <a:pt x="52" y="416"/>
                </a:cubicBezTo>
                <a:cubicBezTo>
                  <a:pt x="52" y="517"/>
                  <a:pt x="135" y="600"/>
                  <a:pt x="236" y="600"/>
                </a:cubicBezTo>
                <a:cubicBezTo>
                  <a:pt x="338" y="600"/>
                  <a:pt x="420" y="517"/>
                  <a:pt x="420" y="416"/>
                </a:cubicBezTo>
                <a:cubicBezTo>
                  <a:pt x="420" y="314"/>
                  <a:pt x="338" y="232"/>
                  <a:pt x="236" y="232"/>
                </a:cubicBezTo>
                <a:close/>
                <a:moveTo>
                  <a:pt x="320" y="423"/>
                </a:moveTo>
                <a:cubicBezTo>
                  <a:pt x="320" y="453"/>
                  <a:pt x="320" y="453"/>
                  <a:pt x="320" y="453"/>
                </a:cubicBezTo>
                <a:cubicBezTo>
                  <a:pt x="256" y="453"/>
                  <a:pt x="256" y="453"/>
                  <a:pt x="256" y="453"/>
                </a:cubicBezTo>
                <a:cubicBezTo>
                  <a:pt x="256" y="477"/>
                  <a:pt x="256" y="477"/>
                  <a:pt x="256" y="477"/>
                </a:cubicBezTo>
                <a:cubicBezTo>
                  <a:pt x="320" y="477"/>
                  <a:pt x="320" y="477"/>
                  <a:pt x="320" y="477"/>
                </a:cubicBezTo>
                <a:cubicBezTo>
                  <a:pt x="320" y="506"/>
                  <a:pt x="320" y="506"/>
                  <a:pt x="320" y="506"/>
                </a:cubicBezTo>
                <a:cubicBezTo>
                  <a:pt x="256" y="506"/>
                  <a:pt x="256" y="506"/>
                  <a:pt x="256" y="506"/>
                </a:cubicBezTo>
                <a:cubicBezTo>
                  <a:pt x="256" y="540"/>
                  <a:pt x="256" y="540"/>
                  <a:pt x="256" y="540"/>
                </a:cubicBezTo>
                <a:cubicBezTo>
                  <a:pt x="217" y="540"/>
                  <a:pt x="217" y="540"/>
                  <a:pt x="217" y="540"/>
                </a:cubicBezTo>
                <a:cubicBezTo>
                  <a:pt x="217" y="506"/>
                  <a:pt x="217" y="506"/>
                  <a:pt x="217" y="506"/>
                </a:cubicBezTo>
                <a:cubicBezTo>
                  <a:pt x="153" y="506"/>
                  <a:pt x="153" y="506"/>
                  <a:pt x="153" y="506"/>
                </a:cubicBezTo>
                <a:cubicBezTo>
                  <a:pt x="153" y="477"/>
                  <a:pt x="153" y="477"/>
                  <a:pt x="153" y="477"/>
                </a:cubicBezTo>
                <a:cubicBezTo>
                  <a:pt x="217" y="477"/>
                  <a:pt x="217" y="477"/>
                  <a:pt x="217" y="477"/>
                </a:cubicBezTo>
                <a:cubicBezTo>
                  <a:pt x="217" y="453"/>
                  <a:pt x="217" y="453"/>
                  <a:pt x="217" y="453"/>
                </a:cubicBezTo>
                <a:cubicBezTo>
                  <a:pt x="153" y="453"/>
                  <a:pt x="153" y="453"/>
                  <a:pt x="153" y="453"/>
                </a:cubicBezTo>
                <a:cubicBezTo>
                  <a:pt x="153" y="423"/>
                  <a:pt x="153" y="423"/>
                  <a:pt x="153" y="423"/>
                </a:cubicBezTo>
                <a:cubicBezTo>
                  <a:pt x="206" y="423"/>
                  <a:pt x="206" y="423"/>
                  <a:pt x="206" y="423"/>
                </a:cubicBezTo>
                <a:cubicBezTo>
                  <a:pt x="130" y="308"/>
                  <a:pt x="130" y="308"/>
                  <a:pt x="130" y="308"/>
                </a:cubicBezTo>
                <a:cubicBezTo>
                  <a:pt x="175" y="308"/>
                  <a:pt x="175" y="308"/>
                  <a:pt x="175" y="308"/>
                </a:cubicBezTo>
                <a:cubicBezTo>
                  <a:pt x="236" y="405"/>
                  <a:pt x="236" y="405"/>
                  <a:pt x="236" y="405"/>
                </a:cubicBezTo>
                <a:cubicBezTo>
                  <a:pt x="296" y="308"/>
                  <a:pt x="296" y="308"/>
                  <a:pt x="296" y="308"/>
                </a:cubicBezTo>
                <a:cubicBezTo>
                  <a:pt x="344" y="308"/>
                  <a:pt x="344" y="308"/>
                  <a:pt x="344" y="308"/>
                </a:cubicBezTo>
                <a:cubicBezTo>
                  <a:pt x="268" y="423"/>
                  <a:pt x="268" y="423"/>
                  <a:pt x="268" y="423"/>
                </a:cubicBezTo>
                <a:lnTo>
                  <a:pt x="320" y="423"/>
                </a:lnTo>
                <a:close/>
                <a:moveTo>
                  <a:pt x="599" y="330"/>
                </a:moveTo>
                <a:cubicBezTo>
                  <a:pt x="540" y="330"/>
                  <a:pt x="540" y="330"/>
                  <a:pt x="540" y="330"/>
                </a:cubicBezTo>
                <a:cubicBezTo>
                  <a:pt x="605" y="396"/>
                  <a:pt x="605" y="396"/>
                  <a:pt x="605" y="396"/>
                </a:cubicBezTo>
                <a:cubicBezTo>
                  <a:pt x="471" y="396"/>
                  <a:pt x="471" y="396"/>
                  <a:pt x="471" y="396"/>
                </a:cubicBezTo>
                <a:cubicBezTo>
                  <a:pt x="461" y="275"/>
                  <a:pt x="360" y="180"/>
                  <a:pt x="236" y="180"/>
                </a:cubicBezTo>
                <a:cubicBezTo>
                  <a:pt x="106" y="180"/>
                  <a:pt x="0" y="285"/>
                  <a:pt x="0" y="416"/>
                </a:cubicBezTo>
                <a:cubicBezTo>
                  <a:pt x="0" y="546"/>
                  <a:pt x="106" y="652"/>
                  <a:pt x="236" y="652"/>
                </a:cubicBezTo>
                <a:cubicBezTo>
                  <a:pt x="360" y="652"/>
                  <a:pt x="461" y="557"/>
                  <a:pt x="471" y="436"/>
                </a:cubicBezTo>
                <a:cubicBezTo>
                  <a:pt x="605" y="436"/>
                  <a:pt x="605" y="436"/>
                  <a:pt x="605" y="436"/>
                </a:cubicBezTo>
                <a:cubicBezTo>
                  <a:pt x="540" y="501"/>
                  <a:pt x="540" y="501"/>
                  <a:pt x="540" y="501"/>
                </a:cubicBezTo>
                <a:cubicBezTo>
                  <a:pt x="599" y="501"/>
                  <a:pt x="599" y="501"/>
                  <a:pt x="599" y="501"/>
                </a:cubicBezTo>
                <a:cubicBezTo>
                  <a:pt x="684" y="416"/>
                  <a:pt x="684" y="416"/>
                  <a:pt x="684" y="416"/>
                </a:cubicBezTo>
                <a:lnTo>
                  <a:pt x="599" y="330"/>
                </a:lnTo>
                <a:close/>
                <a:moveTo>
                  <a:pt x="236" y="617"/>
                </a:moveTo>
                <a:cubicBezTo>
                  <a:pt x="126" y="617"/>
                  <a:pt x="35" y="526"/>
                  <a:pt x="35" y="416"/>
                </a:cubicBezTo>
                <a:cubicBezTo>
                  <a:pt x="35" y="305"/>
                  <a:pt x="126" y="215"/>
                  <a:pt x="236" y="215"/>
                </a:cubicBezTo>
                <a:cubicBezTo>
                  <a:pt x="347" y="215"/>
                  <a:pt x="437" y="305"/>
                  <a:pt x="437" y="416"/>
                </a:cubicBezTo>
                <a:cubicBezTo>
                  <a:pt x="437" y="526"/>
                  <a:pt x="347" y="617"/>
                  <a:pt x="236" y="617"/>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9" name="Freeform 66"/>
          <p:cNvSpPr>
            <a:spLocks noEditPoints="1"/>
          </p:cNvSpPr>
          <p:nvPr/>
        </p:nvSpPr>
        <p:spPr bwMode="auto">
          <a:xfrm>
            <a:off x="2501138" y="2448363"/>
            <a:ext cx="539750" cy="395288"/>
          </a:xfrm>
          <a:custGeom>
            <a:avLst/>
            <a:gdLst>
              <a:gd name="T0" fmla="*/ 0 w 1133"/>
              <a:gd name="T1" fmla="*/ 832 h 832"/>
              <a:gd name="T2" fmla="*/ 145 w 1133"/>
              <a:gd name="T3" fmla="*/ 693 h 832"/>
              <a:gd name="T4" fmla="*/ 326 w 1133"/>
              <a:gd name="T5" fmla="*/ 832 h 832"/>
              <a:gd name="T6" fmla="*/ 472 w 1133"/>
              <a:gd name="T7" fmla="*/ 0 h 832"/>
              <a:gd name="T8" fmla="*/ 149 w 1133"/>
              <a:gd name="T9" fmla="*/ 178 h 832"/>
              <a:gd name="T10" fmla="*/ 66 w 1133"/>
              <a:gd name="T11" fmla="*/ 73 h 832"/>
              <a:gd name="T12" fmla="*/ 149 w 1133"/>
              <a:gd name="T13" fmla="*/ 178 h 832"/>
              <a:gd name="T14" fmla="*/ 194 w 1133"/>
              <a:gd name="T15" fmla="*/ 178 h 832"/>
              <a:gd name="T16" fmla="*/ 277 w 1133"/>
              <a:gd name="T17" fmla="*/ 73 h 832"/>
              <a:gd name="T18" fmla="*/ 406 w 1133"/>
              <a:gd name="T19" fmla="*/ 178 h 832"/>
              <a:gd name="T20" fmla="*/ 323 w 1133"/>
              <a:gd name="T21" fmla="*/ 73 h 832"/>
              <a:gd name="T22" fmla="*/ 406 w 1133"/>
              <a:gd name="T23" fmla="*/ 178 h 832"/>
              <a:gd name="T24" fmla="*/ 66 w 1133"/>
              <a:gd name="T25" fmla="*/ 330 h 832"/>
              <a:gd name="T26" fmla="*/ 149 w 1133"/>
              <a:gd name="T27" fmla="*/ 224 h 832"/>
              <a:gd name="T28" fmla="*/ 277 w 1133"/>
              <a:gd name="T29" fmla="*/ 330 h 832"/>
              <a:gd name="T30" fmla="*/ 194 w 1133"/>
              <a:gd name="T31" fmla="*/ 224 h 832"/>
              <a:gd name="T32" fmla="*/ 277 w 1133"/>
              <a:gd name="T33" fmla="*/ 330 h 832"/>
              <a:gd name="T34" fmla="*/ 323 w 1133"/>
              <a:gd name="T35" fmla="*/ 330 h 832"/>
              <a:gd name="T36" fmla="*/ 406 w 1133"/>
              <a:gd name="T37" fmla="*/ 224 h 832"/>
              <a:gd name="T38" fmla="*/ 149 w 1133"/>
              <a:gd name="T39" fmla="*/ 481 h 832"/>
              <a:gd name="T40" fmla="*/ 66 w 1133"/>
              <a:gd name="T41" fmla="*/ 375 h 832"/>
              <a:gd name="T42" fmla="*/ 149 w 1133"/>
              <a:gd name="T43" fmla="*/ 481 h 832"/>
              <a:gd name="T44" fmla="*/ 194 w 1133"/>
              <a:gd name="T45" fmla="*/ 481 h 832"/>
              <a:gd name="T46" fmla="*/ 277 w 1133"/>
              <a:gd name="T47" fmla="*/ 375 h 832"/>
              <a:gd name="T48" fmla="*/ 406 w 1133"/>
              <a:gd name="T49" fmla="*/ 481 h 832"/>
              <a:gd name="T50" fmla="*/ 323 w 1133"/>
              <a:gd name="T51" fmla="*/ 375 h 832"/>
              <a:gd name="T52" fmla="*/ 406 w 1133"/>
              <a:gd name="T53" fmla="*/ 481 h 832"/>
              <a:gd name="T54" fmla="*/ 66 w 1133"/>
              <a:gd name="T55" fmla="*/ 632 h 832"/>
              <a:gd name="T56" fmla="*/ 149 w 1133"/>
              <a:gd name="T57" fmla="*/ 526 h 832"/>
              <a:gd name="T58" fmla="*/ 277 w 1133"/>
              <a:gd name="T59" fmla="*/ 632 h 832"/>
              <a:gd name="T60" fmla="*/ 194 w 1133"/>
              <a:gd name="T61" fmla="*/ 526 h 832"/>
              <a:gd name="T62" fmla="*/ 277 w 1133"/>
              <a:gd name="T63" fmla="*/ 632 h 832"/>
              <a:gd name="T64" fmla="*/ 323 w 1133"/>
              <a:gd name="T65" fmla="*/ 632 h 832"/>
              <a:gd name="T66" fmla="*/ 406 w 1133"/>
              <a:gd name="T67" fmla="*/ 526 h 832"/>
              <a:gd name="T68" fmla="*/ 1093 w 1133"/>
              <a:gd name="T69" fmla="*/ 665 h 832"/>
              <a:gd name="T70" fmla="*/ 1012 w 1133"/>
              <a:gd name="T71" fmla="*/ 623 h 832"/>
              <a:gd name="T72" fmla="*/ 1093 w 1133"/>
              <a:gd name="T73" fmla="*/ 665 h 832"/>
              <a:gd name="T74" fmla="*/ 851 w 1133"/>
              <a:gd name="T75" fmla="*/ 665 h 832"/>
              <a:gd name="T76" fmla="*/ 932 w 1133"/>
              <a:gd name="T77" fmla="*/ 623 h 832"/>
              <a:gd name="T78" fmla="*/ 770 w 1133"/>
              <a:gd name="T79" fmla="*/ 665 h 832"/>
              <a:gd name="T80" fmla="*/ 689 w 1133"/>
              <a:gd name="T81" fmla="*/ 623 h 832"/>
              <a:gd name="T82" fmla="*/ 770 w 1133"/>
              <a:gd name="T83" fmla="*/ 665 h 832"/>
              <a:gd name="T84" fmla="*/ 972 w 1133"/>
              <a:gd name="T85" fmla="*/ 455 h 832"/>
              <a:gd name="T86" fmla="*/ 810 w 1133"/>
              <a:gd name="T87" fmla="*/ 455 h 832"/>
              <a:gd name="T88" fmla="*/ 649 w 1133"/>
              <a:gd name="T89" fmla="*/ 455 h 832"/>
              <a:gd name="T90" fmla="*/ 559 w 1133"/>
              <a:gd name="T91" fmla="*/ 832 h 832"/>
              <a:gd name="T92" fmla="*/ 1133 w 1133"/>
              <a:gd name="T93" fmla="*/ 455 h 832"/>
              <a:gd name="T94" fmla="*/ 972 w 1133"/>
              <a:gd name="T95" fmla="*/ 125 h 832"/>
              <a:gd name="T96" fmla="*/ 782 w 1133"/>
              <a:gd name="T97" fmla="*/ 221 h 832"/>
              <a:gd name="T98" fmla="*/ 665 w 1133"/>
              <a:gd name="T99" fmla="*/ 310 h 832"/>
              <a:gd name="T100" fmla="*/ 604 w 1133"/>
              <a:gd name="T101" fmla="*/ 394 h 832"/>
              <a:gd name="T102" fmla="*/ 604 w 1133"/>
              <a:gd name="T103" fmla="*/ 265 h 832"/>
              <a:gd name="T104" fmla="*/ 594 w 1133"/>
              <a:gd name="T105" fmla="*/ 219 h 832"/>
              <a:gd name="T106" fmla="*/ 734 w 1133"/>
              <a:gd name="T107" fmla="*/ 138 h 832"/>
              <a:gd name="T108" fmla="*/ 853 w 1133"/>
              <a:gd name="T109" fmla="*/ 5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33" h="832">
                <a:moveTo>
                  <a:pt x="0" y="0"/>
                </a:moveTo>
                <a:cubicBezTo>
                  <a:pt x="0" y="832"/>
                  <a:pt x="0" y="832"/>
                  <a:pt x="0" y="832"/>
                </a:cubicBezTo>
                <a:cubicBezTo>
                  <a:pt x="145" y="832"/>
                  <a:pt x="145" y="832"/>
                  <a:pt x="145" y="832"/>
                </a:cubicBezTo>
                <a:cubicBezTo>
                  <a:pt x="145" y="693"/>
                  <a:pt x="145" y="693"/>
                  <a:pt x="145" y="693"/>
                </a:cubicBezTo>
                <a:cubicBezTo>
                  <a:pt x="326" y="693"/>
                  <a:pt x="326" y="693"/>
                  <a:pt x="326" y="693"/>
                </a:cubicBezTo>
                <a:cubicBezTo>
                  <a:pt x="326" y="832"/>
                  <a:pt x="326" y="832"/>
                  <a:pt x="326" y="832"/>
                </a:cubicBezTo>
                <a:cubicBezTo>
                  <a:pt x="472" y="832"/>
                  <a:pt x="472" y="832"/>
                  <a:pt x="472" y="832"/>
                </a:cubicBezTo>
                <a:cubicBezTo>
                  <a:pt x="472" y="0"/>
                  <a:pt x="472" y="0"/>
                  <a:pt x="472" y="0"/>
                </a:cubicBezTo>
                <a:lnTo>
                  <a:pt x="0" y="0"/>
                </a:lnTo>
                <a:close/>
                <a:moveTo>
                  <a:pt x="149" y="178"/>
                </a:moveTo>
                <a:cubicBezTo>
                  <a:pt x="66" y="178"/>
                  <a:pt x="66" y="178"/>
                  <a:pt x="66" y="178"/>
                </a:cubicBezTo>
                <a:cubicBezTo>
                  <a:pt x="66" y="73"/>
                  <a:pt x="66" y="73"/>
                  <a:pt x="66" y="73"/>
                </a:cubicBezTo>
                <a:cubicBezTo>
                  <a:pt x="149" y="73"/>
                  <a:pt x="149" y="73"/>
                  <a:pt x="149" y="73"/>
                </a:cubicBezTo>
                <a:lnTo>
                  <a:pt x="149" y="178"/>
                </a:lnTo>
                <a:close/>
                <a:moveTo>
                  <a:pt x="277" y="178"/>
                </a:moveTo>
                <a:cubicBezTo>
                  <a:pt x="194" y="178"/>
                  <a:pt x="194" y="178"/>
                  <a:pt x="194" y="178"/>
                </a:cubicBezTo>
                <a:cubicBezTo>
                  <a:pt x="194" y="73"/>
                  <a:pt x="194" y="73"/>
                  <a:pt x="194" y="73"/>
                </a:cubicBezTo>
                <a:cubicBezTo>
                  <a:pt x="277" y="73"/>
                  <a:pt x="277" y="73"/>
                  <a:pt x="277" y="73"/>
                </a:cubicBezTo>
                <a:lnTo>
                  <a:pt x="277" y="178"/>
                </a:lnTo>
                <a:close/>
                <a:moveTo>
                  <a:pt x="406" y="178"/>
                </a:moveTo>
                <a:cubicBezTo>
                  <a:pt x="323" y="178"/>
                  <a:pt x="323" y="178"/>
                  <a:pt x="323" y="178"/>
                </a:cubicBezTo>
                <a:cubicBezTo>
                  <a:pt x="323" y="73"/>
                  <a:pt x="323" y="73"/>
                  <a:pt x="323" y="73"/>
                </a:cubicBezTo>
                <a:cubicBezTo>
                  <a:pt x="406" y="73"/>
                  <a:pt x="406" y="73"/>
                  <a:pt x="406" y="73"/>
                </a:cubicBezTo>
                <a:lnTo>
                  <a:pt x="406" y="178"/>
                </a:lnTo>
                <a:close/>
                <a:moveTo>
                  <a:pt x="149" y="330"/>
                </a:moveTo>
                <a:cubicBezTo>
                  <a:pt x="66" y="330"/>
                  <a:pt x="66" y="330"/>
                  <a:pt x="66" y="330"/>
                </a:cubicBezTo>
                <a:cubicBezTo>
                  <a:pt x="66" y="224"/>
                  <a:pt x="66" y="224"/>
                  <a:pt x="66" y="224"/>
                </a:cubicBezTo>
                <a:cubicBezTo>
                  <a:pt x="149" y="224"/>
                  <a:pt x="149" y="224"/>
                  <a:pt x="149" y="224"/>
                </a:cubicBezTo>
                <a:lnTo>
                  <a:pt x="149" y="330"/>
                </a:lnTo>
                <a:close/>
                <a:moveTo>
                  <a:pt x="277" y="330"/>
                </a:moveTo>
                <a:cubicBezTo>
                  <a:pt x="194" y="330"/>
                  <a:pt x="194" y="330"/>
                  <a:pt x="194" y="330"/>
                </a:cubicBezTo>
                <a:cubicBezTo>
                  <a:pt x="194" y="224"/>
                  <a:pt x="194" y="224"/>
                  <a:pt x="194" y="224"/>
                </a:cubicBezTo>
                <a:cubicBezTo>
                  <a:pt x="277" y="224"/>
                  <a:pt x="277" y="224"/>
                  <a:pt x="277" y="224"/>
                </a:cubicBezTo>
                <a:lnTo>
                  <a:pt x="277" y="330"/>
                </a:lnTo>
                <a:close/>
                <a:moveTo>
                  <a:pt x="406" y="330"/>
                </a:moveTo>
                <a:cubicBezTo>
                  <a:pt x="323" y="330"/>
                  <a:pt x="323" y="330"/>
                  <a:pt x="323" y="330"/>
                </a:cubicBezTo>
                <a:cubicBezTo>
                  <a:pt x="323" y="224"/>
                  <a:pt x="323" y="224"/>
                  <a:pt x="323" y="224"/>
                </a:cubicBezTo>
                <a:cubicBezTo>
                  <a:pt x="406" y="224"/>
                  <a:pt x="406" y="224"/>
                  <a:pt x="406" y="224"/>
                </a:cubicBezTo>
                <a:lnTo>
                  <a:pt x="406" y="330"/>
                </a:lnTo>
                <a:close/>
                <a:moveTo>
                  <a:pt x="149" y="481"/>
                </a:moveTo>
                <a:cubicBezTo>
                  <a:pt x="66" y="481"/>
                  <a:pt x="66" y="481"/>
                  <a:pt x="66" y="481"/>
                </a:cubicBezTo>
                <a:cubicBezTo>
                  <a:pt x="66" y="375"/>
                  <a:pt x="66" y="375"/>
                  <a:pt x="66" y="375"/>
                </a:cubicBezTo>
                <a:cubicBezTo>
                  <a:pt x="149" y="375"/>
                  <a:pt x="149" y="375"/>
                  <a:pt x="149" y="375"/>
                </a:cubicBezTo>
                <a:lnTo>
                  <a:pt x="149" y="481"/>
                </a:lnTo>
                <a:close/>
                <a:moveTo>
                  <a:pt x="277" y="481"/>
                </a:moveTo>
                <a:cubicBezTo>
                  <a:pt x="194" y="481"/>
                  <a:pt x="194" y="481"/>
                  <a:pt x="194" y="481"/>
                </a:cubicBezTo>
                <a:cubicBezTo>
                  <a:pt x="194" y="375"/>
                  <a:pt x="194" y="375"/>
                  <a:pt x="194" y="375"/>
                </a:cubicBezTo>
                <a:cubicBezTo>
                  <a:pt x="277" y="375"/>
                  <a:pt x="277" y="375"/>
                  <a:pt x="277" y="375"/>
                </a:cubicBezTo>
                <a:lnTo>
                  <a:pt x="277" y="481"/>
                </a:lnTo>
                <a:close/>
                <a:moveTo>
                  <a:pt x="406" y="481"/>
                </a:moveTo>
                <a:cubicBezTo>
                  <a:pt x="323" y="481"/>
                  <a:pt x="323" y="481"/>
                  <a:pt x="323" y="481"/>
                </a:cubicBezTo>
                <a:cubicBezTo>
                  <a:pt x="323" y="375"/>
                  <a:pt x="323" y="375"/>
                  <a:pt x="323" y="375"/>
                </a:cubicBezTo>
                <a:cubicBezTo>
                  <a:pt x="406" y="375"/>
                  <a:pt x="406" y="375"/>
                  <a:pt x="406" y="375"/>
                </a:cubicBezTo>
                <a:lnTo>
                  <a:pt x="406" y="481"/>
                </a:lnTo>
                <a:close/>
                <a:moveTo>
                  <a:pt x="149" y="632"/>
                </a:moveTo>
                <a:cubicBezTo>
                  <a:pt x="66" y="632"/>
                  <a:pt x="66" y="632"/>
                  <a:pt x="66" y="632"/>
                </a:cubicBezTo>
                <a:cubicBezTo>
                  <a:pt x="66" y="526"/>
                  <a:pt x="66" y="526"/>
                  <a:pt x="66" y="526"/>
                </a:cubicBezTo>
                <a:cubicBezTo>
                  <a:pt x="149" y="526"/>
                  <a:pt x="149" y="526"/>
                  <a:pt x="149" y="526"/>
                </a:cubicBezTo>
                <a:lnTo>
                  <a:pt x="149" y="632"/>
                </a:lnTo>
                <a:close/>
                <a:moveTo>
                  <a:pt x="277" y="632"/>
                </a:moveTo>
                <a:cubicBezTo>
                  <a:pt x="194" y="632"/>
                  <a:pt x="194" y="632"/>
                  <a:pt x="194" y="632"/>
                </a:cubicBezTo>
                <a:cubicBezTo>
                  <a:pt x="194" y="526"/>
                  <a:pt x="194" y="526"/>
                  <a:pt x="194" y="526"/>
                </a:cubicBezTo>
                <a:cubicBezTo>
                  <a:pt x="277" y="526"/>
                  <a:pt x="277" y="526"/>
                  <a:pt x="277" y="526"/>
                </a:cubicBezTo>
                <a:lnTo>
                  <a:pt x="277" y="632"/>
                </a:lnTo>
                <a:close/>
                <a:moveTo>
                  <a:pt x="406" y="632"/>
                </a:moveTo>
                <a:cubicBezTo>
                  <a:pt x="323" y="632"/>
                  <a:pt x="323" y="632"/>
                  <a:pt x="323" y="632"/>
                </a:cubicBezTo>
                <a:cubicBezTo>
                  <a:pt x="323" y="526"/>
                  <a:pt x="323" y="526"/>
                  <a:pt x="323" y="526"/>
                </a:cubicBezTo>
                <a:cubicBezTo>
                  <a:pt x="406" y="526"/>
                  <a:pt x="406" y="526"/>
                  <a:pt x="406" y="526"/>
                </a:cubicBezTo>
                <a:lnTo>
                  <a:pt x="406" y="632"/>
                </a:lnTo>
                <a:close/>
                <a:moveTo>
                  <a:pt x="1093" y="665"/>
                </a:moveTo>
                <a:cubicBezTo>
                  <a:pt x="1012" y="665"/>
                  <a:pt x="1012" y="665"/>
                  <a:pt x="1012" y="665"/>
                </a:cubicBezTo>
                <a:cubicBezTo>
                  <a:pt x="1012" y="623"/>
                  <a:pt x="1012" y="623"/>
                  <a:pt x="1012" y="623"/>
                </a:cubicBezTo>
                <a:cubicBezTo>
                  <a:pt x="1093" y="623"/>
                  <a:pt x="1093" y="623"/>
                  <a:pt x="1093" y="623"/>
                </a:cubicBezTo>
                <a:lnTo>
                  <a:pt x="1093" y="665"/>
                </a:lnTo>
                <a:close/>
                <a:moveTo>
                  <a:pt x="932" y="665"/>
                </a:moveTo>
                <a:cubicBezTo>
                  <a:pt x="851" y="665"/>
                  <a:pt x="851" y="665"/>
                  <a:pt x="851" y="665"/>
                </a:cubicBezTo>
                <a:cubicBezTo>
                  <a:pt x="851" y="623"/>
                  <a:pt x="851" y="623"/>
                  <a:pt x="851" y="623"/>
                </a:cubicBezTo>
                <a:cubicBezTo>
                  <a:pt x="932" y="623"/>
                  <a:pt x="932" y="623"/>
                  <a:pt x="932" y="623"/>
                </a:cubicBezTo>
                <a:lnTo>
                  <a:pt x="932" y="665"/>
                </a:lnTo>
                <a:close/>
                <a:moveTo>
                  <a:pt x="770" y="665"/>
                </a:moveTo>
                <a:cubicBezTo>
                  <a:pt x="689" y="665"/>
                  <a:pt x="689" y="665"/>
                  <a:pt x="689" y="665"/>
                </a:cubicBezTo>
                <a:cubicBezTo>
                  <a:pt x="689" y="623"/>
                  <a:pt x="689" y="623"/>
                  <a:pt x="689" y="623"/>
                </a:cubicBezTo>
                <a:cubicBezTo>
                  <a:pt x="770" y="623"/>
                  <a:pt x="770" y="623"/>
                  <a:pt x="770" y="623"/>
                </a:cubicBezTo>
                <a:lnTo>
                  <a:pt x="770" y="665"/>
                </a:lnTo>
                <a:close/>
                <a:moveTo>
                  <a:pt x="972" y="565"/>
                </a:moveTo>
                <a:cubicBezTo>
                  <a:pt x="972" y="455"/>
                  <a:pt x="972" y="455"/>
                  <a:pt x="972" y="455"/>
                </a:cubicBezTo>
                <a:cubicBezTo>
                  <a:pt x="810" y="565"/>
                  <a:pt x="810" y="565"/>
                  <a:pt x="810" y="565"/>
                </a:cubicBezTo>
                <a:cubicBezTo>
                  <a:pt x="810" y="455"/>
                  <a:pt x="810" y="455"/>
                  <a:pt x="810" y="455"/>
                </a:cubicBezTo>
                <a:cubicBezTo>
                  <a:pt x="649" y="565"/>
                  <a:pt x="649" y="565"/>
                  <a:pt x="649" y="565"/>
                </a:cubicBezTo>
                <a:cubicBezTo>
                  <a:pt x="649" y="455"/>
                  <a:pt x="649" y="455"/>
                  <a:pt x="649" y="455"/>
                </a:cubicBezTo>
                <a:cubicBezTo>
                  <a:pt x="559" y="455"/>
                  <a:pt x="559" y="455"/>
                  <a:pt x="559" y="455"/>
                </a:cubicBezTo>
                <a:cubicBezTo>
                  <a:pt x="559" y="832"/>
                  <a:pt x="559" y="832"/>
                  <a:pt x="559" y="832"/>
                </a:cubicBezTo>
                <a:cubicBezTo>
                  <a:pt x="1133" y="832"/>
                  <a:pt x="1133" y="832"/>
                  <a:pt x="1133" y="832"/>
                </a:cubicBezTo>
                <a:cubicBezTo>
                  <a:pt x="1133" y="455"/>
                  <a:pt x="1133" y="455"/>
                  <a:pt x="1133" y="455"/>
                </a:cubicBezTo>
                <a:lnTo>
                  <a:pt x="972" y="565"/>
                </a:lnTo>
                <a:close/>
                <a:moveTo>
                  <a:pt x="972" y="125"/>
                </a:moveTo>
                <a:cubicBezTo>
                  <a:pt x="972" y="191"/>
                  <a:pt x="919" y="245"/>
                  <a:pt x="853" y="245"/>
                </a:cubicBezTo>
                <a:cubicBezTo>
                  <a:pt x="826" y="245"/>
                  <a:pt x="802" y="236"/>
                  <a:pt x="782" y="221"/>
                </a:cubicBezTo>
                <a:cubicBezTo>
                  <a:pt x="781" y="272"/>
                  <a:pt x="739" y="313"/>
                  <a:pt x="688" y="313"/>
                </a:cubicBezTo>
                <a:cubicBezTo>
                  <a:pt x="680" y="313"/>
                  <a:pt x="673" y="312"/>
                  <a:pt x="665" y="310"/>
                </a:cubicBezTo>
                <a:cubicBezTo>
                  <a:pt x="667" y="316"/>
                  <a:pt x="668" y="323"/>
                  <a:pt x="668" y="329"/>
                </a:cubicBezTo>
                <a:cubicBezTo>
                  <a:pt x="668" y="365"/>
                  <a:pt x="639" y="394"/>
                  <a:pt x="604" y="394"/>
                </a:cubicBezTo>
                <a:cubicBezTo>
                  <a:pt x="568" y="394"/>
                  <a:pt x="539" y="365"/>
                  <a:pt x="539" y="329"/>
                </a:cubicBezTo>
                <a:cubicBezTo>
                  <a:pt x="539" y="294"/>
                  <a:pt x="568" y="265"/>
                  <a:pt x="604" y="265"/>
                </a:cubicBezTo>
                <a:cubicBezTo>
                  <a:pt x="605" y="265"/>
                  <a:pt x="605" y="265"/>
                  <a:pt x="606" y="265"/>
                </a:cubicBezTo>
                <a:cubicBezTo>
                  <a:pt x="598" y="251"/>
                  <a:pt x="594" y="236"/>
                  <a:pt x="594" y="219"/>
                </a:cubicBezTo>
                <a:cubicBezTo>
                  <a:pt x="594" y="167"/>
                  <a:pt x="636" y="125"/>
                  <a:pt x="688" y="125"/>
                </a:cubicBezTo>
                <a:cubicBezTo>
                  <a:pt x="705" y="125"/>
                  <a:pt x="720" y="130"/>
                  <a:pt x="734" y="138"/>
                </a:cubicBezTo>
                <a:cubicBezTo>
                  <a:pt x="734" y="134"/>
                  <a:pt x="733" y="129"/>
                  <a:pt x="733" y="125"/>
                </a:cubicBezTo>
                <a:cubicBezTo>
                  <a:pt x="733" y="59"/>
                  <a:pt x="786" y="5"/>
                  <a:pt x="853" y="5"/>
                </a:cubicBezTo>
                <a:cubicBezTo>
                  <a:pt x="919" y="5"/>
                  <a:pt x="972" y="59"/>
                  <a:pt x="972" y="125"/>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20" name="Freeform 67"/>
          <p:cNvSpPr>
            <a:spLocks noEditPoints="1"/>
          </p:cNvSpPr>
          <p:nvPr/>
        </p:nvSpPr>
        <p:spPr bwMode="auto">
          <a:xfrm>
            <a:off x="3888393" y="2370008"/>
            <a:ext cx="501650" cy="384175"/>
          </a:xfrm>
          <a:custGeom>
            <a:avLst/>
            <a:gdLst>
              <a:gd name="T0" fmla="*/ 0 w 1052"/>
              <a:gd name="T1" fmla="*/ 353 h 807"/>
              <a:gd name="T2" fmla="*/ 140 w 1052"/>
              <a:gd name="T3" fmla="*/ 353 h 807"/>
              <a:gd name="T4" fmla="*/ 70 w 1052"/>
              <a:gd name="T5" fmla="*/ 685 h 807"/>
              <a:gd name="T6" fmla="*/ 70 w 1052"/>
              <a:gd name="T7" fmla="*/ 710 h 807"/>
              <a:gd name="T8" fmla="*/ 70 w 1052"/>
              <a:gd name="T9" fmla="*/ 807 h 807"/>
              <a:gd name="T10" fmla="*/ 920 w 1052"/>
              <a:gd name="T11" fmla="*/ 771 h 807"/>
              <a:gd name="T12" fmla="*/ 140 w 1052"/>
              <a:gd name="T13" fmla="*/ 758 h 807"/>
              <a:gd name="T14" fmla="*/ 940 w 1052"/>
              <a:gd name="T15" fmla="*/ 432 h 807"/>
              <a:gd name="T16" fmla="*/ 851 w 1052"/>
              <a:gd name="T17" fmla="*/ 558 h 807"/>
              <a:gd name="T18" fmla="*/ 851 w 1052"/>
              <a:gd name="T19" fmla="*/ 403 h 807"/>
              <a:gd name="T20" fmla="*/ 163 w 1052"/>
              <a:gd name="T21" fmla="*/ 364 h 807"/>
              <a:gd name="T22" fmla="*/ 1035 w 1052"/>
              <a:gd name="T23" fmla="*/ 747 h 807"/>
              <a:gd name="T24" fmla="*/ 961 w 1052"/>
              <a:gd name="T25" fmla="*/ 364 h 807"/>
              <a:gd name="T26" fmla="*/ 999 w 1052"/>
              <a:gd name="T27" fmla="*/ 0 h 807"/>
              <a:gd name="T28" fmla="*/ 870 w 1052"/>
              <a:gd name="T29" fmla="*/ 498 h 807"/>
              <a:gd name="T30" fmla="*/ 1052 w 1052"/>
              <a:gd name="T31" fmla="*/ 17 h 807"/>
              <a:gd name="T32" fmla="*/ 806 w 1052"/>
              <a:gd name="T33" fmla="*/ 567 h 807"/>
              <a:gd name="T34" fmla="*/ 777 w 1052"/>
              <a:gd name="T35" fmla="*/ 486 h 807"/>
              <a:gd name="T36" fmla="*/ 806 w 1052"/>
              <a:gd name="T37" fmla="*/ 567 h 807"/>
              <a:gd name="T38" fmla="*/ 713 w 1052"/>
              <a:gd name="T39" fmla="*/ 567 h 807"/>
              <a:gd name="T40" fmla="*/ 742 w 1052"/>
              <a:gd name="T41" fmla="*/ 486 h 807"/>
              <a:gd name="T42" fmla="*/ 678 w 1052"/>
              <a:gd name="T43" fmla="*/ 567 h 807"/>
              <a:gd name="T44" fmla="*/ 648 w 1052"/>
              <a:gd name="T45" fmla="*/ 486 h 807"/>
              <a:gd name="T46" fmla="*/ 678 w 1052"/>
              <a:gd name="T47" fmla="*/ 567 h 807"/>
              <a:gd name="T48" fmla="*/ 584 w 1052"/>
              <a:gd name="T49" fmla="*/ 567 h 807"/>
              <a:gd name="T50" fmla="*/ 614 w 1052"/>
              <a:gd name="T51" fmla="*/ 486 h 807"/>
              <a:gd name="T52" fmla="*/ 550 w 1052"/>
              <a:gd name="T53" fmla="*/ 567 h 807"/>
              <a:gd name="T54" fmla="*/ 520 w 1052"/>
              <a:gd name="T55" fmla="*/ 486 h 807"/>
              <a:gd name="T56" fmla="*/ 550 w 1052"/>
              <a:gd name="T57" fmla="*/ 567 h 807"/>
              <a:gd name="T58" fmla="*/ 456 w 1052"/>
              <a:gd name="T59" fmla="*/ 567 h 807"/>
              <a:gd name="T60" fmla="*/ 485 w 1052"/>
              <a:gd name="T61" fmla="*/ 486 h 807"/>
              <a:gd name="T62" fmla="*/ 421 w 1052"/>
              <a:gd name="T63" fmla="*/ 567 h 807"/>
              <a:gd name="T64" fmla="*/ 391 w 1052"/>
              <a:gd name="T65" fmla="*/ 486 h 807"/>
              <a:gd name="T66" fmla="*/ 421 w 1052"/>
              <a:gd name="T67" fmla="*/ 567 h 807"/>
              <a:gd name="T68" fmla="*/ 273 w 1052"/>
              <a:gd name="T69" fmla="*/ 632 h 807"/>
              <a:gd name="T70" fmla="*/ 925 w 1052"/>
              <a:gd name="T71" fmla="*/ 607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52" h="807">
                <a:moveTo>
                  <a:pt x="0" y="709"/>
                </a:moveTo>
                <a:cubicBezTo>
                  <a:pt x="0" y="353"/>
                  <a:pt x="0" y="353"/>
                  <a:pt x="0" y="353"/>
                </a:cubicBezTo>
                <a:cubicBezTo>
                  <a:pt x="0" y="327"/>
                  <a:pt x="31" y="305"/>
                  <a:pt x="70" y="305"/>
                </a:cubicBezTo>
                <a:cubicBezTo>
                  <a:pt x="108" y="305"/>
                  <a:pt x="140" y="327"/>
                  <a:pt x="140" y="353"/>
                </a:cubicBezTo>
                <a:cubicBezTo>
                  <a:pt x="140" y="710"/>
                  <a:pt x="140" y="710"/>
                  <a:pt x="140" y="710"/>
                </a:cubicBezTo>
                <a:cubicBezTo>
                  <a:pt x="122" y="695"/>
                  <a:pt x="98" y="685"/>
                  <a:pt x="70" y="685"/>
                </a:cubicBezTo>
                <a:cubicBezTo>
                  <a:pt x="42" y="685"/>
                  <a:pt x="17" y="694"/>
                  <a:pt x="0" y="709"/>
                </a:cubicBezTo>
                <a:moveTo>
                  <a:pt x="70" y="710"/>
                </a:moveTo>
                <a:cubicBezTo>
                  <a:pt x="31" y="710"/>
                  <a:pt x="0" y="731"/>
                  <a:pt x="0" y="758"/>
                </a:cubicBezTo>
                <a:cubicBezTo>
                  <a:pt x="0" y="785"/>
                  <a:pt x="31" y="807"/>
                  <a:pt x="70" y="807"/>
                </a:cubicBezTo>
                <a:cubicBezTo>
                  <a:pt x="920" y="807"/>
                  <a:pt x="920" y="807"/>
                  <a:pt x="920" y="807"/>
                </a:cubicBezTo>
                <a:cubicBezTo>
                  <a:pt x="920" y="771"/>
                  <a:pt x="920" y="771"/>
                  <a:pt x="920" y="771"/>
                </a:cubicBezTo>
                <a:cubicBezTo>
                  <a:pt x="140" y="771"/>
                  <a:pt x="140" y="771"/>
                  <a:pt x="140" y="771"/>
                </a:cubicBezTo>
                <a:cubicBezTo>
                  <a:pt x="140" y="758"/>
                  <a:pt x="140" y="758"/>
                  <a:pt x="140" y="758"/>
                </a:cubicBezTo>
                <a:cubicBezTo>
                  <a:pt x="140" y="731"/>
                  <a:pt x="108" y="710"/>
                  <a:pt x="70" y="710"/>
                </a:cubicBezTo>
                <a:moveTo>
                  <a:pt x="940" y="432"/>
                </a:moveTo>
                <a:cubicBezTo>
                  <a:pt x="885" y="509"/>
                  <a:pt x="885" y="509"/>
                  <a:pt x="885" y="509"/>
                </a:cubicBezTo>
                <a:cubicBezTo>
                  <a:pt x="851" y="558"/>
                  <a:pt x="851" y="558"/>
                  <a:pt x="851" y="558"/>
                </a:cubicBezTo>
                <a:cubicBezTo>
                  <a:pt x="851" y="498"/>
                  <a:pt x="851" y="498"/>
                  <a:pt x="851" y="498"/>
                </a:cubicBezTo>
                <a:cubicBezTo>
                  <a:pt x="851" y="403"/>
                  <a:pt x="851" y="403"/>
                  <a:pt x="851" y="403"/>
                </a:cubicBezTo>
                <a:cubicBezTo>
                  <a:pt x="863" y="364"/>
                  <a:pt x="863" y="364"/>
                  <a:pt x="863" y="364"/>
                </a:cubicBezTo>
                <a:cubicBezTo>
                  <a:pt x="163" y="364"/>
                  <a:pt x="163" y="364"/>
                  <a:pt x="163" y="364"/>
                </a:cubicBezTo>
                <a:cubicBezTo>
                  <a:pt x="163" y="747"/>
                  <a:pt x="163" y="747"/>
                  <a:pt x="163" y="747"/>
                </a:cubicBezTo>
                <a:cubicBezTo>
                  <a:pt x="1035" y="747"/>
                  <a:pt x="1035" y="747"/>
                  <a:pt x="1035" y="747"/>
                </a:cubicBezTo>
                <a:cubicBezTo>
                  <a:pt x="1035" y="364"/>
                  <a:pt x="1035" y="364"/>
                  <a:pt x="1035" y="364"/>
                </a:cubicBezTo>
                <a:cubicBezTo>
                  <a:pt x="961" y="364"/>
                  <a:pt x="961" y="364"/>
                  <a:pt x="961" y="364"/>
                </a:cubicBezTo>
                <a:lnTo>
                  <a:pt x="940" y="432"/>
                </a:lnTo>
                <a:close/>
                <a:moveTo>
                  <a:pt x="999" y="0"/>
                </a:moveTo>
                <a:cubicBezTo>
                  <a:pt x="870" y="406"/>
                  <a:pt x="870" y="406"/>
                  <a:pt x="870" y="406"/>
                </a:cubicBezTo>
                <a:cubicBezTo>
                  <a:pt x="870" y="498"/>
                  <a:pt x="870" y="498"/>
                  <a:pt x="870" y="498"/>
                </a:cubicBezTo>
                <a:cubicBezTo>
                  <a:pt x="923" y="423"/>
                  <a:pt x="923" y="423"/>
                  <a:pt x="923" y="423"/>
                </a:cubicBezTo>
                <a:cubicBezTo>
                  <a:pt x="1052" y="17"/>
                  <a:pt x="1052" y="17"/>
                  <a:pt x="1052" y="17"/>
                </a:cubicBezTo>
                <a:lnTo>
                  <a:pt x="999" y="0"/>
                </a:lnTo>
                <a:close/>
                <a:moveTo>
                  <a:pt x="806" y="567"/>
                </a:moveTo>
                <a:cubicBezTo>
                  <a:pt x="777" y="567"/>
                  <a:pt x="777" y="567"/>
                  <a:pt x="777" y="567"/>
                </a:cubicBezTo>
                <a:cubicBezTo>
                  <a:pt x="777" y="486"/>
                  <a:pt x="777" y="486"/>
                  <a:pt x="777" y="486"/>
                </a:cubicBezTo>
                <a:cubicBezTo>
                  <a:pt x="806" y="486"/>
                  <a:pt x="806" y="486"/>
                  <a:pt x="806" y="486"/>
                </a:cubicBezTo>
                <a:lnTo>
                  <a:pt x="806" y="567"/>
                </a:lnTo>
                <a:close/>
                <a:moveTo>
                  <a:pt x="742" y="567"/>
                </a:moveTo>
                <a:cubicBezTo>
                  <a:pt x="713" y="567"/>
                  <a:pt x="713" y="567"/>
                  <a:pt x="713" y="567"/>
                </a:cubicBezTo>
                <a:cubicBezTo>
                  <a:pt x="713" y="486"/>
                  <a:pt x="713" y="486"/>
                  <a:pt x="713" y="486"/>
                </a:cubicBezTo>
                <a:cubicBezTo>
                  <a:pt x="742" y="486"/>
                  <a:pt x="742" y="486"/>
                  <a:pt x="742" y="486"/>
                </a:cubicBezTo>
                <a:lnTo>
                  <a:pt x="742" y="567"/>
                </a:lnTo>
                <a:close/>
                <a:moveTo>
                  <a:pt x="678" y="567"/>
                </a:moveTo>
                <a:cubicBezTo>
                  <a:pt x="648" y="567"/>
                  <a:pt x="648" y="567"/>
                  <a:pt x="648" y="567"/>
                </a:cubicBezTo>
                <a:cubicBezTo>
                  <a:pt x="648" y="486"/>
                  <a:pt x="648" y="486"/>
                  <a:pt x="648" y="486"/>
                </a:cubicBezTo>
                <a:cubicBezTo>
                  <a:pt x="678" y="486"/>
                  <a:pt x="678" y="486"/>
                  <a:pt x="678" y="486"/>
                </a:cubicBezTo>
                <a:lnTo>
                  <a:pt x="678" y="567"/>
                </a:lnTo>
                <a:close/>
                <a:moveTo>
                  <a:pt x="614" y="567"/>
                </a:moveTo>
                <a:cubicBezTo>
                  <a:pt x="584" y="567"/>
                  <a:pt x="584" y="567"/>
                  <a:pt x="584" y="567"/>
                </a:cubicBezTo>
                <a:cubicBezTo>
                  <a:pt x="584" y="486"/>
                  <a:pt x="584" y="486"/>
                  <a:pt x="584" y="486"/>
                </a:cubicBezTo>
                <a:cubicBezTo>
                  <a:pt x="614" y="486"/>
                  <a:pt x="614" y="486"/>
                  <a:pt x="614" y="486"/>
                </a:cubicBezTo>
                <a:lnTo>
                  <a:pt x="614" y="567"/>
                </a:lnTo>
                <a:close/>
                <a:moveTo>
                  <a:pt x="550" y="567"/>
                </a:moveTo>
                <a:cubicBezTo>
                  <a:pt x="520" y="567"/>
                  <a:pt x="520" y="567"/>
                  <a:pt x="520" y="567"/>
                </a:cubicBezTo>
                <a:cubicBezTo>
                  <a:pt x="520" y="486"/>
                  <a:pt x="520" y="486"/>
                  <a:pt x="520" y="486"/>
                </a:cubicBezTo>
                <a:cubicBezTo>
                  <a:pt x="550" y="486"/>
                  <a:pt x="550" y="486"/>
                  <a:pt x="550" y="486"/>
                </a:cubicBezTo>
                <a:lnTo>
                  <a:pt x="550" y="567"/>
                </a:lnTo>
                <a:close/>
                <a:moveTo>
                  <a:pt x="485" y="567"/>
                </a:moveTo>
                <a:cubicBezTo>
                  <a:pt x="456" y="567"/>
                  <a:pt x="456" y="567"/>
                  <a:pt x="456" y="567"/>
                </a:cubicBezTo>
                <a:cubicBezTo>
                  <a:pt x="456" y="486"/>
                  <a:pt x="456" y="486"/>
                  <a:pt x="456" y="486"/>
                </a:cubicBezTo>
                <a:cubicBezTo>
                  <a:pt x="485" y="486"/>
                  <a:pt x="485" y="486"/>
                  <a:pt x="485" y="486"/>
                </a:cubicBezTo>
                <a:lnTo>
                  <a:pt x="485" y="567"/>
                </a:lnTo>
                <a:close/>
                <a:moveTo>
                  <a:pt x="421" y="567"/>
                </a:moveTo>
                <a:cubicBezTo>
                  <a:pt x="391" y="567"/>
                  <a:pt x="391" y="567"/>
                  <a:pt x="391" y="567"/>
                </a:cubicBezTo>
                <a:cubicBezTo>
                  <a:pt x="391" y="486"/>
                  <a:pt x="391" y="486"/>
                  <a:pt x="391" y="486"/>
                </a:cubicBezTo>
                <a:cubicBezTo>
                  <a:pt x="421" y="486"/>
                  <a:pt x="421" y="486"/>
                  <a:pt x="421" y="486"/>
                </a:cubicBezTo>
                <a:lnTo>
                  <a:pt x="421" y="567"/>
                </a:lnTo>
                <a:close/>
                <a:moveTo>
                  <a:pt x="925" y="632"/>
                </a:moveTo>
                <a:cubicBezTo>
                  <a:pt x="273" y="632"/>
                  <a:pt x="273" y="632"/>
                  <a:pt x="273" y="632"/>
                </a:cubicBezTo>
                <a:cubicBezTo>
                  <a:pt x="273" y="607"/>
                  <a:pt x="273" y="607"/>
                  <a:pt x="273" y="607"/>
                </a:cubicBezTo>
                <a:cubicBezTo>
                  <a:pt x="925" y="607"/>
                  <a:pt x="925" y="607"/>
                  <a:pt x="925" y="607"/>
                </a:cubicBezTo>
                <a:lnTo>
                  <a:pt x="925" y="632"/>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21" name="Freeform 68"/>
          <p:cNvSpPr>
            <a:spLocks noEditPoints="1"/>
          </p:cNvSpPr>
          <p:nvPr/>
        </p:nvSpPr>
        <p:spPr bwMode="auto">
          <a:xfrm>
            <a:off x="5472569" y="1075777"/>
            <a:ext cx="254328" cy="199829"/>
          </a:xfrm>
          <a:custGeom>
            <a:avLst/>
            <a:gdLst>
              <a:gd name="T0" fmla="*/ 736 w 842"/>
              <a:gd name="T1" fmla="*/ 262 h 661"/>
              <a:gd name="T2" fmla="*/ 729 w 842"/>
              <a:gd name="T3" fmla="*/ 262 h 661"/>
              <a:gd name="T4" fmla="*/ 647 w 842"/>
              <a:gd name="T5" fmla="*/ 286 h 661"/>
              <a:gd name="T6" fmla="*/ 564 w 842"/>
              <a:gd name="T7" fmla="*/ 262 h 661"/>
              <a:gd name="T8" fmla="*/ 557 w 842"/>
              <a:gd name="T9" fmla="*/ 262 h 661"/>
              <a:gd name="T10" fmla="*/ 451 w 842"/>
              <a:gd name="T11" fmla="*/ 364 h 661"/>
              <a:gd name="T12" fmla="*/ 451 w 842"/>
              <a:gd name="T13" fmla="*/ 661 h 661"/>
              <a:gd name="T14" fmla="*/ 512 w 842"/>
              <a:gd name="T15" fmla="*/ 661 h 661"/>
              <a:gd name="T16" fmla="*/ 512 w 842"/>
              <a:gd name="T17" fmla="*/ 377 h 661"/>
              <a:gd name="T18" fmla="*/ 527 w 842"/>
              <a:gd name="T19" fmla="*/ 377 h 661"/>
              <a:gd name="T20" fmla="*/ 527 w 842"/>
              <a:gd name="T21" fmla="*/ 661 h 661"/>
              <a:gd name="T22" fmla="*/ 766 w 842"/>
              <a:gd name="T23" fmla="*/ 661 h 661"/>
              <a:gd name="T24" fmla="*/ 766 w 842"/>
              <a:gd name="T25" fmla="*/ 377 h 661"/>
              <a:gd name="T26" fmla="*/ 781 w 842"/>
              <a:gd name="T27" fmla="*/ 377 h 661"/>
              <a:gd name="T28" fmla="*/ 781 w 842"/>
              <a:gd name="T29" fmla="*/ 661 h 661"/>
              <a:gd name="T30" fmla="*/ 842 w 842"/>
              <a:gd name="T31" fmla="*/ 661 h 661"/>
              <a:gd name="T32" fmla="*/ 842 w 842"/>
              <a:gd name="T33" fmla="*/ 364 h 661"/>
              <a:gd name="T34" fmla="*/ 736 w 842"/>
              <a:gd name="T35" fmla="*/ 262 h 661"/>
              <a:gd name="T36" fmla="*/ 647 w 842"/>
              <a:gd name="T37" fmla="*/ 235 h 661"/>
              <a:gd name="T38" fmla="*/ 718 w 842"/>
              <a:gd name="T39" fmla="*/ 210 h 661"/>
              <a:gd name="T40" fmla="*/ 764 w 842"/>
              <a:gd name="T41" fmla="*/ 229 h 661"/>
              <a:gd name="T42" fmla="*/ 764 w 842"/>
              <a:gd name="T43" fmla="*/ 210 h 661"/>
              <a:gd name="T44" fmla="*/ 764 w 842"/>
              <a:gd name="T45" fmla="*/ 194 h 661"/>
              <a:gd name="T46" fmla="*/ 764 w 842"/>
              <a:gd name="T47" fmla="*/ 117 h 661"/>
              <a:gd name="T48" fmla="*/ 647 w 842"/>
              <a:gd name="T49" fmla="*/ 0 h 661"/>
              <a:gd name="T50" fmla="*/ 529 w 842"/>
              <a:gd name="T51" fmla="*/ 117 h 661"/>
              <a:gd name="T52" fmla="*/ 529 w 842"/>
              <a:gd name="T53" fmla="*/ 194 h 661"/>
              <a:gd name="T54" fmla="*/ 529 w 842"/>
              <a:gd name="T55" fmla="*/ 210 h 661"/>
              <a:gd name="T56" fmla="*/ 529 w 842"/>
              <a:gd name="T57" fmla="*/ 229 h 661"/>
              <a:gd name="T58" fmla="*/ 575 w 842"/>
              <a:gd name="T59" fmla="*/ 210 h 661"/>
              <a:gd name="T60" fmla="*/ 647 w 842"/>
              <a:gd name="T61" fmla="*/ 235 h 661"/>
              <a:gd name="T62" fmla="*/ 285 w 842"/>
              <a:gd name="T63" fmla="*/ 262 h 661"/>
              <a:gd name="T64" fmla="*/ 231 w 842"/>
              <a:gd name="T65" fmla="*/ 262 h 661"/>
              <a:gd name="T66" fmla="*/ 201 w 842"/>
              <a:gd name="T67" fmla="*/ 314 h 661"/>
              <a:gd name="T68" fmla="*/ 240 w 842"/>
              <a:gd name="T69" fmla="*/ 450 h 661"/>
              <a:gd name="T70" fmla="*/ 196 w 842"/>
              <a:gd name="T71" fmla="*/ 497 h 661"/>
              <a:gd name="T72" fmla="*/ 151 w 842"/>
              <a:gd name="T73" fmla="*/ 450 h 661"/>
              <a:gd name="T74" fmla="*/ 190 w 842"/>
              <a:gd name="T75" fmla="*/ 314 h 661"/>
              <a:gd name="T76" fmla="*/ 160 w 842"/>
              <a:gd name="T77" fmla="*/ 262 h 661"/>
              <a:gd name="T78" fmla="*/ 106 w 842"/>
              <a:gd name="T79" fmla="*/ 262 h 661"/>
              <a:gd name="T80" fmla="*/ 0 w 842"/>
              <a:gd name="T81" fmla="*/ 364 h 661"/>
              <a:gd name="T82" fmla="*/ 0 w 842"/>
              <a:gd name="T83" fmla="*/ 661 h 661"/>
              <a:gd name="T84" fmla="*/ 61 w 842"/>
              <a:gd name="T85" fmla="*/ 661 h 661"/>
              <a:gd name="T86" fmla="*/ 61 w 842"/>
              <a:gd name="T87" fmla="*/ 377 h 661"/>
              <a:gd name="T88" fmla="*/ 76 w 842"/>
              <a:gd name="T89" fmla="*/ 377 h 661"/>
              <a:gd name="T90" fmla="*/ 76 w 842"/>
              <a:gd name="T91" fmla="*/ 661 h 661"/>
              <a:gd name="T92" fmla="*/ 315 w 842"/>
              <a:gd name="T93" fmla="*/ 661 h 661"/>
              <a:gd name="T94" fmla="*/ 315 w 842"/>
              <a:gd name="T95" fmla="*/ 377 h 661"/>
              <a:gd name="T96" fmla="*/ 330 w 842"/>
              <a:gd name="T97" fmla="*/ 377 h 661"/>
              <a:gd name="T98" fmla="*/ 330 w 842"/>
              <a:gd name="T99" fmla="*/ 661 h 661"/>
              <a:gd name="T100" fmla="*/ 391 w 842"/>
              <a:gd name="T101" fmla="*/ 661 h 661"/>
              <a:gd name="T102" fmla="*/ 391 w 842"/>
              <a:gd name="T103" fmla="*/ 364 h 661"/>
              <a:gd name="T104" fmla="*/ 285 w 842"/>
              <a:gd name="T105" fmla="*/ 262 h 661"/>
              <a:gd name="T106" fmla="*/ 196 w 842"/>
              <a:gd name="T107" fmla="*/ 0 h 661"/>
              <a:gd name="T108" fmla="*/ 78 w 842"/>
              <a:gd name="T109" fmla="*/ 117 h 661"/>
              <a:gd name="T110" fmla="*/ 196 w 842"/>
              <a:gd name="T111" fmla="*/ 235 h 661"/>
              <a:gd name="T112" fmla="*/ 313 w 842"/>
              <a:gd name="T113" fmla="*/ 117 h 661"/>
              <a:gd name="T114" fmla="*/ 196 w 842"/>
              <a:gd name="T11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42" h="661">
                <a:moveTo>
                  <a:pt x="736" y="262"/>
                </a:moveTo>
                <a:cubicBezTo>
                  <a:pt x="729" y="262"/>
                  <a:pt x="729" y="262"/>
                  <a:pt x="729" y="262"/>
                </a:cubicBezTo>
                <a:cubicBezTo>
                  <a:pt x="734" y="313"/>
                  <a:pt x="701" y="358"/>
                  <a:pt x="647" y="286"/>
                </a:cubicBezTo>
                <a:cubicBezTo>
                  <a:pt x="592" y="358"/>
                  <a:pt x="559" y="313"/>
                  <a:pt x="564" y="262"/>
                </a:cubicBezTo>
                <a:cubicBezTo>
                  <a:pt x="557" y="262"/>
                  <a:pt x="557" y="262"/>
                  <a:pt x="557" y="262"/>
                </a:cubicBezTo>
                <a:cubicBezTo>
                  <a:pt x="501" y="262"/>
                  <a:pt x="455" y="308"/>
                  <a:pt x="451" y="364"/>
                </a:cubicBezTo>
                <a:cubicBezTo>
                  <a:pt x="451" y="661"/>
                  <a:pt x="451" y="661"/>
                  <a:pt x="451" y="661"/>
                </a:cubicBezTo>
                <a:cubicBezTo>
                  <a:pt x="512" y="661"/>
                  <a:pt x="512" y="661"/>
                  <a:pt x="512" y="661"/>
                </a:cubicBezTo>
                <a:cubicBezTo>
                  <a:pt x="512" y="377"/>
                  <a:pt x="512" y="377"/>
                  <a:pt x="512" y="377"/>
                </a:cubicBezTo>
                <a:cubicBezTo>
                  <a:pt x="527" y="377"/>
                  <a:pt x="527" y="377"/>
                  <a:pt x="527" y="377"/>
                </a:cubicBezTo>
                <a:cubicBezTo>
                  <a:pt x="527" y="661"/>
                  <a:pt x="527" y="661"/>
                  <a:pt x="527" y="661"/>
                </a:cubicBezTo>
                <a:cubicBezTo>
                  <a:pt x="766" y="661"/>
                  <a:pt x="766" y="661"/>
                  <a:pt x="766" y="661"/>
                </a:cubicBezTo>
                <a:cubicBezTo>
                  <a:pt x="766" y="377"/>
                  <a:pt x="766" y="377"/>
                  <a:pt x="766" y="377"/>
                </a:cubicBezTo>
                <a:cubicBezTo>
                  <a:pt x="781" y="377"/>
                  <a:pt x="781" y="377"/>
                  <a:pt x="781" y="377"/>
                </a:cubicBezTo>
                <a:cubicBezTo>
                  <a:pt x="781" y="661"/>
                  <a:pt x="781" y="661"/>
                  <a:pt x="781" y="661"/>
                </a:cubicBezTo>
                <a:cubicBezTo>
                  <a:pt x="842" y="661"/>
                  <a:pt x="842" y="661"/>
                  <a:pt x="842" y="661"/>
                </a:cubicBezTo>
                <a:cubicBezTo>
                  <a:pt x="842" y="364"/>
                  <a:pt x="842" y="364"/>
                  <a:pt x="842" y="364"/>
                </a:cubicBezTo>
                <a:cubicBezTo>
                  <a:pt x="838" y="308"/>
                  <a:pt x="792" y="262"/>
                  <a:pt x="736" y="262"/>
                </a:cubicBezTo>
                <a:moveTo>
                  <a:pt x="647" y="235"/>
                </a:moveTo>
                <a:cubicBezTo>
                  <a:pt x="673" y="235"/>
                  <a:pt x="698" y="225"/>
                  <a:pt x="718" y="210"/>
                </a:cubicBezTo>
                <a:cubicBezTo>
                  <a:pt x="764" y="229"/>
                  <a:pt x="764" y="229"/>
                  <a:pt x="764" y="229"/>
                </a:cubicBezTo>
                <a:cubicBezTo>
                  <a:pt x="764" y="210"/>
                  <a:pt x="764" y="210"/>
                  <a:pt x="764" y="210"/>
                </a:cubicBezTo>
                <a:cubicBezTo>
                  <a:pt x="764" y="194"/>
                  <a:pt x="764" y="194"/>
                  <a:pt x="764" y="194"/>
                </a:cubicBezTo>
                <a:cubicBezTo>
                  <a:pt x="764" y="117"/>
                  <a:pt x="764" y="117"/>
                  <a:pt x="764" y="117"/>
                </a:cubicBezTo>
                <a:cubicBezTo>
                  <a:pt x="764" y="52"/>
                  <a:pt x="711" y="0"/>
                  <a:pt x="647" y="0"/>
                </a:cubicBezTo>
                <a:cubicBezTo>
                  <a:pt x="582" y="0"/>
                  <a:pt x="529" y="52"/>
                  <a:pt x="529" y="117"/>
                </a:cubicBezTo>
                <a:cubicBezTo>
                  <a:pt x="529" y="194"/>
                  <a:pt x="529" y="194"/>
                  <a:pt x="529" y="194"/>
                </a:cubicBezTo>
                <a:cubicBezTo>
                  <a:pt x="529" y="210"/>
                  <a:pt x="529" y="210"/>
                  <a:pt x="529" y="210"/>
                </a:cubicBezTo>
                <a:cubicBezTo>
                  <a:pt x="529" y="229"/>
                  <a:pt x="529" y="229"/>
                  <a:pt x="529" y="229"/>
                </a:cubicBezTo>
                <a:cubicBezTo>
                  <a:pt x="575" y="210"/>
                  <a:pt x="575" y="210"/>
                  <a:pt x="575" y="210"/>
                </a:cubicBezTo>
                <a:cubicBezTo>
                  <a:pt x="595" y="225"/>
                  <a:pt x="619" y="235"/>
                  <a:pt x="647" y="235"/>
                </a:cubicBezTo>
                <a:moveTo>
                  <a:pt x="285" y="262"/>
                </a:moveTo>
                <a:cubicBezTo>
                  <a:pt x="231" y="262"/>
                  <a:pt x="231" y="262"/>
                  <a:pt x="231" y="262"/>
                </a:cubicBezTo>
                <a:cubicBezTo>
                  <a:pt x="201" y="314"/>
                  <a:pt x="201" y="314"/>
                  <a:pt x="201" y="314"/>
                </a:cubicBezTo>
                <a:cubicBezTo>
                  <a:pt x="240" y="450"/>
                  <a:pt x="240" y="450"/>
                  <a:pt x="240" y="450"/>
                </a:cubicBezTo>
                <a:cubicBezTo>
                  <a:pt x="196" y="497"/>
                  <a:pt x="196" y="497"/>
                  <a:pt x="196" y="497"/>
                </a:cubicBezTo>
                <a:cubicBezTo>
                  <a:pt x="151" y="450"/>
                  <a:pt x="151" y="450"/>
                  <a:pt x="151" y="450"/>
                </a:cubicBezTo>
                <a:cubicBezTo>
                  <a:pt x="190" y="314"/>
                  <a:pt x="190" y="314"/>
                  <a:pt x="190" y="314"/>
                </a:cubicBezTo>
                <a:cubicBezTo>
                  <a:pt x="160" y="262"/>
                  <a:pt x="160" y="262"/>
                  <a:pt x="160" y="262"/>
                </a:cubicBezTo>
                <a:cubicBezTo>
                  <a:pt x="106" y="262"/>
                  <a:pt x="106" y="262"/>
                  <a:pt x="106" y="262"/>
                </a:cubicBezTo>
                <a:cubicBezTo>
                  <a:pt x="50" y="262"/>
                  <a:pt x="5" y="308"/>
                  <a:pt x="0" y="364"/>
                </a:cubicBezTo>
                <a:cubicBezTo>
                  <a:pt x="0" y="661"/>
                  <a:pt x="0" y="661"/>
                  <a:pt x="0" y="661"/>
                </a:cubicBezTo>
                <a:cubicBezTo>
                  <a:pt x="61" y="661"/>
                  <a:pt x="61" y="661"/>
                  <a:pt x="61" y="661"/>
                </a:cubicBezTo>
                <a:cubicBezTo>
                  <a:pt x="61" y="377"/>
                  <a:pt x="61" y="377"/>
                  <a:pt x="61" y="377"/>
                </a:cubicBezTo>
                <a:cubicBezTo>
                  <a:pt x="76" y="377"/>
                  <a:pt x="76" y="377"/>
                  <a:pt x="76" y="377"/>
                </a:cubicBezTo>
                <a:cubicBezTo>
                  <a:pt x="76" y="661"/>
                  <a:pt x="76" y="661"/>
                  <a:pt x="76" y="661"/>
                </a:cubicBezTo>
                <a:cubicBezTo>
                  <a:pt x="315" y="661"/>
                  <a:pt x="315" y="661"/>
                  <a:pt x="315" y="661"/>
                </a:cubicBezTo>
                <a:cubicBezTo>
                  <a:pt x="315" y="377"/>
                  <a:pt x="315" y="377"/>
                  <a:pt x="315" y="377"/>
                </a:cubicBezTo>
                <a:cubicBezTo>
                  <a:pt x="330" y="377"/>
                  <a:pt x="330" y="377"/>
                  <a:pt x="330" y="377"/>
                </a:cubicBezTo>
                <a:cubicBezTo>
                  <a:pt x="330" y="661"/>
                  <a:pt x="330" y="661"/>
                  <a:pt x="330" y="661"/>
                </a:cubicBezTo>
                <a:cubicBezTo>
                  <a:pt x="391" y="661"/>
                  <a:pt x="391" y="661"/>
                  <a:pt x="391" y="661"/>
                </a:cubicBezTo>
                <a:cubicBezTo>
                  <a:pt x="391" y="364"/>
                  <a:pt x="391" y="364"/>
                  <a:pt x="391" y="364"/>
                </a:cubicBezTo>
                <a:cubicBezTo>
                  <a:pt x="387" y="308"/>
                  <a:pt x="341" y="262"/>
                  <a:pt x="285" y="262"/>
                </a:cubicBezTo>
                <a:moveTo>
                  <a:pt x="196" y="0"/>
                </a:moveTo>
                <a:cubicBezTo>
                  <a:pt x="131" y="0"/>
                  <a:pt x="78" y="52"/>
                  <a:pt x="78" y="117"/>
                </a:cubicBezTo>
                <a:cubicBezTo>
                  <a:pt x="78" y="182"/>
                  <a:pt x="131" y="235"/>
                  <a:pt x="196" y="235"/>
                </a:cubicBezTo>
                <a:cubicBezTo>
                  <a:pt x="260" y="235"/>
                  <a:pt x="313" y="182"/>
                  <a:pt x="313" y="117"/>
                </a:cubicBezTo>
                <a:cubicBezTo>
                  <a:pt x="313" y="52"/>
                  <a:pt x="260" y="0"/>
                  <a:pt x="196" y="0"/>
                </a:cubicBezTo>
              </a:path>
            </a:pathLst>
          </a:custGeom>
          <a:solidFill>
            <a:srgbClr val="EE55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22" name="Freeform 61"/>
          <p:cNvSpPr>
            <a:spLocks noEditPoints="1"/>
          </p:cNvSpPr>
          <p:nvPr/>
        </p:nvSpPr>
        <p:spPr bwMode="auto">
          <a:xfrm>
            <a:off x="5203114" y="2355726"/>
            <a:ext cx="492125" cy="468313"/>
          </a:xfrm>
          <a:custGeom>
            <a:avLst/>
            <a:gdLst>
              <a:gd name="T0" fmla="*/ 658 w 1034"/>
              <a:gd name="T1" fmla="*/ 420 h 982"/>
              <a:gd name="T2" fmla="*/ 603 w 1034"/>
              <a:gd name="T3" fmla="*/ 281 h 982"/>
              <a:gd name="T4" fmla="*/ 430 w 1034"/>
              <a:gd name="T5" fmla="*/ 281 h 982"/>
              <a:gd name="T6" fmla="*/ 376 w 1034"/>
              <a:gd name="T7" fmla="*/ 420 h 982"/>
              <a:gd name="T8" fmla="*/ 491 w 1034"/>
              <a:gd name="T9" fmla="*/ 189 h 982"/>
              <a:gd name="T10" fmla="*/ 517 w 1034"/>
              <a:gd name="T11" fmla="*/ 359 h 982"/>
              <a:gd name="T12" fmla="*/ 543 w 1034"/>
              <a:gd name="T13" fmla="*/ 189 h 982"/>
              <a:gd name="T14" fmla="*/ 432 w 1034"/>
              <a:gd name="T15" fmla="*/ 85 h 982"/>
              <a:gd name="T16" fmla="*/ 517 w 1034"/>
              <a:gd name="T17" fmla="*/ 0 h 982"/>
              <a:gd name="T18" fmla="*/ 506 w 1034"/>
              <a:gd name="T19" fmla="*/ 438 h 982"/>
              <a:gd name="T20" fmla="*/ 130 w 1034"/>
              <a:gd name="T21" fmla="*/ 544 h 982"/>
              <a:gd name="T22" fmla="*/ 506 w 1034"/>
              <a:gd name="T23" fmla="*/ 502 h 982"/>
              <a:gd name="T24" fmla="*/ 528 w 1034"/>
              <a:gd name="T25" fmla="*/ 502 h 982"/>
              <a:gd name="T26" fmla="*/ 904 w 1034"/>
              <a:gd name="T27" fmla="*/ 544 h 982"/>
              <a:gd name="T28" fmla="*/ 957 w 1034"/>
              <a:gd name="T29" fmla="*/ 752 h 982"/>
              <a:gd name="T30" fmla="*/ 924 w 1034"/>
              <a:gd name="T31" fmla="*/ 888 h 982"/>
              <a:gd name="T32" fmla="*/ 888 w 1034"/>
              <a:gd name="T33" fmla="*/ 789 h 982"/>
              <a:gd name="T34" fmla="*/ 751 w 1034"/>
              <a:gd name="T35" fmla="*/ 825 h 982"/>
              <a:gd name="T36" fmla="*/ 795 w 1034"/>
              <a:gd name="T37" fmla="*/ 844 h 982"/>
              <a:gd name="T38" fmla="*/ 979 w 1034"/>
              <a:gd name="T39" fmla="*/ 982 h 982"/>
              <a:gd name="T40" fmla="*/ 990 w 1034"/>
              <a:gd name="T41" fmla="*/ 982 h 982"/>
              <a:gd name="T42" fmla="*/ 957 w 1034"/>
              <a:gd name="T43" fmla="*/ 752 h 982"/>
              <a:gd name="T44" fmla="*/ 892 w 1034"/>
              <a:gd name="T45" fmla="*/ 732 h 982"/>
              <a:gd name="T46" fmla="*/ 206 w 1034"/>
              <a:gd name="T47" fmla="*/ 752 h 982"/>
              <a:gd name="T48" fmla="*/ 173 w 1034"/>
              <a:gd name="T49" fmla="*/ 888 h 982"/>
              <a:gd name="T50" fmla="*/ 137 w 1034"/>
              <a:gd name="T51" fmla="*/ 789 h 982"/>
              <a:gd name="T52" fmla="*/ 0 w 1034"/>
              <a:gd name="T53" fmla="*/ 825 h 982"/>
              <a:gd name="T54" fmla="*/ 44 w 1034"/>
              <a:gd name="T55" fmla="*/ 844 h 982"/>
              <a:gd name="T56" fmla="*/ 228 w 1034"/>
              <a:gd name="T57" fmla="*/ 982 h 982"/>
              <a:gd name="T58" fmla="*/ 238 w 1034"/>
              <a:gd name="T59" fmla="*/ 982 h 982"/>
              <a:gd name="T60" fmla="*/ 206 w 1034"/>
              <a:gd name="T61" fmla="*/ 752 h 982"/>
              <a:gd name="T62" fmla="*/ 141 w 1034"/>
              <a:gd name="T63" fmla="*/ 732 h 982"/>
              <a:gd name="T64" fmla="*/ 582 w 1034"/>
              <a:gd name="T65" fmla="*/ 752 h 982"/>
              <a:gd name="T66" fmla="*/ 457 w 1034"/>
              <a:gd name="T67" fmla="*/ 752 h 982"/>
              <a:gd name="T68" fmla="*/ 376 w 1034"/>
              <a:gd name="T69" fmla="*/ 982 h 982"/>
              <a:gd name="T70" fmla="*/ 430 w 1034"/>
              <a:gd name="T71" fmla="*/ 844 h 982"/>
              <a:gd name="T72" fmla="*/ 603 w 1034"/>
              <a:gd name="T73" fmla="*/ 844 h 982"/>
              <a:gd name="T74" fmla="*/ 658 w 1034"/>
              <a:gd name="T75" fmla="*/ 982 h 982"/>
              <a:gd name="T76" fmla="*/ 517 w 1034"/>
              <a:gd name="T77" fmla="*/ 732 h 982"/>
              <a:gd name="T78" fmla="*/ 602 w 1034"/>
              <a:gd name="T79" fmla="*/ 714 h 982"/>
              <a:gd name="T80" fmla="*/ 517 w 1034"/>
              <a:gd name="T81" fmla="*/ 562 h 982"/>
              <a:gd name="T82" fmla="*/ 432 w 1034"/>
              <a:gd name="T83" fmla="*/ 714 h 982"/>
              <a:gd name="T84" fmla="*/ 517 w 1034"/>
              <a:gd name="T85" fmla="*/ 732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34" h="982">
                <a:moveTo>
                  <a:pt x="582" y="189"/>
                </a:moveTo>
                <a:cubicBezTo>
                  <a:pt x="622" y="189"/>
                  <a:pt x="655" y="222"/>
                  <a:pt x="658" y="263"/>
                </a:cubicBezTo>
                <a:cubicBezTo>
                  <a:pt x="658" y="420"/>
                  <a:pt x="658" y="420"/>
                  <a:pt x="658" y="420"/>
                </a:cubicBezTo>
                <a:cubicBezTo>
                  <a:pt x="614" y="420"/>
                  <a:pt x="614" y="420"/>
                  <a:pt x="614" y="420"/>
                </a:cubicBezTo>
                <a:cubicBezTo>
                  <a:pt x="614" y="281"/>
                  <a:pt x="614" y="281"/>
                  <a:pt x="614" y="281"/>
                </a:cubicBezTo>
                <a:cubicBezTo>
                  <a:pt x="603" y="281"/>
                  <a:pt x="603" y="281"/>
                  <a:pt x="603" y="281"/>
                </a:cubicBezTo>
                <a:cubicBezTo>
                  <a:pt x="603" y="420"/>
                  <a:pt x="603" y="420"/>
                  <a:pt x="603" y="420"/>
                </a:cubicBezTo>
                <a:cubicBezTo>
                  <a:pt x="430" y="420"/>
                  <a:pt x="430" y="420"/>
                  <a:pt x="430" y="420"/>
                </a:cubicBezTo>
                <a:cubicBezTo>
                  <a:pt x="430" y="281"/>
                  <a:pt x="430" y="281"/>
                  <a:pt x="430" y="281"/>
                </a:cubicBezTo>
                <a:cubicBezTo>
                  <a:pt x="420" y="281"/>
                  <a:pt x="420" y="281"/>
                  <a:pt x="420" y="281"/>
                </a:cubicBezTo>
                <a:cubicBezTo>
                  <a:pt x="420" y="420"/>
                  <a:pt x="420" y="420"/>
                  <a:pt x="420" y="420"/>
                </a:cubicBezTo>
                <a:cubicBezTo>
                  <a:pt x="376" y="420"/>
                  <a:pt x="376" y="420"/>
                  <a:pt x="376" y="420"/>
                </a:cubicBezTo>
                <a:cubicBezTo>
                  <a:pt x="376" y="263"/>
                  <a:pt x="376" y="263"/>
                  <a:pt x="376" y="263"/>
                </a:cubicBezTo>
                <a:cubicBezTo>
                  <a:pt x="379" y="222"/>
                  <a:pt x="412" y="189"/>
                  <a:pt x="452" y="189"/>
                </a:cubicBezTo>
                <a:cubicBezTo>
                  <a:pt x="491" y="189"/>
                  <a:pt x="491" y="189"/>
                  <a:pt x="491" y="189"/>
                </a:cubicBezTo>
                <a:cubicBezTo>
                  <a:pt x="513" y="227"/>
                  <a:pt x="513" y="227"/>
                  <a:pt x="513" y="227"/>
                </a:cubicBezTo>
                <a:cubicBezTo>
                  <a:pt x="485" y="325"/>
                  <a:pt x="485" y="325"/>
                  <a:pt x="485" y="325"/>
                </a:cubicBezTo>
                <a:cubicBezTo>
                  <a:pt x="517" y="359"/>
                  <a:pt x="517" y="359"/>
                  <a:pt x="517" y="359"/>
                </a:cubicBezTo>
                <a:cubicBezTo>
                  <a:pt x="549" y="325"/>
                  <a:pt x="549" y="325"/>
                  <a:pt x="549" y="325"/>
                </a:cubicBezTo>
                <a:cubicBezTo>
                  <a:pt x="521" y="227"/>
                  <a:pt x="521" y="227"/>
                  <a:pt x="521" y="227"/>
                </a:cubicBezTo>
                <a:cubicBezTo>
                  <a:pt x="543" y="189"/>
                  <a:pt x="543" y="189"/>
                  <a:pt x="543" y="189"/>
                </a:cubicBezTo>
                <a:cubicBezTo>
                  <a:pt x="582" y="189"/>
                  <a:pt x="582" y="189"/>
                  <a:pt x="582" y="189"/>
                </a:cubicBezTo>
                <a:moveTo>
                  <a:pt x="517" y="0"/>
                </a:moveTo>
                <a:cubicBezTo>
                  <a:pt x="470" y="0"/>
                  <a:pt x="432" y="38"/>
                  <a:pt x="432" y="85"/>
                </a:cubicBezTo>
                <a:cubicBezTo>
                  <a:pt x="432" y="131"/>
                  <a:pt x="470" y="170"/>
                  <a:pt x="517" y="170"/>
                </a:cubicBezTo>
                <a:cubicBezTo>
                  <a:pt x="564" y="170"/>
                  <a:pt x="602" y="131"/>
                  <a:pt x="602" y="85"/>
                </a:cubicBezTo>
                <a:cubicBezTo>
                  <a:pt x="602" y="38"/>
                  <a:pt x="564" y="0"/>
                  <a:pt x="517" y="0"/>
                </a:cubicBezTo>
                <a:moveTo>
                  <a:pt x="528" y="480"/>
                </a:moveTo>
                <a:cubicBezTo>
                  <a:pt x="528" y="438"/>
                  <a:pt x="528" y="438"/>
                  <a:pt x="528" y="438"/>
                </a:cubicBezTo>
                <a:cubicBezTo>
                  <a:pt x="506" y="438"/>
                  <a:pt x="506" y="438"/>
                  <a:pt x="506" y="438"/>
                </a:cubicBezTo>
                <a:cubicBezTo>
                  <a:pt x="506" y="480"/>
                  <a:pt x="506" y="480"/>
                  <a:pt x="506" y="480"/>
                </a:cubicBezTo>
                <a:cubicBezTo>
                  <a:pt x="130" y="480"/>
                  <a:pt x="130" y="480"/>
                  <a:pt x="130" y="480"/>
                </a:cubicBezTo>
                <a:cubicBezTo>
                  <a:pt x="130" y="544"/>
                  <a:pt x="130" y="544"/>
                  <a:pt x="130" y="544"/>
                </a:cubicBezTo>
                <a:cubicBezTo>
                  <a:pt x="153" y="544"/>
                  <a:pt x="153" y="544"/>
                  <a:pt x="153" y="544"/>
                </a:cubicBezTo>
                <a:cubicBezTo>
                  <a:pt x="153" y="502"/>
                  <a:pt x="153" y="502"/>
                  <a:pt x="153" y="502"/>
                </a:cubicBezTo>
                <a:cubicBezTo>
                  <a:pt x="506" y="502"/>
                  <a:pt x="506" y="502"/>
                  <a:pt x="506" y="502"/>
                </a:cubicBezTo>
                <a:cubicBezTo>
                  <a:pt x="506" y="544"/>
                  <a:pt x="506" y="544"/>
                  <a:pt x="506" y="544"/>
                </a:cubicBezTo>
                <a:cubicBezTo>
                  <a:pt x="528" y="544"/>
                  <a:pt x="528" y="544"/>
                  <a:pt x="528" y="544"/>
                </a:cubicBezTo>
                <a:cubicBezTo>
                  <a:pt x="528" y="502"/>
                  <a:pt x="528" y="502"/>
                  <a:pt x="528" y="502"/>
                </a:cubicBezTo>
                <a:cubicBezTo>
                  <a:pt x="881" y="502"/>
                  <a:pt x="881" y="502"/>
                  <a:pt x="881" y="502"/>
                </a:cubicBezTo>
                <a:cubicBezTo>
                  <a:pt x="881" y="544"/>
                  <a:pt x="881" y="544"/>
                  <a:pt x="881" y="544"/>
                </a:cubicBezTo>
                <a:cubicBezTo>
                  <a:pt x="904" y="544"/>
                  <a:pt x="904" y="544"/>
                  <a:pt x="904" y="544"/>
                </a:cubicBezTo>
                <a:cubicBezTo>
                  <a:pt x="904" y="480"/>
                  <a:pt x="904" y="480"/>
                  <a:pt x="904" y="480"/>
                </a:cubicBezTo>
                <a:lnTo>
                  <a:pt x="528" y="480"/>
                </a:lnTo>
                <a:close/>
                <a:moveTo>
                  <a:pt x="957" y="752"/>
                </a:moveTo>
                <a:cubicBezTo>
                  <a:pt x="918" y="752"/>
                  <a:pt x="918" y="752"/>
                  <a:pt x="918" y="752"/>
                </a:cubicBezTo>
                <a:cubicBezTo>
                  <a:pt x="897" y="789"/>
                  <a:pt x="897" y="789"/>
                  <a:pt x="897" y="789"/>
                </a:cubicBezTo>
                <a:cubicBezTo>
                  <a:pt x="924" y="888"/>
                  <a:pt x="924" y="888"/>
                  <a:pt x="924" y="888"/>
                </a:cubicBezTo>
                <a:cubicBezTo>
                  <a:pt x="892" y="922"/>
                  <a:pt x="892" y="922"/>
                  <a:pt x="892" y="922"/>
                </a:cubicBezTo>
                <a:cubicBezTo>
                  <a:pt x="860" y="888"/>
                  <a:pt x="860" y="888"/>
                  <a:pt x="860" y="888"/>
                </a:cubicBezTo>
                <a:cubicBezTo>
                  <a:pt x="888" y="789"/>
                  <a:pt x="888" y="789"/>
                  <a:pt x="888" y="789"/>
                </a:cubicBezTo>
                <a:cubicBezTo>
                  <a:pt x="867" y="752"/>
                  <a:pt x="867" y="752"/>
                  <a:pt x="867" y="752"/>
                </a:cubicBezTo>
                <a:cubicBezTo>
                  <a:pt x="828" y="752"/>
                  <a:pt x="828" y="752"/>
                  <a:pt x="828" y="752"/>
                </a:cubicBezTo>
                <a:cubicBezTo>
                  <a:pt x="787" y="752"/>
                  <a:pt x="754" y="785"/>
                  <a:pt x="751" y="825"/>
                </a:cubicBezTo>
                <a:cubicBezTo>
                  <a:pt x="751" y="982"/>
                  <a:pt x="751" y="982"/>
                  <a:pt x="751" y="982"/>
                </a:cubicBezTo>
                <a:cubicBezTo>
                  <a:pt x="795" y="982"/>
                  <a:pt x="795" y="982"/>
                  <a:pt x="795" y="982"/>
                </a:cubicBezTo>
                <a:cubicBezTo>
                  <a:pt x="795" y="844"/>
                  <a:pt x="795" y="844"/>
                  <a:pt x="795" y="844"/>
                </a:cubicBezTo>
                <a:cubicBezTo>
                  <a:pt x="806" y="844"/>
                  <a:pt x="806" y="844"/>
                  <a:pt x="806" y="844"/>
                </a:cubicBezTo>
                <a:cubicBezTo>
                  <a:pt x="806" y="982"/>
                  <a:pt x="806" y="982"/>
                  <a:pt x="806" y="982"/>
                </a:cubicBezTo>
                <a:cubicBezTo>
                  <a:pt x="979" y="982"/>
                  <a:pt x="979" y="982"/>
                  <a:pt x="979" y="982"/>
                </a:cubicBezTo>
                <a:cubicBezTo>
                  <a:pt x="979" y="844"/>
                  <a:pt x="979" y="844"/>
                  <a:pt x="979" y="844"/>
                </a:cubicBezTo>
                <a:cubicBezTo>
                  <a:pt x="990" y="844"/>
                  <a:pt x="990" y="844"/>
                  <a:pt x="990" y="844"/>
                </a:cubicBezTo>
                <a:cubicBezTo>
                  <a:pt x="990" y="982"/>
                  <a:pt x="990" y="982"/>
                  <a:pt x="990" y="982"/>
                </a:cubicBezTo>
                <a:cubicBezTo>
                  <a:pt x="1034" y="982"/>
                  <a:pt x="1034" y="982"/>
                  <a:pt x="1034" y="982"/>
                </a:cubicBezTo>
                <a:cubicBezTo>
                  <a:pt x="1034" y="825"/>
                  <a:pt x="1034" y="825"/>
                  <a:pt x="1034" y="825"/>
                </a:cubicBezTo>
                <a:cubicBezTo>
                  <a:pt x="1031" y="785"/>
                  <a:pt x="998" y="752"/>
                  <a:pt x="957" y="752"/>
                </a:cubicBezTo>
                <a:moveTo>
                  <a:pt x="892" y="562"/>
                </a:moveTo>
                <a:cubicBezTo>
                  <a:pt x="846" y="562"/>
                  <a:pt x="808" y="600"/>
                  <a:pt x="808" y="647"/>
                </a:cubicBezTo>
                <a:cubicBezTo>
                  <a:pt x="808" y="694"/>
                  <a:pt x="846" y="732"/>
                  <a:pt x="892" y="732"/>
                </a:cubicBezTo>
                <a:cubicBezTo>
                  <a:pt x="939" y="732"/>
                  <a:pt x="977" y="694"/>
                  <a:pt x="977" y="647"/>
                </a:cubicBezTo>
                <a:cubicBezTo>
                  <a:pt x="977" y="600"/>
                  <a:pt x="939" y="562"/>
                  <a:pt x="892" y="562"/>
                </a:cubicBezTo>
                <a:moveTo>
                  <a:pt x="206" y="752"/>
                </a:moveTo>
                <a:cubicBezTo>
                  <a:pt x="167" y="752"/>
                  <a:pt x="167" y="752"/>
                  <a:pt x="167" y="752"/>
                </a:cubicBezTo>
                <a:cubicBezTo>
                  <a:pt x="146" y="789"/>
                  <a:pt x="146" y="789"/>
                  <a:pt x="146" y="789"/>
                </a:cubicBezTo>
                <a:cubicBezTo>
                  <a:pt x="173" y="888"/>
                  <a:pt x="173" y="888"/>
                  <a:pt x="173" y="888"/>
                </a:cubicBezTo>
                <a:cubicBezTo>
                  <a:pt x="141" y="922"/>
                  <a:pt x="141" y="922"/>
                  <a:pt x="141" y="922"/>
                </a:cubicBezTo>
                <a:cubicBezTo>
                  <a:pt x="109" y="888"/>
                  <a:pt x="109" y="888"/>
                  <a:pt x="109" y="888"/>
                </a:cubicBezTo>
                <a:cubicBezTo>
                  <a:pt x="137" y="789"/>
                  <a:pt x="137" y="789"/>
                  <a:pt x="137" y="789"/>
                </a:cubicBezTo>
                <a:cubicBezTo>
                  <a:pt x="116" y="752"/>
                  <a:pt x="116" y="752"/>
                  <a:pt x="116" y="752"/>
                </a:cubicBezTo>
                <a:cubicBezTo>
                  <a:pt x="77" y="752"/>
                  <a:pt x="77" y="752"/>
                  <a:pt x="77" y="752"/>
                </a:cubicBezTo>
                <a:cubicBezTo>
                  <a:pt x="36" y="752"/>
                  <a:pt x="3" y="785"/>
                  <a:pt x="0" y="825"/>
                </a:cubicBezTo>
                <a:cubicBezTo>
                  <a:pt x="0" y="982"/>
                  <a:pt x="0" y="982"/>
                  <a:pt x="0" y="982"/>
                </a:cubicBezTo>
                <a:cubicBezTo>
                  <a:pt x="44" y="982"/>
                  <a:pt x="44" y="982"/>
                  <a:pt x="44" y="982"/>
                </a:cubicBezTo>
                <a:cubicBezTo>
                  <a:pt x="44" y="844"/>
                  <a:pt x="44" y="844"/>
                  <a:pt x="44" y="844"/>
                </a:cubicBezTo>
                <a:cubicBezTo>
                  <a:pt x="55" y="844"/>
                  <a:pt x="55" y="844"/>
                  <a:pt x="55" y="844"/>
                </a:cubicBezTo>
                <a:cubicBezTo>
                  <a:pt x="55" y="982"/>
                  <a:pt x="55" y="982"/>
                  <a:pt x="55" y="982"/>
                </a:cubicBezTo>
                <a:cubicBezTo>
                  <a:pt x="228" y="982"/>
                  <a:pt x="228" y="982"/>
                  <a:pt x="228" y="982"/>
                </a:cubicBezTo>
                <a:cubicBezTo>
                  <a:pt x="228" y="844"/>
                  <a:pt x="228" y="844"/>
                  <a:pt x="228" y="844"/>
                </a:cubicBezTo>
                <a:cubicBezTo>
                  <a:pt x="238" y="844"/>
                  <a:pt x="238" y="844"/>
                  <a:pt x="238" y="844"/>
                </a:cubicBezTo>
                <a:cubicBezTo>
                  <a:pt x="238" y="982"/>
                  <a:pt x="238" y="982"/>
                  <a:pt x="238" y="982"/>
                </a:cubicBezTo>
                <a:cubicBezTo>
                  <a:pt x="283" y="982"/>
                  <a:pt x="283" y="982"/>
                  <a:pt x="283" y="982"/>
                </a:cubicBezTo>
                <a:cubicBezTo>
                  <a:pt x="283" y="825"/>
                  <a:pt x="283" y="825"/>
                  <a:pt x="283" y="825"/>
                </a:cubicBezTo>
                <a:cubicBezTo>
                  <a:pt x="279" y="785"/>
                  <a:pt x="247" y="752"/>
                  <a:pt x="206" y="752"/>
                </a:cubicBezTo>
                <a:moveTo>
                  <a:pt x="141" y="562"/>
                </a:moveTo>
                <a:cubicBezTo>
                  <a:pt x="94" y="562"/>
                  <a:pt x="56" y="600"/>
                  <a:pt x="56" y="647"/>
                </a:cubicBezTo>
                <a:cubicBezTo>
                  <a:pt x="56" y="694"/>
                  <a:pt x="94" y="732"/>
                  <a:pt x="141" y="732"/>
                </a:cubicBezTo>
                <a:cubicBezTo>
                  <a:pt x="188" y="732"/>
                  <a:pt x="226" y="694"/>
                  <a:pt x="226" y="647"/>
                </a:cubicBezTo>
                <a:cubicBezTo>
                  <a:pt x="226" y="600"/>
                  <a:pt x="188" y="562"/>
                  <a:pt x="141" y="562"/>
                </a:cubicBezTo>
                <a:moveTo>
                  <a:pt x="582" y="752"/>
                </a:moveTo>
                <a:cubicBezTo>
                  <a:pt x="576" y="752"/>
                  <a:pt x="576" y="752"/>
                  <a:pt x="576" y="752"/>
                </a:cubicBezTo>
                <a:cubicBezTo>
                  <a:pt x="580" y="789"/>
                  <a:pt x="556" y="822"/>
                  <a:pt x="517" y="769"/>
                </a:cubicBezTo>
                <a:cubicBezTo>
                  <a:pt x="478" y="822"/>
                  <a:pt x="453" y="789"/>
                  <a:pt x="457" y="752"/>
                </a:cubicBezTo>
                <a:cubicBezTo>
                  <a:pt x="452" y="752"/>
                  <a:pt x="452" y="752"/>
                  <a:pt x="452" y="752"/>
                </a:cubicBezTo>
                <a:cubicBezTo>
                  <a:pt x="412" y="752"/>
                  <a:pt x="379" y="785"/>
                  <a:pt x="376" y="826"/>
                </a:cubicBezTo>
                <a:cubicBezTo>
                  <a:pt x="376" y="982"/>
                  <a:pt x="376" y="982"/>
                  <a:pt x="376" y="982"/>
                </a:cubicBezTo>
                <a:cubicBezTo>
                  <a:pt x="420" y="982"/>
                  <a:pt x="420" y="982"/>
                  <a:pt x="420" y="982"/>
                </a:cubicBezTo>
                <a:cubicBezTo>
                  <a:pt x="420" y="844"/>
                  <a:pt x="420" y="844"/>
                  <a:pt x="420" y="844"/>
                </a:cubicBezTo>
                <a:cubicBezTo>
                  <a:pt x="430" y="844"/>
                  <a:pt x="430" y="844"/>
                  <a:pt x="430" y="844"/>
                </a:cubicBezTo>
                <a:cubicBezTo>
                  <a:pt x="430" y="982"/>
                  <a:pt x="430" y="982"/>
                  <a:pt x="430" y="982"/>
                </a:cubicBezTo>
                <a:cubicBezTo>
                  <a:pt x="603" y="982"/>
                  <a:pt x="603" y="982"/>
                  <a:pt x="603" y="982"/>
                </a:cubicBezTo>
                <a:cubicBezTo>
                  <a:pt x="603" y="844"/>
                  <a:pt x="603" y="844"/>
                  <a:pt x="603" y="844"/>
                </a:cubicBezTo>
                <a:cubicBezTo>
                  <a:pt x="614" y="844"/>
                  <a:pt x="614" y="844"/>
                  <a:pt x="614" y="844"/>
                </a:cubicBezTo>
                <a:cubicBezTo>
                  <a:pt x="614" y="982"/>
                  <a:pt x="614" y="982"/>
                  <a:pt x="614" y="982"/>
                </a:cubicBezTo>
                <a:cubicBezTo>
                  <a:pt x="658" y="982"/>
                  <a:pt x="658" y="982"/>
                  <a:pt x="658" y="982"/>
                </a:cubicBezTo>
                <a:cubicBezTo>
                  <a:pt x="658" y="826"/>
                  <a:pt x="658" y="826"/>
                  <a:pt x="658" y="826"/>
                </a:cubicBezTo>
                <a:cubicBezTo>
                  <a:pt x="655" y="785"/>
                  <a:pt x="622" y="752"/>
                  <a:pt x="582" y="752"/>
                </a:cubicBezTo>
                <a:moveTo>
                  <a:pt x="517" y="732"/>
                </a:moveTo>
                <a:cubicBezTo>
                  <a:pt x="536" y="732"/>
                  <a:pt x="554" y="726"/>
                  <a:pt x="569" y="714"/>
                </a:cubicBezTo>
                <a:cubicBezTo>
                  <a:pt x="602" y="728"/>
                  <a:pt x="602" y="728"/>
                  <a:pt x="602" y="728"/>
                </a:cubicBezTo>
                <a:cubicBezTo>
                  <a:pt x="602" y="714"/>
                  <a:pt x="602" y="714"/>
                  <a:pt x="602" y="714"/>
                </a:cubicBezTo>
                <a:cubicBezTo>
                  <a:pt x="602" y="703"/>
                  <a:pt x="602" y="703"/>
                  <a:pt x="602" y="703"/>
                </a:cubicBezTo>
                <a:cubicBezTo>
                  <a:pt x="602" y="647"/>
                  <a:pt x="602" y="647"/>
                  <a:pt x="602" y="647"/>
                </a:cubicBezTo>
                <a:cubicBezTo>
                  <a:pt x="602" y="600"/>
                  <a:pt x="564" y="562"/>
                  <a:pt x="517" y="562"/>
                </a:cubicBezTo>
                <a:cubicBezTo>
                  <a:pt x="470" y="562"/>
                  <a:pt x="432" y="600"/>
                  <a:pt x="432" y="647"/>
                </a:cubicBezTo>
                <a:cubicBezTo>
                  <a:pt x="432" y="703"/>
                  <a:pt x="432" y="703"/>
                  <a:pt x="432" y="703"/>
                </a:cubicBezTo>
                <a:cubicBezTo>
                  <a:pt x="432" y="714"/>
                  <a:pt x="432" y="714"/>
                  <a:pt x="432" y="714"/>
                </a:cubicBezTo>
                <a:cubicBezTo>
                  <a:pt x="432" y="728"/>
                  <a:pt x="432" y="728"/>
                  <a:pt x="432" y="728"/>
                </a:cubicBezTo>
                <a:cubicBezTo>
                  <a:pt x="465" y="714"/>
                  <a:pt x="465" y="714"/>
                  <a:pt x="465" y="714"/>
                </a:cubicBezTo>
                <a:cubicBezTo>
                  <a:pt x="479" y="726"/>
                  <a:pt x="497" y="732"/>
                  <a:pt x="517" y="732"/>
                </a:cubicBezTo>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nvGrpSpPr>
          <p:cNvPr id="71" name="グループ化 70">
            <a:extLst>
              <a:ext uri="{FF2B5EF4-FFF2-40B4-BE49-F238E27FC236}">
                <a16:creationId xmlns:a16="http://schemas.microsoft.com/office/drawing/2014/main" id="{D4F16853-A663-EE3A-96F0-394CE7802AE4}"/>
              </a:ext>
            </a:extLst>
          </p:cNvPr>
          <p:cNvGrpSpPr/>
          <p:nvPr/>
        </p:nvGrpSpPr>
        <p:grpSpPr>
          <a:xfrm>
            <a:off x="3177923" y="3610380"/>
            <a:ext cx="2654217" cy="509542"/>
            <a:chOff x="3177923" y="3615866"/>
            <a:chExt cx="2654217" cy="509542"/>
          </a:xfrm>
        </p:grpSpPr>
        <p:sp>
          <p:nvSpPr>
            <p:cNvPr id="25" name="正方形/長方形 24"/>
            <p:cNvSpPr/>
            <p:nvPr/>
          </p:nvSpPr>
          <p:spPr>
            <a:xfrm>
              <a:off x="3177923" y="3615866"/>
              <a:ext cx="2654217" cy="509542"/>
            </a:xfrm>
            <a:prstGeom prst="rect">
              <a:avLst/>
            </a:prstGeom>
            <a:solidFill>
              <a:srgbClr val="CE67A4"/>
            </a:solidFill>
            <a:ln w="25400" cap="flat" cmpd="sng" algn="ctr">
              <a:noFill/>
              <a:prstDash val="solid"/>
            </a:ln>
            <a:effectLst/>
          </p:spPr>
          <p:txBody>
            <a:bodyPr rtlCol="0" anchor="ctr"/>
            <a:lstStyle/>
            <a:p>
              <a:pPr marL="0" marR="0" lvl="0" indent="0" algn="ctr" defTabSz="914378"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prstClr val="white"/>
                  </a:solidFill>
                  <a:effectLst/>
                  <a:uLnTx/>
                  <a:uFillTx/>
                  <a:latin typeface="メイリオ"/>
                  <a:ea typeface="メイリオ"/>
                  <a:cs typeface="+mn-cs"/>
                </a:rPr>
                <a:t>　　</a:t>
              </a:r>
              <a:r>
                <a:rPr kumimoji="0" lang="ja-JP" altLang="en-US" sz="1400" b="1" i="0" u="none" strike="noStrike" kern="0" cap="none" spc="0" normalizeH="0" baseline="0" noProof="0">
                  <a:ln>
                    <a:noFill/>
                  </a:ln>
                  <a:solidFill>
                    <a:prstClr val="white"/>
                  </a:solidFill>
                  <a:effectLst/>
                  <a:uLnTx/>
                  <a:uFillTx/>
                  <a:latin typeface="メイリオ"/>
                  <a:ea typeface="メイリオ"/>
                  <a:cs typeface="+mn-cs"/>
                </a:rPr>
                <a:t>グループ経営管理</a:t>
              </a:r>
              <a:r>
                <a:rPr kumimoji="0" lang="en-US" altLang="ja-JP" sz="1400" b="1" kern="0">
                  <a:solidFill>
                    <a:prstClr val="white"/>
                  </a:solidFill>
                  <a:latin typeface="メイリオ"/>
                  <a:ea typeface="メイリオ"/>
                </a:rPr>
                <a:t>(BI)</a:t>
              </a:r>
              <a:endParaRPr kumimoji="0" lang="ja-JP" altLang="en-US" sz="14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28" name="Freeform 336"/>
            <p:cNvSpPr>
              <a:spLocks noEditPoints="1"/>
            </p:cNvSpPr>
            <p:nvPr/>
          </p:nvSpPr>
          <p:spPr bwMode="auto">
            <a:xfrm>
              <a:off x="3332381" y="3733270"/>
              <a:ext cx="281742" cy="228458"/>
            </a:xfrm>
            <a:custGeom>
              <a:avLst/>
              <a:gdLst>
                <a:gd name="T0" fmla="*/ 881 w 946"/>
                <a:gd name="T1" fmla="*/ 110 h 705"/>
                <a:gd name="T2" fmla="*/ 688 w 946"/>
                <a:gd name="T3" fmla="*/ 675 h 705"/>
                <a:gd name="T4" fmla="*/ 574 w 946"/>
                <a:gd name="T5" fmla="*/ 263 h 705"/>
                <a:gd name="T6" fmla="*/ 380 w 946"/>
                <a:gd name="T7" fmla="*/ 675 h 705"/>
                <a:gd name="T8" fmla="*/ 266 w 946"/>
                <a:gd name="T9" fmla="*/ 415 h 705"/>
                <a:gd name="T10" fmla="*/ 72 w 946"/>
                <a:gd name="T11" fmla="*/ 675 h 705"/>
                <a:gd name="T12" fmla="*/ 0 w 946"/>
                <a:gd name="T13" fmla="*/ 705 h 705"/>
                <a:gd name="T14" fmla="*/ 946 w 946"/>
                <a:gd name="T15" fmla="*/ 675 h 705"/>
                <a:gd name="T16" fmla="*/ 170 w 946"/>
                <a:gd name="T17" fmla="*/ 381 h 705"/>
                <a:gd name="T18" fmla="*/ 177 w 946"/>
                <a:gd name="T19" fmla="*/ 380 h 705"/>
                <a:gd name="T20" fmla="*/ 190 w 946"/>
                <a:gd name="T21" fmla="*/ 375 h 705"/>
                <a:gd name="T22" fmla="*/ 201 w 946"/>
                <a:gd name="T23" fmla="*/ 365 h 705"/>
                <a:gd name="T24" fmla="*/ 207 w 946"/>
                <a:gd name="T25" fmla="*/ 351 h 705"/>
                <a:gd name="T26" fmla="*/ 207 w 946"/>
                <a:gd name="T27" fmla="*/ 343 h 705"/>
                <a:gd name="T28" fmla="*/ 204 w 946"/>
                <a:gd name="T29" fmla="*/ 329 h 705"/>
                <a:gd name="T30" fmla="*/ 455 w 946"/>
                <a:gd name="T31" fmla="*/ 123 h 705"/>
                <a:gd name="T32" fmla="*/ 466 w 946"/>
                <a:gd name="T33" fmla="*/ 128 h 705"/>
                <a:gd name="T34" fmla="*/ 477 w 946"/>
                <a:gd name="T35" fmla="*/ 129 h 705"/>
                <a:gd name="T36" fmla="*/ 484 w 946"/>
                <a:gd name="T37" fmla="*/ 129 h 705"/>
                <a:gd name="T38" fmla="*/ 497 w 946"/>
                <a:gd name="T39" fmla="*/ 125 h 705"/>
                <a:gd name="T40" fmla="*/ 507 w 946"/>
                <a:gd name="T41" fmla="*/ 115 h 705"/>
                <a:gd name="T42" fmla="*/ 513 w 946"/>
                <a:gd name="T43" fmla="*/ 103 h 705"/>
                <a:gd name="T44" fmla="*/ 750 w 946"/>
                <a:gd name="T45" fmla="*/ 55 h 705"/>
                <a:gd name="T46" fmla="*/ 756 w 946"/>
                <a:gd name="T47" fmla="*/ 63 h 705"/>
                <a:gd name="T48" fmla="*/ 768 w 946"/>
                <a:gd name="T49" fmla="*/ 73 h 705"/>
                <a:gd name="T50" fmla="*/ 779 w 946"/>
                <a:gd name="T51" fmla="*/ 75 h 705"/>
                <a:gd name="T52" fmla="*/ 785 w 946"/>
                <a:gd name="T53" fmla="*/ 77 h 705"/>
                <a:gd name="T54" fmla="*/ 800 w 946"/>
                <a:gd name="T55" fmla="*/ 73 h 705"/>
                <a:gd name="T56" fmla="*/ 812 w 946"/>
                <a:gd name="T57" fmla="*/ 65 h 705"/>
                <a:gd name="T58" fmla="*/ 820 w 946"/>
                <a:gd name="T59" fmla="*/ 53 h 705"/>
                <a:gd name="T60" fmla="*/ 822 w 946"/>
                <a:gd name="T61" fmla="*/ 38 h 705"/>
                <a:gd name="T62" fmla="*/ 822 w 946"/>
                <a:gd name="T63" fmla="*/ 30 h 705"/>
                <a:gd name="T64" fmla="*/ 816 w 946"/>
                <a:gd name="T65" fmla="*/ 17 h 705"/>
                <a:gd name="T66" fmla="*/ 806 w 946"/>
                <a:gd name="T67" fmla="*/ 6 h 705"/>
                <a:gd name="T68" fmla="*/ 792 w 946"/>
                <a:gd name="T69" fmla="*/ 1 h 705"/>
                <a:gd name="T70" fmla="*/ 785 w 946"/>
                <a:gd name="T71" fmla="*/ 0 h 705"/>
                <a:gd name="T72" fmla="*/ 771 w 946"/>
                <a:gd name="T73" fmla="*/ 2 h 705"/>
                <a:gd name="T74" fmla="*/ 759 w 946"/>
                <a:gd name="T75" fmla="*/ 9 h 705"/>
                <a:gd name="T76" fmla="*/ 750 w 946"/>
                <a:gd name="T77" fmla="*/ 20 h 705"/>
                <a:gd name="T78" fmla="*/ 747 w 946"/>
                <a:gd name="T79" fmla="*/ 33 h 705"/>
                <a:gd name="T80" fmla="*/ 510 w 946"/>
                <a:gd name="T81" fmla="*/ 74 h 705"/>
                <a:gd name="T82" fmla="*/ 497 w 946"/>
                <a:gd name="T83" fmla="*/ 59 h 705"/>
                <a:gd name="T84" fmla="*/ 488 w 946"/>
                <a:gd name="T85" fmla="*/ 55 h 705"/>
                <a:gd name="T86" fmla="*/ 477 w 946"/>
                <a:gd name="T87" fmla="*/ 54 h 705"/>
                <a:gd name="T88" fmla="*/ 470 w 946"/>
                <a:gd name="T89" fmla="*/ 54 h 705"/>
                <a:gd name="T90" fmla="*/ 455 w 946"/>
                <a:gd name="T91" fmla="*/ 60 h 705"/>
                <a:gd name="T92" fmla="*/ 446 w 946"/>
                <a:gd name="T93" fmla="*/ 71 h 705"/>
                <a:gd name="T94" fmla="*/ 440 w 946"/>
                <a:gd name="T95" fmla="*/ 84 h 705"/>
                <a:gd name="T96" fmla="*/ 438 w 946"/>
                <a:gd name="T97" fmla="*/ 91 h 705"/>
                <a:gd name="T98" fmla="*/ 441 w 946"/>
                <a:gd name="T99" fmla="*/ 105 h 705"/>
                <a:gd name="T100" fmla="*/ 190 w 946"/>
                <a:gd name="T101" fmla="*/ 312 h 705"/>
                <a:gd name="T102" fmla="*/ 180 w 946"/>
                <a:gd name="T103" fmla="*/ 307 h 705"/>
                <a:gd name="T104" fmla="*/ 170 w 946"/>
                <a:gd name="T105" fmla="*/ 305 h 705"/>
                <a:gd name="T106" fmla="*/ 161 w 946"/>
                <a:gd name="T107" fmla="*/ 306 h 705"/>
                <a:gd name="T108" fmla="*/ 148 w 946"/>
                <a:gd name="T109" fmla="*/ 312 h 705"/>
                <a:gd name="T110" fmla="*/ 137 w 946"/>
                <a:gd name="T111" fmla="*/ 321 h 705"/>
                <a:gd name="T112" fmla="*/ 131 w 946"/>
                <a:gd name="T113" fmla="*/ 336 h 705"/>
                <a:gd name="T114" fmla="*/ 131 w 946"/>
                <a:gd name="T115" fmla="*/ 343 h 705"/>
                <a:gd name="T116" fmla="*/ 134 w 946"/>
                <a:gd name="T117" fmla="*/ 359 h 705"/>
                <a:gd name="T118" fmla="*/ 142 w 946"/>
                <a:gd name="T119" fmla="*/ 371 h 705"/>
                <a:gd name="T120" fmla="*/ 154 w 946"/>
                <a:gd name="T121" fmla="*/ 379 h 705"/>
                <a:gd name="T122" fmla="*/ 170 w 946"/>
                <a:gd name="T123" fmla="*/ 381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46" h="705">
                  <a:moveTo>
                    <a:pt x="881" y="675"/>
                  </a:moveTo>
                  <a:lnTo>
                    <a:pt x="881" y="110"/>
                  </a:lnTo>
                  <a:lnTo>
                    <a:pt x="688" y="110"/>
                  </a:lnTo>
                  <a:lnTo>
                    <a:pt x="688" y="675"/>
                  </a:lnTo>
                  <a:lnTo>
                    <a:pt x="574" y="675"/>
                  </a:lnTo>
                  <a:lnTo>
                    <a:pt x="574" y="263"/>
                  </a:lnTo>
                  <a:lnTo>
                    <a:pt x="380" y="263"/>
                  </a:lnTo>
                  <a:lnTo>
                    <a:pt x="380" y="675"/>
                  </a:lnTo>
                  <a:lnTo>
                    <a:pt x="266" y="675"/>
                  </a:lnTo>
                  <a:lnTo>
                    <a:pt x="266" y="415"/>
                  </a:lnTo>
                  <a:lnTo>
                    <a:pt x="72" y="415"/>
                  </a:lnTo>
                  <a:lnTo>
                    <a:pt x="72" y="675"/>
                  </a:lnTo>
                  <a:lnTo>
                    <a:pt x="0" y="675"/>
                  </a:lnTo>
                  <a:lnTo>
                    <a:pt x="0" y="705"/>
                  </a:lnTo>
                  <a:lnTo>
                    <a:pt x="946" y="705"/>
                  </a:lnTo>
                  <a:lnTo>
                    <a:pt x="946" y="675"/>
                  </a:lnTo>
                  <a:lnTo>
                    <a:pt x="881" y="675"/>
                  </a:lnTo>
                  <a:close/>
                  <a:moveTo>
                    <a:pt x="170" y="381"/>
                  </a:moveTo>
                  <a:lnTo>
                    <a:pt x="170" y="381"/>
                  </a:lnTo>
                  <a:lnTo>
                    <a:pt x="177" y="380"/>
                  </a:lnTo>
                  <a:lnTo>
                    <a:pt x="184" y="379"/>
                  </a:lnTo>
                  <a:lnTo>
                    <a:pt x="190" y="375"/>
                  </a:lnTo>
                  <a:lnTo>
                    <a:pt x="196" y="371"/>
                  </a:lnTo>
                  <a:lnTo>
                    <a:pt x="201" y="365"/>
                  </a:lnTo>
                  <a:lnTo>
                    <a:pt x="204" y="359"/>
                  </a:lnTo>
                  <a:lnTo>
                    <a:pt x="207" y="351"/>
                  </a:lnTo>
                  <a:lnTo>
                    <a:pt x="207" y="343"/>
                  </a:lnTo>
                  <a:lnTo>
                    <a:pt x="207" y="343"/>
                  </a:lnTo>
                  <a:lnTo>
                    <a:pt x="207" y="336"/>
                  </a:lnTo>
                  <a:lnTo>
                    <a:pt x="204" y="329"/>
                  </a:lnTo>
                  <a:lnTo>
                    <a:pt x="455" y="123"/>
                  </a:lnTo>
                  <a:lnTo>
                    <a:pt x="455" y="123"/>
                  </a:lnTo>
                  <a:lnTo>
                    <a:pt x="460" y="126"/>
                  </a:lnTo>
                  <a:lnTo>
                    <a:pt x="466" y="128"/>
                  </a:lnTo>
                  <a:lnTo>
                    <a:pt x="471" y="129"/>
                  </a:lnTo>
                  <a:lnTo>
                    <a:pt x="477" y="129"/>
                  </a:lnTo>
                  <a:lnTo>
                    <a:pt x="477" y="129"/>
                  </a:lnTo>
                  <a:lnTo>
                    <a:pt x="484" y="129"/>
                  </a:lnTo>
                  <a:lnTo>
                    <a:pt x="491" y="127"/>
                  </a:lnTo>
                  <a:lnTo>
                    <a:pt x="497" y="125"/>
                  </a:lnTo>
                  <a:lnTo>
                    <a:pt x="502" y="120"/>
                  </a:lnTo>
                  <a:lnTo>
                    <a:pt x="507" y="115"/>
                  </a:lnTo>
                  <a:lnTo>
                    <a:pt x="510" y="109"/>
                  </a:lnTo>
                  <a:lnTo>
                    <a:pt x="513" y="103"/>
                  </a:lnTo>
                  <a:lnTo>
                    <a:pt x="515" y="96"/>
                  </a:lnTo>
                  <a:lnTo>
                    <a:pt x="750" y="55"/>
                  </a:lnTo>
                  <a:lnTo>
                    <a:pt x="750" y="55"/>
                  </a:lnTo>
                  <a:lnTo>
                    <a:pt x="756" y="63"/>
                  </a:lnTo>
                  <a:lnTo>
                    <a:pt x="765" y="71"/>
                  </a:lnTo>
                  <a:lnTo>
                    <a:pt x="768" y="73"/>
                  </a:lnTo>
                  <a:lnTo>
                    <a:pt x="774" y="75"/>
                  </a:lnTo>
                  <a:lnTo>
                    <a:pt x="779" y="75"/>
                  </a:lnTo>
                  <a:lnTo>
                    <a:pt x="785" y="77"/>
                  </a:lnTo>
                  <a:lnTo>
                    <a:pt x="785" y="77"/>
                  </a:lnTo>
                  <a:lnTo>
                    <a:pt x="792" y="75"/>
                  </a:lnTo>
                  <a:lnTo>
                    <a:pt x="800" y="73"/>
                  </a:lnTo>
                  <a:lnTo>
                    <a:pt x="806" y="69"/>
                  </a:lnTo>
                  <a:lnTo>
                    <a:pt x="812" y="65"/>
                  </a:lnTo>
                  <a:lnTo>
                    <a:pt x="816" y="60"/>
                  </a:lnTo>
                  <a:lnTo>
                    <a:pt x="820" y="53"/>
                  </a:lnTo>
                  <a:lnTo>
                    <a:pt x="822" y="45"/>
                  </a:lnTo>
                  <a:lnTo>
                    <a:pt x="822" y="38"/>
                  </a:lnTo>
                  <a:lnTo>
                    <a:pt x="822" y="38"/>
                  </a:lnTo>
                  <a:lnTo>
                    <a:pt x="822" y="30"/>
                  </a:lnTo>
                  <a:lnTo>
                    <a:pt x="820" y="23"/>
                  </a:lnTo>
                  <a:lnTo>
                    <a:pt x="816" y="17"/>
                  </a:lnTo>
                  <a:lnTo>
                    <a:pt x="812" y="11"/>
                  </a:lnTo>
                  <a:lnTo>
                    <a:pt x="806" y="6"/>
                  </a:lnTo>
                  <a:lnTo>
                    <a:pt x="800" y="2"/>
                  </a:lnTo>
                  <a:lnTo>
                    <a:pt x="792" y="1"/>
                  </a:lnTo>
                  <a:lnTo>
                    <a:pt x="785" y="0"/>
                  </a:lnTo>
                  <a:lnTo>
                    <a:pt x="785" y="0"/>
                  </a:lnTo>
                  <a:lnTo>
                    <a:pt x="778" y="1"/>
                  </a:lnTo>
                  <a:lnTo>
                    <a:pt x="771" y="2"/>
                  </a:lnTo>
                  <a:lnTo>
                    <a:pt x="765" y="6"/>
                  </a:lnTo>
                  <a:lnTo>
                    <a:pt x="759" y="9"/>
                  </a:lnTo>
                  <a:lnTo>
                    <a:pt x="755" y="14"/>
                  </a:lnTo>
                  <a:lnTo>
                    <a:pt x="750" y="20"/>
                  </a:lnTo>
                  <a:lnTo>
                    <a:pt x="748" y="26"/>
                  </a:lnTo>
                  <a:lnTo>
                    <a:pt x="747" y="33"/>
                  </a:lnTo>
                  <a:lnTo>
                    <a:pt x="510" y="74"/>
                  </a:lnTo>
                  <a:lnTo>
                    <a:pt x="510" y="74"/>
                  </a:lnTo>
                  <a:lnTo>
                    <a:pt x="504" y="66"/>
                  </a:lnTo>
                  <a:lnTo>
                    <a:pt x="497" y="59"/>
                  </a:lnTo>
                  <a:lnTo>
                    <a:pt x="492" y="56"/>
                  </a:lnTo>
                  <a:lnTo>
                    <a:pt x="488" y="55"/>
                  </a:lnTo>
                  <a:lnTo>
                    <a:pt x="483" y="54"/>
                  </a:lnTo>
                  <a:lnTo>
                    <a:pt x="477" y="54"/>
                  </a:lnTo>
                  <a:lnTo>
                    <a:pt x="477" y="54"/>
                  </a:lnTo>
                  <a:lnTo>
                    <a:pt x="470" y="54"/>
                  </a:lnTo>
                  <a:lnTo>
                    <a:pt x="462" y="56"/>
                  </a:lnTo>
                  <a:lnTo>
                    <a:pt x="455" y="60"/>
                  </a:lnTo>
                  <a:lnTo>
                    <a:pt x="449" y="65"/>
                  </a:lnTo>
                  <a:lnTo>
                    <a:pt x="446" y="71"/>
                  </a:lnTo>
                  <a:lnTo>
                    <a:pt x="442" y="77"/>
                  </a:lnTo>
                  <a:lnTo>
                    <a:pt x="440" y="84"/>
                  </a:lnTo>
                  <a:lnTo>
                    <a:pt x="438" y="91"/>
                  </a:lnTo>
                  <a:lnTo>
                    <a:pt x="438" y="91"/>
                  </a:lnTo>
                  <a:lnTo>
                    <a:pt x="440" y="99"/>
                  </a:lnTo>
                  <a:lnTo>
                    <a:pt x="441" y="105"/>
                  </a:lnTo>
                  <a:lnTo>
                    <a:pt x="190" y="312"/>
                  </a:lnTo>
                  <a:lnTo>
                    <a:pt x="190" y="312"/>
                  </a:lnTo>
                  <a:lnTo>
                    <a:pt x="185" y="308"/>
                  </a:lnTo>
                  <a:lnTo>
                    <a:pt x="180" y="307"/>
                  </a:lnTo>
                  <a:lnTo>
                    <a:pt x="174" y="306"/>
                  </a:lnTo>
                  <a:lnTo>
                    <a:pt x="170" y="305"/>
                  </a:lnTo>
                  <a:lnTo>
                    <a:pt x="170" y="305"/>
                  </a:lnTo>
                  <a:lnTo>
                    <a:pt x="161" y="306"/>
                  </a:lnTo>
                  <a:lnTo>
                    <a:pt x="154" y="308"/>
                  </a:lnTo>
                  <a:lnTo>
                    <a:pt x="148" y="312"/>
                  </a:lnTo>
                  <a:lnTo>
                    <a:pt x="142" y="317"/>
                  </a:lnTo>
                  <a:lnTo>
                    <a:pt x="137" y="321"/>
                  </a:lnTo>
                  <a:lnTo>
                    <a:pt x="134" y="329"/>
                  </a:lnTo>
                  <a:lnTo>
                    <a:pt x="131" y="336"/>
                  </a:lnTo>
                  <a:lnTo>
                    <a:pt x="131" y="343"/>
                  </a:lnTo>
                  <a:lnTo>
                    <a:pt x="131" y="343"/>
                  </a:lnTo>
                  <a:lnTo>
                    <a:pt x="131" y="351"/>
                  </a:lnTo>
                  <a:lnTo>
                    <a:pt x="134" y="359"/>
                  </a:lnTo>
                  <a:lnTo>
                    <a:pt x="137" y="365"/>
                  </a:lnTo>
                  <a:lnTo>
                    <a:pt x="142" y="371"/>
                  </a:lnTo>
                  <a:lnTo>
                    <a:pt x="148" y="375"/>
                  </a:lnTo>
                  <a:lnTo>
                    <a:pt x="154" y="379"/>
                  </a:lnTo>
                  <a:lnTo>
                    <a:pt x="161" y="380"/>
                  </a:lnTo>
                  <a:lnTo>
                    <a:pt x="170" y="381"/>
                  </a:lnTo>
                  <a:lnTo>
                    <a:pt x="170" y="3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grpSp>
        <p:nvGrpSpPr>
          <p:cNvPr id="70" name="グループ化 69">
            <a:extLst>
              <a:ext uri="{FF2B5EF4-FFF2-40B4-BE49-F238E27FC236}">
                <a16:creationId xmlns:a16="http://schemas.microsoft.com/office/drawing/2014/main" id="{8C3F4C5C-0669-A3BD-5364-4E861752CB03}"/>
              </a:ext>
            </a:extLst>
          </p:cNvPr>
          <p:cNvGrpSpPr/>
          <p:nvPr/>
        </p:nvGrpSpPr>
        <p:grpSpPr>
          <a:xfrm>
            <a:off x="3186788" y="4263938"/>
            <a:ext cx="2645352" cy="507566"/>
            <a:chOff x="3177924" y="4233816"/>
            <a:chExt cx="2645352" cy="507566"/>
          </a:xfrm>
        </p:grpSpPr>
        <p:sp>
          <p:nvSpPr>
            <p:cNvPr id="26" name="正方形/長方形 25"/>
            <p:cNvSpPr/>
            <p:nvPr/>
          </p:nvSpPr>
          <p:spPr>
            <a:xfrm>
              <a:off x="3177924" y="4233816"/>
              <a:ext cx="2645352" cy="507566"/>
            </a:xfrm>
            <a:prstGeom prst="rect">
              <a:avLst/>
            </a:prstGeom>
            <a:solidFill>
              <a:srgbClr val="8FC31F"/>
            </a:solidFill>
            <a:ln w="25400" cap="flat" cmpd="sng" algn="ctr">
              <a:noFill/>
              <a:prstDash val="solid"/>
            </a:ln>
            <a:effectLst/>
          </p:spPr>
          <p:txBody>
            <a:bodyPr rtlCol="0" anchor="ctr"/>
            <a:lstStyle/>
            <a:p>
              <a:pPr marL="0" marR="0" lvl="0" indent="0" algn="ctr" defTabSz="914378"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prstClr val="white"/>
                  </a:solidFill>
                  <a:effectLst/>
                  <a:uLnTx/>
                  <a:uFillTx/>
                  <a:latin typeface="メイリオ"/>
                  <a:ea typeface="メイリオ"/>
                  <a:cs typeface="+mn-cs"/>
                </a:rPr>
                <a:t>　　</a:t>
              </a:r>
              <a:r>
                <a:rPr kumimoji="0" lang="ja-JP" altLang="en-US" sz="1400" b="1" i="0" u="none" strike="noStrike" kern="0" cap="none" spc="0" normalizeH="0" baseline="0" noProof="0">
                  <a:ln>
                    <a:noFill/>
                  </a:ln>
                  <a:solidFill>
                    <a:prstClr val="white"/>
                  </a:solidFill>
                  <a:effectLst/>
                  <a:uLnTx/>
                  <a:uFillTx/>
                  <a:latin typeface="メイリオ"/>
                  <a:ea typeface="メイリオ"/>
                  <a:cs typeface="+mn-cs"/>
                </a:rPr>
                <a:t>システム連携ツール</a:t>
              </a:r>
            </a:p>
          </p:txBody>
        </p:sp>
        <p:pic>
          <p:nvPicPr>
            <p:cNvPr id="31" name="図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32381" y="4373500"/>
              <a:ext cx="272204" cy="193567"/>
            </a:xfrm>
            <a:prstGeom prst="rect">
              <a:avLst/>
            </a:prstGeom>
          </p:spPr>
        </p:pic>
      </p:grpSp>
      <p:sp>
        <p:nvSpPr>
          <p:cNvPr id="32" name="テキスト ボックス 31"/>
          <p:cNvSpPr txBox="1"/>
          <p:nvPr/>
        </p:nvSpPr>
        <p:spPr>
          <a:xfrm>
            <a:off x="590101" y="1763641"/>
            <a:ext cx="1501726"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prstClr val="white"/>
                </a:solidFill>
                <a:effectLst/>
                <a:uLnTx/>
                <a:uFillTx/>
              </a:rPr>
              <a:t>統合会計</a:t>
            </a:r>
          </a:p>
        </p:txBody>
      </p:sp>
      <p:sp>
        <p:nvSpPr>
          <p:cNvPr id="33" name="テキスト ボックス 32"/>
          <p:cNvSpPr txBox="1"/>
          <p:nvPr/>
        </p:nvSpPr>
        <p:spPr>
          <a:xfrm>
            <a:off x="2250140" y="1798359"/>
            <a:ext cx="1174558"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prstClr val="white"/>
                </a:solidFill>
                <a:effectLst/>
                <a:uLnTx/>
                <a:uFillTx/>
              </a:rPr>
              <a:t>固定資産</a:t>
            </a:r>
          </a:p>
        </p:txBody>
      </p:sp>
      <p:sp>
        <p:nvSpPr>
          <p:cNvPr id="34" name="テキスト ボックス 33"/>
          <p:cNvSpPr txBox="1"/>
          <p:nvPr/>
        </p:nvSpPr>
        <p:spPr>
          <a:xfrm>
            <a:off x="3837198" y="1797456"/>
            <a:ext cx="8056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prstClr val="white"/>
                </a:solidFill>
                <a:effectLst/>
                <a:uLnTx/>
                <a:uFillTx/>
              </a:rPr>
              <a:t>手形</a:t>
            </a:r>
          </a:p>
        </p:txBody>
      </p:sp>
      <p:sp>
        <p:nvSpPr>
          <p:cNvPr id="35" name="テキスト ボックス 34"/>
          <p:cNvSpPr txBox="1"/>
          <p:nvPr/>
        </p:nvSpPr>
        <p:spPr>
          <a:xfrm>
            <a:off x="5118976" y="1665604"/>
            <a:ext cx="915947"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prstClr val="white"/>
                </a:solidFill>
                <a:effectLst/>
                <a:uLnTx/>
                <a:uFillTx/>
              </a:rPr>
              <a:t>人事</a:t>
            </a:r>
          </a:p>
        </p:txBody>
      </p:sp>
      <p:sp>
        <p:nvSpPr>
          <p:cNvPr id="38" name="テキスト ボックス 37"/>
          <p:cNvSpPr txBox="1"/>
          <p:nvPr/>
        </p:nvSpPr>
        <p:spPr>
          <a:xfrm>
            <a:off x="1689553" y="998266"/>
            <a:ext cx="2295731"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srgbClr val="008CCF">
                    <a:lumMod val="50000"/>
                  </a:srgbClr>
                </a:solidFill>
                <a:effectLst/>
                <a:uLnTx/>
                <a:uFillTx/>
              </a:rPr>
              <a:t>会計ソリューション</a:t>
            </a:r>
          </a:p>
        </p:txBody>
      </p:sp>
      <p:sp>
        <p:nvSpPr>
          <p:cNvPr id="39" name="テキスト ボックス 38"/>
          <p:cNvSpPr txBox="1"/>
          <p:nvPr/>
        </p:nvSpPr>
        <p:spPr>
          <a:xfrm>
            <a:off x="5883217" y="998266"/>
            <a:ext cx="2900784"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srgbClr val="EE5500"/>
                </a:solidFill>
                <a:effectLst/>
                <a:uLnTx/>
                <a:uFillTx/>
              </a:rPr>
              <a:t>人事給与ソリューション</a:t>
            </a:r>
          </a:p>
        </p:txBody>
      </p:sp>
      <p:sp>
        <p:nvSpPr>
          <p:cNvPr id="40" name="テキスト ボックス 39"/>
          <p:cNvSpPr txBox="1"/>
          <p:nvPr/>
        </p:nvSpPr>
        <p:spPr>
          <a:xfrm>
            <a:off x="3512828" y="3214581"/>
            <a:ext cx="2295731"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prstClr val="black">
                    <a:lumMod val="65000"/>
                    <a:lumOff val="35000"/>
                  </a:prstClr>
                </a:solidFill>
                <a:effectLst/>
                <a:uLnTx/>
                <a:uFillTx/>
              </a:rPr>
              <a:t>オプション製品</a:t>
            </a:r>
          </a:p>
        </p:txBody>
      </p:sp>
      <p:sp>
        <p:nvSpPr>
          <p:cNvPr id="41" name="Freeform 20"/>
          <p:cNvSpPr>
            <a:spLocks noEditPoints="1"/>
          </p:cNvSpPr>
          <p:nvPr/>
        </p:nvSpPr>
        <p:spPr bwMode="auto">
          <a:xfrm>
            <a:off x="3157554" y="3234734"/>
            <a:ext cx="267144" cy="270730"/>
          </a:xfrm>
          <a:custGeom>
            <a:avLst/>
            <a:gdLst>
              <a:gd name="T0" fmla="*/ 321 w 496"/>
              <a:gd name="T1" fmla="*/ 288 h 503"/>
              <a:gd name="T2" fmla="*/ 330 w 496"/>
              <a:gd name="T3" fmla="*/ 279 h 503"/>
              <a:gd name="T4" fmla="*/ 316 w 496"/>
              <a:gd name="T5" fmla="*/ 265 h 503"/>
              <a:gd name="T6" fmla="*/ 290 w 496"/>
              <a:gd name="T7" fmla="*/ 290 h 503"/>
              <a:gd name="T8" fmla="*/ 277 w 496"/>
              <a:gd name="T9" fmla="*/ 276 h 503"/>
              <a:gd name="T10" fmla="*/ 336 w 496"/>
              <a:gd name="T11" fmla="*/ 214 h 503"/>
              <a:gd name="T12" fmla="*/ 336 w 496"/>
              <a:gd name="T13" fmla="*/ 214 h 503"/>
              <a:gd name="T14" fmla="*/ 378 w 496"/>
              <a:gd name="T15" fmla="*/ 203 h 503"/>
              <a:gd name="T16" fmla="*/ 378 w 496"/>
              <a:gd name="T17" fmla="*/ 203 h 503"/>
              <a:gd name="T18" fmla="*/ 381 w 496"/>
              <a:gd name="T19" fmla="*/ 203 h 503"/>
              <a:gd name="T20" fmla="*/ 381 w 496"/>
              <a:gd name="T21" fmla="*/ 203 h 503"/>
              <a:gd name="T22" fmla="*/ 467 w 496"/>
              <a:gd name="T23" fmla="*/ 176 h 503"/>
              <a:gd name="T24" fmla="*/ 495 w 496"/>
              <a:gd name="T25" fmla="*/ 102 h 503"/>
              <a:gd name="T26" fmla="*/ 433 w 496"/>
              <a:gd name="T27" fmla="*/ 146 h 503"/>
              <a:gd name="T28" fmla="*/ 377 w 496"/>
              <a:gd name="T29" fmla="*/ 119 h 503"/>
              <a:gd name="T30" fmla="*/ 372 w 496"/>
              <a:gd name="T31" fmla="*/ 58 h 503"/>
              <a:gd name="T32" fmla="*/ 435 w 496"/>
              <a:gd name="T33" fmla="*/ 15 h 503"/>
              <a:gd name="T34" fmla="*/ 327 w 496"/>
              <a:gd name="T35" fmla="*/ 36 h 503"/>
              <a:gd name="T36" fmla="*/ 299 w 496"/>
              <a:gd name="T37" fmla="*/ 122 h 503"/>
              <a:gd name="T38" fmla="*/ 299 w 496"/>
              <a:gd name="T39" fmla="*/ 122 h 503"/>
              <a:gd name="T40" fmla="*/ 300 w 496"/>
              <a:gd name="T41" fmla="*/ 124 h 503"/>
              <a:gd name="T42" fmla="*/ 300 w 496"/>
              <a:gd name="T43" fmla="*/ 125 h 503"/>
              <a:gd name="T44" fmla="*/ 289 w 496"/>
              <a:gd name="T45" fmla="*/ 167 h 503"/>
              <a:gd name="T46" fmla="*/ 226 w 496"/>
              <a:gd name="T47" fmla="*/ 226 h 503"/>
              <a:gd name="T48" fmla="*/ 115 w 496"/>
              <a:gd name="T49" fmla="*/ 114 h 503"/>
              <a:gd name="T50" fmla="*/ 100 w 496"/>
              <a:gd name="T51" fmla="*/ 74 h 503"/>
              <a:gd name="T52" fmla="*/ 31 w 496"/>
              <a:gd name="T53" fmla="*/ 28 h 503"/>
              <a:gd name="T54" fmla="*/ 14 w 496"/>
              <a:gd name="T55" fmla="*/ 44 h 503"/>
              <a:gd name="T56" fmla="*/ 60 w 496"/>
              <a:gd name="T57" fmla="*/ 114 h 503"/>
              <a:gd name="T58" fmla="*/ 101 w 496"/>
              <a:gd name="T59" fmla="*/ 128 h 503"/>
              <a:gd name="T60" fmla="*/ 212 w 496"/>
              <a:gd name="T61" fmla="*/ 239 h 503"/>
              <a:gd name="T62" fmla="*/ 17 w 496"/>
              <a:gd name="T63" fmla="*/ 421 h 503"/>
              <a:gd name="T64" fmla="*/ 17 w 496"/>
              <a:gd name="T65" fmla="*/ 485 h 503"/>
              <a:gd name="T66" fmla="*/ 82 w 496"/>
              <a:gd name="T67" fmla="*/ 485 h 503"/>
              <a:gd name="T68" fmla="*/ 264 w 496"/>
              <a:gd name="T69" fmla="*/ 291 h 503"/>
              <a:gd name="T70" fmla="*/ 277 w 496"/>
              <a:gd name="T71" fmla="*/ 304 h 503"/>
              <a:gd name="T72" fmla="*/ 251 w 496"/>
              <a:gd name="T73" fmla="*/ 329 h 503"/>
              <a:gd name="T74" fmla="*/ 266 w 496"/>
              <a:gd name="T75" fmla="*/ 343 h 503"/>
              <a:gd name="T76" fmla="*/ 275 w 496"/>
              <a:gd name="T77" fmla="*/ 334 h 503"/>
              <a:gd name="T78" fmla="*/ 408 w 496"/>
              <a:gd name="T79" fmla="*/ 485 h 503"/>
              <a:gd name="T80" fmla="*/ 472 w 496"/>
              <a:gd name="T81" fmla="*/ 485 h 503"/>
              <a:gd name="T82" fmla="*/ 472 w 496"/>
              <a:gd name="T83" fmla="*/ 421 h 503"/>
              <a:gd name="T84" fmla="*/ 321 w 496"/>
              <a:gd name="T85" fmla="*/ 288 h 503"/>
              <a:gd name="T86" fmla="*/ 63 w 496"/>
              <a:gd name="T87" fmla="*/ 467 h 503"/>
              <a:gd name="T88" fmla="*/ 36 w 496"/>
              <a:gd name="T89" fmla="*/ 467 h 503"/>
              <a:gd name="T90" fmla="*/ 36 w 496"/>
              <a:gd name="T91" fmla="*/ 440 h 503"/>
              <a:gd name="T92" fmla="*/ 63 w 496"/>
              <a:gd name="T93" fmla="*/ 440 h 503"/>
              <a:gd name="T94" fmla="*/ 63 w 496"/>
              <a:gd name="T95" fmla="*/ 467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96" h="503">
                <a:moveTo>
                  <a:pt x="321" y="288"/>
                </a:moveTo>
                <a:cubicBezTo>
                  <a:pt x="330" y="279"/>
                  <a:pt x="330" y="279"/>
                  <a:pt x="330" y="279"/>
                </a:cubicBezTo>
                <a:cubicBezTo>
                  <a:pt x="316" y="265"/>
                  <a:pt x="316" y="265"/>
                  <a:pt x="316" y="265"/>
                </a:cubicBezTo>
                <a:cubicBezTo>
                  <a:pt x="290" y="290"/>
                  <a:pt x="290" y="290"/>
                  <a:pt x="290" y="290"/>
                </a:cubicBezTo>
                <a:cubicBezTo>
                  <a:pt x="277" y="276"/>
                  <a:pt x="277" y="276"/>
                  <a:pt x="277" y="276"/>
                </a:cubicBezTo>
                <a:cubicBezTo>
                  <a:pt x="336" y="214"/>
                  <a:pt x="336" y="214"/>
                  <a:pt x="336" y="214"/>
                </a:cubicBezTo>
                <a:cubicBezTo>
                  <a:pt x="336" y="214"/>
                  <a:pt x="336" y="214"/>
                  <a:pt x="336" y="214"/>
                </a:cubicBezTo>
                <a:cubicBezTo>
                  <a:pt x="346" y="202"/>
                  <a:pt x="362" y="200"/>
                  <a:pt x="378" y="203"/>
                </a:cubicBezTo>
                <a:cubicBezTo>
                  <a:pt x="378" y="203"/>
                  <a:pt x="378" y="203"/>
                  <a:pt x="378" y="203"/>
                </a:cubicBezTo>
                <a:cubicBezTo>
                  <a:pt x="379" y="203"/>
                  <a:pt x="380" y="203"/>
                  <a:pt x="381" y="203"/>
                </a:cubicBezTo>
                <a:cubicBezTo>
                  <a:pt x="381" y="203"/>
                  <a:pt x="381" y="203"/>
                  <a:pt x="381" y="203"/>
                </a:cubicBezTo>
                <a:cubicBezTo>
                  <a:pt x="411" y="208"/>
                  <a:pt x="443" y="199"/>
                  <a:pt x="467" y="176"/>
                </a:cubicBezTo>
                <a:cubicBezTo>
                  <a:pt x="487" y="155"/>
                  <a:pt x="496" y="129"/>
                  <a:pt x="495" y="102"/>
                </a:cubicBezTo>
                <a:cubicBezTo>
                  <a:pt x="433" y="146"/>
                  <a:pt x="433" y="146"/>
                  <a:pt x="433" y="146"/>
                </a:cubicBezTo>
                <a:cubicBezTo>
                  <a:pt x="377" y="119"/>
                  <a:pt x="377" y="119"/>
                  <a:pt x="377" y="119"/>
                </a:cubicBezTo>
                <a:cubicBezTo>
                  <a:pt x="372" y="58"/>
                  <a:pt x="372" y="58"/>
                  <a:pt x="372" y="58"/>
                </a:cubicBezTo>
                <a:cubicBezTo>
                  <a:pt x="435" y="15"/>
                  <a:pt x="435" y="15"/>
                  <a:pt x="435" y="15"/>
                </a:cubicBezTo>
                <a:cubicBezTo>
                  <a:pt x="399" y="0"/>
                  <a:pt x="356" y="7"/>
                  <a:pt x="327" y="36"/>
                </a:cubicBezTo>
                <a:cubicBezTo>
                  <a:pt x="304" y="59"/>
                  <a:pt x="294" y="92"/>
                  <a:pt x="299" y="122"/>
                </a:cubicBezTo>
                <a:cubicBezTo>
                  <a:pt x="299" y="122"/>
                  <a:pt x="299" y="122"/>
                  <a:pt x="299" y="122"/>
                </a:cubicBezTo>
                <a:cubicBezTo>
                  <a:pt x="300" y="123"/>
                  <a:pt x="300" y="123"/>
                  <a:pt x="300" y="124"/>
                </a:cubicBezTo>
                <a:cubicBezTo>
                  <a:pt x="300" y="124"/>
                  <a:pt x="300" y="125"/>
                  <a:pt x="300" y="125"/>
                </a:cubicBezTo>
                <a:cubicBezTo>
                  <a:pt x="303" y="141"/>
                  <a:pt x="300" y="157"/>
                  <a:pt x="289" y="167"/>
                </a:cubicBezTo>
                <a:cubicBezTo>
                  <a:pt x="226" y="226"/>
                  <a:pt x="226" y="226"/>
                  <a:pt x="226" y="226"/>
                </a:cubicBezTo>
                <a:cubicBezTo>
                  <a:pt x="115" y="114"/>
                  <a:pt x="115" y="114"/>
                  <a:pt x="115" y="114"/>
                </a:cubicBezTo>
                <a:cubicBezTo>
                  <a:pt x="100" y="74"/>
                  <a:pt x="100" y="74"/>
                  <a:pt x="100" y="74"/>
                </a:cubicBezTo>
                <a:cubicBezTo>
                  <a:pt x="31" y="28"/>
                  <a:pt x="31" y="28"/>
                  <a:pt x="31" y="28"/>
                </a:cubicBezTo>
                <a:cubicBezTo>
                  <a:pt x="14" y="44"/>
                  <a:pt x="14" y="44"/>
                  <a:pt x="14" y="44"/>
                </a:cubicBezTo>
                <a:cubicBezTo>
                  <a:pt x="60" y="114"/>
                  <a:pt x="60" y="114"/>
                  <a:pt x="60" y="114"/>
                </a:cubicBezTo>
                <a:cubicBezTo>
                  <a:pt x="101" y="128"/>
                  <a:pt x="101" y="128"/>
                  <a:pt x="101" y="128"/>
                </a:cubicBezTo>
                <a:cubicBezTo>
                  <a:pt x="212" y="239"/>
                  <a:pt x="212" y="239"/>
                  <a:pt x="212" y="239"/>
                </a:cubicBezTo>
                <a:cubicBezTo>
                  <a:pt x="17" y="421"/>
                  <a:pt x="17" y="421"/>
                  <a:pt x="17" y="421"/>
                </a:cubicBezTo>
                <a:cubicBezTo>
                  <a:pt x="0" y="439"/>
                  <a:pt x="0" y="468"/>
                  <a:pt x="17" y="485"/>
                </a:cubicBezTo>
                <a:cubicBezTo>
                  <a:pt x="35" y="503"/>
                  <a:pt x="64" y="503"/>
                  <a:pt x="82" y="485"/>
                </a:cubicBezTo>
                <a:cubicBezTo>
                  <a:pt x="264" y="291"/>
                  <a:pt x="264" y="291"/>
                  <a:pt x="264" y="291"/>
                </a:cubicBezTo>
                <a:cubicBezTo>
                  <a:pt x="277" y="304"/>
                  <a:pt x="277" y="304"/>
                  <a:pt x="277" y="304"/>
                </a:cubicBezTo>
                <a:cubicBezTo>
                  <a:pt x="251" y="329"/>
                  <a:pt x="251" y="329"/>
                  <a:pt x="251" y="329"/>
                </a:cubicBezTo>
                <a:cubicBezTo>
                  <a:pt x="266" y="343"/>
                  <a:pt x="266" y="343"/>
                  <a:pt x="266" y="343"/>
                </a:cubicBezTo>
                <a:cubicBezTo>
                  <a:pt x="275" y="334"/>
                  <a:pt x="275" y="334"/>
                  <a:pt x="275" y="334"/>
                </a:cubicBezTo>
                <a:cubicBezTo>
                  <a:pt x="408" y="485"/>
                  <a:pt x="408" y="485"/>
                  <a:pt x="408" y="485"/>
                </a:cubicBezTo>
                <a:cubicBezTo>
                  <a:pt x="426" y="503"/>
                  <a:pt x="454" y="503"/>
                  <a:pt x="472" y="485"/>
                </a:cubicBezTo>
                <a:cubicBezTo>
                  <a:pt x="490" y="468"/>
                  <a:pt x="490" y="439"/>
                  <a:pt x="472" y="421"/>
                </a:cubicBezTo>
                <a:lnTo>
                  <a:pt x="321" y="288"/>
                </a:lnTo>
                <a:close/>
                <a:moveTo>
                  <a:pt x="63" y="467"/>
                </a:moveTo>
                <a:cubicBezTo>
                  <a:pt x="56" y="474"/>
                  <a:pt x="43" y="474"/>
                  <a:pt x="36" y="467"/>
                </a:cubicBezTo>
                <a:cubicBezTo>
                  <a:pt x="28" y="459"/>
                  <a:pt x="28" y="447"/>
                  <a:pt x="36" y="440"/>
                </a:cubicBezTo>
                <a:cubicBezTo>
                  <a:pt x="43" y="432"/>
                  <a:pt x="56" y="432"/>
                  <a:pt x="63" y="440"/>
                </a:cubicBezTo>
                <a:cubicBezTo>
                  <a:pt x="71" y="447"/>
                  <a:pt x="71" y="459"/>
                  <a:pt x="63" y="467"/>
                </a:cubicBezTo>
                <a:close/>
              </a:path>
            </a:pathLst>
          </a:custGeom>
          <a:solidFill>
            <a:sysClr val="windowText" lastClr="000000">
              <a:lumMod val="65000"/>
              <a:lumOff val="35000"/>
            </a:sys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43" name="角丸四角形 42"/>
          <p:cNvSpPr/>
          <p:nvPr/>
        </p:nvSpPr>
        <p:spPr>
          <a:xfrm>
            <a:off x="5961979" y="1432654"/>
            <a:ext cx="846140" cy="1537558"/>
          </a:xfrm>
          <a:prstGeom prst="roundRect">
            <a:avLst>
              <a:gd name="adj" fmla="val 7909"/>
            </a:avLst>
          </a:prstGeom>
          <a:solidFill>
            <a:srgbClr val="EE7B48"/>
          </a:solidFill>
          <a:ln w="25400" cap="flat" cmpd="sng" algn="ctr">
            <a:noFill/>
            <a:prstDash val="solid"/>
          </a:ln>
          <a:effectLst/>
        </p:spPr>
        <p:txBody>
          <a:bodyPr lIns="91436" tIns="72000" rIns="91436" bIns="0" rtlCol="0" anchor="t"/>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44" name="角丸四角形 43"/>
          <p:cNvSpPr/>
          <p:nvPr/>
        </p:nvSpPr>
        <p:spPr>
          <a:xfrm>
            <a:off x="7794312" y="1435545"/>
            <a:ext cx="846140" cy="1537558"/>
          </a:xfrm>
          <a:prstGeom prst="roundRect">
            <a:avLst>
              <a:gd name="adj" fmla="val 7909"/>
            </a:avLst>
          </a:prstGeom>
          <a:solidFill>
            <a:srgbClr val="EE7B48"/>
          </a:solidFill>
          <a:ln w="25400" cap="flat" cmpd="sng" algn="ctr">
            <a:noFill/>
            <a:prstDash val="solid"/>
          </a:ln>
          <a:effectLst/>
        </p:spPr>
        <p:txBody>
          <a:bodyPr lIns="91436" tIns="72000" rIns="91436" bIns="0" rtlCol="0" anchor="t"/>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45" name="角丸四角形 44"/>
          <p:cNvSpPr/>
          <p:nvPr/>
        </p:nvSpPr>
        <p:spPr>
          <a:xfrm>
            <a:off x="6884309" y="1433126"/>
            <a:ext cx="846140" cy="1537558"/>
          </a:xfrm>
          <a:prstGeom prst="roundRect">
            <a:avLst>
              <a:gd name="adj" fmla="val 7909"/>
            </a:avLst>
          </a:prstGeom>
          <a:solidFill>
            <a:srgbClr val="EE7B48"/>
          </a:solidFill>
          <a:ln w="25400" cap="flat" cmpd="sng" algn="ctr">
            <a:noFill/>
            <a:prstDash val="solid"/>
          </a:ln>
          <a:effectLst/>
        </p:spPr>
        <p:txBody>
          <a:bodyPr lIns="91436" tIns="72000" rIns="91436" bIns="0" rtlCol="0" anchor="t"/>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23" name="Freeform 58"/>
          <p:cNvSpPr>
            <a:spLocks noEditPoints="1"/>
          </p:cNvSpPr>
          <p:nvPr/>
        </p:nvSpPr>
        <p:spPr bwMode="auto">
          <a:xfrm>
            <a:off x="6027710" y="2423938"/>
            <a:ext cx="539750" cy="395288"/>
          </a:xfrm>
          <a:custGeom>
            <a:avLst/>
            <a:gdLst>
              <a:gd name="T0" fmla="*/ 53 w 1132"/>
              <a:gd name="T1" fmla="*/ 416 h 832"/>
              <a:gd name="T2" fmla="*/ 420 w 1132"/>
              <a:gd name="T3" fmla="*/ 416 h 832"/>
              <a:gd name="T4" fmla="*/ 320 w 1132"/>
              <a:gd name="T5" fmla="*/ 423 h 832"/>
              <a:gd name="T6" fmla="*/ 256 w 1132"/>
              <a:gd name="T7" fmla="*/ 453 h 832"/>
              <a:gd name="T8" fmla="*/ 320 w 1132"/>
              <a:gd name="T9" fmla="*/ 477 h 832"/>
              <a:gd name="T10" fmla="*/ 256 w 1132"/>
              <a:gd name="T11" fmla="*/ 506 h 832"/>
              <a:gd name="T12" fmla="*/ 217 w 1132"/>
              <a:gd name="T13" fmla="*/ 540 h 832"/>
              <a:gd name="T14" fmla="*/ 154 w 1132"/>
              <a:gd name="T15" fmla="*/ 506 h 832"/>
              <a:gd name="T16" fmla="*/ 217 w 1132"/>
              <a:gd name="T17" fmla="*/ 477 h 832"/>
              <a:gd name="T18" fmla="*/ 154 w 1132"/>
              <a:gd name="T19" fmla="*/ 453 h 832"/>
              <a:gd name="T20" fmla="*/ 206 w 1132"/>
              <a:gd name="T21" fmla="*/ 423 h 832"/>
              <a:gd name="T22" fmla="*/ 176 w 1132"/>
              <a:gd name="T23" fmla="*/ 309 h 832"/>
              <a:gd name="T24" fmla="*/ 297 w 1132"/>
              <a:gd name="T25" fmla="*/ 309 h 832"/>
              <a:gd name="T26" fmla="*/ 268 w 1132"/>
              <a:gd name="T27" fmla="*/ 423 h 832"/>
              <a:gd name="T28" fmla="*/ 554 w 1132"/>
              <a:gd name="T29" fmla="*/ 330 h 832"/>
              <a:gd name="T30" fmla="*/ 560 w 1132"/>
              <a:gd name="T31" fmla="*/ 396 h 832"/>
              <a:gd name="T32" fmla="*/ 237 w 1132"/>
              <a:gd name="T33" fmla="*/ 180 h 832"/>
              <a:gd name="T34" fmla="*/ 237 w 1132"/>
              <a:gd name="T35" fmla="*/ 652 h 832"/>
              <a:gd name="T36" fmla="*/ 560 w 1132"/>
              <a:gd name="T37" fmla="*/ 436 h 832"/>
              <a:gd name="T38" fmla="*/ 554 w 1132"/>
              <a:gd name="T39" fmla="*/ 501 h 832"/>
              <a:gd name="T40" fmla="*/ 554 w 1132"/>
              <a:gd name="T41" fmla="*/ 330 h 832"/>
              <a:gd name="T42" fmla="*/ 36 w 1132"/>
              <a:gd name="T43" fmla="*/ 416 h 832"/>
              <a:gd name="T44" fmla="*/ 437 w 1132"/>
              <a:gd name="T45" fmla="*/ 416 h 832"/>
              <a:gd name="T46" fmla="*/ 999 w 1132"/>
              <a:gd name="T47" fmla="*/ 330 h 832"/>
              <a:gd name="T48" fmla="*/ 1132 w 1132"/>
              <a:gd name="T49" fmla="*/ 832 h 832"/>
              <a:gd name="T50" fmla="*/ 1055 w 1132"/>
              <a:gd name="T51" fmla="*/ 474 h 832"/>
              <a:gd name="T52" fmla="*/ 1037 w 1132"/>
              <a:gd name="T53" fmla="*/ 832 h 832"/>
              <a:gd name="T54" fmla="*/ 735 w 1132"/>
              <a:gd name="T55" fmla="*/ 474 h 832"/>
              <a:gd name="T56" fmla="*/ 717 w 1132"/>
              <a:gd name="T57" fmla="*/ 832 h 832"/>
              <a:gd name="T58" fmla="*/ 641 w 1132"/>
              <a:gd name="T59" fmla="*/ 458 h 832"/>
              <a:gd name="T60" fmla="*/ 842 w 1132"/>
              <a:gd name="T61" fmla="*/ 330 h 832"/>
              <a:gd name="T62" fmla="*/ 831 w 1132"/>
              <a:gd name="T63" fmla="*/ 567 h 832"/>
              <a:gd name="T64" fmla="*/ 942 w 1132"/>
              <a:gd name="T65" fmla="*/ 567 h 832"/>
              <a:gd name="T66" fmla="*/ 931 w 1132"/>
              <a:gd name="T67" fmla="*/ 330 h 832"/>
              <a:gd name="T68" fmla="*/ 886 w 1132"/>
              <a:gd name="T69" fmla="*/ 0 h 832"/>
              <a:gd name="T70" fmla="*/ 886 w 1132"/>
              <a:gd name="T71" fmla="*/ 296 h 832"/>
              <a:gd name="T72" fmla="*/ 886 w 1132"/>
              <a:gd name="T73" fmla="*/ 0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32" h="832">
                <a:moveTo>
                  <a:pt x="237" y="232"/>
                </a:moveTo>
                <a:cubicBezTo>
                  <a:pt x="135" y="232"/>
                  <a:pt x="53" y="314"/>
                  <a:pt x="53" y="416"/>
                </a:cubicBezTo>
                <a:cubicBezTo>
                  <a:pt x="53" y="517"/>
                  <a:pt x="135" y="600"/>
                  <a:pt x="237" y="600"/>
                </a:cubicBezTo>
                <a:cubicBezTo>
                  <a:pt x="338" y="600"/>
                  <a:pt x="420" y="517"/>
                  <a:pt x="420" y="416"/>
                </a:cubicBezTo>
                <a:cubicBezTo>
                  <a:pt x="420" y="314"/>
                  <a:pt x="338" y="232"/>
                  <a:pt x="237" y="232"/>
                </a:cubicBezTo>
                <a:close/>
                <a:moveTo>
                  <a:pt x="320" y="423"/>
                </a:moveTo>
                <a:cubicBezTo>
                  <a:pt x="320" y="453"/>
                  <a:pt x="320" y="453"/>
                  <a:pt x="320" y="453"/>
                </a:cubicBezTo>
                <a:cubicBezTo>
                  <a:pt x="256" y="453"/>
                  <a:pt x="256" y="453"/>
                  <a:pt x="256" y="453"/>
                </a:cubicBezTo>
                <a:cubicBezTo>
                  <a:pt x="256" y="477"/>
                  <a:pt x="256" y="477"/>
                  <a:pt x="256" y="477"/>
                </a:cubicBezTo>
                <a:cubicBezTo>
                  <a:pt x="320" y="477"/>
                  <a:pt x="320" y="477"/>
                  <a:pt x="320" y="477"/>
                </a:cubicBezTo>
                <a:cubicBezTo>
                  <a:pt x="320" y="506"/>
                  <a:pt x="320" y="506"/>
                  <a:pt x="320" y="506"/>
                </a:cubicBezTo>
                <a:cubicBezTo>
                  <a:pt x="256" y="506"/>
                  <a:pt x="256" y="506"/>
                  <a:pt x="256" y="506"/>
                </a:cubicBezTo>
                <a:cubicBezTo>
                  <a:pt x="256" y="540"/>
                  <a:pt x="256" y="540"/>
                  <a:pt x="256" y="540"/>
                </a:cubicBezTo>
                <a:cubicBezTo>
                  <a:pt x="217" y="540"/>
                  <a:pt x="217" y="540"/>
                  <a:pt x="217" y="540"/>
                </a:cubicBezTo>
                <a:cubicBezTo>
                  <a:pt x="217" y="506"/>
                  <a:pt x="217" y="506"/>
                  <a:pt x="217" y="506"/>
                </a:cubicBezTo>
                <a:cubicBezTo>
                  <a:pt x="154" y="506"/>
                  <a:pt x="154" y="506"/>
                  <a:pt x="154" y="506"/>
                </a:cubicBezTo>
                <a:cubicBezTo>
                  <a:pt x="154" y="477"/>
                  <a:pt x="154" y="477"/>
                  <a:pt x="154" y="477"/>
                </a:cubicBezTo>
                <a:cubicBezTo>
                  <a:pt x="217" y="477"/>
                  <a:pt x="217" y="477"/>
                  <a:pt x="217" y="477"/>
                </a:cubicBezTo>
                <a:cubicBezTo>
                  <a:pt x="217" y="453"/>
                  <a:pt x="217" y="453"/>
                  <a:pt x="217" y="453"/>
                </a:cubicBezTo>
                <a:cubicBezTo>
                  <a:pt x="154" y="453"/>
                  <a:pt x="154" y="453"/>
                  <a:pt x="154" y="453"/>
                </a:cubicBezTo>
                <a:cubicBezTo>
                  <a:pt x="154" y="423"/>
                  <a:pt x="154" y="423"/>
                  <a:pt x="154" y="423"/>
                </a:cubicBezTo>
                <a:cubicBezTo>
                  <a:pt x="206" y="423"/>
                  <a:pt x="206" y="423"/>
                  <a:pt x="206" y="423"/>
                </a:cubicBezTo>
                <a:cubicBezTo>
                  <a:pt x="130" y="309"/>
                  <a:pt x="130" y="309"/>
                  <a:pt x="130" y="309"/>
                </a:cubicBezTo>
                <a:cubicBezTo>
                  <a:pt x="176" y="309"/>
                  <a:pt x="176" y="309"/>
                  <a:pt x="176" y="309"/>
                </a:cubicBezTo>
                <a:cubicBezTo>
                  <a:pt x="237" y="406"/>
                  <a:pt x="237" y="406"/>
                  <a:pt x="237" y="406"/>
                </a:cubicBezTo>
                <a:cubicBezTo>
                  <a:pt x="297" y="309"/>
                  <a:pt x="297" y="309"/>
                  <a:pt x="297" y="309"/>
                </a:cubicBezTo>
                <a:cubicBezTo>
                  <a:pt x="344" y="309"/>
                  <a:pt x="344" y="309"/>
                  <a:pt x="344" y="309"/>
                </a:cubicBezTo>
                <a:cubicBezTo>
                  <a:pt x="268" y="423"/>
                  <a:pt x="268" y="423"/>
                  <a:pt x="268" y="423"/>
                </a:cubicBezTo>
                <a:lnTo>
                  <a:pt x="320" y="423"/>
                </a:lnTo>
                <a:close/>
                <a:moveTo>
                  <a:pt x="554" y="330"/>
                </a:moveTo>
                <a:cubicBezTo>
                  <a:pt x="495" y="330"/>
                  <a:pt x="495" y="330"/>
                  <a:pt x="495" y="330"/>
                </a:cubicBezTo>
                <a:cubicBezTo>
                  <a:pt x="560" y="396"/>
                  <a:pt x="560" y="396"/>
                  <a:pt x="560" y="396"/>
                </a:cubicBezTo>
                <a:cubicBezTo>
                  <a:pt x="472" y="396"/>
                  <a:pt x="472" y="396"/>
                  <a:pt x="472" y="396"/>
                </a:cubicBezTo>
                <a:cubicBezTo>
                  <a:pt x="462" y="275"/>
                  <a:pt x="360" y="180"/>
                  <a:pt x="237" y="180"/>
                </a:cubicBezTo>
                <a:cubicBezTo>
                  <a:pt x="106" y="180"/>
                  <a:pt x="0" y="285"/>
                  <a:pt x="0" y="416"/>
                </a:cubicBezTo>
                <a:cubicBezTo>
                  <a:pt x="0" y="546"/>
                  <a:pt x="106" y="652"/>
                  <a:pt x="237" y="652"/>
                </a:cubicBezTo>
                <a:cubicBezTo>
                  <a:pt x="360" y="652"/>
                  <a:pt x="462" y="557"/>
                  <a:pt x="472" y="436"/>
                </a:cubicBezTo>
                <a:cubicBezTo>
                  <a:pt x="560" y="436"/>
                  <a:pt x="560" y="436"/>
                  <a:pt x="560" y="436"/>
                </a:cubicBezTo>
                <a:cubicBezTo>
                  <a:pt x="495" y="501"/>
                  <a:pt x="495" y="501"/>
                  <a:pt x="495" y="501"/>
                </a:cubicBezTo>
                <a:cubicBezTo>
                  <a:pt x="554" y="501"/>
                  <a:pt x="554" y="501"/>
                  <a:pt x="554" y="501"/>
                </a:cubicBezTo>
                <a:cubicBezTo>
                  <a:pt x="639" y="416"/>
                  <a:pt x="639" y="416"/>
                  <a:pt x="639" y="416"/>
                </a:cubicBezTo>
                <a:lnTo>
                  <a:pt x="554" y="330"/>
                </a:lnTo>
                <a:close/>
                <a:moveTo>
                  <a:pt x="237" y="617"/>
                </a:moveTo>
                <a:cubicBezTo>
                  <a:pt x="126" y="617"/>
                  <a:pt x="36" y="527"/>
                  <a:pt x="36" y="416"/>
                </a:cubicBezTo>
                <a:cubicBezTo>
                  <a:pt x="36" y="305"/>
                  <a:pt x="126" y="215"/>
                  <a:pt x="237" y="215"/>
                </a:cubicBezTo>
                <a:cubicBezTo>
                  <a:pt x="347" y="215"/>
                  <a:pt x="437" y="305"/>
                  <a:pt x="437" y="416"/>
                </a:cubicBezTo>
                <a:cubicBezTo>
                  <a:pt x="437" y="527"/>
                  <a:pt x="347" y="617"/>
                  <a:pt x="237" y="617"/>
                </a:cubicBezTo>
                <a:close/>
                <a:moveTo>
                  <a:pt x="999" y="330"/>
                </a:moveTo>
                <a:cubicBezTo>
                  <a:pt x="1069" y="330"/>
                  <a:pt x="1126" y="387"/>
                  <a:pt x="1132" y="458"/>
                </a:cubicBezTo>
                <a:cubicBezTo>
                  <a:pt x="1132" y="832"/>
                  <a:pt x="1132" y="832"/>
                  <a:pt x="1132" y="832"/>
                </a:cubicBezTo>
                <a:cubicBezTo>
                  <a:pt x="1055" y="832"/>
                  <a:pt x="1055" y="832"/>
                  <a:pt x="1055" y="832"/>
                </a:cubicBezTo>
                <a:cubicBezTo>
                  <a:pt x="1055" y="474"/>
                  <a:pt x="1055" y="474"/>
                  <a:pt x="1055" y="474"/>
                </a:cubicBezTo>
                <a:cubicBezTo>
                  <a:pt x="1037" y="474"/>
                  <a:pt x="1037" y="474"/>
                  <a:pt x="1037" y="474"/>
                </a:cubicBezTo>
                <a:cubicBezTo>
                  <a:pt x="1037" y="832"/>
                  <a:pt x="1037" y="832"/>
                  <a:pt x="1037" y="832"/>
                </a:cubicBezTo>
                <a:cubicBezTo>
                  <a:pt x="735" y="832"/>
                  <a:pt x="735" y="832"/>
                  <a:pt x="735" y="832"/>
                </a:cubicBezTo>
                <a:cubicBezTo>
                  <a:pt x="735" y="474"/>
                  <a:pt x="735" y="474"/>
                  <a:pt x="735" y="474"/>
                </a:cubicBezTo>
                <a:cubicBezTo>
                  <a:pt x="717" y="474"/>
                  <a:pt x="717" y="474"/>
                  <a:pt x="717" y="474"/>
                </a:cubicBezTo>
                <a:cubicBezTo>
                  <a:pt x="717" y="832"/>
                  <a:pt x="717" y="832"/>
                  <a:pt x="717" y="832"/>
                </a:cubicBezTo>
                <a:cubicBezTo>
                  <a:pt x="641" y="832"/>
                  <a:pt x="641" y="832"/>
                  <a:pt x="641" y="832"/>
                </a:cubicBezTo>
                <a:cubicBezTo>
                  <a:pt x="641" y="458"/>
                  <a:pt x="641" y="458"/>
                  <a:pt x="641" y="458"/>
                </a:cubicBezTo>
                <a:cubicBezTo>
                  <a:pt x="646" y="387"/>
                  <a:pt x="703" y="330"/>
                  <a:pt x="774" y="330"/>
                </a:cubicBezTo>
                <a:cubicBezTo>
                  <a:pt x="842" y="330"/>
                  <a:pt x="842" y="330"/>
                  <a:pt x="842" y="330"/>
                </a:cubicBezTo>
                <a:cubicBezTo>
                  <a:pt x="879" y="395"/>
                  <a:pt x="879" y="395"/>
                  <a:pt x="879" y="395"/>
                </a:cubicBezTo>
                <a:cubicBezTo>
                  <a:pt x="831" y="567"/>
                  <a:pt x="831" y="567"/>
                  <a:pt x="831" y="567"/>
                </a:cubicBezTo>
                <a:cubicBezTo>
                  <a:pt x="886" y="626"/>
                  <a:pt x="886" y="626"/>
                  <a:pt x="886" y="626"/>
                </a:cubicBezTo>
                <a:cubicBezTo>
                  <a:pt x="942" y="567"/>
                  <a:pt x="942" y="567"/>
                  <a:pt x="942" y="567"/>
                </a:cubicBezTo>
                <a:cubicBezTo>
                  <a:pt x="894" y="395"/>
                  <a:pt x="894" y="395"/>
                  <a:pt x="894" y="395"/>
                </a:cubicBezTo>
                <a:cubicBezTo>
                  <a:pt x="931" y="330"/>
                  <a:pt x="931" y="330"/>
                  <a:pt x="931" y="330"/>
                </a:cubicBezTo>
                <a:cubicBezTo>
                  <a:pt x="999" y="330"/>
                  <a:pt x="999" y="330"/>
                  <a:pt x="999" y="330"/>
                </a:cubicBezTo>
                <a:moveTo>
                  <a:pt x="886" y="0"/>
                </a:moveTo>
                <a:cubicBezTo>
                  <a:pt x="968" y="0"/>
                  <a:pt x="1034" y="66"/>
                  <a:pt x="1034" y="148"/>
                </a:cubicBezTo>
                <a:cubicBezTo>
                  <a:pt x="1034" y="230"/>
                  <a:pt x="968" y="296"/>
                  <a:pt x="886" y="296"/>
                </a:cubicBezTo>
                <a:cubicBezTo>
                  <a:pt x="805" y="296"/>
                  <a:pt x="739" y="230"/>
                  <a:pt x="739" y="148"/>
                </a:cubicBezTo>
                <a:cubicBezTo>
                  <a:pt x="739" y="66"/>
                  <a:pt x="805" y="0"/>
                  <a:pt x="886" y="0"/>
                </a:cubicBezTo>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36" name="テキスト ボックス 35"/>
          <p:cNvSpPr txBox="1"/>
          <p:nvPr/>
        </p:nvSpPr>
        <p:spPr>
          <a:xfrm>
            <a:off x="6064787" y="1649688"/>
            <a:ext cx="883477"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prstClr val="white"/>
                </a:solidFill>
                <a:effectLst/>
                <a:uLnTx/>
                <a:uFillTx/>
              </a:rPr>
              <a:t>給与</a:t>
            </a:r>
          </a:p>
        </p:txBody>
      </p:sp>
      <p:sp>
        <p:nvSpPr>
          <p:cNvPr id="37" name="テキスト ボックス 36"/>
          <p:cNvSpPr txBox="1"/>
          <p:nvPr/>
        </p:nvSpPr>
        <p:spPr>
          <a:xfrm>
            <a:off x="6840164" y="1623793"/>
            <a:ext cx="900188"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white"/>
                </a:solidFill>
                <a:effectLst/>
                <a:uLnTx/>
                <a:uFillTx/>
              </a:rPr>
              <a:t>人事諸届</a:t>
            </a:r>
            <a:endParaRPr kumimoji="0" lang="en-US" altLang="ja-JP" sz="1400" b="1" i="0" u="none" strike="noStrike" kern="0" cap="none" spc="0" normalizeH="0" baseline="0" noProof="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white"/>
                </a:solidFill>
                <a:effectLst/>
                <a:uLnTx/>
                <a:uFillTx/>
              </a:rPr>
              <a:t>・照会</a:t>
            </a:r>
          </a:p>
        </p:txBody>
      </p:sp>
      <p:sp>
        <p:nvSpPr>
          <p:cNvPr id="42" name="Freeform 6"/>
          <p:cNvSpPr>
            <a:spLocks noEditPoints="1"/>
          </p:cNvSpPr>
          <p:nvPr/>
        </p:nvSpPr>
        <p:spPr bwMode="auto">
          <a:xfrm>
            <a:off x="7130149" y="2432141"/>
            <a:ext cx="384175" cy="365125"/>
          </a:xfrm>
          <a:custGeom>
            <a:avLst/>
            <a:gdLst>
              <a:gd name="T0" fmla="*/ 323 w 403"/>
              <a:gd name="T1" fmla="*/ 382 h 382"/>
              <a:gd name="T2" fmla="*/ 76 w 403"/>
              <a:gd name="T3" fmla="*/ 378 h 382"/>
              <a:gd name="T4" fmla="*/ 79 w 403"/>
              <a:gd name="T5" fmla="*/ 364 h 382"/>
              <a:gd name="T6" fmla="*/ 327 w 403"/>
              <a:gd name="T7" fmla="*/ 368 h 382"/>
              <a:gd name="T8" fmla="*/ 315 w 403"/>
              <a:gd name="T9" fmla="*/ 370 h 382"/>
              <a:gd name="T10" fmla="*/ 296 w 403"/>
              <a:gd name="T11" fmla="*/ 376 h 382"/>
              <a:gd name="T12" fmla="*/ 315 w 403"/>
              <a:gd name="T13" fmla="*/ 370 h 382"/>
              <a:gd name="T14" fmla="*/ 266 w 403"/>
              <a:gd name="T15" fmla="*/ 370 h 382"/>
              <a:gd name="T16" fmla="*/ 285 w 403"/>
              <a:gd name="T17" fmla="*/ 376 h 382"/>
              <a:gd name="T18" fmla="*/ 326 w 403"/>
              <a:gd name="T19" fmla="*/ 227 h 382"/>
              <a:gd name="T20" fmla="*/ 84 w 403"/>
              <a:gd name="T21" fmla="*/ 220 h 382"/>
              <a:gd name="T22" fmla="*/ 77 w 403"/>
              <a:gd name="T23" fmla="*/ 349 h 382"/>
              <a:gd name="T24" fmla="*/ 318 w 403"/>
              <a:gd name="T25" fmla="*/ 356 h 382"/>
              <a:gd name="T26" fmla="*/ 326 w 403"/>
              <a:gd name="T27" fmla="*/ 227 h 382"/>
              <a:gd name="T28" fmla="*/ 128 w 403"/>
              <a:gd name="T29" fmla="*/ 74 h 382"/>
              <a:gd name="T30" fmla="*/ 275 w 403"/>
              <a:gd name="T31" fmla="*/ 74 h 382"/>
              <a:gd name="T32" fmla="*/ 177 w 403"/>
              <a:gd name="T33" fmla="*/ 161 h 382"/>
              <a:gd name="T34" fmla="*/ 55 w 403"/>
              <a:gd name="T35" fmla="*/ 208 h 382"/>
              <a:gd name="T36" fmla="*/ 47 w 403"/>
              <a:gd name="T37" fmla="*/ 355 h 382"/>
              <a:gd name="T38" fmla="*/ 69 w 403"/>
              <a:gd name="T39" fmla="*/ 349 h 382"/>
              <a:gd name="T40" fmla="*/ 52 w 403"/>
              <a:gd name="T41" fmla="*/ 296 h 382"/>
              <a:gd name="T42" fmla="*/ 69 w 403"/>
              <a:gd name="T43" fmla="*/ 285 h 382"/>
              <a:gd name="T44" fmla="*/ 84 w 403"/>
              <a:gd name="T45" fmla="*/ 212 h 382"/>
              <a:gd name="T46" fmla="*/ 193 w 403"/>
              <a:gd name="T47" fmla="*/ 197 h 382"/>
              <a:gd name="T48" fmla="*/ 392 w 403"/>
              <a:gd name="T49" fmla="*/ 306 h 382"/>
              <a:gd name="T50" fmla="*/ 275 w 403"/>
              <a:gd name="T51" fmla="*/ 161 h 382"/>
              <a:gd name="T52" fmla="*/ 210 w 403"/>
              <a:gd name="T53" fmla="*/ 197 h 382"/>
              <a:gd name="T54" fmla="*/ 318 w 403"/>
              <a:gd name="T55" fmla="*/ 212 h 382"/>
              <a:gd name="T56" fmla="*/ 334 w 403"/>
              <a:gd name="T57" fmla="*/ 285 h 382"/>
              <a:gd name="T58" fmla="*/ 351 w 403"/>
              <a:gd name="T59" fmla="*/ 296 h 382"/>
              <a:gd name="T60" fmla="*/ 334 w 403"/>
              <a:gd name="T61" fmla="*/ 349 h 382"/>
              <a:gd name="T62" fmla="*/ 355 w 403"/>
              <a:gd name="T63" fmla="*/ 355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3" h="382">
                <a:moveTo>
                  <a:pt x="327" y="378"/>
                </a:moveTo>
                <a:cubicBezTo>
                  <a:pt x="327" y="380"/>
                  <a:pt x="325" y="382"/>
                  <a:pt x="323" y="382"/>
                </a:cubicBezTo>
                <a:cubicBezTo>
                  <a:pt x="79" y="382"/>
                  <a:pt x="79" y="382"/>
                  <a:pt x="79" y="382"/>
                </a:cubicBezTo>
                <a:cubicBezTo>
                  <a:pt x="77" y="382"/>
                  <a:pt x="76" y="380"/>
                  <a:pt x="76" y="378"/>
                </a:cubicBezTo>
                <a:cubicBezTo>
                  <a:pt x="76" y="368"/>
                  <a:pt x="76" y="368"/>
                  <a:pt x="76" y="368"/>
                </a:cubicBezTo>
                <a:cubicBezTo>
                  <a:pt x="76" y="366"/>
                  <a:pt x="77" y="364"/>
                  <a:pt x="79" y="364"/>
                </a:cubicBezTo>
                <a:cubicBezTo>
                  <a:pt x="323" y="364"/>
                  <a:pt x="323" y="364"/>
                  <a:pt x="323" y="364"/>
                </a:cubicBezTo>
                <a:cubicBezTo>
                  <a:pt x="325" y="364"/>
                  <a:pt x="327" y="366"/>
                  <a:pt x="327" y="368"/>
                </a:cubicBezTo>
                <a:lnTo>
                  <a:pt x="327" y="378"/>
                </a:lnTo>
                <a:close/>
                <a:moveTo>
                  <a:pt x="315" y="370"/>
                </a:moveTo>
                <a:cubicBezTo>
                  <a:pt x="296" y="370"/>
                  <a:pt x="296" y="370"/>
                  <a:pt x="296" y="370"/>
                </a:cubicBezTo>
                <a:cubicBezTo>
                  <a:pt x="296" y="376"/>
                  <a:pt x="296" y="376"/>
                  <a:pt x="296" y="376"/>
                </a:cubicBezTo>
                <a:cubicBezTo>
                  <a:pt x="315" y="376"/>
                  <a:pt x="315" y="376"/>
                  <a:pt x="315" y="376"/>
                </a:cubicBezTo>
                <a:lnTo>
                  <a:pt x="315" y="370"/>
                </a:lnTo>
                <a:close/>
                <a:moveTo>
                  <a:pt x="285" y="370"/>
                </a:moveTo>
                <a:cubicBezTo>
                  <a:pt x="266" y="370"/>
                  <a:pt x="266" y="370"/>
                  <a:pt x="266" y="370"/>
                </a:cubicBezTo>
                <a:cubicBezTo>
                  <a:pt x="266" y="376"/>
                  <a:pt x="266" y="376"/>
                  <a:pt x="266" y="376"/>
                </a:cubicBezTo>
                <a:cubicBezTo>
                  <a:pt x="285" y="376"/>
                  <a:pt x="285" y="376"/>
                  <a:pt x="285" y="376"/>
                </a:cubicBezTo>
                <a:lnTo>
                  <a:pt x="285" y="370"/>
                </a:lnTo>
                <a:close/>
                <a:moveTo>
                  <a:pt x="326" y="227"/>
                </a:moveTo>
                <a:cubicBezTo>
                  <a:pt x="326" y="223"/>
                  <a:pt x="322" y="220"/>
                  <a:pt x="318" y="220"/>
                </a:cubicBezTo>
                <a:cubicBezTo>
                  <a:pt x="84" y="220"/>
                  <a:pt x="84" y="220"/>
                  <a:pt x="84" y="220"/>
                </a:cubicBezTo>
                <a:cubicBezTo>
                  <a:pt x="80" y="220"/>
                  <a:pt x="77" y="223"/>
                  <a:pt x="77" y="227"/>
                </a:cubicBezTo>
                <a:cubicBezTo>
                  <a:pt x="77" y="349"/>
                  <a:pt x="77" y="349"/>
                  <a:pt x="77" y="349"/>
                </a:cubicBezTo>
                <a:cubicBezTo>
                  <a:pt x="77" y="353"/>
                  <a:pt x="80" y="356"/>
                  <a:pt x="84" y="356"/>
                </a:cubicBezTo>
                <a:cubicBezTo>
                  <a:pt x="318" y="356"/>
                  <a:pt x="318" y="356"/>
                  <a:pt x="318" y="356"/>
                </a:cubicBezTo>
                <a:cubicBezTo>
                  <a:pt x="322" y="356"/>
                  <a:pt x="326" y="353"/>
                  <a:pt x="326" y="349"/>
                </a:cubicBezTo>
                <a:lnTo>
                  <a:pt x="326" y="227"/>
                </a:lnTo>
                <a:close/>
                <a:moveTo>
                  <a:pt x="201" y="0"/>
                </a:moveTo>
                <a:cubicBezTo>
                  <a:pt x="161" y="0"/>
                  <a:pt x="128" y="33"/>
                  <a:pt x="128" y="74"/>
                </a:cubicBezTo>
                <a:cubicBezTo>
                  <a:pt x="128" y="114"/>
                  <a:pt x="161" y="147"/>
                  <a:pt x="201" y="147"/>
                </a:cubicBezTo>
                <a:cubicBezTo>
                  <a:pt x="242" y="147"/>
                  <a:pt x="275" y="114"/>
                  <a:pt x="275" y="74"/>
                </a:cubicBezTo>
                <a:cubicBezTo>
                  <a:pt x="275" y="33"/>
                  <a:pt x="242" y="0"/>
                  <a:pt x="201" y="0"/>
                </a:cubicBezTo>
                <a:close/>
                <a:moveTo>
                  <a:pt x="177" y="161"/>
                </a:moveTo>
                <a:cubicBezTo>
                  <a:pt x="128" y="161"/>
                  <a:pt x="128" y="161"/>
                  <a:pt x="128" y="161"/>
                </a:cubicBezTo>
                <a:cubicBezTo>
                  <a:pt x="88" y="161"/>
                  <a:pt x="70" y="177"/>
                  <a:pt x="55" y="208"/>
                </a:cubicBezTo>
                <a:cubicBezTo>
                  <a:pt x="41" y="239"/>
                  <a:pt x="25" y="274"/>
                  <a:pt x="11" y="306"/>
                </a:cubicBezTo>
                <a:cubicBezTo>
                  <a:pt x="0" y="332"/>
                  <a:pt x="21" y="359"/>
                  <a:pt x="47" y="355"/>
                </a:cubicBezTo>
                <a:cubicBezTo>
                  <a:pt x="55" y="354"/>
                  <a:pt x="63" y="353"/>
                  <a:pt x="70" y="352"/>
                </a:cubicBezTo>
                <a:cubicBezTo>
                  <a:pt x="69" y="351"/>
                  <a:pt x="69" y="350"/>
                  <a:pt x="69" y="349"/>
                </a:cubicBezTo>
                <a:cubicBezTo>
                  <a:pt x="69" y="293"/>
                  <a:pt x="69" y="293"/>
                  <a:pt x="69" y="293"/>
                </a:cubicBezTo>
                <a:cubicBezTo>
                  <a:pt x="52" y="296"/>
                  <a:pt x="52" y="296"/>
                  <a:pt x="52" y="296"/>
                </a:cubicBezTo>
                <a:cubicBezTo>
                  <a:pt x="51" y="288"/>
                  <a:pt x="51" y="288"/>
                  <a:pt x="51" y="288"/>
                </a:cubicBezTo>
                <a:cubicBezTo>
                  <a:pt x="69" y="285"/>
                  <a:pt x="69" y="285"/>
                  <a:pt x="69" y="285"/>
                </a:cubicBezTo>
                <a:cubicBezTo>
                  <a:pt x="69" y="227"/>
                  <a:pt x="69" y="227"/>
                  <a:pt x="69" y="227"/>
                </a:cubicBezTo>
                <a:cubicBezTo>
                  <a:pt x="69" y="219"/>
                  <a:pt x="76" y="212"/>
                  <a:pt x="84" y="212"/>
                </a:cubicBezTo>
                <a:cubicBezTo>
                  <a:pt x="187" y="212"/>
                  <a:pt x="187" y="212"/>
                  <a:pt x="187" y="212"/>
                </a:cubicBezTo>
                <a:cubicBezTo>
                  <a:pt x="193" y="197"/>
                  <a:pt x="193" y="197"/>
                  <a:pt x="193" y="197"/>
                </a:cubicBezTo>
                <a:lnTo>
                  <a:pt x="177" y="161"/>
                </a:lnTo>
                <a:close/>
                <a:moveTo>
                  <a:pt x="392" y="306"/>
                </a:moveTo>
                <a:cubicBezTo>
                  <a:pt x="378" y="274"/>
                  <a:pt x="362" y="239"/>
                  <a:pt x="347" y="208"/>
                </a:cubicBezTo>
                <a:cubicBezTo>
                  <a:pt x="333" y="177"/>
                  <a:pt x="315" y="161"/>
                  <a:pt x="275" y="161"/>
                </a:cubicBezTo>
                <a:cubicBezTo>
                  <a:pt x="226" y="161"/>
                  <a:pt x="226" y="161"/>
                  <a:pt x="226" y="161"/>
                </a:cubicBezTo>
                <a:cubicBezTo>
                  <a:pt x="210" y="197"/>
                  <a:pt x="210" y="197"/>
                  <a:pt x="210" y="197"/>
                </a:cubicBezTo>
                <a:cubicBezTo>
                  <a:pt x="215" y="212"/>
                  <a:pt x="215" y="212"/>
                  <a:pt x="215" y="212"/>
                </a:cubicBezTo>
                <a:cubicBezTo>
                  <a:pt x="318" y="212"/>
                  <a:pt x="318" y="212"/>
                  <a:pt x="318" y="212"/>
                </a:cubicBezTo>
                <a:cubicBezTo>
                  <a:pt x="327" y="212"/>
                  <a:pt x="334" y="219"/>
                  <a:pt x="334" y="227"/>
                </a:cubicBezTo>
                <a:cubicBezTo>
                  <a:pt x="334" y="285"/>
                  <a:pt x="334" y="285"/>
                  <a:pt x="334" y="285"/>
                </a:cubicBezTo>
                <a:cubicBezTo>
                  <a:pt x="352" y="288"/>
                  <a:pt x="352" y="288"/>
                  <a:pt x="352" y="288"/>
                </a:cubicBezTo>
                <a:cubicBezTo>
                  <a:pt x="351" y="296"/>
                  <a:pt x="351" y="296"/>
                  <a:pt x="351" y="296"/>
                </a:cubicBezTo>
                <a:cubicBezTo>
                  <a:pt x="334" y="293"/>
                  <a:pt x="334" y="293"/>
                  <a:pt x="334" y="293"/>
                </a:cubicBezTo>
                <a:cubicBezTo>
                  <a:pt x="334" y="349"/>
                  <a:pt x="334" y="349"/>
                  <a:pt x="334" y="349"/>
                </a:cubicBezTo>
                <a:cubicBezTo>
                  <a:pt x="334" y="350"/>
                  <a:pt x="333" y="351"/>
                  <a:pt x="333" y="352"/>
                </a:cubicBezTo>
                <a:cubicBezTo>
                  <a:pt x="340" y="353"/>
                  <a:pt x="348" y="354"/>
                  <a:pt x="355" y="355"/>
                </a:cubicBezTo>
                <a:cubicBezTo>
                  <a:pt x="382" y="359"/>
                  <a:pt x="403" y="332"/>
                  <a:pt x="392" y="30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 name="テキスト ボックス 45"/>
          <p:cNvSpPr txBox="1"/>
          <p:nvPr/>
        </p:nvSpPr>
        <p:spPr>
          <a:xfrm>
            <a:off x="7864927" y="1660062"/>
            <a:ext cx="883477"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b="1" kern="0">
                <a:solidFill>
                  <a:prstClr val="white"/>
                </a:solidFill>
              </a:rPr>
              <a:t>勤怠</a:t>
            </a:r>
            <a:endParaRPr kumimoji="0" lang="ja-JP" altLang="en-US" sz="1800" b="1" i="0" u="none" strike="noStrike" kern="0" cap="none" spc="0" normalizeH="0" baseline="0" noProof="0">
              <a:ln>
                <a:noFill/>
              </a:ln>
              <a:solidFill>
                <a:prstClr val="white"/>
              </a:solidFill>
              <a:effectLst/>
              <a:uLnTx/>
              <a:uFillTx/>
            </a:endParaRPr>
          </a:p>
        </p:txBody>
      </p:sp>
      <p:sp>
        <p:nvSpPr>
          <p:cNvPr id="47" name="Freeform 13"/>
          <p:cNvSpPr>
            <a:spLocks noEditPoints="1"/>
          </p:cNvSpPr>
          <p:nvPr/>
        </p:nvSpPr>
        <p:spPr bwMode="auto">
          <a:xfrm>
            <a:off x="7981516" y="2391730"/>
            <a:ext cx="442912" cy="395288"/>
          </a:xfrm>
          <a:custGeom>
            <a:avLst/>
            <a:gdLst>
              <a:gd name="T0" fmla="*/ 336 w 466"/>
              <a:gd name="T1" fmla="*/ 261 h 416"/>
              <a:gd name="T2" fmla="*/ 336 w 466"/>
              <a:gd name="T3" fmla="*/ 0 h 416"/>
              <a:gd name="T4" fmla="*/ 336 w 466"/>
              <a:gd name="T5" fmla="*/ 15 h 416"/>
              <a:gd name="T6" fmla="*/ 336 w 466"/>
              <a:gd name="T7" fmla="*/ 246 h 416"/>
              <a:gd name="T8" fmla="*/ 336 w 466"/>
              <a:gd name="T9" fmla="*/ 15 h 416"/>
              <a:gd name="T10" fmla="*/ 394 w 466"/>
              <a:gd name="T11" fmla="*/ 64 h 416"/>
              <a:gd name="T12" fmla="*/ 336 w 466"/>
              <a:gd name="T13" fmla="*/ 117 h 416"/>
              <a:gd name="T14" fmla="*/ 298 w 466"/>
              <a:gd name="T15" fmla="*/ 80 h 416"/>
              <a:gd name="T16" fmla="*/ 286 w 466"/>
              <a:gd name="T17" fmla="*/ 93 h 416"/>
              <a:gd name="T18" fmla="*/ 322 w 466"/>
              <a:gd name="T19" fmla="*/ 130 h 416"/>
              <a:gd name="T20" fmla="*/ 349 w 466"/>
              <a:gd name="T21" fmla="*/ 130 h 416"/>
              <a:gd name="T22" fmla="*/ 402 w 466"/>
              <a:gd name="T23" fmla="*/ 72 h 416"/>
              <a:gd name="T24" fmla="*/ 342 w 466"/>
              <a:gd name="T25" fmla="*/ 130 h 416"/>
              <a:gd name="T26" fmla="*/ 329 w 466"/>
              <a:gd name="T27" fmla="*/ 130 h 416"/>
              <a:gd name="T28" fmla="*/ 342 w 466"/>
              <a:gd name="T29" fmla="*/ 130 h 416"/>
              <a:gd name="T30" fmla="*/ 164 w 466"/>
              <a:gd name="T31" fmla="*/ 185 h 416"/>
              <a:gd name="T32" fmla="*/ 44 w 466"/>
              <a:gd name="T33" fmla="*/ 185 h 416"/>
              <a:gd name="T34" fmla="*/ 233 w 466"/>
              <a:gd name="T35" fmla="*/ 384 h 416"/>
              <a:gd name="T36" fmla="*/ 186 w 466"/>
              <a:gd name="T37" fmla="*/ 390 h 416"/>
              <a:gd name="T38" fmla="*/ 186 w 466"/>
              <a:gd name="T39" fmla="*/ 405 h 416"/>
              <a:gd name="T40" fmla="*/ 208 w 466"/>
              <a:gd name="T41" fmla="*/ 416 h 416"/>
              <a:gd name="T42" fmla="*/ 224 w 466"/>
              <a:gd name="T43" fmla="*/ 405 h 416"/>
              <a:gd name="T44" fmla="*/ 397 w 466"/>
              <a:gd name="T45" fmla="*/ 416 h 416"/>
              <a:gd name="T46" fmla="*/ 412 w 466"/>
              <a:gd name="T47" fmla="*/ 405 h 416"/>
              <a:gd name="T48" fmla="*/ 446 w 466"/>
              <a:gd name="T49" fmla="*/ 397 h 416"/>
              <a:gd name="T50" fmla="*/ 347 w 466"/>
              <a:gd name="T51" fmla="*/ 390 h 416"/>
              <a:gd name="T52" fmla="*/ 379 w 466"/>
              <a:gd name="T53" fmla="*/ 290 h 416"/>
              <a:gd name="T54" fmla="*/ 338 w 466"/>
              <a:gd name="T55" fmla="*/ 380 h 416"/>
              <a:gd name="T56" fmla="*/ 233 w 466"/>
              <a:gd name="T57" fmla="*/ 384 h 416"/>
              <a:gd name="T58" fmla="*/ 16 w 466"/>
              <a:gd name="T59" fmla="*/ 308 h 416"/>
              <a:gd name="T60" fmla="*/ 1 w 466"/>
              <a:gd name="T61" fmla="*/ 309 h 416"/>
              <a:gd name="T62" fmla="*/ 22 w 466"/>
              <a:gd name="T63" fmla="*/ 416 h 416"/>
              <a:gd name="T64" fmla="*/ 159 w 466"/>
              <a:gd name="T65" fmla="*/ 344 h 416"/>
              <a:gd name="T66" fmla="*/ 201 w 466"/>
              <a:gd name="T67" fmla="*/ 366 h 416"/>
              <a:gd name="T68" fmla="*/ 290 w 466"/>
              <a:gd name="T69" fmla="*/ 345 h 416"/>
              <a:gd name="T70" fmla="*/ 207 w 466"/>
              <a:gd name="T71" fmla="*/ 323 h 416"/>
              <a:gd name="T72" fmla="*/ 92 w 466"/>
              <a:gd name="T73" fmla="*/ 259 h 416"/>
              <a:gd name="T74" fmla="*/ 40 w 466"/>
              <a:gd name="T75" fmla="*/ 416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6" h="416">
                <a:moveTo>
                  <a:pt x="466" y="130"/>
                </a:moveTo>
                <a:cubicBezTo>
                  <a:pt x="466" y="202"/>
                  <a:pt x="408" y="261"/>
                  <a:pt x="336" y="261"/>
                </a:cubicBezTo>
                <a:cubicBezTo>
                  <a:pt x="263" y="261"/>
                  <a:pt x="205" y="202"/>
                  <a:pt x="205" y="130"/>
                </a:cubicBezTo>
                <a:cubicBezTo>
                  <a:pt x="205" y="58"/>
                  <a:pt x="263" y="0"/>
                  <a:pt x="336" y="0"/>
                </a:cubicBezTo>
                <a:cubicBezTo>
                  <a:pt x="408" y="0"/>
                  <a:pt x="466" y="58"/>
                  <a:pt x="466" y="130"/>
                </a:cubicBezTo>
                <a:close/>
                <a:moveTo>
                  <a:pt x="336" y="15"/>
                </a:moveTo>
                <a:cubicBezTo>
                  <a:pt x="272" y="15"/>
                  <a:pt x="220" y="67"/>
                  <a:pt x="220" y="130"/>
                </a:cubicBezTo>
                <a:cubicBezTo>
                  <a:pt x="220" y="194"/>
                  <a:pt x="272" y="246"/>
                  <a:pt x="336" y="246"/>
                </a:cubicBezTo>
                <a:cubicBezTo>
                  <a:pt x="399" y="246"/>
                  <a:pt x="451" y="194"/>
                  <a:pt x="451" y="130"/>
                </a:cubicBezTo>
                <a:cubicBezTo>
                  <a:pt x="451" y="67"/>
                  <a:pt x="399" y="15"/>
                  <a:pt x="336" y="15"/>
                </a:cubicBezTo>
                <a:close/>
                <a:moveTo>
                  <a:pt x="402" y="64"/>
                </a:moveTo>
                <a:cubicBezTo>
                  <a:pt x="400" y="62"/>
                  <a:pt x="397" y="62"/>
                  <a:pt x="394" y="64"/>
                </a:cubicBezTo>
                <a:cubicBezTo>
                  <a:pt x="341" y="118"/>
                  <a:pt x="341" y="118"/>
                  <a:pt x="341" y="118"/>
                </a:cubicBezTo>
                <a:cubicBezTo>
                  <a:pt x="339" y="117"/>
                  <a:pt x="337" y="117"/>
                  <a:pt x="336" y="117"/>
                </a:cubicBezTo>
                <a:cubicBezTo>
                  <a:pt x="335" y="117"/>
                  <a:pt x="335" y="117"/>
                  <a:pt x="334" y="117"/>
                </a:cubicBezTo>
                <a:cubicBezTo>
                  <a:pt x="298" y="80"/>
                  <a:pt x="298" y="80"/>
                  <a:pt x="298" y="80"/>
                </a:cubicBezTo>
                <a:cubicBezTo>
                  <a:pt x="294" y="77"/>
                  <a:pt x="289" y="77"/>
                  <a:pt x="286" y="80"/>
                </a:cubicBezTo>
                <a:cubicBezTo>
                  <a:pt x="282" y="84"/>
                  <a:pt x="282" y="89"/>
                  <a:pt x="286" y="93"/>
                </a:cubicBezTo>
                <a:cubicBezTo>
                  <a:pt x="322" y="129"/>
                  <a:pt x="322" y="129"/>
                  <a:pt x="322" y="129"/>
                </a:cubicBezTo>
                <a:cubicBezTo>
                  <a:pt x="322" y="130"/>
                  <a:pt x="322" y="130"/>
                  <a:pt x="322" y="130"/>
                </a:cubicBezTo>
                <a:cubicBezTo>
                  <a:pt x="322" y="138"/>
                  <a:pt x="328" y="144"/>
                  <a:pt x="336" y="144"/>
                </a:cubicBezTo>
                <a:cubicBezTo>
                  <a:pt x="343" y="144"/>
                  <a:pt x="349" y="138"/>
                  <a:pt x="349" y="130"/>
                </a:cubicBezTo>
                <a:cubicBezTo>
                  <a:pt x="349" y="129"/>
                  <a:pt x="349" y="127"/>
                  <a:pt x="348" y="125"/>
                </a:cubicBezTo>
                <a:cubicBezTo>
                  <a:pt x="402" y="72"/>
                  <a:pt x="402" y="72"/>
                  <a:pt x="402" y="72"/>
                </a:cubicBezTo>
                <a:cubicBezTo>
                  <a:pt x="404" y="69"/>
                  <a:pt x="404" y="66"/>
                  <a:pt x="402" y="64"/>
                </a:cubicBezTo>
                <a:close/>
                <a:moveTo>
                  <a:pt x="342" y="130"/>
                </a:moveTo>
                <a:cubicBezTo>
                  <a:pt x="342" y="134"/>
                  <a:pt x="339" y="137"/>
                  <a:pt x="336" y="137"/>
                </a:cubicBezTo>
                <a:cubicBezTo>
                  <a:pt x="332" y="137"/>
                  <a:pt x="329" y="134"/>
                  <a:pt x="329" y="130"/>
                </a:cubicBezTo>
                <a:cubicBezTo>
                  <a:pt x="329" y="127"/>
                  <a:pt x="332" y="124"/>
                  <a:pt x="336" y="124"/>
                </a:cubicBezTo>
                <a:cubicBezTo>
                  <a:pt x="339" y="124"/>
                  <a:pt x="342" y="127"/>
                  <a:pt x="342" y="130"/>
                </a:cubicBezTo>
                <a:close/>
                <a:moveTo>
                  <a:pt x="104" y="245"/>
                </a:moveTo>
                <a:cubicBezTo>
                  <a:pt x="137" y="245"/>
                  <a:pt x="164" y="218"/>
                  <a:pt x="164" y="185"/>
                </a:cubicBezTo>
                <a:cubicBezTo>
                  <a:pt x="164" y="152"/>
                  <a:pt x="137" y="125"/>
                  <a:pt x="104" y="125"/>
                </a:cubicBezTo>
                <a:cubicBezTo>
                  <a:pt x="71" y="125"/>
                  <a:pt x="44" y="152"/>
                  <a:pt x="44" y="185"/>
                </a:cubicBezTo>
                <a:cubicBezTo>
                  <a:pt x="44" y="218"/>
                  <a:pt x="71" y="245"/>
                  <a:pt x="104" y="245"/>
                </a:cubicBezTo>
                <a:close/>
                <a:moveTo>
                  <a:pt x="233" y="384"/>
                </a:moveTo>
                <a:cubicBezTo>
                  <a:pt x="259" y="390"/>
                  <a:pt x="259" y="390"/>
                  <a:pt x="259" y="390"/>
                </a:cubicBezTo>
                <a:cubicBezTo>
                  <a:pt x="186" y="390"/>
                  <a:pt x="186" y="390"/>
                  <a:pt x="186" y="390"/>
                </a:cubicBezTo>
                <a:cubicBezTo>
                  <a:pt x="181" y="390"/>
                  <a:pt x="178" y="393"/>
                  <a:pt x="178" y="397"/>
                </a:cubicBezTo>
                <a:cubicBezTo>
                  <a:pt x="178" y="402"/>
                  <a:pt x="181" y="405"/>
                  <a:pt x="186" y="405"/>
                </a:cubicBezTo>
                <a:cubicBezTo>
                  <a:pt x="208" y="405"/>
                  <a:pt x="208" y="405"/>
                  <a:pt x="208" y="405"/>
                </a:cubicBezTo>
                <a:cubicBezTo>
                  <a:pt x="208" y="416"/>
                  <a:pt x="208" y="416"/>
                  <a:pt x="208" y="416"/>
                </a:cubicBezTo>
                <a:cubicBezTo>
                  <a:pt x="224" y="416"/>
                  <a:pt x="224" y="416"/>
                  <a:pt x="224" y="416"/>
                </a:cubicBezTo>
                <a:cubicBezTo>
                  <a:pt x="224" y="405"/>
                  <a:pt x="224" y="405"/>
                  <a:pt x="224" y="405"/>
                </a:cubicBezTo>
                <a:cubicBezTo>
                  <a:pt x="397" y="405"/>
                  <a:pt x="397" y="405"/>
                  <a:pt x="397" y="405"/>
                </a:cubicBezTo>
                <a:cubicBezTo>
                  <a:pt x="397" y="416"/>
                  <a:pt x="397" y="416"/>
                  <a:pt x="397" y="416"/>
                </a:cubicBezTo>
                <a:cubicBezTo>
                  <a:pt x="412" y="416"/>
                  <a:pt x="412" y="416"/>
                  <a:pt x="412" y="416"/>
                </a:cubicBezTo>
                <a:cubicBezTo>
                  <a:pt x="412" y="405"/>
                  <a:pt x="412" y="405"/>
                  <a:pt x="412" y="405"/>
                </a:cubicBezTo>
                <a:cubicBezTo>
                  <a:pt x="439" y="405"/>
                  <a:pt x="439" y="405"/>
                  <a:pt x="439" y="405"/>
                </a:cubicBezTo>
                <a:cubicBezTo>
                  <a:pt x="443" y="405"/>
                  <a:pt x="446" y="402"/>
                  <a:pt x="446" y="397"/>
                </a:cubicBezTo>
                <a:cubicBezTo>
                  <a:pt x="446" y="393"/>
                  <a:pt x="443" y="390"/>
                  <a:pt x="439" y="390"/>
                </a:cubicBezTo>
                <a:cubicBezTo>
                  <a:pt x="347" y="390"/>
                  <a:pt x="347" y="390"/>
                  <a:pt x="347" y="390"/>
                </a:cubicBezTo>
                <a:cubicBezTo>
                  <a:pt x="347" y="382"/>
                  <a:pt x="347" y="382"/>
                  <a:pt x="347" y="382"/>
                </a:cubicBezTo>
                <a:cubicBezTo>
                  <a:pt x="379" y="290"/>
                  <a:pt x="379" y="290"/>
                  <a:pt x="379" y="290"/>
                </a:cubicBezTo>
                <a:cubicBezTo>
                  <a:pt x="370" y="287"/>
                  <a:pt x="370" y="287"/>
                  <a:pt x="370" y="287"/>
                </a:cubicBezTo>
                <a:cubicBezTo>
                  <a:pt x="338" y="380"/>
                  <a:pt x="338" y="380"/>
                  <a:pt x="338" y="380"/>
                </a:cubicBezTo>
                <a:cubicBezTo>
                  <a:pt x="233" y="380"/>
                  <a:pt x="233" y="380"/>
                  <a:pt x="233" y="380"/>
                </a:cubicBezTo>
                <a:lnTo>
                  <a:pt x="233" y="384"/>
                </a:lnTo>
                <a:close/>
                <a:moveTo>
                  <a:pt x="22" y="416"/>
                </a:moveTo>
                <a:cubicBezTo>
                  <a:pt x="16" y="308"/>
                  <a:pt x="16" y="308"/>
                  <a:pt x="16" y="308"/>
                </a:cubicBezTo>
                <a:cubicBezTo>
                  <a:pt x="16" y="304"/>
                  <a:pt x="12" y="301"/>
                  <a:pt x="8" y="301"/>
                </a:cubicBezTo>
                <a:cubicBezTo>
                  <a:pt x="4" y="301"/>
                  <a:pt x="0" y="305"/>
                  <a:pt x="1" y="309"/>
                </a:cubicBezTo>
                <a:cubicBezTo>
                  <a:pt x="7" y="416"/>
                  <a:pt x="7" y="416"/>
                  <a:pt x="7" y="416"/>
                </a:cubicBezTo>
                <a:lnTo>
                  <a:pt x="22" y="416"/>
                </a:lnTo>
                <a:close/>
                <a:moveTo>
                  <a:pt x="163" y="416"/>
                </a:moveTo>
                <a:cubicBezTo>
                  <a:pt x="159" y="344"/>
                  <a:pt x="159" y="344"/>
                  <a:pt x="159" y="344"/>
                </a:cubicBezTo>
                <a:cubicBezTo>
                  <a:pt x="190" y="363"/>
                  <a:pt x="190" y="363"/>
                  <a:pt x="190" y="363"/>
                </a:cubicBezTo>
                <a:cubicBezTo>
                  <a:pt x="193" y="365"/>
                  <a:pt x="197" y="366"/>
                  <a:pt x="201" y="366"/>
                </a:cubicBezTo>
                <a:cubicBezTo>
                  <a:pt x="268" y="366"/>
                  <a:pt x="268" y="366"/>
                  <a:pt x="268" y="366"/>
                </a:cubicBezTo>
                <a:cubicBezTo>
                  <a:pt x="280" y="366"/>
                  <a:pt x="290" y="357"/>
                  <a:pt x="290" y="345"/>
                </a:cubicBezTo>
                <a:cubicBezTo>
                  <a:pt x="290" y="333"/>
                  <a:pt x="280" y="323"/>
                  <a:pt x="268" y="323"/>
                </a:cubicBezTo>
                <a:cubicBezTo>
                  <a:pt x="207" y="323"/>
                  <a:pt x="207" y="323"/>
                  <a:pt x="207" y="323"/>
                </a:cubicBezTo>
                <a:cubicBezTo>
                  <a:pt x="146" y="285"/>
                  <a:pt x="146" y="285"/>
                  <a:pt x="146" y="285"/>
                </a:cubicBezTo>
                <a:cubicBezTo>
                  <a:pt x="134" y="268"/>
                  <a:pt x="114" y="258"/>
                  <a:pt x="92" y="259"/>
                </a:cubicBezTo>
                <a:cubicBezTo>
                  <a:pt x="59" y="261"/>
                  <a:pt x="33" y="290"/>
                  <a:pt x="35" y="324"/>
                </a:cubicBezTo>
                <a:cubicBezTo>
                  <a:pt x="40" y="416"/>
                  <a:pt x="40" y="416"/>
                  <a:pt x="40" y="416"/>
                </a:cubicBezTo>
                <a:lnTo>
                  <a:pt x="163" y="4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grpSp>
        <p:nvGrpSpPr>
          <p:cNvPr id="68" name="グループ化 67">
            <a:extLst>
              <a:ext uri="{FF2B5EF4-FFF2-40B4-BE49-F238E27FC236}">
                <a16:creationId xmlns:a16="http://schemas.microsoft.com/office/drawing/2014/main" id="{5014DA9B-82E8-F844-7BDC-D7BA86497F3A}"/>
              </a:ext>
            </a:extLst>
          </p:cNvPr>
          <p:cNvGrpSpPr/>
          <p:nvPr/>
        </p:nvGrpSpPr>
        <p:grpSpPr>
          <a:xfrm>
            <a:off x="287524" y="3607487"/>
            <a:ext cx="2803085" cy="508529"/>
            <a:chOff x="287524" y="3607487"/>
            <a:chExt cx="2803085" cy="508529"/>
          </a:xfrm>
        </p:grpSpPr>
        <p:sp>
          <p:nvSpPr>
            <p:cNvPr id="51" name="正方形/長方形 50">
              <a:extLst>
                <a:ext uri="{FF2B5EF4-FFF2-40B4-BE49-F238E27FC236}">
                  <a16:creationId xmlns:a16="http://schemas.microsoft.com/office/drawing/2014/main" id="{608B169D-53FE-EB8D-CB91-8237ACD5D562}"/>
                </a:ext>
              </a:extLst>
            </p:cNvPr>
            <p:cNvSpPr/>
            <p:nvPr/>
          </p:nvSpPr>
          <p:spPr>
            <a:xfrm>
              <a:off x="287524" y="3607487"/>
              <a:ext cx="2803085" cy="508529"/>
            </a:xfrm>
            <a:prstGeom prst="rect">
              <a:avLst/>
            </a:prstGeom>
            <a:solidFill>
              <a:srgbClr val="2E7DC2"/>
            </a:solidFill>
            <a:ln w="25400" cap="flat" cmpd="sng" algn="ctr">
              <a:noFill/>
              <a:prstDash val="solid"/>
            </a:ln>
            <a:effectLst/>
          </p:spPr>
          <p:txBody>
            <a:bodyPr rtlCol="0" anchor="ctr"/>
            <a:lstStyle/>
            <a:p>
              <a:pPr marL="0" marR="0" lvl="0" indent="0" algn="ctr" defTabSz="914378"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a:ln>
                    <a:noFill/>
                  </a:ln>
                  <a:solidFill>
                    <a:prstClr val="white"/>
                  </a:solidFill>
                  <a:effectLst/>
                  <a:uLnTx/>
                  <a:uFillTx/>
                  <a:latin typeface="メイリオ"/>
                  <a:ea typeface="メイリオ"/>
                  <a:cs typeface="+mn-cs"/>
                </a:rPr>
                <a:t>AI-OCR</a:t>
              </a:r>
              <a:endParaRPr kumimoji="0" lang="ja-JP" altLang="en-US" sz="14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53" name="Freeform 56">
              <a:extLst>
                <a:ext uri="{FF2B5EF4-FFF2-40B4-BE49-F238E27FC236}">
                  <a16:creationId xmlns:a16="http://schemas.microsoft.com/office/drawing/2014/main" id="{41C73C48-DAB8-0943-BACE-D789B51B60BE}"/>
                </a:ext>
              </a:extLst>
            </p:cNvPr>
            <p:cNvSpPr>
              <a:spLocks noEditPoints="1"/>
            </p:cNvSpPr>
            <p:nvPr/>
          </p:nvSpPr>
          <p:spPr bwMode="auto">
            <a:xfrm>
              <a:off x="501454" y="3717862"/>
              <a:ext cx="254122" cy="250764"/>
            </a:xfrm>
            <a:custGeom>
              <a:avLst/>
              <a:gdLst>
                <a:gd name="T0" fmla="*/ 165 w 730"/>
                <a:gd name="T1" fmla="*/ 214 h 727"/>
                <a:gd name="T2" fmla="*/ 176 w 730"/>
                <a:gd name="T3" fmla="*/ 533 h 727"/>
                <a:gd name="T4" fmla="*/ 196 w 730"/>
                <a:gd name="T5" fmla="*/ 514 h 727"/>
                <a:gd name="T6" fmla="*/ 281 w 730"/>
                <a:gd name="T7" fmla="*/ 429 h 727"/>
                <a:gd name="T8" fmla="*/ 300 w 730"/>
                <a:gd name="T9" fmla="*/ 449 h 727"/>
                <a:gd name="T10" fmla="*/ 92 w 730"/>
                <a:gd name="T11" fmla="*/ 364 h 727"/>
                <a:gd name="T12" fmla="*/ 353 w 730"/>
                <a:gd name="T13" fmla="*/ 630 h 727"/>
                <a:gd name="T14" fmla="*/ 269 w 730"/>
                <a:gd name="T15" fmla="*/ 490 h 727"/>
                <a:gd name="T16" fmla="*/ 324 w 730"/>
                <a:gd name="T17" fmla="*/ 449 h 727"/>
                <a:gd name="T18" fmla="*/ 305 w 730"/>
                <a:gd name="T19" fmla="*/ 606 h 727"/>
                <a:gd name="T20" fmla="*/ 220 w 730"/>
                <a:gd name="T21" fmla="*/ 376 h 727"/>
                <a:gd name="T22" fmla="*/ 239 w 730"/>
                <a:gd name="T23" fmla="*/ 533 h 727"/>
                <a:gd name="T24" fmla="*/ 184 w 730"/>
                <a:gd name="T25" fmla="*/ 492 h 727"/>
                <a:gd name="T26" fmla="*/ 353 w 730"/>
                <a:gd name="T27" fmla="*/ 352 h 727"/>
                <a:gd name="T28" fmla="*/ 293 w 730"/>
                <a:gd name="T29" fmla="*/ 171 h 727"/>
                <a:gd name="T30" fmla="*/ 165 w 730"/>
                <a:gd name="T31" fmla="*/ 238 h 727"/>
                <a:gd name="T32" fmla="*/ 207 w 730"/>
                <a:gd name="T33" fmla="*/ 183 h 727"/>
                <a:gd name="T34" fmla="*/ 269 w 730"/>
                <a:gd name="T35" fmla="*/ 9 h 727"/>
                <a:gd name="T36" fmla="*/ 76 w 730"/>
                <a:gd name="T37" fmla="*/ 197 h 727"/>
                <a:gd name="T38" fmla="*/ 281 w 730"/>
                <a:gd name="T39" fmla="*/ 236 h 727"/>
                <a:gd name="T40" fmla="*/ 239 w 730"/>
                <a:gd name="T41" fmla="*/ 291 h 727"/>
                <a:gd name="T42" fmla="*/ 10 w 730"/>
                <a:gd name="T43" fmla="*/ 459 h 727"/>
                <a:gd name="T44" fmla="*/ 99 w 730"/>
                <a:gd name="T45" fmla="*/ 406 h 727"/>
                <a:gd name="T46" fmla="*/ 155 w 730"/>
                <a:gd name="T47" fmla="*/ 364 h 727"/>
                <a:gd name="T48" fmla="*/ 198 w 730"/>
                <a:gd name="T49" fmla="*/ 653 h 727"/>
                <a:gd name="T50" fmla="*/ 353 w 730"/>
                <a:gd name="T51" fmla="*/ 630 h 727"/>
                <a:gd name="T52" fmla="*/ 261 w 730"/>
                <a:gd name="T53" fmla="*/ 279 h 727"/>
                <a:gd name="T54" fmla="*/ 469 w 730"/>
                <a:gd name="T55" fmla="*/ 110 h 727"/>
                <a:gd name="T56" fmla="*/ 450 w 730"/>
                <a:gd name="T57" fmla="*/ 130 h 727"/>
                <a:gd name="T58" fmla="*/ 450 w 730"/>
                <a:gd name="T59" fmla="*/ 383 h 727"/>
                <a:gd name="T60" fmla="*/ 430 w 730"/>
                <a:gd name="T61" fmla="*/ 364 h 727"/>
                <a:gd name="T62" fmla="*/ 607 w 730"/>
                <a:gd name="T63" fmla="*/ 303 h 727"/>
                <a:gd name="T64" fmla="*/ 534 w 730"/>
                <a:gd name="T65" fmla="*/ 323 h 727"/>
                <a:gd name="T66" fmla="*/ 576 w 730"/>
                <a:gd name="T67" fmla="*/ 267 h 727"/>
                <a:gd name="T68" fmla="*/ 631 w 730"/>
                <a:gd name="T69" fmla="*/ 425 h 727"/>
                <a:gd name="T70" fmla="*/ 699 w 730"/>
                <a:gd name="T71" fmla="*/ 364 h 727"/>
                <a:gd name="T72" fmla="*/ 474 w 730"/>
                <a:gd name="T73" fmla="*/ 207 h 727"/>
                <a:gd name="T74" fmla="*/ 493 w 730"/>
                <a:gd name="T75" fmla="*/ 364 h 727"/>
                <a:gd name="T76" fmla="*/ 438 w 730"/>
                <a:gd name="T77" fmla="*/ 322 h 727"/>
                <a:gd name="T78" fmla="*/ 656 w 730"/>
                <a:gd name="T79" fmla="*/ 183 h 727"/>
                <a:gd name="T80" fmla="*/ 460 w 730"/>
                <a:gd name="T81" fmla="*/ 8 h 727"/>
                <a:gd name="T82" fmla="*/ 408 w 730"/>
                <a:gd name="T83" fmla="*/ 98 h 727"/>
                <a:gd name="T84" fmla="*/ 450 w 730"/>
                <a:gd name="T85" fmla="*/ 154 h 727"/>
                <a:gd name="T86" fmla="*/ 377 w 730"/>
                <a:gd name="T87" fmla="*/ 437 h 727"/>
                <a:gd name="T88" fmla="*/ 462 w 730"/>
                <a:gd name="T89" fmla="*/ 576 h 727"/>
                <a:gd name="T90" fmla="*/ 406 w 730"/>
                <a:gd name="T91" fmla="*/ 618 h 727"/>
                <a:gd name="T92" fmla="*/ 426 w 730"/>
                <a:gd name="T93" fmla="*/ 461 h 727"/>
                <a:gd name="T94" fmla="*/ 460 w 730"/>
                <a:gd name="T95" fmla="*/ 719 h 727"/>
                <a:gd name="T96" fmla="*/ 649 w 730"/>
                <a:gd name="T97" fmla="*/ 588 h 727"/>
                <a:gd name="T98" fmla="*/ 522 w 730"/>
                <a:gd name="T99" fmla="*/ 490 h 727"/>
                <a:gd name="T100" fmla="*/ 578 w 730"/>
                <a:gd name="T101" fmla="*/ 449 h 727"/>
                <a:gd name="T102" fmla="*/ 558 w 730"/>
                <a:gd name="T103" fmla="*/ 564 h 727"/>
                <a:gd name="T104" fmla="*/ 720 w 730"/>
                <a:gd name="T105" fmla="*/ 461 h 727"/>
                <a:gd name="T106" fmla="*/ 534 w 730"/>
                <a:gd name="T107" fmla="*/ 299 h 727"/>
                <a:gd name="T108" fmla="*/ 515 w 730"/>
                <a:gd name="T109" fmla="*/ 279 h 727"/>
                <a:gd name="T110" fmla="*/ 515 w 730"/>
                <a:gd name="T111" fmla="*/ 449 h 727"/>
                <a:gd name="T112" fmla="*/ 430 w 730"/>
                <a:gd name="T113" fmla="*/ 618 h 727"/>
                <a:gd name="T114" fmla="*/ 450 w 730"/>
                <a:gd name="T115" fmla="*/ 599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30" h="727">
                  <a:moveTo>
                    <a:pt x="165" y="175"/>
                  </a:moveTo>
                  <a:cubicBezTo>
                    <a:pt x="176" y="175"/>
                    <a:pt x="184" y="184"/>
                    <a:pt x="184" y="195"/>
                  </a:cubicBezTo>
                  <a:cubicBezTo>
                    <a:pt x="184" y="205"/>
                    <a:pt x="176" y="214"/>
                    <a:pt x="165" y="214"/>
                  </a:cubicBezTo>
                  <a:cubicBezTo>
                    <a:pt x="154" y="214"/>
                    <a:pt x="145" y="205"/>
                    <a:pt x="145" y="195"/>
                  </a:cubicBezTo>
                  <a:cubicBezTo>
                    <a:pt x="145" y="184"/>
                    <a:pt x="154" y="175"/>
                    <a:pt x="165" y="175"/>
                  </a:cubicBezTo>
                  <a:close/>
                  <a:moveTo>
                    <a:pt x="176" y="533"/>
                  </a:moveTo>
                  <a:cubicBezTo>
                    <a:pt x="176" y="544"/>
                    <a:pt x="185" y="553"/>
                    <a:pt x="196" y="553"/>
                  </a:cubicBezTo>
                  <a:cubicBezTo>
                    <a:pt x="207" y="553"/>
                    <a:pt x="215" y="544"/>
                    <a:pt x="215" y="533"/>
                  </a:cubicBezTo>
                  <a:cubicBezTo>
                    <a:pt x="215" y="523"/>
                    <a:pt x="207" y="514"/>
                    <a:pt x="196" y="514"/>
                  </a:cubicBezTo>
                  <a:cubicBezTo>
                    <a:pt x="185" y="514"/>
                    <a:pt x="176" y="523"/>
                    <a:pt x="176" y="533"/>
                  </a:cubicBezTo>
                  <a:close/>
                  <a:moveTo>
                    <a:pt x="300" y="449"/>
                  </a:moveTo>
                  <a:cubicBezTo>
                    <a:pt x="300" y="438"/>
                    <a:pt x="291" y="429"/>
                    <a:pt x="281" y="429"/>
                  </a:cubicBezTo>
                  <a:cubicBezTo>
                    <a:pt x="270" y="429"/>
                    <a:pt x="261" y="438"/>
                    <a:pt x="261" y="449"/>
                  </a:cubicBezTo>
                  <a:cubicBezTo>
                    <a:pt x="261" y="459"/>
                    <a:pt x="270" y="468"/>
                    <a:pt x="281" y="468"/>
                  </a:cubicBezTo>
                  <a:cubicBezTo>
                    <a:pt x="291" y="468"/>
                    <a:pt x="300" y="459"/>
                    <a:pt x="300" y="449"/>
                  </a:cubicBezTo>
                  <a:close/>
                  <a:moveTo>
                    <a:pt x="131" y="364"/>
                  </a:moveTo>
                  <a:cubicBezTo>
                    <a:pt x="131" y="353"/>
                    <a:pt x="122" y="345"/>
                    <a:pt x="111" y="345"/>
                  </a:cubicBezTo>
                  <a:cubicBezTo>
                    <a:pt x="100" y="345"/>
                    <a:pt x="92" y="353"/>
                    <a:pt x="92" y="364"/>
                  </a:cubicBezTo>
                  <a:cubicBezTo>
                    <a:pt x="92" y="375"/>
                    <a:pt x="100" y="383"/>
                    <a:pt x="111" y="383"/>
                  </a:cubicBezTo>
                  <a:cubicBezTo>
                    <a:pt x="122" y="383"/>
                    <a:pt x="131" y="375"/>
                    <a:pt x="131" y="364"/>
                  </a:cubicBezTo>
                  <a:close/>
                  <a:moveTo>
                    <a:pt x="353" y="630"/>
                  </a:moveTo>
                  <a:cubicBezTo>
                    <a:pt x="305" y="630"/>
                    <a:pt x="305" y="630"/>
                    <a:pt x="305" y="630"/>
                  </a:cubicBezTo>
                  <a:cubicBezTo>
                    <a:pt x="285" y="630"/>
                    <a:pt x="269" y="614"/>
                    <a:pt x="269" y="594"/>
                  </a:cubicBezTo>
                  <a:cubicBezTo>
                    <a:pt x="269" y="490"/>
                    <a:pt x="269" y="490"/>
                    <a:pt x="269" y="490"/>
                  </a:cubicBezTo>
                  <a:cubicBezTo>
                    <a:pt x="250" y="485"/>
                    <a:pt x="237" y="468"/>
                    <a:pt x="237" y="449"/>
                  </a:cubicBezTo>
                  <a:cubicBezTo>
                    <a:pt x="237" y="425"/>
                    <a:pt x="257" y="405"/>
                    <a:pt x="281" y="405"/>
                  </a:cubicBezTo>
                  <a:cubicBezTo>
                    <a:pt x="304" y="405"/>
                    <a:pt x="324" y="425"/>
                    <a:pt x="324" y="449"/>
                  </a:cubicBezTo>
                  <a:cubicBezTo>
                    <a:pt x="324" y="468"/>
                    <a:pt x="311" y="485"/>
                    <a:pt x="293" y="490"/>
                  </a:cubicBezTo>
                  <a:cubicBezTo>
                    <a:pt x="293" y="594"/>
                    <a:pt x="293" y="594"/>
                    <a:pt x="293" y="594"/>
                  </a:cubicBezTo>
                  <a:cubicBezTo>
                    <a:pt x="293" y="601"/>
                    <a:pt x="298" y="606"/>
                    <a:pt x="305" y="606"/>
                  </a:cubicBezTo>
                  <a:cubicBezTo>
                    <a:pt x="353" y="606"/>
                    <a:pt x="353" y="606"/>
                    <a:pt x="353" y="606"/>
                  </a:cubicBezTo>
                  <a:cubicBezTo>
                    <a:pt x="353" y="376"/>
                    <a:pt x="353" y="376"/>
                    <a:pt x="353" y="376"/>
                  </a:cubicBezTo>
                  <a:cubicBezTo>
                    <a:pt x="220" y="376"/>
                    <a:pt x="220" y="376"/>
                    <a:pt x="220" y="376"/>
                  </a:cubicBezTo>
                  <a:cubicBezTo>
                    <a:pt x="213" y="376"/>
                    <a:pt x="208" y="381"/>
                    <a:pt x="208" y="388"/>
                  </a:cubicBezTo>
                  <a:cubicBezTo>
                    <a:pt x="208" y="492"/>
                    <a:pt x="208" y="492"/>
                    <a:pt x="208" y="492"/>
                  </a:cubicBezTo>
                  <a:cubicBezTo>
                    <a:pt x="226" y="497"/>
                    <a:pt x="239" y="514"/>
                    <a:pt x="239" y="533"/>
                  </a:cubicBezTo>
                  <a:cubicBezTo>
                    <a:pt x="239" y="557"/>
                    <a:pt x="220" y="577"/>
                    <a:pt x="196" y="577"/>
                  </a:cubicBezTo>
                  <a:cubicBezTo>
                    <a:pt x="172" y="577"/>
                    <a:pt x="152" y="557"/>
                    <a:pt x="152" y="533"/>
                  </a:cubicBezTo>
                  <a:cubicBezTo>
                    <a:pt x="152" y="514"/>
                    <a:pt x="166" y="497"/>
                    <a:pt x="184" y="492"/>
                  </a:cubicBezTo>
                  <a:cubicBezTo>
                    <a:pt x="184" y="388"/>
                    <a:pt x="184" y="388"/>
                    <a:pt x="184" y="388"/>
                  </a:cubicBezTo>
                  <a:cubicBezTo>
                    <a:pt x="184" y="368"/>
                    <a:pt x="200" y="352"/>
                    <a:pt x="220" y="352"/>
                  </a:cubicBezTo>
                  <a:cubicBezTo>
                    <a:pt x="353" y="352"/>
                    <a:pt x="353" y="352"/>
                    <a:pt x="353" y="352"/>
                  </a:cubicBezTo>
                  <a:cubicBezTo>
                    <a:pt x="353" y="21"/>
                    <a:pt x="353" y="21"/>
                    <a:pt x="353" y="21"/>
                  </a:cubicBezTo>
                  <a:cubicBezTo>
                    <a:pt x="335" y="10"/>
                    <a:pt x="314" y="4"/>
                    <a:pt x="293" y="5"/>
                  </a:cubicBezTo>
                  <a:cubicBezTo>
                    <a:pt x="293" y="171"/>
                    <a:pt x="293" y="171"/>
                    <a:pt x="293" y="171"/>
                  </a:cubicBezTo>
                  <a:cubicBezTo>
                    <a:pt x="293" y="191"/>
                    <a:pt x="276" y="207"/>
                    <a:pt x="257" y="207"/>
                  </a:cubicBezTo>
                  <a:cubicBezTo>
                    <a:pt x="207" y="207"/>
                    <a:pt x="207" y="207"/>
                    <a:pt x="207" y="207"/>
                  </a:cubicBezTo>
                  <a:cubicBezTo>
                    <a:pt x="201" y="225"/>
                    <a:pt x="185" y="238"/>
                    <a:pt x="165" y="238"/>
                  </a:cubicBezTo>
                  <a:cubicBezTo>
                    <a:pt x="141" y="238"/>
                    <a:pt x="121" y="219"/>
                    <a:pt x="121" y="195"/>
                  </a:cubicBezTo>
                  <a:cubicBezTo>
                    <a:pt x="121" y="171"/>
                    <a:pt x="141" y="151"/>
                    <a:pt x="165" y="151"/>
                  </a:cubicBezTo>
                  <a:cubicBezTo>
                    <a:pt x="185" y="151"/>
                    <a:pt x="201" y="165"/>
                    <a:pt x="207" y="183"/>
                  </a:cubicBezTo>
                  <a:cubicBezTo>
                    <a:pt x="257" y="183"/>
                    <a:pt x="257" y="183"/>
                    <a:pt x="257" y="183"/>
                  </a:cubicBezTo>
                  <a:cubicBezTo>
                    <a:pt x="263" y="183"/>
                    <a:pt x="269" y="177"/>
                    <a:pt x="269" y="171"/>
                  </a:cubicBezTo>
                  <a:cubicBezTo>
                    <a:pt x="269" y="9"/>
                    <a:pt x="269" y="9"/>
                    <a:pt x="269" y="9"/>
                  </a:cubicBezTo>
                  <a:cubicBezTo>
                    <a:pt x="235" y="18"/>
                    <a:pt x="209" y="44"/>
                    <a:pt x="198" y="75"/>
                  </a:cubicBezTo>
                  <a:cubicBezTo>
                    <a:pt x="165" y="69"/>
                    <a:pt x="130" y="78"/>
                    <a:pt x="105" y="104"/>
                  </a:cubicBezTo>
                  <a:cubicBezTo>
                    <a:pt x="80" y="129"/>
                    <a:pt x="70" y="164"/>
                    <a:pt x="76" y="197"/>
                  </a:cubicBezTo>
                  <a:cubicBezTo>
                    <a:pt x="45" y="208"/>
                    <a:pt x="20" y="233"/>
                    <a:pt x="10" y="267"/>
                  </a:cubicBezTo>
                  <a:cubicBezTo>
                    <a:pt x="239" y="267"/>
                    <a:pt x="239" y="267"/>
                    <a:pt x="239" y="267"/>
                  </a:cubicBezTo>
                  <a:cubicBezTo>
                    <a:pt x="244" y="249"/>
                    <a:pt x="261" y="236"/>
                    <a:pt x="281" y="236"/>
                  </a:cubicBezTo>
                  <a:cubicBezTo>
                    <a:pt x="304" y="236"/>
                    <a:pt x="324" y="255"/>
                    <a:pt x="324" y="279"/>
                  </a:cubicBezTo>
                  <a:cubicBezTo>
                    <a:pt x="324" y="303"/>
                    <a:pt x="304" y="323"/>
                    <a:pt x="281" y="323"/>
                  </a:cubicBezTo>
                  <a:cubicBezTo>
                    <a:pt x="261" y="323"/>
                    <a:pt x="244" y="310"/>
                    <a:pt x="239" y="291"/>
                  </a:cubicBezTo>
                  <a:cubicBezTo>
                    <a:pt x="6" y="291"/>
                    <a:pt x="6" y="291"/>
                    <a:pt x="6" y="291"/>
                  </a:cubicBezTo>
                  <a:cubicBezTo>
                    <a:pt x="5" y="318"/>
                    <a:pt x="14" y="344"/>
                    <a:pt x="31" y="364"/>
                  </a:cubicBezTo>
                  <a:cubicBezTo>
                    <a:pt x="10" y="389"/>
                    <a:pt x="0" y="424"/>
                    <a:pt x="10" y="459"/>
                  </a:cubicBezTo>
                  <a:cubicBezTo>
                    <a:pt x="19" y="494"/>
                    <a:pt x="45" y="519"/>
                    <a:pt x="76" y="531"/>
                  </a:cubicBezTo>
                  <a:cubicBezTo>
                    <a:pt x="70" y="561"/>
                    <a:pt x="78" y="593"/>
                    <a:pt x="99" y="617"/>
                  </a:cubicBezTo>
                  <a:cubicBezTo>
                    <a:pt x="99" y="406"/>
                    <a:pt x="99" y="406"/>
                    <a:pt x="99" y="406"/>
                  </a:cubicBezTo>
                  <a:cubicBezTo>
                    <a:pt x="81" y="400"/>
                    <a:pt x="68" y="384"/>
                    <a:pt x="68" y="364"/>
                  </a:cubicBezTo>
                  <a:cubicBezTo>
                    <a:pt x="68" y="340"/>
                    <a:pt x="87" y="321"/>
                    <a:pt x="111" y="321"/>
                  </a:cubicBezTo>
                  <a:cubicBezTo>
                    <a:pt x="135" y="321"/>
                    <a:pt x="155" y="340"/>
                    <a:pt x="155" y="364"/>
                  </a:cubicBezTo>
                  <a:cubicBezTo>
                    <a:pt x="155" y="384"/>
                    <a:pt x="141" y="400"/>
                    <a:pt x="123" y="406"/>
                  </a:cubicBezTo>
                  <a:cubicBezTo>
                    <a:pt x="123" y="638"/>
                    <a:pt x="123" y="638"/>
                    <a:pt x="123" y="638"/>
                  </a:cubicBezTo>
                  <a:cubicBezTo>
                    <a:pt x="146" y="653"/>
                    <a:pt x="173" y="658"/>
                    <a:pt x="198" y="653"/>
                  </a:cubicBezTo>
                  <a:cubicBezTo>
                    <a:pt x="209" y="684"/>
                    <a:pt x="235" y="710"/>
                    <a:pt x="270" y="719"/>
                  </a:cubicBezTo>
                  <a:cubicBezTo>
                    <a:pt x="299" y="727"/>
                    <a:pt x="329" y="721"/>
                    <a:pt x="353" y="706"/>
                  </a:cubicBezTo>
                  <a:lnTo>
                    <a:pt x="353" y="630"/>
                  </a:lnTo>
                  <a:close/>
                  <a:moveTo>
                    <a:pt x="300" y="279"/>
                  </a:moveTo>
                  <a:cubicBezTo>
                    <a:pt x="300" y="269"/>
                    <a:pt x="291" y="260"/>
                    <a:pt x="281" y="260"/>
                  </a:cubicBezTo>
                  <a:cubicBezTo>
                    <a:pt x="270" y="260"/>
                    <a:pt x="261" y="269"/>
                    <a:pt x="261" y="279"/>
                  </a:cubicBezTo>
                  <a:cubicBezTo>
                    <a:pt x="261" y="290"/>
                    <a:pt x="270" y="299"/>
                    <a:pt x="281" y="299"/>
                  </a:cubicBezTo>
                  <a:cubicBezTo>
                    <a:pt x="291" y="299"/>
                    <a:pt x="300" y="290"/>
                    <a:pt x="300" y="279"/>
                  </a:cubicBezTo>
                  <a:close/>
                  <a:moveTo>
                    <a:pt x="469" y="110"/>
                  </a:moveTo>
                  <a:cubicBezTo>
                    <a:pt x="469" y="99"/>
                    <a:pt x="461" y="91"/>
                    <a:pt x="450" y="91"/>
                  </a:cubicBezTo>
                  <a:cubicBezTo>
                    <a:pt x="439" y="91"/>
                    <a:pt x="430" y="99"/>
                    <a:pt x="430" y="110"/>
                  </a:cubicBezTo>
                  <a:cubicBezTo>
                    <a:pt x="430" y="121"/>
                    <a:pt x="439" y="130"/>
                    <a:pt x="450" y="130"/>
                  </a:cubicBezTo>
                  <a:cubicBezTo>
                    <a:pt x="461" y="130"/>
                    <a:pt x="469" y="121"/>
                    <a:pt x="469" y="110"/>
                  </a:cubicBezTo>
                  <a:close/>
                  <a:moveTo>
                    <a:pt x="430" y="364"/>
                  </a:moveTo>
                  <a:cubicBezTo>
                    <a:pt x="430" y="375"/>
                    <a:pt x="439" y="383"/>
                    <a:pt x="450" y="383"/>
                  </a:cubicBezTo>
                  <a:cubicBezTo>
                    <a:pt x="461" y="383"/>
                    <a:pt x="469" y="375"/>
                    <a:pt x="469" y="364"/>
                  </a:cubicBezTo>
                  <a:cubicBezTo>
                    <a:pt x="469" y="353"/>
                    <a:pt x="461" y="345"/>
                    <a:pt x="450" y="345"/>
                  </a:cubicBezTo>
                  <a:cubicBezTo>
                    <a:pt x="439" y="345"/>
                    <a:pt x="430" y="353"/>
                    <a:pt x="430" y="364"/>
                  </a:cubicBezTo>
                  <a:close/>
                  <a:moveTo>
                    <a:pt x="643" y="461"/>
                  </a:moveTo>
                  <a:cubicBezTo>
                    <a:pt x="623" y="461"/>
                    <a:pt x="607" y="445"/>
                    <a:pt x="607" y="425"/>
                  </a:cubicBezTo>
                  <a:cubicBezTo>
                    <a:pt x="607" y="303"/>
                    <a:pt x="607" y="303"/>
                    <a:pt x="607" y="303"/>
                  </a:cubicBezTo>
                  <a:cubicBezTo>
                    <a:pt x="607" y="297"/>
                    <a:pt x="602" y="291"/>
                    <a:pt x="595" y="291"/>
                  </a:cubicBezTo>
                  <a:cubicBezTo>
                    <a:pt x="576" y="291"/>
                    <a:pt x="576" y="291"/>
                    <a:pt x="576" y="291"/>
                  </a:cubicBezTo>
                  <a:cubicBezTo>
                    <a:pt x="571" y="310"/>
                    <a:pt x="554" y="323"/>
                    <a:pt x="534" y="323"/>
                  </a:cubicBezTo>
                  <a:cubicBezTo>
                    <a:pt x="510" y="323"/>
                    <a:pt x="491" y="303"/>
                    <a:pt x="491" y="279"/>
                  </a:cubicBezTo>
                  <a:cubicBezTo>
                    <a:pt x="491" y="255"/>
                    <a:pt x="510" y="236"/>
                    <a:pt x="534" y="236"/>
                  </a:cubicBezTo>
                  <a:cubicBezTo>
                    <a:pt x="554" y="236"/>
                    <a:pt x="571" y="249"/>
                    <a:pt x="576" y="267"/>
                  </a:cubicBezTo>
                  <a:cubicBezTo>
                    <a:pt x="595" y="267"/>
                    <a:pt x="595" y="267"/>
                    <a:pt x="595" y="267"/>
                  </a:cubicBezTo>
                  <a:cubicBezTo>
                    <a:pt x="615" y="267"/>
                    <a:pt x="631" y="284"/>
                    <a:pt x="631" y="303"/>
                  </a:cubicBezTo>
                  <a:cubicBezTo>
                    <a:pt x="631" y="425"/>
                    <a:pt x="631" y="425"/>
                    <a:pt x="631" y="425"/>
                  </a:cubicBezTo>
                  <a:cubicBezTo>
                    <a:pt x="631" y="431"/>
                    <a:pt x="637" y="437"/>
                    <a:pt x="643" y="437"/>
                  </a:cubicBezTo>
                  <a:cubicBezTo>
                    <a:pt x="724" y="437"/>
                    <a:pt x="724" y="437"/>
                    <a:pt x="724" y="437"/>
                  </a:cubicBezTo>
                  <a:cubicBezTo>
                    <a:pt x="725" y="410"/>
                    <a:pt x="716" y="384"/>
                    <a:pt x="699" y="364"/>
                  </a:cubicBezTo>
                  <a:cubicBezTo>
                    <a:pt x="721" y="338"/>
                    <a:pt x="730" y="303"/>
                    <a:pt x="721" y="268"/>
                  </a:cubicBezTo>
                  <a:cubicBezTo>
                    <a:pt x="713" y="242"/>
                    <a:pt x="697" y="220"/>
                    <a:pt x="675" y="207"/>
                  </a:cubicBezTo>
                  <a:cubicBezTo>
                    <a:pt x="474" y="207"/>
                    <a:pt x="474" y="207"/>
                    <a:pt x="474" y="207"/>
                  </a:cubicBezTo>
                  <a:cubicBezTo>
                    <a:pt x="467" y="207"/>
                    <a:pt x="462" y="212"/>
                    <a:pt x="462" y="219"/>
                  </a:cubicBezTo>
                  <a:cubicBezTo>
                    <a:pt x="462" y="322"/>
                    <a:pt x="462" y="322"/>
                    <a:pt x="462" y="322"/>
                  </a:cubicBezTo>
                  <a:cubicBezTo>
                    <a:pt x="480" y="328"/>
                    <a:pt x="493" y="344"/>
                    <a:pt x="493" y="364"/>
                  </a:cubicBezTo>
                  <a:cubicBezTo>
                    <a:pt x="493" y="388"/>
                    <a:pt x="474" y="408"/>
                    <a:pt x="450" y="408"/>
                  </a:cubicBezTo>
                  <a:cubicBezTo>
                    <a:pt x="426" y="408"/>
                    <a:pt x="406" y="388"/>
                    <a:pt x="406" y="364"/>
                  </a:cubicBezTo>
                  <a:cubicBezTo>
                    <a:pt x="406" y="344"/>
                    <a:pt x="420" y="328"/>
                    <a:pt x="438" y="322"/>
                  </a:cubicBezTo>
                  <a:cubicBezTo>
                    <a:pt x="438" y="219"/>
                    <a:pt x="438" y="219"/>
                    <a:pt x="438" y="219"/>
                  </a:cubicBezTo>
                  <a:cubicBezTo>
                    <a:pt x="438" y="199"/>
                    <a:pt x="454" y="183"/>
                    <a:pt x="474" y="183"/>
                  </a:cubicBezTo>
                  <a:cubicBezTo>
                    <a:pt x="656" y="183"/>
                    <a:pt x="656" y="183"/>
                    <a:pt x="656" y="183"/>
                  </a:cubicBezTo>
                  <a:cubicBezTo>
                    <a:pt x="657" y="154"/>
                    <a:pt x="647" y="125"/>
                    <a:pt x="625" y="104"/>
                  </a:cubicBezTo>
                  <a:cubicBezTo>
                    <a:pt x="600" y="78"/>
                    <a:pt x="565" y="69"/>
                    <a:pt x="532" y="75"/>
                  </a:cubicBezTo>
                  <a:cubicBezTo>
                    <a:pt x="521" y="43"/>
                    <a:pt x="495" y="18"/>
                    <a:pt x="460" y="8"/>
                  </a:cubicBezTo>
                  <a:cubicBezTo>
                    <a:pt x="431" y="0"/>
                    <a:pt x="401" y="6"/>
                    <a:pt x="377" y="21"/>
                  </a:cubicBezTo>
                  <a:cubicBezTo>
                    <a:pt x="377" y="98"/>
                    <a:pt x="377" y="98"/>
                    <a:pt x="377" y="98"/>
                  </a:cubicBezTo>
                  <a:cubicBezTo>
                    <a:pt x="408" y="98"/>
                    <a:pt x="408" y="98"/>
                    <a:pt x="408" y="98"/>
                  </a:cubicBezTo>
                  <a:cubicBezTo>
                    <a:pt x="413" y="80"/>
                    <a:pt x="430" y="67"/>
                    <a:pt x="450" y="67"/>
                  </a:cubicBezTo>
                  <a:cubicBezTo>
                    <a:pt x="474" y="67"/>
                    <a:pt x="493" y="86"/>
                    <a:pt x="493" y="110"/>
                  </a:cubicBezTo>
                  <a:cubicBezTo>
                    <a:pt x="493" y="134"/>
                    <a:pt x="474" y="154"/>
                    <a:pt x="450" y="154"/>
                  </a:cubicBezTo>
                  <a:cubicBezTo>
                    <a:pt x="430" y="154"/>
                    <a:pt x="413" y="140"/>
                    <a:pt x="408" y="122"/>
                  </a:cubicBezTo>
                  <a:cubicBezTo>
                    <a:pt x="377" y="122"/>
                    <a:pt x="377" y="122"/>
                    <a:pt x="377" y="122"/>
                  </a:cubicBezTo>
                  <a:cubicBezTo>
                    <a:pt x="377" y="437"/>
                    <a:pt x="377" y="437"/>
                    <a:pt x="377" y="437"/>
                  </a:cubicBezTo>
                  <a:cubicBezTo>
                    <a:pt x="426" y="437"/>
                    <a:pt x="426" y="437"/>
                    <a:pt x="426" y="437"/>
                  </a:cubicBezTo>
                  <a:cubicBezTo>
                    <a:pt x="446" y="437"/>
                    <a:pt x="462" y="453"/>
                    <a:pt x="462" y="473"/>
                  </a:cubicBezTo>
                  <a:cubicBezTo>
                    <a:pt x="462" y="576"/>
                    <a:pt x="462" y="576"/>
                    <a:pt x="462" y="576"/>
                  </a:cubicBezTo>
                  <a:cubicBezTo>
                    <a:pt x="480" y="582"/>
                    <a:pt x="493" y="598"/>
                    <a:pt x="493" y="618"/>
                  </a:cubicBezTo>
                  <a:cubicBezTo>
                    <a:pt x="493" y="642"/>
                    <a:pt x="474" y="661"/>
                    <a:pt x="450" y="661"/>
                  </a:cubicBezTo>
                  <a:cubicBezTo>
                    <a:pt x="426" y="661"/>
                    <a:pt x="406" y="642"/>
                    <a:pt x="406" y="618"/>
                  </a:cubicBezTo>
                  <a:cubicBezTo>
                    <a:pt x="406" y="598"/>
                    <a:pt x="420" y="582"/>
                    <a:pt x="438" y="576"/>
                  </a:cubicBezTo>
                  <a:cubicBezTo>
                    <a:pt x="438" y="473"/>
                    <a:pt x="438" y="473"/>
                    <a:pt x="438" y="473"/>
                  </a:cubicBezTo>
                  <a:cubicBezTo>
                    <a:pt x="438" y="466"/>
                    <a:pt x="432" y="461"/>
                    <a:pt x="426" y="461"/>
                  </a:cubicBezTo>
                  <a:cubicBezTo>
                    <a:pt x="377" y="461"/>
                    <a:pt x="377" y="461"/>
                    <a:pt x="377" y="461"/>
                  </a:cubicBezTo>
                  <a:cubicBezTo>
                    <a:pt x="377" y="706"/>
                    <a:pt x="377" y="706"/>
                    <a:pt x="377" y="706"/>
                  </a:cubicBezTo>
                  <a:cubicBezTo>
                    <a:pt x="401" y="721"/>
                    <a:pt x="431" y="727"/>
                    <a:pt x="460" y="719"/>
                  </a:cubicBezTo>
                  <a:cubicBezTo>
                    <a:pt x="495" y="710"/>
                    <a:pt x="521" y="684"/>
                    <a:pt x="532" y="653"/>
                  </a:cubicBezTo>
                  <a:cubicBezTo>
                    <a:pt x="565" y="659"/>
                    <a:pt x="600" y="649"/>
                    <a:pt x="625" y="624"/>
                  </a:cubicBezTo>
                  <a:cubicBezTo>
                    <a:pt x="636" y="613"/>
                    <a:pt x="644" y="601"/>
                    <a:pt x="649" y="588"/>
                  </a:cubicBezTo>
                  <a:cubicBezTo>
                    <a:pt x="558" y="588"/>
                    <a:pt x="558" y="588"/>
                    <a:pt x="558" y="588"/>
                  </a:cubicBezTo>
                  <a:cubicBezTo>
                    <a:pt x="539" y="588"/>
                    <a:pt x="522" y="572"/>
                    <a:pt x="522" y="552"/>
                  </a:cubicBezTo>
                  <a:cubicBezTo>
                    <a:pt x="522" y="490"/>
                    <a:pt x="522" y="490"/>
                    <a:pt x="522" y="490"/>
                  </a:cubicBezTo>
                  <a:cubicBezTo>
                    <a:pt x="504" y="485"/>
                    <a:pt x="491" y="468"/>
                    <a:pt x="491" y="449"/>
                  </a:cubicBezTo>
                  <a:cubicBezTo>
                    <a:pt x="491" y="425"/>
                    <a:pt x="510" y="405"/>
                    <a:pt x="534" y="405"/>
                  </a:cubicBezTo>
                  <a:cubicBezTo>
                    <a:pt x="558" y="405"/>
                    <a:pt x="578" y="425"/>
                    <a:pt x="578" y="449"/>
                  </a:cubicBezTo>
                  <a:cubicBezTo>
                    <a:pt x="578" y="468"/>
                    <a:pt x="565" y="485"/>
                    <a:pt x="546" y="490"/>
                  </a:cubicBezTo>
                  <a:cubicBezTo>
                    <a:pt x="546" y="552"/>
                    <a:pt x="546" y="552"/>
                    <a:pt x="546" y="552"/>
                  </a:cubicBezTo>
                  <a:cubicBezTo>
                    <a:pt x="546" y="558"/>
                    <a:pt x="552" y="564"/>
                    <a:pt x="558" y="564"/>
                  </a:cubicBezTo>
                  <a:cubicBezTo>
                    <a:pt x="655" y="564"/>
                    <a:pt x="655" y="564"/>
                    <a:pt x="655" y="564"/>
                  </a:cubicBezTo>
                  <a:cubicBezTo>
                    <a:pt x="656" y="553"/>
                    <a:pt x="656" y="542"/>
                    <a:pt x="654" y="531"/>
                  </a:cubicBezTo>
                  <a:cubicBezTo>
                    <a:pt x="685" y="520"/>
                    <a:pt x="710" y="494"/>
                    <a:pt x="720" y="461"/>
                  </a:cubicBezTo>
                  <a:lnTo>
                    <a:pt x="643" y="461"/>
                  </a:lnTo>
                  <a:close/>
                  <a:moveTo>
                    <a:pt x="515" y="279"/>
                  </a:moveTo>
                  <a:cubicBezTo>
                    <a:pt x="515" y="290"/>
                    <a:pt x="524" y="299"/>
                    <a:pt x="534" y="299"/>
                  </a:cubicBezTo>
                  <a:cubicBezTo>
                    <a:pt x="545" y="299"/>
                    <a:pt x="554" y="290"/>
                    <a:pt x="554" y="279"/>
                  </a:cubicBezTo>
                  <a:cubicBezTo>
                    <a:pt x="554" y="269"/>
                    <a:pt x="545" y="260"/>
                    <a:pt x="534" y="260"/>
                  </a:cubicBezTo>
                  <a:cubicBezTo>
                    <a:pt x="524" y="260"/>
                    <a:pt x="515" y="269"/>
                    <a:pt x="515" y="279"/>
                  </a:cubicBezTo>
                  <a:close/>
                  <a:moveTo>
                    <a:pt x="554" y="449"/>
                  </a:moveTo>
                  <a:cubicBezTo>
                    <a:pt x="554" y="438"/>
                    <a:pt x="545" y="429"/>
                    <a:pt x="534" y="429"/>
                  </a:cubicBezTo>
                  <a:cubicBezTo>
                    <a:pt x="524" y="429"/>
                    <a:pt x="515" y="438"/>
                    <a:pt x="515" y="449"/>
                  </a:cubicBezTo>
                  <a:cubicBezTo>
                    <a:pt x="515" y="459"/>
                    <a:pt x="524" y="468"/>
                    <a:pt x="534" y="468"/>
                  </a:cubicBezTo>
                  <a:cubicBezTo>
                    <a:pt x="545" y="468"/>
                    <a:pt x="554" y="459"/>
                    <a:pt x="554" y="449"/>
                  </a:cubicBezTo>
                  <a:close/>
                  <a:moveTo>
                    <a:pt x="430" y="618"/>
                  </a:moveTo>
                  <a:cubicBezTo>
                    <a:pt x="430" y="629"/>
                    <a:pt x="439" y="637"/>
                    <a:pt x="450" y="637"/>
                  </a:cubicBezTo>
                  <a:cubicBezTo>
                    <a:pt x="461" y="637"/>
                    <a:pt x="469" y="629"/>
                    <a:pt x="469" y="618"/>
                  </a:cubicBezTo>
                  <a:cubicBezTo>
                    <a:pt x="469" y="607"/>
                    <a:pt x="461" y="599"/>
                    <a:pt x="450" y="599"/>
                  </a:cubicBezTo>
                  <a:cubicBezTo>
                    <a:pt x="439" y="599"/>
                    <a:pt x="430" y="607"/>
                    <a:pt x="430" y="618"/>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sp>
        <p:nvSpPr>
          <p:cNvPr id="66" name="正方形/長方形 65">
            <a:extLst>
              <a:ext uri="{FF2B5EF4-FFF2-40B4-BE49-F238E27FC236}">
                <a16:creationId xmlns:a16="http://schemas.microsoft.com/office/drawing/2014/main" id="{C803F7AB-25B2-8159-52D9-EA10C97D12EA}"/>
              </a:ext>
            </a:extLst>
          </p:cNvPr>
          <p:cNvSpPr/>
          <p:nvPr/>
        </p:nvSpPr>
        <p:spPr>
          <a:xfrm>
            <a:off x="5909375" y="4013287"/>
            <a:ext cx="2803085" cy="348755"/>
          </a:xfrm>
          <a:prstGeom prst="rect">
            <a:avLst/>
          </a:prstGeom>
          <a:solidFill>
            <a:srgbClr val="00ABC5"/>
          </a:solidFill>
          <a:ln w="25400" cap="flat" cmpd="sng" algn="ctr">
            <a:noFill/>
            <a:prstDash val="solid"/>
          </a:ln>
          <a:effectLst/>
        </p:spPr>
        <p:txBody>
          <a:bodyPr rtlCol="0" anchor="ctr"/>
          <a:lstStyle/>
          <a:p>
            <a:pPr marL="0" marR="0" lvl="0" indent="0" algn="ctr" defTabSz="914378"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white"/>
                </a:solidFill>
                <a:effectLst/>
                <a:uLnTx/>
                <a:uFillTx/>
                <a:latin typeface="メイリオ"/>
                <a:ea typeface="メイリオ"/>
                <a:cs typeface="+mn-cs"/>
              </a:rPr>
              <a:t>　銀行マスタ</a:t>
            </a:r>
            <a:r>
              <a:rPr kumimoji="0" lang="en-US" altLang="ja-JP" sz="1400" b="1" i="0" u="none" strike="noStrike" kern="0" cap="none" spc="0" normalizeH="0" baseline="0" noProof="0">
                <a:ln>
                  <a:noFill/>
                </a:ln>
                <a:solidFill>
                  <a:prstClr val="white"/>
                </a:solidFill>
                <a:effectLst/>
                <a:uLnTx/>
                <a:uFillTx/>
                <a:latin typeface="メイリオ"/>
                <a:ea typeface="メイリオ"/>
                <a:cs typeface="+mn-cs"/>
              </a:rPr>
              <a:t>API</a:t>
            </a:r>
            <a:endParaRPr kumimoji="0" lang="ja-JP" altLang="en-US" sz="14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24" name="Oval 104">
            <a:extLst>
              <a:ext uri="{FF2B5EF4-FFF2-40B4-BE49-F238E27FC236}">
                <a16:creationId xmlns:a16="http://schemas.microsoft.com/office/drawing/2014/main" id="{A12B9A33-DE03-8B90-963A-5D28514047D7}"/>
              </a:ext>
            </a:extLst>
          </p:cNvPr>
          <p:cNvSpPr>
            <a:spLocks noChangeArrowheads="1"/>
          </p:cNvSpPr>
          <p:nvPr/>
        </p:nvSpPr>
        <p:spPr bwMode="auto">
          <a:xfrm>
            <a:off x="605778" y="4501111"/>
            <a:ext cx="15925" cy="15925"/>
          </a:xfrm>
          <a:prstGeom prst="ellipse">
            <a:avLst/>
          </a:prstGeom>
          <a:solidFill>
            <a:srgbClr val="00B7EE"/>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 name="正方形/長方形 29">
            <a:extLst>
              <a:ext uri="{FF2B5EF4-FFF2-40B4-BE49-F238E27FC236}">
                <a16:creationId xmlns:a16="http://schemas.microsoft.com/office/drawing/2014/main" id="{A875D3E0-A673-350B-7F82-092B4914DA67}"/>
              </a:ext>
            </a:extLst>
          </p:cNvPr>
          <p:cNvSpPr/>
          <p:nvPr/>
        </p:nvSpPr>
        <p:spPr>
          <a:xfrm>
            <a:off x="287524" y="4263938"/>
            <a:ext cx="2803085" cy="507566"/>
          </a:xfrm>
          <a:prstGeom prst="rect">
            <a:avLst/>
          </a:prstGeom>
          <a:solidFill>
            <a:srgbClr val="00B7EE"/>
          </a:solidFill>
          <a:ln w="25400" cap="flat" cmpd="sng" algn="ctr">
            <a:noFill/>
            <a:prstDash val="solid"/>
          </a:ln>
          <a:effectLst/>
        </p:spPr>
        <p:txBody>
          <a:bodyPr rtlCol="0" anchor="ctr"/>
          <a:lstStyle/>
          <a:p>
            <a:pPr marL="0" marR="0" lvl="0" indent="0" algn="ctr" defTabSz="914378" eaLnBrk="1" fontAlgn="auto" latinLnBrk="0" hangingPunct="1">
              <a:lnSpc>
                <a:spcPct val="100000"/>
              </a:lnSpc>
              <a:spcBef>
                <a:spcPts val="0"/>
              </a:spcBef>
              <a:spcAft>
                <a:spcPts val="0"/>
              </a:spcAft>
              <a:buClrTx/>
              <a:buSzTx/>
              <a:buFontTx/>
              <a:buNone/>
              <a:tabLst/>
              <a:defRPr/>
            </a:pPr>
            <a:r>
              <a:rPr kumimoji="0" lang="ja-JP" altLang="en-US" sz="1400" b="1" kern="0">
                <a:solidFill>
                  <a:prstClr val="white"/>
                </a:solidFill>
                <a:latin typeface="メイリオ"/>
                <a:ea typeface="メイリオ"/>
              </a:rPr>
              <a:t>　デジタルインボイス</a:t>
            </a:r>
            <a:endParaRPr kumimoji="0" lang="ja-JP" altLang="en-US" sz="14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63" name="Freeform 86">
            <a:extLst>
              <a:ext uri="{FF2B5EF4-FFF2-40B4-BE49-F238E27FC236}">
                <a16:creationId xmlns:a16="http://schemas.microsoft.com/office/drawing/2014/main" id="{1FFBE62A-80CD-D10D-0DA2-9D33CC9202DD}"/>
              </a:ext>
            </a:extLst>
          </p:cNvPr>
          <p:cNvSpPr>
            <a:spLocks noEditPoints="1"/>
          </p:cNvSpPr>
          <p:nvPr/>
        </p:nvSpPr>
        <p:spPr bwMode="auto">
          <a:xfrm>
            <a:off x="494642" y="4323626"/>
            <a:ext cx="254122" cy="354970"/>
          </a:xfrm>
          <a:custGeom>
            <a:avLst/>
            <a:gdLst>
              <a:gd name="T0" fmla="*/ 410 w 410"/>
              <a:gd name="T1" fmla="*/ 102 h 538"/>
              <a:gd name="T2" fmla="*/ 0 w 410"/>
              <a:gd name="T3" fmla="*/ 538 h 538"/>
              <a:gd name="T4" fmla="*/ 307 w 410"/>
              <a:gd name="T5" fmla="*/ 0 h 538"/>
              <a:gd name="T6" fmla="*/ 318 w 410"/>
              <a:gd name="T7" fmla="*/ 0 h 538"/>
              <a:gd name="T8" fmla="*/ 410 w 410"/>
              <a:gd name="T9" fmla="*/ 92 h 538"/>
              <a:gd name="T10" fmla="*/ 365 w 410"/>
              <a:gd name="T11" fmla="*/ 139 h 538"/>
              <a:gd name="T12" fmla="*/ 45 w 410"/>
              <a:gd name="T13" fmla="*/ 147 h 538"/>
              <a:gd name="T14" fmla="*/ 365 w 410"/>
              <a:gd name="T15" fmla="*/ 139 h 538"/>
              <a:gd name="T16" fmla="*/ 45 w 410"/>
              <a:gd name="T17" fmla="*/ 324 h 538"/>
              <a:gd name="T18" fmla="*/ 365 w 410"/>
              <a:gd name="T19" fmla="*/ 331 h 538"/>
              <a:gd name="T20" fmla="*/ 99 w 410"/>
              <a:gd name="T21" fmla="*/ 292 h 538"/>
              <a:gd name="T22" fmla="*/ 68 w 410"/>
              <a:gd name="T23" fmla="*/ 179 h 538"/>
              <a:gd name="T24" fmla="*/ 99 w 410"/>
              <a:gd name="T25" fmla="*/ 292 h 538"/>
              <a:gd name="T26" fmla="*/ 204 w 410"/>
              <a:gd name="T27" fmla="*/ 179 h 538"/>
              <a:gd name="T28" fmla="*/ 205 w 410"/>
              <a:gd name="T29" fmla="*/ 257 h 538"/>
              <a:gd name="T30" fmla="*/ 163 w 410"/>
              <a:gd name="T31" fmla="*/ 179 h 538"/>
              <a:gd name="T32" fmla="*/ 123 w 410"/>
              <a:gd name="T33" fmla="*/ 292 h 538"/>
              <a:gd name="T34" fmla="*/ 150 w 410"/>
              <a:gd name="T35" fmla="*/ 241 h 538"/>
              <a:gd name="T36" fmla="*/ 150 w 410"/>
              <a:gd name="T37" fmla="*/ 212 h 538"/>
              <a:gd name="T38" fmla="*/ 231 w 410"/>
              <a:gd name="T39" fmla="*/ 292 h 538"/>
              <a:gd name="T40" fmla="*/ 304 w 410"/>
              <a:gd name="T41" fmla="*/ 236 h 538"/>
              <a:gd name="T42" fmla="*/ 299 w 410"/>
              <a:gd name="T43" fmla="*/ 263 h 538"/>
              <a:gd name="T44" fmla="*/ 278 w 410"/>
              <a:gd name="T45" fmla="*/ 179 h 538"/>
              <a:gd name="T46" fmla="*/ 281 w 410"/>
              <a:gd name="T47" fmla="*/ 292 h 538"/>
              <a:gd name="T48" fmla="*/ 354 w 410"/>
              <a:gd name="T49" fmla="*/ 179 h 538"/>
              <a:gd name="T50" fmla="*/ 304 w 410"/>
              <a:gd name="T51" fmla="*/ 236 h 538"/>
              <a:gd name="T52" fmla="*/ 365 w 410"/>
              <a:gd name="T53" fmla="*/ 378 h 538"/>
              <a:gd name="T54" fmla="*/ 57 w 410"/>
              <a:gd name="T55" fmla="*/ 365 h 538"/>
              <a:gd name="T56" fmla="*/ 45 w 410"/>
              <a:gd name="T57" fmla="*/ 481 h 538"/>
              <a:gd name="T58" fmla="*/ 352 w 410"/>
              <a:gd name="T59" fmla="*/ 493 h 538"/>
              <a:gd name="T60" fmla="*/ 178 w 410"/>
              <a:gd name="T61" fmla="*/ 429 h 538"/>
              <a:gd name="T62" fmla="*/ 138 w 410"/>
              <a:gd name="T63" fmla="*/ 465 h 538"/>
              <a:gd name="T64" fmla="*/ 118 w 410"/>
              <a:gd name="T65" fmla="*/ 393 h 538"/>
              <a:gd name="T66" fmla="*/ 168 w 410"/>
              <a:gd name="T67" fmla="*/ 403 h 538"/>
              <a:gd name="T68" fmla="*/ 162 w 410"/>
              <a:gd name="T69" fmla="*/ 429 h 538"/>
              <a:gd name="T70" fmla="*/ 133 w 410"/>
              <a:gd name="T71" fmla="*/ 406 h 538"/>
              <a:gd name="T72" fmla="*/ 140 w 410"/>
              <a:gd name="T73" fmla="*/ 453 h 538"/>
              <a:gd name="T74" fmla="*/ 198 w 410"/>
              <a:gd name="T75" fmla="*/ 465 h 538"/>
              <a:gd name="T76" fmla="*/ 213 w 410"/>
              <a:gd name="T77" fmla="*/ 393 h 538"/>
              <a:gd name="T78" fmla="*/ 198 w 410"/>
              <a:gd name="T79" fmla="*/ 465 h 538"/>
              <a:gd name="T80" fmla="*/ 292 w 410"/>
              <a:gd name="T81" fmla="*/ 425 h 538"/>
              <a:gd name="T82" fmla="*/ 279 w 410"/>
              <a:gd name="T83" fmla="*/ 465 h 538"/>
              <a:gd name="T84" fmla="*/ 241 w 410"/>
              <a:gd name="T85" fmla="*/ 457 h 538"/>
              <a:gd name="T86" fmla="*/ 243 w 410"/>
              <a:gd name="T87" fmla="*/ 402 h 538"/>
              <a:gd name="T88" fmla="*/ 292 w 410"/>
              <a:gd name="T89" fmla="*/ 397 h 538"/>
              <a:gd name="T90" fmla="*/ 270 w 410"/>
              <a:gd name="T91" fmla="*/ 405 h 538"/>
              <a:gd name="T92" fmla="*/ 248 w 410"/>
              <a:gd name="T93" fmla="*/ 430 h 538"/>
              <a:gd name="T94" fmla="*/ 267 w 410"/>
              <a:gd name="T95" fmla="*/ 454 h 538"/>
              <a:gd name="T96" fmla="*/ 277 w 410"/>
              <a:gd name="T97" fmla="*/ 438 h 538"/>
              <a:gd name="T98" fmla="*/ 263 w 410"/>
              <a:gd name="T99" fmla="*/ 425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0" h="538">
                <a:moveTo>
                  <a:pt x="307" y="102"/>
                </a:moveTo>
                <a:cubicBezTo>
                  <a:pt x="410" y="102"/>
                  <a:pt x="410" y="102"/>
                  <a:pt x="410" y="102"/>
                </a:cubicBezTo>
                <a:cubicBezTo>
                  <a:pt x="410" y="538"/>
                  <a:pt x="410" y="538"/>
                  <a:pt x="410" y="538"/>
                </a:cubicBezTo>
                <a:cubicBezTo>
                  <a:pt x="0" y="538"/>
                  <a:pt x="0" y="538"/>
                  <a:pt x="0" y="538"/>
                </a:cubicBezTo>
                <a:cubicBezTo>
                  <a:pt x="0" y="0"/>
                  <a:pt x="0" y="0"/>
                  <a:pt x="0" y="0"/>
                </a:cubicBezTo>
                <a:cubicBezTo>
                  <a:pt x="307" y="0"/>
                  <a:pt x="307" y="0"/>
                  <a:pt x="307" y="0"/>
                </a:cubicBezTo>
                <a:lnTo>
                  <a:pt x="307" y="102"/>
                </a:lnTo>
                <a:close/>
                <a:moveTo>
                  <a:pt x="318" y="0"/>
                </a:moveTo>
                <a:cubicBezTo>
                  <a:pt x="318" y="92"/>
                  <a:pt x="318" y="92"/>
                  <a:pt x="318" y="92"/>
                </a:cubicBezTo>
                <a:cubicBezTo>
                  <a:pt x="410" y="92"/>
                  <a:pt x="410" y="92"/>
                  <a:pt x="410" y="92"/>
                </a:cubicBezTo>
                <a:lnTo>
                  <a:pt x="318" y="0"/>
                </a:lnTo>
                <a:close/>
                <a:moveTo>
                  <a:pt x="365" y="139"/>
                </a:moveTo>
                <a:cubicBezTo>
                  <a:pt x="45" y="139"/>
                  <a:pt x="45" y="139"/>
                  <a:pt x="45" y="139"/>
                </a:cubicBezTo>
                <a:cubicBezTo>
                  <a:pt x="45" y="147"/>
                  <a:pt x="45" y="147"/>
                  <a:pt x="45" y="147"/>
                </a:cubicBezTo>
                <a:cubicBezTo>
                  <a:pt x="365" y="147"/>
                  <a:pt x="365" y="147"/>
                  <a:pt x="365" y="147"/>
                </a:cubicBezTo>
                <a:lnTo>
                  <a:pt x="365" y="139"/>
                </a:lnTo>
                <a:close/>
                <a:moveTo>
                  <a:pt x="365" y="324"/>
                </a:moveTo>
                <a:cubicBezTo>
                  <a:pt x="45" y="324"/>
                  <a:pt x="45" y="324"/>
                  <a:pt x="45" y="324"/>
                </a:cubicBezTo>
                <a:cubicBezTo>
                  <a:pt x="45" y="331"/>
                  <a:pt x="45" y="331"/>
                  <a:pt x="45" y="331"/>
                </a:cubicBezTo>
                <a:cubicBezTo>
                  <a:pt x="365" y="331"/>
                  <a:pt x="365" y="331"/>
                  <a:pt x="365" y="331"/>
                </a:cubicBezTo>
                <a:lnTo>
                  <a:pt x="365" y="324"/>
                </a:lnTo>
                <a:close/>
                <a:moveTo>
                  <a:pt x="99" y="292"/>
                </a:moveTo>
                <a:cubicBezTo>
                  <a:pt x="99" y="179"/>
                  <a:pt x="99" y="179"/>
                  <a:pt x="99" y="179"/>
                </a:cubicBezTo>
                <a:cubicBezTo>
                  <a:pt x="68" y="179"/>
                  <a:pt x="68" y="179"/>
                  <a:pt x="68" y="179"/>
                </a:cubicBezTo>
                <a:cubicBezTo>
                  <a:pt x="68" y="292"/>
                  <a:pt x="68" y="292"/>
                  <a:pt x="68" y="292"/>
                </a:cubicBezTo>
                <a:lnTo>
                  <a:pt x="99" y="292"/>
                </a:lnTo>
                <a:close/>
                <a:moveTo>
                  <a:pt x="231" y="179"/>
                </a:moveTo>
                <a:cubicBezTo>
                  <a:pt x="204" y="179"/>
                  <a:pt x="204" y="179"/>
                  <a:pt x="204" y="179"/>
                </a:cubicBezTo>
                <a:cubicBezTo>
                  <a:pt x="204" y="230"/>
                  <a:pt x="204" y="230"/>
                  <a:pt x="204" y="230"/>
                </a:cubicBezTo>
                <a:cubicBezTo>
                  <a:pt x="204" y="237"/>
                  <a:pt x="204" y="246"/>
                  <a:pt x="205" y="257"/>
                </a:cubicBezTo>
                <a:cubicBezTo>
                  <a:pt x="205" y="257"/>
                  <a:pt x="205" y="257"/>
                  <a:pt x="205" y="257"/>
                </a:cubicBezTo>
                <a:cubicBezTo>
                  <a:pt x="163" y="179"/>
                  <a:pt x="163" y="179"/>
                  <a:pt x="163" y="179"/>
                </a:cubicBezTo>
                <a:cubicBezTo>
                  <a:pt x="123" y="179"/>
                  <a:pt x="123" y="179"/>
                  <a:pt x="123" y="179"/>
                </a:cubicBezTo>
                <a:cubicBezTo>
                  <a:pt x="123" y="292"/>
                  <a:pt x="123" y="292"/>
                  <a:pt x="123" y="292"/>
                </a:cubicBezTo>
                <a:cubicBezTo>
                  <a:pt x="150" y="292"/>
                  <a:pt x="150" y="292"/>
                  <a:pt x="150" y="292"/>
                </a:cubicBezTo>
                <a:cubicBezTo>
                  <a:pt x="150" y="241"/>
                  <a:pt x="150" y="241"/>
                  <a:pt x="150" y="241"/>
                </a:cubicBezTo>
                <a:cubicBezTo>
                  <a:pt x="150" y="234"/>
                  <a:pt x="150" y="225"/>
                  <a:pt x="149" y="212"/>
                </a:cubicBezTo>
                <a:cubicBezTo>
                  <a:pt x="150" y="212"/>
                  <a:pt x="150" y="212"/>
                  <a:pt x="150" y="212"/>
                </a:cubicBezTo>
                <a:cubicBezTo>
                  <a:pt x="191" y="292"/>
                  <a:pt x="191" y="292"/>
                  <a:pt x="191" y="292"/>
                </a:cubicBezTo>
                <a:cubicBezTo>
                  <a:pt x="231" y="292"/>
                  <a:pt x="231" y="292"/>
                  <a:pt x="231" y="292"/>
                </a:cubicBezTo>
                <a:lnTo>
                  <a:pt x="231" y="179"/>
                </a:lnTo>
                <a:close/>
                <a:moveTo>
                  <a:pt x="304" y="236"/>
                </a:moveTo>
                <a:cubicBezTo>
                  <a:pt x="303" y="240"/>
                  <a:pt x="302" y="244"/>
                  <a:pt x="301" y="249"/>
                </a:cubicBezTo>
                <a:cubicBezTo>
                  <a:pt x="300" y="255"/>
                  <a:pt x="299" y="259"/>
                  <a:pt x="299" y="263"/>
                </a:cubicBezTo>
                <a:cubicBezTo>
                  <a:pt x="299" y="258"/>
                  <a:pt x="297" y="249"/>
                  <a:pt x="294" y="236"/>
                </a:cubicBezTo>
                <a:cubicBezTo>
                  <a:pt x="278" y="179"/>
                  <a:pt x="278" y="179"/>
                  <a:pt x="278" y="179"/>
                </a:cubicBezTo>
                <a:cubicBezTo>
                  <a:pt x="244" y="179"/>
                  <a:pt x="244" y="179"/>
                  <a:pt x="244" y="179"/>
                </a:cubicBezTo>
                <a:cubicBezTo>
                  <a:pt x="281" y="292"/>
                  <a:pt x="281" y="292"/>
                  <a:pt x="281" y="292"/>
                </a:cubicBezTo>
                <a:cubicBezTo>
                  <a:pt x="317" y="292"/>
                  <a:pt x="317" y="292"/>
                  <a:pt x="317" y="292"/>
                </a:cubicBezTo>
                <a:cubicBezTo>
                  <a:pt x="354" y="179"/>
                  <a:pt x="354" y="179"/>
                  <a:pt x="354" y="179"/>
                </a:cubicBezTo>
                <a:cubicBezTo>
                  <a:pt x="320" y="179"/>
                  <a:pt x="320" y="179"/>
                  <a:pt x="320" y="179"/>
                </a:cubicBezTo>
                <a:lnTo>
                  <a:pt x="304" y="236"/>
                </a:lnTo>
                <a:close/>
                <a:moveTo>
                  <a:pt x="365" y="481"/>
                </a:moveTo>
                <a:cubicBezTo>
                  <a:pt x="365" y="378"/>
                  <a:pt x="365" y="378"/>
                  <a:pt x="365" y="378"/>
                </a:cubicBezTo>
                <a:cubicBezTo>
                  <a:pt x="365" y="371"/>
                  <a:pt x="359" y="365"/>
                  <a:pt x="352" y="365"/>
                </a:cubicBezTo>
                <a:cubicBezTo>
                  <a:pt x="57" y="365"/>
                  <a:pt x="57" y="365"/>
                  <a:pt x="57" y="365"/>
                </a:cubicBezTo>
                <a:cubicBezTo>
                  <a:pt x="50" y="365"/>
                  <a:pt x="45" y="371"/>
                  <a:pt x="45" y="378"/>
                </a:cubicBezTo>
                <a:cubicBezTo>
                  <a:pt x="45" y="481"/>
                  <a:pt x="45" y="481"/>
                  <a:pt x="45" y="481"/>
                </a:cubicBezTo>
                <a:cubicBezTo>
                  <a:pt x="45" y="488"/>
                  <a:pt x="50" y="493"/>
                  <a:pt x="57" y="493"/>
                </a:cubicBezTo>
                <a:cubicBezTo>
                  <a:pt x="352" y="493"/>
                  <a:pt x="352" y="493"/>
                  <a:pt x="352" y="493"/>
                </a:cubicBezTo>
                <a:cubicBezTo>
                  <a:pt x="359" y="493"/>
                  <a:pt x="365" y="488"/>
                  <a:pt x="365" y="481"/>
                </a:cubicBezTo>
                <a:close/>
                <a:moveTo>
                  <a:pt x="178" y="429"/>
                </a:moveTo>
                <a:cubicBezTo>
                  <a:pt x="178" y="440"/>
                  <a:pt x="174" y="450"/>
                  <a:pt x="168" y="456"/>
                </a:cubicBezTo>
                <a:cubicBezTo>
                  <a:pt x="161" y="462"/>
                  <a:pt x="151" y="465"/>
                  <a:pt x="138" y="465"/>
                </a:cubicBezTo>
                <a:cubicBezTo>
                  <a:pt x="118" y="465"/>
                  <a:pt x="118" y="465"/>
                  <a:pt x="118" y="465"/>
                </a:cubicBezTo>
                <a:cubicBezTo>
                  <a:pt x="118" y="393"/>
                  <a:pt x="118" y="393"/>
                  <a:pt x="118" y="393"/>
                </a:cubicBezTo>
                <a:cubicBezTo>
                  <a:pt x="141" y="393"/>
                  <a:pt x="141" y="393"/>
                  <a:pt x="141" y="393"/>
                </a:cubicBezTo>
                <a:cubicBezTo>
                  <a:pt x="152" y="393"/>
                  <a:pt x="162" y="396"/>
                  <a:pt x="168" y="403"/>
                </a:cubicBezTo>
                <a:cubicBezTo>
                  <a:pt x="175" y="409"/>
                  <a:pt x="178" y="417"/>
                  <a:pt x="178" y="429"/>
                </a:cubicBezTo>
                <a:close/>
                <a:moveTo>
                  <a:pt x="162" y="429"/>
                </a:moveTo>
                <a:cubicBezTo>
                  <a:pt x="162" y="414"/>
                  <a:pt x="155" y="406"/>
                  <a:pt x="141" y="406"/>
                </a:cubicBezTo>
                <a:cubicBezTo>
                  <a:pt x="133" y="406"/>
                  <a:pt x="133" y="406"/>
                  <a:pt x="133" y="406"/>
                </a:cubicBezTo>
                <a:cubicBezTo>
                  <a:pt x="133" y="453"/>
                  <a:pt x="133" y="453"/>
                  <a:pt x="133" y="453"/>
                </a:cubicBezTo>
                <a:cubicBezTo>
                  <a:pt x="140" y="453"/>
                  <a:pt x="140" y="453"/>
                  <a:pt x="140" y="453"/>
                </a:cubicBezTo>
                <a:cubicBezTo>
                  <a:pt x="155" y="453"/>
                  <a:pt x="162" y="445"/>
                  <a:pt x="162" y="429"/>
                </a:cubicBezTo>
                <a:close/>
                <a:moveTo>
                  <a:pt x="198" y="465"/>
                </a:moveTo>
                <a:cubicBezTo>
                  <a:pt x="198" y="393"/>
                  <a:pt x="198" y="393"/>
                  <a:pt x="198" y="393"/>
                </a:cubicBezTo>
                <a:cubicBezTo>
                  <a:pt x="213" y="393"/>
                  <a:pt x="213" y="393"/>
                  <a:pt x="213" y="393"/>
                </a:cubicBezTo>
                <a:cubicBezTo>
                  <a:pt x="213" y="465"/>
                  <a:pt x="213" y="465"/>
                  <a:pt x="213" y="465"/>
                </a:cubicBezTo>
                <a:lnTo>
                  <a:pt x="198" y="465"/>
                </a:lnTo>
                <a:close/>
                <a:moveTo>
                  <a:pt x="263" y="425"/>
                </a:moveTo>
                <a:cubicBezTo>
                  <a:pt x="292" y="425"/>
                  <a:pt x="292" y="425"/>
                  <a:pt x="292" y="425"/>
                </a:cubicBezTo>
                <a:cubicBezTo>
                  <a:pt x="292" y="462"/>
                  <a:pt x="292" y="462"/>
                  <a:pt x="292" y="462"/>
                </a:cubicBezTo>
                <a:cubicBezTo>
                  <a:pt x="287" y="464"/>
                  <a:pt x="283" y="465"/>
                  <a:pt x="279" y="465"/>
                </a:cubicBezTo>
                <a:cubicBezTo>
                  <a:pt x="275" y="466"/>
                  <a:pt x="270" y="466"/>
                  <a:pt x="266" y="466"/>
                </a:cubicBezTo>
                <a:cubicBezTo>
                  <a:pt x="255" y="466"/>
                  <a:pt x="247" y="463"/>
                  <a:pt x="241" y="457"/>
                </a:cubicBezTo>
                <a:cubicBezTo>
                  <a:pt x="235" y="450"/>
                  <a:pt x="233" y="441"/>
                  <a:pt x="233" y="429"/>
                </a:cubicBezTo>
                <a:cubicBezTo>
                  <a:pt x="233" y="418"/>
                  <a:pt x="236" y="409"/>
                  <a:pt x="243" y="402"/>
                </a:cubicBezTo>
                <a:cubicBezTo>
                  <a:pt x="249" y="396"/>
                  <a:pt x="258" y="392"/>
                  <a:pt x="270" y="392"/>
                </a:cubicBezTo>
                <a:cubicBezTo>
                  <a:pt x="278" y="392"/>
                  <a:pt x="285" y="394"/>
                  <a:pt x="292" y="397"/>
                </a:cubicBezTo>
                <a:cubicBezTo>
                  <a:pt x="287" y="409"/>
                  <a:pt x="287" y="409"/>
                  <a:pt x="287" y="409"/>
                </a:cubicBezTo>
                <a:cubicBezTo>
                  <a:pt x="281" y="406"/>
                  <a:pt x="276" y="405"/>
                  <a:pt x="270" y="405"/>
                </a:cubicBezTo>
                <a:cubicBezTo>
                  <a:pt x="264" y="405"/>
                  <a:pt x="258" y="407"/>
                  <a:pt x="254" y="412"/>
                </a:cubicBezTo>
                <a:cubicBezTo>
                  <a:pt x="250" y="416"/>
                  <a:pt x="248" y="422"/>
                  <a:pt x="248" y="430"/>
                </a:cubicBezTo>
                <a:cubicBezTo>
                  <a:pt x="248" y="437"/>
                  <a:pt x="250" y="443"/>
                  <a:pt x="253" y="447"/>
                </a:cubicBezTo>
                <a:cubicBezTo>
                  <a:pt x="256" y="452"/>
                  <a:pt x="261" y="454"/>
                  <a:pt x="267" y="454"/>
                </a:cubicBezTo>
                <a:cubicBezTo>
                  <a:pt x="270" y="454"/>
                  <a:pt x="274" y="453"/>
                  <a:pt x="277" y="453"/>
                </a:cubicBezTo>
                <a:cubicBezTo>
                  <a:pt x="277" y="438"/>
                  <a:pt x="277" y="438"/>
                  <a:pt x="277" y="438"/>
                </a:cubicBezTo>
                <a:cubicBezTo>
                  <a:pt x="263" y="438"/>
                  <a:pt x="263" y="438"/>
                  <a:pt x="263" y="438"/>
                </a:cubicBezTo>
                <a:lnTo>
                  <a:pt x="263" y="42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solidFill>
                <a:schemeClr val="tx1">
                  <a:lumMod val="85000"/>
                  <a:lumOff val="15000"/>
                </a:schemeClr>
              </a:solidFill>
            </a:endParaRPr>
          </a:p>
        </p:txBody>
      </p:sp>
      <p:sp>
        <p:nvSpPr>
          <p:cNvPr id="13" name="正方形/長方形 12">
            <a:extLst>
              <a:ext uri="{FF2B5EF4-FFF2-40B4-BE49-F238E27FC236}">
                <a16:creationId xmlns:a16="http://schemas.microsoft.com/office/drawing/2014/main" id="{4CDAA650-CF8C-7E07-93EA-6472A0DC8229}"/>
              </a:ext>
            </a:extLst>
          </p:cNvPr>
          <p:cNvSpPr/>
          <p:nvPr/>
        </p:nvSpPr>
        <p:spPr>
          <a:xfrm>
            <a:off x="5910405" y="3610800"/>
            <a:ext cx="2803085" cy="348755"/>
          </a:xfrm>
          <a:prstGeom prst="rect">
            <a:avLst/>
          </a:prstGeom>
          <a:solidFill>
            <a:srgbClr val="00ABC5"/>
          </a:solidFill>
          <a:ln w="25400" cap="flat" cmpd="sng" algn="ctr">
            <a:noFill/>
            <a:prstDash val="solid"/>
          </a:ln>
          <a:effectLst/>
        </p:spPr>
        <p:txBody>
          <a:bodyPr rtlCol="0" anchor="ctr"/>
          <a:lstStyle/>
          <a:p>
            <a:pPr marL="0" marR="0" lvl="0" indent="0" algn="ctr" defTabSz="914378"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white"/>
                </a:solidFill>
                <a:effectLst/>
                <a:uLnTx/>
                <a:uFillTx/>
                <a:latin typeface="メイリオ"/>
                <a:ea typeface="メイリオ"/>
                <a:cs typeface="+mn-cs"/>
              </a:rPr>
              <a:t>　取引先マスタ</a:t>
            </a:r>
            <a:r>
              <a:rPr kumimoji="0" lang="en-US" altLang="ja-JP" sz="1400" b="1" i="0" u="none" strike="noStrike" kern="0" cap="none" spc="0" normalizeH="0" baseline="0" noProof="0">
                <a:ln>
                  <a:noFill/>
                </a:ln>
                <a:solidFill>
                  <a:prstClr val="white"/>
                </a:solidFill>
                <a:effectLst/>
                <a:uLnTx/>
                <a:uFillTx/>
                <a:latin typeface="メイリオ"/>
                <a:ea typeface="メイリオ"/>
                <a:cs typeface="+mn-cs"/>
              </a:rPr>
              <a:t>API</a:t>
            </a:r>
            <a:endParaRPr kumimoji="0" lang="ja-JP" altLang="en-US" sz="14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27" name="正方形/長方形 26">
            <a:extLst>
              <a:ext uri="{FF2B5EF4-FFF2-40B4-BE49-F238E27FC236}">
                <a16:creationId xmlns:a16="http://schemas.microsoft.com/office/drawing/2014/main" id="{3E42002B-F559-1F03-7EF8-386C34EA136E}"/>
              </a:ext>
            </a:extLst>
          </p:cNvPr>
          <p:cNvSpPr/>
          <p:nvPr/>
        </p:nvSpPr>
        <p:spPr>
          <a:xfrm>
            <a:off x="5905448" y="4422811"/>
            <a:ext cx="2803085" cy="348755"/>
          </a:xfrm>
          <a:prstGeom prst="rect">
            <a:avLst/>
          </a:prstGeom>
          <a:solidFill>
            <a:srgbClr val="00ABC5"/>
          </a:solidFill>
          <a:ln w="25400" cap="flat" cmpd="sng" algn="ctr">
            <a:noFill/>
            <a:prstDash val="solid"/>
          </a:ln>
          <a:effectLst/>
        </p:spPr>
        <p:txBody>
          <a:bodyPr rtlCol="0" anchor="ctr"/>
          <a:lstStyle/>
          <a:p>
            <a:pPr marL="0" marR="0" lvl="0" indent="0" algn="ctr" defTabSz="914378"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white"/>
                </a:solidFill>
                <a:effectLst/>
                <a:uLnTx/>
                <a:uFillTx/>
                <a:latin typeface="メイリオ"/>
                <a:ea typeface="メイリオ"/>
                <a:cs typeface="+mn-cs"/>
              </a:rPr>
              <a:t>　銀行口座</a:t>
            </a:r>
            <a:r>
              <a:rPr kumimoji="0" lang="en-US" altLang="ja-JP" sz="1400" b="1" i="0" u="none" strike="noStrike" kern="0" cap="none" spc="0" normalizeH="0" baseline="0" noProof="0">
                <a:ln>
                  <a:noFill/>
                </a:ln>
                <a:solidFill>
                  <a:prstClr val="white"/>
                </a:solidFill>
                <a:effectLst/>
                <a:uLnTx/>
                <a:uFillTx/>
                <a:latin typeface="メイリオ"/>
                <a:ea typeface="メイリオ"/>
                <a:cs typeface="+mn-cs"/>
              </a:rPr>
              <a:t>API</a:t>
            </a:r>
            <a:endParaRPr kumimoji="0" lang="ja-JP" altLang="en-US" sz="14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29" name="Freeform 15">
            <a:extLst>
              <a:ext uri="{FF2B5EF4-FFF2-40B4-BE49-F238E27FC236}">
                <a16:creationId xmlns:a16="http://schemas.microsoft.com/office/drawing/2014/main" id="{62FC90C0-305F-DCEF-6C98-9BD430ACD08B}"/>
              </a:ext>
            </a:extLst>
          </p:cNvPr>
          <p:cNvSpPr>
            <a:spLocks noEditPoints="1"/>
          </p:cNvSpPr>
          <p:nvPr/>
        </p:nvSpPr>
        <p:spPr bwMode="auto">
          <a:xfrm>
            <a:off x="6128286" y="3667451"/>
            <a:ext cx="252000" cy="252000"/>
          </a:xfrm>
          <a:custGeom>
            <a:avLst/>
            <a:gdLst>
              <a:gd name="T0" fmla="*/ 800 w 907"/>
              <a:gd name="T1" fmla="*/ 589 h 907"/>
              <a:gd name="T2" fmla="*/ 821 w 907"/>
              <a:gd name="T3" fmla="*/ 724 h 907"/>
              <a:gd name="T4" fmla="*/ 706 w 907"/>
              <a:gd name="T5" fmla="*/ 690 h 907"/>
              <a:gd name="T6" fmla="*/ 686 w 907"/>
              <a:gd name="T7" fmla="*/ 744 h 907"/>
              <a:gd name="T8" fmla="*/ 637 w 907"/>
              <a:gd name="T9" fmla="*/ 872 h 907"/>
              <a:gd name="T10" fmla="*/ 557 w 907"/>
              <a:gd name="T11" fmla="*/ 784 h 907"/>
              <a:gd name="T12" fmla="*/ 510 w 907"/>
              <a:gd name="T13" fmla="*/ 821 h 907"/>
              <a:gd name="T14" fmla="*/ 403 w 907"/>
              <a:gd name="T15" fmla="*/ 907 h 907"/>
              <a:gd name="T16" fmla="*/ 376 w 907"/>
              <a:gd name="T17" fmla="*/ 791 h 907"/>
              <a:gd name="T18" fmla="*/ 318 w 907"/>
              <a:gd name="T19" fmla="*/ 800 h 907"/>
              <a:gd name="T20" fmla="*/ 183 w 907"/>
              <a:gd name="T21" fmla="*/ 821 h 907"/>
              <a:gd name="T22" fmla="*/ 217 w 907"/>
              <a:gd name="T23" fmla="*/ 706 h 907"/>
              <a:gd name="T24" fmla="*/ 164 w 907"/>
              <a:gd name="T25" fmla="*/ 686 h 907"/>
              <a:gd name="T26" fmla="*/ 36 w 907"/>
              <a:gd name="T27" fmla="*/ 637 h 907"/>
              <a:gd name="T28" fmla="*/ 123 w 907"/>
              <a:gd name="T29" fmla="*/ 557 h 907"/>
              <a:gd name="T30" fmla="*/ 86 w 907"/>
              <a:gd name="T31" fmla="*/ 510 h 907"/>
              <a:gd name="T32" fmla="*/ 0 w 907"/>
              <a:gd name="T33" fmla="*/ 403 h 907"/>
              <a:gd name="T34" fmla="*/ 117 w 907"/>
              <a:gd name="T35" fmla="*/ 376 h 907"/>
              <a:gd name="T36" fmla="*/ 107 w 907"/>
              <a:gd name="T37" fmla="*/ 319 h 907"/>
              <a:gd name="T38" fmla="*/ 86 w 907"/>
              <a:gd name="T39" fmla="*/ 183 h 907"/>
              <a:gd name="T40" fmla="*/ 201 w 907"/>
              <a:gd name="T41" fmla="*/ 217 h 907"/>
              <a:gd name="T42" fmla="*/ 221 w 907"/>
              <a:gd name="T43" fmla="*/ 164 h 907"/>
              <a:gd name="T44" fmla="*/ 270 w 907"/>
              <a:gd name="T45" fmla="*/ 36 h 907"/>
              <a:gd name="T46" fmla="*/ 350 w 907"/>
              <a:gd name="T47" fmla="*/ 123 h 907"/>
              <a:gd name="T48" fmla="*/ 398 w 907"/>
              <a:gd name="T49" fmla="*/ 86 h 907"/>
              <a:gd name="T50" fmla="*/ 504 w 907"/>
              <a:gd name="T51" fmla="*/ 0 h 907"/>
              <a:gd name="T52" fmla="*/ 531 w 907"/>
              <a:gd name="T53" fmla="*/ 117 h 907"/>
              <a:gd name="T54" fmla="*/ 589 w 907"/>
              <a:gd name="T55" fmla="*/ 108 h 907"/>
              <a:gd name="T56" fmla="*/ 724 w 907"/>
              <a:gd name="T57" fmla="*/ 86 h 907"/>
              <a:gd name="T58" fmla="*/ 690 w 907"/>
              <a:gd name="T59" fmla="*/ 201 h 907"/>
              <a:gd name="T60" fmla="*/ 744 w 907"/>
              <a:gd name="T61" fmla="*/ 221 h 907"/>
              <a:gd name="T62" fmla="*/ 871 w 907"/>
              <a:gd name="T63" fmla="*/ 270 h 907"/>
              <a:gd name="T64" fmla="*/ 784 w 907"/>
              <a:gd name="T65" fmla="*/ 350 h 907"/>
              <a:gd name="T66" fmla="*/ 821 w 907"/>
              <a:gd name="T67" fmla="*/ 398 h 907"/>
              <a:gd name="T68" fmla="*/ 907 w 907"/>
              <a:gd name="T69" fmla="*/ 504 h 907"/>
              <a:gd name="T70" fmla="*/ 791 w 907"/>
              <a:gd name="T71" fmla="*/ 531 h 907"/>
              <a:gd name="T72" fmla="*/ 454 w 907"/>
              <a:gd name="T73" fmla="*/ 226 h 907"/>
              <a:gd name="T74" fmla="*/ 454 w 907"/>
              <a:gd name="T75" fmla="*/ 682 h 907"/>
              <a:gd name="T76" fmla="*/ 454 w 907"/>
              <a:gd name="T77" fmla="*/ 226 h 907"/>
              <a:gd name="T78" fmla="*/ 428 w 907"/>
              <a:gd name="T79" fmla="*/ 406 h 907"/>
              <a:gd name="T80" fmla="*/ 391 w 907"/>
              <a:gd name="T81" fmla="*/ 359 h 907"/>
              <a:gd name="T82" fmla="*/ 320 w 907"/>
              <a:gd name="T83" fmla="*/ 399 h 907"/>
              <a:gd name="T84" fmla="*/ 331 w 907"/>
              <a:gd name="T85" fmla="*/ 507 h 907"/>
              <a:gd name="T86" fmla="*/ 435 w 907"/>
              <a:gd name="T87" fmla="*/ 520 h 907"/>
              <a:gd name="T88" fmla="*/ 414 w 907"/>
              <a:gd name="T89" fmla="*/ 490 h 907"/>
              <a:gd name="T90" fmla="*/ 357 w 907"/>
              <a:gd name="T91" fmla="*/ 445 h 907"/>
              <a:gd name="T92" fmla="*/ 390 w 907"/>
              <a:gd name="T93" fmla="*/ 396 h 907"/>
              <a:gd name="T94" fmla="*/ 568 w 907"/>
              <a:gd name="T95" fmla="*/ 449 h 907"/>
              <a:gd name="T96" fmla="*/ 510 w 907"/>
              <a:gd name="T97" fmla="*/ 414 h 907"/>
              <a:gd name="T98" fmla="*/ 509 w 907"/>
              <a:gd name="T99" fmla="*/ 398 h 907"/>
              <a:gd name="T100" fmla="*/ 562 w 907"/>
              <a:gd name="T101" fmla="*/ 405 h 907"/>
              <a:gd name="T102" fmla="*/ 523 w 907"/>
              <a:gd name="T103" fmla="*/ 359 h 907"/>
              <a:gd name="T104" fmla="*/ 461 w 907"/>
              <a:gd name="T105" fmla="*/ 408 h 907"/>
              <a:gd name="T106" fmla="*/ 477 w 907"/>
              <a:gd name="T107" fmla="*/ 445 h 907"/>
              <a:gd name="T108" fmla="*/ 523 w 907"/>
              <a:gd name="T109" fmla="*/ 469 h 907"/>
              <a:gd name="T110" fmla="*/ 531 w 907"/>
              <a:gd name="T111" fmla="*/ 481 h 907"/>
              <a:gd name="T112" fmla="*/ 512 w 907"/>
              <a:gd name="T113" fmla="*/ 493 h 907"/>
              <a:gd name="T114" fmla="*/ 460 w 907"/>
              <a:gd name="T115" fmla="*/ 479 h 907"/>
              <a:gd name="T116" fmla="*/ 483 w 907"/>
              <a:gd name="T117" fmla="*/ 527 h 907"/>
              <a:gd name="T118" fmla="*/ 546 w 907"/>
              <a:gd name="T119" fmla="*/ 523 h 907"/>
              <a:gd name="T120" fmla="*/ 576 w 907"/>
              <a:gd name="T121" fmla="*/ 477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7" h="907">
                <a:moveTo>
                  <a:pt x="784" y="557"/>
                </a:moveTo>
                <a:cubicBezTo>
                  <a:pt x="782" y="569"/>
                  <a:pt x="787" y="580"/>
                  <a:pt x="800" y="589"/>
                </a:cubicBezTo>
                <a:cubicBezTo>
                  <a:pt x="871" y="637"/>
                  <a:pt x="871" y="637"/>
                  <a:pt x="871" y="637"/>
                </a:cubicBezTo>
                <a:cubicBezTo>
                  <a:pt x="821" y="724"/>
                  <a:pt x="821" y="724"/>
                  <a:pt x="821" y="724"/>
                </a:cubicBezTo>
                <a:cubicBezTo>
                  <a:pt x="744" y="686"/>
                  <a:pt x="744" y="686"/>
                  <a:pt x="744" y="686"/>
                </a:cubicBezTo>
                <a:cubicBezTo>
                  <a:pt x="729" y="678"/>
                  <a:pt x="715" y="680"/>
                  <a:pt x="706" y="690"/>
                </a:cubicBezTo>
                <a:cubicBezTo>
                  <a:pt x="701" y="695"/>
                  <a:pt x="695" y="701"/>
                  <a:pt x="690" y="706"/>
                </a:cubicBezTo>
                <a:cubicBezTo>
                  <a:pt x="680" y="715"/>
                  <a:pt x="678" y="729"/>
                  <a:pt x="686" y="744"/>
                </a:cubicBezTo>
                <a:cubicBezTo>
                  <a:pt x="724" y="821"/>
                  <a:pt x="724" y="821"/>
                  <a:pt x="724" y="821"/>
                </a:cubicBezTo>
                <a:cubicBezTo>
                  <a:pt x="637" y="872"/>
                  <a:pt x="637" y="872"/>
                  <a:pt x="637" y="872"/>
                </a:cubicBezTo>
                <a:cubicBezTo>
                  <a:pt x="589" y="800"/>
                  <a:pt x="589" y="800"/>
                  <a:pt x="589" y="800"/>
                </a:cubicBezTo>
                <a:cubicBezTo>
                  <a:pt x="580" y="787"/>
                  <a:pt x="569" y="782"/>
                  <a:pt x="557" y="784"/>
                </a:cubicBezTo>
                <a:cubicBezTo>
                  <a:pt x="549" y="786"/>
                  <a:pt x="540" y="789"/>
                  <a:pt x="531" y="791"/>
                </a:cubicBezTo>
                <a:cubicBezTo>
                  <a:pt x="518" y="794"/>
                  <a:pt x="510" y="805"/>
                  <a:pt x="510" y="821"/>
                </a:cubicBezTo>
                <a:cubicBezTo>
                  <a:pt x="504" y="907"/>
                  <a:pt x="504" y="907"/>
                  <a:pt x="504" y="907"/>
                </a:cubicBezTo>
                <a:cubicBezTo>
                  <a:pt x="403" y="907"/>
                  <a:pt x="403" y="907"/>
                  <a:pt x="403" y="907"/>
                </a:cubicBezTo>
                <a:cubicBezTo>
                  <a:pt x="398" y="821"/>
                  <a:pt x="398" y="821"/>
                  <a:pt x="398" y="821"/>
                </a:cubicBezTo>
                <a:cubicBezTo>
                  <a:pt x="397" y="805"/>
                  <a:pt x="389" y="794"/>
                  <a:pt x="376" y="791"/>
                </a:cubicBezTo>
                <a:cubicBezTo>
                  <a:pt x="367" y="789"/>
                  <a:pt x="359" y="786"/>
                  <a:pt x="350" y="784"/>
                </a:cubicBezTo>
                <a:cubicBezTo>
                  <a:pt x="338" y="782"/>
                  <a:pt x="327" y="787"/>
                  <a:pt x="318" y="800"/>
                </a:cubicBezTo>
                <a:cubicBezTo>
                  <a:pt x="270" y="872"/>
                  <a:pt x="270" y="872"/>
                  <a:pt x="270" y="872"/>
                </a:cubicBezTo>
                <a:cubicBezTo>
                  <a:pt x="183" y="821"/>
                  <a:pt x="183" y="821"/>
                  <a:pt x="183" y="821"/>
                </a:cubicBezTo>
                <a:cubicBezTo>
                  <a:pt x="221" y="744"/>
                  <a:pt x="221" y="744"/>
                  <a:pt x="221" y="744"/>
                </a:cubicBezTo>
                <a:cubicBezTo>
                  <a:pt x="229" y="729"/>
                  <a:pt x="227" y="715"/>
                  <a:pt x="217" y="706"/>
                </a:cubicBezTo>
                <a:cubicBezTo>
                  <a:pt x="212" y="701"/>
                  <a:pt x="206" y="695"/>
                  <a:pt x="201" y="690"/>
                </a:cubicBezTo>
                <a:cubicBezTo>
                  <a:pt x="192" y="680"/>
                  <a:pt x="178" y="678"/>
                  <a:pt x="164" y="686"/>
                </a:cubicBezTo>
                <a:cubicBezTo>
                  <a:pt x="86" y="724"/>
                  <a:pt x="86" y="724"/>
                  <a:pt x="86" y="724"/>
                </a:cubicBezTo>
                <a:cubicBezTo>
                  <a:pt x="36" y="637"/>
                  <a:pt x="36" y="637"/>
                  <a:pt x="36" y="637"/>
                </a:cubicBezTo>
                <a:cubicBezTo>
                  <a:pt x="107" y="589"/>
                  <a:pt x="107" y="589"/>
                  <a:pt x="107" y="589"/>
                </a:cubicBezTo>
                <a:cubicBezTo>
                  <a:pt x="121" y="580"/>
                  <a:pt x="125" y="569"/>
                  <a:pt x="123" y="557"/>
                </a:cubicBezTo>
                <a:cubicBezTo>
                  <a:pt x="121" y="549"/>
                  <a:pt x="119" y="540"/>
                  <a:pt x="117" y="531"/>
                </a:cubicBezTo>
                <a:cubicBezTo>
                  <a:pt x="113" y="519"/>
                  <a:pt x="103" y="510"/>
                  <a:pt x="86" y="510"/>
                </a:cubicBezTo>
                <a:cubicBezTo>
                  <a:pt x="0" y="504"/>
                  <a:pt x="0" y="504"/>
                  <a:pt x="0" y="504"/>
                </a:cubicBezTo>
                <a:cubicBezTo>
                  <a:pt x="0" y="403"/>
                  <a:pt x="0" y="403"/>
                  <a:pt x="0" y="403"/>
                </a:cubicBezTo>
                <a:cubicBezTo>
                  <a:pt x="86" y="398"/>
                  <a:pt x="86" y="398"/>
                  <a:pt x="86" y="398"/>
                </a:cubicBezTo>
                <a:cubicBezTo>
                  <a:pt x="103" y="397"/>
                  <a:pt x="113" y="389"/>
                  <a:pt x="117" y="376"/>
                </a:cubicBezTo>
                <a:cubicBezTo>
                  <a:pt x="119" y="367"/>
                  <a:pt x="121" y="359"/>
                  <a:pt x="123" y="350"/>
                </a:cubicBezTo>
                <a:cubicBezTo>
                  <a:pt x="125" y="338"/>
                  <a:pt x="121" y="327"/>
                  <a:pt x="107" y="319"/>
                </a:cubicBezTo>
                <a:cubicBezTo>
                  <a:pt x="36" y="270"/>
                  <a:pt x="36" y="270"/>
                  <a:pt x="36" y="270"/>
                </a:cubicBezTo>
                <a:cubicBezTo>
                  <a:pt x="86" y="183"/>
                  <a:pt x="86" y="183"/>
                  <a:pt x="86" y="183"/>
                </a:cubicBezTo>
                <a:cubicBezTo>
                  <a:pt x="164" y="221"/>
                  <a:pt x="164" y="221"/>
                  <a:pt x="164" y="221"/>
                </a:cubicBezTo>
                <a:cubicBezTo>
                  <a:pt x="178" y="229"/>
                  <a:pt x="192" y="227"/>
                  <a:pt x="201" y="217"/>
                </a:cubicBezTo>
                <a:cubicBezTo>
                  <a:pt x="206" y="212"/>
                  <a:pt x="212" y="206"/>
                  <a:pt x="217" y="201"/>
                </a:cubicBezTo>
                <a:cubicBezTo>
                  <a:pt x="227" y="192"/>
                  <a:pt x="229" y="178"/>
                  <a:pt x="221" y="164"/>
                </a:cubicBezTo>
                <a:cubicBezTo>
                  <a:pt x="183" y="86"/>
                  <a:pt x="183" y="86"/>
                  <a:pt x="183" y="86"/>
                </a:cubicBezTo>
                <a:cubicBezTo>
                  <a:pt x="270" y="36"/>
                  <a:pt x="270" y="36"/>
                  <a:pt x="270" y="36"/>
                </a:cubicBezTo>
                <a:cubicBezTo>
                  <a:pt x="318" y="108"/>
                  <a:pt x="318" y="108"/>
                  <a:pt x="318" y="108"/>
                </a:cubicBezTo>
                <a:cubicBezTo>
                  <a:pt x="327" y="121"/>
                  <a:pt x="338" y="125"/>
                  <a:pt x="350" y="123"/>
                </a:cubicBezTo>
                <a:cubicBezTo>
                  <a:pt x="359" y="121"/>
                  <a:pt x="367" y="119"/>
                  <a:pt x="376" y="117"/>
                </a:cubicBezTo>
                <a:cubicBezTo>
                  <a:pt x="389" y="113"/>
                  <a:pt x="397" y="103"/>
                  <a:pt x="398" y="86"/>
                </a:cubicBezTo>
                <a:cubicBezTo>
                  <a:pt x="403" y="0"/>
                  <a:pt x="403" y="0"/>
                  <a:pt x="403" y="0"/>
                </a:cubicBezTo>
                <a:cubicBezTo>
                  <a:pt x="504" y="0"/>
                  <a:pt x="504" y="0"/>
                  <a:pt x="504" y="0"/>
                </a:cubicBezTo>
                <a:cubicBezTo>
                  <a:pt x="510" y="86"/>
                  <a:pt x="510" y="86"/>
                  <a:pt x="510" y="86"/>
                </a:cubicBezTo>
                <a:cubicBezTo>
                  <a:pt x="510" y="103"/>
                  <a:pt x="518" y="113"/>
                  <a:pt x="531" y="117"/>
                </a:cubicBezTo>
                <a:cubicBezTo>
                  <a:pt x="540" y="119"/>
                  <a:pt x="549" y="121"/>
                  <a:pt x="557" y="123"/>
                </a:cubicBezTo>
                <a:cubicBezTo>
                  <a:pt x="569" y="125"/>
                  <a:pt x="580" y="121"/>
                  <a:pt x="589" y="108"/>
                </a:cubicBezTo>
                <a:cubicBezTo>
                  <a:pt x="637" y="36"/>
                  <a:pt x="637" y="36"/>
                  <a:pt x="637" y="36"/>
                </a:cubicBezTo>
                <a:cubicBezTo>
                  <a:pt x="724" y="86"/>
                  <a:pt x="724" y="86"/>
                  <a:pt x="724" y="86"/>
                </a:cubicBezTo>
                <a:cubicBezTo>
                  <a:pt x="686" y="164"/>
                  <a:pt x="686" y="164"/>
                  <a:pt x="686" y="164"/>
                </a:cubicBezTo>
                <a:cubicBezTo>
                  <a:pt x="678" y="178"/>
                  <a:pt x="680" y="192"/>
                  <a:pt x="690" y="201"/>
                </a:cubicBezTo>
                <a:cubicBezTo>
                  <a:pt x="695" y="206"/>
                  <a:pt x="701" y="212"/>
                  <a:pt x="706" y="217"/>
                </a:cubicBezTo>
                <a:cubicBezTo>
                  <a:pt x="715" y="227"/>
                  <a:pt x="729" y="229"/>
                  <a:pt x="744" y="221"/>
                </a:cubicBezTo>
                <a:cubicBezTo>
                  <a:pt x="821" y="183"/>
                  <a:pt x="821" y="183"/>
                  <a:pt x="821" y="183"/>
                </a:cubicBezTo>
                <a:cubicBezTo>
                  <a:pt x="871" y="270"/>
                  <a:pt x="871" y="270"/>
                  <a:pt x="871" y="270"/>
                </a:cubicBezTo>
                <a:cubicBezTo>
                  <a:pt x="800" y="319"/>
                  <a:pt x="800" y="319"/>
                  <a:pt x="800" y="319"/>
                </a:cubicBezTo>
                <a:cubicBezTo>
                  <a:pt x="787" y="327"/>
                  <a:pt x="782" y="338"/>
                  <a:pt x="784" y="350"/>
                </a:cubicBezTo>
                <a:cubicBezTo>
                  <a:pt x="786" y="359"/>
                  <a:pt x="789" y="367"/>
                  <a:pt x="791" y="376"/>
                </a:cubicBezTo>
                <a:cubicBezTo>
                  <a:pt x="794" y="389"/>
                  <a:pt x="805" y="397"/>
                  <a:pt x="821" y="398"/>
                </a:cubicBezTo>
                <a:cubicBezTo>
                  <a:pt x="907" y="403"/>
                  <a:pt x="907" y="403"/>
                  <a:pt x="907" y="403"/>
                </a:cubicBezTo>
                <a:cubicBezTo>
                  <a:pt x="907" y="504"/>
                  <a:pt x="907" y="504"/>
                  <a:pt x="907" y="504"/>
                </a:cubicBezTo>
                <a:cubicBezTo>
                  <a:pt x="821" y="510"/>
                  <a:pt x="821" y="510"/>
                  <a:pt x="821" y="510"/>
                </a:cubicBezTo>
                <a:cubicBezTo>
                  <a:pt x="805" y="510"/>
                  <a:pt x="794" y="519"/>
                  <a:pt x="791" y="531"/>
                </a:cubicBezTo>
                <a:cubicBezTo>
                  <a:pt x="789" y="540"/>
                  <a:pt x="786" y="549"/>
                  <a:pt x="784" y="557"/>
                </a:cubicBezTo>
                <a:close/>
                <a:moveTo>
                  <a:pt x="454" y="226"/>
                </a:moveTo>
                <a:cubicBezTo>
                  <a:pt x="328" y="226"/>
                  <a:pt x="226" y="328"/>
                  <a:pt x="226" y="454"/>
                </a:cubicBezTo>
                <a:cubicBezTo>
                  <a:pt x="226" y="580"/>
                  <a:pt x="328" y="682"/>
                  <a:pt x="454" y="682"/>
                </a:cubicBezTo>
                <a:cubicBezTo>
                  <a:pt x="579" y="682"/>
                  <a:pt x="682" y="580"/>
                  <a:pt x="682" y="454"/>
                </a:cubicBezTo>
                <a:cubicBezTo>
                  <a:pt x="682" y="328"/>
                  <a:pt x="579" y="226"/>
                  <a:pt x="454" y="226"/>
                </a:cubicBezTo>
                <a:close/>
                <a:moveTo>
                  <a:pt x="410" y="399"/>
                </a:moveTo>
                <a:cubicBezTo>
                  <a:pt x="416" y="401"/>
                  <a:pt x="422" y="403"/>
                  <a:pt x="428" y="406"/>
                </a:cubicBezTo>
                <a:cubicBezTo>
                  <a:pt x="442" y="371"/>
                  <a:pt x="442" y="371"/>
                  <a:pt x="442" y="371"/>
                </a:cubicBezTo>
                <a:cubicBezTo>
                  <a:pt x="426" y="363"/>
                  <a:pt x="409" y="359"/>
                  <a:pt x="391" y="359"/>
                </a:cubicBezTo>
                <a:cubicBezTo>
                  <a:pt x="374" y="359"/>
                  <a:pt x="360" y="363"/>
                  <a:pt x="348" y="370"/>
                </a:cubicBezTo>
                <a:cubicBezTo>
                  <a:pt x="336" y="377"/>
                  <a:pt x="327" y="387"/>
                  <a:pt x="320" y="399"/>
                </a:cubicBezTo>
                <a:cubicBezTo>
                  <a:pt x="314" y="412"/>
                  <a:pt x="311" y="428"/>
                  <a:pt x="311" y="445"/>
                </a:cubicBezTo>
                <a:cubicBezTo>
                  <a:pt x="311" y="472"/>
                  <a:pt x="317" y="493"/>
                  <a:pt x="331" y="507"/>
                </a:cubicBezTo>
                <a:cubicBezTo>
                  <a:pt x="344" y="522"/>
                  <a:pt x="363" y="529"/>
                  <a:pt x="388" y="529"/>
                </a:cubicBezTo>
                <a:cubicBezTo>
                  <a:pt x="405" y="529"/>
                  <a:pt x="421" y="526"/>
                  <a:pt x="435" y="520"/>
                </a:cubicBezTo>
                <a:cubicBezTo>
                  <a:pt x="435" y="482"/>
                  <a:pt x="435" y="482"/>
                  <a:pt x="435" y="482"/>
                </a:cubicBezTo>
                <a:cubicBezTo>
                  <a:pt x="428" y="485"/>
                  <a:pt x="421" y="488"/>
                  <a:pt x="414" y="490"/>
                </a:cubicBezTo>
                <a:cubicBezTo>
                  <a:pt x="407" y="492"/>
                  <a:pt x="400" y="493"/>
                  <a:pt x="393" y="493"/>
                </a:cubicBezTo>
                <a:cubicBezTo>
                  <a:pt x="369" y="493"/>
                  <a:pt x="357" y="477"/>
                  <a:pt x="357" y="445"/>
                </a:cubicBezTo>
                <a:cubicBezTo>
                  <a:pt x="357" y="430"/>
                  <a:pt x="360" y="418"/>
                  <a:pt x="365" y="409"/>
                </a:cubicBezTo>
                <a:cubicBezTo>
                  <a:pt x="371" y="400"/>
                  <a:pt x="380" y="396"/>
                  <a:pt x="390" y="396"/>
                </a:cubicBezTo>
                <a:cubicBezTo>
                  <a:pt x="397" y="396"/>
                  <a:pt x="404" y="397"/>
                  <a:pt x="410" y="399"/>
                </a:cubicBezTo>
                <a:close/>
                <a:moveTo>
                  <a:pt x="568" y="449"/>
                </a:moveTo>
                <a:cubicBezTo>
                  <a:pt x="562" y="442"/>
                  <a:pt x="552" y="435"/>
                  <a:pt x="538" y="428"/>
                </a:cubicBezTo>
                <a:cubicBezTo>
                  <a:pt x="523" y="421"/>
                  <a:pt x="514" y="417"/>
                  <a:pt x="510" y="414"/>
                </a:cubicBezTo>
                <a:cubicBezTo>
                  <a:pt x="507" y="412"/>
                  <a:pt x="505" y="409"/>
                  <a:pt x="505" y="405"/>
                </a:cubicBezTo>
                <a:cubicBezTo>
                  <a:pt x="505" y="402"/>
                  <a:pt x="507" y="400"/>
                  <a:pt x="509" y="398"/>
                </a:cubicBezTo>
                <a:cubicBezTo>
                  <a:pt x="512" y="396"/>
                  <a:pt x="516" y="395"/>
                  <a:pt x="522" y="395"/>
                </a:cubicBezTo>
                <a:cubicBezTo>
                  <a:pt x="533" y="395"/>
                  <a:pt x="547" y="398"/>
                  <a:pt x="562" y="405"/>
                </a:cubicBezTo>
                <a:cubicBezTo>
                  <a:pt x="576" y="371"/>
                  <a:pt x="576" y="371"/>
                  <a:pt x="576" y="371"/>
                </a:cubicBezTo>
                <a:cubicBezTo>
                  <a:pt x="558" y="363"/>
                  <a:pt x="541" y="359"/>
                  <a:pt x="523" y="359"/>
                </a:cubicBezTo>
                <a:cubicBezTo>
                  <a:pt x="504" y="359"/>
                  <a:pt x="489" y="363"/>
                  <a:pt x="478" y="372"/>
                </a:cubicBezTo>
                <a:cubicBezTo>
                  <a:pt x="467" y="380"/>
                  <a:pt x="461" y="392"/>
                  <a:pt x="461" y="408"/>
                </a:cubicBezTo>
                <a:cubicBezTo>
                  <a:pt x="461" y="416"/>
                  <a:pt x="462" y="423"/>
                  <a:pt x="465" y="429"/>
                </a:cubicBezTo>
                <a:cubicBezTo>
                  <a:pt x="468" y="435"/>
                  <a:pt x="472" y="440"/>
                  <a:pt x="477" y="445"/>
                </a:cubicBezTo>
                <a:cubicBezTo>
                  <a:pt x="482" y="449"/>
                  <a:pt x="490" y="454"/>
                  <a:pt x="501" y="459"/>
                </a:cubicBezTo>
                <a:cubicBezTo>
                  <a:pt x="513" y="464"/>
                  <a:pt x="521" y="468"/>
                  <a:pt x="523" y="469"/>
                </a:cubicBezTo>
                <a:cubicBezTo>
                  <a:pt x="526" y="471"/>
                  <a:pt x="528" y="473"/>
                  <a:pt x="529" y="475"/>
                </a:cubicBezTo>
                <a:cubicBezTo>
                  <a:pt x="531" y="476"/>
                  <a:pt x="531" y="478"/>
                  <a:pt x="531" y="481"/>
                </a:cubicBezTo>
                <a:cubicBezTo>
                  <a:pt x="531" y="484"/>
                  <a:pt x="530" y="487"/>
                  <a:pt x="526" y="489"/>
                </a:cubicBezTo>
                <a:cubicBezTo>
                  <a:pt x="523" y="492"/>
                  <a:pt x="519" y="493"/>
                  <a:pt x="512" y="493"/>
                </a:cubicBezTo>
                <a:cubicBezTo>
                  <a:pt x="504" y="493"/>
                  <a:pt x="496" y="492"/>
                  <a:pt x="487" y="489"/>
                </a:cubicBezTo>
                <a:cubicBezTo>
                  <a:pt x="477" y="487"/>
                  <a:pt x="468" y="483"/>
                  <a:pt x="460" y="479"/>
                </a:cubicBezTo>
                <a:cubicBezTo>
                  <a:pt x="460" y="519"/>
                  <a:pt x="460" y="519"/>
                  <a:pt x="460" y="519"/>
                </a:cubicBezTo>
                <a:cubicBezTo>
                  <a:pt x="468" y="523"/>
                  <a:pt x="476" y="525"/>
                  <a:pt x="483" y="527"/>
                </a:cubicBezTo>
                <a:cubicBezTo>
                  <a:pt x="491" y="528"/>
                  <a:pt x="500" y="529"/>
                  <a:pt x="511" y="529"/>
                </a:cubicBezTo>
                <a:cubicBezTo>
                  <a:pt x="524" y="529"/>
                  <a:pt x="536" y="527"/>
                  <a:pt x="546" y="523"/>
                </a:cubicBezTo>
                <a:cubicBezTo>
                  <a:pt x="555" y="518"/>
                  <a:pt x="563" y="512"/>
                  <a:pt x="568" y="504"/>
                </a:cubicBezTo>
                <a:cubicBezTo>
                  <a:pt x="573" y="496"/>
                  <a:pt x="576" y="487"/>
                  <a:pt x="576" y="477"/>
                </a:cubicBezTo>
                <a:cubicBezTo>
                  <a:pt x="576" y="466"/>
                  <a:pt x="573" y="456"/>
                  <a:pt x="568" y="44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dist"/>
            <a:endParaRPr lang="ja-JP" altLang="en-US"/>
          </a:p>
        </p:txBody>
      </p:sp>
      <p:sp>
        <p:nvSpPr>
          <p:cNvPr id="49" name="Freeform 105">
            <a:extLst>
              <a:ext uri="{FF2B5EF4-FFF2-40B4-BE49-F238E27FC236}">
                <a16:creationId xmlns:a16="http://schemas.microsoft.com/office/drawing/2014/main" id="{74FF7104-64F2-AF51-F763-9D3D6754ECEC}"/>
              </a:ext>
            </a:extLst>
          </p:cNvPr>
          <p:cNvSpPr>
            <a:spLocks noEditPoints="1"/>
          </p:cNvSpPr>
          <p:nvPr/>
        </p:nvSpPr>
        <p:spPr bwMode="auto">
          <a:xfrm>
            <a:off x="6125850" y="4479477"/>
            <a:ext cx="252000" cy="252000"/>
          </a:xfrm>
          <a:custGeom>
            <a:avLst/>
            <a:gdLst>
              <a:gd name="T0" fmla="*/ 400 w 454"/>
              <a:gd name="T1" fmla="*/ 295 h 454"/>
              <a:gd name="T2" fmla="*/ 411 w 454"/>
              <a:gd name="T3" fmla="*/ 362 h 454"/>
              <a:gd name="T4" fmla="*/ 353 w 454"/>
              <a:gd name="T5" fmla="*/ 345 h 454"/>
              <a:gd name="T6" fmla="*/ 343 w 454"/>
              <a:gd name="T7" fmla="*/ 372 h 454"/>
              <a:gd name="T8" fmla="*/ 319 w 454"/>
              <a:gd name="T9" fmla="*/ 436 h 454"/>
              <a:gd name="T10" fmla="*/ 279 w 454"/>
              <a:gd name="T11" fmla="*/ 392 h 454"/>
              <a:gd name="T12" fmla="*/ 255 w 454"/>
              <a:gd name="T13" fmla="*/ 411 h 454"/>
              <a:gd name="T14" fmla="*/ 202 w 454"/>
              <a:gd name="T15" fmla="*/ 454 h 454"/>
              <a:gd name="T16" fmla="*/ 188 w 454"/>
              <a:gd name="T17" fmla="*/ 396 h 454"/>
              <a:gd name="T18" fmla="*/ 159 w 454"/>
              <a:gd name="T19" fmla="*/ 400 h 454"/>
              <a:gd name="T20" fmla="*/ 92 w 454"/>
              <a:gd name="T21" fmla="*/ 411 h 454"/>
              <a:gd name="T22" fmla="*/ 109 w 454"/>
              <a:gd name="T23" fmla="*/ 353 h 454"/>
              <a:gd name="T24" fmla="*/ 82 w 454"/>
              <a:gd name="T25" fmla="*/ 343 h 454"/>
              <a:gd name="T26" fmla="*/ 18 w 454"/>
              <a:gd name="T27" fmla="*/ 319 h 454"/>
              <a:gd name="T28" fmla="*/ 62 w 454"/>
              <a:gd name="T29" fmla="*/ 279 h 454"/>
              <a:gd name="T30" fmla="*/ 43 w 454"/>
              <a:gd name="T31" fmla="*/ 255 h 454"/>
              <a:gd name="T32" fmla="*/ 0 w 454"/>
              <a:gd name="T33" fmla="*/ 202 h 454"/>
              <a:gd name="T34" fmla="*/ 58 w 454"/>
              <a:gd name="T35" fmla="*/ 188 h 454"/>
              <a:gd name="T36" fmla="*/ 54 w 454"/>
              <a:gd name="T37" fmla="*/ 160 h 454"/>
              <a:gd name="T38" fmla="*/ 43 w 454"/>
              <a:gd name="T39" fmla="*/ 92 h 454"/>
              <a:gd name="T40" fmla="*/ 101 w 454"/>
              <a:gd name="T41" fmla="*/ 109 h 454"/>
              <a:gd name="T42" fmla="*/ 111 w 454"/>
              <a:gd name="T43" fmla="*/ 82 h 454"/>
              <a:gd name="T44" fmla="*/ 135 w 454"/>
              <a:gd name="T45" fmla="*/ 18 h 454"/>
              <a:gd name="T46" fmla="*/ 175 w 454"/>
              <a:gd name="T47" fmla="*/ 62 h 454"/>
              <a:gd name="T48" fmla="*/ 199 w 454"/>
              <a:gd name="T49" fmla="*/ 44 h 454"/>
              <a:gd name="T50" fmla="*/ 252 w 454"/>
              <a:gd name="T51" fmla="*/ 0 h 454"/>
              <a:gd name="T52" fmla="*/ 266 w 454"/>
              <a:gd name="T53" fmla="*/ 59 h 454"/>
              <a:gd name="T54" fmla="*/ 294 w 454"/>
              <a:gd name="T55" fmla="*/ 54 h 454"/>
              <a:gd name="T56" fmla="*/ 362 w 454"/>
              <a:gd name="T57" fmla="*/ 43 h 454"/>
              <a:gd name="T58" fmla="*/ 345 w 454"/>
              <a:gd name="T59" fmla="*/ 101 h 454"/>
              <a:gd name="T60" fmla="*/ 372 w 454"/>
              <a:gd name="T61" fmla="*/ 111 h 454"/>
              <a:gd name="T62" fmla="*/ 436 w 454"/>
              <a:gd name="T63" fmla="*/ 136 h 454"/>
              <a:gd name="T64" fmla="*/ 392 w 454"/>
              <a:gd name="T65" fmla="*/ 175 h 454"/>
              <a:gd name="T66" fmla="*/ 411 w 454"/>
              <a:gd name="T67" fmla="*/ 199 h 454"/>
              <a:gd name="T68" fmla="*/ 454 w 454"/>
              <a:gd name="T69" fmla="*/ 252 h 454"/>
              <a:gd name="T70" fmla="*/ 395 w 454"/>
              <a:gd name="T71" fmla="*/ 266 h 454"/>
              <a:gd name="T72" fmla="*/ 227 w 454"/>
              <a:gd name="T73" fmla="*/ 113 h 454"/>
              <a:gd name="T74" fmla="*/ 227 w 454"/>
              <a:gd name="T75" fmla="*/ 341 h 454"/>
              <a:gd name="T76" fmla="*/ 227 w 454"/>
              <a:gd name="T77" fmla="*/ 113 h 454"/>
              <a:gd name="T78" fmla="*/ 184 w 454"/>
              <a:gd name="T79" fmla="*/ 181 h 454"/>
              <a:gd name="T80" fmla="*/ 217 w 454"/>
              <a:gd name="T81" fmla="*/ 202 h 454"/>
              <a:gd name="T82" fmla="*/ 204 w 454"/>
              <a:gd name="T83" fmla="*/ 220 h 454"/>
              <a:gd name="T84" fmla="*/ 215 w 454"/>
              <a:gd name="T85" fmla="*/ 227 h 454"/>
              <a:gd name="T86" fmla="*/ 210 w 454"/>
              <a:gd name="T87" fmla="*/ 257 h 454"/>
              <a:gd name="T88" fmla="*/ 155 w 454"/>
              <a:gd name="T89" fmla="*/ 264 h 454"/>
              <a:gd name="T90" fmla="*/ 177 w 454"/>
              <a:gd name="T91" fmla="*/ 213 h 454"/>
              <a:gd name="T92" fmla="*/ 191 w 454"/>
              <a:gd name="T93" fmla="*/ 211 h 454"/>
              <a:gd name="T94" fmla="*/ 183 w 454"/>
              <a:gd name="T95" fmla="*/ 198 h 454"/>
              <a:gd name="T96" fmla="*/ 177 w 454"/>
              <a:gd name="T97" fmla="*/ 213 h 454"/>
              <a:gd name="T98" fmla="*/ 177 w 454"/>
              <a:gd name="T99" fmla="*/ 247 h 454"/>
              <a:gd name="T100" fmla="*/ 195 w 454"/>
              <a:gd name="T101" fmla="*/ 238 h 454"/>
              <a:gd name="T102" fmla="*/ 184 w 454"/>
              <a:gd name="T103" fmla="*/ 229 h 454"/>
              <a:gd name="T104" fmla="*/ 284 w 454"/>
              <a:gd name="T105" fmla="*/ 264 h 454"/>
              <a:gd name="T106" fmla="*/ 253 w 454"/>
              <a:gd name="T107" fmla="*/ 248 h 454"/>
              <a:gd name="T108" fmla="*/ 224 w 454"/>
              <a:gd name="T109" fmla="*/ 264 h 454"/>
              <a:gd name="T110" fmla="*/ 281 w 454"/>
              <a:gd name="T111" fmla="*/ 181 h 454"/>
              <a:gd name="T112" fmla="*/ 284 w 454"/>
              <a:gd name="T113" fmla="*/ 264 h 454"/>
              <a:gd name="T114" fmla="*/ 271 w 454"/>
              <a:gd name="T115" fmla="*/ 216 h 454"/>
              <a:gd name="T116" fmla="*/ 266 w 454"/>
              <a:gd name="T117" fmla="*/ 194 h 454"/>
              <a:gd name="T118" fmla="*/ 257 w 454"/>
              <a:gd name="T119" fmla="*/ 23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54" h="454">
                <a:moveTo>
                  <a:pt x="392" y="279"/>
                </a:moveTo>
                <a:cubicBezTo>
                  <a:pt x="391" y="285"/>
                  <a:pt x="393" y="291"/>
                  <a:pt x="400" y="295"/>
                </a:cubicBezTo>
                <a:cubicBezTo>
                  <a:pt x="436" y="319"/>
                  <a:pt x="436" y="319"/>
                  <a:pt x="436" y="319"/>
                </a:cubicBezTo>
                <a:cubicBezTo>
                  <a:pt x="411" y="362"/>
                  <a:pt x="411" y="362"/>
                  <a:pt x="411" y="362"/>
                </a:cubicBezTo>
                <a:cubicBezTo>
                  <a:pt x="372" y="343"/>
                  <a:pt x="372" y="343"/>
                  <a:pt x="372" y="343"/>
                </a:cubicBezTo>
                <a:cubicBezTo>
                  <a:pt x="365" y="339"/>
                  <a:pt x="358" y="340"/>
                  <a:pt x="353" y="345"/>
                </a:cubicBezTo>
                <a:cubicBezTo>
                  <a:pt x="350" y="348"/>
                  <a:pt x="348" y="351"/>
                  <a:pt x="345" y="353"/>
                </a:cubicBezTo>
                <a:cubicBezTo>
                  <a:pt x="340" y="358"/>
                  <a:pt x="339" y="365"/>
                  <a:pt x="343" y="372"/>
                </a:cubicBezTo>
                <a:cubicBezTo>
                  <a:pt x="362" y="411"/>
                  <a:pt x="362" y="411"/>
                  <a:pt x="362" y="411"/>
                </a:cubicBezTo>
                <a:cubicBezTo>
                  <a:pt x="319" y="436"/>
                  <a:pt x="319" y="436"/>
                  <a:pt x="319" y="436"/>
                </a:cubicBezTo>
                <a:cubicBezTo>
                  <a:pt x="294" y="400"/>
                  <a:pt x="294" y="400"/>
                  <a:pt x="294" y="400"/>
                </a:cubicBezTo>
                <a:cubicBezTo>
                  <a:pt x="290" y="394"/>
                  <a:pt x="285" y="391"/>
                  <a:pt x="279" y="392"/>
                </a:cubicBezTo>
                <a:cubicBezTo>
                  <a:pt x="274" y="394"/>
                  <a:pt x="270" y="395"/>
                  <a:pt x="266" y="396"/>
                </a:cubicBezTo>
                <a:cubicBezTo>
                  <a:pt x="259" y="397"/>
                  <a:pt x="255" y="403"/>
                  <a:pt x="255" y="411"/>
                </a:cubicBezTo>
                <a:cubicBezTo>
                  <a:pt x="252" y="454"/>
                  <a:pt x="252" y="454"/>
                  <a:pt x="252" y="454"/>
                </a:cubicBezTo>
                <a:cubicBezTo>
                  <a:pt x="202" y="454"/>
                  <a:pt x="202" y="454"/>
                  <a:pt x="202" y="454"/>
                </a:cubicBezTo>
                <a:cubicBezTo>
                  <a:pt x="199" y="411"/>
                  <a:pt x="199" y="411"/>
                  <a:pt x="199" y="411"/>
                </a:cubicBezTo>
                <a:cubicBezTo>
                  <a:pt x="199" y="403"/>
                  <a:pt x="194" y="397"/>
                  <a:pt x="188" y="396"/>
                </a:cubicBezTo>
                <a:cubicBezTo>
                  <a:pt x="184" y="395"/>
                  <a:pt x="179" y="394"/>
                  <a:pt x="175" y="392"/>
                </a:cubicBezTo>
                <a:cubicBezTo>
                  <a:pt x="169" y="391"/>
                  <a:pt x="163" y="394"/>
                  <a:pt x="159" y="400"/>
                </a:cubicBezTo>
                <a:cubicBezTo>
                  <a:pt x="135" y="436"/>
                  <a:pt x="135" y="436"/>
                  <a:pt x="135" y="436"/>
                </a:cubicBezTo>
                <a:cubicBezTo>
                  <a:pt x="92" y="411"/>
                  <a:pt x="92" y="411"/>
                  <a:pt x="92" y="411"/>
                </a:cubicBezTo>
                <a:cubicBezTo>
                  <a:pt x="111" y="372"/>
                  <a:pt x="111" y="372"/>
                  <a:pt x="111" y="372"/>
                </a:cubicBezTo>
                <a:cubicBezTo>
                  <a:pt x="115" y="365"/>
                  <a:pt x="114" y="358"/>
                  <a:pt x="109" y="353"/>
                </a:cubicBezTo>
                <a:cubicBezTo>
                  <a:pt x="106" y="351"/>
                  <a:pt x="103" y="348"/>
                  <a:pt x="101" y="345"/>
                </a:cubicBezTo>
                <a:cubicBezTo>
                  <a:pt x="96" y="340"/>
                  <a:pt x="89" y="339"/>
                  <a:pt x="82" y="343"/>
                </a:cubicBezTo>
                <a:cubicBezTo>
                  <a:pt x="43" y="362"/>
                  <a:pt x="43" y="362"/>
                  <a:pt x="43" y="362"/>
                </a:cubicBezTo>
                <a:cubicBezTo>
                  <a:pt x="18" y="319"/>
                  <a:pt x="18" y="319"/>
                  <a:pt x="18" y="319"/>
                </a:cubicBezTo>
                <a:cubicBezTo>
                  <a:pt x="54" y="295"/>
                  <a:pt x="54" y="295"/>
                  <a:pt x="54" y="295"/>
                </a:cubicBezTo>
                <a:cubicBezTo>
                  <a:pt x="60" y="291"/>
                  <a:pt x="63" y="285"/>
                  <a:pt x="62" y="279"/>
                </a:cubicBezTo>
                <a:cubicBezTo>
                  <a:pt x="60" y="275"/>
                  <a:pt x="59" y="270"/>
                  <a:pt x="58" y="266"/>
                </a:cubicBezTo>
                <a:cubicBezTo>
                  <a:pt x="57" y="260"/>
                  <a:pt x="51" y="256"/>
                  <a:pt x="43" y="255"/>
                </a:cubicBezTo>
                <a:cubicBezTo>
                  <a:pt x="0" y="252"/>
                  <a:pt x="0" y="252"/>
                  <a:pt x="0" y="252"/>
                </a:cubicBezTo>
                <a:cubicBezTo>
                  <a:pt x="0" y="202"/>
                  <a:pt x="0" y="202"/>
                  <a:pt x="0" y="202"/>
                </a:cubicBezTo>
                <a:cubicBezTo>
                  <a:pt x="43" y="199"/>
                  <a:pt x="43" y="199"/>
                  <a:pt x="43" y="199"/>
                </a:cubicBezTo>
                <a:cubicBezTo>
                  <a:pt x="51" y="199"/>
                  <a:pt x="57" y="195"/>
                  <a:pt x="58" y="188"/>
                </a:cubicBezTo>
                <a:cubicBezTo>
                  <a:pt x="59" y="184"/>
                  <a:pt x="60" y="180"/>
                  <a:pt x="62" y="175"/>
                </a:cubicBezTo>
                <a:cubicBezTo>
                  <a:pt x="63" y="169"/>
                  <a:pt x="60" y="164"/>
                  <a:pt x="54" y="160"/>
                </a:cubicBezTo>
                <a:cubicBezTo>
                  <a:pt x="18" y="136"/>
                  <a:pt x="18" y="136"/>
                  <a:pt x="18" y="136"/>
                </a:cubicBezTo>
                <a:cubicBezTo>
                  <a:pt x="43" y="92"/>
                  <a:pt x="43" y="92"/>
                  <a:pt x="43" y="92"/>
                </a:cubicBezTo>
                <a:cubicBezTo>
                  <a:pt x="82" y="111"/>
                  <a:pt x="82" y="111"/>
                  <a:pt x="82" y="111"/>
                </a:cubicBezTo>
                <a:cubicBezTo>
                  <a:pt x="89" y="115"/>
                  <a:pt x="96" y="114"/>
                  <a:pt x="101" y="109"/>
                </a:cubicBezTo>
                <a:cubicBezTo>
                  <a:pt x="103" y="106"/>
                  <a:pt x="106" y="104"/>
                  <a:pt x="109" y="101"/>
                </a:cubicBezTo>
                <a:cubicBezTo>
                  <a:pt x="114" y="96"/>
                  <a:pt x="115" y="90"/>
                  <a:pt x="111" y="82"/>
                </a:cubicBezTo>
                <a:cubicBezTo>
                  <a:pt x="92" y="43"/>
                  <a:pt x="92" y="43"/>
                  <a:pt x="92" y="43"/>
                </a:cubicBezTo>
                <a:cubicBezTo>
                  <a:pt x="135" y="18"/>
                  <a:pt x="135" y="18"/>
                  <a:pt x="135" y="18"/>
                </a:cubicBezTo>
                <a:cubicBezTo>
                  <a:pt x="159" y="54"/>
                  <a:pt x="159" y="54"/>
                  <a:pt x="159" y="54"/>
                </a:cubicBezTo>
                <a:cubicBezTo>
                  <a:pt x="163" y="61"/>
                  <a:pt x="169" y="63"/>
                  <a:pt x="175" y="62"/>
                </a:cubicBezTo>
                <a:cubicBezTo>
                  <a:pt x="179" y="61"/>
                  <a:pt x="184" y="60"/>
                  <a:pt x="188" y="59"/>
                </a:cubicBezTo>
                <a:cubicBezTo>
                  <a:pt x="194" y="57"/>
                  <a:pt x="199" y="52"/>
                  <a:pt x="199" y="44"/>
                </a:cubicBezTo>
                <a:cubicBezTo>
                  <a:pt x="202" y="0"/>
                  <a:pt x="202" y="0"/>
                  <a:pt x="202" y="0"/>
                </a:cubicBezTo>
                <a:cubicBezTo>
                  <a:pt x="252" y="0"/>
                  <a:pt x="252" y="0"/>
                  <a:pt x="252" y="0"/>
                </a:cubicBezTo>
                <a:cubicBezTo>
                  <a:pt x="255" y="44"/>
                  <a:pt x="255" y="44"/>
                  <a:pt x="255" y="44"/>
                </a:cubicBezTo>
                <a:cubicBezTo>
                  <a:pt x="255" y="52"/>
                  <a:pt x="259" y="57"/>
                  <a:pt x="266" y="59"/>
                </a:cubicBezTo>
                <a:cubicBezTo>
                  <a:pt x="270" y="60"/>
                  <a:pt x="274" y="61"/>
                  <a:pt x="279" y="62"/>
                </a:cubicBezTo>
                <a:cubicBezTo>
                  <a:pt x="285" y="63"/>
                  <a:pt x="290" y="61"/>
                  <a:pt x="294" y="54"/>
                </a:cubicBezTo>
                <a:cubicBezTo>
                  <a:pt x="319" y="18"/>
                  <a:pt x="319" y="18"/>
                  <a:pt x="319" y="18"/>
                </a:cubicBezTo>
                <a:cubicBezTo>
                  <a:pt x="362" y="43"/>
                  <a:pt x="362" y="43"/>
                  <a:pt x="362" y="43"/>
                </a:cubicBezTo>
                <a:cubicBezTo>
                  <a:pt x="343" y="82"/>
                  <a:pt x="343" y="82"/>
                  <a:pt x="343" y="82"/>
                </a:cubicBezTo>
                <a:cubicBezTo>
                  <a:pt x="339" y="90"/>
                  <a:pt x="340" y="96"/>
                  <a:pt x="345" y="101"/>
                </a:cubicBezTo>
                <a:cubicBezTo>
                  <a:pt x="348" y="104"/>
                  <a:pt x="350" y="106"/>
                  <a:pt x="353" y="109"/>
                </a:cubicBezTo>
                <a:cubicBezTo>
                  <a:pt x="358" y="114"/>
                  <a:pt x="365" y="115"/>
                  <a:pt x="372" y="111"/>
                </a:cubicBezTo>
                <a:cubicBezTo>
                  <a:pt x="411" y="92"/>
                  <a:pt x="411" y="92"/>
                  <a:pt x="411" y="92"/>
                </a:cubicBezTo>
                <a:cubicBezTo>
                  <a:pt x="436" y="136"/>
                  <a:pt x="436" y="136"/>
                  <a:pt x="436" y="136"/>
                </a:cubicBezTo>
                <a:cubicBezTo>
                  <a:pt x="400" y="160"/>
                  <a:pt x="400" y="160"/>
                  <a:pt x="400" y="160"/>
                </a:cubicBezTo>
                <a:cubicBezTo>
                  <a:pt x="393" y="164"/>
                  <a:pt x="391" y="169"/>
                  <a:pt x="392" y="175"/>
                </a:cubicBezTo>
                <a:cubicBezTo>
                  <a:pt x="393" y="180"/>
                  <a:pt x="394" y="184"/>
                  <a:pt x="395" y="188"/>
                </a:cubicBezTo>
                <a:cubicBezTo>
                  <a:pt x="397" y="195"/>
                  <a:pt x="402" y="199"/>
                  <a:pt x="411" y="199"/>
                </a:cubicBezTo>
                <a:cubicBezTo>
                  <a:pt x="454" y="202"/>
                  <a:pt x="454" y="202"/>
                  <a:pt x="454" y="202"/>
                </a:cubicBezTo>
                <a:cubicBezTo>
                  <a:pt x="454" y="252"/>
                  <a:pt x="454" y="252"/>
                  <a:pt x="454" y="252"/>
                </a:cubicBezTo>
                <a:cubicBezTo>
                  <a:pt x="411" y="255"/>
                  <a:pt x="411" y="255"/>
                  <a:pt x="411" y="255"/>
                </a:cubicBezTo>
                <a:cubicBezTo>
                  <a:pt x="402" y="256"/>
                  <a:pt x="397" y="260"/>
                  <a:pt x="395" y="266"/>
                </a:cubicBezTo>
                <a:cubicBezTo>
                  <a:pt x="394" y="270"/>
                  <a:pt x="393" y="275"/>
                  <a:pt x="392" y="279"/>
                </a:cubicBezTo>
                <a:close/>
                <a:moveTo>
                  <a:pt x="227" y="113"/>
                </a:moveTo>
                <a:cubicBezTo>
                  <a:pt x="164" y="113"/>
                  <a:pt x="113" y="164"/>
                  <a:pt x="113" y="227"/>
                </a:cubicBezTo>
                <a:cubicBezTo>
                  <a:pt x="113" y="290"/>
                  <a:pt x="164" y="341"/>
                  <a:pt x="227" y="341"/>
                </a:cubicBezTo>
                <a:cubicBezTo>
                  <a:pt x="290" y="341"/>
                  <a:pt x="341" y="290"/>
                  <a:pt x="341" y="227"/>
                </a:cubicBezTo>
                <a:cubicBezTo>
                  <a:pt x="341" y="164"/>
                  <a:pt x="290" y="113"/>
                  <a:pt x="227" y="113"/>
                </a:cubicBezTo>
                <a:close/>
                <a:moveTo>
                  <a:pt x="155" y="181"/>
                </a:moveTo>
                <a:cubicBezTo>
                  <a:pt x="184" y="181"/>
                  <a:pt x="184" y="181"/>
                  <a:pt x="184" y="181"/>
                </a:cubicBezTo>
                <a:cubicBezTo>
                  <a:pt x="195" y="181"/>
                  <a:pt x="203" y="183"/>
                  <a:pt x="209" y="186"/>
                </a:cubicBezTo>
                <a:cubicBezTo>
                  <a:pt x="214" y="189"/>
                  <a:pt x="217" y="195"/>
                  <a:pt x="217" y="202"/>
                </a:cubicBezTo>
                <a:cubicBezTo>
                  <a:pt x="217" y="206"/>
                  <a:pt x="216" y="210"/>
                  <a:pt x="213" y="214"/>
                </a:cubicBezTo>
                <a:cubicBezTo>
                  <a:pt x="211" y="217"/>
                  <a:pt x="208" y="219"/>
                  <a:pt x="204" y="220"/>
                </a:cubicBezTo>
                <a:cubicBezTo>
                  <a:pt x="204" y="221"/>
                  <a:pt x="204" y="221"/>
                  <a:pt x="204" y="221"/>
                </a:cubicBezTo>
                <a:cubicBezTo>
                  <a:pt x="209" y="222"/>
                  <a:pt x="213" y="224"/>
                  <a:pt x="215" y="227"/>
                </a:cubicBezTo>
                <a:cubicBezTo>
                  <a:pt x="217" y="230"/>
                  <a:pt x="218" y="235"/>
                  <a:pt x="218" y="240"/>
                </a:cubicBezTo>
                <a:cubicBezTo>
                  <a:pt x="218" y="247"/>
                  <a:pt x="216" y="253"/>
                  <a:pt x="210" y="257"/>
                </a:cubicBezTo>
                <a:cubicBezTo>
                  <a:pt x="204" y="262"/>
                  <a:pt x="197" y="264"/>
                  <a:pt x="187" y="264"/>
                </a:cubicBezTo>
                <a:cubicBezTo>
                  <a:pt x="155" y="264"/>
                  <a:pt x="155" y="264"/>
                  <a:pt x="155" y="264"/>
                </a:cubicBezTo>
                <a:lnTo>
                  <a:pt x="155" y="181"/>
                </a:lnTo>
                <a:close/>
                <a:moveTo>
                  <a:pt x="177" y="213"/>
                </a:moveTo>
                <a:cubicBezTo>
                  <a:pt x="184" y="213"/>
                  <a:pt x="184" y="213"/>
                  <a:pt x="184" y="213"/>
                </a:cubicBezTo>
                <a:cubicBezTo>
                  <a:pt x="187" y="213"/>
                  <a:pt x="189" y="212"/>
                  <a:pt x="191" y="211"/>
                </a:cubicBezTo>
                <a:cubicBezTo>
                  <a:pt x="193" y="210"/>
                  <a:pt x="194" y="208"/>
                  <a:pt x="194" y="205"/>
                </a:cubicBezTo>
                <a:cubicBezTo>
                  <a:pt x="194" y="200"/>
                  <a:pt x="190" y="198"/>
                  <a:pt x="183" y="198"/>
                </a:cubicBezTo>
                <a:cubicBezTo>
                  <a:pt x="177" y="198"/>
                  <a:pt x="177" y="198"/>
                  <a:pt x="177" y="198"/>
                </a:cubicBezTo>
                <a:lnTo>
                  <a:pt x="177" y="213"/>
                </a:lnTo>
                <a:close/>
                <a:moveTo>
                  <a:pt x="177" y="229"/>
                </a:moveTo>
                <a:cubicBezTo>
                  <a:pt x="177" y="247"/>
                  <a:pt x="177" y="247"/>
                  <a:pt x="177" y="247"/>
                </a:cubicBezTo>
                <a:cubicBezTo>
                  <a:pt x="185" y="247"/>
                  <a:pt x="185" y="247"/>
                  <a:pt x="185" y="247"/>
                </a:cubicBezTo>
                <a:cubicBezTo>
                  <a:pt x="192" y="247"/>
                  <a:pt x="195" y="244"/>
                  <a:pt x="195" y="238"/>
                </a:cubicBezTo>
                <a:cubicBezTo>
                  <a:pt x="195" y="235"/>
                  <a:pt x="194" y="233"/>
                  <a:pt x="193" y="231"/>
                </a:cubicBezTo>
                <a:cubicBezTo>
                  <a:pt x="191" y="230"/>
                  <a:pt x="188" y="229"/>
                  <a:pt x="184" y="229"/>
                </a:cubicBezTo>
                <a:lnTo>
                  <a:pt x="177" y="229"/>
                </a:lnTo>
                <a:close/>
                <a:moveTo>
                  <a:pt x="284" y="264"/>
                </a:moveTo>
                <a:cubicBezTo>
                  <a:pt x="280" y="248"/>
                  <a:pt x="280" y="248"/>
                  <a:pt x="280" y="248"/>
                </a:cubicBezTo>
                <a:cubicBezTo>
                  <a:pt x="253" y="248"/>
                  <a:pt x="253" y="248"/>
                  <a:pt x="253" y="248"/>
                </a:cubicBezTo>
                <a:cubicBezTo>
                  <a:pt x="248" y="264"/>
                  <a:pt x="248" y="264"/>
                  <a:pt x="248" y="264"/>
                </a:cubicBezTo>
                <a:cubicBezTo>
                  <a:pt x="224" y="264"/>
                  <a:pt x="224" y="264"/>
                  <a:pt x="224" y="264"/>
                </a:cubicBezTo>
                <a:cubicBezTo>
                  <a:pt x="251" y="181"/>
                  <a:pt x="251" y="181"/>
                  <a:pt x="251" y="181"/>
                </a:cubicBezTo>
                <a:cubicBezTo>
                  <a:pt x="281" y="181"/>
                  <a:pt x="281" y="181"/>
                  <a:pt x="281" y="181"/>
                </a:cubicBezTo>
                <a:cubicBezTo>
                  <a:pt x="308" y="264"/>
                  <a:pt x="308" y="264"/>
                  <a:pt x="308" y="264"/>
                </a:cubicBezTo>
                <a:lnTo>
                  <a:pt x="284" y="264"/>
                </a:lnTo>
                <a:close/>
                <a:moveTo>
                  <a:pt x="275" y="230"/>
                </a:moveTo>
                <a:cubicBezTo>
                  <a:pt x="271" y="216"/>
                  <a:pt x="271" y="216"/>
                  <a:pt x="271" y="216"/>
                </a:cubicBezTo>
                <a:cubicBezTo>
                  <a:pt x="270" y="213"/>
                  <a:pt x="269" y="210"/>
                  <a:pt x="268" y="205"/>
                </a:cubicBezTo>
                <a:cubicBezTo>
                  <a:pt x="267" y="200"/>
                  <a:pt x="266" y="196"/>
                  <a:pt x="266" y="194"/>
                </a:cubicBezTo>
                <a:cubicBezTo>
                  <a:pt x="266" y="196"/>
                  <a:pt x="265" y="200"/>
                  <a:pt x="264" y="204"/>
                </a:cubicBezTo>
                <a:cubicBezTo>
                  <a:pt x="263" y="208"/>
                  <a:pt x="261" y="217"/>
                  <a:pt x="257" y="230"/>
                </a:cubicBezTo>
                <a:lnTo>
                  <a:pt x="275" y="23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dist"/>
            <a:endParaRPr lang="ja-JP" altLang="en-US"/>
          </a:p>
        </p:txBody>
      </p:sp>
      <p:sp>
        <p:nvSpPr>
          <p:cNvPr id="52" name="Freeform 14">
            <a:extLst>
              <a:ext uri="{FF2B5EF4-FFF2-40B4-BE49-F238E27FC236}">
                <a16:creationId xmlns:a16="http://schemas.microsoft.com/office/drawing/2014/main" id="{E7B3E159-4B6F-A726-422E-36F20CFC6BDF}"/>
              </a:ext>
            </a:extLst>
          </p:cNvPr>
          <p:cNvSpPr>
            <a:spLocks noEditPoints="1"/>
          </p:cNvSpPr>
          <p:nvPr/>
        </p:nvSpPr>
        <p:spPr bwMode="auto">
          <a:xfrm>
            <a:off x="6120172" y="4068706"/>
            <a:ext cx="252000" cy="252000"/>
          </a:xfrm>
          <a:custGeom>
            <a:avLst/>
            <a:gdLst>
              <a:gd name="T0" fmla="*/ 799 w 907"/>
              <a:gd name="T1" fmla="*/ 589 h 907"/>
              <a:gd name="T2" fmla="*/ 821 w 907"/>
              <a:gd name="T3" fmla="*/ 724 h 907"/>
              <a:gd name="T4" fmla="*/ 706 w 907"/>
              <a:gd name="T5" fmla="*/ 690 h 907"/>
              <a:gd name="T6" fmla="*/ 686 w 907"/>
              <a:gd name="T7" fmla="*/ 744 h 907"/>
              <a:gd name="T8" fmla="*/ 637 w 907"/>
              <a:gd name="T9" fmla="*/ 872 h 907"/>
              <a:gd name="T10" fmla="*/ 557 w 907"/>
              <a:gd name="T11" fmla="*/ 784 h 907"/>
              <a:gd name="T12" fmla="*/ 509 w 907"/>
              <a:gd name="T13" fmla="*/ 821 h 907"/>
              <a:gd name="T14" fmla="*/ 403 w 907"/>
              <a:gd name="T15" fmla="*/ 907 h 907"/>
              <a:gd name="T16" fmla="*/ 376 w 907"/>
              <a:gd name="T17" fmla="*/ 791 h 907"/>
              <a:gd name="T18" fmla="*/ 318 w 907"/>
              <a:gd name="T19" fmla="*/ 800 h 907"/>
              <a:gd name="T20" fmla="*/ 183 w 907"/>
              <a:gd name="T21" fmla="*/ 821 h 907"/>
              <a:gd name="T22" fmla="*/ 217 w 907"/>
              <a:gd name="T23" fmla="*/ 706 h 907"/>
              <a:gd name="T24" fmla="*/ 163 w 907"/>
              <a:gd name="T25" fmla="*/ 686 h 907"/>
              <a:gd name="T26" fmla="*/ 35 w 907"/>
              <a:gd name="T27" fmla="*/ 637 h 907"/>
              <a:gd name="T28" fmla="*/ 123 w 907"/>
              <a:gd name="T29" fmla="*/ 557 h 907"/>
              <a:gd name="T30" fmla="*/ 86 w 907"/>
              <a:gd name="T31" fmla="*/ 510 h 907"/>
              <a:gd name="T32" fmla="*/ 0 w 907"/>
              <a:gd name="T33" fmla="*/ 403 h 907"/>
              <a:gd name="T34" fmla="*/ 116 w 907"/>
              <a:gd name="T35" fmla="*/ 376 h 907"/>
              <a:gd name="T36" fmla="*/ 107 w 907"/>
              <a:gd name="T37" fmla="*/ 319 h 907"/>
              <a:gd name="T38" fmla="*/ 86 w 907"/>
              <a:gd name="T39" fmla="*/ 183 h 907"/>
              <a:gd name="T40" fmla="*/ 201 w 907"/>
              <a:gd name="T41" fmla="*/ 217 h 907"/>
              <a:gd name="T42" fmla="*/ 221 w 907"/>
              <a:gd name="T43" fmla="*/ 164 h 907"/>
              <a:gd name="T44" fmla="*/ 270 w 907"/>
              <a:gd name="T45" fmla="*/ 36 h 907"/>
              <a:gd name="T46" fmla="*/ 350 w 907"/>
              <a:gd name="T47" fmla="*/ 123 h 907"/>
              <a:gd name="T48" fmla="*/ 397 w 907"/>
              <a:gd name="T49" fmla="*/ 86 h 907"/>
              <a:gd name="T50" fmla="*/ 504 w 907"/>
              <a:gd name="T51" fmla="*/ 0 h 907"/>
              <a:gd name="T52" fmla="*/ 531 w 907"/>
              <a:gd name="T53" fmla="*/ 117 h 907"/>
              <a:gd name="T54" fmla="*/ 588 w 907"/>
              <a:gd name="T55" fmla="*/ 108 h 907"/>
              <a:gd name="T56" fmla="*/ 724 w 907"/>
              <a:gd name="T57" fmla="*/ 86 h 907"/>
              <a:gd name="T58" fmla="*/ 690 w 907"/>
              <a:gd name="T59" fmla="*/ 201 h 907"/>
              <a:gd name="T60" fmla="*/ 743 w 907"/>
              <a:gd name="T61" fmla="*/ 221 h 907"/>
              <a:gd name="T62" fmla="*/ 871 w 907"/>
              <a:gd name="T63" fmla="*/ 270 h 907"/>
              <a:gd name="T64" fmla="*/ 784 w 907"/>
              <a:gd name="T65" fmla="*/ 350 h 907"/>
              <a:gd name="T66" fmla="*/ 821 w 907"/>
              <a:gd name="T67" fmla="*/ 398 h 907"/>
              <a:gd name="T68" fmla="*/ 907 w 907"/>
              <a:gd name="T69" fmla="*/ 504 h 907"/>
              <a:gd name="T70" fmla="*/ 790 w 907"/>
              <a:gd name="T71" fmla="*/ 531 h 907"/>
              <a:gd name="T72" fmla="*/ 453 w 907"/>
              <a:gd name="T73" fmla="*/ 226 h 907"/>
              <a:gd name="T74" fmla="*/ 453 w 907"/>
              <a:gd name="T75" fmla="*/ 682 h 907"/>
              <a:gd name="T76" fmla="*/ 453 w 907"/>
              <a:gd name="T77" fmla="*/ 226 h 907"/>
              <a:gd name="T78" fmla="*/ 374 w 907"/>
              <a:gd name="T79" fmla="*/ 527 h 907"/>
              <a:gd name="T80" fmla="*/ 437 w 907"/>
              <a:gd name="T81" fmla="*/ 478 h 907"/>
              <a:gd name="T82" fmla="*/ 408 w 907"/>
              <a:gd name="T83" fmla="*/ 440 h 907"/>
              <a:gd name="T84" fmla="*/ 427 w 907"/>
              <a:gd name="T85" fmla="*/ 426 h 907"/>
              <a:gd name="T86" fmla="*/ 418 w 907"/>
              <a:gd name="T87" fmla="*/ 371 h 907"/>
              <a:gd name="T88" fmla="*/ 310 w 907"/>
              <a:gd name="T89" fmla="*/ 361 h 907"/>
              <a:gd name="T90" fmla="*/ 354 w 907"/>
              <a:gd name="T91" fmla="*/ 395 h 907"/>
              <a:gd name="T92" fmla="*/ 388 w 907"/>
              <a:gd name="T93" fmla="*/ 409 h 907"/>
              <a:gd name="T94" fmla="*/ 368 w 907"/>
              <a:gd name="T95" fmla="*/ 425 h 907"/>
              <a:gd name="T96" fmla="*/ 354 w 907"/>
              <a:gd name="T97" fmla="*/ 395 h 907"/>
              <a:gd name="T98" fmla="*/ 386 w 907"/>
              <a:gd name="T99" fmla="*/ 462 h 907"/>
              <a:gd name="T100" fmla="*/ 370 w 907"/>
              <a:gd name="T101" fmla="*/ 492 h 907"/>
              <a:gd name="T102" fmla="*/ 354 w 907"/>
              <a:gd name="T103" fmla="*/ 458 h 907"/>
              <a:gd name="T104" fmla="*/ 552 w 907"/>
              <a:gd name="T105" fmla="*/ 436 h 907"/>
              <a:gd name="T106" fmla="*/ 555 w 907"/>
              <a:gd name="T107" fmla="*/ 361 h 907"/>
              <a:gd name="T108" fmla="*/ 507 w 907"/>
              <a:gd name="T109" fmla="*/ 433 h 907"/>
              <a:gd name="T110" fmla="*/ 462 w 907"/>
              <a:gd name="T111" fmla="*/ 361 h 907"/>
              <a:gd name="T112" fmla="*/ 507 w 907"/>
              <a:gd name="T113" fmla="*/ 527 h 907"/>
              <a:gd name="T114" fmla="*/ 520 w 907"/>
              <a:gd name="T115" fmla="*/ 464 h 907"/>
              <a:gd name="T116" fmla="*/ 603 w 907"/>
              <a:gd name="T117" fmla="*/ 527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07" h="907">
                <a:moveTo>
                  <a:pt x="784" y="557"/>
                </a:moveTo>
                <a:cubicBezTo>
                  <a:pt x="781" y="569"/>
                  <a:pt x="786" y="580"/>
                  <a:pt x="799" y="589"/>
                </a:cubicBezTo>
                <a:cubicBezTo>
                  <a:pt x="871" y="637"/>
                  <a:pt x="871" y="637"/>
                  <a:pt x="871" y="637"/>
                </a:cubicBezTo>
                <a:cubicBezTo>
                  <a:pt x="821" y="724"/>
                  <a:pt x="821" y="724"/>
                  <a:pt x="821" y="724"/>
                </a:cubicBezTo>
                <a:cubicBezTo>
                  <a:pt x="743" y="686"/>
                  <a:pt x="743" y="686"/>
                  <a:pt x="743" y="686"/>
                </a:cubicBezTo>
                <a:cubicBezTo>
                  <a:pt x="729" y="678"/>
                  <a:pt x="715" y="680"/>
                  <a:pt x="706" y="690"/>
                </a:cubicBezTo>
                <a:cubicBezTo>
                  <a:pt x="701" y="695"/>
                  <a:pt x="695" y="701"/>
                  <a:pt x="690" y="706"/>
                </a:cubicBezTo>
                <a:cubicBezTo>
                  <a:pt x="680" y="715"/>
                  <a:pt x="678" y="729"/>
                  <a:pt x="686" y="744"/>
                </a:cubicBezTo>
                <a:cubicBezTo>
                  <a:pt x="724" y="821"/>
                  <a:pt x="724" y="821"/>
                  <a:pt x="724" y="821"/>
                </a:cubicBezTo>
                <a:cubicBezTo>
                  <a:pt x="637" y="872"/>
                  <a:pt x="637" y="872"/>
                  <a:pt x="637" y="872"/>
                </a:cubicBezTo>
                <a:cubicBezTo>
                  <a:pt x="588" y="800"/>
                  <a:pt x="588" y="800"/>
                  <a:pt x="588" y="800"/>
                </a:cubicBezTo>
                <a:cubicBezTo>
                  <a:pt x="580" y="787"/>
                  <a:pt x="569" y="782"/>
                  <a:pt x="557" y="784"/>
                </a:cubicBezTo>
                <a:cubicBezTo>
                  <a:pt x="548" y="786"/>
                  <a:pt x="540" y="789"/>
                  <a:pt x="531" y="791"/>
                </a:cubicBezTo>
                <a:cubicBezTo>
                  <a:pt x="518" y="794"/>
                  <a:pt x="510" y="805"/>
                  <a:pt x="509" y="821"/>
                </a:cubicBezTo>
                <a:cubicBezTo>
                  <a:pt x="504" y="907"/>
                  <a:pt x="504" y="907"/>
                  <a:pt x="504" y="907"/>
                </a:cubicBezTo>
                <a:cubicBezTo>
                  <a:pt x="403" y="907"/>
                  <a:pt x="403" y="907"/>
                  <a:pt x="403" y="907"/>
                </a:cubicBezTo>
                <a:cubicBezTo>
                  <a:pt x="397" y="821"/>
                  <a:pt x="397" y="821"/>
                  <a:pt x="397" y="821"/>
                </a:cubicBezTo>
                <a:cubicBezTo>
                  <a:pt x="397" y="805"/>
                  <a:pt x="388" y="794"/>
                  <a:pt x="376" y="791"/>
                </a:cubicBezTo>
                <a:cubicBezTo>
                  <a:pt x="367" y="789"/>
                  <a:pt x="358" y="786"/>
                  <a:pt x="350" y="784"/>
                </a:cubicBezTo>
                <a:cubicBezTo>
                  <a:pt x="338" y="782"/>
                  <a:pt x="326" y="787"/>
                  <a:pt x="318" y="800"/>
                </a:cubicBezTo>
                <a:cubicBezTo>
                  <a:pt x="270" y="872"/>
                  <a:pt x="270" y="872"/>
                  <a:pt x="270" y="872"/>
                </a:cubicBezTo>
                <a:cubicBezTo>
                  <a:pt x="183" y="821"/>
                  <a:pt x="183" y="821"/>
                  <a:pt x="183" y="821"/>
                </a:cubicBezTo>
                <a:cubicBezTo>
                  <a:pt x="221" y="744"/>
                  <a:pt x="221" y="744"/>
                  <a:pt x="221" y="744"/>
                </a:cubicBezTo>
                <a:cubicBezTo>
                  <a:pt x="229" y="729"/>
                  <a:pt x="227" y="715"/>
                  <a:pt x="217" y="706"/>
                </a:cubicBezTo>
                <a:cubicBezTo>
                  <a:pt x="212" y="701"/>
                  <a:pt x="206" y="695"/>
                  <a:pt x="201" y="690"/>
                </a:cubicBezTo>
                <a:cubicBezTo>
                  <a:pt x="192" y="680"/>
                  <a:pt x="178" y="678"/>
                  <a:pt x="163" y="686"/>
                </a:cubicBezTo>
                <a:cubicBezTo>
                  <a:pt x="86" y="724"/>
                  <a:pt x="86" y="724"/>
                  <a:pt x="86" y="724"/>
                </a:cubicBezTo>
                <a:cubicBezTo>
                  <a:pt x="35" y="637"/>
                  <a:pt x="35" y="637"/>
                  <a:pt x="35" y="637"/>
                </a:cubicBezTo>
                <a:cubicBezTo>
                  <a:pt x="107" y="589"/>
                  <a:pt x="107" y="589"/>
                  <a:pt x="107" y="589"/>
                </a:cubicBezTo>
                <a:cubicBezTo>
                  <a:pt x="120" y="580"/>
                  <a:pt x="125" y="569"/>
                  <a:pt x="123" y="557"/>
                </a:cubicBezTo>
                <a:cubicBezTo>
                  <a:pt x="121" y="549"/>
                  <a:pt x="118" y="540"/>
                  <a:pt x="116" y="531"/>
                </a:cubicBezTo>
                <a:cubicBezTo>
                  <a:pt x="113" y="519"/>
                  <a:pt x="102" y="510"/>
                  <a:pt x="86" y="510"/>
                </a:cubicBezTo>
                <a:cubicBezTo>
                  <a:pt x="0" y="504"/>
                  <a:pt x="0" y="504"/>
                  <a:pt x="0" y="504"/>
                </a:cubicBezTo>
                <a:cubicBezTo>
                  <a:pt x="0" y="403"/>
                  <a:pt x="0" y="403"/>
                  <a:pt x="0" y="403"/>
                </a:cubicBezTo>
                <a:cubicBezTo>
                  <a:pt x="86" y="398"/>
                  <a:pt x="86" y="398"/>
                  <a:pt x="86" y="398"/>
                </a:cubicBezTo>
                <a:cubicBezTo>
                  <a:pt x="102" y="397"/>
                  <a:pt x="113" y="389"/>
                  <a:pt x="116" y="376"/>
                </a:cubicBezTo>
                <a:cubicBezTo>
                  <a:pt x="118" y="367"/>
                  <a:pt x="121" y="359"/>
                  <a:pt x="123" y="350"/>
                </a:cubicBezTo>
                <a:cubicBezTo>
                  <a:pt x="125" y="338"/>
                  <a:pt x="120" y="327"/>
                  <a:pt x="107" y="319"/>
                </a:cubicBezTo>
                <a:cubicBezTo>
                  <a:pt x="35" y="270"/>
                  <a:pt x="35" y="270"/>
                  <a:pt x="35" y="270"/>
                </a:cubicBezTo>
                <a:cubicBezTo>
                  <a:pt x="86" y="183"/>
                  <a:pt x="86" y="183"/>
                  <a:pt x="86" y="183"/>
                </a:cubicBezTo>
                <a:cubicBezTo>
                  <a:pt x="163" y="221"/>
                  <a:pt x="163" y="221"/>
                  <a:pt x="163" y="221"/>
                </a:cubicBezTo>
                <a:cubicBezTo>
                  <a:pt x="178" y="229"/>
                  <a:pt x="192" y="227"/>
                  <a:pt x="201" y="217"/>
                </a:cubicBezTo>
                <a:cubicBezTo>
                  <a:pt x="206" y="212"/>
                  <a:pt x="212" y="206"/>
                  <a:pt x="217" y="201"/>
                </a:cubicBezTo>
                <a:cubicBezTo>
                  <a:pt x="227" y="192"/>
                  <a:pt x="229" y="178"/>
                  <a:pt x="221" y="164"/>
                </a:cubicBezTo>
                <a:cubicBezTo>
                  <a:pt x="183" y="86"/>
                  <a:pt x="183" y="86"/>
                  <a:pt x="183" y="86"/>
                </a:cubicBezTo>
                <a:cubicBezTo>
                  <a:pt x="270" y="36"/>
                  <a:pt x="270" y="36"/>
                  <a:pt x="270" y="36"/>
                </a:cubicBezTo>
                <a:cubicBezTo>
                  <a:pt x="318" y="108"/>
                  <a:pt x="318" y="108"/>
                  <a:pt x="318" y="108"/>
                </a:cubicBezTo>
                <a:cubicBezTo>
                  <a:pt x="326" y="121"/>
                  <a:pt x="338" y="125"/>
                  <a:pt x="350" y="123"/>
                </a:cubicBezTo>
                <a:cubicBezTo>
                  <a:pt x="358" y="121"/>
                  <a:pt x="367" y="119"/>
                  <a:pt x="376" y="117"/>
                </a:cubicBezTo>
                <a:cubicBezTo>
                  <a:pt x="388" y="113"/>
                  <a:pt x="397" y="103"/>
                  <a:pt x="397" y="86"/>
                </a:cubicBezTo>
                <a:cubicBezTo>
                  <a:pt x="403" y="0"/>
                  <a:pt x="403" y="0"/>
                  <a:pt x="403" y="0"/>
                </a:cubicBezTo>
                <a:cubicBezTo>
                  <a:pt x="504" y="0"/>
                  <a:pt x="504" y="0"/>
                  <a:pt x="504" y="0"/>
                </a:cubicBezTo>
                <a:cubicBezTo>
                  <a:pt x="509" y="86"/>
                  <a:pt x="509" y="86"/>
                  <a:pt x="509" y="86"/>
                </a:cubicBezTo>
                <a:cubicBezTo>
                  <a:pt x="510" y="103"/>
                  <a:pt x="518" y="113"/>
                  <a:pt x="531" y="117"/>
                </a:cubicBezTo>
                <a:cubicBezTo>
                  <a:pt x="540" y="119"/>
                  <a:pt x="548" y="121"/>
                  <a:pt x="557" y="123"/>
                </a:cubicBezTo>
                <a:cubicBezTo>
                  <a:pt x="569" y="125"/>
                  <a:pt x="580" y="121"/>
                  <a:pt x="588" y="108"/>
                </a:cubicBezTo>
                <a:cubicBezTo>
                  <a:pt x="637" y="36"/>
                  <a:pt x="637" y="36"/>
                  <a:pt x="637" y="36"/>
                </a:cubicBezTo>
                <a:cubicBezTo>
                  <a:pt x="724" y="86"/>
                  <a:pt x="724" y="86"/>
                  <a:pt x="724" y="86"/>
                </a:cubicBezTo>
                <a:cubicBezTo>
                  <a:pt x="686" y="164"/>
                  <a:pt x="686" y="164"/>
                  <a:pt x="686" y="164"/>
                </a:cubicBezTo>
                <a:cubicBezTo>
                  <a:pt x="678" y="178"/>
                  <a:pt x="680" y="192"/>
                  <a:pt x="690" y="201"/>
                </a:cubicBezTo>
                <a:cubicBezTo>
                  <a:pt x="695" y="206"/>
                  <a:pt x="701" y="212"/>
                  <a:pt x="706" y="217"/>
                </a:cubicBezTo>
                <a:cubicBezTo>
                  <a:pt x="715" y="227"/>
                  <a:pt x="729" y="229"/>
                  <a:pt x="743" y="221"/>
                </a:cubicBezTo>
                <a:cubicBezTo>
                  <a:pt x="821" y="183"/>
                  <a:pt x="821" y="183"/>
                  <a:pt x="821" y="183"/>
                </a:cubicBezTo>
                <a:cubicBezTo>
                  <a:pt x="871" y="270"/>
                  <a:pt x="871" y="270"/>
                  <a:pt x="871" y="270"/>
                </a:cubicBezTo>
                <a:cubicBezTo>
                  <a:pt x="799" y="319"/>
                  <a:pt x="799" y="319"/>
                  <a:pt x="799" y="319"/>
                </a:cubicBezTo>
                <a:cubicBezTo>
                  <a:pt x="786" y="327"/>
                  <a:pt x="781" y="338"/>
                  <a:pt x="784" y="350"/>
                </a:cubicBezTo>
                <a:cubicBezTo>
                  <a:pt x="786" y="359"/>
                  <a:pt x="788" y="367"/>
                  <a:pt x="790" y="376"/>
                </a:cubicBezTo>
                <a:cubicBezTo>
                  <a:pt x="794" y="389"/>
                  <a:pt x="804" y="397"/>
                  <a:pt x="821" y="398"/>
                </a:cubicBezTo>
                <a:cubicBezTo>
                  <a:pt x="907" y="403"/>
                  <a:pt x="907" y="403"/>
                  <a:pt x="907" y="403"/>
                </a:cubicBezTo>
                <a:cubicBezTo>
                  <a:pt x="907" y="504"/>
                  <a:pt x="907" y="504"/>
                  <a:pt x="907" y="504"/>
                </a:cubicBezTo>
                <a:cubicBezTo>
                  <a:pt x="821" y="510"/>
                  <a:pt x="821" y="510"/>
                  <a:pt x="821" y="510"/>
                </a:cubicBezTo>
                <a:cubicBezTo>
                  <a:pt x="804" y="510"/>
                  <a:pt x="794" y="519"/>
                  <a:pt x="790" y="531"/>
                </a:cubicBezTo>
                <a:cubicBezTo>
                  <a:pt x="788" y="540"/>
                  <a:pt x="786" y="549"/>
                  <a:pt x="784" y="557"/>
                </a:cubicBezTo>
                <a:close/>
                <a:moveTo>
                  <a:pt x="453" y="226"/>
                </a:moveTo>
                <a:cubicBezTo>
                  <a:pt x="327" y="226"/>
                  <a:pt x="225" y="328"/>
                  <a:pt x="225" y="454"/>
                </a:cubicBezTo>
                <a:cubicBezTo>
                  <a:pt x="225" y="580"/>
                  <a:pt x="327" y="682"/>
                  <a:pt x="453" y="682"/>
                </a:cubicBezTo>
                <a:cubicBezTo>
                  <a:pt x="579" y="682"/>
                  <a:pt x="681" y="580"/>
                  <a:pt x="681" y="454"/>
                </a:cubicBezTo>
                <a:cubicBezTo>
                  <a:pt x="681" y="328"/>
                  <a:pt x="579" y="226"/>
                  <a:pt x="453" y="226"/>
                </a:cubicBezTo>
                <a:close/>
                <a:moveTo>
                  <a:pt x="310" y="527"/>
                </a:moveTo>
                <a:cubicBezTo>
                  <a:pt x="374" y="527"/>
                  <a:pt x="374" y="527"/>
                  <a:pt x="374" y="527"/>
                </a:cubicBezTo>
                <a:cubicBezTo>
                  <a:pt x="394" y="527"/>
                  <a:pt x="409" y="523"/>
                  <a:pt x="420" y="514"/>
                </a:cubicBezTo>
                <a:cubicBezTo>
                  <a:pt x="432" y="505"/>
                  <a:pt x="437" y="494"/>
                  <a:pt x="437" y="478"/>
                </a:cubicBezTo>
                <a:cubicBezTo>
                  <a:pt x="437" y="468"/>
                  <a:pt x="435" y="460"/>
                  <a:pt x="430" y="454"/>
                </a:cubicBezTo>
                <a:cubicBezTo>
                  <a:pt x="426" y="447"/>
                  <a:pt x="418" y="443"/>
                  <a:pt x="408" y="440"/>
                </a:cubicBezTo>
                <a:cubicBezTo>
                  <a:pt x="408" y="439"/>
                  <a:pt x="408" y="439"/>
                  <a:pt x="408" y="439"/>
                </a:cubicBezTo>
                <a:cubicBezTo>
                  <a:pt x="416" y="437"/>
                  <a:pt x="422" y="433"/>
                  <a:pt x="427" y="426"/>
                </a:cubicBezTo>
                <a:cubicBezTo>
                  <a:pt x="432" y="420"/>
                  <a:pt x="434" y="412"/>
                  <a:pt x="434" y="403"/>
                </a:cubicBezTo>
                <a:cubicBezTo>
                  <a:pt x="434" y="389"/>
                  <a:pt x="428" y="378"/>
                  <a:pt x="418" y="371"/>
                </a:cubicBezTo>
                <a:cubicBezTo>
                  <a:pt x="407" y="365"/>
                  <a:pt x="390" y="361"/>
                  <a:pt x="368" y="361"/>
                </a:cubicBezTo>
                <a:cubicBezTo>
                  <a:pt x="310" y="361"/>
                  <a:pt x="310" y="361"/>
                  <a:pt x="310" y="361"/>
                </a:cubicBezTo>
                <a:lnTo>
                  <a:pt x="310" y="527"/>
                </a:lnTo>
                <a:close/>
                <a:moveTo>
                  <a:pt x="354" y="395"/>
                </a:moveTo>
                <a:cubicBezTo>
                  <a:pt x="367" y="395"/>
                  <a:pt x="367" y="395"/>
                  <a:pt x="367" y="395"/>
                </a:cubicBezTo>
                <a:cubicBezTo>
                  <a:pt x="381" y="395"/>
                  <a:pt x="388" y="400"/>
                  <a:pt x="388" y="409"/>
                </a:cubicBezTo>
                <a:cubicBezTo>
                  <a:pt x="388" y="414"/>
                  <a:pt x="386" y="418"/>
                  <a:pt x="383" y="421"/>
                </a:cubicBezTo>
                <a:cubicBezTo>
                  <a:pt x="379" y="424"/>
                  <a:pt x="374" y="425"/>
                  <a:pt x="368" y="425"/>
                </a:cubicBezTo>
                <a:cubicBezTo>
                  <a:pt x="354" y="425"/>
                  <a:pt x="354" y="425"/>
                  <a:pt x="354" y="425"/>
                </a:cubicBezTo>
                <a:lnTo>
                  <a:pt x="354" y="395"/>
                </a:lnTo>
                <a:close/>
                <a:moveTo>
                  <a:pt x="369" y="458"/>
                </a:moveTo>
                <a:cubicBezTo>
                  <a:pt x="376" y="458"/>
                  <a:pt x="382" y="459"/>
                  <a:pt x="386" y="462"/>
                </a:cubicBezTo>
                <a:cubicBezTo>
                  <a:pt x="389" y="465"/>
                  <a:pt x="391" y="469"/>
                  <a:pt x="391" y="475"/>
                </a:cubicBezTo>
                <a:cubicBezTo>
                  <a:pt x="391" y="487"/>
                  <a:pt x="384" y="492"/>
                  <a:pt x="370" y="492"/>
                </a:cubicBezTo>
                <a:cubicBezTo>
                  <a:pt x="354" y="492"/>
                  <a:pt x="354" y="492"/>
                  <a:pt x="354" y="492"/>
                </a:cubicBezTo>
                <a:cubicBezTo>
                  <a:pt x="354" y="458"/>
                  <a:pt x="354" y="458"/>
                  <a:pt x="354" y="458"/>
                </a:cubicBezTo>
                <a:lnTo>
                  <a:pt x="369" y="458"/>
                </a:lnTo>
                <a:close/>
                <a:moveTo>
                  <a:pt x="552" y="436"/>
                </a:moveTo>
                <a:cubicBezTo>
                  <a:pt x="604" y="361"/>
                  <a:pt x="604" y="361"/>
                  <a:pt x="604" y="361"/>
                </a:cubicBezTo>
                <a:cubicBezTo>
                  <a:pt x="555" y="361"/>
                  <a:pt x="555" y="361"/>
                  <a:pt x="555" y="361"/>
                </a:cubicBezTo>
                <a:cubicBezTo>
                  <a:pt x="521" y="412"/>
                  <a:pt x="521" y="412"/>
                  <a:pt x="521" y="412"/>
                </a:cubicBezTo>
                <a:cubicBezTo>
                  <a:pt x="514" y="422"/>
                  <a:pt x="509" y="429"/>
                  <a:pt x="507" y="433"/>
                </a:cubicBezTo>
                <a:cubicBezTo>
                  <a:pt x="507" y="361"/>
                  <a:pt x="507" y="361"/>
                  <a:pt x="507" y="361"/>
                </a:cubicBezTo>
                <a:cubicBezTo>
                  <a:pt x="462" y="361"/>
                  <a:pt x="462" y="361"/>
                  <a:pt x="462" y="361"/>
                </a:cubicBezTo>
                <a:cubicBezTo>
                  <a:pt x="462" y="527"/>
                  <a:pt x="462" y="527"/>
                  <a:pt x="462" y="527"/>
                </a:cubicBezTo>
                <a:cubicBezTo>
                  <a:pt x="507" y="527"/>
                  <a:pt x="507" y="527"/>
                  <a:pt x="507" y="527"/>
                </a:cubicBezTo>
                <a:cubicBezTo>
                  <a:pt x="507" y="472"/>
                  <a:pt x="507" y="472"/>
                  <a:pt x="507" y="472"/>
                </a:cubicBezTo>
                <a:cubicBezTo>
                  <a:pt x="520" y="464"/>
                  <a:pt x="520" y="464"/>
                  <a:pt x="520" y="464"/>
                </a:cubicBezTo>
                <a:cubicBezTo>
                  <a:pt x="553" y="527"/>
                  <a:pt x="553" y="527"/>
                  <a:pt x="553" y="527"/>
                </a:cubicBezTo>
                <a:cubicBezTo>
                  <a:pt x="603" y="527"/>
                  <a:pt x="603" y="527"/>
                  <a:pt x="603" y="527"/>
                </a:cubicBezTo>
                <a:lnTo>
                  <a:pt x="552" y="43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dist"/>
            <a:endParaRPr lang="ja-JP" altLang="en-US"/>
          </a:p>
        </p:txBody>
      </p:sp>
    </p:spTree>
    <p:extLst>
      <p:ext uri="{BB962C8B-B14F-4D97-AF65-F5344CB8AC3E}">
        <p14:creationId xmlns:p14="http://schemas.microsoft.com/office/powerpoint/2010/main" val="4944903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60</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テキスト プレースホルダー 3"/>
          <p:cNvSpPr>
            <a:spLocks noGrp="1"/>
          </p:cNvSpPr>
          <p:nvPr>
            <p:ph type="body" sz="quarter" idx="16"/>
          </p:nvPr>
        </p:nvSpPr>
        <p:spPr/>
        <p:txBody>
          <a:bodyPr/>
          <a:lstStyle/>
          <a:p>
            <a:r>
              <a:rPr lang="ja-JP" altLang="en-US"/>
              <a:t>特長２：従業員自ら</a:t>
            </a:r>
            <a:r>
              <a:rPr lang="en-US" altLang="ja-JP"/>
              <a:t>Web</a:t>
            </a:r>
            <a:r>
              <a:rPr lang="ja-JP" altLang="en-US"/>
              <a:t>で明細の照会・印刷が可能</a:t>
            </a:r>
          </a:p>
          <a:p>
            <a:endParaRPr kumimoji="1" lang="ja-JP" altLang="en-US"/>
          </a:p>
        </p:txBody>
      </p:sp>
      <p:sp>
        <p:nvSpPr>
          <p:cNvPr id="5" name="テキスト プレースホルダー 4"/>
          <p:cNvSpPr>
            <a:spLocks noGrp="1"/>
          </p:cNvSpPr>
          <p:nvPr>
            <p:ph type="body" sz="quarter" idx="17"/>
          </p:nvPr>
        </p:nvSpPr>
        <p:spPr/>
        <p:txBody>
          <a:bodyPr/>
          <a:lstStyle/>
          <a:p>
            <a:r>
              <a:rPr kumimoji="1" lang="ja-JP" altLang="en-US"/>
              <a:t>給与管理では各種明細をメール配信可能（パスワード設定可）</a:t>
            </a:r>
            <a:endParaRPr kumimoji="1" lang="en-US" altLang="ja-JP"/>
          </a:p>
          <a:p>
            <a:r>
              <a:rPr kumimoji="1" lang="ja-JP" altLang="en-US"/>
              <a:t>人事諸届・照会ではブラウザから参照可能。</a:t>
            </a:r>
            <a:r>
              <a:rPr kumimoji="1" lang="en-US" altLang="ja-JP"/>
              <a:t>PC</a:t>
            </a:r>
            <a:r>
              <a:rPr kumimoji="1" lang="ja-JP" altLang="en-US"/>
              <a:t>からでもモバイルからでも可能</a:t>
            </a:r>
            <a:endParaRPr kumimoji="1" lang="en-US" altLang="ja-JP"/>
          </a:p>
          <a:p>
            <a:endParaRPr kumimoji="1" lang="ja-JP" altLang="en-US"/>
          </a:p>
        </p:txBody>
      </p:sp>
      <p:sp>
        <p:nvSpPr>
          <p:cNvPr id="6" name="タイトル 5"/>
          <p:cNvSpPr>
            <a:spLocks noGrp="1"/>
          </p:cNvSpPr>
          <p:nvPr>
            <p:ph type="title"/>
          </p:nvPr>
        </p:nvSpPr>
        <p:spPr/>
        <p:txBody>
          <a:bodyPr/>
          <a:lstStyle/>
          <a:p>
            <a:r>
              <a:rPr lang="ja-JP" altLang="en-US"/>
              <a:t>人事諸届・照会特長</a:t>
            </a:r>
            <a:endParaRPr kumimoji="1" lang="ja-JP" altLang="en-US"/>
          </a:p>
        </p:txBody>
      </p:sp>
      <p:grpSp>
        <p:nvGrpSpPr>
          <p:cNvPr id="14" name="グループ化 13"/>
          <p:cNvGrpSpPr/>
          <p:nvPr/>
        </p:nvGrpSpPr>
        <p:grpSpPr>
          <a:xfrm>
            <a:off x="3476020" y="3651870"/>
            <a:ext cx="2004950" cy="864096"/>
            <a:chOff x="4006712" y="3291830"/>
            <a:chExt cx="893612" cy="385130"/>
          </a:xfrm>
          <a:solidFill>
            <a:srgbClr val="F18F60"/>
          </a:solidFill>
        </p:grpSpPr>
        <p:grpSp>
          <p:nvGrpSpPr>
            <p:cNvPr id="7" name="グループ化 251"/>
            <p:cNvGrpSpPr/>
            <p:nvPr/>
          </p:nvGrpSpPr>
          <p:grpSpPr>
            <a:xfrm>
              <a:off x="4535996" y="3291830"/>
              <a:ext cx="364328" cy="385130"/>
              <a:chOff x="646113" y="649288"/>
              <a:chExt cx="355600" cy="381000"/>
            </a:xfrm>
            <a:grpFill/>
          </p:grpSpPr>
          <p:sp>
            <p:nvSpPr>
              <p:cNvPr id="8"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9"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grpSp>
          <p:nvGrpSpPr>
            <p:cNvPr id="10" name="グループ化 525"/>
            <p:cNvGrpSpPr/>
            <p:nvPr/>
          </p:nvGrpSpPr>
          <p:grpSpPr>
            <a:xfrm>
              <a:off x="4006712" y="3319265"/>
              <a:ext cx="335021" cy="345761"/>
              <a:chOff x="3784104" y="1923678"/>
              <a:chExt cx="381000" cy="381000"/>
            </a:xfrm>
            <a:grpFill/>
          </p:grpSpPr>
          <p:sp>
            <p:nvSpPr>
              <p:cNvPr id="11"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2"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sp>
          <p:nvSpPr>
            <p:cNvPr id="13" name="Freeform 23"/>
            <p:cNvSpPr>
              <a:spLocks noEditPoints="1"/>
            </p:cNvSpPr>
            <p:nvPr/>
          </p:nvSpPr>
          <p:spPr bwMode="auto">
            <a:xfrm>
              <a:off x="4388128" y="3453221"/>
              <a:ext cx="107783" cy="213188"/>
            </a:xfrm>
            <a:custGeom>
              <a:avLst/>
              <a:gdLst>
                <a:gd name="T0" fmla="*/ 0 w 227"/>
                <a:gd name="T1" fmla="*/ 22 h 448"/>
                <a:gd name="T2" fmla="*/ 21 w 227"/>
                <a:gd name="T3" fmla="*/ 0 h 448"/>
                <a:gd name="T4" fmla="*/ 205 w 227"/>
                <a:gd name="T5" fmla="*/ 0 h 448"/>
                <a:gd name="T6" fmla="*/ 227 w 227"/>
                <a:gd name="T7" fmla="*/ 22 h 448"/>
                <a:gd name="T8" fmla="*/ 227 w 227"/>
                <a:gd name="T9" fmla="*/ 427 h 448"/>
                <a:gd name="T10" fmla="*/ 205 w 227"/>
                <a:gd name="T11" fmla="*/ 448 h 448"/>
                <a:gd name="T12" fmla="*/ 21 w 227"/>
                <a:gd name="T13" fmla="*/ 448 h 448"/>
                <a:gd name="T14" fmla="*/ 0 w 227"/>
                <a:gd name="T15" fmla="*/ 427 h 448"/>
                <a:gd name="T16" fmla="*/ 0 w 227"/>
                <a:gd name="T17" fmla="*/ 22 h 448"/>
                <a:gd name="T18" fmla="*/ 212 w 227"/>
                <a:gd name="T19" fmla="*/ 51 h 448"/>
                <a:gd name="T20" fmla="*/ 15 w 227"/>
                <a:gd name="T21" fmla="*/ 51 h 448"/>
                <a:gd name="T22" fmla="*/ 15 w 227"/>
                <a:gd name="T23" fmla="*/ 398 h 448"/>
                <a:gd name="T24" fmla="*/ 212 w 227"/>
                <a:gd name="T25" fmla="*/ 398 h 448"/>
                <a:gd name="T26" fmla="*/ 212 w 227"/>
                <a:gd name="T27" fmla="*/ 51 h 448"/>
                <a:gd name="T28" fmla="*/ 113 w 227"/>
                <a:gd name="T29" fmla="*/ 20 h 448"/>
                <a:gd name="T30" fmla="*/ 108 w 227"/>
                <a:gd name="T31" fmla="*/ 26 h 448"/>
                <a:gd name="T32" fmla="*/ 113 w 227"/>
                <a:gd name="T33" fmla="*/ 31 h 448"/>
                <a:gd name="T34" fmla="*/ 119 w 227"/>
                <a:gd name="T35" fmla="*/ 26 h 448"/>
                <a:gd name="T36" fmla="*/ 113 w 227"/>
                <a:gd name="T37" fmla="*/ 20 h 448"/>
                <a:gd name="T38" fmla="*/ 113 w 227"/>
                <a:gd name="T39" fmla="*/ 408 h 448"/>
                <a:gd name="T40" fmla="*/ 98 w 227"/>
                <a:gd name="T41" fmla="*/ 423 h 448"/>
                <a:gd name="T42" fmla="*/ 113 w 227"/>
                <a:gd name="T43" fmla="*/ 438 h 448"/>
                <a:gd name="T44" fmla="*/ 128 w 227"/>
                <a:gd name="T45" fmla="*/ 423 h 448"/>
                <a:gd name="T46" fmla="*/ 113 w 227"/>
                <a:gd name="T47" fmla="*/ 408 h 448"/>
                <a:gd name="T48" fmla="*/ 113 w 227"/>
                <a:gd name="T49" fmla="*/ 412 h 448"/>
                <a:gd name="T50" fmla="*/ 102 w 227"/>
                <a:gd name="T51" fmla="*/ 423 h 448"/>
                <a:gd name="T52" fmla="*/ 113 w 227"/>
                <a:gd name="T53" fmla="*/ 434 h 448"/>
                <a:gd name="T54" fmla="*/ 125 w 227"/>
                <a:gd name="T55" fmla="*/ 423 h 448"/>
                <a:gd name="T56" fmla="*/ 113 w 227"/>
                <a:gd name="T57" fmla="*/ 41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7" h="448">
                  <a:moveTo>
                    <a:pt x="0" y="22"/>
                  </a:moveTo>
                  <a:cubicBezTo>
                    <a:pt x="0" y="10"/>
                    <a:pt x="10" y="0"/>
                    <a:pt x="21" y="0"/>
                  </a:cubicBezTo>
                  <a:cubicBezTo>
                    <a:pt x="205" y="0"/>
                    <a:pt x="205" y="0"/>
                    <a:pt x="205" y="0"/>
                  </a:cubicBezTo>
                  <a:cubicBezTo>
                    <a:pt x="217" y="0"/>
                    <a:pt x="227" y="10"/>
                    <a:pt x="227" y="22"/>
                  </a:cubicBezTo>
                  <a:cubicBezTo>
                    <a:pt x="227" y="427"/>
                    <a:pt x="227" y="427"/>
                    <a:pt x="227" y="427"/>
                  </a:cubicBezTo>
                  <a:cubicBezTo>
                    <a:pt x="227" y="438"/>
                    <a:pt x="217" y="448"/>
                    <a:pt x="205" y="448"/>
                  </a:cubicBezTo>
                  <a:cubicBezTo>
                    <a:pt x="21" y="448"/>
                    <a:pt x="21" y="448"/>
                    <a:pt x="21" y="448"/>
                  </a:cubicBezTo>
                  <a:cubicBezTo>
                    <a:pt x="10" y="448"/>
                    <a:pt x="0" y="438"/>
                    <a:pt x="0" y="427"/>
                  </a:cubicBezTo>
                  <a:lnTo>
                    <a:pt x="0" y="22"/>
                  </a:lnTo>
                  <a:close/>
                  <a:moveTo>
                    <a:pt x="212" y="51"/>
                  </a:moveTo>
                  <a:cubicBezTo>
                    <a:pt x="15" y="51"/>
                    <a:pt x="15" y="51"/>
                    <a:pt x="15" y="51"/>
                  </a:cubicBezTo>
                  <a:cubicBezTo>
                    <a:pt x="15" y="398"/>
                    <a:pt x="15" y="398"/>
                    <a:pt x="15" y="398"/>
                  </a:cubicBezTo>
                  <a:cubicBezTo>
                    <a:pt x="212" y="398"/>
                    <a:pt x="212" y="398"/>
                    <a:pt x="212" y="398"/>
                  </a:cubicBezTo>
                  <a:lnTo>
                    <a:pt x="212" y="51"/>
                  </a:lnTo>
                  <a:close/>
                  <a:moveTo>
                    <a:pt x="113" y="20"/>
                  </a:moveTo>
                  <a:cubicBezTo>
                    <a:pt x="110" y="20"/>
                    <a:pt x="108" y="23"/>
                    <a:pt x="108" y="26"/>
                  </a:cubicBezTo>
                  <a:cubicBezTo>
                    <a:pt x="108" y="29"/>
                    <a:pt x="110" y="31"/>
                    <a:pt x="113" y="31"/>
                  </a:cubicBezTo>
                  <a:cubicBezTo>
                    <a:pt x="117" y="31"/>
                    <a:pt x="119" y="29"/>
                    <a:pt x="119" y="26"/>
                  </a:cubicBezTo>
                  <a:cubicBezTo>
                    <a:pt x="119" y="23"/>
                    <a:pt x="117" y="20"/>
                    <a:pt x="113" y="20"/>
                  </a:cubicBezTo>
                  <a:close/>
                  <a:moveTo>
                    <a:pt x="113" y="408"/>
                  </a:moveTo>
                  <a:cubicBezTo>
                    <a:pt x="105" y="408"/>
                    <a:pt x="98" y="415"/>
                    <a:pt x="98" y="423"/>
                  </a:cubicBezTo>
                  <a:cubicBezTo>
                    <a:pt x="98" y="431"/>
                    <a:pt x="105" y="438"/>
                    <a:pt x="113" y="438"/>
                  </a:cubicBezTo>
                  <a:cubicBezTo>
                    <a:pt x="122" y="438"/>
                    <a:pt x="128" y="431"/>
                    <a:pt x="128" y="423"/>
                  </a:cubicBezTo>
                  <a:cubicBezTo>
                    <a:pt x="128" y="415"/>
                    <a:pt x="122" y="408"/>
                    <a:pt x="113" y="408"/>
                  </a:cubicBezTo>
                  <a:close/>
                  <a:moveTo>
                    <a:pt x="113" y="412"/>
                  </a:moveTo>
                  <a:cubicBezTo>
                    <a:pt x="107" y="412"/>
                    <a:pt x="102" y="417"/>
                    <a:pt x="102" y="423"/>
                  </a:cubicBezTo>
                  <a:cubicBezTo>
                    <a:pt x="102" y="429"/>
                    <a:pt x="107" y="434"/>
                    <a:pt x="113" y="434"/>
                  </a:cubicBezTo>
                  <a:cubicBezTo>
                    <a:pt x="120" y="434"/>
                    <a:pt x="125" y="429"/>
                    <a:pt x="125" y="423"/>
                  </a:cubicBezTo>
                  <a:cubicBezTo>
                    <a:pt x="125" y="417"/>
                    <a:pt x="120" y="412"/>
                    <a:pt x="113" y="412"/>
                  </a:cubicBezTo>
                  <a:close/>
                </a:path>
              </a:pathLst>
            </a:custGeom>
            <a:grpFill/>
            <a:ln>
              <a:noFill/>
            </a:ln>
          </p:spPr>
          <p:txBody>
            <a:bodyPr vert="horz" wrap="square" lIns="91440" tIns="45720" rIns="91440" bIns="45720" numCol="1" anchor="t" anchorCtr="0" compatLnSpc="1">
              <a:prstTxWarp prst="textNoShape">
                <a:avLst/>
              </a:prstTxWarp>
            </a:bodyPr>
            <a:lstStyle/>
            <a:p>
              <a:endParaRPr lang="ja-JP" altLang="en-US"/>
            </a:p>
          </p:txBody>
        </p:sp>
      </p:grpSp>
      <p:grpSp>
        <p:nvGrpSpPr>
          <p:cNvPr id="15" name="グループ化 14">
            <a:extLst>
              <a:ext uri="{FF2B5EF4-FFF2-40B4-BE49-F238E27FC236}">
                <a16:creationId xmlns:a16="http://schemas.microsoft.com/office/drawing/2014/main" id="{9F651D45-0344-369F-CC52-C33AB38C53B2}"/>
              </a:ext>
            </a:extLst>
          </p:cNvPr>
          <p:cNvGrpSpPr/>
          <p:nvPr/>
        </p:nvGrpSpPr>
        <p:grpSpPr>
          <a:xfrm>
            <a:off x="179512" y="2019770"/>
            <a:ext cx="1605447" cy="1305090"/>
            <a:chOff x="1718759" y="1535090"/>
            <a:chExt cx="1737117" cy="1376212"/>
          </a:xfrm>
        </p:grpSpPr>
        <p:sp>
          <p:nvSpPr>
            <p:cNvPr id="16" name="角丸四角形 4">
              <a:extLst>
                <a:ext uri="{FF2B5EF4-FFF2-40B4-BE49-F238E27FC236}">
                  <a16:creationId xmlns:a16="http://schemas.microsoft.com/office/drawing/2014/main" id="{A2DBC5E4-A25A-8967-42D4-DE7E33D651B7}"/>
                </a:ext>
              </a:extLst>
            </p:cNvPr>
            <p:cNvSpPr/>
            <p:nvPr/>
          </p:nvSpPr>
          <p:spPr>
            <a:xfrm>
              <a:off x="1718759" y="1535090"/>
              <a:ext cx="1737117" cy="1376212"/>
            </a:xfrm>
            <a:prstGeom prst="round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ja-JP" altLang="en-US" sz="1400" b="1">
                  <a:solidFill>
                    <a:schemeClr val="tx1">
                      <a:lumMod val="65000"/>
                      <a:lumOff val="35000"/>
                    </a:schemeClr>
                  </a:solidFill>
                </a:rPr>
                <a:t>給与明細書</a:t>
              </a:r>
            </a:p>
          </p:txBody>
        </p:sp>
        <p:sp>
          <p:nvSpPr>
            <p:cNvPr id="29" name="Freeform 116">
              <a:extLst>
                <a:ext uri="{FF2B5EF4-FFF2-40B4-BE49-F238E27FC236}">
                  <a16:creationId xmlns:a16="http://schemas.microsoft.com/office/drawing/2014/main" id="{2BFAC1E3-1EA6-A82F-E6B2-B794E4662AC7}"/>
                </a:ext>
              </a:extLst>
            </p:cNvPr>
            <p:cNvSpPr>
              <a:spLocks noEditPoints="1"/>
            </p:cNvSpPr>
            <p:nvPr/>
          </p:nvSpPr>
          <p:spPr bwMode="auto">
            <a:xfrm>
              <a:off x="2155725" y="1860705"/>
              <a:ext cx="813331" cy="482933"/>
            </a:xfrm>
            <a:custGeom>
              <a:avLst/>
              <a:gdLst>
                <a:gd name="T0" fmla="*/ 397 w 397"/>
                <a:gd name="T1" fmla="*/ 75 h 264"/>
                <a:gd name="T2" fmla="*/ 0 w 397"/>
                <a:gd name="T3" fmla="*/ 264 h 264"/>
                <a:gd name="T4" fmla="*/ 321 w 397"/>
                <a:gd name="T5" fmla="*/ 0 h 264"/>
                <a:gd name="T6" fmla="*/ 329 w 397"/>
                <a:gd name="T7" fmla="*/ 0 h 264"/>
                <a:gd name="T8" fmla="*/ 397 w 397"/>
                <a:gd name="T9" fmla="*/ 68 h 264"/>
                <a:gd name="T10" fmla="*/ 88 w 397"/>
                <a:gd name="T11" fmla="*/ 142 h 264"/>
                <a:gd name="T12" fmla="*/ 91 w 397"/>
                <a:gd name="T13" fmla="*/ 171 h 264"/>
                <a:gd name="T14" fmla="*/ 88 w 397"/>
                <a:gd name="T15" fmla="*/ 142 h 264"/>
                <a:gd name="T16" fmla="*/ 112 w 397"/>
                <a:gd name="T17" fmla="*/ 126 h 264"/>
                <a:gd name="T18" fmla="*/ 121 w 397"/>
                <a:gd name="T19" fmla="*/ 99 h 264"/>
                <a:gd name="T20" fmla="*/ 102 w 397"/>
                <a:gd name="T21" fmla="*/ 111 h 264"/>
                <a:gd name="T22" fmla="*/ 110 w 397"/>
                <a:gd name="T23" fmla="*/ 86 h 264"/>
                <a:gd name="T24" fmla="*/ 91 w 397"/>
                <a:gd name="T25" fmla="*/ 100 h 264"/>
                <a:gd name="T26" fmla="*/ 83 w 397"/>
                <a:gd name="T27" fmla="*/ 106 h 264"/>
                <a:gd name="T28" fmla="*/ 91 w 397"/>
                <a:gd name="T29" fmla="*/ 127 h 264"/>
                <a:gd name="T30" fmla="*/ 84 w 397"/>
                <a:gd name="T31" fmla="*/ 138 h 264"/>
                <a:gd name="T32" fmla="*/ 99 w 397"/>
                <a:gd name="T33" fmla="*/ 179 h 264"/>
                <a:gd name="T34" fmla="*/ 110 w 397"/>
                <a:gd name="T35" fmla="*/ 136 h 264"/>
                <a:gd name="T36" fmla="*/ 117 w 397"/>
                <a:gd name="T37" fmla="*/ 141 h 264"/>
                <a:gd name="T38" fmla="*/ 116 w 397"/>
                <a:gd name="T39" fmla="*/ 115 h 264"/>
                <a:gd name="T40" fmla="*/ 110 w 397"/>
                <a:gd name="T41" fmla="*/ 144 h 264"/>
                <a:gd name="T42" fmla="*/ 125 w 397"/>
                <a:gd name="T43" fmla="*/ 160 h 264"/>
                <a:gd name="T44" fmla="*/ 110 w 397"/>
                <a:gd name="T45" fmla="*/ 144 h 264"/>
                <a:gd name="T46" fmla="*/ 117 w 397"/>
                <a:gd name="T47" fmla="*/ 114 h 264"/>
                <a:gd name="T48" fmla="*/ 133 w 397"/>
                <a:gd name="T49" fmla="*/ 117 h 264"/>
                <a:gd name="T50" fmla="*/ 167 w 397"/>
                <a:gd name="T51" fmla="*/ 126 h 264"/>
                <a:gd name="T52" fmla="*/ 175 w 397"/>
                <a:gd name="T53" fmla="*/ 124 h 264"/>
                <a:gd name="T54" fmla="*/ 155 w 397"/>
                <a:gd name="T55" fmla="*/ 83 h 264"/>
                <a:gd name="T56" fmla="*/ 128 w 397"/>
                <a:gd name="T57" fmla="*/ 179 h 264"/>
                <a:gd name="T58" fmla="*/ 139 w 397"/>
                <a:gd name="T59" fmla="*/ 173 h 264"/>
                <a:gd name="T60" fmla="*/ 162 w 397"/>
                <a:gd name="T61" fmla="*/ 178 h 264"/>
                <a:gd name="T62" fmla="*/ 174 w 397"/>
                <a:gd name="T63" fmla="*/ 135 h 264"/>
                <a:gd name="T64" fmla="*/ 128 w 397"/>
                <a:gd name="T65" fmla="*/ 179 h 264"/>
                <a:gd name="T66" fmla="*/ 150 w 397"/>
                <a:gd name="T67" fmla="*/ 96 h 264"/>
                <a:gd name="T68" fmla="*/ 165 w 397"/>
                <a:gd name="T69" fmla="*/ 115 h 264"/>
                <a:gd name="T70" fmla="*/ 139 w 397"/>
                <a:gd name="T71" fmla="*/ 162 h 264"/>
                <a:gd name="T72" fmla="*/ 162 w 397"/>
                <a:gd name="T73" fmla="*/ 146 h 264"/>
                <a:gd name="T74" fmla="*/ 311 w 397"/>
                <a:gd name="T75" fmla="*/ 140 h 264"/>
                <a:gd name="T76" fmla="*/ 294 w 397"/>
                <a:gd name="T77" fmla="*/ 123 h 264"/>
                <a:gd name="T78" fmla="*/ 247 w 397"/>
                <a:gd name="T79" fmla="*/ 118 h 264"/>
                <a:gd name="T80" fmla="*/ 300 w 397"/>
                <a:gd name="T81" fmla="*/ 107 h 264"/>
                <a:gd name="T82" fmla="*/ 252 w 397"/>
                <a:gd name="T83" fmla="*/ 95 h 264"/>
                <a:gd name="T84" fmla="*/ 241 w 397"/>
                <a:gd name="T85" fmla="*/ 81 h 264"/>
                <a:gd name="T86" fmla="*/ 244 w 397"/>
                <a:gd name="T87" fmla="*/ 134 h 264"/>
                <a:gd name="T88" fmla="*/ 281 w 397"/>
                <a:gd name="T89" fmla="*/ 129 h 264"/>
                <a:gd name="T90" fmla="*/ 218 w 397"/>
                <a:gd name="T91" fmla="*/ 140 h 264"/>
                <a:gd name="T92" fmla="*/ 278 w 397"/>
                <a:gd name="T93" fmla="*/ 152 h 264"/>
                <a:gd name="T94" fmla="*/ 268 w 397"/>
                <a:gd name="T95" fmla="*/ 167 h 264"/>
                <a:gd name="T96" fmla="*/ 256 w 397"/>
                <a:gd name="T97" fmla="*/ 178 h 264"/>
                <a:gd name="T98" fmla="*/ 284 w 397"/>
                <a:gd name="T99" fmla="*/ 173 h 264"/>
                <a:gd name="T100" fmla="*/ 311 w 397"/>
                <a:gd name="T101" fmla="*/ 152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7" h="264">
                  <a:moveTo>
                    <a:pt x="321" y="75"/>
                  </a:moveTo>
                  <a:cubicBezTo>
                    <a:pt x="397" y="75"/>
                    <a:pt x="397" y="75"/>
                    <a:pt x="397" y="75"/>
                  </a:cubicBezTo>
                  <a:cubicBezTo>
                    <a:pt x="397" y="264"/>
                    <a:pt x="397" y="264"/>
                    <a:pt x="397" y="264"/>
                  </a:cubicBezTo>
                  <a:cubicBezTo>
                    <a:pt x="0" y="264"/>
                    <a:pt x="0" y="264"/>
                    <a:pt x="0" y="264"/>
                  </a:cubicBezTo>
                  <a:cubicBezTo>
                    <a:pt x="0" y="0"/>
                    <a:pt x="0" y="0"/>
                    <a:pt x="0" y="0"/>
                  </a:cubicBezTo>
                  <a:cubicBezTo>
                    <a:pt x="321" y="0"/>
                    <a:pt x="321" y="0"/>
                    <a:pt x="321" y="0"/>
                  </a:cubicBezTo>
                  <a:lnTo>
                    <a:pt x="321" y="75"/>
                  </a:lnTo>
                  <a:close/>
                  <a:moveTo>
                    <a:pt x="329" y="0"/>
                  </a:moveTo>
                  <a:cubicBezTo>
                    <a:pt x="329" y="68"/>
                    <a:pt x="329" y="68"/>
                    <a:pt x="329" y="68"/>
                  </a:cubicBezTo>
                  <a:cubicBezTo>
                    <a:pt x="397" y="68"/>
                    <a:pt x="397" y="68"/>
                    <a:pt x="397" y="68"/>
                  </a:cubicBezTo>
                  <a:lnTo>
                    <a:pt x="329" y="0"/>
                  </a:lnTo>
                  <a:close/>
                  <a:moveTo>
                    <a:pt x="88" y="142"/>
                  </a:moveTo>
                  <a:cubicBezTo>
                    <a:pt x="87" y="151"/>
                    <a:pt x="85" y="160"/>
                    <a:pt x="82" y="167"/>
                  </a:cubicBezTo>
                  <a:cubicBezTo>
                    <a:pt x="85" y="167"/>
                    <a:pt x="89" y="170"/>
                    <a:pt x="91" y="171"/>
                  </a:cubicBezTo>
                  <a:cubicBezTo>
                    <a:pt x="95" y="164"/>
                    <a:pt x="97" y="154"/>
                    <a:pt x="98" y="144"/>
                  </a:cubicBezTo>
                  <a:lnTo>
                    <a:pt x="88" y="142"/>
                  </a:lnTo>
                  <a:close/>
                  <a:moveTo>
                    <a:pt x="108" y="119"/>
                  </a:moveTo>
                  <a:cubicBezTo>
                    <a:pt x="109" y="121"/>
                    <a:pt x="110" y="124"/>
                    <a:pt x="112" y="126"/>
                  </a:cubicBezTo>
                  <a:cubicBezTo>
                    <a:pt x="102" y="127"/>
                    <a:pt x="102" y="127"/>
                    <a:pt x="102" y="127"/>
                  </a:cubicBezTo>
                  <a:cubicBezTo>
                    <a:pt x="108" y="118"/>
                    <a:pt x="115" y="108"/>
                    <a:pt x="121" y="99"/>
                  </a:cubicBezTo>
                  <a:cubicBezTo>
                    <a:pt x="111" y="94"/>
                    <a:pt x="111" y="94"/>
                    <a:pt x="111" y="94"/>
                  </a:cubicBezTo>
                  <a:cubicBezTo>
                    <a:pt x="109" y="99"/>
                    <a:pt x="105" y="105"/>
                    <a:pt x="102" y="111"/>
                  </a:cubicBezTo>
                  <a:cubicBezTo>
                    <a:pt x="101" y="109"/>
                    <a:pt x="99" y="108"/>
                    <a:pt x="98" y="107"/>
                  </a:cubicBezTo>
                  <a:cubicBezTo>
                    <a:pt x="102" y="101"/>
                    <a:pt x="106" y="93"/>
                    <a:pt x="110" y="86"/>
                  </a:cubicBezTo>
                  <a:cubicBezTo>
                    <a:pt x="99" y="82"/>
                    <a:pt x="99" y="82"/>
                    <a:pt x="99" y="82"/>
                  </a:cubicBezTo>
                  <a:cubicBezTo>
                    <a:pt x="97" y="87"/>
                    <a:pt x="94" y="94"/>
                    <a:pt x="91" y="100"/>
                  </a:cubicBezTo>
                  <a:cubicBezTo>
                    <a:pt x="91" y="99"/>
                    <a:pt x="90" y="98"/>
                    <a:pt x="89" y="98"/>
                  </a:cubicBezTo>
                  <a:cubicBezTo>
                    <a:pt x="83" y="106"/>
                    <a:pt x="83" y="106"/>
                    <a:pt x="83" y="106"/>
                  </a:cubicBezTo>
                  <a:cubicBezTo>
                    <a:pt x="87" y="110"/>
                    <a:pt x="92" y="116"/>
                    <a:pt x="95" y="120"/>
                  </a:cubicBezTo>
                  <a:cubicBezTo>
                    <a:pt x="94" y="123"/>
                    <a:pt x="92" y="125"/>
                    <a:pt x="91" y="127"/>
                  </a:cubicBezTo>
                  <a:cubicBezTo>
                    <a:pt x="83" y="127"/>
                    <a:pt x="83" y="127"/>
                    <a:pt x="83" y="127"/>
                  </a:cubicBezTo>
                  <a:cubicBezTo>
                    <a:pt x="84" y="138"/>
                    <a:pt x="84" y="138"/>
                    <a:pt x="84" y="138"/>
                  </a:cubicBezTo>
                  <a:cubicBezTo>
                    <a:pt x="99" y="137"/>
                    <a:pt x="99" y="137"/>
                    <a:pt x="99" y="137"/>
                  </a:cubicBezTo>
                  <a:cubicBezTo>
                    <a:pt x="99" y="179"/>
                    <a:pt x="99" y="179"/>
                    <a:pt x="99" y="179"/>
                  </a:cubicBezTo>
                  <a:cubicBezTo>
                    <a:pt x="110" y="179"/>
                    <a:pt x="110" y="179"/>
                    <a:pt x="110" y="179"/>
                  </a:cubicBezTo>
                  <a:cubicBezTo>
                    <a:pt x="110" y="136"/>
                    <a:pt x="110" y="136"/>
                    <a:pt x="110" y="136"/>
                  </a:cubicBezTo>
                  <a:cubicBezTo>
                    <a:pt x="115" y="136"/>
                    <a:pt x="115" y="136"/>
                    <a:pt x="115" y="136"/>
                  </a:cubicBezTo>
                  <a:cubicBezTo>
                    <a:pt x="116" y="138"/>
                    <a:pt x="116" y="140"/>
                    <a:pt x="117" y="141"/>
                  </a:cubicBezTo>
                  <a:cubicBezTo>
                    <a:pt x="125" y="137"/>
                    <a:pt x="125" y="137"/>
                    <a:pt x="125" y="137"/>
                  </a:cubicBezTo>
                  <a:cubicBezTo>
                    <a:pt x="124" y="131"/>
                    <a:pt x="120" y="122"/>
                    <a:pt x="116" y="115"/>
                  </a:cubicBezTo>
                  <a:lnTo>
                    <a:pt x="108" y="119"/>
                  </a:lnTo>
                  <a:close/>
                  <a:moveTo>
                    <a:pt x="110" y="144"/>
                  </a:moveTo>
                  <a:cubicBezTo>
                    <a:pt x="112" y="150"/>
                    <a:pt x="115" y="158"/>
                    <a:pt x="116" y="164"/>
                  </a:cubicBezTo>
                  <a:cubicBezTo>
                    <a:pt x="125" y="160"/>
                    <a:pt x="125" y="160"/>
                    <a:pt x="125" y="160"/>
                  </a:cubicBezTo>
                  <a:cubicBezTo>
                    <a:pt x="124" y="155"/>
                    <a:pt x="121" y="148"/>
                    <a:pt x="119" y="142"/>
                  </a:cubicBezTo>
                  <a:lnTo>
                    <a:pt x="110" y="144"/>
                  </a:lnTo>
                  <a:close/>
                  <a:moveTo>
                    <a:pt x="143" y="83"/>
                  </a:moveTo>
                  <a:cubicBezTo>
                    <a:pt x="138" y="93"/>
                    <a:pt x="128" y="106"/>
                    <a:pt x="117" y="114"/>
                  </a:cubicBezTo>
                  <a:cubicBezTo>
                    <a:pt x="120" y="117"/>
                    <a:pt x="123" y="122"/>
                    <a:pt x="124" y="125"/>
                  </a:cubicBezTo>
                  <a:cubicBezTo>
                    <a:pt x="127" y="122"/>
                    <a:pt x="130" y="120"/>
                    <a:pt x="133" y="117"/>
                  </a:cubicBezTo>
                  <a:cubicBezTo>
                    <a:pt x="133" y="126"/>
                    <a:pt x="133" y="126"/>
                    <a:pt x="133" y="126"/>
                  </a:cubicBezTo>
                  <a:cubicBezTo>
                    <a:pt x="167" y="126"/>
                    <a:pt x="167" y="126"/>
                    <a:pt x="167" y="126"/>
                  </a:cubicBezTo>
                  <a:cubicBezTo>
                    <a:pt x="167" y="117"/>
                    <a:pt x="167" y="117"/>
                    <a:pt x="167" y="117"/>
                  </a:cubicBezTo>
                  <a:cubicBezTo>
                    <a:pt x="170" y="120"/>
                    <a:pt x="173" y="122"/>
                    <a:pt x="175" y="124"/>
                  </a:cubicBezTo>
                  <a:cubicBezTo>
                    <a:pt x="177" y="120"/>
                    <a:pt x="180" y="116"/>
                    <a:pt x="183" y="113"/>
                  </a:cubicBezTo>
                  <a:cubicBezTo>
                    <a:pt x="173" y="106"/>
                    <a:pt x="162" y="94"/>
                    <a:pt x="155" y="83"/>
                  </a:cubicBezTo>
                  <a:lnTo>
                    <a:pt x="143" y="83"/>
                  </a:lnTo>
                  <a:close/>
                  <a:moveTo>
                    <a:pt x="128" y="179"/>
                  </a:moveTo>
                  <a:cubicBezTo>
                    <a:pt x="139" y="179"/>
                    <a:pt x="139" y="179"/>
                    <a:pt x="139" y="179"/>
                  </a:cubicBezTo>
                  <a:cubicBezTo>
                    <a:pt x="139" y="173"/>
                    <a:pt x="139" y="173"/>
                    <a:pt x="139" y="173"/>
                  </a:cubicBezTo>
                  <a:cubicBezTo>
                    <a:pt x="162" y="173"/>
                    <a:pt x="162" y="173"/>
                    <a:pt x="162" y="173"/>
                  </a:cubicBezTo>
                  <a:cubicBezTo>
                    <a:pt x="162" y="178"/>
                    <a:pt x="162" y="178"/>
                    <a:pt x="162" y="178"/>
                  </a:cubicBezTo>
                  <a:cubicBezTo>
                    <a:pt x="174" y="178"/>
                    <a:pt x="174" y="178"/>
                    <a:pt x="174" y="178"/>
                  </a:cubicBezTo>
                  <a:cubicBezTo>
                    <a:pt x="174" y="135"/>
                    <a:pt x="174" y="135"/>
                    <a:pt x="174" y="135"/>
                  </a:cubicBezTo>
                  <a:cubicBezTo>
                    <a:pt x="128" y="135"/>
                    <a:pt x="128" y="135"/>
                    <a:pt x="128" y="135"/>
                  </a:cubicBezTo>
                  <a:lnTo>
                    <a:pt x="128" y="179"/>
                  </a:lnTo>
                  <a:close/>
                  <a:moveTo>
                    <a:pt x="165" y="115"/>
                  </a:moveTo>
                  <a:cubicBezTo>
                    <a:pt x="159" y="108"/>
                    <a:pt x="153" y="101"/>
                    <a:pt x="150" y="96"/>
                  </a:cubicBezTo>
                  <a:cubicBezTo>
                    <a:pt x="146" y="101"/>
                    <a:pt x="141" y="108"/>
                    <a:pt x="135" y="115"/>
                  </a:cubicBezTo>
                  <a:lnTo>
                    <a:pt x="165" y="115"/>
                  </a:lnTo>
                  <a:close/>
                  <a:moveTo>
                    <a:pt x="139" y="146"/>
                  </a:moveTo>
                  <a:cubicBezTo>
                    <a:pt x="139" y="162"/>
                    <a:pt x="139" y="162"/>
                    <a:pt x="139" y="162"/>
                  </a:cubicBezTo>
                  <a:cubicBezTo>
                    <a:pt x="162" y="162"/>
                    <a:pt x="162" y="162"/>
                    <a:pt x="162" y="162"/>
                  </a:cubicBezTo>
                  <a:cubicBezTo>
                    <a:pt x="162" y="146"/>
                    <a:pt x="162" y="146"/>
                    <a:pt x="162" y="146"/>
                  </a:cubicBezTo>
                  <a:lnTo>
                    <a:pt x="139" y="146"/>
                  </a:lnTo>
                  <a:close/>
                  <a:moveTo>
                    <a:pt x="311" y="140"/>
                  </a:moveTo>
                  <a:cubicBezTo>
                    <a:pt x="293" y="140"/>
                    <a:pt x="293" y="140"/>
                    <a:pt x="293" y="140"/>
                  </a:cubicBezTo>
                  <a:cubicBezTo>
                    <a:pt x="293" y="135"/>
                    <a:pt x="294" y="130"/>
                    <a:pt x="294" y="123"/>
                  </a:cubicBezTo>
                  <a:cubicBezTo>
                    <a:pt x="294" y="122"/>
                    <a:pt x="295" y="118"/>
                    <a:pt x="295" y="118"/>
                  </a:cubicBezTo>
                  <a:cubicBezTo>
                    <a:pt x="247" y="118"/>
                    <a:pt x="247" y="118"/>
                    <a:pt x="247" y="118"/>
                  </a:cubicBezTo>
                  <a:cubicBezTo>
                    <a:pt x="248" y="114"/>
                    <a:pt x="249" y="110"/>
                    <a:pt x="250" y="107"/>
                  </a:cubicBezTo>
                  <a:cubicBezTo>
                    <a:pt x="300" y="107"/>
                    <a:pt x="300" y="107"/>
                    <a:pt x="300" y="107"/>
                  </a:cubicBezTo>
                  <a:cubicBezTo>
                    <a:pt x="300" y="95"/>
                    <a:pt x="300" y="95"/>
                    <a:pt x="300" y="95"/>
                  </a:cubicBezTo>
                  <a:cubicBezTo>
                    <a:pt x="252" y="95"/>
                    <a:pt x="252" y="95"/>
                    <a:pt x="252" y="95"/>
                  </a:cubicBezTo>
                  <a:cubicBezTo>
                    <a:pt x="253" y="91"/>
                    <a:pt x="253" y="86"/>
                    <a:pt x="254" y="83"/>
                  </a:cubicBezTo>
                  <a:cubicBezTo>
                    <a:pt x="241" y="81"/>
                    <a:pt x="241" y="81"/>
                    <a:pt x="241" y="81"/>
                  </a:cubicBezTo>
                  <a:cubicBezTo>
                    <a:pt x="239" y="98"/>
                    <a:pt x="234" y="119"/>
                    <a:pt x="231" y="133"/>
                  </a:cubicBezTo>
                  <a:cubicBezTo>
                    <a:pt x="244" y="134"/>
                    <a:pt x="244" y="134"/>
                    <a:pt x="244" y="134"/>
                  </a:cubicBezTo>
                  <a:cubicBezTo>
                    <a:pt x="245" y="129"/>
                    <a:pt x="245" y="129"/>
                    <a:pt x="245" y="129"/>
                  </a:cubicBezTo>
                  <a:cubicBezTo>
                    <a:pt x="281" y="129"/>
                    <a:pt x="281" y="129"/>
                    <a:pt x="281" y="129"/>
                  </a:cubicBezTo>
                  <a:cubicBezTo>
                    <a:pt x="281" y="133"/>
                    <a:pt x="280" y="137"/>
                    <a:pt x="280" y="140"/>
                  </a:cubicBezTo>
                  <a:cubicBezTo>
                    <a:pt x="218" y="140"/>
                    <a:pt x="218" y="140"/>
                    <a:pt x="218" y="140"/>
                  </a:cubicBezTo>
                  <a:cubicBezTo>
                    <a:pt x="218" y="152"/>
                    <a:pt x="218" y="152"/>
                    <a:pt x="218" y="152"/>
                  </a:cubicBezTo>
                  <a:cubicBezTo>
                    <a:pt x="278" y="152"/>
                    <a:pt x="278" y="152"/>
                    <a:pt x="278" y="152"/>
                  </a:cubicBezTo>
                  <a:cubicBezTo>
                    <a:pt x="277" y="160"/>
                    <a:pt x="275" y="164"/>
                    <a:pt x="274" y="165"/>
                  </a:cubicBezTo>
                  <a:cubicBezTo>
                    <a:pt x="272" y="167"/>
                    <a:pt x="271" y="167"/>
                    <a:pt x="268" y="167"/>
                  </a:cubicBezTo>
                  <a:cubicBezTo>
                    <a:pt x="265" y="167"/>
                    <a:pt x="259" y="167"/>
                    <a:pt x="251" y="166"/>
                  </a:cubicBezTo>
                  <a:cubicBezTo>
                    <a:pt x="254" y="170"/>
                    <a:pt x="255" y="175"/>
                    <a:pt x="256" y="178"/>
                  </a:cubicBezTo>
                  <a:cubicBezTo>
                    <a:pt x="263" y="179"/>
                    <a:pt x="269" y="179"/>
                    <a:pt x="273" y="178"/>
                  </a:cubicBezTo>
                  <a:cubicBezTo>
                    <a:pt x="278" y="178"/>
                    <a:pt x="281" y="177"/>
                    <a:pt x="284" y="173"/>
                  </a:cubicBezTo>
                  <a:cubicBezTo>
                    <a:pt x="287" y="170"/>
                    <a:pt x="289" y="164"/>
                    <a:pt x="291" y="152"/>
                  </a:cubicBezTo>
                  <a:cubicBezTo>
                    <a:pt x="311" y="152"/>
                    <a:pt x="311" y="152"/>
                    <a:pt x="311" y="152"/>
                  </a:cubicBezTo>
                  <a:lnTo>
                    <a:pt x="311" y="140"/>
                  </a:lnTo>
                  <a:close/>
                </a:path>
              </a:pathLst>
            </a:custGeom>
            <a:solidFill>
              <a:schemeClr val="accent3">
                <a:lumMod val="60000"/>
                <a:lumOff val="40000"/>
              </a:schemeClr>
            </a:solidFill>
            <a:ln>
              <a:noFill/>
            </a:ln>
          </p:spPr>
          <p:txBody>
            <a:bodyPr vert="horz" wrap="square" lIns="62215" tIns="31107" rIns="62215" bIns="31107" numCol="1" anchor="t" anchorCtr="0" compatLnSpc="1">
              <a:prstTxWarp prst="textNoShape">
                <a:avLst/>
              </a:prstTxWarp>
            </a:bodyPr>
            <a:lstStyle/>
            <a:p>
              <a:pPr marL="0" marR="0" lvl="0" indent="0" algn="l" defTabSz="914355" rtl="0" eaLnBrk="1" fontAlgn="auto" latinLnBrk="0" hangingPunct="1">
                <a:lnSpc>
                  <a:spcPct val="100000"/>
                </a:lnSpc>
                <a:spcBef>
                  <a:spcPts val="0"/>
                </a:spcBef>
                <a:spcAft>
                  <a:spcPts val="0"/>
                </a:spcAft>
                <a:buClrTx/>
                <a:buSzTx/>
                <a:buFontTx/>
                <a:buNone/>
                <a:tabLst/>
                <a:defRPr/>
              </a:pPr>
              <a:endParaRPr kumimoji="1" lang="ja-JP" altLang="en-US" sz="1225" b="0" i="0" u="none" strike="noStrike" kern="1200" cap="none" spc="0" normalizeH="0" baseline="0" noProof="0">
                <a:ln>
                  <a:noFill/>
                </a:ln>
                <a:solidFill>
                  <a:prstClr val="black"/>
                </a:solidFill>
                <a:effectLst/>
                <a:uLnTx/>
                <a:uFillTx/>
                <a:latin typeface="メイリオ"/>
                <a:ea typeface="メイリオ"/>
                <a:cs typeface="+mn-cs"/>
              </a:endParaRPr>
            </a:p>
          </p:txBody>
        </p:sp>
      </p:grpSp>
      <p:grpSp>
        <p:nvGrpSpPr>
          <p:cNvPr id="30" name="グループ化 29">
            <a:extLst>
              <a:ext uri="{FF2B5EF4-FFF2-40B4-BE49-F238E27FC236}">
                <a16:creationId xmlns:a16="http://schemas.microsoft.com/office/drawing/2014/main" id="{4A38BEFB-B4F4-3931-25DB-D85F704DE6A1}"/>
              </a:ext>
            </a:extLst>
          </p:cNvPr>
          <p:cNvGrpSpPr/>
          <p:nvPr/>
        </p:nvGrpSpPr>
        <p:grpSpPr>
          <a:xfrm>
            <a:off x="5580517" y="2029705"/>
            <a:ext cx="1605447" cy="1285221"/>
            <a:chOff x="4613034" y="3130650"/>
            <a:chExt cx="1737117" cy="1355261"/>
          </a:xfrm>
        </p:grpSpPr>
        <p:sp>
          <p:nvSpPr>
            <p:cNvPr id="31" name="角丸四角形 11">
              <a:extLst>
                <a:ext uri="{FF2B5EF4-FFF2-40B4-BE49-F238E27FC236}">
                  <a16:creationId xmlns:a16="http://schemas.microsoft.com/office/drawing/2014/main" id="{4EB74E7E-175F-1E0D-B2EC-E3AFD499F556}"/>
                </a:ext>
              </a:extLst>
            </p:cNvPr>
            <p:cNvSpPr/>
            <p:nvPr/>
          </p:nvSpPr>
          <p:spPr>
            <a:xfrm>
              <a:off x="4613034" y="3130650"/>
              <a:ext cx="1737117" cy="1355261"/>
            </a:xfrm>
            <a:prstGeom prst="round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ja-JP" altLang="en-US" sz="1400" b="1">
                  <a:solidFill>
                    <a:schemeClr val="tx1">
                      <a:lumMod val="65000"/>
                      <a:lumOff val="35000"/>
                    </a:schemeClr>
                  </a:solidFill>
                </a:rPr>
                <a:t>源泉徴収票</a:t>
              </a:r>
              <a:endParaRPr kumimoji="1" lang="ja-JP" altLang="en-US" sz="1400" b="1">
                <a:solidFill>
                  <a:schemeClr val="tx1">
                    <a:lumMod val="65000"/>
                    <a:lumOff val="35000"/>
                  </a:schemeClr>
                </a:solidFill>
              </a:endParaRPr>
            </a:p>
          </p:txBody>
        </p:sp>
        <p:sp>
          <p:nvSpPr>
            <p:cNvPr id="32" name="Freeform 118">
              <a:extLst>
                <a:ext uri="{FF2B5EF4-FFF2-40B4-BE49-F238E27FC236}">
                  <a16:creationId xmlns:a16="http://schemas.microsoft.com/office/drawing/2014/main" id="{1F045DC2-3F1E-0494-16D6-E5244F4C0AB3}"/>
                </a:ext>
              </a:extLst>
            </p:cNvPr>
            <p:cNvSpPr>
              <a:spLocks noEditPoints="1"/>
            </p:cNvSpPr>
            <p:nvPr/>
          </p:nvSpPr>
          <p:spPr bwMode="auto">
            <a:xfrm>
              <a:off x="4771559" y="3387513"/>
              <a:ext cx="633130" cy="453702"/>
            </a:xfrm>
            <a:custGeom>
              <a:avLst/>
              <a:gdLst>
                <a:gd name="T0" fmla="*/ 397 w 397"/>
                <a:gd name="T1" fmla="*/ 76 h 299"/>
                <a:gd name="T2" fmla="*/ 0 w 397"/>
                <a:gd name="T3" fmla="*/ 299 h 299"/>
                <a:gd name="T4" fmla="*/ 321 w 397"/>
                <a:gd name="T5" fmla="*/ 0 h 299"/>
                <a:gd name="T6" fmla="*/ 329 w 397"/>
                <a:gd name="T7" fmla="*/ 0 h 299"/>
                <a:gd name="T8" fmla="*/ 397 w 397"/>
                <a:gd name="T9" fmla="*/ 68 h 299"/>
                <a:gd name="T10" fmla="*/ 107 w 397"/>
                <a:gd name="T11" fmla="*/ 138 h 299"/>
                <a:gd name="T12" fmla="*/ 83 w 397"/>
                <a:gd name="T13" fmla="*/ 137 h 299"/>
                <a:gd name="T14" fmla="*/ 107 w 397"/>
                <a:gd name="T15" fmla="*/ 138 h 299"/>
                <a:gd name="T16" fmla="*/ 85 w 397"/>
                <a:gd name="T17" fmla="*/ 189 h 299"/>
                <a:gd name="T18" fmla="*/ 109 w 397"/>
                <a:gd name="T19" fmla="*/ 162 h 299"/>
                <a:gd name="T20" fmla="*/ 113 w 397"/>
                <a:gd name="T21" fmla="*/ 110 h 299"/>
                <a:gd name="T22" fmla="*/ 88 w 397"/>
                <a:gd name="T23" fmla="*/ 109 h 299"/>
                <a:gd name="T24" fmla="*/ 113 w 397"/>
                <a:gd name="T25" fmla="*/ 110 h 299"/>
                <a:gd name="T26" fmla="*/ 177 w 397"/>
                <a:gd name="T27" fmla="*/ 125 h 299"/>
                <a:gd name="T28" fmla="*/ 161 w 397"/>
                <a:gd name="T29" fmla="*/ 116 h 299"/>
                <a:gd name="T30" fmla="*/ 180 w 397"/>
                <a:gd name="T31" fmla="*/ 105 h 299"/>
                <a:gd name="T32" fmla="*/ 115 w 397"/>
                <a:gd name="T33" fmla="*/ 134 h 299"/>
                <a:gd name="T34" fmla="*/ 112 w 397"/>
                <a:gd name="T35" fmla="*/ 197 h 299"/>
                <a:gd name="T36" fmla="*/ 127 w 397"/>
                <a:gd name="T37" fmla="*/ 116 h 299"/>
                <a:gd name="T38" fmla="*/ 146 w 397"/>
                <a:gd name="T39" fmla="*/ 125 h 299"/>
                <a:gd name="T40" fmla="*/ 130 w 397"/>
                <a:gd name="T41" fmla="*/ 162 h 299"/>
                <a:gd name="T42" fmla="*/ 147 w 397"/>
                <a:gd name="T43" fmla="*/ 184 h 299"/>
                <a:gd name="T44" fmla="*/ 136 w 397"/>
                <a:gd name="T45" fmla="*/ 186 h 299"/>
                <a:gd name="T46" fmla="*/ 154 w 397"/>
                <a:gd name="T47" fmla="*/ 195 h 299"/>
                <a:gd name="T48" fmla="*/ 158 w 397"/>
                <a:gd name="T49" fmla="*/ 162 h 299"/>
                <a:gd name="T50" fmla="*/ 132 w 397"/>
                <a:gd name="T51" fmla="*/ 166 h 299"/>
                <a:gd name="T52" fmla="*/ 131 w 397"/>
                <a:gd name="T53" fmla="*/ 191 h 299"/>
                <a:gd name="T54" fmla="*/ 132 w 397"/>
                <a:gd name="T55" fmla="*/ 166 h 299"/>
                <a:gd name="T56" fmla="*/ 165 w 397"/>
                <a:gd name="T57" fmla="*/ 139 h 299"/>
                <a:gd name="T58" fmla="*/ 141 w 397"/>
                <a:gd name="T59" fmla="*/ 133 h 299"/>
                <a:gd name="T60" fmla="*/ 141 w 397"/>
                <a:gd name="T61" fmla="*/ 153 h 299"/>
                <a:gd name="T62" fmla="*/ 165 w 397"/>
                <a:gd name="T63" fmla="*/ 147 h 299"/>
                <a:gd name="T64" fmla="*/ 141 w 397"/>
                <a:gd name="T65" fmla="*/ 153 h 299"/>
                <a:gd name="T66" fmla="*/ 171 w 397"/>
                <a:gd name="T67" fmla="*/ 190 h 299"/>
                <a:gd name="T68" fmla="*/ 172 w 397"/>
                <a:gd name="T69" fmla="*/ 165 h 299"/>
                <a:gd name="T70" fmla="*/ 248 w 397"/>
                <a:gd name="T71" fmla="*/ 153 h 299"/>
                <a:gd name="T72" fmla="*/ 219 w 397"/>
                <a:gd name="T73" fmla="*/ 153 h 299"/>
                <a:gd name="T74" fmla="*/ 239 w 397"/>
                <a:gd name="T75" fmla="*/ 164 h 299"/>
                <a:gd name="T76" fmla="*/ 222 w 397"/>
                <a:gd name="T77" fmla="*/ 194 h 299"/>
                <a:gd name="T78" fmla="*/ 248 w 397"/>
                <a:gd name="T79" fmla="*/ 153 h 299"/>
                <a:gd name="T80" fmla="*/ 301 w 397"/>
                <a:gd name="T81" fmla="*/ 148 h 299"/>
                <a:gd name="T82" fmla="*/ 267 w 397"/>
                <a:gd name="T83" fmla="*/ 108 h 299"/>
                <a:gd name="T84" fmla="*/ 257 w 397"/>
                <a:gd name="T85" fmla="*/ 99 h 299"/>
                <a:gd name="T86" fmla="*/ 228 w 397"/>
                <a:gd name="T87" fmla="*/ 108 h 299"/>
                <a:gd name="T88" fmla="*/ 258 w 397"/>
                <a:gd name="T89" fmla="*/ 148 h 299"/>
                <a:gd name="T90" fmla="*/ 256 w 397"/>
                <a:gd name="T91" fmla="*/ 185 h 299"/>
                <a:gd name="T92" fmla="*/ 247 w 397"/>
                <a:gd name="T93" fmla="*/ 197 h 299"/>
                <a:gd name="T94" fmla="*/ 270 w 397"/>
                <a:gd name="T95" fmla="*/ 184 h 299"/>
                <a:gd name="T96" fmla="*/ 306 w 397"/>
                <a:gd name="T97" fmla="*/ 193 h 299"/>
                <a:gd name="T98" fmla="*/ 286 w 397"/>
                <a:gd name="T99" fmla="*/ 169 h 299"/>
                <a:gd name="T100" fmla="*/ 299 w 397"/>
                <a:gd name="T101" fmla="*/ 148 h 299"/>
                <a:gd name="T102" fmla="*/ 288 w 397"/>
                <a:gd name="T103" fmla="*/ 123 h 299"/>
                <a:gd name="T104" fmla="*/ 241 w 397"/>
                <a:gd name="T105" fmla="*/ 118 h 299"/>
                <a:gd name="T106" fmla="*/ 241 w 397"/>
                <a:gd name="T107" fmla="*/ 138 h 299"/>
                <a:gd name="T108" fmla="*/ 288 w 397"/>
                <a:gd name="T109" fmla="*/ 132 h 299"/>
                <a:gd name="T110" fmla="*/ 241 w 397"/>
                <a:gd name="T111" fmla="*/ 138 h 299"/>
                <a:gd name="T112" fmla="*/ 279 w 397"/>
                <a:gd name="T113" fmla="*/ 162 h 299"/>
                <a:gd name="T114" fmla="*/ 270 w 397"/>
                <a:gd name="T115" fmla="*/ 148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7" h="299">
                  <a:moveTo>
                    <a:pt x="321" y="76"/>
                  </a:moveTo>
                  <a:cubicBezTo>
                    <a:pt x="397" y="76"/>
                    <a:pt x="397" y="76"/>
                    <a:pt x="397" y="76"/>
                  </a:cubicBezTo>
                  <a:cubicBezTo>
                    <a:pt x="397" y="299"/>
                    <a:pt x="397" y="299"/>
                    <a:pt x="397" y="299"/>
                  </a:cubicBezTo>
                  <a:cubicBezTo>
                    <a:pt x="0" y="299"/>
                    <a:pt x="0" y="299"/>
                    <a:pt x="0" y="299"/>
                  </a:cubicBezTo>
                  <a:cubicBezTo>
                    <a:pt x="0" y="0"/>
                    <a:pt x="0" y="0"/>
                    <a:pt x="0" y="0"/>
                  </a:cubicBezTo>
                  <a:cubicBezTo>
                    <a:pt x="321" y="0"/>
                    <a:pt x="321" y="0"/>
                    <a:pt x="321" y="0"/>
                  </a:cubicBezTo>
                  <a:lnTo>
                    <a:pt x="321" y="76"/>
                  </a:lnTo>
                  <a:close/>
                  <a:moveTo>
                    <a:pt x="329" y="0"/>
                  </a:moveTo>
                  <a:cubicBezTo>
                    <a:pt x="329" y="68"/>
                    <a:pt x="329" y="68"/>
                    <a:pt x="329" y="68"/>
                  </a:cubicBezTo>
                  <a:cubicBezTo>
                    <a:pt x="397" y="68"/>
                    <a:pt x="397" y="68"/>
                    <a:pt x="397" y="68"/>
                  </a:cubicBezTo>
                  <a:lnTo>
                    <a:pt x="329" y="0"/>
                  </a:lnTo>
                  <a:close/>
                  <a:moveTo>
                    <a:pt x="107" y="138"/>
                  </a:moveTo>
                  <a:cubicBezTo>
                    <a:pt x="104" y="134"/>
                    <a:pt x="96" y="130"/>
                    <a:pt x="90" y="128"/>
                  </a:cubicBezTo>
                  <a:cubicBezTo>
                    <a:pt x="83" y="137"/>
                    <a:pt x="83" y="137"/>
                    <a:pt x="83" y="137"/>
                  </a:cubicBezTo>
                  <a:cubicBezTo>
                    <a:pt x="89" y="140"/>
                    <a:pt x="97" y="144"/>
                    <a:pt x="100" y="148"/>
                  </a:cubicBezTo>
                  <a:lnTo>
                    <a:pt x="107" y="138"/>
                  </a:lnTo>
                  <a:close/>
                  <a:moveTo>
                    <a:pt x="99" y="155"/>
                  </a:moveTo>
                  <a:cubicBezTo>
                    <a:pt x="95" y="167"/>
                    <a:pt x="89" y="180"/>
                    <a:pt x="85" y="189"/>
                  </a:cubicBezTo>
                  <a:cubicBezTo>
                    <a:pt x="96" y="195"/>
                    <a:pt x="96" y="195"/>
                    <a:pt x="96" y="195"/>
                  </a:cubicBezTo>
                  <a:cubicBezTo>
                    <a:pt x="101" y="185"/>
                    <a:pt x="105" y="173"/>
                    <a:pt x="109" y="162"/>
                  </a:cubicBezTo>
                  <a:lnTo>
                    <a:pt x="99" y="155"/>
                  </a:lnTo>
                  <a:close/>
                  <a:moveTo>
                    <a:pt x="113" y="110"/>
                  </a:moveTo>
                  <a:cubicBezTo>
                    <a:pt x="109" y="107"/>
                    <a:pt x="101" y="103"/>
                    <a:pt x="95" y="100"/>
                  </a:cubicBezTo>
                  <a:cubicBezTo>
                    <a:pt x="88" y="109"/>
                    <a:pt x="88" y="109"/>
                    <a:pt x="88" y="109"/>
                  </a:cubicBezTo>
                  <a:cubicBezTo>
                    <a:pt x="94" y="112"/>
                    <a:pt x="102" y="117"/>
                    <a:pt x="105" y="120"/>
                  </a:cubicBezTo>
                  <a:lnTo>
                    <a:pt x="113" y="110"/>
                  </a:lnTo>
                  <a:close/>
                  <a:moveTo>
                    <a:pt x="177" y="162"/>
                  </a:moveTo>
                  <a:cubicBezTo>
                    <a:pt x="177" y="125"/>
                    <a:pt x="177" y="125"/>
                    <a:pt x="177" y="125"/>
                  </a:cubicBezTo>
                  <a:cubicBezTo>
                    <a:pt x="158" y="125"/>
                    <a:pt x="158" y="125"/>
                    <a:pt x="158" y="125"/>
                  </a:cubicBezTo>
                  <a:cubicBezTo>
                    <a:pt x="159" y="122"/>
                    <a:pt x="159" y="119"/>
                    <a:pt x="161" y="116"/>
                  </a:cubicBezTo>
                  <a:cubicBezTo>
                    <a:pt x="180" y="116"/>
                    <a:pt x="180" y="116"/>
                    <a:pt x="180" y="116"/>
                  </a:cubicBezTo>
                  <a:cubicBezTo>
                    <a:pt x="180" y="105"/>
                    <a:pt x="180" y="105"/>
                    <a:pt x="180" y="105"/>
                  </a:cubicBezTo>
                  <a:cubicBezTo>
                    <a:pt x="115" y="105"/>
                    <a:pt x="115" y="105"/>
                    <a:pt x="115" y="105"/>
                  </a:cubicBezTo>
                  <a:cubicBezTo>
                    <a:pt x="115" y="134"/>
                    <a:pt x="115" y="134"/>
                    <a:pt x="115" y="134"/>
                  </a:cubicBezTo>
                  <a:cubicBezTo>
                    <a:pt x="115" y="150"/>
                    <a:pt x="114" y="174"/>
                    <a:pt x="102" y="190"/>
                  </a:cubicBezTo>
                  <a:cubicBezTo>
                    <a:pt x="105" y="191"/>
                    <a:pt x="110" y="195"/>
                    <a:pt x="112" y="197"/>
                  </a:cubicBezTo>
                  <a:cubicBezTo>
                    <a:pt x="125" y="179"/>
                    <a:pt x="127" y="152"/>
                    <a:pt x="127" y="134"/>
                  </a:cubicBezTo>
                  <a:cubicBezTo>
                    <a:pt x="127" y="116"/>
                    <a:pt x="127" y="116"/>
                    <a:pt x="127" y="116"/>
                  </a:cubicBezTo>
                  <a:cubicBezTo>
                    <a:pt x="147" y="116"/>
                    <a:pt x="147" y="116"/>
                    <a:pt x="147" y="116"/>
                  </a:cubicBezTo>
                  <a:cubicBezTo>
                    <a:pt x="146" y="119"/>
                    <a:pt x="146" y="122"/>
                    <a:pt x="146" y="125"/>
                  </a:cubicBezTo>
                  <a:cubicBezTo>
                    <a:pt x="130" y="125"/>
                    <a:pt x="130" y="125"/>
                    <a:pt x="130" y="125"/>
                  </a:cubicBezTo>
                  <a:cubicBezTo>
                    <a:pt x="130" y="162"/>
                    <a:pt x="130" y="162"/>
                    <a:pt x="130" y="162"/>
                  </a:cubicBezTo>
                  <a:cubicBezTo>
                    <a:pt x="147" y="162"/>
                    <a:pt x="147" y="162"/>
                    <a:pt x="147" y="162"/>
                  </a:cubicBezTo>
                  <a:cubicBezTo>
                    <a:pt x="147" y="184"/>
                    <a:pt x="147" y="184"/>
                    <a:pt x="147" y="184"/>
                  </a:cubicBezTo>
                  <a:cubicBezTo>
                    <a:pt x="147" y="186"/>
                    <a:pt x="146" y="186"/>
                    <a:pt x="145" y="186"/>
                  </a:cubicBezTo>
                  <a:cubicBezTo>
                    <a:pt x="144" y="186"/>
                    <a:pt x="140" y="186"/>
                    <a:pt x="136" y="186"/>
                  </a:cubicBezTo>
                  <a:cubicBezTo>
                    <a:pt x="137" y="189"/>
                    <a:pt x="139" y="193"/>
                    <a:pt x="139" y="196"/>
                  </a:cubicBezTo>
                  <a:cubicBezTo>
                    <a:pt x="146" y="197"/>
                    <a:pt x="150" y="196"/>
                    <a:pt x="154" y="195"/>
                  </a:cubicBezTo>
                  <a:cubicBezTo>
                    <a:pt x="158" y="193"/>
                    <a:pt x="158" y="190"/>
                    <a:pt x="158" y="185"/>
                  </a:cubicBezTo>
                  <a:cubicBezTo>
                    <a:pt x="158" y="162"/>
                    <a:pt x="158" y="162"/>
                    <a:pt x="158" y="162"/>
                  </a:cubicBezTo>
                  <a:lnTo>
                    <a:pt x="177" y="162"/>
                  </a:lnTo>
                  <a:close/>
                  <a:moveTo>
                    <a:pt x="132" y="166"/>
                  </a:moveTo>
                  <a:cubicBezTo>
                    <a:pt x="130" y="173"/>
                    <a:pt x="126" y="180"/>
                    <a:pt x="121" y="185"/>
                  </a:cubicBezTo>
                  <a:cubicBezTo>
                    <a:pt x="124" y="187"/>
                    <a:pt x="128" y="189"/>
                    <a:pt x="131" y="191"/>
                  </a:cubicBezTo>
                  <a:cubicBezTo>
                    <a:pt x="135" y="186"/>
                    <a:pt x="140" y="177"/>
                    <a:pt x="143" y="169"/>
                  </a:cubicBezTo>
                  <a:lnTo>
                    <a:pt x="132" y="166"/>
                  </a:lnTo>
                  <a:close/>
                  <a:moveTo>
                    <a:pt x="141" y="139"/>
                  </a:moveTo>
                  <a:cubicBezTo>
                    <a:pt x="165" y="139"/>
                    <a:pt x="165" y="139"/>
                    <a:pt x="165" y="139"/>
                  </a:cubicBezTo>
                  <a:cubicBezTo>
                    <a:pt x="165" y="133"/>
                    <a:pt x="165" y="133"/>
                    <a:pt x="165" y="133"/>
                  </a:cubicBezTo>
                  <a:cubicBezTo>
                    <a:pt x="141" y="133"/>
                    <a:pt x="141" y="133"/>
                    <a:pt x="141" y="133"/>
                  </a:cubicBezTo>
                  <a:lnTo>
                    <a:pt x="141" y="139"/>
                  </a:lnTo>
                  <a:close/>
                  <a:moveTo>
                    <a:pt x="141" y="153"/>
                  </a:moveTo>
                  <a:cubicBezTo>
                    <a:pt x="165" y="153"/>
                    <a:pt x="165" y="153"/>
                    <a:pt x="165" y="153"/>
                  </a:cubicBezTo>
                  <a:cubicBezTo>
                    <a:pt x="165" y="147"/>
                    <a:pt x="165" y="147"/>
                    <a:pt x="165" y="147"/>
                  </a:cubicBezTo>
                  <a:cubicBezTo>
                    <a:pt x="141" y="147"/>
                    <a:pt x="141" y="147"/>
                    <a:pt x="141" y="147"/>
                  </a:cubicBezTo>
                  <a:lnTo>
                    <a:pt x="141" y="153"/>
                  </a:lnTo>
                  <a:close/>
                  <a:moveTo>
                    <a:pt x="161" y="169"/>
                  </a:moveTo>
                  <a:cubicBezTo>
                    <a:pt x="165" y="176"/>
                    <a:pt x="169" y="184"/>
                    <a:pt x="171" y="190"/>
                  </a:cubicBezTo>
                  <a:cubicBezTo>
                    <a:pt x="182" y="185"/>
                    <a:pt x="182" y="185"/>
                    <a:pt x="182" y="185"/>
                  </a:cubicBezTo>
                  <a:cubicBezTo>
                    <a:pt x="180" y="180"/>
                    <a:pt x="176" y="171"/>
                    <a:pt x="172" y="165"/>
                  </a:cubicBezTo>
                  <a:lnTo>
                    <a:pt x="161" y="169"/>
                  </a:lnTo>
                  <a:close/>
                  <a:moveTo>
                    <a:pt x="248" y="153"/>
                  </a:moveTo>
                  <a:cubicBezTo>
                    <a:pt x="246" y="153"/>
                    <a:pt x="246" y="153"/>
                    <a:pt x="246" y="153"/>
                  </a:cubicBezTo>
                  <a:cubicBezTo>
                    <a:pt x="219" y="153"/>
                    <a:pt x="219" y="153"/>
                    <a:pt x="219" y="153"/>
                  </a:cubicBezTo>
                  <a:cubicBezTo>
                    <a:pt x="219" y="164"/>
                    <a:pt x="219" y="164"/>
                    <a:pt x="219" y="164"/>
                  </a:cubicBezTo>
                  <a:cubicBezTo>
                    <a:pt x="239" y="164"/>
                    <a:pt x="239" y="164"/>
                    <a:pt x="239" y="164"/>
                  </a:cubicBezTo>
                  <a:cubicBezTo>
                    <a:pt x="234" y="173"/>
                    <a:pt x="225" y="180"/>
                    <a:pt x="215" y="183"/>
                  </a:cubicBezTo>
                  <a:cubicBezTo>
                    <a:pt x="218" y="186"/>
                    <a:pt x="221" y="191"/>
                    <a:pt x="222" y="194"/>
                  </a:cubicBezTo>
                  <a:cubicBezTo>
                    <a:pt x="238" y="187"/>
                    <a:pt x="250" y="174"/>
                    <a:pt x="255" y="156"/>
                  </a:cubicBezTo>
                  <a:lnTo>
                    <a:pt x="248" y="153"/>
                  </a:lnTo>
                  <a:close/>
                  <a:moveTo>
                    <a:pt x="299" y="148"/>
                  </a:moveTo>
                  <a:cubicBezTo>
                    <a:pt x="301" y="148"/>
                    <a:pt x="301" y="148"/>
                    <a:pt x="301" y="148"/>
                  </a:cubicBezTo>
                  <a:cubicBezTo>
                    <a:pt x="301" y="108"/>
                    <a:pt x="301" y="108"/>
                    <a:pt x="301" y="108"/>
                  </a:cubicBezTo>
                  <a:cubicBezTo>
                    <a:pt x="267" y="108"/>
                    <a:pt x="267" y="108"/>
                    <a:pt x="267" y="108"/>
                  </a:cubicBezTo>
                  <a:cubicBezTo>
                    <a:pt x="269" y="106"/>
                    <a:pt x="271" y="103"/>
                    <a:pt x="272" y="101"/>
                  </a:cubicBezTo>
                  <a:cubicBezTo>
                    <a:pt x="257" y="99"/>
                    <a:pt x="257" y="99"/>
                    <a:pt x="257" y="99"/>
                  </a:cubicBezTo>
                  <a:cubicBezTo>
                    <a:pt x="257" y="102"/>
                    <a:pt x="255" y="105"/>
                    <a:pt x="253" y="108"/>
                  </a:cubicBezTo>
                  <a:cubicBezTo>
                    <a:pt x="228" y="108"/>
                    <a:pt x="228" y="108"/>
                    <a:pt x="228" y="108"/>
                  </a:cubicBezTo>
                  <a:cubicBezTo>
                    <a:pt x="228" y="148"/>
                    <a:pt x="228" y="148"/>
                    <a:pt x="228" y="148"/>
                  </a:cubicBezTo>
                  <a:cubicBezTo>
                    <a:pt x="258" y="148"/>
                    <a:pt x="258" y="148"/>
                    <a:pt x="258" y="148"/>
                  </a:cubicBezTo>
                  <a:cubicBezTo>
                    <a:pt x="258" y="184"/>
                    <a:pt x="258" y="184"/>
                    <a:pt x="258" y="184"/>
                  </a:cubicBezTo>
                  <a:cubicBezTo>
                    <a:pt x="258" y="185"/>
                    <a:pt x="258" y="185"/>
                    <a:pt x="256" y="185"/>
                  </a:cubicBezTo>
                  <a:cubicBezTo>
                    <a:pt x="254" y="186"/>
                    <a:pt x="248" y="186"/>
                    <a:pt x="243" y="185"/>
                  </a:cubicBezTo>
                  <a:cubicBezTo>
                    <a:pt x="244" y="189"/>
                    <a:pt x="246" y="193"/>
                    <a:pt x="247" y="197"/>
                  </a:cubicBezTo>
                  <a:cubicBezTo>
                    <a:pt x="255" y="197"/>
                    <a:pt x="261" y="196"/>
                    <a:pt x="265" y="195"/>
                  </a:cubicBezTo>
                  <a:cubicBezTo>
                    <a:pt x="269" y="193"/>
                    <a:pt x="270" y="190"/>
                    <a:pt x="270" y="184"/>
                  </a:cubicBezTo>
                  <a:cubicBezTo>
                    <a:pt x="270" y="169"/>
                    <a:pt x="270" y="169"/>
                    <a:pt x="270" y="169"/>
                  </a:cubicBezTo>
                  <a:cubicBezTo>
                    <a:pt x="279" y="181"/>
                    <a:pt x="291" y="189"/>
                    <a:pt x="306" y="193"/>
                  </a:cubicBezTo>
                  <a:cubicBezTo>
                    <a:pt x="308" y="190"/>
                    <a:pt x="311" y="185"/>
                    <a:pt x="314" y="182"/>
                  </a:cubicBezTo>
                  <a:cubicBezTo>
                    <a:pt x="303" y="180"/>
                    <a:pt x="294" y="175"/>
                    <a:pt x="286" y="169"/>
                  </a:cubicBezTo>
                  <a:cubicBezTo>
                    <a:pt x="293" y="165"/>
                    <a:pt x="301" y="160"/>
                    <a:pt x="308" y="155"/>
                  </a:cubicBezTo>
                  <a:lnTo>
                    <a:pt x="299" y="148"/>
                  </a:lnTo>
                  <a:close/>
                  <a:moveTo>
                    <a:pt x="241" y="123"/>
                  </a:moveTo>
                  <a:cubicBezTo>
                    <a:pt x="288" y="123"/>
                    <a:pt x="288" y="123"/>
                    <a:pt x="288" y="123"/>
                  </a:cubicBezTo>
                  <a:cubicBezTo>
                    <a:pt x="288" y="118"/>
                    <a:pt x="288" y="118"/>
                    <a:pt x="288" y="118"/>
                  </a:cubicBezTo>
                  <a:cubicBezTo>
                    <a:pt x="241" y="118"/>
                    <a:pt x="241" y="118"/>
                    <a:pt x="241" y="118"/>
                  </a:cubicBezTo>
                  <a:lnTo>
                    <a:pt x="241" y="123"/>
                  </a:lnTo>
                  <a:close/>
                  <a:moveTo>
                    <a:pt x="241" y="138"/>
                  </a:moveTo>
                  <a:cubicBezTo>
                    <a:pt x="288" y="138"/>
                    <a:pt x="288" y="138"/>
                    <a:pt x="288" y="138"/>
                  </a:cubicBezTo>
                  <a:cubicBezTo>
                    <a:pt x="288" y="132"/>
                    <a:pt x="288" y="132"/>
                    <a:pt x="288" y="132"/>
                  </a:cubicBezTo>
                  <a:cubicBezTo>
                    <a:pt x="241" y="132"/>
                    <a:pt x="241" y="132"/>
                    <a:pt x="241" y="132"/>
                  </a:cubicBezTo>
                  <a:lnTo>
                    <a:pt x="241" y="138"/>
                  </a:lnTo>
                  <a:close/>
                  <a:moveTo>
                    <a:pt x="270" y="149"/>
                  </a:moveTo>
                  <a:cubicBezTo>
                    <a:pt x="273" y="154"/>
                    <a:pt x="275" y="158"/>
                    <a:pt x="279" y="162"/>
                  </a:cubicBezTo>
                  <a:cubicBezTo>
                    <a:pt x="285" y="158"/>
                    <a:pt x="292" y="152"/>
                    <a:pt x="297" y="148"/>
                  </a:cubicBezTo>
                  <a:cubicBezTo>
                    <a:pt x="270" y="148"/>
                    <a:pt x="270" y="148"/>
                    <a:pt x="270" y="148"/>
                  </a:cubicBezTo>
                  <a:lnTo>
                    <a:pt x="270" y="149"/>
                  </a:lnTo>
                  <a:close/>
                </a:path>
              </a:pathLst>
            </a:custGeom>
            <a:solidFill>
              <a:schemeClr val="accent3">
                <a:lumMod val="60000"/>
                <a:lumOff val="40000"/>
              </a:schemeClr>
            </a:solidFill>
            <a:ln>
              <a:noFill/>
            </a:ln>
          </p:spPr>
          <p:txBody>
            <a:bodyPr vert="horz" wrap="square" lIns="62215" tIns="31107" rIns="62215" bIns="31107" numCol="1" anchor="t" anchorCtr="0" compatLnSpc="1">
              <a:prstTxWarp prst="textNoShape">
                <a:avLst/>
              </a:prstTxWarp>
            </a:bodyPr>
            <a:lstStyle/>
            <a:p>
              <a:pPr marL="0" marR="0" lvl="0" indent="0" algn="l" defTabSz="914355" rtl="0" eaLnBrk="1" fontAlgn="auto" latinLnBrk="0" hangingPunct="1">
                <a:lnSpc>
                  <a:spcPct val="100000"/>
                </a:lnSpc>
                <a:spcBef>
                  <a:spcPts val="0"/>
                </a:spcBef>
                <a:spcAft>
                  <a:spcPts val="0"/>
                </a:spcAft>
                <a:buClrTx/>
                <a:buSzTx/>
                <a:buFontTx/>
                <a:buNone/>
                <a:tabLst/>
                <a:defRPr/>
              </a:pPr>
              <a:endParaRPr kumimoji="1" lang="ja-JP" altLang="en-US" sz="1225"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33" name="Freeform 117">
              <a:extLst>
                <a:ext uri="{FF2B5EF4-FFF2-40B4-BE49-F238E27FC236}">
                  <a16:creationId xmlns:a16="http://schemas.microsoft.com/office/drawing/2014/main" id="{B26754F7-3654-0641-CD79-94E5D43A00B1}"/>
                </a:ext>
              </a:extLst>
            </p:cNvPr>
            <p:cNvSpPr>
              <a:spLocks noEditPoints="1"/>
            </p:cNvSpPr>
            <p:nvPr/>
          </p:nvSpPr>
          <p:spPr bwMode="auto">
            <a:xfrm>
              <a:off x="5568059" y="3377948"/>
              <a:ext cx="611984" cy="462769"/>
            </a:xfrm>
            <a:custGeom>
              <a:avLst/>
              <a:gdLst>
                <a:gd name="T0" fmla="*/ 238 w 238"/>
                <a:gd name="T1" fmla="*/ 45 h 179"/>
                <a:gd name="T2" fmla="*/ 0 w 238"/>
                <a:gd name="T3" fmla="*/ 179 h 179"/>
                <a:gd name="T4" fmla="*/ 192 w 238"/>
                <a:gd name="T5" fmla="*/ 0 h 179"/>
                <a:gd name="T6" fmla="*/ 197 w 238"/>
                <a:gd name="T7" fmla="*/ 0 h 179"/>
                <a:gd name="T8" fmla="*/ 238 w 238"/>
                <a:gd name="T9" fmla="*/ 41 h 179"/>
                <a:gd name="T10" fmla="*/ 137 w 238"/>
                <a:gd name="T11" fmla="*/ 20 h 179"/>
                <a:gd name="T12" fmla="*/ 28 w 238"/>
                <a:gd name="T13" fmla="*/ 25 h 179"/>
                <a:gd name="T14" fmla="*/ 137 w 238"/>
                <a:gd name="T15" fmla="*/ 20 h 179"/>
                <a:gd name="T16" fmla="*/ 28 w 238"/>
                <a:gd name="T17" fmla="*/ 34 h 179"/>
                <a:gd name="T18" fmla="*/ 137 w 238"/>
                <a:gd name="T19" fmla="*/ 39 h 179"/>
                <a:gd name="T20" fmla="*/ 205 w 238"/>
                <a:gd name="T21" fmla="*/ 69 h 179"/>
                <a:gd name="T22" fmla="*/ 146 w 238"/>
                <a:gd name="T23" fmla="*/ 69 h 179"/>
                <a:gd name="T24" fmla="*/ 87 w 238"/>
                <a:gd name="T25" fmla="*/ 69 h 179"/>
                <a:gd name="T26" fmla="*/ 28 w 238"/>
                <a:gd name="T27" fmla="*/ 69 h 179"/>
                <a:gd name="T28" fmla="*/ 28 w 238"/>
                <a:gd name="T29" fmla="*/ 90 h 179"/>
                <a:gd name="T30" fmla="*/ 28 w 238"/>
                <a:gd name="T31" fmla="*/ 110 h 179"/>
                <a:gd name="T32" fmla="*/ 28 w 238"/>
                <a:gd name="T33" fmla="*/ 131 h 179"/>
                <a:gd name="T34" fmla="*/ 28 w 238"/>
                <a:gd name="T35" fmla="*/ 151 h 179"/>
                <a:gd name="T36" fmla="*/ 33 w 238"/>
                <a:gd name="T37" fmla="*/ 155 h 179"/>
                <a:gd name="T38" fmla="*/ 91 w 238"/>
                <a:gd name="T39" fmla="*/ 155 h 179"/>
                <a:gd name="T40" fmla="*/ 150 w 238"/>
                <a:gd name="T41" fmla="*/ 155 h 179"/>
                <a:gd name="T42" fmla="*/ 210 w 238"/>
                <a:gd name="T43" fmla="*/ 155 h 179"/>
                <a:gd name="T44" fmla="*/ 210 w 238"/>
                <a:gd name="T45" fmla="*/ 135 h 179"/>
                <a:gd name="T46" fmla="*/ 210 w 238"/>
                <a:gd name="T47" fmla="*/ 114 h 179"/>
                <a:gd name="T48" fmla="*/ 210 w 238"/>
                <a:gd name="T49" fmla="*/ 94 h 179"/>
                <a:gd name="T50" fmla="*/ 210 w 238"/>
                <a:gd name="T51" fmla="*/ 74 h 179"/>
                <a:gd name="T52" fmla="*/ 205 w 238"/>
                <a:gd name="T53" fmla="*/ 69 h 179"/>
                <a:gd name="T54" fmla="*/ 146 w 238"/>
                <a:gd name="T55" fmla="*/ 90 h 179"/>
                <a:gd name="T56" fmla="*/ 91 w 238"/>
                <a:gd name="T57" fmla="*/ 74 h 179"/>
                <a:gd name="T58" fmla="*/ 91 w 238"/>
                <a:gd name="T59" fmla="*/ 110 h 179"/>
                <a:gd name="T60" fmla="*/ 146 w 238"/>
                <a:gd name="T61" fmla="*/ 94 h 179"/>
                <a:gd name="T62" fmla="*/ 91 w 238"/>
                <a:gd name="T63" fmla="*/ 110 h 179"/>
                <a:gd name="T64" fmla="*/ 146 w 238"/>
                <a:gd name="T65" fmla="*/ 131 h 179"/>
                <a:gd name="T66" fmla="*/ 91 w 238"/>
                <a:gd name="T67" fmla="*/ 114 h 179"/>
                <a:gd name="T68" fmla="*/ 33 w 238"/>
                <a:gd name="T69" fmla="*/ 74 h 179"/>
                <a:gd name="T70" fmla="*/ 87 w 238"/>
                <a:gd name="T71" fmla="*/ 90 h 179"/>
                <a:gd name="T72" fmla="*/ 33 w 238"/>
                <a:gd name="T73" fmla="*/ 74 h 179"/>
                <a:gd name="T74" fmla="*/ 87 w 238"/>
                <a:gd name="T75" fmla="*/ 94 h 179"/>
                <a:gd name="T76" fmla="*/ 33 w 238"/>
                <a:gd name="T77" fmla="*/ 110 h 179"/>
                <a:gd name="T78" fmla="*/ 33 w 238"/>
                <a:gd name="T79" fmla="*/ 114 h 179"/>
                <a:gd name="T80" fmla="*/ 87 w 238"/>
                <a:gd name="T81" fmla="*/ 131 h 179"/>
                <a:gd name="T82" fmla="*/ 33 w 238"/>
                <a:gd name="T83" fmla="*/ 114 h 179"/>
                <a:gd name="T84" fmla="*/ 33 w 238"/>
                <a:gd name="T85" fmla="*/ 135 h 179"/>
                <a:gd name="T86" fmla="*/ 87 w 238"/>
                <a:gd name="T87" fmla="*/ 151 h 179"/>
                <a:gd name="T88" fmla="*/ 91 w 238"/>
                <a:gd name="T89" fmla="*/ 151 h 179"/>
                <a:gd name="T90" fmla="*/ 146 w 238"/>
                <a:gd name="T91" fmla="*/ 135 h 179"/>
                <a:gd name="T92" fmla="*/ 91 w 238"/>
                <a:gd name="T93" fmla="*/ 151 h 179"/>
                <a:gd name="T94" fmla="*/ 150 w 238"/>
                <a:gd name="T95" fmla="*/ 151 h 179"/>
                <a:gd name="T96" fmla="*/ 205 w 238"/>
                <a:gd name="T97" fmla="*/ 135 h 179"/>
                <a:gd name="T98" fmla="*/ 205 w 238"/>
                <a:gd name="T99" fmla="*/ 131 h 179"/>
                <a:gd name="T100" fmla="*/ 150 w 238"/>
                <a:gd name="T101" fmla="*/ 114 h 179"/>
                <a:gd name="T102" fmla="*/ 205 w 238"/>
                <a:gd name="T103" fmla="*/ 131 h 179"/>
                <a:gd name="T104" fmla="*/ 150 w 238"/>
                <a:gd name="T105" fmla="*/ 110 h 179"/>
                <a:gd name="T106" fmla="*/ 205 w 238"/>
                <a:gd name="T107" fmla="*/ 94 h 179"/>
                <a:gd name="T108" fmla="*/ 205 w 238"/>
                <a:gd name="T109" fmla="*/ 90 h 179"/>
                <a:gd name="T110" fmla="*/ 150 w 238"/>
                <a:gd name="T111" fmla="*/ 74 h 179"/>
                <a:gd name="T112" fmla="*/ 205 w 238"/>
                <a:gd name="T113" fmla="*/ 9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8" h="179">
                  <a:moveTo>
                    <a:pt x="192" y="45"/>
                  </a:moveTo>
                  <a:lnTo>
                    <a:pt x="238" y="45"/>
                  </a:lnTo>
                  <a:lnTo>
                    <a:pt x="238" y="179"/>
                  </a:lnTo>
                  <a:lnTo>
                    <a:pt x="0" y="179"/>
                  </a:lnTo>
                  <a:lnTo>
                    <a:pt x="0" y="0"/>
                  </a:lnTo>
                  <a:lnTo>
                    <a:pt x="192" y="0"/>
                  </a:lnTo>
                  <a:lnTo>
                    <a:pt x="192" y="45"/>
                  </a:lnTo>
                  <a:close/>
                  <a:moveTo>
                    <a:pt x="197" y="0"/>
                  </a:moveTo>
                  <a:lnTo>
                    <a:pt x="197" y="41"/>
                  </a:lnTo>
                  <a:lnTo>
                    <a:pt x="238" y="41"/>
                  </a:lnTo>
                  <a:lnTo>
                    <a:pt x="197" y="0"/>
                  </a:lnTo>
                  <a:close/>
                  <a:moveTo>
                    <a:pt x="137" y="20"/>
                  </a:moveTo>
                  <a:lnTo>
                    <a:pt x="28" y="20"/>
                  </a:lnTo>
                  <a:lnTo>
                    <a:pt x="28" y="25"/>
                  </a:lnTo>
                  <a:lnTo>
                    <a:pt x="137" y="25"/>
                  </a:lnTo>
                  <a:lnTo>
                    <a:pt x="137" y="20"/>
                  </a:lnTo>
                  <a:close/>
                  <a:moveTo>
                    <a:pt x="137" y="34"/>
                  </a:moveTo>
                  <a:lnTo>
                    <a:pt x="28" y="34"/>
                  </a:lnTo>
                  <a:lnTo>
                    <a:pt x="28" y="39"/>
                  </a:lnTo>
                  <a:lnTo>
                    <a:pt x="137" y="39"/>
                  </a:lnTo>
                  <a:lnTo>
                    <a:pt x="137" y="34"/>
                  </a:lnTo>
                  <a:close/>
                  <a:moveTo>
                    <a:pt x="205" y="69"/>
                  </a:moveTo>
                  <a:lnTo>
                    <a:pt x="150" y="69"/>
                  </a:lnTo>
                  <a:lnTo>
                    <a:pt x="146" y="69"/>
                  </a:lnTo>
                  <a:lnTo>
                    <a:pt x="91" y="69"/>
                  </a:lnTo>
                  <a:lnTo>
                    <a:pt x="87" y="69"/>
                  </a:lnTo>
                  <a:lnTo>
                    <a:pt x="33" y="69"/>
                  </a:lnTo>
                  <a:lnTo>
                    <a:pt x="28" y="69"/>
                  </a:lnTo>
                  <a:lnTo>
                    <a:pt x="28" y="74"/>
                  </a:lnTo>
                  <a:lnTo>
                    <a:pt x="28" y="90"/>
                  </a:lnTo>
                  <a:lnTo>
                    <a:pt x="28" y="94"/>
                  </a:lnTo>
                  <a:lnTo>
                    <a:pt x="28" y="110"/>
                  </a:lnTo>
                  <a:lnTo>
                    <a:pt x="28" y="114"/>
                  </a:lnTo>
                  <a:lnTo>
                    <a:pt x="28" y="131"/>
                  </a:lnTo>
                  <a:lnTo>
                    <a:pt x="28" y="135"/>
                  </a:lnTo>
                  <a:lnTo>
                    <a:pt x="28" y="151"/>
                  </a:lnTo>
                  <a:lnTo>
                    <a:pt x="28" y="155"/>
                  </a:lnTo>
                  <a:lnTo>
                    <a:pt x="33" y="155"/>
                  </a:lnTo>
                  <a:lnTo>
                    <a:pt x="87" y="155"/>
                  </a:lnTo>
                  <a:lnTo>
                    <a:pt x="91" y="155"/>
                  </a:lnTo>
                  <a:lnTo>
                    <a:pt x="146" y="155"/>
                  </a:lnTo>
                  <a:lnTo>
                    <a:pt x="150" y="155"/>
                  </a:lnTo>
                  <a:lnTo>
                    <a:pt x="205" y="155"/>
                  </a:lnTo>
                  <a:lnTo>
                    <a:pt x="210" y="155"/>
                  </a:lnTo>
                  <a:lnTo>
                    <a:pt x="210" y="151"/>
                  </a:lnTo>
                  <a:lnTo>
                    <a:pt x="210" y="135"/>
                  </a:lnTo>
                  <a:lnTo>
                    <a:pt x="210" y="131"/>
                  </a:lnTo>
                  <a:lnTo>
                    <a:pt x="210" y="114"/>
                  </a:lnTo>
                  <a:lnTo>
                    <a:pt x="210" y="110"/>
                  </a:lnTo>
                  <a:lnTo>
                    <a:pt x="210" y="94"/>
                  </a:lnTo>
                  <a:lnTo>
                    <a:pt x="210" y="90"/>
                  </a:lnTo>
                  <a:lnTo>
                    <a:pt x="210" y="74"/>
                  </a:lnTo>
                  <a:lnTo>
                    <a:pt x="210" y="69"/>
                  </a:lnTo>
                  <a:lnTo>
                    <a:pt x="205" y="69"/>
                  </a:lnTo>
                  <a:close/>
                  <a:moveTo>
                    <a:pt x="146" y="74"/>
                  </a:moveTo>
                  <a:lnTo>
                    <a:pt x="146" y="90"/>
                  </a:lnTo>
                  <a:lnTo>
                    <a:pt x="91" y="90"/>
                  </a:lnTo>
                  <a:lnTo>
                    <a:pt x="91" y="74"/>
                  </a:lnTo>
                  <a:lnTo>
                    <a:pt x="146" y="74"/>
                  </a:lnTo>
                  <a:close/>
                  <a:moveTo>
                    <a:pt x="91" y="110"/>
                  </a:moveTo>
                  <a:lnTo>
                    <a:pt x="91" y="94"/>
                  </a:lnTo>
                  <a:lnTo>
                    <a:pt x="146" y="94"/>
                  </a:lnTo>
                  <a:lnTo>
                    <a:pt x="146" y="110"/>
                  </a:lnTo>
                  <a:lnTo>
                    <a:pt x="91" y="110"/>
                  </a:lnTo>
                  <a:close/>
                  <a:moveTo>
                    <a:pt x="146" y="114"/>
                  </a:moveTo>
                  <a:lnTo>
                    <a:pt x="146" y="131"/>
                  </a:lnTo>
                  <a:lnTo>
                    <a:pt x="91" y="131"/>
                  </a:lnTo>
                  <a:lnTo>
                    <a:pt x="91" y="114"/>
                  </a:lnTo>
                  <a:lnTo>
                    <a:pt x="146" y="114"/>
                  </a:lnTo>
                  <a:close/>
                  <a:moveTo>
                    <a:pt x="33" y="74"/>
                  </a:moveTo>
                  <a:lnTo>
                    <a:pt x="87" y="74"/>
                  </a:lnTo>
                  <a:lnTo>
                    <a:pt x="87" y="90"/>
                  </a:lnTo>
                  <a:lnTo>
                    <a:pt x="33" y="90"/>
                  </a:lnTo>
                  <a:lnTo>
                    <a:pt x="33" y="74"/>
                  </a:lnTo>
                  <a:close/>
                  <a:moveTo>
                    <a:pt x="33" y="94"/>
                  </a:moveTo>
                  <a:lnTo>
                    <a:pt x="87" y="94"/>
                  </a:lnTo>
                  <a:lnTo>
                    <a:pt x="87" y="110"/>
                  </a:lnTo>
                  <a:lnTo>
                    <a:pt x="33" y="110"/>
                  </a:lnTo>
                  <a:lnTo>
                    <a:pt x="33" y="94"/>
                  </a:lnTo>
                  <a:close/>
                  <a:moveTo>
                    <a:pt x="33" y="114"/>
                  </a:moveTo>
                  <a:lnTo>
                    <a:pt x="87" y="114"/>
                  </a:lnTo>
                  <a:lnTo>
                    <a:pt x="87" y="131"/>
                  </a:lnTo>
                  <a:lnTo>
                    <a:pt x="33" y="131"/>
                  </a:lnTo>
                  <a:lnTo>
                    <a:pt x="33" y="114"/>
                  </a:lnTo>
                  <a:close/>
                  <a:moveTo>
                    <a:pt x="33" y="151"/>
                  </a:moveTo>
                  <a:lnTo>
                    <a:pt x="33" y="135"/>
                  </a:lnTo>
                  <a:lnTo>
                    <a:pt x="87" y="135"/>
                  </a:lnTo>
                  <a:lnTo>
                    <a:pt x="87" y="151"/>
                  </a:lnTo>
                  <a:lnTo>
                    <a:pt x="33" y="151"/>
                  </a:lnTo>
                  <a:close/>
                  <a:moveTo>
                    <a:pt x="91" y="151"/>
                  </a:moveTo>
                  <a:lnTo>
                    <a:pt x="91" y="135"/>
                  </a:lnTo>
                  <a:lnTo>
                    <a:pt x="146" y="135"/>
                  </a:lnTo>
                  <a:lnTo>
                    <a:pt x="146" y="151"/>
                  </a:lnTo>
                  <a:lnTo>
                    <a:pt x="91" y="151"/>
                  </a:lnTo>
                  <a:close/>
                  <a:moveTo>
                    <a:pt x="205" y="151"/>
                  </a:moveTo>
                  <a:lnTo>
                    <a:pt x="150" y="151"/>
                  </a:lnTo>
                  <a:lnTo>
                    <a:pt x="150" y="135"/>
                  </a:lnTo>
                  <a:lnTo>
                    <a:pt x="205" y="135"/>
                  </a:lnTo>
                  <a:lnTo>
                    <a:pt x="205" y="151"/>
                  </a:lnTo>
                  <a:close/>
                  <a:moveTo>
                    <a:pt x="205" y="131"/>
                  </a:moveTo>
                  <a:lnTo>
                    <a:pt x="150" y="131"/>
                  </a:lnTo>
                  <a:lnTo>
                    <a:pt x="150" y="114"/>
                  </a:lnTo>
                  <a:lnTo>
                    <a:pt x="205" y="114"/>
                  </a:lnTo>
                  <a:lnTo>
                    <a:pt x="205" y="131"/>
                  </a:lnTo>
                  <a:close/>
                  <a:moveTo>
                    <a:pt x="205" y="110"/>
                  </a:moveTo>
                  <a:lnTo>
                    <a:pt x="150" y="110"/>
                  </a:lnTo>
                  <a:lnTo>
                    <a:pt x="150" y="94"/>
                  </a:lnTo>
                  <a:lnTo>
                    <a:pt x="205" y="94"/>
                  </a:lnTo>
                  <a:lnTo>
                    <a:pt x="205" y="110"/>
                  </a:lnTo>
                  <a:close/>
                  <a:moveTo>
                    <a:pt x="205" y="90"/>
                  </a:moveTo>
                  <a:lnTo>
                    <a:pt x="150" y="90"/>
                  </a:lnTo>
                  <a:lnTo>
                    <a:pt x="150" y="74"/>
                  </a:lnTo>
                  <a:lnTo>
                    <a:pt x="205" y="74"/>
                  </a:lnTo>
                  <a:lnTo>
                    <a:pt x="205" y="90"/>
                  </a:lnTo>
                  <a:close/>
                </a:path>
              </a:pathLst>
            </a:custGeom>
            <a:solidFill>
              <a:schemeClr val="accent3">
                <a:lumMod val="60000"/>
                <a:lumOff val="40000"/>
              </a:schemeClr>
            </a:solidFill>
            <a:ln>
              <a:noFill/>
            </a:ln>
          </p:spPr>
          <p:txBody>
            <a:bodyPr vert="horz" wrap="square" lIns="62215" tIns="31107" rIns="62215" bIns="31107" numCol="1" anchor="t" anchorCtr="0" compatLnSpc="1">
              <a:prstTxWarp prst="textNoShape">
                <a:avLst/>
              </a:prstTxWarp>
            </a:bodyPr>
            <a:lstStyle/>
            <a:p>
              <a:pPr marL="0" marR="0" lvl="0" indent="0" algn="l" defTabSz="914355" rtl="0" eaLnBrk="1" fontAlgn="auto" latinLnBrk="0" hangingPunct="1">
                <a:lnSpc>
                  <a:spcPct val="100000"/>
                </a:lnSpc>
                <a:spcBef>
                  <a:spcPts val="0"/>
                </a:spcBef>
                <a:spcAft>
                  <a:spcPts val="0"/>
                </a:spcAft>
                <a:buClrTx/>
                <a:buSzTx/>
                <a:buFontTx/>
                <a:buNone/>
                <a:tabLst/>
                <a:defRPr/>
              </a:pPr>
              <a:endParaRPr kumimoji="1" lang="ja-JP" altLang="en-US" sz="1225" b="0" i="0" u="none" strike="noStrike" kern="1200" cap="none" spc="0" normalizeH="0" baseline="0" noProof="0">
                <a:ln>
                  <a:noFill/>
                </a:ln>
                <a:solidFill>
                  <a:prstClr val="black"/>
                </a:solidFill>
                <a:effectLst/>
                <a:uLnTx/>
                <a:uFillTx/>
                <a:latin typeface="メイリオ"/>
                <a:ea typeface="メイリオ"/>
                <a:cs typeface="+mn-cs"/>
              </a:endParaRPr>
            </a:p>
          </p:txBody>
        </p:sp>
      </p:grpSp>
      <p:grpSp>
        <p:nvGrpSpPr>
          <p:cNvPr id="34" name="グループ化 33">
            <a:extLst>
              <a:ext uri="{FF2B5EF4-FFF2-40B4-BE49-F238E27FC236}">
                <a16:creationId xmlns:a16="http://schemas.microsoft.com/office/drawing/2014/main" id="{DE85340D-A9D1-D0B3-5A4F-32FEC05B83D2}"/>
              </a:ext>
            </a:extLst>
          </p:cNvPr>
          <p:cNvGrpSpPr/>
          <p:nvPr/>
        </p:nvGrpSpPr>
        <p:grpSpPr>
          <a:xfrm>
            <a:off x="1979847" y="2029705"/>
            <a:ext cx="1605447" cy="1285221"/>
            <a:chOff x="611560" y="3376729"/>
            <a:chExt cx="1737117" cy="1355261"/>
          </a:xfrm>
        </p:grpSpPr>
        <p:sp>
          <p:nvSpPr>
            <p:cNvPr id="35" name="角丸四角形 9">
              <a:extLst>
                <a:ext uri="{FF2B5EF4-FFF2-40B4-BE49-F238E27FC236}">
                  <a16:creationId xmlns:a16="http://schemas.microsoft.com/office/drawing/2014/main" id="{BA96786C-306E-C086-DBF7-63E777FA6F7C}"/>
                </a:ext>
              </a:extLst>
            </p:cNvPr>
            <p:cNvSpPr/>
            <p:nvPr/>
          </p:nvSpPr>
          <p:spPr>
            <a:xfrm>
              <a:off x="611560" y="3376729"/>
              <a:ext cx="1737117" cy="1355261"/>
            </a:xfrm>
            <a:prstGeom prst="round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ja-JP" altLang="en-US" sz="1400" b="1">
                  <a:solidFill>
                    <a:schemeClr val="tx1">
                      <a:lumMod val="65000"/>
                      <a:lumOff val="35000"/>
                    </a:schemeClr>
                  </a:solidFill>
                </a:rPr>
                <a:t>賞与</a:t>
              </a:r>
              <a:r>
                <a:rPr kumimoji="1" lang="ja-JP" altLang="en-US" sz="1400" b="1">
                  <a:solidFill>
                    <a:schemeClr val="tx1">
                      <a:lumMod val="65000"/>
                      <a:lumOff val="35000"/>
                    </a:schemeClr>
                  </a:solidFill>
                </a:rPr>
                <a:t>明細書</a:t>
              </a:r>
            </a:p>
          </p:txBody>
        </p:sp>
        <p:sp>
          <p:nvSpPr>
            <p:cNvPr id="36" name="Freeform 7">
              <a:extLst>
                <a:ext uri="{FF2B5EF4-FFF2-40B4-BE49-F238E27FC236}">
                  <a16:creationId xmlns:a16="http://schemas.microsoft.com/office/drawing/2014/main" id="{C5A55B96-3D77-8EE2-C34D-6D6546DF86D9}"/>
                </a:ext>
              </a:extLst>
            </p:cNvPr>
            <p:cNvSpPr>
              <a:spLocks noEditPoints="1"/>
            </p:cNvSpPr>
            <p:nvPr/>
          </p:nvSpPr>
          <p:spPr bwMode="auto">
            <a:xfrm>
              <a:off x="1045376" y="3624027"/>
              <a:ext cx="776590" cy="522375"/>
            </a:xfrm>
            <a:custGeom>
              <a:avLst/>
              <a:gdLst>
                <a:gd name="T0" fmla="*/ 136 w 181"/>
                <a:gd name="T1" fmla="*/ 45 h 238"/>
                <a:gd name="T2" fmla="*/ 181 w 181"/>
                <a:gd name="T3" fmla="*/ 45 h 238"/>
                <a:gd name="T4" fmla="*/ 181 w 181"/>
                <a:gd name="T5" fmla="*/ 238 h 238"/>
                <a:gd name="T6" fmla="*/ 0 w 181"/>
                <a:gd name="T7" fmla="*/ 238 h 238"/>
                <a:gd name="T8" fmla="*/ 0 w 181"/>
                <a:gd name="T9" fmla="*/ 0 h 238"/>
                <a:gd name="T10" fmla="*/ 136 w 181"/>
                <a:gd name="T11" fmla="*/ 0 h 238"/>
                <a:gd name="T12" fmla="*/ 136 w 181"/>
                <a:gd name="T13" fmla="*/ 45 h 238"/>
                <a:gd name="T14" fmla="*/ 141 w 181"/>
                <a:gd name="T15" fmla="*/ 0 h 238"/>
                <a:gd name="T16" fmla="*/ 141 w 181"/>
                <a:gd name="T17" fmla="*/ 41 h 238"/>
                <a:gd name="T18" fmla="*/ 181 w 181"/>
                <a:gd name="T19" fmla="*/ 41 h 238"/>
                <a:gd name="T20" fmla="*/ 141 w 181"/>
                <a:gd name="T21"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8">
                  <a:moveTo>
                    <a:pt x="136" y="45"/>
                  </a:moveTo>
                  <a:lnTo>
                    <a:pt x="181" y="45"/>
                  </a:lnTo>
                  <a:lnTo>
                    <a:pt x="181" y="238"/>
                  </a:lnTo>
                  <a:lnTo>
                    <a:pt x="0" y="238"/>
                  </a:lnTo>
                  <a:lnTo>
                    <a:pt x="0" y="0"/>
                  </a:lnTo>
                  <a:lnTo>
                    <a:pt x="136" y="0"/>
                  </a:lnTo>
                  <a:lnTo>
                    <a:pt x="136" y="45"/>
                  </a:lnTo>
                  <a:close/>
                  <a:moveTo>
                    <a:pt x="141" y="0"/>
                  </a:moveTo>
                  <a:lnTo>
                    <a:pt x="141" y="41"/>
                  </a:lnTo>
                  <a:lnTo>
                    <a:pt x="181" y="41"/>
                  </a:lnTo>
                  <a:lnTo>
                    <a:pt x="141" y="0"/>
                  </a:lnTo>
                  <a:close/>
                </a:path>
              </a:pathLst>
            </a:custGeom>
            <a:solidFill>
              <a:schemeClr val="accent3">
                <a:lumMod val="60000"/>
                <a:lumOff val="40000"/>
              </a:schemeClr>
            </a:solidFill>
            <a:ln>
              <a:noFill/>
            </a:ln>
          </p:spPr>
          <p:txBody>
            <a:bodyPr vert="horz" wrap="square" lIns="62215" tIns="31107" rIns="62215" bIns="31107" numCol="1" anchor="t" anchorCtr="0" compatLnSpc="1">
              <a:prstTxWarp prst="textNoShape">
                <a:avLst/>
              </a:prstTxWarp>
            </a:bodyPr>
            <a:lstStyle/>
            <a:p>
              <a:pPr marL="0" marR="0" lvl="0" indent="0" algn="l" defTabSz="914355" rtl="0" eaLnBrk="1" fontAlgn="auto" latinLnBrk="0" hangingPunct="1">
                <a:lnSpc>
                  <a:spcPct val="100000"/>
                </a:lnSpc>
                <a:spcBef>
                  <a:spcPts val="0"/>
                </a:spcBef>
                <a:spcAft>
                  <a:spcPts val="0"/>
                </a:spcAft>
                <a:buClrTx/>
                <a:buSzTx/>
                <a:buFontTx/>
                <a:buNone/>
                <a:tabLst/>
                <a:defRPr/>
              </a:pPr>
              <a:endParaRPr kumimoji="1" lang="ja-JP" altLang="en-US" sz="1225"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37" name="Freeform 32">
              <a:extLst>
                <a:ext uri="{FF2B5EF4-FFF2-40B4-BE49-F238E27FC236}">
                  <a16:creationId xmlns:a16="http://schemas.microsoft.com/office/drawing/2014/main" id="{F7EE0B6B-E9F4-256B-0BBD-407EB20CDAAA}"/>
                </a:ext>
              </a:extLst>
            </p:cNvPr>
            <p:cNvSpPr>
              <a:spLocks noEditPoints="1"/>
            </p:cNvSpPr>
            <p:nvPr/>
          </p:nvSpPr>
          <p:spPr bwMode="auto">
            <a:xfrm>
              <a:off x="1286775" y="3752122"/>
              <a:ext cx="293791" cy="294871"/>
            </a:xfrm>
            <a:custGeom>
              <a:avLst/>
              <a:gdLst>
                <a:gd name="T0" fmla="*/ 226 w 453"/>
                <a:gd name="T1" fmla="*/ 0 h 454"/>
                <a:gd name="T2" fmla="*/ 453 w 453"/>
                <a:gd name="T3" fmla="*/ 227 h 454"/>
                <a:gd name="T4" fmla="*/ 226 w 453"/>
                <a:gd name="T5" fmla="*/ 454 h 454"/>
                <a:gd name="T6" fmla="*/ 0 w 453"/>
                <a:gd name="T7" fmla="*/ 227 h 454"/>
                <a:gd name="T8" fmla="*/ 226 w 453"/>
                <a:gd name="T9" fmla="*/ 0 h 454"/>
                <a:gd name="T10" fmla="*/ 226 w 453"/>
                <a:gd name="T11" fmla="*/ 420 h 454"/>
                <a:gd name="T12" fmla="*/ 419 w 453"/>
                <a:gd name="T13" fmla="*/ 227 h 454"/>
                <a:gd name="T14" fmla="*/ 226 w 453"/>
                <a:gd name="T15" fmla="*/ 34 h 454"/>
                <a:gd name="T16" fmla="*/ 34 w 453"/>
                <a:gd name="T17" fmla="*/ 227 h 454"/>
                <a:gd name="T18" fmla="*/ 226 w 453"/>
                <a:gd name="T19" fmla="*/ 420 h 454"/>
                <a:gd name="T20" fmla="*/ 226 w 453"/>
                <a:gd name="T21" fmla="*/ 50 h 454"/>
                <a:gd name="T22" fmla="*/ 50 w 453"/>
                <a:gd name="T23" fmla="*/ 227 h 454"/>
                <a:gd name="T24" fmla="*/ 226 w 453"/>
                <a:gd name="T25" fmla="*/ 403 h 454"/>
                <a:gd name="T26" fmla="*/ 403 w 453"/>
                <a:gd name="T27" fmla="*/ 227 h 454"/>
                <a:gd name="T28" fmla="*/ 226 w 453"/>
                <a:gd name="T29" fmla="*/ 50 h 454"/>
                <a:gd name="T30" fmla="*/ 146 w 453"/>
                <a:gd name="T31" fmla="*/ 234 h 454"/>
                <a:gd name="T32" fmla="*/ 196 w 453"/>
                <a:gd name="T33" fmla="*/ 234 h 454"/>
                <a:gd name="T34" fmla="*/ 123 w 453"/>
                <a:gd name="T35" fmla="*/ 124 h 454"/>
                <a:gd name="T36" fmla="*/ 169 w 453"/>
                <a:gd name="T37" fmla="*/ 124 h 454"/>
                <a:gd name="T38" fmla="*/ 226 w 453"/>
                <a:gd name="T39" fmla="*/ 217 h 454"/>
                <a:gd name="T40" fmla="*/ 285 w 453"/>
                <a:gd name="T41" fmla="*/ 124 h 454"/>
                <a:gd name="T42" fmla="*/ 329 w 453"/>
                <a:gd name="T43" fmla="*/ 124 h 454"/>
                <a:gd name="T44" fmla="*/ 255 w 453"/>
                <a:gd name="T45" fmla="*/ 234 h 454"/>
                <a:gd name="T46" fmla="*/ 306 w 453"/>
                <a:gd name="T47" fmla="*/ 234 h 454"/>
                <a:gd name="T48" fmla="*/ 306 w 453"/>
                <a:gd name="T49" fmla="*/ 262 h 454"/>
                <a:gd name="T50" fmla="*/ 245 w 453"/>
                <a:gd name="T51" fmla="*/ 262 h 454"/>
                <a:gd name="T52" fmla="*/ 245 w 453"/>
                <a:gd name="T53" fmla="*/ 286 h 454"/>
                <a:gd name="T54" fmla="*/ 306 w 453"/>
                <a:gd name="T55" fmla="*/ 286 h 454"/>
                <a:gd name="T56" fmla="*/ 306 w 453"/>
                <a:gd name="T57" fmla="*/ 314 h 454"/>
                <a:gd name="T58" fmla="*/ 245 w 453"/>
                <a:gd name="T59" fmla="*/ 314 h 454"/>
                <a:gd name="T60" fmla="*/ 245 w 453"/>
                <a:gd name="T61" fmla="*/ 346 h 454"/>
                <a:gd name="T62" fmla="*/ 207 w 453"/>
                <a:gd name="T63" fmla="*/ 346 h 454"/>
                <a:gd name="T64" fmla="*/ 207 w 453"/>
                <a:gd name="T65" fmla="*/ 314 h 454"/>
                <a:gd name="T66" fmla="*/ 146 w 453"/>
                <a:gd name="T67" fmla="*/ 314 h 454"/>
                <a:gd name="T68" fmla="*/ 146 w 453"/>
                <a:gd name="T69" fmla="*/ 286 h 454"/>
                <a:gd name="T70" fmla="*/ 207 w 453"/>
                <a:gd name="T71" fmla="*/ 286 h 454"/>
                <a:gd name="T72" fmla="*/ 207 w 453"/>
                <a:gd name="T73" fmla="*/ 262 h 454"/>
                <a:gd name="T74" fmla="*/ 146 w 453"/>
                <a:gd name="T75" fmla="*/ 262 h 454"/>
                <a:gd name="T76" fmla="*/ 146 w 453"/>
                <a:gd name="T77" fmla="*/ 23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3" h="454">
                  <a:moveTo>
                    <a:pt x="226" y="0"/>
                  </a:moveTo>
                  <a:cubicBezTo>
                    <a:pt x="352" y="0"/>
                    <a:pt x="453" y="102"/>
                    <a:pt x="453" y="227"/>
                  </a:cubicBezTo>
                  <a:cubicBezTo>
                    <a:pt x="453" y="352"/>
                    <a:pt x="352" y="454"/>
                    <a:pt x="226" y="454"/>
                  </a:cubicBezTo>
                  <a:cubicBezTo>
                    <a:pt x="101" y="454"/>
                    <a:pt x="0" y="352"/>
                    <a:pt x="0" y="227"/>
                  </a:cubicBezTo>
                  <a:cubicBezTo>
                    <a:pt x="0" y="102"/>
                    <a:pt x="101" y="0"/>
                    <a:pt x="226" y="0"/>
                  </a:cubicBezTo>
                  <a:moveTo>
                    <a:pt x="226" y="420"/>
                  </a:moveTo>
                  <a:cubicBezTo>
                    <a:pt x="333" y="420"/>
                    <a:pt x="419" y="333"/>
                    <a:pt x="419" y="227"/>
                  </a:cubicBezTo>
                  <a:cubicBezTo>
                    <a:pt x="419" y="121"/>
                    <a:pt x="333" y="34"/>
                    <a:pt x="226" y="34"/>
                  </a:cubicBezTo>
                  <a:cubicBezTo>
                    <a:pt x="120" y="34"/>
                    <a:pt x="34" y="121"/>
                    <a:pt x="34" y="227"/>
                  </a:cubicBezTo>
                  <a:cubicBezTo>
                    <a:pt x="34" y="333"/>
                    <a:pt x="120" y="420"/>
                    <a:pt x="226" y="420"/>
                  </a:cubicBezTo>
                  <a:moveTo>
                    <a:pt x="226" y="50"/>
                  </a:moveTo>
                  <a:cubicBezTo>
                    <a:pt x="129" y="50"/>
                    <a:pt x="50" y="130"/>
                    <a:pt x="50" y="227"/>
                  </a:cubicBezTo>
                  <a:cubicBezTo>
                    <a:pt x="50" y="324"/>
                    <a:pt x="129" y="403"/>
                    <a:pt x="226" y="403"/>
                  </a:cubicBezTo>
                  <a:cubicBezTo>
                    <a:pt x="324" y="403"/>
                    <a:pt x="403" y="324"/>
                    <a:pt x="403" y="227"/>
                  </a:cubicBezTo>
                  <a:cubicBezTo>
                    <a:pt x="403" y="130"/>
                    <a:pt x="324" y="50"/>
                    <a:pt x="226" y="50"/>
                  </a:cubicBezTo>
                  <a:moveTo>
                    <a:pt x="146" y="234"/>
                  </a:moveTo>
                  <a:cubicBezTo>
                    <a:pt x="196" y="234"/>
                    <a:pt x="196" y="234"/>
                    <a:pt x="196" y="234"/>
                  </a:cubicBezTo>
                  <a:cubicBezTo>
                    <a:pt x="123" y="124"/>
                    <a:pt x="123" y="124"/>
                    <a:pt x="123" y="124"/>
                  </a:cubicBezTo>
                  <a:cubicBezTo>
                    <a:pt x="169" y="124"/>
                    <a:pt x="169" y="124"/>
                    <a:pt x="169" y="124"/>
                  </a:cubicBezTo>
                  <a:cubicBezTo>
                    <a:pt x="226" y="217"/>
                    <a:pt x="226" y="217"/>
                    <a:pt x="226" y="217"/>
                  </a:cubicBezTo>
                  <a:cubicBezTo>
                    <a:pt x="285" y="124"/>
                    <a:pt x="285" y="124"/>
                    <a:pt x="285" y="124"/>
                  </a:cubicBezTo>
                  <a:cubicBezTo>
                    <a:pt x="329" y="124"/>
                    <a:pt x="329" y="124"/>
                    <a:pt x="329" y="124"/>
                  </a:cubicBezTo>
                  <a:cubicBezTo>
                    <a:pt x="255" y="234"/>
                    <a:pt x="255" y="234"/>
                    <a:pt x="255" y="234"/>
                  </a:cubicBezTo>
                  <a:cubicBezTo>
                    <a:pt x="306" y="234"/>
                    <a:pt x="306" y="234"/>
                    <a:pt x="306" y="234"/>
                  </a:cubicBezTo>
                  <a:cubicBezTo>
                    <a:pt x="306" y="262"/>
                    <a:pt x="306" y="262"/>
                    <a:pt x="306" y="262"/>
                  </a:cubicBezTo>
                  <a:cubicBezTo>
                    <a:pt x="245" y="262"/>
                    <a:pt x="245" y="262"/>
                    <a:pt x="245" y="262"/>
                  </a:cubicBezTo>
                  <a:cubicBezTo>
                    <a:pt x="245" y="286"/>
                    <a:pt x="245" y="286"/>
                    <a:pt x="245" y="286"/>
                  </a:cubicBezTo>
                  <a:cubicBezTo>
                    <a:pt x="306" y="286"/>
                    <a:pt x="306" y="286"/>
                    <a:pt x="306" y="286"/>
                  </a:cubicBezTo>
                  <a:cubicBezTo>
                    <a:pt x="306" y="314"/>
                    <a:pt x="306" y="314"/>
                    <a:pt x="306" y="314"/>
                  </a:cubicBezTo>
                  <a:cubicBezTo>
                    <a:pt x="245" y="314"/>
                    <a:pt x="245" y="314"/>
                    <a:pt x="245" y="314"/>
                  </a:cubicBezTo>
                  <a:cubicBezTo>
                    <a:pt x="245" y="346"/>
                    <a:pt x="245" y="346"/>
                    <a:pt x="245" y="346"/>
                  </a:cubicBezTo>
                  <a:cubicBezTo>
                    <a:pt x="207" y="346"/>
                    <a:pt x="207" y="346"/>
                    <a:pt x="207" y="346"/>
                  </a:cubicBezTo>
                  <a:cubicBezTo>
                    <a:pt x="207" y="314"/>
                    <a:pt x="207" y="314"/>
                    <a:pt x="207" y="314"/>
                  </a:cubicBezTo>
                  <a:cubicBezTo>
                    <a:pt x="146" y="314"/>
                    <a:pt x="146" y="314"/>
                    <a:pt x="146" y="314"/>
                  </a:cubicBezTo>
                  <a:cubicBezTo>
                    <a:pt x="146" y="286"/>
                    <a:pt x="146" y="286"/>
                    <a:pt x="146" y="286"/>
                  </a:cubicBezTo>
                  <a:cubicBezTo>
                    <a:pt x="207" y="286"/>
                    <a:pt x="207" y="286"/>
                    <a:pt x="207" y="286"/>
                  </a:cubicBezTo>
                  <a:cubicBezTo>
                    <a:pt x="207" y="262"/>
                    <a:pt x="207" y="262"/>
                    <a:pt x="207" y="262"/>
                  </a:cubicBezTo>
                  <a:cubicBezTo>
                    <a:pt x="146" y="262"/>
                    <a:pt x="146" y="262"/>
                    <a:pt x="146" y="262"/>
                  </a:cubicBezTo>
                  <a:lnTo>
                    <a:pt x="146" y="234"/>
                  </a:lnTo>
                  <a:close/>
                </a:path>
              </a:pathLst>
            </a:custGeom>
            <a:solidFill>
              <a:schemeClr val="bg1"/>
            </a:solidFill>
            <a:ln>
              <a:noFill/>
            </a:ln>
          </p:spPr>
          <p:txBody>
            <a:bodyPr vert="horz" wrap="square" lIns="62215" tIns="31107" rIns="62215" bIns="31107" numCol="1" anchor="t" anchorCtr="0" compatLnSpc="1">
              <a:prstTxWarp prst="textNoShape">
                <a:avLst/>
              </a:prstTxWarp>
            </a:bodyPr>
            <a:lstStyle/>
            <a:p>
              <a:pPr marL="0" marR="0" lvl="0" indent="0" algn="l" defTabSz="914355" rtl="0" eaLnBrk="1" fontAlgn="auto" latinLnBrk="0" hangingPunct="1">
                <a:lnSpc>
                  <a:spcPct val="100000"/>
                </a:lnSpc>
                <a:spcBef>
                  <a:spcPts val="0"/>
                </a:spcBef>
                <a:spcAft>
                  <a:spcPts val="0"/>
                </a:spcAft>
                <a:buClrTx/>
                <a:buSzTx/>
                <a:buFontTx/>
                <a:buNone/>
                <a:tabLst/>
                <a:defRPr/>
              </a:pPr>
              <a:endParaRPr kumimoji="1" lang="ja-JP" altLang="en-US" sz="1225" b="0" i="0" u="none" strike="noStrike" kern="1200" cap="none" spc="0" normalizeH="0" baseline="0" noProof="0">
                <a:ln>
                  <a:noFill/>
                </a:ln>
                <a:solidFill>
                  <a:prstClr val="black"/>
                </a:solidFill>
                <a:effectLst/>
                <a:uLnTx/>
                <a:uFillTx/>
                <a:latin typeface="メイリオ"/>
                <a:ea typeface="メイリオ"/>
                <a:cs typeface="+mn-cs"/>
              </a:endParaRPr>
            </a:p>
          </p:txBody>
        </p:sp>
      </p:grpSp>
      <p:grpSp>
        <p:nvGrpSpPr>
          <p:cNvPr id="38" name="グループ化 37">
            <a:extLst>
              <a:ext uri="{FF2B5EF4-FFF2-40B4-BE49-F238E27FC236}">
                <a16:creationId xmlns:a16="http://schemas.microsoft.com/office/drawing/2014/main" id="{D938A049-D83F-CE2C-96A5-D0C3BDFF20BE}"/>
              </a:ext>
            </a:extLst>
          </p:cNvPr>
          <p:cNvGrpSpPr/>
          <p:nvPr/>
        </p:nvGrpSpPr>
        <p:grpSpPr>
          <a:xfrm>
            <a:off x="3780182" y="2029705"/>
            <a:ext cx="1605447" cy="1285221"/>
            <a:chOff x="2708035" y="3130650"/>
            <a:chExt cx="1737117" cy="1355261"/>
          </a:xfrm>
        </p:grpSpPr>
        <p:sp>
          <p:nvSpPr>
            <p:cNvPr id="39" name="角丸四角形 10">
              <a:extLst>
                <a:ext uri="{FF2B5EF4-FFF2-40B4-BE49-F238E27FC236}">
                  <a16:creationId xmlns:a16="http://schemas.microsoft.com/office/drawing/2014/main" id="{BF5EF29E-0A8F-DFE1-F8BF-34F82723780C}"/>
                </a:ext>
              </a:extLst>
            </p:cNvPr>
            <p:cNvSpPr/>
            <p:nvPr/>
          </p:nvSpPr>
          <p:spPr>
            <a:xfrm>
              <a:off x="2708035" y="3130650"/>
              <a:ext cx="1737117" cy="1355261"/>
            </a:xfrm>
            <a:prstGeom prst="round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ja-JP" altLang="en-US" sz="1400" b="1">
                  <a:solidFill>
                    <a:schemeClr val="tx1">
                      <a:lumMod val="65000"/>
                      <a:lumOff val="35000"/>
                    </a:schemeClr>
                  </a:solidFill>
                </a:rPr>
                <a:t>昇給差額</a:t>
              </a:r>
              <a:r>
                <a:rPr kumimoji="1" lang="ja-JP" altLang="en-US" sz="1400" b="1">
                  <a:solidFill>
                    <a:schemeClr val="tx1">
                      <a:lumMod val="65000"/>
                      <a:lumOff val="35000"/>
                    </a:schemeClr>
                  </a:solidFill>
                </a:rPr>
                <a:t>明細書</a:t>
              </a:r>
            </a:p>
          </p:txBody>
        </p:sp>
        <p:grpSp>
          <p:nvGrpSpPr>
            <p:cNvPr id="40" name="グループ化 39">
              <a:extLst>
                <a:ext uri="{FF2B5EF4-FFF2-40B4-BE49-F238E27FC236}">
                  <a16:creationId xmlns:a16="http://schemas.microsoft.com/office/drawing/2014/main" id="{613EC6A2-A4C5-13FA-7CB5-CDA81F652582}"/>
                </a:ext>
              </a:extLst>
            </p:cNvPr>
            <p:cNvGrpSpPr/>
            <p:nvPr/>
          </p:nvGrpSpPr>
          <p:grpSpPr>
            <a:xfrm>
              <a:off x="3132493" y="3229601"/>
              <a:ext cx="818096" cy="908823"/>
              <a:chOff x="3517900" y="1511300"/>
              <a:chExt cx="552450" cy="573088"/>
            </a:xfrm>
            <a:solidFill>
              <a:schemeClr val="accent3">
                <a:lumMod val="60000"/>
                <a:lumOff val="40000"/>
              </a:schemeClr>
            </a:solidFill>
          </p:grpSpPr>
          <p:sp>
            <p:nvSpPr>
              <p:cNvPr id="41" name="Freeform 31">
                <a:extLst>
                  <a:ext uri="{FF2B5EF4-FFF2-40B4-BE49-F238E27FC236}">
                    <a16:creationId xmlns:a16="http://schemas.microsoft.com/office/drawing/2014/main" id="{09BE5220-1DA5-E0EC-15B1-5149E1292149}"/>
                  </a:ext>
                </a:extLst>
              </p:cNvPr>
              <p:cNvSpPr>
                <a:spLocks noEditPoints="1"/>
              </p:cNvSpPr>
              <p:nvPr/>
            </p:nvSpPr>
            <p:spPr bwMode="auto">
              <a:xfrm>
                <a:off x="3781425" y="1773238"/>
                <a:ext cx="288925" cy="311150"/>
              </a:xfrm>
              <a:custGeom>
                <a:avLst/>
                <a:gdLst>
                  <a:gd name="T0" fmla="*/ 151 w 303"/>
                  <a:gd name="T1" fmla="*/ 0 h 326"/>
                  <a:gd name="T2" fmla="*/ 78 w 303"/>
                  <a:gd name="T3" fmla="*/ 74 h 326"/>
                  <a:gd name="T4" fmla="*/ 151 w 303"/>
                  <a:gd name="T5" fmla="*/ 148 h 326"/>
                  <a:gd name="T6" fmla="*/ 225 w 303"/>
                  <a:gd name="T7" fmla="*/ 74 h 326"/>
                  <a:gd name="T8" fmla="*/ 151 w 303"/>
                  <a:gd name="T9" fmla="*/ 0 h 326"/>
                  <a:gd name="T10" fmla="*/ 274 w 303"/>
                  <a:gd name="T11" fmla="*/ 315 h 326"/>
                  <a:gd name="T12" fmla="*/ 274 w 303"/>
                  <a:gd name="T13" fmla="*/ 229 h 326"/>
                  <a:gd name="T14" fmla="*/ 208 w 303"/>
                  <a:gd name="T15" fmla="*/ 165 h 326"/>
                  <a:gd name="T16" fmla="*/ 174 w 303"/>
                  <a:gd name="T17" fmla="*/ 165 h 326"/>
                  <a:gd name="T18" fmla="*/ 155 w 303"/>
                  <a:gd name="T19" fmla="*/ 197 h 326"/>
                  <a:gd name="T20" fmla="*/ 179 w 303"/>
                  <a:gd name="T21" fmla="*/ 283 h 326"/>
                  <a:gd name="T22" fmla="*/ 151 w 303"/>
                  <a:gd name="T23" fmla="*/ 313 h 326"/>
                  <a:gd name="T24" fmla="*/ 124 w 303"/>
                  <a:gd name="T25" fmla="*/ 283 h 326"/>
                  <a:gd name="T26" fmla="*/ 148 w 303"/>
                  <a:gd name="T27" fmla="*/ 197 h 326"/>
                  <a:gd name="T28" fmla="*/ 129 w 303"/>
                  <a:gd name="T29" fmla="*/ 165 h 326"/>
                  <a:gd name="T30" fmla="*/ 95 w 303"/>
                  <a:gd name="T31" fmla="*/ 165 h 326"/>
                  <a:gd name="T32" fmla="*/ 29 w 303"/>
                  <a:gd name="T33" fmla="*/ 229 h 326"/>
                  <a:gd name="T34" fmla="*/ 29 w 303"/>
                  <a:gd name="T35" fmla="*/ 315 h 326"/>
                  <a:gd name="T36" fmla="*/ 0 w 303"/>
                  <a:gd name="T37" fmla="*/ 315 h 326"/>
                  <a:gd name="T38" fmla="*/ 0 w 303"/>
                  <a:gd name="T39" fmla="*/ 326 h 326"/>
                  <a:gd name="T40" fmla="*/ 303 w 303"/>
                  <a:gd name="T41" fmla="*/ 326 h 326"/>
                  <a:gd name="T42" fmla="*/ 303 w 303"/>
                  <a:gd name="T43" fmla="*/ 315 h 326"/>
                  <a:gd name="T44" fmla="*/ 274 w 303"/>
                  <a:gd name="T45" fmla="*/ 315 h 326"/>
                  <a:gd name="T46" fmla="*/ 67 w 303"/>
                  <a:gd name="T47" fmla="*/ 315 h 326"/>
                  <a:gd name="T48" fmla="*/ 67 w 303"/>
                  <a:gd name="T49" fmla="*/ 237 h 326"/>
                  <a:gd name="T50" fmla="*/ 76 w 303"/>
                  <a:gd name="T51" fmla="*/ 237 h 326"/>
                  <a:gd name="T52" fmla="*/ 76 w 303"/>
                  <a:gd name="T53" fmla="*/ 315 h 326"/>
                  <a:gd name="T54" fmla="*/ 67 w 303"/>
                  <a:gd name="T55" fmla="*/ 315 h 326"/>
                  <a:gd name="T56" fmla="*/ 227 w 303"/>
                  <a:gd name="T57" fmla="*/ 315 h 326"/>
                  <a:gd name="T58" fmla="*/ 227 w 303"/>
                  <a:gd name="T59" fmla="*/ 237 h 326"/>
                  <a:gd name="T60" fmla="*/ 236 w 303"/>
                  <a:gd name="T61" fmla="*/ 237 h 326"/>
                  <a:gd name="T62" fmla="*/ 236 w 303"/>
                  <a:gd name="T63" fmla="*/ 315 h 326"/>
                  <a:gd name="T64" fmla="*/ 227 w 303"/>
                  <a:gd name="T65" fmla="*/ 315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3" h="326">
                    <a:moveTo>
                      <a:pt x="151" y="0"/>
                    </a:moveTo>
                    <a:cubicBezTo>
                      <a:pt x="111" y="0"/>
                      <a:pt x="78" y="33"/>
                      <a:pt x="78" y="74"/>
                    </a:cubicBezTo>
                    <a:cubicBezTo>
                      <a:pt x="78" y="115"/>
                      <a:pt x="111" y="148"/>
                      <a:pt x="151" y="148"/>
                    </a:cubicBezTo>
                    <a:cubicBezTo>
                      <a:pt x="192" y="148"/>
                      <a:pt x="225" y="115"/>
                      <a:pt x="225" y="74"/>
                    </a:cubicBezTo>
                    <a:cubicBezTo>
                      <a:pt x="225" y="33"/>
                      <a:pt x="192" y="0"/>
                      <a:pt x="151" y="0"/>
                    </a:cubicBezTo>
                    <a:moveTo>
                      <a:pt x="274" y="315"/>
                    </a:moveTo>
                    <a:cubicBezTo>
                      <a:pt x="274" y="229"/>
                      <a:pt x="274" y="229"/>
                      <a:pt x="274" y="229"/>
                    </a:cubicBezTo>
                    <a:cubicBezTo>
                      <a:pt x="271" y="194"/>
                      <a:pt x="243" y="165"/>
                      <a:pt x="208" y="165"/>
                    </a:cubicBezTo>
                    <a:cubicBezTo>
                      <a:pt x="174" y="165"/>
                      <a:pt x="174" y="165"/>
                      <a:pt x="174" y="165"/>
                    </a:cubicBezTo>
                    <a:cubicBezTo>
                      <a:pt x="155" y="197"/>
                      <a:pt x="155" y="197"/>
                      <a:pt x="155" y="197"/>
                    </a:cubicBezTo>
                    <a:cubicBezTo>
                      <a:pt x="179" y="283"/>
                      <a:pt x="179" y="283"/>
                      <a:pt x="179" y="283"/>
                    </a:cubicBezTo>
                    <a:cubicBezTo>
                      <a:pt x="151" y="313"/>
                      <a:pt x="151" y="313"/>
                      <a:pt x="151" y="313"/>
                    </a:cubicBezTo>
                    <a:cubicBezTo>
                      <a:pt x="124" y="283"/>
                      <a:pt x="124" y="283"/>
                      <a:pt x="124" y="283"/>
                    </a:cubicBezTo>
                    <a:cubicBezTo>
                      <a:pt x="148" y="197"/>
                      <a:pt x="148" y="197"/>
                      <a:pt x="148" y="197"/>
                    </a:cubicBezTo>
                    <a:cubicBezTo>
                      <a:pt x="129" y="165"/>
                      <a:pt x="129" y="165"/>
                      <a:pt x="129" y="165"/>
                    </a:cubicBezTo>
                    <a:cubicBezTo>
                      <a:pt x="95" y="165"/>
                      <a:pt x="95" y="165"/>
                      <a:pt x="95" y="165"/>
                    </a:cubicBezTo>
                    <a:cubicBezTo>
                      <a:pt x="60" y="165"/>
                      <a:pt x="31" y="194"/>
                      <a:pt x="29" y="229"/>
                    </a:cubicBezTo>
                    <a:cubicBezTo>
                      <a:pt x="29" y="315"/>
                      <a:pt x="29" y="315"/>
                      <a:pt x="29" y="315"/>
                    </a:cubicBezTo>
                    <a:cubicBezTo>
                      <a:pt x="0" y="315"/>
                      <a:pt x="0" y="315"/>
                      <a:pt x="0" y="315"/>
                    </a:cubicBezTo>
                    <a:cubicBezTo>
                      <a:pt x="0" y="326"/>
                      <a:pt x="0" y="326"/>
                      <a:pt x="0" y="326"/>
                    </a:cubicBezTo>
                    <a:cubicBezTo>
                      <a:pt x="303" y="326"/>
                      <a:pt x="303" y="326"/>
                      <a:pt x="303" y="326"/>
                    </a:cubicBezTo>
                    <a:cubicBezTo>
                      <a:pt x="303" y="315"/>
                      <a:pt x="303" y="315"/>
                      <a:pt x="303" y="315"/>
                    </a:cubicBezTo>
                    <a:lnTo>
                      <a:pt x="274" y="315"/>
                    </a:lnTo>
                    <a:close/>
                    <a:moveTo>
                      <a:pt x="67" y="315"/>
                    </a:moveTo>
                    <a:cubicBezTo>
                      <a:pt x="67" y="237"/>
                      <a:pt x="67" y="237"/>
                      <a:pt x="67" y="237"/>
                    </a:cubicBezTo>
                    <a:cubicBezTo>
                      <a:pt x="76" y="237"/>
                      <a:pt x="76" y="237"/>
                      <a:pt x="76" y="237"/>
                    </a:cubicBezTo>
                    <a:cubicBezTo>
                      <a:pt x="76" y="315"/>
                      <a:pt x="76" y="315"/>
                      <a:pt x="76" y="315"/>
                    </a:cubicBezTo>
                    <a:lnTo>
                      <a:pt x="67" y="315"/>
                    </a:lnTo>
                    <a:close/>
                    <a:moveTo>
                      <a:pt x="227" y="315"/>
                    </a:moveTo>
                    <a:cubicBezTo>
                      <a:pt x="227" y="237"/>
                      <a:pt x="227" y="237"/>
                      <a:pt x="227" y="237"/>
                    </a:cubicBezTo>
                    <a:cubicBezTo>
                      <a:pt x="236" y="237"/>
                      <a:pt x="236" y="237"/>
                      <a:pt x="236" y="237"/>
                    </a:cubicBezTo>
                    <a:cubicBezTo>
                      <a:pt x="236" y="315"/>
                      <a:pt x="236" y="315"/>
                      <a:pt x="236" y="315"/>
                    </a:cubicBezTo>
                    <a:lnTo>
                      <a:pt x="227" y="3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2215" tIns="31107" rIns="62215" bIns="31107" numCol="1" anchor="t" anchorCtr="0" compatLnSpc="1">
                <a:prstTxWarp prst="textNoShape">
                  <a:avLst/>
                </a:prstTxWarp>
              </a:bodyPr>
              <a:lstStyle/>
              <a:p>
                <a:pPr marL="0" marR="0" lvl="0" indent="0" algn="l" defTabSz="914355" rtl="0" eaLnBrk="1" fontAlgn="auto" latinLnBrk="0" hangingPunct="1">
                  <a:lnSpc>
                    <a:spcPct val="100000"/>
                  </a:lnSpc>
                  <a:spcBef>
                    <a:spcPts val="0"/>
                  </a:spcBef>
                  <a:spcAft>
                    <a:spcPts val="0"/>
                  </a:spcAft>
                  <a:buClrTx/>
                  <a:buSzTx/>
                  <a:buFontTx/>
                  <a:buNone/>
                  <a:tabLst/>
                  <a:defRPr/>
                </a:pPr>
                <a:endParaRPr kumimoji="1" lang="ja-JP" altLang="en-US" sz="1225"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42" name="Freeform 32">
                <a:extLst>
                  <a:ext uri="{FF2B5EF4-FFF2-40B4-BE49-F238E27FC236}">
                    <a16:creationId xmlns:a16="http://schemas.microsoft.com/office/drawing/2014/main" id="{7E1E05C7-9F8E-B201-6C0C-2AD5A91A3985}"/>
                  </a:ext>
                </a:extLst>
              </p:cNvPr>
              <p:cNvSpPr>
                <a:spLocks noEditPoints="1"/>
              </p:cNvSpPr>
              <p:nvPr/>
            </p:nvSpPr>
            <p:spPr bwMode="auto">
              <a:xfrm>
                <a:off x="3517900" y="1511300"/>
                <a:ext cx="342900" cy="371475"/>
              </a:xfrm>
              <a:custGeom>
                <a:avLst/>
                <a:gdLst>
                  <a:gd name="T0" fmla="*/ 180 w 361"/>
                  <a:gd name="T1" fmla="*/ 0 h 389"/>
                  <a:gd name="T2" fmla="*/ 99 w 361"/>
                  <a:gd name="T3" fmla="*/ 69 h 389"/>
                  <a:gd name="T4" fmla="*/ 120 w 361"/>
                  <a:gd name="T5" fmla="*/ 134 h 389"/>
                  <a:gd name="T6" fmla="*/ 120 w 361"/>
                  <a:gd name="T7" fmla="*/ 151 h 389"/>
                  <a:gd name="T8" fmla="*/ 187 w 361"/>
                  <a:gd name="T9" fmla="*/ 151 h 389"/>
                  <a:gd name="T10" fmla="*/ 120 w 361"/>
                  <a:gd name="T11" fmla="*/ 218 h 389"/>
                  <a:gd name="T12" fmla="*/ 187 w 361"/>
                  <a:gd name="T13" fmla="*/ 218 h 389"/>
                  <a:gd name="T14" fmla="*/ 127 w 361"/>
                  <a:gd name="T15" fmla="*/ 250 h 389"/>
                  <a:gd name="T16" fmla="*/ 194 w 361"/>
                  <a:gd name="T17" fmla="*/ 183 h 389"/>
                  <a:gd name="T18" fmla="*/ 152 w 361"/>
                  <a:gd name="T19" fmla="*/ 183 h 389"/>
                  <a:gd name="T20" fmla="*/ 127 w 361"/>
                  <a:gd name="T21" fmla="*/ 174 h 389"/>
                  <a:gd name="T22" fmla="*/ 167 w 361"/>
                  <a:gd name="T23" fmla="*/ 174 h 389"/>
                  <a:gd name="T24" fmla="*/ 147 w 361"/>
                  <a:gd name="T25" fmla="*/ 225 h 389"/>
                  <a:gd name="T26" fmla="*/ 153 w 361"/>
                  <a:gd name="T27" fmla="*/ 261 h 389"/>
                  <a:gd name="T28" fmla="*/ 214 w 361"/>
                  <a:gd name="T29" fmla="*/ 252 h 389"/>
                  <a:gd name="T30" fmla="*/ 203 w 361"/>
                  <a:gd name="T31" fmla="*/ 228 h 389"/>
                  <a:gd name="T32" fmla="*/ 135 w 361"/>
                  <a:gd name="T33" fmla="*/ 114 h 389"/>
                  <a:gd name="T34" fmla="*/ 134 w 361"/>
                  <a:gd name="T35" fmla="*/ 112 h 389"/>
                  <a:gd name="T36" fmla="*/ 134 w 361"/>
                  <a:gd name="T37" fmla="*/ 111 h 389"/>
                  <a:gd name="T38" fmla="*/ 142 w 361"/>
                  <a:gd name="T39" fmla="*/ 122 h 389"/>
                  <a:gd name="T40" fmla="*/ 135 w 361"/>
                  <a:gd name="T41" fmla="*/ 122 h 389"/>
                  <a:gd name="T42" fmla="*/ 138 w 361"/>
                  <a:gd name="T43" fmla="*/ 101 h 389"/>
                  <a:gd name="T44" fmla="*/ 146 w 361"/>
                  <a:gd name="T45" fmla="*/ 123 h 389"/>
                  <a:gd name="T46" fmla="*/ 150 w 361"/>
                  <a:gd name="T47" fmla="*/ 100 h 389"/>
                  <a:gd name="T48" fmla="*/ 148 w 361"/>
                  <a:gd name="T49" fmla="*/ 99 h 389"/>
                  <a:gd name="T50" fmla="*/ 151 w 361"/>
                  <a:gd name="T51" fmla="*/ 123 h 389"/>
                  <a:gd name="T52" fmla="*/ 158 w 361"/>
                  <a:gd name="T53" fmla="*/ 101 h 389"/>
                  <a:gd name="T54" fmla="*/ 156 w 361"/>
                  <a:gd name="T55" fmla="*/ 99 h 389"/>
                  <a:gd name="T56" fmla="*/ 154 w 361"/>
                  <a:gd name="T57" fmla="*/ 125 h 389"/>
                  <a:gd name="T58" fmla="*/ 167 w 361"/>
                  <a:gd name="T59" fmla="*/ 98 h 389"/>
                  <a:gd name="T60" fmla="*/ 167 w 361"/>
                  <a:gd name="T61" fmla="*/ 112 h 389"/>
                  <a:gd name="T62" fmla="*/ 164 w 361"/>
                  <a:gd name="T63" fmla="*/ 114 h 389"/>
                  <a:gd name="T64" fmla="*/ 165 w 361"/>
                  <a:gd name="T65" fmla="*/ 109 h 389"/>
                  <a:gd name="T66" fmla="*/ 175 w 361"/>
                  <a:gd name="T67" fmla="*/ 122 h 389"/>
                  <a:gd name="T68" fmla="*/ 176 w 361"/>
                  <a:gd name="T69" fmla="*/ 114 h 389"/>
                  <a:gd name="T70" fmla="*/ 173 w 361"/>
                  <a:gd name="T71" fmla="*/ 109 h 389"/>
                  <a:gd name="T72" fmla="*/ 185 w 361"/>
                  <a:gd name="T73" fmla="*/ 125 h 389"/>
                  <a:gd name="T74" fmla="*/ 178 w 361"/>
                  <a:gd name="T75" fmla="*/ 97 h 389"/>
                  <a:gd name="T76" fmla="*/ 177 w 361"/>
                  <a:gd name="T77" fmla="*/ 98 h 389"/>
                  <a:gd name="T78" fmla="*/ 185 w 361"/>
                  <a:gd name="T79" fmla="*/ 124 h 389"/>
                  <a:gd name="T80" fmla="*/ 188 w 361"/>
                  <a:gd name="T81" fmla="*/ 110 h 389"/>
                  <a:gd name="T82" fmla="*/ 190 w 361"/>
                  <a:gd name="T83" fmla="*/ 100 h 389"/>
                  <a:gd name="T84" fmla="*/ 193 w 361"/>
                  <a:gd name="T85" fmla="*/ 113 h 389"/>
                  <a:gd name="T86" fmla="*/ 197 w 361"/>
                  <a:gd name="T87" fmla="*/ 109 h 389"/>
                  <a:gd name="T88" fmla="*/ 196 w 361"/>
                  <a:gd name="T89" fmla="*/ 122 h 389"/>
                  <a:gd name="T90" fmla="*/ 193 w 361"/>
                  <a:gd name="T91" fmla="*/ 125 h 389"/>
                  <a:gd name="T92" fmla="*/ 206 w 361"/>
                  <a:gd name="T93" fmla="*/ 101 h 389"/>
                  <a:gd name="T94" fmla="*/ 208 w 361"/>
                  <a:gd name="T95" fmla="*/ 112 h 389"/>
                  <a:gd name="T96" fmla="*/ 207 w 361"/>
                  <a:gd name="T97" fmla="*/ 112 h 389"/>
                  <a:gd name="T98" fmla="*/ 207 w 361"/>
                  <a:gd name="T99" fmla="*/ 101 h 389"/>
                  <a:gd name="T100" fmla="*/ 213 w 361"/>
                  <a:gd name="T101" fmla="*/ 124 h 389"/>
                  <a:gd name="T102" fmla="*/ 216 w 361"/>
                  <a:gd name="T103" fmla="*/ 99 h 389"/>
                  <a:gd name="T104" fmla="*/ 215 w 361"/>
                  <a:gd name="T105" fmla="*/ 99 h 389"/>
                  <a:gd name="T106" fmla="*/ 224 w 361"/>
                  <a:gd name="T107" fmla="*/ 125 h 389"/>
                  <a:gd name="T108" fmla="*/ 228 w 361"/>
                  <a:gd name="T109" fmla="*/ 97 h 389"/>
                  <a:gd name="T110" fmla="*/ 218 w 361"/>
                  <a:gd name="T111" fmla="*/ 97 h 389"/>
                  <a:gd name="T112" fmla="*/ 224 w 361"/>
                  <a:gd name="T113" fmla="*/ 121 h 389"/>
                  <a:gd name="T114" fmla="*/ 228 w 361"/>
                  <a:gd name="T115" fmla="*/ 111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61" h="389">
                    <a:moveTo>
                      <a:pt x="321" y="389"/>
                    </a:moveTo>
                    <a:cubicBezTo>
                      <a:pt x="256" y="344"/>
                      <a:pt x="256" y="344"/>
                      <a:pt x="256" y="344"/>
                    </a:cubicBezTo>
                    <a:cubicBezTo>
                      <a:pt x="233" y="355"/>
                      <a:pt x="207" y="361"/>
                      <a:pt x="180" y="361"/>
                    </a:cubicBezTo>
                    <a:cubicBezTo>
                      <a:pt x="81" y="361"/>
                      <a:pt x="0" y="280"/>
                      <a:pt x="0" y="180"/>
                    </a:cubicBezTo>
                    <a:cubicBezTo>
                      <a:pt x="0" y="81"/>
                      <a:pt x="81" y="0"/>
                      <a:pt x="180" y="0"/>
                    </a:cubicBezTo>
                    <a:cubicBezTo>
                      <a:pt x="280" y="0"/>
                      <a:pt x="361" y="81"/>
                      <a:pt x="361" y="180"/>
                    </a:cubicBezTo>
                    <a:cubicBezTo>
                      <a:pt x="361" y="232"/>
                      <a:pt x="339" y="278"/>
                      <a:pt x="305" y="311"/>
                    </a:cubicBezTo>
                    <a:lnTo>
                      <a:pt x="321" y="389"/>
                    </a:lnTo>
                    <a:close/>
                    <a:moveTo>
                      <a:pt x="262" y="69"/>
                    </a:moveTo>
                    <a:cubicBezTo>
                      <a:pt x="99" y="69"/>
                      <a:pt x="99" y="69"/>
                      <a:pt x="99" y="69"/>
                    </a:cubicBezTo>
                    <a:cubicBezTo>
                      <a:pt x="99" y="292"/>
                      <a:pt x="99" y="292"/>
                      <a:pt x="99" y="292"/>
                    </a:cubicBezTo>
                    <a:cubicBezTo>
                      <a:pt x="262" y="292"/>
                      <a:pt x="262" y="292"/>
                      <a:pt x="262" y="292"/>
                    </a:cubicBezTo>
                    <a:lnTo>
                      <a:pt x="262" y="69"/>
                    </a:lnTo>
                    <a:close/>
                    <a:moveTo>
                      <a:pt x="120" y="89"/>
                    </a:moveTo>
                    <a:cubicBezTo>
                      <a:pt x="120" y="134"/>
                      <a:pt x="120" y="134"/>
                      <a:pt x="120" y="134"/>
                    </a:cubicBezTo>
                    <a:cubicBezTo>
                      <a:pt x="241" y="134"/>
                      <a:pt x="241" y="134"/>
                      <a:pt x="241" y="134"/>
                    </a:cubicBezTo>
                    <a:cubicBezTo>
                      <a:pt x="241" y="89"/>
                      <a:pt x="241" y="89"/>
                      <a:pt x="241" y="89"/>
                    </a:cubicBezTo>
                    <a:lnTo>
                      <a:pt x="120" y="89"/>
                    </a:lnTo>
                    <a:close/>
                    <a:moveTo>
                      <a:pt x="174" y="151"/>
                    </a:moveTo>
                    <a:cubicBezTo>
                      <a:pt x="120" y="151"/>
                      <a:pt x="120" y="151"/>
                      <a:pt x="120" y="151"/>
                    </a:cubicBezTo>
                    <a:cubicBezTo>
                      <a:pt x="120" y="206"/>
                      <a:pt x="120" y="206"/>
                      <a:pt x="120" y="206"/>
                    </a:cubicBezTo>
                    <a:cubicBezTo>
                      <a:pt x="174" y="206"/>
                      <a:pt x="174" y="206"/>
                      <a:pt x="174" y="206"/>
                    </a:cubicBezTo>
                    <a:lnTo>
                      <a:pt x="174" y="151"/>
                    </a:lnTo>
                    <a:close/>
                    <a:moveTo>
                      <a:pt x="241" y="151"/>
                    </a:moveTo>
                    <a:cubicBezTo>
                      <a:pt x="187" y="151"/>
                      <a:pt x="187" y="151"/>
                      <a:pt x="187" y="151"/>
                    </a:cubicBezTo>
                    <a:cubicBezTo>
                      <a:pt x="187" y="206"/>
                      <a:pt x="187" y="206"/>
                      <a:pt x="187" y="206"/>
                    </a:cubicBezTo>
                    <a:cubicBezTo>
                      <a:pt x="241" y="206"/>
                      <a:pt x="241" y="206"/>
                      <a:pt x="241" y="206"/>
                    </a:cubicBezTo>
                    <a:lnTo>
                      <a:pt x="241" y="151"/>
                    </a:lnTo>
                    <a:close/>
                    <a:moveTo>
                      <a:pt x="174" y="218"/>
                    </a:moveTo>
                    <a:cubicBezTo>
                      <a:pt x="120" y="218"/>
                      <a:pt x="120" y="218"/>
                      <a:pt x="120" y="218"/>
                    </a:cubicBezTo>
                    <a:cubicBezTo>
                      <a:pt x="120" y="273"/>
                      <a:pt x="120" y="273"/>
                      <a:pt x="120" y="273"/>
                    </a:cubicBezTo>
                    <a:cubicBezTo>
                      <a:pt x="174" y="273"/>
                      <a:pt x="174" y="273"/>
                      <a:pt x="174" y="273"/>
                    </a:cubicBezTo>
                    <a:lnTo>
                      <a:pt x="174" y="218"/>
                    </a:lnTo>
                    <a:close/>
                    <a:moveTo>
                      <a:pt x="241" y="218"/>
                    </a:moveTo>
                    <a:cubicBezTo>
                      <a:pt x="187" y="218"/>
                      <a:pt x="187" y="218"/>
                      <a:pt x="187" y="218"/>
                    </a:cubicBezTo>
                    <a:cubicBezTo>
                      <a:pt x="187" y="273"/>
                      <a:pt x="187" y="273"/>
                      <a:pt x="187" y="273"/>
                    </a:cubicBezTo>
                    <a:cubicBezTo>
                      <a:pt x="241" y="273"/>
                      <a:pt x="241" y="273"/>
                      <a:pt x="241" y="273"/>
                    </a:cubicBezTo>
                    <a:lnTo>
                      <a:pt x="241" y="218"/>
                    </a:lnTo>
                    <a:close/>
                    <a:moveTo>
                      <a:pt x="167" y="250"/>
                    </a:moveTo>
                    <a:cubicBezTo>
                      <a:pt x="127" y="250"/>
                      <a:pt x="127" y="250"/>
                      <a:pt x="127" y="250"/>
                    </a:cubicBezTo>
                    <a:cubicBezTo>
                      <a:pt x="127" y="241"/>
                      <a:pt x="127" y="241"/>
                      <a:pt x="127" y="241"/>
                    </a:cubicBezTo>
                    <a:cubicBezTo>
                      <a:pt x="167" y="241"/>
                      <a:pt x="167" y="241"/>
                      <a:pt x="167" y="241"/>
                    </a:cubicBezTo>
                    <a:lnTo>
                      <a:pt x="167" y="250"/>
                    </a:lnTo>
                    <a:close/>
                    <a:moveTo>
                      <a:pt x="234" y="183"/>
                    </a:moveTo>
                    <a:cubicBezTo>
                      <a:pt x="194" y="183"/>
                      <a:pt x="194" y="183"/>
                      <a:pt x="194" y="183"/>
                    </a:cubicBezTo>
                    <a:cubicBezTo>
                      <a:pt x="194" y="174"/>
                      <a:pt x="194" y="174"/>
                      <a:pt x="194" y="174"/>
                    </a:cubicBezTo>
                    <a:cubicBezTo>
                      <a:pt x="234" y="174"/>
                      <a:pt x="234" y="174"/>
                      <a:pt x="234" y="174"/>
                    </a:cubicBezTo>
                    <a:lnTo>
                      <a:pt x="234" y="183"/>
                    </a:lnTo>
                    <a:close/>
                    <a:moveTo>
                      <a:pt x="167" y="183"/>
                    </a:moveTo>
                    <a:cubicBezTo>
                      <a:pt x="152" y="183"/>
                      <a:pt x="152" y="183"/>
                      <a:pt x="152" y="183"/>
                    </a:cubicBezTo>
                    <a:cubicBezTo>
                      <a:pt x="152" y="199"/>
                      <a:pt x="152" y="199"/>
                      <a:pt x="152" y="199"/>
                    </a:cubicBezTo>
                    <a:cubicBezTo>
                      <a:pt x="142" y="199"/>
                      <a:pt x="142" y="199"/>
                      <a:pt x="142" y="199"/>
                    </a:cubicBezTo>
                    <a:cubicBezTo>
                      <a:pt x="142" y="183"/>
                      <a:pt x="142" y="183"/>
                      <a:pt x="142" y="183"/>
                    </a:cubicBezTo>
                    <a:cubicBezTo>
                      <a:pt x="127" y="183"/>
                      <a:pt x="127" y="183"/>
                      <a:pt x="127" y="183"/>
                    </a:cubicBezTo>
                    <a:cubicBezTo>
                      <a:pt x="127" y="174"/>
                      <a:pt x="127" y="174"/>
                      <a:pt x="127" y="174"/>
                    </a:cubicBezTo>
                    <a:cubicBezTo>
                      <a:pt x="142" y="174"/>
                      <a:pt x="142" y="174"/>
                      <a:pt x="142" y="174"/>
                    </a:cubicBezTo>
                    <a:cubicBezTo>
                      <a:pt x="142" y="158"/>
                      <a:pt x="142" y="158"/>
                      <a:pt x="142" y="158"/>
                    </a:cubicBezTo>
                    <a:cubicBezTo>
                      <a:pt x="152" y="158"/>
                      <a:pt x="152" y="158"/>
                      <a:pt x="152" y="158"/>
                    </a:cubicBezTo>
                    <a:cubicBezTo>
                      <a:pt x="152" y="174"/>
                      <a:pt x="152" y="174"/>
                      <a:pt x="152" y="174"/>
                    </a:cubicBezTo>
                    <a:cubicBezTo>
                      <a:pt x="167" y="174"/>
                      <a:pt x="167" y="174"/>
                      <a:pt x="167" y="174"/>
                    </a:cubicBezTo>
                    <a:lnTo>
                      <a:pt x="167" y="183"/>
                    </a:lnTo>
                    <a:close/>
                    <a:moveTo>
                      <a:pt x="153" y="231"/>
                    </a:moveTo>
                    <a:cubicBezTo>
                      <a:pt x="153" y="234"/>
                      <a:pt x="150" y="237"/>
                      <a:pt x="147" y="237"/>
                    </a:cubicBezTo>
                    <a:cubicBezTo>
                      <a:pt x="144" y="237"/>
                      <a:pt x="141" y="234"/>
                      <a:pt x="141" y="231"/>
                    </a:cubicBezTo>
                    <a:cubicBezTo>
                      <a:pt x="141" y="228"/>
                      <a:pt x="144" y="225"/>
                      <a:pt x="147" y="225"/>
                    </a:cubicBezTo>
                    <a:cubicBezTo>
                      <a:pt x="150" y="225"/>
                      <a:pt x="153" y="228"/>
                      <a:pt x="153" y="231"/>
                    </a:cubicBezTo>
                    <a:close/>
                    <a:moveTo>
                      <a:pt x="147" y="267"/>
                    </a:moveTo>
                    <a:cubicBezTo>
                      <a:pt x="144" y="267"/>
                      <a:pt x="141" y="264"/>
                      <a:pt x="141" y="261"/>
                    </a:cubicBezTo>
                    <a:cubicBezTo>
                      <a:pt x="141" y="257"/>
                      <a:pt x="144" y="255"/>
                      <a:pt x="147" y="255"/>
                    </a:cubicBezTo>
                    <a:cubicBezTo>
                      <a:pt x="150" y="255"/>
                      <a:pt x="153" y="257"/>
                      <a:pt x="153" y="261"/>
                    </a:cubicBezTo>
                    <a:cubicBezTo>
                      <a:pt x="153" y="264"/>
                      <a:pt x="150" y="267"/>
                      <a:pt x="147" y="267"/>
                    </a:cubicBezTo>
                    <a:close/>
                    <a:moveTo>
                      <a:pt x="220" y="246"/>
                    </a:moveTo>
                    <a:cubicBezTo>
                      <a:pt x="232" y="257"/>
                      <a:pt x="232" y="257"/>
                      <a:pt x="232" y="257"/>
                    </a:cubicBezTo>
                    <a:cubicBezTo>
                      <a:pt x="225" y="263"/>
                      <a:pt x="225" y="263"/>
                      <a:pt x="225" y="263"/>
                    </a:cubicBezTo>
                    <a:cubicBezTo>
                      <a:pt x="214" y="252"/>
                      <a:pt x="214" y="252"/>
                      <a:pt x="214" y="252"/>
                    </a:cubicBezTo>
                    <a:cubicBezTo>
                      <a:pt x="203" y="263"/>
                      <a:pt x="203" y="263"/>
                      <a:pt x="203" y="263"/>
                    </a:cubicBezTo>
                    <a:cubicBezTo>
                      <a:pt x="196" y="257"/>
                      <a:pt x="196" y="257"/>
                      <a:pt x="196" y="257"/>
                    </a:cubicBezTo>
                    <a:cubicBezTo>
                      <a:pt x="208" y="246"/>
                      <a:pt x="208" y="246"/>
                      <a:pt x="208" y="246"/>
                    </a:cubicBezTo>
                    <a:cubicBezTo>
                      <a:pt x="196" y="235"/>
                      <a:pt x="196" y="235"/>
                      <a:pt x="196" y="235"/>
                    </a:cubicBezTo>
                    <a:cubicBezTo>
                      <a:pt x="203" y="228"/>
                      <a:pt x="203" y="228"/>
                      <a:pt x="203" y="228"/>
                    </a:cubicBezTo>
                    <a:cubicBezTo>
                      <a:pt x="214" y="239"/>
                      <a:pt x="214" y="239"/>
                      <a:pt x="214" y="239"/>
                    </a:cubicBezTo>
                    <a:cubicBezTo>
                      <a:pt x="225" y="228"/>
                      <a:pt x="225" y="228"/>
                      <a:pt x="225" y="228"/>
                    </a:cubicBezTo>
                    <a:cubicBezTo>
                      <a:pt x="232" y="235"/>
                      <a:pt x="232" y="235"/>
                      <a:pt x="232" y="235"/>
                    </a:cubicBezTo>
                    <a:lnTo>
                      <a:pt x="220" y="246"/>
                    </a:lnTo>
                    <a:close/>
                    <a:moveTo>
                      <a:pt x="135" y="114"/>
                    </a:moveTo>
                    <a:cubicBezTo>
                      <a:pt x="134" y="122"/>
                      <a:pt x="134" y="122"/>
                      <a:pt x="134" y="122"/>
                    </a:cubicBezTo>
                    <a:cubicBezTo>
                      <a:pt x="132" y="124"/>
                      <a:pt x="132" y="124"/>
                      <a:pt x="132" y="124"/>
                    </a:cubicBezTo>
                    <a:cubicBezTo>
                      <a:pt x="131" y="123"/>
                      <a:pt x="131" y="123"/>
                      <a:pt x="131" y="123"/>
                    </a:cubicBezTo>
                    <a:cubicBezTo>
                      <a:pt x="132" y="113"/>
                      <a:pt x="132" y="113"/>
                      <a:pt x="132" y="113"/>
                    </a:cubicBezTo>
                    <a:cubicBezTo>
                      <a:pt x="134" y="112"/>
                      <a:pt x="134" y="112"/>
                      <a:pt x="134" y="112"/>
                    </a:cubicBezTo>
                    <a:lnTo>
                      <a:pt x="135" y="114"/>
                    </a:lnTo>
                    <a:close/>
                    <a:moveTo>
                      <a:pt x="135" y="99"/>
                    </a:moveTo>
                    <a:cubicBezTo>
                      <a:pt x="137" y="101"/>
                      <a:pt x="137" y="101"/>
                      <a:pt x="137" y="101"/>
                    </a:cubicBezTo>
                    <a:cubicBezTo>
                      <a:pt x="136" y="109"/>
                      <a:pt x="136" y="109"/>
                      <a:pt x="136" y="109"/>
                    </a:cubicBezTo>
                    <a:cubicBezTo>
                      <a:pt x="134" y="111"/>
                      <a:pt x="134" y="111"/>
                      <a:pt x="134" y="111"/>
                    </a:cubicBezTo>
                    <a:cubicBezTo>
                      <a:pt x="133" y="109"/>
                      <a:pt x="133" y="109"/>
                      <a:pt x="133" y="109"/>
                    </a:cubicBezTo>
                    <a:cubicBezTo>
                      <a:pt x="134" y="99"/>
                      <a:pt x="134" y="99"/>
                      <a:pt x="134" y="99"/>
                    </a:cubicBezTo>
                    <a:lnTo>
                      <a:pt x="135" y="99"/>
                    </a:lnTo>
                    <a:close/>
                    <a:moveTo>
                      <a:pt x="135" y="122"/>
                    </a:moveTo>
                    <a:cubicBezTo>
                      <a:pt x="142" y="122"/>
                      <a:pt x="142" y="122"/>
                      <a:pt x="142" y="122"/>
                    </a:cubicBezTo>
                    <a:cubicBezTo>
                      <a:pt x="144" y="125"/>
                      <a:pt x="144" y="125"/>
                      <a:pt x="144" y="125"/>
                    </a:cubicBezTo>
                    <a:cubicBezTo>
                      <a:pt x="143" y="125"/>
                      <a:pt x="143" y="125"/>
                      <a:pt x="143" y="125"/>
                    </a:cubicBezTo>
                    <a:cubicBezTo>
                      <a:pt x="133" y="125"/>
                      <a:pt x="133" y="125"/>
                      <a:pt x="133" y="125"/>
                    </a:cubicBezTo>
                    <a:cubicBezTo>
                      <a:pt x="133" y="125"/>
                      <a:pt x="133" y="125"/>
                      <a:pt x="133" y="125"/>
                    </a:cubicBezTo>
                    <a:lnTo>
                      <a:pt x="135" y="122"/>
                    </a:lnTo>
                    <a:close/>
                    <a:moveTo>
                      <a:pt x="137" y="97"/>
                    </a:moveTo>
                    <a:cubicBezTo>
                      <a:pt x="147" y="97"/>
                      <a:pt x="147" y="97"/>
                      <a:pt x="147" y="97"/>
                    </a:cubicBezTo>
                    <a:cubicBezTo>
                      <a:pt x="147" y="98"/>
                      <a:pt x="147" y="98"/>
                      <a:pt x="147" y="98"/>
                    </a:cubicBezTo>
                    <a:cubicBezTo>
                      <a:pt x="145" y="101"/>
                      <a:pt x="145" y="101"/>
                      <a:pt x="145" y="101"/>
                    </a:cubicBezTo>
                    <a:cubicBezTo>
                      <a:pt x="138" y="101"/>
                      <a:pt x="138" y="101"/>
                      <a:pt x="138" y="101"/>
                    </a:cubicBezTo>
                    <a:cubicBezTo>
                      <a:pt x="136" y="98"/>
                      <a:pt x="136" y="98"/>
                      <a:pt x="136" y="98"/>
                    </a:cubicBezTo>
                    <a:lnTo>
                      <a:pt x="137" y="97"/>
                    </a:lnTo>
                    <a:close/>
                    <a:moveTo>
                      <a:pt x="147" y="112"/>
                    </a:moveTo>
                    <a:cubicBezTo>
                      <a:pt x="148" y="112"/>
                      <a:pt x="148" y="112"/>
                      <a:pt x="148" y="112"/>
                    </a:cubicBezTo>
                    <a:cubicBezTo>
                      <a:pt x="146" y="123"/>
                      <a:pt x="146" y="123"/>
                      <a:pt x="146" y="123"/>
                    </a:cubicBezTo>
                    <a:cubicBezTo>
                      <a:pt x="145" y="124"/>
                      <a:pt x="145" y="124"/>
                      <a:pt x="145" y="124"/>
                    </a:cubicBezTo>
                    <a:cubicBezTo>
                      <a:pt x="143" y="121"/>
                      <a:pt x="143" y="121"/>
                      <a:pt x="143" y="121"/>
                    </a:cubicBezTo>
                    <a:cubicBezTo>
                      <a:pt x="144" y="114"/>
                      <a:pt x="144" y="114"/>
                      <a:pt x="144" y="114"/>
                    </a:cubicBezTo>
                    <a:lnTo>
                      <a:pt x="147" y="112"/>
                    </a:lnTo>
                    <a:close/>
                    <a:moveTo>
                      <a:pt x="150" y="100"/>
                    </a:moveTo>
                    <a:cubicBezTo>
                      <a:pt x="148" y="110"/>
                      <a:pt x="148" y="110"/>
                      <a:pt x="148" y="110"/>
                    </a:cubicBezTo>
                    <a:cubicBezTo>
                      <a:pt x="147" y="111"/>
                      <a:pt x="147" y="111"/>
                      <a:pt x="147" y="111"/>
                    </a:cubicBezTo>
                    <a:cubicBezTo>
                      <a:pt x="145" y="109"/>
                      <a:pt x="145" y="109"/>
                      <a:pt x="145" y="109"/>
                    </a:cubicBezTo>
                    <a:cubicBezTo>
                      <a:pt x="146" y="101"/>
                      <a:pt x="146" y="101"/>
                      <a:pt x="146" y="101"/>
                    </a:cubicBezTo>
                    <a:cubicBezTo>
                      <a:pt x="148" y="99"/>
                      <a:pt x="148" y="99"/>
                      <a:pt x="148" y="99"/>
                    </a:cubicBezTo>
                    <a:lnTo>
                      <a:pt x="150" y="100"/>
                    </a:lnTo>
                    <a:close/>
                    <a:moveTo>
                      <a:pt x="156" y="114"/>
                    </a:moveTo>
                    <a:cubicBezTo>
                      <a:pt x="154" y="122"/>
                      <a:pt x="154" y="122"/>
                      <a:pt x="154" y="122"/>
                    </a:cubicBezTo>
                    <a:cubicBezTo>
                      <a:pt x="152" y="124"/>
                      <a:pt x="152" y="124"/>
                      <a:pt x="152" y="124"/>
                    </a:cubicBezTo>
                    <a:cubicBezTo>
                      <a:pt x="151" y="123"/>
                      <a:pt x="151" y="123"/>
                      <a:pt x="151" y="123"/>
                    </a:cubicBezTo>
                    <a:cubicBezTo>
                      <a:pt x="152" y="113"/>
                      <a:pt x="152" y="113"/>
                      <a:pt x="152" y="113"/>
                    </a:cubicBezTo>
                    <a:cubicBezTo>
                      <a:pt x="154" y="112"/>
                      <a:pt x="154" y="112"/>
                      <a:pt x="154" y="112"/>
                    </a:cubicBezTo>
                    <a:lnTo>
                      <a:pt x="156" y="114"/>
                    </a:lnTo>
                    <a:close/>
                    <a:moveTo>
                      <a:pt x="156" y="99"/>
                    </a:moveTo>
                    <a:cubicBezTo>
                      <a:pt x="158" y="101"/>
                      <a:pt x="158" y="101"/>
                      <a:pt x="158" y="101"/>
                    </a:cubicBezTo>
                    <a:cubicBezTo>
                      <a:pt x="156" y="109"/>
                      <a:pt x="156" y="109"/>
                      <a:pt x="156" y="109"/>
                    </a:cubicBezTo>
                    <a:cubicBezTo>
                      <a:pt x="154" y="111"/>
                      <a:pt x="154" y="111"/>
                      <a:pt x="154" y="111"/>
                    </a:cubicBezTo>
                    <a:cubicBezTo>
                      <a:pt x="153" y="109"/>
                      <a:pt x="153" y="109"/>
                      <a:pt x="153" y="109"/>
                    </a:cubicBezTo>
                    <a:cubicBezTo>
                      <a:pt x="154" y="99"/>
                      <a:pt x="154" y="99"/>
                      <a:pt x="154" y="99"/>
                    </a:cubicBezTo>
                    <a:lnTo>
                      <a:pt x="156" y="99"/>
                    </a:lnTo>
                    <a:close/>
                    <a:moveTo>
                      <a:pt x="155" y="122"/>
                    </a:moveTo>
                    <a:cubicBezTo>
                      <a:pt x="162" y="122"/>
                      <a:pt x="162" y="122"/>
                      <a:pt x="162" y="122"/>
                    </a:cubicBezTo>
                    <a:cubicBezTo>
                      <a:pt x="165" y="125"/>
                      <a:pt x="165" y="125"/>
                      <a:pt x="165" y="125"/>
                    </a:cubicBezTo>
                    <a:cubicBezTo>
                      <a:pt x="164" y="125"/>
                      <a:pt x="164" y="125"/>
                      <a:pt x="164" y="125"/>
                    </a:cubicBezTo>
                    <a:cubicBezTo>
                      <a:pt x="154" y="125"/>
                      <a:pt x="154" y="125"/>
                      <a:pt x="154" y="125"/>
                    </a:cubicBezTo>
                    <a:cubicBezTo>
                      <a:pt x="153" y="125"/>
                      <a:pt x="153" y="125"/>
                      <a:pt x="153" y="125"/>
                    </a:cubicBezTo>
                    <a:lnTo>
                      <a:pt x="155" y="122"/>
                    </a:lnTo>
                    <a:close/>
                    <a:moveTo>
                      <a:pt x="158" y="97"/>
                    </a:moveTo>
                    <a:cubicBezTo>
                      <a:pt x="167" y="97"/>
                      <a:pt x="167" y="97"/>
                      <a:pt x="167" y="97"/>
                    </a:cubicBezTo>
                    <a:cubicBezTo>
                      <a:pt x="167" y="98"/>
                      <a:pt x="167" y="98"/>
                      <a:pt x="167" y="98"/>
                    </a:cubicBezTo>
                    <a:cubicBezTo>
                      <a:pt x="165" y="101"/>
                      <a:pt x="165" y="101"/>
                      <a:pt x="165" y="101"/>
                    </a:cubicBezTo>
                    <a:cubicBezTo>
                      <a:pt x="158" y="101"/>
                      <a:pt x="158" y="101"/>
                      <a:pt x="158" y="101"/>
                    </a:cubicBezTo>
                    <a:cubicBezTo>
                      <a:pt x="156" y="98"/>
                      <a:pt x="156" y="98"/>
                      <a:pt x="156" y="98"/>
                    </a:cubicBezTo>
                    <a:lnTo>
                      <a:pt x="158" y="97"/>
                    </a:lnTo>
                    <a:close/>
                    <a:moveTo>
                      <a:pt x="167" y="112"/>
                    </a:moveTo>
                    <a:cubicBezTo>
                      <a:pt x="168" y="112"/>
                      <a:pt x="168" y="112"/>
                      <a:pt x="168" y="112"/>
                    </a:cubicBezTo>
                    <a:cubicBezTo>
                      <a:pt x="166" y="123"/>
                      <a:pt x="166" y="123"/>
                      <a:pt x="166" y="123"/>
                    </a:cubicBezTo>
                    <a:cubicBezTo>
                      <a:pt x="165" y="124"/>
                      <a:pt x="165" y="124"/>
                      <a:pt x="165" y="124"/>
                    </a:cubicBezTo>
                    <a:cubicBezTo>
                      <a:pt x="163" y="121"/>
                      <a:pt x="163" y="121"/>
                      <a:pt x="163" y="121"/>
                    </a:cubicBezTo>
                    <a:cubicBezTo>
                      <a:pt x="164" y="114"/>
                      <a:pt x="164" y="114"/>
                      <a:pt x="164" y="114"/>
                    </a:cubicBezTo>
                    <a:lnTo>
                      <a:pt x="167" y="112"/>
                    </a:lnTo>
                    <a:close/>
                    <a:moveTo>
                      <a:pt x="170" y="100"/>
                    </a:moveTo>
                    <a:cubicBezTo>
                      <a:pt x="168" y="110"/>
                      <a:pt x="168" y="110"/>
                      <a:pt x="168" y="110"/>
                    </a:cubicBezTo>
                    <a:cubicBezTo>
                      <a:pt x="167" y="111"/>
                      <a:pt x="167" y="111"/>
                      <a:pt x="167" y="111"/>
                    </a:cubicBezTo>
                    <a:cubicBezTo>
                      <a:pt x="165" y="109"/>
                      <a:pt x="165" y="109"/>
                      <a:pt x="165" y="109"/>
                    </a:cubicBezTo>
                    <a:cubicBezTo>
                      <a:pt x="166" y="101"/>
                      <a:pt x="166" y="101"/>
                      <a:pt x="166" y="101"/>
                    </a:cubicBezTo>
                    <a:cubicBezTo>
                      <a:pt x="168" y="99"/>
                      <a:pt x="168" y="99"/>
                      <a:pt x="168" y="99"/>
                    </a:cubicBezTo>
                    <a:lnTo>
                      <a:pt x="170" y="100"/>
                    </a:lnTo>
                    <a:close/>
                    <a:moveTo>
                      <a:pt x="176" y="114"/>
                    </a:moveTo>
                    <a:cubicBezTo>
                      <a:pt x="175" y="122"/>
                      <a:pt x="175" y="122"/>
                      <a:pt x="175" y="122"/>
                    </a:cubicBezTo>
                    <a:cubicBezTo>
                      <a:pt x="172" y="124"/>
                      <a:pt x="172" y="124"/>
                      <a:pt x="172" y="124"/>
                    </a:cubicBezTo>
                    <a:cubicBezTo>
                      <a:pt x="171" y="123"/>
                      <a:pt x="171" y="123"/>
                      <a:pt x="171" y="123"/>
                    </a:cubicBezTo>
                    <a:cubicBezTo>
                      <a:pt x="173" y="113"/>
                      <a:pt x="173" y="113"/>
                      <a:pt x="173" y="113"/>
                    </a:cubicBezTo>
                    <a:cubicBezTo>
                      <a:pt x="174" y="112"/>
                      <a:pt x="174" y="112"/>
                      <a:pt x="174" y="112"/>
                    </a:cubicBezTo>
                    <a:lnTo>
                      <a:pt x="176" y="114"/>
                    </a:lnTo>
                    <a:close/>
                    <a:moveTo>
                      <a:pt x="176" y="99"/>
                    </a:moveTo>
                    <a:cubicBezTo>
                      <a:pt x="178" y="101"/>
                      <a:pt x="178" y="101"/>
                      <a:pt x="178" y="101"/>
                    </a:cubicBezTo>
                    <a:cubicBezTo>
                      <a:pt x="177" y="109"/>
                      <a:pt x="177" y="109"/>
                      <a:pt x="177" y="109"/>
                    </a:cubicBezTo>
                    <a:cubicBezTo>
                      <a:pt x="174" y="111"/>
                      <a:pt x="174" y="111"/>
                      <a:pt x="174" y="111"/>
                    </a:cubicBezTo>
                    <a:cubicBezTo>
                      <a:pt x="173" y="109"/>
                      <a:pt x="173" y="109"/>
                      <a:pt x="173" y="109"/>
                    </a:cubicBezTo>
                    <a:cubicBezTo>
                      <a:pt x="175" y="99"/>
                      <a:pt x="175" y="99"/>
                      <a:pt x="175" y="99"/>
                    </a:cubicBezTo>
                    <a:lnTo>
                      <a:pt x="176" y="99"/>
                    </a:lnTo>
                    <a:close/>
                    <a:moveTo>
                      <a:pt x="175" y="122"/>
                    </a:moveTo>
                    <a:cubicBezTo>
                      <a:pt x="183" y="122"/>
                      <a:pt x="183" y="122"/>
                      <a:pt x="183" y="122"/>
                    </a:cubicBezTo>
                    <a:cubicBezTo>
                      <a:pt x="185" y="125"/>
                      <a:pt x="185" y="125"/>
                      <a:pt x="185" y="125"/>
                    </a:cubicBezTo>
                    <a:cubicBezTo>
                      <a:pt x="184" y="125"/>
                      <a:pt x="184" y="125"/>
                      <a:pt x="184" y="125"/>
                    </a:cubicBezTo>
                    <a:cubicBezTo>
                      <a:pt x="174" y="125"/>
                      <a:pt x="174" y="125"/>
                      <a:pt x="174" y="125"/>
                    </a:cubicBezTo>
                    <a:cubicBezTo>
                      <a:pt x="173" y="125"/>
                      <a:pt x="173" y="125"/>
                      <a:pt x="173" y="125"/>
                    </a:cubicBezTo>
                    <a:lnTo>
                      <a:pt x="175" y="122"/>
                    </a:lnTo>
                    <a:close/>
                    <a:moveTo>
                      <a:pt x="178" y="97"/>
                    </a:moveTo>
                    <a:cubicBezTo>
                      <a:pt x="187" y="97"/>
                      <a:pt x="187" y="97"/>
                      <a:pt x="187" y="97"/>
                    </a:cubicBezTo>
                    <a:cubicBezTo>
                      <a:pt x="188" y="98"/>
                      <a:pt x="188" y="98"/>
                      <a:pt x="188" y="98"/>
                    </a:cubicBezTo>
                    <a:cubicBezTo>
                      <a:pt x="186" y="101"/>
                      <a:pt x="186" y="101"/>
                      <a:pt x="186" y="101"/>
                    </a:cubicBezTo>
                    <a:cubicBezTo>
                      <a:pt x="179" y="101"/>
                      <a:pt x="179" y="101"/>
                      <a:pt x="179" y="101"/>
                    </a:cubicBezTo>
                    <a:cubicBezTo>
                      <a:pt x="177" y="98"/>
                      <a:pt x="177" y="98"/>
                      <a:pt x="177" y="98"/>
                    </a:cubicBezTo>
                    <a:lnTo>
                      <a:pt x="178" y="97"/>
                    </a:lnTo>
                    <a:close/>
                    <a:moveTo>
                      <a:pt x="187" y="112"/>
                    </a:moveTo>
                    <a:cubicBezTo>
                      <a:pt x="188" y="112"/>
                      <a:pt x="188" y="112"/>
                      <a:pt x="188" y="112"/>
                    </a:cubicBezTo>
                    <a:cubicBezTo>
                      <a:pt x="186" y="123"/>
                      <a:pt x="186" y="123"/>
                      <a:pt x="186" y="123"/>
                    </a:cubicBezTo>
                    <a:cubicBezTo>
                      <a:pt x="185" y="124"/>
                      <a:pt x="185" y="124"/>
                      <a:pt x="185" y="124"/>
                    </a:cubicBezTo>
                    <a:cubicBezTo>
                      <a:pt x="183" y="121"/>
                      <a:pt x="183" y="121"/>
                      <a:pt x="183" y="121"/>
                    </a:cubicBezTo>
                    <a:cubicBezTo>
                      <a:pt x="184" y="114"/>
                      <a:pt x="184" y="114"/>
                      <a:pt x="184" y="114"/>
                    </a:cubicBezTo>
                    <a:lnTo>
                      <a:pt x="187" y="112"/>
                    </a:lnTo>
                    <a:close/>
                    <a:moveTo>
                      <a:pt x="190" y="100"/>
                    </a:moveTo>
                    <a:cubicBezTo>
                      <a:pt x="188" y="110"/>
                      <a:pt x="188" y="110"/>
                      <a:pt x="188" y="110"/>
                    </a:cubicBezTo>
                    <a:cubicBezTo>
                      <a:pt x="187" y="111"/>
                      <a:pt x="187" y="111"/>
                      <a:pt x="187" y="111"/>
                    </a:cubicBezTo>
                    <a:cubicBezTo>
                      <a:pt x="185" y="109"/>
                      <a:pt x="185" y="109"/>
                      <a:pt x="185" y="109"/>
                    </a:cubicBezTo>
                    <a:cubicBezTo>
                      <a:pt x="186" y="101"/>
                      <a:pt x="186" y="101"/>
                      <a:pt x="186" y="101"/>
                    </a:cubicBezTo>
                    <a:cubicBezTo>
                      <a:pt x="188" y="99"/>
                      <a:pt x="188" y="99"/>
                      <a:pt x="188" y="99"/>
                    </a:cubicBezTo>
                    <a:lnTo>
                      <a:pt x="190" y="100"/>
                    </a:lnTo>
                    <a:close/>
                    <a:moveTo>
                      <a:pt x="196" y="114"/>
                    </a:moveTo>
                    <a:cubicBezTo>
                      <a:pt x="195" y="122"/>
                      <a:pt x="195" y="122"/>
                      <a:pt x="195" y="122"/>
                    </a:cubicBezTo>
                    <a:cubicBezTo>
                      <a:pt x="192" y="124"/>
                      <a:pt x="192" y="124"/>
                      <a:pt x="192" y="124"/>
                    </a:cubicBezTo>
                    <a:cubicBezTo>
                      <a:pt x="191" y="123"/>
                      <a:pt x="191" y="123"/>
                      <a:pt x="191" y="123"/>
                    </a:cubicBezTo>
                    <a:cubicBezTo>
                      <a:pt x="193" y="113"/>
                      <a:pt x="193" y="113"/>
                      <a:pt x="193" y="113"/>
                    </a:cubicBezTo>
                    <a:cubicBezTo>
                      <a:pt x="194" y="112"/>
                      <a:pt x="194" y="112"/>
                      <a:pt x="194" y="112"/>
                    </a:cubicBezTo>
                    <a:lnTo>
                      <a:pt x="196" y="114"/>
                    </a:lnTo>
                    <a:close/>
                    <a:moveTo>
                      <a:pt x="196" y="99"/>
                    </a:moveTo>
                    <a:cubicBezTo>
                      <a:pt x="198" y="101"/>
                      <a:pt x="198" y="101"/>
                      <a:pt x="198" y="101"/>
                    </a:cubicBezTo>
                    <a:cubicBezTo>
                      <a:pt x="197" y="109"/>
                      <a:pt x="197" y="109"/>
                      <a:pt x="197" y="109"/>
                    </a:cubicBezTo>
                    <a:cubicBezTo>
                      <a:pt x="194" y="111"/>
                      <a:pt x="194" y="111"/>
                      <a:pt x="194" y="111"/>
                    </a:cubicBezTo>
                    <a:cubicBezTo>
                      <a:pt x="193" y="109"/>
                      <a:pt x="193" y="109"/>
                      <a:pt x="193" y="109"/>
                    </a:cubicBezTo>
                    <a:cubicBezTo>
                      <a:pt x="195" y="99"/>
                      <a:pt x="195" y="99"/>
                      <a:pt x="195" y="99"/>
                    </a:cubicBezTo>
                    <a:lnTo>
                      <a:pt x="196" y="99"/>
                    </a:lnTo>
                    <a:close/>
                    <a:moveTo>
                      <a:pt x="196" y="122"/>
                    </a:moveTo>
                    <a:cubicBezTo>
                      <a:pt x="203" y="122"/>
                      <a:pt x="203" y="122"/>
                      <a:pt x="203" y="122"/>
                    </a:cubicBezTo>
                    <a:cubicBezTo>
                      <a:pt x="205" y="125"/>
                      <a:pt x="205" y="125"/>
                      <a:pt x="205" y="125"/>
                    </a:cubicBezTo>
                    <a:cubicBezTo>
                      <a:pt x="204" y="125"/>
                      <a:pt x="204" y="125"/>
                      <a:pt x="204" y="125"/>
                    </a:cubicBezTo>
                    <a:cubicBezTo>
                      <a:pt x="194" y="125"/>
                      <a:pt x="194" y="125"/>
                      <a:pt x="194" y="125"/>
                    </a:cubicBezTo>
                    <a:cubicBezTo>
                      <a:pt x="193" y="125"/>
                      <a:pt x="193" y="125"/>
                      <a:pt x="193" y="125"/>
                    </a:cubicBezTo>
                    <a:lnTo>
                      <a:pt x="196" y="122"/>
                    </a:lnTo>
                    <a:close/>
                    <a:moveTo>
                      <a:pt x="198" y="97"/>
                    </a:moveTo>
                    <a:cubicBezTo>
                      <a:pt x="207" y="97"/>
                      <a:pt x="207" y="97"/>
                      <a:pt x="207" y="97"/>
                    </a:cubicBezTo>
                    <a:cubicBezTo>
                      <a:pt x="208" y="98"/>
                      <a:pt x="208" y="98"/>
                      <a:pt x="208" y="98"/>
                    </a:cubicBezTo>
                    <a:cubicBezTo>
                      <a:pt x="206" y="101"/>
                      <a:pt x="206" y="101"/>
                      <a:pt x="206" y="101"/>
                    </a:cubicBezTo>
                    <a:cubicBezTo>
                      <a:pt x="199" y="101"/>
                      <a:pt x="199" y="101"/>
                      <a:pt x="199" y="101"/>
                    </a:cubicBezTo>
                    <a:cubicBezTo>
                      <a:pt x="197" y="98"/>
                      <a:pt x="197" y="98"/>
                      <a:pt x="197" y="98"/>
                    </a:cubicBezTo>
                    <a:lnTo>
                      <a:pt x="198" y="97"/>
                    </a:lnTo>
                    <a:close/>
                    <a:moveTo>
                      <a:pt x="207" y="112"/>
                    </a:moveTo>
                    <a:cubicBezTo>
                      <a:pt x="208" y="112"/>
                      <a:pt x="208" y="112"/>
                      <a:pt x="208" y="112"/>
                    </a:cubicBezTo>
                    <a:cubicBezTo>
                      <a:pt x="207" y="123"/>
                      <a:pt x="207" y="123"/>
                      <a:pt x="207" y="123"/>
                    </a:cubicBezTo>
                    <a:cubicBezTo>
                      <a:pt x="205" y="124"/>
                      <a:pt x="205" y="124"/>
                      <a:pt x="205" y="124"/>
                    </a:cubicBezTo>
                    <a:cubicBezTo>
                      <a:pt x="203" y="121"/>
                      <a:pt x="203" y="121"/>
                      <a:pt x="203" y="121"/>
                    </a:cubicBezTo>
                    <a:cubicBezTo>
                      <a:pt x="205" y="114"/>
                      <a:pt x="205" y="114"/>
                      <a:pt x="205" y="114"/>
                    </a:cubicBezTo>
                    <a:lnTo>
                      <a:pt x="207" y="112"/>
                    </a:lnTo>
                    <a:close/>
                    <a:moveTo>
                      <a:pt x="210" y="100"/>
                    </a:moveTo>
                    <a:cubicBezTo>
                      <a:pt x="209" y="110"/>
                      <a:pt x="209" y="110"/>
                      <a:pt x="209" y="110"/>
                    </a:cubicBezTo>
                    <a:cubicBezTo>
                      <a:pt x="207" y="111"/>
                      <a:pt x="207" y="111"/>
                      <a:pt x="207" y="111"/>
                    </a:cubicBezTo>
                    <a:cubicBezTo>
                      <a:pt x="205" y="109"/>
                      <a:pt x="205" y="109"/>
                      <a:pt x="205" y="109"/>
                    </a:cubicBezTo>
                    <a:cubicBezTo>
                      <a:pt x="207" y="101"/>
                      <a:pt x="207" y="101"/>
                      <a:pt x="207" y="101"/>
                    </a:cubicBezTo>
                    <a:cubicBezTo>
                      <a:pt x="209" y="99"/>
                      <a:pt x="209" y="99"/>
                      <a:pt x="209" y="99"/>
                    </a:cubicBezTo>
                    <a:lnTo>
                      <a:pt x="210" y="100"/>
                    </a:lnTo>
                    <a:close/>
                    <a:moveTo>
                      <a:pt x="216" y="114"/>
                    </a:moveTo>
                    <a:cubicBezTo>
                      <a:pt x="215" y="122"/>
                      <a:pt x="215" y="122"/>
                      <a:pt x="215" y="122"/>
                    </a:cubicBezTo>
                    <a:cubicBezTo>
                      <a:pt x="213" y="124"/>
                      <a:pt x="213" y="124"/>
                      <a:pt x="213" y="124"/>
                    </a:cubicBezTo>
                    <a:cubicBezTo>
                      <a:pt x="211" y="123"/>
                      <a:pt x="211" y="123"/>
                      <a:pt x="211" y="123"/>
                    </a:cubicBezTo>
                    <a:cubicBezTo>
                      <a:pt x="213" y="113"/>
                      <a:pt x="213" y="113"/>
                      <a:pt x="213" y="113"/>
                    </a:cubicBezTo>
                    <a:cubicBezTo>
                      <a:pt x="215" y="112"/>
                      <a:pt x="215" y="112"/>
                      <a:pt x="215" y="112"/>
                    </a:cubicBezTo>
                    <a:lnTo>
                      <a:pt x="216" y="114"/>
                    </a:lnTo>
                    <a:close/>
                    <a:moveTo>
                      <a:pt x="216" y="99"/>
                    </a:moveTo>
                    <a:cubicBezTo>
                      <a:pt x="218" y="101"/>
                      <a:pt x="218" y="101"/>
                      <a:pt x="218" y="101"/>
                    </a:cubicBezTo>
                    <a:cubicBezTo>
                      <a:pt x="217" y="109"/>
                      <a:pt x="217" y="109"/>
                      <a:pt x="217" y="109"/>
                    </a:cubicBezTo>
                    <a:cubicBezTo>
                      <a:pt x="215" y="111"/>
                      <a:pt x="215" y="111"/>
                      <a:pt x="215" y="111"/>
                    </a:cubicBezTo>
                    <a:cubicBezTo>
                      <a:pt x="213" y="109"/>
                      <a:pt x="213" y="109"/>
                      <a:pt x="213" y="109"/>
                    </a:cubicBezTo>
                    <a:cubicBezTo>
                      <a:pt x="215" y="99"/>
                      <a:pt x="215" y="99"/>
                      <a:pt x="215" y="99"/>
                    </a:cubicBezTo>
                    <a:lnTo>
                      <a:pt x="216" y="99"/>
                    </a:lnTo>
                    <a:close/>
                    <a:moveTo>
                      <a:pt x="216" y="122"/>
                    </a:moveTo>
                    <a:cubicBezTo>
                      <a:pt x="223" y="122"/>
                      <a:pt x="223" y="122"/>
                      <a:pt x="223" y="122"/>
                    </a:cubicBezTo>
                    <a:cubicBezTo>
                      <a:pt x="225" y="125"/>
                      <a:pt x="225" y="125"/>
                      <a:pt x="225" y="125"/>
                    </a:cubicBezTo>
                    <a:cubicBezTo>
                      <a:pt x="224" y="125"/>
                      <a:pt x="224" y="125"/>
                      <a:pt x="224" y="125"/>
                    </a:cubicBezTo>
                    <a:cubicBezTo>
                      <a:pt x="214" y="125"/>
                      <a:pt x="214" y="125"/>
                      <a:pt x="214" y="125"/>
                    </a:cubicBezTo>
                    <a:cubicBezTo>
                      <a:pt x="213" y="125"/>
                      <a:pt x="213" y="125"/>
                      <a:pt x="213" y="125"/>
                    </a:cubicBezTo>
                    <a:lnTo>
                      <a:pt x="216" y="122"/>
                    </a:lnTo>
                    <a:close/>
                    <a:moveTo>
                      <a:pt x="218" y="97"/>
                    </a:moveTo>
                    <a:cubicBezTo>
                      <a:pt x="228" y="97"/>
                      <a:pt x="228" y="97"/>
                      <a:pt x="228" y="97"/>
                    </a:cubicBezTo>
                    <a:cubicBezTo>
                      <a:pt x="228" y="98"/>
                      <a:pt x="228" y="98"/>
                      <a:pt x="228" y="98"/>
                    </a:cubicBezTo>
                    <a:cubicBezTo>
                      <a:pt x="226" y="101"/>
                      <a:pt x="226" y="101"/>
                      <a:pt x="226" y="101"/>
                    </a:cubicBezTo>
                    <a:cubicBezTo>
                      <a:pt x="219" y="101"/>
                      <a:pt x="219" y="101"/>
                      <a:pt x="219" y="101"/>
                    </a:cubicBezTo>
                    <a:cubicBezTo>
                      <a:pt x="217" y="98"/>
                      <a:pt x="217" y="98"/>
                      <a:pt x="217" y="98"/>
                    </a:cubicBezTo>
                    <a:lnTo>
                      <a:pt x="218" y="97"/>
                    </a:lnTo>
                    <a:close/>
                    <a:moveTo>
                      <a:pt x="228" y="112"/>
                    </a:moveTo>
                    <a:cubicBezTo>
                      <a:pt x="228" y="112"/>
                      <a:pt x="228" y="112"/>
                      <a:pt x="228" y="112"/>
                    </a:cubicBezTo>
                    <a:cubicBezTo>
                      <a:pt x="227" y="123"/>
                      <a:pt x="227" y="123"/>
                      <a:pt x="227" y="123"/>
                    </a:cubicBezTo>
                    <a:cubicBezTo>
                      <a:pt x="226" y="124"/>
                      <a:pt x="226" y="124"/>
                      <a:pt x="226" y="124"/>
                    </a:cubicBezTo>
                    <a:cubicBezTo>
                      <a:pt x="224" y="121"/>
                      <a:pt x="224" y="121"/>
                      <a:pt x="224" y="121"/>
                    </a:cubicBezTo>
                    <a:cubicBezTo>
                      <a:pt x="225" y="114"/>
                      <a:pt x="225" y="114"/>
                      <a:pt x="225" y="114"/>
                    </a:cubicBezTo>
                    <a:lnTo>
                      <a:pt x="228" y="112"/>
                    </a:lnTo>
                    <a:close/>
                    <a:moveTo>
                      <a:pt x="230" y="100"/>
                    </a:moveTo>
                    <a:cubicBezTo>
                      <a:pt x="229" y="110"/>
                      <a:pt x="229" y="110"/>
                      <a:pt x="229" y="110"/>
                    </a:cubicBezTo>
                    <a:cubicBezTo>
                      <a:pt x="228" y="111"/>
                      <a:pt x="228" y="111"/>
                      <a:pt x="228" y="111"/>
                    </a:cubicBezTo>
                    <a:cubicBezTo>
                      <a:pt x="226" y="109"/>
                      <a:pt x="226" y="109"/>
                      <a:pt x="226" y="109"/>
                    </a:cubicBezTo>
                    <a:cubicBezTo>
                      <a:pt x="227" y="101"/>
                      <a:pt x="227" y="101"/>
                      <a:pt x="227" y="101"/>
                    </a:cubicBezTo>
                    <a:cubicBezTo>
                      <a:pt x="229" y="99"/>
                      <a:pt x="229" y="99"/>
                      <a:pt x="229" y="99"/>
                    </a:cubicBezTo>
                    <a:lnTo>
                      <a:pt x="230"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2215" tIns="31107" rIns="62215" bIns="31107" numCol="1" anchor="t" anchorCtr="0" compatLnSpc="1">
                <a:prstTxWarp prst="textNoShape">
                  <a:avLst/>
                </a:prstTxWarp>
              </a:bodyPr>
              <a:lstStyle/>
              <a:p>
                <a:pPr marL="0" marR="0" lvl="0" indent="0" algn="l" defTabSz="914355" rtl="0" eaLnBrk="1" fontAlgn="auto" latinLnBrk="0" hangingPunct="1">
                  <a:lnSpc>
                    <a:spcPct val="100000"/>
                  </a:lnSpc>
                  <a:spcBef>
                    <a:spcPts val="0"/>
                  </a:spcBef>
                  <a:spcAft>
                    <a:spcPts val="0"/>
                  </a:spcAft>
                  <a:buClrTx/>
                  <a:buSzTx/>
                  <a:buFontTx/>
                  <a:buNone/>
                  <a:tabLst/>
                  <a:defRPr/>
                </a:pPr>
                <a:endParaRPr kumimoji="1" lang="ja-JP" altLang="en-US" sz="1225" b="0" i="0" u="none" strike="noStrike" kern="1200" cap="none" spc="0" normalizeH="0" baseline="0" noProof="0">
                  <a:ln>
                    <a:noFill/>
                  </a:ln>
                  <a:solidFill>
                    <a:prstClr val="black"/>
                  </a:solidFill>
                  <a:effectLst/>
                  <a:uLnTx/>
                  <a:uFillTx/>
                  <a:latin typeface="メイリオ"/>
                  <a:ea typeface="メイリオ"/>
                  <a:cs typeface="+mn-cs"/>
                </a:endParaRPr>
              </a:p>
            </p:txBody>
          </p:sp>
        </p:grpSp>
      </p:grpSp>
      <p:grpSp>
        <p:nvGrpSpPr>
          <p:cNvPr id="43" name="グループ化 42">
            <a:extLst>
              <a:ext uri="{FF2B5EF4-FFF2-40B4-BE49-F238E27FC236}">
                <a16:creationId xmlns:a16="http://schemas.microsoft.com/office/drawing/2014/main" id="{C84F62C7-68E3-845D-54FC-25DC60A63BC3}"/>
              </a:ext>
            </a:extLst>
          </p:cNvPr>
          <p:cNvGrpSpPr/>
          <p:nvPr/>
        </p:nvGrpSpPr>
        <p:grpSpPr>
          <a:xfrm>
            <a:off x="7308304" y="2029705"/>
            <a:ext cx="1728192" cy="1285221"/>
            <a:chOff x="6439536" y="3120761"/>
            <a:chExt cx="1869929" cy="1355261"/>
          </a:xfrm>
        </p:grpSpPr>
        <p:sp>
          <p:nvSpPr>
            <p:cNvPr id="44" name="角丸四角形 11">
              <a:extLst>
                <a:ext uri="{FF2B5EF4-FFF2-40B4-BE49-F238E27FC236}">
                  <a16:creationId xmlns:a16="http://schemas.microsoft.com/office/drawing/2014/main" id="{ABF70DD2-3B02-E4F8-644A-199B16DC57B5}"/>
                </a:ext>
              </a:extLst>
            </p:cNvPr>
            <p:cNvSpPr/>
            <p:nvPr/>
          </p:nvSpPr>
          <p:spPr>
            <a:xfrm>
              <a:off x="6505942" y="3120761"/>
              <a:ext cx="1737117" cy="1355261"/>
            </a:xfrm>
            <a:prstGeom prst="round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kumimoji="1" lang="ja-JP" altLang="en-US" sz="1400" b="1">
                <a:solidFill>
                  <a:schemeClr val="tx1">
                    <a:lumMod val="65000"/>
                    <a:lumOff val="35000"/>
                  </a:schemeClr>
                </a:solidFill>
              </a:endParaRPr>
            </a:p>
          </p:txBody>
        </p:sp>
        <p:sp>
          <p:nvSpPr>
            <p:cNvPr id="45" name="テキスト ボックス 44">
              <a:extLst>
                <a:ext uri="{FF2B5EF4-FFF2-40B4-BE49-F238E27FC236}">
                  <a16:creationId xmlns:a16="http://schemas.microsoft.com/office/drawing/2014/main" id="{D69CB913-B2AA-B5ED-9153-4F2DCE5AA00D}"/>
                </a:ext>
              </a:extLst>
            </p:cNvPr>
            <p:cNvSpPr txBox="1"/>
            <p:nvPr/>
          </p:nvSpPr>
          <p:spPr>
            <a:xfrm>
              <a:off x="6439536" y="4107978"/>
              <a:ext cx="1869929" cy="324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black">
                      <a:lumMod val="65000"/>
                      <a:lumOff val="35000"/>
                    </a:prstClr>
                  </a:solidFill>
                  <a:effectLst/>
                  <a:uLnTx/>
                  <a:uFillTx/>
                  <a:latin typeface="メイリオ"/>
                  <a:ea typeface="メイリオ"/>
                  <a:cs typeface="+mn-cs"/>
                </a:rPr>
                <a:t>住民税 税額通知書</a:t>
              </a:r>
            </a:p>
          </p:txBody>
        </p:sp>
        <p:sp>
          <p:nvSpPr>
            <p:cNvPr id="46" name="Freeform 117">
              <a:extLst>
                <a:ext uri="{FF2B5EF4-FFF2-40B4-BE49-F238E27FC236}">
                  <a16:creationId xmlns:a16="http://schemas.microsoft.com/office/drawing/2014/main" id="{3B4AC194-D28E-105B-8568-6E96C97B813A}"/>
                </a:ext>
              </a:extLst>
            </p:cNvPr>
            <p:cNvSpPr>
              <a:spLocks noEditPoints="1"/>
            </p:cNvSpPr>
            <p:nvPr/>
          </p:nvSpPr>
          <p:spPr bwMode="auto">
            <a:xfrm>
              <a:off x="7477570" y="3363476"/>
              <a:ext cx="611984" cy="462769"/>
            </a:xfrm>
            <a:custGeom>
              <a:avLst/>
              <a:gdLst>
                <a:gd name="T0" fmla="*/ 238 w 238"/>
                <a:gd name="T1" fmla="*/ 45 h 179"/>
                <a:gd name="T2" fmla="*/ 0 w 238"/>
                <a:gd name="T3" fmla="*/ 179 h 179"/>
                <a:gd name="T4" fmla="*/ 192 w 238"/>
                <a:gd name="T5" fmla="*/ 0 h 179"/>
                <a:gd name="T6" fmla="*/ 197 w 238"/>
                <a:gd name="T7" fmla="*/ 0 h 179"/>
                <a:gd name="T8" fmla="*/ 238 w 238"/>
                <a:gd name="T9" fmla="*/ 41 h 179"/>
                <a:gd name="T10" fmla="*/ 137 w 238"/>
                <a:gd name="T11" fmla="*/ 20 h 179"/>
                <a:gd name="T12" fmla="*/ 28 w 238"/>
                <a:gd name="T13" fmla="*/ 25 h 179"/>
                <a:gd name="T14" fmla="*/ 137 w 238"/>
                <a:gd name="T15" fmla="*/ 20 h 179"/>
                <a:gd name="T16" fmla="*/ 28 w 238"/>
                <a:gd name="T17" fmla="*/ 34 h 179"/>
                <a:gd name="T18" fmla="*/ 137 w 238"/>
                <a:gd name="T19" fmla="*/ 39 h 179"/>
                <a:gd name="T20" fmla="*/ 205 w 238"/>
                <a:gd name="T21" fmla="*/ 69 h 179"/>
                <a:gd name="T22" fmla="*/ 146 w 238"/>
                <a:gd name="T23" fmla="*/ 69 h 179"/>
                <a:gd name="T24" fmla="*/ 87 w 238"/>
                <a:gd name="T25" fmla="*/ 69 h 179"/>
                <a:gd name="T26" fmla="*/ 28 w 238"/>
                <a:gd name="T27" fmla="*/ 69 h 179"/>
                <a:gd name="T28" fmla="*/ 28 w 238"/>
                <a:gd name="T29" fmla="*/ 90 h 179"/>
                <a:gd name="T30" fmla="*/ 28 w 238"/>
                <a:gd name="T31" fmla="*/ 110 h 179"/>
                <a:gd name="T32" fmla="*/ 28 w 238"/>
                <a:gd name="T33" fmla="*/ 131 h 179"/>
                <a:gd name="T34" fmla="*/ 28 w 238"/>
                <a:gd name="T35" fmla="*/ 151 h 179"/>
                <a:gd name="T36" fmla="*/ 33 w 238"/>
                <a:gd name="T37" fmla="*/ 155 h 179"/>
                <a:gd name="T38" fmla="*/ 91 w 238"/>
                <a:gd name="T39" fmla="*/ 155 h 179"/>
                <a:gd name="T40" fmla="*/ 150 w 238"/>
                <a:gd name="T41" fmla="*/ 155 h 179"/>
                <a:gd name="T42" fmla="*/ 210 w 238"/>
                <a:gd name="T43" fmla="*/ 155 h 179"/>
                <a:gd name="T44" fmla="*/ 210 w 238"/>
                <a:gd name="T45" fmla="*/ 135 h 179"/>
                <a:gd name="T46" fmla="*/ 210 w 238"/>
                <a:gd name="T47" fmla="*/ 114 h 179"/>
                <a:gd name="T48" fmla="*/ 210 w 238"/>
                <a:gd name="T49" fmla="*/ 94 h 179"/>
                <a:gd name="T50" fmla="*/ 210 w 238"/>
                <a:gd name="T51" fmla="*/ 74 h 179"/>
                <a:gd name="T52" fmla="*/ 205 w 238"/>
                <a:gd name="T53" fmla="*/ 69 h 179"/>
                <a:gd name="T54" fmla="*/ 146 w 238"/>
                <a:gd name="T55" fmla="*/ 90 h 179"/>
                <a:gd name="T56" fmla="*/ 91 w 238"/>
                <a:gd name="T57" fmla="*/ 74 h 179"/>
                <a:gd name="T58" fmla="*/ 91 w 238"/>
                <a:gd name="T59" fmla="*/ 110 h 179"/>
                <a:gd name="T60" fmla="*/ 146 w 238"/>
                <a:gd name="T61" fmla="*/ 94 h 179"/>
                <a:gd name="T62" fmla="*/ 91 w 238"/>
                <a:gd name="T63" fmla="*/ 110 h 179"/>
                <a:gd name="T64" fmla="*/ 146 w 238"/>
                <a:gd name="T65" fmla="*/ 131 h 179"/>
                <a:gd name="T66" fmla="*/ 91 w 238"/>
                <a:gd name="T67" fmla="*/ 114 h 179"/>
                <a:gd name="T68" fmla="*/ 33 w 238"/>
                <a:gd name="T69" fmla="*/ 74 h 179"/>
                <a:gd name="T70" fmla="*/ 87 w 238"/>
                <a:gd name="T71" fmla="*/ 90 h 179"/>
                <a:gd name="T72" fmla="*/ 33 w 238"/>
                <a:gd name="T73" fmla="*/ 74 h 179"/>
                <a:gd name="T74" fmla="*/ 87 w 238"/>
                <a:gd name="T75" fmla="*/ 94 h 179"/>
                <a:gd name="T76" fmla="*/ 33 w 238"/>
                <a:gd name="T77" fmla="*/ 110 h 179"/>
                <a:gd name="T78" fmla="*/ 33 w 238"/>
                <a:gd name="T79" fmla="*/ 114 h 179"/>
                <a:gd name="T80" fmla="*/ 87 w 238"/>
                <a:gd name="T81" fmla="*/ 131 h 179"/>
                <a:gd name="T82" fmla="*/ 33 w 238"/>
                <a:gd name="T83" fmla="*/ 114 h 179"/>
                <a:gd name="T84" fmla="*/ 33 w 238"/>
                <a:gd name="T85" fmla="*/ 135 h 179"/>
                <a:gd name="T86" fmla="*/ 87 w 238"/>
                <a:gd name="T87" fmla="*/ 151 h 179"/>
                <a:gd name="T88" fmla="*/ 91 w 238"/>
                <a:gd name="T89" fmla="*/ 151 h 179"/>
                <a:gd name="T90" fmla="*/ 146 w 238"/>
                <a:gd name="T91" fmla="*/ 135 h 179"/>
                <a:gd name="T92" fmla="*/ 91 w 238"/>
                <a:gd name="T93" fmla="*/ 151 h 179"/>
                <a:gd name="T94" fmla="*/ 150 w 238"/>
                <a:gd name="T95" fmla="*/ 151 h 179"/>
                <a:gd name="T96" fmla="*/ 205 w 238"/>
                <a:gd name="T97" fmla="*/ 135 h 179"/>
                <a:gd name="T98" fmla="*/ 205 w 238"/>
                <a:gd name="T99" fmla="*/ 131 h 179"/>
                <a:gd name="T100" fmla="*/ 150 w 238"/>
                <a:gd name="T101" fmla="*/ 114 h 179"/>
                <a:gd name="T102" fmla="*/ 205 w 238"/>
                <a:gd name="T103" fmla="*/ 131 h 179"/>
                <a:gd name="T104" fmla="*/ 150 w 238"/>
                <a:gd name="T105" fmla="*/ 110 h 179"/>
                <a:gd name="T106" fmla="*/ 205 w 238"/>
                <a:gd name="T107" fmla="*/ 94 h 179"/>
                <a:gd name="T108" fmla="*/ 205 w 238"/>
                <a:gd name="T109" fmla="*/ 90 h 179"/>
                <a:gd name="T110" fmla="*/ 150 w 238"/>
                <a:gd name="T111" fmla="*/ 74 h 179"/>
                <a:gd name="T112" fmla="*/ 205 w 238"/>
                <a:gd name="T113" fmla="*/ 9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8" h="179">
                  <a:moveTo>
                    <a:pt x="192" y="45"/>
                  </a:moveTo>
                  <a:lnTo>
                    <a:pt x="238" y="45"/>
                  </a:lnTo>
                  <a:lnTo>
                    <a:pt x="238" y="179"/>
                  </a:lnTo>
                  <a:lnTo>
                    <a:pt x="0" y="179"/>
                  </a:lnTo>
                  <a:lnTo>
                    <a:pt x="0" y="0"/>
                  </a:lnTo>
                  <a:lnTo>
                    <a:pt x="192" y="0"/>
                  </a:lnTo>
                  <a:lnTo>
                    <a:pt x="192" y="45"/>
                  </a:lnTo>
                  <a:close/>
                  <a:moveTo>
                    <a:pt x="197" y="0"/>
                  </a:moveTo>
                  <a:lnTo>
                    <a:pt x="197" y="41"/>
                  </a:lnTo>
                  <a:lnTo>
                    <a:pt x="238" y="41"/>
                  </a:lnTo>
                  <a:lnTo>
                    <a:pt x="197" y="0"/>
                  </a:lnTo>
                  <a:close/>
                  <a:moveTo>
                    <a:pt x="137" y="20"/>
                  </a:moveTo>
                  <a:lnTo>
                    <a:pt x="28" y="20"/>
                  </a:lnTo>
                  <a:lnTo>
                    <a:pt x="28" y="25"/>
                  </a:lnTo>
                  <a:lnTo>
                    <a:pt x="137" y="25"/>
                  </a:lnTo>
                  <a:lnTo>
                    <a:pt x="137" y="20"/>
                  </a:lnTo>
                  <a:close/>
                  <a:moveTo>
                    <a:pt x="137" y="34"/>
                  </a:moveTo>
                  <a:lnTo>
                    <a:pt x="28" y="34"/>
                  </a:lnTo>
                  <a:lnTo>
                    <a:pt x="28" y="39"/>
                  </a:lnTo>
                  <a:lnTo>
                    <a:pt x="137" y="39"/>
                  </a:lnTo>
                  <a:lnTo>
                    <a:pt x="137" y="34"/>
                  </a:lnTo>
                  <a:close/>
                  <a:moveTo>
                    <a:pt x="205" y="69"/>
                  </a:moveTo>
                  <a:lnTo>
                    <a:pt x="150" y="69"/>
                  </a:lnTo>
                  <a:lnTo>
                    <a:pt x="146" y="69"/>
                  </a:lnTo>
                  <a:lnTo>
                    <a:pt x="91" y="69"/>
                  </a:lnTo>
                  <a:lnTo>
                    <a:pt x="87" y="69"/>
                  </a:lnTo>
                  <a:lnTo>
                    <a:pt x="33" y="69"/>
                  </a:lnTo>
                  <a:lnTo>
                    <a:pt x="28" y="69"/>
                  </a:lnTo>
                  <a:lnTo>
                    <a:pt x="28" y="74"/>
                  </a:lnTo>
                  <a:lnTo>
                    <a:pt x="28" y="90"/>
                  </a:lnTo>
                  <a:lnTo>
                    <a:pt x="28" y="94"/>
                  </a:lnTo>
                  <a:lnTo>
                    <a:pt x="28" y="110"/>
                  </a:lnTo>
                  <a:lnTo>
                    <a:pt x="28" y="114"/>
                  </a:lnTo>
                  <a:lnTo>
                    <a:pt x="28" y="131"/>
                  </a:lnTo>
                  <a:lnTo>
                    <a:pt x="28" y="135"/>
                  </a:lnTo>
                  <a:lnTo>
                    <a:pt x="28" y="151"/>
                  </a:lnTo>
                  <a:lnTo>
                    <a:pt x="28" y="155"/>
                  </a:lnTo>
                  <a:lnTo>
                    <a:pt x="33" y="155"/>
                  </a:lnTo>
                  <a:lnTo>
                    <a:pt x="87" y="155"/>
                  </a:lnTo>
                  <a:lnTo>
                    <a:pt x="91" y="155"/>
                  </a:lnTo>
                  <a:lnTo>
                    <a:pt x="146" y="155"/>
                  </a:lnTo>
                  <a:lnTo>
                    <a:pt x="150" y="155"/>
                  </a:lnTo>
                  <a:lnTo>
                    <a:pt x="205" y="155"/>
                  </a:lnTo>
                  <a:lnTo>
                    <a:pt x="210" y="155"/>
                  </a:lnTo>
                  <a:lnTo>
                    <a:pt x="210" y="151"/>
                  </a:lnTo>
                  <a:lnTo>
                    <a:pt x="210" y="135"/>
                  </a:lnTo>
                  <a:lnTo>
                    <a:pt x="210" y="131"/>
                  </a:lnTo>
                  <a:lnTo>
                    <a:pt x="210" y="114"/>
                  </a:lnTo>
                  <a:lnTo>
                    <a:pt x="210" y="110"/>
                  </a:lnTo>
                  <a:lnTo>
                    <a:pt x="210" y="94"/>
                  </a:lnTo>
                  <a:lnTo>
                    <a:pt x="210" y="90"/>
                  </a:lnTo>
                  <a:lnTo>
                    <a:pt x="210" y="74"/>
                  </a:lnTo>
                  <a:lnTo>
                    <a:pt x="210" y="69"/>
                  </a:lnTo>
                  <a:lnTo>
                    <a:pt x="205" y="69"/>
                  </a:lnTo>
                  <a:close/>
                  <a:moveTo>
                    <a:pt x="146" y="74"/>
                  </a:moveTo>
                  <a:lnTo>
                    <a:pt x="146" y="90"/>
                  </a:lnTo>
                  <a:lnTo>
                    <a:pt x="91" y="90"/>
                  </a:lnTo>
                  <a:lnTo>
                    <a:pt x="91" y="74"/>
                  </a:lnTo>
                  <a:lnTo>
                    <a:pt x="146" y="74"/>
                  </a:lnTo>
                  <a:close/>
                  <a:moveTo>
                    <a:pt x="91" y="110"/>
                  </a:moveTo>
                  <a:lnTo>
                    <a:pt x="91" y="94"/>
                  </a:lnTo>
                  <a:lnTo>
                    <a:pt x="146" y="94"/>
                  </a:lnTo>
                  <a:lnTo>
                    <a:pt x="146" y="110"/>
                  </a:lnTo>
                  <a:lnTo>
                    <a:pt x="91" y="110"/>
                  </a:lnTo>
                  <a:close/>
                  <a:moveTo>
                    <a:pt x="146" y="114"/>
                  </a:moveTo>
                  <a:lnTo>
                    <a:pt x="146" y="131"/>
                  </a:lnTo>
                  <a:lnTo>
                    <a:pt x="91" y="131"/>
                  </a:lnTo>
                  <a:lnTo>
                    <a:pt x="91" y="114"/>
                  </a:lnTo>
                  <a:lnTo>
                    <a:pt x="146" y="114"/>
                  </a:lnTo>
                  <a:close/>
                  <a:moveTo>
                    <a:pt x="33" y="74"/>
                  </a:moveTo>
                  <a:lnTo>
                    <a:pt x="87" y="74"/>
                  </a:lnTo>
                  <a:lnTo>
                    <a:pt x="87" y="90"/>
                  </a:lnTo>
                  <a:lnTo>
                    <a:pt x="33" y="90"/>
                  </a:lnTo>
                  <a:lnTo>
                    <a:pt x="33" y="74"/>
                  </a:lnTo>
                  <a:close/>
                  <a:moveTo>
                    <a:pt x="33" y="94"/>
                  </a:moveTo>
                  <a:lnTo>
                    <a:pt x="87" y="94"/>
                  </a:lnTo>
                  <a:lnTo>
                    <a:pt x="87" y="110"/>
                  </a:lnTo>
                  <a:lnTo>
                    <a:pt x="33" y="110"/>
                  </a:lnTo>
                  <a:lnTo>
                    <a:pt x="33" y="94"/>
                  </a:lnTo>
                  <a:close/>
                  <a:moveTo>
                    <a:pt x="33" y="114"/>
                  </a:moveTo>
                  <a:lnTo>
                    <a:pt x="87" y="114"/>
                  </a:lnTo>
                  <a:lnTo>
                    <a:pt x="87" y="131"/>
                  </a:lnTo>
                  <a:lnTo>
                    <a:pt x="33" y="131"/>
                  </a:lnTo>
                  <a:lnTo>
                    <a:pt x="33" y="114"/>
                  </a:lnTo>
                  <a:close/>
                  <a:moveTo>
                    <a:pt x="33" y="151"/>
                  </a:moveTo>
                  <a:lnTo>
                    <a:pt x="33" y="135"/>
                  </a:lnTo>
                  <a:lnTo>
                    <a:pt x="87" y="135"/>
                  </a:lnTo>
                  <a:lnTo>
                    <a:pt x="87" y="151"/>
                  </a:lnTo>
                  <a:lnTo>
                    <a:pt x="33" y="151"/>
                  </a:lnTo>
                  <a:close/>
                  <a:moveTo>
                    <a:pt x="91" y="151"/>
                  </a:moveTo>
                  <a:lnTo>
                    <a:pt x="91" y="135"/>
                  </a:lnTo>
                  <a:lnTo>
                    <a:pt x="146" y="135"/>
                  </a:lnTo>
                  <a:lnTo>
                    <a:pt x="146" y="151"/>
                  </a:lnTo>
                  <a:lnTo>
                    <a:pt x="91" y="151"/>
                  </a:lnTo>
                  <a:close/>
                  <a:moveTo>
                    <a:pt x="205" y="151"/>
                  </a:moveTo>
                  <a:lnTo>
                    <a:pt x="150" y="151"/>
                  </a:lnTo>
                  <a:lnTo>
                    <a:pt x="150" y="135"/>
                  </a:lnTo>
                  <a:lnTo>
                    <a:pt x="205" y="135"/>
                  </a:lnTo>
                  <a:lnTo>
                    <a:pt x="205" y="151"/>
                  </a:lnTo>
                  <a:close/>
                  <a:moveTo>
                    <a:pt x="205" y="131"/>
                  </a:moveTo>
                  <a:lnTo>
                    <a:pt x="150" y="131"/>
                  </a:lnTo>
                  <a:lnTo>
                    <a:pt x="150" y="114"/>
                  </a:lnTo>
                  <a:lnTo>
                    <a:pt x="205" y="114"/>
                  </a:lnTo>
                  <a:lnTo>
                    <a:pt x="205" y="131"/>
                  </a:lnTo>
                  <a:close/>
                  <a:moveTo>
                    <a:pt x="205" y="110"/>
                  </a:moveTo>
                  <a:lnTo>
                    <a:pt x="150" y="110"/>
                  </a:lnTo>
                  <a:lnTo>
                    <a:pt x="150" y="94"/>
                  </a:lnTo>
                  <a:lnTo>
                    <a:pt x="205" y="94"/>
                  </a:lnTo>
                  <a:lnTo>
                    <a:pt x="205" y="110"/>
                  </a:lnTo>
                  <a:close/>
                  <a:moveTo>
                    <a:pt x="205" y="90"/>
                  </a:moveTo>
                  <a:lnTo>
                    <a:pt x="150" y="90"/>
                  </a:lnTo>
                  <a:lnTo>
                    <a:pt x="150" y="74"/>
                  </a:lnTo>
                  <a:lnTo>
                    <a:pt x="205" y="74"/>
                  </a:lnTo>
                  <a:lnTo>
                    <a:pt x="205" y="90"/>
                  </a:lnTo>
                  <a:close/>
                </a:path>
              </a:pathLst>
            </a:custGeom>
            <a:solidFill>
              <a:schemeClr val="accent3">
                <a:lumMod val="60000"/>
                <a:lumOff val="40000"/>
              </a:schemeClr>
            </a:solidFill>
            <a:ln>
              <a:noFill/>
            </a:ln>
          </p:spPr>
          <p:txBody>
            <a:bodyPr vert="horz" wrap="square" lIns="62215" tIns="31107" rIns="62215" bIns="31107" numCol="1" anchor="t" anchorCtr="0" compatLnSpc="1">
              <a:prstTxWarp prst="textNoShape">
                <a:avLst/>
              </a:prstTxWarp>
            </a:bodyPr>
            <a:lstStyle/>
            <a:p>
              <a:pPr marL="0" marR="0" lvl="0" indent="0" algn="l" defTabSz="914355" rtl="0" eaLnBrk="1" fontAlgn="auto" latinLnBrk="0" hangingPunct="1">
                <a:lnSpc>
                  <a:spcPct val="100000"/>
                </a:lnSpc>
                <a:spcBef>
                  <a:spcPts val="0"/>
                </a:spcBef>
                <a:spcAft>
                  <a:spcPts val="0"/>
                </a:spcAft>
                <a:buClrTx/>
                <a:buSzTx/>
                <a:buFontTx/>
                <a:buNone/>
                <a:tabLst/>
                <a:defRPr/>
              </a:pPr>
              <a:endParaRPr kumimoji="1" lang="ja-JP" altLang="en-US" sz="1225"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47" name="四角形: 角を丸くする 46">
              <a:extLst>
                <a:ext uri="{FF2B5EF4-FFF2-40B4-BE49-F238E27FC236}">
                  <a16:creationId xmlns:a16="http://schemas.microsoft.com/office/drawing/2014/main" id="{F5E10E93-36B4-0C4A-D637-ADE297290890}"/>
                </a:ext>
              </a:extLst>
            </p:cNvPr>
            <p:cNvSpPr/>
            <p:nvPr/>
          </p:nvSpPr>
          <p:spPr>
            <a:xfrm>
              <a:off x="6793093" y="3524150"/>
              <a:ext cx="407199" cy="166363"/>
            </a:xfrm>
            <a:prstGeom prst="roundRect">
              <a:avLst/>
            </a:prstGeom>
            <a:solidFill>
              <a:srgbClr val="F5B0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8" name="グループ化 47">
              <a:extLst>
                <a:ext uri="{FF2B5EF4-FFF2-40B4-BE49-F238E27FC236}">
                  <a16:creationId xmlns:a16="http://schemas.microsoft.com/office/drawing/2014/main" id="{3EA72175-DECC-08A3-F54A-C862EFCF1A81}"/>
                </a:ext>
              </a:extLst>
            </p:cNvPr>
            <p:cNvGrpSpPr/>
            <p:nvPr/>
          </p:nvGrpSpPr>
          <p:grpSpPr>
            <a:xfrm>
              <a:off x="6633970" y="3381333"/>
              <a:ext cx="702150" cy="453702"/>
              <a:chOff x="6633970" y="3381333"/>
              <a:chExt cx="702150" cy="453702"/>
            </a:xfrm>
          </p:grpSpPr>
          <p:sp>
            <p:nvSpPr>
              <p:cNvPr id="49" name="Freeform 118">
                <a:extLst>
                  <a:ext uri="{FF2B5EF4-FFF2-40B4-BE49-F238E27FC236}">
                    <a16:creationId xmlns:a16="http://schemas.microsoft.com/office/drawing/2014/main" id="{CC66BD6D-5A34-14B8-D8C4-398F63853DA6}"/>
                  </a:ext>
                </a:extLst>
              </p:cNvPr>
              <p:cNvSpPr>
                <a:spLocks noEditPoints="1"/>
              </p:cNvSpPr>
              <p:nvPr/>
            </p:nvSpPr>
            <p:spPr bwMode="auto">
              <a:xfrm>
                <a:off x="6668480" y="3381333"/>
                <a:ext cx="633130" cy="453702"/>
              </a:xfrm>
              <a:custGeom>
                <a:avLst/>
                <a:gdLst>
                  <a:gd name="T0" fmla="*/ 397 w 397"/>
                  <a:gd name="T1" fmla="*/ 76 h 299"/>
                  <a:gd name="T2" fmla="*/ 0 w 397"/>
                  <a:gd name="T3" fmla="*/ 299 h 299"/>
                  <a:gd name="T4" fmla="*/ 321 w 397"/>
                  <a:gd name="T5" fmla="*/ 0 h 299"/>
                  <a:gd name="T6" fmla="*/ 329 w 397"/>
                  <a:gd name="T7" fmla="*/ 0 h 299"/>
                  <a:gd name="T8" fmla="*/ 397 w 397"/>
                  <a:gd name="T9" fmla="*/ 68 h 299"/>
                  <a:gd name="T10" fmla="*/ 107 w 397"/>
                  <a:gd name="T11" fmla="*/ 138 h 299"/>
                  <a:gd name="T12" fmla="*/ 83 w 397"/>
                  <a:gd name="T13" fmla="*/ 137 h 299"/>
                  <a:gd name="T14" fmla="*/ 107 w 397"/>
                  <a:gd name="T15" fmla="*/ 138 h 299"/>
                  <a:gd name="T16" fmla="*/ 85 w 397"/>
                  <a:gd name="T17" fmla="*/ 189 h 299"/>
                  <a:gd name="T18" fmla="*/ 109 w 397"/>
                  <a:gd name="T19" fmla="*/ 162 h 299"/>
                  <a:gd name="T20" fmla="*/ 113 w 397"/>
                  <a:gd name="T21" fmla="*/ 110 h 299"/>
                  <a:gd name="T22" fmla="*/ 88 w 397"/>
                  <a:gd name="T23" fmla="*/ 109 h 299"/>
                  <a:gd name="T24" fmla="*/ 113 w 397"/>
                  <a:gd name="T25" fmla="*/ 110 h 299"/>
                  <a:gd name="T26" fmla="*/ 177 w 397"/>
                  <a:gd name="T27" fmla="*/ 125 h 299"/>
                  <a:gd name="T28" fmla="*/ 161 w 397"/>
                  <a:gd name="T29" fmla="*/ 116 h 299"/>
                  <a:gd name="T30" fmla="*/ 180 w 397"/>
                  <a:gd name="T31" fmla="*/ 105 h 299"/>
                  <a:gd name="T32" fmla="*/ 115 w 397"/>
                  <a:gd name="T33" fmla="*/ 134 h 299"/>
                  <a:gd name="T34" fmla="*/ 112 w 397"/>
                  <a:gd name="T35" fmla="*/ 197 h 299"/>
                  <a:gd name="T36" fmla="*/ 127 w 397"/>
                  <a:gd name="T37" fmla="*/ 116 h 299"/>
                  <a:gd name="T38" fmla="*/ 146 w 397"/>
                  <a:gd name="T39" fmla="*/ 125 h 299"/>
                  <a:gd name="T40" fmla="*/ 130 w 397"/>
                  <a:gd name="T41" fmla="*/ 162 h 299"/>
                  <a:gd name="T42" fmla="*/ 147 w 397"/>
                  <a:gd name="T43" fmla="*/ 184 h 299"/>
                  <a:gd name="T44" fmla="*/ 136 w 397"/>
                  <a:gd name="T45" fmla="*/ 186 h 299"/>
                  <a:gd name="T46" fmla="*/ 154 w 397"/>
                  <a:gd name="T47" fmla="*/ 195 h 299"/>
                  <a:gd name="T48" fmla="*/ 158 w 397"/>
                  <a:gd name="T49" fmla="*/ 162 h 299"/>
                  <a:gd name="T50" fmla="*/ 132 w 397"/>
                  <a:gd name="T51" fmla="*/ 166 h 299"/>
                  <a:gd name="T52" fmla="*/ 131 w 397"/>
                  <a:gd name="T53" fmla="*/ 191 h 299"/>
                  <a:gd name="T54" fmla="*/ 132 w 397"/>
                  <a:gd name="T55" fmla="*/ 166 h 299"/>
                  <a:gd name="T56" fmla="*/ 165 w 397"/>
                  <a:gd name="T57" fmla="*/ 139 h 299"/>
                  <a:gd name="T58" fmla="*/ 141 w 397"/>
                  <a:gd name="T59" fmla="*/ 133 h 299"/>
                  <a:gd name="T60" fmla="*/ 141 w 397"/>
                  <a:gd name="T61" fmla="*/ 153 h 299"/>
                  <a:gd name="T62" fmla="*/ 165 w 397"/>
                  <a:gd name="T63" fmla="*/ 147 h 299"/>
                  <a:gd name="T64" fmla="*/ 141 w 397"/>
                  <a:gd name="T65" fmla="*/ 153 h 299"/>
                  <a:gd name="T66" fmla="*/ 171 w 397"/>
                  <a:gd name="T67" fmla="*/ 190 h 299"/>
                  <a:gd name="T68" fmla="*/ 172 w 397"/>
                  <a:gd name="T69" fmla="*/ 165 h 299"/>
                  <a:gd name="T70" fmla="*/ 248 w 397"/>
                  <a:gd name="T71" fmla="*/ 153 h 299"/>
                  <a:gd name="T72" fmla="*/ 219 w 397"/>
                  <a:gd name="T73" fmla="*/ 153 h 299"/>
                  <a:gd name="T74" fmla="*/ 239 w 397"/>
                  <a:gd name="T75" fmla="*/ 164 h 299"/>
                  <a:gd name="T76" fmla="*/ 222 w 397"/>
                  <a:gd name="T77" fmla="*/ 194 h 299"/>
                  <a:gd name="T78" fmla="*/ 248 w 397"/>
                  <a:gd name="T79" fmla="*/ 153 h 299"/>
                  <a:gd name="T80" fmla="*/ 301 w 397"/>
                  <a:gd name="T81" fmla="*/ 148 h 299"/>
                  <a:gd name="T82" fmla="*/ 267 w 397"/>
                  <a:gd name="T83" fmla="*/ 108 h 299"/>
                  <a:gd name="T84" fmla="*/ 257 w 397"/>
                  <a:gd name="T85" fmla="*/ 99 h 299"/>
                  <a:gd name="T86" fmla="*/ 228 w 397"/>
                  <a:gd name="T87" fmla="*/ 108 h 299"/>
                  <a:gd name="T88" fmla="*/ 258 w 397"/>
                  <a:gd name="T89" fmla="*/ 148 h 299"/>
                  <a:gd name="T90" fmla="*/ 256 w 397"/>
                  <a:gd name="T91" fmla="*/ 185 h 299"/>
                  <a:gd name="T92" fmla="*/ 247 w 397"/>
                  <a:gd name="T93" fmla="*/ 197 h 299"/>
                  <a:gd name="T94" fmla="*/ 270 w 397"/>
                  <a:gd name="T95" fmla="*/ 184 h 299"/>
                  <a:gd name="T96" fmla="*/ 306 w 397"/>
                  <a:gd name="T97" fmla="*/ 193 h 299"/>
                  <a:gd name="T98" fmla="*/ 286 w 397"/>
                  <a:gd name="T99" fmla="*/ 169 h 299"/>
                  <a:gd name="T100" fmla="*/ 299 w 397"/>
                  <a:gd name="T101" fmla="*/ 148 h 299"/>
                  <a:gd name="T102" fmla="*/ 288 w 397"/>
                  <a:gd name="T103" fmla="*/ 123 h 299"/>
                  <a:gd name="T104" fmla="*/ 241 w 397"/>
                  <a:gd name="T105" fmla="*/ 118 h 299"/>
                  <a:gd name="T106" fmla="*/ 241 w 397"/>
                  <a:gd name="T107" fmla="*/ 138 h 299"/>
                  <a:gd name="T108" fmla="*/ 288 w 397"/>
                  <a:gd name="T109" fmla="*/ 132 h 299"/>
                  <a:gd name="T110" fmla="*/ 241 w 397"/>
                  <a:gd name="T111" fmla="*/ 138 h 299"/>
                  <a:gd name="T112" fmla="*/ 279 w 397"/>
                  <a:gd name="T113" fmla="*/ 162 h 299"/>
                  <a:gd name="T114" fmla="*/ 270 w 397"/>
                  <a:gd name="T115" fmla="*/ 148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7" h="299">
                    <a:moveTo>
                      <a:pt x="321" y="76"/>
                    </a:moveTo>
                    <a:cubicBezTo>
                      <a:pt x="397" y="76"/>
                      <a:pt x="397" y="76"/>
                      <a:pt x="397" y="76"/>
                    </a:cubicBezTo>
                    <a:cubicBezTo>
                      <a:pt x="397" y="299"/>
                      <a:pt x="397" y="299"/>
                      <a:pt x="397" y="299"/>
                    </a:cubicBezTo>
                    <a:cubicBezTo>
                      <a:pt x="0" y="299"/>
                      <a:pt x="0" y="299"/>
                      <a:pt x="0" y="299"/>
                    </a:cubicBezTo>
                    <a:cubicBezTo>
                      <a:pt x="0" y="0"/>
                      <a:pt x="0" y="0"/>
                      <a:pt x="0" y="0"/>
                    </a:cubicBezTo>
                    <a:cubicBezTo>
                      <a:pt x="321" y="0"/>
                      <a:pt x="321" y="0"/>
                      <a:pt x="321" y="0"/>
                    </a:cubicBezTo>
                    <a:lnTo>
                      <a:pt x="321" y="76"/>
                    </a:lnTo>
                    <a:close/>
                    <a:moveTo>
                      <a:pt x="329" y="0"/>
                    </a:moveTo>
                    <a:cubicBezTo>
                      <a:pt x="329" y="68"/>
                      <a:pt x="329" y="68"/>
                      <a:pt x="329" y="68"/>
                    </a:cubicBezTo>
                    <a:cubicBezTo>
                      <a:pt x="397" y="68"/>
                      <a:pt x="397" y="68"/>
                      <a:pt x="397" y="68"/>
                    </a:cubicBezTo>
                    <a:lnTo>
                      <a:pt x="329" y="0"/>
                    </a:lnTo>
                    <a:close/>
                    <a:moveTo>
                      <a:pt x="107" y="138"/>
                    </a:moveTo>
                    <a:cubicBezTo>
                      <a:pt x="104" y="134"/>
                      <a:pt x="96" y="130"/>
                      <a:pt x="90" y="128"/>
                    </a:cubicBezTo>
                    <a:cubicBezTo>
                      <a:pt x="83" y="137"/>
                      <a:pt x="83" y="137"/>
                      <a:pt x="83" y="137"/>
                    </a:cubicBezTo>
                    <a:cubicBezTo>
                      <a:pt x="89" y="140"/>
                      <a:pt x="97" y="144"/>
                      <a:pt x="100" y="148"/>
                    </a:cubicBezTo>
                    <a:lnTo>
                      <a:pt x="107" y="138"/>
                    </a:lnTo>
                    <a:close/>
                    <a:moveTo>
                      <a:pt x="99" y="155"/>
                    </a:moveTo>
                    <a:cubicBezTo>
                      <a:pt x="95" y="167"/>
                      <a:pt x="89" y="180"/>
                      <a:pt x="85" y="189"/>
                    </a:cubicBezTo>
                    <a:cubicBezTo>
                      <a:pt x="96" y="195"/>
                      <a:pt x="96" y="195"/>
                      <a:pt x="96" y="195"/>
                    </a:cubicBezTo>
                    <a:cubicBezTo>
                      <a:pt x="101" y="185"/>
                      <a:pt x="105" y="173"/>
                      <a:pt x="109" y="162"/>
                    </a:cubicBezTo>
                    <a:lnTo>
                      <a:pt x="99" y="155"/>
                    </a:lnTo>
                    <a:close/>
                    <a:moveTo>
                      <a:pt x="113" y="110"/>
                    </a:moveTo>
                    <a:cubicBezTo>
                      <a:pt x="109" y="107"/>
                      <a:pt x="101" y="103"/>
                      <a:pt x="95" y="100"/>
                    </a:cubicBezTo>
                    <a:cubicBezTo>
                      <a:pt x="88" y="109"/>
                      <a:pt x="88" y="109"/>
                      <a:pt x="88" y="109"/>
                    </a:cubicBezTo>
                    <a:cubicBezTo>
                      <a:pt x="94" y="112"/>
                      <a:pt x="102" y="117"/>
                      <a:pt x="105" y="120"/>
                    </a:cubicBezTo>
                    <a:lnTo>
                      <a:pt x="113" y="110"/>
                    </a:lnTo>
                    <a:close/>
                    <a:moveTo>
                      <a:pt x="177" y="162"/>
                    </a:moveTo>
                    <a:cubicBezTo>
                      <a:pt x="177" y="125"/>
                      <a:pt x="177" y="125"/>
                      <a:pt x="177" y="125"/>
                    </a:cubicBezTo>
                    <a:cubicBezTo>
                      <a:pt x="158" y="125"/>
                      <a:pt x="158" y="125"/>
                      <a:pt x="158" y="125"/>
                    </a:cubicBezTo>
                    <a:cubicBezTo>
                      <a:pt x="159" y="122"/>
                      <a:pt x="159" y="119"/>
                      <a:pt x="161" y="116"/>
                    </a:cubicBezTo>
                    <a:cubicBezTo>
                      <a:pt x="180" y="116"/>
                      <a:pt x="180" y="116"/>
                      <a:pt x="180" y="116"/>
                    </a:cubicBezTo>
                    <a:cubicBezTo>
                      <a:pt x="180" y="105"/>
                      <a:pt x="180" y="105"/>
                      <a:pt x="180" y="105"/>
                    </a:cubicBezTo>
                    <a:cubicBezTo>
                      <a:pt x="115" y="105"/>
                      <a:pt x="115" y="105"/>
                      <a:pt x="115" y="105"/>
                    </a:cubicBezTo>
                    <a:cubicBezTo>
                      <a:pt x="115" y="134"/>
                      <a:pt x="115" y="134"/>
                      <a:pt x="115" y="134"/>
                    </a:cubicBezTo>
                    <a:cubicBezTo>
                      <a:pt x="115" y="150"/>
                      <a:pt x="114" y="174"/>
                      <a:pt x="102" y="190"/>
                    </a:cubicBezTo>
                    <a:cubicBezTo>
                      <a:pt x="105" y="191"/>
                      <a:pt x="110" y="195"/>
                      <a:pt x="112" y="197"/>
                    </a:cubicBezTo>
                    <a:cubicBezTo>
                      <a:pt x="125" y="179"/>
                      <a:pt x="127" y="152"/>
                      <a:pt x="127" y="134"/>
                    </a:cubicBezTo>
                    <a:cubicBezTo>
                      <a:pt x="127" y="116"/>
                      <a:pt x="127" y="116"/>
                      <a:pt x="127" y="116"/>
                    </a:cubicBezTo>
                    <a:cubicBezTo>
                      <a:pt x="147" y="116"/>
                      <a:pt x="147" y="116"/>
                      <a:pt x="147" y="116"/>
                    </a:cubicBezTo>
                    <a:cubicBezTo>
                      <a:pt x="146" y="119"/>
                      <a:pt x="146" y="122"/>
                      <a:pt x="146" y="125"/>
                    </a:cubicBezTo>
                    <a:cubicBezTo>
                      <a:pt x="130" y="125"/>
                      <a:pt x="130" y="125"/>
                      <a:pt x="130" y="125"/>
                    </a:cubicBezTo>
                    <a:cubicBezTo>
                      <a:pt x="130" y="162"/>
                      <a:pt x="130" y="162"/>
                      <a:pt x="130" y="162"/>
                    </a:cubicBezTo>
                    <a:cubicBezTo>
                      <a:pt x="147" y="162"/>
                      <a:pt x="147" y="162"/>
                      <a:pt x="147" y="162"/>
                    </a:cubicBezTo>
                    <a:cubicBezTo>
                      <a:pt x="147" y="184"/>
                      <a:pt x="147" y="184"/>
                      <a:pt x="147" y="184"/>
                    </a:cubicBezTo>
                    <a:cubicBezTo>
                      <a:pt x="147" y="186"/>
                      <a:pt x="146" y="186"/>
                      <a:pt x="145" y="186"/>
                    </a:cubicBezTo>
                    <a:cubicBezTo>
                      <a:pt x="144" y="186"/>
                      <a:pt x="140" y="186"/>
                      <a:pt x="136" y="186"/>
                    </a:cubicBezTo>
                    <a:cubicBezTo>
                      <a:pt x="137" y="189"/>
                      <a:pt x="139" y="193"/>
                      <a:pt x="139" y="196"/>
                    </a:cubicBezTo>
                    <a:cubicBezTo>
                      <a:pt x="146" y="197"/>
                      <a:pt x="150" y="196"/>
                      <a:pt x="154" y="195"/>
                    </a:cubicBezTo>
                    <a:cubicBezTo>
                      <a:pt x="158" y="193"/>
                      <a:pt x="158" y="190"/>
                      <a:pt x="158" y="185"/>
                    </a:cubicBezTo>
                    <a:cubicBezTo>
                      <a:pt x="158" y="162"/>
                      <a:pt x="158" y="162"/>
                      <a:pt x="158" y="162"/>
                    </a:cubicBezTo>
                    <a:lnTo>
                      <a:pt x="177" y="162"/>
                    </a:lnTo>
                    <a:close/>
                    <a:moveTo>
                      <a:pt x="132" y="166"/>
                    </a:moveTo>
                    <a:cubicBezTo>
                      <a:pt x="130" y="173"/>
                      <a:pt x="126" y="180"/>
                      <a:pt x="121" y="185"/>
                    </a:cubicBezTo>
                    <a:cubicBezTo>
                      <a:pt x="124" y="187"/>
                      <a:pt x="128" y="189"/>
                      <a:pt x="131" y="191"/>
                    </a:cubicBezTo>
                    <a:cubicBezTo>
                      <a:pt x="135" y="186"/>
                      <a:pt x="140" y="177"/>
                      <a:pt x="143" y="169"/>
                    </a:cubicBezTo>
                    <a:lnTo>
                      <a:pt x="132" y="166"/>
                    </a:lnTo>
                    <a:close/>
                    <a:moveTo>
                      <a:pt x="141" y="139"/>
                    </a:moveTo>
                    <a:cubicBezTo>
                      <a:pt x="165" y="139"/>
                      <a:pt x="165" y="139"/>
                      <a:pt x="165" y="139"/>
                    </a:cubicBezTo>
                    <a:cubicBezTo>
                      <a:pt x="165" y="133"/>
                      <a:pt x="165" y="133"/>
                      <a:pt x="165" y="133"/>
                    </a:cubicBezTo>
                    <a:cubicBezTo>
                      <a:pt x="141" y="133"/>
                      <a:pt x="141" y="133"/>
                      <a:pt x="141" y="133"/>
                    </a:cubicBezTo>
                    <a:lnTo>
                      <a:pt x="141" y="139"/>
                    </a:lnTo>
                    <a:close/>
                    <a:moveTo>
                      <a:pt x="141" y="153"/>
                    </a:moveTo>
                    <a:cubicBezTo>
                      <a:pt x="165" y="153"/>
                      <a:pt x="165" y="153"/>
                      <a:pt x="165" y="153"/>
                    </a:cubicBezTo>
                    <a:cubicBezTo>
                      <a:pt x="165" y="147"/>
                      <a:pt x="165" y="147"/>
                      <a:pt x="165" y="147"/>
                    </a:cubicBezTo>
                    <a:cubicBezTo>
                      <a:pt x="141" y="147"/>
                      <a:pt x="141" y="147"/>
                      <a:pt x="141" y="147"/>
                    </a:cubicBezTo>
                    <a:lnTo>
                      <a:pt x="141" y="153"/>
                    </a:lnTo>
                    <a:close/>
                    <a:moveTo>
                      <a:pt x="161" y="169"/>
                    </a:moveTo>
                    <a:cubicBezTo>
                      <a:pt x="165" y="176"/>
                      <a:pt x="169" y="184"/>
                      <a:pt x="171" y="190"/>
                    </a:cubicBezTo>
                    <a:cubicBezTo>
                      <a:pt x="182" y="185"/>
                      <a:pt x="182" y="185"/>
                      <a:pt x="182" y="185"/>
                    </a:cubicBezTo>
                    <a:cubicBezTo>
                      <a:pt x="180" y="180"/>
                      <a:pt x="176" y="171"/>
                      <a:pt x="172" y="165"/>
                    </a:cubicBezTo>
                    <a:lnTo>
                      <a:pt x="161" y="169"/>
                    </a:lnTo>
                    <a:close/>
                    <a:moveTo>
                      <a:pt x="248" y="153"/>
                    </a:moveTo>
                    <a:cubicBezTo>
                      <a:pt x="246" y="153"/>
                      <a:pt x="246" y="153"/>
                      <a:pt x="246" y="153"/>
                    </a:cubicBezTo>
                    <a:cubicBezTo>
                      <a:pt x="219" y="153"/>
                      <a:pt x="219" y="153"/>
                      <a:pt x="219" y="153"/>
                    </a:cubicBezTo>
                    <a:cubicBezTo>
                      <a:pt x="219" y="164"/>
                      <a:pt x="219" y="164"/>
                      <a:pt x="219" y="164"/>
                    </a:cubicBezTo>
                    <a:cubicBezTo>
                      <a:pt x="239" y="164"/>
                      <a:pt x="239" y="164"/>
                      <a:pt x="239" y="164"/>
                    </a:cubicBezTo>
                    <a:cubicBezTo>
                      <a:pt x="234" y="173"/>
                      <a:pt x="225" y="180"/>
                      <a:pt x="215" y="183"/>
                    </a:cubicBezTo>
                    <a:cubicBezTo>
                      <a:pt x="218" y="186"/>
                      <a:pt x="221" y="191"/>
                      <a:pt x="222" y="194"/>
                    </a:cubicBezTo>
                    <a:cubicBezTo>
                      <a:pt x="238" y="187"/>
                      <a:pt x="250" y="174"/>
                      <a:pt x="255" y="156"/>
                    </a:cubicBezTo>
                    <a:lnTo>
                      <a:pt x="248" y="153"/>
                    </a:lnTo>
                    <a:close/>
                    <a:moveTo>
                      <a:pt x="299" y="148"/>
                    </a:moveTo>
                    <a:cubicBezTo>
                      <a:pt x="301" y="148"/>
                      <a:pt x="301" y="148"/>
                      <a:pt x="301" y="148"/>
                    </a:cubicBezTo>
                    <a:cubicBezTo>
                      <a:pt x="301" y="108"/>
                      <a:pt x="301" y="108"/>
                      <a:pt x="301" y="108"/>
                    </a:cubicBezTo>
                    <a:cubicBezTo>
                      <a:pt x="267" y="108"/>
                      <a:pt x="267" y="108"/>
                      <a:pt x="267" y="108"/>
                    </a:cubicBezTo>
                    <a:cubicBezTo>
                      <a:pt x="269" y="106"/>
                      <a:pt x="271" y="103"/>
                      <a:pt x="272" y="101"/>
                    </a:cubicBezTo>
                    <a:cubicBezTo>
                      <a:pt x="257" y="99"/>
                      <a:pt x="257" y="99"/>
                      <a:pt x="257" y="99"/>
                    </a:cubicBezTo>
                    <a:cubicBezTo>
                      <a:pt x="257" y="102"/>
                      <a:pt x="255" y="105"/>
                      <a:pt x="253" y="108"/>
                    </a:cubicBezTo>
                    <a:cubicBezTo>
                      <a:pt x="228" y="108"/>
                      <a:pt x="228" y="108"/>
                      <a:pt x="228" y="108"/>
                    </a:cubicBezTo>
                    <a:cubicBezTo>
                      <a:pt x="228" y="148"/>
                      <a:pt x="228" y="148"/>
                      <a:pt x="228" y="148"/>
                    </a:cubicBezTo>
                    <a:cubicBezTo>
                      <a:pt x="258" y="148"/>
                      <a:pt x="258" y="148"/>
                      <a:pt x="258" y="148"/>
                    </a:cubicBezTo>
                    <a:cubicBezTo>
                      <a:pt x="258" y="184"/>
                      <a:pt x="258" y="184"/>
                      <a:pt x="258" y="184"/>
                    </a:cubicBezTo>
                    <a:cubicBezTo>
                      <a:pt x="258" y="185"/>
                      <a:pt x="258" y="185"/>
                      <a:pt x="256" y="185"/>
                    </a:cubicBezTo>
                    <a:cubicBezTo>
                      <a:pt x="254" y="186"/>
                      <a:pt x="248" y="186"/>
                      <a:pt x="243" y="185"/>
                    </a:cubicBezTo>
                    <a:cubicBezTo>
                      <a:pt x="244" y="189"/>
                      <a:pt x="246" y="193"/>
                      <a:pt x="247" y="197"/>
                    </a:cubicBezTo>
                    <a:cubicBezTo>
                      <a:pt x="255" y="197"/>
                      <a:pt x="261" y="196"/>
                      <a:pt x="265" y="195"/>
                    </a:cubicBezTo>
                    <a:cubicBezTo>
                      <a:pt x="269" y="193"/>
                      <a:pt x="270" y="190"/>
                      <a:pt x="270" y="184"/>
                    </a:cubicBezTo>
                    <a:cubicBezTo>
                      <a:pt x="270" y="169"/>
                      <a:pt x="270" y="169"/>
                      <a:pt x="270" y="169"/>
                    </a:cubicBezTo>
                    <a:cubicBezTo>
                      <a:pt x="279" y="181"/>
                      <a:pt x="291" y="189"/>
                      <a:pt x="306" y="193"/>
                    </a:cubicBezTo>
                    <a:cubicBezTo>
                      <a:pt x="308" y="190"/>
                      <a:pt x="311" y="185"/>
                      <a:pt x="314" y="182"/>
                    </a:cubicBezTo>
                    <a:cubicBezTo>
                      <a:pt x="303" y="180"/>
                      <a:pt x="294" y="175"/>
                      <a:pt x="286" y="169"/>
                    </a:cubicBezTo>
                    <a:cubicBezTo>
                      <a:pt x="293" y="165"/>
                      <a:pt x="301" y="160"/>
                      <a:pt x="308" y="155"/>
                    </a:cubicBezTo>
                    <a:lnTo>
                      <a:pt x="299" y="148"/>
                    </a:lnTo>
                    <a:close/>
                    <a:moveTo>
                      <a:pt x="241" y="123"/>
                    </a:moveTo>
                    <a:cubicBezTo>
                      <a:pt x="288" y="123"/>
                      <a:pt x="288" y="123"/>
                      <a:pt x="288" y="123"/>
                    </a:cubicBezTo>
                    <a:cubicBezTo>
                      <a:pt x="288" y="118"/>
                      <a:pt x="288" y="118"/>
                      <a:pt x="288" y="118"/>
                    </a:cubicBezTo>
                    <a:cubicBezTo>
                      <a:pt x="241" y="118"/>
                      <a:pt x="241" y="118"/>
                      <a:pt x="241" y="118"/>
                    </a:cubicBezTo>
                    <a:lnTo>
                      <a:pt x="241" y="123"/>
                    </a:lnTo>
                    <a:close/>
                    <a:moveTo>
                      <a:pt x="241" y="138"/>
                    </a:moveTo>
                    <a:cubicBezTo>
                      <a:pt x="288" y="138"/>
                      <a:pt x="288" y="138"/>
                      <a:pt x="288" y="138"/>
                    </a:cubicBezTo>
                    <a:cubicBezTo>
                      <a:pt x="288" y="132"/>
                      <a:pt x="288" y="132"/>
                      <a:pt x="288" y="132"/>
                    </a:cubicBezTo>
                    <a:cubicBezTo>
                      <a:pt x="241" y="132"/>
                      <a:pt x="241" y="132"/>
                      <a:pt x="241" y="132"/>
                    </a:cubicBezTo>
                    <a:lnTo>
                      <a:pt x="241" y="138"/>
                    </a:lnTo>
                    <a:close/>
                    <a:moveTo>
                      <a:pt x="270" y="149"/>
                    </a:moveTo>
                    <a:cubicBezTo>
                      <a:pt x="273" y="154"/>
                      <a:pt x="275" y="158"/>
                      <a:pt x="279" y="162"/>
                    </a:cubicBezTo>
                    <a:cubicBezTo>
                      <a:pt x="285" y="158"/>
                      <a:pt x="292" y="152"/>
                      <a:pt x="297" y="148"/>
                    </a:cubicBezTo>
                    <a:cubicBezTo>
                      <a:pt x="270" y="148"/>
                      <a:pt x="270" y="148"/>
                      <a:pt x="270" y="148"/>
                    </a:cubicBezTo>
                    <a:lnTo>
                      <a:pt x="270" y="149"/>
                    </a:lnTo>
                    <a:close/>
                  </a:path>
                </a:pathLst>
              </a:custGeom>
              <a:solidFill>
                <a:schemeClr val="accent3">
                  <a:lumMod val="60000"/>
                  <a:lumOff val="40000"/>
                </a:schemeClr>
              </a:solidFill>
              <a:ln>
                <a:noFill/>
              </a:ln>
            </p:spPr>
            <p:txBody>
              <a:bodyPr vert="horz" wrap="square" lIns="62215" tIns="31107" rIns="62215" bIns="31107" numCol="1" anchor="t" anchorCtr="0" compatLnSpc="1">
                <a:prstTxWarp prst="textNoShape">
                  <a:avLst/>
                </a:prstTxWarp>
              </a:bodyPr>
              <a:lstStyle/>
              <a:p>
                <a:pPr marL="0" marR="0" lvl="0" indent="0" algn="l" defTabSz="914355" rtl="0" eaLnBrk="1" fontAlgn="auto" latinLnBrk="0" hangingPunct="1">
                  <a:lnSpc>
                    <a:spcPct val="100000"/>
                  </a:lnSpc>
                  <a:spcBef>
                    <a:spcPts val="0"/>
                  </a:spcBef>
                  <a:spcAft>
                    <a:spcPts val="0"/>
                  </a:spcAft>
                  <a:buClrTx/>
                  <a:buSzTx/>
                  <a:buFontTx/>
                  <a:buNone/>
                  <a:tabLst/>
                  <a:defRPr/>
                </a:pPr>
                <a:endParaRPr kumimoji="1" lang="ja-JP" altLang="en-US" sz="1225"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50" name="テキスト ボックス 49">
                <a:extLst>
                  <a:ext uri="{FF2B5EF4-FFF2-40B4-BE49-F238E27FC236}">
                    <a16:creationId xmlns:a16="http://schemas.microsoft.com/office/drawing/2014/main" id="{079C2292-E421-E19C-A6F7-243C875A9109}"/>
                  </a:ext>
                </a:extLst>
              </p:cNvPr>
              <p:cNvSpPr txBox="1"/>
              <p:nvPr/>
            </p:nvSpPr>
            <p:spPr>
              <a:xfrm>
                <a:off x="6633970" y="3498930"/>
                <a:ext cx="702150" cy="292094"/>
              </a:xfrm>
              <a:prstGeom prst="rect">
                <a:avLst/>
              </a:prstGeom>
              <a:noFill/>
            </p:spPr>
            <p:txBody>
              <a:bodyPr wrap="square" rtlCol="0">
                <a:spAutoFit/>
              </a:bodyPr>
              <a:lstStyle/>
              <a:p>
                <a:r>
                  <a:rPr lang="ja-JP" altLang="en-US" sz="1200" b="1">
                    <a:solidFill>
                      <a:schemeClr val="bg1"/>
                    </a:solidFill>
                    <a:latin typeface="+mj-ea"/>
                    <a:ea typeface="+mj-ea"/>
                  </a:rPr>
                  <a:t>通知書</a:t>
                </a:r>
                <a:endParaRPr kumimoji="1" lang="ja-JP" altLang="en-US" sz="1200" b="1">
                  <a:solidFill>
                    <a:schemeClr val="bg1"/>
                  </a:solidFill>
                  <a:latin typeface="+mj-ea"/>
                  <a:ea typeface="+mj-ea"/>
                </a:endParaRPr>
              </a:p>
            </p:txBody>
          </p:sp>
        </p:grpSp>
      </p:grpSp>
    </p:spTree>
    <p:extLst>
      <p:ext uri="{BB962C8B-B14F-4D97-AF65-F5344CB8AC3E}">
        <p14:creationId xmlns:p14="http://schemas.microsoft.com/office/powerpoint/2010/main" val="25886169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61</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テキスト プレースホルダー 3"/>
          <p:cNvSpPr>
            <a:spLocks noGrp="1"/>
          </p:cNvSpPr>
          <p:nvPr>
            <p:ph type="body" sz="quarter" idx="16"/>
          </p:nvPr>
        </p:nvSpPr>
        <p:spPr/>
        <p:txBody>
          <a:bodyPr/>
          <a:lstStyle/>
          <a:p>
            <a:r>
              <a:rPr lang="ja-JP" altLang="en-US"/>
              <a:t>特長３：本人情報公開 </a:t>
            </a:r>
            <a:r>
              <a:rPr lang="en-US" altLang="ja-JP"/>
              <a:t>/ </a:t>
            </a:r>
            <a:r>
              <a:rPr lang="ja-JP" altLang="en-US"/>
              <a:t>社員への人事情報公開サービス</a:t>
            </a:r>
          </a:p>
          <a:p>
            <a:endParaRPr kumimoji="1" lang="ja-JP" altLang="en-US"/>
          </a:p>
        </p:txBody>
      </p:sp>
      <p:sp>
        <p:nvSpPr>
          <p:cNvPr id="5" name="テキスト プレースホルダー 4"/>
          <p:cNvSpPr>
            <a:spLocks noGrp="1"/>
          </p:cNvSpPr>
          <p:nvPr>
            <p:ph type="body" sz="quarter" idx="17"/>
          </p:nvPr>
        </p:nvSpPr>
        <p:spPr/>
        <p:txBody>
          <a:bodyPr/>
          <a:lstStyle/>
          <a:p>
            <a:r>
              <a:rPr lang="ja-JP" altLang="en-US"/>
              <a:t>経営者、管理者、一般従業員への人事情報の公開 </a:t>
            </a:r>
            <a:endParaRPr lang="en-US" altLang="ja-JP"/>
          </a:p>
          <a:p>
            <a:r>
              <a:rPr lang="ja-JP" altLang="en-US"/>
              <a:t>閲覧範囲は従業員の所属や役職などログイン時の人事異動情報と連動して自動的に制限可能</a:t>
            </a:r>
          </a:p>
        </p:txBody>
      </p:sp>
      <p:sp>
        <p:nvSpPr>
          <p:cNvPr id="6" name="タイトル 5"/>
          <p:cNvSpPr>
            <a:spLocks noGrp="1"/>
          </p:cNvSpPr>
          <p:nvPr>
            <p:ph type="title"/>
          </p:nvPr>
        </p:nvSpPr>
        <p:spPr/>
        <p:txBody>
          <a:bodyPr/>
          <a:lstStyle/>
          <a:p>
            <a:r>
              <a:rPr lang="ja-JP" altLang="en-US"/>
              <a:t>人事諸届・照会特長</a:t>
            </a:r>
            <a:endParaRPr kumimoji="1" lang="ja-JP" altLang="en-US"/>
          </a:p>
        </p:txBody>
      </p:sp>
      <p:sp>
        <p:nvSpPr>
          <p:cNvPr id="47" name="Freeform 23"/>
          <p:cNvSpPr>
            <a:spLocks noEditPoints="1"/>
          </p:cNvSpPr>
          <p:nvPr/>
        </p:nvSpPr>
        <p:spPr bwMode="auto">
          <a:xfrm>
            <a:off x="1785107" y="2182598"/>
            <a:ext cx="313696" cy="488682"/>
          </a:xfrm>
          <a:custGeom>
            <a:avLst/>
            <a:gdLst>
              <a:gd name="T0" fmla="*/ 146 w 246"/>
              <a:gd name="T1" fmla="*/ 165 h 382"/>
              <a:gd name="T2" fmla="*/ 151 w 246"/>
              <a:gd name="T3" fmla="*/ 283 h 382"/>
              <a:gd name="T4" fmla="*/ 95 w 246"/>
              <a:gd name="T5" fmla="*/ 283 h 382"/>
              <a:gd name="T6" fmla="*/ 101 w 246"/>
              <a:gd name="T7" fmla="*/ 165 h 382"/>
              <a:gd name="T8" fmla="*/ 0 w 246"/>
              <a:gd name="T9" fmla="*/ 229 h 382"/>
              <a:gd name="T10" fmla="*/ 39 w 246"/>
              <a:gd name="T11" fmla="*/ 382 h 382"/>
              <a:gd name="T12" fmla="*/ 48 w 246"/>
              <a:gd name="T13" fmla="*/ 237 h 382"/>
              <a:gd name="T14" fmla="*/ 199 w 246"/>
              <a:gd name="T15" fmla="*/ 382 h 382"/>
              <a:gd name="T16" fmla="*/ 208 w 246"/>
              <a:gd name="T17" fmla="*/ 237 h 382"/>
              <a:gd name="T18" fmla="*/ 246 w 246"/>
              <a:gd name="T19" fmla="*/ 382 h 382"/>
              <a:gd name="T20" fmla="*/ 179 w 246"/>
              <a:gd name="T21" fmla="*/ 165 h 382"/>
              <a:gd name="T22" fmla="*/ 49 w 246"/>
              <a:gd name="T23" fmla="*/ 74 h 382"/>
              <a:gd name="T24" fmla="*/ 197 w 246"/>
              <a:gd name="T25" fmla="*/ 74 h 382"/>
              <a:gd name="T26" fmla="*/ 142 w 246"/>
              <a:gd name="T27" fmla="*/ 96 h 382"/>
              <a:gd name="T28" fmla="*/ 142 w 246"/>
              <a:gd name="T29" fmla="*/ 114 h 382"/>
              <a:gd name="T30" fmla="*/ 130 w 246"/>
              <a:gd name="T31" fmla="*/ 114 h 382"/>
              <a:gd name="T32" fmla="*/ 117 w 246"/>
              <a:gd name="T33" fmla="*/ 114 h 382"/>
              <a:gd name="T34" fmla="*/ 105 w 246"/>
              <a:gd name="T35" fmla="*/ 114 h 382"/>
              <a:gd name="T36" fmla="*/ 105 w 246"/>
              <a:gd name="T37" fmla="*/ 96 h 382"/>
              <a:gd name="T38" fmla="*/ 178 w 246"/>
              <a:gd name="T39" fmla="*/ 61 h 382"/>
              <a:gd name="T40" fmla="*/ 166 w 246"/>
              <a:gd name="T41" fmla="*/ 85 h 382"/>
              <a:gd name="T42" fmla="*/ 150 w 246"/>
              <a:gd name="T43" fmla="*/ 86 h 382"/>
              <a:gd name="T44" fmla="*/ 133 w 246"/>
              <a:gd name="T45" fmla="*/ 81 h 382"/>
              <a:gd name="T46" fmla="*/ 118 w 246"/>
              <a:gd name="T47" fmla="*/ 69 h 382"/>
              <a:gd name="T48" fmla="*/ 107 w 246"/>
              <a:gd name="T49" fmla="*/ 85 h 382"/>
              <a:gd name="T50" fmla="*/ 91 w 246"/>
              <a:gd name="T51" fmla="*/ 86 h 382"/>
              <a:gd name="T52" fmla="*/ 74 w 246"/>
              <a:gd name="T53" fmla="*/ 81 h 382"/>
              <a:gd name="T54" fmla="*/ 76 w 246"/>
              <a:gd name="T55" fmla="*/ 50 h 382"/>
              <a:gd name="T56" fmla="*/ 112 w 246"/>
              <a:gd name="T57" fmla="*/ 50 h 382"/>
              <a:gd name="T58" fmla="*/ 118 w 246"/>
              <a:gd name="T59" fmla="*/ 63 h 382"/>
              <a:gd name="T60" fmla="*/ 128 w 246"/>
              <a:gd name="T61" fmla="*/ 61 h 382"/>
              <a:gd name="T62" fmla="*/ 153 w 246"/>
              <a:gd name="T63" fmla="*/ 48 h 382"/>
              <a:gd name="T64" fmla="*/ 178 w 246"/>
              <a:gd name="T65" fmla="*/ 61 h 382"/>
              <a:gd name="T66" fmla="*/ 105 w 246"/>
              <a:gd name="T67" fmla="*/ 79 h 382"/>
              <a:gd name="T68" fmla="*/ 93 w 246"/>
              <a:gd name="T69" fmla="*/ 80 h 382"/>
              <a:gd name="T70" fmla="*/ 78 w 246"/>
              <a:gd name="T71" fmla="*/ 77 h 382"/>
              <a:gd name="T72" fmla="*/ 78 w 246"/>
              <a:gd name="T73" fmla="*/ 56 h 382"/>
              <a:gd name="T74" fmla="*/ 109 w 246"/>
              <a:gd name="T75" fmla="*/ 56 h 382"/>
              <a:gd name="T76" fmla="*/ 109 w 246"/>
              <a:gd name="T77" fmla="*/ 77 h 382"/>
              <a:gd name="T78" fmla="*/ 165 w 246"/>
              <a:gd name="T79" fmla="*/ 79 h 382"/>
              <a:gd name="T80" fmla="*/ 153 w 246"/>
              <a:gd name="T81" fmla="*/ 80 h 382"/>
              <a:gd name="T82" fmla="*/ 138 w 246"/>
              <a:gd name="T83" fmla="*/ 77 h 382"/>
              <a:gd name="T84" fmla="*/ 137 w 246"/>
              <a:gd name="T85" fmla="*/ 56 h 382"/>
              <a:gd name="T86" fmla="*/ 169 w 246"/>
              <a:gd name="T87" fmla="*/ 56 h 382"/>
              <a:gd name="T88" fmla="*/ 168 w 246"/>
              <a:gd name="T89" fmla="*/ 7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6" h="382">
                <a:moveTo>
                  <a:pt x="179" y="165"/>
                </a:moveTo>
                <a:cubicBezTo>
                  <a:pt x="146" y="165"/>
                  <a:pt x="146" y="165"/>
                  <a:pt x="146" y="165"/>
                </a:cubicBezTo>
                <a:cubicBezTo>
                  <a:pt x="127" y="197"/>
                  <a:pt x="127" y="197"/>
                  <a:pt x="127" y="197"/>
                </a:cubicBezTo>
                <a:cubicBezTo>
                  <a:pt x="151" y="283"/>
                  <a:pt x="151" y="283"/>
                  <a:pt x="151" y="283"/>
                </a:cubicBezTo>
                <a:cubicBezTo>
                  <a:pt x="123" y="313"/>
                  <a:pt x="123" y="313"/>
                  <a:pt x="123" y="313"/>
                </a:cubicBezTo>
                <a:cubicBezTo>
                  <a:pt x="95" y="283"/>
                  <a:pt x="95" y="283"/>
                  <a:pt x="95" y="283"/>
                </a:cubicBezTo>
                <a:cubicBezTo>
                  <a:pt x="120" y="197"/>
                  <a:pt x="120" y="197"/>
                  <a:pt x="120" y="197"/>
                </a:cubicBezTo>
                <a:cubicBezTo>
                  <a:pt x="101" y="165"/>
                  <a:pt x="101" y="165"/>
                  <a:pt x="101" y="165"/>
                </a:cubicBezTo>
                <a:cubicBezTo>
                  <a:pt x="67" y="165"/>
                  <a:pt x="67" y="165"/>
                  <a:pt x="67" y="165"/>
                </a:cubicBezTo>
                <a:cubicBezTo>
                  <a:pt x="32" y="165"/>
                  <a:pt x="3" y="193"/>
                  <a:pt x="0" y="229"/>
                </a:cubicBezTo>
                <a:cubicBezTo>
                  <a:pt x="0" y="382"/>
                  <a:pt x="0" y="382"/>
                  <a:pt x="0" y="382"/>
                </a:cubicBezTo>
                <a:cubicBezTo>
                  <a:pt x="39" y="382"/>
                  <a:pt x="39" y="382"/>
                  <a:pt x="39" y="382"/>
                </a:cubicBezTo>
                <a:cubicBezTo>
                  <a:pt x="39" y="237"/>
                  <a:pt x="39" y="237"/>
                  <a:pt x="39" y="237"/>
                </a:cubicBezTo>
                <a:cubicBezTo>
                  <a:pt x="48" y="237"/>
                  <a:pt x="48" y="237"/>
                  <a:pt x="48" y="237"/>
                </a:cubicBezTo>
                <a:cubicBezTo>
                  <a:pt x="48" y="382"/>
                  <a:pt x="48" y="382"/>
                  <a:pt x="48" y="382"/>
                </a:cubicBezTo>
                <a:cubicBezTo>
                  <a:pt x="199" y="382"/>
                  <a:pt x="199" y="382"/>
                  <a:pt x="199" y="382"/>
                </a:cubicBezTo>
                <a:cubicBezTo>
                  <a:pt x="199" y="237"/>
                  <a:pt x="199" y="237"/>
                  <a:pt x="199" y="237"/>
                </a:cubicBezTo>
                <a:cubicBezTo>
                  <a:pt x="208" y="237"/>
                  <a:pt x="208" y="237"/>
                  <a:pt x="208" y="237"/>
                </a:cubicBezTo>
                <a:cubicBezTo>
                  <a:pt x="208" y="382"/>
                  <a:pt x="208" y="382"/>
                  <a:pt x="208" y="382"/>
                </a:cubicBezTo>
                <a:cubicBezTo>
                  <a:pt x="246" y="382"/>
                  <a:pt x="246" y="382"/>
                  <a:pt x="246" y="382"/>
                </a:cubicBezTo>
                <a:cubicBezTo>
                  <a:pt x="246" y="229"/>
                  <a:pt x="246" y="229"/>
                  <a:pt x="246" y="229"/>
                </a:cubicBezTo>
                <a:cubicBezTo>
                  <a:pt x="243" y="193"/>
                  <a:pt x="215" y="165"/>
                  <a:pt x="179" y="165"/>
                </a:cubicBezTo>
                <a:moveTo>
                  <a:pt x="123" y="0"/>
                </a:moveTo>
                <a:cubicBezTo>
                  <a:pt x="82" y="0"/>
                  <a:pt x="49" y="33"/>
                  <a:pt x="49" y="74"/>
                </a:cubicBezTo>
                <a:cubicBezTo>
                  <a:pt x="49" y="115"/>
                  <a:pt x="82" y="148"/>
                  <a:pt x="123" y="148"/>
                </a:cubicBezTo>
                <a:cubicBezTo>
                  <a:pt x="164" y="148"/>
                  <a:pt x="197" y="115"/>
                  <a:pt x="197" y="74"/>
                </a:cubicBezTo>
                <a:cubicBezTo>
                  <a:pt x="197" y="33"/>
                  <a:pt x="164" y="0"/>
                  <a:pt x="123" y="0"/>
                </a:cubicBezTo>
                <a:moveTo>
                  <a:pt x="142" y="96"/>
                </a:moveTo>
                <a:cubicBezTo>
                  <a:pt x="152" y="120"/>
                  <a:pt x="152" y="120"/>
                  <a:pt x="152" y="120"/>
                </a:cubicBezTo>
                <a:cubicBezTo>
                  <a:pt x="142" y="114"/>
                  <a:pt x="142" y="114"/>
                  <a:pt x="142" y="114"/>
                </a:cubicBezTo>
                <a:cubicBezTo>
                  <a:pt x="137" y="120"/>
                  <a:pt x="137" y="120"/>
                  <a:pt x="137" y="120"/>
                </a:cubicBezTo>
                <a:cubicBezTo>
                  <a:pt x="130" y="114"/>
                  <a:pt x="130" y="114"/>
                  <a:pt x="130" y="114"/>
                </a:cubicBezTo>
                <a:cubicBezTo>
                  <a:pt x="123" y="120"/>
                  <a:pt x="123" y="120"/>
                  <a:pt x="123" y="120"/>
                </a:cubicBezTo>
                <a:cubicBezTo>
                  <a:pt x="117" y="114"/>
                  <a:pt x="117" y="114"/>
                  <a:pt x="117" y="114"/>
                </a:cubicBezTo>
                <a:cubicBezTo>
                  <a:pt x="109" y="120"/>
                  <a:pt x="109" y="120"/>
                  <a:pt x="109" y="120"/>
                </a:cubicBezTo>
                <a:cubicBezTo>
                  <a:pt x="105" y="114"/>
                  <a:pt x="105" y="114"/>
                  <a:pt x="105" y="114"/>
                </a:cubicBezTo>
                <a:cubicBezTo>
                  <a:pt x="95" y="120"/>
                  <a:pt x="95" y="120"/>
                  <a:pt x="95" y="120"/>
                </a:cubicBezTo>
                <a:cubicBezTo>
                  <a:pt x="105" y="96"/>
                  <a:pt x="105" y="96"/>
                  <a:pt x="105" y="96"/>
                </a:cubicBezTo>
                <a:lnTo>
                  <a:pt x="142" y="96"/>
                </a:lnTo>
                <a:close/>
                <a:moveTo>
                  <a:pt x="178" y="61"/>
                </a:moveTo>
                <a:cubicBezTo>
                  <a:pt x="178" y="68"/>
                  <a:pt x="176" y="77"/>
                  <a:pt x="173" y="81"/>
                </a:cubicBezTo>
                <a:cubicBezTo>
                  <a:pt x="172" y="82"/>
                  <a:pt x="169" y="84"/>
                  <a:pt x="166" y="85"/>
                </a:cubicBezTo>
                <a:cubicBezTo>
                  <a:pt x="162" y="86"/>
                  <a:pt x="157" y="86"/>
                  <a:pt x="153" y="86"/>
                </a:cubicBezTo>
                <a:cubicBezTo>
                  <a:pt x="152" y="86"/>
                  <a:pt x="151" y="86"/>
                  <a:pt x="150" y="86"/>
                </a:cubicBezTo>
                <a:cubicBezTo>
                  <a:pt x="147" y="86"/>
                  <a:pt x="143" y="85"/>
                  <a:pt x="140" y="85"/>
                </a:cubicBezTo>
                <a:cubicBezTo>
                  <a:pt x="137" y="84"/>
                  <a:pt x="134" y="82"/>
                  <a:pt x="133" y="81"/>
                </a:cubicBezTo>
                <a:cubicBezTo>
                  <a:pt x="131" y="78"/>
                  <a:pt x="130" y="74"/>
                  <a:pt x="129" y="69"/>
                </a:cubicBezTo>
                <a:cubicBezTo>
                  <a:pt x="125" y="68"/>
                  <a:pt x="121" y="68"/>
                  <a:pt x="118" y="69"/>
                </a:cubicBezTo>
                <a:cubicBezTo>
                  <a:pt x="117" y="74"/>
                  <a:pt x="115" y="78"/>
                  <a:pt x="113" y="81"/>
                </a:cubicBezTo>
                <a:cubicBezTo>
                  <a:pt x="112" y="82"/>
                  <a:pt x="110" y="84"/>
                  <a:pt x="107" y="85"/>
                </a:cubicBezTo>
                <a:cubicBezTo>
                  <a:pt x="103" y="86"/>
                  <a:pt x="98" y="86"/>
                  <a:pt x="94" y="86"/>
                </a:cubicBezTo>
                <a:cubicBezTo>
                  <a:pt x="93" y="86"/>
                  <a:pt x="92" y="86"/>
                  <a:pt x="91" y="86"/>
                </a:cubicBezTo>
                <a:cubicBezTo>
                  <a:pt x="87" y="86"/>
                  <a:pt x="83" y="85"/>
                  <a:pt x="80" y="85"/>
                </a:cubicBezTo>
                <a:cubicBezTo>
                  <a:pt x="77" y="84"/>
                  <a:pt x="75" y="82"/>
                  <a:pt x="74" y="81"/>
                </a:cubicBezTo>
                <a:cubicBezTo>
                  <a:pt x="70" y="77"/>
                  <a:pt x="69" y="68"/>
                  <a:pt x="69" y="61"/>
                </a:cubicBezTo>
                <a:cubicBezTo>
                  <a:pt x="69" y="55"/>
                  <a:pt x="72" y="52"/>
                  <a:pt x="76" y="50"/>
                </a:cubicBezTo>
                <a:cubicBezTo>
                  <a:pt x="79" y="49"/>
                  <a:pt x="84" y="48"/>
                  <a:pt x="93" y="48"/>
                </a:cubicBezTo>
                <a:cubicBezTo>
                  <a:pt x="103" y="48"/>
                  <a:pt x="108" y="49"/>
                  <a:pt x="112" y="50"/>
                </a:cubicBezTo>
                <a:cubicBezTo>
                  <a:pt x="115" y="52"/>
                  <a:pt x="118" y="55"/>
                  <a:pt x="118" y="61"/>
                </a:cubicBezTo>
                <a:cubicBezTo>
                  <a:pt x="118" y="62"/>
                  <a:pt x="118" y="62"/>
                  <a:pt x="118" y="63"/>
                </a:cubicBezTo>
                <a:cubicBezTo>
                  <a:pt x="122" y="62"/>
                  <a:pt x="125" y="62"/>
                  <a:pt x="128" y="63"/>
                </a:cubicBezTo>
                <a:cubicBezTo>
                  <a:pt x="128" y="62"/>
                  <a:pt x="128" y="62"/>
                  <a:pt x="128" y="61"/>
                </a:cubicBezTo>
                <a:cubicBezTo>
                  <a:pt x="128" y="55"/>
                  <a:pt x="132" y="52"/>
                  <a:pt x="135" y="50"/>
                </a:cubicBezTo>
                <a:cubicBezTo>
                  <a:pt x="138" y="49"/>
                  <a:pt x="144" y="48"/>
                  <a:pt x="153" y="48"/>
                </a:cubicBezTo>
                <a:cubicBezTo>
                  <a:pt x="162" y="48"/>
                  <a:pt x="168" y="49"/>
                  <a:pt x="171" y="50"/>
                </a:cubicBezTo>
                <a:cubicBezTo>
                  <a:pt x="174" y="52"/>
                  <a:pt x="178" y="55"/>
                  <a:pt x="178" y="61"/>
                </a:cubicBezTo>
                <a:close/>
                <a:moveTo>
                  <a:pt x="109" y="77"/>
                </a:moveTo>
                <a:cubicBezTo>
                  <a:pt x="109" y="78"/>
                  <a:pt x="107" y="79"/>
                  <a:pt x="105" y="79"/>
                </a:cubicBezTo>
                <a:cubicBezTo>
                  <a:pt x="102" y="80"/>
                  <a:pt x="97" y="80"/>
                  <a:pt x="94" y="80"/>
                </a:cubicBezTo>
                <a:cubicBezTo>
                  <a:pt x="93" y="80"/>
                  <a:pt x="93" y="80"/>
                  <a:pt x="93" y="80"/>
                </a:cubicBezTo>
                <a:cubicBezTo>
                  <a:pt x="90" y="80"/>
                  <a:pt x="85" y="80"/>
                  <a:pt x="82" y="79"/>
                </a:cubicBezTo>
                <a:cubicBezTo>
                  <a:pt x="80" y="79"/>
                  <a:pt x="79" y="78"/>
                  <a:pt x="78" y="77"/>
                </a:cubicBezTo>
                <a:cubicBezTo>
                  <a:pt x="76" y="75"/>
                  <a:pt x="74" y="67"/>
                  <a:pt x="74" y="61"/>
                </a:cubicBezTo>
                <a:cubicBezTo>
                  <a:pt x="74" y="57"/>
                  <a:pt x="77" y="56"/>
                  <a:pt x="78" y="56"/>
                </a:cubicBezTo>
                <a:cubicBezTo>
                  <a:pt x="81" y="54"/>
                  <a:pt x="88" y="54"/>
                  <a:pt x="93" y="54"/>
                </a:cubicBezTo>
                <a:cubicBezTo>
                  <a:pt x="99" y="54"/>
                  <a:pt x="106" y="54"/>
                  <a:pt x="109" y="56"/>
                </a:cubicBezTo>
                <a:cubicBezTo>
                  <a:pt x="110" y="56"/>
                  <a:pt x="113" y="57"/>
                  <a:pt x="113" y="61"/>
                </a:cubicBezTo>
                <a:cubicBezTo>
                  <a:pt x="113" y="67"/>
                  <a:pt x="111" y="75"/>
                  <a:pt x="109" y="77"/>
                </a:cubicBezTo>
                <a:close/>
                <a:moveTo>
                  <a:pt x="168" y="77"/>
                </a:moveTo>
                <a:cubicBezTo>
                  <a:pt x="168" y="78"/>
                  <a:pt x="167" y="79"/>
                  <a:pt x="165" y="79"/>
                </a:cubicBezTo>
                <a:cubicBezTo>
                  <a:pt x="162" y="80"/>
                  <a:pt x="157" y="80"/>
                  <a:pt x="153" y="80"/>
                </a:cubicBezTo>
                <a:cubicBezTo>
                  <a:pt x="153" y="80"/>
                  <a:pt x="153" y="80"/>
                  <a:pt x="153" y="80"/>
                </a:cubicBezTo>
                <a:cubicBezTo>
                  <a:pt x="149" y="80"/>
                  <a:pt x="144" y="80"/>
                  <a:pt x="141" y="79"/>
                </a:cubicBezTo>
                <a:cubicBezTo>
                  <a:pt x="139" y="79"/>
                  <a:pt x="138" y="78"/>
                  <a:pt x="138" y="77"/>
                </a:cubicBezTo>
                <a:cubicBezTo>
                  <a:pt x="135" y="75"/>
                  <a:pt x="134" y="67"/>
                  <a:pt x="134" y="61"/>
                </a:cubicBezTo>
                <a:cubicBezTo>
                  <a:pt x="134" y="57"/>
                  <a:pt x="136" y="56"/>
                  <a:pt x="137" y="56"/>
                </a:cubicBezTo>
                <a:cubicBezTo>
                  <a:pt x="141" y="54"/>
                  <a:pt x="148" y="54"/>
                  <a:pt x="153" y="54"/>
                </a:cubicBezTo>
                <a:cubicBezTo>
                  <a:pt x="158" y="54"/>
                  <a:pt x="165" y="54"/>
                  <a:pt x="169" y="56"/>
                </a:cubicBezTo>
                <a:cubicBezTo>
                  <a:pt x="170" y="56"/>
                  <a:pt x="172" y="57"/>
                  <a:pt x="172" y="61"/>
                </a:cubicBezTo>
                <a:cubicBezTo>
                  <a:pt x="172" y="67"/>
                  <a:pt x="171" y="75"/>
                  <a:pt x="168" y="77"/>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 name="Freeform 7"/>
          <p:cNvSpPr>
            <a:spLocks noEditPoints="1"/>
          </p:cNvSpPr>
          <p:nvPr/>
        </p:nvSpPr>
        <p:spPr bwMode="auto">
          <a:xfrm>
            <a:off x="1782974" y="2818682"/>
            <a:ext cx="315829" cy="514290"/>
          </a:xfrm>
          <a:custGeom>
            <a:avLst/>
            <a:gdLst>
              <a:gd name="T0" fmla="*/ 179 w 246"/>
              <a:gd name="T1" fmla="*/ 165 h 401"/>
              <a:gd name="T2" fmla="*/ 145 w 246"/>
              <a:gd name="T3" fmla="*/ 165 h 401"/>
              <a:gd name="T4" fmla="*/ 127 w 246"/>
              <a:gd name="T5" fmla="*/ 198 h 401"/>
              <a:gd name="T6" fmla="*/ 151 w 246"/>
              <a:gd name="T7" fmla="*/ 284 h 401"/>
              <a:gd name="T8" fmla="*/ 123 w 246"/>
              <a:gd name="T9" fmla="*/ 313 h 401"/>
              <a:gd name="T10" fmla="*/ 95 w 246"/>
              <a:gd name="T11" fmla="*/ 284 h 401"/>
              <a:gd name="T12" fmla="*/ 119 w 246"/>
              <a:gd name="T13" fmla="*/ 198 h 401"/>
              <a:gd name="T14" fmla="*/ 101 w 246"/>
              <a:gd name="T15" fmla="*/ 165 h 401"/>
              <a:gd name="T16" fmla="*/ 67 w 246"/>
              <a:gd name="T17" fmla="*/ 165 h 401"/>
              <a:gd name="T18" fmla="*/ 0 w 246"/>
              <a:gd name="T19" fmla="*/ 229 h 401"/>
              <a:gd name="T20" fmla="*/ 0 w 246"/>
              <a:gd name="T21" fmla="*/ 401 h 401"/>
              <a:gd name="T22" fmla="*/ 39 w 246"/>
              <a:gd name="T23" fmla="*/ 401 h 401"/>
              <a:gd name="T24" fmla="*/ 39 w 246"/>
              <a:gd name="T25" fmla="*/ 238 h 401"/>
              <a:gd name="T26" fmla="*/ 48 w 246"/>
              <a:gd name="T27" fmla="*/ 238 h 401"/>
              <a:gd name="T28" fmla="*/ 48 w 246"/>
              <a:gd name="T29" fmla="*/ 401 h 401"/>
              <a:gd name="T30" fmla="*/ 198 w 246"/>
              <a:gd name="T31" fmla="*/ 401 h 401"/>
              <a:gd name="T32" fmla="*/ 198 w 246"/>
              <a:gd name="T33" fmla="*/ 238 h 401"/>
              <a:gd name="T34" fmla="*/ 207 w 246"/>
              <a:gd name="T35" fmla="*/ 238 h 401"/>
              <a:gd name="T36" fmla="*/ 207 w 246"/>
              <a:gd name="T37" fmla="*/ 401 h 401"/>
              <a:gd name="T38" fmla="*/ 246 w 246"/>
              <a:gd name="T39" fmla="*/ 401 h 401"/>
              <a:gd name="T40" fmla="*/ 246 w 246"/>
              <a:gd name="T41" fmla="*/ 229 h 401"/>
              <a:gd name="T42" fmla="*/ 179 w 246"/>
              <a:gd name="T43" fmla="*/ 165 h 401"/>
              <a:gd name="T44" fmla="*/ 123 w 246"/>
              <a:gd name="T45" fmla="*/ 0 h 401"/>
              <a:gd name="T46" fmla="*/ 49 w 246"/>
              <a:gd name="T47" fmla="*/ 74 h 401"/>
              <a:gd name="T48" fmla="*/ 123 w 246"/>
              <a:gd name="T49" fmla="*/ 148 h 401"/>
              <a:gd name="T50" fmla="*/ 197 w 246"/>
              <a:gd name="T51" fmla="*/ 74 h 401"/>
              <a:gd name="T52" fmla="*/ 123 w 246"/>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401">
                <a:moveTo>
                  <a:pt x="179" y="165"/>
                </a:moveTo>
                <a:cubicBezTo>
                  <a:pt x="145" y="165"/>
                  <a:pt x="145" y="165"/>
                  <a:pt x="145" y="165"/>
                </a:cubicBezTo>
                <a:cubicBezTo>
                  <a:pt x="127" y="198"/>
                  <a:pt x="127" y="198"/>
                  <a:pt x="127" y="198"/>
                </a:cubicBezTo>
                <a:cubicBezTo>
                  <a:pt x="151" y="284"/>
                  <a:pt x="151" y="284"/>
                  <a:pt x="151" y="284"/>
                </a:cubicBezTo>
                <a:cubicBezTo>
                  <a:pt x="123" y="313"/>
                  <a:pt x="123" y="313"/>
                  <a:pt x="123" y="313"/>
                </a:cubicBezTo>
                <a:cubicBezTo>
                  <a:pt x="95" y="284"/>
                  <a:pt x="95" y="284"/>
                  <a:pt x="95" y="284"/>
                </a:cubicBezTo>
                <a:cubicBezTo>
                  <a:pt x="119" y="198"/>
                  <a:pt x="119" y="198"/>
                  <a:pt x="119" y="198"/>
                </a:cubicBezTo>
                <a:cubicBezTo>
                  <a:pt x="101" y="165"/>
                  <a:pt x="101" y="165"/>
                  <a:pt x="101" y="165"/>
                </a:cubicBezTo>
                <a:cubicBezTo>
                  <a:pt x="67" y="165"/>
                  <a:pt x="67" y="165"/>
                  <a:pt x="67" y="165"/>
                </a:cubicBezTo>
                <a:cubicBezTo>
                  <a:pt x="32" y="165"/>
                  <a:pt x="3" y="194"/>
                  <a:pt x="0" y="229"/>
                </a:cubicBezTo>
                <a:cubicBezTo>
                  <a:pt x="0" y="401"/>
                  <a:pt x="0" y="401"/>
                  <a:pt x="0" y="401"/>
                </a:cubicBezTo>
                <a:cubicBezTo>
                  <a:pt x="39" y="401"/>
                  <a:pt x="39" y="401"/>
                  <a:pt x="39" y="401"/>
                </a:cubicBezTo>
                <a:cubicBezTo>
                  <a:pt x="39" y="238"/>
                  <a:pt x="39" y="238"/>
                  <a:pt x="39"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0"/>
                </a:moveTo>
                <a:cubicBezTo>
                  <a:pt x="82" y="0"/>
                  <a:pt x="49" y="34"/>
                  <a:pt x="49" y="74"/>
                </a:cubicBezTo>
                <a:cubicBezTo>
                  <a:pt x="49" y="115"/>
                  <a:pt x="82" y="148"/>
                  <a:pt x="123" y="148"/>
                </a:cubicBezTo>
                <a:cubicBezTo>
                  <a:pt x="164" y="148"/>
                  <a:pt x="197" y="115"/>
                  <a:pt x="197" y="74"/>
                </a:cubicBezTo>
                <a:cubicBezTo>
                  <a:pt x="197" y="34"/>
                  <a:pt x="164" y="0"/>
                  <a:pt x="123" y="0"/>
                </a:cubicBezTo>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 name="Freeform 8"/>
          <p:cNvSpPr>
            <a:spLocks noEditPoints="1"/>
          </p:cNvSpPr>
          <p:nvPr/>
        </p:nvSpPr>
        <p:spPr bwMode="auto">
          <a:xfrm>
            <a:off x="1785107" y="3480374"/>
            <a:ext cx="313696" cy="514290"/>
          </a:xfrm>
          <a:custGeom>
            <a:avLst/>
            <a:gdLst>
              <a:gd name="T0" fmla="*/ 179 w 246"/>
              <a:gd name="T1" fmla="*/ 165 h 401"/>
              <a:gd name="T2" fmla="*/ 175 w 246"/>
              <a:gd name="T3" fmla="*/ 165 h 401"/>
              <a:gd name="T4" fmla="*/ 123 w 246"/>
              <a:gd name="T5" fmla="*/ 181 h 401"/>
              <a:gd name="T6" fmla="*/ 71 w 246"/>
              <a:gd name="T7" fmla="*/ 165 h 401"/>
              <a:gd name="T8" fmla="*/ 67 w 246"/>
              <a:gd name="T9" fmla="*/ 165 h 401"/>
              <a:gd name="T10" fmla="*/ 0 w 246"/>
              <a:gd name="T11" fmla="*/ 229 h 401"/>
              <a:gd name="T12" fmla="*/ 0 w 246"/>
              <a:gd name="T13" fmla="*/ 401 h 401"/>
              <a:gd name="T14" fmla="*/ 38 w 246"/>
              <a:gd name="T15" fmla="*/ 401 h 401"/>
              <a:gd name="T16" fmla="*/ 38 w 246"/>
              <a:gd name="T17" fmla="*/ 238 h 401"/>
              <a:gd name="T18" fmla="*/ 48 w 246"/>
              <a:gd name="T19" fmla="*/ 238 h 401"/>
              <a:gd name="T20" fmla="*/ 48 w 246"/>
              <a:gd name="T21" fmla="*/ 401 h 401"/>
              <a:gd name="T22" fmla="*/ 198 w 246"/>
              <a:gd name="T23" fmla="*/ 401 h 401"/>
              <a:gd name="T24" fmla="*/ 198 w 246"/>
              <a:gd name="T25" fmla="*/ 238 h 401"/>
              <a:gd name="T26" fmla="*/ 207 w 246"/>
              <a:gd name="T27" fmla="*/ 238 h 401"/>
              <a:gd name="T28" fmla="*/ 207 w 246"/>
              <a:gd name="T29" fmla="*/ 401 h 401"/>
              <a:gd name="T30" fmla="*/ 246 w 246"/>
              <a:gd name="T31" fmla="*/ 401 h 401"/>
              <a:gd name="T32" fmla="*/ 246 w 246"/>
              <a:gd name="T33" fmla="*/ 229 h 401"/>
              <a:gd name="T34" fmla="*/ 179 w 246"/>
              <a:gd name="T35" fmla="*/ 165 h 401"/>
              <a:gd name="T36" fmla="*/ 123 w 246"/>
              <a:gd name="T37" fmla="*/ 148 h 401"/>
              <a:gd name="T38" fmla="*/ 168 w 246"/>
              <a:gd name="T39" fmla="*/ 133 h 401"/>
              <a:gd name="T40" fmla="*/ 197 w 246"/>
              <a:gd name="T41" fmla="*/ 145 h 401"/>
              <a:gd name="T42" fmla="*/ 197 w 246"/>
              <a:gd name="T43" fmla="*/ 133 h 401"/>
              <a:gd name="T44" fmla="*/ 197 w 246"/>
              <a:gd name="T45" fmla="*/ 123 h 401"/>
              <a:gd name="T46" fmla="*/ 197 w 246"/>
              <a:gd name="T47" fmla="*/ 74 h 401"/>
              <a:gd name="T48" fmla="*/ 123 w 246"/>
              <a:gd name="T49" fmla="*/ 0 h 401"/>
              <a:gd name="T50" fmla="*/ 49 w 246"/>
              <a:gd name="T51" fmla="*/ 74 h 401"/>
              <a:gd name="T52" fmla="*/ 49 w 246"/>
              <a:gd name="T53" fmla="*/ 123 h 401"/>
              <a:gd name="T54" fmla="*/ 49 w 246"/>
              <a:gd name="T55" fmla="*/ 133 h 401"/>
              <a:gd name="T56" fmla="*/ 49 w 246"/>
              <a:gd name="T57" fmla="*/ 145 h 401"/>
              <a:gd name="T58" fmla="*/ 78 w 246"/>
              <a:gd name="T59" fmla="*/ 133 h 401"/>
              <a:gd name="T60" fmla="*/ 123 w 246"/>
              <a:gd name="T61" fmla="*/ 148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6" h="401">
                <a:moveTo>
                  <a:pt x="179" y="165"/>
                </a:moveTo>
                <a:cubicBezTo>
                  <a:pt x="175" y="165"/>
                  <a:pt x="175" y="165"/>
                  <a:pt x="175" y="165"/>
                </a:cubicBezTo>
                <a:cubicBezTo>
                  <a:pt x="178" y="197"/>
                  <a:pt x="157" y="226"/>
                  <a:pt x="123" y="181"/>
                </a:cubicBezTo>
                <a:cubicBezTo>
                  <a:pt x="89" y="226"/>
                  <a:pt x="68" y="197"/>
                  <a:pt x="71" y="165"/>
                </a:cubicBezTo>
                <a:cubicBezTo>
                  <a:pt x="67" y="165"/>
                  <a:pt x="67" y="165"/>
                  <a:pt x="67" y="165"/>
                </a:cubicBezTo>
                <a:cubicBezTo>
                  <a:pt x="31" y="165"/>
                  <a:pt x="3" y="194"/>
                  <a:pt x="0" y="229"/>
                </a:cubicBezTo>
                <a:cubicBezTo>
                  <a:pt x="0" y="401"/>
                  <a:pt x="0" y="401"/>
                  <a:pt x="0" y="401"/>
                </a:cubicBezTo>
                <a:cubicBezTo>
                  <a:pt x="38" y="401"/>
                  <a:pt x="38" y="401"/>
                  <a:pt x="38" y="401"/>
                </a:cubicBezTo>
                <a:cubicBezTo>
                  <a:pt x="38" y="238"/>
                  <a:pt x="38" y="238"/>
                  <a:pt x="38"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148"/>
                </a:moveTo>
                <a:cubicBezTo>
                  <a:pt x="140" y="148"/>
                  <a:pt x="156" y="142"/>
                  <a:pt x="168" y="133"/>
                </a:cubicBezTo>
                <a:cubicBezTo>
                  <a:pt x="197" y="145"/>
                  <a:pt x="197" y="145"/>
                  <a:pt x="197" y="145"/>
                </a:cubicBezTo>
                <a:cubicBezTo>
                  <a:pt x="197" y="133"/>
                  <a:pt x="197" y="133"/>
                  <a:pt x="197" y="133"/>
                </a:cubicBezTo>
                <a:cubicBezTo>
                  <a:pt x="197" y="123"/>
                  <a:pt x="197" y="123"/>
                  <a:pt x="197" y="123"/>
                </a:cubicBezTo>
                <a:cubicBezTo>
                  <a:pt x="197" y="74"/>
                  <a:pt x="197" y="74"/>
                  <a:pt x="197" y="74"/>
                </a:cubicBezTo>
                <a:cubicBezTo>
                  <a:pt x="197" y="33"/>
                  <a:pt x="164" y="0"/>
                  <a:pt x="123" y="0"/>
                </a:cubicBezTo>
                <a:cubicBezTo>
                  <a:pt x="82" y="0"/>
                  <a:pt x="49" y="33"/>
                  <a:pt x="49" y="74"/>
                </a:cubicBezTo>
                <a:cubicBezTo>
                  <a:pt x="49" y="123"/>
                  <a:pt x="49" y="123"/>
                  <a:pt x="49" y="123"/>
                </a:cubicBezTo>
                <a:cubicBezTo>
                  <a:pt x="49" y="133"/>
                  <a:pt x="49" y="133"/>
                  <a:pt x="49" y="133"/>
                </a:cubicBezTo>
                <a:cubicBezTo>
                  <a:pt x="49" y="145"/>
                  <a:pt x="49" y="145"/>
                  <a:pt x="49" y="145"/>
                </a:cubicBezTo>
                <a:cubicBezTo>
                  <a:pt x="78" y="133"/>
                  <a:pt x="78" y="133"/>
                  <a:pt x="78" y="133"/>
                </a:cubicBezTo>
                <a:cubicBezTo>
                  <a:pt x="90" y="142"/>
                  <a:pt x="106" y="148"/>
                  <a:pt x="123" y="148"/>
                </a:cubicBezTo>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 name="Freeform 33"/>
          <p:cNvSpPr>
            <a:spLocks noEditPoints="1"/>
          </p:cNvSpPr>
          <p:nvPr/>
        </p:nvSpPr>
        <p:spPr bwMode="auto">
          <a:xfrm>
            <a:off x="1734002" y="4163983"/>
            <a:ext cx="524959" cy="556969"/>
          </a:xfrm>
          <a:custGeom>
            <a:avLst/>
            <a:gdLst>
              <a:gd name="T0" fmla="*/ 48 w 409"/>
              <a:gd name="T1" fmla="*/ 102 h 435"/>
              <a:gd name="T2" fmla="*/ 48 w 409"/>
              <a:gd name="T3" fmla="*/ 86 h 435"/>
              <a:gd name="T4" fmla="*/ 49 w 409"/>
              <a:gd name="T5" fmla="*/ 43 h 435"/>
              <a:gd name="T6" fmla="*/ 153 w 409"/>
              <a:gd name="T7" fmla="*/ 52 h 435"/>
              <a:gd name="T8" fmla="*/ 70 w 409"/>
              <a:gd name="T9" fmla="*/ 94 h 435"/>
              <a:gd name="T10" fmla="*/ 36 w 409"/>
              <a:gd name="T11" fmla="*/ 417 h 435"/>
              <a:gd name="T12" fmla="*/ 36 w 409"/>
              <a:gd name="T13" fmla="*/ 435 h 435"/>
              <a:gd name="T14" fmla="*/ 36 w 409"/>
              <a:gd name="T15" fmla="*/ 417 h 435"/>
              <a:gd name="T16" fmla="*/ 342 w 409"/>
              <a:gd name="T17" fmla="*/ 219 h 435"/>
              <a:gd name="T18" fmla="*/ 375 w 409"/>
              <a:gd name="T19" fmla="*/ 122 h 435"/>
              <a:gd name="T20" fmla="*/ 334 w 409"/>
              <a:gd name="T21" fmla="*/ 211 h 435"/>
              <a:gd name="T22" fmla="*/ 243 w 409"/>
              <a:gd name="T23" fmla="*/ 219 h 435"/>
              <a:gd name="T24" fmla="*/ 175 w 409"/>
              <a:gd name="T25" fmla="*/ 226 h 435"/>
              <a:gd name="T26" fmla="*/ 201 w 409"/>
              <a:gd name="T27" fmla="*/ 233 h 435"/>
              <a:gd name="T28" fmla="*/ 169 w 409"/>
              <a:gd name="T29" fmla="*/ 258 h 435"/>
              <a:gd name="T30" fmla="*/ 137 w 409"/>
              <a:gd name="T31" fmla="*/ 258 h 435"/>
              <a:gd name="T32" fmla="*/ 154 w 409"/>
              <a:gd name="T33" fmla="*/ 195 h 435"/>
              <a:gd name="T34" fmla="*/ 154 w 409"/>
              <a:gd name="T35" fmla="*/ 195 h 435"/>
              <a:gd name="T36" fmla="*/ 171 w 409"/>
              <a:gd name="T37" fmla="*/ 207 h 435"/>
              <a:gd name="T38" fmla="*/ 253 w 409"/>
              <a:gd name="T39" fmla="*/ 209 h 435"/>
              <a:gd name="T40" fmla="*/ 253 w 409"/>
              <a:gd name="T41" fmla="*/ 172 h 435"/>
              <a:gd name="T42" fmla="*/ 149 w 409"/>
              <a:gd name="T43" fmla="*/ 148 h 435"/>
              <a:gd name="T44" fmla="*/ 47 w 409"/>
              <a:gd name="T45" fmla="*/ 170 h 435"/>
              <a:gd name="T46" fmla="*/ 59 w 409"/>
              <a:gd name="T47" fmla="*/ 292 h 435"/>
              <a:gd name="T48" fmla="*/ 39 w 409"/>
              <a:gd name="T49" fmla="*/ 311 h 435"/>
              <a:gd name="T50" fmla="*/ 6 w 409"/>
              <a:gd name="T51" fmla="*/ 193 h 435"/>
              <a:gd name="T52" fmla="*/ 28 w 409"/>
              <a:gd name="T53" fmla="*/ 324 h 435"/>
              <a:gd name="T54" fmla="*/ 86 w 409"/>
              <a:gd name="T55" fmla="*/ 399 h 435"/>
              <a:gd name="T56" fmla="*/ 28 w 409"/>
              <a:gd name="T57" fmla="*/ 414 h 435"/>
              <a:gd name="T58" fmla="*/ 92 w 409"/>
              <a:gd name="T59" fmla="*/ 421 h 435"/>
              <a:gd name="T60" fmla="*/ 156 w 409"/>
              <a:gd name="T61" fmla="*/ 414 h 435"/>
              <a:gd name="T62" fmla="*/ 99 w 409"/>
              <a:gd name="T63" fmla="*/ 399 h 435"/>
              <a:gd name="T64" fmla="*/ 153 w 409"/>
              <a:gd name="T65" fmla="*/ 324 h 435"/>
              <a:gd name="T66" fmla="*/ 155 w 409"/>
              <a:gd name="T67" fmla="*/ 311 h 435"/>
              <a:gd name="T68" fmla="*/ 181 w 409"/>
              <a:gd name="T69" fmla="*/ 333 h 435"/>
              <a:gd name="T70" fmla="*/ 190 w 409"/>
              <a:gd name="T71" fmla="*/ 333 h 435"/>
              <a:gd name="T72" fmla="*/ 195 w 409"/>
              <a:gd name="T73" fmla="*/ 411 h 435"/>
              <a:gd name="T74" fmla="*/ 192 w 409"/>
              <a:gd name="T75" fmla="*/ 416 h 435"/>
              <a:gd name="T76" fmla="*/ 191 w 409"/>
              <a:gd name="T77" fmla="*/ 421 h 435"/>
              <a:gd name="T78" fmla="*/ 253 w 409"/>
              <a:gd name="T79" fmla="*/ 435 h 435"/>
              <a:gd name="T80" fmla="*/ 253 w 409"/>
              <a:gd name="T81" fmla="*/ 407 h 435"/>
              <a:gd name="T82" fmla="*/ 235 w 409"/>
              <a:gd name="T83" fmla="*/ 407 h 435"/>
              <a:gd name="T84" fmla="*/ 229 w 409"/>
              <a:gd name="T85" fmla="*/ 333 h 435"/>
              <a:gd name="T86" fmla="*/ 235 w 409"/>
              <a:gd name="T87" fmla="*/ 284 h 435"/>
              <a:gd name="T88" fmla="*/ 215 w 409"/>
              <a:gd name="T89" fmla="*/ 259 h 435"/>
              <a:gd name="T90" fmla="*/ 365 w 409"/>
              <a:gd name="T91" fmla="*/ 233 h 435"/>
              <a:gd name="T92" fmla="*/ 372 w 409"/>
              <a:gd name="T93" fmla="*/ 432 h 435"/>
              <a:gd name="T94" fmla="*/ 379 w 409"/>
              <a:gd name="T95" fmla="*/ 233 h 435"/>
              <a:gd name="T96" fmla="*/ 409 w 409"/>
              <a:gd name="T97" fmla="*/ 226 h 435"/>
              <a:gd name="T98" fmla="*/ 149 w 409"/>
              <a:gd name="T99" fmla="*/ 417 h 435"/>
              <a:gd name="T100" fmla="*/ 149 w 409"/>
              <a:gd name="T101" fmla="*/ 435 h 435"/>
              <a:gd name="T102" fmla="*/ 149 w 409"/>
              <a:gd name="T103" fmla="*/ 417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9" h="435">
                <a:moveTo>
                  <a:pt x="68" y="93"/>
                </a:moveTo>
                <a:cubicBezTo>
                  <a:pt x="48" y="102"/>
                  <a:pt x="48" y="102"/>
                  <a:pt x="48" y="102"/>
                </a:cubicBezTo>
                <a:cubicBezTo>
                  <a:pt x="48" y="93"/>
                  <a:pt x="48" y="93"/>
                  <a:pt x="48" y="93"/>
                </a:cubicBezTo>
                <a:cubicBezTo>
                  <a:pt x="48" y="86"/>
                  <a:pt x="48" y="86"/>
                  <a:pt x="48" y="86"/>
                </a:cubicBezTo>
                <a:cubicBezTo>
                  <a:pt x="48" y="52"/>
                  <a:pt x="48" y="52"/>
                  <a:pt x="48" y="52"/>
                </a:cubicBezTo>
                <a:cubicBezTo>
                  <a:pt x="48" y="47"/>
                  <a:pt x="48" y="45"/>
                  <a:pt x="49" y="43"/>
                </a:cubicBezTo>
                <a:cubicBezTo>
                  <a:pt x="53" y="19"/>
                  <a:pt x="74" y="0"/>
                  <a:pt x="100" y="0"/>
                </a:cubicBezTo>
                <a:cubicBezTo>
                  <a:pt x="129" y="0"/>
                  <a:pt x="153" y="23"/>
                  <a:pt x="153" y="52"/>
                </a:cubicBezTo>
                <a:cubicBezTo>
                  <a:pt x="153" y="81"/>
                  <a:pt x="129" y="104"/>
                  <a:pt x="100" y="104"/>
                </a:cubicBezTo>
                <a:cubicBezTo>
                  <a:pt x="89" y="104"/>
                  <a:pt x="78" y="100"/>
                  <a:pt x="70" y="94"/>
                </a:cubicBezTo>
                <a:cubicBezTo>
                  <a:pt x="69" y="94"/>
                  <a:pt x="69" y="94"/>
                  <a:pt x="68" y="93"/>
                </a:cubicBezTo>
                <a:close/>
                <a:moveTo>
                  <a:pt x="36" y="417"/>
                </a:moveTo>
                <a:cubicBezTo>
                  <a:pt x="31" y="417"/>
                  <a:pt x="27" y="421"/>
                  <a:pt x="27" y="426"/>
                </a:cubicBezTo>
                <a:cubicBezTo>
                  <a:pt x="27" y="431"/>
                  <a:pt x="31" y="435"/>
                  <a:pt x="36" y="435"/>
                </a:cubicBezTo>
                <a:cubicBezTo>
                  <a:pt x="41" y="435"/>
                  <a:pt x="45" y="431"/>
                  <a:pt x="45" y="426"/>
                </a:cubicBezTo>
                <a:cubicBezTo>
                  <a:pt x="45" y="421"/>
                  <a:pt x="41" y="417"/>
                  <a:pt x="36" y="417"/>
                </a:cubicBezTo>
                <a:close/>
                <a:moveTo>
                  <a:pt x="402" y="219"/>
                </a:moveTo>
                <a:cubicBezTo>
                  <a:pt x="342" y="219"/>
                  <a:pt x="342" y="219"/>
                  <a:pt x="342" y="219"/>
                </a:cubicBezTo>
                <a:cubicBezTo>
                  <a:pt x="342" y="213"/>
                  <a:pt x="342" y="213"/>
                  <a:pt x="342" y="213"/>
                </a:cubicBezTo>
                <a:cubicBezTo>
                  <a:pt x="375" y="122"/>
                  <a:pt x="375" y="122"/>
                  <a:pt x="375" y="122"/>
                </a:cubicBezTo>
                <a:cubicBezTo>
                  <a:pt x="368" y="119"/>
                  <a:pt x="368" y="119"/>
                  <a:pt x="368" y="119"/>
                </a:cubicBezTo>
                <a:cubicBezTo>
                  <a:pt x="334" y="211"/>
                  <a:pt x="334" y="211"/>
                  <a:pt x="334" y="211"/>
                </a:cubicBezTo>
                <a:cubicBezTo>
                  <a:pt x="243" y="211"/>
                  <a:pt x="243" y="211"/>
                  <a:pt x="243" y="211"/>
                </a:cubicBezTo>
                <a:cubicBezTo>
                  <a:pt x="243" y="219"/>
                  <a:pt x="243" y="219"/>
                  <a:pt x="243" y="219"/>
                </a:cubicBezTo>
                <a:cubicBezTo>
                  <a:pt x="181" y="219"/>
                  <a:pt x="181" y="219"/>
                  <a:pt x="181" y="219"/>
                </a:cubicBezTo>
                <a:cubicBezTo>
                  <a:pt x="178" y="219"/>
                  <a:pt x="175" y="222"/>
                  <a:pt x="175" y="226"/>
                </a:cubicBezTo>
                <a:cubicBezTo>
                  <a:pt x="175" y="230"/>
                  <a:pt x="178" y="233"/>
                  <a:pt x="181" y="233"/>
                </a:cubicBezTo>
                <a:cubicBezTo>
                  <a:pt x="201" y="233"/>
                  <a:pt x="201" y="233"/>
                  <a:pt x="201" y="233"/>
                </a:cubicBezTo>
                <a:cubicBezTo>
                  <a:pt x="201" y="258"/>
                  <a:pt x="201" y="258"/>
                  <a:pt x="201" y="258"/>
                </a:cubicBezTo>
                <a:cubicBezTo>
                  <a:pt x="169" y="258"/>
                  <a:pt x="169" y="258"/>
                  <a:pt x="169" y="258"/>
                </a:cubicBezTo>
                <a:cubicBezTo>
                  <a:pt x="169" y="258"/>
                  <a:pt x="169" y="258"/>
                  <a:pt x="169" y="258"/>
                </a:cubicBezTo>
                <a:cubicBezTo>
                  <a:pt x="137" y="258"/>
                  <a:pt x="137" y="258"/>
                  <a:pt x="137" y="258"/>
                </a:cubicBezTo>
                <a:cubicBezTo>
                  <a:pt x="144" y="240"/>
                  <a:pt x="150" y="218"/>
                  <a:pt x="154" y="195"/>
                </a:cubicBezTo>
                <a:cubicBezTo>
                  <a:pt x="154" y="195"/>
                  <a:pt x="154" y="195"/>
                  <a:pt x="154" y="195"/>
                </a:cubicBezTo>
                <a:cubicBezTo>
                  <a:pt x="154" y="195"/>
                  <a:pt x="154" y="195"/>
                  <a:pt x="154" y="195"/>
                </a:cubicBezTo>
                <a:cubicBezTo>
                  <a:pt x="154" y="195"/>
                  <a:pt x="154" y="195"/>
                  <a:pt x="154" y="195"/>
                </a:cubicBezTo>
                <a:cubicBezTo>
                  <a:pt x="154" y="195"/>
                  <a:pt x="154" y="195"/>
                  <a:pt x="154" y="195"/>
                </a:cubicBezTo>
                <a:cubicBezTo>
                  <a:pt x="171" y="207"/>
                  <a:pt x="171" y="207"/>
                  <a:pt x="171" y="207"/>
                </a:cubicBezTo>
                <a:cubicBezTo>
                  <a:pt x="174" y="208"/>
                  <a:pt x="178" y="209"/>
                  <a:pt x="181" y="209"/>
                </a:cubicBezTo>
                <a:cubicBezTo>
                  <a:pt x="253" y="209"/>
                  <a:pt x="253" y="209"/>
                  <a:pt x="253" y="209"/>
                </a:cubicBezTo>
                <a:cubicBezTo>
                  <a:pt x="264" y="209"/>
                  <a:pt x="272" y="201"/>
                  <a:pt x="272" y="191"/>
                </a:cubicBezTo>
                <a:cubicBezTo>
                  <a:pt x="272" y="180"/>
                  <a:pt x="264" y="172"/>
                  <a:pt x="253" y="172"/>
                </a:cubicBezTo>
                <a:cubicBezTo>
                  <a:pt x="187" y="172"/>
                  <a:pt x="187" y="172"/>
                  <a:pt x="187" y="172"/>
                </a:cubicBezTo>
                <a:cubicBezTo>
                  <a:pt x="149" y="148"/>
                  <a:pt x="149" y="148"/>
                  <a:pt x="149" y="148"/>
                </a:cubicBezTo>
                <a:cubicBezTo>
                  <a:pt x="140" y="129"/>
                  <a:pt x="122" y="116"/>
                  <a:pt x="100" y="116"/>
                </a:cubicBezTo>
                <a:cubicBezTo>
                  <a:pt x="71" y="116"/>
                  <a:pt x="47" y="140"/>
                  <a:pt x="47" y="170"/>
                </a:cubicBezTo>
                <a:cubicBezTo>
                  <a:pt x="47" y="292"/>
                  <a:pt x="47" y="292"/>
                  <a:pt x="47" y="292"/>
                </a:cubicBezTo>
                <a:cubicBezTo>
                  <a:pt x="59" y="292"/>
                  <a:pt x="59" y="292"/>
                  <a:pt x="59" y="292"/>
                </a:cubicBezTo>
                <a:cubicBezTo>
                  <a:pt x="61" y="301"/>
                  <a:pt x="69" y="309"/>
                  <a:pt x="79" y="311"/>
                </a:cubicBezTo>
                <a:cubicBezTo>
                  <a:pt x="39" y="311"/>
                  <a:pt x="39" y="311"/>
                  <a:pt x="39" y="311"/>
                </a:cubicBezTo>
                <a:cubicBezTo>
                  <a:pt x="14" y="198"/>
                  <a:pt x="14" y="198"/>
                  <a:pt x="14" y="198"/>
                </a:cubicBezTo>
                <a:cubicBezTo>
                  <a:pt x="14" y="195"/>
                  <a:pt x="10" y="192"/>
                  <a:pt x="6" y="193"/>
                </a:cubicBezTo>
                <a:cubicBezTo>
                  <a:pt x="3" y="194"/>
                  <a:pt x="0" y="197"/>
                  <a:pt x="1" y="201"/>
                </a:cubicBezTo>
                <a:cubicBezTo>
                  <a:pt x="28" y="324"/>
                  <a:pt x="28" y="324"/>
                  <a:pt x="28" y="324"/>
                </a:cubicBezTo>
                <a:cubicBezTo>
                  <a:pt x="86" y="324"/>
                  <a:pt x="86" y="324"/>
                  <a:pt x="86" y="324"/>
                </a:cubicBezTo>
                <a:cubicBezTo>
                  <a:pt x="86" y="399"/>
                  <a:pt x="86" y="399"/>
                  <a:pt x="86" y="399"/>
                </a:cubicBezTo>
                <a:cubicBezTo>
                  <a:pt x="28" y="399"/>
                  <a:pt x="28" y="399"/>
                  <a:pt x="28" y="399"/>
                </a:cubicBezTo>
                <a:cubicBezTo>
                  <a:pt x="28" y="414"/>
                  <a:pt x="28" y="414"/>
                  <a:pt x="28" y="414"/>
                </a:cubicBezTo>
                <a:cubicBezTo>
                  <a:pt x="86" y="414"/>
                  <a:pt x="86" y="414"/>
                  <a:pt x="86" y="414"/>
                </a:cubicBezTo>
                <a:cubicBezTo>
                  <a:pt x="86" y="418"/>
                  <a:pt x="89" y="421"/>
                  <a:pt x="92" y="421"/>
                </a:cubicBezTo>
                <a:cubicBezTo>
                  <a:pt x="96" y="421"/>
                  <a:pt x="99" y="418"/>
                  <a:pt x="99" y="414"/>
                </a:cubicBezTo>
                <a:cubicBezTo>
                  <a:pt x="156" y="414"/>
                  <a:pt x="156" y="414"/>
                  <a:pt x="156" y="414"/>
                </a:cubicBezTo>
                <a:cubicBezTo>
                  <a:pt x="156" y="399"/>
                  <a:pt x="156" y="399"/>
                  <a:pt x="156" y="399"/>
                </a:cubicBezTo>
                <a:cubicBezTo>
                  <a:pt x="99" y="399"/>
                  <a:pt x="99" y="399"/>
                  <a:pt x="99" y="399"/>
                </a:cubicBezTo>
                <a:cubicBezTo>
                  <a:pt x="99" y="324"/>
                  <a:pt x="99" y="324"/>
                  <a:pt x="99" y="324"/>
                </a:cubicBezTo>
                <a:cubicBezTo>
                  <a:pt x="153" y="324"/>
                  <a:pt x="153" y="324"/>
                  <a:pt x="153" y="324"/>
                </a:cubicBezTo>
                <a:cubicBezTo>
                  <a:pt x="156" y="324"/>
                  <a:pt x="159" y="321"/>
                  <a:pt x="159" y="317"/>
                </a:cubicBezTo>
                <a:cubicBezTo>
                  <a:pt x="159" y="315"/>
                  <a:pt x="158" y="312"/>
                  <a:pt x="155" y="311"/>
                </a:cubicBezTo>
                <a:cubicBezTo>
                  <a:pt x="181" y="311"/>
                  <a:pt x="181" y="311"/>
                  <a:pt x="181" y="311"/>
                </a:cubicBezTo>
                <a:cubicBezTo>
                  <a:pt x="181" y="333"/>
                  <a:pt x="181" y="333"/>
                  <a:pt x="181" y="333"/>
                </a:cubicBezTo>
                <a:cubicBezTo>
                  <a:pt x="181" y="333"/>
                  <a:pt x="181" y="333"/>
                  <a:pt x="181" y="333"/>
                </a:cubicBezTo>
                <a:cubicBezTo>
                  <a:pt x="190" y="333"/>
                  <a:pt x="190" y="333"/>
                  <a:pt x="190" y="333"/>
                </a:cubicBezTo>
                <a:cubicBezTo>
                  <a:pt x="197" y="410"/>
                  <a:pt x="197" y="410"/>
                  <a:pt x="197" y="410"/>
                </a:cubicBezTo>
                <a:cubicBezTo>
                  <a:pt x="196" y="410"/>
                  <a:pt x="195" y="411"/>
                  <a:pt x="195" y="411"/>
                </a:cubicBezTo>
                <a:cubicBezTo>
                  <a:pt x="194" y="413"/>
                  <a:pt x="193" y="414"/>
                  <a:pt x="192" y="415"/>
                </a:cubicBezTo>
                <a:cubicBezTo>
                  <a:pt x="192" y="416"/>
                  <a:pt x="192" y="416"/>
                  <a:pt x="192" y="416"/>
                </a:cubicBezTo>
                <a:cubicBezTo>
                  <a:pt x="191" y="417"/>
                  <a:pt x="191" y="419"/>
                  <a:pt x="191" y="421"/>
                </a:cubicBezTo>
                <a:cubicBezTo>
                  <a:pt x="191" y="421"/>
                  <a:pt x="191" y="421"/>
                  <a:pt x="191" y="421"/>
                </a:cubicBezTo>
                <a:cubicBezTo>
                  <a:pt x="191" y="429"/>
                  <a:pt x="197" y="435"/>
                  <a:pt x="205" y="435"/>
                </a:cubicBezTo>
                <a:cubicBezTo>
                  <a:pt x="253" y="435"/>
                  <a:pt x="253" y="435"/>
                  <a:pt x="253" y="435"/>
                </a:cubicBezTo>
                <a:cubicBezTo>
                  <a:pt x="261" y="435"/>
                  <a:pt x="267" y="429"/>
                  <a:pt x="267" y="421"/>
                </a:cubicBezTo>
                <a:cubicBezTo>
                  <a:pt x="267" y="413"/>
                  <a:pt x="261" y="407"/>
                  <a:pt x="253" y="407"/>
                </a:cubicBezTo>
                <a:cubicBezTo>
                  <a:pt x="235" y="407"/>
                  <a:pt x="235" y="407"/>
                  <a:pt x="235" y="407"/>
                </a:cubicBezTo>
                <a:cubicBezTo>
                  <a:pt x="235" y="407"/>
                  <a:pt x="235" y="407"/>
                  <a:pt x="235" y="407"/>
                </a:cubicBezTo>
                <a:cubicBezTo>
                  <a:pt x="225" y="407"/>
                  <a:pt x="225" y="407"/>
                  <a:pt x="225" y="407"/>
                </a:cubicBezTo>
                <a:cubicBezTo>
                  <a:pt x="229" y="333"/>
                  <a:pt x="229" y="333"/>
                  <a:pt x="229" y="333"/>
                </a:cubicBezTo>
                <a:cubicBezTo>
                  <a:pt x="235" y="333"/>
                  <a:pt x="235" y="333"/>
                  <a:pt x="235" y="333"/>
                </a:cubicBezTo>
                <a:cubicBezTo>
                  <a:pt x="235" y="284"/>
                  <a:pt x="235" y="284"/>
                  <a:pt x="235" y="284"/>
                </a:cubicBezTo>
                <a:cubicBezTo>
                  <a:pt x="235" y="284"/>
                  <a:pt x="235" y="284"/>
                  <a:pt x="235" y="284"/>
                </a:cubicBezTo>
                <a:cubicBezTo>
                  <a:pt x="235" y="272"/>
                  <a:pt x="226" y="262"/>
                  <a:pt x="215" y="259"/>
                </a:cubicBezTo>
                <a:cubicBezTo>
                  <a:pt x="215" y="233"/>
                  <a:pt x="215" y="233"/>
                  <a:pt x="215" y="233"/>
                </a:cubicBezTo>
                <a:cubicBezTo>
                  <a:pt x="365" y="233"/>
                  <a:pt x="365" y="233"/>
                  <a:pt x="365" y="233"/>
                </a:cubicBezTo>
                <a:cubicBezTo>
                  <a:pt x="365" y="426"/>
                  <a:pt x="365" y="426"/>
                  <a:pt x="365" y="426"/>
                </a:cubicBezTo>
                <a:cubicBezTo>
                  <a:pt x="365" y="430"/>
                  <a:pt x="368" y="432"/>
                  <a:pt x="372" y="432"/>
                </a:cubicBezTo>
                <a:cubicBezTo>
                  <a:pt x="376" y="432"/>
                  <a:pt x="379" y="430"/>
                  <a:pt x="379" y="426"/>
                </a:cubicBezTo>
                <a:cubicBezTo>
                  <a:pt x="379" y="233"/>
                  <a:pt x="379" y="233"/>
                  <a:pt x="379" y="233"/>
                </a:cubicBezTo>
                <a:cubicBezTo>
                  <a:pt x="402" y="233"/>
                  <a:pt x="402" y="233"/>
                  <a:pt x="402" y="233"/>
                </a:cubicBezTo>
                <a:cubicBezTo>
                  <a:pt x="406" y="233"/>
                  <a:pt x="409" y="230"/>
                  <a:pt x="409" y="226"/>
                </a:cubicBezTo>
                <a:cubicBezTo>
                  <a:pt x="409" y="222"/>
                  <a:pt x="406" y="219"/>
                  <a:pt x="402" y="219"/>
                </a:cubicBezTo>
                <a:close/>
                <a:moveTo>
                  <a:pt x="149" y="417"/>
                </a:moveTo>
                <a:cubicBezTo>
                  <a:pt x="144" y="417"/>
                  <a:pt x="140" y="421"/>
                  <a:pt x="140" y="426"/>
                </a:cubicBezTo>
                <a:cubicBezTo>
                  <a:pt x="140" y="431"/>
                  <a:pt x="144" y="435"/>
                  <a:pt x="149" y="435"/>
                </a:cubicBezTo>
                <a:cubicBezTo>
                  <a:pt x="154" y="435"/>
                  <a:pt x="158" y="431"/>
                  <a:pt x="158" y="426"/>
                </a:cubicBezTo>
                <a:cubicBezTo>
                  <a:pt x="158" y="421"/>
                  <a:pt x="154" y="417"/>
                  <a:pt x="149" y="417"/>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 name="Freeform 11"/>
          <p:cNvSpPr>
            <a:spLocks noEditPoints="1"/>
          </p:cNvSpPr>
          <p:nvPr/>
        </p:nvSpPr>
        <p:spPr bwMode="auto">
          <a:xfrm>
            <a:off x="3832816" y="2674227"/>
            <a:ext cx="1208315" cy="1158491"/>
          </a:xfrm>
          <a:custGeom>
            <a:avLst/>
            <a:gdLst>
              <a:gd name="T0" fmla="*/ 473 w 473"/>
              <a:gd name="T1" fmla="*/ 86 h 388"/>
              <a:gd name="T2" fmla="*/ 473 w 473"/>
              <a:gd name="T3" fmla="*/ 330 h 388"/>
              <a:gd name="T4" fmla="*/ 236 w 473"/>
              <a:gd name="T5" fmla="*/ 388 h 388"/>
              <a:gd name="T6" fmla="*/ 0 w 473"/>
              <a:gd name="T7" fmla="*/ 330 h 388"/>
              <a:gd name="T8" fmla="*/ 0 w 473"/>
              <a:gd name="T9" fmla="*/ 86 h 388"/>
              <a:gd name="T10" fmla="*/ 236 w 473"/>
              <a:gd name="T11" fmla="*/ 132 h 388"/>
              <a:gd name="T12" fmla="*/ 473 w 473"/>
              <a:gd name="T13" fmla="*/ 86 h 388"/>
              <a:gd name="T14" fmla="*/ 236 w 473"/>
              <a:gd name="T15" fmla="*/ 0 h 388"/>
              <a:gd name="T16" fmla="*/ 0 w 473"/>
              <a:gd name="T17" fmla="*/ 58 h 388"/>
              <a:gd name="T18" fmla="*/ 236 w 473"/>
              <a:gd name="T19" fmla="*/ 116 h 388"/>
              <a:gd name="T20" fmla="*/ 473 w 473"/>
              <a:gd name="T21" fmla="*/ 58 h 388"/>
              <a:gd name="T22" fmla="*/ 236 w 473"/>
              <a:gd name="T23" fmla="*/ 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3" h="388">
                <a:moveTo>
                  <a:pt x="473" y="86"/>
                </a:moveTo>
                <a:cubicBezTo>
                  <a:pt x="473" y="330"/>
                  <a:pt x="473" y="330"/>
                  <a:pt x="473" y="330"/>
                </a:cubicBezTo>
                <a:cubicBezTo>
                  <a:pt x="473" y="358"/>
                  <a:pt x="376" y="388"/>
                  <a:pt x="236" y="388"/>
                </a:cubicBezTo>
                <a:cubicBezTo>
                  <a:pt x="97" y="388"/>
                  <a:pt x="0" y="358"/>
                  <a:pt x="0" y="330"/>
                </a:cubicBezTo>
                <a:cubicBezTo>
                  <a:pt x="0" y="86"/>
                  <a:pt x="0" y="86"/>
                  <a:pt x="0" y="86"/>
                </a:cubicBezTo>
                <a:cubicBezTo>
                  <a:pt x="38" y="116"/>
                  <a:pt x="138" y="132"/>
                  <a:pt x="236" y="132"/>
                </a:cubicBezTo>
                <a:cubicBezTo>
                  <a:pt x="335" y="132"/>
                  <a:pt x="435" y="116"/>
                  <a:pt x="473" y="86"/>
                </a:cubicBezTo>
                <a:close/>
                <a:moveTo>
                  <a:pt x="236" y="0"/>
                </a:moveTo>
                <a:cubicBezTo>
                  <a:pt x="97" y="0"/>
                  <a:pt x="0" y="31"/>
                  <a:pt x="0" y="58"/>
                </a:cubicBezTo>
                <a:cubicBezTo>
                  <a:pt x="0" y="85"/>
                  <a:pt x="97" y="116"/>
                  <a:pt x="236" y="116"/>
                </a:cubicBezTo>
                <a:cubicBezTo>
                  <a:pt x="376" y="116"/>
                  <a:pt x="473" y="85"/>
                  <a:pt x="473" y="58"/>
                </a:cubicBezTo>
                <a:cubicBezTo>
                  <a:pt x="473" y="31"/>
                  <a:pt x="376" y="0"/>
                  <a:pt x="236" y="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 name="Freeform 23"/>
          <p:cNvSpPr>
            <a:spLocks noEditPoints="1"/>
          </p:cNvSpPr>
          <p:nvPr/>
        </p:nvSpPr>
        <p:spPr bwMode="auto">
          <a:xfrm>
            <a:off x="6753659" y="2215424"/>
            <a:ext cx="313696" cy="488682"/>
          </a:xfrm>
          <a:custGeom>
            <a:avLst/>
            <a:gdLst>
              <a:gd name="T0" fmla="*/ 146 w 246"/>
              <a:gd name="T1" fmla="*/ 165 h 382"/>
              <a:gd name="T2" fmla="*/ 151 w 246"/>
              <a:gd name="T3" fmla="*/ 283 h 382"/>
              <a:gd name="T4" fmla="*/ 95 w 246"/>
              <a:gd name="T5" fmla="*/ 283 h 382"/>
              <a:gd name="T6" fmla="*/ 101 w 246"/>
              <a:gd name="T7" fmla="*/ 165 h 382"/>
              <a:gd name="T8" fmla="*/ 0 w 246"/>
              <a:gd name="T9" fmla="*/ 229 h 382"/>
              <a:gd name="T10" fmla="*/ 39 w 246"/>
              <a:gd name="T11" fmla="*/ 382 h 382"/>
              <a:gd name="T12" fmla="*/ 48 w 246"/>
              <a:gd name="T13" fmla="*/ 237 h 382"/>
              <a:gd name="T14" fmla="*/ 199 w 246"/>
              <a:gd name="T15" fmla="*/ 382 h 382"/>
              <a:gd name="T16" fmla="*/ 208 w 246"/>
              <a:gd name="T17" fmla="*/ 237 h 382"/>
              <a:gd name="T18" fmla="*/ 246 w 246"/>
              <a:gd name="T19" fmla="*/ 382 h 382"/>
              <a:gd name="T20" fmla="*/ 179 w 246"/>
              <a:gd name="T21" fmla="*/ 165 h 382"/>
              <a:gd name="T22" fmla="*/ 49 w 246"/>
              <a:gd name="T23" fmla="*/ 74 h 382"/>
              <a:gd name="T24" fmla="*/ 197 w 246"/>
              <a:gd name="T25" fmla="*/ 74 h 382"/>
              <a:gd name="T26" fmla="*/ 142 w 246"/>
              <a:gd name="T27" fmla="*/ 96 h 382"/>
              <a:gd name="T28" fmla="*/ 142 w 246"/>
              <a:gd name="T29" fmla="*/ 114 h 382"/>
              <a:gd name="T30" fmla="*/ 130 w 246"/>
              <a:gd name="T31" fmla="*/ 114 h 382"/>
              <a:gd name="T32" fmla="*/ 117 w 246"/>
              <a:gd name="T33" fmla="*/ 114 h 382"/>
              <a:gd name="T34" fmla="*/ 105 w 246"/>
              <a:gd name="T35" fmla="*/ 114 h 382"/>
              <a:gd name="T36" fmla="*/ 105 w 246"/>
              <a:gd name="T37" fmla="*/ 96 h 382"/>
              <a:gd name="T38" fmla="*/ 178 w 246"/>
              <a:gd name="T39" fmla="*/ 61 h 382"/>
              <a:gd name="T40" fmla="*/ 166 w 246"/>
              <a:gd name="T41" fmla="*/ 85 h 382"/>
              <a:gd name="T42" fmla="*/ 150 w 246"/>
              <a:gd name="T43" fmla="*/ 86 h 382"/>
              <a:gd name="T44" fmla="*/ 133 w 246"/>
              <a:gd name="T45" fmla="*/ 81 h 382"/>
              <a:gd name="T46" fmla="*/ 118 w 246"/>
              <a:gd name="T47" fmla="*/ 69 h 382"/>
              <a:gd name="T48" fmla="*/ 107 w 246"/>
              <a:gd name="T49" fmla="*/ 85 h 382"/>
              <a:gd name="T50" fmla="*/ 91 w 246"/>
              <a:gd name="T51" fmla="*/ 86 h 382"/>
              <a:gd name="T52" fmla="*/ 74 w 246"/>
              <a:gd name="T53" fmla="*/ 81 h 382"/>
              <a:gd name="T54" fmla="*/ 76 w 246"/>
              <a:gd name="T55" fmla="*/ 50 h 382"/>
              <a:gd name="T56" fmla="*/ 112 w 246"/>
              <a:gd name="T57" fmla="*/ 50 h 382"/>
              <a:gd name="T58" fmla="*/ 118 w 246"/>
              <a:gd name="T59" fmla="*/ 63 h 382"/>
              <a:gd name="T60" fmla="*/ 128 w 246"/>
              <a:gd name="T61" fmla="*/ 61 h 382"/>
              <a:gd name="T62" fmla="*/ 153 w 246"/>
              <a:gd name="T63" fmla="*/ 48 h 382"/>
              <a:gd name="T64" fmla="*/ 178 w 246"/>
              <a:gd name="T65" fmla="*/ 61 h 382"/>
              <a:gd name="T66" fmla="*/ 105 w 246"/>
              <a:gd name="T67" fmla="*/ 79 h 382"/>
              <a:gd name="T68" fmla="*/ 93 w 246"/>
              <a:gd name="T69" fmla="*/ 80 h 382"/>
              <a:gd name="T70" fmla="*/ 78 w 246"/>
              <a:gd name="T71" fmla="*/ 77 h 382"/>
              <a:gd name="T72" fmla="*/ 78 w 246"/>
              <a:gd name="T73" fmla="*/ 56 h 382"/>
              <a:gd name="T74" fmla="*/ 109 w 246"/>
              <a:gd name="T75" fmla="*/ 56 h 382"/>
              <a:gd name="T76" fmla="*/ 109 w 246"/>
              <a:gd name="T77" fmla="*/ 77 h 382"/>
              <a:gd name="T78" fmla="*/ 165 w 246"/>
              <a:gd name="T79" fmla="*/ 79 h 382"/>
              <a:gd name="T80" fmla="*/ 153 w 246"/>
              <a:gd name="T81" fmla="*/ 80 h 382"/>
              <a:gd name="T82" fmla="*/ 138 w 246"/>
              <a:gd name="T83" fmla="*/ 77 h 382"/>
              <a:gd name="T84" fmla="*/ 137 w 246"/>
              <a:gd name="T85" fmla="*/ 56 h 382"/>
              <a:gd name="T86" fmla="*/ 169 w 246"/>
              <a:gd name="T87" fmla="*/ 56 h 382"/>
              <a:gd name="T88" fmla="*/ 168 w 246"/>
              <a:gd name="T89" fmla="*/ 7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6" h="382">
                <a:moveTo>
                  <a:pt x="179" y="165"/>
                </a:moveTo>
                <a:cubicBezTo>
                  <a:pt x="146" y="165"/>
                  <a:pt x="146" y="165"/>
                  <a:pt x="146" y="165"/>
                </a:cubicBezTo>
                <a:cubicBezTo>
                  <a:pt x="127" y="197"/>
                  <a:pt x="127" y="197"/>
                  <a:pt x="127" y="197"/>
                </a:cubicBezTo>
                <a:cubicBezTo>
                  <a:pt x="151" y="283"/>
                  <a:pt x="151" y="283"/>
                  <a:pt x="151" y="283"/>
                </a:cubicBezTo>
                <a:cubicBezTo>
                  <a:pt x="123" y="313"/>
                  <a:pt x="123" y="313"/>
                  <a:pt x="123" y="313"/>
                </a:cubicBezTo>
                <a:cubicBezTo>
                  <a:pt x="95" y="283"/>
                  <a:pt x="95" y="283"/>
                  <a:pt x="95" y="283"/>
                </a:cubicBezTo>
                <a:cubicBezTo>
                  <a:pt x="120" y="197"/>
                  <a:pt x="120" y="197"/>
                  <a:pt x="120" y="197"/>
                </a:cubicBezTo>
                <a:cubicBezTo>
                  <a:pt x="101" y="165"/>
                  <a:pt x="101" y="165"/>
                  <a:pt x="101" y="165"/>
                </a:cubicBezTo>
                <a:cubicBezTo>
                  <a:pt x="67" y="165"/>
                  <a:pt x="67" y="165"/>
                  <a:pt x="67" y="165"/>
                </a:cubicBezTo>
                <a:cubicBezTo>
                  <a:pt x="32" y="165"/>
                  <a:pt x="3" y="193"/>
                  <a:pt x="0" y="229"/>
                </a:cubicBezTo>
                <a:cubicBezTo>
                  <a:pt x="0" y="382"/>
                  <a:pt x="0" y="382"/>
                  <a:pt x="0" y="382"/>
                </a:cubicBezTo>
                <a:cubicBezTo>
                  <a:pt x="39" y="382"/>
                  <a:pt x="39" y="382"/>
                  <a:pt x="39" y="382"/>
                </a:cubicBezTo>
                <a:cubicBezTo>
                  <a:pt x="39" y="237"/>
                  <a:pt x="39" y="237"/>
                  <a:pt x="39" y="237"/>
                </a:cubicBezTo>
                <a:cubicBezTo>
                  <a:pt x="48" y="237"/>
                  <a:pt x="48" y="237"/>
                  <a:pt x="48" y="237"/>
                </a:cubicBezTo>
                <a:cubicBezTo>
                  <a:pt x="48" y="382"/>
                  <a:pt x="48" y="382"/>
                  <a:pt x="48" y="382"/>
                </a:cubicBezTo>
                <a:cubicBezTo>
                  <a:pt x="199" y="382"/>
                  <a:pt x="199" y="382"/>
                  <a:pt x="199" y="382"/>
                </a:cubicBezTo>
                <a:cubicBezTo>
                  <a:pt x="199" y="237"/>
                  <a:pt x="199" y="237"/>
                  <a:pt x="199" y="237"/>
                </a:cubicBezTo>
                <a:cubicBezTo>
                  <a:pt x="208" y="237"/>
                  <a:pt x="208" y="237"/>
                  <a:pt x="208" y="237"/>
                </a:cubicBezTo>
                <a:cubicBezTo>
                  <a:pt x="208" y="382"/>
                  <a:pt x="208" y="382"/>
                  <a:pt x="208" y="382"/>
                </a:cubicBezTo>
                <a:cubicBezTo>
                  <a:pt x="246" y="382"/>
                  <a:pt x="246" y="382"/>
                  <a:pt x="246" y="382"/>
                </a:cubicBezTo>
                <a:cubicBezTo>
                  <a:pt x="246" y="229"/>
                  <a:pt x="246" y="229"/>
                  <a:pt x="246" y="229"/>
                </a:cubicBezTo>
                <a:cubicBezTo>
                  <a:pt x="243" y="193"/>
                  <a:pt x="215" y="165"/>
                  <a:pt x="179" y="165"/>
                </a:cubicBezTo>
                <a:moveTo>
                  <a:pt x="123" y="0"/>
                </a:moveTo>
                <a:cubicBezTo>
                  <a:pt x="82" y="0"/>
                  <a:pt x="49" y="33"/>
                  <a:pt x="49" y="74"/>
                </a:cubicBezTo>
                <a:cubicBezTo>
                  <a:pt x="49" y="115"/>
                  <a:pt x="82" y="148"/>
                  <a:pt x="123" y="148"/>
                </a:cubicBezTo>
                <a:cubicBezTo>
                  <a:pt x="164" y="148"/>
                  <a:pt x="197" y="115"/>
                  <a:pt x="197" y="74"/>
                </a:cubicBezTo>
                <a:cubicBezTo>
                  <a:pt x="197" y="33"/>
                  <a:pt x="164" y="0"/>
                  <a:pt x="123" y="0"/>
                </a:cubicBezTo>
                <a:moveTo>
                  <a:pt x="142" y="96"/>
                </a:moveTo>
                <a:cubicBezTo>
                  <a:pt x="152" y="120"/>
                  <a:pt x="152" y="120"/>
                  <a:pt x="152" y="120"/>
                </a:cubicBezTo>
                <a:cubicBezTo>
                  <a:pt x="142" y="114"/>
                  <a:pt x="142" y="114"/>
                  <a:pt x="142" y="114"/>
                </a:cubicBezTo>
                <a:cubicBezTo>
                  <a:pt x="137" y="120"/>
                  <a:pt x="137" y="120"/>
                  <a:pt x="137" y="120"/>
                </a:cubicBezTo>
                <a:cubicBezTo>
                  <a:pt x="130" y="114"/>
                  <a:pt x="130" y="114"/>
                  <a:pt x="130" y="114"/>
                </a:cubicBezTo>
                <a:cubicBezTo>
                  <a:pt x="123" y="120"/>
                  <a:pt x="123" y="120"/>
                  <a:pt x="123" y="120"/>
                </a:cubicBezTo>
                <a:cubicBezTo>
                  <a:pt x="117" y="114"/>
                  <a:pt x="117" y="114"/>
                  <a:pt x="117" y="114"/>
                </a:cubicBezTo>
                <a:cubicBezTo>
                  <a:pt x="109" y="120"/>
                  <a:pt x="109" y="120"/>
                  <a:pt x="109" y="120"/>
                </a:cubicBezTo>
                <a:cubicBezTo>
                  <a:pt x="105" y="114"/>
                  <a:pt x="105" y="114"/>
                  <a:pt x="105" y="114"/>
                </a:cubicBezTo>
                <a:cubicBezTo>
                  <a:pt x="95" y="120"/>
                  <a:pt x="95" y="120"/>
                  <a:pt x="95" y="120"/>
                </a:cubicBezTo>
                <a:cubicBezTo>
                  <a:pt x="105" y="96"/>
                  <a:pt x="105" y="96"/>
                  <a:pt x="105" y="96"/>
                </a:cubicBezTo>
                <a:lnTo>
                  <a:pt x="142" y="96"/>
                </a:lnTo>
                <a:close/>
                <a:moveTo>
                  <a:pt x="178" y="61"/>
                </a:moveTo>
                <a:cubicBezTo>
                  <a:pt x="178" y="68"/>
                  <a:pt x="176" y="77"/>
                  <a:pt x="173" y="81"/>
                </a:cubicBezTo>
                <a:cubicBezTo>
                  <a:pt x="172" y="82"/>
                  <a:pt x="169" y="84"/>
                  <a:pt x="166" y="85"/>
                </a:cubicBezTo>
                <a:cubicBezTo>
                  <a:pt x="162" y="86"/>
                  <a:pt x="157" y="86"/>
                  <a:pt x="153" y="86"/>
                </a:cubicBezTo>
                <a:cubicBezTo>
                  <a:pt x="152" y="86"/>
                  <a:pt x="151" y="86"/>
                  <a:pt x="150" y="86"/>
                </a:cubicBezTo>
                <a:cubicBezTo>
                  <a:pt x="147" y="86"/>
                  <a:pt x="143" y="85"/>
                  <a:pt x="140" y="85"/>
                </a:cubicBezTo>
                <a:cubicBezTo>
                  <a:pt x="137" y="84"/>
                  <a:pt x="134" y="82"/>
                  <a:pt x="133" y="81"/>
                </a:cubicBezTo>
                <a:cubicBezTo>
                  <a:pt x="131" y="78"/>
                  <a:pt x="130" y="74"/>
                  <a:pt x="129" y="69"/>
                </a:cubicBezTo>
                <a:cubicBezTo>
                  <a:pt x="125" y="68"/>
                  <a:pt x="121" y="68"/>
                  <a:pt x="118" y="69"/>
                </a:cubicBezTo>
                <a:cubicBezTo>
                  <a:pt x="117" y="74"/>
                  <a:pt x="115" y="78"/>
                  <a:pt x="113" y="81"/>
                </a:cubicBezTo>
                <a:cubicBezTo>
                  <a:pt x="112" y="82"/>
                  <a:pt x="110" y="84"/>
                  <a:pt x="107" y="85"/>
                </a:cubicBezTo>
                <a:cubicBezTo>
                  <a:pt x="103" y="86"/>
                  <a:pt x="98" y="86"/>
                  <a:pt x="94" y="86"/>
                </a:cubicBezTo>
                <a:cubicBezTo>
                  <a:pt x="93" y="86"/>
                  <a:pt x="92" y="86"/>
                  <a:pt x="91" y="86"/>
                </a:cubicBezTo>
                <a:cubicBezTo>
                  <a:pt x="87" y="86"/>
                  <a:pt x="83" y="85"/>
                  <a:pt x="80" y="85"/>
                </a:cubicBezTo>
                <a:cubicBezTo>
                  <a:pt x="77" y="84"/>
                  <a:pt x="75" y="82"/>
                  <a:pt x="74" y="81"/>
                </a:cubicBezTo>
                <a:cubicBezTo>
                  <a:pt x="70" y="77"/>
                  <a:pt x="69" y="68"/>
                  <a:pt x="69" y="61"/>
                </a:cubicBezTo>
                <a:cubicBezTo>
                  <a:pt x="69" y="55"/>
                  <a:pt x="72" y="52"/>
                  <a:pt x="76" y="50"/>
                </a:cubicBezTo>
                <a:cubicBezTo>
                  <a:pt x="79" y="49"/>
                  <a:pt x="84" y="48"/>
                  <a:pt x="93" y="48"/>
                </a:cubicBezTo>
                <a:cubicBezTo>
                  <a:pt x="103" y="48"/>
                  <a:pt x="108" y="49"/>
                  <a:pt x="112" y="50"/>
                </a:cubicBezTo>
                <a:cubicBezTo>
                  <a:pt x="115" y="52"/>
                  <a:pt x="118" y="55"/>
                  <a:pt x="118" y="61"/>
                </a:cubicBezTo>
                <a:cubicBezTo>
                  <a:pt x="118" y="62"/>
                  <a:pt x="118" y="62"/>
                  <a:pt x="118" y="63"/>
                </a:cubicBezTo>
                <a:cubicBezTo>
                  <a:pt x="122" y="62"/>
                  <a:pt x="125" y="62"/>
                  <a:pt x="128" y="63"/>
                </a:cubicBezTo>
                <a:cubicBezTo>
                  <a:pt x="128" y="62"/>
                  <a:pt x="128" y="62"/>
                  <a:pt x="128" y="61"/>
                </a:cubicBezTo>
                <a:cubicBezTo>
                  <a:pt x="128" y="55"/>
                  <a:pt x="132" y="52"/>
                  <a:pt x="135" y="50"/>
                </a:cubicBezTo>
                <a:cubicBezTo>
                  <a:pt x="138" y="49"/>
                  <a:pt x="144" y="48"/>
                  <a:pt x="153" y="48"/>
                </a:cubicBezTo>
                <a:cubicBezTo>
                  <a:pt x="162" y="48"/>
                  <a:pt x="168" y="49"/>
                  <a:pt x="171" y="50"/>
                </a:cubicBezTo>
                <a:cubicBezTo>
                  <a:pt x="174" y="52"/>
                  <a:pt x="178" y="55"/>
                  <a:pt x="178" y="61"/>
                </a:cubicBezTo>
                <a:close/>
                <a:moveTo>
                  <a:pt x="109" y="77"/>
                </a:moveTo>
                <a:cubicBezTo>
                  <a:pt x="109" y="78"/>
                  <a:pt x="107" y="79"/>
                  <a:pt x="105" y="79"/>
                </a:cubicBezTo>
                <a:cubicBezTo>
                  <a:pt x="102" y="80"/>
                  <a:pt x="97" y="80"/>
                  <a:pt x="94" y="80"/>
                </a:cubicBezTo>
                <a:cubicBezTo>
                  <a:pt x="93" y="80"/>
                  <a:pt x="93" y="80"/>
                  <a:pt x="93" y="80"/>
                </a:cubicBezTo>
                <a:cubicBezTo>
                  <a:pt x="90" y="80"/>
                  <a:pt x="85" y="80"/>
                  <a:pt x="82" y="79"/>
                </a:cubicBezTo>
                <a:cubicBezTo>
                  <a:pt x="80" y="79"/>
                  <a:pt x="79" y="78"/>
                  <a:pt x="78" y="77"/>
                </a:cubicBezTo>
                <a:cubicBezTo>
                  <a:pt x="76" y="75"/>
                  <a:pt x="74" y="67"/>
                  <a:pt x="74" y="61"/>
                </a:cubicBezTo>
                <a:cubicBezTo>
                  <a:pt x="74" y="57"/>
                  <a:pt x="77" y="56"/>
                  <a:pt x="78" y="56"/>
                </a:cubicBezTo>
                <a:cubicBezTo>
                  <a:pt x="81" y="54"/>
                  <a:pt x="88" y="54"/>
                  <a:pt x="93" y="54"/>
                </a:cubicBezTo>
                <a:cubicBezTo>
                  <a:pt x="99" y="54"/>
                  <a:pt x="106" y="54"/>
                  <a:pt x="109" y="56"/>
                </a:cubicBezTo>
                <a:cubicBezTo>
                  <a:pt x="110" y="56"/>
                  <a:pt x="113" y="57"/>
                  <a:pt x="113" y="61"/>
                </a:cubicBezTo>
                <a:cubicBezTo>
                  <a:pt x="113" y="67"/>
                  <a:pt x="111" y="75"/>
                  <a:pt x="109" y="77"/>
                </a:cubicBezTo>
                <a:close/>
                <a:moveTo>
                  <a:pt x="168" y="77"/>
                </a:moveTo>
                <a:cubicBezTo>
                  <a:pt x="168" y="78"/>
                  <a:pt x="167" y="79"/>
                  <a:pt x="165" y="79"/>
                </a:cubicBezTo>
                <a:cubicBezTo>
                  <a:pt x="162" y="80"/>
                  <a:pt x="157" y="80"/>
                  <a:pt x="153" y="80"/>
                </a:cubicBezTo>
                <a:cubicBezTo>
                  <a:pt x="153" y="80"/>
                  <a:pt x="153" y="80"/>
                  <a:pt x="153" y="80"/>
                </a:cubicBezTo>
                <a:cubicBezTo>
                  <a:pt x="149" y="80"/>
                  <a:pt x="144" y="80"/>
                  <a:pt x="141" y="79"/>
                </a:cubicBezTo>
                <a:cubicBezTo>
                  <a:pt x="139" y="79"/>
                  <a:pt x="138" y="78"/>
                  <a:pt x="138" y="77"/>
                </a:cubicBezTo>
                <a:cubicBezTo>
                  <a:pt x="135" y="75"/>
                  <a:pt x="134" y="67"/>
                  <a:pt x="134" y="61"/>
                </a:cubicBezTo>
                <a:cubicBezTo>
                  <a:pt x="134" y="57"/>
                  <a:pt x="136" y="56"/>
                  <a:pt x="137" y="56"/>
                </a:cubicBezTo>
                <a:cubicBezTo>
                  <a:pt x="141" y="54"/>
                  <a:pt x="148" y="54"/>
                  <a:pt x="153" y="54"/>
                </a:cubicBezTo>
                <a:cubicBezTo>
                  <a:pt x="158" y="54"/>
                  <a:pt x="165" y="54"/>
                  <a:pt x="169" y="56"/>
                </a:cubicBezTo>
                <a:cubicBezTo>
                  <a:pt x="170" y="56"/>
                  <a:pt x="172" y="57"/>
                  <a:pt x="172" y="61"/>
                </a:cubicBezTo>
                <a:cubicBezTo>
                  <a:pt x="172" y="67"/>
                  <a:pt x="171" y="75"/>
                  <a:pt x="168" y="77"/>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 name="Freeform 7"/>
          <p:cNvSpPr>
            <a:spLocks noEditPoints="1"/>
          </p:cNvSpPr>
          <p:nvPr/>
        </p:nvSpPr>
        <p:spPr bwMode="auto">
          <a:xfrm>
            <a:off x="6751526" y="2851508"/>
            <a:ext cx="315829" cy="514290"/>
          </a:xfrm>
          <a:custGeom>
            <a:avLst/>
            <a:gdLst>
              <a:gd name="T0" fmla="*/ 179 w 246"/>
              <a:gd name="T1" fmla="*/ 165 h 401"/>
              <a:gd name="T2" fmla="*/ 145 w 246"/>
              <a:gd name="T3" fmla="*/ 165 h 401"/>
              <a:gd name="T4" fmla="*/ 127 w 246"/>
              <a:gd name="T5" fmla="*/ 198 h 401"/>
              <a:gd name="T6" fmla="*/ 151 w 246"/>
              <a:gd name="T7" fmla="*/ 284 h 401"/>
              <a:gd name="T8" fmla="*/ 123 w 246"/>
              <a:gd name="T9" fmla="*/ 313 h 401"/>
              <a:gd name="T10" fmla="*/ 95 w 246"/>
              <a:gd name="T11" fmla="*/ 284 h 401"/>
              <a:gd name="T12" fmla="*/ 119 w 246"/>
              <a:gd name="T13" fmla="*/ 198 h 401"/>
              <a:gd name="T14" fmla="*/ 101 w 246"/>
              <a:gd name="T15" fmla="*/ 165 h 401"/>
              <a:gd name="T16" fmla="*/ 67 w 246"/>
              <a:gd name="T17" fmla="*/ 165 h 401"/>
              <a:gd name="T18" fmla="*/ 0 w 246"/>
              <a:gd name="T19" fmla="*/ 229 h 401"/>
              <a:gd name="T20" fmla="*/ 0 w 246"/>
              <a:gd name="T21" fmla="*/ 401 h 401"/>
              <a:gd name="T22" fmla="*/ 39 w 246"/>
              <a:gd name="T23" fmla="*/ 401 h 401"/>
              <a:gd name="T24" fmla="*/ 39 w 246"/>
              <a:gd name="T25" fmla="*/ 238 h 401"/>
              <a:gd name="T26" fmla="*/ 48 w 246"/>
              <a:gd name="T27" fmla="*/ 238 h 401"/>
              <a:gd name="T28" fmla="*/ 48 w 246"/>
              <a:gd name="T29" fmla="*/ 401 h 401"/>
              <a:gd name="T30" fmla="*/ 198 w 246"/>
              <a:gd name="T31" fmla="*/ 401 h 401"/>
              <a:gd name="T32" fmla="*/ 198 w 246"/>
              <a:gd name="T33" fmla="*/ 238 h 401"/>
              <a:gd name="T34" fmla="*/ 207 w 246"/>
              <a:gd name="T35" fmla="*/ 238 h 401"/>
              <a:gd name="T36" fmla="*/ 207 w 246"/>
              <a:gd name="T37" fmla="*/ 401 h 401"/>
              <a:gd name="T38" fmla="*/ 246 w 246"/>
              <a:gd name="T39" fmla="*/ 401 h 401"/>
              <a:gd name="T40" fmla="*/ 246 w 246"/>
              <a:gd name="T41" fmla="*/ 229 h 401"/>
              <a:gd name="T42" fmla="*/ 179 w 246"/>
              <a:gd name="T43" fmla="*/ 165 h 401"/>
              <a:gd name="T44" fmla="*/ 123 w 246"/>
              <a:gd name="T45" fmla="*/ 0 h 401"/>
              <a:gd name="T46" fmla="*/ 49 w 246"/>
              <a:gd name="T47" fmla="*/ 74 h 401"/>
              <a:gd name="T48" fmla="*/ 123 w 246"/>
              <a:gd name="T49" fmla="*/ 148 h 401"/>
              <a:gd name="T50" fmla="*/ 197 w 246"/>
              <a:gd name="T51" fmla="*/ 74 h 401"/>
              <a:gd name="T52" fmla="*/ 123 w 246"/>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401">
                <a:moveTo>
                  <a:pt x="179" y="165"/>
                </a:moveTo>
                <a:cubicBezTo>
                  <a:pt x="145" y="165"/>
                  <a:pt x="145" y="165"/>
                  <a:pt x="145" y="165"/>
                </a:cubicBezTo>
                <a:cubicBezTo>
                  <a:pt x="127" y="198"/>
                  <a:pt x="127" y="198"/>
                  <a:pt x="127" y="198"/>
                </a:cubicBezTo>
                <a:cubicBezTo>
                  <a:pt x="151" y="284"/>
                  <a:pt x="151" y="284"/>
                  <a:pt x="151" y="284"/>
                </a:cubicBezTo>
                <a:cubicBezTo>
                  <a:pt x="123" y="313"/>
                  <a:pt x="123" y="313"/>
                  <a:pt x="123" y="313"/>
                </a:cubicBezTo>
                <a:cubicBezTo>
                  <a:pt x="95" y="284"/>
                  <a:pt x="95" y="284"/>
                  <a:pt x="95" y="284"/>
                </a:cubicBezTo>
                <a:cubicBezTo>
                  <a:pt x="119" y="198"/>
                  <a:pt x="119" y="198"/>
                  <a:pt x="119" y="198"/>
                </a:cubicBezTo>
                <a:cubicBezTo>
                  <a:pt x="101" y="165"/>
                  <a:pt x="101" y="165"/>
                  <a:pt x="101" y="165"/>
                </a:cubicBezTo>
                <a:cubicBezTo>
                  <a:pt x="67" y="165"/>
                  <a:pt x="67" y="165"/>
                  <a:pt x="67" y="165"/>
                </a:cubicBezTo>
                <a:cubicBezTo>
                  <a:pt x="32" y="165"/>
                  <a:pt x="3" y="194"/>
                  <a:pt x="0" y="229"/>
                </a:cubicBezTo>
                <a:cubicBezTo>
                  <a:pt x="0" y="401"/>
                  <a:pt x="0" y="401"/>
                  <a:pt x="0" y="401"/>
                </a:cubicBezTo>
                <a:cubicBezTo>
                  <a:pt x="39" y="401"/>
                  <a:pt x="39" y="401"/>
                  <a:pt x="39" y="401"/>
                </a:cubicBezTo>
                <a:cubicBezTo>
                  <a:pt x="39" y="238"/>
                  <a:pt x="39" y="238"/>
                  <a:pt x="39"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0"/>
                </a:moveTo>
                <a:cubicBezTo>
                  <a:pt x="82" y="0"/>
                  <a:pt x="49" y="34"/>
                  <a:pt x="49" y="74"/>
                </a:cubicBezTo>
                <a:cubicBezTo>
                  <a:pt x="49" y="115"/>
                  <a:pt x="82" y="148"/>
                  <a:pt x="123" y="148"/>
                </a:cubicBezTo>
                <a:cubicBezTo>
                  <a:pt x="164" y="148"/>
                  <a:pt x="197" y="115"/>
                  <a:pt x="197" y="74"/>
                </a:cubicBezTo>
                <a:cubicBezTo>
                  <a:pt x="197" y="34"/>
                  <a:pt x="164" y="0"/>
                  <a:pt x="123" y="0"/>
                </a:cubicBezTo>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 name="Freeform 8"/>
          <p:cNvSpPr>
            <a:spLocks noEditPoints="1"/>
          </p:cNvSpPr>
          <p:nvPr/>
        </p:nvSpPr>
        <p:spPr bwMode="auto">
          <a:xfrm>
            <a:off x="6753659" y="3513200"/>
            <a:ext cx="313696" cy="514290"/>
          </a:xfrm>
          <a:custGeom>
            <a:avLst/>
            <a:gdLst>
              <a:gd name="T0" fmla="*/ 179 w 246"/>
              <a:gd name="T1" fmla="*/ 165 h 401"/>
              <a:gd name="T2" fmla="*/ 175 w 246"/>
              <a:gd name="T3" fmla="*/ 165 h 401"/>
              <a:gd name="T4" fmla="*/ 123 w 246"/>
              <a:gd name="T5" fmla="*/ 181 h 401"/>
              <a:gd name="T6" fmla="*/ 71 w 246"/>
              <a:gd name="T7" fmla="*/ 165 h 401"/>
              <a:gd name="T8" fmla="*/ 67 w 246"/>
              <a:gd name="T9" fmla="*/ 165 h 401"/>
              <a:gd name="T10" fmla="*/ 0 w 246"/>
              <a:gd name="T11" fmla="*/ 229 h 401"/>
              <a:gd name="T12" fmla="*/ 0 w 246"/>
              <a:gd name="T13" fmla="*/ 401 h 401"/>
              <a:gd name="T14" fmla="*/ 38 w 246"/>
              <a:gd name="T15" fmla="*/ 401 h 401"/>
              <a:gd name="T16" fmla="*/ 38 w 246"/>
              <a:gd name="T17" fmla="*/ 238 h 401"/>
              <a:gd name="T18" fmla="*/ 48 w 246"/>
              <a:gd name="T19" fmla="*/ 238 h 401"/>
              <a:gd name="T20" fmla="*/ 48 w 246"/>
              <a:gd name="T21" fmla="*/ 401 h 401"/>
              <a:gd name="T22" fmla="*/ 198 w 246"/>
              <a:gd name="T23" fmla="*/ 401 h 401"/>
              <a:gd name="T24" fmla="*/ 198 w 246"/>
              <a:gd name="T25" fmla="*/ 238 h 401"/>
              <a:gd name="T26" fmla="*/ 207 w 246"/>
              <a:gd name="T27" fmla="*/ 238 h 401"/>
              <a:gd name="T28" fmla="*/ 207 w 246"/>
              <a:gd name="T29" fmla="*/ 401 h 401"/>
              <a:gd name="T30" fmla="*/ 246 w 246"/>
              <a:gd name="T31" fmla="*/ 401 h 401"/>
              <a:gd name="T32" fmla="*/ 246 w 246"/>
              <a:gd name="T33" fmla="*/ 229 h 401"/>
              <a:gd name="T34" fmla="*/ 179 w 246"/>
              <a:gd name="T35" fmla="*/ 165 h 401"/>
              <a:gd name="T36" fmla="*/ 123 w 246"/>
              <a:gd name="T37" fmla="*/ 148 h 401"/>
              <a:gd name="T38" fmla="*/ 168 w 246"/>
              <a:gd name="T39" fmla="*/ 133 h 401"/>
              <a:gd name="T40" fmla="*/ 197 w 246"/>
              <a:gd name="T41" fmla="*/ 145 h 401"/>
              <a:gd name="T42" fmla="*/ 197 w 246"/>
              <a:gd name="T43" fmla="*/ 133 h 401"/>
              <a:gd name="T44" fmla="*/ 197 w 246"/>
              <a:gd name="T45" fmla="*/ 123 h 401"/>
              <a:gd name="T46" fmla="*/ 197 w 246"/>
              <a:gd name="T47" fmla="*/ 74 h 401"/>
              <a:gd name="T48" fmla="*/ 123 w 246"/>
              <a:gd name="T49" fmla="*/ 0 h 401"/>
              <a:gd name="T50" fmla="*/ 49 w 246"/>
              <a:gd name="T51" fmla="*/ 74 h 401"/>
              <a:gd name="T52" fmla="*/ 49 w 246"/>
              <a:gd name="T53" fmla="*/ 123 h 401"/>
              <a:gd name="T54" fmla="*/ 49 w 246"/>
              <a:gd name="T55" fmla="*/ 133 h 401"/>
              <a:gd name="T56" fmla="*/ 49 w 246"/>
              <a:gd name="T57" fmla="*/ 145 h 401"/>
              <a:gd name="T58" fmla="*/ 78 w 246"/>
              <a:gd name="T59" fmla="*/ 133 h 401"/>
              <a:gd name="T60" fmla="*/ 123 w 246"/>
              <a:gd name="T61" fmla="*/ 148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6" h="401">
                <a:moveTo>
                  <a:pt x="179" y="165"/>
                </a:moveTo>
                <a:cubicBezTo>
                  <a:pt x="175" y="165"/>
                  <a:pt x="175" y="165"/>
                  <a:pt x="175" y="165"/>
                </a:cubicBezTo>
                <a:cubicBezTo>
                  <a:pt x="178" y="197"/>
                  <a:pt x="157" y="226"/>
                  <a:pt x="123" y="181"/>
                </a:cubicBezTo>
                <a:cubicBezTo>
                  <a:pt x="89" y="226"/>
                  <a:pt x="68" y="197"/>
                  <a:pt x="71" y="165"/>
                </a:cubicBezTo>
                <a:cubicBezTo>
                  <a:pt x="67" y="165"/>
                  <a:pt x="67" y="165"/>
                  <a:pt x="67" y="165"/>
                </a:cubicBezTo>
                <a:cubicBezTo>
                  <a:pt x="31" y="165"/>
                  <a:pt x="3" y="194"/>
                  <a:pt x="0" y="229"/>
                </a:cubicBezTo>
                <a:cubicBezTo>
                  <a:pt x="0" y="401"/>
                  <a:pt x="0" y="401"/>
                  <a:pt x="0" y="401"/>
                </a:cubicBezTo>
                <a:cubicBezTo>
                  <a:pt x="38" y="401"/>
                  <a:pt x="38" y="401"/>
                  <a:pt x="38" y="401"/>
                </a:cubicBezTo>
                <a:cubicBezTo>
                  <a:pt x="38" y="238"/>
                  <a:pt x="38" y="238"/>
                  <a:pt x="38"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148"/>
                </a:moveTo>
                <a:cubicBezTo>
                  <a:pt x="140" y="148"/>
                  <a:pt x="156" y="142"/>
                  <a:pt x="168" y="133"/>
                </a:cubicBezTo>
                <a:cubicBezTo>
                  <a:pt x="197" y="145"/>
                  <a:pt x="197" y="145"/>
                  <a:pt x="197" y="145"/>
                </a:cubicBezTo>
                <a:cubicBezTo>
                  <a:pt x="197" y="133"/>
                  <a:pt x="197" y="133"/>
                  <a:pt x="197" y="133"/>
                </a:cubicBezTo>
                <a:cubicBezTo>
                  <a:pt x="197" y="123"/>
                  <a:pt x="197" y="123"/>
                  <a:pt x="197" y="123"/>
                </a:cubicBezTo>
                <a:cubicBezTo>
                  <a:pt x="197" y="74"/>
                  <a:pt x="197" y="74"/>
                  <a:pt x="197" y="74"/>
                </a:cubicBezTo>
                <a:cubicBezTo>
                  <a:pt x="197" y="33"/>
                  <a:pt x="164" y="0"/>
                  <a:pt x="123" y="0"/>
                </a:cubicBezTo>
                <a:cubicBezTo>
                  <a:pt x="82" y="0"/>
                  <a:pt x="49" y="33"/>
                  <a:pt x="49" y="74"/>
                </a:cubicBezTo>
                <a:cubicBezTo>
                  <a:pt x="49" y="123"/>
                  <a:pt x="49" y="123"/>
                  <a:pt x="49" y="123"/>
                </a:cubicBezTo>
                <a:cubicBezTo>
                  <a:pt x="49" y="133"/>
                  <a:pt x="49" y="133"/>
                  <a:pt x="49" y="133"/>
                </a:cubicBezTo>
                <a:cubicBezTo>
                  <a:pt x="49" y="145"/>
                  <a:pt x="49" y="145"/>
                  <a:pt x="49" y="145"/>
                </a:cubicBezTo>
                <a:cubicBezTo>
                  <a:pt x="78" y="133"/>
                  <a:pt x="78" y="133"/>
                  <a:pt x="78" y="133"/>
                </a:cubicBezTo>
                <a:cubicBezTo>
                  <a:pt x="90" y="142"/>
                  <a:pt x="106" y="148"/>
                  <a:pt x="123" y="148"/>
                </a:cubicBezTo>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 name="Freeform 33"/>
          <p:cNvSpPr>
            <a:spLocks noEditPoints="1"/>
          </p:cNvSpPr>
          <p:nvPr/>
        </p:nvSpPr>
        <p:spPr bwMode="auto">
          <a:xfrm>
            <a:off x="6702554" y="4213646"/>
            <a:ext cx="524959" cy="556969"/>
          </a:xfrm>
          <a:custGeom>
            <a:avLst/>
            <a:gdLst>
              <a:gd name="T0" fmla="*/ 48 w 409"/>
              <a:gd name="T1" fmla="*/ 102 h 435"/>
              <a:gd name="T2" fmla="*/ 48 w 409"/>
              <a:gd name="T3" fmla="*/ 86 h 435"/>
              <a:gd name="T4" fmla="*/ 49 w 409"/>
              <a:gd name="T5" fmla="*/ 43 h 435"/>
              <a:gd name="T6" fmla="*/ 153 w 409"/>
              <a:gd name="T7" fmla="*/ 52 h 435"/>
              <a:gd name="T8" fmla="*/ 70 w 409"/>
              <a:gd name="T9" fmla="*/ 94 h 435"/>
              <a:gd name="T10" fmla="*/ 36 w 409"/>
              <a:gd name="T11" fmla="*/ 417 h 435"/>
              <a:gd name="T12" fmla="*/ 36 w 409"/>
              <a:gd name="T13" fmla="*/ 435 h 435"/>
              <a:gd name="T14" fmla="*/ 36 w 409"/>
              <a:gd name="T15" fmla="*/ 417 h 435"/>
              <a:gd name="T16" fmla="*/ 342 w 409"/>
              <a:gd name="T17" fmla="*/ 219 h 435"/>
              <a:gd name="T18" fmla="*/ 375 w 409"/>
              <a:gd name="T19" fmla="*/ 122 h 435"/>
              <a:gd name="T20" fmla="*/ 334 w 409"/>
              <a:gd name="T21" fmla="*/ 211 h 435"/>
              <a:gd name="T22" fmla="*/ 243 w 409"/>
              <a:gd name="T23" fmla="*/ 219 h 435"/>
              <a:gd name="T24" fmla="*/ 175 w 409"/>
              <a:gd name="T25" fmla="*/ 226 h 435"/>
              <a:gd name="T26" fmla="*/ 201 w 409"/>
              <a:gd name="T27" fmla="*/ 233 h 435"/>
              <a:gd name="T28" fmla="*/ 169 w 409"/>
              <a:gd name="T29" fmla="*/ 258 h 435"/>
              <a:gd name="T30" fmla="*/ 137 w 409"/>
              <a:gd name="T31" fmla="*/ 258 h 435"/>
              <a:gd name="T32" fmla="*/ 154 w 409"/>
              <a:gd name="T33" fmla="*/ 195 h 435"/>
              <a:gd name="T34" fmla="*/ 154 w 409"/>
              <a:gd name="T35" fmla="*/ 195 h 435"/>
              <a:gd name="T36" fmla="*/ 171 w 409"/>
              <a:gd name="T37" fmla="*/ 207 h 435"/>
              <a:gd name="T38" fmla="*/ 253 w 409"/>
              <a:gd name="T39" fmla="*/ 209 h 435"/>
              <a:gd name="T40" fmla="*/ 253 w 409"/>
              <a:gd name="T41" fmla="*/ 172 h 435"/>
              <a:gd name="T42" fmla="*/ 149 w 409"/>
              <a:gd name="T43" fmla="*/ 148 h 435"/>
              <a:gd name="T44" fmla="*/ 47 w 409"/>
              <a:gd name="T45" fmla="*/ 170 h 435"/>
              <a:gd name="T46" fmla="*/ 59 w 409"/>
              <a:gd name="T47" fmla="*/ 292 h 435"/>
              <a:gd name="T48" fmla="*/ 39 w 409"/>
              <a:gd name="T49" fmla="*/ 311 h 435"/>
              <a:gd name="T50" fmla="*/ 6 w 409"/>
              <a:gd name="T51" fmla="*/ 193 h 435"/>
              <a:gd name="T52" fmla="*/ 28 w 409"/>
              <a:gd name="T53" fmla="*/ 324 h 435"/>
              <a:gd name="T54" fmla="*/ 86 w 409"/>
              <a:gd name="T55" fmla="*/ 399 h 435"/>
              <a:gd name="T56" fmla="*/ 28 w 409"/>
              <a:gd name="T57" fmla="*/ 414 h 435"/>
              <a:gd name="T58" fmla="*/ 92 w 409"/>
              <a:gd name="T59" fmla="*/ 421 h 435"/>
              <a:gd name="T60" fmla="*/ 156 w 409"/>
              <a:gd name="T61" fmla="*/ 414 h 435"/>
              <a:gd name="T62" fmla="*/ 99 w 409"/>
              <a:gd name="T63" fmla="*/ 399 h 435"/>
              <a:gd name="T64" fmla="*/ 153 w 409"/>
              <a:gd name="T65" fmla="*/ 324 h 435"/>
              <a:gd name="T66" fmla="*/ 155 w 409"/>
              <a:gd name="T67" fmla="*/ 311 h 435"/>
              <a:gd name="T68" fmla="*/ 181 w 409"/>
              <a:gd name="T69" fmla="*/ 333 h 435"/>
              <a:gd name="T70" fmla="*/ 190 w 409"/>
              <a:gd name="T71" fmla="*/ 333 h 435"/>
              <a:gd name="T72" fmla="*/ 195 w 409"/>
              <a:gd name="T73" fmla="*/ 411 h 435"/>
              <a:gd name="T74" fmla="*/ 192 w 409"/>
              <a:gd name="T75" fmla="*/ 416 h 435"/>
              <a:gd name="T76" fmla="*/ 191 w 409"/>
              <a:gd name="T77" fmla="*/ 421 h 435"/>
              <a:gd name="T78" fmla="*/ 253 w 409"/>
              <a:gd name="T79" fmla="*/ 435 h 435"/>
              <a:gd name="T80" fmla="*/ 253 w 409"/>
              <a:gd name="T81" fmla="*/ 407 h 435"/>
              <a:gd name="T82" fmla="*/ 235 w 409"/>
              <a:gd name="T83" fmla="*/ 407 h 435"/>
              <a:gd name="T84" fmla="*/ 229 w 409"/>
              <a:gd name="T85" fmla="*/ 333 h 435"/>
              <a:gd name="T86" fmla="*/ 235 w 409"/>
              <a:gd name="T87" fmla="*/ 284 h 435"/>
              <a:gd name="T88" fmla="*/ 215 w 409"/>
              <a:gd name="T89" fmla="*/ 259 h 435"/>
              <a:gd name="T90" fmla="*/ 365 w 409"/>
              <a:gd name="T91" fmla="*/ 233 h 435"/>
              <a:gd name="T92" fmla="*/ 372 w 409"/>
              <a:gd name="T93" fmla="*/ 432 h 435"/>
              <a:gd name="T94" fmla="*/ 379 w 409"/>
              <a:gd name="T95" fmla="*/ 233 h 435"/>
              <a:gd name="T96" fmla="*/ 409 w 409"/>
              <a:gd name="T97" fmla="*/ 226 h 435"/>
              <a:gd name="T98" fmla="*/ 149 w 409"/>
              <a:gd name="T99" fmla="*/ 417 h 435"/>
              <a:gd name="T100" fmla="*/ 149 w 409"/>
              <a:gd name="T101" fmla="*/ 435 h 435"/>
              <a:gd name="T102" fmla="*/ 149 w 409"/>
              <a:gd name="T103" fmla="*/ 417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9" h="435">
                <a:moveTo>
                  <a:pt x="68" y="93"/>
                </a:moveTo>
                <a:cubicBezTo>
                  <a:pt x="48" y="102"/>
                  <a:pt x="48" y="102"/>
                  <a:pt x="48" y="102"/>
                </a:cubicBezTo>
                <a:cubicBezTo>
                  <a:pt x="48" y="93"/>
                  <a:pt x="48" y="93"/>
                  <a:pt x="48" y="93"/>
                </a:cubicBezTo>
                <a:cubicBezTo>
                  <a:pt x="48" y="86"/>
                  <a:pt x="48" y="86"/>
                  <a:pt x="48" y="86"/>
                </a:cubicBezTo>
                <a:cubicBezTo>
                  <a:pt x="48" y="52"/>
                  <a:pt x="48" y="52"/>
                  <a:pt x="48" y="52"/>
                </a:cubicBezTo>
                <a:cubicBezTo>
                  <a:pt x="48" y="47"/>
                  <a:pt x="48" y="45"/>
                  <a:pt x="49" y="43"/>
                </a:cubicBezTo>
                <a:cubicBezTo>
                  <a:pt x="53" y="19"/>
                  <a:pt x="74" y="0"/>
                  <a:pt x="100" y="0"/>
                </a:cubicBezTo>
                <a:cubicBezTo>
                  <a:pt x="129" y="0"/>
                  <a:pt x="153" y="23"/>
                  <a:pt x="153" y="52"/>
                </a:cubicBezTo>
                <a:cubicBezTo>
                  <a:pt x="153" y="81"/>
                  <a:pt x="129" y="104"/>
                  <a:pt x="100" y="104"/>
                </a:cubicBezTo>
                <a:cubicBezTo>
                  <a:pt x="89" y="104"/>
                  <a:pt x="78" y="100"/>
                  <a:pt x="70" y="94"/>
                </a:cubicBezTo>
                <a:cubicBezTo>
                  <a:pt x="69" y="94"/>
                  <a:pt x="69" y="94"/>
                  <a:pt x="68" y="93"/>
                </a:cubicBezTo>
                <a:close/>
                <a:moveTo>
                  <a:pt x="36" y="417"/>
                </a:moveTo>
                <a:cubicBezTo>
                  <a:pt x="31" y="417"/>
                  <a:pt x="27" y="421"/>
                  <a:pt x="27" y="426"/>
                </a:cubicBezTo>
                <a:cubicBezTo>
                  <a:pt x="27" y="431"/>
                  <a:pt x="31" y="435"/>
                  <a:pt x="36" y="435"/>
                </a:cubicBezTo>
                <a:cubicBezTo>
                  <a:pt x="41" y="435"/>
                  <a:pt x="45" y="431"/>
                  <a:pt x="45" y="426"/>
                </a:cubicBezTo>
                <a:cubicBezTo>
                  <a:pt x="45" y="421"/>
                  <a:pt x="41" y="417"/>
                  <a:pt x="36" y="417"/>
                </a:cubicBezTo>
                <a:close/>
                <a:moveTo>
                  <a:pt x="402" y="219"/>
                </a:moveTo>
                <a:cubicBezTo>
                  <a:pt x="342" y="219"/>
                  <a:pt x="342" y="219"/>
                  <a:pt x="342" y="219"/>
                </a:cubicBezTo>
                <a:cubicBezTo>
                  <a:pt x="342" y="213"/>
                  <a:pt x="342" y="213"/>
                  <a:pt x="342" y="213"/>
                </a:cubicBezTo>
                <a:cubicBezTo>
                  <a:pt x="375" y="122"/>
                  <a:pt x="375" y="122"/>
                  <a:pt x="375" y="122"/>
                </a:cubicBezTo>
                <a:cubicBezTo>
                  <a:pt x="368" y="119"/>
                  <a:pt x="368" y="119"/>
                  <a:pt x="368" y="119"/>
                </a:cubicBezTo>
                <a:cubicBezTo>
                  <a:pt x="334" y="211"/>
                  <a:pt x="334" y="211"/>
                  <a:pt x="334" y="211"/>
                </a:cubicBezTo>
                <a:cubicBezTo>
                  <a:pt x="243" y="211"/>
                  <a:pt x="243" y="211"/>
                  <a:pt x="243" y="211"/>
                </a:cubicBezTo>
                <a:cubicBezTo>
                  <a:pt x="243" y="219"/>
                  <a:pt x="243" y="219"/>
                  <a:pt x="243" y="219"/>
                </a:cubicBezTo>
                <a:cubicBezTo>
                  <a:pt x="181" y="219"/>
                  <a:pt x="181" y="219"/>
                  <a:pt x="181" y="219"/>
                </a:cubicBezTo>
                <a:cubicBezTo>
                  <a:pt x="178" y="219"/>
                  <a:pt x="175" y="222"/>
                  <a:pt x="175" y="226"/>
                </a:cubicBezTo>
                <a:cubicBezTo>
                  <a:pt x="175" y="230"/>
                  <a:pt x="178" y="233"/>
                  <a:pt x="181" y="233"/>
                </a:cubicBezTo>
                <a:cubicBezTo>
                  <a:pt x="201" y="233"/>
                  <a:pt x="201" y="233"/>
                  <a:pt x="201" y="233"/>
                </a:cubicBezTo>
                <a:cubicBezTo>
                  <a:pt x="201" y="258"/>
                  <a:pt x="201" y="258"/>
                  <a:pt x="201" y="258"/>
                </a:cubicBezTo>
                <a:cubicBezTo>
                  <a:pt x="169" y="258"/>
                  <a:pt x="169" y="258"/>
                  <a:pt x="169" y="258"/>
                </a:cubicBezTo>
                <a:cubicBezTo>
                  <a:pt x="169" y="258"/>
                  <a:pt x="169" y="258"/>
                  <a:pt x="169" y="258"/>
                </a:cubicBezTo>
                <a:cubicBezTo>
                  <a:pt x="137" y="258"/>
                  <a:pt x="137" y="258"/>
                  <a:pt x="137" y="258"/>
                </a:cubicBezTo>
                <a:cubicBezTo>
                  <a:pt x="144" y="240"/>
                  <a:pt x="150" y="218"/>
                  <a:pt x="154" y="195"/>
                </a:cubicBezTo>
                <a:cubicBezTo>
                  <a:pt x="154" y="195"/>
                  <a:pt x="154" y="195"/>
                  <a:pt x="154" y="195"/>
                </a:cubicBezTo>
                <a:cubicBezTo>
                  <a:pt x="154" y="195"/>
                  <a:pt x="154" y="195"/>
                  <a:pt x="154" y="195"/>
                </a:cubicBezTo>
                <a:cubicBezTo>
                  <a:pt x="154" y="195"/>
                  <a:pt x="154" y="195"/>
                  <a:pt x="154" y="195"/>
                </a:cubicBezTo>
                <a:cubicBezTo>
                  <a:pt x="154" y="195"/>
                  <a:pt x="154" y="195"/>
                  <a:pt x="154" y="195"/>
                </a:cubicBezTo>
                <a:cubicBezTo>
                  <a:pt x="171" y="207"/>
                  <a:pt x="171" y="207"/>
                  <a:pt x="171" y="207"/>
                </a:cubicBezTo>
                <a:cubicBezTo>
                  <a:pt x="174" y="208"/>
                  <a:pt x="178" y="209"/>
                  <a:pt x="181" y="209"/>
                </a:cubicBezTo>
                <a:cubicBezTo>
                  <a:pt x="253" y="209"/>
                  <a:pt x="253" y="209"/>
                  <a:pt x="253" y="209"/>
                </a:cubicBezTo>
                <a:cubicBezTo>
                  <a:pt x="264" y="209"/>
                  <a:pt x="272" y="201"/>
                  <a:pt x="272" y="191"/>
                </a:cubicBezTo>
                <a:cubicBezTo>
                  <a:pt x="272" y="180"/>
                  <a:pt x="264" y="172"/>
                  <a:pt x="253" y="172"/>
                </a:cubicBezTo>
                <a:cubicBezTo>
                  <a:pt x="187" y="172"/>
                  <a:pt x="187" y="172"/>
                  <a:pt x="187" y="172"/>
                </a:cubicBezTo>
                <a:cubicBezTo>
                  <a:pt x="149" y="148"/>
                  <a:pt x="149" y="148"/>
                  <a:pt x="149" y="148"/>
                </a:cubicBezTo>
                <a:cubicBezTo>
                  <a:pt x="140" y="129"/>
                  <a:pt x="122" y="116"/>
                  <a:pt x="100" y="116"/>
                </a:cubicBezTo>
                <a:cubicBezTo>
                  <a:pt x="71" y="116"/>
                  <a:pt x="47" y="140"/>
                  <a:pt x="47" y="170"/>
                </a:cubicBezTo>
                <a:cubicBezTo>
                  <a:pt x="47" y="292"/>
                  <a:pt x="47" y="292"/>
                  <a:pt x="47" y="292"/>
                </a:cubicBezTo>
                <a:cubicBezTo>
                  <a:pt x="59" y="292"/>
                  <a:pt x="59" y="292"/>
                  <a:pt x="59" y="292"/>
                </a:cubicBezTo>
                <a:cubicBezTo>
                  <a:pt x="61" y="301"/>
                  <a:pt x="69" y="309"/>
                  <a:pt x="79" y="311"/>
                </a:cubicBezTo>
                <a:cubicBezTo>
                  <a:pt x="39" y="311"/>
                  <a:pt x="39" y="311"/>
                  <a:pt x="39" y="311"/>
                </a:cubicBezTo>
                <a:cubicBezTo>
                  <a:pt x="14" y="198"/>
                  <a:pt x="14" y="198"/>
                  <a:pt x="14" y="198"/>
                </a:cubicBezTo>
                <a:cubicBezTo>
                  <a:pt x="14" y="195"/>
                  <a:pt x="10" y="192"/>
                  <a:pt x="6" y="193"/>
                </a:cubicBezTo>
                <a:cubicBezTo>
                  <a:pt x="3" y="194"/>
                  <a:pt x="0" y="197"/>
                  <a:pt x="1" y="201"/>
                </a:cubicBezTo>
                <a:cubicBezTo>
                  <a:pt x="28" y="324"/>
                  <a:pt x="28" y="324"/>
                  <a:pt x="28" y="324"/>
                </a:cubicBezTo>
                <a:cubicBezTo>
                  <a:pt x="86" y="324"/>
                  <a:pt x="86" y="324"/>
                  <a:pt x="86" y="324"/>
                </a:cubicBezTo>
                <a:cubicBezTo>
                  <a:pt x="86" y="399"/>
                  <a:pt x="86" y="399"/>
                  <a:pt x="86" y="399"/>
                </a:cubicBezTo>
                <a:cubicBezTo>
                  <a:pt x="28" y="399"/>
                  <a:pt x="28" y="399"/>
                  <a:pt x="28" y="399"/>
                </a:cubicBezTo>
                <a:cubicBezTo>
                  <a:pt x="28" y="414"/>
                  <a:pt x="28" y="414"/>
                  <a:pt x="28" y="414"/>
                </a:cubicBezTo>
                <a:cubicBezTo>
                  <a:pt x="86" y="414"/>
                  <a:pt x="86" y="414"/>
                  <a:pt x="86" y="414"/>
                </a:cubicBezTo>
                <a:cubicBezTo>
                  <a:pt x="86" y="418"/>
                  <a:pt x="89" y="421"/>
                  <a:pt x="92" y="421"/>
                </a:cubicBezTo>
                <a:cubicBezTo>
                  <a:pt x="96" y="421"/>
                  <a:pt x="99" y="418"/>
                  <a:pt x="99" y="414"/>
                </a:cubicBezTo>
                <a:cubicBezTo>
                  <a:pt x="156" y="414"/>
                  <a:pt x="156" y="414"/>
                  <a:pt x="156" y="414"/>
                </a:cubicBezTo>
                <a:cubicBezTo>
                  <a:pt x="156" y="399"/>
                  <a:pt x="156" y="399"/>
                  <a:pt x="156" y="399"/>
                </a:cubicBezTo>
                <a:cubicBezTo>
                  <a:pt x="99" y="399"/>
                  <a:pt x="99" y="399"/>
                  <a:pt x="99" y="399"/>
                </a:cubicBezTo>
                <a:cubicBezTo>
                  <a:pt x="99" y="324"/>
                  <a:pt x="99" y="324"/>
                  <a:pt x="99" y="324"/>
                </a:cubicBezTo>
                <a:cubicBezTo>
                  <a:pt x="153" y="324"/>
                  <a:pt x="153" y="324"/>
                  <a:pt x="153" y="324"/>
                </a:cubicBezTo>
                <a:cubicBezTo>
                  <a:pt x="156" y="324"/>
                  <a:pt x="159" y="321"/>
                  <a:pt x="159" y="317"/>
                </a:cubicBezTo>
                <a:cubicBezTo>
                  <a:pt x="159" y="315"/>
                  <a:pt x="158" y="312"/>
                  <a:pt x="155" y="311"/>
                </a:cubicBezTo>
                <a:cubicBezTo>
                  <a:pt x="181" y="311"/>
                  <a:pt x="181" y="311"/>
                  <a:pt x="181" y="311"/>
                </a:cubicBezTo>
                <a:cubicBezTo>
                  <a:pt x="181" y="333"/>
                  <a:pt x="181" y="333"/>
                  <a:pt x="181" y="333"/>
                </a:cubicBezTo>
                <a:cubicBezTo>
                  <a:pt x="181" y="333"/>
                  <a:pt x="181" y="333"/>
                  <a:pt x="181" y="333"/>
                </a:cubicBezTo>
                <a:cubicBezTo>
                  <a:pt x="190" y="333"/>
                  <a:pt x="190" y="333"/>
                  <a:pt x="190" y="333"/>
                </a:cubicBezTo>
                <a:cubicBezTo>
                  <a:pt x="197" y="410"/>
                  <a:pt x="197" y="410"/>
                  <a:pt x="197" y="410"/>
                </a:cubicBezTo>
                <a:cubicBezTo>
                  <a:pt x="196" y="410"/>
                  <a:pt x="195" y="411"/>
                  <a:pt x="195" y="411"/>
                </a:cubicBezTo>
                <a:cubicBezTo>
                  <a:pt x="194" y="413"/>
                  <a:pt x="193" y="414"/>
                  <a:pt x="192" y="415"/>
                </a:cubicBezTo>
                <a:cubicBezTo>
                  <a:pt x="192" y="416"/>
                  <a:pt x="192" y="416"/>
                  <a:pt x="192" y="416"/>
                </a:cubicBezTo>
                <a:cubicBezTo>
                  <a:pt x="191" y="417"/>
                  <a:pt x="191" y="419"/>
                  <a:pt x="191" y="421"/>
                </a:cubicBezTo>
                <a:cubicBezTo>
                  <a:pt x="191" y="421"/>
                  <a:pt x="191" y="421"/>
                  <a:pt x="191" y="421"/>
                </a:cubicBezTo>
                <a:cubicBezTo>
                  <a:pt x="191" y="429"/>
                  <a:pt x="197" y="435"/>
                  <a:pt x="205" y="435"/>
                </a:cubicBezTo>
                <a:cubicBezTo>
                  <a:pt x="253" y="435"/>
                  <a:pt x="253" y="435"/>
                  <a:pt x="253" y="435"/>
                </a:cubicBezTo>
                <a:cubicBezTo>
                  <a:pt x="261" y="435"/>
                  <a:pt x="267" y="429"/>
                  <a:pt x="267" y="421"/>
                </a:cubicBezTo>
                <a:cubicBezTo>
                  <a:pt x="267" y="413"/>
                  <a:pt x="261" y="407"/>
                  <a:pt x="253" y="407"/>
                </a:cubicBezTo>
                <a:cubicBezTo>
                  <a:pt x="235" y="407"/>
                  <a:pt x="235" y="407"/>
                  <a:pt x="235" y="407"/>
                </a:cubicBezTo>
                <a:cubicBezTo>
                  <a:pt x="235" y="407"/>
                  <a:pt x="235" y="407"/>
                  <a:pt x="235" y="407"/>
                </a:cubicBezTo>
                <a:cubicBezTo>
                  <a:pt x="225" y="407"/>
                  <a:pt x="225" y="407"/>
                  <a:pt x="225" y="407"/>
                </a:cubicBezTo>
                <a:cubicBezTo>
                  <a:pt x="229" y="333"/>
                  <a:pt x="229" y="333"/>
                  <a:pt x="229" y="333"/>
                </a:cubicBezTo>
                <a:cubicBezTo>
                  <a:pt x="235" y="333"/>
                  <a:pt x="235" y="333"/>
                  <a:pt x="235" y="333"/>
                </a:cubicBezTo>
                <a:cubicBezTo>
                  <a:pt x="235" y="284"/>
                  <a:pt x="235" y="284"/>
                  <a:pt x="235" y="284"/>
                </a:cubicBezTo>
                <a:cubicBezTo>
                  <a:pt x="235" y="284"/>
                  <a:pt x="235" y="284"/>
                  <a:pt x="235" y="284"/>
                </a:cubicBezTo>
                <a:cubicBezTo>
                  <a:pt x="235" y="272"/>
                  <a:pt x="226" y="262"/>
                  <a:pt x="215" y="259"/>
                </a:cubicBezTo>
                <a:cubicBezTo>
                  <a:pt x="215" y="233"/>
                  <a:pt x="215" y="233"/>
                  <a:pt x="215" y="233"/>
                </a:cubicBezTo>
                <a:cubicBezTo>
                  <a:pt x="365" y="233"/>
                  <a:pt x="365" y="233"/>
                  <a:pt x="365" y="233"/>
                </a:cubicBezTo>
                <a:cubicBezTo>
                  <a:pt x="365" y="426"/>
                  <a:pt x="365" y="426"/>
                  <a:pt x="365" y="426"/>
                </a:cubicBezTo>
                <a:cubicBezTo>
                  <a:pt x="365" y="430"/>
                  <a:pt x="368" y="432"/>
                  <a:pt x="372" y="432"/>
                </a:cubicBezTo>
                <a:cubicBezTo>
                  <a:pt x="376" y="432"/>
                  <a:pt x="379" y="430"/>
                  <a:pt x="379" y="426"/>
                </a:cubicBezTo>
                <a:cubicBezTo>
                  <a:pt x="379" y="233"/>
                  <a:pt x="379" y="233"/>
                  <a:pt x="379" y="233"/>
                </a:cubicBezTo>
                <a:cubicBezTo>
                  <a:pt x="402" y="233"/>
                  <a:pt x="402" y="233"/>
                  <a:pt x="402" y="233"/>
                </a:cubicBezTo>
                <a:cubicBezTo>
                  <a:pt x="406" y="233"/>
                  <a:pt x="409" y="230"/>
                  <a:pt x="409" y="226"/>
                </a:cubicBezTo>
                <a:cubicBezTo>
                  <a:pt x="409" y="222"/>
                  <a:pt x="406" y="219"/>
                  <a:pt x="402" y="219"/>
                </a:cubicBezTo>
                <a:close/>
                <a:moveTo>
                  <a:pt x="149" y="417"/>
                </a:moveTo>
                <a:cubicBezTo>
                  <a:pt x="144" y="417"/>
                  <a:pt x="140" y="421"/>
                  <a:pt x="140" y="426"/>
                </a:cubicBezTo>
                <a:cubicBezTo>
                  <a:pt x="140" y="431"/>
                  <a:pt x="144" y="435"/>
                  <a:pt x="149" y="435"/>
                </a:cubicBezTo>
                <a:cubicBezTo>
                  <a:pt x="154" y="435"/>
                  <a:pt x="158" y="431"/>
                  <a:pt x="158" y="426"/>
                </a:cubicBezTo>
                <a:cubicBezTo>
                  <a:pt x="158" y="421"/>
                  <a:pt x="154" y="417"/>
                  <a:pt x="149" y="417"/>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 name="角丸四角形 57"/>
          <p:cNvSpPr/>
          <p:nvPr/>
        </p:nvSpPr>
        <p:spPr>
          <a:xfrm>
            <a:off x="7310624" y="2322343"/>
            <a:ext cx="1305880" cy="339216"/>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t>営業部全員</a:t>
            </a:r>
          </a:p>
        </p:txBody>
      </p:sp>
      <p:cxnSp>
        <p:nvCxnSpPr>
          <p:cNvPr id="68" name="直線矢印コネクタ 67"/>
          <p:cNvCxnSpPr/>
          <p:nvPr/>
        </p:nvCxnSpPr>
        <p:spPr>
          <a:xfrm>
            <a:off x="2274062" y="2508943"/>
            <a:ext cx="1404156" cy="342565"/>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1" name="直線矢印コネクタ 70"/>
          <p:cNvCxnSpPr/>
          <p:nvPr/>
        </p:nvCxnSpPr>
        <p:spPr>
          <a:xfrm>
            <a:off x="2310066" y="3185491"/>
            <a:ext cx="1404156" cy="0"/>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72" name="直線矢印コネクタ 71"/>
          <p:cNvCxnSpPr/>
          <p:nvPr/>
        </p:nvCxnSpPr>
        <p:spPr>
          <a:xfrm flipV="1">
            <a:off x="2292303" y="3573375"/>
            <a:ext cx="1476164" cy="288032"/>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73" name="直線矢印コネクタ 72"/>
          <p:cNvCxnSpPr/>
          <p:nvPr/>
        </p:nvCxnSpPr>
        <p:spPr>
          <a:xfrm flipV="1">
            <a:off x="2346070" y="3871608"/>
            <a:ext cx="1440160" cy="684076"/>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74" name="直線矢印コネクタ 73"/>
          <p:cNvCxnSpPr/>
          <p:nvPr/>
        </p:nvCxnSpPr>
        <p:spPr>
          <a:xfrm flipV="1">
            <a:off x="5151523" y="2510657"/>
            <a:ext cx="1404156" cy="407652"/>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5" name="直線矢印コネクタ 74"/>
          <p:cNvCxnSpPr/>
          <p:nvPr/>
        </p:nvCxnSpPr>
        <p:spPr>
          <a:xfrm>
            <a:off x="5169978" y="3185491"/>
            <a:ext cx="1404156" cy="0"/>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76" name="直線矢印コネクタ 75"/>
          <p:cNvCxnSpPr/>
          <p:nvPr/>
        </p:nvCxnSpPr>
        <p:spPr>
          <a:xfrm>
            <a:off x="5114793" y="3513200"/>
            <a:ext cx="1407741" cy="293321"/>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77" name="直線矢印コネクタ 76"/>
          <p:cNvCxnSpPr/>
          <p:nvPr/>
        </p:nvCxnSpPr>
        <p:spPr>
          <a:xfrm>
            <a:off x="5097883" y="3797385"/>
            <a:ext cx="1424564" cy="654993"/>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86" name="角丸四角形 85"/>
          <p:cNvSpPr/>
          <p:nvPr/>
        </p:nvSpPr>
        <p:spPr>
          <a:xfrm>
            <a:off x="7310624" y="3006435"/>
            <a:ext cx="1305880" cy="339216"/>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t>営業</a:t>
            </a:r>
            <a:r>
              <a:rPr kumimoji="1" lang="en-US" altLang="ja-JP" sz="1400"/>
              <a:t>1</a:t>
            </a:r>
            <a:r>
              <a:rPr kumimoji="1" lang="ja-JP" altLang="en-US" sz="1400"/>
              <a:t>課のみ</a:t>
            </a:r>
          </a:p>
        </p:txBody>
      </p:sp>
      <p:sp>
        <p:nvSpPr>
          <p:cNvPr id="87" name="角丸四角形 86"/>
          <p:cNvSpPr/>
          <p:nvPr/>
        </p:nvSpPr>
        <p:spPr>
          <a:xfrm>
            <a:off x="7310624" y="3639713"/>
            <a:ext cx="1305880" cy="339216"/>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t>非表示</a:t>
            </a:r>
          </a:p>
        </p:txBody>
      </p:sp>
      <p:sp>
        <p:nvSpPr>
          <p:cNvPr id="88" name="角丸四角形 87"/>
          <p:cNvSpPr/>
          <p:nvPr/>
        </p:nvSpPr>
        <p:spPr>
          <a:xfrm>
            <a:off x="7308304" y="4365929"/>
            <a:ext cx="1293397" cy="339216"/>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t>全従業員</a:t>
            </a:r>
          </a:p>
        </p:txBody>
      </p:sp>
      <p:sp>
        <p:nvSpPr>
          <p:cNvPr id="89" name="角丸四角形 88"/>
          <p:cNvSpPr/>
          <p:nvPr/>
        </p:nvSpPr>
        <p:spPr>
          <a:xfrm>
            <a:off x="405993" y="2230119"/>
            <a:ext cx="1305880" cy="339216"/>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a:t>営業部 部長</a:t>
            </a:r>
            <a:endParaRPr kumimoji="1" lang="ja-JP" altLang="en-US" sz="1400"/>
          </a:p>
        </p:txBody>
      </p:sp>
      <p:sp>
        <p:nvSpPr>
          <p:cNvPr id="90" name="角丸四角形 89"/>
          <p:cNvSpPr/>
          <p:nvPr/>
        </p:nvSpPr>
        <p:spPr>
          <a:xfrm>
            <a:off x="405993" y="2914211"/>
            <a:ext cx="1305880" cy="339216"/>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t>営業</a:t>
            </a:r>
            <a:r>
              <a:rPr kumimoji="1" lang="en-US" altLang="ja-JP" sz="1400"/>
              <a:t>1</a:t>
            </a:r>
            <a:r>
              <a:rPr kumimoji="1" lang="ja-JP" altLang="en-US" sz="1400"/>
              <a:t>課 課長</a:t>
            </a:r>
          </a:p>
        </p:txBody>
      </p:sp>
      <p:sp>
        <p:nvSpPr>
          <p:cNvPr id="91" name="角丸四角形 90"/>
          <p:cNvSpPr/>
          <p:nvPr/>
        </p:nvSpPr>
        <p:spPr>
          <a:xfrm>
            <a:off x="405993" y="3547489"/>
            <a:ext cx="1305880" cy="339216"/>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t>営業</a:t>
            </a:r>
            <a:r>
              <a:rPr kumimoji="1" lang="en-US" altLang="ja-JP" sz="1400"/>
              <a:t>1</a:t>
            </a:r>
            <a:r>
              <a:rPr kumimoji="1" lang="ja-JP" altLang="en-US" sz="1400"/>
              <a:t>課 課員</a:t>
            </a:r>
          </a:p>
        </p:txBody>
      </p:sp>
      <p:sp>
        <p:nvSpPr>
          <p:cNvPr id="92" name="角丸四角形 91"/>
          <p:cNvSpPr/>
          <p:nvPr/>
        </p:nvSpPr>
        <p:spPr>
          <a:xfrm>
            <a:off x="403673" y="4273705"/>
            <a:ext cx="1293397" cy="339216"/>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a:t>人事部</a:t>
            </a:r>
            <a:endParaRPr kumimoji="1" lang="ja-JP" altLang="en-US" sz="1400"/>
          </a:p>
        </p:txBody>
      </p:sp>
      <p:sp>
        <p:nvSpPr>
          <p:cNvPr id="93" name="テキスト ボックス 92"/>
          <p:cNvSpPr txBox="1"/>
          <p:nvPr/>
        </p:nvSpPr>
        <p:spPr>
          <a:xfrm>
            <a:off x="359532" y="1707654"/>
            <a:ext cx="2124000" cy="369332"/>
          </a:xfrm>
          <a:prstGeom prst="rect">
            <a:avLst/>
          </a:prstGeom>
          <a:noFill/>
        </p:spPr>
        <p:txBody>
          <a:bodyPr wrap="square" rtlCol="0">
            <a:spAutoFit/>
          </a:bodyPr>
          <a:lstStyle/>
          <a:p>
            <a:r>
              <a:rPr kumimoji="1" lang="ja-JP" altLang="en-US" u="sng">
                <a:solidFill>
                  <a:schemeClr val="tx2"/>
                </a:solidFill>
              </a:rPr>
              <a:t>ログインユーザ</a:t>
            </a:r>
          </a:p>
        </p:txBody>
      </p:sp>
      <p:sp>
        <p:nvSpPr>
          <p:cNvPr id="94" name="テキスト ボックス 93"/>
          <p:cNvSpPr txBox="1"/>
          <p:nvPr/>
        </p:nvSpPr>
        <p:spPr>
          <a:xfrm>
            <a:off x="6631084" y="1782908"/>
            <a:ext cx="2124000" cy="369332"/>
          </a:xfrm>
          <a:prstGeom prst="rect">
            <a:avLst/>
          </a:prstGeom>
          <a:noFill/>
        </p:spPr>
        <p:txBody>
          <a:bodyPr wrap="square" rtlCol="0">
            <a:spAutoFit/>
          </a:bodyPr>
          <a:lstStyle/>
          <a:p>
            <a:r>
              <a:rPr lang="ja-JP" altLang="en-US" u="sng">
                <a:solidFill>
                  <a:schemeClr val="tx2"/>
                </a:solidFill>
              </a:rPr>
              <a:t>参照可能</a:t>
            </a:r>
            <a:r>
              <a:rPr kumimoji="1" lang="ja-JP" altLang="en-US" u="sng">
                <a:solidFill>
                  <a:schemeClr val="tx2"/>
                </a:solidFill>
              </a:rPr>
              <a:t>データ</a:t>
            </a:r>
          </a:p>
        </p:txBody>
      </p:sp>
      <p:pic>
        <p:nvPicPr>
          <p:cNvPr id="97" name="図 9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24131" y="3083819"/>
            <a:ext cx="799934" cy="605888"/>
          </a:xfrm>
          <a:prstGeom prst="rect">
            <a:avLst/>
          </a:prstGeom>
        </p:spPr>
      </p:pic>
    </p:spTree>
    <p:extLst>
      <p:ext uri="{BB962C8B-B14F-4D97-AF65-F5344CB8AC3E}">
        <p14:creationId xmlns:p14="http://schemas.microsoft.com/office/powerpoint/2010/main" val="186306286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fld id="{78AE49ED-73EF-499C-8307-28EB0E7CF529}" type="slidenum">
              <a:rPr kumimoji="1" lang="ja-JP" altLang="en-US" smtClean="0"/>
              <a:t>62</a:t>
            </a:fld>
            <a:endParaRPr kumimoji="1" lang="ja-JP" altLang="en-US"/>
          </a:p>
        </p:txBody>
      </p:sp>
      <p:sp>
        <p:nvSpPr>
          <p:cNvPr id="5" name="タイトル 4"/>
          <p:cNvSpPr>
            <a:spLocks noGrp="1"/>
          </p:cNvSpPr>
          <p:nvPr>
            <p:ph type="title"/>
          </p:nvPr>
        </p:nvSpPr>
        <p:spPr/>
        <p:txBody>
          <a:bodyPr/>
          <a:lstStyle/>
          <a:p>
            <a:r>
              <a:rPr lang="en-US" altLang="ja-JP" sz="1800">
                <a:solidFill>
                  <a:schemeClr val="accent1"/>
                </a:solidFill>
              </a:rPr>
              <a:t>03</a:t>
            </a:r>
            <a:r>
              <a:rPr lang="en-US" altLang="ja-JP" sz="1800"/>
              <a:t> SuperStream-NX</a:t>
            </a:r>
            <a:r>
              <a:rPr lang="ja-JP" altLang="en-US" sz="1800"/>
              <a:t> 人事給与ソリューション</a:t>
            </a:r>
            <a:br>
              <a:rPr lang="en-US" altLang="ja-JP"/>
            </a:br>
            <a:r>
              <a:rPr lang="ja-JP" altLang="en-US"/>
              <a:t>勤怠管理</a:t>
            </a:r>
            <a:endParaRPr kumimoji="1" lang="ja-JP" altLang="en-US"/>
          </a:p>
        </p:txBody>
      </p:sp>
      <p:sp>
        <p:nvSpPr>
          <p:cNvPr id="6" name="フッター プレースホルダー 3"/>
          <p:cNvSpPr>
            <a:spLocks noGrp="1"/>
          </p:cNvSpPr>
          <p:nvPr>
            <p:ph type="ftr" sz="quarter" idx="3"/>
          </p:nvPr>
        </p:nvSpPr>
        <p:spPr>
          <a:xfrm>
            <a:off x="252000" y="4932000"/>
            <a:ext cx="2160000" cy="135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effectLst/>
              <a:uLnTx/>
              <a:uFillTx/>
              <a:latin typeface="メイリオ"/>
              <a:ea typeface="メイリオ"/>
              <a:cs typeface="+mn-cs"/>
            </a:endParaRPr>
          </a:p>
        </p:txBody>
      </p:sp>
    </p:spTree>
    <p:extLst>
      <p:ext uri="{BB962C8B-B14F-4D97-AF65-F5344CB8AC3E}">
        <p14:creationId xmlns:p14="http://schemas.microsoft.com/office/powerpoint/2010/main" val="5721025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3"/>
          </p:nvPr>
        </p:nvSpPr>
        <p:spPr/>
        <p:txBody>
          <a:bodyPr/>
          <a:lstStyle/>
          <a:p>
            <a:pPr defTabSz="914378"/>
            <a:r>
              <a:rPr lang="en-US" altLang="ja-JP">
                <a:solidFill>
                  <a:prstClr val="black">
                    <a:tint val="75000"/>
                  </a:prstClr>
                </a:solidFill>
                <a:latin typeface="メイリオ"/>
                <a:ea typeface="メイリオ"/>
              </a:rPr>
              <a:t>©Canon IT Solutions Inc.  All rights reserved.</a:t>
            </a:r>
            <a:endParaRPr lang="ja-JP" altLang="en-US">
              <a:solidFill>
                <a:prstClr val="black">
                  <a:tint val="75000"/>
                </a:prstClr>
              </a:solidFill>
              <a:latin typeface="メイリオ"/>
              <a:ea typeface="メイリオ"/>
            </a:endParaRPr>
          </a:p>
        </p:txBody>
      </p:sp>
      <p:sp>
        <p:nvSpPr>
          <p:cNvPr id="6" name="テキスト プレースホルダー 5"/>
          <p:cNvSpPr>
            <a:spLocks noGrp="1"/>
          </p:cNvSpPr>
          <p:nvPr>
            <p:ph type="body" sz="quarter" idx="16"/>
          </p:nvPr>
        </p:nvSpPr>
        <p:spPr/>
        <p:txBody>
          <a:bodyPr/>
          <a:lstStyle/>
          <a:p>
            <a:r>
              <a:rPr kumimoji="1" lang="ja-JP" altLang="en-US"/>
              <a:t>勤怠管理の特長</a:t>
            </a:r>
          </a:p>
        </p:txBody>
      </p:sp>
      <p:sp>
        <p:nvSpPr>
          <p:cNvPr id="5" name="タイトル 4"/>
          <p:cNvSpPr>
            <a:spLocks noGrp="1"/>
          </p:cNvSpPr>
          <p:nvPr>
            <p:ph type="title"/>
          </p:nvPr>
        </p:nvSpPr>
        <p:spPr/>
        <p:txBody>
          <a:bodyPr/>
          <a:lstStyle/>
          <a:p>
            <a:r>
              <a:rPr kumimoji="1" lang="ja-JP" altLang="en-US"/>
              <a:t>勤怠管理</a:t>
            </a:r>
          </a:p>
        </p:txBody>
      </p:sp>
      <p:sp>
        <p:nvSpPr>
          <p:cNvPr id="11" name="テキスト ボックス 10"/>
          <p:cNvSpPr txBox="1"/>
          <p:nvPr/>
        </p:nvSpPr>
        <p:spPr>
          <a:xfrm>
            <a:off x="1614363" y="2835973"/>
            <a:ext cx="2052666" cy="707886"/>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378">
              <a:defRPr/>
            </a:pPr>
            <a:r>
              <a:rPr lang="ja-JP" altLang="en-US" sz="2000" b="1">
                <a:solidFill>
                  <a:srgbClr val="AACE36"/>
                </a:solidFill>
                <a:latin typeface="メイリオ"/>
                <a:ea typeface="メイリオ"/>
              </a:rPr>
              <a:t>労務管理</a:t>
            </a:r>
          </a:p>
          <a:p>
            <a:pPr defTabSz="914378">
              <a:defRPr/>
            </a:pPr>
            <a:endParaRPr lang="ja-JP" altLang="en-US" sz="2000" b="1">
              <a:solidFill>
                <a:srgbClr val="AACE36"/>
              </a:solidFill>
              <a:latin typeface="メイリオ"/>
              <a:ea typeface="メイリオ"/>
            </a:endParaRPr>
          </a:p>
        </p:txBody>
      </p:sp>
      <p:grpSp>
        <p:nvGrpSpPr>
          <p:cNvPr id="7" name="グループ化 6"/>
          <p:cNvGrpSpPr/>
          <p:nvPr/>
        </p:nvGrpSpPr>
        <p:grpSpPr>
          <a:xfrm>
            <a:off x="827585" y="1311324"/>
            <a:ext cx="7296807" cy="720367"/>
            <a:chOff x="839131" y="1058721"/>
            <a:chExt cx="7296807" cy="720367"/>
          </a:xfrm>
        </p:grpSpPr>
        <p:sp>
          <p:nvSpPr>
            <p:cNvPr id="9" name="楕円 8"/>
            <p:cNvSpPr/>
            <p:nvPr/>
          </p:nvSpPr>
          <p:spPr>
            <a:xfrm>
              <a:off x="839131" y="1058721"/>
              <a:ext cx="742937" cy="72036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914378">
                <a:defRPr/>
              </a:pPr>
              <a:endParaRPr lang="ja-JP" altLang="en-US">
                <a:solidFill>
                  <a:prstClr val="white"/>
                </a:solidFill>
                <a:latin typeface="メイリオ"/>
                <a:ea typeface="メイリオ"/>
              </a:endParaRPr>
            </a:p>
          </p:txBody>
        </p:sp>
        <p:sp>
          <p:nvSpPr>
            <p:cNvPr id="10" name="テキスト ボックス 9"/>
            <p:cNvSpPr txBox="1"/>
            <p:nvPr/>
          </p:nvSpPr>
          <p:spPr>
            <a:xfrm>
              <a:off x="1728708" y="1083847"/>
              <a:ext cx="1631269" cy="307777"/>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378">
                <a:defRPr/>
              </a:pPr>
              <a:r>
                <a:rPr lang="ja-JP" altLang="en-US" sz="1400">
                  <a:solidFill>
                    <a:prstClr val="black"/>
                  </a:solidFill>
                  <a:latin typeface="メイリオ"/>
                  <a:ea typeface="メイリオ"/>
                </a:rPr>
                <a:t>特長１</a:t>
              </a:r>
            </a:p>
          </p:txBody>
        </p:sp>
        <p:sp>
          <p:nvSpPr>
            <p:cNvPr id="16" name="テキスト ボックス 15"/>
            <p:cNvSpPr txBox="1"/>
            <p:nvPr/>
          </p:nvSpPr>
          <p:spPr>
            <a:xfrm>
              <a:off x="1612567" y="1317098"/>
              <a:ext cx="3380293" cy="40011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378">
                <a:defRPr/>
              </a:pPr>
              <a:r>
                <a:rPr lang="ja-JP" altLang="en-US" sz="2000" b="1">
                  <a:solidFill>
                    <a:srgbClr val="008CCF"/>
                  </a:solidFill>
                  <a:latin typeface="メイリオ"/>
                  <a:ea typeface="メイリオ"/>
                </a:rPr>
                <a:t>打刻管理</a:t>
              </a:r>
              <a:endParaRPr lang="en-US" altLang="ja-JP" sz="2000" b="1">
                <a:solidFill>
                  <a:srgbClr val="008CCF"/>
                </a:solidFill>
                <a:latin typeface="メイリオ"/>
                <a:ea typeface="メイリオ"/>
              </a:endParaRPr>
            </a:p>
          </p:txBody>
        </p:sp>
        <p:cxnSp>
          <p:nvCxnSpPr>
            <p:cNvPr id="18" name="直線コネクタ 17"/>
            <p:cNvCxnSpPr/>
            <p:nvPr/>
          </p:nvCxnSpPr>
          <p:spPr>
            <a:xfrm>
              <a:off x="3095312" y="1649257"/>
              <a:ext cx="504062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Freeform 64"/>
            <p:cNvSpPr>
              <a:spLocks noChangeAspect="1" noEditPoints="1"/>
            </p:cNvSpPr>
            <p:nvPr/>
          </p:nvSpPr>
          <p:spPr bwMode="auto">
            <a:xfrm>
              <a:off x="1050081" y="1180471"/>
              <a:ext cx="316977" cy="406983"/>
            </a:xfrm>
            <a:custGeom>
              <a:avLst/>
              <a:gdLst>
                <a:gd name="T0" fmla="*/ 272 w 411"/>
                <a:gd name="T1" fmla="*/ 318 h 529"/>
                <a:gd name="T2" fmla="*/ 215 w 411"/>
                <a:gd name="T3" fmla="*/ 318 h 529"/>
                <a:gd name="T4" fmla="*/ 304 w 411"/>
                <a:gd name="T5" fmla="*/ 367 h 529"/>
                <a:gd name="T6" fmla="*/ 411 w 411"/>
                <a:gd name="T7" fmla="*/ 268 h 529"/>
                <a:gd name="T8" fmla="*/ 186 w 411"/>
                <a:gd name="T9" fmla="*/ 147 h 529"/>
                <a:gd name="T10" fmla="*/ 186 w 411"/>
                <a:gd name="T11" fmla="*/ 147 h 529"/>
                <a:gd name="T12" fmla="*/ 216 w 411"/>
                <a:gd name="T13" fmla="*/ 88 h 529"/>
                <a:gd name="T14" fmla="*/ 163 w 411"/>
                <a:gd name="T15" fmla="*/ 69 h 529"/>
                <a:gd name="T16" fmla="*/ 182 w 411"/>
                <a:gd name="T17" fmla="*/ 119 h 529"/>
                <a:gd name="T18" fmla="*/ 206 w 411"/>
                <a:gd name="T19" fmla="*/ 138 h 529"/>
                <a:gd name="T20" fmla="*/ 179 w 411"/>
                <a:gd name="T21" fmla="*/ 141 h 529"/>
                <a:gd name="T22" fmla="*/ 206 w 411"/>
                <a:gd name="T23" fmla="*/ 126 h 529"/>
                <a:gd name="T24" fmla="*/ 206 w 411"/>
                <a:gd name="T25" fmla="*/ 124 h 529"/>
                <a:gd name="T26" fmla="*/ 181 w 411"/>
                <a:gd name="T27" fmla="*/ 121 h 529"/>
                <a:gd name="T28" fmla="*/ 206 w 411"/>
                <a:gd name="T29" fmla="*/ 124 h 529"/>
                <a:gd name="T30" fmla="*/ 181 w 411"/>
                <a:gd name="T31" fmla="*/ 145 h 529"/>
                <a:gd name="T32" fmla="*/ 206 w 411"/>
                <a:gd name="T33" fmla="*/ 140 h 529"/>
                <a:gd name="T34" fmla="*/ 142 w 411"/>
                <a:gd name="T35" fmla="*/ 67 h 529"/>
                <a:gd name="T36" fmla="*/ 126 w 411"/>
                <a:gd name="T37" fmla="*/ 72 h 529"/>
                <a:gd name="T38" fmla="*/ 136 w 411"/>
                <a:gd name="T39" fmla="*/ 105 h 529"/>
                <a:gd name="T40" fmla="*/ 148 w 411"/>
                <a:gd name="T41" fmla="*/ 92 h 529"/>
                <a:gd name="T42" fmla="*/ 135 w 411"/>
                <a:gd name="T43" fmla="*/ 106 h 529"/>
                <a:gd name="T44" fmla="*/ 252 w 411"/>
                <a:gd name="T45" fmla="*/ 100 h 529"/>
                <a:gd name="T46" fmla="*/ 235 w 411"/>
                <a:gd name="T47" fmla="*/ 97 h 529"/>
                <a:gd name="T48" fmla="*/ 253 w 411"/>
                <a:gd name="T49" fmla="*/ 104 h 529"/>
                <a:gd name="T50" fmla="*/ 243 w 411"/>
                <a:gd name="T51" fmla="*/ 67 h 529"/>
                <a:gd name="T52" fmla="*/ 259 w 411"/>
                <a:gd name="T53" fmla="*/ 72 h 529"/>
                <a:gd name="T54" fmla="*/ 252 w 411"/>
                <a:gd name="T55" fmla="*/ 39 h 529"/>
                <a:gd name="T56" fmla="*/ 235 w 411"/>
                <a:gd name="T57" fmla="*/ 42 h 529"/>
                <a:gd name="T58" fmla="*/ 238 w 411"/>
                <a:gd name="T59" fmla="*/ 47 h 529"/>
                <a:gd name="T60" fmla="*/ 228 w 411"/>
                <a:gd name="T61" fmla="*/ 9 h 529"/>
                <a:gd name="T62" fmla="*/ 216 w 411"/>
                <a:gd name="T63" fmla="*/ 28 h 529"/>
                <a:gd name="T64" fmla="*/ 196 w 411"/>
                <a:gd name="T65" fmla="*/ 19 h 529"/>
                <a:gd name="T66" fmla="*/ 190 w 411"/>
                <a:gd name="T67" fmla="*/ 3 h 529"/>
                <a:gd name="T68" fmla="*/ 196 w 411"/>
                <a:gd name="T69" fmla="*/ 19 h 529"/>
                <a:gd name="T70" fmla="*/ 162 w 411"/>
                <a:gd name="T71" fmla="*/ 10 h 529"/>
                <a:gd name="T72" fmla="*/ 165 w 411"/>
                <a:gd name="T73" fmla="*/ 27 h 529"/>
                <a:gd name="T74" fmla="*/ 152 w 411"/>
                <a:gd name="T75" fmla="*/ 46 h 529"/>
                <a:gd name="T76" fmla="*/ 132 w 411"/>
                <a:gd name="T77" fmla="*/ 35 h 529"/>
                <a:gd name="T78" fmla="*/ 149 w 411"/>
                <a:gd name="T79" fmla="*/ 47 h 529"/>
                <a:gd name="T80" fmla="*/ 368 w 411"/>
                <a:gd name="T81" fmla="*/ 131 h 529"/>
                <a:gd name="T82" fmla="*/ 349 w 411"/>
                <a:gd name="T83" fmla="*/ 106 h 529"/>
                <a:gd name="T84" fmla="*/ 321 w 411"/>
                <a:gd name="T85" fmla="*/ 151 h 529"/>
                <a:gd name="T86" fmla="*/ 367 w 411"/>
                <a:gd name="T87" fmla="*/ 191 h 529"/>
                <a:gd name="T88" fmla="*/ 411 w 411"/>
                <a:gd name="T89" fmla="*/ 144 h 529"/>
                <a:gd name="T90" fmla="*/ 309 w 411"/>
                <a:gd name="T91" fmla="*/ 529 h 529"/>
                <a:gd name="T92" fmla="*/ 73 w 411"/>
                <a:gd name="T93" fmla="*/ 515 h 529"/>
                <a:gd name="T94" fmla="*/ 313 w 411"/>
                <a:gd name="T95" fmla="*/ 515 h 529"/>
                <a:gd name="T96" fmla="*/ 283 w 411"/>
                <a:gd name="T97" fmla="*/ 518 h 529"/>
                <a:gd name="T98" fmla="*/ 302 w 411"/>
                <a:gd name="T99" fmla="*/ 518 h 529"/>
                <a:gd name="T100" fmla="*/ 254 w 411"/>
                <a:gd name="T101" fmla="*/ 523 h 529"/>
                <a:gd name="T102" fmla="*/ 311 w 411"/>
                <a:gd name="T103" fmla="*/ 381 h 529"/>
                <a:gd name="T104" fmla="*/ 74 w 411"/>
                <a:gd name="T105" fmla="*/ 381 h 529"/>
                <a:gd name="T106" fmla="*/ 304 w 411"/>
                <a:gd name="T107" fmla="*/ 504 h 529"/>
                <a:gd name="T108" fmla="*/ 193 w 411"/>
                <a:gd name="T109" fmla="*/ 164 h 529"/>
                <a:gd name="T110" fmla="*/ 263 w 411"/>
                <a:gd name="T111" fmla="*/ 235 h 529"/>
                <a:gd name="T112" fmla="*/ 122 w 411"/>
                <a:gd name="T113" fmla="*/ 318 h 529"/>
                <a:gd name="T114" fmla="*/ 46 w 411"/>
                <a:gd name="T115" fmla="*/ 503 h 529"/>
                <a:gd name="T116" fmla="*/ 66 w 411"/>
                <a:gd name="T117" fmla="*/ 444 h 529"/>
                <a:gd name="T118" fmla="*/ 66 w 411"/>
                <a:gd name="T119" fmla="*/ 436 h 529"/>
                <a:gd name="T120" fmla="*/ 179 w 411"/>
                <a:gd name="T121" fmla="*/ 367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1" h="529">
                  <a:moveTo>
                    <a:pt x="351" y="204"/>
                  </a:moveTo>
                  <a:cubicBezTo>
                    <a:pt x="351" y="277"/>
                    <a:pt x="351" y="277"/>
                    <a:pt x="351" y="277"/>
                  </a:cubicBezTo>
                  <a:cubicBezTo>
                    <a:pt x="272" y="318"/>
                    <a:pt x="272" y="318"/>
                    <a:pt x="272" y="318"/>
                  </a:cubicBezTo>
                  <a:cubicBezTo>
                    <a:pt x="272" y="318"/>
                    <a:pt x="272" y="318"/>
                    <a:pt x="272" y="318"/>
                  </a:cubicBezTo>
                  <a:cubicBezTo>
                    <a:pt x="269" y="318"/>
                    <a:pt x="266" y="318"/>
                    <a:pt x="262" y="318"/>
                  </a:cubicBezTo>
                  <a:cubicBezTo>
                    <a:pt x="215" y="318"/>
                    <a:pt x="215" y="318"/>
                    <a:pt x="215" y="318"/>
                  </a:cubicBezTo>
                  <a:cubicBezTo>
                    <a:pt x="200" y="353"/>
                    <a:pt x="200" y="353"/>
                    <a:pt x="200" y="353"/>
                  </a:cubicBezTo>
                  <a:cubicBezTo>
                    <a:pt x="205" y="367"/>
                    <a:pt x="205" y="367"/>
                    <a:pt x="205" y="367"/>
                  </a:cubicBezTo>
                  <a:cubicBezTo>
                    <a:pt x="304" y="367"/>
                    <a:pt x="304" y="367"/>
                    <a:pt x="304" y="367"/>
                  </a:cubicBezTo>
                  <a:cubicBezTo>
                    <a:pt x="311" y="367"/>
                    <a:pt x="317" y="372"/>
                    <a:pt x="318" y="378"/>
                  </a:cubicBezTo>
                  <a:cubicBezTo>
                    <a:pt x="388" y="333"/>
                    <a:pt x="388" y="333"/>
                    <a:pt x="388" y="333"/>
                  </a:cubicBezTo>
                  <a:cubicBezTo>
                    <a:pt x="406" y="320"/>
                    <a:pt x="411" y="293"/>
                    <a:pt x="411" y="268"/>
                  </a:cubicBezTo>
                  <a:cubicBezTo>
                    <a:pt x="411" y="204"/>
                    <a:pt x="411" y="204"/>
                    <a:pt x="411" y="204"/>
                  </a:cubicBezTo>
                  <a:lnTo>
                    <a:pt x="351" y="204"/>
                  </a:lnTo>
                  <a:close/>
                  <a:moveTo>
                    <a:pt x="186" y="147"/>
                  </a:moveTo>
                  <a:cubicBezTo>
                    <a:pt x="186" y="148"/>
                    <a:pt x="186" y="150"/>
                    <a:pt x="193" y="150"/>
                  </a:cubicBezTo>
                  <a:cubicBezTo>
                    <a:pt x="199" y="150"/>
                    <a:pt x="199" y="148"/>
                    <a:pt x="199" y="147"/>
                  </a:cubicBezTo>
                  <a:lnTo>
                    <a:pt x="186" y="147"/>
                  </a:lnTo>
                  <a:close/>
                  <a:moveTo>
                    <a:pt x="203" y="119"/>
                  </a:moveTo>
                  <a:cubicBezTo>
                    <a:pt x="205" y="119"/>
                    <a:pt x="206" y="117"/>
                    <a:pt x="206" y="115"/>
                  </a:cubicBezTo>
                  <a:cubicBezTo>
                    <a:pt x="206" y="110"/>
                    <a:pt x="209" y="96"/>
                    <a:pt x="216" y="88"/>
                  </a:cubicBezTo>
                  <a:cubicBezTo>
                    <a:pt x="220" y="83"/>
                    <a:pt x="222" y="77"/>
                    <a:pt x="222" y="69"/>
                  </a:cubicBezTo>
                  <a:cubicBezTo>
                    <a:pt x="222" y="53"/>
                    <a:pt x="209" y="40"/>
                    <a:pt x="193" y="40"/>
                  </a:cubicBezTo>
                  <a:cubicBezTo>
                    <a:pt x="176" y="40"/>
                    <a:pt x="163" y="53"/>
                    <a:pt x="163" y="69"/>
                  </a:cubicBezTo>
                  <a:cubicBezTo>
                    <a:pt x="163" y="77"/>
                    <a:pt x="166" y="83"/>
                    <a:pt x="170" y="88"/>
                  </a:cubicBezTo>
                  <a:cubicBezTo>
                    <a:pt x="176" y="96"/>
                    <a:pt x="179" y="110"/>
                    <a:pt x="179" y="115"/>
                  </a:cubicBezTo>
                  <a:cubicBezTo>
                    <a:pt x="179" y="117"/>
                    <a:pt x="180" y="119"/>
                    <a:pt x="182" y="119"/>
                  </a:cubicBezTo>
                  <a:lnTo>
                    <a:pt x="203" y="119"/>
                  </a:lnTo>
                  <a:close/>
                  <a:moveTo>
                    <a:pt x="179" y="141"/>
                  </a:moveTo>
                  <a:cubicBezTo>
                    <a:pt x="186" y="140"/>
                    <a:pt x="198" y="139"/>
                    <a:pt x="206" y="138"/>
                  </a:cubicBezTo>
                  <a:cubicBezTo>
                    <a:pt x="206" y="133"/>
                    <a:pt x="206" y="133"/>
                    <a:pt x="206" y="133"/>
                  </a:cubicBezTo>
                  <a:cubicBezTo>
                    <a:pt x="199" y="134"/>
                    <a:pt x="186" y="135"/>
                    <a:pt x="179" y="135"/>
                  </a:cubicBezTo>
                  <a:lnTo>
                    <a:pt x="179" y="141"/>
                  </a:lnTo>
                  <a:close/>
                  <a:moveTo>
                    <a:pt x="179" y="134"/>
                  </a:moveTo>
                  <a:cubicBezTo>
                    <a:pt x="186" y="133"/>
                    <a:pt x="198" y="132"/>
                    <a:pt x="206" y="131"/>
                  </a:cubicBezTo>
                  <a:cubicBezTo>
                    <a:pt x="206" y="126"/>
                    <a:pt x="206" y="126"/>
                    <a:pt x="206" y="126"/>
                  </a:cubicBezTo>
                  <a:cubicBezTo>
                    <a:pt x="199" y="127"/>
                    <a:pt x="186" y="128"/>
                    <a:pt x="179" y="128"/>
                  </a:cubicBezTo>
                  <a:lnTo>
                    <a:pt x="179" y="134"/>
                  </a:lnTo>
                  <a:close/>
                  <a:moveTo>
                    <a:pt x="206" y="124"/>
                  </a:moveTo>
                  <a:cubicBezTo>
                    <a:pt x="206" y="123"/>
                    <a:pt x="206" y="123"/>
                    <a:pt x="206" y="123"/>
                  </a:cubicBezTo>
                  <a:cubicBezTo>
                    <a:pt x="206" y="122"/>
                    <a:pt x="205" y="121"/>
                    <a:pt x="205" y="121"/>
                  </a:cubicBezTo>
                  <a:cubicBezTo>
                    <a:pt x="181" y="121"/>
                    <a:pt x="181" y="121"/>
                    <a:pt x="181" y="121"/>
                  </a:cubicBezTo>
                  <a:cubicBezTo>
                    <a:pt x="180" y="121"/>
                    <a:pt x="179" y="122"/>
                    <a:pt x="179" y="123"/>
                  </a:cubicBezTo>
                  <a:cubicBezTo>
                    <a:pt x="179" y="127"/>
                    <a:pt x="179" y="127"/>
                    <a:pt x="179" y="127"/>
                  </a:cubicBezTo>
                  <a:cubicBezTo>
                    <a:pt x="186" y="126"/>
                    <a:pt x="198" y="125"/>
                    <a:pt x="206" y="124"/>
                  </a:cubicBezTo>
                  <a:close/>
                  <a:moveTo>
                    <a:pt x="179" y="142"/>
                  </a:moveTo>
                  <a:cubicBezTo>
                    <a:pt x="179" y="143"/>
                    <a:pt x="179" y="143"/>
                    <a:pt x="179" y="143"/>
                  </a:cubicBezTo>
                  <a:cubicBezTo>
                    <a:pt x="179" y="144"/>
                    <a:pt x="180" y="145"/>
                    <a:pt x="181" y="145"/>
                  </a:cubicBezTo>
                  <a:cubicBezTo>
                    <a:pt x="205" y="145"/>
                    <a:pt x="205" y="145"/>
                    <a:pt x="205" y="145"/>
                  </a:cubicBezTo>
                  <a:cubicBezTo>
                    <a:pt x="205" y="145"/>
                    <a:pt x="206" y="144"/>
                    <a:pt x="206" y="143"/>
                  </a:cubicBezTo>
                  <a:cubicBezTo>
                    <a:pt x="206" y="140"/>
                    <a:pt x="206" y="140"/>
                    <a:pt x="206" y="140"/>
                  </a:cubicBezTo>
                  <a:cubicBezTo>
                    <a:pt x="199" y="141"/>
                    <a:pt x="186" y="142"/>
                    <a:pt x="179" y="142"/>
                  </a:cubicBezTo>
                  <a:close/>
                  <a:moveTo>
                    <a:pt x="145" y="69"/>
                  </a:moveTo>
                  <a:cubicBezTo>
                    <a:pt x="145" y="68"/>
                    <a:pt x="144" y="67"/>
                    <a:pt x="142" y="67"/>
                  </a:cubicBezTo>
                  <a:cubicBezTo>
                    <a:pt x="126" y="67"/>
                    <a:pt x="126" y="67"/>
                    <a:pt x="126" y="67"/>
                  </a:cubicBezTo>
                  <a:cubicBezTo>
                    <a:pt x="124" y="67"/>
                    <a:pt x="123" y="68"/>
                    <a:pt x="123" y="69"/>
                  </a:cubicBezTo>
                  <a:cubicBezTo>
                    <a:pt x="123" y="71"/>
                    <a:pt x="124" y="72"/>
                    <a:pt x="126" y="72"/>
                  </a:cubicBezTo>
                  <a:cubicBezTo>
                    <a:pt x="142" y="72"/>
                    <a:pt x="142" y="72"/>
                    <a:pt x="142" y="72"/>
                  </a:cubicBezTo>
                  <a:cubicBezTo>
                    <a:pt x="144" y="72"/>
                    <a:pt x="145" y="71"/>
                    <a:pt x="145" y="69"/>
                  </a:cubicBezTo>
                  <a:close/>
                  <a:moveTo>
                    <a:pt x="136" y="105"/>
                  </a:moveTo>
                  <a:cubicBezTo>
                    <a:pt x="151" y="97"/>
                    <a:pt x="151" y="97"/>
                    <a:pt x="151" y="97"/>
                  </a:cubicBezTo>
                  <a:cubicBezTo>
                    <a:pt x="152" y="96"/>
                    <a:pt x="152" y="95"/>
                    <a:pt x="152" y="93"/>
                  </a:cubicBezTo>
                  <a:cubicBezTo>
                    <a:pt x="151" y="92"/>
                    <a:pt x="149" y="91"/>
                    <a:pt x="148" y="92"/>
                  </a:cubicBezTo>
                  <a:cubicBezTo>
                    <a:pt x="133" y="100"/>
                    <a:pt x="133" y="100"/>
                    <a:pt x="133" y="100"/>
                  </a:cubicBezTo>
                  <a:cubicBezTo>
                    <a:pt x="132" y="101"/>
                    <a:pt x="132" y="103"/>
                    <a:pt x="132" y="104"/>
                  </a:cubicBezTo>
                  <a:cubicBezTo>
                    <a:pt x="133" y="105"/>
                    <a:pt x="134" y="106"/>
                    <a:pt x="135" y="106"/>
                  </a:cubicBezTo>
                  <a:cubicBezTo>
                    <a:pt x="135" y="106"/>
                    <a:pt x="136" y="106"/>
                    <a:pt x="136" y="105"/>
                  </a:cubicBezTo>
                  <a:close/>
                  <a:moveTo>
                    <a:pt x="253" y="104"/>
                  </a:moveTo>
                  <a:cubicBezTo>
                    <a:pt x="254" y="103"/>
                    <a:pt x="253" y="101"/>
                    <a:pt x="252" y="100"/>
                  </a:cubicBezTo>
                  <a:cubicBezTo>
                    <a:pt x="238" y="92"/>
                    <a:pt x="238" y="92"/>
                    <a:pt x="238" y="92"/>
                  </a:cubicBezTo>
                  <a:cubicBezTo>
                    <a:pt x="236" y="91"/>
                    <a:pt x="235" y="92"/>
                    <a:pt x="234" y="93"/>
                  </a:cubicBezTo>
                  <a:cubicBezTo>
                    <a:pt x="233" y="95"/>
                    <a:pt x="233" y="96"/>
                    <a:pt x="235" y="97"/>
                  </a:cubicBezTo>
                  <a:cubicBezTo>
                    <a:pt x="249" y="105"/>
                    <a:pt x="249" y="105"/>
                    <a:pt x="249" y="105"/>
                  </a:cubicBezTo>
                  <a:cubicBezTo>
                    <a:pt x="250" y="106"/>
                    <a:pt x="250" y="106"/>
                    <a:pt x="250" y="106"/>
                  </a:cubicBezTo>
                  <a:cubicBezTo>
                    <a:pt x="252" y="106"/>
                    <a:pt x="252" y="105"/>
                    <a:pt x="253" y="104"/>
                  </a:cubicBezTo>
                  <a:close/>
                  <a:moveTo>
                    <a:pt x="262" y="69"/>
                  </a:moveTo>
                  <a:cubicBezTo>
                    <a:pt x="262" y="68"/>
                    <a:pt x="261" y="67"/>
                    <a:pt x="259" y="67"/>
                  </a:cubicBezTo>
                  <a:cubicBezTo>
                    <a:pt x="243" y="67"/>
                    <a:pt x="243" y="67"/>
                    <a:pt x="243" y="67"/>
                  </a:cubicBezTo>
                  <a:cubicBezTo>
                    <a:pt x="241" y="67"/>
                    <a:pt x="240" y="68"/>
                    <a:pt x="240" y="69"/>
                  </a:cubicBezTo>
                  <a:cubicBezTo>
                    <a:pt x="240" y="71"/>
                    <a:pt x="241" y="72"/>
                    <a:pt x="243" y="72"/>
                  </a:cubicBezTo>
                  <a:cubicBezTo>
                    <a:pt x="259" y="72"/>
                    <a:pt x="259" y="72"/>
                    <a:pt x="259" y="72"/>
                  </a:cubicBezTo>
                  <a:cubicBezTo>
                    <a:pt x="261" y="72"/>
                    <a:pt x="262" y="71"/>
                    <a:pt x="262" y="69"/>
                  </a:cubicBezTo>
                  <a:close/>
                  <a:moveTo>
                    <a:pt x="238" y="47"/>
                  </a:moveTo>
                  <a:cubicBezTo>
                    <a:pt x="252" y="39"/>
                    <a:pt x="252" y="39"/>
                    <a:pt x="252" y="39"/>
                  </a:cubicBezTo>
                  <a:cubicBezTo>
                    <a:pt x="253" y="38"/>
                    <a:pt x="254" y="36"/>
                    <a:pt x="253" y="35"/>
                  </a:cubicBezTo>
                  <a:cubicBezTo>
                    <a:pt x="252" y="33"/>
                    <a:pt x="250" y="33"/>
                    <a:pt x="249" y="34"/>
                  </a:cubicBezTo>
                  <a:cubicBezTo>
                    <a:pt x="235" y="42"/>
                    <a:pt x="235" y="42"/>
                    <a:pt x="235" y="42"/>
                  </a:cubicBezTo>
                  <a:cubicBezTo>
                    <a:pt x="233" y="43"/>
                    <a:pt x="233" y="44"/>
                    <a:pt x="234" y="46"/>
                  </a:cubicBezTo>
                  <a:cubicBezTo>
                    <a:pt x="234" y="47"/>
                    <a:pt x="235" y="47"/>
                    <a:pt x="236" y="47"/>
                  </a:cubicBezTo>
                  <a:cubicBezTo>
                    <a:pt x="237" y="47"/>
                    <a:pt x="237" y="47"/>
                    <a:pt x="238" y="47"/>
                  </a:cubicBezTo>
                  <a:close/>
                  <a:moveTo>
                    <a:pt x="220" y="27"/>
                  </a:moveTo>
                  <a:cubicBezTo>
                    <a:pt x="229" y="13"/>
                    <a:pt x="229" y="13"/>
                    <a:pt x="229" y="13"/>
                  </a:cubicBezTo>
                  <a:cubicBezTo>
                    <a:pt x="229" y="12"/>
                    <a:pt x="229" y="10"/>
                    <a:pt x="228" y="9"/>
                  </a:cubicBezTo>
                  <a:cubicBezTo>
                    <a:pt x="226" y="8"/>
                    <a:pt x="224" y="9"/>
                    <a:pt x="224" y="10"/>
                  </a:cubicBezTo>
                  <a:cubicBezTo>
                    <a:pt x="215" y="24"/>
                    <a:pt x="215" y="24"/>
                    <a:pt x="215" y="24"/>
                  </a:cubicBezTo>
                  <a:cubicBezTo>
                    <a:pt x="214" y="26"/>
                    <a:pt x="215" y="28"/>
                    <a:pt x="216" y="28"/>
                  </a:cubicBezTo>
                  <a:cubicBezTo>
                    <a:pt x="217" y="29"/>
                    <a:pt x="217" y="29"/>
                    <a:pt x="218" y="29"/>
                  </a:cubicBezTo>
                  <a:cubicBezTo>
                    <a:pt x="219" y="29"/>
                    <a:pt x="220" y="28"/>
                    <a:pt x="220" y="27"/>
                  </a:cubicBezTo>
                  <a:close/>
                  <a:moveTo>
                    <a:pt x="196" y="19"/>
                  </a:moveTo>
                  <a:cubicBezTo>
                    <a:pt x="196" y="3"/>
                    <a:pt x="196" y="3"/>
                    <a:pt x="196" y="3"/>
                  </a:cubicBezTo>
                  <a:cubicBezTo>
                    <a:pt x="196" y="1"/>
                    <a:pt x="194" y="0"/>
                    <a:pt x="193" y="0"/>
                  </a:cubicBezTo>
                  <a:cubicBezTo>
                    <a:pt x="191" y="0"/>
                    <a:pt x="190" y="1"/>
                    <a:pt x="190" y="3"/>
                  </a:cubicBezTo>
                  <a:cubicBezTo>
                    <a:pt x="190" y="19"/>
                    <a:pt x="190" y="19"/>
                    <a:pt x="190" y="19"/>
                  </a:cubicBezTo>
                  <a:cubicBezTo>
                    <a:pt x="190" y="21"/>
                    <a:pt x="191" y="22"/>
                    <a:pt x="193" y="22"/>
                  </a:cubicBezTo>
                  <a:cubicBezTo>
                    <a:pt x="194" y="22"/>
                    <a:pt x="196" y="21"/>
                    <a:pt x="196" y="19"/>
                  </a:cubicBezTo>
                  <a:close/>
                  <a:moveTo>
                    <a:pt x="169" y="28"/>
                  </a:moveTo>
                  <a:cubicBezTo>
                    <a:pt x="170" y="28"/>
                    <a:pt x="171" y="26"/>
                    <a:pt x="170" y="24"/>
                  </a:cubicBezTo>
                  <a:cubicBezTo>
                    <a:pt x="162" y="10"/>
                    <a:pt x="162" y="10"/>
                    <a:pt x="162" y="10"/>
                  </a:cubicBezTo>
                  <a:cubicBezTo>
                    <a:pt x="161" y="9"/>
                    <a:pt x="159" y="8"/>
                    <a:pt x="158" y="9"/>
                  </a:cubicBezTo>
                  <a:cubicBezTo>
                    <a:pt x="156" y="10"/>
                    <a:pt x="156" y="12"/>
                    <a:pt x="157" y="13"/>
                  </a:cubicBezTo>
                  <a:cubicBezTo>
                    <a:pt x="165" y="27"/>
                    <a:pt x="165" y="27"/>
                    <a:pt x="165" y="27"/>
                  </a:cubicBezTo>
                  <a:cubicBezTo>
                    <a:pt x="166" y="28"/>
                    <a:pt x="167" y="29"/>
                    <a:pt x="168" y="29"/>
                  </a:cubicBezTo>
                  <a:cubicBezTo>
                    <a:pt x="168" y="29"/>
                    <a:pt x="169" y="29"/>
                    <a:pt x="169" y="28"/>
                  </a:cubicBezTo>
                  <a:close/>
                  <a:moveTo>
                    <a:pt x="152" y="46"/>
                  </a:moveTo>
                  <a:cubicBezTo>
                    <a:pt x="152" y="44"/>
                    <a:pt x="152" y="43"/>
                    <a:pt x="151" y="42"/>
                  </a:cubicBezTo>
                  <a:cubicBezTo>
                    <a:pt x="136" y="34"/>
                    <a:pt x="136" y="34"/>
                    <a:pt x="136" y="34"/>
                  </a:cubicBezTo>
                  <a:cubicBezTo>
                    <a:pt x="135" y="33"/>
                    <a:pt x="133" y="33"/>
                    <a:pt x="132" y="35"/>
                  </a:cubicBezTo>
                  <a:cubicBezTo>
                    <a:pt x="132" y="36"/>
                    <a:pt x="132" y="38"/>
                    <a:pt x="133" y="39"/>
                  </a:cubicBezTo>
                  <a:cubicBezTo>
                    <a:pt x="148" y="47"/>
                    <a:pt x="148" y="47"/>
                    <a:pt x="148" y="47"/>
                  </a:cubicBezTo>
                  <a:cubicBezTo>
                    <a:pt x="148" y="47"/>
                    <a:pt x="149" y="47"/>
                    <a:pt x="149" y="47"/>
                  </a:cubicBezTo>
                  <a:cubicBezTo>
                    <a:pt x="150" y="47"/>
                    <a:pt x="151" y="47"/>
                    <a:pt x="152" y="46"/>
                  </a:cubicBezTo>
                  <a:close/>
                  <a:moveTo>
                    <a:pt x="400" y="131"/>
                  </a:moveTo>
                  <a:cubicBezTo>
                    <a:pt x="368" y="131"/>
                    <a:pt x="368" y="131"/>
                    <a:pt x="368" y="131"/>
                  </a:cubicBezTo>
                  <a:cubicBezTo>
                    <a:pt x="368" y="106"/>
                    <a:pt x="368" y="106"/>
                    <a:pt x="368" y="106"/>
                  </a:cubicBezTo>
                  <a:cubicBezTo>
                    <a:pt x="368" y="101"/>
                    <a:pt x="364" y="97"/>
                    <a:pt x="359" y="97"/>
                  </a:cubicBezTo>
                  <a:cubicBezTo>
                    <a:pt x="353" y="97"/>
                    <a:pt x="349" y="101"/>
                    <a:pt x="349" y="106"/>
                  </a:cubicBezTo>
                  <a:cubicBezTo>
                    <a:pt x="349" y="158"/>
                    <a:pt x="349" y="158"/>
                    <a:pt x="349" y="158"/>
                  </a:cubicBezTo>
                  <a:cubicBezTo>
                    <a:pt x="335" y="148"/>
                    <a:pt x="335" y="148"/>
                    <a:pt x="335" y="148"/>
                  </a:cubicBezTo>
                  <a:cubicBezTo>
                    <a:pt x="330" y="145"/>
                    <a:pt x="324" y="146"/>
                    <a:pt x="321" y="151"/>
                  </a:cubicBezTo>
                  <a:cubicBezTo>
                    <a:pt x="319" y="155"/>
                    <a:pt x="320" y="161"/>
                    <a:pt x="324" y="164"/>
                  </a:cubicBezTo>
                  <a:cubicBezTo>
                    <a:pt x="347" y="179"/>
                    <a:pt x="347" y="179"/>
                    <a:pt x="347" y="179"/>
                  </a:cubicBezTo>
                  <a:cubicBezTo>
                    <a:pt x="349" y="180"/>
                    <a:pt x="358" y="191"/>
                    <a:pt x="367" y="191"/>
                  </a:cubicBezTo>
                  <a:cubicBezTo>
                    <a:pt x="370" y="191"/>
                    <a:pt x="390" y="191"/>
                    <a:pt x="396" y="191"/>
                  </a:cubicBezTo>
                  <a:cubicBezTo>
                    <a:pt x="403" y="191"/>
                    <a:pt x="411" y="186"/>
                    <a:pt x="411" y="178"/>
                  </a:cubicBezTo>
                  <a:cubicBezTo>
                    <a:pt x="411" y="144"/>
                    <a:pt x="411" y="144"/>
                    <a:pt x="411" y="144"/>
                  </a:cubicBezTo>
                  <a:cubicBezTo>
                    <a:pt x="411" y="137"/>
                    <a:pt x="406" y="131"/>
                    <a:pt x="400" y="131"/>
                  </a:cubicBezTo>
                  <a:close/>
                  <a:moveTo>
                    <a:pt x="313" y="526"/>
                  </a:moveTo>
                  <a:cubicBezTo>
                    <a:pt x="313" y="527"/>
                    <a:pt x="311" y="529"/>
                    <a:pt x="309" y="529"/>
                  </a:cubicBezTo>
                  <a:cubicBezTo>
                    <a:pt x="76" y="529"/>
                    <a:pt x="76" y="529"/>
                    <a:pt x="76" y="529"/>
                  </a:cubicBezTo>
                  <a:cubicBezTo>
                    <a:pt x="74" y="529"/>
                    <a:pt x="73" y="527"/>
                    <a:pt x="73" y="526"/>
                  </a:cubicBezTo>
                  <a:cubicBezTo>
                    <a:pt x="73" y="515"/>
                    <a:pt x="73" y="515"/>
                    <a:pt x="73" y="515"/>
                  </a:cubicBezTo>
                  <a:cubicBezTo>
                    <a:pt x="73" y="513"/>
                    <a:pt x="74" y="512"/>
                    <a:pt x="76" y="512"/>
                  </a:cubicBezTo>
                  <a:cubicBezTo>
                    <a:pt x="309" y="512"/>
                    <a:pt x="309" y="512"/>
                    <a:pt x="309" y="512"/>
                  </a:cubicBezTo>
                  <a:cubicBezTo>
                    <a:pt x="311" y="512"/>
                    <a:pt x="313" y="513"/>
                    <a:pt x="313" y="515"/>
                  </a:cubicBezTo>
                  <a:lnTo>
                    <a:pt x="313" y="526"/>
                  </a:lnTo>
                  <a:close/>
                  <a:moveTo>
                    <a:pt x="302" y="518"/>
                  </a:moveTo>
                  <a:cubicBezTo>
                    <a:pt x="283" y="518"/>
                    <a:pt x="283" y="518"/>
                    <a:pt x="283" y="518"/>
                  </a:cubicBezTo>
                  <a:cubicBezTo>
                    <a:pt x="283" y="523"/>
                    <a:pt x="283" y="523"/>
                    <a:pt x="283" y="523"/>
                  </a:cubicBezTo>
                  <a:cubicBezTo>
                    <a:pt x="302" y="523"/>
                    <a:pt x="302" y="523"/>
                    <a:pt x="302" y="523"/>
                  </a:cubicBezTo>
                  <a:lnTo>
                    <a:pt x="302" y="518"/>
                  </a:lnTo>
                  <a:close/>
                  <a:moveTo>
                    <a:pt x="273" y="518"/>
                  </a:moveTo>
                  <a:cubicBezTo>
                    <a:pt x="254" y="518"/>
                    <a:pt x="254" y="518"/>
                    <a:pt x="254" y="518"/>
                  </a:cubicBezTo>
                  <a:cubicBezTo>
                    <a:pt x="254" y="523"/>
                    <a:pt x="254" y="523"/>
                    <a:pt x="254" y="523"/>
                  </a:cubicBezTo>
                  <a:cubicBezTo>
                    <a:pt x="273" y="523"/>
                    <a:pt x="273" y="523"/>
                    <a:pt x="273" y="523"/>
                  </a:cubicBezTo>
                  <a:lnTo>
                    <a:pt x="273" y="518"/>
                  </a:lnTo>
                  <a:close/>
                  <a:moveTo>
                    <a:pt x="311" y="381"/>
                  </a:moveTo>
                  <a:cubicBezTo>
                    <a:pt x="311" y="377"/>
                    <a:pt x="308" y="374"/>
                    <a:pt x="304" y="374"/>
                  </a:cubicBezTo>
                  <a:cubicBezTo>
                    <a:pt x="81" y="374"/>
                    <a:pt x="81" y="374"/>
                    <a:pt x="81" y="374"/>
                  </a:cubicBezTo>
                  <a:cubicBezTo>
                    <a:pt x="77" y="374"/>
                    <a:pt x="74" y="377"/>
                    <a:pt x="74" y="381"/>
                  </a:cubicBezTo>
                  <a:cubicBezTo>
                    <a:pt x="74" y="497"/>
                    <a:pt x="74" y="497"/>
                    <a:pt x="74" y="497"/>
                  </a:cubicBezTo>
                  <a:cubicBezTo>
                    <a:pt x="74" y="501"/>
                    <a:pt x="77" y="504"/>
                    <a:pt x="81" y="504"/>
                  </a:cubicBezTo>
                  <a:cubicBezTo>
                    <a:pt x="304" y="504"/>
                    <a:pt x="304" y="504"/>
                    <a:pt x="304" y="504"/>
                  </a:cubicBezTo>
                  <a:cubicBezTo>
                    <a:pt x="308" y="504"/>
                    <a:pt x="311" y="501"/>
                    <a:pt x="311" y="497"/>
                  </a:cubicBezTo>
                  <a:lnTo>
                    <a:pt x="311" y="381"/>
                  </a:lnTo>
                  <a:close/>
                  <a:moveTo>
                    <a:pt x="193" y="164"/>
                  </a:moveTo>
                  <a:cubicBezTo>
                    <a:pt x="154" y="164"/>
                    <a:pt x="122" y="196"/>
                    <a:pt x="122" y="235"/>
                  </a:cubicBezTo>
                  <a:cubicBezTo>
                    <a:pt x="122" y="273"/>
                    <a:pt x="154" y="305"/>
                    <a:pt x="193" y="305"/>
                  </a:cubicBezTo>
                  <a:cubicBezTo>
                    <a:pt x="232" y="305"/>
                    <a:pt x="263" y="273"/>
                    <a:pt x="263" y="235"/>
                  </a:cubicBezTo>
                  <a:cubicBezTo>
                    <a:pt x="263" y="196"/>
                    <a:pt x="232" y="164"/>
                    <a:pt x="193" y="164"/>
                  </a:cubicBezTo>
                  <a:close/>
                  <a:moveTo>
                    <a:pt x="170" y="318"/>
                  </a:moveTo>
                  <a:cubicBezTo>
                    <a:pt x="122" y="318"/>
                    <a:pt x="122" y="318"/>
                    <a:pt x="122" y="318"/>
                  </a:cubicBezTo>
                  <a:cubicBezTo>
                    <a:pt x="84" y="318"/>
                    <a:pt x="67" y="333"/>
                    <a:pt x="53" y="363"/>
                  </a:cubicBezTo>
                  <a:cubicBezTo>
                    <a:pt x="40" y="392"/>
                    <a:pt x="24" y="426"/>
                    <a:pt x="11" y="456"/>
                  </a:cubicBezTo>
                  <a:cubicBezTo>
                    <a:pt x="0" y="481"/>
                    <a:pt x="20" y="507"/>
                    <a:pt x="46" y="503"/>
                  </a:cubicBezTo>
                  <a:cubicBezTo>
                    <a:pt x="53" y="502"/>
                    <a:pt x="60" y="501"/>
                    <a:pt x="67" y="500"/>
                  </a:cubicBezTo>
                  <a:cubicBezTo>
                    <a:pt x="67" y="499"/>
                    <a:pt x="66" y="498"/>
                    <a:pt x="66" y="497"/>
                  </a:cubicBezTo>
                  <a:cubicBezTo>
                    <a:pt x="66" y="444"/>
                    <a:pt x="66" y="444"/>
                    <a:pt x="66" y="444"/>
                  </a:cubicBezTo>
                  <a:cubicBezTo>
                    <a:pt x="50" y="446"/>
                    <a:pt x="50" y="446"/>
                    <a:pt x="50" y="446"/>
                  </a:cubicBezTo>
                  <a:cubicBezTo>
                    <a:pt x="49" y="439"/>
                    <a:pt x="49" y="439"/>
                    <a:pt x="49" y="439"/>
                  </a:cubicBezTo>
                  <a:cubicBezTo>
                    <a:pt x="66" y="436"/>
                    <a:pt x="66" y="436"/>
                    <a:pt x="66" y="436"/>
                  </a:cubicBezTo>
                  <a:cubicBezTo>
                    <a:pt x="66" y="381"/>
                    <a:pt x="66" y="381"/>
                    <a:pt x="66" y="381"/>
                  </a:cubicBezTo>
                  <a:cubicBezTo>
                    <a:pt x="66" y="373"/>
                    <a:pt x="73" y="367"/>
                    <a:pt x="81" y="367"/>
                  </a:cubicBezTo>
                  <a:cubicBezTo>
                    <a:pt x="179" y="367"/>
                    <a:pt x="179" y="367"/>
                    <a:pt x="179" y="367"/>
                  </a:cubicBezTo>
                  <a:cubicBezTo>
                    <a:pt x="185" y="353"/>
                    <a:pt x="185" y="353"/>
                    <a:pt x="185" y="353"/>
                  </a:cubicBezTo>
                  <a:lnTo>
                    <a:pt x="170" y="3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378"/>
              <a:endParaRPr lang="ja-JP" altLang="en-US">
                <a:solidFill>
                  <a:prstClr val="black"/>
                </a:solidFill>
                <a:latin typeface="メイリオ"/>
                <a:ea typeface="メイリオ"/>
              </a:endParaRPr>
            </a:p>
          </p:txBody>
        </p:sp>
        <p:sp>
          <p:nvSpPr>
            <p:cNvPr id="32" name="正方形/長方形 31"/>
            <p:cNvSpPr/>
            <p:nvPr/>
          </p:nvSpPr>
          <p:spPr>
            <a:xfrm>
              <a:off x="2996409" y="1312184"/>
              <a:ext cx="3735832" cy="400110"/>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71446" indent="-171446" defTabSz="914378">
                <a:buClr>
                  <a:srgbClr val="008CCF"/>
                </a:buClr>
                <a:buFont typeface="Wingdings" panose="05000000000000000000" pitchFamily="2" charset="2"/>
                <a:buChar char="l"/>
                <a:defRPr/>
              </a:pPr>
              <a:r>
                <a:rPr lang="ja-JP" altLang="en-US" sz="2000" b="1">
                  <a:solidFill>
                    <a:prstClr val="black"/>
                  </a:solidFill>
                  <a:latin typeface="メイリオ"/>
                  <a:ea typeface="メイリオ"/>
                </a:rPr>
                <a:t>いつでもどこでも使いやすい</a:t>
              </a:r>
            </a:p>
          </p:txBody>
        </p:sp>
      </p:grpSp>
      <p:grpSp>
        <p:nvGrpSpPr>
          <p:cNvPr id="4" name="グループ化 3"/>
          <p:cNvGrpSpPr/>
          <p:nvPr/>
        </p:nvGrpSpPr>
        <p:grpSpPr>
          <a:xfrm>
            <a:off x="827585" y="2535602"/>
            <a:ext cx="7296807" cy="720367"/>
            <a:chOff x="839131" y="2035769"/>
            <a:chExt cx="7296807" cy="720367"/>
          </a:xfrm>
        </p:grpSpPr>
        <p:sp>
          <p:nvSpPr>
            <p:cNvPr id="8" name="楕円 7"/>
            <p:cNvSpPr/>
            <p:nvPr/>
          </p:nvSpPr>
          <p:spPr>
            <a:xfrm>
              <a:off x="839131" y="2035769"/>
              <a:ext cx="742937" cy="720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914378">
                <a:defRPr/>
              </a:pPr>
              <a:endParaRPr lang="ja-JP" altLang="en-US">
                <a:solidFill>
                  <a:prstClr val="white"/>
                </a:solidFill>
                <a:latin typeface="メイリオ"/>
                <a:ea typeface="メイリオ"/>
              </a:endParaRPr>
            </a:p>
          </p:txBody>
        </p:sp>
        <p:sp>
          <p:nvSpPr>
            <p:cNvPr id="12" name="テキスト ボックス 11"/>
            <p:cNvSpPr txBox="1"/>
            <p:nvPr/>
          </p:nvSpPr>
          <p:spPr>
            <a:xfrm>
              <a:off x="1751130" y="2117080"/>
              <a:ext cx="1631269" cy="307777"/>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378">
                <a:defRPr/>
              </a:pPr>
              <a:r>
                <a:rPr lang="ja-JP" altLang="en-US" sz="1400">
                  <a:solidFill>
                    <a:prstClr val="black"/>
                  </a:solidFill>
                  <a:latin typeface="メイリオ"/>
                  <a:ea typeface="メイリオ"/>
                </a:rPr>
                <a:t>特長２</a:t>
              </a:r>
            </a:p>
          </p:txBody>
        </p:sp>
        <p:cxnSp>
          <p:nvCxnSpPr>
            <p:cNvPr id="19" name="直線コネクタ 18"/>
            <p:cNvCxnSpPr/>
            <p:nvPr/>
          </p:nvCxnSpPr>
          <p:spPr>
            <a:xfrm>
              <a:off x="3080758" y="2603891"/>
              <a:ext cx="5055180"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9" name="Freeform 64"/>
            <p:cNvSpPr>
              <a:spLocks noChangeAspect="1" noEditPoints="1"/>
            </p:cNvSpPr>
            <p:nvPr/>
          </p:nvSpPr>
          <p:spPr bwMode="auto">
            <a:xfrm>
              <a:off x="1063484" y="2179278"/>
              <a:ext cx="316977" cy="406983"/>
            </a:xfrm>
            <a:custGeom>
              <a:avLst/>
              <a:gdLst>
                <a:gd name="T0" fmla="*/ 272 w 411"/>
                <a:gd name="T1" fmla="*/ 318 h 529"/>
                <a:gd name="T2" fmla="*/ 215 w 411"/>
                <a:gd name="T3" fmla="*/ 318 h 529"/>
                <a:gd name="T4" fmla="*/ 304 w 411"/>
                <a:gd name="T5" fmla="*/ 367 h 529"/>
                <a:gd name="T6" fmla="*/ 411 w 411"/>
                <a:gd name="T7" fmla="*/ 268 h 529"/>
                <a:gd name="T8" fmla="*/ 186 w 411"/>
                <a:gd name="T9" fmla="*/ 147 h 529"/>
                <a:gd name="T10" fmla="*/ 186 w 411"/>
                <a:gd name="T11" fmla="*/ 147 h 529"/>
                <a:gd name="T12" fmla="*/ 216 w 411"/>
                <a:gd name="T13" fmla="*/ 88 h 529"/>
                <a:gd name="T14" fmla="*/ 163 w 411"/>
                <a:gd name="T15" fmla="*/ 69 h 529"/>
                <a:gd name="T16" fmla="*/ 182 w 411"/>
                <a:gd name="T17" fmla="*/ 119 h 529"/>
                <a:gd name="T18" fmla="*/ 206 w 411"/>
                <a:gd name="T19" fmla="*/ 138 h 529"/>
                <a:gd name="T20" fmla="*/ 179 w 411"/>
                <a:gd name="T21" fmla="*/ 141 h 529"/>
                <a:gd name="T22" fmla="*/ 206 w 411"/>
                <a:gd name="T23" fmla="*/ 126 h 529"/>
                <a:gd name="T24" fmla="*/ 206 w 411"/>
                <a:gd name="T25" fmla="*/ 124 h 529"/>
                <a:gd name="T26" fmla="*/ 181 w 411"/>
                <a:gd name="T27" fmla="*/ 121 h 529"/>
                <a:gd name="T28" fmla="*/ 206 w 411"/>
                <a:gd name="T29" fmla="*/ 124 h 529"/>
                <a:gd name="T30" fmla="*/ 181 w 411"/>
                <a:gd name="T31" fmla="*/ 145 h 529"/>
                <a:gd name="T32" fmla="*/ 206 w 411"/>
                <a:gd name="T33" fmla="*/ 140 h 529"/>
                <a:gd name="T34" fmla="*/ 142 w 411"/>
                <a:gd name="T35" fmla="*/ 67 h 529"/>
                <a:gd name="T36" fmla="*/ 126 w 411"/>
                <a:gd name="T37" fmla="*/ 72 h 529"/>
                <a:gd name="T38" fmla="*/ 136 w 411"/>
                <a:gd name="T39" fmla="*/ 105 h 529"/>
                <a:gd name="T40" fmla="*/ 148 w 411"/>
                <a:gd name="T41" fmla="*/ 92 h 529"/>
                <a:gd name="T42" fmla="*/ 135 w 411"/>
                <a:gd name="T43" fmla="*/ 106 h 529"/>
                <a:gd name="T44" fmla="*/ 252 w 411"/>
                <a:gd name="T45" fmla="*/ 100 h 529"/>
                <a:gd name="T46" fmla="*/ 235 w 411"/>
                <a:gd name="T47" fmla="*/ 97 h 529"/>
                <a:gd name="T48" fmla="*/ 253 w 411"/>
                <a:gd name="T49" fmla="*/ 104 h 529"/>
                <a:gd name="T50" fmla="*/ 243 w 411"/>
                <a:gd name="T51" fmla="*/ 67 h 529"/>
                <a:gd name="T52" fmla="*/ 259 w 411"/>
                <a:gd name="T53" fmla="*/ 72 h 529"/>
                <a:gd name="T54" fmla="*/ 252 w 411"/>
                <a:gd name="T55" fmla="*/ 39 h 529"/>
                <a:gd name="T56" fmla="*/ 235 w 411"/>
                <a:gd name="T57" fmla="*/ 42 h 529"/>
                <a:gd name="T58" fmla="*/ 238 w 411"/>
                <a:gd name="T59" fmla="*/ 47 h 529"/>
                <a:gd name="T60" fmla="*/ 228 w 411"/>
                <a:gd name="T61" fmla="*/ 9 h 529"/>
                <a:gd name="T62" fmla="*/ 216 w 411"/>
                <a:gd name="T63" fmla="*/ 28 h 529"/>
                <a:gd name="T64" fmla="*/ 196 w 411"/>
                <a:gd name="T65" fmla="*/ 19 h 529"/>
                <a:gd name="T66" fmla="*/ 190 w 411"/>
                <a:gd name="T67" fmla="*/ 3 h 529"/>
                <a:gd name="T68" fmla="*/ 196 w 411"/>
                <a:gd name="T69" fmla="*/ 19 h 529"/>
                <a:gd name="T70" fmla="*/ 162 w 411"/>
                <a:gd name="T71" fmla="*/ 10 h 529"/>
                <a:gd name="T72" fmla="*/ 165 w 411"/>
                <a:gd name="T73" fmla="*/ 27 h 529"/>
                <a:gd name="T74" fmla="*/ 152 w 411"/>
                <a:gd name="T75" fmla="*/ 46 h 529"/>
                <a:gd name="T76" fmla="*/ 132 w 411"/>
                <a:gd name="T77" fmla="*/ 35 h 529"/>
                <a:gd name="T78" fmla="*/ 149 w 411"/>
                <a:gd name="T79" fmla="*/ 47 h 529"/>
                <a:gd name="T80" fmla="*/ 368 w 411"/>
                <a:gd name="T81" fmla="*/ 131 h 529"/>
                <a:gd name="T82" fmla="*/ 349 w 411"/>
                <a:gd name="T83" fmla="*/ 106 h 529"/>
                <a:gd name="T84" fmla="*/ 321 w 411"/>
                <a:gd name="T85" fmla="*/ 151 h 529"/>
                <a:gd name="T86" fmla="*/ 367 w 411"/>
                <a:gd name="T87" fmla="*/ 191 h 529"/>
                <a:gd name="T88" fmla="*/ 411 w 411"/>
                <a:gd name="T89" fmla="*/ 144 h 529"/>
                <a:gd name="T90" fmla="*/ 309 w 411"/>
                <a:gd name="T91" fmla="*/ 529 h 529"/>
                <a:gd name="T92" fmla="*/ 73 w 411"/>
                <a:gd name="T93" fmla="*/ 515 h 529"/>
                <a:gd name="T94" fmla="*/ 313 w 411"/>
                <a:gd name="T95" fmla="*/ 515 h 529"/>
                <a:gd name="T96" fmla="*/ 283 w 411"/>
                <a:gd name="T97" fmla="*/ 518 h 529"/>
                <a:gd name="T98" fmla="*/ 302 w 411"/>
                <a:gd name="T99" fmla="*/ 518 h 529"/>
                <a:gd name="T100" fmla="*/ 254 w 411"/>
                <a:gd name="T101" fmla="*/ 523 h 529"/>
                <a:gd name="T102" fmla="*/ 311 w 411"/>
                <a:gd name="T103" fmla="*/ 381 h 529"/>
                <a:gd name="T104" fmla="*/ 74 w 411"/>
                <a:gd name="T105" fmla="*/ 381 h 529"/>
                <a:gd name="T106" fmla="*/ 304 w 411"/>
                <a:gd name="T107" fmla="*/ 504 h 529"/>
                <a:gd name="T108" fmla="*/ 193 w 411"/>
                <a:gd name="T109" fmla="*/ 164 h 529"/>
                <a:gd name="T110" fmla="*/ 263 w 411"/>
                <a:gd name="T111" fmla="*/ 235 h 529"/>
                <a:gd name="T112" fmla="*/ 122 w 411"/>
                <a:gd name="T113" fmla="*/ 318 h 529"/>
                <a:gd name="T114" fmla="*/ 46 w 411"/>
                <a:gd name="T115" fmla="*/ 503 h 529"/>
                <a:gd name="T116" fmla="*/ 66 w 411"/>
                <a:gd name="T117" fmla="*/ 444 h 529"/>
                <a:gd name="T118" fmla="*/ 66 w 411"/>
                <a:gd name="T119" fmla="*/ 436 h 529"/>
                <a:gd name="T120" fmla="*/ 179 w 411"/>
                <a:gd name="T121" fmla="*/ 367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1" h="529">
                  <a:moveTo>
                    <a:pt x="351" y="204"/>
                  </a:moveTo>
                  <a:cubicBezTo>
                    <a:pt x="351" y="277"/>
                    <a:pt x="351" y="277"/>
                    <a:pt x="351" y="277"/>
                  </a:cubicBezTo>
                  <a:cubicBezTo>
                    <a:pt x="272" y="318"/>
                    <a:pt x="272" y="318"/>
                    <a:pt x="272" y="318"/>
                  </a:cubicBezTo>
                  <a:cubicBezTo>
                    <a:pt x="272" y="318"/>
                    <a:pt x="272" y="318"/>
                    <a:pt x="272" y="318"/>
                  </a:cubicBezTo>
                  <a:cubicBezTo>
                    <a:pt x="269" y="318"/>
                    <a:pt x="266" y="318"/>
                    <a:pt x="262" y="318"/>
                  </a:cubicBezTo>
                  <a:cubicBezTo>
                    <a:pt x="215" y="318"/>
                    <a:pt x="215" y="318"/>
                    <a:pt x="215" y="318"/>
                  </a:cubicBezTo>
                  <a:cubicBezTo>
                    <a:pt x="200" y="353"/>
                    <a:pt x="200" y="353"/>
                    <a:pt x="200" y="353"/>
                  </a:cubicBezTo>
                  <a:cubicBezTo>
                    <a:pt x="205" y="367"/>
                    <a:pt x="205" y="367"/>
                    <a:pt x="205" y="367"/>
                  </a:cubicBezTo>
                  <a:cubicBezTo>
                    <a:pt x="304" y="367"/>
                    <a:pt x="304" y="367"/>
                    <a:pt x="304" y="367"/>
                  </a:cubicBezTo>
                  <a:cubicBezTo>
                    <a:pt x="311" y="367"/>
                    <a:pt x="317" y="372"/>
                    <a:pt x="318" y="378"/>
                  </a:cubicBezTo>
                  <a:cubicBezTo>
                    <a:pt x="388" y="333"/>
                    <a:pt x="388" y="333"/>
                    <a:pt x="388" y="333"/>
                  </a:cubicBezTo>
                  <a:cubicBezTo>
                    <a:pt x="406" y="320"/>
                    <a:pt x="411" y="293"/>
                    <a:pt x="411" y="268"/>
                  </a:cubicBezTo>
                  <a:cubicBezTo>
                    <a:pt x="411" y="204"/>
                    <a:pt x="411" y="204"/>
                    <a:pt x="411" y="204"/>
                  </a:cubicBezTo>
                  <a:lnTo>
                    <a:pt x="351" y="204"/>
                  </a:lnTo>
                  <a:close/>
                  <a:moveTo>
                    <a:pt x="186" y="147"/>
                  </a:moveTo>
                  <a:cubicBezTo>
                    <a:pt x="186" y="148"/>
                    <a:pt x="186" y="150"/>
                    <a:pt x="193" y="150"/>
                  </a:cubicBezTo>
                  <a:cubicBezTo>
                    <a:pt x="199" y="150"/>
                    <a:pt x="199" y="148"/>
                    <a:pt x="199" y="147"/>
                  </a:cubicBezTo>
                  <a:lnTo>
                    <a:pt x="186" y="147"/>
                  </a:lnTo>
                  <a:close/>
                  <a:moveTo>
                    <a:pt x="203" y="119"/>
                  </a:moveTo>
                  <a:cubicBezTo>
                    <a:pt x="205" y="119"/>
                    <a:pt x="206" y="117"/>
                    <a:pt x="206" y="115"/>
                  </a:cubicBezTo>
                  <a:cubicBezTo>
                    <a:pt x="206" y="110"/>
                    <a:pt x="209" y="96"/>
                    <a:pt x="216" y="88"/>
                  </a:cubicBezTo>
                  <a:cubicBezTo>
                    <a:pt x="220" y="83"/>
                    <a:pt x="222" y="77"/>
                    <a:pt x="222" y="69"/>
                  </a:cubicBezTo>
                  <a:cubicBezTo>
                    <a:pt x="222" y="53"/>
                    <a:pt x="209" y="40"/>
                    <a:pt x="193" y="40"/>
                  </a:cubicBezTo>
                  <a:cubicBezTo>
                    <a:pt x="176" y="40"/>
                    <a:pt x="163" y="53"/>
                    <a:pt x="163" y="69"/>
                  </a:cubicBezTo>
                  <a:cubicBezTo>
                    <a:pt x="163" y="77"/>
                    <a:pt x="166" y="83"/>
                    <a:pt x="170" y="88"/>
                  </a:cubicBezTo>
                  <a:cubicBezTo>
                    <a:pt x="176" y="96"/>
                    <a:pt x="179" y="110"/>
                    <a:pt x="179" y="115"/>
                  </a:cubicBezTo>
                  <a:cubicBezTo>
                    <a:pt x="179" y="117"/>
                    <a:pt x="180" y="119"/>
                    <a:pt x="182" y="119"/>
                  </a:cubicBezTo>
                  <a:lnTo>
                    <a:pt x="203" y="119"/>
                  </a:lnTo>
                  <a:close/>
                  <a:moveTo>
                    <a:pt x="179" y="141"/>
                  </a:moveTo>
                  <a:cubicBezTo>
                    <a:pt x="186" y="140"/>
                    <a:pt x="198" y="139"/>
                    <a:pt x="206" y="138"/>
                  </a:cubicBezTo>
                  <a:cubicBezTo>
                    <a:pt x="206" y="133"/>
                    <a:pt x="206" y="133"/>
                    <a:pt x="206" y="133"/>
                  </a:cubicBezTo>
                  <a:cubicBezTo>
                    <a:pt x="199" y="134"/>
                    <a:pt x="186" y="135"/>
                    <a:pt x="179" y="135"/>
                  </a:cubicBezTo>
                  <a:lnTo>
                    <a:pt x="179" y="141"/>
                  </a:lnTo>
                  <a:close/>
                  <a:moveTo>
                    <a:pt x="179" y="134"/>
                  </a:moveTo>
                  <a:cubicBezTo>
                    <a:pt x="186" y="133"/>
                    <a:pt x="198" y="132"/>
                    <a:pt x="206" y="131"/>
                  </a:cubicBezTo>
                  <a:cubicBezTo>
                    <a:pt x="206" y="126"/>
                    <a:pt x="206" y="126"/>
                    <a:pt x="206" y="126"/>
                  </a:cubicBezTo>
                  <a:cubicBezTo>
                    <a:pt x="199" y="127"/>
                    <a:pt x="186" y="128"/>
                    <a:pt x="179" y="128"/>
                  </a:cubicBezTo>
                  <a:lnTo>
                    <a:pt x="179" y="134"/>
                  </a:lnTo>
                  <a:close/>
                  <a:moveTo>
                    <a:pt x="206" y="124"/>
                  </a:moveTo>
                  <a:cubicBezTo>
                    <a:pt x="206" y="123"/>
                    <a:pt x="206" y="123"/>
                    <a:pt x="206" y="123"/>
                  </a:cubicBezTo>
                  <a:cubicBezTo>
                    <a:pt x="206" y="122"/>
                    <a:pt x="205" y="121"/>
                    <a:pt x="205" y="121"/>
                  </a:cubicBezTo>
                  <a:cubicBezTo>
                    <a:pt x="181" y="121"/>
                    <a:pt x="181" y="121"/>
                    <a:pt x="181" y="121"/>
                  </a:cubicBezTo>
                  <a:cubicBezTo>
                    <a:pt x="180" y="121"/>
                    <a:pt x="179" y="122"/>
                    <a:pt x="179" y="123"/>
                  </a:cubicBezTo>
                  <a:cubicBezTo>
                    <a:pt x="179" y="127"/>
                    <a:pt x="179" y="127"/>
                    <a:pt x="179" y="127"/>
                  </a:cubicBezTo>
                  <a:cubicBezTo>
                    <a:pt x="186" y="126"/>
                    <a:pt x="198" y="125"/>
                    <a:pt x="206" y="124"/>
                  </a:cubicBezTo>
                  <a:close/>
                  <a:moveTo>
                    <a:pt x="179" y="142"/>
                  </a:moveTo>
                  <a:cubicBezTo>
                    <a:pt x="179" y="143"/>
                    <a:pt x="179" y="143"/>
                    <a:pt x="179" y="143"/>
                  </a:cubicBezTo>
                  <a:cubicBezTo>
                    <a:pt x="179" y="144"/>
                    <a:pt x="180" y="145"/>
                    <a:pt x="181" y="145"/>
                  </a:cubicBezTo>
                  <a:cubicBezTo>
                    <a:pt x="205" y="145"/>
                    <a:pt x="205" y="145"/>
                    <a:pt x="205" y="145"/>
                  </a:cubicBezTo>
                  <a:cubicBezTo>
                    <a:pt x="205" y="145"/>
                    <a:pt x="206" y="144"/>
                    <a:pt x="206" y="143"/>
                  </a:cubicBezTo>
                  <a:cubicBezTo>
                    <a:pt x="206" y="140"/>
                    <a:pt x="206" y="140"/>
                    <a:pt x="206" y="140"/>
                  </a:cubicBezTo>
                  <a:cubicBezTo>
                    <a:pt x="199" y="141"/>
                    <a:pt x="186" y="142"/>
                    <a:pt x="179" y="142"/>
                  </a:cubicBezTo>
                  <a:close/>
                  <a:moveTo>
                    <a:pt x="145" y="69"/>
                  </a:moveTo>
                  <a:cubicBezTo>
                    <a:pt x="145" y="68"/>
                    <a:pt x="144" y="67"/>
                    <a:pt x="142" y="67"/>
                  </a:cubicBezTo>
                  <a:cubicBezTo>
                    <a:pt x="126" y="67"/>
                    <a:pt x="126" y="67"/>
                    <a:pt x="126" y="67"/>
                  </a:cubicBezTo>
                  <a:cubicBezTo>
                    <a:pt x="124" y="67"/>
                    <a:pt x="123" y="68"/>
                    <a:pt x="123" y="69"/>
                  </a:cubicBezTo>
                  <a:cubicBezTo>
                    <a:pt x="123" y="71"/>
                    <a:pt x="124" y="72"/>
                    <a:pt x="126" y="72"/>
                  </a:cubicBezTo>
                  <a:cubicBezTo>
                    <a:pt x="142" y="72"/>
                    <a:pt x="142" y="72"/>
                    <a:pt x="142" y="72"/>
                  </a:cubicBezTo>
                  <a:cubicBezTo>
                    <a:pt x="144" y="72"/>
                    <a:pt x="145" y="71"/>
                    <a:pt x="145" y="69"/>
                  </a:cubicBezTo>
                  <a:close/>
                  <a:moveTo>
                    <a:pt x="136" y="105"/>
                  </a:moveTo>
                  <a:cubicBezTo>
                    <a:pt x="151" y="97"/>
                    <a:pt x="151" y="97"/>
                    <a:pt x="151" y="97"/>
                  </a:cubicBezTo>
                  <a:cubicBezTo>
                    <a:pt x="152" y="96"/>
                    <a:pt x="152" y="95"/>
                    <a:pt x="152" y="93"/>
                  </a:cubicBezTo>
                  <a:cubicBezTo>
                    <a:pt x="151" y="92"/>
                    <a:pt x="149" y="91"/>
                    <a:pt x="148" y="92"/>
                  </a:cubicBezTo>
                  <a:cubicBezTo>
                    <a:pt x="133" y="100"/>
                    <a:pt x="133" y="100"/>
                    <a:pt x="133" y="100"/>
                  </a:cubicBezTo>
                  <a:cubicBezTo>
                    <a:pt x="132" y="101"/>
                    <a:pt x="132" y="103"/>
                    <a:pt x="132" y="104"/>
                  </a:cubicBezTo>
                  <a:cubicBezTo>
                    <a:pt x="133" y="105"/>
                    <a:pt x="134" y="106"/>
                    <a:pt x="135" y="106"/>
                  </a:cubicBezTo>
                  <a:cubicBezTo>
                    <a:pt x="135" y="106"/>
                    <a:pt x="136" y="106"/>
                    <a:pt x="136" y="105"/>
                  </a:cubicBezTo>
                  <a:close/>
                  <a:moveTo>
                    <a:pt x="253" y="104"/>
                  </a:moveTo>
                  <a:cubicBezTo>
                    <a:pt x="254" y="103"/>
                    <a:pt x="253" y="101"/>
                    <a:pt x="252" y="100"/>
                  </a:cubicBezTo>
                  <a:cubicBezTo>
                    <a:pt x="238" y="92"/>
                    <a:pt x="238" y="92"/>
                    <a:pt x="238" y="92"/>
                  </a:cubicBezTo>
                  <a:cubicBezTo>
                    <a:pt x="236" y="91"/>
                    <a:pt x="235" y="92"/>
                    <a:pt x="234" y="93"/>
                  </a:cubicBezTo>
                  <a:cubicBezTo>
                    <a:pt x="233" y="95"/>
                    <a:pt x="233" y="96"/>
                    <a:pt x="235" y="97"/>
                  </a:cubicBezTo>
                  <a:cubicBezTo>
                    <a:pt x="249" y="105"/>
                    <a:pt x="249" y="105"/>
                    <a:pt x="249" y="105"/>
                  </a:cubicBezTo>
                  <a:cubicBezTo>
                    <a:pt x="250" y="106"/>
                    <a:pt x="250" y="106"/>
                    <a:pt x="250" y="106"/>
                  </a:cubicBezTo>
                  <a:cubicBezTo>
                    <a:pt x="252" y="106"/>
                    <a:pt x="252" y="105"/>
                    <a:pt x="253" y="104"/>
                  </a:cubicBezTo>
                  <a:close/>
                  <a:moveTo>
                    <a:pt x="262" y="69"/>
                  </a:moveTo>
                  <a:cubicBezTo>
                    <a:pt x="262" y="68"/>
                    <a:pt x="261" y="67"/>
                    <a:pt x="259" y="67"/>
                  </a:cubicBezTo>
                  <a:cubicBezTo>
                    <a:pt x="243" y="67"/>
                    <a:pt x="243" y="67"/>
                    <a:pt x="243" y="67"/>
                  </a:cubicBezTo>
                  <a:cubicBezTo>
                    <a:pt x="241" y="67"/>
                    <a:pt x="240" y="68"/>
                    <a:pt x="240" y="69"/>
                  </a:cubicBezTo>
                  <a:cubicBezTo>
                    <a:pt x="240" y="71"/>
                    <a:pt x="241" y="72"/>
                    <a:pt x="243" y="72"/>
                  </a:cubicBezTo>
                  <a:cubicBezTo>
                    <a:pt x="259" y="72"/>
                    <a:pt x="259" y="72"/>
                    <a:pt x="259" y="72"/>
                  </a:cubicBezTo>
                  <a:cubicBezTo>
                    <a:pt x="261" y="72"/>
                    <a:pt x="262" y="71"/>
                    <a:pt x="262" y="69"/>
                  </a:cubicBezTo>
                  <a:close/>
                  <a:moveTo>
                    <a:pt x="238" y="47"/>
                  </a:moveTo>
                  <a:cubicBezTo>
                    <a:pt x="252" y="39"/>
                    <a:pt x="252" y="39"/>
                    <a:pt x="252" y="39"/>
                  </a:cubicBezTo>
                  <a:cubicBezTo>
                    <a:pt x="253" y="38"/>
                    <a:pt x="254" y="36"/>
                    <a:pt x="253" y="35"/>
                  </a:cubicBezTo>
                  <a:cubicBezTo>
                    <a:pt x="252" y="33"/>
                    <a:pt x="250" y="33"/>
                    <a:pt x="249" y="34"/>
                  </a:cubicBezTo>
                  <a:cubicBezTo>
                    <a:pt x="235" y="42"/>
                    <a:pt x="235" y="42"/>
                    <a:pt x="235" y="42"/>
                  </a:cubicBezTo>
                  <a:cubicBezTo>
                    <a:pt x="233" y="43"/>
                    <a:pt x="233" y="44"/>
                    <a:pt x="234" y="46"/>
                  </a:cubicBezTo>
                  <a:cubicBezTo>
                    <a:pt x="234" y="47"/>
                    <a:pt x="235" y="47"/>
                    <a:pt x="236" y="47"/>
                  </a:cubicBezTo>
                  <a:cubicBezTo>
                    <a:pt x="237" y="47"/>
                    <a:pt x="237" y="47"/>
                    <a:pt x="238" y="47"/>
                  </a:cubicBezTo>
                  <a:close/>
                  <a:moveTo>
                    <a:pt x="220" y="27"/>
                  </a:moveTo>
                  <a:cubicBezTo>
                    <a:pt x="229" y="13"/>
                    <a:pt x="229" y="13"/>
                    <a:pt x="229" y="13"/>
                  </a:cubicBezTo>
                  <a:cubicBezTo>
                    <a:pt x="229" y="12"/>
                    <a:pt x="229" y="10"/>
                    <a:pt x="228" y="9"/>
                  </a:cubicBezTo>
                  <a:cubicBezTo>
                    <a:pt x="226" y="8"/>
                    <a:pt x="224" y="9"/>
                    <a:pt x="224" y="10"/>
                  </a:cubicBezTo>
                  <a:cubicBezTo>
                    <a:pt x="215" y="24"/>
                    <a:pt x="215" y="24"/>
                    <a:pt x="215" y="24"/>
                  </a:cubicBezTo>
                  <a:cubicBezTo>
                    <a:pt x="214" y="26"/>
                    <a:pt x="215" y="28"/>
                    <a:pt x="216" y="28"/>
                  </a:cubicBezTo>
                  <a:cubicBezTo>
                    <a:pt x="217" y="29"/>
                    <a:pt x="217" y="29"/>
                    <a:pt x="218" y="29"/>
                  </a:cubicBezTo>
                  <a:cubicBezTo>
                    <a:pt x="219" y="29"/>
                    <a:pt x="220" y="28"/>
                    <a:pt x="220" y="27"/>
                  </a:cubicBezTo>
                  <a:close/>
                  <a:moveTo>
                    <a:pt x="196" y="19"/>
                  </a:moveTo>
                  <a:cubicBezTo>
                    <a:pt x="196" y="3"/>
                    <a:pt x="196" y="3"/>
                    <a:pt x="196" y="3"/>
                  </a:cubicBezTo>
                  <a:cubicBezTo>
                    <a:pt x="196" y="1"/>
                    <a:pt x="194" y="0"/>
                    <a:pt x="193" y="0"/>
                  </a:cubicBezTo>
                  <a:cubicBezTo>
                    <a:pt x="191" y="0"/>
                    <a:pt x="190" y="1"/>
                    <a:pt x="190" y="3"/>
                  </a:cubicBezTo>
                  <a:cubicBezTo>
                    <a:pt x="190" y="19"/>
                    <a:pt x="190" y="19"/>
                    <a:pt x="190" y="19"/>
                  </a:cubicBezTo>
                  <a:cubicBezTo>
                    <a:pt x="190" y="21"/>
                    <a:pt x="191" y="22"/>
                    <a:pt x="193" y="22"/>
                  </a:cubicBezTo>
                  <a:cubicBezTo>
                    <a:pt x="194" y="22"/>
                    <a:pt x="196" y="21"/>
                    <a:pt x="196" y="19"/>
                  </a:cubicBezTo>
                  <a:close/>
                  <a:moveTo>
                    <a:pt x="169" y="28"/>
                  </a:moveTo>
                  <a:cubicBezTo>
                    <a:pt x="170" y="28"/>
                    <a:pt x="171" y="26"/>
                    <a:pt x="170" y="24"/>
                  </a:cubicBezTo>
                  <a:cubicBezTo>
                    <a:pt x="162" y="10"/>
                    <a:pt x="162" y="10"/>
                    <a:pt x="162" y="10"/>
                  </a:cubicBezTo>
                  <a:cubicBezTo>
                    <a:pt x="161" y="9"/>
                    <a:pt x="159" y="8"/>
                    <a:pt x="158" y="9"/>
                  </a:cubicBezTo>
                  <a:cubicBezTo>
                    <a:pt x="156" y="10"/>
                    <a:pt x="156" y="12"/>
                    <a:pt x="157" y="13"/>
                  </a:cubicBezTo>
                  <a:cubicBezTo>
                    <a:pt x="165" y="27"/>
                    <a:pt x="165" y="27"/>
                    <a:pt x="165" y="27"/>
                  </a:cubicBezTo>
                  <a:cubicBezTo>
                    <a:pt x="166" y="28"/>
                    <a:pt x="167" y="29"/>
                    <a:pt x="168" y="29"/>
                  </a:cubicBezTo>
                  <a:cubicBezTo>
                    <a:pt x="168" y="29"/>
                    <a:pt x="169" y="29"/>
                    <a:pt x="169" y="28"/>
                  </a:cubicBezTo>
                  <a:close/>
                  <a:moveTo>
                    <a:pt x="152" y="46"/>
                  </a:moveTo>
                  <a:cubicBezTo>
                    <a:pt x="152" y="44"/>
                    <a:pt x="152" y="43"/>
                    <a:pt x="151" y="42"/>
                  </a:cubicBezTo>
                  <a:cubicBezTo>
                    <a:pt x="136" y="34"/>
                    <a:pt x="136" y="34"/>
                    <a:pt x="136" y="34"/>
                  </a:cubicBezTo>
                  <a:cubicBezTo>
                    <a:pt x="135" y="33"/>
                    <a:pt x="133" y="33"/>
                    <a:pt x="132" y="35"/>
                  </a:cubicBezTo>
                  <a:cubicBezTo>
                    <a:pt x="132" y="36"/>
                    <a:pt x="132" y="38"/>
                    <a:pt x="133" y="39"/>
                  </a:cubicBezTo>
                  <a:cubicBezTo>
                    <a:pt x="148" y="47"/>
                    <a:pt x="148" y="47"/>
                    <a:pt x="148" y="47"/>
                  </a:cubicBezTo>
                  <a:cubicBezTo>
                    <a:pt x="148" y="47"/>
                    <a:pt x="149" y="47"/>
                    <a:pt x="149" y="47"/>
                  </a:cubicBezTo>
                  <a:cubicBezTo>
                    <a:pt x="150" y="47"/>
                    <a:pt x="151" y="47"/>
                    <a:pt x="152" y="46"/>
                  </a:cubicBezTo>
                  <a:close/>
                  <a:moveTo>
                    <a:pt x="400" y="131"/>
                  </a:moveTo>
                  <a:cubicBezTo>
                    <a:pt x="368" y="131"/>
                    <a:pt x="368" y="131"/>
                    <a:pt x="368" y="131"/>
                  </a:cubicBezTo>
                  <a:cubicBezTo>
                    <a:pt x="368" y="106"/>
                    <a:pt x="368" y="106"/>
                    <a:pt x="368" y="106"/>
                  </a:cubicBezTo>
                  <a:cubicBezTo>
                    <a:pt x="368" y="101"/>
                    <a:pt x="364" y="97"/>
                    <a:pt x="359" y="97"/>
                  </a:cubicBezTo>
                  <a:cubicBezTo>
                    <a:pt x="353" y="97"/>
                    <a:pt x="349" y="101"/>
                    <a:pt x="349" y="106"/>
                  </a:cubicBezTo>
                  <a:cubicBezTo>
                    <a:pt x="349" y="158"/>
                    <a:pt x="349" y="158"/>
                    <a:pt x="349" y="158"/>
                  </a:cubicBezTo>
                  <a:cubicBezTo>
                    <a:pt x="335" y="148"/>
                    <a:pt x="335" y="148"/>
                    <a:pt x="335" y="148"/>
                  </a:cubicBezTo>
                  <a:cubicBezTo>
                    <a:pt x="330" y="145"/>
                    <a:pt x="324" y="146"/>
                    <a:pt x="321" y="151"/>
                  </a:cubicBezTo>
                  <a:cubicBezTo>
                    <a:pt x="319" y="155"/>
                    <a:pt x="320" y="161"/>
                    <a:pt x="324" y="164"/>
                  </a:cubicBezTo>
                  <a:cubicBezTo>
                    <a:pt x="347" y="179"/>
                    <a:pt x="347" y="179"/>
                    <a:pt x="347" y="179"/>
                  </a:cubicBezTo>
                  <a:cubicBezTo>
                    <a:pt x="349" y="180"/>
                    <a:pt x="358" y="191"/>
                    <a:pt x="367" y="191"/>
                  </a:cubicBezTo>
                  <a:cubicBezTo>
                    <a:pt x="370" y="191"/>
                    <a:pt x="390" y="191"/>
                    <a:pt x="396" y="191"/>
                  </a:cubicBezTo>
                  <a:cubicBezTo>
                    <a:pt x="403" y="191"/>
                    <a:pt x="411" y="186"/>
                    <a:pt x="411" y="178"/>
                  </a:cubicBezTo>
                  <a:cubicBezTo>
                    <a:pt x="411" y="144"/>
                    <a:pt x="411" y="144"/>
                    <a:pt x="411" y="144"/>
                  </a:cubicBezTo>
                  <a:cubicBezTo>
                    <a:pt x="411" y="137"/>
                    <a:pt x="406" y="131"/>
                    <a:pt x="400" y="131"/>
                  </a:cubicBezTo>
                  <a:close/>
                  <a:moveTo>
                    <a:pt x="313" y="526"/>
                  </a:moveTo>
                  <a:cubicBezTo>
                    <a:pt x="313" y="527"/>
                    <a:pt x="311" y="529"/>
                    <a:pt x="309" y="529"/>
                  </a:cubicBezTo>
                  <a:cubicBezTo>
                    <a:pt x="76" y="529"/>
                    <a:pt x="76" y="529"/>
                    <a:pt x="76" y="529"/>
                  </a:cubicBezTo>
                  <a:cubicBezTo>
                    <a:pt x="74" y="529"/>
                    <a:pt x="73" y="527"/>
                    <a:pt x="73" y="526"/>
                  </a:cubicBezTo>
                  <a:cubicBezTo>
                    <a:pt x="73" y="515"/>
                    <a:pt x="73" y="515"/>
                    <a:pt x="73" y="515"/>
                  </a:cubicBezTo>
                  <a:cubicBezTo>
                    <a:pt x="73" y="513"/>
                    <a:pt x="74" y="512"/>
                    <a:pt x="76" y="512"/>
                  </a:cubicBezTo>
                  <a:cubicBezTo>
                    <a:pt x="309" y="512"/>
                    <a:pt x="309" y="512"/>
                    <a:pt x="309" y="512"/>
                  </a:cubicBezTo>
                  <a:cubicBezTo>
                    <a:pt x="311" y="512"/>
                    <a:pt x="313" y="513"/>
                    <a:pt x="313" y="515"/>
                  </a:cubicBezTo>
                  <a:lnTo>
                    <a:pt x="313" y="526"/>
                  </a:lnTo>
                  <a:close/>
                  <a:moveTo>
                    <a:pt x="302" y="518"/>
                  </a:moveTo>
                  <a:cubicBezTo>
                    <a:pt x="283" y="518"/>
                    <a:pt x="283" y="518"/>
                    <a:pt x="283" y="518"/>
                  </a:cubicBezTo>
                  <a:cubicBezTo>
                    <a:pt x="283" y="523"/>
                    <a:pt x="283" y="523"/>
                    <a:pt x="283" y="523"/>
                  </a:cubicBezTo>
                  <a:cubicBezTo>
                    <a:pt x="302" y="523"/>
                    <a:pt x="302" y="523"/>
                    <a:pt x="302" y="523"/>
                  </a:cubicBezTo>
                  <a:lnTo>
                    <a:pt x="302" y="518"/>
                  </a:lnTo>
                  <a:close/>
                  <a:moveTo>
                    <a:pt x="273" y="518"/>
                  </a:moveTo>
                  <a:cubicBezTo>
                    <a:pt x="254" y="518"/>
                    <a:pt x="254" y="518"/>
                    <a:pt x="254" y="518"/>
                  </a:cubicBezTo>
                  <a:cubicBezTo>
                    <a:pt x="254" y="523"/>
                    <a:pt x="254" y="523"/>
                    <a:pt x="254" y="523"/>
                  </a:cubicBezTo>
                  <a:cubicBezTo>
                    <a:pt x="273" y="523"/>
                    <a:pt x="273" y="523"/>
                    <a:pt x="273" y="523"/>
                  </a:cubicBezTo>
                  <a:lnTo>
                    <a:pt x="273" y="518"/>
                  </a:lnTo>
                  <a:close/>
                  <a:moveTo>
                    <a:pt x="311" y="381"/>
                  </a:moveTo>
                  <a:cubicBezTo>
                    <a:pt x="311" y="377"/>
                    <a:pt x="308" y="374"/>
                    <a:pt x="304" y="374"/>
                  </a:cubicBezTo>
                  <a:cubicBezTo>
                    <a:pt x="81" y="374"/>
                    <a:pt x="81" y="374"/>
                    <a:pt x="81" y="374"/>
                  </a:cubicBezTo>
                  <a:cubicBezTo>
                    <a:pt x="77" y="374"/>
                    <a:pt x="74" y="377"/>
                    <a:pt x="74" y="381"/>
                  </a:cubicBezTo>
                  <a:cubicBezTo>
                    <a:pt x="74" y="497"/>
                    <a:pt x="74" y="497"/>
                    <a:pt x="74" y="497"/>
                  </a:cubicBezTo>
                  <a:cubicBezTo>
                    <a:pt x="74" y="501"/>
                    <a:pt x="77" y="504"/>
                    <a:pt x="81" y="504"/>
                  </a:cubicBezTo>
                  <a:cubicBezTo>
                    <a:pt x="304" y="504"/>
                    <a:pt x="304" y="504"/>
                    <a:pt x="304" y="504"/>
                  </a:cubicBezTo>
                  <a:cubicBezTo>
                    <a:pt x="308" y="504"/>
                    <a:pt x="311" y="501"/>
                    <a:pt x="311" y="497"/>
                  </a:cubicBezTo>
                  <a:lnTo>
                    <a:pt x="311" y="381"/>
                  </a:lnTo>
                  <a:close/>
                  <a:moveTo>
                    <a:pt x="193" y="164"/>
                  </a:moveTo>
                  <a:cubicBezTo>
                    <a:pt x="154" y="164"/>
                    <a:pt x="122" y="196"/>
                    <a:pt x="122" y="235"/>
                  </a:cubicBezTo>
                  <a:cubicBezTo>
                    <a:pt x="122" y="273"/>
                    <a:pt x="154" y="305"/>
                    <a:pt x="193" y="305"/>
                  </a:cubicBezTo>
                  <a:cubicBezTo>
                    <a:pt x="232" y="305"/>
                    <a:pt x="263" y="273"/>
                    <a:pt x="263" y="235"/>
                  </a:cubicBezTo>
                  <a:cubicBezTo>
                    <a:pt x="263" y="196"/>
                    <a:pt x="232" y="164"/>
                    <a:pt x="193" y="164"/>
                  </a:cubicBezTo>
                  <a:close/>
                  <a:moveTo>
                    <a:pt x="170" y="318"/>
                  </a:moveTo>
                  <a:cubicBezTo>
                    <a:pt x="122" y="318"/>
                    <a:pt x="122" y="318"/>
                    <a:pt x="122" y="318"/>
                  </a:cubicBezTo>
                  <a:cubicBezTo>
                    <a:pt x="84" y="318"/>
                    <a:pt x="67" y="333"/>
                    <a:pt x="53" y="363"/>
                  </a:cubicBezTo>
                  <a:cubicBezTo>
                    <a:pt x="40" y="392"/>
                    <a:pt x="24" y="426"/>
                    <a:pt x="11" y="456"/>
                  </a:cubicBezTo>
                  <a:cubicBezTo>
                    <a:pt x="0" y="481"/>
                    <a:pt x="20" y="507"/>
                    <a:pt x="46" y="503"/>
                  </a:cubicBezTo>
                  <a:cubicBezTo>
                    <a:pt x="53" y="502"/>
                    <a:pt x="60" y="501"/>
                    <a:pt x="67" y="500"/>
                  </a:cubicBezTo>
                  <a:cubicBezTo>
                    <a:pt x="67" y="499"/>
                    <a:pt x="66" y="498"/>
                    <a:pt x="66" y="497"/>
                  </a:cubicBezTo>
                  <a:cubicBezTo>
                    <a:pt x="66" y="444"/>
                    <a:pt x="66" y="444"/>
                    <a:pt x="66" y="444"/>
                  </a:cubicBezTo>
                  <a:cubicBezTo>
                    <a:pt x="50" y="446"/>
                    <a:pt x="50" y="446"/>
                    <a:pt x="50" y="446"/>
                  </a:cubicBezTo>
                  <a:cubicBezTo>
                    <a:pt x="49" y="439"/>
                    <a:pt x="49" y="439"/>
                    <a:pt x="49" y="439"/>
                  </a:cubicBezTo>
                  <a:cubicBezTo>
                    <a:pt x="66" y="436"/>
                    <a:pt x="66" y="436"/>
                    <a:pt x="66" y="436"/>
                  </a:cubicBezTo>
                  <a:cubicBezTo>
                    <a:pt x="66" y="381"/>
                    <a:pt x="66" y="381"/>
                    <a:pt x="66" y="381"/>
                  </a:cubicBezTo>
                  <a:cubicBezTo>
                    <a:pt x="66" y="373"/>
                    <a:pt x="73" y="367"/>
                    <a:pt x="81" y="367"/>
                  </a:cubicBezTo>
                  <a:cubicBezTo>
                    <a:pt x="179" y="367"/>
                    <a:pt x="179" y="367"/>
                    <a:pt x="179" y="367"/>
                  </a:cubicBezTo>
                  <a:cubicBezTo>
                    <a:pt x="185" y="353"/>
                    <a:pt x="185" y="353"/>
                    <a:pt x="185" y="353"/>
                  </a:cubicBezTo>
                  <a:lnTo>
                    <a:pt x="170" y="3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378"/>
              <a:endParaRPr lang="ja-JP" altLang="en-US">
                <a:solidFill>
                  <a:prstClr val="black"/>
                </a:solidFill>
                <a:latin typeface="メイリオ"/>
                <a:ea typeface="メイリオ"/>
              </a:endParaRPr>
            </a:p>
          </p:txBody>
        </p:sp>
        <p:sp>
          <p:nvSpPr>
            <p:cNvPr id="33" name="正方形/長方形 32"/>
            <p:cNvSpPr/>
            <p:nvPr/>
          </p:nvSpPr>
          <p:spPr>
            <a:xfrm>
              <a:off x="2996408" y="2247714"/>
              <a:ext cx="3447800" cy="400110"/>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71446" indent="-171446" defTabSz="914378">
                <a:buClr>
                  <a:srgbClr val="AACE36"/>
                </a:buClr>
                <a:buFont typeface="Wingdings" panose="05000000000000000000" pitchFamily="2" charset="2"/>
                <a:buChar char="l"/>
                <a:defRPr/>
              </a:pPr>
              <a:r>
                <a:rPr lang="ja-JP" altLang="en-US" sz="2000" b="1">
                  <a:solidFill>
                    <a:prstClr val="black"/>
                  </a:solidFill>
                  <a:latin typeface="メイリオ"/>
                  <a:ea typeface="メイリオ"/>
                </a:rPr>
                <a:t>気づきを与える豊富な機能</a:t>
              </a:r>
            </a:p>
          </p:txBody>
        </p:sp>
      </p:grpSp>
      <p:grpSp>
        <p:nvGrpSpPr>
          <p:cNvPr id="3" name="グループ化 2"/>
          <p:cNvGrpSpPr/>
          <p:nvPr/>
        </p:nvGrpSpPr>
        <p:grpSpPr>
          <a:xfrm>
            <a:off x="827584" y="3759882"/>
            <a:ext cx="7308354" cy="720367"/>
            <a:chOff x="827584" y="3021392"/>
            <a:chExt cx="7308354" cy="720367"/>
          </a:xfrm>
        </p:grpSpPr>
        <p:sp>
          <p:nvSpPr>
            <p:cNvPr id="13" name="楕円 12"/>
            <p:cNvSpPr/>
            <p:nvPr/>
          </p:nvSpPr>
          <p:spPr>
            <a:xfrm>
              <a:off x="827584" y="3021392"/>
              <a:ext cx="742937" cy="720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914378">
                <a:defRPr/>
              </a:pPr>
              <a:endParaRPr lang="ja-JP" altLang="en-US">
                <a:solidFill>
                  <a:prstClr val="white"/>
                </a:solidFill>
                <a:latin typeface="メイリオ"/>
                <a:ea typeface="メイリオ"/>
              </a:endParaRPr>
            </a:p>
          </p:txBody>
        </p:sp>
        <p:sp>
          <p:nvSpPr>
            <p:cNvPr id="14" name="テキスト ボックス 13"/>
            <p:cNvSpPr txBox="1"/>
            <p:nvPr/>
          </p:nvSpPr>
          <p:spPr>
            <a:xfrm>
              <a:off x="1631889" y="3310815"/>
              <a:ext cx="2052666" cy="40011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378">
                <a:defRPr/>
              </a:pPr>
              <a:r>
                <a:rPr lang="ja-JP" altLang="en-US" sz="2000" b="1">
                  <a:solidFill>
                    <a:srgbClr val="F18F60"/>
                  </a:solidFill>
                  <a:latin typeface="メイリオ"/>
                  <a:ea typeface="メイリオ"/>
                </a:rPr>
                <a:t>工数管理</a:t>
              </a:r>
            </a:p>
          </p:txBody>
        </p:sp>
        <p:sp>
          <p:nvSpPr>
            <p:cNvPr id="15" name="テキスト ボックス 14"/>
            <p:cNvSpPr txBox="1"/>
            <p:nvPr/>
          </p:nvSpPr>
          <p:spPr>
            <a:xfrm>
              <a:off x="1745607" y="3138244"/>
              <a:ext cx="1887585" cy="307777"/>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378">
                <a:defRPr/>
              </a:pPr>
              <a:r>
                <a:rPr lang="ja-JP" altLang="en-US" sz="1400">
                  <a:solidFill>
                    <a:prstClr val="black"/>
                  </a:solidFill>
                  <a:latin typeface="メイリオ"/>
                  <a:ea typeface="メイリオ"/>
                </a:rPr>
                <a:t>特長３</a:t>
              </a:r>
            </a:p>
          </p:txBody>
        </p:sp>
        <p:cxnSp>
          <p:nvCxnSpPr>
            <p:cNvPr id="21" name="直線コネクタ 20"/>
            <p:cNvCxnSpPr/>
            <p:nvPr/>
          </p:nvCxnSpPr>
          <p:spPr>
            <a:xfrm flipV="1">
              <a:off x="3095312" y="3651870"/>
              <a:ext cx="5040626" cy="2669"/>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0" name="Freeform 64"/>
            <p:cNvSpPr>
              <a:spLocks noChangeAspect="1" noEditPoints="1"/>
            </p:cNvSpPr>
            <p:nvPr/>
          </p:nvSpPr>
          <p:spPr bwMode="auto">
            <a:xfrm>
              <a:off x="1040564" y="3183284"/>
              <a:ext cx="316977" cy="406983"/>
            </a:xfrm>
            <a:custGeom>
              <a:avLst/>
              <a:gdLst>
                <a:gd name="T0" fmla="*/ 272 w 411"/>
                <a:gd name="T1" fmla="*/ 318 h 529"/>
                <a:gd name="T2" fmla="*/ 215 w 411"/>
                <a:gd name="T3" fmla="*/ 318 h 529"/>
                <a:gd name="T4" fmla="*/ 304 w 411"/>
                <a:gd name="T5" fmla="*/ 367 h 529"/>
                <a:gd name="T6" fmla="*/ 411 w 411"/>
                <a:gd name="T7" fmla="*/ 268 h 529"/>
                <a:gd name="T8" fmla="*/ 186 w 411"/>
                <a:gd name="T9" fmla="*/ 147 h 529"/>
                <a:gd name="T10" fmla="*/ 186 w 411"/>
                <a:gd name="T11" fmla="*/ 147 h 529"/>
                <a:gd name="T12" fmla="*/ 216 w 411"/>
                <a:gd name="T13" fmla="*/ 88 h 529"/>
                <a:gd name="T14" fmla="*/ 163 w 411"/>
                <a:gd name="T15" fmla="*/ 69 h 529"/>
                <a:gd name="T16" fmla="*/ 182 w 411"/>
                <a:gd name="T17" fmla="*/ 119 h 529"/>
                <a:gd name="T18" fmla="*/ 206 w 411"/>
                <a:gd name="T19" fmla="*/ 138 h 529"/>
                <a:gd name="T20" fmla="*/ 179 w 411"/>
                <a:gd name="T21" fmla="*/ 141 h 529"/>
                <a:gd name="T22" fmla="*/ 206 w 411"/>
                <a:gd name="T23" fmla="*/ 126 h 529"/>
                <a:gd name="T24" fmla="*/ 206 w 411"/>
                <a:gd name="T25" fmla="*/ 124 h 529"/>
                <a:gd name="T26" fmla="*/ 181 w 411"/>
                <a:gd name="T27" fmla="*/ 121 h 529"/>
                <a:gd name="T28" fmla="*/ 206 w 411"/>
                <a:gd name="T29" fmla="*/ 124 h 529"/>
                <a:gd name="T30" fmla="*/ 181 w 411"/>
                <a:gd name="T31" fmla="*/ 145 h 529"/>
                <a:gd name="T32" fmla="*/ 206 w 411"/>
                <a:gd name="T33" fmla="*/ 140 h 529"/>
                <a:gd name="T34" fmla="*/ 142 w 411"/>
                <a:gd name="T35" fmla="*/ 67 h 529"/>
                <a:gd name="T36" fmla="*/ 126 w 411"/>
                <a:gd name="T37" fmla="*/ 72 h 529"/>
                <a:gd name="T38" fmla="*/ 136 w 411"/>
                <a:gd name="T39" fmla="*/ 105 h 529"/>
                <a:gd name="T40" fmla="*/ 148 w 411"/>
                <a:gd name="T41" fmla="*/ 92 h 529"/>
                <a:gd name="T42" fmla="*/ 135 w 411"/>
                <a:gd name="T43" fmla="*/ 106 h 529"/>
                <a:gd name="T44" fmla="*/ 252 w 411"/>
                <a:gd name="T45" fmla="*/ 100 h 529"/>
                <a:gd name="T46" fmla="*/ 235 w 411"/>
                <a:gd name="T47" fmla="*/ 97 h 529"/>
                <a:gd name="T48" fmla="*/ 253 w 411"/>
                <a:gd name="T49" fmla="*/ 104 h 529"/>
                <a:gd name="T50" fmla="*/ 243 w 411"/>
                <a:gd name="T51" fmla="*/ 67 h 529"/>
                <a:gd name="T52" fmla="*/ 259 w 411"/>
                <a:gd name="T53" fmla="*/ 72 h 529"/>
                <a:gd name="T54" fmla="*/ 252 w 411"/>
                <a:gd name="T55" fmla="*/ 39 h 529"/>
                <a:gd name="T56" fmla="*/ 235 w 411"/>
                <a:gd name="T57" fmla="*/ 42 h 529"/>
                <a:gd name="T58" fmla="*/ 238 w 411"/>
                <a:gd name="T59" fmla="*/ 47 h 529"/>
                <a:gd name="T60" fmla="*/ 228 w 411"/>
                <a:gd name="T61" fmla="*/ 9 h 529"/>
                <a:gd name="T62" fmla="*/ 216 w 411"/>
                <a:gd name="T63" fmla="*/ 28 h 529"/>
                <a:gd name="T64" fmla="*/ 196 w 411"/>
                <a:gd name="T65" fmla="*/ 19 h 529"/>
                <a:gd name="T66" fmla="*/ 190 w 411"/>
                <a:gd name="T67" fmla="*/ 3 h 529"/>
                <a:gd name="T68" fmla="*/ 196 w 411"/>
                <a:gd name="T69" fmla="*/ 19 h 529"/>
                <a:gd name="T70" fmla="*/ 162 w 411"/>
                <a:gd name="T71" fmla="*/ 10 h 529"/>
                <a:gd name="T72" fmla="*/ 165 w 411"/>
                <a:gd name="T73" fmla="*/ 27 h 529"/>
                <a:gd name="T74" fmla="*/ 152 w 411"/>
                <a:gd name="T75" fmla="*/ 46 h 529"/>
                <a:gd name="T76" fmla="*/ 132 w 411"/>
                <a:gd name="T77" fmla="*/ 35 h 529"/>
                <a:gd name="T78" fmla="*/ 149 w 411"/>
                <a:gd name="T79" fmla="*/ 47 h 529"/>
                <a:gd name="T80" fmla="*/ 368 w 411"/>
                <a:gd name="T81" fmla="*/ 131 h 529"/>
                <a:gd name="T82" fmla="*/ 349 w 411"/>
                <a:gd name="T83" fmla="*/ 106 h 529"/>
                <a:gd name="T84" fmla="*/ 321 w 411"/>
                <a:gd name="T85" fmla="*/ 151 h 529"/>
                <a:gd name="T86" fmla="*/ 367 w 411"/>
                <a:gd name="T87" fmla="*/ 191 h 529"/>
                <a:gd name="T88" fmla="*/ 411 w 411"/>
                <a:gd name="T89" fmla="*/ 144 h 529"/>
                <a:gd name="T90" fmla="*/ 309 w 411"/>
                <a:gd name="T91" fmla="*/ 529 h 529"/>
                <a:gd name="T92" fmla="*/ 73 w 411"/>
                <a:gd name="T93" fmla="*/ 515 h 529"/>
                <a:gd name="T94" fmla="*/ 313 w 411"/>
                <a:gd name="T95" fmla="*/ 515 h 529"/>
                <a:gd name="T96" fmla="*/ 283 w 411"/>
                <a:gd name="T97" fmla="*/ 518 h 529"/>
                <a:gd name="T98" fmla="*/ 302 w 411"/>
                <a:gd name="T99" fmla="*/ 518 h 529"/>
                <a:gd name="T100" fmla="*/ 254 w 411"/>
                <a:gd name="T101" fmla="*/ 523 h 529"/>
                <a:gd name="T102" fmla="*/ 311 w 411"/>
                <a:gd name="T103" fmla="*/ 381 h 529"/>
                <a:gd name="T104" fmla="*/ 74 w 411"/>
                <a:gd name="T105" fmla="*/ 381 h 529"/>
                <a:gd name="T106" fmla="*/ 304 w 411"/>
                <a:gd name="T107" fmla="*/ 504 h 529"/>
                <a:gd name="T108" fmla="*/ 193 w 411"/>
                <a:gd name="T109" fmla="*/ 164 h 529"/>
                <a:gd name="T110" fmla="*/ 263 w 411"/>
                <a:gd name="T111" fmla="*/ 235 h 529"/>
                <a:gd name="T112" fmla="*/ 122 w 411"/>
                <a:gd name="T113" fmla="*/ 318 h 529"/>
                <a:gd name="T114" fmla="*/ 46 w 411"/>
                <a:gd name="T115" fmla="*/ 503 h 529"/>
                <a:gd name="T116" fmla="*/ 66 w 411"/>
                <a:gd name="T117" fmla="*/ 444 h 529"/>
                <a:gd name="T118" fmla="*/ 66 w 411"/>
                <a:gd name="T119" fmla="*/ 436 h 529"/>
                <a:gd name="T120" fmla="*/ 179 w 411"/>
                <a:gd name="T121" fmla="*/ 367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1" h="529">
                  <a:moveTo>
                    <a:pt x="351" y="204"/>
                  </a:moveTo>
                  <a:cubicBezTo>
                    <a:pt x="351" y="277"/>
                    <a:pt x="351" y="277"/>
                    <a:pt x="351" y="277"/>
                  </a:cubicBezTo>
                  <a:cubicBezTo>
                    <a:pt x="272" y="318"/>
                    <a:pt x="272" y="318"/>
                    <a:pt x="272" y="318"/>
                  </a:cubicBezTo>
                  <a:cubicBezTo>
                    <a:pt x="272" y="318"/>
                    <a:pt x="272" y="318"/>
                    <a:pt x="272" y="318"/>
                  </a:cubicBezTo>
                  <a:cubicBezTo>
                    <a:pt x="269" y="318"/>
                    <a:pt x="266" y="318"/>
                    <a:pt x="262" y="318"/>
                  </a:cubicBezTo>
                  <a:cubicBezTo>
                    <a:pt x="215" y="318"/>
                    <a:pt x="215" y="318"/>
                    <a:pt x="215" y="318"/>
                  </a:cubicBezTo>
                  <a:cubicBezTo>
                    <a:pt x="200" y="353"/>
                    <a:pt x="200" y="353"/>
                    <a:pt x="200" y="353"/>
                  </a:cubicBezTo>
                  <a:cubicBezTo>
                    <a:pt x="205" y="367"/>
                    <a:pt x="205" y="367"/>
                    <a:pt x="205" y="367"/>
                  </a:cubicBezTo>
                  <a:cubicBezTo>
                    <a:pt x="304" y="367"/>
                    <a:pt x="304" y="367"/>
                    <a:pt x="304" y="367"/>
                  </a:cubicBezTo>
                  <a:cubicBezTo>
                    <a:pt x="311" y="367"/>
                    <a:pt x="317" y="372"/>
                    <a:pt x="318" y="378"/>
                  </a:cubicBezTo>
                  <a:cubicBezTo>
                    <a:pt x="388" y="333"/>
                    <a:pt x="388" y="333"/>
                    <a:pt x="388" y="333"/>
                  </a:cubicBezTo>
                  <a:cubicBezTo>
                    <a:pt x="406" y="320"/>
                    <a:pt x="411" y="293"/>
                    <a:pt x="411" y="268"/>
                  </a:cubicBezTo>
                  <a:cubicBezTo>
                    <a:pt x="411" y="204"/>
                    <a:pt x="411" y="204"/>
                    <a:pt x="411" y="204"/>
                  </a:cubicBezTo>
                  <a:lnTo>
                    <a:pt x="351" y="204"/>
                  </a:lnTo>
                  <a:close/>
                  <a:moveTo>
                    <a:pt x="186" y="147"/>
                  </a:moveTo>
                  <a:cubicBezTo>
                    <a:pt x="186" y="148"/>
                    <a:pt x="186" y="150"/>
                    <a:pt x="193" y="150"/>
                  </a:cubicBezTo>
                  <a:cubicBezTo>
                    <a:pt x="199" y="150"/>
                    <a:pt x="199" y="148"/>
                    <a:pt x="199" y="147"/>
                  </a:cubicBezTo>
                  <a:lnTo>
                    <a:pt x="186" y="147"/>
                  </a:lnTo>
                  <a:close/>
                  <a:moveTo>
                    <a:pt x="203" y="119"/>
                  </a:moveTo>
                  <a:cubicBezTo>
                    <a:pt x="205" y="119"/>
                    <a:pt x="206" y="117"/>
                    <a:pt x="206" y="115"/>
                  </a:cubicBezTo>
                  <a:cubicBezTo>
                    <a:pt x="206" y="110"/>
                    <a:pt x="209" y="96"/>
                    <a:pt x="216" y="88"/>
                  </a:cubicBezTo>
                  <a:cubicBezTo>
                    <a:pt x="220" y="83"/>
                    <a:pt x="222" y="77"/>
                    <a:pt x="222" y="69"/>
                  </a:cubicBezTo>
                  <a:cubicBezTo>
                    <a:pt x="222" y="53"/>
                    <a:pt x="209" y="40"/>
                    <a:pt x="193" y="40"/>
                  </a:cubicBezTo>
                  <a:cubicBezTo>
                    <a:pt x="176" y="40"/>
                    <a:pt x="163" y="53"/>
                    <a:pt x="163" y="69"/>
                  </a:cubicBezTo>
                  <a:cubicBezTo>
                    <a:pt x="163" y="77"/>
                    <a:pt x="166" y="83"/>
                    <a:pt x="170" y="88"/>
                  </a:cubicBezTo>
                  <a:cubicBezTo>
                    <a:pt x="176" y="96"/>
                    <a:pt x="179" y="110"/>
                    <a:pt x="179" y="115"/>
                  </a:cubicBezTo>
                  <a:cubicBezTo>
                    <a:pt x="179" y="117"/>
                    <a:pt x="180" y="119"/>
                    <a:pt x="182" y="119"/>
                  </a:cubicBezTo>
                  <a:lnTo>
                    <a:pt x="203" y="119"/>
                  </a:lnTo>
                  <a:close/>
                  <a:moveTo>
                    <a:pt x="179" y="141"/>
                  </a:moveTo>
                  <a:cubicBezTo>
                    <a:pt x="186" y="140"/>
                    <a:pt x="198" y="139"/>
                    <a:pt x="206" y="138"/>
                  </a:cubicBezTo>
                  <a:cubicBezTo>
                    <a:pt x="206" y="133"/>
                    <a:pt x="206" y="133"/>
                    <a:pt x="206" y="133"/>
                  </a:cubicBezTo>
                  <a:cubicBezTo>
                    <a:pt x="199" y="134"/>
                    <a:pt x="186" y="135"/>
                    <a:pt x="179" y="135"/>
                  </a:cubicBezTo>
                  <a:lnTo>
                    <a:pt x="179" y="141"/>
                  </a:lnTo>
                  <a:close/>
                  <a:moveTo>
                    <a:pt x="179" y="134"/>
                  </a:moveTo>
                  <a:cubicBezTo>
                    <a:pt x="186" y="133"/>
                    <a:pt x="198" y="132"/>
                    <a:pt x="206" y="131"/>
                  </a:cubicBezTo>
                  <a:cubicBezTo>
                    <a:pt x="206" y="126"/>
                    <a:pt x="206" y="126"/>
                    <a:pt x="206" y="126"/>
                  </a:cubicBezTo>
                  <a:cubicBezTo>
                    <a:pt x="199" y="127"/>
                    <a:pt x="186" y="128"/>
                    <a:pt x="179" y="128"/>
                  </a:cubicBezTo>
                  <a:lnTo>
                    <a:pt x="179" y="134"/>
                  </a:lnTo>
                  <a:close/>
                  <a:moveTo>
                    <a:pt x="206" y="124"/>
                  </a:moveTo>
                  <a:cubicBezTo>
                    <a:pt x="206" y="123"/>
                    <a:pt x="206" y="123"/>
                    <a:pt x="206" y="123"/>
                  </a:cubicBezTo>
                  <a:cubicBezTo>
                    <a:pt x="206" y="122"/>
                    <a:pt x="205" y="121"/>
                    <a:pt x="205" y="121"/>
                  </a:cubicBezTo>
                  <a:cubicBezTo>
                    <a:pt x="181" y="121"/>
                    <a:pt x="181" y="121"/>
                    <a:pt x="181" y="121"/>
                  </a:cubicBezTo>
                  <a:cubicBezTo>
                    <a:pt x="180" y="121"/>
                    <a:pt x="179" y="122"/>
                    <a:pt x="179" y="123"/>
                  </a:cubicBezTo>
                  <a:cubicBezTo>
                    <a:pt x="179" y="127"/>
                    <a:pt x="179" y="127"/>
                    <a:pt x="179" y="127"/>
                  </a:cubicBezTo>
                  <a:cubicBezTo>
                    <a:pt x="186" y="126"/>
                    <a:pt x="198" y="125"/>
                    <a:pt x="206" y="124"/>
                  </a:cubicBezTo>
                  <a:close/>
                  <a:moveTo>
                    <a:pt x="179" y="142"/>
                  </a:moveTo>
                  <a:cubicBezTo>
                    <a:pt x="179" y="143"/>
                    <a:pt x="179" y="143"/>
                    <a:pt x="179" y="143"/>
                  </a:cubicBezTo>
                  <a:cubicBezTo>
                    <a:pt x="179" y="144"/>
                    <a:pt x="180" y="145"/>
                    <a:pt x="181" y="145"/>
                  </a:cubicBezTo>
                  <a:cubicBezTo>
                    <a:pt x="205" y="145"/>
                    <a:pt x="205" y="145"/>
                    <a:pt x="205" y="145"/>
                  </a:cubicBezTo>
                  <a:cubicBezTo>
                    <a:pt x="205" y="145"/>
                    <a:pt x="206" y="144"/>
                    <a:pt x="206" y="143"/>
                  </a:cubicBezTo>
                  <a:cubicBezTo>
                    <a:pt x="206" y="140"/>
                    <a:pt x="206" y="140"/>
                    <a:pt x="206" y="140"/>
                  </a:cubicBezTo>
                  <a:cubicBezTo>
                    <a:pt x="199" y="141"/>
                    <a:pt x="186" y="142"/>
                    <a:pt x="179" y="142"/>
                  </a:cubicBezTo>
                  <a:close/>
                  <a:moveTo>
                    <a:pt x="145" y="69"/>
                  </a:moveTo>
                  <a:cubicBezTo>
                    <a:pt x="145" y="68"/>
                    <a:pt x="144" y="67"/>
                    <a:pt x="142" y="67"/>
                  </a:cubicBezTo>
                  <a:cubicBezTo>
                    <a:pt x="126" y="67"/>
                    <a:pt x="126" y="67"/>
                    <a:pt x="126" y="67"/>
                  </a:cubicBezTo>
                  <a:cubicBezTo>
                    <a:pt x="124" y="67"/>
                    <a:pt x="123" y="68"/>
                    <a:pt x="123" y="69"/>
                  </a:cubicBezTo>
                  <a:cubicBezTo>
                    <a:pt x="123" y="71"/>
                    <a:pt x="124" y="72"/>
                    <a:pt x="126" y="72"/>
                  </a:cubicBezTo>
                  <a:cubicBezTo>
                    <a:pt x="142" y="72"/>
                    <a:pt x="142" y="72"/>
                    <a:pt x="142" y="72"/>
                  </a:cubicBezTo>
                  <a:cubicBezTo>
                    <a:pt x="144" y="72"/>
                    <a:pt x="145" y="71"/>
                    <a:pt x="145" y="69"/>
                  </a:cubicBezTo>
                  <a:close/>
                  <a:moveTo>
                    <a:pt x="136" y="105"/>
                  </a:moveTo>
                  <a:cubicBezTo>
                    <a:pt x="151" y="97"/>
                    <a:pt x="151" y="97"/>
                    <a:pt x="151" y="97"/>
                  </a:cubicBezTo>
                  <a:cubicBezTo>
                    <a:pt x="152" y="96"/>
                    <a:pt x="152" y="95"/>
                    <a:pt x="152" y="93"/>
                  </a:cubicBezTo>
                  <a:cubicBezTo>
                    <a:pt x="151" y="92"/>
                    <a:pt x="149" y="91"/>
                    <a:pt x="148" y="92"/>
                  </a:cubicBezTo>
                  <a:cubicBezTo>
                    <a:pt x="133" y="100"/>
                    <a:pt x="133" y="100"/>
                    <a:pt x="133" y="100"/>
                  </a:cubicBezTo>
                  <a:cubicBezTo>
                    <a:pt x="132" y="101"/>
                    <a:pt x="132" y="103"/>
                    <a:pt x="132" y="104"/>
                  </a:cubicBezTo>
                  <a:cubicBezTo>
                    <a:pt x="133" y="105"/>
                    <a:pt x="134" y="106"/>
                    <a:pt x="135" y="106"/>
                  </a:cubicBezTo>
                  <a:cubicBezTo>
                    <a:pt x="135" y="106"/>
                    <a:pt x="136" y="106"/>
                    <a:pt x="136" y="105"/>
                  </a:cubicBezTo>
                  <a:close/>
                  <a:moveTo>
                    <a:pt x="253" y="104"/>
                  </a:moveTo>
                  <a:cubicBezTo>
                    <a:pt x="254" y="103"/>
                    <a:pt x="253" y="101"/>
                    <a:pt x="252" y="100"/>
                  </a:cubicBezTo>
                  <a:cubicBezTo>
                    <a:pt x="238" y="92"/>
                    <a:pt x="238" y="92"/>
                    <a:pt x="238" y="92"/>
                  </a:cubicBezTo>
                  <a:cubicBezTo>
                    <a:pt x="236" y="91"/>
                    <a:pt x="235" y="92"/>
                    <a:pt x="234" y="93"/>
                  </a:cubicBezTo>
                  <a:cubicBezTo>
                    <a:pt x="233" y="95"/>
                    <a:pt x="233" y="96"/>
                    <a:pt x="235" y="97"/>
                  </a:cubicBezTo>
                  <a:cubicBezTo>
                    <a:pt x="249" y="105"/>
                    <a:pt x="249" y="105"/>
                    <a:pt x="249" y="105"/>
                  </a:cubicBezTo>
                  <a:cubicBezTo>
                    <a:pt x="250" y="106"/>
                    <a:pt x="250" y="106"/>
                    <a:pt x="250" y="106"/>
                  </a:cubicBezTo>
                  <a:cubicBezTo>
                    <a:pt x="252" y="106"/>
                    <a:pt x="252" y="105"/>
                    <a:pt x="253" y="104"/>
                  </a:cubicBezTo>
                  <a:close/>
                  <a:moveTo>
                    <a:pt x="262" y="69"/>
                  </a:moveTo>
                  <a:cubicBezTo>
                    <a:pt x="262" y="68"/>
                    <a:pt x="261" y="67"/>
                    <a:pt x="259" y="67"/>
                  </a:cubicBezTo>
                  <a:cubicBezTo>
                    <a:pt x="243" y="67"/>
                    <a:pt x="243" y="67"/>
                    <a:pt x="243" y="67"/>
                  </a:cubicBezTo>
                  <a:cubicBezTo>
                    <a:pt x="241" y="67"/>
                    <a:pt x="240" y="68"/>
                    <a:pt x="240" y="69"/>
                  </a:cubicBezTo>
                  <a:cubicBezTo>
                    <a:pt x="240" y="71"/>
                    <a:pt x="241" y="72"/>
                    <a:pt x="243" y="72"/>
                  </a:cubicBezTo>
                  <a:cubicBezTo>
                    <a:pt x="259" y="72"/>
                    <a:pt x="259" y="72"/>
                    <a:pt x="259" y="72"/>
                  </a:cubicBezTo>
                  <a:cubicBezTo>
                    <a:pt x="261" y="72"/>
                    <a:pt x="262" y="71"/>
                    <a:pt x="262" y="69"/>
                  </a:cubicBezTo>
                  <a:close/>
                  <a:moveTo>
                    <a:pt x="238" y="47"/>
                  </a:moveTo>
                  <a:cubicBezTo>
                    <a:pt x="252" y="39"/>
                    <a:pt x="252" y="39"/>
                    <a:pt x="252" y="39"/>
                  </a:cubicBezTo>
                  <a:cubicBezTo>
                    <a:pt x="253" y="38"/>
                    <a:pt x="254" y="36"/>
                    <a:pt x="253" y="35"/>
                  </a:cubicBezTo>
                  <a:cubicBezTo>
                    <a:pt x="252" y="33"/>
                    <a:pt x="250" y="33"/>
                    <a:pt x="249" y="34"/>
                  </a:cubicBezTo>
                  <a:cubicBezTo>
                    <a:pt x="235" y="42"/>
                    <a:pt x="235" y="42"/>
                    <a:pt x="235" y="42"/>
                  </a:cubicBezTo>
                  <a:cubicBezTo>
                    <a:pt x="233" y="43"/>
                    <a:pt x="233" y="44"/>
                    <a:pt x="234" y="46"/>
                  </a:cubicBezTo>
                  <a:cubicBezTo>
                    <a:pt x="234" y="47"/>
                    <a:pt x="235" y="47"/>
                    <a:pt x="236" y="47"/>
                  </a:cubicBezTo>
                  <a:cubicBezTo>
                    <a:pt x="237" y="47"/>
                    <a:pt x="237" y="47"/>
                    <a:pt x="238" y="47"/>
                  </a:cubicBezTo>
                  <a:close/>
                  <a:moveTo>
                    <a:pt x="220" y="27"/>
                  </a:moveTo>
                  <a:cubicBezTo>
                    <a:pt x="229" y="13"/>
                    <a:pt x="229" y="13"/>
                    <a:pt x="229" y="13"/>
                  </a:cubicBezTo>
                  <a:cubicBezTo>
                    <a:pt x="229" y="12"/>
                    <a:pt x="229" y="10"/>
                    <a:pt x="228" y="9"/>
                  </a:cubicBezTo>
                  <a:cubicBezTo>
                    <a:pt x="226" y="8"/>
                    <a:pt x="224" y="9"/>
                    <a:pt x="224" y="10"/>
                  </a:cubicBezTo>
                  <a:cubicBezTo>
                    <a:pt x="215" y="24"/>
                    <a:pt x="215" y="24"/>
                    <a:pt x="215" y="24"/>
                  </a:cubicBezTo>
                  <a:cubicBezTo>
                    <a:pt x="214" y="26"/>
                    <a:pt x="215" y="28"/>
                    <a:pt x="216" y="28"/>
                  </a:cubicBezTo>
                  <a:cubicBezTo>
                    <a:pt x="217" y="29"/>
                    <a:pt x="217" y="29"/>
                    <a:pt x="218" y="29"/>
                  </a:cubicBezTo>
                  <a:cubicBezTo>
                    <a:pt x="219" y="29"/>
                    <a:pt x="220" y="28"/>
                    <a:pt x="220" y="27"/>
                  </a:cubicBezTo>
                  <a:close/>
                  <a:moveTo>
                    <a:pt x="196" y="19"/>
                  </a:moveTo>
                  <a:cubicBezTo>
                    <a:pt x="196" y="3"/>
                    <a:pt x="196" y="3"/>
                    <a:pt x="196" y="3"/>
                  </a:cubicBezTo>
                  <a:cubicBezTo>
                    <a:pt x="196" y="1"/>
                    <a:pt x="194" y="0"/>
                    <a:pt x="193" y="0"/>
                  </a:cubicBezTo>
                  <a:cubicBezTo>
                    <a:pt x="191" y="0"/>
                    <a:pt x="190" y="1"/>
                    <a:pt x="190" y="3"/>
                  </a:cubicBezTo>
                  <a:cubicBezTo>
                    <a:pt x="190" y="19"/>
                    <a:pt x="190" y="19"/>
                    <a:pt x="190" y="19"/>
                  </a:cubicBezTo>
                  <a:cubicBezTo>
                    <a:pt x="190" y="21"/>
                    <a:pt x="191" y="22"/>
                    <a:pt x="193" y="22"/>
                  </a:cubicBezTo>
                  <a:cubicBezTo>
                    <a:pt x="194" y="22"/>
                    <a:pt x="196" y="21"/>
                    <a:pt x="196" y="19"/>
                  </a:cubicBezTo>
                  <a:close/>
                  <a:moveTo>
                    <a:pt x="169" y="28"/>
                  </a:moveTo>
                  <a:cubicBezTo>
                    <a:pt x="170" y="28"/>
                    <a:pt x="171" y="26"/>
                    <a:pt x="170" y="24"/>
                  </a:cubicBezTo>
                  <a:cubicBezTo>
                    <a:pt x="162" y="10"/>
                    <a:pt x="162" y="10"/>
                    <a:pt x="162" y="10"/>
                  </a:cubicBezTo>
                  <a:cubicBezTo>
                    <a:pt x="161" y="9"/>
                    <a:pt x="159" y="8"/>
                    <a:pt x="158" y="9"/>
                  </a:cubicBezTo>
                  <a:cubicBezTo>
                    <a:pt x="156" y="10"/>
                    <a:pt x="156" y="12"/>
                    <a:pt x="157" y="13"/>
                  </a:cubicBezTo>
                  <a:cubicBezTo>
                    <a:pt x="165" y="27"/>
                    <a:pt x="165" y="27"/>
                    <a:pt x="165" y="27"/>
                  </a:cubicBezTo>
                  <a:cubicBezTo>
                    <a:pt x="166" y="28"/>
                    <a:pt x="167" y="29"/>
                    <a:pt x="168" y="29"/>
                  </a:cubicBezTo>
                  <a:cubicBezTo>
                    <a:pt x="168" y="29"/>
                    <a:pt x="169" y="29"/>
                    <a:pt x="169" y="28"/>
                  </a:cubicBezTo>
                  <a:close/>
                  <a:moveTo>
                    <a:pt x="152" y="46"/>
                  </a:moveTo>
                  <a:cubicBezTo>
                    <a:pt x="152" y="44"/>
                    <a:pt x="152" y="43"/>
                    <a:pt x="151" y="42"/>
                  </a:cubicBezTo>
                  <a:cubicBezTo>
                    <a:pt x="136" y="34"/>
                    <a:pt x="136" y="34"/>
                    <a:pt x="136" y="34"/>
                  </a:cubicBezTo>
                  <a:cubicBezTo>
                    <a:pt x="135" y="33"/>
                    <a:pt x="133" y="33"/>
                    <a:pt x="132" y="35"/>
                  </a:cubicBezTo>
                  <a:cubicBezTo>
                    <a:pt x="132" y="36"/>
                    <a:pt x="132" y="38"/>
                    <a:pt x="133" y="39"/>
                  </a:cubicBezTo>
                  <a:cubicBezTo>
                    <a:pt x="148" y="47"/>
                    <a:pt x="148" y="47"/>
                    <a:pt x="148" y="47"/>
                  </a:cubicBezTo>
                  <a:cubicBezTo>
                    <a:pt x="148" y="47"/>
                    <a:pt x="149" y="47"/>
                    <a:pt x="149" y="47"/>
                  </a:cubicBezTo>
                  <a:cubicBezTo>
                    <a:pt x="150" y="47"/>
                    <a:pt x="151" y="47"/>
                    <a:pt x="152" y="46"/>
                  </a:cubicBezTo>
                  <a:close/>
                  <a:moveTo>
                    <a:pt x="400" y="131"/>
                  </a:moveTo>
                  <a:cubicBezTo>
                    <a:pt x="368" y="131"/>
                    <a:pt x="368" y="131"/>
                    <a:pt x="368" y="131"/>
                  </a:cubicBezTo>
                  <a:cubicBezTo>
                    <a:pt x="368" y="106"/>
                    <a:pt x="368" y="106"/>
                    <a:pt x="368" y="106"/>
                  </a:cubicBezTo>
                  <a:cubicBezTo>
                    <a:pt x="368" y="101"/>
                    <a:pt x="364" y="97"/>
                    <a:pt x="359" y="97"/>
                  </a:cubicBezTo>
                  <a:cubicBezTo>
                    <a:pt x="353" y="97"/>
                    <a:pt x="349" y="101"/>
                    <a:pt x="349" y="106"/>
                  </a:cubicBezTo>
                  <a:cubicBezTo>
                    <a:pt x="349" y="158"/>
                    <a:pt x="349" y="158"/>
                    <a:pt x="349" y="158"/>
                  </a:cubicBezTo>
                  <a:cubicBezTo>
                    <a:pt x="335" y="148"/>
                    <a:pt x="335" y="148"/>
                    <a:pt x="335" y="148"/>
                  </a:cubicBezTo>
                  <a:cubicBezTo>
                    <a:pt x="330" y="145"/>
                    <a:pt x="324" y="146"/>
                    <a:pt x="321" y="151"/>
                  </a:cubicBezTo>
                  <a:cubicBezTo>
                    <a:pt x="319" y="155"/>
                    <a:pt x="320" y="161"/>
                    <a:pt x="324" y="164"/>
                  </a:cubicBezTo>
                  <a:cubicBezTo>
                    <a:pt x="347" y="179"/>
                    <a:pt x="347" y="179"/>
                    <a:pt x="347" y="179"/>
                  </a:cubicBezTo>
                  <a:cubicBezTo>
                    <a:pt x="349" y="180"/>
                    <a:pt x="358" y="191"/>
                    <a:pt x="367" y="191"/>
                  </a:cubicBezTo>
                  <a:cubicBezTo>
                    <a:pt x="370" y="191"/>
                    <a:pt x="390" y="191"/>
                    <a:pt x="396" y="191"/>
                  </a:cubicBezTo>
                  <a:cubicBezTo>
                    <a:pt x="403" y="191"/>
                    <a:pt x="411" y="186"/>
                    <a:pt x="411" y="178"/>
                  </a:cubicBezTo>
                  <a:cubicBezTo>
                    <a:pt x="411" y="144"/>
                    <a:pt x="411" y="144"/>
                    <a:pt x="411" y="144"/>
                  </a:cubicBezTo>
                  <a:cubicBezTo>
                    <a:pt x="411" y="137"/>
                    <a:pt x="406" y="131"/>
                    <a:pt x="400" y="131"/>
                  </a:cubicBezTo>
                  <a:close/>
                  <a:moveTo>
                    <a:pt x="313" y="526"/>
                  </a:moveTo>
                  <a:cubicBezTo>
                    <a:pt x="313" y="527"/>
                    <a:pt x="311" y="529"/>
                    <a:pt x="309" y="529"/>
                  </a:cubicBezTo>
                  <a:cubicBezTo>
                    <a:pt x="76" y="529"/>
                    <a:pt x="76" y="529"/>
                    <a:pt x="76" y="529"/>
                  </a:cubicBezTo>
                  <a:cubicBezTo>
                    <a:pt x="74" y="529"/>
                    <a:pt x="73" y="527"/>
                    <a:pt x="73" y="526"/>
                  </a:cubicBezTo>
                  <a:cubicBezTo>
                    <a:pt x="73" y="515"/>
                    <a:pt x="73" y="515"/>
                    <a:pt x="73" y="515"/>
                  </a:cubicBezTo>
                  <a:cubicBezTo>
                    <a:pt x="73" y="513"/>
                    <a:pt x="74" y="512"/>
                    <a:pt x="76" y="512"/>
                  </a:cubicBezTo>
                  <a:cubicBezTo>
                    <a:pt x="309" y="512"/>
                    <a:pt x="309" y="512"/>
                    <a:pt x="309" y="512"/>
                  </a:cubicBezTo>
                  <a:cubicBezTo>
                    <a:pt x="311" y="512"/>
                    <a:pt x="313" y="513"/>
                    <a:pt x="313" y="515"/>
                  </a:cubicBezTo>
                  <a:lnTo>
                    <a:pt x="313" y="526"/>
                  </a:lnTo>
                  <a:close/>
                  <a:moveTo>
                    <a:pt x="302" y="518"/>
                  </a:moveTo>
                  <a:cubicBezTo>
                    <a:pt x="283" y="518"/>
                    <a:pt x="283" y="518"/>
                    <a:pt x="283" y="518"/>
                  </a:cubicBezTo>
                  <a:cubicBezTo>
                    <a:pt x="283" y="523"/>
                    <a:pt x="283" y="523"/>
                    <a:pt x="283" y="523"/>
                  </a:cubicBezTo>
                  <a:cubicBezTo>
                    <a:pt x="302" y="523"/>
                    <a:pt x="302" y="523"/>
                    <a:pt x="302" y="523"/>
                  </a:cubicBezTo>
                  <a:lnTo>
                    <a:pt x="302" y="518"/>
                  </a:lnTo>
                  <a:close/>
                  <a:moveTo>
                    <a:pt x="273" y="518"/>
                  </a:moveTo>
                  <a:cubicBezTo>
                    <a:pt x="254" y="518"/>
                    <a:pt x="254" y="518"/>
                    <a:pt x="254" y="518"/>
                  </a:cubicBezTo>
                  <a:cubicBezTo>
                    <a:pt x="254" y="523"/>
                    <a:pt x="254" y="523"/>
                    <a:pt x="254" y="523"/>
                  </a:cubicBezTo>
                  <a:cubicBezTo>
                    <a:pt x="273" y="523"/>
                    <a:pt x="273" y="523"/>
                    <a:pt x="273" y="523"/>
                  </a:cubicBezTo>
                  <a:lnTo>
                    <a:pt x="273" y="518"/>
                  </a:lnTo>
                  <a:close/>
                  <a:moveTo>
                    <a:pt x="311" y="381"/>
                  </a:moveTo>
                  <a:cubicBezTo>
                    <a:pt x="311" y="377"/>
                    <a:pt x="308" y="374"/>
                    <a:pt x="304" y="374"/>
                  </a:cubicBezTo>
                  <a:cubicBezTo>
                    <a:pt x="81" y="374"/>
                    <a:pt x="81" y="374"/>
                    <a:pt x="81" y="374"/>
                  </a:cubicBezTo>
                  <a:cubicBezTo>
                    <a:pt x="77" y="374"/>
                    <a:pt x="74" y="377"/>
                    <a:pt x="74" y="381"/>
                  </a:cubicBezTo>
                  <a:cubicBezTo>
                    <a:pt x="74" y="497"/>
                    <a:pt x="74" y="497"/>
                    <a:pt x="74" y="497"/>
                  </a:cubicBezTo>
                  <a:cubicBezTo>
                    <a:pt x="74" y="501"/>
                    <a:pt x="77" y="504"/>
                    <a:pt x="81" y="504"/>
                  </a:cubicBezTo>
                  <a:cubicBezTo>
                    <a:pt x="304" y="504"/>
                    <a:pt x="304" y="504"/>
                    <a:pt x="304" y="504"/>
                  </a:cubicBezTo>
                  <a:cubicBezTo>
                    <a:pt x="308" y="504"/>
                    <a:pt x="311" y="501"/>
                    <a:pt x="311" y="497"/>
                  </a:cubicBezTo>
                  <a:lnTo>
                    <a:pt x="311" y="381"/>
                  </a:lnTo>
                  <a:close/>
                  <a:moveTo>
                    <a:pt x="193" y="164"/>
                  </a:moveTo>
                  <a:cubicBezTo>
                    <a:pt x="154" y="164"/>
                    <a:pt x="122" y="196"/>
                    <a:pt x="122" y="235"/>
                  </a:cubicBezTo>
                  <a:cubicBezTo>
                    <a:pt x="122" y="273"/>
                    <a:pt x="154" y="305"/>
                    <a:pt x="193" y="305"/>
                  </a:cubicBezTo>
                  <a:cubicBezTo>
                    <a:pt x="232" y="305"/>
                    <a:pt x="263" y="273"/>
                    <a:pt x="263" y="235"/>
                  </a:cubicBezTo>
                  <a:cubicBezTo>
                    <a:pt x="263" y="196"/>
                    <a:pt x="232" y="164"/>
                    <a:pt x="193" y="164"/>
                  </a:cubicBezTo>
                  <a:close/>
                  <a:moveTo>
                    <a:pt x="170" y="318"/>
                  </a:moveTo>
                  <a:cubicBezTo>
                    <a:pt x="122" y="318"/>
                    <a:pt x="122" y="318"/>
                    <a:pt x="122" y="318"/>
                  </a:cubicBezTo>
                  <a:cubicBezTo>
                    <a:pt x="84" y="318"/>
                    <a:pt x="67" y="333"/>
                    <a:pt x="53" y="363"/>
                  </a:cubicBezTo>
                  <a:cubicBezTo>
                    <a:pt x="40" y="392"/>
                    <a:pt x="24" y="426"/>
                    <a:pt x="11" y="456"/>
                  </a:cubicBezTo>
                  <a:cubicBezTo>
                    <a:pt x="0" y="481"/>
                    <a:pt x="20" y="507"/>
                    <a:pt x="46" y="503"/>
                  </a:cubicBezTo>
                  <a:cubicBezTo>
                    <a:pt x="53" y="502"/>
                    <a:pt x="60" y="501"/>
                    <a:pt x="67" y="500"/>
                  </a:cubicBezTo>
                  <a:cubicBezTo>
                    <a:pt x="67" y="499"/>
                    <a:pt x="66" y="498"/>
                    <a:pt x="66" y="497"/>
                  </a:cubicBezTo>
                  <a:cubicBezTo>
                    <a:pt x="66" y="444"/>
                    <a:pt x="66" y="444"/>
                    <a:pt x="66" y="444"/>
                  </a:cubicBezTo>
                  <a:cubicBezTo>
                    <a:pt x="50" y="446"/>
                    <a:pt x="50" y="446"/>
                    <a:pt x="50" y="446"/>
                  </a:cubicBezTo>
                  <a:cubicBezTo>
                    <a:pt x="49" y="439"/>
                    <a:pt x="49" y="439"/>
                    <a:pt x="49" y="439"/>
                  </a:cubicBezTo>
                  <a:cubicBezTo>
                    <a:pt x="66" y="436"/>
                    <a:pt x="66" y="436"/>
                    <a:pt x="66" y="436"/>
                  </a:cubicBezTo>
                  <a:cubicBezTo>
                    <a:pt x="66" y="381"/>
                    <a:pt x="66" y="381"/>
                    <a:pt x="66" y="381"/>
                  </a:cubicBezTo>
                  <a:cubicBezTo>
                    <a:pt x="66" y="373"/>
                    <a:pt x="73" y="367"/>
                    <a:pt x="81" y="367"/>
                  </a:cubicBezTo>
                  <a:cubicBezTo>
                    <a:pt x="179" y="367"/>
                    <a:pt x="179" y="367"/>
                    <a:pt x="179" y="367"/>
                  </a:cubicBezTo>
                  <a:cubicBezTo>
                    <a:pt x="185" y="353"/>
                    <a:pt x="185" y="353"/>
                    <a:pt x="185" y="353"/>
                  </a:cubicBezTo>
                  <a:lnTo>
                    <a:pt x="170" y="3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378"/>
              <a:endParaRPr lang="ja-JP" altLang="en-US">
                <a:solidFill>
                  <a:prstClr val="black"/>
                </a:solidFill>
                <a:latin typeface="メイリオ"/>
                <a:ea typeface="メイリオ"/>
              </a:endParaRPr>
            </a:p>
          </p:txBody>
        </p:sp>
        <p:sp>
          <p:nvSpPr>
            <p:cNvPr id="35" name="正方形/長方形 34"/>
            <p:cNvSpPr/>
            <p:nvPr/>
          </p:nvSpPr>
          <p:spPr>
            <a:xfrm>
              <a:off x="2996408" y="3295438"/>
              <a:ext cx="4203884" cy="400110"/>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71446" indent="-171446" defTabSz="914378">
                <a:buClr>
                  <a:srgbClr val="F18F60"/>
                </a:buClr>
                <a:buFont typeface="Wingdings" panose="05000000000000000000" pitchFamily="2" charset="2"/>
                <a:buChar char="l"/>
                <a:defRPr/>
              </a:pPr>
              <a:r>
                <a:rPr lang="ja-JP" altLang="en-US" sz="2000" b="1">
                  <a:solidFill>
                    <a:prstClr val="black"/>
                  </a:solidFill>
                  <a:latin typeface="メイリオ"/>
                  <a:ea typeface="メイリオ"/>
                </a:rPr>
                <a:t>プロジェクトの入力、管理が簡単</a:t>
              </a:r>
            </a:p>
          </p:txBody>
        </p:sp>
      </p:grpSp>
      <p:sp>
        <p:nvSpPr>
          <p:cNvPr id="95" name="スライド番号プレースホルダー 1"/>
          <p:cNvSpPr>
            <a:spLocks noGrp="1"/>
          </p:cNvSpPr>
          <p:nvPr>
            <p:ph type="sldNum" sz="quarter" idx="12"/>
          </p:nvPr>
        </p:nvSpPr>
        <p:spPr>
          <a:xfrm>
            <a:off x="8532000" y="4932000"/>
            <a:ext cx="360000" cy="135000"/>
          </a:xfrm>
        </p:spPr>
        <p:txBody>
          <a:bodyPr/>
          <a:lstStyle/>
          <a:p>
            <a:pPr defTabSz="914378"/>
            <a:fld id="{78AE49ED-73EF-499C-8307-28EB0E7CF529}" type="slidenum">
              <a:rPr lang="ja-JP" altLang="en-US">
                <a:solidFill>
                  <a:prstClr val="black">
                    <a:lumMod val="50000"/>
                    <a:lumOff val="50000"/>
                  </a:prstClr>
                </a:solidFill>
                <a:latin typeface="メイリオ"/>
                <a:ea typeface="メイリオ"/>
              </a:rPr>
              <a:pPr defTabSz="914378"/>
              <a:t>63</a:t>
            </a:fld>
            <a:endParaRPr lang="ja-JP" altLang="en-US">
              <a:solidFill>
                <a:prstClr val="black">
                  <a:lumMod val="50000"/>
                  <a:lumOff val="50000"/>
                </a:prstClr>
              </a:solidFill>
              <a:latin typeface="メイリオ"/>
              <a:ea typeface="メイリオ"/>
            </a:endParaRPr>
          </a:p>
        </p:txBody>
      </p:sp>
    </p:spTree>
    <p:extLst>
      <p:ext uri="{BB962C8B-B14F-4D97-AF65-F5344CB8AC3E}">
        <p14:creationId xmlns:p14="http://schemas.microsoft.com/office/powerpoint/2010/main" val="340627175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64</a:t>
            </a:fld>
            <a:endParaRPr kumimoji="1" lang="ja-JP" altLang="en-US"/>
          </a:p>
        </p:txBody>
      </p:sp>
      <p:sp>
        <p:nvSpPr>
          <p:cNvPr id="36" name="フッター プレースホルダー 1"/>
          <p:cNvSpPr>
            <a:spLocks noGrp="1"/>
          </p:cNvSpPr>
          <p:nvPr>
            <p:ph type="ftr" sz="quarter" idx="3"/>
          </p:nvPr>
        </p:nvSpPr>
        <p:spPr/>
        <p:txBody>
          <a:bodyPr/>
          <a:lstStyle/>
          <a:p>
            <a:r>
              <a:rPr lang="en-US" altLang="ja-JP"/>
              <a:t>©Canon IT Solutions Inc.  All rights reserved.</a:t>
            </a:r>
            <a:endParaRPr lang="ja-JP" altLang="en-US"/>
          </a:p>
        </p:txBody>
      </p:sp>
      <p:sp>
        <p:nvSpPr>
          <p:cNvPr id="5" name="テキスト プレースホルダー 4"/>
          <p:cNvSpPr>
            <a:spLocks noGrp="1"/>
          </p:cNvSpPr>
          <p:nvPr>
            <p:ph type="body" sz="quarter" idx="16"/>
          </p:nvPr>
        </p:nvSpPr>
        <p:spPr/>
        <p:txBody>
          <a:bodyPr/>
          <a:lstStyle/>
          <a:p>
            <a:r>
              <a:rPr lang="ja-JP" altLang="en-US"/>
              <a:t>特長１ 打刻管理：いつでもどこでも使いやすい</a:t>
            </a:r>
          </a:p>
          <a:p>
            <a:endParaRPr kumimoji="1" lang="ja-JP" altLang="en-US"/>
          </a:p>
        </p:txBody>
      </p:sp>
      <p:sp>
        <p:nvSpPr>
          <p:cNvPr id="13" name="テキスト プレースホルダー 12"/>
          <p:cNvSpPr>
            <a:spLocks noGrp="1"/>
          </p:cNvSpPr>
          <p:nvPr>
            <p:ph type="body" sz="quarter" idx="17"/>
          </p:nvPr>
        </p:nvSpPr>
        <p:spPr/>
        <p:txBody>
          <a:bodyPr/>
          <a:lstStyle/>
          <a:p>
            <a:r>
              <a:rPr lang="ja-JP" altLang="en-US">
                <a:cs typeface="メイリオ" pitchFamily="50" charset="-128"/>
              </a:rPr>
              <a:t>さまざまな打刻形式に対応。スマホ打刻は位置情報も取得できます</a:t>
            </a:r>
          </a:p>
          <a:p>
            <a:endParaRPr kumimoji="1" lang="ja-JP" altLang="en-US"/>
          </a:p>
        </p:txBody>
      </p:sp>
      <p:sp>
        <p:nvSpPr>
          <p:cNvPr id="6" name="タイトル 5"/>
          <p:cNvSpPr>
            <a:spLocks noGrp="1"/>
          </p:cNvSpPr>
          <p:nvPr>
            <p:ph type="title"/>
          </p:nvPr>
        </p:nvSpPr>
        <p:spPr/>
        <p:txBody>
          <a:bodyPr/>
          <a:lstStyle/>
          <a:p>
            <a:r>
              <a:rPr lang="ja-JP" altLang="en-US" sz="2400"/>
              <a:t>勤怠管理の特長</a:t>
            </a:r>
          </a:p>
        </p:txBody>
      </p:sp>
      <p:sp>
        <p:nvSpPr>
          <p:cNvPr id="56" name="角丸四角形 55"/>
          <p:cNvSpPr/>
          <p:nvPr/>
        </p:nvSpPr>
        <p:spPr>
          <a:xfrm>
            <a:off x="1216375" y="1455626"/>
            <a:ext cx="2232990" cy="390137"/>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en-US" altLang="ja-JP" sz="1400"/>
              <a:t>WEB</a:t>
            </a:r>
            <a:r>
              <a:rPr kumimoji="1" lang="ja-JP" altLang="en-US" sz="1400"/>
              <a:t>打刻</a:t>
            </a:r>
          </a:p>
        </p:txBody>
      </p:sp>
      <p:sp>
        <p:nvSpPr>
          <p:cNvPr id="57" name="角丸四角形 56"/>
          <p:cNvSpPr/>
          <p:nvPr/>
        </p:nvSpPr>
        <p:spPr>
          <a:xfrm>
            <a:off x="5484651" y="2001027"/>
            <a:ext cx="2225722" cy="390137"/>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ja-JP" altLang="en-US" sz="1400"/>
              <a:t>その他打刻機器連携</a:t>
            </a:r>
            <a:endParaRPr kumimoji="1" lang="ja-JP" altLang="en-US" sz="1400"/>
          </a:p>
        </p:txBody>
      </p:sp>
      <p:sp>
        <p:nvSpPr>
          <p:cNvPr id="61" name="角丸四角形 60"/>
          <p:cNvSpPr/>
          <p:nvPr/>
        </p:nvSpPr>
        <p:spPr>
          <a:xfrm>
            <a:off x="1223643" y="3190961"/>
            <a:ext cx="2225722" cy="390137"/>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sz="1400"/>
              <a:t>スマホ打刻</a:t>
            </a:r>
          </a:p>
        </p:txBody>
      </p:sp>
      <p:sp>
        <p:nvSpPr>
          <p:cNvPr id="62" name="object 31"/>
          <p:cNvSpPr/>
          <p:nvPr/>
        </p:nvSpPr>
        <p:spPr>
          <a:xfrm>
            <a:off x="1115616" y="1908930"/>
            <a:ext cx="1642732" cy="1000892"/>
          </a:xfrm>
          <a:prstGeom prst="rect">
            <a:avLst/>
          </a:prstGeom>
          <a:blipFill>
            <a:blip r:embed="rId3" cstate="print"/>
            <a:stretch>
              <a:fillRect/>
            </a:stretch>
          </a:blipFill>
          <a:ln>
            <a:solidFill>
              <a:schemeClr val="bg1">
                <a:lumMod val="75000"/>
              </a:schemeClr>
            </a:solidFill>
          </a:ln>
        </p:spPr>
        <p:txBody>
          <a:bodyPr wrap="square" lIns="0" tIns="0" rIns="0" bIns="0" rtlCol="0"/>
          <a:lstStyle/>
          <a:p>
            <a:endParaRPr/>
          </a:p>
        </p:txBody>
      </p:sp>
      <p:sp>
        <p:nvSpPr>
          <p:cNvPr id="63" name="角丸四角形吹き出し 62"/>
          <p:cNvSpPr/>
          <p:nvPr/>
        </p:nvSpPr>
        <p:spPr>
          <a:xfrm>
            <a:off x="2894824" y="1970098"/>
            <a:ext cx="1137116" cy="535337"/>
          </a:xfrm>
          <a:prstGeom prst="wedgeRoundRectCallout">
            <a:avLst>
              <a:gd name="adj1" fmla="val -73429"/>
              <a:gd name="adj2" fmla="val -1999"/>
              <a:gd name="adj3" fmla="val 16667"/>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1050">
                <a:solidFill>
                  <a:schemeClr val="tx1"/>
                </a:solidFill>
              </a:rPr>
              <a:t>インターバル</a:t>
            </a:r>
            <a:endParaRPr kumimoji="1" lang="en-US" altLang="ja-JP" sz="1050">
              <a:solidFill>
                <a:schemeClr val="tx1"/>
              </a:solidFill>
            </a:endParaRPr>
          </a:p>
          <a:p>
            <a:pPr algn="ctr"/>
            <a:r>
              <a:rPr kumimoji="1" lang="ja-JP" altLang="en-US" sz="1050">
                <a:solidFill>
                  <a:schemeClr val="tx1"/>
                </a:solidFill>
              </a:rPr>
              <a:t>勤務対応</a:t>
            </a:r>
          </a:p>
        </p:txBody>
      </p:sp>
      <p:grpSp>
        <p:nvGrpSpPr>
          <p:cNvPr id="64" name="PC"/>
          <p:cNvGrpSpPr/>
          <p:nvPr/>
        </p:nvGrpSpPr>
        <p:grpSpPr>
          <a:xfrm>
            <a:off x="4896997" y="2768678"/>
            <a:ext cx="1608701" cy="950527"/>
            <a:chOff x="2603261" y="2726637"/>
            <a:chExt cx="1047600" cy="536878"/>
          </a:xfrm>
        </p:grpSpPr>
        <p:sp>
          <p:nvSpPr>
            <p:cNvPr id="65" name="Freeform 52"/>
            <p:cNvSpPr>
              <a:spLocks noEditPoints="1"/>
            </p:cNvSpPr>
            <p:nvPr/>
          </p:nvSpPr>
          <p:spPr bwMode="auto">
            <a:xfrm>
              <a:off x="2603261" y="2726637"/>
              <a:ext cx="714483" cy="453758"/>
            </a:xfrm>
            <a:custGeom>
              <a:avLst/>
              <a:gdLst>
                <a:gd name="T0" fmla="*/ 479 w 479"/>
                <a:gd name="T1" fmla="*/ 291 h 308"/>
                <a:gd name="T2" fmla="*/ 479 w 479"/>
                <a:gd name="T3" fmla="*/ 297 h 308"/>
                <a:gd name="T4" fmla="*/ 467 w 479"/>
                <a:gd name="T5" fmla="*/ 308 h 308"/>
                <a:gd name="T6" fmla="*/ 12 w 479"/>
                <a:gd name="T7" fmla="*/ 308 h 308"/>
                <a:gd name="T8" fmla="*/ 0 w 479"/>
                <a:gd name="T9" fmla="*/ 297 h 308"/>
                <a:gd name="T10" fmla="*/ 0 w 479"/>
                <a:gd name="T11" fmla="*/ 291 h 308"/>
                <a:gd name="T12" fmla="*/ 58 w 479"/>
                <a:gd name="T13" fmla="*/ 244 h 308"/>
                <a:gd name="T14" fmla="*/ 58 w 479"/>
                <a:gd name="T15" fmla="*/ 11 h 308"/>
                <a:gd name="T16" fmla="*/ 69 w 479"/>
                <a:gd name="T17" fmla="*/ 0 h 308"/>
                <a:gd name="T18" fmla="*/ 410 w 479"/>
                <a:gd name="T19" fmla="*/ 0 h 308"/>
                <a:gd name="T20" fmla="*/ 421 w 479"/>
                <a:gd name="T21" fmla="*/ 11 h 308"/>
                <a:gd name="T22" fmla="*/ 421 w 479"/>
                <a:gd name="T23" fmla="*/ 244 h 308"/>
                <a:gd name="T24" fmla="*/ 479 w 479"/>
                <a:gd name="T25" fmla="*/ 291 h 308"/>
                <a:gd name="T26" fmla="*/ 399 w 479"/>
                <a:gd name="T27" fmla="*/ 23 h 308"/>
                <a:gd name="T28" fmla="*/ 81 w 479"/>
                <a:gd name="T29" fmla="*/ 23 h 308"/>
                <a:gd name="T30" fmla="*/ 81 w 479"/>
                <a:gd name="T31" fmla="*/ 222 h 308"/>
                <a:gd name="T32" fmla="*/ 399 w 479"/>
                <a:gd name="T33" fmla="*/ 222 h 308"/>
                <a:gd name="T34" fmla="*/ 399 w 479"/>
                <a:gd name="T35" fmla="*/ 23 h 308"/>
                <a:gd name="T36" fmla="*/ 291 w 479"/>
                <a:gd name="T37" fmla="*/ 289 h 308"/>
                <a:gd name="T38" fmla="*/ 299 w 479"/>
                <a:gd name="T39" fmla="*/ 284 h 308"/>
                <a:gd name="T40" fmla="*/ 299 w 479"/>
                <a:gd name="T41" fmla="*/ 277 h 308"/>
                <a:gd name="T42" fmla="*/ 291 w 479"/>
                <a:gd name="T43" fmla="*/ 264 h 308"/>
                <a:gd name="T44" fmla="*/ 283 w 479"/>
                <a:gd name="T45" fmla="*/ 260 h 308"/>
                <a:gd name="T46" fmla="*/ 196 w 479"/>
                <a:gd name="T47" fmla="*/ 260 h 308"/>
                <a:gd name="T48" fmla="*/ 188 w 479"/>
                <a:gd name="T49" fmla="*/ 264 h 308"/>
                <a:gd name="T50" fmla="*/ 180 w 479"/>
                <a:gd name="T51" fmla="*/ 277 h 308"/>
                <a:gd name="T52" fmla="*/ 180 w 479"/>
                <a:gd name="T53" fmla="*/ 284 h 308"/>
                <a:gd name="T54" fmla="*/ 188 w 479"/>
                <a:gd name="T55" fmla="*/ 289 h 308"/>
                <a:gd name="T56" fmla="*/ 291 w 479"/>
                <a:gd name="T57" fmla="*/ 289 h 308"/>
                <a:gd name="T58" fmla="*/ 291 w 479"/>
                <a:gd name="T59" fmla="*/ 283 h 308"/>
                <a:gd name="T60" fmla="*/ 294 w 479"/>
                <a:gd name="T61" fmla="*/ 280 h 308"/>
                <a:gd name="T62" fmla="*/ 286 w 479"/>
                <a:gd name="T63" fmla="*/ 267 h 308"/>
                <a:gd name="T64" fmla="*/ 283 w 479"/>
                <a:gd name="T65" fmla="*/ 265 h 308"/>
                <a:gd name="T66" fmla="*/ 196 w 479"/>
                <a:gd name="T67" fmla="*/ 265 h 308"/>
                <a:gd name="T68" fmla="*/ 193 w 479"/>
                <a:gd name="T69" fmla="*/ 267 h 308"/>
                <a:gd name="T70" fmla="*/ 185 w 479"/>
                <a:gd name="T71" fmla="*/ 280 h 308"/>
                <a:gd name="T72" fmla="*/ 188 w 479"/>
                <a:gd name="T73" fmla="*/ 283 h 308"/>
                <a:gd name="T74" fmla="*/ 291 w 479"/>
                <a:gd name="T75" fmla="*/ 283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9" h="308">
                  <a:moveTo>
                    <a:pt x="479" y="291"/>
                  </a:moveTo>
                  <a:cubicBezTo>
                    <a:pt x="479" y="297"/>
                    <a:pt x="479" y="297"/>
                    <a:pt x="479" y="297"/>
                  </a:cubicBezTo>
                  <a:cubicBezTo>
                    <a:pt x="479" y="303"/>
                    <a:pt x="474" y="308"/>
                    <a:pt x="467" y="308"/>
                  </a:cubicBezTo>
                  <a:cubicBezTo>
                    <a:pt x="12" y="308"/>
                    <a:pt x="12" y="308"/>
                    <a:pt x="12" y="308"/>
                  </a:cubicBezTo>
                  <a:cubicBezTo>
                    <a:pt x="6" y="308"/>
                    <a:pt x="0" y="303"/>
                    <a:pt x="0" y="297"/>
                  </a:cubicBezTo>
                  <a:cubicBezTo>
                    <a:pt x="0" y="291"/>
                    <a:pt x="0" y="291"/>
                    <a:pt x="0" y="291"/>
                  </a:cubicBezTo>
                  <a:cubicBezTo>
                    <a:pt x="58" y="244"/>
                    <a:pt x="58" y="244"/>
                    <a:pt x="58" y="244"/>
                  </a:cubicBezTo>
                  <a:cubicBezTo>
                    <a:pt x="58" y="11"/>
                    <a:pt x="58" y="11"/>
                    <a:pt x="58" y="11"/>
                  </a:cubicBezTo>
                  <a:cubicBezTo>
                    <a:pt x="58" y="5"/>
                    <a:pt x="63" y="0"/>
                    <a:pt x="69" y="0"/>
                  </a:cubicBezTo>
                  <a:cubicBezTo>
                    <a:pt x="410" y="0"/>
                    <a:pt x="410" y="0"/>
                    <a:pt x="410" y="0"/>
                  </a:cubicBezTo>
                  <a:cubicBezTo>
                    <a:pt x="416" y="0"/>
                    <a:pt x="421" y="5"/>
                    <a:pt x="421" y="11"/>
                  </a:cubicBezTo>
                  <a:cubicBezTo>
                    <a:pt x="421" y="244"/>
                    <a:pt x="421" y="244"/>
                    <a:pt x="421" y="244"/>
                  </a:cubicBezTo>
                  <a:lnTo>
                    <a:pt x="479" y="291"/>
                  </a:lnTo>
                  <a:close/>
                  <a:moveTo>
                    <a:pt x="399" y="23"/>
                  </a:moveTo>
                  <a:cubicBezTo>
                    <a:pt x="81" y="23"/>
                    <a:pt x="81" y="23"/>
                    <a:pt x="81" y="23"/>
                  </a:cubicBezTo>
                  <a:cubicBezTo>
                    <a:pt x="81" y="222"/>
                    <a:pt x="81" y="222"/>
                    <a:pt x="81" y="222"/>
                  </a:cubicBezTo>
                  <a:cubicBezTo>
                    <a:pt x="399" y="222"/>
                    <a:pt x="399" y="222"/>
                    <a:pt x="399" y="222"/>
                  </a:cubicBezTo>
                  <a:lnTo>
                    <a:pt x="399" y="23"/>
                  </a:lnTo>
                  <a:close/>
                  <a:moveTo>
                    <a:pt x="291" y="289"/>
                  </a:moveTo>
                  <a:cubicBezTo>
                    <a:pt x="295" y="289"/>
                    <a:pt x="298" y="287"/>
                    <a:pt x="299" y="284"/>
                  </a:cubicBezTo>
                  <a:cubicBezTo>
                    <a:pt x="301" y="282"/>
                    <a:pt x="301" y="279"/>
                    <a:pt x="299" y="277"/>
                  </a:cubicBezTo>
                  <a:cubicBezTo>
                    <a:pt x="291" y="264"/>
                    <a:pt x="291" y="264"/>
                    <a:pt x="291" y="264"/>
                  </a:cubicBezTo>
                  <a:cubicBezTo>
                    <a:pt x="289" y="261"/>
                    <a:pt x="286" y="260"/>
                    <a:pt x="283" y="260"/>
                  </a:cubicBezTo>
                  <a:cubicBezTo>
                    <a:pt x="196" y="260"/>
                    <a:pt x="196" y="260"/>
                    <a:pt x="196" y="260"/>
                  </a:cubicBezTo>
                  <a:cubicBezTo>
                    <a:pt x="193" y="260"/>
                    <a:pt x="190" y="261"/>
                    <a:pt x="188" y="264"/>
                  </a:cubicBezTo>
                  <a:cubicBezTo>
                    <a:pt x="180" y="277"/>
                    <a:pt x="180" y="277"/>
                    <a:pt x="180" y="277"/>
                  </a:cubicBezTo>
                  <a:cubicBezTo>
                    <a:pt x="179" y="279"/>
                    <a:pt x="179" y="282"/>
                    <a:pt x="180" y="284"/>
                  </a:cubicBezTo>
                  <a:cubicBezTo>
                    <a:pt x="181" y="287"/>
                    <a:pt x="185" y="289"/>
                    <a:pt x="188" y="289"/>
                  </a:cubicBezTo>
                  <a:lnTo>
                    <a:pt x="291" y="289"/>
                  </a:lnTo>
                  <a:close/>
                  <a:moveTo>
                    <a:pt x="291" y="283"/>
                  </a:moveTo>
                  <a:cubicBezTo>
                    <a:pt x="294" y="283"/>
                    <a:pt x="295" y="282"/>
                    <a:pt x="294" y="280"/>
                  </a:cubicBezTo>
                  <a:cubicBezTo>
                    <a:pt x="286" y="267"/>
                    <a:pt x="286" y="267"/>
                    <a:pt x="286" y="267"/>
                  </a:cubicBezTo>
                  <a:cubicBezTo>
                    <a:pt x="286" y="266"/>
                    <a:pt x="284" y="265"/>
                    <a:pt x="283" y="265"/>
                  </a:cubicBezTo>
                  <a:cubicBezTo>
                    <a:pt x="196" y="265"/>
                    <a:pt x="196" y="265"/>
                    <a:pt x="196" y="265"/>
                  </a:cubicBezTo>
                  <a:cubicBezTo>
                    <a:pt x="195" y="265"/>
                    <a:pt x="193" y="266"/>
                    <a:pt x="193" y="267"/>
                  </a:cubicBezTo>
                  <a:cubicBezTo>
                    <a:pt x="185" y="280"/>
                    <a:pt x="185" y="280"/>
                    <a:pt x="185" y="280"/>
                  </a:cubicBezTo>
                  <a:cubicBezTo>
                    <a:pt x="184" y="282"/>
                    <a:pt x="185" y="283"/>
                    <a:pt x="188" y="283"/>
                  </a:cubicBezTo>
                  <a:lnTo>
                    <a:pt x="291" y="283"/>
                  </a:lnTo>
                  <a:close/>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 name="円弧 65"/>
            <p:cNvSpPr/>
            <p:nvPr/>
          </p:nvSpPr>
          <p:spPr>
            <a:xfrm rot="21257238">
              <a:off x="3115420" y="3084462"/>
              <a:ext cx="272762" cy="129374"/>
            </a:xfrm>
            <a:prstGeom prst="arc">
              <a:avLst/>
            </a:prstGeom>
            <a:ln/>
          </p:spPr>
          <p:style>
            <a:lnRef idx="1">
              <a:schemeClr val="accent2"/>
            </a:lnRef>
            <a:fillRef idx="0">
              <a:schemeClr val="accent2"/>
            </a:fillRef>
            <a:effectRef idx="0">
              <a:schemeClr val="accent2"/>
            </a:effectRef>
            <a:fontRef idx="minor">
              <a:schemeClr val="tx1"/>
            </a:fontRef>
          </p:style>
          <p:txBody>
            <a:bodyPr rtlCol="0" anchor="ctr"/>
            <a:lstStyle/>
            <a:p>
              <a:pPr algn="ctr"/>
              <a:endParaRPr kumimoji="1" lang="ja-JP" altLang="en-US"/>
            </a:p>
          </p:txBody>
        </p:sp>
        <p:sp>
          <p:nvSpPr>
            <p:cNvPr id="67" name="直方体 66"/>
            <p:cNvSpPr/>
            <p:nvPr/>
          </p:nvSpPr>
          <p:spPr>
            <a:xfrm flipH="1">
              <a:off x="3332911" y="3113998"/>
              <a:ext cx="317950" cy="149517"/>
            </a:xfrm>
            <a:prstGeom prst="cube">
              <a:avLst>
                <a:gd name="adj" fmla="val 76560"/>
              </a:avLst>
            </a:prstGeom>
            <a:solidFill>
              <a:srgbClr val="54C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8" name="社員証"/>
          <p:cNvGrpSpPr/>
          <p:nvPr/>
        </p:nvGrpSpPr>
        <p:grpSpPr>
          <a:xfrm>
            <a:off x="6039554" y="2869574"/>
            <a:ext cx="612068" cy="448216"/>
            <a:chOff x="7596336" y="599127"/>
            <a:chExt cx="900100" cy="593323"/>
          </a:xfrm>
        </p:grpSpPr>
        <p:sp>
          <p:nvSpPr>
            <p:cNvPr id="69" name="角丸四角形 68"/>
            <p:cNvSpPr/>
            <p:nvPr/>
          </p:nvSpPr>
          <p:spPr>
            <a:xfrm>
              <a:off x="7596336" y="599127"/>
              <a:ext cx="900100" cy="593323"/>
            </a:xfrm>
            <a:prstGeom prst="roundRect">
              <a:avLst/>
            </a:prstGeom>
            <a:noFill/>
            <a:ln>
              <a:solidFill>
                <a:srgbClr val="54C3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0" name="直線コネクタ 69"/>
            <p:cNvCxnSpPr/>
            <p:nvPr/>
          </p:nvCxnSpPr>
          <p:spPr>
            <a:xfrm>
              <a:off x="7596336" y="735546"/>
              <a:ext cx="900100" cy="0"/>
            </a:xfrm>
            <a:prstGeom prst="line">
              <a:avLst/>
            </a:prstGeom>
            <a:ln w="12700"/>
          </p:spPr>
          <p:style>
            <a:lnRef idx="1">
              <a:schemeClr val="accent2"/>
            </a:lnRef>
            <a:fillRef idx="0">
              <a:schemeClr val="accent2"/>
            </a:fillRef>
            <a:effectRef idx="0">
              <a:schemeClr val="accent2"/>
            </a:effectRef>
            <a:fontRef idx="minor">
              <a:schemeClr val="tx1"/>
            </a:fontRef>
          </p:style>
        </p:cxnSp>
        <p:sp>
          <p:nvSpPr>
            <p:cNvPr id="71" name="正方形/長方形 70"/>
            <p:cNvSpPr/>
            <p:nvPr/>
          </p:nvSpPr>
          <p:spPr>
            <a:xfrm>
              <a:off x="7641926" y="791365"/>
              <a:ext cx="288032" cy="34321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Freeform 7"/>
            <p:cNvSpPr>
              <a:spLocks noEditPoints="1"/>
            </p:cNvSpPr>
            <p:nvPr/>
          </p:nvSpPr>
          <p:spPr bwMode="auto">
            <a:xfrm>
              <a:off x="7687517" y="851761"/>
              <a:ext cx="196851" cy="255766"/>
            </a:xfrm>
            <a:custGeom>
              <a:avLst/>
              <a:gdLst>
                <a:gd name="T0" fmla="*/ 179 w 246"/>
                <a:gd name="T1" fmla="*/ 165 h 401"/>
                <a:gd name="T2" fmla="*/ 145 w 246"/>
                <a:gd name="T3" fmla="*/ 165 h 401"/>
                <a:gd name="T4" fmla="*/ 127 w 246"/>
                <a:gd name="T5" fmla="*/ 198 h 401"/>
                <a:gd name="T6" fmla="*/ 151 w 246"/>
                <a:gd name="T7" fmla="*/ 284 h 401"/>
                <a:gd name="T8" fmla="*/ 123 w 246"/>
                <a:gd name="T9" fmla="*/ 313 h 401"/>
                <a:gd name="T10" fmla="*/ 95 w 246"/>
                <a:gd name="T11" fmla="*/ 284 h 401"/>
                <a:gd name="T12" fmla="*/ 119 w 246"/>
                <a:gd name="T13" fmla="*/ 198 h 401"/>
                <a:gd name="T14" fmla="*/ 101 w 246"/>
                <a:gd name="T15" fmla="*/ 165 h 401"/>
                <a:gd name="T16" fmla="*/ 67 w 246"/>
                <a:gd name="T17" fmla="*/ 165 h 401"/>
                <a:gd name="T18" fmla="*/ 0 w 246"/>
                <a:gd name="T19" fmla="*/ 229 h 401"/>
                <a:gd name="T20" fmla="*/ 0 w 246"/>
                <a:gd name="T21" fmla="*/ 401 h 401"/>
                <a:gd name="T22" fmla="*/ 39 w 246"/>
                <a:gd name="T23" fmla="*/ 401 h 401"/>
                <a:gd name="T24" fmla="*/ 39 w 246"/>
                <a:gd name="T25" fmla="*/ 238 h 401"/>
                <a:gd name="T26" fmla="*/ 48 w 246"/>
                <a:gd name="T27" fmla="*/ 238 h 401"/>
                <a:gd name="T28" fmla="*/ 48 w 246"/>
                <a:gd name="T29" fmla="*/ 401 h 401"/>
                <a:gd name="T30" fmla="*/ 198 w 246"/>
                <a:gd name="T31" fmla="*/ 401 h 401"/>
                <a:gd name="T32" fmla="*/ 198 w 246"/>
                <a:gd name="T33" fmla="*/ 238 h 401"/>
                <a:gd name="T34" fmla="*/ 207 w 246"/>
                <a:gd name="T35" fmla="*/ 238 h 401"/>
                <a:gd name="T36" fmla="*/ 207 w 246"/>
                <a:gd name="T37" fmla="*/ 401 h 401"/>
                <a:gd name="T38" fmla="*/ 246 w 246"/>
                <a:gd name="T39" fmla="*/ 401 h 401"/>
                <a:gd name="T40" fmla="*/ 246 w 246"/>
                <a:gd name="T41" fmla="*/ 229 h 401"/>
                <a:gd name="T42" fmla="*/ 179 w 246"/>
                <a:gd name="T43" fmla="*/ 165 h 401"/>
                <a:gd name="T44" fmla="*/ 123 w 246"/>
                <a:gd name="T45" fmla="*/ 0 h 401"/>
                <a:gd name="T46" fmla="*/ 49 w 246"/>
                <a:gd name="T47" fmla="*/ 74 h 401"/>
                <a:gd name="T48" fmla="*/ 123 w 246"/>
                <a:gd name="T49" fmla="*/ 148 h 401"/>
                <a:gd name="T50" fmla="*/ 197 w 246"/>
                <a:gd name="T51" fmla="*/ 74 h 401"/>
                <a:gd name="T52" fmla="*/ 123 w 246"/>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401">
                  <a:moveTo>
                    <a:pt x="179" y="165"/>
                  </a:moveTo>
                  <a:cubicBezTo>
                    <a:pt x="145" y="165"/>
                    <a:pt x="145" y="165"/>
                    <a:pt x="145" y="165"/>
                  </a:cubicBezTo>
                  <a:cubicBezTo>
                    <a:pt x="127" y="198"/>
                    <a:pt x="127" y="198"/>
                    <a:pt x="127" y="198"/>
                  </a:cubicBezTo>
                  <a:cubicBezTo>
                    <a:pt x="151" y="284"/>
                    <a:pt x="151" y="284"/>
                    <a:pt x="151" y="284"/>
                  </a:cubicBezTo>
                  <a:cubicBezTo>
                    <a:pt x="123" y="313"/>
                    <a:pt x="123" y="313"/>
                    <a:pt x="123" y="313"/>
                  </a:cubicBezTo>
                  <a:cubicBezTo>
                    <a:pt x="95" y="284"/>
                    <a:pt x="95" y="284"/>
                    <a:pt x="95" y="284"/>
                  </a:cubicBezTo>
                  <a:cubicBezTo>
                    <a:pt x="119" y="198"/>
                    <a:pt x="119" y="198"/>
                    <a:pt x="119" y="198"/>
                  </a:cubicBezTo>
                  <a:cubicBezTo>
                    <a:pt x="101" y="165"/>
                    <a:pt x="101" y="165"/>
                    <a:pt x="101" y="165"/>
                  </a:cubicBezTo>
                  <a:cubicBezTo>
                    <a:pt x="67" y="165"/>
                    <a:pt x="67" y="165"/>
                    <a:pt x="67" y="165"/>
                  </a:cubicBezTo>
                  <a:cubicBezTo>
                    <a:pt x="32" y="165"/>
                    <a:pt x="3" y="194"/>
                    <a:pt x="0" y="229"/>
                  </a:cubicBezTo>
                  <a:cubicBezTo>
                    <a:pt x="0" y="401"/>
                    <a:pt x="0" y="401"/>
                    <a:pt x="0" y="401"/>
                  </a:cubicBezTo>
                  <a:cubicBezTo>
                    <a:pt x="39" y="401"/>
                    <a:pt x="39" y="401"/>
                    <a:pt x="39" y="401"/>
                  </a:cubicBezTo>
                  <a:cubicBezTo>
                    <a:pt x="39" y="238"/>
                    <a:pt x="39" y="238"/>
                    <a:pt x="39"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0"/>
                  </a:moveTo>
                  <a:cubicBezTo>
                    <a:pt x="82" y="0"/>
                    <a:pt x="49" y="34"/>
                    <a:pt x="49" y="74"/>
                  </a:cubicBezTo>
                  <a:cubicBezTo>
                    <a:pt x="49" y="115"/>
                    <a:pt x="82" y="148"/>
                    <a:pt x="123" y="148"/>
                  </a:cubicBezTo>
                  <a:cubicBezTo>
                    <a:pt x="164" y="148"/>
                    <a:pt x="197" y="115"/>
                    <a:pt x="197" y="74"/>
                  </a:cubicBezTo>
                  <a:cubicBezTo>
                    <a:pt x="197" y="34"/>
                    <a:pt x="164" y="0"/>
                    <a:pt x="123" y="0"/>
                  </a:cubicBezTo>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 name="正方形/長方形 72"/>
            <p:cNvSpPr/>
            <p:nvPr/>
          </p:nvSpPr>
          <p:spPr>
            <a:xfrm>
              <a:off x="8003986" y="870026"/>
              <a:ext cx="412876" cy="163794"/>
            </a:xfrm>
            <a:prstGeom prst="rect">
              <a:avLst/>
            </a:prstGeom>
            <a:noFill/>
            <a:ln w="6350">
              <a:solidFill>
                <a:srgbClr val="54C3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4" name="object 71"/>
          <p:cNvSpPr/>
          <p:nvPr/>
        </p:nvSpPr>
        <p:spPr>
          <a:xfrm>
            <a:off x="1796932" y="3686832"/>
            <a:ext cx="1346328" cy="865138"/>
          </a:xfrm>
          <a:prstGeom prst="rect">
            <a:avLst/>
          </a:prstGeom>
          <a:blipFill>
            <a:blip r:embed="rId4" cstate="print"/>
            <a:stretch>
              <a:fillRect/>
            </a:stretch>
          </a:blipFill>
        </p:spPr>
        <p:txBody>
          <a:bodyPr wrap="square" lIns="0" tIns="0" rIns="0" bIns="0" rtlCol="0"/>
          <a:lstStyle/>
          <a:p>
            <a:endParaRPr/>
          </a:p>
        </p:txBody>
      </p:sp>
      <p:sp>
        <p:nvSpPr>
          <p:cNvPr id="76" name="角丸四角形吹き出し 75"/>
          <p:cNvSpPr/>
          <p:nvPr/>
        </p:nvSpPr>
        <p:spPr>
          <a:xfrm>
            <a:off x="3299020" y="3671387"/>
            <a:ext cx="1338477" cy="593914"/>
          </a:xfrm>
          <a:prstGeom prst="wedgeRoundRectCallout">
            <a:avLst>
              <a:gd name="adj1" fmla="val -70938"/>
              <a:gd name="adj2" fmla="val 47253"/>
              <a:gd name="adj3" fmla="val 16667"/>
            </a:avLst>
          </a:prstGeom>
          <a:ln/>
        </p:spPr>
        <p:style>
          <a:lnRef idx="2">
            <a:schemeClr val="accent2"/>
          </a:lnRef>
          <a:fillRef idx="1">
            <a:schemeClr val="lt1"/>
          </a:fillRef>
          <a:effectRef idx="0">
            <a:schemeClr val="accent2"/>
          </a:effectRef>
          <a:fontRef idx="minor">
            <a:schemeClr val="dk1"/>
          </a:fontRef>
        </p:style>
        <p:txBody>
          <a:bodyPr rtlCol="0" anchor="ctr"/>
          <a:lstStyle/>
          <a:p>
            <a:pPr marL="12700">
              <a:lnSpc>
                <a:spcPts val="850"/>
              </a:lnSpc>
              <a:spcBef>
                <a:spcPts val="100"/>
              </a:spcBef>
            </a:pPr>
            <a:endParaRPr lang="en-US" altLang="ja-JP" sz="1050" spc="85">
              <a:latin typeface="メイリオ" panose="020B0604030504040204" pitchFamily="50" charset="-128"/>
              <a:ea typeface="メイリオ" panose="020B0604030504040204" pitchFamily="50" charset="-128"/>
              <a:cs typeface="Leelawadee UI"/>
            </a:endParaRPr>
          </a:p>
        </p:txBody>
      </p:sp>
      <p:sp>
        <p:nvSpPr>
          <p:cNvPr id="77" name="テキスト ボックス 76"/>
          <p:cNvSpPr txBox="1"/>
          <p:nvPr/>
        </p:nvSpPr>
        <p:spPr>
          <a:xfrm>
            <a:off x="3334247" y="3791055"/>
            <a:ext cx="1350646" cy="415498"/>
          </a:xfrm>
          <a:prstGeom prst="rect">
            <a:avLst/>
          </a:prstGeom>
          <a:noFill/>
          <a:ln>
            <a:noFill/>
          </a:ln>
        </p:spPr>
        <p:txBody>
          <a:bodyPr wrap="square" rtlCol="0">
            <a:spAutoFit/>
          </a:bodyPr>
          <a:lstStyle/>
          <a:p>
            <a:r>
              <a:rPr kumimoji="1" lang="ja-JP" altLang="en-US" sz="1050"/>
              <a:t>位置情報（</a:t>
            </a:r>
            <a:r>
              <a:rPr kumimoji="1" lang="en-US" altLang="ja-JP" sz="1050"/>
              <a:t>GPS</a:t>
            </a:r>
            <a:r>
              <a:rPr kumimoji="1" lang="ja-JP" altLang="en-US" sz="1050"/>
              <a:t>）</a:t>
            </a:r>
            <a:endParaRPr kumimoji="1" lang="en-US" altLang="ja-JP" sz="1050"/>
          </a:p>
          <a:p>
            <a:r>
              <a:rPr kumimoji="1" lang="ja-JP" altLang="en-US" sz="1050"/>
              <a:t>取得可能</a:t>
            </a:r>
          </a:p>
        </p:txBody>
      </p:sp>
      <p:sp>
        <p:nvSpPr>
          <p:cNvPr id="78" name="Freeform 23"/>
          <p:cNvSpPr>
            <a:spLocks noEditPoints="1"/>
          </p:cNvSpPr>
          <p:nvPr/>
        </p:nvSpPr>
        <p:spPr bwMode="auto">
          <a:xfrm>
            <a:off x="1122181" y="3655301"/>
            <a:ext cx="525031" cy="874058"/>
          </a:xfrm>
          <a:custGeom>
            <a:avLst/>
            <a:gdLst>
              <a:gd name="T0" fmla="*/ 0 w 227"/>
              <a:gd name="T1" fmla="*/ 22 h 448"/>
              <a:gd name="T2" fmla="*/ 21 w 227"/>
              <a:gd name="T3" fmla="*/ 0 h 448"/>
              <a:gd name="T4" fmla="*/ 205 w 227"/>
              <a:gd name="T5" fmla="*/ 0 h 448"/>
              <a:gd name="T6" fmla="*/ 227 w 227"/>
              <a:gd name="T7" fmla="*/ 22 h 448"/>
              <a:gd name="T8" fmla="*/ 227 w 227"/>
              <a:gd name="T9" fmla="*/ 427 h 448"/>
              <a:gd name="T10" fmla="*/ 205 w 227"/>
              <a:gd name="T11" fmla="*/ 448 h 448"/>
              <a:gd name="T12" fmla="*/ 21 w 227"/>
              <a:gd name="T13" fmla="*/ 448 h 448"/>
              <a:gd name="T14" fmla="*/ 0 w 227"/>
              <a:gd name="T15" fmla="*/ 427 h 448"/>
              <a:gd name="T16" fmla="*/ 0 w 227"/>
              <a:gd name="T17" fmla="*/ 22 h 448"/>
              <a:gd name="T18" fmla="*/ 212 w 227"/>
              <a:gd name="T19" fmla="*/ 51 h 448"/>
              <a:gd name="T20" fmla="*/ 15 w 227"/>
              <a:gd name="T21" fmla="*/ 51 h 448"/>
              <a:gd name="T22" fmla="*/ 15 w 227"/>
              <a:gd name="T23" fmla="*/ 398 h 448"/>
              <a:gd name="T24" fmla="*/ 212 w 227"/>
              <a:gd name="T25" fmla="*/ 398 h 448"/>
              <a:gd name="T26" fmla="*/ 212 w 227"/>
              <a:gd name="T27" fmla="*/ 51 h 448"/>
              <a:gd name="T28" fmla="*/ 113 w 227"/>
              <a:gd name="T29" fmla="*/ 20 h 448"/>
              <a:gd name="T30" fmla="*/ 108 w 227"/>
              <a:gd name="T31" fmla="*/ 26 h 448"/>
              <a:gd name="T32" fmla="*/ 113 w 227"/>
              <a:gd name="T33" fmla="*/ 31 h 448"/>
              <a:gd name="T34" fmla="*/ 119 w 227"/>
              <a:gd name="T35" fmla="*/ 26 h 448"/>
              <a:gd name="T36" fmla="*/ 113 w 227"/>
              <a:gd name="T37" fmla="*/ 20 h 448"/>
              <a:gd name="T38" fmla="*/ 113 w 227"/>
              <a:gd name="T39" fmla="*/ 408 h 448"/>
              <a:gd name="T40" fmla="*/ 98 w 227"/>
              <a:gd name="T41" fmla="*/ 423 h 448"/>
              <a:gd name="T42" fmla="*/ 113 w 227"/>
              <a:gd name="T43" fmla="*/ 438 h 448"/>
              <a:gd name="T44" fmla="*/ 128 w 227"/>
              <a:gd name="T45" fmla="*/ 423 h 448"/>
              <a:gd name="T46" fmla="*/ 113 w 227"/>
              <a:gd name="T47" fmla="*/ 408 h 448"/>
              <a:gd name="T48" fmla="*/ 113 w 227"/>
              <a:gd name="T49" fmla="*/ 412 h 448"/>
              <a:gd name="T50" fmla="*/ 102 w 227"/>
              <a:gd name="T51" fmla="*/ 423 h 448"/>
              <a:gd name="T52" fmla="*/ 113 w 227"/>
              <a:gd name="T53" fmla="*/ 434 h 448"/>
              <a:gd name="T54" fmla="*/ 125 w 227"/>
              <a:gd name="T55" fmla="*/ 423 h 448"/>
              <a:gd name="T56" fmla="*/ 113 w 227"/>
              <a:gd name="T57" fmla="*/ 41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7" h="448">
                <a:moveTo>
                  <a:pt x="0" y="22"/>
                </a:moveTo>
                <a:cubicBezTo>
                  <a:pt x="0" y="10"/>
                  <a:pt x="10" y="0"/>
                  <a:pt x="21" y="0"/>
                </a:cubicBezTo>
                <a:cubicBezTo>
                  <a:pt x="205" y="0"/>
                  <a:pt x="205" y="0"/>
                  <a:pt x="205" y="0"/>
                </a:cubicBezTo>
                <a:cubicBezTo>
                  <a:pt x="217" y="0"/>
                  <a:pt x="227" y="10"/>
                  <a:pt x="227" y="22"/>
                </a:cubicBezTo>
                <a:cubicBezTo>
                  <a:pt x="227" y="427"/>
                  <a:pt x="227" y="427"/>
                  <a:pt x="227" y="427"/>
                </a:cubicBezTo>
                <a:cubicBezTo>
                  <a:pt x="227" y="438"/>
                  <a:pt x="217" y="448"/>
                  <a:pt x="205" y="448"/>
                </a:cubicBezTo>
                <a:cubicBezTo>
                  <a:pt x="21" y="448"/>
                  <a:pt x="21" y="448"/>
                  <a:pt x="21" y="448"/>
                </a:cubicBezTo>
                <a:cubicBezTo>
                  <a:pt x="10" y="448"/>
                  <a:pt x="0" y="438"/>
                  <a:pt x="0" y="427"/>
                </a:cubicBezTo>
                <a:lnTo>
                  <a:pt x="0" y="22"/>
                </a:lnTo>
                <a:close/>
                <a:moveTo>
                  <a:pt x="212" y="51"/>
                </a:moveTo>
                <a:cubicBezTo>
                  <a:pt x="15" y="51"/>
                  <a:pt x="15" y="51"/>
                  <a:pt x="15" y="51"/>
                </a:cubicBezTo>
                <a:cubicBezTo>
                  <a:pt x="15" y="398"/>
                  <a:pt x="15" y="398"/>
                  <a:pt x="15" y="398"/>
                </a:cubicBezTo>
                <a:cubicBezTo>
                  <a:pt x="212" y="398"/>
                  <a:pt x="212" y="398"/>
                  <a:pt x="212" y="398"/>
                </a:cubicBezTo>
                <a:lnTo>
                  <a:pt x="212" y="51"/>
                </a:lnTo>
                <a:close/>
                <a:moveTo>
                  <a:pt x="113" y="20"/>
                </a:moveTo>
                <a:cubicBezTo>
                  <a:pt x="110" y="20"/>
                  <a:pt x="108" y="23"/>
                  <a:pt x="108" y="26"/>
                </a:cubicBezTo>
                <a:cubicBezTo>
                  <a:pt x="108" y="29"/>
                  <a:pt x="110" y="31"/>
                  <a:pt x="113" y="31"/>
                </a:cubicBezTo>
                <a:cubicBezTo>
                  <a:pt x="117" y="31"/>
                  <a:pt x="119" y="29"/>
                  <a:pt x="119" y="26"/>
                </a:cubicBezTo>
                <a:cubicBezTo>
                  <a:pt x="119" y="23"/>
                  <a:pt x="117" y="20"/>
                  <a:pt x="113" y="20"/>
                </a:cubicBezTo>
                <a:close/>
                <a:moveTo>
                  <a:pt x="113" y="408"/>
                </a:moveTo>
                <a:cubicBezTo>
                  <a:pt x="105" y="408"/>
                  <a:pt x="98" y="415"/>
                  <a:pt x="98" y="423"/>
                </a:cubicBezTo>
                <a:cubicBezTo>
                  <a:pt x="98" y="431"/>
                  <a:pt x="105" y="438"/>
                  <a:pt x="113" y="438"/>
                </a:cubicBezTo>
                <a:cubicBezTo>
                  <a:pt x="122" y="438"/>
                  <a:pt x="128" y="431"/>
                  <a:pt x="128" y="423"/>
                </a:cubicBezTo>
                <a:cubicBezTo>
                  <a:pt x="128" y="415"/>
                  <a:pt x="122" y="408"/>
                  <a:pt x="113" y="408"/>
                </a:cubicBezTo>
                <a:close/>
                <a:moveTo>
                  <a:pt x="113" y="412"/>
                </a:moveTo>
                <a:cubicBezTo>
                  <a:pt x="107" y="412"/>
                  <a:pt x="102" y="417"/>
                  <a:pt x="102" y="423"/>
                </a:cubicBezTo>
                <a:cubicBezTo>
                  <a:pt x="102" y="429"/>
                  <a:pt x="107" y="434"/>
                  <a:pt x="113" y="434"/>
                </a:cubicBezTo>
                <a:cubicBezTo>
                  <a:pt x="120" y="434"/>
                  <a:pt x="125" y="429"/>
                  <a:pt x="125" y="423"/>
                </a:cubicBezTo>
                <a:cubicBezTo>
                  <a:pt x="125" y="417"/>
                  <a:pt x="120" y="412"/>
                  <a:pt x="113" y="412"/>
                </a:cubicBezTo>
                <a:close/>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 name="テキスト ボックス 33"/>
          <p:cNvSpPr txBox="1"/>
          <p:nvPr/>
        </p:nvSpPr>
        <p:spPr>
          <a:xfrm>
            <a:off x="360000" y="1191952"/>
            <a:ext cx="5170706" cy="449692"/>
          </a:xfrm>
          <a:prstGeom prst="rect">
            <a:avLst/>
          </a:prstGeom>
        </p:spPr>
        <p:txBody>
          <a:bodyPr wrap="none" lIns="0" tIns="0" rIns="0" bIns="0" rtlCol="0" anchor="t" anchorCtr="0">
            <a:noAutofit/>
          </a:bodyPr>
          <a:lstStyle/>
          <a:p>
            <a:pPr defTabSz="685716">
              <a:lnSpc>
                <a:spcPct val="150000"/>
              </a:lnSpc>
              <a:buClr>
                <a:srgbClr val="ED7D31"/>
              </a:buClr>
              <a:buSzPct val="80000"/>
              <a:defRPr/>
            </a:pPr>
            <a:endParaRPr lang="ja-JP" altLang="en-US">
              <a:cs typeface="メイリオ" pitchFamily="50" charset="-128"/>
            </a:endParaRPr>
          </a:p>
        </p:txBody>
      </p:sp>
      <p:sp>
        <p:nvSpPr>
          <p:cNvPr id="3" name="正方形/長方形 2"/>
          <p:cNvSpPr/>
          <p:nvPr/>
        </p:nvSpPr>
        <p:spPr>
          <a:xfrm>
            <a:off x="7354986" y="2614557"/>
            <a:ext cx="702854" cy="1253337"/>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4" name="楕円 3"/>
          <p:cNvSpPr/>
          <p:nvPr/>
        </p:nvSpPr>
        <p:spPr>
          <a:xfrm>
            <a:off x="7419528" y="3227373"/>
            <a:ext cx="90201" cy="94733"/>
          </a:xfrm>
          <a:prstGeom prst="ellipse">
            <a:avLst/>
          </a:prstGeom>
          <a:solidFill>
            <a:schemeClr val="bg1">
              <a:lumMod val="95000"/>
            </a:schemeClr>
          </a:solidFill>
          <a:ln>
            <a:solidFill>
              <a:schemeClr val="bg2"/>
            </a:solid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7" name="正方形/長方形 6"/>
          <p:cNvSpPr/>
          <p:nvPr/>
        </p:nvSpPr>
        <p:spPr>
          <a:xfrm>
            <a:off x="7088331" y="3058285"/>
            <a:ext cx="177458" cy="27444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10" name="楕円 9"/>
          <p:cNvSpPr/>
          <p:nvPr/>
        </p:nvSpPr>
        <p:spPr>
          <a:xfrm>
            <a:off x="7125900" y="3153391"/>
            <a:ext cx="102918" cy="8783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 name="グループ化 11"/>
          <p:cNvGrpSpPr/>
          <p:nvPr/>
        </p:nvGrpSpPr>
        <p:grpSpPr>
          <a:xfrm rot="20257568">
            <a:off x="6939134" y="2934869"/>
            <a:ext cx="199642" cy="125542"/>
            <a:chOff x="7095625" y="3130407"/>
            <a:chExt cx="199642" cy="125542"/>
          </a:xfrm>
        </p:grpSpPr>
        <p:sp>
          <p:nvSpPr>
            <p:cNvPr id="11" name="フローチャート: 抜出し 10"/>
            <p:cNvSpPr/>
            <p:nvPr/>
          </p:nvSpPr>
          <p:spPr>
            <a:xfrm rot="8082935">
              <a:off x="7108402" y="3156754"/>
              <a:ext cx="81495" cy="107049"/>
            </a:xfrm>
            <a:prstGeom prst="flowChartExtra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フローチャート: 抜出し 39"/>
            <p:cNvSpPr/>
            <p:nvPr/>
          </p:nvSpPr>
          <p:spPr>
            <a:xfrm rot="10584104">
              <a:off x="7162354" y="3130407"/>
              <a:ext cx="81495" cy="107049"/>
            </a:xfrm>
            <a:prstGeom prst="flowChartExtra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フローチャート: 抜出し 40"/>
            <p:cNvSpPr/>
            <p:nvPr/>
          </p:nvSpPr>
          <p:spPr>
            <a:xfrm rot="12843478">
              <a:off x="7213772" y="3148900"/>
              <a:ext cx="81495" cy="107049"/>
            </a:xfrm>
            <a:prstGeom prst="flowChartExtra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2547604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4"/>
          <p:cNvSpPr>
            <a:spLocks noGrp="1"/>
          </p:cNvSpPr>
          <p:nvPr>
            <p:ph type="body" sz="quarter" idx="17"/>
          </p:nvPr>
        </p:nvSpPr>
        <p:spPr/>
        <p:txBody>
          <a:bodyPr/>
          <a:lstStyle/>
          <a:p>
            <a:r>
              <a:rPr lang="en-US" altLang="ja-JP">
                <a:cs typeface="メイリオ" pitchFamily="50" charset="-128"/>
              </a:rPr>
              <a:t>TOP</a:t>
            </a:r>
            <a:r>
              <a:rPr lang="ja-JP" altLang="en-US">
                <a:cs typeface="メイリオ" pitchFamily="50" charset="-128"/>
              </a:rPr>
              <a:t>画面に情報が集約されているので状況が分かりやすく、</a:t>
            </a:r>
            <a:endParaRPr lang="en-US" altLang="ja-JP">
              <a:cs typeface="メイリオ" pitchFamily="50" charset="-128"/>
            </a:endParaRPr>
          </a:p>
          <a:p>
            <a:r>
              <a:rPr lang="ja-JP" altLang="en-US">
                <a:cs typeface="メイリオ" pitchFamily="50" charset="-128"/>
              </a:rPr>
              <a:t>各画面カラフルな色遣いで直感的に登録状況を確認可能です</a:t>
            </a:r>
          </a:p>
          <a:p>
            <a:endParaRPr lang="en-US" altLang="ja-JP">
              <a:cs typeface="メイリオ" pitchFamily="50" charset="-128"/>
            </a:endParaRPr>
          </a:p>
          <a:p>
            <a:endParaRPr lang="ja-JP" altLang="en-US">
              <a:cs typeface="メイリオ" pitchFamily="50" charset="-128"/>
            </a:endParaRPr>
          </a:p>
          <a:p>
            <a:endParaRPr kumimoji="1" lang="ja-JP" altLang="en-US"/>
          </a:p>
        </p:txBody>
      </p:sp>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65</a:t>
            </a:fld>
            <a:endParaRPr kumimoji="1" lang="ja-JP" altLang="en-US"/>
          </a:p>
        </p:txBody>
      </p:sp>
      <p:sp>
        <p:nvSpPr>
          <p:cNvPr id="32" name="フッター プレースホルダー 1"/>
          <p:cNvSpPr>
            <a:spLocks noGrp="1"/>
          </p:cNvSpPr>
          <p:nvPr>
            <p:ph type="ftr" sz="quarter" idx="3"/>
          </p:nvPr>
        </p:nvSpPr>
        <p:spPr/>
        <p:txBody>
          <a:bodyPr/>
          <a:lstStyle/>
          <a:p>
            <a:r>
              <a:rPr lang="en-US" altLang="ja-JP"/>
              <a:t>©Canon IT Solutions Inc.  All rights reserved.</a:t>
            </a:r>
            <a:endParaRPr lang="ja-JP" altLang="en-US"/>
          </a:p>
        </p:txBody>
      </p:sp>
      <p:sp>
        <p:nvSpPr>
          <p:cNvPr id="3" name="テキスト プレースホルダー 2"/>
          <p:cNvSpPr>
            <a:spLocks noGrp="1"/>
          </p:cNvSpPr>
          <p:nvPr>
            <p:ph type="body" sz="quarter" idx="16"/>
          </p:nvPr>
        </p:nvSpPr>
        <p:spPr/>
        <p:txBody>
          <a:bodyPr/>
          <a:lstStyle/>
          <a:p>
            <a:r>
              <a:rPr lang="ja-JP" altLang="en-US"/>
              <a:t>特長２ 労務管理：気づきを与える豊富な機能</a:t>
            </a:r>
          </a:p>
          <a:p>
            <a:endParaRPr kumimoji="1" lang="ja-JP" altLang="en-US"/>
          </a:p>
        </p:txBody>
      </p:sp>
      <p:sp>
        <p:nvSpPr>
          <p:cNvPr id="6" name="タイトル 5"/>
          <p:cNvSpPr>
            <a:spLocks noGrp="1"/>
          </p:cNvSpPr>
          <p:nvPr>
            <p:ph type="title"/>
          </p:nvPr>
        </p:nvSpPr>
        <p:spPr/>
        <p:txBody>
          <a:bodyPr/>
          <a:lstStyle/>
          <a:p>
            <a:r>
              <a:rPr lang="ja-JP" altLang="en-US" sz="2400"/>
              <a:t>勤怠管理の特長</a:t>
            </a:r>
          </a:p>
        </p:txBody>
      </p:sp>
      <p:grpSp>
        <p:nvGrpSpPr>
          <p:cNvPr id="47" name="グループ化 46"/>
          <p:cNvGrpSpPr/>
          <p:nvPr/>
        </p:nvGrpSpPr>
        <p:grpSpPr>
          <a:xfrm>
            <a:off x="1938736" y="1538930"/>
            <a:ext cx="2614367" cy="3328032"/>
            <a:chOff x="467544" y="1571291"/>
            <a:chExt cx="2700300" cy="3232706"/>
          </a:xfrm>
        </p:grpSpPr>
        <p:sp>
          <p:nvSpPr>
            <p:cNvPr id="10" name="object 13"/>
            <p:cNvSpPr/>
            <p:nvPr/>
          </p:nvSpPr>
          <p:spPr>
            <a:xfrm>
              <a:off x="521550" y="1603372"/>
              <a:ext cx="2523433" cy="3200625"/>
            </a:xfrm>
            <a:prstGeom prst="rect">
              <a:avLst/>
            </a:prstGeom>
            <a:blipFill>
              <a:blip r:embed="rId3" cstate="print"/>
              <a:stretch>
                <a:fillRect/>
              </a:stretch>
            </a:blipFill>
          </p:spPr>
          <p:txBody>
            <a:bodyPr wrap="square" lIns="0" tIns="0" rIns="0" bIns="0" rtlCol="0"/>
            <a:lstStyle/>
            <a:p>
              <a:endParaRPr/>
            </a:p>
          </p:txBody>
        </p:sp>
        <p:grpSp>
          <p:nvGrpSpPr>
            <p:cNvPr id="11" name="グループ化 10"/>
            <p:cNvGrpSpPr/>
            <p:nvPr/>
          </p:nvGrpSpPr>
          <p:grpSpPr>
            <a:xfrm>
              <a:off x="2762113" y="1571291"/>
              <a:ext cx="405731" cy="415402"/>
              <a:chOff x="3530984" y="4047914"/>
              <a:chExt cx="645546" cy="704209"/>
            </a:xfrm>
          </p:grpSpPr>
          <p:sp>
            <p:nvSpPr>
              <p:cNvPr id="12" name="円形吹き出し 11"/>
              <p:cNvSpPr/>
              <p:nvPr/>
            </p:nvSpPr>
            <p:spPr>
              <a:xfrm>
                <a:off x="3530984" y="4047914"/>
                <a:ext cx="645546" cy="704209"/>
              </a:xfrm>
              <a:prstGeom prst="wedgeEllipseCallout">
                <a:avLst>
                  <a:gd name="adj1" fmla="val -51555"/>
                  <a:gd name="adj2" fmla="val 53243"/>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grpSp>
            <p:nvGrpSpPr>
              <p:cNvPr id="13" name="グループ化 12"/>
              <p:cNvGrpSpPr/>
              <p:nvPr/>
            </p:nvGrpSpPr>
            <p:grpSpPr>
              <a:xfrm>
                <a:off x="3668470" y="4210122"/>
                <a:ext cx="438150" cy="369888"/>
                <a:chOff x="5721350" y="5934075"/>
                <a:chExt cx="438150" cy="369888"/>
              </a:xfrm>
            </p:grpSpPr>
            <p:sp>
              <p:nvSpPr>
                <p:cNvPr id="14" name="Freeform 75"/>
                <p:cNvSpPr>
                  <a:spLocks/>
                </p:cNvSpPr>
                <p:nvPr/>
              </p:nvSpPr>
              <p:spPr bwMode="auto">
                <a:xfrm>
                  <a:off x="5721350" y="5934075"/>
                  <a:ext cx="438150" cy="369888"/>
                </a:xfrm>
                <a:custGeom>
                  <a:avLst/>
                  <a:gdLst>
                    <a:gd name="T0" fmla="*/ 276 w 276"/>
                    <a:gd name="T1" fmla="*/ 24 h 233"/>
                    <a:gd name="T2" fmla="*/ 252 w 276"/>
                    <a:gd name="T3" fmla="*/ 0 h 233"/>
                    <a:gd name="T4" fmla="*/ 227 w 276"/>
                    <a:gd name="T5" fmla="*/ 26 h 233"/>
                    <a:gd name="T6" fmla="*/ 227 w 276"/>
                    <a:gd name="T7" fmla="*/ 6 h 233"/>
                    <a:gd name="T8" fmla="*/ 0 w 276"/>
                    <a:gd name="T9" fmla="*/ 6 h 233"/>
                    <a:gd name="T10" fmla="*/ 0 w 276"/>
                    <a:gd name="T11" fmla="*/ 233 h 233"/>
                    <a:gd name="T12" fmla="*/ 227 w 276"/>
                    <a:gd name="T13" fmla="*/ 233 h 233"/>
                    <a:gd name="T14" fmla="*/ 227 w 276"/>
                    <a:gd name="T15" fmla="*/ 74 h 233"/>
                    <a:gd name="T16" fmla="*/ 276 w 276"/>
                    <a:gd name="T17" fmla="*/ 2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6" h="233">
                      <a:moveTo>
                        <a:pt x="276" y="24"/>
                      </a:moveTo>
                      <a:lnTo>
                        <a:pt x="252" y="0"/>
                      </a:lnTo>
                      <a:lnTo>
                        <a:pt x="227" y="26"/>
                      </a:lnTo>
                      <a:lnTo>
                        <a:pt x="227" y="6"/>
                      </a:lnTo>
                      <a:lnTo>
                        <a:pt x="0" y="6"/>
                      </a:lnTo>
                      <a:lnTo>
                        <a:pt x="0" y="233"/>
                      </a:lnTo>
                      <a:lnTo>
                        <a:pt x="227" y="233"/>
                      </a:lnTo>
                      <a:lnTo>
                        <a:pt x="227" y="74"/>
                      </a:lnTo>
                      <a:lnTo>
                        <a:pt x="276" y="24"/>
                      </a:lnTo>
                      <a:close/>
                    </a:path>
                  </a:pathLst>
                </a:custGeom>
                <a:solidFill>
                  <a:srgbClr val="E947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Freeform 76"/>
                <p:cNvSpPr>
                  <a:spLocks/>
                </p:cNvSpPr>
                <p:nvPr/>
              </p:nvSpPr>
              <p:spPr bwMode="auto">
                <a:xfrm>
                  <a:off x="5745163" y="5969000"/>
                  <a:ext cx="309563" cy="309563"/>
                </a:xfrm>
                <a:custGeom>
                  <a:avLst/>
                  <a:gdLst>
                    <a:gd name="T0" fmla="*/ 325 w 325"/>
                    <a:gd name="T1" fmla="*/ 325 h 325"/>
                    <a:gd name="T2" fmla="*/ 0 w 325"/>
                    <a:gd name="T3" fmla="*/ 325 h 325"/>
                    <a:gd name="T4" fmla="*/ 0 w 325"/>
                    <a:gd name="T5" fmla="*/ 0 h 325"/>
                    <a:gd name="T6" fmla="*/ 325 w 325"/>
                    <a:gd name="T7" fmla="*/ 0 h 325"/>
                    <a:gd name="T8" fmla="*/ 325 w 325"/>
                    <a:gd name="T9" fmla="*/ 33 h 325"/>
                    <a:gd name="T10" fmla="*/ 160 w 325"/>
                    <a:gd name="T11" fmla="*/ 199 h 325"/>
                    <a:gd name="T12" fmla="*/ 79 w 325"/>
                    <a:gd name="T13" fmla="*/ 117 h 325"/>
                    <a:gd name="T14" fmla="*/ 39 w 325"/>
                    <a:gd name="T15" fmla="*/ 157 h 325"/>
                    <a:gd name="T16" fmla="*/ 140 w 325"/>
                    <a:gd name="T17" fmla="*/ 259 h 325"/>
                    <a:gd name="T18" fmla="*/ 160 w 325"/>
                    <a:gd name="T19" fmla="*/ 267 h 325"/>
                    <a:gd name="T20" fmla="*/ 180 w 325"/>
                    <a:gd name="T21" fmla="*/ 259 h 325"/>
                    <a:gd name="T22" fmla="*/ 325 w 325"/>
                    <a:gd name="T23" fmla="*/ 114 h 325"/>
                    <a:gd name="T24" fmla="*/ 325 w 325"/>
                    <a:gd name="T25"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5" h="325">
                      <a:moveTo>
                        <a:pt x="325" y="325"/>
                      </a:moveTo>
                      <a:cubicBezTo>
                        <a:pt x="0" y="325"/>
                        <a:pt x="0" y="325"/>
                        <a:pt x="0" y="325"/>
                      </a:cubicBezTo>
                      <a:cubicBezTo>
                        <a:pt x="0" y="0"/>
                        <a:pt x="0" y="0"/>
                        <a:pt x="0" y="0"/>
                      </a:cubicBezTo>
                      <a:cubicBezTo>
                        <a:pt x="325" y="0"/>
                        <a:pt x="325" y="0"/>
                        <a:pt x="325" y="0"/>
                      </a:cubicBezTo>
                      <a:cubicBezTo>
                        <a:pt x="325" y="33"/>
                        <a:pt x="325" y="33"/>
                        <a:pt x="325" y="33"/>
                      </a:cubicBezTo>
                      <a:cubicBezTo>
                        <a:pt x="160" y="199"/>
                        <a:pt x="160" y="199"/>
                        <a:pt x="160" y="199"/>
                      </a:cubicBezTo>
                      <a:cubicBezTo>
                        <a:pt x="79" y="117"/>
                        <a:pt x="79" y="117"/>
                        <a:pt x="79" y="117"/>
                      </a:cubicBezTo>
                      <a:cubicBezTo>
                        <a:pt x="39" y="157"/>
                        <a:pt x="39" y="157"/>
                        <a:pt x="39" y="157"/>
                      </a:cubicBezTo>
                      <a:cubicBezTo>
                        <a:pt x="140" y="259"/>
                        <a:pt x="140" y="259"/>
                        <a:pt x="140" y="259"/>
                      </a:cubicBezTo>
                      <a:cubicBezTo>
                        <a:pt x="146" y="264"/>
                        <a:pt x="153" y="267"/>
                        <a:pt x="160" y="267"/>
                      </a:cubicBezTo>
                      <a:cubicBezTo>
                        <a:pt x="167" y="267"/>
                        <a:pt x="175" y="264"/>
                        <a:pt x="180" y="259"/>
                      </a:cubicBezTo>
                      <a:cubicBezTo>
                        <a:pt x="325" y="114"/>
                        <a:pt x="325" y="114"/>
                        <a:pt x="325" y="114"/>
                      </a:cubicBezTo>
                      <a:lnTo>
                        <a:pt x="325"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16" name="グループ化 15"/>
            <p:cNvGrpSpPr/>
            <p:nvPr/>
          </p:nvGrpSpPr>
          <p:grpSpPr>
            <a:xfrm>
              <a:off x="1655365" y="2256037"/>
              <a:ext cx="405731" cy="415402"/>
              <a:chOff x="3530984" y="4047914"/>
              <a:chExt cx="645546" cy="704209"/>
            </a:xfrm>
          </p:grpSpPr>
          <p:sp>
            <p:nvSpPr>
              <p:cNvPr id="17" name="円形吹き出し 16"/>
              <p:cNvSpPr/>
              <p:nvPr/>
            </p:nvSpPr>
            <p:spPr>
              <a:xfrm>
                <a:off x="3530984" y="4047914"/>
                <a:ext cx="645546" cy="704209"/>
              </a:xfrm>
              <a:prstGeom prst="wedgeEllipseCallout">
                <a:avLst>
                  <a:gd name="adj1" fmla="val 30178"/>
                  <a:gd name="adj2" fmla="val 65298"/>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grpSp>
            <p:nvGrpSpPr>
              <p:cNvPr id="18" name="グループ化 17"/>
              <p:cNvGrpSpPr/>
              <p:nvPr/>
            </p:nvGrpSpPr>
            <p:grpSpPr>
              <a:xfrm>
                <a:off x="3668470" y="4210122"/>
                <a:ext cx="438150" cy="369888"/>
                <a:chOff x="5721350" y="5934075"/>
                <a:chExt cx="438150" cy="369888"/>
              </a:xfrm>
            </p:grpSpPr>
            <p:sp>
              <p:nvSpPr>
                <p:cNvPr id="19" name="Freeform 75"/>
                <p:cNvSpPr>
                  <a:spLocks/>
                </p:cNvSpPr>
                <p:nvPr/>
              </p:nvSpPr>
              <p:spPr bwMode="auto">
                <a:xfrm>
                  <a:off x="5721350" y="5934075"/>
                  <a:ext cx="438150" cy="369888"/>
                </a:xfrm>
                <a:custGeom>
                  <a:avLst/>
                  <a:gdLst>
                    <a:gd name="T0" fmla="*/ 276 w 276"/>
                    <a:gd name="T1" fmla="*/ 24 h 233"/>
                    <a:gd name="T2" fmla="*/ 252 w 276"/>
                    <a:gd name="T3" fmla="*/ 0 h 233"/>
                    <a:gd name="T4" fmla="*/ 227 w 276"/>
                    <a:gd name="T5" fmla="*/ 26 h 233"/>
                    <a:gd name="T6" fmla="*/ 227 w 276"/>
                    <a:gd name="T7" fmla="*/ 6 h 233"/>
                    <a:gd name="T8" fmla="*/ 0 w 276"/>
                    <a:gd name="T9" fmla="*/ 6 h 233"/>
                    <a:gd name="T10" fmla="*/ 0 w 276"/>
                    <a:gd name="T11" fmla="*/ 233 h 233"/>
                    <a:gd name="T12" fmla="*/ 227 w 276"/>
                    <a:gd name="T13" fmla="*/ 233 h 233"/>
                    <a:gd name="T14" fmla="*/ 227 w 276"/>
                    <a:gd name="T15" fmla="*/ 74 h 233"/>
                    <a:gd name="T16" fmla="*/ 276 w 276"/>
                    <a:gd name="T17" fmla="*/ 2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6" h="233">
                      <a:moveTo>
                        <a:pt x="276" y="24"/>
                      </a:moveTo>
                      <a:lnTo>
                        <a:pt x="252" y="0"/>
                      </a:lnTo>
                      <a:lnTo>
                        <a:pt x="227" y="26"/>
                      </a:lnTo>
                      <a:lnTo>
                        <a:pt x="227" y="6"/>
                      </a:lnTo>
                      <a:lnTo>
                        <a:pt x="0" y="6"/>
                      </a:lnTo>
                      <a:lnTo>
                        <a:pt x="0" y="233"/>
                      </a:lnTo>
                      <a:lnTo>
                        <a:pt x="227" y="233"/>
                      </a:lnTo>
                      <a:lnTo>
                        <a:pt x="227" y="74"/>
                      </a:lnTo>
                      <a:lnTo>
                        <a:pt x="276" y="24"/>
                      </a:lnTo>
                      <a:close/>
                    </a:path>
                  </a:pathLst>
                </a:custGeom>
                <a:solidFill>
                  <a:srgbClr val="E947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76"/>
                <p:cNvSpPr>
                  <a:spLocks/>
                </p:cNvSpPr>
                <p:nvPr/>
              </p:nvSpPr>
              <p:spPr bwMode="auto">
                <a:xfrm>
                  <a:off x="5745163" y="5969000"/>
                  <a:ext cx="309563" cy="309563"/>
                </a:xfrm>
                <a:custGeom>
                  <a:avLst/>
                  <a:gdLst>
                    <a:gd name="T0" fmla="*/ 325 w 325"/>
                    <a:gd name="T1" fmla="*/ 325 h 325"/>
                    <a:gd name="T2" fmla="*/ 0 w 325"/>
                    <a:gd name="T3" fmla="*/ 325 h 325"/>
                    <a:gd name="T4" fmla="*/ 0 w 325"/>
                    <a:gd name="T5" fmla="*/ 0 h 325"/>
                    <a:gd name="T6" fmla="*/ 325 w 325"/>
                    <a:gd name="T7" fmla="*/ 0 h 325"/>
                    <a:gd name="T8" fmla="*/ 325 w 325"/>
                    <a:gd name="T9" fmla="*/ 33 h 325"/>
                    <a:gd name="T10" fmla="*/ 160 w 325"/>
                    <a:gd name="T11" fmla="*/ 199 h 325"/>
                    <a:gd name="T12" fmla="*/ 79 w 325"/>
                    <a:gd name="T13" fmla="*/ 117 h 325"/>
                    <a:gd name="T14" fmla="*/ 39 w 325"/>
                    <a:gd name="T15" fmla="*/ 157 h 325"/>
                    <a:gd name="T16" fmla="*/ 140 w 325"/>
                    <a:gd name="T17" fmla="*/ 259 h 325"/>
                    <a:gd name="T18" fmla="*/ 160 w 325"/>
                    <a:gd name="T19" fmla="*/ 267 h 325"/>
                    <a:gd name="T20" fmla="*/ 180 w 325"/>
                    <a:gd name="T21" fmla="*/ 259 h 325"/>
                    <a:gd name="T22" fmla="*/ 325 w 325"/>
                    <a:gd name="T23" fmla="*/ 114 h 325"/>
                    <a:gd name="T24" fmla="*/ 325 w 325"/>
                    <a:gd name="T25"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5" h="325">
                      <a:moveTo>
                        <a:pt x="325" y="325"/>
                      </a:moveTo>
                      <a:cubicBezTo>
                        <a:pt x="0" y="325"/>
                        <a:pt x="0" y="325"/>
                        <a:pt x="0" y="325"/>
                      </a:cubicBezTo>
                      <a:cubicBezTo>
                        <a:pt x="0" y="0"/>
                        <a:pt x="0" y="0"/>
                        <a:pt x="0" y="0"/>
                      </a:cubicBezTo>
                      <a:cubicBezTo>
                        <a:pt x="325" y="0"/>
                        <a:pt x="325" y="0"/>
                        <a:pt x="325" y="0"/>
                      </a:cubicBezTo>
                      <a:cubicBezTo>
                        <a:pt x="325" y="33"/>
                        <a:pt x="325" y="33"/>
                        <a:pt x="325" y="33"/>
                      </a:cubicBezTo>
                      <a:cubicBezTo>
                        <a:pt x="160" y="199"/>
                        <a:pt x="160" y="199"/>
                        <a:pt x="160" y="199"/>
                      </a:cubicBezTo>
                      <a:cubicBezTo>
                        <a:pt x="79" y="117"/>
                        <a:pt x="79" y="117"/>
                        <a:pt x="79" y="117"/>
                      </a:cubicBezTo>
                      <a:cubicBezTo>
                        <a:pt x="39" y="157"/>
                        <a:pt x="39" y="157"/>
                        <a:pt x="39" y="157"/>
                      </a:cubicBezTo>
                      <a:cubicBezTo>
                        <a:pt x="140" y="259"/>
                        <a:pt x="140" y="259"/>
                        <a:pt x="140" y="259"/>
                      </a:cubicBezTo>
                      <a:cubicBezTo>
                        <a:pt x="146" y="264"/>
                        <a:pt x="153" y="267"/>
                        <a:pt x="160" y="267"/>
                      </a:cubicBezTo>
                      <a:cubicBezTo>
                        <a:pt x="167" y="267"/>
                        <a:pt x="175" y="264"/>
                        <a:pt x="180" y="259"/>
                      </a:cubicBezTo>
                      <a:cubicBezTo>
                        <a:pt x="325" y="114"/>
                        <a:pt x="325" y="114"/>
                        <a:pt x="325" y="114"/>
                      </a:cubicBezTo>
                      <a:lnTo>
                        <a:pt x="325"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21" name="グループ化 20"/>
            <p:cNvGrpSpPr/>
            <p:nvPr/>
          </p:nvGrpSpPr>
          <p:grpSpPr>
            <a:xfrm>
              <a:off x="2749042" y="3171390"/>
              <a:ext cx="405731" cy="415402"/>
              <a:chOff x="3530984" y="4047914"/>
              <a:chExt cx="645546" cy="704209"/>
            </a:xfrm>
          </p:grpSpPr>
          <p:sp>
            <p:nvSpPr>
              <p:cNvPr id="22" name="円形吹き出し 21"/>
              <p:cNvSpPr/>
              <p:nvPr/>
            </p:nvSpPr>
            <p:spPr>
              <a:xfrm>
                <a:off x="3530984" y="4047914"/>
                <a:ext cx="645546" cy="704209"/>
              </a:xfrm>
              <a:prstGeom prst="wedgeEllipseCallout">
                <a:avLst>
                  <a:gd name="adj1" fmla="val -61264"/>
                  <a:gd name="adj2" fmla="val 12135"/>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grpSp>
            <p:nvGrpSpPr>
              <p:cNvPr id="23" name="グループ化 22"/>
              <p:cNvGrpSpPr/>
              <p:nvPr/>
            </p:nvGrpSpPr>
            <p:grpSpPr>
              <a:xfrm>
                <a:off x="3668470" y="4210122"/>
                <a:ext cx="438150" cy="369888"/>
                <a:chOff x="5721350" y="5934075"/>
                <a:chExt cx="438150" cy="369888"/>
              </a:xfrm>
            </p:grpSpPr>
            <p:sp>
              <p:nvSpPr>
                <p:cNvPr id="24" name="Freeform 75"/>
                <p:cNvSpPr>
                  <a:spLocks/>
                </p:cNvSpPr>
                <p:nvPr/>
              </p:nvSpPr>
              <p:spPr bwMode="auto">
                <a:xfrm>
                  <a:off x="5721350" y="5934075"/>
                  <a:ext cx="438150" cy="369888"/>
                </a:xfrm>
                <a:custGeom>
                  <a:avLst/>
                  <a:gdLst>
                    <a:gd name="T0" fmla="*/ 276 w 276"/>
                    <a:gd name="T1" fmla="*/ 24 h 233"/>
                    <a:gd name="T2" fmla="*/ 252 w 276"/>
                    <a:gd name="T3" fmla="*/ 0 h 233"/>
                    <a:gd name="T4" fmla="*/ 227 w 276"/>
                    <a:gd name="T5" fmla="*/ 26 h 233"/>
                    <a:gd name="T6" fmla="*/ 227 w 276"/>
                    <a:gd name="T7" fmla="*/ 6 h 233"/>
                    <a:gd name="T8" fmla="*/ 0 w 276"/>
                    <a:gd name="T9" fmla="*/ 6 h 233"/>
                    <a:gd name="T10" fmla="*/ 0 w 276"/>
                    <a:gd name="T11" fmla="*/ 233 h 233"/>
                    <a:gd name="T12" fmla="*/ 227 w 276"/>
                    <a:gd name="T13" fmla="*/ 233 h 233"/>
                    <a:gd name="T14" fmla="*/ 227 w 276"/>
                    <a:gd name="T15" fmla="*/ 74 h 233"/>
                    <a:gd name="T16" fmla="*/ 276 w 276"/>
                    <a:gd name="T17" fmla="*/ 2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6" h="233">
                      <a:moveTo>
                        <a:pt x="276" y="24"/>
                      </a:moveTo>
                      <a:lnTo>
                        <a:pt x="252" y="0"/>
                      </a:lnTo>
                      <a:lnTo>
                        <a:pt x="227" y="26"/>
                      </a:lnTo>
                      <a:lnTo>
                        <a:pt x="227" y="6"/>
                      </a:lnTo>
                      <a:lnTo>
                        <a:pt x="0" y="6"/>
                      </a:lnTo>
                      <a:lnTo>
                        <a:pt x="0" y="233"/>
                      </a:lnTo>
                      <a:lnTo>
                        <a:pt x="227" y="233"/>
                      </a:lnTo>
                      <a:lnTo>
                        <a:pt x="227" y="74"/>
                      </a:lnTo>
                      <a:lnTo>
                        <a:pt x="276" y="24"/>
                      </a:lnTo>
                      <a:close/>
                    </a:path>
                  </a:pathLst>
                </a:custGeom>
                <a:solidFill>
                  <a:srgbClr val="E947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76"/>
                <p:cNvSpPr>
                  <a:spLocks/>
                </p:cNvSpPr>
                <p:nvPr/>
              </p:nvSpPr>
              <p:spPr bwMode="auto">
                <a:xfrm>
                  <a:off x="5745163" y="5969000"/>
                  <a:ext cx="309563" cy="309563"/>
                </a:xfrm>
                <a:custGeom>
                  <a:avLst/>
                  <a:gdLst>
                    <a:gd name="T0" fmla="*/ 325 w 325"/>
                    <a:gd name="T1" fmla="*/ 325 h 325"/>
                    <a:gd name="T2" fmla="*/ 0 w 325"/>
                    <a:gd name="T3" fmla="*/ 325 h 325"/>
                    <a:gd name="T4" fmla="*/ 0 w 325"/>
                    <a:gd name="T5" fmla="*/ 0 h 325"/>
                    <a:gd name="T6" fmla="*/ 325 w 325"/>
                    <a:gd name="T7" fmla="*/ 0 h 325"/>
                    <a:gd name="T8" fmla="*/ 325 w 325"/>
                    <a:gd name="T9" fmla="*/ 33 h 325"/>
                    <a:gd name="T10" fmla="*/ 160 w 325"/>
                    <a:gd name="T11" fmla="*/ 199 h 325"/>
                    <a:gd name="T12" fmla="*/ 79 w 325"/>
                    <a:gd name="T13" fmla="*/ 117 h 325"/>
                    <a:gd name="T14" fmla="*/ 39 w 325"/>
                    <a:gd name="T15" fmla="*/ 157 h 325"/>
                    <a:gd name="T16" fmla="*/ 140 w 325"/>
                    <a:gd name="T17" fmla="*/ 259 h 325"/>
                    <a:gd name="T18" fmla="*/ 160 w 325"/>
                    <a:gd name="T19" fmla="*/ 267 h 325"/>
                    <a:gd name="T20" fmla="*/ 180 w 325"/>
                    <a:gd name="T21" fmla="*/ 259 h 325"/>
                    <a:gd name="T22" fmla="*/ 325 w 325"/>
                    <a:gd name="T23" fmla="*/ 114 h 325"/>
                    <a:gd name="T24" fmla="*/ 325 w 325"/>
                    <a:gd name="T25"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5" h="325">
                      <a:moveTo>
                        <a:pt x="325" y="325"/>
                      </a:moveTo>
                      <a:cubicBezTo>
                        <a:pt x="0" y="325"/>
                        <a:pt x="0" y="325"/>
                        <a:pt x="0" y="325"/>
                      </a:cubicBezTo>
                      <a:cubicBezTo>
                        <a:pt x="0" y="0"/>
                        <a:pt x="0" y="0"/>
                        <a:pt x="0" y="0"/>
                      </a:cubicBezTo>
                      <a:cubicBezTo>
                        <a:pt x="325" y="0"/>
                        <a:pt x="325" y="0"/>
                        <a:pt x="325" y="0"/>
                      </a:cubicBezTo>
                      <a:cubicBezTo>
                        <a:pt x="325" y="33"/>
                        <a:pt x="325" y="33"/>
                        <a:pt x="325" y="33"/>
                      </a:cubicBezTo>
                      <a:cubicBezTo>
                        <a:pt x="160" y="199"/>
                        <a:pt x="160" y="199"/>
                        <a:pt x="160" y="199"/>
                      </a:cubicBezTo>
                      <a:cubicBezTo>
                        <a:pt x="79" y="117"/>
                        <a:pt x="79" y="117"/>
                        <a:pt x="79" y="117"/>
                      </a:cubicBezTo>
                      <a:cubicBezTo>
                        <a:pt x="39" y="157"/>
                        <a:pt x="39" y="157"/>
                        <a:pt x="39" y="157"/>
                      </a:cubicBezTo>
                      <a:cubicBezTo>
                        <a:pt x="140" y="259"/>
                        <a:pt x="140" y="259"/>
                        <a:pt x="140" y="259"/>
                      </a:cubicBezTo>
                      <a:cubicBezTo>
                        <a:pt x="146" y="264"/>
                        <a:pt x="153" y="267"/>
                        <a:pt x="160" y="267"/>
                      </a:cubicBezTo>
                      <a:cubicBezTo>
                        <a:pt x="167" y="267"/>
                        <a:pt x="175" y="264"/>
                        <a:pt x="180" y="259"/>
                      </a:cubicBezTo>
                      <a:cubicBezTo>
                        <a:pt x="325" y="114"/>
                        <a:pt x="325" y="114"/>
                        <a:pt x="325" y="114"/>
                      </a:cubicBezTo>
                      <a:lnTo>
                        <a:pt x="325"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26" name="グループ化 25"/>
            <p:cNvGrpSpPr/>
            <p:nvPr/>
          </p:nvGrpSpPr>
          <p:grpSpPr>
            <a:xfrm>
              <a:off x="467544" y="3579862"/>
              <a:ext cx="405731" cy="415402"/>
              <a:chOff x="3530984" y="4047914"/>
              <a:chExt cx="645546" cy="704209"/>
            </a:xfrm>
          </p:grpSpPr>
          <p:sp>
            <p:nvSpPr>
              <p:cNvPr id="27" name="円形吹き出し 26"/>
              <p:cNvSpPr/>
              <p:nvPr/>
            </p:nvSpPr>
            <p:spPr>
              <a:xfrm>
                <a:off x="3530984" y="4047914"/>
                <a:ext cx="645546" cy="704209"/>
              </a:xfrm>
              <a:prstGeom prst="wedgeEllipseCallout">
                <a:avLst>
                  <a:gd name="adj1" fmla="val 34038"/>
                  <a:gd name="adj2" fmla="val 59702"/>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grpSp>
            <p:nvGrpSpPr>
              <p:cNvPr id="28" name="グループ化 27"/>
              <p:cNvGrpSpPr/>
              <p:nvPr/>
            </p:nvGrpSpPr>
            <p:grpSpPr>
              <a:xfrm>
                <a:off x="3668470" y="4210122"/>
                <a:ext cx="438150" cy="369888"/>
                <a:chOff x="5721350" y="5934075"/>
                <a:chExt cx="438150" cy="369888"/>
              </a:xfrm>
            </p:grpSpPr>
            <p:sp>
              <p:nvSpPr>
                <p:cNvPr id="29" name="Freeform 75"/>
                <p:cNvSpPr>
                  <a:spLocks/>
                </p:cNvSpPr>
                <p:nvPr/>
              </p:nvSpPr>
              <p:spPr bwMode="auto">
                <a:xfrm>
                  <a:off x="5721350" y="5934075"/>
                  <a:ext cx="438150" cy="369888"/>
                </a:xfrm>
                <a:custGeom>
                  <a:avLst/>
                  <a:gdLst>
                    <a:gd name="T0" fmla="*/ 276 w 276"/>
                    <a:gd name="T1" fmla="*/ 24 h 233"/>
                    <a:gd name="T2" fmla="*/ 252 w 276"/>
                    <a:gd name="T3" fmla="*/ 0 h 233"/>
                    <a:gd name="T4" fmla="*/ 227 w 276"/>
                    <a:gd name="T5" fmla="*/ 26 h 233"/>
                    <a:gd name="T6" fmla="*/ 227 w 276"/>
                    <a:gd name="T7" fmla="*/ 6 h 233"/>
                    <a:gd name="T8" fmla="*/ 0 w 276"/>
                    <a:gd name="T9" fmla="*/ 6 h 233"/>
                    <a:gd name="T10" fmla="*/ 0 w 276"/>
                    <a:gd name="T11" fmla="*/ 233 h 233"/>
                    <a:gd name="T12" fmla="*/ 227 w 276"/>
                    <a:gd name="T13" fmla="*/ 233 h 233"/>
                    <a:gd name="T14" fmla="*/ 227 w 276"/>
                    <a:gd name="T15" fmla="*/ 74 h 233"/>
                    <a:gd name="T16" fmla="*/ 276 w 276"/>
                    <a:gd name="T17" fmla="*/ 2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6" h="233">
                      <a:moveTo>
                        <a:pt x="276" y="24"/>
                      </a:moveTo>
                      <a:lnTo>
                        <a:pt x="252" y="0"/>
                      </a:lnTo>
                      <a:lnTo>
                        <a:pt x="227" y="26"/>
                      </a:lnTo>
                      <a:lnTo>
                        <a:pt x="227" y="6"/>
                      </a:lnTo>
                      <a:lnTo>
                        <a:pt x="0" y="6"/>
                      </a:lnTo>
                      <a:lnTo>
                        <a:pt x="0" y="233"/>
                      </a:lnTo>
                      <a:lnTo>
                        <a:pt x="227" y="233"/>
                      </a:lnTo>
                      <a:lnTo>
                        <a:pt x="227" y="74"/>
                      </a:lnTo>
                      <a:lnTo>
                        <a:pt x="276" y="24"/>
                      </a:lnTo>
                      <a:close/>
                    </a:path>
                  </a:pathLst>
                </a:custGeom>
                <a:solidFill>
                  <a:srgbClr val="E947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76"/>
                <p:cNvSpPr>
                  <a:spLocks/>
                </p:cNvSpPr>
                <p:nvPr/>
              </p:nvSpPr>
              <p:spPr bwMode="auto">
                <a:xfrm>
                  <a:off x="5745163" y="5969000"/>
                  <a:ext cx="309563" cy="309563"/>
                </a:xfrm>
                <a:custGeom>
                  <a:avLst/>
                  <a:gdLst>
                    <a:gd name="T0" fmla="*/ 325 w 325"/>
                    <a:gd name="T1" fmla="*/ 325 h 325"/>
                    <a:gd name="T2" fmla="*/ 0 w 325"/>
                    <a:gd name="T3" fmla="*/ 325 h 325"/>
                    <a:gd name="T4" fmla="*/ 0 w 325"/>
                    <a:gd name="T5" fmla="*/ 0 h 325"/>
                    <a:gd name="T6" fmla="*/ 325 w 325"/>
                    <a:gd name="T7" fmla="*/ 0 h 325"/>
                    <a:gd name="T8" fmla="*/ 325 w 325"/>
                    <a:gd name="T9" fmla="*/ 33 h 325"/>
                    <a:gd name="T10" fmla="*/ 160 w 325"/>
                    <a:gd name="T11" fmla="*/ 199 h 325"/>
                    <a:gd name="T12" fmla="*/ 79 w 325"/>
                    <a:gd name="T13" fmla="*/ 117 h 325"/>
                    <a:gd name="T14" fmla="*/ 39 w 325"/>
                    <a:gd name="T15" fmla="*/ 157 h 325"/>
                    <a:gd name="T16" fmla="*/ 140 w 325"/>
                    <a:gd name="T17" fmla="*/ 259 h 325"/>
                    <a:gd name="T18" fmla="*/ 160 w 325"/>
                    <a:gd name="T19" fmla="*/ 267 h 325"/>
                    <a:gd name="T20" fmla="*/ 180 w 325"/>
                    <a:gd name="T21" fmla="*/ 259 h 325"/>
                    <a:gd name="T22" fmla="*/ 325 w 325"/>
                    <a:gd name="T23" fmla="*/ 114 h 325"/>
                    <a:gd name="T24" fmla="*/ 325 w 325"/>
                    <a:gd name="T25"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5" h="325">
                      <a:moveTo>
                        <a:pt x="325" y="325"/>
                      </a:moveTo>
                      <a:cubicBezTo>
                        <a:pt x="0" y="325"/>
                        <a:pt x="0" y="325"/>
                        <a:pt x="0" y="325"/>
                      </a:cubicBezTo>
                      <a:cubicBezTo>
                        <a:pt x="0" y="0"/>
                        <a:pt x="0" y="0"/>
                        <a:pt x="0" y="0"/>
                      </a:cubicBezTo>
                      <a:cubicBezTo>
                        <a:pt x="325" y="0"/>
                        <a:pt x="325" y="0"/>
                        <a:pt x="325" y="0"/>
                      </a:cubicBezTo>
                      <a:cubicBezTo>
                        <a:pt x="325" y="33"/>
                        <a:pt x="325" y="33"/>
                        <a:pt x="325" y="33"/>
                      </a:cubicBezTo>
                      <a:cubicBezTo>
                        <a:pt x="160" y="199"/>
                        <a:pt x="160" y="199"/>
                        <a:pt x="160" y="199"/>
                      </a:cubicBezTo>
                      <a:cubicBezTo>
                        <a:pt x="79" y="117"/>
                        <a:pt x="79" y="117"/>
                        <a:pt x="79" y="117"/>
                      </a:cubicBezTo>
                      <a:cubicBezTo>
                        <a:pt x="39" y="157"/>
                        <a:pt x="39" y="157"/>
                        <a:pt x="39" y="157"/>
                      </a:cubicBezTo>
                      <a:cubicBezTo>
                        <a:pt x="140" y="259"/>
                        <a:pt x="140" y="259"/>
                        <a:pt x="140" y="259"/>
                      </a:cubicBezTo>
                      <a:cubicBezTo>
                        <a:pt x="146" y="264"/>
                        <a:pt x="153" y="267"/>
                        <a:pt x="160" y="267"/>
                      </a:cubicBezTo>
                      <a:cubicBezTo>
                        <a:pt x="167" y="267"/>
                        <a:pt x="175" y="264"/>
                        <a:pt x="180" y="259"/>
                      </a:cubicBezTo>
                      <a:cubicBezTo>
                        <a:pt x="325" y="114"/>
                        <a:pt x="325" y="114"/>
                        <a:pt x="325" y="114"/>
                      </a:cubicBezTo>
                      <a:lnTo>
                        <a:pt x="325"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grpSp>
      <p:sp>
        <p:nvSpPr>
          <p:cNvPr id="36" name="テキスト ボックス 35"/>
          <p:cNvSpPr txBox="1"/>
          <p:nvPr/>
        </p:nvSpPr>
        <p:spPr>
          <a:xfrm>
            <a:off x="360000" y="1195563"/>
            <a:ext cx="5170706" cy="449692"/>
          </a:xfrm>
          <a:prstGeom prst="rect">
            <a:avLst/>
          </a:prstGeom>
        </p:spPr>
        <p:txBody>
          <a:bodyPr wrap="none" lIns="0" tIns="0" rIns="0" bIns="0" rtlCol="0" anchor="t" anchorCtr="0">
            <a:noAutofit/>
          </a:bodyPr>
          <a:lstStyle/>
          <a:p>
            <a:pPr defTabSz="685716">
              <a:lnSpc>
                <a:spcPct val="150000"/>
              </a:lnSpc>
              <a:buClr>
                <a:srgbClr val="ED7D31"/>
              </a:buClr>
              <a:buSzPct val="80000"/>
              <a:defRPr/>
            </a:pPr>
            <a:endParaRPr lang="ja-JP" altLang="en-US">
              <a:cs typeface="メイリオ" pitchFamily="50" charset="-128"/>
            </a:endParaRPr>
          </a:p>
        </p:txBody>
      </p:sp>
      <p:pic>
        <p:nvPicPr>
          <p:cNvPr id="38" name="図 37"/>
          <p:cNvPicPr>
            <a:picLocks noChangeAspect="1"/>
          </p:cNvPicPr>
          <p:nvPr/>
        </p:nvPicPr>
        <p:blipFill rotWithShape="1">
          <a:blip r:embed="rId4"/>
          <a:srcRect r="10105" b="5970"/>
          <a:stretch/>
        </p:blipFill>
        <p:spPr>
          <a:xfrm>
            <a:off x="4913176" y="3282827"/>
            <a:ext cx="2558007" cy="1701191"/>
          </a:xfrm>
          <a:prstGeom prst="rect">
            <a:avLst/>
          </a:prstGeom>
          <a:ln>
            <a:solidFill>
              <a:schemeClr val="bg1">
                <a:lumMod val="65000"/>
              </a:schemeClr>
            </a:solidFill>
          </a:ln>
        </p:spPr>
      </p:pic>
      <p:pic>
        <p:nvPicPr>
          <p:cNvPr id="39" name="図 38"/>
          <p:cNvPicPr>
            <a:picLocks noChangeAspect="1"/>
          </p:cNvPicPr>
          <p:nvPr/>
        </p:nvPicPr>
        <p:blipFill rotWithShape="1">
          <a:blip r:embed="rId5"/>
          <a:srcRect b="26882"/>
          <a:stretch/>
        </p:blipFill>
        <p:spPr>
          <a:xfrm>
            <a:off x="6336196" y="1428969"/>
            <a:ext cx="2339844" cy="1790853"/>
          </a:xfrm>
          <a:prstGeom prst="rect">
            <a:avLst/>
          </a:prstGeom>
          <a:ln>
            <a:solidFill>
              <a:schemeClr val="bg1">
                <a:lumMod val="65000"/>
              </a:schemeClr>
            </a:solidFill>
          </a:ln>
        </p:spPr>
      </p:pic>
      <p:sp>
        <p:nvSpPr>
          <p:cNvPr id="40" name="正方形/長方形 39"/>
          <p:cNvSpPr/>
          <p:nvPr/>
        </p:nvSpPr>
        <p:spPr>
          <a:xfrm>
            <a:off x="7285809" y="1300899"/>
            <a:ext cx="1512168" cy="2857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a:t>月次勤怠入力状況</a:t>
            </a:r>
          </a:p>
        </p:txBody>
      </p:sp>
      <p:sp>
        <p:nvSpPr>
          <p:cNvPr id="41" name="正方形/長方形 40"/>
          <p:cNvSpPr/>
          <p:nvPr/>
        </p:nvSpPr>
        <p:spPr>
          <a:xfrm>
            <a:off x="4680012" y="3135486"/>
            <a:ext cx="1512168" cy="2857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b="1"/>
              <a:t>1</a:t>
            </a:r>
            <a:r>
              <a:rPr kumimoji="1" lang="ja-JP" altLang="en-US" sz="1100" b="1"/>
              <a:t>日の勤務状況</a:t>
            </a:r>
          </a:p>
        </p:txBody>
      </p:sp>
      <p:grpSp>
        <p:nvGrpSpPr>
          <p:cNvPr id="46" name="グループ化 45"/>
          <p:cNvGrpSpPr/>
          <p:nvPr/>
        </p:nvGrpSpPr>
        <p:grpSpPr>
          <a:xfrm>
            <a:off x="201038" y="1949128"/>
            <a:ext cx="1680621" cy="2420988"/>
            <a:chOff x="3201960" y="1842951"/>
            <a:chExt cx="1680621" cy="2420988"/>
          </a:xfrm>
        </p:grpSpPr>
        <p:sp>
          <p:nvSpPr>
            <p:cNvPr id="43" name="object 31"/>
            <p:cNvSpPr/>
            <p:nvPr/>
          </p:nvSpPr>
          <p:spPr>
            <a:xfrm>
              <a:off x="3201960" y="1863305"/>
              <a:ext cx="1666791" cy="2400634"/>
            </a:xfrm>
            <a:custGeom>
              <a:avLst/>
              <a:gdLst/>
              <a:ahLst/>
              <a:cxnLst/>
              <a:rect l="l" t="t" r="r" b="b"/>
              <a:pathLst>
                <a:path w="2171700" h="2635885">
                  <a:moveTo>
                    <a:pt x="2171573" y="2563876"/>
                  </a:moveTo>
                  <a:lnTo>
                    <a:pt x="2165892" y="2591831"/>
                  </a:lnTo>
                  <a:lnTo>
                    <a:pt x="2150424" y="2614723"/>
                  </a:lnTo>
                  <a:lnTo>
                    <a:pt x="2127531" y="2630191"/>
                  </a:lnTo>
                  <a:lnTo>
                    <a:pt x="2099576" y="2635872"/>
                  </a:lnTo>
                  <a:lnTo>
                    <a:pt x="71996" y="2635872"/>
                  </a:lnTo>
                  <a:lnTo>
                    <a:pt x="44041" y="2630191"/>
                  </a:lnTo>
                  <a:lnTo>
                    <a:pt x="21148" y="2614723"/>
                  </a:lnTo>
                  <a:lnTo>
                    <a:pt x="5680" y="2591831"/>
                  </a:lnTo>
                  <a:lnTo>
                    <a:pt x="0" y="2563876"/>
                  </a:lnTo>
                  <a:lnTo>
                    <a:pt x="0" y="71996"/>
                  </a:lnTo>
                  <a:lnTo>
                    <a:pt x="5680" y="44041"/>
                  </a:lnTo>
                  <a:lnTo>
                    <a:pt x="21148" y="21148"/>
                  </a:lnTo>
                  <a:lnTo>
                    <a:pt x="44041" y="5680"/>
                  </a:lnTo>
                  <a:lnTo>
                    <a:pt x="71996" y="0"/>
                  </a:lnTo>
                  <a:lnTo>
                    <a:pt x="2099576" y="0"/>
                  </a:lnTo>
                  <a:lnTo>
                    <a:pt x="2127531" y="5680"/>
                  </a:lnTo>
                  <a:lnTo>
                    <a:pt x="2150424" y="21148"/>
                  </a:lnTo>
                  <a:lnTo>
                    <a:pt x="2165892" y="44041"/>
                  </a:lnTo>
                  <a:lnTo>
                    <a:pt x="2171573" y="71996"/>
                  </a:lnTo>
                  <a:lnTo>
                    <a:pt x="2171573" y="2563876"/>
                  </a:lnTo>
                  <a:close/>
                </a:path>
              </a:pathLst>
            </a:custGeom>
            <a:ln/>
          </p:spPr>
          <p:style>
            <a:lnRef idx="2">
              <a:schemeClr val="accent2"/>
            </a:lnRef>
            <a:fillRef idx="1">
              <a:schemeClr val="lt1"/>
            </a:fillRef>
            <a:effectRef idx="0">
              <a:schemeClr val="accent2"/>
            </a:effectRef>
            <a:fontRef idx="minor">
              <a:schemeClr val="dk1"/>
            </a:fontRef>
          </p:style>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44" name="object 11"/>
            <p:cNvSpPr/>
            <p:nvPr/>
          </p:nvSpPr>
          <p:spPr>
            <a:xfrm>
              <a:off x="3215790" y="1842951"/>
              <a:ext cx="1666791" cy="534306"/>
            </a:xfrm>
            <a:custGeom>
              <a:avLst/>
              <a:gdLst/>
              <a:ahLst/>
              <a:cxnLst/>
              <a:rect l="l" t="t" r="r" b="b"/>
              <a:pathLst>
                <a:path w="2171700" h="590550">
                  <a:moveTo>
                    <a:pt x="2099576" y="0"/>
                  </a:moveTo>
                  <a:lnTo>
                    <a:pt x="71996" y="0"/>
                  </a:lnTo>
                  <a:lnTo>
                    <a:pt x="44041" y="5680"/>
                  </a:lnTo>
                  <a:lnTo>
                    <a:pt x="21148" y="21148"/>
                  </a:lnTo>
                  <a:lnTo>
                    <a:pt x="5680" y="44041"/>
                  </a:lnTo>
                  <a:lnTo>
                    <a:pt x="0" y="71996"/>
                  </a:lnTo>
                  <a:lnTo>
                    <a:pt x="0" y="590029"/>
                  </a:lnTo>
                  <a:lnTo>
                    <a:pt x="2171573" y="590029"/>
                  </a:lnTo>
                  <a:lnTo>
                    <a:pt x="2171573" y="71996"/>
                  </a:lnTo>
                  <a:lnTo>
                    <a:pt x="2165892" y="44041"/>
                  </a:lnTo>
                  <a:lnTo>
                    <a:pt x="2150424" y="21148"/>
                  </a:lnTo>
                  <a:lnTo>
                    <a:pt x="2127531" y="5680"/>
                  </a:lnTo>
                  <a:lnTo>
                    <a:pt x="2099576" y="0"/>
                  </a:lnTo>
                  <a:close/>
                </a:path>
              </a:pathLst>
            </a:cu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37" name="object 31"/>
            <p:cNvSpPr/>
            <p:nvPr/>
          </p:nvSpPr>
          <p:spPr>
            <a:xfrm>
              <a:off x="3252442" y="2492740"/>
              <a:ext cx="1557001" cy="1665021"/>
            </a:xfrm>
            <a:custGeom>
              <a:avLst/>
              <a:gdLst/>
              <a:ahLst/>
              <a:cxnLst/>
              <a:rect l="l" t="t" r="r" b="b"/>
              <a:pathLst>
                <a:path w="2171700" h="2635885">
                  <a:moveTo>
                    <a:pt x="2171573" y="2563876"/>
                  </a:moveTo>
                  <a:lnTo>
                    <a:pt x="2165892" y="2591831"/>
                  </a:lnTo>
                  <a:lnTo>
                    <a:pt x="2150424" y="2614723"/>
                  </a:lnTo>
                  <a:lnTo>
                    <a:pt x="2127531" y="2630191"/>
                  </a:lnTo>
                  <a:lnTo>
                    <a:pt x="2099576" y="2635872"/>
                  </a:lnTo>
                  <a:lnTo>
                    <a:pt x="71996" y="2635872"/>
                  </a:lnTo>
                  <a:lnTo>
                    <a:pt x="44041" y="2630191"/>
                  </a:lnTo>
                  <a:lnTo>
                    <a:pt x="21148" y="2614723"/>
                  </a:lnTo>
                  <a:lnTo>
                    <a:pt x="5680" y="2591831"/>
                  </a:lnTo>
                  <a:lnTo>
                    <a:pt x="0" y="2563876"/>
                  </a:lnTo>
                  <a:lnTo>
                    <a:pt x="0" y="71996"/>
                  </a:lnTo>
                  <a:lnTo>
                    <a:pt x="5680" y="44041"/>
                  </a:lnTo>
                  <a:lnTo>
                    <a:pt x="21148" y="21148"/>
                  </a:lnTo>
                  <a:lnTo>
                    <a:pt x="44041" y="5680"/>
                  </a:lnTo>
                  <a:lnTo>
                    <a:pt x="71996" y="0"/>
                  </a:lnTo>
                  <a:lnTo>
                    <a:pt x="2099576" y="0"/>
                  </a:lnTo>
                  <a:lnTo>
                    <a:pt x="2127531" y="5680"/>
                  </a:lnTo>
                  <a:lnTo>
                    <a:pt x="2150424" y="21148"/>
                  </a:lnTo>
                  <a:lnTo>
                    <a:pt x="2165892" y="44041"/>
                  </a:lnTo>
                  <a:lnTo>
                    <a:pt x="2171573" y="71996"/>
                  </a:lnTo>
                  <a:lnTo>
                    <a:pt x="2171573" y="2563876"/>
                  </a:lnTo>
                  <a:close/>
                </a:path>
              </a:pathLst>
            </a:custGeom>
            <a:noFill/>
            <a:ln>
              <a:noFill/>
            </a:ln>
          </p:spPr>
          <p:style>
            <a:lnRef idx="2">
              <a:schemeClr val="accent2"/>
            </a:lnRef>
            <a:fillRef idx="1">
              <a:schemeClr val="lt1"/>
            </a:fillRef>
            <a:effectRef idx="0">
              <a:schemeClr val="accent2"/>
            </a:effectRef>
            <a:fontRef idx="minor">
              <a:schemeClr val="dk1"/>
            </a:fontRef>
          </p:style>
          <p:txBody>
            <a:bodyPr wrap="square" lIns="0" tIns="0" rIns="0" bIns="0" rtlCol="0"/>
            <a:lstStyle/>
            <a:p>
              <a:r>
                <a:rPr lang="ja-JP" altLang="en-US" sz="1400">
                  <a:solidFill>
                    <a:schemeClr val="tx1"/>
                  </a:solidFill>
                  <a:latin typeface="+mn-ea"/>
                </a:rPr>
                <a:t>・安否確認</a:t>
              </a:r>
              <a:endParaRPr lang="en-US" altLang="ja-JP" sz="1400">
                <a:solidFill>
                  <a:schemeClr val="tx1"/>
                </a:solidFill>
                <a:latin typeface="+mn-ea"/>
              </a:endParaRPr>
            </a:p>
            <a:p>
              <a:r>
                <a:rPr lang="ja-JP" altLang="en-US" sz="1400">
                  <a:solidFill>
                    <a:schemeClr val="tx1"/>
                  </a:solidFill>
                  <a:latin typeface="+mn-ea"/>
                </a:rPr>
                <a:t>・勤怠打刻</a:t>
              </a:r>
              <a:endParaRPr lang="en-US" altLang="ja-JP" sz="1400">
                <a:solidFill>
                  <a:schemeClr val="tx1"/>
                </a:solidFill>
                <a:latin typeface="+mn-ea"/>
              </a:endParaRPr>
            </a:p>
            <a:p>
              <a:r>
                <a:rPr lang="ja-JP" altLang="en-US" sz="1400">
                  <a:solidFill>
                    <a:schemeClr val="tx1"/>
                  </a:solidFill>
                  <a:latin typeface="+mn-ea"/>
                </a:rPr>
                <a:t>・</a:t>
              </a:r>
              <a:r>
                <a:rPr lang="en-US" altLang="ja-JP" sz="1400" err="1">
                  <a:solidFill>
                    <a:schemeClr val="tx1"/>
                  </a:solidFill>
                  <a:latin typeface="+mn-ea"/>
                </a:rPr>
                <a:t>ToDo</a:t>
              </a:r>
              <a:r>
                <a:rPr lang="ja-JP" altLang="en-US" sz="1400">
                  <a:solidFill>
                    <a:schemeClr val="tx1"/>
                  </a:solidFill>
                  <a:latin typeface="+mn-ea"/>
                </a:rPr>
                <a:t>リスト</a:t>
              </a:r>
              <a:endParaRPr lang="en-US" altLang="ja-JP" sz="1400">
                <a:solidFill>
                  <a:schemeClr val="tx1"/>
                </a:solidFill>
                <a:latin typeface="+mn-ea"/>
              </a:endParaRPr>
            </a:p>
            <a:p>
              <a:r>
                <a:rPr lang="ja-JP" altLang="en-US" sz="1400">
                  <a:solidFill>
                    <a:schemeClr val="tx1"/>
                  </a:solidFill>
                  <a:latin typeface="+mn-ea"/>
                </a:rPr>
                <a:t>・アラートリスト</a:t>
              </a:r>
              <a:endParaRPr lang="en-US" altLang="ja-JP" sz="1400">
                <a:solidFill>
                  <a:schemeClr val="tx1"/>
                </a:solidFill>
                <a:latin typeface="+mn-ea"/>
              </a:endParaRPr>
            </a:p>
            <a:p>
              <a:r>
                <a:rPr lang="ja-JP" altLang="en-US" sz="1400">
                  <a:solidFill>
                    <a:schemeClr val="tx1"/>
                  </a:solidFill>
                  <a:latin typeface="+mn-ea"/>
                </a:rPr>
                <a:t>・勤務状況</a:t>
              </a:r>
              <a:endParaRPr lang="en-US" altLang="ja-JP" sz="1400">
                <a:solidFill>
                  <a:schemeClr val="tx1"/>
                </a:solidFill>
                <a:latin typeface="+mn-ea"/>
              </a:endParaRPr>
            </a:p>
            <a:p>
              <a:r>
                <a:rPr lang="ja-JP" altLang="en-US" sz="1400">
                  <a:solidFill>
                    <a:schemeClr val="tx1"/>
                  </a:solidFill>
                  <a:latin typeface="+mn-ea"/>
                </a:rPr>
                <a:t>・休暇情報</a:t>
              </a:r>
              <a:endParaRPr lang="en-US" altLang="ja-JP" sz="1400">
                <a:solidFill>
                  <a:schemeClr val="tx1"/>
                </a:solidFill>
                <a:latin typeface="+mn-ea"/>
              </a:endParaRPr>
            </a:p>
            <a:p>
              <a:r>
                <a:rPr lang="ja-JP" altLang="en-US" sz="1400">
                  <a:solidFill>
                    <a:schemeClr val="tx1"/>
                  </a:solidFill>
                  <a:latin typeface="+mn-ea"/>
                </a:rPr>
                <a:t>・お知らせ</a:t>
              </a:r>
              <a:endParaRPr lang="en-US" altLang="ja-JP" sz="1400">
                <a:solidFill>
                  <a:schemeClr val="tx1"/>
                </a:solidFill>
                <a:latin typeface="+mn-ea"/>
              </a:endParaRPr>
            </a:p>
            <a:p>
              <a:r>
                <a:rPr lang="ja-JP" altLang="en-US" sz="1400">
                  <a:solidFill>
                    <a:schemeClr val="tx1"/>
                  </a:solidFill>
                  <a:latin typeface="+mn-ea"/>
                </a:rPr>
                <a:t>・残業情報</a:t>
              </a:r>
              <a:endParaRPr lang="en-US" altLang="ja-JP" sz="1400">
                <a:solidFill>
                  <a:schemeClr val="tx1"/>
                </a:solidFill>
                <a:latin typeface="+mn-ea"/>
              </a:endParaRPr>
            </a:p>
          </p:txBody>
        </p:sp>
        <p:sp>
          <p:nvSpPr>
            <p:cNvPr id="45" name="テキスト ボックス 44"/>
            <p:cNvSpPr txBox="1"/>
            <p:nvPr/>
          </p:nvSpPr>
          <p:spPr>
            <a:xfrm>
              <a:off x="3552308" y="1995144"/>
              <a:ext cx="1104290" cy="338554"/>
            </a:xfrm>
            <a:prstGeom prst="rect">
              <a:avLst/>
            </a:prstGeom>
            <a:noFill/>
          </p:spPr>
          <p:txBody>
            <a:bodyPr wrap="square" rtlCol="0">
              <a:spAutoFit/>
            </a:bodyPr>
            <a:lstStyle/>
            <a:p>
              <a:r>
                <a:rPr kumimoji="1" lang="ja-JP" altLang="en-US" sz="1600" b="1">
                  <a:solidFill>
                    <a:schemeClr val="bg1"/>
                  </a:solidFill>
                </a:rPr>
                <a:t>表示項目</a:t>
              </a:r>
            </a:p>
          </p:txBody>
        </p:sp>
      </p:grpSp>
    </p:spTree>
    <p:extLst>
      <p:ext uri="{BB962C8B-B14F-4D97-AF65-F5344CB8AC3E}">
        <p14:creationId xmlns:p14="http://schemas.microsoft.com/office/powerpoint/2010/main" val="224264641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66</a:t>
            </a:fld>
            <a:endParaRPr kumimoji="1" lang="ja-JP" altLang="en-US"/>
          </a:p>
        </p:txBody>
      </p:sp>
      <p:sp>
        <p:nvSpPr>
          <p:cNvPr id="55" name="フッター プレースホルダー 1"/>
          <p:cNvSpPr>
            <a:spLocks noGrp="1"/>
          </p:cNvSpPr>
          <p:nvPr>
            <p:ph type="ftr" sz="quarter" idx="3"/>
          </p:nvPr>
        </p:nvSpPr>
        <p:spPr/>
        <p:txBody>
          <a:bodyPr/>
          <a:lstStyle/>
          <a:p>
            <a:r>
              <a:rPr lang="en-US" altLang="ja-JP"/>
              <a:t>©Canon IT Solutions Inc.  All rights reserved.</a:t>
            </a:r>
            <a:endParaRPr lang="ja-JP" altLang="en-US"/>
          </a:p>
        </p:txBody>
      </p:sp>
      <p:sp>
        <p:nvSpPr>
          <p:cNvPr id="5" name="テキスト プレースホルダー 4"/>
          <p:cNvSpPr>
            <a:spLocks noGrp="1"/>
          </p:cNvSpPr>
          <p:nvPr>
            <p:ph type="body" sz="quarter" idx="16"/>
          </p:nvPr>
        </p:nvSpPr>
        <p:spPr/>
        <p:txBody>
          <a:bodyPr/>
          <a:lstStyle/>
          <a:p>
            <a:r>
              <a:rPr lang="ja-JP" altLang="en-US"/>
              <a:t>特長３ </a:t>
            </a:r>
            <a:r>
              <a:rPr lang="ja-JP" altLang="en-US">
                <a:solidFill>
                  <a:srgbClr val="F18F60"/>
                </a:solidFill>
              </a:rPr>
              <a:t>工数管理：プロジェクトの入力、管理が簡単</a:t>
            </a:r>
          </a:p>
          <a:p>
            <a:endParaRPr kumimoji="1" lang="ja-JP" altLang="en-US"/>
          </a:p>
        </p:txBody>
      </p:sp>
      <p:sp>
        <p:nvSpPr>
          <p:cNvPr id="6" name="タイトル 5"/>
          <p:cNvSpPr>
            <a:spLocks noGrp="1"/>
          </p:cNvSpPr>
          <p:nvPr>
            <p:ph type="title"/>
          </p:nvPr>
        </p:nvSpPr>
        <p:spPr/>
        <p:txBody>
          <a:bodyPr/>
          <a:lstStyle/>
          <a:p>
            <a:r>
              <a:rPr lang="ja-JP" altLang="en-US" sz="2400"/>
              <a:t>勤怠管理の特長</a:t>
            </a:r>
          </a:p>
        </p:txBody>
      </p:sp>
      <p:sp>
        <p:nvSpPr>
          <p:cNvPr id="11" name="object 31"/>
          <p:cNvSpPr/>
          <p:nvPr/>
        </p:nvSpPr>
        <p:spPr>
          <a:xfrm>
            <a:off x="5406969" y="1314410"/>
            <a:ext cx="3291661" cy="3219358"/>
          </a:xfrm>
          <a:custGeom>
            <a:avLst/>
            <a:gdLst/>
            <a:ahLst/>
            <a:cxnLst/>
            <a:rect l="l" t="t" r="r" b="b"/>
            <a:pathLst>
              <a:path w="2171700" h="2635885">
                <a:moveTo>
                  <a:pt x="2171573" y="2563876"/>
                </a:moveTo>
                <a:lnTo>
                  <a:pt x="2165892" y="2591831"/>
                </a:lnTo>
                <a:lnTo>
                  <a:pt x="2150424" y="2614723"/>
                </a:lnTo>
                <a:lnTo>
                  <a:pt x="2127531" y="2630191"/>
                </a:lnTo>
                <a:lnTo>
                  <a:pt x="2099576" y="2635872"/>
                </a:lnTo>
                <a:lnTo>
                  <a:pt x="71996" y="2635872"/>
                </a:lnTo>
                <a:lnTo>
                  <a:pt x="44041" y="2630191"/>
                </a:lnTo>
                <a:lnTo>
                  <a:pt x="21148" y="2614723"/>
                </a:lnTo>
                <a:lnTo>
                  <a:pt x="5680" y="2591831"/>
                </a:lnTo>
                <a:lnTo>
                  <a:pt x="0" y="2563876"/>
                </a:lnTo>
                <a:lnTo>
                  <a:pt x="0" y="71996"/>
                </a:lnTo>
                <a:lnTo>
                  <a:pt x="5680" y="44041"/>
                </a:lnTo>
                <a:lnTo>
                  <a:pt x="21148" y="21148"/>
                </a:lnTo>
                <a:lnTo>
                  <a:pt x="44041" y="5680"/>
                </a:lnTo>
                <a:lnTo>
                  <a:pt x="71996" y="0"/>
                </a:lnTo>
                <a:lnTo>
                  <a:pt x="2099576" y="0"/>
                </a:lnTo>
                <a:lnTo>
                  <a:pt x="2127531" y="5680"/>
                </a:lnTo>
                <a:lnTo>
                  <a:pt x="2150424" y="21148"/>
                </a:lnTo>
                <a:lnTo>
                  <a:pt x="2165892" y="44041"/>
                </a:lnTo>
                <a:lnTo>
                  <a:pt x="2171573" y="71996"/>
                </a:lnTo>
                <a:lnTo>
                  <a:pt x="2171573" y="2563876"/>
                </a:lnTo>
                <a:close/>
              </a:path>
            </a:pathLst>
          </a:custGeom>
          <a:ln/>
        </p:spPr>
        <p:style>
          <a:lnRef idx="2">
            <a:schemeClr val="accent2"/>
          </a:lnRef>
          <a:fillRef idx="1">
            <a:schemeClr val="lt1"/>
          </a:fillRef>
          <a:effectRef idx="0">
            <a:schemeClr val="accent2"/>
          </a:effectRef>
          <a:fontRef idx="minor">
            <a:schemeClr val="dk1"/>
          </a:fontRef>
        </p:style>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13" name="object 6"/>
          <p:cNvSpPr txBox="1"/>
          <p:nvPr/>
        </p:nvSpPr>
        <p:spPr>
          <a:xfrm>
            <a:off x="879619" y="1454498"/>
            <a:ext cx="4160433" cy="180350"/>
          </a:xfrm>
          <a:prstGeom prst="rect">
            <a:avLst/>
          </a:prstGeom>
        </p:spPr>
        <p:txBody>
          <a:bodyPr vert="horz" wrap="square" lIns="0" tIns="12700" rIns="0" bIns="0" rtlCol="0">
            <a:spAutoFit/>
          </a:bodyPr>
          <a:lstStyle/>
          <a:p>
            <a:pPr marL="12700" algn="ctr">
              <a:lnSpc>
                <a:spcPct val="100000"/>
              </a:lnSpc>
              <a:spcBef>
                <a:spcPts val="100"/>
              </a:spcBef>
            </a:pPr>
            <a:r>
              <a:rPr lang="ja-JP" altLang="en-US" sz="1050" b="1">
                <a:solidFill>
                  <a:schemeClr val="bg1"/>
                </a:solidFill>
                <a:latin typeface="メイリオ" panose="020B0604030504040204" pitchFamily="50" charset="-128"/>
                <a:ea typeface="メイリオ" panose="020B0604030504040204" pitchFamily="50" charset="-128"/>
                <a:cs typeface="Leelawadee UI"/>
              </a:rPr>
              <a:t>日々の勤怠と併せて稼働実績を登録可能</a:t>
            </a:r>
            <a:endParaRPr lang="en-US" altLang="ja-JP" sz="1050" b="1">
              <a:solidFill>
                <a:schemeClr val="bg1"/>
              </a:solidFill>
              <a:latin typeface="メイリオ" panose="020B0604030504040204" pitchFamily="50" charset="-128"/>
              <a:ea typeface="メイリオ" panose="020B0604030504040204" pitchFamily="50" charset="-128"/>
              <a:cs typeface="Leelawadee UI"/>
            </a:endParaRPr>
          </a:p>
        </p:txBody>
      </p:sp>
      <p:sp>
        <p:nvSpPr>
          <p:cNvPr id="22" name="object 11"/>
          <p:cNvSpPr/>
          <p:nvPr/>
        </p:nvSpPr>
        <p:spPr>
          <a:xfrm>
            <a:off x="5420799" y="1294057"/>
            <a:ext cx="3291661" cy="534306"/>
          </a:xfrm>
          <a:custGeom>
            <a:avLst/>
            <a:gdLst/>
            <a:ahLst/>
            <a:cxnLst/>
            <a:rect l="l" t="t" r="r" b="b"/>
            <a:pathLst>
              <a:path w="2171700" h="590550">
                <a:moveTo>
                  <a:pt x="2099576" y="0"/>
                </a:moveTo>
                <a:lnTo>
                  <a:pt x="71996" y="0"/>
                </a:lnTo>
                <a:lnTo>
                  <a:pt x="44041" y="5680"/>
                </a:lnTo>
                <a:lnTo>
                  <a:pt x="21148" y="21148"/>
                </a:lnTo>
                <a:lnTo>
                  <a:pt x="5680" y="44041"/>
                </a:lnTo>
                <a:lnTo>
                  <a:pt x="0" y="71996"/>
                </a:lnTo>
                <a:lnTo>
                  <a:pt x="0" y="590029"/>
                </a:lnTo>
                <a:lnTo>
                  <a:pt x="2171573" y="590029"/>
                </a:lnTo>
                <a:lnTo>
                  <a:pt x="2171573" y="71996"/>
                </a:lnTo>
                <a:lnTo>
                  <a:pt x="2165892" y="44041"/>
                </a:lnTo>
                <a:lnTo>
                  <a:pt x="2150424" y="21148"/>
                </a:lnTo>
                <a:lnTo>
                  <a:pt x="2127531" y="5680"/>
                </a:lnTo>
                <a:lnTo>
                  <a:pt x="2099576" y="0"/>
                </a:lnTo>
                <a:close/>
              </a:path>
            </a:pathLst>
          </a:cu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23" name="object 6"/>
          <p:cNvSpPr txBox="1"/>
          <p:nvPr/>
        </p:nvSpPr>
        <p:spPr>
          <a:xfrm>
            <a:off x="6856598" y="1426885"/>
            <a:ext cx="1701246" cy="348813"/>
          </a:xfrm>
          <a:prstGeom prst="rect">
            <a:avLst/>
          </a:prstGeom>
        </p:spPr>
        <p:txBody>
          <a:bodyPr vert="horz" wrap="square" lIns="0" tIns="12700" rIns="0" bIns="0" rtlCol="0">
            <a:spAutoFit/>
          </a:bodyPr>
          <a:lstStyle/>
          <a:p>
            <a:pPr marL="12700">
              <a:lnSpc>
                <a:spcPct val="100000"/>
              </a:lnSpc>
              <a:spcBef>
                <a:spcPts val="100"/>
              </a:spcBef>
            </a:pPr>
            <a:r>
              <a:rPr lang="ja-JP" altLang="en-US" sz="1050" b="1">
                <a:solidFill>
                  <a:schemeClr val="bg1"/>
                </a:solidFill>
                <a:latin typeface="メイリオ" panose="020B0604030504040204" pitchFamily="50" charset="-128"/>
                <a:ea typeface="メイリオ" panose="020B0604030504040204" pitchFamily="50" charset="-128"/>
                <a:cs typeface="Leelawadee UI"/>
              </a:rPr>
              <a:t>アサインしていない人が</a:t>
            </a:r>
            <a:endParaRPr lang="en-US" altLang="ja-JP" sz="1050" b="1">
              <a:solidFill>
                <a:schemeClr val="bg1"/>
              </a:solidFill>
              <a:latin typeface="メイリオ" panose="020B0604030504040204" pitchFamily="50" charset="-128"/>
              <a:ea typeface="メイリオ" panose="020B0604030504040204" pitchFamily="50" charset="-128"/>
              <a:cs typeface="Leelawadee UI"/>
            </a:endParaRPr>
          </a:p>
          <a:p>
            <a:pPr marL="12700">
              <a:lnSpc>
                <a:spcPct val="100000"/>
              </a:lnSpc>
              <a:spcBef>
                <a:spcPts val="100"/>
              </a:spcBef>
            </a:pPr>
            <a:r>
              <a:rPr lang="en-US" altLang="ja-JP" sz="1050" b="1">
                <a:solidFill>
                  <a:schemeClr val="bg1"/>
                </a:solidFill>
                <a:latin typeface="メイリオ" panose="020B0604030504040204" pitchFamily="50" charset="-128"/>
                <a:ea typeface="メイリオ" panose="020B0604030504040204" pitchFamily="50" charset="-128"/>
                <a:cs typeface="Leelawadee UI"/>
              </a:rPr>
              <a:t>PJ</a:t>
            </a:r>
            <a:r>
              <a:rPr lang="ja-JP" altLang="en-US" sz="1050" b="1">
                <a:solidFill>
                  <a:schemeClr val="bg1"/>
                </a:solidFill>
                <a:latin typeface="メイリオ" panose="020B0604030504040204" pitchFamily="50" charset="-128"/>
                <a:ea typeface="メイリオ" panose="020B0604030504040204" pitchFamily="50" charset="-128"/>
                <a:cs typeface="Leelawadee UI"/>
              </a:rPr>
              <a:t>選択したらアラート</a:t>
            </a:r>
          </a:p>
        </p:txBody>
      </p:sp>
      <p:sp>
        <p:nvSpPr>
          <p:cNvPr id="24" name="テキスト ボックス 23"/>
          <p:cNvSpPr txBox="1"/>
          <p:nvPr/>
        </p:nvSpPr>
        <p:spPr>
          <a:xfrm>
            <a:off x="5619244" y="1428835"/>
            <a:ext cx="1508785" cy="369332"/>
          </a:xfrm>
          <a:prstGeom prst="rect">
            <a:avLst/>
          </a:prstGeom>
          <a:noFill/>
        </p:spPr>
        <p:txBody>
          <a:bodyPr wrap="square" rtlCol="0">
            <a:spAutoFit/>
          </a:bodyPr>
          <a:lstStyle/>
          <a:p>
            <a:r>
              <a:rPr lang="ja-JP" altLang="en-US" b="1">
                <a:solidFill>
                  <a:schemeClr val="bg1"/>
                </a:solidFill>
              </a:rPr>
              <a:t>アラート</a:t>
            </a:r>
            <a:endParaRPr kumimoji="1" lang="ja-JP" altLang="en-US" b="1">
              <a:solidFill>
                <a:schemeClr val="bg1"/>
              </a:solidFill>
            </a:endParaRPr>
          </a:p>
        </p:txBody>
      </p:sp>
      <p:sp>
        <p:nvSpPr>
          <p:cNvPr id="26" name="object 31"/>
          <p:cNvSpPr/>
          <p:nvPr/>
        </p:nvSpPr>
        <p:spPr>
          <a:xfrm>
            <a:off x="391820" y="1284904"/>
            <a:ext cx="4823819" cy="1693960"/>
          </a:xfrm>
          <a:custGeom>
            <a:avLst/>
            <a:gdLst/>
            <a:ahLst/>
            <a:cxnLst/>
            <a:rect l="l" t="t" r="r" b="b"/>
            <a:pathLst>
              <a:path w="2171700" h="2635885">
                <a:moveTo>
                  <a:pt x="2171573" y="2563876"/>
                </a:moveTo>
                <a:lnTo>
                  <a:pt x="2165892" y="2591831"/>
                </a:lnTo>
                <a:lnTo>
                  <a:pt x="2150424" y="2614723"/>
                </a:lnTo>
                <a:lnTo>
                  <a:pt x="2127531" y="2630191"/>
                </a:lnTo>
                <a:lnTo>
                  <a:pt x="2099576" y="2635872"/>
                </a:lnTo>
                <a:lnTo>
                  <a:pt x="71996" y="2635872"/>
                </a:lnTo>
                <a:lnTo>
                  <a:pt x="44041" y="2630191"/>
                </a:lnTo>
                <a:lnTo>
                  <a:pt x="21148" y="2614723"/>
                </a:lnTo>
                <a:lnTo>
                  <a:pt x="5680" y="2591831"/>
                </a:lnTo>
                <a:lnTo>
                  <a:pt x="0" y="2563876"/>
                </a:lnTo>
                <a:lnTo>
                  <a:pt x="0" y="71996"/>
                </a:lnTo>
                <a:lnTo>
                  <a:pt x="5680" y="44041"/>
                </a:lnTo>
                <a:lnTo>
                  <a:pt x="21148" y="21148"/>
                </a:lnTo>
                <a:lnTo>
                  <a:pt x="44041" y="5680"/>
                </a:lnTo>
                <a:lnTo>
                  <a:pt x="71996" y="0"/>
                </a:lnTo>
                <a:lnTo>
                  <a:pt x="2099576" y="0"/>
                </a:lnTo>
                <a:lnTo>
                  <a:pt x="2127531" y="5680"/>
                </a:lnTo>
                <a:lnTo>
                  <a:pt x="2150424" y="21148"/>
                </a:lnTo>
                <a:lnTo>
                  <a:pt x="2165892" y="44041"/>
                </a:lnTo>
                <a:lnTo>
                  <a:pt x="2171573" y="71996"/>
                </a:lnTo>
                <a:lnTo>
                  <a:pt x="2171573" y="2563876"/>
                </a:lnTo>
                <a:close/>
              </a:path>
            </a:pathLst>
          </a:custGeom>
          <a:ln/>
        </p:spPr>
        <p:style>
          <a:lnRef idx="2">
            <a:schemeClr val="accent2"/>
          </a:lnRef>
          <a:fillRef idx="1">
            <a:schemeClr val="lt1"/>
          </a:fillRef>
          <a:effectRef idx="0">
            <a:schemeClr val="accent2"/>
          </a:effectRef>
          <a:fontRef idx="minor">
            <a:schemeClr val="dk1"/>
          </a:fontRef>
        </p:style>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27" name="object 11"/>
          <p:cNvSpPr/>
          <p:nvPr/>
        </p:nvSpPr>
        <p:spPr>
          <a:xfrm>
            <a:off x="391820" y="1275606"/>
            <a:ext cx="4823819" cy="534306"/>
          </a:xfrm>
          <a:custGeom>
            <a:avLst/>
            <a:gdLst/>
            <a:ahLst/>
            <a:cxnLst/>
            <a:rect l="l" t="t" r="r" b="b"/>
            <a:pathLst>
              <a:path w="2171700" h="590550">
                <a:moveTo>
                  <a:pt x="2099576" y="0"/>
                </a:moveTo>
                <a:lnTo>
                  <a:pt x="71996" y="0"/>
                </a:lnTo>
                <a:lnTo>
                  <a:pt x="44041" y="5680"/>
                </a:lnTo>
                <a:lnTo>
                  <a:pt x="21148" y="21148"/>
                </a:lnTo>
                <a:lnTo>
                  <a:pt x="5680" y="44041"/>
                </a:lnTo>
                <a:lnTo>
                  <a:pt x="0" y="71996"/>
                </a:lnTo>
                <a:lnTo>
                  <a:pt x="0" y="590029"/>
                </a:lnTo>
                <a:lnTo>
                  <a:pt x="2171573" y="590029"/>
                </a:lnTo>
                <a:lnTo>
                  <a:pt x="2171573" y="71996"/>
                </a:lnTo>
                <a:lnTo>
                  <a:pt x="2165892" y="44041"/>
                </a:lnTo>
                <a:lnTo>
                  <a:pt x="2150424" y="21148"/>
                </a:lnTo>
                <a:lnTo>
                  <a:pt x="2127531" y="5680"/>
                </a:lnTo>
                <a:lnTo>
                  <a:pt x="2099576" y="0"/>
                </a:lnTo>
                <a:close/>
              </a:path>
            </a:pathLst>
          </a:cu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28" name="object 6"/>
          <p:cNvSpPr txBox="1"/>
          <p:nvPr/>
        </p:nvSpPr>
        <p:spPr>
          <a:xfrm>
            <a:off x="1735645" y="1487678"/>
            <a:ext cx="2539825" cy="174407"/>
          </a:xfrm>
          <a:prstGeom prst="rect">
            <a:avLst/>
          </a:prstGeom>
        </p:spPr>
        <p:txBody>
          <a:bodyPr vert="horz" wrap="square" lIns="0" tIns="12700" rIns="0" bIns="0" rtlCol="0">
            <a:spAutoFit/>
          </a:bodyPr>
          <a:lstStyle/>
          <a:p>
            <a:pPr marL="12700">
              <a:lnSpc>
                <a:spcPct val="100000"/>
              </a:lnSpc>
              <a:spcBef>
                <a:spcPts val="100"/>
              </a:spcBef>
            </a:pPr>
            <a:r>
              <a:rPr lang="ja-JP" altLang="en-US" sz="1050" b="1">
                <a:solidFill>
                  <a:schemeClr val="bg1"/>
                </a:solidFill>
                <a:latin typeface="メイリオ" panose="020B0604030504040204" pitchFamily="50" charset="-128"/>
                <a:ea typeface="メイリオ" panose="020B0604030504040204" pitchFamily="50" charset="-128"/>
                <a:cs typeface="Leelawadee UI"/>
              </a:rPr>
              <a:t>工数過不足はエラー表示</a:t>
            </a:r>
          </a:p>
        </p:txBody>
      </p:sp>
      <p:sp>
        <p:nvSpPr>
          <p:cNvPr id="29" name="テキスト ボックス 28"/>
          <p:cNvSpPr txBox="1"/>
          <p:nvPr/>
        </p:nvSpPr>
        <p:spPr>
          <a:xfrm>
            <a:off x="400898" y="1382859"/>
            <a:ext cx="1508785" cy="369332"/>
          </a:xfrm>
          <a:prstGeom prst="rect">
            <a:avLst/>
          </a:prstGeom>
          <a:noFill/>
        </p:spPr>
        <p:txBody>
          <a:bodyPr wrap="square" rtlCol="0">
            <a:spAutoFit/>
          </a:bodyPr>
          <a:lstStyle/>
          <a:p>
            <a:r>
              <a:rPr kumimoji="1" lang="ja-JP" altLang="en-US" b="1">
                <a:solidFill>
                  <a:schemeClr val="bg1"/>
                </a:solidFill>
              </a:rPr>
              <a:t>ミス防止①</a:t>
            </a:r>
          </a:p>
        </p:txBody>
      </p:sp>
      <p:sp>
        <p:nvSpPr>
          <p:cNvPr id="3" name="正方形/長方形 2"/>
          <p:cNvSpPr/>
          <p:nvPr/>
        </p:nvSpPr>
        <p:spPr>
          <a:xfrm>
            <a:off x="5629929" y="1941217"/>
            <a:ext cx="1728633" cy="2104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a:solidFill>
                  <a:schemeClr val="bg1"/>
                </a:solidFill>
              </a:rPr>
              <a:t>プロジェクトアサイン</a:t>
            </a:r>
            <a:endParaRPr kumimoji="1" lang="ja-JP" altLang="en-US" sz="1200" b="1">
              <a:solidFill>
                <a:schemeClr val="bg1"/>
              </a:solidFill>
            </a:endParaRPr>
          </a:p>
        </p:txBody>
      </p:sp>
      <p:sp>
        <p:nvSpPr>
          <p:cNvPr id="30" name="正方形/長方形 29"/>
          <p:cNvSpPr/>
          <p:nvPr/>
        </p:nvSpPr>
        <p:spPr>
          <a:xfrm>
            <a:off x="5629929" y="3270592"/>
            <a:ext cx="1169582" cy="2104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bg1"/>
                </a:solidFill>
              </a:rPr>
              <a:t>工数承認</a:t>
            </a:r>
          </a:p>
        </p:txBody>
      </p:sp>
      <p:sp>
        <p:nvSpPr>
          <p:cNvPr id="4" name="テキスト ボックス 3"/>
          <p:cNvSpPr txBox="1"/>
          <p:nvPr/>
        </p:nvSpPr>
        <p:spPr>
          <a:xfrm>
            <a:off x="5580112" y="2165114"/>
            <a:ext cx="1571201" cy="307777"/>
          </a:xfrm>
          <a:prstGeom prst="rect">
            <a:avLst/>
          </a:prstGeom>
          <a:noFill/>
        </p:spPr>
        <p:txBody>
          <a:bodyPr wrap="square" rtlCol="0">
            <a:spAutoFit/>
          </a:bodyPr>
          <a:lstStyle/>
          <a:p>
            <a:r>
              <a:rPr kumimoji="1" lang="ja-JP" altLang="en-US" sz="1400"/>
              <a:t>プロジェクト</a:t>
            </a:r>
            <a:r>
              <a:rPr kumimoji="1" lang="en-US" altLang="ja-JP" sz="1400"/>
              <a:t>A</a:t>
            </a:r>
            <a:endParaRPr kumimoji="1" lang="ja-JP" altLang="en-US" sz="1400"/>
          </a:p>
        </p:txBody>
      </p:sp>
      <p:sp>
        <p:nvSpPr>
          <p:cNvPr id="44" name="テキスト ボックス 43"/>
          <p:cNvSpPr txBox="1"/>
          <p:nvPr/>
        </p:nvSpPr>
        <p:spPr>
          <a:xfrm>
            <a:off x="5580112" y="3481003"/>
            <a:ext cx="1571201" cy="307777"/>
          </a:xfrm>
          <a:prstGeom prst="rect">
            <a:avLst/>
          </a:prstGeom>
          <a:noFill/>
        </p:spPr>
        <p:txBody>
          <a:bodyPr wrap="square" rtlCol="0">
            <a:spAutoFit/>
          </a:bodyPr>
          <a:lstStyle/>
          <a:p>
            <a:r>
              <a:rPr kumimoji="1" lang="ja-JP" altLang="en-US" sz="1400"/>
              <a:t>プロジェクト</a:t>
            </a:r>
            <a:r>
              <a:rPr kumimoji="1" lang="en-US" altLang="ja-JP" sz="1400"/>
              <a:t>A</a:t>
            </a:r>
            <a:endParaRPr kumimoji="1" lang="ja-JP" altLang="en-US" sz="1400"/>
          </a:p>
        </p:txBody>
      </p:sp>
      <p:sp>
        <p:nvSpPr>
          <p:cNvPr id="46" name="円形吹き出し 45"/>
          <p:cNvSpPr/>
          <p:nvPr/>
        </p:nvSpPr>
        <p:spPr>
          <a:xfrm>
            <a:off x="7530942" y="3184198"/>
            <a:ext cx="1090361" cy="505446"/>
          </a:xfrm>
          <a:prstGeom prst="wedgeEllipseCallout">
            <a:avLst>
              <a:gd name="adj1" fmla="val -25519"/>
              <a:gd name="adj2" fmla="val 6905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47" name="テキスト ボックス 46"/>
          <p:cNvSpPr txBox="1"/>
          <p:nvPr/>
        </p:nvSpPr>
        <p:spPr>
          <a:xfrm>
            <a:off x="7498049" y="3315027"/>
            <a:ext cx="1189598" cy="276999"/>
          </a:xfrm>
          <a:prstGeom prst="rect">
            <a:avLst/>
          </a:prstGeom>
          <a:noFill/>
          <a:ln>
            <a:noFill/>
          </a:ln>
        </p:spPr>
        <p:txBody>
          <a:bodyPr wrap="square" rtlCol="0">
            <a:spAutoFit/>
          </a:bodyPr>
          <a:lstStyle/>
          <a:p>
            <a:pPr algn="ctr"/>
            <a:r>
              <a:rPr kumimoji="1" lang="ja-JP" altLang="en-US" sz="1200" b="1"/>
              <a:t>アラート表示</a:t>
            </a:r>
          </a:p>
        </p:txBody>
      </p:sp>
      <p:grpSp>
        <p:nvGrpSpPr>
          <p:cNvPr id="10" name="グループ化 9"/>
          <p:cNvGrpSpPr/>
          <p:nvPr/>
        </p:nvGrpSpPr>
        <p:grpSpPr>
          <a:xfrm>
            <a:off x="5963181" y="2495034"/>
            <a:ext cx="1533284" cy="697937"/>
            <a:chOff x="899592" y="2646328"/>
            <a:chExt cx="1533284" cy="697937"/>
          </a:xfrm>
        </p:grpSpPr>
        <p:sp>
          <p:nvSpPr>
            <p:cNvPr id="31" name="Freeform 7"/>
            <p:cNvSpPr>
              <a:spLocks noEditPoints="1"/>
            </p:cNvSpPr>
            <p:nvPr/>
          </p:nvSpPr>
          <p:spPr bwMode="auto">
            <a:xfrm>
              <a:off x="899592" y="2646328"/>
              <a:ext cx="316110" cy="483649"/>
            </a:xfrm>
            <a:custGeom>
              <a:avLst/>
              <a:gdLst>
                <a:gd name="T0" fmla="*/ 179 w 246"/>
                <a:gd name="T1" fmla="*/ 165 h 401"/>
                <a:gd name="T2" fmla="*/ 145 w 246"/>
                <a:gd name="T3" fmla="*/ 165 h 401"/>
                <a:gd name="T4" fmla="*/ 127 w 246"/>
                <a:gd name="T5" fmla="*/ 198 h 401"/>
                <a:gd name="T6" fmla="*/ 151 w 246"/>
                <a:gd name="T7" fmla="*/ 284 h 401"/>
                <a:gd name="T8" fmla="*/ 123 w 246"/>
                <a:gd name="T9" fmla="*/ 313 h 401"/>
                <a:gd name="T10" fmla="*/ 95 w 246"/>
                <a:gd name="T11" fmla="*/ 284 h 401"/>
                <a:gd name="T12" fmla="*/ 119 w 246"/>
                <a:gd name="T13" fmla="*/ 198 h 401"/>
                <a:gd name="T14" fmla="*/ 101 w 246"/>
                <a:gd name="T15" fmla="*/ 165 h 401"/>
                <a:gd name="T16" fmla="*/ 67 w 246"/>
                <a:gd name="T17" fmla="*/ 165 h 401"/>
                <a:gd name="T18" fmla="*/ 0 w 246"/>
                <a:gd name="T19" fmla="*/ 229 h 401"/>
                <a:gd name="T20" fmla="*/ 0 w 246"/>
                <a:gd name="T21" fmla="*/ 401 h 401"/>
                <a:gd name="T22" fmla="*/ 39 w 246"/>
                <a:gd name="T23" fmla="*/ 401 h 401"/>
                <a:gd name="T24" fmla="*/ 39 w 246"/>
                <a:gd name="T25" fmla="*/ 238 h 401"/>
                <a:gd name="T26" fmla="*/ 48 w 246"/>
                <a:gd name="T27" fmla="*/ 238 h 401"/>
                <a:gd name="T28" fmla="*/ 48 w 246"/>
                <a:gd name="T29" fmla="*/ 401 h 401"/>
                <a:gd name="T30" fmla="*/ 198 w 246"/>
                <a:gd name="T31" fmla="*/ 401 h 401"/>
                <a:gd name="T32" fmla="*/ 198 w 246"/>
                <a:gd name="T33" fmla="*/ 238 h 401"/>
                <a:gd name="T34" fmla="*/ 207 w 246"/>
                <a:gd name="T35" fmla="*/ 238 h 401"/>
                <a:gd name="T36" fmla="*/ 207 w 246"/>
                <a:gd name="T37" fmla="*/ 401 h 401"/>
                <a:gd name="T38" fmla="*/ 246 w 246"/>
                <a:gd name="T39" fmla="*/ 401 h 401"/>
                <a:gd name="T40" fmla="*/ 246 w 246"/>
                <a:gd name="T41" fmla="*/ 229 h 401"/>
                <a:gd name="T42" fmla="*/ 179 w 246"/>
                <a:gd name="T43" fmla="*/ 165 h 401"/>
                <a:gd name="T44" fmla="*/ 123 w 246"/>
                <a:gd name="T45" fmla="*/ 0 h 401"/>
                <a:gd name="T46" fmla="*/ 49 w 246"/>
                <a:gd name="T47" fmla="*/ 74 h 401"/>
                <a:gd name="T48" fmla="*/ 123 w 246"/>
                <a:gd name="T49" fmla="*/ 148 h 401"/>
                <a:gd name="T50" fmla="*/ 197 w 246"/>
                <a:gd name="T51" fmla="*/ 74 h 401"/>
                <a:gd name="T52" fmla="*/ 123 w 246"/>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401">
                  <a:moveTo>
                    <a:pt x="179" y="165"/>
                  </a:moveTo>
                  <a:cubicBezTo>
                    <a:pt x="145" y="165"/>
                    <a:pt x="145" y="165"/>
                    <a:pt x="145" y="165"/>
                  </a:cubicBezTo>
                  <a:cubicBezTo>
                    <a:pt x="127" y="198"/>
                    <a:pt x="127" y="198"/>
                    <a:pt x="127" y="198"/>
                  </a:cubicBezTo>
                  <a:cubicBezTo>
                    <a:pt x="151" y="284"/>
                    <a:pt x="151" y="284"/>
                    <a:pt x="151" y="284"/>
                  </a:cubicBezTo>
                  <a:cubicBezTo>
                    <a:pt x="123" y="313"/>
                    <a:pt x="123" y="313"/>
                    <a:pt x="123" y="313"/>
                  </a:cubicBezTo>
                  <a:cubicBezTo>
                    <a:pt x="95" y="284"/>
                    <a:pt x="95" y="284"/>
                    <a:pt x="95" y="284"/>
                  </a:cubicBezTo>
                  <a:cubicBezTo>
                    <a:pt x="119" y="198"/>
                    <a:pt x="119" y="198"/>
                    <a:pt x="119" y="198"/>
                  </a:cubicBezTo>
                  <a:cubicBezTo>
                    <a:pt x="101" y="165"/>
                    <a:pt x="101" y="165"/>
                    <a:pt x="101" y="165"/>
                  </a:cubicBezTo>
                  <a:cubicBezTo>
                    <a:pt x="67" y="165"/>
                    <a:pt x="67" y="165"/>
                    <a:pt x="67" y="165"/>
                  </a:cubicBezTo>
                  <a:cubicBezTo>
                    <a:pt x="32" y="165"/>
                    <a:pt x="3" y="194"/>
                    <a:pt x="0" y="229"/>
                  </a:cubicBezTo>
                  <a:cubicBezTo>
                    <a:pt x="0" y="401"/>
                    <a:pt x="0" y="401"/>
                    <a:pt x="0" y="401"/>
                  </a:cubicBezTo>
                  <a:cubicBezTo>
                    <a:pt x="39" y="401"/>
                    <a:pt x="39" y="401"/>
                    <a:pt x="39" y="401"/>
                  </a:cubicBezTo>
                  <a:cubicBezTo>
                    <a:pt x="39" y="238"/>
                    <a:pt x="39" y="238"/>
                    <a:pt x="39"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0"/>
                  </a:moveTo>
                  <a:cubicBezTo>
                    <a:pt x="82" y="0"/>
                    <a:pt x="49" y="34"/>
                    <a:pt x="49" y="74"/>
                  </a:cubicBezTo>
                  <a:cubicBezTo>
                    <a:pt x="49" y="115"/>
                    <a:pt x="82" y="148"/>
                    <a:pt x="123" y="148"/>
                  </a:cubicBezTo>
                  <a:cubicBezTo>
                    <a:pt x="164" y="148"/>
                    <a:pt x="197" y="115"/>
                    <a:pt x="197" y="74"/>
                  </a:cubicBezTo>
                  <a:cubicBezTo>
                    <a:pt x="197" y="34"/>
                    <a:pt x="164" y="0"/>
                    <a:pt x="123" y="0"/>
                  </a:cubicBezTo>
                </a:path>
              </a:pathLst>
            </a:custGeom>
            <a:solidFill>
              <a:srgbClr val="54C2F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 name="Freeform 8"/>
            <p:cNvSpPr>
              <a:spLocks noEditPoints="1"/>
            </p:cNvSpPr>
            <p:nvPr/>
          </p:nvSpPr>
          <p:spPr bwMode="auto">
            <a:xfrm>
              <a:off x="1713888" y="2646328"/>
              <a:ext cx="313975" cy="483649"/>
            </a:xfrm>
            <a:custGeom>
              <a:avLst/>
              <a:gdLst>
                <a:gd name="T0" fmla="*/ 179 w 246"/>
                <a:gd name="T1" fmla="*/ 165 h 401"/>
                <a:gd name="T2" fmla="*/ 175 w 246"/>
                <a:gd name="T3" fmla="*/ 165 h 401"/>
                <a:gd name="T4" fmla="*/ 123 w 246"/>
                <a:gd name="T5" fmla="*/ 181 h 401"/>
                <a:gd name="T6" fmla="*/ 71 w 246"/>
                <a:gd name="T7" fmla="*/ 165 h 401"/>
                <a:gd name="T8" fmla="*/ 67 w 246"/>
                <a:gd name="T9" fmla="*/ 165 h 401"/>
                <a:gd name="T10" fmla="*/ 0 w 246"/>
                <a:gd name="T11" fmla="*/ 229 h 401"/>
                <a:gd name="T12" fmla="*/ 0 w 246"/>
                <a:gd name="T13" fmla="*/ 401 h 401"/>
                <a:gd name="T14" fmla="*/ 38 w 246"/>
                <a:gd name="T15" fmla="*/ 401 h 401"/>
                <a:gd name="T16" fmla="*/ 38 w 246"/>
                <a:gd name="T17" fmla="*/ 238 h 401"/>
                <a:gd name="T18" fmla="*/ 48 w 246"/>
                <a:gd name="T19" fmla="*/ 238 h 401"/>
                <a:gd name="T20" fmla="*/ 48 w 246"/>
                <a:gd name="T21" fmla="*/ 401 h 401"/>
                <a:gd name="T22" fmla="*/ 198 w 246"/>
                <a:gd name="T23" fmla="*/ 401 h 401"/>
                <a:gd name="T24" fmla="*/ 198 w 246"/>
                <a:gd name="T25" fmla="*/ 238 h 401"/>
                <a:gd name="T26" fmla="*/ 207 w 246"/>
                <a:gd name="T27" fmla="*/ 238 h 401"/>
                <a:gd name="T28" fmla="*/ 207 w 246"/>
                <a:gd name="T29" fmla="*/ 401 h 401"/>
                <a:gd name="T30" fmla="*/ 246 w 246"/>
                <a:gd name="T31" fmla="*/ 401 h 401"/>
                <a:gd name="T32" fmla="*/ 246 w 246"/>
                <a:gd name="T33" fmla="*/ 229 h 401"/>
                <a:gd name="T34" fmla="*/ 179 w 246"/>
                <a:gd name="T35" fmla="*/ 165 h 401"/>
                <a:gd name="T36" fmla="*/ 123 w 246"/>
                <a:gd name="T37" fmla="*/ 148 h 401"/>
                <a:gd name="T38" fmla="*/ 168 w 246"/>
                <a:gd name="T39" fmla="*/ 133 h 401"/>
                <a:gd name="T40" fmla="*/ 197 w 246"/>
                <a:gd name="T41" fmla="*/ 145 h 401"/>
                <a:gd name="T42" fmla="*/ 197 w 246"/>
                <a:gd name="T43" fmla="*/ 133 h 401"/>
                <a:gd name="T44" fmla="*/ 197 w 246"/>
                <a:gd name="T45" fmla="*/ 123 h 401"/>
                <a:gd name="T46" fmla="*/ 197 w 246"/>
                <a:gd name="T47" fmla="*/ 74 h 401"/>
                <a:gd name="T48" fmla="*/ 123 w 246"/>
                <a:gd name="T49" fmla="*/ 0 h 401"/>
                <a:gd name="T50" fmla="*/ 49 w 246"/>
                <a:gd name="T51" fmla="*/ 74 h 401"/>
                <a:gd name="T52" fmla="*/ 49 w 246"/>
                <a:gd name="T53" fmla="*/ 123 h 401"/>
                <a:gd name="T54" fmla="*/ 49 w 246"/>
                <a:gd name="T55" fmla="*/ 133 h 401"/>
                <a:gd name="T56" fmla="*/ 49 w 246"/>
                <a:gd name="T57" fmla="*/ 145 h 401"/>
                <a:gd name="T58" fmla="*/ 78 w 246"/>
                <a:gd name="T59" fmla="*/ 133 h 401"/>
                <a:gd name="T60" fmla="*/ 123 w 246"/>
                <a:gd name="T61" fmla="*/ 148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6" h="401">
                  <a:moveTo>
                    <a:pt x="179" y="165"/>
                  </a:moveTo>
                  <a:cubicBezTo>
                    <a:pt x="175" y="165"/>
                    <a:pt x="175" y="165"/>
                    <a:pt x="175" y="165"/>
                  </a:cubicBezTo>
                  <a:cubicBezTo>
                    <a:pt x="178" y="197"/>
                    <a:pt x="157" y="226"/>
                    <a:pt x="123" y="181"/>
                  </a:cubicBezTo>
                  <a:cubicBezTo>
                    <a:pt x="89" y="226"/>
                    <a:pt x="68" y="197"/>
                    <a:pt x="71" y="165"/>
                  </a:cubicBezTo>
                  <a:cubicBezTo>
                    <a:pt x="67" y="165"/>
                    <a:pt x="67" y="165"/>
                    <a:pt x="67" y="165"/>
                  </a:cubicBezTo>
                  <a:cubicBezTo>
                    <a:pt x="31" y="165"/>
                    <a:pt x="3" y="194"/>
                    <a:pt x="0" y="229"/>
                  </a:cubicBezTo>
                  <a:cubicBezTo>
                    <a:pt x="0" y="401"/>
                    <a:pt x="0" y="401"/>
                    <a:pt x="0" y="401"/>
                  </a:cubicBezTo>
                  <a:cubicBezTo>
                    <a:pt x="38" y="401"/>
                    <a:pt x="38" y="401"/>
                    <a:pt x="38" y="401"/>
                  </a:cubicBezTo>
                  <a:cubicBezTo>
                    <a:pt x="38" y="238"/>
                    <a:pt x="38" y="238"/>
                    <a:pt x="38"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148"/>
                  </a:moveTo>
                  <a:cubicBezTo>
                    <a:pt x="140" y="148"/>
                    <a:pt x="156" y="142"/>
                    <a:pt x="168" y="133"/>
                  </a:cubicBezTo>
                  <a:cubicBezTo>
                    <a:pt x="197" y="145"/>
                    <a:pt x="197" y="145"/>
                    <a:pt x="197" y="145"/>
                  </a:cubicBezTo>
                  <a:cubicBezTo>
                    <a:pt x="197" y="133"/>
                    <a:pt x="197" y="133"/>
                    <a:pt x="197" y="133"/>
                  </a:cubicBezTo>
                  <a:cubicBezTo>
                    <a:pt x="197" y="123"/>
                    <a:pt x="197" y="123"/>
                    <a:pt x="197" y="123"/>
                  </a:cubicBezTo>
                  <a:cubicBezTo>
                    <a:pt x="197" y="74"/>
                    <a:pt x="197" y="74"/>
                    <a:pt x="197" y="74"/>
                  </a:cubicBezTo>
                  <a:cubicBezTo>
                    <a:pt x="197" y="33"/>
                    <a:pt x="164" y="0"/>
                    <a:pt x="123" y="0"/>
                  </a:cubicBezTo>
                  <a:cubicBezTo>
                    <a:pt x="82" y="0"/>
                    <a:pt x="49" y="33"/>
                    <a:pt x="49" y="74"/>
                  </a:cubicBezTo>
                  <a:cubicBezTo>
                    <a:pt x="49" y="123"/>
                    <a:pt x="49" y="123"/>
                    <a:pt x="49" y="123"/>
                  </a:cubicBezTo>
                  <a:cubicBezTo>
                    <a:pt x="49" y="133"/>
                    <a:pt x="49" y="133"/>
                    <a:pt x="49" y="133"/>
                  </a:cubicBezTo>
                  <a:cubicBezTo>
                    <a:pt x="49" y="145"/>
                    <a:pt x="49" y="145"/>
                    <a:pt x="49" y="145"/>
                  </a:cubicBezTo>
                  <a:cubicBezTo>
                    <a:pt x="78" y="133"/>
                    <a:pt x="78" y="133"/>
                    <a:pt x="78" y="133"/>
                  </a:cubicBezTo>
                  <a:cubicBezTo>
                    <a:pt x="90" y="142"/>
                    <a:pt x="106" y="148"/>
                    <a:pt x="123" y="148"/>
                  </a:cubicBezTo>
                </a:path>
              </a:pathLst>
            </a:custGeom>
            <a:solidFill>
              <a:srgbClr val="54C2F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 name="Freeform 7"/>
            <p:cNvSpPr>
              <a:spLocks noEditPoints="1"/>
            </p:cNvSpPr>
            <p:nvPr/>
          </p:nvSpPr>
          <p:spPr bwMode="auto">
            <a:xfrm>
              <a:off x="1306740" y="2646328"/>
              <a:ext cx="316110" cy="483649"/>
            </a:xfrm>
            <a:custGeom>
              <a:avLst/>
              <a:gdLst>
                <a:gd name="T0" fmla="*/ 179 w 246"/>
                <a:gd name="T1" fmla="*/ 165 h 401"/>
                <a:gd name="T2" fmla="*/ 145 w 246"/>
                <a:gd name="T3" fmla="*/ 165 h 401"/>
                <a:gd name="T4" fmla="*/ 127 w 246"/>
                <a:gd name="T5" fmla="*/ 198 h 401"/>
                <a:gd name="T6" fmla="*/ 151 w 246"/>
                <a:gd name="T7" fmla="*/ 284 h 401"/>
                <a:gd name="T8" fmla="*/ 123 w 246"/>
                <a:gd name="T9" fmla="*/ 313 h 401"/>
                <a:gd name="T10" fmla="*/ 95 w 246"/>
                <a:gd name="T11" fmla="*/ 284 h 401"/>
                <a:gd name="T12" fmla="*/ 119 w 246"/>
                <a:gd name="T13" fmla="*/ 198 h 401"/>
                <a:gd name="T14" fmla="*/ 101 w 246"/>
                <a:gd name="T15" fmla="*/ 165 h 401"/>
                <a:gd name="T16" fmla="*/ 67 w 246"/>
                <a:gd name="T17" fmla="*/ 165 h 401"/>
                <a:gd name="T18" fmla="*/ 0 w 246"/>
                <a:gd name="T19" fmla="*/ 229 h 401"/>
                <a:gd name="T20" fmla="*/ 0 w 246"/>
                <a:gd name="T21" fmla="*/ 401 h 401"/>
                <a:gd name="T22" fmla="*/ 39 w 246"/>
                <a:gd name="T23" fmla="*/ 401 h 401"/>
                <a:gd name="T24" fmla="*/ 39 w 246"/>
                <a:gd name="T25" fmla="*/ 238 h 401"/>
                <a:gd name="T26" fmla="*/ 48 w 246"/>
                <a:gd name="T27" fmla="*/ 238 h 401"/>
                <a:gd name="T28" fmla="*/ 48 w 246"/>
                <a:gd name="T29" fmla="*/ 401 h 401"/>
                <a:gd name="T30" fmla="*/ 198 w 246"/>
                <a:gd name="T31" fmla="*/ 401 h 401"/>
                <a:gd name="T32" fmla="*/ 198 w 246"/>
                <a:gd name="T33" fmla="*/ 238 h 401"/>
                <a:gd name="T34" fmla="*/ 207 w 246"/>
                <a:gd name="T35" fmla="*/ 238 h 401"/>
                <a:gd name="T36" fmla="*/ 207 w 246"/>
                <a:gd name="T37" fmla="*/ 401 h 401"/>
                <a:gd name="T38" fmla="*/ 246 w 246"/>
                <a:gd name="T39" fmla="*/ 401 h 401"/>
                <a:gd name="T40" fmla="*/ 246 w 246"/>
                <a:gd name="T41" fmla="*/ 229 h 401"/>
                <a:gd name="T42" fmla="*/ 179 w 246"/>
                <a:gd name="T43" fmla="*/ 165 h 401"/>
                <a:gd name="T44" fmla="*/ 123 w 246"/>
                <a:gd name="T45" fmla="*/ 0 h 401"/>
                <a:gd name="T46" fmla="*/ 49 w 246"/>
                <a:gd name="T47" fmla="*/ 74 h 401"/>
                <a:gd name="T48" fmla="*/ 123 w 246"/>
                <a:gd name="T49" fmla="*/ 148 h 401"/>
                <a:gd name="T50" fmla="*/ 197 w 246"/>
                <a:gd name="T51" fmla="*/ 74 h 401"/>
                <a:gd name="T52" fmla="*/ 123 w 246"/>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401">
                  <a:moveTo>
                    <a:pt x="179" y="165"/>
                  </a:moveTo>
                  <a:cubicBezTo>
                    <a:pt x="145" y="165"/>
                    <a:pt x="145" y="165"/>
                    <a:pt x="145" y="165"/>
                  </a:cubicBezTo>
                  <a:cubicBezTo>
                    <a:pt x="127" y="198"/>
                    <a:pt x="127" y="198"/>
                    <a:pt x="127" y="198"/>
                  </a:cubicBezTo>
                  <a:cubicBezTo>
                    <a:pt x="151" y="284"/>
                    <a:pt x="151" y="284"/>
                    <a:pt x="151" y="284"/>
                  </a:cubicBezTo>
                  <a:cubicBezTo>
                    <a:pt x="123" y="313"/>
                    <a:pt x="123" y="313"/>
                    <a:pt x="123" y="313"/>
                  </a:cubicBezTo>
                  <a:cubicBezTo>
                    <a:pt x="95" y="284"/>
                    <a:pt x="95" y="284"/>
                    <a:pt x="95" y="284"/>
                  </a:cubicBezTo>
                  <a:cubicBezTo>
                    <a:pt x="119" y="198"/>
                    <a:pt x="119" y="198"/>
                    <a:pt x="119" y="198"/>
                  </a:cubicBezTo>
                  <a:cubicBezTo>
                    <a:pt x="101" y="165"/>
                    <a:pt x="101" y="165"/>
                    <a:pt x="101" y="165"/>
                  </a:cubicBezTo>
                  <a:cubicBezTo>
                    <a:pt x="67" y="165"/>
                    <a:pt x="67" y="165"/>
                    <a:pt x="67" y="165"/>
                  </a:cubicBezTo>
                  <a:cubicBezTo>
                    <a:pt x="32" y="165"/>
                    <a:pt x="3" y="194"/>
                    <a:pt x="0" y="229"/>
                  </a:cubicBezTo>
                  <a:cubicBezTo>
                    <a:pt x="0" y="401"/>
                    <a:pt x="0" y="401"/>
                    <a:pt x="0" y="401"/>
                  </a:cubicBezTo>
                  <a:cubicBezTo>
                    <a:pt x="39" y="401"/>
                    <a:pt x="39" y="401"/>
                    <a:pt x="39" y="401"/>
                  </a:cubicBezTo>
                  <a:cubicBezTo>
                    <a:pt x="39" y="238"/>
                    <a:pt x="39" y="238"/>
                    <a:pt x="39"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0"/>
                  </a:moveTo>
                  <a:cubicBezTo>
                    <a:pt x="82" y="0"/>
                    <a:pt x="49" y="34"/>
                    <a:pt x="49" y="74"/>
                  </a:cubicBezTo>
                  <a:cubicBezTo>
                    <a:pt x="49" y="115"/>
                    <a:pt x="82" y="148"/>
                    <a:pt x="123" y="148"/>
                  </a:cubicBezTo>
                  <a:cubicBezTo>
                    <a:pt x="164" y="148"/>
                    <a:pt x="197" y="115"/>
                    <a:pt x="197" y="74"/>
                  </a:cubicBezTo>
                  <a:cubicBezTo>
                    <a:pt x="197" y="34"/>
                    <a:pt x="164" y="0"/>
                    <a:pt x="123" y="0"/>
                  </a:cubicBezTo>
                </a:path>
              </a:pathLst>
            </a:custGeom>
            <a:solidFill>
              <a:srgbClr val="54C2F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 name="Freeform 8"/>
            <p:cNvSpPr>
              <a:spLocks noEditPoints="1"/>
            </p:cNvSpPr>
            <p:nvPr/>
          </p:nvSpPr>
          <p:spPr bwMode="auto">
            <a:xfrm>
              <a:off x="2118901" y="2646328"/>
              <a:ext cx="313975" cy="483649"/>
            </a:xfrm>
            <a:custGeom>
              <a:avLst/>
              <a:gdLst>
                <a:gd name="T0" fmla="*/ 179 w 246"/>
                <a:gd name="T1" fmla="*/ 165 h 401"/>
                <a:gd name="T2" fmla="*/ 175 w 246"/>
                <a:gd name="T3" fmla="*/ 165 h 401"/>
                <a:gd name="T4" fmla="*/ 123 w 246"/>
                <a:gd name="T5" fmla="*/ 181 h 401"/>
                <a:gd name="T6" fmla="*/ 71 w 246"/>
                <a:gd name="T7" fmla="*/ 165 h 401"/>
                <a:gd name="T8" fmla="*/ 67 w 246"/>
                <a:gd name="T9" fmla="*/ 165 h 401"/>
                <a:gd name="T10" fmla="*/ 0 w 246"/>
                <a:gd name="T11" fmla="*/ 229 h 401"/>
                <a:gd name="T12" fmla="*/ 0 w 246"/>
                <a:gd name="T13" fmla="*/ 401 h 401"/>
                <a:gd name="T14" fmla="*/ 38 w 246"/>
                <a:gd name="T15" fmla="*/ 401 h 401"/>
                <a:gd name="T16" fmla="*/ 38 w 246"/>
                <a:gd name="T17" fmla="*/ 238 h 401"/>
                <a:gd name="T18" fmla="*/ 48 w 246"/>
                <a:gd name="T19" fmla="*/ 238 h 401"/>
                <a:gd name="T20" fmla="*/ 48 w 246"/>
                <a:gd name="T21" fmla="*/ 401 h 401"/>
                <a:gd name="T22" fmla="*/ 198 w 246"/>
                <a:gd name="T23" fmla="*/ 401 h 401"/>
                <a:gd name="T24" fmla="*/ 198 w 246"/>
                <a:gd name="T25" fmla="*/ 238 h 401"/>
                <a:gd name="T26" fmla="*/ 207 w 246"/>
                <a:gd name="T27" fmla="*/ 238 h 401"/>
                <a:gd name="T28" fmla="*/ 207 w 246"/>
                <a:gd name="T29" fmla="*/ 401 h 401"/>
                <a:gd name="T30" fmla="*/ 246 w 246"/>
                <a:gd name="T31" fmla="*/ 401 h 401"/>
                <a:gd name="T32" fmla="*/ 246 w 246"/>
                <a:gd name="T33" fmla="*/ 229 h 401"/>
                <a:gd name="T34" fmla="*/ 179 w 246"/>
                <a:gd name="T35" fmla="*/ 165 h 401"/>
                <a:gd name="T36" fmla="*/ 123 w 246"/>
                <a:gd name="T37" fmla="*/ 148 h 401"/>
                <a:gd name="T38" fmla="*/ 168 w 246"/>
                <a:gd name="T39" fmla="*/ 133 h 401"/>
                <a:gd name="T40" fmla="*/ 197 w 246"/>
                <a:gd name="T41" fmla="*/ 145 h 401"/>
                <a:gd name="T42" fmla="*/ 197 w 246"/>
                <a:gd name="T43" fmla="*/ 133 h 401"/>
                <a:gd name="T44" fmla="*/ 197 w 246"/>
                <a:gd name="T45" fmla="*/ 123 h 401"/>
                <a:gd name="T46" fmla="*/ 197 w 246"/>
                <a:gd name="T47" fmla="*/ 74 h 401"/>
                <a:gd name="T48" fmla="*/ 123 w 246"/>
                <a:gd name="T49" fmla="*/ 0 h 401"/>
                <a:gd name="T50" fmla="*/ 49 w 246"/>
                <a:gd name="T51" fmla="*/ 74 h 401"/>
                <a:gd name="T52" fmla="*/ 49 w 246"/>
                <a:gd name="T53" fmla="*/ 123 h 401"/>
                <a:gd name="T54" fmla="*/ 49 w 246"/>
                <a:gd name="T55" fmla="*/ 133 h 401"/>
                <a:gd name="T56" fmla="*/ 49 w 246"/>
                <a:gd name="T57" fmla="*/ 145 h 401"/>
                <a:gd name="T58" fmla="*/ 78 w 246"/>
                <a:gd name="T59" fmla="*/ 133 h 401"/>
                <a:gd name="T60" fmla="*/ 123 w 246"/>
                <a:gd name="T61" fmla="*/ 148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6" h="401">
                  <a:moveTo>
                    <a:pt x="179" y="165"/>
                  </a:moveTo>
                  <a:cubicBezTo>
                    <a:pt x="175" y="165"/>
                    <a:pt x="175" y="165"/>
                    <a:pt x="175" y="165"/>
                  </a:cubicBezTo>
                  <a:cubicBezTo>
                    <a:pt x="178" y="197"/>
                    <a:pt x="157" y="226"/>
                    <a:pt x="123" y="181"/>
                  </a:cubicBezTo>
                  <a:cubicBezTo>
                    <a:pt x="89" y="226"/>
                    <a:pt x="68" y="197"/>
                    <a:pt x="71" y="165"/>
                  </a:cubicBezTo>
                  <a:cubicBezTo>
                    <a:pt x="67" y="165"/>
                    <a:pt x="67" y="165"/>
                    <a:pt x="67" y="165"/>
                  </a:cubicBezTo>
                  <a:cubicBezTo>
                    <a:pt x="31" y="165"/>
                    <a:pt x="3" y="194"/>
                    <a:pt x="0" y="229"/>
                  </a:cubicBezTo>
                  <a:cubicBezTo>
                    <a:pt x="0" y="401"/>
                    <a:pt x="0" y="401"/>
                    <a:pt x="0" y="401"/>
                  </a:cubicBezTo>
                  <a:cubicBezTo>
                    <a:pt x="38" y="401"/>
                    <a:pt x="38" y="401"/>
                    <a:pt x="38" y="401"/>
                  </a:cubicBezTo>
                  <a:cubicBezTo>
                    <a:pt x="38" y="238"/>
                    <a:pt x="38" y="238"/>
                    <a:pt x="38"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148"/>
                  </a:moveTo>
                  <a:cubicBezTo>
                    <a:pt x="140" y="148"/>
                    <a:pt x="156" y="142"/>
                    <a:pt x="168" y="133"/>
                  </a:cubicBezTo>
                  <a:cubicBezTo>
                    <a:pt x="197" y="145"/>
                    <a:pt x="197" y="145"/>
                    <a:pt x="197" y="145"/>
                  </a:cubicBezTo>
                  <a:cubicBezTo>
                    <a:pt x="197" y="133"/>
                    <a:pt x="197" y="133"/>
                    <a:pt x="197" y="133"/>
                  </a:cubicBezTo>
                  <a:cubicBezTo>
                    <a:pt x="197" y="123"/>
                    <a:pt x="197" y="123"/>
                    <a:pt x="197" y="123"/>
                  </a:cubicBezTo>
                  <a:cubicBezTo>
                    <a:pt x="197" y="74"/>
                    <a:pt x="197" y="74"/>
                    <a:pt x="197" y="74"/>
                  </a:cubicBezTo>
                  <a:cubicBezTo>
                    <a:pt x="197" y="33"/>
                    <a:pt x="164" y="0"/>
                    <a:pt x="123" y="0"/>
                  </a:cubicBezTo>
                  <a:cubicBezTo>
                    <a:pt x="82" y="0"/>
                    <a:pt x="49" y="33"/>
                    <a:pt x="49" y="74"/>
                  </a:cubicBezTo>
                  <a:cubicBezTo>
                    <a:pt x="49" y="123"/>
                    <a:pt x="49" y="123"/>
                    <a:pt x="49" y="123"/>
                  </a:cubicBezTo>
                  <a:cubicBezTo>
                    <a:pt x="49" y="133"/>
                    <a:pt x="49" y="133"/>
                    <a:pt x="49" y="133"/>
                  </a:cubicBezTo>
                  <a:cubicBezTo>
                    <a:pt x="49" y="145"/>
                    <a:pt x="49" y="145"/>
                    <a:pt x="49" y="145"/>
                  </a:cubicBezTo>
                  <a:cubicBezTo>
                    <a:pt x="78" y="133"/>
                    <a:pt x="78" y="133"/>
                    <a:pt x="78" y="133"/>
                  </a:cubicBezTo>
                  <a:cubicBezTo>
                    <a:pt x="90" y="142"/>
                    <a:pt x="106" y="148"/>
                    <a:pt x="123" y="148"/>
                  </a:cubicBezTo>
                </a:path>
              </a:pathLst>
            </a:custGeom>
            <a:solidFill>
              <a:srgbClr val="54C2F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 name="テキスト ボックス 44"/>
            <p:cNvSpPr txBox="1"/>
            <p:nvPr/>
          </p:nvSpPr>
          <p:spPr>
            <a:xfrm>
              <a:off x="923693" y="3090349"/>
              <a:ext cx="217565" cy="253916"/>
            </a:xfrm>
            <a:prstGeom prst="rect">
              <a:avLst/>
            </a:prstGeom>
            <a:noFill/>
          </p:spPr>
          <p:txBody>
            <a:bodyPr wrap="square" rtlCol="0">
              <a:spAutoFit/>
            </a:bodyPr>
            <a:lstStyle/>
            <a:p>
              <a:r>
                <a:rPr kumimoji="1" lang="en-US" altLang="ja-JP" sz="1050"/>
                <a:t>A</a:t>
              </a:r>
              <a:endParaRPr kumimoji="1" lang="ja-JP" altLang="en-US" sz="1050"/>
            </a:p>
          </p:txBody>
        </p:sp>
        <p:sp>
          <p:nvSpPr>
            <p:cNvPr id="49" name="テキスト ボックス 48"/>
            <p:cNvSpPr txBox="1"/>
            <p:nvPr/>
          </p:nvSpPr>
          <p:spPr>
            <a:xfrm>
              <a:off x="1735922" y="3090349"/>
              <a:ext cx="217565" cy="253916"/>
            </a:xfrm>
            <a:prstGeom prst="rect">
              <a:avLst/>
            </a:prstGeom>
            <a:noFill/>
          </p:spPr>
          <p:txBody>
            <a:bodyPr wrap="square" rtlCol="0">
              <a:spAutoFit/>
            </a:bodyPr>
            <a:lstStyle/>
            <a:p>
              <a:r>
                <a:rPr kumimoji="1" lang="en-US" altLang="ja-JP" sz="1050"/>
                <a:t>C</a:t>
              </a:r>
            </a:p>
          </p:txBody>
        </p:sp>
        <p:sp>
          <p:nvSpPr>
            <p:cNvPr id="50" name="テキスト ボックス 49"/>
            <p:cNvSpPr txBox="1"/>
            <p:nvPr/>
          </p:nvSpPr>
          <p:spPr>
            <a:xfrm>
              <a:off x="2142637" y="3090349"/>
              <a:ext cx="211874" cy="253916"/>
            </a:xfrm>
            <a:prstGeom prst="rect">
              <a:avLst/>
            </a:prstGeom>
            <a:noFill/>
          </p:spPr>
          <p:txBody>
            <a:bodyPr wrap="square" rtlCol="0">
              <a:spAutoFit/>
            </a:bodyPr>
            <a:lstStyle/>
            <a:p>
              <a:r>
                <a:rPr lang="en-US" altLang="ja-JP" sz="1050"/>
                <a:t>D</a:t>
              </a:r>
              <a:endParaRPr kumimoji="1" lang="ja-JP" altLang="en-US" sz="1050"/>
            </a:p>
          </p:txBody>
        </p:sp>
        <p:sp>
          <p:nvSpPr>
            <p:cNvPr id="53" name="テキスト ボックス 52"/>
            <p:cNvSpPr txBox="1"/>
            <p:nvPr/>
          </p:nvSpPr>
          <p:spPr>
            <a:xfrm>
              <a:off x="1364085" y="3090349"/>
              <a:ext cx="217565" cy="253916"/>
            </a:xfrm>
            <a:prstGeom prst="rect">
              <a:avLst/>
            </a:prstGeom>
            <a:noFill/>
          </p:spPr>
          <p:txBody>
            <a:bodyPr wrap="square" rtlCol="0">
              <a:spAutoFit/>
            </a:bodyPr>
            <a:lstStyle/>
            <a:p>
              <a:r>
                <a:rPr lang="en-US" altLang="ja-JP" sz="1050"/>
                <a:t>B</a:t>
              </a:r>
              <a:endParaRPr kumimoji="1" lang="ja-JP" altLang="en-US" sz="1050"/>
            </a:p>
          </p:txBody>
        </p:sp>
      </p:grpSp>
      <p:sp>
        <p:nvSpPr>
          <p:cNvPr id="48" name="テキスト ボックス 47"/>
          <p:cNvSpPr txBox="1"/>
          <p:nvPr/>
        </p:nvSpPr>
        <p:spPr>
          <a:xfrm>
            <a:off x="949601" y="1836291"/>
            <a:ext cx="2368035" cy="1169551"/>
          </a:xfrm>
          <a:prstGeom prst="rect">
            <a:avLst/>
          </a:prstGeom>
          <a:noFill/>
        </p:spPr>
        <p:txBody>
          <a:bodyPr wrap="square" rtlCol="0">
            <a:spAutoFit/>
          </a:bodyPr>
          <a:lstStyle/>
          <a:p>
            <a:r>
              <a:rPr lang="ja-JP" altLang="en-US" sz="1400" b="1"/>
              <a:t>勤務時間：９</a:t>
            </a:r>
            <a:r>
              <a:rPr lang="en-US" altLang="ja-JP" sz="1400" b="1"/>
              <a:t>H</a:t>
            </a:r>
          </a:p>
          <a:p>
            <a:r>
              <a:rPr lang="en-US" altLang="ja-JP" sz="1400"/>
              <a:t>(</a:t>
            </a:r>
            <a:r>
              <a:rPr lang="ja-JP" altLang="en-US" sz="1400"/>
              <a:t>残業時間：１</a:t>
            </a:r>
            <a:r>
              <a:rPr lang="en-US" altLang="ja-JP" sz="1400"/>
              <a:t>H)</a:t>
            </a:r>
          </a:p>
          <a:p>
            <a:r>
              <a:rPr lang="ja-JP" altLang="en-US" sz="1400" b="1"/>
              <a:t>プロジェクト</a:t>
            </a:r>
            <a:r>
              <a:rPr lang="en-US" altLang="ja-JP" sz="1400" b="1"/>
              <a:t>A</a:t>
            </a:r>
            <a:r>
              <a:rPr lang="ja-JP" altLang="en-US" sz="1400" b="1"/>
              <a:t>：</a:t>
            </a:r>
            <a:r>
              <a:rPr lang="en-US" altLang="ja-JP" sz="1400" b="1"/>
              <a:t>3H</a:t>
            </a:r>
          </a:p>
          <a:p>
            <a:r>
              <a:rPr lang="ja-JP" altLang="en-US" sz="1400" b="1"/>
              <a:t>　　　　　　</a:t>
            </a:r>
            <a:r>
              <a:rPr lang="en-US" altLang="ja-JP" sz="1400" b="1"/>
              <a:t>B</a:t>
            </a:r>
            <a:r>
              <a:rPr lang="ja-JP" altLang="en-US" sz="1400" b="1"/>
              <a:t>：</a:t>
            </a:r>
            <a:r>
              <a:rPr lang="en-US" altLang="ja-JP" sz="1400" b="1"/>
              <a:t>4H</a:t>
            </a:r>
          </a:p>
          <a:p>
            <a:r>
              <a:rPr lang="ja-JP" altLang="en-US" sz="1400" b="1"/>
              <a:t>　　　　　　</a:t>
            </a:r>
            <a:r>
              <a:rPr lang="en-US" altLang="ja-JP" sz="1400" b="1"/>
              <a:t>C</a:t>
            </a:r>
            <a:r>
              <a:rPr lang="ja-JP" altLang="en-US" sz="1400" b="1"/>
              <a:t>：</a:t>
            </a:r>
            <a:r>
              <a:rPr lang="ja-JP" altLang="en-US" sz="1400" b="1">
                <a:solidFill>
                  <a:srgbClr val="FF0000"/>
                </a:solidFill>
                <a:effectLst>
                  <a:innerShdw blurRad="63500" dist="50800" dir="13500000">
                    <a:prstClr val="black">
                      <a:alpha val="50000"/>
                    </a:prstClr>
                  </a:innerShdw>
                </a:effectLst>
              </a:rPr>
              <a:t>    </a:t>
            </a:r>
            <a:r>
              <a:rPr lang="en-US" altLang="ja-JP" sz="1400" b="1"/>
              <a:t>H</a:t>
            </a:r>
          </a:p>
        </p:txBody>
      </p:sp>
      <p:sp>
        <p:nvSpPr>
          <p:cNvPr id="73" name="円形吹き出し 72"/>
          <p:cNvSpPr/>
          <p:nvPr/>
        </p:nvSpPr>
        <p:spPr>
          <a:xfrm>
            <a:off x="3435370" y="1936414"/>
            <a:ext cx="1332148" cy="939162"/>
          </a:xfrm>
          <a:prstGeom prst="wedgeEllipseCallout">
            <a:avLst>
              <a:gd name="adj1" fmla="val -69675"/>
              <a:gd name="adj2" fmla="val 3599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74" name="テキスト ボックス 73"/>
          <p:cNvSpPr txBox="1"/>
          <p:nvPr/>
        </p:nvSpPr>
        <p:spPr>
          <a:xfrm>
            <a:off x="3319407" y="2227316"/>
            <a:ext cx="1546401" cy="461665"/>
          </a:xfrm>
          <a:prstGeom prst="rect">
            <a:avLst/>
          </a:prstGeom>
          <a:noFill/>
          <a:ln>
            <a:noFill/>
          </a:ln>
        </p:spPr>
        <p:txBody>
          <a:bodyPr wrap="square" rtlCol="0">
            <a:spAutoFit/>
          </a:bodyPr>
          <a:lstStyle/>
          <a:p>
            <a:pPr algn="ctr"/>
            <a:r>
              <a:rPr lang="ja-JP" altLang="en-US" sz="1200" b="1"/>
              <a:t>入力</a:t>
            </a:r>
            <a:r>
              <a:rPr kumimoji="1" lang="ja-JP" altLang="en-US" sz="1200" b="1"/>
              <a:t>残時間を自動でセット</a:t>
            </a:r>
          </a:p>
        </p:txBody>
      </p:sp>
      <p:grpSp>
        <p:nvGrpSpPr>
          <p:cNvPr id="15" name="グループ化 14"/>
          <p:cNvGrpSpPr/>
          <p:nvPr/>
        </p:nvGrpSpPr>
        <p:grpSpPr>
          <a:xfrm>
            <a:off x="5963181" y="3790730"/>
            <a:ext cx="1533284" cy="697937"/>
            <a:chOff x="935596" y="3942024"/>
            <a:chExt cx="1533284" cy="697937"/>
          </a:xfrm>
        </p:grpSpPr>
        <p:sp>
          <p:nvSpPr>
            <p:cNvPr id="77" name="Freeform 7"/>
            <p:cNvSpPr>
              <a:spLocks noEditPoints="1"/>
            </p:cNvSpPr>
            <p:nvPr/>
          </p:nvSpPr>
          <p:spPr bwMode="auto">
            <a:xfrm>
              <a:off x="935596" y="3942024"/>
              <a:ext cx="316110" cy="483649"/>
            </a:xfrm>
            <a:custGeom>
              <a:avLst/>
              <a:gdLst>
                <a:gd name="T0" fmla="*/ 179 w 246"/>
                <a:gd name="T1" fmla="*/ 165 h 401"/>
                <a:gd name="T2" fmla="*/ 145 w 246"/>
                <a:gd name="T3" fmla="*/ 165 h 401"/>
                <a:gd name="T4" fmla="*/ 127 w 246"/>
                <a:gd name="T5" fmla="*/ 198 h 401"/>
                <a:gd name="T6" fmla="*/ 151 w 246"/>
                <a:gd name="T7" fmla="*/ 284 h 401"/>
                <a:gd name="T8" fmla="*/ 123 w 246"/>
                <a:gd name="T9" fmla="*/ 313 h 401"/>
                <a:gd name="T10" fmla="*/ 95 w 246"/>
                <a:gd name="T11" fmla="*/ 284 h 401"/>
                <a:gd name="T12" fmla="*/ 119 w 246"/>
                <a:gd name="T13" fmla="*/ 198 h 401"/>
                <a:gd name="T14" fmla="*/ 101 w 246"/>
                <a:gd name="T15" fmla="*/ 165 h 401"/>
                <a:gd name="T16" fmla="*/ 67 w 246"/>
                <a:gd name="T17" fmla="*/ 165 h 401"/>
                <a:gd name="T18" fmla="*/ 0 w 246"/>
                <a:gd name="T19" fmla="*/ 229 h 401"/>
                <a:gd name="T20" fmla="*/ 0 w 246"/>
                <a:gd name="T21" fmla="*/ 401 h 401"/>
                <a:gd name="T22" fmla="*/ 39 w 246"/>
                <a:gd name="T23" fmla="*/ 401 h 401"/>
                <a:gd name="T24" fmla="*/ 39 w 246"/>
                <a:gd name="T25" fmla="*/ 238 h 401"/>
                <a:gd name="T26" fmla="*/ 48 w 246"/>
                <a:gd name="T27" fmla="*/ 238 h 401"/>
                <a:gd name="T28" fmla="*/ 48 w 246"/>
                <a:gd name="T29" fmla="*/ 401 h 401"/>
                <a:gd name="T30" fmla="*/ 198 w 246"/>
                <a:gd name="T31" fmla="*/ 401 h 401"/>
                <a:gd name="T32" fmla="*/ 198 w 246"/>
                <a:gd name="T33" fmla="*/ 238 h 401"/>
                <a:gd name="T34" fmla="*/ 207 w 246"/>
                <a:gd name="T35" fmla="*/ 238 h 401"/>
                <a:gd name="T36" fmla="*/ 207 w 246"/>
                <a:gd name="T37" fmla="*/ 401 h 401"/>
                <a:gd name="T38" fmla="*/ 246 w 246"/>
                <a:gd name="T39" fmla="*/ 401 h 401"/>
                <a:gd name="T40" fmla="*/ 246 w 246"/>
                <a:gd name="T41" fmla="*/ 229 h 401"/>
                <a:gd name="T42" fmla="*/ 179 w 246"/>
                <a:gd name="T43" fmla="*/ 165 h 401"/>
                <a:gd name="T44" fmla="*/ 123 w 246"/>
                <a:gd name="T45" fmla="*/ 0 h 401"/>
                <a:gd name="T46" fmla="*/ 49 w 246"/>
                <a:gd name="T47" fmla="*/ 74 h 401"/>
                <a:gd name="T48" fmla="*/ 123 w 246"/>
                <a:gd name="T49" fmla="*/ 148 h 401"/>
                <a:gd name="T50" fmla="*/ 197 w 246"/>
                <a:gd name="T51" fmla="*/ 74 h 401"/>
                <a:gd name="T52" fmla="*/ 123 w 246"/>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401">
                  <a:moveTo>
                    <a:pt x="179" y="165"/>
                  </a:moveTo>
                  <a:cubicBezTo>
                    <a:pt x="145" y="165"/>
                    <a:pt x="145" y="165"/>
                    <a:pt x="145" y="165"/>
                  </a:cubicBezTo>
                  <a:cubicBezTo>
                    <a:pt x="127" y="198"/>
                    <a:pt x="127" y="198"/>
                    <a:pt x="127" y="198"/>
                  </a:cubicBezTo>
                  <a:cubicBezTo>
                    <a:pt x="151" y="284"/>
                    <a:pt x="151" y="284"/>
                    <a:pt x="151" y="284"/>
                  </a:cubicBezTo>
                  <a:cubicBezTo>
                    <a:pt x="123" y="313"/>
                    <a:pt x="123" y="313"/>
                    <a:pt x="123" y="313"/>
                  </a:cubicBezTo>
                  <a:cubicBezTo>
                    <a:pt x="95" y="284"/>
                    <a:pt x="95" y="284"/>
                    <a:pt x="95" y="284"/>
                  </a:cubicBezTo>
                  <a:cubicBezTo>
                    <a:pt x="119" y="198"/>
                    <a:pt x="119" y="198"/>
                    <a:pt x="119" y="198"/>
                  </a:cubicBezTo>
                  <a:cubicBezTo>
                    <a:pt x="101" y="165"/>
                    <a:pt x="101" y="165"/>
                    <a:pt x="101" y="165"/>
                  </a:cubicBezTo>
                  <a:cubicBezTo>
                    <a:pt x="67" y="165"/>
                    <a:pt x="67" y="165"/>
                    <a:pt x="67" y="165"/>
                  </a:cubicBezTo>
                  <a:cubicBezTo>
                    <a:pt x="32" y="165"/>
                    <a:pt x="3" y="194"/>
                    <a:pt x="0" y="229"/>
                  </a:cubicBezTo>
                  <a:cubicBezTo>
                    <a:pt x="0" y="401"/>
                    <a:pt x="0" y="401"/>
                    <a:pt x="0" y="401"/>
                  </a:cubicBezTo>
                  <a:cubicBezTo>
                    <a:pt x="39" y="401"/>
                    <a:pt x="39" y="401"/>
                    <a:pt x="39" y="401"/>
                  </a:cubicBezTo>
                  <a:cubicBezTo>
                    <a:pt x="39" y="238"/>
                    <a:pt x="39" y="238"/>
                    <a:pt x="39"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0"/>
                  </a:moveTo>
                  <a:cubicBezTo>
                    <a:pt x="82" y="0"/>
                    <a:pt x="49" y="34"/>
                    <a:pt x="49" y="74"/>
                  </a:cubicBezTo>
                  <a:cubicBezTo>
                    <a:pt x="49" y="115"/>
                    <a:pt x="82" y="148"/>
                    <a:pt x="123" y="148"/>
                  </a:cubicBezTo>
                  <a:cubicBezTo>
                    <a:pt x="164" y="148"/>
                    <a:pt x="197" y="115"/>
                    <a:pt x="197" y="74"/>
                  </a:cubicBezTo>
                  <a:cubicBezTo>
                    <a:pt x="197" y="34"/>
                    <a:pt x="164" y="0"/>
                    <a:pt x="123" y="0"/>
                  </a:cubicBezTo>
                </a:path>
              </a:pathLst>
            </a:custGeom>
            <a:solidFill>
              <a:srgbClr val="54C2F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 name="Freeform 8"/>
            <p:cNvSpPr>
              <a:spLocks noEditPoints="1"/>
            </p:cNvSpPr>
            <p:nvPr/>
          </p:nvSpPr>
          <p:spPr bwMode="auto">
            <a:xfrm>
              <a:off x="1749892" y="3942024"/>
              <a:ext cx="313975" cy="483649"/>
            </a:xfrm>
            <a:custGeom>
              <a:avLst/>
              <a:gdLst>
                <a:gd name="T0" fmla="*/ 179 w 246"/>
                <a:gd name="T1" fmla="*/ 165 h 401"/>
                <a:gd name="T2" fmla="*/ 175 w 246"/>
                <a:gd name="T3" fmla="*/ 165 h 401"/>
                <a:gd name="T4" fmla="*/ 123 w 246"/>
                <a:gd name="T5" fmla="*/ 181 h 401"/>
                <a:gd name="T6" fmla="*/ 71 w 246"/>
                <a:gd name="T7" fmla="*/ 165 h 401"/>
                <a:gd name="T8" fmla="*/ 67 w 246"/>
                <a:gd name="T9" fmla="*/ 165 h 401"/>
                <a:gd name="T10" fmla="*/ 0 w 246"/>
                <a:gd name="T11" fmla="*/ 229 h 401"/>
                <a:gd name="T12" fmla="*/ 0 w 246"/>
                <a:gd name="T13" fmla="*/ 401 h 401"/>
                <a:gd name="T14" fmla="*/ 38 w 246"/>
                <a:gd name="T15" fmla="*/ 401 h 401"/>
                <a:gd name="T16" fmla="*/ 38 w 246"/>
                <a:gd name="T17" fmla="*/ 238 h 401"/>
                <a:gd name="T18" fmla="*/ 48 w 246"/>
                <a:gd name="T19" fmla="*/ 238 h 401"/>
                <a:gd name="T20" fmla="*/ 48 w 246"/>
                <a:gd name="T21" fmla="*/ 401 h 401"/>
                <a:gd name="T22" fmla="*/ 198 w 246"/>
                <a:gd name="T23" fmla="*/ 401 h 401"/>
                <a:gd name="T24" fmla="*/ 198 w 246"/>
                <a:gd name="T25" fmla="*/ 238 h 401"/>
                <a:gd name="T26" fmla="*/ 207 w 246"/>
                <a:gd name="T27" fmla="*/ 238 h 401"/>
                <a:gd name="T28" fmla="*/ 207 w 246"/>
                <a:gd name="T29" fmla="*/ 401 h 401"/>
                <a:gd name="T30" fmla="*/ 246 w 246"/>
                <a:gd name="T31" fmla="*/ 401 h 401"/>
                <a:gd name="T32" fmla="*/ 246 w 246"/>
                <a:gd name="T33" fmla="*/ 229 h 401"/>
                <a:gd name="T34" fmla="*/ 179 w 246"/>
                <a:gd name="T35" fmla="*/ 165 h 401"/>
                <a:gd name="T36" fmla="*/ 123 w 246"/>
                <a:gd name="T37" fmla="*/ 148 h 401"/>
                <a:gd name="T38" fmla="*/ 168 w 246"/>
                <a:gd name="T39" fmla="*/ 133 h 401"/>
                <a:gd name="T40" fmla="*/ 197 w 246"/>
                <a:gd name="T41" fmla="*/ 145 h 401"/>
                <a:gd name="T42" fmla="*/ 197 w 246"/>
                <a:gd name="T43" fmla="*/ 133 h 401"/>
                <a:gd name="T44" fmla="*/ 197 w 246"/>
                <a:gd name="T45" fmla="*/ 123 h 401"/>
                <a:gd name="T46" fmla="*/ 197 w 246"/>
                <a:gd name="T47" fmla="*/ 74 h 401"/>
                <a:gd name="T48" fmla="*/ 123 w 246"/>
                <a:gd name="T49" fmla="*/ 0 h 401"/>
                <a:gd name="T50" fmla="*/ 49 w 246"/>
                <a:gd name="T51" fmla="*/ 74 h 401"/>
                <a:gd name="T52" fmla="*/ 49 w 246"/>
                <a:gd name="T53" fmla="*/ 123 h 401"/>
                <a:gd name="T54" fmla="*/ 49 w 246"/>
                <a:gd name="T55" fmla="*/ 133 h 401"/>
                <a:gd name="T56" fmla="*/ 49 w 246"/>
                <a:gd name="T57" fmla="*/ 145 h 401"/>
                <a:gd name="T58" fmla="*/ 78 w 246"/>
                <a:gd name="T59" fmla="*/ 133 h 401"/>
                <a:gd name="T60" fmla="*/ 123 w 246"/>
                <a:gd name="T61" fmla="*/ 148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6" h="401">
                  <a:moveTo>
                    <a:pt x="179" y="165"/>
                  </a:moveTo>
                  <a:cubicBezTo>
                    <a:pt x="175" y="165"/>
                    <a:pt x="175" y="165"/>
                    <a:pt x="175" y="165"/>
                  </a:cubicBezTo>
                  <a:cubicBezTo>
                    <a:pt x="178" y="197"/>
                    <a:pt x="157" y="226"/>
                    <a:pt x="123" y="181"/>
                  </a:cubicBezTo>
                  <a:cubicBezTo>
                    <a:pt x="89" y="226"/>
                    <a:pt x="68" y="197"/>
                    <a:pt x="71" y="165"/>
                  </a:cubicBezTo>
                  <a:cubicBezTo>
                    <a:pt x="67" y="165"/>
                    <a:pt x="67" y="165"/>
                    <a:pt x="67" y="165"/>
                  </a:cubicBezTo>
                  <a:cubicBezTo>
                    <a:pt x="31" y="165"/>
                    <a:pt x="3" y="194"/>
                    <a:pt x="0" y="229"/>
                  </a:cubicBezTo>
                  <a:cubicBezTo>
                    <a:pt x="0" y="401"/>
                    <a:pt x="0" y="401"/>
                    <a:pt x="0" y="401"/>
                  </a:cubicBezTo>
                  <a:cubicBezTo>
                    <a:pt x="38" y="401"/>
                    <a:pt x="38" y="401"/>
                    <a:pt x="38" y="401"/>
                  </a:cubicBezTo>
                  <a:cubicBezTo>
                    <a:pt x="38" y="238"/>
                    <a:pt x="38" y="238"/>
                    <a:pt x="38"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148"/>
                  </a:moveTo>
                  <a:cubicBezTo>
                    <a:pt x="140" y="148"/>
                    <a:pt x="156" y="142"/>
                    <a:pt x="168" y="133"/>
                  </a:cubicBezTo>
                  <a:cubicBezTo>
                    <a:pt x="197" y="145"/>
                    <a:pt x="197" y="145"/>
                    <a:pt x="197" y="145"/>
                  </a:cubicBezTo>
                  <a:cubicBezTo>
                    <a:pt x="197" y="133"/>
                    <a:pt x="197" y="133"/>
                    <a:pt x="197" y="133"/>
                  </a:cubicBezTo>
                  <a:cubicBezTo>
                    <a:pt x="197" y="123"/>
                    <a:pt x="197" y="123"/>
                    <a:pt x="197" y="123"/>
                  </a:cubicBezTo>
                  <a:cubicBezTo>
                    <a:pt x="197" y="74"/>
                    <a:pt x="197" y="74"/>
                    <a:pt x="197" y="74"/>
                  </a:cubicBezTo>
                  <a:cubicBezTo>
                    <a:pt x="197" y="33"/>
                    <a:pt x="164" y="0"/>
                    <a:pt x="123" y="0"/>
                  </a:cubicBezTo>
                  <a:cubicBezTo>
                    <a:pt x="82" y="0"/>
                    <a:pt x="49" y="33"/>
                    <a:pt x="49" y="74"/>
                  </a:cubicBezTo>
                  <a:cubicBezTo>
                    <a:pt x="49" y="123"/>
                    <a:pt x="49" y="123"/>
                    <a:pt x="49" y="123"/>
                  </a:cubicBezTo>
                  <a:cubicBezTo>
                    <a:pt x="49" y="133"/>
                    <a:pt x="49" y="133"/>
                    <a:pt x="49" y="133"/>
                  </a:cubicBezTo>
                  <a:cubicBezTo>
                    <a:pt x="49" y="145"/>
                    <a:pt x="49" y="145"/>
                    <a:pt x="49" y="145"/>
                  </a:cubicBezTo>
                  <a:cubicBezTo>
                    <a:pt x="78" y="133"/>
                    <a:pt x="78" y="133"/>
                    <a:pt x="78" y="133"/>
                  </a:cubicBezTo>
                  <a:cubicBezTo>
                    <a:pt x="90" y="142"/>
                    <a:pt x="106" y="148"/>
                    <a:pt x="123" y="148"/>
                  </a:cubicBezTo>
                </a:path>
              </a:pathLst>
            </a:custGeom>
            <a:solidFill>
              <a:srgbClr val="54C2F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 name="Freeform 7"/>
            <p:cNvSpPr>
              <a:spLocks noEditPoints="1"/>
            </p:cNvSpPr>
            <p:nvPr/>
          </p:nvSpPr>
          <p:spPr bwMode="auto">
            <a:xfrm>
              <a:off x="1342744" y="3942024"/>
              <a:ext cx="316110" cy="483649"/>
            </a:xfrm>
            <a:custGeom>
              <a:avLst/>
              <a:gdLst>
                <a:gd name="T0" fmla="*/ 179 w 246"/>
                <a:gd name="T1" fmla="*/ 165 h 401"/>
                <a:gd name="T2" fmla="*/ 145 w 246"/>
                <a:gd name="T3" fmla="*/ 165 h 401"/>
                <a:gd name="T4" fmla="*/ 127 w 246"/>
                <a:gd name="T5" fmla="*/ 198 h 401"/>
                <a:gd name="T6" fmla="*/ 151 w 246"/>
                <a:gd name="T7" fmla="*/ 284 h 401"/>
                <a:gd name="T8" fmla="*/ 123 w 246"/>
                <a:gd name="T9" fmla="*/ 313 h 401"/>
                <a:gd name="T10" fmla="*/ 95 w 246"/>
                <a:gd name="T11" fmla="*/ 284 h 401"/>
                <a:gd name="T12" fmla="*/ 119 w 246"/>
                <a:gd name="T13" fmla="*/ 198 h 401"/>
                <a:gd name="T14" fmla="*/ 101 w 246"/>
                <a:gd name="T15" fmla="*/ 165 h 401"/>
                <a:gd name="T16" fmla="*/ 67 w 246"/>
                <a:gd name="T17" fmla="*/ 165 h 401"/>
                <a:gd name="T18" fmla="*/ 0 w 246"/>
                <a:gd name="T19" fmla="*/ 229 h 401"/>
                <a:gd name="T20" fmla="*/ 0 w 246"/>
                <a:gd name="T21" fmla="*/ 401 h 401"/>
                <a:gd name="T22" fmla="*/ 39 w 246"/>
                <a:gd name="T23" fmla="*/ 401 h 401"/>
                <a:gd name="T24" fmla="*/ 39 w 246"/>
                <a:gd name="T25" fmla="*/ 238 h 401"/>
                <a:gd name="T26" fmla="*/ 48 w 246"/>
                <a:gd name="T27" fmla="*/ 238 h 401"/>
                <a:gd name="T28" fmla="*/ 48 w 246"/>
                <a:gd name="T29" fmla="*/ 401 h 401"/>
                <a:gd name="T30" fmla="*/ 198 w 246"/>
                <a:gd name="T31" fmla="*/ 401 h 401"/>
                <a:gd name="T32" fmla="*/ 198 w 246"/>
                <a:gd name="T33" fmla="*/ 238 h 401"/>
                <a:gd name="T34" fmla="*/ 207 w 246"/>
                <a:gd name="T35" fmla="*/ 238 h 401"/>
                <a:gd name="T36" fmla="*/ 207 w 246"/>
                <a:gd name="T37" fmla="*/ 401 h 401"/>
                <a:gd name="T38" fmla="*/ 246 w 246"/>
                <a:gd name="T39" fmla="*/ 401 h 401"/>
                <a:gd name="T40" fmla="*/ 246 w 246"/>
                <a:gd name="T41" fmla="*/ 229 h 401"/>
                <a:gd name="T42" fmla="*/ 179 w 246"/>
                <a:gd name="T43" fmla="*/ 165 h 401"/>
                <a:gd name="T44" fmla="*/ 123 w 246"/>
                <a:gd name="T45" fmla="*/ 0 h 401"/>
                <a:gd name="T46" fmla="*/ 49 w 246"/>
                <a:gd name="T47" fmla="*/ 74 h 401"/>
                <a:gd name="T48" fmla="*/ 123 w 246"/>
                <a:gd name="T49" fmla="*/ 148 h 401"/>
                <a:gd name="T50" fmla="*/ 197 w 246"/>
                <a:gd name="T51" fmla="*/ 74 h 401"/>
                <a:gd name="T52" fmla="*/ 123 w 246"/>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401">
                  <a:moveTo>
                    <a:pt x="179" y="165"/>
                  </a:moveTo>
                  <a:cubicBezTo>
                    <a:pt x="145" y="165"/>
                    <a:pt x="145" y="165"/>
                    <a:pt x="145" y="165"/>
                  </a:cubicBezTo>
                  <a:cubicBezTo>
                    <a:pt x="127" y="198"/>
                    <a:pt x="127" y="198"/>
                    <a:pt x="127" y="198"/>
                  </a:cubicBezTo>
                  <a:cubicBezTo>
                    <a:pt x="151" y="284"/>
                    <a:pt x="151" y="284"/>
                    <a:pt x="151" y="284"/>
                  </a:cubicBezTo>
                  <a:cubicBezTo>
                    <a:pt x="123" y="313"/>
                    <a:pt x="123" y="313"/>
                    <a:pt x="123" y="313"/>
                  </a:cubicBezTo>
                  <a:cubicBezTo>
                    <a:pt x="95" y="284"/>
                    <a:pt x="95" y="284"/>
                    <a:pt x="95" y="284"/>
                  </a:cubicBezTo>
                  <a:cubicBezTo>
                    <a:pt x="119" y="198"/>
                    <a:pt x="119" y="198"/>
                    <a:pt x="119" y="198"/>
                  </a:cubicBezTo>
                  <a:cubicBezTo>
                    <a:pt x="101" y="165"/>
                    <a:pt x="101" y="165"/>
                    <a:pt x="101" y="165"/>
                  </a:cubicBezTo>
                  <a:cubicBezTo>
                    <a:pt x="67" y="165"/>
                    <a:pt x="67" y="165"/>
                    <a:pt x="67" y="165"/>
                  </a:cubicBezTo>
                  <a:cubicBezTo>
                    <a:pt x="32" y="165"/>
                    <a:pt x="3" y="194"/>
                    <a:pt x="0" y="229"/>
                  </a:cubicBezTo>
                  <a:cubicBezTo>
                    <a:pt x="0" y="401"/>
                    <a:pt x="0" y="401"/>
                    <a:pt x="0" y="401"/>
                  </a:cubicBezTo>
                  <a:cubicBezTo>
                    <a:pt x="39" y="401"/>
                    <a:pt x="39" y="401"/>
                    <a:pt x="39" y="401"/>
                  </a:cubicBezTo>
                  <a:cubicBezTo>
                    <a:pt x="39" y="238"/>
                    <a:pt x="39" y="238"/>
                    <a:pt x="39"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0"/>
                  </a:moveTo>
                  <a:cubicBezTo>
                    <a:pt x="82" y="0"/>
                    <a:pt x="49" y="34"/>
                    <a:pt x="49" y="74"/>
                  </a:cubicBezTo>
                  <a:cubicBezTo>
                    <a:pt x="49" y="115"/>
                    <a:pt x="82" y="148"/>
                    <a:pt x="123" y="148"/>
                  </a:cubicBezTo>
                  <a:cubicBezTo>
                    <a:pt x="164" y="148"/>
                    <a:pt x="197" y="115"/>
                    <a:pt x="197" y="74"/>
                  </a:cubicBezTo>
                  <a:cubicBezTo>
                    <a:pt x="197" y="34"/>
                    <a:pt x="164" y="0"/>
                    <a:pt x="123" y="0"/>
                  </a:cubicBezTo>
                </a:path>
              </a:pathLst>
            </a:custGeom>
            <a:solidFill>
              <a:srgbClr val="54C2F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 name="Freeform 8"/>
            <p:cNvSpPr>
              <a:spLocks noEditPoints="1"/>
            </p:cNvSpPr>
            <p:nvPr/>
          </p:nvSpPr>
          <p:spPr bwMode="auto">
            <a:xfrm>
              <a:off x="2154905" y="3942024"/>
              <a:ext cx="313975" cy="483649"/>
            </a:xfrm>
            <a:custGeom>
              <a:avLst/>
              <a:gdLst>
                <a:gd name="T0" fmla="*/ 179 w 246"/>
                <a:gd name="T1" fmla="*/ 165 h 401"/>
                <a:gd name="T2" fmla="*/ 175 w 246"/>
                <a:gd name="T3" fmla="*/ 165 h 401"/>
                <a:gd name="T4" fmla="*/ 123 w 246"/>
                <a:gd name="T5" fmla="*/ 181 h 401"/>
                <a:gd name="T6" fmla="*/ 71 w 246"/>
                <a:gd name="T7" fmla="*/ 165 h 401"/>
                <a:gd name="T8" fmla="*/ 67 w 246"/>
                <a:gd name="T9" fmla="*/ 165 h 401"/>
                <a:gd name="T10" fmla="*/ 0 w 246"/>
                <a:gd name="T11" fmla="*/ 229 h 401"/>
                <a:gd name="T12" fmla="*/ 0 w 246"/>
                <a:gd name="T13" fmla="*/ 401 h 401"/>
                <a:gd name="T14" fmla="*/ 38 w 246"/>
                <a:gd name="T15" fmla="*/ 401 h 401"/>
                <a:gd name="T16" fmla="*/ 38 w 246"/>
                <a:gd name="T17" fmla="*/ 238 h 401"/>
                <a:gd name="T18" fmla="*/ 48 w 246"/>
                <a:gd name="T19" fmla="*/ 238 h 401"/>
                <a:gd name="T20" fmla="*/ 48 w 246"/>
                <a:gd name="T21" fmla="*/ 401 h 401"/>
                <a:gd name="T22" fmla="*/ 198 w 246"/>
                <a:gd name="T23" fmla="*/ 401 h 401"/>
                <a:gd name="T24" fmla="*/ 198 w 246"/>
                <a:gd name="T25" fmla="*/ 238 h 401"/>
                <a:gd name="T26" fmla="*/ 207 w 246"/>
                <a:gd name="T27" fmla="*/ 238 h 401"/>
                <a:gd name="T28" fmla="*/ 207 w 246"/>
                <a:gd name="T29" fmla="*/ 401 h 401"/>
                <a:gd name="T30" fmla="*/ 246 w 246"/>
                <a:gd name="T31" fmla="*/ 401 h 401"/>
                <a:gd name="T32" fmla="*/ 246 w 246"/>
                <a:gd name="T33" fmla="*/ 229 h 401"/>
                <a:gd name="T34" fmla="*/ 179 w 246"/>
                <a:gd name="T35" fmla="*/ 165 h 401"/>
                <a:gd name="T36" fmla="*/ 123 w 246"/>
                <a:gd name="T37" fmla="*/ 148 h 401"/>
                <a:gd name="T38" fmla="*/ 168 w 246"/>
                <a:gd name="T39" fmla="*/ 133 h 401"/>
                <a:gd name="T40" fmla="*/ 197 w 246"/>
                <a:gd name="T41" fmla="*/ 145 h 401"/>
                <a:gd name="T42" fmla="*/ 197 w 246"/>
                <a:gd name="T43" fmla="*/ 133 h 401"/>
                <a:gd name="T44" fmla="*/ 197 w 246"/>
                <a:gd name="T45" fmla="*/ 123 h 401"/>
                <a:gd name="T46" fmla="*/ 197 w 246"/>
                <a:gd name="T47" fmla="*/ 74 h 401"/>
                <a:gd name="T48" fmla="*/ 123 w 246"/>
                <a:gd name="T49" fmla="*/ 0 h 401"/>
                <a:gd name="T50" fmla="*/ 49 w 246"/>
                <a:gd name="T51" fmla="*/ 74 h 401"/>
                <a:gd name="T52" fmla="*/ 49 w 246"/>
                <a:gd name="T53" fmla="*/ 123 h 401"/>
                <a:gd name="T54" fmla="*/ 49 w 246"/>
                <a:gd name="T55" fmla="*/ 133 h 401"/>
                <a:gd name="T56" fmla="*/ 49 w 246"/>
                <a:gd name="T57" fmla="*/ 145 h 401"/>
                <a:gd name="T58" fmla="*/ 78 w 246"/>
                <a:gd name="T59" fmla="*/ 133 h 401"/>
                <a:gd name="T60" fmla="*/ 123 w 246"/>
                <a:gd name="T61" fmla="*/ 148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6" h="401">
                  <a:moveTo>
                    <a:pt x="179" y="165"/>
                  </a:moveTo>
                  <a:cubicBezTo>
                    <a:pt x="175" y="165"/>
                    <a:pt x="175" y="165"/>
                    <a:pt x="175" y="165"/>
                  </a:cubicBezTo>
                  <a:cubicBezTo>
                    <a:pt x="178" y="197"/>
                    <a:pt x="157" y="226"/>
                    <a:pt x="123" y="181"/>
                  </a:cubicBezTo>
                  <a:cubicBezTo>
                    <a:pt x="89" y="226"/>
                    <a:pt x="68" y="197"/>
                    <a:pt x="71" y="165"/>
                  </a:cubicBezTo>
                  <a:cubicBezTo>
                    <a:pt x="67" y="165"/>
                    <a:pt x="67" y="165"/>
                    <a:pt x="67" y="165"/>
                  </a:cubicBezTo>
                  <a:cubicBezTo>
                    <a:pt x="31" y="165"/>
                    <a:pt x="3" y="194"/>
                    <a:pt x="0" y="229"/>
                  </a:cubicBezTo>
                  <a:cubicBezTo>
                    <a:pt x="0" y="401"/>
                    <a:pt x="0" y="401"/>
                    <a:pt x="0" y="401"/>
                  </a:cubicBezTo>
                  <a:cubicBezTo>
                    <a:pt x="38" y="401"/>
                    <a:pt x="38" y="401"/>
                    <a:pt x="38" y="401"/>
                  </a:cubicBezTo>
                  <a:cubicBezTo>
                    <a:pt x="38" y="238"/>
                    <a:pt x="38" y="238"/>
                    <a:pt x="38"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148"/>
                  </a:moveTo>
                  <a:cubicBezTo>
                    <a:pt x="140" y="148"/>
                    <a:pt x="156" y="142"/>
                    <a:pt x="168" y="133"/>
                  </a:cubicBezTo>
                  <a:cubicBezTo>
                    <a:pt x="197" y="145"/>
                    <a:pt x="197" y="145"/>
                    <a:pt x="197" y="145"/>
                  </a:cubicBezTo>
                  <a:cubicBezTo>
                    <a:pt x="197" y="133"/>
                    <a:pt x="197" y="133"/>
                    <a:pt x="197" y="133"/>
                  </a:cubicBezTo>
                  <a:cubicBezTo>
                    <a:pt x="197" y="123"/>
                    <a:pt x="197" y="123"/>
                    <a:pt x="197" y="123"/>
                  </a:cubicBezTo>
                  <a:cubicBezTo>
                    <a:pt x="197" y="74"/>
                    <a:pt x="197" y="74"/>
                    <a:pt x="197" y="74"/>
                  </a:cubicBezTo>
                  <a:cubicBezTo>
                    <a:pt x="197" y="33"/>
                    <a:pt x="164" y="0"/>
                    <a:pt x="123" y="0"/>
                  </a:cubicBezTo>
                  <a:cubicBezTo>
                    <a:pt x="82" y="0"/>
                    <a:pt x="49" y="33"/>
                    <a:pt x="49" y="74"/>
                  </a:cubicBezTo>
                  <a:cubicBezTo>
                    <a:pt x="49" y="123"/>
                    <a:pt x="49" y="123"/>
                    <a:pt x="49" y="123"/>
                  </a:cubicBezTo>
                  <a:cubicBezTo>
                    <a:pt x="49" y="133"/>
                    <a:pt x="49" y="133"/>
                    <a:pt x="49" y="133"/>
                  </a:cubicBezTo>
                  <a:cubicBezTo>
                    <a:pt x="49" y="145"/>
                    <a:pt x="49" y="145"/>
                    <a:pt x="49" y="145"/>
                  </a:cubicBezTo>
                  <a:cubicBezTo>
                    <a:pt x="78" y="133"/>
                    <a:pt x="78" y="133"/>
                    <a:pt x="78" y="133"/>
                  </a:cubicBezTo>
                  <a:cubicBezTo>
                    <a:pt x="90" y="142"/>
                    <a:pt x="106" y="148"/>
                    <a:pt x="123" y="148"/>
                  </a:cubicBezTo>
                </a:path>
              </a:pathLst>
            </a:custGeom>
            <a:solidFill>
              <a:srgbClr val="54C2F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 name="テキスト ボックス 82"/>
            <p:cNvSpPr txBox="1"/>
            <p:nvPr/>
          </p:nvSpPr>
          <p:spPr>
            <a:xfrm>
              <a:off x="959697" y="4386045"/>
              <a:ext cx="217565" cy="253916"/>
            </a:xfrm>
            <a:prstGeom prst="rect">
              <a:avLst/>
            </a:prstGeom>
            <a:noFill/>
          </p:spPr>
          <p:txBody>
            <a:bodyPr wrap="square" rtlCol="0">
              <a:spAutoFit/>
            </a:bodyPr>
            <a:lstStyle/>
            <a:p>
              <a:r>
                <a:rPr kumimoji="1" lang="en-US" altLang="ja-JP" sz="1050"/>
                <a:t>A</a:t>
              </a:r>
              <a:endParaRPr kumimoji="1" lang="ja-JP" altLang="en-US" sz="1050"/>
            </a:p>
          </p:txBody>
        </p:sp>
        <p:sp>
          <p:nvSpPr>
            <p:cNvPr id="84" name="テキスト ボックス 83"/>
            <p:cNvSpPr txBox="1"/>
            <p:nvPr/>
          </p:nvSpPr>
          <p:spPr>
            <a:xfrm>
              <a:off x="1771926" y="4386045"/>
              <a:ext cx="217565" cy="253916"/>
            </a:xfrm>
            <a:prstGeom prst="rect">
              <a:avLst/>
            </a:prstGeom>
            <a:noFill/>
          </p:spPr>
          <p:txBody>
            <a:bodyPr wrap="square" rtlCol="0">
              <a:spAutoFit/>
            </a:bodyPr>
            <a:lstStyle/>
            <a:p>
              <a:r>
                <a:rPr kumimoji="1" lang="en-US" altLang="ja-JP" sz="1050"/>
                <a:t>C</a:t>
              </a:r>
            </a:p>
          </p:txBody>
        </p:sp>
        <p:sp>
          <p:nvSpPr>
            <p:cNvPr id="85" name="テキスト ボックス 84"/>
            <p:cNvSpPr txBox="1"/>
            <p:nvPr/>
          </p:nvSpPr>
          <p:spPr>
            <a:xfrm>
              <a:off x="2178641" y="4386045"/>
              <a:ext cx="211874" cy="253916"/>
            </a:xfrm>
            <a:prstGeom prst="rect">
              <a:avLst/>
            </a:prstGeom>
            <a:noFill/>
          </p:spPr>
          <p:txBody>
            <a:bodyPr wrap="square" rtlCol="0">
              <a:spAutoFit/>
            </a:bodyPr>
            <a:lstStyle/>
            <a:p>
              <a:r>
                <a:rPr lang="en-US" altLang="ja-JP" sz="1050"/>
                <a:t>D</a:t>
              </a:r>
              <a:endParaRPr kumimoji="1" lang="ja-JP" altLang="en-US" sz="1050"/>
            </a:p>
          </p:txBody>
        </p:sp>
        <p:sp>
          <p:nvSpPr>
            <p:cNvPr id="88" name="テキスト ボックス 87"/>
            <p:cNvSpPr txBox="1"/>
            <p:nvPr/>
          </p:nvSpPr>
          <p:spPr>
            <a:xfrm>
              <a:off x="1400089" y="4386045"/>
              <a:ext cx="217565" cy="253916"/>
            </a:xfrm>
            <a:prstGeom prst="rect">
              <a:avLst/>
            </a:prstGeom>
            <a:noFill/>
          </p:spPr>
          <p:txBody>
            <a:bodyPr wrap="square" rtlCol="0">
              <a:spAutoFit/>
            </a:bodyPr>
            <a:lstStyle/>
            <a:p>
              <a:r>
                <a:rPr lang="en-US" altLang="ja-JP" sz="1050"/>
                <a:t>B</a:t>
              </a:r>
              <a:endParaRPr kumimoji="1" lang="ja-JP" altLang="en-US" sz="1050"/>
            </a:p>
          </p:txBody>
        </p:sp>
      </p:grpSp>
      <p:sp>
        <p:nvSpPr>
          <p:cNvPr id="90" name="Freeform 7"/>
          <p:cNvSpPr>
            <a:spLocks noEditPoints="1"/>
          </p:cNvSpPr>
          <p:nvPr/>
        </p:nvSpPr>
        <p:spPr bwMode="auto">
          <a:xfrm>
            <a:off x="7602560" y="3798170"/>
            <a:ext cx="316110" cy="483649"/>
          </a:xfrm>
          <a:custGeom>
            <a:avLst/>
            <a:gdLst>
              <a:gd name="T0" fmla="*/ 179 w 246"/>
              <a:gd name="T1" fmla="*/ 165 h 401"/>
              <a:gd name="T2" fmla="*/ 145 w 246"/>
              <a:gd name="T3" fmla="*/ 165 h 401"/>
              <a:gd name="T4" fmla="*/ 127 w 246"/>
              <a:gd name="T5" fmla="*/ 198 h 401"/>
              <a:gd name="T6" fmla="*/ 151 w 246"/>
              <a:gd name="T7" fmla="*/ 284 h 401"/>
              <a:gd name="T8" fmla="*/ 123 w 246"/>
              <a:gd name="T9" fmla="*/ 313 h 401"/>
              <a:gd name="T10" fmla="*/ 95 w 246"/>
              <a:gd name="T11" fmla="*/ 284 h 401"/>
              <a:gd name="T12" fmla="*/ 119 w 246"/>
              <a:gd name="T13" fmla="*/ 198 h 401"/>
              <a:gd name="T14" fmla="*/ 101 w 246"/>
              <a:gd name="T15" fmla="*/ 165 h 401"/>
              <a:gd name="T16" fmla="*/ 67 w 246"/>
              <a:gd name="T17" fmla="*/ 165 h 401"/>
              <a:gd name="T18" fmla="*/ 0 w 246"/>
              <a:gd name="T19" fmla="*/ 229 h 401"/>
              <a:gd name="T20" fmla="*/ 0 w 246"/>
              <a:gd name="T21" fmla="*/ 401 h 401"/>
              <a:gd name="T22" fmla="*/ 39 w 246"/>
              <a:gd name="T23" fmla="*/ 401 h 401"/>
              <a:gd name="T24" fmla="*/ 39 w 246"/>
              <a:gd name="T25" fmla="*/ 238 h 401"/>
              <a:gd name="T26" fmla="*/ 48 w 246"/>
              <a:gd name="T27" fmla="*/ 238 h 401"/>
              <a:gd name="T28" fmla="*/ 48 w 246"/>
              <a:gd name="T29" fmla="*/ 401 h 401"/>
              <a:gd name="T30" fmla="*/ 198 w 246"/>
              <a:gd name="T31" fmla="*/ 401 h 401"/>
              <a:gd name="T32" fmla="*/ 198 w 246"/>
              <a:gd name="T33" fmla="*/ 238 h 401"/>
              <a:gd name="T34" fmla="*/ 207 w 246"/>
              <a:gd name="T35" fmla="*/ 238 h 401"/>
              <a:gd name="T36" fmla="*/ 207 w 246"/>
              <a:gd name="T37" fmla="*/ 401 h 401"/>
              <a:gd name="T38" fmla="*/ 246 w 246"/>
              <a:gd name="T39" fmla="*/ 401 h 401"/>
              <a:gd name="T40" fmla="*/ 246 w 246"/>
              <a:gd name="T41" fmla="*/ 229 h 401"/>
              <a:gd name="T42" fmla="*/ 179 w 246"/>
              <a:gd name="T43" fmla="*/ 165 h 401"/>
              <a:gd name="T44" fmla="*/ 123 w 246"/>
              <a:gd name="T45" fmla="*/ 0 h 401"/>
              <a:gd name="T46" fmla="*/ 49 w 246"/>
              <a:gd name="T47" fmla="*/ 74 h 401"/>
              <a:gd name="T48" fmla="*/ 123 w 246"/>
              <a:gd name="T49" fmla="*/ 148 h 401"/>
              <a:gd name="T50" fmla="*/ 197 w 246"/>
              <a:gd name="T51" fmla="*/ 74 h 401"/>
              <a:gd name="T52" fmla="*/ 123 w 246"/>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401">
                <a:moveTo>
                  <a:pt x="179" y="165"/>
                </a:moveTo>
                <a:cubicBezTo>
                  <a:pt x="145" y="165"/>
                  <a:pt x="145" y="165"/>
                  <a:pt x="145" y="165"/>
                </a:cubicBezTo>
                <a:cubicBezTo>
                  <a:pt x="127" y="198"/>
                  <a:pt x="127" y="198"/>
                  <a:pt x="127" y="198"/>
                </a:cubicBezTo>
                <a:cubicBezTo>
                  <a:pt x="151" y="284"/>
                  <a:pt x="151" y="284"/>
                  <a:pt x="151" y="284"/>
                </a:cubicBezTo>
                <a:cubicBezTo>
                  <a:pt x="123" y="313"/>
                  <a:pt x="123" y="313"/>
                  <a:pt x="123" y="313"/>
                </a:cubicBezTo>
                <a:cubicBezTo>
                  <a:pt x="95" y="284"/>
                  <a:pt x="95" y="284"/>
                  <a:pt x="95" y="284"/>
                </a:cubicBezTo>
                <a:cubicBezTo>
                  <a:pt x="119" y="198"/>
                  <a:pt x="119" y="198"/>
                  <a:pt x="119" y="198"/>
                </a:cubicBezTo>
                <a:cubicBezTo>
                  <a:pt x="101" y="165"/>
                  <a:pt x="101" y="165"/>
                  <a:pt x="101" y="165"/>
                </a:cubicBezTo>
                <a:cubicBezTo>
                  <a:pt x="67" y="165"/>
                  <a:pt x="67" y="165"/>
                  <a:pt x="67" y="165"/>
                </a:cubicBezTo>
                <a:cubicBezTo>
                  <a:pt x="32" y="165"/>
                  <a:pt x="3" y="194"/>
                  <a:pt x="0" y="229"/>
                </a:cubicBezTo>
                <a:cubicBezTo>
                  <a:pt x="0" y="401"/>
                  <a:pt x="0" y="401"/>
                  <a:pt x="0" y="401"/>
                </a:cubicBezTo>
                <a:cubicBezTo>
                  <a:pt x="39" y="401"/>
                  <a:pt x="39" y="401"/>
                  <a:pt x="39" y="401"/>
                </a:cubicBezTo>
                <a:cubicBezTo>
                  <a:pt x="39" y="238"/>
                  <a:pt x="39" y="238"/>
                  <a:pt x="39"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0"/>
                </a:moveTo>
                <a:cubicBezTo>
                  <a:pt x="82" y="0"/>
                  <a:pt x="49" y="34"/>
                  <a:pt x="49" y="74"/>
                </a:cubicBezTo>
                <a:cubicBezTo>
                  <a:pt x="49" y="115"/>
                  <a:pt x="82" y="148"/>
                  <a:pt x="123" y="148"/>
                </a:cubicBezTo>
                <a:cubicBezTo>
                  <a:pt x="164" y="148"/>
                  <a:pt x="197" y="115"/>
                  <a:pt x="197" y="74"/>
                </a:cubicBezTo>
                <a:cubicBezTo>
                  <a:pt x="197" y="34"/>
                  <a:pt x="164" y="0"/>
                  <a:pt x="123" y="0"/>
                </a:cubicBezTo>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 name="テキスト ボックス 90"/>
          <p:cNvSpPr txBox="1"/>
          <p:nvPr/>
        </p:nvSpPr>
        <p:spPr>
          <a:xfrm>
            <a:off x="7632161" y="4242191"/>
            <a:ext cx="217565" cy="253916"/>
          </a:xfrm>
          <a:prstGeom prst="rect">
            <a:avLst/>
          </a:prstGeom>
          <a:noFill/>
        </p:spPr>
        <p:txBody>
          <a:bodyPr wrap="square" rtlCol="0">
            <a:spAutoFit/>
          </a:bodyPr>
          <a:lstStyle/>
          <a:p>
            <a:r>
              <a:rPr lang="en-US" altLang="ja-JP" sz="1050"/>
              <a:t>G</a:t>
            </a:r>
            <a:endParaRPr kumimoji="1" lang="ja-JP" altLang="en-US" sz="1050"/>
          </a:p>
        </p:txBody>
      </p:sp>
      <p:sp>
        <p:nvSpPr>
          <p:cNvPr id="7" name="乗算 6"/>
          <p:cNvSpPr/>
          <p:nvPr/>
        </p:nvSpPr>
        <p:spPr>
          <a:xfrm>
            <a:off x="7530942" y="3832528"/>
            <a:ext cx="470508" cy="414931"/>
          </a:xfrm>
          <a:prstGeom prst="mathMultiply">
            <a:avLst>
              <a:gd name="adj1" fmla="val 1490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object 31"/>
          <p:cNvSpPr/>
          <p:nvPr/>
        </p:nvSpPr>
        <p:spPr>
          <a:xfrm>
            <a:off x="383502" y="3068527"/>
            <a:ext cx="4823819" cy="1467012"/>
          </a:xfrm>
          <a:custGeom>
            <a:avLst/>
            <a:gdLst/>
            <a:ahLst/>
            <a:cxnLst/>
            <a:rect l="l" t="t" r="r" b="b"/>
            <a:pathLst>
              <a:path w="2171700" h="2635885">
                <a:moveTo>
                  <a:pt x="2171573" y="2563876"/>
                </a:moveTo>
                <a:lnTo>
                  <a:pt x="2165892" y="2591831"/>
                </a:lnTo>
                <a:lnTo>
                  <a:pt x="2150424" y="2614723"/>
                </a:lnTo>
                <a:lnTo>
                  <a:pt x="2127531" y="2630191"/>
                </a:lnTo>
                <a:lnTo>
                  <a:pt x="2099576" y="2635872"/>
                </a:lnTo>
                <a:lnTo>
                  <a:pt x="71996" y="2635872"/>
                </a:lnTo>
                <a:lnTo>
                  <a:pt x="44041" y="2630191"/>
                </a:lnTo>
                <a:lnTo>
                  <a:pt x="21148" y="2614723"/>
                </a:lnTo>
                <a:lnTo>
                  <a:pt x="5680" y="2591831"/>
                </a:lnTo>
                <a:lnTo>
                  <a:pt x="0" y="2563876"/>
                </a:lnTo>
                <a:lnTo>
                  <a:pt x="0" y="71996"/>
                </a:lnTo>
                <a:lnTo>
                  <a:pt x="5680" y="44041"/>
                </a:lnTo>
                <a:lnTo>
                  <a:pt x="21148" y="21148"/>
                </a:lnTo>
                <a:lnTo>
                  <a:pt x="44041" y="5680"/>
                </a:lnTo>
                <a:lnTo>
                  <a:pt x="71996" y="0"/>
                </a:lnTo>
                <a:lnTo>
                  <a:pt x="2099576" y="0"/>
                </a:lnTo>
                <a:lnTo>
                  <a:pt x="2127531" y="5680"/>
                </a:lnTo>
                <a:lnTo>
                  <a:pt x="2150424" y="21148"/>
                </a:lnTo>
                <a:lnTo>
                  <a:pt x="2165892" y="44041"/>
                </a:lnTo>
                <a:lnTo>
                  <a:pt x="2171573" y="71996"/>
                </a:lnTo>
                <a:lnTo>
                  <a:pt x="2171573" y="2563876"/>
                </a:lnTo>
                <a:close/>
              </a:path>
            </a:pathLst>
          </a:custGeom>
          <a:ln/>
        </p:spPr>
        <p:style>
          <a:lnRef idx="2">
            <a:schemeClr val="accent2"/>
          </a:lnRef>
          <a:fillRef idx="1">
            <a:schemeClr val="lt1"/>
          </a:fillRef>
          <a:effectRef idx="0">
            <a:schemeClr val="accent2"/>
          </a:effectRef>
          <a:fontRef idx="minor">
            <a:schemeClr val="dk1"/>
          </a:fontRef>
        </p:style>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72" name="object 11"/>
          <p:cNvSpPr/>
          <p:nvPr/>
        </p:nvSpPr>
        <p:spPr>
          <a:xfrm>
            <a:off x="383502" y="3059229"/>
            <a:ext cx="4823819" cy="534306"/>
          </a:xfrm>
          <a:custGeom>
            <a:avLst/>
            <a:gdLst/>
            <a:ahLst/>
            <a:cxnLst/>
            <a:rect l="l" t="t" r="r" b="b"/>
            <a:pathLst>
              <a:path w="2171700" h="590550">
                <a:moveTo>
                  <a:pt x="2099576" y="0"/>
                </a:moveTo>
                <a:lnTo>
                  <a:pt x="71996" y="0"/>
                </a:lnTo>
                <a:lnTo>
                  <a:pt x="44041" y="5680"/>
                </a:lnTo>
                <a:lnTo>
                  <a:pt x="21148" y="21148"/>
                </a:lnTo>
                <a:lnTo>
                  <a:pt x="5680" y="44041"/>
                </a:lnTo>
                <a:lnTo>
                  <a:pt x="0" y="71996"/>
                </a:lnTo>
                <a:lnTo>
                  <a:pt x="0" y="590029"/>
                </a:lnTo>
                <a:lnTo>
                  <a:pt x="2171573" y="590029"/>
                </a:lnTo>
                <a:lnTo>
                  <a:pt x="2171573" y="71996"/>
                </a:lnTo>
                <a:lnTo>
                  <a:pt x="2165892" y="44041"/>
                </a:lnTo>
                <a:lnTo>
                  <a:pt x="2150424" y="21148"/>
                </a:lnTo>
                <a:lnTo>
                  <a:pt x="2127531" y="5680"/>
                </a:lnTo>
                <a:lnTo>
                  <a:pt x="2099576" y="0"/>
                </a:lnTo>
                <a:close/>
              </a:path>
            </a:pathLst>
          </a:cu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89" name="object 6"/>
          <p:cNvSpPr txBox="1"/>
          <p:nvPr/>
        </p:nvSpPr>
        <p:spPr>
          <a:xfrm>
            <a:off x="1717555" y="3272363"/>
            <a:ext cx="2539825" cy="174407"/>
          </a:xfrm>
          <a:prstGeom prst="rect">
            <a:avLst/>
          </a:prstGeom>
        </p:spPr>
        <p:txBody>
          <a:bodyPr vert="horz" wrap="square" lIns="0" tIns="12700" rIns="0" bIns="0" rtlCol="0">
            <a:spAutoFit/>
          </a:bodyPr>
          <a:lstStyle/>
          <a:p>
            <a:pPr marL="12700">
              <a:lnSpc>
                <a:spcPct val="100000"/>
              </a:lnSpc>
              <a:spcBef>
                <a:spcPts val="100"/>
              </a:spcBef>
            </a:pPr>
            <a:r>
              <a:rPr lang="ja-JP" altLang="en-US" sz="1050" b="1">
                <a:solidFill>
                  <a:schemeClr val="bg1"/>
                </a:solidFill>
                <a:latin typeface="メイリオ" panose="020B0604030504040204" pitchFamily="50" charset="-128"/>
                <a:ea typeface="メイリオ" panose="020B0604030504040204" pitchFamily="50" charset="-128"/>
                <a:cs typeface="Leelawadee UI"/>
              </a:rPr>
              <a:t>プロジェクトのセットが簡単</a:t>
            </a:r>
          </a:p>
        </p:txBody>
      </p:sp>
      <p:sp>
        <p:nvSpPr>
          <p:cNvPr id="98" name="テキスト ボックス 97"/>
          <p:cNvSpPr txBox="1"/>
          <p:nvPr/>
        </p:nvSpPr>
        <p:spPr>
          <a:xfrm>
            <a:off x="392580" y="3166482"/>
            <a:ext cx="1508785" cy="369332"/>
          </a:xfrm>
          <a:prstGeom prst="rect">
            <a:avLst/>
          </a:prstGeom>
          <a:noFill/>
        </p:spPr>
        <p:txBody>
          <a:bodyPr wrap="square" rtlCol="0">
            <a:spAutoFit/>
          </a:bodyPr>
          <a:lstStyle/>
          <a:p>
            <a:r>
              <a:rPr kumimoji="1" lang="ja-JP" altLang="en-US" b="1">
                <a:solidFill>
                  <a:schemeClr val="bg1"/>
                </a:solidFill>
              </a:rPr>
              <a:t>ミス防止②</a:t>
            </a:r>
          </a:p>
        </p:txBody>
      </p:sp>
      <p:pic>
        <p:nvPicPr>
          <p:cNvPr id="99" name="図 98"/>
          <p:cNvPicPr>
            <a:picLocks noChangeAspect="1"/>
          </p:cNvPicPr>
          <p:nvPr/>
        </p:nvPicPr>
        <p:blipFill rotWithShape="1">
          <a:blip r:embed="rId3"/>
          <a:srcRect l="-3063" t="10827" r="18851" b="8666"/>
          <a:stretch/>
        </p:blipFill>
        <p:spPr>
          <a:xfrm>
            <a:off x="3081911" y="3613633"/>
            <a:ext cx="2068125" cy="875034"/>
          </a:xfrm>
          <a:prstGeom prst="rect">
            <a:avLst/>
          </a:prstGeom>
        </p:spPr>
      </p:pic>
      <p:sp>
        <p:nvSpPr>
          <p:cNvPr id="100" name="正方形/長方形 99"/>
          <p:cNvSpPr/>
          <p:nvPr/>
        </p:nvSpPr>
        <p:spPr>
          <a:xfrm>
            <a:off x="4106949" y="4108634"/>
            <a:ext cx="965807" cy="346370"/>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テキスト ボックス 100"/>
          <p:cNvSpPr txBox="1"/>
          <p:nvPr/>
        </p:nvSpPr>
        <p:spPr>
          <a:xfrm>
            <a:off x="382014" y="3702144"/>
            <a:ext cx="2942468" cy="738664"/>
          </a:xfrm>
          <a:prstGeom prst="rect">
            <a:avLst/>
          </a:prstGeom>
          <a:noFill/>
          <a:ln>
            <a:noFill/>
          </a:ln>
        </p:spPr>
        <p:txBody>
          <a:bodyPr wrap="square" rtlCol="0">
            <a:spAutoFit/>
          </a:bodyPr>
          <a:lstStyle/>
          <a:p>
            <a:r>
              <a:rPr lang="ja-JP" altLang="en-US" sz="1400" b="1"/>
              <a:t>①</a:t>
            </a:r>
            <a:r>
              <a:rPr kumimoji="1" lang="ja-JP" altLang="en-US" sz="1400" b="1"/>
              <a:t>前日の</a:t>
            </a:r>
            <a:r>
              <a:rPr kumimoji="1" lang="en-US" altLang="ja-JP" sz="1400" b="1"/>
              <a:t>PJ</a:t>
            </a:r>
            <a:r>
              <a:rPr kumimoji="1" lang="ja-JP" altLang="en-US" sz="1400" b="1"/>
              <a:t>を</a:t>
            </a:r>
            <a:r>
              <a:rPr lang="ja-JP" altLang="en-US" sz="1400" b="1"/>
              <a:t>ボタン</a:t>
            </a:r>
            <a:r>
              <a:rPr lang="en-US" altLang="ja-JP" sz="1400" b="1"/>
              <a:t>1</a:t>
            </a:r>
            <a:r>
              <a:rPr lang="ja-JP" altLang="en-US" sz="1400" b="1" err="1"/>
              <a:t>つで</a:t>
            </a:r>
            <a:r>
              <a:rPr lang="ja-JP" altLang="en-US" sz="1400" b="1"/>
              <a:t>セット</a:t>
            </a:r>
            <a:endParaRPr lang="en-US" altLang="ja-JP" sz="1400" b="1"/>
          </a:p>
          <a:p>
            <a:r>
              <a:rPr lang="ja-JP" altLang="en-US" sz="1400" b="1"/>
              <a:t>②</a:t>
            </a:r>
            <a:r>
              <a:rPr kumimoji="1" lang="ja-JP" altLang="en-US" sz="1400" b="1"/>
              <a:t>アサイン</a:t>
            </a:r>
            <a:r>
              <a:rPr kumimoji="1" lang="en-US" altLang="ja-JP" sz="1400" b="1"/>
              <a:t>PJ</a:t>
            </a:r>
            <a:r>
              <a:rPr kumimoji="1" lang="ja-JP" altLang="en-US" sz="1400" b="1"/>
              <a:t>の初期表示</a:t>
            </a:r>
            <a:endParaRPr lang="en-US" altLang="ja-JP" sz="1400" b="1"/>
          </a:p>
          <a:p>
            <a:r>
              <a:rPr lang="ja-JP" altLang="en-US" sz="1400" b="1"/>
              <a:t>③</a:t>
            </a:r>
            <a:r>
              <a:rPr kumimoji="1" lang="en-US" altLang="ja-JP" sz="1400" b="1"/>
              <a:t>1</a:t>
            </a:r>
            <a:r>
              <a:rPr kumimoji="1" lang="ja-JP" altLang="en-US" sz="1400" b="1"/>
              <a:t>ヶ月分の予定を予め</a:t>
            </a:r>
            <a:r>
              <a:rPr lang="ja-JP" altLang="en-US" sz="1400" b="1"/>
              <a:t>セット</a:t>
            </a:r>
            <a:endParaRPr kumimoji="1" lang="en-US" altLang="ja-JP" sz="1400" b="1"/>
          </a:p>
        </p:txBody>
      </p:sp>
      <p:sp>
        <p:nvSpPr>
          <p:cNvPr id="16" name="テキスト ボックス 15"/>
          <p:cNvSpPr txBox="1"/>
          <p:nvPr/>
        </p:nvSpPr>
        <p:spPr>
          <a:xfrm>
            <a:off x="2339368" y="2622478"/>
            <a:ext cx="456043" cy="400110"/>
          </a:xfrm>
          <a:prstGeom prst="rect">
            <a:avLst/>
          </a:prstGeom>
          <a:noFill/>
        </p:spPr>
        <p:txBody>
          <a:bodyPr wrap="square" rtlCol="0">
            <a:spAutoFit/>
          </a:bodyPr>
          <a:lstStyle/>
          <a:p>
            <a:r>
              <a:rPr kumimoji="1" lang="en-US" altLang="ja-JP" sz="2000" b="1">
                <a:solidFill>
                  <a:srgbClr val="FF0000"/>
                </a:solidFill>
              </a:rPr>
              <a:t>2</a:t>
            </a:r>
            <a:endParaRPr kumimoji="1" lang="ja-JP" altLang="en-US" sz="2000" b="1">
              <a:solidFill>
                <a:srgbClr val="FF0000"/>
              </a:solidFill>
            </a:endParaRPr>
          </a:p>
        </p:txBody>
      </p:sp>
    </p:spTree>
    <p:extLst>
      <p:ext uri="{BB962C8B-B14F-4D97-AF65-F5344CB8AC3E}">
        <p14:creationId xmlns:p14="http://schemas.microsoft.com/office/powerpoint/2010/main" val="154358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z="800" smtClean="0"/>
              <a:t>67</a:t>
            </a:fld>
            <a:endParaRPr kumimoji="1" lang="ja-JP" altLang="en-US" sz="800"/>
          </a:p>
        </p:txBody>
      </p:sp>
      <p:sp>
        <p:nvSpPr>
          <p:cNvPr id="52" name="フッター プレースホルダー 1"/>
          <p:cNvSpPr>
            <a:spLocks noGrp="1"/>
          </p:cNvSpPr>
          <p:nvPr>
            <p:ph type="ftr" sz="quarter" idx="3"/>
          </p:nvPr>
        </p:nvSpPr>
        <p:spPr/>
        <p:txBody>
          <a:bodyPr/>
          <a:lstStyle/>
          <a:p>
            <a:r>
              <a:rPr lang="en-US" altLang="ja-JP"/>
              <a:t>©Canon IT Solutions Inc.  All rights reserved.</a:t>
            </a:r>
            <a:endParaRPr lang="ja-JP" altLang="en-US"/>
          </a:p>
        </p:txBody>
      </p:sp>
      <p:sp>
        <p:nvSpPr>
          <p:cNvPr id="4" name="テキスト プレースホルダー 3"/>
          <p:cNvSpPr>
            <a:spLocks noGrp="1"/>
          </p:cNvSpPr>
          <p:nvPr>
            <p:ph type="body" sz="quarter" idx="16"/>
          </p:nvPr>
        </p:nvSpPr>
        <p:spPr/>
        <p:txBody>
          <a:bodyPr/>
          <a:lstStyle/>
          <a:p>
            <a:r>
              <a:rPr lang="ja-JP" altLang="en-US"/>
              <a:t>特長３ </a:t>
            </a:r>
            <a:r>
              <a:rPr lang="ja-JP" altLang="en-US">
                <a:solidFill>
                  <a:srgbClr val="F18F60"/>
                </a:solidFill>
              </a:rPr>
              <a:t>工数管理：プロジェクトの入力、管理が簡単</a:t>
            </a:r>
          </a:p>
          <a:p>
            <a:endParaRPr kumimoji="1" lang="ja-JP" altLang="en-US"/>
          </a:p>
        </p:txBody>
      </p:sp>
      <p:sp>
        <p:nvSpPr>
          <p:cNvPr id="5" name="テキスト プレースホルダー 4"/>
          <p:cNvSpPr>
            <a:spLocks noGrp="1"/>
          </p:cNvSpPr>
          <p:nvPr>
            <p:ph type="body" sz="quarter" idx="17"/>
          </p:nvPr>
        </p:nvSpPr>
        <p:spPr/>
        <p:txBody>
          <a:bodyPr/>
          <a:lstStyle/>
          <a:p>
            <a:pPr defTabSz="685716">
              <a:buClr>
                <a:srgbClr val="ED7D31"/>
              </a:buClr>
              <a:buSzPct val="80000"/>
              <a:defRPr/>
            </a:pPr>
            <a:r>
              <a:rPr lang="ja-JP" altLang="en-US">
                <a:cs typeface="メイリオ" pitchFamily="50" charset="-128"/>
              </a:rPr>
              <a:t>プロジェクト用の承認ルートの作成が可能です</a:t>
            </a:r>
            <a:endParaRPr lang="en-US" altLang="ja-JP">
              <a:cs typeface="メイリオ" pitchFamily="50" charset="-128"/>
            </a:endParaRPr>
          </a:p>
          <a:p>
            <a:pPr defTabSz="685716">
              <a:buClr>
                <a:srgbClr val="ED7D31"/>
              </a:buClr>
              <a:buSzPct val="80000"/>
              <a:defRPr/>
            </a:pPr>
            <a:r>
              <a:rPr lang="en-US" altLang="ja-JP"/>
              <a:t>1</a:t>
            </a:r>
            <a:r>
              <a:rPr lang="ja-JP" altLang="en-US"/>
              <a:t>日に複数のプロジェクトの作業実績がある場合、</a:t>
            </a:r>
            <a:r>
              <a:rPr lang="en-US" altLang="ja-JP"/>
              <a:t>AND</a:t>
            </a:r>
            <a:r>
              <a:rPr lang="ja-JP" altLang="en-US"/>
              <a:t>承認か</a:t>
            </a:r>
            <a:r>
              <a:rPr lang="en-US" altLang="ja-JP"/>
              <a:t>OR</a:t>
            </a:r>
            <a:r>
              <a:rPr lang="ja-JP" altLang="en-US"/>
              <a:t>承認を選択可能です</a:t>
            </a:r>
            <a:endParaRPr lang="ja-JP" altLang="en-US">
              <a:cs typeface="メイリオ" pitchFamily="50" charset="-128"/>
            </a:endParaRPr>
          </a:p>
          <a:p>
            <a:endParaRPr kumimoji="1" lang="ja-JP" altLang="en-US"/>
          </a:p>
        </p:txBody>
      </p:sp>
      <p:sp>
        <p:nvSpPr>
          <p:cNvPr id="6" name="タイトル 5"/>
          <p:cNvSpPr>
            <a:spLocks noGrp="1"/>
          </p:cNvSpPr>
          <p:nvPr>
            <p:ph type="title"/>
          </p:nvPr>
        </p:nvSpPr>
        <p:spPr/>
        <p:txBody>
          <a:bodyPr/>
          <a:lstStyle/>
          <a:p>
            <a:r>
              <a:rPr lang="ja-JP" altLang="en-US" sz="2400"/>
              <a:t>勤怠管理の特長</a:t>
            </a:r>
          </a:p>
        </p:txBody>
      </p:sp>
      <p:sp>
        <p:nvSpPr>
          <p:cNvPr id="28" name="Rectangle 77"/>
          <p:cNvSpPr>
            <a:spLocks noChangeArrowheads="1"/>
          </p:cNvSpPr>
          <p:nvPr/>
        </p:nvSpPr>
        <p:spPr bwMode="auto">
          <a:xfrm>
            <a:off x="914855" y="2675296"/>
            <a:ext cx="2569249" cy="1062050"/>
          </a:xfrm>
          <a:prstGeom prst="rect">
            <a:avLst/>
          </a:prstGeom>
          <a:solidFill>
            <a:srgbClr val="54C2F0"/>
          </a:solidFill>
          <a:ln w="25400" cap="flat" cmpd="sng" algn="ctr">
            <a:solidFill>
              <a:srgbClr val="54C2F0"/>
            </a:solidFill>
            <a:prstDash val="solid"/>
            <a:headEnd/>
            <a:tailEnd/>
          </a:ln>
          <a:effectLst/>
        </p:spPr>
        <p:txBody>
          <a:bodyPr wrap="none" anchor="ctr"/>
          <a:lstStyle/>
          <a:p>
            <a:pPr algn="ctr"/>
            <a:r>
              <a:rPr lang="ja-JP" altLang="en-US" sz="1400" b="1">
                <a:solidFill>
                  <a:schemeClr val="bg1"/>
                </a:solidFill>
                <a:latin typeface="+mn-ea"/>
              </a:rPr>
              <a:t>勤務時間：９</a:t>
            </a:r>
            <a:r>
              <a:rPr lang="en-US" altLang="ja-JP" sz="1400" b="1">
                <a:solidFill>
                  <a:schemeClr val="bg1"/>
                </a:solidFill>
                <a:latin typeface="+mn-ea"/>
              </a:rPr>
              <a:t>H</a:t>
            </a:r>
          </a:p>
          <a:p>
            <a:pPr algn="ctr"/>
            <a:r>
              <a:rPr lang="en-US" altLang="ja-JP" sz="1400" b="1">
                <a:solidFill>
                  <a:schemeClr val="bg1"/>
                </a:solidFill>
                <a:latin typeface="+mn-ea"/>
              </a:rPr>
              <a:t>(</a:t>
            </a:r>
            <a:r>
              <a:rPr lang="ja-JP" altLang="en-US" sz="1400" b="1">
                <a:solidFill>
                  <a:schemeClr val="bg1"/>
                </a:solidFill>
                <a:latin typeface="+mn-ea"/>
              </a:rPr>
              <a:t>残業時間：１</a:t>
            </a:r>
            <a:r>
              <a:rPr lang="en-US" altLang="ja-JP" sz="1400" b="1">
                <a:solidFill>
                  <a:schemeClr val="bg1"/>
                </a:solidFill>
                <a:latin typeface="+mn-ea"/>
              </a:rPr>
              <a:t>H)</a:t>
            </a:r>
          </a:p>
          <a:p>
            <a:pPr algn="ctr"/>
            <a:r>
              <a:rPr lang="ja-JP" altLang="en-US" sz="1400" b="1">
                <a:solidFill>
                  <a:schemeClr val="accent3">
                    <a:lumMod val="75000"/>
                  </a:schemeClr>
                </a:solidFill>
                <a:latin typeface="+mn-ea"/>
              </a:rPr>
              <a:t>プロジェクト</a:t>
            </a:r>
            <a:r>
              <a:rPr lang="en-US" altLang="ja-JP" sz="1400" b="1">
                <a:solidFill>
                  <a:schemeClr val="accent3">
                    <a:lumMod val="75000"/>
                  </a:schemeClr>
                </a:solidFill>
                <a:latin typeface="+mn-ea"/>
              </a:rPr>
              <a:t>A</a:t>
            </a:r>
            <a:r>
              <a:rPr lang="ja-JP" altLang="en-US" sz="1400" b="1">
                <a:solidFill>
                  <a:schemeClr val="accent3">
                    <a:lumMod val="75000"/>
                  </a:schemeClr>
                </a:solidFill>
                <a:latin typeface="+mn-ea"/>
              </a:rPr>
              <a:t>工数：</a:t>
            </a:r>
            <a:r>
              <a:rPr lang="en-US" altLang="ja-JP" sz="1400" b="1">
                <a:solidFill>
                  <a:schemeClr val="accent3">
                    <a:lumMod val="75000"/>
                  </a:schemeClr>
                </a:solidFill>
                <a:latin typeface="+mn-ea"/>
              </a:rPr>
              <a:t>4.5H</a:t>
            </a:r>
          </a:p>
          <a:p>
            <a:pPr algn="ctr"/>
            <a:r>
              <a:rPr lang="ja-JP" altLang="en-US" sz="1400" b="1">
                <a:solidFill>
                  <a:srgbClr val="7030A0"/>
                </a:solidFill>
                <a:latin typeface="+mn-ea"/>
              </a:rPr>
              <a:t>プロジェクト</a:t>
            </a:r>
            <a:r>
              <a:rPr lang="en-US" altLang="ja-JP" sz="1400" b="1">
                <a:solidFill>
                  <a:srgbClr val="7030A0"/>
                </a:solidFill>
                <a:latin typeface="+mn-ea"/>
              </a:rPr>
              <a:t>B</a:t>
            </a:r>
            <a:r>
              <a:rPr lang="ja-JP" altLang="en-US" sz="1400" b="1">
                <a:solidFill>
                  <a:srgbClr val="7030A0"/>
                </a:solidFill>
                <a:latin typeface="+mn-ea"/>
              </a:rPr>
              <a:t>工数：</a:t>
            </a:r>
            <a:r>
              <a:rPr lang="en-US" altLang="ja-JP" sz="1400" b="1">
                <a:solidFill>
                  <a:srgbClr val="7030A0"/>
                </a:solidFill>
                <a:latin typeface="+mn-ea"/>
              </a:rPr>
              <a:t>4.5H</a:t>
            </a:r>
          </a:p>
        </p:txBody>
      </p:sp>
      <p:sp>
        <p:nvSpPr>
          <p:cNvPr id="29" name="Rectangle 77"/>
          <p:cNvSpPr>
            <a:spLocks noChangeArrowheads="1"/>
          </p:cNvSpPr>
          <p:nvPr/>
        </p:nvSpPr>
        <p:spPr bwMode="auto">
          <a:xfrm>
            <a:off x="7008264" y="3012147"/>
            <a:ext cx="1514036" cy="436068"/>
          </a:xfrm>
          <a:prstGeom prst="rect">
            <a:avLst/>
          </a:prstGeom>
          <a:solidFill>
            <a:srgbClr val="F9BE00"/>
          </a:solidFill>
          <a:ln w="25400" cap="flat" cmpd="sng" algn="ctr">
            <a:solidFill>
              <a:srgbClr val="F9BE00"/>
            </a:solidFill>
            <a:prstDash val="solid"/>
            <a:headEnd/>
            <a:tailEnd/>
          </a:ln>
          <a:effectLst/>
        </p:spPr>
        <p:txBody>
          <a:bodyPr wrap="none" anchor="ctr"/>
          <a:lstStyle/>
          <a:p>
            <a:pPr algn="ctr">
              <a:defRPr/>
            </a:pPr>
            <a:r>
              <a:rPr kumimoji="0" lang="ja-JP" altLang="en-US" sz="1400" b="1" kern="0">
                <a:solidFill>
                  <a:srgbClr val="FFFFFF"/>
                </a:solidFill>
                <a:latin typeface="メイリオ"/>
                <a:ea typeface="メイリオ"/>
              </a:rPr>
              <a:t>部門承認</a:t>
            </a:r>
            <a:endParaRPr kumimoji="0" lang="en-US" altLang="ja-JP" sz="1400" b="1" kern="0">
              <a:solidFill>
                <a:srgbClr val="FFFFFF"/>
              </a:solidFill>
              <a:latin typeface="メイリオ"/>
              <a:ea typeface="メイリオ"/>
            </a:endParaRPr>
          </a:p>
        </p:txBody>
      </p:sp>
      <p:sp>
        <p:nvSpPr>
          <p:cNvPr id="30" name="山形 29"/>
          <p:cNvSpPr/>
          <p:nvPr/>
        </p:nvSpPr>
        <p:spPr>
          <a:xfrm>
            <a:off x="3583119" y="2716758"/>
            <a:ext cx="355566" cy="324762"/>
          </a:xfrm>
          <a:prstGeom prst="chevron">
            <a:avLst>
              <a:gd name="adj" fmla="val 59433"/>
            </a:avLst>
          </a:prstGeom>
          <a:solidFill>
            <a:srgbClr val="FFFFFF">
              <a:lumMod val="85000"/>
            </a:srgbClr>
          </a:solidFill>
          <a:ln w="25400" cap="flat" cmpd="sng" algn="ctr">
            <a:solidFill>
              <a:srgbClr val="FFFFFF">
                <a:lumMod val="85000"/>
              </a:srgbClr>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31" name="山形 30"/>
          <p:cNvSpPr/>
          <p:nvPr/>
        </p:nvSpPr>
        <p:spPr>
          <a:xfrm>
            <a:off x="6360456" y="2675296"/>
            <a:ext cx="535406" cy="1078922"/>
          </a:xfrm>
          <a:prstGeom prst="chevron">
            <a:avLst>
              <a:gd name="adj" fmla="val 59433"/>
            </a:avLst>
          </a:prstGeom>
          <a:solidFill>
            <a:srgbClr val="FFFFFF">
              <a:lumMod val="85000"/>
            </a:srgbClr>
          </a:solidFill>
          <a:ln w="25400" cap="flat" cmpd="sng" algn="ctr">
            <a:solidFill>
              <a:srgbClr val="FFFFFF">
                <a:lumMod val="85000"/>
              </a:srgbClr>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34" name="Rectangle 77"/>
          <p:cNvSpPr>
            <a:spLocks noChangeArrowheads="1"/>
          </p:cNvSpPr>
          <p:nvPr/>
        </p:nvSpPr>
        <p:spPr bwMode="auto">
          <a:xfrm>
            <a:off x="4022288" y="2653206"/>
            <a:ext cx="1906119" cy="436068"/>
          </a:xfrm>
          <a:prstGeom prst="rect">
            <a:avLst/>
          </a:prstGeom>
          <a:solidFill>
            <a:srgbClr val="FF6600"/>
          </a:solidFill>
          <a:ln w="25400" cap="flat" cmpd="sng" algn="ctr">
            <a:noFill/>
            <a:prstDash val="solid"/>
            <a:headEnd/>
            <a:tailEnd/>
          </a:ln>
          <a:effectLst/>
        </p:spPr>
        <p:txBody>
          <a:bodyPr wrap="none" anchor="ctr"/>
          <a:lstStyle/>
          <a:p>
            <a:pPr algn="ctr">
              <a:defRPr/>
            </a:pPr>
            <a:r>
              <a:rPr kumimoji="0" lang="ja-JP" altLang="en-US" sz="1400" b="1" kern="0">
                <a:solidFill>
                  <a:srgbClr val="FFFFFF"/>
                </a:solidFill>
                <a:latin typeface="メイリオ"/>
                <a:ea typeface="メイリオ"/>
              </a:rPr>
              <a:t>プロジェクト</a:t>
            </a:r>
            <a:r>
              <a:rPr kumimoji="0" lang="en-US" altLang="ja-JP" sz="1400" b="1" kern="0">
                <a:solidFill>
                  <a:srgbClr val="FFFFFF"/>
                </a:solidFill>
                <a:latin typeface="メイリオ"/>
                <a:ea typeface="メイリオ"/>
              </a:rPr>
              <a:t>A</a:t>
            </a:r>
            <a:r>
              <a:rPr kumimoji="0" lang="ja-JP" altLang="en-US" sz="1400" b="1" kern="0">
                <a:solidFill>
                  <a:srgbClr val="FFFFFF"/>
                </a:solidFill>
                <a:latin typeface="メイリオ"/>
                <a:ea typeface="メイリオ"/>
              </a:rPr>
              <a:t>承認</a:t>
            </a:r>
            <a:endParaRPr kumimoji="0" lang="en-US" altLang="ja-JP" sz="1400" b="1" kern="0">
              <a:solidFill>
                <a:srgbClr val="FFFFFF"/>
              </a:solidFill>
              <a:latin typeface="メイリオ"/>
              <a:ea typeface="メイリオ"/>
            </a:endParaRPr>
          </a:p>
        </p:txBody>
      </p:sp>
      <p:sp>
        <p:nvSpPr>
          <p:cNvPr id="35" name="Rectangle 77"/>
          <p:cNvSpPr>
            <a:spLocks noChangeArrowheads="1"/>
          </p:cNvSpPr>
          <p:nvPr/>
        </p:nvSpPr>
        <p:spPr bwMode="auto">
          <a:xfrm>
            <a:off x="179512" y="2675296"/>
            <a:ext cx="636328" cy="1040302"/>
          </a:xfrm>
          <a:prstGeom prst="rect">
            <a:avLst/>
          </a:prstGeom>
          <a:solidFill>
            <a:srgbClr val="54C2F0"/>
          </a:solidFill>
          <a:ln w="25400" cap="flat" cmpd="sng" algn="ctr">
            <a:solidFill>
              <a:srgbClr val="54C2F0"/>
            </a:solidFill>
            <a:prstDash val="solid"/>
            <a:headEnd/>
            <a:tailEnd/>
          </a:ln>
          <a:effectLst/>
        </p:spPr>
        <p:txBody>
          <a:bodyPr wrap="none" anchor="ctr"/>
          <a:lstStyle/>
          <a:p>
            <a:pPr algn="ctr">
              <a:defRPr/>
            </a:pPr>
            <a:r>
              <a:rPr kumimoji="0" lang="ja-JP" altLang="en-US" b="1" kern="0">
                <a:solidFill>
                  <a:srgbClr val="FFFFFF"/>
                </a:solidFill>
                <a:latin typeface="メイリオ"/>
                <a:ea typeface="メイリオ"/>
              </a:rPr>
              <a:t>入力</a:t>
            </a:r>
            <a:endParaRPr kumimoji="0" lang="en-US" altLang="ja-JP" b="1" kern="0">
              <a:solidFill>
                <a:srgbClr val="FFFFFF"/>
              </a:solidFill>
              <a:latin typeface="メイリオ"/>
              <a:ea typeface="メイリオ"/>
            </a:endParaRPr>
          </a:p>
        </p:txBody>
      </p:sp>
      <p:pic>
        <p:nvPicPr>
          <p:cNvPr id="36" name="Picture 11"/>
          <p:cNvPicPr>
            <a:picLocks noChangeAspect="1" noChangeArrowheads="1"/>
          </p:cNvPicPr>
          <p:nvPr/>
        </p:nvPicPr>
        <p:blipFill>
          <a:blip r:embed="rId3" cstate="email"/>
          <a:srcRect/>
          <a:stretch>
            <a:fillRect/>
          </a:stretch>
        </p:blipFill>
        <p:spPr bwMode="auto">
          <a:xfrm>
            <a:off x="5963413" y="2692262"/>
            <a:ext cx="397043" cy="433016"/>
          </a:xfrm>
          <a:prstGeom prst="rect">
            <a:avLst/>
          </a:prstGeom>
          <a:noFill/>
          <a:ln w="9525">
            <a:noFill/>
            <a:miter lim="800000"/>
            <a:headEnd/>
            <a:tailEnd/>
          </a:ln>
          <a:effectLst/>
        </p:spPr>
      </p:pic>
      <p:pic>
        <p:nvPicPr>
          <p:cNvPr id="38" name="Picture 11"/>
          <p:cNvPicPr>
            <a:picLocks noChangeAspect="1" noChangeArrowheads="1"/>
          </p:cNvPicPr>
          <p:nvPr/>
        </p:nvPicPr>
        <p:blipFill>
          <a:blip r:embed="rId3" cstate="email"/>
          <a:srcRect/>
          <a:stretch>
            <a:fillRect/>
          </a:stretch>
        </p:blipFill>
        <p:spPr bwMode="auto">
          <a:xfrm>
            <a:off x="8562092" y="3046291"/>
            <a:ext cx="397043" cy="433016"/>
          </a:xfrm>
          <a:prstGeom prst="rect">
            <a:avLst/>
          </a:prstGeom>
          <a:noFill/>
          <a:ln w="9525">
            <a:noFill/>
            <a:miter lim="800000"/>
            <a:headEnd/>
            <a:tailEnd/>
          </a:ln>
          <a:effectLst/>
        </p:spPr>
      </p:pic>
      <p:sp>
        <p:nvSpPr>
          <p:cNvPr id="40" name="テキスト ボックス 39"/>
          <p:cNvSpPr txBox="1"/>
          <p:nvPr/>
        </p:nvSpPr>
        <p:spPr>
          <a:xfrm>
            <a:off x="1570864" y="1801610"/>
            <a:ext cx="742609" cy="433016"/>
          </a:xfrm>
          <a:prstGeom prst="rect">
            <a:avLst/>
          </a:prstGeom>
        </p:spPr>
        <p:txBody>
          <a:bodyPr wrap="square" lIns="0" tIns="0" rIns="0" bIns="0" rtlCol="0" anchor="t" anchorCtr="0">
            <a:normAutofit/>
          </a:bodyPr>
          <a:lstStyle/>
          <a:p>
            <a:pPr>
              <a:lnSpc>
                <a:spcPts val="2100"/>
              </a:lnSpc>
              <a:spcBef>
                <a:spcPct val="0"/>
              </a:spcBef>
              <a:defRPr/>
            </a:pPr>
            <a:r>
              <a:rPr lang="ja-JP" altLang="en-US" sz="1400" b="1">
                <a:solidFill>
                  <a:prstClr val="black"/>
                </a:solidFill>
                <a:cs typeface="メイリオ" pitchFamily="50" charset="-128"/>
              </a:rPr>
              <a:t>申請者</a:t>
            </a:r>
          </a:p>
        </p:txBody>
      </p:sp>
      <p:sp>
        <p:nvSpPr>
          <p:cNvPr id="41" name="テキスト ボックス 40"/>
          <p:cNvSpPr txBox="1"/>
          <p:nvPr/>
        </p:nvSpPr>
        <p:spPr>
          <a:xfrm>
            <a:off x="2111984" y="2194288"/>
            <a:ext cx="990145" cy="487143"/>
          </a:xfrm>
          <a:prstGeom prst="rect">
            <a:avLst/>
          </a:prstGeom>
        </p:spPr>
        <p:txBody>
          <a:bodyPr wrap="square" lIns="0" tIns="0" rIns="0" bIns="0" rtlCol="0" anchor="t" anchorCtr="0">
            <a:normAutofit/>
          </a:bodyPr>
          <a:lstStyle/>
          <a:p>
            <a:pPr>
              <a:lnSpc>
                <a:spcPts val="2100"/>
              </a:lnSpc>
              <a:spcBef>
                <a:spcPct val="0"/>
              </a:spcBef>
              <a:defRPr/>
            </a:pPr>
            <a:r>
              <a:rPr lang="en-US" altLang="ja-JP" sz="1100" b="1">
                <a:solidFill>
                  <a:srgbClr val="FFFFFF">
                    <a:lumMod val="50000"/>
                  </a:srgbClr>
                </a:solidFill>
                <a:cs typeface="メイリオ" pitchFamily="50" charset="-128"/>
              </a:rPr>
              <a:t>Z</a:t>
            </a:r>
            <a:r>
              <a:rPr lang="ja-JP" altLang="en-US" sz="1100" b="1">
                <a:solidFill>
                  <a:srgbClr val="FFFFFF">
                    <a:lumMod val="50000"/>
                  </a:srgbClr>
                </a:solidFill>
                <a:cs typeface="メイリオ" pitchFamily="50" charset="-128"/>
              </a:rPr>
              <a:t>さん</a:t>
            </a:r>
          </a:p>
        </p:txBody>
      </p:sp>
      <p:sp>
        <p:nvSpPr>
          <p:cNvPr id="42" name="Freeform 330"/>
          <p:cNvSpPr>
            <a:spLocks noEditPoints="1"/>
          </p:cNvSpPr>
          <p:nvPr/>
        </p:nvSpPr>
        <p:spPr bwMode="auto">
          <a:xfrm>
            <a:off x="1669879" y="2025603"/>
            <a:ext cx="334020" cy="605067"/>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54C2F0"/>
          </a:solidFill>
          <a:ln>
            <a:noFill/>
          </a:ln>
        </p:spPr>
        <p:txBody>
          <a:bodyPr vert="horz" wrap="square" lIns="68580" tIns="34290" rIns="68580" bIns="3429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44" name="テキスト ボックス 43"/>
          <p:cNvSpPr txBox="1"/>
          <p:nvPr/>
        </p:nvSpPr>
        <p:spPr>
          <a:xfrm>
            <a:off x="4505896" y="2374308"/>
            <a:ext cx="1241173" cy="487143"/>
          </a:xfrm>
          <a:prstGeom prst="rect">
            <a:avLst/>
          </a:prstGeom>
        </p:spPr>
        <p:txBody>
          <a:bodyPr wrap="square" lIns="0" tIns="0" rIns="0" bIns="0" rtlCol="0" anchor="t" anchorCtr="0">
            <a:normAutofit/>
          </a:bodyPr>
          <a:lstStyle/>
          <a:p>
            <a:pPr>
              <a:lnSpc>
                <a:spcPts val="2100"/>
              </a:lnSpc>
              <a:spcBef>
                <a:spcPct val="0"/>
              </a:spcBef>
              <a:defRPr/>
            </a:pPr>
            <a:r>
              <a:rPr lang="en-US" altLang="ja-JP" sz="1400" b="1">
                <a:solidFill>
                  <a:srgbClr val="FFFFFF">
                    <a:lumMod val="50000"/>
                  </a:srgbClr>
                </a:solidFill>
                <a:cs typeface="メイリオ" pitchFamily="50" charset="-128"/>
              </a:rPr>
              <a:t>A</a:t>
            </a:r>
            <a:r>
              <a:rPr lang="ja-JP" altLang="en-US" sz="1400" b="1">
                <a:solidFill>
                  <a:srgbClr val="FFFFFF">
                    <a:lumMod val="50000"/>
                  </a:srgbClr>
                </a:solidFill>
                <a:cs typeface="メイリオ" pitchFamily="50" charset="-128"/>
              </a:rPr>
              <a:t>工数承認者</a:t>
            </a:r>
            <a:endParaRPr lang="ja-JP" altLang="en-US" sz="1100" b="1">
              <a:solidFill>
                <a:srgbClr val="FFFFFF">
                  <a:lumMod val="50000"/>
                </a:srgbClr>
              </a:solidFill>
              <a:cs typeface="メイリオ" pitchFamily="50" charset="-128"/>
            </a:endParaRPr>
          </a:p>
        </p:txBody>
      </p:sp>
      <p:sp>
        <p:nvSpPr>
          <p:cNvPr id="45" name="テキスト ボックス 44"/>
          <p:cNvSpPr txBox="1"/>
          <p:nvPr/>
        </p:nvSpPr>
        <p:spPr>
          <a:xfrm>
            <a:off x="3964776" y="1801610"/>
            <a:ext cx="742609" cy="433016"/>
          </a:xfrm>
          <a:prstGeom prst="rect">
            <a:avLst/>
          </a:prstGeom>
        </p:spPr>
        <p:txBody>
          <a:bodyPr wrap="square" lIns="0" tIns="0" rIns="0" bIns="0" rtlCol="0" anchor="t" anchorCtr="0">
            <a:normAutofit/>
          </a:bodyPr>
          <a:lstStyle/>
          <a:p>
            <a:pPr>
              <a:lnSpc>
                <a:spcPts val="2100"/>
              </a:lnSpc>
              <a:spcBef>
                <a:spcPct val="0"/>
              </a:spcBef>
              <a:defRPr/>
            </a:pPr>
            <a:r>
              <a:rPr lang="ja-JP" altLang="en-US" sz="1400" b="1">
                <a:solidFill>
                  <a:prstClr val="black"/>
                </a:solidFill>
                <a:cs typeface="メイリオ" pitchFamily="50" charset="-128"/>
              </a:rPr>
              <a:t>承認者</a:t>
            </a:r>
          </a:p>
        </p:txBody>
      </p:sp>
      <p:sp>
        <p:nvSpPr>
          <p:cNvPr id="46" name="Freeform 330"/>
          <p:cNvSpPr>
            <a:spLocks noEditPoints="1"/>
          </p:cNvSpPr>
          <p:nvPr/>
        </p:nvSpPr>
        <p:spPr bwMode="auto">
          <a:xfrm>
            <a:off x="4063791" y="2025603"/>
            <a:ext cx="334020" cy="605067"/>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FF6600"/>
          </a:solidFill>
          <a:ln>
            <a:noFill/>
          </a:ln>
        </p:spPr>
        <p:txBody>
          <a:bodyPr vert="horz" wrap="square" lIns="68580" tIns="34290" rIns="68580" bIns="3429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48" name="テキスト ボックス 47"/>
          <p:cNvSpPr txBox="1"/>
          <p:nvPr/>
        </p:nvSpPr>
        <p:spPr>
          <a:xfrm>
            <a:off x="6950100" y="2084423"/>
            <a:ext cx="742609" cy="433016"/>
          </a:xfrm>
          <a:prstGeom prst="rect">
            <a:avLst/>
          </a:prstGeom>
        </p:spPr>
        <p:txBody>
          <a:bodyPr wrap="square" lIns="0" tIns="0" rIns="0" bIns="0" rtlCol="0" anchor="t" anchorCtr="0">
            <a:normAutofit/>
          </a:bodyPr>
          <a:lstStyle/>
          <a:p>
            <a:pPr>
              <a:lnSpc>
                <a:spcPts val="2100"/>
              </a:lnSpc>
              <a:spcBef>
                <a:spcPct val="0"/>
              </a:spcBef>
              <a:defRPr/>
            </a:pPr>
            <a:r>
              <a:rPr lang="ja-JP" altLang="en-US" sz="1400" b="1">
                <a:solidFill>
                  <a:prstClr val="black"/>
                </a:solidFill>
                <a:cs typeface="メイリオ" pitchFamily="50" charset="-128"/>
              </a:rPr>
              <a:t>承認者</a:t>
            </a:r>
          </a:p>
        </p:txBody>
      </p:sp>
      <p:sp>
        <p:nvSpPr>
          <p:cNvPr id="49" name="テキスト ボックス 48"/>
          <p:cNvSpPr txBox="1"/>
          <p:nvPr/>
        </p:nvSpPr>
        <p:spPr>
          <a:xfrm>
            <a:off x="7491220" y="2657121"/>
            <a:ext cx="1241173" cy="487143"/>
          </a:xfrm>
          <a:prstGeom prst="rect">
            <a:avLst/>
          </a:prstGeom>
        </p:spPr>
        <p:txBody>
          <a:bodyPr wrap="square" lIns="0" tIns="0" rIns="0" bIns="0" rtlCol="0" anchor="t" anchorCtr="0">
            <a:normAutofit/>
          </a:bodyPr>
          <a:lstStyle/>
          <a:p>
            <a:pPr>
              <a:lnSpc>
                <a:spcPts val="2100"/>
              </a:lnSpc>
              <a:spcBef>
                <a:spcPct val="0"/>
              </a:spcBef>
              <a:defRPr/>
            </a:pPr>
            <a:r>
              <a:rPr lang="en-US" altLang="ja-JP" sz="1400" b="1">
                <a:solidFill>
                  <a:srgbClr val="FFFFFF">
                    <a:lumMod val="50000"/>
                  </a:srgbClr>
                </a:solidFill>
                <a:cs typeface="メイリオ" pitchFamily="50" charset="-128"/>
              </a:rPr>
              <a:t>C</a:t>
            </a:r>
            <a:r>
              <a:rPr lang="ja-JP" altLang="en-US" sz="1400" b="1">
                <a:solidFill>
                  <a:srgbClr val="FFFFFF">
                    <a:lumMod val="50000"/>
                  </a:srgbClr>
                </a:solidFill>
                <a:cs typeface="メイリオ" pitchFamily="50" charset="-128"/>
              </a:rPr>
              <a:t>勤怠承認者</a:t>
            </a:r>
            <a:endParaRPr lang="ja-JP" altLang="en-US" sz="1100" b="1">
              <a:solidFill>
                <a:srgbClr val="FFFFFF">
                  <a:lumMod val="50000"/>
                </a:srgbClr>
              </a:solidFill>
              <a:cs typeface="メイリオ" pitchFamily="50" charset="-128"/>
            </a:endParaRPr>
          </a:p>
        </p:txBody>
      </p:sp>
      <p:sp>
        <p:nvSpPr>
          <p:cNvPr id="50" name="Freeform 330"/>
          <p:cNvSpPr>
            <a:spLocks noEditPoints="1"/>
          </p:cNvSpPr>
          <p:nvPr/>
        </p:nvSpPr>
        <p:spPr bwMode="auto">
          <a:xfrm>
            <a:off x="7049115" y="2308416"/>
            <a:ext cx="334020" cy="605067"/>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F9BE00"/>
          </a:solidFill>
          <a:ln>
            <a:noFill/>
          </a:ln>
        </p:spPr>
        <p:txBody>
          <a:bodyPr vert="horz" wrap="square" lIns="68580" tIns="34290" rIns="68580" bIns="3429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53" name="円形吹き出し 52"/>
          <p:cNvSpPr/>
          <p:nvPr/>
        </p:nvSpPr>
        <p:spPr>
          <a:xfrm>
            <a:off x="4584715" y="1691841"/>
            <a:ext cx="955732" cy="657520"/>
          </a:xfrm>
          <a:prstGeom prst="wedgeEllipseCallout">
            <a:avLst>
              <a:gd name="adj1" fmla="val -57581"/>
              <a:gd name="adj2" fmla="val 4062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54" name="テキスト ボックス 53"/>
          <p:cNvSpPr txBox="1"/>
          <p:nvPr/>
        </p:nvSpPr>
        <p:spPr>
          <a:xfrm>
            <a:off x="4572768" y="1836447"/>
            <a:ext cx="946249" cy="430887"/>
          </a:xfrm>
          <a:prstGeom prst="rect">
            <a:avLst/>
          </a:prstGeom>
          <a:noFill/>
          <a:ln>
            <a:noFill/>
          </a:ln>
        </p:spPr>
        <p:txBody>
          <a:bodyPr wrap="square" rtlCol="0">
            <a:spAutoFit/>
          </a:bodyPr>
          <a:lstStyle/>
          <a:p>
            <a:pPr algn="ctr"/>
            <a:r>
              <a:rPr kumimoji="1" lang="ja-JP" altLang="en-US" sz="1050"/>
              <a:t>工数を確認して承認</a:t>
            </a:r>
          </a:p>
        </p:txBody>
      </p:sp>
      <p:sp>
        <p:nvSpPr>
          <p:cNvPr id="57" name="円形吹き出し 56"/>
          <p:cNvSpPr/>
          <p:nvPr/>
        </p:nvSpPr>
        <p:spPr>
          <a:xfrm>
            <a:off x="7577706" y="1917378"/>
            <a:ext cx="955732" cy="657520"/>
          </a:xfrm>
          <a:prstGeom prst="wedgeEllipseCallout">
            <a:avLst>
              <a:gd name="adj1" fmla="val -60037"/>
              <a:gd name="adj2" fmla="val 3910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58" name="テキスト ボックス 57"/>
          <p:cNvSpPr txBox="1"/>
          <p:nvPr/>
        </p:nvSpPr>
        <p:spPr>
          <a:xfrm>
            <a:off x="7577706" y="2060030"/>
            <a:ext cx="946249" cy="430887"/>
          </a:xfrm>
          <a:prstGeom prst="rect">
            <a:avLst/>
          </a:prstGeom>
          <a:noFill/>
          <a:ln>
            <a:noFill/>
          </a:ln>
        </p:spPr>
        <p:txBody>
          <a:bodyPr wrap="square" rtlCol="0">
            <a:spAutoFit/>
          </a:bodyPr>
          <a:lstStyle/>
          <a:p>
            <a:pPr algn="ctr"/>
            <a:r>
              <a:rPr lang="ja-JP" altLang="en-US" sz="1050"/>
              <a:t>勤怠</a:t>
            </a:r>
            <a:r>
              <a:rPr kumimoji="1" lang="ja-JP" altLang="en-US" sz="1050"/>
              <a:t>を確認して承認</a:t>
            </a:r>
          </a:p>
        </p:txBody>
      </p:sp>
      <p:sp>
        <p:nvSpPr>
          <p:cNvPr id="37" name="山形 36"/>
          <p:cNvSpPr/>
          <p:nvPr/>
        </p:nvSpPr>
        <p:spPr>
          <a:xfrm>
            <a:off x="3583119" y="3343481"/>
            <a:ext cx="355566" cy="324762"/>
          </a:xfrm>
          <a:prstGeom prst="chevron">
            <a:avLst>
              <a:gd name="adj" fmla="val 59433"/>
            </a:avLst>
          </a:prstGeom>
          <a:solidFill>
            <a:srgbClr val="FFFFFF">
              <a:lumMod val="85000"/>
            </a:srgbClr>
          </a:solidFill>
          <a:ln w="25400" cap="flat" cmpd="sng" algn="ctr">
            <a:solidFill>
              <a:srgbClr val="FFFFFF">
                <a:lumMod val="85000"/>
              </a:srgbClr>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43" name="Rectangle 77"/>
          <p:cNvSpPr>
            <a:spLocks noChangeArrowheads="1"/>
          </p:cNvSpPr>
          <p:nvPr/>
        </p:nvSpPr>
        <p:spPr bwMode="auto">
          <a:xfrm>
            <a:off x="4019510" y="3301278"/>
            <a:ext cx="1908898" cy="436068"/>
          </a:xfrm>
          <a:prstGeom prst="rect">
            <a:avLst/>
          </a:prstGeom>
          <a:solidFill>
            <a:srgbClr val="7030A0"/>
          </a:solidFill>
          <a:ln w="25400" cap="flat" cmpd="sng" algn="ctr">
            <a:noFill/>
            <a:prstDash val="solid"/>
            <a:headEnd/>
            <a:tailEnd/>
          </a:ln>
          <a:effectLst/>
        </p:spPr>
        <p:txBody>
          <a:bodyPr wrap="none" anchor="ctr"/>
          <a:lstStyle/>
          <a:p>
            <a:pPr algn="ctr">
              <a:defRPr/>
            </a:pPr>
            <a:r>
              <a:rPr kumimoji="0" lang="ja-JP" altLang="en-US" sz="1400" b="1" kern="0">
                <a:solidFill>
                  <a:srgbClr val="FFFFFF"/>
                </a:solidFill>
                <a:latin typeface="メイリオ"/>
                <a:ea typeface="メイリオ"/>
              </a:rPr>
              <a:t>プロジェクト</a:t>
            </a:r>
            <a:r>
              <a:rPr kumimoji="0" lang="en-US" altLang="ja-JP" sz="1400" b="1" kern="0">
                <a:solidFill>
                  <a:srgbClr val="FFFFFF"/>
                </a:solidFill>
                <a:latin typeface="メイリオ"/>
                <a:ea typeface="メイリオ"/>
              </a:rPr>
              <a:t>B</a:t>
            </a:r>
            <a:r>
              <a:rPr kumimoji="0" lang="ja-JP" altLang="en-US" sz="1400" b="1" kern="0">
                <a:solidFill>
                  <a:srgbClr val="FFFFFF"/>
                </a:solidFill>
                <a:latin typeface="メイリオ"/>
                <a:ea typeface="メイリオ"/>
              </a:rPr>
              <a:t>承認</a:t>
            </a:r>
            <a:endParaRPr kumimoji="0" lang="en-US" altLang="ja-JP" sz="1400" b="1" kern="0">
              <a:solidFill>
                <a:srgbClr val="FFFFFF"/>
              </a:solidFill>
              <a:latin typeface="メイリオ"/>
              <a:ea typeface="メイリオ"/>
            </a:endParaRPr>
          </a:p>
        </p:txBody>
      </p:sp>
      <p:pic>
        <p:nvPicPr>
          <p:cNvPr id="47" name="Picture 11"/>
          <p:cNvPicPr>
            <a:picLocks noChangeAspect="1" noChangeArrowheads="1"/>
          </p:cNvPicPr>
          <p:nvPr/>
        </p:nvPicPr>
        <p:blipFill>
          <a:blip r:embed="rId3" cstate="email"/>
          <a:srcRect/>
          <a:stretch>
            <a:fillRect/>
          </a:stretch>
        </p:blipFill>
        <p:spPr bwMode="auto">
          <a:xfrm>
            <a:off x="5956672" y="3340334"/>
            <a:ext cx="397043" cy="433016"/>
          </a:xfrm>
          <a:prstGeom prst="rect">
            <a:avLst/>
          </a:prstGeom>
          <a:noFill/>
          <a:ln w="9525">
            <a:noFill/>
            <a:miter lim="800000"/>
            <a:headEnd/>
            <a:tailEnd/>
          </a:ln>
          <a:effectLst/>
        </p:spPr>
      </p:pic>
      <p:sp>
        <p:nvSpPr>
          <p:cNvPr id="55" name="テキスト ボックス 54"/>
          <p:cNvSpPr txBox="1"/>
          <p:nvPr/>
        </p:nvSpPr>
        <p:spPr>
          <a:xfrm>
            <a:off x="4540581" y="4510343"/>
            <a:ext cx="1206488" cy="293655"/>
          </a:xfrm>
          <a:prstGeom prst="rect">
            <a:avLst/>
          </a:prstGeom>
        </p:spPr>
        <p:txBody>
          <a:bodyPr wrap="square" lIns="0" tIns="0" rIns="0" bIns="0" rtlCol="0" anchor="t" anchorCtr="0">
            <a:normAutofit/>
          </a:bodyPr>
          <a:lstStyle/>
          <a:p>
            <a:pPr>
              <a:lnSpc>
                <a:spcPts val="2100"/>
              </a:lnSpc>
              <a:spcBef>
                <a:spcPct val="0"/>
              </a:spcBef>
              <a:defRPr/>
            </a:pPr>
            <a:r>
              <a:rPr lang="en-US" altLang="ja-JP" sz="1400" b="1">
                <a:solidFill>
                  <a:srgbClr val="FFFFFF">
                    <a:lumMod val="50000"/>
                  </a:srgbClr>
                </a:solidFill>
                <a:cs typeface="メイリオ" pitchFamily="50" charset="-128"/>
              </a:rPr>
              <a:t>B</a:t>
            </a:r>
            <a:r>
              <a:rPr lang="ja-JP" altLang="en-US" sz="1400" b="1">
                <a:solidFill>
                  <a:srgbClr val="FFFFFF">
                    <a:lumMod val="50000"/>
                  </a:srgbClr>
                </a:solidFill>
                <a:cs typeface="メイリオ" pitchFamily="50" charset="-128"/>
              </a:rPr>
              <a:t>工数承認者</a:t>
            </a:r>
            <a:endParaRPr lang="ja-JP" altLang="en-US" sz="1100" b="1">
              <a:solidFill>
                <a:srgbClr val="FFFFFF">
                  <a:lumMod val="50000"/>
                </a:srgbClr>
              </a:solidFill>
              <a:cs typeface="メイリオ" pitchFamily="50" charset="-128"/>
            </a:endParaRPr>
          </a:p>
        </p:txBody>
      </p:sp>
      <p:sp>
        <p:nvSpPr>
          <p:cNvPr id="56" name="テキスト ボックス 55"/>
          <p:cNvSpPr txBox="1"/>
          <p:nvPr/>
        </p:nvSpPr>
        <p:spPr>
          <a:xfrm>
            <a:off x="3964776" y="3952402"/>
            <a:ext cx="742609" cy="433016"/>
          </a:xfrm>
          <a:prstGeom prst="rect">
            <a:avLst/>
          </a:prstGeom>
        </p:spPr>
        <p:txBody>
          <a:bodyPr wrap="square" lIns="0" tIns="0" rIns="0" bIns="0" rtlCol="0" anchor="t" anchorCtr="0">
            <a:normAutofit/>
          </a:bodyPr>
          <a:lstStyle/>
          <a:p>
            <a:pPr>
              <a:lnSpc>
                <a:spcPts val="2100"/>
              </a:lnSpc>
              <a:spcBef>
                <a:spcPct val="0"/>
              </a:spcBef>
              <a:defRPr/>
            </a:pPr>
            <a:r>
              <a:rPr lang="ja-JP" altLang="en-US" sz="1400" b="1">
                <a:solidFill>
                  <a:prstClr val="black"/>
                </a:solidFill>
                <a:cs typeface="メイリオ" pitchFamily="50" charset="-128"/>
              </a:rPr>
              <a:t>承認者</a:t>
            </a:r>
          </a:p>
        </p:txBody>
      </p:sp>
      <p:sp>
        <p:nvSpPr>
          <p:cNvPr id="59" name="Freeform 330"/>
          <p:cNvSpPr>
            <a:spLocks noEditPoints="1"/>
          </p:cNvSpPr>
          <p:nvPr/>
        </p:nvSpPr>
        <p:spPr bwMode="auto">
          <a:xfrm>
            <a:off x="4063791" y="4176395"/>
            <a:ext cx="334020" cy="605067"/>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7030A0"/>
          </a:solidFill>
          <a:ln>
            <a:noFill/>
          </a:ln>
        </p:spPr>
        <p:txBody>
          <a:bodyPr vert="horz" wrap="square" lIns="68580" tIns="34290" rIns="68580" bIns="3429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60" name="円形吹き出し 59"/>
          <p:cNvSpPr/>
          <p:nvPr/>
        </p:nvSpPr>
        <p:spPr>
          <a:xfrm>
            <a:off x="4603618" y="3802928"/>
            <a:ext cx="955732" cy="657520"/>
          </a:xfrm>
          <a:prstGeom prst="wedgeEllipseCallout">
            <a:avLst>
              <a:gd name="adj1" fmla="val -59042"/>
              <a:gd name="adj2" fmla="val 395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61" name="テキスト ボックス 60"/>
          <p:cNvSpPr txBox="1"/>
          <p:nvPr/>
        </p:nvSpPr>
        <p:spPr>
          <a:xfrm>
            <a:off x="4596260" y="3954531"/>
            <a:ext cx="946249" cy="430887"/>
          </a:xfrm>
          <a:prstGeom prst="rect">
            <a:avLst/>
          </a:prstGeom>
          <a:noFill/>
          <a:ln>
            <a:noFill/>
          </a:ln>
        </p:spPr>
        <p:txBody>
          <a:bodyPr wrap="square" rtlCol="0">
            <a:spAutoFit/>
          </a:bodyPr>
          <a:lstStyle/>
          <a:p>
            <a:pPr algn="ctr"/>
            <a:r>
              <a:rPr kumimoji="1" lang="ja-JP" altLang="en-US" sz="1050"/>
              <a:t>工数を確認して承認</a:t>
            </a:r>
          </a:p>
        </p:txBody>
      </p:sp>
      <p:sp>
        <p:nvSpPr>
          <p:cNvPr id="39" name="テキスト ボックス 38"/>
          <p:cNvSpPr txBox="1"/>
          <p:nvPr/>
        </p:nvSpPr>
        <p:spPr>
          <a:xfrm>
            <a:off x="360000" y="1293966"/>
            <a:ext cx="5170706" cy="449692"/>
          </a:xfrm>
          <a:prstGeom prst="rect">
            <a:avLst/>
          </a:prstGeom>
        </p:spPr>
        <p:txBody>
          <a:bodyPr wrap="none" lIns="0" tIns="0" rIns="0" bIns="0" rtlCol="0" anchor="t" anchorCtr="0">
            <a:noAutofit/>
          </a:bodyPr>
          <a:lstStyle/>
          <a:p>
            <a:pPr defTabSz="685716">
              <a:buClr>
                <a:srgbClr val="ED7D31"/>
              </a:buClr>
              <a:buSzPct val="80000"/>
              <a:defRPr/>
            </a:pPr>
            <a:endParaRPr lang="ja-JP" altLang="en-US">
              <a:cs typeface="メイリオ" pitchFamily="50" charset="-128"/>
            </a:endParaRPr>
          </a:p>
        </p:txBody>
      </p:sp>
      <p:sp>
        <p:nvSpPr>
          <p:cNvPr id="3" name="テキスト ボックス 2"/>
          <p:cNvSpPr txBox="1"/>
          <p:nvPr/>
        </p:nvSpPr>
        <p:spPr>
          <a:xfrm>
            <a:off x="4290998" y="3097754"/>
            <a:ext cx="1565602" cy="246221"/>
          </a:xfrm>
          <a:prstGeom prst="rect">
            <a:avLst/>
          </a:prstGeom>
          <a:noFill/>
        </p:spPr>
        <p:txBody>
          <a:bodyPr wrap="square" rtlCol="0">
            <a:spAutoFit/>
          </a:bodyPr>
          <a:lstStyle/>
          <a:p>
            <a:r>
              <a:rPr kumimoji="1" lang="en-US" altLang="ja-JP" sz="1000"/>
              <a:t>AND</a:t>
            </a:r>
            <a:r>
              <a:rPr lang="ja-JP" altLang="en-US" sz="1000"/>
              <a:t>承認 か </a:t>
            </a:r>
            <a:r>
              <a:rPr lang="en-US" altLang="ja-JP" sz="1000"/>
              <a:t>OR</a:t>
            </a:r>
            <a:r>
              <a:rPr lang="ja-JP" altLang="en-US" sz="1000"/>
              <a:t>承認</a:t>
            </a:r>
            <a:endParaRPr kumimoji="1" lang="ja-JP" altLang="en-US" sz="1000"/>
          </a:p>
        </p:txBody>
      </p:sp>
    </p:spTree>
    <p:extLst>
      <p:ext uri="{BB962C8B-B14F-4D97-AF65-F5344CB8AC3E}">
        <p14:creationId xmlns:p14="http://schemas.microsoft.com/office/powerpoint/2010/main" val="391277984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fld id="{78AE49ED-73EF-499C-8307-28EB0E7CF529}" type="slidenum">
              <a:rPr kumimoji="1" lang="ja-JP" altLang="en-US" smtClean="0"/>
              <a:t>68</a:t>
            </a:fld>
            <a:endParaRPr kumimoji="1" lang="ja-JP" altLang="en-US"/>
          </a:p>
        </p:txBody>
      </p:sp>
      <p:sp>
        <p:nvSpPr>
          <p:cNvPr id="7" name="タイトル 6"/>
          <p:cNvSpPr>
            <a:spLocks noGrp="1"/>
          </p:cNvSpPr>
          <p:nvPr>
            <p:ph type="title"/>
          </p:nvPr>
        </p:nvSpPr>
        <p:spPr/>
        <p:txBody>
          <a:bodyPr/>
          <a:lstStyle/>
          <a:p>
            <a:r>
              <a:rPr lang="en-US" altLang="ja-JP" b="0">
                <a:solidFill>
                  <a:schemeClr val="accent1"/>
                </a:solidFill>
              </a:rPr>
              <a:t>04</a:t>
            </a:r>
            <a:br>
              <a:rPr lang="en-US" altLang="ja-JP"/>
            </a:br>
            <a:r>
              <a:rPr lang="en-US" altLang="ja-JP"/>
              <a:t>SuperStream-NX </a:t>
            </a:r>
            <a:r>
              <a:rPr lang="ja-JP" altLang="en-US"/>
              <a:t>その他オプション</a:t>
            </a:r>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Tree>
    <p:extLst>
      <p:ext uri="{BB962C8B-B14F-4D97-AF65-F5344CB8AC3E}">
        <p14:creationId xmlns:p14="http://schemas.microsoft.com/office/powerpoint/2010/main" val="195874687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69</a:t>
            </a:fld>
            <a:endParaRPr lang="ja-JP" altLang="en-US"/>
          </a:p>
        </p:txBody>
      </p:sp>
      <p:sp>
        <p:nvSpPr>
          <p:cNvPr id="5" name="タイトル 4"/>
          <p:cNvSpPr>
            <a:spLocks noGrp="1"/>
          </p:cNvSpPr>
          <p:nvPr>
            <p:ph type="title"/>
          </p:nvPr>
        </p:nvSpPr>
        <p:spPr/>
        <p:txBody>
          <a:bodyPr/>
          <a:lstStyle/>
          <a:p>
            <a:r>
              <a:rPr lang="en-US" altLang="ja-JP" sz="1800">
                <a:solidFill>
                  <a:schemeClr val="accent1"/>
                </a:solidFill>
              </a:rPr>
              <a:t>04</a:t>
            </a:r>
            <a:r>
              <a:rPr lang="en-US" altLang="ja-JP" sz="1800"/>
              <a:t> SuperStream-NX</a:t>
            </a:r>
            <a:r>
              <a:rPr lang="ja-JP" altLang="en-US" sz="1800"/>
              <a:t> その他オプション</a:t>
            </a:r>
            <a:br>
              <a:rPr lang="en-US" altLang="ja-JP"/>
            </a:br>
            <a:r>
              <a:rPr lang="ja-JP" altLang="en-US"/>
              <a:t>グループ経営管理</a:t>
            </a:r>
            <a:endParaRPr kumimoji="1" lang="ja-JP" altLang="en-US"/>
          </a:p>
        </p:txBody>
      </p:sp>
      <p:sp>
        <p:nvSpPr>
          <p:cNvPr id="6" name="フッター プレースホルダー 3"/>
          <p:cNvSpPr>
            <a:spLocks noGrp="1"/>
          </p:cNvSpPr>
          <p:nvPr>
            <p:ph type="ftr" sz="quarter" idx="3"/>
          </p:nvPr>
        </p:nvSpPr>
        <p:spPr>
          <a:xfrm>
            <a:off x="252000" y="4932000"/>
            <a:ext cx="2160000" cy="135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effectLst/>
              <a:uLnTx/>
              <a:uFillTx/>
              <a:latin typeface="メイリオ"/>
              <a:ea typeface="メイリオ"/>
              <a:cs typeface="+mn-cs"/>
            </a:endParaRPr>
          </a:p>
        </p:txBody>
      </p:sp>
    </p:spTree>
    <p:extLst>
      <p:ext uri="{BB962C8B-B14F-4D97-AF65-F5344CB8AC3E}">
        <p14:creationId xmlns:p14="http://schemas.microsoft.com/office/powerpoint/2010/main" val="1084460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7</a:t>
            </a:fld>
            <a:endParaRPr kumimoji="1" lang="ja-JP" altLang="en-US"/>
          </a:p>
        </p:txBody>
      </p:sp>
      <p:sp>
        <p:nvSpPr>
          <p:cNvPr id="3" name="タイトル 2"/>
          <p:cNvSpPr>
            <a:spLocks noGrp="1"/>
          </p:cNvSpPr>
          <p:nvPr>
            <p:ph type="title"/>
          </p:nvPr>
        </p:nvSpPr>
        <p:spPr/>
        <p:txBody>
          <a:bodyPr/>
          <a:lstStyle/>
          <a:p>
            <a:r>
              <a:rPr kumimoji="1" lang="ja-JP" altLang="en-US"/>
              <a:t>導入実績</a:t>
            </a:r>
          </a:p>
        </p:txBody>
      </p:sp>
      <p:sp>
        <p:nvSpPr>
          <p:cNvPr id="5" name="フッター プレースホルダー 3">
            <a:extLst>
              <a:ext uri="{FF2B5EF4-FFF2-40B4-BE49-F238E27FC236}">
                <a16:creationId xmlns:a16="http://schemas.microsoft.com/office/drawing/2014/main" id="{8FF2E295-6F6E-03AA-054D-CA6BD3271F21}"/>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solidFill>
                <a:prstClr val="black">
                  <a:tint val="75000"/>
                </a:prstClr>
              </a:solidFill>
              <a:effectLst/>
              <a:uLnTx/>
              <a:uFillTx/>
              <a:latin typeface="メイリオ"/>
              <a:ea typeface="メイリオ"/>
              <a:cs typeface="+mn-cs"/>
            </a:endParaRPr>
          </a:p>
        </p:txBody>
      </p:sp>
      <p:sp>
        <p:nvSpPr>
          <p:cNvPr id="6" name="テキスト ボックス 5"/>
          <p:cNvSpPr txBox="1"/>
          <p:nvPr/>
        </p:nvSpPr>
        <p:spPr>
          <a:xfrm>
            <a:off x="287524" y="838842"/>
            <a:ext cx="5445964" cy="1569660"/>
          </a:xfrm>
          <a:prstGeom prst="rect">
            <a:avLst/>
          </a:prstGeom>
          <a:noFill/>
        </p:spPr>
        <p:txBody>
          <a:bodyPr wrap="square" rtlCol="0">
            <a:spAutoFit/>
          </a:bodyPr>
          <a:lstStyle/>
          <a:p>
            <a:pPr lvl="0"/>
            <a:r>
              <a:rPr kumimoji="0" lang="en-US" altLang="ja-JP" sz="1600" kern="0">
                <a:solidFill>
                  <a:srgbClr val="008CCF">
                    <a:lumMod val="75000"/>
                  </a:srgbClr>
                </a:solidFill>
                <a:cs typeface="メイリオ" pitchFamily="50" charset="-128"/>
              </a:rPr>
              <a:t>1995</a:t>
            </a:r>
            <a:r>
              <a:rPr kumimoji="0" lang="ja-JP" altLang="en-US" sz="1600" kern="0">
                <a:solidFill>
                  <a:srgbClr val="008CCF">
                    <a:lumMod val="75000"/>
                  </a:srgbClr>
                </a:solidFill>
                <a:cs typeface="メイリオ" pitchFamily="50" charset="-128"/>
              </a:rPr>
              <a:t>年</a:t>
            </a:r>
            <a:r>
              <a:rPr kumimoji="0" lang="en-US" altLang="ja-JP" sz="1600" kern="0">
                <a:solidFill>
                  <a:srgbClr val="008CCF">
                    <a:lumMod val="75000"/>
                  </a:srgbClr>
                </a:solidFill>
                <a:cs typeface="メイリオ" pitchFamily="50" charset="-128"/>
              </a:rPr>
              <a:t>6</a:t>
            </a:r>
            <a:r>
              <a:rPr kumimoji="0" lang="ja-JP" altLang="en-US" sz="1600" kern="0">
                <a:solidFill>
                  <a:srgbClr val="008CCF">
                    <a:lumMod val="75000"/>
                  </a:srgbClr>
                </a:solidFill>
                <a:cs typeface="メイリオ" pitchFamily="50" charset="-128"/>
              </a:rPr>
              <a:t>月の発売開始以来</a:t>
            </a:r>
            <a:endParaRPr kumimoji="0" lang="en-US" altLang="ja-JP" sz="1600" kern="0">
              <a:solidFill>
                <a:srgbClr val="008CCF">
                  <a:lumMod val="75000"/>
                </a:srgbClr>
              </a:solidFill>
              <a:cs typeface="メイリオ" pitchFamily="50" charset="-128"/>
            </a:endParaRPr>
          </a:p>
          <a:p>
            <a:pPr lvl="0"/>
            <a:endParaRPr kumimoji="0" lang="en-US" altLang="ja-JP" sz="1400" kern="0">
              <a:solidFill>
                <a:srgbClr val="00AEEB"/>
              </a:solidFill>
            </a:endParaRPr>
          </a:p>
          <a:p>
            <a:pPr lvl="0"/>
            <a:r>
              <a:rPr kumimoji="0" lang="ja-JP" altLang="en-US" kern="0">
                <a:solidFill>
                  <a:srgbClr val="54C2F0">
                    <a:lumMod val="50000"/>
                  </a:srgbClr>
                </a:solidFill>
                <a:latin typeface="メイリオ" pitchFamily="50" charset="-128"/>
                <a:ea typeface="メイリオ" pitchFamily="50" charset="-128"/>
                <a:cs typeface="メイリオ" pitchFamily="50" charset="-128"/>
              </a:rPr>
              <a:t>累計導入社数</a:t>
            </a:r>
            <a:r>
              <a:rPr kumimoji="0" lang="ja-JP" altLang="en-US" sz="1100" kern="0">
                <a:solidFill>
                  <a:srgbClr val="54C2F0">
                    <a:lumMod val="50000"/>
                  </a:srgbClr>
                </a:solidFill>
                <a:latin typeface="メイリオ" pitchFamily="50" charset="-128"/>
                <a:ea typeface="メイリオ" pitchFamily="50" charset="-128"/>
                <a:cs typeface="メイリオ" pitchFamily="50" charset="-128"/>
              </a:rPr>
              <a:t>（</a:t>
            </a:r>
            <a:r>
              <a:rPr lang="en-US" altLang="ja-JP" sz="1100">
                <a:solidFill>
                  <a:srgbClr val="54C2F0">
                    <a:lumMod val="50000"/>
                  </a:srgbClr>
                </a:solidFill>
                <a:latin typeface="メイリオ" pitchFamily="50" charset="-128"/>
                <a:ea typeface="メイリオ" pitchFamily="50" charset="-128"/>
                <a:cs typeface="メイリオ" pitchFamily="50" charset="-128"/>
              </a:rPr>
              <a:t>2024</a:t>
            </a:r>
            <a:r>
              <a:rPr lang="ja-JP" altLang="en-US" sz="1100">
                <a:solidFill>
                  <a:srgbClr val="54C2F0">
                    <a:lumMod val="50000"/>
                  </a:srgbClr>
                </a:solidFill>
                <a:latin typeface="メイリオ" pitchFamily="50" charset="-128"/>
                <a:ea typeface="メイリオ" pitchFamily="50" charset="-128"/>
                <a:cs typeface="メイリオ" pitchFamily="50" charset="-128"/>
              </a:rPr>
              <a:t>年</a:t>
            </a:r>
            <a:r>
              <a:rPr lang="en-US" altLang="ja-JP" sz="1100">
                <a:solidFill>
                  <a:srgbClr val="54C2F0">
                    <a:lumMod val="50000"/>
                  </a:srgbClr>
                </a:solidFill>
                <a:latin typeface="メイリオ" pitchFamily="50" charset="-128"/>
                <a:ea typeface="メイリオ" pitchFamily="50" charset="-128"/>
                <a:cs typeface="メイリオ" pitchFamily="50" charset="-128"/>
              </a:rPr>
              <a:t>12</a:t>
            </a:r>
            <a:r>
              <a:rPr lang="ja-JP" altLang="en-US" sz="1100">
                <a:solidFill>
                  <a:srgbClr val="54C2F0">
                    <a:lumMod val="50000"/>
                  </a:srgbClr>
                </a:solidFill>
                <a:latin typeface="メイリオ" pitchFamily="50" charset="-128"/>
                <a:ea typeface="メイリオ" pitchFamily="50" charset="-128"/>
                <a:cs typeface="メイリオ" pitchFamily="50" charset="-128"/>
              </a:rPr>
              <a:t>月末）</a:t>
            </a:r>
            <a:endParaRPr lang="en-US" altLang="ja-JP" sz="1100">
              <a:solidFill>
                <a:srgbClr val="54C2F0">
                  <a:lumMod val="50000"/>
                </a:srgbClr>
              </a:solidFill>
              <a:latin typeface="メイリオ" pitchFamily="50" charset="-128"/>
              <a:ea typeface="メイリオ" pitchFamily="50" charset="-128"/>
              <a:cs typeface="メイリオ" pitchFamily="50" charset="-128"/>
            </a:endParaRPr>
          </a:p>
          <a:p>
            <a:pPr lvl="0"/>
            <a:r>
              <a:rPr lang="ja-JP" altLang="en-US" sz="3200">
                <a:solidFill>
                  <a:srgbClr val="EE5500"/>
                </a:solidFill>
                <a:latin typeface="メイリオ" pitchFamily="50" charset="-128"/>
                <a:ea typeface="メイリオ" pitchFamily="50" charset="-128"/>
                <a:cs typeface="メイリオ" pitchFamily="50" charset="-128"/>
              </a:rPr>
              <a:t> </a:t>
            </a:r>
            <a:r>
              <a:rPr lang="en-US" altLang="ja-JP" sz="3200" b="1">
                <a:solidFill>
                  <a:srgbClr val="EE5500"/>
                </a:solidFill>
                <a:latin typeface="メイリオ" pitchFamily="50" charset="-128"/>
                <a:ea typeface="メイリオ" pitchFamily="50" charset="-128"/>
                <a:cs typeface="メイリオ" pitchFamily="50" charset="-128"/>
              </a:rPr>
              <a:t>11,005</a:t>
            </a:r>
            <a:r>
              <a:rPr lang="ja-JP" altLang="en-US" sz="2000" b="1">
                <a:solidFill>
                  <a:srgbClr val="EE5500"/>
                </a:solidFill>
                <a:latin typeface="メイリオ" pitchFamily="50" charset="-128"/>
                <a:ea typeface="メイリオ" pitchFamily="50" charset="-128"/>
                <a:cs typeface="メイリオ" pitchFamily="50" charset="-128"/>
              </a:rPr>
              <a:t>社</a:t>
            </a:r>
            <a:r>
              <a:rPr lang="ja-JP" altLang="en-US" sz="4800" b="1">
                <a:solidFill>
                  <a:srgbClr val="EE5500"/>
                </a:solidFill>
                <a:latin typeface="メイリオ" pitchFamily="50" charset="-128"/>
                <a:ea typeface="メイリオ" pitchFamily="50" charset="-128"/>
                <a:cs typeface="メイリオ" pitchFamily="50" charset="-128"/>
              </a:rPr>
              <a:t> </a:t>
            </a:r>
            <a:r>
              <a:rPr lang="ja-JP" altLang="en-US" sz="1400">
                <a:solidFill>
                  <a:srgbClr val="54C2F0">
                    <a:lumMod val="50000"/>
                  </a:srgbClr>
                </a:solidFill>
                <a:latin typeface="メイリオ" pitchFamily="50" charset="-128"/>
                <a:ea typeface="メイリオ" pitchFamily="50" charset="-128"/>
                <a:cs typeface="メイリオ" pitchFamily="50" charset="-128"/>
              </a:rPr>
              <a:t>うち</a:t>
            </a:r>
            <a:r>
              <a:rPr lang="ja-JP" altLang="en-US">
                <a:solidFill>
                  <a:srgbClr val="54C2F0">
                    <a:lumMod val="50000"/>
                  </a:srgbClr>
                </a:solidFill>
                <a:latin typeface="メイリオ" pitchFamily="50" charset="-128"/>
                <a:ea typeface="メイリオ" pitchFamily="50" charset="-128"/>
                <a:cs typeface="メイリオ" pitchFamily="50" charset="-128"/>
              </a:rPr>
              <a:t>上場企業</a:t>
            </a:r>
            <a:r>
              <a:rPr lang="en-US" altLang="ja-JP" sz="2000">
                <a:solidFill>
                  <a:srgbClr val="54C2F0">
                    <a:lumMod val="50000"/>
                  </a:srgbClr>
                </a:solidFill>
                <a:latin typeface="メイリオ" pitchFamily="50" charset="-128"/>
                <a:ea typeface="メイリオ" pitchFamily="50" charset="-128"/>
                <a:cs typeface="メイリオ" pitchFamily="50" charset="-128"/>
              </a:rPr>
              <a:t>858</a:t>
            </a:r>
            <a:r>
              <a:rPr lang="ja-JP" altLang="en-US" sz="1400">
                <a:solidFill>
                  <a:srgbClr val="54C2F0">
                    <a:lumMod val="50000"/>
                  </a:srgbClr>
                </a:solidFill>
                <a:latin typeface="メイリオ" pitchFamily="50" charset="-128"/>
                <a:ea typeface="メイリオ" pitchFamily="50" charset="-128"/>
                <a:cs typeface="メイリオ" pitchFamily="50" charset="-128"/>
              </a:rPr>
              <a:t>社</a:t>
            </a:r>
            <a:endParaRPr lang="en-US" altLang="ja-JP" sz="1100">
              <a:solidFill>
                <a:srgbClr val="54C2F0">
                  <a:lumMod val="50000"/>
                </a:srgbClr>
              </a:solidFill>
              <a:latin typeface="メイリオ" pitchFamily="50" charset="-128"/>
              <a:ea typeface="メイリオ" pitchFamily="50" charset="-128"/>
              <a:cs typeface="メイリオ" pitchFamily="50" charset="-128"/>
            </a:endParaRPr>
          </a:p>
        </p:txBody>
      </p:sp>
      <p:sp>
        <p:nvSpPr>
          <p:cNvPr id="7" name="テキスト ボックス 6"/>
          <p:cNvSpPr txBox="1"/>
          <p:nvPr/>
        </p:nvSpPr>
        <p:spPr>
          <a:xfrm>
            <a:off x="276599" y="2416705"/>
            <a:ext cx="5205377" cy="861774"/>
          </a:xfrm>
          <a:prstGeom prst="rect">
            <a:avLst/>
          </a:prstGeom>
          <a:noFill/>
        </p:spPr>
        <p:txBody>
          <a:bodyPr wrap="square" rtlCol="0">
            <a:spAutoFit/>
          </a:bodyPr>
          <a:lstStyle/>
          <a:p>
            <a:pPr lvl="0"/>
            <a:r>
              <a:rPr lang="ja-JP" altLang="en-US">
                <a:solidFill>
                  <a:srgbClr val="54C2F0">
                    <a:lumMod val="50000"/>
                  </a:srgbClr>
                </a:solidFill>
                <a:latin typeface="メイリオ" pitchFamily="50" charset="-128"/>
                <a:ea typeface="メイリオ" pitchFamily="50" charset="-128"/>
                <a:cs typeface="メイリオ" pitchFamily="50" charset="-128"/>
              </a:rPr>
              <a:t>単年度導入社数</a:t>
            </a:r>
            <a:r>
              <a:rPr lang="ja-JP" altLang="en-US" sz="1100">
                <a:solidFill>
                  <a:srgbClr val="54C2F0">
                    <a:lumMod val="50000"/>
                  </a:srgbClr>
                </a:solidFill>
                <a:latin typeface="メイリオ" pitchFamily="50" charset="-128"/>
                <a:ea typeface="メイリオ" pitchFamily="50" charset="-128"/>
                <a:cs typeface="メイリオ" pitchFamily="50" charset="-128"/>
              </a:rPr>
              <a:t>（</a:t>
            </a:r>
            <a:r>
              <a:rPr lang="en-US" altLang="ja-JP" sz="1100">
                <a:solidFill>
                  <a:srgbClr val="54C2F0">
                    <a:lumMod val="50000"/>
                  </a:srgbClr>
                </a:solidFill>
                <a:latin typeface="メイリオ" pitchFamily="50" charset="-128"/>
                <a:ea typeface="メイリオ" pitchFamily="50" charset="-128"/>
                <a:cs typeface="メイリオ" pitchFamily="50" charset="-128"/>
              </a:rPr>
              <a:t>2024</a:t>
            </a:r>
            <a:r>
              <a:rPr lang="ja-JP" altLang="en-US" sz="1100">
                <a:solidFill>
                  <a:srgbClr val="54C2F0">
                    <a:lumMod val="50000"/>
                  </a:srgbClr>
                </a:solidFill>
                <a:latin typeface="メイリオ" pitchFamily="50" charset="-128"/>
                <a:ea typeface="メイリオ" pitchFamily="50" charset="-128"/>
                <a:cs typeface="メイリオ" pitchFamily="50" charset="-128"/>
              </a:rPr>
              <a:t>年</a:t>
            </a:r>
            <a:r>
              <a:rPr lang="en-US" altLang="ja-JP" sz="1100">
                <a:solidFill>
                  <a:srgbClr val="54C2F0">
                    <a:lumMod val="50000"/>
                  </a:srgbClr>
                </a:solidFill>
                <a:latin typeface="メイリオ" pitchFamily="50" charset="-128"/>
                <a:ea typeface="メイリオ" pitchFamily="50" charset="-128"/>
                <a:cs typeface="メイリオ" pitchFamily="50" charset="-128"/>
              </a:rPr>
              <a:t>1</a:t>
            </a:r>
            <a:r>
              <a:rPr lang="ja-JP" altLang="en-US" sz="1100">
                <a:solidFill>
                  <a:srgbClr val="54C2F0">
                    <a:lumMod val="50000"/>
                  </a:srgbClr>
                </a:solidFill>
                <a:latin typeface="メイリオ" pitchFamily="50" charset="-128"/>
                <a:ea typeface="メイリオ" pitchFamily="50" charset="-128"/>
                <a:cs typeface="メイリオ" pitchFamily="50" charset="-128"/>
              </a:rPr>
              <a:t>月</a:t>
            </a:r>
            <a:r>
              <a:rPr lang="en-US" altLang="ja-JP" sz="1100">
                <a:solidFill>
                  <a:srgbClr val="54C2F0">
                    <a:lumMod val="50000"/>
                  </a:srgbClr>
                </a:solidFill>
                <a:latin typeface="メイリオ" pitchFamily="50" charset="-128"/>
                <a:ea typeface="メイリオ" pitchFamily="50" charset="-128"/>
                <a:cs typeface="メイリオ" pitchFamily="50" charset="-128"/>
              </a:rPr>
              <a:t>1</a:t>
            </a:r>
            <a:r>
              <a:rPr lang="ja-JP" altLang="en-US" sz="1100">
                <a:solidFill>
                  <a:srgbClr val="54C2F0">
                    <a:lumMod val="50000"/>
                  </a:srgbClr>
                </a:solidFill>
                <a:latin typeface="メイリオ" pitchFamily="50" charset="-128"/>
                <a:ea typeface="メイリオ" pitchFamily="50" charset="-128"/>
                <a:cs typeface="メイリオ" pitchFamily="50" charset="-128"/>
              </a:rPr>
              <a:t>日</a:t>
            </a:r>
            <a:r>
              <a:rPr lang="en-US" altLang="ja-JP" sz="1100">
                <a:solidFill>
                  <a:srgbClr val="54C2F0">
                    <a:lumMod val="50000"/>
                  </a:srgbClr>
                </a:solidFill>
                <a:latin typeface="メイリオ" pitchFamily="50" charset="-128"/>
                <a:ea typeface="メイリオ" pitchFamily="50" charset="-128"/>
                <a:cs typeface="メイリオ" pitchFamily="50" charset="-128"/>
              </a:rPr>
              <a:t>~2024</a:t>
            </a:r>
            <a:r>
              <a:rPr lang="ja-JP" altLang="en-US" sz="1100">
                <a:solidFill>
                  <a:srgbClr val="54C2F0">
                    <a:lumMod val="50000"/>
                  </a:srgbClr>
                </a:solidFill>
                <a:latin typeface="メイリオ" pitchFamily="50" charset="-128"/>
                <a:ea typeface="メイリオ" pitchFamily="50" charset="-128"/>
                <a:cs typeface="メイリオ" pitchFamily="50" charset="-128"/>
              </a:rPr>
              <a:t>年</a:t>
            </a:r>
            <a:r>
              <a:rPr lang="en-US" altLang="ja-JP" sz="1100">
                <a:solidFill>
                  <a:srgbClr val="54C2F0">
                    <a:lumMod val="50000"/>
                  </a:srgbClr>
                </a:solidFill>
                <a:latin typeface="メイリオ" pitchFamily="50" charset="-128"/>
                <a:ea typeface="メイリオ" pitchFamily="50" charset="-128"/>
                <a:cs typeface="メイリオ" pitchFamily="50" charset="-128"/>
              </a:rPr>
              <a:t>12</a:t>
            </a:r>
            <a:r>
              <a:rPr lang="ja-JP" altLang="en-US" sz="1100">
                <a:solidFill>
                  <a:srgbClr val="54C2F0">
                    <a:lumMod val="50000"/>
                  </a:srgbClr>
                </a:solidFill>
                <a:latin typeface="メイリオ" pitchFamily="50" charset="-128"/>
                <a:ea typeface="メイリオ" pitchFamily="50" charset="-128"/>
                <a:cs typeface="メイリオ" pitchFamily="50" charset="-128"/>
              </a:rPr>
              <a:t>月</a:t>
            </a:r>
            <a:r>
              <a:rPr lang="en-US" altLang="ja-JP" sz="1100">
                <a:solidFill>
                  <a:srgbClr val="54C2F0">
                    <a:lumMod val="50000"/>
                  </a:srgbClr>
                </a:solidFill>
                <a:latin typeface="メイリオ" pitchFamily="50" charset="-128"/>
                <a:ea typeface="メイリオ" pitchFamily="50" charset="-128"/>
                <a:cs typeface="メイリオ" pitchFamily="50" charset="-128"/>
              </a:rPr>
              <a:t>31</a:t>
            </a:r>
            <a:r>
              <a:rPr lang="ja-JP" altLang="en-US" sz="1100">
                <a:solidFill>
                  <a:srgbClr val="54C2F0">
                    <a:lumMod val="50000"/>
                  </a:srgbClr>
                </a:solidFill>
                <a:latin typeface="メイリオ" pitchFamily="50" charset="-128"/>
                <a:ea typeface="メイリオ" pitchFamily="50" charset="-128"/>
                <a:cs typeface="メイリオ" pitchFamily="50" charset="-128"/>
              </a:rPr>
              <a:t>日）</a:t>
            </a:r>
            <a:endParaRPr lang="en-US" altLang="ja-JP" sz="1100">
              <a:solidFill>
                <a:srgbClr val="54C2F0">
                  <a:lumMod val="50000"/>
                </a:srgbClr>
              </a:solidFill>
              <a:latin typeface="メイリオ" pitchFamily="50" charset="-128"/>
              <a:ea typeface="メイリオ" pitchFamily="50" charset="-128"/>
              <a:cs typeface="メイリオ" pitchFamily="50" charset="-128"/>
            </a:endParaRPr>
          </a:p>
          <a:p>
            <a:r>
              <a:rPr lang="ja-JP" altLang="en-US" sz="3200" b="1">
                <a:solidFill>
                  <a:srgbClr val="EE5500"/>
                </a:solidFill>
                <a:latin typeface="メイリオ" pitchFamily="50" charset="-128"/>
                <a:ea typeface="メイリオ" pitchFamily="50" charset="-128"/>
                <a:cs typeface="メイリオ" pitchFamily="50" charset="-128"/>
              </a:rPr>
              <a:t>　   </a:t>
            </a:r>
            <a:r>
              <a:rPr lang="en-US" altLang="ja-JP" sz="3200" b="1">
                <a:solidFill>
                  <a:schemeClr val="accent2"/>
                </a:solidFill>
                <a:latin typeface="メイリオ" pitchFamily="50" charset="-128"/>
                <a:ea typeface="メイリオ" pitchFamily="50" charset="-128"/>
                <a:cs typeface="メイリオ" pitchFamily="50" charset="-128"/>
              </a:rPr>
              <a:t>303</a:t>
            </a:r>
            <a:r>
              <a:rPr lang="ja-JP" altLang="en-US" sz="2000" b="1">
                <a:solidFill>
                  <a:schemeClr val="accent2"/>
                </a:solidFill>
                <a:latin typeface="メイリオ" pitchFamily="50" charset="-128"/>
                <a:ea typeface="メイリオ" pitchFamily="50" charset="-128"/>
                <a:cs typeface="メイリオ" pitchFamily="50" charset="-128"/>
              </a:rPr>
              <a:t>社</a:t>
            </a:r>
            <a:r>
              <a:rPr lang="ja-JP" altLang="en-US">
                <a:solidFill>
                  <a:srgbClr val="54C2F0">
                    <a:lumMod val="50000"/>
                  </a:srgbClr>
                </a:solidFill>
                <a:latin typeface="メイリオ" pitchFamily="50" charset="-128"/>
                <a:ea typeface="メイリオ" pitchFamily="50" charset="-128"/>
                <a:cs typeface="メイリオ" pitchFamily="50" charset="-128"/>
              </a:rPr>
              <a:t>　</a:t>
            </a:r>
            <a:r>
              <a:rPr lang="ja-JP" altLang="en-US" sz="1400">
                <a:solidFill>
                  <a:srgbClr val="54C2F0">
                    <a:lumMod val="50000"/>
                  </a:srgbClr>
                </a:solidFill>
                <a:latin typeface="メイリオ" pitchFamily="50" charset="-128"/>
                <a:ea typeface="メイリオ" pitchFamily="50" charset="-128"/>
                <a:cs typeface="メイリオ" pitchFamily="50" charset="-128"/>
              </a:rPr>
              <a:t>うち</a:t>
            </a:r>
            <a:r>
              <a:rPr lang="ja-JP" altLang="en-US">
                <a:solidFill>
                  <a:schemeClr val="tx2">
                    <a:lumMod val="75000"/>
                  </a:schemeClr>
                </a:solidFill>
                <a:latin typeface="メイリオ" pitchFamily="50" charset="-128"/>
                <a:ea typeface="メイリオ" pitchFamily="50" charset="-128"/>
                <a:cs typeface="メイリオ" pitchFamily="50" charset="-128"/>
              </a:rPr>
              <a:t>上場企業</a:t>
            </a:r>
            <a:r>
              <a:rPr lang="en-US" altLang="ja-JP" sz="2000">
                <a:solidFill>
                  <a:schemeClr val="tx2">
                    <a:lumMod val="75000"/>
                  </a:schemeClr>
                </a:solidFill>
                <a:latin typeface="メイリオ" pitchFamily="50" charset="-128"/>
                <a:ea typeface="メイリオ" pitchFamily="50" charset="-128"/>
                <a:cs typeface="メイリオ" pitchFamily="50" charset="-128"/>
              </a:rPr>
              <a:t>16</a:t>
            </a:r>
            <a:r>
              <a:rPr lang="ja-JP" altLang="en-US" sz="1400">
                <a:solidFill>
                  <a:schemeClr val="tx2">
                    <a:lumMod val="75000"/>
                  </a:schemeClr>
                </a:solidFill>
                <a:latin typeface="メイリオ" pitchFamily="50" charset="-128"/>
                <a:ea typeface="メイリオ" pitchFamily="50" charset="-128"/>
                <a:cs typeface="メイリオ" pitchFamily="50" charset="-128"/>
              </a:rPr>
              <a:t>社</a:t>
            </a:r>
            <a:endParaRPr lang="en-US" altLang="ja-JP" sz="1600">
              <a:solidFill>
                <a:schemeClr val="tx2">
                  <a:lumMod val="75000"/>
                </a:schemeClr>
              </a:solidFill>
              <a:latin typeface="メイリオ" pitchFamily="50" charset="-128"/>
              <a:ea typeface="メイリオ" pitchFamily="50" charset="-128"/>
              <a:cs typeface="メイリオ" pitchFamily="50" charset="-128"/>
            </a:endParaRPr>
          </a:p>
        </p:txBody>
      </p:sp>
      <p:sp>
        <p:nvSpPr>
          <p:cNvPr id="12" name="テキスト ボックス 1"/>
          <p:cNvSpPr txBox="1"/>
          <p:nvPr/>
        </p:nvSpPr>
        <p:spPr>
          <a:xfrm>
            <a:off x="8044181" y="4600776"/>
            <a:ext cx="720441" cy="21604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400"/>
              <a:t>2024</a:t>
            </a:r>
            <a:endParaRPr lang="ja-JP" altLang="en-US" sz="1400"/>
          </a:p>
        </p:txBody>
      </p:sp>
      <p:pic>
        <p:nvPicPr>
          <p:cNvPr id="4" name="図 3">
            <a:extLst>
              <a:ext uri="{FF2B5EF4-FFF2-40B4-BE49-F238E27FC236}">
                <a16:creationId xmlns:a16="http://schemas.microsoft.com/office/drawing/2014/main" id="{A0A58496-B955-5CA9-8E8F-C8A0DB537E0F}"/>
              </a:ext>
            </a:extLst>
          </p:cNvPr>
          <p:cNvPicPr>
            <a:picLocks noChangeAspect="1"/>
          </p:cNvPicPr>
          <p:nvPr/>
        </p:nvPicPr>
        <p:blipFill>
          <a:blip r:embed="rId2"/>
          <a:stretch>
            <a:fillRect/>
          </a:stretch>
        </p:blipFill>
        <p:spPr>
          <a:xfrm>
            <a:off x="379378" y="2061163"/>
            <a:ext cx="8394920" cy="3188484"/>
          </a:xfrm>
          <a:prstGeom prst="rect">
            <a:avLst/>
          </a:prstGeom>
        </p:spPr>
      </p:pic>
      <p:sp>
        <p:nvSpPr>
          <p:cNvPr id="13" name="正方形/長方形 12">
            <a:extLst>
              <a:ext uri="{FF2B5EF4-FFF2-40B4-BE49-F238E27FC236}">
                <a16:creationId xmlns:a16="http://schemas.microsoft.com/office/drawing/2014/main" id="{073E216D-B2E4-6444-A385-08E0B85A5FC6}"/>
              </a:ext>
            </a:extLst>
          </p:cNvPr>
          <p:cNvSpPr/>
          <p:nvPr/>
        </p:nvSpPr>
        <p:spPr>
          <a:xfrm>
            <a:off x="7374989" y="108726"/>
            <a:ext cx="1699738" cy="51997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descr="ロゴ&#10;&#10;AI によって生成されたコンテンツは間違っている可能性があります。">
            <a:extLst>
              <a:ext uri="{FF2B5EF4-FFF2-40B4-BE49-F238E27FC236}">
                <a16:creationId xmlns:a16="http://schemas.microsoft.com/office/drawing/2014/main" id="{72233146-279E-3F32-C88A-CF589FF6FB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72164" y="151268"/>
            <a:ext cx="3050024" cy="1952103"/>
          </a:xfrm>
          <a:prstGeom prst="rect">
            <a:avLst/>
          </a:prstGeom>
        </p:spPr>
      </p:pic>
    </p:spTree>
    <p:extLst>
      <p:ext uri="{BB962C8B-B14F-4D97-AF65-F5344CB8AC3E}">
        <p14:creationId xmlns:p14="http://schemas.microsoft.com/office/powerpoint/2010/main" val="271059166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70</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6" name="タイトル 5"/>
          <p:cNvSpPr>
            <a:spLocks noGrp="1"/>
          </p:cNvSpPr>
          <p:nvPr>
            <p:ph type="title"/>
          </p:nvPr>
        </p:nvSpPr>
        <p:spPr/>
        <p:txBody>
          <a:bodyPr/>
          <a:lstStyle/>
          <a:p>
            <a:r>
              <a:rPr kumimoji="1" lang="ja-JP" altLang="en-US"/>
              <a:t>グループ経営管理システムフロー</a:t>
            </a:r>
          </a:p>
        </p:txBody>
      </p:sp>
      <p:sp>
        <p:nvSpPr>
          <p:cNvPr id="4" name="AutoShape 39">
            <a:extLst>
              <a:ext uri="{FF2B5EF4-FFF2-40B4-BE49-F238E27FC236}">
                <a16:creationId xmlns:a16="http://schemas.microsoft.com/office/drawing/2014/main" id="{3C975DE8-0BF1-F16E-F361-0CDD9748E13F}"/>
              </a:ext>
            </a:extLst>
          </p:cNvPr>
          <p:cNvSpPr>
            <a:spLocks noChangeArrowheads="1"/>
          </p:cNvSpPr>
          <p:nvPr/>
        </p:nvSpPr>
        <p:spPr bwMode="gray">
          <a:xfrm>
            <a:off x="287523" y="2787774"/>
            <a:ext cx="8509323" cy="2196244"/>
          </a:xfrm>
          <a:prstGeom prst="roundRect">
            <a:avLst>
              <a:gd name="adj" fmla="val 3318"/>
            </a:avLst>
          </a:prstGeom>
          <a:noFill/>
          <a:ln w="25400" cap="flat" cmpd="sng" algn="ctr">
            <a:solidFill>
              <a:srgbClr val="FFFFFF"/>
            </a:solidFill>
            <a:prstDash val="solid"/>
            <a:headEnd/>
            <a:tailEn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1600" b="0" i="0" u="none" strike="noStrike" kern="0" cap="none" spc="0" normalizeH="0" baseline="0" noProof="0">
              <a:ln>
                <a:noFill/>
              </a:ln>
              <a:solidFill>
                <a:srgbClr val="FFFFFF"/>
              </a:solidFill>
              <a:effectLst/>
              <a:uLnTx/>
              <a:uFillTx/>
            </a:endParaRPr>
          </a:p>
        </p:txBody>
      </p:sp>
      <p:sp>
        <p:nvSpPr>
          <p:cNvPr id="5" name="AutoShape 39">
            <a:extLst>
              <a:ext uri="{FF2B5EF4-FFF2-40B4-BE49-F238E27FC236}">
                <a16:creationId xmlns:a16="http://schemas.microsoft.com/office/drawing/2014/main" id="{05930897-9777-D24D-5D34-15B194706364}"/>
              </a:ext>
            </a:extLst>
          </p:cNvPr>
          <p:cNvSpPr>
            <a:spLocks noChangeArrowheads="1"/>
          </p:cNvSpPr>
          <p:nvPr/>
        </p:nvSpPr>
        <p:spPr bwMode="gray">
          <a:xfrm>
            <a:off x="334194" y="1617644"/>
            <a:ext cx="8470081" cy="478850"/>
          </a:xfrm>
          <a:prstGeom prst="roundRect">
            <a:avLst>
              <a:gd name="adj" fmla="val 10880"/>
            </a:avLst>
          </a:prstGeom>
          <a:noFill/>
          <a:ln w="25400" cap="flat" cmpd="sng" algn="ctr">
            <a:solidFill>
              <a:srgbClr val="007BC7"/>
            </a:solidFill>
            <a:prstDash val="solid"/>
            <a:headEnd/>
            <a:tailEn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rgbClr val="FFFFFF"/>
              </a:solidFill>
              <a:effectLst/>
              <a:uLnTx/>
              <a:uFillTx/>
            </a:endParaRPr>
          </a:p>
        </p:txBody>
      </p:sp>
      <p:sp>
        <p:nvSpPr>
          <p:cNvPr id="7" name="AutoShape 5">
            <a:extLst>
              <a:ext uri="{FF2B5EF4-FFF2-40B4-BE49-F238E27FC236}">
                <a16:creationId xmlns:a16="http://schemas.microsoft.com/office/drawing/2014/main" id="{8DF3AE2D-A33E-2A4F-864A-0003F78F513B}"/>
              </a:ext>
            </a:extLst>
          </p:cNvPr>
          <p:cNvSpPr>
            <a:spLocks noChangeArrowheads="1"/>
          </p:cNvSpPr>
          <p:nvPr/>
        </p:nvSpPr>
        <p:spPr bwMode="gray">
          <a:xfrm>
            <a:off x="252001" y="627534"/>
            <a:ext cx="8640480" cy="4304466"/>
          </a:xfrm>
          <a:prstGeom prst="roundRect">
            <a:avLst>
              <a:gd name="adj" fmla="val 2389"/>
            </a:avLst>
          </a:prstGeom>
          <a:noFill/>
          <a:ln w="25400" cap="flat" cmpd="sng" algn="ctr">
            <a:solidFill>
              <a:srgbClr val="007BC7"/>
            </a:solidFill>
            <a:prstDash val="solid"/>
            <a:headEnd/>
            <a:tailEnd/>
          </a:ln>
          <a:effectLst/>
        </p:spPr>
        <p:txBody>
          <a:bodyPr wrap="none" anchor="ctr"/>
          <a:lstStyle/>
          <a:p>
            <a:pPr>
              <a:buClr>
                <a:srgbClr val="0065AE"/>
              </a:buClr>
              <a:buSzPct val="80000"/>
              <a:buFont typeface="Wingdings" pitchFamily="2" charset="2"/>
              <a:buNone/>
              <a:defRPr/>
            </a:pPr>
            <a:endParaRPr kumimoji="0" lang="en-US" altLang="ja-JP" sz="1600" kern="0">
              <a:solidFill>
                <a:srgbClr val="434343"/>
              </a:solidFill>
              <a:cs typeface="Arial Unicode MS" pitchFamily="50" charset="-128"/>
            </a:endParaRPr>
          </a:p>
        </p:txBody>
      </p:sp>
      <p:sp>
        <p:nvSpPr>
          <p:cNvPr id="8" name="角丸四角形 8">
            <a:extLst>
              <a:ext uri="{FF2B5EF4-FFF2-40B4-BE49-F238E27FC236}">
                <a16:creationId xmlns:a16="http://schemas.microsoft.com/office/drawing/2014/main" id="{43279550-CA22-7495-0064-B152B53590AB}"/>
              </a:ext>
            </a:extLst>
          </p:cNvPr>
          <p:cNvSpPr/>
          <p:nvPr/>
        </p:nvSpPr>
        <p:spPr>
          <a:xfrm>
            <a:off x="647564" y="1063649"/>
            <a:ext cx="2115127" cy="324000"/>
          </a:xfrm>
          <a:prstGeom prst="roundRect">
            <a:avLst>
              <a:gd name="adj" fmla="val 19393"/>
            </a:avLst>
          </a:prstGeom>
          <a:solidFill>
            <a:srgbClr val="007BC7"/>
          </a:solidFill>
          <a:ln w="25400" cap="flat" cmpd="sng" algn="ctr">
            <a:noFill/>
            <a:prstDash val="solid"/>
          </a:ln>
          <a:effectLst/>
        </p:spPr>
        <p:txBody>
          <a:bodyPr lIns="91436" tIns="45718" rIns="91436" bIns="45718" rtlCol="0" anchor="ctr"/>
          <a:lstStyle/>
          <a:p>
            <a:pPr algn="ctr">
              <a:defRPr/>
            </a:pPr>
            <a:r>
              <a:rPr kumimoji="0" lang="en-US" altLang="ja-JP" sz="1600" kern="0" err="1">
                <a:solidFill>
                  <a:prstClr val="white"/>
                </a:solidFill>
                <a:cs typeface="メイリオ" panose="020B0604030504040204" pitchFamily="50" charset="-128"/>
              </a:rPr>
              <a:t>SuperStream</a:t>
            </a:r>
            <a:r>
              <a:rPr kumimoji="0" lang="en-US" altLang="ja-JP" sz="1600" kern="0">
                <a:solidFill>
                  <a:prstClr val="white"/>
                </a:solidFill>
                <a:cs typeface="メイリオ" panose="020B0604030504040204" pitchFamily="50" charset="-128"/>
              </a:rPr>
              <a:t>-NX</a:t>
            </a:r>
          </a:p>
        </p:txBody>
      </p:sp>
      <p:sp>
        <p:nvSpPr>
          <p:cNvPr id="9" name="Text Box 76">
            <a:extLst>
              <a:ext uri="{FF2B5EF4-FFF2-40B4-BE49-F238E27FC236}">
                <a16:creationId xmlns:a16="http://schemas.microsoft.com/office/drawing/2014/main" id="{8FF776C7-31CD-EE13-91E9-3E8654138B99}"/>
              </a:ext>
            </a:extLst>
          </p:cNvPr>
          <p:cNvSpPr txBox="1">
            <a:spLocks noChangeArrowheads="1"/>
          </p:cNvSpPr>
          <p:nvPr/>
        </p:nvSpPr>
        <p:spPr bwMode="auto">
          <a:xfrm>
            <a:off x="972304" y="627534"/>
            <a:ext cx="1799496" cy="340735"/>
          </a:xfrm>
          <a:prstGeom prst="rect">
            <a:avLst/>
          </a:prstGeom>
          <a:noFill/>
          <a:ln w="9525" algn="ctr">
            <a:noFill/>
            <a:miter lim="800000"/>
            <a:headEnd/>
            <a:tailEnd/>
          </a:ln>
        </p:spPr>
        <p:txBody>
          <a:bodyPr wrap="square" lIns="90000" tIns="46800" rIns="90000" bIns="4680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a:ln>
                  <a:noFill/>
                </a:ln>
                <a:solidFill>
                  <a:srgbClr val="EE5500"/>
                </a:solidFill>
                <a:effectLst/>
                <a:uLnTx/>
                <a:uFillTx/>
              </a:rPr>
              <a:t>NX</a:t>
            </a:r>
            <a:r>
              <a:rPr kumimoji="0" lang="ja-JP" altLang="en-US" sz="1600" b="0" i="0" u="none" strike="noStrike" kern="0" cap="none" spc="0" normalizeH="0" baseline="0" noProof="0">
                <a:ln>
                  <a:noFill/>
                </a:ln>
                <a:solidFill>
                  <a:srgbClr val="EE5500"/>
                </a:solidFill>
                <a:effectLst/>
                <a:uLnTx/>
                <a:uFillTx/>
              </a:rPr>
              <a:t>データ取込</a:t>
            </a:r>
          </a:p>
        </p:txBody>
      </p:sp>
      <p:cxnSp>
        <p:nvCxnSpPr>
          <p:cNvPr id="10" name="直線コネクタ 9">
            <a:extLst>
              <a:ext uri="{FF2B5EF4-FFF2-40B4-BE49-F238E27FC236}">
                <a16:creationId xmlns:a16="http://schemas.microsoft.com/office/drawing/2014/main" id="{72644C9A-A224-5249-3CEA-8A12E4B86D6A}"/>
              </a:ext>
            </a:extLst>
          </p:cNvPr>
          <p:cNvCxnSpPr/>
          <p:nvPr/>
        </p:nvCxnSpPr>
        <p:spPr>
          <a:xfrm>
            <a:off x="988426" y="913215"/>
            <a:ext cx="1512168" cy="0"/>
          </a:xfrm>
          <a:prstGeom prst="line">
            <a:avLst/>
          </a:prstGeom>
          <a:noFill/>
          <a:ln w="28575" cap="flat" cmpd="sng" algn="ctr">
            <a:solidFill>
              <a:srgbClr val="FFFFFF"/>
            </a:solidFill>
            <a:prstDash val="solid"/>
          </a:ln>
          <a:effectLst/>
        </p:spPr>
      </p:cxnSp>
      <p:sp>
        <p:nvSpPr>
          <p:cNvPr id="21" name="角丸四角形 11">
            <a:extLst>
              <a:ext uri="{FF2B5EF4-FFF2-40B4-BE49-F238E27FC236}">
                <a16:creationId xmlns:a16="http://schemas.microsoft.com/office/drawing/2014/main" id="{142B72CB-496B-CB70-5897-8C2A1945EE5C}"/>
              </a:ext>
            </a:extLst>
          </p:cNvPr>
          <p:cNvSpPr/>
          <p:nvPr/>
        </p:nvSpPr>
        <p:spPr>
          <a:xfrm>
            <a:off x="6309301" y="1065483"/>
            <a:ext cx="2115127" cy="324000"/>
          </a:xfrm>
          <a:prstGeom prst="roundRect">
            <a:avLst>
              <a:gd name="adj" fmla="val 19393"/>
            </a:avLst>
          </a:prstGeom>
          <a:solidFill>
            <a:srgbClr val="77A233"/>
          </a:solidFill>
          <a:ln w="25400" cap="flat" cmpd="sng" algn="ctr">
            <a:noFill/>
            <a:prstDash val="solid"/>
          </a:ln>
          <a:effectLst/>
        </p:spPr>
        <p:txBody>
          <a:bodyPr lIns="91436" tIns="45718" rIns="91436" bIns="45718" rtlCol="0" anchor="ctr"/>
          <a:lstStyle/>
          <a:p>
            <a:pPr algn="ctr">
              <a:defRPr/>
            </a:pPr>
            <a:r>
              <a:rPr kumimoji="0" lang="en-US" altLang="ja-JP" sz="1600" kern="0">
                <a:solidFill>
                  <a:prstClr val="white"/>
                </a:solidFill>
                <a:cs typeface="メイリオ" panose="020B0604030504040204" pitchFamily="50" charset="-128"/>
              </a:rPr>
              <a:t>Excel</a:t>
            </a:r>
            <a:r>
              <a:rPr kumimoji="0" lang="ja-JP" altLang="en-US" sz="1600" kern="0">
                <a:solidFill>
                  <a:prstClr val="white"/>
                </a:solidFill>
                <a:cs typeface="メイリオ" panose="020B0604030504040204" pitchFamily="50" charset="-128"/>
              </a:rPr>
              <a:t>ファイルなど</a:t>
            </a:r>
            <a:endParaRPr kumimoji="0" lang="en-US" altLang="ja-JP" sz="1600" kern="0">
              <a:solidFill>
                <a:prstClr val="white"/>
              </a:solidFill>
              <a:cs typeface="メイリオ" panose="020B0604030504040204" pitchFamily="50" charset="-128"/>
            </a:endParaRPr>
          </a:p>
        </p:txBody>
      </p:sp>
      <p:sp>
        <p:nvSpPr>
          <p:cNvPr id="22" name="角丸四角形 12">
            <a:extLst>
              <a:ext uri="{FF2B5EF4-FFF2-40B4-BE49-F238E27FC236}">
                <a16:creationId xmlns:a16="http://schemas.microsoft.com/office/drawing/2014/main" id="{E6CC0E30-53C8-41AA-7E77-AF845CB04278}"/>
              </a:ext>
            </a:extLst>
          </p:cNvPr>
          <p:cNvSpPr/>
          <p:nvPr/>
        </p:nvSpPr>
        <p:spPr>
          <a:xfrm>
            <a:off x="3455876" y="1065483"/>
            <a:ext cx="2115127" cy="324000"/>
          </a:xfrm>
          <a:prstGeom prst="roundRect">
            <a:avLst>
              <a:gd name="adj" fmla="val 17052"/>
            </a:avLst>
          </a:prstGeom>
          <a:solidFill>
            <a:srgbClr val="77A233"/>
          </a:solidFill>
          <a:ln w="25400" cap="flat" cmpd="sng" algn="ctr">
            <a:noFill/>
            <a:prstDash val="solid"/>
          </a:ln>
          <a:effectLst/>
        </p:spPr>
        <p:txBody>
          <a:bodyPr lIns="91436" tIns="45718" rIns="91436" bIns="45718" rtlCol="0" anchor="ctr"/>
          <a:lstStyle/>
          <a:p>
            <a:pPr algn="ctr">
              <a:defRPr/>
            </a:pPr>
            <a:r>
              <a:rPr kumimoji="0" lang="ja-JP" altLang="en-US" sz="1600" kern="0">
                <a:solidFill>
                  <a:prstClr val="white"/>
                </a:solidFill>
                <a:cs typeface="メイリオ" panose="020B0604030504040204" pitchFamily="50" charset="-128"/>
              </a:rPr>
              <a:t>外部システム</a:t>
            </a:r>
            <a:endParaRPr kumimoji="0" lang="en-US" altLang="ja-JP" sz="1600" kern="0">
              <a:solidFill>
                <a:prstClr val="white"/>
              </a:solidFill>
              <a:cs typeface="メイリオ" panose="020B0604030504040204" pitchFamily="50" charset="-128"/>
            </a:endParaRPr>
          </a:p>
        </p:txBody>
      </p:sp>
      <p:sp>
        <p:nvSpPr>
          <p:cNvPr id="23" name="角丸四角形 13">
            <a:extLst>
              <a:ext uri="{FF2B5EF4-FFF2-40B4-BE49-F238E27FC236}">
                <a16:creationId xmlns:a16="http://schemas.microsoft.com/office/drawing/2014/main" id="{DE15FD7F-4887-1ED9-BB05-ABA4E627F6BB}"/>
              </a:ext>
            </a:extLst>
          </p:cNvPr>
          <p:cNvSpPr/>
          <p:nvPr/>
        </p:nvSpPr>
        <p:spPr>
          <a:xfrm>
            <a:off x="1223628" y="1695808"/>
            <a:ext cx="1656184" cy="324000"/>
          </a:xfrm>
          <a:prstGeom prst="roundRect">
            <a:avLst>
              <a:gd name="adj" fmla="val 10028"/>
            </a:avLst>
          </a:prstGeom>
          <a:solidFill>
            <a:srgbClr val="007BC7"/>
          </a:solidFill>
          <a:ln w="25400" cap="flat" cmpd="sng" algn="ctr">
            <a:solidFill>
              <a:srgbClr val="007BC7"/>
            </a:solidFill>
            <a:prstDash val="solid"/>
          </a:ln>
          <a:effectLst/>
        </p:spPr>
        <p:txBody>
          <a:bodyPr lIns="91436" tIns="45718" rIns="91436" bIns="45718" rtlCol="0" anchor="ctr"/>
          <a:lstStyle/>
          <a:p>
            <a:pPr algn="ctr">
              <a:defRPr/>
            </a:pPr>
            <a:r>
              <a:rPr kumimoji="0" lang="ja-JP" altLang="en-US" sz="1600" kern="0">
                <a:solidFill>
                  <a:prstClr val="white"/>
                </a:solidFill>
                <a:cs typeface="メイリオ" panose="020B0604030504040204" pitchFamily="50" charset="-128"/>
              </a:rPr>
              <a:t>取込</a:t>
            </a:r>
            <a:endParaRPr kumimoji="0" lang="en-US" altLang="ja-JP" sz="1600" kern="0">
              <a:solidFill>
                <a:prstClr val="white"/>
              </a:solidFill>
              <a:cs typeface="メイリオ" panose="020B0604030504040204" pitchFamily="50" charset="-128"/>
            </a:endParaRPr>
          </a:p>
        </p:txBody>
      </p:sp>
      <p:sp>
        <p:nvSpPr>
          <p:cNvPr id="29" name="角丸四角形 14">
            <a:extLst>
              <a:ext uri="{FF2B5EF4-FFF2-40B4-BE49-F238E27FC236}">
                <a16:creationId xmlns:a16="http://schemas.microsoft.com/office/drawing/2014/main" id="{ED2EB15F-1A39-9131-E697-B249DB72EF10}"/>
              </a:ext>
            </a:extLst>
          </p:cNvPr>
          <p:cNvSpPr/>
          <p:nvPr/>
        </p:nvSpPr>
        <p:spPr>
          <a:xfrm>
            <a:off x="3707904" y="1695808"/>
            <a:ext cx="1656184" cy="324000"/>
          </a:xfrm>
          <a:prstGeom prst="roundRect">
            <a:avLst>
              <a:gd name="adj" fmla="val 10028"/>
            </a:avLst>
          </a:prstGeom>
          <a:solidFill>
            <a:srgbClr val="007BC7"/>
          </a:solidFill>
          <a:ln w="25400" cap="flat" cmpd="sng" algn="ctr">
            <a:solidFill>
              <a:srgbClr val="007BC7"/>
            </a:solidFill>
            <a:prstDash val="solid"/>
          </a:ln>
          <a:effectLst/>
        </p:spPr>
        <p:txBody>
          <a:bodyPr lIns="91436" tIns="45718" rIns="91436" bIns="45718" rtlCol="0" anchor="ctr"/>
          <a:lstStyle/>
          <a:p>
            <a:pPr algn="ctr">
              <a:defRPr/>
            </a:pPr>
            <a:r>
              <a:rPr kumimoji="0" lang="ja-JP" altLang="en-US" sz="1600" kern="0">
                <a:solidFill>
                  <a:prstClr val="white"/>
                </a:solidFill>
                <a:cs typeface="メイリオ" panose="020B0604030504040204" pitchFamily="50" charset="-128"/>
              </a:rPr>
              <a:t>手動</a:t>
            </a:r>
            <a:endParaRPr kumimoji="0" lang="en-US" altLang="ja-JP" sz="1600" kern="0">
              <a:solidFill>
                <a:prstClr val="white"/>
              </a:solidFill>
              <a:cs typeface="メイリオ" panose="020B0604030504040204" pitchFamily="50" charset="-128"/>
            </a:endParaRPr>
          </a:p>
        </p:txBody>
      </p:sp>
      <p:pic>
        <p:nvPicPr>
          <p:cNvPr id="56" name="Picture 2">
            <a:extLst>
              <a:ext uri="{FF2B5EF4-FFF2-40B4-BE49-F238E27FC236}">
                <a16:creationId xmlns:a16="http://schemas.microsoft.com/office/drawing/2014/main" id="{55C9C688-255D-96CA-43FF-E9D207CC4B18}"/>
              </a:ext>
            </a:extLst>
          </p:cNvPr>
          <p:cNvPicPr>
            <a:picLocks noChangeAspect="1" noChangeArrowheads="1"/>
          </p:cNvPicPr>
          <p:nvPr/>
        </p:nvPicPr>
        <p:blipFill>
          <a:blip r:embed="rId2" cstate="print"/>
          <a:srcRect/>
          <a:stretch>
            <a:fillRect/>
          </a:stretch>
        </p:blipFill>
        <p:spPr bwMode="auto">
          <a:xfrm>
            <a:off x="539552" y="3030908"/>
            <a:ext cx="1908559" cy="1118810"/>
          </a:xfrm>
          <a:prstGeom prst="rect">
            <a:avLst/>
          </a:prstGeom>
          <a:noFill/>
          <a:ln w="9525">
            <a:solidFill>
              <a:srgbClr val="007BC7"/>
            </a:solidFill>
            <a:miter lim="800000"/>
            <a:headEnd/>
            <a:tailEnd/>
          </a:ln>
          <a:effectLst>
            <a:outerShdw blurRad="50800" dist="38100" dir="2700000" algn="tl" rotWithShape="0">
              <a:prstClr val="black">
                <a:alpha val="40000"/>
              </a:prstClr>
            </a:outerShdw>
          </a:effectLst>
        </p:spPr>
      </p:pic>
      <p:pic>
        <p:nvPicPr>
          <p:cNvPr id="57" name="Picture 3">
            <a:extLst>
              <a:ext uri="{FF2B5EF4-FFF2-40B4-BE49-F238E27FC236}">
                <a16:creationId xmlns:a16="http://schemas.microsoft.com/office/drawing/2014/main" id="{ECC2D38D-A2E0-BB7C-7AAD-0416805D6DD2}"/>
              </a:ext>
            </a:extLst>
          </p:cNvPr>
          <p:cNvPicPr>
            <a:picLocks noChangeAspect="1" noChangeArrowheads="1"/>
          </p:cNvPicPr>
          <p:nvPr/>
        </p:nvPicPr>
        <p:blipFill>
          <a:blip r:embed="rId3" cstate="print"/>
          <a:srcRect/>
          <a:stretch>
            <a:fillRect/>
          </a:stretch>
        </p:blipFill>
        <p:spPr bwMode="auto">
          <a:xfrm>
            <a:off x="4940246" y="3043635"/>
            <a:ext cx="1738152" cy="1088645"/>
          </a:xfrm>
          <a:prstGeom prst="rect">
            <a:avLst/>
          </a:prstGeom>
          <a:noFill/>
          <a:ln w="9525">
            <a:solidFill>
              <a:srgbClr val="007BC7"/>
            </a:solidFill>
            <a:miter lim="800000"/>
            <a:headEnd/>
            <a:tailEnd/>
          </a:ln>
          <a:effectLst>
            <a:outerShdw blurRad="50800" dist="38100" dir="2700000" algn="tl" rotWithShape="0">
              <a:prstClr val="black">
                <a:alpha val="40000"/>
              </a:prstClr>
            </a:outerShdw>
          </a:effectLst>
        </p:spPr>
      </p:pic>
      <p:sp>
        <p:nvSpPr>
          <p:cNvPr id="58" name="Text Box 76">
            <a:extLst>
              <a:ext uri="{FF2B5EF4-FFF2-40B4-BE49-F238E27FC236}">
                <a16:creationId xmlns:a16="http://schemas.microsoft.com/office/drawing/2014/main" id="{5506DFD9-982D-E293-B38F-54664BB2F7D6}"/>
              </a:ext>
            </a:extLst>
          </p:cNvPr>
          <p:cNvSpPr txBox="1">
            <a:spLocks noChangeArrowheads="1"/>
          </p:cNvSpPr>
          <p:nvPr/>
        </p:nvSpPr>
        <p:spPr bwMode="auto">
          <a:xfrm>
            <a:off x="5148064" y="627534"/>
            <a:ext cx="1799496" cy="340735"/>
          </a:xfrm>
          <a:prstGeom prst="rect">
            <a:avLst/>
          </a:prstGeom>
          <a:noFill/>
          <a:ln w="9525" algn="ctr">
            <a:noFill/>
            <a:miter lim="800000"/>
            <a:headEnd/>
            <a:tailEnd/>
          </a:ln>
        </p:spPr>
        <p:txBody>
          <a:bodyPr wrap="square" lIns="90000" tIns="46800" rIns="90000" bIns="4680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srgbClr val="EE5500"/>
                </a:solidFill>
                <a:effectLst/>
                <a:uLnTx/>
                <a:uFillTx/>
              </a:rPr>
              <a:t>外部データ取込</a:t>
            </a:r>
          </a:p>
        </p:txBody>
      </p:sp>
      <p:cxnSp>
        <p:nvCxnSpPr>
          <p:cNvPr id="59" name="直線コネクタ 58">
            <a:extLst>
              <a:ext uri="{FF2B5EF4-FFF2-40B4-BE49-F238E27FC236}">
                <a16:creationId xmlns:a16="http://schemas.microsoft.com/office/drawing/2014/main" id="{1A014950-48BF-4BDD-0A67-D518C4DD11BD}"/>
              </a:ext>
            </a:extLst>
          </p:cNvPr>
          <p:cNvCxnSpPr/>
          <p:nvPr/>
        </p:nvCxnSpPr>
        <p:spPr>
          <a:xfrm>
            <a:off x="5211939" y="908137"/>
            <a:ext cx="1476164" cy="0"/>
          </a:xfrm>
          <a:prstGeom prst="line">
            <a:avLst/>
          </a:prstGeom>
          <a:noFill/>
          <a:ln w="28575" cap="flat" cmpd="sng" algn="ctr">
            <a:solidFill>
              <a:srgbClr val="FFFFFF"/>
            </a:solidFill>
            <a:prstDash val="solid"/>
          </a:ln>
          <a:effectLst/>
        </p:spPr>
      </p:cxnSp>
      <p:cxnSp>
        <p:nvCxnSpPr>
          <p:cNvPr id="60" name="直線コネクタ 59">
            <a:extLst>
              <a:ext uri="{FF2B5EF4-FFF2-40B4-BE49-F238E27FC236}">
                <a16:creationId xmlns:a16="http://schemas.microsoft.com/office/drawing/2014/main" id="{01A2E304-EAB2-88CD-29D8-5C094AE1052F}"/>
              </a:ext>
            </a:extLst>
          </p:cNvPr>
          <p:cNvCxnSpPr/>
          <p:nvPr/>
        </p:nvCxnSpPr>
        <p:spPr>
          <a:xfrm>
            <a:off x="1546960" y="2936868"/>
            <a:ext cx="1664317" cy="7429"/>
          </a:xfrm>
          <a:prstGeom prst="line">
            <a:avLst/>
          </a:prstGeom>
          <a:noFill/>
          <a:ln w="28575" cap="flat" cmpd="sng" algn="ctr">
            <a:solidFill>
              <a:srgbClr val="FFFFFF"/>
            </a:solidFill>
            <a:prstDash val="solid"/>
          </a:ln>
          <a:effectLst/>
        </p:spPr>
      </p:cxnSp>
      <p:sp>
        <p:nvSpPr>
          <p:cNvPr id="61" name="Text Box 76">
            <a:extLst>
              <a:ext uri="{FF2B5EF4-FFF2-40B4-BE49-F238E27FC236}">
                <a16:creationId xmlns:a16="http://schemas.microsoft.com/office/drawing/2014/main" id="{1FC2ABB7-B9EB-BCE2-84B0-B3699E6002F2}"/>
              </a:ext>
            </a:extLst>
          </p:cNvPr>
          <p:cNvSpPr txBox="1">
            <a:spLocks noChangeArrowheads="1"/>
          </p:cNvSpPr>
          <p:nvPr/>
        </p:nvSpPr>
        <p:spPr bwMode="auto">
          <a:xfrm>
            <a:off x="3923928" y="2715766"/>
            <a:ext cx="1260140" cy="340735"/>
          </a:xfrm>
          <a:prstGeom prst="rect">
            <a:avLst/>
          </a:prstGeom>
          <a:noFill/>
          <a:ln w="9525" algn="ctr">
            <a:noFill/>
            <a:miter lim="800000"/>
            <a:headEnd/>
            <a:tailEnd/>
          </a:ln>
        </p:spPr>
        <p:txBody>
          <a:bodyPr wrap="square" lIns="90000" tIns="46800" rIns="90000" bIns="4680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srgbClr val="EE5500"/>
                </a:solidFill>
                <a:effectLst/>
                <a:uLnTx/>
                <a:uFillTx/>
              </a:rPr>
              <a:t>ボード作成</a:t>
            </a:r>
          </a:p>
        </p:txBody>
      </p:sp>
      <p:cxnSp>
        <p:nvCxnSpPr>
          <p:cNvPr id="62" name="直線コネクタ 61">
            <a:extLst>
              <a:ext uri="{FF2B5EF4-FFF2-40B4-BE49-F238E27FC236}">
                <a16:creationId xmlns:a16="http://schemas.microsoft.com/office/drawing/2014/main" id="{C440A7E4-FFF4-6175-B175-1CCA729ED0FD}"/>
              </a:ext>
            </a:extLst>
          </p:cNvPr>
          <p:cNvCxnSpPr/>
          <p:nvPr/>
        </p:nvCxnSpPr>
        <p:spPr>
          <a:xfrm>
            <a:off x="5975452" y="2936868"/>
            <a:ext cx="1664317" cy="7429"/>
          </a:xfrm>
          <a:prstGeom prst="line">
            <a:avLst/>
          </a:prstGeom>
          <a:noFill/>
          <a:ln w="28575" cap="flat" cmpd="sng" algn="ctr">
            <a:solidFill>
              <a:srgbClr val="FFFFFF"/>
            </a:solidFill>
            <a:prstDash val="solid"/>
          </a:ln>
          <a:effectLst/>
        </p:spPr>
      </p:cxnSp>
      <p:pic>
        <p:nvPicPr>
          <p:cNvPr id="63" name="Picture 5">
            <a:extLst>
              <a:ext uri="{FF2B5EF4-FFF2-40B4-BE49-F238E27FC236}">
                <a16:creationId xmlns:a16="http://schemas.microsoft.com/office/drawing/2014/main" id="{EA349261-314B-4DB3-213E-4236B4E787E0}"/>
              </a:ext>
            </a:extLst>
          </p:cNvPr>
          <p:cNvPicPr>
            <a:picLocks noChangeAspect="1" noChangeArrowheads="1"/>
          </p:cNvPicPr>
          <p:nvPr/>
        </p:nvPicPr>
        <p:blipFill>
          <a:blip r:embed="rId4" cstate="print"/>
          <a:srcRect/>
          <a:stretch>
            <a:fillRect/>
          </a:stretch>
        </p:blipFill>
        <p:spPr bwMode="auto">
          <a:xfrm>
            <a:off x="6979479" y="3037255"/>
            <a:ext cx="1660972" cy="1099621"/>
          </a:xfrm>
          <a:prstGeom prst="rect">
            <a:avLst/>
          </a:prstGeom>
          <a:noFill/>
          <a:ln w="9525">
            <a:solidFill>
              <a:srgbClr val="007BC7"/>
            </a:solidFill>
            <a:miter lim="800000"/>
            <a:headEnd/>
            <a:tailEnd/>
          </a:ln>
          <a:effectLst>
            <a:outerShdw blurRad="50800" dist="38100" dir="2700000" algn="tl" rotWithShape="0">
              <a:prstClr val="black">
                <a:alpha val="40000"/>
              </a:prstClr>
            </a:outerShdw>
          </a:effectLst>
        </p:spPr>
      </p:pic>
      <p:sp>
        <p:nvSpPr>
          <p:cNvPr id="64" name="角丸四角形 25">
            <a:extLst>
              <a:ext uri="{FF2B5EF4-FFF2-40B4-BE49-F238E27FC236}">
                <a16:creationId xmlns:a16="http://schemas.microsoft.com/office/drawing/2014/main" id="{68EF95FE-6904-24A5-6F83-40772191C981}"/>
              </a:ext>
            </a:extLst>
          </p:cNvPr>
          <p:cNvSpPr/>
          <p:nvPr/>
        </p:nvSpPr>
        <p:spPr>
          <a:xfrm>
            <a:off x="6588224" y="1706606"/>
            <a:ext cx="1656184" cy="324000"/>
          </a:xfrm>
          <a:prstGeom prst="roundRect">
            <a:avLst>
              <a:gd name="adj" fmla="val 10028"/>
            </a:avLst>
          </a:prstGeom>
          <a:solidFill>
            <a:srgbClr val="007BC7"/>
          </a:solidFill>
          <a:ln w="25400" cap="flat" cmpd="sng" algn="ctr">
            <a:solidFill>
              <a:srgbClr val="007BC7"/>
            </a:solidFill>
            <a:prstDash val="solid"/>
          </a:ln>
          <a:effectLst/>
        </p:spPr>
        <p:txBody>
          <a:bodyPr lIns="91436" tIns="45718" rIns="91436" bIns="45718" rtlCol="0" anchor="ctr"/>
          <a:lstStyle/>
          <a:p>
            <a:pPr algn="ctr">
              <a:defRPr/>
            </a:pPr>
            <a:r>
              <a:rPr kumimoji="0" lang="ja-JP" altLang="en-US" sz="1600" kern="0">
                <a:solidFill>
                  <a:prstClr val="white"/>
                </a:solidFill>
                <a:cs typeface="メイリオ" panose="020B0604030504040204" pitchFamily="50" charset="-128"/>
              </a:rPr>
              <a:t>ファイル監視</a:t>
            </a:r>
            <a:endParaRPr kumimoji="0" lang="en-US" altLang="ja-JP" sz="1600" kern="0">
              <a:solidFill>
                <a:prstClr val="white"/>
              </a:solidFill>
              <a:cs typeface="メイリオ" panose="020B0604030504040204" pitchFamily="50" charset="-128"/>
            </a:endParaRPr>
          </a:p>
        </p:txBody>
      </p:sp>
      <p:sp>
        <p:nvSpPr>
          <p:cNvPr id="65" name="Text Box 76">
            <a:extLst>
              <a:ext uri="{FF2B5EF4-FFF2-40B4-BE49-F238E27FC236}">
                <a16:creationId xmlns:a16="http://schemas.microsoft.com/office/drawing/2014/main" id="{ECFC1E0C-77DF-5ECD-F5CC-479FD32671AB}"/>
              </a:ext>
            </a:extLst>
          </p:cNvPr>
          <p:cNvSpPr txBox="1">
            <a:spLocks noChangeArrowheads="1"/>
          </p:cNvSpPr>
          <p:nvPr/>
        </p:nvSpPr>
        <p:spPr bwMode="auto">
          <a:xfrm>
            <a:off x="431540" y="1671650"/>
            <a:ext cx="720080" cy="340735"/>
          </a:xfrm>
          <a:prstGeom prst="rect">
            <a:avLst/>
          </a:prstGeom>
          <a:noFill/>
          <a:ln w="9525" algn="ctr">
            <a:noFill/>
            <a:miter lim="800000"/>
            <a:headEnd/>
            <a:tailEnd/>
          </a:ln>
        </p:spPr>
        <p:txBody>
          <a:bodyPr wrap="square" lIns="90000" tIns="46800" rIns="90000" bIns="4680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srgbClr val="EE5500"/>
                </a:solidFill>
                <a:effectLst/>
                <a:uLnTx/>
                <a:uFillTx/>
              </a:rPr>
              <a:t>連携</a:t>
            </a:r>
          </a:p>
        </p:txBody>
      </p:sp>
      <p:cxnSp>
        <p:nvCxnSpPr>
          <p:cNvPr id="66" name="直線コネクタ 65">
            <a:extLst>
              <a:ext uri="{FF2B5EF4-FFF2-40B4-BE49-F238E27FC236}">
                <a16:creationId xmlns:a16="http://schemas.microsoft.com/office/drawing/2014/main" id="{02E016A6-4248-ABB9-D401-50B96FEAF336}"/>
              </a:ext>
            </a:extLst>
          </p:cNvPr>
          <p:cNvCxnSpPr/>
          <p:nvPr/>
        </p:nvCxnSpPr>
        <p:spPr>
          <a:xfrm>
            <a:off x="447662" y="2028291"/>
            <a:ext cx="595946" cy="2351"/>
          </a:xfrm>
          <a:prstGeom prst="line">
            <a:avLst/>
          </a:prstGeom>
          <a:noFill/>
          <a:ln w="28575" cap="flat" cmpd="sng" algn="ctr">
            <a:solidFill>
              <a:srgbClr val="FFFFFF"/>
            </a:solidFill>
            <a:prstDash val="solid"/>
          </a:ln>
          <a:effectLst/>
        </p:spPr>
      </p:cxnSp>
      <p:sp>
        <p:nvSpPr>
          <p:cNvPr id="67" name="角丸四角形 28">
            <a:extLst>
              <a:ext uri="{FF2B5EF4-FFF2-40B4-BE49-F238E27FC236}">
                <a16:creationId xmlns:a16="http://schemas.microsoft.com/office/drawing/2014/main" id="{7CFCD539-4DA8-925A-84D8-5C8B11E0C194}"/>
              </a:ext>
            </a:extLst>
          </p:cNvPr>
          <p:cNvSpPr/>
          <p:nvPr/>
        </p:nvSpPr>
        <p:spPr>
          <a:xfrm>
            <a:off x="1295636" y="4518000"/>
            <a:ext cx="1656184" cy="324000"/>
          </a:xfrm>
          <a:prstGeom prst="roundRect">
            <a:avLst>
              <a:gd name="adj" fmla="val 10028"/>
            </a:avLst>
          </a:prstGeom>
          <a:solidFill>
            <a:srgbClr val="77A233"/>
          </a:solidFill>
          <a:ln w="25400" cap="flat" cmpd="sng" algn="ctr">
            <a:noFill/>
            <a:prstDash val="solid"/>
          </a:ln>
          <a:effectLst/>
        </p:spPr>
        <p:txBody>
          <a:bodyPr lIns="91436" tIns="45718" rIns="91436" bIns="45718" rtlCol="0" anchor="ctr"/>
          <a:lstStyle/>
          <a:p>
            <a:pPr algn="ctr">
              <a:defRPr/>
            </a:pPr>
            <a:r>
              <a:rPr kumimoji="0" lang="en-US" altLang="ja-JP" sz="1600" kern="0">
                <a:solidFill>
                  <a:prstClr val="white"/>
                </a:solidFill>
                <a:cs typeface="メイリオ" panose="020B0604030504040204" pitchFamily="50" charset="-128"/>
              </a:rPr>
              <a:t>Excel</a:t>
            </a:r>
          </a:p>
        </p:txBody>
      </p:sp>
      <p:sp>
        <p:nvSpPr>
          <p:cNvPr id="68" name="角丸四角形 29">
            <a:extLst>
              <a:ext uri="{FF2B5EF4-FFF2-40B4-BE49-F238E27FC236}">
                <a16:creationId xmlns:a16="http://schemas.microsoft.com/office/drawing/2014/main" id="{0C95D875-C2DA-AC3D-B419-B06A291BE12E}"/>
              </a:ext>
            </a:extLst>
          </p:cNvPr>
          <p:cNvSpPr/>
          <p:nvPr/>
        </p:nvSpPr>
        <p:spPr>
          <a:xfrm>
            <a:off x="3203848" y="4518000"/>
            <a:ext cx="1656184" cy="324000"/>
          </a:xfrm>
          <a:prstGeom prst="roundRect">
            <a:avLst>
              <a:gd name="adj" fmla="val 10028"/>
            </a:avLst>
          </a:prstGeom>
          <a:solidFill>
            <a:srgbClr val="77A233"/>
          </a:solidFill>
          <a:ln w="25400" cap="flat" cmpd="sng" algn="ctr">
            <a:noFill/>
            <a:prstDash val="solid"/>
          </a:ln>
          <a:effectLst/>
        </p:spPr>
        <p:txBody>
          <a:bodyPr lIns="91436" tIns="45718" rIns="91436" bIns="45718" rtlCol="0" anchor="ctr"/>
          <a:lstStyle/>
          <a:p>
            <a:pPr algn="ctr">
              <a:defRPr/>
            </a:pPr>
            <a:r>
              <a:rPr kumimoji="0" lang="en-US" altLang="ja-JP" sz="1600" kern="0">
                <a:solidFill>
                  <a:prstClr val="white"/>
                </a:solidFill>
                <a:cs typeface="メイリオ" panose="020B0604030504040204" pitchFamily="50" charset="-128"/>
              </a:rPr>
              <a:t>PDF</a:t>
            </a:r>
          </a:p>
        </p:txBody>
      </p:sp>
      <p:sp>
        <p:nvSpPr>
          <p:cNvPr id="69" name="角丸四角形 30">
            <a:extLst>
              <a:ext uri="{FF2B5EF4-FFF2-40B4-BE49-F238E27FC236}">
                <a16:creationId xmlns:a16="http://schemas.microsoft.com/office/drawing/2014/main" id="{666B0E48-C502-DA84-BA8F-59A6613B336B}"/>
              </a:ext>
            </a:extLst>
          </p:cNvPr>
          <p:cNvSpPr/>
          <p:nvPr/>
        </p:nvSpPr>
        <p:spPr>
          <a:xfrm>
            <a:off x="5112060" y="4518000"/>
            <a:ext cx="1656184" cy="324000"/>
          </a:xfrm>
          <a:prstGeom prst="roundRect">
            <a:avLst>
              <a:gd name="adj" fmla="val 10028"/>
            </a:avLst>
          </a:prstGeom>
          <a:solidFill>
            <a:srgbClr val="77A233"/>
          </a:solidFill>
          <a:ln w="25400" cap="flat" cmpd="sng" algn="ctr">
            <a:noFill/>
            <a:prstDash val="solid"/>
          </a:ln>
          <a:effectLst/>
        </p:spPr>
        <p:txBody>
          <a:bodyPr lIns="91436" tIns="45718" rIns="91436" bIns="45718" rtlCol="0" anchor="ctr"/>
          <a:lstStyle/>
          <a:p>
            <a:pPr algn="ctr">
              <a:defRPr/>
            </a:pPr>
            <a:r>
              <a:rPr kumimoji="0" lang="ja-JP" altLang="en-US" sz="1600" kern="0">
                <a:solidFill>
                  <a:prstClr val="white"/>
                </a:solidFill>
                <a:cs typeface="メイリオ" panose="020B0604030504040204" pitchFamily="50" charset="-128"/>
              </a:rPr>
              <a:t>自動メール配信</a:t>
            </a:r>
            <a:endParaRPr kumimoji="0" lang="en-US" altLang="ja-JP" sz="1600" kern="0">
              <a:solidFill>
                <a:prstClr val="white"/>
              </a:solidFill>
              <a:cs typeface="メイリオ" panose="020B0604030504040204" pitchFamily="50" charset="-128"/>
            </a:endParaRPr>
          </a:p>
        </p:txBody>
      </p:sp>
      <p:sp>
        <p:nvSpPr>
          <p:cNvPr id="70" name="Text Box 76">
            <a:extLst>
              <a:ext uri="{FF2B5EF4-FFF2-40B4-BE49-F238E27FC236}">
                <a16:creationId xmlns:a16="http://schemas.microsoft.com/office/drawing/2014/main" id="{5E3798EA-90DE-59E4-CF43-7920BA78BA38}"/>
              </a:ext>
            </a:extLst>
          </p:cNvPr>
          <p:cNvSpPr txBox="1">
            <a:spLocks noChangeArrowheads="1"/>
          </p:cNvSpPr>
          <p:nvPr/>
        </p:nvSpPr>
        <p:spPr bwMode="auto">
          <a:xfrm>
            <a:off x="431540" y="4479962"/>
            <a:ext cx="720080" cy="340735"/>
          </a:xfrm>
          <a:prstGeom prst="rect">
            <a:avLst/>
          </a:prstGeom>
          <a:noFill/>
          <a:ln w="9525" algn="ctr">
            <a:noFill/>
            <a:miter lim="800000"/>
            <a:headEnd/>
            <a:tailEnd/>
          </a:ln>
        </p:spPr>
        <p:txBody>
          <a:bodyPr wrap="square" lIns="90000" tIns="46800" rIns="90000" bIns="4680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srgbClr val="EE5500"/>
                </a:solidFill>
                <a:effectLst/>
                <a:uLnTx/>
                <a:uFillTx/>
              </a:rPr>
              <a:t>出力</a:t>
            </a:r>
          </a:p>
        </p:txBody>
      </p:sp>
      <p:cxnSp>
        <p:nvCxnSpPr>
          <p:cNvPr id="71" name="直線コネクタ 70">
            <a:extLst>
              <a:ext uri="{FF2B5EF4-FFF2-40B4-BE49-F238E27FC236}">
                <a16:creationId xmlns:a16="http://schemas.microsoft.com/office/drawing/2014/main" id="{9DE3A359-8867-3AF7-83DD-AE36D8A01CEF}"/>
              </a:ext>
            </a:extLst>
          </p:cNvPr>
          <p:cNvCxnSpPr/>
          <p:nvPr/>
        </p:nvCxnSpPr>
        <p:spPr>
          <a:xfrm>
            <a:off x="447662" y="4765643"/>
            <a:ext cx="595946" cy="2351"/>
          </a:xfrm>
          <a:prstGeom prst="line">
            <a:avLst/>
          </a:prstGeom>
          <a:noFill/>
          <a:ln w="28575" cap="flat" cmpd="sng" algn="ctr">
            <a:solidFill>
              <a:srgbClr val="FFFFFF"/>
            </a:solidFill>
            <a:prstDash val="solid"/>
          </a:ln>
          <a:effectLst/>
        </p:spPr>
      </p:cxnSp>
      <p:sp>
        <p:nvSpPr>
          <p:cNvPr id="72" name="角丸四角形 33">
            <a:extLst>
              <a:ext uri="{FF2B5EF4-FFF2-40B4-BE49-F238E27FC236}">
                <a16:creationId xmlns:a16="http://schemas.microsoft.com/office/drawing/2014/main" id="{64CA59BA-9D77-A73C-CC0C-DAEB86BA3727}"/>
              </a:ext>
            </a:extLst>
          </p:cNvPr>
          <p:cNvSpPr/>
          <p:nvPr/>
        </p:nvSpPr>
        <p:spPr>
          <a:xfrm>
            <a:off x="294952" y="2329247"/>
            <a:ext cx="8504373" cy="406842"/>
          </a:xfrm>
          <a:prstGeom prst="roundRect">
            <a:avLst>
              <a:gd name="adj" fmla="val 5346"/>
            </a:avLst>
          </a:prstGeom>
          <a:solidFill>
            <a:srgbClr val="FFFFFF"/>
          </a:solidFill>
          <a:ln w="25400" cap="flat" cmpd="sng" algn="ctr">
            <a:noFill/>
            <a:prstDash val="solid"/>
          </a:ln>
          <a:effectLst/>
        </p:spPr>
        <p:txBody>
          <a:bodyPr lIns="91436" tIns="45718" rIns="91436" bIns="45718" rtlCol="0" anchor="ctr"/>
          <a:lstStyle/>
          <a:p>
            <a:pPr algn="ctr">
              <a:defRPr/>
            </a:pPr>
            <a:r>
              <a:rPr kumimoji="0" lang="ja-JP" altLang="en-US" sz="1600" kern="0">
                <a:solidFill>
                  <a:prstClr val="white"/>
                </a:solidFill>
                <a:cs typeface="メイリオ" panose="020B0604030504040204" pitchFamily="50" charset="-128"/>
              </a:rPr>
              <a:t>グループ経営管理</a:t>
            </a:r>
            <a:endParaRPr kumimoji="0" lang="en-US" altLang="ja-JP" sz="1600" kern="0">
              <a:solidFill>
                <a:prstClr val="white"/>
              </a:solidFill>
              <a:cs typeface="メイリオ" panose="020B0604030504040204" pitchFamily="50" charset="-128"/>
            </a:endParaRPr>
          </a:p>
        </p:txBody>
      </p:sp>
      <p:sp>
        <p:nvSpPr>
          <p:cNvPr id="73" name="右矢印 34">
            <a:extLst>
              <a:ext uri="{FF2B5EF4-FFF2-40B4-BE49-F238E27FC236}">
                <a16:creationId xmlns:a16="http://schemas.microsoft.com/office/drawing/2014/main" id="{15F43413-8B33-82BA-D7E8-EF9805E1CB74}"/>
              </a:ext>
            </a:extLst>
          </p:cNvPr>
          <p:cNvSpPr/>
          <p:nvPr/>
        </p:nvSpPr>
        <p:spPr>
          <a:xfrm rot="5400000">
            <a:off x="1502659" y="1392619"/>
            <a:ext cx="162018" cy="216024"/>
          </a:xfrm>
          <a:prstGeom prst="rightArrow">
            <a:avLst/>
          </a:prstGeom>
          <a:solidFill>
            <a:srgbClr val="007BC7"/>
          </a:solidFill>
          <a:ln w="25400" cap="flat" cmpd="sng" algn="ctr">
            <a:solidFill>
              <a:srgbClr val="007BC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endParaRPr>
          </a:p>
        </p:txBody>
      </p:sp>
      <p:sp>
        <p:nvSpPr>
          <p:cNvPr id="74" name="右矢印 35">
            <a:extLst>
              <a:ext uri="{FF2B5EF4-FFF2-40B4-BE49-F238E27FC236}">
                <a16:creationId xmlns:a16="http://schemas.microsoft.com/office/drawing/2014/main" id="{17962E68-A7B7-DE89-B50B-5340715353B1}"/>
              </a:ext>
            </a:extLst>
          </p:cNvPr>
          <p:cNvSpPr/>
          <p:nvPr/>
        </p:nvSpPr>
        <p:spPr>
          <a:xfrm rot="5400000">
            <a:off x="4382979" y="1392619"/>
            <a:ext cx="162018" cy="216024"/>
          </a:xfrm>
          <a:prstGeom prst="rightArrow">
            <a:avLst/>
          </a:prstGeom>
          <a:solidFill>
            <a:srgbClr val="007BC7"/>
          </a:solidFill>
          <a:ln w="25400" cap="flat" cmpd="sng" algn="ctr">
            <a:solidFill>
              <a:srgbClr val="007BC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endParaRPr>
          </a:p>
        </p:txBody>
      </p:sp>
      <p:sp>
        <p:nvSpPr>
          <p:cNvPr id="75" name="右矢印 36">
            <a:extLst>
              <a:ext uri="{FF2B5EF4-FFF2-40B4-BE49-F238E27FC236}">
                <a16:creationId xmlns:a16="http://schemas.microsoft.com/office/drawing/2014/main" id="{691E2B8F-E97A-0EDF-FB95-3294E8756D03}"/>
              </a:ext>
            </a:extLst>
          </p:cNvPr>
          <p:cNvSpPr/>
          <p:nvPr/>
        </p:nvSpPr>
        <p:spPr>
          <a:xfrm rot="5400000">
            <a:off x="7299303" y="1392619"/>
            <a:ext cx="162018" cy="216024"/>
          </a:xfrm>
          <a:prstGeom prst="rightArrow">
            <a:avLst/>
          </a:prstGeom>
          <a:solidFill>
            <a:srgbClr val="007BC7"/>
          </a:solidFill>
          <a:ln w="25400" cap="flat" cmpd="sng" algn="ctr">
            <a:solidFill>
              <a:srgbClr val="007BC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endParaRPr>
          </a:p>
        </p:txBody>
      </p:sp>
      <p:sp>
        <p:nvSpPr>
          <p:cNvPr id="76" name="右矢印 37">
            <a:extLst>
              <a:ext uri="{FF2B5EF4-FFF2-40B4-BE49-F238E27FC236}">
                <a16:creationId xmlns:a16="http://schemas.microsoft.com/office/drawing/2014/main" id="{6D7D4C2C-1856-3038-B817-1BF827BCBD32}"/>
              </a:ext>
            </a:extLst>
          </p:cNvPr>
          <p:cNvSpPr/>
          <p:nvPr/>
        </p:nvSpPr>
        <p:spPr>
          <a:xfrm rot="5400000">
            <a:off x="4382979" y="2112699"/>
            <a:ext cx="162018" cy="216024"/>
          </a:xfrm>
          <a:prstGeom prst="rightArrow">
            <a:avLst/>
          </a:prstGeom>
          <a:solidFill>
            <a:srgbClr val="007BC7"/>
          </a:solidFill>
          <a:ln w="25400" cap="flat" cmpd="sng" algn="ctr">
            <a:solidFill>
              <a:srgbClr val="007BC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endParaRPr>
          </a:p>
        </p:txBody>
      </p:sp>
      <p:sp>
        <p:nvSpPr>
          <p:cNvPr id="77" name="右矢印 38">
            <a:extLst>
              <a:ext uri="{FF2B5EF4-FFF2-40B4-BE49-F238E27FC236}">
                <a16:creationId xmlns:a16="http://schemas.microsoft.com/office/drawing/2014/main" id="{2F94F758-1296-C5EE-FB98-0C1B11155D7A}"/>
              </a:ext>
            </a:extLst>
          </p:cNvPr>
          <p:cNvSpPr/>
          <p:nvPr/>
        </p:nvSpPr>
        <p:spPr>
          <a:xfrm rot="5400000">
            <a:off x="4390013" y="4272939"/>
            <a:ext cx="162018" cy="216024"/>
          </a:xfrm>
          <a:prstGeom prst="rightArrow">
            <a:avLst/>
          </a:prstGeom>
          <a:solidFill>
            <a:srgbClr val="007BC7"/>
          </a:solidFill>
          <a:ln w="25400" cap="flat" cmpd="sng" algn="ctr">
            <a:solidFill>
              <a:srgbClr val="007BC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endParaRPr>
          </a:p>
        </p:txBody>
      </p:sp>
      <p:sp>
        <p:nvSpPr>
          <p:cNvPr id="78" name="AutoShape 39">
            <a:extLst>
              <a:ext uri="{FF2B5EF4-FFF2-40B4-BE49-F238E27FC236}">
                <a16:creationId xmlns:a16="http://schemas.microsoft.com/office/drawing/2014/main" id="{A67E5E45-6344-F2F4-C088-B344D9B8C58C}"/>
              </a:ext>
            </a:extLst>
          </p:cNvPr>
          <p:cNvSpPr>
            <a:spLocks noChangeArrowheads="1"/>
          </p:cNvSpPr>
          <p:nvPr/>
        </p:nvSpPr>
        <p:spPr bwMode="gray">
          <a:xfrm>
            <a:off x="330957" y="2391730"/>
            <a:ext cx="8489515" cy="1881988"/>
          </a:xfrm>
          <a:prstGeom prst="roundRect">
            <a:avLst>
              <a:gd name="adj" fmla="val 3318"/>
            </a:avLst>
          </a:prstGeom>
          <a:noFill/>
          <a:ln w="25400" cap="flat" cmpd="sng" algn="ctr">
            <a:solidFill>
              <a:srgbClr val="EE5500"/>
            </a:solidFill>
            <a:prstDash val="solid"/>
            <a:headEnd/>
            <a:tailEn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1600" b="0" i="0" u="none" strike="noStrike" kern="0" cap="none" spc="0" normalizeH="0" baseline="0" noProof="0">
              <a:ln>
                <a:noFill/>
              </a:ln>
              <a:solidFill>
                <a:srgbClr val="FFFFFF"/>
              </a:solidFill>
              <a:effectLst/>
              <a:uLnTx/>
              <a:uFillTx/>
            </a:endParaRPr>
          </a:p>
        </p:txBody>
      </p:sp>
      <p:sp>
        <p:nvSpPr>
          <p:cNvPr id="79" name="角丸四角形 40">
            <a:extLst>
              <a:ext uri="{FF2B5EF4-FFF2-40B4-BE49-F238E27FC236}">
                <a16:creationId xmlns:a16="http://schemas.microsoft.com/office/drawing/2014/main" id="{0B5C5CEB-3A80-9637-F0F8-78EEA1517284}"/>
              </a:ext>
            </a:extLst>
          </p:cNvPr>
          <p:cNvSpPr/>
          <p:nvPr/>
        </p:nvSpPr>
        <p:spPr>
          <a:xfrm>
            <a:off x="330957" y="2391730"/>
            <a:ext cx="8504373" cy="324000"/>
          </a:xfrm>
          <a:prstGeom prst="roundRect">
            <a:avLst>
              <a:gd name="adj" fmla="val 5346"/>
            </a:avLst>
          </a:prstGeom>
          <a:solidFill>
            <a:srgbClr val="EE5500"/>
          </a:solidFill>
          <a:ln w="25400" cap="flat" cmpd="sng" algn="ctr">
            <a:noFill/>
            <a:prstDash val="solid"/>
          </a:ln>
          <a:effectLst/>
        </p:spPr>
        <p:txBody>
          <a:bodyPr lIns="91436" tIns="45718" rIns="91436" bIns="45718" rtlCol="0" anchor="ctr"/>
          <a:lstStyle/>
          <a:p>
            <a:pPr algn="ctr">
              <a:defRPr/>
            </a:pPr>
            <a:r>
              <a:rPr kumimoji="0" lang="ja-JP" altLang="en-US" sz="1600" kern="0">
                <a:solidFill>
                  <a:prstClr val="white"/>
                </a:solidFill>
                <a:cs typeface="メイリオ" panose="020B0604030504040204" pitchFamily="50" charset="-128"/>
              </a:rPr>
              <a:t>グループ経営管理</a:t>
            </a:r>
            <a:endParaRPr kumimoji="0" lang="en-US" altLang="ja-JP" sz="1600" kern="0">
              <a:solidFill>
                <a:prstClr val="white"/>
              </a:solidFill>
              <a:cs typeface="メイリオ" panose="020B0604030504040204" pitchFamily="50" charset="-128"/>
            </a:endParaRPr>
          </a:p>
        </p:txBody>
      </p:sp>
      <p:cxnSp>
        <p:nvCxnSpPr>
          <p:cNvPr id="80" name="直線コネクタ 79">
            <a:extLst>
              <a:ext uri="{FF2B5EF4-FFF2-40B4-BE49-F238E27FC236}">
                <a16:creationId xmlns:a16="http://schemas.microsoft.com/office/drawing/2014/main" id="{D3A4C6E5-1DBB-472F-3BB5-5D9D85FB14CD}"/>
              </a:ext>
            </a:extLst>
          </p:cNvPr>
          <p:cNvCxnSpPr>
            <a:cxnSpLocks/>
          </p:cNvCxnSpPr>
          <p:nvPr/>
        </p:nvCxnSpPr>
        <p:spPr>
          <a:xfrm>
            <a:off x="971600" y="968269"/>
            <a:ext cx="1512168" cy="0"/>
          </a:xfrm>
          <a:prstGeom prst="line">
            <a:avLst/>
          </a:prstGeom>
          <a:noFill/>
          <a:ln w="28575" cap="flat" cmpd="sng" algn="ctr">
            <a:solidFill>
              <a:srgbClr val="FFFFFF"/>
            </a:solidFill>
            <a:prstDash val="solid"/>
          </a:ln>
          <a:effectLst/>
        </p:spPr>
      </p:cxnSp>
      <p:cxnSp>
        <p:nvCxnSpPr>
          <p:cNvPr id="81" name="直線コネクタ 80">
            <a:extLst>
              <a:ext uri="{FF2B5EF4-FFF2-40B4-BE49-F238E27FC236}">
                <a16:creationId xmlns:a16="http://schemas.microsoft.com/office/drawing/2014/main" id="{F030E553-51C3-383F-4BFF-675A90EAF148}"/>
              </a:ext>
            </a:extLst>
          </p:cNvPr>
          <p:cNvCxnSpPr/>
          <p:nvPr/>
        </p:nvCxnSpPr>
        <p:spPr>
          <a:xfrm>
            <a:off x="5184068" y="932265"/>
            <a:ext cx="1476164" cy="0"/>
          </a:xfrm>
          <a:prstGeom prst="line">
            <a:avLst/>
          </a:prstGeom>
          <a:noFill/>
          <a:ln w="28575" cap="flat" cmpd="sng" algn="ctr">
            <a:solidFill>
              <a:srgbClr val="FFFFFF"/>
            </a:solidFill>
            <a:prstDash val="solid"/>
          </a:ln>
          <a:effectLst/>
        </p:spPr>
      </p:cxnSp>
      <p:cxnSp>
        <p:nvCxnSpPr>
          <p:cNvPr id="82" name="直線コネクタ 81">
            <a:extLst>
              <a:ext uri="{FF2B5EF4-FFF2-40B4-BE49-F238E27FC236}">
                <a16:creationId xmlns:a16="http://schemas.microsoft.com/office/drawing/2014/main" id="{F5693994-75EE-BBD4-484E-FC57532406E2}"/>
              </a:ext>
            </a:extLst>
          </p:cNvPr>
          <p:cNvCxnSpPr/>
          <p:nvPr/>
        </p:nvCxnSpPr>
        <p:spPr>
          <a:xfrm>
            <a:off x="1511660" y="2960996"/>
            <a:ext cx="1664317" cy="7429"/>
          </a:xfrm>
          <a:prstGeom prst="line">
            <a:avLst/>
          </a:prstGeom>
          <a:noFill/>
          <a:ln w="28575" cap="flat" cmpd="sng" algn="ctr">
            <a:solidFill>
              <a:srgbClr val="FFFFFF"/>
            </a:solidFill>
            <a:prstDash val="solid"/>
          </a:ln>
          <a:effectLst/>
        </p:spPr>
      </p:cxnSp>
      <p:cxnSp>
        <p:nvCxnSpPr>
          <p:cNvPr id="83" name="直線コネクタ 82">
            <a:extLst>
              <a:ext uri="{FF2B5EF4-FFF2-40B4-BE49-F238E27FC236}">
                <a16:creationId xmlns:a16="http://schemas.microsoft.com/office/drawing/2014/main" id="{3D04DE28-4357-660D-14E2-EC8D205B91A6}"/>
              </a:ext>
            </a:extLst>
          </p:cNvPr>
          <p:cNvCxnSpPr/>
          <p:nvPr/>
        </p:nvCxnSpPr>
        <p:spPr>
          <a:xfrm>
            <a:off x="5995334" y="2960996"/>
            <a:ext cx="1664317" cy="7429"/>
          </a:xfrm>
          <a:prstGeom prst="line">
            <a:avLst/>
          </a:prstGeom>
          <a:noFill/>
          <a:ln w="28575" cap="flat" cmpd="sng" algn="ctr">
            <a:solidFill>
              <a:srgbClr val="FFFFFF"/>
            </a:solidFill>
            <a:prstDash val="solid"/>
          </a:ln>
          <a:effectLst/>
        </p:spPr>
      </p:cxnSp>
      <p:cxnSp>
        <p:nvCxnSpPr>
          <p:cNvPr id="84" name="直線コネクタ 83">
            <a:extLst>
              <a:ext uri="{FF2B5EF4-FFF2-40B4-BE49-F238E27FC236}">
                <a16:creationId xmlns:a16="http://schemas.microsoft.com/office/drawing/2014/main" id="{CFE1377D-0F05-8EEB-AAC2-A43C1B41CC31}"/>
              </a:ext>
            </a:extLst>
          </p:cNvPr>
          <p:cNvCxnSpPr/>
          <p:nvPr/>
        </p:nvCxnSpPr>
        <p:spPr>
          <a:xfrm>
            <a:off x="431540" y="2052419"/>
            <a:ext cx="595946" cy="2351"/>
          </a:xfrm>
          <a:prstGeom prst="line">
            <a:avLst/>
          </a:prstGeom>
          <a:noFill/>
          <a:ln w="28575" cap="flat" cmpd="sng" algn="ctr">
            <a:solidFill>
              <a:srgbClr val="FFFFFF"/>
            </a:solidFill>
            <a:prstDash val="solid"/>
          </a:ln>
          <a:effectLst/>
        </p:spPr>
      </p:cxnSp>
      <p:sp>
        <p:nvSpPr>
          <p:cNvPr id="85" name="角丸四角形 47">
            <a:extLst>
              <a:ext uri="{FF2B5EF4-FFF2-40B4-BE49-F238E27FC236}">
                <a16:creationId xmlns:a16="http://schemas.microsoft.com/office/drawing/2014/main" id="{7537DA3A-A2AB-590A-5C69-8BAB3B0E00BA}"/>
              </a:ext>
            </a:extLst>
          </p:cNvPr>
          <p:cNvSpPr/>
          <p:nvPr/>
        </p:nvSpPr>
        <p:spPr>
          <a:xfrm>
            <a:off x="7056016" y="4518000"/>
            <a:ext cx="1656184" cy="324000"/>
          </a:xfrm>
          <a:prstGeom prst="roundRect">
            <a:avLst>
              <a:gd name="adj" fmla="val 10028"/>
            </a:avLst>
          </a:prstGeom>
          <a:solidFill>
            <a:srgbClr val="77A233"/>
          </a:solidFill>
          <a:ln w="25400" cap="flat" cmpd="sng" algn="ctr">
            <a:noFill/>
            <a:prstDash val="solid"/>
          </a:ln>
          <a:effectLst/>
        </p:spPr>
        <p:txBody>
          <a:bodyPr lIns="91436" tIns="45718" rIns="91436" bIns="45718" rtlCol="0" anchor="ctr"/>
          <a:lstStyle/>
          <a:p>
            <a:pPr algn="ctr">
              <a:defRPr/>
            </a:pPr>
            <a:r>
              <a:rPr kumimoji="0" lang="ja-JP" altLang="en-US" sz="1600" kern="0">
                <a:solidFill>
                  <a:prstClr val="white"/>
                </a:solidFill>
                <a:cs typeface="メイリオ" panose="020B0604030504040204" pitchFamily="50" charset="-128"/>
              </a:rPr>
              <a:t>チャットアプリ</a:t>
            </a:r>
            <a:endParaRPr kumimoji="0" lang="en-US" altLang="ja-JP" sz="1600" kern="0">
              <a:solidFill>
                <a:prstClr val="white"/>
              </a:solidFill>
              <a:cs typeface="メイリオ" panose="020B0604030504040204" pitchFamily="50" charset="-128"/>
            </a:endParaRPr>
          </a:p>
        </p:txBody>
      </p:sp>
      <p:pic>
        <p:nvPicPr>
          <p:cNvPr id="87" name="図 86">
            <a:extLst>
              <a:ext uri="{FF2B5EF4-FFF2-40B4-BE49-F238E27FC236}">
                <a16:creationId xmlns:a16="http://schemas.microsoft.com/office/drawing/2014/main" id="{9A851D95-BA99-B4B4-0F68-85D3A8FB2A03}"/>
              </a:ext>
            </a:extLst>
          </p:cNvPr>
          <p:cNvPicPr>
            <a:picLocks noChangeAspect="1"/>
          </p:cNvPicPr>
          <p:nvPr/>
        </p:nvPicPr>
        <p:blipFill>
          <a:blip r:embed="rId5"/>
          <a:stretch>
            <a:fillRect/>
          </a:stretch>
        </p:blipFill>
        <p:spPr>
          <a:xfrm>
            <a:off x="2749192" y="3043846"/>
            <a:ext cx="1889973" cy="1092370"/>
          </a:xfrm>
          <a:prstGeom prst="rect">
            <a:avLst/>
          </a:prstGeom>
          <a:effectLst>
            <a:outerShdw blurRad="50800" dist="38100" dir="2700000" algn="t" rotWithShape="0">
              <a:prstClr val="black">
                <a:alpha val="40000"/>
              </a:prstClr>
            </a:outerShdw>
          </a:effectLst>
        </p:spPr>
      </p:pic>
    </p:spTree>
    <p:extLst>
      <p:ext uri="{BB962C8B-B14F-4D97-AF65-F5344CB8AC3E}">
        <p14:creationId xmlns:p14="http://schemas.microsoft.com/office/powerpoint/2010/main" val="275577481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71</a:t>
            </a:fld>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6" name="テキスト プレースホルダー 5"/>
          <p:cNvSpPr>
            <a:spLocks noGrp="1"/>
          </p:cNvSpPr>
          <p:nvPr>
            <p:ph type="body" sz="quarter" idx="16"/>
          </p:nvPr>
        </p:nvSpPr>
        <p:spPr/>
        <p:txBody>
          <a:bodyPr/>
          <a:lstStyle/>
          <a:p>
            <a:r>
              <a:rPr lang="ja-JP" altLang="en-US"/>
              <a:t>特長１</a:t>
            </a:r>
          </a:p>
          <a:p>
            <a:endParaRPr kumimoji="1" lang="ja-JP" altLang="en-US"/>
          </a:p>
        </p:txBody>
      </p:sp>
      <p:sp>
        <p:nvSpPr>
          <p:cNvPr id="5" name="タイトル 4"/>
          <p:cNvSpPr>
            <a:spLocks noGrp="1"/>
          </p:cNvSpPr>
          <p:nvPr>
            <p:ph type="title"/>
          </p:nvPr>
        </p:nvSpPr>
        <p:spPr/>
        <p:txBody>
          <a:bodyPr/>
          <a:lstStyle/>
          <a:p>
            <a:r>
              <a:rPr lang="ja-JP" altLang="en-US"/>
              <a:t>グループ経営管理</a:t>
            </a:r>
            <a:endParaRPr kumimoji="1" lang="ja-JP" altLang="en-US"/>
          </a:p>
        </p:txBody>
      </p:sp>
      <p:grpSp>
        <p:nvGrpSpPr>
          <p:cNvPr id="35" name="グループ化 34"/>
          <p:cNvGrpSpPr/>
          <p:nvPr/>
        </p:nvGrpSpPr>
        <p:grpSpPr>
          <a:xfrm>
            <a:off x="288000" y="983747"/>
            <a:ext cx="8095132" cy="3884998"/>
            <a:chOff x="642202" y="1116324"/>
            <a:chExt cx="7272808" cy="3490350"/>
          </a:xfrm>
        </p:grpSpPr>
        <p:grpSp>
          <p:nvGrpSpPr>
            <p:cNvPr id="12" name="グループ化 35"/>
            <p:cNvGrpSpPr/>
            <p:nvPr/>
          </p:nvGrpSpPr>
          <p:grpSpPr>
            <a:xfrm>
              <a:off x="4882094" y="1834106"/>
              <a:ext cx="2268541" cy="886222"/>
              <a:chOff x="7891554" y="3305087"/>
              <a:chExt cx="3269178" cy="1807624"/>
            </a:xfrm>
          </p:grpSpPr>
          <p:pic>
            <p:nvPicPr>
              <p:cNvPr id="13" name="Picture 3"/>
              <p:cNvPicPr>
                <a:picLocks noChangeAspect="1" noChangeArrowheads="1"/>
              </p:cNvPicPr>
              <p:nvPr/>
            </p:nvPicPr>
            <p:blipFill>
              <a:blip r:embed="rId2" cstate="print"/>
              <a:srcRect/>
              <a:stretch>
                <a:fillRect/>
              </a:stretch>
            </p:blipFill>
            <p:spPr bwMode="auto">
              <a:xfrm>
                <a:off x="7891554" y="3305087"/>
                <a:ext cx="3269178" cy="1807624"/>
              </a:xfrm>
              <a:prstGeom prst="rect">
                <a:avLst/>
              </a:prstGeom>
              <a:noFill/>
              <a:ln w="9525">
                <a:solidFill>
                  <a:srgbClr val="FFFFFF">
                    <a:lumMod val="75000"/>
                  </a:srgbClr>
                </a:solidFill>
                <a:miter lim="800000"/>
                <a:headEnd/>
                <a:tailEnd/>
              </a:ln>
            </p:spPr>
          </p:pic>
          <p:grpSp>
            <p:nvGrpSpPr>
              <p:cNvPr id="14" name="グループ化 27"/>
              <p:cNvGrpSpPr/>
              <p:nvPr/>
            </p:nvGrpSpPr>
            <p:grpSpPr>
              <a:xfrm>
                <a:off x="7951444" y="3701132"/>
                <a:ext cx="3151348" cy="1404155"/>
                <a:chOff x="215735" y="3790485"/>
                <a:chExt cx="4017158" cy="2423451"/>
              </a:xfrm>
            </p:grpSpPr>
            <p:grpSp>
              <p:nvGrpSpPr>
                <p:cNvPr id="15" name="グループ化 31"/>
                <p:cNvGrpSpPr/>
                <p:nvPr/>
              </p:nvGrpSpPr>
              <p:grpSpPr>
                <a:xfrm>
                  <a:off x="215735" y="3790485"/>
                  <a:ext cx="1933912" cy="2423451"/>
                  <a:chOff x="39944" y="3748150"/>
                  <a:chExt cx="1933912" cy="2423451"/>
                </a:xfrm>
              </p:grpSpPr>
              <p:sp>
                <p:nvSpPr>
                  <p:cNvPr id="17" name="正方形/長方形 4"/>
                  <p:cNvSpPr/>
                  <p:nvPr/>
                </p:nvSpPr>
                <p:spPr>
                  <a:xfrm>
                    <a:off x="39944" y="3748150"/>
                    <a:ext cx="790478" cy="2423451"/>
                  </a:xfrm>
                  <a:prstGeom prst="rect">
                    <a:avLst/>
                  </a:prstGeom>
                  <a:noFill/>
                  <a:ln w="38100">
                    <a:solidFill>
                      <a:srgbClr val="FFFFFF">
                        <a:lumMod val="75000"/>
                      </a:srgbClr>
                    </a:solidFill>
                    <a:prstDash val="sysDash"/>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HGP創英角ｺﾞｼｯｸUB" pitchFamily="50" charset="-128"/>
                      <a:ea typeface="HGP創英角ｺﾞｼｯｸUB" pitchFamily="50" charset="-128"/>
                    </a:endParaRPr>
                  </a:p>
                </p:txBody>
              </p:sp>
              <p:cxnSp>
                <p:nvCxnSpPr>
                  <p:cNvPr id="18" name="直線矢印コネクタ 17"/>
                  <p:cNvCxnSpPr/>
                  <p:nvPr/>
                </p:nvCxnSpPr>
                <p:spPr>
                  <a:xfrm flipV="1">
                    <a:off x="830422" y="4058846"/>
                    <a:ext cx="1143434" cy="784968"/>
                  </a:xfrm>
                  <a:prstGeom prst="straightConnector1">
                    <a:avLst/>
                  </a:prstGeom>
                  <a:noFill/>
                  <a:ln w="34925" cap="flat" cmpd="sng" algn="ctr">
                    <a:solidFill>
                      <a:srgbClr val="FFFFFF">
                        <a:lumMod val="75000"/>
                      </a:srgbClr>
                    </a:solidFill>
                    <a:prstDash val="sysDash"/>
                    <a:tailEnd type="arrow"/>
                  </a:ln>
                  <a:effectLst/>
                </p:spPr>
              </p:cxnSp>
              <p:cxnSp>
                <p:nvCxnSpPr>
                  <p:cNvPr id="19" name="直線矢印コネクタ 18"/>
                  <p:cNvCxnSpPr/>
                  <p:nvPr/>
                </p:nvCxnSpPr>
                <p:spPr>
                  <a:xfrm>
                    <a:off x="830423" y="4908348"/>
                    <a:ext cx="1081729" cy="1112313"/>
                  </a:xfrm>
                  <a:prstGeom prst="straightConnector1">
                    <a:avLst/>
                  </a:prstGeom>
                  <a:noFill/>
                  <a:ln w="34925" cap="flat" cmpd="sng" algn="ctr">
                    <a:solidFill>
                      <a:srgbClr val="FFFFFF">
                        <a:lumMod val="75000"/>
                      </a:srgbClr>
                    </a:solidFill>
                    <a:prstDash val="sysDash"/>
                    <a:tailEnd type="arrow"/>
                  </a:ln>
                  <a:effectLst/>
                </p:spPr>
              </p:cxnSp>
              <p:cxnSp>
                <p:nvCxnSpPr>
                  <p:cNvPr id="20" name="直線矢印コネクタ 19"/>
                  <p:cNvCxnSpPr/>
                  <p:nvPr/>
                </p:nvCxnSpPr>
                <p:spPr>
                  <a:xfrm>
                    <a:off x="830423" y="4891258"/>
                    <a:ext cx="649681" cy="121291"/>
                  </a:xfrm>
                  <a:prstGeom prst="straightConnector1">
                    <a:avLst/>
                  </a:prstGeom>
                  <a:noFill/>
                  <a:ln w="34925" cap="flat" cmpd="sng" algn="ctr">
                    <a:solidFill>
                      <a:srgbClr val="FFFFFF">
                        <a:lumMod val="75000"/>
                      </a:srgbClr>
                    </a:solidFill>
                    <a:prstDash val="sysDash"/>
                    <a:tailEnd type="arrow"/>
                  </a:ln>
                  <a:effectLst/>
                </p:spPr>
              </p:cxnSp>
            </p:grpSp>
            <p:sp>
              <p:nvSpPr>
                <p:cNvPr id="16" name="AutoShape 36"/>
                <p:cNvSpPr>
                  <a:spLocks noChangeArrowheads="1"/>
                </p:cNvSpPr>
                <p:nvPr/>
              </p:nvSpPr>
              <p:spPr bwMode="auto">
                <a:xfrm>
                  <a:off x="1975031" y="4051409"/>
                  <a:ext cx="2257862" cy="2011744"/>
                </a:xfrm>
                <a:prstGeom prst="roundRect">
                  <a:avLst>
                    <a:gd name="adj" fmla="val 16667"/>
                  </a:avLst>
                </a:prstGeom>
                <a:noFill/>
                <a:ln w="25400" cap="flat" cmpd="sng" algn="ctr">
                  <a:solidFill>
                    <a:srgbClr val="FFFFFF">
                      <a:lumMod val="75000"/>
                    </a:srgbClr>
                  </a:solidFill>
                  <a:prstDash val="solid"/>
                  <a:headEnd/>
                  <a:tailEnd/>
                </a:ln>
                <a:effectLst/>
              </p:spPr>
              <p:txBody>
                <a:bodyPr wrap="square" lIns="90000" tIns="46800" rIns="90000" bIns="46800" anchor="ctr" anchorCtr="0">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ja-JP" altLang="en-US" sz="1000" b="1" i="0" u="none" strike="noStrike" kern="0" cap="none" spc="0" normalizeH="0" baseline="0" noProof="0">
                      <a:ln>
                        <a:noFill/>
                      </a:ln>
                      <a:solidFill>
                        <a:srgbClr val="00AEEB"/>
                      </a:solidFill>
                      <a:effectLst/>
                      <a:uLnTx/>
                      <a:uFillTx/>
                      <a:cs typeface="メイリオ" pitchFamily="50" charset="-128"/>
                    </a:rPr>
                    <a:t>縦軸・横軸・集計軸に</a:t>
                  </a:r>
                  <a:r>
                    <a:rPr kumimoji="0" lang="en-US" altLang="ja-JP" sz="1000" b="1" i="0" u="none" strike="noStrike" kern="0" cap="none" spc="0" normalizeH="0" baseline="0" noProof="0">
                      <a:ln>
                        <a:noFill/>
                      </a:ln>
                      <a:solidFill>
                        <a:srgbClr val="00AEEB"/>
                      </a:solidFill>
                      <a:effectLst/>
                      <a:uLnTx/>
                      <a:uFillTx/>
                      <a:cs typeface="メイリオ" pitchFamily="50" charset="-128"/>
                    </a:rPr>
                    <a:t>  </a:t>
                  </a:r>
                  <a:r>
                    <a:rPr kumimoji="0" lang="ja-JP" altLang="en-US" sz="1000" b="1" i="0" u="none" strike="noStrike" kern="0" cap="none" spc="0" normalizeH="0" baseline="0" noProof="0">
                      <a:ln>
                        <a:noFill/>
                      </a:ln>
                      <a:solidFill>
                        <a:srgbClr val="00AEEB"/>
                      </a:solidFill>
                      <a:effectLst/>
                      <a:uLnTx/>
                      <a:uFillTx/>
                      <a:cs typeface="メイリオ" pitchFamily="50" charset="-128"/>
                    </a:rPr>
                    <a:t>レイアウトを自由に設定</a:t>
                  </a:r>
                </a:p>
              </p:txBody>
            </p:sp>
          </p:grpSp>
        </p:grpSp>
        <p:sp>
          <p:nvSpPr>
            <p:cNvPr id="21" name="テキスト ボックス 20"/>
            <p:cNvSpPr txBox="1"/>
            <p:nvPr/>
          </p:nvSpPr>
          <p:spPr>
            <a:xfrm>
              <a:off x="4448821" y="3161662"/>
              <a:ext cx="3404293" cy="328802"/>
            </a:xfrm>
            <a:prstGeom prst="rect">
              <a:avLst/>
            </a:prstGeom>
          </p:spPr>
          <p:txBody>
            <a:bodyPr wrap="none" lIns="0" tIns="0" rIns="0" bIns="0" rtlCol="0" anchor="t" anchorCtr="0">
              <a:noAutofit/>
            </a:bodyPr>
            <a:lstStyle/>
            <a:p>
              <a:pPr marL="0" marR="0" lvl="0" indent="0" defTabSz="914400" eaLnBrk="1" fontAlgn="auto" latinLnBrk="0" hangingPunct="1">
                <a:lnSpc>
                  <a:spcPts val="1300"/>
                </a:lnSpc>
                <a:spcBef>
                  <a:spcPct val="20000"/>
                </a:spcBef>
                <a:spcAft>
                  <a:spcPts val="0"/>
                </a:spcAft>
                <a:buClrTx/>
                <a:buSzTx/>
                <a:buFontTx/>
                <a:buNone/>
                <a:tabLst/>
                <a:defRPr/>
              </a:pPr>
              <a:r>
                <a:rPr kumimoji="0" lang="ja-JP" altLang="en-US" sz="1000" b="0" i="0" u="none" strike="noStrike" kern="0" cap="none" spc="0" normalizeH="0" baseline="0" noProof="0">
                  <a:ln>
                    <a:noFill/>
                  </a:ln>
                  <a:solidFill>
                    <a:prstClr val="black">
                      <a:lumMod val="75000"/>
                      <a:lumOff val="25000"/>
                    </a:prstClr>
                  </a:solidFill>
                  <a:effectLst/>
                  <a:uLnTx/>
                  <a:uFillTx/>
                  <a:cs typeface="メイリオ" pitchFamily="50" charset="-128"/>
                </a:rPr>
                <a:t>経営指標を１システムに。経営数値として必要になる</a:t>
              </a:r>
              <a:endParaRPr kumimoji="0" lang="en-US" altLang="ja-JP" sz="1000" b="0" i="0" u="none" strike="noStrike" kern="0" cap="none" spc="0" normalizeH="0" baseline="0" noProof="0">
                <a:ln>
                  <a:noFill/>
                </a:ln>
                <a:solidFill>
                  <a:prstClr val="black">
                    <a:lumMod val="75000"/>
                    <a:lumOff val="25000"/>
                  </a:prstClr>
                </a:solidFill>
                <a:effectLst/>
                <a:uLnTx/>
                <a:uFillTx/>
                <a:cs typeface="メイリオ" pitchFamily="50" charset="-128"/>
              </a:endParaRPr>
            </a:p>
            <a:p>
              <a:pPr marL="0" marR="0" lvl="0" indent="0" defTabSz="914400" eaLnBrk="1" fontAlgn="auto" latinLnBrk="0" hangingPunct="1">
                <a:lnSpc>
                  <a:spcPts val="1300"/>
                </a:lnSpc>
                <a:spcBef>
                  <a:spcPct val="20000"/>
                </a:spcBef>
                <a:spcAft>
                  <a:spcPts val="0"/>
                </a:spcAft>
                <a:buClrTx/>
                <a:buSzTx/>
                <a:buFontTx/>
                <a:buNone/>
                <a:tabLst/>
                <a:defRPr/>
              </a:pPr>
              <a:r>
                <a:rPr kumimoji="0" lang="en-US" altLang="ja-JP" sz="1000" b="0" i="0" u="none" strike="noStrike" kern="0" cap="none" spc="0" normalizeH="0" baseline="0" noProof="0" err="1">
                  <a:ln>
                    <a:noFill/>
                  </a:ln>
                  <a:solidFill>
                    <a:prstClr val="black">
                      <a:lumMod val="75000"/>
                      <a:lumOff val="25000"/>
                    </a:prstClr>
                  </a:solidFill>
                  <a:effectLst/>
                  <a:uLnTx/>
                  <a:uFillTx/>
                  <a:cs typeface="メイリオ" pitchFamily="50" charset="-128"/>
                </a:rPr>
                <a:t>SuperStream</a:t>
              </a:r>
              <a:r>
                <a:rPr kumimoji="0" lang="ja-JP" altLang="en-US" sz="1000" b="0" i="0" u="none" strike="noStrike" kern="0" cap="none" spc="0" normalizeH="0" baseline="0" noProof="0">
                  <a:ln>
                    <a:noFill/>
                  </a:ln>
                  <a:solidFill>
                    <a:prstClr val="black">
                      <a:lumMod val="75000"/>
                      <a:lumOff val="25000"/>
                    </a:prstClr>
                  </a:solidFill>
                  <a:effectLst/>
                  <a:uLnTx/>
                  <a:uFillTx/>
                  <a:cs typeface="メイリオ" pitchFamily="50" charset="-128"/>
                </a:rPr>
                <a:t>以外の他システムのデータとの連動が可能</a:t>
              </a:r>
            </a:p>
            <a:p>
              <a:pPr marL="0" marR="0" lvl="0" indent="0" defTabSz="914400" eaLnBrk="1" fontAlgn="auto" latinLnBrk="0" hangingPunct="1">
                <a:lnSpc>
                  <a:spcPts val="2800"/>
                </a:lnSpc>
                <a:spcBef>
                  <a:spcPct val="0"/>
                </a:spcBef>
                <a:spcAft>
                  <a:spcPts val="0"/>
                </a:spcAft>
                <a:buClrTx/>
                <a:buSzTx/>
                <a:buFontTx/>
                <a:buNone/>
                <a:tabLst/>
                <a:defRPr/>
              </a:pPr>
              <a:endParaRPr kumimoji="0" lang="ja-JP" altLang="en-US" sz="1000" b="0" i="0" u="none" strike="noStrike" kern="0" cap="none" spc="0" normalizeH="0" baseline="0" noProof="0">
                <a:ln>
                  <a:noFill/>
                </a:ln>
                <a:solidFill>
                  <a:prstClr val="black"/>
                </a:solidFill>
                <a:effectLst/>
                <a:uLnTx/>
                <a:uFillTx/>
              </a:endParaRPr>
            </a:p>
          </p:txBody>
        </p:sp>
        <p:sp>
          <p:nvSpPr>
            <p:cNvPr id="22" name="テキスト ボックス 21"/>
            <p:cNvSpPr txBox="1"/>
            <p:nvPr/>
          </p:nvSpPr>
          <p:spPr>
            <a:xfrm>
              <a:off x="4405581" y="1471673"/>
              <a:ext cx="3509429" cy="472808"/>
            </a:xfrm>
            <a:prstGeom prst="rect">
              <a:avLst/>
            </a:prstGeom>
          </p:spPr>
          <p:txBody>
            <a:bodyPr wrap="none" lIns="0" tIns="0" rIns="0" bIns="0" rtlCol="0" anchor="t" anchorCtr="0">
              <a:noAutofit/>
            </a:bodyPr>
            <a:lstStyle/>
            <a:p>
              <a:pPr>
                <a:lnSpc>
                  <a:spcPts val="1300"/>
                </a:lnSpc>
                <a:spcBef>
                  <a:spcPct val="20000"/>
                </a:spcBef>
                <a:buFont typeface="Wingdings" pitchFamily="2" charset="2"/>
                <a:buNone/>
              </a:pPr>
              <a:r>
                <a:rPr lang="ja-JP" altLang="en-US" sz="1050">
                  <a:solidFill>
                    <a:prstClr val="black">
                      <a:lumMod val="75000"/>
                      <a:lumOff val="25000"/>
                    </a:prstClr>
                  </a:solidFill>
                  <a:cs typeface="メイリオ" pitchFamily="50" charset="-128"/>
                </a:rPr>
                <a:t>欲しい情報を、いつでもお好みのレイアウトで。</a:t>
              </a:r>
              <a:endParaRPr lang="en-US" altLang="ja-JP" sz="1050">
                <a:solidFill>
                  <a:prstClr val="black">
                    <a:lumMod val="75000"/>
                    <a:lumOff val="25000"/>
                  </a:prstClr>
                </a:solidFill>
                <a:cs typeface="メイリオ" pitchFamily="50" charset="-128"/>
              </a:endParaRPr>
            </a:p>
            <a:p>
              <a:pPr>
                <a:lnSpc>
                  <a:spcPts val="1300"/>
                </a:lnSpc>
                <a:spcBef>
                  <a:spcPct val="20000"/>
                </a:spcBef>
                <a:buFont typeface="Wingdings" pitchFamily="2" charset="2"/>
                <a:buNone/>
              </a:pPr>
              <a:r>
                <a:rPr lang="ja-JP" altLang="en-US" sz="1050">
                  <a:solidFill>
                    <a:prstClr val="black">
                      <a:lumMod val="75000"/>
                      <a:lumOff val="25000"/>
                    </a:prstClr>
                  </a:solidFill>
                  <a:cs typeface="メイリオ" pitchFamily="50" charset="-128"/>
                </a:rPr>
                <a:t>縦軸・横軸・集計項目を自由に指定したデータ作成が可能</a:t>
              </a:r>
              <a:endParaRPr lang="en-US" altLang="ja-JP" sz="1050">
                <a:solidFill>
                  <a:prstClr val="black">
                    <a:lumMod val="75000"/>
                    <a:lumOff val="25000"/>
                  </a:prstClr>
                </a:solidFill>
                <a:cs typeface="メイリオ" pitchFamily="50" charset="-128"/>
              </a:endParaRPr>
            </a:p>
          </p:txBody>
        </p:sp>
        <p:pic>
          <p:nvPicPr>
            <p:cNvPr id="23" name="Picture 4"/>
            <p:cNvPicPr>
              <a:picLocks noChangeAspect="1" noChangeArrowheads="1"/>
            </p:cNvPicPr>
            <p:nvPr/>
          </p:nvPicPr>
          <p:blipFill>
            <a:blip r:embed="rId3" cstate="print"/>
            <a:srcRect/>
            <a:stretch>
              <a:fillRect/>
            </a:stretch>
          </p:blipFill>
          <p:spPr bwMode="auto">
            <a:xfrm>
              <a:off x="2295052" y="3730031"/>
              <a:ext cx="1733095" cy="684704"/>
            </a:xfrm>
            <a:prstGeom prst="rect">
              <a:avLst/>
            </a:prstGeom>
            <a:noFill/>
            <a:ln w="9525">
              <a:solidFill>
                <a:srgbClr val="0033CC"/>
              </a:solidFill>
              <a:miter lim="800000"/>
              <a:headEnd/>
              <a:tailEnd/>
            </a:ln>
          </p:spPr>
        </p:pic>
        <p:sp>
          <p:nvSpPr>
            <p:cNvPr id="24" name="右矢印 23"/>
            <p:cNvSpPr/>
            <p:nvPr/>
          </p:nvSpPr>
          <p:spPr>
            <a:xfrm>
              <a:off x="1737986" y="4035913"/>
              <a:ext cx="216637" cy="152941"/>
            </a:xfrm>
            <a:prstGeom prst="rightArrow">
              <a:avLst/>
            </a:prstGeom>
            <a:solidFill>
              <a:srgbClr val="007BC7"/>
            </a:solidFill>
            <a:ln w="25400" cap="flat" cmpd="sng" algn="ctr">
              <a:solidFill>
                <a:srgbClr val="007BC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5" name="テキスト ボックス 24"/>
            <p:cNvSpPr txBox="1"/>
            <p:nvPr/>
          </p:nvSpPr>
          <p:spPr>
            <a:xfrm>
              <a:off x="796940" y="3125557"/>
              <a:ext cx="3373348" cy="412333"/>
            </a:xfrm>
            <a:prstGeom prst="rect">
              <a:avLst/>
            </a:prstGeom>
          </p:spPr>
          <p:txBody>
            <a:bodyPr wrap="none" lIns="0" tIns="0" rIns="0" bIns="0" rtlCol="0" anchor="t" anchorCtr="0">
              <a:noAutofit/>
            </a:bodyPr>
            <a:lstStyle/>
            <a:p>
              <a:pPr>
                <a:lnSpc>
                  <a:spcPts val="1300"/>
                </a:lnSpc>
                <a:spcBef>
                  <a:spcPct val="20000"/>
                </a:spcBef>
              </a:pPr>
              <a:r>
                <a:rPr lang="ja-JP" altLang="en-US" sz="1050">
                  <a:solidFill>
                    <a:prstClr val="black">
                      <a:lumMod val="75000"/>
                      <a:lumOff val="25000"/>
                    </a:prstClr>
                  </a:solidFill>
                  <a:cs typeface="メイリオ" pitchFamily="50" charset="-128"/>
                </a:rPr>
                <a:t>指定したフォルダに</a:t>
              </a:r>
              <a:r>
                <a:rPr lang="en-US" altLang="ja-JP" sz="1050">
                  <a:solidFill>
                    <a:prstClr val="black">
                      <a:lumMod val="75000"/>
                      <a:lumOff val="25000"/>
                    </a:prstClr>
                  </a:solidFill>
                  <a:cs typeface="メイリオ" pitchFamily="50" charset="-128"/>
                </a:rPr>
                <a:t>Excel</a:t>
              </a:r>
              <a:r>
                <a:rPr lang="ja-JP" altLang="en-US" sz="1050">
                  <a:solidFill>
                    <a:prstClr val="black">
                      <a:lumMod val="75000"/>
                      <a:lumOff val="25000"/>
                    </a:prstClr>
                  </a:solidFill>
                  <a:cs typeface="メイリオ" pitchFamily="50" charset="-128"/>
                </a:rPr>
                <a:t>ファイルを保存することで</a:t>
              </a:r>
              <a:endParaRPr lang="en-US" altLang="ja-JP" sz="1050">
                <a:solidFill>
                  <a:prstClr val="black">
                    <a:lumMod val="75000"/>
                    <a:lumOff val="25000"/>
                  </a:prstClr>
                </a:solidFill>
                <a:cs typeface="メイリオ" pitchFamily="50" charset="-128"/>
              </a:endParaRPr>
            </a:p>
            <a:p>
              <a:pPr>
                <a:lnSpc>
                  <a:spcPts val="1300"/>
                </a:lnSpc>
                <a:spcBef>
                  <a:spcPct val="20000"/>
                </a:spcBef>
              </a:pPr>
              <a:r>
                <a:rPr lang="ja-JP" altLang="en-US" sz="1050">
                  <a:solidFill>
                    <a:prstClr val="black">
                      <a:lumMod val="75000"/>
                      <a:lumOff val="25000"/>
                    </a:prstClr>
                  </a:solidFill>
                  <a:cs typeface="メイリオ" pitchFamily="50" charset="-128"/>
                </a:rPr>
                <a:t>自動的にデータを収集し、レポートに反映することが可能</a:t>
              </a:r>
              <a:endParaRPr lang="en-US" altLang="ja-JP" sz="1050">
                <a:solidFill>
                  <a:prstClr val="black">
                    <a:lumMod val="75000"/>
                    <a:lumOff val="25000"/>
                  </a:prstClr>
                </a:solidFill>
                <a:cs typeface="メイリオ" pitchFamily="50" charset="-128"/>
              </a:endParaRPr>
            </a:p>
          </p:txBody>
        </p:sp>
        <p:sp>
          <p:nvSpPr>
            <p:cNvPr id="26" name="テキスト ボックス 25"/>
            <p:cNvSpPr txBox="1"/>
            <p:nvPr/>
          </p:nvSpPr>
          <p:spPr bwMode="black">
            <a:xfrm>
              <a:off x="1020431" y="4348037"/>
              <a:ext cx="476711" cy="194148"/>
            </a:xfrm>
            <a:prstGeom prst="rect">
              <a:avLst/>
            </a:prstGeom>
          </p:spPr>
          <p:txBody>
            <a:bodyPr wrap="none" lIns="0" tIns="0" rIns="0" bIns="0"/>
            <a:lstStyle/>
            <a:p>
              <a:pPr algn="ctr" defTabSz="685766">
                <a:defRPr/>
              </a:pPr>
              <a:r>
                <a:rPr lang="en-US" altLang="ja-JP" sz="1100" kern="0">
                  <a:solidFill>
                    <a:srgbClr val="77A233"/>
                  </a:solidFill>
                  <a:uFill>
                    <a:solidFill>
                      <a:srgbClr val="FFC000"/>
                    </a:solidFill>
                  </a:uFill>
                  <a:cs typeface="メイリオ" pitchFamily="50" charset="-128"/>
                </a:rPr>
                <a:t>Excel</a:t>
              </a:r>
            </a:p>
          </p:txBody>
        </p:sp>
        <p:sp>
          <p:nvSpPr>
            <p:cNvPr id="27" name="Freeform 393"/>
            <p:cNvSpPr>
              <a:spLocks noEditPoints="1"/>
            </p:cNvSpPr>
            <p:nvPr/>
          </p:nvSpPr>
          <p:spPr bwMode="auto">
            <a:xfrm>
              <a:off x="1088076" y="3857482"/>
              <a:ext cx="394791" cy="387129"/>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77A233"/>
            </a:solidFill>
            <a:ln>
              <a:noFill/>
            </a:ln>
          </p:spPr>
          <p:txBody>
            <a:bodyPr/>
            <a:lstStyle/>
            <a:p>
              <a:pPr>
                <a:defRPr/>
              </a:pPr>
              <a:endParaRPr lang="ja-JP" altLang="en-US" sz="1400" kern="0">
                <a:solidFill>
                  <a:sysClr val="windowText" lastClr="000000"/>
                </a:solidFill>
                <a:ea typeface="ＭＳ Ｐゴシック" pitchFamily="50" charset="-128"/>
              </a:endParaRPr>
            </a:p>
          </p:txBody>
        </p:sp>
        <p:pic>
          <p:nvPicPr>
            <p:cNvPr id="28" name="図 27"/>
            <p:cNvPicPr>
              <a:picLocks noChangeAspect="1"/>
            </p:cNvPicPr>
            <p:nvPr/>
          </p:nvPicPr>
          <p:blipFill>
            <a:blip r:embed="rId4" cstate="print"/>
            <a:stretch>
              <a:fillRect/>
            </a:stretch>
          </p:blipFill>
          <p:spPr>
            <a:xfrm>
              <a:off x="5160474" y="3596373"/>
              <a:ext cx="1980680" cy="1010301"/>
            </a:xfrm>
            <a:prstGeom prst="rect">
              <a:avLst/>
            </a:prstGeom>
            <a:ln>
              <a:solidFill>
                <a:schemeClr val="bg1">
                  <a:lumMod val="65000"/>
                </a:schemeClr>
              </a:solidFill>
            </a:ln>
          </p:spPr>
        </p:pic>
        <p:sp>
          <p:nvSpPr>
            <p:cNvPr id="29" name="テキスト ボックス 28"/>
            <p:cNvSpPr txBox="1"/>
            <p:nvPr/>
          </p:nvSpPr>
          <p:spPr>
            <a:xfrm>
              <a:off x="699769" y="1471673"/>
              <a:ext cx="3509429" cy="472808"/>
            </a:xfrm>
            <a:prstGeom prst="rect">
              <a:avLst/>
            </a:prstGeom>
          </p:spPr>
          <p:txBody>
            <a:bodyPr wrap="none" lIns="0" tIns="0" rIns="0" bIns="0" rtlCol="0" anchor="t" anchorCtr="0">
              <a:noAutofit/>
            </a:bodyPr>
            <a:lstStyle/>
            <a:p>
              <a:pPr>
                <a:lnSpc>
                  <a:spcPts val="1300"/>
                </a:lnSpc>
                <a:spcBef>
                  <a:spcPct val="20000"/>
                </a:spcBef>
                <a:buFont typeface="Wingdings" pitchFamily="2" charset="2"/>
                <a:buNone/>
              </a:pPr>
              <a:r>
                <a:rPr lang="ja-JP" altLang="en-US" sz="1050">
                  <a:solidFill>
                    <a:prstClr val="black">
                      <a:lumMod val="75000"/>
                      <a:lumOff val="25000"/>
                    </a:prstClr>
                  </a:solidFill>
                  <a:cs typeface="メイリオ" pitchFamily="50" charset="-128"/>
                </a:rPr>
                <a:t>作成されたレポートデータは明細データを積上げている為、</a:t>
              </a:r>
              <a:endParaRPr lang="en-US" altLang="ja-JP" sz="1050">
                <a:solidFill>
                  <a:prstClr val="black">
                    <a:lumMod val="75000"/>
                    <a:lumOff val="25000"/>
                  </a:prstClr>
                </a:solidFill>
                <a:cs typeface="メイリオ" pitchFamily="50" charset="-128"/>
              </a:endParaRPr>
            </a:p>
            <a:p>
              <a:pPr>
                <a:lnSpc>
                  <a:spcPts val="1300"/>
                </a:lnSpc>
                <a:spcBef>
                  <a:spcPct val="20000"/>
                </a:spcBef>
                <a:buFont typeface="Wingdings" pitchFamily="2" charset="2"/>
                <a:buNone/>
              </a:pPr>
              <a:r>
                <a:rPr lang="ja-JP" altLang="en-US" sz="1050">
                  <a:solidFill>
                    <a:prstClr val="black">
                      <a:lumMod val="75000"/>
                      <a:lumOff val="25000"/>
                    </a:prstClr>
                  </a:solidFill>
                  <a:cs typeface="メイリオ" pitchFamily="50" charset="-128"/>
                </a:rPr>
                <a:t>集計情報からドリルダウンして詳細情報まで確認が可能</a:t>
              </a:r>
              <a:endParaRPr lang="en-US" altLang="ja-JP" sz="1050">
                <a:solidFill>
                  <a:prstClr val="black">
                    <a:lumMod val="75000"/>
                    <a:lumOff val="25000"/>
                  </a:prstClr>
                </a:solidFill>
                <a:cs typeface="メイリオ" pitchFamily="50" charset="-128"/>
              </a:endParaRPr>
            </a:p>
          </p:txBody>
        </p:sp>
        <p:sp>
          <p:nvSpPr>
            <p:cNvPr id="30" name="Rectangle 94"/>
            <p:cNvSpPr>
              <a:spLocks noChangeArrowheads="1"/>
            </p:cNvSpPr>
            <p:nvPr/>
          </p:nvSpPr>
          <p:spPr bwMode="auto">
            <a:xfrm>
              <a:off x="642202" y="1124751"/>
              <a:ext cx="3559034" cy="284437"/>
            </a:xfrm>
            <a:prstGeom prst="rect">
              <a:avLst/>
            </a:prstGeom>
            <a:solidFill>
              <a:srgbClr val="007BC7"/>
            </a:solidFill>
            <a:ln w="25400" cap="flat" cmpd="sng" algn="ctr">
              <a:noFill/>
              <a:prstDash val="solid"/>
              <a:headEnd/>
              <a:tailEnd/>
            </a:ln>
            <a:effectLst/>
          </p:spPr>
          <p:txBody>
            <a:bodyPr lIns="36000" rIns="36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kern="0">
                  <a:solidFill>
                    <a:prstClr val="white"/>
                  </a:solidFill>
                  <a:latin typeface="メイリオ"/>
                  <a:ea typeface="メイリオ"/>
                  <a:cs typeface="メイリオ" pitchFamily="50" charset="-128"/>
                </a:rPr>
                <a:t>全体情報から詳細データまで</a:t>
              </a:r>
              <a:endParaRPr kumimoji="0" lang="ja-JP" altLang="en-US" sz="1600" b="0" i="0" u="none" strike="noStrike" kern="0" cap="none" spc="0" normalizeH="0" baseline="0" noProof="0">
                <a:ln>
                  <a:noFill/>
                </a:ln>
                <a:solidFill>
                  <a:prstClr val="white"/>
                </a:solidFill>
                <a:effectLst/>
                <a:uLnTx/>
                <a:uFillTx/>
                <a:latin typeface="メイリオ"/>
                <a:ea typeface="メイリオ"/>
                <a:cs typeface="メイリオ" pitchFamily="50" charset="-128"/>
              </a:endParaRPr>
            </a:p>
          </p:txBody>
        </p:sp>
        <p:sp>
          <p:nvSpPr>
            <p:cNvPr id="31" name="Rectangle 94"/>
            <p:cNvSpPr>
              <a:spLocks noChangeArrowheads="1"/>
            </p:cNvSpPr>
            <p:nvPr/>
          </p:nvSpPr>
          <p:spPr bwMode="auto">
            <a:xfrm>
              <a:off x="4325028" y="1116324"/>
              <a:ext cx="3497137" cy="292863"/>
            </a:xfrm>
            <a:prstGeom prst="rect">
              <a:avLst/>
            </a:prstGeom>
            <a:solidFill>
              <a:srgbClr val="007BC7"/>
            </a:solidFill>
            <a:ln w="25400" cap="flat" cmpd="sng" algn="ctr">
              <a:noFill/>
              <a:prstDash val="solid"/>
              <a:headEnd/>
              <a:tailEnd/>
            </a:ln>
            <a:effectLst/>
          </p:spPr>
          <p:txBody>
            <a:bodyPr lIns="36000" rIns="36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kern="0" noProof="0">
                  <a:solidFill>
                    <a:prstClr val="white"/>
                  </a:solidFill>
                  <a:latin typeface="メイリオ"/>
                  <a:ea typeface="メイリオ"/>
                  <a:cs typeface="メイリオ" pitchFamily="50" charset="-128"/>
                </a:rPr>
                <a:t>汎用的な</a:t>
              </a:r>
              <a:r>
                <a:rPr kumimoji="0" lang="ja-JP" altLang="en-US" sz="1600" b="0" i="0" u="none" strike="noStrike" kern="0" cap="none" spc="0" normalizeH="0" baseline="0" noProof="0">
                  <a:ln>
                    <a:noFill/>
                  </a:ln>
                  <a:solidFill>
                    <a:prstClr val="white"/>
                  </a:solidFill>
                  <a:effectLst/>
                  <a:uLnTx/>
                  <a:uFillTx/>
                  <a:latin typeface="メイリオ"/>
                  <a:ea typeface="メイリオ"/>
                  <a:cs typeface="メイリオ" pitchFamily="50" charset="-128"/>
                </a:rPr>
                <a:t>レイアウト作成</a:t>
              </a:r>
            </a:p>
          </p:txBody>
        </p:sp>
        <p:sp>
          <p:nvSpPr>
            <p:cNvPr id="32" name="Rectangle 94"/>
            <p:cNvSpPr>
              <a:spLocks noChangeArrowheads="1"/>
            </p:cNvSpPr>
            <p:nvPr/>
          </p:nvSpPr>
          <p:spPr bwMode="auto">
            <a:xfrm>
              <a:off x="735046" y="2824165"/>
              <a:ext cx="3497137" cy="254902"/>
            </a:xfrm>
            <a:prstGeom prst="rect">
              <a:avLst/>
            </a:prstGeom>
            <a:solidFill>
              <a:srgbClr val="007BC7"/>
            </a:solidFill>
            <a:ln w="25400" cap="flat" cmpd="sng" algn="ctr">
              <a:noFill/>
              <a:prstDash val="solid"/>
              <a:headEnd/>
              <a:tailEnd/>
            </a:ln>
            <a:effectLst/>
          </p:spPr>
          <p:txBody>
            <a:bodyPr lIns="36000" rIns="36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a:ln>
                    <a:noFill/>
                  </a:ln>
                  <a:solidFill>
                    <a:prstClr val="white"/>
                  </a:solidFill>
                  <a:effectLst/>
                  <a:uLnTx/>
                  <a:uFillTx/>
                  <a:latin typeface="メイリオ"/>
                  <a:ea typeface="メイリオ"/>
                  <a:cs typeface="メイリオ" pitchFamily="50" charset="-128"/>
                </a:rPr>
                <a:t>Excel</a:t>
              </a:r>
              <a:r>
                <a:rPr kumimoji="0" lang="ja-JP" altLang="en-US" sz="1600" b="0" i="0" u="none" strike="noStrike" kern="0" cap="none" spc="0" normalizeH="0" baseline="0" noProof="0">
                  <a:ln>
                    <a:noFill/>
                  </a:ln>
                  <a:solidFill>
                    <a:prstClr val="white"/>
                  </a:solidFill>
                  <a:effectLst/>
                  <a:uLnTx/>
                  <a:uFillTx/>
                  <a:latin typeface="メイリオ"/>
                  <a:ea typeface="メイリオ"/>
                  <a:cs typeface="メイリオ" pitchFamily="50" charset="-128"/>
                </a:rPr>
                <a:t> </a:t>
              </a:r>
              <a:r>
                <a:rPr kumimoji="0" lang="ja-JP" altLang="en-US" sz="1600" kern="0" noProof="0">
                  <a:solidFill>
                    <a:prstClr val="white"/>
                  </a:solidFill>
                  <a:latin typeface="メイリオ"/>
                  <a:ea typeface="メイリオ"/>
                  <a:cs typeface="メイリオ" pitchFamily="50" charset="-128"/>
                </a:rPr>
                <a:t>取込</a:t>
              </a:r>
              <a:r>
                <a:rPr kumimoji="0" lang="ja-JP" altLang="en-US" sz="1600" b="0" i="0" u="none" strike="noStrike" kern="0" cap="none" spc="0" normalizeH="0" baseline="0" noProof="0">
                  <a:ln>
                    <a:noFill/>
                  </a:ln>
                  <a:solidFill>
                    <a:prstClr val="white"/>
                  </a:solidFill>
                  <a:effectLst/>
                  <a:uLnTx/>
                  <a:uFillTx/>
                  <a:latin typeface="メイリオ"/>
                  <a:ea typeface="メイリオ"/>
                  <a:cs typeface="メイリオ" pitchFamily="50" charset="-128"/>
                </a:rPr>
                <a:t>機能</a:t>
              </a:r>
            </a:p>
          </p:txBody>
        </p:sp>
        <p:sp>
          <p:nvSpPr>
            <p:cNvPr id="33" name="Rectangle 94"/>
            <p:cNvSpPr>
              <a:spLocks noChangeArrowheads="1"/>
            </p:cNvSpPr>
            <p:nvPr/>
          </p:nvSpPr>
          <p:spPr bwMode="auto">
            <a:xfrm>
              <a:off x="4355976" y="2824165"/>
              <a:ext cx="3497137" cy="254902"/>
            </a:xfrm>
            <a:prstGeom prst="rect">
              <a:avLst/>
            </a:prstGeom>
            <a:solidFill>
              <a:srgbClr val="007BC7"/>
            </a:solidFill>
            <a:ln w="25400" cap="flat" cmpd="sng" algn="ctr">
              <a:noFill/>
              <a:prstDash val="solid"/>
              <a:headEnd/>
              <a:tailEnd/>
            </a:ln>
            <a:effectLst/>
          </p:spPr>
          <p:txBody>
            <a:bodyPr lIns="36000" rIns="36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prstClr val="white"/>
                  </a:solidFill>
                  <a:effectLst/>
                  <a:uLnTx/>
                  <a:uFillTx/>
                  <a:latin typeface="メイリオ"/>
                  <a:ea typeface="メイリオ"/>
                  <a:cs typeface="メイリオ" pitchFamily="50" charset="-128"/>
                </a:rPr>
                <a:t>他システムとのデータ連携</a:t>
              </a:r>
            </a:p>
          </p:txBody>
        </p:sp>
        <p:pic>
          <p:nvPicPr>
            <p:cNvPr id="34" name="図 33"/>
            <p:cNvPicPr>
              <a:picLocks noChangeAspect="1"/>
            </p:cNvPicPr>
            <p:nvPr/>
          </p:nvPicPr>
          <p:blipFill>
            <a:blip r:embed="rId5" cstate="print"/>
            <a:stretch>
              <a:fillRect/>
            </a:stretch>
          </p:blipFill>
          <p:spPr>
            <a:xfrm>
              <a:off x="1362282" y="1834106"/>
              <a:ext cx="2190050" cy="942904"/>
            </a:xfrm>
            <a:prstGeom prst="rect">
              <a:avLst/>
            </a:prstGeom>
          </p:spPr>
        </p:pic>
      </p:grpSp>
    </p:spTree>
    <p:extLst>
      <p:ext uri="{BB962C8B-B14F-4D97-AF65-F5344CB8AC3E}">
        <p14:creationId xmlns:p14="http://schemas.microsoft.com/office/powerpoint/2010/main" val="40425481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72</a:t>
            </a:fld>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6" name="テキスト プレースホルダー 5"/>
          <p:cNvSpPr>
            <a:spLocks noGrp="1"/>
          </p:cNvSpPr>
          <p:nvPr>
            <p:ph type="body" sz="quarter" idx="16"/>
          </p:nvPr>
        </p:nvSpPr>
        <p:spPr/>
        <p:txBody>
          <a:bodyPr/>
          <a:lstStyle/>
          <a:p>
            <a:r>
              <a:rPr lang="ja-JP" altLang="en-US" dirty="0"/>
              <a:t>特長２</a:t>
            </a:r>
          </a:p>
          <a:p>
            <a:endParaRPr kumimoji="1" lang="ja-JP" altLang="en-US" dirty="0"/>
          </a:p>
        </p:txBody>
      </p:sp>
      <p:sp>
        <p:nvSpPr>
          <p:cNvPr id="5" name="タイトル 4"/>
          <p:cNvSpPr>
            <a:spLocks noGrp="1"/>
          </p:cNvSpPr>
          <p:nvPr>
            <p:ph type="title"/>
          </p:nvPr>
        </p:nvSpPr>
        <p:spPr/>
        <p:txBody>
          <a:bodyPr/>
          <a:lstStyle/>
          <a:p>
            <a:r>
              <a:rPr lang="ja-JP" altLang="en-US"/>
              <a:t>グループ経営管理</a:t>
            </a:r>
            <a:endParaRPr kumimoji="1" lang="ja-JP" altLang="en-US"/>
          </a:p>
        </p:txBody>
      </p:sp>
      <p:sp>
        <p:nvSpPr>
          <p:cNvPr id="36" name="Rectangle 94"/>
          <p:cNvSpPr>
            <a:spLocks noChangeArrowheads="1"/>
          </p:cNvSpPr>
          <p:nvPr/>
        </p:nvSpPr>
        <p:spPr bwMode="auto">
          <a:xfrm>
            <a:off x="4490132" y="945718"/>
            <a:ext cx="3738286" cy="362733"/>
          </a:xfrm>
          <a:prstGeom prst="rect">
            <a:avLst/>
          </a:prstGeom>
          <a:solidFill>
            <a:srgbClr val="007BC7"/>
          </a:solidFill>
          <a:ln w="25400" cap="flat" cmpd="sng" algn="ctr">
            <a:noFill/>
            <a:prstDash val="solid"/>
            <a:headEnd/>
            <a:tailEnd/>
          </a:ln>
          <a:effectLst/>
        </p:spPr>
        <p:txBody>
          <a:bodyPr lIns="36000" rIns="36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a:ln>
                  <a:noFill/>
                </a:ln>
                <a:solidFill>
                  <a:prstClr val="white"/>
                </a:solidFill>
                <a:effectLst/>
                <a:uLnTx/>
                <a:uFillTx/>
                <a:latin typeface="メイリオ"/>
                <a:ea typeface="メイリオ"/>
                <a:cs typeface="メイリオ" pitchFamily="50" charset="-128"/>
              </a:rPr>
              <a:t>GEO</a:t>
            </a:r>
            <a:r>
              <a:rPr kumimoji="0" lang="ja-JP" altLang="en-US" sz="1600" kern="0">
                <a:solidFill>
                  <a:prstClr val="white"/>
                </a:solidFill>
                <a:latin typeface="メイリオ"/>
                <a:ea typeface="メイリオ"/>
                <a:cs typeface="メイリオ" pitchFamily="50" charset="-128"/>
              </a:rPr>
              <a:t> </a:t>
            </a:r>
            <a:r>
              <a:rPr kumimoji="0" lang="en-US" altLang="ja-JP" sz="1600" b="0" i="0" u="none" strike="noStrike" kern="0" cap="none" spc="0" normalizeH="0" baseline="0" noProof="0">
                <a:ln>
                  <a:noFill/>
                </a:ln>
                <a:solidFill>
                  <a:prstClr val="white"/>
                </a:solidFill>
                <a:effectLst/>
                <a:uLnTx/>
                <a:uFillTx/>
                <a:latin typeface="メイリオ"/>
                <a:ea typeface="メイリオ"/>
                <a:cs typeface="メイリオ" pitchFamily="50" charset="-128"/>
              </a:rPr>
              <a:t>MAP</a:t>
            </a:r>
            <a:endParaRPr kumimoji="0" lang="ja-JP" altLang="en-US" sz="1600" b="0" i="0" u="none" strike="noStrike" kern="0" cap="none" spc="0" normalizeH="0" baseline="0" noProof="0">
              <a:ln>
                <a:noFill/>
              </a:ln>
              <a:solidFill>
                <a:prstClr val="white"/>
              </a:solidFill>
              <a:effectLst/>
              <a:uLnTx/>
              <a:uFillTx/>
              <a:latin typeface="メイリオ"/>
              <a:ea typeface="メイリオ"/>
              <a:cs typeface="メイリオ" pitchFamily="50" charset="-128"/>
            </a:endParaRPr>
          </a:p>
        </p:txBody>
      </p:sp>
      <p:grpSp>
        <p:nvGrpSpPr>
          <p:cNvPr id="8" name="グループ化 7"/>
          <p:cNvGrpSpPr/>
          <p:nvPr/>
        </p:nvGrpSpPr>
        <p:grpSpPr>
          <a:xfrm>
            <a:off x="503548" y="985825"/>
            <a:ext cx="7789885" cy="3960621"/>
            <a:chOff x="503548" y="985825"/>
            <a:chExt cx="7789885" cy="3960621"/>
          </a:xfrm>
        </p:grpSpPr>
        <p:sp>
          <p:nvSpPr>
            <p:cNvPr id="68" name="Freeform 24"/>
            <p:cNvSpPr>
              <a:spLocks noEditPoints="1"/>
            </p:cNvSpPr>
            <p:nvPr/>
          </p:nvSpPr>
          <p:spPr bwMode="auto">
            <a:xfrm rot="5400000">
              <a:off x="1220042" y="3350457"/>
              <a:ext cx="1068349" cy="1834988"/>
            </a:xfrm>
            <a:custGeom>
              <a:avLst/>
              <a:gdLst>
                <a:gd name="T0" fmla="*/ 0 w 303"/>
                <a:gd name="T1" fmla="*/ 22 h 448"/>
                <a:gd name="T2" fmla="*/ 22 w 303"/>
                <a:gd name="T3" fmla="*/ 0 h 448"/>
                <a:gd name="T4" fmla="*/ 281 w 303"/>
                <a:gd name="T5" fmla="*/ 0 h 448"/>
                <a:gd name="T6" fmla="*/ 303 w 303"/>
                <a:gd name="T7" fmla="*/ 22 h 448"/>
                <a:gd name="T8" fmla="*/ 303 w 303"/>
                <a:gd name="T9" fmla="*/ 427 h 448"/>
                <a:gd name="T10" fmla="*/ 281 w 303"/>
                <a:gd name="T11" fmla="*/ 448 h 448"/>
                <a:gd name="T12" fmla="*/ 22 w 303"/>
                <a:gd name="T13" fmla="*/ 448 h 448"/>
                <a:gd name="T14" fmla="*/ 0 w 303"/>
                <a:gd name="T15" fmla="*/ 427 h 448"/>
                <a:gd name="T16" fmla="*/ 0 w 303"/>
                <a:gd name="T17" fmla="*/ 22 h 448"/>
                <a:gd name="T18" fmla="*/ 287 w 303"/>
                <a:gd name="T19" fmla="*/ 51 h 448"/>
                <a:gd name="T20" fmla="*/ 16 w 303"/>
                <a:gd name="T21" fmla="*/ 51 h 448"/>
                <a:gd name="T22" fmla="*/ 16 w 303"/>
                <a:gd name="T23" fmla="*/ 398 h 448"/>
                <a:gd name="T24" fmla="*/ 287 w 303"/>
                <a:gd name="T25" fmla="*/ 398 h 448"/>
                <a:gd name="T26" fmla="*/ 287 w 303"/>
                <a:gd name="T27" fmla="*/ 51 h 448"/>
                <a:gd name="T28" fmla="*/ 152 w 303"/>
                <a:gd name="T29" fmla="*/ 20 h 448"/>
                <a:gd name="T30" fmla="*/ 146 w 303"/>
                <a:gd name="T31" fmla="*/ 26 h 448"/>
                <a:gd name="T32" fmla="*/ 152 w 303"/>
                <a:gd name="T33" fmla="*/ 31 h 448"/>
                <a:gd name="T34" fmla="*/ 157 w 303"/>
                <a:gd name="T35" fmla="*/ 26 h 448"/>
                <a:gd name="T36" fmla="*/ 152 w 303"/>
                <a:gd name="T37" fmla="*/ 20 h 448"/>
                <a:gd name="T38" fmla="*/ 152 w 303"/>
                <a:gd name="T39" fmla="*/ 408 h 448"/>
                <a:gd name="T40" fmla="*/ 136 w 303"/>
                <a:gd name="T41" fmla="*/ 423 h 448"/>
                <a:gd name="T42" fmla="*/ 152 w 303"/>
                <a:gd name="T43" fmla="*/ 438 h 448"/>
                <a:gd name="T44" fmla="*/ 167 w 303"/>
                <a:gd name="T45" fmla="*/ 423 h 448"/>
                <a:gd name="T46" fmla="*/ 152 w 303"/>
                <a:gd name="T47" fmla="*/ 408 h 448"/>
                <a:gd name="T48" fmla="*/ 152 w 303"/>
                <a:gd name="T49" fmla="*/ 412 h 448"/>
                <a:gd name="T50" fmla="*/ 140 w 303"/>
                <a:gd name="T51" fmla="*/ 423 h 448"/>
                <a:gd name="T52" fmla="*/ 152 w 303"/>
                <a:gd name="T53" fmla="*/ 434 h 448"/>
                <a:gd name="T54" fmla="*/ 163 w 303"/>
                <a:gd name="T55" fmla="*/ 423 h 448"/>
                <a:gd name="T56" fmla="*/ 152 w 303"/>
                <a:gd name="T57" fmla="*/ 41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3" h="448">
                  <a:moveTo>
                    <a:pt x="0" y="22"/>
                  </a:moveTo>
                  <a:cubicBezTo>
                    <a:pt x="0" y="10"/>
                    <a:pt x="10" y="0"/>
                    <a:pt x="22" y="0"/>
                  </a:cubicBezTo>
                  <a:cubicBezTo>
                    <a:pt x="281" y="0"/>
                    <a:pt x="281" y="0"/>
                    <a:pt x="281" y="0"/>
                  </a:cubicBezTo>
                  <a:cubicBezTo>
                    <a:pt x="293" y="0"/>
                    <a:pt x="303" y="10"/>
                    <a:pt x="303" y="22"/>
                  </a:cubicBezTo>
                  <a:cubicBezTo>
                    <a:pt x="303" y="427"/>
                    <a:pt x="303" y="427"/>
                    <a:pt x="303" y="427"/>
                  </a:cubicBezTo>
                  <a:cubicBezTo>
                    <a:pt x="303" y="438"/>
                    <a:pt x="293" y="448"/>
                    <a:pt x="281" y="448"/>
                  </a:cubicBezTo>
                  <a:cubicBezTo>
                    <a:pt x="22" y="448"/>
                    <a:pt x="22" y="448"/>
                    <a:pt x="22" y="448"/>
                  </a:cubicBezTo>
                  <a:cubicBezTo>
                    <a:pt x="10" y="448"/>
                    <a:pt x="0" y="438"/>
                    <a:pt x="0" y="427"/>
                  </a:cubicBezTo>
                  <a:lnTo>
                    <a:pt x="0" y="22"/>
                  </a:lnTo>
                  <a:close/>
                  <a:moveTo>
                    <a:pt x="287" y="51"/>
                  </a:moveTo>
                  <a:cubicBezTo>
                    <a:pt x="16" y="51"/>
                    <a:pt x="16" y="51"/>
                    <a:pt x="16" y="51"/>
                  </a:cubicBezTo>
                  <a:cubicBezTo>
                    <a:pt x="16" y="398"/>
                    <a:pt x="16" y="398"/>
                    <a:pt x="16" y="398"/>
                  </a:cubicBezTo>
                  <a:cubicBezTo>
                    <a:pt x="287" y="398"/>
                    <a:pt x="287" y="398"/>
                    <a:pt x="287" y="398"/>
                  </a:cubicBezTo>
                  <a:lnTo>
                    <a:pt x="287" y="51"/>
                  </a:lnTo>
                  <a:close/>
                  <a:moveTo>
                    <a:pt x="152" y="20"/>
                  </a:moveTo>
                  <a:cubicBezTo>
                    <a:pt x="148" y="20"/>
                    <a:pt x="146" y="23"/>
                    <a:pt x="146" y="26"/>
                  </a:cubicBezTo>
                  <a:cubicBezTo>
                    <a:pt x="146" y="29"/>
                    <a:pt x="148" y="31"/>
                    <a:pt x="152" y="31"/>
                  </a:cubicBezTo>
                  <a:cubicBezTo>
                    <a:pt x="155" y="31"/>
                    <a:pt x="157" y="29"/>
                    <a:pt x="157" y="26"/>
                  </a:cubicBezTo>
                  <a:cubicBezTo>
                    <a:pt x="157" y="23"/>
                    <a:pt x="155" y="20"/>
                    <a:pt x="152" y="20"/>
                  </a:cubicBezTo>
                  <a:close/>
                  <a:moveTo>
                    <a:pt x="152" y="408"/>
                  </a:moveTo>
                  <a:cubicBezTo>
                    <a:pt x="143" y="408"/>
                    <a:pt x="136" y="415"/>
                    <a:pt x="136" y="423"/>
                  </a:cubicBezTo>
                  <a:cubicBezTo>
                    <a:pt x="136" y="431"/>
                    <a:pt x="143" y="438"/>
                    <a:pt x="152" y="438"/>
                  </a:cubicBezTo>
                  <a:cubicBezTo>
                    <a:pt x="160" y="438"/>
                    <a:pt x="167" y="431"/>
                    <a:pt x="167" y="423"/>
                  </a:cubicBezTo>
                  <a:cubicBezTo>
                    <a:pt x="167" y="415"/>
                    <a:pt x="160" y="408"/>
                    <a:pt x="152" y="408"/>
                  </a:cubicBezTo>
                  <a:close/>
                  <a:moveTo>
                    <a:pt x="152" y="412"/>
                  </a:moveTo>
                  <a:cubicBezTo>
                    <a:pt x="145" y="412"/>
                    <a:pt x="140" y="417"/>
                    <a:pt x="140" y="423"/>
                  </a:cubicBezTo>
                  <a:cubicBezTo>
                    <a:pt x="140" y="429"/>
                    <a:pt x="145" y="434"/>
                    <a:pt x="152" y="434"/>
                  </a:cubicBezTo>
                  <a:cubicBezTo>
                    <a:pt x="158" y="434"/>
                    <a:pt x="163" y="429"/>
                    <a:pt x="163" y="423"/>
                  </a:cubicBezTo>
                  <a:cubicBezTo>
                    <a:pt x="163" y="417"/>
                    <a:pt x="158" y="412"/>
                    <a:pt x="152" y="412"/>
                  </a:cubicBez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 name="テキスト ボックス 36"/>
            <p:cNvSpPr txBox="1"/>
            <p:nvPr/>
          </p:nvSpPr>
          <p:spPr>
            <a:xfrm>
              <a:off x="4607250" y="1388138"/>
              <a:ext cx="3686183" cy="602958"/>
            </a:xfrm>
            <a:prstGeom prst="rect">
              <a:avLst/>
            </a:prstGeom>
          </p:spPr>
          <p:txBody>
            <a:bodyPr wrap="none" lIns="0" tIns="0" rIns="0" bIns="0" rtlCol="0" anchor="t" anchorCtr="0">
              <a:noAutofit/>
            </a:bodyPr>
            <a:lstStyle/>
            <a:p>
              <a:pPr>
                <a:lnSpc>
                  <a:spcPts val="1300"/>
                </a:lnSpc>
                <a:spcBef>
                  <a:spcPct val="20000"/>
                </a:spcBef>
                <a:buFont typeface="Wingdings" pitchFamily="2" charset="2"/>
                <a:buNone/>
              </a:pPr>
              <a:r>
                <a:rPr lang="ja-JP" altLang="en-US" sz="1050">
                  <a:solidFill>
                    <a:prstClr val="black">
                      <a:lumMod val="75000"/>
                      <a:lumOff val="25000"/>
                    </a:prstClr>
                  </a:solidFill>
                  <a:cs typeface="メイリオ" pitchFamily="50" charset="-128"/>
                </a:rPr>
                <a:t>郵便番号や住所情報から地図情報へ自動マッピング</a:t>
              </a:r>
              <a:endParaRPr lang="en-US" altLang="ja-JP" sz="1050">
                <a:solidFill>
                  <a:prstClr val="black">
                    <a:lumMod val="75000"/>
                    <a:lumOff val="25000"/>
                  </a:prstClr>
                </a:solidFill>
                <a:cs typeface="メイリオ" pitchFamily="50" charset="-128"/>
              </a:endParaRPr>
            </a:p>
            <a:p>
              <a:pPr>
                <a:lnSpc>
                  <a:spcPts val="1300"/>
                </a:lnSpc>
                <a:spcBef>
                  <a:spcPct val="20000"/>
                </a:spcBef>
                <a:buFont typeface="Wingdings" pitchFamily="2" charset="2"/>
                <a:buNone/>
              </a:pPr>
              <a:r>
                <a:rPr lang="ja-JP" altLang="en-US" sz="1050">
                  <a:solidFill>
                    <a:prstClr val="black">
                      <a:lumMod val="75000"/>
                      <a:lumOff val="25000"/>
                    </a:prstClr>
                  </a:solidFill>
                  <a:cs typeface="メイリオ" pitchFamily="50" charset="-128"/>
                </a:rPr>
                <a:t>マッピング時に自動集計も可能 </a:t>
              </a:r>
              <a:endParaRPr lang="en-US" altLang="ja-JP" sz="1050">
                <a:solidFill>
                  <a:prstClr val="black">
                    <a:lumMod val="75000"/>
                    <a:lumOff val="25000"/>
                  </a:prstClr>
                </a:solidFill>
                <a:cs typeface="メイリオ" pitchFamily="50" charset="-128"/>
              </a:endParaRPr>
            </a:p>
            <a:p>
              <a:pPr>
                <a:lnSpc>
                  <a:spcPts val="1300"/>
                </a:lnSpc>
                <a:spcBef>
                  <a:spcPct val="20000"/>
                </a:spcBef>
                <a:buFont typeface="Wingdings" pitchFamily="2" charset="2"/>
                <a:buNone/>
              </a:pPr>
              <a:r>
                <a:rPr lang="ja-JP" altLang="en-US" sz="900">
                  <a:solidFill>
                    <a:prstClr val="black">
                      <a:lumMod val="75000"/>
                      <a:lumOff val="25000"/>
                    </a:prstClr>
                  </a:solidFill>
                  <a:cs typeface="メイリオ" pitchFamily="50" charset="-128"/>
                </a:rPr>
                <a:t>（</a:t>
              </a:r>
              <a:r>
                <a:rPr lang="en-US" altLang="ja-JP" sz="900">
                  <a:solidFill>
                    <a:prstClr val="black">
                      <a:lumMod val="75000"/>
                      <a:lumOff val="25000"/>
                    </a:prstClr>
                  </a:solidFill>
                  <a:cs typeface="メイリオ" pitchFamily="50" charset="-128"/>
                </a:rPr>
                <a:t>GEO</a:t>
              </a:r>
              <a:r>
                <a:rPr lang="ja-JP" altLang="en-US" sz="900">
                  <a:solidFill>
                    <a:prstClr val="black">
                      <a:lumMod val="75000"/>
                      <a:lumOff val="25000"/>
                    </a:prstClr>
                  </a:solidFill>
                  <a:cs typeface="メイリオ" pitchFamily="50" charset="-128"/>
                </a:rPr>
                <a:t>コーディングオプションはさらに詳細なマッピング条件設定も可）</a:t>
              </a:r>
              <a:endParaRPr lang="en-US" altLang="ja-JP" sz="900">
                <a:solidFill>
                  <a:prstClr val="black">
                    <a:lumMod val="75000"/>
                    <a:lumOff val="25000"/>
                  </a:prstClr>
                </a:solidFill>
                <a:cs typeface="メイリオ" pitchFamily="50" charset="-128"/>
              </a:endParaRPr>
            </a:p>
          </p:txBody>
        </p:sp>
        <p:sp>
          <p:nvSpPr>
            <p:cNvPr id="38" name="Rectangle 94"/>
            <p:cNvSpPr>
              <a:spLocks noChangeArrowheads="1"/>
            </p:cNvSpPr>
            <p:nvPr/>
          </p:nvSpPr>
          <p:spPr bwMode="auto">
            <a:xfrm>
              <a:off x="4478191" y="2939191"/>
              <a:ext cx="3673271" cy="325068"/>
            </a:xfrm>
            <a:prstGeom prst="rect">
              <a:avLst/>
            </a:prstGeom>
            <a:solidFill>
              <a:srgbClr val="007BC7"/>
            </a:solidFill>
            <a:ln w="25400" cap="flat" cmpd="sng" algn="ctr">
              <a:noFill/>
              <a:prstDash val="solid"/>
              <a:headEnd/>
              <a:tailEnd/>
            </a:ln>
            <a:effectLst/>
          </p:spPr>
          <p:txBody>
            <a:bodyPr lIns="36000" rIns="36000" anchor="ctr"/>
            <a:lstStyle/>
            <a:p>
              <a:pPr lvl="0" algn="ctr">
                <a:defRPr/>
              </a:pPr>
              <a:r>
                <a:rPr kumimoji="0" lang="ja-JP" altLang="en-US" sz="1600" kern="0">
                  <a:solidFill>
                    <a:schemeClr val="bg1"/>
                  </a:solidFill>
                  <a:cs typeface="メイリオ" pitchFamily="50" charset="-128"/>
                </a:rPr>
                <a:t>レポートオプション</a:t>
              </a:r>
              <a:endParaRPr lang="en-US" altLang="ja-JP" sz="1050" b="0" i="0" u="none" strike="noStrike" kern="0" cap="none" spc="0" normalizeH="0" baseline="0" noProof="0">
                <a:ln>
                  <a:noFill/>
                </a:ln>
                <a:solidFill>
                  <a:schemeClr val="bg1"/>
                </a:solidFill>
                <a:effectLst/>
                <a:uLnTx/>
                <a:uFillTx/>
                <a:latin typeface="メイリオ"/>
                <a:ea typeface="メイリオ"/>
                <a:cs typeface="メイリオ" pitchFamily="50" charset="-128"/>
              </a:endParaRPr>
            </a:p>
          </p:txBody>
        </p:sp>
        <p:sp>
          <p:nvSpPr>
            <p:cNvPr id="39" name="テキスト ボックス 38"/>
            <p:cNvSpPr txBox="1"/>
            <p:nvPr/>
          </p:nvSpPr>
          <p:spPr>
            <a:xfrm>
              <a:off x="4575712" y="3326982"/>
              <a:ext cx="3543247" cy="525836"/>
            </a:xfrm>
            <a:prstGeom prst="rect">
              <a:avLst/>
            </a:prstGeom>
          </p:spPr>
          <p:txBody>
            <a:bodyPr wrap="none" lIns="0" tIns="0" rIns="0" bIns="0" rtlCol="0" anchor="t" anchorCtr="0">
              <a:noAutofit/>
            </a:bodyPr>
            <a:lstStyle/>
            <a:p>
              <a:pPr>
                <a:lnSpc>
                  <a:spcPts val="1300"/>
                </a:lnSpc>
                <a:spcBef>
                  <a:spcPct val="20000"/>
                </a:spcBef>
              </a:pPr>
              <a:r>
                <a:rPr lang="ja-JP" altLang="en-US" sz="1050">
                  <a:solidFill>
                    <a:prstClr val="black">
                      <a:lumMod val="75000"/>
                      <a:lumOff val="25000"/>
                    </a:prstClr>
                  </a:solidFill>
                  <a:cs typeface="メイリオ" pitchFamily="50" charset="-128"/>
                </a:rPr>
                <a:t>複数の表やグラフ、地図等を組み合わせて</a:t>
              </a:r>
              <a:endParaRPr lang="en-US" altLang="ja-JP" sz="1050">
                <a:solidFill>
                  <a:prstClr val="black">
                    <a:lumMod val="75000"/>
                    <a:lumOff val="25000"/>
                  </a:prstClr>
                </a:solidFill>
                <a:cs typeface="メイリオ" pitchFamily="50" charset="-128"/>
              </a:endParaRPr>
            </a:p>
            <a:p>
              <a:pPr>
                <a:lnSpc>
                  <a:spcPts val="1300"/>
                </a:lnSpc>
                <a:spcBef>
                  <a:spcPct val="20000"/>
                </a:spcBef>
              </a:pPr>
              <a:r>
                <a:rPr lang="en-US" altLang="ja-JP" sz="1050">
                  <a:solidFill>
                    <a:prstClr val="black">
                      <a:lumMod val="75000"/>
                      <a:lumOff val="25000"/>
                    </a:prstClr>
                  </a:solidFill>
                  <a:cs typeface="メイリオ" pitchFamily="50" charset="-128"/>
                </a:rPr>
                <a:t>Excel</a:t>
              </a:r>
              <a:r>
                <a:rPr lang="ja-JP" altLang="en-US" sz="1050">
                  <a:solidFill>
                    <a:prstClr val="black">
                      <a:lumMod val="75000"/>
                      <a:lumOff val="25000"/>
                    </a:prstClr>
                  </a:solidFill>
                  <a:cs typeface="メイリオ" pitchFamily="50" charset="-128"/>
                </a:rPr>
                <a:t>ファイルもしくは</a:t>
              </a:r>
              <a:r>
                <a:rPr lang="en-US" altLang="ja-JP" sz="1050">
                  <a:solidFill>
                    <a:prstClr val="black">
                      <a:lumMod val="75000"/>
                      <a:lumOff val="25000"/>
                    </a:prstClr>
                  </a:solidFill>
                  <a:cs typeface="メイリオ" pitchFamily="50" charset="-128"/>
                </a:rPr>
                <a:t>PowerPoint</a:t>
              </a:r>
              <a:r>
                <a:rPr lang="ja-JP" altLang="en-US" sz="1050">
                  <a:solidFill>
                    <a:prstClr val="black">
                      <a:lumMod val="75000"/>
                      <a:lumOff val="25000"/>
                    </a:prstClr>
                  </a:solidFill>
                  <a:cs typeface="メイリオ" pitchFamily="50" charset="-128"/>
                </a:rPr>
                <a:t>ファイルに出力</a:t>
              </a:r>
            </a:p>
          </p:txBody>
        </p:sp>
        <p:pic>
          <p:nvPicPr>
            <p:cNvPr id="40" name="図 39"/>
            <p:cNvPicPr>
              <a:picLocks noChangeAspect="1"/>
            </p:cNvPicPr>
            <p:nvPr/>
          </p:nvPicPr>
          <p:blipFill>
            <a:blip r:embed="rId2" cstate="print"/>
            <a:stretch>
              <a:fillRect/>
            </a:stretch>
          </p:blipFill>
          <p:spPr>
            <a:xfrm>
              <a:off x="4963106" y="1970451"/>
              <a:ext cx="792412" cy="896093"/>
            </a:xfrm>
            <a:prstGeom prst="rect">
              <a:avLst/>
            </a:prstGeom>
          </p:spPr>
        </p:pic>
        <p:pic>
          <p:nvPicPr>
            <p:cNvPr id="41" name="図 40"/>
            <p:cNvPicPr>
              <a:picLocks noChangeAspect="1"/>
            </p:cNvPicPr>
            <p:nvPr/>
          </p:nvPicPr>
          <p:blipFill>
            <a:blip r:embed="rId3" cstate="print"/>
            <a:stretch>
              <a:fillRect/>
            </a:stretch>
          </p:blipFill>
          <p:spPr>
            <a:xfrm>
              <a:off x="6700597" y="1971120"/>
              <a:ext cx="876193" cy="905849"/>
            </a:xfrm>
            <a:prstGeom prst="rect">
              <a:avLst/>
            </a:prstGeom>
          </p:spPr>
        </p:pic>
        <p:sp>
          <p:nvSpPr>
            <p:cNvPr id="42" name="Rectangle 94"/>
            <p:cNvSpPr>
              <a:spLocks noChangeArrowheads="1"/>
            </p:cNvSpPr>
            <p:nvPr/>
          </p:nvSpPr>
          <p:spPr bwMode="auto">
            <a:xfrm>
              <a:off x="528805" y="2896716"/>
              <a:ext cx="3673271" cy="330226"/>
            </a:xfrm>
            <a:prstGeom prst="rect">
              <a:avLst/>
            </a:prstGeom>
            <a:solidFill>
              <a:srgbClr val="007BC7"/>
            </a:solidFill>
            <a:ln w="25400" cap="flat" cmpd="sng" algn="ctr">
              <a:noFill/>
              <a:prstDash val="solid"/>
              <a:headEnd/>
              <a:tailEnd/>
            </a:ln>
            <a:effectLst/>
          </p:spPr>
          <p:txBody>
            <a:bodyPr lIns="36000" rIns="36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prstClr val="white"/>
                  </a:solidFill>
                  <a:effectLst/>
                  <a:uLnTx/>
                  <a:uFillTx/>
                  <a:latin typeface="メイリオ"/>
                  <a:ea typeface="メイリオ"/>
                  <a:cs typeface="メイリオ" pitchFamily="50" charset="-128"/>
                </a:rPr>
                <a:t>モバイル</a:t>
              </a:r>
              <a:r>
                <a:rPr kumimoji="0" lang="ja-JP" altLang="en-US" sz="1600" kern="0" noProof="0">
                  <a:solidFill>
                    <a:prstClr val="white"/>
                  </a:solidFill>
                  <a:latin typeface="メイリオ"/>
                  <a:ea typeface="メイリオ"/>
                  <a:cs typeface="メイリオ" pitchFamily="50" charset="-128"/>
                </a:rPr>
                <a:t>対応</a:t>
              </a:r>
              <a:endParaRPr kumimoji="0" lang="ja-JP" altLang="en-US" sz="1050" b="0" i="0" u="none" strike="noStrike" kern="0" cap="none" spc="0" normalizeH="0" baseline="0" noProof="0">
                <a:ln>
                  <a:noFill/>
                </a:ln>
                <a:solidFill>
                  <a:prstClr val="white"/>
                </a:solidFill>
                <a:effectLst/>
                <a:uLnTx/>
                <a:uFillTx/>
                <a:latin typeface="メイリオ"/>
                <a:ea typeface="メイリオ"/>
                <a:cs typeface="メイリオ" pitchFamily="50" charset="-128"/>
              </a:endParaRPr>
            </a:p>
          </p:txBody>
        </p:sp>
        <p:grpSp>
          <p:nvGrpSpPr>
            <p:cNvPr id="46" name="グループ化 57"/>
            <p:cNvGrpSpPr/>
            <p:nvPr/>
          </p:nvGrpSpPr>
          <p:grpSpPr>
            <a:xfrm>
              <a:off x="2990242" y="3896510"/>
              <a:ext cx="520109" cy="867263"/>
              <a:chOff x="7370267" y="5316901"/>
              <a:chExt cx="576065" cy="960566"/>
            </a:xfrm>
          </p:grpSpPr>
          <p:pic>
            <p:nvPicPr>
              <p:cNvPr id="47" name="Picture 2"/>
              <p:cNvPicPr>
                <a:picLocks noChangeAspect="1" noChangeArrowheads="1"/>
              </p:cNvPicPr>
              <p:nvPr/>
            </p:nvPicPr>
            <p:blipFill>
              <a:blip r:embed="rId4" cstate="screen"/>
              <a:srcRect/>
              <a:stretch>
                <a:fillRect/>
              </a:stretch>
            </p:blipFill>
            <p:spPr bwMode="auto">
              <a:xfrm>
                <a:off x="7370267" y="5316901"/>
                <a:ext cx="576065" cy="960566"/>
              </a:xfrm>
              <a:prstGeom prst="rect">
                <a:avLst/>
              </a:prstGeom>
              <a:noFill/>
              <a:ln w="9525">
                <a:noFill/>
                <a:miter lim="800000"/>
                <a:headEnd/>
                <a:tailEnd/>
              </a:ln>
              <a:effectLst>
                <a:outerShdw blurRad="50800" dist="38100" dir="16200000" rotWithShape="0">
                  <a:prstClr val="black">
                    <a:alpha val="40000"/>
                  </a:prstClr>
                </a:outerShdw>
              </a:effectLst>
              <a:scene3d>
                <a:camera prst="orthographicFront"/>
                <a:lightRig rig="threePt" dir="t"/>
              </a:scene3d>
              <a:sp3d>
                <a:bevelT/>
              </a:sp3d>
            </p:spPr>
          </p:pic>
          <p:pic>
            <p:nvPicPr>
              <p:cNvPr id="48" name="Picture 2"/>
              <p:cNvPicPr>
                <a:picLocks noChangeAspect="1" noChangeArrowheads="1"/>
              </p:cNvPicPr>
              <p:nvPr/>
            </p:nvPicPr>
            <p:blipFill>
              <a:blip r:embed="rId5" cstate="print"/>
              <a:srcRect/>
              <a:stretch>
                <a:fillRect/>
              </a:stretch>
            </p:blipFill>
            <p:spPr bwMode="auto">
              <a:xfrm rot="16200000">
                <a:off x="7317755" y="5500450"/>
                <a:ext cx="564553" cy="364493"/>
              </a:xfrm>
              <a:prstGeom prst="rect">
                <a:avLst/>
              </a:prstGeom>
              <a:noFill/>
              <a:ln w="9525">
                <a:solidFill>
                  <a:srgbClr val="0033CC"/>
                </a:solidFill>
                <a:miter lim="800000"/>
                <a:headEnd/>
                <a:tailEnd/>
              </a:ln>
            </p:spPr>
          </p:pic>
        </p:grpSp>
        <p:sp>
          <p:nvSpPr>
            <p:cNvPr id="49" name="テキスト ボックス 48"/>
            <p:cNvSpPr txBox="1"/>
            <p:nvPr/>
          </p:nvSpPr>
          <p:spPr>
            <a:xfrm>
              <a:off x="593818" y="3290838"/>
              <a:ext cx="3686183" cy="418548"/>
            </a:xfrm>
            <a:prstGeom prst="rect">
              <a:avLst/>
            </a:prstGeom>
          </p:spPr>
          <p:txBody>
            <a:bodyPr wrap="none" lIns="0" tIns="0" rIns="0" bIns="0" rtlCol="0" anchor="t" anchorCtr="0">
              <a:noAutofit/>
            </a:bodyPr>
            <a:lstStyle/>
            <a:p>
              <a:pPr>
                <a:lnSpc>
                  <a:spcPts val="1300"/>
                </a:lnSpc>
                <a:spcBef>
                  <a:spcPct val="20000"/>
                </a:spcBef>
                <a:buFont typeface="Wingdings" pitchFamily="2" charset="2"/>
                <a:buNone/>
              </a:pPr>
              <a:r>
                <a:rPr lang="en-US" altLang="ja-JP" sz="1050" err="1">
                  <a:solidFill>
                    <a:prstClr val="black">
                      <a:lumMod val="75000"/>
                      <a:lumOff val="25000"/>
                    </a:prstClr>
                  </a:solidFill>
                  <a:cs typeface="メイリオ" pitchFamily="50" charset="-128"/>
                </a:rPr>
                <a:t>iPad</a:t>
              </a:r>
              <a:r>
                <a:rPr lang="en-US" altLang="ja-JP" sz="1050">
                  <a:solidFill>
                    <a:prstClr val="black">
                      <a:lumMod val="75000"/>
                      <a:lumOff val="25000"/>
                    </a:prstClr>
                  </a:solidFill>
                  <a:cs typeface="メイリオ" pitchFamily="50" charset="-128"/>
                </a:rPr>
                <a:t>/</a:t>
              </a:r>
              <a:r>
                <a:rPr lang="en-US" altLang="ja-JP" sz="1050" err="1">
                  <a:solidFill>
                    <a:prstClr val="black">
                      <a:lumMod val="75000"/>
                      <a:lumOff val="25000"/>
                    </a:prstClr>
                  </a:solidFill>
                  <a:cs typeface="メイリオ" pitchFamily="50" charset="-128"/>
                </a:rPr>
                <a:t>iPhone</a:t>
              </a:r>
              <a:r>
                <a:rPr lang="ja-JP" altLang="en-US" sz="1050">
                  <a:solidFill>
                    <a:prstClr val="black">
                      <a:lumMod val="75000"/>
                      <a:lumOff val="25000"/>
                    </a:prstClr>
                  </a:solidFill>
                  <a:cs typeface="メイリオ" pitchFamily="50" charset="-128"/>
                </a:rPr>
                <a:t>からグループ会社全体の経営情報（会計・人事</a:t>
              </a:r>
              <a:endParaRPr lang="en-US" altLang="ja-JP" sz="1050">
                <a:solidFill>
                  <a:prstClr val="black">
                    <a:lumMod val="75000"/>
                    <a:lumOff val="25000"/>
                  </a:prstClr>
                </a:solidFill>
                <a:cs typeface="メイリオ" pitchFamily="50" charset="-128"/>
              </a:endParaRPr>
            </a:p>
            <a:p>
              <a:pPr>
                <a:lnSpc>
                  <a:spcPts val="1300"/>
                </a:lnSpc>
                <a:spcBef>
                  <a:spcPct val="20000"/>
                </a:spcBef>
                <a:buFont typeface="Wingdings" pitchFamily="2" charset="2"/>
                <a:buNone/>
              </a:pPr>
              <a:r>
                <a:rPr lang="en-US" altLang="ja-JP" sz="1050">
                  <a:solidFill>
                    <a:prstClr val="black">
                      <a:lumMod val="75000"/>
                      <a:lumOff val="25000"/>
                    </a:prstClr>
                  </a:solidFill>
                  <a:cs typeface="メイリオ" pitchFamily="50" charset="-128"/>
                </a:rPr>
                <a:t>/</a:t>
              </a:r>
              <a:r>
                <a:rPr lang="ja-JP" altLang="en-US" sz="1050">
                  <a:solidFill>
                    <a:prstClr val="black">
                      <a:lumMod val="75000"/>
                      <a:lumOff val="25000"/>
                    </a:prstClr>
                  </a:solidFill>
                  <a:cs typeface="メイリオ" pitchFamily="50" charset="-128"/>
                </a:rPr>
                <a:t>給与）をいつでも、どこでも閲覧可能</a:t>
              </a:r>
              <a:endParaRPr lang="en-US" altLang="ja-JP" sz="1050">
                <a:solidFill>
                  <a:prstClr val="black">
                    <a:lumMod val="75000"/>
                    <a:lumOff val="25000"/>
                  </a:prstClr>
                </a:solidFill>
                <a:cs typeface="メイリオ" pitchFamily="50" charset="-128"/>
              </a:endParaRPr>
            </a:p>
          </p:txBody>
        </p:sp>
        <p:pic>
          <p:nvPicPr>
            <p:cNvPr id="50" name="図 49"/>
            <p:cNvPicPr>
              <a:picLocks noChangeAspect="1"/>
            </p:cNvPicPr>
            <p:nvPr/>
          </p:nvPicPr>
          <p:blipFill>
            <a:blip r:embed="rId6" cstate="print"/>
            <a:stretch>
              <a:fillRect/>
            </a:stretch>
          </p:blipFill>
          <p:spPr>
            <a:xfrm>
              <a:off x="4628331" y="3780529"/>
              <a:ext cx="1394546" cy="1105806"/>
            </a:xfrm>
            <a:prstGeom prst="rect">
              <a:avLst/>
            </a:prstGeom>
          </p:spPr>
        </p:pic>
        <p:pic>
          <p:nvPicPr>
            <p:cNvPr id="51" name="図 50"/>
            <p:cNvPicPr>
              <a:picLocks noChangeAspect="1"/>
            </p:cNvPicPr>
            <p:nvPr/>
          </p:nvPicPr>
          <p:blipFill>
            <a:blip r:embed="rId7" cstate="print"/>
            <a:stretch>
              <a:fillRect/>
            </a:stretch>
          </p:blipFill>
          <p:spPr>
            <a:xfrm>
              <a:off x="6428526" y="3717473"/>
              <a:ext cx="1148265" cy="1228973"/>
            </a:xfrm>
            <a:prstGeom prst="rect">
              <a:avLst/>
            </a:prstGeom>
          </p:spPr>
        </p:pic>
        <p:sp>
          <p:nvSpPr>
            <p:cNvPr id="52" name="Rectangle 94"/>
            <p:cNvSpPr>
              <a:spLocks noChangeArrowheads="1"/>
            </p:cNvSpPr>
            <p:nvPr/>
          </p:nvSpPr>
          <p:spPr bwMode="auto">
            <a:xfrm>
              <a:off x="503548" y="985825"/>
              <a:ext cx="3738286" cy="362733"/>
            </a:xfrm>
            <a:prstGeom prst="rect">
              <a:avLst/>
            </a:prstGeom>
            <a:solidFill>
              <a:srgbClr val="007BC7"/>
            </a:solidFill>
            <a:ln w="25400" cap="flat" cmpd="sng" algn="ctr">
              <a:noFill/>
              <a:prstDash val="solid"/>
              <a:headEnd/>
              <a:tailEnd/>
            </a:ln>
            <a:effectLst/>
          </p:spPr>
          <p:txBody>
            <a:bodyPr lIns="36000" rIns="36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prstClr val="white"/>
                  </a:solidFill>
                  <a:effectLst/>
                  <a:uLnTx/>
                  <a:uFillTx/>
                  <a:latin typeface="メイリオ"/>
                  <a:ea typeface="メイリオ"/>
                  <a:cs typeface="メイリオ" pitchFamily="50" charset="-128"/>
                </a:rPr>
                <a:t>チャットアプリ連携やメール送信可</a:t>
              </a:r>
            </a:p>
          </p:txBody>
        </p:sp>
        <p:sp>
          <p:nvSpPr>
            <p:cNvPr id="53" name="テキスト ボックス 52"/>
            <p:cNvSpPr txBox="1"/>
            <p:nvPr/>
          </p:nvSpPr>
          <p:spPr>
            <a:xfrm>
              <a:off x="704940" y="1418821"/>
              <a:ext cx="3510738" cy="278691"/>
            </a:xfrm>
            <a:prstGeom prst="rect">
              <a:avLst/>
            </a:prstGeom>
          </p:spPr>
          <p:txBody>
            <a:bodyPr wrap="none" lIns="0" tIns="0" rIns="0" bIns="0" rtlCol="0" anchor="t" anchorCtr="0">
              <a:normAutofit/>
            </a:bodyPr>
            <a:lstStyle/>
            <a:p>
              <a:pPr lvl="0">
                <a:lnSpc>
                  <a:spcPts val="1300"/>
                </a:lnSpc>
                <a:spcBef>
                  <a:spcPct val="20000"/>
                </a:spcBef>
                <a:defRPr/>
              </a:pPr>
              <a:r>
                <a:rPr kumimoji="0" lang="ja-JP" altLang="en-US" sz="1050" kern="0">
                  <a:solidFill>
                    <a:prstClr val="black">
                      <a:lumMod val="75000"/>
                      <a:lumOff val="25000"/>
                    </a:prstClr>
                  </a:solidFill>
                  <a:cs typeface="メイリオ" pitchFamily="50" charset="-128"/>
                </a:rPr>
                <a:t>チャットアプリやメールにメッセージや画像を送信可能</a:t>
              </a:r>
              <a:endParaRPr kumimoji="0" lang="ja-JP" altLang="en-US" b="0" i="0" u="none" strike="noStrike" kern="0" cap="none" spc="0" normalizeH="0" baseline="0" noProof="0">
                <a:ln>
                  <a:noFill/>
                </a:ln>
                <a:solidFill>
                  <a:prstClr val="black">
                    <a:lumMod val="75000"/>
                    <a:lumOff val="25000"/>
                  </a:prstClr>
                </a:solidFill>
                <a:effectLst/>
                <a:uLnTx/>
                <a:uFillTx/>
              </a:endParaRPr>
            </a:p>
          </p:txBody>
        </p:sp>
        <p:pic>
          <p:nvPicPr>
            <p:cNvPr id="67" name="図 66"/>
            <p:cNvPicPr>
              <a:picLocks noChangeAspect="1"/>
            </p:cNvPicPr>
            <p:nvPr/>
          </p:nvPicPr>
          <p:blipFill>
            <a:blip r:embed="rId8"/>
            <a:stretch>
              <a:fillRect/>
            </a:stretch>
          </p:blipFill>
          <p:spPr>
            <a:xfrm>
              <a:off x="1108200" y="3942407"/>
              <a:ext cx="1317908" cy="669991"/>
            </a:xfrm>
            <a:prstGeom prst="rect">
              <a:avLst/>
            </a:prstGeom>
            <a:ln>
              <a:solidFill>
                <a:schemeClr val="tx1">
                  <a:lumMod val="50000"/>
                  <a:lumOff val="50000"/>
                </a:schemeClr>
              </a:solidFill>
            </a:ln>
          </p:spPr>
        </p:pic>
        <p:pic>
          <p:nvPicPr>
            <p:cNvPr id="43" name="図 4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8734" y="1718086"/>
              <a:ext cx="1239374" cy="224010"/>
            </a:xfrm>
            <a:prstGeom prst="rect">
              <a:avLst/>
            </a:prstGeom>
          </p:spPr>
        </p:pic>
        <p:pic>
          <p:nvPicPr>
            <p:cNvPr id="44" name="図 43"/>
            <p:cNvPicPr>
              <a:picLocks noChangeAspect="1"/>
            </p:cNvPicPr>
            <p:nvPr/>
          </p:nvPicPr>
          <p:blipFill rotWithShape="1">
            <a:blip r:embed="rId10"/>
            <a:srcRect r="45422"/>
            <a:stretch/>
          </p:blipFill>
          <p:spPr>
            <a:xfrm>
              <a:off x="580849" y="1969091"/>
              <a:ext cx="1167259" cy="829475"/>
            </a:xfrm>
            <a:prstGeom prst="rect">
              <a:avLst/>
            </a:prstGeom>
            <a:ln>
              <a:solidFill>
                <a:schemeClr val="bg1">
                  <a:lumMod val="65000"/>
                </a:schemeClr>
              </a:solidFill>
            </a:ln>
          </p:spPr>
        </p:pic>
        <p:sp>
          <p:nvSpPr>
            <p:cNvPr id="45" name="右矢印 44"/>
            <p:cNvSpPr/>
            <p:nvPr/>
          </p:nvSpPr>
          <p:spPr>
            <a:xfrm>
              <a:off x="1885133" y="2004192"/>
              <a:ext cx="360000" cy="216000"/>
            </a:xfrm>
            <a:prstGeom prst="rightArrow">
              <a:avLst/>
            </a:prstGeom>
            <a:solidFill>
              <a:srgbClr val="EE55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69" name="右矢印 68"/>
            <p:cNvSpPr/>
            <p:nvPr/>
          </p:nvSpPr>
          <p:spPr>
            <a:xfrm>
              <a:off x="1886092" y="2522393"/>
              <a:ext cx="360000" cy="216000"/>
            </a:xfrm>
            <a:prstGeom prst="rightArrow">
              <a:avLst/>
            </a:prstGeom>
            <a:solidFill>
              <a:srgbClr val="EE55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70" name="Freeform 23"/>
            <p:cNvSpPr>
              <a:spLocks noEditPoints="1"/>
            </p:cNvSpPr>
            <p:nvPr/>
          </p:nvSpPr>
          <p:spPr bwMode="auto">
            <a:xfrm>
              <a:off x="2316155" y="1812931"/>
              <a:ext cx="578969" cy="446965"/>
            </a:xfrm>
            <a:custGeom>
              <a:avLst/>
              <a:gdLst>
                <a:gd name="T0" fmla="*/ 416 w 416"/>
                <a:gd name="T1" fmla="*/ 42 h 323"/>
                <a:gd name="T2" fmla="*/ 416 w 416"/>
                <a:gd name="T3" fmla="*/ 165 h 323"/>
                <a:gd name="T4" fmla="*/ 374 w 416"/>
                <a:gd name="T5" fmla="*/ 207 h 323"/>
                <a:gd name="T6" fmla="*/ 335 w 416"/>
                <a:gd name="T7" fmla="*/ 207 h 323"/>
                <a:gd name="T8" fmla="*/ 357 w 416"/>
                <a:gd name="T9" fmla="*/ 268 h 323"/>
                <a:gd name="T10" fmla="*/ 287 w 416"/>
                <a:gd name="T11" fmla="*/ 207 h 323"/>
                <a:gd name="T12" fmla="*/ 143 w 416"/>
                <a:gd name="T13" fmla="*/ 207 h 323"/>
                <a:gd name="T14" fmla="*/ 101 w 416"/>
                <a:gd name="T15" fmla="*/ 165 h 323"/>
                <a:gd name="T16" fmla="*/ 101 w 416"/>
                <a:gd name="T17" fmla="*/ 42 h 323"/>
                <a:gd name="T18" fmla="*/ 143 w 416"/>
                <a:gd name="T19" fmla="*/ 0 h 323"/>
                <a:gd name="T20" fmla="*/ 374 w 416"/>
                <a:gd name="T21" fmla="*/ 0 h 323"/>
                <a:gd name="T22" fmla="*/ 416 w 416"/>
                <a:gd name="T23" fmla="*/ 42 h 323"/>
                <a:gd name="T24" fmla="*/ 91 w 416"/>
                <a:gd name="T25" fmla="*/ 165 h 323"/>
                <a:gd name="T26" fmla="*/ 91 w 416"/>
                <a:gd name="T27" fmla="*/ 122 h 323"/>
                <a:gd name="T28" fmla="*/ 42 w 416"/>
                <a:gd name="T29" fmla="*/ 122 h 323"/>
                <a:gd name="T30" fmla="*/ 0 w 416"/>
                <a:gd name="T31" fmla="*/ 164 h 323"/>
                <a:gd name="T32" fmla="*/ 0 w 416"/>
                <a:gd name="T33" fmla="*/ 235 h 323"/>
                <a:gd name="T34" fmla="*/ 42 w 416"/>
                <a:gd name="T35" fmla="*/ 277 h 323"/>
                <a:gd name="T36" fmla="*/ 61 w 416"/>
                <a:gd name="T37" fmla="*/ 277 h 323"/>
                <a:gd name="T38" fmla="*/ 45 w 416"/>
                <a:gd name="T39" fmla="*/ 323 h 323"/>
                <a:gd name="T40" fmla="*/ 97 w 416"/>
                <a:gd name="T41" fmla="*/ 277 h 323"/>
                <a:gd name="T42" fmla="*/ 194 w 416"/>
                <a:gd name="T43" fmla="*/ 277 h 323"/>
                <a:gd name="T44" fmla="*/ 236 w 416"/>
                <a:gd name="T45" fmla="*/ 235 h 323"/>
                <a:gd name="T46" fmla="*/ 236 w 416"/>
                <a:gd name="T47" fmla="*/ 218 h 323"/>
                <a:gd name="T48" fmla="*/ 143 w 416"/>
                <a:gd name="T49" fmla="*/ 218 h 323"/>
                <a:gd name="T50" fmla="*/ 91 w 416"/>
                <a:gd name="T51" fmla="*/ 165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16" h="323">
                  <a:moveTo>
                    <a:pt x="416" y="42"/>
                  </a:moveTo>
                  <a:cubicBezTo>
                    <a:pt x="416" y="165"/>
                    <a:pt x="416" y="165"/>
                    <a:pt x="416" y="165"/>
                  </a:cubicBezTo>
                  <a:cubicBezTo>
                    <a:pt x="416" y="189"/>
                    <a:pt x="397" y="207"/>
                    <a:pt x="374" y="207"/>
                  </a:cubicBezTo>
                  <a:cubicBezTo>
                    <a:pt x="335" y="207"/>
                    <a:pt x="335" y="207"/>
                    <a:pt x="335" y="207"/>
                  </a:cubicBezTo>
                  <a:cubicBezTo>
                    <a:pt x="337" y="231"/>
                    <a:pt x="343" y="253"/>
                    <a:pt x="357" y="268"/>
                  </a:cubicBezTo>
                  <a:cubicBezTo>
                    <a:pt x="339" y="268"/>
                    <a:pt x="296" y="249"/>
                    <a:pt x="287" y="207"/>
                  </a:cubicBezTo>
                  <a:cubicBezTo>
                    <a:pt x="143" y="207"/>
                    <a:pt x="143" y="207"/>
                    <a:pt x="143" y="207"/>
                  </a:cubicBezTo>
                  <a:cubicBezTo>
                    <a:pt x="120" y="207"/>
                    <a:pt x="101" y="189"/>
                    <a:pt x="101" y="165"/>
                  </a:cubicBezTo>
                  <a:cubicBezTo>
                    <a:pt x="101" y="42"/>
                    <a:pt x="101" y="42"/>
                    <a:pt x="101" y="42"/>
                  </a:cubicBezTo>
                  <a:cubicBezTo>
                    <a:pt x="101" y="19"/>
                    <a:pt x="120" y="0"/>
                    <a:pt x="143" y="0"/>
                  </a:cubicBezTo>
                  <a:cubicBezTo>
                    <a:pt x="374" y="0"/>
                    <a:pt x="374" y="0"/>
                    <a:pt x="374" y="0"/>
                  </a:cubicBezTo>
                  <a:cubicBezTo>
                    <a:pt x="397" y="0"/>
                    <a:pt x="416" y="19"/>
                    <a:pt x="416" y="42"/>
                  </a:cubicBezTo>
                  <a:close/>
                  <a:moveTo>
                    <a:pt x="91" y="165"/>
                  </a:moveTo>
                  <a:cubicBezTo>
                    <a:pt x="91" y="122"/>
                    <a:pt x="91" y="122"/>
                    <a:pt x="91" y="122"/>
                  </a:cubicBezTo>
                  <a:cubicBezTo>
                    <a:pt x="42" y="122"/>
                    <a:pt x="42" y="122"/>
                    <a:pt x="42" y="122"/>
                  </a:cubicBezTo>
                  <a:cubicBezTo>
                    <a:pt x="19" y="122"/>
                    <a:pt x="0" y="141"/>
                    <a:pt x="0" y="164"/>
                  </a:cubicBezTo>
                  <a:cubicBezTo>
                    <a:pt x="0" y="235"/>
                    <a:pt x="0" y="235"/>
                    <a:pt x="0" y="235"/>
                  </a:cubicBezTo>
                  <a:cubicBezTo>
                    <a:pt x="0" y="259"/>
                    <a:pt x="19" y="277"/>
                    <a:pt x="42" y="277"/>
                  </a:cubicBezTo>
                  <a:cubicBezTo>
                    <a:pt x="61" y="277"/>
                    <a:pt x="61" y="277"/>
                    <a:pt x="61" y="277"/>
                  </a:cubicBezTo>
                  <a:cubicBezTo>
                    <a:pt x="60" y="295"/>
                    <a:pt x="55" y="311"/>
                    <a:pt x="45" y="323"/>
                  </a:cubicBezTo>
                  <a:cubicBezTo>
                    <a:pt x="58" y="323"/>
                    <a:pt x="90" y="309"/>
                    <a:pt x="97" y="277"/>
                  </a:cubicBezTo>
                  <a:cubicBezTo>
                    <a:pt x="194" y="277"/>
                    <a:pt x="194" y="277"/>
                    <a:pt x="194" y="277"/>
                  </a:cubicBezTo>
                  <a:cubicBezTo>
                    <a:pt x="217" y="277"/>
                    <a:pt x="236" y="259"/>
                    <a:pt x="236" y="235"/>
                  </a:cubicBezTo>
                  <a:cubicBezTo>
                    <a:pt x="236" y="218"/>
                    <a:pt x="236" y="218"/>
                    <a:pt x="236" y="218"/>
                  </a:cubicBezTo>
                  <a:cubicBezTo>
                    <a:pt x="143" y="218"/>
                    <a:pt x="143" y="218"/>
                    <a:pt x="143" y="218"/>
                  </a:cubicBezTo>
                  <a:cubicBezTo>
                    <a:pt x="114" y="218"/>
                    <a:pt x="91" y="194"/>
                    <a:pt x="91" y="1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 name="テキスト ボックス 70"/>
            <p:cNvSpPr txBox="1"/>
            <p:nvPr/>
          </p:nvSpPr>
          <p:spPr>
            <a:xfrm>
              <a:off x="2961831" y="1726235"/>
              <a:ext cx="1790189" cy="1169551"/>
            </a:xfrm>
            <a:prstGeom prst="rect">
              <a:avLst/>
            </a:prstGeom>
            <a:noFill/>
          </p:spPr>
          <p:txBody>
            <a:bodyPr wrap="square" rtlCol="0">
              <a:spAutoFit/>
            </a:bodyPr>
            <a:lstStyle/>
            <a:p>
              <a:pPr marL="171450" indent="-171450" fontAlgn="ctr">
                <a:buFont typeface="Arial" panose="020B0604020202020204" pitchFamily="34" charset="0"/>
                <a:buChar char="•"/>
              </a:pPr>
              <a:r>
                <a:rPr lang="ja-JP" altLang="ja-JP" sz="1000" b="1"/>
                <a:t>チャットワーク</a:t>
              </a:r>
            </a:p>
            <a:p>
              <a:pPr marL="171450" indent="-171450" fontAlgn="ctr">
                <a:buFont typeface="Arial" panose="020B0604020202020204" pitchFamily="34" charset="0"/>
                <a:buChar char="•"/>
              </a:pPr>
              <a:r>
                <a:rPr lang="en-US" altLang="ja-JP" sz="1000" b="1"/>
                <a:t>LINE WORKS</a:t>
              </a:r>
              <a:endParaRPr lang="ja-JP" altLang="ja-JP" sz="1000" b="1"/>
            </a:p>
            <a:p>
              <a:pPr marL="171450" indent="-171450" fontAlgn="ctr">
                <a:buFont typeface="Arial" panose="020B0604020202020204" pitchFamily="34" charset="0"/>
                <a:buChar char="•"/>
              </a:pPr>
              <a:r>
                <a:rPr lang="en-US" altLang="ja-JP" sz="1000" b="1"/>
                <a:t>Slack</a:t>
              </a:r>
              <a:endParaRPr lang="ja-JP" altLang="ja-JP" sz="1000" b="1"/>
            </a:p>
            <a:p>
              <a:pPr marL="171450" indent="-171450" fontAlgn="ctr">
                <a:buFont typeface="Arial" panose="020B0604020202020204" pitchFamily="34" charset="0"/>
                <a:buChar char="•"/>
              </a:pPr>
              <a:r>
                <a:rPr lang="ja-JP" altLang="ja-JP" sz="1000" b="1"/>
                <a:t>アクリート</a:t>
              </a:r>
              <a:r>
                <a:rPr lang="en-US" altLang="ja-JP" sz="1000" b="1"/>
                <a:t>SMS</a:t>
              </a:r>
              <a:endParaRPr lang="ja-JP" altLang="ja-JP" sz="1000" b="1"/>
            </a:p>
            <a:p>
              <a:pPr marL="171450" indent="-171450" fontAlgn="ctr">
                <a:buFont typeface="Arial" panose="020B0604020202020204" pitchFamily="34" charset="0"/>
                <a:buChar char="•"/>
              </a:pPr>
              <a:r>
                <a:rPr lang="en-US" altLang="ja-JP" sz="1000" b="1"/>
                <a:t>direct</a:t>
              </a:r>
              <a:endParaRPr lang="ja-JP" altLang="ja-JP" sz="1000" b="1"/>
            </a:p>
            <a:p>
              <a:pPr marL="171450" indent="-171450" fontAlgn="ctr">
                <a:buFont typeface="Arial" panose="020B0604020202020204" pitchFamily="34" charset="0"/>
                <a:buChar char="•"/>
              </a:pPr>
              <a:r>
                <a:rPr lang="en-US" altLang="ja-JP" sz="1000" b="1"/>
                <a:t>WeChat Work</a:t>
              </a:r>
              <a:endParaRPr lang="ja-JP" altLang="ja-JP" sz="1000" b="1"/>
            </a:p>
            <a:p>
              <a:pPr marL="171450" indent="-171450" fontAlgn="ctr">
                <a:buFont typeface="Arial" panose="020B0604020202020204" pitchFamily="34" charset="0"/>
                <a:buChar char="•"/>
              </a:pPr>
              <a:r>
                <a:rPr lang="en-US" altLang="ja-JP" sz="1000" b="1"/>
                <a:t>LINE</a:t>
              </a:r>
              <a:endParaRPr lang="ja-JP" altLang="ja-JP" sz="1000" b="1"/>
            </a:p>
          </p:txBody>
        </p:sp>
        <p:sp>
          <p:nvSpPr>
            <p:cNvPr id="72" name="Freeform 36"/>
            <p:cNvSpPr>
              <a:spLocks noEditPoints="1"/>
            </p:cNvSpPr>
            <p:nvPr/>
          </p:nvSpPr>
          <p:spPr bwMode="auto">
            <a:xfrm>
              <a:off x="2381602" y="2486389"/>
              <a:ext cx="444718" cy="310094"/>
            </a:xfrm>
            <a:custGeom>
              <a:avLst/>
              <a:gdLst>
                <a:gd name="T0" fmla="*/ 9 w 454"/>
                <a:gd name="T1" fmla="*/ 0 h 303"/>
                <a:gd name="T2" fmla="*/ 313 w 454"/>
                <a:gd name="T3" fmla="*/ 106 h 303"/>
                <a:gd name="T4" fmla="*/ 140 w 454"/>
                <a:gd name="T5" fmla="*/ 106 h 303"/>
                <a:gd name="T6" fmla="*/ 327 w 454"/>
                <a:gd name="T7" fmla="*/ 156 h 303"/>
                <a:gd name="T8" fmla="*/ 127 w 454"/>
                <a:gd name="T9" fmla="*/ 156 h 303"/>
                <a:gd name="T10" fmla="*/ 0 w 454"/>
                <a:gd name="T11" fmla="*/ 8 h 303"/>
                <a:gd name="T12" fmla="*/ 454 w 454"/>
                <a:gd name="T13" fmla="*/ 303 h 303"/>
                <a:gd name="T14" fmla="*/ 319 w 454"/>
                <a:gd name="T15" fmla="*/ 116 h 303"/>
                <a:gd name="T16" fmla="*/ 227 w 454"/>
                <a:gd name="T17" fmla="*/ 245 h 303"/>
                <a:gd name="T18" fmla="*/ 227 w 454"/>
                <a:gd name="T19" fmla="*/ 67 h 303"/>
                <a:gd name="T20" fmla="*/ 277 w 454"/>
                <a:gd name="T21" fmla="*/ 121 h 303"/>
                <a:gd name="T22" fmla="*/ 229 w 454"/>
                <a:gd name="T23" fmla="*/ 96 h 303"/>
                <a:gd name="T24" fmla="*/ 173 w 454"/>
                <a:gd name="T25" fmla="*/ 127 h 303"/>
                <a:gd name="T26" fmla="*/ 181 w 454"/>
                <a:gd name="T27" fmla="*/ 200 h 303"/>
                <a:gd name="T28" fmla="*/ 258 w 454"/>
                <a:gd name="T29" fmla="*/ 208 h 303"/>
                <a:gd name="T30" fmla="*/ 240 w 454"/>
                <a:gd name="T31" fmla="*/ 199 h 303"/>
                <a:gd name="T32" fmla="*/ 192 w 454"/>
                <a:gd name="T33" fmla="*/ 190 h 303"/>
                <a:gd name="T34" fmla="*/ 187 w 454"/>
                <a:gd name="T35" fmla="*/ 133 h 303"/>
                <a:gd name="T36" fmla="*/ 229 w 454"/>
                <a:gd name="T37" fmla="*/ 109 h 303"/>
                <a:gd name="T38" fmla="*/ 263 w 454"/>
                <a:gd name="T39" fmla="*/ 128 h 303"/>
                <a:gd name="T40" fmla="*/ 265 w 454"/>
                <a:gd name="T41" fmla="*/ 166 h 303"/>
                <a:gd name="T42" fmla="*/ 252 w 454"/>
                <a:gd name="T43" fmla="*/ 163 h 303"/>
                <a:gd name="T44" fmla="*/ 242 w 454"/>
                <a:gd name="T45" fmla="*/ 124 h 303"/>
                <a:gd name="T46" fmla="*/ 202 w 454"/>
                <a:gd name="T47" fmla="*/ 133 h 303"/>
                <a:gd name="T48" fmla="*/ 200 w 454"/>
                <a:gd name="T49" fmla="*/ 178 h 303"/>
                <a:gd name="T50" fmla="*/ 240 w 454"/>
                <a:gd name="T51" fmla="*/ 177 h 303"/>
                <a:gd name="T52" fmla="*/ 247 w 454"/>
                <a:gd name="T53" fmla="*/ 184 h 303"/>
                <a:gd name="T54" fmla="*/ 271 w 454"/>
                <a:gd name="T55" fmla="*/ 181 h 303"/>
                <a:gd name="T56" fmla="*/ 284 w 454"/>
                <a:gd name="T57" fmla="*/ 148 h 303"/>
                <a:gd name="T58" fmla="*/ 214 w 454"/>
                <a:gd name="T59" fmla="*/ 142 h 303"/>
                <a:gd name="T60" fmla="*/ 237 w 454"/>
                <a:gd name="T61" fmla="*/ 137 h 303"/>
                <a:gd name="T62" fmla="*/ 232 w 454"/>
                <a:gd name="T63" fmla="*/ 168 h 303"/>
                <a:gd name="T64" fmla="*/ 209 w 454"/>
                <a:gd name="T65" fmla="*/ 158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4" h="303">
                  <a:moveTo>
                    <a:pt x="140" y="106"/>
                  </a:moveTo>
                  <a:cubicBezTo>
                    <a:pt x="9" y="0"/>
                    <a:pt x="9" y="0"/>
                    <a:pt x="9" y="0"/>
                  </a:cubicBezTo>
                  <a:cubicBezTo>
                    <a:pt x="444" y="0"/>
                    <a:pt x="444" y="0"/>
                    <a:pt x="444" y="0"/>
                  </a:cubicBezTo>
                  <a:cubicBezTo>
                    <a:pt x="313" y="106"/>
                    <a:pt x="313" y="106"/>
                    <a:pt x="313" y="106"/>
                  </a:cubicBezTo>
                  <a:cubicBezTo>
                    <a:pt x="296" y="76"/>
                    <a:pt x="264" y="56"/>
                    <a:pt x="227" y="56"/>
                  </a:cubicBezTo>
                  <a:cubicBezTo>
                    <a:pt x="190" y="56"/>
                    <a:pt x="158" y="76"/>
                    <a:pt x="140" y="106"/>
                  </a:cubicBezTo>
                  <a:close/>
                  <a:moveTo>
                    <a:pt x="319" y="116"/>
                  </a:moveTo>
                  <a:cubicBezTo>
                    <a:pt x="324" y="128"/>
                    <a:pt x="327" y="142"/>
                    <a:pt x="327" y="156"/>
                  </a:cubicBezTo>
                  <a:cubicBezTo>
                    <a:pt x="327" y="211"/>
                    <a:pt x="282" y="256"/>
                    <a:pt x="227" y="256"/>
                  </a:cubicBezTo>
                  <a:cubicBezTo>
                    <a:pt x="171" y="256"/>
                    <a:pt x="127" y="211"/>
                    <a:pt x="127" y="156"/>
                  </a:cubicBezTo>
                  <a:cubicBezTo>
                    <a:pt x="127" y="142"/>
                    <a:pt x="130" y="128"/>
                    <a:pt x="135" y="116"/>
                  </a:cubicBezTo>
                  <a:cubicBezTo>
                    <a:pt x="0" y="8"/>
                    <a:pt x="0" y="8"/>
                    <a:pt x="0" y="8"/>
                  </a:cubicBezTo>
                  <a:cubicBezTo>
                    <a:pt x="0" y="303"/>
                    <a:pt x="0" y="303"/>
                    <a:pt x="0" y="303"/>
                  </a:cubicBezTo>
                  <a:cubicBezTo>
                    <a:pt x="454" y="303"/>
                    <a:pt x="454" y="303"/>
                    <a:pt x="454" y="303"/>
                  </a:cubicBezTo>
                  <a:cubicBezTo>
                    <a:pt x="454" y="8"/>
                    <a:pt x="454" y="8"/>
                    <a:pt x="454" y="8"/>
                  </a:cubicBezTo>
                  <a:lnTo>
                    <a:pt x="319" y="116"/>
                  </a:lnTo>
                  <a:close/>
                  <a:moveTo>
                    <a:pt x="315" y="156"/>
                  </a:moveTo>
                  <a:cubicBezTo>
                    <a:pt x="315" y="205"/>
                    <a:pt x="276" y="245"/>
                    <a:pt x="227" y="245"/>
                  </a:cubicBezTo>
                  <a:cubicBezTo>
                    <a:pt x="178" y="245"/>
                    <a:pt x="138" y="205"/>
                    <a:pt x="138" y="156"/>
                  </a:cubicBezTo>
                  <a:cubicBezTo>
                    <a:pt x="138" y="107"/>
                    <a:pt x="178" y="67"/>
                    <a:pt x="227" y="67"/>
                  </a:cubicBezTo>
                  <a:cubicBezTo>
                    <a:pt x="276" y="67"/>
                    <a:pt x="315" y="107"/>
                    <a:pt x="315" y="156"/>
                  </a:cubicBezTo>
                  <a:close/>
                  <a:moveTo>
                    <a:pt x="277" y="121"/>
                  </a:moveTo>
                  <a:cubicBezTo>
                    <a:pt x="272" y="113"/>
                    <a:pt x="266" y="106"/>
                    <a:pt x="258" y="102"/>
                  </a:cubicBezTo>
                  <a:cubicBezTo>
                    <a:pt x="249" y="98"/>
                    <a:pt x="240" y="96"/>
                    <a:pt x="229" y="96"/>
                  </a:cubicBezTo>
                  <a:cubicBezTo>
                    <a:pt x="216" y="96"/>
                    <a:pt x="205" y="98"/>
                    <a:pt x="196" y="104"/>
                  </a:cubicBezTo>
                  <a:cubicBezTo>
                    <a:pt x="186" y="109"/>
                    <a:pt x="178" y="117"/>
                    <a:pt x="173" y="127"/>
                  </a:cubicBezTo>
                  <a:cubicBezTo>
                    <a:pt x="168" y="137"/>
                    <a:pt x="165" y="147"/>
                    <a:pt x="165" y="159"/>
                  </a:cubicBezTo>
                  <a:cubicBezTo>
                    <a:pt x="165" y="177"/>
                    <a:pt x="170" y="190"/>
                    <a:pt x="181" y="200"/>
                  </a:cubicBezTo>
                  <a:cubicBezTo>
                    <a:pt x="191" y="209"/>
                    <a:pt x="205" y="214"/>
                    <a:pt x="224" y="214"/>
                  </a:cubicBezTo>
                  <a:cubicBezTo>
                    <a:pt x="236" y="214"/>
                    <a:pt x="248" y="212"/>
                    <a:pt x="258" y="208"/>
                  </a:cubicBezTo>
                  <a:cubicBezTo>
                    <a:pt x="258" y="194"/>
                    <a:pt x="258" y="194"/>
                    <a:pt x="258" y="194"/>
                  </a:cubicBezTo>
                  <a:cubicBezTo>
                    <a:pt x="252" y="196"/>
                    <a:pt x="246" y="198"/>
                    <a:pt x="240" y="199"/>
                  </a:cubicBezTo>
                  <a:cubicBezTo>
                    <a:pt x="234" y="200"/>
                    <a:pt x="228" y="200"/>
                    <a:pt x="223" y="200"/>
                  </a:cubicBezTo>
                  <a:cubicBezTo>
                    <a:pt x="210" y="200"/>
                    <a:pt x="199" y="197"/>
                    <a:pt x="192" y="190"/>
                  </a:cubicBezTo>
                  <a:cubicBezTo>
                    <a:pt x="185" y="183"/>
                    <a:pt x="181" y="172"/>
                    <a:pt x="181" y="159"/>
                  </a:cubicBezTo>
                  <a:cubicBezTo>
                    <a:pt x="181" y="149"/>
                    <a:pt x="183" y="140"/>
                    <a:pt x="187" y="133"/>
                  </a:cubicBezTo>
                  <a:cubicBezTo>
                    <a:pt x="191" y="125"/>
                    <a:pt x="196" y="119"/>
                    <a:pt x="204" y="115"/>
                  </a:cubicBezTo>
                  <a:cubicBezTo>
                    <a:pt x="211" y="111"/>
                    <a:pt x="219" y="109"/>
                    <a:pt x="229" y="109"/>
                  </a:cubicBezTo>
                  <a:cubicBezTo>
                    <a:pt x="237" y="109"/>
                    <a:pt x="243" y="111"/>
                    <a:pt x="249" y="114"/>
                  </a:cubicBezTo>
                  <a:cubicBezTo>
                    <a:pt x="255" y="117"/>
                    <a:pt x="260" y="122"/>
                    <a:pt x="263" y="128"/>
                  </a:cubicBezTo>
                  <a:cubicBezTo>
                    <a:pt x="266" y="134"/>
                    <a:pt x="268" y="141"/>
                    <a:pt x="268" y="148"/>
                  </a:cubicBezTo>
                  <a:cubicBezTo>
                    <a:pt x="268" y="156"/>
                    <a:pt x="267" y="162"/>
                    <a:pt x="265" y="166"/>
                  </a:cubicBezTo>
                  <a:cubicBezTo>
                    <a:pt x="263" y="171"/>
                    <a:pt x="261" y="173"/>
                    <a:pt x="258" y="173"/>
                  </a:cubicBezTo>
                  <a:cubicBezTo>
                    <a:pt x="254" y="173"/>
                    <a:pt x="252" y="170"/>
                    <a:pt x="252" y="163"/>
                  </a:cubicBezTo>
                  <a:cubicBezTo>
                    <a:pt x="254" y="127"/>
                    <a:pt x="254" y="127"/>
                    <a:pt x="254" y="127"/>
                  </a:cubicBezTo>
                  <a:cubicBezTo>
                    <a:pt x="251" y="126"/>
                    <a:pt x="247" y="125"/>
                    <a:pt x="242" y="124"/>
                  </a:cubicBezTo>
                  <a:cubicBezTo>
                    <a:pt x="237" y="124"/>
                    <a:pt x="232" y="123"/>
                    <a:pt x="228" y="123"/>
                  </a:cubicBezTo>
                  <a:cubicBezTo>
                    <a:pt x="217" y="123"/>
                    <a:pt x="209" y="126"/>
                    <a:pt x="202" y="133"/>
                  </a:cubicBezTo>
                  <a:cubicBezTo>
                    <a:pt x="196" y="139"/>
                    <a:pt x="193" y="147"/>
                    <a:pt x="193" y="157"/>
                  </a:cubicBezTo>
                  <a:cubicBezTo>
                    <a:pt x="193" y="166"/>
                    <a:pt x="195" y="173"/>
                    <a:pt x="200" y="178"/>
                  </a:cubicBezTo>
                  <a:cubicBezTo>
                    <a:pt x="205" y="184"/>
                    <a:pt x="212" y="186"/>
                    <a:pt x="220" y="186"/>
                  </a:cubicBezTo>
                  <a:cubicBezTo>
                    <a:pt x="228" y="186"/>
                    <a:pt x="235" y="183"/>
                    <a:pt x="240" y="177"/>
                  </a:cubicBezTo>
                  <a:cubicBezTo>
                    <a:pt x="241" y="177"/>
                    <a:pt x="241" y="177"/>
                    <a:pt x="241" y="177"/>
                  </a:cubicBezTo>
                  <a:cubicBezTo>
                    <a:pt x="243" y="180"/>
                    <a:pt x="245" y="182"/>
                    <a:pt x="247" y="184"/>
                  </a:cubicBezTo>
                  <a:cubicBezTo>
                    <a:pt x="250" y="185"/>
                    <a:pt x="253" y="186"/>
                    <a:pt x="257" y="186"/>
                  </a:cubicBezTo>
                  <a:cubicBezTo>
                    <a:pt x="262" y="186"/>
                    <a:pt x="267" y="185"/>
                    <a:pt x="271" y="181"/>
                  </a:cubicBezTo>
                  <a:cubicBezTo>
                    <a:pt x="275" y="178"/>
                    <a:pt x="278" y="173"/>
                    <a:pt x="281" y="168"/>
                  </a:cubicBezTo>
                  <a:cubicBezTo>
                    <a:pt x="283" y="162"/>
                    <a:pt x="284" y="155"/>
                    <a:pt x="284" y="148"/>
                  </a:cubicBezTo>
                  <a:cubicBezTo>
                    <a:pt x="284" y="138"/>
                    <a:pt x="282" y="129"/>
                    <a:pt x="277" y="121"/>
                  </a:cubicBezTo>
                  <a:close/>
                  <a:moveTo>
                    <a:pt x="214" y="142"/>
                  </a:moveTo>
                  <a:cubicBezTo>
                    <a:pt x="218" y="138"/>
                    <a:pt x="223" y="136"/>
                    <a:pt x="229" y="136"/>
                  </a:cubicBezTo>
                  <a:cubicBezTo>
                    <a:pt x="232" y="136"/>
                    <a:pt x="235" y="137"/>
                    <a:pt x="237" y="137"/>
                  </a:cubicBezTo>
                  <a:cubicBezTo>
                    <a:pt x="236" y="153"/>
                    <a:pt x="236" y="153"/>
                    <a:pt x="236" y="153"/>
                  </a:cubicBezTo>
                  <a:cubicBezTo>
                    <a:pt x="236" y="160"/>
                    <a:pt x="234" y="165"/>
                    <a:pt x="232" y="168"/>
                  </a:cubicBezTo>
                  <a:cubicBezTo>
                    <a:pt x="230" y="171"/>
                    <a:pt x="226" y="173"/>
                    <a:pt x="222" y="173"/>
                  </a:cubicBezTo>
                  <a:cubicBezTo>
                    <a:pt x="214" y="173"/>
                    <a:pt x="209" y="168"/>
                    <a:pt x="209" y="158"/>
                  </a:cubicBezTo>
                  <a:cubicBezTo>
                    <a:pt x="209" y="151"/>
                    <a:pt x="211" y="146"/>
                    <a:pt x="214" y="142"/>
                  </a:cubicBezTo>
                  <a:close/>
                </a:path>
              </a:pathLst>
            </a:cu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 name="Freeform 376"/>
            <p:cNvSpPr>
              <a:spLocks/>
            </p:cNvSpPr>
            <p:nvPr/>
          </p:nvSpPr>
          <p:spPr bwMode="auto">
            <a:xfrm>
              <a:off x="2702611" y="2565081"/>
              <a:ext cx="247417" cy="275106"/>
            </a:xfrm>
            <a:custGeom>
              <a:avLst/>
              <a:gdLst>
                <a:gd name="T0" fmla="*/ 362 w 832"/>
                <a:gd name="T1" fmla="*/ 791 h 922"/>
                <a:gd name="T2" fmla="*/ 308 w 832"/>
                <a:gd name="T3" fmla="*/ 825 h 922"/>
                <a:gd name="T4" fmla="*/ 246 w 832"/>
                <a:gd name="T5" fmla="*/ 835 h 922"/>
                <a:gd name="T6" fmla="*/ 184 w 832"/>
                <a:gd name="T7" fmla="*/ 821 h 922"/>
                <a:gd name="T8" fmla="*/ 144 w 832"/>
                <a:gd name="T9" fmla="*/ 795 h 922"/>
                <a:gd name="T10" fmla="*/ 104 w 832"/>
                <a:gd name="T11" fmla="*/ 743 h 922"/>
                <a:gd name="T12" fmla="*/ 87 w 832"/>
                <a:gd name="T13" fmla="*/ 683 h 922"/>
                <a:gd name="T14" fmla="*/ 95 w 832"/>
                <a:gd name="T15" fmla="*/ 621 h 922"/>
                <a:gd name="T16" fmla="*/ 127 w 832"/>
                <a:gd name="T17" fmla="*/ 564 h 922"/>
                <a:gd name="T18" fmla="*/ 526 w 832"/>
                <a:gd name="T19" fmla="*/ 108 h 922"/>
                <a:gd name="T20" fmla="*/ 561 w 832"/>
                <a:gd name="T21" fmla="*/ 91 h 922"/>
                <a:gd name="T22" fmla="*/ 598 w 832"/>
                <a:gd name="T23" fmla="*/ 88 h 922"/>
                <a:gd name="T24" fmla="*/ 636 w 832"/>
                <a:gd name="T25" fmla="*/ 100 h 922"/>
                <a:gd name="T26" fmla="*/ 660 w 832"/>
                <a:gd name="T27" fmla="*/ 119 h 922"/>
                <a:gd name="T28" fmla="*/ 680 w 832"/>
                <a:gd name="T29" fmla="*/ 151 h 922"/>
                <a:gd name="T30" fmla="*/ 686 w 832"/>
                <a:gd name="T31" fmla="*/ 190 h 922"/>
                <a:gd name="T32" fmla="*/ 678 w 832"/>
                <a:gd name="T33" fmla="*/ 227 h 922"/>
                <a:gd name="T34" fmla="*/ 369 w 832"/>
                <a:gd name="T35" fmla="*/ 588 h 922"/>
                <a:gd name="T36" fmla="*/ 352 w 832"/>
                <a:gd name="T37" fmla="*/ 598 h 922"/>
                <a:gd name="T38" fmla="*/ 327 w 832"/>
                <a:gd name="T39" fmla="*/ 595 h 922"/>
                <a:gd name="T40" fmla="*/ 313 w 832"/>
                <a:gd name="T41" fmla="*/ 580 h 922"/>
                <a:gd name="T42" fmla="*/ 312 w 832"/>
                <a:gd name="T43" fmla="*/ 555 h 922"/>
                <a:gd name="T44" fmla="*/ 478 w 832"/>
                <a:gd name="T45" fmla="*/ 226 h 922"/>
                <a:gd name="T46" fmla="*/ 237 w 832"/>
                <a:gd name="T47" fmla="*/ 505 h 922"/>
                <a:gd name="T48" fmla="*/ 223 w 832"/>
                <a:gd name="T49" fmla="*/ 550 h 922"/>
                <a:gd name="T50" fmla="*/ 226 w 832"/>
                <a:gd name="T51" fmla="*/ 597 h 922"/>
                <a:gd name="T52" fmla="*/ 247 w 832"/>
                <a:gd name="T53" fmla="*/ 639 h 922"/>
                <a:gd name="T54" fmla="*/ 273 w 832"/>
                <a:gd name="T55" fmla="*/ 665 h 922"/>
                <a:gd name="T56" fmla="*/ 316 w 832"/>
                <a:gd name="T57" fmla="*/ 684 h 922"/>
                <a:gd name="T58" fmla="*/ 363 w 832"/>
                <a:gd name="T59" fmla="*/ 685 h 922"/>
                <a:gd name="T60" fmla="*/ 408 w 832"/>
                <a:gd name="T61" fmla="*/ 669 h 922"/>
                <a:gd name="T62" fmla="*/ 728 w 832"/>
                <a:gd name="T63" fmla="*/ 310 h 922"/>
                <a:gd name="T64" fmla="*/ 758 w 832"/>
                <a:gd name="T65" fmla="*/ 262 h 922"/>
                <a:gd name="T66" fmla="*/ 774 w 832"/>
                <a:gd name="T67" fmla="*/ 192 h 922"/>
                <a:gd name="T68" fmla="*/ 762 w 832"/>
                <a:gd name="T69" fmla="*/ 121 h 922"/>
                <a:gd name="T70" fmla="*/ 723 w 832"/>
                <a:gd name="T71" fmla="*/ 59 h 922"/>
                <a:gd name="T72" fmla="*/ 679 w 832"/>
                <a:gd name="T73" fmla="*/ 24 h 922"/>
                <a:gd name="T74" fmla="*/ 609 w 832"/>
                <a:gd name="T75" fmla="*/ 1 h 922"/>
                <a:gd name="T76" fmla="*/ 538 w 832"/>
                <a:gd name="T77" fmla="*/ 6 h 922"/>
                <a:gd name="T78" fmla="*/ 474 w 832"/>
                <a:gd name="T79" fmla="*/ 39 h 922"/>
                <a:gd name="T80" fmla="*/ 61 w 832"/>
                <a:gd name="T81" fmla="*/ 507 h 922"/>
                <a:gd name="T82" fmla="*/ 12 w 832"/>
                <a:gd name="T83" fmla="*/ 593 h 922"/>
                <a:gd name="T84" fmla="*/ 0 w 832"/>
                <a:gd name="T85" fmla="*/ 689 h 922"/>
                <a:gd name="T86" fmla="*/ 25 w 832"/>
                <a:gd name="T87" fmla="*/ 781 h 922"/>
                <a:gd name="T88" fmla="*/ 86 w 832"/>
                <a:gd name="T89" fmla="*/ 861 h 922"/>
                <a:gd name="T90" fmla="*/ 150 w 832"/>
                <a:gd name="T91" fmla="*/ 901 h 922"/>
                <a:gd name="T92" fmla="*/ 243 w 832"/>
                <a:gd name="T93" fmla="*/ 922 h 922"/>
                <a:gd name="T94" fmla="*/ 338 w 832"/>
                <a:gd name="T95" fmla="*/ 906 h 922"/>
                <a:gd name="T96" fmla="*/ 422 w 832"/>
                <a:gd name="T97" fmla="*/ 855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32" h="922">
                  <a:moveTo>
                    <a:pt x="765" y="329"/>
                  </a:moveTo>
                  <a:lnTo>
                    <a:pt x="374" y="779"/>
                  </a:lnTo>
                  <a:lnTo>
                    <a:pt x="374" y="779"/>
                  </a:lnTo>
                  <a:lnTo>
                    <a:pt x="362" y="791"/>
                  </a:lnTo>
                  <a:lnTo>
                    <a:pt x="350" y="802"/>
                  </a:lnTo>
                  <a:lnTo>
                    <a:pt x="337" y="810"/>
                  </a:lnTo>
                  <a:lnTo>
                    <a:pt x="322" y="819"/>
                  </a:lnTo>
                  <a:lnTo>
                    <a:pt x="308" y="825"/>
                  </a:lnTo>
                  <a:lnTo>
                    <a:pt x="292" y="829"/>
                  </a:lnTo>
                  <a:lnTo>
                    <a:pt x="277" y="833"/>
                  </a:lnTo>
                  <a:lnTo>
                    <a:pt x="261" y="834"/>
                  </a:lnTo>
                  <a:lnTo>
                    <a:pt x="246" y="835"/>
                  </a:lnTo>
                  <a:lnTo>
                    <a:pt x="230" y="834"/>
                  </a:lnTo>
                  <a:lnTo>
                    <a:pt x="214" y="831"/>
                  </a:lnTo>
                  <a:lnTo>
                    <a:pt x="200" y="827"/>
                  </a:lnTo>
                  <a:lnTo>
                    <a:pt x="184" y="821"/>
                  </a:lnTo>
                  <a:lnTo>
                    <a:pt x="170" y="814"/>
                  </a:lnTo>
                  <a:lnTo>
                    <a:pt x="156" y="805"/>
                  </a:lnTo>
                  <a:lnTo>
                    <a:pt x="144" y="795"/>
                  </a:lnTo>
                  <a:lnTo>
                    <a:pt x="144" y="795"/>
                  </a:lnTo>
                  <a:lnTo>
                    <a:pt x="130" y="783"/>
                  </a:lnTo>
                  <a:lnTo>
                    <a:pt x="121" y="771"/>
                  </a:lnTo>
                  <a:lnTo>
                    <a:pt x="111" y="757"/>
                  </a:lnTo>
                  <a:lnTo>
                    <a:pt x="104" y="743"/>
                  </a:lnTo>
                  <a:lnTo>
                    <a:pt x="97" y="729"/>
                  </a:lnTo>
                  <a:lnTo>
                    <a:pt x="92" y="714"/>
                  </a:lnTo>
                  <a:lnTo>
                    <a:pt x="90" y="699"/>
                  </a:lnTo>
                  <a:lnTo>
                    <a:pt x="87" y="683"/>
                  </a:lnTo>
                  <a:lnTo>
                    <a:pt x="87" y="667"/>
                  </a:lnTo>
                  <a:lnTo>
                    <a:pt x="89" y="651"/>
                  </a:lnTo>
                  <a:lnTo>
                    <a:pt x="91" y="636"/>
                  </a:lnTo>
                  <a:lnTo>
                    <a:pt x="95" y="621"/>
                  </a:lnTo>
                  <a:lnTo>
                    <a:pt x="100" y="605"/>
                  </a:lnTo>
                  <a:lnTo>
                    <a:pt x="108" y="591"/>
                  </a:lnTo>
                  <a:lnTo>
                    <a:pt x="117" y="577"/>
                  </a:lnTo>
                  <a:lnTo>
                    <a:pt x="127" y="564"/>
                  </a:lnTo>
                  <a:lnTo>
                    <a:pt x="512" y="121"/>
                  </a:lnTo>
                  <a:lnTo>
                    <a:pt x="512" y="121"/>
                  </a:lnTo>
                  <a:lnTo>
                    <a:pt x="519" y="114"/>
                  </a:lnTo>
                  <a:lnTo>
                    <a:pt x="526" y="108"/>
                  </a:lnTo>
                  <a:lnTo>
                    <a:pt x="535" y="102"/>
                  </a:lnTo>
                  <a:lnTo>
                    <a:pt x="543" y="97"/>
                  </a:lnTo>
                  <a:lnTo>
                    <a:pt x="552" y="94"/>
                  </a:lnTo>
                  <a:lnTo>
                    <a:pt x="561" y="91"/>
                  </a:lnTo>
                  <a:lnTo>
                    <a:pt x="571" y="89"/>
                  </a:lnTo>
                  <a:lnTo>
                    <a:pt x="580" y="88"/>
                  </a:lnTo>
                  <a:lnTo>
                    <a:pt x="590" y="88"/>
                  </a:lnTo>
                  <a:lnTo>
                    <a:pt x="598" y="88"/>
                  </a:lnTo>
                  <a:lnTo>
                    <a:pt x="608" y="90"/>
                  </a:lnTo>
                  <a:lnTo>
                    <a:pt x="618" y="93"/>
                  </a:lnTo>
                  <a:lnTo>
                    <a:pt x="627" y="96"/>
                  </a:lnTo>
                  <a:lnTo>
                    <a:pt x="636" y="100"/>
                  </a:lnTo>
                  <a:lnTo>
                    <a:pt x="644" y="106"/>
                  </a:lnTo>
                  <a:lnTo>
                    <a:pt x="652" y="112"/>
                  </a:lnTo>
                  <a:lnTo>
                    <a:pt x="652" y="112"/>
                  </a:lnTo>
                  <a:lnTo>
                    <a:pt x="660" y="119"/>
                  </a:lnTo>
                  <a:lnTo>
                    <a:pt x="666" y="126"/>
                  </a:lnTo>
                  <a:lnTo>
                    <a:pt x="672" y="135"/>
                  </a:lnTo>
                  <a:lnTo>
                    <a:pt x="675" y="143"/>
                  </a:lnTo>
                  <a:lnTo>
                    <a:pt x="680" y="151"/>
                  </a:lnTo>
                  <a:lnTo>
                    <a:pt x="682" y="161"/>
                  </a:lnTo>
                  <a:lnTo>
                    <a:pt x="685" y="171"/>
                  </a:lnTo>
                  <a:lnTo>
                    <a:pt x="686" y="180"/>
                  </a:lnTo>
                  <a:lnTo>
                    <a:pt x="686" y="190"/>
                  </a:lnTo>
                  <a:lnTo>
                    <a:pt x="685" y="199"/>
                  </a:lnTo>
                  <a:lnTo>
                    <a:pt x="684" y="208"/>
                  </a:lnTo>
                  <a:lnTo>
                    <a:pt x="681" y="217"/>
                  </a:lnTo>
                  <a:lnTo>
                    <a:pt x="678" y="227"/>
                  </a:lnTo>
                  <a:lnTo>
                    <a:pt x="673" y="235"/>
                  </a:lnTo>
                  <a:lnTo>
                    <a:pt x="668" y="244"/>
                  </a:lnTo>
                  <a:lnTo>
                    <a:pt x="662" y="252"/>
                  </a:lnTo>
                  <a:lnTo>
                    <a:pt x="369" y="588"/>
                  </a:lnTo>
                  <a:lnTo>
                    <a:pt x="369" y="588"/>
                  </a:lnTo>
                  <a:lnTo>
                    <a:pt x="364" y="593"/>
                  </a:lnTo>
                  <a:lnTo>
                    <a:pt x="358" y="595"/>
                  </a:lnTo>
                  <a:lnTo>
                    <a:pt x="352" y="598"/>
                  </a:lnTo>
                  <a:lnTo>
                    <a:pt x="346" y="599"/>
                  </a:lnTo>
                  <a:lnTo>
                    <a:pt x="339" y="599"/>
                  </a:lnTo>
                  <a:lnTo>
                    <a:pt x="333" y="598"/>
                  </a:lnTo>
                  <a:lnTo>
                    <a:pt x="327" y="595"/>
                  </a:lnTo>
                  <a:lnTo>
                    <a:pt x="321" y="591"/>
                  </a:lnTo>
                  <a:lnTo>
                    <a:pt x="321" y="591"/>
                  </a:lnTo>
                  <a:lnTo>
                    <a:pt x="316" y="586"/>
                  </a:lnTo>
                  <a:lnTo>
                    <a:pt x="313" y="580"/>
                  </a:lnTo>
                  <a:lnTo>
                    <a:pt x="310" y="574"/>
                  </a:lnTo>
                  <a:lnTo>
                    <a:pt x="309" y="568"/>
                  </a:lnTo>
                  <a:lnTo>
                    <a:pt x="310" y="561"/>
                  </a:lnTo>
                  <a:lnTo>
                    <a:pt x="312" y="555"/>
                  </a:lnTo>
                  <a:lnTo>
                    <a:pt x="314" y="549"/>
                  </a:lnTo>
                  <a:lnTo>
                    <a:pt x="318" y="543"/>
                  </a:lnTo>
                  <a:lnTo>
                    <a:pt x="544" y="282"/>
                  </a:lnTo>
                  <a:lnTo>
                    <a:pt x="478" y="226"/>
                  </a:lnTo>
                  <a:lnTo>
                    <a:pt x="252" y="485"/>
                  </a:lnTo>
                  <a:lnTo>
                    <a:pt x="252" y="485"/>
                  </a:lnTo>
                  <a:lnTo>
                    <a:pt x="244" y="496"/>
                  </a:lnTo>
                  <a:lnTo>
                    <a:pt x="237" y="505"/>
                  </a:lnTo>
                  <a:lnTo>
                    <a:pt x="232" y="516"/>
                  </a:lnTo>
                  <a:lnTo>
                    <a:pt x="228" y="527"/>
                  </a:lnTo>
                  <a:lnTo>
                    <a:pt x="225" y="539"/>
                  </a:lnTo>
                  <a:lnTo>
                    <a:pt x="223" y="550"/>
                  </a:lnTo>
                  <a:lnTo>
                    <a:pt x="222" y="562"/>
                  </a:lnTo>
                  <a:lnTo>
                    <a:pt x="223" y="574"/>
                  </a:lnTo>
                  <a:lnTo>
                    <a:pt x="224" y="586"/>
                  </a:lnTo>
                  <a:lnTo>
                    <a:pt x="226" y="597"/>
                  </a:lnTo>
                  <a:lnTo>
                    <a:pt x="230" y="607"/>
                  </a:lnTo>
                  <a:lnTo>
                    <a:pt x="235" y="618"/>
                  </a:lnTo>
                  <a:lnTo>
                    <a:pt x="240" y="629"/>
                  </a:lnTo>
                  <a:lnTo>
                    <a:pt x="247" y="639"/>
                  </a:lnTo>
                  <a:lnTo>
                    <a:pt x="255" y="648"/>
                  </a:lnTo>
                  <a:lnTo>
                    <a:pt x="264" y="657"/>
                  </a:lnTo>
                  <a:lnTo>
                    <a:pt x="264" y="657"/>
                  </a:lnTo>
                  <a:lnTo>
                    <a:pt x="273" y="665"/>
                  </a:lnTo>
                  <a:lnTo>
                    <a:pt x="284" y="671"/>
                  </a:lnTo>
                  <a:lnTo>
                    <a:pt x="295" y="677"/>
                  </a:lnTo>
                  <a:lnTo>
                    <a:pt x="306" y="681"/>
                  </a:lnTo>
                  <a:lnTo>
                    <a:pt x="316" y="684"/>
                  </a:lnTo>
                  <a:lnTo>
                    <a:pt x="328" y="685"/>
                  </a:lnTo>
                  <a:lnTo>
                    <a:pt x="340" y="687"/>
                  </a:lnTo>
                  <a:lnTo>
                    <a:pt x="352" y="687"/>
                  </a:lnTo>
                  <a:lnTo>
                    <a:pt x="363" y="685"/>
                  </a:lnTo>
                  <a:lnTo>
                    <a:pt x="375" y="683"/>
                  </a:lnTo>
                  <a:lnTo>
                    <a:pt x="386" y="679"/>
                  </a:lnTo>
                  <a:lnTo>
                    <a:pt x="397" y="675"/>
                  </a:lnTo>
                  <a:lnTo>
                    <a:pt x="408" y="669"/>
                  </a:lnTo>
                  <a:lnTo>
                    <a:pt x="417" y="663"/>
                  </a:lnTo>
                  <a:lnTo>
                    <a:pt x="427" y="654"/>
                  </a:lnTo>
                  <a:lnTo>
                    <a:pt x="435" y="645"/>
                  </a:lnTo>
                  <a:lnTo>
                    <a:pt x="728" y="310"/>
                  </a:lnTo>
                  <a:lnTo>
                    <a:pt x="728" y="310"/>
                  </a:lnTo>
                  <a:lnTo>
                    <a:pt x="740" y="294"/>
                  </a:lnTo>
                  <a:lnTo>
                    <a:pt x="750" y="279"/>
                  </a:lnTo>
                  <a:lnTo>
                    <a:pt x="758" y="262"/>
                  </a:lnTo>
                  <a:lnTo>
                    <a:pt x="764" y="245"/>
                  </a:lnTo>
                  <a:lnTo>
                    <a:pt x="769" y="227"/>
                  </a:lnTo>
                  <a:lnTo>
                    <a:pt x="772" y="210"/>
                  </a:lnTo>
                  <a:lnTo>
                    <a:pt x="774" y="192"/>
                  </a:lnTo>
                  <a:lnTo>
                    <a:pt x="772" y="174"/>
                  </a:lnTo>
                  <a:lnTo>
                    <a:pt x="771" y="156"/>
                  </a:lnTo>
                  <a:lnTo>
                    <a:pt x="768" y="138"/>
                  </a:lnTo>
                  <a:lnTo>
                    <a:pt x="762" y="121"/>
                  </a:lnTo>
                  <a:lnTo>
                    <a:pt x="754" y="105"/>
                  </a:lnTo>
                  <a:lnTo>
                    <a:pt x="746" y="89"/>
                  </a:lnTo>
                  <a:lnTo>
                    <a:pt x="735" y="73"/>
                  </a:lnTo>
                  <a:lnTo>
                    <a:pt x="723" y="59"/>
                  </a:lnTo>
                  <a:lnTo>
                    <a:pt x="709" y="46"/>
                  </a:lnTo>
                  <a:lnTo>
                    <a:pt x="709" y="46"/>
                  </a:lnTo>
                  <a:lnTo>
                    <a:pt x="694" y="34"/>
                  </a:lnTo>
                  <a:lnTo>
                    <a:pt x="679" y="24"/>
                  </a:lnTo>
                  <a:lnTo>
                    <a:pt x="662" y="16"/>
                  </a:lnTo>
                  <a:lnTo>
                    <a:pt x="645" y="10"/>
                  </a:lnTo>
                  <a:lnTo>
                    <a:pt x="627" y="5"/>
                  </a:lnTo>
                  <a:lnTo>
                    <a:pt x="609" y="1"/>
                  </a:lnTo>
                  <a:lnTo>
                    <a:pt x="592" y="0"/>
                  </a:lnTo>
                  <a:lnTo>
                    <a:pt x="574" y="0"/>
                  </a:lnTo>
                  <a:lnTo>
                    <a:pt x="556" y="3"/>
                  </a:lnTo>
                  <a:lnTo>
                    <a:pt x="538" y="6"/>
                  </a:lnTo>
                  <a:lnTo>
                    <a:pt x="522" y="12"/>
                  </a:lnTo>
                  <a:lnTo>
                    <a:pt x="505" y="19"/>
                  </a:lnTo>
                  <a:lnTo>
                    <a:pt x="489" y="28"/>
                  </a:lnTo>
                  <a:lnTo>
                    <a:pt x="474" y="39"/>
                  </a:lnTo>
                  <a:lnTo>
                    <a:pt x="459" y="51"/>
                  </a:lnTo>
                  <a:lnTo>
                    <a:pt x="446" y="64"/>
                  </a:lnTo>
                  <a:lnTo>
                    <a:pt x="61" y="507"/>
                  </a:lnTo>
                  <a:lnTo>
                    <a:pt x="61" y="507"/>
                  </a:lnTo>
                  <a:lnTo>
                    <a:pt x="45" y="526"/>
                  </a:lnTo>
                  <a:lnTo>
                    <a:pt x="32" y="547"/>
                  </a:lnTo>
                  <a:lnTo>
                    <a:pt x="20" y="570"/>
                  </a:lnTo>
                  <a:lnTo>
                    <a:pt x="12" y="593"/>
                  </a:lnTo>
                  <a:lnTo>
                    <a:pt x="6" y="617"/>
                  </a:lnTo>
                  <a:lnTo>
                    <a:pt x="1" y="640"/>
                  </a:lnTo>
                  <a:lnTo>
                    <a:pt x="0" y="665"/>
                  </a:lnTo>
                  <a:lnTo>
                    <a:pt x="0" y="689"/>
                  </a:lnTo>
                  <a:lnTo>
                    <a:pt x="3" y="713"/>
                  </a:lnTo>
                  <a:lnTo>
                    <a:pt x="8" y="736"/>
                  </a:lnTo>
                  <a:lnTo>
                    <a:pt x="15" y="760"/>
                  </a:lnTo>
                  <a:lnTo>
                    <a:pt x="25" y="781"/>
                  </a:lnTo>
                  <a:lnTo>
                    <a:pt x="37" y="803"/>
                  </a:lnTo>
                  <a:lnTo>
                    <a:pt x="51" y="823"/>
                  </a:lnTo>
                  <a:lnTo>
                    <a:pt x="67" y="843"/>
                  </a:lnTo>
                  <a:lnTo>
                    <a:pt x="86" y="861"/>
                  </a:lnTo>
                  <a:lnTo>
                    <a:pt x="86" y="861"/>
                  </a:lnTo>
                  <a:lnTo>
                    <a:pt x="105" y="876"/>
                  </a:lnTo>
                  <a:lnTo>
                    <a:pt x="127" y="891"/>
                  </a:lnTo>
                  <a:lnTo>
                    <a:pt x="150" y="901"/>
                  </a:lnTo>
                  <a:lnTo>
                    <a:pt x="172" y="910"/>
                  </a:lnTo>
                  <a:lnTo>
                    <a:pt x="195" y="917"/>
                  </a:lnTo>
                  <a:lnTo>
                    <a:pt x="219" y="921"/>
                  </a:lnTo>
                  <a:lnTo>
                    <a:pt x="243" y="922"/>
                  </a:lnTo>
                  <a:lnTo>
                    <a:pt x="268" y="922"/>
                  </a:lnTo>
                  <a:lnTo>
                    <a:pt x="292" y="919"/>
                  </a:lnTo>
                  <a:lnTo>
                    <a:pt x="315" y="913"/>
                  </a:lnTo>
                  <a:lnTo>
                    <a:pt x="338" y="906"/>
                  </a:lnTo>
                  <a:lnTo>
                    <a:pt x="361" y="897"/>
                  </a:lnTo>
                  <a:lnTo>
                    <a:pt x="382" y="885"/>
                  </a:lnTo>
                  <a:lnTo>
                    <a:pt x="403" y="871"/>
                  </a:lnTo>
                  <a:lnTo>
                    <a:pt x="422" y="855"/>
                  </a:lnTo>
                  <a:lnTo>
                    <a:pt x="440" y="837"/>
                  </a:lnTo>
                  <a:lnTo>
                    <a:pt x="832" y="387"/>
                  </a:lnTo>
                  <a:lnTo>
                    <a:pt x="765" y="329"/>
                  </a:lnTo>
                  <a:close/>
                </a:path>
              </a:pathLst>
            </a:custGeom>
            <a:solidFill>
              <a:schemeClr val="bg2">
                <a:lumMod val="6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grpSp>
    </p:spTree>
    <p:extLst>
      <p:ext uri="{BB962C8B-B14F-4D97-AF65-F5344CB8AC3E}">
        <p14:creationId xmlns:p14="http://schemas.microsoft.com/office/powerpoint/2010/main" val="92939100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78AE49ED-73EF-499C-8307-28EB0E7CF529}" type="slidenum">
              <a:rPr lang="ja-JP" altLang="en-US" smtClean="0"/>
              <a:pPr/>
              <a:t>73</a:t>
            </a:fld>
            <a:endParaRPr lang="ja-JP" altLang="en-US"/>
          </a:p>
        </p:txBody>
      </p:sp>
      <p:sp>
        <p:nvSpPr>
          <p:cNvPr id="2" name="フッター プレースホルダー 1"/>
          <p:cNvSpPr>
            <a:spLocks noGrp="1"/>
          </p:cNvSpPr>
          <p:nvPr>
            <p:ph type="ftr" sz="quarter" idx="3"/>
          </p:nvPr>
        </p:nvSpPr>
        <p:spPr/>
        <p:txBody>
          <a:bodyPr/>
          <a:lstStyle/>
          <a:p>
            <a:r>
              <a:rPr lang="en-US" altLang="ja-JP"/>
              <a:t>©Canon IT Solutions Inc.  All rights reserved.</a:t>
            </a:r>
            <a:endParaRPr lang="ja-JP" altLang="en-US"/>
          </a:p>
        </p:txBody>
      </p:sp>
      <p:sp>
        <p:nvSpPr>
          <p:cNvPr id="5" name="タイトル 4"/>
          <p:cNvSpPr>
            <a:spLocks noGrp="1"/>
          </p:cNvSpPr>
          <p:nvPr>
            <p:ph type="title"/>
          </p:nvPr>
        </p:nvSpPr>
        <p:spPr/>
        <p:txBody>
          <a:bodyPr/>
          <a:lstStyle/>
          <a:p>
            <a:r>
              <a:rPr lang="ja-JP" altLang="en-US"/>
              <a:t>グループ経営管理</a:t>
            </a:r>
            <a:endParaRPr kumimoji="1" lang="ja-JP" altLang="en-US"/>
          </a:p>
        </p:txBody>
      </p:sp>
      <p:cxnSp>
        <p:nvCxnSpPr>
          <p:cNvPr id="13" name="直線コネクタ 12"/>
          <p:cNvCxnSpPr>
            <a:stCxn id="16" idx="1"/>
            <a:endCxn id="17" idx="5"/>
          </p:cNvCxnSpPr>
          <p:nvPr/>
        </p:nvCxnSpPr>
        <p:spPr>
          <a:xfrm flipH="1" flipV="1">
            <a:off x="5654741" y="3484383"/>
            <a:ext cx="451995" cy="250621"/>
          </a:xfrm>
          <a:prstGeom prst="line">
            <a:avLst/>
          </a:prstGeom>
          <a:ln w="63500">
            <a:solidFill>
              <a:srgbClr val="54C2F0"/>
            </a:solidFill>
          </a:ln>
        </p:spPr>
        <p:style>
          <a:lnRef idx="1">
            <a:schemeClr val="accent1"/>
          </a:lnRef>
          <a:fillRef idx="0">
            <a:schemeClr val="accent1"/>
          </a:fillRef>
          <a:effectRef idx="0">
            <a:schemeClr val="accent1"/>
          </a:effectRef>
          <a:fontRef idx="minor">
            <a:schemeClr val="tx1"/>
          </a:fontRef>
        </p:style>
      </p:cxnSp>
      <p:sp>
        <p:nvSpPr>
          <p:cNvPr id="14" name="ドーナツ 13"/>
          <p:cNvSpPr/>
          <p:nvPr/>
        </p:nvSpPr>
        <p:spPr>
          <a:xfrm>
            <a:off x="6081931" y="3484332"/>
            <a:ext cx="1326967" cy="1326967"/>
          </a:xfrm>
          <a:prstGeom prst="donut">
            <a:avLst>
              <a:gd name="adj" fmla="val 3590"/>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5" name="ドーナツ 14"/>
          <p:cNvSpPr/>
          <p:nvPr/>
        </p:nvSpPr>
        <p:spPr>
          <a:xfrm>
            <a:off x="3093411" y="1613406"/>
            <a:ext cx="2618512" cy="2618512"/>
          </a:xfrm>
          <a:prstGeom prst="donut">
            <a:avLst>
              <a:gd name="adj" fmla="val 2815"/>
            </a:avLst>
          </a:prstGeom>
          <a:solidFill>
            <a:srgbClr val="EE5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6" name="円/楕円 66"/>
          <p:cNvSpPr/>
          <p:nvPr/>
        </p:nvSpPr>
        <p:spPr>
          <a:xfrm>
            <a:off x="6081931" y="3710199"/>
            <a:ext cx="169381" cy="169381"/>
          </a:xfrm>
          <a:prstGeom prst="ellipse">
            <a:avLst/>
          </a:prstGeom>
          <a:solidFill>
            <a:srgbClr val="54C2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68"/>
          <p:cNvSpPr/>
          <p:nvPr/>
        </p:nvSpPr>
        <p:spPr>
          <a:xfrm>
            <a:off x="5437877" y="3267495"/>
            <a:ext cx="254072" cy="254100"/>
          </a:xfrm>
          <a:prstGeom prst="ellipse">
            <a:avLst/>
          </a:prstGeom>
          <a:solidFill>
            <a:srgbClr val="EE55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8" name="グループ化 259"/>
          <p:cNvGrpSpPr/>
          <p:nvPr/>
        </p:nvGrpSpPr>
        <p:grpSpPr>
          <a:xfrm>
            <a:off x="3590431" y="2731559"/>
            <a:ext cx="367034" cy="367033"/>
            <a:chOff x="3985816" y="682625"/>
            <a:chExt cx="381000" cy="381000"/>
          </a:xfrm>
          <a:solidFill>
            <a:srgbClr val="EE5500"/>
          </a:solidFill>
        </p:grpSpPr>
        <p:sp>
          <p:nvSpPr>
            <p:cNvPr id="19" name="Freeform 164"/>
            <p:cNvSpPr>
              <a:spLocks/>
            </p:cNvSpPr>
            <p:nvPr/>
          </p:nvSpPr>
          <p:spPr bwMode="auto">
            <a:xfrm>
              <a:off x="4195366" y="682625"/>
              <a:ext cx="171450" cy="171450"/>
            </a:xfrm>
            <a:custGeom>
              <a:avLst/>
              <a:gdLst/>
              <a:ahLst/>
              <a:cxnLst>
                <a:cxn ang="0">
                  <a:pos x="0" y="108"/>
                </a:cxn>
                <a:cxn ang="0">
                  <a:pos x="108" y="108"/>
                </a:cxn>
                <a:cxn ang="0">
                  <a:pos x="108" y="108"/>
                </a:cxn>
                <a:cxn ang="0">
                  <a:pos x="104" y="88"/>
                </a:cxn>
                <a:cxn ang="0">
                  <a:pos x="96" y="68"/>
                </a:cxn>
                <a:cxn ang="0">
                  <a:pos x="86" y="50"/>
                </a:cxn>
                <a:cxn ang="0">
                  <a:pos x="72" y="36"/>
                </a:cxn>
                <a:cxn ang="0">
                  <a:pos x="58" y="22"/>
                </a:cxn>
                <a:cxn ang="0">
                  <a:pos x="40" y="12"/>
                </a:cxn>
                <a:cxn ang="0">
                  <a:pos x="20" y="4"/>
                </a:cxn>
                <a:cxn ang="0">
                  <a:pos x="0" y="0"/>
                </a:cxn>
                <a:cxn ang="0">
                  <a:pos x="0" y="108"/>
                </a:cxn>
              </a:cxnLst>
              <a:rect l="0" t="0" r="r" b="b"/>
              <a:pathLst>
                <a:path w="108" h="108">
                  <a:moveTo>
                    <a:pt x="0" y="108"/>
                  </a:moveTo>
                  <a:lnTo>
                    <a:pt x="108" y="108"/>
                  </a:lnTo>
                  <a:lnTo>
                    <a:pt x="108" y="108"/>
                  </a:lnTo>
                  <a:lnTo>
                    <a:pt x="104" y="88"/>
                  </a:lnTo>
                  <a:lnTo>
                    <a:pt x="96" y="68"/>
                  </a:lnTo>
                  <a:lnTo>
                    <a:pt x="86" y="50"/>
                  </a:lnTo>
                  <a:lnTo>
                    <a:pt x="72" y="36"/>
                  </a:lnTo>
                  <a:lnTo>
                    <a:pt x="58" y="22"/>
                  </a:lnTo>
                  <a:lnTo>
                    <a:pt x="40" y="12"/>
                  </a:lnTo>
                  <a:lnTo>
                    <a:pt x="20" y="4"/>
                  </a:lnTo>
                  <a:lnTo>
                    <a:pt x="0" y="0"/>
                  </a:lnTo>
                  <a:lnTo>
                    <a:pt x="0" y="10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20" name="Freeform 165"/>
            <p:cNvSpPr>
              <a:spLocks/>
            </p:cNvSpPr>
            <p:nvPr/>
          </p:nvSpPr>
          <p:spPr bwMode="auto">
            <a:xfrm>
              <a:off x="3985816" y="682625"/>
              <a:ext cx="171450" cy="311150"/>
            </a:xfrm>
            <a:custGeom>
              <a:avLst/>
              <a:gdLst/>
              <a:ahLst/>
              <a:cxnLst>
                <a:cxn ang="0">
                  <a:pos x="108" y="116"/>
                </a:cxn>
                <a:cxn ang="0">
                  <a:pos x="108" y="0"/>
                </a:cxn>
                <a:cxn ang="0">
                  <a:pos x="108" y="0"/>
                </a:cxn>
                <a:cxn ang="0">
                  <a:pos x="86" y="4"/>
                </a:cxn>
                <a:cxn ang="0">
                  <a:pos x="66" y="14"/>
                </a:cxn>
                <a:cxn ang="0">
                  <a:pos x="48" y="24"/>
                </a:cxn>
                <a:cxn ang="0">
                  <a:pos x="32" y="40"/>
                </a:cxn>
                <a:cxn ang="0">
                  <a:pos x="18" y="56"/>
                </a:cxn>
                <a:cxn ang="0">
                  <a:pos x="8" y="76"/>
                </a:cxn>
                <a:cxn ang="0">
                  <a:pos x="2" y="98"/>
                </a:cxn>
                <a:cxn ang="0">
                  <a:pos x="0" y="120"/>
                </a:cxn>
                <a:cxn ang="0">
                  <a:pos x="0" y="120"/>
                </a:cxn>
                <a:cxn ang="0">
                  <a:pos x="2" y="142"/>
                </a:cxn>
                <a:cxn ang="0">
                  <a:pos x="8" y="162"/>
                </a:cxn>
                <a:cxn ang="0">
                  <a:pos x="16" y="180"/>
                </a:cxn>
                <a:cxn ang="0">
                  <a:pos x="28" y="196"/>
                </a:cxn>
                <a:cxn ang="0">
                  <a:pos x="108" y="116"/>
                </a:cxn>
              </a:cxnLst>
              <a:rect l="0" t="0" r="r" b="b"/>
              <a:pathLst>
                <a:path w="108" h="196">
                  <a:moveTo>
                    <a:pt x="108" y="116"/>
                  </a:moveTo>
                  <a:lnTo>
                    <a:pt x="108" y="0"/>
                  </a:lnTo>
                  <a:lnTo>
                    <a:pt x="108" y="0"/>
                  </a:lnTo>
                  <a:lnTo>
                    <a:pt x="86" y="4"/>
                  </a:lnTo>
                  <a:lnTo>
                    <a:pt x="66" y="14"/>
                  </a:lnTo>
                  <a:lnTo>
                    <a:pt x="48" y="24"/>
                  </a:lnTo>
                  <a:lnTo>
                    <a:pt x="32" y="40"/>
                  </a:lnTo>
                  <a:lnTo>
                    <a:pt x="18" y="56"/>
                  </a:lnTo>
                  <a:lnTo>
                    <a:pt x="8" y="76"/>
                  </a:lnTo>
                  <a:lnTo>
                    <a:pt x="2" y="98"/>
                  </a:lnTo>
                  <a:lnTo>
                    <a:pt x="0" y="120"/>
                  </a:lnTo>
                  <a:lnTo>
                    <a:pt x="0" y="120"/>
                  </a:lnTo>
                  <a:lnTo>
                    <a:pt x="2" y="142"/>
                  </a:lnTo>
                  <a:lnTo>
                    <a:pt x="8" y="162"/>
                  </a:lnTo>
                  <a:lnTo>
                    <a:pt x="16" y="180"/>
                  </a:lnTo>
                  <a:lnTo>
                    <a:pt x="28" y="196"/>
                  </a:lnTo>
                  <a:lnTo>
                    <a:pt x="108" y="1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21" name="Freeform 166"/>
            <p:cNvSpPr>
              <a:spLocks/>
            </p:cNvSpPr>
            <p:nvPr/>
          </p:nvSpPr>
          <p:spPr bwMode="auto">
            <a:xfrm>
              <a:off x="4055666" y="892175"/>
              <a:ext cx="311150" cy="171450"/>
            </a:xfrm>
            <a:custGeom>
              <a:avLst/>
              <a:gdLst/>
              <a:ahLst/>
              <a:cxnLst>
                <a:cxn ang="0">
                  <a:pos x="80" y="0"/>
                </a:cxn>
                <a:cxn ang="0">
                  <a:pos x="0" y="80"/>
                </a:cxn>
                <a:cxn ang="0">
                  <a:pos x="0" y="80"/>
                </a:cxn>
                <a:cxn ang="0">
                  <a:pos x="16" y="92"/>
                </a:cxn>
                <a:cxn ang="0">
                  <a:pos x="34" y="100"/>
                </a:cxn>
                <a:cxn ang="0">
                  <a:pos x="54" y="106"/>
                </a:cxn>
                <a:cxn ang="0">
                  <a:pos x="76" y="108"/>
                </a:cxn>
                <a:cxn ang="0">
                  <a:pos x="76" y="108"/>
                </a:cxn>
                <a:cxn ang="0">
                  <a:pos x="98" y="106"/>
                </a:cxn>
                <a:cxn ang="0">
                  <a:pos x="120" y="100"/>
                </a:cxn>
                <a:cxn ang="0">
                  <a:pos x="140" y="90"/>
                </a:cxn>
                <a:cxn ang="0">
                  <a:pos x="156" y="76"/>
                </a:cxn>
                <a:cxn ang="0">
                  <a:pos x="172" y="60"/>
                </a:cxn>
                <a:cxn ang="0">
                  <a:pos x="182" y="42"/>
                </a:cxn>
                <a:cxn ang="0">
                  <a:pos x="192" y="22"/>
                </a:cxn>
                <a:cxn ang="0">
                  <a:pos x="196" y="0"/>
                </a:cxn>
                <a:cxn ang="0">
                  <a:pos x="80" y="0"/>
                </a:cxn>
              </a:cxnLst>
              <a:rect l="0" t="0" r="r" b="b"/>
              <a:pathLst>
                <a:path w="196" h="108">
                  <a:moveTo>
                    <a:pt x="80" y="0"/>
                  </a:moveTo>
                  <a:lnTo>
                    <a:pt x="0" y="80"/>
                  </a:lnTo>
                  <a:lnTo>
                    <a:pt x="0" y="80"/>
                  </a:lnTo>
                  <a:lnTo>
                    <a:pt x="16" y="92"/>
                  </a:lnTo>
                  <a:lnTo>
                    <a:pt x="34" y="100"/>
                  </a:lnTo>
                  <a:lnTo>
                    <a:pt x="54" y="106"/>
                  </a:lnTo>
                  <a:lnTo>
                    <a:pt x="76" y="108"/>
                  </a:lnTo>
                  <a:lnTo>
                    <a:pt x="76" y="108"/>
                  </a:lnTo>
                  <a:lnTo>
                    <a:pt x="98" y="106"/>
                  </a:lnTo>
                  <a:lnTo>
                    <a:pt x="120" y="100"/>
                  </a:lnTo>
                  <a:lnTo>
                    <a:pt x="140" y="90"/>
                  </a:lnTo>
                  <a:lnTo>
                    <a:pt x="156" y="76"/>
                  </a:lnTo>
                  <a:lnTo>
                    <a:pt x="172" y="60"/>
                  </a:lnTo>
                  <a:lnTo>
                    <a:pt x="182" y="42"/>
                  </a:lnTo>
                  <a:lnTo>
                    <a:pt x="192" y="22"/>
                  </a:lnTo>
                  <a:lnTo>
                    <a:pt x="196" y="0"/>
                  </a:lnTo>
                  <a:lnTo>
                    <a:pt x="8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grpSp>
        <p:nvGrpSpPr>
          <p:cNvPr id="22" name="グループ化 311"/>
          <p:cNvGrpSpPr/>
          <p:nvPr/>
        </p:nvGrpSpPr>
        <p:grpSpPr>
          <a:xfrm>
            <a:off x="3816298" y="2957426"/>
            <a:ext cx="367034" cy="367033"/>
            <a:chOff x="3084116" y="1584325"/>
            <a:chExt cx="381000" cy="381000"/>
          </a:xfrm>
          <a:solidFill>
            <a:srgbClr val="EE5500"/>
          </a:solidFill>
        </p:grpSpPr>
        <p:sp>
          <p:nvSpPr>
            <p:cNvPr id="23" name="Rectangle 235"/>
            <p:cNvSpPr>
              <a:spLocks noChangeArrowheads="1"/>
            </p:cNvSpPr>
            <p:nvPr/>
          </p:nvSpPr>
          <p:spPr bwMode="auto">
            <a:xfrm>
              <a:off x="3084116" y="1800225"/>
              <a:ext cx="101600" cy="165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24" name="Rectangle 236"/>
            <p:cNvSpPr>
              <a:spLocks noChangeArrowheads="1"/>
            </p:cNvSpPr>
            <p:nvPr/>
          </p:nvSpPr>
          <p:spPr bwMode="auto">
            <a:xfrm>
              <a:off x="3223816" y="1698625"/>
              <a:ext cx="101600" cy="2667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25" name="Rectangle 237"/>
            <p:cNvSpPr>
              <a:spLocks noChangeArrowheads="1"/>
            </p:cNvSpPr>
            <p:nvPr/>
          </p:nvSpPr>
          <p:spPr bwMode="auto">
            <a:xfrm>
              <a:off x="3363516" y="1584325"/>
              <a:ext cx="101600" cy="3810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grpSp>
        <p:nvGrpSpPr>
          <p:cNvPr id="26" name="グループ化 167"/>
          <p:cNvGrpSpPr/>
          <p:nvPr/>
        </p:nvGrpSpPr>
        <p:grpSpPr>
          <a:xfrm>
            <a:off x="4420189" y="2110426"/>
            <a:ext cx="412509" cy="352725"/>
            <a:chOff x="3338513" y="3379788"/>
            <a:chExt cx="381000" cy="330200"/>
          </a:xfrm>
          <a:solidFill>
            <a:srgbClr val="EE5500"/>
          </a:solidFill>
        </p:grpSpPr>
        <p:sp>
          <p:nvSpPr>
            <p:cNvPr id="27" name="Freeform 192"/>
            <p:cNvSpPr>
              <a:spLocks/>
            </p:cNvSpPr>
            <p:nvPr/>
          </p:nvSpPr>
          <p:spPr bwMode="auto">
            <a:xfrm>
              <a:off x="3338513" y="3379788"/>
              <a:ext cx="381000" cy="330200"/>
            </a:xfrm>
            <a:custGeom>
              <a:avLst/>
              <a:gdLst/>
              <a:ahLst/>
              <a:cxnLst>
                <a:cxn ang="0">
                  <a:pos x="176" y="184"/>
                </a:cxn>
                <a:cxn ang="0">
                  <a:pos x="24" y="184"/>
                </a:cxn>
                <a:cxn ang="0">
                  <a:pos x="24" y="24"/>
                </a:cxn>
                <a:cxn ang="0">
                  <a:pos x="216" y="24"/>
                </a:cxn>
                <a:cxn ang="0">
                  <a:pos x="216" y="88"/>
                </a:cxn>
                <a:cxn ang="0">
                  <a:pos x="240" y="112"/>
                </a:cxn>
                <a:cxn ang="0">
                  <a:pos x="240" y="8"/>
                </a:cxn>
                <a:cxn ang="0">
                  <a:pos x="240" y="8"/>
                </a:cxn>
                <a:cxn ang="0">
                  <a:pos x="240" y="4"/>
                </a:cxn>
                <a:cxn ang="0">
                  <a:pos x="238" y="2"/>
                </a:cxn>
                <a:cxn ang="0">
                  <a:pos x="236" y="0"/>
                </a:cxn>
                <a:cxn ang="0">
                  <a:pos x="232" y="0"/>
                </a:cxn>
                <a:cxn ang="0">
                  <a:pos x="8" y="0"/>
                </a:cxn>
                <a:cxn ang="0">
                  <a:pos x="8" y="0"/>
                </a:cxn>
                <a:cxn ang="0">
                  <a:pos x="4" y="0"/>
                </a:cxn>
                <a:cxn ang="0">
                  <a:pos x="2" y="2"/>
                </a:cxn>
                <a:cxn ang="0">
                  <a:pos x="0" y="4"/>
                </a:cxn>
                <a:cxn ang="0">
                  <a:pos x="0" y="8"/>
                </a:cxn>
                <a:cxn ang="0">
                  <a:pos x="0" y="200"/>
                </a:cxn>
                <a:cxn ang="0">
                  <a:pos x="0" y="200"/>
                </a:cxn>
                <a:cxn ang="0">
                  <a:pos x="0" y="204"/>
                </a:cxn>
                <a:cxn ang="0">
                  <a:pos x="2" y="206"/>
                </a:cxn>
                <a:cxn ang="0">
                  <a:pos x="4" y="208"/>
                </a:cxn>
                <a:cxn ang="0">
                  <a:pos x="8" y="208"/>
                </a:cxn>
                <a:cxn ang="0">
                  <a:pos x="200" y="208"/>
                </a:cxn>
                <a:cxn ang="0">
                  <a:pos x="176" y="184"/>
                </a:cxn>
              </a:cxnLst>
              <a:rect l="0" t="0" r="r" b="b"/>
              <a:pathLst>
                <a:path w="240" h="208">
                  <a:moveTo>
                    <a:pt x="176" y="184"/>
                  </a:moveTo>
                  <a:lnTo>
                    <a:pt x="24" y="184"/>
                  </a:lnTo>
                  <a:lnTo>
                    <a:pt x="24" y="24"/>
                  </a:lnTo>
                  <a:lnTo>
                    <a:pt x="216" y="24"/>
                  </a:lnTo>
                  <a:lnTo>
                    <a:pt x="216" y="88"/>
                  </a:lnTo>
                  <a:lnTo>
                    <a:pt x="240" y="112"/>
                  </a:lnTo>
                  <a:lnTo>
                    <a:pt x="240" y="8"/>
                  </a:lnTo>
                  <a:lnTo>
                    <a:pt x="240" y="8"/>
                  </a:lnTo>
                  <a:lnTo>
                    <a:pt x="240" y="4"/>
                  </a:lnTo>
                  <a:lnTo>
                    <a:pt x="238" y="2"/>
                  </a:lnTo>
                  <a:lnTo>
                    <a:pt x="236" y="0"/>
                  </a:lnTo>
                  <a:lnTo>
                    <a:pt x="232" y="0"/>
                  </a:lnTo>
                  <a:lnTo>
                    <a:pt x="8" y="0"/>
                  </a:lnTo>
                  <a:lnTo>
                    <a:pt x="8" y="0"/>
                  </a:lnTo>
                  <a:lnTo>
                    <a:pt x="4" y="0"/>
                  </a:lnTo>
                  <a:lnTo>
                    <a:pt x="2" y="2"/>
                  </a:lnTo>
                  <a:lnTo>
                    <a:pt x="0" y="4"/>
                  </a:lnTo>
                  <a:lnTo>
                    <a:pt x="0" y="8"/>
                  </a:lnTo>
                  <a:lnTo>
                    <a:pt x="0" y="200"/>
                  </a:lnTo>
                  <a:lnTo>
                    <a:pt x="0" y="200"/>
                  </a:lnTo>
                  <a:lnTo>
                    <a:pt x="0" y="204"/>
                  </a:lnTo>
                  <a:lnTo>
                    <a:pt x="2" y="206"/>
                  </a:lnTo>
                  <a:lnTo>
                    <a:pt x="4" y="208"/>
                  </a:lnTo>
                  <a:lnTo>
                    <a:pt x="8" y="208"/>
                  </a:lnTo>
                  <a:lnTo>
                    <a:pt x="200" y="208"/>
                  </a:lnTo>
                  <a:lnTo>
                    <a:pt x="176" y="1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28" name="Rectangle 193"/>
            <p:cNvSpPr>
              <a:spLocks noChangeArrowheads="1"/>
            </p:cNvSpPr>
            <p:nvPr/>
          </p:nvSpPr>
          <p:spPr bwMode="auto">
            <a:xfrm>
              <a:off x="3414713" y="3455988"/>
              <a:ext cx="50800" cy="1778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29" name="Rectangle 194"/>
            <p:cNvSpPr>
              <a:spLocks noChangeArrowheads="1"/>
            </p:cNvSpPr>
            <p:nvPr/>
          </p:nvSpPr>
          <p:spPr bwMode="auto">
            <a:xfrm>
              <a:off x="3503613" y="3519488"/>
              <a:ext cx="50800" cy="1143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30" name="Freeform 195"/>
            <p:cNvSpPr>
              <a:spLocks noEditPoints="1"/>
            </p:cNvSpPr>
            <p:nvPr/>
          </p:nvSpPr>
          <p:spPr bwMode="auto">
            <a:xfrm>
              <a:off x="3598863" y="3544888"/>
              <a:ext cx="120650" cy="165100"/>
            </a:xfrm>
            <a:custGeom>
              <a:avLst/>
              <a:gdLst/>
              <a:ahLst/>
              <a:cxnLst>
                <a:cxn ang="0">
                  <a:pos x="76" y="42"/>
                </a:cxn>
                <a:cxn ang="0">
                  <a:pos x="42" y="8"/>
                </a:cxn>
                <a:cxn ang="0">
                  <a:pos x="42" y="8"/>
                </a:cxn>
                <a:cxn ang="0">
                  <a:pos x="34" y="2"/>
                </a:cxn>
                <a:cxn ang="0">
                  <a:pos x="24" y="0"/>
                </a:cxn>
                <a:cxn ang="0">
                  <a:pos x="16" y="2"/>
                </a:cxn>
                <a:cxn ang="0">
                  <a:pos x="8" y="8"/>
                </a:cxn>
                <a:cxn ang="0">
                  <a:pos x="8" y="8"/>
                </a:cxn>
                <a:cxn ang="0">
                  <a:pos x="2" y="14"/>
                </a:cxn>
                <a:cxn ang="0">
                  <a:pos x="0" y="24"/>
                </a:cxn>
                <a:cxn ang="0">
                  <a:pos x="2" y="34"/>
                </a:cxn>
                <a:cxn ang="0">
                  <a:pos x="8" y="40"/>
                </a:cxn>
                <a:cxn ang="0">
                  <a:pos x="70" y="104"/>
                </a:cxn>
                <a:cxn ang="0">
                  <a:pos x="76" y="104"/>
                </a:cxn>
                <a:cxn ang="0">
                  <a:pos x="76" y="42"/>
                </a:cxn>
                <a:cxn ang="0">
                  <a:pos x="38" y="22"/>
                </a:cxn>
                <a:cxn ang="0">
                  <a:pos x="36" y="18"/>
                </a:cxn>
                <a:cxn ang="0">
                  <a:pos x="36" y="18"/>
                </a:cxn>
                <a:cxn ang="0">
                  <a:pos x="32" y="16"/>
                </a:cxn>
                <a:cxn ang="0">
                  <a:pos x="28" y="14"/>
                </a:cxn>
                <a:cxn ang="0">
                  <a:pos x="22" y="16"/>
                </a:cxn>
                <a:cxn ang="0">
                  <a:pos x="18" y="18"/>
                </a:cxn>
                <a:cxn ang="0">
                  <a:pos x="18" y="18"/>
                </a:cxn>
                <a:cxn ang="0">
                  <a:pos x="16" y="22"/>
                </a:cxn>
                <a:cxn ang="0">
                  <a:pos x="16" y="26"/>
                </a:cxn>
                <a:cxn ang="0">
                  <a:pos x="16" y="32"/>
                </a:cxn>
                <a:cxn ang="0">
                  <a:pos x="18" y="36"/>
                </a:cxn>
                <a:cxn ang="0">
                  <a:pos x="22" y="38"/>
                </a:cxn>
                <a:cxn ang="0">
                  <a:pos x="16" y="44"/>
                </a:cxn>
                <a:cxn ang="0">
                  <a:pos x="14" y="40"/>
                </a:cxn>
                <a:cxn ang="0">
                  <a:pos x="14" y="40"/>
                </a:cxn>
                <a:cxn ang="0">
                  <a:pos x="8" y="34"/>
                </a:cxn>
                <a:cxn ang="0">
                  <a:pos x="8" y="26"/>
                </a:cxn>
                <a:cxn ang="0">
                  <a:pos x="8" y="20"/>
                </a:cxn>
                <a:cxn ang="0">
                  <a:pos x="14" y="12"/>
                </a:cxn>
                <a:cxn ang="0">
                  <a:pos x="14" y="12"/>
                </a:cxn>
                <a:cxn ang="0">
                  <a:pos x="20" y="8"/>
                </a:cxn>
                <a:cxn ang="0">
                  <a:pos x="28" y="6"/>
                </a:cxn>
                <a:cxn ang="0">
                  <a:pos x="34" y="8"/>
                </a:cxn>
                <a:cxn ang="0">
                  <a:pos x="42" y="12"/>
                </a:cxn>
                <a:cxn ang="0">
                  <a:pos x="44" y="16"/>
                </a:cxn>
                <a:cxn ang="0">
                  <a:pos x="38" y="22"/>
                </a:cxn>
              </a:cxnLst>
              <a:rect l="0" t="0" r="r" b="b"/>
              <a:pathLst>
                <a:path w="76" h="104">
                  <a:moveTo>
                    <a:pt x="76" y="42"/>
                  </a:moveTo>
                  <a:lnTo>
                    <a:pt x="42" y="8"/>
                  </a:lnTo>
                  <a:lnTo>
                    <a:pt x="42" y="8"/>
                  </a:lnTo>
                  <a:lnTo>
                    <a:pt x="34" y="2"/>
                  </a:lnTo>
                  <a:lnTo>
                    <a:pt x="24" y="0"/>
                  </a:lnTo>
                  <a:lnTo>
                    <a:pt x="16" y="2"/>
                  </a:lnTo>
                  <a:lnTo>
                    <a:pt x="8" y="8"/>
                  </a:lnTo>
                  <a:lnTo>
                    <a:pt x="8" y="8"/>
                  </a:lnTo>
                  <a:lnTo>
                    <a:pt x="2" y="14"/>
                  </a:lnTo>
                  <a:lnTo>
                    <a:pt x="0" y="24"/>
                  </a:lnTo>
                  <a:lnTo>
                    <a:pt x="2" y="34"/>
                  </a:lnTo>
                  <a:lnTo>
                    <a:pt x="8" y="40"/>
                  </a:lnTo>
                  <a:lnTo>
                    <a:pt x="70" y="104"/>
                  </a:lnTo>
                  <a:lnTo>
                    <a:pt x="76" y="104"/>
                  </a:lnTo>
                  <a:lnTo>
                    <a:pt x="76" y="42"/>
                  </a:lnTo>
                  <a:close/>
                  <a:moveTo>
                    <a:pt x="38" y="22"/>
                  </a:moveTo>
                  <a:lnTo>
                    <a:pt x="36" y="18"/>
                  </a:lnTo>
                  <a:lnTo>
                    <a:pt x="36" y="18"/>
                  </a:lnTo>
                  <a:lnTo>
                    <a:pt x="32" y="16"/>
                  </a:lnTo>
                  <a:lnTo>
                    <a:pt x="28" y="14"/>
                  </a:lnTo>
                  <a:lnTo>
                    <a:pt x="22" y="16"/>
                  </a:lnTo>
                  <a:lnTo>
                    <a:pt x="18" y="18"/>
                  </a:lnTo>
                  <a:lnTo>
                    <a:pt x="18" y="18"/>
                  </a:lnTo>
                  <a:lnTo>
                    <a:pt x="16" y="22"/>
                  </a:lnTo>
                  <a:lnTo>
                    <a:pt x="16" y="26"/>
                  </a:lnTo>
                  <a:lnTo>
                    <a:pt x="16" y="32"/>
                  </a:lnTo>
                  <a:lnTo>
                    <a:pt x="18" y="36"/>
                  </a:lnTo>
                  <a:lnTo>
                    <a:pt x="22" y="38"/>
                  </a:lnTo>
                  <a:lnTo>
                    <a:pt x="16" y="44"/>
                  </a:lnTo>
                  <a:lnTo>
                    <a:pt x="14" y="40"/>
                  </a:lnTo>
                  <a:lnTo>
                    <a:pt x="14" y="40"/>
                  </a:lnTo>
                  <a:lnTo>
                    <a:pt x="8" y="34"/>
                  </a:lnTo>
                  <a:lnTo>
                    <a:pt x="8" y="26"/>
                  </a:lnTo>
                  <a:lnTo>
                    <a:pt x="8" y="20"/>
                  </a:lnTo>
                  <a:lnTo>
                    <a:pt x="14" y="12"/>
                  </a:lnTo>
                  <a:lnTo>
                    <a:pt x="14" y="12"/>
                  </a:lnTo>
                  <a:lnTo>
                    <a:pt x="20" y="8"/>
                  </a:lnTo>
                  <a:lnTo>
                    <a:pt x="28" y="6"/>
                  </a:lnTo>
                  <a:lnTo>
                    <a:pt x="34" y="8"/>
                  </a:lnTo>
                  <a:lnTo>
                    <a:pt x="42" y="12"/>
                  </a:lnTo>
                  <a:lnTo>
                    <a:pt x="44" y="16"/>
                  </a:lnTo>
                  <a:lnTo>
                    <a:pt x="38" y="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grpSp>
        <p:nvGrpSpPr>
          <p:cNvPr id="31" name="グループ化 30"/>
          <p:cNvGrpSpPr/>
          <p:nvPr/>
        </p:nvGrpSpPr>
        <p:grpSpPr>
          <a:xfrm>
            <a:off x="4973865" y="2646859"/>
            <a:ext cx="303944" cy="303944"/>
            <a:chOff x="4016375" y="3517900"/>
            <a:chExt cx="381000" cy="381000"/>
          </a:xfrm>
          <a:solidFill>
            <a:srgbClr val="EE5500"/>
          </a:solidFill>
        </p:grpSpPr>
        <p:sp>
          <p:nvSpPr>
            <p:cNvPr id="32" name="Freeform 346"/>
            <p:cNvSpPr>
              <a:spLocks/>
            </p:cNvSpPr>
            <p:nvPr/>
          </p:nvSpPr>
          <p:spPr bwMode="auto">
            <a:xfrm>
              <a:off x="4016375" y="3822700"/>
              <a:ext cx="76200" cy="76200"/>
            </a:xfrm>
            <a:custGeom>
              <a:avLst/>
              <a:gdLst/>
              <a:ahLst/>
              <a:cxnLst>
                <a:cxn ang="0">
                  <a:pos x="48" y="24"/>
                </a:cxn>
                <a:cxn ang="0">
                  <a:pos x="48" y="24"/>
                </a:cxn>
                <a:cxn ang="0">
                  <a:pos x="46" y="14"/>
                </a:cxn>
                <a:cxn ang="0">
                  <a:pos x="40" y="8"/>
                </a:cxn>
                <a:cxn ang="0">
                  <a:pos x="34" y="2"/>
                </a:cxn>
                <a:cxn ang="0">
                  <a:pos x="24" y="0"/>
                </a:cxn>
                <a:cxn ang="0">
                  <a:pos x="24" y="0"/>
                </a:cxn>
                <a:cxn ang="0">
                  <a:pos x="14" y="2"/>
                </a:cxn>
                <a:cxn ang="0">
                  <a:pos x="8" y="8"/>
                </a:cxn>
                <a:cxn ang="0">
                  <a:pos x="2" y="14"/>
                </a:cxn>
                <a:cxn ang="0">
                  <a:pos x="0" y="24"/>
                </a:cxn>
                <a:cxn ang="0">
                  <a:pos x="0" y="24"/>
                </a:cxn>
                <a:cxn ang="0">
                  <a:pos x="2" y="34"/>
                </a:cxn>
                <a:cxn ang="0">
                  <a:pos x="8" y="40"/>
                </a:cxn>
                <a:cxn ang="0">
                  <a:pos x="14" y="46"/>
                </a:cxn>
                <a:cxn ang="0">
                  <a:pos x="24" y="48"/>
                </a:cxn>
                <a:cxn ang="0">
                  <a:pos x="24" y="48"/>
                </a:cxn>
                <a:cxn ang="0">
                  <a:pos x="34" y="46"/>
                </a:cxn>
                <a:cxn ang="0">
                  <a:pos x="40" y="40"/>
                </a:cxn>
                <a:cxn ang="0">
                  <a:pos x="46" y="34"/>
                </a:cxn>
                <a:cxn ang="0">
                  <a:pos x="48" y="24"/>
                </a:cxn>
                <a:cxn ang="0">
                  <a:pos x="48" y="24"/>
                </a:cxn>
              </a:cxnLst>
              <a:rect l="0" t="0" r="r" b="b"/>
              <a:pathLst>
                <a:path w="48" h="48">
                  <a:moveTo>
                    <a:pt x="48" y="24"/>
                  </a:moveTo>
                  <a:lnTo>
                    <a:pt x="48" y="24"/>
                  </a:lnTo>
                  <a:lnTo>
                    <a:pt x="46" y="14"/>
                  </a:lnTo>
                  <a:lnTo>
                    <a:pt x="40" y="8"/>
                  </a:lnTo>
                  <a:lnTo>
                    <a:pt x="34" y="2"/>
                  </a:lnTo>
                  <a:lnTo>
                    <a:pt x="24" y="0"/>
                  </a:lnTo>
                  <a:lnTo>
                    <a:pt x="24" y="0"/>
                  </a:lnTo>
                  <a:lnTo>
                    <a:pt x="14" y="2"/>
                  </a:lnTo>
                  <a:lnTo>
                    <a:pt x="8" y="8"/>
                  </a:lnTo>
                  <a:lnTo>
                    <a:pt x="2" y="14"/>
                  </a:lnTo>
                  <a:lnTo>
                    <a:pt x="0" y="24"/>
                  </a:lnTo>
                  <a:lnTo>
                    <a:pt x="0" y="24"/>
                  </a:lnTo>
                  <a:lnTo>
                    <a:pt x="2" y="34"/>
                  </a:lnTo>
                  <a:lnTo>
                    <a:pt x="8" y="40"/>
                  </a:lnTo>
                  <a:lnTo>
                    <a:pt x="14" y="46"/>
                  </a:lnTo>
                  <a:lnTo>
                    <a:pt x="24" y="48"/>
                  </a:lnTo>
                  <a:lnTo>
                    <a:pt x="24" y="48"/>
                  </a:lnTo>
                  <a:lnTo>
                    <a:pt x="34" y="46"/>
                  </a:lnTo>
                  <a:lnTo>
                    <a:pt x="40" y="40"/>
                  </a:lnTo>
                  <a:lnTo>
                    <a:pt x="46" y="34"/>
                  </a:lnTo>
                  <a:lnTo>
                    <a:pt x="48" y="24"/>
                  </a:lnTo>
                  <a:lnTo>
                    <a:pt x="48"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33" name="Freeform 347"/>
            <p:cNvSpPr>
              <a:spLocks/>
            </p:cNvSpPr>
            <p:nvPr/>
          </p:nvSpPr>
          <p:spPr bwMode="auto">
            <a:xfrm>
              <a:off x="4016375" y="3517900"/>
              <a:ext cx="381000" cy="381000"/>
            </a:xfrm>
            <a:custGeom>
              <a:avLst/>
              <a:gdLst/>
              <a:ahLst/>
              <a:cxnLst>
                <a:cxn ang="0">
                  <a:pos x="192" y="240"/>
                </a:cxn>
                <a:cxn ang="0">
                  <a:pos x="240" y="240"/>
                </a:cxn>
                <a:cxn ang="0">
                  <a:pos x="240" y="240"/>
                </a:cxn>
                <a:cxn ang="0">
                  <a:pos x="238" y="216"/>
                </a:cxn>
                <a:cxn ang="0">
                  <a:pos x="236" y="192"/>
                </a:cxn>
                <a:cxn ang="0">
                  <a:pos x="230" y="168"/>
                </a:cxn>
                <a:cxn ang="0">
                  <a:pos x="222" y="146"/>
                </a:cxn>
                <a:cxn ang="0">
                  <a:pos x="210" y="126"/>
                </a:cxn>
                <a:cxn ang="0">
                  <a:pos x="198" y="106"/>
                </a:cxn>
                <a:cxn ang="0">
                  <a:pos x="186" y="88"/>
                </a:cxn>
                <a:cxn ang="0">
                  <a:pos x="170" y="70"/>
                </a:cxn>
                <a:cxn ang="0">
                  <a:pos x="152" y="54"/>
                </a:cxn>
                <a:cxn ang="0">
                  <a:pos x="134" y="42"/>
                </a:cxn>
                <a:cxn ang="0">
                  <a:pos x="114" y="30"/>
                </a:cxn>
                <a:cxn ang="0">
                  <a:pos x="94" y="18"/>
                </a:cxn>
                <a:cxn ang="0">
                  <a:pos x="72" y="10"/>
                </a:cxn>
                <a:cxn ang="0">
                  <a:pos x="48" y="4"/>
                </a:cxn>
                <a:cxn ang="0">
                  <a:pos x="24" y="2"/>
                </a:cxn>
                <a:cxn ang="0">
                  <a:pos x="0" y="0"/>
                </a:cxn>
                <a:cxn ang="0">
                  <a:pos x="0" y="48"/>
                </a:cxn>
                <a:cxn ang="0">
                  <a:pos x="0" y="48"/>
                </a:cxn>
                <a:cxn ang="0">
                  <a:pos x="20" y="48"/>
                </a:cxn>
                <a:cxn ang="0">
                  <a:pos x="38" y="52"/>
                </a:cxn>
                <a:cxn ang="0">
                  <a:pos x="56" y="56"/>
                </a:cxn>
                <a:cxn ang="0">
                  <a:pos x="74" y="64"/>
                </a:cxn>
                <a:cxn ang="0">
                  <a:pos x="92" y="72"/>
                </a:cxn>
                <a:cxn ang="0">
                  <a:pos x="108" y="80"/>
                </a:cxn>
                <a:cxn ang="0">
                  <a:pos x="122" y="92"/>
                </a:cxn>
                <a:cxn ang="0">
                  <a:pos x="136" y="104"/>
                </a:cxn>
                <a:cxn ang="0">
                  <a:pos x="148" y="118"/>
                </a:cxn>
                <a:cxn ang="0">
                  <a:pos x="160" y="132"/>
                </a:cxn>
                <a:cxn ang="0">
                  <a:pos x="168" y="148"/>
                </a:cxn>
                <a:cxn ang="0">
                  <a:pos x="176" y="166"/>
                </a:cxn>
                <a:cxn ang="0">
                  <a:pos x="184" y="184"/>
                </a:cxn>
                <a:cxn ang="0">
                  <a:pos x="188" y="202"/>
                </a:cxn>
                <a:cxn ang="0">
                  <a:pos x="192" y="220"/>
                </a:cxn>
                <a:cxn ang="0">
                  <a:pos x="192" y="240"/>
                </a:cxn>
                <a:cxn ang="0">
                  <a:pos x="192" y="240"/>
                </a:cxn>
              </a:cxnLst>
              <a:rect l="0" t="0" r="r" b="b"/>
              <a:pathLst>
                <a:path w="240" h="240">
                  <a:moveTo>
                    <a:pt x="192" y="240"/>
                  </a:moveTo>
                  <a:lnTo>
                    <a:pt x="240" y="240"/>
                  </a:lnTo>
                  <a:lnTo>
                    <a:pt x="240" y="240"/>
                  </a:lnTo>
                  <a:lnTo>
                    <a:pt x="238" y="216"/>
                  </a:lnTo>
                  <a:lnTo>
                    <a:pt x="236" y="192"/>
                  </a:lnTo>
                  <a:lnTo>
                    <a:pt x="230" y="168"/>
                  </a:lnTo>
                  <a:lnTo>
                    <a:pt x="222" y="146"/>
                  </a:lnTo>
                  <a:lnTo>
                    <a:pt x="210" y="126"/>
                  </a:lnTo>
                  <a:lnTo>
                    <a:pt x="198" y="106"/>
                  </a:lnTo>
                  <a:lnTo>
                    <a:pt x="186" y="88"/>
                  </a:lnTo>
                  <a:lnTo>
                    <a:pt x="170" y="70"/>
                  </a:lnTo>
                  <a:lnTo>
                    <a:pt x="152" y="54"/>
                  </a:lnTo>
                  <a:lnTo>
                    <a:pt x="134" y="42"/>
                  </a:lnTo>
                  <a:lnTo>
                    <a:pt x="114" y="30"/>
                  </a:lnTo>
                  <a:lnTo>
                    <a:pt x="94" y="18"/>
                  </a:lnTo>
                  <a:lnTo>
                    <a:pt x="72" y="10"/>
                  </a:lnTo>
                  <a:lnTo>
                    <a:pt x="48" y="4"/>
                  </a:lnTo>
                  <a:lnTo>
                    <a:pt x="24" y="2"/>
                  </a:lnTo>
                  <a:lnTo>
                    <a:pt x="0" y="0"/>
                  </a:lnTo>
                  <a:lnTo>
                    <a:pt x="0" y="48"/>
                  </a:lnTo>
                  <a:lnTo>
                    <a:pt x="0" y="48"/>
                  </a:lnTo>
                  <a:lnTo>
                    <a:pt x="20" y="48"/>
                  </a:lnTo>
                  <a:lnTo>
                    <a:pt x="38" y="52"/>
                  </a:lnTo>
                  <a:lnTo>
                    <a:pt x="56" y="56"/>
                  </a:lnTo>
                  <a:lnTo>
                    <a:pt x="74" y="64"/>
                  </a:lnTo>
                  <a:lnTo>
                    <a:pt x="92" y="72"/>
                  </a:lnTo>
                  <a:lnTo>
                    <a:pt x="108" y="80"/>
                  </a:lnTo>
                  <a:lnTo>
                    <a:pt x="122" y="92"/>
                  </a:lnTo>
                  <a:lnTo>
                    <a:pt x="136" y="104"/>
                  </a:lnTo>
                  <a:lnTo>
                    <a:pt x="148" y="118"/>
                  </a:lnTo>
                  <a:lnTo>
                    <a:pt x="160" y="132"/>
                  </a:lnTo>
                  <a:lnTo>
                    <a:pt x="168" y="148"/>
                  </a:lnTo>
                  <a:lnTo>
                    <a:pt x="176" y="166"/>
                  </a:lnTo>
                  <a:lnTo>
                    <a:pt x="184" y="184"/>
                  </a:lnTo>
                  <a:lnTo>
                    <a:pt x="188" y="202"/>
                  </a:lnTo>
                  <a:lnTo>
                    <a:pt x="192" y="220"/>
                  </a:lnTo>
                  <a:lnTo>
                    <a:pt x="192" y="240"/>
                  </a:lnTo>
                  <a:lnTo>
                    <a:pt x="192" y="24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34" name="Freeform 348"/>
            <p:cNvSpPr>
              <a:spLocks/>
            </p:cNvSpPr>
            <p:nvPr/>
          </p:nvSpPr>
          <p:spPr bwMode="auto">
            <a:xfrm>
              <a:off x="4016375" y="3670300"/>
              <a:ext cx="228600" cy="228600"/>
            </a:xfrm>
            <a:custGeom>
              <a:avLst/>
              <a:gdLst/>
              <a:ahLst/>
              <a:cxnLst>
                <a:cxn ang="0">
                  <a:pos x="96" y="144"/>
                </a:cxn>
                <a:cxn ang="0">
                  <a:pos x="144" y="144"/>
                </a:cxn>
                <a:cxn ang="0">
                  <a:pos x="144" y="144"/>
                </a:cxn>
                <a:cxn ang="0">
                  <a:pos x="144" y="130"/>
                </a:cxn>
                <a:cxn ang="0">
                  <a:pos x="142" y="116"/>
                </a:cxn>
                <a:cxn ang="0">
                  <a:pos x="138" y="102"/>
                </a:cxn>
                <a:cxn ang="0">
                  <a:pos x="132" y="88"/>
                </a:cxn>
                <a:cxn ang="0">
                  <a:pos x="126" y="76"/>
                </a:cxn>
                <a:cxn ang="0">
                  <a:pos x="120" y="64"/>
                </a:cxn>
                <a:cxn ang="0">
                  <a:pos x="112" y="52"/>
                </a:cxn>
                <a:cxn ang="0">
                  <a:pos x="102" y="42"/>
                </a:cxn>
                <a:cxn ang="0">
                  <a:pos x="92" y="32"/>
                </a:cxn>
                <a:cxn ang="0">
                  <a:pos x="80" y="24"/>
                </a:cxn>
                <a:cxn ang="0">
                  <a:pos x="68" y="18"/>
                </a:cxn>
                <a:cxn ang="0">
                  <a:pos x="56" y="12"/>
                </a:cxn>
                <a:cxn ang="0">
                  <a:pos x="42" y="6"/>
                </a:cxn>
                <a:cxn ang="0">
                  <a:pos x="28" y="2"/>
                </a:cxn>
                <a:cxn ang="0">
                  <a:pos x="14" y="0"/>
                </a:cxn>
                <a:cxn ang="0">
                  <a:pos x="0" y="0"/>
                </a:cxn>
                <a:cxn ang="0">
                  <a:pos x="0" y="48"/>
                </a:cxn>
                <a:cxn ang="0">
                  <a:pos x="0" y="48"/>
                </a:cxn>
                <a:cxn ang="0">
                  <a:pos x="20" y="50"/>
                </a:cxn>
                <a:cxn ang="0">
                  <a:pos x="38" y="56"/>
                </a:cxn>
                <a:cxn ang="0">
                  <a:pos x="54" y="64"/>
                </a:cxn>
                <a:cxn ang="0">
                  <a:pos x="68" y="76"/>
                </a:cxn>
                <a:cxn ang="0">
                  <a:pos x="80" y="90"/>
                </a:cxn>
                <a:cxn ang="0">
                  <a:pos x="88" y="106"/>
                </a:cxn>
                <a:cxn ang="0">
                  <a:pos x="94" y="124"/>
                </a:cxn>
                <a:cxn ang="0">
                  <a:pos x="96" y="144"/>
                </a:cxn>
                <a:cxn ang="0">
                  <a:pos x="96" y="144"/>
                </a:cxn>
              </a:cxnLst>
              <a:rect l="0" t="0" r="r" b="b"/>
              <a:pathLst>
                <a:path w="144" h="144">
                  <a:moveTo>
                    <a:pt x="96" y="144"/>
                  </a:moveTo>
                  <a:lnTo>
                    <a:pt x="144" y="144"/>
                  </a:lnTo>
                  <a:lnTo>
                    <a:pt x="144" y="144"/>
                  </a:lnTo>
                  <a:lnTo>
                    <a:pt x="144" y="130"/>
                  </a:lnTo>
                  <a:lnTo>
                    <a:pt x="142" y="116"/>
                  </a:lnTo>
                  <a:lnTo>
                    <a:pt x="138" y="102"/>
                  </a:lnTo>
                  <a:lnTo>
                    <a:pt x="132" y="88"/>
                  </a:lnTo>
                  <a:lnTo>
                    <a:pt x="126" y="76"/>
                  </a:lnTo>
                  <a:lnTo>
                    <a:pt x="120" y="64"/>
                  </a:lnTo>
                  <a:lnTo>
                    <a:pt x="112" y="52"/>
                  </a:lnTo>
                  <a:lnTo>
                    <a:pt x="102" y="42"/>
                  </a:lnTo>
                  <a:lnTo>
                    <a:pt x="92" y="32"/>
                  </a:lnTo>
                  <a:lnTo>
                    <a:pt x="80" y="24"/>
                  </a:lnTo>
                  <a:lnTo>
                    <a:pt x="68" y="18"/>
                  </a:lnTo>
                  <a:lnTo>
                    <a:pt x="56" y="12"/>
                  </a:lnTo>
                  <a:lnTo>
                    <a:pt x="42" y="6"/>
                  </a:lnTo>
                  <a:lnTo>
                    <a:pt x="28" y="2"/>
                  </a:lnTo>
                  <a:lnTo>
                    <a:pt x="14" y="0"/>
                  </a:lnTo>
                  <a:lnTo>
                    <a:pt x="0" y="0"/>
                  </a:lnTo>
                  <a:lnTo>
                    <a:pt x="0" y="48"/>
                  </a:lnTo>
                  <a:lnTo>
                    <a:pt x="0" y="48"/>
                  </a:lnTo>
                  <a:lnTo>
                    <a:pt x="20" y="50"/>
                  </a:lnTo>
                  <a:lnTo>
                    <a:pt x="38" y="56"/>
                  </a:lnTo>
                  <a:lnTo>
                    <a:pt x="54" y="64"/>
                  </a:lnTo>
                  <a:lnTo>
                    <a:pt x="68" y="76"/>
                  </a:lnTo>
                  <a:lnTo>
                    <a:pt x="80" y="90"/>
                  </a:lnTo>
                  <a:lnTo>
                    <a:pt x="88" y="106"/>
                  </a:lnTo>
                  <a:lnTo>
                    <a:pt x="94" y="124"/>
                  </a:lnTo>
                  <a:lnTo>
                    <a:pt x="96" y="144"/>
                  </a:lnTo>
                  <a:lnTo>
                    <a:pt x="96" y="1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grpSp>
        <p:nvGrpSpPr>
          <p:cNvPr id="35" name="グループ化 34"/>
          <p:cNvGrpSpPr/>
          <p:nvPr/>
        </p:nvGrpSpPr>
        <p:grpSpPr>
          <a:xfrm>
            <a:off x="4024922" y="1969259"/>
            <a:ext cx="341513" cy="341513"/>
            <a:chOff x="323528" y="3737322"/>
            <a:chExt cx="381000" cy="381000"/>
          </a:xfrm>
          <a:solidFill>
            <a:srgbClr val="EE5500"/>
          </a:solidFill>
        </p:grpSpPr>
        <p:sp>
          <p:nvSpPr>
            <p:cNvPr id="36" name="Rectangle 285"/>
            <p:cNvSpPr>
              <a:spLocks noChangeArrowheads="1"/>
            </p:cNvSpPr>
            <p:nvPr/>
          </p:nvSpPr>
          <p:spPr bwMode="auto">
            <a:xfrm>
              <a:off x="641028" y="3800822"/>
              <a:ext cx="63500" cy="635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37" name="Rectangle 286"/>
            <p:cNvSpPr>
              <a:spLocks noChangeArrowheads="1"/>
            </p:cNvSpPr>
            <p:nvPr/>
          </p:nvSpPr>
          <p:spPr bwMode="auto">
            <a:xfrm>
              <a:off x="641028" y="3889722"/>
              <a:ext cx="63500" cy="635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38" name="Rectangle 287"/>
            <p:cNvSpPr>
              <a:spLocks noChangeArrowheads="1"/>
            </p:cNvSpPr>
            <p:nvPr/>
          </p:nvSpPr>
          <p:spPr bwMode="auto">
            <a:xfrm>
              <a:off x="641028" y="3978622"/>
              <a:ext cx="63500" cy="635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39" name="Freeform 288"/>
            <p:cNvSpPr>
              <a:spLocks noEditPoints="1"/>
            </p:cNvSpPr>
            <p:nvPr/>
          </p:nvSpPr>
          <p:spPr bwMode="auto">
            <a:xfrm>
              <a:off x="323528" y="3737322"/>
              <a:ext cx="292100" cy="381000"/>
            </a:xfrm>
            <a:custGeom>
              <a:avLst/>
              <a:gdLst/>
              <a:ahLst/>
              <a:cxnLst>
                <a:cxn ang="0">
                  <a:pos x="184" y="16"/>
                </a:cxn>
                <a:cxn ang="0">
                  <a:pos x="184" y="0"/>
                </a:cxn>
                <a:cxn ang="0">
                  <a:pos x="0" y="0"/>
                </a:cxn>
                <a:cxn ang="0">
                  <a:pos x="0" y="240"/>
                </a:cxn>
                <a:cxn ang="0">
                  <a:pos x="184" y="240"/>
                </a:cxn>
                <a:cxn ang="0">
                  <a:pos x="184" y="40"/>
                </a:cxn>
                <a:cxn ang="0">
                  <a:pos x="16" y="40"/>
                </a:cxn>
                <a:cxn ang="0">
                  <a:pos x="16" y="16"/>
                </a:cxn>
                <a:cxn ang="0">
                  <a:pos x="184" y="16"/>
                </a:cxn>
                <a:cxn ang="0">
                  <a:pos x="92" y="80"/>
                </a:cxn>
                <a:cxn ang="0">
                  <a:pos x="92" y="80"/>
                </a:cxn>
                <a:cxn ang="0">
                  <a:pos x="98" y="80"/>
                </a:cxn>
                <a:cxn ang="0">
                  <a:pos x="102" y="82"/>
                </a:cxn>
                <a:cxn ang="0">
                  <a:pos x="108" y="86"/>
                </a:cxn>
                <a:cxn ang="0">
                  <a:pos x="112" y="90"/>
                </a:cxn>
                <a:cxn ang="0">
                  <a:pos x="118" y="102"/>
                </a:cxn>
                <a:cxn ang="0">
                  <a:pos x="120" y="116"/>
                </a:cxn>
                <a:cxn ang="0">
                  <a:pos x="120" y="116"/>
                </a:cxn>
                <a:cxn ang="0">
                  <a:pos x="118" y="130"/>
                </a:cxn>
                <a:cxn ang="0">
                  <a:pos x="112" y="142"/>
                </a:cxn>
                <a:cxn ang="0">
                  <a:pos x="108" y="146"/>
                </a:cxn>
                <a:cxn ang="0">
                  <a:pos x="102" y="150"/>
                </a:cxn>
                <a:cxn ang="0">
                  <a:pos x="98" y="152"/>
                </a:cxn>
                <a:cxn ang="0">
                  <a:pos x="92" y="152"/>
                </a:cxn>
                <a:cxn ang="0">
                  <a:pos x="92" y="152"/>
                </a:cxn>
                <a:cxn ang="0">
                  <a:pos x="86" y="152"/>
                </a:cxn>
                <a:cxn ang="0">
                  <a:pos x="82" y="150"/>
                </a:cxn>
                <a:cxn ang="0">
                  <a:pos x="76" y="146"/>
                </a:cxn>
                <a:cxn ang="0">
                  <a:pos x="72" y="142"/>
                </a:cxn>
                <a:cxn ang="0">
                  <a:pos x="66" y="130"/>
                </a:cxn>
                <a:cxn ang="0">
                  <a:pos x="64" y="116"/>
                </a:cxn>
                <a:cxn ang="0">
                  <a:pos x="64" y="116"/>
                </a:cxn>
                <a:cxn ang="0">
                  <a:pos x="66" y="102"/>
                </a:cxn>
                <a:cxn ang="0">
                  <a:pos x="72" y="90"/>
                </a:cxn>
                <a:cxn ang="0">
                  <a:pos x="76" y="86"/>
                </a:cxn>
                <a:cxn ang="0">
                  <a:pos x="82" y="82"/>
                </a:cxn>
                <a:cxn ang="0">
                  <a:pos x="86" y="80"/>
                </a:cxn>
                <a:cxn ang="0">
                  <a:pos x="92" y="80"/>
                </a:cxn>
                <a:cxn ang="0">
                  <a:pos x="92" y="80"/>
                </a:cxn>
                <a:cxn ang="0">
                  <a:pos x="36" y="172"/>
                </a:cxn>
                <a:cxn ang="0">
                  <a:pos x="74" y="162"/>
                </a:cxn>
                <a:cxn ang="0">
                  <a:pos x="92" y="180"/>
                </a:cxn>
                <a:cxn ang="0">
                  <a:pos x="110" y="162"/>
                </a:cxn>
                <a:cxn ang="0">
                  <a:pos x="148" y="172"/>
                </a:cxn>
                <a:cxn ang="0">
                  <a:pos x="148" y="186"/>
                </a:cxn>
                <a:cxn ang="0">
                  <a:pos x="148" y="186"/>
                </a:cxn>
                <a:cxn ang="0">
                  <a:pos x="146" y="190"/>
                </a:cxn>
                <a:cxn ang="0">
                  <a:pos x="140" y="192"/>
                </a:cxn>
                <a:cxn ang="0">
                  <a:pos x="44" y="192"/>
                </a:cxn>
                <a:cxn ang="0">
                  <a:pos x="44" y="192"/>
                </a:cxn>
                <a:cxn ang="0">
                  <a:pos x="38" y="190"/>
                </a:cxn>
                <a:cxn ang="0">
                  <a:pos x="36" y="186"/>
                </a:cxn>
                <a:cxn ang="0">
                  <a:pos x="36" y="172"/>
                </a:cxn>
              </a:cxnLst>
              <a:rect l="0" t="0" r="r" b="b"/>
              <a:pathLst>
                <a:path w="184" h="240">
                  <a:moveTo>
                    <a:pt x="184" y="16"/>
                  </a:moveTo>
                  <a:lnTo>
                    <a:pt x="184" y="0"/>
                  </a:lnTo>
                  <a:lnTo>
                    <a:pt x="0" y="0"/>
                  </a:lnTo>
                  <a:lnTo>
                    <a:pt x="0" y="240"/>
                  </a:lnTo>
                  <a:lnTo>
                    <a:pt x="184" y="240"/>
                  </a:lnTo>
                  <a:lnTo>
                    <a:pt x="184" y="40"/>
                  </a:lnTo>
                  <a:lnTo>
                    <a:pt x="16" y="40"/>
                  </a:lnTo>
                  <a:lnTo>
                    <a:pt x="16" y="16"/>
                  </a:lnTo>
                  <a:lnTo>
                    <a:pt x="184" y="16"/>
                  </a:lnTo>
                  <a:close/>
                  <a:moveTo>
                    <a:pt x="92" y="80"/>
                  </a:moveTo>
                  <a:lnTo>
                    <a:pt x="92" y="80"/>
                  </a:lnTo>
                  <a:lnTo>
                    <a:pt x="98" y="80"/>
                  </a:lnTo>
                  <a:lnTo>
                    <a:pt x="102" y="82"/>
                  </a:lnTo>
                  <a:lnTo>
                    <a:pt x="108" y="86"/>
                  </a:lnTo>
                  <a:lnTo>
                    <a:pt x="112" y="90"/>
                  </a:lnTo>
                  <a:lnTo>
                    <a:pt x="118" y="102"/>
                  </a:lnTo>
                  <a:lnTo>
                    <a:pt x="120" y="116"/>
                  </a:lnTo>
                  <a:lnTo>
                    <a:pt x="120" y="116"/>
                  </a:lnTo>
                  <a:lnTo>
                    <a:pt x="118" y="130"/>
                  </a:lnTo>
                  <a:lnTo>
                    <a:pt x="112" y="142"/>
                  </a:lnTo>
                  <a:lnTo>
                    <a:pt x="108" y="146"/>
                  </a:lnTo>
                  <a:lnTo>
                    <a:pt x="102" y="150"/>
                  </a:lnTo>
                  <a:lnTo>
                    <a:pt x="98" y="152"/>
                  </a:lnTo>
                  <a:lnTo>
                    <a:pt x="92" y="152"/>
                  </a:lnTo>
                  <a:lnTo>
                    <a:pt x="92" y="152"/>
                  </a:lnTo>
                  <a:lnTo>
                    <a:pt x="86" y="152"/>
                  </a:lnTo>
                  <a:lnTo>
                    <a:pt x="82" y="150"/>
                  </a:lnTo>
                  <a:lnTo>
                    <a:pt x="76" y="146"/>
                  </a:lnTo>
                  <a:lnTo>
                    <a:pt x="72" y="142"/>
                  </a:lnTo>
                  <a:lnTo>
                    <a:pt x="66" y="130"/>
                  </a:lnTo>
                  <a:lnTo>
                    <a:pt x="64" y="116"/>
                  </a:lnTo>
                  <a:lnTo>
                    <a:pt x="64" y="116"/>
                  </a:lnTo>
                  <a:lnTo>
                    <a:pt x="66" y="102"/>
                  </a:lnTo>
                  <a:lnTo>
                    <a:pt x="72" y="90"/>
                  </a:lnTo>
                  <a:lnTo>
                    <a:pt x="76" y="86"/>
                  </a:lnTo>
                  <a:lnTo>
                    <a:pt x="82" y="82"/>
                  </a:lnTo>
                  <a:lnTo>
                    <a:pt x="86" y="80"/>
                  </a:lnTo>
                  <a:lnTo>
                    <a:pt x="92" y="80"/>
                  </a:lnTo>
                  <a:lnTo>
                    <a:pt x="92" y="80"/>
                  </a:lnTo>
                  <a:close/>
                  <a:moveTo>
                    <a:pt x="36" y="172"/>
                  </a:moveTo>
                  <a:lnTo>
                    <a:pt x="74" y="162"/>
                  </a:lnTo>
                  <a:lnTo>
                    <a:pt x="92" y="180"/>
                  </a:lnTo>
                  <a:lnTo>
                    <a:pt x="110" y="162"/>
                  </a:lnTo>
                  <a:lnTo>
                    <a:pt x="148" y="172"/>
                  </a:lnTo>
                  <a:lnTo>
                    <a:pt x="148" y="186"/>
                  </a:lnTo>
                  <a:lnTo>
                    <a:pt x="148" y="186"/>
                  </a:lnTo>
                  <a:lnTo>
                    <a:pt x="146" y="190"/>
                  </a:lnTo>
                  <a:lnTo>
                    <a:pt x="140" y="192"/>
                  </a:lnTo>
                  <a:lnTo>
                    <a:pt x="44" y="192"/>
                  </a:lnTo>
                  <a:lnTo>
                    <a:pt x="44" y="192"/>
                  </a:lnTo>
                  <a:lnTo>
                    <a:pt x="38" y="190"/>
                  </a:lnTo>
                  <a:lnTo>
                    <a:pt x="36" y="186"/>
                  </a:lnTo>
                  <a:lnTo>
                    <a:pt x="36" y="1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sp>
        <p:nvSpPr>
          <p:cNvPr id="40" name="Freeform 416"/>
          <p:cNvSpPr>
            <a:spLocks noEditPoints="1"/>
          </p:cNvSpPr>
          <p:nvPr/>
        </p:nvSpPr>
        <p:spPr bwMode="auto">
          <a:xfrm>
            <a:off x="4109622" y="2364526"/>
            <a:ext cx="350517" cy="352815"/>
          </a:xfrm>
          <a:custGeom>
            <a:avLst/>
            <a:gdLst>
              <a:gd name="T0" fmla="*/ 684 w 916"/>
              <a:gd name="T1" fmla="*/ 537 h 923"/>
              <a:gd name="T2" fmla="*/ 719 w 916"/>
              <a:gd name="T3" fmla="*/ 442 h 923"/>
              <a:gd name="T4" fmla="*/ 727 w 916"/>
              <a:gd name="T5" fmla="*/ 364 h 923"/>
              <a:gd name="T6" fmla="*/ 720 w 916"/>
              <a:gd name="T7" fmla="*/ 291 h 923"/>
              <a:gd name="T8" fmla="*/ 699 w 916"/>
              <a:gd name="T9" fmla="*/ 222 h 923"/>
              <a:gd name="T10" fmla="*/ 665 w 916"/>
              <a:gd name="T11" fmla="*/ 161 h 923"/>
              <a:gd name="T12" fmla="*/ 621 w 916"/>
              <a:gd name="T13" fmla="*/ 107 h 923"/>
              <a:gd name="T14" fmla="*/ 567 w 916"/>
              <a:gd name="T15" fmla="*/ 63 h 923"/>
              <a:gd name="T16" fmla="*/ 505 w 916"/>
              <a:gd name="T17" fmla="*/ 29 h 923"/>
              <a:gd name="T18" fmla="*/ 437 w 916"/>
              <a:gd name="T19" fmla="*/ 8 h 923"/>
              <a:gd name="T20" fmla="*/ 364 w 916"/>
              <a:gd name="T21" fmla="*/ 0 h 923"/>
              <a:gd name="T22" fmla="*/ 309 w 916"/>
              <a:gd name="T23" fmla="*/ 4 h 923"/>
              <a:gd name="T24" fmla="*/ 239 w 916"/>
              <a:gd name="T25" fmla="*/ 22 h 923"/>
              <a:gd name="T26" fmla="*/ 175 w 916"/>
              <a:gd name="T27" fmla="*/ 53 h 923"/>
              <a:gd name="T28" fmla="*/ 119 w 916"/>
              <a:gd name="T29" fmla="*/ 95 h 923"/>
              <a:gd name="T30" fmla="*/ 72 w 916"/>
              <a:gd name="T31" fmla="*/ 147 h 923"/>
              <a:gd name="T32" fmla="*/ 36 w 916"/>
              <a:gd name="T33" fmla="*/ 207 h 923"/>
              <a:gd name="T34" fmla="*/ 11 w 916"/>
              <a:gd name="T35" fmla="*/ 274 h 923"/>
              <a:gd name="T36" fmla="*/ 0 w 916"/>
              <a:gd name="T37" fmla="*/ 346 h 923"/>
              <a:gd name="T38" fmla="*/ 1 w 916"/>
              <a:gd name="T39" fmla="*/ 401 h 923"/>
              <a:gd name="T40" fmla="*/ 16 w 916"/>
              <a:gd name="T41" fmla="*/ 472 h 923"/>
              <a:gd name="T42" fmla="*/ 43 w 916"/>
              <a:gd name="T43" fmla="*/ 538 h 923"/>
              <a:gd name="T44" fmla="*/ 83 w 916"/>
              <a:gd name="T45" fmla="*/ 596 h 923"/>
              <a:gd name="T46" fmla="*/ 132 w 916"/>
              <a:gd name="T47" fmla="*/ 645 h 923"/>
              <a:gd name="T48" fmla="*/ 191 w 916"/>
              <a:gd name="T49" fmla="*/ 684 h 923"/>
              <a:gd name="T50" fmla="*/ 256 w 916"/>
              <a:gd name="T51" fmla="*/ 712 h 923"/>
              <a:gd name="T52" fmla="*/ 327 w 916"/>
              <a:gd name="T53" fmla="*/ 726 h 923"/>
              <a:gd name="T54" fmla="*/ 389 w 916"/>
              <a:gd name="T55" fmla="*/ 728 h 923"/>
              <a:gd name="T56" fmla="*/ 485 w 916"/>
              <a:gd name="T57" fmla="*/ 707 h 923"/>
              <a:gd name="T58" fmla="*/ 796 w 916"/>
              <a:gd name="T59" fmla="*/ 923 h 923"/>
              <a:gd name="T60" fmla="*/ 101 w 916"/>
              <a:gd name="T61" fmla="*/ 338 h 923"/>
              <a:gd name="T62" fmla="*/ 132 w 916"/>
              <a:gd name="T63" fmla="*/ 239 h 923"/>
              <a:gd name="T64" fmla="*/ 196 w 916"/>
              <a:gd name="T65" fmla="*/ 161 h 923"/>
              <a:gd name="T66" fmla="*/ 286 w 916"/>
              <a:gd name="T67" fmla="*/ 112 h 923"/>
              <a:gd name="T68" fmla="*/ 364 w 916"/>
              <a:gd name="T69" fmla="*/ 101 h 923"/>
              <a:gd name="T70" fmla="*/ 466 w 916"/>
              <a:gd name="T71" fmla="*/ 122 h 923"/>
              <a:gd name="T72" fmla="*/ 550 w 916"/>
              <a:gd name="T73" fmla="*/ 178 h 923"/>
              <a:gd name="T74" fmla="*/ 606 w 916"/>
              <a:gd name="T75" fmla="*/ 262 h 923"/>
              <a:gd name="T76" fmla="*/ 628 w 916"/>
              <a:gd name="T77" fmla="*/ 364 h 923"/>
              <a:gd name="T78" fmla="*/ 616 w 916"/>
              <a:gd name="T79" fmla="*/ 443 h 923"/>
              <a:gd name="T80" fmla="*/ 567 w 916"/>
              <a:gd name="T81" fmla="*/ 532 h 923"/>
              <a:gd name="T82" fmla="*/ 490 w 916"/>
              <a:gd name="T83" fmla="*/ 596 h 923"/>
              <a:gd name="T84" fmla="*/ 390 w 916"/>
              <a:gd name="T85" fmla="*/ 627 h 923"/>
              <a:gd name="T86" fmla="*/ 311 w 916"/>
              <a:gd name="T87" fmla="*/ 622 h 923"/>
              <a:gd name="T88" fmla="*/ 216 w 916"/>
              <a:gd name="T89" fmla="*/ 582 h 923"/>
              <a:gd name="T90" fmla="*/ 145 w 916"/>
              <a:gd name="T91" fmla="*/ 512 h 923"/>
              <a:gd name="T92" fmla="*/ 106 w 916"/>
              <a:gd name="T93" fmla="*/ 417 h 923"/>
              <a:gd name="T94" fmla="*/ 516 w 916"/>
              <a:gd name="T95" fmla="*/ 407 h 923"/>
              <a:gd name="T96" fmla="*/ 327 w 916"/>
              <a:gd name="T97" fmla="*/ 407 h 923"/>
              <a:gd name="T98" fmla="*/ 327 w 916"/>
              <a:gd name="T99" fmla="*/ 218 h 923"/>
              <a:gd name="T100" fmla="*/ 516 w 916"/>
              <a:gd name="T101" fmla="*/ 407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16" h="923">
                <a:moveTo>
                  <a:pt x="916" y="803"/>
                </a:moveTo>
                <a:lnTo>
                  <a:pt x="671" y="558"/>
                </a:lnTo>
                <a:lnTo>
                  <a:pt x="671" y="558"/>
                </a:lnTo>
                <a:lnTo>
                  <a:pt x="684" y="537"/>
                </a:lnTo>
                <a:lnTo>
                  <a:pt x="695" y="515"/>
                </a:lnTo>
                <a:lnTo>
                  <a:pt x="705" y="491"/>
                </a:lnTo>
                <a:lnTo>
                  <a:pt x="713" y="467"/>
                </a:lnTo>
                <a:lnTo>
                  <a:pt x="719" y="442"/>
                </a:lnTo>
                <a:lnTo>
                  <a:pt x="724" y="417"/>
                </a:lnTo>
                <a:lnTo>
                  <a:pt x="726" y="390"/>
                </a:lnTo>
                <a:lnTo>
                  <a:pt x="727" y="364"/>
                </a:lnTo>
                <a:lnTo>
                  <a:pt x="727" y="364"/>
                </a:lnTo>
                <a:lnTo>
                  <a:pt x="727" y="346"/>
                </a:lnTo>
                <a:lnTo>
                  <a:pt x="726" y="327"/>
                </a:lnTo>
                <a:lnTo>
                  <a:pt x="724" y="309"/>
                </a:lnTo>
                <a:lnTo>
                  <a:pt x="720" y="291"/>
                </a:lnTo>
                <a:lnTo>
                  <a:pt x="717" y="274"/>
                </a:lnTo>
                <a:lnTo>
                  <a:pt x="712" y="256"/>
                </a:lnTo>
                <a:lnTo>
                  <a:pt x="706" y="239"/>
                </a:lnTo>
                <a:lnTo>
                  <a:pt x="699" y="222"/>
                </a:lnTo>
                <a:lnTo>
                  <a:pt x="691" y="207"/>
                </a:lnTo>
                <a:lnTo>
                  <a:pt x="684" y="191"/>
                </a:lnTo>
                <a:lnTo>
                  <a:pt x="675" y="176"/>
                </a:lnTo>
                <a:lnTo>
                  <a:pt x="665" y="161"/>
                </a:lnTo>
                <a:lnTo>
                  <a:pt x="655" y="147"/>
                </a:lnTo>
                <a:lnTo>
                  <a:pt x="645" y="132"/>
                </a:lnTo>
                <a:lnTo>
                  <a:pt x="633" y="119"/>
                </a:lnTo>
                <a:lnTo>
                  <a:pt x="621" y="107"/>
                </a:lnTo>
                <a:lnTo>
                  <a:pt x="609" y="95"/>
                </a:lnTo>
                <a:lnTo>
                  <a:pt x="595" y="83"/>
                </a:lnTo>
                <a:lnTo>
                  <a:pt x="581" y="72"/>
                </a:lnTo>
                <a:lnTo>
                  <a:pt x="567" y="63"/>
                </a:lnTo>
                <a:lnTo>
                  <a:pt x="552" y="53"/>
                </a:lnTo>
                <a:lnTo>
                  <a:pt x="537" y="45"/>
                </a:lnTo>
                <a:lnTo>
                  <a:pt x="521" y="36"/>
                </a:lnTo>
                <a:lnTo>
                  <a:pt x="505" y="29"/>
                </a:lnTo>
                <a:lnTo>
                  <a:pt x="489" y="22"/>
                </a:lnTo>
                <a:lnTo>
                  <a:pt x="472" y="17"/>
                </a:lnTo>
                <a:lnTo>
                  <a:pt x="455" y="12"/>
                </a:lnTo>
                <a:lnTo>
                  <a:pt x="437" y="8"/>
                </a:lnTo>
                <a:lnTo>
                  <a:pt x="419" y="4"/>
                </a:lnTo>
                <a:lnTo>
                  <a:pt x="401" y="3"/>
                </a:lnTo>
                <a:lnTo>
                  <a:pt x="383" y="0"/>
                </a:lnTo>
                <a:lnTo>
                  <a:pt x="364" y="0"/>
                </a:lnTo>
                <a:lnTo>
                  <a:pt x="364" y="0"/>
                </a:lnTo>
                <a:lnTo>
                  <a:pt x="345" y="0"/>
                </a:lnTo>
                <a:lnTo>
                  <a:pt x="327" y="3"/>
                </a:lnTo>
                <a:lnTo>
                  <a:pt x="309" y="4"/>
                </a:lnTo>
                <a:lnTo>
                  <a:pt x="291" y="8"/>
                </a:lnTo>
                <a:lnTo>
                  <a:pt x="273" y="12"/>
                </a:lnTo>
                <a:lnTo>
                  <a:pt x="256" y="17"/>
                </a:lnTo>
                <a:lnTo>
                  <a:pt x="239" y="22"/>
                </a:lnTo>
                <a:lnTo>
                  <a:pt x="222" y="29"/>
                </a:lnTo>
                <a:lnTo>
                  <a:pt x="207" y="36"/>
                </a:lnTo>
                <a:lnTo>
                  <a:pt x="191" y="45"/>
                </a:lnTo>
                <a:lnTo>
                  <a:pt x="175" y="53"/>
                </a:lnTo>
                <a:lnTo>
                  <a:pt x="161" y="63"/>
                </a:lnTo>
                <a:lnTo>
                  <a:pt x="147" y="72"/>
                </a:lnTo>
                <a:lnTo>
                  <a:pt x="132" y="83"/>
                </a:lnTo>
                <a:lnTo>
                  <a:pt x="119" y="95"/>
                </a:lnTo>
                <a:lnTo>
                  <a:pt x="107" y="107"/>
                </a:lnTo>
                <a:lnTo>
                  <a:pt x="95" y="119"/>
                </a:lnTo>
                <a:lnTo>
                  <a:pt x="83" y="132"/>
                </a:lnTo>
                <a:lnTo>
                  <a:pt x="72" y="147"/>
                </a:lnTo>
                <a:lnTo>
                  <a:pt x="63" y="161"/>
                </a:lnTo>
                <a:lnTo>
                  <a:pt x="53" y="176"/>
                </a:lnTo>
                <a:lnTo>
                  <a:pt x="43" y="191"/>
                </a:lnTo>
                <a:lnTo>
                  <a:pt x="36" y="207"/>
                </a:lnTo>
                <a:lnTo>
                  <a:pt x="29" y="222"/>
                </a:lnTo>
                <a:lnTo>
                  <a:pt x="22" y="239"/>
                </a:lnTo>
                <a:lnTo>
                  <a:pt x="16" y="256"/>
                </a:lnTo>
                <a:lnTo>
                  <a:pt x="11" y="274"/>
                </a:lnTo>
                <a:lnTo>
                  <a:pt x="7" y="291"/>
                </a:lnTo>
                <a:lnTo>
                  <a:pt x="4" y="309"/>
                </a:lnTo>
                <a:lnTo>
                  <a:pt x="1" y="327"/>
                </a:lnTo>
                <a:lnTo>
                  <a:pt x="0" y="346"/>
                </a:lnTo>
                <a:lnTo>
                  <a:pt x="0" y="364"/>
                </a:lnTo>
                <a:lnTo>
                  <a:pt x="0" y="364"/>
                </a:lnTo>
                <a:lnTo>
                  <a:pt x="0" y="383"/>
                </a:lnTo>
                <a:lnTo>
                  <a:pt x="1" y="401"/>
                </a:lnTo>
                <a:lnTo>
                  <a:pt x="4" y="419"/>
                </a:lnTo>
                <a:lnTo>
                  <a:pt x="7" y="437"/>
                </a:lnTo>
                <a:lnTo>
                  <a:pt x="11" y="455"/>
                </a:lnTo>
                <a:lnTo>
                  <a:pt x="16" y="472"/>
                </a:lnTo>
                <a:lnTo>
                  <a:pt x="22" y="489"/>
                </a:lnTo>
                <a:lnTo>
                  <a:pt x="29" y="506"/>
                </a:lnTo>
                <a:lnTo>
                  <a:pt x="36" y="522"/>
                </a:lnTo>
                <a:lnTo>
                  <a:pt x="43" y="538"/>
                </a:lnTo>
                <a:lnTo>
                  <a:pt x="53" y="552"/>
                </a:lnTo>
                <a:lnTo>
                  <a:pt x="63" y="568"/>
                </a:lnTo>
                <a:lnTo>
                  <a:pt x="72" y="582"/>
                </a:lnTo>
                <a:lnTo>
                  <a:pt x="83" y="596"/>
                </a:lnTo>
                <a:lnTo>
                  <a:pt x="95" y="609"/>
                </a:lnTo>
                <a:lnTo>
                  <a:pt x="107" y="622"/>
                </a:lnTo>
                <a:lnTo>
                  <a:pt x="119" y="634"/>
                </a:lnTo>
                <a:lnTo>
                  <a:pt x="132" y="645"/>
                </a:lnTo>
                <a:lnTo>
                  <a:pt x="147" y="656"/>
                </a:lnTo>
                <a:lnTo>
                  <a:pt x="161" y="666"/>
                </a:lnTo>
                <a:lnTo>
                  <a:pt x="175" y="676"/>
                </a:lnTo>
                <a:lnTo>
                  <a:pt x="191" y="684"/>
                </a:lnTo>
                <a:lnTo>
                  <a:pt x="207" y="693"/>
                </a:lnTo>
                <a:lnTo>
                  <a:pt x="222" y="700"/>
                </a:lnTo>
                <a:lnTo>
                  <a:pt x="239" y="706"/>
                </a:lnTo>
                <a:lnTo>
                  <a:pt x="256" y="712"/>
                </a:lnTo>
                <a:lnTo>
                  <a:pt x="273" y="717"/>
                </a:lnTo>
                <a:lnTo>
                  <a:pt x="291" y="720"/>
                </a:lnTo>
                <a:lnTo>
                  <a:pt x="309" y="724"/>
                </a:lnTo>
                <a:lnTo>
                  <a:pt x="327" y="726"/>
                </a:lnTo>
                <a:lnTo>
                  <a:pt x="345" y="728"/>
                </a:lnTo>
                <a:lnTo>
                  <a:pt x="364" y="728"/>
                </a:lnTo>
                <a:lnTo>
                  <a:pt x="364" y="728"/>
                </a:lnTo>
                <a:lnTo>
                  <a:pt x="389" y="728"/>
                </a:lnTo>
                <a:lnTo>
                  <a:pt x="414" y="725"/>
                </a:lnTo>
                <a:lnTo>
                  <a:pt x="438" y="720"/>
                </a:lnTo>
                <a:lnTo>
                  <a:pt x="462" y="714"/>
                </a:lnTo>
                <a:lnTo>
                  <a:pt x="485" y="707"/>
                </a:lnTo>
                <a:lnTo>
                  <a:pt x="508" y="699"/>
                </a:lnTo>
                <a:lnTo>
                  <a:pt x="529" y="688"/>
                </a:lnTo>
                <a:lnTo>
                  <a:pt x="550" y="677"/>
                </a:lnTo>
                <a:lnTo>
                  <a:pt x="796" y="923"/>
                </a:lnTo>
                <a:lnTo>
                  <a:pt x="916" y="803"/>
                </a:lnTo>
                <a:close/>
                <a:moveTo>
                  <a:pt x="100" y="364"/>
                </a:moveTo>
                <a:lnTo>
                  <a:pt x="100" y="364"/>
                </a:lnTo>
                <a:lnTo>
                  <a:pt x="101" y="338"/>
                </a:lnTo>
                <a:lnTo>
                  <a:pt x="106" y="311"/>
                </a:lnTo>
                <a:lnTo>
                  <a:pt x="112" y="286"/>
                </a:lnTo>
                <a:lnTo>
                  <a:pt x="121" y="262"/>
                </a:lnTo>
                <a:lnTo>
                  <a:pt x="132" y="239"/>
                </a:lnTo>
                <a:lnTo>
                  <a:pt x="145" y="218"/>
                </a:lnTo>
                <a:lnTo>
                  <a:pt x="161" y="197"/>
                </a:lnTo>
                <a:lnTo>
                  <a:pt x="178" y="178"/>
                </a:lnTo>
                <a:lnTo>
                  <a:pt x="196" y="161"/>
                </a:lnTo>
                <a:lnTo>
                  <a:pt x="216" y="146"/>
                </a:lnTo>
                <a:lnTo>
                  <a:pt x="238" y="132"/>
                </a:lnTo>
                <a:lnTo>
                  <a:pt x="262" y="122"/>
                </a:lnTo>
                <a:lnTo>
                  <a:pt x="286" y="112"/>
                </a:lnTo>
                <a:lnTo>
                  <a:pt x="311" y="106"/>
                </a:lnTo>
                <a:lnTo>
                  <a:pt x="337" y="102"/>
                </a:lnTo>
                <a:lnTo>
                  <a:pt x="364" y="101"/>
                </a:lnTo>
                <a:lnTo>
                  <a:pt x="364" y="101"/>
                </a:lnTo>
                <a:lnTo>
                  <a:pt x="390" y="102"/>
                </a:lnTo>
                <a:lnTo>
                  <a:pt x="417" y="106"/>
                </a:lnTo>
                <a:lnTo>
                  <a:pt x="442" y="112"/>
                </a:lnTo>
                <a:lnTo>
                  <a:pt x="466" y="122"/>
                </a:lnTo>
                <a:lnTo>
                  <a:pt x="490" y="132"/>
                </a:lnTo>
                <a:lnTo>
                  <a:pt x="511" y="146"/>
                </a:lnTo>
                <a:lnTo>
                  <a:pt x="532" y="161"/>
                </a:lnTo>
                <a:lnTo>
                  <a:pt x="550" y="178"/>
                </a:lnTo>
                <a:lnTo>
                  <a:pt x="567" y="197"/>
                </a:lnTo>
                <a:lnTo>
                  <a:pt x="582" y="218"/>
                </a:lnTo>
                <a:lnTo>
                  <a:pt x="595" y="239"/>
                </a:lnTo>
                <a:lnTo>
                  <a:pt x="606" y="262"/>
                </a:lnTo>
                <a:lnTo>
                  <a:pt x="616" y="286"/>
                </a:lnTo>
                <a:lnTo>
                  <a:pt x="622" y="311"/>
                </a:lnTo>
                <a:lnTo>
                  <a:pt x="627" y="338"/>
                </a:lnTo>
                <a:lnTo>
                  <a:pt x="628" y="364"/>
                </a:lnTo>
                <a:lnTo>
                  <a:pt x="628" y="364"/>
                </a:lnTo>
                <a:lnTo>
                  <a:pt x="627" y="392"/>
                </a:lnTo>
                <a:lnTo>
                  <a:pt x="622" y="417"/>
                </a:lnTo>
                <a:lnTo>
                  <a:pt x="616" y="443"/>
                </a:lnTo>
                <a:lnTo>
                  <a:pt x="606" y="467"/>
                </a:lnTo>
                <a:lnTo>
                  <a:pt x="595" y="490"/>
                </a:lnTo>
                <a:lnTo>
                  <a:pt x="582" y="512"/>
                </a:lnTo>
                <a:lnTo>
                  <a:pt x="567" y="532"/>
                </a:lnTo>
                <a:lnTo>
                  <a:pt x="550" y="551"/>
                </a:lnTo>
                <a:lnTo>
                  <a:pt x="532" y="568"/>
                </a:lnTo>
                <a:lnTo>
                  <a:pt x="511" y="582"/>
                </a:lnTo>
                <a:lnTo>
                  <a:pt x="490" y="596"/>
                </a:lnTo>
                <a:lnTo>
                  <a:pt x="466" y="608"/>
                </a:lnTo>
                <a:lnTo>
                  <a:pt x="442" y="616"/>
                </a:lnTo>
                <a:lnTo>
                  <a:pt x="417" y="622"/>
                </a:lnTo>
                <a:lnTo>
                  <a:pt x="390" y="627"/>
                </a:lnTo>
                <a:lnTo>
                  <a:pt x="364" y="628"/>
                </a:lnTo>
                <a:lnTo>
                  <a:pt x="364" y="628"/>
                </a:lnTo>
                <a:lnTo>
                  <a:pt x="337" y="627"/>
                </a:lnTo>
                <a:lnTo>
                  <a:pt x="311" y="622"/>
                </a:lnTo>
                <a:lnTo>
                  <a:pt x="286" y="616"/>
                </a:lnTo>
                <a:lnTo>
                  <a:pt x="262" y="608"/>
                </a:lnTo>
                <a:lnTo>
                  <a:pt x="238" y="596"/>
                </a:lnTo>
                <a:lnTo>
                  <a:pt x="216" y="582"/>
                </a:lnTo>
                <a:lnTo>
                  <a:pt x="196" y="568"/>
                </a:lnTo>
                <a:lnTo>
                  <a:pt x="178" y="551"/>
                </a:lnTo>
                <a:lnTo>
                  <a:pt x="161" y="532"/>
                </a:lnTo>
                <a:lnTo>
                  <a:pt x="145" y="512"/>
                </a:lnTo>
                <a:lnTo>
                  <a:pt x="132" y="490"/>
                </a:lnTo>
                <a:lnTo>
                  <a:pt x="121" y="467"/>
                </a:lnTo>
                <a:lnTo>
                  <a:pt x="112" y="443"/>
                </a:lnTo>
                <a:lnTo>
                  <a:pt x="106" y="417"/>
                </a:lnTo>
                <a:lnTo>
                  <a:pt x="101" y="392"/>
                </a:lnTo>
                <a:lnTo>
                  <a:pt x="100" y="364"/>
                </a:lnTo>
                <a:lnTo>
                  <a:pt x="100" y="364"/>
                </a:lnTo>
                <a:close/>
                <a:moveTo>
                  <a:pt x="516" y="407"/>
                </a:moveTo>
                <a:lnTo>
                  <a:pt x="409" y="407"/>
                </a:lnTo>
                <a:lnTo>
                  <a:pt x="409" y="514"/>
                </a:lnTo>
                <a:lnTo>
                  <a:pt x="327" y="514"/>
                </a:lnTo>
                <a:lnTo>
                  <a:pt x="327" y="407"/>
                </a:lnTo>
                <a:lnTo>
                  <a:pt x="220" y="407"/>
                </a:lnTo>
                <a:lnTo>
                  <a:pt x="220" y="326"/>
                </a:lnTo>
                <a:lnTo>
                  <a:pt x="327" y="326"/>
                </a:lnTo>
                <a:lnTo>
                  <a:pt x="327" y="218"/>
                </a:lnTo>
                <a:lnTo>
                  <a:pt x="409" y="218"/>
                </a:lnTo>
                <a:lnTo>
                  <a:pt x="409" y="326"/>
                </a:lnTo>
                <a:lnTo>
                  <a:pt x="516" y="326"/>
                </a:lnTo>
                <a:lnTo>
                  <a:pt x="516" y="407"/>
                </a:lnTo>
                <a:close/>
              </a:path>
            </a:pathLst>
          </a:custGeom>
          <a:solidFill>
            <a:srgbClr val="EE55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nvGrpSpPr>
          <p:cNvPr id="41" name="グループ化 40"/>
          <p:cNvGrpSpPr/>
          <p:nvPr/>
        </p:nvGrpSpPr>
        <p:grpSpPr>
          <a:xfrm>
            <a:off x="4550365" y="2894336"/>
            <a:ext cx="449881" cy="440252"/>
            <a:chOff x="2795588" y="3138488"/>
            <a:chExt cx="381000" cy="381000"/>
          </a:xfrm>
          <a:solidFill>
            <a:srgbClr val="EE5500"/>
          </a:solidFill>
        </p:grpSpPr>
        <p:sp>
          <p:nvSpPr>
            <p:cNvPr id="42" name="Freeform 185"/>
            <p:cNvSpPr>
              <a:spLocks noEditPoints="1"/>
            </p:cNvSpPr>
            <p:nvPr/>
          </p:nvSpPr>
          <p:spPr bwMode="auto">
            <a:xfrm>
              <a:off x="2795588" y="3138488"/>
              <a:ext cx="381000" cy="381000"/>
            </a:xfrm>
            <a:custGeom>
              <a:avLst/>
              <a:gdLst/>
              <a:ahLst/>
              <a:cxnLst>
                <a:cxn ang="0">
                  <a:pos x="120" y="0"/>
                </a:cxn>
                <a:cxn ang="0">
                  <a:pos x="96" y="2"/>
                </a:cxn>
                <a:cxn ang="0">
                  <a:pos x="52" y="20"/>
                </a:cxn>
                <a:cxn ang="0">
                  <a:pos x="20" y="52"/>
                </a:cxn>
                <a:cxn ang="0">
                  <a:pos x="2" y="96"/>
                </a:cxn>
                <a:cxn ang="0">
                  <a:pos x="0" y="120"/>
                </a:cxn>
                <a:cxn ang="0">
                  <a:pos x="0" y="132"/>
                </a:cxn>
                <a:cxn ang="0">
                  <a:pos x="10" y="166"/>
                </a:cxn>
                <a:cxn ang="0">
                  <a:pos x="36" y="204"/>
                </a:cxn>
                <a:cxn ang="0">
                  <a:pos x="74" y="230"/>
                </a:cxn>
                <a:cxn ang="0">
                  <a:pos x="108" y="240"/>
                </a:cxn>
                <a:cxn ang="0">
                  <a:pos x="120" y="240"/>
                </a:cxn>
                <a:cxn ang="0">
                  <a:pos x="144" y="238"/>
                </a:cxn>
                <a:cxn ang="0">
                  <a:pos x="188" y="220"/>
                </a:cxn>
                <a:cxn ang="0">
                  <a:pos x="220" y="188"/>
                </a:cxn>
                <a:cxn ang="0">
                  <a:pos x="238" y="144"/>
                </a:cxn>
                <a:cxn ang="0">
                  <a:pos x="240" y="120"/>
                </a:cxn>
                <a:cxn ang="0">
                  <a:pos x="240" y="108"/>
                </a:cxn>
                <a:cxn ang="0">
                  <a:pos x="230" y="74"/>
                </a:cxn>
                <a:cxn ang="0">
                  <a:pos x="204" y="36"/>
                </a:cxn>
                <a:cxn ang="0">
                  <a:pos x="166" y="10"/>
                </a:cxn>
                <a:cxn ang="0">
                  <a:pos x="132" y="0"/>
                </a:cxn>
                <a:cxn ang="0">
                  <a:pos x="120" y="0"/>
                </a:cxn>
                <a:cxn ang="0">
                  <a:pos x="120" y="216"/>
                </a:cxn>
                <a:cxn ang="0">
                  <a:pos x="82" y="208"/>
                </a:cxn>
                <a:cxn ang="0">
                  <a:pos x="52" y="188"/>
                </a:cxn>
                <a:cxn ang="0">
                  <a:pos x="32" y="158"/>
                </a:cxn>
                <a:cxn ang="0">
                  <a:pos x="24" y="120"/>
                </a:cxn>
                <a:cxn ang="0">
                  <a:pos x="26" y="100"/>
                </a:cxn>
                <a:cxn ang="0">
                  <a:pos x="40" y="66"/>
                </a:cxn>
                <a:cxn ang="0">
                  <a:pos x="66" y="40"/>
                </a:cxn>
                <a:cxn ang="0">
                  <a:pos x="100" y="26"/>
                </a:cxn>
                <a:cxn ang="0">
                  <a:pos x="120" y="24"/>
                </a:cxn>
                <a:cxn ang="0">
                  <a:pos x="158" y="32"/>
                </a:cxn>
                <a:cxn ang="0">
                  <a:pos x="188" y="52"/>
                </a:cxn>
                <a:cxn ang="0">
                  <a:pos x="208" y="82"/>
                </a:cxn>
                <a:cxn ang="0">
                  <a:pos x="216" y="120"/>
                </a:cxn>
                <a:cxn ang="0">
                  <a:pos x="214" y="140"/>
                </a:cxn>
                <a:cxn ang="0">
                  <a:pos x="200" y="174"/>
                </a:cxn>
                <a:cxn ang="0">
                  <a:pos x="174" y="200"/>
                </a:cxn>
                <a:cxn ang="0">
                  <a:pos x="140" y="214"/>
                </a:cxn>
                <a:cxn ang="0">
                  <a:pos x="120" y="216"/>
                </a:cxn>
              </a:cxnLst>
              <a:rect l="0" t="0" r="r" b="b"/>
              <a:pathLst>
                <a:path w="240" h="240">
                  <a:moveTo>
                    <a:pt x="120" y="0"/>
                  </a:moveTo>
                  <a:lnTo>
                    <a:pt x="120" y="0"/>
                  </a:lnTo>
                  <a:lnTo>
                    <a:pt x="108" y="0"/>
                  </a:lnTo>
                  <a:lnTo>
                    <a:pt x="96" y="2"/>
                  </a:lnTo>
                  <a:lnTo>
                    <a:pt x="74" y="10"/>
                  </a:lnTo>
                  <a:lnTo>
                    <a:pt x="52" y="20"/>
                  </a:lnTo>
                  <a:lnTo>
                    <a:pt x="36" y="36"/>
                  </a:lnTo>
                  <a:lnTo>
                    <a:pt x="20" y="52"/>
                  </a:lnTo>
                  <a:lnTo>
                    <a:pt x="10" y="74"/>
                  </a:lnTo>
                  <a:lnTo>
                    <a:pt x="2" y="96"/>
                  </a:lnTo>
                  <a:lnTo>
                    <a:pt x="0" y="108"/>
                  </a:lnTo>
                  <a:lnTo>
                    <a:pt x="0" y="120"/>
                  </a:lnTo>
                  <a:lnTo>
                    <a:pt x="0" y="120"/>
                  </a:lnTo>
                  <a:lnTo>
                    <a:pt x="0" y="132"/>
                  </a:lnTo>
                  <a:lnTo>
                    <a:pt x="2" y="144"/>
                  </a:lnTo>
                  <a:lnTo>
                    <a:pt x="10" y="166"/>
                  </a:lnTo>
                  <a:lnTo>
                    <a:pt x="20" y="188"/>
                  </a:lnTo>
                  <a:lnTo>
                    <a:pt x="36" y="204"/>
                  </a:lnTo>
                  <a:lnTo>
                    <a:pt x="52" y="220"/>
                  </a:lnTo>
                  <a:lnTo>
                    <a:pt x="74" y="230"/>
                  </a:lnTo>
                  <a:lnTo>
                    <a:pt x="96" y="238"/>
                  </a:lnTo>
                  <a:lnTo>
                    <a:pt x="108" y="240"/>
                  </a:lnTo>
                  <a:lnTo>
                    <a:pt x="120" y="240"/>
                  </a:lnTo>
                  <a:lnTo>
                    <a:pt x="120" y="240"/>
                  </a:lnTo>
                  <a:lnTo>
                    <a:pt x="132" y="240"/>
                  </a:lnTo>
                  <a:lnTo>
                    <a:pt x="144" y="238"/>
                  </a:lnTo>
                  <a:lnTo>
                    <a:pt x="166" y="230"/>
                  </a:lnTo>
                  <a:lnTo>
                    <a:pt x="188" y="220"/>
                  </a:lnTo>
                  <a:lnTo>
                    <a:pt x="204" y="204"/>
                  </a:lnTo>
                  <a:lnTo>
                    <a:pt x="220" y="188"/>
                  </a:lnTo>
                  <a:lnTo>
                    <a:pt x="230" y="166"/>
                  </a:lnTo>
                  <a:lnTo>
                    <a:pt x="238" y="144"/>
                  </a:lnTo>
                  <a:lnTo>
                    <a:pt x="240" y="132"/>
                  </a:lnTo>
                  <a:lnTo>
                    <a:pt x="240" y="120"/>
                  </a:lnTo>
                  <a:lnTo>
                    <a:pt x="240" y="120"/>
                  </a:lnTo>
                  <a:lnTo>
                    <a:pt x="240" y="108"/>
                  </a:lnTo>
                  <a:lnTo>
                    <a:pt x="238" y="96"/>
                  </a:lnTo>
                  <a:lnTo>
                    <a:pt x="230" y="74"/>
                  </a:lnTo>
                  <a:lnTo>
                    <a:pt x="220" y="52"/>
                  </a:lnTo>
                  <a:lnTo>
                    <a:pt x="204" y="36"/>
                  </a:lnTo>
                  <a:lnTo>
                    <a:pt x="188" y="20"/>
                  </a:lnTo>
                  <a:lnTo>
                    <a:pt x="166" y="10"/>
                  </a:lnTo>
                  <a:lnTo>
                    <a:pt x="144" y="2"/>
                  </a:lnTo>
                  <a:lnTo>
                    <a:pt x="132" y="0"/>
                  </a:lnTo>
                  <a:lnTo>
                    <a:pt x="120" y="0"/>
                  </a:lnTo>
                  <a:lnTo>
                    <a:pt x="120" y="0"/>
                  </a:lnTo>
                  <a:close/>
                  <a:moveTo>
                    <a:pt x="120" y="216"/>
                  </a:moveTo>
                  <a:lnTo>
                    <a:pt x="120" y="216"/>
                  </a:lnTo>
                  <a:lnTo>
                    <a:pt x="100" y="214"/>
                  </a:lnTo>
                  <a:lnTo>
                    <a:pt x="82" y="208"/>
                  </a:lnTo>
                  <a:lnTo>
                    <a:pt x="66" y="200"/>
                  </a:lnTo>
                  <a:lnTo>
                    <a:pt x="52" y="188"/>
                  </a:lnTo>
                  <a:lnTo>
                    <a:pt x="40" y="174"/>
                  </a:lnTo>
                  <a:lnTo>
                    <a:pt x="32" y="158"/>
                  </a:lnTo>
                  <a:lnTo>
                    <a:pt x="26" y="140"/>
                  </a:lnTo>
                  <a:lnTo>
                    <a:pt x="24" y="120"/>
                  </a:lnTo>
                  <a:lnTo>
                    <a:pt x="24" y="120"/>
                  </a:lnTo>
                  <a:lnTo>
                    <a:pt x="26" y="100"/>
                  </a:lnTo>
                  <a:lnTo>
                    <a:pt x="32" y="82"/>
                  </a:lnTo>
                  <a:lnTo>
                    <a:pt x="40" y="66"/>
                  </a:lnTo>
                  <a:lnTo>
                    <a:pt x="52" y="52"/>
                  </a:lnTo>
                  <a:lnTo>
                    <a:pt x="66" y="40"/>
                  </a:lnTo>
                  <a:lnTo>
                    <a:pt x="82" y="32"/>
                  </a:lnTo>
                  <a:lnTo>
                    <a:pt x="100" y="26"/>
                  </a:lnTo>
                  <a:lnTo>
                    <a:pt x="120" y="24"/>
                  </a:lnTo>
                  <a:lnTo>
                    <a:pt x="120" y="24"/>
                  </a:lnTo>
                  <a:lnTo>
                    <a:pt x="140" y="26"/>
                  </a:lnTo>
                  <a:lnTo>
                    <a:pt x="158" y="32"/>
                  </a:lnTo>
                  <a:lnTo>
                    <a:pt x="174" y="40"/>
                  </a:lnTo>
                  <a:lnTo>
                    <a:pt x="188" y="52"/>
                  </a:lnTo>
                  <a:lnTo>
                    <a:pt x="200" y="66"/>
                  </a:lnTo>
                  <a:lnTo>
                    <a:pt x="208" y="82"/>
                  </a:lnTo>
                  <a:lnTo>
                    <a:pt x="214" y="100"/>
                  </a:lnTo>
                  <a:lnTo>
                    <a:pt x="216" y="120"/>
                  </a:lnTo>
                  <a:lnTo>
                    <a:pt x="216" y="120"/>
                  </a:lnTo>
                  <a:lnTo>
                    <a:pt x="214" y="140"/>
                  </a:lnTo>
                  <a:lnTo>
                    <a:pt x="208" y="158"/>
                  </a:lnTo>
                  <a:lnTo>
                    <a:pt x="200" y="174"/>
                  </a:lnTo>
                  <a:lnTo>
                    <a:pt x="188" y="188"/>
                  </a:lnTo>
                  <a:lnTo>
                    <a:pt x="174" y="200"/>
                  </a:lnTo>
                  <a:lnTo>
                    <a:pt x="158" y="208"/>
                  </a:lnTo>
                  <a:lnTo>
                    <a:pt x="140" y="214"/>
                  </a:lnTo>
                  <a:lnTo>
                    <a:pt x="120" y="216"/>
                  </a:lnTo>
                  <a:lnTo>
                    <a:pt x="120" y="2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43" name="Freeform 186"/>
            <p:cNvSpPr>
              <a:spLocks/>
            </p:cNvSpPr>
            <p:nvPr/>
          </p:nvSpPr>
          <p:spPr bwMode="auto">
            <a:xfrm>
              <a:off x="2849563" y="3151188"/>
              <a:ext cx="254000" cy="346075"/>
            </a:xfrm>
            <a:custGeom>
              <a:avLst/>
              <a:gdLst/>
              <a:ahLst/>
              <a:cxnLst>
                <a:cxn ang="0">
                  <a:pos x="0" y="44"/>
                </a:cxn>
                <a:cxn ang="0">
                  <a:pos x="0" y="44"/>
                </a:cxn>
                <a:cxn ang="0">
                  <a:pos x="22" y="56"/>
                </a:cxn>
                <a:cxn ang="0">
                  <a:pos x="42" y="70"/>
                </a:cxn>
                <a:cxn ang="0">
                  <a:pos x="42" y="70"/>
                </a:cxn>
                <a:cxn ang="0">
                  <a:pos x="40" y="90"/>
                </a:cxn>
                <a:cxn ang="0">
                  <a:pos x="38" y="108"/>
                </a:cxn>
                <a:cxn ang="0">
                  <a:pos x="72" y="124"/>
                </a:cxn>
                <a:cxn ang="0">
                  <a:pos x="64" y="160"/>
                </a:cxn>
                <a:cxn ang="0">
                  <a:pos x="92" y="166"/>
                </a:cxn>
                <a:cxn ang="0">
                  <a:pos x="82" y="218"/>
                </a:cxn>
                <a:cxn ang="0">
                  <a:pos x="108" y="214"/>
                </a:cxn>
                <a:cxn ang="0">
                  <a:pos x="160" y="130"/>
                </a:cxn>
                <a:cxn ang="0">
                  <a:pos x="122" y="96"/>
                </a:cxn>
                <a:cxn ang="0">
                  <a:pos x="86" y="106"/>
                </a:cxn>
                <a:cxn ang="0">
                  <a:pos x="72" y="94"/>
                </a:cxn>
                <a:cxn ang="0">
                  <a:pos x="72" y="94"/>
                </a:cxn>
                <a:cxn ang="0">
                  <a:pos x="98" y="74"/>
                </a:cxn>
                <a:cxn ang="0">
                  <a:pos x="122" y="52"/>
                </a:cxn>
                <a:cxn ang="0">
                  <a:pos x="122" y="52"/>
                </a:cxn>
                <a:cxn ang="0">
                  <a:pos x="124" y="8"/>
                </a:cxn>
                <a:cxn ang="0">
                  <a:pos x="60" y="0"/>
                </a:cxn>
                <a:cxn ang="0">
                  <a:pos x="0" y="44"/>
                </a:cxn>
              </a:cxnLst>
              <a:rect l="0" t="0" r="r" b="b"/>
              <a:pathLst>
                <a:path w="160" h="218">
                  <a:moveTo>
                    <a:pt x="0" y="44"/>
                  </a:moveTo>
                  <a:lnTo>
                    <a:pt x="0" y="44"/>
                  </a:lnTo>
                  <a:lnTo>
                    <a:pt x="22" y="56"/>
                  </a:lnTo>
                  <a:lnTo>
                    <a:pt x="42" y="70"/>
                  </a:lnTo>
                  <a:lnTo>
                    <a:pt x="42" y="70"/>
                  </a:lnTo>
                  <a:lnTo>
                    <a:pt x="40" y="90"/>
                  </a:lnTo>
                  <a:lnTo>
                    <a:pt x="38" y="108"/>
                  </a:lnTo>
                  <a:lnTo>
                    <a:pt x="72" y="124"/>
                  </a:lnTo>
                  <a:lnTo>
                    <a:pt x="64" y="160"/>
                  </a:lnTo>
                  <a:lnTo>
                    <a:pt x="92" y="166"/>
                  </a:lnTo>
                  <a:lnTo>
                    <a:pt x="82" y="218"/>
                  </a:lnTo>
                  <a:lnTo>
                    <a:pt x="108" y="214"/>
                  </a:lnTo>
                  <a:lnTo>
                    <a:pt x="160" y="130"/>
                  </a:lnTo>
                  <a:lnTo>
                    <a:pt x="122" y="96"/>
                  </a:lnTo>
                  <a:lnTo>
                    <a:pt x="86" y="106"/>
                  </a:lnTo>
                  <a:lnTo>
                    <a:pt x="72" y="94"/>
                  </a:lnTo>
                  <a:lnTo>
                    <a:pt x="72" y="94"/>
                  </a:lnTo>
                  <a:lnTo>
                    <a:pt x="98" y="74"/>
                  </a:lnTo>
                  <a:lnTo>
                    <a:pt x="122" y="52"/>
                  </a:lnTo>
                  <a:lnTo>
                    <a:pt x="122" y="52"/>
                  </a:lnTo>
                  <a:lnTo>
                    <a:pt x="124" y="8"/>
                  </a:lnTo>
                  <a:lnTo>
                    <a:pt x="60" y="0"/>
                  </a:lnTo>
                  <a:lnTo>
                    <a:pt x="0" y="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grpSp>
        <p:nvGrpSpPr>
          <p:cNvPr id="44" name="グループ化 43"/>
          <p:cNvGrpSpPr/>
          <p:nvPr/>
        </p:nvGrpSpPr>
        <p:grpSpPr>
          <a:xfrm>
            <a:off x="6295692" y="3738432"/>
            <a:ext cx="746172" cy="508200"/>
            <a:chOff x="6212747" y="5409220"/>
            <a:chExt cx="951541" cy="648072"/>
          </a:xfrm>
          <a:solidFill>
            <a:srgbClr val="54C2F0"/>
          </a:solidFill>
        </p:grpSpPr>
        <p:grpSp>
          <p:nvGrpSpPr>
            <p:cNvPr id="45" name="グループ化 44"/>
            <p:cNvGrpSpPr/>
            <p:nvPr/>
          </p:nvGrpSpPr>
          <p:grpSpPr>
            <a:xfrm>
              <a:off x="6824815" y="5722361"/>
              <a:ext cx="339473" cy="334931"/>
              <a:chOff x="1535113" y="649288"/>
              <a:chExt cx="381000" cy="381000"/>
            </a:xfrm>
            <a:grpFill/>
          </p:grpSpPr>
          <p:sp>
            <p:nvSpPr>
              <p:cNvPr id="47" name="Freeform 108"/>
              <p:cNvSpPr>
                <a:spLocks/>
              </p:cNvSpPr>
              <p:nvPr/>
            </p:nvSpPr>
            <p:spPr bwMode="auto">
              <a:xfrm>
                <a:off x="1560513" y="661988"/>
                <a:ext cx="60325" cy="73025"/>
              </a:xfrm>
              <a:custGeom>
                <a:avLst/>
                <a:gdLst/>
                <a:ahLst/>
                <a:cxnLst>
                  <a:cxn ang="0">
                    <a:pos x="6" y="32"/>
                  </a:cxn>
                  <a:cxn ang="0">
                    <a:pos x="6" y="32"/>
                  </a:cxn>
                  <a:cxn ang="0">
                    <a:pos x="6" y="38"/>
                  </a:cxn>
                  <a:cxn ang="0">
                    <a:pos x="10" y="42"/>
                  </a:cxn>
                  <a:cxn ang="0">
                    <a:pos x="14" y="46"/>
                  </a:cxn>
                  <a:cxn ang="0">
                    <a:pos x="18" y="46"/>
                  </a:cxn>
                  <a:cxn ang="0">
                    <a:pos x="18" y="46"/>
                  </a:cxn>
                  <a:cxn ang="0">
                    <a:pos x="24" y="46"/>
                  </a:cxn>
                  <a:cxn ang="0">
                    <a:pos x="28" y="42"/>
                  </a:cxn>
                  <a:cxn ang="0">
                    <a:pos x="30" y="38"/>
                  </a:cxn>
                  <a:cxn ang="0">
                    <a:pos x="32" y="32"/>
                  </a:cxn>
                  <a:cxn ang="0">
                    <a:pos x="32" y="32"/>
                  </a:cxn>
                  <a:cxn ang="0">
                    <a:pos x="36" y="32"/>
                  </a:cxn>
                  <a:cxn ang="0">
                    <a:pos x="38" y="28"/>
                  </a:cxn>
                  <a:cxn ang="0">
                    <a:pos x="38" y="28"/>
                  </a:cxn>
                  <a:cxn ang="0">
                    <a:pos x="36" y="24"/>
                  </a:cxn>
                  <a:cxn ang="0">
                    <a:pos x="34" y="22"/>
                  </a:cxn>
                  <a:cxn ang="0">
                    <a:pos x="34" y="14"/>
                  </a:cxn>
                  <a:cxn ang="0">
                    <a:pos x="34" y="14"/>
                  </a:cxn>
                  <a:cxn ang="0">
                    <a:pos x="34" y="8"/>
                  </a:cxn>
                  <a:cxn ang="0">
                    <a:pos x="30" y="4"/>
                  </a:cxn>
                  <a:cxn ang="0">
                    <a:pos x="26" y="2"/>
                  </a:cxn>
                  <a:cxn ang="0">
                    <a:pos x="18" y="0"/>
                  </a:cxn>
                  <a:cxn ang="0">
                    <a:pos x="18" y="0"/>
                  </a:cxn>
                  <a:cxn ang="0">
                    <a:pos x="12" y="2"/>
                  </a:cxn>
                  <a:cxn ang="0">
                    <a:pos x="6" y="4"/>
                  </a:cxn>
                  <a:cxn ang="0">
                    <a:pos x="4" y="8"/>
                  </a:cxn>
                  <a:cxn ang="0">
                    <a:pos x="2" y="14"/>
                  </a:cxn>
                  <a:cxn ang="0">
                    <a:pos x="4" y="22"/>
                  </a:cxn>
                  <a:cxn ang="0">
                    <a:pos x="4" y="22"/>
                  </a:cxn>
                  <a:cxn ang="0">
                    <a:pos x="0" y="24"/>
                  </a:cxn>
                  <a:cxn ang="0">
                    <a:pos x="0" y="28"/>
                  </a:cxn>
                  <a:cxn ang="0">
                    <a:pos x="0" y="28"/>
                  </a:cxn>
                  <a:cxn ang="0">
                    <a:pos x="2" y="32"/>
                  </a:cxn>
                  <a:cxn ang="0">
                    <a:pos x="6" y="32"/>
                  </a:cxn>
                  <a:cxn ang="0">
                    <a:pos x="6" y="32"/>
                  </a:cxn>
                </a:cxnLst>
                <a:rect l="0" t="0" r="r" b="b"/>
                <a:pathLst>
                  <a:path w="38" h="46">
                    <a:moveTo>
                      <a:pt x="6" y="32"/>
                    </a:moveTo>
                    <a:lnTo>
                      <a:pt x="6" y="32"/>
                    </a:lnTo>
                    <a:lnTo>
                      <a:pt x="6" y="38"/>
                    </a:lnTo>
                    <a:lnTo>
                      <a:pt x="10" y="42"/>
                    </a:lnTo>
                    <a:lnTo>
                      <a:pt x="14" y="46"/>
                    </a:lnTo>
                    <a:lnTo>
                      <a:pt x="18" y="46"/>
                    </a:lnTo>
                    <a:lnTo>
                      <a:pt x="18" y="46"/>
                    </a:lnTo>
                    <a:lnTo>
                      <a:pt x="24" y="46"/>
                    </a:lnTo>
                    <a:lnTo>
                      <a:pt x="28" y="42"/>
                    </a:lnTo>
                    <a:lnTo>
                      <a:pt x="30" y="38"/>
                    </a:lnTo>
                    <a:lnTo>
                      <a:pt x="32" y="32"/>
                    </a:lnTo>
                    <a:lnTo>
                      <a:pt x="32" y="32"/>
                    </a:lnTo>
                    <a:lnTo>
                      <a:pt x="36" y="32"/>
                    </a:lnTo>
                    <a:lnTo>
                      <a:pt x="38" y="28"/>
                    </a:lnTo>
                    <a:lnTo>
                      <a:pt x="38" y="28"/>
                    </a:lnTo>
                    <a:lnTo>
                      <a:pt x="36" y="24"/>
                    </a:lnTo>
                    <a:lnTo>
                      <a:pt x="34" y="22"/>
                    </a:lnTo>
                    <a:lnTo>
                      <a:pt x="34" y="14"/>
                    </a:lnTo>
                    <a:lnTo>
                      <a:pt x="34" y="14"/>
                    </a:lnTo>
                    <a:lnTo>
                      <a:pt x="34" y="8"/>
                    </a:lnTo>
                    <a:lnTo>
                      <a:pt x="30" y="4"/>
                    </a:lnTo>
                    <a:lnTo>
                      <a:pt x="26" y="2"/>
                    </a:lnTo>
                    <a:lnTo>
                      <a:pt x="18" y="0"/>
                    </a:lnTo>
                    <a:lnTo>
                      <a:pt x="18" y="0"/>
                    </a:lnTo>
                    <a:lnTo>
                      <a:pt x="12" y="2"/>
                    </a:lnTo>
                    <a:lnTo>
                      <a:pt x="6" y="4"/>
                    </a:lnTo>
                    <a:lnTo>
                      <a:pt x="4" y="8"/>
                    </a:lnTo>
                    <a:lnTo>
                      <a:pt x="2" y="14"/>
                    </a:lnTo>
                    <a:lnTo>
                      <a:pt x="4" y="22"/>
                    </a:lnTo>
                    <a:lnTo>
                      <a:pt x="4" y="22"/>
                    </a:lnTo>
                    <a:lnTo>
                      <a:pt x="0"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48" name="Freeform 109"/>
              <p:cNvSpPr>
                <a:spLocks/>
              </p:cNvSpPr>
              <p:nvPr/>
            </p:nvSpPr>
            <p:spPr bwMode="auto">
              <a:xfrm>
                <a:off x="1535113" y="738188"/>
                <a:ext cx="98425" cy="292100"/>
              </a:xfrm>
              <a:custGeom>
                <a:avLst/>
                <a:gdLst/>
                <a:ahLst/>
                <a:cxnLst>
                  <a:cxn ang="0">
                    <a:pos x="62" y="6"/>
                  </a:cxn>
                  <a:cxn ang="0">
                    <a:pos x="62" y="6"/>
                  </a:cxn>
                  <a:cxn ang="0">
                    <a:pos x="62" y="4"/>
                  </a:cxn>
                  <a:cxn ang="0">
                    <a:pos x="62" y="4"/>
                  </a:cxn>
                  <a:cxn ang="0">
                    <a:pos x="60" y="4"/>
                  </a:cxn>
                  <a:cxn ang="0">
                    <a:pos x="60" y="4"/>
                  </a:cxn>
                  <a:cxn ang="0">
                    <a:pos x="48" y="0"/>
                  </a:cxn>
                  <a:cxn ang="0">
                    <a:pos x="34" y="16"/>
                  </a:cxn>
                  <a:cxn ang="0">
                    <a:pos x="20" y="0"/>
                  </a:cxn>
                  <a:cxn ang="0">
                    <a:pos x="20" y="0"/>
                  </a:cxn>
                  <a:cxn ang="0">
                    <a:pos x="10" y="4"/>
                  </a:cxn>
                  <a:cxn ang="0">
                    <a:pos x="10" y="4"/>
                  </a:cxn>
                  <a:cxn ang="0">
                    <a:pos x="2" y="6"/>
                  </a:cxn>
                  <a:cxn ang="0">
                    <a:pos x="0" y="8"/>
                  </a:cxn>
                  <a:cxn ang="0">
                    <a:pos x="0" y="12"/>
                  </a:cxn>
                  <a:cxn ang="0">
                    <a:pos x="0" y="20"/>
                  </a:cxn>
                  <a:cxn ang="0">
                    <a:pos x="0" y="22"/>
                  </a:cxn>
                  <a:cxn ang="0">
                    <a:pos x="0" y="84"/>
                  </a:cxn>
                  <a:cxn ang="0">
                    <a:pos x="12" y="84"/>
                  </a:cxn>
                  <a:cxn ang="0">
                    <a:pos x="12" y="184"/>
                  </a:cxn>
                  <a:cxn ang="0">
                    <a:pos x="58" y="184"/>
                  </a:cxn>
                  <a:cxn ang="0">
                    <a:pos x="58" y="84"/>
                  </a:cxn>
                  <a:cxn ang="0">
                    <a:pos x="62" y="84"/>
                  </a:cxn>
                  <a:cxn ang="0">
                    <a:pos x="62" y="6"/>
                  </a:cxn>
                </a:cxnLst>
                <a:rect l="0" t="0" r="r" b="b"/>
                <a:pathLst>
                  <a:path w="62" h="184">
                    <a:moveTo>
                      <a:pt x="62" y="6"/>
                    </a:moveTo>
                    <a:lnTo>
                      <a:pt x="62" y="6"/>
                    </a:lnTo>
                    <a:lnTo>
                      <a:pt x="62" y="4"/>
                    </a:lnTo>
                    <a:lnTo>
                      <a:pt x="62" y="4"/>
                    </a:lnTo>
                    <a:lnTo>
                      <a:pt x="60" y="4"/>
                    </a:lnTo>
                    <a:lnTo>
                      <a:pt x="60" y="4"/>
                    </a:lnTo>
                    <a:lnTo>
                      <a:pt x="48" y="0"/>
                    </a:lnTo>
                    <a:lnTo>
                      <a:pt x="34" y="16"/>
                    </a:lnTo>
                    <a:lnTo>
                      <a:pt x="20" y="0"/>
                    </a:lnTo>
                    <a:lnTo>
                      <a:pt x="20" y="0"/>
                    </a:lnTo>
                    <a:lnTo>
                      <a:pt x="10" y="4"/>
                    </a:lnTo>
                    <a:lnTo>
                      <a:pt x="10" y="4"/>
                    </a:lnTo>
                    <a:lnTo>
                      <a:pt x="2" y="6"/>
                    </a:lnTo>
                    <a:lnTo>
                      <a:pt x="0" y="8"/>
                    </a:lnTo>
                    <a:lnTo>
                      <a:pt x="0" y="12"/>
                    </a:lnTo>
                    <a:lnTo>
                      <a:pt x="0" y="20"/>
                    </a:lnTo>
                    <a:lnTo>
                      <a:pt x="0" y="22"/>
                    </a:lnTo>
                    <a:lnTo>
                      <a:pt x="0" y="84"/>
                    </a:lnTo>
                    <a:lnTo>
                      <a:pt x="12" y="84"/>
                    </a:lnTo>
                    <a:lnTo>
                      <a:pt x="12" y="184"/>
                    </a:lnTo>
                    <a:lnTo>
                      <a:pt x="58" y="184"/>
                    </a:lnTo>
                    <a:lnTo>
                      <a:pt x="58" y="84"/>
                    </a:lnTo>
                    <a:lnTo>
                      <a:pt x="62" y="84"/>
                    </a:lnTo>
                    <a:lnTo>
                      <a:pt x="62"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49" name="Freeform 110"/>
              <p:cNvSpPr>
                <a:spLocks/>
              </p:cNvSpPr>
              <p:nvPr/>
            </p:nvSpPr>
            <p:spPr bwMode="auto">
              <a:xfrm>
                <a:off x="1830388" y="661988"/>
                <a:ext cx="60325" cy="73025"/>
              </a:xfrm>
              <a:custGeom>
                <a:avLst/>
                <a:gdLst/>
                <a:ahLst/>
                <a:cxnLst>
                  <a:cxn ang="0">
                    <a:pos x="6" y="32"/>
                  </a:cxn>
                  <a:cxn ang="0">
                    <a:pos x="6" y="32"/>
                  </a:cxn>
                  <a:cxn ang="0">
                    <a:pos x="8" y="38"/>
                  </a:cxn>
                  <a:cxn ang="0">
                    <a:pos x="10" y="42"/>
                  </a:cxn>
                  <a:cxn ang="0">
                    <a:pos x="14" y="46"/>
                  </a:cxn>
                  <a:cxn ang="0">
                    <a:pos x="20" y="46"/>
                  </a:cxn>
                  <a:cxn ang="0">
                    <a:pos x="20" y="46"/>
                  </a:cxn>
                  <a:cxn ang="0">
                    <a:pos x="24" y="46"/>
                  </a:cxn>
                  <a:cxn ang="0">
                    <a:pos x="28" y="42"/>
                  </a:cxn>
                  <a:cxn ang="0">
                    <a:pos x="32" y="38"/>
                  </a:cxn>
                  <a:cxn ang="0">
                    <a:pos x="32" y="32"/>
                  </a:cxn>
                  <a:cxn ang="0">
                    <a:pos x="32" y="32"/>
                  </a:cxn>
                  <a:cxn ang="0">
                    <a:pos x="36" y="32"/>
                  </a:cxn>
                  <a:cxn ang="0">
                    <a:pos x="38" y="28"/>
                  </a:cxn>
                  <a:cxn ang="0">
                    <a:pos x="38" y="28"/>
                  </a:cxn>
                  <a:cxn ang="0">
                    <a:pos x="38" y="24"/>
                  </a:cxn>
                  <a:cxn ang="0">
                    <a:pos x="34" y="22"/>
                  </a:cxn>
                  <a:cxn ang="0">
                    <a:pos x="36" y="14"/>
                  </a:cxn>
                  <a:cxn ang="0">
                    <a:pos x="36" y="14"/>
                  </a:cxn>
                  <a:cxn ang="0">
                    <a:pos x="34" y="8"/>
                  </a:cxn>
                  <a:cxn ang="0">
                    <a:pos x="32" y="4"/>
                  </a:cxn>
                  <a:cxn ang="0">
                    <a:pos x="26"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2"/>
                  </a:cxn>
                  <a:cxn ang="0">
                    <a:pos x="6" y="32"/>
                  </a:cxn>
                </a:cxnLst>
                <a:rect l="0" t="0" r="r" b="b"/>
                <a:pathLst>
                  <a:path w="38" h="46">
                    <a:moveTo>
                      <a:pt x="6" y="32"/>
                    </a:moveTo>
                    <a:lnTo>
                      <a:pt x="6" y="32"/>
                    </a:lnTo>
                    <a:lnTo>
                      <a:pt x="8" y="38"/>
                    </a:lnTo>
                    <a:lnTo>
                      <a:pt x="10" y="42"/>
                    </a:lnTo>
                    <a:lnTo>
                      <a:pt x="14" y="46"/>
                    </a:lnTo>
                    <a:lnTo>
                      <a:pt x="20" y="46"/>
                    </a:lnTo>
                    <a:lnTo>
                      <a:pt x="20" y="46"/>
                    </a:lnTo>
                    <a:lnTo>
                      <a:pt x="24" y="46"/>
                    </a:lnTo>
                    <a:lnTo>
                      <a:pt x="28" y="42"/>
                    </a:lnTo>
                    <a:lnTo>
                      <a:pt x="32" y="38"/>
                    </a:lnTo>
                    <a:lnTo>
                      <a:pt x="32" y="32"/>
                    </a:lnTo>
                    <a:lnTo>
                      <a:pt x="32" y="32"/>
                    </a:lnTo>
                    <a:lnTo>
                      <a:pt x="36" y="32"/>
                    </a:lnTo>
                    <a:lnTo>
                      <a:pt x="38" y="28"/>
                    </a:lnTo>
                    <a:lnTo>
                      <a:pt x="38" y="28"/>
                    </a:lnTo>
                    <a:lnTo>
                      <a:pt x="38" y="24"/>
                    </a:lnTo>
                    <a:lnTo>
                      <a:pt x="34" y="22"/>
                    </a:lnTo>
                    <a:lnTo>
                      <a:pt x="36" y="14"/>
                    </a:lnTo>
                    <a:lnTo>
                      <a:pt x="36" y="14"/>
                    </a:lnTo>
                    <a:lnTo>
                      <a:pt x="34" y="8"/>
                    </a:lnTo>
                    <a:lnTo>
                      <a:pt x="32" y="4"/>
                    </a:lnTo>
                    <a:lnTo>
                      <a:pt x="26"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50" name="Freeform 111"/>
              <p:cNvSpPr>
                <a:spLocks/>
              </p:cNvSpPr>
              <p:nvPr/>
            </p:nvSpPr>
            <p:spPr bwMode="auto">
              <a:xfrm>
                <a:off x="1817688" y="738188"/>
                <a:ext cx="98425" cy="292100"/>
              </a:xfrm>
              <a:custGeom>
                <a:avLst/>
                <a:gdLst/>
                <a:ahLst/>
                <a:cxnLst>
                  <a:cxn ang="0">
                    <a:pos x="52" y="4"/>
                  </a:cxn>
                  <a:cxn ang="0">
                    <a:pos x="52" y="4"/>
                  </a:cxn>
                  <a:cxn ang="0">
                    <a:pos x="42" y="0"/>
                  </a:cxn>
                  <a:cxn ang="0">
                    <a:pos x="28" y="16"/>
                  </a:cxn>
                  <a:cxn ang="0">
                    <a:pos x="14" y="0"/>
                  </a:cxn>
                  <a:cxn ang="0">
                    <a:pos x="14" y="0"/>
                  </a:cxn>
                  <a:cxn ang="0">
                    <a:pos x="2" y="4"/>
                  </a:cxn>
                  <a:cxn ang="0">
                    <a:pos x="2" y="4"/>
                  </a:cxn>
                  <a:cxn ang="0">
                    <a:pos x="0" y="4"/>
                  </a:cxn>
                  <a:cxn ang="0">
                    <a:pos x="0" y="4"/>
                  </a:cxn>
                  <a:cxn ang="0">
                    <a:pos x="0" y="6"/>
                  </a:cxn>
                  <a:cxn ang="0">
                    <a:pos x="0" y="84"/>
                  </a:cxn>
                  <a:cxn ang="0">
                    <a:pos x="4" y="84"/>
                  </a:cxn>
                  <a:cxn ang="0">
                    <a:pos x="4" y="184"/>
                  </a:cxn>
                  <a:cxn ang="0">
                    <a:pos x="50" y="184"/>
                  </a:cxn>
                  <a:cxn ang="0">
                    <a:pos x="50" y="84"/>
                  </a:cxn>
                  <a:cxn ang="0">
                    <a:pos x="62" y="84"/>
                  </a:cxn>
                  <a:cxn ang="0">
                    <a:pos x="62" y="22"/>
                  </a:cxn>
                  <a:cxn ang="0">
                    <a:pos x="62" y="20"/>
                  </a:cxn>
                  <a:cxn ang="0">
                    <a:pos x="62" y="12"/>
                  </a:cxn>
                  <a:cxn ang="0">
                    <a:pos x="62" y="12"/>
                  </a:cxn>
                  <a:cxn ang="0">
                    <a:pos x="62" y="8"/>
                  </a:cxn>
                  <a:cxn ang="0">
                    <a:pos x="60" y="6"/>
                  </a:cxn>
                  <a:cxn ang="0">
                    <a:pos x="52" y="4"/>
                  </a:cxn>
                  <a:cxn ang="0">
                    <a:pos x="52" y="4"/>
                  </a:cxn>
                </a:cxnLst>
                <a:rect l="0" t="0" r="r" b="b"/>
                <a:pathLst>
                  <a:path w="62" h="184">
                    <a:moveTo>
                      <a:pt x="52" y="4"/>
                    </a:moveTo>
                    <a:lnTo>
                      <a:pt x="52" y="4"/>
                    </a:lnTo>
                    <a:lnTo>
                      <a:pt x="42" y="0"/>
                    </a:lnTo>
                    <a:lnTo>
                      <a:pt x="28" y="16"/>
                    </a:lnTo>
                    <a:lnTo>
                      <a:pt x="14" y="0"/>
                    </a:lnTo>
                    <a:lnTo>
                      <a:pt x="14" y="0"/>
                    </a:lnTo>
                    <a:lnTo>
                      <a:pt x="2" y="4"/>
                    </a:lnTo>
                    <a:lnTo>
                      <a:pt x="2" y="4"/>
                    </a:lnTo>
                    <a:lnTo>
                      <a:pt x="0" y="4"/>
                    </a:lnTo>
                    <a:lnTo>
                      <a:pt x="0" y="4"/>
                    </a:lnTo>
                    <a:lnTo>
                      <a:pt x="0" y="6"/>
                    </a:lnTo>
                    <a:lnTo>
                      <a:pt x="0" y="84"/>
                    </a:lnTo>
                    <a:lnTo>
                      <a:pt x="4" y="84"/>
                    </a:lnTo>
                    <a:lnTo>
                      <a:pt x="4" y="184"/>
                    </a:lnTo>
                    <a:lnTo>
                      <a:pt x="50" y="184"/>
                    </a:lnTo>
                    <a:lnTo>
                      <a:pt x="50" y="84"/>
                    </a:lnTo>
                    <a:lnTo>
                      <a:pt x="62" y="84"/>
                    </a:lnTo>
                    <a:lnTo>
                      <a:pt x="62" y="22"/>
                    </a:lnTo>
                    <a:lnTo>
                      <a:pt x="62" y="20"/>
                    </a:lnTo>
                    <a:lnTo>
                      <a:pt x="62" y="12"/>
                    </a:lnTo>
                    <a:lnTo>
                      <a:pt x="62" y="12"/>
                    </a:lnTo>
                    <a:lnTo>
                      <a:pt x="62" y="8"/>
                    </a:lnTo>
                    <a:lnTo>
                      <a:pt x="60" y="6"/>
                    </a:lnTo>
                    <a:lnTo>
                      <a:pt x="52" y="4"/>
                    </a:lnTo>
                    <a:lnTo>
                      <a:pt x="52"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51" name="Freeform 112"/>
              <p:cNvSpPr>
                <a:spLocks/>
              </p:cNvSpPr>
              <p:nvPr/>
            </p:nvSpPr>
            <p:spPr bwMode="auto">
              <a:xfrm>
                <a:off x="1693863" y="6492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52" name="Freeform 113"/>
              <p:cNvSpPr>
                <a:spLocks/>
              </p:cNvSpPr>
              <p:nvPr/>
            </p:nvSpPr>
            <p:spPr bwMode="auto">
              <a:xfrm>
                <a:off x="1668463" y="728663"/>
                <a:ext cx="114300" cy="301625"/>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sp>
          <p:nvSpPr>
            <p:cNvPr id="46" name="Freeform 370"/>
            <p:cNvSpPr>
              <a:spLocks noEditPoints="1"/>
            </p:cNvSpPr>
            <p:nvPr/>
          </p:nvSpPr>
          <p:spPr bwMode="auto">
            <a:xfrm>
              <a:off x="6212747" y="5409220"/>
              <a:ext cx="576064" cy="630831"/>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cxnSp>
        <p:nvCxnSpPr>
          <p:cNvPr id="53" name="直線コネクタ 52"/>
          <p:cNvCxnSpPr>
            <a:stCxn id="55" idx="7"/>
            <a:endCxn id="56" idx="3"/>
          </p:cNvCxnSpPr>
          <p:nvPr/>
        </p:nvCxnSpPr>
        <p:spPr>
          <a:xfrm flipV="1">
            <a:off x="2559638" y="3556625"/>
            <a:ext cx="556932" cy="185136"/>
          </a:xfrm>
          <a:prstGeom prst="line">
            <a:avLst/>
          </a:prstGeom>
          <a:ln w="63500">
            <a:solidFill>
              <a:srgbClr val="54C2F0"/>
            </a:solidFill>
          </a:ln>
        </p:spPr>
        <p:style>
          <a:lnRef idx="1">
            <a:schemeClr val="accent1"/>
          </a:lnRef>
          <a:fillRef idx="0">
            <a:schemeClr val="accent1"/>
          </a:fillRef>
          <a:effectRef idx="0">
            <a:schemeClr val="accent1"/>
          </a:effectRef>
          <a:fontRef idx="minor">
            <a:schemeClr val="tx1"/>
          </a:fontRef>
        </p:style>
      </p:cxnSp>
      <p:sp>
        <p:nvSpPr>
          <p:cNvPr id="54" name="ドーナツ 53"/>
          <p:cNvSpPr/>
          <p:nvPr/>
        </p:nvSpPr>
        <p:spPr>
          <a:xfrm>
            <a:off x="1446125" y="3491071"/>
            <a:ext cx="1265615" cy="1265615"/>
          </a:xfrm>
          <a:prstGeom prst="donut">
            <a:avLst>
              <a:gd name="adj" fmla="val 3562"/>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5" name="円/楕円 142"/>
          <p:cNvSpPr/>
          <p:nvPr/>
        </p:nvSpPr>
        <p:spPr>
          <a:xfrm>
            <a:off x="2415062" y="3716956"/>
            <a:ext cx="169381" cy="169381"/>
          </a:xfrm>
          <a:prstGeom prst="ellipse">
            <a:avLst/>
          </a:prstGeom>
          <a:solidFill>
            <a:srgbClr val="54C2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円/楕円 145"/>
          <p:cNvSpPr/>
          <p:nvPr/>
        </p:nvSpPr>
        <p:spPr>
          <a:xfrm>
            <a:off x="3079362" y="3339737"/>
            <a:ext cx="254072" cy="254100"/>
          </a:xfrm>
          <a:prstGeom prst="ellipse">
            <a:avLst/>
          </a:prstGeom>
          <a:solidFill>
            <a:srgbClr val="EE55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7" name="直線コネクタ 56"/>
          <p:cNvCxnSpPr>
            <a:stCxn id="59" idx="5"/>
            <a:endCxn id="60" idx="1"/>
          </p:cNvCxnSpPr>
          <p:nvPr/>
        </p:nvCxnSpPr>
        <p:spPr>
          <a:xfrm>
            <a:off x="2559619" y="1856965"/>
            <a:ext cx="534489" cy="457265"/>
          </a:xfrm>
          <a:prstGeom prst="line">
            <a:avLst/>
          </a:prstGeom>
          <a:ln w="63500">
            <a:solidFill>
              <a:srgbClr val="54C2F0"/>
            </a:solidFill>
          </a:ln>
        </p:spPr>
        <p:style>
          <a:lnRef idx="1">
            <a:schemeClr val="accent1"/>
          </a:lnRef>
          <a:fillRef idx="0">
            <a:schemeClr val="accent1"/>
          </a:fillRef>
          <a:effectRef idx="0">
            <a:schemeClr val="accent1"/>
          </a:effectRef>
          <a:fontRef idx="minor">
            <a:schemeClr val="tx1"/>
          </a:fontRef>
        </p:style>
      </p:cxnSp>
      <p:sp>
        <p:nvSpPr>
          <p:cNvPr id="58" name="ドーナツ 57"/>
          <p:cNvSpPr/>
          <p:nvPr/>
        </p:nvSpPr>
        <p:spPr>
          <a:xfrm>
            <a:off x="1352373" y="904283"/>
            <a:ext cx="1251320" cy="1231588"/>
          </a:xfrm>
          <a:prstGeom prst="donut">
            <a:avLst>
              <a:gd name="adj" fmla="val 3590"/>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9" name="円/楕円 152"/>
          <p:cNvSpPr/>
          <p:nvPr/>
        </p:nvSpPr>
        <p:spPr>
          <a:xfrm>
            <a:off x="2415043" y="1712389"/>
            <a:ext cx="169381" cy="169381"/>
          </a:xfrm>
          <a:prstGeom prst="ellipse">
            <a:avLst/>
          </a:prstGeom>
          <a:solidFill>
            <a:srgbClr val="54C2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円/楕円 154"/>
          <p:cNvSpPr/>
          <p:nvPr/>
        </p:nvSpPr>
        <p:spPr>
          <a:xfrm>
            <a:off x="3056900" y="2277018"/>
            <a:ext cx="254072" cy="254100"/>
          </a:xfrm>
          <a:prstGeom prst="ellipse">
            <a:avLst/>
          </a:prstGeom>
          <a:solidFill>
            <a:srgbClr val="EE55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1" name="直線コネクタ 60"/>
          <p:cNvCxnSpPr>
            <a:stCxn id="63" idx="3"/>
            <a:endCxn id="64" idx="7"/>
          </p:cNvCxnSpPr>
          <p:nvPr/>
        </p:nvCxnSpPr>
        <p:spPr>
          <a:xfrm flipH="1">
            <a:off x="5616766" y="1821993"/>
            <a:ext cx="518222" cy="313878"/>
          </a:xfrm>
          <a:prstGeom prst="line">
            <a:avLst/>
          </a:prstGeom>
          <a:ln w="63500">
            <a:solidFill>
              <a:srgbClr val="54C2F0"/>
            </a:solidFill>
          </a:ln>
        </p:spPr>
        <p:style>
          <a:lnRef idx="1">
            <a:schemeClr val="accent1"/>
          </a:lnRef>
          <a:fillRef idx="0">
            <a:schemeClr val="accent1"/>
          </a:fillRef>
          <a:effectRef idx="0">
            <a:schemeClr val="accent1"/>
          </a:effectRef>
          <a:fontRef idx="minor">
            <a:schemeClr val="tx1"/>
          </a:fontRef>
        </p:style>
      </p:cxnSp>
      <p:sp>
        <p:nvSpPr>
          <p:cNvPr id="62" name="ドーナツ 61"/>
          <p:cNvSpPr/>
          <p:nvPr/>
        </p:nvSpPr>
        <p:spPr>
          <a:xfrm>
            <a:off x="6110164" y="892908"/>
            <a:ext cx="1240784" cy="1236224"/>
          </a:xfrm>
          <a:prstGeom prst="donut">
            <a:avLst>
              <a:gd name="adj" fmla="val 3527"/>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3" name="円/楕円 160"/>
          <p:cNvSpPr/>
          <p:nvPr/>
        </p:nvSpPr>
        <p:spPr>
          <a:xfrm>
            <a:off x="6110183" y="1677417"/>
            <a:ext cx="169381" cy="169381"/>
          </a:xfrm>
          <a:prstGeom prst="ellipse">
            <a:avLst/>
          </a:prstGeom>
          <a:solidFill>
            <a:srgbClr val="54C2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円/楕円 162"/>
          <p:cNvSpPr/>
          <p:nvPr/>
        </p:nvSpPr>
        <p:spPr>
          <a:xfrm>
            <a:off x="5399902" y="2098659"/>
            <a:ext cx="254072" cy="254100"/>
          </a:xfrm>
          <a:prstGeom prst="ellipse">
            <a:avLst/>
          </a:prstGeom>
          <a:solidFill>
            <a:srgbClr val="EE55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5" name="グループ化 64"/>
          <p:cNvGrpSpPr/>
          <p:nvPr/>
        </p:nvGrpSpPr>
        <p:grpSpPr>
          <a:xfrm>
            <a:off x="1659887" y="3745171"/>
            <a:ext cx="746172" cy="508200"/>
            <a:chOff x="6212747" y="5409220"/>
            <a:chExt cx="951541" cy="648072"/>
          </a:xfrm>
          <a:solidFill>
            <a:srgbClr val="54C2F0"/>
          </a:solidFill>
        </p:grpSpPr>
        <p:grpSp>
          <p:nvGrpSpPr>
            <p:cNvPr id="66" name="グループ化 121"/>
            <p:cNvGrpSpPr/>
            <p:nvPr/>
          </p:nvGrpSpPr>
          <p:grpSpPr>
            <a:xfrm>
              <a:off x="6824815" y="5722361"/>
              <a:ext cx="339473" cy="334931"/>
              <a:chOff x="1535113" y="649288"/>
              <a:chExt cx="381000" cy="381000"/>
            </a:xfrm>
            <a:grpFill/>
          </p:grpSpPr>
          <p:sp>
            <p:nvSpPr>
              <p:cNvPr id="68" name="Freeform 108"/>
              <p:cNvSpPr>
                <a:spLocks/>
              </p:cNvSpPr>
              <p:nvPr/>
            </p:nvSpPr>
            <p:spPr bwMode="auto">
              <a:xfrm>
                <a:off x="1560513" y="661988"/>
                <a:ext cx="60325" cy="73025"/>
              </a:xfrm>
              <a:custGeom>
                <a:avLst/>
                <a:gdLst/>
                <a:ahLst/>
                <a:cxnLst>
                  <a:cxn ang="0">
                    <a:pos x="6" y="32"/>
                  </a:cxn>
                  <a:cxn ang="0">
                    <a:pos x="6" y="32"/>
                  </a:cxn>
                  <a:cxn ang="0">
                    <a:pos x="6" y="38"/>
                  </a:cxn>
                  <a:cxn ang="0">
                    <a:pos x="10" y="42"/>
                  </a:cxn>
                  <a:cxn ang="0">
                    <a:pos x="14" y="46"/>
                  </a:cxn>
                  <a:cxn ang="0">
                    <a:pos x="18" y="46"/>
                  </a:cxn>
                  <a:cxn ang="0">
                    <a:pos x="18" y="46"/>
                  </a:cxn>
                  <a:cxn ang="0">
                    <a:pos x="24" y="46"/>
                  </a:cxn>
                  <a:cxn ang="0">
                    <a:pos x="28" y="42"/>
                  </a:cxn>
                  <a:cxn ang="0">
                    <a:pos x="30" y="38"/>
                  </a:cxn>
                  <a:cxn ang="0">
                    <a:pos x="32" y="32"/>
                  </a:cxn>
                  <a:cxn ang="0">
                    <a:pos x="32" y="32"/>
                  </a:cxn>
                  <a:cxn ang="0">
                    <a:pos x="36" y="32"/>
                  </a:cxn>
                  <a:cxn ang="0">
                    <a:pos x="38" y="28"/>
                  </a:cxn>
                  <a:cxn ang="0">
                    <a:pos x="38" y="28"/>
                  </a:cxn>
                  <a:cxn ang="0">
                    <a:pos x="36" y="24"/>
                  </a:cxn>
                  <a:cxn ang="0">
                    <a:pos x="34" y="22"/>
                  </a:cxn>
                  <a:cxn ang="0">
                    <a:pos x="34" y="14"/>
                  </a:cxn>
                  <a:cxn ang="0">
                    <a:pos x="34" y="14"/>
                  </a:cxn>
                  <a:cxn ang="0">
                    <a:pos x="34" y="8"/>
                  </a:cxn>
                  <a:cxn ang="0">
                    <a:pos x="30" y="4"/>
                  </a:cxn>
                  <a:cxn ang="0">
                    <a:pos x="26" y="2"/>
                  </a:cxn>
                  <a:cxn ang="0">
                    <a:pos x="18" y="0"/>
                  </a:cxn>
                  <a:cxn ang="0">
                    <a:pos x="18" y="0"/>
                  </a:cxn>
                  <a:cxn ang="0">
                    <a:pos x="12" y="2"/>
                  </a:cxn>
                  <a:cxn ang="0">
                    <a:pos x="6" y="4"/>
                  </a:cxn>
                  <a:cxn ang="0">
                    <a:pos x="4" y="8"/>
                  </a:cxn>
                  <a:cxn ang="0">
                    <a:pos x="2" y="14"/>
                  </a:cxn>
                  <a:cxn ang="0">
                    <a:pos x="4" y="22"/>
                  </a:cxn>
                  <a:cxn ang="0">
                    <a:pos x="4" y="22"/>
                  </a:cxn>
                  <a:cxn ang="0">
                    <a:pos x="0" y="24"/>
                  </a:cxn>
                  <a:cxn ang="0">
                    <a:pos x="0" y="28"/>
                  </a:cxn>
                  <a:cxn ang="0">
                    <a:pos x="0" y="28"/>
                  </a:cxn>
                  <a:cxn ang="0">
                    <a:pos x="2" y="32"/>
                  </a:cxn>
                  <a:cxn ang="0">
                    <a:pos x="6" y="32"/>
                  </a:cxn>
                  <a:cxn ang="0">
                    <a:pos x="6" y="32"/>
                  </a:cxn>
                </a:cxnLst>
                <a:rect l="0" t="0" r="r" b="b"/>
                <a:pathLst>
                  <a:path w="38" h="46">
                    <a:moveTo>
                      <a:pt x="6" y="32"/>
                    </a:moveTo>
                    <a:lnTo>
                      <a:pt x="6" y="32"/>
                    </a:lnTo>
                    <a:lnTo>
                      <a:pt x="6" y="38"/>
                    </a:lnTo>
                    <a:lnTo>
                      <a:pt x="10" y="42"/>
                    </a:lnTo>
                    <a:lnTo>
                      <a:pt x="14" y="46"/>
                    </a:lnTo>
                    <a:lnTo>
                      <a:pt x="18" y="46"/>
                    </a:lnTo>
                    <a:lnTo>
                      <a:pt x="18" y="46"/>
                    </a:lnTo>
                    <a:lnTo>
                      <a:pt x="24" y="46"/>
                    </a:lnTo>
                    <a:lnTo>
                      <a:pt x="28" y="42"/>
                    </a:lnTo>
                    <a:lnTo>
                      <a:pt x="30" y="38"/>
                    </a:lnTo>
                    <a:lnTo>
                      <a:pt x="32" y="32"/>
                    </a:lnTo>
                    <a:lnTo>
                      <a:pt x="32" y="32"/>
                    </a:lnTo>
                    <a:lnTo>
                      <a:pt x="36" y="32"/>
                    </a:lnTo>
                    <a:lnTo>
                      <a:pt x="38" y="28"/>
                    </a:lnTo>
                    <a:lnTo>
                      <a:pt x="38" y="28"/>
                    </a:lnTo>
                    <a:lnTo>
                      <a:pt x="36" y="24"/>
                    </a:lnTo>
                    <a:lnTo>
                      <a:pt x="34" y="22"/>
                    </a:lnTo>
                    <a:lnTo>
                      <a:pt x="34" y="14"/>
                    </a:lnTo>
                    <a:lnTo>
                      <a:pt x="34" y="14"/>
                    </a:lnTo>
                    <a:lnTo>
                      <a:pt x="34" y="8"/>
                    </a:lnTo>
                    <a:lnTo>
                      <a:pt x="30" y="4"/>
                    </a:lnTo>
                    <a:lnTo>
                      <a:pt x="26" y="2"/>
                    </a:lnTo>
                    <a:lnTo>
                      <a:pt x="18" y="0"/>
                    </a:lnTo>
                    <a:lnTo>
                      <a:pt x="18" y="0"/>
                    </a:lnTo>
                    <a:lnTo>
                      <a:pt x="12" y="2"/>
                    </a:lnTo>
                    <a:lnTo>
                      <a:pt x="6" y="4"/>
                    </a:lnTo>
                    <a:lnTo>
                      <a:pt x="4" y="8"/>
                    </a:lnTo>
                    <a:lnTo>
                      <a:pt x="2" y="14"/>
                    </a:lnTo>
                    <a:lnTo>
                      <a:pt x="4" y="22"/>
                    </a:lnTo>
                    <a:lnTo>
                      <a:pt x="4" y="22"/>
                    </a:lnTo>
                    <a:lnTo>
                      <a:pt x="0"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69" name="Freeform 109"/>
              <p:cNvSpPr>
                <a:spLocks/>
              </p:cNvSpPr>
              <p:nvPr/>
            </p:nvSpPr>
            <p:spPr bwMode="auto">
              <a:xfrm>
                <a:off x="1535113" y="738188"/>
                <a:ext cx="98425" cy="292100"/>
              </a:xfrm>
              <a:custGeom>
                <a:avLst/>
                <a:gdLst/>
                <a:ahLst/>
                <a:cxnLst>
                  <a:cxn ang="0">
                    <a:pos x="62" y="6"/>
                  </a:cxn>
                  <a:cxn ang="0">
                    <a:pos x="62" y="6"/>
                  </a:cxn>
                  <a:cxn ang="0">
                    <a:pos x="62" y="4"/>
                  </a:cxn>
                  <a:cxn ang="0">
                    <a:pos x="62" y="4"/>
                  </a:cxn>
                  <a:cxn ang="0">
                    <a:pos x="60" y="4"/>
                  </a:cxn>
                  <a:cxn ang="0">
                    <a:pos x="60" y="4"/>
                  </a:cxn>
                  <a:cxn ang="0">
                    <a:pos x="48" y="0"/>
                  </a:cxn>
                  <a:cxn ang="0">
                    <a:pos x="34" y="16"/>
                  </a:cxn>
                  <a:cxn ang="0">
                    <a:pos x="20" y="0"/>
                  </a:cxn>
                  <a:cxn ang="0">
                    <a:pos x="20" y="0"/>
                  </a:cxn>
                  <a:cxn ang="0">
                    <a:pos x="10" y="4"/>
                  </a:cxn>
                  <a:cxn ang="0">
                    <a:pos x="10" y="4"/>
                  </a:cxn>
                  <a:cxn ang="0">
                    <a:pos x="2" y="6"/>
                  </a:cxn>
                  <a:cxn ang="0">
                    <a:pos x="0" y="8"/>
                  </a:cxn>
                  <a:cxn ang="0">
                    <a:pos x="0" y="12"/>
                  </a:cxn>
                  <a:cxn ang="0">
                    <a:pos x="0" y="20"/>
                  </a:cxn>
                  <a:cxn ang="0">
                    <a:pos x="0" y="22"/>
                  </a:cxn>
                  <a:cxn ang="0">
                    <a:pos x="0" y="84"/>
                  </a:cxn>
                  <a:cxn ang="0">
                    <a:pos x="12" y="84"/>
                  </a:cxn>
                  <a:cxn ang="0">
                    <a:pos x="12" y="184"/>
                  </a:cxn>
                  <a:cxn ang="0">
                    <a:pos x="58" y="184"/>
                  </a:cxn>
                  <a:cxn ang="0">
                    <a:pos x="58" y="84"/>
                  </a:cxn>
                  <a:cxn ang="0">
                    <a:pos x="62" y="84"/>
                  </a:cxn>
                  <a:cxn ang="0">
                    <a:pos x="62" y="6"/>
                  </a:cxn>
                </a:cxnLst>
                <a:rect l="0" t="0" r="r" b="b"/>
                <a:pathLst>
                  <a:path w="62" h="184">
                    <a:moveTo>
                      <a:pt x="62" y="6"/>
                    </a:moveTo>
                    <a:lnTo>
                      <a:pt x="62" y="6"/>
                    </a:lnTo>
                    <a:lnTo>
                      <a:pt x="62" y="4"/>
                    </a:lnTo>
                    <a:lnTo>
                      <a:pt x="62" y="4"/>
                    </a:lnTo>
                    <a:lnTo>
                      <a:pt x="60" y="4"/>
                    </a:lnTo>
                    <a:lnTo>
                      <a:pt x="60" y="4"/>
                    </a:lnTo>
                    <a:lnTo>
                      <a:pt x="48" y="0"/>
                    </a:lnTo>
                    <a:lnTo>
                      <a:pt x="34" y="16"/>
                    </a:lnTo>
                    <a:lnTo>
                      <a:pt x="20" y="0"/>
                    </a:lnTo>
                    <a:lnTo>
                      <a:pt x="20" y="0"/>
                    </a:lnTo>
                    <a:lnTo>
                      <a:pt x="10" y="4"/>
                    </a:lnTo>
                    <a:lnTo>
                      <a:pt x="10" y="4"/>
                    </a:lnTo>
                    <a:lnTo>
                      <a:pt x="2" y="6"/>
                    </a:lnTo>
                    <a:lnTo>
                      <a:pt x="0" y="8"/>
                    </a:lnTo>
                    <a:lnTo>
                      <a:pt x="0" y="12"/>
                    </a:lnTo>
                    <a:lnTo>
                      <a:pt x="0" y="20"/>
                    </a:lnTo>
                    <a:lnTo>
                      <a:pt x="0" y="22"/>
                    </a:lnTo>
                    <a:lnTo>
                      <a:pt x="0" y="84"/>
                    </a:lnTo>
                    <a:lnTo>
                      <a:pt x="12" y="84"/>
                    </a:lnTo>
                    <a:lnTo>
                      <a:pt x="12" y="184"/>
                    </a:lnTo>
                    <a:lnTo>
                      <a:pt x="58" y="184"/>
                    </a:lnTo>
                    <a:lnTo>
                      <a:pt x="58" y="84"/>
                    </a:lnTo>
                    <a:lnTo>
                      <a:pt x="62" y="84"/>
                    </a:lnTo>
                    <a:lnTo>
                      <a:pt x="62"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70" name="Freeform 110"/>
              <p:cNvSpPr>
                <a:spLocks/>
              </p:cNvSpPr>
              <p:nvPr/>
            </p:nvSpPr>
            <p:spPr bwMode="auto">
              <a:xfrm>
                <a:off x="1830388" y="661988"/>
                <a:ext cx="60325" cy="73025"/>
              </a:xfrm>
              <a:custGeom>
                <a:avLst/>
                <a:gdLst/>
                <a:ahLst/>
                <a:cxnLst>
                  <a:cxn ang="0">
                    <a:pos x="6" y="32"/>
                  </a:cxn>
                  <a:cxn ang="0">
                    <a:pos x="6" y="32"/>
                  </a:cxn>
                  <a:cxn ang="0">
                    <a:pos x="8" y="38"/>
                  </a:cxn>
                  <a:cxn ang="0">
                    <a:pos x="10" y="42"/>
                  </a:cxn>
                  <a:cxn ang="0">
                    <a:pos x="14" y="46"/>
                  </a:cxn>
                  <a:cxn ang="0">
                    <a:pos x="20" y="46"/>
                  </a:cxn>
                  <a:cxn ang="0">
                    <a:pos x="20" y="46"/>
                  </a:cxn>
                  <a:cxn ang="0">
                    <a:pos x="24" y="46"/>
                  </a:cxn>
                  <a:cxn ang="0">
                    <a:pos x="28" y="42"/>
                  </a:cxn>
                  <a:cxn ang="0">
                    <a:pos x="32" y="38"/>
                  </a:cxn>
                  <a:cxn ang="0">
                    <a:pos x="32" y="32"/>
                  </a:cxn>
                  <a:cxn ang="0">
                    <a:pos x="32" y="32"/>
                  </a:cxn>
                  <a:cxn ang="0">
                    <a:pos x="36" y="32"/>
                  </a:cxn>
                  <a:cxn ang="0">
                    <a:pos x="38" y="28"/>
                  </a:cxn>
                  <a:cxn ang="0">
                    <a:pos x="38" y="28"/>
                  </a:cxn>
                  <a:cxn ang="0">
                    <a:pos x="38" y="24"/>
                  </a:cxn>
                  <a:cxn ang="0">
                    <a:pos x="34" y="22"/>
                  </a:cxn>
                  <a:cxn ang="0">
                    <a:pos x="36" y="14"/>
                  </a:cxn>
                  <a:cxn ang="0">
                    <a:pos x="36" y="14"/>
                  </a:cxn>
                  <a:cxn ang="0">
                    <a:pos x="34" y="8"/>
                  </a:cxn>
                  <a:cxn ang="0">
                    <a:pos x="32" y="4"/>
                  </a:cxn>
                  <a:cxn ang="0">
                    <a:pos x="26"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2"/>
                  </a:cxn>
                  <a:cxn ang="0">
                    <a:pos x="6" y="32"/>
                  </a:cxn>
                </a:cxnLst>
                <a:rect l="0" t="0" r="r" b="b"/>
                <a:pathLst>
                  <a:path w="38" h="46">
                    <a:moveTo>
                      <a:pt x="6" y="32"/>
                    </a:moveTo>
                    <a:lnTo>
                      <a:pt x="6" y="32"/>
                    </a:lnTo>
                    <a:lnTo>
                      <a:pt x="8" y="38"/>
                    </a:lnTo>
                    <a:lnTo>
                      <a:pt x="10" y="42"/>
                    </a:lnTo>
                    <a:lnTo>
                      <a:pt x="14" y="46"/>
                    </a:lnTo>
                    <a:lnTo>
                      <a:pt x="20" y="46"/>
                    </a:lnTo>
                    <a:lnTo>
                      <a:pt x="20" y="46"/>
                    </a:lnTo>
                    <a:lnTo>
                      <a:pt x="24" y="46"/>
                    </a:lnTo>
                    <a:lnTo>
                      <a:pt x="28" y="42"/>
                    </a:lnTo>
                    <a:lnTo>
                      <a:pt x="32" y="38"/>
                    </a:lnTo>
                    <a:lnTo>
                      <a:pt x="32" y="32"/>
                    </a:lnTo>
                    <a:lnTo>
                      <a:pt x="32" y="32"/>
                    </a:lnTo>
                    <a:lnTo>
                      <a:pt x="36" y="32"/>
                    </a:lnTo>
                    <a:lnTo>
                      <a:pt x="38" y="28"/>
                    </a:lnTo>
                    <a:lnTo>
                      <a:pt x="38" y="28"/>
                    </a:lnTo>
                    <a:lnTo>
                      <a:pt x="38" y="24"/>
                    </a:lnTo>
                    <a:lnTo>
                      <a:pt x="34" y="22"/>
                    </a:lnTo>
                    <a:lnTo>
                      <a:pt x="36" y="14"/>
                    </a:lnTo>
                    <a:lnTo>
                      <a:pt x="36" y="14"/>
                    </a:lnTo>
                    <a:lnTo>
                      <a:pt x="34" y="8"/>
                    </a:lnTo>
                    <a:lnTo>
                      <a:pt x="32" y="4"/>
                    </a:lnTo>
                    <a:lnTo>
                      <a:pt x="26"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71" name="Freeform 111"/>
              <p:cNvSpPr>
                <a:spLocks/>
              </p:cNvSpPr>
              <p:nvPr/>
            </p:nvSpPr>
            <p:spPr bwMode="auto">
              <a:xfrm>
                <a:off x="1817688" y="738188"/>
                <a:ext cx="98425" cy="292100"/>
              </a:xfrm>
              <a:custGeom>
                <a:avLst/>
                <a:gdLst/>
                <a:ahLst/>
                <a:cxnLst>
                  <a:cxn ang="0">
                    <a:pos x="52" y="4"/>
                  </a:cxn>
                  <a:cxn ang="0">
                    <a:pos x="52" y="4"/>
                  </a:cxn>
                  <a:cxn ang="0">
                    <a:pos x="42" y="0"/>
                  </a:cxn>
                  <a:cxn ang="0">
                    <a:pos x="28" y="16"/>
                  </a:cxn>
                  <a:cxn ang="0">
                    <a:pos x="14" y="0"/>
                  </a:cxn>
                  <a:cxn ang="0">
                    <a:pos x="14" y="0"/>
                  </a:cxn>
                  <a:cxn ang="0">
                    <a:pos x="2" y="4"/>
                  </a:cxn>
                  <a:cxn ang="0">
                    <a:pos x="2" y="4"/>
                  </a:cxn>
                  <a:cxn ang="0">
                    <a:pos x="0" y="4"/>
                  </a:cxn>
                  <a:cxn ang="0">
                    <a:pos x="0" y="4"/>
                  </a:cxn>
                  <a:cxn ang="0">
                    <a:pos x="0" y="6"/>
                  </a:cxn>
                  <a:cxn ang="0">
                    <a:pos x="0" y="84"/>
                  </a:cxn>
                  <a:cxn ang="0">
                    <a:pos x="4" y="84"/>
                  </a:cxn>
                  <a:cxn ang="0">
                    <a:pos x="4" y="184"/>
                  </a:cxn>
                  <a:cxn ang="0">
                    <a:pos x="50" y="184"/>
                  </a:cxn>
                  <a:cxn ang="0">
                    <a:pos x="50" y="84"/>
                  </a:cxn>
                  <a:cxn ang="0">
                    <a:pos x="62" y="84"/>
                  </a:cxn>
                  <a:cxn ang="0">
                    <a:pos x="62" y="22"/>
                  </a:cxn>
                  <a:cxn ang="0">
                    <a:pos x="62" y="20"/>
                  </a:cxn>
                  <a:cxn ang="0">
                    <a:pos x="62" y="12"/>
                  </a:cxn>
                  <a:cxn ang="0">
                    <a:pos x="62" y="12"/>
                  </a:cxn>
                  <a:cxn ang="0">
                    <a:pos x="62" y="8"/>
                  </a:cxn>
                  <a:cxn ang="0">
                    <a:pos x="60" y="6"/>
                  </a:cxn>
                  <a:cxn ang="0">
                    <a:pos x="52" y="4"/>
                  </a:cxn>
                  <a:cxn ang="0">
                    <a:pos x="52" y="4"/>
                  </a:cxn>
                </a:cxnLst>
                <a:rect l="0" t="0" r="r" b="b"/>
                <a:pathLst>
                  <a:path w="62" h="184">
                    <a:moveTo>
                      <a:pt x="52" y="4"/>
                    </a:moveTo>
                    <a:lnTo>
                      <a:pt x="52" y="4"/>
                    </a:lnTo>
                    <a:lnTo>
                      <a:pt x="42" y="0"/>
                    </a:lnTo>
                    <a:lnTo>
                      <a:pt x="28" y="16"/>
                    </a:lnTo>
                    <a:lnTo>
                      <a:pt x="14" y="0"/>
                    </a:lnTo>
                    <a:lnTo>
                      <a:pt x="14" y="0"/>
                    </a:lnTo>
                    <a:lnTo>
                      <a:pt x="2" y="4"/>
                    </a:lnTo>
                    <a:lnTo>
                      <a:pt x="2" y="4"/>
                    </a:lnTo>
                    <a:lnTo>
                      <a:pt x="0" y="4"/>
                    </a:lnTo>
                    <a:lnTo>
                      <a:pt x="0" y="4"/>
                    </a:lnTo>
                    <a:lnTo>
                      <a:pt x="0" y="6"/>
                    </a:lnTo>
                    <a:lnTo>
                      <a:pt x="0" y="84"/>
                    </a:lnTo>
                    <a:lnTo>
                      <a:pt x="4" y="84"/>
                    </a:lnTo>
                    <a:lnTo>
                      <a:pt x="4" y="184"/>
                    </a:lnTo>
                    <a:lnTo>
                      <a:pt x="50" y="184"/>
                    </a:lnTo>
                    <a:lnTo>
                      <a:pt x="50" y="84"/>
                    </a:lnTo>
                    <a:lnTo>
                      <a:pt x="62" y="84"/>
                    </a:lnTo>
                    <a:lnTo>
                      <a:pt x="62" y="22"/>
                    </a:lnTo>
                    <a:lnTo>
                      <a:pt x="62" y="20"/>
                    </a:lnTo>
                    <a:lnTo>
                      <a:pt x="62" y="12"/>
                    </a:lnTo>
                    <a:lnTo>
                      <a:pt x="62" y="12"/>
                    </a:lnTo>
                    <a:lnTo>
                      <a:pt x="62" y="8"/>
                    </a:lnTo>
                    <a:lnTo>
                      <a:pt x="60" y="6"/>
                    </a:lnTo>
                    <a:lnTo>
                      <a:pt x="52" y="4"/>
                    </a:lnTo>
                    <a:lnTo>
                      <a:pt x="52"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72" name="Freeform 112"/>
              <p:cNvSpPr>
                <a:spLocks/>
              </p:cNvSpPr>
              <p:nvPr/>
            </p:nvSpPr>
            <p:spPr bwMode="auto">
              <a:xfrm>
                <a:off x="1693863" y="6492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73" name="Freeform 113"/>
              <p:cNvSpPr>
                <a:spLocks/>
              </p:cNvSpPr>
              <p:nvPr/>
            </p:nvSpPr>
            <p:spPr bwMode="auto">
              <a:xfrm>
                <a:off x="1668463" y="728663"/>
                <a:ext cx="114300" cy="301625"/>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sp>
          <p:nvSpPr>
            <p:cNvPr id="67" name="Freeform 370"/>
            <p:cNvSpPr>
              <a:spLocks noEditPoints="1"/>
            </p:cNvSpPr>
            <p:nvPr/>
          </p:nvSpPr>
          <p:spPr bwMode="auto">
            <a:xfrm>
              <a:off x="6212747" y="5409220"/>
              <a:ext cx="576064" cy="630831"/>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grpSp>
        <p:nvGrpSpPr>
          <p:cNvPr id="74" name="グループ化 73"/>
          <p:cNvGrpSpPr/>
          <p:nvPr/>
        </p:nvGrpSpPr>
        <p:grpSpPr>
          <a:xfrm>
            <a:off x="1624284" y="1150874"/>
            <a:ext cx="746172" cy="508200"/>
            <a:chOff x="6212747" y="5409220"/>
            <a:chExt cx="951541" cy="648072"/>
          </a:xfrm>
          <a:solidFill>
            <a:srgbClr val="54C2F0"/>
          </a:solidFill>
        </p:grpSpPr>
        <p:grpSp>
          <p:nvGrpSpPr>
            <p:cNvPr id="75" name="グループ化 121"/>
            <p:cNvGrpSpPr/>
            <p:nvPr/>
          </p:nvGrpSpPr>
          <p:grpSpPr>
            <a:xfrm>
              <a:off x="6824815" y="5722361"/>
              <a:ext cx="339473" cy="334931"/>
              <a:chOff x="1535113" y="649288"/>
              <a:chExt cx="381000" cy="381000"/>
            </a:xfrm>
            <a:grpFill/>
          </p:grpSpPr>
          <p:sp>
            <p:nvSpPr>
              <p:cNvPr id="77" name="Freeform 108"/>
              <p:cNvSpPr>
                <a:spLocks/>
              </p:cNvSpPr>
              <p:nvPr/>
            </p:nvSpPr>
            <p:spPr bwMode="auto">
              <a:xfrm>
                <a:off x="1560513" y="661988"/>
                <a:ext cx="60325" cy="73025"/>
              </a:xfrm>
              <a:custGeom>
                <a:avLst/>
                <a:gdLst/>
                <a:ahLst/>
                <a:cxnLst>
                  <a:cxn ang="0">
                    <a:pos x="6" y="32"/>
                  </a:cxn>
                  <a:cxn ang="0">
                    <a:pos x="6" y="32"/>
                  </a:cxn>
                  <a:cxn ang="0">
                    <a:pos x="6" y="38"/>
                  </a:cxn>
                  <a:cxn ang="0">
                    <a:pos x="10" y="42"/>
                  </a:cxn>
                  <a:cxn ang="0">
                    <a:pos x="14" y="46"/>
                  </a:cxn>
                  <a:cxn ang="0">
                    <a:pos x="18" y="46"/>
                  </a:cxn>
                  <a:cxn ang="0">
                    <a:pos x="18" y="46"/>
                  </a:cxn>
                  <a:cxn ang="0">
                    <a:pos x="24" y="46"/>
                  </a:cxn>
                  <a:cxn ang="0">
                    <a:pos x="28" y="42"/>
                  </a:cxn>
                  <a:cxn ang="0">
                    <a:pos x="30" y="38"/>
                  </a:cxn>
                  <a:cxn ang="0">
                    <a:pos x="32" y="32"/>
                  </a:cxn>
                  <a:cxn ang="0">
                    <a:pos x="32" y="32"/>
                  </a:cxn>
                  <a:cxn ang="0">
                    <a:pos x="36" y="32"/>
                  </a:cxn>
                  <a:cxn ang="0">
                    <a:pos x="38" y="28"/>
                  </a:cxn>
                  <a:cxn ang="0">
                    <a:pos x="38" y="28"/>
                  </a:cxn>
                  <a:cxn ang="0">
                    <a:pos x="36" y="24"/>
                  </a:cxn>
                  <a:cxn ang="0">
                    <a:pos x="34" y="22"/>
                  </a:cxn>
                  <a:cxn ang="0">
                    <a:pos x="34" y="14"/>
                  </a:cxn>
                  <a:cxn ang="0">
                    <a:pos x="34" y="14"/>
                  </a:cxn>
                  <a:cxn ang="0">
                    <a:pos x="34" y="8"/>
                  </a:cxn>
                  <a:cxn ang="0">
                    <a:pos x="30" y="4"/>
                  </a:cxn>
                  <a:cxn ang="0">
                    <a:pos x="26" y="2"/>
                  </a:cxn>
                  <a:cxn ang="0">
                    <a:pos x="18" y="0"/>
                  </a:cxn>
                  <a:cxn ang="0">
                    <a:pos x="18" y="0"/>
                  </a:cxn>
                  <a:cxn ang="0">
                    <a:pos x="12" y="2"/>
                  </a:cxn>
                  <a:cxn ang="0">
                    <a:pos x="6" y="4"/>
                  </a:cxn>
                  <a:cxn ang="0">
                    <a:pos x="4" y="8"/>
                  </a:cxn>
                  <a:cxn ang="0">
                    <a:pos x="2" y="14"/>
                  </a:cxn>
                  <a:cxn ang="0">
                    <a:pos x="4" y="22"/>
                  </a:cxn>
                  <a:cxn ang="0">
                    <a:pos x="4" y="22"/>
                  </a:cxn>
                  <a:cxn ang="0">
                    <a:pos x="0" y="24"/>
                  </a:cxn>
                  <a:cxn ang="0">
                    <a:pos x="0" y="28"/>
                  </a:cxn>
                  <a:cxn ang="0">
                    <a:pos x="0" y="28"/>
                  </a:cxn>
                  <a:cxn ang="0">
                    <a:pos x="2" y="32"/>
                  </a:cxn>
                  <a:cxn ang="0">
                    <a:pos x="6" y="32"/>
                  </a:cxn>
                  <a:cxn ang="0">
                    <a:pos x="6" y="32"/>
                  </a:cxn>
                </a:cxnLst>
                <a:rect l="0" t="0" r="r" b="b"/>
                <a:pathLst>
                  <a:path w="38" h="46">
                    <a:moveTo>
                      <a:pt x="6" y="32"/>
                    </a:moveTo>
                    <a:lnTo>
                      <a:pt x="6" y="32"/>
                    </a:lnTo>
                    <a:lnTo>
                      <a:pt x="6" y="38"/>
                    </a:lnTo>
                    <a:lnTo>
                      <a:pt x="10" y="42"/>
                    </a:lnTo>
                    <a:lnTo>
                      <a:pt x="14" y="46"/>
                    </a:lnTo>
                    <a:lnTo>
                      <a:pt x="18" y="46"/>
                    </a:lnTo>
                    <a:lnTo>
                      <a:pt x="18" y="46"/>
                    </a:lnTo>
                    <a:lnTo>
                      <a:pt x="24" y="46"/>
                    </a:lnTo>
                    <a:lnTo>
                      <a:pt x="28" y="42"/>
                    </a:lnTo>
                    <a:lnTo>
                      <a:pt x="30" y="38"/>
                    </a:lnTo>
                    <a:lnTo>
                      <a:pt x="32" y="32"/>
                    </a:lnTo>
                    <a:lnTo>
                      <a:pt x="32" y="32"/>
                    </a:lnTo>
                    <a:lnTo>
                      <a:pt x="36" y="32"/>
                    </a:lnTo>
                    <a:lnTo>
                      <a:pt x="38" y="28"/>
                    </a:lnTo>
                    <a:lnTo>
                      <a:pt x="38" y="28"/>
                    </a:lnTo>
                    <a:lnTo>
                      <a:pt x="36" y="24"/>
                    </a:lnTo>
                    <a:lnTo>
                      <a:pt x="34" y="22"/>
                    </a:lnTo>
                    <a:lnTo>
                      <a:pt x="34" y="14"/>
                    </a:lnTo>
                    <a:lnTo>
                      <a:pt x="34" y="14"/>
                    </a:lnTo>
                    <a:lnTo>
                      <a:pt x="34" y="8"/>
                    </a:lnTo>
                    <a:lnTo>
                      <a:pt x="30" y="4"/>
                    </a:lnTo>
                    <a:lnTo>
                      <a:pt x="26" y="2"/>
                    </a:lnTo>
                    <a:lnTo>
                      <a:pt x="18" y="0"/>
                    </a:lnTo>
                    <a:lnTo>
                      <a:pt x="18" y="0"/>
                    </a:lnTo>
                    <a:lnTo>
                      <a:pt x="12" y="2"/>
                    </a:lnTo>
                    <a:lnTo>
                      <a:pt x="6" y="4"/>
                    </a:lnTo>
                    <a:lnTo>
                      <a:pt x="4" y="8"/>
                    </a:lnTo>
                    <a:lnTo>
                      <a:pt x="2" y="14"/>
                    </a:lnTo>
                    <a:lnTo>
                      <a:pt x="4" y="22"/>
                    </a:lnTo>
                    <a:lnTo>
                      <a:pt x="4" y="22"/>
                    </a:lnTo>
                    <a:lnTo>
                      <a:pt x="0"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78" name="Freeform 109"/>
              <p:cNvSpPr>
                <a:spLocks/>
              </p:cNvSpPr>
              <p:nvPr/>
            </p:nvSpPr>
            <p:spPr bwMode="auto">
              <a:xfrm>
                <a:off x="1535113" y="738188"/>
                <a:ext cx="98425" cy="292100"/>
              </a:xfrm>
              <a:custGeom>
                <a:avLst/>
                <a:gdLst/>
                <a:ahLst/>
                <a:cxnLst>
                  <a:cxn ang="0">
                    <a:pos x="62" y="6"/>
                  </a:cxn>
                  <a:cxn ang="0">
                    <a:pos x="62" y="6"/>
                  </a:cxn>
                  <a:cxn ang="0">
                    <a:pos x="62" y="4"/>
                  </a:cxn>
                  <a:cxn ang="0">
                    <a:pos x="62" y="4"/>
                  </a:cxn>
                  <a:cxn ang="0">
                    <a:pos x="60" y="4"/>
                  </a:cxn>
                  <a:cxn ang="0">
                    <a:pos x="60" y="4"/>
                  </a:cxn>
                  <a:cxn ang="0">
                    <a:pos x="48" y="0"/>
                  </a:cxn>
                  <a:cxn ang="0">
                    <a:pos x="34" y="16"/>
                  </a:cxn>
                  <a:cxn ang="0">
                    <a:pos x="20" y="0"/>
                  </a:cxn>
                  <a:cxn ang="0">
                    <a:pos x="20" y="0"/>
                  </a:cxn>
                  <a:cxn ang="0">
                    <a:pos x="10" y="4"/>
                  </a:cxn>
                  <a:cxn ang="0">
                    <a:pos x="10" y="4"/>
                  </a:cxn>
                  <a:cxn ang="0">
                    <a:pos x="2" y="6"/>
                  </a:cxn>
                  <a:cxn ang="0">
                    <a:pos x="0" y="8"/>
                  </a:cxn>
                  <a:cxn ang="0">
                    <a:pos x="0" y="12"/>
                  </a:cxn>
                  <a:cxn ang="0">
                    <a:pos x="0" y="20"/>
                  </a:cxn>
                  <a:cxn ang="0">
                    <a:pos x="0" y="22"/>
                  </a:cxn>
                  <a:cxn ang="0">
                    <a:pos x="0" y="84"/>
                  </a:cxn>
                  <a:cxn ang="0">
                    <a:pos x="12" y="84"/>
                  </a:cxn>
                  <a:cxn ang="0">
                    <a:pos x="12" y="184"/>
                  </a:cxn>
                  <a:cxn ang="0">
                    <a:pos x="58" y="184"/>
                  </a:cxn>
                  <a:cxn ang="0">
                    <a:pos x="58" y="84"/>
                  </a:cxn>
                  <a:cxn ang="0">
                    <a:pos x="62" y="84"/>
                  </a:cxn>
                  <a:cxn ang="0">
                    <a:pos x="62" y="6"/>
                  </a:cxn>
                </a:cxnLst>
                <a:rect l="0" t="0" r="r" b="b"/>
                <a:pathLst>
                  <a:path w="62" h="184">
                    <a:moveTo>
                      <a:pt x="62" y="6"/>
                    </a:moveTo>
                    <a:lnTo>
                      <a:pt x="62" y="6"/>
                    </a:lnTo>
                    <a:lnTo>
                      <a:pt x="62" y="4"/>
                    </a:lnTo>
                    <a:lnTo>
                      <a:pt x="62" y="4"/>
                    </a:lnTo>
                    <a:lnTo>
                      <a:pt x="60" y="4"/>
                    </a:lnTo>
                    <a:lnTo>
                      <a:pt x="60" y="4"/>
                    </a:lnTo>
                    <a:lnTo>
                      <a:pt x="48" y="0"/>
                    </a:lnTo>
                    <a:lnTo>
                      <a:pt x="34" y="16"/>
                    </a:lnTo>
                    <a:lnTo>
                      <a:pt x="20" y="0"/>
                    </a:lnTo>
                    <a:lnTo>
                      <a:pt x="20" y="0"/>
                    </a:lnTo>
                    <a:lnTo>
                      <a:pt x="10" y="4"/>
                    </a:lnTo>
                    <a:lnTo>
                      <a:pt x="10" y="4"/>
                    </a:lnTo>
                    <a:lnTo>
                      <a:pt x="2" y="6"/>
                    </a:lnTo>
                    <a:lnTo>
                      <a:pt x="0" y="8"/>
                    </a:lnTo>
                    <a:lnTo>
                      <a:pt x="0" y="12"/>
                    </a:lnTo>
                    <a:lnTo>
                      <a:pt x="0" y="20"/>
                    </a:lnTo>
                    <a:lnTo>
                      <a:pt x="0" y="22"/>
                    </a:lnTo>
                    <a:lnTo>
                      <a:pt x="0" y="84"/>
                    </a:lnTo>
                    <a:lnTo>
                      <a:pt x="12" y="84"/>
                    </a:lnTo>
                    <a:lnTo>
                      <a:pt x="12" y="184"/>
                    </a:lnTo>
                    <a:lnTo>
                      <a:pt x="58" y="184"/>
                    </a:lnTo>
                    <a:lnTo>
                      <a:pt x="58" y="84"/>
                    </a:lnTo>
                    <a:lnTo>
                      <a:pt x="62" y="84"/>
                    </a:lnTo>
                    <a:lnTo>
                      <a:pt x="62"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79" name="Freeform 110"/>
              <p:cNvSpPr>
                <a:spLocks/>
              </p:cNvSpPr>
              <p:nvPr/>
            </p:nvSpPr>
            <p:spPr bwMode="auto">
              <a:xfrm>
                <a:off x="1830388" y="661988"/>
                <a:ext cx="60325" cy="73025"/>
              </a:xfrm>
              <a:custGeom>
                <a:avLst/>
                <a:gdLst/>
                <a:ahLst/>
                <a:cxnLst>
                  <a:cxn ang="0">
                    <a:pos x="6" y="32"/>
                  </a:cxn>
                  <a:cxn ang="0">
                    <a:pos x="6" y="32"/>
                  </a:cxn>
                  <a:cxn ang="0">
                    <a:pos x="8" y="38"/>
                  </a:cxn>
                  <a:cxn ang="0">
                    <a:pos x="10" y="42"/>
                  </a:cxn>
                  <a:cxn ang="0">
                    <a:pos x="14" y="46"/>
                  </a:cxn>
                  <a:cxn ang="0">
                    <a:pos x="20" y="46"/>
                  </a:cxn>
                  <a:cxn ang="0">
                    <a:pos x="20" y="46"/>
                  </a:cxn>
                  <a:cxn ang="0">
                    <a:pos x="24" y="46"/>
                  </a:cxn>
                  <a:cxn ang="0">
                    <a:pos x="28" y="42"/>
                  </a:cxn>
                  <a:cxn ang="0">
                    <a:pos x="32" y="38"/>
                  </a:cxn>
                  <a:cxn ang="0">
                    <a:pos x="32" y="32"/>
                  </a:cxn>
                  <a:cxn ang="0">
                    <a:pos x="32" y="32"/>
                  </a:cxn>
                  <a:cxn ang="0">
                    <a:pos x="36" y="32"/>
                  </a:cxn>
                  <a:cxn ang="0">
                    <a:pos x="38" y="28"/>
                  </a:cxn>
                  <a:cxn ang="0">
                    <a:pos x="38" y="28"/>
                  </a:cxn>
                  <a:cxn ang="0">
                    <a:pos x="38" y="24"/>
                  </a:cxn>
                  <a:cxn ang="0">
                    <a:pos x="34" y="22"/>
                  </a:cxn>
                  <a:cxn ang="0">
                    <a:pos x="36" y="14"/>
                  </a:cxn>
                  <a:cxn ang="0">
                    <a:pos x="36" y="14"/>
                  </a:cxn>
                  <a:cxn ang="0">
                    <a:pos x="34" y="8"/>
                  </a:cxn>
                  <a:cxn ang="0">
                    <a:pos x="32" y="4"/>
                  </a:cxn>
                  <a:cxn ang="0">
                    <a:pos x="26"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2"/>
                  </a:cxn>
                  <a:cxn ang="0">
                    <a:pos x="6" y="32"/>
                  </a:cxn>
                </a:cxnLst>
                <a:rect l="0" t="0" r="r" b="b"/>
                <a:pathLst>
                  <a:path w="38" h="46">
                    <a:moveTo>
                      <a:pt x="6" y="32"/>
                    </a:moveTo>
                    <a:lnTo>
                      <a:pt x="6" y="32"/>
                    </a:lnTo>
                    <a:lnTo>
                      <a:pt x="8" y="38"/>
                    </a:lnTo>
                    <a:lnTo>
                      <a:pt x="10" y="42"/>
                    </a:lnTo>
                    <a:lnTo>
                      <a:pt x="14" y="46"/>
                    </a:lnTo>
                    <a:lnTo>
                      <a:pt x="20" y="46"/>
                    </a:lnTo>
                    <a:lnTo>
                      <a:pt x="20" y="46"/>
                    </a:lnTo>
                    <a:lnTo>
                      <a:pt x="24" y="46"/>
                    </a:lnTo>
                    <a:lnTo>
                      <a:pt x="28" y="42"/>
                    </a:lnTo>
                    <a:lnTo>
                      <a:pt x="32" y="38"/>
                    </a:lnTo>
                    <a:lnTo>
                      <a:pt x="32" y="32"/>
                    </a:lnTo>
                    <a:lnTo>
                      <a:pt x="32" y="32"/>
                    </a:lnTo>
                    <a:lnTo>
                      <a:pt x="36" y="32"/>
                    </a:lnTo>
                    <a:lnTo>
                      <a:pt x="38" y="28"/>
                    </a:lnTo>
                    <a:lnTo>
                      <a:pt x="38" y="28"/>
                    </a:lnTo>
                    <a:lnTo>
                      <a:pt x="38" y="24"/>
                    </a:lnTo>
                    <a:lnTo>
                      <a:pt x="34" y="22"/>
                    </a:lnTo>
                    <a:lnTo>
                      <a:pt x="36" y="14"/>
                    </a:lnTo>
                    <a:lnTo>
                      <a:pt x="36" y="14"/>
                    </a:lnTo>
                    <a:lnTo>
                      <a:pt x="34" y="8"/>
                    </a:lnTo>
                    <a:lnTo>
                      <a:pt x="32" y="4"/>
                    </a:lnTo>
                    <a:lnTo>
                      <a:pt x="26"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80" name="Freeform 111"/>
              <p:cNvSpPr>
                <a:spLocks/>
              </p:cNvSpPr>
              <p:nvPr/>
            </p:nvSpPr>
            <p:spPr bwMode="auto">
              <a:xfrm>
                <a:off x="1817688" y="738188"/>
                <a:ext cx="98425" cy="292100"/>
              </a:xfrm>
              <a:custGeom>
                <a:avLst/>
                <a:gdLst/>
                <a:ahLst/>
                <a:cxnLst>
                  <a:cxn ang="0">
                    <a:pos x="52" y="4"/>
                  </a:cxn>
                  <a:cxn ang="0">
                    <a:pos x="52" y="4"/>
                  </a:cxn>
                  <a:cxn ang="0">
                    <a:pos x="42" y="0"/>
                  </a:cxn>
                  <a:cxn ang="0">
                    <a:pos x="28" y="16"/>
                  </a:cxn>
                  <a:cxn ang="0">
                    <a:pos x="14" y="0"/>
                  </a:cxn>
                  <a:cxn ang="0">
                    <a:pos x="14" y="0"/>
                  </a:cxn>
                  <a:cxn ang="0">
                    <a:pos x="2" y="4"/>
                  </a:cxn>
                  <a:cxn ang="0">
                    <a:pos x="2" y="4"/>
                  </a:cxn>
                  <a:cxn ang="0">
                    <a:pos x="0" y="4"/>
                  </a:cxn>
                  <a:cxn ang="0">
                    <a:pos x="0" y="4"/>
                  </a:cxn>
                  <a:cxn ang="0">
                    <a:pos x="0" y="6"/>
                  </a:cxn>
                  <a:cxn ang="0">
                    <a:pos x="0" y="84"/>
                  </a:cxn>
                  <a:cxn ang="0">
                    <a:pos x="4" y="84"/>
                  </a:cxn>
                  <a:cxn ang="0">
                    <a:pos x="4" y="184"/>
                  </a:cxn>
                  <a:cxn ang="0">
                    <a:pos x="50" y="184"/>
                  </a:cxn>
                  <a:cxn ang="0">
                    <a:pos x="50" y="84"/>
                  </a:cxn>
                  <a:cxn ang="0">
                    <a:pos x="62" y="84"/>
                  </a:cxn>
                  <a:cxn ang="0">
                    <a:pos x="62" y="22"/>
                  </a:cxn>
                  <a:cxn ang="0">
                    <a:pos x="62" y="20"/>
                  </a:cxn>
                  <a:cxn ang="0">
                    <a:pos x="62" y="12"/>
                  </a:cxn>
                  <a:cxn ang="0">
                    <a:pos x="62" y="12"/>
                  </a:cxn>
                  <a:cxn ang="0">
                    <a:pos x="62" y="8"/>
                  </a:cxn>
                  <a:cxn ang="0">
                    <a:pos x="60" y="6"/>
                  </a:cxn>
                  <a:cxn ang="0">
                    <a:pos x="52" y="4"/>
                  </a:cxn>
                  <a:cxn ang="0">
                    <a:pos x="52" y="4"/>
                  </a:cxn>
                </a:cxnLst>
                <a:rect l="0" t="0" r="r" b="b"/>
                <a:pathLst>
                  <a:path w="62" h="184">
                    <a:moveTo>
                      <a:pt x="52" y="4"/>
                    </a:moveTo>
                    <a:lnTo>
                      <a:pt x="52" y="4"/>
                    </a:lnTo>
                    <a:lnTo>
                      <a:pt x="42" y="0"/>
                    </a:lnTo>
                    <a:lnTo>
                      <a:pt x="28" y="16"/>
                    </a:lnTo>
                    <a:lnTo>
                      <a:pt x="14" y="0"/>
                    </a:lnTo>
                    <a:lnTo>
                      <a:pt x="14" y="0"/>
                    </a:lnTo>
                    <a:lnTo>
                      <a:pt x="2" y="4"/>
                    </a:lnTo>
                    <a:lnTo>
                      <a:pt x="2" y="4"/>
                    </a:lnTo>
                    <a:lnTo>
                      <a:pt x="0" y="4"/>
                    </a:lnTo>
                    <a:lnTo>
                      <a:pt x="0" y="4"/>
                    </a:lnTo>
                    <a:lnTo>
                      <a:pt x="0" y="6"/>
                    </a:lnTo>
                    <a:lnTo>
                      <a:pt x="0" y="84"/>
                    </a:lnTo>
                    <a:lnTo>
                      <a:pt x="4" y="84"/>
                    </a:lnTo>
                    <a:lnTo>
                      <a:pt x="4" y="184"/>
                    </a:lnTo>
                    <a:lnTo>
                      <a:pt x="50" y="184"/>
                    </a:lnTo>
                    <a:lnTo>
                      <a:pt x="50" y="84"/>
                    </a:lnTo>
                    <a:lnTo>
                      <a:pt x="62" y="84"/>
                    </a:lnTo>
                    <a:lnTo>
                      <a:pt x="62" y="22"/>
                    </a:lnTo>
                    <a:lnTo>
                      <a:pt x="62" y="20"/>
                    </a:lnTo>
                    <a:lnTo>
                      <a:pt x="62" y="12"/>
                    </a:lnTo>
                    <a:lnTo>
                      <a:pt x="62" y="12"/>
                    </a:lnTo>
                    <a:lnTo>
                      <a:pt x="62" y="8"/>
                    </a:lnTo>
                    <a:lnTo>
                      <a:pt x="60" y="6"/>
                    </a:lnTo>
                    <a:lnTo>
                      <a:pt x="52" y="4"/>
                    </a:lnTo>
                    <a:lnTo>
                      <a:pt x="52"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81" name="Freeform 112"/>
              <p:cNvSpPr>
                <a:spLocks/>
              </p:cNvSpPr>
              <p:nvPr/>
            </p:nvSpPr>
            <p:spPr bwMode="auto">
              <a:xfrm>
                <a:off x="1693863" y="6492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82" name="Freeform 113"/>
              <p:cNvSpPr>
                <a:spLocks/>
              </p:cNvSpPr>
              <p:nvPr/>
            </p:nvSpPr>
            <p:spPr bwMode="auto">
              <a:xfrm>
                <a:off x="1668463" y="728663"/>
                <a:ext cx="114300" cy="301625"/>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sp>
          <p:nvSpPr>
            <p:cNvPr id="76" name="Freeform 370"/>
            <p:cNvSpPr>
              <a:spLocks noEditPoints="1"/>
            </p:cNvSpPr>
            <p:nvPr/>
          </p:nvSpPr>
          <p:spPr bwMode="auto">
            <a:xfrm>
              <a:off x="6212747" y="5409220"/>
              <a:ext cx="576064" cy="630831"/>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grpSp>
        <p:nvGrpSpPr>
          <p:cNvPr id="83" name="グループ化 82"/>
          <p:cNvGrpSpPr/>
          <p:nvPr/>
        </p:nvGrpSpPr>
        <p:grpSpPr>
          <a:xfrm>
            <a:off x="6338488" y="1108087"/>
            <a:ext cx="746172" cy="534985"/>
            <a:chOff x="6212747" y="5409220"/>
            <a:chExt cx="951541" cy="648072"/>
          </a:xfrm>
          <a:solidFill>
            <a:srgbClr val="54C2F0"/>
          </a:solidFill>
        </p:grpSpPr>
        <p:grpSp>
          <p:nvGrpSpPr>
            <p:cNvPr id="84" name="グループ化 121"/>
            <p:cNvGrpSpPr/>
            <p:nvPr/>
          </p:nvGrpSpPr>
          <p:grpSpPr>
            <a:xfrm>
              <a:off x="6824815" y="5722361"/>
              <a:ext cx="339473" cy="334931"/>
              <a:chOff x="1535113" y="649288"/>
              <a:chExt cx="381000" cy="381000"/>
            </a:xfrm>
            <a:grpFill/>
          </p:grpSpPr>
          <p:sp>
            <p:nvSpPr>
              <p:cNvPr id="86" name="Freeform 108"/>
              <p:cNvSpPr>
                <a:spLocks/>
              </p:cNvSpPr>
              <p:nvPr/>
            </p:nvSpPr>
            <p:spPr bwMode="auto">
              <a:xfrm>
                <a:off x="1560513" y="661988"/>
                <a:ext cx="60325" cy="73025"/>
              </a:xfrm>
              <a:custGeom>
                <a:avLst/>
                <a:gdLst/>
                <a:ahLst/>
                <a:cxnLst>
                  <a:cxn ang="0">
                    <a:pos x="6" y="32"/>
                  </a:cxn>
                  <a:cxn ang="0">
                    <a:pos x="6" y="32"/>
                  </a:cxn>
                  <a:cxn ang="0">
                    <a:pos x="6" y="38"/>
                  </a:cxn>
                  <a:cxn ang="0">
                    <a:pos x="10" y="42"/>
                  </a:cxn>
                  <a:cxn ang="0">
                    <a:pos x="14" y="46"/>
                  </a:cxn>
                  <a:cxn ang="0">
                    <a:pos x="18" y="46"/>
                  </a:cxn>
                  <a:cxn ang="0">
                    <a:pos x="18" y="46"/>
                  </a:cxn>
                  <a:cxn ang="0">
                    <a:pos x="24" y="46"/>
                  </a:cxn>
                  <a:cxn ang="0">
                    <a:pos x="28" y="42"/>
                  </a:cxn>
                  <a:cxn ang="0">
                    <a:pos x="30" y="38"/>
                  </a:cxn>
                  <a:cxn ang="0">
                    <a:pos x="32" y="32"/>
                  </a:cxn>
                  <a:cxn ang="0">
                    <a:pos x="32" y="32"/>
                  </a:cxn>
                  <a:cxn ang="0">
                    <a:pos x="36" y="32"/>
                  </a:cxn>
                  <a:cxn ang="0">
                    <a:pos x="38" y="28"/>
                  </a:cxn>
                  <a:cxn ang="0">
                    <a:pos x="38" y="28"/>
                  </a:cxn>
                  <a:cxn ang="0">
                    <a:pos x="36" y="24"/>
                  </a:cxn>
                  <a:cxn ang="0">
                    <a:pos x="34" y="22"/>
                  </a:cxn>
                  <a:cxn ang="0">
                    <a:pos x="34" y="14"/>
                  </a:cxn>
                  <a:cxn ang="0">
                    <a:pos x="34" y="14"/>
                  </a:cxn>
                  <a:cxn ang="0">
                    <a:pos x="34" y="8"/>
                  </a:cxn>
                  <a:cxn ang="0">
                    <a:pos x="30" y="4"/>
                  </a:cxn>
                  <a:cxn ang="0">
                    <a:pos x="26" y="2"/>
                  </a:cxn>
                  <a:cxn ang="0">
                    <a:pos x="18" y="0"/>
                  </a:cxn>
                  <a:cxn ang="0">
                    <a:pos x="18" y="0"/>
                  </a:cxn>
                  <a:cxn ang="0">
                    <a:pos x="12" y="2"/>
                  </a:cxn>
                  <a:cxn ang="0">
                    <a:pos x="6" y="4"/>
                  </a:cxn>
                  <a:cxn ang="0">
                    <a:pos x="4" y="8"/>
                  </a:cxn>
                  <a:cxn ang="0">
                    <a:pos x="2" y="14"/>
                  </a:cxn>
                  <a:cxn ang="0">
                    <a:pos x="4" y="22"/>
                  </a:cxn>
                  <a:cxn ang="0">
                    <a:pos x="4" y="22"/>
                  </a:cxn>
                  <a:cxn ang="0">
                    <a:pos x="0" y="24"/>
                  </a:cxn>
                  <a:cxn ang="0">
                    <a:pos x="0" y="28"/>
                  </a:cxn>
                  <a:cxn ang="0">
                    <a:pos x="0" y="28"/>
                  </a:cxn>
                  <a:cxn ang="0">
                    <a:pos x="2" y="32"/>
                  </a:cxn>
                  <a:cxn ang="0">
                    <a:pos x="6" y="32"/>
                  </a:cxn>
                  <a:cxn ang="0">
                    <a:pos x="6" y="32"/>
                  </a:cxn>
                </a:cxnLst>
                <a:rect l="0" t="0" r="r" b="b"/>
                <a:pathLst>
                  <a:path w="38" h="46">
                    <a:moveTo>
                      <a:pt x="6" y="32"/>
                    </a:moveTo>
                    <a:lnTo>
                      <a:pt x="6" y="32"/>
                    </a:lnTo>
                    <a:lnTo>
                      <a:pt x="6" y="38"/>
                    </a:lnTo>
                    <a:lnTo>
                      <a:pt x="10" y="42"/>
                    </a:lnTo>
                    <a:lnTo>
                      <a:pt x="14" y="46"/>
                    </a:lnTo>
                    <a:lnTo>
                      <a:pt x="18" y="46"/>
                    </a:lnTo>
                    <a:lnTo>
                      <a:pt x="18" y="46"/>
                    </a:lnTo>
                    <a:lnTo>
                      <a:pt x="24" y="46"/>
                    </a:lnTo>
                    <a:lnTo>
                      <a:pt x="28" y="42"/>
                    </a:lnTo>
                    <a:lnTo>
                      <a:pt x="30" y="38"/>
                    </a:lnTo>
                    <a:lnTo>
                      <a:pt x="32" y="32"/>
                    </a:lnTo>
                    <a:lnTo>
                      <a:pt x="32" y="32"/>
                    </a:lnTo>
                    <a:lnTo>
                      <a:pt x="36" y="32"/>
                    </a:lnTo>
                    <a:lnTo>
                      <a:pt x="38" y="28"/>
                    </a:lnTo>
                    <a:lnTo>
                      <a:pt x="38" y="28"/>
                    </a:lnTo>
                    <a:lnTo>
                      <a:pt x="36" y="24"/>
                    </a:lnTo>
                    <a:lnTo>
                      <a:pt x="34" y="22"/>
                    </a:lnTo>
                    <a:lnTo>
                      <a:pt x="34" y="14"/>
                    </a:lnTo>
                    <a:lnTo>
                      <a:pt x="34" y="14"/>
                    </a:lnTo>
                    <a:lnTo>
                      <a:pt x="34" y="8"/>
                    </a:lnTo>
                    <a:lnTo>
                      <a:pt x="30" y="4"/>
                    </a:lnTo>
                    <a:lnTo>
                      <a:pt x="26" y="2"/>
                    </a:lnTo>
                    <a:lnTo>
                      <a:pt x="18" y="0"/>
                    </a:lnTo>
                    <a:lnTo>
                      <a:pt x="18" y="0"/>
                    </a:lnTo>
                    <a:lnTo>
                      <a:pt x="12" y="2"/>
                    </a:lnTo>
                    <a:lnTo>
                      <a:pt x="6" y="4"/>
                    </a:lnTo>
                    <a:lnTo>
                      <a:pt x="4" y="8"/>
                    </a:lnTo>
                    <a:lnTo>
                      <a:pt x="2" y="14"/>
                    </a:lnTo>
                    <a:lnTo>
                      <a:pt x="4" y="22"/>
                    </a:lnTo>
                    <a:lnTo>
                      <a:pt x="4" y="22"/>
                    </a:lnTo>
                    <a:lnTo>
                      <a:pt x="0"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87" name="Freeform 109"/>
              <p:cNvSpPr>
                <a:spLocks/>
              </p:cNvSpPr>
              <p:nvPr/>
            </p:nvSpPr>
            <p:spPr bwMode="auto">
              <a:xfrm>
                <a:off x="1535113" y="738188"/>
                <a:ext cx="98425" cy="292100"/>
              </a:xfrm>
              <a:custGeom>
                <a:avLst/>
                <a:gdLst/>
                <a:ahLst/>
                <a:cxnLst>
                  <a:cxn ang="0">
                    <a:pos x="62" y="6"/>
                  </a:cxn>
                  <a:cxn ang="0">
                    <a:pos x="62" y="6"/>
                  </a:cxn>
                  <a:cxn ang="0">
                    <a:pos x="62" y="4"/>
                  </a:cxn>
                  <a:cxn ang="0">
                    <a:pos x="62" y="4"/>
                  </a:cxn>
                  <a:cxn ang="0">
                    <a:pos x="60" y="4"/>
                  </a:cxn>
                  <a:cxn ang="0">
                    <a:pos x="60" y="4"/>
                  </a:cxn>
                  <a:cxn ang="0">
                    <a:pos x="48" y="0"/>
                  </a:cxn>
                  <a:cxn ang="0">
                    <a:pos x="34" y="16"/>
                  </a:cxn>
                  <a:cxn ang="0">
                    <a:pos x="20" y="0"/>
                  </a:cxn>
                  <a:cxn ang="0">
                    <a:pos x="20" y="0"/>
                  </a:cxn>
                  <a:cxn ang="0">
                    <a:pos x="10" y="4"/>
                  </a:cxn>
                  <a:cxn ang="0">
                    <a:pos x="10" y="4"/>
                  </a:cxn>
                  <a:cxn ang="0">
                    <a:pos x="2" y="6"/>
                  </a:cxn>
                  <a:cxn ang="0">
                    <a:pos x="0" y="8"/>
                  </a:cxn>
                  <a:cxn ang="0">
                    <a:pos x="0" y="12"/>
                  </a:cxn>
                  <a:cxn ang="0">
                    <a:pos x="0" y="20"/>
                  </a:cxn>
                  <a:cxn ang="0">
                    <a:pos x="0" y="22"/>
                  </a:cxn>
                  <a:cxn ang="0">
                    <a:pos x="0" y="84"/>
                  </a:cxn>
                  <a:cxn ang="0">
                    <a:pos x="12" y="84"/>
                  </a:cxn>
                  <a:cxn ang="0">
                    <a:pos x="12" y="184"/>
                  </a:cxn>
                  <a:cxn ang="0">
                    <a:pos x="58" y="184"/>
                  </a:cxn>
                  <a:cxn ang="0">
                    <a:pos x="58" y="84"/>
                  </a:cxn>
                  <a:cxn ang="0">
                    <a:pos x="62" y="84"/>
                  </a:cxn>
                  <a:cxn ang="0">
                    <a:pos x="62" y="6"/>
                  </a:cxn>
                </a:cxnLst>
                <a:rect l="0" t="0" r="r" b="b"/>
                <a:pathLst>
                  <a:path w="62" h="184">
                    <a:moveTo>
                      <a:pt x="62" y="6"/>
                    </a:moveTo>
                    <a:lnTo>
                      <a:pt x="62" y="6"/>
                    </a:lnTo>
                    <a:lnTo>
                      <a:pt x="62" y="4"/>
                    </a:lnTo>
                    <a:lnTo>
                      <a:pt x="62" y="4"/>
                    </a:lnTo>
                    <a:lnTo>
                      <a:pt x="60" y="4"/>
                    </a:lnTo>
                    <a:lnTo>
                      <a:pt x="60" y="4"/>
                    </a:lnTo>
                    <a:lnTo>
                      <a:pt x="48" y="0"/>
                    </a:lnTo>
                    <a:lnTo>
                      <a:pt x="34" y="16"/>
                    </a:lnTo>
                    <a:lnTo>
                      <a:pt x="20" y="0"/>
                    </a:lnTo>
                    <a:lnTo>
                      <a:pt x="20" y="0"/>
                    </a:lnTo>
                    <a:lnTo>
                      <a:pt x="10" y="4"/>
                    </a:lnTo>
                    <a:lnTo>
                      <a:pt x="10" y="4"/>
                    </a:lnTo>
                    <a:lnTo>
                      <a:pt x="2" y="6"/>
                    </a:lnTo>
                    <a:lnTo>
                      <a:pt x="0" y="8"/>
                    </a:lnTo>
                    <a:lnTo>
                      <a:pt x="0" y="12"/>
                    </a:lnTo>
                    <a:lnTo>
                      <a:pt x="0" y="20"/>
                    </a:lnTo>
                    <a:lnTo>
                      <a:pt x="0" y="22"/>
                    </a:lnTo>
                    <a:lnTo>
                      <a:pt x="0" y="84"/>
                    </a:lnTo>
                    <a:lnTo>
                      <a:pt x="12" y="84"/>
                    </a:lnTo>
                    <a:lnTo>
                      <a:pt x="12" y="184"/>
                    </a:lnTo>
                    <a:lnTo>
                      <a:pt x="58" y="184"/>
                    </a:lnTo>
                    <a:lnTo>
                      <a:pt x="58" y="84"/>
                    </a:lnTo>
                    <a:lnTo>
                      <a:pt x="62" y="84"/>
                    </a:lnTo>
                    <a:lnTo>
                      <a:pt x="62"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88" name="Freeform 110"/>
              <p:cNvSpPr>
                <a:spLocks/>
              </p:cNvSpPr>
              <p:nvPr/>
            </p:nvSpPr>
            <p:spPr bwMode="auto">
              <a:xfrm>
                <a:off x="1830388" y="661988"/>
                <a:ext cx="60325" cy="73025"/>
              </a:xfrm>
              <a:custGeom>
                <a:avLst/>
                <a:gdLst/>
                <a:ahLst/>
                <a:cxnLst>
                  <a:cxn ang="0">
                    <a:pos x="6" y="32"/>
                  </a:cxn>
                  <a:cxn ang="0">
                    <a:pos x="6" y="32"/>
                  </a:cxn>
                  <a:cxn ang="0">
                    <a:pos x="8" y="38"/>
                  </a:cxn>
                  <a:cxn ang="0">
                    <a:pos x="10" y="42"/>
                  </a:cxn>
                  <a:cxn ang="0">
                    <a:pos x="14" y="46"/>
                  </a:cxn>
                  <a:cxn ang="0">
                    <a:pos x="20" y="46"/>
                  </a:cxn>
                  <a:cxn ang="0">
                    <a:pos x="20" y="46"/>
                  </a:cxn>
                  <a:cxn ang="0">
                    <a:pos x="24" y="46"/>
                  </a:cxn>
                  <a:cxn ang="0">
                    <a:pos x="28" y="42"/>
                  </a:cxn>
                  <a:cxn ang="0">
                    <a:pos x="32" y="38"/>
                  </a:cxn>
                  <a:cxn ang="0">
                    <a:pos x="32" y="32"/>
                  </a:cxn>
                  <a:cxn ang="0">
                    <a:pos x="32" y="32"/>
                  </a:cxn>
                  <a:cxn ang="0">
                    <a:pos x="36" y="32"/>
                  </a:cxn>
                  <a:cxn ang="0">
                    <a:pos x="38" y="28"/>
                  </a:cxn>
                  <a:cxn ang="0">
                    <a:pos x="38" y="28"/>
                  </a:cxn>
                  <a:cxn ang="0">
                    <a:pos x="38" y="24"/>
                  </a:cxn>
                  <a:cxn ang="0">
                    <a:pos x="34" y="22"/>
                  </a:cxn>
                  <a:cxn ang="0">
                    <a:pos x="36" y="14"/>
                  </a:cxn>
                  <a:cxn ang="0">
                    <a:pos x="36" y="14"/>
                  </a:cxn>
                  <a:cxn ang="0">
                    <a:pos x="34" y="8"/>
                  </a:cxn>
                  <a:cxn ang="0">
                    <a:pos x="32" y="4"/>
                  </a:cxn>
                  <a:cxn ang="0">
                    <a:pos x="26"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2"/>
                  </a:cxn>
                  <a:cxn ang="0">
                    <a:pos x="6" y="32"/>
                  </a:cxn>
                </a:cxnLst>
                <a:rect l="0" t="0" r="r" b="b"/>
                <a:pathLst>
                  <a:path w="38" h="46">
                    <a:moveTo>
                      <a:pt x="6" y="32"/>
                    </a:moveTo>
                    <a:lnTo>
                      <a:pt x="6" y="32"/>
                    </a:lnTo>
                    <a:lnTo>
                      <a:pt x="8" y="38"/>
                    </a:lnTo>
                    <a:lnTo>
                      <a:pt x="10" y="42"/>
                    </a:lnTo>
                    <a:lnTo>
                      <a:pt x="14" y="46"/>
                    </a:lnTo>
                    <a:lnTo>
                      <a:pt x="20" y="46"/>
                    </a:lnTo>
                    <a:lnTo>
                      <a:pt x="20" y="46"/>
                    </a:lnTo>
                    <a:lnTo>
                      <a:pt x="24" y="46"/>
                    </a:lnTo>
                    <a:lnTo>
                      <a:pt x="28" y="42"/>
                    </a:lnTo>
                    <a:lnTo>
                      <a:pt x="32" y="38"/>
                    </a:lnTo>
                    <a:lnTo>
                      <a:pt x="32" y="32"/>
                    </a:lnTo>
                    <a:lnTo>
                      <a:pt x="32" y="32"/>
                    </a:lnTo>
                    <a:lnTo>
                      <a:pt x="36" y="32"/>
                    </a:lnTo>
                    <a:lnTo>
                      <a:pt x="38" y="28"/>
                    </a:lnTo>
                    <a:lnTo>
                      <a:pt x="38" y="28"/>
                    </a:lnTo>
                    <a:lnTo>
                      <a:pt x="38" y="24"/>
                    </a:lnTo>
                    <a:lnTo>
                      <a:pt x="34" y="22"/>
                    </a:lnTo>
                    <a:lnTo>
                      <a:pt x="36" y="14"/>
                    </a:lnTo>
                    <a:lnTo>
                      <a:pt x="36" y="14"/>
                    </a:lnTo>
                    <a:lnTo>
                      <a:pt x="34" y="8"/>
                    </a:lnTo>
                    <a:lnTo>
                      <a:pt x="32" y="4"/>
                    </a:lnTo>
                    <a:lnTo>
                      <a:pt x="26"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89" name="Freeform 111"/>
              <p:cNvSpPr>
                <a:spLocks/>
              </p:cNvSpPr>
              <p:nvPr/>
            </p:nvSpPr>
            <p:spPr bwMode="auto">
              <a:xfrm>
                <a:off x="1817688" y="738188"/>
                <a:ext cx="98425" cy="292100"/>
              </a:xfrm>
              <a:custGeom>
                <a:avLst/>
                <a:gdLst/>
                <a:ahLst/>
                <a:cxnLst>
                  <a:cxn ang="0">
                    <a:pos x="52" y="4"/>
                  </a:cxn>
                  <a:cxn ang="0">
                    <a:pos x="52" y="4"/>
                  </a:cxn>
                  <a:cxn ang="0">
                    <a:pos x="42" y="0"/>
                  </a:cxn>
                  <a:cxn ang="0">
                    <a:pos x="28" y="16"/>
                  </a:cxn>
                  <a:cxn ang="0">
                    <a:pos x="14" y="0"/>
                  </a:cxn>
                  <a:cxn ang="0">
                    <a:pos x="14" y="0"/>
                  </a:cxn>
                  <a:cxn ang="0">
                    <a:pos x="2" y="4"/>
                  </a:cxn>
                  <a:cxn ang="0">
                    <a:pos x="2" y="4"/>
                  </a:cxn>
                  <a:cxn ang="0">
                    <a:pos x="0" y="4"/>
                  </a:cxn>
                  <a:cxn ang="0">
                    <a:pos x="0" y="4"/>
                  </a:cxn>
                  <a:cxn ang="0">
                    <a:pos x="0" y="6"/>
                  </a:cxn>
                  <a:cxn ang="0">
                    <a:pos x="0" y="84"/>
                  </a:cxn>
                  <a:cxn ang="0">
                    <a:pos x="4" y="84"/>
                  </a:cxn>
                  <a:cxn ang="0">
                    <a:pos x="4" y="184"/>
                  </a:cxn>
                  <a:cxn ang="0">
                    <a:pos x="50" y="184"/>
                  </a:cxn>
                  <a:cxn ang="0">
                    <a:pos x="50" y="84"/>
                  </a:cxn>
                  <a:cxn ang="0">
                    <a:pos x="62" y="84"/>
                  </a:cxn>
                  <a:cxn ang="0">
                    <a:pos x="62" y="22"/>
                  </a:cxn>
                  <a:cxn ang="0">
                    <a:pos x="62" y="20"/>
                  </a:cxn>
                  <a:cxn ang="0">
                    <a:pos x="62" y="12"/>
                  </a:cxn>
                  <a:cxn ang="0">
                    <a:pos x="62" y="12"/>
                  </a:cxn>
                  <a:cxn ang="0">
                    <a:pos x="62" y="8"/>
                  </a:cxn>
                  <a:cxn ang="0">
                    <a:pos x="60" y="6"/>
                  </a:cxn>
                  <a:cxn ang="0">
                    <a:pos x="52" y="4"/>
                  </a:cxn>
                  <a:cxn ang="0">
                    <a:pos x="52" y="4"/>
                  </a:cxn>
                </a:cxnLst>
                <a:rect l="0" t="0" r="r" b="b"/>
                <a:pathLst>
                  <a:path w="62" h="184">
                    <a:moveTo>
                      <a:pt x="52" y="4"/>
                    </a:moveTo>
                    <a:lnTo>
                      <a:pt x="52" y="4"/>
                    </a:lnTo>
                    <a:lnTo>
                      <a:pt x="42" y="0"/>
                    </a:lnTo>
                    <a:lnTo>
                      <a:pt x="28" y="16"/>
                    </a:lnTo>
                    <a:lnTo>
                      <a:pt x="14" y="0"/>
                    </a:lnTo>
                    <a:lnTo>
                      <a:pt x="14" y="0"/>
                    </a:lnTo>
                    <a:lnTo>
                      <a:pt x="2" y="4"/>
                    </a:lnTo>
                    <a:lnTo>
                      <a:pt x="2" y="4"/>
                    </a:lnTo>
                    <a:lnTo>
                      <a:pt x="0" y="4"/>
                    </a:lnTo>
                    <a:lnTo>
                      <a:pt x="0" y="4"/>
                    </a:lnTo>
                    <a:lnTo>
                      <a:pt x="0" y="6"/>
                    </a:lnTo>
                    <a:lnTo>
                      <a:pt x="0" y="84"/>
                    </a:lnTo>
                    <a:lnTo>
                      <a:pt x="4" y="84"/>
                    </a:lnTo>
                    <a:lnTo>
                      <a:pt x="4" y="184"/>
                    </a:lnTo>
                    <a:lnTo>
                      <a:pt x="50" y="184"/>
                    </a:lnTo>
                    <a:lnTo>
                      <a:pt x="50" y="84"/>
                    </a:lnTo>
                    <a:lnTo>
                      <a:pt x="62" y="84"/>
                    </a:lnTo>
                    <a:lnTo>
                      <a:pt x="62" y="22"/>
                    </a:lnTo>
                    <a:lnTo>
                      <a:pt x="62" y="20"/>
                    </a:lnTo>
                    <a:lnTo>
                      <a:pt x="62" y="12"/>
                    </a:lnTo>
                    <a:lnTo>
                      <a:pt x="62" y="12"/>
                    </a:lnTo>
                    <a:lnTo>
                      <a:pt x="62" y="8"/>
                    </a:lnTo>
                    <a:lnTo>
                      <a:pt x="60" y="6"/>
                    </a:lnTo>
                    <a:lnTo>
                      <a:pt x="52" y="4"/>
                    </a:lnTo>
                    <a:lnTo>
                      <a:pt x="52"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90" name="Freeform 112"/>
              <p:cNvSpPr>
                <a:spLocks/>
              </p:cNvSpPr>
              <p:nvPr/>
            </p:nvSpPr>
            <p:spPr bwMode="auto">
              <a:xfrm>
                <a:off x="1693863" y="6492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91" name="Freeform 113"/>
              <p:cNvSpPr>
                <a:spLocks/>
              </p:cNvSpPr>
              <p:nvPr/>
            </p:nvSpPr>
            <p:spPr bwMode="auto">
              <a:xfrm>
                <a:off x="1668463" y="728663"/>
                <a:ext cx="114300" cy="301625"/>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sp>
          <p:nvSpPr>
            <p:cNvPr id="85" name="Freeform 370"/>
            <p:cNvSpPr>
              <a:spLocks noEditPoints="1"/>
            </p:cNvSpPr>
            <p:nvPr/>
          </p:nvSpPr>
          <p:spPr bwMode="auto">
            <a:xfrm>
              <a:off x="6212747" y="5409220"/>
              <a:ext cx="576064" cy="630831"/>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sp>
        <p:nvSpPr>
          <p:cNvPr id="92" name="テキスト ボックス 91"/>
          <p:cNvSpPr txBox="1"/>
          <p:nvPr/>
        </p:nvSpPr>
        <p:spPr>
          <a:xfrm>
            <a:off x="6262697" y="1639077"/>
            <a:ext cx="717047" cy="414432"/>
          </a:xfrm>
          <a:prstGeom prst="rect">
            <a:avLst/>
          </a:prstGeom>
        </p:spPr>
        <p:txBody>
          <a:bodyPr wrap="none" lIns="0" tIns="0" rIns="0" bIns="0" rtlCol="0" anchor="t" anchorCtr="0">
            <a:normAutofit/>
          </a:bodyPr>
          <a:lstStyle/>
          <a:p>
            <a:pPr marL="0" marR="0" lvl="0" indent="0" algn="l" defTabSz="914400" rtl="0" eaLnBrk="1" fontAlgn="auto" latinLnBrk="0" hangingPunct="1">
              <a:lnSpc>
                <a:spcPts val="2800"/>
              </a:lnSpc>
              <a:spcBef>
                <a:spcPct val="0"/>
              </a:spcBef>
              <a:spcAft>
                <a:spcPts val="0"/>
              </a:spcAft>
              <a:buClrTx/>
              <a:buSzTx/>
              <a:buFontTx/>
              <a:buNone/>
              <a:tabLst/>
              <a:defRPr/>
            </a:pPr>
            <a:r>
              <a:rPr kumimoji="0" lang="ja-JP" altLang="en-US" sz="1200" b="1" i="0" u="none" strike="noStrike" kern="0" cap="none" spc="0" normalizeH="0" baseline="0" noProof="0">
                <a:ln>
                  <a:noFill/>
                </a:ln>
                <a:solidFill>
                  <a:srgbClr val="FFFFFF">
                    <a:lumMod val="50000"/>
                  </a:srgbClr>
                </a:solidFill>
                <a:effectLst/>
                <a:uLnTx/>
                <a:uFillTx/>
                <a:latin typeface="メイリオ" pitchFamily="50" charset="-128"/>
                <a:ea typeface="メイリオ" pitchFamily="50" charset="-128"/>
                <a:cs typeface="メイリオ" pitchFamily="50" charset="-128"/>
              </a:rPr>
              <a:t>グループ会社</a:t>
            </a:r>
            <a:endParaRPr kumimoji="1" lang="ja-JP" altLang="en-US" sz="1200" b="1" i="0" u="none" strike="noStrike" kern="1200" cap="none" spc="0" normalizeH="0" baseline="0" noProof="0">
              <a:ln>
                <a:noFill/>
              </a:ln>
              <a:solidFill>
                <a:srgbClr val="FFFFFF">
                  <a:lumMod val="50000"/>
                </a:srgbClr>
              </a:solidFill>
              <a:effectLst/>
              <a:uLnTx/>
              <a:uFillTx/>
              <a:latin typeface="メイリオ" pitchFamily="50" charset="-128"/>
              <a:ea typeface="メイリオ" pitchFamily="50" charset="-128"/>
              <a:cs typeface="メイリオ" pitchFamily="50" charset="-128"/>
            </a:endParaRPr>
          </a:p>
        </p:txBody>
      </p:sp>
      <p:sp>
        <p:nvSpPr>
          <p:cNvPr id="93" name="テキスト ボックス 92"/>
          <p:cNvSpPr txBox="1"/>
          <p:nvPr/>
        </p:nvSpPr>
        <p:spPr>
          <a:xfrm>
            <a:off x="1544760" y="1674301"/>
            <a:ext cx="717047" cy="414432"/>
          </a:xfrm>
          <a:prstGeom prst="rect">
            <a:avLst/>
          </a:prstGeom>
        </p:spPr>
        <p:txBody>
          <a:bodyPr wrap="none" lIns="0" tIns="0" rIns="0" bIns="0" rtlCol="0" anchor="t" anchorCtr="0">
            <a:normAutofit/>
          </a:bodyPr>
          <a:lstStyle/>
          <a:p>
            <a:pPr marL="0" marR="0" lvl="0" indent="0" algn="l" defTabSz="914400" rtl="0" eaLnBrk="1" fontAlgn="auto" latinLnBrk="0" hangingPunct="1">
              <a:lnSpc>
                <a:spcPts val="2800"/>
              </a:lnSpc>
              <a:spcBef>
                <a:spcPct val="0"/>
              </a:spcBef>
              <a:spcAft>
                <a:spcPts val="0"/>
              </a:spcAft>
              <a:buClrTx/>
              <a:buSzTx/>
              <a:buFontTx/>
              <a:buNone/>
              <a:tabLst/>
              <a:defRPr/>
            </a:pPr>
            <a:r>
              <a:rPr kumimoji="0" lang="ja-JP" altLang="en-US" sz="1200" b="1" i="0" u="none" strike="noStrike" kern="0" cap="none" spc="0" normalizeH="0" baseline="0" noProof="0">
                <a:ln>
                  <a:noFill/>
                </a:ln>
                <a:solidFill>
                  <a:srgbClr val="FFFFFF">
                    <a:lumMod val="50000"/>
                  </a:srgbClr>
                </a:solidFill>
                <a:effectLst/>
                <a:uLnTx/>
                <a:uFillTx/>
                <a:latin typeface="メイリオ" pitchFamily="50" charset="-128"/>
                <a:ea typeface="メイリオ" pitchFamily="50" charset="-128"/>
                <a:cs typeface="メイリオ" pitchFamily="50" charset="-128"/>
              </a:rPr>
              <a:t>グループ会社</a:t>
            </a:r>
            <a:endParaRPr kumimoji="1" lang="ja-JP" altLang="en-US" sz="1200" b="1" i="0" u="none" strike="noStrike" kern="1200" cap="none" spc="0" normalizeH="0" baseline="0" noProof="0">
              <a:ln>
                <a:noFill/>
              </a:ln>
              <a:solidFill>
                <a:srgbClr val="FFFFFF">
                  <a:lumMod val="50000"/>
                </a:srgbClr>
              </a:solidFill>
              <a:effectLst/>
              <a:uLnTx/>
              <a:uFillTx/>
              <a:latin typeface="メイリオ" pitchFamily="50" charset="-128"/>
              <a:ea typeface="メイリオ" pitchFamily="50" charset="-128"/>
              <a:cs typeface="メイリオ" pitchFamily="50" charset="-128"/>
            </a:endParaRPr>
          </a:p>
        </p:txBody>
      </p:sp>
      <p:sp>
        <p:nvSpPr>
          <p:cNvPr id="94" name="テキスト ボックス 93"/>
          <p:cNvSpPr txBox="1"/>
          <p:nvPr/>
        </p:nvSpPr>
        <p:spPr>
          <a:xfrm>
            <a:off x="1660778" y="4196904"/>
            <a:ext cx="717047" cy="414432"/>
          </a:xfrm>
          <a:prstGeom prst="rect">
            <a:avLst/>
          </a:prstGeom>
        </p:spPr>
        <p:txBody>
          <a:bodyPr wrap="none" lIns="0" tIns="0" rIns="0" bIns="0" rtlCol="0" anchor="t" anchorCtr="0">
            <a:normAutofit/>
          </a:bodyPr>
          <a:lstStyle/>
          <a:p>
            <a:pPr marL="0" marR="0" lvl="0" indent="0" algn="l" defTabSz="914400" rtl="0" eaLnBrk="1" fontAlgn="auto" latinLnBrk="0" hangingPunct="1">
              <a:lnSpc>
                <a:spcPts val="2800"/>
              </a:lnSpc>
              <a:spcBef>
                <a:spcPct val="0"/>
              </a:spcBef>
              <a:spcAft>
                <a:spcPts val="0"/>
              </a:spcAft>
              <a:buClrTx/>
              <a:buSzTx/>
              <a:buFontTx/>
              <a:buNone/>
              <a:tabLst/>
              <a:defRPr/>
            </a:pPr>
            <a:r>
              <a:rPr kumimoji="0" lang="ja-JP" altLang="en-US" sz="1200" b="1" i="0" u="none" strike="noStrike" kern="0" cap="none" spc="0" normalizeH="0" baseline="0" noProof="0">
                <a:ln>
                  <a:noFill/>
                </a:ln>
                <a:solidFill>
                  <a:srgbClr val="FFFFFF">
                    <a:lumMod val="50000"/>
                  </a:srgbClr>
                </a:solidFill>
                <a:effectLst/>
                <a:uLnTx/>
                <a:uFillTx/>
                <a:latin typeface="メイリオ" pitchFamily="50" charset="-128"/>
                <a:ea typeface="メイリオ" pitchFamily="50" charset="-128"/>
                <a:cs typeface="メイリオ" pitchFamily="50" charset="-128"/>
              </a:rPr>
              <a:t>グループ会社</a:t>
            </a:r>
            <a:endParaRPr kumimoji="1" lang="ja-JP" altLang="en-US" sz="1200" b="1" i="0" u="none" strike="noStrike" kern="1200" cap="none" spc="0" normalizeH="0" baseline="0" noProof="0">
              <a:ln>
                <a:noFill/>
              </a:ln>
              <a:solidFill>
                <a:srgbClr val="FFFFFF">
                  <a:lumMod val="50000"/>
                </a:srgbClr>
              </a:solidFill>
              <a:effectLst/>
              <a:uLnTx/>
              <a:uFillTx/>
              <a:latin typeface="メイリオ" pitchFamily="50" charset="-128"/>
              <a:ea typeface="メイリオ" pitchFamily="50" charset="-128"/>
              <a:cs typeface="メイリオ" pitchFamily="50" charset="-128"/>
            </a:endParaRPr>
          </a:p>
        </p:txBody>
      </p:sp>
      <p:sp>
        <p:nvSpPr>
          <p:cNvPr id="95" name="テキスト ボックス 94"/>
          <p:cNvSpPr txBox="1"/>
          <p:nvPr/>
        </p:nvSpPr>
        <p:spPr>
          <a:xfrm>
            <a:off x="6330423" y="4251857"/>
            <a:ext cx="717047" cy="414432"/>
          </a:xfrm>
          <a:prstGeom prst="rect">
            <a:avLst/>
          </a:prstGeom>
        </p:spPr>
        <p:txBody>
          <a:bodyPr wrap="none" lIns="0" tIns="0" rIns="0" bIns="0" rtlCol="0" anchor="t" anchorCtr="0">
            <a:normAutofit/>
          </a:bodyPr>
          <a:lstStyle/>
          <a:p>
            <a:pPr marL="0" marR="0" lvl="0" indent="0" algn="l" defTabSz="914400" rtl="0" eaLnBrk="1" fontAlgn="auto" latinLnBrk="0" hangingPunct="1">
              <a:lnSpc>
                <a:spcPts val="2800"/>
              </a:lnSpc>
              <a:spcBef>
                <a:spcPct val="0"/>
              </a:spcBef>
              <a:spcAft>
                <a:spcPts val="0"/>
              </a:spcAft>
              <a:buClrTx/>
              <a:buSzTx/>
              <a:buFontTx/>
              <a:buNone/>
              <a:tabLst/>
              <a:defRPr/>
            </a:pPr>
            <a:r>
              <a:rPr kumimoji="0" lang="ja-JP" altLang="en-US" sz="1200" b="1" i="0" u="none" strike="noStrike" kern="0" cap="none" spc="0" normalizeH="0" baseline="0" noProof="0">
                <a:ln>
                  <a:noFill/>
                </a:ln>
                <a:solidFill>
                  <a:srgbClr val="FFFFFF">
                    <a:lumMod val="50000"/>
                  </a:srgbClr>
                </a:solidFill>
                <a:effectLst/>
                <a:uLnTx/>
                <a:uFillTx/>
                <a:latin typeface="メイリオ" pitchFamily="50" charset="-128"/>
                <a:ea typeface="メイリオ" pitchFamily="50" charset="-128"/>
                <a:cs typeface="メイリオ" pitchFamily="50" charset="-128"/>
              </a:rPr>
              <a:t>グループ会社</a:t>
            </a:r>
            <a:endParaRPr kumimoji="1" lang="ja-JP" altLang="en-US" sz="1200" b="1" i="0" u="none" strike="noStrike" kern="1200" cap="none" spc="0" normalizeH="0" baseline="0" noProof="0">
              <a:ln>
                <a:noFill/>
              </a:ln>
              <a:solidFill>
                <a:srgbClr val="FFFFFF">
                  <a:lumMod val="50000"/>
                </a:srgbClr>
              </a:solidFill>
              <a:effectLst/>
              <a:uLnTx/>
              <a:uFillTx/>
              <a:latin typeface="メイリオ" pitchFamily="50" charset="-128"/>
              <a:ea typeface="メイリオ" pitchFamily="50" charset="-128"/>
              <a:cs typeface="メイリオ" pitchFamily="50" charset="-128"/>
            </a:endParaRPr>
          </a:p>
        </p:txBody>
      </p:sp>
      <p:sp>
        <p:nvSpPr>
          <p:cNvPr id="96" name="テキスト ボックス 95"/>
          <p:cNvSpPr txBox="1"/>
          <p:nvPr/>
        </p:nvSpPr>
        <p:spPr>
          <a:xfrm>
            <a:off x="3730372" y="3278780"/>
            <a:ext cx="1407874" cy="482700"/>
          </a:xfrm>
          <a:prstGeom prst="rect">
            <a:avLst/>
          </a:prstGeom>
        </p:spPr>
        <p:txBody>
          <a:bodyPr wrap="none" lIns="0" tIns="0" rIns="0" bIns="0" rtlCol="0" anchor="t" anchorCtr="0">
            <a:spAutoFit/>
          </a:bodyPr>
          <a:lstStyle/>
          <a:p>
            <a:pPr marL="0" marR="0" lvl="0" indent="0" algn="ctr" defTabSz="914400" rtl="0" eaLnBrk="1" fontAlgn="auto" latinLnBrk="0" hangingPunct="1">
              <a:spcBef>
                <a:spcPct val="0"/>
              </a:spcBef>
              <a:spcAft>
                <a:spcPts val="0"/>
              </a:spcAft>
              <a:buClrTx/>
              <a:buSzTx/>
              <a:buFontTx/>
              <a:buNone/>
              <a:tabLst/>
              <a:defRPr/>
            </a:pPr>
            <a:r>
              <a:rPr lang="ja-JP" altLang="en-US" sz="2000" b="1" noProof="0">
                <a:solidFill>
                  <a:srgbClr val="EE5500"/>
                </a:solidFill>
                <a:latin typeface="メイリオ" pitchFamily="50" charset="-128"/>
                <a:ea typeface="メイリオ" pitchFamily="50" charset="-128"/>
                <a:cs typeface="メイリオ" pitchFamily="50" charset="-128"/>
              </a:rPr>
              <a:t>人材</a:t>
            </a:r>
            <a:endParaRPr lang="en-US" altLang="ja-JP" sz="2000" b="1" noProof="0">
              <a:solidFill>
                <a:srgbClr val="EE5500"/>
              </a:solidFill>
              <a:latin typeface="メイリオ" pitchFamily="50" charset="-128"/>
              <a:ea typeface="メイリオ" pitchFamily="50" charset="-128"/>
              <a:cs typeface="メイリオ" pitchFamily="50" charset="-128"/>
            </a:endParaRPr>
          </a:p>
          <a:p>
            <a:pPr marL="0" marR="0" lvl="0" indent="0" algn="ctr" defTabSz="914400" rtl="0" eaLnBrk="1" fontAlgn="auto" latinLnBrk="0" hangingPunct="1">
              <a:spcBef>
                <a:spcPct val="0"/>
              </a:spcBef>
              <a:spcAft>
                <a:spcPts val="0"/>
              </a:spcAft>
              <a:buClrTx/>
              <a:buSzTx/>
              <a:buFontTx/>
              <a:buNone/>
              <a:tabLst/>
              <a:defRPr/>
            </a:pPr>
            <a:r>
              <a:rPr kumimoji="1" lang="ja-JP" altLang="en-US" sz="2000" b="1" i="0" u="none" strike="noStrike" kern="1200" cap="none" spc="0" normalizeH="0" baseline="0" noProof="0">
                <a:ln>
                  <a:noFill/>
                </a:ln>
                <a:solidFill>
                  <a:srgbClr val="EE5500"/>
                </a:solidFill>
                <a:effectLst/>
                <a:uLnTx/>
                <a:uFillTx/>
                <a:latin typeface="メイリオ" pitchFamily="50" charset="-128"/>
                <a:ea typeface="メイリオ" pitchFamily="50" charset="-128"/>
                <a:cs typeface="メイリオ" pitchFamily="50" charset="-128"/>
              </a:rPr>
              <a:t>ダッシュボード</a:t>
            </a:r>
          </a:p>
        </p:txBody>
      </p:sp>
      <p:grpSp>
        <p:nvGrpSpPr>
          <p:cNvPr id="97" name="グループ化 96"/>
          <p:cNvGrpSpPr/>
          <p:nvPr/>
        </p:nvGrpSpPr>
        <p:grpSpPr>
          <a:xfrm>
            <a:off x="378813" y="2104208"/>
            <a:ext cx="906802" cy="906802"/>
            <a:chOff x="2742114" y="3795358"/>
            <a:chExt cx="1141843" cy="1141843"/>
          </a:xfrm>
        </p:grpSpPr>
        <p:sp>
          <p:nvSpPr>
            <p:cNvPr id="98" name="Freeform 340"/>
            <p:cNvSpPr>
              <a:spLocks noEditPoints="1"/>
            </p:cNvSpPr>
            <p:nvPr/>
          </p:nvSpPr>
          <p:spPr bwMode="auto">
            <a:xfrm>
              <a:off x="3008440" y="3986511"/>
              <a:ext cx="571500" cy="531813"/>
            </a:xfrm>
            <a:custGeom>
              <a:avLst/>
              <a:gdLst>
                <a:gd name="T0" fmla="*/ 309 w 1081"/>
                <a:gd name="T1" fmla="*/ 153 h 1003"/>
                <a:gd name="T2" fmla="*/ 381 w 1081"/>
                <a:gd name="T3" fmla="*/ 445 h 1003"/>
                <a:gd name="T4" fmla="*/ 680 w 1081"/>
                <a:gd name="T5" fmla="*/ 459 h 1003"/>
                <a:gd name="T6" fmla="*/ 780 w 1081"/>
                <a:gd name="T7" fmla="*/ 176 h 1003"/>
                <a:gd name="T8" fmla="*/ 541 w 1081"/>
                <a:gd name="T9" fmla="*/ 0 h 1003"/>
                <a:gd name="T10" fmla="*/ 344 w 1081"/>
                <a:gd name="T11" fmla="*/ 333 h 1003"/>
                <a:gd name="T12" fmla="*/ 405 w 1081"/>
                <a:gd name="T13" fmla="*/ 86 h 1003"/>
                <a:gd name="T14" fmla="*/ 660 w 1081"/>
                <a:gd name="T15" fmla="*/ 74 h 1003"/>
                <a:gd name="T16" fmla="*/ 744 w 1081"/>
                <a:gd name="T17" fmla="*/ 314 h 1003"/>
                <a:gd name="T18" fmla="*/ 541 w 1081"/>
                <a:gd name="T19" fmla="*/ 464 h 1003"/>
                <a:gd name="T20" fmla="*/ 361 w 1081"/>
                <a:gd name="T21" fmla="*/ 175 h 1003"/>
                <a:gd name="T22" fmla="*/ 416 w 1081"/>
                <a:gd name="T23" fmla="*/ 402 h 1003"/>
                <a:gd name="T24" fmla="*/ 649 w 1081"/>
                <a:gd name="T25" fmla="*/ 412 h 1003"/>
                <a:gd name="T26" fmla="*/ 727 w 1081"/>
                <a:gd name="T27" fmla="*/ 193 h 1003"/>
                <a:gd name="T28" fmla="*/ 541 w 1081"/>
                <a:gd name="T29" fmla="*/ 56 h 1003"/>
                <a:gd name="T30" fmla="*/ 628 w 1081"/>
                <a:gd name="T31" fmla="*/ 346 h 1003"/>
                <a:gd name="T32" fmla="*/ 200 w 1081"/>
                <a:gd name="T33" fmla="*/ 507 h 1003"/>
                <a:gd name="T34" fmla="*/ 0 w 1081"/>
                <a:gd name="T35" fmla="*/ 753 h 1003"/>
                <a:gd name="T36" fmla="*/ 176 w 1081"/>
                <a:gd name="T37" fmla="*/ 992 h 1003"/>
                <a:gd name="T38" fmla="*/ 458 w 1081"/>
                <a:gd name="T39" fmla="*/ 892 h 1003"/>
                <a:gd name="T40" fmla="*/ 444 w 1081"/>
                <a:gd name="T41" fmla="*/ 594 h 1003"/>
                <a:gd name="T42" fmla="*/ 207 w 1081"/>
                <a:gd name="T43" fmla="*/ 962 h 1003"/>
                <a:gd name="T44" fmla="*/ 37 w 1081"/>
                <a:gd name="T45" fmla="*/ 753 h 1003"/>
                <a:gd name="T46" fmla="*/ 187 w 1081"/>
                <a:gd name="T47" fmla="*/ 549 h 1003"/>
                <a:gd name="T48" fmla="*/ 427 w 1081"/>
                <a:gd name="T49" fmla="*/ 633 h 1003"/>
                <a:gd name="T50" fmla="*/ 415 w 1081"/>
                <a:gd name="T51" fmla="*/ 888 h 1003"/>
                <a:gd name="T52" fmla="*/ 442 w 1081"/>
                <a:gd name="T53" fmla="*/ 792 h 1003"/>
                <a:gd name="T54" fmla="*/ 250 w 1081"/>
                <a:gd name="T55" fmla="*/ 948 h 1003"/>
                <a:gd name="T56" fmla="*/ 64 w 1081"/>
                <a:gd name="T57" fmla="*/ 811 h 1003"/>
                <a:gd name="T58" fmla="*/ 141 w 1081"/>
                <a:gd name="T59" fmla="*/ 591 h 1003"/>
                <a:gd name="T60" fmla="*/ 375 w 1081"/>
                <a:gd name="T61" fmla="*/ 602 h 1003"/>
                <a:gd name="T62" fmla="*/ 300 w 1081"/>
                <a:gd name="T63" fmla="*/ 638 h 1003"/>
                <a:gd name="T64" fmla="*/ 165 w 1081"/>
                <a:gd name="T65" fmla="*/ 693 h 1003"/>
                <a:gd name="T66" fmla="*/ 206 w 1081"/>
                <a:gd name="T67" fmla="*/ 819 h 1003"/>
                <a:gd name="T68" fmla="*/ 265 w 1081"/>
                <a:gd name="T69" fmla="*/ 898 h 1003"/>
                <a:gd name="T70" fmla="*/ 333 w 1081"/>
                <a:gd name="T71" fmla="*/ 775 h 1003"/>
                <a:gd name="T72" fmla="*/ 237 w 1081"/>
                <a:gd name="T73" fmla="*/ 722 h 1003"/>
                <a:gd name="T74" fmla="*/ 206 w 1081"/>
                <a:gd name="T75" fmla="*/ 700 h 1003"/>
                <a:gd name="T76" fmla="*/ 289 w 1081"/>
                <a:gd name="T77" fmla="*/ 822 h 1003"/>
                <a:gd name="T78" fmla="*/ 264 w 1081"/>
                <a:gd name="T79" fmla="*/ 769 h 1003"/>
                <a:gd name="T80" fmla="*/ 609 w 1081"/>
                <a:gd name="T81" fmla="*/ 633 h 1003"/>
                <a:gd name="T82" fmla="*/ 652 w 1081"/>
                <a:gd name="T83" fmla="*/ 930 h 1003"/>
                <a:gd name="T84" fmla="*/ 950 w 1081"/>
                <a:gd name="T85" fmla="*/ 973 h 1003"/>
                <a:gd name="T86" fmla="*/ 1076 w 1081"/>
                <a:gd name="T87" fmla="*/ 702 h 1003"/>
                <a:gd name="T88" fmla="*/ 830 w 1081"/>
                <a:gd name="T89" fmla="*/ 502 h 1003"/>
                <a:gd name="T90" fmla="*/ 643 w 1081"/>
                <a:gd name="T91" fmla="*/ 854 h 1003"/>
                <a:gd name="T92" fmla="*/ 679 w 1081"/>
                <a:gd name="T93" fmla="*/ 602 h 1003"/>
                <a:gd name="T94" fmla="*/ 932 w 1081"/>
                <a:gd name="T95" fmla="*/ 565 h 1003"/>
                <a:gd name="T96" fmla="*/ 1039 w 1081"/>
                <a:gd name="T97" fmla="*/ 795 h 1003"/>
                <a:gd name="T98" fmla="*/ 830 w 1081"/>
                <a:gd name="T99" fmla="*/ 966 h 1003"/>
                <a:gd name="T100" fmla="*/ 922 w 1081"/>
                <a:gd name="T101" fmla="*/ 925 h 1003"/>
                <a:gd name="T102" fmla="*/ 692 w 1081"/>
                <a:gd name="T103" fmla="*/ 890 h 1003"/>
                <a:gd name="T104" fmla="*/ 658 w 1081"/>
                <a:gd name="T105" fmla="*/ 660 h 1003"/>
                <a:gd name="T106" fmla="*/ 870 w 1081"/>
                <a:gd name="T107" fmla="*/ 561 h 1003"/>
                <a:gd name="T108" fmla="*/ 1026 w 1081"/>
                <a:gd name="T109" fmla="*/ 753 h 1003"/>
                <a:gd name="T110" fmla="*/ 818 w 1081"/>
                <a:gd name="T111" fmla="*/ 626 h 1003"/>
                <a:gd name="T112" fmla="*/ 729 w 1081"/>
                <a:gd name="T113" fmla="*/ 744 h 1003"/>
                <a:gd name="T114" fmla="*/ 786 w 1081"/>
                <a:gd name="T115" fmla="*/ 866 h 1003"/>
                <a:gd name="T116" fmla="*/ 914 w 1081"/>
                <a:gd name="T117" fmla="*/ 840 h 1003"/>
                <a:gd name="T118" fmla="*/ 810 w 1081"/>
                <a:gd name="T119" fmla="*/ 834 h 1003"/>
                <a:gd name="T120" fmla="*/ 856 w 1081"/>
                <a:gd name="T121" fmla="*/ 706 h 1003"/>
                <a:gd name="T122" fmla="*/ 859 w 1081"/>
                <a:gd name="T123" fmla="*/ 668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81" h="1003">
                  <a:moveTo>
                    <a:pt x="541" y="0"/>
                  </a:moveTo>
                  <a:lnTo>
                    <a:pt x="541" y="0"/>
                  </a:lnTo>
                  <a:lnTo>
                    <a:pt x="514" y="2"/>
                  </a:lnTo>
                  <a:lnTo>
                    <a:pt x="489" y="6"/>
                  </a:lnTo>
                  <a:lnTo>
                    <a:pt x="465" y="12"/>
                  </a:lnTo>
                  <a:lnTo>
                    <a:pt x="442" y="20"/>
                  </a:lnTo>
                  <a:lnTo>
                    <a:pt x="421" y="31"/>
                  </a:lnTo>
                  <a:lnTo>
                    <a:pt x="400" y="43"/>
                  </a:lnTo>
                  <a:lnTo>
                    <a:pt x="381" y="57"/>
                  </a:lnTo>
                  <a:lnTo>
                    <a:pt x="363" y="74"/>
                  </a:lnTo>
                  <a:lnTo>
                    <a:pt x="346" y="91"/>
                  </a:lnTo>
                  <a:lnTo>
                    <a:pt x="332" y="111"/>
                  </a:lnTo>
                  <a:lnTo>
                    <a:pt x="320" y="132"/>
                  </a:lnTo>
                  <a:lnTo>
                    <a:pt x="309" y="153"/>
                  </a:lnTo>
                  <a:lnTo>
                    <a:pt x="301" y="176"/>
                  </a:lnTo>
                  <a:lnTo>
                    <a:pt x="295" y="200"/>
                  </a:lnTo>
                  <a:lnTo>
                    <a:pt x="291" y="225"/>
                  </a:lnTo>
                  <a:lnTo>
                    <a:pt x="290" y="250"/>
                  </a:lnTo>
                  <a:lnTo>
                    <a:pt x="290" y="250"/>
                  </a:lnTo>
                  <a:lnTo>
                    <a:pt x="291" y="277"/>
                  </a:lnTo>
                  <a:lnTo>
                    <a:pt x="295" y="302"/>
                  </a:lnTo>
                  <a:lnTo>
                    <a:pt x="301" y="326"/>
                  </a:lnTo>
                  <a:lnTo>
                    <a:pt x="309" y="349"/>
                  </a:lnTo>
                  <a:lnTo>
                    <a:pt x="320" y="370"/>
                  </a:lnTo>
                  <a:lnTo>
                    <a:pt x="332" y="391"/>
                  </a:lnTo>
                  <a:lnTo>
                    <a:pt x="346" y="410"/>
                  </a:lnTo>
                  <a:lnTo>
                    <a:pt x="363" y="428"/>
                  </a:lnTo>
                  <a:lnTo>
                    <a:pt x="381" y="445"/>
                  </a:lnTo>
                  <a:lnTo>
                    <a:pt x="400" y="459"/>
                  </a:lnTo>
                  <a:lnTo>
                    <a:pt x="421" y="471"/>
                  </a:lnTo>
                  <a:lnTo>
                    <a:pt x="442" y="482"/>
                  </a:lnTo>
                  <a:lnTo>
                    <a:pt x="465" y="490"/>
                  </a:lnTo>
                  <a:lnTo>
                    <a:pt x="489" y="496"/>
                  </a:lnTo>
                  <a:lnTo>
                    <a:pt x="514" y="500"/>
                  </a:lnTo>
                  <a:lnTo>
                    <a:pt x="541" y="501"/>
                  </a:lnTo>
                  <a:lnTo>
                    <a:pt x="541" y="501"/>
                  </a:lnTo>
                  <a:lnTo>
                    <a:pt x="566" y="500"/>
                  </a:lnTo>
                  <a:lnTo>
                    <a:pt x="591" y="496"/>
                  </a:lnTo>
                  <a:lnTo>
                    <a:pt x="615" y="490"/>
                  </a:lnTo>
                  <a:lnTo>
                    <a:pt x="638" y="482"/>
                  </a:lnTo>
                  <a:lnTo>
                    <a:pt x="660" y="471"/>
                  </a:lnTo>
                  <a:lnTo>
                    <a:pt x="680" y="459"/>
                  </a:lnTo>
                  <a:lnTo>
                    <a:pt x="700" y="445"/>
                  </a:lnTo>
                  <a:lnTo>
                    <a:pt x="717" y="428"/>
                  </a:lnTo>
                  <a:lnTo>
                    <a:pt x="734" y="410"/>
                  </a:lnTo>
                  <a:lnTo>
                    <a:pt x="748" y="391"/>
                  </a:lnTo>
                  <a:lnTo>
                    <a:pt x="760" y="370"/>
                  </a:lnTo>
                  <a:lnTo>
                    <a:pt x="771" y="349"/>
                  </a:lnTo>
                  <a:lnTo>
                    <a:pt x="780" y="326"/>
                  </a:lnTo>
                  <a:lnTo>
                    <a:pt x="786" y="302"/>
                  </a:lnTo>
                  <a:lnTo>
                    <a:pt x="789" y="277"/>
                  </a:lnTo>
                  <a:lnTo>
                    <a:pt x="792" y="250"/>
                  </a:lnTo>
                  <a:lnTo>
                    <a:pt x="792" y="250"/>
                  </a:lnTo>
                  <a:lnTo>
                    <a:pt x="789" y="225"/>
                  </a:lnTo>
                  <a:lnTo>
                    <a:pt x="786" y="200"/>
                  </a:lnTo>
                  <a:lnTo>
                    <a:pt x="780" y="176"/>
                  </a:lnTo>
                  <a:lnTo>
                    <a:pt x="771" y="153"/>
                  </a:lnTo>
                  <a:lnTo>
                    <a:pt x="760" y="132"/>
                  </a:lnTo>
                  <a:lnTo>
                    <a:pt x="748" y="111"/>
                  </a:lnTo>
                  <a:lnTo>
                    <a:pt x="734" y="91"/>
                  </a:lnTo>
                  <a:lnTo>
                    <a:pt x="717" y="74"/>
                  </a:lnTo>
                  <a:lnTo>
                    <a:pt x="700" y="57"/>
                  </a:lnTo>
                  <a:lnTo>
                    <a:pt x="680" y="43"/>
                  </a:lnTo>
                  <a:lnTo>
                    <a:pt x="660" y="31"/>
                  </a:lnTo>
                  <a:lnTo>
                    <a:pt x="638" y="20"/>
                  </a:lnTo>
                  <a:lnTo>
                    <a:pt x="615" y="12"/>
                  </a:lnTo>
                  <a:lnTo>
                    <a:pt x="591" y="6"/>
                  </a:lnTo>
                  <a:lnTo>
                    <a:pt x="566" y="2"/>
                  </a:lnTo>
                  <a:lnTo>
                    <a:pt x="541" y="0"/>
                  </a:lnTo>
                  <a:lnTo>
                    <a:pt x="541" y="0"/>
                  </a:lnTo>
                  <a:close/>
                  <a:moveTo>
                    <a:pt x="541" y="464"/>
                  </a:moveTo>
                  <a:lnTo>
                    <a:pt x="541" y="464"/>
                  </a:lnTo>
                  <a:lnTo>
                    <a:pt x="518" y="463"/>
                  </a:lnTo>
                  <a:lnTo>
                    <a:pt x="498" y="459"/>
                  </a:lnTo>
                  <a:lnTo>
                    <a:pt x="477" y="454"/>
                  </a:lnTo>
                  <a:lnTo>
                    <a:pt x="457" y="447"/>
                  </a:lnTo>
                  <a:lnTo>
                    <a:pt x="439" y="439"/>
                  </a:lnTo>
                  <a:lnTo>
                    <a:pt x="421" y="428"/>
                  </a:lnTo>
                  <a:lnTo>
                    <a:pt x="405" y="415"/>
                  </a:lnTo>
                  <a:lnTo>
                    <a:pt x="390" y="402"/>
                  </a:lnTo>
                  <a:lnTo>
                    <a:pt x="376" y="386"/>
                  </a:lnTo>
                  <a:lnTo>
                    <a:pt x="363" y="370"/>
                  </a:lnTo>
                  <a:lnTo>
                    <a:pt x="352" y="352"/>
                  </a:lnTo>
                  <a:lnTo>
                    <a:pt x="344" y="333"/>
                  </a:lnTo>
                  <a:lnTo>
                    <a:pt x="337" y="314"/>
                  </a:lnTo>
                  <a:lnTo>
                    <a:pt x="332" y="294"/>
                  </a:lnTo>
                  <a:lnTo>
                    <a:pt x="328" y="273"/>
                  </a:lnTo>
                  <a:lnTo>
                    <a:pt x="327" y="250"/>
                  </a:lnTo>
                  <a:lnTo>
                    <a:pt x="327" y="250"/>
                  </a:lnTo>
                  <a:lnTo>
                    <a:pt x="328" y="229"/>
                  </a:lnTo>
                  <a:lnTo>
                    <a:pt x="332" y="208"/>
                  </a:lnTo>
                  <a:lnTo>
                    <a:pt x="337" y="188"/>
                  </a:lnTo>
                  <a:lnTo>
                    <a:pt x="344" y="168"/>
                  </a:lnTo>
                  <a:lnTo>
                    <a:pt x="352" y="150"/>
                  </a:lnTo>
                  <a:lnTo>
                    <a:pt x="363" y="132"/>
                  </a:lnTo>
                  <a:lnTo>
                    <a:pt x="376" y="115"/>
                  </a:lnTo>
                  <a:lnTo>
                    <a:pt x="390" y="100"/>
                  </a:lnTo>
                  <a:lnTo>
                    <a:pt x="405" y="86"/>
                  </a:lnTo>
                  <a:lnTo>
                    <a:pt x="421" y="74"/>
                  </a:lnTo>
                  <a:lnTo>
                    <a:pt x="439" y="63"/>
                  </a:lnTo>
                  <a:lnTo>
                    <a:pt x="457" y="55"/>
                  </a:lnTo>
                  <a:lnTo>
                    <a:pt x="477" y="48"/>
                  </a:lnTo>
                  <a:lnTo>
                    <a:pt x="498" y="42"/>
                  </a:lnTo>
                  <a:lnTo>
                    <a:pt x="518" y="39"/>
                  </a:lnTo>
                  <a:lnTo>
                    <a:pt x="541" y="38"/>
                  </a:lnTo>
                  <a:lnTo>
                    <a:pt x="541" y="38"/>
                  </a:lnTo>
                  <a:lnTo>
                    <a:pt x="562" y="39"/>
                  </a:lnTo>
                  <a:lnTo>
                    <a:pt x="583" y="42"/>
                  </a:lnTo>
                  <a:lnTo>
                    <a:pt x="603" y="48"/>
                  </a:lnTo>
                  <a:lnTo>
                    <a:pt x="624" y="55"/>
                  </a:lnTo>
                  <a:lnTo>
                    <a:pt x="642" y="63"/>
                  </a:lnTo>
                  <a:lnTo>
                    <a:pt x="660" y="74"/>
                  </a:lnTo>
                  <a:lnTo>
                    <a:pt x="675" y="86"/>
                  </a:lnTo>
                  <a:lnTo>
                    <a:pt x="691" y="100"/>
                  </a:lnTo>
                  <a:lnTo>
                    <a:pt x="705" y="115"/>
                  </a:lnTo>
                  <a:lnTo>
                    <a:pt x="717" y="132"/>
                  </a:lnTo>
                  <a:lnTo>
                    <a:pt x="728" y="150"/>
                  </a:lnTo>
                  <a:lnTo>
                    <a:pt x="736" y="168"/>
                  </a:lnTo>
                  <a:lnTo>
                    <a:pt x="744" y="188"/>
                  </a:lnTo>
                  <a:lnTo>
                    <a:pt x="748" y="208"/>
                  </a:lnTo>
                  <a:lnTo>
                    <a:pt x="752" y="229"/>
                  </a:lnTo>
                  <a:lnTo>
                    <a:pt x="753" y="250"/>
                  </a:lnTo>
                  <a:lnTo>
                    <a:pt x="753" y="250"/>
                  </a:lnTo>
                  <a:lnTo>
                    <a:pt x="752" y="273"/>
                  </a:lnTo>
                  <a:lnTo>
                    <a:pt x="748" y="294"/>
                  </a:lnTo>
                  <a:lnTo>
                    <a:pt x="744" y="314"/>
                  </a:lnTo>
                  <a:lnTo>
                    <a:pt x="736" y="333"/>
                  </a:lnTo>
                  <a:lnTo>
                    <a:pt x="728" y="352"/>
                  </a:lnTo>
                  <a:lnTo>
                    <a:pt x="717" y="370"/>
                  </a:lnTo>
                  <a:lnTo>
                    <a:pt x="705" y="386"/>
                  </a:lnTo>
                  <a:lnTo>
                    <a:pt x="691" y="402"/>
                  </a:lnTo>
                  <a:lnTo>
                    <a:pt x="675" y="415"/>
                  </a:lnTo>
                  <a:lnTo>
                    <a:pt x="660" y="428"/>
                  </a:lnTo>
                  <a:lnTo>
                    <a:pt x="642" y="439"/>
                  </a:lnTo>
                  <a:lnTo>
                    <a:pt x="624" y="447"/>
                  </a:lnTo>
                  <a:lnTo>
                    <a:pt x="603" y="454"/>
                  </a:lnTo>
                  <a:lnTo>
                    <a:pt x="583" y="459"/>
                  </a:lnTo>
                  <a:lnTo>
                    <a:pt x="562" y="463"/>
                  </a:lnTo>
                  <a:lnTo>
                    <a:pt x="541" y="464"/>
                  </a:lnTo>
                  <a:lnTo>
                    <a:pt x="541" y="464"/>
                  </a:lnTo>
                  <a:close/>
                  <a:moveTo>
                    <a:pt x="541" y="56"/>
                  </a:moveTo>
                  <a:lnTo>
                    <a:pt x="541" y="56"/>
                  </a:lnTo>
                  <a:lnTo>
                    <a:pt x="520" y="57"/>
                  </a:lnTo>
                  <a:lnTo>
                    <a:pt x="501" y="60"/>
                  </a:lnTo>
                  <a:lnTo>
                    <a:pt x="482" y="64"/>
                  </a:lnTo>
                  <a:lnTo>
                    <a:pt x="464" y="72"/>
                  </a:lnTo>
                  <a:lnTo>
                    <a:pt x="447" y="79"/>
                  </a:lnTo>
                  <a:lnTo>
                    <a:pt x="432" y="90"/>
                  </a:lnTo>
                  <a:lnTo>
                    <a:pt x="416" y="100"/>
                  </a:lnTo>
                  <a:lnTo>
                    <a:pt x="403" y="112"/>
                  </a:lnTo>
                  <a:lnTo>
                    <a:pt x="390" y="127"/>
                  </a:lnTo>
                  <a:lnTo>
                    <a:pt x="379" y="142"/>
                  </a:lnTo>
                  <a:lnTo>
                    <a:pt x="369" y="158"/>
                  </a:lnTo>
                  <a:lnTo>
                    <a:pt x="361" y="175"/>
                  </a:lnTo>
                  <a:lnTo>
                    <a:pt x="354" y="193"/>
                  </a:lnTo>
                  <a:lnTo>
                    <a:pt x="349" y="212"/>
                  </a:lnTo>
                  <a:lnTo>
                    <a:pt x="346" y="231"/>
                  </a:lnTo>
                  <a:lnTo>
                    <a:pt x="345" y="250"/>
                  </a:lnTo>
                  <a:lnTo>
                    <a:pt x="345" y="250"/>
                  </a:lnTo>
                  <a:lnTo>
                    <a:pt x="346" y="271"/>
                  </a:lnTo>
                  <a:lnTo>
                    <a:pt x="349" y="290"/>
                  </a:lnTo>
                  <a:lnTo>
                    <a:pt x="354" y="309"/>
                  </a:lnTo>
                  <a:lnTo>
                    <a:pt x="361" y="327"/>
                  </a:lnTo>
                  <a:lnTo>
                    <a:pt x="369" y="344"/>
                  </a:lnTo>
                  <a:lnTo>
                    <a:pt x="379" y="360"/>
                  </a:lnTo>
                  <a:lnTo>
                    <a:pt x="390" y="375"/>
                  </a:lnTo>
                  <a:lnTo>
                    <a:pt x="403" y="388"/>
                  </a:lnTo>
                  <a:lnTo>
                    <a:pt x="416" y="402"/>
                  </a:lnTo>
                  <a:lnTo>
                    <a:pt x="432" y="412"/>
                  </a:lnTo>
                  <a:lnTo>
                    <a:pt x="447" y="422"/>
                  </a:lnTo>
                  <a:lnTo>
                    <a:pt x="464" y="430"/>
                  </a:lnTo>
                  <a:lnTo>
                    <a:pt x="482" y="438"/>
                  </a:lnTo>
                  <a:lnTo>
                    <a:pt x="501" y="442"/>
                  </a:lnTo>
                  <a:lnTo>
                    <a:pt x="520" y="445"/>
                  </a:lnTo>
                  <a:lnTo>
                    <a:pt x="541" y="446"/>
                  </a:lnTo>
                  <a:lnTo>
                    <a:pt x="541" y="446"/>
                  </a:lnTo>
                  <a:lnTo>
                    <a:pt x="560" y="445"/>
                  </a:lnTo>
                  <a:lnTo>
                    <a:pt x="579" y="442"/>
                  </a:lnTo>
                  <a:lnTo>
                    <a:pt x="598" y="438"/>
                  </a:lnTo>
                  <a:lnTo>
                    <a:pt x="616" y="430"/>
                  </a:lnTo>
                  <a:lnTo>
                    <a:pt x="633" y="422"/>
                  </a:lnTo>
                  <a:lnTo>
                    <a:pt x="649" y="412"/>
                  </a:lnTo>
                  <a:lnTo>
                    <a:pt x="664" y="402"/>
                  </a:lnTo>
                  <a:lnTo>
                    <a:pt x="679" y="388"/>
                  </a:lnTo>
                  <a:lnTo>
                    <a:pt x="691" y="375"/>
                  </a:lnTo>
                  <a:lnTo>
                    <a:pt x="702" y="360"/>
                  </a:lnTo>
                  <a:lnTo>
                    <a:pt x="712" y="344"/>
                  </a:lnTo>
                  <a:lnTo>
                    <a:pt x="720" y="327"/>
                  </a:lnTo>
                  <a:lnTo>
                    <a:pt x="727" y="309"/>
                  </a:lnTo>
                  <a:lnTo>
                    <a:pt x="732" y="290"/>
                  </a:lnTo>
                  <a:lnTo>
                    <a:pt x="734" y="271"/>
                  </a:lnTo>
                  <a:lnTo>
                    <a:pt x="735" y="250"/>
                  </a:lnTo>
                  <a:lnTo>
                    <a:pt x="735" y="250"/>
                  </a:lnTo>
                  <a:lnTo>
                    <a:pt x="734" y="231"/>
                  </a:lnTo>
                  <a:lnTo>
                    <a:pt x="732" y="212"/>
                  </a:lnTo>
                  <a:lnTo>
                    <a:pt x="727" y="193"/>
                  </a:lnTo>
                  <a:lnTo>
                    <a:pt x="720" y="175"/>
                  </a:lnTo>
                  <a:lnTo>
                    <a:pt x="712" y="158"/>
                  </a:lnTo>
                  <a:lnTo>
                    <a:pt x="702" y="142"/>
                  </a:lnTo>
                  <a:lnTo>
                    <a:pt x="691" y="127"/>
                  </a:lnTo>
                  <a:lnTo>
                    <a:pt x="679" y="112"/>
                  </a:lnTo>
                  <a:lnTo>
                    <a:pt x="664" y="100"/>
                  </a:lnTo>
                  <a:lnTo>
                    <a:pt x="649" y="90"/>
                  </a:lnTo>
                  <a:lnTo>
                    <a:pt x="633" y="79"/>
                  </a:lnTo>
                  <a:lnTo>
                    <a:pt x="616" y="72"/>
                  </a:lnTo>
                  <a:lnTo>
                    <a:pt x="598" y="64"/>
                  </a:lnTo>
                  <a:lnTo>
                    <a:pt x="579" y="60"/>
                  </a:lnTo>
                  <a:lnTo>
                    <a:pt x="560" y="57"/>
                  </a:lnTo>
                  <a:lnTo>
                    <a:pt x="541" y="56"/>
                  </a:lnTo>
                  <a:lnTo>
                    <a:pt x="541" y="56"/>
                  </a:lnTo>
                  <a:close/>
                  <a:moveTo>
                    <a:pt x="452" y="259"/>
                  </a:moveTo>
                  <a:lnTo>
                    <a:pt x="507" y="259"/>
                  </a:lnTo>
                  <a:lnTo>
                    <a:pt x="426" y="138"/>
                  </a:lnTo>
                  <a:lnTo>
                    <a:pt x="476" y="138"/>
                  </a:lnTo>
                  <a:lnTo>
                    <a:pt x="541" y="240"/>
                  </a:lnTo>
                  <a:lnTo>
                    <a:pt x="604" y="138"/>
                  </a:lnTo>
                  <a:lnTo>
                    <a:pt x="654" y="138"/>
                  </a:lnTo>
                  <a:lnTo>
                    <a:pt x="572" y="259"/>
                  </a:lnTo>
                  <a:lnTo>
                    <a:pt x="628" y="259"/>
                  </a:lnTo>
                  <a:lnTo>
                    <a:pt x="628" y="290"/>
                  </a:lnTo>
                  <a:lnTo>
                    <a:pt x="560" y="290"/>
                  </a:lnTo>
                  <a:lnTo>
                    <a:pt x="560" y="315"/>
                  </a:lnTo>
                  <a:lnTo>
                    <a:pt x="628" y="315"/>
                  </a:lnTo>
                  <a:lnTo>
                    <a:pt x="628" y="346"/>
                  </a:lnTo>
                  <a:lnTo>
                    <a:pt x="560" y="346"/>
                  </a:lnTo>
                  <a:lnTo>
                    <a:pt x="560" y="382"/>
                  </a:lnTo>
                  <a:lnTo>
                    <a:pt x="519" y="382"/>
                  </a:lnTo>
                  <a:lnTo>
                    <a:pt x="519" y="346"/>
                  </a:lnTo>
                  <a:lnTo>
                    <a:pt x="452" y="346"/>
                  </a:lnTo>
                  <a:lnTo>
                    <a:pt x="452" y="315"/>
                  </a:lnTo>
                  <a:lnTo>
                    <a:pt x="519" y="315"/>
                  </a:lnTo>
                  <a:lnTo>
                    <a:pt x="519" y="290"/>
                  </a:lnTo>
                  <a:lnTo>
                    <a:pt x="452" y="290"/>
                  </a:lnTo>
                  <a:lnTo>
                    <a:pt x="452" y="259"/>
                  </a:lnTo>
                  <a:close/>
                  <a:moveTo>
                    <a:pt x="250" y="502"/>
                  </a:moveTo>
                  <a:lnTo>
                    <a:pt x="250" y="502"/>
                  </a:lnTo>
                  <a:lnTo>
                    <a:pt x="225" y="504"/>
                  </a:lnTo>
                  <a:lnTo>
                    <a:pt x="200" y="507"/>
                  </a:lnTo>
                  <a:lnTo>
                    <a:pt x="176" y="513"/>
                  </a:lnTo>
                  <a:lnTo>
                    <a:pt x="153" y="522"/>
                  </a:lnTo>
                  <a:lnTo>
                    <a:pt x="132" y="532"/>
                  </a:lnTo>
                  <a:lnTo>
                    <a:pt x="110" y="544"/>
                  </a:lnTo>
                  <a:lnTo>
                    <a:pt x="91" y="559"/>
                  </a:lnTo>
                  <a:lnTo>
                    <a:pt x="73" y="576"/>
                  </a:lnTo>
                  <a:lnTo>
                    <a:pt x="57" y="594"/>
                  </a:lnTo>
                  <a:lnTo>
                    <a:pt x="43" y="613"/>
                  </a:lnTo>
                  <a:lnTo>
                    <a:pt x="30" y="633"/>
                  </a:lnTo>
                  <a:lnTo>
                    <a:pt x="20" y="655"/>
                  </a:lnTo>
                  <a:lnTo>
                    <a:pt x="12" y="678"/>
                  </a:lnTo>
                  <a:lnTo>
                    <a:pt x="4" y="702"/>
                  </a:lnTo>
                  <a:lnTo>
                    <a:pt x="1" y="727"/>
                  </a:lnTo>
                  <a:lnTo>
                    <a:pt x="0" y="753"/>
                  </a:lnTo>
                  <a:lnTo>
                    <a:pt x="0" y="753"/>
                  </a:lnTo>
                  <a:lnTo>
                    <a:pt x="1" y="778"/>
                  </a:lnTo>
                  <a:lnTo>
                    <a:pt x="4" y="804"/>
                  </a:lnTo>
                  <a:lnTo>
                    <a:pt x="12" y="828"/>
                  </a:lnTo>
                  <a:lnTo>
                    <a:pt x="20" y="850"/>
                  </a:lnTo>
                  <a:lnTo>
                    <a:pt x="30" y="872"/>
                  </a:lnTo>
                  <a:lnTo>
                    <a:pt x="43" y="892"/>
                  </a:lnTo>
                  <a:lnTo>
                    <a:pt x="57" y="912"/>
                  </a:lnTo>
                  <a:lnTo>
                    <a:pt x="73" y="930"/>
                  </a:lnTo>
                  <a:lnTo>
                    <a:pt x="91" y="946"/>
                  </a:lnTo>
                  <a:lnTo>
                    <a:pt x="110" y="961"/>
                  </a:lnTo>
                  <a:lnTo>
                    <a:pt x="132" y="973"/>
                  </a:lnTo>
                  <a:lnTo>
                    <a:pt x="153" y="984"/>
                  </a:lnTo>
                  <a:lnTo>
                    <a:pt x="176" y="992"/>
                  </a:lnTo>
                  <a:lnTo>
                    <a:pt x="200" y="998"/>
                  </a:lnTo>
                  <a:lnTo>
                    <a:pt x="225" y="1002"/>
                  </a:lnTo>
                  <a:lnTo>
                    <a:pt x="250" y="1003"/>
                  </a:lnTo>
                  <a:lnTo>
                    <a:pt x="250" y="1003"/>
                  </a:lnTo>
                  <a:lnTo>
                    <a:pt x="277" y="1002"/>
                  </a:lnTo>
                  <a:lnTo>
                    <a:pt x="301" y="998"/>
                  </a:lnTo>
                  <a:lnTo>
                    <a:pt x="325" y="992"/>
                  </a:lnTo>
                  <a:lnTo>
                    <a:pt x="348" y="984"/>
                  </a:lnTo>
                  <a:lnTo>
                    <a:pt x="370" y="973"/>
                  </a:lnTo>
                  <a:lnTo>
                    <a:pt x="391" y="961"/>
                  </a:lnTo>
                  <a:lnTo>
                    <a:pt x="410" y="946"/>
                  </a:lnTo>
                  <a:lnTo>
                    <a:pt x="428" y="930"/>
                  </a:lnTo>
                  <a:lnTo>
                    <a:pt x="444" y="912"/>
                  </a:lnTo>
                  <a:lnTo>
                    <a:pt x="458" y="892"/>
                  </a:lnTo>
                  <a:lnTo>
                    <a:pt x="471" y="872"/>
                  </a:lnTo>
                  <a:lnTo>
                    <a:pt x="482" y="850"/>
                  </a:lnTo>
                  <a:lnTo>
                    <a:pt x="490" y="828"/>
                  </a:lnTo>
                  <a:lnTo>
                    <a:pt x="496" y="804"/>
                  </a:lnTo>
                  <a:lnTo>
                    <a:pt x="500" y="778"/>
                  </a:lnTo>
                  <a:lnTo>
                    <a:pt x="501" y="753"/>
                  </a:lnTo>
                  <a:lnTo>
                    <a:pt x="501" y="753"/>
                  </a:lnTo>
                  <a:lnTo>
                    <a:pt x="500" y="727"/>
                  </a:lnTo>
                  <a:lnTo>
                    <a:pt x="496" y="702"/>
                  </a:lnTo>
                  <a:lnTo>
                    <a:pt x="490" y="678"/>
                  </a:lnTo>
                  <a:lnTo>
                    <a:pt x="482" y="655"/>
                  </a:lnTo>
                  <a:lnTo>
                    <a:pt x="471" y="633"/>
                  </a:lnTo>
                  <a:lnTo>
                    <a:pt x="458" y="613"/>
                  </a:lnTo>
                  <a:lnTo>
                    <a:pt x="444" y="594"/>
                  </a:lnTo>
                  <a:lnTo>
                    <a:pt x="428" y="576"/>
                  </a:lnTo>
                  <a:lnTo>
                    <a:pt x="410" y="559"/>
                  </a:lnTo>
                  <a:lnTo>
                    <a:pt x="391" y="544"/>
                  </a:lnTo>
                  <a:lnTo>
                    <a:pt x="370" y="532"/>
                  </a:lnTo>
                  <a:lnTo>
                    <a:pt x="348" y="522"/>
                  </a:lnTo>
                  <a:lnTo>
                    <a:pt x="325" y="513"/>
                  </a:lnTo>
                  <a:lnTo>
                    <a:pt x="301" y="507"/>
                  </a:lnTo>
                  <a:lnTo>
                    <a:pt x="277" y="504"/>
                  </a:lnTo>
                  <a:lnTo>
                    <a:pt x="250" y="502"/>
                  </a:lnTo>
                  <a:lnTo>
                    <a:pt x="250" y="502"/>
                  </a:lnTo>
                  <a:close/>
                  <a:moveTo>
                    <a:pt x="250" y="966"/>
                  </a:moveTo>
                  <a:lnTo>
                    <a:pt x="250" y="966"/>
                  </a:lnTo>
                  <a:lnTo>
                    <a:pt x="229" y="964"/>
                  </a:lnTo>
                  <a:lnTo>
                    <a:pt x="207" y="962"/>
                  </a:lnTo>
                  <a:lnTo>
                    <a:pt x="187" y="956"/>
                  </a:lnTo>
                  <a:lnTo>
                    <a:pt x="168" y="949"/>
                  </a:lnTo>
                  <a:lnTo>
                    <a:pt x="150" y="940"/>
                  </a:lnTo>
                  <a:lnTo>
                    <a:pt x="132" y="930"/>
                  </a:lnTo>
                  <a:lnTo>
                    <a:pt x="115" y="918"/>
                  </a:lnTo>
                  <a:lnTo>
                    <a:pt x="100" y="903"/>
                  </a:lnTo>
                  <a:lnTo>
                    <a:pt x="86" y="888"/>
                  </a:lnTo>
                  <a:lnTo>
                    <a:pt x="74" y="872"/>
                  </a:lnTo>
                  <a:lnTo>
                    <a:pt x="63" y="854"/>
                  </a:lnTo>
                  <a:lnTo>
                    <a:pt x="54" y="836"/>
                  </a:lnTo>
                  <a:lnTo>
                    <a:pt x="46" y="816"/>
                  </a:lnTo>
                  <a:lnTo>
                    <a:pt x="42" y="795"/>
                  </a:lnTo>
                  <a:lnTo>
                    <a:pt x="38" y="775"/>
                  </a:lnTo>
                  <a:lnTo>
                    <a:pt x="37" y="753"/>
                  </a:lnTo>
                  <a:lnTo>
                    <a:pt x="37" y="753"/>
                  </a:lnTo>
                  <a:lnTo>
                    <a:pt x="38" y="730"/>
                  </a:lnTo>
                  <a:lnTo>
                    <a:pt x="42" y="710"/>
                  </a:lnTo>
                  <a:lnTo>
                    <a:pt x="46" y="690"/>
                  </a:lnTo>
                  <a:lnTo>
                    <a:pt x="54" y="669"/>
                  </a:lnTo>
                  <a:lnTo>
                    <a:pt x="63" y="651"/>
                  </a:lnTo>
                  <a:lnTo>
                    <a:pt x="74" y="633"/>
                  </a:lnTo>
                  <a:lnTo>
                    <a:pt x="86" y="618"/>
                  </a:lnTo>
                  <a:lnTo>
                    <a:pt x="100" y="602"/>
                  </a:lnTo>
                  <a:lnTo>
                    <a:pt x="115" y="589"/>
                  </a:lnTo>
                  <a:lnTo>
                    <a:pt x="132" y="576"/>
                  </a:lnTo>
                  <a:lnTo>
                    <a:pt x="150" y="565"/>
                  </a:lnTo>
                  <a:lnTo>
                    <a:pt x="168" y="556"/>
                  </a:lnTo>
                  <a:lnTo>
                    <a:pt x="187" y="549"/>
                  </a:lnTo>
                  <a:lnTo>
                    <a:pt x="207" y="544"/>
                  </a:lnTo>
                  <a:lnTo>
                    <a:pt x="229" y="541"/>
                  </a:lnTo>
                  <a:lnTo>
                    <a:pt x="250" y="540"/>
                  </a:lnTo>
                  <a:lnTo>
                    <a:pt x="250" y="540"/>
                  </a:lnTo>
                  <a:lnTo>
                    <a:pt x="272" y="541"/>
                  </a:lnTo>
                  <a:lnTo>
                    <a:pt x="294" y="544"/>
                  </a:lnTo>
                  <a:lnTo>
                    <a:pt x="314" y="549"/>
                  </a:lnTo>
                  <a:lnTo>
                    <a:pt x="333" y="556"/>
                  </a:lnTo>
                  <a:lnTo>
                    <a:pt x="352" y="565"/>
                  </a:lnTo>
                  <a:lnTo>
                    <a:pt x="369" y="576"/>
                  </a:lnTo>
                  <a:lnTo>
                    <a:pt x="386" y="589"/>
                  </a:lnTo>
                  <a:lnTo>
                    <a:pt x="402" y="602"/>
                  </a:lnTo>
                  <a:lnTo>
                    <a:pt x="415" y="618"/>
                  </a:lnTo>
                  <a:lnTo>
                    <a:pt x="427" y="633"/>
                  </a:lnTo>
                  <a:lnTo>
                    <a:pt x="438" y="651"/>
                  </a:lnTo>
                  <a:lnTo>
                    <a:pt x="447" y="669"/>
                  </a:lnTo>
                  <a:lnTo>
                    <a:pt x="454" y="690"/>
                  </a:lnTo>
                  <a:lnTo>
                    <a:pt x="459" y="710"/>
                  </a:lnTo>
                  <a:lnTo>
                    <a:pt x="463" y="730"/>
                  </a:lnTo>
                  <a:lnTo>
                    <a:pt x="464" y="753"/>
                  </a:lnTo>
                  <a:lnTo>
                    <a:pt x="464" y="753"/>
                  </a:lnTo>
                  <a:lnTo>
                    <a:pt x="463" y="775"/>
                  </a:lnTo>
                  <a:lnTo>
                    <a:pt x="459" y="795"/>
                  </a:lnTo>
                  <a:lnTo>
                    <a:pt x="454" y="816"/>
                  </a:lnTo>
                  <a:lnTo>
                    <a:pt x="447" y="836"/>
                  </a:lnTo>
                  <a:lnTo>
                    <a:pt x="438" y="854"/>
                  </a:lnTo>
                  <a:lnTo>
                    <a:pt x="427" y="872"/>
                  </a:lnTo>
                  <a:lnTo>
                    <a:pt x="415" y="888"/>
                  </a:lnTo>
                  <a:lnTo>
                    <a:pt x="402" y="903"/>
                  </a:lnTo>
                  <a:lnTo>
                    <a:pt x="386" y="918"/>
                  </a:lnTo>
                  <a:lnTo>
                    <a:pt x="369" y="930"/>
                  </a:lnTo>
                  <a:lnTo>
                    <a:pt x="352" y="940"/>
                  </a:lnTo>
                  <a:lnTo>
                    <a:pt x="333" y="949"/>
                  </a:lnTo>
                  <a:lnTo>
                    <a:pt x="314" y="956"/>
                  </a:lnTo>
                  <a:lnTo>
                    <a:pt x="294" y="962"/>
                  </a:lnTo>
                  <a:lnTo>
                    <a:pt x="272" y="964"/>
                  </a:lnTo>
                  <a:lnTo>
                    <a:pt x="250" y="966"/>
                  </a:lnTo>
                  <a:lnTo>
                    <a:pt x="250" y="966"/>
                  </a:lnTo>
                  <a:close/>
                  <a:moveTo>
                    <a:pt x="446" y="753"/>
                  </a:moveTo>
                  <a:lnTo>
                    <a:pt x="446" y="753"/>
                  </a:lnTo>
                  <a:lnTo>
                    <a:pt x="445" y="772"/>
                  </a:lnTo>
                  <a:lnTo>
                    <a:pt x="442" y="792"/>
                  </a:lnTo>
                  <a:lnTo>
                    <a:pt x="436" y="811"/>
                  </a:lnTo>
                  <a:lnTo>
                    <a:pt x="430" y="829"/>
                  </a:lnTo>
                  <a:lnTo>
                    <a:pt x="422" y="846"/>
                  </a:lnTo>
                  <a:lnTo>
                    <a:pt x="412" y="861"/>
                  </a:lnTo>
                  <a:lnTo>
                    <a:pt x="402" y="877"/>
                  </a:lnTo>
                  <a:lnTo>
                    <a:pt x="388" y="890"/>
                  </a:lnTo>
                  <a:lnTo>
                    <a:pt x="375" y="903"/>
                  </a:lnTo>
                  <a:lnTo>
                    <a:pt x="360" y="914"/>
                  </a:lnTo>
                  <a:lnTo>
                    <a:pt x="344" y="925"/>
                  </a:lnTo>
                  <a:lnTo>
                    <a:pt x="326" y="932"/>
                  </a:lnTo>
                  <a:lnTo>
                    <a:pt x="308" y="939"/>
                  </a:lnTo>
                  <a:lnTo>
                    <a:pt x="290" y="944"/>
                  </a:lnTo>
                  <a:lnTo>
                    <a:pt x="271" y="946"/>
                  </a:lnTo>
                  <a:lnTo>
                    <a:pt x="250" y="948"/>
                  </a:lnTo>
                  <a:lnTo>
                    <a:pt x="250" y="948"/>
                  </a:lnTo>
                  <a:lnTo>
                    <a:pt x="231" y="946"/>
                  </a:lnTo>
                  <a:lnTo>
                    <a:pt x="211" y="944"/>
                  </a:lnTo>
                  <a:lnTo>
                    <a:pt x="193" y="939"/>
                  </a:lnTo>
                  <a:lnTo>
                    <a:pt x="175" y="932"/>
                  </a:lnTo>
                  <a:lnTo>
                    <a:pt x="158" y="925"/>
                  </a:lnTo>
                  <a:lnTo>
                    <a:pt x="141" y="914"/>
                  </a:lnTo>
                  <a:lnTo>
                    <a:pt x="127" y="903"/>
                  </a:lnTo>
                  <a:lnTo>
                    <a:pt x="112" y="890"/>
                  </a:lnTo>
                  <a:lnTo>
                    <a:pt x="100" y="877"/>
                  </a:lnTo>
                  <a:lnTo>
                    <a:pt x="88" y="861"/>
                  </a:lnTo>
                  <a:lnTo>
                    <a:pt x="79" y="846"/>
                  </a:lnTo>
                  <a:lnTo>
                    <a:pt x="70" y="829"/>
                  </a:lnTo>
                  <a:lnTo>
                    <a:pt x="64" y="811"/>
                  </a:lnTo>
                  <a:lnTo>
                    <a:pt x="60" y="792"/>
                  </a:lnTo>
                  <a:lnTo>
                    <a:pt x="56" y="772"/>
                  </a:lnTo>
                  <a:lnTo>
                    <a:pt x="55" y="753"/>
                  </a:lnTo>
                  <a:lnTo>
                    <a:pt x="55" y="753"/>
                  </a:lnTo>
                  <a:lnTo>
                    <a:pt x="56" y="733"/>
                  </a:lnTo>
                  <a:lnTo>
                    <a:pt x="60" y="714"/>
                  </a:lnTo>
                  <a:lnTo>
                    <a:pt x="64" y="694"/>
                  </a:lnTo>
                  <a:lnTo>
                    <a:pt x="70" y="676"/>
                  </a:lnTo>
                  <a:lnTo>
                    <a:pt x="79" y="660"/>
                  </a:lnTo>
                  <a:lnTo>
                    <a:pt x="88" y="644"/>
                  </a:lnTo>
                  <a:lnTo>
                    <a:pt x="100" y="628"/>
                  </a:lnTo>
                  <a:lnTo>
                    <a:pt x="112" y="615"/>
                  </a:lnTo>
                  <a:lnTo>
                    <a:pt x="127" y="602"/>
                  </a:lnTo>
                  <a:lnTo>
                    <a:pt x="141" y="591"/>
                  </a:lnTo>
                  <a:lnTo>
                    <a:pt x="158" y="582"/>
                  </a:lnTo>
                  <a:lnTo>
                    <a:pt x="175" y="573"/>
                  </a:lnTo>
                  <a:lnTo>
                    <a:pt x="193" y="566"/>
                  </a:lnTo>
                  <a:lnTo>
                    <a:pt x="211" y="561"/>
                  </a:lnTo>
                  <a:lnTo>
                    <a:pt x="231" y="559"/>
                  </a:lnTo>
                  <a:lnTo>
                    <a:pt x="250" y="558"/>
                  </a:lnTo>
                  <a:lnTo>
                    <a:pt x="250" y="558"/>
                  </a:lnTo>
                  <a:lnTo>
                    <a:pt x="271" y="559"/>
                  </a:lnTo>
                  <a:lnTo>
                    <a:pt x="290" y="561"/>
                  </a:lnTo>
                  <a:lnTo>
                    <a:pt x="308" y="566"/>
                  </a:lnTo>
                  <a:lnTo>
                    <a:pt x="326" y="573"/>
                  </a:lnTo>
                  <a:lnTo>
                    <a:pt x="344" y="582"/>
                  </a:lnTo>
                  <a:lnTo>
                    <a:pt x="360" y="591"/>
                  </a:lnTo>
                  <a:lnTo>
                    <a:pt x="375" y="602"/>
                  </a:lnTo>
                  <a:lnTo>
                    <a:pt x="388" y="615"/>
                  </a:lnTo>
                  <a:lnTo>
                    <a:pt x="402" y="628"/>
                  </a:lnTo>
                  <a:lnTo>
                    <a:pt x="412" y="644"/>
                  </a:lnTo>
                  <a:lnTo>
                    <a:pt x="422" y="660"/>
                  </a:lnTo>
                  <a:lnTo>
                    <a:pt x="430" y="676"/>
                  </a:lnTo>
                  <a:lnTo>
                    <a:pt x="436" y="694"/>
                  </a:lnTo>
                  <a:lnTo>
                    <a:pt x="442" y="714"/>
                  </a:lnTo>
                  <a:lnTo>
                    <a:pt x="445" y="733"/>
                  </a:lnTo>
                  <a:lnTo>
                    <a:pt x="446" y="753"/>
                  </a:lnTo>
                  <a:lnTo>
                    <a:pt x="446" y="753"/>
                  </a:lnTo>
                  <a:close/>
                  <a:moveTo>
                    <a:pt x="328" y="655"/>
                  </a:moveTo>
                  <a:lnTo>
                    <a:pt x="328" y="655"/>
                  </a:lnTo>
                  <a:lnTo>
                    <a:pt x="314" y="645"/>
                  </a:lnTo>
                  <a:lnTo>
                    <a:pt x="300" y="638"/>
                  </a:lnTo>
                  <a:lnTo>
                    <a:pt x="283" y="632"/>
                  </a:lnTo>
                  <a:lnTo>
                    <a:pt x="265" y="628"/>
                  </a:lnTo>
                  <a:lnTo>
                    <a:pt x="265" y="608"/>
                  </a:lnTo>
                  <a:lnTo>
                    <a:pt x="236" y="608"/>
                  </a:lnTo>
                  <a:lnTo>
                    <a:pt x="236" y="628"/>
                  </a:lnTo>
                  <a:lnTo>
                    <a:pt x="236" y="628"/>
                  </a:lnTo>
                  <a:lnTo>
                    <a:pt x="220" y="631"/>
                  </a:lnTo>
                  <a:lnTo>
                    <a:pt x="207" y="634"/>
                  </a:lnTo>
                  <a:lnTo>
                    <a:pt x="195" y="640"/>
                  </a:lnTo>
                  <a:lnTo>
                    <a:pt x="184" y="649"/>
                  </a:lnTo>
                  <a:lnTo>
                    <a:pt x="176" y="657"/>
                  </a:lnTo>
                  <a:lnTo>
                    <a:pt x="170" y="668"/>
                  </a:lnTo>
                  <a:lnTo>
                    <a:pt x="166" y="680"/>
                  </a:lnTo>
                  <a:lnTo>
                    <a:pt x="165" y="693"/>
                  </a:lnTo>
                  <a:lnTo>
                    <a:pt x="165" y="693"/>
                  </a:lnTo>
                  <a:lnTo>
                    <a:pt x="165" y="693"/>
                  </a:lnTo>
                  <a:lnTo>
                    <a:pt x="165" y="706"/>
                  </a:lnTo>
                  <a:lnTo>
                    <a:pt x="169" y="718"/>
                  </a:lnTo>
                  <a:lnTo>
                    <a:pt x="175" y="729"/>
                  </a:lnTo>
                  <a:lnTo>
                    <a:pt x="182" y="738"/>
                  </a:lnTo>
                  <a:lnTo>
                    <a:pt x="193" y="745"/>
                  </a:lnTo>
                  <a:lnTo>
                    <a:pt x="205" y="752"/>
                  </a:lnTo>
                  <a:lnTo>
                    <a:pt x="220" y="758"/>
                  </a:lnTo>
                  <a:lnTo>
                    <a:pt x="237" y="763"/>
                  </a:lnTo>
                  <a:lnTo>
                    <a:pt x="237" y="830"/>
                  </a:lnTo>
                  <a:lnTo>
                    <a:pt x="237" y="830"/>
                  </a:lnTo>
                  <a:lnTo>
                    <a:pt x="222" y="825"/>
                  </a:lnTo>
                  <a:lnTo>
                    <a:pt x="206" y="819"/>
                  </a:lnTo>
                  <a:lnTo>
                    <a:pt x="192" y="811"/>
                  </a:lnTo>
                  <a:lnTo>
                    <a:pt x="177" y="800"/>
                  </a:lnTo>
                  <a:lnTo>
                    <a:pt x="156" y="831"/>
                  </a:lnTo>
                  <a:lnTo>
                    <a:pt x="156" y="831"/>
                  </a:lnTo>
                  <a:lnTo>
                    <a:pt x="164" y="837"/>
                  </a:lnTo>
                  <a:lnTo>
                    <a:pt x="174" y="843"/>
                  </a:lnTo>
                  <a:lnTo>
                    <a:pt x="183" y="849"/>
                  </a:lnTo>
                  <a:lnTo>
                    <a:pt x="193" y="853"/>
                  </a:lnTo>
                  <a:lnTo>
                    <a:pt x="204" y="858"/>
                  </a:lnTo>
                  <a:lnTo>
                    <a:pt x="214" y="860"/>
                  </a:lnTo>
                  <a:lnTo>
                    <a:pt x="225" y="862"/>
                  </a:lnTo>
                  <a:lnTo>
                    <a:pt x="236" y="865"/>
                  </a:lnTo>
                  <a:lnTo>
                    <a:pt x="236" y="898"/>
                  </a:lnTo>
                  <a:lnTo>
                    <a:pt x="265" y="898"/>
                  </a:lnTo>
                  <a:lnTo>
                    <a:pt x="265" y="865"/>
                  </a:lnTo>
                  <a:lnTo>
                    <a:pt x="265" y="865"/>
                  </a:lnTo>
                  <a:lnTo>
                    <a:pt x="280" y="862"/>
                  </a:lnTo>
                  <a:lnTo>
                    <a:pt x="295" y="859"/>
                  </a:lnTo>
                  <a:lnTo>
                    <a:pt x="307" y="853"/>
                  </a:lnTo>
                  <a:lnTo>
                    <a:pt x="318" y="844"/>
                  </a:lnTo>
                  <a:lnTo>
                    <a:pt x="326" y="835"/>
                  </a:lnTo>
                  <a:lnTo>
                    <a:pt x="332" y="825"/>
                  </a:lnTo>
                  <a:lnTo>
                    <a:pt x="336" y="813"/>
                  </a:lnTo>
                  <a:lnTo>
                    <a:pt x="337" y="800"/>
                  </a:lnTo>
                  <a:lnTo>
                    <a:pt x="337" y="799"/>
                  </a:lnTo>
                  <a:lnTo>
                    <a:pt x="337" y="799"/>
                  </a:lnTo>
                  <a:lnTo>
                    <a:pt x="337" y="786"/>
                  </a:lnTo>
                  <a:lnTo>
                    <a:pt x="333" y="775"/>
                  </a:lnTo>
                  <a:lnTo>
                    <a:pt x="327" y="764"/>
                  </a:lnTo>
                  <a:lnTo>
                    <a:pt x="320" y="756"/>
                  </a:lnTo>
                  <a:lnTo>
                    <a:pt x="309" y="747"/>
                  </a:lnTo>
                  <a:lnTo>
                    <a:pt x="297" y="740"/>
                  </a:lnTo>
                  <a:lnTo>
                    <a:pt x="282" y="735"/>
                  </a:lnTo>
                  <a:lnTo>
                    <a:pt x="264" y="729"/>
                  </a:lnTo>
                  <a:lnTo>
                    <a:pt x="264" y="664"/>
                  </a:lnTo>
                  <a:lnTo>
                    <a:pt x="264" y="664"/>
                  </a:lnTo>
                  <a:lnTo>
                    <a:pt x="276" y="668"/>
                  </a:lnTo>
                  <a:lnTo>
                    <a:pt x="288" y="673"/>
                  </a:lnTo>
                  <a:lnTo>
                    <a:pt x="298" y="679"/>
                  </a:lnTo>
                  <a:lnTo>
                    <a:pt x="310" y="686"/>
                  </a:lnTo>
                  <a:lnTo>
                    <a:pt x="328" y="655"/>
                  </a:lnTo>
                  <a:close/>
                  <a:moveTo>
                    <a:pt x="237" y="722"/>
                  </a:moveTo>
                  <a:lnTo>
                    <a:pt x="237" y="662"/>
                  </a:lnTo>
                  <a:lnTo>
                    <a:pt x="237" y="662"/>
                  </a:lnTo>
                  <a:lnTo>
                    <a:pt x="230" y="663"/>
                  </a:lnTo>
                  <a:lnTo>
                    <a:pt x="223" y="666"/>
                  </a:lnTo>
                  <a:lnTo>
                    <a:pt x="217" y="668"/>
                  </a:lnTo>
                  <a:lnTo>
                    <a:pt x="213" y="672"/>
                  </a:lnTo>
                  <a:lnTo>
                    <a:pt x="210" y="675"/>
                  </a:lnTo>
                  <a:lnTo>
                    <a:pt x="207" y="680"/>
                  </a:lnTo>
                  <a:lnTo>
                    <a:pt x="205" y="685"/>
                  </a:lnTo>
                  <a:lnTo>
                    <a:pt x="205" y="691"/>
                  </a:lnTo>
                  <a:lnTo>
                    <a:pt x="205" y="691"/>
                  </a:lnTo>
                  <a:lnTo>
                    <a:pt x="205" y="691"/>
                  </a:lnTo>
                  <a:lnTo>
                    <a:pt x="205" y="696"/>
                  </a:lnTo>
                  <a:lnTo>
                    <a:pt x="206" y="700"/>
                  </a:lnTo>
                  <a:lnTo>
                    <a:pt x="208" y="705"/>
                  </a:lnTo>
                  <a:lnTo>
                    <a:pt x="211" y="709"/>
                  </a:lnTo>
                  <a:lnTo>
                    <a:pt x="216" y="712"/>
                  </a:lnTo>
                  <a:lnTo>
                    <a:pt x="222" y="716"/>
                  </a:lnTo>
                  <a:lnTo>
                    <a:pt x="229" y="720"/>
                  </a:lnTo>
                  <a:lnTo>
                    <a:pt x="237" y="722"/>
                  </a:lnTo>
                  <a:lnTo>
                    <a:pt x="237" y="722"/>
                  </a:lnTo>
                  <a:close/>
                  <a:moveTo>
                    <a:pt x="264" y="769"/>
                  </a:moveTo>
                  <a:lnTo>
                    <a:pt x="264" y="831"/>
                  </a:lnTo>
                  <a:lnTo>
                    <a:pt x="264" y="831"/>
                  </a:lnTo>
                  <a:lnTo>
                    <a:pt x="272" y="830"/>
                  </a:lnTo>
                  <a:lnTo>
                    <a:pt x="278" y="828"/>
                  </a:lnTo>
                  <a:lnTo>
                    <a:pt x="284" y="825"/>
                  </a:lnTo>
                  <a:lnTo>
                    <a:pt x="289" y="822"/>
                  </a:lnTo>
                  <a:lnTo>
                    <a:pt x="292" y="818"/>
                  </a:lnTo>
                  <a:lnTo>
                    <a:pt x="295" y="813"/>
                  </a:lnTo>
                  <a:lnTo>
                    <a:pt x="297" y="807"/>
                  </a:lnTo>
                  <a:lnTo>
                    <a:pt x="297" y="802"/>
                  </a:lnTo>
                  <a:lnTo>
                    <a:pt x="297" y="801"/>
                  </a:lnTo>
                  <a:lnTo>
                    <a:pt x="297" y="801"/>
                  </a:lnTo>
                  <a:lnTo>
                    <a:pt x="297" y="796"/>
                  </a:lnTo>
                  <a:lnTo>
                    <a:pt x="296" y="790"/>
                  </a:lnTo>
                  <a:lnTo>
                    <a:pt x="294" y="787"/>
                  </a:lnTo>
                  <a:lnTo>
                    <a:pt x="290" y="782"/>
                  </a:lnTo>
                  <a:lnTo>
                    <a:pt x="286" y="778"/>
                  </a:lnTo>
                  <a:lnTo>
                    <a:pt x="280" y="776"/>
                  </a:lnTo>
                  <a:lnTo>
                    <a:pt x="273" y="772"/>
                  </a:lnTo>
                  <a:lnTo>
                    <a:pt x="264" y="769"/>
                  </a:lnTo>
                  <a:lnTo>
                    <a:pt x="264" y="769"/>
                  </a:lnTo>
                  <a:close/>
                  <a:moveTo>
                    <a:pt x="830" y="502"/>
                  </a:moveTo>
                  <a:lnTo>
                    <a:pt x="830" y="502"/>
                  </a:lnTo>
                  <a:lnTo>
                    <a:pt x="805" y="504"/>
                  </a:lnTo>
                  <a:lnTo>
                    <a:pt x="780" y="507"/>
                  </a:lnTo>
                  <a:lnTo>
                    <a:pt x="756" y="513"/>
                  </a:lnTo>
                  <a:lnTo>
                    <a:pt x="733" y="522"/>
                  </a:lnTo>
                  <a:lnTo>
                    <a:pt x="710" y="532"/>
                  </a:lnTo>
                  <a:lnTo>
                    <a:pt x="690" y="544"/>
                  </a:lnTo>
                  <a:lnTo>
                    <a:pt x="670" y="559"/>
                  </a:lnTo>
                  <a:lnTo>
                    <a:pt x="652" y="576"/>
                  </a:lnTo>
                  <a:lnTo>
                    <a:pt x="637" y="594"/>
                  </a:lnTo>
                  <a:lnTo>
                    <a:pt x="622" y="613"/>
                  </a:lnTo>
                  <a:lnTo>
                    <a:pt x="609" y="633"/>
                  </a:lnTo>
                  <a:lnTo>
                    <a:pt x="598" y="655"/>
                  </a:lnTo>
                  <a:lnTo>
                    <a:pt x="590" y="678"/>
                  </a:lnTo>
                  <a:lnTo>
                    <a:pt x="584" y="702"/>
                  </a:lnTo>
                  <a:lnTo>
                    <a:pt x="580" y="727"/>
                  </a:lnTo>
                  <a:lnTo>
                    <a:pt x="579" y="753"/>
                  </a:lnTo>
                  <a:lnTo>
                    <a:pt x="579" y="753"/>
                  </a:lnTo>
                  <a:lnTo>
                    <a:pt x="580" y="778"/>
                  </a:lnTo>
                  <a:lnTo>
                    <a:pt x="584" y="804"/>
                  </a:lnTo>
                  <a:lnTo>
                    <a:pt x="590" y="828"/>
                  </a:lnTo>
                  <a:lnTo>
                    <a:pt x="598" y="850"/>
                  </a:lnTo>
                  <a:lnTo>
                    <a:pt x="609" y="872"/>
                  </a:lnTo>
                  <a:lnTo>
                    <a:pt x="622" y="892"/>
                  </a:lnTo>
                  <a:lnTo>
                    <a:pt x="637" y="912"/>
                  </a:lnTo>
                  <a:lnTo>
                    <a:pt x="652" y="930"/>
                  </a:lnTo>
                  <a:lnTo>
                    <a:pt x="670" y="946"/>
                  </a:lnTo>
                  <a:lnTo>
                    <a:pt x="690" y="961"/>
                  </a:lnTo>
                  <a:lnTo>
                    <a:pt x="710" y="973"/>
                  </a:lnTo>
                  <a:lnTo>
                    <a:pt x="733" y="984"/>
                  </a:lnTo>
                  <a:lnTo>
                    <a:pt x="756" y="992"/>
                  </a:lnTo>
                  <a:lnTo>
                    <a:pt x="780" y="998"/>
                  </a:lnTo>
                  <a:lnTo>
                    <a:pt x="805" y="1002"/>
                  </a:lnTo>
                  <a:lnTo>
                    <a:pt x="830" y="1003"/>
                  </a:lnTo>
                  <a:lnTo>
                    <a:pt x="830" y="1003"/>
                  </a:lnTo>
                  <a:lnTo>
                    <a:pt x="855" y="1002"/>
                  </a:lnTo>
                  <a:lnTo>
                    <a:pt x="880" y="998"/>
                  </a:lnTo>
                  <a:lnTo>
                    <a:pt x="904" y="992"/>
                  </a:lnTo>
                  <a:lnTo>
                    <a:pt x="927" y="984"/>
                  </a:lnTo>
                  <a:lnTo>
                    <a:pt x="950" y="973"/>
                  </a:lnTo>
                  <a:lnTo>
                    <a:pt x="970" y="961"/>
                  </a:lnTo>
                  <a:lnTo>
                    <a:pt x="990" y="946"/>
                  </a:lnTo>
                  <a:lnTo>
                    <a:pt x="1008" y="930"/>
                  </a:lnTo>
                  <a:lnTo>
                    <a:pt x="1023" y="912"/>
                  </a:lnTo>
                  <a:lnTo>
                    <a:pt x="1038" y="892"/>
                  </a:lnTo>
                  <a:lnTo>
                    <a:pt x="1051" y="872"/>
                  </a:lnTo>
                  <a:lnTo>
                    <a:pt x="1062" y="850"/>
                  </a:lnTo>
                  <a:lnTo>
                    <a:pt x="1070" y="828"/>
                  </a:lnTo>
                  <a:lnTo>
                    <a:pt x="1076" y="804"/>
                  </a:lnTo>
                  <a:lnTo>
                    <a:pt x="1080" y="778"/>
                  </a:lnTo>
                  <a:lnTo>
                    <a:pt x="1081" y="753"/>
                  </a:lnTo>
                  <a:lnTo>
                    <a:pt x="1081" y="753"/>
                  </a:lnTo>
                  <a:lnTo>
                    <a:pt x="1080" y="727"/>
                  </a:lnTo>
                  <a:lnTo>
                    <a:pt x="1076" y="702"/>
                  </a:lnTo>
                  <a:lnTo>
                    <a:pt x="1070" y="678"/>
                  </a:lnTo>
                  <a:lnTo>
                    <a:pt x="1062" y="655"/>
                  </a:lnTo>
                  <a:lnTo>
                    <a:pt x="1051" y="633"/>
                  </a:lnTo>
                  <a:lnTo>
                    <a:pt x="1038" y="613"/>
                  </a:lnTo>
                  <a:lnTo>
                    <a:pt x="1023" y="594"/>
                  </a:lnTo>
                  <a:lnTo>
                    <a:pt x="1008" y="576"/>
                  </a:lnTo>
                  <a:lnTo>
                    <a:pt x="990" y="559"/>
                  </a:lnTo>
                  <a:lnTo>
                    <a:pt x="970" y="544"/>
                  </a:lnTo>
                  <a:lnTo>
                    <a:pt x="950" y="532"/>
                  </a:lnTo>
                  <a:lnTo>
                    <a:pt x="927" y="522"/>
                  </a:lnTo>
                  <a:lnTo>
                    <a:pt x="904" y="513"/>
                  </a:lnTo>
                  <a:lnTo>
                    <a:pt x="880" y="507"/>
                  </a:lnTo>
                  <a:lnTo>
                    <a:pt x="855" y="504"/>
                  </a:lnTo>
                  <a:lnTo>
                    <a:pt x="830" y="502"/>
                  </a:lnTo>
                  <a:lnTo>
                    <a:pt x="830" y="502"/>
                  </a:lnTo>
                  <a:close/>
                  <a:moveTo>
                    <a:pt x="830" y="966"/>
                  </a:moveTo>
                  <a:lnTo>
                    <a:pt x="830" y="966"/>
                  </a:lnTo>
                  <a:lnTo>
                    <a:pt x="808" y="964"/>
                  </a:lnTo>
                  <a:lnTo>
                    <a:pt x="787" y="962"/>
                  </a:lnTo>
                  <a:lnTo>
                    <a:pt x="766" y="956"/>
                  </a:lnTo>
                  <a:lnTo>
                    <a:pt x="747" y="949"/>
                  </a:lnTo>
                  <a:lnTo>
                    <a:pt x="728" y="940"/>
                  </a:lnTo>
                  <a:lnTo>
                    <a:pt x="711" y="930"/>
                  </a:lnTo>
                  <a:lnTo>
                    <a:pt x="694" y="918"/>
                  </a:lnTo>
                  <a:lnTo>
                    <a:pt x="679" y="903"/>
                  </a:lnTo>
                  <a:lnTo>
                    <a:pt x="666" y="888"/>
                  </a:lnTo>
                  <a:lnTo>
                    <a:pt x="654" y="872"/>
                  </a:lnTo>
                  <a:lnTo>
                    <a:pt x="643" y="854"/>
                  </a:lnTo>
                  <a:lnTo>
                    <a:pt x="633" y="836"/>
                  </a:lnTo>
                  <a:lnTo>
                    <a:pt x="626" y="816"/>
                  </a:lnTo>
                  <a:lnTo>
                    <a:pt x="621" y="795"/>
                  </a:lnTo>
                  <a:lnTo>
                    <a:pt x="618" y="775"/>
                  </a:lnTo>
                  <a:lnTo>
                    <a:pt x="616" y="753"/>
                  </a:lnTo>
                  <a:lnTo>
                    <a:pt x="616" y="753"/>
                  </a:lnTo>
                  <a:lnTo>
                    <a:pt x="618" y="730"/>
                  </a:lnTo>
                  <a:lnTo>
                    <a:pt x="621" y="710"/>
                  </a:lnTo>
                  <a:lnTo>
                    <a:pt x="626" y="690"/>
                  </a:lnTo>
                  <a:lnTo>
                    <a:pt x="633" y="669"/>
                  </a:lnTo>
                  <a:lnTo>
                    <a:pt x="643" y="651"/>
                  </a:lnTo>
                  <a:lnTo>
                    <a:pt x="654" y="633"/>
                  </a:lnTo>
                  <a:lnTo>
                    <a:pt x="666" y="618"/>
                  </a:lnTo>
                  <a:lnTo>
                    <a:pt x="679" y="602"/>
                  </a:lnTo>
                  <a:lnTo>
                    <a:pt x="694" y="589"/>
                  </a:lnTo>
                  <a:lnTo>
                    <a:pt x="711" y="576"/>
                  </a:lnTo>
                  <a:lnTo>
                    <a:pt x="728" y="565"/>
                  </a:lnTo>
                  <a:lnTo>
                    <a:pt x="747" y="556"/>
                  </a:lnTo>
                  <a:lnTo>
                    <a:pt x="766" y="549"/>
                  </a:lnTo>
                  <a:lnTo>
                    <a:pt x="787" y="544"/>
                  </a:lnTo>
                  <a:lnTo>
                    <a:pt x="808" y="541"/>
                  </a:lnTo>
                  <a:lnTo>
                    <a:pt x="830" y="540"/>
                  </a:lnTo>
                  <a:lnTo>
                    <a:pt x="830" y="540"/>
                  </a:lnTo>
                  <a:lnTo>
                    <a:pt x="852" y="541"/>
                  </a:lnTo>
                  <a:lnTo>
                    <a:pt x="873" y="544"/>
                  </a:lnTo>
                  <a:lnTo>
                    <a:pt x="894" y="549"/>
                  </a:lnTo>
                  <a:lnTo>
                    <a:pt x="913" y="556"/>
                  </a:lnTo>
                  <a:lnTo>
                    <a:pt x="932" y="565"/>
                  </a:lnTo>
                  <a:lnTo>
                    <a:pt x="949" y="576"/>
                  </a:lnTo>
                  <a:lnTo>
                    <a:pt x="966" y="589"/>
                  </a:lnTo>
                  <a:lnTo>
                    <a:pt x="980" y="602"/>
                  </a:lnTo>
                  <a:lnTo>
                    <a:pt x="994" y="618"/>
                  </a:lnTo>
                  <a:lnTo>
                    <a:pt x="1006" y="633"/>
                  </a:lnTo>
                  <a:lnTo>
                    <a:pt x="1017" y="651"/>
                  </a:lnTo>
                  <a:lnTo>
                    <a:pt x="1027" y="669"/>
                  </a:lnTo>
                  <a:lnTo>
                    <a:pt x="1034" y="690"/>
                  </a:lnTo>
                  <a:lnTo>
                    <a:pt x="1039" y="710"/>
                  </a:lnTo>
                  <a:lnTo>
                    <a:pt x="1042" y="730"/>
                  </a:lnTo>
                  <a:lnTo>
                    <a:pt x="1044" y="753"/>
                  </a:lnTo>
                  <a:lnTo>
                    <a:pt x="1044" y="753"/>
                  </a:lnTo>
                  <a:lnTo>
                    <a:pt x="1042" y="775"/>
                  </a:lnTo>
                  <a:lnTo>
                    <a:pt x="1039" y="795"/>
                  </a:lnTo>
                  <a:lnTo>
                    <a:pt x="1034" y="816"/>
                  </a:lnTo>
                  <a:lnTo>
                    <a:pt x="1027" y="836"/>
                  </a:lnTo>
                  <a:lnTo>
                    <a:pt x="1017" y="854"/>
                  </a:lnTo>
                  <a:lnTo>
                    <a:pt x="1006" y="872"/>
                  </a:lnTo>
                  <a:lnTo>
                    <a:pt x="994" y="888"/>
                  </a:lnTo>
                  <a:lnTo>
                    <a:pt x="980" y="903"/>
                  </a:lnTo>
                  <a:lnTo>
                    <a:pt x="966" y="918"/>
                  </a:lnTo>
                  <a:lnTo>
                    <a:pt x="949" y="930"/>
                  </a:lnTo>
                  <a:lnTo>
                    <a:pt x="932" y="940"/>
                  </a:lnTo>
                  <a:lnTo>
                    <a:pt x="913" y="949"/>
                  </a:lnTo>
                  <a:lnTo>
                    <a:pt x="894" y="956"/>
                  </a:lnTo>
                  <a:lnTo>
                    <a:pt x="873" y="962"/>
                  </a:lnTo>
                  <a:lnTo>
                    <a:pt x="852" y="964"/>
                  </a:lnTo>
                  <a:lnTo>
                    <a:pt x="830" y="966"/>
                  </a:lnTo>
                  <a:lnTo>
                    <a:pt x="830" y="966"/>
                  </a:lnTo>
                  <a:close/>
                  <a:moveTo>
                    <a:pt x="1026" y="753"/>
                  </a:moveTo>
                  <a:lnTo>
                    <a:pt x="1026" y="753"/>
                  </a:lnTo>
                  <a:lnTo>
                    <a:pt x="1024" y="772"/>
                  </a:lnTo>
                  <a:lnTo>
                    <a:pt x="1021" y="792"/>
                  </a:lnTo>
                  <a:lnTo>
                    <a:pt x="1016" y="811"/>
                  </a:lnTo>
                  <a:lnTo>
                    <a:pt x="1010" y="829"/>
                  </a:lnTo>
                  <a:lnTo>
                    <a:pt x="1002" y="846"/>
                  </a:lnTo>
                  <a:lnTo>
                    <a:pt x="992" y="861"/>
                  </a:lnTo>
                  <a:lnTo>
                    <a:pt x="980" y="877"/>
                  </a:lnTo>
                  <a:lnTo>
                    <a:pt x="968" y="890"/>
                  </a:lnTo>
                  <a:lnTo>
                    <a:pt x="954" y="903"/>
                  </a:lnTo>
                  <a:lnTo>
                    <a:pt x="939" y="914"/>
                  </a:lnTo>
                  <a:lnTo>
                    <a:pt x="922" y="925"/>
                  </a:lnTo>
                  <a:lnTo>
                    <a:pt x="906" y="932"/>
                  </a:lnTo>
                  <a:lnTo>
                    <a:pt x="888" y="939"/>
                  </a:lnTo>
                  <a:lnTo>
                    <a:pt x="870" y="944"/>
                  </a:lnTo>
                  <a:lnTo>
                    <a:pt x="850" y="946"/>
                  </a:lnTo>
                  <a:lnTo>
                    <a:pt x="830" y="948"/>
                  </a:lnTo>
                  <a:lnTo>
                    <a:pt x="830" y="948"/>
                  </a:lnTo>
                  <a:lnTo>
                    <a:pt x="810" y="946"/>
                  </a:lnTo>
                  <a:lnTo>
                    <a:pt x="790" y="944"/>
                  </a:lnTo>
                  <a:lnTo>
                    <a:pt x="772" y="939"/>
                  </a:lnTo>
                  <a:lnTo>
                    <a:pt x="754" y="932"/>
                  </a:lnTo>
                  <a:lnTo>
                    <a:pt x="738" y="925"/>
                  </a:lnTo>
                  <a:lnTo>
                    <a:pt x="721" y="914"/>
                  </a:lnTo>
                  <a:lnTo>
                    <a:pt x="706" y="903"/>
                  </a:lnTo>
                  <a:lnTo>
                    <a:pt x="692" y="890"/>
                  </a:lnTo>
                  <a:lnTo>
                    <a:pt x="680" y="877"/>
                  </a:lnTo>
                  <a:lnTo>
                    <a:pt x="668" y="861"/>
                  </a:lnTo>
                  <a:lnTo>
                    <a:pt x="658" y="846"/>
                  </a:lnTo>
                  <a:lnTo>
                    <a:pt x="650" y="829"/>
                  </a:lnTo>
                  <a:lnTo>
                    <a:pt x="644" y="811"/>
                  </a:lnTo>
                  <a:lnTo>
                    <a:pt x="639" y="792"/>
                  </a:lnTo>
                  <a:lnTo>
                    <a:pt x="636" y="772"/>
                  </a:lnTo>
                  <a:lnTo>
                    <a:pt x="634" y="753"/>
                  </a:lnTo>
                  <a:lnTo>
                    <a:pt x="634" y="753"/>
                  </a:lnTo>
                  <a:lnTo>
                    <a:pt x="636" y="733"/>
                  </a:lnTo>
                  <a:lnTo>
                    <a:pt x="639" y="714"/>
                  </a:lnTo>
                  <a:lnTo>
                    <a:pt x="644" y="694"/>
                  </a:lnTo>
                  <a:lnTo>
                    <a:pt x="650" y="676"/>
                  </a:lnTo>
                  <a:lnTo>
                    <a:pt x="658" y="660"/>
                  </a:lnTo>
                  <a:lnTo>
                    <a:pt x="668" y="644"/>
                  </a:lnTo>
                  <a:lnTo>
                    <a:pt x="680" y="628"/>
                  </a:lnTo>
                  <a:lnTo>
                    <a:pt x="692" y="615"/>
                  </a:lnTo>
                  <a:lnTo>
                    <a:pt x="706" y="602"/>
                  </a:lnTo>
                  <a:lnTo>
                    <a:pt x="721" y="591"/>
                  </a:lnTo>
                  <a:lnTo>
                    <a:pt x="738" y="582"/>
                  </a:lnTo>
                  <a:lnTo>
                    <a:pt x="754" y="573"/>
                  </a:lnTo>
                  <a:lnTo>
                    <a:pt x="772" y="566"/>
                  </a:lnTo>
                  <a:lnTo>
                    <a:pt x="790" y="561"/>
                  </a:lnTo>
                  <a:lnTo>
                    <a:pt x="810" y="559"/>
                  </a:lnTo>
                  <a:lnTo>
                    <a:pt x="830" y="558"/>
                  </a:lnTo>
                  <a:lnTo>
                    <a:pt x="830" y="558"/>
                  </a:lnTo>
                  <a:lnTo>
                    <a:pt x="850" y="559"/>
                  </a:lnTo>
                  <a:lnTo>
                    <a:pt x="870" y="561"/>
                  </a:lnTo>
                  <a:lnTo>
                    <a:pt x="888" y="566"/>
                  </a:lnTo>
                  <a:lnTo>
                    <a:pt x="906" y="573"/>
                  </a:lnTo>
                  <a:lnTo>
                    <a:pt x="922" y="582"/>
                  </a:lnTo>
                  <a:lnTo>
                    <a:pt x="939" y="591"/>
                  </a:lnTo>
                  <a:lnTo>
                    <a:pt x="954" y="602"/>
                  </a:lnTo>
                  <a:lnTo>
                    <a:pt x="968" y="615"/>
                  </a:lnTo>
                  <a:lnTo>
                    <a:pt x="980" y="628"/>
                  </a:lnTo>
                  <a:lnTo>
                    <a:pt x="992" y="644"/>
                  </a:lnTo>
                  <a:lnTo>
                    <a:pt x="1002" y="660"/>
                  </a:lnTo>
                  <a:lnTo>
                    <a:pt x="1010" y="676"/>
                  </a:lnTo>
                  <a:lnTo>
                    <a:pt x="1016" y="694"/>
                  </a:lnTo>
                  <a:lnTo>
                    <a:pt x="1021" y="714"/>
                  </a:lnTo>
                  <a:lnTo>
                    <a:pt x="1024" y="733"/>
                  </a:lnTo>
                  <a:lnTo>
                    <a:pt x="1026" y="753"/>
                  </a:lnTo>
                  <a:lnTo>
                    <a:pt x="1026" y="753"/>
                  </a:lnTo>
                  <a:close/>
                  <a:moveTo>
                    <a:pt x="921" y="670"/>
                  </a:moveTo>
                  <a:lnTo>
                    <a:pt x="921" y="670"/>
                  </a:lnTo>
                  <a:lnTo>
                    <a:pt x="914" y="661"/>
                  </a:lnTo>
                  <a:lnTo>
                    <a:pt x="906" y="652"/>
                  </a:lnTo>
                  <a:lnTo>
                    <a:pt x="897" y="644"/>
                  </a:lnTo>
                  <a:lnTo>
                    <a:pt x="888" y="638"/>
                  </a:lnTo>
                  <a:lnTo>
                    <a:pt x="877" y="632"/>
                  </a:lnTo>
                  <a:lnTo>
                    <a:pt x="865" y="628"/>
                  </a:lnTo>
                  <a:lnTo>
                    <a:pt x="850" y="626"/>
                  </a:lnTo>
                  <a:lnTo>
                    <a:pt x="836" y="625"/>
                  </a:lnTo>
                  <a:lnTo>
                    <a:pt x="836" y="625"/>
                  </a:lnTo>
                  <a:lnTo>
                    <a:pt x="826" y="625"/>
                  </a:lnTo>
                  <a:lnTo>
                    <a:pt x="818" y="626"/>
                  </a:lnTo>
                  <a:lnTo>
                    <a:pt x="810" y="628"/>
                  </a:lnTo>
                  <a:lnTo>
                    <a:pt x="801" y="631"/>
                  </a:lnTo>
                  <a:lnTo>
                    <a:pt x="793" y="634"/>
                  </a:lnTo>
                  <a:lnTo>
                    <a:pt x="786" y="638"/>
                  </a:lnTo>
                  <a:lnTo>
                    <a:pt x="772" y="648"/>
                  </a:lnTo>
                  <a:lnTo>
                    <a:pt x="760" y="660"/>
                  </a:lnTo>
                  <a:lnTo>
                    <a:pt x="751" y="673"/>
                  </a:lnTo>
                  <a:lnTo>
                    <a:pt x="742" y="688"/>
                  </a:lnTo>
                  <a:lnTo>
                    <a:pt x="736" y="706"/>
                  </a:lnTo>
                  <a:lnTo>
                    <a:pt x="703" y="706"/>
                  </a:lnTo>
                  <a:lnTo>
                    <a:pt x="703" y="735"/>
                  </a:lnTo>
                  <a:lnTo>
                    <a:pt x="730" y="735"/>
                  </a:lnTo>
                  <a:lnTo>
                    <a:pt x="730" y="735"/>
                  </a:lnTo>
                  <a:lnTo>
                    <a:pt x="729" y="744"/>
                  </a:lnTo>
                  <a:lnTo>
                    <a:pt x="729" y="752"/>
                  </a:lnTo>
                  <a:lnTo>
                    <a:pt x="729" y="752"/>
                  </a:lnTo>
                  <a:lnTo>
                    <a:pt x="730" y="765"/>
                  </a:lnTo>
                  <a:lnTo>
                    <a:pt x="703" y="765"/>
                  </a:lnTo>
                  <a:lnTo>
                    <a:pt x="703" y="795"/>
                  </a:lnTo>
                  <a:lnTo>
                    <a:pt x="735" y="795"/>
                  </a:lnTo>
                  <a:lnTo>
                    <a:pt x="735" y="795"/>
                  </a:lnTo>
                  <a:lnTo>
                    <a:pt x="741" y="813"/>
                  </a:lnTo>
                  <a:lnTo>
                    <a:pt x="750" y="830"/>
                  </a:lnTo>
                  <a:lnTo>
                    <a:pt x="759" y="843"/>
                  </a:lnTo>
                  <a:lnTo>
                    <a:pt x="765" y="850"/>
                  </a:lnTo>
                  <a:lnTo>
                    <a:pt x="771" y="855"/>
                  </a:lnTo>
                  <a:lnTo>
                    <a:pt x="778" y="861"/>
                  </a:lnTo>
                  <a:lnTo>
                    <a:pt x="786" y="866"/>
                  </a:lnTo>
                  <a:lnTo>
                    <a:pt x="793" y="870"/>
                  </a:lnTo>
                  <a:lnTo>
                    <a:pt x="801" y="873"/>
                  </a:lnTo>
                  <a:lnTo>
                    <a:pt x="810" y="876"/>
                  </a:lnTo>
                  <a:lnTo>
                    <a:pt x="818" y="877"/>
                  </a:lnTo>
                  <a:lnTo>
                    <a:pt x="828" y="878"/>
                  </a:lnTo>
                  <a:lnTo>
                    <a:pt x="837" y="879"/>
                  </a:lnTo>
                  <a:lnTo>
                    <a:pt x="837" y="879"/>
                  </a:lnTo>
                  <a:lnTo>
                    <a:pt x="852" y="878"/>
                  </a:lnTo>
                  <a:lnTo>
                    <a:pt x="865" y="876"/>
                  </a:lnTo>
                  <a:lnTo>
                    <a:pt x="876" y="871"/>
                  </a:lnTo>
                  <a:lnTo>
                    <a:pt x="886" y="865"/>
                  </a:lnTo>
                  <a:lnTo>
                    <a:pt x="897" y="858"/>
                  </a:lnTo>
                  <a:lnTo>
                    <a:pt x="906" y="849"/>
                  </a:lnTo>
                  <a:lnTo>
                    <a:pt x="914" y="840"/>
                  </a:lnTo>
                  <a:lnTo>
                    <a:pt x="922" y="829"/>
                  </a:lnTo>
                  <a:lnTo>
                    <a:pt x="891" y="806"/>
                  </a:lnTo>
                  <a:lnTo>
                    <a:pt x="891" y="806"/>
                  </a:lnTo>
                  <a:lnTo>
                    <a:pt x="879" y="820"/>
                  </a:lnTo>
                  <a:lnTo>
                    <a:pt x="873" y="826"/>
                  </a:lnTo>
                  <a:lnTo>
                    <a:pt x="867" y="831"/>
                  </a:lnTo>
                  <a:lnTo>
                    <a:pt x="860" y="835"/>
                  </a:lnTo>
                  <a:lnTo>
                    <a:pt x="853" y="837"/>
                  </a:lnTo>
                  <a:lnTo>
                    <a:pt x="846" y="840"/>
                  </a:lnTo>
                  <a:lnTo>
                    <a:pt x="837" y="840"/>
                  </a:lnTo>
                  <a:lnTo>
                    <a:pt x="837" y="840"/>
                  </a:lnTo>
                  <a:lnTo>
                    <a:pt x="828" y="840"/>
                  </a:lnTo>
                  <a:lnTo>
                    <a:pt x="818" y="837"/>
                  </a:lnTo>
                  <a:lnTo>
                    <a:pt x="810" y="834"/>
                  </a:lnTo>
                  <a:lnTo>
                    <a:pt x="802" y="828"/>
                  </a:lnTo>
                  <a:lnTo>
                    <a:pt x="795" y="822"/>
                  </a:lnTo>
                  <a:lnTo>
                    <a:pt x="789" y="814"/>
                  </a:lnTo>
                  <a:lnTo>
                    <a:pt x="784" y="805"/>
                  </a:lnTo>
                  <a:lnTo>
                    <a:pt x="780" y="795"/>
                  </a:lnTo>
                  <a:lnTo>
                    <a:pt x="856" y="795"/>
                  </a:lnTo>
                  <a:lnTo>
                    <a:pt x="856" y="765"/>
                  </a:lnTo>
                  <a:lnTo>
                    <a:pt x="774" y="765"/>
                  </a:lnTo>
                  <a:lnTo>
                    <a:pt x="774" y="765"/>
                  </a:lnTo>
                  <a:lnTo>
                    <a:pt x="774" y="751"/>
                  </a:lnTo>
                  <a:lnTo>
                    <a:pt x="774" y="751"/>
                  </a:lnTo>
                  <a:lnTo>
                    <a:pt x="774" y="735"/>
                  </a:lnTo>
                  <a:lnTo>
                    <a:pt x="856" y="735"/>
                  </a:lnTo>
                  <a:lnTo>
                    <a:pt x="856" y="706"/>
                  </a:lnTo>
                  <a:lnTo>
                    <a:pt x="781" y="706"/>
                  </a:lnTo>
                  <a:lnTo>
                    <a:pt x="781" y="706"/>
                  </a:lnTo>
                  <a:lnTo>
                    <a:pt x="784" y="697"/>
                  </a:lnTo>
                  <a:lnTo>
                    <a:pt x="789" y="688"/>
                  </a:lnTo>
                  <a:lnTo>
                    <a:pt x="795" y="681"/>
                  </a:lnTo>
                  <a:lnTo>
                    <a:pt x="802" y="675"/>
                  </a:lnTo>
                  <a:lnTo>
                    <a:pt x="810" y="669"/>
                  </a:lnTo>
                  <a:lnTo>
                    <a:pt x="817" y="666"/>
                  </a:lnTo>
                  <a:lnTo>
                    <a:pt x="825" y="664"/>
                  </a:lnTo>
                  <a:lnTo>
                    <a:pt x="835" y="663"/>
                  </a:lnTo>
                  <a:lnTo>
                    <a:pt x="835" y="663"/>
                  </a:lnTo>
                  <a:lnTo>
                    <a:pt x="843" y="663"/>
                  </a:lnTo>
                  <a:lnTo>
                    <a:pt x="852" y="666"/>
                  </a:lnTo>
                  <a:lnTo>
                    <a:pt x="859" y="668"/>
                  </a:lnTo>
                  <a:lnTo>
                    <a:pt x="865" y="672"/>
                  </a:lnTo>
                  <a:lnTo>
                    <a:pt x="871" y="676"/>
                  </a:lnTo>
                  <a:lnTo>
                    <a:pt x="877" y="681"/>
                  </a:lnTo>
                  <a:lnTo>
                    <a:pt x="889" y="696"/>
                  </a:lnTo>
                  <a:lnTo>
                    <a:pt x="921" y="670"/>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nvGrpSpPr>
            <p:cNvPr id="99" name="グループ化 111"/>
            <p:cNvGrpSpPr/>
            <p:nvPr/>
          </p:nvGrpSpPr>
          <p:grpSpPr>
            <a:xfrm>
              <a:off x="2742114" y="3795358"/>
              <a:ext cx="1141843" cy="1141843"/>
              <a:chOff x="833902" y="3111282"/>
              <a:chExt cx="1141843" cy="1141843"/>
            </a:xfrm>
          </p:grpSpPr>
          <p:sp>
            <p:nvSpPr>
              <p:cNvPr id="100" name="ドーナツ 99"/>
              <p:cNvSpPr/>
              <p:nvPr/>
            </p:nvSpPr>
            <p:spPr>
              <a:xfrm>
                <a:off x="833902" y="3111282"/>
                <a:ext cx="1141843" cy="1141843"/>
              </a:xfrm>
              <a:prstGeom prst="donut">
                <a:avLst>
                  <a:gd name="adj" fmla="val 4240"/>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1" name="テキスト ボックス 100"/>
              <p:cNvSpPr txBox="1"/>
              <p:nvPr/>
            </p:nvSpPr>
            <p:spPr bwMode="black">
              <a:xfrm>
                <a:off x="1210093" y="3907940"/>
                <a:ext cx="406752" cy="244050"/>
              </a:xfrm>
              <a:prstGeom prst="rect">
                <a:avLst/>
              </a:prstGeom>
            </p:spPr>
            <p:txBody>
              <a:bodyPr wrap="none" lIns="0" tIns="0" rIns="0" bIns="0" rtlCol="0" anchor="t" anchorCtr="0">
                <a:spAutoFit/>
              </a:bodyPr>
              <a:lstStyle/>
              <a:p>
                <a:pPr marL="0" marR="0" lvl="0" indent="0" algn="ctr" defTabSz="685766" eaLnBrk="1" fontAlgn="auto" latinLnBrk="0" hangingPunct="1">
                  <a:lnSpc>
                    <a:spcPct val="100000"/>
                  </a:lnSpc>
                  <a:spcBef>
                    <a:spcPts val="0"/>
                  </a:spcBef>
                  <a:spcAft>
                    <a:spcPts val="0"/>
                  </a:spcAft>
                  <a:buClrTx/>
                  <a:buSzTx/>
                  <a:buFontTx/>
                  <a:buNone/>
                  <a:tabLst/>
                  <a:defRPr/>
                </a:pPr>
                <a:r>
                  <a:rPr kumimoji="0" lang="ja-JP" altLang="en-US" sz="1500" i="0" u="none" strike="noStrike" kern="0" cap="none" spc="0" normalizeH="0" baseline="0" noProof="0">
                    <a:ln>
                      <a:noFill/>
                    </a:ln>
                    <a:solidFill>
                      <a:srgbClr val="54C2F0"/>
                    </a:solidFill>
                    <a:effectLst/>
                    <a:uLnTx/>
                    <a:uFill>
                      <a:solidFill>
                        <a:srgbClr val="FFC000"/>
                      </a:solidFill>
                    </a:uFill>
                    <a:latin typeface="メイリオ" pitchFamily="50" charset="-128"/>
                    <a:ea typeface="メイリオ" pitchFamily="50" charset="-128"/>
                    <a:cs typeface="メイリオ" pitchFamily="50" charset="-128"/>
                  </a:rPr>
                  <a:t>会計</a:t>
                </a:r>
                <a:endParaRPr kumimoji="0" lang="en-US" altLang="ja-JP" sz="1500" i="0" u="none" strike="noStrike" kern="0" cap="none" spc="0" normalizeH="0" baseline="0" noProof="0">
                  <a:ln>
                    <a:noFill/>
                  </a:ln>
                  <a:solidFill>
                    <a:srgbClr val="54C2F0"/>
                  </a:solidFill>
                  <a:effectLst/>
                  <a:uLnTx/>
                  <a:uFill>
                    <a:solidFill>
                      <a:srgbClr val="FFC000"/>
                    </a:solidFill>
                  </a:uFill>
                  <a:latin typeface="メイリオ" pitchFamily="50" charset="-128"/>
                  <a:ea typeface="メイリオ" pitchFamily="50" charset="-128"/>
                  <a:cs typeface="メイリオ" pitchFamily="50" charset="-128"/>
                </a:endParaRPr>
              </a:p>
            </p:txBody>
          </p:sp>
        </p:grpSp>
      </p:grpSp>
      <p:grpSp>
        <p:nvGrpSpPr>
          <p:cNvPr id="102" name="グループ化 101"/>
          <p:cNvGrpSpPr/>
          <p:nvPr/>
        </p:nvGrpSpPr>
        <p:grpSpPr>
          <a:xfrm>
            <a:off x="280948" y="3442156"/>
            <a:ext cx="970468" cy="970468"/>
            <a:chOff x="108132" y="4509240"/>
            <a:chExt cx="1080000" cy="1080000"/>
          </a:xfrm>
          <a:solidFill>
            <a:srgbClr val="F9BE00"/>
          </a:solidFill>
        </p:grpSpPr>
        <p:grpSp>
          <p:nvGrpSpPr>
            <p:cNvPr id="103" name="グループ化 102"/>
            <p:cNvGrpSpPr/>
            <p:nvPr/>
          </p:nvGrpSpPr>
          <p:grpSpPr>
            <a:xfrm>
              <a:off x="108132" y="4509240"/>
              <a:ext cx="1080000" cy="1080000"/>
              <a:chOff x="833897" y="3111282"/>
              <a:chExt cx="1141843" cy="1141843"/>
            </a:xfrm>
            <a:grpFill/>
          </p:grpSpPr>
          <p:sp>
            <p:nvSpPr>
              <p:cNvPr id="111" name="ドーナツ 110"/>
              <p:cNvSpPr/>
              <p:nvPr/>
            </p:nvSpPr>
            <p:spPr>
              <a:xfrm>
                <a:off x="833897" y="3111282"/>
                <a:ext cx="1141843" cy="1141843"/>
              </a:xfrm>
              <a:prstGeom prst="donut">
                <a:avLst>
                  <a:gd name="adj" fmla="val 424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2" name="テキスト ボックス 111"/>
              <p:cNvSpPr txBox="1"/>
              <p:nvPr/>
            </p:nvSpPr>
            <p:spPr bwMode="black">
              <a:xfrm>
                <a:off x="972216" y="3796464"/>
                <a:ext cx="813502" cy="244050"/>
              </a:xfrm>
              <a:prstGeom prst="rect">
                <a:avLst/>
              </a:prstGeom>
              <a:noFill/>
            </p:spPr>
            <p:txBody>
              <a:bodyPr wrap="none" lIns="0" tIns="0" rIns="0" bIns="0" rtlCol="0" anchor="t" anchorCtr="0">
                <a:spAutoFit/>
              </a:bodyPr>
              <a:lstStyle/>
              <a:p>
                <a:pPr marL="0" marR="0" lvl="0" indent="0" algn="ctr" defTabSz="685766" eaLnBrk="1" fontAlgn="auto" latinLnBrk="0" hangingPunct="1">
                  <a:lnSpc>
                    <a:spcPct val="100000"/>
                  </a:lnSpc>
                  <a:spcBef>
                    <a:spcPts val="0"/>
                  </a:spcBef>
                  <a:spcAft>
                    <a:spcPts val="0"/>
                  </a:spcAft>
                  <a:buClrTx/>
                  <a:buSzTx/>
                  <a:buFontTx/>
                  <a:buNone/>
                  <a:tabLst/>
                  <a:defRPr/>
                </a:pPr>
                <a:r>
                  <a:rPr kumimoji="0" lang="ja-JP" altLang="en-US" sz="1500" i="0" u="none" strike="noStrike" kern="0" cap="none" spc="0" normalizeH="0" baseline="0" noProof="0">
                    <a:ln>
                      <a:noFill/>
                    </a:ln>
                    <a:solidFill>
                      <a:srgbClr val="F9BE00"/>
                    </a:solidFill>
                    <a:effectLst/>
                    <a:uLnTx/>
                    <a:uFill>
                      <a:solidFill>
                        <a:srgbClr val="FFC000"/>
                      </a:solidFill>
                    </a:uFill>
                    <a:latin typeface="メイリオ" pitchFamily="50" charset="-128"/>
                    <a:ea typeface="メイリオ" pitchFamily="50" charset="-128"/>
                    <a:cs typeface="メイリオ" pitchFamily="50" charset="-128"/>
                  </a:rPr>
                  <a:t>人事管理</a:t>
                </a:r>
                <a:endParaRPr kumimoji="0" lang="en-US" altLang="ja-JP" sz="1500" i="0" u="none" strike="noStrike" kern="0" cap="none" spc="0" normalizeH="0" baseline="0" noProof="0">
                  <a:ln>
                    <a:noFill/>
                  </a:ln>
                  <a:solidFill>
                    <a:srgbClr val="F9BE00"/>
                  </a:solidFill>
                  <a:effectLst/>
                  <a:uLnTx/>
                  <a:uFill>
                    <a:solidFill>
                      <a:srgbClr val="FFC000"/>
                    </a:solidFill>
                  </a:uFill>
                  <a:latin typeface="メイリオ" pitchFamily="50" charset="-128"/>
                  <a:ea typeface="メイリオ" pitchFamily="50" charset="-128"/>
                  <a:cs typeface="メイリオ" pitchFamily="50" charset="-128"/>
                </a:endParaRPr>
              </a:p>
            </p:txBody>
          </p:sp>
        </p:grpSp>
        <p:grpSp>
          <p:nvGrpSpPr>
            <p:cNvPr id="104" name="グループ化 103"/>
            <p:cNvGrpSpPr/>
            <p:nvPr/>
          </p:nvGrpSpPr>
          <p:grpSpPr>
            <a:xfrm>
              <a:off x="431540" y="4678245"/>
              <a:ext cx="412457" cy="406939"/>
              <a:chOff x="1535113" y="649288"/>
              <a:chExt cx="381000" cy="381000"/>
            </a:xfrm>
            <a:grpFill/>
          </p:grpSpPr>
          <p:sp>
            <p:nvSpPr>
              <p:cNvPr id="105" name="Freeform 108"/>
              <p:cNvSpPr>
                <a:spLocks/>
              </p:cNvSpPr>
              <p:nvPr/>
            </p:nvSpPr>
            <p:spPr bwMode="auto">
              <a:xfrm>
                <a:off x="1560513" y="661988"/>
                <a:ext cx="60325" cy="73025"/>
              </a:xfrm>
              <a:custGeom>
                <a:avLst/>
                <a:gdLst/>
                <a:ahLst/>
                <a:cxnLst>
                  <a:cxn ang="0">
                    <a:pos x="6" y="32"/>
                  </a:cxn>
                  <a:cxn ang="0">
                    <a:pos x="6" y="32"/>
                  </a:cxn>
                  <a:cxn ang="0">
                    <a:pos x="6" y="38"/>
                  </a:cxn>
                  <a:cxn ang="0">
                    <a:pos x="10" y="42"/>
                  </a:cxn>
                  <a:cxn ang="0">
                    <a:pos x="14" y="46"/>
                  </a:cxn>
                  <a:cxn ang="0">
                    <a:pos x="18" y="46"/>
                  </a:cxn>
                  <a:cxn ang="0">
                    <a:pos x="18" y="46"/>
                  </a:cxn>
                  <a:cxn ang="0">
                    <a:pos x="24" y="46"/>
                  </a:cxn>
                  <a:cxn ang="0">
                    <a:pos x="28" y="42"/>
                  </a:cxn>
                  <a:cxn ang="0">
                    <a:pos x="30" y="38"/>
                  </a:cxn>
                  <a:cxn ang="0">
                    <a:pos x="32" y="32"/>
                  </a:cxn>
                  <a:cxn ang="0">
                    <a:pos x="32" y="32"/>
                  </a:cxn>
                  <a:cxn ang="0">
                    <a:pos x="36" y="32"/>
                  </a:cxn>
                  <a:cxn ang="0">
                    <a:pos x="38" y="28"/>
                  </a:cxn>
                  <a:cxn ang="0">
                    <a:pos x="38" y="28"/>
                  </a:cxn>
                  <a:cxn ang="0">
                    <a:pos x="36" y="24"/>
                  </a:cxn>
                  <a:cxn ang="0">
                    <a:pos x="34" y="22"/>
                  </a:cxn>
                  <a:cxn ang="0">
                    <a:pos x="34" y="14"/>
                  </a:cxn>
                  <a:cxn ang="0">
                    <a:pos x="34" y="14"/>
                  </a:cxn>
                  <a:cxn ang="0">
                    <a:pos x="34" y="8"/>
                  </a:cxn>
                  <a:cxn ang="0">
                    <a:pos x="30" y="4"/>
                  </a:cxn>
                  <a:cxn ang="0">
                    <a:pos x="26" y="2"/>
                  </a:cxn>
                  <a:cxn ang="0">
                    <a:pos x="18" y="0"/>
                  </a:cxn>
                  <a:cxn ang="0">
                    <a:pos x="18" y="0"/>
                  </a:cxn>
                  <a:cxn ang="0">
                    <a:pos x="12" y="2"/>
                  </a:cxn>
                  <a:cxn ang="0">
                    <a:pos x="6" y="4"/>
                  </a:cxn>
                  <a:cxn ang="0">
                    <a:pos x="4" y="8"/>
                  </a:cxn>
                  <a:cxn ang="0">
                    <a:pos x="2" y="14"/>
                  </a:cxn>
                  <a:cxn ang="0">
                    <a:pos x="4" y="22"/>
                  </a:cxn>
                  <a:cxn ang="0">
                    <a:pos x="4" y="22"/>
                  </a:cxn>
                  <a:cxn ang="0">
                    <a:pos x="0" y="24"/>
                  </a:cxn>
                  <a:cxn ang="0">
                    <a:pos x="0" y="28"/>
                  </a:cxn>
                  <a:cxn ang="0">
                    <a:pos x="0" y="28"/>
                  </a:cxn>
                  <a:cxn ang="0">
                    <a:pos x="2" y="32"/>
                  </a:cxn>
                  <a:cxn ang="0">
                    <a:pos x="6" y="32"/>
                  </a:cxn>
                  <a:cxn ang="0">
                    <a:pos x="6" y="32"/>
                  </a:cxn>
                </a:cxnLst>
                <a:rect l="0" t="0" r="r" b="b"/>
                <a:pathLst>
                  <a:path w="38" h="46">
                    <a:moveTo>
                      <a:pt x="6" y="32"/>
                    </a:moveTo>
                    <a:lnTo>
                      <a:pt x="6" y="32"/>
                    </a:lnTo>
                    <a:lnTo>
                      <a:pt x="6" y="38"/>
                    </a:lnTo>
                    <a:lnTo>
                      <a:pt x="10" y="42"/>
                    </a:lnTo>
                    <a:lnTo>
                      <a:pt x="14" y="46"/>
                    </a:lnTo>
                    <a:lnTo>
                      <a:pt x="18" y="46"/>
                    </a:lnTo>
                    <a:lnTo>
                      <a:pt x="18" y="46"/>
                    </a:lnTo>
                    <a:lnTo>
                      <a:pt x="24" y="46"/>
                    </a:lnTo>
                    <a:lnTo>
                      <a:pt x="28" y="42"/>
                    </a:lnTo>
                    <a:lnTo>
                      <a:pt x="30" y="38"/>
                    </a:lnTo>
                    <a:lnTo>
                      <a:pt x="32" y="32"/>
                    </a:lnTo>
                    <a:lnTo>
                      <a:pt x="32" y="32"/>
                    </a:lnTo>
                    <a:lnTo>
                      <a:pt x="36" y="32"/>
                    </a:lnTo>
                    <a:lnTo>
                      <a:pt x="38" y="28"/>
                    </a:lnTo>
                    <a:lnTo>
                      <a:pt x="38" y="28"/>
                    </a:lnTo>
                    <a:lnTo>
                      <a:pt x="36" y="24"/>
                    </a:lnTo>
                    <a:lnTo>
                      <a:pt x="34" y="22"/>
                    </a:lnTo>
                    <a:lnTo>
                      <a:pt x="34" y="14"/>
                    </a:lnTo>
                    <a:lnTo>
                      <a:pt x="34" y="14"/>
                    </a:lnTo>
                    <a:lnTo>
                      <a:pt x="34" y="8"/>
                    </a:lnTo>
                    <a:lnTo>
                      <a:pt x="30" y="4"/>
                    </a:lnTo>
                    <a:lnTo>
                      <a:pt x="26" y="2"/>
                    </a:lnTo>
                    <a:lnTo>
                      <a:pt x="18" y="0"/>
                    </a:lnTo>
                    <a:lnTo>
                      <a:pt x="18" y="0"/>
                    </a:lnTo>
                    <a:lnTo>
                      <a:pt x="12" y="2"/>
                    </a:lnTo>
                    <a:lnTo>
                      <a:pt x="6" y="4"/>
                    </a:lnTo>
                    <a:lnTo>
                      <a:pt x="4" y="8"/>
                    </a:lnTo>
                    <a:lnTo>
                      <a:pt x="2" y="14"/>
                    </a:lnTo>
                    <a:lnTo>
                      <a:pt x="4" y="22"/>
                    </a:lnTo>
                    <a:lnTo>
                      <a:pt x="4" y="22"/>
                    </a:lnTo>
                    <a:lnTo>
                      <a:pt x="0"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06" name="Freeform 109"/>
              <p:cNvSpPr>
                <a:spLocks/>
              </p:cNvSpPr>
              <p:nvPr/>
            </p:nvSpPr>
            <p:spPr bwMode="auto">
              <a:xfrm>
                <a:off x="1535113" y="738188"/>
                <a:ext cx="98425" cy="292100"/>
              </a:xfrm>
              <a:custGeom>
                <a:avLst/>
                <a:gdLst/>
                <a:ahLst/>
                <a:cxnLst>
                  <a:cxn ang="0">
                    <a:pos x="62" y="6"/>
                  </a:cxn>
                  <a:cxn ang="0">
                    <a:pos x="62" y="6"/>
                  </a:cxn>
                  <a:cxn ang="0">
                    <a:pos x="62" y="4"/>
                  </a:cxn>
                  <a:cxn ang="0">
                    <a:pos x="62" y="4"/>
                  </a:cxn>
                  <a:cxn ang="0">
                    <a:pos x="60" y="4"/>
                  </a:cxn>
                  <a:cxn ang="0">
                    <a:pos x="60" y="4"/>
                  </a:cxn>
                  <a:cxn ang="0">
                    <a:pos x="48" y="0"/>
                  </a:cxn>
                  <a:cxn ang="0">
                    <a:pos x="34" y="16"/>
                  </a:cxn>
                  <a:cxn ang="0">
                    <a:pos x="20" y="0"/>
                  </a:cxn>
                  <a:cxn ang="0">
                    <a:pos x="20" y="0"/>
                  </a:cxn>
                  <a:cxn ang="0">
                    <a:pos x="10" y="4"/>
                  </a:cxn>
                  <a:cxn ang="0">
                    <a:pos x="10" y="4"/>
                  </a:cxn>
                  <a:cxn ang="0">
                    <a:pos x="2" y="6"/>
                  </a:cxn>
                  <a:cxn ang="0">
                    <a:pos x="0" y="8"/>
                  </a:cxn>
                  <a:cxn ang="0">
                    <a:pos x="0" y="12"/>
                  </a:cxn>
                  <a:cxn ang="0">
                    <a:pos x="0" y="20"/>
                  </a:cxn>
                  <a:cxn ang="0">
                    <a:pos x="0" y="22"/>
                  </a:cxn>
                  <a:cxn ang="0">
                    <a:pos x="0" y="84"/>
                  </a:cxn>
                  <a:cxn ang="0">
                    <a:pos x="12" y="84"/>
                  </a:cxn>
                  <a:cxn ang="0">
                    <a:pos x="12" y="184"/>
                  </a:cxn>
                  <a:cxn ang="0">
                    <a:pos x="58" y="184"/>
                  </a:cxn>
                  <a:cxn ang="0">
                    <a:pos x="58" y="84"/>
                  </a:cxn>
                  <a:cxn ang="0">
                    <a:pos x="62" y="84"/>
                  </a:cxn>
                  <a:cxn ang="0">
                    <a:pos x="62" y="6"/>
                  </a:cxn>
                </a:cxnLst>
                <a:rect l="0" t="0" r="r" b="b"/>
                <a:pathLst>
                  <a:path w="62" h="184">
                    <a:moveTo>
                      <a:pt x="62" y="6"/>
                    </a:moveTo>
                    <a:lnTo>
                      <a:pt x="62" y="6"/>
                    </a:lnTo>
                    <a:lnTo>
                      <a:pt x="62" y="4"/>
                    </a:lnTo>
                    <a:lnTo>
                      <a:pt x="62" y="4"/>
                    </a:lnTo>
                    <a:lnTo>
                      <a:pt x="60" y="4"/>
                    </a:lnTo>
                    <a:lnTo>
                      <a:pt x="60" y="4"/>
                    </a:lnTo>
                    <a:lnTo>
                      <a:pt x="48" y="0"/>
                    </a:lnTo>
                    <a:lnTo>
                      <a:pt x="34" y="16"/>
                    </a:lnTo>
                    <a:lnTo>
                      <a:pt x="20" y="0"/>
                    </a:lnTo>
                    <a:lnTo>
                      <a:pt x="20" y="0"/>
                    </a:lnTo>
                    <a:lnTo>
                      <a:pt x="10" y="4"/>
                    </a:lnTo>
                    <a:lnTo>
                      <a:pt x="10" y="4"/>
                    </a:lnTo>
                    <a:lnTo>
                      <a:pt x="2" y="6"/>
                    </a:lnTo>
                    <a:lnTo>
                      <a:pt x="0" y="8"/>
                    </a:lnTo>
                    <a:lnTo>
                      <a:pt x="0" y="12"/>
                    </a:lnTo>
                    <a:lnTo>
                      <a:pt x="0" y="20"/>
                    </a:lnTo>
                    <a:lnTo>
                      <a:pt x="0" y="22"/>
                    </a:lnTo>
                    <a:lnTo>
                      <a:pt x="0" y="84"/>
                    </a:lnTo>
                    <a:lnTo>
                      <a:pt x="12" y="84"/>
                    </a:lnTo>
                    <a:lnTo>
                      <a:pt x="12" y="184"/>
                    </a:lnTo>
                    <a:lnTo>
                      <a:pt x="58" y="184"/>
                    </a:lnTo>
                    <a:lnTo>
                      <a:pt x="58" y="84"/>
                    </a:lnTo>
                    <a:lnTo>
                      <a:pt x="62" y="84"/>
                    </a:lnTo>
                    <a:lnTo>
                      <a:pt x="62"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07" name="Freeform 110"/>
              <p:cNvSpPr>
                <a:spLocks/>
              </p:cNvSpPr>
              <p:nvPr/>
            </p:nvSpPr>
            <p:spPr bwMode="auto">
              <a:xfrm>
                <a:off x="1830388" y="661988"/>
                <a:ext cx="60325" cy="73025"/>
              </a:xfrm>
              <a:custGeom>
                <a:avLst/>
                <a:gdLst/>
                <a:ahLst/>
                <a:cxnLst>
                  <a:cxn ang="0">
                    <a:pos x="6" y="32"/>
                  </a:cxn>
                  <a:cxn ang="0">
                    <a:pos x="6" y="32"/>
                  </a:cxn>
                  <a:cxn ang="0">
                    <a:pos x="8" y="38"/>
                  </a:cxn>
                  <a:cxn ang="0">
                    <a:pos x="10" y="42"/>
                  </a:cxn>
                  <a:cxn ang="0">
                    <a:pos x="14" y="46"/>
                  </a:cxn>
                  <a:cxn ang="0">
                    <a:pos x="20" y="46"/>
                  </a:cxn>
                  <a:cxn ang="0">
                    <a:pos x="20" y="46"/>
                  </a:cxn>
                  <a:cxn ang="0">
                    <a:pos x="24" y="46"/>
                  </a:cxn>
                  <a:cxn ang="0">
                    <a:pos x="28" y="42"/>
                  </a:cxn>
                  <a:cxn ang="0">
                    <a:pos x="32" y="38"/>
                  </a:cxn>
                  <a:cxn ang="0">
                    <a:pos x="32" y="32"/>
                  </a:cxn>
                  <a:cxn ang="0">
                    <a:pos x="32" y="32"/>
                  </a:cxn>
                  <a:cxn ang="0">
                    <a:pos x="36" y="32"/>
                  </a:cxn>
                  <a:cxn ang="0">
                    <a:pos x="38" y="28"/>
                  </a:cxn>
                  <a:cxn ang="0">
                    <a:pos x="38" y="28"/>
                  </a:cxn>
                  <a:cxn ang="0">
                    <a:pos x="38" y="24"/>
                  </a:cxn>
                  <a:cxn ang="0">
                    <a:pos x="34" y="22"/>
                  </a:cxn>
                  <a:cxn ang="0">
                    <a:pos x="36" y="14"/>
                  </a:cxn>
                  <a:cxn ang="0">
                    <a:pos x="36" y="14"/>
                  </a:cxn>
                  <a:cxn ang="0">
                    <a:pos x="34" y="8"/>
                  </a:cxn>
                  <a:cxn ang="0">
                    <a:pos x="32" y="4"/>
                  </a:cxn>
                  <a:cxn ang="0">
                    <a:pos x="26"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2"/>
                  </a:cxn>
                  <a:cxn ang="0">
                    <a:pos x="6" y="32"/>
                  </a:cxn>
                </a:cxnLst>
                <a:rect l="0" t="0" r="r" b="b"/>
                <a:pathLst>
                  <a:path w="38" h="46">
                    <a:moveTo>
                      <a:pt x="6" y="32"/>
                    </a:moveTo>
                    <a:lnTo>
                      <a:pt x="6" y="32"/>
                    </a:lnTo>
                    <a:lnTo>
                      <a:pt x="8" y="38"/>
                    </a:lnTo>
                    <a:lnTo>
                      <a:pt x="10" y="42"/>
                    </a:lnTo>
                    <a:lnTo>
                      <a:pt x="14" y="46"/>
                    </a:lnTo>
                    <a:lnTo>
                      <a:pt x="20" y="46"/>
                    </a:lnTo>
                    <a:lnTo>
                      <a:pt x="20" y="46"/>
                    </a:lnTo>
                    <a:lnTo>
                      <a:pt x="24" y="46"/>
                    </a:lnTo>
                    <a:lnTo>
                      <a:pt x="28" y="42"/>
                    </a:lnTo>
                    <a:lnTo>
                      <a:pt x="32" y="38"/>
                    </a:lnTo>
                    <a:lnTo>
                      <a:pt x="32" y="32"/>
                    </a:lnTo>
                    <a:lnTo>
                      <a:pt x="32" y="32"/>
                    </a:lnTo>
                    <a:lnTo>
                      <a:pt x="36" y="32"/>
                    </a:lnTo>
                    <a:lnTo>
                      <a:pt x="38" y="28"/>
                    </a:lnTo>
                    <a:lnTo>
                      <a:pt x="38" y="28"/>
                    </a:lnTo>
                    <a:lnTo>
                      <a:pt x="38" y="24"/>
                    </a:lnTo>
                    <a:lnTo>
                      <a:pt x="34" y="22"/>
                    </a:lnTo>
                    <a:lnTo>
                      <a:pt x="36" y="14"/>
                    </a:lnTo>
                    <a:lnTo>
                      <a:pt x="36" y="14"/>
                    </a:lnTo>
                    <a:lnTo>
                      <a:pt x="34" y="8"/>
                    </a:lnTo>
                    <a:lnTo>
                      <a:pt x="32" y="4"/>
                    </a:lnTo>
                    <a:lnTo>
                      <a:pt x="26"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08" name="Freeform 111"/>
              <p:cNvSpPr>
                <a:spLocks/>
              </p:cNvSpPr>
              <p:nvPr/>
            </p:nvSpPr>
            <p:spPr bwMode="auto">
              <a:xfrm>
                <a:off x="1817688" y="738188"/>
                <a:ext cx="98425" cy="292100"/>
              </a:xfrm>
              <a:custGeom>
                <a:avLst/>
                <a:gdLst/>
                <a:ahLst/>
                <a:cxnLst>
                  <a:cxn ang="0">
                    <a:pos x="52" y="4"/>
                  </a:cxn>
                  <a:cxn ang="0">
                    <a:pos x="52" y="4"/>
                  </a:cxn>
                  <a:cxn ang="0">
                    <a:pos x="42" y="0"/>
                  </a:cxn>
                  <a:cxn ang="0">
                    <a:pos x="28" y="16"/>
                  </a:cxn>
                  <a:cxn ang="0">
                    <a:pos x="14" y="0"/>
                  </a:cxn>
                  <a:cxn ang="0">
                    <a:pos x="14" y="0"/>
                  </a:cxn>
                  <a:cxn ang="0">
                    <a:pos x="2" y="4"/>
                  </a:cxn>
                  <a:cxn ang="0">
                    <a:pos x="2" y="4"/>
                  </a:cxn>
                  <a:cxn ang="0">
                    <a:pos x="0" y="4"/>
                  </a:cxn>
                  <a:cxn ang="0">
                    <a:pos x="0" y="4"/>
                  </a:cxn>
                  <a:cxn ang="0">
                    <a:pos x="0" y="6"/>
                  </a:cxn>
                  <a:cxn ang="0">
                    <a:pos x="0" y="84"/>
                  </a:cxn>
                  <a:cxn ang="0">
                    <a:pos x="4" y="84"/>
                  </a:cxn>
                  <a:cxn ang="0">
                    <a:pos x="4" y="184"/>
                  </a:cxn>
                  <a:cxn ang="0">
                    <a:pos x="50" y="184"/>
                  </a:cxn>
                  <a:cxn ang="0">
                    <a:pos x="50" y="84"/>
                  </a:cxn>
                  <a:cxn ang="0">
                    <a:pos x="62" y="84"/>
                  </a:cxn>
                  <a:cxn ang="0">
                    <a:pos x="62" y="22"/>
                  </a:cxn>
                  <a:cxn ang="0">
                    <a:pos x="62" y="20"/>
                  </a:cxn>
                  <a:cxn ang="0">
                    <a:pos x="62" y="12"/>
                  </a:cxn>
                  <a:cxn ang="0">
                    <a:pos x="62" y="12"/>
                  </a:cxn>
                  <a:cxn ang="0">
                    <a:pos x="62" y="8"/>
                  </a:cxn>
                  <a:cxn ang="0">
                    <a:pos x="60" y="6"/>
                  </a:cxn>
                  <a:cxn ang="0">
                    <a:pos x="52" y="4"/>
                  </a:cxn>
                  <a:cxn ang="0">
                    <a:pos x="52" y="4"/>
                  </a:cxn>
                </a:cxnLst>
                <a:rect l="0" t="0" r="r" b="b"/>
                <a:pathLst>
                  <a:path w="62" h="184">
                    <a:moveTo>
                      <a:pt x="52" y="4"/>
                    </a:moveTo>
                    <a:lnTo>
                      <a:pt x="52" y="4"/>
                    </a:lnTo>
                    <a:lnTo>
                      <a:pt x="42" y="0"/>
                    </a:lnTo>
                    <a:lnTo>
                      <a:pt x="28" y="16"/>
                    </a:lnTo>
                    <a:lnTo>
                      <a:pt x="14" y="0"/>
                    </a:lnTo>
                    <a:lnTo>
                      <a:pt x="14" y="0"/>
                    </a:lnTo>
                    <a:lnTo>
                      <a:pt x="2" y="4"/>
                    </a:lnTo>
                    <a:lnTo>
                      <a:pt x="2" y="4"/>
                    </a:lnTo>
                    <a:lnTo>
                      <a:pt x="0" y="4"/>
                    </a:lnTo>
                    <a:lnTo>
                      <a:pt x="0" y="4"/>
                    </a:lnTo>
                    <a:lnTo>
                      <a:pt x="0" y="6"/>
                    </a:lnTo>
                    <a:lnTo>
                      <a:pt x="0" y="84"/>
                    </a:lnTo>
                    <a:lnTo>
                      <a:pt x="4" y="84"/>
                    </a:lnTo>
                    <a:lnTo>
                      <a:pt x="4" y="184"/>
                    </a:lnTo>
                    <a:lnTo>
                      <a:pt x="50" y="184"/>
                    </a:lnTo>
                    <a:lnTo>
                      <a:pt x="50" y="84"/>
                    </a:lnTo>
                    <a:lnTo>
                      <a:pt x="62" y="84"/>
                    </a:lnTo>
                    <a:lnTo>
                      <a:pt x="62" y="22"/>
                    </a:lnTo>
                    <a:lnTo>
                      <a:pt x="62" y="20"/>
                    </a:lnTo>
                    <a:lnTo>
                      <a:pt x="62" y="12"/>
                    </a:lnTo>
                    <a:lnTo>
                      <a:pt x="62" y="12"/>
                    </a:lnTo>
                    <a:lnTo>
                      <a:pt x="62" y="8"/>
                    </a:lnTo>
                    <a:lnTo>
                      <a:pt x="60" y="6"/>
                    </a:lnTo>
                    <a:lnTo>
                      <a:pt x="52" y="4"/>
                    </a:lnTo>
                    <a:lnTo>
                      <a:pt x="52"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09" name="Freeform 112"/>
              <p:cNvSpPr>
                <a:spLocks/>
              </p:cNvSpPr>
              <p:nvPr/>
            </p:nvSpPr>
            <p:spPr bwMode="auto">
              <a:xfrm>
                <a:off x="1693863" y="6492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10" name="Freeform 113"/>
              <p:cNvSpPr>
                <a:spLocks/>
              </p:cNvSpPr>
              <p:nvPr/>
            </p:nvSpPr>
            <p:spPr bwMode="auto">
              <a:xfrm>
                <a:off x="1668463" y="728663"/>
                <a:ext cx="114300" cy="301625"/>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grpSp>
      <p:grpSp>
        <p:nvGrpSpPr>
          <p:cNvPr id="113" name="グループ化 112"/>
          <p:cNvGrpSpPr/>
          <p:nvPr/>
        </p:nvGrpSpPr>
        <p:grpSpPr>
          <a:xfrm>
            <a:off x="1652743" y="2361737"/>
            <a:ext cx="987115" cy="987115"/>
            <a:chOff x="602201" y="4902528"/>
            <a:chExt cx="1142357" cy="1142357"/>
          </a:xfrm>
          <a:solidFill>
            <a:srgbClr val="F9BE00"/>
          </a:solidFill>
        </p:grpSpPr>
        <p:sp>
          <p:nvSpPr>
            <p:cNvPr id="114" name="Freeform 328"/>
            <p:cNvSpPr>
              <a:spLocks noEditPoints="1"/>
            </p:cNvSpPr>
            <p:nvPr/>
          </p:nvSpPr>
          <p:spPr bwMode="auto">
            <a:xfrm>
              <a:off x="957735" y="5091210"/>
              <a:ext cx="412750" cy="496888"/>
            </a:xfrm>
            <a:custGeom>
              <a:avLst/>
              <a:gdLst>
                <a:gd name="T0" fmla="*/ 13 w 782"/>
                <a:gd name="T1" fmla="*/ 455 h 939"/>
                <a:gd name="T2" fmla="*/ 1 w 782"/>
                <a:gd name="T3" fmla="*/ 488 h 939"/>
                <a:gd name="T4" fmla="*/ 1 w 782"/>
                <a:gd name="T5" fmla="*/ 516 h 939"/>
                <a:gd name="T6" fmla="*/ 15 w 782"/>
                <a:gd name="T7" fmla="*/ 536 h 939"/>
                <a:gd name="T8" fmla="*/ 76 w 782"/>
                <a:gd name="T9" fmla="*/ 562 h 939"/>
                <a:gd name="T10" fmla="*/ 76 w 782"/>
                <a:gd name="T11" fmla="*/ 684 h 939"/>
                <a:gd name="T12" fmla="*/ 81 w 782"/>
                <a:gd name="T13" fmla="*/ 716 h 939"/>
                <a:gd name="T14" fmla="*/ 104 w 782"/>
                <a:gd name="T15" fmla="*/ 741 h 939"/>
                <a:gd name="T16" fmla="*/ 130 w 782"/>
                <a:gd name="T17" fmla="*/ 752 h 939"/>
                <a:gd name="T18" fmla="*/ 176 w 782"/>
                <a:gd name="T19" fmla="*/ 754 h 939"/>
                <a:gd name="T20" fmla="*/ 273 w 782"/>
                <a:gd name="T21" fmla="*/ 938 h 939"/>
                <a:gd name="T22" fmla="*/ 276 w 782"/>
                <a:gd name="T23" fmla="*/ 938 h 939"/>
                <a:gd name="T24" fmla="*/ 634 w 782"/>
                <a:gd name="T25" fmla="*/ 736 h 939"/>
                <a:gd name="T26" fmla="*/ 634 w 782"/>
                <a:gd name="T27" fmla="*/ 633 h 939"/>
                <a:gd name="T28" fmla="*/ 644 w 782"/>
                <a:gd name="T29" fmla="*/ 618 h 939"/>
                <a:gd name="T30" fmla="*/ 670 w 782"/>
                <a:gd name="T31" fmla="*/ 598 h 939"/>
                <a:gd name="T32" fmla="*/ 726 w 782"/>
                <a:gd name="T33" fmla="*/ 531 h 939"/>
                <a:gd name="T34" fmla="*/ 757 w 782"/>
                <a:gd name="T35" fmla="*/ 471 h 939"/>
                <a:gd name="T36" fmla="*/ 781 w 782"/>
                <a:gd name="T37" fmla="*/ 356 h 939"/>
                <a:gd name="T38" fmla="*/ 776 w 782"/>
                <a:gd name="T39" fmla="*/ 290 h 939"/>
                <a:gd name="T40" fmla="*/ 760 w 782"/>
                <a:gd name="T41" fmla="*/ 228 h 939"/>
                <a:gd name="T42" fmla="*/ 724 w 782"/>
                <a:gd name="T43" fmla="*/ 159 h 939"/>
                <a:gd name="T44" fmla="*/ 681 w 782"/>
                <a:gd name="T45" fmla="*/ 106 h 939"/>
                <a:gd name="T46" fmla="*/ 630 w 782"/>
                <a:gd name="T47" fmla="*/ 62 h 939"/>
                <a:gd name="T48" fmla="*/ 561 w 782"/>
                <a:gd name="T49" fmla="*/ 26 h 939"/>
                <a:gd name="T50" fmla="*/ 501 w 782"/>
                <a:gd name="T51" fmla="*/ 8 h 939"/>
                <a:gd name="T52" fmla="*/ 432 w 782"/>
                <a:gd name="T53" fmla="*/ 0 h 939"/>
                <a:gd name="T54" fmla="*/ 342 w 782"/>
                <a:gd name="T55" fmla="*/ 10 h 939"/>
                <a:gd name="T56" fmla="*/ 285 w 782"/>
                <a:gd name="T57" fmla="*/ 28 h 939"/>
                <a:gd name="T58" fmla="*/ 200 w 782"/>
                <a:gd name="T59" fmla="*/ 78 h 939"/>
                <a:gd name="T60" fmla="*/ 134 w 782"/>
                <a:gd name="T61" fmla="*/ 148 h 939"/>
                <a:gd name="T62" fmla="*/ 109 w 782"/>
                <a:gd name="T63" fmla="*/ 190 h 939"/>
                <a:gd name="T64" fmla="*/ 82 w 782"/>
                <a:gd name="T65" fmla="*/ 255 h 939"/>
                <a:gd name="T66" fmla="*/ 72 w 782"/>
                <a:gd name="T67" fmla="*/ 317 h 939"/>
                <a:gd name="T68" fmla="*/ 70 w 782"/>
                <a:gd name="T69" fmla="*/ 354 h 939"/>
                <a:gd name="T70" fmla="*/ 62 w 782"/>
                <a:gd name="T71" fmla="*/ 369 h 939"/>
                <a:gd name="T72" fmla="*/ 453 w 782"/>
                <a:gd name="T73" fmla="*/ 119 h 939"/>
                <a:gd name="T74" fmla="*/ 511 w 782"/>
                <a:gd name="T75" fmla="*/ 128 h 939"/>
                <a:gd name="T76" fmla="*/ 576 w 782"/>
                <a:gd name="T77" fmla="*/ 164 h 939"/>
                <a:gd name="T78" fmla="*/ 624 w 782"/>
                <a:gd name="T79" fmla="*/ 220 h 939"/>
                <a:gd name="T80" fmla="*/ 645 w 782"/>
                <a:gd name="T81" fmla="*/ 293 h 939"/>
                <a:gd name="T82" fmla="*/ 643 w 782"/>
                <a:gd name="T83" fmla="*/ 352 h 939"/>
                <a:gd name="T84" fmla="*/ 614 w 782"/>
                <a:gd name="T85" fmla="*/ 422 h 939"/>
                <a:gd name="T86" fmla="*/ 561 w 782"/>
                <a:gd name="T87" fmla="*/ 473 h 939"/>
                <a:gd name="T88" fmla="*/ 492 w 782"/>
                <a:gd name="T89" fmla="*/ 503 h 939"/>
                <a:gd name="T90" fmla="*/ 433 w 782"/>
                <a:gd name="T91" fmla="*/ 506 h 939"/>
                <a:gd name="T92" fmla="*/ 361 w 782"/>
                <a:gd name="T93" fmla="*/ 483 h 939"/>
                <a:gd name="T94" fmla="*/ 303 w 782"/>
                <a:gd name="T95" fmla="*/ 436 h 939"/>
                <a:gd name="T96" fmla="*/ 267 w 782"/>
                <a:gd name="T97" fmla="*/ 370 h 939"/>
                <a:gd name="T98" fmla="*/ 259 w 782"/>
                <a:gd name="T99" fmla="*/ 312 h 939"/>
                <a:gd name="T100" fmla="*/ 274 w 782"/>
                <a:gd name="T101" fmla="*/ 237 h 939"/>
                <a:gd name="T102" fmla="*/ 315 w 782"/>
                <a:gd name="T103" fmla="*/ 176 h 939"/>
                <a:gd name="T104" fmla="*/ 378 w 782"/>
                <a:gd name="T105" fmla="*/ 135 h 939"/>
                <a:gd name="T106" fmla="*/ 453 w 782"/>
                <a:gd name="T107" fmla="*/ 119 h 939"/>
                <a:gd name="T108" fmla="*/ 384 w 782"/>
                <a:gd name="T109" fmla="*/ 180 h 939"/>
                <a:gd name="T110" fmla="*/ 514 w 782"/>
                <a:gd name="T111" fmla="*/ 264 h 939"/>
                <a:gd name="T112" fmla="*/ 475 w 782"/>
                <a:gd name="T113" fmla="*/ 330 h 939"/>
                <a:gd name="T114" fmla="*/ 470 w 782"/>
                <a:gd name="T115" fmla="*/ 446 h 939"/>
                <a:gd name="T116" fmla="*/ 367 w 782"/>
                <a:gd name="T117" fmla="*/ 330 h 939"/>
                <a:gd name="T118" fmla="*/ 357 w 782"/>
                <a:gd name="T119" fmla="*/ 264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2" h="939">
                  <a:moveTo>
                    <a:pt x="37" y="411"/>
                  </a:moveTo>
                  <a:lnTo>
                    <a:pt x="37" y="411"/>
                  </a:lnTo>
                  <a:lnTo>
                    <a:pt x="21" y="440"/>
                  </a:lnTo>
                  <a:lnTo>
                    <a:pt x="13" y="455"/>
                  </a:lnTo>
                  <a:lnTo>
                    <a:pt x="7" y="470"/>
                  </a:lnTo>
                  <a:lnTo>
                    <a:pt x="7" y="470"/>
                  </a:lnTo>
                  <a:lnTo>
                    <a:pt x="3" y="478"/>
                  </a:lnTo>
                  <a:lnTo>
                    <a:pt x="1" y="488"/>
                  </a:lnTo>
                  <a:lnTo>
                    <a:pt x="0" y="497"/>
                  </a:lnTo>
                  <a:lnTo>
                    <a:pt x="0" y="507"/>
                  </a:lnTo>
                  <a:lnTo>
                    <a:pt x="0" y="507"/>
                  </a:lnTo>
                  <a:lnTo>
                    <a:pt x="1" y="516"/>
                  </a:lnTo>
                  <a:lnTo>
                    <a:pt x="4" y="524"/>
                  </a:lnTo>
                  <a:lnTo>
                    <a:pt x="9" y="530"/>
                  </a:lnTo>
                  <a:lnTo>
                    <a:pt x="15" y="536"/>
                  </a:lnTo>
                  <a:lnTo>
                    <a:pt x="15" y="536"/>
                  </a:lnTo>
                  <a:lnTo>
                    <a:pt x="22" y="539"/>
                  </a:lnTo>
                  <a:lnTo>
                    <a:pt x="31" y="543"/>
                  </a:lnTo>
                  <a:lnTo>
                    <a:pt x="31" y="543"/>
                  </a:lnTo>
                  <a:lnTo>
                    <a:pt x="76" y="562"/>
                  </a:lnTo>
                  <a:lnTo>
                    <a:pt x="76" y="562"/>
                  </a:lnTo>
                  <a:lnTo>
                    <a:pt x="76" y="659"/>
                  </a:lnTo>
                  <a:lnTo>
                    <a:pt x="76" y="659"/>
                  </a:lnTo>
                  <a:lnTo>
                    <a:pt x="76" y="684"/>
                  </a:lnTo>
                  <a:lnTo>
                    <a:pt x="76" y="696"/>
                  </a:lnTo>
                  <a:lnTo>
                    <a:pt x="79" y="706"/>
                  </a:lnTo>
                  <a:lnTo>
                    <a:pt x="79" y="706"/>
                  </a:lnTo>
                  <a:lnTo>
                    <a:pt x="81" y="716"/>
                  </a:lnTo>
                  <a:lnTo>
                    <a:pt x="86" y="723"/>
                  </a:lnTo>
                  <a:lnTo>
                    <a:pt x="91" y="730"/>
                  </a:lnTo>
                  <a:lnTo>
                    <a:pt x="97" y="736"/>
                  </a:lnTo>
                  <a:lnTo>
                    <a:pt x="104" y="741"/>
                  </a:lnTo>
                  <a:lnTo>
                    <a:pt x="112" y="746"/>
                  </a:lnTo>
                  <a:lnTo>
                    <a:pt x="121" y="749"/>
                  </a:lnTo>
                  <a:lnTo>
                    <a:pt x="130" y="752"/>
                  </a:lnTo>
                  <a:lnTo>
                    <a:pt x="130" y="752"/>
                  </a:lnTo>
                  <a:lnTo>
                    <a:pt x="141" y="753"/>
                  </a:lnTo>
                  <a:lnTo>
                    <a:pt x="152" y="754"/>
                  </a:lnTo>
                  <a:lnTo>
                    <a:pt x="176" y="754"/>
                  </a:lnTo>
                  <a:lnTo>
                    <a:pt x="176" y="754"/>
                  </a:lnTo>
                  <a:lnTo>
                    <a:pt x="273" y="754"/>
                  </a:lnTo>
                  <a:lnTo>
                    <a:pt x="273" y="754"/>
                  </a:lnTo>
                  <a:lnTo>
                    <a:pt x="273" y="938"/>
                  </a:lnTo>
                  <a:lnTo>
                    <a:pt x="273" y="938"/>
                  </a:lnTo>
                  <a:lnTo>
                    <a:pt x="274" y="939"/>
                  </a:lnTo>
                  <a:lnTo>
                    <a:pt x="274" y="939"/>
                  </a:lnTo>
                  <a:lnTo>
                    <a:pt x="276" y="938"/>
                  </a:lnTo>
                  <a:lnTo>
                    <a:pt x="276" y="938"/>
                  </a:lnTo>
                  <a:lnTo>
                    <a:pt x="285" y="933"/>
                  </a:lnTo>
                  <a:lnTo>
                    <a:pt x="285" y="933"/>
                  </a:lnTo>
                  <a:lnTo>
                    <a:pt x="459" y="834"/>
                  </a:lnTo>
                  <a:lnTo>
                    <a:pt x="634" y="736"/>
                  </a:lnTo>
                  <a:lnTo>
                    <a:pt x="634" y="736"/>
                  </a:lnTo>
                  <a:lnTo>
                    <a:pt x="634" y="640"/>
                  </a:lnTo>
                  <a:lnTo>
                    <a:pt x="634" y="640"/>
                  </a:lnTo>
                  <a:lnTo>
                    <a:pt x="634" y="633"/>
                  </a:lnTo>
                  <a:lnTo>
                    <a:pt x="634" y="627"/>
                  </a:lnTo>
                  <a:lnTo>
                    <a:pt x="634" y="627"/>
                  </a:lnTo>
                  <a:lnTo>
                    <a:pt x="638" y="623"/>
                  </a:lnTo>
                  <a:lnTo>
                    <a:pt x="644" y="618"/>
                  </a:lnTo>
                  <a:lnTo>
                    <a:pt x="644" y="618"/>
                  </a:lnTo>
                  <a:lnTo>
                    <a:pt x="654" y="611"/>
                  </a:lnTo>
                  <a:lnTo>
                    <a:pt x="654" y="611"/>
                  </a:lnTo>
                  <a:lnTo>
                    <a:pt x="670" y="598"/>
                  </a:lnTo>
                  <a:lnTo>
                    <a:pt x="686" y="582"/>
                  </a:lnTo>
                  <a:lnTo>
                    <a:pt x="700" y="567"/>
                  </a:lnTo>
                  <a:lnTo>
                    <a:pt x="714" y="549"/>
                  </a:lnTo>
                  <a:lnTo>
                    <a:pt x="726" y="531"/>
                  </a:lnTo>
                  <a:lnTo>
                    <a:pt x="738" y="512"/>
                  </a:lnTo>
                  <a:lnTo>
                    <a:pt x="748" y="491"/>
                  </a:lnTo>
                  <a:lnTo>
                    <a:pt x="757" y="471"/>
                  </a:lnTo>
                  <a:lnTo>
                    <a:pt x="757" y="471"/>
                  </a:lnTo>
                  <a:lnTo>
                    <a:pt x="766" y="444"/>
                  </a:lnTo>
                  <a:lnTo>
                    <a:pt x="774" y="417"/>
                  </a:lnTo>
                  <a:lnTo>
                    <a:pt x="778" y="387"/>
                  </a:lnTo>
                  <a:lnTo>
                    <a:pt x="781" y="356"/>
                  </a:lnTo>
                  <a:lnTo>
                    <a:pt x="781" y="356"/>
                  </a:lnTo>
                  <a:lnTo>
                    <a:pt x="782" y="338"/>
                  </a:lnTo>
                  <a:lnTo>
                    <a:pt x="781" y="322"/>
                  </a:lnTo>
                  <a:lnTo>
                    <a:pt x="776" y="290"/>
                  </a:lnTo>
                  <a:lnTo>
                    <a:pt x="776" y="290"/>
                  </a:lnTo>
                  <a:lnTo>
                    <a:pt x="772" y="268"/>
                  </a:lnTo>
                  <a:lnTo>
                    <a:pt x="766" y="248"/>
                  </a:lnTo>
                  <a:lnTo>
                    <a:pt x="760" y="228"/>
                  </a:lnTo>
                  <a:lnTo>
                    <a:pt x="753" y="209"/>
                  </a:lnTo>
                  <a:lnTo>
                    <a:pt x="745" y="192"/>
                  </a:lnTo>
                  <a:lnTo>
                    <a:pt x="735" y="176"/>
                  </a:lnTo>
                  <a:lnTo>
                    <a:pt x="724" y="159"/>
                  </a:lnTo>
                  <a:lnTo>
                    <a:pt x="714" y="143"/>
                  </a:lnTo>
                  <a:lnTo>
                    <a:pt x="714" y="143"/>
                  </a:lnTo>
                  <a:lnTo>
                    <a:pt x="698" y="124"/>
                  </a:lnTo>
                  <a:lnTo>
                    <a:pt x="681" y="106"/>
                  </a:lnTo>
                  <a:lnTo>
                    <a:pt x="663" y="89"/>
                  </a:lnTo>
                  <a:lnTo>
                    <a:pt x="645" y="74"/>
                  </a:lnTo>
                  <a:lnTo>
                    <a:pt x="645" y="74"/>
                  </a:lnTo>
                  <a:lnTo>
                    <a:pt x="630" y="62"/>
                  </a:lnTo>
                  <a:lnTo>
                    <a:pt x="614" y="52"/>
                  </a:lnTo>
                  <a:lnTo>
                    <a:pt x="597" y="42"/>
                  </a:lnTo>
                  <a:lnTo>
                    <a:pt x="579" y="34"/>
                  </a:lnTo>
                  <a:lnTo>
                    <a:pt x="561" y="26"/>
                  </a:lnTo>
                  <a:lnTo>
                    <a:pt x="542" y="18"/>
                  </a:lnTo>
                  <a:lnTo>
                    <a:pt x="522" y="12"/>
                  </a:lnTo>
                  <a:lnTo>
                    <a:pt x="501" y="8"/>
                  </a:lnTo>
                  <a:lnTo>
                    <a:pt x="501" y="8"/>
                  </a:lnTo>
                  <a:lnTo>
                    <a:pt x="478" y="4"/>
                  </a:lnTo>
                  <a:lnTo>
                    <a:pt x="456" y="2"/>
                  </a:lnTo>
                  <a:lnTo>
                    <a:pt x="456" y="2"/>
                  </a:lnTo>
                  <a:lnTo>
                    <a:pt x="432" y="0"/>
                  </a:lnTo>
                  <a:lnTo>
                    <a:pt x="408" y="0"/>
                  </a:lnTo>
                  <a:lnTo>
                    <a:pt x="385" y="3"/>
                  </a:lnTo>
                  <a:lnTo>
                    <a:pt x="363" y="5"/>
                  </a:lnTo>
                  <a:lnTo>
                    <a:pt x="342" y="10"/>
                  </a:lnTo>
                  <a:lnTo>
                    <a:pt x="321" y="15"/>
                  </a:lnTo>
                  <a:lnTo>
                    <a:pt x="302" y="21"/>
                  </a:lnTo>
                  <a:lnTo>
                    <a:pt x="285" y="28"/>
                  </a:lnTo>
                  <a:lnTo>
                    <a:pt x="285" y="28"/>
                  </a:lnTo>
                  <a:lnTo>
                    <a:pt x="262" y="39"/>
                  </a:lnTo>
                  <a:lnTo>
                    <a:pt x="240" y="51"/>
                  </a:lnTo>
                  <a:lnTo>
                    <a:pt x="219" y="64"/>
                  </a:lnTo>
                  <a:lnTo>
                    <a:pt x="200" y="78"/>
                  </a:lnTo>
                  <a:lnTo>
                    <a:pt x="182" y="94"/>
                  </a:lnTo>
                  <a:lnTo>
                    <a:pt x="165" y="111"/>
                  </a:lnTo>
                  <a:lnTo>
                    <a:pt x="150" y="129"/>
                  </a:lnTo>
                  <a:lnTo>
                    <a:pt x="134" y="148"/>
                  </a:lnTo>
                  <a:lnTo>
                    <a:pt x="134" y="148"/>
                  </a:lnTo>
                  <a:lnTo>
                    <a:pt x="126" y="161"/>
                  </a:lnTo>
                  <a:lnTo>
                    <a:pt x="116" y="176"/>
                  </a:lnTo>
                  <a:lnTo>
                    <a:pt x="109" y="190"/>
                  </a:lnTo>
                  <a:lnTo>
                    <a:pt x="100" y="204"/>
                  </a:lnTo>
                  <a:lnTo>
                    <a:pt x="94" y="220"/>
                  </a:lnTo>
                  <a:lnTo>
                    <a:pt x="88" y="237"/>
                  </a:lnTo>
                  <a:lnTo>
                    <a:pt x="82" y="255"/>
                  </a:lnTo>
                  <a:lnTo>
                    <a:pt x="79" y="273"/>
                  </a:lnTo>
                  <a:lnTo>
                    <a:pt x="79" y="273"/>
                  </a:lnTo>
                  <a:lnTo>
                    <a:pt x="73" y="302"/>
                  </a:lnTo>
                  <a:lnTo>
                    <a:pt x="72" y="317"/>
                  </a:lnTo>
                  <a:lnTo>
                    <a:pt x="70" y="333"/>
                  </a:lnTo>
                  <a:lnTo>
                    <a:pt x="70" y="333"/>
                  </a:lnTo>
                  <a:lnTo>
                    <a:pt x="70" y="344"/>
                  </a:lnTo>
                  <a:lnTo>
                    <a:pt x="70" y="354"/>
                  </a:lnTo>
                  <a:lnTo>
                    <a:pt x="70" y="354"/>
                  </a:lnTo>
                  <a:lnTo>
                    <a:pt x="70" y="358"/>
                  </a:lnTo>
                  <a:lnTo>
                    <a:pt x="68" y="362"/>
                  </a:lnTo>
                  <a:lnTo>
                    <a:pt x="62" y="369"/>
                  </a:lnTo>
                  <a:lnTo>
                    <a:pt x="62" y="369"/>
                  </a:lnTo>
                  <a:lnTo>
                    <a:pt x="37" y="411"/>
                  </a:lnTo>
                  <a:lnTo>
                    <a:pt x="37" y="411"/>
                  </a:lnTo>
                  <a:close/>
                  <a:moveTo>
                    <a:pt x="453" y="119"/>
                  </a:moveTo>
                  <a:lnTo>
                    <a:pt x="453" y="119"/>
                  </a:lnTo>
                  <a:lnTo>
                    <a:pt x="472" y="120"/>
                  </a:lnTo>
                  <a:lnTo>
                    <a:pt x="492" y="123"/>
                  </a:lnTo>
                  <a:lnTo>
                    <a:pt x="511" y="128"/>
                  </a:lnTo>
                  <a:lnTo>
                    <a:pt x="529" y="135"/>
                  </a:lnTo>
                  <a:lnTo>
                    <a:pt x="546" y="142"/>
                  </a:lnTo>
                  <a:lnTo>
                    <a:pt x="561" y="152"/>
                  </a:lnTo>
                  <a:lnTo>
                    <a:pt x="576" y="164"/>
                  </a:lnTo>
                  <a:lnTo>
                    <a:pt x="590" y="176"/>
                  </a:lnTo>
                  <a:lnTo>
                    <a:pt x="602" y="190"/>
                  </a:lnTo>
                  <a:lnTo>
                    <a:pt x="614" y="204"/>
                  </a:lnTo>
                  <a:lnTo>
                    <a:pt x="624" y="220"/>
                  </a:lnTo>
                  <a:lnTo>
                    <a:pt x="632" y="237"/>
                  </a:lnTo>
                  <a:lnTo>
                    <a:pt x="638" y="255"/>
                  </a:lnTo>
                  <a:lnTo>
                    <a:pt x="643" y="274"/>
                  </a:lnTo>
                  <a:lnTo>
                    <a:pt x="645" y="293"/>
                  </a:lnTo>
                  <a:lnTo>
                    <a:pt x="646" y="312"/>
                  </a:lnTo>
                  <a:lnTo>
                    <a:pt x="646" y="312"/>
                  </a:lnTo>
                  <a:lnTo>
                    <a:pt x="645" y="333"/>
                  </a:lnTo>
                  <a:lnTo>
                    <a:pt x="643" y="352"/>
                  </a:lnTo>
                  <a:lnTo>
                    <a:pt x="638" y="370"/>
                  </a:lnTo>
                  <a:lnTo>
                    <a:pt x="632" y="388"/>
                  </a:lnTo>
                  <a:lnTo>
                    <a:pt x="624" y="405"/>
                  </a:lnTo>
                  <a:lnTo>
                    <a:pt x="614" y="422"/>
                  </a:lnTo>
                  <a:lnTo>
                    <a:pt x="602" y="436"/>
                  </a:lnTo>
                  <a:lnTo>
                    <a:pt x="590" y="450"/>
                  </a:lnTo>
                  <a:lnTo>
                    <a:pt x="576" y="462"/>
                  </a:lnTo>
                  <a:lnTo>
                    <a:pt x="561" y="473"/>
                  </a:lnTo>
                  <a:lnTo>
                    <a:pt x="546" y="483"/>
                  </a:lnTo>
                  <a:lnTo>
                    <a:pt x="529" y="491"/>
                  </a:lnTo>
                  <a:lnTo>
                    <a:pt x="511" y="498"/>
                  </a:lnTo>
                  <a:lnTo>
                    <a:pt x="492" y="503"/>
                  </a:lnTo>
                  <a:lnTo>
                    <a:pt x="472" y="506"/>
                  </a:lnTo>
                  <a:lnTo>
                    <a:pt x="453" y="507"/>
                  </a:lnTo>
                  <a:lnTo>
                    <a:pt x="453" y="507"/>
                  </a:lnTo>
                  <a:lnTo>
                    <a:pt x="433" y="506"/>
                  </a:lnTo>
                  <a:lnTo>
                    <a:pt x="414" y="503"/>
                  </a:lnTo>
                  <a:lnTo>
                    <a:pt x="396" y="498"/>
                  </a:lnTo>
                  <a:lnTo>
                    <a:pt x="378" y="491"/>
                  </a:lnTo>
                  <a:lnTo>
                    <a:pt x="361" y="483"/>
                  </a:lnTo>
                  <a:lnTo>
                    <a:pt x="344" y="473"/>
                  </a:lnTo>
                  <a:lnTo>
                    <a:pt x="330" y="462"/>
                  </a:lnTo>
                  <a:lnTo>
                    <a:pt x="315" y="450"/>
                  </a:lnTo>
                  <a:lnTo>
                    <a:pt x="303" y="436"/>
                  </a:lnTo>
                  <a:lnTo>
                    <a:pt x="292" y="422"/>
                  </a:lnTo>
                  <a:lnTo>
                    <a:pt x="283" y="405"/>
                  </a:lnTo>
                  <a:lnTo>
                    <a:pt x="274" y="388"/>
                  </a:lnTo>
                  <a:lnTo>
                    <a:pt x="267" y="370"/>
                  </a:lnTo>
                  <a:lnTo>
                    <a:pt x="262" y="352"/>
                  </a:lnTo>
                  <a:lnTo>
                    <a:pt x="260" y="333"/>
                  </a:lnTo>
                  <a:lnTo>
                    <a:pt x="259" y="312"/>
                  </a:lnTo>
                  <a:lnTo>
                    <a:pt x="259" y="312"/>
                  </a:lnTo>
                  <a:lnTo>
                    <a:pt x="260" y="293"/>
                  </a:lnTo>
                  <a:lnTo>
                    <a:pt x="262" y="274"/>
                  </a:lnTo>
                  <a:lnTo>
                    <a:pt x="267" y="255"/>
                  </a:lnTo>
                  <a:lnTo>
                    <a:pt x="274" y="237"/>
                  </a:lnTo>
                  <a:lnTo>
                    <a:pt x="283" y="220"/>
                  </a:lnTo>
                  <a:lnTo>
                    <a:pt x="292" y="204"/>
                  </a:lnTo>
                  <a:lnTo>
                    <a:pt x="303" y="190"/>
                  </a:lnTo>
                  <a:lnTo>
                    <a:pt x="315" y="176"/>
                  </a:lnTo>
                  <a:lnTo>
                    <a:pt x="330" y="164"/>
                  </a:lnTo>
                  <a:lnTo>
                    <a:pt x="344" y="152"/>
                  </a:lnTo>
                  <a:lnTo>
                    <a:pt x="361" y="142"/>
                  </a:lnTo>
                  <a:lnTo>
                    <a:pt x="378" y="135"/>
                  </a:lnTo>
                  <a:lnTo>
                    <a:pt x="396" y="128"/>
                  </a:lnTo>
                  <a:lnTo>
                    <a:pt x="414" y="123"/>
                  </a:lnTo>
                  <a:lnTo>
                    <a:pt x="433" y="120"/>
                  </a:lnTo>
                  <a:lnTo>
                    <a:pt x="453" y="119"/>
                  </a:lnTo>
                  <a:lnTo>
                    <a:pt x="453" y="119"/>
                  </a:lnTo>
                  <a:close/>
                  <a:moveTo>
                    <a:pt x="391" y="264"/>
                  </a:moveTo>
                  <a:lnTo>
                    <a:pt x="342" y="180"/>
                  </a:lnTo>
                  <a:lnTo>
                    <a:pt x="384" y="180"/>
                  </a:lnTo>
                  <a:lnTo>
                    <a:pt x="453" y="308"/>
                  </a:lnTo>
                  <a:lnTo>
                    <a:pt x="522" y="180"/>
                  </a:lnTo>
                  <a:lnTo>
                    <a:pt x="564" y="180"/>
                  </a:lnTo>
                  <a:lnTo>
                    <a:pt x="514" y="264"/>
                  </a:lnTo>
                  <a:lnTo>
                    <a:pt x="547" y="264"/>
                  </a:lnTo>
                  <a:lnTo>
                    <a:pt x="547" y="290"/>
                  </a:lnTo>
                  <a:lnTo>
                    <a:pt x="499" y="290"/>
                  </a:lnTo>
                  <a:lnTo>
                    <a:pt x="475" y="330"/>
                  </a:lnTo>
                  <a:lnTo>
                    <a:pt x="541" y="330"/>
                  </a:lnTo>
                  <a:lnTo>
                    <a:pt x="541" y="357"/>
                  </a:lnTo>
                  <a:lnTo>
                    <a:pt x="470" y="357"/>
                  </a:lnTo>
                  <a:lnTo>
                    <a:pt x="470" y="446"/>
                  </a:lnTo>
                  <a:lnTo>
                    <a:pt x="435" y="446"/>
                  </a:lnTo>
                  <a:lnTo>
                    <a:pt x="435" y="357"/>
                  </a:lnTo>
                  <a:lnTo>
                    <a:pt x="367" y="357"/>
                  </a:lnTo>
                  <a:lnTo>
                    <a:pt x="367" y="330"/>
                  </a:lnTo>
                  <a:lnTo>
                    <a:pt x="430" y="330"/>
                  </a:lnTo>
                  <a:lnTo>
                    <a:pt x="406" y="290"/>
                  </a:lnTo>
                  <a:lnTo>
                    <a:pt x="357" y="290"/>
                  </a:lnTo>
                  <a:lnTo>
                    <a:pt x="357" y="264"/>
                  </a:lnTo>
                  <a:lnTo>
                    <a:pt x="391" y="264"/>
                  </a:lnTo>
                  <a:lnTo>
                    <a:pt x="391" y="264"/>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nvGrpSpPr>
            <p:cNvPr id="115" name="グループ化 114"/>
            <p:cNvGrpSpPr/>
            <p:nvPr/>
          </p:nvGrpSpPr>
          <p:grpSpPr>
            <a:xfrm>
              <a:off x="602201" y="4902528"/>
              <a:ext cx="1142357" cy="1142357"/>
              <a:chOff x="782221" y="3174336"/>
              <a:chExt cx="1142357" cy="1142357"/>
            </a:xfrm>
            <a:grpFill/>
          </p:grpSpPr>
          <p:sp>
            <p:nvSpPr>
              <p:cNvPr id="116" name="ドーナツ 115"/>
              <p:cNvSpPr/>
              <p:nvPr/>
            </p:nvSpPr>
            <p:spPr>
              <a:xfrm>
                <a:off x="782221" y="3174336"/>
                <a:ext cx="1142357" cy="1142357"/>
              </a:xfrm>
              <a:prstGeom prst="donut">
                <a:avLst>
                  <a:gd name="adj" fmla="val 424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7" name="テキスト ボックス 116"/>
              <p:cNvSpPr txBox="1"/>
              <p:nvPr/>
            </p:nvSpPr>
            <p:spPr bwMode="black">
              <a:xfrm>
                <a:off x="936214" y="3861048"/>
                <a:ext cx="813500" cy="244050"/>
              </a:xfrm>
              <a:prstGeom prst="rect">
                <a:avLst/>
              </a:prstGeom>
              <a:noFill/>
            </p:spPr>
            <p:txBody>
              <a:bodyPr wrap="none" lIns="0" tIns="0" rIns="0" bIns="0" rtlCol="0" anchor="t" anchorCtr="0">
                <a:spAutoFit/>
              </a:bodyPr>
              <a:lstStyle/>
              <a:p>
                <a:pPr marL="0" marR="0" lvl="0" indent="0" algn="ctr" defTabSz="685766" eaLnBrk="1" fontAlgn="auto" latinLnBrk="0" hangingPunct="1">
                  <a:lnSpc>
                    <a:spcPct val="100000"/>
                  </a:lnSpc>
                  <a:spcBef>
                    <a:spcPts val="0"/>
                  </a:spcBef>
                  <a:spcAft>
                    <a:spcPts val="0"/>
                  </a:spcAft>
                  <a:buClrTx/>
                  <a:buSzTx/>
                  <a:buFontTx/>
                  <a:buNone/>
                  <a:tabLst/>
                  <a:defRPr/>
                </a:pPr>
                <a:r>
                  <a:rPr kumimoji="0" lang="ja-JP" altLang="en-US" sz="1500" kern="0">
                    <a:solidFill>
                      <a:srgbClr val="F9BE00"/>
                    </a:solidFill>
                    <a:uFill>
                      <a:solidFill>
                        <a:srgbClr val="FFC000"/>
                      </a:solidFill>
                    </a:uFill>
                    <a:latin typeface="メイリオ" pitchFamily="50" charset="-128"/>
                    <a:ea typeface="メイリオ" pitchFamily="50" charset="-128"/>
                    <a:cs typeface="メイリオ" pitchFamily="50" charset="-128"/>
                  </a:rPr>
                  <a:t>給与</a:t>
                </a:r>
                <a:r>
                  <a:rPr kumimoji="0" lang="ja-JP" altLang="en-US" sz="1500" i="0" u="none" strike="noStrike" kern="0" cap="none" spc="0" normalizeH="0" baseline="0" noProof="0">
                    <a:ln>
                      <a:noFill/>
                    </a:ln>
                    <a:solidFill>
                      <a:srgbClr val="F9BE00"/>
                    </a:solidFill>
                    <a:effectLst/>
                    <a:uLnTx/>
                    <a:uFill>
                      <a:solidFill>
                        <a:srgbClr val="FFC000"/>
                      </a:solidFill>
                    </a:uFill>
                    <a:latin typeface="メイリオ" pitchFamily="50" charset="-128"/>
                    <a:ea typeface="メイリオ" pitchFamily="50" charset="-128"/>
                    <a:cs typeface="メイリオ" pitchFamily="50" charset="-128"/>
                  </a:rPr>
                  <a:t>管理</a:t>
                </a:r>
                <a:endParaRPr kumimoji="0" lang="en-US" altLang="ja-JP" sz="1500" i="0" u="none" strike="noStrike" kern="0" cap="none" spc="0" normalizeH="0" baseline="0" noProof="0">
                  <a:ln>
                    <a:noFill/>
                  </a:ln>
                  <a:solidFill>
                    <a:srgbClr val="F9BE00"/>
                  </a:solidFill>
                  <a:effectLst/>
                  <a:uLnTx/>
                  <a:uFill>
                    <a:solidFill>
                      <a:srgbClr val="FFC000"/>
                    </a:solidFill>
                  </a:uFill>
                  <a:latin typeface="メイリオ" pitchFamily="50" charset="-128"/>
                  <a:ea typeface="メイリオ" pitchFamily="50" charset="-128"/>
                  <a:cs typeface="メイリオ" pitchFamily="50" charset="-128"/>
                </a:endParaRPr>
              </a:p>
            </p:txBody>
          </p:sp>
        </p:grpSp>
      </p:grpSp>
      <p:cxnSp>
        <p:nvCxnSpPr>
          <p:cNvPr id="118" name="直線コネクタ 117"/>
          <p:cNvCxnSpPr>
            <a:stCxn id="119" idx="7"/>
            <a:endCxn id="120" idx="3"/>
          </p:cNvCxnSpPr>
          <p:nvPr/>
        </p:nvCxnSpPr>
        <p:spPr>
          <a:xfrm flipV="1">
            <a:off x="1035019" y="1828713"/>
            <a:ext cx="416662" cy="303729"/>
          </a:xfrm>
          <a:prstGeom prst="line">
            <a:avLst/>
          </a:prstGeom>
          <a:ln w="63500">
            <a:solidFill>
              <a:srgbClr val="54C2F0"/>
            </a:solidFill>
          </a:ln>
        </p:spPr>
        <p:style>
          <a:lnRef idx="1">
            <a:schemeClr val="accent1"/>
          </a:lnRef>
          <a:fillRef idx="0">
            <a:schemeClr val="accent1"/>
          </a:fillRef>
          <a:effectRef idx="0">
            <a:schemeClr val="accent1"/>
          </a:effectRef>
          <a:fontRef idx="minor">
            <a:schemeClr val="tx1"/>
          </a:fontRef>
        </p:style>
      </p:cxnSp>
      <p:sp>
        <p:nvSpPr>
          <p:cNvPr id="119" name="円/楕円 113"/>
          <p:cNvSpPr/>
          <p:nvPr/>
        </p:nvSpPr>
        <p:spPr>
          <a:xfrm>
            <a:off x="890443" y="2107637"/>
            <a:ext cx="169381" cy="169381"/>
          </a:xfrm>
          <a:prstGeom prst="ellipse">
            <a:avLst/>
          </a:prstGeom>
          <a:solidFill>
            <a:srgbClr val="54C2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円/楕円 143"/>
          <p:cNvSpPr/>
          <p:nvPr/>
        </p:nvSpPr>
        <p:spPr>
          <a:xfrm>
            <a:off x="1426876" y="1684137"/>
            <a:ext cx="169381" cy="169381"/>
          </a:xfrm>
          <a:prstGeom prst="ellipse">
            <a:avLst/>
          </a:prstGeom>
          <a:solidFill>
            <a:srgbClr val="54C2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1" name="直線コネクタ 120"/>
          <p:cNvCxnSpPr>
            <a:stCxn id="123" idx="5"/>
            <a:endCxn id="122" idx="1"/>
          </p:cNvCxnSpPr>
          <p:nvPr/>
        </p:nvCxnSpPr>
        <p:spPr>
          <a:xfrm>
            <a:off x="2051419" y="2167532"/>
            <a:ext cx="77862" cy="162543"/>
          </a:xfrm>
          <a:prstGeom prst="line">
            <a:avLst/>
          </a:prstGeom>
          <a:ln w="63500">
            <a:solidFill>
              <a:srgbClr val="F9BE00"/>
            </a:solidFill>
          </a:ln>
        </p:spPr>
        <p:style>
          <a:lnRef idx="1">
            <a:schemeClr val="accent1"/>
          </a:lnRef>
          <a:fillRef idx="0">
            <a:schemeClr val="accent1"/>
          </a:fillRef>
          <a:effectRef idx="0">
            <a:schemeClr val="accent1"/>
          </a:effectRef>
          <a:fontRef idx="minor">
            <a:schemeClr val="tx1"/>
          </a:fontRef>
        </p:style>
      </p:cxnSp>
      <p:sp>
        <p:nvSpPr>
          <p:cNvPr id="122" name="円/楕円 138"/>
          <p:cNvSpPr/>
          <p:nvPr/>
        </p:nvSpPr>
        <p:spPr>
          <a:xfrm>
            <a:off x="2104476" y="2305270"/>
            <a:ext cx="169381" cy="169381"/>
          </a:xfrm>
          <a:prstGeom prst="ellipse">
            <a:avLst/>
          </a:prstGeom>
          <a:solidFill>
            <a:srgbClr val="F9BE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円/楕円 139"/>
          <p:cNvSpPr/>
          <p:nvPr/>
        </p:nvSpPr>
        <p:spPr>
          <a:xfrm>
            <a:off x="1906843" y="2022956"/>
            <a:ext cx="169381" cy="169381"/>
          </a:xfrm>
          <a:prstGeom prst="ellipse">
            <a:avLst/>
          </a:prstGeom>
          <a:solidFill>
            <a:srgbClr val="F9BE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4" name="直線コネクタ 123"/>
          <p:cNvCxnSpPr>
            <a:stCxn id="125" idx="5"/>
            <a:endCxn id="126" idx="1"/>
          </p:cNvCxnSpPr>
          <p:nvPr/>
        </p:nvCxnSpPr>
        <p:spPr>
          <a:xfrm>
            <a:off x="1279234" y="3974677"/>
            <a:ext cx="172447" cy="218799"/>
          </a:xfrm>
          <a:prstGeom prst="line">
            <a:avLst/>
          </a:prstGeom>
          <a:ln w="63500">
            <a:solidFill>
              <a:srgbClr val="F9BE00"/>
            </a:solidFill>
          </a:ln>
        </p:spPr>
        <p:style>
          <a:lnRef idx="1">
            <a:schemeClr val="accent1"/>
          </a:lnRef>
          <a:fillRef idx="0">
            <a:schemeClr val="accent1"/>
          </a:fillRef>
          <a:effectRef idx="0">
            <a:schemeClr val="accent1"/>
          </a:effectRef>
          <a:fontRef idx="minor">
            <a:schemeClr val="tx1"/>
          </a:fontRef>
        </p:style>
      </p:cxnSp>
      <p:sp>
        <p:nvSpPr>
          <p:cNvPr id="125" name="円/楕円 169"/>
          <p:cNvSpPr/>
          <p:nvPr/>
        </p:nvSpPr>
        <p:spPr>
          <a:xfrm>
            <a:off x="1134658" y="3830101"/>
            <a:ext cx="169381" cy="169381"/>
          </a:xfrm>
          <a:prstGeom prst="ellipse">
            <a:avLst/>
          </a:prstGeom>
          <a:solidFill>
            <a:srgbClr val="F9BE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 name="円/楕円 170"/>
          <p:cNvSpPr/>
          <p:nvPr/>
        </p:nvSpPr>
        <p:spPr>
          <a:xfrm>
            <a:off x="1426876" y="4168671"/>
            <a:ext cx="169381" cy="169381"/>
          </a:xfrm>
          <a:prstGeom prst="ellipse">
            <a:avLst/>
          </a:prstGeom>
          <a:solidFill>
            <a:srgbClr val="F9BE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7" name="グループ化 126"/>
          <p:cNvGrpSpPr/>
          <p:nvPr/>
        </p:nvGrpSpPr>
        <p:grpSpPr>
          <a:xfrm>
            <a:off x="7408897" y="1762097"/>
            <a:ext cx="958443" cy="958443"/>
            <a:chOff x="2742114" y="3795358"/>
            <a:chExt cx="1141843" cy="1141843"/>
          </a:xfrm>
        </p:grpSpPr>
        <p:sp>
          <p:nvSpPr>
            <p:cNvPr id="128" name="Freeform 340"/>
            <p:cNvSpPr>
              <a:spLocks noEditPoints="1"/>
            </p:cNvSpPr>
            <p:nvPr/>
          </p:nvSpPr>
          <p:spPr bwMode="auto">
            <a:xfrm>
              <a:off x="3008440" y="3986511"/>
              <a:ext cx="571500" cy="531813"/>
            </a:xfrm>
            <a:custGeom>
              <a:avLst/>
              <a:gdLst>
                <a:gd name="T0" fmla="*/ 309 w 1081"/>
                <a:gd name="T1" fmla="*/ 153 h 1003"/>
                <a:gd name="T2" fmla="*/ 381 w 1081"/>
                <a:gd name="T3" fmla="*/ 445 h 1003"/>
                <a:gd name="T4" fmla="*/ 680 w 1081"/>
                <a:gd name="T5" fmla="*/ 459 h 1003"/>
                <a:gd name="T6" fmla="*/ 780 w 1081"/>
                <a:gd name="T7" fmla="*/ 176 h 1003"/>
                <a:gd name="T8" fmla="*/ 541 w 1081"/>
                <a:gd name="T9" fmla="*/ 0 h 1003"/>
                <a:gd name="T10" fmla="*/ 344 w 1081"/>
                <a:gd name="T11" fmla="*/ 333 h 1003"/>
                <a:gd name="T12" fmla="*/ 405 w 1081"/>
                <a:gd name="T13" fmla="*/ 86 h 1003"/>
                <a:gd name="T14" fmla="*/ 660 w 1081"/>
                <a:gd name="T15" fmla="*/ 74 h 1003"/>
                <a:gd name="T16" fmla="*/ 744 w 1081"/>
                <a:gd name="T17" fmla="*/ 314 h 1003"/>
                <a:gd name="T18" fmla="*/ 541 w 1081"/>
                <a:gd name="T19" fmla="*/ 464 h 1003"/>
                <a:gd name="T20" fmla="*/ 361 w 1081"/>
                <a:gd name="T21" fmla="*/ 175 h 1003"/>
                <a:gd name="T22" fmla="*/ 416 w 1081"/>
                <a:gd name="T23" fmla="*/ 402 h 1003"/>
                <a:gd name="T24" fmla="*/ 649 w 1081"/>
                <a:gd name="T25" fmla="*/ 412 h 1003"/>
                <a:gd name="T26" fmla="*/ 727 w 1081"/>
                <a:gd name="T27" fmla="*/ 193 h 1003"/>
                <a:gd name="T28" fmla="*/ 541 w 1081"/>
                <a:gd name="T29" fmla="*/ 56 h 1003"/>
                <a:gd name="T30" fmla="*/ 628 w 1081"/>
                <a:gd name="T31" fmla="*/ 346 h 1003"/>
                <a:gd name="T32" fmla="*/ 200 w 1081"/>
                <a:gd name="T33" fmla="*/ 507 h 1003"/>
                <a:gd name="T34" fmla="*/ 0 w 1081"/>
                <a:gd name="T35" fmla="*/ 753 h 1003"/>
                <a:gd name="T36" fmla="*/ 176 w 1081"/>
                <a:gd name="T37" fmla="*/ 992 h 1003"/>
                <a:gd name="T38" fmla="*/ 458 w 1081"/>
                <a:gd name="T39" fmla="*/ 892 h 1003"/>
                <a:gd name="T40" fmla="*/ 444 w 1081"/>
                <a:gd name="T41" fmla="*/ 594 h 1003"/>
                <a:gd name="T42" fmla="*/ 207 w 1081"/>
                <a:gd name="T43" fmla="*/ 962 h 1003"/>
                <a:gd name="T44" fmla="*/ 37 w 1081"/>
                <a:gd name="T45" fmla="*/ 753 h 1003"/>
                <a:gd name="T46" fmla="*/ 187 w 1081"/>
                <a:gd name="T47" fmla="*/ 549 h 1003"/>
                <a:gd name="T48" fmla="*/ 427 w 1081"/>
                <a:gd name="T49" fmla="*/ 633 h 1003"/>
                <a:gd name="T50" fmla="*/ 415 w 1081"/>
                <a:gd name="T51" fmla="*/ 888 h 1003"/>
                <a:gd name="T52" fmla="*/ 442 w 1081"/>
                <a:gd name="T53" fmla="*/ 792 h 1003"/>
                <a:gd name="T54" fmla="*/ 250 w 1081"/>
                <a:gd name="T55" fmla="*/ 948 h 1003"/>
                <a:gd name="T56" fmla="*/ 64 w 1081"/>
                <a:gd name="T57" fmla="*/ 811 h 1003"/>
                <a:gd name="T58" fmla="*/ 141 w 1081"/>
                <a:gd name="T59" fmla="*/ 591 h 1003"/>
                <a:gd name="T60" fmla="*/ 375 w 1081"/>
                <a:gd name="T61" fmla="*/ 602 h 1003"/>
                <a:gd name="T62" fmla="*/ 300 w 1081"/>
                <a:gd name="T63" fmla="*/ 638 h 1003"/>
                <a:gd name="T64" fmla="*/ 165 w 1081"/>
                <a:gd name="T65" fmla="*/ 693 h 1003"/>
                <a:gd name="T66" fmla="*/ 206 w 1081"/>
                <a:gd name="T67" fmla="*/ 819 h 1003"/>
                <a:gd name="T68" fmla="*/ 265 w 1081"/>
                <a:gd name="T69" fmla="*/ 898 h 1003"/>
                <a:gd name="T70" fmla="*/ 333 w 1081"/>
                <a:gd name="T71" fmla="*/ 775 h 1003"/>
                <a:gd name="T72" fmla="*/ 237 w 1081"/>
                <a:gd name="T73" fmla="*/ 722 h 1003"/>
                <a:gd name="T74" fmla="*/ 206 w 1081"/>
                <a:gd name="T75" fmla="*/ 700 h 1003"/>
                <a:gd name="T76" fmla="*/ 289 w 1081"/>
                <a:gd name="T77" fmla="*/ 822 h 1003"/>
                <a:gd name="T78" fmla="*/ 264 w 1081"/>
                <a:gd name="T79" fmla="*/ 769 h 1003"/>
                <a:gd name="T80" fmla="*/ 609 w 1081"/>
                <a:gd name="T81" fmla="*/ 633 h 1003"/>
                <a:gd name="T82" fmla="*/ 652 w 1081"/>
                <a:gd name="T83" fmla="*/ 930 h 1003"/>
                <a:gd name="T84" fmla="*/ 950 w 1081"/>
                <a:gd name="T85" fmla="*/ 973 h 1003"/>
                <a:gd name="T86" fmla="*/ 1076 w 1081"/>
                <a:gd name="T87" fmla="*/ 702 h 1003"/>
                <a:gd name="T88" fmla="*/ 830 w 1081"/>
                <a:gd name="T89" fmla="*/ 502 h 1003"/>
                <a:gd name="T90" fmla="*/ 643 w 1081"/>
                <a:gd name="T91" fmla="*/ 854 h 1003"/>
                <a:gd name="T92" fmla="*/ 679 w 1081"/>
                <a:gd name="T93" fmla="*/ 602 h 1003"/>
                <a:gd name="T94" fmla="*/ 932 w 1081"/>
                <a:gd name="T95" fmla="*/ 565 h 1003"/>
                <a:gd name="T96" fmla="*/ 1039 w 1081"/>
                <a:gd name="T97" fmla="*/ 795 h 1003"/>
                <a:gd name="T98" fmla="*/ 830 w 1081"/>
                <a:gd name="T99" fmla="*/ 966 h 1003"/>
                <a:gd name="T100" fmla="*/ 922 w 1081"/>
                <a:gd name="T101" fmla="*/ 925 h 1003"/>
                <a:gd name="T102" fmla="*/ 692 w 1081"/>
                <a:gd name="T103" fmla="*/ 890 h 1003"/>
                <a:gd name="T104" fmla="*/ 658 w 1081"/>
                <a:gd name="T105" fmla="*/ 660 h 1003"/>
                <a:gd name="T106" fmla="*/ 870 w 1081"/>
                <a:gd name="T107" fmla="*/ 561 h 1003"/>
                <a:gd name="T108" fmla="*/ 1026 w 1081"/>
                <a:gd name="T109" fmla="*/ 753 h 1003"/>
                <a:gd name="T110" fmla="*/ 818 w 1081"/>
                <a:gd name="T111" fmla="*/ 626 h 1003"/>
                <a:gd name="T112" fmla="*/ 729 w 1081"/>
                <a:gd name="T113" fmla="*/ 744 h 1003"/>
                <a:gd name="T114" fmla="*/ 786 w 1081"/>
                <a:gd name="T115" fmla="*/ 866 h 1003"/>
                <a:gd name="T116" fmla="*/ 914 w 1081"/>
                <a:gd name="T117" fmla="*/ 840 h 1003"/>
                <a:gd name="T118" fmla="*/ 810 w 1081"/>
                <a:gd name="T119" fmla="*/ 834 h 1003"/>
                <a:gd name="T120" fmla="*/ 856 w 1081"/>
                <a:gd name="T121" fmla="*/ 706 h 1003"/>
                <a:gd name="T122" fmla="*/ 859 w 1081"/>
                <a:gd name="T123" fmla="*/ 668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81" h="1003">
                  <a:moveTo>
                    <a:pt x="541" y="0"/>
                  </a:moveTo>
                  <a:lnTo>
                    <a:pt x="541" y="0"/>
                  </a:lnTo>
                  <a:lnTo>
                    <a:pt x="514" y="2"/>
                  </a:lnTo>
                  <a:lnTo>
                    <a:pt x="489" y="6"/>
                  </a:lnTo>
                  <a:lnTo>
                    <a:pt x="465" y="12"/>
                  </a:lnTo>
                  <a:lnTo>
                    <a:pt x="442" y="20"/>
                  </a:lnTo>
                  <a:lnTo>
                    <a:pt x="421" y="31"/>
                  </a:lnTo>
                  <a:lnTo>
                    <a:pt x="400" y="43"/>
                  </a:lnTo>
                  <a:lnTo>
                    <a:pt x="381" y="57"/>
                  </a:lnTo>
                  <a:lnTo>
                    <a:pt x="363" y="74"/>
                  </a:lnTo>
                  <a:lnTo>
                    <a:pt x="346" y="91"/>
                  </a:lnTo>
                  <a:lnTo>
                    <a:pt x="332" y="111"/>
                  </a:lnTo>
                  <a:lnTo>
                    <a:pt x="320" y="132"/>
                  </a:lnTo>
                  <a:lnTo>
                    <a:pt x="309" y="153"/>
                  </a:lnTo>
                  <a:lnTo>
                    <a:pt x="301" y="176"/>
                  </a:lnTo>
                  <a:lnTo>
                    <a:pt x="295" y="200"/>
                  </a:lnTo>
                  <a:lnTo>
                    <a:pt x="291" y="225"/>
                  </a:lnTo>
                  <a:lnTo>
                    <a:pt x="290" y="250"/>
                  </a:lnTo>
                  <a:lnTo>
                    <a:pt x="290" y="250"/>
                  </a:lnTo>
                  <a:lnTo>
                    <a:pt x="291" y="277"/>
                  </a:lnTo>
                  <a:lnTo>
                    <a:pt x="295" y="302"/>
                  </a:lnTo>
                  <a:lnTo>
                    <a:pt x="301" y="326"/>
                  </a:lnTo>
                  <a:lnTo>
                    <a:pt x="309" y="349"/>
                  </a:lnTo>
                  <a:lnTo>
                    <a:pt x="320" y="370"/>
                  </a:lnTo>
                  <a:lnTo>
                    <a:pt x="332" y="391"/>
                  </a:lnTo>
                  <a:lnTo>
                    <a:pt x="346" y="410"/>
                  </a:lnTo>
                  <a:lnTo>
                    <a:pt x="363" y="428"/>
                  </a:lnTo>
                  <a:lnTo>
                    <a:pt x="381" y="445"/>
                  </a:lnTo>
                  <a:lnTo>
                    <a:pt x="400" y="459"/>
                  </a:lnTo>
                  <a:lnTo>
                    <a:pt x="421" y="471"/>
                  </a:lnTo>
                  <a:lnTo>
                    <a:pt x="442" y="482"/>
                  </a:lnTo>
                  <a:lnTo>
                    <a:pt x="465" y="490"/>
                  </a:lnTo>
                  <a:lnTo>
                    <a:pt x="489" y="496"/>
                  </a:lnTo>
                  <a:lnTo>
                    <a:pt x="514" y="500"/>
                  </a:lnTo>
                  <a:lnTo>
                    <a:pt x="541" y="501"/>
                  </a:lnTo>
                  <a:lnTo>
                    <a:pt x="541" y="501"/>
                  </a:lnTo>
                  <a:lnTo>
                    <a:pt x="566" y="500"/>
                  </a:lnTo>
                  <a:lnTo>
                    <a:pt x="591" y="496"/>
                  </a:lnTo>
                  <a:lnTo>
                    <a:pt x="615" y="490"/>
                  </a:lnTo>
                  <a:lnTo>
                    <a:pt x="638" y="482"/>
                  </a:lnTo>
                  <a:lnTo>
                    <a:pt x="660" y="471"/>
                  </a:lnTo>
                  <a:lnTo>
                    <a:pt x="680" y="459"/>
                  </a:lnTo>
                  <a:lnTo>
                    <a:pt x="700" y="445"/>
                  </a:lnTo>
                  <a:lnTo>
                    <a:pt x="717" y="428"/>
                  </a:lnTo>
                  <a:lnTo>
                    <a:pt x="734" y="410"/>
                  </a:lnTo>
                  <a:lnTo>
                    <a:pt x="748" y="391"/>
                  </a:lnTo>
                  <a:lnTo>
                    <a:pt x="760" y="370"/>
                  </a:lnTo>
                  <a:lnTo>
                    <a:pt x="771" y="349"/>
                  </a:lnTo>
                  <a:lnTo>
                    <a:pt x="780" y="326"/>
                  </a:lnTo>
                  <a:lnTo>
                    <a:pt x="786" y="302"/>
                  </a:lnTo>
                  <a:lnTo>
                    <a:pt x="789" y="277"/>
                  </a:lnTo>
                  <a:lnTo>
                    <a:pt x="792" y="250"/>
                  </a:lnTo>
                  <a:lnTo>
                    <a:pt x="792" y="250"/>
                  </a:lnTo>
                  <a:lnTo>
                    <a:pt x="789" y="225"/>
                  </a:lnTo>
                  <a:lnTo>
                    <a:pt x="786" y="200"/>
                  </a:lnTo>
                  <a:lnTo>
                    <a:pt x="780" y="176"/>
                  </a:lnTo>
                  <a:lnTo>
                    <a:pt x="771" y="153"/>
                  </a:lnTo>
                  <a:lnTo>
                    <a:pt x="760" y="132"/>
                  </a:lnTo>
                  <a:lnTo>
                    <a:pt x="748" y="111"/>
                  </a:lnTo>
                  <a:lnTo>
                    <a:pt x="734" y="91"/>
                  </a:lnTo>
                  <a:lnTo>
                    <a:pt x="717" y="74"/>
                  </a:lnTo>
                  <a:lnTo>
                    <a:pt x="700" y="57"/>
                  </a:lnTo>
                  <a:lnTo>
                    <a:pt x="680" y="43"/>
                  </a:lnTo>
                  <a:lnTo>
                    <a:pt x="660" y="31"/>
                  </a:lnTo>
                  <a:lnTo>
                    <a:pt x="638" y="20"/>
                  </a:lnTo>
                  <a:lnTo>
                    <a:pt x="615" y="12"/>
                  </a:lnTo>
                  <a:lnTo>
                    <a:pt x="591" y="6"/>
                  </a:lnTo>
                  <a:lnTo>
                    <a:pt x="566" y="2"/>
                  </a:lnTo>
                  <a:lnTo>
                    <a:pt x="541" y="0"/>
                  </a:lnTo>
                  <a:lnTo>
                    <a:pt x="541" y="0"/>
                  </a:lnTo>
                  <a:close/>
                  <a:moveTo>
                    <a:pt x="541" y="464"/>
                  </a:moveTo>
                  <a:lnTo>
                    <a:pt x="541" y="464"/>
                  </a:lnTo>
                  <a:lnTo>
                    <a:pt x="518" y="463"/>
                  </a:lnTo>
                  <a:lnTo>
                    <a:pt x="498" y="459"/>
                  </a:lnTo>
                  <a:lnTo>
                    <a:pt x="477" y="454"/>
                  </a:lnTo>
                  <a:lnTo>
                    <a:pt x="457" y="447"/>
                  </a:lnTo>
                  <a:lnTo>
                    <a:pt x="439" y="439"/>
                  </a:lnTo>
                  <a:lnTo>
                    <a:pt x="421" y="428"/>
                  </a:lnTo>
                  <a:lnTo>
                    <a:pt x="405" y="415"/>
                  </a:lnTo>
                  <a:lnTo>
                    <a:pt x="390" y="402"/>
                  </a:lnTo>
                  <a:lnTo>
                    <a:pt x="376" y="386"/>
                  </a:lnTo>
                  <a:lnTo>
                    <a:pt x="363" y="370"/>
                  </a:lnTo>
                  <a:lnTo>
                    <a:pt x="352" y="352"/>
                  </a:lnTo>
                  <a:lnTo>
                    <a:pt x="344" y="333"/>
                  </a:lnTo>
                  <a:lnTo>
                    <a:pt x="337" y="314"/>
                  </a:lnTo>
                  <a:lnTo>
                    <a:pt x="332" y="294"/>
                  </a:lnTo>
                  <a:lnTo>
                    <a:pt x="328" y="273"/>
                  </a:lnTo>
                  <a:lnTo>
                    <a:pt x="327" y="250"/>
                  </a:lnTo>
                  <a:lnTo>
                    <a:pt x="327" y="250"/>
                  </a:lnTo>
                  <a:lnTo>
                    <a:pt x="328" y="229"/>
                  </a:lnTo>
                  <a:lnTo>
                    <a:pt x="332" y="208"/>
                  </a:lnTo>
                  <a:lnTo>
                    <a:pt x="337" y="188"/>
                  </a:lnTo>
                  <a:lnTo>
                    <a:pt x="344" y="168"/>
                  </a:lnTo>
                  <a:lnTo>
                    <a:pt x="352" y="150"/>
                  </a:lnTo>
                  <a:lnTo>
                    <a:pt x="363" y="132"/>
                  </a:lnTo>
                  <a:lnTo>
                    <a:pt x="376" y="115"/>
                  </a:lnTo>
                  <a:lnTo>
                    <a:pt x="390" y="100"/>
                  </a:lnTo>
                  <a:lnTo>
                    <a:pt x="405" y="86"/>
                  </a:lnTo>
                  <a:lnTo>
                    <a:pt x="421" y="74"/>
                  </a:lnTo>
                  <a:lnTo>
                    <a:pt x="439" y="63"/>
                  </a:lnTo>
                  <a:lnTo>
                    <a:pt x="457" y="55"/>
                  </a:lnTo>
                  <a:lnTo>
                    <a:pt x="477" y="48"/>
                  </a:lnTo>
                  <a:lnTo>
                    <a:pt x="498" y="42"/>
                  </a:lnTo>
                  <a:lnTo>
                    <a:pt x="518" y="39"/>
                  </a:lnTo>
                  <a:lnTo>
                    <a:pt x="541" y="38"/>
                  </a:lnTo>
                  <a:lnTo>
                    <a:pt x="541" y="38"/>
                  </a:lnTo>
                  <a:lnTo>
                    <a:pt x="562" y="39"/>
                  </a:lnTo>
                  <a:lnTo>
                    <a:pt x="583" y="42"/>
                  </a:lnTo>
                  <a:lnTo>
                    <a:pt x="603" y="48"/>
                  </a:lnTo>
                  <a:lnTo>
                    <a:pt x="624" y="55"/>
                  </a:lnTo>
                  <a:lnTo>
                    <a:pt x="642" y="63"/>
                  </a:lnTo>
                  <a:lnTo>
                    <a:pt x="660" y="74"/>
                  </a:lnTo>
                  <a:lnTo>
                    <a:pt x="675" y="86"/>
                  </a:lnTo>
                  <a:lnTo>
                    <a:pt x="691" y="100"/>
                  </a:lnTo>
                  <a:lnTo>
                    <a:pt x="705" y="115"/>
                  </a:lnTo>
                  <a:lnTo>
                    <a:pt x="717" y="132"/>
                  </a:lnTo>
                  <a:lnTo>
                    <a:pt x="728" y="150"/>
                  </a:lnTo>
                  <a:lnTo>
                    <a:pt x="736" y="168"/>
                  </a:lnTo>
                  <a:lnTo>
                    <a:pt x="744" y="188"/>
                  </a:lnTo>
                  <a:lnTo>
                    <a:pt x="748" y="208"/>
                  </a:lnTo>
                  <a:lnTo>
                    <a:pt x="752" y="229"/>
                  </a:lnTo>
                  <a:lnTo>
                    <a:pt x="753" y="250"/>
                  </a:lnTo>
                  <a:lnTo>
                    <a:pt x="753" y="250"/>
                  </a:lnTo>
                  <a:lnTo>
                    <a:pt x="752" y="273"/>
                  </a:lnTo>
                  <a:lnTo>
                    <a:pt x="748" y="294"/>
                  </a:lnTo>
                  <a:lnTo>
                    <a:pt x="744" y="314"/>
                  </a:lnTo>
                  <a:lnTo>
                    <a:pt x="736" y="333"/>
                  </a:lnTo>
                  <a:lnTo>
                    <a:pt x="728" y="352"/>
                  </a:lnTo>
                  <a:lnTo>
                    <a:pt x="717" y="370"/>
                  </a:lnTo>
                  <a:lnTo>
                    <a:pt x="705" y="386"/>
                  </a:lnTo>
                  <a:lnTo>
                    <a:pt x="691" y="402"/>
                  </a:lnTo>
                  <a:lnTo>
                    <a:pt x="675" y="415"/>
                  </a:lnTo>
                  <a:lnTo>
                    <a:pt x="660" y="428"/>
                  </a:lnTo>
                  <a:lnTo>
                    <a:pt x="642" y="439"/>
                  </a:lnTo>
                  <a:lnTo>
                    <a:pt x="624" y="447"/>
                  </a:lnTo>
                  <a:lnTo>
                    <a:pt x="603" y="454"/>
                  </a:lnTo>
                  <a:lnTo>
                    <a:pt x="583" y="459"/>
                  </a:lnTo>
                  <a:lnTo>
                    <a:pt x="562" y="463"/>
                  </a:lnTo>
                  <a:lnTo>
                    <a:pt x="541" y="464"/>
                  </a:lnTo>
                  <a:lnTo>
                    <a:pt x="541" y="464"/>
                  </a:lnTo>
                  <a:close/>
                  <a:moveTo>
                    <a:pt x="541" y="56"/>
                  </a:moveTo>
                  <a:lnTo>
                    <a:pt x="541" y="56"/>
                  </a:lnTo>
                  <a:lnTo>
                    <a:pt x="520" y="57"/>
                  </a:lnTo>
                  <a:lnTo>
                    <a:pt x="501" y="60"/>
                  </a:lnTo>
                  <a:lnTo>
                    <a:pt x="482" y="64"/>
                  </a:lnTo>
                  <a:lnTo>
                    <a:pt x="464" y="72"/>
                  </a:lnTo>
                  <a:lnTo>
                    <a:pt x="447" y="79"/>
                  </a:lnTo>
                  <a:lnTo>
                    <a:pt x="432" y="90"/>
                  </a:lnTo>
                  <a:lnTo>
                    <a:pt x="416" y="100"/>
                  </a:lnTo>
                  <a:lnTo>
                    <a:pt x="403" y="112"/>
                  </a:lnTo>
                  <a:lnTo>
                    <a:pt x="390" y="127"/>
                  </a:lnTo>
                  <a:lnTo>
                    <a:pt x="379" y="142"/>
                  </a:lnTo>
                  <a:lnTo>
                    <a:pt x="369" y="158"/>
                  </a:lnTo>
                  <a:lnTo>
                    <a:pt x="361" y="175"/>
                  </a:lnTo>
                  <a:lnTo>
                    <a:pt x="354" y="193"/>
                  </a:lnTo>
                  <a:lnTo>
                    <a:pt x="349" y="212"/>
                  </a:lnTo>
                  <a:lnTo>
                    <a:pt x="346" y="231"/>
                  </a:lnTo>
                  <a:lnTo>
                    <a:pt x="345" y="250"/>
                  </a:lnTo>
                  <a:lnTo>
                    <a:pt x="345" y="250"/>
                  </a:lnTo>
                  <a:lnTo>
                    <a:pt x="346" y="271"/>
                  </a:lnTo>
                  <a:lnTo>
                    <a:pt x="349" y="290"/>
                  </a:lnTo>
                  <a:lnTo>
                    <a:pt x="354" y="309"/>
                  </a:lnTo>
                  <a:lnTo>
                    <a:pt x="361" y="327"/>
                  </a:lnTo>
                  <a:lnTo>
                    <a:pt x="369" y="344"/>
                  </a:lnTo>
                  <a:lnTo>
                    <a:pt x="379" y="360"/>
                  </a:lnTo>
                  <a:lnTo>
                    <a:pt x="390" y="375"/>
                  </a:lnTo>
                  <a:lnTo>
                    <a:pt x="403" y="388"/>
                  </a:lnTo>
                  <a:lnTo>
                    <a:pt x="416" y="402"/>
                  </a:lnTo>
                  <a:lnTo>
                    <a:pt x="432" y="412"/>
                  </a:lnTo>
                  <a:lnTo>
                    <a:pt x="447" y="422"/>
                  </a:lnTo>
                  <a:lnTo>
                    <a:pt x="464" y="430"/>
                  </a:lnTo>
                  <a:lnTo>
                    <a:pt x="482" y="438"/>
                  </a:lnTo>
                  <a:lnTo>
                    <a:pt x="501" y="442"/>
                  </a:lnTo>
                  <a:lnTo>
                    <a:pt x="520" y="445"/>
                  </a:lnTo>
                  <a:lnTo>
                    <a:pt x="541" y="446"/>
                  </a:lnTo>
                  <a:lnTo>
                    <a:pt x="541" y="446"/>
                  </a:lnTo>
                  <a:lnTo>
                    <a:pt x="560" y="445"/>
                  </a:lnTo>
                  <a:lnTo>
                    <a:pt x="579" y="442"/>
                  </a:lnTo>
                  <a:lnTo>
                    <a:pt x="598" y="438"/>
                  </a:lnTo>
                  <a:lnTo>
                    <a:pt x="616" y="430"/>
                  </a:lnTo>
                  <a:lnTo>
                    <a:pt x="633" y="422"/>
                  </a:lnTo>
                  <a:lnTo>
                    <a:pt x="649" y="412"/>
                  </a:lnTo>
                  <a:lnTo>
                    <a:pt x="664" y="402"/>
                  </a:lnTo>
                  <a:lnTo>
                    <a:pt x="679" y="388"/>
                  </a:lnTo>
                  <a:lnTo>
                    <a:pt x="691" y="375"/>
                  </a:lnTo>
                  <a:lnTo>
                    <a:pt x="702" y="360"/>
                  </a:lnTo>
                  <a:lnTo>
                    <a:pt x="712" y="344"/>
                  </a:lnTo>
                  <a:lnTo>
                    <a:pt x="720" y="327"/>
                  </a:lnTo>
                  <a:lnTo>
                    <a:pt x="727" y="309"/>
                  </a:lnTo>
                  <a:lnTo>
                    <a:pt x="732" y="290"/>
                  </a:lnTo>
                  <a:lnTo>
                    <a:pt x="734" y="271"/>
                  </a:lnTo>
                  <a:lnTo>
                    <a:pt x="735" y="250"/>
                  </a:lnTo>
                  <a:lnTo>
                    <a:pt x="735" y="250"/>
                  </a:lnTo>
                  <a:lnTo>
                    <a:pt x="734" y="231"/>
                  </a:lnTo>
                  <a:lnTo>
                    <a:pt x="732" y="212"/>
                  </a:lnTo>
                  <a:lnTo>
                    <a:pt x="727" y="193"/>
                  </a:lnTo>
                  <a:lnTo>
                    <a:pt x="720" y="175"/>
                  </a:lnTo>
                  <a:lnTo>
                    <a:pt x="712" y="158"/>
                  </a:lnTo>
                  <a:lnTo>
                    <a:pt x="702" y="142"/>
                  </a:lnTo>
                  <a:lnTo>
                    <a:pt x="691" y="127"/>
                  </a:lnTo>
                  <a:lnTo>
                    <a:pt x="679" y="112"/>
                  </a:lnTo>
                  <a:lnTo>
                    <a:pt x="664" y="100"/>
                  </a:lnTo>
                  <a:lnTo>
                    <a:pt x="649" y="90"/>
                  </a:lnTo>
                  <a:lnTo>
                    <a:pt x="633" y="79"/>
                  </a:lnTo>
                  <a:lnTo>
                    <a:pt x="616" y="72"/>
                  </a:lnTo>
                  <a:lnTo>
                    <a:pt x="598" y="64"/>
                  </a:lnTo>
                  <a:lnTo>
                    <a:pt x="579" y="60"/>
                  </a:lnTo>
                  <a:lnTo>
                    <a:pt x="560" y="57"/>
                  </a:lnTo>
                  <a:lnTo>
                    <a:pt x="541" y="56"/>
                  </a:lnTo>
                  <a:lnTo>
                    <a:pt x="541" y="56"/>
                  </a:lnTo>
                  <a:close/>
                  <a:moveTo>
                    <a:pt x="452" y="259"/>
                  </a:moveTo>
                  <a:lnTo>
                    <a:pt x="507" y="259"/>
                  </a:lnTo>
                  <a:lnTo>
                    <a:pt x="426" y="138"/>
                  </a:lnTo>
                  <a:lnTo>
                    <a:pt x="476" y="138"/>
                  </a:lnTo>
                  <a:lnTo>
                    <a:pt x="541" y="240"/>
                  </a:lnTo>
                  <a:lnTo>
                    <a:pt x="604" y="138"/>
                  </a:lnTo>
                  <a:lnTo>
                    <a:pt x="654" y="138"/>
                  </a:lnTo>
                  <a:lnTo>
                    <a:pt x="572" y="259"/>
                  </a:lnTo>
                  <a:lnTo>
                    <a:pt x="628" y="259"/>
                  </a:lnTo>
                  <a:lnTo>
                    <a:pt x="628" y="290"/>
                  </a:lnTo>
                  <a:lnTo>
                    <a:pt x="560" y="290"/>
                  </a:lnTo>
                  <a:lnTo>
                    <a:pt x="560" y="315"/>
                  </a:lnTo>
                  <a:lnTo>
                    <a:pt x="628" y="315"/>
                  </a:lnTo>
                  <a:lnTo>
                    <a:pt x="628" y="346"/>
                  </a:lnTo>
                  <a:lnTo>
                    <a:pt x="560" y="346"/>
                  </a:lnTo>
                  <a:lnTo>
                    <a:pt x="560" y="382"/>
                  </a:lnTo>
                  <a:lnTo>
                    <a:pt x="519" y="382"/>
                  </a:lnTo>
                  <a:lnTo>
                    <a:pt x="519" y="346"/>
                  </a:lnTo>
                  <a:lnTo>
                    <a:pt x="452" y="346"/>
                  </a:lnTo>
                  <a:lnTo>
                    <a:pt x="452" y="315"/>
                  </a:lnTo>
                  <a:lnTo>
                    <a:pt x="519" y="315"/>
                  </a:lnTo>
                  <a:lnTo>
                    <a:pt x="519" y="290"/>
                  </a:lnTo>
                  <a:lnTo>
                    <a:pt x="452" y="290"/>
                  </a:lnTo>
                  <a:lnTo>
                    <a:pt x="452" y="259"/>
                  </a:lnTo>
                  <a:close/>
                  <a:moveTo>
                    <a:pt x="250" y="502"/>
                  </a:moveTo>
                  <a:lnTo>
                    <a:pt x="250" y="502"/>
                  </a:lnTo>
                  <a:lnTo>
                    <a:pt x="225" y="504"/>
                  </a:lnTo>
                  <a:lnTo>
                    <a:pt x="200" y="507"/>
                  </a:lnTo>
                  <a:lnTo>
                    <a:pt x="176" y="513"/>
                  </a:lnTo>
                  <a:lnTo>
                    <a:pt x="153" y="522"/>
                  </a:lnTo>
                  <a:lnTo>
                    <a:pt x="132" y="532"/>
                  </a:lnTo>
                  <a:lnTo>
                    <a:pt x="110" y="544"/>
                  </a:lnTo>
                  <a:lnTo>
                    <a:pt x="91" y="559"/>
                  </a:lnTo>
                  <a:lnTo>
                    <a:pt x="73" y="576"/>
                  </a:lnTo>
                  <a:lnTo>
                    <a:pt x="57" y="594"/>
                  </a:lnTo>
                  <a:lnTo>
                    <a:pt x="43" y="613"/>
                  </a:lnTo>
                  <a:lnTo>
                    <a:pt x="30" y="633"/>
                  </a:lnTo>
                  <a:lnTo>
                    <a:pt x="20" y="655"/>
                  </a:lnTo>
                  <a:lnTo>
                    <a:pt x="12" y="678"/>
                  </a:lnTo>
                  <a:lnTo>
                    <a:pt x="4" y="702"/>
                  </a:lnTo>
                  <a:lnTo>
                    <a:pt x="1" y="727"/>
                  </a:lnTo>
                  <a:lnTo>
                    <a:pt x="0" y="753"/>
                  </a:lnTo>
                  <a:lnTo>
                    <a:pt x="0" y="753"/>
                  </a:lnTo>
                  <a:lnTo>
                    <a:pt x="1" y="778"/>
                  </a:lnTo>
                  <a:lnTo>
                    <a:pt x="4" y="804"/>
                  </a:lnTo>
                  <a:lnTo>
                    <a:pt x="12" y="828"/>
                  </a:lnTo>
                  <a:lnTo>
                    <a:pt x="20" y="850"/>
                  </a:lnTo>
                  <a:lnTo>
                    <a:pt x="30" y="872"/>
                  </a:lnTo>
                  <a:lnTo>
                    <a:pt x="43" y="892"/>
                  </a:lnTo>
                  <a:lnTo>
                    <a:pt x="57" y="912"/>
                  </a:lnTo>
                  <a:lnTo>
                    <a:pt x="73" y="930"/>
                  </a:lnTo>
                  <a:lnTo>
                    <a:pt x="91" y="946"/>
                  </a:lnTo>
                  <a:lnTo>
                    <a:pt x="110" y="961"/>
                  </a:lnTo>
                  <a:lnTo>
                    <a:pt x="132" y="973"/>
                  </a:lnTo>
                  <a:lnTo>
                    <a:pt x="153" y="984"/>
                  </a:lnTo>
                  <a:lnTo>
                    <a:pt x="176" y="992"/>
                  </a:lnTo>
                  <a:lnTo>
                    <a:pt x="200" y="998"/>
                  </a:lnTo>
                  <a:lnTo>
                    <a:pt x="225" y="1002"/>
                  </a:lnTo>
                  <a:lnTo>
                    <a:pt x="250" y="1003"/>
                  </a:lnTo>
                  <a:lnTo>
                    <a:pt x="250" y="1003"/>
                  </a:lnTo>
                  <a:lnTo>
                    <a:pt x="277" y="1002"/>
                  </a:lnTo>
                  <a:lnTo>
                    <a:pt x="301" y="998"/>
                  </a:lnTo>
                  <a:lnTo>
                    <a:pt x="325" y="992"/>
                  </a:lnTo>
                  <a:lnTo>
                    <a:pt x="348" y="984"/>
                  </a:lnTo>
                  <a:lnTo>
                    <a:pt x="370" y="973"/>
                  </a:lnTo>
                  <a:lnTo>
                    <a:pt x="391" y="961"/>
                  </a:lnTo>
                  <a:lnTo>
                    <a:pt x="410" y="946"/>
                  </a:lnTo>
                  <a:lnTo>
                    <a:pt x="428" y="930"/>
                  </a:lnTo>
                  <a:lnTo>
                    <a:pt x="444" y="912"/>
                  </a:lnTo>
                  <a:lnTo>
                    <a:pt x="458" y="892"/>
                  </a:lnTo>
                  <a:lnTo>
                    <a:pt x="471" y="872"/>
                  </a:lnTo>
                  <a:lnTo>
                    <a:pt x="482" y="850"/>
                  </a:lnTo>
                  <a:lnTo>
                    <a:pt x="490" y="828"/>
                  </a:lnTo>
                  <a:lnTo>
                    <a:pt x="496" y="804"/>
                  </a:lnTo>
                  <a:lnTo>
                    <a:pt x="500" y="778"/>
                  </a:lnTo>
                  <a:lnTo>
                    <a:pt x="501" y="753"/>
                  </a:lnTo>
                  <a:lnTo>
                    <a:pt x="501" y="753"/>
                  </a:lnTo>
                  <a:lnTo>
                    <a:pt x="500" y="727"/>
                  </a:lnTo>
                  <a:lnTo>
                    <a:pt x="496" y="702"/>
                  </a:lnTo>
                  <a:lnTo>
                    <a:pt x="490" y="678"/>
                  </a:lnTo>
                  <a:lnTo>
                    <a:pt x="482" y="655"/>
                  </a:lnTo>
                  <a:lnTo>
                    <a:pt x="471" y="633"/>
                  </a:lnTo>
                  <a:lnTo>
                    <a:pt x="458" y="613"/>
                  </a:lnTo>
                  <a:lnTo>
                    <a:pt x="444" y="594"/>
                  </a:lnTo>
                  <a:lnTo>
                    <a:pt x="428" y="576"/>
                  </a:lnTo>
                  <a:lnTo>
                    <a:pt x="410" y="559"/>
                  </a:lnTo>
                  <a:lnTo>
                    <a:pt x="391" y="544"/>
                  </a:lnTo>
                  <a:lnTo>
                    <a:pt x="370" y="532"/>
                  </a:lnTo>
                  <a:lnTo>
                    <a:pt x="348" y="522"/>
                  </a:lnTo>
                  <a:lnTo>
                    <a:pt x="325" y="513"/>
                  </a:lnTo>
                  <a:lnTo>
                    <a:pt x="301" y="507"/>
                  </a:lnTo>
                  <a:lnTo>
                    <a:pt x="277" y="504"/>
                  </a:lnTo>
                  <a:lnTo>
                    <a:pt x="250" y="502"/>
                  </a:lnTo>
                  <a:lnTo>
                    <a:pt x="250" y="502"/>
                  </a:lnTo>
                  <a:close/>
                  <a:moveTo>
                    <a:pt x="250" y="966"/>
                  </a:moveTo>
                  <a:lnTo>
                    <a:pt x="250" y="966"/>
                  </a:lnTo>
                  <a:lnTo>
                    <a:pt x="229" y="964"/>
                  </a:lnTo>
                  <a:lnTo>
                    <a:pt x="207" y="962"/>
                  </a:lnTo>
                  <a:lnTo>
                    <a:pt x="187" y="956"/>
                  </a:lnTo>
                  <a:lnTo>
                    <a:pt x="168" y="949"/>
                  </a:lnTo>
                  <a:lnTo>
                    <a:pt x="150" y="940"/>
                  </a:lnTo>
                  <a:lnTo>
                    <a:pt x="132" y="930"/>
                  </a:lnTo>
                  <a:lnTo>
                    <a:pt x="115" y="918"/>
                  </a:lnTo>
                  <a:lnTo>
                    <a:pt x="100" y="903"/>
                  </a:lnTo>
                  <a:lnTo>
                    <a:pt x="86" y="888"/>
                  </a:lnTo>
                  <a:lnTo>
                    <a:pt x="74" y="872"/>
                  </a:lnTo>
                  <a:lnTo>
                    <a:pt x="63" y="854"/>
                  </a:lnTo>
                  <a:lnTo>
                    <a:pt x="54" y="836"/>
                  </a:lnTo>
                  <a:lnTo>
                    <a:pt x="46" y="816"/>
                  </a:lnTo>
                  <a:lnTo>
                    <a:pt x="42" y="795"/>
                  </a:lnTo>
                  <a:lnTo>
                    <a:pt x="38" y="775"/>
                  </a:lnTo>
                  <a:lnTo>
                    <a:pt x="37" y="753"/>
                  </a:lnTo>
                  <a:lnTo>
                    <a:pt x="37" y="753"/>
                  </a:lnTo>
                  <a:lnTo>
                    <a:pt x="38" y="730"/>
                  </a:lnTo>
                  <a:lnTo>
                    <a:pt x="42" y="710"/>
                  </a:lnTo>
                  <a:lnTo>
                    <a:pt x="46" y="690"/>
                  </a:lnTo>
                  <a:lnTo>
                    <a:pt x="54" y="669"/>
                  </a:lnTo>
                  <a:lnTo>
                    <a:pt x="63" y="651"/>
                  </a:lnTo>
                  <a:lnTo>
                    <a:pt x="74" y="633"/>
                  </a:lnTo>
                  <a:lnTo>
                    <a:pt x="86" y="618"/>
                  </a:lnTo>
                  <a:lnTo>
                    <a:pt x="100" y="602"/>
                  </a:lnTo>
                  <a:lnTo>
                    <a:pt x="115" y="589"/>
                  </a:lnTo>
                  <a:lnTo>
                    <a:pt x="132" y="576"/>
                  </a:lnTo>
                  <a:lnTo>
                    <a:pt x="150" y="565"/>
                  </a:lnTo>
                  <a:lnTo>
                    <a:pt x="168" y="556"/>
                  </a:lnTo>
                  <a:lnTo>
                    <a:pt x="187" y="549"/>
                  </a:lnTo>
                  <a:lnTo>
                    <a:pt x="207" y="544"/>
                  </a:lnTo>
                  <a:lnTo>
                    <a:pt x="229" y="541"/>
                  </a:lnTo>
                  <a:lnTo>
                    <a:pt x="250" y="540"/>
                  </a:lnTo>
                  <a:lnTo>
                    <a:pt x="250" y="540"/>
                  </a:lnTo>
                  <a:lnTo>
                    <a:pt x="272" y="541"/>
                  </a:lnTo>
                  <a:lnTo>
                    <a:pt x="294" y="544"/>
                  </a:lnTo>
                  <a:lnTo>
                    <a:pt x="314" y="549"/>
                  </a:lnTo>
                  <a:lnTo>
                    <a:pt x="333" y="556"/>
                  </a:lnTo>
                  <a:lnTo>
                    <a:pt x="352" y="565"/>
                  </a:lnTo>
                  <a:lnTo>
                    <a:pt x="369" y="576"/>
                  </a:lnTo>
                  <a:lnTo>
                    <a:pt x="386" y="589"/>
                  </a:lnTo>
                  <a:lnTo>
                    <a:pt x="402" y="602"/>
                  </a:lnTo>
                  <a:lnTo>
                    <a:pt x="415" y="618"/>
                  </a:lnTo>
                  <a:lnTo>
                    <a:pt x="427" y="633"/>
                  </a:lnTo>
                  <a:lnTo>
                    <a:pt x="438" y="651"/>
                  </a:lnTo>
                  <a:lnTo>
                    <a:pt x="447" y="669"/>
                  </a:lnTo>
                  <a:lnTo>
                    <a:pt x="454" y="690"/>
                  </a:lnTo>
                  <a:lnTo>
                    <a:pt x="459" y="710"/>
                  </a:lnTo>
                  <a:lnTo>
                    <a:pt x="463" y="730"/>
                  </a:lnTo>
                  <a:lnTo>
                    <a:pt x="464" y="753"/>
                  </a:lnTo>
                  <a:lnTo>
                    <a:pt x="464" y="753"/>
                  </a:lnTo>
                  <a:lnTo>
                    <a:pt x="463" y="775"/>
                  </a:lnTo>
                  <a:lnTo>
                    <a:pt x="459" y="795"/>
                  </a:lnTo>
                  <a:lnTo>
                    <a:pt x="454" y="816"/>
                  </a:lnTo>
                  <a:lnTo>
                    <a:pt x="447" y="836"/>
                  </a:lnTo>
                  <a:lnTo>
                    <a:pt x="438" y="854"/>
                  </a:lnTo>
                  <a:lnTo>
                    <a:pt x="427" y="872"/>
                  </a:lnTo>
                  <a:lnTo>
                    <a:pt x="415" y="888"/>
                  </a:lnTo>
                  <a:lnTo>
                    <a:pt x="402" y="903"/>
                  </a:lnTo>
                  <a:lnTo>
                    <a:pt x="386" y="918"/>
                  </a:lnTo>
                  <a:lnTo>
                    <a:pt x="369" y="930"/>
                  </a:lnTo>
                  <a:lnTo>
                    <a:pt x="352" y="940"/>
                  </a:lnTo>
                  <a:lnTo>
                    <a:pt x="333" y="949"/>
                  </a:lnTo>
                  <a:lnTo>
                    <a:pt x="314" y="956"/>
                  </a:lnTo>
                  <a:lnTo>
                    <a:pt x="294" y="962"/>
                  </a:lnTo>
                  <a:lnTo>
                    <a:pt x="272" y="964"/>
                  </a:lnTo>
                  <a:lnTo>
                    <a:pt x="250" y="966"/>
                  </a:lnTo>
                  <a:lnTo>
                    <a:pt x="250" y="966"/>
                  </a:lnTo>
                  <a:close/>
                  <a:moveTo>
                    <a:pt x="446" y="753"/>
                  </a:moveTo>
                  <a:lnTo>
                    <a:pt x="446" y="753"/>
                  </a:lnTo>
                  <a:lnTo>
                    <a:pt x="445" y="772"/>
                  </a:lnTo>
                  <a:lnTo>
                    <a:pt x="442" y="792"/>
                  </a:lnTo>
                  <a:lnTo>
                    <a:pt x="436" y="811"/>
                  </a:lnTo>
                  <a:lnTo>
                    <a:pt x="430" y="829"/>
                  </a:lnTo>
                  <a:lnTo>
                    <a:pt x="422" y="846"/>
                  </a:lnTo>
                  <a:lnTo>
                    <a:pt x="412" y="861"/>
                  </a:lnTo>
                  <a:lnTo>
                    <a:pt x="402" y="877"/>
                  </a:lnTo>
                  <a:lnTo>
                    <a:pt x="388" y="890"/>
                  </a:lnTo>
                  <a:lnTo>
                    <a:pt x="375" y="903"/>
                  </a:lnTo>
                  <a:lnTo>
                    <a:pt x="360" y="914"/>
                  </a:lnTo>
                  <a:lnTo>
                    <a:pt x="344" y="925"/>
                  </a:lnTo>
                  <a:lnTo>
                    <a:pt x="326" y="932"/>
                  </a:lnTo>
                  <a:lnTo>
                    <a:pt x="308" y="939"/>
                  </a:lnTo>
                  <a:lnTo>
                    <a:pt x="290" y="944"/>
                  </a:lnTo>
                  <a:lnTo>
                    <a:pt x="271" y="946"/>
                  </a:lnTo>
                  <a:lnTo>
                    <a:pt x="250" y="948"/>
                  </a:lnTo>
                  <a:lnTo>
                    <a:pt x="250" y="948"/>
                  </a:lnTo>
                  <a:lnTo>
                    <a:pt x="231" y="946"/>
                  </a:lnTo>
                  <a:lnTo>
                    <a:pt x="211" y="944"/>
                  </a:lnTo>
                  <a:lnTo>
                    <a:pt x="193" y="939"/>
                  </a:lnTo>
                  <a:lnTo>
                    <a:pt x="175" y="932"/>
                  </a:lnTo>
                  <a:lnTo>
                    <a:pt x="158" y="925"/>
                  </a:lnTo>
                  <a:lnTo>
                    <a:pt x="141" y="914"/>
                  </a:lnTo>
                  <a:lnTo>
                    <a:pt x="127" y="903"/>
                  </a:lnTo>
                  <a:lnTo>
                    <a:pt x="112" y="890"/>
                  </a:lnTo>
                  <a:lnTo>
                    <a:pt x="100" y="877"/>
                  </a:lnTo>
                  <a:lnTo>
                    <a:pt x="88" y="861"/>
                  </a:lnTo>
                  <a:lnTo>
                    <a:pt x="79" y="846"/>
                  </a:lnTo>
                  <a:lnTo>
                    <a:pt x="70" y="829"/>
                  </a:lnTo>
                  <a:lnTo>
                    <a:pt x="64" y="811"/>
                  </a:lnTo>
                  <a:lnTo>
                    <a:pt x="60" y="792"/>
                  </a:lnTo>
                  <a:lnTo>
                    <a:pt x="56" y="772"/>
                  </a:lnTo>
                  <a:lnTo>
                    <a:pt x="55" y="753"/>
                  </a:lnTo>
                  <a:lnTo>
                    <a:pt x="55" y="753"/>
                  </a:lnTo>
                  <a:lnTo>
                    <a:pt x="56" y="733"/>
                  </a:lnTo>
                  <a:lnTo>
                    <a:pt x="60" y="714"/>
                  </a:lnTo>
                  <a:lnTo>
                    <a:pt x="64" y="694"/>
                  </a:lnTo>
                  <a:lnTo>
                    <a:pt x="70" y="676"/>
                  </a:lnTo>
                  <a:lnTo>
                    <a:pt x="79" y="660"/>
                  </a:lnTo>
                  <a:lnTo>
                    <a:pt x="88" y="644"/>
                  </a:lnTo>
                  <a:lnTo>
                    <a:pt x="100" y="628"/>
                  </a:lnTo>
                  <a:lnTo>
                    <a:pt x="112" y="615"/>
                  </a:lnTo>
                  <a:lnTo>
                    <a:pt x="127" y="602"/>
                  </a:lnTo>
                  <a:lnTo>
                    <a:pt x="141" y="591"/>
                  </a:lnTo>
                  <a:lnTo>
                    <a:pt x="158" y="582"/>
                  </a:lnTo>
                  <a:lnTo>
                    <a:pt x="175" y="573"/>
                  </a:lnTo>
                  <a:lnTo>
                    <a:pt x="193" y="566"/>
                  </a:lnTo>
                  <a:lnTo>
                    <a:pt x="211" y="561"/>
                  </a:lnTo>
                  <a:lnTo>
                    <a:pt x="231" y="559"/>
                  </a:lnTo>
                  <a:lnTo>
                    <a:pt x="250" y="558"/>
                  </a:lnTo>
                  <a:lnTo>
                    <a:pt x="250" y="558"/>
                  </a:lnTo>
                  <a:lnTo>
                    <a:pt x="271" y="559"/>
                  </a:lnTo>
                  <a:lnTo>
                    <a:pt x="290" y="561"/>
                  </a:lnTo>
                  <a:lnTo>
                    <a:pt x="308" y="566"/>
                  </a:lnTo>
                  <a:lnTo>
                    <a:pt x="326" y="573"/>
                  </a:lnTo>
                  <a:lnTo>
                    <a:pt x="344" y="582"/>
                  </a:lnTo>
                  <a:lnTo>
                    <a:pt x="360" y="591"/>
                  </a:lnTo>
                  <a:lnTo>
                    <a:pt x="375" y="602"/>
                  </a:lnTo>
                  <a:lnTo>
                    <a:pt x="388" y="615"/>
                  </a:lnTo>
                  <a:lnTo>
                    <a:pt x="402" y="628"/>
                  </a:lnTo>
                  <a:lnTo>
                    <a:pt x="412" y="644"/>
                  </a:lnTo>
                  <a:lnTo>
                    <a:pt x="422" y="660"/>
                  </a:lnTo>
                  <a:lnTo>
                    <a:pt x="430" y="676"/>
                  </a:lnTo>
                  <a:lnTo>
                    <a:pt x="436" y="694"/>
                  </a:lnTo>
                  <a:lnTo>
                    <a:pt x="442" y="714"/>
                  </a:lnTo>
                  <a:lnTo>
                    <a:pt x="445" y="733"/>
                  </a:lnTo>
                  <a:lnTo>
                    <a:pt x="446" y="753"/>
                  </a:lnTo>
                  <a:lnTo>
                    <a:pt x="446" y="753"/>
                  </a:lnTo>
                  <a:close/>
                  <a:moveTo>
                    <a:pt x="328" y="655"/>
                  </a:moveTo>
                  <a:lnTo>
                    <a:pt x="328" y="655"/>
                  </a:lnTo>
                  <a:lnTo>
                    <a:pt x="314" y="645"/>
                  </a:lnTo>
                  <a:lnTo>
                    <a:pt x="300" y="638"/>
                  </a:lnTo>
                  <a:lnTo>
                    <a:pt x="283" y="632"/>
                  </a:lnTo>
                  <a:lnTo>
                    <a:pt x="265" y="628"/>
                  </a:lnTo>
                  <a:lnTo>
                    <a:pt x="265" y="608"/>
                  </a:lnTo>
                  <a:lnTo>
                    <a:pt x="236" y="608"/>
                  </a:lnTo>
                  <a:lnTo>
                    <a:pt x="236" y="628"/>
                  </a:lnTo>
                  <a:lnTo>
                    <a:pt x="236" y="628"/>
                  </a:lnTo>
                  <a:lnTo>
                    <a:pt x="220" y="631"/>
                  </a:lnTo>
                  <a:lnTo>
                    <a:pt x="207" y="634"/>
                  </a:lnTo>
                  <a:lnTo>
                    <a:pt x="195" y="640"/>
                  </a:lnTo>
                  <a:lnTo>
                    <a:pt x="184" y="649"/>
                  </a:lnTo>
                  <a:lnTo>
                    <a:pt x="176" y="657"/>
                  </a:lnTo>
                  <a:lnTo>
                    <a:pt x="170" y="668"/>
                  </a:lnTo>
                  <a:lnTo>
                    <a:pt x="166" y="680"/>
                  </a:lnTo>
                  <a:lnTo>
                    <a:pt x="165" y="693"/>
                  </a:lnTo>
                  <a:lnTo>
                    <a:pt x="165" y="693"/>
                  </a:lnTo>
                  <a:lnTo>
                    <a:pt x="165" y="693"/>
                  </a:lnTo>
                  <a:lnTo>
                    <a:pt x="165" y="706"/>
                  </a:lnTo>
                  <a:lnTo>
                    <a:pt x="169" y="718"/>
                  </a:lnTo>
                  <a:lnTo>
                    <a:pt x="175" y="729"/>
                  </a:lnTo>
                  <a:lnTo>
                    <a:pt x="182" y="738"/>
                  </a:lnTo>
                  <a:lnTo>
                    <a:pt x="193" y="745"/>
                  </a:lnTo>
                  <a:lnTo>
                    <a:pt x="205" y="752"/>
                  </a:lnTo>
                  <a:lnTo>
                    <a:pt x="220" y="758"/>
                  </a:lnTo>
                  <a:lnTo>
                    <a:pt x="237" y="763"/>
                  </a:lnTo>
                  <a:lnTo>
                    <a:pt x="237" y="830"/>
                  </a:lnTo>
                  <a:lnTo>
                    <a:pt x="237" y="830"/>
                  </a:lnTo>
                  <a:lnTo>
                    <a:pt x="222" y="825"/>
                  </a:lnTo>
                  <a:lnTo>
                    <a:pt x="206" y="819"/>
                  </a:lnTo>
                  <a:lnTo>
                    <a:pt x="192" y="811"/>
                  </a:lnTo>
                  <a:lnTo>
                    <a:pt x="177" y="800"/>
                  </a:lnTo>
                  <a:lnTo>
                    <a:pt x="156" y="831"/>
                  </a:lnTo>
                  <a:lnTo>
                    <a:pt x="156" y="831"/>
                  </a:lnTo>
                  <a:lnTo>
                    <a:pt x="164" y="837"/>
                  </a:lnTo>
                  <a:lnTo>
                    <a:pt x="174" y="843"/>
                  </a:lnTo>
                  <a:lnTo>
                    <a:pt x="183" y="849"/>
                  </a:lnTo>
                  <a:lnTo>
                    <a:pt x="193" y="853"/>
                  </a:lnTo>
                  <a:lnTo>
                    <a:pt x="204" y="858"/>
                  </a:lnTo>
                  <a:lnTo>
                    <a:pt x="214" y="860"/>
                  </a:lnTo>
                  <a:lnTo>
                    <a:pt x="225" y="862"/>
                  </a:lnTo>
                  <a:lnTo>
                    <a:pt x="236" y="865"/>
                  </a:lnTo>
                  <a:lnTo>
                    <a:pt x="236" y="898"/>
                  </a:lnTo>
                  <a:lnTo>
                    <a:pt x="265" y="898"/>
                  </a:lnTo>
                  <a:lnTo>
                    <a:pt x="265" y="865"/>
                  </a:lnTo>
                  <a:lnTo>
                    <a:pt x="265" y="865"/>
                  </a:lnTo>
                  <a:lnTo>
                    <a:pt x="280" y="862"/>
                  </a:lnTo>
                  <a:lnTo>
                    <a:pt x="295" y="859"/>
                  </a:lnTo>
                  <a:lnTo>
                    <a:pt x="307" y="853"/>
                  </a:lnTo>
                  <a:lnTo>
                    <a:pt x="318" y="844"/>
                  </a:lnTo>
                  <a:lnTo>
                    <a:pt x="326" y="835"/>
                  </a:lnTo>
                  <a:lnTo>
                    <a:pt x="332" y="825"/>
                  </a:lnTo>
                  <a:lnTo>
                    <a:pt x="336" y="813"/>
                  </a:lnTo>
                  <a:lnTo>
                    <a:pt x="337" y="800"/>
                  </a:lnTo>
                  <a:lnTo>
                    <a:pt x="337" y="799"/>
                  </a:lnTo>
                  <a:lnTo>
                    <a:pt x="337" y="799"/>
                  </a:lnTo>
                  <a:lnTo>
                    <a:pt x="337" y="786"/>
                  </a:lnTo>
                  <a:lnTo>
                    <a:pt x="333" y="775"/>
                  </a:lnTo>
                  <a:lnTo>
                    <a:pt x="327" y="764"/>
                  </a:lnTo>
                  <a:lnTo>
                    <a:pt x="320" y="756"/>
                  </a:lnTo>
                  <a:lnTo>
                    <a:pt x="309" y="747"/>
                  </a:lnTo>
                  <a:lnTo>
                    <a:pt x="297" y="740"/>
                  </a:lnTo>
                  <a:lnTo>
                    <a:pt x="282" y="735"/>
                  </a:lnTo>
                  <a:lnTo>
                    <a:pt x="264" y="729"/>
                  </a:lnTo>
                  <a:lnTo>
                    <a:pt x="264" y="664"/>
                  </a:lnTo>
                  <a:lnTo>
                    <a:pt x="264" y="664"/>
                  </a:lnTo>
                  <a:lnTo>
                    <a:pt x="276" y="668"/>
                  </a:lnTo>
                  <a:lnTo>
                    <a:pt x="288" y="673"/>
                  </a:lnTo>
                  <a:lnTo>
                    <a:pt x="298" y="679"/>
                  </a:lnTo>
                  <a:lnTo>
                    <a:pt x="310" y="686"/>
                  </a:lnTo>
                  <a:lnTo>
                    <a:pt x="328" y="655"/>
                  </a:lnTo>
                  <a:close/>
                  <a:moveTo>
                    <a:pt x="237" y="722"/>
                  </a:moveTo>
                  <a:lnTo>
                    <a:pt x="237" y="662"/>
                  </a:lnTo>
                  <a:lnTo>
                    <a:pt x="237" y="662"/>
                  </a:lnTo>
                  <a:lnTo>
                    <a:pt x="230" y="663"/>
                  </a:lnTo>
                  <a:lnTo>
                    <a:pt x="223" y="666"/>
                  </a:lnTo>
                  <a:lnTo>
                    <a:pt x="217" y="668"/>
                  </a:lnTo>
                  <a:lnTo>
                    <a:pt x="213" y="672"/>
                  </a:lnTo>
                  <a:lnTo>
                    <a:pt x="210" y="675"/>
                  </a:lnTo>
                  <a:lnTo>
                    <a:pt x="207" y="680"/>
                  </a:lnTo>
                  <a:lnTo>
                    <a:pt x="205" y="685"/>
                  </a:lnTo>
                  <a:lnTo>
                    <a:pt x="205" y="691"/>
                  </a:lnTo>
                  <a:lnTo>
                    <a:pt x="205" y="691"/>
                  </a:lnTo>
                  <a:lnTo>
                    <a:pt x="205" y="691"/>
                  </a:lnTo>
                  <a:lnTo>
                    <a:pt x="205" y="696"/>
                  </a:lnTo>
                  <a:lnTo>
                    <a:pt x="206" y="700"/>
                  </a:lnTo>
                  <a:lnTo>
                    <a:pt x="208" y="705"/>
                  </a:lnTo>
                  <a:lnTo>
                    <a:pt x="211" y="709"/>
                  </a:lnTo>
                  <a:lnTo>
                    <a:pt x="216" y="712"/>
                  </a:lnTo>
                  <a:lnTo>
                    <a:pt x="222" y="716"/>
                  </a:lnTo>
                  <a:lnTo>
                    <a:pt x="229" y="720"/>
                  </a:lnTo>
                  <a:lnTo>
                    <a:pt x="237" y="722"/>
                  </a:lnTo>
                  <a:lnTo>
                    <a:pt x="237" y="722"/>
                  </a:lnTo>
                  <a:close/>
                  <a:moveTo>
                    <a:pt x="264" y="769"/>
                  </a:moveTo>
                  <a:lnTo>
                    <a:pt x="264" y="831"/>
                  </a:lnTo>
                  <a:lnTo>
                    <a:pt x="264" y="831"/>
                  </a:lnTo>
                  <a:lnTo>
                    <a:pt x="272" y="830"/>
                  </a:lnTo>
                  <a:lnTo>
                    <a:pt x="278" y="828"/>
                  </a:lnTo>
                  <a:lnTo>
                    <a:pt x="284" y="825"/>
                  </a:lnTo>
                  <a:lnTo>
                    <a:pt x="289" y="822"/>
                  </a:lnTo>
                  <a:lnTo>
                    <a:pt x="292" y="818"/>
                  </a:lnTo>
                  <a:lnTo>
                    <a:pt x="295" y="813"/>
                  </a:lnTo>
                  <a:lnTo>
                    <a:pt x="297" y="807"/>
                  </a:lnTo>
                  <a:lnTo>
                    <a:pt x="297" y="802"/>
                  </a:lnTo>
                  <a:lnTo>
                    <a:pt x="297" y="801"/>
                  </a:lnTo>
                  <a:lnTo>
                    <a:pt x="297" y="801"/>
                  </a:lnTo>
                  <a:lnTo>
                    <a:pt x="297" y="796"/>
                  </a:lnTo>
                  <a:lnTo>
                    <a:pt x="296" y="790"/>
                  </a:lnTo>
                  <a:lnTo>
                    <a:pt x="294" y="787"/>
                  </a:lnTo>
                  <a:lnTo>
                    <a:pt x="290" y="782"/>
                  </a:lnTo>
                  <a:lnTo>
                    <a:pt x="286" y="778"/>
                  </a:lnTo>
                  <a:lnTo>
                    <a:pt x="280" y="776"/>
                  </a:lnTo>
                  <a:lnTo>
                    <a:pt x="273" y="772"/>
                  </a:lnTo>
                  <a:lnTo>
                    <a:pt x="264" y="769"/>
                  </a:lnTo>
                  <a:lnTo>
                    <a:pt x="264" y="769"/>
                  </a:lnTo>
                  <a:close/>
                  <a:moveTo>
                    <a:pt x="830" y="502"/>
                  </a:moveTo>
                  <a:lnTo>
                    <a:pt x="830" y="502"/>
                  </a:lnTo>
                  <a:lnTo>
                    <a:pt x="805" y="504"/>
                  </a:lnTo>
                  <a:lnTo>
                    <a:pt x="780" y="507"/>
                  </a:lnTo>
                  <a:lnTo>
                    <a:pt x="756" y="513"/>
                  </a:lnTo>
                  <a:lnTo>
                    <a:pt x="733" y="522"/>
                  </a:lnTo>
                  <a:lnTo>
                    <a:pt x="710" y="532"/>
                  </a:lnTo>
                  <a:lnTo>
                    <a:pt x="690" y="544"/>
                  </a:lnTo>
                  <a:lnTo>
                    <a:pt x="670" y="559"/>
                  </a:lnTo>
                  <a:lnTo>
                    <a:pt x="652" y="576"/>
                  </a:lnTo>
                  <a:lnTo>
                    <a:pt x="637" y="594"/>
                  </a:lnTo>
                  <a:lnTo>
                    <a:pt x="622" y="613"/>
                  </a:lnTo>
                  <a:lnTo>
                    <a:pt x="609" y="633"/>
                  </a:lnTo>
                  <a:lnTo>
                    <a:pt x="598" y="655"/>
                  </a:lnTo>
                  <a:lnTo>
                    <a:pt x="590" y="678"/>
                  </a:lnTo>
                  <a:lnTo>
                    <a:pt x="584" y="702"/>
                  </a:lnTo>
                  <a:lnTo>
                    <a:pt x="580" y="727"/>
                  </a:lnTo>
                  <a:lnTo>
                    <a:pt x="579" y="753"/>
                  </a:lnTo>
                  <a:lnTo>
                    <a:pt x="579" y="753"/>
                  </a:lnTo>
                  <a:lnTo>
                    <a:pt x="580" y="778"/>
                  </a:lnTo>
                  <a:lnTo>
                    <a:pt x="584" y="804"/>
                  </a:lnTo>
                  <a:lnTo>
                    <a:pt x="590" y="828"/>
                  </a:lnTo>
                  <a:lnTo>
                    <a:pt x="598" y="850"/>
                  </a:lnTo>
                  <a:lnTo>
                    <a:pt x="609" y="872"/>
                  </a:lnTo>
                  <a:lnTo>
                    <a:pt x="622" y="892"/>
                  </a:lnTo>
                  <a:lnTo>
                    <a:pt x="637" y="912"/>
                  </a:lnTo>
                  <a:lnTo>
                    <a:pt x="652" y="930"/>
                  </a:lnTo>
                  <a:lnTo>
                    <a:pt x="670" y="946"/>
                  </a:lnTo>
                  <a:lnTo>
                    <a:pt x="690" y="961"/>
                  </a:lnTo>
                  <a:lnTo>
                    <a:pt x="710" y="973"/>
                  </a:lnTo>
                  <a:lnTo>
                    <a:pt x="733" y="984"/>
                  </a:lnTo>
                  <a:lnTo>
                    <a:pt x="756" y="992"/>
                  </a:lnTo>
                  <a:lnTo>
                    <a:pt x="780" y="998"/>
                  </a:lnTo>
                  <a:lnTo>
                    <a:pt x="805" y="1002"/>
                  </a:lnTo>
                  <a:lnTo>
                    <a:pt x="830" y="1003"/>
                  </a:lnTo>
                  <a:lnTo>
                    <a:pt x="830" y="1003"/>
                  </a:lnTo>
                  <a:lnTo>
                    <a:pt x="855" y="1002"/>
                  </a:lnTo>
                  <a:lnTo>
                    <a:pt x="880" y="998"/>
                  </a:lnTo>
                  <a:lnTo>
                    <a:pt x="904" y="992"/>
                  </a:lnTo>
                  <a:lnTo>
                    <a:pt x="927" y="984"/>
                  </a:lnTo>
                  <a:lnTo>
                    <a:pt x="950" y="973"/>
                  </a:lnTo>
                  <a:lnTo>
                    <a:pt x="970" y="961"/>
                  </a:lnTo>
                  <a:lnTo>
                    <a:pt x="990" y="946"/>
                  </a:lnTo>
                  <a:lnTo>
                    <a:pt x="1008" y="930"/>
                  </a:lnTo>
                  <a:lnTo>
                    <a:pt x="1023" y="912"/>
                  </a:lnTo>
                  <a:lnTo>
                    <a:pt x="1038" y="892"/>
                  </a:lnTo>
                  <a:lnTo>
                    <a:pt x="1051" y="872"/>
                  </a:lnTo>
                  <a:lnTo>
                    <a:pt x="1062" y="850"/>
                  </a:lnTo>
                  <a:lnTo>
                    <a:pt x="1070" y="828"/>
                  </a:lnTo>
                  <a:lnTo>
                    <a:pt x="1076" y="804"/>
                  </a:lnTo>
                  <a:lnTo>
                    <a:pt x="1080" y="778"/>
                  </a:lnTo>
                  <a:lnTo>
                    <a:pt x="1081" y="753"/>
                  </a:lnTo>
                  <a:lnTo>
                    <a:pt x="1081" y="753"/>
                  </a:lnTo>
                  <a:lnTo>
                    <a:pt x="1080" y="727"/>
                  </a:lnTo>
                  <a:lnTo>
                    <a:pt x="1076" y="702"/>
                  </a:lnTo>
                  <a:lnTo>
                    <a:pt x="1070" y="678"/>
                  </a:lnTo>
                  <a:lnTo>
                    <a:pt x="1062" y="655"/>
                  </a:lnTo>
                  <a:lnTo>
                    <a:pt x="1051" y="633"/>
                  </a:lnTo>
                  <a:lnTo>
                    <a:pt x="1038" y="613"/>
                  </a:lnTo>
                  <a:lnTo>
                    <a:pt x="1023" y="594"/>
                  </a:lnTo>
                  <a:lnTo>
                    <a:pt x="1008" y="576"/>
                  </a:lnTo>
                  <a:lnTo>
                    <a:pt x="990" y="559"/>
                  </a:lnTo>
                  <a:lnTo>
                    <a:pt x="970" y="544"/>
                  </a:lnTo>
                  <a:lnTo>
                    <a:pt x="950" y="532"/>
                  </a:lnTo>
                  <a:lnTo>
                    <a:pt x="927" y="522"/>
                  </a:lnTo>
                  <a:lnTo>
                    <a:pt x="904" y="513"/>
                  </a:lnTo>
                  <a:lnTo>
                    <a:pt x="880" y="507"/>
                  </a:lnTo>
                  <a:lnTo>
                    <a:pt x="855" y="504"/>
                  </a:lnTo>
                  <a:lnTo>
                    <a:pt x="830" y="502"/>
                  </a:lnTo>
                  <a:lnTo>
                    <a:pt x="830" y="502"/>
                  </a:lnTo>
                  <a:close/>
                  <a:moveTo>
                    <a:pt x="830" y="966"/>
                  </a:moveTo>
                  <a:lnTo>
                    <a:pt x="830" y="966"/>
                  </a:lnTo>
                  <a:lnTo>
                    <a:pt x="808" y="964"/>
                  </a:lnTo>
                  <a:lnTo>
                    <a:pt x="787" y="962"/>
                  </a:lnTo>
                  <a:lnTo>
                    <a:pt x="766" y="956"/>
                  </a:lnTo>
                  <a:lnTo>
                    <a:pt x="747" y="949"/>
                  </a:lnTo>
                  <a:lnTo>
                    <a:pt x="728" y="940"/>
                  </a:lnTo>
                  <a:lnTo>
                    <a:pt x="711" y="930"/>
                  </a:lnTo>
                  <a:lnTo>
                    <a:pt x="694" y="918"/>
                  </a:lnTo>
                  <a:lnTo>
                    <a:pt x="679" y="903"/>
                  </a:lnTo>
                  <a:lnTo>
                    <a:pt x="666" y="888"/>
                  </a:lnTo>
                  <a:lnTo>
                    <a:pt x="654" y="872"/>
                  </a:lnTo>
                  <a:lnTo>
                    <a:pt x="643" y="854"/>
                  </a:lnTo>
                  <a:lnTo>
                    <a:pt x="633" y="836"/>
                  </a:lnTo>
                  <a:lnTo>
                    <a:pt x="626" y="816"/>
                  </a:lnTo>
                  <a:lnTo>
                    <a:pt x="621" y="795"/>
                  </a:lnTo>
                  <a:lnTo>
                    <a:pt x="618" y="775"/>
                  </a:lnTo>
                  <a:lnTo>
                    <a:pt x="616" y="753"/>
                  </a:lnTo>
                  <a:lnTo>
                    <a:pt x="616" y="753"/>
                  </a:lnTo>
                  <a:lnTo>
                    <a:pt x="618" y="730"/>
                  </a:lnTo>
                  <a:lnTo>
                    <a:pt x="621" y="710"/>
                  </a:lnTo>
                  <a:lnTo>
                    <a:pt x="626" y="690"/>
                  </a:lnTo>
                  <a:lnTo>
                    <a:pt x="633" y="669"/>
                  </a:lnTo>
                  <a:lnTo>
                    <a:pt x="643" y="651"/>
                  </a:lnTo>
                  <a:lnTo>
                    <a:pt x="654" y="633"/>
                  </a:lnTo>
                  <a:lnTo>
                    <a:pt x="666" y="618"/>
                  </a:lnTo>
                  <a:lnTo>
                    <a:pt x="679" y="602"/>
                  </a:lnTo>
                  <a:lnTo>
                    <a:pt x="694" y="589"/>
                  </a:lnTo>
                  <a:lnTo>
                    <a:pt x="711" y="576"/>
                  </a:lnTo>
                  <a:lnTo>
                    <a:pt x="728" y="565"/>
                  </a:lnTo>
                  <a:lnTo>
                    <a:pt x="747" y="556"/>
                  </a:lnTo>
                  <a:lnTo>
                    <a:pt x="766" y="549"/>
                  </a:lnTo>
                  <a:lnTo>
                    <a:pt x="787" y="544"/>
                  </a:lnTo>
                  <a:lnTo>
                    <a:pt x="808" y="541"/>
                  </a:lnTo>
                  <a:lnTo>
                    <a:pt x="830" y="540"/>
                  </a:lnTo>
                  <a:lnTo>
                    <a:pt x="830" y="540"/>
                  </a:lnTo>
                  <a:lnTo>
                    <a:pt x="852" y="541"/>
                  </a:lnTo>
                  <a:lnTo>
                    <a:pt x="873" y="544"/>
                  </a:lnTo>
                  <a:lnTo>
                    <a:pt x="894" y="549"/>
                  </a:lnTo>
                  <a:lnTo>
                    <a:pt x="913" y="556"/>
                  </a:lnTo>
                  <a:lnTo>
                    <a:pt x="932" y="565"/>
                  </a:lnTo>
                  <a:lnTo>
                    <a:pt x="949" y="576"/>
                  </a:lnTo>
                  <a:lnTo>
                    <a:pt x="966" y="589"/>
                  </a:lnTo>
                  <a:lnTo>
                    <a:pt x="980" y="602"/>
                  </a:lnTo>
                  <a:lnTo>
                    <a:pt x="994" y="618"/>
                  </a:lnTo>
                  <a:lnTo>
                    <a:pt x="1006" y="633"/>
                  </a:lnTo>
                  <a:lnTo>
                    <a:pt x="1017" y="651"/>
                  </a:lnTo>
                  <a:lnTo>
                    <a:pt x="1027" y="669"/>
                  </a:lnTo>
                  <a:lnTo>
                    <a:pt x="1034" y="690"/>
                  </a:lnTo>
                  <a:lnTo>
                    <a:pt x="1039" y="710"/>
                  </a:lnTo>
                  <a:lnTo>
                    <a:pt x="1042" y="730"/>
                  </a:lnTo>
                  <a:lnTo>
                    <a:pt x="1044" y="753"/>
                  </a:lnTo>
                  <a:lnTo>
                    <a:pt x="1044" y="753"/>
                  </a:lnTo>
                  <a:lnTo>
                    <a:pt x="1042" y="775"/>
                  </a:lnTo>
                  <a:lnTo>
                    <a:pt x="1039" y="795"/>
                  </a:lnTo>
                  <a:lnTo>
                    <a:pt x="1034" y="816"/>
                  </a:lnTo>
                  <a:lnTo>
                    <a:pt x="1027" y="836"/>
                  </a:lnTo>
                  <a:lnTo>
                    <a:pt x="1017" y="854"/>
                  </a:lnTo>
                  <a:lnTo>
                    <a:pt x="1006" y="872"/>
                  </a:lnTo>
                  <a:lnTo>
                    <a:pt x="994" y="888"/>
                  </a:lnTo>
                  <a:lnTo>
                    <a:pt x="980" y="903"/>
                  </a:lnTo>
                  <a:lnTo>
                    <a:pt x="966" y="918"/>
                  </a:lnTo>
                  <a:lnTo>
                    <a:pt x="949" y="930"/>
                  </a:lnTo>
                  <a:lnTo>
                    <a:pt x="932" y="940"/>
                  </a:lnTo>
                  <a:lnTo>
                    <a:pt x="913" y="949"/>
                  </a:lnTo>
                  <a:lnTo>
                    <a:pt x="894" y="956"/>
                  </a:lnTo>
                  <a:lnTo>
                    <a:pt x="873" y="962"/>
                  </a:lnTo>
                  <a:lnTo>
                    <a:pt x="852" y="964"/>
                  </a:lnTo>
                  <a:lnTo>
                    <a:pt x="830" y="966"/>
                  </a:lnTo>
                  <a:lnTo>
                    <a:pt x="830" y="966"/>
                  </a:lnTo>
                  <a:close/>
                  <a:moveTo>
                    <a:pt x="1026" y="753"/>
                  </a:moveTo>
                  <a:lnTo>
                    <a:pt x="1026" y="753"/>
                  </a:lnTo>
                  <a:lnTo>
                    <a:pt x="1024" y="772"/>
                  </a:lnTo>
                  <a:lnTo>
                    <a:pt x="1021" y="792"/>
                  </a:lnTo>
                  <a:lnTo>
                    <a:pt x="1016" y="811"/>
                  </a:lnTo>
                  <a:lnTo>
                    <a:pt x="1010" y="829"/>
                  </a:lnTo>
                  <a:lnTo>
                    <a:pt x="1002" y="846"/>
                  </a:lnTo>
                  <a:lnTo>
                    <a:pt x="992" y="861"/>
                  </a:lnTo>
                  <a:lnTo>
                    <a:pt x="980" y="877"/>
                  </a:lnTo>
                  <a:lnTo>
                    <a:pt x="968" y="890"/>
                  </a:lnTo>
                  <a:lnTo>
                    <a:pt x="954" y="903"/>
                  </a:lnTo>
                  <a:lnTo>
                    <a:pt x="939" y="914"/>
                  </a:lnTo>
                  <a:lnTo>
                    <a:pt x="922" y="925"/>
                  </a:lnTo>
                  <a:lnTo>
                    <a:pt x="906" y="932"/>
                  </a:lnTo>
                  <a:lnTo>
                    <a:pt x="888" y="939"/>
                  </a:lnTo>
                  <a:lnTo>
                    <a:pt x="870" y="944"/>
                  </a:lnTo>
                  <a:lnTo>
                    <a:pt x="850" y="946"/>
                  </a:lnTo>
                  <a:lnTo>
                    <a:pt x="830" y="948"/>
                  </a:lnTo>
                  <a:lnTo>
                    <a:pt x="830" y="948"/>
                  </a:lnTo>
                  <a:lnTo>
                    <a:pt x="810" y="946"/>
                  </a:lnTo>
                  <a:lnTo>
                    <a:pt x="790" y="944"/>
                  </a:lnTo>
                  <a:lnTo>
                    <a:pt x="772" y="939"/>
                  </a:lnTo>
                  <a:lnTo>
                    <a:pt x="754" y="932"/>
                  </a:lnTo>
                  <a:lnTo>
                    <a:pt x="738" y="925"/>
                  </a:lnTo>
                  <a:lnTo>
                    <a:pt x="721" y="914"/>
                  </a:lnTo>
                  <a:lnTo>
                    <a:pt x="706" y="903"/>
                  </a:lnTo>
                  <a:lnTo>
                    <a:pt x="692" y="890"/>
                  </a:lnTo>
                  <a:lnTo>
                    <a:pt x="680" y="877"/>
                  </a:lnTo>
                  <a:lnTo>
                    <a:pt x="668" y="861"/>
                  </a:lnTo>
                  <a:lnTo>
                    <a:pt x="658" y="846"/>
                  </a:lnTo>
                  <a:lnTo>
                    <a:pt x="650" y="829"/>
                  </a:lnTo>
                  <a:lnTo>
                    <a:pt x="644" y="811"/>
                  </a:lnTo>
                  <a:lnTo>
                    <a:pt x="639" y="792"/>
                  </a:lnTo>
                  <a:lnTo>
                    <a:pt x="636" y="772"/>
                  </a:lnTo>
                  <a:lnTo>
                    <a:pt x="634" y="753"/>
                  </a:lnTo>
                  <a:lnTo>
                    <a:pt x="634" y="753"/>
                  </a:lnTo>
                  <a:lnTo>
                    <a:pt x="636" y="733"/>
                  </a:lnTo>
                  <a:lnTo>
                    <a:pt x="639" y="714"/>
                  </a:lnTo>
                  <a:lnTo>
                    <a:pt x="644" y="694"/>
                  </a:lnTo>
                  <a:lnTo>
                    <a:pt x="650" y="676"/>
                  </a:lnTo>
                  <a:lnTo>
                    <a:pt x="658" y="660"/>
                  </a:lnTo>
                  <a:lnTo>
                    <a:pt x="668" y="644"/>
                  </a:lnTo>
                  <a:lnTo>
                    <a:pt x="680" y="628"/>
                  </a:lnTo>
                  <a:lnTo>
                    <a:pt x="692" y="615"/>
                  </a:lnTo>
                  <a:lnTo>
                    <a:pt x="706" y="602"/>
                  </a:lnTo>
                  <a:lnTo>
                    <a:pt x="721" y="591"/>
                  </a:lnTo>
                  <a:lnTo>
                    <a:pt x="738" y="582"/>
                  </a:lnTo>
                  <a:lnTo>
                    <a:pt x="754" y="573"/>
                  </a:lnTo>
                  <a:lnTo>
                    <a:pt x="772" y="566"/>
                  </a:lnTo>
                  <a:lnTo>
                    <a:pt x="790" y="561"/>
                  </a:lnTo>
                  <a:lnTo>
                    <a:pt x="810" y="559"/>
                  </a:lnTo>
                  <a:lnTo>
                    <a:pt x="830" y="558"/>
                  </a:lnTo>
                  <a:lnTo>
                    <a:pt x="830" y="558"/>
                  </a:lnTo>
                  <a:lnTo>
                    <a:pt x="850" y="559"/>
                  </a:lnTo>
                  <a:lnTo>
                    <a:pt x="870" y="561"/>
                  </a:lnTo>
                  <a:lnTo>
                    <a:pt x="888" y="566"/>
                  </a:lnTo>
                  <a:lnTo>
                    <a:pt x="906" y="573"/>
                  </a:lnTo>
                  <a:lnTo>
                    <a:pt x="922" y="582"/>
                  </a:lnTo>
                  <a:lnTo>
                    <a:pt x="939" y="591"/>
                  </a:lnTo>
                  <a:lnTo>
                    <a:pt x="954" y="602"/>
                  </a:lnTo>
                  <a:lnTo>
                    <a:pt x="968" y="615"/>
                  </a:lnTo>
                  <a:lnTo>
                    <a:pt x="980" y="628"/>
                  </a:lnTo>
                  <a:lnTo>
                    <a:pt x="992" y="644"/>
                  </a:lnTo>
                  <a:lnTo>
                    <a:pt x="1002" y="660"/>
                  </a:lnTo>
                  <a:lnTo>
                    <a:pt x="1010" y="676"/>
                  </a:lnTo>
                  <a:lnTo>
                    <a:pt x="1016" y="694"/>
                  </a:lnTo>
                  <a:lnTo>
                    <a:pt x="1021" y="714"/>
                  </a:lnTo>
                  <a:lnTo>
                    <a:pt x="1024" y="733"/>
                  </a:lnTo>
                  <a:lnTo>
                    <a:pt x="1026" y="753"/>
                  </a:lnTo>
                  <a:lnTo>
                    <a:pt x="1026" y="753"/>
                  </a:lnTo>
                  <a:close/>
                  <a:moveTo>
                    <a:pt x="921" y="670"/>
                  </a:moveTo>
                  <a:lnTo>
                    <a:pt x="921" y="670"/>
                  </a:lnTo>
                  <a:lnTo>
                    <a:pt x="914" y="661"/>
                  </a:lnTo>
                  <a:lnTo>
                    <a:pt x="906" y="652"/>
                  </a:lnTo>
                  <a:lnTo>
                    <a:pt x="897" y="644"/>
                  </a:lnTo>
                  <a:lnTo>
                    <a:pt x="888" y="638"/>
                  </a:lnTo>
                  <a:lnTo>
                    <a:pt x="877" y="632"/>
                  </a:lnTo>
                  <a:lnTo>
                    <a:pt x="865" y="628"/>
                  </a:lnTo>
                  <a:lnTo>
                    <a:pt x="850" y="626"/>
                  </a:lnTo>
                  <a:lnTo>
                    <a:pt x="836" y="625"/>
                  </a:lnTo>
                  <a:lnTo>
                    <a:pt x="836" y="625"/>
                  </a:lnTo>
                  <a:lnTo>
                    <a:pt x="826" y="625"/>
                  </a:lnTo>
                  <a:lnTo>
                    <a:pt x="818" y="626"/>
                  </a:lnTo>
                  <a:lnTo>
                    <a:pt x="810" y="628"/>
                  </a:lnTo>
                  <a:lnTo>
                    <a:pt x="801" y="631"/>
                  </a:lnTo>
                  <a:lnTo>
                    <a:pt x="793" y="634"/>
                  </a:lnTo>
                  <a:lnTo>
                    <a:pt x="786" y="638"/>
                  </a:lnTo>
                  <a:lnTo>
                    <a:pt x="772" y="648"/>
                  </a:lnTo>
                  <a:lnTo>
                    <a:pt x="760" y="660"/>
                  </a:lnTo>
                  <a:lnTo>
                    <a:pt x="751" y="673"/>
                  </a:lnTo>
                  <a:lnTo>
                    <a:pt x="742" y="688"/>
                  </a:lnTo>
                  <a:lnTo>
                    <a:pt x="736" y="706"/>
                  </a:lnTo>
                  <a:lnTo>
                    <a:pt x="703" y="706"/>
                  </a:lnTo>
                  <a:lnTo>
                    <a:pt x="703" y="735"/>
                  </a:lnTo>
                  <a:lnTo>
                    <a:pt x="730" y="735"/>
                  </a:lnTo>
                  <a:lnTo>
                    <a:pt x="730" y="735"/>
                  </a:lnTo>
                  <a:lnTo>
                    <a:pt x="729" y="744"/>
                  </a:lnTo>
                  <a:lnTo>
                    <a:pt x="729" y="752"/>
                  </a:lnTo>
                  <a:lnTo>
                    <a:pt x="729" y="752"/>
                  </a:lnTo>
                  <a:lnTo>
                    <a:pt x="730" y="765"/>
                  </a:lnTo>
                  <a:lnTo>
                    <a:pt x="703" y="765"/>
                  </a:lnTo>
                  <a:lnTo>
                    <a:pt x="703" y="795"/>
                  </a:lnTo>
                  <a:lnTo>
                    <a:pt x="735" y="795"/>
                  </a:lnTo>
                  <a:lnTo>
                    <a:pt x="735" y="795"/>
                  </a:lnTo>
                  <a:lnTo>
                    <a:pt x="741" y="813"/>
                  </a:lnTo>
                  <a:lnTo>
                    <a:pt x="750" y="830"/>
                  </a:lnTo>
                  <a:lnTo>
                    <a:pt x="759" y="843"/>
                  </a:lnTo>
                  <a:lnTo>
                    <a:pt x="765" y="850"/>
                  </a:lnTo>
                  <a:lnTo>
                    <a:pt x="771" y="855"/>
                  </a:lnTo>
                  <a:lnTo>
                    <a:pt x="778" y="861"/>
                  </a:lnTo>
                  <a:lnTo>
                    <a:pt x="786" y="866"/>
                  </a:lnTo>
                  <a:lnTo>
                    <a:pt x="793" y="870"/>
                  </a:lnTo>
                  <a:lnTo>
                    <a:pt x="801" y="873"/>
                  </a:lnTo>
                  <a:lnTo>
                    <a:pt x="810" y="876"/>
                  </a:lnTo>
                  <a:lnTo>
                    <a:pt x="818" y="877"/>
                  </a:lnTo>
                  <a:lnTo>
                    <a:pt x="828" y="878"/>
                  </a:lnTo>
                  <a:lnTo>
                    <a:pt x="837" y="879"/>
                  </a:lnTo>
                  <a:lnTo>
                    <a:pt x="837" y="879"/>
                  </a:lnTo>
                  <a:lnTo>
                    <a:pt x="852" y="878"/>
                  </a:lnTo>
                  <a:lnTo>
                    <a:pt x="865" y="876"/>
                  </a:lnTo>
                  <a:lnTo>
                    <a:pt x="876" y="871"/>
                  </a:lnTo>
                  <a:lnTo>
                    <a:pt x="886" y="865"/>
                  </a:lnTo>
                  <a:lnTo>
                    <a:pt x="897" y="858"/>
                  </a:lnTo>
                  <a:lnTo>
                    <a:pt x="906" y="849"/>
                  </a:lnTo>
                  <a:lnTo>
                    <a:pt x="914" y="840"/>
                  </a:lnTo>
                  <a:lnTo>
                    <a:pt x="922" y="829"/>
                  </a:lnTo>
                  <a:lnTo>
                    <a:pt x="891" y="806"/>
                  </a:lnTo>
                  <a:lnTo>
                    <a:pt x="891" y="806"/>
                  </a:lnTo>
                  <a:lnTo>
                    <a:pt x="879" y="820"/>
                  </a:lnTo>
                  <a:lnTo>
                    <a:pt x="873" y="826"/>
                  </a:lnTo>
                  <a:lnTo>
                    <a:pt x="867" y="831"/>
                  </a:lnTo>
                  <a:lnTo>
                    <a:pt x="860" y="835"/>
                  </a:lnTo>
                  <a:lnTo>
                    <a:pt x="853" y="837"/>
                  </a:lnTo>
                  <a:lnTo>
                    <a:pt x="846" y="840"/>
                  </a:lnTo>
                  <a:lnTo>
                    <a:pt x="837" y="840"/>
                  </a:lnTo>
                  <a:lnTo>
                    <a:pt x="837" y="840"/>
                  </a:lnTo>
                  <a:lnTo>
                    <a:pt x="828" y="840"/>
                  </a:lnTo>
                  <a:lnTo>
                    <a:pt x="818" y="837"/>
                  </a:lnTo>
                  <a:lnTo>
                    <a:pt x="810" y="834"/>
                  </a:lnTo>
                  <a:lnTo>
                    <a:pt x="802" y="828"/>
                  </a:lnTo>
                  <a:lnTo>
                    <a:pt x="795" y="822"/>
                  </a:lnTo>
                  <a:lnTo>
                    <a:pt x="789" y="814"/>
                  </a:lnTo>
                  <a:lnTo>
                    <a:pt x="784" y="805"/>
                  </a:lnTo>
                  <a:lnTo>
                    <a:pt x="780" y="795"/>
                  </a:lnTo>
                  <a:lnTo>
                    <a:pt x="856" y="795"/>
                  </a:lnTo>
                  <a:lnTo>
                    <a:pt x="856" y="765"/>
                  </a:lnTo>
                  <a:lnTo>
                    <a:pt x="774" y="765"/>
                  </a:lnTo>
                  <a:lnTo>
                    <a:pt x="774" y="765"/>
                  </a:lnTo>
                  <a:lnTo>
                    <a:pt x="774" y="751"/>
                  </a:lnTo>
                  <a:lnTo>
                    <a:pt x="774" y="751"/>
                  </a:lnTo>
                  <a:lnTo>
                    <a:pt x="774" y="735"/>
                  </a:lnTo>
                  <a:lnTo>
                    <a:pt x="856" y="735"/>
                  </a:lnTo>
                  <a:lnTo>
                    <a:pt x="856" y="706"/>
                  </a:lnTo>
                  <a:lnTo>
                    <a:pt x="781" y="706"/>
                  </a:lnTo>
                  <a:lnTo>
                    <a:pt x="781" y="706"/>
                  </a:lnTo>
                  <a:lnTo>
                    <a:pt x="784" y="697"/>
                  </a:lnTo>
                  <a:lnTo>
                    <a:pt x="789" y="688"/>
                  </a:lnTo>
                  <a:lnTo>
                    <a:pt x="795" y="681"/>
                  </a:lnTo>
                  <a:lnTo>
                    <a:pt x="802" y="675"/>
                  </a:lnTo>
                  <a:lnTo>
                    <a:pt x="810" y="669"/>
                  </a:lnTo>
                  <a:lnTo>
                    <a:pt x="817" y="666"/>
                  </a:lnTo>
                  <a:lnTo>
                    <a:pt x="825" y="664"/>
                  </a:lnTo>
                  <a:lnTo>
                    <a:pt x="835" y="663"/>
                  </a:lnTo>
                  <a:lnTo>
                    <a:pt x="835" y="663"/>
                  </a:lnTo>
                  <a:lnTo>
                    <a:pt x="843" y="663"/>
                  </a:lnTo>
                  <a:lnTo>
                    <a:pt x="852" y="666"/>
                  </a:lnTo>
                  <a:lnTo>
                    <a:pt x="859" y="668"/>
                  </a:lnTo>
                  <a:lnTo>
                    <a:pt x="865" y="672"/>
                  </a:lnTo>
                  <a:lnTo>
                    <a:pt x="871" y="676"/>
                  </a:lnTo>
                  <a:lnTo>
                    <a:pt x="877" y="681"/>
                  </a:lnTo>
                  <a:lnTo>
                    <a:pt x="889" y="696"/>
                  </a:lnTo>
                  <a:lnTo>
                    <a:pt x="921" y="670"/>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nvGrpSpPr>
            <p:cNvPr id="129" name="グループ化 111"/>
            <p:cNvGrpSpPr/>
            <p:nvPr/>
          </p:nvGrpSpPr>
          <p:grpSpPr>
            <a:xfrm>
              <a:off x="2742114" y="3795358"/>
              <a:ext cx="1141843" cy="1141843"/>
              <a:chOff x="833902" y="3111282"/>
              <a:chExt cx="1141843" cy="1141843"/>
            </a:xfrm>
          </p:grpSpPr>
          <p:sp>
            <p:nvSpPr>
              <p:cNvPr id="130" name="ドーナツ 129"/>
              <p:cNvSpPr/>
              <p:nvPr/>
            </p:nvSpPr>
            <p:spPr>
              <a:xfrm>
                <a:off x="833902" y="3111282"/>
                <a:ext cx="1141843" cy="1141843"/>
              </a:xfrm>
              <a:prstGeom prst="donut">
                <a:avLst>
                  <a:gd name="adj" fmla="val 4240"/>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1" name="テキスト ボックス 130"/>
              <p:cNvSpPr txBox="1"/>
              <p:nvPr/>
            </p:nvSpPr>
            <p:spPr bwMode="black">
              <a:xfrm>
                <a:off x="1210093" y="3907940"/>
                <a:ext cx="406752" cy="244050"/>
              </a:xfrm>
              <a:prstGeom prst="rect">
                <a:avLst/>
              </a:prstGeom>
            </p:spPr>
            <p:txBody>
              <a:bodyPr wrap="none" lIns="0" tIns="0" rIns="0" bIns="0" rtlCol="0" anchor="t" anchorCtr="0">
                <a:spAutoFit/>
              </a:bodyPr>
              <a:lstStyle/>
              <a:p>
                <a:pPr marL="0" marR="0" lvl="0" indent="0" algn="ctr" defTabSz="685766" eaLnBrk="1" fontAlgn="auto" latinLnBrk="0" hangingPunct="1">
                  <a:lnSpc>
                    <a:spcPct val="100000"/>
                  </a:lnSpc>
                  <a:spcBef>
                    <a:spcPts val="0"/>
                  </a:spcBef>
                  <a:spcAft>
                    <a:spcPts val="0"/>
                  </a:spcAft>
                  <a:buClrTx/>
                  <a:buSzTx/>
                  <a:buFontTx/>
                  <a:buNone/>
                  <a:tabLst/>
                  <a:defRPr/>
                </a:pPr>
                <a:r>
                  <a:rPr kumimoji="0" lang="ja-JP" altLang="en-US" sz="1500" i="0" u="none" strike="noStrike" kern="0" cap="none" spc="0" normalizeH="0" baseline="0" noProof="0">
                    <a:ln>
                      <a:noFill/>
                    </a:ln>
                    <a:solidFill>
                      <a:srgbClr val="54C2F0"/>
                    </a:solidFill>
                    <a:effectLst/>
                    <a:uLnTx/>
                    <a:uFill>
                      <a:solidFill>
                        <a:srgbClr val="FFC000"/>
                      </a:solidFill>
                    </a:uFill>
                    <a:latin typeface="メイリオ" pitchFamily="50" charset="-128"/>
                    <a:ea typeface="メイリオ" pitchFamily="50" charset="-128"/>
                    <a:cs typeface="メイリオ" pitchFamily="50" charset="-128"/>
                  </a:rPr>
                  <a:t>会計</a:t>
                </a:r>
                <a:endParaRPr kumimoji="0" lang="en-US" altLang="ja-JP" sz="1500" i="0" u="none" strike="noStrike" kern="0" cap="none" spc="0" normalizeH="0" baseline="0" noProof="0">
                  <a:ln>
                    <a:noFill/>
                  </a:ln>
                  <a:solidFill>
                    <a:srgbClr val="54C2F0"/>
                  </a:solidFill>
                  <a:effectLst/>
                  <a:uLnTx/>
                  <a:uFill>
                    <a:solidFill>
                      <a:srgbClr val="FFC000"/>
                    </a:solidFill>
                  </a:uFill>
                  <a:latin typeface="メイリオ" pitchFamily="50" charset="-128"/>
                  <a:ea typeface="メイリオ" pitchFamily="50" charset="-128"/>
                  <a:cs typeface="メイリオ" pitchFamily="50" charset="-128"/>
                </a:endParaRPr>
              </a:p>
            </p:txBody>
          </p:sp>
        </p:grpSp>
      </p:grpSp>
      <p:cxnSp>
        <p:nvCxnSpPr>
          <p:cNvPr id="132" name="直線コネクタ 131"/>
          <p:cNvCxnSpPr>
            <a:stCxn id="133" idx="1"/>
            <a:endCxn id="134" idx="5"/>
          </p:cNvCxnSpPr>
          <p:nvPr/>
        </p:nvCxnSpPr>
        <p:spPr>
          <a:xfrm flipH="1" flipV="1">
            <a:off x="7333038" y="1753503"/>
            <a:ext cx="100665" cy="174567"/>
          </a:xfrm>
          <a:prstGeom prst="line">
            <a:avLst/>
          </a:prstGeom>
          <a:ln w="63500">
            <a:solidFill>
              <a:srgbClr val="54C2F0"/>
            </a:solidFill>
          </a:ln>
        </p:spPr>
        <p:style>
          <a:lnRef idx="1">
            <a:schemeClr val="accent1"/>
          </a:lnRef>
          <a:fillRef idx="0">
            <a:schemeClr val="accent1"/>
          </a:fillRef>
          <a:effectRef idx="0">
            <a:schemeClr val="accent1"/>
          </a:effectRef>
          <a:fontRef idx="minor">
            <a:schemeClr val="tx1"/>
          </a:fontRef>
        </p:style>
      </p:cxnSp>
      <p:sp>
        <p:nvSpPr>
          <p:cNvPr id="133" name="円/楕円 231"/>
          <p:cNvSpPr/>
          <p:nvPr/>
        </p:nvSpPr>
        <p:spPr>
          <a:xfrm>
            <a:off x="7408898" y="1903265"/>
            <a:ext cx="169381" cy="169381"/>
          </a:xfrm>
          <a:prstGeom prst="ellipse">
            <a:avLst/>
          </a:prstGeom>
          <a:solidFill>
            <a:srgbClr val="54C2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 name="円/楕円 232"/>
          <p:cNvSpPr/>
          <p:nvPr/>
        </p:nvSpPr>
        <p:spPr>
          <a:xfrm>
            <a:off x="7188462" y="1608927"/>
            <a:ext cx="169381" cy="169381"/>
          </a:xfrm>
          <a:prstGeom prst="ellipse">
            <a:avLst/>
          </a:prstGeom>
          <a:solidFill>
            <a:srgbClr val="54C2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5" name="グループ化 134"/>
          <p:cNvGrpSpPr/>
          <p:nvPr/>
        </p:nvGrpSpPr>
        <p:grpSpPr>
          <a:xfrm>
            <a:off x="7775950" y="3605385"/>
            <a:ext cx="998326" cy="998326"/>
            <a:chOff x="602201" y="4902528"/>
            <a:chExt cx="1142357" cy="1142357"/>
          </a:xfrm>
          <a:solidFill>
            <a:srgbClr val="F9BE00"/>
          </a:solidFill>
        </p:grpSpPr>
        <p:sp>
          <p:nvSpPr>
            <p:cNvPr id="136" name="Freeform 328"/>
            <p:cNvSpPr>
              <a:spLocks noEditPoints="1"/>
            </p:cNvSpPr>
            <p:nvPr/>
          </p:nvSpPr>
          <p:spPr bwMode="auto">
            <a:xfrm>
              <a:off x="957735" y="5027634"/>
              <a:ext cx="412750" cy="496888"/>
            </a:xfrm>
            <a:custGeom>
              <a:avLst/>
              <a:gdLst>
                <a:gd name="T0" fmla="*/ 13 w 782"/>
                <a:gd name="T1" fmla="*/ 455 h 939"/>
                <a:gd name="T2" fmla="*/ 1 w 782"/>
                <a:gd name="T3" fmla="*/ 488 h 939"/>
                <a:gd name="T4" fmla="*/ 1 w 782"/>
                <a:gd name="T5" fmla="*/ 516 h 939"/>
                <a:gd name="T6" fmla="*/ 15 w 782"/>
                <a:gd name="T7" fmla="*/ 536 h 939"/>
                <a:gd name="T8" fmla="*/ 76 w 782"/>
                <a:gd name="T9" fmla="*/ 562 h 939"/>
                <a:gd name="T10" fmla="*/ 76 w 782"/>
                <a:gd name="T11" fmla="*/ 684 h 939"/>
                <a:gd name="T12" fmla="*/ 81 w 782"/>
                <a:gd name="T13" fmla="*/ 716 h 939"/>
                <a:gd name="T14" fmla="*/ 104 w 782"/>
                <a:gd name="T15" fmla="*/ 741 h 939"/>
                <a:gd name="T16" fmla="*/ 130 w 782"/>
                <a:gd name="T17" fmla="*/ 752 h 939"/>
                <a:gd name="T18" fmla="*/ 176 w 782"/>
                <a:gd name="T19" fmla="*/ 754 h 939"/>
                <a:gd name="T20" fmla="*/ 273 w 782"/>
                <a:gd name="T21" fmla="*/ 938 h 939"/>
                <a:gd name="T22" fmla="*/ 276 w 782"/>
                <a:gd name="T23" fmla="*/ 938 h 939"/>
                <a:gd name="T24" fmla="*/ 634 w 782"/>
                <a:gd name="T25" fmla="*/ 736 h 939"/>
                <a:gd name="T26" fmla="*/ 634 w 782"/>
                <a:gd name="T27" fmla="*/ 633 h 939"/>
                <a:gd name="T28" fmla="*/ 644 w 782"/>
                <a:gd name="T29" fmla="*/ 618 h 939"/>
                <a:gd name="T30" fmla="*/ 670 w 782"/>
                <a:gd name="T31" fmla="*/ 598 h 939"/>
                <a:gd name="T32" fmla="*/ 726 w 782"/>
                <a:gd name="T33" fmla="*/ 531 h 939"/>
                <a:gd name="T34" fmla="*/ 757 w 782"/>
                <a:gd name="T35" fmla="*/ 471 h 939"/>
                <a:gd name="T36" fmla="*/ 781 w 782"/>
                <a:gd name="T37" fmla="*/ 356 h 939"/>
                <a:gd name="T38" fmla="*/ 776 w 782"/>
                <a:gd name="T39" fmla="*/ 290 h 939"/>
                <a:gd name="T40" fmla="*/ 760 w 782"/>
                <a:gd name="T41" fmla="*/ 228 h 939"/>
                <a:gd name="T42" fmla="*/ 724 w 782"/>
                <a:gd name="T43" fmla="*/ 159 h 939"/>
                <a:gd name="T44" fmla="*/ 681 w 782"/>
                <a:gd name="T45" fmla="*/ 106 h 939"/>
                <a:gd name="T46" fmla="*/ 630 w 782"/>
                <a:gd name="T47" fmla="*/ 62 h 939"/>
                <a:gd name="T48" fmla="*/ 561 w 782"/>
                <a:gd name="T49" fmla="*/ 26 h 939"/>
                <a:gd name="T50" fmla="*/ 501 w 782"/>
                <a:gd name="T51" fmla="*/ 8 h 939"/>
                <a:gd name="T52" fmla="*/ 432 w 782"/>
                <a:gd name="T53" fmla="*/ 0 h 939"/>
                <a:gd name="T54" fmla="*/ 342 w 782"/>
                <a:gd name="T55" fmla="*/ 10 h 939"/>
                <a:gd name="T56" fmla="*/ 285 w 782"/>
                <a:gd name="T57" fmla="*/ 28 h 939"/>
                <a:gd name="T58" fmla="*/ 200 w 782"/>
                <a:gd name="T59" fmla="*/ 78 h 939"/>
                <a:gd name="T60" fmla="*/ 134 w 782"/>
                <a:gd name="T61" fmla="*/ 148 h 939"/>
                <a:gd name="T62" fmla="*/ 109 w 782"/>
                <a:gd name="T63" fmla="*/ 190 h 939"/>
                <a:gd name="T64" fmla="*/ 82 w 782"/>
                <a:gd name="T65" fmla="*/ 255 h 939"/>
                <a:gd name="T66" fmla="*/ 72 w 782"/>
                <a:gd name="T67" fmla="*/ 317 h 939"/>
                <a:gd name="T68" fmla="*/ 70 w 782"/>
                <a:gd name="T69" fmla="*/ 354 h 939"/>
                <a:gd name="T70" fmla="*/ 62 w 782"/>
                <a:gd name="T71" fmla="*/ 369 h 939"/>
                <a:gd name="T72" fmla="*/ 453 w 782"/>
                <a:gd name="T73" fmla="*/ 119 h 939"/>
                <a:gd name="T74" fmla="*/ 511 w 782"/>
                <a:gd name="T75" fmla="*/ 128 h 939"/>
                <a:gd name="T76" fmla="*/ 576 w 782"/>
                <a:gd name="T77" fmla="*/ 164 h 939"/>
                <a:gd name="T78" fmla="*/ 624 w 782"/>
                <a:gd name="T79" fmla="*/ 220 h 939"/>
                <a:gd name="T80" fmla="*/ 645 w 782"/>
                <a:gd name="T81" fmla="*/ 293 h 939"/>
                <a:gd name="T82" fmla="*/ 643 w 782"/>
                <a:gd name="T83" fmla="*/ 352 h 939"/>
                <a:gd name="T84" fmla="*/ 614 w 782"/>
                <a:gd name="T85" fmla="*/ 422 h 939"/>
                <a:gd name="T86" fmla="*/ 561 w 782"/>
                <a:gd name="T87" fmla="*/ 473 h 939"/>
                <a:gd name="T88" fmla="*/ 492 w 782"/>
                <a:gd name="T89" fmla="*/ 503 h 939"/>
                <a:gd name="T90" fmla="*/ 433 w 782"/>
                <a:gd name="T91" fmla="*/ 506 h 939"/>
                <a:gd name="T92" fmla="*/ 361 w 782"/>
                <a:gd name="T93" fmla="*/ 483 h 939"/>
                <a:gd name="T94" fmla="*/ 303 w 782"/>
                <a:gd name="T95" fmla="*/ 436 h 939"/>
                <a:gd name="T96" fmla="*/ 267 w 782"/>
                <a:gd name="T97" fmla="*/ 370 h 939"/>
                <a:gd name="T98" fmla="*/ 259 w 782"/>
                <a:gd name="T99" fmla="*/ 312 h 939"/>
                <a:gd name="T100" fmla="*/ 274 w 782"/>
                <a:gd name="T101" fmla="*/ 237 h 939"/>
                <a:gd name="T102" fmla="*/ 315 w 782"/>
                <a:gd name="T103" fmla="*/ 176 h 939"/>
                <a:gd name="T104" fmla="*/ 378 w 782"/>
                <a:gd name="T105" fmla="*/ 135 h 939"/>
                <a:gd name="T106" fmla="*/ 453 w 782"/>
                <a:gd name="T107" fmla="*/ 119 h 939"/>
                <a:gd name="T108" fmla="*/ 384 w 782"/>
                <a:gd name="T109" fmla="*/ 180 h 939"/>
                <a:gd name="T110" fmla="*/ 514 w 782"/>
                <a:gd name="T111" fmla="*/ 264 h 939"/>
                <a:gd name="T112" fmla="*/ 475 w 782"/>
                <a:gd name="T113" fmla="*/ 330 h 939"/>
                <a:gd name="T114" fmla="*/ 470 w 782"/>
                <a:gd name="T115" fmla="*/ 446 h 939"/>
                <a:gd name="T116" fmla="*/ 367 w 782"/>
                <a:gd name="T117" fmla="*/ 330 h 939"/>
                <a:gd name="T118" fmla="*/ 357 w 782"/>
                <a:gd name="T119" fmla="*/ 264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2" h="939">
                  <a:moveTo>
                    <a:pt x="37" y="411"/>
                  </a:moveTo>
                  <a:lnTo>
                    <a:pt x="37" y="411"/>
                  </a:lnTo>
                  <a:lnTo>
                    <a:pt x="21" y="440"/>
                  </a:lnTo>
                  <a:lnTo>
                    <a:pt x="13" y="455"/>
                  </a:lnTo>
                  <a:lnTo>
                    <a:pt x="7" y="470"/>
                  </a:lnTo>
                  <a:lnTo>
                    <a:pt x="7" y="470"/>
                  </a:lnTo>
                  <a:lnTo>
                    <a:pt x="3" y="478"/>
                  </a:lnTo>
                  <a:lnTo>
                    <a:pt x="1" y="488"/>
                  </a:lnTo>
                  <a:lnTo>
                    <a:pt x="0" y="497"/>
                  </a:lnTo>
                  <a:lnTo>
                    <a:pt x="0" y="507"/>
                  </a:lnTo>
                  <a:lnTo>
                    <a:pt x="0" y="507"/>
                  </a:lnTo>
                  <a:lnTo>
                    <a:pt x="1" y="516"/>
                  </a:lnTo>
                  <a:lnTo>
                    <a:pt x="4" y="524"/>
                  </a:lnTo>
                  <a:lnTo>
                    <a:pt x="9" y="530"/>
                  </a:lnTo>
                  <a:lnTo>
                    <a:pt x="15" y="536"/>
                  </a:lnTo>
                  <a:lnTo>
                    <a:pt x="15" y="536"/>
                  </a:lnTo>
                  <a:lnTo>
                    <a:pt x="22" y="539"/>
                  </a:lnTo>
                  <a:lnTo>
                    <a:pt x="31" y="543"/>
                  </a:lnTo>
                  <a:lnTo>
                    <a:pt x="31" y="543"/>
                  </a:lnTo>
                  <a:lnTo>
                    <a:pt x="76" y="562"/>
                  </a:lnTo>
                  <a:lnTo>
                    <a:pt x="76" y="562"/>
                  </a:lnTo>
                  <a:lnTo>
                    <a:pt x="76" y="659"/>
                  </a:lnTo>
                  <a:lnTo>
                    <a:pt x="76" y="659"/>
                  </a:lnTo>
                  <a:lnTo>
                    <a:pt x="76" y="684"/>
                  </a:lnTo>
                  <a:lnTo>
                    <a:pt x="76" y="696"/>
                  </a:lnTo>
                  <a:lnTo>
                    <a:pt x="79" y="706"/>
                  </a:lnTo>
                  <a:lnTo>
                    <a:pt x="79" y="706"/>
                  </a:lnTo>
                  <a:lnTo>
                    <a:pt x="81" y="716"/>
                  </a:lnTo>
                  <a:lnTo>
                    <a:pt x="86" y="723"/>
                  </a:lnTo>
                  <a:lnTo>
                    <a:pt x="91" y="730"/>
                  </a:lnTo>
                  <a:lnTo>
                    <a:pt x="97" y="736"/>
                  </a:lnTo>
                  <a:lnTo>
                    <a:pt x="104" y="741"/>
                  </a:lnTo>
                  <a:lnTo>
                    <a:pt x="112" y="746"/>
                  </a:lnTo>
                  <a:lnTo>
                    <a:pt x="121" y="749"/>
                  </a:lnTo>
                  <a:lnTo>
                    <a:pt x="130" y="752"/>
                  </a:lnTo>
                  <a:lnTo>
                    <a:pt x="130" y="752"/>
                  </a:lnTo>
                  <a:lnTo>
                    <a:pt x="141" y="753"/>
                  </a:lnTo>
                  <a:lnTo>
                    <a:pt x="152" y="754"/>
                  </a:lnTo>
                  <a:lnTo>
                    <a:pt x="176" y="754"/>
                  </a:lnTo>
                  <a:lnTo>
                    <a:pt x="176" y="754"/>
                  </a:lnTo>
                  <a:lnTo>
                    <a:pt x="273" y="754"/>
                  </a:lnTo>
                  <a:lnTo>
                    <a:pt x="273" y="754"/>
                  </a:lnTo>
                  <a:lnTo>
                    <a:pt x="273" y="938"/>
                  </a:lnTo>
                  <a:lnTo>
                    <a:pt x="273" y="938"/>
                  </a:lnTo>
                  <a:lnTo>
                    <a:pt x="274" y="939"/>
                  </a:lnTo>
                  <a:lnTo>
                    <a:pt x="274" y="939"/>
                  </a:lnTo>
                  <a:lnTo>
                    <a:pt x="276" y="938"/>
                  </a:lnTo>
                  <a:lnTo>
                    <a:pt x="276" y="938"/>
                  </a:lnTo>
                  <a:lnTo>
                    <a:pt x="285" y="933"/>
                  </a:lnTo>
                  <a:lnTo>
                    <a:pt x="285" y="933"/>
                  </a:lnTo>
                  <a:lnTo>
                    <a:pt x="459" y="834"/>
                  </a:lnTo>
                  <a:lnTo>
                    <a:pt x="634" y="736"/>
                  </a:lnTo>
                  <a:lnTo>
                    <a:pt x="634" y="736"/>
                  </a:lnTo>
                  <a:lnTo>
                    <a:pt x="634" y="640"/>
                  </a:lnTo>
                  <a:lnTo>
                    <a:pt x="634" y="640"/>
                  </a:lnTo>
                  <a:lnTo>
                    <a:pt x="634" y="633"/>
                  </a:lnTo>
                  <a:lnTo>
                    <a:pt x="634" y="627"/>
                  </a:lnTo>
                  <a:lnTo>
                    <a:pt x="634" y="627"/>
                  </a:lnTo>
                  <a:lnTo>
                    <a:pt x="638" y="623"/>
                  </a:lnTo>
                  <a:lnTo>
                    <a:pt x="644" y="618"/>
                  </a:lnTo>
                  <a:lnTo>
                    <a:pt x="644" y="618"/>
                  </a:lnTo>
                  <a:lnTo>
                    <a:pt x="654" y="611"/>
                  </a:lnTo>
                  <a:lnTo>
                    <a:pt x="654" y="611"/>
                  </a:lnTo>
                  <a:lnTo>
                    <a:pt x="670" y="598"/>
                  </a:lnTo>
                  <a:lnTo>
                    <a:pt x="686" y="582"/>
                  </a:lnTo>
                  <a:lnTo>
                    <a:pt x="700" y="567"/>
                  </a:lnTo>
                  <a:lnTo>
                    <a:pt x="714" y="549"/>
                  </a:lnTo>
                  <a:lnTo>
                    <a:pt x="726" y="531"/>
                  </a:lnTo>
                  <a:lnTo>
                    <a:pt x="738" y="512"/>
                  </a:lnTo>
                  <a:lnTo>
                    <a:pt x="748" y="491"/>
                  </a:lnTo>
                  <a:lnTo>
                    <a:pt x="757" y="471"/>
                  </a:lnTo>
                  <a:lnTo>
                    <a:pt x="757" y="471"/>
                  </a:lnTo>
                  <a:lnTo>
                    <a:pt x="766" y="444"/>
                  </a:lnTo>
                  <a:lnTo>
                    <a:pt x="774" y="417"/>
                  </a:lnTo>
                  <a:lnTo>
                    <a:pt x="778" y="387"/>
                  </a:lnTo>
                  <a:lnTo>
                    <a:pt x="781" y="356"/>
                  </a:lnTo>
                  <a:lnTo>
                    <a:pt x="781" y="356"/>
                  </a:lnTo>
                  <a:lnTo>
                    <a:pt x="782" y="338"/>
                  </a:lnTo>
                  <a:lnTo>
                    <a:pt x="781" y="322"/>
                  </a:lnTo>
                  <a:lnTo>
                    <a:pt x="776" y="290"/>
                  </a:lnTo>
                  <a:lnTo>
                    <a:pt x="776" y="290"/>
                  </a:lnTo>
                  <a:lnTo>
                    <a:pt x="772" y="268"/>
                  </a:lnTo>
                  <a:lnTo>
                    <a:pt x="766" y="248"/>
                  </a:lnTo>
                  <a:lnTo>
                    <a:pt x="760" y="228"/>
                  </a:lnTo>
                  <a:lnTo>
                    <a:pt x="753" y="209"/>
                  </a:lnTo>
                  <a:lnTo>
                    <a:pt x="745" y="192"/>
                  </a:lnTo>
                  <a:lnTo>
                    <a:pt x="735" y="176"/>
                  </a:lnTo>
                  <a:lnTo>
                    <a:pt x="724" y="159"/>
                  </a:lnTo>
                  <a:lnTo>
                    <a:pt x="714" y="143"/>
                  </a:lnTo>
                  <a:lnTo>
                    <a:pt x="714" y="143"/>
                  </a:lnTo>
                  <a:lnTo>
                    <a:pt x="698" y="124"/>
                  </a:lnTo>
                  <a:lnTo>
                    <a:pt x="681" y="106"/>
                  </a:lnTo>
                  <a:lnTo>
                    <a:pt x="663" y="89"/>
                  </a:lnTo>
                  <a:lnTo>
                    <a:pt x="645" y="74"/>
                  </a:lnTo>
                  <a:lnTo>
                    <a:pt x="645" y="74"/>
                  </a:lnTo>
                  <a:lnTo>
                    <a:pt x="630" y="62"/>
                  </a:lnTo>
                  <a:lnTo>
                    <a:pt x="614" y="52"/>
                  </a:lnTo>
                  <a:lnTo>
                    <a:pt x="597" y="42"/>
                  </a:lnTo>
                  <a:lnTo>
                    <a:pt x="579" y="34"/>
                  </a:lnTo>
                  <a:lnTo>
                    <a:pt x="561" y="26"/>
                  </a:lnTo>
                  <a:lnTo>
                    <a:pt x="542" y="18"/>
                  </a:lnTo>
                  <a:lnTo>
                    <a:pt x="522" y="12"/>
                  </a:lnTo>
                  <a:lnTo>
                    <a:pt x="501" y="8"/>
                  </a:lnTo>
                  <a:lnTo>
                    <a:pt x="501" y="8"/>
                  </a:lnTo>
                  <a:lnTo>
                    <a:pt x="478" y="4"/>
                  </a:lnTo>
                  <a:lnTo>
                    <a:pt x="456" y="2"/>
                  </a:lnTo>
                  <a:lnTo>
                    <a:pt x="456" y="2"/>
                  </a:lnTo>
                  <a:lnTo>
                    <a:pt x="432" y="0"/>
                  </a:lnTo>
                  <a:lnTo>
                    <a:pt x="408" y="0"/>
                  </a:lnTo>
                  <a:lnTo>
                    <a:pt x="385" y="3"/>
                  </a:lnTo>
                  <a:lnTo>
                    <a:pt x="363" y="5"/>
                  </a:lnTo>
                  <a:lnTo>
                    <a:pt x="342" y="10"/>
                  </a:lnTo>
                  <a:lnTo>
                    <a:pt x="321" y="15"/>
                  </a:lnTo>
                  <a:lnTo>
                    <a:pt x="302" y="21"/>
                  </a:lnTo>
                  <a:lnTo>
                    <a:pt x="285" y="28"/>
                  </a:lnTo>
                  <a:lnTo>
                    <a:pt x="285" y="28"/>
                  </a:lnTo>
                  <a:lnTo>
                    <a:pt x="262" y="39"/>
                  </a:lnTo>
                  <a:lnTo>
                    <a:pt x="240" y="51"/>
                  </a:lnTo>
                  <a:lnTo>
                    <a:pt x="219" y="64"/>
                  </a:lnTo>
                  <a:lnTo>
                    <a:pt x="200" y="78"/>
                  </a:lnTo>
                  <a:lnTo>
                    <a:pt x="182" y="94"/>
                  </a:lnTo>
                  <a:lnTo>
                    <a:pt x="165" y="111"/>
                  </a:lnTo>
                  <a:lnTo>
                    <a:pt x="150" y="129"/>
                  </a:lnTo>
                  <a:lnTo>
                    <a:pt x="134" y="148"/>
                  </a:lnTo>
                  <a:lnTo>
                    <a:pt x="134" y="148"/>
                  </a:lnTo>
                  <a:lnTo>
                    <a:pt x="126" y="161"/>
                  </a:lnTo>
                  <a:lnTo>
                    <a:pt x="116" y="176"/>
                  </a:lnTo>
                  <a:lnTo>
                    <a:pt x="109" y="190"/>
                  </a:lnTo>
                  <a:lnTo>
                    <a:pt x="100" y="204"/>
                  </a:lnTo>
                  <a:lnTo>
                    <a:pt x="94" y="220"/>
                  </a:lnTo>
                  <a:lnTo>
                    <a:pt x="88" y="237"/>
                  </a:lnTo>
                  <a:lnTo>
                    <a:pt x="82" y="255"/>
                  </a:lnTo>
                  <a:lnTo>
                    <a:pt x="79" y="273"/>
                  </a:lnTo>
                  <a:lnTo>
                    <a:pt x="79" y="273"/>
                  </a:lnTo>
                  <a:lnTo>
                    <a:pt x="73" y="302"/>
                  </a:lnTo>
                  <a:lnTo>
                    <a:pt x="72" y="317"/>
                  </a:lnTo>
                  <a:lnTo>
                    <a:pt x="70" y="333"/>
                  </a:lnTo>
                  <a:lnTo>
                    <a:pt x="70" y="333"/>
                  </a:lnTo>
                  <a:lnTo>
                    <a:pt x="70" y="344"/>
                  </a:lnTo>
                  <a:lnTo>
                    <a:pt x="70" y="354"/>
                  </a:lnTo>
                  <a:lnTo>
                    <a:pt x="70" y="354"/>
                  </a:lnTo>
                  <a:lnTo>
                    <a:pt x="70" y="358"/>
                  </a:lnTo>
                  <a:lnTo>
                    <a:pt x="68" y="362"/>
                  </a:lnTo>
                  <a:lnTo>
                    <a:pt x="62" y="369"/>
                  </a:lnTo>
                  <a:lnTo>
                    <a:pt x="62" y="369"/>
                  </a:lnTo>
                  <a:lnTo>
                    <a:pt x="37" y="411"/>
                  </a:lnTo>
                  <a:lnTo>
                    <a:pt x="37" y="411"/>
                  </a:lnTo>
                  <a:close/>
                  <a:moveTo>
                    <a:pt x="453" y="119"/>
                  </a:moveTo>
                  <a:lnTo>
                    <a:pt x="453" y="119"/>
                  </a:lnTo>
                  <a:lnTo>
                    <a:pt x="472" y="120"/>
                  </a:lnTo>
                  <a:lnTo>
                    <a:pt x="492" y="123"/>
                  </a:lnTo>
                  <a:lnTo>
                    <a:pt x="511" y="128"/>
                  </a:lnTo>
                  <a:lnTo>
                    <a:pt x="529" y="135"/>
                  </a:lnTo>
                  <a:lnTo>
                    <a:pt x="546" y="142"/>
                  </a:lnTo>
                  <a:lnTo>
                    <a:pt x="561" y="152"/>
                  </a:lnTo>
                  <a:lnTo>
                    <a:pt x="576" y="164"/>
                  </a:lnTo>
                  <a:lnTo>
                    <a:pt x="590" y="176"/>
                  </a:lnTo>
                  <a:lnTo>
                    <a:pt x="602" y="190"/>
                  </a:lnTo>
                  <a:lnTo>
                    <a:pt x="614" y="204"/>
                  </a:lnTo>
                  <a:lnTo>
                    <a:pt x="624" y="220"/>
                  </a:lnTo>
                  <a:lnTo>
                    <a:pt x="632" y="237"/>
                  </a:lnTo>
                  <a:lnTo>
                    <a:pt x="638" y="255"/>
                  </a:lnTo>
                  <a:lnTo>
                    <a:pt x="643" y="274"/>
                  </a:lnTo>
                  <a:lnTo>
                    <a:pt x="645" y="293"/>
                  </a:lnTo>
                  <a:lnTo>
                    <a:pt x="646" y="312"/>
                  </a:lnTo>
                  <a:lnTo>
                    <a:pt x="646" y="312"/>
                  </a:lnTo>
                  <a:lnTo>
                    <a:pt x="645" y="333"/>
                  </a:lnTo>
                  <a:lnTo>
                    <a:pt x="643" y="352"/>
                  </a:lnTo>
                  <a:lnTo>
                    <a:pt x="638" y="370"/>
                  </a:lnTo>
                  <a:lnTo>
                    <a:pt x="632" y="388"/>
                  </a:lnTo>
                  <a:lnTo>
                    <a:pt x="624" y="405"/>
                  </a:lnTo>
                  <a:lnTo>
                    <a:pt x="614" y="422"/>
                  </a:lnTo>
                  <a:lnTo>
                    <a:pt x="602" y="436"/>
                  </a:lnTo>
                  <a:lnTo>
                    <a:pt x="590" y="450"/>
                  </a:lnTo>
                  <a:lnTo>
                    <a:pt x="576" y="462"/>
                  </a:lnTo>
                  <a:lnTo>
                    <a:pt x="561" y="473"/>
                  </a:lnTo>
                  <a:lnTo>
                    <a:pt x="546" y="483"/>
                  </a:lnTo>
                  <a:lnTo>
                    <a:pt x="529" y="491"/>
                  </a:lnTo>
                  <a:lnTo>
                    <a:pt x="511" y="498"/>
                  </a:lnTo>
                  <a:lnTo>
                    <a:pt x="492" y="503"/>
                  </a:lnTo>
                  <a:lnTo>
                    <a:pt x="472" y="506"/>
                  </a:lnTo>
                  <a:lnTo>
                    <a:pt x="453" y="507"/>
                  </a:lnTo>
                  <a:lnTo>
                    <a:pt x="453" y="507"/>
                  </a:lnTo>
                  <a:lnTo>
                    <a:pt x="433" y="506"/>
                  </a:lnTo>
                  <a:lnTo>
                    <a:pt x="414" y="503"/>
                  </a:lnTo>
                  <a:lnTo>
                    <a:pt x="396" y="498"/>
                  </a:lnTo>
                  <a:lnTo>
                    <a:pt x="378" y="491"/>
                  </a:lnTo>
                  <a:lnTo>
                    <a:pt x="361" y="483"/>
                  </a:lnTo>
                  <a:lnTo>
                    <a:pt x="344" y="473"/>
                  </a:lnTo>
                  <a:lnTo>
                    <a:pt x="330" y="462"/>
                  </a:lnTo>
                  <a:lnTo>
                    <a:pt x="315" y="450"/>
                  </a:lnTo>
                  <a:lnTo>
                    <a:pt x="303" y="436"/>
                  </a:lnTo>
                  <a:lnTo>
                    <a:pt x="292" y="422"/>
                  </a:lnTo>
                  <a:lnTo>
                    <a:pt x="283" y="405"/>
                  </a:lnTo>
                  <a:lnTo>
                    <a:pt x="274" y="388"/>
                  </a:lnTo>
                  <a:lnTo>
                    <a:pt x="267" y="370"/>
                  </a:lnTo>
                  <a:lnTo>
                    <a:pt x="262" y="352"/>
                  </a:lnTo>
                  <a:lnTo>
                    <a:pt x="260" y="333"/>
                  </a:lnTo>
                  <a:lnTo>
                    <a:pt x="259" y="312"/>
                  </a:lnTo>
                  <a:lnTo>
                    <a:pt x="259" y="312"/>
                  </a:lnTo>
                  <a:lnTo>
                    <a:pt x="260" y="293"/>
                  </a:lnTo>
                  <a:lnTo>
                    <a:pt x="262" y="274"/>
                  </a:lnTo>
                  <a:lnTo>
                    <a:pt x="267" y="255"/>
                  </a:lnTo>
                  <a:lnTo>
                    <a:pt x="274" y="237"/>
                  </a:lnTo>
                  <a:lnTo>
                    <a:pt x="283" y="220"/>
                  </a:lnTo>
                  <a:lnTo>
                    <a:pt x="292" y="204"/>
                  </a:lnTo>
                  <a:lnTo>
                    <a:pt x="303" y="190"/>
                  </a:lnTo>
                  <a:lnTo>
                    <a:pt x="315" y="176"/>
                  </a:lnTo>
                  <a:lnTo>
                    <a:pt x="330" y="164"/>
                  </a:lnTo>
                  <a:lnTo>
                    <a:pt x="344" y="152"/>
                  </a:lnTo>
                  <a:lnTo>
                    <a:pt x="361" y="142"/>
                  </a:lnTo>
                  <a:lnTo>
                    <a:pt x="378" y="135"/>
                  </a:lnTo>
                  <a:lnTo>
                    <a:pt x="396" y="128"/>
                  </a:lnTo>
                  <a:lnTo>
                    <a:pt x="414" y="123"/>
                  </a:lnTo>
                  <a:lnTo>
                    <a:pt x="433" y="120"/>
                  </a:lnTo>
                  <a:lnTo>
                    <a:pt x="453" y="119"/>
                  </a:lnTo>
                  <a:lnTo>
                    <a:pt x="453" y="119"/>
                  </a:lnTo>
                  <a:close/>
                  <a:moveTo>
                    <a:pt x="391" y="264"/>
                  </a:moveTo>
                  <a:lnTo>
                    <a:pt x="342" y="180"/>
                  </a:lnTo>
                  <a:lnTo>
                    <a:pt x="384" y="180"/>
                  </a:lnTo>
                  <a:lnTo>
                    <a:pt x="453" y="308"/>
                  </a:lnTo>
                  <a:lnTo>
                    <a:pt x="522" y="180"/>
                  </a:lnTo>
                  <a:lnTo>
                    <a:pt x="564" y="180"/>
                  </a:lnTo>
                  <a:lnTo>
                    <a:pt x="514" y="264"/>
                  </a:lnTo>
                  <a:lnTo>
                    <a:pt x="547" y="264"/>
                  </a:lnTo>
                  <a:lnTo>
                    <a:pt x="547" y="290"/>
                  </a:lnTo>
                  <a:lnTo>
                    <a:pt x="499" y="290"/>
                  </a:lnTo>
                  <a:lnTo>
                    <a:pt x="475" y="330"/>
                  </a:lnTo>
                  <a:lnTo>
                    <a:pt x="541" y="330"/>
                  </a:lnTo>
                  <a:lnTo>
                    <a:pt x="541" y="357"/>
                  </a:lnTo>
                  <a:lnTo>
                    <a:pt x="470" y="357"/>
                  </a:lnTo>
                  <a:lnTo>
                    <a:pt x="470" y="446"/>
                  </a:lnTo>
                  <a:lnTo>
                    <a:pt x="435" y="446"/>
                  </a:lnTo>
                  <a:lnTo>
                    <a:pt x="435" y="357"/>
                  </a:lnTo>
                  <a:lnTo>
                    <a:pt x="367" y="357"/>
                  </a:lnTo>
                  <a:lnTo>
                    <a:pt x="367" y="330"/>
                  </a:lnTo>
                  <a:lnTo>
                    <a:pt x="430" y="330"/>
                  </a:lnTo>
                  <a:lnTo>
                    <a:pt x="406" y="290"/>
                  </a:lnTo>
                  <a:lnTo>
                    <a:pt x="357" y="290"/>
                  </a:lnTo>
                  <a:lnTo>
                    <a:pt x="357" y="264"/>
                  </a:lnTo>
                  <a:lnTo>
                    <a:pt x="391" y="264"/>
                  </a:lnTo>
                  <a:lnTo>
                    <a:pt x="391" y="264"/>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nvGrpSpPr>
            <p:cNvPr id="137" name="グループ化 111"/>
            <p:cNvGrpSpPr/>
            <p:nvPr/>
          </p:nvGrpSpPr>
          <p:grpSpPr>
            <a:xfrm>
              <a:off x="602201" y="4902528"/>
              <a:ext cx="1142357" cy="1142357"/>
              <a:chOff x="782221" y="3174336"/>
              <a:chExt cx="1142357" cy="1142357"/>
            </a:xfrm>
            <a:grpFill/>
          </p:grpSpPr>
          <p:sp>
            <p:nvSpPr>
              <p:cNvPr id="138" name="ドーナツ 137"/>
              <p:cNvSpPr/>
              <p:nvPr/>
            </p:nvSpPr>
            <p:spPr>
              <a:xfrm>
                <a:off x="782221" y="3174336"/>
                <a:ext cx="1142357" cy="1142357"/>
              </a:xfrm>
              <a:prstGeom prst="donut">
                <a:avLst>
                  <a:gd name="adj" fmla="val 424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9" name="テキスト ボックス 138"/>
              <p:cNvSpPr txBox="1"/>
              <p:nvPr/>
            </p:nvSpPr>
            <p:spPr bwMode="black">
              <a:xfrm>
                <a:off x="936214" y="3861048"/>
                <a:ext cx="813500" cy="244050"/>
              </a:xfrm>
              <a:prstGeom prst="rect">
                <a:avLst/>
              </a:prstGeom>
              <a:noFill/>
            </p:spPr>
            <p:txBody>
              <a:bodyPr wrap="none" lIns="0" tIns="0" rIns="0" bIns="0" rtlCol="0" anchor="t" anchorCtr="0">
                <a:spAutoFit/>
              </a:bodyPr>
              <a:lstStyle/>
              <a:p>
                <a:pPr marL="0" marR="0" lvl="0" indent="0" algn="ctr" defTabSz="685766" eaLnBrk="1" fontAlgn="auto" latinLnBrk="0" hangingPunct="1">
                  <a:lnSpc>
                    <a:spcPct val="100000"/>
                  </a:lnSpc>
                  <a:spcBef>
                    <a:spcPts val="0"/>
                  </a:spcBef>
                  <a:spcAft>
                    <a:spcPts val="0"/>
                  </a:spcAft>
                  <a:buClrTx/>
                  <a:buSzTx/>
                  <a:buFontTx/>
                  <a:buNone/>
                  <a:tabLst/>
                  <a:defRPr/>
                </a:pPr>
                <a:r>
                  <a:rPr kumimoji="0" lang="ja-JP" altLang="en-US" sz="1500" kern="0">
                    <a:solidFill>
                      <a:srgbClr val="F9BE00"/>
                    </a:solidFill>
                    <a:uFill>
                      <a:solidFill>
                        <a:srgbClr val="FFC000"/>
                      </a:solidFill>
                    </a:uFill>
                    <a:latin typeface="メイリオ" pitchFamily="50" charset="-128"/>
                    <a:ea typeface="メイリオ" pitchFamily="50" charset="-128"/>
                    <a:cs typeface="メイリオ" pitchFamily="50" charset="-128"/>
                  </a:rPr>
                  <a:t>給与</a:t>
                </a:r>
                <a:r>
                  <a:rPr kumimoji="0" lang="ja-JP" altLang="en-US" sz="1500" i="0" u="none" strike="noStrike" kern="0" cap="none" spc="0" normalizeH="0" baseline="0" noProof="0">
                    <a:ln>
                      <a:noFill/>
                    </a:ln>
                    <a:solidFill>
                      <a:srgbClr val="F9BE00"/>
                    </a:solidFill>
                    <a:effectLst/>
                    <a:uLnTx/>
                    <a:uFill>
                      <a:solidFill>
                        <a:srgbClr val="FFC000"/>
                      </a:solidFill>
                    </a:uFill>
                    <a:latin typeface="メイリオ" pitchFamily="50" charset="-128"/>
                    <a:ea typeface="メイリオ" pitchFamily="50" charset="-128"/>
                    <a:cs typeface="メイリオ" pitchFamily="50" charset="-128"/>
                  </a:rPr>
                  <a:t>管理</a:t>
                </a:r>
                <a:endParaRPr kumimoji="0" lang="en-US" altLang="ja-JP" sz="1500" i="0" u="none" strike="noStrike" kern="0" cap="none" spc="0" normalizeH="0" baseline="0" noProof="0">
                  <a:ln>
                    <a:noFill/>
                  </a:ln>
                  <a:solidFill>
                    <a:srgbClr val="F9BE00"/>
                  </a:solidFill>
                  <a:effectLst/>
                  <a:uLnTx/>
                  <a:uFill>
                    <a:solidFill>
                      <a:srgbClr val="FFC000"/>
                    </a:solidFill>
                  </a:uFill>
                  <a:latin typeface="メイリオ" pitchFamily="50" charset="-128"/>
                  <a:ea typeface="メイリオ" pitchFamily="50" charset="-128"/>
                  <a:cs typeface="メイリオ" pitchFamily="50" charset="-128"/>
                </a:endParaRPr>
              </a:p>
            </p:txBody>
          </p:sp>
        </p:grpSp>
      </p:grpSp>
      <p:cxnSp>
        <p:nvCxnSpPr>
          <p:cNvPr id="140" name="直線コネクタ 139"/>
          <p:cNvCxnSpPr>
            <a:stCxn id="141" idx="2"/>
            <a:endCxn id="142" idx="6"/>
          </p:cNvCxnSpPr>
          <p:nvPr/>
        </p:nvCxnSpPr>
        <p:spPr>
          <a:xfrm flipH="1" flipV="1">
            <a:off x="7295946" y="3964290"/>
            <a:ext cx="336500" cy="123108"/>
          </a:xfrm>
          <a:prstGeom prst="line">
            <a:avLst/>
          </a:prstGeom>
          <a:ln w="63500">
            <a:solidFill>
              <a:srgbClr val="F9BE00"/>
            </a:solidFill>
          </a:ln>
        </p:spPr>
        <p:style>
          <a:lnRef idx="1">
            <a:schemeClr val="accent1"/>
          </a:lnRef>
          <a:fillRef idx="0">
            <a:schemeClr val="accent1"/>
          </a:fillRef>
          <a:effectRef idx="0">
            <a:schemeClr val="accent1"/>
          </a:effectRef>
          <a:fontRef idx="minor">
            <a:schemeClr val="tx1"/>
          </a:fontRef>
        </p:style>
      </p:cxnSp>
      <p:sp>
        <p:nvSpPr>
          <p:cNvPr id="141" name="円/楕円 242"/>
          <p:cNvSpPr/>
          <p:nvPr/>
        </p:nvSpPr>
        <p:spPr>
          <a:xfrm>
            <a:off x="7632446" y="4002707"/>
            <a:ext cx="169381" cy="169381"/>
          </a:xfrm>
          <a:prstGeom prst="ellipse">
            <a:avLst/>
          </a:prstGeom>
          <a:solidFill>
            <a:srgbClr val="F9BE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円/楕円 243"/>
          <p:cNvSpPr/>
          <p:nvPr/>
        </p:nvSpPr>
        <p:spPr>
          <a:xfrm>
            <a:off x="7126565" y="3879599"/>
            <a:ext cx="169381" cy="169381"/>
          </a:xfrm>
          <a:prstGeom prst="ellipse">
            <a:avLst/>
          </a:prstGeom>
          <a:solidFill>
            <a:srgbClr val="F9BE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3" name="グループ化 142"/>
          <p:cNvGrpSpPr/>
          <p:nvPr/>
        </p:nvGrpSpPr>
        <p:grpSpPr>
          <a:xfrm>
            <a:off x="6294209" y="2284943"/>
            <a:ext cx="973428" cy="973428"/>
            <a:chOff x="108132" y="4509240"/>
            <a:chExt cx="1080000" cy="1080000"/>
          </a:xfrm>
          <a:solidFill>
            <a:srgbClr val="F9BE00"/>
          </a:solidFill>
        </p:grpSpPr>
        <p:grpSp>
          <p:nvGrpSpPr>
            <p:cNvPr id="144" name="グループ化 114"/>
            <p:cNvGrpSpPr/>
            <p:nvPr/>
          </p:nvGrpSpPr>
          <p:grpSpPr>
            <a:xfrm>
              <a:off x="108132" y="4509240"/>
              <a:ext cx="1080000" cy="1080000"/>
              <a:chOff x="833897" y="3111282"/>
              <a:chExt cx="1141843" cy="1141843"/>
            </a:xfrm>
            <a:grpFill/>
          </p:grpSpPr>
          <p:sp>
            <p:nvSpPr>
              <p:cNvPr id="152" name="ドーナツ 151"/>
              <p:cNvSpPr/>
              <p:nvPr/>
            </p:nvSpPr>
            <p:spPr>
              <a:xfrm>
                <a:off x="833897" y="3111282"/>
                <a:ext cx="1141843" cy="1141843"/>
              </a:xfrm>
              <a:prstGeom prst="donut">
                <a:avLst>
                  <a:gd name="adj" fmla="val 424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53" name="テキスト ボックス 152"/>
              <p:cNvSpPr txBox="1"/>
              <p:nvPr/>
            </p:nvSpPr>
            <p:spPr bwMode="black">
              <a:xfrm>
                <a:off x="972216" y="3796464"/>
                <a:ext cx="813502" cy="244050"/>
              </a:xfrm>
              <a:prstGeom prst="rect">
                <a:avLst/>
              </a:prstGeom>
              <a:noFill/>
              <a:ln>
                <a:noFill/>
              </a:ln>
            </p:spPr>
            <p:txBody>
              <a:bodyPr wrap="none" lIns="0" tIns="0" rIns="0" bIns="0" rtlCol="0" anchor="t" anchorCtr="0">
                <a:spAutoFit/>
              </a:bodyPr>
              <a:lstStyle/>
              <a:p>
                <a:pPr marL="0" marR="0" lvl="0" indent="0" algn="ctr" defTabSz="685766" eaLnBrk="1" fontAlgn="auto" latinLnBrk="0" hangingPunct="1">
                  <a:lnSpc>
                    <a:spcPct val="100000"/>
                  </a:lnSpc>
                  <a:spcBef>
                    <a:spcPts val="0"/>
                  </a:spcBef>
                  <a:spcAft>
                    <a:spcPts val="0"/>
                  </a:spcAft>
                  <a:buClrTx/>
                  <a:buSzTx/>
                  <a:buFontTx/>
                  <a:buNone/>
                  <a:tabLst/>
                  <a:defRPr/>
                </a:pPr>
                <a:r>
                  <a:rPr kumimoji="0" lang="ja-JP" altLang="en-US" sz="1500" i="0" u="none" strike="noStrike" kern="0" cap="none" spc="0" normalizeH="0" baseline="0" noProof="0">
                    <a:ln>
                      <a:noFill/>
                    </a:ln>
                    <a:solidFill>
                      <a:srgbClr val="F9BE00"/>
                    </a:solidFill>
                    <a:effectLst/>
                    <a:uLnTx/>
                    <a:uFill>
                      <a:solidFill>
                        <a:srgbClr val="FFC000"/>
                      </a:solidFill>
                    </a:uFill>
                    <a:latin typeface="メイリオ" pitchFamily="50" charset="-128"/>
                    <a:ea typeface="メイリオ" pitchFamily="50" charset="-128"/>
                    <a:cs typeface="メイリオ" pitchFamily="50" charset="-128"/>
                  </a:rPr>
                  <a:t>人事管理</a:t>
                </a:r>
                <a:endParaRPr kumimoji="0" lang="en-US" altLang="ja-JP" sz="1500" i="0" u="none" strike="noStrike" kern="0" cap="none" spc="0" normalizeH="0" baseline="0" noProof="0">
                  <a:ln>
                    <a:noFill/>
                  </a:ln>
                  <a:solidFill>
                    <a:srgbClr val="F9BE00"/>
                  </a:solidFill>
                  <a:effectLst/>
                  <a:uLnTx/>
                  <a:uFill>
                    <a:solidFill>
                      <a:srgbClr val="FFC000"/>
                    </a:solidFill>
                  </a:uFill>
                  <a:latin typeface="メイリオ" pitchFamily="50" charset="-128"/>
                  <a:ea typeface="メイリオ" pitchFamily="50" charset="-128"/>
                  <a:cs typeface="メイリオ" pitchFamily="50" charset="-128"/>
                </a:endParaRPr>
              </a:p>
            </p:txBody>
          </p:sp>
        </p:grpSp>
        <p:grpSp>
          <p:nvGrpSpPr>
            <p:cNvPr id="145" name="グループ化 117"/>
            <p:cNvGrpSpPr/>
            <p:nvPr/>
          </p:nvGrpSpPr>
          <p:grpSpPr>
            <a:xfrm>
              <a:off x="431540" y="4678245"/>
              <a:ext cx="412457" cy="406939"/>
              <a:chOff x="1535113" y="649288"/>
              <a:chExt cx="381000" cy="381000"/>
            </a:xfrm>
            <a:grpFill/>
          </p:grpSpPr>
          <p:sp>
            <p:nvSpPr>
              <p:cNvPr id="146" name="Freeform 108"/>
              <p:cNvSpPr>
                <a:spLocks/>
              </p:cNvSpPr>
              <p:nvPr/>
            </p:nvSpPr>
            <p:spPr bwMode="auto">
              <a:xfrm>
                <a:off x="1560513" y="661988"/>
                <a:ext cx="60325" cy="73025"/>
              </a:xfrm>
              <a:custGeom>
                <a:avLst/>
                <a:gdLst/>
                <a:ahLst/>
                <a:cxnLst>
                  <a:cxn ang="0">
                    <a:pos x="6" y="32"/>
                  </a:cxn>
                  <a:cxn ang="0">
                    <a:pos x="6" y="32"/>
                  </a:cxn>
                  <a:cxn ang="0">
                    <a:pos x="6" y="38"/>
                  </a:cxn>
                  <a:cxn ang="0">
                    <a:pos x="10" y="42"/>
                  </a:cxn>
                  <a:cxn ang="0">
                    <a:pos x="14" y="46"/>
                  </a:cxn>
                  <a:cxn ang="0">
                    <a:pos x="18" y="46"/>
                  </a:cxn>
                  <a:cxn ang="0">
                    <a:pos x="18" y="46"/>
                  </a:cxn>
                  <a:cxn ang="0">
                    <a:pos x="24" y="46"/>
                  </a:cxn>
                  <a:cxn ang="0">
                    <a:pos x="28" y="42"/>
                  </a:cxn>
                  <a:cxn ang="0">
                    <a:pos x="30" y="38"/>
                  </a:cxn>
                  <a:cxn ang="0">
                    <a:pos x="32" y="32"/>
                  </a:cxn>
                  <a:cxn ang="0">
                    <a:pos x="32" y="32"/>
                  </a:cxn>
                  <a:cxn ang="0">
                    <a:pos x="36" y="32"/>
                  </a:cxn>
                  <a:cxn ang="0">
                    <a:pos x="38" y="28"/>
                  </a:cxn>
                  <a:cxn ang="0">
                    <a:pos x="38" y="28"/>
                  </a:cxn>
                  <a:cxn ang="0">
                    <a:pos x="36" y="24"/>
                  </a:cxn>
                  <a:cxn ang="0">
                    <a:pos x="34" y="22"/>
                  </a:cxn>
                  <a:cxn ang="0">
                    <a:pos x="34" y="14"/>
                  </a:cxn>
                  <a:cxn ang="0">
                    <a:pos x="34" y="14"/>
                  </a:cxn>
                  <a:cxn ang="0">
                    <a:pos x="34" y="8"/>
                  </a:cxn>
                  <a:cxn ang="0">
                    <a:pos x="30" y="4"/>
                  </a:cxn>
                  <a:cxn ang="0">
                    <a:pos x="26" y="2"/>
                  </a:cxn>
                  <a:cxn ang="0">
                    <a:pos x="18" y="0"/>
                  </a:cxn>
                  <a:cxn ang="0">
                    <a:pos x="18" y="0"/>
                  </a:cxn>
                  <a:cxn ang="0">
                    <a:pos x="12" y="2"/>
                  </a:cxn>
                  <a:cxn ang="0">
                    <a:pos x="6" y="4"/>
                  </a:cxn>
                  <a:cxn ang="0">
                    <a:pos x="4" y="8"/>
                  </a:cxn>
                  <a:cxn ang="0">
                    <a:pos x="2" y="14"/>
                  </a:cxn>
                  <a:cxn ang="0">
                    <a:pos x="4" y="22"/>
                  </a:cxn>
                  <a:cxn ang="0">
                    <a:pos x="4" y="22"/>
                  </a:cxn>
                  <a:cxn ang="0">
                    <a:pos x="0" y="24"/>
                  </a:cxn>
                  <a:cxn ang="0">
                    <a:pos x="0" y="28"/>
                  </a:cxn>
                  <a:cxn ang="0">
                    <a:pos x="0" y="28"/>
                  </a:cxn>
                  <a:cxn ang="0">
                    <a:pos x="2" y="32"/>
                  </a:cxn>
                  <a:cxn ang="0">
                    <a:pos x="6" y="32"/>
                  </a:cxn>
                  <a:cxn ang="0">
                    <a:pos x="6" y="32"/>
                  </a:cxn>
                </a:cxnLst>
                <a:rect l="0" t="0" r="r" b="b"/>
                <a:pathLst>
                  <a:path w="38" h="46">
                    <a:moveTo>
                      <a:pt x="6" y="32"/>
                    </a:moveTo>
                    <a:lnTo>
                      <a:pt x="6" y="32"/>
                    </a:lnTo>
                    <a:lnTo>
                      <a:pt x="6" y="38"/>
                    </a:lnTo>
                    <a:lnTo>
                      <a:pt x="10" y="42"/>
                    </a:lnTo>
                    <a:lnTo>
                      <a:pt x="14" y="46"/>
                    </a:lnTo>
                    <a:lnTo>
                      <a:pt x="18" y="46"/>
                    </a:lnTo>
                    <a:lnTo>
                      <a:pt x="18" y="46"/>
                    </a:lnTo>
                    <a:lnTo>
                      <a:pt x="24" y="46"/>
                    </a:lnTo>
                    <a:lnTo>
                      <a:pt x="28" y="42"/>
                    </a:lnTo>
                    <a:lnTo>
                      <a:pt x="30" y="38"/>
                    </a:lnTo>
                    <a:lnTo>
                      <a:pt x="32" y="32"/>
                    </a:lnTo>
                    <a:lnTo>
                      <a:pt x="32" y="32"/>
                    </a:lnTo>
                    <a:lnTo>
                      <a:pt x="36" y="32"/>
                    </a:lnTo>
                    <a:lnTo>
                      <a:pt x="38" y="28"/>
                    </a:lnTo>
                    <a:lnTo>
                      <a:pt x="38" y="28"/>
                    </a:lnTo>
                    <a:lnTo>
                      <a:pt x="36" y="24"/>
                    </a:lnTo>
                    <a:lnTo>
                      <a:pt x="34" y="22"/>
                    </a:lnTo>
                    <a:lnTo>
                      <a:pt x="34" y="14"/>
                    </a:lnTo>
                    <a:lnTo>
                      <a:pt x="34" y="14"/>
                    </a:lnTo>
                    <a:lnTo>
                      <a:pt x="34" y="8"/>
                    </a:lnTo>
                    <a:lnTo>
                      <a:pt x="30" y="4"/>
                    </a:lnTo>
                    <a:lnTo>
                      <a:pt x="26" y="2"/>
                    </a:lnTo>
                    <a:lnTo>
                      <a:pt x="18" y="0"/>
                    </a:lnTo>
                    <a:lnTo>
                      <a:pt x="18" y="0"/>
                    </a:lnTo>
                    <a:lnTo>
                      <a:pt x="12" y="2"/>
                    </a:lnTo>
                    <a:lnTo>
                      <a:pt x="6" y="4"/>
                    </a:lnTo>
                    <a:lnTo>
                      <a:pt x="4" y="8"/>
                    </a:lnTo>
                    <a:lnTo>
                      <a:pt x="2" y="14"/>
                    </a:lnTo>
                    <a:lnTo>
                      <a:pt x="4" y="22"/>
                    </a:lnTo>
                    <a:lnTo>
                      <a:pt x="4" y="22"/>
                    </a:lnTo>
                    <a:lnTo>
                      <a:pt x="0"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47" name="Freeform 109"/>
              <p:cNvSpPr>
                <a:spLocks/>
              </p:cNvSpPr>
              <p:nvPr/>
            </p:nvSpPr>
            <p:spPr bwMode="auto">
              <a:xfrm>
                <a:off x="1535113" y="738188"/>
                <a:ext cx="98425" cy="292100"/>
              </a:xfrm>
              <a:custGeom>
                <a:avLst/>
                <a:gdLst/>
                <a:ahLst/>
                <a:cxnLst>
                  <a:cxn ang="0">
                    <a:pos x="62" y="6"/>
                  </a:cxn>
                  <a:cxn ang="0">
                    <a:pos x="62" y="6"/>
                  </a:cxn>
                  <a:cxn ang="0">
                    <a:pos x="62" y="4"/>
                  </a:cxn>
                  <a:cxn ang="0">
                    <a:pos x="62" y="4"/>
                  </a:cxn>
                  <a:cxn ang="0">
                    <a:pos x="60" y="4"/>
                  </a:cxn>
                  <a:cxn ang="0">
                    <a:pos x="60" y="4"/>
                  </a:cxn>
                  <a:cxn ang="0">
                    <a:pos x="48" y="0"/>
                  </a:cxn>
                  <a:cxn ang="0">
                    <a:pos x="34" y="16"/>
                  </a:cxn>
                  <a:cxn ang="0">
                    <a:pos x="20" y="0"/>
                  </a:cxn>
                  <a:cxn ang="0">
                    <a:pos x="20" y="0"/>
                  </a:cxn>
                  <a:cxn ang="0">
                    <a:pos x="10" y="4"/>
                  </a:cxn>
                  <a:cxn ang="0">
                    <a:pos x="10" y="4"/>
                  </a:cxn>
                  <a:cxn ang="0">
                    <a:pos x="2" y="6"/>
                  </a:cxn>
                  <a:cxn ang="0">
                    <a:pos x="0" y="8"/>
                  </a:cxn>
                  <a:cxn ang="0">
                    <a:pos x="0" y="12"/>
                  </a:cxn>
                  <a:cxn ang="0">
                    <a:pos x="0" y="20"/>
                  </a:cxn>
                  <a:cxn ang="0">
                    <a:pos x="0" y="22"/>
                  </a:cxn>
                  <a:cxn ang="0">
                    <a:pos x="0" y="84"/>
                  </a:cxn>
                  <a:cxn ang="0">
                    <a:pos x="12" y="84"/>
                  </a:cxn>
                  <a:cxn ang="0">
                    <a:pos x="12" y="184"/>
                  </a:cxn>
                  <a:cxn ang="0">
                    <a:pos x="58" y="184"/>
                  </a:cxn>
                  <a:cxn ang="0">
                    <a:pos x="58" y="84"/>
                  </a:cxn>
                  <a:cxn ang="0">
                    <a:pos x="62" y="84"/>
                  </a:cxn>
                  <a:cxn ang="0">
                    <a:pos x="62" y="6"/>
                  </a:cxn>
                </a:cxnLst>
                <a:rect l="0" t="0" r="r" b="b"/>
                <a:pathLst>
                  <a:path w="62" h="184">
                    <a:moveTo>
                      <a:pt x="62" y="6"/>
                    </a:moveTo>
                    <a:lnTo>
                      <a:pt x="62" y="6"/>
                    </a:lnTo>
                    <a:lnTo>
                      <a:pt x="62" y="4"/>
                    </a:lnTo>
                    <a:lnTo>
                      <a:pt x="62" y="4"/>
                    </a:lnTo>
                    <a:lnTo>
                      <a:pt x="60" y="4"/>
                    </a:lnTo>
                    <a:lnTo>
                      <a:pt x="60" y="4"/>
                    </a:lnTo>
                    <a:lnTo>
                      <a:pt x="48" y="0"/>
                    </a:lnTo>
                    <a:lnTo>
                      <a:pt x="34" y="16"/>
                    </a:lnTo>
                    <a:lnTo>
                      <a:pt x="20" y="0"/>
                    </a:lnTo>
                    <a:lnTo>
                      <a:pt x="20" y="0"/>
                    </a:lnTo>
                    <a:lnTo>
                      <a:pt x="10" y="4"/>
                    </a:lnTo>
                    <a:lnTo>
                      <a:pt x="10" y="4"/>
                    </a:lnTo>
                    <a:lnTo>
                      <a:pt x="2" y="6"/>
                    </a:lnTo>
                    <a:lnTo>
                      <a:pt x="0" y="8"/>
                    </a:lnTo>
                    <a:lnTo>
                      <a:pt x="0" y="12"/>
                    </a:lnTo>
                    <a:lnTo>
                      <a:pt x="0" y="20"/>
                    </a:lnTo>
                    <a:lnTo>
                      <a:pt x="0" y="22"/>
                    </a:lnTo>
                    <a:lnTo>
                      <a:pt x="0" y="84"/>
                    </a:lnTo>
                    <a:lnTo>
                      <a:pt x="12" y="84"/>
                    </a:lnTo>
                    <a:lnTo>
                      <a:pt x="12" y="184"/>
                    </a:lnTo>
                    <a:lnTo>
                      <a:pt x="58" y="184"/>
                    </a:lnTo>
                    <a:lnTo>
                      <a:pt x="58" y="84"/>
                    </a:lnTo>
                    <a:lnTo>
                      <a:pt x="62" y="84"/>
                    </a:lnTo>
                    <a:lnTo>
                      <a:pt x="62"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48" name="Freeform 110"/>
              <p:cNvSpPr>
                <a:spLocks/>
              </p:cNvSpPr>
              <p:nvPr/>
            </p:nvSpPr>
            <p:spPr bwMode="auto">
              <a:xfrm>
                <a:off x="1830388" y="661988"/>
                <a:ext cx="60325" cy="73025"/>
              </a:xfrm>
              <a:custGeom>
                <a:avLst/>
                <a:gdLst/>
                <a:ahLst/>
                <a:cxnLst>
                  <a:cxn ang="0">
                    <a:pos x="6" y="32"/>
                  </a:cxn>
                  <a:cxn ang="0">
                    <a:pos x="6" y="32"/>
                  </a:cxn>
                  <a:cxn ang="0">
                    <a:pos x="8" y="38"/>
                  </a:cxn>
                  <a:cxn ang="0">
                    <a:pos x="10" y="42"/>
                  </a:cxn>
                  <a:cxn ang="0">
                    <a:pos x="14" y="46"/>
                  </a:cxn>
                  <a:cxn ang="0">
                    <a:pos x="20" y="46"/>
                  </a:cxn>
                  <a:cxn ang="0">
                    <a:pos x="20" y="46"/>
                  </a:cxn>
                  <a:cxn ang="0">
                    <a:pos x="24" y="46"/>
                  </a:cxn>
                  <a:cxn ang="0">
                    <a:pos x="28" y="42"/>
                  </a:cxn>
                  <a:cxn ang="0">
                    <a:pos x="32" y="38"/>
                  </a:cxn>
                  <a:cxn ang="0">
                    <a:pos x="32" y="32"/>
                  </a:cxn>
                  <a:cxn ang="0">
                    <a:pos x="32" y="32"/>
                  </a:cxn>
                  <a:cxn ang="0">
                    <a:pos x="36" y="32"/>
                  </a:cxn>
                  <a:cxn ang="0">
                    <a:pos x="38" y="28"/>
                  </a:cxn>
                  <a:cxn ang="0">
                    <a:pos x="38" y="28"/>
                  </a:cxn>
                  <a:cxn ang="0">
                    <a:pos x="38" y="24"/>
                  </a:cxn>
                  <a:cxn ang="0">
                    <a:pos x="34" y="22"/>
                  </a:cxn>
                  <a:cxn ang="0">
                    <a:pos x="36" y="14"/>
                  </a:cxn>
                  <a:cxn ang="0">
                    <a:pos x="36" y="14"/>
                  </a:cxn>
                  <a:cxn ang="0">
                    <a:pos x="34" y="8"/>
                  </a:cxn>
                  <a:cxn ang="0">
                    <a:pos x="32" y="4"/>
                  </a:cxn>
                  <a:cxn ang="0">
                    <a:pos x="26"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2"/>
                  </a:cxn>
                  <a:cxn ang="0">
                    <a:pos x="6" y="32"/>
                  </a:cxn>
                </a:cxnLst>
                <a:rect l="0" t="0" r="r" b="b"/>
                <a:pathLst>
                  <a:path w="38" h="46">
                    <a:moveTo>
                      <a:pt x="6" y="32"/>
                    </a:moveTo>
                    <a:lnTo>
                      <a:pt x="6" y="32"/>
                    </a:lnTo>
                    <a:lnTo>
                      <a:pt x="8" y="38"/>
                    </a:lnTo>
                    <a:lnTo>
                      <a:pt x="10" y="42"/>
                    </a:lnTo>
                    <a:lnTo>
                      <a:pt x="14" y="46"/>
                    </a:lnTo>
                    <a:lnTo>
                      <a:pt x="20" y="46"/>
                    </a:lnTo>
                    <a:lnTo>
                      <a:pt x="20" y="46"/>
                    </a:lnTo>
                    <a:lnTo>
                      <a:pt x="24" y="46"/>
                    </a:lnTo>
                    <a:lnTo>
                      <a:pt x="28" y="42"/>
                    </a:lnTo>
                    <a:lnTo>
                      <a:pt x="32" y="38"/>
                    </a:lnTo>
                    <a:lnTo>
                      <a:pt x="32" y="32"/>
                    </a:lnTo>
                    <a:lnTo>
                      <a:pt x="32" y="32"/>
                    </a:lnTo>
                    <a:lnTo>
                      <a:pt x="36" y="32"/>
                    </a:lnTo>
                    <a:lnTo>
                      <a:pt x="38" y="28"/>
                    </a:lnTo>
                    <a:lnTo>
                      <a:pt x="38" y="28"/>
                    </a:lnTo>
                    <a:lnTo>
                      <a:pt x="38" y="24"/>
                    </a:lnTo>
                    <a:lnTo>
                      <a:pt x="34" y="22"/>
                    </a:lnTo>
                    <a:lnTo>
                      <a:pt x="36" y="14"/>
                    </a:lnTo>
                    <a:lnTo>
                      <a:pt x="36" y="14"/>
                    </a:lnTo>
                    <a:lnTo>
                      <a:pt x="34" y="8"/>
                    </a:lnTo>
                    <a:lnTo>
                      <a:pt x="32" y="4"/>
                    </a:lnTo>
                    <a:lnTo>
                      <a:pt x="26"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49" name="Freeform 111"/>
              <p:cNvSpPr>
                <a:spLocks/>
              </p:cNvSpPr>
              <p:nvPr/>
            </p:nvSpPr>
            <p:spPr bwMode="auto">
              <a:xfrm>
                <a:off x="1817688" y="738188"/>
                <a:ext cx="98425" cy="292100"/>
              </a:xfrm>
              <a:custGeom>
                <a:avLst/>
                <a:gdLst/>
                <a:ahLst/>
                <a:cxnLst>
                  <a:cxn ang="0">
                    <a:pos x="52" y="4"/>
                  </a:cxn>
                  <a:cxn ang="0">
                    <a:pos x="52" y="4"/>
                  </a:cxn>
                  <a:cxn ang="0">
                    <a:pos x="42" y="0"/>
                  </a:cxn>
                  <a:cxn ang="0">
                    <a:pos x="28" y="16"/>
                  </a:cxn>
                  <a:cxn ang="0">
                    <a:pos x="14" y="0"/>
                  </a:cxn>
                  <a:cxn ang="0">
                    <a:pos x="14" y="0"/>
                  </a:cxn>
                  <a:cxn ang="0">
                    <a:pos x="2" y="4"/>
                  </a:cxn>
                  <a:cxn ang="0">
                    <a:pos x="2" y="4"/>
                  </a:cxn>
                  <a:cxn ang="0">
                    <a:pos x="0" y="4"/>
                  </a:cxn>
                  <a:cxn ang="0">
                    <a:pos x="0" y="4"/>
                  </a:cxn>
                  <a:cxn ang="0">
                    <a:pos x="0" y="6"/>
                  </a:cxn>
                  <a:cxn ang="0">
                    <a:pos x="0" y="84"/>
                  </a:cxn>
                  <a:cxn ang="0">
                    <a:pos x="4" y="84"/>
                  </a:cxn>
                  <a:cxn ang="0">
                    <a:pos x="4" y="184"/>
                  </a:cxn>
                  <a:cxn ang="0">
                    <a:pos x="50" y="184"/>
                  </a:cxn>
                  <a:cxn ang="0">
                    <a:pos x="50" y="84"/>
                  </a:cxn>
                  <a:cxn ang="0">
                    <a:pos x="62" y="84"/>
                  </a:cxn>
                  <a:cxn ang="0">
                    <a:pos x="62" y="22"/>
                  </a:cxn>
                  <a:cxn ang="0">
                    <a:pos x="62" y="20"/>
                  </a:cxn>
                  <a:cxn ang="0">
                    <a:pos x="62" y="12"/>
                  </a:cxn>
                  <a:cxn ang="0">
                    <a:pos x="62" y="12"/>
                  </a:cxn>
                  <a:cxn ang="0">
                    <a:pos x="62" y="8"/>
                  </a:cxn>
                  <a:cxn ang="0">
                    <a:pos x="60" y="6"/>
                  </a:cxn>
                  <a:cxn ang="0">
                    <a:pos x="52" y="4"/>
                  </a:cxn>
                  <a:cxn ang="0">
                    <a:pos x="52" y="4"/>
                  </a:cxn>
                </a:cxnLst>
                <a:rect l="0" t="0" r="r" b="b"/>
                <a:pathLst>
                  <a:path w="62" h="184">
                    <a:moveTo>
                      <a:pt x="52" y="4"/>
                    </a:moveTo>
                    <a:lnTo>
                      <a:pt x="52" y="4"/>
                    </a:lnTo>
                    <a:lnTo>
                      <a:pt x="42" y="0"/>
                    </a:lnTo>
                    <a:lnTo>
                      <a:pt x="28" y="16"/>
                    </a:lnTo>
                    <a:lnTo>
                      <a:pt x="14" y="0"/>
                    </a:lnTo>
                    <a:lnTo>
                      <a:pt x="14" y="0"/>
                    </a:lnTo>
                    <a:lnTo>
                      <a:pt x="2" y="4"/>
                    </a:lnTo>
                    <a:lnTo>
                      <a:pt x="2" y="4"/>
                    </a:lnTo>
                    <a:lnTo>
                      <a:pt x="0" y="4"/>
                    </a:lnTo>
                    <a:lnTo>
                      <a:pt x="0" y="4"/>
                    </a:lnTo>
                    <a:lnTo>
                      <a:pt x="0" y="6"/>
                    </a:lnTo>
                    <a:lnTo>
                      <a:pt x="0" y="84"/>
                    </a:lnTo>
                    <a:lnTo>
                      <a:pt x="4" y="84"/>
                    </a:lnTo>
                    <a:lnTo>
                      <a:pt x="4" y="184"/>
                    </a:lnTo>
                    <a:lnTo>
                      <a:pt x="50" y="184"/>
                    </a:lnTo>
                    <a:lnTo>
                      <a:pt x="50" y="84"/>
                    </a:lnTo>
                    <a:lnTo>
                      <a:pt x="62" y="84"/>
                    </a:lnTo>
                    <a:lnTo>
                      <a:pt x="62" y="22"/>
                    </a:lnTo>
                    <a:lnTo>
                      <a:pt x="62" y="20"/>
                    </a:lnTo>
                    <a:lnTo>
                      <a:pt x="62" y="12"/>
                    </a:lnTo>
                    <a:lnTo>
                      <a:pt x="62" y="12"/>
                    </a:lnTo>
                    <a:lnTo>
                      <a:pt x="62" y="8"/>
                    </a:lnTo>
                    <a:lnTo>
                      <a:pt x="60" y="6"/>
                    </a:lnTo>
                    <a:lnTo>
                      <a:pt x="52" y="4"/>
                    </a:lnTo>
                    <a:lnTo>
                      <a:pt x="52"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50" name="Freeform 112"/>
              <p:cNvSpPr>
                <a:spLocks/>
              </p:cNvSpPr>
              <p:nvPr/>
            </p:nvSpPr>
            <p:spPr bwMode="auto">
              <a:xfrm>
                <a:off x="1693863" y="6492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51" name="Freeform 113"/>
              <p:cNvSpPr>
                <a:spLocks/>
              </p:cNvSpPr>
              <p:nvPr/>
            </p:nvSpPr>
            <p:spPr bwMode="auto">
              <a:xfrm>
                <a:off x="1668463" y="728663"/>
                <a:ext cx="114300" cy="301625"/>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grpSp>
      <p:cxnSp>
        <p:nvCxnSpPr>
          <p:cNvPr id="154" name="直線コネクタ 153"/>
          <p:cNvCxnSpPr>
            <a:stCxn id="155" idx="4"/>
            <a:endCxn id="156" idx="0"/>
          </p:cNvCxnSpPr>
          <p:nvPr/>
        </p:nvCxnSpPr>
        <p:spPr>
          <a:xfrm flipH="1">
            <a:off x="6731288" y="3314932"/>
            <a:ext cx="28233" cy="112933"/>
          </a:xfrm>
          <a:prstGeom prst="line">
            <a:avLst/>
          </a:prstGeom>
          <a:ln w="63500">
            <a:solidFill>
              <a:srgbClr val="F9BE00"/>
            </a:solidFill>
          </a:ln>
        </p:spPr>
        <p:style>
          <a:lnRef idx="1">
            <a:schemeClr val="accent1"/>
          </a:lnRef>
          <a:fillRef idx="0">
            <a:schemeClr val="accent1"/>
          </a:fillRef>
          <a:effectRef idx="0">
            <a:schemeClr val="accent1"/>
          </a:effectRef>
          <a:fontRef idx="minor">
            <a:schemeClr val="tx1"/>
          </a:fontRef>
        </p:style>
      </p:cxnSp>
      <p:sp>
        <p:nvSpPr>
          <p:cNvPr id="155" name="円/楕円 259"/>
          <p:cNvSpPr/>
          <p:nvPr/>
        </p:nvSpPr>
        <p:spPr>
          <a:xfrm>
            <a:off x="6674831" y="3145551"/>
            <a:ext cx="169381" cy="169381"/>
          </a:xfrm>
          <a:prstGeom prst="ellipse">
            <a:avLst/>
          </a:prstGeom>
          <a:solidFill>
            <a:srgbClr val="F9BE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6" name="円/楕円 260"/>
          <p:cNvSpPr/>
          <p:nvPr/>
        </p:nvSpPr>
        <p:spPr>
          <a:xfrm>
            <a:off x="6646598" y="3427865"/>
            <a:ext cx="169381" cy="169381"/>
          </a:xfrm>
          <a:prstGeom prst="ellipse">
            <a:avLst/>
          </a:prstGeom>
          <a:solidFill>
            <a:srgbClr val="F9BE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7" name="グループ化 156"/>
          <p:cNvGrpSpPr/>
          <p:nvPr/>
        </p:nvGrpSpPr>
        <p:grpSpPr>
          <a:xfrm>
            <a:off x="5404330" y="4077232"/>
            <a:ext cx="369112" cy="369114"/>
            <a:chOff x="1297236" y="2225153"/>
            <a:chExt cx="381000" cy="381001"/>
          </a:xfrm>
          <a:solidFill>
            <a:srgbClr val="54C2F0"/>
          </a:solidFill>
        </p:grpSpPr>
        <p:sp>
          <p:nvSpPr>
            <p:cNvPr id="158" name="Freeform 49"/>
            <p:cNvSpPr>
              <a:spLocks/>
            </p:cNvSpPr>
            <p:nvPr/>
          </p:nvSpPr>
          <p:spPr bwMode="auto">
            <a:xfrm>
              <a:off x="1297236" y="2225153"/>
              <a:ext cx="381000" cy="285750"/>
            </a:xfrm>
            <a:custGeom>
              <a:avLst/>
              <a:gdLst/>
              <a:ahLst/>
              <a:cxnLst>
                <a:cxn ang="0">
                  <a:pos x="228" y="180"/>
                </a:cxn>
                <a:cxn ang="0">
                  <a:pos x="56" y="180"/>
                </a:cxn>
                <a:cxn ang="0">
                  <a:pos x="56" y="180"/>
                </a:cxn>
                <a:cxn ang="0">
                  <a:pos x="52" y="180"/>
                </a:cxn>
                <a:cxn ang="0">
                  <a:pos x="48" y="176"/>
                </a:cxn>
                <a:cxn ang="0">
                  <a:pos x="46" y="174"/>
                </a:cxn>
                <a:cxn ang="0">
                  <a:pos x="44" y="170"/>
                </a:cxn>
                <a:cxn ang="0">
                  <a:pos x="30" y="24"/>
                </a:cxn>
                <a:cxn ang="0">
                  <a:pos x="0" y="24"/>
                </a:cxn>
                <a:cxn ang="0">
                  <a:pos x="0" y="0"/>
                </a:cxn>
                <a:cxn ang="0">
                  <a:pos x="40" y="0"/>
                </a:cxn>
                <a:cxn ang="0">
                  <a:pos x="40" y="0"/>
                </a:cxn>
                <a:cxn ang="0">
                  <a:pos x="44" y="0"/>
                </a:cxn>
                <a:cxn ang="0">
                  <a:pos x="48" y="4"/>
                </a:cxn>
                <a:cxn ang="0">
                  <a:pos x="50" y="6"/>
                </a:cxn>
                <a:cxn ang="0">
                  <a:pos x="52" y="10"/>
                </a:cxn>
                <a:cxn ang="0">
                  <a:pos x="66" y="156"/>
                </a:cxn>
                <a:cxn ang="0">
                  <a:pos x="216" y="156"/>
                </a:cxn>
                <a:cxn ang="0">
                  <a:pos x="216" y="90"/>
                </a:cxn>
                <a:cxn ang="0">
                  <a:pos x="240" y="90"/>
                </a:cxn>
                <a:cxn ang="0">
                  <a:pos x="240" y="168"/>
                </a:cxn>
                <a:cxn ang="0">
                  <a:pos x="240" y="168"/>
                </a:cxn>
                <a:cxn ang="0">
                  <a:pos x="240" y="172"/>
                </a:cxn>
                <a:cxn ang="0">
                  <a:pos x="236" y="176"/>
                </a:cxn>
                <a:cxn ang="0">
                  <a:pos x="232" y="180"/>
                </a:cxn>
                <a:cxn ang="0">
                  <a:pos x="228" y="180"/>
                </a:cxn>
                <a:cxn ang="0">
                  <a:pos x="228" y="180"/>
                </a:cxn>
              </a:cxnLst>
              <a:rect l="0" t="0" r="r" b="b"/>
              <a:pathLst>
                <a:path w="240" h="180">
                  <a:moveTo>
                    <a:pt x="228" y="180"/>
                  </a:moveTo>
                  <a:lnTo>
                    <a:pt x="56" y="180"/>
                  </a:lnTo>
                  <a:lnTo>
                    <a:pt x="56" y="180"/>
                  </a:lnTo>
                  <a:lnTo>
                    <a:pt x="52" y="180"/>
                  </a:lnTo>
                  <a:lnTo>
                    <a:pt x="48" y="176"/>
                  </a:lnTo>
                  <a:lnTo>
                    <a:pt x="46" y="174"/>
                  </a:lnTo>
                  <a:lnTo>
                    <a:pt x="44" y="170"/>
                  </a:lnTo>
                  <a:lnTo>
                    <a:pt x="30" y="24"/>
                  </a:lnTo>
                  <a:lnTo>
                    <a:pt x="0" y="24"/>
                  </a:lnTo>
                  <a:lnTo>
                    <a:pt x="0" y="0"/>
                  </a:lnTo>
                  <a:lnTo>
                    <a:pt x="40" y="0"/>
                  </a:lnTo>
                  <a:lnTo>
                    <a:pt x="40" y="0"/>
                  </a:lnTo>
                  <a:lnTo>
                    <a:pt x="44" y="0"/>
                  </a:lnTo>
                  <a:lnTo>
                    <a:pt x="48" y="4"/>
                  </a:lnTo>
                  <a:lnTo>
                    <a:pt x="50" y="6"/>
                  </a:lnTo>
                  <a:lnTo>
                    <a:pt x="52" y="10"/>
                  </a:lnTo>
                  <a:lnTo>
                    <a:pt x="66" y="156"/>
                  </a:lnTo>
                  <a:lnTo>
                    <a:pt x="216" y="156"/>
                  </a:lnTo>
                  <a:lnTo>
                    <a:pt x="216" y="90"/>
                  </a:lnTo>
                  <a:lnTo>
                    <a:pt x="240" y="90"/>
                  </a:lnTo>
                  <a:lnTo>
                    <a:pt x="240" y="168"/>
                  </a:lnTo>
                  <a:lnTo>
                    <a:pt x="240" y="168"/>
                  </a:lnTo>
                  <a:lnTo>
                    <a:pt x="240" y="172"/>
                  </a:lnTo>
                  <a:lnTo>
                    <a:pt x="236" y="176"/>
                  </a:lnTo>
                  <a:lnTo>
                    <a:pt x="232" y="180"/>
                  </a:lnTo>
                  <a:lnTo>
                    <a:pt x="228" y="180"/>
                  </a:lnTo>
                  <a:lnTo>
                    <a:pt x="228" y="1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59" name="Freeform 50"/>
            <p:cNvSpPr>
              <a:spLocks/>
            </p:cNvSpPr>
            <p:nvPr/>
          </p:nvSpPr>
          <p:spPr bwMode="auto">
            <a:xfrm>
              <a:off x="1405186" y="2529954"/>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lnTo>
                    <a:pt x="48"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60" name="Freeform 51"/>
            <p:cNvSpPr>
              <a:spLocks/>
            </p:cNvSpPr>
            <p:nvPr/>
          </p:nvSpPr>
          <p:spPr bwMode="auto">
            <a:xfrm>
              <a:off x="1570286" y="2529954"/>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lnTo>
                    <a:pt x="48"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61" name="Rectangle 52"/>
            <p:cNvSpPr>
              <a:spLocks noChangeArrowheads="1"/>
            </p:cNvSpPr>
            <p:nvPr/>
          </p:nvSpPr>
          <p:spPr bwMode="auto">
            <a:xfrm>
              <a:off x="1436936" y="2377553"/>
              <a:ext cx="76200" cy="762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62" name="Rectangle 53"/>
            <p:cNvSpPr>
              <a:spLocks noChangeArrowheads="1"/>
            </p:cNvSpPr>
            <p:nvPr/>
          </p:nvSpPr>
          <p:spPr bwMode="auto">
            <a:xfrm>
              <a:off x="1538536" y="2377553"/>
              <a:ext cx="76200" cy="762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63" name="Rectangle 54"/>
            <p:cNvSpPr>
              <a:spLocks noChangeArrowheads="1"/>
            </p:cNvSpPr>
            <p:nvPr/>
          </p:nvSpPr>
          <p:spPr bwMode="auto">
            <a:xfrm>
              <a:off x="1411536" y="2275953"/>
              <a:ext cx="76200" cy="762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64" name="Rectangle 55"/>
            <p:cNvSpPr>
              <a:spLocks noChangeArrowheads="1"/>
            </p:cNvSpPr>
            <p:nvPr/>
          </p:nvSpPr>
          <p:spPr bwMode="auto">
            <a:xfrm>
              <a:off x="1513136" y="2275953"/>
              <a:ext cx="76200" cy="762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sp>
        <p:nvSpPr>
          <p:cNvPr id="165" name="ドーナツ 164"/>
          <p:cNvSpPr/>
          <p:nvPr/>
        </p:nvSpPr>
        <p:spPr>
          <a:xfrm>
            <a:off x="5291397" y="3936065"/>
            <a:ext cx="649367" cy="649367"/>
          </a:xfrm>
          <a:prstGeom prst="donut">
            <a:avLst>
              <a:gd name="adj" fmla="val 5111"/>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166" name="直線コネクタ 165"/>
          <p:cNvCxnSpPr>
            <a:stCxn id="167" idx="3"/>
            <a:endCxn id="168" idx="7"/>
          </p:cNvCxnSpPr>
          <p:nvPr/>
        </p:nvCxnSpPr>
        <p:spPr>
          <a:xfrm flipV="1">
            <a:off x="5852636" y="4130270"/>
            <a:ext cx="317405" cy="260938"/>
          </a:xfrm>
          <a:prstGeom prst="line">
            <a:avLst/>
          </a:prstGeom>
          <a:ln w="63500">
            <a:solidFill>
              <a:srgbClr val="54C2F0"/>
            </a:solidFill>
          </a:ln>
        </p:spPr>
        <p:style>
          <a:lnRef idx="1">
            <a:schemeClr val="accent1"/>
          </a:lnRef>
          <a:fillRef idx="0">
            <a:schemeClr val="accent1"/>
          </a:fillRef>
          <a:effectRef idx="0">
            <a:schemeClr val="accent1"/>
          </a:effectRef>
          <a:fontRef idx="minor">
            <a:schemeClr val="tx1"/>
          </a:fontRef>
        </p:style>
      </p:cxnSp>
      <p:sp>
        <p:nvSpPr>
          <p:cNvPr id="167" name="円/楕円 294"/>
          <p:cNvSpPr/>
          <p:nvPr/>
        </p:nvSpPr>
        <p:spPr>
          <a:xfrm>
            <a:off x="5827831" y="4246632"/>
            <a:ext cx="169381" cy="169381"/>
          </a:xfrm>
          <a:prstGeom prst="ellipse">
            <a:avLst/>
          </a:prstGeom>
          <a:solidFill>
            <a:srgbClr val="54C2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 name="円/楕円 296"/>
          <p:cNvSpPr/>
          <p:nvPr/>
        </p:nvSpPr>
        <p:spPr>
          <a:xfrm>
            <a:off x="6025464" y="4105465"/>
            <a:ext cx="169381" cy="169381"/>
          </a:xfrm>
          <a:prstGeom prst="ellipse">
            <a:avLst/>
          </a:prstGeom>
          <a:solidFill>
            <a:srgbClr val="54C2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9" name="ドーナツ 168"/>
          <p:cNvSpPr/>
          <p:nvPr/>
        </p:nvSpPr>
        <p:spPr>
          <a:xfrm>
            <a:off x="5178464" y="999798"/>
            <a:ext cx="649367" cy="649367"/>
          </a:xfrm>
          <a:prstGeom prst="donut">
            <a:avLst>
              <a:gd name="adj" fmla="val 5111"/>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nvGrpSpPr>
          <p:cNvPr id="170" name="グループ化 169"/>
          <p:cNvGrpSpPr/>
          <p:nvPr/>
        </p:nvGrpSpPr>
        <p:grpSpPr>
          <a:xfrm>
            <a:off x="5347864" y="1112731"/>
            <a:ext cx="333781" cy="333783"/>
            <a:chOff x="2198936" y="2225153"/>
            <a:chExt cx="381000" cy="381001"/>
          </a:xfrm>
          <a:solidFill>
            <a:srgbClr val="54C2F0"/>
          </a:solidFill>
        </p:grpSpPr>
        <p:sp>
          <p:nvSpPr>
            <p:cNvPr id="171" name="Freeform 40"/>
            <p:cNvSpPr>
              <a:spLocks/>
            </p:cNvSpPr>
            <p:nvPr/>
          </p:nvSpPr>
          <p:spPr bwMode="auto">
            <a:xfrm>
              <a:off x="2249736" y="2504554"/>
              <a:ext cx="101600" cy="101600"/>
            </a:xfrm>
            <a:custGeom>
              <a:avLst/>
              <a:gdLst/>
              <a:ahLst/>
              <a:cxnLst>
                <a:cxn ang="0">
                  <a:pos x="64" y="32"/>
                </a:cxn>
                <a:cxn ang="0">
                  <a:pos x="64" y="32"/>
                </a:cxn>
                <a:cxn ang="0">
                  <a:pos x="64" y="38"/>
                </a:cxn>
                <a:cxn ang="0">
                  <a:pos x="62" y="44"/>
                </a:cxn>
                <a:cxn ang="0">
                  <a:pos x="54" y="54"/>
                </a:cxn>
                <a:cxn ang="0">
                  <a:pos x="44" y="62"/>
                </a:cxn>
                <a:cxn ang="0">
                  <a:pos x="38" y="64"/>
                </a:cxn>
                <a:cxn ang="0">
                  <a:pos x="32" y="64"/>
                </a:cxn>
                <a:cxn ang="0">
                  <a:pos x="32" y="64"/>
                </a:cxn>
                <a:cxn ang="0">
                  <a:pos x="26" y="64"/>
                </a:cxn>
                <a:cxn ang="0">
                  <a:pos x="20" y="62"/>
                </a:cxn>
                <a:cxn ang="0">
                  <a:pos x="10" y="54"/>
                </a:cxn>
                <a:cxn ang="0">
                  <a:pos x="2" y="44"/>
                </a:cxn>
                <a:cxn ang="0">
                  <a:pos x="0" y="38"/>
                </a:cxn>
                <a:cxn ang="0">
                  <a:pos x="0" y="32"/>
                </a:cxn>
                <a:cxn ang="0">
                  <a:pos x="0" y="32"/>
                </a:cxn>
                <a:cxn ang="0">
                  <a:pos x="0" y="26"/>
                </a:cxn>
                <a:cxn ang="0">
                  <a:pos x="2" y="20"/>
                </a:cxn>
                <a:cxn ang="0">
                  <a:pos x="10" y="10"/>
                </a:cxn>
                <a:cxn ang="0">
                  <a:pos x="20" y="2"/>
                </a:cxn>
                <a:cxn ang="0">
                  <a:pos x="26" y="0"/>
                </a:cxn>
                <a:cxn ang="0">
                  <a:pos x="32" y="0"/>
                </a:cxn>
                <a:cxn ang="0">
                  <a:pos x="32" y="0"/>
                </a:cxn>
                <a:cxn ang="0">
                  <a:pos x="38" y="0"/>
                </a:cxn>
                <a:cxn ang="0">
                  <a:pos x="44" y="2"/>
                </a:cxn>
                <a:cxn ang="0">
                  <a:pos x="54" y="10"/>
                </a:cxn>
                <a:cxn ang="0">
                  <a:pos x="62" y="20"/>
                </a:cxn>
                <a:cxn ang="0">
                  <a:pos x="64" y="26"/>
                </a:cxn>
                <a:cxn ang="0">
                  <a:pos x="64" y="32"/>
                </a:cxn>
                <a:cxn ang="0">
                  <a:pos x="64" y="32"/>
                </a:cxn>
              </a:cxnLst>
              <a:rect l="0" t="0" r="r" b="b"/>
              <a:pathLst>
                <a:path w="64" h="64">
                  <a:moveTo>
                    <a:pt x="64" y="32"/>
                  </a:moveTo>
                  <a:lnTo>
                    <a:pt x="64" y="32"/>
                  </a:lnTo>
                  <a:lnTo>
                    <a:pt x="64" y="38"/>
                  </a:lnTo>
                  <a:lnTo>
                    <a:pt x="62" y="44"/>
                  </a:lnTo>
                  <a:lnTo>
                    <a:pt x="54" y="54"/>
                  </a:lnTo>
                  <a:lnTo>
                    <a:pt x="44" y="62"/>
                  </a:lnTo>
                  <a:lnTo>
                    <a:pt x="38" y="64"/>
                  </a:lnTo>
                  <a:lnTo>
                    <a:pt x="32" y="64"/>
                  </a:lnTo>
                  <a:lnTo>
                    <a:pt x="32" y="64"/>
                  </a:lnTo>
                  <a:lnTo>
                    <a:pt x="26" y="64"/>
                  </a:lnTo>
                  <a:lnTo>
                    <a:pt x="20" y="62"/>
                  </a:lnTo>
                  <a:lnTo>
                    <a:pt x="10" y="54"/>
                  </a:lnTo>
                  <a:lnTo>
                    <a:pt x="2" y="44"/>
                  </a:lnTo>
                  <a:lnTo>
                    <a:pt x="0" y="38"/>
                  </a:lnTo>
                  <a:lnTo>
                    <a:pt x="0" y="32"/>
                  </a:lnTo>
                  <a:lnTo>
                    <a:pt x="0" y="32"/>
                  </a:lnTo>
                  <a:lnTo>
                    <a:pt x="0" y="26"/>
                  </a:lnTo>
                  <a:lnTo>
                    <a:pt x="2" y="20"/>
                  </a:lnTo>
                  <a:lnTo>
                    <a:pt x="10" y="10"/>
                  </a:lnTo>
                  <a:lnTo>
                    <a:pt x="20" y="2"/>
                  </a:lnTo>
                  <a:lnTo>
                    <a:pt x="26" y="0"/>
                  </a:lnTo>
                  <a:lnTo>
                    <a:pt x="32" y="0"/>
                  </a:lnTo>
                  <a:lnTo>
                    <a:pt x="32" y="0"/>
                  </a:lnTo>
                  <a:lnTo>
                    <a:pt x="38" y="0"/>
                  </a:lnTo>
                  <a:lnTo>
                    <a:pt x="44" y="2"/>
                  </a:lnTo>
                  <a:lnTo>
                    <a:pt x="54" y="10"/>
                  </a:lnTo>
                  <a:lnTo>
                    <a:pt x="62" y="20"/>
                  </a:lnTo>
                  <a:lnTo>
                    <a:pt x="64" y="26"/>
                  </a:lnTo>
                  <a:lnTo>
                    <a:pt x="64" y="32"/>
                  </a:lnTo>
                  <a:lnTo>
                    <a:pt x="64"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72" name="Freeform 41"/>
            <p:cNvSpPr>
              <a:spLocks noEditPoints="1"/>
            </p:cNvSpPr>
            <p:nvPr/>
          </p:nvSpPr>
          <p:spPr bwMode="auto">
            <a:xfrm>
              <a:off x="2452936" y="2314053"/>
              <a:ext cx="127000" cy="238125"/>
            </a:xfrm>
            <a:custGeom>
              <a:avLst/>
              <a:gdLst/>
              <a:ahLst/>
              <a:cxnLst>
                <a:cxn ang="0">
                  <a:pos x="56" y="0"/>
                </a:cxn>
                <a:cxn ang="0">
                  <a:pos x="40" y="0"/>
                </a:cxn>
                <a:cxn ang="0">
                  <a:pos x="24" y="0"/>
                </a:cxn>
                <a:cxn ang="0">
                  <a:pos x="0" y="0"/>
                </a:cxn>
                <a:cxn ang="0">
                  <a:pos x="0" y="24"/>
                </a:cxn>
                <a:cxn ang="0">
                  <a:pos x="0" y="106"/>
                </a:cxn>
                <a:cxn ang="0">
                  <a:pos x="0" y="106"/>
                </a:cxn>
                <a:cxn ang="0">
                  <a:pos x="8" y="104"/>
                </a:cxn>
                <a:cxn ang="0">
                  <a:pos x="16" y="104"/>
                </a:cxn>
                <a:cxn ang="0">
                  <a:pos x="16" y="104"/>
                </a:cxn>
                <a:cxn ang="0">
                  <a:pos x="26" y="104"/>
                </a:cxn>
                <a:cxn ang="0">
                  <a:pos x="34" y="108"/>
                </a:cxn>
                <a:cxn ang="0">
                  <a:pos x="42" y="112"/>
                </a:cxn>
                <a:cxn ang="0">
                  <a:pos x="50" y="118"/>
                </a:cxn>
                <a:cxn ang="0">
                  <a:pos x="56" y="124"/>
                </a:cxn>
                <a:cxn ang="0">
                  <a:pos x="60" y="132"/>
                </a:cxn>
                <a:cxn ang="0">
                  <a:pos x="62" y="142"/>
                </a:cxn>
                <a:cxn ang="0">
                  <a:pos x="64" y="150"/>
                </a:cxn>
                <a:cxn ang="0">
                  <a:pos x="64" y="150"/>
                </a:cxn>
                <a:cxn ang="0">
                  <a:pos x="70" y="148"/>
                </a:cxn>
                <a:cxn ang="0">
                  <a:pos x="76" y="142"/>
                </a:cxn>
                <a:cxn ang="0">
                  <a:pos x="78" y="136"/>
                </a:cxn>
                <a:cxn ang="0">
                  <a:pos x="80" y="128"/>
                </a:cxn>
                <a:cxn ang="0">
                  <a:pos x="80" y="24"/>
                </a:cxn>
                <a:cxn ang="0">
                  <a:pos x="80" y="24"/>
                </a:cxn>
                <a:cxn ang="0">
                  <a:pos x="78" y="14"/>
                </a:cxn>
                <a:cxn ang="0">
                  <a:pos x="72" y="8"/>
                </a:cxn>
                <a:cxn ang="0">
                  <a:pos x="66" y="2"/>
                </a:cxn>
                <a:cxn ang="0">
                  <a:pos x="56" y="0"/>
                </a:cxn>
                <a:cxn ang="0">
                  <a:pos x="56" y="0"/>
                </a:cxn>
                <a:cxn ang="0">
                  <a:pos x="64" y="40"/>
                </a:cxn>
                <a:cxn ang="0">
                  <a:pos x="64" y="48"/>
                </a:cxn>
                <a:cxn ang="0">
                  <a:pos x="64" y="64"/>
                </a:cxn>
                <a:cxn ang="0">
                  <a:pos x="16" y="64"/>
                </a:cxn>
                <a:cxn ang="0">
                  <a:pos x="16" y="64"/>
                </a:cxn>
                <a:cxn ang="0">
                  <a:pos x="16" y="48"/>
                </a:cxn>
                <a:cxn ang="0">
                  <a:pos x="16" y="40"/>
                </a:cxn>
                <a:cxn ang="0">
                  <a:pos x="16" y="32"/>
                </a:cxn>
                <a:cxn ang="0">
                  <a:pos x="16" y="16"/>
                </a:cxn>
                <a:cxn ang="0">
                  <a:pos x="32" y="16"/>
                </a:cxn>
                <a:cxn ang="0">
                  <a:pos x="40" y="16"/>
                </a:cxn>
                <a:cxn ang="0">
                  <a:pos x="48" y="16"/>
                </a:cxn>
                <a:cxn ang="0">
                  <a:pos x="48" y="16"/>
                </a:cxn>
                <a:cxn ang="0">
                  <a:pos x="54" y="18"/>
                </a:cxn>
                <a:cxn ang="0">
                  <a:pos x="60" y="20"/>
                </a:cxn>
                <a:cxn ang="0">
                  <a:pos x="62" y="26"/>
                </a:cxn>
                <a:cxn ang="0">
                  <a:pos x="64" y="32"/>
                </a:cxn>
                <a:cxn ang="0">
                  <a:pos x="64" y="40"/>
                </a:cxn>
              </a:cxnLst>
              <a:rect l="0" t="0" r="r" b="b"/>
              <a:pathLst>
                <a:path w="80" h="150">
                  <a:moveTo>
                    <a:pt x="56" y="0"/>
                  </a:moveTo>
                  <a:lnTo>
                    <a:pt x="40" y="0"/>
                  </a:lnTo>
                  <a:lnTo>
                    <a:pt x="24" y="0"/>
                  </a:lnTo>
                  <a:lnTo>
                    <a:pt x="0" y="0"/>
                  </a:lnTo>
                  <a:lnTo>
                    <a:pt x="0" y="24"/>
                  </a:lnTo>
                  <a:lnTo>
                    <a:pt x="0" y="106"/>
                  </a:lnTo>
                  <a:lnTo>
                    <a:pt x="0" y="106"/>
                  </a:lnTo>
                  <a:lnTo>
                    <a:pt x="8" y="104"/>
                  </a:lnTo>
                  <a:lnTo>
                    <a:pt x="16" y="104"/>
                  </a:lnTo>
                  <a:lnTo>
                    <a:pt x="16" y="104"/>
                  </a:lnTo>
                  <a:lnTo>
                    <a:pt x="26" y="104"/>
                  </a:lnTo>
                  <a:lnTo>
                    <a:pt x="34" y="108"/>
                  </a:lnTo>
                  <a:lnTo>
                    <a:pt x="42" y="112"/>
                  </a:lnTo>
                  <a:lnTo>
                    <a:pt x="50" y="118"/>
                  </a:lnTo>
                  <a:lnTo>
                    <a:pt x="56" y="124"/>
                  </a:lnTo>
                  <a:lnTo>
                    <a:pt x="60" y="132"/>
                  </a:lnTo>
                  <a:lnTo>
                    <a:pt x="62" y="142"/>
                  </a:lnTo>
                  <a:lnTo>
                    <a:pt x="64" y="150"/>
                  </a:lnTo>
                  <a:lnTo>
                    <a:pt x="64" y="150"/>
                  </a:lnTo>
                  <a:lnTo>
                    <a:pt x="70" y="148"/>
                  </a:lnTo>
                  <a:lnTo>
                    <a:pt x="76" y="142"/>
                  </a:lnTo>
                  <a:lnTo>
                    <a:pt x="78" y="136"/>
                  </a:lnTo>
                  <a:lnTo>
                    <a:pt x="80" y="128"/>
                  </a:lnTo>
                  <a:lnTo>
                    <a:pt x="80" y="24"/>
                  </a:lnTo>
                  <a:lnTo>
                    <a:pt x="80" y="24"/>
                  </a:lnTo>
                  <a:lnTo>
                    <a:pt x="78" y="14"/>
                  </a:lnTo>
                  <a:lnTo>
                    <a:pt x="72" y="8"/>
                  </a:lnTo>
                  <a:lnTo>
                    <a:pt x="66" y="2"/>
                  </a:lnTo>
                  <a:lnTo>
                    <a:pt x="56" y="0"/>
                  </a:lnTo>
                  <a:lnTo>
                    <a:pt x="56" y="0"/>
                  </a:lnTo>
                  <a:close/>
                  <a:moveTo>
                    <a:pt x="64" y="40"/>
                  </a:moveTo>
                  <a:lnTo>
                    <a:pt x="64" y="48"/>
                  </a:lnTo>
                  <a:lnTo>
                    <a:pt x="64" y="64"/>
                  </a:lnTo>
                  <a:lnTo>
                    <a:pt x="16" y="64"/>
                  </a:lnTo>
                  <a:lnTo>
                    <a:pt x="16" y="64"/>
                  </a:lnTo>
                  <a:lnTo>
                    <a:pt x="16" y="48"/>
                  </a:lnTo>
                  <a:lnTo>
                    <a:pt x="16" y="40"/>
                  </a:lnTo>
                  <a:lnTo>
                    <a:pt x="16" y="32"/>
                  </a:lnTo>
                  <a:lnTo>
                    <a:pt x="16" y="16"/>
                  </a:lnTo>
                  <a:lnTo>
                    <a:pt x="32" y="16"/>
                  </a:lnTo>
                  <a:lnTo>
                    <a:pt x="40" y="16"/>
                  </a:lnTo>
                  <a:lnTo>
                    <a:pt x="48" y="16"/>
                  </a:lnTo>
                  <a:lnTo>
                    <a:pt x="48" y="16"/>
                  </a:lnTo>
                  <a:lnTo>
                    <a:pt x="54" y="18"/>
                  </a:lnTo>
                  <a:lnTo>
                    <a:pt x="60" y="20"/>
                  </a:lnTo>
                  <a:lnTo>
                    <a:pt x="62" y="26"/>
                  </a:lnTo>
                  <a:lnTo>
                    <a:pt x="64" y="32"/>
                  </a:lnTo>
                  <a:lnTo>
                    <a:pt x="64" y="4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73" name="Freeform 42"/>
            <p:cNvSpPr>
              <a:spLocks/>
            </p:cNvSpPr>
            <p:nvPr/>
          </p:nvSpPr>
          <p:spPr bwMode="auto">
            <a:xfrm>
              <a:off x="2198936" y="2225153"/>
              <a:ext cx="228600" cy="330200"/>
            </a:xfrm>
            <a:custGeom>
              <a:avLst/>
              <a:gdLst/>
              <a:ahLst/>
              <a:cxnLst>
                <a:cxn ang="0">
                  <a:pos x="144" y="172"/>
                </a:cxn>
                <a:cxn ang="0">
                  <a:pos x="144" y="0"/>
                </a:cxn>
                <a:cxn ang="0">
                  <a:pos x="0" y="0"/>
                </a:cxn>
                <a:cxn ang="0">
                  <a:pos x="0" y="208"/>
                </a:cxn>
                <a:cxn ang="0">
                  <a:pos x="16" y="208"/>
                </a:cxn>
                <a:cxn ang="0">
                  <a:pos x="16" y="208"/>
                </a:cxn>
                <a:cxn ang="0">
                  <a:pos x="16" y="198"/>
                </a:cxn>
                <a:cxn ang="0">
                  <a:pos x="20" y="190"/>
                </a:cxn>
                <a:cxn ang="0">
                  <a:pos x="24" y="182"/>
                </a:cxn>
                <a:cxn ang="0">
                  <a:pos x="30" y="174"/>
                </a:cxn>
                <a:cxn ang="0">
                  <a:pos x="38" y="168"/>
                </a:cxn>
                <a:cxn ang="0">
                  <a:pos x="46" y="164"/>
                </a:cxn>
                <a:cxn ang="0">
                  <a:pos x="54" y="160"/>
                </a:cxn>
                <a:cxn ang="0">
                  <a:pos x="64" y="160"/>
                </a:cxn>
                <a:cxn ang="0">
                  <a:pos x="64" y="160"/>
                </a:cxn>
                <a:cxn ang="0">
                  <a:pos x="74" y="160"/>
                </a:cxn>
                <a:cxn ang="0">
                  <a:pos x="82" y="164"/>
                </a:cxn>
                <a:cxn ang="0">
                  <a:pos x="90" y="168"/>
                </a:cxn>
                <a:cxn ang="0">
                  <a:pos x="98" y="174"/>
                </a:cxn>
                <a:cxn ang="0">
                  <a:pos x="104" y="182"/>
                </a:cxn>
                <a:cxn ang="0">
                  <a:pos x="108" y="190"/>
                </a:cxn>
                <a:cxn ang="0">
                  <a:pos x="112" y="198"/>
                </a:cxn>
                <a:cxn ang="0">
                  <a:pos x="112" y="208"/>
                </a:cxn>
                <a:cxn ang="0">
                  <a:pos x="128" y="208"/>
                </a:cxn>
                <a:cxn ang="0">
                  <a:pos x="128" y="208"/>
                </a:cxn>
                <a:cxn ang="0">
                  <a:pos x="130" y="198"/>
                </a:cxn>
                <a:cxn ang="0">
                  <a:pos x="132" y="188"/>
                </a:cxn>
                <a:cxn ang="0">
                  <a:pos x="138" y="180"/>
                </a:cxn>
                <a:cxn ang="0">
                  <a:pos x="144" y="172"/>
                </a:cxn>
                <a:cxn ang="0">
                  <a:pos x="144" y="172"/>
                </a:cxn>
              </a:cxnLst>
              <a:rect l="0" t="0" r="r" b="b"/>
              <a:pathLst>
                <a:path w="144" h="208">
                  <a:moveTo>
                    <a:pt x="144" y="172"/>
                  </a:moveTo>
                  <a:lnTo>
                    <a:pt x="144" y="0"/>
                  </a:lnTo>
                  <a:lnTo>
                    <a:pt x="0" y="0"/>
                  </a:lnTo>
                  <a:lnTo>
                    <a:pt x="0" y="208"/>
                  </a:lnTo>
                  <a:lnTo>
                    <a:pt x="16" y="208"/>
                  </a:lnTo>
                  <a:lnTo>
                    <a:pt x="16" y="208"/>
                  </a:lnTo>
                  <a:lnTo>
                    <a:pt x="16" y="198"/>
                  </a:lnTo>
                  <a:lnTo>
                    <a:pt x="20" y="190"/>
                  </a:lnTo>
                  <a:lnTo>
                    <a:pt x="24" y="182"/>
                  </a:lnTo>
                  <a:lnTo>
                    <a:pt x="30" y="174"/>
                  </a:lnTo>
                  <a:lnTo>
                    <a:pt x="38" y="168"/>
                  </a:lnTo>
                  <a:lnTo>
                    <a:pt x="46" y="164"/>
                  </a:lnTo>
                  <a:lnTo>
                    <a:pt x="54" y="160"/>
                  </a:lnTo>
                  <a:lnTo>
                    <a:pt x="64" y="160"/>
                  </a:lnTo>
                  <a:lnTo>
                    <a:pt x="64" y="160"/>
                  </a:lnTo>
                  <a:lnTo>
                    <a:pt x="74" y="160"/>
                  </a:lnTo>
                  <a:lnTo>
                    <a:pt x="82" y="164"/>
                  </a:lnTo>
                  <a:lnTo>
                    <a:pt x="90" y="168"/>
                  </a:lnTo>
                  <a:lnTo>
                    <a:pt x="98" y="174"/>
                  </a:lnTo>
                  <a:lnTo>
                    <a:pt x="104" y="182"/>
                  </a:lnTo>
                  <a:lnTo>
                    <a:pt x="108" y="190"/>
                  </a:lnTo>
                  <a:lnTo>
                    <a:pt x="112" y="198"/>
                  </a:lnTo>
                  <a:lnTo>
                    <a:pt x="112" y="208"/>
                  </a:lnTo>
                  <a:lnTo>
                    <a:pt x="128" y="208"/>
                  </a:lnTo>
                  <a:lnTo>
                    <a:pt x="128" y="208"/>
                  </a:lnTo>
                  <a:lnTo>
                    <a:pt x="130" y="198"/>
                  </a:lnTo>
                  <a:lnTo>
                    <a:pt x="132" y="188"/>
                  </a:lnTo>
                  <a:lnTo>
                    <a:pt x="138" y="180"/>
                  </a:lnTo>
                  <a:lnTo>
                    <a:pt x="144" y="172"/>
                  </a:lnTo>
                  <a:lnTo>
                    <a:pt x="144" y="1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74" name="Freeform 43"/>
            <p:cNvSpPr>
              <a:spLocks/>
            </p:cNvSpPr>
            <p:nvPr/>
          </p:nvSpPr>
          <p:spPr bwMode="auto">
            <a:xfrm>
              <a:off x="2427536" y="2504554"/>
              <a:ext cx="101600" cy="101600"/>
            </a:xfrm>
            <a:custGeom>
              <a:avLst/>
              <a:gdLst/>
              <a:ahLst/>
              <a:cxnLst>
                <a:cxn ang="0">
                  <a:pos x="64" y="32"/>
                </a:cxn>
                <a:cxn ang="0">
                  <a:pos x="64" y="32"/>
                </a:cxn>
                <a:cxn ang="0">
                  <a:pos x="64" y="38"/>
                </a:cxn>
                <a:cxn ang="0">
                  <a:pos x="62" y="44"/>
                </a:cxn>
                <a:cxn ang="0">
                  <a:pos x="54" y="54"/>
                </a:cxn>
                <a:cxn ang="0">
                  <a:pos x="44" y="62"/>
                </a:cxn>
                <a:cxn ang="0">
                  <a:pos x="38" y="64"/>
                </a:cxn>
                <a:cxn ang="0">
                  <a:pos x="32" y="64"/>
                </a:cxn>
                <a:cxn ang="0">
                  <a:pos x="32" y="64"/>
                </a:cxn>
                <a:cxn ang="0">
                  <a:pos x="26" y="64"/>
                </a:cxn>
                <a:cxn ang="0">
                  <a:pos x="20" y="62"/>
                </a:cxn>
                <a:cxn ang="0">
                  <a:pos x="10" y="54"/>
                </a:cxn>
                <a:cxn ang="0">
                  <a:pos x="2" y="44"/>
                </a:cxn>
                <a:cxn ang="0">
                  <a:pos x="0" y="38"/>
                </a:cxn>
                <a:cxn ang="0">
                  <a:pos x="0" y="32"/>
                </a:cxn>
                <a:cxn ang="0">
                  <a:pos x="0" y="32"/>
                </a:cxn>
                <a:cxn ang="0">
                  <a:pos x="0" y="26"/>
                </a:cxn>
                <a:cxn ang="0">
                  <a:pos x="2" y="20"/>
                </a:cxn>
                <a:cxn ang="0">
                  <a:pos x="10" y="10"/>
                </a:cxn>
                <a:cxn ang="0">
                  <a:pos x="20" y="2"/>
                </a:cxn>
                <a:cxn ang="0">
                  <a:pos x="26" y="0"/>
                </a:cxn>
                <a:cxn ang="0">
                  <a:pos x="32" y="0"/>
                </a:cxn>
                <a:cxn ang="0">
                  <a:pos x="32" y="0"/>
                </a:cxn>
                <a:cxn ang="0">
                  <a:pos x="38" y="0"/>
                </a:cxn>
                <a:cxn ang="0">
                  <a:pos x="44" y="2"/>
                </a:cxn>
                <a:cxn ang="0">
                  <a:pos x="54" y="10"/>
                </a:cxn>
                <a:cxn ang="0">
                  <a:pos x="62" y="20"/>
                </a:cxn>
                <a:cxn ang="0">
                  <a:pos x="64" y="26"/>
                </a:cxn>
                <a:cxn ang="0">
                  <a:pos x="64" y="32"/>
                </a:cxn>
                <a:cxn ang="0">
                  <a:pos x="64" y="32"/>
                </a:cxn>
              </a:cxnLst>
              <a:rect l="0" t="0" r="r" b="b"/>
              <a:pathLst>
                <a:path w="64" h="64">
                  <a:moveTo>
                    <a:pt x="64" y="32"/>
                  </a:moveTo>
                  <a:lnTo>
                    <a:pt x="64" y="32"/>
                  </a:lnTo>
                  <a:lnTo>
                    <a:pt x="64" y="38"/>
                  </a:lnTo>
                  <a:lnTo>
                    <a:pt x="62" y="44"/>
                  </a:lnTo>
                  <a:lnTo>
                    <a:pt x="54" y="54"/>
                  </a:lnTo>
                  <a:lnTo>
                    <a:pt x="44" y="62"/>
                  </a:lnTo>
                  <a:lnTo>
                    <a:pt x="38" y="64"/>
                  </a:lnTo>
                  <a:lnTo>
                    <a:pt x="32" y="64"/>
                  </a:lnTo>
                  <a:lnTo>
                    <a:pt x="32" y="64"/>
                  </a:lnTo>
                  <a:lnTo>
                    <a:pt x="26" y="64"/>
                  </a:lnTo>
                  <a:lnTo>
                    <a:pt x="20" y="62"/>
                  </a:lnTo>
                  <a:lnTo>
                    <a:pt x="10" y="54"/>
                  </a:lnTo>
                  <a:lnTo>
                    <a:pt x="2" y="44"/>
                  </a:lnTo>
                  <a:lnTo>
                    <a:pt x="0" y="38"/>
                  </a:lnTo>
                  <a:lnTo>
                    <a:pt x="0" y="32"/>
                  </a:lnTo>
                  <a:lnTo>
                    <a:pt x="0" y="32"/>
                  </a:lnTo>
                  <a:lnTo>
                    <a:pt x="0" y="26"/>
                  </a:lnTo>
                  <a:lnTo>
                    <a:pt x="2" y="20"/>
                  </a:lnTo>
                  <a:lnTo>
                    <a:pt x="10" y="10"/>
                  </a:lnTo>
                  <a:lnTo>
                    <a:pt x="20" y="2"/>
                  </a:lnTo>
                  <a:lnTo>
                    <a:pt x="26" y="0"/>
                  </a:lnTo>
                  <a:lnTo>
                    <a:pt x="32" y="0"/>
                  </a:lnTo>
                  <a:lnTo>
                    <a:pt x="32" y="0"/>
                  </a:lnTo>
                  <a:lnTo>
                    <a:pt x="38" y="0"/>
                  </a:lnTo>
                  <a:lnTo>
                    <a:pt x="44" y="2"/>
                  </a:lnTo>
                  <a:lnTo>
                    <a:pt x="54" y="10"/>
                  </a:lnTo>
                  <a:lnTo>
                    <a:pt x="62" y="20"/>
                  </a:lnTo>
                  <a:lnTo>
                    <a:pt x="64" y="26"/>
                  </a:lnTo>
                  <a:lnTo>
                    <a:pt x="64" y="32"/>
                  </a:lnTo>
                  <a:lnTo>
                    <a:pt x="64"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cxnSp>
        <p:nvCxnSpPr>
          <p:cNvPr id="175" name="直線コネクタ 174"/>
          <p:cNvCxnSpPr>
            <a:stCxn id="176" idx="2"/>
            <a:endCxn id="177" idx="6"/>
          </p:cNvCxnSpPr>
          <p:nvPr/>
        </p:nvCxnSpPr>
        <p:spPr>
          <a:xfrm flipH="1">
            <a:off x="5799579" y="1451522"/>
            <a:ext cx="254119" cy="56467"/>
          </a:xfrm>
          <a:prstGeom prst="line">
            <a:avLst/>
          </a:prstGeom>
          <a:ln w="63500">
            <a:solidFill>
              <a:srgbClr val="54C2F0"/>
            </a:solidFill>
          </a:ln>
        </p:spPr>
        <p:style>
          <a:lnRef idx="1">
            <a:schemeClr val="accent1"/>
          </a:lnRef>
          <a:fillRef idx="0">
            <a:schemeClr val="accent1"/>
          </a:fillRef>
          <a:effectRef idx="0">
            <a:schemeClr val="accent1"/>
          </a:effectRef>
          <a:fontRef idx="minor">
            <a:schemeClr val="tx1"/>
          </a:fontRef>
        </p:style>
      </p:cxnSp>
      <p:sp>
        <p:nvSpPr>
          <p:cNvPr id="176" name="円/楕円 305"/>
          <p:cNvSpPr/>
          <p:nvPr/>
        </p:nvSpPr>
        <p:spPr>
          <a:xfrm>
            <a:off x="6053697" y="1366831"/>
            <a:ext cx="169381" cy="169381"/>
          </a:xfrm>
          <a:prstGeom prst="ellipse">
            <a:avLst/>
          </a:prstGeom>
          <a:solidFill>
            <a:srgbClr val="54C2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7" name="円/楕円 306"/>
          <p:cNvSpPr/>
          <p:nvPr/>
        </p:nvSpPr>
        <p:spPr>
          <a:xfrm>
            <a:off x="5630197" y="1423298"/>
            <a:ext cx="169381" cy="169381"/>
          </a:xfrm>
          <a:prstGeom prst="ellipse">
            <a:avLst/>
          </a:prstGeom>
          <a:solidFill>
            <a:srgbClr val="54C2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8" name="直線コネクタ 177"/>
          <p:cNvCxnSpPr>
            <a:stCxn id="179" idx="5"/>
            <a:endCxn id="180" idx="1"/>
          </p:cNvCxnSpPr>
          <p:nvPr/>
        </p:nvCxnSpPr>
        <p:spPr>
          <a:xfrm>
            <a:off x="1260886" y="2901580"/>
            <a:ext cx="501381" cy="586062"/>
          </a:xfrm>
          <a:prstGeom prst="line">
            <a:avLst/>
          </a:prstGeom>
          <a:ln w="63500">
            <a:solidFill>
              <a:srgbClr val="54C2F0"/>
            </a:solidFill>
          </a:ln>
        </p:spPr>
        <p:style>
          <a:lnRef idx="1">
            <a:schemeClr val="accent1"/>
          </a:lnRef>
          <a:fillRef idx="0">
            <a:schemeClr val="accent1"/>
          </a:fillRef>
          <a:effectRef idx="0">
            <a:schemeClr val="accent1"/>
          </a:effectRef>
          <a:fontRef idx="minor">
            <a:schemeClr val="tx1"/>
          </a:fontRef>
        </p:style>
      </p:cxnSp>
      <p:sp>
        <p:nvSpPr>
          <p:cNvPr id="179" name="円/楕円 317"/>
          <p:cNvSpPr/>
          <p:nvPr/>
        </p:nvSpPr>
        <p:spPr>
          <a:xfrm>
            <a:off x="1116309" y="2757004"/>
            <a:ext cx="169381" cy="169381"/>
          </a:xfrm>
          <a:prstGeom prst="ellipse">
            <a:avLst/>
          </a:prstGeom>
          <a:solidFill>
            <a:srgbClr val="54C2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0" name="円/楕円 318"/>
          <p:cNvSpPr/>
          <p:nvPr/>
        </p:nvSpPr>
        <p:spPr>
          <a:xfrm>
            <a:off x="1737462" y="3462838"/>
            <a:ext cx="169381" cy="169381"/>
          </a:xfrm>
          <a:prstGeom prst="ellipse">
            <a:avLst/>
          </a:prstGeom>
          <a:solidFill>
            <a:srgbClr val="54C2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1" name="直線コネクタ 180"/>
          <p:cNvCxnSpPr>
            <a:stCxn id="182" idx="3"/>
            <a:endCxn id="183" idx="7"/>
          </p:cNvCxnSpPr>
          <p:nvPr/>
        </p:nvCxnSpPr>
        <p:spPr>
          <a:xfrm flipH="1">
            <a:off x="7129974" y="2703301"/>
            <a:ext cx="466969" cy="890536"/>
          </a:xfrm>
          <a:prstGeom prst="line">
            <a:avLst/>
          </a:prstGeom>
          <a:ln w="63500">
            <a:solidFill>
              <a:srgbClr val="54C2F0"/>
            </a:solidFill>
          </a:ln>
        </p:spPr>
        <p:style>
          <a:lnRef idx="1">
            <a:schemeClr val="accent1"/>
          </a:lnRef>
          <a:fillRef idx="0">
            <a:schemeClr val="accent1"/>
          </a:fillRef>
          <a:effectRef idx="0">
            <a:schemeClr val="accent1"/>
          </a:effectRef>
          <a:fontRef idx="minor">
            <a:schemeClr val="tx1"/>
          </a:fontRef>
        </p:style>
      </p:cxnSp>
      <p:sp>
        <p:nvSpPr>
          <p:cNvPr id="182" name="円/楕円 327"/>
          <p:cNvSpPr/>
          <p:nvPr/>
        </p:nvSpPr>
        <p:spPr>
          <a:xfrm>
            <a:off x="7572138" y="2558725"/>
            <a:ext cx="169381" cy="169381"/>
          </a:xfrm>
          <a:prstGeom prst="ellipse">
            <a:avLst/>
          </a:prstGeom>
          <a:solidFill>
            <a:srgbClr val="54C2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3" name="円/楕円 328"/>
          <p:cNvSpPr/>
          <p:nvPr/>
        </p:nvSpPr>
        <p:spPr>
          <a:xfrm>
            <a:off x="6985398" y="3569032"/>
            <a:ext cx="169381" cy="169381"/>
          </a:xfrm>
          <a:prstGeom prst="ellipse">
            <a:avLst/>
          </a:prstGeom>
          <a:solidFill>
            <a:srgbClr val="54C2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5279097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74</a:t>
            </a:fld>
            <a:endParaRPr lang="ja-JP" altLang="en-US"/>
          </a:p>
        </p:txBody>
      </p:sp>
      <p:sp>
        <p:nvSpPr>
          <p:cNvPr id="5" name="タイトル 4"/>
          <p:cNvSpPr>
            <a:spLocks noGrp="1"/>
          </p:cNvSpPr>
          <p:nvPr>
            <p:ph type="title"/>
          </p:nvPr>
        </p:nvSpPr>
        <p:spPr/>
        <p:txBody>
          <a:bodyPr/>
          <a:lstStyle/>
          <a:p>
            <a:r>
              <a:rPr lang="en-US" altLang="ja-JP" sz="1800">
                <a:solidFill>
                  <a:schemeClr val="accent1"/>
                </a:solidFill>
              </a:rPr>
              <a:t>04</a:t>
            </a:r>
            <a:r>
              <a:rPr lang="en-US" altLang="ja-JP" sz="1800"/>
              <a:t> SuperStream-NX</a:t>
            </a:r>
            <a:r>
              <a:rPr lang="ja-JP" altLang="en-US" sz="1800"/>
              <a:t> その他オプション</a:t>
            </a:r>
            <a:br>
              <a:rPr lang="en-US" altLang="ja-JP"/>
            </a:br>
            <a:r>
              <a:rPr lang="ja-JP" altLang="en-US"/>
              <a:t>システム連携ツール</a:t>
            </a:r>
            <a:endParaRPr kumimoji="1" lang="ja-JP" altLang="en-US"/>
          </a:p>
        </p:txBody>
      </p:sp>
      <p:sp>
        <p:nvSpPr>
          <p:cNvPr id="6" name="フッター プレースホルダー 3"/>
          <p:cNvSpPr>
            <a:spLocks noGrp="1"/>
          </p:cNvSpPr>
          <p:nvPr>
            <p:ph type="ftr" sz="quarter" idx="3"/>
          </p:nvPr>
        </p:nvSpPr>
        <p:spPr>
          <a:xfrm>
            <a:off x="252000" y="4932000"/>
            <a:ext cx="2160000" cy="135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effectLst/>
              <a:uLnTx/>
              <a:uFillTx/>
              <a:latin typeface="メイリオ"/>
              <a:ea typeface="メイリオ"/>
              <a:cs typeface="+mn-cs"/>
            </a:endParaRPr>
          </a:p>
        </p:txBody>
      </p:sp>
    </p:spTree>
    <p:extLst>
      <p:ext uri="{BB962C8B-B14F-4D97-AF65-F5344CB8AC3E}">
        <p14:creationId xmlns:p14="http://schemas.microsoft.com/office/powerpoint/2010/main" val="94563712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78AE49ED-73EF-499C-8307-28EB0E7CF529}" type="slidenum">
              <a:rPr lang="ja-JP" altLang="en-US" smtClean="0"/>
              <a:pPr/>
              <a:t>75</a:t>
            </a:fld>
            <a:endParaRPr lang="ja-JP" altLang="en-US"/>
          </a:p>
        </p:txBody>
      </p:sp>
      <p:sp>
        <p:nvSpPr>
          <p:cNvPr id="5" name="タイトル 4"/>
          <p:cNvSpPr>
            <a:spLocks noGrp="1"/>
          </p:cNvSpPr>
          <p:nvPr>
            <p:ph type="title"/>
          </p:nvPr>
        </p:nvSpPr>
        <p:spPr/>
        <p:txBody>
          <a:bodyPr/>
          <a:lstStyle/>
          <a:p>
            <a:r>
              <a:rPr lang="ja-JP" altLang="en-US"/>
              <a:t>システム連携ツール特長</a:t>
            </a:r>
            <a:endParaRPr kumimoji="1" lang="ja-JP" altLang="en-US"/>
          </a:p>
        </p:txBody>
      </p:sp>
      <p:sp>
        <p:nvSpPr>
          <p:cNvPr id="2" name="フッター プレースホルダー 1"/>
          <p:cNvSpPr>
            <a:spLocks noGrp="1"/>
          </p:cNvSpPr>
          <p:nvPr>
            <p:ph type="ftr" sz="quarter" idx="3"/>
          </p:nvPr>
        </p:nvSpPr>
        <p:spPr>
          <a:xfrm>
            <a:off x="252000" y="4957030"/>
            <a:ext cx="2160000" cy="135000"/>
          </a:xfrm>
        </p:spPr>
        <p:txBody>
          <a:bodyPr/>
          <a:lstStyle/>
          <a:p>
            <a:r>
              <a:rPr lang="en-US" altLang="ja-JP"/>
              <a:t>©Canon IT Solutions Inc.  All rights reserved.</a:t>
            </a:r>
            <a:endParaRPr lang="ja-JP" altLang="en-US"/>
          </a:p>
        </p:txBody>
      </p:sp>
      <p:sp>
        <p:nvSpPr>
          <p:cNvPr id="6" name="AutoShape 5"/>
          <p:cNvSpPr>
            <a:spLocks noChangeArrowheads="1"/>
          </p:cNvSpPr>
          <p:nvPr/>
        </p:nvSpPr>
        <p:spPr bwMode="gray">
          <a:xfrm>
            <a:off x="252000" y="591530"/>
            <a:ext cx="8640480" cy="3348000"/>
          </a:xfrm>
          <a:prstGeom prst="roundRect">
            <a:avLst>
              <a:gd name="adj" fmla="val 6907"/>
            </a:avLst>
          </a:prstGeom>
          <a:gradFill rotWithShape="1">
            <a:gsLst>
              <a:gs pos="0">
                <a:srgbClr val="FFFFFF"/>
              </a:gs>
              <a:gs pos="100000">
                <a:srgbClr val="F3F3F3"/>
              </a:gs>
            </a:gsLst>
            <a:lin ang="5400000" scaled="1"/>
          </a:gradFill>
          <a:ln w="9525" algn="ctr">
            <a:solidFill>
              <a:srgbClr val="D3D3D3"/>
            </a:solidFill>
            <a:round/>
            <a:headEnd/>
            <a:tailEnd/>
          </a:ln>
        </p:spPr>
        <p:txBody>
          <a:bodyPr wrap="none" anchor="ctr"/>
          <a:lstStyle/>
          <a:p>
            <a:pPr marL="0" marR="0" lvl="0" indent="0" algn="l" defTabSz="914400" rtl="0" eaLnBrk="1" fontAlgn="auto" latinLnBrk="0" hangingPunct="1">
              <a:lnSpc>
                <a:spcPct val="80000"/>
              </a:lnSpc>
              <a:spcBef>
                <a:spcPct val="20000"/>
              </a:spcBef>
              <a:spcAft>
                <a:spcPts val="0"/>
              </a:spcAft>
              <a:buClrTx/>
              <a:buSzTx/>
              <a:buFontTx/>
              <a:buNone/>
              <a:tabLst/>
              <a:defRPr/>
            </a:pPr>
            <a:endParaRPr kumimoji="0" lang="en-US" altLang="ja-JP" sz="1500" b="0" i="0" u="none" strike="noStrike" kern="0" cap="none" spc="0" normalizeH="0" baseline="0" noProof="0">
              <a:ln>
                <a:noFill/>
              </a:ln>
              <a:solidFill>
                <a:srgbClr val="E27100"/>
              </a:solidFill>
              <a:effectLst/>
              <a:uLnTx/>
              <a:uFillTx/>
              <a:latin typeface="メイリオ"/>
              <a:ea typeface="メイリオ"/>
              <a:cs typeface="+mn-cs"/>
            </a:endParaRPr>
          </a:p>
        </p:txBody>
      </p:sp>
      <p:sp>
        <p:nvSpPr>
          <p:cNvPr id="7" name="Text Box 16"/>
          <p:cNvSpPr txBox="1">
            <a:spLocks noChangeArrowheads="1"/>
          </p:cNvSpPr>
          <p:nvPr/>
        </p:nvSpPr>
        <p:spPr bwMode="auto">
          <a:xfrm>
            <a:off x="463504" y="1080004"/>
            <a:ext cx="1300902" cy="246221"/>
          </a:xfrm>
          <a:prstGeom prst="rect">
            <a:avLst/>
          </a:prstGeom>
          <a:solidFill>
            <a:schemeClr val="tx1">
              <a:lumMod val="50000"/>
              <a:lumOff val="50000"/>
            </a:schemeClr>
          </a:solidFill>
          <a:ln w="9525">
            <a:noFill/>
            <a:miter lim="800000"/>
            <a:headEnd/>
            <a:tailEnd/>
          </a:ln>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000" b="1" i="0" u="none" strike="noStrike" kern="0" cap="none" spc="0" normalizeH="0" baseline="0" noProof="0">
                <a:ln>
                  <a:noFill/>
                </a:ln>
                <a:solidFill>
                  <a:schemeClr val="bg1"/>
                </a:solidFill>
                <a:effectLst/>
                <a:uLnTx/>
                <a:uFillTx/>
                <a:latin typeface="メイリオ"/>
                <a:ea typeface="メイリオ"/>
                <a:cs typeface="メイリオ" pitchFamily="50" charset="-128"/>
              </a:rPr>
              <a:t>販売管理システム</a:t>
            </a:r>
          </a:p>
        </p:txBody>
      </p:sp>
      <p:sp>
        <p:nvSpPr>
          <p:cNvPr id="8" name="Text Box 17"/>
          <p:cNvSpPr txBox="1">
            <a:spLocks noChangeArrowheads="1"/>
          </p:cNvSpPr>
          <p:nvPr/>
        </p:nvSpPr>
        <p:spPr bwMode="auto">
          <a:xfrm>
            <a:off x="463503" y="1384605"/>
            <a:ext cx="1300903" cy="246221"/>
          </a:xfrm>
          <a:prstGeom prst="rect">
            <a:avLst/>
          </a:prstGeom>
          <a:solidFill>
            <a:schemeClr val="tx1">
              <a:lumMod val="50000"/>
              <a:lumOff val="50000"/>
            </a:schemeClr>
          </a:solidFill>
          <a:ln w="9525">
            <a:noFill/>
            <a:miter lim="800000"/>
            <a:headEnd/>
            <a:tailEnd/>
          </a:ln>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000" b="1" i="0" u="none" strike="noStrike" kern="0" cap="none" spc="0" normalizeH="0" baseline="0" noProof="0">
                <a:ln>
                  <a:noFill/>
                </a:ln>
                <a:solidFill>
                  <a:schemeClr val="bg1"/>
                </a:solidFill>
                <a:effectLst/>
                <a:uLnTx/>
                <a:uFillTx/>
                <a:latin typeface="メイリオ"/>
                <a:ea typeface="メイリオ"/>
                <a:cs typeface="メイリオ" pitchFamily="50" charset="-128"/>
              </a:rPr>
              <a:t>購買管理システム</a:t>
            </a:r>
          </a:p>
        </p:txBody>
      </p:sp>
      <p:sp>
        <p:nvSpPr>
          <p:cNvPr id="9" name="Text Box 18"/>
          <p:cNvSpPr txBox="1">
            <a:spLocks noChangeArrowheads="1"/>
          </p:cNvSpPr>
          <p:nvPr/>
        </p:nvSpPr>
        <p:spPr bwMode="auto">
          <a:xfrm>
            <a:off x="463503" y="1689206"/>
            <a:ext cx="1300903" cy="246221"/>
          </a:xfrm>
          <a:prstGeom prst="rect">
            <a:avLst/>
          </a:prstGeom>
          <a:solidFill>
            <a:schemeClr val="tx1">
              <a:lumMod val="50000"/>
              <a:lumOff val="50000"/>
            </a:schemeClr>
          </a:solidFill>
          <a:ln w="9525">
            <a:noFill/>
            <a:miter lim="800000"/>
            <a:headEnd/>
            <a:tailEnd/>
          </a:ln>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000" b="1" i="0" u="none" strike="noStrike" kern="0" cap="none" spc="0" normalizeH="0" baseline="0" noProof="0">
                <a:ln>
                  <a:noFill/>
                </a:ln>
                <a:solidFill>
                  <a:schemeClr val="bg1"/>
                </a:solidFill>
                <a:effectLst/>
                <a:uLnTx/>
                <a:uFillTx/>
                <a:latin typeface="メイリオ"/>
                <a:ea typeface="メイリオ"/>
                <a:cs typeface="メイリオ" pitchFamily="50" charset="-128"/>
              </a:rPr>
              <a:t>生産管理システム</a:t>
            </a:r>
          </a:p>
        </p:txBody>
      </p:sp>
      <p:sp>
        <p:nvSpPr>
          <p:cNvPr id="10" name="Text Box 19"/>
          <p:cNvSpPr txBox="1">
            <a:spLocks noChangeArrowheads="1"/>
          </p:cNvSpPr>
          <p:nvPr/>
        </p:nvSpPr>
        <p:spPr bwMode="auto">
          <a:xfrm>
            <a:off x="463504" y="1993807"/>
            <a:ext cx="1300902" cy="246221"/>
          </a:xfrm>
          <a:prstGeom prst="rect">
            <a:avLst/>
          </a:prstGeom>
          <a:solidFill>
            <a:schemeClr val="tx1">
              <a:lumMod val="50000"/>
              <a:lumOff val="50000"/>
            </a:schemeClr>
          </a:solidFill>
          <a:ln w="9525">
            <a:noFill/>
            <a:miter lim="800000"/>
            <a:headEnd/>
            <a:tailEnd/>
          </a:ln>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000" b="1" i="0" u="none" strike="noStrike" kern="0" cap="none" spc="0" normalizeH="0" baseline="0" noProof="0">
                <a:ln>
                  <a:noFill/>
                </a:ln>
                <a:solidFill>
                  <a:schemeClr val="bg1"/>
                </a:solidFill>
                <a:effectLst/>
                <a:uLnTx/>
                <a:uFillTx/>
                <a:latin typeface="メイリオ"/>
                <a:ea typeface="メイリオ"/>
                <a:cs typeface="メイリオ" pitchFamily="50" charset="-128"/>
              </a:rPr>
              <a:t>原価管理システム</a:t>
            </a:r>
          </a:p>
        </p:txBody>
      </p:sp>
      <p:sp>
        <p:nvSpPr>
          <p:cNvPr id="11" name="角丸四角形 10"/>
          <p:cNvSpPr/>
          <p:nvPr/>
        </p:nvSpPr>
        <p:spPr>
          <a:xfrm>
            <a:off x="2405969" y="647957"/>
            <a:ext cx="4108015" cy="2675418"/>
          </a:xfrm>
          <a:prstGeom prst="roundRect">
            <a:avLst>
              <a:gd name="adj" fmla="val 0"/>
            </a:avLst>
          </a:prstGeom>
          <a:solidFill>
            <a:schemeClr val="accent5">
              <a:lumMod val="20000"/>
              <a:lumOff val="80000"/>
            </a:schemeClr>
          </a:solidFill>
          <a:ln w="25400" cap="flat" cmpd="sng" algn="ctr">
            <a:solidFill>
              <a:srgbClr val="92D050"/>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メイリオ"/>
              <a:ea typeface="メイリオ"/>
              <a:cs typeface="メイリオ" pitchFamily="50" charset="-128"/>
            </a:endParaRPr>
          </a:p>
        </p:txBody>
      </p:sp>
      <p:sp>
        <p:nvSpPr>
          <p:cNvPr id="12" name="正方形/長方形 11"/>
          <p:cNvSpPr/>
          <p:nvPr/>
        </p:nvSpPr>
        <p:spPr>
          <a:xfrm>
            <a:off x="2405969" y="659727"/>
            <a:ext cx="4108015" cy="307777"/>
          </a:xfrm>
          <a:prstGeom prst="rect">
            <a:avLst/>
          </a:prstGeom>
          <a:solidFill>
            <a:srgbClr val="92D050"/>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dirty="0" err="1">
                <a:ln>
                  <a:noFill/>
                </a:ln>
                <a:solidFill>
                  <a:schemeClr val="bg1"/>
                </a:solidFill>
                <a:effectLst/>
                <a:uLnTx/>
                <a:uFillTx/>
                <a:latin typeface="メイリオ"/>
                <a:ea typeface="メイリオ"/>
                <a:cs typeface="メイリオ" pitchFamily="50" charset="-128"/>
              </a:rPr>
              <a:t>SuperStream</a:t>
            </a:r>
            <a:r>
              <a:rPr kumimoji="0" lang="ja-JP" altLang="en-US" sz="1400" b="1" kern="0" dirty="0">
                <a:solidFill>
                  <a:schemeClr val="bg1"/>
                </a:solidFill>
                <a:latin typeface="メイリオ"/>
                <a:ea typeface="メイリオ"/>
                <a:cs typeface="メイリオ" pitchFamily="50" charset="-128"/>
              </a:rPr>
              <a:t>ｰ</a:t>
            </a:r>
            <a:r>
              <a:rPr kumimoji="0" lang="en-US" altLang="ja-JP" sz="1400" b="1" kern="0" dirty="0">
                <a:solidFill>
                  <a:schemeClr val="bg1"/>
                </a:solidFill>
                <a:latin typeface="メイリオ"/>
                <a:ea typeface="メイリオ"/>
                <a:cs typeface="メイリオ" pitchFamily="50" charset="-128"/>
              </a:rPr>
              <a:t>NX </a:t>
            </a:r>
            <a:r>
              <a:rPr kumimoji="0" lang="ja-JP" altLang="en-US" sz="1400" b="1" i="0" u="none" strike="noStrike" kern="0" cap="none" spc="0" normalizeH="0" baseline="0" noProof="0" dirty="0">
                <a:ln>
                  <a:noFill/>
                </a:ln>
                <a:solidFill>
                  <a:schemeClr val="bg1"/>
                </a:solidFill>
                <a:effectLst/>
                <a:uLnTx/>
                <a:uFillTx/>
                <a:latin typeface="メイリオ"/>
                <a:ea typeface="メイリオ"/>
                <a:cs typeface="メイリオ" pitchFamily="50" charset="-128"/>
              </a:rPr>
              <a:t>システム連携ツール</a:t>
            </a:r>
            <a:endParaRPr kumimoji="0" lang="en-US" altLang="ja-JP" sz="1400" b="1" i="0" u="none" strike="noStrike" kern="0" cap="none" spc="0" normalizeH="0" baseline="0" noProof="0" dirty="0">
              <a:ln>
                <a:noFill/>
              </a:ln>
              <a:solidFill>
                <a:schemeClr val="bg1"/>
              </a:solidFill>
              <a:effectLst/>
              <a:uLnTx/>
              <a:uFillTx/>
              <a:latin typeface="メイリオ"/>
              <a:ea typeface="メイリオ"/>
              <a:cs typeface="メイリオ" pitchFamily="50" charset="-128"/>
            </a:endParaRPr>
          </a:p>
        </p:txBody>
      </p:sp>
      <p:sp>
        <p:nvSpPr>
          <p:cNvPr id="13" name="角丸四角形 12"/>
          <p:cNvSpPr/>
          <p:nvPr/>
        </p:nvSpPr>
        <p:spPr>
          <a:xfrm>
            <a:off x="7014253" y="1421123"/>
            <a:ext cx="1764000" cy="423664"/>
          </a:xfrm>
          <a:prstGeom prst="roundRect">
            <a:avLst>
              <a:gd name="adj" fmla="val 10782"/>
            </a:avLst>
          </a:prstGeom>
          <a:solidFill>
            <a:schemeClr val="tx2">
              <a:lumMod val="60000"/>
              <a:lumOff val="40000"/>
            </a:schemeClr>
          </a:solidFill>
          <a:ln w="25400" cap="flat" cmpd="sng" algn="ctr">
            <a:solidFill>
              <a:srgbClr val="54C2F0"/>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100" b="1" i="0" u="none" strike="noStrike" kern="0" cap="none" spc="0" normalizeH="0" baseline="0" noProof="0" err="1">
                <a:ln>
                  <a:noFill/>
                </a:ln>
                <a:solidFill>
                  <a:schemeClr val="bg1"/>
                </a:solidFill>
                <a:effectLst/>
                <a:uLnTx/>
                <a:uFillTx/>
                <a:latin typeface="メイリオ"/>
                <a:ea typeface="メイリオ"/>
                <a:cs typeface="メイリオ" pitchFamily="50" charset="-128"/>
              </a:rPr>
              <a:t>SuperStream</a:t>
            </a:r>
            <a:r>
              <a:rPr kumimoji="0" lang="en-US" altLang="ja-JP" sz="1100" b="1" i="0" u="none" strike="noStrike" kern="0" cap="none" spc="0" normalizeH="0" baseline="0" noProof="0">
                <a:ln>
                  <a:noFill/>
                </a:ln>
                <a:solidFill>
                  <a:schemeClr val="bg1"/>
                </a:solidFill>
                <a:effectLst/>
                <a:uLnTx/>
                <a:uFillTx/>
                <a:latin typeface="メイリオ"/>
                <a:ea typeface="メイリオ"/>
                <a:cs typeface="メイリオ" pitchFamily="50" charset="-128"/>
              </a:rPr>
              <a:t>-NX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100" b="1" kern="0">
                <a:solidFill>
                  <a:schemeClr val="bg1"/>
                </a:solidFill>
                <a:latin typeface="メイリオ"/>
                <a:ea typeface="メイリオ"/>
                <a:cs typeface="メイリオ" pitchFamily="50" charset="-128"/>
              </a:rPr>
              <a:t>会計ソリューション</a:t>
            </a:r>
            <a:endParaRPr kumimoji="0" lang="en-US" altLang="ja-JP" sz="1100" b="1" i="0" u="none" strike="noStrike" kern="0" cap="none" spc="0" normalizeH="0" baseline="0" noProof="0">
              <a:ln>
                <a:noFill/>
              </a:ln>
              <a:solidFill>
                <a:schemeClr val="bg1"/>
              </a:solidFill>
              <a:effectLst/>
              <a:uLnTx/>
              <a:uFillTx/>
              <a:latin typeface="メイリオ"/>
              <a:ea typeface="メイリオ"/>
              <a:cs typeface="メイリオ" pitchFamily="50" charset="-128"/>
            </a:endParaRPr>
          </a:p>
        </p:txBody>
      </p:sp>
      <p:sp>
        <p:nvSpPr>
          <p:cNvPr id="14" name="Rectangle 3"/>
          <p:cNvSpPr>
            <a:spLocks noChangeArrowheads="1"/>
          </p:cNvSpPr>
          <p:nvPr/>
        </p:nvSpPr>
        <p:spPr bwMode="auto">
          <a:xfrm>
            <a:off x="1903412" y="3757028"/>
            <a:ext cx="7240588" cy="1368425"/>
          </a:xfrm>
          <a:prstGeom prst="rect">
            <a:avLst/>
          </a:prstGeom>
          <a:noFill/>
          <a:ln w="9525">
            <a:noFill/>
            <a:miter lim="800000"/>
            <a:headEnd/>
            <a:tailEnd/>
          </a:ln>
        </p:spPr>
        <p:txBody>
          <a:bodyPr wrap="none" anchor="ctr"/>
          <a:lstStyle/>
          <a:p>
            <a:pPr>
              <a:lnSpc>
                <a:spcPct val="150000"/>
              </a:lnSpc>
              <a:defRPr/>
            </a:pPr>
            <a:r>
              <a:rPr kumimoji="0" lang="ja-JP" altLang="en-US" sz="1600" b="1" kern="0">
                <a:solidFill>
                  <a:srgbClr val="595959"/>
                </a:solidFill>
                <a:cs typeface="メイリオ" pitchFamily="50" charset="-128"/>
              </a:rPr>
              <a:t>システム間の連携を</a:t>
            </a:r>
            <a:r>
              <a:rPr kumimoji="0" lang="ja-JP" altLang="en-US" sz="1600" b="1" kern="0">
                <a:solidFill>
                  <a:srgbClr val="B91B17"/>
                </a:solidFill>
                <a:cs typeface="メイリオ" pitchFamily="50" charset="-128"/>
              </a:rPr>
              <a:t>ノンプログラミング、低コスト</a:t>
            </a:r>
            <a:r>
              <a:rPr kumimoji="0" lang="ja-JP" altLang="en-US" sz="1600" b="1" kern="0">
                <a:solidFill>
                  <a:srgbClr val="595959"/>
                </a:solidFill>
                <a:cs typeface="メイリオ" pitchFamily="50" charset="-128"/>
              </a:rPr>
              <a:t>で実現</a:t>
            </a:r>
            <a:endParaRPr kumimoji="0" lang="en-US" altLang="ja-JP" sz="1600" b="1" kern="0">
              <a:solidFill>
                <a:srgbClr val="FF0000"/>
              </a:solidFill>
              <a:cs typeface="メイリオ" pitchFamily="50" charset="-128"/>
            </a:endParaRPr>
          </a:p>
          <a:p>
            <a:pPr>
              <a:lnSpc>
                <a:spcPct val="150000"/>
              </a:lnSpc>
              <a:defRPr/>
            </a:pPr>
            <a:r>
              <a:rPr kumimoji="0" lang="ja-JP" altLang="en-US" sz="1600" b="1" kern="0">
                <a:solidFill>
                  <a:srgbClr val="595959"/>
                </a:solidFill>
                <a:cs typeface="メイリオ" pitchFamily="50" charset="-128"/>
              </a:rPr>
              <a:t>人手を介せず自動連携できるので、</a:t>
            </a:r>
            <a:r>
              <a:rPr kumimoji="0" lang="ja-JP" altLang="en-US" sz="1600" b="1" kern="0">
                <a:solidFill>
                  <a:srgbClr val="B91B17"/>
                </a:solidFill>
                <a:cs typeface="メイリオ" pitchFamily="50" charset="-128"/>
              </a:rPr>
              <a:t>業務プロセスの効率化</a:t>
            </a:r>
            <a:r>
              <a:rPr kumimoji="0" lang="ja-JP" altLang="en-US" sz="1600" b="1" kern="0">
                <a:solidFill>
                  <a:srgbClr val="595959"/>
                </a:solidFill>
                <a:cs typeface="メイリオ" pitchFamily="50" charset="-128"/>
              </a:rPr>
              <a:t>に有効</a:t>
            </a:r>
            <a:endParaRPr kumimoji="0" lang="en-US" altLang="ja-JP" sz="1600" b="1" kern="0">
              <a:solidFill>
                <a:srgbClr val="595959"/>
              </a:solidFill>
              <a:cs typeface="メイリオ" pitchFamily="50" charset="-128"/>
            </a:endParaRPr>
          </a:p>
          <a:p>
            <a:pPr>
              <a:lnSpc>
                <a:spcPct val="150000"/>
              </a:lnSpc>
              <a:defRPr/>
            </a:pPr>
            <a:r>
              <a:rPr kumimoji="0" lang="ja-JP" altLang="en-US" sz="1600" b="1" kern="0">
                <a:solidFill>
                  <a:srgbClr val="595959"/>
                </a:solidFill>
                <a:cs typeface="メイリオ" pitchFamily="50" charset="-128"/>
              </a:rPr>
              <a:t>必要データを、</a:t>
            </a:r>
            <a:r>
              <a:rPr kumimoji="0" lang="en-US" altLang="ja-JP" sz="1600" b="1" kern="0">
                <a:solidFill>
                  <a:srgbClr val="595959"/>
                </a:solidFill>
                <a:cs typeface="メイリオ" pitchFamily="50" charset="-128"/>
              </a:rPr>
              <a:t>Web</a:t>
            </a:r>
            <a:r>
              <a:rPr kumimoji="0" lang="ja-JP" altLang="en-US" sz="1600" b="1" kern="0">
                <a:solidFill>
                  <a:srgbClr val="595959"/>
                </a:solidFill>
                <a:cs typeface="メイリオ" pitchFamily="50" charset="-128"/>
              </a:rPr>
              <a:t>・</a:t>
            </a:r>
            <a:r>
              <a:rPr kumimoji="0" lang="en-US" altLang="ja-JP" sz="1600" b="1" kern="0">
                <a:solidFill>
                  <a:srgbClr val="595959"/>
                </a:solidFill>
                <a:cs typeface="メイリオ" pitchFamily="50" charset="-128"/>
              </a:rPr>
              <a:t>Excel</a:t>
            </a:r>
            <a:r>
              <a:rPr kumimoji="0" lang="ja-JP" altLang="en-US" sz="1600" b="1" kern="0">
                <a:solidFill>
                  <a:srgbClr val="595959"/>
                </a:solidFill>
                <a:cs typeface="メイリオ" pitchFamily="50" charset="-128"/>
              </a:rPr>
              <a:t>・メールへ</a:t>
            </a:r>
            <a:r>
              <a:rPr kumimoji="0" lang="ja-JP" altLang="en-US" sz="1600" b="1" kern="0">
                <a:solidFill>
                  <a:srgbClr val="B91B17"/>
                </a:solidFill>
                <a:cs typeface="メイリオ" pitchFamily="50" charset="-128"/>
              </a:rPr>
              <a:t>自在に展開</a:t>
            </a:r>
            <a:endParaRPr kumimoji="0" lang="en-US" altLang="ja-JP" sz="1600" b="1" kern="0">
              <a:solidFill>
                <a:srgbClr val="B91B17"/>
              </a:solidFill>
              <a:cs typeface="メイリオ" pitchFamily="50" charset="-128"/>
            </a:endParaRPr>
          </a:p>
        </p:txBody>
      </p:sp>
      <p:sp>
        <p:nvSpPr>
          <p:cNvPr id="15" name="涙形 14"/>
          <p:cNvSpPr/>
          <p:nvPr/>
        </p:nvSpPr>
        <p:spPr>
          <a:xfrm>
            <a:off x="1569368" y="3975906"/>
            <a:ext cx="338336" cy="288032"/>
          </a:xfrm>
          <a:prstGeom prst="teardrop">
            <a:avLst/>
          </a:prstGeom>
          <a:solidFill>
            <a:srgbClr val="B91B17"/>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defRPr/>
            </a:pPr>
            <a:r>
              <a:rPr kumimoji="0" lang="ja-JP" altLang="en-US" sz="1600" b="1" kern="0">
                <a:solidFill>
                  <a:srgbClr val="FFFFFF"/>
                </a:solidFill>
                <a:cs typeface="メイリオ" pitchFamily="50" charset="-128"/>
              </a:rPr>
              <a:t>１</a:t>
            </a:r>
          </a:p>
        </p:txBody>
      </p:sp>
      <p:sp>
        <p:nvSpPr>
          <p:cNvPr id="16" name="涙形 15"/>
          <p:cNvSpPr/>
          <p:nvPr/>
        </p:nvSpPr>
        <p:spPr>
          <a:xfrm>
            <a:off x="1569368" y="4335946"/>
            <a:ext cx="338336" cy="288032"/>
          </a:xfrm>
          <a:prstGeom prst="teardrop">
            <a:avLst/>
          </a:prstGeom>
          <a:solidFill>
            <a:srgbClr val="B91B17"/>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defRPr/>
            </a:pPr>
            <a:r>
              <a:rPr kumimoji="0" lang="en-US" altLang="ja-JP" sz="1600" b="1" kern="0">
                <a:solidFill>
                  <a:srgbClr val="FFFFFF"/>
                </a:solidFill>
                <a:cs typeface="メイリオ" pitchFamily="50" charset="-128"/>
              </a:rPr>
              <a:t>2</a:t>
            </a:r>
            <a:endParaRPr kumimoji="0" lang="ja-JP" altLang="en-US" sz="1600" b="1" kern="0">
              <a:solidFill>
                <a:srgbClr val="FFFFFF"/>
              </a:solidFill>
              <a:cs typeface="メイリオ" pitchFamily="50" charset="-128"/>
            </a:endParaRPr>
          </a:p>
        </p:txBody>
      </p:sp>
      <p:sp>
        <p:nvSpPr>
          <p:cNvPr id="17" name="涙形 16"/>
          <p:cNvSpPr/>
          <p:nvPr/>
        </p:nvSpPr>
        <p:spPr>
          <a:xfrm>
            <a:off x="1547664" y="4731990"/>
            <a:ext cx="338336" cy="288032"/>
          </a:xfrm>
          <a:prstGeom prst="teardrop">
            <a:avLst/>
          </a:prstGeom>
          <a:solidFill>
            <a:srgbClr val="B91B17"/>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defRPr/>
            </a:pPr>
            <a:r>
              <a:rPr kumimoji="0" lang="en-US" altLang="ja-JP" sz="1600" b="1" kern="0">
                <a:solidFill>
                  <a:srgbClr val="FFFFFF"/>
                </a:solidFill>
                <a:cs typeface="メイリオ" pitchFamily="50" charset="-128"/>
              </a:rPr>
              <a:t>3</a:t>
            </a:r>
            <a:endParaRPr kumimoji="0" lang="ja-JP" altLang="en-US" sz="1600" b="1" kern="0">
              <a:solidFill>
                <a:srgbClr val="FFFFFF"/>
              </a:solidFill>
              <a:cs typeface="メイリオ" pitchFamily="50" charset="-128"/>
            </a:endParaRPr>
          </a:p>
        </p:txBody>
      </p:sp>
      <p:sp>
        <p:nvSpPr>
          <p:cNvPr id="18" name="Text Box 16"/>
          <p:cNvSpPr txBox="1">
            <a:spLocks noChangeArrowheads="1"/>
          </p:cNvSpPr>
          <p:nvPr/>
        </p:nvSpPr>
        <p:spPr bwMode="auto">
          <a:xfrm>
            <a:off x="463504" y="2298408"/>
            <a:ext cx="1300902" cy="246221"/>
          </a:xfrm>
          <a:prstGeom prst="rect">
            <a:avLst/>
          </a:prstGeom>
          <a:solidFill>
            <a:schemeClr val="tx1">
              <a:lumMod val="50000"/>
              <a:lumOff val="50000"/>
            </a:schemeClr>
          </a:solidFill>
          <a:ln w="9525">
            <a:noFill/>
            <a:miter lim="800000"/>
            <a:headEnd/>
            <a:tailEnd/>
          </a:ln>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000" b="1" i="0" u="none" strike="noStrike" kern="0" cap="none" spc="0" normalizeH="0" baseline="0" noProof="0">
                <a:ln>
                  <a:noFill/>
                </a:ln>
                <a:solidFill>
                  <a:schemeClr val="bg1"/>
                </a:solidFill>
                <a:effectLst/>
                <a:uLnTx/>
                <a:uFillTx/>
                <a:latin typeface="メイリオ"/>
                <a:ea typeface="メイリオ"/>
                <a:cs typeface="メイリオ" pitchFamily="50" charset="-128"/>
              </a:rPr>
              <a:t>勤怠管理システム</a:t>
            </a:r>
          </a:p>
        </p:txBody>
      </p:sp>
      <p:sp>
        <p:nvSpPr>
          <p:cNvPr id="19" name="Text Box 18"/>
          <p:cNvSpPr txBox="1">
            <a:spLocks noChangeArrowheads="1"/>
          </p:cNvSpPr>
          <p:nvPr/>
        </p:nvSpPr>
        <p:spPr bwMode="auto">
          <a:xfrm>
            <a:off x="463503" y="2909356"/>
            <a:ext cx="1300903" cy="246221"/>
          </a:xfrm>
          <a:prstGeom prst="rect">
            <a:avLst/>
          </a:prstGeom>
          <a:solidFill>
            <a:schemeClr val="tx1">
              <a:lumMod val="50000"/>
              <a:lumOff val="50000"/>
            </a:schemeClr>
          </a:solidFill>
          <a:ln w="9525">
            <a:noFill/>
            <a:miter lim="800000"/>
            <a:headEnd/>
            <a:tailEnd/>
          </a:ln>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000" b="1" i="0" u="none" strike="noStrike" kern="0" cap="none" spc="0" normalizeH="0" baseline="0" noProof="0">
                <a:ln>
                  <a:noFill/>
                </a:ln>
                <a:solidFill>
                  <a:schemeClr val="bg1"/>
                </a:solidFill>
                <a:effectLst/>
                <a:uLnTx/>
                <a:uFillTx/>
                <a:latin typeface="メイリオ"/>
                <a:ea typeface="メイリオ"/>
                <a:cs typeface="メイリオ" pitchFamily="50" charset="-128"/>
              </a:rPr>
              <a:t>帳票出力ツール</a:t>
            </a:r>
          </a:p>
        </p:txBody>
      </p:sp>
      <p:sp>
        <p:nvSpPr>
          <p:cNvPr id="20" name="Text Box 19"/>
          <p:cNvSpPr txBox="1">
            <a:spLocks noChangeArrowheads="1"/>
          </p:cNvSpPr>
          <p:nvPr/>
        </p:nvSpPr>
        <p:spPr bwMode="auto">
          <a:xfrm>
            <a:off x="463504" y="3215701"/>
            <a:ext cx="1300902" cy="246221"/>
          </a:xfrm>
          <a:prstGeom prst="rect">
            <a:avLst/>
          </a:prstGeom>
          <a:solidFill>
            <a:schemeClr val="tx1">
              <a:lumMod val="50000"/>
              <a:lumOff val="50000"/>
            </a:schemeClr>
          </a:solidFill>
          <a:ln w="9525">
            <a:noFill/>
            <a:miter lim="800000"/>
            <a:headEnd/>
            <a:tailEnd/>
          </a:ln>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000" b="1" i="0" u="none" strike="noStrike" kern="0" cap="none" spc="0" normalizeH="0" baseline="0" noProof="0">
                <a:ln>
                  <a:noFill/>
                </a:ln>
                <a:solidFill>
                  <a:schemeClr val="bg1"/>
                </a:solidFill>
                <a:effectLst/>
                <a:uLnTx/>
                <a:uFillTx/>
                <a:latin typeface="メイリオ"/>
                <a:ea typeface="メイリオ"/>
                <a:cs typeface="メイリオ" pitchFamily="50" charset="-128"/>
              </a:rPr>
              <a:t>データ分析ツール</a:t>
            </a:r>
          </a:p>
        </p:txBody>
      </p:sp>
      <p:sp>
        <p:nvSpPr>
          <p:cNvPr id="21" name="角丸四角形 20"/>
          <p:cNvSpPr/>
          <p:nvPr/>
        </p:nvSpPr>
        <p:spPr>
          <a:xfrm>
            <a:off x="7014253" y="2018620"/>
            <a:ext cx="1764000" cy="423664"/>
          </a:xfrm>
          <a:prstGeom prst="roundRect">
            <a:avLst>
              <a:gd name="adj" fmla="val 10782"/>
            </a:avLst>
          </a:prstGeom>
          <a:solidFill>
            <a:srgbClr val="FFC000"/>
          </a:solidFill>
          <a:ln w="25400" cap="flat" cmpd="sng" algn="ctr">
            <a:no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100" b="1" i="0" u="none" strike="noStrike" kern="0" cap="none" spc="0" normalizeH="0" baseline="0" noProof="0" err="1">
                <a:ln>
                  <a:noFill/>
                </a:ln>
                <a:solidFill>
                  <a:schemeClr val="bg1"/>
                </a:solidFill>
                <a:effectLst/>
                <a:uLnTx/>
                <a:uFillTx/>
                <a:latin typeface="メイリオ"/>
                <a:ea typeface="メイリオ"/>
                <a:cs typeface="メイリオ" pitchFamily="50" charset="-128"/>
              </a:rPr>
              <a:t>SuperStream</a:t>
            </a:r>
            <a:r>
              <a:rPr kumimoji="0" lang="en-US" altLang="ja-JP" sz="1100" b="1" i="0" u="none" strike="noStrike" kern="0" cap="none" spc="0" normalizeH="0" baseline="0" noProof="0">
                <a:ln>
                  <a:noFill/>
                </a:ln>
                <a:solidFill>
                  <a:schemeClr val="bg1"/>
                </a:solidFill>
                <a:effectLst/>
                <a:uLnTx/>
                <a:uFillTx/>
                <a:latin typeface="メイリオ"/>
                <a:ea typeface="メイリオ"/>
                <a:cs typeface="メイリオ" pitchFamily="50" charset="-128"/>
              </a:rPr>
              <a:t>-NX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100" b="1" kern="0">
                <a:solidFill>
                  <a:schemeClr val="bg1"/>
                </a:solidFill>
                <a:latin typeface="メイリオ"/>
                <a:ea typeface="メイリオ"/>
                <a:cs typeface="メイリオ" pitchFamily="50" charset="-128"/>
              </a:rPr>
              <a:t>人事給与ソリューション</a:t>
            </a:r>
            <a:endParaRPr kumimoji="0" lang="en-US" altLang="ja-JP" sz="1100" b="1" i="0" u="none" strike="noStrike" kern="0" cap="none" spc="0" normalizeH="0" baseline="0" noProof="0">
              <a:ln>
                <a:noFill/>
              </a:ln>
              <a:solidFill>
                <a:schemeClr val="bg1"/>
              </a:solidFill>
              <a:effectLst/>
              <a:uLnTx/>
              <a:uFillTx/>
              <a:latin typeface="メイリオ"/>
              <a:ea typeface="メイリオ"/>
              <a:cs typeface="メイリオ" pitchFamily="50" charset="-128"/>
            </a:endParaRPr>
          </a:p>
        </p:txBody>
      </p:sp>
      <p:sp>
        <p:nvSpPr>
          <p:cNvPr id="22" name="角丸四角形 21"/>
          <p:cNvSpPr/>
          <p:nvPr/>
        </p:nvSpPr>
        <p:spPr>
          <a:xfrm>
            <a:off x="7014253" y="2562257"/>
            <a:ext cx="1764000" cy="423664"/>
          </a:xfrm>
          <a:prstGeom prst="roundRect">
            <a:avLst>
              <a:gd name="adj" fmla="val 10782"/>
            </a:avLst>
          </a:prstGeom>
          <a:solidFill>
            <a:schemeClr val="accent4">
              <a:lumMod val="75000"/>
            </a:schemeClr>
          </a:solidFill>
          <a:ln w="25400" cap="flat" cmpd="sng" algn="ctr">
            <a:no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100" b="1" i="0" u="none" strike="noStrike" kern="0" cap="none" spc="0" normalizeH="0" baseline="0" noProof="0" err="1">
                <a:ln>
                  <a:noFill/>
                </a:ln>
                <a:solidFill>
                  <a:schemeClr val="bg1"/>
                </a:solidFill>
                <a:effectLst/>
                <a:uLnTx/>
                <a:uFillTx/>
                <a:latin typeface="メイリオ"/>
                <a:ea typeface="メイリオ"/>
                <a:cs typeface="メイリオ" pitchFamily="50" charset="-128"/>
              </a:rPr>
              <a:t>SuperStream</a:t>
            </a:r>
            <a:r>
              <a:rPr kumimoji="0" lang="en-US" altLang="ja-JP" sz="1100" b="1" i="0" u="none" strike="noStrike" kern="0" cap="none" spc="0" normalizeH="0" baseline="0" noProof="0">
                <a:ln>
                  <a:noFill/>
                </a:ln>
                <a:solidFill>
                  <a:schemeClr val="bg1"/>
                </a:solidFill>
                <a:effectLst/>
                <a:uLnTx/>
                <a:uFillTx/>
                <a:latin typeface="メイリオ"/>
                <a:ea typeface="メイリオ"/>
                <a:cs typeface="メイリオ" pitchFamily="50" charset="-128"/>
              </a:rPr>
              <a:t>-NX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100" b="1" kern="0">
                <a:solidFill>
                  <a:schemeClr val="bg1"/>
                </a:solidFill>
                <a:latin typeface="メイリオ"/>
                <a:ea typeface="メイリオ"/>
                <a:cs typeface="メイリオ" pitchFamily="50" charset="-128"/>
              </a:rPr>
              <a:t>経営分析ソリューション</a:t>
            </a:r>
            <a:endParaRPr kumimoji="0" lang="en-US" altLang="ja-JP" sz="1100" b="1" i="0" u="none" strike="noStrike" kern="0" cap="none" spc="0" normalizeH="0" baseline="0" noProof="0">
              <a:ln>
                <a:noFill/>
              </a:ln>
              <a:solidFill>
                <a:schemeClr val="bg1"/>
              </a:solidFill>
              <a:effectLst/>
              <a:uLnTx/>
              <a:uFillTx/>
              <a:latin typeface="メイリオ"/>
              <a:ea typeface="メイリオ"/>
              <a:cs typeface="メイリオ" pitchFamily="50" charset="-128"/>
            </a:endParaRPr>
          </a:p>
        </p:txBody>
      </p:sp>
      <p:sp>
        <p:nvSpPr>
          <p:cNvPr id="23" name="正方形/長方形 22"/>
          <p:cNvSpPr/>
          <p:nvPr/>
        </p:nvSpPr>
        <p:spPr>
          <a:xfrm>
            <a:off x="3455006" y="1212570"/>
            <a:ext cx="2170787" cy="523220"/>
          </a:xfrm>
          <a:prstGeom prst="rect">
            <a:avLst/>
          </a:prstGeom>
          <a:solidFill>
            <a:srgbClr val="92D050"/>
          </a:solidFill>
          <a:ln>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1" kern="0" dirty="0">
                <a:solidFill>
                  <a:schemeClr val="bg1"/>
                </a:solidFill>
                <a:latin typeface="メイリオ"/>
                <a:ea typeface="メイリオ"/>
                <a:cs typeface="メイリオ" pitchFamily="50" charset="-128"/>
              </a:rPr>
              <a:t>設定</a:t>
            </a:r>
            <a:endParaRPr kumimoji="0" lang="en-US" altLang="ja-JP" sz="1400" b="1" kern="0" dirty="0">
              <a:solidFill>
                <a:schemeClr val="bg1"/>
              </a:solidFill>
              <a:latin typeface="メイリオ"/>
              <a:ea typeface="メイリオ"/>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1" kern="0" dirty="0">
                <a:solidFill>
                  <a:schemeClr val="bg1"/>
                </a:solidFill>
                <a:latin typeface="メイリオ"/>
                <a:ea typeface="メイリオ"/>
                <a:cs typeface="メイリオ" pitchFamily="50" charset="-128"/>
              </a:rPr>
              <a:t>（</a:t>
            </a:r>
            <a:r>
              <a:rPr kumimoji="0" lang="en-US" altLang="ja-JP" sz="1400" b="1" kern="0" dirty="0" err="1">
                <a:solidFill>
                  <a:schemeClr val="bg1"/>
                </a:solidFill>
                <a:latin typeface="メイリオ"/>
                <a:ea typeface="メイリオ"/>
                <a:cs typeface="メイリオ" pitchFamily="50" charset="-128"/>
              </a:rPr>
              <a:t>NXConnect</a:t>
            </a:r>
            <a:r>
              <a:rPr kumimoji="0" lang="ja-JP" altLang="en-US" sz="1400" b="1" kern="0" dirty="0">
                <a:solidFill>
                  <a:schemeClr val="bg1"/>
                </a:solidFill>
                <a:latin typeface="メイリオ"/>
                <a:ea typeface="メイリオ"/>
                <a:cs typeface="メイリオ" pitchFamily="50" charset="-128"/>
              </a:rPr>
              <a:t> </a:t>
            </a:r>
            <a:r>
              <a:rPr kumimoji="0" lang="en-US" altLang="ja-JP" sz="1400" b="1" kern="0" dirty="0">
                <a:solidFill>
                  <a:schemeClr val="bg1"/>
                </a:solidFill>
                <a:latin typeface="メイリオ"/>
                <a:ea typeface="メイリオ"/>
                <a:cs typeface="メイリオ" pitchFamily="50" charset="-128"/>
              </a:rPr>
              <a:t>Studio)</a:t>
            </a:r>
            <a:endParaRPr kumimoji="0" lang="en-US" altLang="ja-JP" sz="1400" b="1" i="0" u="none" strike="noStrike" kern="0" cap="none" spc="0" normalizeH="0" baseline="0" noProof="0" dirty="0">
              <a:ln>
                <a:noFill/>
              </a:ln>
              <a:solidFill>
                <a:schemeClr val="bg1"/>
              </a:solidFill>
              <a:effectLst/>
              <a:uLnTx/>
              <a:uFillTx/>
              <a:latin typeface="メイリオ"/>
              <a:ea typeface="メイリオ"/>
              <a:cs typeface="メイリオ" pitchFamily="50" charset="-128"/>
            </a:endParaRPr>
          </a:p>
        </p:txBody>
      </p:sp>
      <p:sp>
        <p:nvSpPr>
          <p:cNvPr id="24" name="角丸四角形 23"/>
          <p:cNvSpPr/>
          <p:nvPr/>
        </p:nvSpPr>
        <p:spPr>
          <a:xfrm>
            <a:off x="4058666" y="2025669"/>
            <a:ext cx="1373047" cy="423664"/>
          </a:xfrm>
          <a:prstGeom prst="roundRect">
            <a:avLst>
              <a:gd name="adj" fmla="val 10782"/>
            </a:avLst>
          </a:prstGeom>
          <a:solidFill>
            <a:schemeClr val="accent6">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1" kern="0">
                <a:solidFill>
                  <a:schemeClr val="bg1"/>
                </a:solidFill>
                <a:latin typeface="メイリオ"/>
                <a:ea typeface="メイリオ"/>
                <a:cs typeface="メイリオ" pitchFamily="50" charset="-128"/>
              </a:rPr>
              <a:t>データ</a:t>
            </a:r>
            <a:endParaRPr kumimoji="0" lang="en-US" altLang="ja-JP" sz="1400" b="1" i="0" u="none" strike="noStrike" kern="0" cap="none" spc="0" normalizeH="0" baseline="0" noProof="0">
              <a:ln>
                <a:noFill/>
              </a:ln>
              <a:solidFill>
                <a:schemeClr val="bg1"/>
              </a:solidFill>
              <a:effectLst/>
              <a:uLnTx/>
              <a:uFillTx/>
              <a:latin typeface="メイリオ"/>
              <a:ea typeface="メイリオ"/>
              <a:cs typeface="メイリオ" pitchFamily="50" charset="-128"/>
            </a:endParaRPr>
          </a:p>
        </p:txBody>
      </p:sp>
      <p:sp>
        <p:nvSpPr>
          <p:cNvPr id="25" name="角丸四角形 24"/>
          <p:cNvSpPr/>
          <p:nvPr/>
        </p:nvSpPr>
        <p:spPr>
          <a:xfrm>
            <a:off x="3413854" y="2736188"/>
            <a:ext cx="3024336" cy="558178"/>
          </a:xfrm>
          <a:prstGeom prst="roundRect">
            <a:avLst>
              <a:gd name="adj" fmla="val 10782"/>
            </a:avLst>
          </a:prstGeom>
          <a:solidFill>
            <a:srgbClr val="92D050"/>
          </a:solidFill>
          <a:ln w="25400" cap="flat" cmpd="sng" algn="ctr">
            <a:no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1" kern="0">
                <a:solidFill>
                  <a:schemeClr val="bg1"/>
                </a:solidFill>
                <a:latin typeface="メイリオ"/>
                <a:ea typeface="メイリオ"/>
                <a:cs typeface="メイリオ" pitchFamily="50" charset="-128"/>
              </a:rPr>
              <a:t>コンバーター</a:t>
            </a:r>
            <a:endParaRPr kumimoji="0" lang="en-US" altLang="ja-JP" sz="1400" b="1" kern="0">
              <a:solidFill>
                <a:schemeClr val="bg1"/>
              </a:solidFill>
              <a:latin typeface="メイリオ"/>
              <a:ea typeface="メイリオ"/>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ja-JP" sz="1400" b="1" i="0" u="none" strike="noStrike" kern="0" cap="none" spc="0" normalizeH="0" baseline="0" noProof="0">
              <a:ln>
                <a:noFill/>
              </a:ln>
              <a:solidFill>
                <a:schemeClr val="bg1"/>
              </a:solidFill>
              <a:effectLst/>
              <a:uLnTx/>
              <a:uFillTx/>
              <a:latin typeface="メイリオ"/>
              <a:ea typeface="メイリオ"/>
              <a:cs typeface="メイリオ" pitchFamily="50" charset="-128"/>
            </a:endParaRPr>
          </a:p>
        </p:txBody>
      </p:sp>
      <p:sp>
        <p:nvSpPr>
          <p:cNvPr id="26" name="Text Box 19"/>
          <p:cNvSpPr txBox="1">
            <a:spLocks noChangeArrowheads="1"/>
          </p:cNvSpPr>
          <p:nvPr/>
        </p:nvSpPr>
        <p:spPr bwMode="auto">
          <a:xfrm>
            <a:off x="463504" y="2604755"/>
            <a:ext cx="1300902" cy="246221"/>
          </a:xfrm>
          <a:prstGeom prst="rect">
            <a:avLst/>
          </a:prstGeom>
          <a:solidFill>
            <a:schemeClr val="tx1">
              <a:lumMod val="50000"/>
              <a:lumOff val="50000"/>
            </a:schemeClr>
          </a:solidFill>
          <a:ln w="9525">
            <a:noFill/>
            <a:miter lim="800000"/>
            <a:headEnd/>
            <a:tailEnd/>
          </a:ln>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000" b="1" i="0" u="none" strike="noStrike" kern="0" cap="none" spc="0" normalizeH="0" baseline="0" noProof="0">
                <a:ln>
                  <a:noFill/>
                </a:ln>
                <a:solidFill>
                  <a:schemeClr val="bg1"/>
                </a:solidFill>
                <a:effectLst/>
                <a:uLnTx/>
                <a:uFillTx/>
                <a:latin typeface="メイリオ"/>
                <a:ea typeface="メイリオ"/>
                <a:cs typeface="メイリオ" pitchFamily="50" charset="-128"/>
              </a:rPr>
              <a:t>表計算ソフト</a:t>
            </a:r>
          </a:p>
        </p:txBody>
      </p:sp>
      <p:sp>
        <p:nvSpPr>
          <p:cNvPr id="27" name="角丸四角形 26"/>
          <p:cNvSpPr/>
          <p:nvPr/>
        </p:nvSpPr>
        <p:spPr>
          <a:xfrm>
            <a:off x="2699171" y="2025669"/>
            <a:ext cx="1016233" cy="423664"/>
          </a:xfrm>
          <a:prstGeom prst="roundRect">
            <a:avLst>
              <a:gd name="adj" fmla="val 10782"/>
            </a:avLst>
          </a:prstGeom>
          <a:solidFill>
            <a:srgbClr val="92D050"/>
          </a:solidFill>
          <a:ln w="25400" cap="flat" cmpd="sng" algn="ctr">
            <a:no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1" kern="0" noProof="0">
                <a:solidFill>
                  <a:schemeClr val="bg1"/>
                </a:solidFill>
                <a:latin typeface="メイリオ"/>
                <a:ea typeface="メイリオ"/>
                <a:cs typeface="メイリオ" pitchFamily="50" charset="-128"/>
              </a:rPr>
              <a:t>アダプタ</a:t>
            </a:r>
            <a:endParaRPr kumimoji="0" lang="en-US" altLang="ja-JP" sz="1400" b="1" i="0" u="none" strike="noStrike" kern="0" cap="none" spc="0" normalizeH="0" baseline="0" noProof="0">
              <a:ln>
                <a:noFill/>
              </a:ln>
              <a:solidFill>
                <a:schemeClr val="bg1"/>
              </a:solidFill>
              <a:effectLst/>
              <a:uLnTx/>
              <a:uFillTx/>
              <a:latin typeface="メイリオ"/>
              <a:ea typeface="メイリオ"/>
              <a:cs typeface="メイリオ" pitchFamily="50" charset="-128"/>
            </a:endParaRPr>
          </a:p>
        </p:txBody>
      </p:sp>
      <p:sp>
        <p:nvSpPr>
          <p:cNvPr id="28" name="角丸四角形 27"/>
          <p:cNvSpPr/>
          <p:nvPr/>
        </p:nvSpPr>
        <p:spPr>
          <a:xfrm>
            <a:off x="3521866" y="2988216"/>
            <a:ext cx="936104" cy="231380"/>
          </a:xfrm>
          <a:prstGeom prst="roundRect">
            <a:avLst>
              <a:gd name="adj" fmla="val 10782"/>
            </a:avLst>
          </a:prstGeom>
          <a:solidFill>
            <a:schemeClr val="bg1"/>
          </a:solidFill>
          <a:ln w="25400" cap="flat" cmpd="sng" algn="ctr">
            <a:no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050" i="0" u="none" strike="noStrike" kern="0" cap="none" spc="0" normalizeH="0" baseline="0" noProof="0">
                <a:ln>
                  <a:noFill/>
                </a:ln>
                <a:effectLst/>
                <a:uLnTx/>
                <a:uFillTx/>
                <a:latin typeface="メイリオ"/>
                <a:ea typeface="メイリオ"/>
                <a:cs typeface="メイリオ" pitchFamily="50" charset="-128"/>
              </a:rPr>
              <a:t>変換・演算</a:t>
            </a:r>
            <a:endParaRPr kumimoji="0" lang="en-US" altLang="ja-JP" sz="1050" i="0" u="none" strike="noStrike" kern="0" cap="none" spc="0" normalizeH="0" baseline="0" noProof="0">
              <a:ln>
                <a:noFill/>
              </a:ln>
              <a:effectLst/>
              <a:uLnTx/>
              <a:uFillTx/>
              <a:latin typeface="メイリオ"/>
              <a:ea typeface="メイリオ"/>
              <a:cs typeface="メイリオ" pitchFamily="50" charset="-128"/>
            </a:endParaRPr>
          </a:p>
        </p:txBody>
      </p:sp>
      <p:sp>
        <p:nvSpPr>
          <p:cNvPr id="29" name="角丸四角形 28"/>
          <p:cNvSpPr/>
          <p:nvPr/>
        </p:nvSpPr>
        <p:spPr>
          <a:xfrm>
            <a:off x="4507921" y="3002478"/>
            <a:ext cx="566534" cy="217118"/>
          </a:xfrm>
          <a:prstGeom prst="roundRect">
            <a:avLst>
              <a:gd name="adj" fmla="val 10782"/>
            </a:avLst>
          </a:prstGeom>
          <a:solidFill>
            <a:schemeClr val="bg1"/>
          </a:solidFill>
          <a:ln w="25400" cap="flat" cmpd="sng" algn="ctr">
            <a:no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050" i="0" u="none" strike="noStrike" kern="0" cap="none" spc="0" normalizeH="0" baseline="0" noProof="0">
                <a:ln>
                  <a:noFill/>
                </a:ln>
                <a:effectLst/>
                <a:uLnTx/>
                <a:uFillTx/>
                <a:latin typeface="メイリオ"/>
                <a:ea typeface="メイリオ"/>
                <a:cs typeface="メイリオ" pitchFamily="50" charset="-128"/>
              </a:rPr>
              <a:t>統合</a:t>
            </a:r>
            <a:endParaRPr kumimoji="0" lang="en-US" altLang="ja-JP" sz="1050" i="0" u="none" strike="noStrike" kern="0" cap="none" spc="0" normalizeH="0" baseline="0" noProof="0">
              <a:ln>
                <a:noFill/>
              </a:ln>
              <a:effectLst/>
              <a:uLnTx/>
              <a:uFillTx/>
              <a:latin typeface="メイリオ"/>
              <a:ea typeface="メイリオ"/>
              <a:cs typeface="メイリオ" pitchFamily="50" charset="-128"/>
            </a:endParaRPr>
          </a:p>
        </p:txBody>
      </p:sp>
      <p:sp>
        <p:nvSpPr>
          <p:cNvPr id="30" name="角丸四角形 29"/>
          <p:cNvSpPr/>
          <p:nvPr/>
        </p:nvSpPr>
        <p:spPr>
          <a:xfrm>
            <a:off x="5124406" y="3002478"/>
            <a:ext cx="566534" cy="217118"/>
          </a:xfrm>
          <a:prstGeom prst="roundRect">
            <a:avLst>
              <a:gd name="adj" fmla="val 10782"/>
            </a:avLst>
          </a:prstGeom>
          <a:solidFill>
            <a:schemeClr val="bg1"/>
          </a:solidFill>
          <a:ln w="25400" cap="flat" cmpd="sng" algn="ctr">
            <a:no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050" kern="0">
                <a:latin typeface="メイリオ"/>
                <a:ea typeface="メイリオ"/>
                <a:cs typeface="メイリオ" pitchFamily="50" charset="-128"/>
              </a:rPr>
              <a:t>分割</a:t>
            </a:r>
            <a:endParaRPr kumimoji="0" lang="en-US" altLang="ja-JP" sz="1050" i="0" u="none" strike="noStrike" kern="0" cap="none" spc="0" normalizeH="0" baseline="0" noProof="0">
              <a:ln>
                <a:noFill/>
              </a:ln>
              <a:effectLst/>
              <a:uLnTx/>
              <a:uFillTx/>
              <a:latin typeface="メイリオ"/>
              <a:ea typeface="メイリオ"/>
              <a:cs typeface="メイリオ" pitchFamily="50" charset="-128"/>
            </a:endParaRPr>
          </a:p>
        </p:txBody>
      </p:sp>
      <p:sp>
        <p:nvSpPr>
          <p:cNvPr id="31" name="角丸四角形 30"/>
          <p:cNvSpPr/>
          <p:nvPr/>
        </p:nvSpPr>
        <p:spPr>
          <a:xfrm>
            <a:off x="5751215" y="3002478"/>
            <a:ext cx="566534" cy="217118"/>
          </a:xfrm>
          <a:prstGeom prst="roundRect">
            <a:avLst>
              <a:gd name="adj" fmla="val 10782"/>
            </a:avLst>
          </a:prstGeom>
          <a:solidFill>
            <a:schemeClr val="bg1"/>
          </a:solidFill>
          <a:ln w="25400" cap="flat" cmpd="sng" algn="ctr">
            <a:no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050" kern="0" noProof="0">
                <a:latin typeface="メイリオ"/>
                <a:ea typeface="メイリオ"/>
                <a:cs typeface="メイリオ" pitchFamily="50" charset="-128"/>
              </a:rPr>
              <a:t>置換</a:t>
            </a:r>
            <a:endParaRPr kumimoji="0" lang="en-US" altLang="ja-JP" sz="1050" i="0" u="none" strike="noStrike" kern="0" cap="none" spc="0" normalizeH="0" baseline="0" noProof="0">
              <a:ln>
                <a:noFill/>
              </a:ln>
              <a:effectLst/>
              <a:uLnTx/>
              <a:uFillTx/>
              <a:latin typeface="メイリオ"/>
              <a:ea typeface="メイリオ"/>
              <a:cs typeface="メイリオ" pitchFamily="50" charset="-128"/>
            </a:endParaRPr>
          </a:p>
        </p:txBody>
      </p:sp>
      <p:cxnSp>
        <p:nvCxnSpPr>
          <p:cNvPr id="32" name="直線矢印コネクタ 31"/>
          <p:cNvCxnSpPr>
            <a:stCxn id="27" idx="3"/>
            <a:endCxn id="24" idx="1"/>
          </p:cNvCxnSpPr>
          <p:nvPr/>
        </p:nvCxnSpPr>
        <p:spPr>
          <a:xfrm>
            <a:off x="3715404" y="2237501"/>
            <a:ext cx="343262" cy="0"/>
          </a:xfrm>
          <a:prstGeom prst="straightConnector1">
            <a:avLst/>
          </a:prstGeom>
          <a:ln w="28575">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a:stCxn id="24" idx="0"/>
          </p:cNvCxnSpPr>
          <p:nvPr/>
        </p:nvCxnSpPr>
        <p:spPr>
          <a:xfrm flipV="1">
            <a:off x="4745190" y="1735791"/>
            <a:ext cx="0" cy="289878"/>
          </a:xfrm>
          <a:prstGeom prst="straightConnector1">
            <a:avLst/>
          </a:prstGeom>
          <a:ln w="28575">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a:stCxn id="24" idx="3"/>
            <a:endCxn id="21" idx="1"/>
          </p:cNvCxnSpPr>
          <p:nvPr/>
        </p:nvCxnSpPr>
        <p:spPr>
          <a:xfrm flipV="1">
            <a:off x="5431713" y="2230452"/>
            <a:ext cx="1582540" cy="7049"/>
          </a:xfrm>
          <a:prstGeom prst="straightConnector1">
            <a:avLst/>
          </a:prstGeom>
          <a:ln w="28575">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直線矢印コネクタ 36"/>
          <p:cNvCxnSpPr>
            <a:endCxn id="7" idx="3"/>
          </p:cNvCxnSpPr>
          <p:nvPr/>
        </p:nvCxnSpPr>
        <p:spPr>
          <a:xfrm flipH="1">
            <a:off x="1764406" y="1202242"/>
            <a:ext cx="251310" cy="873"/>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p:nvPr/>
        </p:nvCxnSpPr>
        <p:spPr>
          <a:xfrm flipH="1">
            <a:off x="1764406" y="1508862"/>
            <a:ext cx="251309" cy="1"/>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p:nvPr/>
        </p:nvCxnSpPr>
        <p:spPr>
          <a:xfrm flipH="1">
            <a:off x="1759554" y="1801776"/>
            <a:ext cx="251309" cy="1"/>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矢印コネクタ 39"/>
          <p:cNvCxnSpPr/>
          <p:nvPr/>
        </p:nvCxnSpPr>
        <p:spPr>
          <a:xfrm flipH="1">
            <a:off x="1764406" y="2103591"/>
            <a:ext cx="251309" cy="1"/>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線矢印コネクタ 40"/>
          <p:cNvCxnSpPr/>
          <p:nvPr/>
        </p:nvCxnSpPr>
        <p:spPr>
          <a:xfrm flipH="1">
            <a:off x="1764406" y="2410212"/>
            <a:ext cx="251309" cy="1"/>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p:nvPr/>
        </p:nvCxnSpPr>
        <p:spPr>
          <a:xfrm flipH="1">
            <a:off x="1759554" y="2703126"/>
            <a:ext cx="251309" cy="1"/>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p:nvPr/>
        </p:nvCxnSpPr>
        <p:spPr>
          <a:xfrm flipH="1">
            <a:off x="1764406" y="3047266"/>
            <a:ext cx="251309" cy="1"/>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線矢印コネクタ 43"/>
          <p:cNvCxnSpPr/>
          <p:nvPr/>
        </p:nvCxnSpPr>
        <p:spPr>
          <a:xfrm flipH="1">
            <a:off x="1759554" y="3340180"/>
            <a:ext cx="251309" cy="1"/>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flipH="1">
            <a:off x="2010863" y="1202241"/>
            <a:ext cx="4852" cy="2145285"/>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p:nvPr/>
        </p:nvCxnSpPr>
        <p:spPr>
          <a:xfrm>
            <a:off x="3197830" y="2442284"/>
            <a:ext cx="1801" cy="1010299"/>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p:nvPr/>
        </p:nvCxnSpPr>
        <p:spPr>
          <a:xfrm>
            <a:off x="6709668" y="1629080"/>
            <a:ext cx="298746" cy="0"/>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p:nvPr/>
        </p:nvCxnSpPr>
        <p:spPr>
          <a:xfrm>
            <a:off x="6709668" y="2820348"/>
            <a:ext cx="298746" cy="0"/>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6725183" y="1631628"/>
            <a:ext cx="0" cy="118872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0" name="テキスト ボックス 49"/>
          <p:cNvSpPr txBox="1"/>
          <p:nvPr/>
        </p:nvSpPr>
        <p:spPr>
          <a:xfrm>
            <a:off x="1992470" y="1707698"/>
            <a:ext cx="1223412" cy="369332"/>
          </a:xfrm>
          <a:prstGeom prst="rect">
            <a:avLst/>
          </a:prstGeom>
          <a:noFill/>
        </p:spPr>
        <p:txBody>
          <a:bodyPr wrap="none" rtlCol="0">
            <a:spAutoFit/>
          </a:bodyPr>
          <a:lstStyle/>
          <a:p>
            <a:r>
              <a:rPr kumimoji="1" lang="ja-JP" altLang="en-US" sz="900"/>
              <a:t>ノンプログラミング</a:t>
            </a:r>
            <a:endParaRPr kumimoji="1" lang="en-US" altLang="ja-JP" sz="900"/>
          </a:p>
          <a:p>
            <a:pPr algn="ctr"/>
            <a:r>
              <a:rPr kumimoji="1" lang="ja-JP" altLang="en-US" sz="900"/>
              <a:t>連携</a:t>
            </a:r>
          </a:p>
        </p:txBody>
      </p:sp>
      <p:sp>
        <p:nvSpPr>
          <p:cNvPr id="51" name="テキスト ボックス 50"/>
          <p:cNvSpPr txBox="1"/>
          <p:nvPr/>
        </p:nvSpPr>
        <p:spPr>
          <a:xfrm>
            <a:off x="1836164" y="3312252"/>
            <a:ext cx="1338828" cy="230832"/>
          </a:xfrm>
          <a:prstGeom prst="rect">
            <a:avLst/>
          </a:prstGeom>
          <a:noFill/>
        </p:spPr>
        <p:txBody>
          <a:bodyPr wrap="none" rtlCol="0">
            <a:spAutoFit/>
          </a:bodyPr>
          <a:lstStyle/>
          <a:p>
            <a:r>
              <a:rPr kumimoji="1" lang="ja-JP" altLang="en-US" sz="900"/>
              <a:t>さまざまな形式で出力</a:t>
            </a:r>
          </a:p>
        </p:txBody>
      </p:sp>
      <p:sp>
        <p:nvSpPr>
          <p:cNvPr id="52" name="フローチャート: 処理 51"/>
          <p:cNvSpPr/>
          <p:nvPr/>
        </p:nvSpPr>
        <p:spPr>
          <a:xfrm>
            <a:off x="1776666" y="3579088"/>
            <a:ext cx="718479" cy="294693"/>
          </a:xfrm>
          <a:prstGeom prst="flowChartProcess">
            <a:avLst/>
          </a:prstGeom>
          <a:solidFill>
            <a:schemeClr val="accent2">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en-US" altLang="ja-JP" sz="1000" b="1">
                <a:latin typeface="Meiryo UI" panose="020B0604030504040204" pitchFamily="50" charset="-128"/>
                <a:ea typeface="Meiryo UI" panose="020B0604030504040204" pitchFamily="50" charset="-128"/>
              </a:rPr>
              <a:t>Web</a:t>
            </a:r>
            <a:endParaRPr kumimoji="1" lang="ja-JP" altLang="en-US" sz="1000" b="1">
              <a:latin typeface="Meiryo UI" panose="020B0604030504040204" pitchFamily="50" charset="-128"/>
              <a:ea typeface="Meiryo UI" panose="020B0604030504040204" pitchFamily="50" charset="-128"/>
            </a:endParaRPr>
          </a:p>
        </p:txBody>
      </p:sp>
      <p:sp>
        <p:nvSpPr>
          <p:cNvPr id="53" name="フローチャート: 処理 52"/>
          <p:cNvSpPr/>
          <p:nvPr/>
        </p:nvSpPr>
        <p:spPr>
          <a:xfrm>
            <a:off x="2561251" y="3579088"/>
            <a:ext cx="718479" cy="294693"/>
          </a:xfrm>
          <a:prstGeom prst="flowChartProcess">
            <a:avLst/>
          </a:prstGeom>
          <a:solidFill>
            <a:srgbClr val="00B05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ja-JP" sz="1000" b="1">
                <a:latin typeface="Meiryo UI" panose="020B0604030504040204" pitchFamily="50" charset="-128"/>
                <a:ea typeface="Meiryo UI" panose="020B0604030504040204" pitchFamily="50" charset="-128"/>
              </a:rPr>
              <a:t>Excel</a:t>
            </a:r>
            <a:endParaRPr kumimoji="1" lang="ja-JP" altLang="en-US" sz="1000" b="1">
              <a:latin typeface="Meiryo UI" panose="020B0604030504040204" pitchFamily="50" charset="-128"/>
              <a:ea typeface="Meiryo UI" panose="020B0604030504040204" pitchFamily="50" charset="-128"/>
            </a:endParaRPr>
          </a:p>
        </p:txBody>
      </p:sp>
      <p:sp>
        <p:nvSpPr>
          <p:cNvPr id="54" name="フローチャート: 処理 53"/>
          <p:cNvSpPr/>
          <p:nvPr/>
        </p:nvSpPr>
        <p:spPr>
          <a:xfrm>
            <a:off x="3326009" y="3579088"/>
            <a:ext cx="718479" cy="294693"/>
          </a:xfrm>
          <a:prstGeom prst="flowChartProcess">
            <a:avLst/>
          </a:prstGeom>
          <a:solidFill>
            <a:schemeClr val="accent4">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ja-JP" altLang="en-US" sz="1000" b="1">
                <a:latin typeface="Meiryo UI" panose="020B0604030504040204" pitchFamily="50" charset="-128"/>
                <a:ea typeface="Meiryo UI" panose="020B0604030504040204" pitchFamily="50" charset="-128"/>
              </a:rPr>
              <a:t>メール</a:t>
            </a:r>
            <a:endParaRPr kumimoji="1" lang="ja-JP" altLang="en-US" sz="1000" b="1">
              <a:latin typeface="Meiryo UI" panose="020B0604030504040204" pitchFamily="50" charset="-128"/>
              <a:ea typeface="Meiryo UI" panose="020B0604030504040204" pitchFamily="50" charset="-128"/>
            </a:endParaRPr>
          </a:p>
        </p:txBody>
      </p:sp>
      <p:sp>
        <p:nvSpPr>
          <p:cNvPr id="55" name="フローチャート: 処理 54"/>
          <p:cNvSpPr/>
          <p:nvPr/>
        </p:nvSpPr>
        <p:spPr>
          <a:xfrm>
            <a:off x="4105549" y="3579088"/>
            <a:ext cx="718479" cy="294693"/>
          </a:xfrm>
          <a:prstGeom prst="flowChartProcess">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sz="1000" b="1">
                <a:latin typeface="Meiryo UI" panose="020B0604030504040204" pitchFamily="50" charset="-128"/>
                <a:ea typeface="Meiryo UI" panose="020B0604030504040204" pitchFamily="50" charset="-128"/>
              </a:rPr>
              <a:t>仕様書</a:t>
            </a:r>
          </a:p>
        </p:txBody>
      </p:sp>
      <p:cxnSp>
        <p:nvCxnSpPr>
          <p:cNvPr id="67" name="直線矢印コネクタ 66"/>
          <p:cNvCxnSpPr/>
          <p:nvPr/>
        </p:nvCxnSpPr>
        <p:spPr>
          <a:xfrm flipV="1">
            <a:off x="4752020" y="2448156"/>
            <a:ext cx="0" cy="289878"/>
          </a:xfrm>
          <a:prstGeom prst="straightConnector1">
            <a:avLst/>
          </a:prstGeom>
          <a:ln w="28575">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6" name="直線矢印コネクタ 55"/>
          <p:cNvCxnSpPr>
            <a:endCxn id="27" idx="1"/>
          </p:cNvCxnSpPr>
          <p:nvPr/>
        </p:nvCxnSpPr>
        <p:spPr>
          <a:xfrm flipV="1">
            <a:off x="2015716" y="2237501"/>
            <a:ext cx="683455" cy="10214"/>
          </a:xfrm>
          <a:prstGeom prst="straightConnector1">
            <a:avLst/>
          </a:prstGeom>
          <a:ln w="28575">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830294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fld id="{78AE49ED-73EF-499C-8307-28EB0E7CF529}" type="slidenum">
              <a:rPr kumimoji="1" lang="ja-JP" altLang="en-US" smtClean="0"/>
              <a:t>76</a:t>
            </a:fld>
            <a:endParaRPr kumimoji="1" lang="ja-JP" altLang="en-US"/>
          </a:p>
        </p:txBody>
      </p:sp>
      <p:sp>
        <p:nvSpPr>
          <p:cNvPr id="5" name="タイトル 4"/>
          <p:cNvSpPr>
            <a:spLocks noGrp="1"/>
          </p:cNvSpPr>
          <p:nvPr>
            <p:ph type="title"/>
          </p:nvPr>
        </p:nvSpPr>
        <p:spPr/>
        <p:txBody>
          <a:bodyPr/>
          <a:lstStyle/>
          <a:p>
            <a:r>
              <a:rPr lang="en-US" altLang="ja-JP" b="0">
                <a:solidFill>
                  <a:schemeClr val="accent1"/>
                </a:solidFill>
              </a:rPr>
              <a:t>05</a:t>
            </a:r>
            <a:br>
              <a:rPr lang="en-US" altLang="ja-JP"/>
            </a:br>
            <a:r>
              <a:rPr lang="en-US" altLang="ja-JP"/>
              <a:t>SuperStream-NX </a:t>
            </a:r>
            <a:br>
              <a:rPr lang="en-US" altLang="ja-JP"/>
            </a:br>
            <a:r>
              <a:rPr lang="ja-JP" altLang="en-US"/>
              <a:t>　人事給与ソリューション 稼働環境</a:t>
            </a:r>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Tree>
    <p:extLst>
      <p:ext uri="{BB962C8B-B14F-4D97-AF65-F5344CB8AC3E}">
        <p14:creationId xmlns:p14="http://schemas.microsoft.com/office/powerpoint/2010/main" val="294845654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77</a:t>
            </a:fld>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6" name="タイトル 5"/>
          <p:cNvSpPr>
            <a:spLocks noGrp="1"/>
          </p:cNvSpPr>
          <p:nvPr>
            <p:ph type="title"/>
          </p:nvPr>
        </p:nvSpPr>
        <p:spPr/>
        <p:txBody>
          <a:bodyPr/>
          <a:lstStyle/>
          <a:p>
            <a:r>
              <a:rPr lang="ja-JP" altLang="en-US" dirty="0"/>
              <a:t>人事給与ソリューション 稼働環境</a:t>
            </a:r>
            <a:endParaRPr kumimoji="1" lang="ja-JP" altLang="en-US" dirty="0"/>
          </a:p>
        </p:txBody>
      </p:sp>
      <p:sp>
        <p:nvSpPr>
          <p:cNvPr id="7" name="角丸四角形 6"/>
          <p:cNvSpPr/>
          <p:nvPr/>
        </p:nvSpPr>
        <p:spPr>
          <a:xfrm>
            <a:off x="6528120" y="833656"/>
            <a:ext cx="2185653" cy="4060908"/>
          </a:xfrm>
          <a:prstGeom prst="roundRect">
            <a:avLst>
              <a:gd name="adj" fmla="val 5215"/>
            </a:avLst>
          </a:prstGeom>
          <a:noFill/>
          <a:ln w="28575">
            <a:solidFill>
              <a:srgbClr val="D580B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rgbClr val="FFFFFF"/>
              </a:solidFill>
            </a:endParaRPr>
          </a:p>
        </p:txBody>
      </p:sp>
      <p:sp>
        <p:nvSpPr>
          <p:cNvPr id="8" name="テキスト ボックス 7"/>
          <p:cNvSpPr txBox="1"/>
          <p:nvPr/>
        </p:nvSpPr>
        <p:spPr>
          <a:xfrm>
            <a:off x="242462" y="1151720"/>
            <a:ext cx="1089538" cy="157754"/>
          </a:xfrm>
          <a:prstGeom prst="rect">
            <a:avLst/>
          </a:prstGeom>
        </p:spPr>
        <p:txBody>
          <a:bodyPr wrap="square" lIns="0" tIns="0" rIns="0" bIns="0" rtlCol="0" anchor="t" anchorCtr="0">
            <a:noAutofit/>
          </a:bodyPr>
          <a:lstStyle/>
          <a:p>
            <a:pPr algn="ctr">
              <a:spcBef>
                <a:spcPct val="0"/>
              </a:spcBef>
              <a:defRPr/>
            </a:pPr>
            <a:r>
              <a:rPr lang="en-US" altLang="ja-JP" sz="825" b="1" dirty="0">
                <a:solidFill>
                  <a:srgbClr val="EE5500"/>
                </a:solidFill>
                <a:latin typeface="メイリオ" pitchFamily="50" charset="-128"/>
                <a:ea typeface="メイリオ" pitchFamily="50" charset="-128"/>
                <a:cs typeface="メイリオ" pitchFamily="50" charset="-128"/>
              </a:rPr>
              <a:t>DB</a:t>
            </a:r>
            <a:r>
              <a:rPr lang="ja-JP" altLang="en-US" sz="825" b="1" dirty="0">
                <a:solidFill>
                  <a:srgbClr val="EE5500"/>
                </a:solidFill>
                <a:latin typeface="メイリオ" pitchFamily="50" charset="-128"/>
                <a:ea typeface="メイリオ" pitchFamily="50" charset="-128"/>
                <a:cs typeface="メイリオ" pitchFamily="50" charset="-128"/>
              </a:rPr>
              <a:t> </a:t>
            </a:r>
            <a:r>
              <a:rPr lang="en-US" altLang="ja-JP" sz="825" b="1" dirty="0">
                <a:solidFill>
                  <a:srgbClr val="EE5500"/>
                </a:solidFill>
                <a:latin typeface="メイリオ" pitchFamily="50" charset="-128"/>
                <a:ea typeface="メイリオ" pitchFamily="50" charset="-128"/>
                <a:cs typeface="メイリオ" pitchFamily="50" charset="-128"/>
              </a:rPr>
              <a:t>Server</a:t>
            </a:r>
            <a:endParaRPr lang="ja-JP" altLang="en-US" sz="825" b="1" dirty="0">
              <a:solidFill>
                <a:srgbClr val="EE5500"/>
              </a:solidFill>
              <a:latin typeface="メイリオ" pitchFamily="50" charset="-128"/>
              <a:ea typeface="メイリオ" pitchFamily="50" charset="-128"/>
              <a:cs typeface="メイリオ" pitchFamily="50" charset="-128"/>
            </a:endParaRPr>
          </a:p>
        </p:txBody>
      </p:sp>
      <p:cxnSp>
        <p:nvCxnSpPr>
          <p:cNvPr id="9" name="直線コネクタ 8"/>
          <p:cNvCxnSpPr/>
          <p:nvPr/>
        </p:nvCxnSpPr>
        <p:spPr>
          <a:xfrm>
            <a:off x="3888013" y="2467142"/>
            <a:ext cx="0" cy="279352"/>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sp>
        <p:nvSpPr>
          <p:cNvPr id="10" name="角丸四角形 9"/>
          <p:cNvSpPr/>
          <p:nvPr/>
        </p:nvSpPr>
        <p:spPr>
          <a:xfrm>
            <a:off x="3152980" y="934778"/>
            <a:ext cx="1708033" cy="3959784"/>
          </a:xfrm>
          <a:prstGeom prst="roundRect">
            <a:avLst>
              <a:gd name="adj" fmla="val 5215"/>
            </a:avLst>
          </a:prstGeom>
          <a:noFill/>
          <a:ln w="28575">
            <a:solidFill>
              <a:srgbClr val="FB8F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350">
              <a:solidFill>
                <a:srgbClr val="FFFFFF"/>
              </a:solidFill>
              <a:latin typeface="メイリオ"/>
              <a:ea typeface="メイリオ"/>
            </a:endParaRPr>
          </a:p>
        </p:txBody>
      </p:sp>
      <p:sp>
        <p:nvSpPr>
          <p:cNvPr id="11" name="テキスト ボックス 10"/>
          <p:cNvSpPr txBox="1"/>
          <p:nvPr/>
        </p:nvSpPr>
        <p:spPr>
          <a:xfrm>
            <a:off x="1782820" y="1160608"/>
            <a:ext cx="1575648" cy="203634"/>
          </a:xfrm>
          <a:prstGeom prst="rect">
            <a:avLst/>
          </a:prstGeom>
        </p:spPr>
        <p:txBody>
          <a:bodyPr wrap="square" lIns="0" tIns="0" rIns="0" bIns="0" rtlCol="0" anchor="t" anchorCtr="0">
            <a:normAutofit/>
          </a:bodyPr>
          <a:lstStyle/>
          <a:p>
            <a:pPr>
              <a:spcBef>
                <a:spcPct val="0"/>
              </a:spcBef>
              <a:defRPr/>
            </a:pPr>
            <a:r>
              <a:rPr lang="en-US" altLang="ja-JP" sz="825" b="1" dirty="0">
                <a:solidFill>
                  <a:srgbClr val="EE5500"/>
                </a:solidFill>
                <a:latin typeface="メイリオ" pitchFamily="50" charset="-128"/>
                <a:ea typeface="メイリオ" pitchFamily="50" charset="-128"/>
                <a:cs typeface="メイリオ" pitchFamily="50" charset="-128"/>
              </a:rPr>
              <a:t>Application Server</a:t>
            </a:r>
            <a:endParaRPr lang="ja-JP" altLang="en-US" sz="825" b="1" dirty="0">
              <a:solidFill>
                <a:srgbClr val="EE5500"/>
              </a:solidFill>
              <a:latin typeface="メイリオ" pitchFamily="50" charset="-128"/>
              <a:ea typeface="メイリオ" pitchFamily="50" charset="-128"/>
              <a:cs typeface="メイリオ" pitchFamily="50" charset="-128"/>
            </a:endParaRPr>
          </a:p>
        </p:txBody>
      </p:sp>
      <p:cxnSp>
        <p:nvCxnSpPr>
          <p:cNvPr id="12" name="直線コネクタ 11"/>
          <p:cNvCxnSpPr/>
          <p:nvPr/>
        </p:nvCxnSpPr>
        <p:spPr>
          <a:xfrm flipH="1">
            <a:off x="1040811" y="2762054"/>
            <a:ext cx="2" cy="113839"/>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sp>
        <p:nvSpPr>
          <p:cNvPr id="13" name="角丸四角形 12"/>
          <p:cNvSpPr/>
          <p:nvPr/>
        </p:nvSpPr>
        <p:spPr>
          <a:xfrm>
            <a:off x="208187" y="913476"/>
            <a:ext cx="2868313" cy="3981087"/>
          </a:xfrm>
          <a:prstGeom prst="roundRect">
            <a:avLst>
              <a:gd name="adj" fmla="val 7068"/>
            </a:avLst>
          </a:prstGeom>
          <a:noFill/>
          <a:ln w="28575">
            <a:solidFill>
              <a:srgbClr val="FB8F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350">
              <a:solidFill>
                <a:srgbClr val="FFFFFF"/>
              </a:solidFill>
              <a:latin typeface="メイリオ"/>
              <a:ea typeface="メイリオ"/>
            </a:endParaRPr>
          </a:p>
        </p:txBody>
      </p:sp>
      <p:sp>
        <p:nvSpPr>
          <p:cNvPr id="14" name="角丸四角形 13"/>
          <p:cNvSpPr/>
          <p:nvPr/>
        </p:nvSpPr>
        <p:spPr>
          <a:xfrm>
            <a:off x="205400" y="584218"/>
            <a:ext cx="2871098" cy="415275"/>
          </a:xfrm>
          <a:prstGeom prst="roundRect">
            <a:avLst/>
          </a:prstGeom>
          <a:solidFill>
            <a:schemeClr val="accent3"/>
          </a:solidFill>
          <a:ln>
            <a:solidFill>
              <a:schemeClr val="accent3"/>
            </a:solidFill>
          </a:ln>
        </p:spPr>
        <p:style>
          <a:lnRef idx="2">
            <a:schemeClr val="accent2"/>
          </a:lnRef>
          <a:fillRef idx="1">
            <a:schemeClr val="lt1"/>
          </a:fillRef>
          <a:effectRef idx="0">
            <a:schemeClr val="accent2"/>
          </a:effectRef>
          <a:fontRef idx="minor">
            <a:schemeClr val="dk1"/>
          </a:fontRef>
        </p:style>
        <p:txBody>
          <a:bodyPr rtlCol="0" anchor="ctr"/>
          <a:lstStyle/>
          <a:p>
            <a:pPr algn="ctr">
              <a:spcBef>
                <a:spcPct val="0"/>
              </a:spcBef>
              <a:defRPr/>
            </a:pPr>
            <a:r>
              <a:rPr lang="en-US" altLang="ja-JP" sz="800" b="1">
                <a:solidFill>
                  <a:srgbClr val="FFFFFF"/>
                </a:solidFill>
                <a:latin typeface="メイリオ" pitchFamily="50" charset="-128"/>
                <a:ea typeface="メイリオ" pitchFamily="50" charset="-128"/>
                <a:cs typeface="メイリオ" pitchFamily="50" charset="-128"/>
              </a:rPr>
              <a:t>SuperStream-NX</a:t>
            </a:r>
            <a:r>
              <a:rPr lang="ja-JP" altLang="en-US" sz="800" b="1">
                <a:solidFill>
                  <a:srgbClr val="FFFFFF"/>
                </a:solidFill>
                <a:latin typeface="メイリオ" pitchFamily="50" charset="-128"/>
                <a:ea typeface="メイリオ" pitchFamily="50" charset="-128"/>
                <a:cs typeface="メイリオ" pitchFamily="50" charset="-128"/>
              </a:rPr>
              <a:t> </a:t>
            </a:r>
            <a:endParaRPr lang="en-US" altLang="ja-JP" sz="800" b="1">
              <a:solidFill>
                <a:srgbClr val="FFFFFF"/>
              </a:solidFill>
              <a:latin typeface="メイリオ" pitchFamily="50" charset="-128"/>
              <a:ea typeface="メイリオ" pitchFamily="50" charset="-128"/>
              <a:cs typeface="メイリオ" pitchFamily="50" charset="-128"/>
            </a:endParaRPr>
          </a:p>
          <a:p>
            <a:pPr algn="ctr">
              <a:spcBef>
                <a:spcPct val="0"/>
              </a:spcBef>
              <a:defRPr/>
            </a:pPr>
            <a:r>
              <a:rPr lang="ja-JP" altLang="en-US" sz="800" b="1">
                <a:solidFill>
                  <a:srgbClr val="FFFFFF"/>
                </a:solidFill>
                <a:latin typeface="メイリオ" pitchFamily="50" charset="-128"/>
                <a:ea typeface="メイリオ" pitchFamily="50" charset="-128"/>
                <a:cs typeface="メイリオ" pitchFamily="50" charset="-128"/>
              </a:rPr>
              <a:t>人事管理・給与管理</a:t>
            </a:r>
            <a:endParaRPr lang="ja-JP" altLang="en-US" sz="800" b="1" dirty="0">
              <a:solidFill>
                <a:srgbClr val="FFFFFF"/>
              </a:solidFill>
              <a:latin typeface="メイリオ" pitchFamily="50" charset="-128"/>
              <a:ea typeface="メイリオ" pitchFamily="50" charset="-128"/>
              <a:cs typeface="メイリオ" pitchFamily="50" charset="-128"/>
            </a:endParaRPr>
          </a:p>
        </p:txBody>
      </p:sp>
      <p:sp>
        <p:nvSpPr>
          <p:cNvPr id="15" name="テキスト ボックス 14"/>
          <p:cNvSpPr txBox="1"/>
          <p:nvPr/>
        </p:nvSpPr>
        <p:spPr>
          <a:xfrm>
            <a:off x="453562" y="660755"/>
            <a:ext cx="2465797" cy="193221"/>
          </a:xfrm>
          <a:prstGeom prst="rect">
            <a:avLst/>
          </a:prstGeom>
        </p:spPr>
        <p:txBody>
          <a:bodyPr wrap="square" lIns="0" tIns="0" rIns="0" bIns="0" rtlCol="0" anchor="t" anchorCtr="0">
            <a:noAutofit/>
          </a:bodyPr>
          <a:lstStyle/>
          <a:p>
            <a:pPr algn="ctr">
              <a:spcBef>
                <a:spcPct val="0"/>
              </a:spcBef>
              <a:defRPr/>
            </a:pPr>
            <a:endParaRPr lang="ja-JP" altLang="en-US" sz="825" b="1" dirty="0">
              <a:solidFill>
                <a:srgbClr val="FFFFFF"/>
              </a:solidFill>
              <a:latin typeface="メイリオ" pitchFamily="50" charset="-128"/>
              <a:ea typeface="メイリオ" pitchFamily="50" charset="-128"/>
              <a:cs typeface="メイリオ" pitchFamily="50" charset="-128"/>
            </a:endParaRPr>
          </a:p>
        </p:txBody>
      </p:sp>
      <p:grpSp>
        <p:nvGrpSpPr>
          <p:cNvPr id="16" name="グループ化 525"/>
          <p:cNvGrpSpPr/>
          <p:nvPr/>
        </p:nvGrpSpPr>
        <p:grpSpPr>
          <a:xfrm>
            <a:off x="3309379" y="2871865"/>
            <a:ext cx="430033" cy="430033"/>
            <a:chOff x="3784104" y="1923678"/>
            <a:chExt cx="381000" cy="381000"/>
          </a:xfrm>
          <a:solidFill>
            <a:schemeClr val="tx2"/>
          </a:solidFill>
        </p:grpSpPr>
        <p:sp>
          <p:nvSpPr>
            <p:cNvPr id="17"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784">
                <a:defRPr/>
              </a:pPr>
              <a:endParaRPr kumimoji="0" lang="ja-JP" altLang="en-US" sz="1050" kern="0">
                <a:solidFill>
                  <a:srgbClr val="54C2F0"/>
                </a:solidFill>
                <a:latin typeface="メイリオ"/>
                <a:ea typeface="メイリオ"/>
              </a:endParaRPr>
            </a:p>
          </p:txBody>
        </p:sp>
        <p:sp>
          <p:nvSpPr>
            <p:cNvPr id="18"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784">
                <a:defRPr/>
              </a:pPr>
              <a:endParaRPr kumimoji="0" lang="ja-JP" altLang="en-US" sz="1050" kern="0">
                <a:solidFill>
                  <a:srgbClr val="54C2F0"/>
                </a:solidFill>
                <a:latin typeface="メイリオ"/>
                <a:ea typeface="メイリオ"/>
              </a:endParaRPr>
            </a:p>
          </p:txBody>
        </p:sp>
      </p:grpSp>
      <p:sp>
        <p:nvSpPr>
          <p:cNvPr id="19" name="Freeform 447"/>
          <p:cNvSpPr>
            <a:spLocks noEditPoints="1"/>
          </p:cNvSpPr>
          <p:nvPr/>
        </p:nvSpPr>
        <p:spPr bwMode="auto">
          <a:xfrm>
            <a:off x="2024330" y="1992613"/>
            <a:ext cx="321971" cy="461489"/>
          </a:xfrm>
          <a:custGeom>
            <a:avLst/>
            <a:gdLst>
              <a:gd name="T0" fmla="*/ 537 w 697"/>
              <a:gd name="T1" fmla="*/ 649 h 890"/>
              <a:gd name="T2" fmla="*/ 461 w 697"/>
              <a:gd name="T3" fmla="*/ 691 h 890"/>
              <a:gd name="T4" fmla="*/ 336 w 697"/>
              <a:gd name="T5" fmla="*/ 172 h 890"/>
              <a:gd name="T6" fmla="*/ 342 w 697"/>
              <a:gd name="T7" fmla="*/ 157 h 890"/>
              <a:gd name="T8" fmla="*/ 356 w 697"/>
              <a:gd name="T9" fmla="*/ 151 h 890"/>
              <a:gd name="T10" fmla="*/ 368 w 697"/>
              <a:gd name="T11" fmla="*/ 154 h 890"/>
              <a:gd name="T12" fmla="*/ 377 w 697"/>
              <a:gd name="T13" fmla="*/ 168 h 890"/>
              <a:gd name="T14" fmla="*/ 375 w 697"/>
              <a:gd name="T15" fmla="*/ 180 h 890"/>
              <a:gd name="T16" fmla="*/ 365 w 697"/>
              <a:gd name="T17" fmla="*/ 190 h 890"/>
              <a:gd name="T18" fmla="*/ 353 w 697"/>
              <a:gd name="T19" fmla="*/ 192 h 890"/>
              <a:gd name="T20" fmla="*/ 339 w 697"/>
              <a:gd name="T21" fmla="*/ 183 h 890"/>
              <a:gd name="T22" fmla="*/ 336 w 697"/>
              <a:gd name="T23" fmla="*/ 172 h 890"/>
              <a:gd name="T24" fmla="*/ 473 w 697"/>
              <a:gd name="T25" fmla="*/ 164 h 890"/>
              <a:gd name="T26" fmla="*/ 483 w 697"/>
              <a:gd name="T27" fmla="*/ 153 h 890"/>
              <a:gd name="T28" fmla="*/ 495 w 697"/>
              <a:gd name="T29" fmla="*/ 152 h 890"/>
              <a:gd name="T30" fmla="*/ 509 w 697"/>
              <a:gd name="T31" fmla="*/ 160 h 890"/>
              <a:gd name="T32" fmla="*/ 512 w 697"/>
              <a:gd name="T33" fmla="*/ 172 h 890"/>
              <a:gd name="T34" fmla="*/ 506 w 697"/>
              <a:gd name="T35" fmla="*/ 187 h 890"/>
              <a:gd name="T36" fmla="*/ 492 w 697"/>
              <a:gd name="T37" fmla="*/ 193 h 890"/>
              <a:gd name="T38" fmla="*/ 480 w 697"/>
              <a:gd name="T39" fmla="*/ 189 h 890"/>
              <a:gd name="T40" fmla="*/ 471 w 697"/>
              <a:gd name="T41" fmla="*/ 176 h 890"/>
              <a:gd name="T42" fmla="*/ 161 w 697"/>
              <a:gd name="T43" fmla="*/ 544 h 890"/>
              <a:gd name="T44" fmla="*/ 512 w 697"/>
              <a:gd name="T45" fmla="*/ 504 h 890"/>
              <a:gd name="T46" fmla="*/ 512 w 697"/>
              <a:gd name="T47" fmla="*/ 504 h 890"/>
              <a:gd name="T48" fmla="*/ 617 w 697"/>
              <a:gd name="T49" fmla="*/ 62 h 890"/>
              <a:gd name="T50" fmla="*/ 438 w 697"/>
              <a:gd name="T51" fmla="*/ 183 h 890"/>
              <a:gd name="T52" fmla="*/ 461 w 697"/>
              <a:gd name="T53" fmla="*/ 217 h 890"/>
              <a:gd name="T54" fmla="*/ 492 w 697"/>
              <a:gd name="T55" fmla="*/ 226 h 890"/>
              <a:gd name="T56" fmla="*/ 530 w 697"/>
              <a:gd name="T57" fmla="*/ 211 h 890"/>
              <a:gd name="T58" fmla="*/ 546 w 697"/>
              <a:gd name="T59" fmla="*/ 172 h 890"/>
              <a:gd name="T60" fmla="*/ 536 w 697"/>
              <a:gd name="T61" fmla="*/ 141 h 890"/>
              <a:gd name="T62" fmla="*/ 503 w 697"/>
              <a:gd name="T63" fmla="*/ 118 h 890"/>
              <a:gd name="T64" fmla="*/ 470 w 697"/>
              <a:gd name="T65" fmla="*/ 121 h 890"/>
              <a:gd name="T66" fmla="*/ 441 w 697"/>
              <a:gd name="T67" fmla="*/ 151 h 890"/>
              <a:gd name="T68" fmla="*/ 302 w 697"/>
              <a:gd name="T69" fmla="*/ 172 h 890"/>
              <a:gd name="T70" fmla="*/ 312 w 697"/>
              <a:gd name="T71" fmla="*/ 202 h 890"/>
              <a:gd name="T72" fmla="*/ 345 w 697"/>
              <a:gd name="T73" fmla="*/ 225 h 890"/>
              <a:gd name="T74" fmla="*/ 378 w 697"/>
              <a:gd name="T75" fmla="*/ 223 h 890"/>
              <a:gd name="T76" fmla="*/ 407 w 697"/>
              <a:gd name="T77" fmla="*/ 193 h 890"/>
              <a:gd name="T78" fmla="*/ 410 w 697"/>
              <a:gd name="T79" fmla="*/ 160 h 890"/>
              <a:gd name="T80" fmla="*/ 387 w 697"/>
              <a:gd name="T81" fmla="*/ 127 h 890"/>
              <a:gd name="T82" fmla="*/ 356 w 697"/>
              <a:gd name="T83" fmla="*/ 117 h 890"/>
              <a:gd name="T84" fmla="*/ 318 w 697"/>
              <a:gd name="T85" fmla="*/ 133 h 890"/>
              <a:gd name="T86" fmla="*/ 302 w 697"/>
              <a:gd name="T87" fmla="*/ 172 h 890"/>
              <a:gd name="T88" fmla="*/ 127 w 697"/>
              <a:gd name="T89" fmla="*/ 747 h 890"/>
              <a:gd name="T90" fmla="*/ 127 w 697"/>
              <a:gd name="T91" fmla="*/ 447 h 890"/>
              <a:gd name="T92" fmla="*/ 572 w 697"/>
              <a:gd name="T93" fmla="*/ 276 h 890"/>
              <a:gd name="T94" fmla="*/ 572 w 697"/>
              <a:gd name="T95" fmla="*/ 276 h 890"/>
              <a:gd name="T96" fmla="*/ 537 w 697"/>
              <a:gd name="T97" fmla="*/ 309 h 890"/>
              <a:gd name="T98" fmla="*/ 461 w 697"/>
              <a:gd name="T99" fmla="*/ 349 h 890"/>
              <a:gd name="T100" fmla="*/ 17 w 697"/>
              <a:gd name="T101" fmla="*/ 0 h 890"/>
              <a:gd name="T102" fmla="*/ 1 w 697"/>
              <a:gd name="T103" fmla="*/ 9 h 890"/>
              <a:gd name="T104" fmla="*/ 1 w 697"/>
              <a:gd name="T105" fmla="*/ 880 h 890"/>
              <a:gd name="T106" fmla="*/ 680 w 697"/>
              <a:gd name="T107" fmla="*/ 890 h 890"/>
              <a:gd name="T108" fmla="*/ 696 w 697"/>
              <a:gd name="T109" fmla="*/ 880 h 890"/>
              <a:gd name="T110" fmla="*/ 696 w 697"/>
              <a:gd name="T111" fmla="*/ 9 h 890"/>
              <a:gd name="T112" fmla="*/ 680 w 697"/>
              <a:gd name="T113" fmla="*/ 0 h 890"/>
              <a:gd name="T114" fmla="*/ 663 w 697"/>
              <a:gd name="T115" fmla="*/ 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7" h="890">
                <a:moveTo>
                  <a:pt x="537" y="714"/>
                </a:moveTo>
                <a:lnTo>
                  <a:pt x="161" y="714"/>
                </a:lnTo>
                <a:lnTo>
                  <a:pt x="161" y="649"/>
                </a:lnTo>
                <a:lnTo>
                  <a:pt x="537" y="649"/>
                </a:lnTo>
                <a:lnTo>
                  <a:pt x="537" y="714"/>
                </a:lnTo>
                <a:close/>
                <a:moveTo>
                  <a:pt x="512" y="673"/>
                </a:moveTo>
                <a:lnTo>
                  <a:pt x="461" y="673"/>
                </a:lnTo>
                <a:lnTo>
                  <a:pt x="461" y="691"/>
                </a:lnTo>
                <a:lnTo>
                  <a:pt x="512" y="691"/>
                </a:lnTo>
                <a:lnTo>
                  <a:pt x="512" y="673"/>
                </a:lnTo>
                <a:close/>
                <a:moveTo>
                  <a:pt x="336" y="172"/>
                </a:moveTo>
                <a:lnTo>
                  <a:pt x="336" y="172"/>
                </a:lnTo>
                <a:lnTo>
                  <a:pt x="336" y="168"/>
                </a:lnTo>
                <a:lnTo>
                  <a:pt x="337" y="164"/>
                </a:lnTo>
                <a:lnTo>
                  <a:pt x="339" y="160"/>
                </a:lnTo>
                <a:lnTo>
                  <a:pt x="342" y="157"/>
                </a:lnTo>
                <a:lnTo>
                  <a:pt x="345" y="154"/>
                </a:lnTo>
                <a:lnTo>
                  <a:pt x="349" y="153"/>
                </a:lnTo>
                <a:lnTo>
                  <a:pt x="353" y="152"/>
                </a:lnTo>
                <a:lnTo>
                  <a:pt x="356" y="151"/>
                </a:lnTo>
                <a:lnTo>
                  <a:pt x="356" y="151"/>
                </a:lnTo>
                <a:lnTo>
                  <a:pt x="361" y="152"/>
                </a:lnTo>
                <a:lnTo>
                  <a:pt x="365" y="153"/>
                </a:lnTo>
                <a:lnTo>
                  <a:pt x="368" y="154"/>
                </a:lnTo>
                <a:lnTo>
                  <a:pt x="372" y="157"/>
                </a:lnTo>
                <a:lnTo>
                  <a:pt x="374" y="160"/>
                </a:lnTo>
                <a:lnTo>
                  <a:pt x="375" y="164"/>
                </a:lnTo>
                <a:lnTo>
                  <a:pt x="377" y="168"/>
                </a:lnTo>
                <a:lnTo>
                  <a:pt x="378" y="172"/>
                </a:lnTo>
                <a:lnTo>
                  <a:pt x="378" y="172"/>
                </a:lnTo>
                <a:lnTo>
                  <a:pt x="377" y="176"/>
                </a:lnTo>
                <a:lnTo>
                  <a:pt x="375" y="180"/>
                </a:lnTo>
                <a:lnTo>
                  <a:pt x="374" y="183"/>
                </a:lnTo>
                <a:lnTo>
                  <a:pt x="372" y="187"/>
                </a:lnTo>
                <a:lnTo>
                  <a:pt x="368" y="189"/>
                </a:lnTo>
                <a:lnTo>
                  <a:pt x="365" y="190"/>
                </a:lnTo>
                <a:lnTo>
                  <a:pt x="361" y="192"/>
                </a:lnTo>
                <a:lnTo>
                  <a:pt x="356" y="193"/>
                </a:lnTo>
                <a:lnTo>
                  <a:pt x="356" y="193"/>
                </a:lnTo>
                <a:lnTo>
                  <a:pt x="353" y="192"/>
                </a:lnTo>
                <a:lnTo>
                  <a:pt x="349" y="190"/>
                </a:lnTo>
                <a:lnTo>
                  <a:pt x="345" y="189"/>
                </a:lnTo>
                <a:lnTo>
                  <a:pt x="342" y="187"/>
                </a:lnTo>
                <a:lnTo>
                  <a:pt x="339" y="183"/>
                </a:lnTo>
                <a:lnTo>
                  <a:pt x="337" y="180"/>
                </a:lnTo>
                <a:lnTo>
                  <a:pt x="336" y="176"/>
                </a:lnTo>
                <a:lnTo>
                  <a:pt x="336" y="172"/>
                </a:lnTo>
                <a:lnTo>
                  <a:pt x="336" y="172"/>
                </a:lnTo>
                <a:close/>
                <a:moveTo>
                  <a:pt x="470" y="172"/>
                </a:moveTo>
                <a:lnTo>
                  <a:pt x="470" y="172"/>
                </a:lnTo>
                <a:lnTo>
                  <a:pt x="471" y="168"/>
                </a:lnTo>
                <a:lnTo>
                  <a:pt x="473" y="164"/>
                </a:lnTo>
                <a:lnTo>
                  <a:pt x="474" y="160"/>
                </a:lnTo>
                <a:lnTo>
                  <a:pt x="476" y="157"/>
                </a:lnTo>
                <a:lnTo>
                  <a:pt x="480" y="154"/>
                </a:lnTo>
                <a:lnTo>
                  <a:pt x="483" y="153"/>
                </a:lnTo>
                <a:lnTo>
                  <a:pt x="487" y="152"/>
                </a:lnTo>
                <a:lnTo>
                  <a:pt x="492" y="151"/>
                </a:lnTo>
                <a:lnTo>
                  <a:pt x="492" y="151"/>
                </a:lnTo>
                <a:lnTo>
                  <a:pt x="495" y="152"/>
                </a:lnTo>
                <a:lnTo>
                  <a:pt x="499" y="153"/>
                </a:lnTo>
                <a:lnTo>
                  <a:pt x="503" y="154"/>
                </a:lnTo>
                <a:lnTo>
                  <a:pt x="506" y="157"/>
                </a:lnTo>
                <a:lnTo>
                  <a:pt x="509" y="160"/>
                </a:lnTo>
                <a:lnTo>
                  <a:pt x="511" y="164"/>
                </a:lnTo>
                <a:lnTo>
                  <a:pt x="512" y="168"/>
                </a:lnTo>
                <a:lnTo>
                  <a:pt x="512" y="172"/>
                </a:lnTo>
                <a:lnTo>
                  <a:pt x="512" y="172"/>
                </a:lnTo>
                <a:lnTo>
                  <a:pt x="512" y="176"/>
                </a:lnTo>
                <a:lnTo>
                  <a:pt x="511" y="180"/>
                </a:lnTo>
                <a:lnTo>
                  <a:pt x="509" y="183"/>
                </a:lnTo>
                <a:lnTo>
                  <a:pt x="506" y="187"/>
                </a:lnTo>
                <a:lnTo>
                  <a:pt x="503" y="189"/>
                </a:lnTo>
                <a:lnTo>
                  <a:pt x="499" y="190"/>
                </a:lnTo>
                <a:lnTo>
                  <a:pt x="495" y="192"/>
                </a:lnTo>
                <a:lnTo>
                  <a:pt x="492" y="193"/>
                </a:lnTo>
                <a:lnTo>
                  <a:pt x="492" y="193"/>
                </a:lnTo>
                <a:lnTo>
                  <a:pt x="487" y="192"/>
                </a:lnTo>
                <a:lnTo>
                  <a:pt x="483" y="190"/>
                </a:lnTo>
                <a:lnTo>
                  <a:pt x="480" y="189"/>
                </a:lnTo>
                <a:lnTo>
                  <a:pt x="476" y="187"/>
                </a:lnTo>
                <a:lnTo>
                  <a:pt x="474" y="183"/>
                </a:lnTo>
                <a:lnTo>
                  <a:pt x="473" y="180"/>
                </a:lnTo>
                <a:lnTo>
                  <a:pt x="471" y="176"/>
                </a:lnTo>
                <a:lnTo>
                  <a:pt x="470" y="172"/>
                </a:lnTo>
                <a:lnTo>
                  <a:pt x="470" y="172"/>
                </a:lnTo>
                <a:close/>
                <a:moveTo>
                  <a:pt x="537" y="544"/>
                </a:moveTo>
                <a:lnTo>
                  <a:pt x="161" y="544"/>
                </a:lnTo>
                <a:lnTo>
                  <a:pt x="161" y="481"/>
                </a:lnTo>
                <a:lnTo>
                  <a:pt x="537" y="481"/>
                </a:lnTo>
                <a:lnTo>
                  <a:pt x="537" y="544"/>
                </a:lnTo>
                <a:close/>
                <a:moveTo>
                  <a:pt x="512" y="504"/>
                </a:moveTo>
                <a:lnTo>
                  <a:pt x="461" y="504"/>
                </a:lnTo>
                <a:lnTo>
                  <a:pt x="461" y="522"/>
                </a:lnTo>
                <a:lnTo>
                  <a:pt x="512" y="522"/>
                </a:lnTo>
                <a:lnTo>
                  <a:pt x="512" y="504"/>
                </a:lnTo>
                <a:close/>
                <a:moveTo>
                  <a:pt x="617" y="819"/>
                </a:moveTo>
                <a:lnTo>
                  <a:pt x="77" y="819"/>
                </a:lnTo>
                <a:lnTo>
                  <a:pt x="77" y="62"/>
                </a:lnTo>
                <a:lnTo>
                  <a:pt x="617" y="62"/>
                </a:lnTo>
                <a:lnTo>
                  <a:pt x="617" y="819"/>
                </a:lnTo>
                <a:close/>
                <a:moveTo>
                  <a:pt x="437" y="172"/>
                </a:moveTo>
                <a:lnTo>
                  <a:pt x="437" y="172"/>
                </a:lnTo>
                <a:lnTo>
                  <a:pt x="438" y="183"/>
                </a:lnTo>
                <a:lnTo>
                  <a:pt x="441" y="193"/>
                </a:lnTo>
                <a:lnTo>
                  <a:pt x="446" y="202"/>
                </a:lnTo>
                <a:lnTo>
                  <a:pt x="453" y="211"/>
                </a:lnTo>
                <a:lnTo>
                  <a:pt x="461" y="217"/>
                </a:lnTo>
                <a:lnTo>
                  <a:pt x="470" y="223"/>
                </a:lnTo>
                <a:lnTo>
                  <a:pt x="481" y="225"/>
                </a:lnTo>
                <a:lnTo>
                  <a:pt x="492" y="226"/>
                </a:lnTo>
                <a:lnTo>
                  <a:pt x="492" y="226"/>
                </a:lnTo>
                <a:lnTo>
                  <a:pt x="503" y="225"/>
                </a:lnTo>
                <a:lnTo>
                  <a:pt x="512" y="223"/>
                </a:lnTo>
                <a:lnTo>
                  <a:pt x="522" y="217"/>
                </a:lnTo>
                <a:lnTo>
                  <a:pt x="530" y="211"/>
                </a:lnTo>
                <a:lnTo>
                  <a:pt x="536" y="202"/>
                </a:lnTo>
                <a:lnTo>
                  <a:pt x="542" y="193"/>
                </a:lnTo>
                <a:lnTo>
                  <a:pt x="545" y="183"/>
                </a:lnTo>
                <a:lnTo>
                  <a:pt x="546" y="172"/>
                </a:lnTo>
                <a:lnTo>
                  <a:pt x="546" y="172"/>
                </a:lnTo>
                <a:lnTo>
                  <a:pt x="545" y="160"/>
                </a:lnTo>
                <a:lnTo>
                  <a:pt x="542" y="151"/>
                </a:lnTo>
                <a:lnTo>
                  <a:pt x="536" y="141"/>
                </a:lnTo>
                <a:lnTo>
                  <a:pt x="530" y="133"/>
                </a:lnTo>
                <a:lnTo>
                  <a:pt x="522" y="127"/>
                </a:lnTo>
                <a:lnTo>
                  <a:pt x="512" y="121"/>
                </a:lnTo>
                <a:lnTo>
                  <a:pt x="503" y="118"/>
                </a:lnTo>
                <a:lnTo>
                  <a:pt x="492" y="117"/>
                </a:lnTo>
                <a:lnTo>
                  <a:pt x="492" y="117"/>
                </a:lnTo>
                <a:lnTo>
                  <a:pt x="481" y="118"/>
                </a:lnTo>
                <a:lnTo>
                  <a:pt x="470" y="121"/>
                </a:lnTo>
                <a:lnTo>
                  <a:pt x="461" y="127"/>
                </a:lnTo>
                <a:lnTo>
                  <a:pt x="453" y="133"/>
                </a:lnTo>
                <a:lnTo>
                  <a:pt x="446" y="141"/>
                </a:lnTo>
                <a:lnTo>
                  <a:pt x="441" y="151"/>
                </a:lnTo>
                <a:lnTo>
                  <a:pt x="438" y="160"/>
                </a:lnTo>
                <a:lnTo>
                  <a:pt x="437" y="172"/>
                </a:lnTo>
                <a:lnTo>
                  <a:pt x="437" y="172"/>
                </a:lnTo>
                <a:close/>
                <a:moveTo>
                  <a:pt x="302" y="172"/>
                </a:moveTo>
                <a:lnTo>
                  <a:pt x="302" y="172"/>
                </a:lnTo>
                <a:lnTo>
                  <a:pt x="303" y="183"/>
                </a:lnTo>
                <a:lnTo>
                  <a:pt x="306" y="193"/>
                </a:lnTo>
                <a:lnTo>
                  <a:pt x="312" y="202"/>
                </a:lnTo>
                <a:lnTo>
                  <a:pt x="318" y="211"/>
                </a:lnTo>
                <a:lnTo>
                  <a:pt x="326" y="217"/>
                </a:lnTo>
                <a:lnTo>
                  <a:pt x="336" y="223"/>
                </a:lnTo>
                <a:lnTo>
                  <a:pt x="345" y="225"/>
                </a:lnTo>
                <a:lnTo>
                  <a:pt x="356" y="226"/>
                </a:lnTo>
                <a:lnTo>
                  <a:pt x="356" y="226"/>
                </a:lnTo>
                <a:lnTo>
                  <a:pt x="368" y="225"/>
                </a:lnTo>
                <a:lnTo>
                  <a:pt x="378" y="223"/>
                </a:lnTo>
                <a:lnTo>
                  <a:pt x="387" y="217"/>
                </a:lnTo>
                <a:lnTo>
                  <a:pt x="396" y="211"/>
                </a:lnTo>
                <a:lnTo>
                  <a:pt x="402" y="202"/>
                </a:lnTo>
                <a:lnTo>
                  <a:pt x="407" y="193"/>
                </a:lnTo>
                <a:lnTo>
                  <a:pt x="410" y="183"/>
                </a:lnTo>
                <a:lnTo>
                  <a:pt x="411" y="172"/>
                </a:lnTo>
                <a:lnTo>
                  <a:pt x="411" y="172"/>
                </a:lnTo>
                <a:lnTo>
                  <a:pt x="410" y="160"/>
                </a:lnTo>
                <a:lnTo>
                  <a:pt x="407" y="151"/>
                </a:lnTo>
                <a:lnTo>
                  <a:pt x="402" y="141"/>
                </a:lnTo>
                <a:lnTo>
                  <a:pt x="396" y="133"/>
                </a:lnTo>
                <a:lnTo>
                  <a:pt x="387" y="127"/>
                </a:lnTo>
                <a:lnTo>
                  <a:pt x="378" y="121"/>
                </a:lnTo>
                <a:lnTo>
                  <a:pt x="368" y="118"/>
                </a:lnTo>
                <a:lnTo>
                  <a:pt x="356" y="117"/>
                </a:lnTo>
                <a:lnTo>
                  <a:pt x="356" y="117"/>
                </a:lnTo>
                <a:lnTo>
                  <a:pt x="345" y="118"/>
                </a:lnTo>
                <a:lnTo>
                  <a:pt x="336" y="121"/>
                </a:lnTo>
                <a:lnTo>
                  <a:pt x="326" y="127"/>
                </a:lnTo>
                <a:lnTo>
                  <a:pt x="318" y="133"/>
                </a:lnTo>
                <a:lnTo>
                  <a:pt x="312" y="141"/>
                </a:lnTo>
                <a:lnTo>
                  <a:pt x="306" y="151"/>
                </a:lnTo>
                <a:lnTo>
                  <a:pt x="303" y="160"/>
                </a:lnTo>
                <a:lnTo>
                  <a:pt x="302" y="172"/>
                </a:lnTo>
                <a:lnTo>
                  <a:pt x="302" y="172"/>
                </a:lnTo>
                <a:close/>
                <a:moveTo>
                  <a:pt x="572" y="615"/>
                </a:moveTo>
                <a:lnTo>
                  <a:pt x="127" y="615"/>
                </a:lnTo>
                <a:lnTo>
                  <a:pt x="127" y="747"/>
                </a:lnTo>
                <a:lnTo>
                  <a:pt x="572" y="747"/>
                </a:lnTo>
                <a:lnTo>
                  <a:pt x="572" y="615"/>
                </a:lnTo>
                <a:close/>
                <a:moveTo>
                  <a:pt x="572" y="447"/>
                </a:moveTo>
                <a:lnTo>
                  <a:pt x="127" y="447"/>
                </a:lnTo>
                <a:lnTo>
                  <a:pt x="127" y="579"/>
                </a:lnTo>
                <a:lnTo>
                  <a:pt x="572" y="579"/>
                </a:lnTo>
                <a:lnTo>
                  <a:pt x="572" y="447"/>
                </a:lnTo>
                <a:close/>
                <a:moveTo>
                  <a:pt x="572" y="276"/>
                </a:moveTo>
                <a:lnTo>
                  <a:pt x="127" y="276"/>
                </a:lnTo>
                <a:lnTo>
                  <a:pt x="127" y="408"/>
                </a:lnTo>
                <a:lnTo>
                  <a:pt x="572" y="408"/>
                </a:lnTo>
                <a:lnTo>
                  <a:pt x="572" y="276"/>
                </a:lnTo>
                <a:close/>
                <a:moveTo>
                  <a:pt x="537" y="374"/>
                </a:moveTo>
                <a:lnTo>
                  <a:pt x="161" y="374"/>
                </a:lnTo>
                <a:lnTo>
                  <a:pt x="161" y="309"/>
                </a:lnTo>
                <a:lnTo>
                  <a:pt x="537" y="309"/>
                </a:lnTo>
                <a:lnTo>
                  <a:pt x="537" y="374"/>
                </a:lnTo>
                <a:close/>
                <a:moveTo>
                  <a:pt x="512" y="331"/>
                </a:moveTo>
                <a:lnTo>
                  <a:pt x="461" y="331"/>
                </a:lnTo>
                <a:lnTo>
                  <a:pt x="461" y="349"/>
                </a:lnTo>
                <a:lnTo>
                  <a:pt x="512" y="349"/>
                </a:lnTo>
                <a:lnTo>
                  <a:pt x="512" y="331"/>
                </a:lnTo>
                <a:close/>
                <a:moveTo>
                  <a:pt x="680" y="0"/>
                </a:moveTo>
                <a:lnTo>
                  <a:pt x="17" y="0"/>
                </a:lnTo>
                <a:lnTo>
                  <a:pt x="17" y="0"/>
                </a:lnTo>
                <a:lnTo>
                  <a:pt x="11" y="1"/>
                </a:lnTo>
                <a:lnTo>
                  <a:pt x="5" y="4"/>
                </a:lnTo>
                <a:lnTo>
                  <a:pt x="1" y="9"/>
                </a:lnTo>
                <a:lnTo>
                  <a:pt x="0" y="16"/>
                </a:lnTo>
                <a:lnTo>
                  <a:pt x="0" y="873"/>
                </a:lnTo>
                <a:lnTo>
                  <a:pt x="0" y="873"/>
                </a:lnTo>
                <a:lnTo>
                  <a:pt x="1" y="880"/>
                </a:lnTo>
                <a:lnTo>
                  <a:pt x="5" y="885"/>
                </a:lnTo>
                <a:lnTo>
                  <a:pt x="11" y="889"/>
                </a:lnTo>
                <a:lnTo>
                  <a:pt x="17" y="890"/>
                </a:lnTo>
                <a:lnTo>
                  <a:pt x="680" y="890"/>
                </a:lnTo>
                <a:lnTo>
                  <a:pt x="680" y="890"/>
                </a:lnTo>
                <a:lnTo>
                  <a:pt x="686" y="889"/>
                </a:lnTo>
                <a:lnTo>
                  <a:pt x="692" y="885"/>
                </a:lnTo>
                <a:lnTo>
                  <a:pt x="696" y="880"/>
                </a:lnTo>
                <a:lnTo>
                  <a:pt x="697" y="873"/>
                </a:lnTo>
                <a:lnTo>
                  <a:pt x="697" y="16"/>
                </a:lnTo>
                <a:lnTo>
                  <a:pt x="697" y="16"/>
                </a:lnTo>
                <a:lnTo>
                  <a:pt x="696" y="9"/>
                </a:lnTo>
                <a:lnTo>
                  <a:pt x="692" y="4"/>
                </a:lnTo>
                <a:lnTo>
                  <a:pt x="686" y="1"/>
                </a:lnTo>
                <a:lnTo>
                  <a:pt x="680" y="0"/>
                </a:lnTo>
                <a:lnTo>
                  <a:pt x="680" y="0"/>
                </a:lnTo>
                <a:close/>
                <a:moveTo>
                  <a:pt x="663" y="856"/>
                </a:moveTo>
                <a:lnTo>
                  <a:pt x="33" y="856"/>
                </a:lnTo>
                <a:lnTo>
                  <a:pt x="33" y="33"/>
                </a:lnTo>
                <a:lnTo>
                  <a:pt x="663" y="33"/>
                </a:lnTo>
                <a:lnTo>
                  <a:pt x="663" y="856"/>
                </a:ln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pPr defTabSz="685784">
              <a:defRPr/>
            </a:pPr>
            <a:endParaRPr kumimoji="0" lang="ja-JP" altLang="en-US" sz="1050" kern="0">
              <a:solidFill>
                <a:sysClr val="windowText" lastClr="000000"/>
              </a:solidFill>
              <a:latin typeface="メイリオ"/>
              <a:ea typeface="メイリオ"/>
            </a:endParaRPr>
          </a:p>
        </p:txBody>
      </p:sp>
      <p:cxnSp>
        <p:nvCxnSpPr>
          <p:cNvPr id="20" name="直線コネクタ 19"/>
          <p:cNvCxnSpPr/>
          <p:nvPr/>
        </p:nvCxnSpPr>
        <p:spPr>
          <a:xfrm>
            <a:off x="692192" y="2447102"/>
            <a:ext cx="0" cy="279352"/>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cxnSp>
        <p:nvCxnSpPr>
          <p:cNvPr id="21" name="直線コネクタ 20"/>
          <p:cNvCxnSpPr/>
          <p:nvPr/>
        </p:nvCxnSpPr>
        <p:spPr>
          <a:xfrm>
            <a:off x="2195274" y="2447102"/>
            <a:ext cx="0" cy="279352"/>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sp>
        <p:nvSpPr>
          <p:cNvPr id="22" name="フローチャート: 処理 21"/>
          <p:cNvSpPr/>
          <p:nvPr/>
        </p:nvSpPr>
        <p:spPr>
          <a:xfrm>
            <a:off x="609406" y="2719816"/>
            <a:ext cx="7653729" cy="45719"/>
          </a:xfrm>
          <a:prstGeom prst="flowChartProcess">
            <a:avLst/>
          </a:prstGeom>
          <a:solidFill>
            <a:schemeClr val="tx2"/>
          </a:solidFill>
          <a:ln>
            <a:solidFill>
              <a:srgbClr val="008CCF"/>
            </a:solidFill>
          </a:ln>
        </p:spPr>
        <p:style>
          <a:lnRef idx="2">
            <a:schemeClr val="accent2"/>
          </a:lnRef>
          <a:fillRef idx="1">
            <a:schemeClr val="lt1"/>
          </a:fillRef>
          <a:effectRef idx="0">
            <a:schemeClr val="accent2"/>
          </a:effectRef>
          <a:fontRef idx="minor">
            <a:schemeClr val="dk1"/>
          </a:fontRef>
        </p:style>
        <p:txBody>
          <a:bodyPr rtlCol="0" anchor="ctr"/>
          <a:lstStyle/>
          <a:p>
            <a:pPr algn="ctr">
              <a:defRPr/>
            </a:pPr>
            <a:endParaRPr lang="ja-JP" altLang="en-US" sz="1050">
              <a:solidFill>
                <a:srgbClr val="FFFFFF"/>
              </a:solidFill>
              <a:latin typeface="メイリオ"/>
              <a:ea typeface="メイリオ"/>
            </a:endParaRPr>
          </a:p>
        </p:txBody>
      </p:sp>
      <p:sp>
        <p:nvSpPr>
          <p:cNvPr id="23" name="Freeform 447"/>
          <p:cNvSpPr>
            <a:spLocks noEditPoints="1"/>
          </p:cNvSpPr>
          <p:nvPr/>
        </p:nvSpPr>
        <p:spPr bwMode="auto">
          <a:xfrm>
            <a:off x="3744652" y="2003017"/>
            <a:ext cx="321971" cy="461489"/>
          </a:xfrm>
          <a:custGeom>
            <a:avLst/>
            <a:gdLst>
              <a:gd name="T0" fmla="*/ 537 w 697"/>
              <a:gd name="T1" fmla="*/ 649 h 890"/>
              <a:gd name="T2" fmla="*/ 461 w 697"/>
              <a:gd name="T3" fmla="*/ 691 h 890"/>
              <a:gd name="T4" fmla="*/ 336 w 697"/>
              <a:gd name="T5" fmla="*/ 172 h 890"/>
              <a:gd name="T6" fmla="*/ 342 w 697"/>
              <a:gd name="T7" fmla="*/ 157 h 890"/>
              <a:gd name="T8" fmla="*/ 356 w 697"/>
              <a:gd name="T9" fmla="*/ 151 h 890"/>
              <a:gd name="T10" fmla="*/ 368 w 697"/>
              <a:gd name="T11" fmla="*/ 154 h 890"/>
              <a:gd name="T12" fmla="*/ 377 w 697"/>
              <a:gd name="T13" fmla="*/ 168 h 890"/>
              <a:gd name="T14" fmla="*/ 375 w 697"/>
              <a:gd name="T15" fmla="*/ 180 h 890"/>
              <a:gd name="T16" fmla="*/ 365 w 697"/>
              <a:gd name="T17" fmla="*/ 190 h 890"/>
              <a:gd name="T18" fmla="*/ 353 w 697"/>
              <a:gd name="T19" fmla="*/ 192 h 890"/>
              <a:gd name="T20" fmla="*/ 339 w 697"/>
              <a:gd name="T21" fmla="*/ 183 h 890"/>
              <a:gd name="T22" fmla="*/ 336 w 697"/>
              <a:gd name="T23" fmla="*/ 172 h 890"/>
              <a:gd name="T24" fmla="*/ 473 w 697"/>
              <a:gd name="T25" fmla="*/ 164 h 890"/>
              <a:gd name="T26" fmla="*/ 483 w 697"/>
              <a:gd name="T27" fmla="*/ 153 h 890"/>
              <a:gd name="T28" fmla="*/ 495 w 697"/>
              <a:gd name="T29" fmla="*/ 152 h 890"/>
              <a:gd name="T30" fmla="*/ 509 w 697"/>
              <a:gd name="T31" fmla="*/ 160 h 890"/>
              <a:gd name="T32" fmla="*/ 512 w 697"/>
              <a:gd name="T33" fmla="*/ 172 h 890"/>
              <a:gd name="T34" fmla="*/ 506 w 697"/>
              <a:gd name="T35" fmla="*/ 187 h 890"/>
              <a:gd name="T36" fmla="*/ 492 w 697"/>
              <a:gd name="T37" fmla="*/ 193 h 890"/>
              <a:gd name="T38" fmla="*/ 480 w 697"/>
              <a:gd name="T39" fmla="*/ 189 h 890"/>
              <a:gd name="T40" fmla="*/ 471 w 697"/>
              <a:gd name="T41" fmla="*/ 176 h 890"/>
              <a:gd name="T42" fmla="*/ 161 w 697"/>
              <a:gd name="T43" fmla="*/ 544 h 890"/>
              <a:gd name="T44" fmla="*/ 512 w 697"/>
              <a:gd name="T45" fmla="*/ 504 h 890"/>
              <a:gd name="T46" fmla="*/ 512 w 697"/>
              <a:gd name="T47" fmla="*/ 504 h 890"/>
              <a:gd name="T48" fmla="*/ 617 w 697"/>
              <a:gd name="T49" fmla="*/ 62 h 890"/>
              <a:gd name="T50" fmla="*/ 438 w 697"/>
              <a:gd name="T51" fmla="*/ 183 h 890"/>
              <a:gd name="T52" fmla="*/ 461 w 697"/>
              <a:gd name="T53" fmla="*/ 217 h 890"/>
              <a:gd name="T54" fmla="*/ 492 w 697"/>
              <a:gd name="T55" fmla="*/ 226 h 890"/>
              <a:gd name="T56" fmla="*/ 530 w 697"/>
              <a:gd name="T57" fmla="*/ 211 h 890"/>
              <a:gd name="T58" fmla="*/ 546 w 697"/>
              <a:gd name="T59" fmla="*/ 172 h 890"/>
              <a:gd name="T60" fmla="*/ 536 w 697"/>
              <a:gd name="T61" fmla="*/ 141 h 890"/>
              <a:gd name="T62" fmla="*/ 503 w 697"/>
              <a:gd name="T63" fmla="*/ 118 h 890"/>
              <a:gd name="T64" fmla="*/ 470 w 697"/>
              <a:gd name="T65" fmla="*/ 121 h 890"/>
              <a:gd name="T66" fmla="*/ 441 w 697"/>
              <a:gd name="T67" fmla="*/ 151 h 890"/>
              <a:gd name="T68" fmla="*/ 302 w 697"/>
              <a:gd name="T69" fmla="*/ 172 h 890"/>
              <a:gd name="T70" fmla="*/ 312 w 697"/>
              <a:gd name="T71" fmla="*/ 202 h 890"/>
              <a:gd name="T72" fmla="*/ 345 w 697"/>
              <a:gd name="T73" fmla="*/ 225 h 890"/>
              <a:gd name="T74" fmla="*/ 378 w 697"/>
              <a:gd name="T75" fmla="*/ 223 h 890"/>
              <a:gd name="T76" fmla="*/ 407 w 697"/>
              <a:gd name="T77" fmla="*/ 193 h 890"/>
              <a:gd name="T78" fmla="*/ 410 w 697"/>
              <a:gd name="T79" fmla="*/ 160 h 890"/>
              <a:gd name="T80" fmla="*/ 387 w 697"/>
              <a:gd name="T81" fmla="*/ 127 h 890"/>
              <a:gd name="T82" fmla="*/ 356 w 697"/>
              <a:gd name="T83" fmla="*/ 117 h 890"/>
              <a:gd name="T84" fmla="*/ 318 w 697"/>
              <a:gd name="T85" fmla="*/ 133 h 890"/>
              <a:gd name="T86" fmla="*/ 302 w 697"/>
              <a:gd name="T87" fmla="*/ 172 h 890"/>
              <a:gd name="T88" fmla="*/ 127 w 697"/>
              <a:gd name="T89" fmla="*/ 747 h 890"/>
              <a:gd name="T90" fmla="*/ 127 w 697"/>
              <a:gd name="T91" fmla="*/ 447 h 890"/>
              <a:gd name="T92" fmla="*/ 572 w 697"/>
              <a:gd name="T93" fmla="*/ 276 h 890"/>
              <a:gd name="T94" fmla="*/ 572 w 697"/>
              <a:gd name="T95" fmla="*/ 276 h 890"/>
              <a:gd name="T96" fmla="*/ 537 w 697"/>
              <a:gd name="T97" fmla="*/ 309 h 890"/>
              <a:gd name="T98" fmla="*/ 461 w 697"/>
              <a:gd name="T99" fmla="*/ 349 h 890"/>
              <a:gd name="T100" fmla="*/ 17 w 697"/>
              <a:gd name="T101" fmla="*/ 0 h 890"/>
              <a:gd name="T102" fmla="*/ 1 w 697"/>
              <a:gd name="T103" fmla="*/ 9 h 890"/>
              <a:gd name="T104" fmla="*/ 1 w 697"/>
              <a:gd name="T105" fmla="*/ 880 h 890"/>
              <a:gd name="T106" fmla="*/ 680 w 697"/>
              <a:gd name="T107" fmla="*/ 890 h 890"/>
              <a:gd name="T108" fmla="*/ 696 w 697"/>
              <a:gd name="T109" fmla="*/ 880 h 890"/>
              <a:gd name="T110" fmla="*/ 696 w 697"/>
              <a:gd name="T111" fmla="*/ 9 h 890"/>
              <a:gd name="T112" fmla="*/ 680 w 697"/>
              <a:gd name="T113" fmla="*/ 0 h 890"/>
              <a:gd name="T114" fmla="*/ 663 w 697"/>
              <a:gd name="T115" fmla="*/ 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7" h="890">
                <a:moveTo>
                  <a:pt x="537" y="714"/>
                </a:moveTo>
                <a:lnTo>
                  <a:pt x="161" y="714"/>
                </a:lnTo>
                <a:lnTo>
                  <a:pt x="161" y="649"/>
                </a:lnTo>
                <a:lnTo>
                  <a:pt x="537" y="649"/>
                </a:lnTo>
                <a:lnTo>
                  <a:pt x="537" y="714"/>
                </a:lnTo>
                <a:close/>
                <a:moveTo>
                  <a:pt x="512" y="673"/>
                </a:moveTo>
                <a:lnTo>
                  <a:pt x="461" y="673"/>
                </a:lnTo>
                <a:lnTo>
                  <a:pt x="461" y="691"/>
                </a:lnTo>
                <a:lnTo>
                  <a:pt x="512" y="691"/>
                </a:lnTo>
                <a:lnTo>
                  <a:pt x="512" y="673"/>
                </a:lnTo>
                <a:close/>
                <a:moveTo>
                  <a:pt x="336" y="172"/>
                </a:moveTo>
                <a:lnTo>
                  <a:pt x="336" y="172"/>
                </a:lnTo>
                <a:lnTo>
                  <a:pt x="336" y="168"/>
                </a:lnTo>
                <a:lnTo>
                  <a:pt x="337" y="164"/>
                </a:lnTo>
                <a:lnTo>
                  <a:pt x="339" y="160"/>
                </a:lnTo>
                <a:lnTo>
                  <a:pt x="342" y="157"/>
                </a:lnTo>
                <a:lnTo>
                  <a:pt x="345" y="154"/>
                </a:lnTo>
                <a:lnTo>
                  <a:pt x="349" y="153"/>
                </a:lnTo>
                <a:lnTo>
                  <a:pt x="353" y="152"/>
                </a:lnTo>
                <a:lnTo>
                  <a:pt x="356" y="151"/>
                </a:lnTo>
                <a:lnTo>
                  <a:pt x="356" y="151"/>
                </a:lnTo>
                <a:lnTo>
                  <a:pt x="361" y="152"/>
                </a:lnTo>
                <a:lnTo>
                  <a:pt x="365" y="153"/>
                </a:lnTo>
                <a:lnTo>
                  <a:pt x="368" y="154"/>
                </a:lnTo>
                <a:lnTo>
                  <a:pt x="372" y="157"/>
                </a:lnTo>
                <a:lnTo>
                  <a:pt x="374" y="160"/>
                </a:lnTo>
                <a:lnTo>
                  <a:pt x="375" y="164"/>
                </a:lnTo>
                <a:lnTo>
                  <a:pt x="377" y="168"/>
                </a:lnTo>
                <a:lnTo>
                  <a:pt x="378" y="172"/>
                </a:lnTo>
                <a:lnTo>
                  <a:pt x="378" y="172"/>
                </a:lnTo>
                <a:lnTo>
                  <a:pt x="377" y="176"/>
                </a:lnTo>
                <a:lnTo>
                  <a:pt x="375" y="180"/>
                </a:lnTo>
                <a:lnTo>
                  <a:pt x="374" y="183"/>
                </a:lnTo>
                <a:lnTo>
                  <a:pt x="372" y="187"/>
                </a:lnTo>
                <a:lnTo>
                  <a:pt x="368" y="189"/>
                </a:lnTo>
                <a:lnTo>
                  <a:pt x="365" y="190"/>
                </a:lnTo>
                <a:lnTo>
                  <a:pt x="361" y="192"/>
                </a:lnTo>
                <a:lnTo>
                  <a:pt x="356" y="193"/>
                </a:lnTo>
                <a:lnTo>
                  <a:pt x="356" y="193"/>
                </a:lnTo>
                <a:lnTo>
                  <a:pt x="353" y="192"/>
                </a:lnTo>
                <a:lnTo>
                  <a:pt x="349" y="190"/>
                </a:lnTo>
                <a:lnTo>
                  <a:pt x="345" y="189"/>
                </a:lnTo>
                <a:lnTo>
                  <a:pt x="342" y="187"/>
                </a:lnTo>
                <a:lnTo>
                  <a:pt x="339" y="183"/>
                </a:lnTo>
                <a:lnTo>
                  <a:pt x="337" y="180"/>
                </a:lnTo>
                <a:lnTo>
                  <a:pt x="336" y="176"/>
                </a:lnTo>
                <a:lnTo>
                  <a:pt x="336" y="172"/>
                </a:lnTo>
                <a:lnTo>
                  <a:pt x="336" y="172"/>
                </a:lnTo>
                <a:close/>
                <a:moveTo>
                  <a:pt x="470" y="172"/>
                </a:moveTo>
                <a:lnTo>
                  <a:pt x="470" y="172"/>
                </a:lnTo>
                <a:lnTo>
                  <a:pt x="471" y="168"/>
                </a:lnTo>
                <a:lnTo>
                  <a:pt x="473" y="164"/>
                </a:lnTo>
                <a:lnTo>
                  <a:pt x="474" y="160"/>
                </a:lnTo>
                <a:lnTo>
                  <a:pt x="476" y="157"/>
                </a:lnTo>
                <a:lnTo>
                  <a:pt x="480" y="154"/>
                </a:lnTo>
                <a:lnTo>
                  <a:pt x="483" y="153"/>
                </a:lnTo>
                <a:lnTo>
                  <a:pt x="487" y="152"/>
                </a:lnTo>
                <a:lnTo>
                  <a:pt x="492" y="151"/>
                </a:lnTo>
                <a:lnTo>
                  <a:pt x="492" y="151"/>
                </a:lnTo>
                <a:lnTo>
                  <a:pt x="495" y="152"/>
                </a:lnTo>
                <a:lnTo>
                  <a:pt x="499" y="153"/>
                </a:lnTo>
                <a:lnTo>
                  <a:pt x="503" y="154"/>
                </a:lnTo>
                <a:lnTo>
                  <a:pt x="506" y="157"/>
                </a:lnTo>
                <a:lnTo>
                  <a:pt x="509" y="160"/>
                </a:lnTo>
                <a:lnTo>
                  <a:pt x="511" y="164"/>
                </a:lnTo>
                <a:lnTo>
                  <a:pt x="512" y="168"/>
                </a:lnTo>
                <a:lnTo>
                  <a:pt x="512" y="172"/>
                </a:lnTo>
                <a:lnTo>
                  <a:pt x="512" y="172"/>
                </a:lnTo>
                <a:lnTo>
                  <a:pt x="512" y="176"/>
                </a:lnTo>
                <a:lnTo>
                  <a:pt x="511" y="180"/>
                </a:lnTo>
                <a:lnTo>
                  <a:pt x="509" y="183"/>
                </a:lnTo>
                <a:lnTo>
                  <a:pt x="506" y="187"/>
                </a:lnTo>
                <a:lnTo>
                  <a:pt x="503" y="189"/>
                </a:lnTo>
                <a:lnTo>
                  <a:pt x="499" y="190"/>
                </a:lnTo>
                <a:lnTo>
                  <a:pt x="495" y="192"/>
                </a:lnTo>
                <a:lnTo>
                  <a:pt x="492" y="193"/>
                </a:lnTo>
                <a:lnTo>
                  <a:pt x="492" y="193"/>
                </a:lnTo>
                <a:lnTo>
                  <a:pt x="487" y="192"/>
                </a:lnTo>
                <a:lnTo>
                  <a:pt x="483" y="190"/>
                </a:lnTo>
                <a:lnTo>
                  <a:pt x="480" y="189"/>
                </a:lnTo>
                <a:lnTo>
                  <a:pt x="476" y="187"/>
                </a:lnTo>
                <a:lnTo>
                  <a:pt x="474" y="183"/>
                </a:lnTo>
                <a:lnTo>
                  <a:pt x="473" y="180"/>
                </a:lnTo>
                <a:lnTo>
                  <a:pt x="471" y="176"/>
                </a:lnTo>
                <a:lnTo>
                  <a:pt x="470" y="172"/>
                </a:lnTo>
                <a:lnTo>
                  <a:pt x="470" y="172"/>
                </a:lnTo>
                <a:close/>
                <a:moveTo>
                  <a:pt x="537" y="544"/>
                </a:moveTo>
                <a:lnTo>
                  <a:pt x="161" y="544"/>
                </a:lnTo>
                <a:lnTo>
                  <a:pt x="161" y="481"/>
                </a:lnTo>
                <a:lnTo>
                  <a:pt x="537" y="481"/>
                </a:lnTo>
                <a:lnTo>
                  <a:pt x="537" y="544"/>
                </a:lnTo>
                <a:close/>
                <a:moveTo>
                  <a:pt x="512" y="504"/>
                </a:moveTo>
                <a:lnTo>
                  <a:pt x="461" y="504"/>
                </a:lnTo>
                <a:lnTo>
                  <a:pt x="461" y="522"/>
                </a:lnTo>
                <a:lnTo>
                  <a:pt x="512" y="522"/>
                </a:lnTo>
                <a:lnTo>
                  <a:pt x="512" y="504"/>
                </a:lnTo>
                <a:close/>
                <a:moveTo>
                  <a:pt x="617" y="819"/>
                </a:moveTo>
                <a:lnTo>
                  <a:pt x="77" y="819"/>
                </a:lnTo>
                <a:lnTo>
                  <a:pt x="77" y="62"/>
                </a:lnTo>
                <a:lnTo>
                  <a:pt x="617" y="62"/>
                </a:lnTo>
                <a:lnTo>
                  <a:pt x="617" y="819"/>
                </a:lnTo>
                <a:close/>
                <a:moveTo>
                  <a:pt x="437" y="172"/>
                </a:moveTo>
                <a:lnTo>
                  <a:pt x="437" y="172"/>
                </a:lnTo>
                <a:lnTo>
                  <a:pt x="438" y="183"/>
                </a:lnTo>
                <a:lnTo>
                  <a:pt x="441" y="193"/>
                </a:lnTo>
                <a:lnTo>
                  <a:pt x="446" y="202"/>
                </a:lnTo>
                <a:lnTo>
                  <a:pt x="453" y="211"/>
                </a:lnTo>
                <a:lnTo>
                  <a:pt x="461" y="217"/>
                </a:lnTo>
                <a:lnTo>
                  <a:pt x="470" y="223"/>
                </a:lnTo>
                <a:lnTo>
                  <a:pt x="481" y="225"/>
                </a:lnTo>
                <a:lnTo>
                  <a:pt x="492" y="226"/>
                </a:lnTo>
                <a:lnTo>
                  <a:pt x="492" y="226"/>
                </a:lnTo>
                <a:lnTo>
                  <a:pt x="503" y="225"/>
                </a:lnTo>
                <a:lnTo>
                  <a:pt x="512" y="223"/>
                </a:lnTo>
                <a:lnTo>
                  <a:pt x="522" y="217"/>
                </a:lnTo>
                <a:lnTo>
                  <a:pt x="530" y="211"/>
                </a:lnTo>
                <a:lnTo>
                  <a:pt x="536" y="202"/>
                </a:lnTo>
                <a:lnTo>
                  <a:pt x="542" y="193"/>
                </a:lnTo>
                <a:lnTo>
                  <a:pt x="545" y="183"/>
                </a:lnTo>
                <a:lnTo>
                  <a:pt x="546" y="172"/>
                </a:lnTo>
                <a:lnTo>
                  <a:pt x="546" y="172"/>
                </a:lnTo>
                <a:lnTo>
                  <a:pt x="545" y="160"/>
                </a:lnTo>
                <a:lnTo>
                  <a:pt x="542" y="151"/>
                </a:lnTo>
                <a:lnTo>
                  <a:pt x="536" y="141"/>
                </a:lnTo>
                <a:lnTo>
                  <a:pt x="530" y="133"/>
                </a:lnTo>
                <a:lnTo>
                  <a:pt x="522" y="127"/>
                </a:lnTo>
                <a:lnTo>
                  <a:pt x="512" y="121"/>
                </a:lnTo>
                <a:lnTo>
                  <a:pt x="503" y="118"/>
                </a:lnTo>
                <a:lnTo>
                  <a:pt x="492" y="117"/>
                </a:lnTo>
                <a:lnTo>
                  <a:pt x="492" y="117"/>
                </a:lnTo>
                <a:lnTo>
                  <a:pt x="481" y="118"/>
                </a:lnTo>
                <a:lnTo>
                  <a:pt x="470" y="121"/>
                </a:lnTo>
                <a:lnTo>
                  <a:pt x="461" y="127"/>
                </a:lnTo>
                <a:lnTo>
                  <a:pt x="453" y="133"/>
                </a:lnTo>
                <a:lnTo>
                  <a:pt x="446" y="141"/>
                </a:lnTo>
                <a:lnTo>
                  <a:pt x="441" y="151"/>
                </a:lnTo>
                <a:lnTo>
                  <a:pt x="438" y="160"/>
                </a:lnTo>
                <a:lnTo>
                  <a:pt x="437" y="172"/>
                </a:lnTo>
                <a:lnTo>
                  <a:pt x="437" y="172"/>
                </a:lnTo>
                <a:close/>
                <a:moveTo>
                  <a:pt x="302" y="172"/>
                </a:moveTo>
                <a:lnTo>
                  <a:pt x="302" y="172"/>
                </a:lnTo>
                <a:lnTo>
                  <a:pt x="303" y="183"/>
                </a:lnTo>
                <a:lnTo>
                  <a:pt x="306" y="193"/>
                </a:lnTo>
                <a:lnTo>
                  <a:pt x="312" y="202"/>
                </a:lnTo>
                <a:lnTo>
                  <a:pt x="318" y="211"/>
                </a:lnTo>
                <a:lnTo>
                  <a:pt x="326" y="217"/>
                </a:lnTo>
                <a:lnTo>
                  <a:pt x="336" y="223"/>
                </a:lnTo>
                <a:lnTo>
                  <a:pt x="345" y="225"/>
                </a:lnTo>
                <a:lnTo>
                  <a:pt x="356" y="226"/>
                </a:lnTo>
                <a:lnTo>
                  <a:pt x="356" y="226"/>
                </a:lnTo>
                <a:lnTo>
                  <a:pt x="368" y="225"/>
                </a:lnTo>
                <a:lnTo>
                  <a:pt x="378" y="223"/>
                </a:lnTo>
                <a:lnTo>
                  <a:pt x="387" y="217"/>
                </a:lnTo>
                <a:lnTo>
                  <a:pt x="396" y="211"/>
                </a:lnTo>
                <a:lnTo>
                  <a:pt x="402" y="202"/>
                </a:lnTo>
                <a:lnTo>
                  <a:pt x="407" y="193"/>
                </a:lnTo>
                <a:lnTo>
                  <a:pt x="410" y="183"/>
                </a:lnTo>
                <a:lnTo>
                  <a:pt x="411" y="172"/>
                </a:lnTo>
                <a:lnTo>
                  <a:pt x="411" y="172"/>
                </a:lnTo>
                <a:lnTo>
                  <a:pt x="410" y="160"/>
                </a:lnTo>
                <a:lnTo>
                  <a:pt x="407" y="151"/>
                </a:lnTo>
                <a:lnTo>
                  <a:pt x="402" y="141"/>
                </a:lnTo>
                <a:lnTo>
                  <a:pt x="396" y="133"/>
                </a:lnTo>
                <a:lnTo>
                  <a:pt x="387" y="127"/>
                </a:lnTo>
                <a:lnTo>
                  <a:pt x="378" y="121"/>
                </a:lnTo>
                <a:lnTo>
                  <a:pt x="368" y="118"/>
                </a:lnTo>
                <a:lnTo>
                  <a:pt x="356" y="117"/>
                </a:lnTo>
                <a:lnTo>
                  <a:pt x="356" y="117"/>
                </a:lnTo>
                <a:lnTo>
                  <a:pt x="345" y="118"/>
                </a:lnTo>
                <a:lnTo>
                  <a:pt x="336" y="121"/>
                </a:lnTo>
                <a:lnTo>
                  <a:pt x="326" y="127"/>
                </a:lnTo>
                <a:lnTo>
                  <a:pt x="318" y="133"/>
                </a:lnTo>
                <a:lnTo>
                  <a:pt x="312" y="141"/>
                </a:lnTo>
                <a:lnTo>
                  <a:pt x="306" y="151"/>
                </a:lnTo>
                <a:lnTo>
                  <a:pt x="303" y="160"/>
                </a:lnTo>
                <a:lnTo>
                  <a:pt x="302" y="172"/>
                </a:lnTo>
                <a:lnTo>
                  <a:pt x="302" y="172"/>
                </a:lnTo>
                <a:close/>
                <a:moveTo>
                  <a:pt x="572" y="615"/>
                </a:moveTo>
                <a:lnTo>
                  <a:pt x="127" y="615"/>
                </a:lnTo>
                <a:lnTo>
                  <a:pt x="127" y="747"/>
                </a:lnTo>
                <a:lnTo>
                  <a:pt x="572" y="747"/>
                </a:lnTo>
                <a:lnTo>
                  <a:pt x="572" y="615"/>
                </a:lnTo>
                <a:close/>
                <a:moveTo>
                  <a:pt x="572" y="447"/>
                </a:moveTo>
                <a:lnTo>
                  <a:pt x="127" y="447"/>
                </a:lnTo>
                <a:lnTo>
                  <a:pt x="127" y="579"/>
                </a:lnTo>
                <a:lnTo>
                  <a:pt x="572" y="579"/>
                </a:lnTo>
                <a:lnTo>
                  <a:pt x="572" y="447"/>
                </a:lnTo>
                <a:close/>
                <a:moveTo>
                  <a:pt x="572" y="276"/>
                </a:moveTo>
                <a:lnTo>
                  <a:pt x="127" y="276"/>
                </a:lnTo>
                <a:lnTo>
                  <a:pt x="127" y="408"/>
                </a:lnTo>
                <a:lnTo>
                  <a:pt x="572" y="408"/>
                </a:lnTo>
                <a:lnTo>
                  <a:pt x="572" y="276"/>
                </a:lnTo>
                <a:close/>
                <a:moveTo>
                  <a:pt x="537" y="374"/>
                </a:moveTo>
                <a:lnTo>
                  <a:pt x="161" y="374"/>
                </a:lnTo>
                <a:lnTo>
                  <a:pt x="161" y="309"/>
                </a:lnTo>
                <a:lnTo>
                  <a:pt x="537" y="309"/>
                </a:lnTo>
                <a:lnTo>
                  <a:pt x="537" y="374"/>
                </a:lnTo>
                <a:close/>
                <a:moveTo>
                  <a:pt x="512" y="331"/>
                </a:moveTo>
                <a:lnTo>
                  <a:pt x="461" y="331"/>
                </a:lnTo>
                <a:lnTo>
                  <a:pt x="461" y="349"/>
                </a:lnTo>
                <a:lnTo>
                  <a:pt x="512" y="349"/>
                </a:lnTo>
                <a:lnTo>
                  <a:pt x="512" y="331"/>
                </a:lnTo>
                <a:close/>
                <a:moveTo>
                  <a:pt x="680" y="0"/>
                </a:moveTo>
                <a:lnTo>
                  <a:pt x="17" y="0"/>
                </a:lnTo>
                <a:lnTo>
                  <a:pt x="17" y="0"/>
                </a:lnTo>
                <a:lnTo>
                  <a:pt x="11" y="1"/>
                </a:lnTo>
                <a:lnTo>
                  <a:pt x="5" y="4"/>
                </a:lnTo>
                <a:lnTo>
                  <a:pt x="1" y="9"/>
                </a:lnTo>
                <a:lnTo>
                  <a:pt x="0" y="16"/>
                </a:lnTo>
                <a:lnTo>
                  <a:pt x="0" y="873"/>
                </a:lnTo>
                <a:lnTo>
                  <a:pt x="0" y="873"/>
                </a:lnTo>
                <a:lnTo>
                  <a:pt x="1" y="880"/>
                </a:lnTo>
                <a:lnTo>
                  <a:pt x="5" y="885"/>
                </a:lnTo>
                <a:lnTo>
                  <a:pt x="11" y="889"/>
                </a:lnTo>
                <a:lnTo>
                  <a:pt x="17" y="890"/>
                </a:lnTo>
                <a:lnTo>
                  <a:pt x="680" y="890"/>
                </a:lnTo>
                <a:lnTo>
                  <a:pt x="680" y="890"/>
                </a:lnTo>
                <a:lnTo>
                  <a:pt x="686" y="889"/>
                </a:lnTo>
                <a:lnTo>
                  <a:pt x="692" y="885"/>
                </a:lnTo>
                <a:lnTo>
                  <a:pt x="696" y="880"/>
                </a:lnTo>
                <a:lnTo>
                  <a:pt x="697" y="873"/>
                </a:lnTo>
                <a:lnTo>
                  <a:pt x="697" y="16"/>
                </a:lnTo>
                <a:lnTo>
                  <a:pt x="697" y="16"/>
                </a:lnTo>
                <a:lnTo>
                  <a:pt x="696" y="9"/>
                </a:lnTo>
                <a:lnTo>
                  <a:pt x="692" y="4"/>
                </a:lnTo>
                <a:lnTo>
                  <a:pt x="686" y="1"/>
                </a:lnTo>
                <a:lnTo>
                  <a:pt x="680" y="0"/>
                </a:lnTo>
                <a:lnTo>
                  <a:pt x="680" y="0"/>
                </a:lnTo>
                <a:close/>
                <a:moveTo>
                  <a:pt x="663" y="856"/>
                </a:moveTo>
                <a:lnTo>
                  <a:pt x="33" y="856"/>
                </a:lnTo>
                <a:lnTo>
                  <a:pt x="33" y="33"/>
                </a:lnTo>
                <a:lnTo>
                  <a:pt x="663" y="33"/>
                </a:lnTo>
                <a:lnTo>
                  <a:pt x="663" y="856"/>
                </a:ln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pPr defTabSz="685784">
              <a:defRPr/>
            </a:pPr>
            <a:endParaRPr kumimoji="0" lang="ja-JP" altLang="en-US" sz="1050" kern="0">
              <a:solidFill>
                <a:sysClr val="windowText" lastClr="000000"/>
              </a:solidFill>
              <a:latin typeface="メイリオ"/>
              <a:ea typeface="メイリオ"/>
            </a:endParaRPr>
          </a:p>
        </p:txBody>
      </p:sp>
      <p:sp>
        <p:nvSpPr>
          <p:cNvPr id="24" name="テキスト ボックス 23"/>
          <p:cNvSpPr txBox="1"/>
          <p:nvPr/>
        </p:nvSpPr>
        <p:spPr>
          <a:xfrm>
            <a:off x="3327060" y="1150690"/>
            <a:ext cx="1417565" cy="171452"/>
          </a:xfrm>
          <a:prstGeom prst="rect">
            <a:avLst/>
          </a:prstGeom>
        </p:spPr>
        <p:txBody>
          <a:bodyPr wrap="square" lIns="0" tIns="0" rIns="0" bIns="0" rtlCol="0" anchor="t" anchorCtr="0">
            <a:normAutofit/>
          </a:bodyPr>
          <a:lstStyle/>
          <a:p>
            <a:pPr>
              <a:spcBef>
                <a:spcPct val="0"/>
              </a:spcBef>
              <a:defRPr/>
            </a:pPr>
            <a:r>
              <a:rPr lang="en-US" altLang="ja-JP" sz="825" b="1" dirty="0">
                <a:solidFill>
                  <a:srgbClr val="FF6600"/>
                </a:solidFill>
                <a:latin typeface="メイリオ" pitchFamily="50" charset="-128"/>
                <a:ea typeface="メイリオ" pitchFamily="50" charset="-128"/>
                <a:cs typeface="メイリオ" pitchFamily="50" charset="-128"/>
              </a:rPr>
              <a:t>Web Application Server</a:t>
            </a:r>
            <a:endParaRPr lang="ja-JP" altLang="en-US" sz="825" b="1" dirty="0">
              <a:solidFill>
                <a:srgbClr val="FF6600"/>
              </a:solidFill>
              <a:latin typeface="メイリオ" pitchFamily="50" charset="-128"/>
              <a:ea typeface="メイリオ" pitchFamily="50" charset="-128"/>
              <a:cs typeface="メイリオ" pitchFamily="50" charset="-128"/>
            </a:endParaRPr>
          </a:p>
        </p:txBody>
      </p:sp>
      <p:sp>
        <p:nvSpPr>
          <p:cNvPr id="25" name="テキスト ボックス 24"/>
          <p:cNvSpPr txBox="1"/>
          <p:nvPr/>
        </p:nvSpPr>
        <p:spPr>
          <a:xfrm>
            <a:off x="3459257" y="1399392"/>
            <a:ext cx="1862485" cy="734645"/>
          </a:xfrm>
          <a:prstGeom prst="rect">
            <a:avLst/>
          </a:prstGeom>
        </p:spPr>
        <p:txBody>
          <a:bodyPr wrap="square" lIns="0" tIns="0" rIns="0" bIns="0" rtlCol="0" anchor="t" anchorCtr="0">
            <a:normAutofit/>
          </a:bodyPr>
          <a:lstStyle/>
          <a:p>
            <a:pPr>
              <a:lnSpc>
                <a:spcPct val="150000"/>
              </a:lnSpc>
              <a:spcBef>
                <a:spcPct val="0"/>
              </a:spcBef>
              <a:defRPr/>
            </a:pPr>
            <a:r>
              <a:rPr lang="en-US" altLang="ja-JP" sz="788" b="1" dirty="0">
                <a:solidFill>
                  <a:srgbClr val="0065AE"/>
                </a:solidFill>
                <a:latin typeface="メイリオ" pitchFamily="50" charset="-128"/>
                <a:ea typeface="メイリオ" pitchFamily="50" charset="-128"/>
                <a:cs typeface="メイリオ" pitchFamily="50" charset="-128"/>
              </a:rPr>
              <a:t>Oracle </a:t>
            </a:r>
            <a:r>
              <a:rPr lang="en-US" altLang="ja-JP" sz="788" b="1" dirty="0" err="1">
                <a:solidFill>
                  <a:srgbClr val="0065AE"/>
                </a:solidFill>
                <a:latin typeface="メイリオ" pitchFamily="50" charset="-128"/>
                <a:ea typeface="メイリオ" pitchFamily="50" charset="-128"/>
                <a:cs typeface="メイリオ" pitchFamily="50" charset="-128"/>
              </a:rPr>
              <a:t>Weblogic</a:t>
            </a:r>
            <a:r>
              <a:rPr lang="en-US" altLang="ja-JP" sz="788" b="1" dirty="0">
                <a:solidFill>
                  <a:srgbClr val="0065AE"/>
                </a:solidFill>
                <a:latin typeface="メイリオ" pitchFamily="50" charset="-128"/>
                <a:ea typeface="メイリオ" pitchFamily="50" charset="-128"/>
                <a:cs typeface="メイリオ" pitchFamily="50" charset="-128"/>
              </a:rPr>
              <a:t> Server</a:t>
            </a:r>
          </a:p>
          <a:p>
            <a:pPr>
              <a:lnSpc>
                <a:spcPct val="150000"/>
              </a:lnSpc>
              <a:spcBef>
                <a:spcPct val="0"/>
              </a:spcBef>
              <a:defRPr/>
            </a:pPr>
            <a:r>
              <a:rPr lang="en-US" altLang="ja-JP" sz="788" b="1" dirty="0">
                <a:solidFill>
                  <a:srgbClr val="0065AE"/>
                </a:solidFill>
                <a:latin typeface="メイリオ" pitchFamily="50" charset="-128"/>
                <a:ea typeface="メイリオ" pitchFamily="50" charset="-128"/>
                <a:cs typeface="メイリオ" pitchFamily="50" charset="-128"/>
              </a:rPr>
              <a:t>Apache Tomcat</a:t>
            </a:r>
          </a:p>
          <a:p>
            <a:pPr>
              <a:lnSpc>
                <a:spcPct val="150000"/>
              </a:lnSpc>
              <a:spcBef>
                <a:spcPct val="0"/>
              </a:spcBef>
              <a:defRPr/>
            </a:pPr>
            <a:r>
              <a:rPr lang="en-US" altLang="ja-JP" sz="788" b="1" dirty="0">
                <a:solidFill>
                  <a:srgbClr val="0065AE"/>
                </a:solidFill>
                <a:latin typeface="メイリオ" pitchFamily="50" charset="-128"/>
                <a:ea typeface="メイリオ" pitchFamily="50" charset="-128"/>
                <a:cs typeface="メイリオ" pitchFamily="50" charset="-128"/>
              </a:rPr>
              <a:t>Windows </a:t>
            </a:r>
            <a:r>
              <a:rPr lang="ja-JP" altLang="en-US" sz="788" b="1" dirty="0">
                <a:solidFill>
                  <a:srgbClr val="0065AE"/>
                </a:solidFill>
                <a:latin typeface="メイリオ" pitchFamily="50" charset="-128"/>
                <a:ea typeface="メイリオ" pitchFamily="50" charset="-128"/>
                <a:cs typeface="メイリオ" pitchFamily="50" charset="-128"/>
              </a:rPr>
              <a:t>　</a:t>
            </a:r>
            <a:endParaRPr lang="en-US" altLang="ja-JP" sz="788" b="1" dirty="0">
              <a:solidFill>
                <a:srgbClr val="0065AE"/>
              </a:solidFill>
              <a:latin typeface="メイリオ" pitchFamily="50" charset="-128"/>
              <a:ea typeface="メイリオ" pitchFamily="50" charset="-128"/>
              <a:cs typeface="メイリオ" pitchFamily="50" charset="-128"/>
            </a:endParaRPr>
          </a:p>
        </p:txBody>
      </p:sp>
      <p:sp>
        <p:nvSpPr>
          <p:cNvPr id="26" name="Freeform 364"/>
          <p:cNvSpPr>
            <a:spLocks noEditPoints="1"/>
          </p:cNvSpPr>
          <p:nvPr/>
        </p:nvSpPr>
        <p:spPr bwMode="auto">
          <a:xfrm>
            <a:off x="541445" y="2023627"/>
            <a:ext cx="313526" cy="389380"/>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pPr>
              <a:defRPr/>
            </a:pPr>
            <a:endParaRPr lang="ja-JP" altLang="en-US" sz="1350">
              <a:solidFill>
                <a:prstClr val="black"/>
              </a:solidFill>
              <a:latin typeface="メイリオ"/>
              <a:ea typeface="メイリオ"/>
            </a:endParaRPr>
          </a:p>
        </p:txBody>
      </p:sp>
      <p:sp>
        <p:nvSpPr>
          <p:cNvPr id="28" name="角丸四角形 27"/>
          <p:cNvSpPr/>
          <p:nvPr/>
        </p:nvSpPr>
        <p:spPr>
          <a:xfrm>
            <a:off x="3166005" y="584221"/>
            <a:ext cx="1694027" cy="415276"/>
          </a:xfrm>
          <a:prstGeom prst="roundRect">
            <a:avLst/>
          </a:prstGeom>
          <a:solidFill>
            <a:schemeClr val="accent3"/>
          </a:solidFill>
          <a:ln>
            <a:solidFill>
              <a:schemeClr val="accent3"/>
            </a:solidFill>
          </a:ln>
        </p:spPr>
        <p:style>
          <a:lnRef idx="2">
            <a:schemeClr val="accent4"/>
          </a:lnRef>
          <a:fillRef idx="1">
            <a:schemeClr val="lt1"/>
          </a:fillRef>
          <a:effectRef idx="0">
            <a:schemeClr val="accent4"/>
          </a:effectRef>
          <a:fontRef idx="minor">
            <a:schemeClr val="dk1"/>
          </a:fontRef>
        </p:style>
        <p:txBody>
          <a:bodyPr rtlCol="0" anchor="ctr"/>
          <a:lstStyle/>
          <a:p>
            <a:pPr algn="ctr">
              <a:spcBef>
                <a:spcPct val="0"/>
              </a:spcBef>
              <a:defRPr/>
            </a:pPr>
            <a:r>
              <a:rPr lang="en-US" altLang="ja-JP" sz="800" b="1" dirty="0" err="1">
                <a:solidFill>
                  <a:srgbClr val="FFFFFF"/>
                </a:solidFill>
                <a:latin typeface="メイリオ" pitchFamily="50" charset="-128"/>
                <a:ea typeface="メイリオ" pitchFamily="50" charset="-128"/>
                <a:cs typeface="メイリオ" pitchFamily="50" charset="-128"/>
              </a:rPr>
              <a:t>SuperStream</a:t>
            </a:r>
            <a:r>
              <a:rPr lang="en-US" altLang="ja-JP" sz="800" b="1" dirty="0">
                <a:solidFill>
                  <a:srgbClr val="FFFFFF"/>
                </a:solidFill>
                <a:latin typeface="メイリオ" pitchFamily="50" charset="-128"/>
                <a:ea typeface="メイリオ" pitchFamily="50" charset="-128"/>
                <a:cs typeface="メイリオ" pitchFamily="50" charset="-128"/>
              </a:rPr>
              <a:t>-NX field/HR</a:t>
            </a:r>
          </a:p>
          <a:p>
            <a:pPr algn="ctr">
              <a:spcBef>
                <a:spcPct val="0"/>
              </a:spcBef>
              <a:defRPr/>
            </a:pPr>
            <a:r>
              <a:rPr lang="ja-JP" altLang="en-US" sz="800" b="1" dirty="0">
                <a:solidFill>
                  <a:srgbClr val="FFFFFF"/>
                </a:solidFill>
                <a:latin typeface="メイリオ" pitchFamily="50" charset="-128"/>
                <a:ea typeface="メイリオ" pitchFamily="50" charset="-128"/>
                <a:cs typeface="メイリオ" pitchFamily="50" charset="-128"/>
              </a:rPr>
              <a:t>人事諸届・照会</a:t>
            </a:r>
          </a:p>
        </p:txBody>
      </p:sp>
      <p:grpSp>
        <p:nvGrpSpPr>
          <p:cNvPr id="30" name="グループ化 525"/>
          <p:cNvGrpSpPr/>
          <p:nvPr/>
        </p:nvGrpSpPr>
        <p:grpSpPr>
          <a:xfrm>
            <a:off x="825795" y="2871865"/>
            <a:ext cx="430033" cy="430033"/>
            <a:chOff x="3784104" y="1923678"/>
            <a:chExt cx="381000" cy="381000"/>
          </a:xfrm>
          <a:solidFill>
            <a:schemeClr val="tx2"/>
          </a:solidFill>
        </p:grpSpPr>
        <p:sp>
          <p:nvSpPr>
            <p:cNvPr id="31"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784">
                <a:defRPr/>
              </a:pPr>
              <a:endParaRPr kumimoji="0" lang="ja-JP" altLang="en-US" sz="1050" kern="0">
                <a:solidFill>
                  <a:srgbClr val="54C2F0"/>
                </a:solidFill>
                <a:latin typeface="メイリオ"/>
                <a:ea typeface="メイリオ"/>
              </a:endParaRPr>
            </a:p>
          </p:txBody>
        </p:sp>
        <p:sp>
          <p:nvSpPr>
            <p:cNvPr id="32"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784">
                <a:defRPr/>
              </a:pPr>
              <a:endParaRPr kumimoji="0" lang="ja-JP" altLang="en-US" sz="1050" kern="0">
                <a:solidFill>
                  <a:srgbClr val="54C2F0"/>
                </a:solidFill>
                <a:latin typeface="メイリオ"/>
                <a:ea typeface="メイリオ"/>
              </a:endParaRPr>
            </a:p>
          </p:txBody>
        </p:sp>
      </p:grpSp>
      <p:sp>
        <p:nvSpPr>
          <p:cNvPr id="33" name="テキスト ボックス 32"/>
          <p:cNvSpPr txBox="1"/>
          <p:nvPr/>
        </p:nvSpPr>
        <p:spPr>
          <a:xfrm>
            <a:off x="7309223" y="1442181"/>
            <a:ext cx="728189" cy="728189"/>
          </a:xfrm>
          <a:prstGeom prst="rect">
            <a:avLst/>
          </a:prstGeom>
        </p:spPr>
        <p:txBody>
          <a:bodyPr wrap="none" lIns="0" tIns="0" rIns="0" bIns="0" rtlCol="0" anchor="t" anchorCtr="0">
            <a:normAutofit/>
          </a:bodyPr>
          <a:lstStyle/>
          <a:p>
            <a:pPr>
              <a:lnSpc>
                <a:spcPts val="2100"/>
              </a:lnSpc>
              <a:spcBef>
                <a:spcPct val="0"/>
              </a:spcBef>
              <a:defRPr/>
            </a:pPr>
            <a:endParaRPr lang="ja-JP" altLang="en-US" sz="1350">
              <a:solidFill>
                <a:prstClr val="black"/>
              </a:solidFill>
              <a:latin typeface="HGP創英角ｺﾞｼｯｸUB"/>
              <a:ea typeface="HGP創英角ｺﾞｼｯｸUB"/>
            </a:endParaRPr>
          </a:p>
        </p:txBody>
      </p:sp>
      <p:sp>
        <p:nvSpPr>
          <p:cNvPr id="34" name="Freeform 447"/>
          <p:cNvSpPr>
            <a:spLocks noEditPoints="1"/>
          </p:cNvSpPr>
          <p:nvPr/>
        </p:nvSpPr>
        <p:spPr bwMode="auto">
          <a:xfrm>
            <a:off x="8041330" y="1899154"/>
            <a:ext cx="321971" cy="461489"/>
          </a:xfrm>
          <a:custGeom>
            <a:avLst/>
            <a:gdLst>
              <a:gd name="T0" fmla="*/ 537 w 697"/>
              <a:gd name="T1" fmla="*/ 649 h 890"/>
              <a:gd name="T2" fmla="*/ 461 w 697"/>
              <a:gd name="T3" fmla="*/ 691 h 890"/>
              <a:gd name="T4" fmla="*/ 336 w 697"/>
              <a:gd name="T5" fmla="*/ 172 h 890"/>
              <a:gd name="T6" fmla="*/ 342 w 697"/>
              <a:gd name="T7" fmla="*/ 157 h 890"/>
              <a:gd name="T8" fmla="*/ 356 w 697"/>
              <a:gd name="T9" fmla="*/ 151 h 890"/>
              <a:gd name="T10" fmla="*/ 368 w 697"/>
              <a:gd name="T11" fmla="*/ 154 h 890"/>
              <a:gd name="T12" fmla="*/ 377 w 697"/>
              <a:gd name="T13" fmla="*/ 168 h 890"/>
              <a:gd name="T14" fmla="*/ 375 w 697"/>
              <a:gd name="T15" fmla="*/ 180 h 890"/>
              <a:gd name="T16" fmla="*/ 365 w 697"/>
              <a:gd name="T17" fmla="*/ 190 h 890"/>
              <a:gd name="T18" fmla="*/ 353 w 697"/>
              <a:gd name="T19" fmla="*/ 192 h 890"/>
              <a:gd name="T20" fmla="*/ 339 w 697"/>
              <a:gd name="T21" fmla="*/ 183 h 890"/>
              <a:gd name="T22" fmla="*/ 336 w 697"/>
              <a:gd name="T23" fmla="*/ 172 h 890"/>
              <a:gd name="T24" fmla="*/ 473 w 697"/>
              <a:gd name="T25" fmla="*/ 164 h 890"/>
              <a:gd name="T26" fmla="*/ 483 w 697"/>
              <a:gd name="T27" fmla="*/ 153 h 890"/>
              <a:gd name="T28" fmla="*/ 495 w 697"/>
              <a:gd name="T29" fmla="*/ 152 h 890"/>
              <a:gd name="T30" fmla="*/ 509 w 697"/>
              <a:gd name="T31" fmla="*/ 160 h 890"/>
              <a:gd name="T32" fmla="*/ 512 w 697"/>
              <a:gd name="T33" fmla="*/ 172 h 890"/>
              <a:gd name="T34" fmla="*/ 506 w 697"/>
              <a:gd name="T35" fmla="*/ 187 h 890"/>
              <a:gd name="T36" fmla="*/ 492 w 697"/>
              <a:gd name="T37" fmla="*/ 193 h 890"/>
              <a:gd name="T38" fmla="*/ 480 w 697"/>
              <a:gd name="T39" fmla="*/ 189 h 890"/>
              <a:gd name="T40" fmla="*/ 471 w 697"/>
              <a:gd name="T41" fmla="*/ 176 h 890"/>
              <a:gd name="T42" fmla="*/ 161 w 697"/>
              <a:gd name="T43" fmla="*/ 544 h 890"/>
              <a:gd name="T44" fmla="*/ 512 w 697"/>
              <a:gd name="T45" fmla="*/ 504 h 890"/>
              <a:gd name="T46" fmla="*/ 512 w 697"/>
              <a:gd name="T47" fmla="*/ 504 h 890"/>
              <a:gd name="T48" fmla="*/ 617 w 697"/>
              <a:gd name="T49" fmla="*/ 62 h 890"/>
              <a:gd name="T50" fmla="*/ 438 w 697"/>
              <a:gd name="T51" fmla="*/ 183 h 890"/>
              <a:gd name="T52" fmla="*/ 461 w 697"/>
              <a:gd name="T53" fmla="*/ 217 h 890"/>
              <a:gd name="T54" fmla="*/ 492 w 697"/>
              <a:gd name="T55" fmla="*/ 226 h 890"/>
              <a:gd name="T56" fmla="*/ 530 w 697"/>
              <a:gd name="T57" fmla="*/ 211 h 890"/>
              <a:gd name="T58" fmla="*/ 546 w 697"/>
              <a:gd name="T59" fmla="*/ 172 h 890"/>
              <a:gd name="T60" fmla="*/ 536 w 697"/>
              <a:gd name="T61" fmla="*/ 141 h 890"/>
              <a:gd name="T62" fmla="*/ 503 w 697"/>
              <a:gd name="T63" fmla="*/ 118 h 890"/>
              <a:gd name="T64" fmla="*/ 470 w 697"/>
              <a:gd name="T65" fmla="*/ 121 h 890"/>
              <a:gd name="T66" fmla="*/ 441 w 697"/>
              <a:gd name="T67" fmla="*/ 151 h 890"/>
              <a:gd name="T68" fmla="*/ 302 w 697"/>
              <a:gd name="T69" fmla="*/ 172 h 890"/>
              <a:gd name="T70" fmla="*/ 312 w 697"/>
              <a:gd name="T71" fmla="*/ 202 h 890"/>
              <a:gd name="T72" fmla="*/ 345 w 697"/>
              <a:gd name="T73" fmla="*/ 225 h 890"/>
              <a:gd name="T74" fmla="*/ 378 w 697"/>
              <a:gd name="T75" fmla="*/ 223 h 890"/>
              <a:gd name="T76" fmla="*/ 407 w 697"/>
              <a:gd name="T77" fmla="*/ 193 h 890"/>
              <a:gd name="T78" fmla="*/ 410 w 697"/>
              <a:gd name="T79" fmla="*/ 160 h 890"/>
              <a:gd name="T80" fmla="*/ 387 w 697"/>
              <a:gd name="T81" fmla="*/ 127 h 890"/>
              <a:gd name="T82" fmla="*/ 356 w 697"/>
              <a:gd name="T83" fmla="*/ 117 h 890"/>
              <a:gd name="T84" fmla="*/ 318 w 697"/>
              <a:gd name="T85" fmla="*/ 133 h 890"/>
              <a:gd name="T86" fmla="*/ 302 w 697"/>
              <a:gd name="T87" fmla="*/ 172 h 890"/>
              <a:gd name="T88" fmla="*/ 127 w 697"/>
              <a:gd name="T89" fmla="*/ 747 h 890"/>
              <a:gd name="T90" fmla="*/ 127 w 697"/>
              <a:gd name="T91" fmla="*/ 447 h 890"/>
              <a:gd name="T92" fmla="*/ 572 w 697"/>
              <a:gd name="T93" fmla="*/ 276 h 890"/>
              <a:gd name="T94" fmla="*/ 572 w 697"/>
              <a:gd name="T95" fmla="*/ 276 h 890"/>
              <a:gd name="T96" fmla="*/ 537 w 697"/>
              <a:gd name="T97" fmla="*/ 309 h 890"/>
              <a:gd name="T98" fmla="*/ 461 w 697"/>
              <a:gd name="T99" fmla="*/ 349 h 890"/>
              <a:gd name="T100" fmla="*/ 17 w 697"/>
              <a:gd name="T101" fmla="*/ 0 h 890"/>
              <a:gd name="T102" fmla="*/ 1 w 697"/>
              <a:gd name="T103" fmla="*/ 9 h 890"/>
              <a:gd name="T104" fmla="*/ 1 w 697"/>
              <a:gd name="T105" fmla="*/ 880 h 890"/>
              <a:gd name="T106" fmla="*/ 680 w 697"/>
              <a:gd name="T107" fmla="*/ 890 h 890"/>
              <a:gd name="T108" fmla="*/ 696 w 697"/>
              <a:gd name="T109" fmla="*/ 880 h 890"/>
              <a:gd name="T110" fmla="*/ 696 w 697"/>
              <a:gd name="T111" fmla="*/ 9 h 890"/>
              <a:gd name="T112" fmla="*/ 680 w 697"/>
              <a:gd name="T113" fmla="*/ 0 h 890"/>
              <a:gd name="T114" fmla="*/ 663 w 697"/>
              <a:gd name="T115" fmla="*/ 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7" h="890">
                <a:moveTo>
                  <a:pt x="537" y="714"/>
                </a:moveTo>
                <a:lnTo>
                  <a:pt x="161" y="714"/>
                </a:lnTo>
                <a:lnTo>
                  <a:pt x="161" y="649"/>
                </a:lnTo>
                <a:lnTo>
                  <a:pt x="537" y="649"/>
                </a:lnTo>
                <a:lnTo>
                  <a:pt x="537" y="714"/>
                </a:lnTo>
                <a:close/>
                <a:moveTo>
                  <a:pt x="512" y="673"/>
                </a:moveTo>
                <a:lnTo>
                  <a:pt x="461" y="673"/>
                </a:lnTo>
                <a:lnTo>
                  <a:pt x="461" y="691"/>
                </a:lnTo>
                <a:lnTo>
                  <a:pt x="512" y="691"/>
                </a:lnTo>
                <a:lnTo>
                  <a:pt x="512" y="673"/>
                </a:lnTo>
                <a:close/>
                <a:moveTo>
                  <a:pt x="336" y="172"/>
                </a:moveTo>
                <a:lnTo>
                  <a:pt x="336" y="172"/>
                </a:lnTo>
                <a:lnTo>
                  <a:pt x="336" y="168"/>
                </a:lnTo>
                <a:lnTo>
                  <a:pt x="337" y="164"/>
                </a:lnTo>
                <a:lnTo>
                  <a:pt x="339" y="160"/>
                </a:lnTo>
                <a:lnTo>
                  <a:pt x="342" y="157"/>
                </a:lnTo>
                <a:lnTo>
                  <a:pt x="345" y="154"/>
                </a:lnTo>
                <a:lnTo>
                  <a:pt x="349" y="153"/>
                </a:lnTo>
                <a:lnTo>
                  <a:pt x="353" y="152"/>
                </a:lnTo>
                <a:lnTo>
                  <a:pt x="356" y="151"/>
                </a:lnTo>
                <a:lnTo>
                  <a:pt x="356" y="151"/>
                </a:lnTo>
                <a:lnTo>
                  <a:pt x="361" y="152"/>
                </a:lnTo>
                <a:lnTo>
                  <a:pt x="365" y="153"/>
                </a:lnTo>
                <a:lnTo>
                  <a:pt x="368" y="154"/>
                </a:lnTo>
                <a:lnTo>
                  <a:pt x="372" y="157"/>
                </a:lnTo>
                <a:lnTo>
                  <a:pt x="374" y="160"/>
                </a:lnTo>
                <a:lnTo>
                  <a:pt x="375" y="164"/>
                </a:lnTo>
                <a:lnTo>
                  <a:pt x="377" y="168"/>
                </a:lnTo>
                <a:lnTo>
                  <a:pt x="378" y="172"/>
                </a:lnTo>
                <a:lnTo>
                  <a:pt x="378" y="172"/>
                </a:lnTo>
                <a:lnTo>
                  <a:pt x="377" y="176"/>
                </a:lnTo>
                <a:lnTo>
                  <a:pt x="375" y="180"/>
                </a:lnTo>
                <a:lnTo>
                  <a:pt x="374" y="183"/>
                </a:lnTo>
                <a:lnTo>
                  <a:pt x="372" y="187"/>
                </a:lnTo>
                <a:lnTo>
                  <a:pt x="368" y="189"/>
                </a:lnTo>
                <a:lnTo>
                  <a:pt x="365" y="190"/>
                </a:lnTo>
                <a:lnTo>
                  <a:pt x="361" y="192"/>
                </a:lnTo>
                <a:lnTo>
                  <a:pt x="356" y="193"/>
                </a:lnTo>
                <a:lnTo>
                  <a:pt x="356" y="193"/>
                </a:lnTo>
                <a:lnTo>
                  <a:pt x="353" y="192"/>
                </a:lnTo>
                <a:lnTo>
                  <a:pt x="349" y="190"/>
                </a:lnTo>
                <a:lnTo>
                  <a:pt x="345" y="189"/>
                </a:lnTo>
                <a:lnTo>
                  <a:pt x="342" y="187"/>
                </a:lnTo>
                <a:lnTo>
                  <a:pt x="339" y="183"/>
                </a:lnTo>
                <a:lnTo>
                  <a:pt x="337" y="180"/>
                </a:lnTo>
                <a:lnTo>
                  <a:pt x="336" y="176"/>
                </a:lnTo>
                <a:lnTo>
                  <a:pt x="336" y="172"/>
                </a:lnTo>
                <a:lnTo>
                  <a:pt x="336" y="172"/>
                </a:lnTo>
                <a:close/>
                <a:moveTo>
                  <a:pt x="470" y="172"/>
                </a:moveTo>
                <a:lnTo>
                  <a:pt x="470" y="172"/>
                </a:lnTo>
                <a:lnTo>
                  <a:pt x="471" y="168"/>
                </a:lnTo>
                <a:lnTo>
                  <a:pt x="473" y="164"/>
                </a:lnTo>
                <a:lnTo>
                  <a:pt x="474" y="160"/>
                </a:lnTo>
                <a:lnTo>
                  <a:pt x="476" y="157"/>
                </a:lnTo>
                <a:lnTo>
                  <a:pt x="480" y="154"/>
                </a:lnTo>
                <a:lnTo>
                  <a:pt x="483" y="153"/>
                </a:lnTo>
                <a:lnTo>
                  <a:pt x="487" y="152"/>
                </a:lnTo>
                <a:lnTo>
                  <a:pt x="492" y="151"/>
                </a:lnTo>
                <a:lnTo>
                  <a:pt x="492" y="151"/>
                </a:lnTo>
                <a:lnTo>
                  <a:pt x="495" y="152"/>
                </a:lnTo>
                <a:lnTo>
                  <a:pt x="499" y="153"/>
                </a:lnTo>
                <a:lnTo>
                  <a:pt x="503" y="154"/>
                </a:lnTo>
                <a:lnTo>
                  <a:pt x="506" y="157"/>
                </a:lnTo>
                <a:lnTo>
                  <a:pt x="509" y="160"/>
                </a:lnTo>
                <a:lnTo>
                  <a:pt x="511" y="164"/>
                </a:lnTo>
                <a:lnTo>
                  <a:pt x="512" y="168"/>
                </a:lnTo>
                <a:lnTo>
                  <a:pt x="512" y="172"/>
                </a:lnTo>
                <a:lnTo>
                  <a:pt x="512" y="172"/>
                </a:lnTo>
                <a:lnTo>
                  <a:pt x="512" y="176"/>
                </a:lnTo>
                <a:lnTo>
                  <a:pt x="511" y="180"/>
                </a:lnTo>
                <a:lnTo>
                  <a:pt x="509" y="183"/>
                </a:lnTo>
                <a:lnTo>
                  <a:pt x="506" y="187"/>
                </a:lnTo>
                <a:lnTo>
                  <a:pt x="503" y="189"/>
                </a:lnTo>
                <a:lnTo>
                  <a:pt x="499" y="190"/>
                </a:lnTo>
                <a:lnTo>
                  <a:pt x="495" y="192"/>
                </a:lnTo>
                <a:lnTo>
                  <a:pt x="492" y="193"/>
                </a:lnTo>
                <a:lnTo>
                  <a:pt x="492" y="193"/>
                </a:lnTo>
                <a:lnTo>
                  <a:pt x="487" y="192"/>
                </a:lnTo>
                <a:lnTo>
                  <a:pt x="483" y="190"/>
                </a:lnTo>
                <a:lnTo>
                  <a:pt x="480" y="189"/>
                </a:lnTo>
                <a:lnTo>
                  <a:pt x="476" y="187"/>
                </a:lnTo>
                <a:lnTo>
                  <a:pt x="474" y="183"/>
                </a:lnTo>
                <a:lnTo>
                  <a:pt x="473" y="180"/>
                </a:lnTo>
                <a:lnTo>
                  <a:pt x="471" y="176"/>
                </a:lnTo>
                <a:lnTo>
                  <a:pt x="470" y="172"/>
                </a:lnTo>
                <a:lnTo>
                  <a:pt x="470" y="172"/>
                </a:lnTo>
                <a:close/>
                <a:moveTo>
                  <a:pt x="537" y="544"/>
                </a:moveTo>
                <a:lnTo>
                  <a:pt x="161" y="544"/>
                </a:lnTo>
                <a:lnTo>
                  <a:pt x="161" y="481"/>
                </a:lnTo>
                <a:lnTo>
                  <a:pt x="537" y="481"/>
                </a:lnTo>
                <a:lnTo>
                  <a:pt x="537" y="544"/>
                </a:lnTo>
                <a:close/>
                <a:moveTo>
                  <a:pt x="512" y="504"/>
                </a:moveTo>
                <a:lnTo>
                  <a:pt x="461" y="504"/>
                </a:lnTo>
                <a:lnTo>
                  <a:pt x="461" y="522"/>
                </a:lnTo>
                <a:lnTo>
                  <a:pt x="512" y="522"/>
                </a:lnTo>
                <a:lnTo>
                  <a:pt x="512" y="504"/>
                </a:lnTo>
                <a:close/>
                <a:moveTo>
                  <a:pt x="617" y="819"/>
                </a:moveTo>
                <a:lnTo>
                  <a:pt x="77" y="819"/>
                </a:lnTo>
                <a:lnTo>
                  <a:pt x="77" y="62"/>
                </a:lnTo>
                <a:lnTo>
                  <a:pt x="617" y="62"/>
                </a:lnTo>
                <a:lnTo>
                  <a:pt x="617" y="819"/>
                </a:lnTo>
                <a:close/>
                <a:moveTo>
                  <a:pt x="437" y="172"/>
                </a:moveTo>
                <a:lnTo>
                  <a:pt x="437" y="172"/>
                </a:lnTo>
                <a:lnTo>
                  <a:pt x="438" y="183"/>
                </a:lnTo>
                <a:lnTo>
                  <a:pt x="441" y="193"/>
                </a:lnTo>
                <a:lnTo>
                  <a:pt x="446" y="202"/>
                </a:lnTo>
                <a:lnTo>
                  <a:pt x="453" y="211"/>
                </a:lnTo>
                <a:lnTo>
                  <a:pt x="461" y="217"/>
                </a:lnTo>
                <a:lnTo>
                  <a:pt x="470" y="223"/>
                </a:lnTo>
                <a:lnTo>
                  <a:pt x="481" y="225"/>
                </a:lnTo>
                <a:lnTo>
                  <a:pt x="492" y="226"/>
                </a:lnTo>
                <a:lnTo>
                  <a:pt x="492" y="226"/>
                </a:lnTo>
                <a:lnTo>
                  <a:pt x="503" y="225"/>
                </a:lnTo>
                <a:lnTo>
                  <a:pt x="512" y="223"/>
                </a:lnTo>
                <a:lnTo>
                  <a:pt x="522" y="217"/>
                </a:lnTo>
                <a:lnTo>
                  <a:pt x="530" y="211"/>
                </a:lnTo>
                <a:lnTo>
                  <a:pt x="536" y="202"/>
                </a:lnTo>
                <a:lnTo>
                  <a:pt x="542" y="193"/>
                </a:lnTo>
                <a:lnTo>
                  <a:pt x="545" y="183"/>
                </a:lnTo>
                <a:lnTo>
                  <a:pt x="546" y="172"/>
                </a:lnTo>
                <a:lnTo>
                  <a:pt x="546" y="172"/>
                </a:lnTo>
                <a:lnTo>
                  <a:pt x="545" y="160"/>
                </a:lnTo>
                <a:lnTo>
                  <a:pt x="542" y="151"/>
                </a:lnTo>
                <a:lnTo>
                  <a:pt x="536" y="141"/>
                </a:lnTo>
                <a:lnTo>
                  <a:pt x="530" y="133"/>
                </a:lnTo>
                <a:lnTo>
                  <a:pt x="522" y="127"/>
                </a:lnTo>
                <a:lnTo>
                  <a:pt x="512" y="121"/>
                </a:lnTo>
                <a:lnTo>
                  <a:pt x="503" y="118"/>
                </a:lnTo>
                <a:lnTo>
                  <a:pt x="492" y="117"/>
                </a:lnTo>
                <a:lnTo>
                  <a:pt x="492" y="117"/>
                </a:lnTo>
                <a:lnTo>
                  <a:pt x="481" y="118"/>
                </a:lnTo>
                <a:lnTo>
                  <a:pt x="470" y="121"/>
                </a:lnTo>
                <a:lnTo>
                  <a:pt x="461" y="127"/>
                </a:lnTo>
                <a:lnTo>
                  <a:pt x="453" y="133"/>
                </a:lnTo>
                <a:lnTo>
                  <a:pt x="446" y="141"/>
                </a:lnTo>
                <a:lnTo>
                  <a:pt x="441" y="151"/>
                </a:lnTo>
                <a:lnTo>
                  <a:pt x="438" y="160"/>
                </a:lnTo>
                <a:lnTo>
                  <a:pt x="437" y="172"/>
                </a:lnTo>
                <a:lnTo>
                  <a:pt x="437" y="172"/>
                </a:lnTo>
                <a:close/>
                <a:moveTo>
                  <a:pt x="302" y="172"/>
                </a:moveTo>
                <a:lnTo>
                  <a:pt x="302" y="172"/>
                </a:lnTo>
                <a:lnTo>
                  <a:pt x="303" y="183"/>
                </a:lnTo>
                <a:lnTo>
                  <a:pt x="306" y="193"/>
                </a:lnTo>
                <a:lnTo>
                  <a:pt x="312" y="202"/>
                </a:lnTo>
                <a:lnTo>
                  <a:pt x="318" y="211"/>
                </a:lnTo>
                <a:lnTo>
                  <a:pt x="326" y="217"/>
                </a:lnTo>
                <a:lnTo>
                  <a:pt x="336" y="223"/>
                </a:lnTo>
                <a:lnTo>
                  <a:pt x="345" y="225"/>
                </a:lnTo>
                <a:lnTo>
                  <a:pt x="356" y="226"/>
                </a:lnTo>
                <a:lnTo>
                  <a:pt x="356" y="226"/>
                </a:lnTo>
                <a:lnTo>
                  <a:pt x="368" y="225"/>
                </a:lnTo>
                <a:lnTo>
                  <a:pt x="378" y="223"/>
                </a:lnTo>
                <a:lnTo>
                  <a:pt x="387" y="217"/>
                </a:lnTo>
                <a:lnTo>
                  <a:pt x="396" y="211"/>
                </a:lnTo>
                <a:lnTo>
                  <a:pt x="402" y="202"/>
                </a:lnTo>
                <a:lnTo>
                  <a:pt x="407" y="193"/>
                </a:lnTo>
                <a:lnTo>
                  <a:pt x="410" y="183"/>
                </a:lnTo>
                <a:lnTo>
                  <a:pt x="411" y="172"/>
                </a:lnTo>
                <a:lnTo>
                  <a:pt x="411" y="172"/>
                </a:lnTo>
                <a:lnTo>
                  <a:pt x="410" y="160"/>
                </a:lnTo>
                <a:lnTo>
                  <a:pt x="407" y="151"/>
                </a:lnTo>
                <a:lnTo>
                  <a:pt x="402" y="141"/>
                </a:lnTo>
                <a:lnTo>
                  <a:pt x="396" y="133"/>
                </a:lnTo>
                <a:lnTo>
                  <a:pt x="387" y="127"/>
                </a:lnTo>
                <a:lnTo>
                  <a:pt x="378" y="121"/>
                </a:lnTo>
                <a:lnTo>
                  <a:pt x="368" y="118"/>
                </a:lnTo>
                <a:lnTo>
                  <a:pt x="356" y="117"/>
                </a:lnTo>
                <a:lnTo>
                  <a:pt x="356" y="117"/>
                </a:lnTo>
                <a:lnTo>
                  <a:pt x="345" y="118"/>
                </a:lnTo>
                <a:lnTo>
                  <a:pt x="336" y="121"/>
                </a:lnTo>
                <a:lnTo>
                  <a:pt x="326" y="127"/>
                </a:lnTo>
                <a:lnTo>
                  <a:pt x="318" y="133"/>
                </a:lnTo>
                <a:lnTo>
                  <a:pt x="312" y="141"/>
                </a:lnTo>
                <a:lnTo>
                  <a:pt x="306" y="151"/>
                </a:lnTo>
                <a:lnTo>
                  <a:pt x="303" y="160"/>
                </a:lnTo>
                <a:lnTo>
                  <a:pt x="302" y="172"/>
                </a:lnTo>
                <a:lnTo>
                  <a:pt x="302" y="172"/>
                </a:lnTo>
                <a:close/>
                <a:moveTo>
                  <a:pt x="572" y="615"/>
                </a:moveTo>
                <a:lnTo>
                  <a:pt x="127" y="615"/>
                </a:lnTo>
                <a:lnTo>
                  <a:pt x="127" y="747"/>
                </a:lnTo>
                <a:lnTo>
                  <a:pt x="572" y="747"/>
                </a:lnTo>
                <a:lnTo>
                  <a:pt x="572" y="615"/>
                </a:lnTo>
                <a:close/>
                <a:moveTo>
                  <a:pt x="572" y="447"/>
                </a:moveTo>
                <a:lnTo>
                  <a:pt x="127" y="447"/>
                </a:lnTo>
                <a:lnTo>
                  <a:pt x="127" y="579"/>
                </a:lnTo>
                <a:lnTo>
                  <a:pt x="572" y="579"/>
                </a:lnTo>
                <a:lnTo>
                  <a:pt x="572" y="447"/>
                </a:lnTo>
                <a:close/>
                <a:moveTo>
                  <a:pt x="572" y="276"/>
                </a:moveTo>
                <a:lnTo>
                  <a:pt x="127" y="276"/>
                </a:lnTo>
                <a:lnTo>
                  <a:pt x="127" y="408"/>
                </a:lnTo>
                <a:lnTo>
                  <a:pt x="572" y="408"/>
                </a:lnTo>
                <a:lnTo>
                  <a:pt x="572" y="276"/>
                </a:lnTo>
                <a:close/>
                <a:moveTo>
                  <a:pt x="537" y="374"/>
                </a:moveTo>
                <a:lnTo>
                  <a:pt x="161" y="374"/>
                </a:lnTo>
                <a:lnTo>
                  <a:pt x="161" y="309"/>
                </a:lnTo>
                <a:lnTo>
                  <a:pt x="537" y="309"/>
                </a:lnTo>
                <a:lnTo>
                  <a:pt x="537" y="374"/>
                </a:lnTo>
                <a:close/>
                <a:moveTo>
                  <a:pt x="512" y="331"/>
                </a:moveTo>
                <a:lnTo>
                  <a:pt x="461" y="331"/>
                </a:lnTo>
                <a:lnTo>
                  <a:pt x="461" y="349"/>
                </a:lnTo>
                <a:lnTo>
                  <a:pt x="512" y="349"/>
                </a:lnTo>
                <a:lnTo>
                  <a:pt x="512" y="331"/>
                </a:lnTo>
                <a:close/>
                <a:moveTo>
                  <a:pt x="680" y="0"/>
                </a:moveTo>
                <a:lnTo>
                  <a:pt x="17" y="0"/>
                </a:lnTo>
                <a:lnTo>
                  <a:pt x="17" y="0"/>
                </a:lnTo>
                <a:lnTo>
                  <a:pt x="11" y="1"/>
                </a:lnTo>
                <a:lnTo>
                  <a:pt x="5" y="4"/>
                </a:lnTo>
                <a:lnTo>
                  <a:pt x="1" y="9"/>
                </a:lnTo>
                <a:lnTo>
                  <a:pt x="0" y="16"/>
                </a:lnTo>
                <a:lnTo>
                  <a:pt x="0" y="873"/>
                </a:lnTo>
                <a:lnTo>
                  <a:pt x="0" y="873"/>
                </a:lnTo>
                <a:lnTo>
                  <a:pt x="1" y="880"/>
                </a:lnTo>
                <a:lnTo>
                  <a:pt x="5" y="885"/>
                </a:lnTo>
                <a:lnTo>
                  <a:pt x="11" y="889"/>
                </a:lnTo>
                <a:lnTo>
                  <a:pt x="17" y="890"/>
                </a:lnTo>
                <a:lnTo>
                  <a:pt x="680" y="890"/>
                </a:lnTo>
                <a:lnTo>
                  <a:pt x="680" y="890"/>
                </a:lnTo>
                <a:lnTo>
                  <a:pt x="686" y="889"/>
                </a:lnTo>
                <a:lnTo>
                  <a:pt x="692" y="885"/>
                </a:lnTo>
                <a:lnTo>
                  <a:pt x="696" y="880"/>
                </a:lnTo>
                <a:lnTo>
                  <a:pt x="697" y="873"/>
                </a:lnTo>
                <a:lnTo>
                  <a:pt x="697" y="16"/>
                </a:lnTo>
                <a:lnTo>
                  <a:pt x="697" y="16"/>
                </a:lnTo>
                <a:lnTo>
                  <a:pt x="696" y="9"/>
                </a:lnTo>
                <a:lnTo>
                  <a:pt x="692" y="4"/>
                </a:lnTo>
                <a:lnTo>
                  <a:pt x="686" y="1"/>
                </a:lnTo>
                <a:lnTo>
                  <a:pt x="680" y="0"/>
                </a:lnTo>
                <a:lnTo>
                  <a:pt x="680" y="0"/>
                </a:lnTo>
                <a:close/>
                <a:moveTo>
                  <a:pt x="663" y="856"/>
                </a:moveTo>
                <a:lnTo>
                  <a:pt x="33" y="856"/>
                </a:lnTo>
                <a:lnTo>
                  <a:pt x="33" y="33"/>
                </a:lnTo>
                <a:lnTo>
                  <a:pt x="663" y="33"/>
                </a:lnTo>
                <a:lnTo>
                  <a:pt x="663" y="856"/>
                </a:lnTo>
                <a:close/>
              </a:path>
            </a:pathLst>
          </a:custGeom>
          <a:solidFill>
            <a:srgbClr val="008CCF"/>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35" name="テキスト ボックス 34"/>
          <p:cNvSpPr txBox="1"/>
          <p:nvPr/>
        </p:nvSpPr>
        <p:spPr>
          <a:xfrm>
            <a:off x="6857120" y="1163220"/>
            <a:ext cx="801150" cy="157754"/>
          </a:xfrm>
          <a:prstGeom prst="rect">
            <a:avLst/>
          </a:prstGeom>
        </p:spPr>
        <p:txBody>
          <a:bodyPr wrap="square" lIns="0" tIns="0" rIns="0" bIns="0" rtlCol="0" anchor="t" anchorCtr="0">
            <a:noAutofit/>
          </a:bodyPr>
          <a:lstStyle/>
          <a:p>
            <a:pPr>
              <a:spcBef>
                <a:spcPct val="0"/>
              </a:spcBef>
            </a:pPr>
            <a:r>
              <a:rPr lang="en-US" altLang="ja-JP" sz="788" b="1" dirty="0">
                <a:solidFill>
                  <a:srgbClr val="FF6600"/>
                </a:solidFill>
                <a:cs typeface="メイリオ" pitchFamily="50" charset="-128"/>
              </a:rPr>
              <a:t>DB Server</a:t>
            </a:r>
            <a:endParaRPr lang="ja-JP" altLang="en-US" sz="788" b="1" dirty="0">
              <a:solidFill>
                <a:srgbClr val="FF6600"/>
              </a:solidFill>
              <a:cs typeface="メイリオ" pitchFamily="50" charset="-128"/>
            </a:endParaRPr>
          </a:p>
        </p:txBody>
      </p:sp>
      <p:sp>
        <p:nvSpPr>
          <p:cNvPr id="36" name="テキスト ボックス 35"/>
          <p:cNvSpPr txBox="1"/>
          <p:nvPr/>
        </p:nvSpPr>
        <p:spPr>
          <a:xfrm>
            <a:off x="7710176" y="1163159"/>
            <a:ext cx="1376259" cy="172032"/>
          </a:xfrm>
          <a:prstGeom prst="rect">
            <a:avLst/>
          </a:prstGeom>
        </p:spPr>
        <p:txBody>
          <a:bodyPr wrap="square" lIns="0" tIns="0" rIns="0" bIns="0" rtlCol="0" anchor="t" anchorCtr="0">
            <a:normAutofit/>
          </a:bodyPr>
          <a:lstStyle/>
          <a:p>
            <a:pPr>
              <a:spcBef>
                <a:spcPct val="0"/>
              </a:spcBef>
            </a:pPr>
            <a:r>
              <a:rPr lang="en-US" altLang="ja-JP" sz="788" b="1" dirty="0">
                <a:solidFill>
                  <a:srgbClr val="FF6600"/>
                </a:solidFill>
                <a:cs typeface="メイリオ" pitchFamily="50" charset="-128"/>
              </a:rPr>
              <a:t>Application Server</a:t>
            </a:r>
            <a:endParaRPr lang="ja-JP" altLang="en-US" sz="788" b="1" dirty="0">
              <a:solidFill>
                <a:srgbClr val="FF6600"/>
              </a:solidFill>
              <a:cs typeface="メイリオ" pitchFamily="50" charset="-128"/>
            </a:endParaRPr>
          </a:p>
        </p:txBody>
      </p:sp>
      <p:sp>
        <p:nvSpPr>
          <p:cNvPr id="37" name="テキスト ボックス 36"/>
          <p:cNvSpPr txBox="1"/>
          <p:nvPr/>
        </p:nvSpPr>
        <p:spPr>
          <a:xfrm>
            <a:off x="6818410" y="2930974"/>
            <a:ext cx="1726840" cy="586527"/>
          </a:xfrm>
          <a:prstGeom prst="rect">
            <a:avLst/>
          </a:prstGeom>
          <a:ln>
            <a:noFill/>
          </a:ln>
        </p:spPr>
        <p:txBody>
          <a:bodyPr wrap="square" lIns="0" tIns="0" rIns="0" bIns="0" rtlCol="0" anchor="t" anchorCtr="0">
            <a:normAutofit/>
          </a:bodyPr>
          <a:lstStyle/>
          <a:p>
            <a:pPr>
              <a:spcBef>
                <a:spcPct val="0"/>
              </a:spcBef>
            </a:pPr>
            <a:r>
              <a:rPr lang="ja-JP" altLang="en-US" sz="750" b="1" u="sng" dirty="0">
                <a:solidFill>
                  <a:srgbClr val="404040"/>
                </a:solidFill>
                <a:cs typeface="メイリオ" pitchFamily="50" charset="-128"/>
              </a:rPr>
              <a:t>クライアント</a:t>
            </a:r>
            <a:endParaRPr lang="en-US" altLang="ja-JP" sz="750" b="1" u="sng" dirty="0">
              <a:solidFill>
                <a:srgbClr val="404040"/>
              </a:solidFill>
              <a:cs typeface="メイリオ" pitchFamily="50" charset="-128"/>
            </a:endParaRPr>
          </a:p>
          <a:p>
            <a:pPr>
              <a:spcBef>
                <a:spcPct val="0"/>
              </a:spcBef>
            </a:pPr>
            <a:r>
              <a:rPr lang="ja-JP" altLang="en-US" sz="750" dirty="0">
                <a:solidFill>
                  <a:srgbClr val="404040"/>
                </a:solidFill>
                <a:cs typeface="メイリオ" pitchFamily="50" charset="-128"/>
              </a:rPr>
              <a:t>■ </a:t>
            </a:r>
            <a:r>
              <a:rPr lang="en-US" altLang="ja-JP" sz="750" dirty="0">
                <a:solidFill>
                  <a:srgbClr val="404040"/>
                </a:solidFill>
                <a:cs typeface="メイリオ" pitchFamily="50" charset="-128"/>
              </a:rPr>
              <a:t>Windows</a:t>
            </a:r>
            <a:r>
              <a:rPr lang="ja-JP" altLang="en-US" sz="750" dirty="0">
                <a:solidFill>
                  <a:srgbClr val="404040"/>
                </a:solidFill>
                <a:cs typeface="メイリオ" pitchFamily="50" charset="-128"/>
              </a:rPr>
              <a:t> </a:t>
            </a:r>
            <a:endParaRPr lang="en-US" altLang="ja-JP" sz="750" dirty="0">
              <a:solidFill>
                <a:srgbClr val="404040"/>
              </a:solidFill>
              <a:cs typeface="メイリオ" pitchFamily="50" charset="-128"/>
            </a:endParaRPr>
          </a:p>
          <a:p>
            <a:pPr>
              <a:spcBef>
                <a:spcPct val="0"/>
              </a:spcBef>
            </a:pPr>
            <a:r>
              <a:rPr lang="ja-JP" altLang="en-US" sz="750" dirty="0">
                <a:solidFill>
                  <a:srgbClr val="404040"/>
                </a:solidFill>
                <a:cs typeface="メイリオ" pitchFamily="50" charset="-128"/>
              </a:rPr>
              <a:t>　　</a:t>
            </a:r>
            <a:endParaRPr lang="en-US" altLang="ja-JP" sz="750" dirty="0">
              <a:solidFill>
                <a:srgbClr val="404040"/>
              </a:solidFill>
              <a:cs typeface="メイリオ" pitchFamily="50" charset="-128"/>
            </a:endParaRPr>
          </a:p>
        </p:txBody>
      </p:sp>
      <p:cxnSp>
        <p:nvCxnSpPr>
          <p:cNvPr id="38" name="直線コネクタ 37"/>
          <p:cNvCxnSpPr/>
          <p:nvPr/>
        </p:nvCxnSpPr>
        <p:spPr>
          <a:xfrm>
            <a:off x="8162597" y="2366016"/>
            <a:ext cx="0" cy="353804"/>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sp>
        <p:nvSpPr>
          <p:cNvPr id="39" name="角丸四角形 38"/>
          <p:cNvSpPr/>
          <p:nvPr/>
        </p:nvSpPr>
        <p:spPr>
          <a:xfrm>
            <a:off x="6514037" y="604196"/>
            <a:ext cx="2199736" cy="398775"/>
          </a:xfrm>
          <a:prstGeom prst="roundRect">
            <a:avLst/>
          </a:prstGeom>
          <a:solidFill>
            <a:schemeClr val="accent4"/>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altLang="ja-JP" sz="800" b="1" dirty="0" err="1">
                <a:solidFill>
                  <a:srgbClr val="FFFFFF"/>
                </a:solidFill>
                <a:cs typeface="メイリオ" pitchFamily="50" charset="-128"/>
              </a:rPr>
              <a:t>SuperStream</a:t>
            </a:r>
            <a:r>
              <a:rPr lang="en-US" altLang="ja-JP" sz="800" b="1" dirty="0">
                <a:solidFill>
                  <a:srgbClr val="FFFFFF"/>
                </a:solidFill>
                <a:cs typeface="メイリオ" pitchFamily="50" charset="-128"/>
              </a:rPr>
              <a:t>-NX</a:t>
            </a:r>
            <a:r>
              <a:rPr lang="ja-JP" altLang="en-US" sz="800" b="1" dirty="0">
                <a:solidFill>
                  <a:srgbClr val="FFFFFF"/>
                </a:solidFill>
                <a:cs typeface="メイリオ" pitchFamily="50" charset="-128"/>
              </a:rPr>
              <a:t> </a:t>
            </a:r>
            <a:r>
              <a:rPr lang="en-US" altLang="ja-JP" sz="800" b="1" dirty="0">
                <a:solidFill>
                  <a:srgbClr val="FFFFFF"/>
                </a:solidFill>
                <a:cs typeface="メイリオ" pitchFamily="50" charset="-128"/>
              </a:rPr>
              <a:t>GM </a:t>
            </a:r>
          </a:p>
          <a:p>
            <a:pPr algn="ctr"/>
            <a:r>
              <a:rPr lang="ja-JP" altLang="en-US" sz="800" b="1" dirty="0">
                <a:solidFill>
                  <a:srgbClr val="FFFFFF"/>
                </a:solidFill>
                <a:cs typeface="メイリオ" pitchFamily="50" charset="-128"/>
              </a:rPr>
              <a:t>グループ経営管理</a:t>
            </a:r>
          </a:p>
        </p:txBody>
      </p:sp>
      <p:sp>
        <p:nvSpPr>
          <p:cNvPr id="41" name="テキスト ボックス 40"/>
          <p:cNvSpPr txBox="1"/>
          <p:nvPr/>
        </p:nvSpPr>
        <p:spPr>
          <a:xfrm>
            <a:off x="6491671" y="1539278"/>
            <a:ext cx="1218505" cy="516097"/>
          </a:xfrm>
          <a:prstGeom prst="rect">
            <a:avLst/>
          </a:prstGeom>
          <a:noFill/>
        </p:spPr>
        <p:txBody>
          <a:bodyPr wrap="none" lIns="0" tIns="0" rIns="0" bIns="0" rtlCol="0" anchor="t" anchorCtr="0">
            <a:noAutofit/>
          </a:bodyPr>
          <a:lstStyle/>
          <a:p>
            <a:pPr algn="ctr">
              <a:lnSpc>
                <a:spcPts val="1350"/>
              </a:lnSpc>
              <a:spcBef>
                <a:spcPct val="0"/>
              </a:spcBef>
            </a:pPr>
            <a:r>
              <a:rPr lang="en-US" altLang="ja-JP" sz="750" b="1" dirty="0">
                <a:solidFill>
                  <a:srgbClr val="0065AE"/>
                </a:solidFill>
                <a:cs typeface="メイリオ" pitchFamily="50" charset="-128"/>
              </a:rPr>
              <a:t>Windows</a:t>
            </a:r>
          </a:p>
          <a:p>
            <a:pPr algn="ctr">
              <a:lnSpc>
                <a:spcPts val="1350"/>
              </a:lnSpc>
              <a:spcBef>
                <a:spcPct val="0"/>
              </a:spcBef>
            </a:pPr>
            <a:endParaRPr lang="en-US" altLang="ja-JP" sz="750" b="1" dirty="0">
              <a:solidFill>
                <a:srgbClr val="0065AE"/>
              </a:solidFill>
              <a:cs typeface="メイリオ" pitchFamily="50" charset="-128"/>
            </a:endParaRPr>
          </a:p>
        </p:txBody>
      </p:sp>
      <p:sp>
        <p:nvSpPr>
          <p:cNvPr id="44" name="Freeform 416"/>
          <p:cNvSpPr>
            <a:spLocks noEditPoints="1"/>
          </p:cNvSpPr>
          <p:nvPr/>
        </p:nvSpPr>
        <p:spPr bwMode="auto">
          <a:xfrm>
            <a:off x="6761847" y="3670293"/>
            <a:ext cx="286950" cy="391295"/>
          </a:xfrm>
          <a:custGeom>
            <a:avLst/>
            <a:gdLst/>
            <a:ahLst/>
            <a:cxnLst>
              <a:cxn ang="0">
                <a:pos x="0" y="0"/>
              </a:cxn>
              <a:cxn ang="0">
                <a:pos x="0" y="240"/>
              </a:cxn>
              <a:cxn ang="0">
                <a:pos x="176" y="240"/>
              </a:cxn>
              <a:cxn ang="0">
                <a:pos x="176" y="0"/>
              </a:cxn>
              <a:cxn ang="0">
                <a:pos x="0" y="0"/>
              </a:cxn>
              <a:cxn ang="0">
                <a:pos x="120" y="224"/>
              </a:cxn>
              <a:cxn ang="0">
                <a:pos x="56" y="224"/>
              </a:cxn>
              <a:cxn ang="0">
                <a:pos x="56" y="208"/>
              </a:cxn>
              <a:cxn ang="0">
                <a:pos x="120" y="208"/>
              </a:cxn>
              <a:cxn ang="0">
                <a:pos x="120" y="224"/>
              </a:cxn>
              <a:cxn ang="0">
                <a:pos x="152" y="192"/>
              </a:cxn>
              <a:cxn ang="0">
                <a:pos x="24" y="192"/>
              </a:cxn>
              <a:cxn ang="0">
                <a:pos x="24" y="24"/>
              </a:cxn>
              <a:cxn ang="0">
                <a:pos x="152" y="24"/>
              </a:cxn>
              <a:cxn ang="0">
                <a:pos x="152" y="192"/>
              </a:cxn>
            </a:cxnLst>
            <a:rect l="0" t="0" r="r" b="b"/>
            <a:pathLst>
              <a:path w="176" h="240">
                <a:moveTo>
                  <a:pt x="0" y="0"/>
                </a:moveTo>
                <a:lnTo>
                  <a:pt x="0" y="240"/>
                </a:lnTo>
                <a:lnTo>
                  <a:pt x="176" y="240"/>
                </a:lnTo>
                <a:lnTo>
                  <a:pt x="176" y="0"/>
                </a:lnTo>
                <a:lnTo>
                  <a:pt x="0" y="0"/>
                </a:lnTo>
                <a:close/>
                <a:moveTo>
                  <a:pt x="120" y="224"/>
                </a:moveTo>
                <a:lnTo>
                  <a:pt x="56" y="224"/>
                </a:lnTo>
                <a:lnTo>
                  <a:pt x="56" y="208"/>
                </a:lnTo>
                <a:lnTo>
                  <a:pt x="120" y="208"/>
                </a:lnTo>
                <a:lnTo>
                  <a:pt x="120" y="224"/>
                </a:lnTo>
                <a:close/>
                <a:moveTo>
                  <a:pt x="152" y="192"/>
                </a:moveTo>
                <a:lnTo>
                  <a:pt x="24" y="192"/>
                </a:lnTo>
                <a:lnTo>
                  <a:pt x="24" y="24"/>
                </a:lnTo>
                <a:lnTo>
                  <a:pt x="152" y="24"/>
                </a:lnTo>
                <a:lnTo>
                  <a:pt x="152" y="192"/>
                </a:lnTo>
                <a:close/>
              </a:path>
            </a:pathLst>
          </a:custGeom>
          <a:solidFill>
            <a:srgbClr val="008CCF"/>
          </a:solid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45" name="Freeform 447"/>
          <p:cNvSpPr>
            <a:spLocks noEditPoints="1"/>
          </p:cNvSpPr>
          <p:nvPr/>
        </p:nvSpPr>
        <p:spPr bwMode="auto">
          <a:xfrm>
            <a:off x="7015542" y="1870482"/>
            <a:ext cx="321971" cy="461489"/>
          </a:xfrm>
          <a:custGeom>
            <a:avLst/>
            <a:gdLst>
              <a:gd name="T0" fmla="*/ 537 w 697"/>
              <a:gd name="T1" fmla="*/ 649 h 890"/>
              <a:gd name="T2" fmla="*/ 461 w 697"/>
              <a:gd name="T3" fmla="*/ 691 h 890"/>
              <a:gd name="T4" fmla="*/ 336 w 697"/>
              <a:gd name="T5" fmla="*/ 172 h 890"/>
              <a:gd name="T6" fmla="*/ 342 w 697"/>
              <a:gd name="T7" fmla="*/ 157 h 890"/>
              <a:gd name="T8" fmla="*/ 356 w 697"/>
              <a:gd name="T9" fmla="*/ 151 h 890"/>
              <a:gd name="T10" fmla="*/ 368 w 697"/>
              <a:gd name="T11" fmla="*/ 154 h 890"/>
              <a:gd name="T12" fmla="*/ 377 w 697"/>
              <a:gd name="T13" fmla="*/ 168 h 890"/>
              <a:gd name="T14" fmla="*/ 375 w 697"/>
              <a:gd name="T15" fmla="*/ 180 h 890"/>
              <a:gd name="T16" fmla="*/ 365 w 697"/>
              <a:gd name="T17" fmla="*/ 190 h 890"/>
              <a:gd name="T18" fmla="*/ 353 w 697"/>
              <a:gd name="T19" fmla="*/ 192 h 890"/>
              <a:gd name="T20" fmla="*/ 339 w 697"/>
              <a:gd name="T21" fmla="*/ 183 h 890"/>
              <a:gd name="T22" fmla="*/ 336 w 697"/>
              <a:gd name="T23" fmla="*/ 172 h 890"/>
              <a:gd name="T24" fmla="*/ 473 w 697"/>
              <a:gd name="T25" fmla="*/ 164 h 890"/>
              <a:gd name="T26" fmla="*/ 483 w 697"/>
              <a:gd name="T27" fmla="*/ 153 h 890"/>
              <a:gd name="T28" fmla="*/ 495 w 697"/>
              <a:gd name="T29" fmla="*/ 152 h 890"/>
              <a:gd name="T30" fmla="*/ 509 w 697"/>
              <a:gd name="T31" fmla="*/ 160 h 890"/>
              <a:gd name="T32" fmla="*/ 512 w 697"/>
              <a:gd name="T33" fmla="*/ 172 h 890"/>
              <a:gd name="T34" fmla="*/ 506 w 697"/>
              <a:gd name="T35" fmla="*/ 187 h 890"/>
              <a:gd name="T36" fmla="*/ 492 w 697"/>
              <a:gd name="T37" fmla="*/ 193 h 890"/>
              <a:gd name="T38" fmla="*/ 480 w 697"/>
              <a:gd name="T39" fmla="*/ 189 h 890"/>
              <a:gd name="T40" fmla="*/ 471 w 697"/>
              <a:gd name="T41" fmla="*/ 176 h 890"/>
              <a:gd name="T42" fmla="*/ 161 w 697"/>
              <a:gd name="T43" fmla="*/ 544 h 890"/>
              <a:gd name="T44" fmla="*/ 512 w 697"/>
              <a:gd name="T45" fmla="*/ 504 h 890"/>
              <a:gd name="T46" fmla="*/ 512 w 697"/>
              <a:gd name="T47" fmla="*/ 504 h 890"/>
              <a:gd name="T48" fmla="*/ 617 w 697"/>
              <a:gd name="T49" fmla="*/ 62 h 890"/>
              <a:gd name="T50" fmla="*/ 438 w 697"/>
              <a:gd name="T51" fmla="*/ 183 h 890"/>
              <a:gd name="T52" fmla="*/ 461 w 697"/>
              <a:gd name="T53" fmla="*/ 217 h 890"/>
              <a:gd name="T54" fmla="*/ 492 w 697"/>
              <a:gd name="T55" fmla="*/ 226 h 890"/>
              <a:gd name="T56" fmla="*/ 530 w 697"/>
              <a:gd name="T57" fmla="*/ 211 h 890"/>
              <a:gd name="T58" fmla="*/ 546 w 697"/>
              <a:gd name="T59" fmla="*/ 172 h 890"/>
              <a:gd name="T60" fmla="*/ 536 w 697"/>
              <a:gd name="T61" fmla="*/ 141 h 890"/>
              <a:gd name="T62" fmla="*/ 503 w 697"/>
              <a:gd name="T63" fmla="*/ 118 h 890"/>
              <a:gd name="T64" fmla="*/ 470 w 697"/>
              <a:gd name="T65" fmla="*/ 121 h 890"/>
              <a:gd name="T66" fmla="*/ 441 w 697"/>
              <a:gd name="T67" fmla="*/ 151 h 890"/>
              <a:gd name="T68" fmla="*/ 302 w 697"/>
              <a:gd name="T69" fmla="*/ 172 h 890"/>
              <a:gd name="T70" fmla="*/ 312 w 697"/>
              <a:gd name="T71" fmla="*/ 202 h 890"/>
              <a:gd name="T72" fmla="*/ 345 w 697"/>
              <a:gd name="T73" fmla="*/ 225 h 890"/>
              <a:gd name="T74" fmla="*/ 378 w 697"/>
              <a:gd name="T75" fmla="*/ 223 h 890"/>
              <a:gd name="T76" fmla="*/ 407 w 697"/>
              <a:gd name="T77" fmla="*/ 193 h 890"/>
              <a:gd name="T78" fmla="*/ 410 w 697"/>
              <a:gd name="T79" fmla="*/ 160 h 890"/>
              <a:gd name="T80" fmla="*/ 387 w 697"/>
              <a:gd name="T81" fmla="*/ 127 h 890"/>
              <a:gd name="T82" fmla="*/ 356 w 697"/>
              <a:gd name="T83" fmla="*/ 117 h 890"/>
              <a:gd name="T84" fmla="*/ 318 w 697"/>
              <a:gd name="T85" fmla="*/ 133 h 890"/>
              <a:gd name="T86" fmla="*/ 302 w 697"/>
              <a:gd name="T87" fmla="*/ 172 h 890"/>
              <a:gd name="T88" fmla="*/ 127 w 697"/>
              <a:gd name="T89" fmla="*/ 747 h 890"/>
              <a:gd name="T90" fmla="*/ 127 w 697"/>
              <a:gd name="T91" fmla="*/ 447 h 890"/>
              <a:gd name="T92" fmla="*/ 572 w 697"/>
              <a:gd name="T93" fmla="*/ 276 h 890"/>
              <a:gd name="T94" fmla="*/ 572 w 697"/>
              <a:gd name="T95" fmla="*/ 276 h 890"/>
              <a:gd name="T96" fmla="*/ 537 w 697"/>
              <a:gd name="T97" fmla="*/ 309 h 890"/>
              <a:gd name="T98" fmla="*/ 461 w 697"/>
              <a:gd name="T99" fmla="*/ 349 h 890"/>
              <a:gd name="T100" fmla="*/ 17 w 697"/>
              <a:gd name="T101" fmla="*/ 0 h 890"/>
              <a:gd name="T102" fmla="*/ 1 w 697"/>
              <a:gd name="T103" fmla="*/ 9 h 890"/>
              <a:gd name="T104" fmla="*/ 1 w 697"/>
              <a:gd name="T105" fmla="*/ 880 h 890"/>
              <a:gd name="T106" fmla="*/ 680 w 697"/>
              <a:gd name="T107" fmla="*/ 890 h 890"/>
              <a:gd name="T108" fmla="*/ 696 w 697"/>
              <a:gd name="T109" fmla="*/ 880 h 890"/>
              <a:gd name="T110" fmla="*/ 696 w 697"/>
              <a:gd name="T111" fmla="*/ 9 h 890"/>
              <a:gd name="T112" fmla="*/ 680 w 697"/>
              <a:gd name="T113" fmla="*/ 0 h 890"/>
              <a:gd name="T114" fmla="*/ 663 w 697"/>
              <a:gd name="T115" fmla="*/ 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7" h="890">
                <a:moveTo>
                  <a:pt x="537" y="714"/>
                </a:moveTo>
                <a:lnTo>
                  <a:pt x="161" y="714"/>
                </a:lnTo>
                <a:lnTo>
                  <a:pt x="161" y="649"/>
                </a:lnTo>
                <a:lnTo>
                  <a:pt x="537" y="649"/>
                </a:lnTo>
                <a:lnTo>
                  <a:pt x="537" y="714"/>
                </a:lnTo>
                <a:close/>
                <a:moveTo>
                  <a:pt x="512" y="673"/>
                </a:moveTo>
                <a:lnTo>
                  <a:pt x="461" y="673"/>
                </a:lnTo>
                <a:lnTo>
                  <a:pt x="461" y="691"/>
                </a:lnTo>
                <a:lnTo>
                  <a:pt x="512" y="691"/>
                </a:lnTo>
                <a:lnTo>
                  <a:pt x="512" y="673"/>
                </a:lnTo>
                <a:close/>
                <a:moveTo>
                  <a:pt x="336" y="172"/>
                </a:moveTo>
                <a:lnTo>
                  <a:pt x="336" y="172"/>
                </a:lnTo>
                <a:lnTo>
                  <a:pt x="336" y="168"/>
                </a:lnTo>
                <a:lnTo>
                  <a:pt x="337" y="164"/>
                </a:lnTo>
                <a:lnTo>
                  <a:pt x="339" y="160"/>
                </a:lnTo>
                <a:lnTo>
                  <a:pt x="342" y="157"/>
                </a:lnTo>
                <a:lnTo>
                  <a:pt x="345" y="154"/>
                </a:lnTo>
                <a:lnTo>
                  <a:pt x="349" y="153"/>
                </a:lnTo>
                <a:lnTo>
                  <a:pt x="353" y="152"/>
                </a:lnTo>
                <a:lnTo>
                  <a:pt x="356" y="151"/>
                </a:lnTo>
                <a:lnTo>
                  <a:pt x="356" y="151"/>
                </a:lnTo>
                <a:lnTo>
                  <a:pt x="361" y="152"/>
                </a:lnTo>
                <a:lnTo>
                  <a:pt x="365" y="153"/>
                </a:lnTo>
                <a:lnTo>
                  <a:pt x="368" y="154"/>
                </a:lnTo>
                <a:lnTo>
                  <a:pt x="372" y="157"/>
                </a:lnTo>
                <a:lnTo>
                  <a:pt x="374" y="160"/>
                </a:lnTo>
                <a:lnTo>
                  <a:pt x="375" y="164"/>
                </a:lnTo>
                <a:lnTo>
                  <a:pt x="377" y="168"/>
                </a:lnTo>
                <a:lnTo>
                  <a:pt x="378" y="172"/>
                </a:lnTo>
                <a:lnTo>
                  <a:pt x="378" y="172"/>
                </a:lnTo>
                <a:lnTo>
                  <a:pt x="377" y="176"/>
                </a:lnTo>
                <a:lnTo>
                  <a:pt x="375" y="180"/>
                </a:lnTo>
                <a:lnTo>
                  <a:pt x="374" y="183"/>
                </a:lnTo>
                <a:lnTo>
                  <a:pt x="372" y="187"/>
                </a:lnTo>
                <a:lnTo>
                  <a:pt x="368" y="189"/>
                </a:lnTo>
                <a:lnTo>
                  <a:pt x="365" y="190"/>
                </a:lnTo>
                <a:lnTo>
                  <a:pt x="361" y="192"/>
                </a:lnTo>
                <a:lnTo>
                  <a:pt x="356" y="193"/>
                </a:lnTo>
                <a:lnTo>
                  <a:pt x="356" y="193"/>
                </a:lnTo>
                <a:lnTo>
                  <a:pt x="353" y="192"/>
                </a:lnTo>
                <a:lnTo>
                  <a:pt x="349" y="190"/>
                </a:lnTo>
                <a:lnTo>
                  <a:pt x="345" y="189"/>
                </a:lnTo>
                <a:lnTo>
                  <a:pt x="342" y="187"/>
                </a:lnTo>
                <a:lnTo>
                  <a:pt x="339" y="183"/>
                </a:lnTo>
                <a:lnTo>
                  <a:pt x="337" y="180"/>
                </a:lnTo>
                <a:lnTo>
                  <a:pt x="336" y="176"/>
                </a:lnTo>
                <a:lnTo>
                  <a:pt x="336" y="172"/>
                </a:lnTo>
                <a:lnTo>
                  <a:pt x="336" y="172"/>
                </a:lnTo>
                <a:close/>
                <a:moveTo>
                  <a:pt x="470" y="172"/>
                </a:moveTo>
                <a:lnTo>
                  <a:pt x="470" y="172"/>
                </a:lnTo>
                <a:lnTo>
                  <a:pt x="471" y="168"/>
                </a:lnTo>
                <a:lnTo>
                  <a:pt x="473" y="164"/>
                </a:lnTo>
                <a:lnTo>
                  <a:pt x="474" y="160"/>
                </a:lnTo>
                <a:lnTo>
                  <a:pt x="476" y="157"/>
                </a:lnTo>
                <a:lnTo>
                  <a:pt x="480" y="154"/>
                </a:lnTo>
                <a:lnTo>
                  <a:pt x="483" y="153"/>
                </a:lnTo>
                <a:lnTo>
                  <a:pt x="487" y="152"/>
                </a:lnTo>
                <a:lnTo>
                  <a:pt x="492" y="151"/>
                </a:lnTo>
                <a:lnTo>
                  <a:pt x="492" y="151"/>
                </a:lnTo>
                <a:lnTo>
                  <a:pt x="495" y="152"/>
                </a:lnTo>
                <a:lnTo>
                  <a:pt x="499" y="153"/>
                </a:lnTo>
                <a:lnTo>
                  <a:pt x="503" y="154"/>
                </a:lnTo>
                <a:lnTo>
                  <a:pt x="506" y="157"/>
                </a:lnTo>
                <a:lnTo>
                  <a:pt x="509" y="160"/>
                </a:lnTo>
                <a:lnTo>
                  <a:pt x="511" y="164"/>
                </a:lnTo>
                <a:lnTo>
                  <a:pt x="512" y="168"/>
                </a:lnTo>
                <a:lnTo>
                  <a:pt x="512" y="172"/>
                </a:lnTo>
                <a:lnTo>
                  <a:pt x="512" y="172"/>
                </a:lnTo>
                <a:lnTo>
                  <a:pt x="512" y="176"/>
                </a:lnTo>
                <a:lnTo>
                  <a:pt x="511" y="180"/>
                </a:lnTo>
                <a:lnTo>
                  <a:pt x="509" y="183"/>
                </a:lnTo>
                <a:lnTo>
                  <a:pt x="506" y="187"/>
                </a:lnTo>
                <a:lnTo>
                  <a:pt x="503" y="189"/>
                </a:lnTo>
                <a:lnTo>
                  <a:pt x="499" y="190"/>
                </a:lnTo>
                <a:lnTo>
                  <a:pt x="495" y="192"/>
                </a:lnTo>
                <a:lnTo>
                  <a:pt x="492" y="193"/>
                </a:lnTo>
                <a:lnTo>
                  <a:pt x="492" y="193"/>
                </a:lnTo>
                <a:lnTo>
                  <a:pt x="487" y="192"/>
                </a:lnTo>
                <a:lnTo>
                  <a:pt x="483" y="190"/>
                </a:lnTo>
                <a:lnTo>
                  <a:pt x="480" y="189"/>
                </a:lnTo>
                <a:lnTo>
                  <a:pt x="476" y="187"/>
                </a:lnTo>
                <a:lnTo>
                  <a:pt x="474" y="183"/>
                </a:lnTo>
                <a:lnTo>
                  <a:pt x="473" y="180"/>
                </a:lnTo>
                <a:lnTo>
                  <a:pt x="471" y="176"/>
                </a:lnTo>
                <a:lnTo>
                  <a:pt x="470" y="172"/>
                </a:lnTo>
                <a:lnTo>
                  <a:pt x="470" y="172"/>
                </a:lnTo>
                <a:close/>
                <a:moveTo>
                  <a:pt x="537" y="544"/>
                </a:moveTo>
                <a:lnTo>
                  <a:pt x="161" y="544"/>
                </a:lnTo>
                <a:lnTo>
                  <a:pt x="161" y="481"/>
                </a:lnTo>
                <a:lnTo>
                  <a:pt x="537" y="481"/>
                </a:lnTo>
                <a:lnTo>
                  <a:pt x="537" y="544"/>
                </a:lnTo>
                <a:close/>
                <a:moveTo>
                  <a:pt x="512" y="504"/>
                </a:moveTo>
                <a:lnTo>
                  <a:pt x="461" y="504"/>
                </a:lnTo>
                <a:lnTo>
                  <a:pt x="461" y="522"/>
                </a:lnTo>
                <a:lnTo>
                  <a:pt x="512" y="522"/>
                </a:lnTo>
                <a:lnTo>
                  <a:pt x="512" y="504"/>
                </a:lnTo>
                <a:close/>
                <a:moveTo>
                  <a:pt x="617" y="819"/>
                </a:moveTo>
                <a:lnTo>
                  <a:pt x="77" y="819"/>
                </a:lnTo>
                <a:lnTo>
                  <a:pt x="77" y="62"/>
                </a:lnTo>
                <a:lnTo>
                  <a:pt x="617" y="62"/>
                </a:lnTo>
                <a:lnTo>
                  <a:pt x="617" y="819"/>
                </a:lnTo>
                <a:close/>
                <a:moveTo>
                  <a:pt x="437" y="172"/>
                </a:moveTo>
                <a:lnTo>
                  <a:pt x="437" y="172"/>
                </a:lnTo>
                <a:lnTo>
                  <a:pt x="438" y="183"/>
                </a:lnTo>
                <a:lnTo>
                  <a:pt x="441" y="193"/>
                </a:lnTo>
                <a:lnTo>
                  <a:pt x="446" y="202"/>
                </a:lnTo>
                <a:lnTo>
                  <a:pt x="453" y="211"/>
                </a:lnTo>
                <a:lnTo>
                  <a:pt x="461" y="217"/>
                </a:lnTo>
                <a:lnTo>
                  <a:pt x="470" y="223"/>
                </a:lnTo>
                <a:lnTo>
                  <a:pt x="481" y="225"/>
                </a:lnTo>
                <a:lnTo>
                  <a:pt x="492" y="226"/>
                </a:lnTo>
                <a:lnTo>
                  <a:pt x="492" y="226"/>
                </a:lnTo>
                <a:lnTo>
                  <a:pt x="503" y="225"/>
                </a:lnTo>
                <a:lnTo>
                  <a:pt x="512" y="223"/>
                </a:lnTo>
                <a:lnTo>
                  <a:pt x="522" y="217"/>
                </a:lnTo>
                <a:lnTo>
                  <a:pt x="530" y="211"/>
                </a:lnTo>
                <a:lnTo>
                  <a:pt x="536" y="202"/>
                </a:lnTo>
                <a:lnTo>
                  <a:pt x="542" y="193"/>
                </a:lnTo>
                <a:lnTo>
                  <a:pt x="545" y="183"/>
                </a:lnTo>
                <a:lnTo>
                  <a:pt x="546" y="172"/>
                </a:lnTo>
                <a:lnTo>
                  <a:pt x="546" y="172"/>
                </a:lnTo>
                <a:lnTo>
                  <a:pt x="545" y="160"/>
                </a:lnTo>
                <a:lnTo>
                  <a:pt x="542" y="151"/>
                </a:lnTo>
                <a:lnTo>
                  <a:pt x="536" y="141"/>
                </a:lnTo>
                <a:lnTo>
                  <a:pt x="530" y="133"/>
                </a:lnTo>
                <a:lnTo>
                  <a:pt x="522" y="127"/>
                </a:lnTo>
                <a:lnTo>
                  <a:pt x="512" y="121"/>
                </a:lnTo>
                <a:lnTo>
                  <a:pt x="503" y="118"/>
                </a:lnTo>
                <a:lnTo>
                  <a:pt x="492" y="117"/>
                </a:lnTo>
                <a:lnTo>
                  <a:pt x="492" y="117"/>
                </a:lnTo>
                <a:lnTo>
                  <a:pt x="481" y="118"/>
                </a:lnTo>
                <a:lnTo>
                  <a:pt x="470" y="121"/>
                </a:lnTo>
                <a:lnTo>
                  <a:pt x="461" y="127"/>
                </a:lnTo>
                <a:lnTo>
                  <a:pt x="453" y="133"/>
                </a:lnTo>
                <a:lnTo>
                  <a:pt x="446" y="141"/>
                </a:lnTo>
                <a:lnTo>
                  <a:pt x="441" y="151"/>
                </a:lnTo>
                <a:lnTo>
                  <a:pt x="438" y="160"/>
                </a:lnTo>
                <a:lnTo>
                  <a:pt x="437" y="172"/>
                </a:lnTo>
                <a:lnTo>
                  <a:pt x="437" y="172"/>
                </a:lnTo>
                <a:close/>
                <a:moveTo>
                  <a:pt x="302" y="172"/>
                </a:moveTo>
                <a:lnTo>
                  <a:pt x="302" y="172"/>
                </a:lnTo>
                <a:lnTo>
                  <a:pt x="303" y="183"/>
                </a:lnTo>
                <a:lnTo>
                  <a:pt x="306" y="193"/>
                </a:lnTo>
                <a:lnTo>
                  <a:pt x="312" y="202"/>
                </a:lnTo>
                <a:lnTo>
                  <a:pt x="318" y="211"/>
                </a:lnTo>
                <a:lnTo>
                  <a:pt x="326" y="217"/>
                </a:lnTo>
                <a:lnTo>
                  <a:pt x="336" y="223"/>
                </a:lnTo>
                <a:lnTo>
                  <a:pt x="345" y="225"/>
                </a:lnTo>
                <a:lnTo>
                  <a:pt x="356" y="226"/>
                </a:lnTo>
                <a:lnTo>
                  <a:pt x="356" y="226"/>
                </a:lnTo>
                <a:lnTo>
                  <a:pt x="368" y="225"/>
                </a:lnTo>
                <a:lnTo>
                  <a:pt x="378" y="223"/>
                </a:lnTo>
                <a:lnTo>
                  <a:pt x="387" y="217"/>
                </a:lnTo>
                <a:lnTo>
                  <a:pt x="396" y="211"/>
                </a:lnTo>
                <a:lnTo>
                  <a:pt x="402" y="202"/>
                </a:lnTo>
                <a:lnTo>
                  <a:pt x="407" y="193"/>
                </a:lnTo>
                <a:lnTo>
                  <a:pt x="410" y="183"/>
                </a:lnTo>
                <a:lnTo>
                  <a:pt x="411" y="172"/>
                </a:lnTo>
                <a:lnTo>
                  <a:pt x="411" y="172"/>
                </a:lnTo>
                <a:lnTo>
                  <a:pt x="410" y="160"/>
                </a:lnTo>
                <a:lnTo>
                  <a:pt x="407" y="151"/>
                </a:lnTo>
                <a:lnTo>
                  <a:pt x="402" y="141"/>
                </a:lnTo>
                <a:lnTo>
                  <a:pt x="396" y="133"/>
                </a:lnTo>
                <a:lnTo>
                  <a:pt x="387" y="127"/>
                </a:lnTo>
                <a:lnTo>
                  <a:pt x="378" y="121"/>
                </a:lnTo>
                <a:lnTo>
                  <a:pt x="368" y="118"/>
                </a:lnTo>
                <a:lnTo>
                  <a:pt x="356" y="117"/>
                </a:lnTo>
                <a:lnTo>
                  <a:pt x="356" y="117"/>
                </a:lnTo>
                <a:lnTo>
                  <a:pt x="345" y="118"/>
                </a:lnTo>
                <a:lnTo>
                  <a:pt x="336" y="121"/>
                </a:lnTo>
                <a:lnTo>
                  <a:pt x="326" y="127"/>
                </a:lnTo>
                <a:lnTo>
                  <a:pt x="318" y="133"/>
                </a:lnTo>
                <a:lnTo>
                  <a:pt x="312" y="141"/>
                </a:lnTo>
                <a:lnTo>
                  <a:pt x="306" y="151"/>
                </a:lnTo>
                <a:lnTo>
                  <a:pt x="303" y="160"/>
                </a:lnTo>
                <a:lnTo>
                  <a:pt x="302" y="172"/>
                </a:lnTo>
                <a:lnTo>
                  <a:pt x="302" y="172"/>
                </a:lnTo>
                <a:close/>
                <a:moveTo>
                  <a:pt x="572" y="615"/>
                </a:moveTo>
                <a:lnTo>
                  <a:pt x="127" y="615"/>
                </a:lnTo>
                <a:lnTo>
                  <a:pt x="127" y="747"/>
                </a:lnTo>
                <a:lnTo>
                  <a:pt x="572" y="747"/>
                </a:lnTo>
                <a:lnTo>
                  <a:pt x="572" y="615"/>
                </a:lnTo>
                <a:close/>
                <a:moveTo>
                  <a:pt x="572" y="447"/>
                </a:moveTo>
                <a:lnTo>
                  <a:pt x="127" y="447"/>
                </a:lnTo>
                <a:lnTo>
                  <a:pt x="127" y="579"/>
                </a:lnTo>
                <a:lnTo>
                  <a:pt x="572" y="579"/>
                </a:lnTo>
                <a:lnTo>
                  <a:pt x="572" y="447"/>
                </a:lnTo>
                <a:close/>
                <a:moveTo>
                  <a:pt x="572" y="276"/>
                </a:moveTo>
                <a:lnTo>
                  <a:pt x="127" y="276"/>
                </a:lnTo>
                <a:lnTo>
                  <a:pt x="127" y="408"/>
                </a:lnTo>
                <a:lnTo>
                  <a:pt x="572" y="408"/>
                </a:lnTo>
                <a:lnTo>
                  <a:pt x="572" y="276"/>
                </a:lnTo>
                <a:close/>
                <a:moveTo>
                  <a:pt x="537" y="374"/>
                </a:moveTo>
                <a:lnTo>
                  <a:pt x="161" y="374"/>
                </a:lnTo>
                <a:lnTo>
                  <a:pt x="161" y="309"/>
                </a:lnTo>
                <a:lnTo>
                  <a:pt x="537" y="309"/>
                </a:lnTo>
                <a:lnTo>
                  <a:pt x="537" y="374"/>
                </a:lnTo>
                <a:close/>
                <a:moveTo>
                  <a:pt x="512" y="331"/>
                </a:moveTo>
                <a:lnTo>
                  <a:pt x="461" y="331"/>
                </a:lnTo>
                <a:lnTo>
                  <a:pt x="461" y="349"/>
                </a:lnTo>
                <a:lnTo>
                  <a:pt x="512" y="349"/>
                </a:lnTo>
                <a:lnTo>
                  <a:pt x="512" y="331"/>
                </a:lnTo>
                <a:close/>
                <a:moveTo>
                  <a:pt x="680" y="0"/>
                </a:moveTo>
                <a:lnTo>
                  <a:pt x="17" y="0"/>
                </a:lnTo>
                <a:lnTo>
                  <a:pt x="17" y="0"/>
                </a:lnTo>
                <a:lnTo>
                  <a:pt x="11" y="1"/>
                </a:lnTo>
                <a:lnTo>
                  <a:pt x="5" y="4"/>
                </a:lnTo>
                <a:lnTo>
                  <a:pt x="1" y="9"/>
                </a:lnTo>
                <a:lnTo>
                  <a:pt x="0" y="16"/>
                </a:lnTo>
                <a:lnTo>
                  <a:pt x="0" y="873"/>
                </a:lnTo>
                <a:lnTo>
                  <a:pt x="0" y="873"/>
                </a:lnTo>
                <a:lnTo>
                  <a:pt x="1" y="880"/>
                </a:lnTo>
                <a:lnTo>
                  <a:pt x="5" y="885"/>
                </a:lnTo>
                <a:lnTo>
                  <a:pt x="11" y="889"/>
                </a:lnTo>
                <a:lnTo>
                  <a:pt x="17" y="890"/>
                </a:lnTo>
                <a:lnTo>
                  <a:pt x="680" y="890"/>
                </a:lnTo>
                <a:lnTo>
                  <a:pt x="680" y="890"/>
                </a:lnTo>
                <a:lnTo>
                  <a:pt x="686" y="889"/>
                </a:lnTo>
                <a:lnTo>
                  <a:pt x="692" y="885"/>
                </a:lnTo>
                <a:lnTo>
                  <a:pt x="696" y="880"/>
                </a:lnTo>
                <a:lnTo>
                  <a:pt x="697" y="873"/>
                </a:lnTo>
                <a:lnTo>
                  <a:pt x="697" y="16"/>
                </a:lnTo>
                <a:lnTo>
                  <a:pt x="697" y="16"/>
                </a:lnTo>
                <a:lnTo>
                  <a:pt x="696" y="9"/>
                </a:lnTo>
                <a:lnTo>
                  <a:pt x="692" y="4"/>
                </a:lnTo>
                <a:lnTo>
                  <a:pt x="686" y="1"/>
                </a:lnTo>
                <a:lnTo>
                  <a:pt x="680" y="0"/>
                </a:lnTo>
                <a:lnTo>
                  <a:pt x="680" y="0"/>
                </a:lnTo>
                <a:close/>
                <a:moveTo>
                  <a:pt x="663" y="856"/>
                </a:moveTo>
                <a:lnTo>
                  <a:pt x="33" y="856"/>
                </a:lnTo>
                <a:lnTo>
                  <a:pt x="33" y="33"/>
                </a:lnTo>
                <a:lnTo>
                  <a:pt x="663" y="33"/>
                </a:lnTo>
                <a:lnTo>
                  <a:pt x="663" y="856"/>
                </a:lnTo>
                <a:close/>
              </a:path>
            </a:pathLst>
          </a:custGeom>
          <a:solidFill>
            <a:srgbClr val="008CCF"/>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cxnSp>
        <p:nvCxnSpPr>
          <p:cNvPr id="46" name="直線コネクタ 45"/>
          <p:cNvCxnSpPr/>
          <p:nvPr/>
        </p:nvCxnSpPr>
        <p:spPr>
          <a:xfrm flipH="1">
            <a:off x="7187746" y="2331973"/>
            <a:ext cx="582" cy="387846"/>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grpSp>
        <p:nvGrpSpPr>
          <p:cNvPr id="47" name="グループ化 525"/>
          <p:cNvGrpSpPr/>
          <p:nvPr/>
        </p:nvGrpSpPr>
        <p:grpSpPr>
          <a:xfrm>
            <a:off x="7594486" y="2871865"/>
            <a:ext cx="430033" cy="430033"/>
            <a:chOff x="3784104" y="1923678"/>
            <a:chExt cx="381000" cy="381000"/>
          </a:xfrm>
          <a:solidFill>
            <a:srgbClr val="008CCF"/>
          </a:solidFill>
        </p:grpSpPr>
        <p:sp>
          <p:nvSpPr>
            <p:cNvPr id="48"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rgbClr val="54C2F0"/>
                </a:solidFill>
              </a:endParaRPr>
            </a:p>
          </p:txBody>
        </p:sp>
        <p:sp>
          <p:nvSpPr>
            <p:cNvPr id="49"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rgbClr val="54C2F0"/>
                </a:solidFill>
              </a:endParaRPr>
            </a:p>
          </p:txBody>
        </p:sp>
      </p:grpSp>
      <p:cxnSp>
        <p:nvCxnSpPr>
          <p:cNvPr id="50" name="直線コネクタ 49"/>
          <p:cNvCxnSpPr>
            <a:cxnSpLocks/>
          </p:cNvCxnSpPr>
          <p:nvPr/>
        </p:nvCxnSpPr>
        <p:spPr>
          <a:xfrm>
            <a:off x="7806263" y="2725926"/>
            <a:ext cx="0" cy="188744"/>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sp>
        <p:nvSpPr>
          <p:cNvPr id="51" name="テキスト ボックス 50"/>
          <p:cNvSpPr txBox="1"/>
          <p:nvPr/>
        </p:nvSpPr>
        <p:spPr>
          <a:xfrm>
            <a:off x="7616744" y="1185609"/>
            <a:ext cx="1218505" cy="516097"/>
          </a:xfrm>
          <a:prstGeom prst="rect">
            <a:avLst/>
          </a:prstGeom>
          <a:noFill/>
        </p:spPr>
        <p:txBody>
          <a:bodyPr wrap="none" lIns="0" tIns="0" rIns="0" bIns="0" rtlCol="0" anchor="t" anchorCtr="0">
            <a:noAutofit/>
          </a:bodyPr>
          <a:lstStyle/>
          <a:p>
            <a:pPr algn="ctr">
              <a:lnSpc>
                <a:spcPts val="1350"/>
              </a:lnSpc>
              <a:spcBef>
                <a:spcPct val="0"/>
              </a:spcBef>
            </a:pPr>
            <a:endParaRPr lang="en-US" altLang="ja-JP" sz="750" b="1" dirty="0">
              <a:solidFill>
                <a:srgbClr val="0065AE"/>
              </a:solidFill>
              <a:cs typeface="メイリオ" pitchFamily="50" charset="-128"/>
            </a:endParaRPr>
          </a:p>
          <a:p>
            <a:pPr algn="ctr">
              <a:lnSpc>
                <a:spcPts val="1350"/>
              </a:lnSpc>
              <a:spcBef>
                <a:spcPct val="0"/>
              </a:spcBef>
            </a:pPr>
            <a:endParaRPr lang="en-US" altLang="ja-JP" sz="750" b="1" dirty="0">
              <a:solidFill>
                <a:srgbClr val="0065AE"/>
              </a:solidFill>
              <a:cs typeface="メイリオ" pitchFamily="50" charset="-128"/>
            </a:endParaRPr>
          </a:p>
          <a:p>
            <a:pPr algn="ctr">
              <a:lnSpc>
                <a:spcPts val="1350"/>
              </a:lnSpc>
              <a:spcBef>
                <a:spcPct val="0"/>
              </a:spcBef>
            </a:pPr>
            <a:r>
              <a:rPr lang="en-US" altLang="ja-JP" sz="750" b="1" dirty="0">
                <a:solidFill>
                  <a:srgbClr val="0065AE"/>
                </a:solidFill>
                <a:cs typeface="メイリオ" pitchFamily="50" charset="-128"/>
              </a:rPr>
              <a:t>Windows</a:t>
            </a:r>
          </a:p>
          <a:p>
            <a:pPr algn="ctr">
              <a:lnSpc>
                <a:spcPts val="1350"/>
              </a:lnSpc>
              <a:spcBef>
                <a:spcPct val="0"/>
              </a:spcBef>
            </a:pPr>
            <a:endParaRPr lang="en-US" altLang="ja-JP" sz="750" b="1" dirty="0">
              <a:solidFill>
                <a:srgbClr val="0065AE"/>
              </a:solidFill>
              <a:cs typeface="メイリオ" pitchFamily="50" charset="-128"/>
            </a:endParaRPr>
          </a:p>
        </p:txBody>
      </p:sp>
      <p:sp>
        <p:nvSpPr>
          <p:cNvPr id="52" name="テキスト ボックス 51"/>
          <p:cNvSpPr txBox="1"/>
          <p:nvPr/>
        </p:nvSpPr>
        <p:spPr>
          <a:xfrm>
            <a:off x="1367398" y="1534879"/>
            <a:ext cx="1605635" cy="573441"/>
          </a:xfrm>
          <a:prstGeom prst="rect">
            <a:avLst/>
          </a:prstGeom>
          <a:noFill/>
        </p:spPr>
        <p:txBody>
          <a:bodyPr wrap="none" lIns="0" tIns="0" rIns="0" bIns="0" rtlCol="0" anchor="t" anchorCtr="0">
            <a:noAutofit/>
          </a:bodyPr>
          <a:lstStyle/>
          <a:p>
            <a:pPr algn="ctr">
              <a:lnSpc>
                <a:spcPts val="1350"/>
              </a:lnSpc>
              <a:spcBef>
                <a:spcPct val="0"/>
              </a:spcBef>
            </a:pPr>
            <a:r>
              <a:rPr lang="en-US" altLang="ja-JP" sz="825" b="1" dirty="0">
                <a:solidFill>
                  <a:srgbClr val="0065AE"/>
                </a:solidFill>
                <a:cs typeface="メイリオ" pitchFamily="50" charset="-128"/>
              </a:rPr>
              <a:t>Windows</a:t>
            </a:r>
          </a:p>
          <a:p>
            <a:pPr algn="ctr">
              <a:lnSpc>
                <a:spcPts val="1350"/>
              </a:lnSpc>
              <a:spcBef>
                <a:spcPct val="0"/>
              </a:spcBef>
            </a:pPr>
            <a:endParaRPr lang="en-US" altLang="ja-JP" sz="825" b="1" dirty="0">
              <a:solidFill>
                <a:srgbClr val="0065AE"/>
              </a:solidFill>
              <a:cs typeface="メイリオ" pitchFamily="50" charset="-128"/>
            </a:endParaRPr>
          </a:p>
        </p:txBody>
      </p:sp>
      <p:sp>
        <p:nvSpPr>
          <p:cNvPr id="53" name="テキスト ボックス 52"/>
          <p:cNvSpPr txBox="1"/>
          <p:nvPr/>
        </p:nvSpPr>
        <p:spPr>
          <a:xfrm>
            <a:off x="185512" y="1314702"/>
            <a:ext cx="1218505" cy="566301"/>
          </a:xfrm>
          <a:prstGeom prst="rect">
            <a:avLst/>
          </a:prstGeom>
          <a:noFill/>
        </p:spPr>
        <p:txBody>
          <a:bodyPr wrap="none" lIns="0" tIns="0" rIns="0" bIns="0" rtlCol="0" anchor="t" anchorCtr="0">
            <a:noAutofit/>
          </a:bodyPr>
          <a:lstStyle/>
          <a:p>
            <a:pPr algn="ctr">
              <a:lnSpc>
                <a:spcPts val="1350"/>
              </a:lnSpc>
              <a:spcBef>
                <a:spcPct val="0"/>
              </a:spcBef>
            </a:pPr>
            <a:r>
              <a:rPr lang="ja-JP" altLang="en-US" sz="825" b="1" dirty="0">
                <a:solidFill>
                  <a:srgbClr val="0065AE"/>
                </a:solidFill>
                <a:cs typeface="メイリオ" pitchFamily="50" charset="-128"/>
              </a:rPr>
              <a:t>データベースの</a:t>
            </a:r>
            <a:endParaRPr lang="en-US" altLang="ja-JP" sz="825" b="1" dirty="0">
              <a:solidFill>
                <a:srgbClr val="0065AE"/>
              </a:solidFill>
              <a:cs typeface="メイリオ" pitchFamily="50" charset="-128"/>
            </a:endParaRPr>
          </a:p>
          <a:p>
            <a:pPr algn="ctr">
              <a:lnSpc>
                <a:spcPts val="1350"/>
              </a:lnSpc>
              <a:spcBef>
                <a:spcPct val="0"/>
              </a:spcBef>
            </a:pPr>
            <a:r>
              <a:rPr lang="ja-JP" altLang="en-US" sz="825" b="1" dirty="0">
                <a:solidFill>
                  <a:srgbClr val="0065AE"/>
                </a:solidFill>
                <a:cs typeface="メイリオ" pitchFamily="50" charset="-128"/>
              </a:rPr>
              <a:t>システム要件に適合</a:t>
            </a:r>
            <a:endParaRPr lang="en-US" altLang="ja-JP" sz="825" b="1" dirty="0">
              <a:solidFill>
                <a:srgbClr val="0065AE"/>
              </a:solidFill>
              <a:cs typeface="メイリオ" pitchFamily="50" charset="-128"/>
            </a:endParaRPr>
          </a:p>
          <a:p>
            <a:pPr algn="ctr">
              <a:lnSpc>
                <a:spcPts val="1350"/>
              </a:lnSpc>
              <a:spcBef>
                <a:spcPct val="0"/>
              </a:spcBef>
            </a:pPr>
            <a:r>
              <a:rPr lang="ja-JP" altLang="en-US" sz="825" b="1" dirty="0">
                <a:solidFill>
                  <a:srgbClr val="0065AE"/>
                </a:solidFill>
                <a:cs typeface="メイリオ" pitchFamily="50" charset="-128"/>
              </a:rPr>
              <a:t>していること</a:t>
            </a:r>
          </a:p>
        </p:txBody>
      </p:sp>
      <p:sp>
        <p:nvSpPr>
          <p:cNvPr id="54" name="テキスト ボックス 53"/>
          <p:cNvSpPr txBox="1"/>
          <p:nvPr/>
        </p:nvSpPr>
        <p:spPr>
          <a:xfrm>
            <a:off x="927855" y="2128408"/>
            <a:ext cx="802817" cy="286721"/>
          </a:xfrm>
          <a:prstGeom prst="rect">
            <a:avLst/>
          </a:prstGeom>
          <a:noFill/>
        </p:spPr>
        <p:txBody>
          <a:bodyPr wrap="none" lIns="0" tIns="0" rIns="0" bIns="0" rtlCol="0" anchor="t" anchorCtr="0">
            <a:noAutofit/>
          </a:bodyPr>
          <a:lstStyle/>
          <a:p>
            <a:pPr algn="ctr">
              <a:spcBef>
                <a:spcPct val="0"/>
              </a:spcBef>
            </a:pPr>
            <a:r>
              <a:rPr lang="en-US" altLang="ja-JP" sz="900" b="1" dirty="0">
                <a:solidFill>
                  <a:srgbClr val="C00000"/>
                </a:solidFill>
                <a:cs typeface="メイリオ" pitchFamily="50" charset="-128"/>
              </a:rPr>
              <a:t>Oracle</a:t>
            </a:r>
          </a:p>
          <a:p>
            <a:pPr algn="ctr">
              <a:spcBef>
                <a:spcPct val="0"/>
              </a:spcBef>
            </a:pPr>
            <a:r>
              <a:rPr lang="ja-JP" altLang="en-US" sz="600" b="1" dirty="0">
                <a:solidFill>
                  <a:srgbClr val="C00000"/>
                </a:solidFill>
                <a:cs typeface="メイリオ" pitchFamily="50" charset="-128"/>
              </a:rPr>
              <a:t>（</a:t>
            </a:r>
            <a:r>
              <a:rPr lang="en-US" altLang="ja-JP" sz="600" b="1" dirty="0">
                <a:solidFill>
                  <a:srgbClr val="C00000"/>
                </a:solidFill>
                <a:cs typeface="メイリオ" pitchFamily="50" charset="-128"/>
              </a:rPr>
              <a:t>Unicode/Shift-JIS)</a:t>
            </a:r>
            <a:endParaRPr lang="en-US" altLang="ja-JP" sz="900" b="1" dirty="0">
              <a:solidFill>
                <a:srgbClr val="C00000"/>
              </a:solidFill>
              <a:cs typeface="メイリオ" pitchFamily="50" charset="-128"/>
            </a:endParaRPr>
          </a:p>
          <a:p>
            <a:pPr algn="ctr">
              <a:spcBef>
                <a:spcPct val="0"/>
              </a:spcBef>
            </a:pPr>
            <a:endParaRPr lang="ja-JP" altLang="en-US" sz="825" b="1" dirty="0">
              <a:solidFill>
                <a:srgbClr val="C00000"/>
              </a:solidFill>
              <a:cs typeface="メイリオ" pitchFamily="50" charset="-128"/>
            </a:endParaRPr>
          </a:p>
        </p:txBody>
      </p:sp>
      <p:sp>
        <p:nvSpPr>
          <p:cNvPr id="55" name="テキスト ボックス 54"/>
          <p:cNvSpPr txBox="1"/>
          <p:nvPr/>
        </p:nvSpPr>
        <p:spPr>
          <a:xfrm>
            <a:off x="2239830" y="2090844"/>
            <a:ext cx="917506" cy="435512"/>
          </a:xfrm>
          <a:prstGeom prst="rect">
            <a:avLst/>
          </a:prstGeom>
          <a:noFill/>
        </p:spPr>
        <p:txBody>
          <a:bodyPr wrap="none" lIns="0" tIns="0" rIns="0" bIns="0" rtlCol="0" anchor="t" anchorCtr="0">
            <a:noAutofit/>
          </a:bodyPr>
          <a:lstStyle/>
          <a:p>
            <a:pPr algn="ctr">
              <a:lnSpc>
                <a:spcPts val="1350"/>
              </a:lnSpc>
              <a:spcBef>
                <a:spcPct val="0"/>
              </a:spcBef>
            </a:pPr>
            <a:r>
              <a:rPr lang="en-US" altLang="ja-JP" sz="900" b="1" dirty="0">
                <a:solidFill>
                  <a:srgbClr val="C00000"/>
                </a:solidFill>
                <a:cs typeface="メイリオ" pitchFamily="50" charset="-128"/>
              </a:rPr>
              <a:t>IIS</a:t>
            </a:r>
          </a:p>
          <a:p>
            <a:pPr algn="ctr">
              <a:lnSpc>
                <a:spcPts val="1350"/>
              </a:lnSpc>
              <a:spcBef>
                <a:spcPct val="0"/>
              </a:spcBef>
            </a:pPr>
            <a:r>
              <a:rPr lang="en-US" altLang="ja-JP" sz="900" b="1" dirty="0">
                <a:solidFill>
                  <a:srgbClr val="C00000"/>
                </a:solidFill>
                <a:cs typeface="メイリオ" pitchFamily="50" charset="-128"/>
              </a:rPr>
              <a:t>SVF</a:t>
            </a:r>
            <a:endParaRPr lang="ja-JP" altLang="en-US" sz="900" b="1" dirty="0">
              <a:solidFill>
                <a:srgbClr val="C00000"/>
              </a:solidFill>
              <a:cs typeface="メイリオ" pitchFamily="50" charset="-128"/>
            </a:endParaRPr>
          </a:p>
        </p:txBody>
      </p:sp>
      <p:sp>
        <p:nvSpPr>
          <p:cNvPr id="56" name="テキスト ボックス 55"/>
          <p:cNvSpPr txBox="1"/>
          <p:nvPr/>
        </p:nvSpPr>
        <p:spPr>
          <a:xfrm>
            <a:off x="5891618" y="4961613"/>
            <a:ext cx="3192764" cy="226787"/>
          </a:xfrm>
          <a:prstGeom prst="rect">
            <a:avLst/>
          </a:prstGeom>
          <a:noFill/>
        </p:spPr>
        <p:txBody>
          <a:bodyPr wrap="square" rtlCol="0">
            <a:spAutoFit/>
          </a:bodyPr>
          <a:lstStyle/>
          <a:p>
            <a:r>
              <a:rPr lang="en-US" altLang="ja-JP" sz="788" dirty="0"/>
              <a:t>※</a:t>
            </a:r>
            <a:r>
              <a:rPr lang="ja-JP" altLang="en-US" sz="788" dirty="0"/>
              <a:t>詳細情報等は最新版の稼働環境表を別途ご確認ください</a:t>
            </a:r>
          </a:p>
        </p:txBody>
      </p:sp>
      <p:sp>
        <p:nvSpPr>
          <p:cNvPr id="59" name="テキスト ボックス 58"/>
          <p:cNvSpPr txBox="1"/>
          <p:nvPr/>
        </p:nvSpPr>
        <p:spPr>
          <a:xfrm>
            <a:off x="609406" y="3379275"/>
            <a:ext cx="2428953" cy="579552"/>
          </a:xfrm>
          <a:prstGeom prst="rect">
            <a:avLst/>
          </a:prstGeom>
        </p:spPr>
        <p:txBody>
          <a:bodyPr wrap="square" lIns="0" tIns="0" rIns="0" bIns="0" rtlCol="0" anchor="t" anchorCtr="0">
            <a:noAutofit/>
          </a:bodyPr>
          <a:lstStyle/>
          <a:p>
            <a:pPr>
              <a:spcBef>
                <a:spcPct val="0"/>
              </a:spcBef>
              <a:defRPr/>
            </a:pPr>
            <a:r>
              <a:rPr lang="ja-JP" altLang="en-US" sz="750" b="1" u="sng" dirty="0">
                <a:solidFill>
                  <a:prstClr val="black">
                    <a:lumMod val="75000"/>
                    <a:lumOff val="25000"/>
                  </a:prstClr>
                </a:solidFill>
                <a:latin typeface="メイリオ" pitchFamily="50" charset="-128"/>
                <a:ea typeface="メイリオ" pitchFamily="50" charset="-128"/>
                <a:cs typeface="メイリオ" pitchFamily="50" charset="-128"/>
              </a:rPr>
              <a:t>クライアント</a:t>
            </a:r>
            <a:endParaRPr lang="en-US" altLang="ja-JP" sz="750" b="1" u="sng" dirty="0">
              <a:solidFill>
                <a:prstClr val="black">
                  <a:lumMod val="75000"/>
                  <a:lumOff val="25000"/>
                </a:prstClr>
              </a:solidFill>
              <a:latin typeface="メイリオ" pitchFamily="50" charset="-128"/>
              <a:ea typeface="メイリオ" pitchFamily="50" charset="-128"/>
              <a:cs typeface="メイリオ" pitchFamily="50" charset="-128"/>
            </a:endParaRPr>
          </a:p>
          <a:p>
            <a:pPr>
              <a:spcBef>
                <a:spcPct val="0"/>
              </a:spcBef>
              <a:defRPr/>
            </a:pPr>
            <a:r>
              <a:rPr lang="ja-JP" altLang="en-US" sz="750" dirty="0">
                <a:solidFill>
                  <a:prstClr val="black">
                    <a:lumMod val="75000"/>
                    <a:lumOff val="25000"/>
                  </a:prstClr>
                </a:solidFill>
                <a:latin typeface="メイリオ" pitchFamily="50" charset="-128"/>
                <a:ea typeface="メイリオ" pitchFamily="50" charset="-128"/>
                <a:cs typeface="メイリオ" pitchFamily="50" charset="-128"/>
              </a:rPr>
              <a:t>■ </a:t>
            </a: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Windows </a:t>
            </a:r>
          </a:p>
          <a:p>
            <a:pPr>
              <a:spcBef>
                <a:spcPct val="0"/>
              </a:spcBef>
              <a:defRPr/>
            </a:pP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 .NET Framework </a:t>
            </a:r>
          </a:p>
          <a:p>
            <a:pPr>
              <a:spcBef>
                <a:spcPct val="0"/>
              </a:spcBef>
              <a:defRPr/>
            </a:pPr>
            <a:r>
              <a:rPr lang="ja-JP" altLang="en-US" sz="750" dirty="0">
                <a:solidFill>
                  <a:prstClr val="black">
                    <a:lumMod val="75000"/>
                    <a:lumOff val="25000"/>
                  </a:prstClr>
                </a:solidFill>
                <a:latin typeface="メイリオ" pitchFamily="50" charset="-128"/>
                <a:ea typeface="メイリオ" pitchFamily="50" charset="-128"/>
                <a:cs typeface="メイリオ" pitchFamily="50" charset="-128"/>
              </a:rPr>
              <a:t>■ </a:t>
            </a: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Adobe Reader / Adobe Acrobat</a:t>
            </a:r>
          </a:p>
          <a:p>
            <a:pPr>
              <a:spcBef>
                <a:spcPct val="0"/>
              </a:spcBef>
              <a:defRPr/>
            </a:pPr>
            <a:r>
              <a:rPr lang="ja-JP" altLang="en-US" sz="750" dirty="0">
                <a:solidFill>
                  <a:prstClr val="black">
                    <a:lumMod val="75000"/>
                    <a:lumOff val="25000"/>
                  </a:prstClr>
                </a:solidFill>
                <a:latin typeface="メイリオ" pitchFamily="50" charset="-128"/>
                <a:ea typeface="メイリオ" pitchFamily="50" charset="-128"/>
                <a:cs typeface="メイリオ" pitchFamily="50" charset="-128"/>
              </a:rPr>
              <a:t>■ </a:t>
            </a: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Microsoft Excel</a:t>
            </a:r>
            <a:r>
              <a:rPr lang="ja-JP" altLang="en-US" sz="750" dirty="0">
                <a:solidFill>
                  <a:prstClr val="black">
                    <a:lumMod val="75000"/>
                    <a:lumOff val="25000"/>
                  </a:prstClr>
                </a:solidFill>
                <a:latin typeface="メイリオ" pitchFamily="50" charset="-128"/>
                <a:ea typeface="メイリオ" pitchFamily="50" charset="-128"/>
                <a:cs typeface="メイリオ" pitchFamily="50" charset="-128"/>
              </a:rPr>
              <a:t>（ストアアプリ版を除く） </a:t>
            </a:r>
            <a:endParaRPr lang="en-US" altLang="ja-JP" sz="750" dirty="0">
              <a:solidFill>
                <a:prstClr val="black">
                  <a:lumMod val="75000"/>
                  <a:lumOff val="25000"/>
                </a:prstClr>
              </a:solidFill>
              <a:latin typeface="メイリオ" pitchFamily="50" charset="-128"/>
              <a:ea typeface="メイリオ" pitchFamily="50" charset="-128"/>
              <a:cs typeface="メイリオ" pitchFamily="50" charset="-128"/>
            </a:endParaRPr>
          </a:p>
          <a:p>
            <a:pPr>
              <a:spcBef>
                <a:spcPct val="0"/>
              </a:spcBef>
              <a:defRPr/>
            </a:pPr>
            <a:r>
              <a:rPr lang="ja-JP" altLang="en-US" sz="750" dirty="0">
                <a:solidFill>
                  <a:prstClr val="black">
                    <a:lumMod val="75000"/>
                    <a:lumOff val="25000"/>
                  </a:prstClr>
                </a:solidFill>
                <a:latin typeface="メイリオ" pitchFamily="50" charset="-128"/>
                <a:ea typeface="メイリオ" pitchFamily="50" charset="-128"/>
                <a:cs typeface="メイリオ" pitchFamily="50" charset="-128"/>
              </a:rPr>
              <a:t>■ </a:t>
            </a: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Microsoft Word</a:t>
            </a:r>
            <a:r>
              <a:rPr lang="ja-JP" altLang="en-US" sz="750" dirty="0">
                <a:solidFill>
                  <a:prstClr val="black">
                    <a:lumMod val="75000"/>
                    <a:lumOff val="25000"/>
                  </a:prstClr>
                </a:solidFill>
                <a:latin typeface="メイリオ" pitchFamily="50" charset="-128"/>
                <a:ea typeface="メイリオ" pitchFamily="50" charset="-128"/>
                <a:cs typeface="メイリオ" pitchFamily="50" charset="-128"/>
              </a:rPr>
              <a:t>（ストアアプリ版を除く）</a:t>
            </a:r>
            <a:endParaRPr lang="en-US" altLang="ja-JP" sz="750" dirty="0">
              <a:solidFill>
                <a:prstClr val="black">
                  <a:lumMod val="75000"/>
                  <a:lumOff val="25000"/>
                </a:prstClr>
              </a:solidFill>
              <a:latin typeface="メイリオ" pitchFamily="50" charset="-128"/>
              <a:ea typeface="メイリオ" pitchFamily="50" charset="-128"/>
              <a:cs typeface="メイリオ" pitchFamily="50" charset="-128"/>
            </a:endParaRPr>
          </a:p>
          <a:p>
            <a:pPr>
              <a:spcBef>
                <a:spcPct val="0"/>
              </a:spcBef>
              <a:defRPr/>
            </a:pPr>
            <a:endParaRPr lang="en-US" altLang="ja-JP" sz="750" dirty="0">
              <a:solidFill>
                <a:prstClr val="black">
                  <a:lumMod val="75000"/>
                  <a:lumOff val="25000"/>
                </a:prstClr>
              </a:solidFill>
              <a:latin typeface="メイリオ" pitchFamily="50" charset="-128"/>
              <a:ea typeface="メイリオ" pitchFamily="50" charset="-128"/>
              <a:cs typeface="メイリオ" pitchFamily="50" charset="-128"/>
            </a:endParaRPr>
          </a:p>
          <a:p>
            <a:pPr>
              <a:spcBef>
                <a:spcPct val="0"/>
              </a:spcBef>
              <a:defRPr/>
            </a:pPr>
            <a:endParaRPr lang="en-US" altLang="ja-JP" sz="750" dirty="0">
              <a:solidFill>
                <a:prstClr val="black">
                  <a:lumMod val="75000"/>
                  <a:lumOff val="25000"/>
                </a:prstClr>
              </a:solidFill>
              <a:latin typeface="メイリオ" pitchFamily="50" charset="-128"/>
              <a:ea typeface="メイリオ" pitchFamily="50" charset="-128"/>
              <a:cs typeface="メイリオ" pitchFamily="50" charset="-128"/>
            </a:endParaRPr>
          </a:p>
          <a:p>
            <a:pPr>
              <a:spcBef>
                <a:spcPct val="0"/>
              </a:spcBef>
              <a:defRPr/>
            </a:pPr>
            <a:endParaRPr lang="en-US" altLang="ja-JP" sz="750" dirty="0">
              <a:solidFill>
                <a:prstClr val="black">
                  <a:lumMod val="75000"/>
                  <a:lumOff val="25000"/>
                </a:prstClr>
              </a:solidFill>
              <a:latin typeface="メイリオ" pitchFamily="50" charset="-128"/>
              <a:ea typeface="メイリオ" pitchFamily="50" charset="-128"/>
              <a:cs typeface="メイリオ" pitchFamily="50" charset="-128"/>
            </a:endParaRPr>
          </a:p>
        </p:txBody>
      </p:sp>
      <p:sp>
        <p:nvSpPr>
          <p:cNvPr id="60" name="テキスト ボックス 59"/>
          <p:cNvSpPr txBox="1"/>
          <p:nvPr/>
        </p:nvSpPr>
        <p:spPr>
          <a:xfrm>
            <a:off x="3889690" y="2942494"/>
            <a:ext cx="1726840" cy="398910"/>
          </a:xfrm>
          <a:prstGeom prst="rect">
            <a:avLst/>
          </a:prstGeom>
        </p:spPr>
        <p:txBody>
          <a:bodyPr wrap="square" lIns="0" tIns="0" rIns="0" bIns="0" rtlCol="0" anchor="t" anchorCtr="0">
            <a:noAutofit/>
          </a:bodyPr>
          <a:lstStyle/>
          <a:p>
            <a:pPr>
              <a:spcBef>
                <a:spcPct val="0"/>
              </a:spcBef>
              <a:defRPr/>
            </a:pPr>
            <a:r>
              <a:rPr lang="en-US" altLang="ja-JP" sz="788" b="1" u="sng" dirty="0">
                <a:solidFill>
                  <a:prstClr val="black">
                    <a:lumMod val="75000"/>
                    <a:lumOff val="25000"/>
                  </a:prstClr>
                </a:solidFill>
                <a:latin typeface="メイリオ" pitchFamily="50" charset="-128"/>
                <a:ea typeface="メイリオ" pitchFamily="50" charset="-128"/>
                <a:cs typeface="メイリオ" pitchFamily="50" charset="-128"/>
              </a:rPr>
              <a:t> </a:t>
            </a:r>
            <a:r>
              <a:rPr lang="ja-JP" altLang="en-US" sz="750" b="1" u="sng" dirty="0">
                <a:solidFill>
                  <a:prstClr val="black">
                    <a:lumMod val="75000"/>
                    <a:lumOff val="25000"/>
                  </a:prstClr>
                </a:solidFill>
                <a:latin typeface="メイリオ" pitchFamily="50" charset="-128"/>
                <a:ea typeface="メイリオ" pitchFamily="50" charset="-128"/>
                <a:cs typeface="メイリオ" pitchFamily="50" charset="-128"/>
              </a:rPr>
              <a:t>クライアント</a:t>
            </a:r>
            <a:endParaRPr lang="en-US" altLang="ja-JP" sz="750" b="1" u="sng" dirty="0">
              <a:solidFill>
                <a:prstClr val="black">
                  <a:lumMod val="75000"/>
                  <a:lumOff val="25000"/>
                </a:prstClr>
              </a:solidFill>
              <a:latin typeface="メイリオ" pitchFamily="50" charset="-128"/>
              <a:ea typeface="メイリオ" pitchFamily="50" charset="-128"/>
              <a:cs typeface="メイリオ" pitchFamily="50" charset="-128"/>
            </a:endParaRPr>
          </a:p>
          <a:p>
            <a:pPr>
              <a:spcBef>
                <a:spcPct val="0"/>
              </a:spcBef>
              <a:defRPr/>
            </a:pP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 Microsoft Edge</a:t>
            </a:r>
          </a:p>
          <a:p>
            <a:pPr>
              <a:spcBef>
                <a:spcPct val="0"/>
              </a:spcBef>
              <a:defRPr/>
            </a:pP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 Google Chrome</a:t>
            </a:r>
          </a:p>
          <a:p>
            <a:pPr>
              <a:spcBef>
                <a:spcPct val="0"/>
              </a:spcBef>
              <a:defRPr/>
            </a:pP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 Mozilla Firefox</a:t>
            </a:r>
          </a:p>
          <a:p>
            <a:pPr>
              <a:spcBef>
                <a:spcPct val="0"/>
              </a:spcBef>
              <a:defRPr/>
            </a:pP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 Windows</a:t>
            </a:r>
          </a:p>
        </p:txBody>
      </p:sp>
      <p:sp>
        <p:nvSpPr>
          <p:cNvPr id="61" name="角丸四角形 60"/>
          <p:cNvSpPr/>
          <p:nvPr/>
        </p:nvSpPr>
        <p:spPr>
          <a:xfrm>
            <a:off x="4938886" y="882439"/>
            <a:ext cx="1469318" cy="4012123"/>
          </a:xfrm>
          <a:prstGeom prst="roundRect">
            <a:avLst>
              <a:gd name="adj" fmla="val 5215"/>
            </a:avLst>
          </a:prstGeom>
          <a:noFill/>
          <a:ln w="28575">
            <a:solidFill>
              <a:srgbClr val="FB8F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350">
              <a:solidFill>
                <a:srgbClr val="FFFFFF"/>
              </a:solidFill>
              <a:latin typeface="メイリオ"/>
              <a:ea typeface="メイリオ"/>
            </a:endParaRPr>
          </a:p>
        </p:txBody>
      </p:sp>
      <p:sp>
        <p:nvSpPr>
          <p:cNvPr id="63" name="角丸四角形 62"/>
          <p:cNvSpPr/>
          <p:nvPr/>
        </p:nvSpPr>
        <p:spPr>
          <a:xfrm>
            <a:off x="4956744" y="590786"/>
            <a:ext cx="1451460" cy="415276"/>
          </a:xfrm>
          <a:prstGeom prst="roundRect">
            <a:avLst/>
          </a:prstGeom>
          <a:solidFill>
            <a:schemeClr val="accent3"/>
          </a:solidFill>
          <a:ln>
            <a:solidFill>
              <a:schemeClr val="accent3"/>
            </a:solidFill>
          </a:ln>
        </p:spPr>
        <p:style>
          <a:lnRef idx="2">
            <a:schemeClr val="accent4"/>
          </a:lnRef>
          <a:fillRef idx="1">
            <a:schemeClr val="lt1"/>
          </a:fillRef>
          <a:effectRef idx="0">
            <a:schemeClr val="accent4"/>
          </a:effectRef>
          <a:fontRef idx="minor">
            <a:schemeClr val="dk1"/>
          </a:fontRef>
        </p:style>
        <p:txBody>
          <a:bodyPr rtlCol="0" anchor="ctr"/>
          <a:lstStyle/>
          <a:p>
            <a:pPr algn="ctr">
              <a:spcBef>
                <a:spcPct val="0"/>
              </a:spcBef>
              <a:defRPr/>
            </a:pPr>
            <a:r>
              <a:rPr lang="en-US" altLang="ja-JP" sz="800" b="1" dirty="0" err="1">
                <a:solidFill>
                  <a:srgbClr val="FFFFFF"/>
                </a:solidFill>
                <a:latin typeface="メイリオ" pitchFamily="50" charset="-128"/>
                <a:ea typeface="メイリオ" pitchFamily="50" charset="-128"/>
                <a:cs typeface="メイリオ" pitchFamily="50" charset="-128"/>
              </a:rPr>
              <a:t>SuperStream</a:t>
            </a:r>
            <a:r>
              <a:rPr lang="en-US" altLang="ja-JP" sz="800" b="1" dirty="0">
                <a:solidFill>
                  <a:srgbClr val="FFFFFF"/>
                </a:solidFill>
                <a:latin typeface="メイリオ" pitchFamily="50" charset="-128"/>
                <a:ea typeface="メイリオ" pitchFamily="50" charset="-128"/>
                <a:cs typeface="メイリオ" pitchFamily="50" charset="-128"/>
              </a:rPr>
              <a:t>-NX</a:t>
            </a:r>
            <a:r>
              <a:rPr lang="ja-JP" altLang="en-US" sz="800" b="1" dirty="0">
                <a:solidFill>
                  <a:srgbClr val="FFFFFF"/>
                </a:solidFill>
                <a:latin typeface="メイリオ" pitchFamily="50" charset="-128"/>
                <a:ea typeface="メイリオ" pitchFamily="50" charset="-128"/>
                <a:cs typeface="メイリオ" pitchFamily="50" charset="-128"/>
              </a:rPr>
              <a:t> </a:t>
            </a:r>
            <a:r>
              <a:rPr lang="en-US" altLang="ja-JP" sz="800" b="1" dirty="0">
                <a:solidFill>
                  <a:srgbClr val="FFFFFF"/>
                </a:solidFill>
                <a:latin typeface="メイリオ" pitchFamily="50" charset="-128"/>
                <a:ea typeface="メイリオ" pitchFamily="50" charset="-128"/>
                <a:cs typeface="メイリオ" pitchFamily="50" charset="-128"/>
              </a:rPr>
              <a:t>TM</a:t>
            </a:r>
          </a:p>
          <a:p>
            <a:pPr algn="ctr">
              <a:spcBef>
                <a:spcPct val="0"/>
              </a:spcBef>
              <a:defRPr/>
            </a:pPr>
            <a:r>
              <a:rPr lang="ja-JP" altLang="en-US" sz="800" b="1" dirty="0">
                <a:solidFill>
                  <a:srgbClr val="FFFFFF"/>
                </a:solidFill>
                <a:latin typeface="メイリオ" pitchFamily="50" charset="-128"/>
                <a:ea typeface="メイリオ" pitchFamily="50" charset="-128"/>
                <a:cs typeface="メイリオ" pitchFamily="50" charset="-128"/>
              </a:rPr>
              <a:t>勤怠管理</a:t>
            </a:r>
          </a:p>
        </p:txBody>
      </p:sp>
      <p:grpSp>
        <p:nvGrpSpPr>
          <p:cNvPr id="65" name="グループ化 525"/>
          <p:cNvGrpSpPr/>
          <p:nvPr/>
        </p:nvGrpSpPr>
        <p:grpSpPr>
          <a:xfrm>
            <a:off x="5038178" y="2871865"/>
            <a:ext cx="430033" cy="430033"/>
            <a:chOff x="3784104" y="1923678"/>
            <a:chExt cx="381000" cy="381000"/>
          </a:xfrm>
          <a:solidFill>
            <a:schemeClr val="tx2"/>
          </a:solidFill>
        </p:grpSpPr>
        <p:sp>
          <p:nvSpPr>
            <p:cNvPr id="66"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784">
                <a:defRPr/>
              </a:pPr>
              <a:endParaRPr kumimoji="0" lang="ja-JP" altLang="en-US" sz="1050" kern="0">
                <a:solidFill>
                  <a:srgbClr val="54C2F0"/>
                </a:solidFill>
                <a:latin typeface="メイリオ"/>
                <a:ea typeface="メイリオ"/>
              </a:endParaRPr>
            </a:p>
          </p:txBody>
        </p:sp>
        <p:sp>
          <p:nvSpPr>
            <p:cNvPr id="67"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784">
                <a:defRPr/>
              </a:pPr>
              <a:endParaRPr kumimoji="0" lang="ja-JP" altLang="en-US" sz="1050" kern="0">
                <a:solidFill>
                  <a:srgbClr val="54C2F0"/>
                </a:solidFill>
                <a:latin typeface="メイリオ"/>
                <a:ea typeface="メイリオ"/>
              </a:endParaRPr>
            </a:p>
          </p:txBody>
        </p:sp>
      </p:grpSp>
      <p:sp>
        <p:nvSpPr>
          <p:cNvPr id="70" name="テキスト ボックス 69"/>
          <p:cNvSpPr txBox="1"/>
          <p:nvPr/>
        </p:nvSpPr>
        <p:spPr>
          <a:xfrm>
            <a:off x="5578498" y="2930974"/>
            <a:ext cx="1726840" cy="398910"/>
          </a:xfrm>
          <a:prstGeom prst="rect">
            <a:avLst/>
          </a:prstGeom>
        </p:spPr>
        <p:txBody>
          <a:bodyPr wrap="square" lIns="0" tIns="0" rIns="0" bIns="0" rtlCol="0" anchor="t" anchorCtr="0">
            <a:noAutofit/>
          </a:bodyPr>
          <a:lstStyle/>
          <a:p>
            <a:pPr>
              <a:spcBef>
                <a:spcPct val="0"/>
              </a:spcBef>
              <a:defRPr/>
            </a:pPr>
            <a:r>
              <a:rPr lang="en-US" altLang="ja-JP" sz="750" b="1" u="sng" dirty="0">
                <a:solidFill>
                  <a:prstClr val="black">
                    <a:lumMod val="75000"/>
                    <a:lumOff val="25000"/>
                  </a:prstClr>
                </a:solidFill>
                <a:latin typeface="メイリオ" pitchFamily="50" charset="-128"/>
                <a:ea typeface="メイリオ" pitchFamily="50" charset="-128"/>
                <a:cs typeface="メイリオ" pitchFamily="50" charset="-128"/>
              </a:rPr>
              <a:t> </a:t>
            </a:r>
            <a:r>
              <a:rPr lang="ja-JP" altLang="en-US" sz="750" b="1" u="sng" dirty="0">
                <a:solidFill>
                  <a:prstClr val="black">
                    <a:lumMod val="75000"/>
                    <a:lumOff val="25000"/>
                  </a:prstClr>
                </a:solidFill>
                <a:latin typeface="メイリオ" pitchFamily="50" charset="-128"/>
                <a:ea typeface="メイリオ" pitchFamily="50" charset="-128"/>
                <a:cs typeface="メイリオ" pitchFamily="50" charset="-128"/>
              </a:rPr>
              <a:t>クライアント</a:t>
            </a:r>
            <a:endParaRPr lang="en-US" altLang="ja-JP" sz="750" b="1" u="sng" dirty="0">
              <a:solidFill>
                <a:prstClr val="black">
                  <a:lumMod val="75000"/>
                  <a:lumOff val="25000"/>
                </a:prstClr>
              </a:solidFill>
              <a:latin typeface="メイリオ" pitchFamily="50" charset="-128"/>
              <a:ea typeface="メイリオ" pitchFamily="50" charset="-128"/>
              <a:cs typeface="メイリオ" pitchFamily="50" charset="-128"/>
            </a:endParaRPr>
          </a:p>
          <a:p>
            <a:pPr>
              <a:spcBef>
                <a:spcPct val="0"/>
              </a:spcBef>
              <a:defRPr/>
            </a:pP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 Microsoft Edge</a:t>
            </a:r>
          </a:p>
          <a:p>
            <a:pPr>
              <a:spcBef>
                <a:spcPct val="0"/>
              </a:spcBef>
              <a:defRPr/>
            </a:pP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 Google Chrome</a:t>
            </a:r>
          </a:p>
          <a:p>
            <a:pPr>
              <a:spcBef>
                <a:spcPct val="0"/>
              </a:spcBef>
              <a:defRPr/>
            </a:pP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 Mozilla Firefox</a:t>
            </a:r>
          </a:p>
          <a:p>
            <a:pPr>
              <a:spcBef>
                <a:spcPct val="0"/>
              </a:spcBef>
              <a:defRPr/>
            </a:pP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 Windows</a:t>
            </a:r>
          </a:p>
        </p:txBody>
      </p:sp>
      <p:sp>
        <p:nvSpPr>
          <p:cNvPr id="71" name="Freeform 416"/>
          <p:cNvSpPr>
            <a:spLocks noEditPoints="1"/>
          </p:cNvSpPr>
          <p:nvPr/>
        </p:nvSpPr>
        <p:spPr bwMode="auto">
          <a:xfrm>
            <a:off x="5071641" y="3670293"/>
            <a:ext cx="286950" cy="391295"/>
          </a:xfrm>
          <a:custGeom>
            <a:avLst/>
            <a:gdLst/>
            <a:ahLst/>
            <a:cxnLst>
              <a:cxn ang="0">
                <a:pos x="0" y="0"/>
              </a:cxn>
              <a:cxn ang="0">
                <a:pos x="0" y="240"/>
              </a:cxn>
              <a:cxn ang="0">
                <a:pos x="176" y="240"/>
              </a:cxn>
              <a:cxn ang="0">
                <a:pos x="176" y="0"/>
              </a:cxn>
              <a:cxn ang="0">
                <a:pos x="0" y="0"/>
              </a:cxn>
              <a:cxn ang="0">
                <a:pos x="120" y="224"/>
              </a:cxn>
              <a:cxn ang="0">
                <a:pos x="56" y="224"/>
              </a:cxn>
              <a:cxn ang="0">
                <a:pos x="56" y="208"/>
              </a:cxn>
              <a:cxn ang="0">
                <a:pos x="120" y="208"/>
              </a:cxn>
              <a:cxn ang="0">
                <a:pos x="120" y="224"/>
              </a:cxn>
              <a:cxn ang="0">
                <a:pos x="152" y="192"/>
              </a:cxn>
              <a:cxn ang="0">
                <a:pos x="24" y="192"/>
              </a:cxn>
              <a:cxn ang="0">
                <a:pos x="24" y="24"/>
              </a:cxn>
              <a:cxn ang="0">
                <a:pos x="152" y="24"/>
              </a:cxn>
              <a:cxn ang="0">
                <a:pos x="152" y="192"/>
              </a:cxn>
            </a:cxnLst>
            <a:rect l="0" t="0" r="r" b="b"/>
            <a:pathLst>
              <a:path w="176" h="240">
                <a:moveTo>
                  <a:pt x="0" y="0"/>
                </a:moveTo>
                <a:lnTo>
                  <a:pt x="0" y="240"/>
                </a:lnTo>
                <a:lnTo>
                  <a:pt x="176" y="240"/>
                </a:lnTo>
                <a:lnTo>
                  <a:pt x="176" y="0"/>
                </a:lnTo>
                <a:lnTo>
                  <a:pt x="0" y="0"/>
                </a:lnTo>
                <a:close/>
                <a:moveTo>
                  <a:pt x="120" y="224"/>
                </a:moveTo>
                <a:lnTo>
                  <a:pt x="56" y="224"/>
                </a:lnTo>
                <a:lnTo>
                  <a:pt x="56" y="208"/>
                </a:lnTo>
                <a:lnTo>
                  <a:pt x="120" y="208"/>
                </a:lnTo>
                <a:lnTo>
                  <a:pt x="120" y="224"/>
                </a:lnTo>
                <a:close/>
                <a:moveTo>
                  <a:pt x="152" y="192"/>
                </a:moveTo>
                <a:lnTo>
                  <a:pt x="24" y="192"/>
                </a:lnTo>
                <a:lnTo>
                  <a:pt x="24" y="24"/>
                </a:lnTo>
                <a:lnTo>
                  <a:pt x="152" y="24"/>
                </a:lnTo>
                <a:lnTo>
                  <a:pt x="152" y="192"/>
                </a:lnTo>
                <a:close/>
              </a:path>
            </a:pathLst>
          </a:custGeom>
          <a:solidFill>
            <a:srgbClr val="008CCF"/>
          </a:solid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72" name="テキスト ボックス 71"/>
          <p:cNvSpPr txBox="1"/>
          <p:nvPr/>
        </p:nvSpPr>
        <p:spPr>
          <a:xfrm>
            <a:off x="5578498" y="3700182"/>
            <a:ext cx="713889" cy="391295"/>
          </a:xfrm>
          <a:prstGeom prst="rect">
            <a:avLst/>
          </a:prstGeom>
        </p:spPr>
        <p:txBody>
          <a:bodyPr wrap="square" lIns="0" tIns="0" rIns="0" bIns="0" rtlCol="0" anchor="t" anchorCtr="0">
            <a:noAutofit/>
          </a:bodyPr>
          <a:lstStyle/>
          <a:p>
            <a:pPr>
              <a:spcBef>
                <a:spcPct val="0"/>
              </a:spcBef>
              <a:defRPr/>
            </a:pPr>
            <a:r>
              <a:rPr lang="ja-JP" altLang="en-US" sz="750" b="1" u="sng" dirty="0">
                <a:solidFill>
                  <a:srgbClr val="404040"/>
                </a:solidFill>
                <a:latin typeface="メイリオ"/>
                <a:ea typeface="メイリオ"/>
                <a:cs typeface="メイリオ" pitchFamily="50" charset="-128"/>
              </a:rPr>
              <a:t>モバイル</a:t>
            </a:r>
            <a:endParaRPr lang="en-US" altLang="ja-JP" sz="750" b="1" u="sng" dirty="0">
              <a:solidFill>
                <a:srgbClr val="404040"/>
              </a:solidFill>
              <a:latin typeface="メイリオ"/>
              <a:ea typeface="メイリオ"/>
              <a:cs typeface="メイリオ" pitchFamily="50" charset="-128"/>
            </a:endParaRPr>
          </a:p>
          <a:p>
            <a:pPr>
              <a:spcBef>
                <a:spcPct val="0"/>
              </a:spcBef>
              <a:defRPr/>
            </a:pPr>
            <a:r>
              <a:rPr lang="en-US" altLang="ja-JP" sz="750" dirty="0">
                <a:solidFill>
                  <a:srgbClr val="404040"/>
                </a:solidFill>
                <a:latin typeface="メイリオ"/>
                <a:ea typeface="メイリオ"/>
                <a:cs typeface="メイリオ" pitchFamily="50" charset="-128"/>
              </a:rPr>
              <a:t>■ </a:t>
            </a:r>
            <a:r>
              <a:rPr lang="en-US" altLang="ja-JP" sz="750" dirty="0">
                <a:solidFill>
                  <a:srgbClr val="404040"/>
                </a:solidFill>
                <a:cs typeface="メイリオ" pitchFamily="50" charset="-128"/>
              </a:rPr>
              <a:t>iOS</a:t>
            </a:r>
            <a:endParaRPr lang="ja-JP" altLang="en-US" sz="750" dirty="0">
              <a:solidFill>
                <a:srgbClr val="404040"/>
              </a:solidFill>
              <a:latin typeface="メイリオ"/>
              <a:ea typeface="メイリオ"/>
              <a:cs typeface="メイリオ" pitchFamily="50" charset="-128"/>
            </a:endParaRPr>
          </a:p>
          <a:p>
            <a:pPr>
              <a:spcBef>
                <a:spcPct val="0"/>
              </a:spcBef>
              <a:defRPr/>
            </a:pPr>
            <a:r>
              <a:rPr lang="en-US" altLang="ja-JP" sz="750" dirty="0">
                <a:solidFill>
                  <a:srgbClr val="404040"/>
                </a:solidFill>
                <a:latin typeface="メイリオ"/>
                <a:ea typeface="メイリオ"/>
                <a:cs typeface="メイリオ" pitchFamily="50" charset="-128"/>
              </a:rPr>
              <a:t>■ Android</a:t>
            </a:r>
          </a:p>
          <a:p>
            <a:pPr algn="ctr">
              <a:spcBef>
                <a:spcPct val="0"/>
              </a:spcBef>
              <a:defRPr/>
            </a:pPr>
            <a:endParaRPr lang="ja-JP" altLang="en-US" sz="750" b="1" dirty="0">
              <a:solidFill>
                <a:prstClr val="black">
                  <a:lumMod val="75000"/>
                  <a:lumOff val="25000"/>
                </a:prstClr>
              </a:solidFill>
              <a:latin typeface="メイリオ"/>
              <a:ea typeface="メイリオ"/>
              <a:cs typeface="メイリオ" pitchFamily="50" charset="-128"/>
            </a:endParaRPr>
          </a:p>
        </p:txBody>
      </p:sp>
      <p:sp>
        <p:nvSpPr>
          <p:cNvPr id="69" name="Freeform 416"/>
          <p:cNvSpPr>
            <a:spLocks noEditPoints="1"/>
          </p:cNvSpPr>
          <p:nvPr/>
        </p:nvSpPr>
        <p:spPr bwMode="auto">
          <a:xfrm>
            <a:off x="3353343" y="3666760"/>
            <a:ext cx="286950" cy="391295"/>
          </a:xfrm>
          <a:custGeom>
            <a:avLst/>
            <a:gdLst/>
            <a:ahLst/>
            <a:cxnLst>
              <a:cxn ang="0">
                <a:pos x="0" y="0"/>
              </a:cxn>
              <a:cxn ang="0">
                <a:pos x="0" y="240"/>
              </a:cxn>
              <a:cxn ang="0">
                <a:pos x="176" y="240"/>
              </a:cxn>
              <a:cxn ang="0">
                <a:pos x="176" y="0"/>
              </a:cxn>
              <a:cxn ang="0">
                <a:pos x="0" y="0"/>
              </a:cxn>
              <a:cxn ang="0">
                <a:pos x="120" y="224"/>
              </a:cxn>
              <a:cxn ang="0">
                <a:pos x="56" y="224"/>
              </a:cxn>
              <a:cxn ang="0">
                <a:pos x="56" y="208"/>
              </a:cxn>
              <a:cxn ang="0">
                <a:pos x="120" y="208"/>
              </a:cxn>
              <a:cxn ang="0">
                <a:pos x="120" y="224"/>
              </a:cxn>
              <a:cxn ang="0">
                <a:pos x="152" y="192"/>
              </a:cxn>
              <a:cxn ang="0">
                <a:pos x="24" y="192"/>
              </a:cxn>
              <a:cxn ang="0">
                <a:pos x="24" y="24"/>
              </a:cxn>
              <a:cxn ang="0">
                <a:pos x="152" y="24"/>
              </a:cxn>
              <a:cxn ang="0">
                <a:pos x="152" y="192"/>
              </a:cxn>
            </a:cxnLst>
            <a:rect l="0" t="0" r="r" b="b"/>
            <a:pathLst>
              <a:path w="176" h="240">
                <a:moveTo>
                  <a:pt x="0" y="0"/>
                </a:moveTo>
                <a:lnTo>
                  <a:pt x="0" y="240"/>
                </a:lnTo>
                <a:lnTo>
                  <a:pt x="176" y="240"/>
                </a:lnTo>
                <a:lnTo>
                  <a:pt x="176" y="0"/>
                </a:lnTo>
                <a:lnTo>
                  <a:pt x="0" y="0"/>
                </a:lnTo>
                <a:close/>
                <a:moveTo>
                  <a:pt x="120" y="224"/>
                </a:moveTo>
                <a:lnTo>
                  <a:pt x="56" y="224"/>
                </a:lnTo>
                <a:lnTo>
                  <a:pt x="56" y="208"/>
                </a:lnTo>
                <a:lnTo>
                  <a:pt x="120" y="208"/>
                </a:lnTo>
                <a:lnTo>
                  <a:pt x="120" y="224"/>
                </a:lnTo>
                <a:close/>
                <a:moveTo>
                  <a:pt x="152" y="192"/>
                </a:moveTo>
                <a:lnTo>
                  <a:pt x="24" y="192"/>
                </a:lnTo>
                <a:lnTo>
                  <a:pt x="24" y="24"/>
                </a:lnTo>
                <a:lnTo>
                  <a:pt x="152" y="24"/>
                </a:lnTo>
                <a:lnTo>
                  <a:pt x="152" y="192"/>
                </a:lnTo>
                <a:close/>
              </a:path>
            </a:pathLst>
          </a:custGeom>
          <a:solidFill>
            <a:srgbClr val="008CCF"/>
          </a:solid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73" name="テキスト ボックス 72"/>
          <p:cNvSpPr txBox="1"/>
          <p:nvPr/>
        </p:nvSpPr>
        <p:spPr>
          <a:xfrm>
            <a:off x="3889690" y="3700182"/>
            <a:ext cx="739034" cy="357873"/>
          </a:xfrm>
          <a:prstGeom prst="rect">
            <a:avLst/>
          </a:prstGeom>
        </p:spPr>
        <p:txBody>
          <a:bodyPr wrap="square" lIns="0" tIns="0" rIns="0" bIns="0" rtlCol="0" anchor="t" anchorCtr="0">
            <a:noAutofit/>
          </a:bodyPr>
          <a:lstStyle/>
          <a:p>
            <a:pPr>
              <a:spcBef>
                <a:spcPct val="0"/>
              </a:spcBef>
              <a:defRPr/>
            </a:pPr>
            <a:r>
              <a:rPr lang="ja-JP" altLang="en-US" sz="750" b="1" u="sng" dirty="0">
                <a:solidFill>
                  <a:srgbClr val="404040"/>
                </a:solidFill>
                <a:latin typeface="メイリオ"/>
                <a:ea typeface="メイリオ"/>
                <a:cs typeface="メイリオ" pitchFamily="50" charset="-128"/>
              </a:rPr>
              <a:t>モバイル</a:t>
            </a:r>
            <a:endParaRPr lang="en-US" altLang="ja-JP" sz="750" b="1" u="sng" dirty="0">
              <a:solidFill>
                <a:srgbClr val="404040"/>
              </a:solidFill>
              <a:latin typeface="メイリオ"/>
              <a:ea typeface="メイリオ"/>
              <a:cs typeface="メイリオ" pitchFamily="50" charset="-128"/>
            </a:endParaRPr>
          </a:p>
          <a:p>
            <a:pPr>
              <a:spcBef>
                <a:spcPct val="0"/>
              </a:spcBef>
              <a:defRPr/>
            </a:pPr>
            <a:r>
              <a:rPr lang="en-US" altLang="ja-JP" sz="750" dirty="0">
                <a:solidFill>
                  <a:srgbClr val="404040"/>
                </a:solidFill>
                <a:latin typeface="メイリオ"/>
                <a:ea typeface="メイリオ"/>
                <a:cs typeface="メイリオ" pitchFamily="50" charset="-128"/>
              </a:rPr>
              <a:t>■ </a:t>
            </a:r>
            <a:r>
              <a:rPr lang="en-US" altLang="ja-JP" sz="750" dirty="0">
                <a:solidFill>
                  <a:srgbClr val="404040"/>
                </a:solidFill>
                <a:cs typeface="メイリオ" pitchFamily="50" charset="-128"/>
              </a:rPr>
              <a:t>iOS</a:t>
            </a:r>
            <a:endParaRPr lang="ja-JP" altLang="en-US" sz="750" dirty="0">
              <a:solidFill>
                <a:srgbClr val="404040"/>
              </a:solidFill>
              <a:latin typeface="メイリオ"/>
              <a:ea typeface="メイリオ"/>
              <a:cs typeface="メイリオ" pitchFamily="50" charset="-128"/>
            </a:endParaRPr>
          </a:p>
          <a:p>
            <a:pPr>
              <a:spcBef>
                <a:spcPct val="0"/>
              </a:spcBef>
              <a:defRPr/>
            </a:pPr>
            <a:r>
              <a:rPr lang="en-US" altLang="ja-JP" sz="750" dirty="0">
                <a:solidFill>
                  <a:srgbClr val="404040"/>
                </a:solidFill>
                <a:latin typeface="メイリオ"/>
                <a:ea typeface="メイリオ"/>
                <a:cs typeface="メイリオ" pitchFamily="50" charset="-128"/>
              </a:rPr>
              <a:t>■ Android</a:t>
            </a:r>
          </a:p>
        </p:txBody>
      </p:sp>
      <p:sp>
        <p:nvSpPr>
          <p:cNvPr id="74" name="Freeform 37"/>
          <p:cNvSpPr>
            <a:spLocks noEditPoints="1"/>
          </p:cNvSpPr>
          <p:nvPr/>
        </p:nvSpPr>
        <p:spPr bwMode="auto">
          <a:xfrm>
            <a:off x="5377983" y="1943864"/>
            <a:ext cx="539750" cy="503238"/>
          </a:xfrm>
          <a:custGeom>
            <a:avLst/>
            <a:gdLst>
              <a:gd name="T0" fmla="*/ 397 w 567"/>
              <a:gd name="T1" fmla="*/ 128 h 529"/>
              <a:gd name="T2" fmla="*/ 170 w 567"/>
              <a:gd name="T3" fmla="*/ 193 h 529"/>
              <a:gd name="T4" fmla="*/ 170 w 567"/>
              <a:gd name="T5" fmla="*/ 435 h 529"/>
              <a:gd name="T6" fmla="*/ 397 w 567"/>
              <a:gd name="T7" fmla="*/ 200 h 529"/>
              <a:gd name="T8" fmla="*/ 170 w 567"/>
              <a:gd name="T9" fmla="*/ 435 h 529"/>
              <a:gd name="T10" fmla="*/ 170 w 567"/>
              <a:gd name="T11" fmla="*/ 121 h 529"/>
              <a:gd name="T12" fmla="*/ 397 w 567"/>
              <a:gd name="T13" fmla="*/ 0 h 529"/>
              <a:gd name="T14" fmla="*/ 200 w 567"/>
              <a:gd name="T15" fmla="*/ 53 h 529"/>
              <a:gd name="T16" fmla="*/ 367 w 567"/>
              <a:gd name="T17" fmla="*/ 23 h 529"/>
              <a:gd name="T18" fmla="*/ 200 w 567"/>
              <a:gd name="T19" fmla="*/ 53 h 529"/>
              <a:gd name="T20" fmla="*/ 208 w 567"/>
              <a:gd name="T21" fmla="*/ 30 h 529"/>
              <a:gd name="T22" fmla="*/ 359 w 567"/>
              <a:gd name="T23" fmla="*/ 45 h 529"/>
              <a:gd name="T24" fmla="*/ 200 w 567"/>
              <a:gd name="T25" fmla="*/ 98 h 529"/>
              <a:gd name="T26" fmla="*/ 367 w 567"/>
              <a:gd name="T27" fmla="*/ 68 h 529"/>
              <a:gd name="T28" fmla="*/ 200 w 567"/>
              <a:gd name="T29" fmla="*/ 98 h 529"/>
              <a:gd name="T30" fmla="*/ 208 w 567"/>
              <a:gd name="T31" fmla="*/ 76 h 529"/>
              <a:gd name="T32" fmla="*/ 359 w 567"/>
              <a:gd name="T33" fmla="*/ 91 h 529"/>
              <a:gd name="T34" fmla="*/ 283 w 567"/>
              <a:gd name="T35" fmla="*/ 259 h 529"/>
              <a:gd name="T36" fmla="*/ 283 w 567"/>
              <a:gd name="T37" fmla="*/ 225 h 529"/>
              <a:gd name="T38" fmla="*/ 283 w 567"/>
              <a:gd name="T39" fmla="*/ 259 h 529"/>
              <a:gd name="T40" fmla="*/ 283 w 567"/>
              <a:gd name="T41" fmla="*/ 251 h 529"/>
              <a:gd name="T42" fmla="*/ 283 w 567"/>
              <a:gd name="T43" fmla="*/ 232 h 529"/>
              <a:gd name="T44" fmla="*/ 367 w 567"/>
              <a:gd name="T45" fmla="*/ 404 h 529"/>
              <a:gd name="T46" fmla="*/ 200 w 567"/>
              <a:gd name="T47" fmla="*/ 397 h 529"/>
              <a:gd name="T48" fmla="*/ 367 w 567"/>
              <a:gd name="T49" fmla="*/ 404 h 529"/>
              <a:gd name="T50" fmla="*/ 200 w 567"/>
              <a:gd name="T51" fmla="*/ 385 h 529"/>
              <a:gd name="T52" fmla="*/ 367 w 567"/>
              <a:gd name="T53" fmla="*/ 378 h 529"/>
              <a:gd name="T54" fmla="*/ 367 w 567"/>
              <a:gd name="T55" fmla="*/ 367 h 529"/>
              <a:gd name="T56" fmla="*/ 200 w 567"/>
              <a:gd name="T57" fmla="*/ 359 h 529"/>
              <a:gd name="T58" fmla="*/ 367 w 567"/>
              <a:gd name="T59" fmla="*/ 367 h 529"/>
              <a:gd name="T60" fmla="*/ 200 w 567"/>
              <a:gd name="T61" fmla="*/ 348 h 529"/>
              <a:gd name="T62" fmla="*/ 367 w 567"/>
              <a:gd name="T63" fmla="*/ 340 h 529"/>
              <a:gd name="T64" fmla="*/ 367 w 567"/>
              <a:gd name="T65" fmla="*/ 329 h 529"/>
              <a:gd name="T66" fmla="*/ 200 w 567"/>
              <a:gd name="T67" fmla="*/ 321 h 529"/>
              <a:gd name="T68" fmla="*/ 367 w 567"/>
              <a:gd name="T69" fmla="*/ 329 h 529"/>
              <a:gd name="T70" fmla="*/ 200 w 567"/>
              <a:gd name="T71" fmla="*/ 310 h 529"/>
              <a:gd name="T72" fmla="*/ 367 w 567"/>
              <a:gd name="T73" fmla="*/ 302 h 529"/>
              <a:gd name="T74" fmla="*/ 367 w 567"/>
              <a:gd name="T75" fmla="*/ 291 h 529"/>
              <a:gd name="T76" fmla="*/ 200 w 567"/>
              <a:gd name="T77" fmla="*/ 283 h 529"/>
              <a:gd name="T78" fmla="*/ 367 w 567"/>
              <a:gd name="T79" fmla="*/ 291 h 529"/>
              <a:gd name="T80" fmla="*/ 438 w 567"/>
              <a:gd name="T81" fmla="*/ 320 h 529"/>
              <a:gd name="T82" fmla="*/ 404 w 567"/>
              <a:gd name="T83" fmla="*/ 212 h 529"/>
              <a:gd name="T84" fmla="*/ 162 w 567"/>
              <a:gd name="T85" fmla="*/ 442 h 529"/>
              <a:gd name="T86" fmla="*/ 147 w 567"/>
              <a:gd name="T87" fmla="*/ 264 h 529"/>
              <a:gd name="T88" fmla="*/ 82 w 567"/>
              <a:gd name="T89" fmla="*/ 355 h 529"/>
              <a:gd name="T90" fmla="*/ 87 w 567"/>
              <a:gd name="T91" fmla="*/ 529 h 529"/>
              <a:gd name="T92" fmla="*/ 567 w 567"/>
              <a:gd name="T93" fmla="*/ 42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67" h="529">
                <a:moveTo>
                  <a:pt x="170" y="128"/>
                </a:moveTo>
                <a:cubicBezTo>
                  <a:pt x="397" y="128"/>
                  <a:pt x="397" y="128"/>
                  <a:pt x="397" y="128"/>
                </a:cubicBezTo>
                <a:cubicBezTo>
                  <a:pt x="397" y="193"/>
                  <a:pt x="397" y="193"/>
                  <a:pt x="397" y="193"/>
                </a:cubicBezTo>
                <a:cubicBezTo>
                  <a:pt x="170" y="193"/>
                  <a:pt x="170" y="193"/>
                  <a:pt x="170" y="193"/>
                </a:cubicBezTo>
                <a:lnTo>
                  <a:pt x="170" y="128"/>
                </a:lnTo>
                <a:close/>
                <a:moveTo>
                  <a:pt x="170" y="435"/>
                </a:moveTo>
                <a:cubicBezTo>
                  <a:pt x="397" y="435"/>
                  <a:pt x="397" y="435"/>
                  <a:pt x="397" y="435"/>
                </a:cubicBezTo>
                <a:cubicBezTo>
                  <a:pt x="397" y="200"/>
                  <a:pt x="397" y="200"/>
                  <a:pt x="397" y="200"/>
                </a:cubicBezTo>
                <a:cubicBezTo>
                  <a:pt x="170" y="200"/>
                  <a:pt x="170" y="200"/>
                  <a:pt x="170" y="200"/>
                </a:cubicBezTo>
                <a:lnTo>
                  <a:pt x="170" y="435"/>
                </a:lnTo>
                <a:close/>
                <a:moveTo>
                  <a:pt x="170" y="0"/>
                </a:moveTo>
                <a:cubicBezTo>
                  <a:pt x="170" y="121"/>
                  <a:pt x="170" y="121"/>
                  <a:pt x="170" y="121"/>
                </a:cubicBezTo>
                <a:cubicBezTo>
                  <a:pt x="397" y="121"/>
                  <a:pt x="397" y="121"/>
                  <a:pt x="397" y="121"/>
                </a:cubicBezTo>
                <a:cubicBezTo>
                  <a:pt x="397" y="0"/>
                  <a:pt x="397" y="0"/>
                  <a:pt x="397" y="0"/>
                </a:cubicBezTo>
                <a:lnTo>
                  <a:pt x="170" y="0"/>
                </a:lnTo>
                <a:close/>
                <a:moveTo>
                  <a:pt x="200" y="53"/>
                </a:moveTo>
                <a:cubicBezTo>
                  <a:pt x="200" y="23"/>
                  <a:pt x="200" y="23"/>
                  <a:pt x="200" y="23"/>
                </a:cubicBezTo>
                <a:cubicBezTo>
                  <a:pt x="367" y="23"/>
                  <a:pt x="367" y="23"/>
                  <a:pt x="367" y="23"/>
                </a:cubicBezTo>
                <a:cubicBezTo>
                  <a:pt x="367" y="53"/>
                  <a:pt x="367" y="53"/>
                  <a:pt x="367" y="53"/>
                </a:cubicBezTo>
                <a:lnTo>
                  <a:pt x="200" y="53"/>
                </a:lnTo>
                <a:close/>
                <a:moveTo>
                  <a:pt x="359" y="30"/>
                </a:moveTo>
                <a:cubicBezTo>
                  <a:pt x="208" y="30"/>
                  <a:pt x="208" y="30"/>
                  <a:pt x="208" y="30"/>
                </a:cubicBezTo>
                <a:cubicBezTo>
                  <a:pt x="208" y="45"/>
                  <a:pt x="208" y="45"/>
                  <a:pt x="208" y="45"/>
                </a:cubicBezTo>
                <a:cubicBezTo>
                  <a:pt x="359" y="45"/>
                  <a:pt x="359" y="45"/>
                  <a:pt x="359" y="45"/>
                </a:cubicBezTo>
                <a:lnTo>
                  <a:pt x="359" y="30"/>
                </a:lnTo>
                <a:close/>
                <a:moveTo>
                  <a:pt x="200" y="98"/>
                </a:moveTo>
                <a:cubicBezTo>
                  <a:pt x="200" y="68"/>
                  <a:pt x="200" y="68"/>
                  <a:pt x="200" y="68"/>
                </a:cubicBezTo>
                <a:cubicBezTo>
                  <a:pt x="367" y="68"/>
                  <a:pt x="367" y="68"/>
                  <a:pt x="367" y="68"/>
                </a:cubicBezTo>
                <a:cubicBezTo>
                  <a:pt x="367" y="98"/>
                  <a:pt x="367" y="98"/>
                  <a:pt x="367" y="98"/>
                </a:cubicBezTo>
                <a:lnTo>
                  <a:pt x="200" y="98"/>
                </a:lnTo>
                <a:close/>
                <a:moveTo>
                  <a:pt x="359" y="76"/>
                </a:moveTo>
                <a:cubicBezTo>
                  <a:pt x="208" y="76"/>
                  <a:pt x="208" y="76"/>
                  <a:pt x="208" y="76"/>
                </a:cubicBezTo>
                <a:cubicBezTo>
                  <a:pt x="208" y="91"/>
                  <a:pt x="208" y="91"/>
                  <a:pt x="208" y="91"/>
                </a:cubicBezTo>
                <a:cubicBezTo>
                  <a:pt x="359" y="91"/>
                  <a:pt x="359" y="91"/>
                  <a:pt x="359" y="91"/>
                </a:cubicBezTo>
                <a:lnTo>
                  <a:pt x="359" y="76"/>
                </a:lnTo>
                <a:close/>
                <a:moveTo>
                  <a:pt x="283" y="259"/>
                </a:moveTo>
                <a:cubicBezTo>
                  <a:pt x="274" y="259"/>
                  <a:pt x="266" y="251"/>
                  <a:pt x="266" y="242"/>
                </a:cubicBezTo>
                <a:cubicBezTo>
                  <a:pt x="266" y="233"/>
                  <a:pt x="274" y="225"/>
                  <a:pt x="283" y="225"/>
                </a:cubicBezTo>
                <a:cubicBezTo>
                  <a:pt x="293" y="225"/>
                  <a:pt x="300" y="233"/>
                  <a:pt x="300" y="242"/>
                </a:cubicBezTo>
                <a:cubicBezTo>
                  <a:pt x="300" y="251"/>
                  <a:pt x="293" y="259"/>
                  <a:pt x="283" y="259"/>
                </a:cubicBezTo>
                <a:close/>
                <a:moveTo>
                  <a:pt x="293" y="242"/>
                </a:moveTo>
                <a:cubicBezTo>
                  <a:pt x="293" y="247"/>
                  <a:pt x="289" y="251"/>
                  <a:pt x="283" y="251"/>
                </a:cubicBezTo>
                <a:cubicBezTo>
                  <a:pt x="278" y="251"/>
                  <a:pt x="274" y="247"/>
                  <a:pt x="274" y="242"/>
                </a:cubicBezTo>
                <a:cubicBezTo>
                  <a:pt x="274" y="237"/>
                  <a:pt x="278" y="232"/>
                  <a:pt x="283" y="232"/>
                </a:cubicBezTo>
                <a:cubicBezTo>
                  <a:pt x="289" y="232"/>
                  <a:pt x="293" y="237"/>
                  <a:pt x="293" y="242"/>
                </a:cubicBezTo>
                <a:close/>
                <a:moveTo>
                  <a:pt x="367" y="404"/>
                </a:moveTo>
                <a:cubicBezTo>
                  <a:pt x="200" y="404"/>
                  <a:pt x="200" y="404"/>
                  <a:pt x="200" y="404"/>
                </a:cubicBezTo>
                <a:cubicBezTo>
                  <a:pt x="200" y="397"/>
                  <a:pt x="200" y="397"/>
                  <a:pt x="200" y="397"/>
                </a:cubicBezTo>
                <a:cubicBezTo>
                  <a:pt x="367" y="397"/>
                  <a:pt x="367" y="397"/>
                  <a:pt x="367" y="397"/>
                </a:cubicBezTo>
                <a:lnTo>
                  <a:pt x="367" y="404"/>
                </a:lnTo>
                <a:close/>
                <a:moveTo>
                  <a:pt x="367" y="385"/>
                </a:moveTo>
                <a:cubicBezTo>
                  <a:pt x="200" y="385"/>
                  <a:pt x="200" y="385"/>
                  <a:pt x="200" y="385"/>
                </a:cubicBezTo>
                <a:cubicBezTo>
                  <a:pt x="200" y="378"/>
                  <a:pt x="200" y="378"/>
                  <a:pt x="200" y="378"/>
                </a:cubicBezTo>
                <a:cubicBezTo>
                  <a:pt x="367" y="378"/>
                  <a:pt x="367" y="378"/>
                  <a:pt x="367" y="378"/>
                </a:cubicBezTo>
                <a:lnTo>
                  <a:pt x="367" y="385"/>
                </a:lnTo>
                <a:close/>
                <a:moveTo>
                  <a:pt x="367" y="367"/>
                </a:moveTo>
                <a:cubicBezTo>
                  <a:pt x="200" y="367"/>
                  <a:pt x="200" y="367"/>
                  <a:pt x="200" y="367"/>
                </a:cubicBezTo>
                <a:cubicBezTo>
                  <a:pt x="200" y="359"/>
                  <a:pt x="200" y="359"/>
                  <a:pt x="200" y="359"/>
                </a:cubicBezTo>
                <a:cubicBezTo>
                  <a:pt x="367" y="359"/>
                  <a:pt x="367" y="359"/>
                  <a:pt x="367" y="359"/>
                </a:cubicBezTo>
                <a:lnTo>
                  <a:pt x="367" y="367"/>
                </a:lnTo>
                <a:close/>
                <a:moveTo>
                  <a:pt x="367" y="348"/>
                </a:moveTo>
                <a:cubicBezTo>
                  <a:pt x="200" y="348"/>
                  <a:pt x="200" y="348"/>
                  <a:pt x="200" y="348"/>
                </a:cubicBezTo>
                <a:cubicBezTo>
                  <a:pt x="200" y="340"/>
                  <a:pt x="200" y="340"/>
                  <a:pt x="200" y="340"/>
                </a:cubicBezTo>
                <a:cubicBezTo>
                  <a:pt x="367" y="340"/>
                  <a:pt x="367" y="340"/>
                  <a:pt x="367" y="340"/>
                </a:cubicBezTo>
                <a:lnTo>
                  <a:pt x="367" y="348"/>
                </a:lnTo>
                <a:close/>
                <a:moveTo>
                  <a:pt x="367" y="329"/>
                </a:moveTo>
                <a:cubicBezTo>
                  <a:pt x="200" y="329"/>
                  <a:pt x="200" y="329"/>
                  <a:pt x="200" y="329"/>
                </a:cubicBezTo>
                <a:cubicBezTo>
                  <a:pt x="200" y="321"/>
                  <a:pt x="200" y="321"/>
                  <a:pt x="200" y="321"/>
                </a:cubicBezTo>
                <a:cubicBezTo>
                  <a:pt x="367" y="321"/>
                  <a:pt x="367" y="321"/>
                  <a:pt x="367" y="321"/>
                </a:cubicBezTo>
                <a:lnTo>
                  <a:pt x="367" y="329"/>
                </a:lnTo>
                <a:close/>
                <a:moveTo>
                  <a:pt x="367" y="310"/>
                </a:moveTo>
                <a:cubicBezTo>
                  <a:pt x="200" y="310"/>
                  <a:pt x="200" y="310"/>
                  <a:pt x="200" y="310"/>
                </a:cubicBezTo>
                <a:cubicBezTo>
                  <a:pt x="200" y="302"/>
                  <a:pt x="200" y="302"/>
                  <a:pt x="200" y="302"/>
                </a:cubicBezTo>
                <a:cubicBezTo>
                  <a:pt x="367" y="302"/>
                  <a:pt x="367" y="302"/>
                  <a:pt x="367" y="302"/>
                </a:cubicBezTo>
                <a:lnTo>
                  <a:pt x="367" y="310"/>
                </a:lnTo>
                <a:close/>
                <a:moveTo>
                  <a:pt x="367" y="291"/>
                </a:moveTo>
                <a:cubicBezTo>
                  <a:pt x="200" y="291"/>
                  <a:pt x="200" y="291"/>
                  <a:pt x="200" y="291"/>
                </a:cubicBezTo>
                <a:cubicBezTo>
                  <a:pt x="200" y="283"/>
                  <a:pt x="200" y="283"/>
                  <a:pt x="200" y="283"/>
                </a:cubicBezTo>
                <a:cubicBezTo>
                  <a:pt x="367" y="283"/>
                  <a:pt x="367" y="283"/>
                  <a:pt x="367" y="283"/>
                </a:cubicBezTo>
                <a:lnTo>
                  <a:pt x="367" y="291"/>
                </a:lnTo>
                <a:close/>
                <a:moveTo>
                  <a:pt x="461" y="317"/>
                </a:moveTo>
                <a:cubicBezTo>
                  <a:pt x="453" y="317"/>
                  <a:pt x="445" y="318"/>
                  <a:pt x="438" y="320"/>
                </a:cubicBezTo>
                <a:cubicBezTo>
                  <a:pt x="439" y="313"/>
                  <a:pt x="439" y="307"/>
                  <a:pt x="439" y="300"/>
                </a:cubicBezTo>
                <a:cubicBezTo>
                  <a:pt x="439" y="266"/>
                  <a:pt x="426" y="235"/>
                  <a:pt x="404" y="212"/>
                </a:cubicBezTo>
                <a:cubicBezTo>
                  <a:pt x="404" y="442"/>
                  <a:pt x="404" y="442"/>
                  <a:pt x="404" y="442"/>
                </a:cubicBezTo>
                <a:cubicBezTo>
                  <a:pt x="162" y="442"/>
                  <a:pt x="162" y="442"/>
                  <a:pt x="162" y="442"/>
                </a:cubicBezTo>
                <a:cubicBezTo>
                  <a:pt x="162" y="265"/>
                  <a:pt x="162" y="265"/>
                  <a:pt x="162" y="265"/>
                </a:cubicBezTo>
                <a:cubicBezTo>
                  <a:pt x="158" y="264"/>
                  <a:pt x="152" y="264"/>
                  <a:pt x="147" y="264"/>
                </a:cubicBezTo>
                <a:cubicBezTo>
                  <a:pt x="109" y="264"/>
                  <a:pt x="78" y="294"/>
                  <a:pt x="78" y="332"/>
                </a:cubicBezTo>
                <a:cubicBezTo>
                  <a:pt x="78" y="340"/>
                  <a:pt x="80" y="348"/>
                  <a:pt x="82" y="355"/>
                </a:cubicBezTo>
                <a:cubicBezTo>
                  <a:pt x="36" y="358"/>
                  <a:pt x="0" y="395"/>
                  <a:pt x="0" y="442"/>
                </a:cubicBezTo>
                <a:cubicBezTo>
                  <a:pt x="0" y="490"/>
                  <a:pt x="39" y="529"/>
                  <a:pt x="87" y="529"/>
                </a:cubicBezTo>
                <a:cubicBezTo>
                  <a:pt x="461" y="529"/>
                  <a:pt x="461" y="529"/>
                  <a:pt x="461" y="529"/>
                </a:cubicBezTo>
                <a:cubicBezTo>
                  <a:pt x="519" y="529"/>
                  <a:pt x="567" y="482"/>
                  <a:pt x="567" y="423"/>
                </a:cubicBezTo>
                <a:cubicBezTo>
                  <a:pt x="567" y="365"/>
                  <a:pt x="519" y="317"/>
                  <a:pt x="461" y="31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cxnSp>
        <p:nvCxnSpPr>
          <p:cNvPr id="75" name="直線コネクタ 74"/>
          <p:cNvCxnSpPr/>
          <p:nvPr/>
        </p:nvCxnSpPr>
        <p:spPr>
          <a:xfrm>
            <a:off x="5652120" y="2440464"/>
            <a:ext cx="0" cy="279352"/>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sp>
        <p:nvSpPr>
          <p:cNvPr id="77" name="テキスト ボックス 76"/>
          <p:cNvSpPr txBox="1"/>
          <p:nvPr/>
        </p:nvSpPr>
        <p:spPr>
          <a:xfrm>
            <a:off x="5067629" y="1160572"/>
            <a:ext cx="1146183" cy="222330"/>
          </a:xfrm>
          <a:prstGeom prst="rect">
            <a:avLst/>
          </a:prstGeom>
        </p:spPr>
        <p:txBody>
          <a:bodyPr wrap="square" lIns="0" tIns="0" rIns="0" bIns="0" rtlCol="0" anchor="t" anchorCtr="0">
            <a:normAutofit/>
          </a:bodyPr>
          <a:lstStyle/>
          <a:p>
            <a:pPr>
              <a:spcBef>
                <a:spcPct val="0"/>
              </a:spcBef>
              <a:defRPr/>
            </a:pPr>
            <a:r>
              <a:rPr lang="ja-JP" altLang="en-US" sz="825" b="1" dirty="0">
                <a:solidFill>
                  <a:srgbClr val="FF6600"/>
                </a:solidFill>
                <a:latin typeface="メイリオ" pitchFamily="50" charset="-128"/>
                <a:ea typeface="メイリオ" pitchFamily="50" charset="-128"/>
                <a:cs typeface="メイリオ" pitchFamily="50" charset="-128"/>
              </a:rPr>
              <a:t>　　</a:t>
            </a:r>
            <a:r>
              <a:rPr lang="en-US" altLang="ja-JP" sz="825" b="1" dirty="0">
                <a:solidFill>
                  <a:srgbClr val="FF6600"/>
                </a:solidFill>
                <a:latin typeface="メイリオ" pitchFamily="50" charset="-128"/>
                <a:ea typeface="メイリオ" pitchFamily="50" charset="-128"/>
                <a:cs typeface="メイリオ" pitchFamily="50" charset="-128"/>
              </a:rPr>
              <a:t>Server</a:t>
            </a:r>
            <a:r>
              <a:rPr lang="ja-JP" altLang="en-US" sz="825" b="1" dirty="0">
                <a:solidFill>
                  <a:srgbClr val="FF6600"/>
                </a:solidFill>
                <a:latin typeface="メイリオ" pitchFamily="50" charset="-128"/>
                <a:ea typeface="メイリオ" pitchFamily="50" charset="-128"/>
                <a:cs typeface="メイリオ" pitchFamily="50" charset="-128"/>
              </a:rPr>
              <a:t>（</a:t>
            </a:r>
            <a:r>
              <a:rPr lang="en-US" altLang="ja-JP" sz="825" b="1" dirty="0">
                <a:solidFill>
                  <a:srgbClr val="FF6600"/>
                </a:solidFill>
                <a:latin typeface="メイリオ" pitchFamily="50" charset="-128"/>
                <a:ea typeface="メイリオ" pitchFamily="50" charset="-128"/>
                <a:cs typeface="メイリオ" pitchFamily="50" charset="-128"/>
              </a:rPr>
              <a:t>Cloud</a:t>
            </a:r>
            <a:r>
              <a:rPr lang="ja-JP" altLang="en-US" sz="825" b="1" dirty="0">
                <a:solidFill>
                  <a:srgbClr val="FF6600"/>
                </a:solidFill>
                <a:latin typeface="メイリオ" pitchFamily="50" charset="-128"/>
                <a:ea typeface="メイリオ" pitchFamily="50" charset="-128"/>
                <a:cs typeface="メイリオ" pitchFamily="50" charset="-128"/>
              </a:rPr>
              <a:t>）</a:t>
            </a:r>
          </a:p>
        </p:txBody>
      </p:sp>
      <p:sp>
        <p:nvSpPr>
          <p:cNvPr id="3" name="テキスト ボックス 2">
            <a:extLst>
              <a:ext uri="{FF2B5EF4-FFF2-40B4-BE49-F238E27FC236}">
                <a16:creationId xmlns:a16="http://schemas.microsoft.com/office/drawing/2014/main" id="{710F5F36-4D23-CC9A-63D0-01E185E7AADC}"/>
              </a:ext>
            </a:extLst>
          </p:cNvPr>
          <p:cNvSpPr txBox="1"/>
          <p:nvPr/>
        </p:nvSpPr>
        <p:spPr>
          <a:xfrm>
            <a:off x="7172023" y="3700182"/>
            <a:ext cx="1758256" cy="727753"/>
          </a:xfrm>
          <a:prstGeom prst="rect">
            <a:avLst/>
          </a:prstGeom>
        </p:spPr>
        <p:txBody>
          <a:bodyPr wrap="square" lIns="0" tIns="0" rIns="0" bIns="0" rtlCol="0" anchor="t" anchorCtr="0">
            <a:noAutofit/>
          </a:bodyPr>
          <a:lstStyle/>
          <a:p>
            <a:pPr lvl="0">
              <a:spcBef>
                <a:spcPct val="0"/>
              </a:spcBef>
              <a:defRPr/>
            </a:pPr>
            <a:r>
              <a:rPr kumimoji="0" lang="ja-JP" altLang="en-US" sz="750" b="1" u="sng" kern="0" noProof="0" dirty="0">
                <a:solidFill>
                  <a:prstClr val="black">
                    <a:lumMod val="75000"/>
                    <a:lumOff val="25000"/>
                  </a:prstClr>
                </a:solidFill>
                <a:cs typeface="メイリオ" pitchFamily="50" charset="-128"/>
              </a:rPr>
              <a:t>モバイル</a:t>
            </a:r>
            <a:endParaRPr kumimoji="0" lang="en-US" altLang="ja-JP" sz="750" b="1" i="0" u="sng" strike="noStrike" kern="0" cap="none" spc="0" normalizeH="0" baseline="0" noProof="0" dirty="0">
              <a:ln>
                <a:noFill/>
              </a:ln>
              <a:solidFill>
                <a:prstClr val="black">
                  <a:lumMod val="75000"/>
                  <a:lumOff val="25000"/>
                </a:prstClr>
              </a:solidFill>
              <a:effectLst/>
              <a:uLnTx/>
              <a:uFillTx/>
              <a:cs typeface="メイリオ" pitchFamily="50" charset="-128"/>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750" kern="0" dirty="0">
                <a:solidFill>
                  <a:prstClr val="black">
                    <a:lumMod val="75000"/>
                    <a:lumOff val="25000"/>
                  </a:prstClr>
                </a:solidFill>
                <a:cs typeface="メイリオ" pitchFamily="50" charset="-128"/>
              </a:rPr>
              <a:t>■ </a:t>
            </a:r>
            <a:r>
              <a:rPr kumimoji="0" lang="en-US" altLang="ja-JP" sz="750" b="0" i="0" u="none" strike="noStrike" kern="0" cap="none" spc="0" normalizeH="0" baseline="0" noProof="0" dirty="0" err="1">
                <a:ln>
                  <a:noFill/>
                </a:ln>
                <a:solidFill>
                  <a:prstClr val="black">
                    <a:lumMod val="75000"/>
                    <a:lumOff val="25000"/>
                  </a:prstClr>
                </a:solidFill>
                <a:effectLst/>
                <a:uLnTx/>
                <a:uFillTx/>
                <a:cs typeface="メイリオ" pitchFamily="50" charset="-128"/>
              </a:rPr>
              <a:t>iPadOS</a:t>
            </a:r>
            <a:endParaRPr kumimoji="0" lang="en-US" altLang="ja-JP" sz="750" b="0" i="0" u="none" strike="noStrike" kern="0" cap="none" spc="0" normalizeH="0" baseline="0" noProof="0" dirty="0">
              <a:ln>
                <a:noFill/>
              </a:ln>
              <a:solidFill>
                <a:prstClr val="black">
                  <a:lumMod val="75000"/>
                  <a:lumOff val="25000"/>
                </a:prstClr>
              </a:solidFill>
              <a:effectLst/>
              <a:uLnTx/>
              <a:uFillTx/>
              <a:cs typeface="メイリオ" pitchFamily="50" charset="-128"/>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750" kern="0" dirty="0">
                <a:solidFill>
                  <a:prstClr val="black">
                    <a:lumMod val="75000"/>
                    <a:lumOff val="25000"/>
                  </a:prstClr>
                </a:solidFill>
                <a:cs typeface="メイリオ" pitchFamily="50" charset="-128"/>
              </a:rPr>
              <a:t>■ </a:t>
            </a:r>
            <a:r>
              <a:rPr kumimoji="0" lang="en-US" altLang="ja-JP" sz="750" kern="0" dirty="0">
                <a:solidFill>
                  <a:prstClr val="black">
                    <a:lumMod val="75000"/>
                    <a:lumOff val="25000"/>
                  </a:prstClr>
                </a:solidFill>
                <a:cs typeface="メイリオ" pitchFamily="50" charset="-128"/>
              </a:rPr>
              <a:t>iOS</a:t>
            </a: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750" kern="0" dirty="0">
                <a:solidFill>
                  <a:prstClr val="black">
                    <a:lumMod val="75000"/>
                    <a:lumOff val="25000"/>
                  </a:prstClr>
                </a:solidFill>
                <a:cs typeface="メイリオ" pitchFamily="50" charset="-128"/>
              </a:rPr>
              <a:t>■</a:t>
            </a:r>
            <a:r>
              <a:rPr kumimoji="0" lang="en-US" altLang="ja-JP" sz="750" b="0" i="0" u="none" strike="noStrike" kern="0" cap="none" spc="0" normalizeH="0" baseline="0" noProof="0" dirty="0">
                <a:ln>
                  <a:noFill/>
                </a:ln>
                <a:solidFill>
                  <a:prstClr val="black">
                    <a:lumMod val="75000"/>
                    <a:lumOff val="25000"/>
                  </a:prstClr>
                </a:solidFill>
                <a:effectLst/>
                <a:uLnTx/>
                <a:uFillTx/>
                <a:cs typeface="メイリオ" pitchFamily="50" charset="-128"/>
              </a:rPr>
              <a:t>Windows</a:t>
            </a:r>
          </a:p>
          <a:p>
            <a:pPr lvl="0">
              <a:spcBef>
                <a:spcPct val="0"/>
              </a:spcBef>
              <a:defRPr/>
            </a:pPr>
            <a:r>
              <a:rPr kumimoji="0" lang="en-US" altLang="ja-JP" sz="750" kern="0" noProof="0" dirty="0">
                <a:solidFill>
                  <a:prstClr val="black">
                    <a:lumMod val="75000"/>
                    <a:lumOff val="25000"/>
                  </a:prstClr>
                </a:solidFill>
                <a:cs typeface="メイリオ" pitchFamily="50" charset="-128"/>
              </a:rPr>
              <a:t> </a:t>
            </a:r>
            <a:r>
              <a:rPr kumimoji="0" lang="ja-JP" altLang="en-US" sz="750" kern="0" dirty="0">
                <a:solidFill>
                  <a:prstClr val="black">
                    <a:lumMod val="75000"/>
                    <a:lumOff val="25000"/>
                  </a:prstClr>
                </a:solidFill>
                <a:cs typeface="メイリオ" pitchFamily="50" charset="-128"/>
              </a:rPr>
              <a:t>スレート</a:t>
            </a:r>
            <a:r>
              <a:rPr kumimoji="0" lang="en-US" altLang="ja-JP" sz="750" kern="0" dirty="0">
                <a:solidFill>
                  <a:prstClr val="black">
                    <a:lumMod val="75000"/>
                    <a:lumOff val="25000"/>
                  </a:prstClr>
                </a:solidFill>
                <a:cs typeface="メイリオ" pitchFamily="50" charset="-128"/>
              </a:rPr>
              <a:t>PC(</a:t>
            </a:r>
            <a:r>
              <a:rPr kumimoji="0" lang="ja-JP" altLang="en-US" sz="750" kern="0" dirty="0">
                <a:solidFill>
                  <a:prstClr val="black">
                    <a:lumMod val="75000"/>
                    <a:lumOff val="25000"/>
                  </a:prstClr>
                </a:solidFill>
                <a:cs typeface="メイリオ" pitchFamily="50" charset="-128"/>
              </a:rPr>
              <a:t>タブレット</a:t>
            </a:r>
            <a:r>
              <a:rPr kumimoji="0" lang="en-US" altLang="ja-JP" sz="750" kern="0" dirty="0">
                <a:solidFill>
                  <a:prstClr val="black">
                    <a:lumMod val="75000"/>
                    <a:lumOff val="25000"/>
                  </a:prstClr>
                </a:solidFill>
                <a:cs typeface="メイリオ" pitchFamily="50" charset="-128"/>
              </a:rPr>
              <a:t>PC)</a:t>
            </a:r>
            <a:r>
              <a:rPr kumimoji="0" lang="ja-JP" altLang="en-US" sz="750" kern="0" dirty="0">
                <a:solidFill>
                  <a:prstClr val="black">
                    <a:lumMod val="75000"/>
                    <a:lumOff val="25000"/>
                  </a:prstClr>
                </a:solidFill>
                <a:cs typeface="メイリオ" pitchFamily="50" charset="-128"/>
              </a:rPr>
              <a:t>が対象</a:t>
            </a:r>
            <a:endParaRPr kumimoji="0" lang="en-US" altLang="ja-JP" sz="750" kern="0" dirty="0">
              <a:solidFill>
                <a:prstClr val="black">
                  <a:lumMod val="75000"/>
                  <a:lumOff val="25000"/>
                </a:prstClr>
              </a:solidFill>
              <a:cs typeface="メイリオ" pitchFamily="50" charset="-128"/>
            </a:endParaRPr>
          </a:p>
        </p:txBody>
      </p:sp>
      <p:cxnSp>
        <p:nvCxnSpPr>
          <p:cNvPr id="29" name="直線コネクタ 28">
            <a:extLst>
              <a:ext uri="{FF2B5EF4-FFF2-40B4-BE49-F238E27FC236}">
                <a16:creationId xmlns:a16="http://schemas.microsoft.com/office/drawing/2014/main" id="{630016FC-1B7C-4A9A-0810-254978597C56}"/>
              </a:ext>
            </a:extLst>
          </p:cNvPr>
          <p:cNvCxnSpPr>
            <a:cxnSpLocks/>
          </p:cNvCxnSpPr>
          <p:nvPr/>
        </p:nvCxnSpPr>
        <p:spPr>
          <a:xfrm>
            <a:off x="3517314" y="2721580"/>
            <a:ext cx="0" cy="188744"/>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cxnSp>
        <p:nvCxnSpPr>
          <p:cNvPr id="43" name="直線コネクタ 42">
            <a:extLst>
              <a:ext uri="{FF2B5EF4-FFF2-40B4-BE49-F238E27FC236}">
                <a16:creationId xmlns:a16="http://schemas.microsoft.com/office/drawing/2014/main" id="{30C66864-BA1A-BF1C-42D9-90B7063E2ADC}"/>
              </a:ext>
            </a:extLst>
          </p:cNvPr>
          <p:cNvCxnSpPr>
            <a:cxnSpLocks/>
          </p:cNvCxnSpPr>
          <p:nvPr/>
        </p:nvCxnSpPr>
        <p:spPr>
          <a:xfrm>
            <a:off x="5235062" y="2711507"/>
            <a:ext cx="0" cy="172800"/>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63084062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8" name="テキスト ボックス 7"/>
          <p:cNvSpPr txBox="1"/>
          <p:nvPr/>
        </p:nvSpPr>
        <p:spPr>
          <a:xfrm>
            <a:off x="358775" y="3497666"/>
            <a:ext cx="1102866" cy="184666"/>
          </a:xfrm>
          <a:prstGeom prst="rect">
            <a:avLst/>
          </a:prstGeom>
          <a:noFill/>
        </p:spPr>
        <p:txBody>
          <a:bodyPr wrap="none" lIns="0" tIns="0" rIns="0" bIns="0" rtlCol="0">
            <a:spAutoFit/>
          </a:bodyPr>
          <a:lstStyle/>
          <a:p>
            <a:r>
              <a:rPr lang="ja-JP" altLang="en-US" sz="1200" b="1">
                <a:solidFill>
                  <a:srgbClr val="E88254"/>
                </a:solidFill>
              </a:rPr>
              <a:t>公式</a:t>
            </a:r>
            <a:r>
              <a:rPr lang="en-US" altLang="ja-JP" sz="1200" b="1">
                <a:solidFill>
                  <a:srgbClr val="E88254"/>
                </a:solidFill>
              </a:rPr>
              <a:t>SNS</a:t>
            </a:r>
            <a:r>
              <a:rPr lang="ja-JP" altLang="en-US" sz="1200" b="1">
                <a:solidFill>
                  <a:srgbClr val="E88254"/>
                </a:solidFill>
              </a:rPr>
              <a:t>更新中</a:t>
            </a:r>
            <a:endParaRPr kumimoji="1" lang="ja-JP" altLang="en-US" sz="1200" b="1">
              <a:solidFill>
                <a:srgbClr val="E88254"/>
              </a:solidFill>
            </a:endParaRPr>
          </a:p>
        </p:txBody>
      </p:sp>
      <p:sp>
        <p:nvSpPr>
          <p:cNvPr id="10" name="テキスト ボックス 9"/>
          <p:cNvSpPr txBox="1"/>
          <p:nvPr/>
        </p:nvSpPr>
        <p:spPr>
          <a:xfrm>
            <a:off x="755576" y="4009578"/>
            <a:ext cx="1109278" cy="153888"/>
          </a:xfrm>
          <a:prstGeom prst="rect">
            <a:avLst/>
          </a:prstGeom>
          <a:noFill/>
        </p:spPr>
        <p:txBody>
          <a:bodyPr wrap="none" lIns="0" tIns="0" rIns="0" bIns="0" rtlCol="0">
            <a:spAutoFit/>
          </a:bodyPr>
          <a:lstStyle/>
          <a:p>
            <a:r>
              <a:rPr lang="en-US" altLang="ja-JP" sz="1000">
                <a:solidFill>
                  <a:schemeClr val="accent3"/>
                </a:solidFill>
              </a:rPr>
              <a:t>@</a:t>
            </a:r>
            <a:r>
              <a:rPr lang="en-US" altLang="ja-JP" sz="1000" err="1">
                <a:solidFill>
                  <a:schemeClr val="accent3"/>
                </a:solidFill>
              </a:rPr>
              <a:t>superstream.nx</a:t>
            </a:r>
            <a:endParaRPr lang="en-US" altLang="ja-JP" sz="1000">
              <a:solidFill>
                <a:schemeClr val="accent3"/>
              </a:solidFill>
            </a:endParaRPr>
          </a:p>
        </p:txBody>
      </p:sp>
      <p:sp>
        <p:nvSpPr>
          <p:cNvPr id="11" name="テキスト ボックス 10"/>
          <p:cNvSpPr txBox="1"/>
          <p:nvPr/>
        </p:nvSpPr>
        <p:spPr>
          <a:xfrm>
            <a:off x="3386849" y="4009578"/>
            <a:ext cx="1211870" cy="153888"/>
          </a:xfrm>
          <a:prstGeom prst="rect">
            <a:avLst/>
          </a:prstGeom>
          <a:noFill/>
        </p:spPr>
        <p:txBody>
          <a:bodyPr wrap="none" lIns="0" tIns="0" rIns="0" bIns="0" rtlCol="0">
            <a:spAutoFit/>
          </a:bodyPr>
          <a:lstStyle/>
          <a:p>
            <a:r>
              <a:rPr lang="en-US" altLang="ja-JP" sz="1000">
                <a:solidFill>
                  <a:schemeClr val="accent3"/>
                </a:solidFill>
              </a:rPr>
              <a:t>@</a:t>
            </a:r>
            <a:r>
              <a:rPr lang="en-US" altLang="ja-JP" sz="1000" err="1">
                <a:solidFill>
                  <a:schemeClr val="accent3"/>
                </a:solidFill>
              </a:rPr>
              <a:t>SuperStream_NX</a:t>
            </a:r>
            <a:endParaRPr lang="en-US" altLang="ja-JP" sz="1000">
              <a:solidFill>
                <a:schemeClr val="accent3"/>
              </a:solidFill>
            </a:endParaRPr>
          </a:p>
        </p:txBody>
      </p:sp>
      <p:pic>
        <p:nvPicPr>
          <p:cNvPr id="12" name="図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842" y="3903898"/>
            <a:ext cx="327381" cy="327381"/>
          </a:xfrm>
          <a:prstGeom prst="rect">
            <a:avLst/>
          </a:prstGeom>
        </p:spPr>
      </p:pic>
      <p:pic>
        <p:nvPicPr>
          <p:cNvPr id="13" name="図 12"/>
          <p:cNvPicPr>
            <a:picLocks noChangeAspect="1"/>
          </p:cNvPicPr>
          <p:nvPr/>
        </p:nvPicPr>
        <p:blipFill>
          <a:blip r:embed="rId3"/>
          <a:stretch>
            <a:fillRect/>
          </a:stretch>
        </p:blipFill>
        <p:spPr>
          <a:xfrm>
            <a:off x="1937615" y="3816025"/>
            <a:ext cx="612068" cy="614800"/>
          </a:xfrm>
          <a:prstGeom prst="rect">
            <a:avLst/>
          </a:prstGeom>
        </p:spPr>
      </p:pic>
      <p:pic>
        <p:nvPicPr>
          <p:cNvPr id="14" name="図 13"/>
          <p:cNvPicPr>
            <a:picLocks noChangeAspect="1"/>
          </p:cNvPicPr>
          <p:nvPr/>
        </p:nvPicPr>
        <p:blipFill>
          <a:blip r:embed="rId4"/>
          <a:stretch>
            <a:fillRect/>
          </a:stretch>
        </p:blipFill>
        <p:spPr>
          <a:xfrm>
            <a:off x="4680012" y="3811135"/>
            <a:ext cx="631883" cy="632823"/>
          </a:xfrm>
          <a:prstGeom prst="rect">
            <a:avLst/>
          </a:prstGeom>
        </p:spPr>
      </p:pic>
      <p:cxnSp>
        <p:nvCxnSpPr>
          <p:cNvPr id="15" name="直線コネクタ 14"/>
          <p:cNvCxnSpPr/>
          <p:nvPr/>
        </p:nvCxnSpPr>
        <p:spPr>
          <a:xfrm flipV="1">
            <a:off x="358775" y="3682332"/>
            <a:ext cx="4897301" cy="2"/>
          </a:xfrm>
          <a:prstGeom prst="line">
            <a:avLst/>
          </a:prstGeom>
          <a:ln>
            <a:solidFill>
              <a:srgbClr val="EF8657"/>
            </a:solidFill>
          </a:ln>
        </p:spPr>
        <p:style>
          <a:lnRef idx="1">
            <a:schemeClr val="accent1"/>
          </a:lnRef>
          <a:fillRef idx="0">
            <a:schemeClr val="accent1"/>
          </a:fillRef>
          <a:effectRef idx="0">
            <a:schemeClr val="accent1"/>
          </a:effectRef>
          <a:fontRef idx="minor">
            <a:schemeClr val="tx1"/>
          </a:fontRef>
        </p:style>
      </p:cxnSp>
      <p:pic>
        <p:nvPicPr>
          <p:cNvPr id="2" name="図 1" descr="アイコン&#10;&#10;自動的に生成された説明">
            <a:extLst>
              <a:ext uri="{FF2B5EF4-FFF2-40B4-BE49-F238E27FC236}">
                <a16:creationId xmlns:a16="http://schemas.microsoft.com/office/drawing/2014/main" id="{E611B0AC-4384-C0A0-C067-2D75AE9C545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6634" y="3903898"/>
            <a:ext cx="327600" cy="327600"/>
          </a:xfrm>
          <a:prstGeom prst="rect">
            <a:avLst/>
          </a:prstGeom>
        </p:spPr>
      </p:pic>
      <p:sp>
        <p:nvSpPr>
          <p:cNvPr id="17" name="テキスト ボックス 16">
            <a:extLst>
              <a:ext uri="{FF2B5EF4-FFF2-40B4-BE49-F238E27FC236}">
                <a16:creationId xmlns:a16="http://schemas.microsoft.com/office/drawing/2014/main" id="{B1889314-F945-B891-FBCF-C1A6B2E0642A}"/>
              </a:ext>
            </a:extLst>
          </p:cNvPr>
          <p:cNvSpPr txBox="1"/>
          <p:nvPr/>
        </p:nvSpPr>
        <p:spPr>
          <a:xfrm>
            <a:off x="6667512" y="2643759"/>
            <a:ext cx="2224968" cy="153888"/>
          </a:xfrm>
          <a:prstGeom prst="rect">
            <a:avLst/>
          </a:prstGeom>
          <a:noFill/>
        </p:spPr>
        <p:txBody>
          <a:bodyPr wrap="none" lIns="0" tIns="0" rIns="0" bIns="0" rtlCol="0">
            <a:spAutoFit/>
          </a:bodyPr>
          <a:lstStyle/>
          <a:p>
            <a:r>
              <a:rPr lang="en-US" altLang="ja-JP" sz="1000">
                <a:solidFill>
                  <a:schemeClr val="accent3"/>
                </a:solidFill>
              </a:rPr>
              <a:t>www.superstream.canon-its.co.jp/</a:t>
            </a:r>
          </a:p>
        </p:txBody>
      </p:sp>
      <p:sp>
        <p:nvSpPr>
          <p:cNvPr id="18" name="テキスト ボックス 17">
            <a:extLst>
              <a:ext uri="{FF2B5EF4-FFF2-40B4-BE49-F238E27FC236}">
                <a16:creationId xmlns:a16="http://schemas.microsoft.com/office/drawing/2014/main" id="{B9BF86DD-5C7D-747F-29FA-215280F0D592}"/>
              </a:ext>
            </a:extLst>
          </p:cNvPr>
          <p:cNvSpPr txBox="1"/>
          <p:nvPr/>
        </p:nvSpPr>
        <p:spPr>
          <a:xfrm>
            <a:off x="359532" y="1059582"/>
            <a:ext cx="5544616" cy="1977464"/>
          </a:xfrm>
          <a:prstGeom prst="rect">
            <a:avLst/>
          </a:prstGeom>
          <a:noFill/>
        </p:spPr>
        <p:txBody>
          <a:bodyPr wrap="square">
            <a:spAutoFit/>
          </a:bodyPr>
          <a:lstStyle/>
          <a:p>
            <a:pPr>
              <a:lnSpc>
                <a:spcPct val="150000"/>
              </a:lnSpc>
            </a:pPr>
            <a:r>
              <a:rPr lang="ja-JP" altLang="en-US" sz="2800" dirty="0">
                <a:solidFill>
                  <a:schemeClr val="accent3"/>
                </a:solidFill>
              </a:rPr>
              <a:t>会計・人事を変える。</a:t>
            </a:r>
          </a:p>
          <a:p>
            <a:pPr>
              <a:lnSpc>
                <a:spcPct val="150000"/>
              </a:lnSpc>
            </a:pPr>
            <a:r>
              <a:rPr lang="ja-JP" altLang="en-US" sz="2800" dirty="0">
                <a:solidFill>
                  <a:schemeClr val="accent3"/>
                </a:solidFill>
              </a:rPr>
              <a:t>もっとやさしく、</a:t>
            </a:r>
            <a:br>
              <a:rPr lang="ja-JP" altLang="en-US" sz="2800" dirty="0">
                <a:solidFill>
                  <a:schemeClr val="accent3"/>
                </a:solidFill>
              </a:rPr>
            </a:br>
            <a:r>
              <a:rPr lang="ja-JP" altLang="en-US" sz="2800" dirty="0">
                <a:solidFill>
                  <a:schemeClr val="accent3"/>
                </a:solidFill>
              </a:rPr>
              <a:t>もっと便利に、もっと楽しく</a:t>
            </a:r>
          </a:p>
        </p:txBody>
      </p:sp>
      <p:pic>
        <p:nvPicPr>
          <p:cNvPr id="3" name="図 2" descr="ロゴ&#10;&#10;AI によって生成されたコンテンツは間違っている可能性があります。">
            <a:extLst>
              <a:ext uri="{FF2B5EF4-FFF2-40B4-BE49-F238E27FC236}">
                <a16:creationId xmlns:a16="http://schemas.microsoft.com/office/drawing/2014/main" id="{E8F195F9-7427-168C-232A-A5ADF29D5C7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00912" y="1986690"/>
            <a:ext cx="2401811" cy="417305"/>
          </a:xfrm>
          <a:prstGeom prst="rect">
            <a:avLst/>
          </a:prstGeom>
        </p:spPr>
      </p:pic>
    </p:spTree>
    <p:extLst>
      <p:ext uri="{BB962C8B-B14F-4D97-AF65-F5344CB8AC3E}">
        <p14:creationId xmlns:p14="http://schemas.microsoft.com/office/powerpoint/2010/main" val="1150006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1" lang="ja-JP" altLang="en-US" sz="900" b="0" i="0" u="none" strike="noStrike" kern="1200" cap="none" spc="0" normalizeH="0" baseline="0" noProof="0">
              <a:ln>
                <a:noFill/>
              </a:ln>
              <a:solidFill>
                <a:prstClr val="black">
                  <a:lumMod val="50000"/>
                  <a:lumOff val="50000"/>
                </a:prstClr>
              </a:solidFill>
              <a:effectLst/>
              <a:uLnTx/>
              <a:uFillTx/>
              <a:latin typeface="メイリオ"/>
              <a:ea typeface="メイリオ"/>
              <a:cs typeface="+mn-cs"/>
            </a:endParaRPr>
          </a:p>
        </p:txBody>
      </p:sp>
      <p:sp>
        <p:nvSpPr>
          <p:cNvPr id="3" name="タイトル 2"/>
          <p:cNvSpPr>
            <a:spLocks noGrp="1"/>
          </p:cNvSpPr>
          <p:nvPr>
            <p:ph type="title"/>
          </p:nvPr>
        </p:nvSpPr>
        <p:spPr/>
        <p:txBody>
          <a:bodyPr/>
          <a:lstStyle/>
          <a:p>
            <a:r>
              <a:rPr lang="zh-TW" altLang="en-US"/>
              <a:t>導入実績（</a:t>
            </a:r>
            <a:r>
              <a:rPr lang="en-US" altLang="zh-TW"/>
              <a:t>2024</a:t>
            </a:r>
            <a:r>
              <a:rPr lang="zh-TW" altLang="en-US"/>
              <a:t>年度</a:t>
            </a:r>
            <a:r>
              <a:rPr lang="ja-JP" altLang="en-US"/>
              <a:t>）</a:t>
            </a:r>
            <a:endParaRPr kumimoji="1" lang="ja-JP" altLang="en-US"/>
          </a:p>
        </p:txBody>
      </p:sp>
      <p:sp>
        <p:nvSpPr>
          <p:cNvPr id="4" name="フッター プレースホルダー 3"/>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solidFill>
                <a:prstClr val="black">
                  <a:tint val="75000"/>
                </a:prstClr>
              </a:solidFill>
              <a:effectLst/>
              <a:uLnTx/>
              <a:uFillTx/>
              <a:latin typeface="メイリオ"/>
              <a:ea typeface="メイリオ"/>
              <a:cs typeface="+mn-cs"/>
            </a:endParaRPr>
          </a:p>
        </p:txBody>
      </p:sp>
      <p:sp>
        <p:nvSpPr>
          <p:cNvPr id="6" name="テキスト ボックス 5"/>
          <p:cNvSpPr txBox="1"/>
          <p:nvPr/>
        </p:nvSpPr>
        <p:spPr>
          <a:xfrm>
            <a:off x="687321" y="675968"/>
            <a:ext cx="7690011" cy="369332"/>
          </a:xfrm>
          <a:prstGeom prst="rect">
            <a:avLst/>
          </a:prstGeom>
          <a:noFill/>
        </p:spPr>
        <p:txBody>
          <a:bodyPr wrap="square" rtlCol="0">
            <a:spAutoFit/>
          </a:bodyPr>
          <a:lstStyle/>
          <a:p>
            <a:r>
              <a:rPr kumimoji="1" lang="ja-JP" altLang="en-US"/>
              <a:t>業種業態問わず幅広い</a:t>
            </a:r>
            <a:r>
              <a:rPr lang="ja-JP" altLang="en-US"/>
              <a:t>お客様にご利用頂いております</a:t>
            </a:r>
            <a:endParaRPr kumimoji="1" lang="ja-JP" altLang="en-US"/>
          </a:p>
        </p:txBody>
      </p:sp>
      <p:pic>
        <p:nvPicPr>
          <p:cNvPr id="5" name="図 4">
            <a:extLst>
              <a:ext uri="{FF2B5EF4-FFF2-40B4-BE49-F238E27FC236}">
                <a16:creationId xmlns:a16="http://schemas.microsoft.com/office/drawing/2014/main" id="{4032CA77-F327-8A92-13C0-2B3F41152BD5}"/>
              </a:ext>
            </a:extLst>
          </p:cNvPr>
          <p:cNvPicPr>
            <a:picLocks noChangeAspect="1"/>
          </p:cNvPicPr>
          <p:nvPr/>
        </p:nvPicPr>
        <p:blipFill>
          <a:blip r:embed="rId3"/>
          <a:stretch>
            <a:fillRect/>
          </a:stretch>
        </p:blipFill>
        <p:spPr>
          <a:xfrm>
            <a:off x="-516416" y="1045300"/>
            <a:ext cx="10176831" cy="3999967"/>
          </a:xfrm>
          <a:prstGeom prst="rect">
            <a:avLst/>
          </a:prstGeom>
        </p:spPr>
      </p:pic>
    </p:spTree>
    <p:extLst>
      <p:ext uri="{BB962C8B-B14F-4D97-AF65-F5344CB8AC3E}">
        <p14:creationId xmlns:p14="http://schemas.microsoft.com/office/powerpoint/2010/main" val="527607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9</a:t>
            </a:fld>
            <a:endParaRPr kumimoji="1" lang="ja-JP" altLang="en-US"/>
          </a:p>
        </p:txBody>
      </p:sp>
      <p:sp>
        <p:nvSpPr>
          <p:cNvPr id="3" name="タイトル 2"/>
          <p:cNvSpPr>
            <a:spLocks noGrp="1"/>
          </p:cNvSpPr>
          <p:nvPr>
            <p:ph type="title"/>
          </p:nvPr>
        </p:nvSpPr>
        <p:spPr/>
        <p:txBody>
          <a:bodyPr/>
          <a:lstStyle/>
          <a:p>
            <a:r>
              <a:rPr kumimoji="1" lang="ja-JP" altLang="en-US"/>
              <a:t>ご提供方法</a:t>
            </a:r>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5" name="Rectangle 6"/>
          <p:cNvSpPr>
            <a:spLocks noChangeArrowheads="1"/>
          </p:cNvSpPr>
          <p:nvPr/>
        </p:nvSpPr>
        <p:spPr bwMode="auto">
          <a:xfrm>
            <a:off x="283588" y="951570"/>
            <a:ext cx="2448000" cy="1207262"/>
          </a:xfrm>
          <a:prstGeom prst="rect">
            <a:avLst/>
          </a:prstGeom>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vert="horz"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a:ln>
                  <a:noFill/>
                </a:ln>
                <a:solidFill>
                  <a:sysClr val="window" lastClr="FFFFFF"/>
                </a:solidFill>
                <a:effectLst/>
                <a:uLnTx/>
                <a:uFillTx/>
                <a:latin typeface="メイリオ"/>
                <a:ea typeface="メイリオ"/>
                <a:cs typeface="+mn-cs"/>
              </a:rPr>
              <a:t>お客様</a:t>
            </a:r>
          </a:p>
        </p:txBody>
      </p:sp>
      <p:sp>
        <p:nvSpPr>
          <p:cNvPr id="6" name="Rectangle 7"/>
          <p:cNvSpPr>
            <a:spLocks noChangeArrowheads="1"/>
          </p:cNvSpPr>
          <p:nvPr/>
        </p:nvSpPr>
        <p:spPr bwMode="auto">
          <a:xfrm>
            <a:off x="3321251" y="950400"/>
            <a:ext cx="2448000" cy="1207262"/>
          </a:xfrm>
          <a:prstGeom prst="rect">
            <a:avLst/>
          </a:prstGeom>
          <a:ln>
            <a:solidFill>
              <a:schemeClr val="accent5"/>
            </a:solidFill>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2000" b="1" i="0" u="none" strike="noStrike" kern="0" cap="none" spc="0" normalizeH="0" baseline="0" noProof="0">
                <a:ln>
                  <a:noFill/>
                </a:ln>
                <a:solidFill>
                  <a:sysClr val="window" lastClr="FFFFFF"/>
                </a:solidFill>
                <a:effectLst/>
                <a:uLnTx/>
                <a:uFillTx/>
                <a:latin typeface="メイリオ"/>
                <a:ea typeface="メイリオ"/>
                <a:cs typeface="Tahoma" pitchFamily="34" charset="0"/>
              </a:rPr>
              <a:t>SuperStream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a:ln>
                  <a:noFill/>
                </a:ln>
                <a:solidFill>
                  <a:sysClr val="window" lastClr="FFFFFF"/>
                </a:solidFill>
                <a:effectLst/>
                <a:uLnTx/>
                <a:uFillTx/>
                <a:latin typeface="メイリオ"/>
                <a:ea typeface="メイリオ"/>
              </a:rPr>
              <a:t>パートナー</a:t>
            </a:r>
          </a:p>
        </p:txBody>
      </p:sp>
      <p:sp>
        <p:nvSpPr>
          <p:cNvPr id="7" name="左右矢印 6"/>
          <p:cNvSpPr/>
          <p:nvPr/>
        </p:nvSpPr>
        <p:spPr>
          <a:xfrm>
            <a:off x="5807757" y="1383618"/>
            <a:ext cx="576064" cy="432048"/>
          </a:xfrm>
          <a:prstGeom prst="leftRightArrow">
            <a:avLst/>
          </a:prstGeom>
          <a:solidFill>
            <a:srgbClr val="FFFFFF">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8" name="左右矢印 7"/>
          <p:cNvSpPr/>
          <p:nvPr/>
        </p:nvSpPr>
        <p:spPr>
          <a:xfrm>
            <a:off x="2735796" y="1383618"/>
            <a:ext cx="576064" cy="432048"/>
          </a:xfrm>
          <a:prstGeom prst="leftRightArrow">
            <a:avLst/>
          </a:prstGeom>
          <a:solidFill>
            <a:srgbClr val="FFFFFF">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9" name="Rectangle 10"/>
          <p:cNvSpPr>
            <a:spLocks noChangeArrowheads="1"/>
          </p:cNvSpPr>
          <p:nvPr/>
        </p:nvSpPr>
        <p:spPr bwMode="auto">
          <a:xfrm>
            <a:off x="6408476" y="950400"/>
            <a:ext cx="2448000" cy="1207262"/>
          </a:xfrm>
          <a:prstGeom prst="rect">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wrap="square"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ysClr val="window" lastClr="FFFFFF"/>
                </a:solidFill>
                <a:effectLst/>
                <a:uLnTx/>
                <a:uFillTx/>
                <a:latin typeface="メイリオ"/>
                <a:ea typeface="メイリオ"/>
              </a:rPr>
              <a:t>キヤノン</a:t>
            </a:r>
            <a:r>
              <a:rPr kumimoji="0" lang="ja-JP" altLang="en-US" sz="1600" b="1" kern="0">
                <a:solidFill>
                  <a:sysClr val="window" lastClr="FFFFFF"/>
                </a:solidFill>
                <a:latin typeface="メイリオ"/>
                <a:ea typeface="メイリオ"/>
              </a:rPr>
              <a:t>ＩＴ</a:t>
            </a:r>
            <a:r>
              <a:rPr kumimoji="0" lang="ja-JP" altLang="en-US" sz="1600" b="1" i="0" u="none" strike="noStrike" kern="0" cap="none" spc="0" normalizeH="0" baseline="0" noProof="0">
                <a:ln>
                  <a:noFill/>
                </a:ln>
                <a:solidFill>
                  <a:sysClr val="window" lastClr="FFFFFF"/>
                </a:solidFill>
                <a:effectLst/>
                <a:uLnTx/>
                <a:uFillTx/>
                <a:latin typeface="メイリオ"/>
                <a:ea typeface="メイリオ"/>
              </a:rPr>
              <a:t>ソリューションズ株式会社</a:t>
            </a:r>
            <a:endParaRPr kumimoji="0" lang="en-US" altLang="ja-JP" sz="1400" b="1" kern="0">
              <a:solidFill>
                <a:sysClr val="window" lastClr="FFFFFF"/>
              </a:solidFill>
              <a:latin typeface="メイリオ"/>
              <a:ea typeface="メイリオ"/>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1400" b="1" kern="0">
              <a:solidFill>
                <a:sysClr val="window" lastClr="FFFFFF"/>
              </a:solidFill>
              <a:latin typeface="メイリオ"/>
              <a:ea typeface="メイリオ"/>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1400" b="1" kern="0">
              <a:solidFill>
                <a:sysClr val="window" lastClr="FFFFFF"/>
              </a:solidFill>
              <a:latin typeface="メイリオ"/>
              <a:ea typeface="メイリオ"/>
            </a:endParaRPr>
          </a:p>
        </p:txBody>
      </p:sp>
      <p:pic>
        <p:nvPicPr>
          <p:cNvPr id="10" name="図 9"/>
          <p:cNvPicPr>
            <a:picLocks/>
          </p:cNvPicPr>
          <p:nvPr/>
        </p:nvPicPr>
        <p:blipFill>
          <a:blip r:embed="rId2">
            <a:extLst>
              <a:ext uri="{28A0092B-C50C-407E-A947-70E740481C1C}">
                <a14:useLocalDpi xmlns:a14="http://schemas.microsoft.com/office/drawing/2010/main" val="0"/>
              </a:ext>
            </a:extLst>
          </a:blip>
          <a:stretch>
            <a:fillRect/>
          </a:stretch>
        </p:blipFill>
        <p:spPr>
          <a:xfrm>
            <a:off x="6788189" y="1639347"/>
            <a:ext cx="1764000" cy="392760"/>
          </a:xfrm>
          <a:prstGeom prst="rect">
            <a:avLst/>
          </a:prstGeom>
        </p:spPr>
      </p:pic>
      <p:sp>
        <p:nvSpPr>
          <p:cNvPr id="11" name="Text Box 19"/>
          <p:cNvSpPr txBox="1">
            <a:spLocks noChangeArrowheads="1"/>
          </p:cNvSpPr>
          <p:nvPr/>
        </p:nvSpPr>
        <p:spPr bwMode="auto">
          <a:xfrm>
            <a:off x="0" y="634543"/>
            <a:ext cx="9143999" cy="369332"/>
          </a:xfrm>
          <a:prstGeom prst="rect">
            <a:avLst/>
          </a:prstGeom>
          <a:noFill/>
          <a:ln w="9525">
            <a:noFill/>
            <a:miter lim="800000"/>
            <a:headEnd/>
            <a:tailEnd/>
          </a:ln>
        </p:spPr>
        <p:txBody>
          <a:bodyPr wrap="square">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ja-JP" altLang="en-US" b="1" i="0" u="none" strike="noStrike" kern="0" cap="none" spc="0" normalizeH="0" baseline="0" noProof="0">
                <a:ln>
                  <a:noFill/>
                </a:ln>
                <a:solidFill>
                  <a:srgbClr val="EE5500"/>
                </a:solidFill>
                <a:effectLst/>
                <a:uLnTx/>
                <a:uFillTx/>
              </a:rPr>
              <a:t>企業ごとに抱える様々な課題に対して最適な組合せでご提案</a:t>
            </a:r>
          </a:p>
        </p:txBody>
      </p:sp>
      <p:sp>
        <p:nvSpPr>
          <p:cNvPr id="12" name="角丸四角形 11"/>
          <p:cNvSpPr/>
          <p:nvPr/>
        </p:nvSpPr>
        <p:spPr>
          <a:xfrm>
            <a:off x="307571" y="2196267"/>
            <a:ext cx="2375267" cy="2391707"/>
          </a:xfrm>
          <a:prstGeom prst="roundRect">
            <a:avLst>
              <a:gd name="adj" fmla="val 5043"/>
            </a:avLst>
          </a:prstGeom>
          <a:solidFill>
            <a:schemeClr val="bg1"/>
          </a:soli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400" b="1" u="sng">
              <a:solidFill>
                <a:schemeClr val="tx2"/>
              </a:solidFill>
            </a:endParaRPr>
          </a:p>
          <a:p>
            <a:pPr algn="ctr"/>
            <a:r>
              <a:rPr lang="ja-JP" altLang="en-US" sz="1400" b="1" u="sng">
                <a:solidFill>
                  <a:schemeClr val="tx2"/>
                </a:solidFill>
              </a:rPr>
              <a:t>お客様向けの価値ある</a:t>
            </a:r>
            <a:endParaRPr lang="en-US" altLang="ja-JP" sz="1400" b="1" u="sng">
              <a:solidFill>
                <a:schemeClr val="tx2"/>
              </a:solidFill>
            </a:endParaRPr>
          </a:p>
          <a:p>
            <a:pPr algn="ctr"/>
            <a:r>
              <a:rPr lang="en-US" altLang="ja-JP" sz="1400" b="1" u="sng">
                <a:solidFill>
                  <a:schemeClr val="tx2"/>
                </a:solidFill>
              </a:rPr>
              <a:t>SI</a:t>
            </a:r>
            <a:r>
              <a:rPr lang="ja-JP" altLang="en-US" sz="1400" b="1" u="sng">
                <a:solidFill>
                  <a:schemeClr val="tx2"/>
                </a:solidFill>
              </a:rPr>
              <a:t>ソリューションを提供</a:t>
            </a:r>
            <a:endParaRPr lang="en-US" altLang="ja-JP" b="1" u="sng">
              <a:solidFill>
                <a:schemeClr val="tx2"/>
              </a:solidFill>
            </a:endParaRPr>
          </a:p>
          <a:p>
            <a:pPr algn="ctr"/>
            <a:endParaRPr lang="en-US" altLang="ja-JP"/>
          </a:p>
          <a:p>
            <a:pPr algn="ctr"/>
            <a:endParaRPr kumimoji="1" lang="en-US" altLang="ja-JP"/>
          </a:p>
          <a:p>
            <a:pPr algn="ctr"/>
            <a:endParaRPr lang="en-US" altLang="ja-JP"/>
          </a:p>
          <a:p>
            <a:pPr algn="ctr"/>
            <a:endParaRPr kumimoji="1" lang="en-US" altLang="ja-JP"/>
          </a:p>
          <a:p>
            <a:pPr algn="ctr"/>
            <a:endParaRPr lang="en-US" altLang="ja-JP"/>
          </a:p>
          <a:p>
            <a:pPr algn="ctr"/>
            <a:endParaRPr kumimoji="1" lang="en-US" altLang="ja-JP"/>
          </a:p>
          <a:p>
            <a:pPr algn="ctr"/>
            <a:endParaRPr kumimoji="1" lang="ja-JP" altLang="en-US"/>
          </a:p>
        </p:txBody>
      </p:sp>
      <p:sp>
        <p:nvSpPr>
          <p:cNvPr id="13" name="Freeform 447"/>
          <p:cNvSpPr>
            <a:spLocks noEditPoints="1"/>
          </p:cNvSpPr>
          <p:nvPr/>
        </p:nvSpPr>
        <p:spPr bwMode="auto">
          <a:xfrm>
            <a:off x="499871" y="3698669"/>
            <a:ext cx="311756" cy="391507"/>
          </a:xfrm>
          <a:custGeom>
            <a:avLst/>
            <a:gdLst>
              <a:gd name="T0" fmla="*/ 537 w 697"/>
              <a:gd name="T1" fmla="*/ 649 h 890"/>
              <a:gd name="T2" fmla="*/ 461 w 697"/>
              <a:gd name="T3" fmla="*/ 691 h 890"/>
              <a:gd name="T4" fmla="*/ 336 w 697"/>
              <a:gd name="T5" fmla="*/ 172 h 890"/>
              <a:gd name="T6" fmla="*/ 342 w 697"/>
              <a:gd name="T7" fmla="*/ 157 h 890"/>
              <a:gd name="T8" fmla="*/ 356 w 697"/>
              <a:gd name="T9" fmla="*/ 151 h 890"/>
              <a:gd name="T10" fmla="*/ 368 w 697"/>
              <a:gd name="T11" fmla="*/ 154 h 890"/>
              <a:gd name="T12" fmla="*/ 377 w 697"/>
              <a:gd name="T13" fmla="*/ 168 h 890"/>
              <a:gd name="T14" fmla="*/ 375 w 697"/>
              <a:gd name="T15" fmla="*/ 180 h 890"/>
              <a:gd name="T16" fmla="*/ 365 w 697"/>
              <a:gd name="T17" fmla="*/ 190 h 890"/>
              <a:gd name="T18" fmla="*/ 353 w 697"/>
              <a:gd name="T19" fmla="*/ 192 h 890"/>
              <a:gd name="T20" fmla="*/ 339 w 697"/>
              <a:gd name="T21" fmla="*/ 183 h 890"/>
              <a:gd name="T22" fmla="*/ 336 w 697"/>
              <a:gd name="T23" fmla="*/ 172 h 890"/>
              <a:gd name="T24" fmla="*/ 473 w 697"/>
              <a:gd name="T25" fmla="*/ 164 h 890"/>
              <a:gd name="T26" fmla="*/ 483 w 697"/>
              <a:gd name="T27" fmla="*/ 153 h 890"/>
              <a:gd name="T28" fmla="*/ 495 w 697"/>
              <a:gd name="T29" fmla="*/ 152 h 890"/>
              <a:gd name="T30" fmla="*/ 509 w 697"/>
              <a:gd name="T31" fmla="*/ 160 h 890"/>
              <a:gd name="T32" fmla="*/ 512 w 697"/>
              <a:gd name="T33" fmla="*/ 172 h 890"/>
              <a:gd name="T34" fmla="*/ 506 w 697"/>
              <a:gd name="T35" fmla="*/ 187 h 890"/>
              <a:gd name="T36" fmla="*/ 492 w 697"/>
              <a:gd name="T37" fmla="*/ 193 h 890"/>
              <a:gd name="T38" fmla="*/ 480 w 697"/>
              <a:gd name="T39" fmla="*/ 189 h 890"/>
              <a:gd name="T40" fmla="*/ 471 w 697"/>
              <a:gd name="T41" fmla="*/ 176 h 890"/>
              <a:gd name="T42" fmla="*/ 161 w 697"/>
              <a:gd name="T43" fmla="*/ 544 h 890"/>
              <a:gd name="T44" fmla="*/ 512 w 697"/>
              <a:gd name="T45" fmla="*/ 504 h 890"/>
              <a:gd name="T46" fmla="*/ 512 w 697"/>
              <a:gd name="T47" fmla="*/ 504 h 890"/>
              <a:gd name="T48" fmla="*/ 617 w 697"/>
              <a:gd name="T49" fmla="*/ 62 h 890"/>
              <a:gd name="T50" fmla="*/ 438 w 697"/>
              <a:gd name="T51" fmla="*/ 183 h 890"/>
              <a:gd name="T52" fmla="*/ 461 w 697"/>
              <a:gd name="T53" fmla="*/ 217 h 890"/>
              <a:gd name="T54" fmla="*/ 492 w 697"/>
              <a:gd name="T55" fmla="*/ 226 h 890"/>
              <a:gd name="T56" fmla="*/ 530 w 697"/>
              <a:gd name="T57" fmla="*/ 211 h 890"/>
              <a:gd name="T58" fmla="*/ 546 w 697"/>
              <a:gd name="T59" fmla="*/ 172 h 890"/>
              <a:gd name="T60" fmla="*/ 536 w 697"/>
              <a:gd name="T61" fmla="*/ 141 h 890"/>
              <a:gd name="T62" fmla="*/ 503 w 697"/>
              <a:gd name="T63" fmla="*/ 118 h 890"/>
              <a:gd name="T64" fmla="*/ 470 w 697"/>
              <a:gd name="T65" fmla="*/ 121 h 890"/>
              <a:gd name="T66" fmla="*/ 441 w 697"/>
              <a:gd name="T67" fmla="*/ 151 h 890"/>
              <a:gd name="T68" fmla="*/ 302 w 697"/>
              <a:gd name="T69" fmla="*/ 172 h 890"/>
              <a:gd name="T70" fmla="*/ 312 w 697"/>
              <a:gd name="T71" fmla="*/ 202 h 890"/>
              <a:gd name="T72" fmla="*/ 345 w 697"/>
              <a:gd name="T73" fmla="*/ 225 h 890"/>
              <a:gd name="T74" fmla="*/ 378 w 697"/>
              <a:gd name="T75" fmla="*/ 223 h 890"/>
              <a:gd name="T76" fmla="*/ 407 w 697"/>
              <a:gd name="T77" fmla="*/ 193 h 890"/>
              <a:gd name="T78" fmla="*/ 410 w 697"/>
              <a:gd name="T79" fmla="*/ 160 h 890"/>
              <a:gd name="T80" fmla="*/ 387 w 697"/>
              <a:gd name="T81" fmla="*/ 127 h 890"/>
              <a:gd name="T82" fmla="*/ 356 w 697"/>
              <a:gd name="T83" fmla="*/ 117 h 890"/>
              <a:gd name="T84" fmla="*/ 318 w 697"/>
              <a:gd name="T85" fmla="*/ 133 h 890"/>
              <a:gd name="T86" fmla="*/ 302 w 697"/>
              <a:gd name="T87" fmla="*/ 172 h 890"/>
              <a:gd name="T88" fmla="*/ 127 w 697"/>
              <a:gd name="T89" fmla="*/ 747 h 890"/>
              <a:gd name="T90" fmla="*/ 127 w 697"/>
              <a:gd name="T91" fmla="*/ 447 h 890"/>
              <a:gd name="T92" fmla="*/ 572 w 697"/>
              <a:gd name="T93" fmla="*/ 276 h 890"/>
              <a:gd name="T94" fmla="*/ 572 w 697"/>
              <a:gd name="T95" fmla="*/ 276 h 890"/>
              <a:gd name="T96" fmla="*/ 537 w 697"/>
              <a:gd name="T97" fmla="*/ 309 h 890"/>
              <a:gd name="T98" fmla="*/ 461 w 697"/>
              <a:gd name="T99" fmla="*/ 349 h 890"/>
              <a:gd name="T100" fmla="*/ 17 w 697"/>
              <a:gd name="T101" fmla="*/ 0 h 890"/>
              <a:gd name="T102" fmla="*/ 1 w 697"/>
              <a:gd name="T103" fmla="*/ 9 h 890"/>
              <a:gd name="T104" fmla="*/ 1 w 697"/>
              <a:gd name="T105" fmla="*/ 880 h 890"/>
              <a:gd name="T106" fmla="*/ 680 w 697"/>
              <a:gd name="T107" fmla="*/ 890 h 890"/>
              <a:gd name="T108" fmla="*/ 696 w 697"/>
              <a:gd name="T109" fmla="*/ 880 h 890"/>
              <a:gd name="T110" fmla="*/ 696 w 697"/>
              <a:gd name="T111" fmla="*/ 9 h 890"/>
              <a:gd name="T112" fmla="*/ 680 w 697"/>
              <a:gd name="T113" fmla="*/ 0 h 890"/>
              <a:gd name="T114" fmla="*/ 663 w 697"/>
              <a:gd name="T115" fmla="*/ 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7" h="890">
                <a:moveTo>
                  <a:pt x="537" y="714"/>
                </a:moveTo>
                <a:lnTo>
                  <a:pt x="161" y="714"/>
                </a:lnTo>
                <a:lnTo>
                  <a:pt x="161" y="649"/>
                </a:lnTo>
                <a:lnTo>
                  <a:pt x="537" y="649"/>
                </a:lnTo>
                <a:lnTo>
                  <a:pt x="537" y="714"/>
                </a:lnTo>
                <a:close/>
                <a:moveTo>
                  <a:pt x="512" y="673"/>
                </a:moveTo>
                <a:lnTo>
                  <a:pt x="461" y="673"/>
                </a:lnTo>
                <a:lnTo>
                  <a:pt x="461" y="691"/>
                </a:lnTo>
                <a:lnTo>
                  <a:pt x="512" y="691"/>
                </a:lnTo>
                <a:lnTo>
                  <a:pt x="512" y="673"/>
                </a:lnTo>
                <a:close/>
                <a:moveTo>
                  <a:pt x="336" y="172"/>
                </a:moveTo>
                <a:lnTo>
                  <a:pt x="336" y="172"/>
                </a:lnTo>
                <a:lnTo>
                  <a:pt x="336" y="168"/>
                </a:lnTo>
                <a:lnTo>
                  <a:pt x="337" y="164"/>
                </a:lnTo>
                <a:lnTo>
                  <a:pt x="339" y="160"/>
                </a:lnTo>
                <a:lnTo>
                  <a:pt x="342" y="157"/>
                </a:lnTo>
                <a:lnTo>
                  <a:pt x="345" y="154"/>
                </a:lnTo>
                <a:lnTo>
                  <a:pt x="349" y="153"/>
                </a:lnTo>
                <a:lnTo>
                  <a:pt x="353" y="152"/>
                </a:lnTo>
                <a:lnTo>
                  <a:pt x="356" y="151"/>
                </a:lnTo>
                <a:lnTo>
                  <a:pt x="356" y="151"/>
                </a:lnTo>
                <a:lnTo>
                  <a:pt x="361" y="152"/>
                </a:lnTo>
                <a:lnTo>
                  <a:pt x="365" y="153"/>
                </a:lnTo>
                <a:lnTo>
                  <a:pt x="368" y="154"/>
                </a:lnTo>
                <a:lnTo>
                  <a:pt x="372" y="157"/>
                </a:lnTo>
                <a:lnTo>
                  <a:pt x="374" y="160"/>
                </a:lnTo>
                <a:lnTo>
                  <a:pt x="375" y="164"/>
                </a:lnTo>
                <a:lnTo>
                  <a:pt x="377" y="168"/>
                </a:lnTo>
                <a:lnTo>
                  <a:pt x="378" y="172"/>
                </a:lnTo>
                <a:lnTo>
                  <a:pt x="378" y="172"/>
                </a:lnTo>
                <a:lnTo>
                  <a:pt x="377" y="176"/>
                </a:lnTo>
                <a:lnTo>
                  <a:pt x="375" y="180"/>
                </a:lnTo>
                <a:lnTo>
                  <a:pt x="374" y="183"/>
                </a:lnTo>
                <a:lnTo>
                  <a:pt x="372" y="187"/>
                </a:lnTo>
                <a:lnTo>
                  <a:pt x="368" y="189"/>
                </a:lnTo>
                <a:lnTo>
                  <a:pt x="365" y="190"/>
                </a:lnTo>
                <a:lnTo>
                  <a:pt x="361" y="192"/>
                </a:lnTo>
                <a:lnTo>
                  <a:pt x="356" y="193"/>
                </a:lnTo>
                <a:lnTo>
                  <a:pt x="356" y="193"/>
                </a:lnTo>
                <a:lnTo>
                  <a:pt x="353" y="192"/>
                </a:lnTo>
                <a:lnTo>
                  <a:pt x="349" y="190"/>
                </a:lnTo>
                <a:lnTo>
                  <a:pt x="345" y="189"/>
                </a:lnTo>
                <a:lnTo>
                  <a:pt x="342" y="187"/>
                </a:lnTo>
                <a:lnTo>
                  <a:pt x="339" y="183"/>
                </a:lnTo>
                <a:lnTo>
                  <a:pt x="337" y="180"/>
                </a:lnTo>
                <a:lnTo>
                  <a:pt x="336" y="176"/>
                </a:lnTo>
                <a:lnTo>
                  <a:pt x="336" y="172"/>
                </a:lnTo>
                <a:lnTo>
                  <a:pt x="336" y="172"/>
                </a:lnTo>
                <a:close/>
                <a:moveTo>
                  <a:pt x="470" y="172"/>
                </a:moveTo>
                <a:lnTo>
                  <a:pt x="470" y="172"/>
                </a:lnTo>
                <a:lnTo>
                  <a:pt x="471" y="168"/>
                </a:lnTo>
                <a:lnTo>
                  <a:pt x="473" y="164"/>
                </a:lnTo>
                <a:lnTo>
                  <a:pt x="474" y="160"/>
                </a:lnTo>
                <a:lnTo>
                  <a:pt x="476" y="157"/>
                </a:lnTo>
                <a:lnTo>
                  <a:pt x="480" y="154"/>
                </a:lnTo>
                <a:lnTo>
                  <a:pt x="483" y="153"/>
                </a:lnTo>
                <a:lnTo>
                  <a:pt x="487" y="152"/>
                </a:lnTo>
                <a:lnTo>
                  <a:pt x="492" y="151"/>
                </a:lnTo>
                <a:lnTo>
                  <a:pt x="492" y="151"/>
                </a:lnTo>
                <a:lnTo>
                  <a:pt x="495" y="152"/>
                </a:lnTo>
                <a:lnTo>
                  <a:pt x="499" y="153"/>
                </a:lnTo>
                <a:lnTo>
                  <a:pt x="503" y="154"/>
                </a:lnTo>
                <a:lnTo>
                  <a:pt x="506" y="157"/>
                </a:lnTo>
                <a:lnTo>
                  <a:pt x="509" y="160"/>
                </a:lnTo>
                <a:lnTo>
                  <a:pt x="511" y="164"/>
                </a:lnTo>
                <a:lnTo>
                  <a:pt x="512" y="168"/>
                </a:lnTo>
                <a:lnTo>
                  <a:pt x="512" y="172"/>
                </a:lnTo>
                <a:lnTo>
                  <a:pt x="512" y="172"/>
                </a:lnTo>
                <a:lnTo>
                  <a:pt x="512" y="176"/>
                </a:lnTo>
                <a:lnTo>
                  <a:pt x="511" y="180"/>
                </a:lnTo>
                <a:lnTo>
                  <a:pt x="509" y="183"/>
                </a:lnTo>
                <a:lnTo>
                  <a:pt x="506" y="187"/>
                </a:lnTo>
                <a:lnTo>
                  <a:pt x="503" y="189"/>
                </a:lnTo>
                <a:lnTo>
                  <a:pt x="499" y="190"/>
                </a:lnTo>
                <a:lnTo>
                  <a:pt x="495" y="192"/>
                </a:lnTo>
                <a:lnTo>
                  <a:pt x="492" y="193"/>
                </a:lnTo>
                <a:lnTo>
                  <a:pt x="492" y="193"/>
                </a:lnTo>
                <a:lnTo>
                  <a:pt x="487" y="192"/>
                </a:lnTo>
                <a:lnTo>
                  <a:pt x="483" y="190"/>
                </a:lnTo>
                <a:lnTo>
                  <a:pt x="480" y="189"/>
                </a:lnTo>
                <a:lnTo>
                  <a:pt x="476" y="187"/>
                </a:lnTo>
                <a:lnTo>
                  <a:pt x="474" y="183"/>
                </a:lnTo>
                <a:lnTo>
                  <a:pt x="473" y="180"/>
                </a:lnTo>
                <a:lnTo>
                  <a:pt x="471" y="176"/>
                </a:lnTo>
                <a:lnTo>
                  <a:pt x="470" y="172"/>
                </a:lnTo>
                <a:lnTo>
                  <a:pt x="470" y="172"/>
                </a:lnTo>
                <a:close/>
                <a:moveTo>
                  <a:pt x="537" y="544"/>
                </a:moveTo>
                <a:lnTo>
                  <a:pt x="161" y="544"/>
                </a:lnTo>
                <a:lnTo>
                  <a:pt x="161" y="481"/>
                </a:lnTo>
                <a:lnTo>
                  <a:pt x="537" y="481"/>
                </a:lnTo>
                <a:lnTo>
                  <a:pt x="537" y="544"/>
                </a:lnTo>
                <a:close/>
                <a:moveTo>
                  <a:pt x="512" y="504"/>
                </a:moveTo>
                <a:lnTo>
                  <a:pt x="461" y="504"/>
                </a:lnTo>
                <a:lnTo>
                  <a:pt x="461" y="522"/>
                </a:lnTo>
                <a:lnTo>
                  <a:pt x="512" y="522"/>
                </a:lnTo>
                <a:lnTo>
                  <a:pt x="512" y="504"/>
                </a:lnTo>
                <a:close/>
                <a:moveTo>
                  <a:pt x="617" y="819"/>
                </a:moveTo>
                <a:lnTo>
                  <a:pt x="77" y="819"/>
                </a:lnTo>
                <a:lnTo>
                  <a:pt x="77" y="62"/>
                </a:lnTo>
                <a:lnTo>
                  <a:pt x="617" y="62"/>
                </a:lnTo>
                <a:lnTo>
                  <a:pt x="617" y="819"/>
                </a:lnTo>
                <a:close/>
                <a:moveTo>
                  <a:pt x="437" y="172"/>
                </a:moveTo>
                <a:lnTo>
                  <a:pt x="437" y="172"/>
                </a:lnTo>
                <a:lnTo>
                  <a:pt x="438" y="183"/>
                </a:lnTo>
                <a:lnTo>
                  <a:pt x="441" y="193"/>
                </a:lnTo>
                <a:lnTo>
                  <a:pt x="446" y="202"/>
                </a:lnTo>
                <a:lnTo>
                  <a:pt x="453" y="211"/>
                </a:lnTo>
                <a:lnTo>
                  <a:pt x="461" y="217"/>
                </a:lnTo>
                <a:lnTo>
                  <a:pt x="470" y="223"/>
                </a:lnTo>
                <a:lnTo>
                  <a:pt x="481" y="225"/>
                </a:lnTo>
                <a:lnTo>
                  <a:pt x="492" y="226"/>
                </a:lnTo>
                <a:lnTo>
                  <a:pt x="492" y="226"/>
                </a:lnTo>
                <a:lnTo>
                  <a:pt x="503" y="225"/>
                </a:lnTo>
                <a:lnTo>
                  <a:pt x="512" y="223"/>
                </a:lnTo>
                <a:lnTo>
                  <a:pt x="522" y="217"/>
                </a:lnTo>
                <a:lnTo>
                  <a:pt x="530" y="211"/>
                </a:lnTo>
                <a:lnTo>
                  <a:pt x="536" y="202"/>
                </a:lnTo>
                <a:lnTo>
                  <a:pt x="542" y="193"/>
                </a:lnTo>
                <a:lnTo>
                  <a:pt x="545" y="183"/>
                </a:lnTo>
                <a:lnTo>
                  <a:pt x="546" y="172"/>
                </a:lnTo>
                <a:lnTo>
                  <a:pt x="546" y="172"/>
                </a:lnTo>
                <a:lnTo>
                  <a:pt x="545" y="160"/>
                </a:lnTo>
                <a:lnTo>
                  <a:pt x="542" y="151"/>
                </a:lnTo>
                <a:lnTo>
                  <a:pt x="536" y="141"/>
                </a:lnTo>
                <a:lnTo>
                  <a:pt x="530" y="133"/>
                </a:lnTo>
                <a:lnTo>
                  <a:pt x="522" y="127"/>
                </a:lnTo>
                <a:lnTo>
                  <a:pt x="512" y="121"/>
                </a:lnTo>
                <a:lnTo>
                  <a:pt x="503" y="118"/>
                </a:lnTo>
                <a:lnTo>
                  <a:pt x="492" y="117"/>
                </a:lnTo>
                <a:lnTo>
                  <a:pt x="492" y="117"/>
                </a:lnTo>
                <a:lnTo>
                  <a:pt x="481" y="118"/>
                </a:lnTo>
                <a:lnTo>
                  <a:pt x="470" y="121"/>
                </a:lnTo>
                <a:lnTo>
                  <a:pt x="461" y="127"/>
                </a:lnTo>
                <a:lnTo>
                  <a:pt x="453" y="133"/>
                </a:lnTo>
                <a:lnTo>
                  <a:pt x="446" y="141"/>
                </a:lnTo>
                <a:lnTo>
                  <a:pt x="441" y="151"/>
                </a:lnTo>
                <a:lnTo>
                  <a:pt x="438" y="160"/>
                </a:lnTo>
                <a:lnTo>
                  <a:pt x="437" y="172"/>
                </a:lnTo>
                <a:lnTo>
                  <a:pt x="437" y="172"/>
                </a:lnTo>
                <a:close/>
                <a:moveTo>
                  <a:pt x="302" y="172"/>
                </a:moveTo>
                <a:lnTo>
                  <a:pt x="302" y="172"/>
                </a:lnTo>
                <a:lnTo>
                  <a:pt x="303" y="183"/>
                </a:lnTo>
                <a:lnTo>
                  <a:pt x="306" y="193"/>
                </a:lnTo>
                <a:lnTo>
                  <a:pt x="312" y="202"/>
                </a:lnTo>
                <a:lnTo>
                  <a:pt x="318" y="211"/>
                </a:lnTo>
                <a:lnTo>
                  <a:pt x="326" y="217"/>
                </a:lnTo>
                <a:lnTo>
                  <a:pt x="336" y="223"/>
                </a:lnTo>
                <a:lnTo>
                  <a:pt x="345" y="225"/>
                </a:lnTo>
                <a:lnTo>
                  <a:pt x="356" y="226"/>
                </a:lnTo>
                <a:lnTo>
                  <a:pt x="356" y="226"/>
                </a:lnTo>
                <a:lnTo>
                  <a:pt x="368" y="225"/>
                </a:lnTo>
                <a:lnTo>
                  <a:pt x="378" y="223"/>
                </a:lnTo>
                <a:lnTo>
                  <a:pt x="387" y="217"/>
                </a:lnTo>
                <a:lnTo>
                  <a:pt x="396" y="211"/>
                </a:lnTo>
                <a:lnTo>
                  <a:pt x="402" y="202"/>
                </a:lnTo>
                <a:lnTo>
                  <a:pt x="407" y="193"/>
                </a:lnTo>
                <a:lnTo>
                  <a:pt x="410" y="183"/>
                </a:lnTo>
                <a:lnTo>
                  <a:pt x="411" y="172"/>
                </a:lnTo>
                <a:lnTo>
                  <a:pt x="411" y="172"/>
                </a:lnTo>
                <a:lnTo>
                  <a:pt x="410" y="160"/>
                </a:lnTo>
                <a:lnTo>
                  <a:pt x="407" y="151"/>
                </a:lnTo>
                <a:lnTo>
                  <a:pt x="402" y="141"/>
                </a:lnTo>
                <a:lnTo>
                  <a:pt x="396" y="133"/>
                </a:lnTo>
                <a:lnTo>
                  <a:pt x="387" y="127"/>
                </a:lnTo>
                <a:lnTo>
                  <a:pt x="378" y="121"/>
                </a:lnTo>
                <a:lnTo>
                  <a:pt x="368" y="118"/>
                </a:lnTo>
                <a:lnTo>
                  <a:pt x="356" y="117"/>
                </a:lnTo>
                <a:lnTo>
                  <a:pt x="356" y="117"/>
                </a:lnTo>
                <a:lnTo>
                  <a:pt x="345" y="118"/>
                </a:lnTo>
                <a:lnTo>
                  <a:pt x="336" y="121"/>
                </a:lnTo>
                <a:lnTo>
                  <a:pt x="326" y="127"/>
                </a:lnTo>
                <a:lnTo>
                  <a:pt x="318" y="133"/>
                </a:lnTo>
                <a:lnTo>
                  <a:pt x="312" y="141"/>
                </a:lnTo>
                <a:lnTo>
                  <a:pt x="306" y="151"/>
                </a:lnTo>
                <a:lnTo>
                  <a:pt x="303" y="160"/>
                </a:lnTo>
                <a:lnTo>
                  <a:pt x="302" y="172"/>
                </a:lnTo>
                <a:lnTo>
                  <a:pt x="302" y="172"/>
                </a:lnTo>
                <a:close/>
                <a:moveTo>
                  <a:pt x="572" y="615"/>
                </a:moveTo>
                <a:lnTo>
                  <a:pt x="127" y="615"/>
                </a:lnTo>
                <a:lnTo>
                  <a:pt x="127" y="747"/>
                </a:lnTo>
                <a:lnTo>
                  <a:pt x="572" y="747"/>
                </a:lnTo>
                <a:lnTo>
                  <a:pt x="572" y="615"/>
                </a:lnTo>
                <a:close/>
                <a:moveTo>
                  <a:pt x="572" y="447"/>
                </a:moveTo>
                <a:lnTo>
                  <a:pt x="127" y="447"/>
                </a:lnTo>
                <a:lnTo>
                  <a:pt x="127" y="579"/>
                </a:lnTo>
                <a:lnTo>
                  <a:pt x="572" y="579"/>
                </a:lnTo>
                <a:lnTo>
                  <a:pt x="572" y="447"/>
                </a:lnTo>
                <a:close/>
                <a:moveTo>
                  <a:pt x="572" y="276"/>
                </a:moveTo>
                <a:lnTo>
                  <a:pt x="127" y="276"/>
                </a:lnTo>
                <a:lnTo>
                  <a:pt x="127" y="408"/>
                </a:lnTo>
                <a:lnTo>
                  <a:pt x="572" y="408"/>
                </a:lnTo>
                <a:lnTo>
                  <a:pt x="572" y="276"/>
                </a:lnTo>
                <a:close/>
                <a:moveTo>
                  <a:pt x="537" y="374"/>
                </a:moveTo>
                <a:lnTo>
                  <a:pt x="161" y="374"/>
                </a:lnTo>
                <a:lnTo>
                  <a:pt x="161" y="309"/>
                </a:lnTo>
                <a:lnTo>
                  <a:pt x="537" y="309"/>
                </a:lnTo>
                <a:lnTo>
                  <a:pt x="537" y="374"/>
                </a:lnTo>
                <a:close/>
                <a:moveTo>
                  <a:pt x="512" y="331"/>
                </a:moveTo>
                <a:lnTo>
                  <a:pt x="461" y="331"/>
                </a:lnTo>
                <a:lnTo>
                  <a:pt x="461" y="349"/>
                </a:lnTo>
                <a:lnTo>
                  <a:pt x="512" y="349"/>
                </a:lnTo>
                <a:lnTo>
                  <a:pt x="512" y="331"/>
                </a:lnTo>
                <a:close/>
                <a:moveTo>
                  <a:pt x="680" y="0"/>
                </a:moveTo>
                <a:lnTo>
                  <a:pt x="17" y="0"/>
                </a:lnTo>
                <a:lnTo>
                  <a:pt x="17" y="0"/>
                </a:lnTo>
                <a:lnTo>
                  <a:pt x="11" y="1"/>
                </a:lnTo>
                <a:lnTo>
                  <a:pt x="5" y="4"/>
                </a:lnTo>
                <a:lnTo>
                  <a:pt x="1" y="9"/>
                </a:lnTo>
                <a:lnTo>
                  <a:pt x="0" y="16"/>
                </a:lnTo>
                <a:lnTo>
                  <a:pt x="0" y="873"/>
                </a:lnTo>
                <a:lnTo>
                  <a:pt x="0" y="873"/>
                </a:lnTo>
                <a:lnTo>
                  <a:pt x="1" y="880"/>
                </a:lnTo>
                <a:lnTo>
                  <a:pt x="5" y="885"/>
                </a:lnTo>
                <a:lnTo>
                  <a:pt x="11" y="889"/>
                </a:lnTo>
                <a:lnTo>
                  <a:pt x="17" y="890"/>
                </a:lnTo>
                <a:lnTo>
                  <a:pt x="680" y="890"/>
                </a:lnTo>
                <a:lnTo>
                  <a:pt x="680" y="890"/>
                </a:lnTo>
                <a:lnTo>
                  <a:pt x="686" y="889"/>
                </a:lnTo>
                <a:lnTo>
                  <a:pt x="692" y="885"/>
                </a:lnTo>
                <a:lnTo>
                  <a:pt x="696" y="880"/>
                </a:lnTo>
                <a:lnTo>
                  <a:pt x="697" y="873"/>
                </a:lnTo>
                <a:lnTo>
                  <a:pt x="697" y="16"/>
                </a:lnTo>
                <a:lnTo>
                  <a:pt x="697" y="16"/>
                </a:lnTo>
                <a:lnTo>
                  <a:pt x="696" y="9"/>
                </a:lnTo>
                <a:lnTo>
                  <a:pt x="692" y="4"/>
                </a:lnTo>
                <a:lnTo>
                  <a:pt x="686" y="1"/>
                </a:lnTo>
                <a:lnTo>
                  <a:pt x="680" y="0"/>
                </a:lnTo>
                <a:lnTo>
                  <a:pt x="680" y="0"/>
                </a:lnTo>
                <a:close/>
                <a:moveTo>
                  <a:pt x="663" y="856"/>
                </a:moveTo>
                <a:lnTo>
                  <a:pt x="33" y="856"/>
                </a:lnTo>
                <a:lnTo>
                  <a:pt x="33" y="33"/>
                </a:lnTo>
                <a:lnTo>
                  <a:pt x="663" y="33"/>
                </a:lnTo>
                <a:lnTo>
                  <a:pt x="663" y="85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nvGrpSpPr>
          <p:cNvPr id="14" name="グループ化 425"/>
          <p:cNvGrpSpPr>
            <a:grpSpLocks noChangeAspect="1"/>
          </p:cNvGrpSpPr>
          <p:nvPr/>
        </p:nvGrpSpPr>
        <p:grpSpPr>
          <a:xfrm>
            <a:off x="498915" y="4126180"/>
            <a:ext cx="348716" cy="345809"/>
            <a:chOff x="4432300" y="904726"/>
            <a:chExt cx="381000" cy="377825"/>
          </a:xfrm>
          <a:solidFill>
            <a:schemeClr val="tx2"/>
          </a:solidFill>
        </p:grpSpPr>
        <p:sp>
          <p:nvSpPr>
            <p:cNvPr id="15" name="Freeform 380"/>
            <p:cNvSpPr>
              <a:spLocks/>
            </p:cNvSpPr>
            <p:nvPr/>
          </p:nvSpPr>
          <p:spPr bwMode="auto">
            <a:xfrm>
              <a:off x="4762500" y="1038076"/>
              <a:ext cx="50800" cy="146050"/>
            </a:xfrm>
            <a:custGeom>
              <a:avLst/>
              <a:gdLst/>
              <a:ahLst/>
              <a:cxnLst>
                <a:cxn ang="0">
                  <a:pos x="0" y="46"/>
                </a:cxn>
                <a:cxn ang="0">
                  <a:pos x="0" y="46"/>
                </a:cxn>
                <a:cxn ang="0">
                  <a:pos x="10" y="68"/>
                </a:cxn>
                <a:cxn ang="0">
                  <a:pos x="18" y="92"/>
                </a:cxn>
                <a:cxn ang="0">
                  <a:pos x="18" y="92"/>
                </a:cxn>
                <a:cxn ang="0">
                  <a:pos x="24" y="80"/>
                </a:cxn>
                <a:cxn ang="0">
                  <a:pos x="28" y="66"/>
                </a:cxn>
                <a:cxn ang="0">
                  <a:pos x="32" y="52"/>
                </a:cxn>
                <a:cxn ang="0">
                  <a:pos x="32" y="36"/>
                </a:cxn>
                <a:cxn ang="0">
                  <a:pos x="32" y="36"/>
                </a:cxn>
                <a:cxn ang="0">
                  <a:pos x="30" y="18"/>
                </a:cxn>
                <a:cxn ang="0">
                  <a:pos x="26" y="0"/>
                </a:cxn>
                <a:cxn ang="0">
                  <a:pos x="26" y="0"/>
                </a:cxn>
                <a:cxn ang="0">
                  <a:pos x="18" y="18"/>
                </a:cxn>
                <a:cxn ang="0">
                  <a:pos x="6" y="38"/>
                </a:cxn>
                <a:cxn ang="0">
                  <a:pos x="6" y="38"/>
                </a:cxn>
                <a:cxn ang="0">
                  <a:pos x="0" y="46"/>
                </a:cxn>
                <a:cxn ang="0">
                  <a:pos x="0" y="46"/>
                </a:cxn>
              </a:cxnLst>
              <a:rect l="0" t="0" r="r" b="b"/>
              <a:pathLst>
                <a:path w="32" h="92">
                  <a:moveTo>
                    <a:pt x="0" y="46"/>
                  </a:moveTo>
                  <a:lnTo>
                    <a:pt x="0" y="46"/>
                  </a:lnTo>
                  <a:lnTo>
                    <a:pt x="10" y="68"/>
                  </a:lnTo>
                  <a:lnTo>
                    <a:pt x="18" y="92"/>
                  </a:lnTo>
                  <a:lnTo>
                    <a:pt x="18" y="92"/>
                  </a:lnTo>
                  <a:lnTo>
                    <a:pt x="24" y="80"/>
                  </a:lnTo>
                  <a:lnTo>
                    <a:pt x="28" y="66"/>
                  </a:lnTo>
                  <a:lnTo>
                    <a:pt x="32" y="52"/>
                  </a:lnTo>
                  <a:lnTo>
                    <a:pt x="32" y="36"/>
                  </a:lnTo>
                  <a:lnTo>
                    <a:pt x="32" y="36"/>
                  </a:lnTo>
                  <a:lnTo>
                    <a:pt x="30" y="18"/>
                  </a:lnTo>
                  <a:lnTo>
                    <a:pt x="26" y="0"/>
                  </a:lnTo>
                  <a:lnTo>
                    <a:pt x="26" y="0"/>
                  </a:lnTo>
                  <a:lnTo>
                    <a:pt x="18" y="18"/>
                  </a:lnTo>
                  <a:lnTo>
                    <a:pt x="6" y="38"/>
                  </a:lnTo>
                  <a:lnTo>
                    <a:pt x="6" y="38"/>
                  </a:lnTo>
                  <a:lnTo>
                    <a:pt x="0" y="46"/>
                  </a:lnTo>
                  <a:lnTo>
                    <a:pt x="0" y="4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16" name="Freeform 381"/>
            <p:cNvSpPr>
              <a:spLocks/>
            </p:cNvSpPr>
            <p:nvPr/>
          </p:nvSpPr>
          <p:spPr bwMode="auto">
            <a:xfrm>
              <a:off x="4432300" y="1022201"/>
              <a:ext cx="101600" cy="136525"/>
            </a:xfrm>
            <a:custGeom>
              <a:avLst/>
              <a:gdLst/>
              <a:ahLst/>
              <a:cxnLst>
                <a:cxn ang="0">
                  <a:pos x="64" y="10"/>
                </a:cxn>
                <a:cxn ang="0">
                  <a:pos x="64" y="10"/>
                </a:cxn>
                <a:cxn ang="0">
                  <a:pos x="60" y="6"/>
                </a:cxn>
                <a:cxn ang="0">
                  <a:pos x="58" y="0"/>
                </a:cxn>
                <a:cxn ang="0">
                  <a:pos x="58" y="0"/>
                </a:cxn>
                <a:cxn ang="0">
                  <a:pos x="44" y="2"/>
                </a:cxn>
                <a:cxn ang="0">
                  <a:pos x="30" y="4"/>
                </a:cxn>
                <a:cxn ang="0">
                  <a:pos x="16" y="10"/>
                </a:cxn>
                <a:cxn ang="0">
                  <a:pos x="4" y="16"/>
                </a:cxn>
                <a:cxn ang="0">
                  <a:pos x="4" y="16"/>
                </a:cxn>
                <a:cxn ang="0">
                  <a:pos x="2" y="30"/>
                </a:cxn>
                <a:cxn ang="0">
                  <a:pos x="0" y="46"/>
                </a:cxn>
                <a:cxn ang="0">
                  <a:pos x="0" y="46"/>
                </a:cxn>
                <a:cxn ang="0">
                  <a:pos x="2" y="62"/>
                </a:cxn>
                <a:cxn ang="0">
                  <a:pos x="2" y="62"/>
                </a:cxn>
                <a:cxn ang="0">
                  <a:pos x="14" y="70"/>
                </a:cxn>
                <a:cxn ang="0">
                  <a:pos x="26" y="76"/>
                </a:cxn>
                <a:cxn ang="0">
                  <a:pos x="40" y="82"/>
                </a:cxn>
                <a:cxn ang="0">
                  <a:pos x="54" y="86"/>
                </a:cxn>
                <a:cxn ang="0">
                  <a:pos x="54" y="86"/>
                </a:cxn>
                <a:cxn ang="0">
                  <a:pos x="52" y="66"/>
                </a:cxn>
                <a:cxn ang="0">
                  <a:pos x="54" y="44"/>
                </a:cxn>
                <a:cxn ang="0">
                  <a:pos x="54" y="44"/>
                </a:cxn>
                <a:cxn ang="0">
                  <a:pos x="58" y="26"/>
                </a:cxn>
                <a:cxn ang="0">
                  <a:pos x="64" y="10"/>
                </a:cxn>
                <a:cxn ang="0">
                  <a:pos x="64" y="10"/>
                </a:cxn>
              </a:cxnLst>
              <a:rect l="0" t="0" r="r" b="b"/>
              <a:pathLst>
                <a:path w="64" h="86">
                  <a:moveTo>
                    <a:pt x="64" y="10"/>
                  </a:moveTo>
                  <a:lnTo>
                    <a:pt x="64" y="10"/>
                  </a:lnTo>
                  <a:lnTo>
                    <a:pt x="60" y="6"/>
                  </a:lnTo>
                  <a:lnTo>
                    <a:pt x="58" y="0"/>
                  </a:lnTo>
                  <a:lnTo>
                    <a:pt x="58" y="0"/>
                  </a:lnTo>
                  <a:lnTo>
                    <a:pt x="44" y="2"/>
                  </a:lnTo>
                  <a:lnTo>
                    <a:pt x="30" y="4"/>
                  </a:lnTo>
                  <a:lnTo>
                    <a:pt x="16" y="10"/>
                  </a:lnTo>
                  <a:lnTo>
                    <a:pt x="4" y="16"/>
                  </a:lnTo>
                  <a:lnTo>
                    <a:pt x="4" y="16"/>
                  </a:lnTo>
                  <a:lnTo>
                    <a:pt x="2" y="30"/>
                  </a:lnTo>
                  <a:lnTo>
                    <a:pt x="0" y="46"/>
                  </a:lnTo>
                  <a:lnTo>
                    <a:pt x="0" y="46"/>
                  </a:lnTo>
                  <a:lnTo>
                    <a:pt x="2" y="62"/>
                  </a:lnTo>
                  <a:lnTo>
                    <a:pt x="2" y="62"/>
                  </a:lnTo>
                  <a:lnTo>
                    <a:pt x="14" y="70"/>
                  </a:lnTo>
                  <a:lnTo>
                    <a:pt x="26" y="76"/>
                  </a:lnTo>
                  <a:lnTo>
                    <a:pt x="40" y="82"/>
                  </a:lnTo>
                  <a:lnTo>
                    <a:pt x="54" y="86"/>
                  </a:lnTo>
                  <a:lnTo>
                    <a:pt x="54" y="86"/>
                  </a:lnTo>
                  <a:lnTo>
                    <a:pt x="52" y="66"/>
                  </a:lnTo>
                  <a:lnTo>
                    <a:pt x="54" y="44"/>
                  </a:lnTo>
                  <a:lnTo>
                    <a:pt x="54" y="44"/>
                  </a:lnTo>
                  <a:lnTo>
                    <a:pt x="58" y="26"/>
                  </a:lnTo>
                  <a:lnTo>
                    <a:pt x="64" y="10"/>
                  </a:lnTo>
                  <a:lnTo>
                    <a:pt x="64"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17" name="Freeform 382"/>
            <p:cNvSpPr>
              <a:spLocks/>
            </p:cNvSpPr>
            <p:nvPr/>
          </p:nvSpPr>
          <p:spPr bwMode="auto">
            <a:xfrm>
              <a:off x="4568825" y="1139676"/>
              <a:ext cx="187325" cy="142875"/>
            </a:xfrm>
            <a:custGeom>
              <a:avLst/>
              <a:gdLst/>
              <a:ahLst/>
              <a:cxnLst>
                <a:cxn ang="0">
                  <a:pos x="104" y="0"/>
                </a:cxn>
                <a:cxn ang="0">
                  <a:pos x="104" y="0"/>
                </a:cxn>
                <a:cxn ang="0">
                  <a:pos x="86" y="14"/>
                </a:cxn>
                <a:cxn ang="0">
                  <a:pos x="68" y="24"/>
                </a:cxn>
                <a:cxn ang="0">
                  <a:pos x="46" y="32"/>
                </a:cxn>
                <a:cxn ang="0">
                  <a:pos x="24" y="38"/>
                </a:cxn>
                <a:cxn ang="0">
                  <a:pos x="24" y="38"/>
                </a:cxn>
                <a:cxn ang="0">
                  <a:pos x="0" y="40"/>
                </a:cxn>
                <a:cxn ang="0">
                  <a:pos x="0" y="40"/>
                </a:cxn>
                <a:cxn ang="0">
                  <a:pos x="10" y="56"/>
                </a:cxn>
                <a:cxn ang="0">
                  <a:pos x="22" y="70"/>
                </a:cxn>
                <a:cxn ang="0">
                  <a:pos x="34" y="82"/>
                </a:cxn>
                <a:cxn ang="0">
                  <a:pos x="50" y="90"/>
                </a:cxn>
                <a:cxn ang="0">
                  <a:pos x="50" y="90"/>
                </a:cxn>
                <a:cxn ang="0">
                  <a:pos x="70" y="86"/>
                </a:cxn>
                <a:cxn ang="0">
                  <a:pos x="88" y="80"/>
                </a:cxn>
                <a:cxn ang="0">
                  <a:pos x="104" y="70"/>
                </a:cxn>
                <a:cxn ang="0">
                  <a:pos x="118" y="56"/>
                </a:cxn>
                <a:cxn ang="0">
                  <a:pos x="118" y="56"/>
                </a:cxn>
                <a:cxn ang="0">
                  <a:pos x="118" y="42"/>
                </a:cxn>
                <a:cxn ang="0">
                  <a:pos x="114" y="28"/>
                </a:cxn>
                <a:cxn ang="0">
                  <a:pos x="110" y="14"/>
                </a:cxn>
                <a:cxn ang="0">
                  <a:pos x="104" y="0"/>
                </a:cxn>
                <a:cxn ang="0">
                  <a:pos x="104" y="0"/>
                </a:cxn>
              </a:cxnLst>
              <a:rect l="0" t="0" r="r" b="b"/>
              <a:pathLst>
                <a:path w="118" h="90">
                  <a:moveTo>
                    <a:pt x="104" y="0"/>
                  </a:moveTo>
                  <a:lnTo>
                    <a:pt x="104" y="0"/>
                  </a:lnTo>
                  <a:lnTo>
                    <a:pt x="86" y="14"/>
                  </a:lnTo>
                  <a:lnTo>
                    <a:pt x="68" y="24"/>
                  </a:lnTo>
                  <a:lnTo>
                    <a:pt x="46" y="32"/>
                  </a:lnTo>
                  <a:lnTo>
                    <a:pt x="24" y="38"/>
                  </a:lnTo>
                  <a:lnTo>
                    <a:pt x="24" y="38"/>
                  </a:lnTo>
                  <a:lnTo>
                    <a:pt x="0" y="40"/>
                  </a:lnTo>
                  <a:lnTo>
                    <a:pt x="0" y="40"/>
                  </a:lnTo>
                  <a:lnTo>
                    <a:pt x="10" y="56"/>
                  </a:lnTo>
                  <a:lnTo>
                    <a:pt x="22" y="70"/>
                  </a:lnTo>
                  <a:lnTo>
                    <a:pt x="34" y="82"/>
                  </a:lnTo>
                  <a:lnTo>
                    <a:pt x="50" y="90"/>
                  </a:lnTo>
                  <a:lnTo>
                    <a:pt x="50" y="90"/>
                  </a:lnTo>
                  <a:lnTo>
                    <a:pt x="70" y="86"/>
                  </a:lnTo>
                  <a:lnTo>
                    <a:pt x="88" y="80"/>
                  </a:lnTo>
                  <a:lnTo>
                    <a:pt x="104" y="70"/>
                  </a:lnTo>
                  <a:lnTo>
                    <a:pt x="118" y="56"/>
                  </a:lnTo>
                  <a:lnTo>
                    <a:pt x="118" y="56"/>
                  </a:lnTo>
                  <a:lnTo>
                    <a:pt x="118" y="42"/>
                  </a:lnTo>
                  <a:lnTo>
                    <a:pt x="114" y="28"/>
                  </a:lnTo>
                  <a:lnTo>
                    <a:pt x="110" y="14"/>
                  </a:lnTo>
                  <a:lnTo>
                    <a:pt x="104" y="0"/>
                  </a:lnTo>
                  <a:lnTo>
                    <a:pt x="10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18" name="Freeform 383"/>
            <p:cNvSpPr>
              <a:spLocks/>
            </p:cNvSpPr>
            <p:nvPr/>
          </p:nvSpPr>
          <p:spPr bwMode="auto">
            <a:xfrm>
              <a:off x="4460875" y="904726"/>
              <a:ext cx="225425" cy="92075"/>
            </a:xfrm>
            <a:custGeom>
              <a:avLst/>
              <a:gdLst/>
              <a:ahLst/>
              <a:cxnLst>
                <a:cxn ang="0">
                  <a:pos x="70" y="32"/>
                </a:cxn>
                <a:cxn ang="0">
                  <a:pos x="70" y="32"/>
                </a:cxn>
                <a:cxn ang="0">
                  <a:pos x="76" y="32"/>
                </a:cxn>
                <a:cxn ang="0">
                  <a:pos x="84" y="36"/>
                </a:cxn>
                <a:cxn ang="0">
                  <a:pos x="84" y="36"/>
                </a:cxn>
                <a:cxn ang="0">
                  <a:pos x="96" y="26"/>
                </a:cxn>
                <a:cxn ang="0">
                  <a:pos x="110" y="18"/>
                </a:cxn>
                <a:cxn ang="0">
                  <a:pos x="126" y="12"/>
                </a:cxn>
                <a:cxn ang="0">
                  <a:pos x="142" y="6"/>
                </a:cxn>
                <a:cxn ang="0">
                  <a:pos x="142" y="6"/>
                </a:cxn>
                <a:cxn ang="0">
                  <a:pos x="122" y="2"/>
                </a:cxn>
                <a:cxn ang="0">
                  <a:pos x="102" y="0"/>
                </a:cxn>
                <a:cxn ang="0">
                  <a:pos x="102" y="0"/>
                </a:cxn>
                <a:cxn ang="0">
                  <a:pos x="86" y="2"/>
                </a:cxn>
                <a:cxn ang="0">
                  <a:pos x="70" y="4"/>
                </a:cxn>
                <a:cxn ang="0">
                  <a:pos x="56" y="10"/>
                </a:cxn>
                <a:cxn ang="0">
                  <a:pos x="42" y="16"/>
                </a:cxn>
                <a:cxn ang="0">
                  <a:pos x="30" y="24"/>
                </a:cxn>
                <a:cxn ang="0">
                  <a:pos x="18" y="34"/>
                </a:cxn>
                <a:cxn ang="0">
                  <a:pos x="8" y="44"/>
                </a:cxn>
                <a:cxn ang="0">
                  <a:pos x="0" y="58"/>
                </a:cxn>
                <a:cxn ang="0">
                  <a:pos x="0" y="58"/>
                </a:cxn>
                <a:cxn ang="0">
                  <a:pos x="20" y="52"/>
                </a:cxn>
                <a:cxn ang="0">
                  <a:pos x="42" y="48"/>
                </a:cxn>
                <a:cxn ang="0">
                  <a:pos x="42" y="48"/>
                </a:cxn>
                <a:cxn ang="0">
                  <a:pos x="46" y="42"/>
                </a:cxn>
                <a:cxn ang="0">
                  <a:pos x="54" y="36"/>
                </a:cxn>
                <a:cxn ang="0">
                  <a:pos x="62" y="34"/>
                </a:cxn>
                <a:cxn ang="0">
                  <a:pos x="70" y="32"/>
                </a:cxn>
                <a:cxn ang="0">
                  <a:pos x="70" y="32"/>
                </a:cxn>
              </a:cxnLst>
              <a:rect l="0" t="0" r="r" b="b"/>
              <a:pathLst>
                <a:path w="142" h="58">
                  <a:moveTo>
                    <a:pt x="70" y="32"/>
                  </a:moveTo>
                  <a:lnTo>
                    <a:pt x="70" y="32"/>
                  </a:lnTo>
                  <a:lnTo>
                    <a:pt x="76" y="32"/>
                  </a:lnTo>
                  <a:lnTo>
                    <a:pt x="84" y="36"/>
                  </a:lnTo>
                  <a:lnTo>
                    <a:pt x="84" y="36"/>
                  </a:lnTo>
                  <a:lnTo>
                    <a:pt x="96" y="26"/>
                  </a:lnTo>
                  <a:lnTo>
                    <a:pt x="110" y="18"/>
                  </a:lnTo>
                  <a:lnTo>
                    <a:pt x="126" y="12"/>
                  </a:lnTo>
                  <a:lnTo>
                    <a:pt x="142" y="6"/>
                  </a:lnTo>
                  <a:lnTo>
                    <a:pt x="142" y="6"/>
                  </a:lnTo>
                  <a:lnTo>
                    <a:pt x="122" y="2"/>
                  </a:lnTo>
                  <a:lnTo>
                    <a:pt x="102" y="0"/>
                  </a:lnTo>
                  <a:lnTo>
                    <a:pt x="102" y="0"/>
                  </a:lnTo>
                  <a:lnTo>
                    <a:pt x="86" y="2"/>
                  </a:lnTo>
                  <a:lnTo>
                    <a:pt x="70" y="4"/>
                  </a:lnTo>
                  <a:lnTo>
                    <a:pt x="56" y="10"/>
                  </a:lnTo>
                  <a:lnTo>
                    <a:pt x="42" y="16"/>
                  </a:lnTo>
                  <a:lnTo>
                    <a:pt x="30" y="24"/>
                  </a:lnTo>
                  <a:lnTo>
                    <a:pt x="18" y="34"/>
                  </a:lnTo>
                  <a:lnTo>
                    <a:pt x="8" y="44"/>
                  </a:lnTo>
                  <a:lnTo>
                    <a:pt x="0" y="58"/>
                  </a:lnTo>
                  <a:lnTo>
                    <a:pt x="0" y="58"/>
                  </a:lnTo>
                  <a:lnTo>
                    <a:pt x="20" y="52"/>
                  </a:lnTo>
                  <a:lnTo>
                    <a:pt x="42" y="48"/>
                  </a:lnTo>
                  <a:lnTo>
                    <a:pt x="42" y="48"/>
                  </a:lnTo>
                  <a:lnTo>
                    <a:pt x="46" y="42"/>
                  </a:lnTo>
                  <a:lnTo>
                    <a:pt x="54" y="36"/>
                  </a:lnTo>
                  <a:lnTo>
                    <a:pt x="62" y="34"/>
                  </a:lnTo>
                  <a:lnTo>
                    <a:pt x="70" y="32"/>
                  </a:lnTo>
                  <a:lnTo>
                    <a:pt x="70"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19" name="Freeform 384"/>
            <p:cNvSpPr>
              <a:spLocks/>
            </p:cNvSpPr>
            <p:nvPr/>
          </p:nvSpPr>
          <p:spPr bwMode="auto">
            <a:xfrm>
              <a:off x="4619625" y="949176"/>
              <a:ext cx="158750" cy="127000"/>
            </a:xfrm>
            <a:custGeom>
              <a:avLst/>
              <a:gdLst/>
              <a:ahLst/>
              <a:cxnLst>
                <a:cxn ang="0">
                  <a:pos x="80" y="0"/>
                </a:cxn>
                <a:cxn ang="0">
                  <a:pos x="80" y="0"/>
                </a:cxn>
                <a:cxn ang="0">
                  <a:pos x="70" y="0"/>
                </a:cxn>
                <a:cxn ang="0">
                  <a:pos x="70" y="0"/>
                </a:cxn>
                <a:cxn ang="0">
                  <a:pos x="50" y="2"/>
                </a:cxn>
                <a:cxn ang="0">
                  <a:pos x="32" y="6"/>
                </a:cxn>
                <a:cxn ang="0">
                  <a:pos x="16" y="14"/>
                </a:cxn>
                <a:cxn ang="0">
                  <a:pos x="0" y="24"/>
                </a:cxn>
                <a:cxn ang="0">
                  <a:pos x="0" y="24"/>
                </a:cxn>
                <a:cxn ang="0">
                  <a:pos x="2" y="28"/>
                </a:cxn>
                <a:cxn ang="0">
                  <a:pos x="2" y="28"/>
                </a:cxn>
                <a:cxn ang="0">
                  <a:pos x="22" y="38"/>
                </a:cxn>
                <a:cxn ang="0">
                  <a:pos x="42" y="50"/>
                </a:cxn>
                <a:cxn ang="0">
                  <a:pos x="60" y="64"/>
                </a:cxn>
                <a:cxn ang="0">
                  <a:pos x="76" y="80"/>
                </a:cxn>
                <a:cxn ang="0">
                  <a:pos x="76" y="80"/>
                </a:cxn>
                <a:cxn ang="0">
                  <a:pos x="76" y="80"/>
                </a:cxn>
                <a:cxn ang="0">
                  <a:pos x="76" y="80"/>
                </a:cxn>
                <a:cxn ang="0">
                  <a:pos x="84" y="66"/>
                </a:cxn>
                <a:cxn ang="0">
                  <a:pos x="92" y="52"/>
                </a:cxn>
                <a:cxn ang="0">
                  <a:pos x="96" y="38"/>
                </a:cxn>
                <a:cxn ang="0">
                  <a:pos x="100" y="24"/>
                </a:cxn>
                <a:cxn ang="0">
                  <a:pos x="100" y="24"/>
                </a:cxn>
                <a:cxn ang="0">
                  <a:pos x="90" y="12"/>
                </a:cxn>
                <a:cxn ang="0">
                  <a:pos x="80" y="0"/>
                </a:cxn>
                <a:cxn ang="0">
                  <a:pos x="80" y="0"/>
                </a:cxn>
              </a:cxnLst>
              <a:rect l="0" t="0" r="r" b="b"/>
              <a:pathLst>
                <a:path w="100" h="80">
                  <a:moveTo>
                    <a:pt x="80" y="0"/>
                  </a:moveTo>
                  <a:lnTo>
                    <a:pt x="80" y="0"/>
                  </a:lnTo>
                  <a:lnTo>
                    <a:pt x="70" y="0"/>
                  </a:lnTo>
                  <a:lnTo>
                    <a:pt x="70" y="0"/>
                  </a:lnTo>
                  <a:lnTo>
                    <a:pt x="50" y="2"/>
                  </a:lnTo>
                  <a:lnTo>
                    <a:pt x="32" y="6"/>
                  </a:lnTo>
                  <a:lnTo>
                    <a:pt x="16" y="14"/>
                  </a:lnTo>
                  <a:lnTo>
                    <a:pt x="0" y="24"/>
                  </a:lnTo>
                  <a:lnTo>
                    <a:pt x="0" y="24"/>
                  </a:lnTo>
                  <a:lnTo>
                    <a:pt x="2" y="28"/>
                  </a:lnTo>
                  <a:lnTo>
                    <a:pt x="2" y="28"/>
                  </a:lnTo>
                  <a:lnTo>
                    <a:pt x="22" y="38"/>
                  </a:lnTo>
                  <a:lnTo>
                    <a:pt x="42" y="50"/>
                  </a:lnTo>
                  <a:lnTo>
                    <a:pt x="60" y="64"/>
                  </a:lnTo>
                  <a:lnTo>
                    <a:pt x="76" y="80"/>
                  </a:lnTo>
                  <a:lnTo>
                    <a:pt x="76" y="80"/>
                  </a:lnTo>
                  <a:lnTo>
                    <a:pt x="76" y="80"/>
                  </a:lnTo>
                  <a:lnTo>
                    <a:pt x="76" y="80"/>
                  </a:lnTo>
                  <a:lnTo>
                    <a:pt x="84" y="66"/>
                  </a:lnTo>
                  <a:lnTo>
                    <a:pt x="92" y="52"/>
                  </a:lnTo>
                  <a:lnTo>
                    <a:pt x="96" y="38"/>
                  </a:lnTo>
                  <a:lnTo>
                    <a:pt x="100" y="24"/>
                  </a:lnTo>
                  <a:lnTo>
                    <a:pt x="100" y="24"/>
                  </a:lnTo>
                  <a:lnTo>
                    <a:pt x="90" y="12"/>
                  </a:lnTo>
                  <a:lnTo>
                    <a:pt x="80" y="0"/>
                  </a:lnTo>
                  <a:lnTo>
                    <a:pt x="8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20" name="Freeform 385"/>
            <p:cNvSpPr>
              <a:spLocks/>
            </p:cNvSpPr>
            <p:nvPr/>
          </p:nvSpPr>
          <p:spPr bwMode="auto">
            <a:xfrm>
              <a:off x="4451350" y="1174601"/>
              <a:ext cx="127000" cy="104775"/>
            </a:xfrm>
            <a:custGeom>
              <a:avLst/>
              <a:gdLst/>
              <a:ahLst/>
              <a:cxnLst>
                <a:cxn ang="0">
                  <a:pos x="48" y="16"/>
                </a:cxn>
                <a:cxn ang="0">
                  <a:pos x="48" y="16"/>
                </a:cxn>
                <a:cxn ang="0">
                  <a:pos x="22" y="10"/>
                </a:cxn>
                <a:cxn ang="0">
                  <a:pos x="0" y="0"/>
                </a:cxn>
                <a:cxn ang="0">
                  <a:pos x="0" y="0"/>
                </a:cxn>
                <a:cxn ang="0">
                  <a:pos x="6" y="12"/>
                </a:cxn>
                <a:cxn ang="0">
                  <a:pos x="14" y="24"/>
                </a:cxn>
                <a:cxn ang="0">
                  <a:pos x="22" y="34"/>
                </a:cxn>
                <a:cxn ang="0">
                  <a:pos x="32" y="42"/>
                </a:cxn>
                <a:cxn ang="0">
                  <a:pos x="42" y="50"/>
                </a:cxn>
                <a:cxn ang="0">
                  <a:pos x="54" y="58"/>
                </a:cxn>
                <a:cxn ang="0">
                  <a:pos x="68" y="62"/>
                </a:cxn>
                <a:cxn ang="0">
                  <a:pos x="80" y="66"/>
                </a:cxn>
                <a:cxn ang="0">
                  <a:pos x="80" y="66"/>
                </a:cxn>
                <a:cxn ang="0">
                  <a:pos x="70" y="56"/>
                </a:cxn>
                <a:cxn ang="0">
                  <a:pos x="62" y="44"/>
                </a:cxn>
                <a:cxn ang="0">
                  <a:pos x="54" y="30"/>
                </a:cxn>
                <a:cxn ang="0">
                  <a:pos x="48" y="16"/>
                </a:cxn>
                <a:cxn ang="0">
                  <a:pos x="48" y="16"/>
                </a:cxn>
              </a:cxnLst>
              <a:rect l="0" t="0" r="r" b="b"/>
              <a:pathLst>
                <a:path w="80" h="66">
                  <a:moveTo>
                    <a:pt x="48" y="16"/>
                  </a:moveTo>
                  <a:lnTo>
                    <a:pt x="48" y="16"/>
                  </a:lnTo>
                  <a:lnTo>
                    <a:pt x="22" y="10"/>
                  </a:lnTo>
                  <a:lnTo>
                    <a:pt x="0" y="0"/>
                  </a:lnTo>
                  <a:lnTo>
                    <a:pt x="0" y="0"/>
                  </a:lnTo>
                  <a:lnTo>
                    <a:pt x="6" y="12"/>
                  </a:lnTo>
                  <a:lnTo>
                    <a:pt x="14" y="24"/>
                  </a:lnTo>
                  <a:lnTo>
                    <a:pt x="22" y="34"/>
                  </a:lnTo>
                  <a:lnTo>
                    <a:pt x="32" y="42"/>
                  </a:lnTo>
                  <a:lnTo>
                    <a:pt x="42" y="50"/>
                  </a:lnTo>
                  <a:lnTo>
                    <a:pt x="54" y="58"/>
                  </a:lnTo>
                  <a:lnTo>
                    <a:pt x="68" y="62"/>
                  </a:lnTo>
                  <a:lnTo>
                    <a:pt x="80" y="66"/>
                  </a:lnTo>
                  <a:lnTo>
                    <a:pt x="80" y="66"/>
                  </a:lnTo>
                  <a:lnTo>
                    <a:pt x="70" y="56"/>
                  </a:lnTo>
                  <a:lnTo>
                    <a:pt x="62" y="44"/>
                  </a:lnTo>
                  <a:lnTo>
                    <a:pt x="54" y="30"/>
                  </a:lnTo>
                  <a:lnTo>
                    <a:pt x="48" y="16"/>
                  </a:lnTo>
                  <a:lnTo>
                    <a:pt x="48" y="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21" name="Freeform 386"/>
            <p:cNvSpPr>
              <a:spLocks/>
            </p:cNvSpPr>
            <p:nvPr/>
          </p:nvSpPr>
          <p:spPr bwMode="auto">
            <a:xfrm>
              <a:off x="4552950" y="1031726"/>
              <a:ext cx="161925" cy="133350"/>
            </a:xfrm>
            <a:custGeom>
              <a:avLst/>
              <a:gdLst/>
              <a:ahLst/>
              <a:cxnLst>
                <a:cxn ang="0">
                  <a:pos x="8" y="84"/>
                </a:cxn>
                <a:cxn ang="0">
                  <a:pos x="8" y="84"/>
                </a:cxn>
                <a:cxn ang="0">
                  <a:pos x="30" y="82"/>
                </a:cxn>
                <a:cxn ang="0">
                  <a:pos x="30" y="82"/>
                </a:cxn>
                <a:cxn ang="0">
                  <a:pos x="50" y="78"/>
                </a:cxn>
                <a:cxn ang="0">
                  <a:pos x="68" y="70"/>
                </a:cxn>
                <a:cxn ang="0">
                  <a:pos x="86" y="60"/>
                </a:cxn>
                <a:cxn ang="0">
                  <a:pos x="102" y="46"/>
                </a:cxn>
                <a:cxn ang="0">
                  <a:pos x="102" y="46"/>
                </a:cxn>
                <a:cxn ang="0">
                  <a:pos x="88" y="32"/>
                </a:cxn>
                <a:cxn ang="0">
                  <a:pos x="74" y="20"/>
                </a:cxn>
                <a:cxn ang="0">
                  <a:pos x="58" y="8"/>
                </a:cxn>
                <a:cxn ang="0">
                  <a:pos x="40" y="0"/>
                </a:cxn>
                <a:cxn ang="0">
                  <a:pos x="40" y="0"/>
                </a:cxn>
                <a:cxn ang="0">
                  <a:pos x="34" y="6"/>
                </a:cxn>
                <a:cxn ang="0">
                  <a:pos x="28" y="12"/>
                </a:cxn>
                <a:cxn ang="0">
                  <a:pos x="20" y="14"/>
                </a:cxn>
                <a:cxn ang="0">
                  <a:pos x="12" y="16"/>
                </a:cxn>
                <a:cxn ang="0">
                  <a:pos x="12" y="16"/>
                </a:cxn>
                <a:cxn ang="0">
                  <a:pos x="10" y="16"/>
                </a:cxn>
                <a:cxn ang="0">
                  <a:pos x="10" y="16"/>
                </a:cxn>
                <a:cxn ang="0">
                  <a:pos x="4" y="28"/>
                </a:cxn>
                <a:cxn ang="0">
                  <a:pos x="2" y="42"/>
                </a:cxn>
                <a:cxn ang="0">
                  <a:pos x="2" y="42"/>
                </a:cxn>
                <a:cxn ang="0">
                  <a:pos x="0" y="64"/>
                </a:cxn>
                <a:cxn ang="0">
                  <a:pos x="2" y="84"/>
                </a:cxn>
                <a:cxn ang="0">
                  <a:pos x="2" y="84"/>
                </a:cxn>
                <a:cxn ang="0">
                  <a:pos x="8" y="84"/>
                </a:cxn>
                <a:cxn ang="0">
                  <a:pos x="8" y="84"/>
                </a:cxn>
              </a:cxnLst>
              <a:rect l="0" t="0" r="r" b="b"/>
              <a:pathLst>
                <a:path w="102" h="84">
                  <a:moveTo>
                    <a:pt x="8" y="84"/>
                  </a:moveTo>
                  <a:lnTo>
                    <a:pt x="8" y="84"/>
                  </a:lnTo>
                  <a:lnTo>
                    <a:pt x="30" y="82"/>
                  </a:lnTo>
                  <a:lnTo>
                    <a:pt x="30" y="82"/>
                  </a:lnTo>
                  <a:lnTo>
                    <a:pt x="50" y="78"/>
                  </a:lnTo>
                  <a:lnTo>
                    <a:pt x="68" y="70"/>
                  </a:lnTo>
                  <a:lnTo>
                    <a:pt x="86" y="60"/>
                  </a:lnTo>
                  <a:lnTo>
                    <a:pt x="102" y="46"/>
                  </a:lnTo>
                  <a:lnTo>
                    <a:pt x="102" y="46"/>
                  </a:lnTo>
                  <a:lnTo>
                    <a:pt x="88" y="32"/>
                  </a:lnTo>
                  <a:lnTo>
                    <a:pt x="74" y="20"/>
                  </a:lnTo>
                  <a:lnTo>
                    <a:pt x="58" y="8"/>
                  </a:lnTo>
                  <a:lnTo>
                    <a:pt x="40" y="0"/>
                  </a:lnTo>
                  <a:lnTo>
                    <a:pt x="40" y="0"/>
                  </a:lnTo>
                  <a:lnTo>
                    <a:pt x="34" y="6"/>
                  </a:lnTo>
                  <a:lnTo>
                    <a:pt x="28" y="12"/>
                  </a:lnTo>
                  <a:lnTo>
                    <a:pt x="20" y="14"/>
                  </a:lnTo>
                  <a:lnTo>
                    <a:pt x="12" y="16"/>
                  </a:lnTo>
                  <a:lnTo>
                    <a:pt x="12" y="16"/>
                  </a:lnTo>
                  <a:lnTo>
                    <a:pt x="10" y="16"/>
                  </a:lnTo>
                  <a:lnTo>
                    <a:pt x="10" y="16"/>
                  </a:lnTo>
                  <a:lnTo>
                    <a:pt x="4" y="28"/>
                  </a:lnTo>
                  <a:lnTo>
                    <a:pt x="2" y="42"/>
                  </a:lnTo>
                  <a:lnTo>
                    <a:pt x="2" y="42"/>
                  </a:lnTo>
                  <a:lnTo>
                    <a:pt x="0" y="64"/>
                  </a:lnTo>
                  <a:lnTo>
                    <a:pt x="2" y="84"/>
                  </a:lnTo>
                  <a:lnTo>
                    <a:pt x="2" y="84"/>
                  </a:lnTo>
                  <a:lnTo>
                    <a:pt x="8" y="84"/>
                  </a:lnTo>
                  <a:lnTo>
                    <a:pt x="8" y="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grpSp>
      <p:sp>
        <p:nvSpPr>
          <p:cNvPr id="22" name="Freeform 364"/>
          <p:cNvSpPr>
            <a:spLocks noEditPoints="1"/>
          </p:cNvSpPr>
          <p:nvPr/>
        </p:nvSpPr>
        <p:spPr bwMode="auto">
          <a:xfrm>
            <a:off x="477099" y="3270286"/>
            <a:ext cx="393700" cy="360179"/>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pic>
        <p:nvPicPr>
          <p:cNvPr id="23" name="図 22"/>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60876" y="2821565"/>
            <a:ext cx="416272" cy="407105"/>
          </a:xfrm>
          <a:prstGeom prst="rect">
            <a:avLst/>
          </a:prstGeom>
          <a:ln>
            <a:solidFill>
              <a:schemeClr val="bg1">
                <a:lumMod val="85000"/>
              </a:schemeClr>
            </a:solidFill>
          </a:ln>
        </p:spPr>
      </p:pic>
      <p:sp>
        <p:nvSpPr>
          <p:cNvPr id="24" name="角丸四角形 23"/>
          <p:cNvSpPr/>
          <p:nvPr/>
        </p:nvSpPr>
        <p:spPr>
          <a:xfrm>
            <a:off x="3347864" y="2196000"/>
            <a:ext cx="2375267" cy="2391707"/>
          </a:xfrm>
          <a:prstGeom prst="roundRect">
            <a:avLst>
              <a:gd name="adj" fmla="val 5043"/>
            </a:avLst>
          </a:prstGeom>
          <a:solidFill>
            <a:schemeClr val="bg1"/>
          </a:soli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u="sng">
                <a:solidFill>
                  <a:schemeClr val="tx2"/>
                </a:solidFill>
              </a:rPr>
              <a:t>SuperStream</a:t>
            </a:r>
          </a:p>
          <a:p>
            <a:pPr algn="ctr"/>
            <a:r>
              <a:rPr lang="ja-JP" altLang="en-US" sz="1400" b="1" u="sng">
                <a:solidFill>
                  <a:schemeClr val="tx2"/>
                </a:solidFill>
              </a:rPr>
              <a:t>パートナー（</a:t>
            </a:r>
            <a:r>
              <a:rPr lang="en-US" altLang="ja-JP" sz="1400" b="1" u="sng">
                <a:solidFill>
                  <a:schemeClr val="tx2"/>
                </a:solidFill>
              </a:rPr>
              <a:t>70</a:t>
            </a:r>
            <a:r>
              <a:rPr lang="ja-JP" altLang="en-US" sz="1400" b="1" u="sng">
                <a:solidFill>
                  <a:schemeClr val="tx2"/>
                </a:solidFill>
              </a:rPr>
              <a:t>社超）</a:t>
            </a:r>
            <a:endParaRPr lang="en-US" altLang="ja-JP"/>
          </a:p>
          <a:p>
            <a:pPr algn="ctr"/>
            <a:endParaRPr kumimoji="1" lang="en-US" altLang="ja-JP"/>
          </a:p>
          <a:p>
            <a:pPr algn="ctr"/>
            <a:endParaRPr lang="en-US" altLang="ja-JP"/>
          </a:p>
          <a:p>
            <a:pPr algn="ctr"/>
            <a:endParaRPr kumimoji="1" lang="en-US" altLang="ja-JP"/>
          </a:p>
          <a:p>
            <a:pPr algn="ctr"/>
            <a:endParaRPr lang="en-US" altLang="ja-JP"/>
          </a:p>
          <a:p>
            <a:pPr algn="ctr"/>
            <a:endParaRPr kumimoji="1" lang="en-US" altLang="ja-JP"/>
          </a:p>
          <a:p>
            <a:pPr algn="ctr"/>
            <a:endParaRPr kumimoji="1" lang="ja-JP" altLang="en-US"/>
          </a:p>
        </p:txBody>
      </p:sp>
      <p:sp>
        <p:nvSpPr>
          <p:cNvPr id="25" name="角丸四角形 24"/>
          <p:cNvSpPr/>
          <p:nvPr/>
        </p:nvSpPr>
        <p:spPr>
          <a:xfrm>
            <a:off x="6409201" y="2196000"/>
            <a:ext cx="2375267" cy="2391707"/>
          </a:xfrm>
          <a:prstGeom prst="roundRect">
            <a:avLst>
              <a:gd name="adj" fmla="val 5043"/>
            </a:avLst>
          </a:prstGeom>
          <a:solidFill>
            <a:schemeClr val="bg1"/>
          </a:soli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u="sng">
                <a:solidFill>
                  <a:schemeClr val="tx2"/>
                </a:solidFill>
              </a:rPr>
              <a:t>パートナー向け</a:t>
            </a:r>
            <a:endParaRPr lang="en-US" altLang="ja-JP" sz="1400" b="1" u="sng">
              <a:solidFill>
                <a:schemeClr val="tx2"/>
              </a:solidFill>
            </a:endParaRPr>
          </a:p>
          <a:p>
            <a:pPr algn="ctr"/>
            <a:r>
              <a:rPr lang="ja-JP" altLang="en-US" sz="1400" b="1" u="sng">
                <a:solidFill>
                  <a:schemeClr val="tx2"/>
                </a:solidFill>
              </a:rPr>
              <a:t>サポートサービス</a:t>
            </a:r>
            <a:endParaRPr lang="en-US" altLang="ja-JP"/>
          </a:p>
          <a:p>
            <a:pPr algn="ctr"/>
            <a:endParaRPr kumimoji="1" lang="en-US" altLang="ja-JP"/>
          </a:p>
          <a:p>
            <a:pPr algn="ctr"/>
            <a:endParaRPr lang="en-US" altLang="ja-JP"/>
          </a:p>
          <a:p>
            <a:pPr algn="ctr"/>
            <a:endParaRPr kumimoji="1" lang="en-US" altLang="ja-JP"/>
          </a:p>
          <a:p>
            <a:pPr algn="ctr"/>
            <a:endParaRPr lang="en-US" altLang="ja-JP"/>
          </a:p>
          <a:p>
            <a:pPr algn="ctr"/>
            <a:endParaRPr kumimoji="1" lang="en-US" altLang="ja-JP"/>
          </a:p>
          <a:p>
            <a:pPr algn="ctr"/>
            <a:endParaRPr kumimoji="1" lang="ja-JP" altLang="en-US"/>
          </a:p>
        </p:txBody>
      </p:sp>
      <p:sp>
        <p:nvSpPr>
          <p:cNvPr id="26" name="テキスト ボックス 25"/>
          <p:cNvSpPr txBox="1"/>
          <p:nvPr/>
        </p:nvSpPr>
        <p:spPr>
          <a:xfrm>
            <a:off x="966667" y="3255826"/>
            <a:ext cx="1644163" cy="492443"/>
          </a:xfrm>
          <a:prstGeom prst="rect">
            <a:avLst/>
          </a:prstGeom>
          <a:noFill/>
        </p:spPr>
        <p:txBody>
          <a:bodyPr wrap="square" rtlCol="0">
            <a:spAutoFit/>
          </a:bodyPr>
          <a:lstStyle/>
          <a:p>
            <a:r>
              <a:rPr kumimoji="1" lang="ja-JP" altLang="en-US" sz="1000" b="1">
                <a:solidFill>
                  <a:schemeClr val="tx2"/>
                </a:solidFill>
              </a:rPr>
              <a:t>周辺システム</a:t>
            </a:r>
            <a:endParaRPr kumimoji="1" lang="en-US" altLang="ja-JP" sz="1000" b="1">
              <a:solidFill>
                <a:schemeClr val="tx2"/>
              </a:solidFill>
            </a:endParaRPr>
          </a:p>
          <a:p>
            <a:r>
              <a:rPr kumimoji="1" lang="ja-JP" altLang="en-US" sz="800">
                <a:solidFill>
                  <a:schemeClr val="tx2"/>
                </a:solidFill>
              </a:rPr>
              <a:t>（販売管理、生産管理、</a:t>
            </a:r>
            <a:endParaRPr kumimoji="1" lang="en-US" altLang="ja-JP" sz="800">
              <a:solidFill>
                <a:schemeClr val="tx2"/>
              </a:solidFill>
            </a:endParaRPr>
          </a:p>
          <a:p>
            <a:r>
              <a:rPr lang="ja-JP" altLang="en-US" sz="800">
                <a:solidFill>
                  <a:schemeClr val="tx2"/>
                </a:solidFill>
              </a:rPr>
              <a:t>　　　　　　　</a:t>
            </a:r>
            <a:r>
              <a:rPr kumimoji="1" lang="ja-JP" altLang="en-US" sz="800">
                <a:solidFill>
                  <a:schemeClr val="tx2"/>
                </a:solidFill>
              </a:rPr>
              <a:t>連結会計など）</a:t>
            </a:r>
          </a:p>
        </p:txBody>
      </p:sp>
      <p:sp>
        <p:nvSpPr>
          <p:cNvPr id="27" name="テキスト ボックス 26"/>
          <p:cNvSpPr txBox="1"/>
          <p:nvPr/>
        </p:nvSpPr>
        <p:spPr>
          <a:xfrm>
            <a:off x="928014" y="3651870"/>
            <a:ext cx="1644163" cy="492443"/>
          </a:xfrm>
          <a:prstGeom prst="rect">
            <a:avLst/>
          </a:prstGeom>
          <a:noFill/>
        </p:spPr>
        <p:txBody>
          <a:bodyPr wrap="square" rtlCol="0">
            <a:spAutoFit/>
          </a:bodyPr>
          <a:lstStyle/>
          <a:p>
            <a:r>
              <a:rPr lang="ja-JP" altLang="en-US" sz="1000" b="1">
                <a:solidFill>
                  <a:schemeClr val="tx2"/>
                </a:solidFill>
              </a:rPr>
              <a:t>ハードウェア</a:t>
            </a:r>
            <a:endParaRPr kumimoji="1" lang="en-US" altLang="ja-JP" sz="1000" b="1">
              <a:solidFill>
                <a:schemeClr val="tx2"/>
              </a:solidFill>
            </a:endParaRPr>
          </a:p>
          <a:p>
            <a:r>
              <a:rPr kumimoji="1" lang="ja-JP" altLang="en-US" sz="800">
                <a:solidFill>
                  <a:schemeClr val="tx2"/>
                </a:solidFill>
              </a:rPr>
              <a:t>（データセンター、</a:t>
            </a:r>
            <a:endParaRPr kumimoji="1" lang="en-US" altLang="ja-JP" sz="800">
              <a:solidFill>
                <a:schemeClr val="tx2"/>
              </a:solidFill>
            </a:endParaRPr>
          </a:p>
          <a:p>
            <a:r>
              <a:rPr lang="ja-JP" altLang="en-US" sz="800">
                <a:solidFill>
                  <a:schemeClr val="tx2"/>
                </a:solidFill>
              </a:rPr>
              <a:t>　　　</a:t>
            </a:r>
            <a:r>
              <a:rPr kumimoji="1" lang="ja-JP" altLang="en-US" sz="800">
                <a:solidFill>
                  <a:schemeClr val="tx2"/>
                </a:solidFill>
              </a:rPr>
              <a:t>サーバー、仮想化など）</a:t>
            </a:r>
          </a:p>
        </p:txBody>
      </p:sp>
      <p:sp>
        <p:nvSpPr>
          <p:cNvPr id="28" name="テキスト ボックス 27"/>
          <p:cNvSpPr txBox="1"/>
          <p:nvPr/>
        </p:nvSpPr>
        <p:spPr>
          <a:xfrm>
            <a:off x="915828" y="4095531"/>
            <a:ext cx="1644163" cy="492443"/>
          </a:xfrm>
          <a:prstGeom prst="rect">
            <a:avLst/>
          </a:prstGeom>
          <a:noFill/>
        </p:spPr>
        <p:txBody>
          <a:bodyPr wrap="square" rtlCol="0">
            <a:spAutoFit/>
          </a:bodyPr>
          <a:lstStyle/>
          <a:p>
            <a:r>
              <a:rPr lang="ja-JP" altLang="en-US" sz="1000" b="1">
                <a:solidFill>
                  <a:schemeClr val="tx2"/>
                </a:solidFill>
              </a:rPr>
              <a:t>インフラ</a:t>
            </a:r>
            <a:endParaRPr kumimoji="1" lang="en-US" altLang="ja-JP" sz="1000" b="1">
              <a:solidFill>
                <a:schemeClr val="tx2"/>
              </a:solidFill>
            </a:endParaRPr>
          </a:p>
          <a:p>
            <a:r>
              <a:rPr kumimoji="1" lang="ja-JP" altLang="en-US" sz="800">
                <a:solidFill>
                  <a:schemeClr val="tx2"/>
                </a:solidFill>
              </a:rPr>
              <a:t>（ネットワーク、</a:t>
            </a:r>
            <a:endParaRPr kumimoji="1" lang="en-US" altLang="ja-JP" sz="800">
              <a:solidFill>
                <a:schemeClr val="tx2"/>
              </a:solidFill>
            </a:endParaRPr>
          </a:p>
          <a:p>
            <a:r>
              <a:rPr lang="ja-JP" altLang="en-US" sz="800">
                <a:solidFill>
                  <a:schemeClr val="tx2"/>
                </a:solidFill>
              </a:rPr>
              <a:t>　　　クラウドサービスなど</a:t>
            </a:r>
            <a:r>
              <a:rPr kumimoji="1" lang="ja-JP" altLang="en-US" sz="800">
                <a:solidFill>
                  <a:schemeClr val="tx2"/>
                </a:solidFill>
              </a:rPr>
              <a:t>）</a:t>
            </a:r>
          </a:p>
        </p:txBody>
      </p:sp>
      <p:sp>
        <p:nvSpPr>
          <p:cNvPr id="29" name="テキスト ボックス 28"/>
          <p:cNvSpPr txBox="1"/>
          <p:nvPr/>
        </p:nvSpPr>
        <p:spPr>
          <a:xfrm>
            <a:off x="966939" y="2823778"/>
            <a:ext cx="1644163" cy="369332"/>
          </a:xfrm>
          <a:prstGeom prst="rect">
            <a:avLst/>
          </a:prstGeom>
          <a:noFill/>
        </p:spPr>
        <p:txBody>
          <a:bodyPr wrap="square" rtlCol="0">
            <a:spAutoFit/>
          </a:bodyPr>
          <a:lstStyle/>
          <a:p>
            <a:r>
              <a:rPr kumimoji="1" lang="en-US" altLang="ja-JP" sz="1000" b="1">
                <a:solidFill>
                  <a:schemeClr val="tx2"/>
                </a:solidFill>
              </a:rPr>
              <a:t>SuperStream-NX</a:t>
            </a:r>
          </a:p>
          <a:p>
            <a:r>
              <a:rPr lang="ja-JP" altLang="en-US" sz="800">
                <a:solidFill>
                  <a:schemeClr val="tx2"/>
                </a:solidFill>
              </a:rPr>
              <a:t> </a:t>
            </a:r>
            <a:r>
              <a:rPr lang="en-US" altLang="ja-JP" sz="800">
                <a:solidFill>
                  <a:schemeClr val="tx2"/>
                </a:solidFill>
              </a:rPr>
              <a:t>(</a:t>
            </a:r>
            <a:r>
              <a:rPr lang="ja-JP" altLang="en-US" sz="800">
                <a:solidFill>
                  <a:schemeClr val="tx2"/>
                </a:solidFill>
              </a:rPr>
              <a:t>統合会計、人事・給与など</a:t>
            </a:r>
            <a:r>
              <a:rPr lang="en-US" altLang="ja-JP" sz="800">
                <a:solidFill>
                  <a:schemeClr val="tx2"/>
                </a:solidFill>
              </a:rPr>
              <a:t>)</a:t>
            </a:r>
          </a:p>
        </p:txBody>
      </p:sp>
      <p:sp>
        <p:nvSpPr>
          <p:cNvPr id="30" name="Rectangle 8"/>
          <p:cNvSpPr>
            <a:spLocks noChangeArrowheads="1"/>
          </p:cNvSpPr>
          <p:nvPr/>
        </p:nvSpPr>
        <p:spPr bwMode="auto">
          <a:xfrm>
            <a:off x="3445699" y="2799647"/>
            <a:ext cx="2129705" cy="480891"/>
          </a:xfrm>
          <a:prstGeom prst="rec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a:ln>
                  <a:noFill/>
                </a:ln>
                <a:solidFill>
                  <a:sysClr val="window" lastClr="FFFFFF"/>
                </a:solidFill>
                <a:effectLst/>
                <a:uLnTx/>
                <a:uFillTx/>
                <a:latin typeface="+mn-ea"/>
              </a:rPr>
              <a:t>ソリューションパートナー</a:t>
            </a:r>
            <a:endParaRPr kumimoji="0" lang="ja-JP" altLang="en-US" sz="800" b="1" i="0" u="none" strike="noStrike" kern="0" cap="none" spc="0" normalizeH="0" baseline="0" noProof="0">
              <a:ln>
                <a:noFill/>
              </a:ln>
              <a:solidFill>
                <a:sysClr val="window" lastClr="FFFFFF"/>
              </a:solidFill>
              <a:effectLst/>
              <a:uLnTx/>
              <a:uFillTx/>
              <a:latin typeface="+mn-ea"/>
            </a:endParaRPr>
          </a:p>
        </p:txBody>
      </p:sp>
      <p:sp>
        <p:nvSpPr>
          <p:cNvPr id="31" name="Rectangle 9"/>
          <p:cNvSpPr>
            <a:spLocks noChangeArrowheads="1"/>
          </p:cNvSpPr>
          <p:nvPr/>
        </p:nvSpPr>
        <p:spPr bwMode="auto">
          <a:xfrm>
            <a:off x="3445699" y="3399842"/>
            <a:ext cx="2129705" cy="479460"/>
          </a:xfrm>
          <a:prstGeom prst="rec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pPr algn="ctr">
              <a:defRPr/>
            </a:pPr>
            <a:r>
              <a:rPr kumimoji="0" lang="ja-JP" altLang="en-US" sz="1200" b="1" i="0" u="none" strike="noStrike" kern="0" cap="none" spc="0" normalizeH="0" baseline="0" noProof="0">
                <a:ln>
                  <a:noFill/>
                </a:ln>
                <a:solidFill>
                  <a:sysClr val="window" lastClr="FFFFFF"/>
                </a:solidFill>
                <a:effectLst/>
                <a:uLnTx/>
                <a:uFillTx/>
                <a:latin typeface="+mn-ea"/>
              </a:rPr>
              <a:t>テクニカルパートナー</a:t>
            </a:r>
            <a:r>
              <a:rPr kumimoji="0" lang="en-US" altLang="ja-JP" sz="1200" b="1" i="0" u="none" strike="noStrike" kern="0" cap="none" spc="0" normalizeH="0" baseline="0" noProof="0">
                <a:ln>
                  <a:noFill/>
                </a:ln>
                <a:solidFill>
                  <a:prstClr val="white"/>
                </a:solidFill>
                <a:effectLst/>
                <a:uLnTx/>
                <a:uFillTx/>
                <a:latin typeface="+mn-ea"/>
              </a:rPr>
              <a:t> </a:t>
            </a:r>
            <a:endParaRPr kumimoji="0" lang="en-US" altLang="ja-JP" sz="1200" b="1" i="0" u="none" strike="noStrike" kern="0" cap="none" spc="0" normalizeH="0" baseline="0" noProof="0">
              <a:ln>
                <a:noFill/>
              </a:ln>
              <a:solidFill>
                <a:sysClr val="window" lastClr="FFFFFF"/>
              </a:solidFill>
              <a:effectLst/>
              <a:uLnTx/>
              <a:uFillTx/>
              <a:latin typeface="+mn-ea"/>
            </a:endParaRPr>
          </a:p>
        </p:txBody>
      </p:sp>
      <p:sp>
        <p:nvSpPr>
          <p:cNvPr id="32" name="Rectangle 8"/>
          <p:cNvSpPr>
            <a:spLocks noChangeArrowheads="1"/>
          </p:cNvSpPr>
          <p:nvPr/>
        </p:nvSpPr>
        <p:spPr bwMode="auto">
          <a:xfrm>
            <a:off x="3445700" y="3975906"/>
            <a:ext cx="2129705" cy="452266"/>
          </a:xfrm>
          <a:prstGeom prst="rec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200" b="1" i="0" u="none" strike="noStrike" kern="0" cap="none" spc="0" normalizeH="0" baseline="0" noProof="0">
                <a:ln>
                  <a:noFill/>
                </a:ln>
                <a:solidFill>
                  <a:sysClr val="window" lastClr="FFFFFF"/>
                </a:solidFill>
                <a:effectLst/>
                <a:uLnTx/>
                <a:uFillTx/>
                <a:latin typeface="+mn-ea"/>
                <a:cs typeface="Tahoma" pitchFamily="34" charset="0"/>
              </a:rPr>
              <a:t>SaaS</a:t>
            </a:r>
            <a:r>
              <a:rPr kumimoji="0" lang="ja-JP" altLang="en-US" sz="1200" b="1" i="0" u="none" strike="noStrike" kern="0" cap="none" spc="0" normalizeH="0" baseline="0" noProof="0">
                <a:ln>
                  <a:noFill/>
                </a:ln>
                <a:solidFill>
                  <a:sysClr val="window" lastClr="FFFFFF"/>
                </a:solidFill>
                <a:effectLst/>
                <a:uLnTx/>
                <a:uFillTx/>
                <a:latin typeface="+mn-ea"/>
              </a:rPr>
              <a:t>販売パートナー</a:t>
            </a:r>
            <a:endParaRPr kumimoji="0" lang="ja-JP" altLang="en-US" sz="800" b="1" i="0" u="none" strike="noStrike" kern="0" cap="none" spc="0" normalizeH="0" baseline="0" noProof="0">
              <a:ln>
                <a:noFill/>
              </a:ln>
              <a:solidFill>
                <a:sysClr val="window" lastClr="FFFFFF"/>
              </a:solidFill>
              <a:effectLst/>
              <a:uLnTx/>
              <a:uFillTx/>
              <a:latin typeface="+mn-ea"/>
            </a:endParaRPr>
          </a:p>
        </p:txBody>
      </p:sp>
      <p:sp>
        <p:nvSpPr>
          <p:cNvPr id="33" name="正方形/長方形 32"/>
          <p:cNvSpPr>
            <a:spLocks/>
          </p:cNvSpPr>
          <p:nvPr/>
        </p:nvSpPr>
        <p:spPr>
          <a:xfrm>
            <a:off x="6527944" y="2866611"/>
            <a:ext cx="967480" cy="749912"/>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4" name="正方形/長方形 33"/>
          <p:cNvSpPr>
            <a:spLocks/>
          </p:cNvSpPr>
          <p:nvPr/>
        </p:nvSpPr>
        <p:spPr>
          <a:xfrm>
            <a:off x="6538569" y="3723878"/>
            <a:ext cx="967480" cy="749912"/>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5" name="正方形/長方形 34"/>
          <p:cNvSpPr>
            <a:spLocks/>
          </p:cNvSpPr>
          <p:nvPr/>
        </p:nvSpPr>
        <p:spPr>
          <a:xfrm>
            <a:off x="7643996" y="2859782"/>
            <a:ext cx="967480" cy="749912"/>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6" name="正方形/長方形 35"/>
          <p:cNvSpPr>
            <a:spLocks/>
          </p:cNvSpPr>
          <p:nvPr/>
        </p:nvSpPr>
        <p:spPr>
          <a:xfrm>
            <a:off x="7653684" y="3723878"/>
            <a:ext cx="967480" cy="749912"/>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nvGrpSpPr>
          <p:cNvPr id="37" name="グループ化 250"/>
          <p:cNvGrpSpPr>
            <a:grpSpLocks noChangeAspect="1"/>
          </p:cNvGrpSpPr>
          <p:nvPr/>
        </p:nvGrpSpPr>
        <p:grpSpPr>
          <a:xfrm>
            <a:off x="7931929" y="3777483"/>
            <a:ext cx="427090" cy="427090"/>
            <a:chOff x="2182416" y="3387725"/>
            <a:chExt cx="381000" cy="381000"/>
          </a:xfrm>
          <a:solidFill>
            <a:schemeClr val="tx2"/>
          </a:solidFill>
        </p:grpSpPr>
        <p:sp>
          <p:nvSpPr>
            <p:cNvPr id="38" name="Freeform 220"/>
            <p:cNvSpPr>
              <a:spLocks/>
            </p:cNvSpPr>
            <p:nvPr/>
          </p:nvSpPr>
          <p:spPr bwMode="auto">
            <a:xfrm>
              <a:off x="2341166" y="3394075"/>
              <a:ext cx="215900" cy="215900"/>
            </a:xfrm>
            <a:custGeom>
              <a:avLst/>
              <a:gdLst/>
              <a:ahLst/>
              <a:cxnLst>
                <a:cxn ang="0">
                  <a:pos x="34" y="136"/>
                </a:cxn>
                <a:cxn ang="0">
                  <a:pos x="0" y="102"/>
                </a:cxn>
                <a:cxn ang="0">
                  <a:pos x="102" y="0"/>
                </a:cxn>
                <a:cxn ang="0">
                  <a:pos x="136" y="34"/>
                </a:cxn>
                <a:cxn ang="0">
                  <a:pos x="34" y="136"/>
                </a:cxn>
              </a:cxnLst>
              <a:rect l="0" t="0" r="r" b="b"/>
              <a:pathLst>
                <a:path w="136" h="136">
                  <a:moveTo>
                    <a:pt x="34" y="136"/>
                  </a:moveTo>
                  <a:lnTo>
                    <a:pt x="0" y="102"/>
                  </a:lnTo>
                  <a:lnTo>
                    <a:pt x="102" y="0"/>
                  </a:lnTo>
                  <a:lnTo>
                    <a:pt x="136" y="34"/>
                  </a:lnTo>
                  <a:lnTo>
                    <a:pt x="34"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sz="1200" kern="0">
                <a:solidFill>
                  <a:sysClr val="windowText" lastClr="000000"/>
                </a:solidFill>
              </a:endParaRPr>
            </a:p>
          </p:txBody>
        </p:sp>
        <p:sp>
          <p:nvSpPr>
            <p:cNvPr id="39" name="Freeform 221"/>
            <p:cNvSpPr>
              <a:spLocks/>
            </p:cNvSpPr>
            <p:nvPr/>
          </p:nvSpPr>
          <p:spPr bwMode="auto">
            <a:xfrm>
              <a:off x="2296716" y="3581400"/>
              <a:ext cx="73025" cy="73025"/>
            </a:xfrm>
            <a:custGeom>
              <a:avLst/>
              <a:gdLst/>
              <a:ahLst/>
              <a:cxnLst>
                <a:cxn ang="0">
                  <a:pos x="0" y="46"/>
                </a:cxn>
                <a:cxn ang="0">
                  <a:pos x="0" y="46"/>
                </a:cxn>
                <a:cxn ang="0">
                  <a:pos x="12" y="0"/>
                </a:cxn>
                <a:cxn ang="0">
                  <a:pos x="46" y="34"/>
                </a:cxn>
                <a:cxn ang="0">
                  <a:pos x="0" y="46"/>
                </a:cxn>
              </a:cxnLst>
              <a:rect l="0" t="0" r="r" b="b"/>
              <a:pathLst>
                <a:path w="46" h="46">
                  <a:moveTo>
                    <a:pt x="0" y="46"/>
                  </a:moveTo>
                  <a:lnTo>
                    <a:pt x="0" y="46"/>
                  </a:lnTo>
                  <a:lnTo>
                    <a:pt x="12" y="0"/>
                  </a:lnTo>
                  <a:lnTo>
                    <a:pt x="46" y="34"/>
                  </a:lnTo>
                  <a:lnTo>
                    <a:pt x="0" y="4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sz="1200" kern="0">
                <a:solidFill>
                  <a:sysClr val="windowText" lastClr="000000"/>
                </a:solidFill>
              </a:endParaRPr>
            </a:p>
          </p:txBody>
        </p:sp>
        <p:sp>
          <p:nvSpPr>
            <p:cNvPr id="40" name="Freeform 222"/>
            <p:cNvSpPr>
              <a:spLocks/>
            </p:cNvSpPr>
            <p:nvPr/>
          </p:nvSpPr>
          <p:spPr bwMode="auto">
            <a:xfrm>
              <a:off x="2182416" y="3387725"/>
              <a:ext cx="381000" cy="381000"/>
            </a:xfrm>
            <a:custGeom>
              <a:avLst/>
              <a:gdLst/>
              <a:ahLst/>
              <a:cxnLst>
                <a:cxn ang="0">
                  <a:pos x="216" y="92"/>
                </a:cxn>
                <a:cxn ang="0">
                  <a:pos x="216" y="216"/>
                </a:cxn>
                <a:cxn ang="0">
                  <a:pos x="24" y="216"/>
                </a:cxn>
                <a:cxn ang="0">
                  <a:pos x="24" y="24"/>
                </a:cxn>
                <a:cxn ang="0">
                  <a:pos x="148" y="24"/>
                </a:cxn>
                <a:cxn ang="0">
                  <a:pos x="172" y="0"/>
                </a:cxn>
                <a:cxn ang="0">
                  <a:pos x="0" y="0"/>
                </a:cxn>
                <a:cxn ang="0">
                  <a:pos x="0" y="240"/>
                </a:cxn>
                <a:cxn ang="0">
                  <a:pos x="240" y="240"/>
                </a:cxn>
                <a:cxn ang="0">
                  <a:pos x="240" y="68"/>
                </a:cxn>
                <a:cxn ang="0">
                  <a:pos x="216" y="92"/>
                </a:cxn>
              </a:cxnLst>
              <a:rect l="0" t="0" r="r" b="b"/>
              <a:pathLst>
                <a:path w="240" h="240">
                  <a:moveTo>
                    <a:pt x="216" y="92"/>
                  </a:moveTo>
                  <a:lnTo>
                    <a:pt x="216" y="216"/>
                  </a:lnTo>
                  <a:lnTo>
                    <a:pt x="24" y="216"/>
                  </a:lnTo>
                  <a:lnTo>
                    <a:pt x="24" y="24"/>
                  </a:lnTo>
                  <a:lnTo>
                    <a:pt x="148" y="24"/>
                  </a:lnTo>
                  <a:lnTo>
                    <a:pt x="172" y="0"/>
                  </a:lnTo>
                  <a:lnTo>
                    <a:pt x="0" y="0"/>
                  </a:lnTo>
                  <a:lnTo>
                    <a:pt x="0" y="240"/>
                  </a:lnTo>
                  <a:lnTo>
                    <a:pt x="240" y="240"/>
                  </a:lnTo>
                  <a:lnTo>
                    <a:pt x="240" y="68"/>
                  </a:lnTo>
                  <a:lnTo>
                    <a:pt x="216" y="9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sz="1200" kern="0">
                <a:solidFill>
                  <a:sysClr val="windowText" lastClr="000000"/>
                </a:solidFill>
              </a:endParaRPr>
            </a:p>
          </p:txBody>
        </p:sp>
      </p:grpSp>
      <p:sp>
        <p:nvSpPr>
          <p:cNvPr id="41" name="Freeform 326"/>
          <p:cNvSpPr>
            <a:spLocks noChangeAspect="1" noEditPoints="1"/>
          </p:cNvSpPr>
          <p:nvPr/>
        </p:nvSpPr>
        <p:spPr bwMode="auto">
          <a:xfrm>
            <a:off x="6788289" y="3764444"/>
            <a:ext cx="468640" cy="441818"/>
          </a:xfrm>
          <a:custGeom>
            <a:avLst/>
            <a:gdLst>
              <a:gd name="T0" fmla="*/ 462 w 996"/>
              <a:gd name="T1" fmla="*/ 123 h 939"/>
              <a:gd name="T2" fmla="*/ 521 w 996"/>
              <a:gd name="T3" fmla="*/ 144 h 939"/>
              <a:gd name="T4" fmla="*/ 584 w 996"/>
              <a:gd name="T5" fmla="*/ 87 h 939"/>
              <a:gd name="T6" fmla="*/ 574 w 996"/>
              <a:gd name="T7" fmla="*/ 32 h 939"/>
              <a:gd name="T8" fmla="*/ 514 w 996"/>
              <a:gd name="T9" fmla="*/ 0 h 939"/>
              <a:gd name="T10" fmla="*/ 448 w 996"/>
              <a:gd name="T11" fmla="*/ 44 h 939"/>
              <a:gd name="T12" fmla="*/ 11 w 996"/>
              <a:gd name="T13" fmla="*/ 134 h 939"/>
              <a:gd name="T14" fmla="*/ 67 w 996"/>
              <a:gd name="T15" fmla="*/ 197 h 939"/>
              <a:gd name="T16" fmla="*/ 122 w 996"/>
              <a:gd name="T17" fmla="*/ 186 h 939"/>
              <a:gd name="T18" fmla="*/ 155 w 996"/>
              <a:gd name="T19" fmla="*/ 126 h 939"/>
              <a:gd name="T20" fmla="*/ 110 w 996"/>
              <a:gd name="T21" fmla="*/ 59 h 939"/>
              <a:gd name="T22" fmla="*/ 54 w 996"/>
              <a:gd name="T23" fmla="*/ 59 h 939"/>
              <a:gd name="T24" fmla="*/ 10 w 996"/>
              <a:gd name="T25" fmla="*/ 126 h 939"/>
              <a:gd name="T26" fmla="*/ 853 w 996"/>
              <a:gd name="T27" fmla="*/ 166 h 939"/>
              <a:gd name="T28" fmla="*/ 913 w 996"/>
              <a:gd name="T29" fmla="*/ 198 h 939"/>
              <a:gd name="T30" fmla="*/ 979 w 996"/>
              <a:gd name="T31" fmla="*/ 154 h 939"/>
              <a:gd name="T32" fmla="*/ 979 w 996"/>
              <a:gd name="T33" fmla="*/ 98 h 939"/>
              <a:gd name="T34" fmla="*/ 913 w 996"/>
              <a:gd name="T35" fmla="*/ 53 h 939"/>
              <a:gd name="T36" fmla="*/ 853 w 996"/>
              <a:gd name="T37" fmla="*/ 86 h 939"/>
              <a:gd name="T38" fmla="*/ 649 w 996"/>
              <a:gd name="T39" fmla="*/ 444 h 939"/>
              <a:gd name="T40" fmla="*/ 647 w 996"/>
              <a:gd name="T41" fmla="*/ 226 h 939"/>
              <a:gd name="T42" fmla="*/ 606 w 996"/>
              <a:gd name="T43" fmla="*/ 177 h 939"/>
              <a:gd name="T44" fmla="*/ 545 w 996"/>
              <a:gd name="T45" fmla="*/ 171 h 939"/>
              <a:gd name="T46" fmla="*/ 488 w 996"/>
              <a:gd name="T47" fmla="*/ 170 h 939"/>
              <a:gd name="T48" fmla="*/ 426 w 996"/>
              <a:gd name="T49" fmla="*/ 180 h 939"/>
              <a:gd name="T50" fmla="*/ 391 w 996"/>
              <a:gd name="T51" fmla="*/ 236 h 939"/>
              <a:gd name="T52" fmla="*/ 234 w 996"/>
              <a:gd name="T53" fmla="*/ 521 h 939"/>
              <a:gd name="T54" fmla="*/ 832 w 996"/>
              <a:gd name="T55" fmla="*/ 580 h 939"/>
              <a:gd name="T56" fmla="*/ 679 w 996"/>
              <a:gd name="T57" fmla="*/ 638 h 939"/>
              <a:gd name="T58" fmla="*/ 666 w 996"/>
              <a:gd name="T59" fmla="*/ 676 h 939"/>
              <a:gd name="T60" fmla="*/ 682 w 996"/>
              <a:gd name="T61" fmla="*/ 924 h 939"/>
              <a:gd name="T62" fmla="*/ 740 w 996"/>
              <a:gd name="T63" fmla="*/ 929 h 939"/>
              <a:gd name="T64" fmla="*/ 763 w 996"/>
              <a:gd name="T65" fmla="*/ 705 h 939"/>
              <a:gd name="T66" fmla="*/ 966 w 996"/>
              <a:gd name="T67" fmla="*/ 640 h 939"/>
              <a:gd name="T68" fmla="*/ 986 w 996"/>
              <a:gd name="T69" fmla="*/ 611 h 939"/>
              <a:gd name="T70" fmla="*/ 996 w 996"/>
              <a:gd name="T71" fmla="*/ 316 h 939"/>
              <a:gd name="T72" fmla="*/ 976 w 996"/>
              <a:gd name="T73" fmla="*/ 262 h 939"/>
              <a:gd name="T74" fmla="*/ 898 w 996"/>
              <a:gd name="T75" fmla="*/ 237 h 939"/>
              <a:gd name="T76" fmla="*/ 841 w 996"/>
              <a:gd name="T77" fmla="*/ 273 h 939"/>
              <a:gd name="T78" fmla="*/ 307 w 996"/>
              <a:gd name="T79" fmla="*/ 624 h 939"/>
              <a:gd name="T80" fmla="*/ 164 w 996"/>
              <a:gd name="T81" fmla="*/ 316 h 939"/>
              <a:gd name="T82" fmla="*/ 150 w 996"/>
              <a:gd name="T83" fmla="*/ 267 h 939"/>
              <a:gd name="T84" fmla="*/ 83 w 996"/>
              <a:gd name="T85" fmla="*/ 236 h 939"/>
              <a:gd name="T86" fmla="*/ 16 w 996"/>
              <a:gd name="T87" fmla="*/ 267 h 939"/>
              <a:gd name="T88" fmla="*/ 0 w 996"/>
              <a:gd name="T89" fmla="*/ 315 h 939"/>
              <a:gd name="T90" fmla="*/ 12 w 996"/>
              <a:gd name="T91" fmla="*/ 616 h 939"/>
              <a:gd name="T92" fmla="*/ 113 w 996"/>
              <a:gd name="T93" fmla="*/ 664 h 939"/>
              <a:gd name="T94" fmla="*/ 250 w 996"/>
              <a:gd name="T95" fmla="*/ 912 h 939"/>
              <a:gd name="T96" fmla="*/ 304 w 996"/>
              <a:gd name="T97" fmla="*/ 938 h 939"/>
              <a:gd name="T98" fmla="*/ 343 w 996"/>
              <a:gd name="T99" fmla="*/ 891 h 939"/>
              <a:gd name="T100" fmla="*/ 338 w 996"/>
              <a:gd name="T101" fmla="*/ 654 h 939"/>
              <a:gd name="T102" fmla="*/ 307 w 996"/>
              <a:gd name="T103" fmla="*/ 624 h 939"/>
              <a:gd name="T104" fmla="*/ 409 w 996"/>
              <a:gd name="T105" fmla="*/ 825 h 939"/>
              <a:gd name="T106" fmla="*/ 462 w 996"/>
              <a:gd name="T107" fmla="*/ 850 h 939"/>
              <a:gd name="T108" fmla="*/ 502 w 996"/>
              <a:gd name="T109" fmla="*/ 804 h 939"/>
              <a:gd name="T110" fmla="*/ 487 w 996"/>
              <a:gd name="T111" fmla="*/ 556 h 939"/>
              <a:gd name="T112" fmla="*/ 427 w 996"/>
              <a:gd name="T113" fmla="*/ 550 h 939"/>
              <a:gd name="T114" fmla="*/ 521 w 996"/>
              <a:gd name="T115" fmla="*/ 591 h 939"/>
              <a:gd name="T116" fmla="*/ 536 w 996"/>
              <a:gd name="T117" fmla="*/ 839 h 939"/>
              <a:gd name="T118" fmla="*/ 595 w 996"/>
              <a:gd name="T119" fmla="*/ 844 h 939"/>
              <a:gd name="T120" fmla="*/ 618 w 996"/>
              <a:gd name="T121" fmla="*/ 591 h 939"/>
              <a:gd name="T122" fmla="*/ 587 w 996"/>
              <a:gd name="T123" fmla="*/ 546 h 939"/>
              <a:gd name="T124" fmla="*/ 529 w 996"/>
              <a:gd name="T125" fmla="*/ 562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96" h="939">
                <a:moveTo>
                  <a:pt x="442" y="72"/>
                </a:moveTo>
                <a:lnTo>
                  <a:pt x="442" y="72"/>
                </a:lnTo>
                <a:lnTo>
                  <a:pt x="442" y="80"/>
                </a:lnTo>
                <a:lnTo>
                  <a:pt x="443" y="87"/>
                </a:lnTo>
                <a:lnTo>
                  <a:pt x="448" y="100"/>
                </a:lnTo>
                <a:lnTo>
                  <a:pt x="454" y="113"/>
                </a:lnTo>
                <a:lnTo>
                  <a:pt x="462" y="123"/>
                </a:lnTo>
                <a:lnTo>
                  <a:pt x="473" y="132"/>
                </a:lnTo>
                <a:lnTo>
                  <a:pt x="486" y="138"/>
                </a:lnTo>
                <a:lnTo>
                  <a:pt x="499" y="143"/>
                </a:lnTo>
                <a:lnTo>
                  <a:pt x="506" y="144"/>
                </a:lnTo>
                <a:lnTo>
                  <a:pt x="514" y="144"/>
                </a:lnTo>
                <a:lnTo>
                  <a:pt x="514" y="144"/>
                </a:lnTo>
                <a:lnTo>
                  <a:pt x="521" y="144"/>
                </a:lnTo>
                <a:lnTo>
                  <a:pt x="528" y="143"/>
                </a:lnTo>
                <a:lnTo>
                  <a:pt x="542" y="138"/>
                </a:lnTo>
                <a:lnTo>
                  <a:pt x="554" y="132"/>
                </a:lnTo>
                <a:lnTo>
                  <a:pt x="565" y="123"/>
                </a:lnTo>
                <a:lnTo>
                  <a:pt x="574" y="113"/>
                </a:lnTo>
                <a:lnTo>
                  <a:pt x="581" y="100"/>
                </a:lnTo>
                <a:lnTo>
                  <a:pt x="584" y="87"/>
                </a:lnTo>
                <a:lnTo>
                  <a:pt x="586" y="80"/>
                </a:lnTo>
                <a:lnTo>
                  <a:pt x="586" y="72"/>
                </a:lnTo>
                <a:lnTo>
                  <a:pt x="586" y="72"/>
                </a:lnTo>
                <a:lnTo>
                  <a:pt x="586" y="65"/>
                </a:lnTo>
                <a:lnTo>
                  <a:pt x="584" y="58"/>
                </a:lnTo>
                <a:lnTo>
                  <a:pt x="581" y="44"/>
                </a:lnTo>
                <a:lnTo>
                  <a:pt x="574" y="32"/>
                </a:lnTo>
                <a:lnTo>
                  <a:pt x="565" y="21"/>
                </a:lnTo>
                <a:lnTo>
                  <a:pt x="554" y="12"/>
                </a:lnTo>
                <a:lnTo>
                  <a:pt x="542" y="5"/>
                </a:lnTo>
                <a:lnTo>
                  <a:pt x="528" y="2"/>
                </a:lnTo>
                <a:lnTo>
                  <a:pt x="521" y="0"/>
                </a:lnTo>
                <a:lnTo>
                  <a:pt x="514" y="0"/>
                </a:lnTo>
                <a:lnTo>
                  <a:pt x="514" y="0"/>
                </a:lnTo>
                <a:lnTo>
                  <a:pt x="506" y="0"/>
                </a:lnTo>
                <a:lnTo>
                  <a:pt x="499" y="2"/>
                </a:lnTo>
                <a:lnTo>
                  <a:pt x="486" y="5"/>
                </a:lnTo>
                <a:lnTo>
                  <a:pt x="473" y="12"/>
                </a:lnTo>
                <a:lnTo>
                  <a:pt x="462" y="21"/>
                </a:lnTo>
                <a:lnTo>
                  <a:pt x="454" y="32"/>
                </a:lnTo>
                <a:lnTo>
                  <a:pt x="448" y="44"/>
                </a:lnTo>
                <a:lnTo>
                  <a:pt x="443" y="58"/>
                </a:lnTo>
                <a:lnTo>
                  <a:pt x="442" y="65"/>
                </a:lnTo>
                <a:lnTo>
                  <a:pt x="442" y="72"/>
                </a:lnTo>
                <a:lnTo>
                  <a:pt x="442" y="72"/>
                </a:lnTo>
                <a:close/>
                <a:moveTo>
                  <a:pt x="10" y="126"/>
                </a:moveTo>
                <a:lnTo>
                  <a:pt x="10" y="126"/>
                </a:lnTo>
                <a:lnTo>
                  <a:pt x="11" y="134"/>
                </a:lnTo>
                <a:lnTo>
                  <a:pt x="11" y="141"/>
                </a:lnTo>
                <a:lnTo>
                  <a:pt x="16" y="154"/>
                </a:lnTo>
                <a:lnTo>
                  <a:pt x="23" y="166"/>
                </a:lnTo>
                <a:lnTo>
                  <a:pt x="31" y="177"/>
                </a:lnTo>
                <a:lnTo>
                  <a:pt x="42" y="186"/>
                </a:lnTo>
                <a:lnTo>
                  <a:pt x="54" y="192"/>
                </a:lnTo>
                <a:lnTo>
                  <a:pt x="67" y="197"/>
                </a:lnTo>
                <a:lnTo>
                  <a:pt x="74" y="198"/>
                </a:lnTo>
                <a:lnTo>
                  <a:pt x="83" y="198"/>
                </a:lnTo>
                <a:lnTo>
                  <a:pt x="83" y="198"/>
                </a:lnTo>
                <a:lnTo>
                  <a:pt x="90" y="198"/>
                </a:lnTo>
                <a:lnTo>
                  <a:pt x="97" y="197"/>
                </a:lnTo>
                <a:lnTo>
                  <a:pt x="110" y="192"/>
                </a:lnTo>
                <a:lnTo>
                  <a:pt x="122" y="186"/>
                </a:lnTo>
                <a:lnTo>
                  <a:pt x="133" y="177"/>
                </a:lnTo>
                <a:lnTo>
                  <a:pt x="143" y="166"/>
                </a:lnTo>
                <a:lnTo>
                  <a:pt x="149" y="154"/>
                </a:lnTo>
                <a:lnTo>
                  <a:pt x="154" y="141"/>
                </a:lnTo>
                <a:lnTo>
                  <a:pt x="155" y="134"/>
                </a:lnTo>
                <a:lnTo>
                  <a:pt x="155" y="126"/>
                </a:lnTo>
                <a:lnTo>
                  <a:pt x="155" y="126"/>
                </a:lnTo>
                <a:lnTo>
                  <a:pt x="155" y="119"/>
                </a:lnTo>
                <a:lnTo>
                  <a:pt x="154" y="112"/>
                </a:lnTo>
                <a:lnTo>
                  <a:pt x="149" y="98"/>
                </a:lnTo>
                <a:lnTo>
                  <a:pt x="143" y="86"/>
                </a:lnTo>
                <a:lnTo>
                  <a:pt x="133" y="75"/>
                </a:lnTo>
                <a:lnTo>
                  <a:pt x="122" y="66"/>
                </a:lnTo>
                <a:lnTo>
                  <a:pt x="110" y="59"/>
                </a:lnTo>
                <a:lnTo>
                  <a:pt x="97" y="56"/>
                </a:lnTo>
                <a:lnTo>
                  <a:pt x="90" y="54"/>
                </a:lnTo>
                <a:lnTo>
                  <a:pt x="83" y="53"/>
                </a:lnTo>
                <a:lnTo>
                  <a:pt x="83" y="53"/>
                </a:lnTo>
                <a:lnTo>
                  <a:pt x="74" y="54"/>
                </a:lnTo>
                <a:lnTo>
                  <a:pt x="67" y="56"/>
                </a:lnTo>
                <a:lnTo>
                  <a:pt x="54" y="59"/>
                </a:lnTo>
                <a:lnTo>
                  <a:pt x="42" y="66"/>
                </a:lnTo>
                <a:lnTo>
                  <a:pt x="31" y="75"/>
                </a:lnTo>
                <a:lnTo>
                  <a:pt x="23" y="86"/>
                </a:lnTo>
                <a:lnTo>
                  <a:pt x="16" y="98"/>
                </a:lnTo>
                <a:lnTo>
                  <a:pt x="11" y="112"/>
                </a:lnTo>
                <a:lnTo>
                  <a:pt x="11" y="119"/>
                </a:lnTo>
                <a:lnTo>
                  <a:pt x="10" y="126"/>
                </a:lnTo>
                <a:lnTo>
                  <a:pt x="10" y="126"/>
                </a:lnTo>
                <a:close/>
                <a:moveTo>
                  <a:pt x="841" y="126"/>
                </a:moveTo>
                <a:lnTo>
                  <a:pt x="841" y="126"/>
                </a:lnTo>
                <a:lnTo>
                  <a:pt x="841" y="134"/>
                </a:lnTo>
                <a:lnTo>
                  <a:pt x="842" y="141"/>
                </a:lnTo>
                <a:lnTo>
                  <a:pt x="846" y="154"/>
                </a:lnTo>
                <a:lnTo>
                  <a:pt x="853" y="166"/>
                </a:lnTo>
                <a:lnTo>
                  <a:pt x="862" y="177"/>
                </a:lnTo>
                <a:lnTo>
                  <a:pt x="872" y="186"/>
                </a:lnTo>
                <a:lnTo>
                  <a:pt x="884" y="192"/>
                </a:lnTo>
                <a:lnTo>
                  <a:pt x="899" y="197"/>
                </a:lnTo>
                <a:lnTo>
                  <a:pt x="906" y="198"/>
                </a:lnTo>
                <a:lnTo>
                  <a:pt x="913" y="198"/>
                </a:lnTo>
                <a:lnTo>
                  <a:pt x="913" y="198"/>
                </a:lnTo>
                <a:lnTo>
                  <a:pt x="920" y="198"/>
                </a:lnTo>
                <a:lnTo>
                  <a:pt x="928" y="197"/>
                </a:lnTo>
                <a:lnTo>
                  <a:pt x="941" y="192"/>
                </a:lnTo>
                <a:lnTo>
                  <a:pt x="954" y="186"/>
                </a:lnTo>
                <a:lnTo>
                  <a:pt x="965" y="177"/>
                </a:lnTo>
                <a:lnTo>
                  <a:pt x="973" y="166"/>
                </a:lnTo>
                <a:lnTo>
                  <a:pt x="979" y="154"/>
                </a:lnTo>
                <a:lnTo>
                  <a:pt x="984" y="141"/>
                </a:lnTo>
                <a:lnTo>
                  <a:pt x="985" y="134"/>
                </a:lnTo>
                <a:lnTo>
                  <a:pt x="985" y="126"/>
                </a:lnTo>
                <a:lnTo>
                  <a:pt x="985" y="126"/>
                </a:lnTo>
                <a:lnTo>
                  <a:pt x="985" y="119"/>
                </a:lnTo>
                <a:lnTo>
                  <a:pt x="984" y="112"/>
                </a:lnTo>
                <a:lnTo>
                  <a:pt x="979" y="98"/>
                </a:lnTo>
                <a:lnTo>
                  <a:pt x="973" y="86"/>
                </a:lnTo>
                <a:lnTo>
                  <a:pt x="965" y="75"/>
                </a:lnTo>
                <a:lnTo>
                  <a:pt x="954" y="66"/>
                </a:lnTo>
                <a:lnTo>
                  <a:pt x="941" y="59"/>
                </a:lnTo>
                <a:lnTo>
                  <a:pt x="928" y="56"/>
                </a:lnTo>
                <a:lnTo>
                  <a:pt x="920" y="54"/>
                </a:lnTo>
                <a:lnTo>
                  <a:pt x="913" y="53"/>
                </a:lnTo>
                <a:lnTo>
                  <a:pt x="913" y="53"/>
                </a:lnTo>
                <a:lnTo>
                  <a:pt x="906" y="54"/>
                </a:lnTo>
                <a:lnTo>
                  <a:pt x="899" y="56"/>
                </a:lnTo>
                <a:lnTo>
                  <a:pt x="884" y="59"/>
                </a:lnTo>
                <a:lnTo>
                  <a:pt x="872" y="66"/>
                </a:lnTo>
                <a:lnTo>
                  <a:pt x="862" y="75"/>
                </a:lnTo>
                <a:lnTo>
                  <a:pt x="853" y="86"/>
                </a:lnTo>
                <a:lnTo>
                  <a:pt x="846" y="98"/>
                </a:lnTo>
                <a:lnTo>
                  <a:pt x="842" y="112"/>
                </a:lnTo>
                <a:lnTo>
                  <a:pt x="841" y="119"/>
                </a:lnTo>
                <a:lnTo>
                  <a:pt x="841" y="126"/>
                </a:lnTo>
                <a:lnTo>
                  <a:pt x="841" y="126"/>
                </a:lnTo>
                <a:close/>
                <a:moveTo>
                  <a:pt x="793" y="444"/>
                </a:moveTo>
                <a:lnTo>
                  <a:pt x="649" y="444"/>
                </a:lnTo>
                <a:lnTo>
                  <a:pt x="649" y="444"/>
                </a:lnTo>
                <a:lnTo>
                  <a:pt x="649" y="436"/>
                </a:lnTo>
                <a:lnTo>
                  <a:pt x="649" y="436"/>
                </a:lnTo>
                <a:lnTo>
                  <a:pt x="649" y="249"/>
                </a:lnTo>
                <a:lnTo>
                  <a:pt x="649" y="249"/>
                </a:lnTo>
                <a:lnTo>
                  <a:pt x="648" y="237"/>
                </a:lnTo>
                <a:lnTo>
                  <a:pt x="647" y="226"/>
                </a:lnTo>
                <a:lnTo>
                  <a:pt x="643" y="216"/>
                </a:lnTo>
                <a:lnTo>
                  <a:pt x="640" y="208"/>
                </a:lnTo>
                <a:lnTo>
                  <a:pt x="635" y="201"/>
                </a:lnTo>
                <a:lnTo>
                  <a:pt x="629" y="194"/>
                </a:lnTo>
                <a:lnTo>
                  <a:pt x="622" y="188"/>
                </a:lnTo>
                <a:lnTo>
                  <a:pt x="614" y="182"/>
                </a:lnTo>
                <a:lnTo>
                  <a:pt x="606" y="177"/>
                </a:lnTo>
                <a:lnTo>
                  <a:pt x="599" y="173"/>
                </a:lnTo>
                <a:lnTo>
                  <a:pt x="589" y="171"/>
                </a:lnTo>
                <a:lnTo>
                  <a:pt x="581" y="170"/>
                </a:lnTo>
                <a:lnTo>
                  <a:pt x="571" y="168"/>
                </a:lnTo>
                <a:lnTo>
                  <a:pt x="563" y="168"/>
                </a:lnTo>
                <a:lnTo>
                  <a:pt x="553" y="168"/>
                </a:lnTo>
                <a:lnTo>
                  <a:pt x="545" y="171"/>
                </a:lnTo>
                <a:lnTo>
                  <a:pt x="545" y="171"/>
                </a:lnTo>
                <a:lnTo>
                  <a:pt x="533" y="168"/>
                </a:lnTo>
                <a:lnTo>
                  <a:pt x="521" y="168"/>
                </a:lnTo>
                <a:lnTo>
                  <a:pt x="509" y="170"/>
                </a:lnTo>
                <a:lnTo>
                  <a:pt x="498" y="172"/>
                </a:lnTo>
                <a:lnTo>
                  <a:pt x="498" y="172"/>
                </a:lnTo>
                <a:lnTo>
                  <a:pt x="488" y="170"/>
                </a:lnTo>
                <a:lnTo>
                  <a:pt x="479" y="168"/>
                </a:lnTo>
                <a:lnTo>
                  <a:pt x="470" y="168"/>
                </a:lnTo>
                <a:lnTo>
                  <a:pt x="461" y="168"/>
                </a:lnTo>
                <a:lnTo>
                  <a:pt x="451" y="171"/>
                </a:lnTo>
                <a:lnTo>
                  <a:pt x="443" y="173"/>
                </a:lnTo>
                <a:lnTo>
                  <a:pt x="434" y="177"/>
                </a:lnTo>
                <a:lnTo>
                  <a:pt x="426" y="180"/>
                </a:lnTo>
                <a:lnTo>
                  <a:pt x="419" y="185"/>
                </a:lnTo>
                <a:lnTo>
                  <a:pt x="412" y="191"/>
                </a:lnTo>
                <a:lnTo>
                  <a:pt x="406" y="198"/>
                </a:lnTo>
                <a:lnTo>
                  <a:pt x="401" y="207"/>
                </a:lnTo>
                <a:lnTo>
                  <a:pt x="396" y="215"/>
                </a:lnTo>
                <a:lnTo>
                  <a:pt x="394" y="225"/>
                </a:lnTo>
                <a:lnTo>
                  <a:pt x="391" y="236"/>
                </a:lnTo>
                <a:lnTo>
                  <a:pt x="390" y="248"/>
                </a:lnTo>
                <a:lnTo>
                  <a:pt x="390" y="248"/>
                </a:lnTo>
                <a:lnTo>
                  <a:pt x="390" y="435"/>
                </a:lnTo>
                <a:lnTo>
                  <a:pt x="390" y="435"/>
                </a:lnTo>
                <a:lnTo>
                  <a:pt x="391" y="444"/>
                </a:lnTo>
                <a:lnTo>
                  <a:pt x="234" y="444"/>
                </a:lnTo>
                <a:lnTo>
                  <a:pt x="234" y="521"/>
                </a:lnTo>
                <a:lnTo>
                  <a:pt x="793" y="521"/>
                </a:lnTo>
                <a:lnTo>
                  <a:pt x="793" y="444"/>
                </a:lnTo>
                <a:close/>
                <a:moveTo>
                  <a:pt x="830" y="315"/>
                </a:moveTo>
                <a:lnTo>
                  <a:pt x="830" y="315"/>
                </a:lnTo>
                <a:lnTo>
                  <a:pt x="830" y="572"/>
                </a:lnTo>
                <a:lnTo>
                  <a:pt x="830" y="572"/>
                </a:lnTo>
                <a:lnTo>
                  <a:pt x="832" y="580"/>
                </a:lnTo>
                <a:lnTo>
                  <a:pt x="832" y="580"/>
                </a:lnTo>
                <a:lnTo>
                  <a:pt x="702" y="623"/>
                </a:lnTo>
                <a:lnTo>
                  <a:pt x="702" y="623"/>
                </a:lnTo>
                <a:lnTo>
                  <a:pt x="695" y="626"/>
                </a:lnTo>
                <a:lnTo>
                  <a:pt x="689" y="629"/>
                </a:lnTo>
                <a:lnTo>
                  <a:pt x="684" y="633"/>
                </a:lnTo>
                <a:lnTo>
                  <a:pt x="679" y="638"/>
                </a:lnTo>
                <a:lnTo>
                  <a:pt x="676" y="642"/>
                </a:lnTo>
                <a:lnTo>
                  <a:pt x="673" y="647"/>
                </a:lnTo>
                <a:lnTo>
                  <a:pt x="671" y="653"/>
                </a:lnTo>
                <a:lnTo>
                  <a:pt x="670" y="659"/>
                </a:lnTo>
                <a:lnTo>
                  <a:pt x="670" y="659"/>
                </a:lnTo>
                <a:lnTo>
                  <a:pt x="667" y="666"/>
                </a:lnTo>
                <a:lnTo>
                  <a:pt x="666" y="676"/>
                </a:lnTo>
                <a:lnTo>
                  <a:pt x="666" y="676"/>
                </a:lnTo>
                <a:lnTo>
                  <a:pt x="666" y="890"/>
                </a:lnTo>
                <a:lnTo>
                  <a:pt x="666" y="890"/>
                </a:lnTo>
                <a:lnTo>
                  <a:pt x="667" y="900"/>
                </a:lnTo>
                <a:lnTo>
                  <a:pt x="670" y="910"/>
                </a:lnTo>
                <a:lnTo>
                  <a:pt x="674" y="918"/>
                </a:lnTo>
                <a:lnTo>
                  <a:pt x="682" y="924"/>
                </a:lnTo>
                <a:lnTo>
                  <a:pt x="689" y="929"/>
                </a:lnTo>
                <a:lnTo>
                  <a:pt x="697" y="933"/>
                </a:lnTo>
                <a:lnTo>
                  <a:pt x="706" y="935"/>
                </a:lnTo>
                <a:lnTo>
                  <a:pt x="714" y="936"/>
                </a:lnTo>
                <a:lnTo>
                  <a:pt x="724" y="935"/>
                </a:lnTo>
                <a:lnTo>
                  <a:pt x="732" y="933"/>
                </a:lnTo>
                <a:lnTo>
                  <a:pt x="740" y="929"/>
                </a:lnTo>
                <a:lnTo>
                  <a:pt x="748" y="924"/>
                </a:lnTo>
                <a:lnTo>
                  <a:pt x="754" y="918"/>
                </a:lnTo>
                <a:lnTo>
                  <a:pt x="758" y="910"/>
                </a:lnTo>
                <a:lnTo>
                  <a:pt x="762" y="900"/>
                </a:lnTo>
                <a:lnTo>
                  <a:pt x="763" y="890"/>
                </a:lnTo>
                <a:lnTo>
                  <a:pt x="763" y="890"/>
                </a:lnTo>
                <a:lnTo>
                  <a:pt x="763" y="705"/>
                </a:lnTo>
                <a:lnTo>
                  <a:pt x="763" y="705"/>
                </a:lnTo>
                <a:lnTo>
                  <a:pt x="858" y="674"/>
                </a:lnTo>
                <a:lnTo>
                  <a:pt x="906" y="659"/>
                </a:lnTo>
                <a:lnTo>
                  <a:pt x="954" y="645"/>
                </a:lnTo>
                <a:lnTo>
                  <a:pt x="954" y="645"/>
                </a:lnTo>
                <a:lnTo>
                  <a:pt x="960" y="642"/>
                </a:lnTo>
                <a:lnTo>
                  <a:pt x="966" y="640"/>
                </a:lnTo>
                <a:lnTo>
                  <a:pt x="972" y="636"/>
                </a:lnTo>
                <a:lnTo>
                  <a:pt x="976" y="632"/>
                </a:lnTo>
                <a:lnTo>
                  <a:pt x="979" y="627"/>
                </a:lnTo>
                <a:lnTo>
                  <a:pt x="983" y="622"/>
                </a:lnTo>
                <a:lnTo>
                  <a:pt x="985" y="617"/>
                </a:lnTo>
                <a:lnTo>
                  <a:pt x="986" y="611"/>
                </a:lnTo>
                <a:lnTo>
                  <a:pt x="986" y="611"/>
                </a:lnTo>
                <a:lnTo>
                  <a:pt x="990" y="603"/>
                </a:lnTo>
                <a:lnTo>
                  <a:pt x="994" y="593"/>
                </a:lnTo>
                <a:lnTo>
                  <a:pt x="995" y="584"/>
                </a:lnTo>
                <a:lnTo>
                  <a:pt x="996" y="573"/>
                </a:lnTo>
                <a:lnTo>
                  <a:pt x="996" y="573"/>
                </a:lnTo>
                <a:lnTo>
                  <a:pt x="996" y="316"/>
                </a:lnTo>
                <a:lnTo>
                  <a:pt x="996" y="316"/>
                </a:lnTo>
                <a:lnTo>
                  <a:pt x="995" y="306"/>
                </a:lnTo>
                <a:lnTo>
                  <a:pt x="994" y="297"/>
                </a:lnTo>
                <a:lnTo>
                  <a:pt x="991" y="288"/>
                </a:lnTo>
                <a:lnTo>
                  <a:pt x="989" y="281"/>
                </a:lnTo>
                <a:lnTo>
                  <a:pt x="985" y="274"/>
                </a:lnTo>
                <a:lnTo>
                  <a:pt x="980" y="267"/>
                </a:lnTo>
                <a:lnTo>
                  <a:pt x="976" y="262"/>
                </a:lnTo>
                <a:lnTo>
                  <a:pt x="970" y="256"/>
                </a:lnTo>
                <a:lnTo>
                  <a:pt x="964" y="251"/>
                </a:lnTo>
                <a:lnTo>
                  <a:pt x="958" y="248"/>
                </a:lnTo>
                <a:lnTo>
                  <a:pt x="943" y="240"/>
                </a:lnTo>
                <a:lnTo>
                  <a:pt x="929" y="237"/>
                </a:lnTo>
                <a:lnTo>
                  <a:pt x="913" y="236"/>
                </a:lnTo>
                <a:lnTo>
                  <a:pt x="898" y="237"/>
                </a:lnTo>
                <a:lnTo>
                  <a:pt x="883" y="240"/>
                </a:lnTo>
                <a:lnTo>
                  <a:pt x="869" y="246"/>
                </a:lnTo>
                <a:lnTo>
                  <a:pt x="863" y="251"/>
                </a:lnTo>
                <a:lnTo>
                  <a:pt x="857" y="255"/>
                </a:lnTo>
                <a:lnTo>
                  <a:pt x="851" y="261"/>
                </a:lnTo>
                <a:lnTo>
                  <a:pt x="846" y="267"/>
                </a:lnTo>
                <a:lnTo>
                  <a:pt x="841" y="273"/>
                </a:lnTo>
                <a:lnTo>
                  <a:pt x="838" y="280"/>
                </a:lnTo>
                <a:lnTo>
                  <a:pt x="835" y="288"/>
                </a:lnTo>
                <a:lnTo>
                  <a:pt x="833" y="297"/>
                </a:lnTo>
                <a:lnTo>
                  <a:pt x="832" y="305"/>
                </a:lnTo>
                <a:lnTo>
                  <a:pt x="830" y="315"/>
                </a:lnTo>
                <a:lnTo>
                  <a:pt x="830" y="315"/>
                </a:lnTo>
                <a:close/>
                <a:moveTo>
                  <a:pt x="307" y="624"/>
                </a:moveTo>
                <a:lnTo>
                  <a:pt x="307" y="624"/>
                </a:lnTo>
                <a:lnTo>
                  <a:pt x="236" y="602"/>
                </a:lnTo>
                <a:lnTo>
                  <a:pt x="164" y="579"/>
                </a:lnTo>
                <a:lnTo>
                  <a:pt x="164" y="579"/>
                </a:lnTo>
                <a:lnTo>
                  <a:pt x="164" y="573"/>
                </a:lnTo>
                <a:lnTo>
                  <a:pt x="164" y="573"/>
                </a:lnTo>
                <a:lnTo>
                  <a:pt x="164" y="316"/>
                </a:lnTo>
                <a:lnTo>
                  <a:pt x="164" y="316"/>
                </a:lnTo>
                <a:lnTo>
                  <a:pt x="164" y="306"/>
                </a:lnTo>
                <a:lnTo>
                  <a:pt x="163" y="297"/>
                </a:lnTo>
                <a:lnTo>
                  <a:pt x="161" y="288"/>
                </a:lnTo>
                <a:lnTo>
                  <a:pt x="157" y="281"/>
                </a:lnTo>
                <a:lnTo>
                  <a:pt x="154" y="274"/>
                </a:lnTo>
                <a:lnTo>
                  <a:pt x="150" y="267"/>
                </a:lnTo>
                <a:lnTo>
                  <a:pt x="144" y="262"/>
                </a:lnTo>
                <a:lnTo>
                  <a:pt x="139" y="256"/>
                </a:lnTo>
                <a:lnTo>
                  <a:pt x="133" y="251"/>
                </a:lnTo>
                <a:lnTo>
                  <a:pt x="126" y="248"/>
                </a:lnTo>
                <a:lnTo>
                  <a:pt x="113" y="240"/>
                </a:lnTo>
                <a:lnTo>
                  <a:pt x="97" y="237"/>
                </a:lnTo>
                <a:lnTo>
                  <a:pt x="83" y="236"/>
                </a:lnTo>
                <a:lnTo>
                  <a:pt x="67" y="237"/>
                </a:lnTo>
                <a:lnTo>
                  <a:pt x="52" y="240"/>
                </a:lnTo>
                <a:lnTo>
                  <a:pt x="38" y="246"/>
                </a:lnTo>
                <a:lnTo>
                  <a:pt x="31" y="251"/>
                </a:lnTo>
                <a:lnTo>
                  <a:pt x="25" y="255"/>
                </a:lnTo>
                <a:lnTo>
                  <a:pt x="20" y="261"/>
                </a:lnTo>
                <a:lnTo>
                  <a:pt x="16" y="267"/>
                </a:lnTo>
                <a:lnTo>
                  <a:pt x="11" y="273"/>
                </a:lnTo>
                <a:lnTo>
                  <a:pt x="7" y="280"/>
                </a:lnTo>
                <a:lnTo>
                  <a:pt x="4" y="288"/>
                </a:lnTo>
                <a:lnTo>
                  <a:pt x="1" y="297"/>
                </a:lnTo>
                <a:lnTo>
                  <a:pt x="0" y="305"/>
                </a:lnTo>
                <a:lnTo>
                  <a:pt x="0" y="315"/>
                </a:lnTo>
                <a:lnTo>
                  <a:pt x="0" y="315"/>
                </a:lnTo>
                <a:lnTo>
                  <a:pt x="0" y="572"/>
                </a:lnTo>
                <a:lnTo>
                  <a:pt x="0" y="572"/>
                </a:lnTo>
                <a:lnTo>
                  <a:pt x="0" y="580"/>
                </a:lnTo>
                <a:lnTo>
                  <a:pt x="1" y="588"/>
                </a:lnTo>
                <a:lnTo>
                  <a:pt x="4" y="596"/>
                </a:lnTo>
                <a:lnTo>
                  <a:pt x="6" y="603"/>
                </a:lnTo>
                <a:lnTo>
                  <a:pt x="12" y="616"/>
                </a:lnTo>
                <a:lnTo>
                  <a:pt x="20" y="627"/>
                </a:lnTo>
                <a:lnTo>
                  <a:pt x="30" y="635"/>
                </a:lnTo>
                <a:lnTo>
                  <a:pt x="42" y="642"/>
                </a:lnTo>
                <a:lnTo>
                  <a:pt x="54" y="647"/>
                </a:lnTo>
                <a:lnTo>
                  <a:pt x="67" y="651"/>
                </a:lnTo>
                <a:lnTo>
                  <a:pt x="67" y="651"/>
                </a:lnTo>
                <a:lnTo>
                  <a:pt x="113" y="664"/>
                </a:lnTo>
                <a:lnTo>
                  <a:pt x="157" y="677"/>
                </a:lnTo>
                <a:lnTo>
                  <a:pt x="246" y="706"/>
                </a:lnTo>
                <a:lnTo>
                  <a:pt x="246" y="706"/>
                </a:lnTo>
                <a:lnTo>
                  <a:pt x="246" y="891"/>
                </a:lnTo>
                <a:lnTo>
                  <a:pt x="246" y="891"/>
                </a:lnTo>
                <a:lnTo>
                  <a:pt x="247" y="903"/>
                </a:lnTo>
                <a:lnTo>
                  <a:pt x="250" y="912"/>
                </a:lnTo>
                <a:lnTo>
                  <a:pt x="254" y="920"/>
                </a:lnTo>
                <a:lnTo>
                  <a:pt x="262" y="927"/>
                </a:lnTo>
                <a:lnTo>
                  <a:pt x="269" y="932"/>
                </a:lnTo>
                <a:lnTo>
                  <a:pt x="277" y="935"/>
                </a:lnTo>
                <a:lnTo>
                  <a:pt x="286" y="938"/>
                </a:lnTo>
                <a:lnTo>
                  <a:pt x="294" y="939"/>
                </a:lnTo>
                <a:lnTo>
                  <a:pt x="304" y="938"/>
                </a:lnTo>
                <a:lnTo>
                  <a:pt x="312" y="935"/>
                </a:lnTo>
                <a:lnTo>
                  <a:pt x="320" y="932"/>
                </a:lnTo>
                <a:lnTo>
                  <a:pt x="328" y="927"/>
                </a:lnTo>
                <a:lnTo>
                  <a:pt x="334" y="920"/>
                </a:lnTo>
                <a:lnTo>
                  <a:pt x="338" y="912"/>
                </a:lnTo>
                <a:lnTo>
                  <a:pt x="342" y="903"/>
                </a:lnTo>
                <a:lnTo>
                  <a:pt x="343" y="891"/>
                </a:lnTo>
                <a:lnTo>
                  <a:pt x="343" y="891"/>
                </a:lnTo>
                <a:lnTo>
                  <a:pt x="343" y="678"/>
                </a:lnTo>
                <a:lnTo>
                  <a:pt x="343" y="678"/>
                </a:lnTo>
                <a:lnTo>
                  <a:pt x="342" y="669"/>
                </a:lnTo>
                <a:lnTo>
                  <a:pt x="340" y="660"/>
                </a:lnTo>
                <a:lnTo>
                  <a:pt x="340" y="660"/>
                </a:lnTo>
                <a:lnTo>
                  <a:pt x="338" y="654"/>
                </a:lnTo>
                <a:lnTo>
                  <a:pt x="336" y="650"/>
                </a:lnTo>
                <a:lnTo>
                  <a:pt x="334" y="645"/>
                </a:lnTo>
                <a:lnTo>
                  <a:pt x="329" y="639"/>
                </a:lnTo>
                <a:lnTo>
                  <a:pt x="325" y="635"/>
                </a:lnTo>
                <a:lnTo>
                  <a:pt x="320" y="630"/>
                </a:lnTo>
                <a:lnTo>
                  <a:pt x="314" y="628"/>
                </a:lnTo>
                <a:lnTo>
                  <a:pt x="307" y="624"/>
                </a:lnTo>
                <a:lnTo>
                  <a:pt x="307" y="624"/>
                </a:lnTo>
                <a:close/>
                <a:moveTo>
                  <a:pt x="406" y="591"/>
                </a:moveTo>
                <a:lnTo>
                  <a:pt x="406" y="591"/>
                </a:lnTo>
                <a:lnTo>
                  <a:pt x="406" y="804"/>
                </a:lnTo>
                <a:lnTo>
                  <a:pt x="406" y="804"/>
                </a:lnTo>
                <a:lnTo>
                  <a:pt x="406" y="815"/>
                </a:lnTo>
                <a:lnTo>
                  <a:pt x="409" y="825"/>
                </a:lnTo>
                <a:lnTo>
                  <a:pt x="414" y="833"/>
                </a:lnTo>
                <a:lnTo>
                  <a:pt x="420" y="839"/>
                </a:lnTo>
                <a:lnTo>
                  <a:pt x="427" y="844"/>
                </a:lnTo>
                <a:lnTo>
                  <a:pt x="436" y="848"/>
                </a:lnTo>
                <a:lnTo>
                  <a:pt x="444" y="850"/>
                </a:lnTo>
                <a:lnTo>
                  <a:pt x="454" y="851"/>
                </a:lnTo>
                <a:lnTo>
                  <a:pt x="462" y="850"/>
                </a:lnTo>
                <a:lnTo>
                  <a:pt x="472" y="848"/>
                </a:lnTo>
                <a:lnTo>
                  <a:pt x="480" y="844"/>
                </a:lnTo>
                <a:lnTo>
                  <a:pt x="487" y="839"/>
                </a:lnTo>
                <a:lnTo>
                  <a:pt x="493" y="833"/>
                </a:lnTo>
                <a:lnTo>
                  <a:pt x="498" y="825"/>
                </a:lnTo>
                <a:lnTo>
                  <a:pt x="500" y="815"/>
                </a:lnTo>
                <a:lnTo>
                  <a:pt x="502" y="804"/>
                </a:lnTo>
                <a:lnTo>
                  <a:pt x="502" y="804"/>
                </a:lnTo>
                <a:lnTo>
                  <a:pt x="502" y="591"/>
                </a:lnTo>
                <a:lnTo>
                  <a:pt x="502" y="591"/>
                </a:lnTo>
                <a:lnTo>
                  <a:pt x="500" y="580"/>
                </a:lnTo>
                <a:lnTo>
                  <a:pt x="498" y="570"/>
                </a:lnTo>
                <a:lnTo>
                  <a:pt x="493" y="562"/>
                </a:lnTo>
                <a:lnTo>
                  <a:pt x="487" y="556"/>
                </a:lnTo>
                <a:lnTo>
                  <a:pt x="480" y="550"/>
                </a:lnTo>
                <a:lnTo>
                  <a:pt x="472" y="546"/>
                </a:lnTo>
                <a:lnTo>
                  <a:pt x="462" y="545"/>
                </a:lnTo>
                <a:lnTo>
                  <a:pt x="454" y="544"/>
                </a:lnTo>
                <a:lnTo>
                  <a:pt x="444" y="545"/>
                </a:lnTo>
                <a:lnTo>
                  <a:pt x="436" y="546"/>
                </a:lnTo>
                <a:lnTo>
                  <a:pt x="427" y="550"/>
                </a:lnTo>
                <a:lnTo>
                  <a:pt x="420" y="556"/>
                </a:lnTo>
                <a:lnTo>
                  <a:pt x="414" y="562"/>
                </a:lnTo>
                <a:lnTo>
                  <a:pt x="409" y="570"/>
                </a:lnTo>
                <a:lnTo>
                  <a:pt x="406" y="580"/>
                </a:lnTo>
                <a:lnTo>
                  <a:pt x="406" y="591"/>
                </a:lnTo>
                <a:lnTo>
                  <a:pt x="406" y="591"/>
                </a:lnTo>
                <a:close/>
                <a:moveTo>
                  <a:pt x="521" y="591"/>
                </a:moveTo>
                <a:lnTo>
                  <a:pt x="521" y="591"/>
                </a:lnTo>
                <a:lnTo>
                  <a:pt x="521" y="804"/>
                </a:lnTo>
                <a:lnTo>
                  <a:pt x="521" y="804"/>
                </a:lnTo>
                <a:lnTo>
                  <a:pt x="522" y="815"/>
                </a:lnTo>
                <a:lnTo>
                  <a:pt x="524" y="825"/>
                </a:lnTo>
                <a:lnTo>
                  <a:pt x="529" y="833"/>
                </a:lnTo>
                <a:lnTo>
                  <a:pt x="536" y="839"/>
                </a:lnTo>
                <a:lnTo>
                  <a:pt x="544" y="844"/>
                </a:lnTo>
                <a:lnTo>
                  <a:pt x="551" y="848"/>
                </a:lnTo>
                <a:lnTo>
                  <a:pt x="560" y="850"/>
                </a:lnTo>
                <a:lnTo>
                  <a:pt x="569" y="851"/>
                </a:lnTo>
                <a:lnTo>
                  <a:pt x="578" y="850"/>
                </a:lnTo>
                <a:lnTo>
                  <a:pt x="587" y="848"/>
                </a:lnTo>
                <a:lnTo>
                  <a:pt x="595" y="844"/>
                </a:lnTo>
                <a:lnTo>
                  <a:pt x="602" y="839"/>
                </a:lnTo>
                <a:lnTo>
                  <a:pt x="608" y="833"/>
                </a:lnTo>
                <a:lnTo>
                  <a:pt x="613" y="825"/>
                </a:lnTo>
                <a:lnTo>
                  <a:pt x="617" y="815"/>
                </a:lnTo>
                <a:lnTo>
                  <a:pt x="618" y="804"/>
                </a:lnTo>
                <a:lnTo>
                  <a:pt x="618" y="804"/>
                </a:lnTo>
                <a:lnTo>
                  <a:pt x="618" y="591"/>
                </a:lnTo>
                <a:lnTo>
                  <a:pt x="618" y="591"/>
                </a:lnTo>
                <a:lnTo>
                  <a:pt x="617" y="580"/>
                </a:lnTo>
                <a:lnTo>
                  <a:pt x="613" y="570"/>
                </a:lnTo>
                <a:lnTo>
                  <a:pt x="608" y="562"/>
                </a:lnTo>
                <a:lnTo>
                  <a:pt x="602" y="556"/>
                </a:lnTo>
                <a:lnTo>
                  <a:pt x="595" y="550"/>
                </a:lnTo>
                <a:lnTo>
                  <a:pt x="587" y="546"/>
                </a:lnTo>
                <a:lnTo>
                  <a:pt x="578" y="545"/>
                </a:lnTo>
                <a:lnTo>
                  <a:pt x="569" y="544"/>
                </a:lnTo>
                <a:lnTo>
                  <a:pt x="560" y="545"/>
                </a:lnTo>
                <a:lnTo>
                  <a:pt x="551" y="546"/>
                </a:lnTo>
                <a:lnTo>
                  <a:pt x="544" y="550"/>
                </a:lnTo>
                <a:lnTo>
                  <a:pt x="536" y="556"/>
                </a:lnTo>
                <a:lnTo>
                  <a:pt x="529" y="562"/>
                </a:lnTo>
                <a:lnTo>
                  <a:pt x="524" y="570"/>
                </a:lnTo>
                <a:lnTo>
                  <a:pt x="522" y="580"/>
                </a:lnTo>
                <a:lnTo>
                  <a:pt x="521" y="591"/>
                </a:lnTo>
                <a:lnTo>
                  <a:pt x="521" y="591"/>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42" name="Freeform 378"/>
          <p:cNvSpPr>
            <a:spLocks noChangeAspect="1" noEditPoints="1"/>
          </p:cNvSpPr>
          <p:nvPr/>
        </p:nvSpPr>
        <p:spPr bwMode="auto">
          <a:xfrm>
            <a:off x="7067469" y="2890590"/>
            <a:ext cx="310686" cy="365236"/>
          </a:xfrm>
          <a:custGeom>
            <a:avLst/>
            <a:gdLst>
              <a:gd name="T0" fmla="*/ 615 w 785"/>
              <a:gd name="T1" fmla="*/ 437 h 922"/>
              <a:gd name="T2" fmla="*/ 679 w 785"/>
              <a:gd name="T3" fmla="*/ 454 h 922"/>
              <a:gd name="T4" fmla="*/ 709 w 785"/>
              <a:gd name="T5" fmla="*/ 418 h 922"/>
              <a:gd name="T6" fmla="*/ 705 w 785"/>
              <a:gd name="T7" fmla="*/ 263 h 922"/>
              <a:gd name="T8" fmla="*/ 669 w 785"/>
              <a:gd name="T9" fmla="*/ 233 h 922"/>
              <a:gd name="T10" fmla="*/ 618 w 785"/>
              <a:gd name="T11" fmla="*/ 264 h 922"/>
              <a:gd name="T12" fmla="*/ 627 w 785"/>
              <a:gd name="T13" fmla="*/ 355 h 922"/>
              <a:gd name="T14" fmla="*/ 408 w 785"/>
              <a:gd name="T15" fmla="*/ 75 h 922"/>
              <a:gd name="T16" fmla="*/ 485 w 785"/>
              <a:gd name="T17" fmla="*/ 91 h 922"/>
              <a:gd name="T18" fmla="*/ 549 w 785"/>
              <a:gd name="T19" fmla="*/ 131 h 922"/>
              <a:gd name="T20" fmla="*/ 595 w 785"/>
              <a:gd name="T21" fmla="*/ 192 h 922"/>
              <a:gd name="T22" fmla="*/ 614 w 785"/>
              <a:gd name="T23" fmla="*/ 133 h 922"/>
              <a:gd name="T24" fmla="*/ 549 w 785"/>
              <a:gd name="T25" fmla="*/ 54 h 922"/>
              <a:gd name="T26" fmla="*/ 457 w 785"/>
              <a:gd name="T27" fmla="*/ 7 h 922"/>
              <a:gd name="T28" fmla="*/ 369 w 785"/>
              <a:gd name="T29" fmla="*/ 0 h 922"/>
              <a:gd name="T30" fmla="*/ 267 w 785"/>
              <a:gd name="T31" fmla="*/ 31 h 922"/>
              <a:gd name="T32" fmla="*/ 192 w 785"/>
              <a:gd name="T33" fmla="*/ 99 h 922"/>
              <a:gd name="T34" fmla="*/ 145 w 785"/>
              <a:gd name="T35" fmla="*/ 192 h 922"/>
              <a:gd name="T36" fmla="*/ 212 w 785"/>
              <a:gd name="T37" fmla="*/ 153 h 922"/>
              <a:gd name="T38" fmla="*/ 271 w 785"/>
              <a:gd name="T39" fmla="*/ 105 h 922"/>
              <a:gd name="T40" fmla="*/ 344 w 785"/>
              <a:gd name="T41" fmla="*/ 78 h 922"/>
              <a:gd name="T42" fmla="*/ 74 w 785"/>
              <a:gd name="T43" fmla="*/ 407 h 922"/>
              <a:gd name="T44" fmla="*/ 89 w 785"/>
              <a:gd name="T45" fmla="*/ 443 h 922"/>
              <a:gd name="T46" fmla="*/ 174 w 785"/>
              <a:gd name="T47" fmla="*/ 457 h 922"/>
              <a:gd name="T48" fmla="*/ 158 w 785"/>
              <a:gd name="T49" fmla="*/ 378 h 922"/>
              <a:gd name="T50" fmla="*/ 158 w 785"/>
              <a:gd name="T51" fmla="*/ 300 h 922"/>
              <a:gd name="T52" fmla="*/ 125 w 785"/>
              <a:gd name="T53" fmla="*/ 232 h 922"/>
              <a:gd name="T54" fmla="*/ 89 w 785"/>
              <a:gd name="T55" fmla="*/ 246 h 922"/>
              <a:gd name="T56" fmla="*/ 74 w 785"/>
              <a:gd name="T57" fmla="*/ 407 h 922"/>
              <a:gd name="T58" fmla="*/ 600 w 785"/>
              <a:gd name="T59" fmla="*/ 709 h 922"/>
              <a:gd name="T60" fmla="*/ 524 w 785"/>
              <a:gd name="T61" fmla="*/ 676 h 922"/>
              <a:gd name="T62" fmla="*/ 501 w 785"/>
              <a:gd name="T63" fmla="*/ 639 h 922"/>
              <a:gd name="T64" fmla="*/ 515 w 785"/>
              <a:gd name="T65" fmla="*/ 586 h 922"/>
              <a:gd name="T66" fmla="*/ 527 w 785"/>
              <a:gd name="T67" fmla="*/ 526 h 922"/>
              <a:gd name="T68" fmla="*/ 463 w 785"/>
              <a:gd name="T69" fmla="*/ 513 h 922"/>
              <a:gd name="T70" fmla="*/ 534 w 785"/>
              <a:gd name="T71" fmla="*/ 481 h 922"/>
              <a:gd name="T72" fmla="*/ 575 w 785"/>
              <a:gd name="T73" fmla="*/ 433 h 922"/>
              <a:gd name="T74" fmla="*/ 587 w 785"/>
              <a:gd name="T75" fmla="*/ 348 h 922"/>
              <a:gd name="T76" fmla="*/ 579 w 785"/>
              <a:gd name="T77" fmla="*/ 276 h 922"/>
              <a:gd name="T78" fmla="*/ 554 w 785"/>
              <a:gd name="T79" fmla="*/ 220 h 922"/>
              <a:gd name="T80" fmla="*/ 515 w 785"/>
              <a:gd name="T81" fmla="*/ 178 h 922"/>
              <a:gd name="T82" fmla="*/ 441 w 785"/>
              <a:gd name="T83" fmla="*/ 144 h 922"/>
              <a:gd name="T84" fmla="*/ 362 w 785"/>
              <a:gd name="T85" fmla="*/ 142 h 922"/>
              <a:gd name="T86" fmla="*/ 294 w 785"/>
              <a:gd name="T87" fmla="*/ 162 h 922"/>
              <a:gd name="T88" fmla="*/ 240 w 785"/>
              <a:gd name="T89" fmla="*/ 205 h 922"/>
              <a:gd name="T90" fmla="*/ 206 w 785"/>
              <a:gd name="T91" fmla="*/ 270 h 922"/>
              <a:gd name="T92" fmla="*/ 197 w 785"/>
              <a:gd name="T93" fmla="*/ 357 h 922"/>
              <a:gd name="T94" fmla="*/ 217 w 785"/>
              <a:gd name="T95" fmla="*/ 461 h 922"/>
              <a:gd name="T96" fmla="*/ 270 w 785"/>
              <a:gd name="T97" fmla="*/ 586 h 922"/>
              <a:gd name="T98" fmla="*/ 284 w 785"/>
              <a:gd name="T99" fmla="*/ 625 h 922"/>
              <a:gd name="T100" fmla="*/ 277 w 785"/>
              <a:gd name="T101" fmla="*/ 657 h 922"/>
              <a:gd name="T102" fmla="*/ 218 w 785"/>
              <a:gd name="T103" fmla="*/ 699 h 922"/>
              <a:gd name="T104" fmla="*/ 104 w 785"/>
              <a:gd name="T105" fmla="*/ 730 h 922"/>
              <a:gd name="T106" fmla="*/ 30 w 785"/>
              <a:gd name="T107" fmla="*/ 765 h 922"/>
              <a:gd name="T108" fmla="*/ 3 w 785"/>
              <a:gd name="T109" fmla="*/ 821 h 922"/>
              <a:gd name="T110" fmla="*/ 785 w 785"/>
              <a:gd name="T111" fmla="*/ 922 h 922"/>
              <a:gd name="T112" fmla="*/ 781 w 785"/>
              <a:gd name="T113" fmla="*/ 821 h 922"/>
              <a:gd name="T114" fmla="*/ 755 w 785"/>
              <a:gd name="T115" fmla="*/ 765 h 922"/>
              <a:gd name="T116" fmla="*/ 680 w 785"/>
              <a:gd name="T117" fmla="*/ 730 h 922"/>
              <a:gd name="T118" fmla="*/ 381 w 785"/>
              <a:gd name="T119" fmla="*/ 574 h 922"/>
              <a:gd name="T120" fmla="*/ 362 w 785"/>
              <a:gd name="T121" fmla="*/ 558 h 922"/>
              <a:gd name="T122" fmla="*/ 362 w 785"/>
              <a:gd name="T123" fmla="*/ 538 h 922"/>
              <a:gd name="T124" fmla="*/ 381 w 785"/>
              <a:gd name="T125" fmla="*/ 52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5" h="922">
                <a:moveTo>
                  <a:pt x="626" y="376"/>
                </a:moveTo>
                <a:lnTo>
                  <a:pt x="626" y="376"/>
                </a:lnTo>
                <a:lnTo>
                  <a:pt x="624" y="396"/>
                </a:lnTo>
                <a:lnTo>
                  <a:pt x="620" y="415"/>
                </a:lnTo>
                <a:lnTo>
                  <a:pt x="615" y="437"/>
                </a:lnTo>
                <a:lnTo>
                  <a:pt x="611" y="457"/>
                </a:lnTo>
                <a:lnTo>
                  <a:pt x="659" y="457"/>
                </a:lnTo>
                <a:lnTo>
                  <a:pt x="659" y="457"/>
                </a:lnTo>
                <a:lnTo>
                  <a:pt x="669" y="457"/>
                </a:lnTo>
                <a:lnTo>
                  <a:pt x="679" y="454"/>
                </a:lnTo>
                <a:lnTo>
                  <a:pt x="687" y="449"/>
                </a:lnTo>
                <a:lnTo>
                  <a:pt x="695" y="443"/>
                </a:lnTo>
                <a:lnTo>
                  <a:pt x="701" y="436"/>
                </a:lnTo>
                <a:lnTo>
                  <a:pt x="705" y="427"/>
                </a:lnTo>
                <a:lnTo>
                  <a:pt x="709" y="418"/>
                </a:lnTo>
                <a:lnTo>
                  <a:pt x="709" y="407"/>
                </a:lnTo>
                <a:lnTo>
                  <a:pt x="709" y="282"/>
                </a:lnTo>
                <a:lnTo>
                  <a:pt x="709" y="282"/>
                </a:lnTo>
                <a:lnTo>
                  <a:pt x="709" y="273"/>
                </a:lnTo>
                <a:lnTo>
                  <a:pt x="705" y="263"/>
                </a:lnTo>
                <a:lnTo>
                  <a:pt x="701" y="255"/>
                </a:lnTo>
                <a:lnTo>
                  <a:pt x="695" y="246"/>
                </a:lnTo>
                <a:lnTo>
                  <a:pt x="687" y="240"/>
                </a:lnTo>
                <a:lnTo>
                  <a:pt x="679" y="235"/>
                </a:lnTo>
                <a:lnTo>
                  <a:pt x="669" y="233"/>
                </a:lnTo>
                <a:lnTo>
                  <a:pt x="659" y="232"/>
                </a:lnTo>
                <a:lnTo>
                  <a:pt x="607" y="232"/>
                </a:lnTo>
                <a:lnTo>
                  <a:pt x="607" y="232"/>
                </a:lnTo>
                <a:lnTo>
                  <a:pt x="613" y="247"/>
                </a:lnTo>
                <a:lnTo>
                  <a:pt x="618" y="264"/>
                </a:lnTo>
                <a:lnTo>
                  <a:pt x="621" y="281"/>
                </a:lnTo>
                <a:lnTo>
                  <a:pt x="625" y="299"/>
                </a:lnTo>
                <a:lnTo>
                  <a:pt x="627" y="317"/>
                </a:lnTo>
                <a:lnTo>
                  <a:pt x="627" y="336"/>
                </a:lnTo>
                <a:lnTo>
                  <a:pt x="627" y="355"/>
                </a:lnTo>
                <a:lnTo>
                  <a:pt x="626" y="376"/>
                </a:lnTo>
                <a:lnTo>
                  <a:pt x="626" y="376"/>
                </a:lnTo>
                <a:close/>
                <a:moveTo>
                  <a:pt x="391" y="73"/>
                </a:moveTo>
                <a:lnTo>
                  <a:pt x="391" y="73"/>
                </a:lnTo>
                <a:lnTo>
                  <a:pt x="408" y="75"/>
                </a:lnTo>
                <a:lnTo>
                  <a:pt x="423" y="76"/>
                </a:lnTo>
                <a:lnTo>
                  <a:pt x="439" y="78"/>
                </a:lnTo>
                <a:lnTo>
                  <a:pt x="455" y="82"/>
                </a:lnTo>
                <a:lnTo>
                  <a:pt x="470" y="85"/>
                </a:lnTo>
                <a:lnTo>
                  <a:pt x="485" y="91"/>
                </a:lnTo>
                <a:lnTo>
                  <a:pt x="499" y="97"/>
                </a:lnTo>
                <a:lnTo>
                  <a:pt x="512" y="105"/>
                </a:lnTo>
                <a:lnTo>
                  <a:pt x="525" y="112"/>
                </a:lnTo>
                <a:lnTo>
                  <a:pt x="537" y="121"/>
                </a:lnTo>
                <a:lnTo>
                  <a:pt x="549" y="131"/>
                </a:lnTo>
                <a:lnTo>
                  <a:pt x="560" y="142"/>
                </a:lnTo>
                <a:lnTo>
                  <a:pt x="570" y="153"/>
                </a:lnTo>
                <a:lnTo>
                  <a:pt x="579" y="166"/>
                </a:lnTo>
                <a:lnTo>
                  <a:pt x="588" y="179"/>
                </a:lnTo>
                <a:lnTo>
                  <a:pt x="595" y="192"/>
                </a:lnTo>
                <a:lnTo>
                  <a:pt x="638" y="192"/>
                </a:lnTo>
                <a:lnTo>
                  <a:pt x="638" y="192"/>
                </a:lnTo>
                <a:lnTo>
                  <a:pt x="631" y="172"/>
                </a:lnTo>
                <a:lnTo>
                  <a:pt x="624" y="153"/>
                </a:lnTo>
                <a:lnTo>
                  <a:pt x="614" y="133"/>
                </a:lnTo>
                <a:lnTo>
                  <a:pt x="603" y="115"/>
                </a:lnTo>
                <a:lnTo>
                  <a:pt x="591" y="99"/>
                </a:lnTo>
                <a:lnTo>
                  <a:pt x="578" y="82"/>
                </a:lnTo>
                <a:lnTo>
                  <a:pt x="565" y="67"/>
                </a:lnTo>
                <a:lnTo>
                  <a:pt x="549" y="54"/>
                </a:lnTo>
                <a:lnTo>
                  <a:pt x="533" y="42"/>
                </a:lnTo>
                <a:lnTo>
                  <a:pt x="516" y="31"/>
                </a:lnTo>
                <a:lnTo>
                  <a:pt x="497" y="22"/>
                </a:lnTo>
                <a:lnTo>
                  <a:pt x="477" y="15"/>
                </a:lnTo>
                <a:lnTo>
                  <a:pt x="457" y="7"/>
                </a:lnTo>
                <a:lnTo>
                  <a:pt x="437" y="4"/>
                </a:lnTo>
                <a:lnTo>
                  <a:pt x="414" y="0"/>
                </a:lnTo>
                <a:lnTo>
                  <a:pt x="391" y="0"/>
                </a:lnTo>
                <a:lnTo>
                  <a:pt x="391" y="0"/>
                </a:lnTo>
                <a:lnTo>
                  <a:pt x="369" y="0"/>
                </a:lnTo>
                <a:lnTo>
                  <a:pt x="347" y="4"/>
                </a:lnTo>
                <a:lnTo>
                  <a:pt x="326" y="7"/>
                </a:lnTo>
                <a:lnTo>
                  <a:pt x="306" y="15"/>
                </a:lnTo>
                <a:lnTo>
                  <a:pt x="287" y="22"/>
                </a:lnTo>
                <a:lnTo>
                  <a:pt x="267" y="31"/>
                </a:lnTo>
                <a:lnTo>
                  <a:pt x="251" y="42"/>
                </a:lnTo>
                <a:lnTo>
                  <a:pt x="234" y="54"/>
                </a:lnTo>
                <a:lnTo>
                  <a:pt x="218" y="67"/>
                </a:lnTo>
                <a:lnTo>
                  <a:pt x="204" y="82"/>
                </a:lnTo>
                <a:lnTo>
                  <a:pt x="192" y="99"/>
                </a:lnTo>
                <a:lnTo>
                  <a:pt x="180" y="115"/>
                </a:lnTo>
                <a:lnTo>
                  <a:pt x="169" y="133"/>
                </a:lnTo>
                <a:lnTo>
                  <a:pt x="159" y="153"/>
                </a:lnTo>
                <a:lnTo>
                  <a:pt x="152" y="172"/>
                </a:lnTo>
                <a:lnTo>
                  <a:pt x="145" y="192"/>
                </a:lnTo>
                <a:lnTo>
                  <a:pt x="188" y="192"/>
                </a:lnTo>
                <a:lnTo>
                  <a:pt x="188" y="192"/>
                </a:lnTo>
                <a:lnTo>
                  <a:pt x="195" y="179"/>
                </a:lnTo>
                <a:lnTo>
                  <a:pt x="204" y="166"/>
                </a:lnTo>
                <a:lnTo>
                  <a:pt x="212" y="153"/>
                </a:lnTo>
                <a:lnTo>
                  <a:pt x="223" y="142"/>
                </a:lnTo>
                <a:lnTo>
                  <a:pt x="234" y="131"/>
                </a:lnTo>
                <a:lnTo>
                  <a:pt x="246" y="121"/>
                </a:lnTo>
                <a:lnTo>
                  <a:pt x="258" y="112"/>
                </a:lnTo>
                <a:lnTo>
                  <a:pt x="271" y="105"/>
                </a:lnTo>
                <a:lnTo>
                  <a:pt x="284" y="97"/>
                </a:lnTo>
                <a:lnTo>
                  <a:pt x="299" y="91"/>
                </a:lnTo>
                <a:lnTo>
                  <a:pt x="313" y="85"/>
                </a:lnTo>
                <a:lnTo>
                  <a:pt x="329" y="82"/>
                </a:lnTo>
                <a:lnTo>
                  <a:pt x="344" y="78"/>
                </a:lnTo>
                <a:lnTo>
                  <a:pt x="360" y="76"/>
                </a:lnTo>
                <a:lnTo>
                  <a:pt x="375" y="75"/>
                </a:lnTo>
                <a:lnTo>
                  <a:pt x="391" y="73"/>
                </a:lnTo>
                <a:lnTo>
                  <a:pt x="391" y="73"/>
                </a:lnTo>
                <a:close/>
                <a:moveTo>
                  <a:pt x="74" y="407"/>
                </a:moveTo>
                <a:lnTo>
                  <a:pt x="74" y="407"/>
                </a:lnTo>
                <a:lnTo>
                  <a:pt x="74" y="418"/>
                </a:lnTo>
                <a:lnTo>
                  <a:pt x="78" y="427"/>
                </a:lnTo>
                <a:lnTo>
                  <a:pt x="83" y="436"/>
                </a:lnTo>
                <a:lnTo>
                  <a:pt x="89" y="443"/>
                </a:lnTo>
                <a:lnTo>
                  <a:pt x="96" y="449"/>
                </a:lnTo>
                <a:lnTo>
                  <a:pt x="104" y="454"/>
                </a:lnTo>
                <a:lnTo>
                  <a:pt x="114" y="457"/>
                </a:lnTo>
                <a:lnTo>
                  <a:pt x="125" y="457"/>
                </a:lnTo>
                <a:lnTo>
                  <a:pt x="174" y="457"/>
                </a:lnTo>
                <a:lnTo>
                  <a:pt x="174" y="457"/>
                </a:lnTo>
                <a:lnTo>
                  <a:pt x="168" y="437"/>
                </a:lnTo>
                <a:lnTo>
                  <a:pt x="164" y="418"/>
                </a:lnTo>
                <a:lnTo>
                  <a:pt x="161" y="397"/>
                </a:lnTo>
                <a:lnTo>
                  <a:pt x="158" y="378"/>
                </a:lnTo>
                <a:lnTo>
                  <a:pt x="158" y="378"/>
                </a:lnTo>
                <a:lnTo>
                  <a:pt x="156" y="358"/>
                </a:lnTo>
                <a:lnTo>
                  <a:pt x="156" y="337"/>
                </a:lnTo>
                <a:lnTo>
                  <a:pt x="157" y="318"/>
                </a:lnTo>
                <a:lnTo>
                  <a:pt x="158" y="300"/>
                </a:lnTo>
                <a:lnTo>
                  <a:pt x="162" y="282"/>
                </a:lnTo>
                <a:lnTo>
                  <a:pt x="165" y="264"/>
                </a:lnTo>
                <a:lnTo>
                  <a:pt x="171" y="247"/>
                </a:lnTo>
                <a:lnTo>
                  <a:pt x="177" y="232"/>
                </a:lnTo>
                <a:lnTo>
                  <a:pt x="125" y="232"/>
                </a:lnTo>
                <a:lnTo>
                  <a:pt x="125" y="232"/>
                </a:lnTo>
                <a:lnTo>
                  <a:pt x="114" y="233"/>
                </a:lnTo>
                <a:lnTo>
                  <a:pt x="104" y="235"/>
                </a:lnTo>
                <a:lnTo>
                  <a:pt x="96" y="240"/>
                </a:lnTo>
                <a:lnTo>
                  <a:pt x="89" y="246"/>
                </a:lnTo>
                <a:lnTo>
                  <a:pt x="83" y="255"/>
                </a:lnTo>
                <a:lnTo>
                  <a:pt x="78" y="263"/>
                </a:lnTo>
                <a:lnTo>
                  <a:pt x="74" y="273"/>
                </a:lnTo>
                <a:lnTo>
                  <a:pt x="74" y="282"/>
                </a:lnTo>
                <a:lnTo>
                  <a:pt x="74" y="407"/>
                </a:lnTo>
                <a:lnTo>
                  <a:pt x="74" y="407"/>
                </a:lnTo>
                <a:close/>
                <a:moveTo>
                  <a:pt x="680" y="730"/>
                </a:moveTo>
                <a:lnTo>
                  <a:pt x="680" y="730"/>
                </a:lnTo>
                <a:lnTo>
                  <a:pt x="639" y="720"/>
                </a:lnTo>
                <a:lnTo>
                  <a:pt x="600" y="709"/>
                </a:lnTo>
                <a:lnTo>
                  <a:pt x="582" y="705"/>
                </a:lnTo>
                <a:lnTo>
                  <a:pt x="565" y="697"/>
                </a:lnTo>
                <a:lnTo>
                  <a:pt x="549" y="691"/>
                </a:lnTo>
                <a:lnTo>
                  <a:pt x="536" y="684"/>
                </a:lnTo>
                <a:lnTo>
                  <a:pt x="524" y="676"/>
                </a:lnTo>
                <a:lnTo>
                  <a:pt x="515" y="666"/>
                </a:lnTo>
                <a:lnTo>
                  <a:pt x="507" y="657"/>
                </a:lnTo>
                <a:lnTo>
                  <a:pt x="505" y="651"/>
                </a:lnTo>
                <a:lnTo>
                  <a:pt x="503" y="645"/>
                </a:lnTo>
                <a:lnTo>
                  <a:pt x="501" y="639"/>
                </a:lnTo>
                <a:lnTo>
                  <a:pt x="501" y="633"/>
                </a:lnTo>
                <a:lnTo>
                  <a:pt x="501" y="625"/>
                </a:lnTo>
                <a:lnTo>
                  <a:pt x="503" y="618"/>
                </a:lnTo>
                <a:lnTo>
                  <a:pt x="506" y="603"/>
                </a:lnTo>
                <a:lnTo>
                  <a:pt x="515" y="586"/>
                </a:lnTo>
                <a:lnTo>
                  <a:pt x="515" y="586"/>
                </a:lnTo>
                <a:lnTo>
                  <a:pt x="533" y="550"/>
                </a:lnTo>
                <a:lnTo>
                  <a:pt x="548" y="515"/>
                </a:lnTo>
                <a:lnTo>
                  <a:pt x="548" y="515"/>
                </a:lnTo>
                <a:lnTo>
                  <a:pt x="527" y="526"/>
                </a:lnTo>
                <a:lnTo>
                  <a:pt x="505" y="535"/>
                </a:lnTo>
                <a:lnTo>
                  <a:pt x="486" y="543"/>
                </a:lnTo>
                <a:lnTo>
                  <a:pt x="470" y="547"/>
                </a:lnTo>
                <a:lnTo>
                  <a:pt x="463" y="513"/>
                </a:lnTo>
                <a:lnTo>
                  <a:pt x="463" y="513"/>
                </a:lnTo>
                <a:lnTo>
                  <a:pt x="477" y="509"/>
                </a:lnTo>
                <a:lnTo>
                  <a:pt x="492" y="503"/>
                </a:lnTo>
                <a:lnTo>
                  <a:pt x="506" y="497"/>
                </a:lnTo>
                <a:lnTo>
                  <a:pt x="519" y="490"/>
                </a:lnTo>
                <a:lnTo>
                  <a:pt x="534" y="481"/>
                </a:lnTo>
                <a:lnTo>
                  <a:pt x="546" y="473"/>
                </a:lnTo>
                <a:lnTo>
                  <a:pt x="559" y="463"/>
                </a:lnTo>
                <a:lnTo>
                  <a:pt x="570" y="453"/>
                </a:lnTo>
                <a:lnTo>
                  <a:pt x="570" y="453"/>
                </a:lnTo>
                <a:lnTo>
                  <a:pt x="575" y="433"/>
                </a:lnTo>
                <a:lnTo>
                  <a:pt x="579" y="415"/>
                </a:lnTo>
                <a:lnTo>
                  <a:pt x="582" y="397"/>
                </a:lnTo>
                <a:lnTo>
                  <a:pt x="584" y="381"/>
                </a:lnTo>
                <a:lnTo>
                  <a:pt x="587" y="364"/>
                </a:lnTo>
                <a:lnTo>
                  <a:pt x="587" y="348"/>
                </a:lnTo>
                <a:lnTo>
                  <a:pt x="587" y="333"/>
                </a:lnTo>
                <a:lnTo>
                  <a:pt x="587" y="317"/>
                </a:lnTo>
                <a:lnTo>
                  <a:pt x="584" y="303"/>
                </a:lnTo>
                <a:lnTo>
                  <a:pt x="583" y="289"/>
                </a:lnTo>
                <a:lnTo>
                  <a:pt x="579" y="276"/>
                </a:lnTo>
                <a:lnTo>
                  <a:pt x="576" y="264"/>
                </a:lnTo>
                <a:lnTo>
                  <a:pt x="571" y="252"/>
                </a:lnTo>
                <a:lnTo>
                  <a:pt x="566" y="240"/>
                </a:lnTo>
                <a:lnTo>
                  <a:pt x="560" y="229"/>
                </a:lnTo>
                <a:lnTo>
                  <a:pt x="554" y="220"/>
                </a:lnTo>
                <a:lnTo>
                  <a:pt x="547" y="210"/>
                </a:lnTo>
                <a:lnTo>
                  <a:pt x="540" y="201"/>
                </a:lnTo>
                <a:lnTo>
                  <a:pt x="533" y="192"/>
                </a:lnTo>
                <a:lnTo>
                  <a:pt x="524" y="185"/>
                </a:lnTo>
                <a:lnTo>
                  <a:pt x="515" y="178"/>
                </a:lnTo>
                <a:lnTo>
                  <a:pt x="506" y="171"/>
                </a:lnTo>
                <a:lnTo>
                  <a:pt x="495" y="165"/>
                </a:lnTo>
                <a:lnTo>
                  <a:pt x="486" y="160"/>
                </a:lnTo>
                <a:lnTo>
                  <a:pt x="464" y="151"/>
                </a:lnTo>
                <a:lnTo>
                  <a:pt x="441" y="144"/>
                </a:lnTo>
                <a:lnTo>
                  <a:pt x="417" y="141"/>
                </a:lnTo>
                <a:lnTo>
                  <a:pt x="392" y="139"/>
                </a:lnTo>
                <a:lnTo>
                  <a:pt x="392" y="139"/>
                </a:lnTo>
                <a:lnTo>
                  <a:pt x="377" y="141"/>
                </a:lnTo>
                <a:lnTo>
                  <a:pt x="362" y="142"/>
                </a:lnTo>
                <a:lnTo>
                  <a:pt x="347" y="144"/>
                </a:lnTo>
                <a:lnTo>
                  <a:pt x="333" y="147"/>
                </a:lnTo>
                <a:lnTo>
                  <a:pt x="319" y="151"/>
                </a:lnTo>
                <a:lnTo>
                  <a:pt x="306" y="156"/>
                </a:lnTo>
                <a:lnTo>
                  <a:pt x="294" y="162"/>
                </a:lnTo>
                <a:lnTo>
                  <a:pt x="282" y="169"/>
                </a:lnTo>
                <a:lnTo>
                  <a:pt x="270" y="177"/>
                </a:lnTo>
                <a:lnTo>
                  <a:pt x="259" y="186"/>
                </a:lnTo>
                <a:lnTo>
                  <a:pt x="249" y="196"/>
                </a:lnTo>
                <a:lnTo>
                  <a:pt x="240" y="205"/>
                </a:lnTo>
                <a:lnTo>
                  <a:pt x="231" y="217"/>
                </a:lnTo>
                <a:lnTo>
                  <a:pt x="224" y="229"/>
                </a:lnTo>
                <a:lnTo>
                  <a:pt x="217" y="243"/>
                </a:lnTo>
                <a:lnTo>
                  <a:pt x="211" y="256"/>
                </a:lnTo>
                <a:lnTo>
                  <a:pt x="206" y="270"/>
                </a:lnTo>
                <a:lnTo>
                  <a:pt x="203" y="286"/>
                </a:lnTo>
                <a:lnTo>
                  <a:pt x="199" y="303"/>
                </a:lnTo>
                <a:lnTo>
                  <a:pt x="198" y="319"/>
                </a:lnTo>
                <a:lnTo>
                  <a:pt x="197" y="337"/>
                </a:lnTo>
                <a:lnTo>
                  <a:pt x="197" y="357"/>
                </a:lnTo>
                <a:lnTo>
                  <a:pt x="198" y="376"/>
                </a:lnTo>
                <a:lnTo>
                  <a:pt x="201" y="396"/>
                </a:lnTo>
                <a:lnTo>
                  <a:pt x="205" y="417"/>
                </a:lnTo>
                <a:lnTo>
                  <a:pt x="210" y="439"/>
                </a:lnTo>
                <a:lnTo>
                  <a:pt x="217" y="461"/>
                </a:lnTo>
                <a:lnTo>
                  <a:pt x="224" y="485"/>
                </a:lnTo>
                <a:lnTo>
                  <a:pt x="234" y="509"/>
                </a:lnTo>
                <a:lnTo>
                  <a:pt x="245" y="534"/>
                </a:lnTo>
                <a:lnTo>
                  <a:pt x="257" y="559"/>
                </a:lnTo>
                <a:lnTo>
                  <a:pt x="270" y="586"/>
                </a:lnTo>
                <a:lnTo>
                  <a:pt x="270" y="586"/>
                </a:lnTo>
                <a:lnTo>
                  <a:pt x="278" y="603"/>
                </a:lnTo>
                <a:lnTo>
                  <a:pt x="281" y="611"/>
                </a:lnTo>
                <a:lnTo>
                  <a:pt x="283" y="618"/>
                </a:lnTo>
                <a:lnTo>
                  <a:pt x="284" y="625"/>
                </a:lnTo>
                <a:lnTo>
                  <a:pt x="284" y="633"/>
                </a:lnTo>
                <a:lnTo>
                  <a:pt x="283" y="639"/>
                </a:lnTo>
                <a:lnTo>
                  <a:pt x="282" y="646"/>
                </a:lnTo>
                <a:lnTo>
                  <a:pt x="279" y="651"/>
                </a:lnTo>
                <a:lnTo>
                  <a:pt x="277" y="657"/>
                </a:lnTo>
                <a:lnTo>
                  <a:pt x="270" y="667"/>
                </a:lnTo>
                <a:lnTo>
                  <a:pt x="260" y="676"/>
                </a:lnTo>
                <a:lnTo>
                  <a:pt x="248" y="684"/>
                </a:lnTo>
                <a:lnTo>
                  <a:pt x="234" y="691"/>
                </a:lnTo>
                <a:lnTo>
                  <a:pt x="218" y="699"/>
                </a:lnTo>
                <a:lnTo>
                  <a:pt x="201" y="705"/>
                </a:lnTo>
                <a:lnTo>
                  <a:pt x="183" y="711"/>
                </a:lnTo>
                <a:lnTo>
                  <a:pt x="145" y="720"/>
                </a:lnTo>
                <a:lnTo>
                  <a:pt x="104" y="730"/>
                </a:lnTo>
                <a:lnTo>
                  <a:pt x="104" y="730"/>
                </a:lnTo>
                <a:lnTo>
                  <a:pt x="84" y="735"/>
                </a:lnTo>
                <a:lnTo>
                  <a:pt x="67" y="741"/>
                </a:lnTo>
                <a:lnTo>
                  <a:pt x="53" y="748"/>
                </a:lnTo>
                <a:lnTo>
                  <a:pt x="41" y="756"/>
                </a:lnTo>
                <a:lnTo>
                  <a:pt x="30" y="765"/>
                </a:lnTo>
                <a:lnTo>
                  <a:pt x="21" y="774"/>
                </a:lnTo>
                <a:lnTo>
                  <a:pt x="15" y="784"/>
                </a:lnTo>
                <a:lnTo>
                  <a:pt x="11" y="796"/>
                </a:lnTo>
                <a:lnTo>
                  <a:pt x="6" y="808"/>
                </a:lnTo>
                <a:lnTo>
                  <a:pt x="3" y="821"/>
                </a:lnTo>
                <a:lnTo>
                  <a:pt x="2" y="835"/>
                </a:lnTo>
                <a:lnTo>
                  <a:pt x="1" y="851"/>
                </a:lnTo>
                <a:lnTo>
                  <a:pt x="0" y="885"/>
                </a:lnTo>
                <a:lnTo>
                  <a:pt x="1" y="922"/>
                </a:lnTo>
                <a:lnTo>
                  <a:pt x="785" y="922"/>
                </a:lnTo>
                <a:lnTo>
                  <a:pt x="785" y="922"/>
                </a:lnTo>
                <a:lnTo>
                  <a:pt x="785" y="885"/>
                </a:lnTo>
                <a:lnTo>
                  <a:pt x="783" y="851"/>
                </a:lnTo>
                <a:lnTo>
                  <a:pt x="782" y="835"/>
                </a:lnTo>
                <a:lnTo>
                  <a:pt x="781" y="821"/>
                </a:lnTo>
                <a:lnTo>
                  <a:pt x="779" y="808"/>
                </a:lnTo>
                <a:lnTo>
                  <a:pt x="775" y="796"/>
                </a:lnTo>
                <a:lnTo>
                  <a:pt x="769" y="784"/>
                </a:lnTo>
                <a:lnTo>
                  <a:pt x="763" y="774"/>
                </a:lnTo>
                <a:lnTo>
                  <a:pt x="755" y="765"/>
                </a:lnTo>
                <a:lnTo>
                  <a:pt x="744" y="756"/>
                </a:lnTo>
                <a:lnTo>
                  <a:pt x="732" y="748"/>
                </a:lnTo>
                <a:lnTo>
                  <a:pt x="717" y="741"/>
                </a:lnTo>
                <a:lnTo>
                  <a:pt x="701" y="735"/>
                </a:lnTo>
                <a:lnTo>
                  <a:pt x="680" y="730"/>
                </a:lnTo>
                <a:lnTo>
                  <a:pt x="680" y="730"/>
                </a:lnTo>
                <a:close/>
                <a:moveTo>
                  <a:pt x="392" y="574"/>
                </a:moveTo>
                <a:lnTo>
                  <a:pt x="392" y="574"/>
                </a:lnTo>
                <a:lnTo>
                  <a:pt x="387" y="575"/>
                </a:lnTo>
                <a:lnTo>
                  <a:pt x="381" y="574"/>
                </a:lnTo>
                <a:lnTo>
                  <a:pt x="377" y="573"/>
                </a:lnTo>
                <a:lnTo>
                  <a:pt x="373" y="570"/>
                </a:lnTo>
                <a:lnTo>
                  <a:pt x="368" y="567"/>
                </a:lnTo>
                <a:lnTo>
                  <a:pt x="365" y="563"/>
                </a:lnTo>
                <a:lnTo>
                  <a:pt x="362" y="558"/>
                </a:lnTo>
                <a:lnTo>
                  <a:pt x="361" y="553"/>
                </a:lnTo>
                <a:lnTo>
                  <a:pt x="361" y="553"/>
                </a:lnTo>
                <a:lnTo>
                  <a:pt x="361" y="547"/>
                </a:lnTo>
                <a:lnTo>
                  <a:pt x="361" y="543"/>
                </a:lnTo>
                <a:lnTo>
                  <a:pt x="362" y="538"/>
                </a:lnTo>
                <a:lnTo>
                  <a:pt x="365" y="533"/>
                </a:lnTo>
                <a:lnTo>
                  <a:pt x="368" y="529"/>
                </a:lnTo>
                <a:lnTo>
                  <a:pt x="372" y="526"/>
                </a:lnTo>
                <a:lnTo>
                  <a:pt x="377" y="523"/>
                </a:lnTo>
                <a:lnTo>
                  <a:pt x="381" y="522"/>
                </a:lnTo>
                <a:lnTo>
                  <a:pt x="439" y="509"/>
                </a:lnTo>
                <a:lnTo>
                  <a:pt x="450" y="562"/>
                </a:lnTo>
                <a:lnTo>
                  <a:pt x="392" y="57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sz="1200"/>
          </a:p>
        </p:txBody>
      </p:sp>
      <p:pic>
        <p:nvPicPr>
          <p:cNvPr id="43" name="図 42"/>
          <p:cNvPicPr>
            <a:picLocks noChangeAspect="1"/>
          </p:cNvPicPr>
          <p:nvPr/>
        </p:nvPicPr>
        <p:blipFill>
          <a:blip r:embed="rId4"/>
          <a:stretch>
            <a:fillRect/>
          </a:stretch>
        </p:blipFill>
        <p:spPr>
          <a:xfrm>
            <a:off x="6550917" y="2936790"/>
            <a:ext cx="449998" cy="247028"/>
          </a:xfrm>
          <a:prstGeom prst="rect">
            <a:avLst/>
          </a:prstGeom>
        </p:spPr>
      </p:pic>
      <p:sp>
        <p:nvSpPr>
          <p:cNvPr id="44" name="テキスト ボックス 43"/>
          <p:cNvSpPr txBox="1"/>
          <p:nvPr/>
        </p:nvSpPr>
        <p:spPr>
          <a:xfrm>
            <a:off x="6484919" y="3255826"/>
            <a:ext cx="1099162" cy="400110"/>
          </a:xfrm>
          <a:prstGeom prst="rect">
            <a:avLst/>
          </a:prstGeom>
          <a:noFill/>
        </p:spPr>
        <p:txBody>
          <a:bodyPr wrap="square" rtlCol="0">
            <a:spAutoFit/>
          </a:bodyPr>
          <a:lstStyle/>
          <a:p>
            <a:pPr algn="ctr"/>
            <a:r>
              <a:rPr lang="ja-JP" altLang="en-US" sz="1000" b="1">
                <a:solidFill>
                  <a:schemeClr val="tx2"/>
                </a:solidFill>
              </a:rPr>
              <a:t>パートナー</a:t>
            </a:r>
            <a:endParaRPr lang="en-US" altLang="ja-JP" sz="1000" b="1">
              <a:solidFill>
                <a:schemeClr val="tx2"/>
              </a:solidFill>
            </a:endParaRPr>
          </a:p>
          <a:p>
            <a:pPr algn="ctr"/>
            <a:r>
              <a:rPr lang="ja-JP" altLang="en-US" sz="1000" b="1">
                <a:solidFill>
                  <a:schemeClr val="tx2"/>
                </a:solidFill>
              </a:rPr>
              <a:t>サポートサイト</a:t>
            </a:r>
            <a:endParaRPr lang="en-US" altLang="ja-JP" sz="1000" b="1">
              <a:solidFill>
                <a:schemeClr val="tx2"/>
              </a:solidFill>
            </a:endParaRPr>
          </a:p>
        </p:txBody>
      </p:sp>
      <p:sp>
        <p:nvSpPr>
          <p:cNvPr id="45" name="テキスト ボックス 44"/>
          <p:cNvSpPr txBox="1"/>
          <p:nvPr/>
        </p:nvSpPr>
        <p:spPr>
          <a:xfrm>
            <a:off x="7576979" y="3399460"/>
            <a:ext cx="1099166" cy="246221"/>
          </a:xfrm>
          <a:prstGeom prst="rect">
            <a:avLst/>
          </a:prstGeom>
          <a:noFill/>
        </p:spPr>
        <p:txBody>
          <a:bodyPr wrap="square" rtlCol="0">
            <a:spAutoFit/>
          </a:bodyPr>
          <a:lstStyle/>
          <a:p>
            <a:pPr algn="ctr"/>
            <a:r>
              <a:rPr lang="ja-JP" altLang="en-US" sz="1000" b="1">
                <a:solidFill>
                  <a:schemeClr val="tx2"/>
                </a:solidFill>
              </a:rPr>
              <a:t>販売支援サイト</a:t>
            </a:r>
            <a:endParaRPr lang="en-US" altLang="ja-JP" sz="1000" b="1">
              <a:solidFill>
                <a:schemeClr val="tx2"/>
              </a:solidFill>
            </a:endParaRPr>
          </a:p>
        </p:txBody>
      </p:sp>
      <p:sp>
        <p:nvSpPr>
          <p:cNvPr id="46" name="テキスト ボックス 45"/>
          <p:cNvSpPr txBox="1"/>
          <p:nvPr/>
        </p:nvSpPr>
        <p:spPr>
          <a:xfrm>
            <a:off x="6496859" y="4243637"/>
            <a:ext cx="1099166" cy="246221"/>
          </a:xfrm>
          <a:prstGeom prst="rect">
            <a:avLst/>
          </a:prstGeom>
          <a:noFill/>
        </p:spPr>
        <p:txBody>
          <a:bodyPr wrap="square" rtlCol="0">
            <a:spAutoFit/>
          </a:bodyPr>
          <a:lstStyle/>
          <a:p>
            <a:pPr algn="ctr"/>
            <a:r>
              <a:rPr lang="ja-JP" altLang="en-US" sz="1000" b="1">
                <a:solidFill>
                  <a:schemeClr val="tx2"/>
                </a:solidFill>
              </a:rPr>
              <a:t>パートナー総会</a:t>
            </a:r>
            <a:endParaRPr lang="en-US" altLang="ja-JP" sz="1000" b="1">
              <a:solidFill>
                <a:schemeClr val="tx2"/>
              </a:solidFill>
            </a:endParaRPr>
          </a:p>
        </p:txBody>
      </p:sp>
      <p:sp>
        <p:nvSpPr>
          <p:cNvPr id="47" name="テキスト ボックス 46"/>
          <p:cNvSpPr txBox="1"/>
          <p:nvPr/>
        </p:nvSpPr>
        <p:spPr>
          <a:xfrm>
            <a:off x="7612983" y="4239884"/>
            <a:ext cx="1099166" cy="246221"/>
          </a:xfrm>
          <a:prstGeom prst="rect">
            <a:avLst/>
          </a:prstGeom>
          <a:noFill/>
        </p:spPr>
        <p:txBody>
          <a:bodyPr wrap="square" rtlCol="0">
            <a:spAutoFit/>
          </a:bodyPr>
          <a:lstStyle/>
          <a:p>
            <a:pPr algn="ctr"/>
            <a:r>
              <a:rPr lang="ja-JP" altLang="en-US" sz="1000" b="1">
                <a:solidFill>
                  <a:schemeClr val="tx2"/>
                </a:solidFill>
              </a:rPr>
              <a:t>製品説明会</a:t>
            </a:r>
            <a:endParaRPr lang="en-US" altLang="ja-JP" sz="1000" b="1">
              <a:solidFill>
                <a:schemeClr val="tx2"/>
              </a:solidFill>
            </a:endParaRPr>
          </a:p>
        </p:txBody>
      </p:sp>
      <p:grpSp>
        <p:nvGrpSpPr>
          <p:cNvPr id="48" name="グループ化 525"/>
          <p:cNvGrpSpPr/>
          <p:nvPr/>
        </p:nvGrpSpPr>
        <p:grpSpPr>
          <a:xfrm>
            <a:off x="7855033" y="2906752"/>
            <a:ext cx="517154" cy="457086"/>
            <a:chOff x="3784104" y="1923678"/>
            <a:chExt cx="381000" cy="381000"/>
          </a:xfrm>
          <a:solidFill>
            <a:schemeClr val="tx2"/>
          </a:solidFill>
        </p:grpSpPr>
        <p:sp>
          <p:nvSpPr>
            <p:cNvPr id="49"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sz="1200" kern="0">
                <a:solidFill>
                  <a:sysClr val="windowText" lastClr="000000"/>
                </a:solidFill>
              </a:endParaRPr>
            </a:p>
          </p:txBody>
        </p:sp>
        <p:sp>
          <p:nvSpPr>
            <p:cNvPr id="50"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sz="1200" kern="0">
                <a:solidFill>
                  <a:sysClr val="windowText" lastClr="000000"/>
                </a:solidFill>
              </a:endParaRPr>
            </a:p>
          </p:txBody>
        </p:sp>
      </p:grpSp>
      <p:sp>
        <p:nvSpPr>
          <p:cNvPr id="51" name="テキスト ボックス 50"/>
          <p:cNvSpPr txBox="1"/>
          <p:nvPr/>
        </p:nvSpPr>
        <p:spPr>
          <a:xfrm>
            <a:off x="7745465" y="2939275"/>
            <a:ext cx="724996" cy="230832"/>
          </a:xfrm>
          <a:prstGeom prst="rect">
            <a:avLst/>
          </a:prstGeom>
          <a:noFill/>
        </p:spPr>
        <p:txBody>
          <a:bodyPr wrap="square" rtlCol="0">
            <a:spAutoFit/>
          </a:bodyPr>
          <a:lstStyle/>
          <a:p>
            <a:pPr algn="ctr"/>
            <a:r>
              <a:rPr kumimoji="1" lang="en-US" altLang="ja-JP" sz="900" b="1">
                <a:solidFill>
                  <a:schemeClr val="tx2"/>
                </a:solidFill>
              </a:rPr>
              <a:t>SS-PAL</a:t>
            </a:r>
            <a:endParaRPr kumimoji="1" lang="ja-JP" altLang="en-US" sz="900" b="1">
              <a:solidFill>
                <a:schemeClr val="tx2"/>
              </a:solidFill>
            </a:endParaRPr>
          </a:p>
        </p:txBody>
      </p:sp>
      <p:sp>
        <p:nvSpPr>
          <p:cNvPr id="52" name="テキスト ボックス 51"/>
          <p:cNvSpPr txBox="1"/>
          <p:nvPr/>
        </p:nvSpPr>
        <p:spPr>
          <a:xfrm>
            <a:off x="-1125268" y="4674199"/>
            <a:ext cx="10026535" cy="246221"/>
          </a:xfrm>
          <a:prstGeom prst="rect">
            <a:avLst/>
          </a:prstGeom>
          <a:noFill/>
        </p:spPr>
        <p:txBody>
          <a:bodyPr wrap="square" rtlCol="0">
            <a:spAutoFit/>
          </a:bodyPr>
          <a:lstStyle/>
          <a:p>
            <a:pPr algn="r"/>
            <a:r>
              <a:rPr lang="en-US" altLang="ja-JP" sz="1000" err="1">
                <a:solidFill>
                  <a:schemeClr val="tx2"/>
                </a:solidFill>
                <a:latin typeface="+mn-ea"/>
              </a:rPr>
              <a:t>SuperStream</a:t>
            </a:r>
            <a:r>
              <a:rPr lang="ja-JP" altLang="en-US" sz="1000">
                <a:solidFill>
                  <a:schemeClr val="tx2"/>
                </a:solidFill>
                <a:latin typeface="+mn-ea"/>
              </a:rPr>
              <a:t>パートナー一覧： </a:t>
            </a:r>
            <a:r>
              <a:rPr lang="en-US" altLang="ja-JP" sz="1000">
                <a:solidFill>
                  <a:schemeClr val="tx2"/>
                </a:solidFill>
                <a:latin typeface="+mn-ea"/>
                <a:hlinkClick r:id="rId5"/>
              </a:rPr>
              <a:t>https://www.canon-its.co.jp/solution/industry/cross-industry/superstream/partnerinfo/list</a:t>
            </a:r>
            <a:endParaRPr lang="en-US" altLang="ja-JP" sz="1000">
              <a:solidFill>
                <a:schemeClr val="tx2"/>
              </a:solidFill>
              <a:latin typeface="+mn-ea"/>
            </a:endParaRPr>
          </a:p>
        </p:txBody>
      </p:sp>
    </p:spTree>
    <p:extLst>
      <p:ext uri="{BB962C8B-B14F-4D97-AF65-F5344CB8AC3E}">
        <p14:creationId xmlns:p14="http://schemas.microsoft.com/office/powerpoint/2010/main" val="2788170522"/>
      </p:ext>
    </p:extLst>
  </p:cSld>
  <p:clrMapOvr>
    <a:masterClrMapping/>
  </p:clrMapOvr>
</p:sld>
</file>

<file path=ppt/theme/theme1.xml><?xml version="1.0" encoding="utf-8"?>
<a:theme xmlns:a="http://schemas.openxmlformats.org/drawingml/2006/main" name="Office ​​テーマ">
  <a:themeElements>
    <a:clrScheme name="SuperStream 2021">
      <a:dk1>
        <a:sysClr val="windowText" lastClr="000000"/>
      </a:dk1>
      <a:lt1>
        <a:sysClr val="window" lastClr="FFFFFF"/>
      </a:lt1>
      <a:dk2>
        <a:srgbClr val="008CCF"/>
      </a:dk2>
      <a:lt2>
        <a:srgbClr val="FFFFFF"/>
      </a:lt2>
      <a:accent1>
        <a:srgbClr val="FABE00"/>
      </a:accent1>
      <a:accent2>
        <a:srgbClr val="54C3F1"/>
      </a:accent2>
      <a:accent3>
        <a:srgbClr val="EE7B48"/>
      </a:accent3>
      <a:accent4>
        <a:srgbClr val="CE67A4"/>
      </a:accent4>
      <a:accent5>
        <a:srgbClr val="8FC31F"/>
      </a:accent5>
      <a:accent6>
        <a:srgbClr val="2E7DC2"/>
      </a:accent6>
      <a:hlink>
        <a:srgbClr val="008CCF"/>
      </a:hlink>
      <a:folHlink>
        <a:srgbClr val="008CCF"/>
      </a:folHlink>
    </a:clrScheme>
    <a:fontScheme name="SuperStream 2015">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8259</Words>
  <Application>Microsoft Office PowerPoint</Application>
  <PresentationFormat>画面に合わせる (16:9)</PresentationFormat>
  <Paragraphs>2150</Paragraphs>
  <Slides>78</Slides>
  <Notes>25</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78</vt:i4>
      </vt:variant>
    </vt:vector>
  </HeadingPairs>
  <TitlesOfParts>
    <vt:vector size="91" baseType="lpstr">
      <vt:lpstr>Arial Unicode MS</vt:lpstr>
      <vt:lpstr>HGP創英角ｺﾞｼｯｸUB</vt:lpstr>
      <vt:lpstr>Meiryo UI</vt:lpstr>
      <vt:lpstr>ＭＳ Ｐゴシック</vt:lpstr>
      <vt:lpstr>Noto Sans JP</vt:lpstr>
      <vt:lpstr>メイリオ</vt:lpstr>
      <vt:lpstr>游ゴシック</vt:lpstr>
      <vt:lpstr>Arial</vt:lpstr>
      <vt:lpstr>Arial Black</vt:lpstr>
      <vt:lpstr>Calibri</vt:lpstr>
      <vt:lpstr>Times New Roman</vt:lpstr>
      <vt:lpstr>Wingdings</vt:lpstr>
      <vt:lpstr>Office ​​テーマ</vt:lpstr>
      <vt:lpstr>SuperStream-NX 人事給与ソリューション ご紹介</vt:lpstr>
      <vt:lpstr>PowerPoint プレゼンテーション</vt:lpstr>
      <vt:lpstr>01 会社概要</vt:lpstr>
      <vt:lpstr>会社概要</vt:lpstr>
      <vt:lpstr>会社概要</vt:lpstr>
      <vt:lpstr>SuperStreamは会計/人事業務に特化</vt:lpstr>
      <vt:lpstr>導入実績</vt:lpstr>
      <vt:lpstr>導入実績（2024年度）</vt:lpstr>
      <vt:lpstr>ご提供方法</vt:lpstr>
      <vt:lpstr>SuperStreamからお客様への取り組み</vt:lpstr>
      <vt:lpstr>SuperStreamからお客様への取り組み</vt:lpstr>
      <vt:lpstr>02 SuperStream-NX 概要</vt:lpstr>
      <vt:lpstr>SuperStream-NX コンセプト</vt:lpstr>
      <vt:lpstr>会計/人事業務に特化（ラインナップ）</vt:lpstr>
      <vt:lpstr>会計/人事業務に特化（ロードマップ）</vt:lpstr>
      <vt:lpstr>会計/人事業務に特化（法改正対応一覧）</vt:lpstr>
      <vt:lpstr>業務効率化/生産性向上（主な特長）</vt:lpstr>
      <vt:lpstr>他システムとの親和性</vt:lpstr>
      <vt:lpstr>他システムとの親和性（強固な連携製品）</vt:lpstr>
      <vt:lpstr>03 SuperStream-NX  　　人事給与ソリューション</vt:lpstr>
      <vt:lpstr>03 SuperStream-NX 人事給与ソリューション コンセプト</vt:lpstr>
      <vt:lpstr>人事給与ソリューションコンセプト</vt:lpstr>
      <vt:lpstr>人事給与ソリューションコンセプト</vt:lpstr>
      <vt:lpstr>人事給与ソリューションコンセプト</vt:lpstr>
      <vt:lpstr>人事給与ソリューションコンセプト</vt:lpstr>
      <vt:lpstr>03 SuperStream-NX 人事給与ソリューション システムフロー</vt:lpstr>
      <vt:lpstr>人事給与ソリューション 対象プロダクト</vt:lpstr>
      <vt:lpstr>人事給与ソリューション関連図（月次）</vt:lpstr>
      <vt:lpstr>人事管理システムフロー</vt:lpstr>
      <vt:lpstr>給与管理システムフロー</vt:lpstr>
      <vt:lpstr>人事諸届・照会システムフロー</vt:lpstr>
      <vt:lpstr>勤怠管理システムフロー</vt:lpstr>
      <vt:lpstr>03 SuperStream-NX 人事給与ソリューション 人事管理・給与管理特長</vt:lpstr>
      <vt:lpstr>人事管理・給与管理特長</vt:lpstr>
      <vt:lpstr>人事管理・給与管理特長</vt:lpstr>
      <vt:lpstr>人事管理・給与管理特長</vt:lpstr>
      <vt:lpstr>人事管理・給与管理特長</vt:lpstr>
      <vt:lpstr>人事管理・給与管理特長</vt:lpstr>
      <vt:lpstr>人事管理・給与管理特長</vt:lpstr>
      <vt:lpstr>人事管理・給与管理特長</vt:lpstr>
      <vt:lpstr>人事管理・給与管理特長</vt:lpstr>
      <vt:lpstr>人事管理・給与管理特長</vt:lpstr>
      <vt:lpstr>人事管理・給与管理特長</vt:lpstr>
      <vt:lpstr>人事管理・給与管理特長</vt:lpstr>
      <vt:lpstr>人事管理・給与管理特長</vt:lpstr>
      <vt:lpstr>人事管理・給与管理特長</vt:lpstr>
      <vt:lpstr>人事管理・給与管理特長</vt:lpstr>
      <vt:lpstr>人事管理・給与管理特長</vt:lpstr>
      <vt:lpstr>人事管理・給与管理特長</vt:lpstr>
      <vt:lpstr>人事管理・給与管理特長</vt:lpstr>
      <vt:lpstr>人事管理・給与管理特長</vt:lpstr>
      <vt:lpstr>人事管理・給与管理特長</vt:lpstr>
      <vt:lpstr>人事管理・給与管理特長</vt:lpstr>
      <vt:lpstr>人事管理・給与管理特長</vt:lpstr>
      <vt:lpstr>人事管理・給与管理特長</vt:lpstr>
      <vt:lpstr>人事管理・給与管理特長</vt:lpstr>
      <vt:lpstr>03 SuperStream-NX 人事給与ソリューション 人事諸届・照会特長</vt:lpstr>
      <vt:lpstr>人事諸届・照会</vt:lpstr>
      <vt:lpstr>人事諸届・照会特長</vt:lpstr>
      <vt:lpstr>人事諸届・照会特長</vt:lpstr>
      <vt:lpstr>人事諸届・照会特長</vt:lpstr>
      <vt:lpstr>03 SuperStream-NX 人事給与ソリューション 勤怠管理</vt:lpstr>
      <vt:lpstr>勤怠管理</vt:lpstr>
      <vt:lpstr>勤怠管理の特長</vt:lpstr>
      <vt:lpstr>勤怠管理の特長</vt:lpstr>
      <vt:lpstr>勤怠管理の特長</vt:lpstr>
      <vt:lpstr>勤怠管理の特長</vt:lpstr>
      <vt:lpstr>04 SuperStream-NX その他オプション</vt:lpstr>
      <vt:lpstr>04 SuperStream-NX その他オプション グループ経営管理</vt:lpstr>
      <vt:lpstr>グループ経営管理システムフロー</vt:lpstr>
      <vt:lpstr>グループ経営管理</vt:lpstr>
      <vt:lpstr>グループ経営管理</vt:lpstr>
      <vt:lpstr>グループ経営管理</vt:lpstr>
      <vt:lpstr>04 SuperStream-NX その他オプション システム連携ツール</vt:lpstr>
      <vt:lpstr>システム連携ツール特長</vt:lpstr>
      <vt:lpstr>05 SuperStream-NX  　人事給与ソリューション 稼働環境</vt:lpstr>
      <vt:lpstr>人事給与ソリューション 稼働環境</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2026-02-06T06:09:50Z</dcterms:created>
  <dcterms:modified xsi:type="dcterms:W3CDTF">2026-02-09T00:09:26Z</dcterms:modified>
</cp:coreProperties>
</file>